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9" r:id="rId1"/>
  </p:sldMasterIdLst>
  <p:sldIdLst>
    <p:sldId id="455" r:id="rId2"/>
    <p:sldId id="419" r:id="rId3"/>
    <p:sldId id="420" r:id="rId4"/>
    <p:sldId id="421" r:id="rId5"/>
    <p:sldId id="464" r:id="rId6"/>
    <p:sldId id="422" r:id="rId7"/>
    <p:sldId id="423" r:id="rId8"/>
    <p:sldId id="424" r:id="rId9"/>
    <p:sldId id="425" r:id="rId10"/>
    <p:sldId id="426" r:id="rId11"/>
    <p:sldId id="427" r:id="rId12"/>
    <p:sldId id="429" r:id="rId13"/>
    <p:sldId id="431" r:id="rId14"/>
    <p:sldId id="428" r:id="rId15"/>
    <p:sldId id="432" r:id="rId16"/>
    <p:sldId id="465" r:id="rId17"/>
    <p:sldId id="280" r:id="rId18"/>
    <p:sldId id="433" r:id="rId19"/>
    <p:sldId id="281" r:id="rId20"/>
    <p:sldId id="282" r:id="rId21"/>
    <p:sldId id="283" r:id="rId22"/>
    <p:sldId id="284" r:id="rId23"/>
    <p:sldId id="286" r:id="rId24"/>
    <p:sldId id="434" r:id="rId25"/>
    <p:sldId id="287" r:id="rId26"/>
    <p:sldId id="466" r:id="rId27"/>
    <p:sldId id="354" r:id="rId28"/>
    <p:sldId id="288" r:id="rId29"/>
    <p:sldId id="289" r:id="rId3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ahoma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ahoma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ahoma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ahoma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ahoma" pitchFamily="34" charset="0"/>
        <a:ea typeface="宋体" charset="-122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ahoma" pitchFamily="34" charset="0"/>
        <a:ea typeface="宋体" charset="-122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ahoma" pitchFamily="34" charset="0"/>
        <a:ea typeface="宋体" charset="-122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ahoma" pitchFamily="34" charset="0"/>
        <a:ea typeface="宋体" charset="-122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ahoma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vertBarState="maximized">
    <p:restoredLeft sz="34615" autoAdjust="0"/>
    <p:restoredTop sz="93750" autoAdjust="0"/>
  </p:normalViewPr>
  <p:slideViewPr>
    <p:cSldViewPr>
      <p:cViewPr>
        <p:scale>
          <a:sx n="80" d="100"/>
          <a:sy n="80" d="100"/>
        </p:scale>
        <p:origin x="-372" y="-1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7839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67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2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>
            <a:spLocks/>
          </p:cNvSpPr>
          <p:nvPr/>
        </p:nvSpPr>
        <p:spPr bwMode="blackWhite">
          <a:xfrm>
            <a:off x="20638" y="12700"/>
            <a:ext cx="8896350" cy="6780213"/>
          </a:xfrm>
          <a:custGeom>
            <a:avLst/>
            <a:gdLst/>
            <a:ahLst/>
            <a:cxnLst>
              <a:cxn ang="0">
                <a:pos x="2822" y="0"/>
              </a:cxn>
              <a:cxn ang="0">
                <a:pos x="0" y="975"/>
              </a:cxn>
              <a:cxn ang="0">
                <a:pos x="2169" y="3619"/>
              </a:cxn>
              <a:cxn ang="0">
                <a:pos x="3985" y="1125"/>
              </a:cxn>
              <a:cxn ang="0">
                <a:pos x="2822" y="0"/>
              </a:cxn>
              <a:cxn ang="0">
                <a:pos x="2822" y="0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7915275" y="4606925"/>
            <a:ext cx="742950" cy="1058863"/>
            <a:chOff x="4986" y="2752"/>
            <a:chExt cx="468" cy="667"/>
          </a:xfrm>
        </p:grpSpPr>
        <p:sp>
          <p:nvSpPr>
            <p:cNvPr id="6" name="Freeform 19"/>
            <p:cNvSpPr>
              <a:spLocks/>
            </p:cNvSpPr>
            <p:nvPr userDrawn="1"/>
          </p:nvSpPr>
          <p:spPr bwMode="auto">
            <a:xfrm rot="7320404">
              <a:off x="4909" y="2936"/>
              <a:ext cx="629" cy="293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7" name="Freeform 20"/>
            <p:cNvSpPr>
              <a:spLocks/>
            </p:cNvSpPr>
            <p:nvPr userDrawn="1"/>
          </p:nvSpPr>
          <p:spPr bwMode="auto">
            <a:xfrm rot="7320404">
              <a:off x="4893" y="2923"/>
              <a:ext cx="627" cy="29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8" name="Freeform 21"/>
            <p:cNvSpPr>
              <a:spLocks/>
            </p:cNvSpPr>
            <p:nvPr userDrawn="1"/>
          </p:nvSpPr>
          <p:spPr bwMode="auto">
            <a:xfrm rot="7320404">
              <a:off x="5000" y="2913"/>
              <a:ext cx="416" cy="265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3" name="Group 22"/>
            <p:cNvGrpSpPr>
              <a:grpSpLocks/>
            </p:cNvGrpSpPr>
            <p:nvPr userDrawn="1"/>
          </p:nvGrpSpPr>
          <p:grpSpPr bwMode="auto">
            <a:xfrm>
              <a:off x="4986" y="2752"/>
              <a:ext cx="469" cy="667"/>
              <a:chOff x="4986" y="2752"/>
              <a:chExt cx="469" cy="667"/>
            </a:xfrm>
          </p:grpSpPr>
          <p:sp>
            <p:nvSpPr>
              <p:cNvPr id="10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1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2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3" name="Freeform 26"/>
              <p:cNvSpPr>
                <a:spLocks/>
              </p:cNvSpPr>
              <p:nvPr userDrawn="1"/>
            </p:nvSpPr>
            <p:spPr bwMode="auto">
              <a:xfrm rot="7320404">
                <a:off x="5364" y="2873"/>
                <a:ext cx="63" cy="118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4" name="Freeform 27"/>
              <p:cNvSpPr>
                <a:spLocks/>
              </p:cNvSpPr>
              <p:nvPr userDrawn="1"/>
            </p:nvSpPr>
            <p:spPr bwMode="auto">
              <a:xfrm rot="7320404">
                <a:off x="5137" y="3000"/>
                <a:ext cx="193" cy="10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</p:grpSp>
      <p:sp>
        <p:nvSpPr>
          <p:cNvPr id="15" name="Freeform 28"/>
          <p:cNvSpPr>
            <a:spLocks/>
          </p:cNvSpPr>
          <p:nvPr/>
        </p:nvSpPr>
        <p:spPr bwMode="auto">
          <a:xfrm>
            <a:off x="901700" y="5292725"/>
            <a:ext cx="6807200" cy="7286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6" y="256"/>
              </a:cxn>
              <a:cxn ang="0">
                <a:pos x="1560" y="144"/>
              </a:cxn>
              <a:cxn ang="0">
                <a:pos x="1856" y="376"/>
              </a:cxn>
              <a:cxn ang="0">
                <a:pos x="2344" y="152"/>
              </a:cxn>
              <a:cxn ang="0">
                <a:pos x="3536" y="456"/>
              </a:cxn>
              <a:cxn ang="0">
                <a:pos x="4288" y="136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grpSp>
        <p:nvGrpSpPr>
          <p:cNvPr id="5" name="Group 33"/>
          <p:cNvGrpSpPr>
            <a:grpSpLocks/>
          </p:cNvGrpSpPr>
          <p:nvPr/>
        </p:nvGrpSpPr>
        <p:grpSpPr bwMode="auto">
          <a:xfrm rot="-1775938" flipH="1" flipV="1">
            <a:off x="2390775" y="1079500"/>
            <a:ext cx="5060950" cy="3213100"/>
            <a:chOff x="1202" y="1480"/>
            <a:chExt cx="3188" cy="2024"/>
          </a:xfrm>
        </p:grpSpPr>
        <p:sp>
          <p:nvSpPr>
            <p:cNvPr id="17" name="Freeform 34"/>
            <p:cNvSpPr>
              <a:spLocks/>
            </p:cNvSpPr>
            <p:nvPr userDrawn="1"/>
          </p:nvSpPr>
          <p:spPr bwMode="hidden">
            <a:xfrm>
              <a:off x="1202" y="1480"/>
              <a:ext cx="3188" cy="2024"/>
            </a:xfrm>
            <a:custGeom>
              <a:avLst/>
              <a:gdLst/>
              <a:ahLst/>
              <a:cxnLst>
                <a:cxn ang="0">
                  <a:pos x="871" y="1423"/>
                </a:cxn>
                <a:cxn ang="0">
                  <a:pos x="907" y="1393"/>
                </a:cxn>
                <a:cxn ang="0">
                  <a:pos x="991" y="1320"/>
                </a:cxn>
                <a:cxn ang="0">
                  <a:pos x="1033" y="1297"/>
                </a:cxn>
                <a:cxn ang="0">
                  <a:pos x="1086" y="1249"/>
                </a:cxn>
                <a:cxn ang="0">
                  <a:pos x="1123" y="1219"/>
                </a:cxn>
                <a:cxn ang="0">
                  <a:pos x="1057" y="1153"/>
                </a:cxn>
                <a:cxn ang="0">
                  <a:pos x="877" y="1021"/>
                </a:cxn>
                <a:cxn ang="0">
                  <a:pos x="655" y="907"/>
                </a:cxn>
                <a:cxn ang="0">
                  <a:pos x="655" y="846"/>
                </a:cxn>
                <a:cxn ang="0">
                  <a:pos x="643" y="708"/>
                </a:cxn>
                <a:cxn ang="0">
                  <a:pos x="552" y="642"/>
                </a:cxn>
                <a:cxn ang="0">
                  <a:pos x="510" y="570"/>
                </a:cxn>
                <a:cxn ang="0">
                  <a:pos x="637" y="564"/>
                </a:cxn>
                <a:cxn ang="0">
                  <a:pos x="763" y="570"/>
                </a:cxn>
                <a:cxn ang="0">
                  <a:pos x="1091" y="850"/>
                </a:cxn>
                <a:cxn ang="0">
                  <a:pos x="1009" y="566"/>
                </a:cxn>
                <a:cxn ang="0">
                  <a:pos x="1054" y="265"/>
                </a:cxn>
                <a:cxn ang="0">
                  <a:pos x="1249" y="0"/>
                </a:cxn>
                <a:cxn ang="0">
                  <a:pos x="1466" y="292"/>
                </a:cxn>
                <a:cxn ang="0">
                  <a:pos x="1475" y="548"/>
                </a:cxn>
                <a:cxn ang="0">
                  <a:pos x="1567" y="630"/>
                </a:cxn>
                <a:cxn ang="0">
                  <a:pos x="1795" y="365"/>
                </a:cxn>
                <a:cxn ang="0">
                  <a:pos x="2245" y="150"/>
                </a:cxn>
                <a:cxn ang="0">
                  <a:pos x="2618" y="180"/>
                </a:cxn>
                <a:cxn ang="0">
                  <a:pos x="3050" y="150"/>
                </a:cxn>
                <a:cxn ang="0">
                  <a:pos x="3140" y="210"/>
                </a:cxn>
                <a:cxn ang="0">
                  <a:pos x="2990" y="210"/>
                </a:cxn>
                <a:cxn ang="0">
                  <a:pos x="2834" y="377"/>
                </a:cxn>
                <a:cxn ang="0">
                  <a:pos x="2702" y="648"/>
                </a:cxn>
                <a:cxn ang="0">
                  <a:pos x="2582" y="828"/>
                </a:cxn>
                <a:cxn ang="0">
                  <a:pos x="2234" y="1009"/>
                </a:cxn>
                <a:cxn ang="0">
                  <a:pos x="1963" y="1075"/>
                </a:cxn>
                <a:cxn ang="0">
                  <a:pos x="2257" y="1111"/>
                </a:cxn>
                <a:cxn ang="0">
                  <a:pos x="2600" y="1207"/>
                </a:cxn>
                <a:cxn ang="0">
                  <a:pos x="2894" y="1441"/>
                </a:cxn>
                <a:cxn ang="0">
                  <a:pos x="3122" y="1555"/>
                </a:cxn>
                <a:cxn ang="0">
                  <a:pos x="3032" y="1585"/>
                </a:cxn>
                <a:cxn ang="0">
                  <a:pos x="3008" y="1591"/>
                </a:cxn>
                <a:cxn ang="0">
                  <a:pos x="2960" y="1597"/>
                </a:cxn>
                <a:cxn ang="0">
                  <a:pos x="2882" y="1609"/>
                </a:cxn>
                <a:cxn ang="0">
                  <a:pos x="2846" y="1609"/>
                </a:cxn>
                <a:cxn ang="0">
                  <a:pos x="2774" y="1615"/>
                </a:cxn>
                <a:cxn ang="0">
                  <a:pos x="2726" y="1621"/>
                </a:cxn>
                <a:cxn ang="0">
                  <a:pos x="2708" y="1621"/>
                </a:cxn>
                <a:cxn ang="0">
                  <a:pos x="2594" y="1657"/>
                </a:cxn>
                <a:cxn ang="0">
                  <a:pos x="2533" y="1663"/>
                </a:cxn>
                <a:cxn ang="0">
                  <a:pos x="2444" y="1675"/>
                </a:cxn>
                <a:cxn ang="0">
                  <a:pos x="2378" y="1687"/>
                </a:cxn>
                <a:cxn ang="0">
                  <a:pos x="2360" y="1705"/>
                </a:cxn>
                <a:cxn ang="0">
                  <a:pos x="2305" y="1687"/>
                </a:cxn>
                <a:cxn ang="0">
                  <a:pos x="2263" y="1663"/>
                </a:cxn>
                <a:cxn ang="0">
                  <a:pos x="2017" y="1585"/>
                </a:cxn>
                <a:cxn ang="0">
                  <a:pos x="1711" y="1453"/>
                </a:cxn>
                <a:cxn ang="0">
                  <a:pos x="1880" y="1844"/>
                </a:cxn>
                <a:cxn ang="0">
                  <a:pos x="1771" y="1922"/>
                </a:cxn>
                <a:cxn ang="0">
                  <a:pos x="1531" y="1753"/>
                </a:cxn>
                <a:cxn ang="0">
                  <a:pos x="1411" y="1477"/>
                </a:cxn>
                <a:cxn ang="0">
                  <a:pos x="1219" y="1291"/>
                </a:cxn>
                <a:cxn ang="0">
                  <a:pos x="127" y="2006"/>
                </a:cxn>
                <a:cxn ang="0">
                  <a:pos x="865" y="1429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alpha val="31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8" name="Freeform 35"/>
            <p:cNvSpPr>
              <a:spLocks/>
            </p:cNvSpPr>
            <p:nvPr userDrawn="1"/>
          </p:nvSpPr>
          <p:spPr bwMode="hidden">
            <a:xfrm>
              <a:off x="2037" y="1544"/>
              <a:ext cx="2144" cy="1787"/>
            </a:xfrm>
            <a:custGeom>
              <a:avLst/>
              <a:gdLst/>
              <a:ahLst/>
              <a:cxnLst>
                <a:cxn ang="0">
                  <a:pos x="318" y="1078"/>
                </a:cxn>
                <a:cxn ang="0">
                  <a:pos x="217" y="928"/>
                </a:cxn>
                <a:cxn ang="0">
                  <a:pos x="102" y="808"/>
                </a:cxn>
                <a:cxn ang="0">
                  <a:pos x="36" y="742"/>
                </a:cxn>
                <a:cxn ang="0">
                  <a:pos x="0" y="700"/>
                </a:cxn>
                <a:cxn ang="0">
                  <a:pos x="270" y="958"/>
                </a:cxn>
                <a:cxn ang="0">
                  <a:pos x="294" y="1006"/>
                </a:cxn>
                <a:cxn ang="0">
                  <a:pos x="367" y="670"/>
                </a:cxn>
                <a:cxn ang="0">
                  <a:pos x="379" y="411"/>
                </a:cxn>
                <a:cxn ang="0">
                  <a:pos x="347" y="118"/>
                </a:cxn>
                <a:cxn ang="0">
                  <a:pos x="393" y="0"/>
                </a:cxn>
                <a:cxn ang="0">
                  <a:pos x="397" y="357"/>
                </a:cxn>
                <a:cxn ang="0">
                  <a:pos x="421" y="609"/>
                </a:cxn>
                <a:cxn ang="0">
                  <a:pos x="385" y="826"/>
                </a:cxn>
                <a:cxn ang="0">
                  <a:pos x="385" y="1036"/>
                </a:cxn>
                <a:cxn ang="0">
                  <a:pos x="877" y="784"/>
                </a:cxn>
                <a:cxn ang="0">
                  <a:pos x="1309" y="555"/>
                </a:cxn>
                <a:cxn ang="0">
                  <a:pos x="1802" y="249"/>
                </a:cxn>
                <a:cxn ang="0">
                  <a:pos x="2096" y="69"/>
                </a:cxn>
                <a:cxn ang="0">
                  <a:pos x="1814" y="279"/>
                </a:cxn>
                <a:cxn ang="0">
                  <a:pos x="1453" y="501"/>
                </a:cxn>
                <a:cxn ang="0">
                  <a:pos x="1123" y="700"/>
                </a:cxn>
                <a:cxn ang="0">
                  <a:pos x="739" y="898"/>
                </a:cxn>
                <a:cxn ang="0">
                  <a:pos x="463" y="1084"/>
                </a:cxn>
                <a:cxn ang="0">
                  <a:pos x="817" y="1193"/>
                </a:cxn>
                <a:cxn ang="0">
                  <a:pos x="1285" y="1187"/>
                </a:cxn>
                <a:cxn ang="0">
                  <a:pos x="1916" y="1396"/>
                </a:cxn>
                <a:cxn ang="0">
                  <a:pos x="2144" y="1420"/>
                </a:cxn>
                <a:cxn ang="0">
                  <a:pos x="1814" y="1408"/>
                </a:cxn>
                <a:cxn ang="0">
                  <a:pos x="1435" y="1288"/>
                </a:cxn>
                <a:cxn ang="0">
                  <a:pos x="1219" y="1229"/>
                </a:cxn>
                <a:cxn ang="0">
                  <a:pos x="799" y="1223"/>
                </a:cxn>
                <a:cxn ang="0">
                  <a:pos x="505" y="1145"/>
                </a:cxn>
                <a:cxn ang="0">
                  <a:pos x="733" y="1378"/>
                </a:cxn>
                <a:cxn ang="0">
                  <a:pos x="877" y="1619"/>
                </a:cxn>
                <a:cxn ang="0">
                  <a:pos x="1009" y="1787"/>
                </a:cxn>
                <a:cxn ang="0">
                  <a:pos x="817" y="1607"/>
                </a:cxn>
                <a:cxn ang="0">
                  <a:pos x="673" y="1372"/>
                </a:cxn>
                <a:cxn ang="0">
                  <a:pos x="415" y="1109"/>
                </a:cxn>
                <a:cxn ang="0">
                  <a:pos x="318" y="1078"/>
                </a:cxn>
                <a:cxn ang="0">
                  <a:pos x="318" y="1078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>
                    <a:alpha val="13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9" name="Group 36"/>
          <p:cNvGrpSpPr>
            <a:grpSpLocks/>
          </p:cNvGrpSpPr>
          <p:nvPr/>
        </p:nvGrpSpPr>
        <p:grpSpPr bwMode="auto">
          <a:xfrm>
            <a:off x="250825" y="260350"/>
            <a:ext cx="3744913" cy="1439863"/>
            <a:chOff x="158" y="119"/>
            <a:chExt cx="2970" cy="1337"/>
          </a:xfrm>
        </p:grpSpPr>
        <p:grpSp>
          <p:nvGrpSpPr>
            <p:cNvPr id="16" name="Group 8"/>
            <p:cNvGrpSpPr>
              <a:grpSpLocks/>
            </p:cNvGrpSpPr>
            <p:nvPr userDrawn="1"/>
          </p:nvGrpSpPr>
          <p:grpSpPr bwMode="auto">
            <a:xfrm>
              <a:off x="158" y="119"/>
              <a:ext cx="2351" cy="1149"/>
              <a:chOff x="123" y="148"/>
              <a:chExt cx="2386" cy="1120"/>
            </a:xfrm>
          </p:grpSpPr>
          <p:sp>
            <p:nvSpPr>
              <p:cNvPr id="22" name="Freeform 9"/>
              <p:cNvSpPr>
                <a:spLocks/>
              </p:cNvSpPr>
              <p:nvPr userDrawn="1"/>
            </p:nvSpPr>
            <p:spPr bwMode="auto">
              <a:xfrm>
                <a:off x="177" y="177"/>
                <a:ext cx="2250" cy="1017"/>
              </a:xfrm>
              <a:custGeom>
                <a:avLst/>
                <a:gdLst/>
                <a:ahLst/>
                <a:cxnLst>
                  <a:cxn ang="0">
                    <a:pos x="794" y="395"/>
                  </a:cxn>
                  <a:cxn ang="0">
                    <a:pos x="710" y="318"/>
                  </a:cxn>
                  <a:cxn ang="0">
                    <a:pos x="556" y="210"/>
                  </a:cxn>
                  <a:cxn ang="0">
                    <a:pos x="71" y="0"/>
                  </a:cxn>
                  <a:cxn ang="0">
                    <a:pos x="23" y="20"/>
                  </a:cxn>
                  <a:cxn ang="0">
                    <a:pos x="0" y="83"/>
                  </a:cxn>
                  <a:cxn ang="0">
                    <a:pos x="28" y="155"/>
                  </a:cxn>
                  <a:cxn ang="0">
                    <a:pos x="570" y="409"/>
                  </a:cxn>
                  <a:cxn ang="0">
                    <a:pos x="689" y="393"/>
                  </a:cxn>
                  <a:cxn ang="0">
                    <a:pos x="785" y="414"/>
                  </a:cxn>
                  <a:cxn ang="0">
                    <a:pos x="794" y="395"/>
                  </a:cxn>
                  <a:cxn ang="0">
                    <a:pos x="794" y="395"/>
                  </a:cxn>
                </a:cxnLst>
                <a:rect l="0" t="0" r="r" b="b"/>
                <a:pathLst>
                  <a:path w="794" h="414">
                    <a:moveTo>
                      <a:pt x="794" y="395"/>
                    </a:moveTo>
                    <a:lnTo>
                      <a:pt x="710" y="318"/>
                    </a:lnTo>
                    <a:lnTo>
                      <a:pt x="556" y="210"/>
                    </a:lnTo>
                    <a:lnTo>
                      <a:pt x="71" y="0"/>
                    </a:lnTo>
                    <a:lnTo>
                      <a:pt x="23" y="20"/>
                    </a:lnTo>
                    <a:lnTo>
                      <a:pt x="0" y="83"/>
                    </a:lnTo>
                    <a:lnTo>
                      <a:pt x="28" y="155"/>
                    </a:lnTo>
                    <a:lnTo>
                      <a:pt x="570" y="409"/>
                    </a:lnTo>
                    <a:lnTo>
                      <a:pt x="689" y="393"/>
                    </a:lnTo>
                    <a:lnTo>
                      <a:pt x="785" y="414"/>
                    </a:lnTo>
                    <a:lnTo>
                      <a:pt x="794" y="395"/>
                    </a:lnTo>
                    <a:lnTo>
                      <a:pt x="794" y="395"/>
                    </a:lnTo>
                    <a:close/>
                  </a:path>
                </a:pathLst>
              </a:custGeom>
              <a:solidFill>
                <a:srgbClr val="F8F8F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3" name="Freeform 10"/>
              <p:cNvSpPr>
                <a:spLocks/>
              </p:cNvSpPr>
              <p:nvPr userDrawn="1"/>
            </p:nvSpPr>
            <p:spPr bwMode="auto">
              <a:xfrm>
                <a:off x="166" y="262"/>
                <a:ext cx="2244" cy="1006"/>
              </a:xfrm>
              <a:custGeom>
                <a:avLst/>
                <a:gdLst/>
                <a:ahLst/>
                <a:cxnLst>
                  <a:cxn ang="0">
                    <a:pos x="137" y="0"/>
                  </a:cxn>
                  <a:cxn ang="0">
                    <a:pos x="1331" y="519"/>
                  </a:cxn>
                  <a:cxn ang="0">
                    <a:pos x="1428" y="638"/>
                  </a:cxn>
                  <a:cxn ang="0">
                    <a:pos x="1586" y="792"/>
                  </a:cxn>
                  <a:cxn ang="0">
                    <a:pos x="1565" y="821"/>
                  </a:cxn>
                  <a:cxn ang="0">
                    <a:pos x="1350" y="787"/>
                  </a:cxn>
                  <a:cxn ang="0">
                    <a:pos x="1145" y="811"/>
                  </a:cxn>
                  <a:cxn ang="0">
                    <a:pos x="42" y="298"/>
                  </a:cxn>
                  <a:cxn ang="0">
                    <a:pos x="0" y="150"/>
                  </a:cxn>
                  <a:cxn ang="0">
                    <a:pos x="46" y="32"/>
                  </a:cxn>
                  <a:cxn ang="0">
                    <a:pos x="137" y="0"/>
                  </a:cxn>
                  <a:cxn ang="0">
                    <a:pos x="137" y="0"/>
                  </a:cxn>
                </a:cxnLst>
                <a:rect l="0" t="0" r="r" b="b"/>
                <a:pathLst>
                  <a:path w="1586" h="821">
                    <a:moveTo>
                      <a:pt x="137" y="0"/>
                    </a:moveTo>
                    <a:lnTo>
                      <a:pt x="1331" y="519"/>
                    </a:lnTo>
                    <a:lnTo>
                      <a:pt x="1428" y="638"/>
                    </a:lnTo>
                    <a:lnTo>
                      <a:pt x="1586" y="792"/>
                    </a:lnTo>
                    <a:lnTo>
                      <a:pt x="1565" y="821"/>
                    </a:lnTo>
                    <a:lnTo>
                      <a:pt x="1350" y="787"/>
                    </a:lnTo>
                    <a:lnTo>
                      <a:pt x="1145" y="811"/>
                    </a:lnTo>
                    <a:lnTo>
                      <a:pt x="42" y="298"/>
                    </a:lnTo>
                    <a:lnTo>
                      <a:pt x="0" y="150"/>
                    </a:lnTo>
                    <a:lnTo>
                      <a:pt x="46" y="32"/>
                    </a:lnTo>
                    <a:lnTo>
                      <a:pt x="137" y="0"/>
                    </a:lnTo>
                    <a:lnTo>
                      <a:pt x="137" y="0"/>
                    </a:ln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4" name="Freeform 11"/>
              <p:cNvSpPr>
                <a:spLocks/>
              </p:cNvSpPr>
              <p:nvPr userDrawn="1"/>
            </p:nvSpPr>
            <p:spPr bwMode="auto">
              <a:xfrm>
                <a:off x="474" y="343"/>
                <a:ext cx="1485" cy="920"/>
              </a:xfrm>
              <a:custGeom>
                <a:avLst/>
                <a:gdLst/>
                <a:ahLst/>
                <a:cxnLst>
                  <a:cxn ang="0">
                    <a:pos x="0" y="325"/>
                  </a:cxn>
                  <a:cxn ang="0">
                    <a:pos x="922" y="747"/>
                  </a:cxn>
                  <a:cxn ang="0">
                    <a:pos x="939" y="534"/>
                  </a:cxn>
                  <a:cxn ang="0">
                    <a:pos x="1049" y="422"/>
                  </a:cxn>
                  <a:cxn ang="0">
                    <a:pos x="78" y="0"/>
                  </a:cxn>
                  <a:cxn ang="0">
                    <a:pos x="0" y="127"/>
                  </a:cxn>
                  <a:cxn ang="0">
                    <a:pos x="0" y="325"/>
                  </a:cxn>
                  <a:cxn ang="0">
                    <a:pos x="0" y="325"/>
                  </a:cxn>
                </a:cxnLst>
                <a:rect l="0" t="0" r="r" b="b"/>
                <a:pathLst>
                  <a:path w="1049" h="747">
                    <a:moveTo>
                      <a:pt x="0" y="325"/>
                    </a:moveTo>
                    <a:lnTo>
                      <a:pt x="922" y="747"/>
                    </a:lnTo>
                    <a:lnTo>
                      <a:pt x="939" y="534"/>
                    </a:lnTo>
                    <a:lnTo>
                      <a:pt x="1049" y="422"/>
                    </a:lnTo>
                    <a:lnTo>
                      <a:pt x="78" y="0"/>
                    </a:lnTo>
                    <a:lnTo>
                      <a:pt x="0" y="127"/>
                    </a:lnTo>
                    <a:lnTo>
                      <a:pt x="0" y="325"/>
                    </a:lnTo>
                    <a:lnTo>
                      <a:pt x="0" y="325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grpSp>
            <p:nvGrpSpPr>
              <p:cNvPr id="19" name="Group 12"/>
              <p:cNvGrpSpPr>
                <a:grpSpLocks/>
              </p:cNvGrpSpPr>
              <p:nvPr userDrawn="1"/>
            </p:nvGrpSpPr>
            <p:grpSpPr bwMode="auto">
              <a:xfrm>
                <a:off x="123" y="148"/>
                <a:ext cx="2386" cy="1081"/>
                <a:chOff x="123" y="148"/>
                <a:chExt cx="2386" cy="1081"/>
              </a:xfrm>
            </p:grpSpPr>
            <p:sp>
              <p:nvSpPr>
                <p:cNvPr id="26" name="Freeform 13"/>
                <p:cNvSpPr>
                  <a:spLocks/>
                </p:cNvSpPr>
                <p:nvPr userDrawn="1"/>
              </p:nvSpPr>
              <p:spPr bwMode="auto">
                <a:xfrm>
                  <a:off x="2005" y="934"/>
                  <a:ext cx="212" cy="214"/>
                </a:xfrm>
                <a:custGeom>
                  <a:avLst/>
                  <a:gdLst/>
                  <a:ahLst/>
                  <a:cxnLst>
                    <a:cxn ang="0">
                      <a:pos x="110" y="0"/>
                    </a:cxn>
                    <a:cxn ang="0">
                      <a:pos x="40" y="66"/>
                    </a:cxn>
                    <a:cxn ang="0">
                      <a:pos x="0" y="173"/>
                    </a:cxn>
                    <a:cxn ang="0">
                      <a:pos x="80" y="160"/>
                    </a:cxn>
                    <a:cxn ang="0">
                      <a:pos x="103" y="84"/>
                    </a:cxn>
                    <a:cxn ang="0">
                      <a:pos x="150" y="27"/>
                    </a:cxn>
                    <a:cxn ang="0">
                      <a:pos x="110" y="0"/>
                    </a:cxn>
                    <a:cxn ang="0">
                      <a:pos x="110" y="0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7" name="Freeform 14"/>
                <p:cNvSpPr>
                  <a:spLocks/>
                </p:cNvSpPr>
                <p:nvPr userDrawn="1"/>
              </p:nvSpPr>
              <p:spPr bwMode="auto">
                <a:xfrm>
                  <a:off x="123" y="148"/>
                  <a:ext cx="2386" cy="1081"/>
                </a:xfrm>
                <a:custGeom>
                  <a:avLst/>
                  <a:gdLst/>
                  <a:ahLst/>
                  <a:cxnLst>
                    <a:cxn ang="0">
                      <a:pos x="156" y="0"/>
                    </a:cxn>
                    <a:cxn ang="0">
                      <a:pos x="63" y="52"/>
                    </a:cxn>
                    <a:cxn ang="0">
                      <a:pos x="0" y="208"/>
                    </a:cxn>
                    <a:cxn ang="0">
                      <a:pos x="67" y="358"/>
                    </a:cxn>
                    <a:cxn ang="0">
                      <a:pos x="1182" y="867"/>
                    </a:cxn>
                    <a:cxn ang="0">
                      <a:pos x="1422" y="835"/>
                    </a:cxn>
                    <a:cxn ang="0">
                      <a:pos x="1616" y="880"/>
                    </a:cxn>
                    <a:cxn ang="0">
                      <a:pos x="1684" y="808"/>
                    </a:cxn>
                    <a:cxn ang="0">
                      <a:pos x="1502" y="664"/>
                    </a:cxn>
                    <a:cxn ang="0">
                      <a:pos x="1428" y="512"/>
                    </a:cxn>
                    <a:cxn ang="0">
                      <a:pos x="1369" y="527"/>
                    </a:cxn>
                    <a:cxn ang="0">
                      <a:pos x="1439" y="664"/>
                    </a:cxn>
                    <a:cxn ang="0">
                      <a:pos x="1578" y="810"/>
                    </a:cxn>
                    <a:cxn ang="0">
                      <a:pos x="1413" y="787"/>
                    </a:cxn>
                    <a:cxn ang="0">
                      <a:pos x="1219" y="814"/>
                    </a:cxn>
                    <a:cxn ang="0">
                      <a:pos x="1255" y="650"/>
                    </a:cxn>
                    <a:cxn ang="0">
                      <a:pos x="1338" y="538"/>
                    </a:cxn>
                    <a:cxn ang="0">
                      <a:pos x="1241" y="552"/>
                    </a:cxn>
                    <a:cxn ang="0">
                      <a:pos x="1165" y="658"/>
                    </a:cxn>
                    <a:cxn ang="0">
                      <a:pos x="1139" y="791"/>
                    </a:cxn>
                    <a:cxn ang="0">
                      <a:pos x="107" y="310"/>
                    </a:cxn>
                    <a:cxn ang="0">
                      <a:pos x="80" y="215"/>
                    </a:cxn>
                    <a:cxn ang="0">
                      <a:pos x="103" y="95"/>
                    </a:cxn>
                    <a:cxn ang="0">
                      <a:pos x="217" y="0"/>
                    </a:cxn>
                    <a:cxn ang="0">
                      <a:pos x="156" y="0"/>
                    </a:cxn>
                    <a:cxn ang="0">
                      <a:pos x="156" y="0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8" name="Freeform 15"/>
                <p:cNvSpPr>
                  <a:spLocks/>
                </p:cNvSpPr>
                <p:nvPr userDrawn="1"/>
              </p:nvSpPr>
              <p:spPr bwMode="auto">
                <a:xfrm>
                  <a:off x="324" y="158"/>
                  <a:ext cx="1687" cy="614"/>
                </a:xfrm>
                <a:custGeom>
                  <a:avLst/>
                  <a:gdLst/>
                  <a:ahLst/>
                  <a:cxnLst>
                    <a:cxn ang="0">
                      <a:pos x="100" y="0"/>
                    </a:cxn>
                    <a:cxn ang="0">
                      <a:pos x="1190" y="490"/>
                    </a:cxn>
                    <a:cxn ang="0">
                      <a:pos x="1076" y="500"/>
                    </a:cxn>
                    <a:cxn ang="0">
                      <a:pos x="0" y="27"/>
                    </a:cxn>
                    <a:cxn ang="0">
                      <a:pos x="100" y="0"/>
                    </a:cxn>
                    <a:cxn ang="0">
                      <a:pos x="100" y="0"/>
                    </a:cxn>
                  </a:cxnLst>
                  <a:rect l="0" t="0" r="r" b="b"/>
                  <a:pathLst>
                    <a:path w="1190" h="500">
                      <a:moveTo>
                        <a:pt x="100" y="0"/>
                      </a:moveTo>
                      <a:lnTo>
                        <a:pt x="1190" y="490"/>
                      </a:lnTo>
                      <a:lnTo>
                        <a:pt x="1076" y="500"/>
                      </a:lnTo>
                      <a:lnTo>
                        <a:pt x="0" y="27"/>
                      </a:lnTo>
                      <a:lnTo>
                        <a:pt x="100" y="0"/>
                      </a:lnTo>
                      <a:lnTo>
                        <a:pt x="10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9" name="Freeform 16"/>
                <p:cNvSpPr>
                  <a:spLocks/>
                </p:cNvSpPr>
                <p:nvPr userDrawn="1"/>
              </p:nvSpPr>
              <p:spPr bwMode="auto">
                <a:xfrm>
                  <a:off x="409" y="251"/>
                  <a:ext cx="226" cy="410"/>
                </a:xfrm>
                <a:custGeom>
                  <a:avLst/>
                  <a:gdLst/>
                  <a:ahLst/>
                  <a:cxnLst>
                    <a:cxn ang="0">
                      <a:pos x="116" y="0"/>
                    </a:cxn>
                    <a:cxn ang="0">
                      <a:pos x="19" y="106"/>
                    </a:cxn>
                    <a:cxn ang="0">
                      <a:pos x="0" y="230"/>
                    </a:cxn>
                    <a:cxn ang="0">
                      <a:pos x="33" y="314"/>
                    </a:cxn>
                    <a:cxn ang="0">
                      <a:pos x="94" y="335"/>
                    </a:cxn>
                    <a:cxn ang="0">
                      <a:pos x="76" y="154"/>
                    </a:cxn>
                    <a:cxn ang="0">
                      <a:pos x="160" y="17"/>
                    </a:cxn>
                    <a:cxn ang="0">
                      <a:pos x="116" y="0"/>
                    </a:cxn>
                    <a:cxn ang="0">
                      <a:pos x="116" y="0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30" name="Freeform 17"/>
                <p:cNvSpPr>
                  <a:spLocks/>
                </p:cNvSpPr>
                <p:nvPr userDrawn="1"/>
              </p:nvSpPr>
              <p:spPr bwMode="auto">
                <a:xfrm>
                  <a:off x="846" y="536"/>
                  <a:ext cx="690" cy="364"/>
                </a:xfrm>
                <a:custGeom>
                  <a:avLst/>
                  <a:gdLst/>
                  <a:ahLst/>
                  <a:cxnLst>
                    <a:cxn ang="0">
                      <a:pos x="14" y="34"/>
                    </a:cxn>
                    <a:cxn ang="0">
                      <a:pos x="160" y="66"/>
                    </a:cxn>
                    <a:cxn ang="0">
                      <a:pos x="324" y="137"/>
                    </a:cxn>
                    <a:cxn ang="0">
                      <a:pos x="440" y="243"/>
                    </a:cxn>
                    <a:cxn ang="0">
                      <a:pos x="326" y="230"/>
                    </a:cxn>
                    <a:cxn ang="0">
                      <a:pos x="139" y="146"/>
                    </a:cxn>
                    <a:cxn ang="0">
                      <a:pos x="50" y="80"/>
                    </a:cxn>
                    <a:cxn ang="0">
                      <a:pos x="107" y="163"/>
                    </a:cxn>
                    <a:cxn ang="0">
                      <a:pos x="272" y="270"/>
                    </a:cxn>
                    <a:cxn ang="0">
                      <a:pos x="466" y="296"/>
                    </a:cxn>
                    <a:cxn ang="0">
                      <a:pos x="489" y="224"/>
                    </a:cxn>
                    <a:cxn ang="0">
                      <a:pos x="394" y="120"/>
                    </a:cxn>
                    <a:cxn ang="0">
                      <a:pos x="170" y="17"/>
                    </a:cxn>
                    <a:cxn ang="0">
                      <a:pos x="0" y="0"/>
                    </a:cxn>
                    <a:cxn ang="0">
                      <a:pos x="14" y="34"/>
                    </a:cxn>
                    <a:cxn ang="0">
                      <a:pos x="14" y="34"/>
                    </a:cxn>
                  </a:cxnLst>
                  <a:rect l="0" t="0" r="r" b="b"/>
                  <a:pathLst>
                    <a:path w="489" h="296">
                      <a:moveTo>
                        <a:pt x="14" y="34"/>
                      </a:moveTo>
                      <a:lnTo>
                        <a:pt x="160" y="66"/>
                      </a:lnTo>
                      <a:lnTo>
                        <a:pt x="324" y="137"/>
                      </a:lnTo>
                      <a:lnTo>
                        <a:pt x="440" y="243"/>
                      </a:lnTo>
                      <a:lnTo>
                        <a:pt x="326" y="230"/>
                      </a:lnTo>
                      <a:lnTo>
                        <a:pt x="139" y="146"/>
                      </a:lnTo>
                      <a:lnTo>
                        <a:pt x="50" y="80"/>
                      </a:lnTo>
                      <a:lnTo>
                        <a:pt x="107" y="163"/>
                      </a:lnTo>
                      <a:lnTo>
                        <a:pt x="272" y="270"/>
                      </a:lnTo>
                      <a:lnTo>
                        <a:pt x="466" y="296"/>
                      </a:lnTo>
                      <a:lnTo>
                        <a:pt x="489" y="224"/>
                      </a:lnTo>
                      <a:lnTo>
                        <a:pt x="394" y="120"/>
                      </a:lnTo>
                      <a:lnTo>
                        <a:pt x="170" y="17"/>
                      </a:lnTo>
                      <a:lnTo>
                        <a:pt x="0" y="0"/>
                      </a:lnTo>
                      <a:lnTo>
                        <a:pt x="14" y="34"/>
                      </a:lnTo>
                      <a:lnTo>
                        <a:pt x="14" y="3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</p:grpSp>
        </p:grpSp>
        <p:sp>
          <p:nvSpPr>
            <p:cNvPr id="21" name="Freeform 29"/>
            <p:cNvSpPr>
              <a:spLocks/>
            </p:cNvSpPr>
            <p:nvPr userDrawn="1"/>
          </p:nvSpPr>
          <p:spPr bwMode="auto">
            <a:xfrm>
              <a:off x="2568" y="1216"/>
              <a:ext cx="560" cy="240"/>
            </a:xfrm>
            <a:custGeom>
              <a:avLst/>
              <a:gdLst/>
              <a:ahLst/>
              <a:cxnLst>
                <a:cxn ang="0">
                  <a:pos x="0" y="32"/>
                </a:cxn>
                <a:cxn ang="0">
                  <a:pos x="280" y="144"/>
                </a:cxn>
                <a:cxn ang="0">
                  <a:pos x="448" y="16"/>
                </a:cxn>
                <a:cxn ang="0">
                  <a:pos x="560" y="240"/>
                </a:cxn>
              </a:cxnLst>
              <a:rect l="0" t="0" r="r" b="b"/>
              <a:pathLst>
                <a:path w="560" h="240">
                  <a:moveTo>
                    <a:pt x="0" y="32"/>
                  </a:moveTo>
                  <a:cubicBezTo>
                    <a:pt x="102" y="89"/>
                    <a:pt x="205" y="147"/>
                    <a:pt x="280" y="144"/>
                  </a:cubicBezTo>
                  <a:cubicBezTo>
                    <a:pt x="355" y="141"/>
                    <a:pt x="401" y="0"/>
                    <a:pt x="448" y="16"/>
                  </a:cubicBezTo>
                  <a:cubicBezTo>
                    <a:pt x="495" y="32"/>
                    <a:pt x="541" y="201"/>
                    <a:pt x="560" y="240"/>
                  </a:cubicBezTo>
                </a:path>
              </a:pathLst>
            </a:custGeom>
            <a:noFill/>
            <a:ln w="114300" cmpd="sng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31" name="Text Box 31"/>
          <p:cNvSpPr txBox="1">
            <a:spLocks noChangeArrowheads="1"/>
          </p:cNvSpPr>
          <p:nvPr/>
        </p:nvSpPr>
        <p:spPr bwMode="auto">
          <a:xfrm>
            <a:off x="2667000" y="6338888"/>
            <a:ext cx="39624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1600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重庆电子工程职业学院计算学院</a:t>
            </a:r>
            <a:endParaRPr lang="zh-CN" altLang="en-US" sz="1600" dirty="0">
              <a:effectLst>
                <a:outerShdw blurRad="38100" dist="38100" dir="2700000" algn="tl">
                  <a:srgbClr val="C0C0C0"/>
                </a:outerShdw>
              </a:effectLst>
              <a:ea typeface="宋体" pitchFamily="2" charset="-122"/>
            </a:endParaRP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547813" y="1700213"/>
            <a:ext cx="6400800" cy="1296987"/>
          </a:xfrm>
          <a:effectLst>
            <a:outerShdw dist="45791" dir="2021404" algn="ctr" rotWithShape="0">
              <a:schemeClr val="bg2"/>
            </a:outerShdw>
          </a:effectLst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3573463"/>
            <a:ext cx="6032500" cy="1481137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28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32" name="Rectangle 5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3" name="Rectangle 6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4" name="Rectangle 7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/>
                <a:ea typeface="宋体" pitchFamily="2" charset="-122"/>
              </a:defRPr>
            </a:lvl1pPr>
          </a:lstStyle>
          <a:p>
            <a:pPr>
              <a:defRPr/>
            </a:pPr>
            <a:fld id="{FD4E6207-57C6-4668-B7FB-07B1CFB8772E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61150" y="296863"/>
            <a:ext cx="2087563" cy="608488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95288" y="296863"/>
            <a:ext cx="6113462" cy="608488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95288" y="1268413"/>
            <a:ext cx="4100512" cy="51133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68413"/>
            <a:ext cx="4100513" cy="51133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8B7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96" name="Freeform 60"/>
          <p:cNvSpPr>
            <a:spLocks/>
          </p:cNvSpPr>
          <p:nvPr/>
        </p:nvSpPr>
        <p:spPr bwMode="hidden">
          <a:xfrm>
            <a:off x="0" y="44450"/>
            <a:ext cx="1547813" cy="360363"/>
          </a:xfrm>
          <a:custGeom>
            <a:avLst/>
            <a:gdLst/>
            <a:ahLst/>
            <a:cxnLst>
              <a:cxn ang="0">
                <a:pos x="3338" y="288"/>
              </a:cxn>
              <a:cxn ang="0">
                <a:pos x="3194" y="258"/>
              </a:cxn>
              <a:cxn ang="0">
                <a:pos x="2816" y="234"/>
              </a:cxn>
              <a:cxn ang="0">
                <a:pos x="2330" y="306"/>
              </a:cxn>
              <a:cxn ang="0">
                <a:pos x="2372" y="258"/>
              </a:cxn>
              <a:cxn ang="0">
                <a:pos x="2624" y="132"/>
              </a:cxn>
              <a:cxn ang="0">
                <a:pos x="2707" y="24"/>
              </a:cxn>
              <a:cxn ang="0">
                <a:pos x="2642" y="12"/>
              </a:cxn>
              <a:cxn ang="0">
                <a:pos x="2515" y="54"/>
              </a:cxn>
              <a:cxn ang="0">
                <a:pos x="2324" y="66"/>
              </a:cxn>
              <a:cxn ang="0">
                <a:pos x="2101" y="90"/>
              </a:cxn>
              <a:cxn ang="0">
                <a:pos x="1855" y="228"/>
              </a:cxn>
              <a:cxn ang="0">
                <a:pos x="1591" y="337"/>
              </a:cxn>
              <a:cxn ang="0">
                <a:pos x="1459" y="379"/>
              </a:cxn>
              <a:cxn ang="0">
                <a:pos x="1417" y="361"/>
              </a:cxn>
              <a:cxn ang="0">
                <a:pos x="1363" y="331"/>
              </a:cxn>
              <a:cxn ang="0">
                <a:pos x="1344" y="312"/>
              </a:cxn>
              <a:cxn ang="0">
                <a:pos x="1290" y="288"/>
              </a:cxn>
              <a:cxn ang="0">
                <a:pos x="1230" y="252"/>
              </a:cxn>
              <a:cxn ang="0">
                <a:pos x="1119" y="227"/>
              </a:cxn>
              <a:cxn ang="0">
                <a:pos x="1320" y="438"/>
              </a:cxn>
              <a:cxn ang="0">
                <a:pos x="960" y="558"/>
              </a:cxn>
              <a:cxn ang="0">
                <a:pos x="474" y="630"/>
              </a:cxn>
              <a:cxn ang="0">
                <a:pos x="132" y="781"/>
              </a:cxn>
              <a:cxn ang="0">
                <a:pos x="234" y="847"/>
              </a:cxn>
              <a:cxn ang="0">
                <a:pos x="925" y="739"/>
              </a:cxn>
              <a:cxn ang="0">
                <a:pos x="637" y="925"/>
              </a:cxn>
              <a:cxn ang="0">
                <a:pos x="1405" y="943"/>
              </a:cxn>
              <a:cxn ang="0">
                <a:pos x="1447" y="943"/>
              </a:cxn>
              <a:cxn ang="0">
                <a:pos x="2888" y="859"/>
              </a:cxn>
              <a:cxn ang="0">
                <a:pos x="2582" y="708"/>
              </a:cxn>
              <a:cxn ang="0">
                <a:pos x="2299" y="606"/>
              </a:cxn>
              <a:cxn ang="0">
                <a:pos x="2606" y="588"/>
              </a:cxn>
              <a:cxn ang="0">
                <a:pos x="3001" y="582"/>
              </a:cxn>
              <a:cxn ang="0">
                <a:pos x="3452" y="438"/>
              </a:cxn>
              <a:cxn ang="0">
                <a:pos x="3668" y="312"/>
              </a:cxn>
              <a:cxn ang="0">
                <a:pos x="3482" y="300"/>
              </a:cxn>
            </a:cxnLst>
            <a:rect l="0" t="0" r="r" b="b"/>
            <a:pathLst>
              <a:path w="3668" h="943">
                <a:moveTo>
                  <a:pt x="3482" y="300"/>
                </a:moveTo>
                <a:lnTo>
                  <a:pt x="3338" y="288"/>
                </a:lnTo>
                <a:lnTo>
                  <a:pt x="3320" y="264"/>
                </a:lnTo>
                <a:lnTo>
                  <a:pt x="3194" y="258"/>
                </a:lnTo>
                <a:lnTo>
                  <a:pt x="3019" y="216"/>
                </a:lnTo>
                <a:lnTo>
                  <a:pt x="2816" y="234"/>
                </a:lnTo>
                <a:lnTo>
                  <a:pt x="2533" y="288"/>
                </a:lnTo>
                <a:lnTo>
                  <a:pt x="2330" y="306"/>
                </a:lnTo>
                <a:lnTo>
                  <a:pt x="2149" y="312"/>
                </a:lnTo>
                <a:lnTo>
                  <a:pt x="2372" y="258"/>
                </a:lnTo>
                <a:lnTo>
                  <a:pt x="2624" y="156"/>
                </a:lnTo>
                <a:lnTo>
                  <a:pt x="2624" y="132"/>
                </a:lnTo>
                <a:lnTo>
                  <a:pt x="2666" y="78"/>
                </a:lnTo>
                <a:lnTo>
                  <a:pt x="2707" y="24"/>
                </a:lnTo>
                <a:lnTo>
                  <a:pt x="2695" y="0"/>
                </a:lnTo>
                <a:lnTo>
                  <a:pt x="2642" y="12"/>
                </a:lnTo>
                <a:lnTo>
                  <a:pt x="2557" y="30"/>
                </a:lnTo>
                <a:lnTo>
                  <a:pt x="2515" y="54"/>
                </a:lnTo>
                <a:lnTo>
                  <a:pt x="2425" y="84"/>
                </a:lnTo>
                <a:lnTo>
                  <a:pt x="2324" y="66"/>
                </a:lnTo>
                <a:lnTo>
                  <a:pt x="2191" y="90"/>
                </a:lnTo>
                <a:lnTo>
                  <a:pt x="2101" y="90"/>
                </a:lnTo>
                <a:lnTo>
                  <a:pt x="2047" y="108"/>
                </a:lnTo>
                <a:lnTo>
                  <a:pt x="1855" y="228"/>
                </a:lnTo>
                <a:lnTo>
                  <a:pt x="1771" y="288"/>
                </a:lnTo>
                <a:lnTo>
                  <a:pt x="1591" y="337"/>
                </a:lnTo>
                <a:lnTo>
                  <a:pt x="1465" y="379"/>
                </a:lnTo>
                <a:lnTo>
                  <a:pt x="1459" y="379"/>
                </a:lnTo>
                <a:lnTo>
                  <a:pt x="1453" y="373"/>
                </a:lnTo>
                <a:lnTo>
                  <a:pt x="1417" y="361"/>
                </a:lnTo>
                <a:lnTo>
                  <a:pt x="1381" y="343"/>
                </a:lnTo>
                <a:lnTo>
                  <a:pt x="1363" y="331"/>
                </a:lnTo>
                <a:lnTo>
                  <a:pt x="1357" y="324"/>
                </a:lnTo>
                <a:lnTo>
                  <a:pt x="1344" y="312"/>
                </a:lnTo>
                <a:lnTo>
                  <a:pt x="1320" y="300"/>
                </a:lnTo>
                <a:lnTo>
                  <a:pt x="1290" y="288"/>
                </a:lnTo>
                <a:lnTo>
                  <a:pt x="1260" y="270"/>
                </a:lnTo>
                <a:lnTo>
                  <a:pt x="1230" y="252"/>
                </a:lnTo>
                <a:lnTo>
                  <a:pt x="1187" y="227"/>
                </a:lnTo>
                <a:lnTo>
                  <a:pt x="1119" y="227"/>
                </a:lnTo>
                <a:lnTo>
                  <a:pt x="1357" y="397"/>
                </a:lnTo>
                <a:lnTo>
                  <a:pt x="1320" y="438"/>
                </a:lnTo>
                <a:lnTo>
                  <a:pt x="1135" y="522"/>
                </a:lnTo>
                <a:lnTo>
                  <a:pt x="960" y="558"/>
                </a:lnTo>
                <a:lnTo>
                  <a:pt x="684" y="600"/>
                </a:lnTo>
                <a:lnTo>
                  <a:pt x="474" y="630"/>
                </a:lnTo>
                <a:lnTo>
                  <a:pt x="390" y="684"/>
                </a:lnTo>
                <a:lnTo>
                  <a:pt x="132" y="781"/>
                </a:lnTo>
                <a:lnTo>
                  <a:pt x="0" y="829"/>
                </a:lnTo>
                <a:lnTo>
                  <a:pt x="234" y="847"/>
                </a:lnTo>
                <a:lnTo>
                  <a:pt x="498" y="829"/>
                </a:lnTo>
                <a:lnTo>
                  <a:pt x="925" y="739"/>
                </a:lnTo>
                <a:lnTo>
                  <a:pt x="840" y="817"/>
                </a:lnTo>
                <a:lnTo>
                  <a:pt x="637" y="925"/>
                </a:lnTo>
                <a:lnTo>
                  <a:pt x="613" y="943"/>
                </a:lnTo>
                <a:lnTo>
                  <a:pt x="1405" y="943"/>
                </a:lnTo>
                <a:lnTo>
                  <a:pt x="1411" y="925"/>
                </a:lnTo>
                <a:lnTo>
                  <a:pt x="1447" y="943"/>
                </a:lnTo>
                <a:lnTo>
                  <a:pt x="2924" y="943"/>
                </a:lnTo>
                <a:lnTo>
                  <a:pt x="2888" y="859"/>
                </a:lnTo>
                <a:lnTo>
                  <a:pt x="2713" y="775"/>
                </a:lnTo>
                <a:lnTo>
                  <a:pt x="2582" y="708"/>
                </a:lnTo>
                <a:lnTo>
                  <a:pt x="2336" y="636"/>
                </a:lnTo>
                <a:lnTo>
                  <a:pt x="2299" y="606"/>
                </a:lnTo>
                <a:lnTo>
                  <a:pt x="2509" y="582"/>
                </a:lnTo>
                <a:lnTo>
                  <a:pt x="2606" y="588"/>
                </a:lnTo>
                <a:lnTo>
                  <a:pt x="2773" y="588"/>
                </a:lnTo>
                <a:lnTo>
                  <a:pt x="3001" y="582"/>
                </a:lnTo>
                <a:lnTo>
                  <a:pt x="3259" y="516"/>
                </a:lnTo>
                <a:lnTo>
                  <a:pt x="3452" y="438"/>
                </a:lnTo>
                <a:lnTo>
                  <a:pt x="3668" y="391"/>
                </a:lnTo>
                <a:lnTo>
                  <a:pt x="3668" y="312"/>
                </a:lnTo>
                <a:lnTo>
                  <a:pt x="3482" y="300"/>
                </a:lnTo>
                <a:lnTo>
                  <a:pt x="3482" y="300"/>
                </a:lnTo>
                <a:close/>
              </a:path>
            </a:pathLst>
          </a:custGeom>
          <a:gradFill rotWithShape="0">
            <a:gsLst>
              <a:gs pos="0">
                <a:schemeClr val="bg2">
                  <a:alpha val="89000"/>
                </a:schemeClr>
              </a:gs>
              <a:gs pos="100000">
                <a:schemeClr val="bg1"/>
              </a:gs>
            </a:gsLst>
            <a:lin ang="27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grpSp>
        <p:nvGrpSpPr>
          <p:cNvPr id="2" name="Group 65"/>
          <p:cNvGrpSpPr>
            <a:grpSpLocks/>
          </p:cNvGrpSpPr>
          <p:nvPr/>
        </p:nvGrpSpPr>
        <p:grpSpPr bwMode="auto">
          <a:xfrm>
            <a:off x="34925" y="3600450"/>
            <a:ext cx="5060950" cy="3213100"/>
            <a:chOff x="1202" y="1480"/>
            <a:chExt cx="3188" cy="2024"/>
          </a:xfrm>
        </p:grpSpPr>
        <p:sp>
          <p:nvSpPr>
            <p:cNvPr id="14399" name="Freeform 63"/>
            <p:cNvSpPr>
              <a:spLocks/>
            </p:cNvSpPr>
            <p:nvPr userDrawn="1"/>
          </p:nvSpPr>
          <p:spPr bwMode="hidden">
            <a:xfrm>
              <a:off x="1202" y="1480"/>
              <a:ext cx="3188" cy="2024"/>
            </a:xfrm>
            <a:custGeom>
              <a:avLst/>
              <a:gdLst/>
              <a:ahLst/>
              <a:cxnLst>
                <a:cxn ang="0">
                  <a:pos x="871" y="1423"/>
                </a:cxn>
                <a:cxn ang="0">
                  <a:pos x="907" y="1393"/>
                </a:cxn>
                <a:cxn ang="0">
                  <a:pos x="991" y="1320"/>
                </a:cxn>
                <a:cxn ang="0">
                  <a:pos x="1033" y="1297"/>
                </a:cxn>
                <a:cxn ang="0">
                  <a:pos x="1086" y="1249"/>
                </a:cxn>
                <a:cxn ang="0">
                  <a:pos x="1123" y="1219"/>
                </a:cxn>
                <a:cxn ang="0">
                  <a:pos x="1057" y="1153"/>
                </a:cxn>
                <a:cxn ang="0">
                  <a:pos x="877" y="1021"/>
                </a:cxn>
                <a:cxn ang="0">
                  <a:pos x="655" y="907"/>
                </a:cxn>
                <a:cxn ang="0">
                  <a:pos x="655" y="846"/>
                </a:cxn>
                <a:cxn ang="0">
                  <a:pos x="643" y="708"/>
                </a:cxn>
                <a:cxn ang="0">
                  <a:pos x="552" y="642"/>
                </a:cxn>
                <a:cxn ang="0">
                  <a:pos x="510" y="570"/>
                </a:cxn>
                <a:cxn ang="0">
                  <a:pos x="637" y="564"/>
                </a:cxn>
                <a:cxn ang="0">
                  <a:pos x="763" y="570"/>
                </a:cxn>
                <a:cxn ang="0">
                  <a:pos x="1091" y="850"/>
                </a:cxn>
                <a:cxn ang="0">
                  <a:pos x="1009" y="566"/>
                </a:cxn>
                <a:cxn ang="0">
                  <a:pos x="1054" y="265"/>
                </a:cxn>
                <a:cxn ang="0">
                  <a:pos x="1249" y="0"/>
                </a:cxn>
                <a:cxn ang="0">
                  <a:pos x="1466" y="292"/>
                </a:cxn>
                <a:cxn ang="0">
                  <a:pos x="1475" y="548"/>
                </a:cxn>
                <a:cxn ang="0">
                  <a:pos x="1567" y="630"/>
                </a:cxn>
                <a:cxn ang="0">
                  <a:pos x="1795" y="365"/>
                </a:cxn>
                <a:cxn ang="0">
                  <a:pos x="2245" y="150"/>
                </a:cxn>
                <a:cxn ang="0">
                  <a:pos x="2618" y="180"/>
                </a:cxn>
                <a:cxn ang="0">
                  <a:pos x="3050" y="150"/>
                </a:cxn>
                <a:cxn ang="0">
                  <a:pos x="3140" y="210"/>
                </a:cxn>
                <a:cxn ang="0">
                  <a:pos x="2990" y="210"/>
                </a:cxn>
                <a:cxn ang="0">
                  <a:pos x="2834" y="377"/>
                </a:cxn>
                <a:cxn ang="0">
                  <a:pos x="2702" y="648"/>
                </a:cxn>
                <a:cxn ang="0">
                  <a:pos x="2582" y="828"/>
                </a:cxn>
                <a:cxn ang="0">
                  <a:pos x="2234" y="1009"/>
                </a:cxn>
                <a:cxn ang="0">
                  <a:pos x="1963" y="1075"/>
                </a:cxn>
                <a:cxn ang="0">
                  <a:pos x="2257" y="1111"/>
                </a:cxn>
                <a:cxn ang="0">
                  <a:pos x="2600" y="1207"/>
                </a:cxn>
                <a:cxn ang="0">
                  <a:pos x="2894" y="1441"/>
                </a:cxn>
                <a:cxn ang="0">
                  <a:pos x="3122" y="1555"/>
                </a:cxn>
                <a:cxn ang="0">
                  <a:pos x="3032" y="1585"/>
                </a:cxn>
                <a:cxn ang="0">
                  <a:pos x="3008" y="1591"/>
                </a:cxn>
                <a:cxn ang="0">
                  <a:pos x="2960" y="1597"/>
                </a:cxn>
                <a:cxn ang="0">
                  <a:pos x="2882" y="1609"/>
                </a:cxn>
                <a:cxn ang="0">
                  <a:pos x="2846" y="1609"/>
                </a:cxn>
                <a:cxn ang="0">
                  <a:pos x="2774" y="1615"/>
                </a:cxn>
                <a:cxn ang="0">
                  <a:pos x="2726" y="1621"/>
                </a:cxn>
                <a:cxn ang="0">
                  <a:pos x="2708" y="1621"/>
                </a:cxn>
                <a:cxn ang="0">
                  <a:pos x="2594" y="1657"/>
                </a:cxn>
                <a:cxn ang="0">
                  <a:pos x="2533" y="1663"/>
                </a:cxn>
                <a:cxn ang="0">
                  <a:pos x="2444" y="1675"/>
                </a:cxn>
                <a:cxn ang="0">
                  <a:pos x="2378" y="1687"/>
                </a:cxn>
                <a:cxn ang="0">
                  <a:pos x="2360" y="1705"/>
                </a:cxn>
                <a:cxn ang="0">
                  <a:pos x="2305" y="1687"/>
                </a:cxn>
                <a:cxn ang="0">
                  <a:pos x="2263" y="1663"/>
                </a:cxn>
                <a:cxn ang="0">
                  <a:pos x="2017" y="1585"/>
                </a:cxn>
                <a:cxn ang="0">
                  <a:pos x="1711" y="1453"/>
                </a:cxn>
                <a:cxn ang="0">
                  <a:pos x="1880" y="1844"/>
                </a:cxn>
                <a:cxn ang="0">
                  <a:pos x="1771" y="1922"/>
                </a:cxn>
                <a:cxn ang="0">
                  <a:pos x="1531" y="1753"/>
                </a:cxn>
                <a:cxn ang="0">
                  <a:pos x="1411" y="1477"/>
                </a:cxn>
                <a:cxn ang="0">
                  <a:pos x="1219" y="1291"/>
                </a:cxn>
                <a:cxn ang="0">
                  <a:pos x="127" y="2006"/>
                </a:cxn>
                <a:cxn ang="0">
                  <a:pos x="865" y="1429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alpha val="42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4400" name="Freeform 64"/>
            <p:cNvSpPr>
              <a:spLocks/>
            </p:cNvSpPr>
            <p:nvPr userDrawn="1"/>
          </p:nvSpPr>
          <p:spPr bwMode="hidden">
            <a:xfrm>
              <a:off x="2037" y="1544"/>
              <a:ext cx="2144" cy="1787"/>
            </a:xfrm>
            <a:custGeom>
              <a:avLst/>
              <a:gdLst/>
              <a:ahLst/>
              <a:cxnLst>
                <a:cxn ang="0">
                  <a:pos x="318" y="1078"/>
                </a:cxn>
                <a:cxn ang="0">
                  <a:pos x="217" y="928"/>
                </a:cxn>
                <a:cxn ang="0">
                  <a:pos x="102" y="808"/>
                </a:cxn>
                <a:cxn ang="0">
                  <a:pos x="36" y="742"/>
                </a:cxn>
                <a:cxn ang="0">
                  <a:pos x="0" y="700"/>
                </a:cxn>
                <a:cxn ang="0">
                  <a:pos x="270" y="958"/>
                </a:cxn>
                <a:cxn ang="0">
                  <a:pos x="294" y="1006"/>
                </a:cxn>
                <a:cxn ang="0">
                  <a:pos x="367" y="670"/>
                </a:cxn>
                <a:cxn ang="0">
                  <a:pos x="379" y="411"/>
                </a:cxn>
                <a:cxn ang="0">
                  <a:pos x="347" y="118"/>
                </a:cxn>
                <a:cxn ang="0">
                  <a:pos x="393" y="0"/>
                </a:cxn>
                <a:cxn ang="0">
                  <a:pos x="397" y="357"/>
                </a:cxn>
                <a:cxn ang="0">
                  <a:pos x="421" y="609"/>
                </a:cxn>
                <a:cxn ang="0">
                  <a:pos x="385" y="826"/>
                </a:cxn>
                <a:cxn ang="0">
                  <a:pos x="385" y="1036"/>
                </a:cxn>
                <a:cxn ang="0">
                  <a:pos x="877" y="784"/>
                </a:cxn>
                <a:cxn ang="0">
                  <a:pos x="1309" y="555"/>
                </a:cxn>
                <a:cxn ang="0">
                  <a:pos x="1802" y="249"/>
                </a:cxn>
                <a:cxn ang="0">
                  <a:pos x="2096" y="69"/>
                </a:cxn>
                <a:cxn ang="0">
                  <a:pos x="1814" y="279"/>
                </a:cxn>
                <a:cxn ang="0">
                  <a:pos x="1453" y="501"/>
                </a:cxn>
                <a:cxn ang="0">
                  <a:pos x="1123" y="700"/>
                </a:cxn>
                <a:cxn ang="0">
                  <a:pos x="739" y="898"/>
                </a:cxn>
                <a:cxn ang="0">
                  <a:pos x="463" y="1084"/>
                </a:cxn>
                <a:cxn ang="0">
                  <a:pos x="817" y="1193"/>
                </a:cxn>
                <a:cxn ang="0">
                  <a:pos x="1285" y="1187"/>
                </a:cxn>
                <a:cxn ang="0">
                  <a:pos x="1916" y="1396"/>
                </a:cxn>
                <a:cxn ang="0">
                  <a:pos x="2144" y="1420"/>
                </a:cxn>
                <a:cxn ang="0">
                  <a:pos x="1814" y="1408"/>
                </a:cxn>
                <a:cxn ang="0">
                  <a:pos x="1435" y="1288"/>
                </a:cxn>
                <a:cxn ang="0">
                  <a:pos x="1219" y="1229"/>
                </a:cxn>
                <a:cxn ang="0">
                  <a:pos x="799" y="1223"/>
                </a:cxn>
                <a:cxn ang="0">
                  <a:pos x="505" y="1145"/>
                </a:cxn>
                <a:cxn ang="0">
                  <a:pos x="733" y="1378"/>
                </a:cxn>
                <a:cxn ang="0">
                  <a:pos x="877" y="1619"/>
                </a:cxn>
                <a:cxn ang="0">
                  <a:pos x="1009" y="1787"/>
                </a:cxn>
                <a:cxn ang="0">
                  <a:pos x="817" y="1607"/>
                </a:cxn>
                <a:cxn ang="0">
                  <a:pos x="673" y="1372"/>
                </a:cxn>
                <a:cxn ang="0">
                  <a:pos x="415" y="1109"/>
                </a:cxn>
                <a:cxn ang="0">
                  <a:pos x="318" y="1078"/>
                </a:cxn>
                <a:cxn ang="0">
                  <a:pos x="318" y="1078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>
                    <a:alpha val="42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14394" name="Freeform 58"/>
          <p:cNvSpPr>
            <a:spLocks/>
          </p:cNvSpPr>
          <p:nvPr/>
        </p:nvSpPr>
        <p:spPr bwMode="hidden">
          <a:xfrm>
            <a:off x="7308850" y="6350"/>
            <a:ext cx="1835150" cy="1190625"/>
          </a:xfrm>
          <a:custGeom>
            <a:avLst/>
            <a:gdLst/>
            <a:ahLst/>
            <a:cxnLst>
              <a:cxn ang="0">
                <a:pos x="1814" y="606"/>
              </a:cxn>
              <a:cxn ang="0">
                <a:pos x="1615" y="252"/>
              </a:cxn>
              <a:cxn ang="0">
                <a:pos x="1345" y="132"/>
              </a:cxn>
              <a:cxn ang="0">
                <a:pos x="1381" y="492"/>
              </a:cxn>
              <a:cxn ang="0">
                <a:pos x="955" y="221"/>
              </a:cxn>
              <a:cxn ang="0">
                <a:pos x="877" y="161"/>
              </a:cxn>
              <a:cxn ang="0">
                <a:pos x="841" y="167"/>
              </a:cxn>
              <a:cxn ang="0">
                <a:pos x="720" y="161"/>
              </a:cxn>
              <a:cxn ang="0">
                <a:pos x="613" y="144"/>
              </a:cxn>
              <a:cxn ang="0">
                <a:pos x="492" y="161"/>
              </a:cxn>
              <a:cxn ang="0">
                <a:pos x="432" y="150"/>
              </a:cxn>
              <a:cxn ang="0">
                <a:pos x="342" y="138"/>
              </a:cxn>
              <a:cxn ang="0">
                <a:pos x="246" y="126"/>
              </a:cxn>
              <a:cxn ang="0">
                <a:pos x="174" y="114"/>
              </a:cxn>
              <a:cxn ang="0">
                <a:pos x="216" y="240"/>
              </a:cxn>
              <a:cxn ang="0">
                <a:pos x="607" y="588"/>
              </a:cxn>
              <a:cxn ang="0">
                <a:pos x="1177" y="817"/>
              </a:cxn>
              <a:cxn ang="0">
                <a:pos x="972" y="871"/>
              </a:cxn>
              <a:cxn ang="0">
                <a:pos x="492" y="1111"/>
              </a:cxn>
              <a:cxn ang="0">
                <a:pos x="276" y="1441"/>
              </a:cxn>
              <a:cxn ang="0">
                <a:pos x="42" y="1441"/>
              </a:cxn>
              <a:cxn ang="0">
                <a:pos x="367" y="1585"/>
              </a:cxn>
              <a:cxn ang="0">
                <a:pos x="949" y="1712"/>
              </a:cxn>
              <a:cxn ang="0">
                <a:pos x="1519" y="1537"/>
              </a:cxn>
              <a:cxn ang="0">
                <a:pos x="1735" y="1513"/>
              </a:cxn>
              <a:cxn ang="0">
                <a:pos x="1723" y="1802"/>
              </a:cxn>
              <a:cxn ang="0">
                <a:pos x="2042" y="2229"/>
              </a:cxn>
              <a:cxn ang="0">
                <a:pos x="2191" y="2133"/>
              </a:cxn>
              <a:cxn ang="0">
                <a:pos x="2270" y="1970"/>
              </a:cxn>
              <a:cxn ang="0">
                <a:pos x="2233" y="1573"/>
              </a:cxn>
              <a:cxn ang="0">
                <a:pos x="2294" y="1483"/>
              </a:cxn>
              <a:cxn ang="0">
                <a:pos x="2588" y="1688"/>
              </a:cxn>
              <a:cxn ang="0">
                <a:pos x="2695" y="1682"/>
              </a:cxn>
              <a:cxn ang="0">
                <a:pos x="2588" y="1543"/>
              </a:cxn>
              <a:cxn ang="0">
                <a:pos x="2510" y="1357"/>
              </a:cxn>
              <a:cxn ang="0">
                <a:pos x="2354" y="1184"/>
              </a:cxn>
              <a:cxn ang="0">
                <a:pos x="2102" y="931"/>
              </a:cxn>
              <a:cxn ang="0">
                <a:pos x="2137" y="907"/>
              </a:cxn>
              <a:cxn ang="0">
                <a:pos x="2215" y="871"/>
              </a:cxn>
              <a:cxn ang="0">
                <a:pos x="2324" y="817"/>
              </a:cxn>
              <a:cxn ang="0">
                <a:pos x="2372" y="787"/>
              </a:cxn>
              <a:cxn ang="0">
                <a:pos x="2078" y="865"/>
              </a:cxn>
            </a:cxnLst>
            <a:rect l="0" t="0" r="r" b="b"/>
            <a:pathLst>
              <a:path w="2828" h="2366">
                <a:moveTo>
                  <a:pt x="2006" y="835"/>
                </a:moveTo>
                <a:lnTo>
                  <a:pt x="1873" y="715"/>
                </a:lnTo>
                <a:lnTo>
                  <a:pt x="1814" y="606"/>
                </a:lnTo>
                <a:lnTo>
                  <a:pt x="1747" y="438"/>
                </a:lnTo>
                <a:lnTo>
                  <a:pt x="1699" y="312"/>
                </a:lnTo>
                <a:lnTo>
                  <a:pt x="1615" y="252"/>
                </a:lnTo>
                <a:lnTo>
                  <a:pt x="1453" y="84"/>
                </a:lnTo>
                <a:lnTo>
                  <a:pt x="1375" y="0"/>
                </a:lnTo>
                <a:lnTo>
                  <a:pt x="1345" y="132"/>
                </a:lnTo>
                <a:lnTo>
                  <a:pt x="1369" y="294"/>
                </a:lnTo>
                <a:lnTo>
                  <a:pt x="1513" y="558"/>
                </a:lnTo>
                <a:lnTo>
                  <a:pt x="1381" y="492"/>
                </a:lnTo>
                <a:lnTo>
                  <a:pt x="1201" y="360"/>
                </a:lnTo>
                <a:lnTo>
                  <a:pt x="961" y="227"/>
                </a:lnTo>
                <a:lnTo>
                  <a:pt x="955" y="221"/>
                </a:lnTo>
                <a:lnTo>
                  <a:pt x="949" y="215"/>
                </a:lnTo>
                <a:lnTo>
                  <a:pt x="913" y="185"/>
                </a:lnTo>
                <a:lnTo>
                  <a:pt x="877" y="161"/>
                </a:lnTo>
                <a:lnTo>
                  <a:pt x="859" y="156"/>
                </a:lnTo>
                <a:lnTo>
                  <a:pt x="853" y="161"/>
                </a:lnTo>
                <a:lnTo>
                  <a:pt x="841" y="167"/>
                </a:lnTo>
                <a:lnTo>
                  <a:pt x="810" y="173"/>
                </a:lnTo>
                <a:lnTo>
                  <a:pt x="768" y="167"/>
                </a:lnTo>
                <a:lnTo>
                  <a:pt x="720" y="161"/>
                </a:lnTo>
                <a:lnTo>
                  <a:pt x="678" y="156"/>
                </a:lnTo>
                <a:lnTo>
                  <a:pt x="637" y="150"/>
                </a:lnTo>
                <a:lnTo>
                  <a:pt x="613" y="144"/>
                </a:lnTo>
                <a:lnTo>
                  <a:pt x="601" y="144"/>
                </a:lnTo>
                <a:lnTo>
                  <a:pt x="498" y="161"/>
                </a:lnTo>
                <a:lnTo>
                  <a:pt x="492" y="161"/>
                </a:lnTo>
                <a:lnTo>
                  <a:pt x="480" y="156"/>
                </a:lnTo>
                <a:lnTo>
                  <a:pt x="456" y="156"/>
                </a:lnTo>
                <a:lnTo>
                  <a:pt x="432" y="150"/>
                </a:lnTo>
                <a:lnTo>
                  <a:pt x="379" y="144"/>
                </a:lnTo>
                <a:lnTo>
                  <a:pt x="361" y="138"/>
                </a:lnTo>
                <a:lnTo>
                  <a:pt x="342" y="138"/>
                </a:lnTo>
                <a:lnTo>
                  <a:pt x="324" y="138"/>
                </a:lnTo>
                <a:lnTo>
                  <a:pt x="300" y="132"/>
                </a:lnTo>
                <a:lnTo>
                  <a:pt x="246" y="126"/>
                </a:lnTo>
                <a:lnTo>
                  <a:pt x="216" y="120"/>
                </a:lnTo>
                <a:lnTo>
                  <a:pt x="192" y="120"/>
                </a:lnTo>
                <a:lnTo>
                  <a:pt x="174" y="114"/>
                </a:lnTo>
                <a:lnTo>
                  <a:pt x="168" y="114"/>
                </a:lnTo>
                <a:lnTo>
                  <a:pt x="6" y="120"/>
                </a:lnTo>
                <a:lnTo>
                  <a:pt x="216" y="240"/>
                </a:lnTo>
                <a:lnTo>
                  <a:pt x="306" y="294"/>
                </a:lnTo>
                <a:lnTo>
                  <a:pt x="480" y="462"/>
                </a:lnTo>
                <a:lnTo>
                  <a:pt x="607" y="588"/>
                </a:lnTo>
                <a:lnTo>
                  <a:pt x="655" y="672"/>
                </a:lnTo>
                <a:lnTo>
                  <a:pt x="949" y="769"/>
                </a:lnTo>
                <a:lnTo>
                  <a:pt x="1177" y="817"/>
                </a:lnTo>
                <a:lnTo>
                  <a:pt x="1249" y="871"/>
                </a:lnTo>
                <a:lnTo>
                  <a:pt x="1117" y="853"/>
                </a:lnTo>
                <a:lnTo>
                  <a:pt x="972" y="871"/>
                </a:lnTo>
                <a:lnTo>
                  <a:pt x="756" y="919"/>
                </a:lnTo>
                <a:lnTo>
                  <a:pt x="619" y="961"/>
                </a:lnTo>
                <a:lnTo>
                  <a:pt x="492" y="1111"/>
                </a:lnTo>
                <a:lnTo>
                  <a:pt x="420" y="1214"/>
                </a:lnTo>
                <a:lnTo>
                  <a:pt x="348" y="1345"/>
                </a:lnTo>
                <a:lnTo>
                  <a:pt x="276" y="1441"/>
                </a:lnTo>
                <a:lnTo>
                  <a:pt x="192" y="1471"/>
                </a:lnTo>
                <a:lnTo>
                  <a:pt x="66" y="1465"/>
                </a:lnTo>
                <a:lnTo>
                  <a:pt x="42" y="1441"/>
                </a:lnTo>
                <a:lnTo>
                  <a:pt x="0" y="1471"/>
                </a:lnTo>
                <a:lnTo>
                  <a:pt x="126" y="1519"/>
                </a:lnTo>
                <a:lnTo>
                  <a:pt x="367" y="1585"/>
                </a:lnTo>
                <a:lnTo>
                  <a:pt x="570" y="1591"/>
                </a:lnTo>
                <a:lnTo>
                  <a:pt x="690" y="1664"/>
                </a:lnTo>
                <a:lnTo>
                  <a:pt x="949" y="1712"/>
                </a:lnTo>
                <a:lnTo>
                  <a:pt x="1260" y="1694"/>
                </a:lnTo>
                <a:lnTo>
                  <a:pt x="1411" y="1603"/>
                </a:lnTo>
                <a:lnTo>
                  <a:pt x="1519" y="1537"/>
                </a:lnTo>
                <a:lnTo>
                  <a:pt x="1645" y="1399"/>
                </a:lnTo>
                <a:lnTo>
                  <a:pt x="1699" y="1387"/>
                </a:lnTo>
                <a:lnTo>
                  <a:pt x="1735" y="1513"/>
                </a:lnTo>
                <a:lnTo>
                  <a:pt x="1729" y="1567"/>
                </a:lnTo>
                <a:lnTo>
                  <a:pt x="1723" y="1670"/>
                </a:lnTo>
                <a:lnTo>
                  <a:pt x="1723" y="1802"/>
                </a:lnTo>
                <a:lnTo>
                  <a:pt x="1831" y="1964"/>
                </a:lnTo>
                <a:lnTo>
                  <a:pt x="1957" y="2090"/>
                </a:lnTo>
                <a:lnTo>
                  <a:pt x="2042" y="2229"/>
                </a:lnTo>
                <a:lnTo>
                  <a:pt x="2155" y="2366"/>
                </a:lnTo>
                <a:lnTo>
                  <a:pt x="2161" y="2295"/>
                </a:lnTo>
                <a:lnTo>
                  <a:pt x="2191" y="2133"/>
                </a:lnTo>
                <a:lnTo>
                  <a:pt x="2215" y="2048"/>
                </a:lnTo>
                <a:lnTo>
                  <a:pt x="2258" y="2042"/>
                </a:lnTo>
                <a:lnTo>
                  <a:pt x="2270" y="1970"/>
                </a:lnTo>
                <a:lnTo>
                  <a:pt x="2342" y="1868"/>
                </a:lnTo>
                <a:lnTo>
                  <a:pt x="2324" y="1748"/>
                </a:lnTo>
                <a:lnTo>
                  <a:pt x="2233" y="1573"/>
                </a:lnTo>
                <a:lnTo>
                  <a:pt x="2209" y="1453"/>
                </a:lnTo>
                <a:lnTo>
                  <a:pt x="2209" y="1345"/>
                </a:lnTo>
                <a:lnTo>
                  <a:pt x="2294" y="1483"/>
                </a:lnTo>
                <a:lnTo>
                  <a:pt x="2461" y="1651"/>
                </a:lnTo>
                <a:lnTo>
                  <a:pt x="2504" y="1651"/>
                </a:lnTo>
                <a:lnTo>
                  <a:pt x="2588" y="1688"/>
                </a:lnTo>
                <a:lnTo>
                  <a:pt x="2678" y="1718"/>
                </a:lnTo>
                <a:lnTo>
                  <a:pt x="2720" y="1712"/>
                </a:lnTo>
                <a:lnTo>
                  <a:pt x="2695" y="1682"/>
                </a:lnTo>
                <a:lnTo>
                  <a:pt x="2678" y="1627"/>
                </a:lnTo>
                <a:lnTo>
                  <a:pt x="2630" y="1597"/>
                </a:lnTo>
                <a:lnTo>
                  <a:pt x="2588" y="1543"/>
                </a:lnTo>
                <a:lnTo>
                  <a:pt x="2618" y="1483"/>
                </a:lnTo>
                <a:lnTo>
                  <a:pt x="2576" y="1399"/>
                </a:lnTo>
                <a:lnTo>
                  <a:pt x="2510" y="1357"/>
                </a:lnTo>
                <a:lnTo>
                  <a:pt x="2576" y="1351"/>
                </a:lnTo>
                <a:lnTo>
                  <a:pt x="2552" y="1315"/>
                </a:lnTo>
                <a:lnTo>
                  <a:pt x="2354" y="1184"/>
                </a:lnTo>
                <a:lnTo>
                  <a:pt x="2252" y="1123"/>
                </a:lnTo>
                <a:lnTo>
                  <a:pt x="2173" y="1009"/>
                </a:lnTo>
                <a:lnTo>
                  <a:pt x="2102" y="931"/>
                </a:lnTo>
                <a:lnTo>
                  <a:pt x="2108" y="931"/>
                </a:lnTo>
                <a:lnTo>
                  <a:pt x="2114" y="925"/>
                </a:lnTo>
                <a:lnTo>
                  <a:pt x="2137" y="907"/>
                </a:lnTo>
                <a:lnTo>
                  <a:pt x="2167" y="883"/>
                </a:lnTo>
                <a:lnTo>
                  <a:pt x="2197" y="877"/>
                </a:lnTo>
                <a:lnTo>
                  <a:pt x="2215" y="871"/>
                </a:lnTo>
                <a:lnTo>
                  <a:pt x="2240" y="859"/>
                </a:lnTo>
                <a:lnTo>
                  <a:pt x="2300" y="829"/>
                </a:lnTo>
                <a:lnTo>
                  <a:pt x="2324" y="817"/>
                </a:lnTo>
                <a:lnTo>
                  <a:pt x="2348" y="799"/>
                </a:lnTo>
                <a:lnTo>
                  <a:pt x="2366" y="793"/>
                </a:lnTo>
                <a:lnTo>
                  <a:pt x="2372" y="787"/>
                </a:lnTo>
                <a:lnTo>
                  <a:pt x="2828" y="588"/>
                </a:lnTo>
                <a:lnTo>
                  <a:pt x="2828" y="528"/>
                </a:lnTo>
                <a:lnTo>
                  <a:pt x="2078" y="865"/>
                </a:lnTo>
                <a:lnTo>
                  <a:pt x="2006" y="835"/>
                </a:lnTo>
                <a:lnTo>
                  <a:pt x="2006" y="835"/>
                </a:lnTo>
                <a:close/>
              </a:path>
            </a:pathLst>
          </a:custGeom>
          <a:gradFill rotWithShape="0">
            <a:gsLst>
              <a:gs pos="0">
                <a:schemeClr val="bg2"/>
              </a:gs>
              <a:gs pos="50000">
                <a:schemeClr val="bg1"/>
              </a:gs>
              <a:gs pos="100000">
                <a:schemeClr val="bg2"/>
              </a:gs>
            </a:gsLst>
            <a:lin ang="27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95288" y="296863"/>
            <a:ext cx="8353425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单击此处编辑母版标题样式</a:t>
            </a:r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5288" y="1268413"/>
            <a:ext cx="8353425" cy="5113337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  <p:sp>
        <p:nvSpPr>
          <p:cNvPr id="14392" name="Text Box 56"/>
          <p:cNvSpPr txBox="1">
            <a:spLocks noChangeArrowheads="1"/>
          </p:cNvSpPr>
          <p:nvPr/>
        </p:nvSpPr>
        <p:spPr bwMode="auto">
          <a:xfrm>
            <a:off x="406528" y="6446838"/>
            <a:ext cx="633571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1600" dirty="0" smtClean="0">
                <a:effectLst/>
                <a:latin typeface="仿宋_GB2312" pitchFamily="49" charset="-122"/>
                <a:ea typeface="仿宋_GB2312" pitchFamily="49" charset="-122"/>
              </a:rPr>
              <a:t>第</a:t>
            </a:r>
            <a:r>
              <a:rPr lang="en-US" altLang="zh-CN" sz="1600" dirty="0">
                <a:effectLst/>
                <a:latin typeface="仿宋_GB2312" pitchFamily="49" charset="-122"/>
                <a:ea typeface="仿宋_GB2312" pitchFamily="49" charset="-122"/>
              </a:rPr>
              <a:t>5</a:t>
            </a:r>
            <a:r>
              <a:rPr lang="zh-CN" altLang="en-US" sz="1600" dirty="0" smtClean="0">
                <a:effectLst/>
                <a:latin typeface="仿宋_GB2312" pitchFamily="49" charset="-122"/>
                <a:ea typeface="仿宋_GB2312" pitchFamily="49" charset="-122"/>
              </a:rPr>
              <a:t>章 </a:t>
            </a:r>
            <a:r>
              <a:rPr lang="en-US" altLang="zh-CN" sz="1600" dirty="0">
                <a:effectLst/>
                <a:latin typeface="仿宋_GB2312" pitchFamily="49" charset="-122"/>
                <a:ea typeface="仿宋_GB2312" pitchFamily="49" charset="-122"/>
              </a:rPr>
              <a:t>Excel </a:t>
            </a:r>
            <a:r>
              <a:rPr lang="en-US" altLang="zh-CN" sz="1600" dirty="0" smtClean="0">
                <a:effectLst/>
                <a:latin typeface="仿宋_GB2312" pitchFamily="49" charset="-122"/>
                <a:ea typeface="仿宋_GB2312" pitchFamily="49" charset="-122"/>
              </a:rPr>
              <a:t>2010</a:t>
            </a:r>
            <a:r>
              <a:rPr lang="zh-CN" altLang="en-US" sz="1600" dirty="0" smtClean="0">
                <a:effectLst/>
                <a:latin typeface="仿宋_GB2312" pitchFamily="49" charset="-122"/>
                <a:ea typeface="仿宋_GB2312" pitchFamily="49" charset="-122"/>
              </a:rPr>
              <a:t>的</a:t>
            </a:r>
            <a:r>
              <a:rPr lang="zh-CN" altLang="en-US" sz="1600" dirty="0">
                <a:effectLst/>
                <a:latin typeface="仿宋_GB2312" pitchFamily="49" charset="-122"/>
                <a:ea typeface="仿宋_GB2312" pitchFamily="49" charset="-122"/>
              </a:rPr>
              <a:t>使用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0" r:id="rId1"/>
    <p:sldLayoutId id="2147483851" r:id="rId2"/>
    <p:sldLayoutId id="2147483852" r:id="rId3"/>
    <p:sldLayoutId id="2147483853" r:id="rId4"/>
    <p:sldLayoutId id="2147483854" r:id="rId5"/>
    <p:sldLayoutId id="2147483855" r:id="rId6"/>
    <p:sldLayoutId id="2147483856" r:id="rId7"/>
    <p:sldLayoutId id="2147483857" r:id="rId8"/>
    <p:sldLayoutId id="2147483858" r:id="rId9"/>
    <p:sldLayoutId id="2147483859" r:id="rId10"/>
    <p:sldLayoutId id="2147483860" r:id="rId11"/>
  </p:sldLayoutIdLs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9900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2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2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2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2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2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2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2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0000CC"/>
        </a:buClr>
        <a:buFont typeface="Wingdings" pitchFamily="2" charset="2"/>
        <a:buChar char="n"/>
        <a:defRPr sz="3200" b="1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itchFamily="2" charset="2"/>
        <a:buChar char="Ø"/>
        <a:defRPr sz="2800" b="1">
          <a:solidFill>
            <a:schemeClr val="tx1"/>
          </a:solidFill>
          <a:effectLst/>
          <a:latin typeface="+mn-lt"/>
          <a:ea typeface="宋体" pitchFamily="2" charset="-122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 b="1">
          <a:solidFill>
            <a:schemeClr val="tx1"/>
          </a:solidFill>
          <a:effectLst/>
          <a:latin typeface="+mn-lt"/>
          <a:ea typeface="宋体" pitchFamily="2" charset="-122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 b="1">
          <a:solidFill>
            <a:schemeClr val="tx1"/>
          </a:solidFill>
          <a:effectLst/>
          <a:latin typeface="+mn-lt"/>
          <a:ea typeface="宋体" pitchFamily="2" charset="-122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effectLst/>
          <a:latin typeface="+mn-lt"/>
          <a:ea typeface="宋体" pitchFamily="2" charset="-122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宋体" pitchFamily="2" charset="-122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宋体" pitchFamily="2" charset="-122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宋体" pitchFamily="2" charset="-122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宋体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1547813" y="1700213"/>
            <a:ext cx="6400800" cy="2016819"/>
          </a:xfrm>
        </p:spPr>
        <p:txBody>
          <a:bodyPr/>
          <a:lstStyle/>
          <a:p>
            <a:pPr algn="ctr">
              <a:defRPr/>
            </a:pPr>
            <a:r>
              <a:rPr lang="zh-CN" altLang="en-US" dirty="0"/>
              <a:t>第</a:t>
            </a:r>
            <a:r>
              <a:rPr lang="en-US" altLang="zh-CN" dirty="0"/>
              <a:t>5</a:t>
            </a:r>
            <a:r>
              <a:rPr lang="zh-CN" altLang="en-US" dirty="0"/>
              <a:t>章  </a:t>
            </a:r>
            <a:r>
              <a:rPr lang="en-US" altLang="zh-CN" dirty="0"/>
              <a:t>Excel 2010</a:t>
            </a:r>
            <a:r>
              <a:rPr lang="zh-CN" altLang="en-US" dirty="0"/>
              <a:t>的</a:t>
            </a:r>
            <a:r>
              <a:rPr lang="zh-CN" altLang="en-US" dirty="0" smtClean="0"/>
              <a:t>使用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dirty="0" smtClean="0">
                <a:solidFill>
                  <a:srgbClr val="00B050"/>
                </a:solidFill>
              </a:rPr>
              <a:t>第</a:t>
            </a:r>
            <a:r>
              <a:rPr lang="en-US" altLang="zh-CN" dirty="0" smtClean="0">
                <a:solidFill>
                  <a:srgbClr val="00B050"/>
                </a:solidFill>
              </a:rPr>
              <a:t>2</a:t>
            </a:r>
            <a:r>
              <a:rPr lang="zh-CN" altLang="en-US" dirty="0" smtClean="0">
                <a:solidFill>
                  <a:srgbClr val="00B050"/>
                </a:solidFill>
              </a:rPr>
              <a:t>讲  </a:t>
            </a:r>
            <a:r>
              <a:rPr altLang="zh-CN" dirty="0" smtClean="0">
                <a:solidFill>
                  <a:srgbClr val="00B050"/>
                </a:solidFill>
              </a:rPr>
              <a:t>Excel</a:t>
            </a:r>
            <a:r>
              <a:rPr lang="zh-CN" dirty="0" smtClean="0">
                <a:solidFill>
                  <a:srgbClr val="00B050"/>
                </a:solidFill>
              </a:rPr>
              <a:t>的编辑和格式化</a:t>
            </a:r>
            <a:endParaRPr lang="zh-CN" altLang="en-US" dirty="0">
              <a:solidFill>
                <a:srgbClr val="00B050"/>
              </a:solidFill>
            </a:endParaRPr>
          </a:p>
        </p:txBody>
      </p:sp>
      <p:sp>
        <p:nvSpPr>
          <p:cNvPr id="35843" name="副标题 4"/>
          <p:cNvSpPr>
            <a:spLocks noGrp="1"/>
          </p:cNvSpPr>
          <p:nvPr>
            <p:ph type="subTitle" idx="1"/>
          </p:nvPr>
        </p:nvSpPr>
        <p:spPr>
          <a:xfrm>
            <a:off x="1549400" y="4293096"/>
            <a:ext cx="6032500" cy="761504"/>
          </a:xfrm>
        </p:spPr>
        <p:txBody>
          <a:bodyPr/>
          <a:lstStyle/>
          <a:p>
            <a:r>
              <a:rPr lang="en-US" altLang="zh-CN" dirty="0"/>
              <a:t>5.2 </a:t>
            </a:r>
            <a:r>
              <a:rPr lang="zh-CN" altLang="en-US" dirty="0"/>
              <a:t>工作表的编辑</a:t>
            </a:r>
            <a:endParaRPr lang="zh-CN" altLang="en-US" dirty="0" smtClean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任务二：掌握工作表的基本编辑</a:t>
            </a:r>
            <a:endParaRPr lang="zh-CN" altLang="en-US" dirty="0"/>
          </a:p>
        </p:txBody>
      </p:sp>
      <p:sp>
        <p:nvSpPr>
          <p:cNvPr id="44035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zh-CN" altLang="en-US" dirty="0" smtClean="0"/>
              <a:t>实作</a:t>
            </a:r>
            <a:r>
              <a:rPr lang="en-US" altLang="zh-CN" dirty="0" smtClean="0"/>
              <a:t>4</a:t>
            </a:r>
            <a:r>
              <a:rPr lang="zh-CN" altLang="en-US" dirty="0" smtClean="0"/>
              <a:t>：选择性粘贴数据</a:t>
            </a:r>
            <a:endParaRPr lang="en-US" altLang="zh-CN" dirty="0" smtClean="0"/>
          </a:p>
          <a:p>
            <a:pPr lvl="1">
              <a:lnSpc>
                <a:spcPct val="150000"/>
              </a:lnSpc>
            </a:pPr>
            <a:r>
              <a:rPr lang="zh-CN" altLang="en-US" dirty="0" smtClean="0"/>
              <a:t>选定要复制的单元格→单击“复制”按钮</a:t>
            </a:r>
          </a:p>
          <a:p>
            <a:pPr lvl="1">
              <a:lnSpc>
                <a:spcPct val="150000"/>
              </a:lnSpc>
            </a:pPr>
            <a:r>
              <a:rPr lang="zh-CN" altLang="en-US" dirty="0" smtClean="0"/>
              <a:t>选定目标单元格</a:t>
            </a:r>
          </a:p>
          <a:p>
            <a:pPr lvl="1">
              <a:lnSpc>
                <a:spcPct val="150000"/>
              </a:lnSpc>
            </a:pPr>
            <a:r>
              <a:rPr lang="zh-CN" altLang="en-US" dirty="0" smtClean="0"/>
              <a:t>单击“开始”选项卡的“剪贴板”组中的“粘贴”按钮（或按</a:t>
            </a:r>
            <a:r>
              <a:rPr lang="en-US" altLang="zh-CN" dirty="0" err="1" smtClean="0"/>
              <a:t>Ctrl+V</a:t>
            </a:r>
            <a:r>
              <a:rPr lang="zh-CN" altLang="en-US" dirty="0" smtClean="0"/>
              <a:t>键）</a:t>
            </a:r>
          </a:p>
          <a:p>
            <a:pPr lvl="1">
              <a:lnSpc>
                <a:spcPct val="150000"/>
              </a:lnSpc>
            </a:pPr>
            <a:r>
              <a:rPr lang="zh-CN" altLang="en-US" dirty="0" smtClean="0"/>
              <a:t>单击目标单元格右侧的“粘贴选项”控件 </a:t>
            </a:r>
          </a:p>
          <a:p>
            <a:pPr lvl="1">
              <a:lnSpc>
                <a:spcPct val="150000"/>
              </a:lnSpc>
            </a:pPr>
            <a:r>
              <a:rPr lang="zh-CN" altLang="en-US" dirty="0" smtClean="0"/>
              <a:t>从弹出菜单中选择所需粘贴的项目</a:t>
            </a:r>
          </a:p>
          <a:p>
            <a:pPr lvl="2" eaLnBrk="1" hangingPunct="1"/>
            <a:endParaRPr lang="zh-CN" altLang="en-US" dirty="0" smtClean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任务二：掌握工作表的基本编辑</a:t>
            </a:r>
            <a:endParaRPr lang="zh-CN" altLang="en-US" dirty="0"/>
          </a:p>
        </p:txBody>
      </p:sp>
      <p:sp>
        <p:nvSpPr>
          <p:cNvPr id="45059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zh-CN" altLang="en-US" sz="2800" dirty="0" smtClean="0"/>
              <a:t>实作</a:t>
            </a:r>
            <a:r>
              <a:rPr lang="en-US" altLang="zh-CN" sz="2800" dirty="0" smtClean="0"/>
              <a:t>5</a:t>
            </a:r>
            <a:r>
              <a:rPr lang="zh-CN" altLang="en-US" sz="2800" dirty="0" smtClean="0"/>
              <a:t>：清除数据</a:t>
            </a:r>
            <a:endParaRPr lang="en-US" altLang="zh-CN" sz="2800" dirty="0" smtClean="0"/>
          </a:p>
          <a:p>
            <a:pPr lvl="1">
              <a:lnSpc>
                <a:spcPct val="150000"/>
              </a:lnSpc>
            </a:pPr>
            <a:r>
              <a:rPr lang="zh-CN" altLang="en-US" sz="2400" dirty="0" smtClean="0"/>
              <a:t>选定要清除数据的单元格区域→按</a:t>
            </a:r>
            <a:r>
              <a:rPr lang="en-US" altLang="zh-CN" sz="2400" dirty="0" smtClean="0"/>
              <a:t>Del</a:t>
            </a:r>
            <a:r>
              <a:rPr lang="zh-CN" altLang="en-US" sz="2400" dirty="0" smtClean="0"/>
              <a:t>键，即可清除内容</a:t>
            </a:r>
            <a:endParaRPr lang="en-US" altLang="zh-CN" sz="2400" dirty="0" smtClean="0"/>
          </a:p>
          <a:p>
            <a:pPr lvl="1">
              <a:lnSpc>
                <a:spcPct val="150000"/>
              </a:lnSpc>
            </a:pPr>
            <a:r>
              <a:rPr lang="zh-CN" altLang="en-US" sz="2400" dirty="0" smtClean="0"/>
              <a:t>选定要清除数据的单元格区域→单击“开始”选项卡的“编辑”组中的“清除”按钮的向下箭头 </a:t>
            </a:r>
            <a:r>
              <a:rPr lang="zh-CN" altLang="en-US" sz="2400" dirty="0" smtClean="0"/>
              <a:t>→</a:t>
            </a:r>
            <a:r>
              <a:rPr lang="zh-CN" altLang="en-US" sz="2400" dirty="0" smtClean="0"/>
              <a:t>选择“全部清除”</a:t>
            </a:r>
            <a:r>
              <a:rPr lang="en-US" altLang="zh-CN" sz="2400" dirty="0" smtClean="0"/>
              <a:t>/</a:t>
            </a:r>
            <a:r>
              <a:rPr lang="zh-CN" altLang="en-US" sz="2400" dirty="0" smtClean="0"/>
              <a:t>“清除格式”</a:t>
            </a:r>
            <a:r>
              <a:rPr lang="en-US" altLang="zh-CN" sz="2400" dirty="0" smtClean="0"/>
              <a:t>/</a:t>
            </a:r>
            <a:r>
              <a:rPr lang="zh-CN" altLang="en-US" sz="2400" dirty="0" smtClean="0"/>
              <a:t>“清除内容”</a:t>
            </a:r>
            <a:r>
              <a:rPr lang="en-US" altLang="zh-CN" sz="2400" dirty="0" smtClean="0"/>
              <a:t>/</a:t>
            </a:r>
            <a:r>
              <a:rPr lang="zh-CN" altLang="en-US" sz="2400" dirty="0" smtClean="0"/>
              <a:t>“清除批注”</a:t>
            </a:r>
            <a:r>
              <a:rPr lang="en-US" altLang="zh-CN" sz="2400" dirty="0" smtClean="0"/>
              <a:t>/</a:t>
            </a:r>
            <a:r>
              <a:rPr lang="zh-CN" altLang="en-US" sz="2400" dirty="0" smtClean="0"/>
              <a:t>“清除超链接”命令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任务三：设置数据的有效性</a:t>
            </a:r>
            <a:endParaRPr lang="zh-CN" altLang="en-US" dirty="0"/>
          </a:p>
        </p:txBody>
      </p:sp>
      <p:sp>
        <p:nvSpPr>
          <p:cNvPr id="4608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zh-CN" altLang="en-US" dirty="0" smtClean="0"/>
              <a:t>数据有效性的作用</a:t>
            </a:r>
            <a:endParaRPr lang="en-US" altLang="zh-CN" dirty="0" smtClean="0"/>
          </a:p>
          <a:p>
            <a:pPr lvl="1" eaLnBrk="1" hangingPunct="1">
              <a:lnSpc>
                <a:spcPct val="150000"/>
              </a:lnSpc>
            </a:pPr>
            <a:r>
              <a:rPr lang="zh-CN" altLang="en-US" dirty="0" smtClean="0"/>
              <a:t>数据有效性是</a:t>
            </a:r>
            <a:r>
              <a:rPr lang="en-US" altLang="zh-CN" dirty="0" smtClean="0"/>
              <a:t>Excel</a:t>
            </a:r>
            <a:r>
              <a:rPr lang="zh-CN" altLang="en-US" dirty="0" smtClean="0"/>
              <a:t>的功能之一，用于定义可以在单元格中输入哪些数据</a:t>
            </a:r>
          </a:p>
          <a:p>
            <a:pPr lvl="1" eaLnBrk="1" hangingPunct="1">
              <a:lnSpc>
                <a:spcPct val="150000"/>
              </a:lnSpc>
            </a:pPr>
            <a:r>
              <a:rPr lang="zh-CN" altLang="en-US" dirty="0" smtClean="0"/>
              <a:t>设置数据有效性的目的是防止用户输入无效数据。这在多人共享工作簿且希望输入的数据准确无误且保持一致时，非常有用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任务三：设置数据的有效性</a:t>
            </a:r>
            <a:endParaRPr lang="zh-CN" altLang="en-US" dirty="0"/>
          </a:p>
        </p:txBody>
      </p:sp>
      <p:sp>
        <p:nvSpPr>
          <p:cNvPr id="49155" name="内容占位符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  <a:defRPr/>
            </a:pPr>
            <a:r>
              <a:rPr lang="zh-CN" altLang="en-US" dirty="0" smtClean="0"/>
              <a:t>设置数据有效性</a:t>
            </a:r>
            <a:endParaRPr lang="en-US" altLang="zh-CN" dirty="0" smtClean="0"/>
          </a:p>
          <a:p>
            <a:pPr lvl="1" eaLnBrk="1" hangingPunct="1">
              <a:lnSpc>
                <a:spcPct val="150000"/>
              </a:lnSpc>
              <a:buClr>
                <a:schemeClr val="bg2"/>
              </a:buClr>
              <a:buFont typeface="Wingdings" pitchFamily="2" charset="2"/>
              <a:buChar char="ü"/>
              <a:defRPr/>
            </a:pPr>
            <a:r>
              <a:rPr lang="zh-CN" altLang="en-US" sz="2000" dirty="0" smtClean="0"/>
              <a:t>选定要设置数据有效性的单元格区域</a:t>
            </a:r>
          </a:p>
          <a:p>
            <a:pPr lvl="1" eaLnBrk="1" hangingPunct="1">
              <a:lnSpc>
                <a:spcPct val="150000"/>
              </a:lnSpc>
              <a:buClr>
                <a:schemeClr val="bg2"/>
              </a:buClr>
              <a:buFont typeface="Wingdings" pitchFamily="2" charset="2"/>
              <a:buChar char="ü"/>
              <a:defRPr/>
            </a:pPr>
            <a:r>
              <a:rPr lang="zh-CN" altLang="en-US" sz="2000" dirty="0" smtClean="0"/>
              <a:t>单击“数据”选项卡的“数据工具”组中的“数据有效性”按钮</a:t>
            </a:r>
          </a:p>
          <a:p>
            <a:pPr lvl="1" eaLnBrk="1" hangingPunct="1">
              <a:lnSpc>
                <a:spcPct val="150000"/>
              </a:lnSpc>
              <a:buClr>
                <a:schemeClr val="bg2"/>
              </a:buClr>
              <a:buFont typeface="Wingdings" pitchFamily="2" charset="2"/>
              <a:buChar char="ü"/>
              <a:defRPr/>
            </a:pPr>
            <a:r>
              <a:rPr lang="zh-CN" altLang="en-US" sz="2000" dirty="0" smtClean="0"/>
              <a:t>弹出对话框，根据需要设置有效性条件</a:t>
            </a:r>
            <a:r>
              <a:rPr lang="en-US" altLang="zh-CN" sz="2000" dirty="0" smtClean="0"/>
              <a:t>……</a:t>
            </a:r>
            <a:endParaRPr lang="zh-CN" altLang="en-US" sz="2000" dirty="0" smtClean="0"/>
          </a:p>
          <a:p>
            <a:pPr lvl="2" eaLnBrk="1" hangingPunct="1">
              <a:defRPr/>
            </a:pPr>
            <a:endParaRPr lang="zh-CN" altLang="en-US" dirty="0" smtClean="0"/>
          </a:p>
        </p:txBody>
      </p:sp>
      <p:pic>
        <p:nvPicPr>
          <p:cNvPr id="47109" name="图片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8184" y="565224"/>
            <a:ext cx="2813050" cy="2071688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47110" name="图片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2687364"/>
            <a:ext cx="4429125" cy="2109788"/>
          </a:xfrm>
          <a:prstGeom prst="rect">
            <a:avLst/>
          </a:prstGeom>
          <a:noFill/>
          <a:ln w="9525">
            <a:solidFill>
              <a:srgbClr val="00B050"/>
            </a:solidFill>
            <a:miter lim="800000"/>
            <a:headEnd/>
            <a:tailEnd/>
          </a:ln>
        </p:spPr>
      </p:pic>
      <p:pic>
        <p:nvPicPr>
          <p:cNvPr id="47111" name="图片 5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4643438"/>
            <a:ext cx="2806700" cy="2071687"/>
          </a:xfrm>
          <a:prstGeom prst="rect">
            <a:avLst/>
          </a:prstGeom>
          <a:noFill/>
          <a:ln w="9525">
            <a:solidFill>
              <a:srgbClr val="FFC00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任务三：设置数据的有效性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71500" y="1285860"/>
            <a:ext cx="8072438" cy="5286390"/>
          </a:xfrm>
        </p:spPr>
        <p:txBody>
          <a:bodyPr>
            <a:norm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sz="2800" dirty="0" smtClean="0"/>
              <a:t>实作</a:t>
            </a:r>
            <a:r>
              <a:rPr lang="en-US" altLang="zh-CN" sz="2800" dirty="0" smtClean="0"/>
              <a:t>1</a:t>
            </a:r>
            <a:r>
              <a:rPr lang="zh-CN" altLang="en-US" sz="2800" dirty="0" smtClean="0"/>
              <a:t>：完成如图</a:t>
            </a:r>
            <a:r>
              <a:rPr lang="en-US" sz="2800" dirty="0" smtClean="0"/>
              <a:t>5-2</a:t>
            </a:r>
            <a:r>
              <a:rPr lang="en-US" altLang="zh-CN" sz="2800" dirty="0" smtClean="0"/>
              <a:t>-8</a:t>
            </a:r>
            <a:r>
              <a:rPr lang="zh-CN" altLang="en-US" sz="2800" dirty="0" smtClean="0"/>
              <a:t>所示的“职工信息表”的数据有效性设置。要求：</a:t>
            </a:r>
          </a:p>
          <a:p>
            <a:pPr marL="914400" lvl="1" indent="-457200" eaLnBrk="1" hangingPunct="1">
              <a:lnSpc>
                <a:spcPct val="120000"/>
              </a:lnSpc>
              <a:spcBef>
                <a:spcPts val="700"/>
              </a:spcBef>
              <a:buFont typeface="+mj-ea"/>
              <a:buAutoNum type="circleNumDbPlain"/>
              <a:defRPr/>
            </a:pPr>
            <a:r>
              <a:rPr lang="zh-CN" altLang="en-US" sz="2000" dirty="0" smtClean="0"/>
              <a:t>设置</a:t>
            </a:r>
            <a:r>
              <a:rPr lang="zh-CN" altLang="en-US" sz="2000" dirty="0" smtClean="0"/>
              <a:t>“工号”的有效性数据介于“</a:t>
            </a:r>
            <a:r>
              <a:rPr lang="en-US" sz="2000" dirty="0" smtClean="0"/>
              <a:t>196000~206000</a:t>
            </a:r>
            <a:r>
              <a:rPr lang="zh-CN" altLang="en-US" sz="2000" dirty="0" smtClean="0"/>
              <a:t>”之间</a:t>
            </a:r>
          </a:p>
          <a:p>
            <a:pPr marL="914400" lvl="1" indent="-457200" eaLnBrk="1" hangingPunct="1">
              <a:lnSpc>
                <a:spcPct val="120000"/>
              </a:lnSpc>
              <a:spcBef>
                <a:spcPts val="700"/>
              </a:spcBef>
              <a:buFont typeface="+mj-ea"/>
              <a:buAutoNum type="circleNumDbPlain"/>
              <a:defRPr/>
            </a:pPr>
            <a:r>
              <a:rPr lang="zh-CN" altLang="en-US" sz="2000" dirty="0" smtClean="0"/>
              <a:t>在</a:t>
            </a:r>
            <a:r>
              <a:rPr lang="zh-CN" altLang="en-US" sz="2000" dirty="0" smtClean="0"/>
              <a:t>输入“工号”时，显示图中所示的输入信息</a:t>
            </a:r>
          </a:p>
          <a:p>
            <a:pPr marL="914400" lvl="1" indent="-457200" eaLnBrk="1" hangingPunct="1">
              <a:lnSpc>
                <a:spcPct val="120000"/>
              </a:lnSpc>
              <a:spcBef>
                <a:spcPts val="700"/>
              </a:spcBef>
              <a:buFont typeface="+mj-ea"/>
              <a:buAutoNum type="circleNumDbPlain"/>
              <a:defRPr/>
            </a:pPr>
            <a:r>
              <a:rPr lang="zh-CN" altLang="en-US" sz="2000" dirty="0" smtClean="0"/>
              <a:t>当</a:t>
            </a:r>
            <a:r>
              <a:rPr lang="zh-CN" altLang="en-US" sz="2000" dirty="0" smtClean="0"/>
              <a:t>输入无效的“工号”时，给出“停止”消息框</a:t>
            </a:r>
          </a:p>
          <a:p>
            <a:pPr marL="914400" lvl="1" indent="-457200" eaLnBrk="1" hangingPunct="1">
              <a:lnSpc>
                <a:spcPct val="120000"/>
              </a:lnSpc>
              <a:spcBef>
                <a:spcPts val="700"/>
              </a:spcBef>
              <a:buFont typeface="+mj-ea"/>
              <a:buAutoNum type="circleNumDbPlain"/>
              <a:defRPr/>
            </a:pPr>
            <a:r>
              <a:rPr lang="zh-CN" altLang="en-US" sz="2000" dirty="0" smtClean="0"/>
              <a:t>设置</a:t>
            </a:r>
            <a:r>
              <a:rPr lang="zh-CN" altLang="en-US" sz="2000" dirty="0" smtClean="0"/>
              <a:t>“部分”的有效性数据为“人事处，外事办，办公室，</a:t>
            </a:r>
            <a:r>
              <a:rPr lang="en-US" sz="2000" dirty="0" smtClean="0"/>
              <a:t>1</a:t>
            </a:r>
            <a:r>
              <a:rPr lang="zh-CN" altLang="en-US" sz="2000" dirty="0" smtClean="0"/>
              <a:t>车间，</a:t>
            </a:r>
            <a:r>
              <a:rPr lang="en-US" sz="2000" dirty="0" smtClean="0"/>
              <a:t>2</a:t>
            </a:r>
            <a:r>
              <a:rPr lang="zh-CN" altLang="en-US" sz="2000" dirty="0" smtClean="0"/>
              <a:t>车间”</a:t>
            </a:r>
          </a:p>
          <a:p>
            <a:pPr marL="914400" lvl="1" indent="-457200" eaLnBrk="1" hangingPunct="1">
              <a:lnSpc>
                <a:spcPct val="120000"/>
              </a:lnSpc>
              <a:spcBef>
                <a:spcPts val="700"/>
              </a:spcBef>
              <a:buFont typeface="+mj-ea"/>
              <a:buAutoNum type="circleNumDbPlain"/>
              <a:defRPr/>
            </a:pPr>
            <a:r>
              <a:rPr lang="zh-CN" altLang="en-US" sz="2000" dirty="0" smtClean="0"/>
              <a:t>当</a:t>
            </a:r>
            <a:r>
              <a:rPr lang="zh-CN" altLang="en-US" sz="2000" dirty="0" smtClean="0"/>
              <a:t>输入无效的“部门”时，给出“信息”消息框</a:t>
            </a:r>
          </a:p>
          <a:p>
            <a:pPr marL="914400" lvl="1" indent="-457200" eaLnBrk="1" hangingPunct="1">
              <a:lnSpc>
                <a:spcPct val="120000"/>
              </a:lnSpc>
              <a:spcBef>
                <a:spcPts val="700"/>
              </a:spcBef>
              <a:buFont typeface="+mj-ea"/>
              <a:buAutoNum type="circleNumDbPlain"/>
              <a:defRPr/>
            </a:pPr>
            <a:r>
              <a:rPr lang="zh-CN" altLang="en-US" sz="2000" dirty="0" smtClean="0"/>
              <a:t>设置</a:t>
            </a:r>
            <a:r>
              <a:rPr lang="zh-CN" altLang="en-US" sz="2000" dirty="0" smtClean="0"/>
              <a:t>“性别”的有效性数据为“男或女”</a:t>
            </a:r>
          </a:p>
          <a:p>
            <a:pPr marL="914400" lvl="1" indent="-457200" eaLnBrk="1" hangingPunct="1">
              <a:lnSpc>
                <a:spcPct val="120000"/>
              </a:lnSpc>
              <a:spcBef>
                <a:spcPts val="700"/>
              </a:spcBef>
              <a:buFont typeface="+mj-ea"/>
              <a:buAutoNum type="circleNumDbPlain"/>
              <a:defRPr/>
            </a:pPr>
            <a:r>
              <a:rPr lang="zh-CN" altLang="en-US" sz="2000" dirty="0" smtClean="0"/>
              <a:t>当</a:t>
            </a:r>
            <a:r>
              <a:rPr lang="zh-CN" altLang="en-US" sz="2000" dirty="0" smtClean="0"/>
              <a:t>输入无效的“性别”时，给出“警告”消息框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任务三：设置数据的有效性</a:t>
            </a:r>
            <a:endParaRPr lang="zh-CN" altLang="en-US" dirty="0"/>
          </a:p>
        </p:txBody>
      </p:sp>
      <p:pic>
        <p:nvPicPr>
          <p:cNvPr id="49156" name="图片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3" y="1988840"/>
            <a:ext cx="8232775" cy="329753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副标题 4"/>
          <p:cNvSpPr>
            <a:spLocks noGrp="1"/>
          </p:cNvSpPr>
          <p:nvPr>
            <p:ph type="subTitle" idx="1"/>
          </p:nvPr>
        </p:nvSpPr>
        <p:spPr>
          <a:xfrm>
            <a:off x="1549400" y="4437112"/>
            <a:ext cx="6032500" cy="617488"/>
          </a:xfrm>
        </p:spPr>
        <p:txBody>
          <a:bodyPr/>
          <a:lstStyle/>
          <a:p>
            <a:r>
              <a:rPr lang="en-US" altLang="zh-CN" dirty="0" smtClean="0"/>
              <a:t>5</a:t>
            </a:r>
            <a:r>
              <a:rPr lang="zh-CN" altLang="en-US" dirty="0" smtClean="0"/>
              <a:t>.</a:t>
            </a:r>
            <a:r>
              <a:rPr lang="zh-CN" altLang="en-US" dirty="0"/>
              <a:t>3 工作表的格式化</a:t>
            </a:r>
            <a:endParaRPr lang="zh-CN" altLang="en-US" dirty="0" smtClean="0"/>
          </a:p>
        </p:txBody>
      </p:sp>
      <p:sp>
        <p:nvSpPr>
          <p:cNvPr id="5" name="标题 3"/>
          <p:cNvSpPr>
            <a:spLocks noGrp="1"/>
          </p:cNvSpPr>
          <p:nvPr>
            <p:ph type="ctrTitle"/>
          </p:nvPr>
        </p:nvSpPr>
        <p:spPr>
          <a:xfrm>
            <a:off x="1547813" y="1700213"/>
            <a:ext cx="6400800" cy="2016819"/>
          </a:xfrm>
        </p:spPr>
        <p:txBody>
          <a:bodyPr/>
          <a:lstStyle/>
          <a:p>
            <a:pPr algn="ctr">
              <a:defRPr/>
            </a:pPr>
            <a:r>
              <a:rPr lang="zh-CN" altLang="en-US" dirty="0"/>
              <a:t>第</a:t>
            </a:r>
            <a:r>
              <a:rPr lang="en-US" altLang="zh-CN" dirty="0"/>
              <a:t>5</a:t>
            </a:r>
            <a:r>
              <a:rPr lang="zh-CN" altLang="en-US" dirty="0"/>
              <a:t>章  </a:t>
            </a:r>
            <a:r>
              <a:rPr lang="en-US" altLang="zh-CN" dirty="0"/>
              <a:t>Excel 2010</a:t>
            </a:r>
            <a:r>
              <a:rPr lang="zh-CN" altLang="en-US" dirty="0"/>
              <a:t>的</a:t>
            </a:r>
            <a:r>
              <a:rPr lang="zh-CN" altLang="en-US" dirty="0" smtClean="0"/>
              <a:t>使用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dirty="0" smtClean="0">
                <a:solidFill>
                  <a:srgbClr val="00B050"/>
                </a:solidFill>
              </a:rPr>
              <a:t>第</a:t>
            </a:r>
            <a:r>
              <a:rPr lang="en-US" altLang="zh-CN" dirty="0" smtClean="0">
                <a:solidFill>
                  <a:srgbClr val="00B050"/>
                </a:solidFill>
              </a:rPr>
              <a:t>2</a:t>
            </a:r>
            <a:r>
              <a:rPr lang="zh-CN" altLang="en-US" dirty="0" smtClean="0">
                <a:solidFill>
                  <a:srgbClr val="00B050"/>
                </a:solidFill>
              </a:rPr>
              <a:t>讲  </a:t>
            </a:r>
            <a:r>
              <a:rPr altLang="zh-CN" dirty="0" smtClean="0">
                <a:solidFill>
                  <a:srgbClr val="00B050"/>
                </a:solidFill>
              </a:rPr>
              <a:t>Excel</a:t>
            </a:r>
            <a:r>
              <a:rPr lang="zh-CN" dirty="0" smtClean="0">
                <a:solidFill>
                  <a:srgbClr val="00B050"/>
                </a:solidFill>
              </a:rPr>
              <a:t>的编辑和格式化</a:t>
            </a:r>
            <a:endParaRPr lang="zh-CN" altLang="en-US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347296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430291"/>
            <a:ext cx="8353425" cy="828675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zh-CN" altLang="en-US" dirty="0" smtClean="0"/>
              <a:t>任务</a:t>
            </a:r>
            <a:r>
              <a:rPr lang="zh-CN" altLang="en-US" dirty="0" smtClean="0"/>
              <a:t>四：掌握工作表的格式化 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just" eaLnBrk="1" hangingPunct="1">
              <a:lnSpc>
                <a:spcPct val="200000"/>
              </a:lnSpc>
            </a:pPr>
            <a:r>
              <a:rPr lang="en-US" altLang="zh-CN" sz="2800" dirty="0" smtClean="0"/>
              <a:t>Excel 2010</a:t>
            </a:r>
            <a:r>
              <a:rPr lang="zh-CN" altLang="en-US" sz="2800" dirty="0" smtClean="0"/>
              <a:t>工作表的格式化主要包括两个方面：</a:t>
            </a:r>
            <a:endParaRPr lang="en-US" altLang="zh-CN" sz="2800" dirty="0" smtClean="0"/>
          </a:p>
          <a:p>
            <a:pPr lvl="1" algn="just" eaLnBrk="1" hangingPunct="1">
              <a:lnSpc>
                <a:spcPct val="200000"/>
              </a:lnSpc>
            </a:pPr>
            <a:r>
              <a:rPr lang="zh-CN" altLang="en-US" sz="2400" dirty="0" smtClean="0"/>
              <a:t>一是工作表中数据的格式化，如字符的格式、数据的显示方式、数据的对齐方式等</a:t>
            </a:r>
            <a:endParaRPr lang="en-US" altLang="zh-CN" sz="2400" dirty="0" smtClean="0"/>
          </a:p>
          <a:p>
            <a:pPr lvl="1" algn="just" eaLnBrk="1" hangingPunct="1">
              <a:lnSpc>
                <a:spcPct val="200000"/>
              </a:lnSpc>
            </a:pPr>
            <a:r>
              <a:rPr lang="zh-CN" altLang="en-US" sz="2400" dirty="0" smtClean="0"/>
              <a:t>二是单元格的格式化，如单元格的合并、设置单元格的边框和底纹、调整单元格的列宽和行高、设置工作表背景、使用条件格式、自动套用格式等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任务四：掌握工作表的格式化 </a:t>
            </a:r>
            <a:endParaRPr lang="zh-CN" altLang="en-US" dirty="0"/>
          </a:p>
        </p:txBody>
      </p:sp>
      <p:sp>
        <p:nvSpPr>
          <p:cNvPr id="51202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357188" y="1357299"/>
            <a:ext cx="4038600" cy="4952022"/>
          </a:xfrm>
        </p:spPr>
        <p:txBody>
          <a:bodyPr/>
          <a:lstStyle/>
          <a:p>
            <a:pPr algn="just" eaLnBrk="1" hangingPunct="1"/>
            <a:r>
              <a:rPr lang="zh-CN" altLang="en-US" dirty="0" smtClean="0"/>
              <a:t>实作</a:t>
            </a:r>
            <a:r>
              <a:rPr lang="en-US" altLang="zh-CN" dirty="0" smtClean="0"/>
              <a:t>1</a:t>
            </a:r>
            <a:r>
              <a:rPr lang="zh-CN" altLang="en-US" dirty="0" smtClean="0"/>
              <a:t>：设置数字格式</a:t>
            </a:r>
            <a:endParaRPr lang="en-US" altLang="zh-CN" dirty="0" smtClean="0"/>
          </a:p>
          <a:p>
            <a:pPr lvl="1" algn="just" eaLnBrk="1" hangingPunct="1">
              <a:lnSpc>
                <a:spcPct val="150000"/>
              </a:lnSpc>
              <a:buClr>
                <a:srgbClr val="FFC000"/>
              </a:buClr>
              <a:buFont typeface="Wingdings" pitchFamily="2" charset="2"/>
              <a:buChar char="ü"/>
            </a:pPr>
            <a:r>
              <a:rPr lang="zh-CN" altLang="en-US" sz="2000" dirty="0" smtClean="0"/>
              <a:t>方法</a:t>
            </a:r>
            <a:r>
              <a:rPr lang="en-US" altLang="zh-CN" sz="2000" dirty="0" smtClean="0"/>
              <a:t>1</a:t>
            </a:r>
            <a:r>
              <a:rPr lang="zh-CN" altLang="en-US" sz="2000" dirty="0" smtClean="0"/>
              <a:t>：利用“开始”选项卡上“数字”组中的按钮，可以设置不同类型的数字显示格式</a:t>
            </a:r>
            <a:endParaRPr lang="en-US" altLang="zh-CN" sz="2000" dirty="0" smtClean="0"/>
          </a:p>
          <a:p>
            <a:pPr lvl="1" algn="just" eaLnBrk="1" hangingPunct="1">
              <a:lnSpc>
                <a:spcPct val="150000"/>
              </a:lnSpc>
              <a:buClr>
                <a:srgbClr val="FFC000"/>
              </a:buClr>
              <a:buFont typeface="Wingdings" pitchFamily="2" charset="2"/>
              <a:buChar char="ü"/>
            </a:pPr>
            <a:r>
              <a:rPr lang="zh-CN" altLang="en-US" sz="2000" dirty="0" smtClean="0"/>
              <a:t>方法</a:t>
            </a:r>
            <a:r>
              <a:rPr lang="en-US" altLang="zh-CN" sz="2000" dirty="0" smtClean="0"/>
              <a:t>2</a:t>
            </a:r>
            <a:r>
              <a:rPr lang="zh-CN" altLang="en-US" sz="2000" dirty="0" smtClean="0"/>
              <a:t>：右击鼠标→弹出菜单→单击“设置单元格格式”命令→弹出“设置单元格格式”对话框→单击“数字”标签</a:t>
            </a:r>
            <a:r>
              <a:rPr lang="en-US" altLang="zh-CN" sz="2000" dirty="0" smtClean="0"/>
              <a:t>……</a:t>
            </a:r>
            <a:endParaRPr lang="zh-CN" altLang="en-US" sz="2000" dirty="0" smtClean="0"/>
          </a:p>
        </p:txBody>
      </p:sp>
      <p:pic>
        <p:nvPicPr>
          <p:cNvPr id="51203" name="图片 6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4660" y="1556792"/>
            <a:ext cx="1911226" cy="1394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4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3189882"/>
            <a:ext cx="4500562" cy="311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任务四：掌握工作表的格式化 </a:t>
            </a:r>
            <a:endParaRPr lang="zh-CN" altLang="en-US" dirty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357188" y="1285860"/>
            <a:ext cx="4071937" cy="5023460"/>
          </a:xfrm>
        </p:spPr>
        <p:txBody>
          <a:bodyPr>
            <a:noAutofit/>
          </a:bodyPr>
          <a:lstStyle/>
          <a:p>
            <a:pPr algn="just" eaLnBrk="1" hangingPunct="1">
              <a:lnSpc>
                <a:spcPct val="150000"/>
              </a:lnSpc>
              <a:defRPr/>
            </a:pPr>
            <a:r>
              <a:rPr lang="zh-CN" altLang="en-US" dirty="0" smtClean="0"/>
              <a:t>实作</a:t>
            </a:r>
            <a:r>
              <a:rPr lang="en-US" altLang="zh-CN" dirty="0" smtClean="0"/>
              <a:t>2</a:t>
            </a:r>
            <a:r>
              <a:rPr lang="zh-CN" altLang="en-US" dirty="0" smtClean="0"/>
              <a:t>：设置对齐方式</a:t>
            </a:r>
            <a:endParaRPr lang="en-US" altLang="zh-CN" dirty="0" smtClean="0"/>
          </a:p>
          <a:p>
            <a:pPr lvl="1" algn="just" eaLnBrk="1" hangingPunct="1">
              <a:lnSpc>
                <a:spcPct val="150000"/>
              </a:lnSpc>
              <a:buClr>
                <a:srgbClr val="FFC000"/>
              </a:buClr>
              <a:buFont typeface="Wingdings" pitchFamily="2" charset="2"/>
              <a:buChar char="ü"/>
              <a:defRPr/>
            </a:pPr>
            <a:r>
              <a:rPr lang="zh-CN" altLang="en-US" sz="2000" dirty="0" smtClean="0"/>
              <a:t>方法</a:t>
            </a:r>
            <a:r>
              <a:rPr lang="en-US" altLang="zh-CN" sz="2000" dirty="0" smtClean="0"/>
              <a:t>1</a:t>
            </a:r>
            <a:r>
              <a:rPr lang="zh-CN" altLang="en-US" sz="2000" dirty="0" smtClean="0"/>
              <a:t>：利用“开始”选项卡上“对齐方式”组上的按钮，可以设置水平对齐、垂直对齐、方向和文本控制</a:t>
            </a:r>
            <a:endParaRPr lang="en-US" altLang="zh-CN" sz="2000" dirty="0" smtClean="0"/>
          </a:p>
          <a:p>
            <a:pPr lvl="1" algn="just" eaLnBrk="1" hangingPunct="1">
              <a:lnSpc>
                <a:spcPct val="150000"/>
              </a:lnSpc>
              <a:buClr>
                <a:srgbClr val="FFC000"/>
              </a:buClr>
              <a:buFont typeface="Wingdings" pitchFamily="2" charset="2"/>
              <a:buChar char="ü"/>
              <a:defRPr/>
            </a:pPr>
            <a:r>
              <a:rPr lang="zh-CN" altLang="en-US" sz="2000" dirty="0" smtClean="0"/>
              <a:t>方法</a:t>
            </a:r>
            <a:r>
              <a:rPr lang="en-US" altLang="zh-CN" sz="2000" dirty="0" smtClean="0"/>
              <a:t>2</a:t>
            </a:r>
            <a:r>
              <a:rPr lang="zh-CN" altLang="en-US" sz="2000" dirty="0" smtClean="0"/>
              <a:t>：右击鼠标→弹出菜单→单击“设置单元格格式”命令→弹出“设置单元格格式”对话框→单击“对齐”标签</a:t>
            </a:r>
            <a:r>
              <a:rPr lang="en-US" altLang="zh-CN" sz="2000" dirty="0" smtClean="0"/>
              <a:t>……</a:t>
            </a:r>
            <a:endParaRPr lang="zh-CN" altLang="en-US" sz="2000" dirty="0" smtClean="0"/>
          </a:p>
        </p:txBody>
      </p:sp>
      <p:pic>
        <p:nvPicPr>
          <p:cNvPr id="5222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01059" y="1566491"/>
            <a:ext cx="2727325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30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2973858"/>
            <a:ext cx="4500562" cy="311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zh-CN" dirty="0" smtClean="0"/>
              <a:t>任务</a:t>
            </a:r>
            <a:r>
              <a:rPr lang="zh-CN" dirty="0" smtClean="0"/>
              <a:t>一：了解数据的输入方法</a:t>
            </a:r>
            <a:endParaRPr lang="zh-CN" altLang="en-US" dirty="0"/>
          </a:p>
        </p:txBody>
      </p:sp>
      <p:sp>
        <p:nvSpPr>
          <p:cNvPr id="36867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 eaLnBrk="1" hangingPunct="1">
              <a:lnSpc>
                <a:spcPct val="200000"/>
              </a:lnSpc>
              <a:buFont typeface="+mj-lt"/>
              <a:buAutoNum type="arabicPeriod"/>
            </a:pPr>
            <a:r>
              <a:rPr lang="zh-CN" altLang="en-US" sz="2800" dirty="0" smtClean="0"/>
              <a:t>文本</a:t>
            </a:r>
            <a:r>
              <a:rPr lang="zh-CN" altLang="en-US" sz="2800" dirty="0" smtClean="0"/>
              <a:t>数据</a:t>
            </a:r>
            <a:endParaRPr lang="en-US" altLang="zh-CN" sz="2800" dirty="0" smtClean="0"/>
          </a:p>
          <a:p>
            <a:pPr lvl="1" eaLnBrk="1" hangingPunct="1">
              <a:lnSpc>
                <a:spcPct val="200000"/>
              </a:lnSpc>
            </a:pPr>
            <a:r>
              <a:rPr lang="zh-CN" altLang="en-US" sz="2400" dirty="0" smtClean="0"/>
              <a:t>在默认状态下，文本在单元格中均左对齐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 lvl="1" eaLnBrk="1" hangingPunct="1">
              <a:lnSpc>
                <a:spcPct val="200000"/>
              </a:lnSpc>
            </a:pPr>
            <a:r>
              <a:rPr lang="zh-CN" altLang="en-US" sz="2400" dirty="0" smtClean="0"/>
              <a:t>当</a:t>
            </a:r>
            <a:r>
              <a:rPr lang="zh-CN" altLang="en-US" sz="2400" dirty="0" smtClean="0"/>
              <a:t>文本长度超出单元格宽度时，若右侧相邻的单元格中没有数据，则文本可以完全显示，否则将被截断</a:t>
            </a:r>
            <a:r>
              <a:rPr lang="zh-CN" altLang="en-US" sz="2400" dirty="0" smtClean="0"/>
              <a:t>显示</a:t>
            </a:r>
            <a:r>
              <a:rPr lang="zh-CN" altLang="en-US" sz="2400" dirty="0"/>
              <a:t>。</a:t>
            </a:r>
            <a:endParaRPr lang="zh-CN" altLang="en-U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任务四：掌握工作表的格式化 </a:t>
            </a:r>
            <a:endParaRPr lang="zh-CN" altLang="en-US" dirty="0"/>
          </a:p>
        </p:txBody>
      </p:sp>
      <p:sp>
        <p:nvSpPr>
          <p:cNvPr id="25603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500063" y="1357298"/>
            <a:ext cx="3927921" cy="4880013"/>
          </a:xfrm>
        </p:spPr>
        <p:txBody>
          <a:bodyPr>
            <a:normAutofit fontScale="92500"/>
          </a:bodyPr>
          <a:lstStyle/>
          <a:p>
            <a:pPr algn="just" eaLnBrk="1" hangingPunct="1">
              <a:defRPr/>
            </a:pPr>
            <a:r>
              <a:rPr lang="zh-CN" altLang="en-US" dirty="0" smtClean="0"/>
              <a:t>实作</a:t>
            </a:r>
            <a:r>
              <a:rPr lang="en-US" altLang="zh-CN" dirty="0" smtClean="0"/>
              <a:t>3</a:t>
            </a:r>
            <a:r>
              <a:rPr lang="zh-CN" altLang="en-US" dirty="0" smtClean="0"/>
              <a:t>：设置字体格式</a:t>
            </a:r>
            <a:endParaRPr lang="en-US" altLang="zh-CN" dirty="0" smtClean="0"/>
          </a:p>
          <a:p>
            <a:pPr lvl="1" algn="just" eaLnBrk="1" hangingPunct="1">
              <a:lnSpc>
                <a:spcPct val="150000"/>
              </a:lnSpc>
              <a:buClr>
                <a:srgbClr val="FFC000"/>
              </a:buClr>
              <a:buFont typeface="Wingdings" pitchFamily="2" charset="2"/>
              <a:buChar char="ü"/>
              <a:defRPr/>
            </a:pPr>
            <a:r>
              <a:rPr lang="zh-CN" altLang="en-US" sz="2000" dirty="0" smtClean="0"/>
              <a:t>方法</a:t>
            </a:r>
            <a:r>
              <a:rPr lang="en-US" altLang="zh-CN" sz="2000" dirty="0" smtClean="0"/>
              <a:t>1</a:t>
            </a:r>
            <a:r>
              <a:rPr lang="zh-CN" altLang="en-US" sz="2000" dirty="0" smtClean="0"/>
              <a:t>：利用“开始”选项卡上“字体”组上的按钮，可以设置字体、字形、字号、下划线、颜色和特殊效果 </a:t>
            </a:r>
            <a:endParaRPr lang="en-US" altLang="zh-CN" sz="2000" dirty="0" smtClean="0"/>
          </a:p>
          <a:p>
            <a:pPr lvl="1" algn="just" eaLnBrk="1" hangingPunct="1">
              <a:lnSpc>
                <a:spcPct val="150000"/>
              </a:lnSpc>
              <a:buClr>
                <a:srgbClr val="FFC000"/>
              </a:buClr>
              <a:buFont typeface="Wingdings" pitchFamily="2" charset="2"/>
              <a:buChar char="ü"/>
              <a:defRPr/>
            </a:pPr>
            <a:r>
              <a:rPr lang="zh-CN" altLang="en-US" sz="2000" dirty="0" smtClean="0"/>
              <a:t>方法</a:t>
            </a:r>
            <a:r>
              <a:rPr lang="en-US" altLang="zh-CN" sz="2000" dirty="0" smtClean="0"/>
              <a:t>2</a:t>
            </a:r>
            <a:r>
              <a:rPr lang="zh-CN" altLang="en-US" sz="2000" dirty="0" smtClean="0"/>
              <a:t>：右击鼠标→弹出菜单→单击“设置单元格格式”命令→弹出“设置单元格格式”对话框→单击“字体”标签</a:t>
            </a:r>
            <a:r>
              <a:rPr lang="en-US" altLang="zh-CN" sz="2000" dirty="0" smtClean="0"/>
              <a:t>……</a:t>
            </a:r>
            <a:endParaRPr lang="zh-CN" altLang="en-US" sz="2000" dirty="0" smtClean="0"/>
          </a:p>
        </p:txBody>
      </p:sp>
      <p:pic>
        <p:nvPicPr>
          <p:cNvPr id="53252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1475432"/>
            <a:ext cx="2857500" cy="1233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2953987"/>
            <a:ext cx="4427984" cy="30673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任务四：掌握工作表的格式化 </a:t>
            </a:r>
            <a:endParaRPr lang="zh-CN" altLang="en-US" dirty="0"/>
          </a:p>
        </p:txBody>
      </p:sp>
      <p:sp>
        <p:nvSpPr>
          <p:cNvPr id="54275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500063" y="1357298"/>
            <a:ext cx="3927921" cy="4952022"/>
          </a:xfrm>
        </p:spPr>
        <p:txBody>
          <a:bodyPr/>
          <a:lstStyle/>
          <a:p>
            <a:pPr algn="just" eaLnBrk="1" hangingPunct="1"/>
            <a:r>
              <a:rPr lang="zh-CN" altLang="en-US" dirty="0" smtClean="0"/>
              <a:t>实作</a:t>
            </a:r>
            <a:r>
              <a:rPr lang="en-US" altLang="zh-CN" dirty="0" smtClean="0"/>
              <a:t>4</a:t>
            </a:r>
            <a:r>
              <a:rPr lang="zh-CN" altLang="en-US" dirty="0" smtClean="0"/>
              <a:t>：设置边框</a:t>
            </a:r>
            <a:endParaRPr lang="en-US" altLang="zh-CN" dirty="0" smtClean="0"/>
          </a:p>
          <a:p>
            <a:pPr lvl="1" algn="just" eaLnBrk="1" hangingPunct="1">
              <a:lnSpc>
                <a:spcPct val="150000"/>
              </a:lnSpc>
              <a:buClr>
                <a:srgbClr val="FFC000"/>
              </a:buClr>
              <a:buFont typeface="Wingdings" pitchFamily="2" charset="2"/>
              <a:buChar char="ü"/>
            </a:pPr>
            <a:r>
              <a:rPr lang="zh-CN" altLang="en-US" sz="2000" dirty="0" smtClean="0"/>
              <a:t>利用“开始”选项卡上“字体”组上的按钮，可以设置边框的线条样式、颜色</a:t>
            </a:r>
            <a:endParaRPr lang="en-US" altLang="zh-CN" sz="2000" dirty="0" smtClean="0"/>
          </a:p>
          <a:p>
            <a:pPr lvl="1" algn="just" eaLnBrk="1" hangingPunct="1">
              <a:lnSpc>
                <a:spcPct val="150000"/>
              </a:lnSpc>
              <a:buClr>
                <a:srgbClr val="FFC000"/>
              </a:buClr>
              <a:buFont typeface="Wingdings" pitchFamily="2" charset="2"/>
              <a:buChar char="ü"/>
            </a:pPr>
            <a:r>
              <a:rPr lang="zh-CN" altLang="en-US" sz="2000" dirty="0" smtClean="0"/>
              <a:t>右击鼠标→弹出菜单→单击“设置单元格格式”命令→弹出“设置单元格格式”对话框→单击“边框”标签</a:t>
            </a:r>
            <a:r>
              <a:rPr lang="en-US" altLang="zh-CN" sz="2000" dirty="0" smtClean="0"/>
              <a:t>……</a:t>
            </a:r>
            <a:endParaRPr lang="zh-CN" altLang="en-US" sz="2000" dirty="0" smtClean="0"/>
          </a:p>
        </p:txBody>
      </p:sp>
      <p:pic>
        <p:nvPicPr>
          <p:cNvPr id="54276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5064" y="1357298"/>
            <a:ext cx="2881312" cy="124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3738" y="3022625"/>
            <a:ext cx="4532758" cy="321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任务四：掌握工作表的格式化 </a:t>
            </a:r>
            <a:endParaRPr lang="zh-CN" altLang="en-US" dirty="0"/>
          </a:p>
        </p:txBody>
      </p:sp>
      <p:sp>
        <p:nvSpPr>
          <p:cNvPr id="55299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395288" y="1268413"/>
            <a:ext cx="3960688" cy="4968899"/>
          </a:xfrm>
        </p:spPr>
        <p:txBody>
          <a:bodyPr/>
          <a:lstStyle/>
          <a:p>
            <a:pPr algn="just" eaLnBrk="1" hangingPunct="1"/>
            <a:r>
              <a:rPr lang="zh-CN" altLang="en-US" dirty="0" smtClean="0"/>
              <a:t>实作</a:t>
            </a:r>
            <a:r>
              <a:rPr lang="en-US" altLang="zh-CN" dirty="0" smtClean="0"/>
              <a:t>5</a:t>
            </a:r>
            <a:r>
              <a:rPr lang="zh-CN" altLang="en-US" dirty="0" smtClean="0"/>
              <a:t>：设置填充</a:t>
            </a:r>
            <a:endParaRPr lang="en-US" altLang="zh-CN" dirty="0" smtClean="0"/>
          </a:p>
          <a:p>
            <a:pPr lvl="1" algn="just" eaLnBrk="1" hangingPunct="1">
              <a:lnSpc>
                <a:spcPct val="150000"/>
              </a:lnSpc>
              <a:buClr>
                <a:srgbClr val="FFC000"/>
              </a:buClr>
              <a:buFont typeface="Wingdings" pitchFamily="2" charset="2"/>
              <a:buChar char="ü"/>
            </a:pPr>
            <a:r>
              <a:rPr lang="zh-CN" altLang="en-US" sz="2000" dirty="0" smtClean="0"/>
              <a:t>利用“开始”选项卡上“字体”组上的按钮</a:t>
            </a:r>
            <a:endParaRPr lang="en-US" altLang="zh-CN" sz="2000" dirty="0" smtClean="0"/>
          </a:p>
          <a:p>
            <a:pPr lvl="1" algn="just" eaLnBrk="1" hangingPunct="1">
              <a:lnSpc>
                <a:spcPct val="150000"/>
              </a:lnSpc>
              <a:buClr>
                <a:srgbClr val="FFC000"/>
              </a:buClr>
              <a:buFont typeface="Wingdings" pitchFamily="2" charset="2"/>
              <a:buChar char="ü"/>
            </a:pPr>
            <a:r>
              <a:rPr lang="zh-CN" altLang="en-US" sz="2000" dirty="0" smtClean="0"/>
              <a:t>右击鼠标→弹出菜单→单击“设置单元格格式”命令→弹出“设置单元格格式”对话框→单击“填充”标签，可以设置颜色和图案</a:t>
            </a:r>
          </a:p>
        </p:txBody>
      </p:sp>
      <p:pic>
        <p:nvPicPr>
          <p:cNvPr id="5530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627" y="1589280"/>
            <a:ext cx="3095773" cy="1335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3022624"/>
            <a:ext cx="4640262" cy="321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任务四：掌握工作表的格式化 </a:t>
            </a:r>
            <a:endParaRPr lang="zh-CN" altLang="en-US" dirty="0"/>
          </a:p>
        </p:txBody>
      </p:sp>
      <p:sp>
        <p:nvSpPr>
          <p:cNvPr id="58371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285750" y="1357298"/>
            <a:ext cx="3998218" cy="4952022"/>
          </a:xfrm>
        </p:spPr>
        <p:txBody>
          <a:bodyPr/>
          <a:lstStyle/>
          <a:p>
            <a:pPr algn="just" eaLnBrk="1" hangingPunct="1">
              <a:lnSpc>
                <a:spcPct val="150000"/>
              </a:lnSpc>
              <a:defRPr/>
            </a:pPr>
            <a:r>
              <a:rPr lang="zh-CN" altLang="en-US" dirty="0" smtClean="0"/>
              <a:t>实作</a:t>
            </a:r>
            <a:r>
              <a:rPr lang="en-US" altLang="zh-CN" dirty="0" smtClean="0"/>
              <a:t>6</a:t>
            </a:r>
            <a:r>
              <a:rPr lang="zh-CN" altLang="en-US" dirty="0" smtClean="0"/>
              <a:t>：设置条件格式</a:t>
            </a:r>
            <a:endParaRPr lang="en-US" altLang="zh-CN" dirty="0" smtClean="0"/>
          </a:p>
          <a:p>
            <a:pPr lvl="1" algn="just" eaLnBrk="1" hangingPunct="1">
              <a:lnSpc>
                <a:spcPct val="150000"/>
              </a:lnSpc>
              <a:buClr>
                <a:schemeClr val="bg2"/>
              </a:buClr>
              <a:buFont typeface="Wingdings" pitchFamily="2" charset="2"/>
              <a:buChar char="ü"/>
              <a:defRPr/>
            </a:pPr>
            <a:r>
              <a:rPr lang="zh-CN" altLang="en-US" dirty="0" smtClean="0"/>
              <a:t>单击“开始”的“样式”组中的“条件格式”按钮，可以设置条件规则和格式</a:t>
            </a:r>
          </a:p>
        </p:txBody>
      </p:sp>
      <p:pic>
        <p:nvPicPr>
          <p:cNvPr id="56324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68130" y="1782663"/>
            <a:ext cx="4324350" cy="42386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内容占位符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166320"/>
          </a:xfrm>
        </p:spPr>
        <p:txBody>
          <a:bodyPr/>
          <a:lstStyle/>
          <a:p>
            <a:pPr eaLnBrk="1" hangingPunct="1"/>
            <a:r>
              <a:rPr lang="zh-CN" altLang="en-US" sz="2800" dirty="0" smtClean="0"/>
              <a:t>实作</a:t>
            </a:r>
            <a:r>
              <a:rPr lang="en-US" altLang="zh-CN" sz="2800" dirty="0" smtClean="0"/>
              <a:t>7</a:t>
            </a:r>
            <a:r>
              <a:rPr lang="zh-CN" altLang="en-US" sz="2800" dirty="0" smtClean="0"/>
              <a:t>：自动套用格式</a:t>
            </a:r>
            <a:endParaRPr lang="en-US" altLang="zh-CN" sz="2800" dirty="0" smtClean="0"/>
          </a:p>
          <a:p>
            <a:pPr lvl="1">
              <a:lnSpc>
                <a:spcPct val="120000"/>
              </a:lnSpc>
            </a:pPr>
            <a:r>
              <a:rPr lang="zh-CN" altLang="en-US" sz="2400" dirty="0" smtClean="0"/>
              <a:t>单击“开始”选项卡的“样式”组中的    </a:t>
            </a:r>
            <a:r>
              <a:rPr lang="zh-CN" altLang="en-US" sz="2400" dirty="0" smtClean="0"/>
              <a:t> 或      </a:t>
            </a:r>
            <a:r>
              <a:rPr lang="zh-CN" altLang="en-US" sz="2400" dirty="0" smtClean="0"/>
              <a:t>按钮，分别提供了几十种预先定义的“单元格样式”和“套用表格格式”供用户选择使用</a:t>
            </a:r>
          </a:p>
        </p:txBody>
      </p:sp>
      <p:pic>
        <p:nvPicPr>
          <p:cNvPr id="5734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12163" y="1400908"/>
            <a:ext cx="642938" cy="75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4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78196" y="1455630"/>
            <a:ext cx="446088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49" name="图片 5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5616" y="3645024"/>
            <a:ext cx="3286125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50" name="图片 6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6056" y="3071810"/>
            <a:ext cx="3228975" cy="3643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标题 5"/>
          <p:cNvSpPr>
            <a:spLocks noGrp="1"/>
          </p:cNvSpPr>
          <p:nvPr>
            <p:ph type="title"/>
          </p:nvPr>
        </p:nvSpPr>
        <p:spPr>
          <a:xfrm>
            <a:off x="395288" y="296863"/>
            <a:ext cx="8353425" cy="828675"/>
          </a:xfrm>
        </p:spPr>
        <p:txBody>
          <a:bodyPr/>
          <a:lstStyle/>
          <a:p>
            <a:pPr>
              <a:defRPr/>
            </a:pPr>
            <a:r>
              <a:rPr lang="zh-CN" altLang="en-US" dirty="0"/>
              <a:t>任务四：掌握工作表的格式化 </a:t>
            </a:r>
            <a:endParaRPr lang="zh-CN" alt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3"/>
          <p:cNvSpPr>
            <a:spLocks noGrp="1" noChangeArrowheads="1"/>
          </p:cNvSpPr>
          <p:nvPr>
            <p:ph idx="1"/>
          </p:nvPr>
        </p:nvSpPr>
        <p:spPr>
          <a:xfrm>
            <a:off x="428625" y="1196752"/>
            <a:ext cx="8229600" cy="5184576"/>
          </a:xfrm>
        </p:spPr>
        <p:txBody>
          <a:bodyPr/>
          <a:lstStyle/>
          <a:p>
            <a:pPr algn="just" eaLnBrk="1" hangingPunct="1">
              <a:buSzTx/>
            </a:pPr>
            <a:r>
              <a:rPr lang="zh-CN" altLang="en-US" sz="2800" dirty="0" smtClean="0"/>
              <a:t>实作</a:t>
            </a:r>
            <a:r>
              <a:rPr lang="en-US" altLang="zh-CN" sz="2800" dirty="0" smtClean="0"/>
              <a:t>8</a:t>
            </a:r>
            <a:r>
              <a:rPr lang="zh-CN" altLang="en-US" sz="2800" dirty="0" smtClean="0"/>
              <a:t>：“工资发放统计表”格式化</a:t>
            </a:r>
          </a:p>
          <a:p>
            <a:pPr marL="914400" lvl="1" indent="-457200" eaLnBrk="1" hangingPunct="1">
              <a:lnSpc>
                <a:spcPts val="3400"/>
              </a:lnSpc>
              <a:buFont typeface="+mj-ea"/>
              <a:buAutoNum type="circleNumDbPlain"/>
            </a:pPr>
            <a:r>
              <a:rPr lang="zh-CN" altLang="en-US" sz="2000" dirty="0" smtClean="0"/>
              <a:t>表格</a:t>
            </a:r>
            <a:r>
              <a:rPr lang="zh-CN" altLang="en-US" sz="2000" dirty="0" smtClean="0"/>
              <a:t>的标题：将</a:t>
            </a:r>
            <a:r>
              <a:rPr lang="en-US" altLang="zh-CN" sz="2000" dirty="0" smtClean="0"/>
              <a:t>A1:K1</a:t>
            </a:r>
            <a:r>
              <a:rPr lang="zh-CN" altLang="en-US" sz="2000" dirty="0" smtClean="0"/>
              <a:t>单元格区域合并，设置为隶书、</a:t>
            </a:r>
            <a:r>
              <a:rPr lang="en-US" altLang="zh-CN" sz="2000" dirty="0" smtClean="0"/>
              <a:t>22</a:t>
            </a:r>
            <a:r>
              <a:rPr lang="zh-CN" altLang="en-US" sz="2000" dirty="0" smtClean="0"/>
              <a:t>磅、加粗、居中、橙色</a:t>
            </a:r>
          </a:p>
          <a:p>
            <a:pPr marL="914400" lvl="1" indent="-457200" eaLnBrk="1" hangingPunct="1">
              <a:lnSpc>
                <a:spcPts val="3400"/>
              </a:lnSpc>
              <a:buFont typeface="+mj-ea"/>
              <a:buAutoNum type="circleNumDbPlain"/>
            </a:pPr>
            <a:r>
              <a:rPr lang="zh-CN" altLang="en-US" sz="2000" dirty="0" smtClean="0"/>
              <a:t>表格</a:t>
            </a:r>
            <a:r>
              <a:rPr lang="zh-CN" altLang="en-US" sz="2000" dirty="0" smtClean="0"/>
              <a:t>的内容：设置为宋体、</a:t>
            </a:r>
            <a:r>
              <a:rPr lang="en-US" altLang="zh-CN" sz="2000" dirty="0" smtClean="0"/>
              <a:t>13</a:t>
            </a:r>
            <a:r>
              <a:rPr lang="zh-CN" altLang="en-US" sz="2000" dirty="0" smtClean="0"/>
              <a:t>磅、加粗、黑色、行高</a:t>
            </a:r>
            <a:r>
              <a:rPr lang="en-US" altLang="zh-CN" sz="2000" dirty="0" smtClean="0"/>
              <a:t>18</a:t>
            </a:r>
            <a:r>
              <a:rPr lang="zh-CN" altLang="en-US" sz="2000" dirty="0" smtClean="0"/>
              <a:t>、列宽</a:t>
            </a:r>
            <a:r>
              <a:rPr lang="en-US" altLang="zh-CN" sz="2000" dirty="0" smtClean="0"/>
              <a:t>9</a:t>
            </a:r>
            <a:r>
              <a:rPr lang="zh-CN" altLang="en-US" sz="2000" dirty="0" smtClean="0"/>
              <a:t>、水平居中、垂直居中，奖金率的数字设置为百分比样式，除了奖金率以外的数字全部保留</a:t>
            </a:r>
            <a:r>
              <a:rPr lang="en-US" altLang="zh-CN" sz="2000" dirty="0" smtClean="0"/>
              <a:t>1</a:t>
            </a:r>
            <a:r>
              <a:rPr lang="zh-CN" altLang="en-US" sz="2000" dirty="0" smtClean="0"/>
              <a:t>位小数</a:t>
            </a:r>
          </a:p>
          <a:p>
            <a:pPr marL="914400" lvl="1" indent="-457200" eaLnBrk="1" hangingPunct="1">
              <a:lnSpc>
                <a:spcPts val="3400"/>
              </a:lnSpc>
              <a:buFont typeface="+mj-ea"/>
              <a:buAutoNum type="circleNumDbPlain"/>
            </a:pPr>
            <a:r>
              <a:rPr lang="zh-CN" altLang="en-US" sz="2000" dirty="0" smtClean="0"/>
              <a:t>为</a:t>
            </a:r>
            <a:r>
              <a:rPr lang="zh-CN" altLang="en-US" sz="2000" dirty="0" smtClean="0"/>
              <a:t>表格的第一行、不同的部门行分别设置底纹，颜色自定</a:t>
            </a:r>
          </a:p>
          <a:p>
            <a:pPr marL="914400" lvl="1" indent="-457200" eaLnBrk="1" hangingPunct="1">
              <a:lnSpc>
                <a:spcPts val="3400"/>
              </a:lnSpc>
              <a:buFont typeface="+mj-ea"/>
              <a:buAutoNum type="circleNumDbPlain"/>
            </a:pPr>
            <a:r>
              <a:rPr lang="zh-CN" altLang="en-US" sz="2000" dirty="0" smtClean="0"/>
              <a:t>添加</a:t>
            </a:r>
            <a:r>
              <a:rPr lang="zh-CN" altLang="en-US" sz="2000" dirty="0" smtClean="0"/>
              <a:t>表格的框线：外边框为双窄线，内部为</a:t>
            </a:r>
            <a:r>
              <a:rPr lang="zh-CN" altLang="en-US" sz="2000" dirty="0" smtClean="0"/>
              <a:t>实线</a:t>
            </a:r>
            <a:endParaRPr lang="en-US" altLang="zh-CN" sz="2000" dirty="0" smtClean="0"/>
          </a:p>
          <a:p>
            <a:pPr marL="914400" lvl="1" indent="-457200">
              <a:lnSpc>
                <a:spcPts val="3400"/>
              </a:lnSpc>
              <a:buFont typeface="+mj-ea"/>
              <a:buAutoNum type="circleNumDbPlain"/>
            </a:pPr>
            <a:r>
              <a:rPr lang="zh-CN" altLang="en-US" sz="2000" dirty="0"/>
              <a:t>给最后一列设置条件格式：当“奖金率”高于</a:t>
            </a:r>
            <a:r>
              <a:rPr lang="en-US" altLang="zh-CN" sz="2000" dirty="0"/>
              <a:t>100%</a:t>
            </a:r>
            <a:r>
              <a:rPr lang="zh-CN" altLang="en-US" sz="2000" dirty="0"/>
              <a:t>时，用红色突出显示，并显示对应的数据</a:t>
            </a:r>
            <a:r>
              <a:rPr lang="zh-CN" altLang="en-US" sz="2000" dirty="0" smtClean="0"/>
              <a:t>条</a:t>
            </a:r>
            <a:endParaRPr lang="zh-CN" altLang="en-US" sz="2000" dirty="0" smtClean="0"/>
          </a:p>
        </p:txBody>
      </p:sp>
      <p:sp>
        <p:nvSpPr>
          <p:cNvPr id="3" name="标题 5"/>
          <p:cNvSpPr>
            <a:spLocks noGrp="1"/>
          </p:cNvSpPr>
          <p:nvPr>
            <p:ph type="title"/>
          </p:nvPr>
        </p:nvSpPr>
        <p:spPr>
          <a:xfrm>
            <a:off x="395288" y="296863"/>
            <a:ext cx="8353425" cy="828675"/>
          </a:xfrm>
        </p:spPr>
        <p:txBody>
          <a:bodyPr/>
          <a:lstStyle/>
          <a:p>
            <a:pPr>
              <a:defRPr/>
            </a:pPr>
            <a:r>
              <a:rPr lang="zh-CN" altLang="en-US" dirty="0"/>
              <a:t>任务四：掌握工作表的格式化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3"/>
          <p:cNvSpPr>
            <a:spLocks noGrp="1" noChangeArrowheads="1"/>
          </p:cNvSpPr>
          <p:nvPr>
            <p:ph idx="1"/>
          </p:nvPr>
        </p:nvSpPr>
        <p:spPr>
          <a:xfrm>
            <a:off x="428625" y="1196752"/>
            <a:ext cx="8229600" cy="5184576"/>
          </a:xfrm>
        </p:spPr>
        <p:txBody>
          <a:bodyPr/>
          <a:lstStyle/>
          <a:p>
            <a:pPr algn="just" eaLnBrk="1" hangingPunct="1">
              <a:buSzTx/>
            </a:pPr>
            <a:r>
              <a:rPr lang="zh-CN" altLang="en-US" sz="2800" dirty="0" smtClean="0"/>
              <a:t>实作</a:t>
            </a:r>
            <a:r>
              <a:rPr lang="en-US" altLang="zh-CN" sz="2800" dirty="0" smtClean="0"/>
              <a:t>8</a:t>
            </a:r>
            <a:r>
              <a:rPr lang="zh-CN" altLang="en-US" sz="2800" dirty="0" smtClean="0"/>
              <a:t>：“工资发放统计表”格式化</a:t>
            </a:r>
          </a:p>
          <a:p>
            <a:pPr marL="914400" lvl="1" indent="-457200" eaLnBrk="1" hangingPunct="1">
              <a:lnSpc>
                <a:spcPts val="3400"/>
              </a:lnSpc>
              <a:buFont typeface="+mj-ea"/>
              <a:buAutoNum type="circleNumDbPlain" startAt="6"/>
            </a:pPr>
            <a:r>
              <a:rPr lang="zh-CN" altLang="en-US" sz="2400" dirty="0" smtClean="0"/>
              <a:t>重名</a:t>
            </a:r>
            <a:r>
              <a:rPr lang="zh-CN" altLang="en-US" sz="2400" dirty="0" smtClean="0"/>
              <a:t>命工作表标签：将</a:t>
            </a:r>
            <a:r>
              <a:rPr lang="en-US" altLang="zh-CN" sz="2400" dirty="0" smtClean="0"/>
              <a:t>Sheet1</a:t>
            </a:r>
            <a:r>
              <a:rPr lang="zh-CN" altLang="en-US" sz="2400" dirty="0" smtClean="0"/>
              <a:t>改名为“工资发放统计表”</a:t>
            </a:r>
          </a:p>
        </p:txBody>
      </p:sp>
      <p:sp>
        <p:nvSpPr>
          <p:cNvPr id="3" name="标题 5"/>
          <p:cNvSpPr>
            <a:spLocks noGrp="1"/>
          </p:cNvSpPr>
          <p:nvPr>
            <p:ph type="title"/>
          </p:nvPr>
        </p:nvSpPr>
        <p:spPr>
          <a:xfrm>
            <a:off x="395288" y="296863"/>
            <a:ext cx="8353425" cy="828675"/>
          </a:xfrm>
        </p:spPr>
        <p:txBody>
          <a:bodyPr/>
          <a:lstStyle/>
          <a:p>
            <a:pPr>
              <a:defRPr/>
            </a:pPr>
            <a:r>
              <a:rPr lang="zh-CN" altLang="en-US" dirty="0"/>
              <a:t>任务四：掌握工作表的格式化 </a:t>
            </a:r>
            <a:endParaRPr lang="zh-CN" altLang="en-US" dirty="0"/>
          </a:p>
        </p:txBody>
      </p:sp>
      <p:pic>
        <p:nvPicPr>
          <p:cNvPr id="4" name="图片 6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842071"/>
            <a:ext cx="8039253" cy="3395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92560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任务四：掌握工作表的格式化 </a:t>
            </a:r>
            <a:endParaRPr lang="zh-CN" altLang="en-US" dirty="0"/>
          </a:p>
        </p:txBody>
      </p:sp>
      <p:sp>
        <p:nvSpPr>
          <p:cNvPr id="6041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just" eaLnBrk="1" hangingPunct="1">
              <a:lnSpc>
                <a:spcPct val="150000"/>
              </a:lnSpc>
            </a:pPr>
            <a:r>
              <a:rPr lang="zh-CN" altLang="en-US" sz="2800" dirty="0" smtClean="0"/>
              <a:t>实作</a:t>
            </a:r>
            <a:r>
              <a:rPr lang="en-US" altLang="zh-CN" sz="2800" dirty="0" smtClean="0"/>
              <a:t>9</a:t>
            </a:r>
            <a:r>
              <a:rPr lang="zh-CN" altLang="en-US" sz="2800" dirty="0" smtClean="0"/>
              <a:t>：“皮鞋销售统计表”格式化</a:t>
            </a:r>
          </a:p>
          <a:p>
            <a:pPr marL="914400" lvl="1" indent="-457200" eaLnBrk="1" hangingPunct="1">
              <a:lnSpc>
                <a:spcPts val="3000"/>
              </a:lnSpc>
              <a:buFont typeface="+mj-ea"/>
              <a:buAutoNum type="circleNumDbPlain"/>
            </a:pPr>
            <a:r>
              <a:rPr lang="zh-CN" altLang="en-US" sz="2000" dirty="0" smtClean="0"/>
              <a:t>表格</a:t>
            </a:r>
            <a:r>
              <a:rPr lang="zh-CN" altLang="en-US" sz="2000" dirty="0" smtClean="0"/>
              <a:t>的标题：将</a:t>
            </a:r>
            <a:r>
              <a:rPr lang="en-US" altLang="zh-CN" sz="2000" dirty="0" smtClean="0"/>
              <a:t>A1:G1</a:t>
            </a:r>
            <a:r>
              <a:rPr lang="zh-CN" altLang="en-US" sz="2000" dirty="0" smtClean="0"/>
              <a:t>单元格区域合并，设置为微软雅黑、</a:t>
            </a:r>
            <a:r>
              <a:rPr lang="en-US" altLang="zh-CN" sz="2000" dirty="0" smtClean="0"/>
              <a:t>20</a:t>
            </a:r>
            <a:r>
              <a:rPr lang="zh-CN" altLang="en-US" sz="2000" dirty="0" smtClean="0"/>
              <a:t>磅、居中、水绿色</a:t>
            </a:r>
          </a:p>
          <a:p>
            <a:pPr marL="914400" lvl="1" indent="-457200" eaLnBrk="1" hangingPunct="1">
              <a:lnSpc>
                <a:spcPts val="3000"/>
              </a:lnSpc>
              <a:buFont typeface="+mj-ea"/>
              <a:buAutoNum type="circleNumDbPlain"/>
            </a:pPr>
            <a:r>
              <a:rPr lang="zh-CN" altLang="en-US" sz="2000" dirty="0" smtClean="0"/>
              <a:t>表格</a:t>
            </a:r>
            <a:r>
              <a:rPr lang="zh-CN" altLang="en-US" sz="2000" dirty="0" smtClean="0"/>
              <a:t>的内容：套用表格格式（选择自己喜欢的样式）；给表格中所有的数字添加千位分隔符；自行调整表格行高和列宽</a:t>
            </a:r>
          </a:p>
          <a:p>
            <a:pPr marL="914400" lvl="1" indent="-457200" eaLnBrk="1" hangingPunct="1">
              <a:lnSpc>
                <a:spcPts val="3000"/>
              </a:lnSpc>
              <a:buFont typeface="+mj-ea"/>
              <a:buAutoNum type="circleNumDbPlain"/>
            </a:pPr>
            <a:r>
              <a:rPr lang="zh-CN" altLang="en-US" sz="2000" dirty="0" smtClean="0"/>
              <a:t>重命名</a:t>
            </a:r>
            <a:r>
              <a:rPr lang="zh-CN" altLang="en-US" sz="2000" dirty="0" smtClean="0"/>
              <a:t>工作表标签：将</a:t>
            </a:r>
            <a:r>
              <a:rPr lang="en-US" altLang="zh-CN" sz="2000" dirty="0" smtClean="0"/>
              <a:t>Sheet2</a:t>
            </a:r>
            <a:r>
              <a:rPr lang="zh-CN" altLang="en-US" sz="2000" dirty="0" smtClean="0"/>
              <a:t>改名为“皮鞋销售统计表”</a:t>
            </a:r>
          </a:p>
        </p:txBody>
      </p:sp>
      <p:pic>
        <p:nvPicPr>
          <p:cNvPr id="4" name="图片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4149080"/>
            <a:ext cx="6480720" cy="21303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本次课重点内容小结 </a:t>
            </a:r>
          </a:p>
        </p:txBody>
      </p:sp>
      <p:sp>
        <p:nvSpPr>
          <p:cNvPr id="624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514350" indent="-514350" eaLnBrk="1" hangingPunct="1">
              <a:lnSpc>
                <a:spcPct val="200000"/>
              </a:lnSpc>
              <a:buFont typeface="+mj-lt"/>
              <a:buAutoNum type="arabicPeriod"/>
            </a:pPr>
            <a:r>
              <a:rPr lang="zh-CN" altLang="en-US" sz="2800" b="0" dirty="0" smtClean="0"/>
              <a:t>数据</a:t>
            </a:r>
            <a:r>
              <a:rPr lang="zh-CN" altLang="en-US" sz="2800" b="0" dirty="0" smtClean="0"/>
              <a:t>的输入方法、自动填充、修改、移动、复制、选择性粘贴和清除</a:t>
            </a:r>
            <a:endParaRPr lang="en-US" altLang="zh-CN" sz="2800" b="0" dirty="0" smtClean="0"/>
          </a:p>
          <a:p>
            <a:pPr marL="514350" indent="-514350" eaLnBrk="1" hangingPunct="1">
              <a:lnSpc>
                <a:spcPct val="200000"/>
              </a:lnSpc>
              <a:buFont typeface="+mj-lt"/>
              <a:buAutoNum type="arabicPeriod"/>
            </a:pPr>
            <a:r>
              <a:rPr lang="zh-CN" altLang="en-US" sz="2800" b="0" dirty="0" smtClean="0"/>
              <a:t>设置</a:t>
            </a:r>
            <a:r>
              <a:rPr lang="zh-CN" altLang="en-US" sz="2800" b="0" dirty="0" smtClean="0"/>
              <a:t>数据的有效性</a:t>
            </a:r>
          </a:p>
          <a:p>
            <a:pPr marL="514350" indent="-514350" eaLnBrk="1" hangingPunct="1">
              <a:lnSpc>
                <a:spcPct val="200000"/>
              </a:lnSpc>
              <a:buFont typeface="+mj-lt"/>
              <a:buAutoNum type="arabicPeriod"/>
            </a:pPr>
            <a:r>
              <a:rPr lang="zh-CN" altLang="en-US" sz="2800" b="0" dirty="0" smtClean="0"/>
              <a:t>工作</a:t>
            </a:r>
            <a:r>
              <a:rPr lang="zh-CN" altLang="en-US" sz="2800" b="0" dirty="0" smtClean="0"/>
              <a:t>表的格式化方法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课外作业布置 </a:t>
            </a:r>
          </a:p>
        </p:txBody>
      </p:sp>
      <p:sp>
        <p:nvSpPr>
          <p:cNvPr id="6349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zh-CN" altLang="en-US" dirty="0" smtClean="0"/>
              <a:t>上机练习：</a:t>
            </a:r>
            <a:endParaRPr lang="en-US" altLang="zh-CN" dirty="0" smtClean="0"/>
          </a:p>
          <a:p>
            <a:pPr lvl="1">
              <a:lnSpc>
                <a:spcPct val="150000"/>
              </a:lnSpc>
            </a:pPr>
            <a:r>
              <a:rPr lang="zh-CN" altLang="en-US" dirty="0" smtClean="0"/>
              <a:t>第</a:t>
            </a:r>
            <a:r>
              <a:rPr lang="en-US" altLang="zh-CN" dirty="0" smtClean="0"/>
              <a:t>5</a:t>
            </a:r>
            <a:r>
              <a:rPr lang="zh-CN" altLang="en-US" dirty="0" smtClean="0"/>
              <a:t>章 实训</a:t>
            </a:r>
            <a:r>
              <a:rPr lang="en-US" altLang="zh-CN" dirty="0" smtClean="0"/>
              <a:t>3-5</a:t>
            </a:r>
          </a:p>
          <a:p>
            <a:pPr lvl="1">
              <a:lnSpc>
                <a:spcPct val="150000"/>
              </a:lnSpc>
            </a:pPr>
            <a:endParaRPr lang="en-US" altLang="zh-CN" dirty="0" smtClean="0"/>
          </a:p>
          <a:p>
            <a:pPr eaLnBrk="1" hangingPunct="1">
              <a:lnSpc>
                <a:spcPct val="150000"/>
              </a:lnSpc>
            </a:pPr>
            <a:r>
              <a:rPr lang="zh-CN" altLang="en-US" dirty="0" smtClean="0"/>
              <a:t>预习：</a:t>
            </a:r>
            <a:endParaRPr lang="en-US" altLang="zh-CN" dirty="0" smtClean="0"/>
          </a:p>
          <a:p>
            <a:pPr lvl="1">
              <a:lnSpc>
                <a:spcPct val="150000"/>
              </a:lnSpc>
            </a:pPr>
            <a:r>
              <a:rPr lang="en-US" altLang="zh-CN" dirty="0" smtClean="0"/>
              <a:t>5.4 </a:t>
            </a:r>
            <a:r>
              <a:rPr lang="zh-CN" altLang="en-US" dirty="0" smtClean="0"/>
              <a:t>公式和函数的使用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zh-CN" dirty="0"/>
              <a:t>任务一：了解数据的输入方法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 eaLnBrk="1" hangingPunct="1">
              <a:lnSpc>
                <a:spcPct val="150000"/>
              </a:lnSpc>
              <a:spcBef>
                <a:spcPts val="700"/>
              </a:spcBef>
              <a:buFont typeface="+mj-lt"/>
              <a:buAutoNum type="arabicPeriod" startAt="2"/>
            </a:pPr>
            <a:r>
              <a:rPr lang="zh-CN" altLang="en-US" sz="2800" dirty="0" smtClean="0"/>
              <a:t>数值数据</a:t>
            </a:r>
            <a:endParaRPr lang="en-US" altLang="zh-CN" sz="2800" dirty="0" smtClean="0"/>
          </a:p>
          <a:p>
            <a:pPr lvl="1" eaLnBrk="1" hangingPunct="1">
              <a:lnSpc>
                <a:spcPct val="150000"/>
              </a:lnSpc>
            </a:pPr>
            <a:r>
              <a:rPr lang="zh-CN" altLang="en-US" sz="2400" dirty="0" smtClean="0"/>
              <a:t>在默认状态下，数值数据在单元格中均右对齐。当数字长度超出单元格宽度或数值位数超过</a:t>
            </a:r>
            <a:r>
              <a:rPr lang="en-US" altLang="zh-CN" sz="2400" dirty="0" smtClean="0"/>
              <a:t>11</a:t>
            </a:r>
            <a:r>
              <a:rPr lang="zh-CN" altLang="en-US" sz="2400" dirty="0" smtClean="0"/>
              <a:t>位时，都会以科学记数法表示，如</a:t>
            </a:r>
            <a:r>
              <a:rPr lang="en-US" altLang="zh-CN" sz="2400" dirty="0" smtClean="0"/>
              <a:t>1.23457E+19</a:t>
            </a:r>
          </a:p>
          <a:p>
            <a:pPr lvl="1" eaLnBrk="1" hangingPunct="1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F0000"/>
                </a:solidFill>
              </a:rPr>
              <a:t>特别提示：</a:t>
            </a:r>
            <a:r>
              <a:rPr lang="zh-CN" altLang="en-US" sz="2400" dirty="0" smtClean="0"/>
              <a:t>如果要将有些由纯数字构成的数据（如身份证号、学号、电话号码、邮政编码等）作为文本型数据处理，则需要在输入的数字前加上英文的</a:t>
            </a:r>
            <a:r>
              <a:rPr lang="zh-CN" altLang="en-US" sz="2400" dirty="0" smtClean="0"/>
              <a:t>单引号 </a:t>
            </a:r>
            <a:r>
              <a:rPr lang="en-US" altLang="zh-CN" sz="2400" dirty="0" smtClean="0"/>
              <a:t>’</a:t>
            </a:r>
            <a:endParaRPr lang="en-US" altLang="zh-CN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内容占位符 2"/>
          <p:cNvSpPr>
            <a:spLocks noGrp="1"/>
          </p:cNvSpPr>
          <p:nvPr>
            <p:ph idx="1"/>
          </p:nvPr>
        </p:nvSpPr>
        <p:spPr>
          <a:xfrm>
            <a:off x="500063" y="1268760"/>
            <a:ext cx="8229600" cy="5040560"/>
          </a:xfrm>
        </p:spPr>
        <p:txBody>
          <a:bodyPr/>
          <a:lstStyle/>
          <a:p>
            <a:pPr marL="514350" indent="-514350" eaLnBrk="1" hangingPunct="1">
              <a:lnSpc>
                <a:spcPct val="150000"/>
              </a:lnSpc>
              <a:buFont typeface="+mj-lt"/>
              <a:buAutoNum type="arabicPeriod" startAt="3"/>
            </a:pPr>
            <a:r>
              <a:rPr lang="zh-CN" altLang="en-US" sz="2800" dirty="0" smtClean="0"/>
              <a:t>日期</a:t>
            </a:r>
            <a:r>
              <a:rPr lang="en-US" altLang="zh-CN" sz="2800" dirty="0" smtClean="0"/>
              <a:t>/</a:t>
            </a:r>
            <a:r>
              <a:rPr lang="zh-CN" altLang="en-US" sz="2800" dirty="0" smtClean="0"/>
              <a:t>时间</a:t>
            </a:r>
            <a:endParaRPr lang="en-US" altLang="zh-CN" sz="2800" dirty="0" smtClean="0"/>
          </a:p>
          <a:p>
            <a:pPr lvl="1" eaLnBrk="1" hangingPunct="1">
              <a:lnSpc>
                <a:spcPct val="150000"/>
              </a:lnSpc>
              <a:spcBef>
                <a:spcPct val="0"/>
              </a:spcBef>
            </a:pPr>
            <a:r>
              <a:rPr lang="zh-CN" altLang="en-US" sz="2400" dirty="0" smtClean="0"/>
              <a:t>日期可用以下方法输入：</a:t>
            </a:r>
          </a:p>
          <a:p>
            <a:pPr lvl="2" eaLnBrk="1" hangingPunct="1">
              <a:lnSpc>
                <a:spcPct val="150000"/>
              </a:lnSpc>
              <a:spcBef>
                <a:spcPct val="0"/>
              </a:spcBef>
            </a:pPr>
            <a:r>
              <a:rPr lang="en-US" altLang="zh-CN" sz="2000" dirty="0" smtClean="0"/>
              <a:t>5/9-</a:t>
            </a:r>
            <a:r>
              <a:rPr lang="zh-CN" altLang="en-US" sz="2000" dirty="0" smtClean="0"/>
              <a:t>在默认状态下，将显示为“</a:t>
            </a:r>
            <a:r>
              <a:rPr lang="en-US" altLang="zh-CN" sz="2000" dirty="0" smtClean="0"/>
              <a:t>5</a:t>
            </a:r>
            <a:r>
              <a:rPr lang="zh-CN" altLang="en-US" sz="2000" dirty="0" smtClean="0"/>
              <a:t>月</a:t>
            </a:r>
            <a:r>
              <a:rPr lang="en-US" altLang="zh-CN" sz="2000" dirty="0" smtClean="0"/>
              <a:t>9</a:t>
            </a:r>
            <a:r>
              <a:rPr lang="zh-CN" altLang="en-US" sz="2000" dirty="0" smtClean="0"/>
              <a:t>日”</a:t>
            </a:r>
          </a:p>
          <a:p>
            <a:pPr lvl="2" eaLnBrk="1" hangingPunct="1">
              <a:lnSpc>
                <a:spcPct val="150000"/>
              </a:lnSpc>
              <a:spcBef>
                <a:spcPct val="0"/>
              </a:spcBef>
            </a:pPr>
            <a:r>
              <a:rPr lang="en-US" altLang="zh-CN" sz="2000" dirty="0" smtClean="0"/>
              <a:t>5-9-</a:t>
            </a:r>
            <a:r>
              <a:rPr lang="zh-CN" altLang="en-US" sz="2000" dirty="0" smtClean="0"/>
              <a:t>在默认状态下，将显示为“</a:t>
            </a:r>
            <a:r>
              <a:rPr lang="en-US" altLang="zh-CN" sz="2000" dirty="0" smtClean="0"/>
              <a:t>5</a:t>
            </a:r>
            <a:r>
              <a:rPr lang="zh-CN" altLang="en-US" sz="2000" dirty="0" smtClean="0"/>
              <a:t>月</a:t>
            </a:r>
            <a:r>
              <a:rPr lang="en-US" altLang="zh-CN" sz="2000" dirty="0" smtClean="0"/>
              <a:t>9</a:t>
            </a:r>
            <a:r>
              <a:rPr lang="zh-CN" altLang="en-US" sz="2000" dirty="0" smtClean="0"/>
              <a:t>日”</a:t>
            </a:r>
          </a:p>
          <a:p>
            <a:pPr lvl="2" eaLnBrk="1" hangingPunct="1">
              <a:lnSpc>
                <a:spcPct val="150000"/>
              </a:lnSpc>
              <a:spcBef>
                <a:spcPct val="0"/>
              </a:spcBef>
            </a:pPr>
            <a:r>
              <a:rPr lang="en-US" altLang="zh-CN" sz="2000" dirty="0" smtClean="0"/>
              <a:t>Ctrl+; -</a:t>
            </a:r>
            <a:r>
              <a:rPr lang="zh-CN" altLang="en-US" sz="2000" dirty="0" smtClean="0"/>
              <a:t>可以输入当前系统日期，显示格式为“年</a:t>
            </a:r>
            <a:r>
              <a:rPr lang="en-US" altLang="zh-CN" sz="2000" dirty="0" smtClean="0"/>
              <a:t>/</a:t>
            </a:r>
            <a:r>
              <a:rPr lang="zh-CN" altLang="en-US" sz="2000" dirty="0" smtClean="0"/>
              <a:t>月</a:t>
            </a:r>
            <a:r>
              <a:rPr lang="en-US" altLang="zh-CN" sz="2000" dirty="0" smtClean="0"/>
              <a:t>/</a:t>
            </a:r>
            <a:r>
              <a:rPr lang="zh-CN" altLang="en-US" sz="2000" dirty="0" smtClean="0"/>
              <a:t>日”，如“</a:t>
            </a:r>
            <a:r>
              <a:rPr lang="en-US" altLang="zh-CN" sz="2000" dirty="0" smtClean="0"/>
              <a:t>2014/5/10</a:t>
            </a:r>
            <a:r>
              <a:rPr lang="zh-CN" altLang="en-US" sz="2000" dirty="0" smtClean="0"/>
              <a:t>”</a:t>
            </a:r>
            <a:endParaRPr lang="zh-CN" altLang="en-US" sz="2000" dirty="0" smtClean="0"/>
          </a:p>
        </p:txBody>
      </p:sp>
      <p:sp>
        <p:nvSpPr>
          <p:cNvPr id="3" name="标题 4"/>
          <p:cNvSpPr>
            <a:spLocks noGrp="1"/>
          </p:cNvSpPr>
          <p:nvPr>
            <p:ph type="title"/>
          </p:nvPr>
        </p:nvSpPr>
        <p:spPr>
          <a:xfrm>
            <a:off x="395288" y="296863"/>
            <a:ext cx="8353425" cy="828675"/>
          </a:xfrm>
        </p:spPr>
        <p:txBody>
          <a:bodyPr/>
          <a:lstStyle/>
          <a:p>
            <a:pPr>
              <a:defRPr/>
            </a:pPr>
            <a:r>
              <a:rPr lang="zh-CN" altLang="zh-CN" dirty="0"/>
              <a:t>任务一：了解数据的输入方法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内容占位符 2"/>
          <p:cNvSpPr>
            <a:spLocks noGrp="1"/>
          </p:cNvSpPr>
          <p:nvPr>
            <p:ph idx="1"/>
          </p:nvPr>
        </p:nvSpPr>
        <p:spPr>
          <a:xfrm>
            <a:off x="500063" y="1268760"/>
            <a:ext cx="8229600" cy="5112568"/>
          </a:xfrm>
        </p:spPr>
        <p:txBody>
          <a:bodyPr/>
          <a:lstStyle/>
          <a:p>
            <a:pPr marL="514350" indent="-514350" eaLnBrk="1" hangingPunct="1">
              <a:lnSpc>
                <a:spcPct val="150000"/>
              </a:lnSpc>
              <a:buFont typeface="+mj-lt"/>
              <a:buAutoNum type="arabicPeriod" startAt="3"/>
            </a:pPr>
            <a:r>
              <a:rPr lang="zh-CN" altLang="en-US" sz="2800" dirty="0" smtClean="0"/>
              <a:t>日期</a:t>
            </a:r>
            <a:r>
              <a:rPr lang="en-US" altLang="zh-CN" sz="2800" dirty="0" smtClean="0"/>
              <a:t>/</a:t>
            </a:r>
            <a:r>
              <a:rPr lang="zh-CN" altLang="en-US" sz="2800" dirty="0" smtClean="0"/>
              <a:t>时间</a:t>
            </a:r>
            <a:endParaRPr lang="en-US" altLang="zh-CN" sz="2800" dirty="0" smtClean="0"/>
          </a:p>
          <a:p>
            <a:pPr lvl="1" eaLnBrk="1" hangingPunct="1">
              <a:lnSpc>
                <a:spcPct val="150000"/>
              </a:lnSpc>
              <a:spcBef>
                <a:spcPct val="0"/>
              </a:spcBef>
            </a:pPr>
            <a:r>
              <a:rPr lang="zh-CN" altLang="en-US" sz="2400" dirty="0" smtClean="0"/>
              <a:t>时间</a:t>
            </a:r>
            <a:r>
              <a:rPr lang="zh-CN" altLang="en-US" sz="2400" dirty="0" smtClean="0"/>
              <a:t>可用以下方法输入：</a:t>
            </a:r>
          </a:p>
          <a:p>
            <a:pPr lvl="2" eaLnBrk="1" hangingPunct="1">
              <a:lnSpc>
                <a:spcPct val="150000"/>
              </a:lnSpc>
              <a:spcBef>
                <a:spcPct val="0"/>
              </a:spcBef>
            </a:pPr>
            <a:r>
              <a:rPr lang="en-US" altLang="zh-CN" sz="2000" dirty="0" smtClean="0"/>
              <a:t>9:30-</a:t>
            </a:r>
            <a:r>
              <a:rPr lang="zh-CN" altLang="en-US" sz="2000" dirty="0" smtClean="0"/>
              <a:t>表示</a:t>
            </a:r>
            <a:r>
              <a:rPr lang="en-US" altLang="zh-CN" sz="2000" dirty="0" smtClean="0"/>
              <a:t>24</a:t>
            </a:r>
            <a:r>
              <a:rPr lang="zh-CN" altLang="en-US" sz="2000" dirty="0" smtClean="0"/>
              <a:t>小时制的时间</a:t>
            </a:r>
          </a:p>
          <a:p>
            <a:pPr lvl="2" eaLnBrk="1" hangingPunct="1">
              <a:lnSpc>
                <a:spcPct val="150000"/>
              </a:lnSpc>
              <a:spcBef>
                <a:spcPct val="0"/>
              </a:spcBef>
            </a:pPr>
            <a:r>
              <a:rPr lang="en-US" altLang="zh-CN" sz="2000" dirty="0" smtClean="0"/>
              <a:t>9:30 AM-</a:t>
            </a:r>
            <a:r>
              <a:rPr lang="zh-CN" altLang="en-US" sz="2000" dirty="0" smtClean="0"/>
              <a:t>表示</a:t>
            </a:r>
            <a:r>
              <a:rPr lang="en-US" altLang="zh-CN" sz="2000" dirty="0" smtClean="0"/>
              <a:t>12</a:t>
            </a:r>
            <a:r>
              <a:rPr lang="zh-CN" altLang="en-US" sz="2000" dirty="0" smtClean="0"/>
              <a:t>小时制的时间，</a:t>
            </a:r>
            <a:r>
              <a:rPr lang="en-US" altLang="zh-CN" sz="2000" dirty="0" smtClean="0"/>
              <a:t>AM</a:t>
            </a:r>
            <a:r>
              <a:rPr lang="zh-CN" altLang="en-US" sz="2000" dirty="0" smtClean="0"/>
              <a:t>代表上午</a:t>
            </a:r>
          </a:p>
          <a:p>
            <a:pPr lvl="2" eaLnBrk="1" hangingPunct="1">
              <a:lnSpc>
                <a:spcPct val="150000"/>
              </a:lnSpc>
              <a:spcBef>
                <a:spcPct val="0"/>
              </a:spcBef>
            </a:pPr>
            <a:r>
              <a:rPr lang="en-US" altLang="zh-CN" sz="2000" dirty="0" smtClean="0"/>
              <a:t>9:30 PM-</a:t>
            </a:r>
            <a:r>
              <a:rPr lang="zh-CN" altLang="en-US" sz="2000" dirty="0" smtClean="0"/>
              <a:t>表示</a:t>
            </a:r>
            <a:r>
              <a:rPr lang="en-US" altLang="zh-CN" sz="2000" dirty="0" smtClean="0"/>
              <a:t>12</a:t>
            </a:r>
            <a:r>
              <a:rPr lang="zh-CN" altLang="en-US" sz="2000" dirty="0" smtClean="0"/>
              <a:t>小时制的时间，</a:t>
            </a:r>
            <a:r>
              <a:rPr lang="en-US" altLang="zh-CN" sz="2000" dirty="0" smtClean="0"/>
              <a:t>PM</a:t>
            </a:r>
            <a:r>
              <a:rPr lang="zh-CN" altLang="en-US" sz="2000" dirty="0" smtClean="0"/>
              <a:t>代表下午</a:t>
            </a:r>
          </a:p>
          <a:p>
            <a:pPr lvl="2" eaLnBrk="1" hangingPunct="1">
              <a:lnSpc>
                <a:spcPct val="150000"/>
              </a:lnSpc>
              <a:spcBef>
                <a:spcPct val="0"/>
              </a:spcBef>
            </a:pPr>
            <a:r>
              <a:rPr lang="en-US" altLang="zh-CN" sz="2000" dirty="0" err="1" smtClean="0"/>
              <a:t>Shift+Ctrl</a:t>
            </a:r>
            <a:r>
              <a:rPr lang="en-US" altLang="zh-CN" sz="2000" dirty="0" smtClean="0"/>
              <a:t>+; -</a:t>
            </a:r>
            <a:r>
              <a:rPr lang="zh-CN" altLang="en-US" sz="2000" dirty="0" smtClean="0"/>
              <a:t>可以输入当前系统时间，显示</a:t>
            </a:r>
            <a:r>
              <a:rPr lang="en-US" altLang="zh-CN" sz="2000" dirty="0" smtClean="0"/>
              <a:t>24</a:t>
            </a:r>
            <a:r>
              <a:rPr lang="zh-CN" altLang="en-US" sz="2000" dirty="0" smtClean="0"/>
              <a:t>小时制</a:t>
            </a:r>
            <a:r>
              <a:rPr lang="zh-CN" altLang="en-US" sz="2000" dirty="0" smtClean="0"/>
              <a:t>时间</a:t>
            </a:r>
            <a:endParaRPr lang="en-US" altLang="zh-CN" sz="2000" dirty="0" smtClean="0"/>
          </a:p>
          <a:p>
            <a:pPr lvl="2" eaLnBrk="1" hangingPunct="1">
              <a:lnSpc>
                <a:spcPct val="150000"/>
              </a:lnSpc>
              <a:spcBef>
                <a:spcPct val="0"/>
              </a:spcBef>
            </a:pPr>
            <a:endParaRPr lang="en-US" altLang="zh-CN" sz="2000" dirty="0" smtClean="0"/>
          </a:p>
          <a:p>
            <a:pPr lvl="1" eaLnBrk="1" hangingPunct="1">
              <a:lnSpc>
                <a:spcPct val="150000"/>
              </a:lnSpc>
              <a:spcBef>
                <a:spcPct val="0"/>
              </a:spcBef>
            </a:pPr>
            <a:r>
              <a:rPr lang="zh-CN" altLang="en-US" sz="2400" dirty="0" smtClean="0"/>
              <a:t>如果要在同一个单元格中同时输入日期和时间，则需要在它们之间用空格分隔</a:t>
            </a:r>
          </a:p>
        </p:txBody>
      </p:sp>
      <p:sp>
        <p:nvSpPr>
          <p:cNvPr id="3" name="标题 4"/>
          <p:cNvSpPr>
            <a:spLocks noGrp="1"/>
          </p:cNvSpPr>
          <p:nvPr>
            <p:ph type="title"/>
          </p:nvPr>
        </p:nvSpPr>
        <p:spPr>
          <a:xfrm>
            <a:off x="395288" y="296863"/>
            <a:ext cx="8353425" cy="828675"/>
          </a:xfrm>
        </p:spPr>
        <p:txBody>
          <a:bodyPr/>
          <a:lstStyle/>
          <a:p>
            <a:pPr>
              <a:defRPr/>
            </a:pPr>
            <a:r>
              <a:rPr lang="zh-CN" altLang="zh-CN" dirty="0"/>
              <a:t>任务一：了解数据的输入方法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6919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任务二：掌握工作表的基本编辑</a:t>
            </a:r>
            <a:endParaRPr lang="zh-CN" altLang="en-US" dirty="0"/>
          </a:p>
        </p:txBody>
      </p:sp>
      <p:sp>
        <p:nvSpPr>
          <p:cNvPr id="39939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zh-CN" altLang="en-US" sz="2800" dirty="0" smtClean="0"/>
              <a:t>实作</a:t>
            </a:r>
            <a:r>
              <a:rPr lang="en-US" altLang="zh-CN" sz="2800" dirty="0" smtClean="0"/>
              <a:t>1</a:t>
            </a:r>
            <a:r>
              <a:rPr lang="zh-CN" altLang="en-US" sz="2800" dirty="0" smtClean="0"/>
              <a:t>：数据的自动填充</a:t>
            </a:r>
            <a:endParaRPr lang="en-US" altLang="zh-CN" sz="2800" dirty="0" smtClean="0"/>
          </a:p>
          <a:p>
            <a:pPr marL="914400" lvl="1" indent="-457200" eaLnBrk="1" hangingPunct="1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400" dirty="0" smtClean="0"/>
              <a:t>文本</a:t>
            </a:r>
            <a:r>
              <a:rPr lang="zh-CN" altLang="en-US" sz="2400" dirty="0" smtClean="0"/>
              <a:t>的快速填充</a:t>
            </a:r>
            <a:endParaRPr lang="en-US" altLang="zh-CN" sz="2400" dirty="0" smtClean="0"/>
          </a:p>
          <a:p>
            <a:pPr marL="914400" lvl="1" indent="-457200" eaLnBrk="1" hangingPunct="1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400" dirty="0" smtClean="0"/>
              <a:t>数字</a:t>
            </a:r>
            <a:r>
              <a:rPr lang="zh-CN" altLang="en-US" sz="2400" dirty="0" smtClean="0"/>
              <a:t>的快速填充</a:t>
            </a:r>
            <a:endParaRPr lang="en-US" altLang="zh-CN" sz="2400" dirty="0" smtClean="0"/>
          </a:p>
          <a:p>
            <a:pPr marL="914400" lvl="1" indent="-457200" eaLnBrk="1" hangingPunct="1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400" dirty="0" smtClean="0"/>
              <a:t>日期</a:t>
            </a:r>
            <a:r>
              <a:rPr lang="zh-CN" altLang="en-US" sz="2400" dirty="0" smtClean="0"/>
              <a:t>的快速填充</a:t>
            </a:r>
            <a:endParaRPr lang="en-US" altLang="zh-CN" sz="2400" dirty="0" smtClean="0"/>
          </a:p>
          <a:p>
            <a:pPr marL="914400" lvl="1" indent="-457200" eaLnBrk="1" hangingPunct="1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400" dirty="0" smtClean="0"/>
              <a:t>时间</a:t>
            </a:r>
            <a:r>
              <a:rPr lang="zh-CN" altLang="en-US" sz="2400" dirty="0" smtClean="0"/>
              <a:t>的快速填充</a:t>
            </a:r>
            <a:endParaRPr lang="en-US" altLang="zh-CN" sz="2400" dirty="0" smtClean="0"/>
          </a:p>
          <a:p>
            <a:pPr lvl="2" eaLnBrk="1" hangingPunct="1">
              <a:lnSpc>
                <a:spcPct val="150000"/>
              </a:lnSpc>
            </a:pPr>
            <a:r>
              <a:rPr lang="zh-CN" altLang="en-US" sz="2000" dirty="0" smtClean="0"/>
              <a:t>选定要填充的单元格→将填充柄向下拖动</a:t>
            </a:r>
            <a:endParaRPr lang="en-US" altLang="zh-CN" sz="2000" dirty="0" smtClean="0"/>
          </a:p>
          <a:p>
            <a:pPr lvl="2" eaLnBrk="1" hangingPunct="1">
              <a:lnSpc>
                <a:spcPct val="150000"/>
              </a:lnSpc>
            </a:pPr>
            <a:r>
              <a:rPr lang="zh-CN" altLang="en-US" sz="2000" dirty="0" smtClean="0"/>
              <a:t>单击“自动填充选项”控件    ，从下拉菜单中选择相应的填充方式</a:t>
            </a:r>
            <a:endParaRPr lang="en-US" altLang="zh-CN" sz="2000" dirty="0" smtClean="0"/>
          </a:p>
          <a:p>
            <a:pPr lvl="2" eaLnBrk="1" hangingPunct="1"/>
            <a:endParaRPr lang="zh-CN" altLang="en-US" dirty="0" smtClean="0"/>
          </a:p>
        </p:txBody>
      </p:sp>
      <p:pic>
        <p:nvPicPr>
          <p:cNvPr id="39940" name="图片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5157192"/>
            <a:ext cx="369887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任务二：掌握工作表的基本编辑</a:t>
            </a:r>
            <a:endParaRPr lang="zh-CN" altLang="en-US" dirty="0"/>
          </a:p>
        </p:txBody>
      </p:sp>
      <p:pic>
        <p:nvPicPr>
          <p:cNvPr id="8" name="图片 7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16214" y="1238362"/>
            <a:ext cx="4929222" cy="521497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任务二：掌握工作表的基本编辑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zh-CN" altLang="en-US" dirty="0" smtClean="0"/>
              <a:t>实作</a:t>
            </a:r>
            <a:r>
              <a:rPr lang="en-US" altLang="zh-CN" dirty="0" smtClean="0"/>
              <a:t>2</a:t>
            </a:r>
            <a:r>
              <a:rPr lang="zh-CN" altLang="en-US" dirty="0" smtClean="0"/>
              <a:t>：修改数据</a:t>
            </a:r>
            <a:endParaRPr lang="en-US" altLang="zh-CN" dirty="0" smtClean="0"/>
          </a:p>
          <a:p>
            <a:pPr marL="971550" lvl="1" indent="-514350" eaLnBrk="1" hangingPunct="1">
              <a:lnSpc>
                <a:spcPct val="150000"/>
              </a:lnSpc>
              <a:buFont typeface="+mj-lt"/>
              <a:buAutoNum type="arabicPeriod"/>
              <a:defRPr/>
            </a:pPr>
            <a:r>
              <a:rPr lang="zh-CN" altLang="en-US" dirty="0" smtClean="0"/>
              <a:t>对</a:t>
            </a:r>
            <a:r>
              <a:rPr lang="zh-CN" altLang="en-US" dirty="0" smtClean="0"/>
              <a:t>单元格中全部数据进行修改</a:t>
            </a:r>
            <a:endParaRPr lang="en-US" altLang="zh-CN" dirty="0" smtClean="0"/>
          </a:p>
          <a:p>
            <a:pPr lvl="2">
              <a:lnSpc>
                <a:spcPct val="150000"/>
              </a:lnSpc>
              <a:defRPr/>
            </a:pPr>
            <a:r>
              <a:rPr lang="zh-CN" altLang="en-US" dirty="0" smtClean="0"/>
              <a:t>选定要修改数据的单元格，直接键入新的数据即可</a:t>
            </a:r>
            <a:endParaRPr lang="en-US" altLang="zh-CN" dirty="0" smtClean="0"/>
          </a:p>
          <a:p>
            <a:pPr marL="971550" lvl="1" indent="-514350" eaLnBrk="1" hangingPunct="1">
              <a:lnSpc>
                <a:spcPct val="150000"/>
              </a:lnSpc>
              <a:buFont typeface="+mj-lt"/>
              <a:buAutoNum type="arabicPeriod"/>
              <a:defRPr/>
            </a:pPr>
            <a:r>
              <a:rPr lang="zh-CN" altLang="en-US" dirty="0" smtClean="0"/>
              <a:t>对</a:t>
            </a:r>
            <a:r>
              <a:rPr lang="zh-CN" altLang="en-US" dirty="0" smtClean="0"/>
              <a:t>单元格中部分数据进行修改</a:t>
            </a:r>
            <a:endParaRPr lang="en-US" altLang="zh-CN" dirty="0" smtClean="0"/>
          </a:p>
          <a:p>
            <a:pPr lvl="2" eaLnBrk="1" hangingPunct="1">
              <a:lnSpc>
                <a:spcPct val="150000"/>
              </a:lnSpc>
              <a:defRPr/>
            </a:pPr>
            <a:r>
              <a:rPr lang="zh-CN" altLang="en-US" dirty="0" smtClean="0"/>
              <a:t>方法</a:t>
            </a:r>
            <a:r>
              <a:rPr lang="en-US" dirty="0" smtClean="0"/>
              <a:t>1</a:t>
            </a:r>
            <a:r>
              <a:rPr lang="zh-CN" altLang="en-US" dirty="0" smtClean="0"/>
              <a:t>：选定要修改的单元格，在编辑栏中单击要修改的数据</a:t>
            </a:r>
            <a:r>
              <a:rPr lang="en-US" altLang="zh-CN" dirty="0" smtClean="0"/>
              <a:t>……</a:t>
            </a:r>
            <a:endParaRPr lang="zh-CN" altLang="en-US" dirty="0" smtClean="0"/>
          </a:p>
          <a:p>
            <a:pPr lvl="2" eaLnBrk="1" hangingPunct="1">
              <a:lnSpc>
                <a:spcPct val="150000"/>
              </a:lnSpc>
              <a:defRPr/>
            </a:pPr>
            <a:r>
              <a:rPr lang="zh-CN" altLang="en-US" dirty="0" smtClean="0"/>
              <a:t>方法</a:t>
            </a:r>
            <a:r>
              <a:rPr lang="en-US" dirty="0" smtClean="0"/>
              <a:t>2</a:t>
            </a:r>
            <a:r>
              <a:rPr lang="zh-CN" altLang="en-US" dirty="0" smtClean="0"/>
              <a:t>：双击要修改的单元格，可将插入点定位于该单元格内</a:t>
            </a:r>
            <a:r>
              <a:rPr lang="en-US" altLang="zh-CN" dirty="0" smtClean="0"/>
              <a:t>……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任务二：掌握工作表的基本编辑</a:t>
            </a:r>
            <a:endParaRPr lang="zh-CN" altLang="en-US" dirty="0"/>
          </a:p>
        </p:txBody>
      </p:sp>
      <p:sp>
        <p:nvSpPr>
          <p:cNvPr id="43011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zh-CN" altLang="en-US" dirty="0" smtClean="0"/>
              <a:t>实作</a:t>
            </a:r>
            <a:r>
              <a:rPr lang="en-US" altLang="zh-CN" dirty="0" smtClean="0"/>
              <a:t>3</a:t>
            </a:r>
            <a:r>
              <a:rPr lang="zh-CN" altLang="en-US" dirty="0" smtClean="0"/>
              <a:t>：移动</a:t>
            </a:r>
            <a:r>
              <a:rPr lang="en-US" altLang="zh-CN" dirty="0" smtClean="0"/>
              <a:t>/</a:t>
            </a:r>
            <a:r>
              <a:rPr lang="zh-CN" altLang="en-US" dirty="0" smtClean="0"/>
              <a:t>复制数据</a:t>
            </a:r>
            <a:endParaRPr lang="en-US" altLang="zh-CN" dirty="0" smtClean="0"/>
          </a:p>
          <a:p>
            <a:pPr lvl="1">
              <a:lnSpc>
                <a:spcPct val="150000"/>
              </a:lnSpc>
            </a:pPr>
            <a:r>
              <a:rPr lang="zh-CN" altLang="en-US" dirty="0" smtClean="0"/>
              <a:t>选定单元格区域</a:t>
            </a:r>
          </a:p>
          <a:p>
            <a:pPr lvl="1">
              <a:lnSpc>
                <a:spcPct val="150000"/>
              </a:lnSpc>
            </a:pPr>
            <a:r>
              <a:rPr lang="zh-CN" altLang="en-US" dirty="0" smtClean="0"/>
              <a:t>将鼠标指针指向该区域的边框线，指针变为   形状</a:t>
            </a:r>
          </a:p>
          <a:p>
            <a:pPr lvl="1">
              <a:lnSpc>
                <a:spcPct val="150000"/>
              </a:lnSpc>
            </a:pPr>
            <a:r>
              <a:rPr lang="zh-CN" altLang="en-US" dirty="0" smtClean="0"/>
              <a:t>拖动到目的单元格区域，实现移动</a:t>
            </a:r>
            <a:r>
              <a:rPr lang="en-US" altLang="zh-CN" dirty="0" smtClean="0"/>
              <a:t>/</a:t>
            </a:r>
            <a:r>
              <a:rPr lang="zh-CN" altLang="en-US" dirty="0" smtClean="0"/>
              <a:t>按住</a:t>
            </a:r>
            <a:r>
              <a:rPr lang="en-US" altLang="zh-CN" dirty="0" smtClean="0"/>
              <a:t>Ctrl</a:t>
            </a:r>
            <a:r>
              <a:rPr lang="zh-CN" altLang="en-US" dirty="0" smtClean="0"/>
              <a:t>键（此时指针变为  ），拖动到目的单元格区域，实现</a:t>
            </a:r>
            <a:r>
              <a:rPr lang="zh-CN" altLang="en-US" dirty="0" smtClean="0"/>
              <a:t>复制</a:t>
            </a:r>
            <a:endParaRPr lang="zh-CN" altLang="en-US" dirty="0" smtClean="0"/>
          </a:p>
        </p:txBody>
      </p:sp>
      <p:pic>
        <p:nvPicPr>
          <p:cNvPr id="43012" name="图片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00392" y="3140968"/>
            <a:ext cx="298450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3" name="图片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5085184"/>
            <a:ext cx="203200" cy="30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主题1">
  <a:themeElements>
    <a:clrScheme name="Crayons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Crayons">
      <a:majorFont>
        <a:latin typeface="Comic Sans MS"/>
        <a:ea typeface="黑体"/>
        <a:cs typeface=""/>
      </a:majorFont>
      <a:minorFont>
        <a:latin typeface="Comic Sans MS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  <a:ea typeface="隶书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  <a:ea typeface="隶书" pitchFamily="49" charset="-122"/>
          </a:defRPr>
        </a:defPPr>
      </a:lstStyle>
    </a:lnDef>
  </a:objectDefaults>
  <a:extraClrSchemeLst>
    <a:extraClrScheme>
      <a:clrScheme name="Crayons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3528</TotalTime>
  <Words>1668</Words>
  <Application>Microsoft Office PowerPoint</Application>
  <PresentationFormat>全屏显示(4:3)</PresentationFormat>
  <Paragraphs>133</Paragraphs>
  <Slides>29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0" baseType="lpstr">
      <vt:lpstr>主题1</vt:lpstr>
      <vt:lpstr>第5章  Excel 2010的使用  第2讲  Excel的编辑和格式化</vt:lpstr>
      <vt:lpstr>任务一：了解数据的输入方法</vt:lpstr>
      <vt:lpstr>任务一：了解数据的输入方法</vt:lpstr>
      <vt:lpstr>任务一：了解数据的输入方法</vt:lpstr>
      <vt:lpstr>任务一：了解数据的输入方法</vt:lpstr>
      <vt:lpstr>任务二：掌握工作表的基本编辑</vt:lpstr>
      <vt:lpstr>任务二：掌握工作表的基本编辑</vt:lpstr>
      <vt:lpstr>任务二：掌握工作表的基本编辑</vt:lpstr>
      <vt:lpstr>任务二：掌握工作表的基本编辑</vt:lpstr>
      <vt:lpstr>任务二：掌握工作表的基本编辑</vt:lpstr>
      <vt:lpstr>任务二：掌握工作表的基本编辑</vt:lpstr>
      <vt:lpstr>任务三：设置数据的有效性</vt:lpstr>
      <vt:lpstr>任务三：设置数据的有效性</vt:lpstr>
      <vt:lpstr>任务三：设置数据的有效性</vt:lpstr>
      <vt:lpstr>任务三：设置数据的有效性</vt:lpstr>
      <vt:lpstr>第5章  Excel 2010的使用  第2讲  Excel的编辑和格式化</vt:lpstr>
      <vt:lpstr>任务四：掌握工作表的格式化 </vt:lpstr>
      <vt:lpstr>任务四：掌握工作表的格式化 </vt:lpstr>
      <vt:lpstr>任务四：掌握工作表的格式化 </vt:lpstr>
      <vt:lpstr>任务四：掌握工作表的格式化 </vt:lpstr>
      <vt:lpstr>任务四：掌握工作表的格式化 </vt:lpstr>
      <vt:lpstr>任务四：掌握工作表的格式化 </vt:lpstr>
      <vt:lpstr>任务四：掌握工作表的格式化 </vt:lpstr>
      <vt:lpstr>任务四：掌握工作表的格式化 </vt:lpstr>
      <vt:lpstr>任务四：掌握工作表的格式化 </vt:lpstr>
      <vt:lpstr>任务四：掌握工作表的格式化 </vt:lpstr>
      <vt:lpstr>任务四：掌握工作表的格式化 </vt:lpstr>
      <vt:lpstr>本次课重点内容小结 </vt:lpstr>
      <vt:lpstr>课外作业布置 </vt:lpstr>
    </vt:vector>
  </TitlesOfParts>
  <Company>Microsoft 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第5章  Excel 2007的使用</dc:title>
  <dc:creator>chenzhu</dc:creator>
  <cp:lastModifiedBy>段利文</cp:lastModifiedBy>
  <cp:revision>291</cp:revision>
  <cp:lastPrinted>1601-01-01T00:00:00Z</cp:lastPrinted>
  <dcterms:created xsi:type="dcterms:W3CDTF">2006-11-09T10:55:15Z</dcterms:created>
  <dcterms:modified xsi:type="dcterms:W3CDTF">2014-05-26T02:42:44Z</dcterms:modified>
</cp:coreProperties>
</file>