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92" r:id="rId4"/>
    <p:sldId id="262" r:id="rId5"/>
    <p:sldId id="263" r:id="rId6"/>
    <p:sldId id="291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53" r:id="rId49"/>
    <p:sldId id="354" r:id="rId50"/>
    <p:sldId id="355" r:id="rId51"/>
    <p:sldId id="356" r:id="rId52"/>
    <p:sldId id="357" r:id="rId53"/>
    <p:sldId id="358" r:id="rId54"/>
    <p:sldId id="359" r:id="rId55"/>
    <p:sldId id="349" r:id="rId56"/>
    <p:sldId id="261" r:id="rId57"/>
  </p:sldIdLst>
  <p:sldSz cx="12192000" cy="6858000"/>
  <p:notesSz cx="6858000" cy="9144000"/>
  <p:embeddedFontLst>
    <p:embeddedFont>
      <p:font typeface="微软雅黑" panose="020B0503020204020204" pitchFamily="34" charset="-122"/>
      <p:regular r:id="rId58"/>
      <p:bold r:id="rId59"/>
    </p:embeddedFont>
    <p:embeddedFont>
      <p:font typeface="黑体" panose="02010609060101010101" pitchFamily="49" charset="-122"/>
      <p:regular r:id="rId60"/>
    </p:embeddedFont>
    <p:embeddedFont>
      <p:font typeface="Calibri Light" panose="020F0302020204030204" pitchFamily="34" charset="0"/>
      <p:regular r:id="rId61"/>
      <p:italic r:id="rId62"/>
    </p:embeddedFont>
    <p:embeddedFont>
      <p:font typeface="楷体" panose="02010609060101010101" pitchFamily="49" charset="-122"/>
      <p:regular r:id="rId63"/>
    </p:embeddedFont>
    <p:embeddedFont>
      <p:font typeface="仿宋" panose="02010609060101010101" pitchFamily="49" charset="-122"/>
      <p:regular r:id="rId64"/>
    </p:embeddedFont>
    <p:embeddedFont>
      <p:font typeface="MS Gothic" panose="020B0609070205080204" pitchFamily="49" charset="-128"/>
      <p:regular r:id="rId65"/>
    </p:embeddedFont>
    <p:embeddedFont>
      <p:font typeface="Calibri" panose="020F0502020204030204" pitchFamily="34" charset="0"/>
      <p:regular r:id="rId66"/>
      <p:bold r:id="rId67"/>
      <p:italic r:id="rId68"/>
      <p:boldItalic r:id="rId6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299"/>
    <a:srgbClr val="60F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20" autoAdjust="0"/>
  </p:normalViewPr>
  <p:slideViewPr>
    <p:cSldViewPr snapToGrid="0" showGuides="1">
      <p:cViewPr varScale="1">
        <p:scale>
          <a:sx n="70" d="100"/>
          <a:sy n="70" d="100"/>
        </p:scale>
        <p:origin x="738" y="66"/>
      </p:cViewPr>
      <p:guideLst>
        <p:guide orient="horz" pos="2210"/>
        <p:guide pos="38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5945;&#26448;word&#29256;/0.doc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5945;&#26448;word&#29256;/0.doc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5945;&#26448;word&#29256;/0.doc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5945;&#26448;word&#29256;/0.docx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5945;&#26448;word&#29256;/0.docx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5945;&#26448;word&#29256;/0.docx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&#25945;&#26448;word&#29256;/0.docx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clipse.org/downloads/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3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208716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583300" y="2837573"/>
            <a:ext cx="62824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en-US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Java </a:t>
            </a:r>
            <a:r>
              <a:rPr lang="zh-CN" altLang="en-US" sz="44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zh-CN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课程</a:t>
            </a:r>
            <a:endParaRPr lang="en-US" altLang="zh-CN" sz="4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14441" y="4489658"/>
            <a:ext cx="3653790" cy="6788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主讲人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  谢先伟</a:t>
            </a:r>
          </a:p>
        </p:txBody>
      </p:sp>
      <p:sp>
        <p:nvSpPr>
          <p:cNvPr id="10" name="矩形 9"/>
          <p:cNvSpPr/>
          <p:nvPr/>
        </p:nvSpPr>
        <p:spPr>
          <a:xfrm>
            <a:off x="9503350" y="3600029"/>
            <a:ext cx="13004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序章</a:t>
            </a:r>
          </a:p>
        </p:txBody>
      </p:sp>
      <p:sp>
        <p:nvSpPr>
          <p:cNvPr id="31" name="矩形 30"/>
          <p:cNvSpPr/>
          <p:nvPr/>
        </p:nvSpPr>
        <p:spPr>
          <a:xfrm>
            <a:off x="8640499" y="5575220"/>
            <a:ext cx="19354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  <p:pic>
        <p:nvPicPr>
          <p:cNvPr id="12" name="图片 11" descr="u=3068836537,896708926&amp;fm=23&amp;gp=0"/>
          <p:cNvPicPr>
            <a:picLocks noChangeAspect="1"/>
          </p:cNvPicPr>
          <p:nvPr/>
        </p:nvPicPr>
        <p:blipFill>
          <a:blip r:embed="rId3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0.1 认识JAVA语言</a:t>
            </a:r>
            <a:endParaRPr lang="zh-CN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4355" y="813435"/>
            <a:ext cx="11224895" cy="57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 面向对象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面向对象的技术具有继承性、封装性和多态性等多种优点，Java在保留这些优点的基础上，又具有动态编程的特性，更能发挥出面向对象的优势。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④ 分布式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Java建立在扩展TCP/IP网络平台上。库函数提供了用HTTP和FTP协议传送和接受信息的方法。Java应用程序通过URL对象访问网络资源，这使得程序员使用网络上的文件就像使用本地文件一样容易。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⑤ 安全性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为网络开发语言，Java有建立在公共密钥技术基础上的确认技术，提供了足够的安全保障。Java在运行应用程序时，严格检查其访问数据的权限，如不允许网络上的应用程序修改本地的数据。同时，Java程序运行稳定，轻易不会出现死机现象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⑥ 支持多线程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多线程机制使应用程序能同时进行不同的操作，处理不同的事件。Java有一套成熟的同步语言，保证了对共享数据的正确操作。通过使用多线程，程序设计者可以分别用不同的线程来完成特定的任务。</a:t>
            </a:r>
          </a:p>
          <a:p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620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0.1 认识JAVA语言</a:t>
            </a:r>
            <a:endParaRPr lang="zh-CN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4355" y="966470"/>
            <a:ext cx="11109325" cy="4892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⑦ 健壮性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健壮性反映出程序的可靠性。Java的几个内置的特性使程序的可靠性得到改进。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&lt;1&gt; Java是强类型语言。编译器和类载入器保证所有方法调用的正确性，防止隐式类版本的不兼容性。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&lt;2&gt; Java没有指针，不能引用内存指针，避免了内存或数组越界访问。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&lt;3&gt; Java进行自动内存回收，编程人员无法意外释放内存，不需要判断应该在何处释放内存。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&lt;4&gt; Java在编译和运行时，都要对可能出现的问题进行检查，以消除错误的产生。另外，在编译的时候，还可揭示出可能出现但尚未被处理的异常，以防止系统的崩溃。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⑧ 动态性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Java在类库中可以自由地加入新方法和实例变量，而不影响用户程序的执行；同时，Java通过接口来支持多重继承，使其具有更灵活的方式和扩展性。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Java语言除了具有上述主要特点外，还具有高性能、解释性和可移植性等特点。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程序开发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2300" y="730250"/>
            <a:ext cx="11243945" cy="585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（4）Java程序的分类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根据程序结构和运行环境的不同，Java程序可以分为两类：Java应用程序(Java Application)和Java小应用程序(Java Applet)。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应用程序以main()方法作为程序入口，由Java解释器加载执行。Java应用程序是完整的程序，能够独立运行。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而Java Applet小应用程序不使用main()方法作为程序入口，需要嵌入到HTML网页中运行，由Appletviewer或其他支持Java的浏览器加载执行，不能独立运行。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无论是哪种Java源程序，都用扩展名为“.java”的文件来保存。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 Java Application程序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 Application程序是可独立运行的JVM程序，它由一个或多个类组成，其中必须有一个类中定义了main()方法，main()方法就像C语言的main方法一样，是Java Application程序运行的入口。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编写和运行Java Application程序需要按下列步骤进行。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&lt;1&gt;	创建一个Java Application源程序(.java文件)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创建一个名为HelloWorldApp.java的文件，可在任何字符编辑器上输入并保存下列Java源程序代码：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教材word版\0.docx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5305" y="1082675"/>
            <a:ext cx="11360150" cy="461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其实质是创建一个名为HelloWorldApp的类，并把它保存在与它相同名字的文件中(即HelloWorldApp.java文件)。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一个Java源程序是由若干个类组成的，本程序中，只有一个类。class是Java的关键字，用来定义类。public也是关键字，用来声明一个类是公共类。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源文件的命名规则如下：如果一个Java源程序中有多个类，那么只能有一个类是public类；如果有一个类是public类，那么Java源程序的名字必须与这个类的名字完全相同，扩展名是“.java”；如果源文件中没有public类，那么源文件的名字只要与某个类的名字相同，而且扩展名是“.java”就可以了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应用程序的入口是main()方法，它有固定的书写方式：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教材word版\0.docx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ain()方法之后的大括号及括号内的内容叫作方法体。一个Java应用程序必须有且仅有一个类含有main()方法，这个类称为应用程序的主类。public、static和void用于对main()方法进行声明。在一个Java应用程序中，main()方法必须被声明为public、static和void，public声明main()是公有的方法，static声明main()是一个类方法，可以通过类名直接调用，而void则表示main()方法没有返回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620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1340" y="850900"/>
            <a:ext cx="11080115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在定义main()方法时，String args[]用来声明一个字符串类型的数组args，它是main()方法的参数，用来接收程序运行时所需要的参数。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上例的main方法中只有一条语句：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教材word版\0.docx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这个语句是把字符串“Hello Java!”输出到系统的标准输出上，例如系统屏幕。其中System是系统类的对象，out是System对象中的一个对象，表示“标准输出”，println是out对象的一个方法，其作用是在系统标准输出上显示形参里指定格式的字符串，并回车换行。“//”代表注释，用来说明这一条语句的功能，注释主要用来提高程序的可读性，不会参与程序的编译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&lt;2&gt;	对已创建好的Java源程序进行编译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该步骤是用Java编译器对Java源程序(.java)进行编译，生成对应的字节码文件(.class)。如果编译成功，会产生一个有相同文件名的带.class扩展名的字节码文件。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其命令格式如下：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教材word版\0.docx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如果编译中不出现错误，将会得到一个名为HelloWorldApp.class的文件。编译选项使用缺省方式。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>
            <a:hlinkClick r:id="rId2" action="ppaction://hlinkfile"/>
          </p:cNvPr>
          <p:cNvSpPr txBox="1"/>
          <p:nvPr/>
        </p:nvSpPr>
        <p:spPr>
          <a:xfrm>
            <a:off x="585470" y="901700"/>
            <a:ext cx="11031220" cy="5440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&lt;3&gt;	解释执行已编译成功的字节码文件(.class文件)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用Java解释器对Java字节码文件(.class文件)解释执行。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在上例得到的HelloWorldApp.class文件，现在可以用Java解释器执行：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教材word版\0.docx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运行的结果，将会在标准输出设备上输出：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Hello Java!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Java解释器在解释执行时，解释处理的是类名，而不是文件名，所以在解释器java后面跟随的是类名，而不能写成文件名的形式(HelloWorldApp.class)。其选项也是使用缺省的方式。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 Java Applet程序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一个Java Applet也是由若干个类组成的，一个Java Applet不再需要main()方法，但必须有且仅有一个类扩展了Applet类，即它是Applet类的子类，这个类称为Java Applet的主类，Java Applet的主类必须是public的，Applet类是系统提供的类。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Applet与Application的区别在于其执行方式不同。Application是从main()方法开始运行的，而Applet是在浏览器中运行的，必须创建一个HTML文件，通过编写HTML代码告诉浏览器载入何种Applet以及如何运行。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9755" y="1063625"/>
            <a:ext cx="11176635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开发Java Applet程序的步骤如下。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首先，编写Applet源程序，将其保存为“.java”文件。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译源程序，生成字节码文件“.class”。如果源文件包含了多个类，则会生成多个扩展名为“.class”的文件，都与源文件存放在相同的目录下。如果对源文件进行了修改，那么必须重新进行编译，再生成新的字节码文件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编写一个HTML文件，即含有applet标记的Web页，嵌入Applet字节码文件“*.class”。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最后，运行Java小应用程序。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案例0-1:开发一个输出“Hello Java !!”的Java小应用程序。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本案例的实现步骤主要有：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（1）以文件名“HelloWorldApplet.java”保存Java Applet源程序。程序代码如下：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教材word版\0.docx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6100" y="899160"/>
            <a:ext cx="110998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（2）编写嵌入字节码文件的HTML文件“HelloWorldApplet.html”：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教材word版\0.docx</a:t>
            </a:r>
            <a:endParaRPr lang="en-US" altLang="zh-CN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  <a:hlinkClick r:id="rId2" action="ppaction://hlinkfile"/>
            </a:endParaRPr>
          </a:p>
          <a:p>
            <a:endParaRPr lang="en-US" altLang="zh-CN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  <a:hlinkClick r:id="rId2" action="ppaction://hlinkfile"/>
            </a:endParaRPr>
          </a:p>
        </p:txBody>
      </p:sp>
      <p:sp>
        <p:nvSpPr>
          <p:cNvPr id="8" name="文本框 7">
            <a:hlinkClick r:id="rId2" action="ppaction://hlinkfile"/>
          </p:cNvPr>
          <p:cNvSpPr txBox="1"/>
          <p:nvPr/>
        </p:nvSpPr>
        <p:spPr>
          <a:xfrm>
            <a:off x="536575" y="1208405"/>
            <a:ext cx="11118850" cy="461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（3）使用JDK编译Java小应用程序：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教材word版\0.docx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（4）使用JDK提供的Appletviewer运行：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  <a:hlinkClick r:id="rId2" action="ppaction://hlinkfile"/>
              </a:rPr>
              <a:t>教材word版\0.docx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提醒： Java Applet程序必须创建一个Applet或JApplet的子类。Applet程序中不需要有main()方法。</a:t>
            </a:r>
          </a:p>
          <a:p>
            <a:pPr>
              <a:lnSpc>
                <a:spcPct val="150000"/>
              </a:lnSpc>
            </a:pPr>
            <a:endParaRPr lang="en-US" altLang="zh-CN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（5）Java程序的工作过程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Java语言包括3种核心机制：Java虚拟机、垃圾收集机制和代码安全检测。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Java程序的开发过程大致分为3个阶段。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 编写Java源文件。将编辑好的源程序以扩展名“.java”保存起来，即保存成“*.java”文件。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 编译Java源程序。使用Java编译器编译“*.java”源程序，从而得到字节码文件“*.class”。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 运行Java程序。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Java程序的开发流程如图0.1所示。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pic>
        <p:nvPicPr>
          <p:cNvPr id="2" name="图片 14" descr="1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06270"/>
            <a:ext cx="10743565" cy="3652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702810" y="5946140"/>
            <a:ext cx="3548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图0.1  Java程序的开发流程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0545" y="1160145"/>
            <a:ext cx="11331575" cy="5440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从图0.1中可以看出，一个源文件首先应保存为扩展名为.java的文件，通过编译器产生字节码文件。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如果编写的是小应用程序(Java Applet)，可以直接由浏览器解释运行，对于Java应用程序，就会由Java解释器来执行。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在本书中，我们以应用程序为主，也就是说，我们使用的是Java解释器。对Java Applet小应用程序感兴趣的读者可以参考其他相关书籍进行学习。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（6）JDK的安装与配置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Java开发平台最常用的就JDK，Java语言的主流开发环境也是JDK+Eclipse，先来介绍下载和安装JDK；并配置JDK的环境变量。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JDK(Java Development Kit，Java开发工具包)是Sun公司(现在是Oracle公司)提供的Java开发环境和运行环境，是所有Java应用程序的基础。它包括一组API和JRE(Java运行时环境)，这些API是构建Java应用程序的基础，而JRE是运行Java应用程序的基础。JDK包括J2ME(微型版)、J2SE(标准版)和J2EE(企业版)3个版本，最基本的开发包是J2SE。</a:t>
            </a: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26"/>
          <p:cNvGrpSpPr/>
          <p:nvPr/>
        </p:nvGrpSpPr>
        <p:grpSpPr bwMode="auto">
          <a:xfrm>
            <a:off x="5420403" y="2358310"/>
            <a:ext cx="5565775" cy="433387"/>
            <a:chOff x="1042" y="1011"/>
            <a:chExt cx="3506" cy="273"/>
          </a:xfrm>
        </p:grpSpPr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37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Java语言的发展</a:t>
              </a:r>
            </a:p>
          </p:txBody>
        </p:sp>
      </p:grp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5204756" y="1417875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0D5B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</a:p>
        </p:txBody>
      </p:sp>
      <p:pic>
        <p:nvPicPr>
          <p:cNvPr id="40" name="Picture 59" descr="line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56" y="1913175"/>
            <a:ext cx="6478587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Group 27"/>
          <p:cNvGrpSpPr/>
          <p:nvPr/>
        </p:nvGrpSpPr>
        <p:grpSpPr bwMode="auto">
          <a:xfrm>
            <a:off x="5426436" y="3048237"/>
            <a:ext cx="5580062" cy="431800"/>
            <a:chOff x="1043" y="1454"/>
            <a:chExt cx="3515" cy="272"/>
          </a:xfrm>
        </p:grpSpPr>
        <p:sp>
          <p:nvSpPr>
            <p:cNvPr id="42" name="矩形 80"/>
            <p:cNvSpPr>
              <a:spLocks noChangeArrowheads="1"/>
            </p:cNvSpPr>
            <p:nvPr/>
          </p:nvSpPr>
          <p:spPr bwMode="auto">
            <a:xfrm>
              <a:off x="1043" y="1454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451" y="1489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Java语言的特点</a:t>
              </a: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1132" y="1530"/>
              <a:ext cx="227" cy="136"/>
              <a:chOff x="611560" y="990749"/>
              <a:chExt cx="360040" cy="288032"/>
            </a:xfrm>
          </p:grpSpPr>
          <p:sp>
            <p:nvSpPr>
              <p:cNvPr id="45" name="燕尾形 11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12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" name="Group 28"/>
          <p:cNvGrpSpPr/>
          <p:nvPr/>
        </p:nvGrpSpPr>
        <p:grpSpPr bwMode="auto">
          <a:xfrm>
            <a:off x="5426436" y="3745150"/>
            <a:ext cx="5580062" cy="431800"/>
            <a:chOff x="1043" y="1893"/>
            <a:chExt cx="3515" cy="272"/>
          </a:xfrm>
        </p:grpSpPr>
        <p:sp>
          <p:nvSpPr>
            <p:cNvPr id="48" name="矩形 80"/>
            <p:cNvSpPr>
              <a:spLocks noChangeArrowheads="1"/>
            </p:cNvSpPr>
            <p:nvPr/>
          </p:nvSpPr>
          <p:spPr bwMode="auto">
            <a:xfrm>
              <a:off x="1043" y="1893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Rectangle 6"/>
            <p:cNvSpPr>
              <a:spLocks noChangeArrowheads="1"/>
            </p:cNvSpPr>
            <p:nvPr/>
          </p:nvSpPr>
          <p:spPr bwMode="auto">
            <a:xfrm>
              <a:off x="1451" y="1926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Java程序的工作过程</a:t>
              </a:r>
            </a:p>
          </p:txBody>
        </p:sp>
        <p:grpSp>
          <p:nvGrpSpPr>
            <p:cNvPr id="50" name="组合 6"/>
            <p:cNvGrpSpPr/>
            <p:nvPr/>
          </p:nvGrpSpPr>
          <p:grpSpPr bwMode="auto">
            <a:xfrm>
              <a:off x="1132" y="1967"/>
              <a:ext cx="227" cy="136"/>
              <a:chOff x="611560" y="990749"/>
              <a:chExt cx="360040" cy="288032"/>
            </a:xfrm>
          </p:grpSpPr>
          <p:sp>
            <p:nvSpPr>
              <p:cNvPr id="51" name="燕尾形 16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燕尾形 17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473" y="3678187"/>
            <a:ext cx="3094807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endParaRPr lang="zh-CN" altLang="en-US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" name="Group 26"/>
          <p:cNvGrpSpPr/>
          <p:nvPr/>
        </p:nvGrpSpPr>
        <p:grpSpPr bwMode="auto">
          <a:xfrm>
            <a:off x="5424848" y="4423102"/>
            <a:ext cx="5565775" cy="433387"/>
            <a:chOff x="1042" y="1011"/>
            <a:chExt cx="3506" cy="273"/>
          </a:xfrm>
        </p:grpSpPr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54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Java程序的类型</a:t>
              </a:r>
            </a:p>
          </p:txBody>
        </p:sp>
      </p:grpSp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670050"/>
            <a:ext cx="325628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9595" y="1121410"/>
            <a:ext cx="10964545" cy="2423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JDK为免费开源的开发环境，任何开发人员都可以直接从Oracle公司的官方网站(http://www.oracle.com/technetwork/java/javase/downloads/ index.html)下载获得安装程序包。本书使用的JDK版本为JDK 6，操作系统平台为Windows系统。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Java开发平台是一种能够运行Java程序并且支撑Java程序开发的软件系统，包括Java虚拟机和Java API两部分，如图 0. 2所示。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pic>
        <p:nvPicPr>
          <p:cNvPr id="3" name="图片 -21474826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295" y="3364865"/>
            <a:ext cx="6083300" cy="272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9595" y="1043940"/>
            <a:ext cx="1112901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JavaTM 2 Platform Standard Edition 6（简称JDK 6）是Java开发平台的一种具体实现，主要内容如下：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1502410" y="1821815"/>
          <a:ext cx="8909050" cy="21799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74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32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095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644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英文名称</a:t>
                      </a:r>
                    </a:p>
                  </a:txBody>
                  <a:tcPr marL="0" marR="0" marT="0" marB="1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9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       </a:t>
                      </a:r>
                      <a:r>
                        <a:rPr lang="zh-CN" altLang="en-US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英文缩写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1800" b="0" u="none">
                          <a:solidFill>
                            <a:srgbClr val="66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中文名称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707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Java</a:t>
                      </a:r>
                      <a:r>
                        <a:rPr lang="en-US" altLang="zh-CN" sz="1800" b="0" u="none" baseline="30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TM</a:t>
                      </a:r>
                      <a:r>
                        <a:rPr lang="en-US" altLang="zh-CN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SE Development Kit 6 </a:t>
                      </a:r>
                      <a:endParaRPr lang="zh-CN" altLang="en-US" sz="18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JDK</a:t>
                      </a:r>
                      <a:r>
                        <a:rPr lang="en-US" altLang="zh-CN" sz="1800" b="0" u="none" baseline="30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TM</a:t>
                      </a:r>
                      <a:r>
                        <a:rPr lang="en-US" altLang="zh-CN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6 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800" b="0" u="none">
                          <a:solidFill>
                            <a:srgbClr val="66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Java</a:t>
                      </a:r>
                      <a:r>
                        <a:rPr lang="zh-CN" altLang="en-US" sz="1800" b="0" u="none">
                          <a:solidFill>
                            <a:srgbClr val="66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开发工具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644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Java</a:t>
                      </a:r>
                      <a:r>
                        <a:rPr lang="en-US" altLang="zh-CN" sz="1800" b="0" u="none" baseline="30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TM</a:t>
                      </a:r>
                      <a:r>
                        <a:rPr lang="en-US" altLang="zh-CN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SE Runtime Environment 6 </a:t>
                      </a:r>
                      <a:endParaRPr lang="zh-CN" altLang="en-US" sz="18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JRE</a:t>
                      </a:r>
                      <a:r>
                        <a:rPr lang="en-US" altLang="zh-CN" sz="1800" b="0" u="none" baseline="30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TM</a:t>
                      </a:r>
                      <a:r>
                        <a:rPr lang="en-US" altLang="zh-CN" sz="18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6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800" b="0" u="none">
                          <a:solidFill>
                            <a:srgbClr val="66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Java</a:t>
                      </a:r>
                      <a:r>
                        <a:rPr lang="zh-CN" altLang="en-US" sz="1800" b="0" u="none">
                          <a:solidFill>
                            <a:srgbClr val="66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运行环境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2760" y="1063625"/>
            <a:ext cx="11243945" cy="5440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案例0-2：JDK的安装与配置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对于JDK的安装及配置，需按下面的步骤来完成。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（1）下载JDK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JDK是一个开源、免费的工具。可以从Oracle公司的官方网站http://www.oracle.com免费下载，具体网址为http://www.oracle.com/technetwork/java/javase/downloads/ index.html。本书使用的是Java SE Development Kit 6u11。下载后得到jdk-6u11-windows-i586.exe文件。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（2）安装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双击下载的可执行程序，启动安装过程，安装向导会弹出如图0.3所示的窗口，提示选择安装路径和安装组件，如果没有特殊要求，保留默认设置即可。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单击“下一步”按钮，之后按照向导提示操作即可。安装后会在C:\Program Files\java目录下创建名为“jdk1.6.0_11”和“jre6”的两个目录，jdk1.6.0_11目录下包含了运行Java程序所需的编辑工具、运行工具以及类库；而jre6目录下仅包含了一个运行时的环境，无法完成对Java的程序进行编译等任务。jdk1.6.0_11目录下的目录结构如图0.4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pic>
        <p:nvPicPr>
          <p:cNvPr id="2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095" y="1146810"/>
            <a:ext cx="4129405" cy="316293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对象 -2147482620"/>
          <p:cNvGraphicFramePr>
            <a:graphicFrameLocks noChangeAspect="1"/>
          </p:cNvGraphicFramePr>
          <p:nvPr/>
        </p:nvGraphicFramePr>
        <p:xfrm>
          <a:off x="5844540" y="1514475"/>
          <a:ext cx="5833745" cy="2183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r:id="rId4" imgW="3488690" imgH="1306195" progId="Word.Picture.8">
                  <p:embed/>
                </p:oleObj>
              </mc:Choice>
              <mc:Fallback>
                <p:oleObj r:id="rId4" imgW="3488690" imgH="1306195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4540" y="1514475"/>
                        <a:ext cx="5833745" cy="21837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884680" y="4824095"/>
            <a:ext cx="2359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图0.3  安装JDK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74510" y="4708525"/>
            <a:ext cx="4058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图0.4  jdk1.6.0_11目录下的目录结构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1810" y="1073150"/>
            <a:ext cx="11167110" cy="2148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（3）环境配置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下面介绍在Windows 10（其他系统的操作过程与之类似）中环境变量的配置步骤。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Windows系统中，右击“我的电脑”图标，从弹出的快捷菜单中选择“属性”命令，在弹出的“系统属性”对话框中选择“高级”选项卡，如图0.5所示，单击“环境变量”按钮，出现如图0.6所示的对话框，此时分别对“系统变量”列表框下的JAVA_HOME、Path、CLASSPATH三个环境变量分别进行设置。</a:t>
            </a:r>
          </a:p>
        </p:txBody>
      </p:sp>
      <p:graphicFrame>
        <p:nvGraphicFramePr>
          <p:cNvPr id="3" name="对象 -2147482619"/>
          <p:cNvGraphicFramePr>
            <a:graphicFrameLocks noChangeAspect="1"/>
          </p:cNvGraphicFramePr>
          <p:nvPr/>
        </p:nvGraphicFramePr>
        <p:xfrm>
          <a:off x="2996565" y="3289300"/>
          <a:ext cx="6422390" cy="293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r:id="rId3" imgW="4667250" imgH="2133600" progId="Word.Picture.8">
                  <p:embed/>
                </p:oleObj>
              </mc:Choice>
              <mc:Fallback>
                <p:oleObj r:id="rId3" imgW="4667250" imgH="2133600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96565" y="3289300"/>
                        <a:ext cx="6422390" cy="29362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1495" y="1043940"/>
            <a:ext cx="1112837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 系统环境变量JAVA_HOME的设置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JAVA_HOME用于指明JDK在当前环境中的安装位置，为了简化环境变量的设置，可以先设定JDK的安装目录JAVA_HOME。在图0.6中打开的环境变量设置窗口中，新建一个系统变量，可以命名为JAVA_HOME，并设置值为“C:\Program Files\Java\jdk1.6.0_11”，如图0.7所示。</a:t>
            </a:r>
          </a:p>
        </p:txBody>
      </p:sp>
      <p:pic>
        <p:nvPicPr>
          <p:cNvPr id="3" name="图片 -2147482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890" y="2902585"/>
            <a:ext cx="5049520" cy="2030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336415" y="5539105"/>
            <a:ext cx="3759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图0.7  JAVA_HOME环境变量的设置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91490" y="862965"/>
            <a:ext cx="1117981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系统环境变量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PATH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的设置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  一般情况下，这个值已经存在，只需要在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Path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变量值的最后添加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的各种可执行文件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(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java.exe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、     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javac.exe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的搜索路径即可。在系统环境变量中找到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Path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变量，在其后添加“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;%JAVA_HOME%\bin;%JAVA_HOME%\jre6\bin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0.8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所示。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3091815" y="5481002"/>
            <a:ext cx="5080000" cy="685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ctr"/>
            <a:endParaRPr lang="en-US" altLang="zh-CN" sz="1050" b="0" u="none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marL="0" indent="0" algn="ctr"/>
            <a:r>
              <a:rPr lang="en-US" altLang="zh-CN" sz="1050" b="0" u="none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1050" b="0" u="none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algn="ctr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0.8 Path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环境变量的设置</a:t>
            </a:r>
          </a:p>
        </p:txBody>
      </p:sp>
      <p:pic>
        <p:nvPicPr>
          <p:cNvPr id="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175" y="3013710"/>
            <a:ext cx="5119370" cy="2052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0070" y="1005205"/>
            <a:ext cx="11322050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 系统环境变量CLASSPATH的设置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LASSPATH顾名思义就是类的路径，该变量的值表示Java虚拟机去哪里查找程序中用到的第三方或者自定义的类文件。这一变量通常不存在，所以需要新建一个系统变量，命名为CLASSPATH，并设置为“.;%JAVA_HOME%\lib;%JAVA_HOME%\jre\lib”或者设置为“.;%JAVA_HOME%\lib\tools.jar;%JAVA_HOME%\lib\dt.jar;%JAVA_HOME%\jre\lib\rt.jar;”。</a:t>
            </a: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注意：上面变量值中，不要漏掉“.”，它代表当前路径，也就是在当前路径下寻找需要的类。</a:t>
            </a: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提示：在JDK1.4及以前版本的JDK中，必须配置CLASSPATH环境变量；从JDK1.5以后的版本中不用配置CLASSPATH环境变量，也可正常编译和运行Java程序。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1810" y="1015365"/>
            <a:ext cx="11283315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 检查Java运行环境设置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在环境变量设置完成之后，需要测试JVM是否能正常工作。打开DOS窗口，输入如下命令：java –version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如能正确显示本地计算机上安装的JDK的版本信息，表明JDK安装成功，且环境变量的设置也是正确的。或者在命令行中输入如下命令：C:\&gt;java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若出现如图0.9所示的信息，就说明环境变量设置成功了。如果显示找不到相应的命令，就说明环境变量设置不正确，需要重新设置环境变量。</a:t>
            </a: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580" y="3800475"/>
            <a:ext cx="6711950" cy="23101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1495" y="1102360"/>
            <a:ext cx="11292840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JDK成功安装后，JDK包含的基本组件包括：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javac——编译器。将源程序转成字节码。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jar——打包工具。将相关的类文件打包成一个文件。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javadoc——文档生成器。从源码注释中提取文档。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jdb——debugger(调试器)。查错工具。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java——运行编译后的Java程序(.class后缀的)。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appletviewer——小程序浏览器，一种执行HTML文件上的Java小程序的Java浏览器。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javah——产生可以调用Java过程的C过程，或建立能被Java程序调用的C过程的头文件。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javap——Java反汇编器，显示编译类文件中的可访问功能和数据，同时显示字节代码含义。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jconsole——Java进行系统调试和监控的工具。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26"/>
          <p:cNvGrpSpPr/>
          <p:nvPr/>
        </p:nvGrpSpPr>
        <p:grpSpPr bwMode="auto">
          <a:xfrm>
            <a:off x="5420403" y="2358310"/>
            <a:ext cx="5565775" cy="433387"/>
            <a:chOff x="1042" y="1011"/>
            <a:chExt cx="3506" cy="273"/>
          </a:xfrm>
        </p:grpSpPr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37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Java程序的类型</a:t>
              </a:r>
            </a:p>
          </p:txBody>
        </p:sp>
      </p:grp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5204756" y="1417875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0D5B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主要内容</a:t>
            </a:r>
          </a:p>
        </p:txBody>
      </p:sp>
      <p:pic>
        <p:nvPicPr>
          <p:cNvPr id="40" name="Picture 59" descr="line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56" y="1913175"/>
            <a:ext cx="6478587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Group 27"/>
          <p:cNvGrpSpPr/>
          <p:nvPr/>
        </p:nvGrpSpPr>
        <p:grpSpPr bwMode="auto">
          <a:xfrm>
            <a:off x="5426436" y="3048237"/>
            <a:ext cx="5580062" cy="431800"/>
            <a:chOff x="1043" y="1454"/>
            <a:chExt cx="3515" cy="272"/>
          </a:xfrm>
        </p:grpSpPr>
        <p:sp>
          <p:nvSpPr>
            <p:cNvPr id="42" name="矩形 80"/>
            <p:cNvSpPr>
              <a:spLocks noChangeArrowheads="1"/>
            </p:cNvSpPr>
            <p:nvPr/>
          </p:nvSpPr>
          <p:spPr bwMode="auto">
            <a:xfrm>
              <a:off x="1043" y="1454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451" y="1489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JDK的安装与配置</a:t>
              </a: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1132" y="1530"/>
              <a:ext cx="227" cy="136"/>
              <a:chOff x="611560" y="990749"/>
              <a:chExt cx="360040" cy="288032"/>
            </a:xfrm>
          </p:grpSpPr>
          <p:sp>
            <p:nvSpPr>
              <p:cNvPr id="45" name="燕尾形 11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12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" name="Group 28"/>
          <p:cNvGrpSpPr/>
          <p:nvPr/>
        </p:nvGrpSpPr>
        <p:grpSpPr bwMode="auto">
          <a:xfrm>
            <a:off x="5426436" y="3745150"/>
            <a:ext cx="5580062" cy="431800"/>
            <a:chOff x="1043" y="1893"/>
            <a:chExt cx="3515" cy="272"/>
          </a:xfrm>
        </p:grpSpPr>
        <p:sp>
          <p:nvSpPr>
            <p:cNvPr id="48" name="矩形 80"/>
            <p:cNvSpPr>
              <a:spLocks noChangeArrowheads="1"/>
            </p:cNvSpPr>
            <p:nvPr/>
          </p:nvSpPr>
          <p:spPr bwMode="auto">
            <a:xfrm>
              <a:off x="1043" y="1893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Rectangle 6"/>
            <p:cNvSpPr>
              <a:spLocks noChangeArrowheads="1"/>
            </p:cNvSpPr>
            <p:nvPr/>
          </p:nvSpPr>
          <p:spPr bwMode="auto">
            <a:xfrm>
              <a:off x="1451" y="1926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7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第一个简单的Java程序</a:t>
              </a:r>
            </a:p>
          </p:txBody>
        </p:sp>
        <p:grpSp>
          <p:nvGrpSpPr>
            <p:cNvPr id="50" name="组合 6"/>
            <p:cNvGrpSpPr/>
            <p:nvPr/>
          </p:nvGrpSpPr>
          <p:grpSpPr bwMode="auto">
            <a:xfrm>
              <a:off x="1132" y="1967"/>
              <a:ext cx="227" cy="136"/>
              <a:chOff x="611560" y="990749"/>
              <a:chExt cx="360040" cy="288032"/>
            </a:xfrm>
          </p:grpSpPr>
          <p:sp>
            <p:nvSpPr>
              <p:cNvPr id="51" name="燕尾形 16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燕尾形 17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473" y="3678187"/>
            <a:ext cx="3094807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endParaRPr lang="zh-CN" altLang="en-US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" name="Group 26"/>
          <p:cNvGrpSpPr/>
          <p:nvPr/>
        </p:nvGrpSpPr>
        <p:grpSpPr bwMode="auto">
          <a:xfrm>
            <a:off x="5424848" y="4423102"/>
            <a:ext cx="5565775" cy="433387"/>
            <a:chOff x="1042" y="1011"/>
            <a:chExt cx="3506" cy="273"/>
          </a:xfrm>
        </p:grpSpPr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54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8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Eclipse的安装与配置</a:t>
              </a:r>
            </a:p>
          </p:txBody>
        </p:sp>
      </p:grpSp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670050"/>
            <a:ext cx="3256280" cy="1809750"/>
          </a:xfrm>
          <a:prstGeom prst="rect">
            <a:avLst/>
          </a:prstGeom>
        </p:spPr>
      </p:pic>
      <p:grpSp>
        <p:nvGrpSpPr>
          <p:cNvPr id="7" name="Group 26"/>
          <p:cNvGrpSpPr/>
          <p:nvPr/>
        </p:nvGrpSpPr>
        <p:grpSpPr bwMode="auto">
          <a:xfrm>
            <a:off x="5418498" y="5112077"/>
            <a:ext cx="5565775" cy="433387"/>
            <a:chOff x="1042" y="1011"/>
            <a:chExt cx="3506" cy="273"/>
          </a:xfrm>
        </p:grpSpPr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10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9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使用Eclipse开发简单的程序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2285" y="1054100"/>
            <a:ext cx="11360150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0.1.3 项目实施</a:t>
            </a: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下面将编写第一个Java应用程序，这个程序只实现控制台程序中的输出功能。程序的编写、编译和运行工作将利用记事本和JDK完成。</a:t>
            </a: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提醒：控制台应用程序是考虑与面向过程的编程兼容而设置的程序类型，其主要特征如下: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程序的用户界面为非图形化的DOS风格界面。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程序运行的逻辑由预定的流程来控制。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人机交互以文本字符为主。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输入设备以键盘为主。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0545" y="986155"/>
            <a:ext cx="1113790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（1）分析通过项目的题目，发现可以使用以下步骤完成本项目：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 编写Java源文件(.java文件)；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 编译Java源文件(.java文件)，生成字节码文件(.class文件)；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 解释执行字节码文件(.class文件)。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（2）实施步骤如下：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 打开记事本，在记事本中输入以下代码：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file"/>
              </a:rPr>
              <a:t>教材word版\0.docx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把文件保存到c:\myjava目录下，取名为HelloWorld.java。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提醒：Java程序中是严格区分大小写英文字母的。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9755" y="1054100"/>
            <a:ext cx="11147425" cy="461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对程序的说明如下：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第1行为注释行。在程序中插入注释，有利于程序的可读性，便于他人理解程序。在程序运行时，注释行不起任何作用，Java程序编译环境将忽略所有注释内容。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提醒：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（1）以“//”开始的注释，称为单行注释；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（2）以“/*……*/”开始和结束的注释，称为多行注释，这种注释能够连续跨越多行文本，中间的所有行都为注释内容；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（3）还有一种注释与多行注释类似，称为文档注释，它以分隔符“/**”开始，以分隔符“*/”结束，中间的部分为文档注释内容。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文档注释是Java语言所特有的一种注释方式，可以使编程人员把程序文档嵌入程序代码中。通过使用JDK中的javadoc命令，可以生成程序帮助文档。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9740" y="1223645"/>
            <a:ext cx="11282680" cy="297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6行为控制台的输出行，用来实现信息字符串的输出。控制台应用程序引入了java.lang包中的System类。java.lang包是Java程序开发必不可少的一个基础包，Java系统会自动引入该包中所有的类。out为System类中的一个标准输出流对象，默认为显示器。println()为out对象的一个方法，其功能是向输出设备输出方法参数所包含的信息并自动换行。</a:t>
            </a: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提醒：println( )方法如果没有参数，则只起到换行的作用。与之对应，System.out也提供了不换行的输出方法print()。其功能是输出参数的内容后并不自动换行，光标定位在输出的最后一个字符后面。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8455" y="1049020"/>
            <a:ext cx="11569700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编译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程序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&lt;1&gt;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选择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Windows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系统的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开始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”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→“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运行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命令，在打开的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运行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对话框中输入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cmd”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命令，进入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DOS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命令窗口。在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DOS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命令符下，输入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DOS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命令进入保存有源文件的目录，该目录为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c:\myjava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目录。如图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0.10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所示：</a:t>
            </a:r>
          </a:p>
        </p:txBody>
      </p:sp>
      <p:pic>
        <p:nvPicPr>
          <p:cNvPr id="2" name="图片 -21474826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155" y="2426335"/>
            <a:ext cx="5901055" cy="3625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24840" y="983615"/>
            <a:ext cx="10977880" cy="36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&lt;2&gt;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编译源程序的命令是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javac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所示。</a:t>
            </a:r>
          </a:p>
        </p:txBody>
      </p:sp>
      <p:pic>
        <p:nvPicPr>
          <p:cNvPr id="2" name="图片 -21474826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965" y="1562735"/>
            <a:ext cx="5379720" cy="953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24840" y="3143250"/>
            <a:ext cx="11085830" cy="256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如果编译成功，会产生一个和源程序同名的字节码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.class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文件，如果编译失败，则会出现错误提示，此时需要修改源文件，修改完成后保存源文件，再重新编译源文件，直到没有错误提示为止。</a:t>
            </a:r>
          </a:p>
          <a:p>
            <a:pPr marL="0" indent="266700" algn="l"/>
            <a:endParaRPr lang="zh-CN" altLang="en-US" b="0" u="none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  <a:p>
            <a:pPr marL="0" indent="266700" algn="l"/>
            <a:endParaRPr lang="zh-CN" altLang="en-US" b="0" u="none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提醒：源程序通常出现的问题有以下几种：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（1）程序中使用了中文标点符号。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（2）括号不匹配，没有成对出现。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（3）程序代码中的英文大小写错误。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（4）程序代码语法错误。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79450" y="999490"/>
            <a:ext cx="11066780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&lt;3&gt;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解释运行应用程序。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运行编译好的程序的命令是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0.12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所示。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3556000" y="4601528"/>
            <a:ext cx="5080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 algn="ctr"/>
            <a:endParaRPr lang="en-US" altLang="zh-CN" b="0" u="none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charset="0"/>
            </a:endParaRPr>
          </a:p>
          <a:p>
            <a:pPr marL="0" indent="266700" algn="ctr"/>
            <a:r>
              <a:rPr lang="en-US" altLang="zh-CN" b="0" u="none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</a:p>
        </p:txBody>
      </p:sp>
      <p:pic>
        <p:nvPicPr>
          <p:cNvPr id="2" name="图片 -21474826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0" y="1913890"/>
            <a:ext cx="5613400" cy="84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95350" y="3223260"/>
            <a:ext cx="1063498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3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）程序的运行结果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本程序的运行结果如图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0.13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所示：</a:t>
            </a:r>
          </a:p>
        </p:txBody>
      </p:sp>
      <p:pic>
        <p:nvPicPr>
          <p:cNvPr id="3" name="图片 -21474826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0" y="4464685"/>
            <a:ext cx="4733925" cy="1447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459740" y="892175"/>
            <a:ext cx="11283315" cy="585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Calibri Light" panose="020F0302020204030204" charset="0"/>
              </a:rPr>
              <a:t>0.1.4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能力拓展</a:t>
            </a:r>
          </a:p>
          <a:p>
            <a:pPr marL="0" indent="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）选择题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JDK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目录中，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运行环境的根目录是（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 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）。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lib			   B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demo			C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bin			D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jre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下列关于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语言特点的叙述中，错误的是（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 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）。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是面向过程的编程语言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			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B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支持分布式计算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是跨平台的编程语言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		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D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支持多线程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main()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方法是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 Application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程序执行的入口点。关于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main()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方法的方法头，以下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B 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）项是合法的。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public static void main() 				B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public static void main(String args[]) 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public static int main(String [] arg) 		D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public void main(String arg[])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编译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 Application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源程序文件将产生相应的字节码文件，这些字节码文件的扩展名为（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B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）。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.java			   B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.class			C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.html			D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.exe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下列说法中不正确的是（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 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）。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源程序文件名与应用程序类名可以不相同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B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程序中，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public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类最多只能有一个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程序中，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语句可以有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个或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个，并在源文件之首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D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程序对字母大小写敏感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程序语句的结束符是（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B 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）。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.”			   B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;”			C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”		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D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=”</a:t>
            </a:r>
          </a:p>
          <a:p>
            <a:endParaRPr lang="zh-CN" altLang="en-US" b="0" u="none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8455" y="801370"/>
            <a:ext cx="11678920" cy="5852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⑦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程序中，注释的作用是（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D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）。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．在程序执行时显示其内容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			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．在程序编译时提示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．在程序执行时解释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					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．给程序加说明，提高程序的可读性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⑧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下列说法中不正确的是（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B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）。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应用程序必须有且只有一个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main()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方法。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System.out.println()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System.out.print()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是相同的标准输出方法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源程序文件的扩展名为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小应用程序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Applet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没有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main()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方法。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⑨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JDK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bin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目录下提供的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编译器是（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）。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javac			   B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javadoc		C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			D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appletviewer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⑩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一个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源文件中可以有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(   A   )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公共类。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．一个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			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．两个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			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．多个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			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．零个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MS Gothic" charset="0"/>
                <a:sym typeface="+mn-ea"/>
              </a:rPr>
              <a:t>⑪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语言是在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(   D  )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年正式推出的。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A. 1991    		B. 1992    		C. 2001    		D. 1995</a:t>
            </a:r>
          </a:p>
          <a:p>
            <a:pPr marL="0" indent="0" algn="l"/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）填空题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细分为三个版本，三个版本的简称为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en-US" altLang="zh-CN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J2EE 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en-US" altLang="zh-CN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J2SE 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en-US" altLang="zh-CN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J2ME 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编译器将用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语言编写的源程序编译成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字节码文件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源程序的运行，至少要经过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编译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解释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两个阶段。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源程序文档和字节码文件的扩展名分别为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en-US" altLang="zh-CN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.java 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en-US" altLang="zh-CN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.class 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程序可以分为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Application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应用程序和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en-US" altLang="zh-CN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Applet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小应用程序</a:t>
            </a:r>
            <a:r>
              <a:rPr lang="zh-CN" altLang="en-US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    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3100" y="1045210"/>
            <a:ext cx="11169650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(3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）编程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下载并安装、测试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JDK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工具。</a:t>
            </a:r>
          </a:p>
          <a:p>
            <a:pPr marL="0" indent="0"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编写控制台程序，程序的功能是输出“我喜欢</a:t>
            </a: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sym typeface="+mn-ea"/>
              </a:rPr>
              <a:t>Java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程序设计！”和“我会刻苦学习！”两行文字信息。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学习目标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5805" y="969645"/>
            <a:ext cx="11117580" cy="435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、能了解Java语言的发展历程；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、能理解Java语言的特点；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、能正确理解Java程序的工作过程；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、能理解Java程序的分类，以两类程序的区别；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、能正确安装和配置JDK；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、能正确安装和使用Eclipse集成开发环境；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、能编写、编译和运行简单的程序；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434965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6710" y="730250"/>
            <a:ext cx="11508740" cy="585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0.2 Eclipse下Java程序开发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0.2.1 项目(0-2)描述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过Eclipse集成开发工具，在Eclipse中创建第一个Java项目，名称为Chapter01，并在该项目中创建一个包，包名为“cn.cqvie.chapter01.project1”，并在该包中创建一个类，类名为Welcome.java，该程序的功能是在屏幕上显示一句话“欢迎大家使用Eclipse”，并编译运行该程序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0.2.2项目知识准备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（1）Eclipse简介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在开发Java程序的过程中，有很多开发工具可供选择。用户可以根据项目的性质和用途，选择适合需要的开发工具。主流的开发工具有TextPad、JCreator、NetBeans、 Eclipse、JBuilder、MyEclipse等，其中使用最广泛的开发工具是Eclipse。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Eclipse 是一个免费的、开放源代码的、基于Java的可扩展集成开发平台。Eclipse本身只是一个框架和一组服务，用于通过插件组件构建开发环境。只要有合适的组件，Eclipse不但能够支持开发Java应用程序，而且也能够支持其他的开发语言。由于Eclipse附带了一个包括Java开发工具(Java Development Tools，JDT)的标准插件集，因此，只要安装了Eclipse和JDT，就可以使用Eclipse开发Java应用程序。如果为Eclipse装上C/C++的插件(CDT)，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445770" y="941705"/>
            <a:ext cx="11299825" cy="3794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有几个下载版本，本书使用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 SDK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版本。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 SDK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包含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平台、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开发工具、插件开发环境、相关的源代码和文档等内容，可以从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http://www.eclipse.org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网站上下载。这里下载的文件名是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eclipse-SDK-3.7-win32.zip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，该文件中的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版本是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3.7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，只能在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Windows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下安装。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在安装Eclipse之前，先要安装、配置好JDK，然后就可以开始安装Eclipse工具了。</a:t>
            </a:r>
          </a:p>
          <a:p>
            <a:pPr marL="0" indent="266700" algn="l">
              <a:lnSpc>
                <a:spcPct val="150000"/>
              </a:lnSpc>
            </a:pPr>
            <a:endParaRPr lang="zh-CN" altLang="en-US" b="0" u="none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（2）Eclipse的版本发展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Eclipse 是目前最受欢迎的跨平台的 Java 自由集成开发环境（IDE）。Eclipse 最初是由IBM 公司开发的替代商业软件 Visual Age for Java 的下一代 IDE 开发环境，2001 年 11 月贡献给开源社区，现在由非营利软件供应商联盟 Eclipse 基金会（Eclipse Foundation）管理。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338455" y="730250"/>
            <a:ext cx="11262995" cy="585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2001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年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11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月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7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日，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 1.0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发布。目前已知的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各版本代号如下：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3.1 版本代号 IO“木卫一，伊奥”。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3.2 版本代号 Callisto“木卫四，卡里斯托”。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3.3 版本代号 Eruopa“木卫二，欧罗巴”。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3.4 版本代号 Ganymede“木卫三，盖尼米德”。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3.5 版本代号 Galileo“伽利略”。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3.6 版本代号 Helios“太阳神”。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3.7 版本代号 Indigo“靛青”。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4.2 版本代号 Juno“朱诺”。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4.3 版本代号 Kepler“开普勒”。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4.4 版本代号 Luna“卢娜，月神”。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Eclipse 4.5 版本代号 Mars“火星”。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在安装 Eclipse 之前，必须安装好 JRE 或 JDK（本身附有 JRE），Eclipse 基本上只要有 JRE 就可以运行。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5470" y="1020445"/>
            <a:ext cx="11031855" cy="3794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的下载和安装过程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① 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的下载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可以从</a:t>
            </a:r>
            <a:r>
              <a:rPr lang="en-US" altLang="zh-CN" b="0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  <a:hlinkClick r:id="rId2"/>
              </a:rPr>
              <a:t>Eclipse</a:t>
            </a:r>
            <a:r>
              <a:rPr lang="zh-CN" altLang="en-US" b="0" u="sng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  <a:hlinkClick r:id="rId2"/>
              </a:rPr>
              <a:t>官方网站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上获得，地址为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http://www.eclipse.org/downloads/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可以安装在各种操作系统下，在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Windows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下安装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作为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开发环境，除了需要安装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之外，还需要安装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JDK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JRE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的安装</a:t>
            </a:r>
          </a:p>
          <a:p>
            <a:pPr marL="0" indent="26670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属于绿色软件，安装程序不会往注册表中写入信息。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安装程序是一个压缩包，只需要解压缩就可以运行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了。在解压缩后的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文件夹中可以找到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eclipse.exe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，双击该可执行文件运行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0.14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第一次启动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时，会提示设置工作空间，我们可以自定义一个目录，也可以选择默认目录，设置完后，单击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OK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按钮进入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开发环境的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Welcome(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欢迎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界面，如图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0.15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pic>
        <p:nvPicPr>
          <p:cNvPr id="4" name="图片 -21474825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55" y="892175"/>
            <a:ext cx="4543425" cy="2609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-198120" y="3681095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 algn="ctr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0.14 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解压后的文件及目录</a:t>
            </a:r>
          </a:p>
        </p:txBody>
      </p:sp>
      <p:graphicFrame>
        <p:nvGraphicFramePr>
          <p:cNvPr id="5" name="对象 -2147482602"/>
          <p:cNvGraphicFramePr>
            <a:graphicFrameLocks noChangeAspect="1"/>
          </p:cNvGraphicFramePr>
          <p:nvPr/>
        </p:nvGraphicFramePr>
        <p:xfrm>
          <a:off x="6941820" y="783590"/>
          <a:ext cx="3562350" cy="260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r:id="rId4" imgW="5581650" imgH="4191000" progId="Word.Picture.8">
                  <p:embed/>
                </p:oleObj>
              </mc:Choice>
              <mc:Fallback>
                <p:oleObj r:id="rId4" imgW="5581650" imgH="4191000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41820" y="783590"/>
                        <a:ext cx="3562350" cy="2609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182995" y="3502025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ctr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0.15 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Welcome(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欢迎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界面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500" y="4291965"/>
            <a:ext cx="5080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单击图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0.15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中的关闭按钮关闭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Welcome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界面，进入开发界面，如图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0.16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所示。</a:t>
            </a:r>
          </a:p>
        </p:txBody>
      </p:sp>
      <p:graphicFrame>
        <p:nvGraphicFramePr>
          <p:cNvPr id="6" name="对象 -2147482601"/>
          <p:cNvGraphicFramePr>
            <a:graphicFrameLocks noChangeAspect="1"/>
          </p:cNvGraphicFramePr>
          <p:nvPr/>
        </p:nvGraphicFramePr>
        <p:xfrm>
          <a:off x="6678930" y="3867785"/>
          <a:ext cx="4088130" cy="251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r:id="rId6" imgW="5477510" imgH="4400550" progId="Word.Picture.8">
                  <p:embed/>
                </p:oleObj>
              </mc:Choice>
              <mc:Fallback>
                <p:oleObj r:id="rId6" imgW="5477510" imgH="4400550" progId="Word.Picture.8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7">
                        <a:lum bright="-6000"/>
                      </a:blip>
                      <a:stretch>
                        <a:fillRect/>
                      </a:stretch>
                    </p:blipFill>
                    <p:spPr>
                      <a:xfrm>
                        <a:off x="6678930" y="3867785"/>
                        <a:ext cx="4088130" cy="2517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4185" y="927100"/>
            <a:ext cx="1126363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4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的基本使用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下面以案例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0-2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为例来演示说明一下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集成开发环境的使用。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案例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0-3: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集成开发中，创建名字为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HelloWorld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 Project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，并在该工程中创建包和类，最后输出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HelloWorld”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到控制台上。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</a:p>
          <a:p>
            <a:pPr marL="0" indent="26670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启动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双击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eclipse.exe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文件，启动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，出现如图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0-17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所示设置路径界面，用于设置默认路径。单击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OK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按钮，即进入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主界面。</a:t>
            </a:r>
          </a:p>
        </p:txBody>
      </p:sp>
      <p:pic>
        <p:nvPicPr>
          <p:cNvPr id="3" name="图片 -21474826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045" y="4310380"/>
            <a:ext cx="3343275" cy="140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424045" y="5934075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0-17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设置工作空间对应的路径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8455" y="951230"/>
            <a:ext cx="1139063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创建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项目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进入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环境后，在包视图中会显示出当前工作空间中已有的项目，可以在已有项目下新建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包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-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文件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，也可以选择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File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菜单下的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New-Java Project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命令，或者单击工具栏上的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New Java Project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按钮，新建一个项目。当选择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New-Java Project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命令后，系统将弹出如图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0.18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所示的对话框。</a:t>
            </a:r>
          </a:p>
        </p:txBody>
      </p:sp>
      <p:pic>
        <p:nvPicPr>
          <p:cNvPr id="3" name="图片 -21474825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480" y="2263775"/>
            <a:ext cx="2750185" cy="3259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994910" y="5835650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0.18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新建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项目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8455" y="1120140"/>
            <a:ext cx="11479530" cy="4617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在输入项目名称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(Project name)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处输入项目名称，如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Chapter01”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Project layout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选项组中，如果选择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Create separate...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选项，在项目文件夹中就会建立两个子文件夹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(src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bin)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，分别存放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文件和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.class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文件。如果采用默认项，项目中的文件都将存放在项目文件夹中。其他选项都可以采用图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0.18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中所示的默认选项。单击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Finish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按钮完成，在包视图上可以看到，系统创建了一个新的项目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Chapter01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26670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创建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包</a:t>
            </a:r>
          </a:p>
          <a:p>
            <a:pPr marL="0" indent="26670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类的定义必须存在于包中。如果没有创建包，当在项目中创建新的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类时，系统就采用隐含的无名包。如果需要自己的包，当创建新项目后，可以在项目中创建有名包，然后在包中创建类。在“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 Explorer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视图中选择新的项目名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Chapter01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，点开该项目后，选择“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src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节点，然后单击右键，在弹出的快捷菜单中选择“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New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，再选择“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选项，弹出如图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0.19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所示的对话框。在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Name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文本框中输入包名“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cn.cqvie.chapter01.exam1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，单击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Finish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按钮，结束包的创建，此时在“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 Explorer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管理器视图中，会看到在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Chapter01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项目下创建了一个名为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cn.cqvie.chapter01.exam1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pic>
        <p:nvPicPr>
          <p:cNvPr id="4" name="图片 -21474825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930" y="2012315"/>
            <a:ext cx="3752850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7475" y="958850"/>
            <a:ext cx="11425555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创建类并执行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程序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 Explorer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管理器视图中，选中“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cn.cqvie.chapter01.exam1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包名，然后单击右键，在弹出的快捷菜单中选择“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New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，再选择“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Class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选项，弹出如图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0.20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所示的对话框。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83410" y="5866130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0.19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创建包</a:t>
            </a:r>
          </a:p>
        </p:txBody>
      </p:sp>
      <p:pic>
        <p:nvPicPr>
          <p:cNvPr id="5" name="图片 -21474825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545" y="2012315"/>
            <a:ext cx="3097530" cy="365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674610" y="5866130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0.20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新建类的对话框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67055" y="895350"/>
            <a:ext cx="1106805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Name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项内填入类名“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HelloWorld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，单击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Finish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按钮，完成类的定义，可以在“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 Explorer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管理器视图中看到，在项目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Chapter01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中创建了一个名为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HelloWorld.java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的类，如图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0.21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所示。</a:t>
            </a:r>
          </a:p>
        </p:txBody>
      </p:sp>
      <p:pic>
        <p:nvPicPr>
          <p:cNvPr id="5" name="图片 -21474825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630" y="1742440"/>
            <a:ext cx="4410075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35705" y="2835910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ctr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0.21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包结构图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1985" y="3336290"/>
            <a:ext cx="1099312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此时就可以在代码编辑器视图中，编写和输入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HelloWorld.java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文件的源代码，输入完成后，保存即可。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本例子中的代码如下所示：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2325" y="4084320"/>
            <a:ext cx="5080000" cy="2560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 cn.cqvie.chapter01.exam1;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public class HelloWorld {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public static void main(String[] args) {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	//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输出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HelloWorld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到控制台</a:t>
            </a:r>
          </a:p>
          <a:p>
            <a:pPr marL="0" indent="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	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System.</a:t>
            </a:r>
            <a:r>
              <a:rPr lang="en-US" altLang="zh-CN" b="0" i="1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out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.println("HelloWorld");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}</a:t>
            </a:r>
          </a:p>
          <a:p>
            <a:pPr marL="0" indent="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 认识JAVA语言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9915" y="730250"/>
            <a:ext cx="10741660" cy="557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0.1.1 项目(0-1)描述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通过Java语言编写一个控制台应用程序，通过Java编译器进行编译，运行后在控制台输出“Hello World”。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0.1.2项目知识准备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（1）JAVA语言的诞生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Java是一种可以撰写跨平台应用软件的面向对象的程序设计语言，它是由Sun Microsystems公司于1995年5月推出的Java程序设计语言和Java平台(即JavaSE、JavaEE、JavaME)的总称。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Java语言的前身被命名为Oak，第一版Oak经历了18个月的开发时间，并于1992年问世，目标定位是作为家用电器等小型系统的编程语言，用以解决诸如冰箱、洗衣机等家用电器的控制和通信问题。由于在之后的应用过程中发现智能化家电的市场需求没有预期的高，致使Sun决定放弃该项计划。就在Oak几近失败之时，互联网应用的发展给该语言提供了新的发展契机，Sun看到了Oak在计算机网络上的广阔应用前景，于是改造了Oak，以“Java”的名称正式发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8455" y="953135"/>
            <a:ext cx="11264900" cy="2148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环境中，一般采用自动编译方式，每当保存一个源程序文件时，系统都会在保存之前先对代码进行编译，如出现编译错误，错误信息就会显示在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Problems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视图中。根据错误信息编写或修改完代码后，只要单击保存命令，系统即可保存并编译文件。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最后选中项目中含有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main()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方法的类名，单击工具栏上的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Run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按钮右侧的小三角按钮，在弹出的下拉菜单中选择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Run As → Java Application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命令，即可执行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Application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类型的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程序，运行结果如图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0.22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所示。</a:t>
            </a:r>
          </a:p>
        </p:txBody>
      </p:sp>
      <p:pic>
        <p:nvPicPr>
          <p:cNvPr id="3" name="图片 -21474825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421505"/>
            <a:ext cx="6993890" cy="1288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79850" y="5875020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ctr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0.22 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运行结果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86765" y="1120140"/>
            <a:ext cx="10618470" cy="4617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Calibri Light" panose="020F0302020204030204" charset="0"/>
              </a:rPr>
              <a:t>0.2.3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项目实施</a:t>
            </a:r>
          </a:p>
          <a:p>
            <a:pPr marL="0" indent="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）分析通过项目的题目，发现可以使用以下步骤完成本项目：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创建一个名为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Chapter01(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前提是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Chapter01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项目不存在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 Project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；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Chapter01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项目中新建一个包，包名为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cn.cqvie.chapter01.project1”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；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在该包中创建一个名为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Welcome”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源文件；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编写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main()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方法，在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Welcome.java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文件中实现输出打印功能；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运行该程序，并观察程序运行结果。</a:t>
            </a:r>
          </a:p>
          <a:p>
            <a:pPr marL="0" indent="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2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）实施步骤如下：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①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创建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项目</a:t>
            </a:r>
          </a:p>
          <a:p>
            <a:pPr marL="0" indent="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进入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环境后，在“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 Explorer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管理器视图，点击右键，选择“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New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，再选择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 Project”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，新建一个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Java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项目。系统将弹出如图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0.23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所示的对话框。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pic>
        <p:nvPicPr>
          <p:cNvPr id="3" name="图片 -21474825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840" y="1088390"/>
            <a:ext cx="3559810" cy="4711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41985" y="6036310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ctr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0.23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新建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项目</a:t>
            </a:r>
          </a:p>
        </p:txBody>
      </p:sp>
      <p:pic>
        <p:nvPicPr>
          <p:cNvPr id="4" name="图片 -21474825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040" y="1417320"/>
            <a:ext cx="4221480" cy="4023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367780" y="5799455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 algn="ctr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0.24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创建包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8455" y="959485"/>
            <a:ext cx="11389360" cy="1325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创建类</a:t>
            </a:r>
          </a:p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 Explorer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管理器视图中，选中“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cn.cqvie.chapter01.project1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包名，然后单击右键，在弹出的快捷菜单中选择“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New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，再选择“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Class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选项，弹出如图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0.25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所示的对话框。</a:t>
            </a:r>
          </a:p>
        </p:txBody>
      </p:sp>
      <p:pic>
        <p:nvPicPr>
          <p:cNvPr id="3" name="图片 -21474825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0105" y="2479675"/>
            <a:ext cx="2765425" cy="325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556000" y="5941060"/>
            <a:ext cx="5080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ctr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0.25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charset="-122"/>
              </a:rPr>
              <a:t>新建类的对话框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17475" y="985520"/>
            <a:ext cx="11443335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Name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项内填入类名“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Welcome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，单击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Finish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按钮，完成类的定义，可以在“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 Explorer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管理器视图中看到，在项目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Chapter01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中创建了一个名为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Welcome.java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的类，如图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0.26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所示。</a:t>
            </a:r>
          </a:p>
        </p:txBody>
      </p:sp>
      <p:pic>
        <p:nvPicPr>
          <p:cNvPr id="4" name="图片 -21474825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940" y="2084705"/>
            <a:ext cx="4229100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7475" y="3223260"/>
            <a:ext cx="576262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编写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main()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方法，实现输出功能</a:t>
            </a:r>
          </a:p>
          <a:p>
            <a:pPr marL="0" indent="266700" algn="l"/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本项目的代码如下所示：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8395" y="3863340"/>
            <a:ext cx="6320155" cy="2971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package cn.cqvie.chapter01.project1;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public class Welcome {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public static void main(String[] args) {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	//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输出欢迎使用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到控制台</a:t>
            </a:r>
          </a:p>
          <a:p>
            <a:pPr marL="0" indent="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	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System.</a:t>
            </a:r>
            <a:r>
              <a:rPr lang="en-US" altLang="zh-CN" b="0" i="1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out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.println("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欢迎使用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Eclipse");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	}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程序设计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455" y="187960"/>
            <a:ext cx="5687060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 Eclipse下Java程序开发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80695" y="1042035"/>
            <a:ext cx="9701530" cy="256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Calibri Light" panose="020F0302020204030204" charset="0"/>
              </a:rPr>
              <a:t>0.2.4 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能力拓展</a:t>
            </a:r>
          </a:p>
          <a:p>
            <a:pPr marL="0" indent="0" algn="l">
              <a:lnSpc>
                <a:spcPct val="150000"/>
              </a:lnSpc>
            </a:pP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）编程题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下载并安装、测试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中编写控制台程序，实现案例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0-3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和本节项目的功能。</a:t>
            </a:r>
          </a:p>
          <a:p>
            <a:pPr marL="0" indent="0" algn="l">
              <a:lnSpc>
                <a:spcPct val="150000"/>
              </a:lnSpc>
            </a:pP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中创建一个名称为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HelloEclipse.java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的应用程序，在屏幕上显示一句话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“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努力学习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Eclipse”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，并编译运行该程序。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07446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6"/>
          <p:cNvSpPr txBox="1"/>
          <p:nvPr/>
        </p:nvSpPr>
        <p:spPr>
          <a:xfrm>
            <a:off x="3191807" y="283439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13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u=3068836537,896708926&amp;fm=23&amp;gp=0"/>
          <p:cNvPicPr>
            <a:picLocks noChangeAspect="1"/>
          </p:cNvPicPr>
          <p:nvPr/>
        </p:nvPicPr>
        <p:blipFill>
          <a:blip r:embed="rId2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0.1 认识JAVA语言</a:t>
            </a:r>
            <a:endParaRPr lang="zh-CN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9440" y="833120"/>
            <a:ext cx="10741660" cy="603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（2）JAVA语言的发展和前景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1995年5月23日，SunWorld大会上Java和HotJava浏览器的第一次公开发布标志着Java语言正式诞生。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1996年 1月23日，Java 1.0正式发布，第一个JDK(Java Development Kit，Java开发工具包)——JDK 1.0诞生。JDK是整个Java的核心，包括了Java运行环境、Java工具和Java基础类库。各大知名公司纷纷向Sun公司申请Java的许可。一时间，Netscape、惠普、IBM、Oracle、Sybase甚至当时刚推出Windows 95的微软都是Java的追随者。与此同时，Java这门新生的语言就拥有了自己的会议——JavaOne。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1997年2月18日，JDK 1.1发布。之后的一年内，下载次数超过2,000,000次。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1997年4月2日，JavaOne会议召开，参与者超过一万人，创当时全球同类会议规模之纪录。同年度，JavaDeveloperConnection社区成员超过十万。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1998年12月8日，Java 2平台正式发布。</a:t>
            </a: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0.1 认识JAVA语言</a:t>
            </a:r>
            <a:endParaRPr lang="zh-CN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1825" y="901700"/>
            <a:ext cx="10634980" cy="5440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1999年6月，Sun公司发布Java的三个版本：标准版(J2SE)、企业版(J2EE)和微型版(J2ME)。以上三个版本构成了Java 2，它是Sun意识到“one size doesn’t fit all”之后，把最初的Java技术打包成3个版本的产物。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2000年5月8日，JDK 1.3发布。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2000年5月29日，JDK 1.4发布。 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2001年9月24日，J2EE 1.3发布。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2002年2月26日，J2SE 1.4发布，自此Java的计算能力有了大幅提升。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2004年9月30日，J2SE 1.5发布，成为Java语言发展史上的又一里程碑。为了表示该版本的重要性，J2SE 1.5更名为Java SE 5.0。在Java SE 5.0版本中，Java引入了泛型编程(Generic Programming)、类型安全的枚举、不定长参数和自动装/拆箱等语言特性。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2005年6月，JavaOne大会召开，Sun公司公开Java SE 6。此时，Java的各种版本已经更名，以取消其中的数字“2”：J2EE更名为Java EE，J2SE更名为Java SE，J2ME更名为Java ME。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2006年12月，Sun公司发布JRE 6.0。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0.1 认识JAVA语言</a:t>
            </a:r>
            <a:endParaRPr lang="zh-CN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6735" y="904240"/>
            <a:ext cx="11109325" cy="5303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2009年4月20日，Oracle公司以74亿美元收购Sun公司，取得了Java的版权。 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2010年9月，JDK 7.0发布，增加了简单闭包功能。 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2011年7月，甲骨文公司发布了Java 7的正式版。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2014年3月，甲骨文公司发布了Java的最新版本为1.8，Oracle官方称为Java 8。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ava平台由Java虚拟机和Java应用编程接口构成。Java应用编程接口为Java应用提供了一个独立于操作系统的标准接口，可分为基本部分和扩展部分。在硬件或操作系统平台上安装一个Java平台之后，Java应用程序就可运行。现在Java平台已经嵌入了几乎所有的操作系统。这样Java程序只编译一次，就可以在各种系统中运行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ava分为三个体系，即Java平台标准版、Java平台企业版和Java平台微型版。</a:t>
            </a:r>
            <a:endParaRPr lang="zh-CN" altLang="en-US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Java技术具有卓越的通用性、高效性、平台移植性和安全性，广泛应用于个人计算机、数据中心、游戏控制台、科学超级计算机、移动电话和互联网，同时拥有全球最大</a:t>
            </a:r>
            <a:r>
              <a:rPr lang="zh-CN" altLang="en-US" smtClean="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的开发者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专业社群。在全球云计算和移动互联网的产业环境下，Java更具备了显著的优势和广阔的发展前景。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0.1 认识JAVA语言</a:t>
            </a:r>
            <a:endParaRPr lang="zh-CN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20" y="950595"/>
            <a:ext cx="11350625" cy="557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（3）JAVA语言的特点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Java语言是当前最流行的网络编程语言，与C++语言相比，有着特殊的优点，如简单性、平台无关性、面向对象、分布式、安全性、支持多线程、健壮性、动态性等。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 简单性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与C++相比，Java不再支持运算符重载、多级继承及广泛的自动强制等易混淆和极少使用的特性，而增加了内存空间自动垃圾收集的功能。复杂性的省略和实用功能的增加使得程序开发变得简单而又可靠。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 平台无关性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台无关性是Java最吸引人的地方。Java是一种网络语言，而网络上充满了各种不同类型的机器和操作系统。Java采用了解释执行而不是编译执行的运行环境，首先编译成字节码，然后装载与校验，再解释成不同的机器码来执行，即“Java虚拟机”的思想，屏蔽了具体的平台环境的要求。</a:t>
            </a: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7133</Words>
  <Application>Microsoft Office PowerPoint</Application>
  <PresentationFormat>宽屏</PresentationFormat>
  <Paragraphs>475</Paragraphs>
  <Slides>56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8" baseType="lpstr">
      <vt:lpstr>微软雅黑</vt:lpstr>
      <vt:lpstr>黑体</vt:lpstr>
      <vt:lpstr>Times New Roman</vt:lpstr>
      <vt:lpstr>Calibri Light</vt:lpstr>
      <vt:lpstr>楷体</vt:lpstr>
      <vt:lpstr>宋体</vt:lpstr>
      <vt:lpstr>Arial</vt:lpstr>
      <vt:lpstr>仿宋</vt:lpstr>
      <vt:lpstr>MS Gothic</vt:lpstr>
      <vt:lpstr>Calibri</vt:lpstr>
      <vt:lpstr>Office 主题</vt:lpstr>
      <vt:lpstr>Microsoft Word 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刘万辉</dc:creator>
  <cp:lastModifiedBy>x2 x</cp:lastModifiedBy>
  <cp:revision>74</cp:revision>
  <dcterms:created xsi:type="dcterms:W3CDTF">2014-07-13T07:15:00Z</dcterms:created>
  <dcterms:modified xsi:type="dcterms:W3CDTF">2017-03-13T09:15:40Z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