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55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530820CF-B880-4189-942D-D702A7CBA730}" type="datetimeFigureOut">
              <a:rPr lang="zh-CN" altLang="en-US" smtClean="0"/>
              <a:t>2017/4/12</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0C913308-F349-4B6D-A68A-DD1791B4A57B}"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530820CF-B880-4189-942D-D702A7CBA730}" type="datetimeFigureOut">
              <a:rPr lang="zh-CN" altLang="en-US" smtClean="0"/>
              <a:t>2017/4/12</a:t>
            </a:fld>
            <a:endParaRPr lang="zh-CN" altLang="en-US"/>
          </a:p>
        </p:txBody>
      </p:sp>
      <p:sp>
        <p:nvSpPr>
          <p:cNvPr id="9" name="灯片编号占位符 8"/>
          <p:cNvSpPr>
            <a:spLocks noGrp="1"/>
          </p:cNvSpPr>
          <p:nvPr>
            <p:ph type="sldNum" sz="quarter" idx="15"/>
          </p:nvPr>
        </p:nvSpPr>
        <p:spPr/>
        <p:txBody>
          <a:bodyPr rtlCol="0"/>
          <a:lstStyle/>
          <a:p>
            <a:fld id="{0C913308-F349-4B6D-A68A-DD1791B4A57B}" type="slidenum">
              <a:rPr lang="zh-CN" altLang="en-US" smtClean="0"/>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530820CF-B880-4189-942D-D702A7CBA730}" type="datetimeFigureOut">
              <a:rPr lang="zh-CN" altLang="en-US" smtClean="0"/>
              <a:t>2017/4/12</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0C913308-F349-4B6D-A68A-DD1791B4A57B}"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530820CF-B880-4189-942D-D702A7CBA730}" type="datetimeFigureOut">
              <a:rPr lang="zh-CN" altLang="en-US" smtClean="0"/>
              <a:t>2017/4/12</a:t>
            </a:fld>
            <a:endParaRPr lang="zh-CN" altLang="en-US"/>
          </a:p>
        </p:txBody>
      </p:sp>
      <p:sp>
        <p:nvSpPr>
          <p:cNvPr id="7" name="灯片编号占位符 6"/>
          <p:cNvSpPr>
            <a:spLocks noGrp="1"/>
          </p:cNvSpPr>
          <p:nvPr>
            <p:ph type="sldNum" sz="quarter" idx="11"/>
          </p:nvPr>
        </p:nvSpPr>
        <p:spPr/>
        <p:txBody>
          <a:bodyPr rtlCol="0"/>
          <a:lstStyle/>
          <a:p>
            <a:fld id="{0C913308-F349-4B6D-A68A-DD1791B4A57B}" type="slidenum">
              <a:rPr lang="zh-CN" altLang="en-US" smtClean="0"/>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530820CF-B880-4189-942D-D702A7CBA730}" type="datetimeFigureOut">
              <a:rPr lang="zh-CN" altLang="en-US" smtClean="0"/>
              <a:t>2017/4/12</a:t>
            </a:fld>
            <a:endParaRPr lang="zh-CN" altLang="en-US"/>
          </a:p>
        </p:txBody>
      </p:sp>
      <p:sp>
        <p:nvSpPr>
          <p:cNvPr id="22" name="灯片编号占位符 21"/>
          <p:cNvSpPr>
            <a:spLocks noGrp="1"/>
          </p:cNvSpPr>
          <p:nvPr>
            <p:ph type="sldNum" sz="quarter" idx="15"/>
          </p:nvPr>
        </p:nvSpPr>
        <p:spPr/>
        <p:txBody>
          <a:bodyPr rtlCol="0"/>
          <a:lstStyle/>
          <a:p>
            <a:fld id="{0C913308-F349-4B6D-A68A-DD1791B4A57B}" type="slidenum">
              <a:rPr lang="zh-CN" altLang="en-US" smtClean="0"/>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530820CF-B880-4189-942D-D702A7CBA730}" type="datetimeFigureOut">
              <a:rPr lang="zh-CN" altLang="en-US" smtClean="0"/>
              <a:t>2017/4/12</a:t>
            </a:fld>
            <a:endParaRPr lang="zh-CN" altLang="en-US"/>
          </a:p>
        </p:txBody>
      </p:sp>
      <p:sp>
        <p:nvSpPr>
          <p:cNvPr id="18" name="灯片编号占位符 17"/>
          <p:cNvSpPr>
            <a:spLocks noGrp="1"/>
          </p:cNvSpPr>
          <p:nvPr>
            <p:ph type="sldNum" sz="quarter" idx="11"/>
          </p:nvPr>
        </p:nvSpPr>
        <p:spPr/>
        <p:txBody>
          <a:bodyPr rtlCol="0"/>
          <a:lstStyle/>
          <a:p>
            <a:fld id="{0C913308-F349-4B6D-A68A-DD1791B4A57B}" type="slidenum">
              <a:rPr lang="zh-CN" altLang="en-US" smtClean="0"/>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30820CF-B880-4189-942D-D702A7CBA730}" type="datetimeFigureOut">
              <a:rPr lang="zh-CN" altLang="en-US" smtClean="0"/>
              <a:t>2017/4/12</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339752" y="2132856"/>
            <a:ext cx="6172200" cy="1894362"/>
          </a:xfrm>
        </p:spPr>
        <p:txBody>
          <a:bodyPr/>
          <a:lstStyle/>
          <a:p>
            <a:r>
              <a:rPr lang="zh-CN" altLang="zh-CN" dirty="0"/>
              <a:t>第</a:t>
            </a:r>
            <a:r>
              <a:rPr lang="en-US" altLang="zh-CN" dirty="0"/>
              <a:t>6</a:t>
            </a:r>
            <a:r>
              <a:rPr lang="zh-CN" altLang="zh-CN" dirty="0"/>
              <a:t>章  网站导航</a:t>
            </a:r>
            <a:br>
              <a:rPr lang="zh-CN" altLang="zh-CN" dirty="0"/>
            </a:br>
            <a:endParaRPr lang="zh-CN" altLang="en-US" dirty="0"/>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2715166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教学目标</a:t>
            </a:r>
            <a:endParaRPr lang="zh-CN" altLang="en-US" dirty="0"/>
          </a:p>
        </p:txBody>
      </p:sp>
      <p:sp>
        <p:nvSpPr>
          <p:cNvPr id="3" name="内容占位符 2"/>
          <p:cNvSpPr>
            <a:spLocks noGrp="1"/>
          </p:cNvSpPr>
          <p:nvPr>
            <p:ph sz="quarter" idx="1"/>
          </p:nvPr>
        </p:nvSpPr>
        <p:spPr/>
        <p:txBody>
          <a:bodyPr/>
          <a:lstStyle/>
          <a:p>
            <a:r>
              <a:rPr lang="en-US" altLang="zh-CN" dirty="0"/>
              <a:t>1. </a:t>
            </a:r>
            <a:r>
              <a:rPr lang="zh-CN" altLang="zh-CN" dirty="0"/>
              <a:t>了解网站导航的含义和实现方法。</a:t>
            </a:r>
          </a:p>
          <a:p>
            <a:r>
              <a:rPr lang="en-US" altLang="zh-CN" dirty="0"/>
              <a:t>2. </a:t>
            </a:r>
            <a:r>
              <a:rPr lang="zh-CN" altLang="zh-CN" dirty="0"/>
              <a:t>掌握网站地图文件的结构并能合理地建立网站地图。</a:t>
            </a:r>
          </a:p>
          <a:p>
            <a:r>
              <a:rPr lang="en-US" altLang="zh-CN" dirty="0"/>
              <a:t>3. </a:t>
            </a:r>
            <a:r>
              <a:rPr lang="zh-CN" altLang="zh-CN" dirty="0"/>
              <a:t>掌握网站导航控件</a:t>
            </a:r>
            <a:r>
              <a:rPr lang="en-US" altLang="zh-CN" dirty="0" err="1"/>
              <a:t>SiteMapPath</a:t>
            </a:r>
            <a:r>
              <a:rPr lang="zh-CN" altLang="zh-CN" dirty="0"/>
              <a:t>、</a:t>
            </a:r>
            <a:r>
              <a:rPr lang="en-US" altLang="zh-CN" dirty="0" err="1"/>
              <a:t>TreeView</a:t>
            </a:r>
            <a:r>
              <a:rPr lang="zh-CN" altLang="zh-CN" dirty="0"/>
              <a:t>和</a:t>
            </a:r>
            <a:r>
              <a:rPr lang="en-US" altLang="zh-CN" dirty="0"/>
              <a:t>Menu</a:t>
            </a:r>
            <a:r>
              <a:rPr lang="zh-CN" altLang="zh-CN" dirty="0"/>
              <a:t>的用法。</a:t>
            </a:r>
          </a:p>
          <a:p>
            <a:r>
              <a:rPr lang="en-US" altLang="zh-CN" dirty="0"/>
              <a:t>4. </a:t>
            </a:r>
            <a:r>
              <a:rPr lang="zh-CN" altLang="zh-CN" dirty="0"/>
              <a:t>掌握母版页中网站导航控件的用法。</a:t>
            </a:r>
          </a:p>
          <a:p>
            <a:endParaRPr lang="zh-CN" altLang="en-US" dirty="0"/>
          </a:p>
        </p:txBody>
      </p:sp>
    </p:spTree>
    <p:extLst>
      <p:ext uri="{BB962C8B-B14F-4D97-AF65-F5344CB8AC3E}">
        <p14:creationId xmlns:p14="http://schemas.microsoft.com/office/powerpoint/2010/main" val="17205982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6.1  </a:t>
            </a:r>
            <a:r>
              <a:rPr lang="zh-CN" altLang="zh-CN" b="1" dirty="0"/>
              <a:t>网站地图</a:t>
            </a:r>
            <a:br>
              <a:rPr lang="zh-CN" altLang="zh-CN" b="1" dirty="0"/>
            </a:br>
            <a:endParaRPr lang="zh-CN" altLang="en-US" dirty="0"/>
          </a:p>
        </p:txBody>
      </p:sp>
      <p:sp>
        <p:nvSpPr>
          <p:cNvPr id="3" name="内容占位符 2"/>
          <p:cNvSpPr>
            <a:spLocks noGrp="1"/>
          </p:cNvSpPr>
          <p:nvPr>
            <p:ph sz="quarter" idx="1"/>
          </p:nvPr>
        </p:nvSpPr>
        <p:spPr/>
        <p:txBody>
          <a:bodyPr>
            <a:normAutofit fontScale="85000" lnSpcReduction="20000"/>
          </a:bodyPr>
          <a:lstStyle/>
          <a:p>
            <a:r>
              <a:rPr lang="zh-CN" altLang="zh-CN" dirty="0"/>
              <a:t>要使用网站导航，就需要用网站地图文件来描述网站中页面的层次结构。其中，网站地图文件是一个</a:t>
            </a:r>
            <a:r>
              <a:rPr lang="en-US" altLang="zh-CN" dirty="0"/>
              <a:t>XML</a:t>
            </a:r>
            <a:r>
              <a:rPr lang="zh-CN" altLang="zh-CN" dirty="0"/>
              <a:t>文件，通过</a:t>
            </a:r>
            <a:r>
              <a:rPr lang="en-US" altLang="zh-CN" dirty="0"/>
              <a:t>&lt;</a:t>
            </a:r>
            <a:r>
              <a:rPr lang="en-US" altLang="zh-CN" dirty="0" err="1"/>
              <a:t>siteMapNode</a:t>
            </a:r>
            <a:r>
              <a:rPr lang="en-US" altLang="zh-CN" dirty="0"/>
              <a:t>&gt;</a:t>
            </a:r>
            <a:r>
              <a:rPr lang="zh-CN" altLang="zh-CN" dirty="0"/>
              <a:t>元素描述每个页面的标题和</a:t>
            </a:r>
            <a:r>
              <a:rPr lang="en-US" altLang="zh-CN" dirty="0"/>
              <a:t>URL</a:t>
            </a:r>
            <a:r>
              <a:rPr lang="zh-CN" altLang="zh-CN" dirty="0"/>
              <a:t>等信息。当用一个或多个网站地图文件描述页面层次结构时，其中有一个网站地图文件必须存放于网站根文件夹下且以</a:t>
            </a:r>
            <a:r>
              <a:rPr lang="en-US" altLang="zh-CN" dirty="0" err="1"/>
              <a:t>Web.sitemap</a:t>
            </a:r>
            <a:r>
              <a:rPr lang="zh-CN" altLang="zh-CN" dirty="0"/>
              <a:t>命名，其他的网站地图文件可以存放在其他位置。</a:t>
            </a:r>
          </a:p>
          <a:p>
            <a:r>
              <a:rPr lang="en-US" altLang="zh-CN" dirty="0"/>
              <a:t>   </a:t>
            </a:r>
            <a:r>
              <a:rPr lang="zh-CN" altLang="zh-CN" dirty="0"/>
              <a:t>默认的网站地图文件</a:t>
            </a:r>
            <a:r>
              <a:rPr lang="en-US" altLang="zh-CN" dirty="0" err="1"/>
              <a:t>Web.sitemap</a:t>
            </a:r>
            <a:r>
              <a:rPr lang="zh-CN" altLang="zh-CN" dirty="0"/>
              <a:t>的代码如下：</a:t>
            </a:r>
          </a:p>
          <a:p>
            <a:r>
              <a:rPr lang="en-US" altLang="zh-CN" dirty="0"/>
              <a:t>&lt;?xml version="1.0" encoding="utf-8" ?&gt;</a:t>
            </a:r>
            <a:endParaRPr lang="zh-CN" altLang="zh-CN" dirty="0"/>
          </a:p>
          <a:p>
            <a:r>
              <a:rPr lang="en-US" altLang="zh-CN" dirty="0"/>
              <a:t>&lt;</a:t>
            </a:r>
            <a:r>
              <a:rPr lang="en-US" altLang="zh-CN" dirty="0" err="1"/>
              <a:t>siteMap</a:t>
            </a:r>
            <a:r>
              <a:rPr lang="en-US" altLang="zh-CN" dirty="0"/>
              <a:t> </a:t>
            </a:r>
            <a:r>
              <a:rPr lang="en-US" altLang="zh-CN" dirty="0" err="1"/>
              <a:t>xmlns</a:t>
            </a:r>
            <a:r>
              <a:rPr lang="en-US" altLang="zh-CN" dirty="0"/>
              <a:t>="http://schemas.microsoft.com/</a:t>
            </a:r>
            <a:r>
              <a:rPr lang="en-US" altLang="zh-CN" dirty="0" err="1"/>
              <a:t>AspNet</a:t>
            </a:r>
            <a:r>
              <a:rPr lang="en-US" altLang="zh-CN" dirty="0"/>
              <a:t>/SiteMap-File-1.0" &gt;</a:t>
            </a:r>
            <a:endParaRPr lang="zh-CN" altLang="zh-CN" dirty="0"/>
          </a:p>
          <a:p>
            <a:r>
              <a:rPr lang="en-US" altLang="zh-CN" dirty="0"/>
              <a:t>    &lt;</a:t>
            </a:r>
            <a:r>
              <a:rPr lang="en-US" altLang="zh-CN" dirty="0" err="1"/>
              <a:t>siteMapNode</a:t>
            </a:r>
            <a:r>
              <a:rPr lang="en-US" altLang="zh-CN" dirty="0"/>
              <a:t> </a:t>
            </a:r>
            <a:r>
              <a:rPr lang="en-US" altLang="zh-CN" dirty="0" err="1"/>
              <a:t>url</a:t>
            </a:r>
            <a:r>
              <a:rPr lang="en-US" altLang="zh-CN" dirty="0"/>
              <a:t>="" title=""  description=""&gt;</a:t>
            </a:r>
            <a:endParaRPr lang="zh-CN" altLang="zh-CN" dirty="0"/>
          </a:p>
          <a:p>
            <a:r>
              <a:rPr lang="en-US" altLang="zh-CN" dirty="0"/>
              <a:t>        &lt;</a:t>
            </a:r>
            <a:r>
              <a:rPr lang="en-US" altLang="zh-CN" dirty="0" err="1"/>
              <a:t>siteMapNode</a:t>
            </a:r>
            <a:r>
              <a:rPr lang="en-US" altLang="zh-CN" dirty="0"/>
              <a:t> </a:t>
            </a:r>
            <a:r>
              <a:rPr lang="en-US" altLang="zh-CN" dirty="0" err="1"/>
              <a:t>url</a:t>
            </a:r>
            <a:r>
              <a:rPr lang="en-US" altLang="zh-CN" dirty="0"/>
              <a:t>="" title=""  description="" /&gt;</a:t>
            </a:r>
            <a:endParaRPr lang="zh-CN" altLang="zh-CN" dirty="0"/>
          </a:p>
          <a:p>
            <a:r>
              <a:rPr lang="en-US" altLang="zh-CN" dirty="0"/>
              <a:t>        &lt;</a:t>
            </a:r>
            <a:r>
              <a:rPr lang="en-US" altLang="zh-CN" dirty="0" err="1"/>
              <a:t>siteMapNode</a:t>
            </a:r>
            <a:r>
              <a:rPr lang="en-US" altLang="zh-CN" dirty="0"/>
              <a:t> </a:t>
            </a:r>
            <a:r>
              <a:rPr lang="en-US" altLang="zh-CN" dirty="0" err="1"/>
              <a:t>url</a:t>
            </a:r>
            <a:r>
              <a:rPr lang="en-US" altLang="zh-CN" dirty="0"/>
              <a:t>="" title=""  description="" /&gt;</a:t>
            </a:r>
            <a:endParaRPr lang="zh-CN" altLang="zh-CN" dirty="0"/>
          </a:p>
          <a:p>
            <a:r>
              <a:rPr lang="en-US" altLang="zh-CN" dirty="0"/>
              <a:t>    &lt;/</a:t>
            </a:r>
            <a:r>
              <a:rPr lang="en-US" altLang="zh-CN" dirty="0" err="1"/>
              <a:t>siteMapNode</a:t>
            </a:r>
            <a:r>
              <a:rPr lang="en-US" altLang="zh-CN" dirty="0"/>
              <a:t>&gt;</a:t>
            </a:r>
            <a:endParaRPr lang="zh-CN" altLang="zh-CN" dirty="0"/>
          </a:p>
          <a:p>
            <a:r>
              <a:rPr lang="en-US" altLang="zh-CN" dirty="0"/>
              <a:t>&lt;/</a:t>
            </a:r>
            <a:r>
              <a:rPr lang="en-US" altLang="zh-CN" dirty="0" err="1"/>
              <a:t>siteMap</a:t>
            </a:r>
            <a:r>
              <a:rPr lang="en-US" altLang="zh-CN" dirty="0"/>
              <a:t>&gt;</a:t>
            </a:r>
            <a:endParaRPr lang="zh-CN" altLang="zh-CN" dirty="0"/>
          </a:p>
          <a:p>
            <a:endParaRPr lang="zh-CN" altLang="en-US" dirty="0"/>
          </a:p>
        </p:txBody>
      </p:sp>
    </p:spTree>
    <p:extLst>
      <p:ext uri="{BB962C8B-B14F-4D97-AF65-F5344CB8AC3E}">
        <p14:creationId xmlns:p14="http://schemas.microsoft.com/office/powerpoint/2010/main" val="3529812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6.2  </a:t>
            </a:r>
            <a:r>
              <a:rPr lang="en-US" altLang="zh-CN" b="1" dirty="0" err="1"/>
              <a:t>SiteMapPath</a:t>
            </a:r>
            <a:r>
              <a:rPr lang="zh-CN" altLang="zh-CN" b="1" dirty="0"/>
              <a:t>控件显示导航</a:t>
            </a:r>
            <a:br>
              <a:rPr lang="zh-CN" altLang="zh-CN" b="1" dirty="0"/>
            </a:br>
            <a:endParaRPr lang="zh-CN" altLang="en-US" dirty="0"/>
          </a:p>
        </p:txBody>
      </p:sp>
      <p:sp>
        <p:nvSpPr>
          <p:cNvPr id="3" name="内容占位符 2"/>
          <p:cNvSpPr>
            <a:spLocks noGrp="1"/>
          </p:cNvSpPr>
          <p:nvPr>
            <p:ph sz="quarter" idx="1"/>
          </p:nvPr>
        </p:nvSpPr>
        <p:spPr/>
        <p:txBody>
          <a:bodyPr/>
          <a:lstStyle/>
          <a:p>
            <a:r>
              <a:rPr lang="en-US" altLang="zh-CN" dirty="0" err="1"/>
              <a:t>SiteMapPath</a:t>
            </a:r>
            <a:r>
              <a:rPr lang="zh-CN" altLang="zh-CN" dirty="0"/>
              <a:t>控件用于显示一组文本或图像超链接，以便在使用最少页面空间的同时更加轻松地定位当前所在网站中的位置。该控件会显示一条导航路径，此路径为用户显示当前页的位置，并显示返回到主页的路径链接。它包含来自站点地图的导航数据，只有在站点地图中列出的页才能在</a:t>
            </a:r>
            <a:r>
              <a:rPr lang="en-US" altLang="zh-CN" dirty="0" err="1"/>
              <a:t>SiteMapPath</a:t>
            </a:r>
            <a:r>
              <a:rPr lang="en-US" altLang="zh-CN" dirty="0"/>
              <a:t> </a:t>
            </a:r>
            <a:r>
              <a:rPr lang="zh-CN" altLang="zh-CN" dirty="0"/>
              <a:t>控件中显示导航数据。如果将</a:t>
            </a:r>
            <a:r>
              <a:rPr lang="en-US" altLang="zh-CN" dirty="0" err="1"/>
              <a:t>SiteMapPath</a:t>
            </a:r>
            <a:r>
              <a:rPr lang="zh-CN" altLang="zh-CN" dirty="0"/>
              <a:t>控件放置在站点地图中未列出的页上，该控件将不会向客户端显示任何信息。 </a:t>
            </a:r>
          </a:p>
          <a:p>
            <a:endParaRPr lang="zh-CN" altLang="en-US" dirty="0"/>
          </a:p>
        </p:txBody>
      </p:sp>
    </p:spTree>
    <p:extLst>
      <p:ext uri="{BB962C8B-B14F-4D97-AF65-F5344CB8AC3E}">
        <p14:creationId xmlns:p14="http://schemas.microsoft.com/office/powerpoint/2010/main" val="20205746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sz="quarter" idx="1"/>
            <p:extLst>
              <p:ext uri="{D42A27DB-BD31-4B8C-83A1-F6EECF244321}">
                <p14:modId xmlns:p14="http://schemas.microsoft.com/office/powerpoint/2010/main" val="2020829737"/>
              </p:ext>
            </p:extLst>
          </p:nvPr>
        </p:nvGraphicFramePr>
        <p:xfrm>
          <a:off x="467544" y="1484786"/>
          <a:ext cx="7632848" cy="4752528"/>
        </p:xfrm>
        <a:graphic>
          <a:graphicData uri="http://schemas.openxmlformats.org/drawingml/2006/table">
            <a:tbl>
              <a:tblPr>
                <a:tableStyleId>{5C22544A-7EE6-4342-B048-85BDC9FD1C3A}</a:tableStyleId>
              </a:tblPr>
              <a:tblGrid>
                <a:gridCol w="1884653"/>
                <a:gridCol w="5748195"/>
              </a:tblGrid>
              <a:tr h="379802">
                <a:tc>
                  <a:txBody>
                    <a:bodyPr/>
                    <a:lstStyle/>
                    <a:p>
                      <a:pPr indent="266700" algn="just">
                        <a:lnSpc>
                          <a:spcPct val="150000"/>
                        </a:lnSpc>
                        <a:spcAft>
                          <a:spcPts val="0"/>
                        </a:spcAft>
                      </a:pPr>
                      <a:r>
                        <a:rPr lang="zh-CN" sz="1050" kern="100">
                          <a:effectLst/>
                        </a:rPr>
                        <a:t>属性</a:t>
                      </a:r>
                      <a:endParaRPr lang="zh-CN" sz="1050" kern="100">
                        <a:effectLst/>
                        <a:latin typeface="Times New Roman"/>
                        <a:ea typeface="宋体"/>
                      </a:endParaRPr>
                    </a:p>
                  </a:txBody>
                  <a:tcPr marL="0" marR="0" marT="0" marB="0" anchor="ctr"/>
                </a:tc>
                <a:tc>
                  <a:txBody>
                    <a:bodyPr/>
                    <a:lstStyle/>
                    <a:p>
                      <a:pPr indent="266700" algn="just">
                        <a:lnSpc>
                          <a:spcPct val="150000"/>
                        </a:lnSpc>
                        <a:spcAft>
                          <a:spcPts val="0"/>
                        </a:spcAft>
                      </a:pPr>
                      <a:r>
                        <a:rPr lang="zh-CN" sz="1050" kern="100">
                          <a:effectLst/>
                        </a:rPr>
                        <a:t>说明</a:t>
                      </a:r>
                      <a:endParaRPr lang="zh-CN" sz="1050" kern="100">
                        <a:effectLst/>
                        <a:latin typeface="Times New Roman"/>
                        <a:ea typeface="宋体"/>
                      </a:endParaRPr>
                    </a:p>
                  </a:txBody>
                  <a:tcPr marL="0" marR="0" marT="0" marB="0" anchor="ctr"/>
                </a:tc>
              </a:tr>
              <a:tr h="816787">
                <a:tc>
                  <a:txBody>
                    <a:bodyPr/>
                    <a:lstStyle/>
                    <a:p>
                      <a:pPr algn="just">
                        <a:lnSpc>
                          <a:spcPct val="150000"/>
                        </a:lnSpc>
                        <a:spcAft>
                          <a:spcPts val="0"/>
                        </a:spcAft>
                      </a:pPr>
                      <a:r>
                        <a:rPr lang="en-US" sz="1050" kern="100">
                          <a:effectLst/>
                        </a:rPr>
                        <a:t>CurrentNodeTemplate</a:t>
                      </a:r>
                      <a:endParaRPr lang="zh-CN" sz="1050" kern="100">
                        <a:effectLst/>
                        <a:latin typeface="Times New Roman"/>
                        <a:ea typeface="宋体"/>
                      </a:endParaRPr>
                    </a:p>
                  </a:txBody>
                  <a:tcPr marL="0" marR="0" marT="0" marB="0" anchor="ctr"/>
                </a:tc>
                <a:tc>
                  <a:txBody>
                    <a:bodyPr/>
                    <a:lstStyle/>
                    <a:p>
                      <a:pPr algn="just">
                        <a:lnSpc>
                          <a:spcPct val="150000"/>
                        </a:lnSpc>
                        <a:spcAft>
                          <a:spcPts val="0"/>
                        </a:spcAft>
                      </a:pPr>
                      <a:r>
                        <a:rPr lang="zh-CN" sz="1050" kern="100">
                          <a:effectLst/>
                        </a:rPr>
                        <a:t>获取或设置一个控件模板，用于代表当前显示页的站点导航路径的节点</a:t>
                      </a:r>
                      <a:endParaRPr lang="zh-CN" sz="1050" kern="100">
                        <a:effectLst/>
                        <a:latin typeface="Times New Roman"/>
                        <a:ea typeface="宋体"/>
                      </a:endParaRPr>
                    </a:p>
                  </a:txBody>
                  <a:tcPr marL="0" marR="0" marT="0" marB="0" anchor="ctr"/>
                </a:tc>
              </a:tr>
              <a:tr h="381873">
                <a:tc>
                  <a:txBody>
                    <a:bodyPr/>
                    <a:lstStyle/>
                    <a:p>
                      <a:pPr algn="just">
                        <a:lnSpc>
                          <a:spcPct val="150000"/>
                        </a:lnSpc>
                        <a:spcAft>
                          <a:spcPts val="0"/>
                        </a:spcAft>
                      </a:pPr>
                      <a:r>
                        <a:rPr lang="en-US" sz="1050" kern="100">
                          <a:effectLst/>
                        </a:rPr>
                        <a:t>NodeStyle</a:t>
                      </a:r>
                      <a:endParaRPr lang="zh-CN" sz="1050" kern="100">
                        <a:effectLst/>
                        <a:latin typeface="Times New Roman"/>
                        <a:ea typeface="宋体"/>
                      </a:endParaRPr>
                    </a:p>
                  </a:txBody>
                  <a:tcPr marL="0" marR="0" marT="0" marB="0" anchor="ctr"/>
                </a:tc>
                <a:tc>
                  <a:txBody>
                    <a:bodyPr/>
                    <a:lstStyle/>
                    <a:p>
                      <a:pPr algn="just">
                        <a:lnSpc>
                          <a:spcPct val="150000"/>
                        </a:lnSpc>
                        <a:spcAft>
                          <a:spcPts val="0"/>
                        </a:spcAft>
                      </a:pPr>
                      <a:r>
                        <a:rPr lang="zh-CN" sz="1050" kern="100">
                          <a:effectLst/>
                        </a:rPr>
                        <a:t>获取用于站点导航路径中所有节点的显示文本的样式</a:t>
                      </a:r>
                      <a:endParaRPr lang="zh-CN" sz="1050" kern="100">
                        <a:effectLst/>
                        <a:latin typeface="Times New Roman"/>
                        <a:ea typeface="宋体"/>
                      </a:endParaRPr>
                    </a:p>
                  </a:txBody>
                  <a:tcPr marL="0" marR="0" marT="0" marB="0" anchor="ctr"/>
                </a:tc>
              </a:tr>
              <a:tr h="381873">
                <a:tc>
                  <a:txBody>
                    <a:bodyPr/>
                    <a:lstStyle/>
                    <a:p>
                      <a:pPr algn="just">
                        <a:lnSpc>
                          <a:spcPct val="150000"/>
                        </a:lnSpc>
                        <a:spcAft>
                          <a:spcPts val="0"/>
                        </a:spcAft>
                      </a:pPr>
                      <a:r>
                        <a:rPr lang="en-US" sz="1050" kern="100">
                          <a:effectLst/>
                        </a:rPr>
                        <a:t>NodeTemplate</a:t>
                      </a:r>
                      <a:endParaRPr lang="zh-CN" sz="1050" kern="100">
                        <a:effectLst/>
                        <a:latin typeface="Times New Roman"/>
                        <a:ea typeface="宋体"/>
                      </a:endParaRPr>
                    </a:p>
                  </a:txBody>
                  <a:tcPr marL="0" marR="0" marT="0" marB="0" anchor="ctr"/>
                </a:tc>
                <a:tc>
                  <a:txBody>
                    <a:bodyPr/>
                    <a:lstStyle/>
                    <a:p>
                      <a:pPr algn="just">
                        <a:lnSpc>
                          <a:spcPct val="150000"/>
                        </a:lnSpc>
                        <a:spcAft>
                          <a:spcPts val="0"/>
                        </a:spcAft>
                      </a:pPr>
                      <a:r>
                        <a:rPr lang="zh-CN" sz="1050" kern="100">
                          <a:effectLst/>
                        </a:rPr>
                        <a:t>获取或设置一个控件模板，用于站点导航路径的所有功能节点</a:t>
                      </a:r>
                      <a:endParaRPr lang="zh-CN" sz="1050" kern="100">
                        <a:effectLst/>
                        <a:latin typeface="Times New Roman"/>
                        <a:ea typeface="宋体"/>
                      </a:endParaRPr>
                    </a:p>
                  </a:txBody>
                  <a:tcPr marL="0" marR="0" marT="0" marB="0" anchor="ctr"/>
                </a:tc>
              </a:tr>
              <a:tr h="381873">
                <a:tc>
                  <a:txBody>
                    <a:bodyPr/>
                    <a:lstStyle/>
                    <a:p>
                      <a:pPr algn="just">
                        <a:lnSpc>
                          <a:spcPct val="150000"/>
                        </a:lnSpc>
                        <a:spcAft>
                          <a:spcPts val="0"/>
                        </a:spcAft>
                      </a:pPr>
                      <a:r>
                        <a:rPr lang="en-US" sz="1050" kern="100">
                          <a:effectLst/>
                        </a:rPr>
                        <a:t>PathDirection</a:t>
                      </a:r>
                      <a:endParaRPr lang="zh-CN" sz="1050" kern="100">
                        <a:effectLst/>
                        <a:latin typeface="Times New Roman"/>
                        <a:ea typeface="宋体"/>
                      </a:endParaRPr>
                    </a:p>
                  </a:txBody>
                  <a:tcPr marL="0" marR="0" marT="0" marB="0" anchor="ctr"/>
                </a:tc>
                <a:tc>
                  <a:txBody>
                    <a:bodyPr/>
                    <a:lstStyle/>
                    <a:p>
                      <a:pPr algn="just">
                        <a:lnSpc>
                          <a:spcPct val="150000"/>
                        </a:lnSpc>
                        <a:spcAft>
                          <a:spcPts val="0"/>
                        </a:spcAft>
                      </a:pPr>
                      <a:r>
                        <a:rPr lang="zh-CN" sz="1050" kern="100">
                          <a:effectLst/>
                        </a:rPr>
                        <a:t>获取或设置导航路径节点的呈现顺序</a:t>
                      </a:r>
                      <a:endParaRPr lang="zh-CN" sz="1050" kern="100">
                        <a:effectLst/>
                        <a:latin typeface="Times New Roman"/>
                        <a:ea typeface="宋体"/>
                      </a:endParaRPr>
                    </a:p>
                  </a:txBody>
                  <a:tcPr marL="0" marR="0" marT="0" marB="0" anchor="ctr"/>
                </a:tc>
              </a:tr>
              <a:tr h="814716">
                <a:tc>
                  <a:txBody>
                    <a:bodyPr/>
                    <a:lstStyle/>
                    <a:p>
                      <a:pPr algn="just">
                        <a:lnSpc>
                          <a:spcPct val="150000"/>
                        </a:lnSpc>
                        <a:spcAft>
                          <a:spcPts val="0"/>
                        </a:spcAft>
                      </a:pPr>
                      <a:r>
                        <a:rPr lang="en-US" sz="1050" kern="100">
                          <a:effectLst/>
                        </a:rPr>
                        <a:t>PathSeparator</a:t>
                      </a:r>
                      <a:endParaRPr lang="zh-CN" sz="1050" kern="100">
                        <a:effectLst/>
                        <a:latin typeface="Times New Roman"/>
                        <a:ea typeface="宋体"/>
                      </a:endParaRPr>
                    </a:p>
                  </a:txBody>
                  <a:tcPr marL="0" marR="0" marT="0" marB="0" anchor="ctr"/>
                </a:tc>
                <a:tc>
                  <a:txBody>
                    <a:bodyPr/>
                    <a:lstStyle/>
                    <a:p>
                      <a:pPr algn="just">
                        <a:lnSpc>
                          <a:spcPct val="150000"/>
                        </a:lnSpc>
                        <a:spcAft>
                          <a:spcPts val="0"/>
                        </a:spcAft>
                      </a:pPr>
                      <a:r>
                        <a:rPr lang="zh-CN" sz="1050" kern="100">
                          <a:effectLst/>
                        </a:rPr>
                        <a:t>获取或设置一个字符串，该字符串在呈现的导航路径中分隔</a:t>
                      </a:r>
                      <a:r>
                        <a:rPr lang="en-US" sz="1050" kern="100">
                          <a:effectLst/>
                        </a:rPr>
                        <a:t>SiteMapPath</a:t>
                      </a:r>
                      <a:r>
                        <a:rPr lang="zh-CN" sz="1050" kern="100">
                          <a:effectLst/>
                        </a:rPr>
                        <a:t>节点</a:t>
                      </a:r>
                      <a:endParaRPr lang="zh-CN" sz="1050" kern="100">
                        <a:effectLst/>
                        <a:latin typeface="Times New Roman"/>
                        <a:ea typeface="宋体"/>
                      </a:endParaRPr>
                    </a:p>
                  </a:txBody>
                  <a:tcPr marL="0" marR="0" marT="0" marB="0" anchor="ctr"/>
                </a:tc>
              </a:tr>
              <a:tr h="816787">
                <a:tc>
                  <a:txBody>
                    <a:bodyPr/>
                    <a:lstStyle/>
                    <a:p>
                      <a:pPr algn="just">
                        <a:lnSpc>
                          <a:spcPct val="150000"/>
                        </a:lnSpc>
                        <a:spcAft>
                          <a:spcPts val="0"/>
                        </a:spcAft>
                      </a:pPr>
                      <a:r>
                        <a:rPr lang="en-US" sz="1050" kern="100">
                          <a:effectLst/>
                        </a:rPr>
                        <a:t>PathSeparatorTemplate</a:t>
                      </a:r>
                      <a:endParaRPr lang="zh-CN" sz="1050" kern="100">
                        <a:effectLst/>
                        <a:latin typeface="Times New Roman"/>
                        <a:ea typeface="宋体"/>
                      </a:endParaRPr>
                    </a:p>
                  </a:txBody>
                  <a:tcPr marL="0" marR="0" marT="0" marB="0" anchor="ctr"/>
                </a:tc>
                <a:tc>
                  <a:txBody>
                    <a:bodyPr/>
                    <a:lstStyle/>
                    <a:p>
                      <a:pPr algn="just">
                        <a:lnSpc>
                          <a:spcPct val="150000"/>
                        </a:lnSpc>
                        <a:spcAft>
                          <a:spcPts val="0"/>
                        </a:spcAft>
                      </a:pPr>
                      <a:r>
                        <a:rPr lang="zh-CN" sz="1050" kern="100">
                          <a:effectLst/>
                        </a:rPr>
                        <a:t>获取或设置一个控件模板，用于站点导航路径的路径分隔符</a:t>
                      </a:r>
                      <a:endParaRPr lang="zh-CN" sz="1050" kern="100">
                        <a:effectLst/>
                        <a:latin typeface="Times New Roman"/>
                        <a:ea typeface="宋体"/>
                      </a:endParaRPr>
                    </a:p>
                  </a:txBody>
                  <a:tcPr marL="0" marR="0" marT="0" marB="0" anchor="ctr"/>
                </a:tc>
              </a:tr>
              <a:tr h="396944">
                <a:tc>
                  <a:txBody>
                    <a:bodyPr/>
                    <a:lstStyle/>
                    <a:p>
                      <a:pPr algn="just">
                        <a:lnSpc>
                          <a:spcPct val="150000"/>
                        </a:lnSpc>
                        <a:spcAft>
                          <a:spcPts val="0"/>
                        </a:spcAft>
                      </a:pPr>
                      <a:r>
                        <a:rPr lang="en-US" sz="1050" kern="100">
                          <a:effectLst/>
                        </a:rPr>
                        <a:t>RootNodeTemplate</a:t>
                      </a:r>
                      <a:endParaRPr lang="zh-CN" sz="1050" kern="100">
                        <a:effectLst/>
                        <a:latin typeface="Times New Roman"/>
                        <a:ea typeface="宋体"/>
                      </a:endParaRPr>
                    </a:p>
                  </a:txBody>
                  <a:tcPr marL="0" marR="0" marT="0" marB="0" anchor="ctr"/>
                </a:tc>
                <a:tc>
                  <a:txBody>
                    <a:bodyPr/>
                    <a:lstStyle/>
                    <a:p>
                      <a:pPr algn="just">
                        <a:lnSpc>
                          <a:spcPct val="150000"/>
                        </a:lnSpc>
                        <a:spcAft>
                          <a:spcPts val="0"/>
                        </a:spcAft>
                      </a:pPr>
                      <a:r>
                        <a:rPr lang="zh-CN" sz="1050" kern="100">
                          <a:effectLst/>
                        </a:rPr>
                        <a:t>获取或设置一个控件模板，用于站点导航路径的根节点</a:t>
                      </a:r>
                      <a:endParaRPr lang="zh-CN" sz="1050" kern="100">
                        <a:effectLst/>
                        <a:latin typeface="Times New Roman"/>
                        <a:ea typeface="宋体"/>
                      </a:endParaRPr>
                    </a:p>
                  </a:txBody>
                  <a:tcPr marL="0" marR="0" marT="0" marB="0" anchor="ctr"/>
                </a:tc>
              </a:tr>
              <a:tr h="381873">
                <a:tc>
                  <a:txBody>
                    <a:bodyPr/>
                    <a:lstStyle/>
                    <a:p>
                      <a:pPr algn="just">
                        <a:lnSpc>
                          <a:spcPct val="150000"/>
                        </a:lnSpc>
                        <a:spcAft>
                          <a:spcPts val="0"/>
                        </a:spcAft>
                      </a:pPr>
                      <a:r>
                        <a:rPr lang="en-US" sz="1050" kern="100">
                          <a:effectLst/>
                        </a:rPr>
                        <a:t>SiteMapProvider</a:t>
                      </a:r>
                      <a:endParaRPr lang="zh-CN" sz="1050" kern="100">
                        <a:effectLst/>
                        <a:latin typeface="Times New Roman"/>
                        <a:ea typeface="宋体"/>
                      </a:endParaRPr>
                    </a:p>
                  </a:txBody>
                  <a:tcPr marL="0" marR="0" marT="0" marB="0" anchor="ctr"/>
                </a:tc>
                <a:tc>
                  <a:txBody>
                    <a:bodyPr/>
                    <a:lstStyle/>
                    <a:p>
                      <a:pPr algn="just">
                        <a:lnSpc>
                          <a:spcPct val="150000"/>
                        </a:lnSpc>
                        <a:spcAft>
                          <a:spcPts val="0"/>
                        </a:spcAft>
                      </a:pPr>
                      <a:r>
                        <a:rPr lang="zh-CN" sz="1050" kern="100" dirty="0">
                          <a:effectLst/>
                        </a:rPr>
                        <a:t>获取或设置用于呈现站点导航控件的</a:t>
                      </a:r>
                      <a:r>
                        <a:rPr lang="en-US" sz="1050" kern="100" dirty="0" err="1">
                          <a:effectLst/>
                        </a:rPr>
                        <a:t>SiteMapProvider</a:t>
                      </a:r>
                      <a:r>
                        <a:rPr lang="zh-CN" sz="1050" kern="100" dirty="0">
                          <a:effectLst/>
                        </a:rPr>
                        <a:t>的名称</a:t>
                      </a:r>
                      <a:endParaRPr lang="zh-CN" sz="1050" kern="100" dirty="0">
                        <a:effectLst/>
                        <a:latin typeface="Times New Roman"/>
                        <a:ea typeface="宋体"/>
                      </a:endParaRPr>
                    </a:p>
                  </a:txBody>
                  <a:tcPr marL="0" marR="0" marT="0" marB="0" anchor="ctr"/>
                </a:tc>
              </a:tr>
            </a:tbl>
          </a:graphicData>
        </a:graphic>
      </p:graphicFrame>
    </p:spTree>
    <p:extLst>
      <p:ext uri="{BB962C8B-B14F-4D97-AF65-F5344CB8AC3E}">
        <p14:creationId xmlns:p14="http://schemas.microsoft.com/office/powerpoint/2010/main" val="29603504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6.3  </a:t>
            </a:r>
            <a:r>
              <a:rPr lang="en-US" altLang="zh-CN" b="1" dirty="0" err="1"/>
              <a:t>TreeView</a:t>
            </a:r>
            <a:r>
              <a:rPr lang="zh-CN" altLang="zh-CN" b="1" dirty="0"/>
              <a:t>控件显示导航</a:t>
            </a:r>
            <a:br>
              <a:rPr lang="zh-CN" altLang="zh-CN" b="1" dirty="0"/>
            </a:br>
            <a:endParaRPr lang="zh-CN" altLang="en-US" dirty="0"/>
          </a:p>
        </p:txBody>
      </p:sp>
      <p:sp>
        <p:nvSpPr>
          <p:cNvPr id="3" name="内容占位符 2"/>
          <p:cNvSpPr>
            <a:spLocks noGrp="1"/>
          </p:cNvSpPr>
          <p:nvPr>
            <p:ph sz="quarter" idx="1"/>
          </p:nvPr>
        </p:nvSpPr>
        <p:spPr/>
        <p:txBody>
          <a:bodyPr/>
          <a:lstStyle/>
          <a:p>
            <a:r>
              <a:rPr lang="en-US" altLang="zh-CN" dirty="0" err="1"/>
              <a:t>TreeView</a:t>
            </a:r>
            <a:r>
              <a:rPr lang="zh-CN" altLang="zh-CN" dirty="0"/>
              <a:t>控件主要支持以下功能：</a:t>
            </a:r>
          </a:p>
          <a:p>
            <a:pPr lvl="0"/>
            <a:r>
              <a:rPr lang="zh-CN" altLang="zh-CN" dirty="0"/>
              <a:t>支持数据绑定，允许将控件的节点绑定到分层数据（如：</a:t>
            </a:r>
            <a:r>
              <a:rPr lang="en-US" altLang="zh-CN" dirty="0"/>
              <a:t>XML</a:t>
            </a:r>
            <a:r>
              <a:rPr lang="zh-CN" altLang="zh-CN" dirty="0"/>
              <a:t>、表格等）。</a:t>
            </a:r>
          </a:p>
          <a:p>
            <a:pPr lvl="0"/>
            <a:r>
              <a:rPr lang="zh-CN" altLang="zh-CN" dirty="0"/>
              <a:t>。与</a:t>
            </a:r>
            <a:r>
              <a:rPr lang="en-US" altLang="zh-CN" dirty="0" err="1"/>
              <a:t>SiteMapDataSource</a:t>
            </a:r>
            <a:r>
              <a:rPr lang="zh-CN" altLang="zh-CN" dirty="0"/>
              <a:t>控件集成，实现站点导航功能。</a:t>
            </a:r>
          </a:p>
          <a:p>
            <a:pPr lvl="0"/>
            <a:r>
              <a:rPr lang="zh-CN" altLang="zh-CN" dirty="0"/>
              <a:t>节点文字可显示为普通文本或超链接文本。</a:t>
            </a:r>
          </a:p>
          <a:p>
            <a:pPr lvl="0"/>
            <a:r>
              <a:rPr lang="zh-CN" altLang="zh-CN" dirty="0"/>
              <a:t>可自定义树型和节点的样式、主题等外观特征。</a:t>
            </a:r>
          </a:p>
          <a:p>
            <a:pPr lvl="0"/>
            <a:r>
              <a:rPr lang="zh-CN" altLang="zh-CN" dirty="0"/>
              <a:t>通过编程方式访问</a:t>
            </a:r>
            <a:r>
              <a:rPr lang="en-US" altLang="zh-CN" dirty="0" err="1"/>
              <a:t>TreeView</a:t>
            </a:r>
            <a:r>
              <a:rPr lang="zh-CN" altLang="zh-CN" dirty="0"/>
              <a:t>对象，完成动态创建树形结构、构造节点和设置属性等任务</a:t>
            </a:r>
          </a:p>
          <a:p>
            <a:endParaRPr lang="zh-CN" altLang="en-US" dirty="0"/>
          </a:p>
        </p:txBody>
      </p:sp>
    </p:spTree>
    <p:extLst>
      <p:ext uri="{BB962C8B-B14F-4D97-AF65-F5344CB8AC3E}">
        <p14:creationId xmlns:p14="http://schemas.microsoft.com/office/powerpoint/2010/main" val="2228476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6.4  Menu</a:t>
            </a:r>
            <a:r>
              <a:rPr lang="zh-CN" altLang="zh-CN" b="1" dirty="0"/>
              <a:t>控件显示导航</a:t>
            </a:r>
            <a:br>
              <a:rPr lang="zh-CN" altLang="zh-CN" b="1" dirty="0"/>
            </a:br>
            <a:endParaRPr lang="zh-CN" altLang="en-US" dirty="0"/>
          </a:p>
        </p:txBody>
      </p:sp>
      <p:sp>
        <p:nvSpPr>
          <p:cNvPr id="3" name="内容占位符 2"/>
          <p:cNvSpPr>
            <a:spLocks noGrp="1"/>
          </p:cNvSpPr>
          <p:nvPr>
            <p:ph sz="quarter" idx="1"/>
          </p:nvPr>
        </p:nvSpPr>
        <p:spPr/>
        <p:txBody>
          <a:bodyPr/>
          <a:lstStyle/>
          <a:p>
            <a:r>
              <a:rPr lang="en-US" altLang="zh-CN" dirty="0"/>
              <a:t>Menu</a:t>
            </a:r>
            <a:r>
              <a:rPr lang="zh-CN" altLang="zh-CN" dirty="0"/>
              <a:t>控件能够构建与</a:t>
            </a:r>
            <a:r>
              <a:rPr lang="en-US" altLang="zh-CN" dirty="0"/>
              <a:t>Windows</a:t>
            </a:r>
            <a:r>
              <a:rPr lang="zh-CN" altLang="zh-CN" dirty="0"/>
              <a:t>应用程序类似的菜单栏。</a:t>
            </a:r>
            <a:r>
              <a:rPr lang="en-US" altLang="zh-CN" dirty="0"/>
              <a:t>Menu </a:t>
            </a:r>
            <a:r>
              <a:rPr lang="zh-CN" altLang="zh-CN" dirty="0"/>
              <a:t>控件具有两种显示模式：静态模式和动态模式。静态模式显示意味着</a:t>
            </a:r>
            <a:r>
              <a:rPr lang="en-US" altLang="zh-CN" dirty="0"/>
              <a:t> Menu </a:t>
            </a:r>
            <a:r>
              <a:rPr lang="zh-CN" altLang="zh-CN" dirty="0"/>
              <a:t>控件始终是完全展开的，整个结构都是可视的，用户可以单击任何部位；而动态模式显示的菜单中，只有指定的部分是静态的，只有用户将鼠标指针放置在父节点上时才会显示其子菜单项。</a:t>
            </a:r>
          </a:p>
          <a:p>
            <a:endParaRPr lang="zh-CN" altLang="en-US" dirty="0"/>
          </a:p>
        </p:txBody>
      </p:sp>
    </p:spTree>
    <p:extLst>
      <p:ext uri="{BB962C8B-B14F-4D97-AF65-F5344CB8AC3E}">
        <p14:creationId xmlns:p14="http://schemas.microsoft.com/office/powerpoint/2010/main" val="1067151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4" name="内容占位符 3"/>
          <p:cNvGraphicFramePr>
            <a:graphicFrameLocks noGrp="1"/>
          </p:cNvGraphicFramePr>
          <p:nvPr>
            <p:ph sz="quarter" idx="1"/>
            <p:extLst>
              <p:ext uri="{D42A27DB-BD31-4B8C-83A1-F6EECF244321}">
                <p14:modId xmlns:p14="http://schemas.microsoft.com/office/powerpoint/2010/main" val="2682404976"/>
              </p:ext>
            </p:extLst>
          </p:nvPr>
        </p:nvGraphicFramePr>
        <p:xfrm>
          <a:off x="611560" y="1484780"/>
          <a:ext cx="7272808" cy="4680524"/>
        </p:xfrm>
        <a:graphic>
          <a:graphicData uri="http://schemas.openxmlformats.org/drawingml/2006/table">
            <a:tbl>
              <a:tblPr>
                <a:tableStyleId>{5C22544A-7EE6-4342-B048-85BDC9FD1C3A}</a:tableStyleId>
              </a:tblPr>
              <a:tblGrid>
                <a:gridCol w="2782418"/>
                <a:gridCol w="4490390"/>
              </a:tblGrid>
              <a:tr h="246343">
                <a:tc>
                  <a:txBody>
                    <a:bodyPr/>
                    <a:lstStyle/>
                    <a:p>
                      <a:pPr indent="266700" algn="l">
                        <a:spcAft>
                          <a:spcPts val="0"/>
                        </a:spcAft>
                      </a:pPr>
                      <a:r>
                        <a:rPr lang="zh-CN" sz="1050" kern="100" dirty="0">
                          <a:effectLst/>
                        </a:rPr>
                        <a:t>属性</a:t>
                      </a:r>
                      <a:endParaRPr lang="zh-CN" sz="1050" kern="100" dirty="0">
                        <a:effectLst/>
                        <a:latin typeface="Times New Roman"/>
                        <a:ea typeface="宋体"/>
                      </a:endParaRPr>
                    </a:p>
                  </a:txBody>
                  <a:tcPr marL="0" marR="0" marT="0" marB="0" anchor="ctr"/>
                </a:tc>
                <a:tc>
                  <a:txBody>
                    <a:bodyPr/>
                    <a:lstStyle/>
                    <a:p>
                      <a:pPr indent="266700" algn="l">
                        <a:spcAft>
                          <a:spcPts val="0"/>
                        </a:spcAft>
                      </a:pPr>
                      <a:r>
                        <a:rPr lang="zh-CN" sz="1050" kern="100">
                          <a:effectLst/>
                        </a:rPr>
                        <a:t>说明</a:t>
                      </a:r>
                      <a:endParaRPr lang="zh-CN" sz="1050" kern="100">
                        <a:effectLst/>
                        <a:latin typeface="Times New Roman"/>
                        <a:ea typeface="宋体"/>
                      </a:endParaRPr>
                    </a:p>
                  </a:txBody>
                  <a:tcPr marL="0" marR="0" marT="0" marB="0" anchor="ctr"/>
                </a:tc>
              </a:tr>
              <a:tr h="492687">
                <a:tc>
                  <a:txBody>
                    <a:bodyPr/>
                    <a:lstStyle/>
                    <a:p>
                      <a:pPr indent="266700" algn="l">
                        <a:spcAft>
                          <a:spcPts val="0"/>
                        </a:spcAft>
                      </a:pPr>
                      <a:r>
                        <a:rPr lang="en-US" sz="1050" kern="100">
                          <a:effectLst/>
                        </a:rPr>
                        <a:t>DataSource</a:t>
                      </a:r>
                      <a:endParaRPr lang="zh-CN" sz="1050" kern="100">
                        <a:effectLst/>
                        <a:latin typeface="Times New Roman"/>
                        <a:ea typeface="宋体"/>
                      </a:endParaRPr>
                    </a:p>
                  </a:txBody>
                  <a:tcPr marL="0" marR="0" marT="0" marB="0" anchor="ctr"/>
                </a:tc>
                <a:tc>
                  <a:txBody>
                    <a:bodyPr/>
                    <a:lstStyle/>
                    <a:p>
                      <a:pPr indent="266700" algn="l">
                        <a:spcAft>
                          <a:spcPts val="0"/>
                        </a:spcAft>
                      </a:pPr>
                      <a:r>
                        <a:rPr lang="zh-CN" sz="1050" kern="100">
                          <a:effectLst/>
                        </a:rPr>
                        <a:t>获取或设置对象，数据绑定控件从该对象中检索其数据项列表</a:t>
                      </a:r>
                      <a:endParaRPr lang="zh-CN" sz="1050" kern="100">
                        <a:effectLst/>
                        <a:latin typeface="Times New Roman"/>
                        <a:ea typeface="宋体"/>
                      </a:endParaRPr>
                    </a:p>
                  </a:txBody>
                  <a:tcPr marL="0" marR="0" marT="0" marB="0" anchor="ctr"/>
                </a:tc>
              </a:tr>
              <a:tr h="492687">
                <a:tc>
                  <a:txBody>
                    <a:bodyPr/>
                    <a:lstStyle/>
                    <a:p>
                      <a:pPr indent="266700" algn="l">
                        <a:spcAft>
                          <a:spcPts val="0"/>
                        </a:spcAft>
                      </a:pPr>
                      <a:r>
                        <a:rPr lang="en-US" sz="1050" kern="100">
                          <a:effectLst/>
                        </a:rPr>
                        <a:t>DataSourceID</a:t>
                      </a:r>
                      <a:endParaRPr lang="zh-CN" sz="1050" kern="100">
                        <a:effectLst/>
                        <a:latin typeface="Times New Roman"/>
                        <a:ea typeface="宋体"/>
                      </a:endParaRPr>
                    </a:p>
                  </a:txBody>
                  <a:tcPr marL="0" marR="0" marT="0" marB="0" anchor="ctr"/>
                </a:tc>
                <a:tc>
                  <a:txBody>
                    <a:bodyPr/>
                    <a:lstStyle/>
                    <a:p>
                      <a:pPr indent="266700" algn="l">
                        <a:spcAft>
                          <a:spcPts val="0"/>
                        </a:spcAft>
                      </a:pPr>
                      <a:r>
                        <a:rPr lang="zh-CN" sz="1050" kern="100">
                          <a:effectLst/>
                        </a:rPr>
                        <a:t>获取或设置绑定到</a:t>
                      </a:r>
                      <a:r>
                        <a:rPr lang="en-US" sz="1050" kern="100">
                          <a:effectLst/>
                        </a:rPr>
                        <a:t>Menu</a:t>
                      </a:r>
                      <a:r>
                        <a:rPr lang="zh-CN" sz="1050" kern="100">
                          <a:effectLst/>
                        </a:rPr>
                        <a:t>服务器控件的数据源控件的</a:t>
                      </a:r>
                      <a:r>
                        <a:rPr lang="en-US" sz="1050" kern="100">
                          <a:effectLst/>
                        </a:rPr>
                        <a:t>ID</a:t>
                      </a:r>
                      <a:endParaRPr lang="zh-CN" sz="1050" kern="100">
                        <a:effectLst/>
                        <a:latin typeface="Times New Roman"/>
                        <a:ea typeface="宋体"/>
                      </a:endParaRPr>
                    </a:p>
                  </a:txBody>
                  <a:tcPr marL="0" marR="0" marT="0" marB="0" anchor="ctr"/>
                </a:tc>
              </a:tr>
              <a:tr h="492687">
                <a:tc>
                  <a:txBody>
                    <a:bodyPr/>
                    <a:lstStyle/>
                    <a:p>
                      <a:pPr indent="266700" algn="l">
                        <a:spcAft>
                          <a:spcPts val="0"/>
                        </a:spcAft>
                      </a:pPr>
                      <a:r>
                        <a:rPr lang="en-US" sz="1050" kern="100">
                          <a:effectLst/>
                        </a:rPr>
                        <a:t>DisappearAfter</a:t>
                      </a:r>
                      <a:endParaRPr lang="zh-CN" sz="1050" kern="100">
                        <a:effectLst/>
                        <a:latin typeface="Times New Roman"/>
                        <a:ea typeface="宋体"/>
                      </a:endParaRPr>
                    </a:p>
                  </a:txBody>
                  <a:tcPr marL="0" marR="0" marT="0" marB="0" anchor="ctr"/>
                </a:tc>
                <a:tc>
                  <a:txBody>
                    <a:bodyPr/>
                    <a:lstStyle/>
                    <a:p>
                      <a:pPr indent="266700" algn="l">
                        <a:spcAft>
                          <a:spcPts val="0"/>
                        </a:spcAft>
                      </a:pPr>
                      <a:r>
                        <a:rPr lang="zh-CN" sz="1050" kern="100">
                          <a:effectLst/>
                        </a:rPr>
                        <a:t>获取或设置鼠标指针不再置于菜单上后显示动态菜单的持续时间</a:t>
                      </a:r>
                      <a:endParaRPr lang="zh-CN" sz="1050" kern="100">
                        <a:effectLst/>
                        <a:latin typeface="Times New Roman"/>
                        <a:ea typeface="宋体"/>
                      </a:endParaRPr>
                    </a:p>
                  </a:txBody>
                  <a:tcPr marL="0" marR="0" marT="0" marB="0" anchor="ctr"/>
                </a:tc>
              </a:tr>
              <a:tr h="492687">
                <a:tc>
                  <a:txBody>
                    <a:bodyPr/>
                    <a:lstStyle/>
                    <a:p>
                      <a:pPr indent="266700" algn="l">
                        <a:spcAft>
                          <a:spcPts val="0"/>
                        </a:spcAft>
                      </a:pPr>
                      <a:r>
                        <a:rPr lang="en-US" sz="1050" kern="100">
                          <a:effectLst/>
                        </a:rPr>
                        <a:t>DynamicHorizontalOffset</a:t>
                      </a:r>
                      <a:endParaRPr lang="zh-CN" sz="1050" kern="100">
                        <a:effectLst/>
                        <a:latin typeface="Times New Roman"/>
                        <a:ea typeface="宋体"/>
                      </a:endParaRPr>
                    </a:p>
                  </a:txBody>
                  <a:tcPr marL="0" marR="0" marT="0" marB="0" anchor="ctr"/>
                </a:tc>
                <a:tc>
                  <a:txBody>
                    <a:bodyPr/>
                    <a:lstStyle/>
                    <a:p>
                      <a:pPr indent="266700" algn="l">
                        <a:spcAft>
                          <a:spcPts val="0"/>
                        </a:spcAft>
                      </a:pPr>
                      <a:r>
                        <a:rPr lang="zh-CN" sz="1050" kern="100">
                          <a:effectLst/>
                        </a:rPr>
                        <a:t>获取或设置动态菜单相对于其父菜单项的水平移动像素数</a:t>
                      </a:r>
                      <a:endParaRPr lang="zh-CN" sz="1050" kern="100">
                        <a:effectLst/>
                        <a:latin typeface="Times New Roman"/>
                        <a:ea typeface="宋体"/>
                      </a:endParaRPr>
                    </a:p>
                  </a:txBody>
                  <a:tcPr marL="0" marR="0" marT="0" marB="0" anchor="ctr"/>
                </a:tc>
              </a:tr>
              <a:tr h="492687">
                <a:tc>
                  <a:txBody>
                    <a:bodyPr/>
                    <a:lstStyle/>
                    <a:p>
                      <a:pPr indent="266700" algn="l">
                        <a:spcAft>
                          <a:spcPts val="0"/>
                        </a:spcAft>
                      </a:pPr>
                      <a:r>
                        <a:rPr lang="en-US" sz="1050" kern="100">
                          <a:effectLst/>
                        </a:rPr>
                        <a:t>DynamicPopOutImageUrl</a:t>
                      </a:r>
                      <a:endParaRPr lang="zh-CN" sz="1050" kern="100">
                        <a:effectLst/>
                        <a:latin typeface="Times New Roman"/>
                        <a:ea typeface="宋体"/>
                      </a:endParaRPr>
                    </a:p>
                  </a:txBody>
                  <a:tcPr marL="0" marR="0" marT="0" marB="0" anchor="ctr"/>
                </a:tc>
                <a:tc>
                  <a:txBody>
                    <a:bodyPr/>
                    <a:lstStyle/>
                    <a:p>
                      <a:pPr indent="266700" algn="l">
                        <a:spcAft>
                          <a:spcPts val="0"/>
                        </a:spcAft>
                      </a:pPr>
                      <a:r>
                        <a:rPr lang="zh-CN" sz="1050" kern="100">
                          <a:effectLst/>
                        </a:rPr>
                        <a:t>获取或设置自定义图像的</a:t>
                      </a:r>
                      <a:r>
                        <a:rPr lang="en-US" sz="1050" kern="100">
                          <a:effectLst/>
                        </a:rPr>
                        <a:t>URL</a:t>
                      </a:r>
                      <a:r>
                        <a:rPr lang="zh-CN" sz="1050" kern="100">
                          <a:effectLst/>
                        </a:rPr>
                        <a:t>，如果动态菜单项包含子菜单，该图像则显示在动态菜单项中</a:t>
                      </a:r>
                      <a:endParaRPr lang="zh-CN" sz="1050" kern="100">
                        <a:effectLst/>
                        <a:latin typeface="Times New Roman"/>
                        <a:ea typeface="宋体"/>
                      </a:endParaRPr>
                    </a:p>
                  </a:txBody>
                  <a:tcPr marL="0" marR="0" marT="0" marB="0" anchor="ctr"/>
                </a:tc>
              </a:tr>
              <a:tr h="492687">
                <a:tc>
                  <a:txBody>
                    <a:bodyPr/>
                    <a:lstStyle/>
                    <a:p>
                      <a:pPr indent="266700" algn="l">
                        <a:spcAft>
                          <a:spcPts val="0"/>
                        </a:spcAft>
                      </a:pPr>
                      <a:r>
                        <a:rPr lang="en-US" sz="1050" kern="100">
                          <a:effectLst/>
                        </a:rPr>
                        <a:t>Items</a:t>
                      </a:r>
                      <a:endParaRPr lang="zh-CN" sz="1050" kern="100">
                        <a:effectLst/>
                        <a:latin typeface="Times New Roman"/>
                        <a:ea typeface="宋体"/>
                      </a:endParaRPr>
                    </a:p>
                  </a:txBody>
                  <a:tcPr marL="0" marR="0" marT="0" marB="0" anchor="ctr"/>
                </a:tc>
                <a:tc>
                  <a:txBody>
                    <a:bodyPr/>
                    <a:lstStyle/>
                    <a:p>
                      <a:pPr indent="266700" algn="l">
                        <a:spcAft>
                          <a:spcPts val="0"/>
                        </a:spcAft>
                      </a:pPr>
                      <a:r>
                        <a:rPr lang="zh-CN" sz="1050" kern="100">
                          <a:effectLst/>
                        </a:rPr>
                        <a:t>获取</a:t>
                      </a:r>
                      <a:r>
                        <a:rPr lang="en-US" sz="1050" kern="100">
                          <a:effectLst/>
                        </a:rPr>
                        <a:t>MenuItemCollection</a:t>
                      </a:r>
                      <a:r>
                        <a:rPr lang="zh-CN" sz="1050" kern="100">
                          <a:effectLst/>
                        </a:rPr>
                        <a:t>对象，该对象包含</a:t>
                      </a:r>
                      <a:r>
                        <a:rPr lang="en-US" sz="1050" kern="100">
                          <a:effectLst/>
                        </a:rPr>
                        <a:t>Menu</a:t>
                      </a:r>
                      <a:r>
                        <a:rPr lang="zh-CN" sz="1050" kern="100">
                          <a:effectLst/>
                        </a:rPr>
                        <a:t>控件中的所有菜单项</a:t>
                      </a:r>
                      <a:endParaRPr lang="zh-CN" sz="1050" kern="100">
                        <a:effectLst/>
                        <a:latin typeface="Times New Roman"/>
                        <a:ea typeface="宋体"/>
                      </a:endParaRPr>
                    </a:p>
                  </a:txBody>
                  <a:tcPr marL="0" marR="0" marT="0" marB="0" anchor="ctr"/>
                </a:tc>
              </a:tr>
              <a:tr h="246343">
                <a:tc>
                  <a:txBody>
                    <a:bodyPr/>
                    <a:lstStyle/>
                    <a:p>
                      <a:pPr indent="266700" algn="l">
                        <a:spcAft>
                          <a:spcPts val="0"/>
                        </a:spcAft>
                      </a:pPr>
                      <a:r>
                        <a:rPr lang="en-US" sz="1050" kern="100">
                          <a:effectLst/>
                        </a:rPr>
                        <a:t>ItemWrap</a:t>
                      </a:r>
                      <a:endParaRPr lang="zh-CN" sz="1050" kern="100">
                        <a:effectLst/>
                        <a:latin typeface="Times New Roman"/>
                        <a:ea typeface="宋体"/>
                      </a:endParaRPr>
                    </a:p>
                  </a:txBody>
                  <a:tcPr marL="0" marR="0" marT="0" marB="0" anchor="ctr"/>
                </a:tc>
                <a:tc>
                  <a:txBody>
                    <a:bodyPr/>
                    <a:lstStyle/>
                    <a:p>
                      <a:pPr indent="266700" algn="l">
                        <a:spcAft>
                          <a:spcPts val="0"/>
                        </a:spcAft>
                      </a:pPr>
                      <a:r>
                        <a:rPr lang="zh-CN" sz="1050" kern="100">
                          <a:effectLst/>
                        </a:rPr>
                        <a:t>获取或设置一个值，该值指示菜单项的文本是否换行</a:t>
                      </a:r>
                      <a:endParaRPr lang="zh-CN" sz="1050" kern="100">
                        <a:effectLst/>
                        <a:latin typeface="Times New Roman"/>
                        <a:ea typeface="宋体"/>
                      </a:endParaRPr>
                    </a:p>
                  </a:txBody>
                  <a:tcPr marL="0" marR="0" marT="0" marB="0" anchor="ctr"/>
                </a:tc>
              </a:tr>
              <a:tr h="492687">
                <a:tc>
                  <a:txBody>
                    <a:bodyPr/>
                    <a:lstStyle/>
                    <a:p>
                      <a:pPr indent="266700" algn="l">
                        <a:spcAft>
                          <a:spcPts val="0"/>
                        </a:spcAft>
                      </a:pPr>
                      <a:r>
                        <a:rPr lang="en-US" sz="1050" kern="100">
                          <a:effectLst/>
                        </a:rPr>
                        <a:t>MaximumDynamicDisplayLevels</a:t>
                      </a:r>
                      <a:endParaRPr lang="zh-CN" sz="1050" kern="100">
                        <a:effectLst/>
                        <a:latin typeface="Times New Roman"/>
                        <a:ea typeface="宋体"/>
                      </a:endParaRPr>
                    </a:p>
                  </a:txBody>
                  <a:tcPr marL="0" marR="0" marT="0" marB="0" anchor="ctr"/>
                </a:tc>
                <a:tc>
                  <a:txBody>
                    <a:bodyPr/>
                    <a:lstStyle/>
                    <a:p>
                      <a:pPr indent="266700" algn="l">
                        <a:spcAft>
                          <a:spcPts val="0"/>
                        </a:spcAft>
                      </a:pPr>
                      <a:r>
                        <a:rPr lang="zh-CN" sz="1050" kern="100">
                          <a:effectLst/>
                        </a:rPr>
                        <a:t>获取或设置动态菜单的菜单呈现级别数</a:t>
                      </a:r>
                      <a:endParaRPr lang="zh-CN" sz="1050" kern="100">
                        <a:effectLst/>
                        <a:latin typeface="Times New Roman"/>
                        <a:ea typeface="宋体"/>
                      </a:endParaRPr>
                    </a:p>
                  </a:txBody>
                  <a:tcPr marL="0" marR="0" marT="0" marB="0" anchor="ctr"/>
                </a:tc>
              </a:tr>
              <a:tr h="246343">
                <a:tc>
                  <a:txBody>
                    <a:bodyPr/>
                    <a:lstStyle/>
                    <a:p>
                      <a:pPr indent="266700" algn="l">
                        <a:spcAft>
                          <a:spcPts val="0"/>
                        </a:spcAft>
                      </a:pPr>
                      <a:r>
                        <a:rPr lang="en-US" sz="1050" kern="100">
                          <a:effectLst/>
                        </a:rPr>
                        <a:t>Orientation</a:t>
                      </a:r>
                      <a:endParaRPr lang="zh-CN" sz="1050" kern="100">
                        <a:effectLst/>
                        <a:latin typeface="Times New Roman"/>
                        <a:ea typeface="宋体"/>
                      </a:endParaRPr>
                    </a:p>
                  </a:txBody>
                  <a:tcPr marL="0" marR="0" marT="0" marB="0" anchor="ctr"/>
                </a:tc>
                <a:tc>
                  <a:txBody>
                    <a:bodyPr/>
                    <a:lstStyle/>
                    <a:p>
                      <a:pPr indent="266700" algn="l">
                        <a:spcAft>
                          <a:spcPts val="0"/>
                        </a:spcAft>
                      </a:pPr>
                      <a:r>
                        <a:rPr lang="zh-CN" sz="1050" kern="100">
                          <a:effectLst/>
                        </a:rPr>
                        <a:t>获取或设置</a:t>
                      </a:r>
                      <a:r>
                        <a:rPr lang="en-US" sz="1050" kern="100">
                          <a:effectLst/>
                        </a:rPr>
                        <a:t>Menu</a:t>
                      </a:r>
                      <a:r>
                        <a:rPr lang="zh-CN" sz="1050" kern="100">
                          <a:effectLst/>
                        </a:rPr>
                        <a:t>控件的呈现方向</a:t>
                      </a:r>
                      <a:endParaRPr lang="zh-CN" sz="1050" kern="100">
                        <a:effectLst/>
                        <a:latin typeface="Times New Roman"/>
                        <a:ea typeface="宋体"/>
                      </a:endParaRPr>
                    </a:p>
                  </a:txBody>
                  <a:tcPr marL="0" marR="0" marT="0" marB="0" anchor="ctr"/>
                </a:tc>
              </a:tr>
              <a:tr h="246343">
                <a:tc>
                  <a:txBody>
                    <a:bodyPr/>
                    <a:lstStyle/>
                    <a:p>
                      <a:pPr indent="266700" algn="l">
                        <a:spcAft>
                          <a:spcPts val="0"/>
                        </a:spcAft>
                      </a:pPr>
                      <a:r>
                        <a:rPr lang="en-US" sz="1050" kern="100">
                          <a:effectLst/>
                        </a:rPr>
                        <a:t>SelectedItem</a:t>
                      </a:r>
                      <a:endParaRPr lang="zh-CN" sz="1050" kern="100">
                        <a:effectLst/>
                        <a:latin typeface="Times New Roman"/>
                        <a:ea typeface="宋体"/>
                      </a:endParaRPr>
                    </a:p>
                  </a:txBody>
                  <a:tcPr marL="0" marR="0" marT="0" marB="0" anchor="ctr"/>
                </a:tc>
                <a:tc>
                  <a:txBody>
                    <a:bodyPr/>
                    <a:lstStyle/>
                    <a:p>
                      <a:pPr indent="266700" algn="l">
                        <a:spcAft>
                          <a:spcPts val="0"/>
                        </a:spcAft>
                      </a:pPr>
                      <a:r>
                        <a:rPr lang="zh-CN" sz="1050" kern="100" dirty="0">
                          <a:effectLst/>
                        </a:rPr>
                        <a:t>获取选定的菜单项</a:t>
                      </a:r>
                      <a:endParaRPr lang="zh-CN" sz="1050" kern="100" dirty="0">
                        <a:effectLst/>
                        <a:latin typeface="Times New Roman"/>
                        <a:ea typeface="宋体"/>
                      </a:endParaRPr>
                    </a:p>
                  </a:txBody>
                  <a:tcPr marL="0" marR="0" marT="0" marB="0" anchor="ctr"/>
                </a:tc>
              </a:tr>
              <a:tr h="246343">
                <a:tc>
                  <a:txBody>
                    <a:bodyPr/>
                    <a:lstStyle/>
                    <a:p>
                      <a:pPr indent="266700" algn="l">
                        <a:spcAft>
                          <a:spcPts val="0"/>
                        </a:spcAft>
                      </a:pPr>
                      <a:r>
                        <a:rPr lang="en-US" sz="1050" kern="100">
                          <a:effectLst/>
                        </a:rPr>
                        <a:t>SelectedValue</a:t>
                      </a:r>
                      <a:endParaRPr lang="zh-CN" sz="1050" kern="100">
                        <a:effectLst/>
                        <a:latin typeface="Times New Roman"/>
                        <a:ea typeface="宋体"/>
                      </a:endParaRPr>
                    </a:p>
                  </a:txBody>
                  <a:tcPr marL="0" marR="0" marT="0" marB="0" anchor="ctr"/>
                </a:tc>
                <a:tc>
                  <a:txBody>
                    <a:bodyPr/>
                    <a:lstStyle/>
                    <a:p>
                      <a:pPr indent="266700" algn="l">
                        <a:spcAft>
                          <a:spcPts val="0"/>
                        </a:spcAft>
                      </a:pPr>
                      <a:r>
                        <a:rPr lang="zh-CN" sz="1050" kern="100" dirty="0">
                          <a:effectLst/>
                        </a:rPr>
                        <a:t>获取选定菜单项的值</a:t>
                      </a:r>
                      <a:endParaRPr lang="zh-CN" sz="1050" kern="100" dirty="0">
                        <a:effectLst/>
                        <a:latin typeface="Times New Roman"/>
                        <a:ea typeface="宋体"/>
                      </a:endParaRPr>
                    </a:p>
                  </a:txBody>
                  <a:tcPr marL="0" marR="0" marT="0" marB="0" anchor="ctr"/>
                </a:tc>
              </a:tr>
            </a:tbl>
          </a:graphicData>
        </a:graphic>
      </p:graphicFrame>
    </p:spTree>
    <p:extLst>
      <p:ext uri="{BB962C8B-B14F-4D97-AF65-F5344CB8AC3E}">
        <p14:creationId xmlns:p14="http://schemas.microsoft.com/office/powerpoint/2010/main" val="1234852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本章小结</a:t>
            </a:r>
            <a:endParaRPr lang="zh-CN" altLang="en-US"/>
          </a:p>
        </p:txBody>
      </p:sp>
      <p:sp>
        <p:nvSpPr>
          <p:cNvPr id="3" name="内容占位符 2"/>
          <p:cNvSpPr>
            <a:spLocks noGrp="1"/>
          </p:cNvSpPr>
          <p:nvPr>
            <p:ph sz="quarter" idx="1"/>
          </p:nvPr>
        </p:nvSpPr>
        <p:spPr/>
        <p:txBody>
          <a:bodyPr/>
          <a:lstStyle/>
          <a:p>
            <a:r>
              <a:rPr lang="zh-CN" altLang="zh-CN" dirty="0"/>
              <a:t>本章介绍了</a:t>
            </a:r>
            <a:r>
              <a:rPr lang="en-US" altLang="zh-CN" dirty="0"/>
              <a:t>ASP.NET</a:t>
            </a:r>
            <a:r>
              <a:rPr lang="zh-CN" altLang="zh-CN" dirty="0"/>
              <a:t>提供的导航系统，这个系统的核心是在</a:t>
            </a:r>
            <a:r>
              <a:rPr lang="en-US" altLang="zh-CN" dirty="0"/>
              <a:t>XML</a:t>
            </a:r>
            <a:r>
              <a:rPr lang="zh-CN" altLang="zh-CN" dirty="0"/>
              <a:t>文件（网站地图文件）中描述网站的页面结构。本章还详细介绍了</a:t>
            </a:r>
            <a:r>
              <a:rPr lang="en-US" altLang="zh-CN" dirty="0" err="1"/>
              <a:t>SiteMapPath</a:t>
            </a:r>
            <a:r>
              <a:rPr lang="zh-CN" altLang="zh-CN" dirty="0"/>
              <a:t>、</a:t>
            </a:r>
            <a:r>
              <a:rPr lang="en-US" altLang="zh-CN" dirty="0" err="1"/>
              <a:t>TreeView</a:t>
            </a:r>
            <a:r>
              <a:rPr lang="zh-CN" altLang="zh-CN" dirty="0"/>
              <a:t>、</a:t>
            </a:r>
            <a:r>
              <a:rPr lang="en-US" altLang="zh-CN" dirty="0"/>
              <a:t>Menu</a:t>
            </a:r>
            <a:r>
              <a:rPr lang="zh-CN" altLang="zh-CN" dirty="0"/>
              <a:t>控件的使用方法。</a:t>
            </a:r>
            <a:r>
              <a:rPr lang="en-US" altLang="zh-CN" dirty="0" err="1"/>
              <a:t>SiteMapPath</a:t>
            </a:r>
            <a:r>
              <a:rPr lang="zh-CN" altLang="zh-CN" dirty="0"/>
              <a:t>控件用于实现显示当前页面位于当前网站页面层次结构中位置的面包屑导航。不需要数据源控件。</a:t>
            </a:r>
            <a:r>
              <a:rPr lang="en-US" altLang="zh-CN" dirty="0" err="1"/>
              <a:t>TreeView</a:t>
            </a:r>
            <a:r>
              <a:rPr lang="zh-CN" altLang="zh-CN" dirty="0"/>
              <a:t>控件以树形结构显示网站地图，需要数据源控件。</a:t>
            </a:r>
            <a:r>
              <a:rPr lang="en-US" altLang="zh-CN" dirty="0"/>
              <a:t>Menu</a:t>
            </a:r>
            <a:r>
              <a:rPr lang="zh-CN" altLang="zh-CN" dirty="0"/>
              <a:t>控件以菜单形式显示网站地图，需要数据源控件。</a:t>
            </a:r>
          </a:p>
          <a:p>
            <a:endParaRPr lang="zh-CN" altLang="en-US" dirty="0"/>
          </a:p>
        </p:txBody>
      </p:sp>
    </p:spTree>
    <p:extLst>
      <p:ext uri="{BB962C8B-B14F-4D97-AF65-F5344CB8AC3E}">
        <p14:creationId xmlns:p14="http://schemas.microsoft.com/office/powerpoint/2010/main" val="356396108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0</TotalTime>
  <Words>892</Words>
  <Application>Microsoft Office PowerPoint</Application>
  <PresentationFormat>全屏显示(4:3)</PresentationFormat>
  <Paragraphs>71</Paragraphs>
  <Slides>9</Slides>
  <Notes>0</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凸显</vt:lpstr>
      <vt:lpstr>第6章  网站导航 </vt:lpstr>
      <vt:lpstr>教学目标</vt:lpstr>
      <vt:lpstr>6.1  网站地图 </vt:lpstr>
      <vt:lpstr>6.2  SiteMapPath控件显示导航 </vt:lpstr>
      <vt:lpstr>PowerPoint 演示文稿</vt:lpstr>
      <vt:lpstr>6.3  TreeView控件显示导航 </vt:lpstr>
      <vt:lpstr>6.4  Menu控件显示导航 </vt:lpstr>
      <vt:lpstr>PowerPoint 演示文稿</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第6章  网站导航 </dc:title>
  <dc:creator>Administrator</dc:creator>
  <cp:lastModifiedBy>pc</cp:lastModifiedBy>
  <cp:revision>1</cp:revision>
  <dcterms:created xsi:type="dcterms:W3CDTF">2017-04-12T09:58:56Z</dcterms:created>
  <dcterms:modified xsi:type="dcterms:W3CDTF">2017-04-12T10:05:24Z</dcterms:modified>
</cp:coreProperties>
</file>