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notesMasterIdLst>
    <p:notesMasterId r:id="rId54"/>
  </p:notesMasterIdLst>
  <p:handoutMasterIdLst>
    <p:handoutMasterId r:id="rId55"/>
  </p:handoutMasterIdLst>
  <p:sldIdLst>
    <p:sldId id="1018" r:id="rId2"/>
    <p:sldId id="1022" r:id="rId3"/>
    <p:sldId id="1071" r:id="rId4"/>
    <p:sldId id="1019" r:id="rId5"/>
    <p:sldId id="1023" r:id="rId6"/>
    <p:sldId id="1024" r:id="rId7"/>
    <p:sldId id="1025" r:id="rId8"/>
    <p:sldId id="1026" r:id="rId9"/>
    <p:sldId id="1027" r:id="rId10"/>
    <p:sldId id="1028" r:id="rId11"/>
    <p:sldId id="1029" r:id="rId12"/>
    <p:sldId id="1030" r:id="rId13"/>
    <p:sldId id="1031" r:id="rId14"/>
    <p:sldId id="1032" r:id="rId15"/>
    <p:sldId id="1033" r:id="rId16"/>
    <p:sldId id="1034" r:id="rId17"/>
    <p:sldId id="1035" r:id="rId18"/>
    <p:sldId id="1036" r:id="rId19"/>
    <p:sldId id="1037" r:id="rId20"/>
    <p:sldId id="1038" r:id="rId21"/>
    <p:sldId id="1039" r:id="rId22"/>
    <p:sldId id="1040" r:id="rId23"/>
    <p:sldId id="1041" r:id="rId24"/>
    <p:sldId id="1042" r:id="rId25"/>
    <p:sldId id="1043" r:id="rId26"/>
    <p:sldId id="1044" r:id="rId27"/>
    <p:sldId id="1045" r:id="rId28"/>
    <p:sldId id="1046" r:id="rId29"/>
    <p:sldId id="1047" r:id="rId30"/>
    <p:sldId id="1048" r:id="rId31"/>
    <p:sldId id="1049" r:id="rId32"/>
    <p:sldId id="1050" r:id="rId33"/>
    <p:sldId id="1051" r:id="rId34"/>
    <p:sldId id="1052" r:id="rId35"/>
    <p:sldId id="1053" r:id="rId36"/>
    <p:sldId id="1054" r:id="rId37"/>
    <p:sldId id="1055" r:id="rId38"/>
    <p:sldId id="1056" r:id="rId39"/>
    <p:sldId id="1057" r:id="rId40"/>
    <p:sldId id="1058" r:id="rId41"/>
    <p:sldId id="1059" r:id="rId42"/>
    <p:sldId id="1060" r:id="rId43"/>
    <p:sldId id="1061" r:id="rId44"/>
    <p:sldId id="1062" r:id="rId45"/>
    <p:sldId id="1063" r:id="rId46"/>
    <p:sldId id="1064" r:id="rId47"/>
    <p:sldId id="1069" r:id="rId48"/>
    <p:sldId id="1070" r:id="rId49"/>
    <p:sldId id="1065" r:id="rId50"/>
    <p:sldId id="1066" r:id="rId51"/>
    <p:sldId id="1067" r:id="rId52"/>
    <p:sldId id="1068" r:id="rId5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33CC"/>
    <a:srgbClr val="FFFFFF"/>
    <a:srgbClr val="E02920"/>
    <a:srgbClr val="400800"/>
    <a:srgbClr val="79710F"/>
    <a:srgbClr val="EEE67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46" autoAdjust="0"/>
  </p:normalViewPr>
  <p:slideViewPr>
    <p:cSldViewPr>
      <p:cViewPr varScale="1">
        <p:scale>
          <a:sx n="90" d="100"/>
          <a:sy n="90" d="100"/>
        </p:scale>
        <p:origin x="-96" y="-5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7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1" sz="1200" b="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2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2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1" sz="1200" b="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2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ea typeface="宋体" pitchFamily="2" charset="-122"/>
              </a:defRPr>
            </a:lvl1pPr>
          </a:lstStyle>
          <a:p>
            <a:pPr>
              <a:defRPr/>
            </a:pPr>
            <a:fld id="{750710DA-EE8E-41D0-8CC3-998CF9D683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1" sz="1200" b="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1" sz="1200" b="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ea typeface="宋体" pitchFamily="2" charset="-122"/>
              </a:defRPr>
            </a:lvl1pPr>
          </a:lstStyle>
          <a:p>
            <a:pPr>
              <a:defRPr/>
            </a:pPr>
            <a:fld id="{3A08A498-2826-4BE7-A95C-EC8EBEC95AD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gray">
          <a:xfrm>
            <a:off x="-9525" y="1447800"/>
            <a:ext cx="9164638" cy="3832225"/>
          </a:xfrm>
          <a:custGeom>
            <a:avLst/>
            <a:gdLst>
              <a:gd name="T0" fmla="*/ 19050 w 5773"/>
              <a:gd name="T1" fmla="*/ 196850 h 2414"/>
              <a:gd name="T2" fmla="*/ 2192338 w 5773"/>
              <a:gd name="T3" fmla="*/ 19050 h 2414"/>
              <a:gd name="T4" fmla="*/ 6451600 w 5773"/>
              <a:gd name="T5" fmla="*/ 922338 h 2414"/>
              <a:gd name="T6" fmla="*/ 9164638 w 5773"/>
              <a:gd name="T7" fmla="*/ 187325 h 2414"/>
              <a:gd name="T8" fmla="*/ 9153525 w 5773"/>
              <a:gd name="T9" fmla="*/ 3414713 h 2414"/>
              <a:gd name="T10" fmla="*/ 6296025 w 5773"/>
              <a:gd name="T11" fmla="*/ 3592513 h 2414"/>
              <a:gd name="T12" fmla="*/ 3116263 w 5773"/>
              <a:gd name="T13" fmla="*/ 3011488 h 2414"/>
              <a:gd name="T14" fmla="*/ 9525 w 5773"/>
              <a:gd name="T15" fmla="*/ 3821113 h 2414"/>
              <a:gd name="T16" fmla="*/ 19050 w 5773"/>
              <a:gd name="T17" fmla="*/ 196850 h 24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3" h="2414">
                <a:moveTo>
                  <a:pt x="12" y="124"/>
                </a:moveTo>
                <a:cubicBezTo>
                  <a:pt x="150" y="76"/>
                  <a:pt x="581" y="0"/>
                  <a:pt x="1381" y="12"/>
                </a:cubicBezTo>
                <a:cubicBezTo>
                  <a:pt x="2181" y="23"/>
                  <a:pt x="3370" y="437"/>
                  <a:pt x="4064" y="581"/>
                </a:cubicBezTo>
                <a:cubicBezTo>
                  <a:pt x="4758" y="725"/>
                  <a:pt x="5635" y="219"/>
                  <a:pt x="5773" y="118"/>
                </a:cubicBezTo>
                <a:lnTo>
                  <a:pt x="5766" y="2151"/>
                </a:lnTo>
                <a:cubicBezTo>
                  <a:pt x="4994" y="2407"/>
                  <a:pt x="4326" y="2311"/>
                  <a:pt x="3966" y="2263"/>
                </a:cubicBezTo>
                <a:cubicBezTo>
                  <a:pt x="3606" y="2215"/>
                  <a:pt x="2715" y="1873"/>
                  <a:pt x="1963" y="1897"/>
                </a:cubicBezTo>
                <a:cubicBezTo>
                  <a:pt x="1305" y="1893"/>
                  <a:pt x="0" y="2402"/>
                  <a:pt x="6" y="2407"/>
                </a:cubicBezTo>
                <a:cubicBezTo>
                  <a:pt x="12" y="2414"/>
                  <a:pt x="12" y="568"/>
                  <a:pt x="12" y="124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gray">
          <a:xfrm>
            <a:off x="-9525" y="1730375"/>
            <a:ext cx="9150350" cy="3265488"/>
          </a:xfrm>
          <a:custGeom>
            <a:avLst/>
            <a:gdLst>
              <a:gd name="T0" fmla="*/ 9525 w 5764"/>
              <a:gd name="T1" fmla="*/ 431800 h 2057"/>
              <a:gd name="T2" fmla="*/ 2306638 w 5764"/>
              <a:gd name="T3" fmla="*/ 15875 h 2057"/>
              <a:gd name="T4" fmla="*/ 6638925 w 5764"/>
              <a:gd name="T5" fmla="*/ 765175 h 2057"/>
              <a:gd name="T6" fmla="*/ 9150350 w 5764"/>
              <a:gd name="T7" fmla="*/ 244475 h 2057"/>
              <a:gd name="T8" fmla="*/ 9150350 w 5764"/>
              <a:gd name="T9" fmla="*/ 2867025 h 2057"/>
              <a:gd name="T10" fmla="*/ 6357938 w 5764"/>
              <a:gd name="T11" fmla="*/ 3165475 h 2057"/>
              <a:gd name="T12" fmla="*/ 3001963 w 5764"/>
              <a:gd name="T13" fmla="*/ 2416175 h 2057"/>
              <a:gd name="T14" fmla="*/ 9525 w 5764"/>
              <a:gd name="T15" fmla="*/ 3122613 h 2057"/>
              <a:gd name="T16" fmla="*/ 9525 w 5764"/>
              <a:gd name="T17" fmla="*/ 431800 h 20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4" h="2057">
                <a:moveTo>
                  <a:pt x="6" y="272"/>
                </a:moveTo>
                <a:cubicBezTo>
                  <a:pt x="144" y="233"/>
                  <a:pt x="656" y="0"/>
                  <a:pt x="1453" y="10"/>
                </a:cubicBezTo>
                <a:cubicBezTo>
                  <a:pt x="2250" y="20"/>
                  <a:pt x="3475" y="403"/>
                  <a:pt x="4182" y="482"/>
                </a:cubicBezTo>
                <a:cubicBezTo>
                  <a:pt x="4890" y="561"/>
                  <a:pt x="5626" y="237"/>
                  <a:pt x="5764" y="154"/>
                </a:cubicBezTo>
                <a:lnTo>
                  <a:pt x="5764" y="1806"/>
                </a:lnTo>
                <a:cubicBezTo>
                  <a:pt x="4919" y="2052"/>
                  <a:pt x="4485" y="2057"/>
                  <a:pt x="4005" y="1994"/>
                </a:cubicBezTo>
                <a:cubicBezTo>
                  <a:pt x="3526" y="1929"/>
                  <a:pt x="2640" y="1502"/>
                  <a:pt x="1891" y="1522"/>
                </a:cubicBezTo>
                <a:cubicBezTo>
                  <a:pt x="1234" y="1519"/>
                  <a:pt x="0" y="1962"/>
                  <a:pt x="6" y="1967"/>
                </a:cubicBezTo>
                <a:cubicBezTo>
                  <a:pt x="12" y="1972"/>
                  <a:pt x="6" y="641"/>
                  <a:pt x="6" y="2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7086600" y="1947863"/>
            <a:ext cx="533400" cy="533400"/>
            <a:chOff x="4752" y="1200"/>
            <a:chExt cx="288" cy="288"/>
          </a:xfrm>
        </p:grpSpPr>
        <p:sp>
          <p:nvSpPr>
            <p:cNvPr id="7" name="Oval 5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7620000" y="1371600"/>
            <a:ext cx="914400" cy="914400"/>
            <a:chOff x="4992" y="816"/>
            <a:chExt cx="576" cy="576"/>
          </a:xfrm>
        </p:grpSpPr>
        <p:sp>
          <p:nvSpPr>
            <p:cNvPr id="10" name="Oval 8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" name="Oval 9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2" name="Group 10"/>
          <p:cNvGrpSpPr>
            <a:grpSpLocks/>
          </p:cNvGrpSpPr>
          <p:nvPr/>
        </p:nvGrpSpPr>
        <p:grpSpPr bwMode="auto">
          <a:xfrm>
            <a:off x="304800" y="3429000"/>
            <a:ext cx="1295400" cy="1371600"/>
            <a:chOff x="4992" y="816"/>
            <a:chExt cx="576" cy="576"/>
          </a:xfrm>
        </p:grpSpPr>
        <p:sp>
          <p:nvSpPr>
            <p:cNvPr id="13" name="Oval 11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" name="Oval 12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pic>
        <p:nvPicPr>
          <p:cNvPr id="15" name="Picture 1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102552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7407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143000" y="2590800"/>
            <a:ext cx="7086600" cy="1012825"/>
          </a:xfrm>
          <a:effectLst>
            <a:outerShdw dist="53882" dir="2700000" algn="ctr" rotWithShape="0">
              <a:schemeClr val="tx1"/>
            </a:outerShdw>
          </a:effectLst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zh-CN" altLang="en-US" noProof="0" dirty="0" smtClean="0"/>
              <a:t>单击此处编辑母版标题样式</a:t>
            </a:r>
          </a:p>
        </p:txBody>
      </p:sp>
      <p:sp>
        <p:nvSpPr>
          <p:cNvPr id="827408" name="Rectangle 16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295400" y="3581400"/>
            <a:ext cx="67056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/>
            </a:lvl1pPr>
          </a:lstStyle>
          <a:p>
            <a:pPr lvl="0"/>
            <a:r>
              <a:rPr lang="zh-CN" altLang="en-US" noProof="0" dirty="0" smtClean="0"/>
              <a:t>单击此处编辑母版副标题样式</a:t>
            </a:r>
          </a:p>
        </p:txBody>
      </p:sp>
      <p:sp>
        <p:nvSpPr>
          <p:cNvPr id="16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5364163" y="6381750"/>
            <a:ext cx="3529012" cy="287338"/>
          </a:xfrm>
        </p:spPr>
        <p:txBody>
          <a:bodyPr/>
          <a:lstStyle>
            <a:lvl1pPr>
              <a:defRPr>
                <a:solidFill>
                  <a:srgbClr val="FF3300"/>
                </a:solidFill>
              </a:defRPr>
            </a:lvl1pPr>
          </a:lstStyle>
          <a:p>
            <a:pPr>
              <a:defRPr/>
            </a:pPr>
            <a:r>
              <a:rPr lang="en-US" altLang="zh-CN"/>
              <a:t>School of Computer Science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School of Computer Science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School of Computer Science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914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49580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School of Computer Science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914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828800"/>
            <a:ext cx="8229600" cy="4495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School of Computer Science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School of Computer Science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School of Computer Science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School of Computer Science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School of Computer Science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School of Computer Science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School of Computer Science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School of Computer Science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School of Computer Science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4" name="Object 80"/>
          <p:cNvGraphicFramePr>
            <a:graphicFrameLocks noChangeAspect="1"/>
          </p:cNvGraphicFramePr>
          <p:nvPr/>
        </p:nvGraphicFramePr>
        <p:xfrm>
          <a:off x="0" y="0"/>
          <a:ext cx="9144000" cy="1200150"/>
        </p:xfrm>
        <a:graphic>
          <a:graphicData uri="http://schemas.openxmlformats.org/presentationml/2006/ole">
            <p:oleObj spid="_x0000_s1104" name="Image" r:id="rId16" imgW="9561905" imgH="1600000" progId="">
              <p:embed/>
            </p:oleObj>
          </a:graphicData>
        </a:graphic>
      </p:graphicFrame>
      <p:sp>
        <p:nvSpPr>
          <p:cNvPr id="1027" name="Freeform 3"/>
          <p:cNvSpPr>
            <a:spLocks/>
          </p:cNvSpPr>
          <p:nvPr/>
        </p:nvSpPr>
        <p:spPr bwMode="gray">
          <a:xfrm>
            <a:off x="-11113" y="280988"/>
            <a:ext cx="9155113" cy="1620837"/>
          </a:xfrm>
          <a:custGeom>
            <a:avLst/>
            <a:gdLst>
              <a:gd name="T0" fmla="*/ 9525 w 5767"/>
              <a:gd name="T1" fmla="*/ 173037 h 1021"/>
              <a:gd name="T2" fmla="*/ 2265363 w 5767"/>
              <a:gd name="T3" fmla="*/ 73025 h 1021"/>
              <a:gd name="T4" fmla="*/ 6400800 w 5767"/>
              <a:gd name="T5" fmla="*/ 404812 h 1021"/>
              <a:gd name="T6" fmla="*/ 9155113 w 5767"/>
              <a:gd name="T7" fmla="*/ 0 h 1021"/>
              <a:gd name="T8" fmla="*/ 9155113 w 5767"/>
              <a:gd name="T9" fmla="*/ 1231900 h 1021"/>
              <a:gd name="T10" fmla="*/ 6453188 w 5767"/>
              <a:gd name="T11" fmla="*/ 1319212 h 1021"/>
              <a:gd name="T12" fmla="*/ 3149600 w 5767"/>
              <a:gd name="T13" fmla="*/ 1069975 h 1021"/>
              <a:gd name="T14" fmla="*/ 22225 w 5767"/>
              <a:gd name="T15" fmla="*/ 1579562 h 1021"/>
              <a:gd name="T16" fmla="*/ 9525 w 5767"/>
              <a:gd name="T17" fmla="*/ 173037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28" name="Freeform 4"/>
          <p:cNvSpPr>
            <a:spLocks/>
          </p:cNvSpPr>
          <p:nvPr/>
        </p:nvSpPr>
        <p:spPr bwMode="gray">
          <a:xfrm>
            <a:off x="-20638" y="533400"/>
            <a:ext cx="9161463" cy="1006475"/>
          </a:xfrm>
          <a:custGeom>
            <a:avLst/>
            <a:gdLst>
              <a:gd name="T0" fmla="*/ 31750 w 5771"/>
              <a:gd name="T1" fmla="*/ 173038 h 634"/>
              <a:gd name="T2" fmla="*/ 2289175 w 5771"/>
              <a:gd name="T3" fmla="*/ 4763 h 634"/>
              <a:gd name="T4" fmla="*/ 6588125 w 5771"/>
              <a:gd name="T5" fmla="*/ 234950 h 634"/>
              <a:gd name="T6" fmla="*/ 9161463 w 5771"/>
              <a:gd name="T7" fmla="*/ 58738 h 634"/>
              <a:gd name="T8" fmla="*/ 9161463 w 5771"/>
              <a:gd name="T9" fmla="*/ 884238 h 634"/>
              <a:gd name="T10" fmla="*/ 6257925 w 5771"/>
              <a:gd name="T11" fmla="*/ 939800 h 634"/>
              <a:gd name="T12" fmla="*/ 2919413 w 5771"/>
              <a:gd name="T13" fmla="*/ 723900 h 634"/>
              <a:gd name="T14" fmla="*/ 9525 w 5771"/>
              <a:gd name="T15" fmla="*/ 984250 h 634"/>
              <a:gd name="T16" fmla="*/ 31750 w 5771"/>
              <a:gd name="T17" fmla="*/ 173038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1108" name="Group 5"/>
          <p:cNvGrpSpPr>
            <a:grpSpLocks/>
          </p:cNvGrpSpPr>
          <p:nvPr/>
        </p:nvGrpSpPr>
        <p:grpSpPr bwMode="auto">
          <a:xfrm>
            <a:off x="7740650" y="347663"/>
            <a:ext cx="387350" cy="366712"/>
            <a:chOff x="4752" y="1200"/>
            <a:chExt cx="288" cy="288"/>
          </a:xfrm>
        </p:grpSpPr>
        <p:sp>
          <p:nvSpPr>
            <p:cNvPr id="826374" name="Oval 6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6375" name="Oval 7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109" name="Group 8"/>
          <p:cNvGrpSpPr>
            <a:grpSpLocks/>
          </p:cNvGrpSpPr>
          <p:nvPr/>
        </p:nvGrpSpPr>
        <p:grpSpPr bwMode="auto">
          <a:xfrm>
            <a:off x="8153400" y="53975"/>
            <a:ext cx="609600" cy="592138"/>
            <a:chOff x="4992" y="816"/>
            <a:chExt cx="576" cy="576"/>
          </a:xfrm>
        </p:grpSpPr>
        <p:sp>
          <p:nvSpPr>
            <p:cNvPr id="1039" name="Oval 9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6378" name="Oval 10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110" name="Group 11"/>
          <p:cNvGrpSpPr>
            <a:grpSpLocks/>
          </p:cNvGrpSpPr>
          <p:nvPr/>
        </p:nvGrpSpPr>
        <p:grpSpPr bwMode="auto">
          <a:xfrm>
            <a:off x="171450" y="819150"/>
            <a:ext cx="720725" cy="762000"/>
            <a:chOff x="4992" y="816"/>
            <a:chExt cx="576" cy="576"/>
          </a:xfrm>
        </p:grpSpPr>
        <p:sp>
          <p:nvSpPr>
            <p:cNvPr id="1037" name="Oval 12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6381" name="Oval 13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111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288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26383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26384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219700" y="6381750"/>
            <a:ext cx="360045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03628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School of Computer Science</a:t>
            </a:r>
          </a:p>
        </p:txBody>
      </p:sp>
      <p:sp>
        <p:nvSpPr>
          <p:cNvPr id="1114" name="Rectangle 17"/>
          <p:cNvSpPr>
            <a:spLocks noGrp="1" noChangeArrowheads="1"/>
          </p:cNvSpPr>
          <p:nvPr>
            <p:ph type="title"/>
          </p:nvPr>
        </p:nvSpPr>
        <p:spPr bwMode="white">
          <a:xfrm>
            <a:off x="914400" y="685800"/>
            <a:ext cx="73914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1115" name="Picture 20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8004175" y="531813"/>
            <a:ext cx="10302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8" r:id="rId2"/>
    <p:sldLayoutId id="2147483667" r:id="rId3"/>
    <p:sldLayoutId id="2147483666" r:id="rId4"/>
    <p:sldLayoutId id="2147483665" r:id="rId5"/>
    <p:sldLayoutId id="2147483664" r:id="rId6"/>
    <p:sldLayoutId id="2147483663" r:id="rId7"/>
    <p:sldLayoutId id="2147483662" r:id="rId8"/>
    <p:sldLayoutId id="2147483661" r:id="rId9"/>
    <p:sldLayoutId id="2147483660" r:id="rId10"/>
    <p:sldLayoutId id="2147483659" r:id="rId11"/>
    <p:sldLayoutId id="2147483658" r:id="rId12"/>
    <p:sldLayoutId id="2147483657" r:id="rId13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5" Type="http://schemas.openxmlformats.org/officeDocument/2006/relationships/slide" Target="slide45.xml"/><Relationship Id="rId4" Type="http://schemas.openxmlformats.org/officeDocument/2006/relationships/slide" Target="slide4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0825" y="2590800"/>
            <a:ext cx="8785225" cy="1012825"/>
          </a:xfrm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第</a:t>
            </a:r>
            <a:r>
              <a:rPr lang="en-US" altLang="zh-CN" smtClean="0">
                <a:ea typeface="宋体" charset="-122"/>
              </a:rPr>
              <a:t>2</a:t>
            </a:r>
            <a:r>
              <a:rPr lang="zh-CN" altLang="en-US" smtClean="0">
                <a:ea typeface="宋体" charset="-122"/>
              </a:rPr>
              <a:t>章  计算机组装与维护基础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1331913" y="1628775"/>
            <a:ext cx="7354887" cy="46958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2</a:t>
            </a:r>
            <a:r>
              <a:rPr lang="zh-CN" altLang="zh-CN" b="1" smtClean="0">
                <a:ea typeface="宋体" charset="-122"/>
              </a:rPr>
              <a:t>．安装</a:t>
            </a:r>
            <a:r>
              <a:rPr lang="en-US" altLang="zh-CN" b="1" smtClean="0">
                <a:ea typeface="宋体" charset="-122"/>
              </a:rPr>
              <a:t>CPU</a:t>
            </a:r>
            <a:r>
              <a:rPr lang="zh-CN" altLang="zh-CN" b="1" smtClean="0">
                <a:ea typeface="宋体" charset="-122"/>
              </a:rPr>
              <a:t>到主板</a:t>
            </a:r>
          </a:p>
          <a:p>
            <a:pPr marL="0" indent="0"/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663" y="2205038"/>
            <a:ext cx="45148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4186238"/>
            <a:ext cx="448627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7650" name="内容占位符 2"/>
          <p:cNvSpPr>
            <a:spLocks noGrp="1"/>
          </p:cNvSpPr>
          <p:nvPr>
            <p:ph idx="1"/>
          </p:nvPr>
        </p:nvSpPr>
        <p:spPr>
          <a:xfrm>
            <a:off x="1403350" y="1828800"/>
            <a:ext cx="7283450" cy="44958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3</a:t>
            </a:r>
            <a:r>
              <a:rPr lang="zh-CN" altLang="zh-CN" b="1" smtClean="0">
                <a:ea typeface="宋体" charset="-122"/>
              </a:rPr>
              <a:t>．安装散热器</a:t>
            </a:r>
          </a:p>
          <a:p>
            <a:pPr marL="0" indent="0"/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3392488"/>
            <a:ext cx="3311525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3357563"/>
            <a:ext cx="3313113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8674" name="内容占位符 2"/>
          <p:cNvSpPr>
            <a:spLocks noGrp="1"/>
          </p:cNvSpPr>
          <p:nvPr>
            <p:ph idx="1"/>
          </p:nvPr>
        </p:nvSpPr>
        <p:spPr>
          <a:xfrm>
            <a:off x="457200" y="1412875"/>
            <a:ext cx="8435975" cy="49117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4</a:t>
            </a:r>
            <a:r>
              <a:rPr lang="zh-CN" altLang="zh-CN" b="1" smtClean="0">
                <a:ea typeface="宋体" charset="-122"/>
              </a:rPr>
              <a:t>．安装内存条</a:t>
            </a:r>
            <a:endParaRPr lang="en-US" altLang="zh-CN" b="1" smtClean="0">
              <a:ea typeface="宋体" charset="-122"/>
            </a:endParaRP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内存条在安装时，先将内存插槽两端的扣具向外打开，然后将内存条平行放入内存插槽中，用两拇指均匀用力，轻压两端，听到“啪”的一声轻响，其插槽两端的扣具卡入内存两端的缺口内，则说明内存条已安装到位。</a:t>
            </a:r>
            <a:endParaRPr lang="zh-CN" altLang="zh-CN" b="1" smtClean="0">
              <a:ea typeface="宋体" charset="-122"/>
            </a:endParaRPr>
          </a:p>
          <a:p>
            <a:pPr marL="0" indent="0"/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1700" y="3660775"/>
            <a:ext cx="3600450" cy="271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9698" name="内容占位符 2"/>
          <p:cNvSpPr>
            <a:spLocks noGrp="1"/>
          </p:cNvSpPr>
          <p:nvPr>
            <p:ph idx="1"/>
          </p:nvPr>
        </p:nvSpPr>
        <p:spPr>
          <a:xfrm>
            <a:off x="900113" y="1844675"/>
            <a:ext cx="7426325" cy="44958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5</a:t>
            </a:r>
            <a:r>
              <a:rPr lang="zh-CN" altLang="zh-CN" b="1" smtClean="0">
                <a:ea typeface="宋体" charset="-122"/>
              </a:rPr>
              <a:t>．安装主板</a:t>
            </a:r>
            <a:endParaRPr lang="en-US" altLang="zh-CN" b="1" smtClean="0">
              <a:ea typeface="宋体" charset="-122"/>
            </a:endParaRP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安装主板时，先将机箱平放，然后将机箱提供的主板垫脚螺母安放到机箱主板托架的对应位置，处理好机箱后挡板。将主板平行放入机箱中，并注意主板后输出孔与机箱后挡板输出孔对齐</a:t>
            </a:r>
            <a:r>
              <a:rPr lang="zh-CN" altLang="en-US" smtClean="0">
                <a:ea typeface="宋体" charset="-122"/>
              </a:rPr>
              <a:t>。</a:t>
            </a:r>
            <a:endParaRPr lang="en-US" altLang="zh-CN" smtClean="0">
              <a:ea typeface="宋体" charset="-122"/>
            </a:endParaRP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确定主板安放到位后，拧紧螺钉，固定好主板。</a:t>
            </a:r>
            <a:endParaRPr lang="zh-CN" altLang="zh-CN" b="1" smtClean="0">
              <a:ea typeface="宋体" charset="-122"/>
            </a:endParaRPr>
          </a:p>
          <a:p>
            <a:pPr marL="0" indent="0"/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072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6</a:t>
            </a:r>
            <a:r>
              <a:rPr lang="zh-CN" altLang="zh-CN" b="1" smtClean="0">
                <a:ea typeface="宋体" charset="-122"/>
              </a:rPr>
              <a:t>．安装硬盘</a:t>
            </a:r>
          </a:p>
          <a:p>
            <a:pPr marL="0" indent="0"/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641600"/>
            <a:ext cx="5400675" cy="178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40088" y="2727325"/>
            <a:ext cx="213360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40088" y="4508500"/>
            <a:ext cx="213360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24525" y="4497388"/>
            <a:ext cx="213360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174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7</a:t>
            </a:r>
            <a:r>
              <a:rPr lang="zh-CN" altLang="zh-CN" b="1" smtClean="0">
                <a:ea typeface="宋体" charset="-122"/>
              </a:rPr>
              <a:t>．安装电源</a:t>
            </a:r>
            <a:endParaRPr lang="en-US" altLang="zh-CN" b="1" smtClean="0">
              <a:ea typeface="宋体" charset="-122"/>
            </a:endParaRP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电源的安装比较简单，将电源放置于机箱后上端的电源托架上，并用</a:t>
            </a:r>
            <a:r>
              <a:rPr lang="en-US" altLang="zh-CN" smtClean="0">
                <a:ea typeface="宋体" charset="-122"/>
              </a:rPr>
              <a:t>4</a:t>
            </a:r>
            <a:r>
              <a:rPr lang="zh-CN" altLang="zh-CN" smtClean="0">
                <a:ea typeface="宋体" charset="-122"/>
              </a:rPr>
              <a:t>颗螺钉从机箱外部将电源固定好。</a:t>
            </a:r>
            <a:endParaRPr lang="zh-CN" altLang="zh-CN" b="1" smtClean="0">
              <a:ea typeface="宋体" charset="-122"/>
            </a:endParaRPr>
          </a:p>
          <a:p>
            <a:pPr marL="0" indent="0">
              <a:buFont typeface="Wingdings" pitchFamily="2" charset="2"/>
              <a:buNone/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9650" y="3429000"/>
            <a:ext cx="3660775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277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 </a:t>
            </a:r>
            <a:r>
              <a:rPr lang="en-US" altLang="zh-CN" b="1" smtClean="0">
                <a:ea typeface="宋体" charset="-122"/>
              </a:rPr>
              <a:t>8</a:t>
            </a:r>
            <a:r>
              <a:rPr lang="zh-CN" altLang="zh-CN" b="1" smtClean="0">
                <a:ea typeface="宋体" charset="-122"/>
              </a:rPr>
              <a:t>．安装独立显卡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安装显卡时，两手轻拿显卡两端，垂直对准主板上的显卡插槽，向下轻按，到位后用螺钉固定即可</a:t>
            </a:r>
            <a:r>
              <a:rPr lang="zh-CN" altLang="en-US" smtClean="0">
                <a:ea typeface="宋体" charset="-122"/>
              </a:rPr>
              <a:t>。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0663" y="3500438"/>
            <a:ext cx="2936875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3500438"/>
            <a:ext cx="2952750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3794" name="内容占位符 2"/>
          <p:cNvSpPr>
            <a:spLocks noGrp="1"/>
          </p:cNvSpPr>
          <p:nvPr>
            <p:ph idx="1"/>
          </p:nvPr>
        </p:nvSpPr>
        <p:spPr>
          <a:xfrm>
            <a:off x="1619250" y="1828800"/>
            <a:ext cx="7067550" cy="44958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9</a:t>
            </a:r>
            <a:r>
              <a:rPr lang="zh-CN" altLang="zh-CN" b="1" smtClean="0">
                <a:ea typeface="宋体" charset="-122"/>
              </a:rPr>
              <a:t>．连接数据线、电源线、信号线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(1)</a:t>
            </a:r>
            <a:r>
              <a:rPr lang="zh-CN" altLang="zh-CN" smtClean="0">
                <a:ea typeface="宋体" charset="-122"/>
              </a:rPr>
              <a:t>硬盘连接</a:t>
            </a:r>
          </a:p>
          <a:p>
            <a:pPr marL="0" indent="0">
              <a:buFont typeface="Wingdings" pitchFamily="2" charset="2"/>
              <a:buNone/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997200"/>
            <a:ext cx="4392612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4365625"/>
            <a:ext cx="372427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4818" name="内容占位符 2"/>
          <p:cNvSpPr>
            <a:spLocks noGrp="1"/>
          </p:cNvSpPr>
          <p:nvPr>
            <p:ph idx="1"/>
          </p:nvPr>
        </p:nvSpPr>
        <p:spPr>
          <a:xfrm>
            <a:off x="457200" y="1628775"/>
            <a:ext cx="8229600" cy="46958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 (2)</a:t>
            </a:r>
            <a:r>
              <a:rPr lang="zh-CN" altLang="zh-CN" smtClean="0">
                <a:ea typeface="宋体" charset="-122"/>
              </a:rPr>
              <a:t>主板电源连接</a:t>
            </a:r>
          </a:p>
          <a:p>
            <a:pPr marL="0" indent="0">
              <a:buFont typeface="Wingdings" pitchFamily="2" charset="2"/>
              <a:buNone/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341563"/>
            <a:ext cx="2520950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2905125"/>
            <a:ext cx="2736850" cy="205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4076700"/>
            <a:ext cx="2490787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5842" name="内容占位符 2"/>
          <p:cNvSpPr>
            <a:spLocks noGrp="1"/>
          </p:cNvSpPr>
          <p:nvPr>
            <p:ph idx="1"/>
          </p:nvPr>
        </p:nvSpPr>
        <p:spPr>
          <a:xfrm>
            <a:off x="971550" y="1828800"/>
            <a:ext cx="7715250" cy="44958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(3)CPU</a:t>
            </a:r>
            <a:r>
              <a:rPr lang="zh-CN" altLang="zh-CN" smtClean="0">
                <a:ea typeface="宋体" charset="-122"/>
              </a:rPr>
              <a:t>电源连接</a:t>
            </a:r>
          </a:p>
          <a:p>
            <a:pPr marL="0" indent="0">
              <a:buFont typeface="Wingdings" pitchFamily="2" charset="2"/>
              <a:buNone/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671763"/>
            <a:ext cx="18383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3362325"/>
            <a:ext cx="18383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125" y="4221163"/>
            <a:ext cx="18383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mtClean="0">
                <a:ea typeface="宋体" charset="-122"/>
              </a:rPr>
              <a:t>知识要点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xfrm>
            <a:off x="611188" y="2060575"/>
            <a:ext cx="8137525" cy="4495800"/>
          </a:xfrm>
        </p:spPr>
        <p:txBody>
          <a:bodyPr/>
          <a:lstStyle/>
          <a:p>
            <a:pPr marL="0" indent="0"/>
            <a:r>
              <a:rPr lang="zh-CN" altLang="zh-CN" sz="2600" smtClean="0">
                <a:ea typeface="宋体" charset="-122"/>
              </a:rPr>
              <a:t>计算机组装：组装、维护系统的工具及技术要领。</a:t>
            </a:r>
          </a:p>
          <a:p>
            <a:pPr marL="0" indent="0"/>
            <a:r>
              <a:rPr lang="en-US" altLang="zh-CN" sz="2600" smtClean="0">
                <a:ea typeface="宋体" charset="-122"/>
              </a:rPr>
              <a:t>BIOS</a:t>
            </a:r>
            <a:r>
              <a:rPr lang="zh-CN" altLang="zh-CN" sz="2600" smtClean="0">
                <a:ea typeface="宋体" charset="-122"/>
              </a:rPr>
              <a:t>设置：进入</a:t>
            </a:r>
            <a:r>
              <a:rPr lang="en-US" altLang="zh-CN" sz="2600" smtClean="0">
                <a:ea typeface="宋体" charset="-122"/>
              </a:rPr>
              <a:t>BIOS</a:t>
            </a:r>
            <a:r>
              <a:rPr lang="zh-CN" altLang="zh-CN" sz="2600" smtClean="0">
                <a:ea typeface="宋体" charset="-122"/>
              </a:rPr>
              <a:t>的方法、启动顺序设置、密码设置。</a:t>
            </a:r>
          </a:p>
          <a:p>
            <a:pPr marL="0" indent="0"/>
            <a:r>
              <a:rPr lang="zh-CN" altLang="zh-CN" sz="2600" smtClean="0">
                <a:ea typeface="宋体" charset="-122"/>
              </a:rPr>
              <a:t>系统安装：</a:t>
            </a:r>
            <a:r>
              <a:rPr lang="en-US" altLang="zh-CN" sz="2600" smtClean="0">
                <a:ea typeface="宋体" charset="-122"/>
              </a:rPr>
              <a:t>Windows 7</a:t>
            </a:r>
            <a:r>
              <a:rPr lang="zh-CN" altLang="zh-CN" sz="2600" smtClean="0">
                <a:ea typeface="宋体" charset="-122"/>
              </a:rPr>
              <a:t>的安装、</a:t>
            </a:r>
            <a:r>
              <a:rPr lang="en-US" altLang="zh-CN" sz="2600" smtClean="0">
                <a:ea typeface="宋体" charset="-122"/>
              </a:rPr>
              <a:t>Office 2010</a:t>
            </a:r>
            <a:r>
              <a:rPr lang="zh-CN" altLang="zh-CN" sz="2600" smtClean="0">
                <a:ea typeface="宋体" charset="-122"/>
              </a:rPr>
              <a:t>的安装。</a:t>
            </a:r>
          </a:p>
          <a:p>
            <a:pPr marL="0" indent="0"/>
            <a:r>
              <a:rPr lang="zh-CN" altLang="zh-CN" sz="2600" smtClean="0">
                <a:ea typeface="宋体" charset="-122"/>
              </a:rPr>
              <a:t>日常维护：硬件保养、软件维护。</a:t>
            </a:r>
          </a:p>
          <a:p>
            <a:pPr marL="0" indent="0"/>
            <a:endParaRPr lang="zh-CN" altLang="en-US" sz="2600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686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(4)</a:t>
            </a:r>
            <a:r>
              <a:rPr lang="zh-CN" altLang="zh-CN" smtClean="0">
                <a:ea typeface="宋体" charset="-122"/>
              </a:rPr>
              <a:t>前置</a:t>
            </a:r>
            <a:r>
              <a:rPr lang="en-US" altLang="zh-CN" smtClean="0">
                <a:ea typeface="宋体" charset="-122"/>
              </a:rPr>
              <a:t>USB</a:t>
            </a:r>
            <a:r>
              <a:rPr lang="zh-CN" altLang="zh-CN" smtClean="0">
                <a:ea typeface="宋体" charset="-122"/>
              </a:rPr>
              <a:t>接口连接</a:t>
            </a:r>
          </a:p>
          <a:p>
            <a:pPr marL="0" indent="0">
              <a:buFont typeface="Wingdings" pitchFamily="2" charset="2"/>
              <a:buNone/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492375"/>
            <a:ext cx="2492375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2466975"/>
            <a:ext cx="2525713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67050" y="2492375"/>
            <a:ext cx="2513013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789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(5)</a:t>
            </a:r>
            <a:r>
              <a:rPr lang="zh-CN" altLang="zh-CN" smtClean="0">
                <a:ea typeface="宋体" charset="-122"/>
              </a:rPr>
              <a:t>前置音频接口连接</a:t>
            </a:r>
          </a:p>
          <a:p>
            <a:pPr marL="0" indent="0"/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738438"/>
            <a:ext cx="2740025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3475" y="2738438"/>
            <a:ext cx="2740025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4088" y="2754313"/>
            <a:ext cx="2719387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891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zh-CN" altLang="zh-CN" smtClean="0">
                <a:ea typeface="宋体" charset="-122"/>
              </a:rPr>
              <a:t>（</a:t>
            </a:r>
            <a:r>
              <a:rPr lang="en-US" altLang="zh-CN" smtClean="0">
                <a:ea typeface="宋体" charset="-122"/>
              </a:rPr>
              <a:t>6</a:t>
            </a:r>
            <a:r>
              <a:rPr lang="zh-CN" altLang="zh-CN" smtClean="0">
                <a:ea typeface="宋体" charset="-122"/>
              </a:rPr>
              <a:t>）开机键、重启键、指示灯等连接</a:t>
            </a:r>
          </a:p>
          <a:p>
            <a:pPr marL="0" indent="0">
              <a:buFont typeface="Wingdings" pitchFamily="2" charset="2"/>
              <a:buNone/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3429000"/>
            <a:ext cx="30575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3365500"/>
            <a:ext cx="3095625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993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(7)</a:t>
            </a:r>
            <a:r>
              <a:rPr lang="zh-CN" altLang="zh-CN" smtClean="0">
                <a:ea typeface="宋体" charset="-122"/>
              </a:rPr>
              <a:t>散热器电源连接</a:t>
            </a:r>
          </a:p>
          <a:p>
            <a:pPr marL="0" indent="0"/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3141663"/>
            <a:ext cx="3240087" cy="243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3141663"/>
            <a:ext cx="3240088" cy="243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09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10</a:t>
            </a:r>
            <a:r>
              <a:rPr lang="zh-CN" altLang="zh-CN" b="1" smtClean="0">
                <a:ea typeface="宋体" charset="-122"/>
              </a:rPr>
              <a:t>．整理连线</a:t>
            </a:r>
          </a:p>
          <a:p>
            <a:pPr marL="0" indent="0">
              <a:buFont typeface="Wingdings" pitchFamily="2" charset="2"/>
              <a:buNone/>
            </a:pPr>
            <a:r>
              <a:rPr lang="zh-CN" altLang="en-US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将机箱内的各种连接线进行分类、整理，利用扎带扎好。其目的是让机箱内整齐，不要像个蜘蛛网似的，尤其是要理顺不用的电源线。连接线可以按信号线、电源线、数据线等进行分类，并按它们的具体安装位置进行捆扎。</a:t>
            </a:r>
          </a:p>
          <a:p>
            <a:pPr marL="0" indent="0"/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198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11</a:t>
            </a:r>
            <a:r>
              <a:rPr lang="zh-CN" altLang="zh-CN" b="1" smtClean="0">
                <a:ea typeface="宋体" charset="-122"/>
              </a:rPr>
              <a:t>．连接外设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主机组装好后，还需要把键盘、鼠标、显示器连接到主机。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(1)</a:t>
            </a:r>
            <a:r>
              <a:rPr lang="zh-CN" altLang="zh-CN" smtClean="0">
                <a:ea typeface="宋体" charset="-122"/>
              </a:rPr>
              <a:t>鼠标、键盘的连接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常用的鼠标、键盘接口有</a:t>
            </a:r>
            <a:r>
              <a:rPr lang="en-US" altLang="zh-CN" smtClean="0">
                <a:ea typeface="宋体" charset="-122"/>
              </a:rPr>
              <a:t>PS/2</a:t>
            </a:r>
            <a:r>
              <a:rPr lang="zh-CN" altLang="zh-CN" smtClean="0">
                <a:ea typeface="宋体" charset="-122"/>
              </a:rPr>
              <a:t>接口和</a:t>
            </a:r>
            <a:r>
              <a:rPr lang="en-US" altLang="zh-CN" smtClean="0">
                <a:ea typeface="宋体" charset="-122"/>
              </a:rPr>
              <a:t>USB</a:t>
            </a:r>
            <a:r>
              <a:rPr lang="zh-CN" altLang="zh-CN" smtClean="0">
                <a:ea typeface="宋体" charset="-122"/>
              </a:rPr>
              <a:t>接口，目前基本都采用</a:t>
            </a:r>
            <a:r>
              <a:rPr lang="en-US" altLang="zh-CN" smtClean="0">
                <a:ea typeface="宋体" charset="-122"/>
              </a:rPr>
              <a:t>USB</a:t>
            </a:r>
            <a:r>
              <a:rPr lang="zh-CN" altLang="zh-CN" smtClean="0">
                <a:ea typeface="宋体" charset="-122"/>
              </a:rPr>
              <a:t>接口。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301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 (2)</a:t>
            </a:r>
            <a:r>
              <a:rPr lang="zh-CN" altLang="zh-CN" smtClean="0">
                <a:ea typeface="宋体" charset="-122"/>
              </a:rPr>
              <a:t>显示器的连接</a:t>
            </a:r>
          </a:p>
          <a:p>
            <a:pPr marL="0" indent="0">
              <a:buFont typeface="Wingdings" pitchFamily="2" charset="2"/>
              <a:buNone/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430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2250" y="4437063"/>
            <a:ext cx="3800475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3975" y="2805113"/>
            <a:ext cx="33051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403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(3)</a:t>
            </a:r>
            <a:r>
              <a:rPr lang="zh-CN" altLang="zh-CN" smtClean="0">
                <a:ea typeface="宋体" charset="-122"/>
              </a:rPr>
              <a:t>连接主机电源线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(4)</a:t>
            </a:r>
            <a:r>
              <a:rPr lang="zh-CN" altLang="en-US" smtClean="0">
                <a:ea typeface="宋体" charset="-122"/>
              </a:rPr>
              <a:t>连接其它外设</a:t>
            </a:r>
            <a:endParaRPr lang="en-US" altLang="zh-CN" smtClean="0">
              <a:ea typeface="宋体" charset="-122"/>
            </a:endParaRPr>
          </a:p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12</a:t>
            </a:r>
            <a:r>
              <a:rPr lang="zh-CN" altLang="zh-CN" b="1" smtClean="0">
                <a:ea typeface="宋体" charset="-122"/>
              </a:rPr>
              <a:t>．开机自检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所有配件组装、连接完成后，就可以启动计算机了。如果启动计算机失败，则可以通过风扇是否转动，数据线是否连接正确且牢固，电源线是否连接正确，内存、显卡安装是否安装正确等方面进行排查。</a:t>
            </a:r>
          </a:p>
          <a:p>
            <a:pPr marL="0" indent="0"/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2.2  BIOS</a:t>
            </a:r>
            <a:r>
              <a:rPr lang="zh-CN" altLang="zh-CN" smtClean="0">
                <a:ea typeface="宋体" charset="-122"/>
              </a:rPr>
              <a:t>设置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4505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 BIOS</a:t>
            </a:r>
            <a:r>
              <a:rPr lang="zh-CN" altLang="zh-CN" smtClean="0">
                <a:ea typeface="宋体" charset="-122"/>
              </a:rPr>
              <a:t>是“</a:t>
            </a:r>
            <a:r>
              <a:rPr lang="en-US" altLang="zh-CN" smtClean="0">
                <a:ea typeface="宋体" charset="-122"/>
              </a:rPr>
              <a:t>Basic Input/Output System</a:t>
            </a:r>
            <a:r>
              <a:rPr lang="zh-CN" altLang="zh-CN" smtClean="0">
                <a:ea typeface="宋体" charset="-122"/>
              </a:rPr>
              <a:t>”的缩写，翻译为中文叫“基本输入输出系统”，它是固化在</a:t>
            </a:r>
            <a:r>
              <a:rPr lang="en-US" altLang="zh-CN" smtClean="0">
                <a:ea typeface="宋体" charset="-122"/>
              </a:rPr>
              <a:t>BOIS</a:t>
            </a:r>
            <a:r>
              <a:rPr lang="zh-CN" altLang="zh-CN" smtClean="0">
                <a:ea typeface="宋体" charset="-122"/>
              </a:rPr>
              <a:t>芯片上的一组程序，包括基本输入输出程序、系统设置程序、自检程序和系统自举程序。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608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smtClean="0">
                <a:ea typeface="宋体" charset="-122"/>
              </a:rPr>
              <a:t>2.2.1 BIOS</a:t>
            </a:r>
            <a:r>
              <a:rPr lang="zh-CN" altLang="zh-CN" b="1" smtClean="0">
                <a:ea typeface="宋体" charset="-122"/>
              </a:rPr>
              <a:t>参数设置</a:t>
            </a:r>
            <a:endParaRPr lang="en-US" altLang="zh-CN" b="1" smtClean="0">
              <a:ea typeface="宋体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1.</a:t>
            </a:r>
            <a:r>
              <a:rPr lang="zh-CN" altLang="zh-CN" b="1" smtClean="0">
                <a:ea typeface="宋体" charset="-122"/>
              </a:rPr>
              <a:t>传统</a:t>
            </a:r>
            <a:r>
              <a:rPr lang="en-US" altLang="zh-CN" b="1" smtClean="0">
                <a:ea typeface="宋体" charset="-122"/>
              </a:rPr>
              <a:t>BIOS</a:t>
            </a:r>
            <a:r>
              <a:rPr lang="zh-CN" altLang="zh-CN" b="1" smtClean="0">
                <a:ea typeface="宋体" charset="-122"/>
              </a:rPr>
              <a:t>设置</a:t>
            </a: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打开计算机电源，进入开机画面，按下</a:t>
            </a:r>
            <a:r>
              <a:rPr lang="en-US" altLang="zh-CN" smtClean="0">
                <a:ea typeface="宋体" charset="-122"/>
              </a:rPr>
              <a:t>delete</a:t>
            </a:r>
            <a:r>
              <a:rPr lang="zh-CN" altLang="zh-CN" smtClean="0">
                <a:ea typeface="宋体" charset="-122"/>
              </a:rPr>
              <a:t>键或</a:t>
            </a:r>
            <a:r>
              <a:rPr lang="en-US" altLang="zh-CN" smtClean="0">
                <a:ea typeface="宋体" charset="-122"/>
              </a:rPr>
              <a:t>del</a:t>
            </a:r>
            <a:r>
              <a:rPr lang="zh-CN" altLang="zh-CN" smtClean="0">
                <a:ea typeface="宋体" charset="-122"/>
              </a:rPr>
              <a:t>键</a:t>
            </a:r>
            <a:r>
              <a:rPr lang="en-US" altLang="zh-CN" smtClean="0">
                <a:ea typeface="宋体" charset="-122"/>
              </a:rPr>
              <a:t>(</a:t>
            </a:r>
            <a:r>
              <a:rPr lang="zh-CN" altLang="zh-CN" smtClean="0">
                <a:ea typeface="宋体" charset="-122"/>
              </a:rPr>
              <a:t>对于笔记本电脑，大多数按</a:t>
            </a:r>
            <a:r>
              <a:rPr lang="en-US" altLang="zh-CN" smtClean="0">
                <a:ea typeface="宋体" charset="-122"/>
              </a:rPr>
              <a:t>F2</a:t>
            </a:r>
            <a:r>
              <a:rPr lang="zh-CN" altLang="zh-CN" smtClean="0">
                <a:ea typeface="宋体" charset="-122"/>
              </a:rPr>
              <a:t>键</a:t>
            </a:r>
            <a:r>
              <a:rPr lang="en-US" altLang="zh-CN" smtClean="0">
                <a:ea typeface="宋体" charset="-122"/>
              </a:rPr>
              <a:t>)</a:t>
            </a:r>
            <a:r>
              <a:rPr lang="zh-CN" altLang="zh-CN" smtClean="0">
                <a:ea typeface="宋体" charset="-122"/>
              </a:rPr>
              <a:t>即可进入</a:t>
            </a:r>
            <a:r>
              <a:rPr lang="en-US" altLang="zh-CN" smtClean="0">
                <a:ea typeface="宋体" charset="-122"/>
              </a:rPr>
              <a:t>Award BIOS</a:t>
            </a:r>
            <a:r>
              <a:rPr lang="zh-CN" altLang="zh-CN" smtClean="0">
                <a:ea typeface="宋体" charset="-122"/>
              </a:rPr>
              <a:t>的主菜单</a:t>
            </a:r>
            <a:endParaRPr lang="zh-CN" altLang="zh-CN" b="1" smtClean="0">
              <a:ea typeface="宋体" charset="-122"/>
            </a:endParaRPr>
          </a:p>
          <a:p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smtClean="0">
                <a:ea typeface="宋体" charset="-122"/>
              </a:rPr>
              <a:t>目录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84438" y="1844675"/>
            <a:ext cx="5770562" cy="4495800"/>
          </a:xfrm>
        </p:spPr>
        <p:txBody>
          <a:bodyPr/>
          <a:lstStyle/>
          <a:p>
            <a:r>
              <a:rPr lang="en-US" altLang="zh-CN" smtClean="0">
                <a:ea typeface="宋体" charset="-122"/>
                <a:hlinkClick r:id="rId2" action="ppaction://hlinksldjump"/>
              </a:rPr>
              <a:t>2.1  </a:t>
            </a:r>
            <a:r>
              <a:rPr lang="zh-CN" altLang="en-US" smtClean="0">
                <a:ea typeface="宋体" charset="-122"/>
                <a:hlinkClick r:id="rId2" action="ppaction://hlinksldjump"/>
              </a:rPr>
              <a:t>计算机硬件组装 </a:t>
            </a:r>
            <a:endParaRPr lang="zh-CN" altLang="en-US" smtClean="0">
              <a:ea typeface="宋体" charset="-122"/>
            </a:endParaRPr>
          </a:p>
          <a:p>
            <a:r>
              <a:rPr lang="en-US" altLang="zh-CN" smtClean="0">
                <a:ea typeface="宋体" charset="-122"/>
                <a:hlinkClick r:id="rId3" action="ppaction://hlinksldjump"/>
              </a:rPr>
              <a:t>2.2  BIOS</a:t>
            </a:r>
            <a:r>
              <a:rPr lang="zh-CN" altLang="en-US" smtClean="0">
                <a:ea typeface="宋体" charset="-122"/>
                <a:hlinkClick r:id="rId3" action="ppaction://hlinksldjump"/>
              </a:rPr>
              <a:t>设置 </a:t>
            </a:r>
            <a:endParaRPr lang="zh-CN" altLang="en-US" smtClean="0">
              <a:ea typeface="宋体" charset="-122"/>
            </a:endParaRPr>
          </a:p>
          <a:p>
            <a:r>
              <a:rPr lang="en-US" altLang="zh-CN" smtClean="0">
                <a:ea typeface="宋体" charset="-122"/>
                <a:hlinkClick r:id="rId4" action="ppaction://hlinksldjump"/>
              </a:rPr>
              <a:t>2.3  </a:t>
            </a:r>
            <a:r>
              <a:rPr lang="zh-CN" altLang="en-US" smtClean="0">
                <a:ea typeface="宋体" charset="-122"/>
                <a:hlinkClick r:id="rId4" action="ppaction://hlinksldjump"/>
              </a:rPr>
              <a:t>操作系统的安装 </a:t>
            </a:r>
            <a:endParaRPr lang="zh-CN" altLang="en-US" smtClean="0">
              <a:ea typeface="宋体" charset="-122"/>
            </a:endParaRPr>
          </a:p>
          <a:p>
            <a:r>
              <a:rPr lang="en-US" altLang="zh-CN" smtClean="0">
                <a:ea typeface="宋体" charset="-122"/>
                <a:hlinkClick r:id="rId5" action="ppaction://hlinksldjump"/>
              </a:rPr>
              <a:t>2.4  </a:t>
            </a:r>
            <a:r>
              <a:rPr lang="zh-CN" altLang="en-US" smtClean="0">
                <a:ea typeface="宋体" charset="-122"/>
                <a:hlinkClick r:id="rId5" action="ppaction://hlinksldjump"/>
              </a:rPr>
              <a:t>应用软件的安装与卸载 </a:t>
            </a:r>
            <a:endParaRPr lang="zh-CN" altLang="en-US" smtClean="0">
              <a:ea typeface="宋体" charset="-122"/>
            </a:endParaRPr>
          </a:p>
          <a:p>
            <a:r>
              <a:rPr lang="en-US" altLang="zh-CN" smtClean="0">
                <a:ea typeface="宋体" charset="-122"/>
                <a:hlinkClick r:id="rId6" action="ppaction://hlinksldjump"/>
              </a:rPr>
              <a:t>2.5  </a:t>
            </a:r>
            <a:r>
              <a:rPr lang="zh-CN" altLang="en-US" smtClean="0">
                <a:ea typeface="宋体" charset="-122"/>
                <a:hlinkClick r:id="rId6" action="ppaction://hlinksldjump"/>
              </a:rPr>
              <a:t>计算机的日常维护 </a:t>
            </a:r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710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                Award BIOS</a:t>
            </a:r>
            <a:r>
              <a:rPr lang="zh-CN" altLang="zh-CN" smtClean="0">
                <a:ea typeface="宋体" charset="-122"/>
              </a:rPr>
              <a:t>主菜单项</a:t>
            </a:r>
            <a:endParaRPr lang="en-US" altLang="zh-CN" smtClean="0">
              <a:ea typeface="宋体" charset="-122"/>
            </a:endParaRPr>
          </a:p>
          <a:p>
            <a:pPr marL="0" indent="0"/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331913" y="2593975"/>
          <a:ext cx="6553200" cy="34988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33502"/>
                <a:gridCol w="3019226"/>
              </a:tblGrid>
              <a:tr h="278458">
                <a:tc>
                  <a:txBody>
                    <a:bodyPr/>
                    <a:lstStyle/>
                    <a:p>
                      <a:pPr indent="269875" algn="ctr">
                        <a:lnSpc>
                          <a:spcPts val="156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sz="900" kern="0">
                          <a:effectLst/>
                        </a:rPr>
                        <a:t>设置项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ts val="156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sz="900" kern="0">
                          <a:effectLst/>
                        </a:rPr>
                        <a:t>说明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63878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</a:rPr>
                        <a:t>Standard CMOS Features</a:t>
                      </a:r>
                      <a:r>
                        <a:rPr lang="zh-CN" sz="900" kern="0">
                          <a:effectLst/>
                        </a:rPr>
                        <a:t>（标准</a:t>
                      </a:r>
                      <a:r>
                        <a:rPr lang="en-US" sz="900" kern="0">
                          <a:effectLst/>
                        </a:rPr>
                        <a:t>CMOS</a:t>
                      </a:r>
                      <a:r>
                        <a:rPr lang="zh-CN" sz="900" kern="0">
                          <a:effectLst/>
                        </a:rPr>
                        <a:t>设置）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effectLst/>
                        </a:rPr>
                        <a:t>查看系统硬件信息、内存信息，可检测驱动器、磁盘，对基本的系统配置进行设定，例如时间，日期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87959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</a:rPr>
                        <a:t>Advanced BIOS Features</a:t>
                      </a:r>
                      <a:r>
                        <a:rPr lang="zh-CN" sz="900" kern="0">
                          <a:effectLst/>
                        </a:rPr>
                        <a:t>（高级</a:t>
                      </a:r>
                      <a:r>
                        <a:rPr lang="en-US" sz="900" kern="0">
                          <a:effectLst/>
                        </a:rPr>
                        <a:t>BIOS</a:t>
                      </a:r>
                      <a:r>
                        <a:rPr lang="zh-CN" sz="900" kern="0">
                          <a:effectLst/>
                        </a:rPr>
                        <a:t>设置）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effectLst/>
                        </a:rPr>
                        <a:t>对系统的高级特性进行设定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87959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effectLst/>
                        </a:rPr>
                        <a:t>Advanced Chipset Features</a:t>
                      </a:r>
                      <a:r>
                        <a:rPr lang="zh-CN" sz="900" kern="0" dirty="0">
                          <a:effectLst/>
                        </a:rPr>
                        <a:t>（高级芯片组设置）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effectLst/>
                        </a:rPr>
                        <a:t>修改芯片组寄存器的值，优化系统的性能表现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87959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</a:rPr>
                        <a:t>Integrated Peripherals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effectLst/>
                        </a:rPr>
                        <a:t>可对周边设备进行特别的设定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87959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effectLst/>
                        </a:rPr>
                        <a:t>Power Management Setup</a:t>
                      </a:r>
                      <a:r>
                        <a:rPr lang="zh-CN" sz="900" kern="0" dirty="0">
                          <a:effectLst/>
                        </a:rPr>
                        <a:t>（电源管理设定）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900" kern="0" dirty="0">
                          <a:effectLst/>
                        </a:rPr>
                        <a:t>对系统电源管理进行设定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87959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</a:rPr>
                        <a:t>PNP/PCI Configurations</a:t>
                      </a:r>
                      <a:r>
                        <a:rPr lang="zh-CN" sz="900" kern="0">
                          <a:effectLst/>
                        </a:rPr>
                        <a:t>（</a:t>
                      </a:r>
                      <a:r>
                        <a:rPr lang="en-US" sz="900" kern="0">
                          <a:effectLst/>
                        </a:rPr>
                        <a:t>PNP/PCI </a:t>
                      </a:r>
                      <a:r>
                        <a:rPr lang="zh-CN" sz="900" kern="0">
                          <a:effectLst/>
                        </a:rPr>
                        <a:t>配置）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effectLst/>
                        </a:rPr>
                        <a:t>此项仅在您系统支持</a:t>
                      </a:r>
                      <a:r>
                        <a:rPr lang="en-US" sz="900" kern="0">
                          <a:effectLst/>
                        </a:rPr>
                        <a:t>PnP/PCI</a:t>
                      </a:r>
                      <a:r>
                        <a:rPr lang="zh-CN" sz="900" kern="0">
                          <a:effectLst/>
                        </a:rPr>
                        <a:t>时才有效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75919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</a:rPr>
                        <a:t>PC Health Status</a:t>
                      </a:r>
                      <a:r>
                        <a:rPr lang="zh-CN" sz="900" kern="0">
                          <a:effectLst/>
                        </a:rPr>
                        <a:t>（</a:t>
                      </a:r>
                      <a:r>
                        <a:rPr lang="en-US" sz="900" kern="0">
                          <a:effectLst/>
                        </a:rPr>
                        <a:t>PC</a:t>
                      </a:r>
                      <a:r>
                        <a:rPr lang="zh-CN" sz="900" kern="0">
                          <a:effectLst/>
                        </a:rPr>
                        <a:t>当前状态）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effectLst/>
                        </a:rPr>
                        <a:t>显示</a:t>
                      </a:r>
                      <a:r>
                        <a:rPr lang="en-US" sz="900" kern="0">
                          <a:effectLst/>
                        </a:rPr>
                        <a:t>PC </a:t>
                      </a:r>
                      <a:r>
                        <a:rPr lang="zh-CN" sz="900" kern="0">
                          <a:effectLst/>
                        </a:rPr>
                        <a:t>的当前状态，如温度、风扇转速、电压等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87959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</a:rPr>
                        <a:t>Frequency/Voltage Control</a:t>
                      </a:r>
                      <a:r>
                        <a:rPr lang="zh-CN" sz="900" kern="0">
                          <a:effectLst/>
                        </a:rPr>
                        <a:t>（频率</a:t>
                      </a:r>
                      <a:r>
                        <a:rPr lang="en-US" sz="900" kern="0">
                          <a:effectLst/>
                        </a:rPr>
                        <a:t>/</a:t>
                      </a:r>
                      <a:r>
                        <a:rPr lang="zh-CN" sz="900" kern="0">
                          <a:effectLst/>
                        </a:rPr>
                        <a:t>电压控制）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effectLst/>
                        </a:rPr>
                        <a:t>设定和查看的频率和电压设置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87959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</a:rPr>
                        <a:t>Load Fail-Safe Defaults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effectLst/>
                        </a:rPr>
                        <a:t>载入工厂默认值作为稳定的系统使用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87959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</a:rPr>
                        <a:t>Load Optimized Defaults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effectLst/>
                        </a:rPr>
                        <a:t>载入最好的性能但有可能影响稳定的默认值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87959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</a:rPr>
                        <a:t>Set Supervisor Password</a:t>
                      </a:r>
                      <a:r>
                        <a:rPr lang="zh-CN" sz="900" kern="0">
                          <a:effectLst/>
                        </a:rPr>
                        <a:t>（设置管理员密码）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900" kern="0" dirty="0">
                          <a:effectLst/>
                        </a:rPr>
                        <a:t>设置管理员的密码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213195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</a:rPr>
                        <a:t>Set User Password</a:t>
                      </a:r>
                      <a:r>
                        <a:rPr lang="zh-CN" sz="900" kern="0">
                          <a:effectLst/>
                        </a:rPr>
                        <a:t>（设置用户密码）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900" kern="0" dirty="0">
                          <a:effectLst/>
                        </a:rPr>
                        <a:t>设置用户密码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87959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</a:rPr>
                        <a:t>Save &amp; Exit Setup</a:t>
                      </a:r>
                      <a:r>
                        <a:rPr lang="zh-CN" sz="900" kern="0">
                          <a:effectLst/>
                        </a:rPr>
                        <a:t>（保存后退出）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effectLst/>
                        </a:rPr>
                        <a:t>保存对</a:t>
                      </a:r>
                      <a:r>
                        <a:rPr lang="en-US" sz="900" kern="0">
                          <a:effectLst/>
                        </a:rPr>
                        <a:t>CMOS</a:t>
                      </a:r>
                      <a:r>
                        <a:rPr lang="zh-CN" sz="900" kern="0">
                          <a:effectLst/>
                        </a:rPr>
                        <a:t>的修改，然后退出</a:t>
                      </a:r>
                      <a:r>
                        <a:rPr lang="en-US" sz="900" kern="0">
                          <a:effectLst/>
                        </a:rPr>
                        <a:t>Setup</a:t>
                      </a:r>
                      <a:r>
                        <a:rPr lang="zh-CN" sz="900" kern="0">
                          <a:effectLst/>
                        </a:rPr>
                        <a:t>程序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87959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</a:rPr>
                        <a:t>xit Without Saving</a:t>
                      </a:r>
                      <a:r>
                        <a:rPr lang="zh-CN" sz="900" kern="0">
                          <a:effectLst/>
                        </a:rPr>
                        <a:t>（不保存退出）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900" kern="0" dirty="0">
                          <a:effectLst/>
                        </a:rPr>
                        <a:t>放弃对</a:t>
                      </a:r>
                      <a:r>
                        <a:rPr lang="en-US" sz="900" kern="0" dirty="0">
                          <a:effectLst/>
                        </a:rPr>
                        <a:t>CMOS</a:t>
                      </a:r>
                      <a:r>
                        <a:rPr lang="zh-CN" sz="900" kern="0" dirty="0">
                          <a:effectLst/>
                        </a:rPr>
                        <a:t>的修改，然后退出</a:t>
                      </a:r>
                      <a:r>
                        <a:rPr lang="en-US" sz="900" kern="0" dirty="0">
                          <a:effectLst/>
                        </a:rPr>
                        <a:t>Setup</a:t>
                      </a:r>
                      <a:r>
                        <a:rPr lang="zh-CN" sz="900" kern="0" dirty="0">
                          <a:effectLst/>
                        </a:rPr>
                        <a:t>程序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813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>
                <a:ea typeface="宋体" charset="-122"/>
              </a:rPr>
              <a:t>常用设置</a:t>
            </a:r>
            <a:endParaRPr lang="en-US" altLang="zh-CN" smtClean="0">
              <a:ea typeface="宋体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(1)</a:t>
            </a:r>
            <a:r>
              <a:rPr lang="zh-CN" altLang="zh-CN" smtClean="0">
                <a:ea typeface="宋体" charset="-122"/>
              </a:rPr>
              <a:t>设置开机启动顺序</a:t>
            </a: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</a:t>
            </a:r>
            <a:r>
              <a:rPr lang="zh-CN" altLang="zh-CN" smtClean="0">
                <a:ea typeface="宋体" charset="-122"/>
              </a:rPr>
              <a:t>在</a:t>
            </a:r>
            <a:r>
              <a:rPr lang="en-US" altLang="zh-CN" smtClean="0">
                <a:ea typeface="宋体" charset="-122"/>
              </a:rPr>
              <a:t>BIOS</a:t>
            </a:r>
            <a:r>
              <a:rPr lang="zh-CN" altLang="zh-CN" smtClean="0">
                <a:ea typeface="宋体" charset="-122"/>
              </a:rPr>
              <a:t>主菜单中选择“</a:t>
            </a:r>
            <a:r>
              <a:rPr lang="en-US" altLang="zh-CN" smtClean="0">
                <a:ea typeface="宋体" charset="-122"/>
              </a:rPr>
              <a:t>Advanced BIOS Features</a:t>
            </a:r>
            <a:r>
              <a:rPr lang="zh-CN" altLang="zh-CN" smtClean="0">
                <a:ea typeface="宋体" charset="-122"/>
              </a:rPr>
              <a:t>”，回车，进入对应设置界面。在该界面中，可以看到如下三个设置项：</a:t>
            </a:r>
            <a:r>
              <a:rPr lang="en-US" altLang="zh-CN" smtClean="0">
                <a:ea typeface="宋体" charset="-122"/>
              </a:rPr>
              <a:t>First Boot Device</a:t>
            </a:r>
            <a:r>
              <a:rPr lang="zh-CN" altLang="zh-CN" smtClean="0">
                <a:ea typeface="宋体" charset="-122"/>
              </a:rPr>
              <a:t>、</a:t>
            </a:r>
            <a:r>
              <a:rPr lang="en-US" altLang="zh-CN" smtClean="0">
                <a:ea typeface="宋体" charset="-122"/>
              </a:rPr>
              <a:t>Second Boot Device</a:t>
            </a:r>
            <a:r>
              <a:rPr lang="zh-CN" altLang="zh-CN" smtClean="0">
                <a:ea typeface="宋体" charset="-122"/>
              </a:rPr>
              <a:t>和</a:t>
            </a:r>
            <a:r>
              <a:rPr lang="en-US" altLang="zh-CN" smtClean="0">
                <a:ea typeface="宋体" charset="-122"/>
              </a:rPr>
              <a:t>Third Boot Device</a:t>
            </a:r>
            <a:r>
              <a:rPr lang="zh-CN" altLang="zh-CN" smtClean="0">
                <a:ea typeface="宋体" charset="-122"/>
              </a:rPr>
              <a:t>，分别代表第一启动设备、第二启动设备和第三启动设备。每个启动设备中的候选设备，不同的</a:t>
            </a:r>
            <a:r>
              <a:rPr lang="en-US" altLang="zh-CN" smtClean="0">
                <a:ea typeface="宋体" charset="-122"/>
              </a:rPr>
              <a:t>BIOS</a:t>
            </a:r>
            <a:r>
              <a:rPr lang="zh-CN" altLang="zh-CN" smtClean="0">
                <a:ea typeface="宋体" charset="-122"/>
              </a:rPr>
              <a:t>，其选项不同，但其主要的几个选项是差不多的。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915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 (2)</a:t>
            </a:r>
            <a:r>
              <a:rPr lang="zh-CN" altLang="zh-CN" smtClean="0">
                <a:ea typeface="宋体" charset="-122"/>
              </a:rPr>
              <a:t>密码设置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 </a:t>
            </a:r>
            <a:r>
              <a:rPr lang="zh-CN" altLang="zh-CN" smtClean="0">
                <a:ea typeface="宋体" charset="-122"/>
              </a:rPr>
              <a:t>密码设置分为管理员密码和用户密码两种。在设置方法上是一致的，选择相应的菜单项，回车后要求输入新的密码并验证，通过后密码设置即成功。取消密码的方法和设置密码相同，只要在输入新密码时直接回车即可。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 </a:t>
            </a:r>
            <a:r>
              <a:rPr lang="zh-CN" altLang="zh-CN" smtClean="0">
                <a:ea typeface="宋体" charset="-122"/>
              </a:rPr>
              <a:t>对于遗忘密码的情况，一般可通过取下主板上的纽扣电池，一会儿之后再重新安上电池，就可以清除密码。</a:t>
            </a:r>
          </a:p>
          <a:p>
            <a:pPr marL="0" indent="0"/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0178" name="内容占位符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840287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2</a:t>
            </a:r>
            <a:r>
              <a:rPr lang="zh-CN" altLang="zh-CN" b="1" smtClean="0">
                <a:ea typeface="宋体" charset="-122"/>
              </a:rPr>
              <a:t>．</a:t>
            </a:r>
            <a:r>
              <a:rPr lang="en-US" altLang="zh-CN" b="1" smtClean="0">
                <a:ea typeface="宋体" charset="-122"/>
              </a:rPr>
              <a:t>UEFI BIOS</a:t>
            </a:r>
            <a:r>
              <a:rPr lang="zh-CN" altLang="zh-CN" b="1" smtClean="0">
                <a:ea typeface="宋体" charset="-122"/>
              </a:rPr>
              <a:t>设置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UEFI(Unified Extensible Firmware Interface)</a:t>
            </a:r>
            <a:r>
              <a:rPr lang="zh-CN" altLang="zh-CN" smtClean="0">
                <a:ea typeface="宋体" charset="-122"/>
              </a:rPr>
              <a:t>的中文翻译为“统一的可扩展固件接口”， 是一种详细描述全新类型接口的标准。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3357563"/>
            <a:ext cx="39338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120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latin typeface="Times New Roman" pitchFamily="18" charset="0"/>
                <a:ea typeface="宋体" charset="-122"/>
              </a:rPr>
              <a:t>                           UEFI</a:t>
            </a:r>
            <a:r>
              <a:rPr lang="zh-CN" altLang="en-US" smtClean="0">
                <a:latin typeface="Times New Roman" pitchFamily="18" charset="0"/>
                <a:ea typeface="宋体" charset="-122"/>
              </a:rPr>
              <a:t>设置程序主菜单</a:t>
            </a:r>
            <a:endParaRPr lang="zh-CN" altLang="en-US" sz="5400" smtClean="0">
              <a:ea typeface="宋体" charset="-122"/>
            </a:endParaRPr>
          </a:p>
          <a:p>
            <a:pPr marL="0" indent="0"/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116013" y="2565400"/>
          <a:ext cx="6840537" cy="21939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9064"/>
                <a:gridCol w="4241696"/>
              </a:tblGrid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菜单项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说明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Main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查看系统信息，设置日期、时间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0" dirty="0" err="1">
                          <a:effectLst/>
                        </a:rPr>
                        <a:t>Oc</a:t>
                      </a:r>
                      <a:r>
                        <a:rPr lang="en-US" sz="1800" kern="0" dirty="0">
                          <a:effectLst/>
                        </a:rPr>
                        <a:t> </a:t>
                      </a:r>
                      <a:r>
                        <a:rPr lang="en-US" sz="1800" kern="0" dirty="0" err="1">
                          <a:effectLst/>
                        </a:rPr>
                        <a:t>Tweaker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CPU</a:t>
                      </a:r>
                      <a:r>
                        <a:rPr lang="zh-CN" sz="1800" kern="0">
                          <a:effectLst/>
                        </a:rPr>
                        <a:t>超频设置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Advanced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高级</a:t>
                      </a:r>
                      <a:r>
                        <a:rPr lang="en-US" sz="1800" kern="0">
                          <a:effectLst/>
                        </a:rPr>
                        <a:t>UEFI</a:t>
                      </a:r>
                      <a:r>
                        <a:rPr lang="zh-CN" sz="1800" kern="0">
                          <a:effectLst/>
                        </a:rPr>
                        <a:t>功能设置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H/W Monitor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显示当前硬件的状态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Boot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设置启动项目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Security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安全设置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Exit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退出当前界面或</a:t>
                      </a:r>
                      <a:r>
                        <a:rPr lang="en-US" sz="1800" kern="0" dirty="0">
                          <a:effectLst/>
                        </a:rPr>
                        <a:t>UEFI</a:t>
                      </a:r>
                      <a:r>
                        <a:rPr lang="zh-CN" sz="1800" kern="0" dirty="0">
                          <a:effectLst/>
                        </a:rPr>
                        <a:t>设置程序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222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 (1)Main</a:t>
            </a:r>
            <a:r>
              <a:rPr lang="zh-CN" altLang="zh-CN" smtClean="0">
                <a:ea typeface="宋体" charset="-122"/>
              </a:rPr>
              <a:t>菜单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 Main</a:t>
            </a:r>
            <a:r>
              <a:rPr lang="zh-CN" altLang="zh-CN" smtClean="0">
                <a:ea typeface="宋体" charset="-122"/>
              </a:rPr>
              <a:t>菜单可以查看一些系统信息，如</a:t>
            </a:r>
            <a:r>
              <a:rPr lang="en-US" altLang="zh-CN" smtClean="0">
                <a:ea typeface="宋体" charset="-122"/>
              </a:rPr>
              <a:t>UEFI</a:t>
            </a:r>
            <a:r>
              <a:rPr lang="zh-CN" altLang="zh-CN" smtClean="0">
                <a:ea typeface="宋体" charset="-122"/>
              </a:rPr>
              <a:t>版本、处理器相关信息、内存信息等内容。</a:t>
            </a:r>
          </a:p>
          <a:p>
            <a:pPr marL="0" indent="0">
              <a:buFont typeface="Wingdings" pitchFamily="2" charset="2"/>
              <a:buNone/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3250" name="内容占位符 2"/>
          <p:cNvSpPr>
            <a:spLocks noGrp="1"/>
          </p:cNvSpPr>
          <p:nvPr>
            <p:ph idx="1"/>
          </p:nvPr>
        </p:nvSpPr>
        <p:spPr>
          <a:xfrm>
            <a:off x="1403350" y="1341438"/>
            <a:ext cx="7283450" cy="4983162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(2) Oc Tweaker</a:t>
            </a:r>
            <a:r>
              <a:rPr lang="zh-CN" altLang="zh-CN" smtClean="0">
                <a:ea typeface="宋体" charset="-122"/>
              </a:rPr>
              <a:t>菜单</a:t>
            </a:r>
          </a:p>
          <a:p>
            <a:pPr marL="0" indent="0">
              <a:buFont typeface="Wingdings" pitchFamily="2" charset="2"/>
              <a:buNone/>
            </a:pPr>
            <a:r>
              <a:rPr lang="zh-CN" altLang="zh-CN" smtClean="0">
                <a:ea typeface="宋体" charset="-122"/>
              </a:rPr>
              <a:t>该项主要对</a:t>
            </a:r>
            <a:r>
              <a:rPr lang="en-US" altLang="zh-CN" smtClean="0">
                <a:ea typeface="宋体" charset="-122"/>
              </a:rPr>
              <a:t>CPU</a:t>
            </a:r>
            <a:r>
              <a:rPr lang="zh-CN" altLang="zh-CN" smtClean="0">
                <a:ea typeface="宋体" charset="-122"/>
              </a:rPr>
              <a:t>、内存等参数进行设置。</a:t>
            </a:r>
            <a:endParaRPr lang="en-US" altLang="zh-CN" smtClean="0">
              <a:ea typeface="宋体" charset="-122"/>
            </a:endParaRPr>
          </a:p>
          <a:p>
            <a:pPr marL="0" indent="0"/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11188" y="2349500"/>
          <a:ext cx="7921625" cy="3962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04456"/>
                <a:gridCol w="3816424"/>
              </a:tblGrid>
              <a:tr h="0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effectLst/>
                        </a:rPr>
                        <a:t>菜单项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说明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Load GPU EZ OC Setting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载入</a:t>
                      </a:r>
                      <a:r>
                        <a:rPr lang="en-US" sz="2000" kern="0">
                          <a:effectLst/>
                        </a:rPr>
                        <a:t>GPU</a:t>
                      </a:r>
                      <a:r>
                        <a:rPr lang="zh-CN" sz="2000" kern="0">
                          <a:effectLst/>
                        </a:rPr>
                        <a:t>的超频设置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CPU Ratio Setting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CPU</a:t>
                      </a:r>
                      <a:r>
                        <a:rPr lang="zh-CN" sz="2000" kern="0">
                          <a:effectLst/>
                        </a:rPr>
                        <a:t>倍频设置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Intel </a:t>
                      </a:r>
                      <a:r>
                        <a:rPr lang="en-US" sz="2000" kern="0" dirty="0" err="1">
                          <a:effectLst/>
                        </a:rPr>
                        <a:t>SpeedStep</a:t>
                      </a:r>
                      <a:r>
                        <a:rPr lang="en-US" sz="2000" kern="0" dirty="0">
                          <a:effectLst/>
                        </a:rPr>
                        <a:t> Technology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effectLst/>
                        </a:rPr>
                        <a:t>启用或禁用因特尔睿频技术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Turbo Boost Power Limit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effectLst/>
                        </a:rPr>
                        <a:t>自动睿频功耗限制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Core Current Limit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effectLst/>
                        </a:rPr>
                        <a:t>内核电流限制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DRAM Frequency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effectLst/>
                        </a:rPr>
                        <a:t>内存频率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CAS# Latency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effectLst/>
                        </a:rPr>
                        <a:t>列地址选通脉冲时间延迟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RAS# to CAS# Delay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R / W</a:t>
                      </a:r>
                      <a:r>
                        <a:rPr lang="zh-CN" sz="2000" kern="0" dirty="0">
                          <a:effectLst/>
                        </a:rPr>
                        <a:t>延迟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Row Precharge Time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内存行地址控制器预充电时间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RAS# Active Time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内存行有效至预充电的周期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Write Recovery Time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effectLst/>
                        </a:rPr>
                        <a:t>写恢复延时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Refresh Cycle Time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effectLst/>
                        </a:rPr>
                        <a:t>刷新周期时间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4274" name="内容占位符 2"/>
          <p:cNvSpPr>
            <a:spLocks noGrp="1"/>
          </p:cNvSpPr>
          <p:nvPr>
            <p:ph idx="1"/>
          </p:nvPr>
        </p:nvSpPr>
        <p:spPr>
          <a:xfrm>
            <a:off x="457200" y="1628775"/>
            <a:ext cx="8229600" cy="46958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(3)Advanced</a:t>
            </a:r>
            <a:r>
              <a:rPr lang="zh-CN" altLang="zh-CN" smtClean="0">
                <a:ea typeface="宋体" charset="-122"/>
              </a:rPr>
              <a:t>菜单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该部分可以设置以下项目：</a:t>
            </a:r>
            <a:r>
              <a:rPr lang="en-US" altLang="zh-CN" smtClean="0">
                <a:ea typeface="宋体" charset="-122"/>
              </a:rPr>
              <a:t>CPU Configuration(</a:t>
            </a:r>
            <a:r>
              <a:rPr lang="zh-CN" altLang="zh-CN" smtClean="0">
                <a:ea typeface="宋体" charset="-122"/>
              </a:rPr>
              <a:t>中央处理器设置</a:t>
            </a:r>
            <a:r>
              <a:rPr lang="en-US" altLang="zh-CN" smtClean="0">
                <a:ea typeface="宋体" charset="-122"/>
              </a:rPr>
              <a:t>)</a:t>
            </a:r>
            <a:r>
              <a:rPr lang="zh-CN" altLang="zh-CN" smtClean="0">
                <a:ea typeface="宋体" charset="-122"/>
              </a:rPr>
              <a:t>、</a:t>
            </a:r>
            <a:r>
              <a:rPr lang="en-US" altLang="zh-CN" smtClean="0">
                <a:ea typeface="宋体" charset="-122"/>
              </a:rPr>
              <a:t>North Bridge Configuration(</a:t>
            </a:r>
            <a:r>
              <a:rPr lang="zh-CN" altLang="zh-CN" smtClean="0">
                <a:ea typeface="宋体" charset="-122"/>
              </a:rPr>
              <a:t>北桥设置</a:t>
            </a:r>
            <a:r>
              <a:rPr lang="en-US" altLang="zh-CN" smtClean="0">
                <a:ea typeface="宋体" charset="-122"/>
              </a:rPr>
              <a:t>), South Bridge Configuration(</a:t>
            </a:r>
            <a:r>
              <a:rPr lang="zh-CN" altLang="zh-CN" smtClean="0">
                <a:ea typeface="宋体" charset="-122"/>
              </a:rPr>
              <a:t>南桥设置</a:t>
            </a:r>
            <a:r>
              <a:rPr lang="en-US" altLang="zh-CN" smtClean="0">
                <a:ea typeface="宋体" charset="-122"/>
              </a:rPr>
              <a:t>), Storage Configuration</a:t>
            </a:r>
            <a:r>
              <a:rPr lang="zh-CN" altLang="zh-CN" smtClean="0">
                <a:ea typeface="宋体" charset="-122"/>
              </a:rPr>
              <a:t>（存储设置）</a:t>
            </a:r>
            <a:r>
              <a:rPr lang="en-US" altLang="zh-CN" smtClean="0">
                <a:ea typeface="宋体" charset="-122"/>
              </a:rPr>
              <a:t>, SuperIO Configuration</a:t>
            </a:r>
            <a:r>
              <a:rPr lang="zh-CN" altLang="zh-CN" smtClean="0">
                <a:ea typeface="宋体" charset="-122"/>
              </a:rPr>
              <a:t>（高级输入输出设置）</a:t>
            </a:r>
            <a:r>
              <a:rPr lang="en-US" altLang="zh-CN" smtClean="0">
                <a:ea typeface="宋体" charset="-122"/>
              </a:rPr>
              <a:t>, ACPI Configuration</a:t>
            </a:r>
            <a:r>
              <a:rPr lang="zh-CN" altLang="zh-CN" smtClean="0">
                <a:ea typeface="宋体" charset="-122"/>
              </a:rPr>
              <a:t>（</a:t>
            </a:r>
            <a:r>
              <a:rPr lang="en-US" altLang="zh-CN" smtClean="0">
                <a:ea typeface="宋体" charset="-122"/>
              </a:rPr>
              <a:t>ACPI</a:t>
            </a:r>
            <a:r>
              <a:rPr lang="zh-CN" altLang="zh-CN" smtClean="0">
                <a:ea typeface="宋体" charset="-122"/>
              </a:rPr>
              <a:t>电源管理设置）和</a:t>
            </a:r>
            <a:r>
              <a:rPr lang="en-US" altLang="zh-CN" smtClean="0">
                <a:ea typeface="宋体" charset="-122"/>
              </a:rPr>
              <a:t>USB Configuration</a:t>
            </a:r>
            <a:r>
              <a:rPr lang="zh-CN" altLang="zh-CN" smtClean="0">
                <a:ea typeface="宋体" charset="-122"/>
              </a:rPr>
              <a:t>（</a:t>
            </a:r>
            <a:r>
              <a:rPr lang="en-US" altLang="zh-CN" smtClean="0">
                <a:ea typeface="宋体" charset="-122"/>
              </a:rPr>
              <a:t>USB</a:t>
            </a:r>
            <a:r>
              <a:rPr lang="zh-CN" altLang="zh-CN" smtClean="0">
                <a:ea typeface="宋体" charset="-122"/>
              </a:rPr>
              <a:t>设置）等等。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529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</a:t>
            </a:r>
            <a:r>
              <a:rPr lang="zh-CN" altLang="zh-CN" smtClean="0">
                <a:ea typeface="宋体" charset="-122"/>
              </a:rPr>
              <a:t>（</a:t>
            </a:r>
            <a:r>
              <a:rPr lang="en-US" altLang="zh-CN" smtClean="0">
                <a:ea typeface="宋体" charset="-122"/>
              </a:rPr>
              <a:t>4</a:t>
            </a:r>
            <a:r>
              <a:rPr lang="zh-CN" altLang="zh-CN" smtClean="0">
                <a:ea typeface="宋体" charset="-122"/>
              </a:rPr>
              <a:t>）</a:t>
            </a:r>
            <a:r>
              <a:rPr lang="en-US" altLang="zh-CN" smtClean="0">
                <a:ea typeface="宋体" charset="-122"/>
              </a:rPr>
              <a:t>H/W Monitor</a:t>
            </a:r>
            <a:r>
              <a:rPr lang="zh-CN" altLang="zh-CN" smtClean="0">
                <a:ea typeface="宋体" charset="-122"/>
              </a:rPr>
              <a:t>菜单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 </a:t>
            </a:r>
            <a:r>
              <a:rPr lang="zh-CN" altLang="zh-CN" smtClean="0">
                <a:ea typeface="宋体" charset="-122"/>
              </a:rPr>
              <a:t>该项可以查看</a:t>
            </a:r>
            <a:r>
              <a:rPr lang="en-US" altLang="zh-CN" smtClean="0">
                <a:ea typeface="宋体" charset="-122"/>
              </a:rPr>
              <a:t>CPU</a:t>
            </a:r>
            <a:r>
              <a:rPr lang="zh-CN" altLang="zh-CN" smtClean="0">
                <a:ea typeface="宋体" charset="-122"/>
              </a:rPr>
              <a:t>温度、风扇转速和电压等信息。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187450" y="2924175"/>
          <a:ext cx="7056438" cy="33893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44416"/>
                <a:gridCol w="3312368"/>
              </a:tblGrid>
              <a:tr h="648072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项目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说明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847328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CPU Fan Setting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effectLst/>
                        </a:rPr>
                        <a:t>设置</a:t>
                      </a:r>
                      <a:r>
                        <a:rPr lang="en-US" sz="2000" kern="0" dirty="0">
                          <a:effectLst/>
                        </a:rPr>
                        <a:t>CPU</a:t>
                      </a:r>
                      <a:r>
                        <a:rPr lang="zh-CN" sz="2000" kern="0" dirty="0">
                          <a:effectLst/>
                        </a:rPr>
                        <a:t>风扇工作模式为全开或自动模式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880864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Chassis Fan Setting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2000" dirty="0" smtClean="0">
                          <a:effectLst/>
                        </a:rPr>
                        <a:t>  </a:t>
                      </a:r>
                      <a:r>
                        <a:rPr lang="en-US" altLang="zh-CN" sz="2000" kern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lang="zh-CN" sz="2000" kern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</a:t>
                      </a:r>
                      <a:r>
                        <a:rPr lang="zh-CN" sz="20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置机箱风扇工作模式</a:t>
                      </a:r>
                      <a:r>
                        <a:rPr lang="zh-CN" sz="2000" kern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为</a:t>
                      </a:r>
                      <a:endParaRPr lang="en-US" altLang="zh-CN" sz="2000" kern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2000" kern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全开</a:t>
                      </a:r>
                      <a:r>
                        <a:rPr lang="zh-CN" sz="20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、手动或自动模式</a:t>
                      </a:r>
                    </a:p>
                  </a:txBody>
                  <a:tcPr marL="68580" marR="68580" marT="0" marB="0" anchor="ctr"/>
                </a:tc>
              </a:tr>
              <a:tr h="1013048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Over Temperature Protection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2000" dirty="0">
                          <a:effectLst/>
                        </a:rPr>
                        <a:t>启用或禁用高温保护功能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6322" name="内容占位符 2"/>
          <p:cNvSpPr>
            <a:spLocks noGrp="1"/>
          </p:cNvSpPr>
          <p:nvPr>
            <p:ph idx="1"/>
          </p:nvPr>
        </p:nvSpPr>
        <p:spPr>
          <a:xfrm>
            <a:off x="457200" y="1557338"/>
            <a:ext cx="8229600" cy="4767262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(5)Boot</a:t>
            </a:r>
            <a:r>
              <a:rPr lang="zh-CN" altLang="zh-CN" smtClean="0">
                <a:ea typeface="宋体" charset="-122"/>
              </a:rPr>
              <a:t>菜单</a:t>
            </a:r>
            <a:endParaRPr lang="en-US" altLang="zh-CN" smtClean="0">
              <a:ea typeface="宋体" charset="-122"/>
            </a:endParaRP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该菜单项可以设置计算机启动相关的参数。</a:t>
            </a:r>
            <a:endParaRPr lang="en-US" altLang="zh-CN" smtClean="0">
              <a:ea typeface="宋体" charset="-122"/>
            </a:endParaRPr>
          </a:p>
          <a:p>
            <a:pPr marL="0" indent="0">
              <a:buFont typeface="Wingdings" pitchFamily="2" charset="2"/>
              <a:buNone/>
            </a:pPr>
            <a:endParaRPr lang="zh-CN" altLang="zh-CN" smtClean="0">
              <a:ea typeface="宋体" charset="-122"/>
            </a:endParaRPr>
          </a:p>
          <a:p>
            <a:pPr marL="0" indent="0"/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00113" y="2565400"/>
          <a:ext cx="7345362" cy="3709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84376"/>
                <a:gridCol w="3960441"/>
              </a:tblGrid>
              <a:tr h="415105">
                <a:tc>
                  <a:txBody>
                    <a:bodyPr/>
                    <a:lstStyle/>
                    <a:p>
                      <a:pPr indent="266700" algn="l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项目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说明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665015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>
                          <a:effectLst/>
                        </a:rPr>
                        <a:t>Setup Prompt Timeout</a:t>
                      </a:r>
                      <a:endParaRPr lang="zh-CN" sz="16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设置提示超时时间，单位为秒，设置为</a:t>
                      </a:r>
                      <a:r>
                        <a:rPr lang="en-US" sz="1600" kern="0">
                          <a:effectLst/>
                        </a:rPr>
                        <a:t>65535</a:t>
                      </a:r>
                      <a:r>
                        <a:rPr lang="zh-CN" sz="1600" kern="0">
                          <a:effectLst/>
                        </a:rPr>
                        <a:t>表示无限等待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 err="1">
                          <a:effectLst/>
                        </a:rPr>
                        <a:t>Bootup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Num</a:t>
                      </a:r>
                      <a:r>
                        <a:rPr lang="en-US" sz="1600" dirty="0">
                          <a:effectLst/>
                        </a:rPr>
                        <a:t>-Lock</a:t>
                      </a:r>
                      <a:endParaRPr lang="zh-CN" sz="16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 dirty="0">
                          <a:effectLst/>
                        </a:rPr>
                        <a:t>启动后</a:t>
                      </a:r>
                      <a:r>
                        <a:rPr lang="en-US" sz="1600" dirty="0" err="1">
                          <a:effectLst/>
                        </a:rPr>
                        <a:t>Num</a:t>
                      </a:r>
                      <a:r>
                        <a:rPr lang="en-US" sz="1600" dirty="0">
                          <a:effectLst/>
                        </a:rPr>
                        <a:t>-Lock</a:t>
                      </a:r>
                      <a:r>
                        <a:rPr lang="zh-CN" sz="1600" dirty="0">
                          <a:effectLst/>
                        </a:rPr>
                        <a:t>的状态</a:t>
                      </a:r>
                      <a:endParaRPr lang="zh-CN" sz="16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effectLst/>
                        </a:rPr>
                        <a:t>Full Screen Logo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 dirty="0">
                          <a:effectLst/>
                        </a:rPr>
                        <a:t>启用或禁用</a:t>
                      </a:r>
                      <a:r>
                        <a:rPr lang="en-US" sz="1600" dirty="0">
                          <a:effectLst/>
                        </a:rPr>
                        <a:t>OEM</a:t>
                      </a:r>
                      <a:r>
                        <a:rPr lang="zh-CN" sz="1600" dirty="0">
                          <a:effectLst/>
                        </a:rPr>
                        <a:t>标识</a:t>
                      </a:r>
                      <a:endParaRPr lang="zh-CN" sz="16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830210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effectLst/>
                        </a:rPr>
                        <a:t>AddOn ROM Display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是否开启附件软件信息显示功能，前提是启用</a:t>
                      </a:r>
                      <a:r>
                        <a:rPr lang="en-US" sz="1600" kern="0" dirty="0">
                          <a:effectLst/>
                        </a:rPr>
                        <a:t>OEM</a:t>
                      </a:r>
                      <a:r>
                        <a:rPr lang="zh-CN" sz="1600" kern="0" dirty="0">
                          <a:effectLst/>
                        </a:rPr>
                        <a:t>标识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21918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effectLst/>
                        </a:rPr>
                        <a:t>Boot Failure Guard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 dirty="0">
                          <a:effectLst/>
                        </a:rPr>
                        <a:t>启用或禁用启动失败的恢复功能</a:t>
                      </a:r>
                      <a:endParaRPr lang="zh-CN" sz="16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15105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effectLst/>
                        </a:rPr>
                        <a:t>Boot Failure Guard Count 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 dirty="0">
                          <a:effectLst/>
                        </a:rPr>
                        <a:t>启用或禁用启动失败恢复的基数功能</a:t>
                      </a:r>
                      <a:endParaRPr lang="zh-CN" sz="16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15105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effectLst/>
                        </a:rPr>
                        <a:t>Boot From Onboard LAN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 dirty="0">
                          <a:effectLst/>
                        </a:rPr>
                        <a:t>启用或禁用网络启动功能</a:t>
                      </a:r>
                      <a:endParaRPr lang="zh-CN" sz="16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2.1  </a:t>
            </a:r>
            <a:r>
              <a:rPr lang="zh-CN" altLang="zh-CN" smtClean="0">
                <a:ea typeface="宋体" charset="-122"/>
              </a:rPr>
              <a:t>计算机硬件组装</a:t>
            </a:r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smtClean="0">
                <a:ea typeface="宋体" charset="-122"/>
              </a:rPr>
              <a:t>2.1.1 </a:t>
            </a:r>
            <a:r>
              <a:rPr lang="zh-CN" altLang="zh-CN" b="1" smtClean="0">
                <a:ea typeface="宋体" charset="-122"/>
              </a:rPr>
              <a:t>工具与配件</a:t>
            </a: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 </a:t>
            </a:r>
            <a:r>
              <a:rPr lang="en-US" altLang="zh-CN" b="1" smtClean="0">
                <a:ea typeface="宋体" charset="-122"/>
              </a:rPr>
              <a:t>1</a:t>
            </a:r>
            <a:r>
              <a:rPr lang="zh-CN" altLang="zh-CN" b="1" smtClean="0">
                <a:ea typeface="宋体" charset="-122"/>
              </a:rPr>
              <a:t>．螺丝刀</a:t>
            </a: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 </a:t>
            </a:r>
            <a:r>
              <a:rPr lang="zh-CN" altLang="zh-CN" smtClean="0">
                <a:ea typeface="宋体" charset="-122"/>
              </a:rPr>
              <a:t>螺丝刀在计算机硬件组装中，主要用于固定主板、固定机箱盖等操作。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4005263"/>
            <a:ext cx="5878513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7346" name="内容占位符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840287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(6)Security</a:t>
            </a:r>
            <a:r>
              <a:rPr lang="zh-CN" altLang="zh-CN" smtClean="0">
                <a:ea typeface="宋体" charset="-122"/>
              </a:rPr>
              <a:t>菜单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</a:t>
            </a:r>
            <a:r>
              <a:rPr lang="zh-CN" altLang="zh-CN" smtClean="0">
                <a:ea typeface="宋体" charset="-122"/>
              </a:rPr>
              <a:t>该菜单可以设置或清除管理员密码和用户密码</a:t>
            </a:r>
            <a:r>
              <a:rPr lang="zh-CN" altLang="en-US" smtClean="0">
                <a:ea typeface="宋体" charset="-122"/>
              </a:rPr>
              <a:t>。</a:t>
            </a:r>
            <a:endParaRPr lang="en-US" altLang="zh-CN" smtClean="0">
              <a:ea typeface="宋体" charset="-122"/>
            </a:endParaRP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(7)Exit</a:t>
            </a:r>
            <a:r>
              <a:rPr lang="zh-CN" altLang="zh-CN" smtClean="0">
                <a:ea typeface="宋体" charset="-122"/>
              </a:rPr>
              <a:t>菜单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00113" y="3068638"/>
          <a:ext cx="7561262" cy="3168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28392"/>
                <a:gridCol w="4032449"/>
              </a:tblGrid>
              <a:tr h="667021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项目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说明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16889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effectLst/>
                        </a:rPr>
                        <a:t>Save Changes and Exit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>
                          <a:effectLst/>
                        </a:rPr>
                        <a:t>保存更改并退出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16889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effectLst/>
                        </a:rPr>
                        <a:t>Discard Changes and Exit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>
                          <a:effectLst/>
                        </a:rPr>
                        <a:t>放弃更改并退出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16889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effectLst/>
                        </a:rPr>
                        <a:t>Discard Changes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>
                          <a:effectLst/>
                        </a:rPr>
                        <a:t>放弃更改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16889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effectLst/>
                        </a:rPr>
                        <a:t>Load UEFI Defaults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>
                          <a:effectLst/>
                        </a:rPr>
                        <a:t>加载</a:t>
                      </a:r>
                      <a:r>
                        <a:rPr lang="en-US" sz="1600">
                          <a:effectLst/>
                        </a:rPr>
                        <a:t>UEFI </a:t>
                      </a:r>
                      <a:r>
                        <a:rPr lang="zh-CN" sz="1600">
                          <a:effectLst/>
                        </a:rPr>
                        <a:t>默认值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833777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effectLst/>
                        </a:rPr>
                        <a:t>Load UEFI Shell from filesystem device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 dirty="0">
                          <a:effectLst/>
                        </a:rPr>
                        <a:t>从文件系统设备启动</a:t>
                      </a:r>
                      <a:r>
                        <a:rPr lang="en-US" sz="1600" dirty="0">
                          <a:effectLst/>
                        </a:rPr>
                        <a:t>UEFI Shell </a:t>
                      </a:r>
                      <a:r>
                        <a:rPr lang="zh-CN" sz="1600" dirty="0">
                          <a:effectLst/>
                        </a:rPr>
                        <a:t>应用程序，其文件名为</a:t>
                      </a:r>
                      <a:r>
                        <a:rPr lang="en-US" sz="1600" dirty="0">
                          <a:effectLst/>
                        </a:rPr>
                        <a:t>Shell64.efi</a:t>
                      </a:r>
                      <a:endParaRPr lang="zh-CN" sz="16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8370" name="内容占位符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911725"/>
          </a:xfrm>
        </p:spPr>
        <p:txBody>
          <a:bodyPr/>
          <a:lstStyle/>
          <a:p>
            <a:r>
              <a:rPr lang="en-US" altLang="zh-CN" b="1" smtClean="0">
                <a:ea typeface="宋体" charset="-122"/>
              </a:rPr>
              <a:t>2.2.2 </a:t>
            </a:r>
            <a:r>
              <a:rPr lang="zh-CN" altLang="zh-CN" b="1" smtClean="0">
                <a:ea typeface="宋体" charset="-122"/>
              </a:rPr>
              <a:t>主板</a:t>
            </a:r>
            <a:r>
              <a:rPr lang="en-US" altLang="zh-CN" b="1" smtClean="0">
                <a:ea typeface="宋体" charset="-122"/>
              </a:rPr>
              <a:t>BIOS</a:t>
            </a:r>
            <a:r>
              <a:rPr lang="zh-CN" altLang="zh-CN" b="1" smtClean="0">
                <a:ea typeface="宋体" charset="-122"/>
              </a:rPr>
              <a:t>报警信号含义</a:t>
            </a: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如果计算机系统出现故障，不能正常启动，则计算机的开机自检程序会通过喇叭发出一些提示声音，以帮助用户判断故障发生的部件。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42988" y="3213100"/>
          <a:ext cx="6840537" cy="30241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224929"/>
                <a:gridCol w="3615831"/>
              </a:tblGrid>
              <a:tr h="33467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600" kern="0">
                          <a:effectLst/>
                        </a:rPr>
                        <a:t>响铃</a:t>
                      </a:r>
                      <a:endParaRPr lang="zh-CN" sz="1600" kern="100">
                        <a:effectLst/>
                        <a:latin typeface="Arial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600" kern="0">
                          <a:effectLst/>
                        </a:rPr>
                        <a:t>含义</a:t>
                      </a:r>
                      <a:endParaRPr lang="zh-CN" sz="1600" kern="100">
                        <a:effectLst/>
                        <a:latin typeface="Arial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6207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r>
                        <a:rPr lang="zh-CN" sz="1600">
                          <a:effectLst/>
                        </a:rPr>
                        <a:t>短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>
                          <a:effectLst/>
                        </a:rPr>
                        <a:t>系统正常启动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36207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r>
                        <a:rPr lang="zh-CN" sz="1600">
                          <a:effectLst/>
                        </a:rPr>
                        <a:t>长</a:t>
                      </a:r>
                      <a:r>
                        <a:rPr lang="en-US" sz="1600">
                          <a:effectLst/>
                        </a:rPr>
                        <a:t>1</a:t>
                      </a:r>
                      <a:r>
                        <a:rPr lang="zh-CN" sz="1600">
                          <a:effectLst/>
                        </a:rPr>
                        <a:t>短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>
                          <a:effectLst/>
                        </a:rPr>
                        <a:t>内存或主板错误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36207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r>
                        <a:rPr lang="zh-CN" sz="1600">
                          <a:effectLst/>
                        </a:rPr>
                        <a:t>长</a:t>
                      </a:r>
                      <a:r>
                        <a:rPr lang="en-US" sz="1600">
                          <a:effectLst/>
                        </a:rPr>
                        <a:t>2</a:t>
                      </a:r>
                      <a:r>
                        <a:rPr lang="zh-CN" sz="1600">
                          <a:effectLst/>
                        </a:rPr>
                        <a:t>短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>
                          <a:effectLst/>
                        </a:rPr>
                        <a:t>显卡或显示器错误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36207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r>
                        <a:rPr lang="zh-CN" sz="1600">
                          <a:effectLst/>
                        </a:rPr>
                        <a:t>长</a:t>
                      </a:r>
                      <a:r>
                        <a:rPr lang="en-US" sz="1600">
                          <a:effectLst/>
                        </a:rPr>
                        <a:t>3</a:t>
                      </a:r>
                      <a:r>
                        <a:rPr lang="zh-CN" sz="1600">
                          <a:effectLst/>
                        </a:rPr>
                        <a:t>短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>
                          <a:effectLst/>
                        </a:rPr>
                        <a:t>键盘控制器错误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36207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r>
                        <a:rPr lang="zh-CN" sz="1600">
                          <a:effectLst/>
                        </a:rPr>
                        <a:t>长</a:t>
                      </a:r>
                      <a:r>
                        <a:rPr lang="en-US" sz="1600">
                          <a:effectLst/>
                        </a:rPr>
                        <a:t>9</a:t>
                      </a:r>
                      <a:r>
                        <a:rPr lang="zh-CN" sz="1600">
                          <a:effectLst/>
                        </a:rPr>
                        <a:t>短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effectLst/>
                        </a:rPr>
                        <a:t>BIOS</a:t>
                      </a:r>
                      <a:r>
                        <a:rPr lang="zh-CN" sz="1600">
                          <a:effectLst/>
                        </a:rPr>
                        <a:t>芯片损坏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36207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>
                          <a:effectLst/>
                        </a:rPr>
                        <a:t>不断长响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 dirty="0">
                          <a:effectLst/>
                        </a:rPr>
                        <a:t>内存损坏或没安装好</a:t>
                      </a:r>
                      <a:endParaRPr lang="zh-CN" sz="16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36207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>
                          <a:effectLst/>
                        </a:rPr>
                        <a:t>不停地响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>
                          <a:effectLst/>
                        </a:rPr>
                        <a:t>显卡与显示器未连接好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36207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>
                          <a:effectLst/>
                        </a:rPr>
                        <a:t>重复地短响</a:t>
                      </a:r>
                      <a:endParaRPr lang="zh-CN" sz="16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 dirty="0">
                          <a:effectLst/>
                        </a:rPr>
                        <a:t>电源故障</a:t>
                      </a:r>
                      <a:endParaRPr lang="zh-CN" sz="16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2.3  </a:t>
            </a:r>
            <a:r>
              <a:rPr lang="zh-CN" altLang="zh-CN" smtClean="0">
                <a:ea typeface="宋体" charset="-122"/>
              </a:rPr>
              <a:t>操作系统的安装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59394" name="内容占位符 2"/>
          <p:cNvSpPr>
            <a:spLocks noGrp="1"/>
          </p:cNvSpPr>
          <p:nvPr>
            <p:ph idx="1"/>
          </p:nvPr>
        </p:nvSpPr>
        <p:spPr>
          <a:xfrm>
            <a:off x="457200" y="1557338"/>
            <a:ext cx="8229600" cy="4767262"/>
          </a:xfrm>
        </p:spPr>
        <p:txBody>
          <a:bodyPr/>
          <a:lstStyle/>
          <a:p>
            <a:r>
              <a:rPr lang="en-US" altLang="zh-CN" b="1" smtClean="0">
                <a:ea typeface="宋体" charset="-122"/>
              </a:rPr>
              <a:t>2.3.1 </a:t>
            </a:r>
            <a:r>
              <a:rPr lang="zh-CN" altLang="zh-CN" b="1" smtClean="0">
                <a:ea typeface="宋体" charset="-122"/>
              </a:rPr>
              <a:t>准备工作</a:t>
            </a: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1</a:t>
            </a:r>
            <a:r>
              <a:rPr lang="zh-CN" altLang="zh-CN" b="1" smtClean="0">
                <a:ea typeface="宋体" charset="-122"/>
              </a:rPr>
              <a:t>．硬件要求</a:t>
            </a: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Windows 7</a:t>
            </a:r>
            <a:r>
              <a:rPr lang="zh-CN" altLang="zh-CN" smtClean="0">
                <a:ea typeface="宋体" charset="-122"/>
              </a:rPr>
              <a:t>对硬件的最低要求是：</a:t>
            </a: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(1)1 GHz 32 </a:t>
            </a:r>
            <a:r>
              <a:rPr lang="zh-CN" altLang="zh-CN" smtClean="0">
                <a:ea typeface="宋体" charset="-122"/>
              </a:rPr>
              <a:t>位或</a:t>
            </a:r>
            <a:r>
              <a:rPr lang="en-US" altLang="zh-CN" smtClean="0">
                <a:ea typeface="宋体" charset="-122"/>
              </a:rPr>
              <a:t> 64 </a:t>
            </a:r>
            <a:r>
              <a:rPr lang="zh-CN" altLang="zh-CN" smtClean="0">
                <a:ea typeface="宋体" charset="-122"/>
              </a:rPr>
              <a:t>位处理器；</a:t>
            </a: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(2)1 GB </a:t>
            </a:r>
            <a:r>
              <a:rPr lang="zh-CN" altLang="zh-CN" smtClean="0">
                <a:ea typeface="宋体" charset="-122"/>
              </a:rPr>
              <a:t>内存（基于</a:t>
            </a:r>
            <a:r>
              <a:rPr lang="en-US" altLang="zh-CN" smtClean="0">
                <a:ea typeface="宋体" charset="-122"/>
              </a:rPr>
              <a:t>32 </a:t>
            </a:r>
            <a:r>
              <a:rPr lang="zh-CN" altLang="zh-CN" smtClean="0">
                <a:ea typeface="宋体" charset="-122"/>
              </a:rPr>
              <a:t>位）或</a:t>
            </a:r>
            <a:r>
              <a:rPr lang="en-US" altLang="zh-CN" smtClean="0">
                <a:ea typeface="宋体" charset="-122"/>
              </a:rPr>
              <a:t> 2 GB </a:t>
            </a:r>
            <a:r>
              <a:rPr lang="zh-CN" altLang="zh-CN" smtClean="0">
                <a:ea typeface="宋体" charset="-122"/>
              </a:rPr>
              <a:t>内存（基于</a:t>
            </a:r>
            <a:r>
              <a:rPr lang="en-US" altLang="zh-CN" smtClean="0">
                <a:ea typeface="宋体" charset="-122"/>
              </a:rPr>
              <a:t>64 </a:t>
            </a:r>
            <a:r>
              <a:rPr lang="zh-CN" altLang="zh-CN" smtClean="0">
                <a:ea typeface="宋体" charset="-122"/>
              </a:rPr>
              <a:t>位）；</a:t>
            </a: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(3)16 GB </a:t>
            </a:r>
            <a:r>
              <a:rPr lang="zh-CN" altLang="zh-CN" smtClean="0">
                <a:ea typeface="宋体" charset="-122"/>
              </a:rPr>
              <a:t>可用硬盘空间（基于</a:t>
            </a:r>
            <a:r>
              <a:rPr lang="en-US" altLang="zh-CN" smtClean="0">
                <a:ea typeface="宋体" charset="-122"/>
              </a:rPr>
              <a:t> 32 </a:t>
            </a:r>
            <a:r>
              <a:rPr lang="zh-CN" altLang="zh-CN" smtClean="0">
                <a:ea typeface="宋体" charset="-122"/>
              </a:rPr>
              <a:t>位）或</a:t>
            </a:r>
            <a:r>
              <a:rPr lang="en-US" altLang="zh-CN" smtClean="0">
                <a:ea typeface="宋体" charset="-122"/>
              </a:rPr>
              <a:t> 20 GB </a:t>
            </a:r>
            <a:r>
              <a:rPr lang="zh-CN" altLang="zh-CN" smtClean="0">
                <a:ea typeface="宋体" charset="-122"/>
              </a:rPr>
              <a:t>可用硬盘空间（基于</a:t>
            </a:r>
            <a:r>
              <a:rPr lang="en-US" altLang="zh-CN" smtClean="0">
                <a:ea typeface="宋体" charset="-122"/>
              </a:rPr>
              <a:t> 64 </a:t>
            </a:r>
            <a:r>
              <a:rPr lang="zh-CN" altLang="zh-CN" smtClean="0">
                <a:ea typeface="宋体" charset="-122"/>
              </a:rPr>
              <a:t>位）；</a:t>
            </a: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(4)</a:t>
            </a:r>
            <a:r>
              <a:rPr lang="zh-CN" altLang="zh-CN" smtClean="0">
                <a:ea typeface="宋体" charset="-122"/>
              </a:rPr>
              <a:t>带有</a:t>
            </a:r>
            <a:r>
              <a:rPr lang="en-US" altLang="zh-CN" smtClean="0">
                <a:ea typeface="宋体" charset="-122"/>
              </a:rPr>
              <a:t> WDDM 1.0 </a:t>
            </a:r>
            <a:r>
              <a:rPr lang="zh-CN" altLang="zh-CN" smtClean="0">
                <a:ea typeface="宋体" charset="-122"/>
              </a:rPr>
              <a:t>或更高版本的驱动程序的</a:t>
            </a:r>
            <a:r>
              <a:rPr lang="en-US" altLang="zh-CN" smtClean="0">
                <a:ea typeface="宋体" charset="-122"/>
              </a:rPr>
              <a:t> DirectX 9 </a:t>
            </a:r>
            <a:r>
              <a:rPr lang="zh-CN" altLang="zh-CN" smtClean="0">
                <a:ea typeface="宋体" charset="-122"/>
              </a:rPr>
              <a:t>图形设备。</a:t>
            </a:r>
          </a:p>
          <a:p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041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2</a:t>
            </a:r>
            <a:r>
              <a:rPr lang="zh-CN" altLang="zh-CN" b="1" smtClean="0">
                <a:ea typeface="宋体" charset="-122"/>
              </a:rPr>
              <a:t>．数据备份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安装操作系统，目标分区的数据将完全丢失，备份数据是将目标分区的有用数据复制到其他分区，或者复制到移动存储设备中。</a:t>
            </a:r>
            <a:endParaRPr lang="en-US" altLang="zh-CN" smtClean="0">
              <a:ea typeface="宋体" charset="-122"/>
            </a:endParaRPr>
          </a:p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3</a:t>
            </a:r>
            <a:r>
              <a:rPr lang="zh-CN" altLang="zh-CN" b="1" smtClean="0">
                <a:ea typeface="宋体" charset="-122"/>
              </a:rPr>
              <a:t>．规划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安装系统的规划，是对硬盘分区数量、大小、文件系统以及系统安装方式进行规划。</a:t>
            </a:r>
            <a:endParaRPr lang="en-US" altLang="zh-CN" smtClean="0">
              <a:ea typeface="宋体" charset="-122"/>
            </a:endParaRPr>
          </a:p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4</a:t>
            </a:r>
            <a:r>
              <a:rPr lang="zh-CN" altLang="zh-CN" b="1" smtClean="0">
                <a:ea typeface="宋体" charset="-122"/>
              </a:rPr>
              <a:t>．安装程序</a:t>
            </a:r>
            <a:endParaRPr lang="en-US" altLang="zh-CN" b="1" smtClean="0">
              <a:ea typeface="宋体" charset="-122"/>
            </a:endParaRPr>
          </a:p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</a:t>
            </a:r>
            <a:r>
              <a:rPr lang="zh-CN" altLang="en-US" smtClean="0">
                <a:ea typeface="宋体" charset="-122"/>
              </a:rPr>
              <a:t>系统安装盘或系统安装文件。</a:t>
            </a:r>
            <a:endParaRPr lang="zh-CN" altLang="zh-CN" smtClean="0">
              <a:ea typeface="宋体" charset="-122"/>
            </a:endParaRPr>
          </a:p>
          <a:p>
            <a:pPr marL="0" indent="0">
              <a:buFont typeface="Wingdings" pitchFamily="2" charset="2"/>
              <a:buNone/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144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smtClean="0">
                <a:ea typeface="宋体" charset="-122"/>
              </a:rPr>
              <a:t>2.3.2 Windows 7</a:t>
            </a:r>
            <a:r>
              <a:rPr lang="zh-CN" altLang="zh-CN" b="1" smtClean="0">
                <a:ea typeface="宋体" charset="-122"/>
              </a:rPr>
              <a:t>安装</a:t>
            </a:r>
            <a:endParaRPr lang="en-US" altLang="zh-CN" b="1" smtClean="0">
              <a:ea typeface="宋体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b="1" smtClean="0">
                <a:ea typeface="宋体" charset="-122"/>
              </a:rPr>
              <a:t>过程：</a:t>
            </a:r>
            <a:endParaRPr lang="en-US" altLang="zh-CN" b="1" smtClean="0">
              <a:ea typeface="宋体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(1)</a:t>
            </a:r>
            <a:r>
              <a:rPr lang="zh-CN" altLang="en-US" smtClean="0">
                <a:ea typeface="宋体" charset="-122"/>
              </a:rPr>
              <a:t>放入安装光盘，启动计算机；</a:t>
            </a:r>
            <a:endParaRPr lang="en-US" altLang="zh-CN" smtClean="0">
              <a:ea typeface="宋体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(2)</a:t>
            </a:r>
            <a:r>
              <a:rPr lang="zh-CN" altLang="zh-CN" smtClean="0">
                <a:ea typeface="宋体" charset="-122"/>
              </a:rPr>
              <a:t>许可条款及安装类型对话框</a:t>
            </a:r>
            <a:r>
              <a:rPr lang="zh-CN" altLang="en-US" smtClean="0">
                <a:ea typeface="宋体" charset="-122"/>
              </a:rPr>
              <a:t>；</a:t>
            </a:r>
            <a:endParaRPr lang="en-US" altLang="zh-CN" b="1" smtClean="0">
              <a:ea typeface="宋体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(3)</a:t>
            </a:r>
            <a:r>
              <a:rPr lang="zh-CN" altLang="zh-CN" smtClean="0">
                <a:ea typeface="宋体" charset="-122"/>
              </a:rPr>
              <a:t>选择目标磁盘及磁盘分区操作</a:t>
            </a:r>
            <a:r>
              <a:rPr lang="zh-CN" altLang="en-US" smtClean="0">
                <a:ea typeface="宋体" charset="-122"/>
              </a:rPr>
              <a:t>；</a:t>
            </a:r>
            <a:endParaRPr lang="en-US" altLang="zh-CN" b="1" smtClean="0">
              <a:ea typeface="宋体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(4)</a:t>
            </a:r>
            <a:r>
              <a:rPr lang="zh-CN" altLang="en-US" smtClean="0">
                <a:ea typeface="宋体" charset="-122"/>
              </a:rPr>
              <a:t>文件复制；</a:t>
            </a:r>
            <a:endParaRPr lang="en-US" altLang="zh-CN" smtClean="0">
              <a:ea typeface="宋体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(5)</a:t>
            </a:r>
            <a:r>
              <a:rPr lang="zh-CN" altLang="en-US" smtClean="0">
                <a:ea typeface="宋体" charset="-122"/>
              </a:rPr>
              <a:t>系统重启并配置系统参数；</a:t>
            </a:r>
            <a:endParaRPr lang="en-US" altLang="zh-CN" smtClean="0">
              <a:ea typeface="宋体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(6)</a:t>
            </a:r>
            <a:r>
              <a:rPr lang="zh-CN" altLang="en-US" smtClean="0">
                <a:ea typeface="宋体" charset="-122"/>
              </a:rPr>
              <a:t>激活。</a:t>
            </a:r>
            <a:endParaRPr lang="zh-CN" altLang="zh-CN" smtClean="0">
              <a:ea typeface="宋体" charset="-122"/>
            </a:endParaRPr>
          </a:p>
          <a:p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2.4 </a:t>
            </a:r>
            <a:r>
              <a:rPr lang="zh-CN" altLang="zh-CN" smtClean="0">
                <a:ea typeface="宋体" charset="-122"/>
              </a:rPr>
              <a:t>应用软件的安装与卸载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6246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smtClean="0">
                <a:ea typeface="宋体" charset="-122"/>
              </a:rPr>
              <a:t>2.4.1 </a:t>
            </a:r>
            <a:r>
              <a:rPr lang="zh-CN" altLang="zh-CN" b="1" smtClean="0">
                <a:ea typeface="宋体" charset="-122"/>
              </a:rPr>
              <a:t>绿色软件的安装与卸载</a:t>
            </a:r>
            <a:endParaRPr lang="en-US" altLang="zh-CN" b="1" smtClean="0">
              <a:ea typeface="宋体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 </a:t>
            </a:r>
            <a:r>
              <a:rPr lang="zh-CN" altLang="zh-CN" smtClean="0">
                <a:ea typeface="宋体" charset="-122"/>
              </a:rPr>
              <a:t>所谓的“绿色软件”，是指无需执行安装操作，直接复制到计算机中就能启动执行的应用程序，并且在程序的运行过程中，不会向系统注册表或系统目录写入数据。绿色软件的安装与卸载，都很简单，就是复制和删除。</a:t>
            </a:r>
            <a:endParaRPr lang="zh-CN" altLang="zh-CN" b="1" smtClean="0">
              <a:ea typeface="宋体" charset="-122"/>
            </a:endParaRPr>
          </a:p>
          <a:p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349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smtClean="0">
                <a:ea typeface="宋体" charset="-122"/>
              </a:rPr>
              <a:t>2.4.2 Office 2010</a:t>
            </a:r>
            <a:r>
              <a:rPr lang="zh-CN" altLang="zh-CN" b="1" smtClean="0">
                <a:ea typeface="宋体" charset="-122"/>
              </a:rPr>
              <a:t>的安装与卸载</a:t>
            </a:r>
            <a:endParaRPr lang="en-US" altLang="zh-CN" b="1" smtClean="0">
              <a:ea typeface="宋体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b="1" smtClean="0">
                <a:ea typeface="宋体" charset="-122"/>
              </a:rPr>
              <a:t>过程：</a:t>
            </a:r>
            <a:endParaRPr lang="en-US" altLang="zh-CN" b="1" smtClean="0">
              <a:ea typeface="宋体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(1)</a:t>
            </a:r>
            <a:r>
              <a:rPr lang="zh-CN" altLang="zh-CN" smtClean="0">
                <a:ea typeface="宋体" charset="-122"/>
              </a:rPr>
              <a:t>安装程序是执行软件安装的起点</a:t>
            </a:r>
            <a:r>
              <a:rPr lang="zh-CN" altLang="en-US" smtClean="0">
                <a:ea typeface="宋体" charset="-122"/>
              </a:rPr>
              <a:t>，</a:t>
            </a:r>
            <a:r>
              <a:rPr lang="zh-CN" altLang="zh-CN" smtClean="0">
                <a:ea typeface="宋体" charset="-122"/>
              </a:rPr>
              <a:t>将程序光盘放入光驱，找到</a:t>
            </a:r>
            <a:r>
              <a:rPr lang="en-US" altLang="zh-CN" smtClean="0">
                <a:ea typeface="宋体" charset="-122"/>
              </a:rPr>
              <a:t>setup.exe</a:t>
            </a:r>
            <a:r>
              <a:rPr lang="zh-CN" altLang="zh-CN" smtClean="0">
                <a:ea typeface="宋体" charset="-122"/>
              </a:rPr>
              <a:t>并执行</a:t>
            </a:r>
            <a:r>
              <a:rPr lang="en-US" altLang="zh-CN" smtClean="0">
                <a:ea typeface="宋体" charset="-122"/>
              </a:rPr>
              <a:t>;</a:t>
            </a: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(2) Office 2010</a:t>
            </a:r>
            <a:r>
              <a:rPr lang="zh-CN" altLang="zh-CN" smtClean="0">
                <a:ea typeface="宋体" charset="-122"/>
              </a:rPr>
              <a:t>安装启动界面及许可条款</a:t>
            </a:r>
            <a:r>
              <a:rPr lang="en-US" altLang="zh-CN" smtClean="0">
                <a:ea typeface="宋体" charset="-122"/>
              </a:rPr>
              <a:t>;</a:t>
            </a: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(3)</a:t>
            </a:r>
            <a:r>
              <a:rPr lang="zh-CN" altLang="zh-CN" smtClean="0">
                <a:ea typeface="宋体" charset="-122"/>
              </a:rPr>
              <a:t>安装类型选择及安装选项更改</a:t>
            </a:r>
            <a:r>
              <a:rPr lang="en-US" altLang="zh-CN" smtClean="0">
                <a:ea typeface="宋体" charset="-122"/>
              </a:rPr>
              <a:t>;</a:t>
            </a: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(4)</a:t>
            </a:r>
            <a:r>
              <a:rPr lang="zh-CN" altLang="zh-CN" smtClean="0">
                <a:ea typeface="宋体" charset="-122"/>
              </a:rPr>
              <a:t>文件位置、用户信息修改</a:t>
            </a:r>
            <a:r>
              <a:rPr lang="en-US" altLang="zh-CN" smtClean="0">
                <a:ea typeface="宋体" charset="-122"/>
              </a:rPr>
              <a:t>;</a:t>
            </a: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(5)</a:t>
            </a:r>
            <a:r>
              <a:rPr lang="zh-CN" altLang="en-US" smtClean="0">
                <a:ea typeface="宋体" charset="-122"/>
              </a:rPr>
              <a:t>文件复制及系统配置；</a:t>
            </a:r>
            <a:endParaRPr lang="en-US" altLang="zh-CN" smtClean="0">
              <a:ea typeface="宋体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(6)</a:t>
            </a:r>
            <a:r>
              <a:rPr lang="zh-CN" altLang="en-US" smtClean="0">
                <a:ea typeface="宋体" charset="-122"/>
              </a:rPr>
              <a:t>安装完成、激活。</a:t>
            </a:r>
            <a:endParaRPr lang="zh-CN" altLang="zh-CN" smtClean="0">
              <a:ea typeface="宋体" charset="-122"/>
            </a:endParaRPr>
          </a:p>
          <a:p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4514" name="内容占位符 2"/>
          <p:cNvSpPr>
            <a:spLocks noGrp="1"/>
          </p:cNvSpPr>
          <p:nvPr>
            <p:ph idx="1"/>
          </p:nvPr>
        </p:nvSpPr>
        <p:spPr>
          <a:xfrm>
            <a:off x="457200" y="1557338"/>
            <a:ext cx="8229600" cy="4767262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卸载程序一般有三种方法，但不是每个应用软件都会同时支持这三种方法。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1</a:t>
            </a:r>
            <a:r>
              <a:rPr lang="zh-CN" altLang="zh-CN" smtClean="0">
                <a:ea typeface="宋体" charset="-122"/>
              </a:rPr>
              <a:t>．利用专门设计的卸载程序进行软件卸载</a:t>
            </a:r>
            <a:endParaRPr lang="en-US" altLang="zh-CN" b="1" smtClean="0">
              <a:ea typeface="宋体" charset="-122"/>
            </a:endParaRPr>
          </a:p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2</a:t>
            </a:r>
            <a:r>
              <a:rPr lang="zh-CN" altLang="zh-CN" b="1" smtClean="0">
                <a:ea typeface="宋体" charset="-122"/>
              </a:rPr>
              <a:t>．利用“控制面板</a:t>
            </a:r>
            <a:r>
              <a:rPr lang="en-US" altLang="zh-CN" b="1" smtClean="0">
                <a:ea typeface="宋体" charset="-122"/>
              </a:rPr>
              <a:t>/</a:t>
            </a:r>
            <a:r>
              <a:rPr lang="zh-CN" altLang="zh-CN" b="1" smtClean="0">
                <a:ea typeface="宋体" charset="-122"/>
              </a:rPr>
              <a:t>程序”进行卸载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在控制面板中，有专门的项目对软件进行卸载操作</a:t>
            </a:r>
            <a:r>
              <a:rPr lang="zh-CN" altLang="en-US" smtClean="0">
                <a:ea typeface="宋体" charset="-122"/>
              </a:rPr>
              <a:t>。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6451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97113" y="3933825"/>
            <a:ext cx="3671887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5538" name="内容占位符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9117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3</a:t>
            </a:r>
            <a:r>
              <a:rPr lang="zh-CN" altLang="zh-CN" b="1" smtClean="0">
                <a:ea typeface="宋体" charset="-122"/>
              </a:rPr>
              <a:t>．利用安装程序进行卸载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一些应用软件可以利用再次运行安装程序来实现软件的卸载。</a:t>
            </a:r>
            <a:endParaRPr lang="en-US" altLang="zh-CN" smtClean="0">
              <a:ea typeface="宋体" charset="-122"/>
            </a:endParaRP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当执行安装程序时，安装程序会首先检查系统中是否已安装了本软件，如果安装了，则后续操作会让用户选择操作类型。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655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3800475"/>
            <a:ext cx="3240088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2.5  </a:t>
            </a:r>
            <a:r>
              <a:rPr lang="zh-CN" altLang="zh-CN" smtClean="0">
                <a:ea typeface="宋体" charset="-122"/>
              </a:rPr>
              <a:t>计算机的日常维护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665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smtClean="0">
                <a:ea typeface="宋体" charset="-122"/>
              </a:rPr>
              <a:t>2.5.1 </a:t>
            </a:r>
            <a:r>
              <a:rPr lang="zh-CN" altLang="zh-CN" b="1" smtClean="0">
                <a:ea typeface="宋体" charset="-122"/>
              </a:rPr>
              <a:t>计算机硬件的日常维护</a:t>
            </a: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  1</a:t>
            </a:r>
            <a:r>
              <a:rPr lang="zh-CN" altLang="zh-CN" b="1" smtClean="0">
                <a:ea typeface="宋体" charset="-122"/>
              </a:rPr>
              <a:t>．正常开关机</a:t>
            </a: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  2</a:t>
            </a:r>
            <a:r>
              <a:rPr lang="zh-CN" altLang="zh-CN" b="1" smtClean="0">
                <a:ea typeface="宋体" charset="-122"/>
              </a:rPr>
              <a:t>．防尘</a:t>
            </a:r>
            <a:endParaRPr lang="en-US" altLang="zh-CN" b="1" smtClean="0">
              <a:ea typeface="宋体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  3</a:t>
            </a:r>
            <a:r>
              <a:rPr lang="zh-CN" altLang="zh-CN" b="1" smtClean="0">
                <a:ea typeface="宋体" charset="-122"/>
              </a:rPr>
              <a:t>．温度</a:t>
            </a: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  4</a:t>
            </a:r>
            <a:r>
              <a:rPr lang="zh-CN" altLang="zh-CN" b="1" smtClean="0">
                <a:ea typeface="宋体" charset="-122"/>
              </a:rPr>
              <a:t>．湿度</a:t>
            </a: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  5</a:t>
            </a:r>
            <a:r>
              <a:rPr lang="zh-CN" altLang="zh-CN" b="1" smtClean="0">
                <a:ea typeface="宋体" charset="-122"/>
              </a:rPr>
              <a:t>．静电</a:t>
            </a: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  6</a:t>
            </a:r>
            <a:r>
              <a:rPr lang="zh-CN" altLang="zh-CN" b="1" smtClean="0">
                <a:ea typeface="宋体" charset="-122"/>
              </a:rPr>
              <a:t>．防震</a:t>
            </a: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  7</a:t>
            </a:r>
            <a:r>
              <a:rPr lang="zh-CN" altLang="zh-CN" b="1" smtClean="0">
                <a:ea typeface="宋体" charset="-122"/>
              </a:rPr>
              <a:t>．防磁</a:t>
            </a:r>
          </a:p>
          <a:p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2</a:t>
            </a:r>
            <a:r>
              <a:rPr lang="zh-CN" altLang="zh-CN" b="1" smtClean="0">
                <a:ea typeface="宋体" charset="-122"/>
              </a:rPr>
              <a:t>．尖嘴钳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 </a:t>
            </a:r>
            <a:r>
              <a:rPr lang="zh-CN" altLang="zh-CN" smtClean="0">
                <a:ea typeface="宋体" charset="-122"/>
              </a:rPr>
              <a:t>尖嘴钳的作用是利用它的尖头来拔一些小的组件，如跳线等。</a:t>
            </a:r>
          </a:p>
          <a:p>
            <a:pPr marL="0" indent="0"/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3716338"/>
            <a:ext cx="33686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758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smtClean="0">
                <a:ea typeface="宋体" charset="-122"/>
              </a:rPr>
              <a:t>2.5.2 </a:t>
            </a:r>
            <a:r>
              <a:rPr lang="zh-CN" altLang="zh-CN" b="1" smtClean="0">
                <a:ea typeface="宋体" charset="-122"/>
              </a:rPr>
              <a:t>计算机软件的日常维护</a:t>
            </a: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  1</a:t>
            </a:r>
            <a:r>
              <a:rPr lang="zh-CN" altLang="zh-CN" b="1" smtClean="0">
                <a:ea typeface="宋体" charset="-122"/>
              </a:rPr>
              <a:t>．保持系统处于良好工作状态</a:t>
            </a:r>
            <a:endParaRPr lang="en-US" altLang="zh-CN" b="1" smtClean="0">
              <a:ea typeface="宋体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   (1)</a:t>
            </a:r>
            <a:r>
              <a:rPr lang="zh-CN" altLang="zh-CN" smtClean="0">
                <a:ea typeface="宋体" charset="-122"/>
              </a:rPr>
              <a:t>使用系统维护工具对系统进行优化；</a:t>
            </a: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   (2)</a:t>
            </a:r>
            <a:r>
              <a:rPr lang="zh-CN" altLang="zh-CN" smtClean="0">
                <a:ea typeface="宋体" charset="-122"/>
              </a:rPr>
              <a:t>定期清理系统垃圾；</a:t>
            </a: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   (3)</a:t>
            </a:r>
            <a:r>
              <a:rPr lang="zh-CN" altLang="zh-CN" smtClean="0">
                <a:ea typeface="宋体" charset="-122"/>
              </a:rPr>
              <a:t>及时更新系统补丁；</a:t>
            </a: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   (4)</a:t>
            </a:r>
            <a:r>
              <a:rPr lang="zh-CN" altLang="zh-CN" smtClean="0">
                <a:ea typeface="宋体" charset="-122"/>
              </a:rPr>
              <a:t>对免安装软件、安装软件，采用正确的卸载方法对软件进行卸载操作，不能直接删除安装文件所在目录。</a:t>
            </a:r>
          </a:p>
          <a:p>
            <a:pPr>
              <a:buFont typeface="Wingdings" pitchFamily="2" charset="2"/>
              <a:buNone/>
            </a:pPr>
            <a:endParaRPr lang="en-US" altLang="zh-CN" b="1" smtClean="0">
              <a:ea typeface="宋体" charset="-122"/>
            </a:endParaRPr>
          </a:p>
          <a:p>
            <a:pPr>
              <a:buFont typeface="Wingdings" pitchFamily="2" charset="2"/>
              <a:buNone/>
            </a:pPr>
            <a:endParaRPr lang="en-US" altLang="zh-CN" b="1" smtClean="0">
              <a:ea typeface="宋体" charset="-122"/>
            </a:endParaRPr>
          </a:p>
          <a:p>
            <a:pPr>
              <a:buFont typeface="Wingdings" pitchFamily="2" charset="2"/>
              <a:buNone/>
            </a:pPr>
            <a:endParaRPr lang="zh-CN" altLang="zh-CN" b="1" smtClean="0">
              <a:ea typeface="宋体" charset="-122"/>
            </a:endParaRPr>
          </a:p>
          <a:p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8610" name="内容占位符 2"/>
          <p:cNvSpPr>
            <a:spLocks noGrp="1"/>
          </p:cNvSpPr>
          <p:nvPr>
            <p:ph idx="1"/>
          </p:nvPr>
        </p:nvSpPr>
        <p:spPr>
          <a:xfrm>
            <a:off x="971550" y="1628775"/>
            <a:ext cx="7993063" cy="46958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2</a:t>
            </a:r>
            <a:r>
              <a:rPr lang="zh-CN" altLang="zh-CN" b="1" smtClean="0">
                <a:ea typeface="宋体" charset="-122"/>
              </a:rPr>
              <a:t>．数据安全与防护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z="2400" smtClean="0">
                <a:ea typeface="宋体" charset="-122"/>
              </a:rPr>
              <a:t>(1)</a:t>
            </a:r>
            <a:r>
              <a:rPr lang="zh-CN" altLang="zh-CN" sz="2400" smtClean="0">
                <a:ea typeface="宋体" charset="-122"/>
              </a:rPr>
              <a:t>做好数据的备份工作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z="2400" smtClean="0">
                <a:ea typeface="宋体" charset="-122"/>
              </a:rPr>
              <a:t>(2)</a:t>
            </a:r>
            <a:r>
              <a:rPr lang="zh-CN" altLang="zh-CN" sz="2400" smtClean="0">
                <a:ea typeface="宋体" charset="-122"/>
              </a:rPr>
              <a:t>安装杀毒软件和防火墙软件；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z="2400" smtClean="0">
                <a:ea typeface="宋体" charset="-122"/>
              </a:rPr>
              <a:t>(3)</a:t>
            </a:r>
            <a:r>
              <a:rPr lang="zh-CN" altLang="zh-CN" sz="2400" smtClean="0">
                <a:ea typeface="宋体" charset="-122"/>
              </a:rPr>
              <a:t>不随便使用移动存储设备与其他计算机进行数据交换；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z="2400" smtClean="0">
                <a:ea typeface="宋体" charset="-122"/>
              </a:rPr>
              <a:t>(4)</a:t>
            </a:r>
            <a:r>
              <a:rPr lang="zh-CN" altLang="zh-CN" sz="2400" smtClean="0">
                <a:ea typeface="宋体" charset="-122"/>
              </a:rPr>
              <a:t>不随便使用来路不明的文件，不随便到网站去下载软件，不乱安装软件；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z="2400" smtClean="0">
                <a:ea typeface="宋体" charset="-122"/>
              </a:rPr>
              <a:t>(5)</a:t>
            </a:r>
            <a:r>
              <a:rPr lang="zh-CN" altLang="zh-CN" sz="2400" smtClean="0">
                <a:ea typeface="宋体" charset="-122"/>
              </a:rPr>
              <a:t>不访问不明网站，不熟悉的网站；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z="2400" smtClean="0">
                <a:ea typeface="宋体" charset="-122"/>
              </a:rPr>
              <a:t>(6)</a:t>
            </a:r>
            <a:r>
              <a:rPr lang="zh-CN" altLang="zh-CN" sz="2400" smtClean="0">
                <a:ea typeface="宋体" charset="-122"/>
              </a:rPr>
              <a:t> 不对奇怪的文件、邮件进行打开操作；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z="2400" smtClean="0">
                <a:ea typeface="宋体" charset="-122"/>
              </a:rPr>
              <a:t>(7)</a:t>
            </a:r>
            <a:r>
              <a:rPr lang="zh-CN" altLang="zh-CN" sz="2400" smtClean="0">
                <a:ea typeface="宋体" charset="-122"/>
              </a:rPr>
              <a:t>管理好系统账号，尽量不要开启远程功能。</a:t>
            </a:r>
          </a:p>
          <a:p>
            <a:pPr marL="0" indent="0">
              <a:buFont typeface="Wingdings" pitchFamily="2" charset="2"/>
              <a:buNone/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963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smtClean="0">
                <a:ea typeface="宋体" charset="-122"/>
              </a:rPr>
              <a:t>2.5.3 </a:t>
            </a:r>
            <a:r>
              <a:rPr lang="zh-CN" altLang="zh-CN" b="1" smtClean="0">
                <a:ea typeface="宋体" charset="-122"/>
              </a:rPr>
              <a:t>常备工具及软件</a:t>
            </a: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1.</a:t>
            </a:r>
            <a:r>
              <a:rPr lang="zh-CN" altLang="zh-CN" b="1" smtClean="0">
                <a:ea typeface="宋体" charset="-122"/>
              </a:rPr>
              <a:t>拆卸、组装、清洁等所用工具</a:t>
            </a: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2.</a:t>
            </a:r>
            <a:r>
              <a:rPr lang="zh-CN" altLang="zh-CN" b="1" smtClean="0">
                <a:ea typeface="宋体" charset="-122"/>
              </a:rPr>
              <a:t>启动盘、工具软件</a:t>
            </a: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3.</a:t>
            </a:r>
            <a:r>
              <a:rPr lang="zh-CN" altLang="zh-CN" b="1" smtClean="0">
                <a:ea typeface="宋体" charset="-122"/>
              </a:rPr>
              <a:t>操作系统安装程序、软件安装程序</a:t>
            </a:r>
          </a:p>
          <a:p>
            <a:pPr>
              <a:buFont typeface="Wingdings" pitchFamily="2" charset="2"/>
              <a:buNone/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3</a:t>
            </a:r>
            <a:r>
              <a:rPr lang="zh-CN" altLang="zh-CN" b="1" smtClean="0">
                <a:ea typeface="宋体" charset="-122"/>
              </a:rPr>
              <a:t>．除尘工具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小毛刷是用于清理机箱内部灰尘的工具。小毛刷对于主板、电源、硬盘表面的除尘非常有用，对于散热器内部的灰尘，可以准备一个吹气球，或者使用家用吹风机效果也不错。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4</a:t>
            </a:r>
            <a:r>
              <a:rPr lang="zh-CN" altLang="zh-CN" b="1" smtClean="0">
                <a:ea typeface="宋体" charset="-122"/>
              </a:rPr>
              <a:t>．扎带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扎带用来将机箱内的电源线、数据线、信号线等分类、整理后扎在一起，避免机箱内各类线交叉，使之整齐、有序。</a:t>
            </a:r>
          </a:p>
          <a:p>
            <a:pPr marL="0" indent="0"/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355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smtClean="0">
                <a:ea typeface="宋体" charset="-122"/>
              </a:rPr>
              <a:t>2.1.2 </a:t>
            </a:r>
            <a:r>
              <a:rPr lang="zh-CN" altLang="zh-CN" b="1" smtClean="0">
                <a:ea typeface="宋体" charset="-122"/>
              </a:rPr>
              <a:t>计算机硬件组装的注意事项</a:t>
            </a: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 1</a:t>
            </a:r>
            <a:r>
              <a:rPr lang="zh-CN" altLang="zh-CN" b="1" smtClean="0">
                <a:ea typeface="宋体" charset="-122"/>
              </a:rPr>
              <a:t>．环境要整洁、无关的物件要清理</a:t>
            </a: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 2</a:t>
            </a:r>
            <a:r>
              <a:rPr lang="zh-CN" altLang="zh-CN" b="1" smtClean="0">
                <a:ea typeface="宋体" charset="-122"/>
              </a:rPr>
              <a:t>．注意保护配件，尤其是</a:t>
            </a:r>
            <a:r>
              <a:rPr lang="en-US" altLang="zh-CN" b="1" smtClean="0">
                <a:ea typeface="宋体" charset="-122"/>
              </a:rPr>
              <a:t>CPU</a:t>
            </a:r>
            <a:endParaRPr lang="zh-CN" altLang="zh-CN" b="1" smtClean="0">
              <a:ea typeface="宋体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 3</a:t>
            </a:r>
            <a:r>
              <a:rPr lang="zh-CN" altLang="zh-CN" b="1" smtClean="0">
                <a:ea typeface="宋体" charset="-122"/>
              </a:rPr>
              <a:t>．不带电操作</a:t>
            </a: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 4</a:t>
            </a:r>
            <a:r>
              <a:rPr lang="zh-CN" altLang="zh-CN" b="1" smtClean="0">
                <a:ea typeface="宋体" charset="-122"/>
              </a:rPr>
              <a:t>．胆大、心细</a:t>
            </a:r>
          </a:p>
          <a:p>
            <a:pPr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      5</a:t>
            </a:r>
            <a:r>
              <a:rPr lang="zh-CN" altLang="zh-CN" b="1" smtClean="0">
                <a:ea typeface="宋体" charset="-122"/>
              </a:rPr>
              <a:t>．注意保护自己</a:t>
            </a:r>
          </a:p>
          <a:p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smtClean="0">
                <a:ea typeface="宋体" charset="-122"/>
              </a:rPr>
              <a:t>2.1.3 </a:t>
            </a:r>
            <a:r>
              <a:rPr lang="zh-CN" altLang="zh-CN" b="1" smtClean="0">
                <a:ea typeface="宋体" charset="-122"/>
              </a:rPr>
              <a:t>计算机组装过程</a:t>
            </a: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组装计算机的一般步骤如下：</a:t>
            </a:r>
          </a:p>
          <a:p>
            <a:pPr>
              <a:buFont typeface="Wingdings" pitchFamily="2" charset="2"/>
              <a:buNone/>
            </a:pPr>
            <a:r>
              <a:rPr lang="en-US" altLang="zh-CN" smtClean="0">
                <a:ea typeface="宋体" charset="-122"/>
              </a:rPr>
              <a:t>       </a:t>
            </a:r>
            <a:r>
              <a:rPr lang="zh-CN" altLang="zh-CN" smtClean="0">
                <a:ea typeface="宋体" charset="-122"/>
              </a:rPr>
              <a:t>将</a:t>
            </a:r>
            <a:r>
              <a:rPr lang="en-US" altLang="zh-CN" smtClean="0">
                <a:ea typeface="宋体" charset="-122"/>
              </a:rPr>
              <a:t>CPU</a:t>
            </a:r>
            <a:r>
              <a:rPr lang="zh-CN" altLang="zh-CN" smtClean="0">
                <a:ea typeface="宋体" charset="-122"/>
              </a:rPr>
              <a:t>安装到主板，并安装散热器；安装主板到机箱；安装内存条；安装显卡；拆封机箱并安装电源；安装光驱、硬盘；连接数据线、电源箱和信号线；连接鼠标、键盘和显示器；加电测试。</a:t>
            </a:r>
          </a:p>
          <a:p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1547813" y="1828800"/>
            <a:ext cx="7138987" cy="44958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1</a:t>
            </a:r>
            <a:r>
              <a:rPr lang="zh-CN" altLang="zh-CN" b="1" smtClean="0">
                <a:ea typeface="宋体" charset="-122"/>
              </a:rPr>
              <a:t>．拆封机箱</a:t>
            </a:r>
          </a:p>
          <a:p>
            <a:pPr marL="0" indent="0"/>
            <a:endParaRPr lang="zh-CN" altLang="en-US" smtClean="0">
              <a:ea typeface="宋体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School of Computer Science</a:t>
            </a:r>
            <a:endParaRPr lang="en-US" altLang="zh-CN"/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1916113"/>
            <a:ext cx="4032250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商务模板系列34">
  <a:themeElements>
    <a:clrScheme name="1_商务模板系列34 1">
      <a:dk1>
        <a:srgbClr val="000000"/>
      </a:dk1>
      <a:lt1>
        <a:srgbClr val="FFFFFF"/>
      </a:lt1>
      <a:dk2>
        <a:srgbClr val="233DA9"/>
      </a:dk2>
      <a:lt2>
        <a:srgbClr val="DDDDDD"/>
      </a:lt2>
      <a:accent1>
        <a:srgbClr val="65AAE9"/>
      </a:accent1>
      <a:accent2>
        <a:srgbClr val="B2B2B2"/>
      </a:accent2>
      <a:accent3>
        <a:srgbClr val="FFFFFF"/>
      </a:accent3>
      <a:accent4>
        <a:srgbClr val="000000"/>
      </a:accent4>
      <a:accent5>
        <a:srgbClr val="B8D2F2"/>
      </a:accent5>
      <a:accent6>
        <a:srgbClr val="A1A1A1"/>
      </a:accent6>
      <a:hlink>
        <a:srgbClr val="7DA0D3"/>
      </a:hlink>
      <a:folHlink>
        <a:srgbClr val="B2E385"/>
      </a:folHlink>
    </a:clrScheme>
    <a:fontScheme name="1_商务模板系列3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FFFF"/>
            </a:gs>
            <a:gs pos="100000">
              <a:srgbClr val="FFFFFF">
                <a:gamma/>
                <a:shade val="73333"/>
                <a:invGamma/>
              </a:srgbClr>
            </a:gs>
          </a:gsLst>
          <a:lin ang="5400000" scaled="1"/>
        </a:gra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FFFF"/>
            </a:gs>
            <a:gs pos="100000">
              <a:srgbClr val="FFFFFF">
                <a:gamma/>
                <a:shade val="73333"/>
                <a:invGamma/>
              </a:srgbClr>
            </a:gs>
          </a:gsLst>
          <a:lin ang="5400000" scaled="1"/>
        </a:gra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商务模板系列34 1">
        <a:dk1>
          <a:srgbClr val="000000"/>
        </a:dk1>
        <a:lt1>
          <a:srgbClr val="FFFFFF"/>
        </a:lt1>
        <a:dk2>
          <a:srgbClr val="233DA9"/>
        </a:dk2>
        <a:lt2>
          <a:srgbClr val="DDDDDD"/>
        </a:lt2>
        <a:accent1>
          <a:srgbClr val="65AAE9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B8D2F2"/>
        </a:accent5>
        <a:accent6>
          <a:srgbClr val="A1A1A1"/>
        </a:accent6>
        <a:hlink>
          <a:srgbClr val="7DA0D3"/>
        </a:hlink>
        <a:folHlink>
          <a:srgbClr val="B2E3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商务模板系列34 2">
        <a:dk1>
          <a:srgbClr val="000000"/>
        </a:dk1>
        <a:lt1>
          <a:srgbClr val="FFFFFF"/>
        </a:lt1>
        <a:dk2>
          <a:srgbClr val="632769"/>
        </a:dk2>
        <a:lt2>
          <a:srgbClr val="DDDDDD"/>
        </a:lt2>
        <a:accent1>
          <a:srgbClr val="8B8DE1"/>
        </a:accent1>
        <a:accent2>
          <a:srgbClr val="FF997D"/>
        </a:accent2>
        <a:accent3>
          <a:srgbClr val="FFFFFF"/>
        </a:accent3>
        <a:accent4>
          <a:srgbClr val="000000"/>
        </a:accent4>
        <a:accent5>
          <a:srgbClr val="C4C5EE"/>
        </a:accent5>
        <a:accent6>
          <a:srgbClr val="E78A71"/>
        </a:accent6>
        <a:hlink>
          <a:srgbClr val="58AFD2"/>
        </a:hlink>
        <a:folHlink>
          <a:srgbClr val="BFDF6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商务模板系列34 3">
        <a:dk1>
          <a:srgbClr val="000000"/>
        </a:dk1>
        <a:lt1>
          <a:srgbClr val="FFFFFF"/>
        </a:lt1>
        <a:dk2>
          <a:srgbClr val="37737F"/>
        </a:dk2>
        <a:lt2>
          <a:srgbClr val="DDDDDD"/>
        </a:lt2>
        <a:accent1>
          <a:srgbClr val="52BCB2"/>
        </a:accent1>
        <a:accent2>
          <a:srgbClr val="E0A56A"/>
        </a:accent2>
        <a:accent3>
          <a:srgbClr val="FFFFFF"/>
        </a:accent3>
        <a:accent4>
          <a:srgbClr val="000000"/>
        </a:accent4>
        <a:accent5>
          <a:srgbClr val="B3DAD5"/>
        </a:accent5>
        <a:accent6>
          <a:srgbClr val="CB955F"/>
        </a:accent6>
        <a:hlink>
          <a:srgbClr val="A0C264"/>
        </a:hlink>
        <a:folHlink>
          <a:srgbClr val="DCDC2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Database</Template>
  <TotalTime>6939</TotalTime>
  <Words>3852</Words>
  <Application>Microsoft Office PowerPoint</Application>
  <PresentationFormat>全屏显示(4:3)</PresentationFormat>
  <Paragraphs>340</Paragraphs>
  <Slides>52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0" baseType="lpstr">
      <vt:lpstr>Times New Roman</vt:lpstr>
      <vt:lpstr>宋体</vt:lpstr>
      <vt:lpstr>Arial</vt:lpstr>
      <vt:lpstr>Wingdings</vt:lpstr>
      <vt:lpstr>黑体</vt:lpstr>
      <vt:lpstr>1_商务模板系列34</vt:lpstr>
      <vt:lpstr>1_商务模板系列34</vt:lpstr>
      <vt:lpstr>Image</vt:lpstr>
      <vt:lpstr>第2章  计算机组装与维护基础</vt:lpstr>
      <vt:lpstr>知识要点</vt:lpstr>
      <vt:lpstr>目录</vt:lpstr>
      <vt:lpstr>2.1  计算机硬件组装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2.2  BIOS设置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2.3  操作系统的安装</vt:lpstr>
      <vt:lpstr>幻灯片 43</vt:lpstr>
      <vt:lpstr>幻灯片 44</vt:lpstr>
      <vt:lpstr>2.4 应用软件的安装与卸载</vt:lpstr>
      <vt:lpstr>幻灯片 46</vt:lpstr>
      <vt:lpstr>幻灯片 47</vt:lpstr>
      <vt:lpstr>幻灯片 48</vt:lpstr>
      <vt:lpstr>2.5  计算机的日常维护</vt:lpstr>
      <vt:lpstr>幻灯片 50</vt:lpstr>
      <vt:lpstr>幻灯片 51</vt:lpstr>
      <vt:lpstr>幻灯片 52</vt:lpstr>
    </vt:vector>
  </TitlesOfParts>
  <Company>idke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课程名称：数据库系统概论</dc:title>
  <dc:creator>RUC IDKE</dc:creator>
  <cp:lastModifiedBy>user</cp:lastModifiedBy>
  <cp:revision>656</cp:revision>
  <dcterms:created xsi:type="dcterms:W3CDTF">2000-08-09T08:19:19Z</dcterms:created>
  <dcterms:modified xsi:type="dcterms:W3CDTF">2014-02-25T06:59:05Z</dcterms:modified>
</cp:coreProperties>
</file>