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8" r:id="rId3"/>
    <p:sldId id="271" r:id="rId4"/>
    <p:sldId id="288" r:id="rId5"/>
    <p:sldId id="280" r:id="rId6"/>
    <p:sldId id="325" r:id="rId7"/>
    <p:sldId id="363" r:id="rId8"/>
    <p:sldId id="362" r:id="rId9"/>
    <p:sldId id="364" r:id="rId10"/>
    <p:sldId id="365" r:id="rId11"/>
    <p:sldId id="366" r:id="rId12"/>
    <p:sldId id="367" r:id="rId13"/>
    <p:sldId id="369" r:id="rId14"/>
    <p:sldId id="372" r:id="rId15"/>
    <p:sldId id="374" r:id="rId16"/>
    <p:sldId id="370" r:id="rId17"/>
    <p:sldId id="392" r:id="rId18"/>
    <p:sldId id="375" r:id="rId19"/>
    <p:sldId id="376" r:id="rId20"/>
    <p:sldId id="381" r:id="rId21"/>
    <p:sldId id="379" r:id="rId22"/>
    <p:sldId id="380" r:id="rId23"/>
    <p:sldId id="377" r:id="rId24"/>
    <p:sldId id="289" r:id="rId25"/>
    <p:sldId id="290" r:id="rId26"/>
    <p:sldId id="385" r:id="rId27"/>
    <p:sldId id="382" r:id="rId28"/>
    <p:sldId id="384" r:id="rId29"/>
    <p:sldId id="383" r:id="rId30"/>
    <p:sldId id="386" r:id="rId31"/>
    <p:sldId id="387" r:id="rId32"/>
    <p:sldId id="327" r:id="rId33"/>
    <p:sldId id="328" r:id="rId34"/>
    <p:sldId id="293" r:id="rId35"/>
    <p:sldId id="388" r:id="rId36"/>
    <p:sldId id="389" r:id="rId37"/>
    <p:sldId id="390" r:id="rId38"/>
    <p:sldId id="391" r:id="rId39"/>
    <p:sldId id="321" r:id="rId40"/>
    <p:sldId id="322" r:id="rId41"/>
    <p:sldId id="276" r:id="rId42"/>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24" autoAdjust="0"/>
    <p:restoredTop sz="94660" autoAdjust="0"/>
  </p:normalViewPr>
  <p:slideViewPr>
    <p:cSldViewPr snapToGrid="0">
      <p:cViewPr varScale="1">
        <p:scale>
          <a:sx n="71" d="100"/>
          <a:sy n="71" d="100"/>
        </p:scale>
        <p:origin x="846" y="60"/>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8A44DE2E-46B4-43D4-A6D2-1DFB3FF89474}" type="slidenum">
              <a:rPr lang="zh-CN" altLang="en-US"/>
              <a:pPr>
                <a:defRPr/>
              </a:pPr>
              <a:t>‹#›</a:t>
            </a:fld>
            <a:endParaRPr lang="zh-CN" altLang="en-US"/>
          </a:p>
        </p:txBody>
      </p:sp>
    </p:spTree>
    <p:extLst>
      <p:ext uri="{BB962C8B-B14F-4D97-AF65-F5344CB8AC3E}">
        <p14:creationId xmlns:p14="http://schemas.microsoft.com/office/powerpoint/2010/main" val="244709217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29363A6-3D28-4615-B027-773492D3403F}" type="slidenum">
              <a:rPr lang="zh-CN" altLang="en-US"/>
              <a:pPr>
                <a:defRPr/>
              </a:pPr>
              <a:t>‹#›</a:t>
            </a:fld>
            <a:endParaRPr lang="zh-CN" altLang="en-US"/>
          </a:p>
        </p:txBody>
      </p:sp>
    </p:spTree>
    <p:extLst>
      <p:ext uri="{BB962C8B-B14F-4D97-AF65-F5344CB8AC3E}">
        <p14:creationId xmlns:p14="http://schemas.microsoft.com/office/powerpoint/2010/main" val="135538424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43324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4" y="55300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25039" y="521940"/>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4" y="1225689"/>
            <a:ext cx="1068839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b="1" dirty="0"/>
              <a:t>4. </a:t>
            </a:r>
            <a:r>
              <a:rPr lang="zh-CN" altLang="en-US" sz="2000" b="1" dirty="0"/>
              <a:t>数据库创建命令</a:t>
            </a:r>
            <a:r>
              <a:rPr lang="en-US" altLang="zh-CN" sz="2000" b="1" dirty="0"/>
              <a:t>CREATE DATABASE</a:t>
            </a:r>
          </a:p>
          <a:p>
            <a:r>
              <a:rPr lang="zh-CN" altLang="en-US" sz="2000" dirty="0"/>
              <a:t>使用</a:t>
            </a:r>
            <a:r>
              <a:rPr lang="en-US" altLang="zh-CN" sz="2000" dirty="0"/>
              <a:t>CREATE DATABASE</a:t>
            </a:r>
            <a:r>
              <a:rPr lang="zh-CN" altLang="en-US" sz="2000" dirty="0"/>
              <a:t>命令创建数据库，基本语法如下：</a:t>
            </a:r>
          </a:p>
          <a:p>
            <a:r>
              <a:rPr lang="en-US" altLang="zh-CN" sz="2000" dirty="0"/>
              <a:t>CREATE DATABASE </a:t>
            </a:r>
            <a:r>
              <a:rPr lang="en-US" altLang="zh-CN" sz="2000" dirty="0" err="1"/>
              <a:t>database_name</a:t>
            </a:r>
            <a:endParaRPr lang="en-US" altLang="zh-CN" sz="2000" dirty="0"/>
          </a:p>
          <a:p>
            <a:r>
              <a:rPr lang="en-US" altLang="zh-CN" sz="2000" dirty="0"/>
              <a:t>  [ ON</a:t>
            </a:r>
          </a:p>
          <a:p>
            <a:r>
              <a:rPr lang="en-US" altLang="zh-CN" sz="2000" dirty="0"/>
              <a:t>    [&lt;</a:t>
            </a:r>
            <a:r>
              <a:rPr lang="en-US" altLang="zh-CN" sz="2000" dirty="0" err="1"/>
              <a:t>filespec</a:t>
            </a:r>
            <a:r>
              <a:rPr lang="en-US" altLang="zh-CN" sz="2000" dirty="0"/>
              <a:t>&gt;[,…n]]</a:t>
            </a:r>
          </a:p>
          <a:p>
            <a:r>
              <a:rPr lang="en-US" altLang="zh-CN" sz="2000" dirty="0"/>
              <a:t>    [,&lt;</a:t>
            </a:r>
            <a:r>
              <a:rPr lang="en-US" altLang="zh-CN" sz="2000" dirty="0" err="1"/>
              <a:t>filegroup</a:t>
            </a:r>
            <a:r>
              <a:rPr lang="en-US" altLang="zh-CN" sz="2000" dirty="0"/>
              <a:t>&gt;[,…n]]</a:t>
            </a:r>
          </a:p>
          <a:p>
            <a:r>
              <a:rPr lang="en-US" altLang="zh-CN" sz="2000" dirty="0"/>
              <a:t>  ]</a:t>
            </a:r>
          </a:p>
          <a:p>
            <a:r>
              <a:rPr lang="en-US" altLang="zh-CN" sz="2000" dirty="0"/>
              <a:t>  [LOG ON{&lt;</a:t>
            </a:r>
            <a:r>
              <a:rPr lang="en-US" altLang="zh-CN" sz="2000" dirty="0" err="1"/>
              <a:t>filespec</a:t>
            </a:r>
            <a:r>
              <a:rPr lang="en-US" altLang="zh-CN" sz="2000" dirty="0"/>
              <a:t>&gt;[,…n]}]</a:t>
            </a:r>
          </a:p>
          <a:p>
            <a:r>
              <a:rPr lang="en-US" altLang="zh-CN" sz="2000" dirty="0"/>
              <a:t>  [COLLATE </a:t>
            </a:r>
            <a:r>
              <a:rPr lang="en-US" altLang="zh-CN" sz="2000" dirty="0" err="1"/>
              <a:t>collation_name</a:t>
            </a:r>
            <a:r>
              <a:rPr lang="en-US" altLang="zh-CN" sz="2000" dirty="0"/>
              <a:t>]</a:t>
            </a:r>
          </a:p>
          <a:p>
            <a:r>
              <a:rPr lang="zh-CN" altLang="en-US" sz="2000" dirty="0"/>
              <a:t>其中</a:t>
            </a:r>
            <a:r>
              <a:rPr lang="en-US" altLang="zh-CN" sz="2000" dirty="0"/>
              <a:t>&lt;</a:t>
            </a:r>
            <a:r>
              <a:rPr lang="en-US" altLang="zh-CN" sz="2000" dirty="0" err="1"/>
              <a:t>filespec</a:t>
            </a:r>
            <a:r>
              <a:rPr lang="en-US" altLang="zh-CN" sz="2000" dirty="0"/>
              <a:t>&gt;</a:t>
            </a:r>
            <a:r>
              <a:rPr lang="zh-CN" altLang="en-US" sz="2000" dirty="0"/>
              <a:t>定义为：</a:t>
            </a:r>
          </a:p>
          <a:p>
            <a:r>
              <a:rPr lang="en-US" altLang="zh-CN" sz="2000" dirty="0"/>
              <a:t>[PRIMARY]</a:t>
            </a:r>
          </a:p>
          <a:p>
            <a:r>
              <a:rPr lang="en-US" altLang="zh-CN" sz="2000" dirty="0"/>
              <a:t>([NAME=</a:t>
            </a:r>
            <a:r>
              <a:rPr lang="en-US" altLang="zh-CN" sz="2000" dirty="0" err="1"/>
              <a:t>logical_file_name</a:t>
            </a:r>
            <a:r>
              <a:rPr lang="en-US" altLang="zh-CN" sz="2000" dirty="0"/>
              <a:t>,]</a:t>
            </a:r>
          </a:p>
          <a:p>
            <a:r>
              <a:rPr lang="en-US" altLang="zh-CN" sz="2000" dirty="0"/>
              <a:t>FILENAME=’</a:t>
            </a:r>
            <a:r>
              <a:rPr lang="en-US" altLang="zh-CN" sz="2000" dirty="0" err="1"/>
              <a:t>OS_file_name</a:t>
            </a:r>
            <a:r>
              <a:rPr lang="en-US" altLang="zh-CN" sz="2000" dirty="0"/>
              <a:t>’</a:t>
            </a:r>
          </a:p>
          <a:p>
            <a:r>
              <a:rPr lang="en-US" altLang="zh-CN" sz="2000" dirty="0"/>
              <a:t>[,SIZE=size]</a:t>
            </a:r>
          </a:p>
          <a:p>
            <a:r>
              <a:rPr lang="en-US" altLang="zh-CN" sz="2000" dirty="0"/>
              <a:t>[,MAXSIZE={</a:t>
            </a:r>
            <a:r>
              <a:rPr lang="en-US" altLang="zh-CN" sz="2000" dirty="0" err="1"/>
              <a:t>max_size|UNLIMITED</a:t>
            </a:r>
            <a:r>
              <a:rPr lang="en-US" altLang="zh-CN" sz="2000" dirty="0"/>
              <a:t>}]</a:t>
            </a:r>
          </a:p>
          <a:p>
            <a:r>
              <a:rPr lang="en-US" altLang="zh-CN" sz="2000" dirty="0"/>
              <a:t>[,FILEGROWTH=</a:t>
            </a:r>
            <a:r>
              <a:rPr lang="en-US" altLang="zh-CN" sz="2000" dirty="0" err="1"/>
              <a:t>growth_increment</a:t>
            </a:r>
            <a:r>
              <a:rPr lang="en-US" altLang="zh-CN" sz="2000" dirty="0"/>
              <a:t>])[,...n]</a:t>
            </a:r>
          </a:p>
          <a:p>
            <a:r>
              <a:rPr lang="zh-CN" altLang="en-US" sz="2000" dirty="0"/>
              <a:t>其中</a:t>
            </a:r>
            <a:r>
              <a:rPr lang="en-US" altLang="zh-CN" sz="2000" dirty="0"/>
              <a:t>&lt;</a:t>
            </a:r>
            <a:r>
              <a:rPr lang="en-US" altLang="zh-CN" sz="2000" dirty="0" err="1"/>
              <a:t>filesgroup</a:t>
            </a:r>
            <a:r>
              <a:rPr lang="en-US" altLang="zh-CN" sz="2000" dirty="0"/>
              <a:t>&gt;</a:t>
            </a:r>
            <a:r>
              <a:rPr lang="zh-CN" altLang="en-US" sz="2000" dirty="0"/>
              <a:t>定义为：</a:t>
            </a:r>
          </a:p>
          <a:p>
            <a:r>
              <a:rPr lang="en-US" altLang="zh-CN" sz="2000" dirty="0"/>
              <a:t>FILEGROUP </a:t>
            </a:r>
            <a:r>
              <a:rPr lang="en-US" altLang="zh-CN" sz="2000" dirty="0" err="1"/>
              <a:t>filegroup_name</a:t>
            </a:r>
            <a:r>
              <a:rPr lang="en-US" altLang="zh-CN" sz="2000" dirty="0"/>
              <a:t>&lt;</a:t>
            </a:r>
            <a:r>
              <a:rPr lang="en-US" altLang="zh-CN" sz="2000" dirty="0" err="1"/>
              <a:t>filespec</a:t>
            </a:r>
            <a:r>
              <a:rPr lang="en-US" altLang="zh-CN" sz="2000" dirty="0"/>
              <a:t>&gt;[,…n]</a:t>
            </a:r>
            <a:endParaRPr lang="zh-CN" altLang="zh-CN" sz="2000" dirty="0"/>
          </a:p>
        </p:txBody>
      </p:sp>
    </p:spTree>
    <p:extLst>
      <p:ext uri="{BB962C8B-B14F-4D97-AF65-F5344CB8AC3E}">
        <p14:creationId xmlns:p14="http://schemas.microsoft.com/office/powerpoint/2010/main" val="9524558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语法中的符号及参数说明如下：</a:t>
            </a:r>
          </a:p>
          <a:p>
            <a:r>
              <a:rPr lang="zh-CN" altLang="en-US" sz="2000" dirty="0"/>
              <a:t>（</a:t>
            </a:r>
            <a:r>
              <a:rPr lang="en-US" altLang="zh-CN" sz="2000" dirty="0"/>
              <a:t>1</a:t>
            </a:r>
            <a:r>
              <a:rPr lang="zh-CN" altLang="en-US" sz="2000" dirty="0"/>
              <a:t>）</a:t>
            </a:r>
            <a:r>
              <a:rPr lang="en-US" altLang="zh-CN" sz="2000" dirty="0"/>
              <a:t>[  ]</a:t>
            </a:r>
            <a:r>
              <a:rPr lang="zh-CN" altLang="en-US" sz="2000" dirty="0"/>
              <a:t>：可选语法选项，省略时参数为默认值。</a:t>
            </a:r>
          </a:p>
          <a:p>
            <a:r>
              <a:rPr lang="zh-CN" altLang="en-US" sz="2000" dirty="0"/>
              <a:t>（</a:t>
            </a:r>
            <a:r>
              <a:rPr lang="en-US" altLang="zh-CN" sz="2000" dirty="0"/>
              <a:t>2</a:t>
            </a:r>
            <a:r>
              <a:rPr lang="zh-CN" altLang="en-US" sz="2000" dirty="0"/>
              <a:t>）</a:t>
            </a:r>
            <a:r>
              <a:rPr lang="en-US" altLang="zh-CN" sz="2000" dirty="0"/>
              <a:t>[,…n]</a:t>
            </a:r>
            <a:r>
              <a:rPr lang="zh-CN" altLang="en-US" sz="2000" dirty="0"/>
              <a:t>：前面的内容可以重复多次。</a:t>
            </a:r>
          </a:p>
          <a:p>
            <a:r>
              <a:rPr lang="zh-CN" altLang="en-US" sz="2000" dirty="0"/>
              <a:t>（</a:t>
            </a:r>
            <a:r>
              <a:rPr lang="en-US" altLang="zh-CN" sz="2000" dirty="0"/>
              <a:t>3</a:t>
            </a:r>
            <a:r>
              <a:rPr lang="zh-CN" altLang="en-US" sz="2000" dirty="0"/>
              <a:t>）｛  ｝：必选项。</a:t>
            </a:r>
          </a:p>
          <a:p>
            <a:r>
              <a:rPr lang="zh-CN" altLang="en-US" sz="2000" dirty="0"/>
              <a:t>（</a:t>
            </a:r>
            <a:r>
              <a:rPr lang="en-US" altLang="zh-CN" sz="2000" dirty="0"/>
              <a:t>4</a:t>
            </a:r>
            <a:r>
              <a:rPr lang="zh-CN" altLang="en-US" sz="2000" dirty="0"/>
              <a:t>）</a:t>
            </a:r>
            <a:r>
              <a:rPr lang="en-US" altLang="zh-CN" sz="2000" dirty="0"/>
              <a:t>&lt;  &gt;</a:t>
            </a:r>
            <a:r>
              <a:rPr lang="zh-CN" altLang="en-US" sz="2000" dirty="0"/>
              <a:t>：在实际的语句中要用相应的内容替代。</a:t>
            </a:r>
          </a:p>
          <a:p>
            <a:r>
              <a:rPr lang="zh-CN" altLang="en-US" sz="2000" dirty="0"/>
              <a:t>（</a:t>
            </a:r>
            <a:r>
              <a:rPr lang="en-US" altLang="zh-CN" sz="2000" dirty="0"/>
              <a:t>5</a:t>
            </a:r>
            <a:r>
              <a:rPr lang="zh-CN" altLang="en-US" sz="2000" dirty="0"/>
              <a:t>）大写字母：该文字为</a:t>
            </a:r>
            <a:r>
              <a:rPr lang="en-US" altLang="zh-CN" sz="2000" dirty="0"/>
              <a:t>T-SQL</a:t>
            </a:r>
            <a:r>
              <a:rPr lang="zh-CN" altLang="en-US" sz="2000" dirty="0"/>
              <a:t>关键字。</a:t>
            </a:r>
          </a:p>
          <a:p>
            <a:r>
              <a:rPr lang="zh-CN" altLang="en-US" sz="2000" dirty="0"/>
              <a:t>（</a:t>
            </a:r>
            <a:r>
              <a:rPr lang="en-US" altLang="zh-CN" sz="2000" dirty="0"/>
              <a:t>6</a:t>
            </a:r>
            <a:r>
              <a:rPr lang="zh-CN" altLang="en-US" sz="2000" dirty="0"/>
              <a:t>）小写字母：该文字为用户提供的</a:t>
            </a:r>
            <a:r>
              <a:rPr lang="en-US" altLang="zh-CN" sz="2000" dirty="0"/>
              <a:t>T-SQL</a:t>
            </a:r>
            <a:r>
              <a:rPr lang="zh-CN" altLang="en-US" sz="2000" dirty="0"/>
              <a:t>参数。</a:t>
            </a:r>
          </a:p>
          <a:p>
            <a:r>
              <a:rPr lang="zh-CN" altLang="en-US" sz="2000" dirty="0"/>
              <a:t>（</a:t>
            </a:r>
            <a:r>
              <a:rPr lang="en-US" altLang="zh-CN" sz="2000" dirty="0"/>
              <a:t>7</a:t>
            </a:r>
            <a:r>
              <a:rPr lang="zh-CN" altLang="en-US" sz="2000" dirty="0"/>
              <a:t>）</a:t>
            </a:r>
            <a:r>
              <a:rPr lang="en-US" altLang="zh-CN" sz="2000" dirty="0" err="1"/>
              <a:t>database_name</a:t>
            </a:r>
            <a:r>
              <a:rPr lang="zh-CN" altLang="en-US" sz="2000" dirty="0"/>
              <a:t>：用户创建的数据库名称。</a:t>
            </a:r>
          </a:p>
          <a:p>
            <a:r>
              <a:rPr lang="zh-CN" altLang="en-US" sz="2000" dirty="0"/>
              <a:t>（</a:t>
            </a:r>
            <a:r>
              <a:rPr lang="en-US" altLang="zh-CN" sz="2000" dirty="0"/>
              <a:t>8</a:t>
            </a:r>
            <a:r>
              <a:rPr lang="zh-CN" altLang="en-US" sz="2000" dirty="0"/>
              <a:t>）</a:t>
            </a:r>
            <a:r>
              <a:rPr lang="en-US" altLang="zh-CN" sz="2000" dirty="0"/>
              <a:t>ON</a:t>
            </a:r>
            <a:r>
              <a:rPr lang="zh-CN" altLang="en-US" sz="2000" dirty="0"/>
              <a:t>：指定显式定义用来存储数据库数据部分的数据文件信息。</a:t>
            </a:r>
          </a:p>
          <a:p>
            <a:r>
              <a:rPr lang="zh-CN" altLang="en-US" sz="2000" dirty="0"/>
              <a:t>（</a:t>
            </a:r>
            <a:r>
              <a:rPr lang="en-US" altLang="zh-CN" sz="2000" dirty="0"/>
              <a:t>9</a:t>
            </a:r>
            <a:r>
              <a:rPr lang="zh-CN" altLang="en-US" sz="2000" dirty="0"/>
              <a:t>）</a:t>
            </a:r>
            <a:r>
              <a:rPr lang="en-US" altLang="zh-CN" sz="2000" dirty="0"/>
              <a:t>LOG ON </a:t>
            </a:r>
            <a:r>
              <a:rPr lang="zh-CN" altLang="en-US" sz="2000" dirty="0"/>
              <a:t>：指定日志文件的明确定义。</a:t>
            </a:r>
          </a:p>
          <a:p>
            <a:r>
              <a:rPr lang="zh-CN" altLang="en-US" sz="2000" dirty="0"/>
              <a:t>（</a:t>
            </a:r>
            <a:r>
              <a:rPr lang="en-US" altLang="zh-CN" sz="2000" dirty="0"/>
              <a:t>10</a:t>
            </a:r>
            <a:r>
              <a:rPr lang="zh-CN" altLang="en-US" sz="2000" dirty="0"/>
              <a:t>）</a:t>
            </a:r>
            <a:r>
              <a:rPr lang="en-US" altLang="zh-CN" sz="2000" dirty="0"/>
              <a:t>COLLATE </a:t>
            </a:r>
            <a:r>
              <a:rPr lang="en-US" altLang="zh-CN" sz="2000" dirty="0" err="1"/>
              <a:t>collation_name</a:t>
            </a:r>
            <a:r>
              <a:rPr lang="zh-CN" altLang="en-US" sz="2000" dirty="0"/>
              <a:t>：指定数据库默认排序规则。</a:t>
            </a:r>
          </a:p>
          <a:p>
            <a:r>
              <a:rPr lang="zh-CN" altLang="en-US" sz="2000" dirty="0"/>
              <a:t>（</a:t>
            </a:r>
            <a:r>
              <a:rPr lang="en-US" altLang="zh-CN" sz="2000" dirty="0"/>
              <a:t>11</a:t>
            </a:r>
            <a:r>
              <a:rPr lang="zh-CN" altLang="en-US" sz="2000" dirty="0"/>
              <a:t>）</a:t>
            </a:r>
            <a:r>
              <a:rPr lang="en-US" altLang="zh-CN" sz="2000" dirty="0"/>
              <a:t>&lt;</a:t>
            </a:r>
            <a:r>
              <a:rPr lang="en-US" altLang="zh-CN" sz="2000" dirty="0" err="1"/>
              <a:t>filespec</a:t>
            </a:r>
            <a:r>
              <a:rPr lang="en-US" altLang="zh-CN" sz="2000" dirty="0"/>
              <a:t>&gt;</a:t>
            </a:r>
            <a:r>
              <a:rPr lang="zh-CN" altLang="en-US" sz="2000" dirty="0"/>
              <a:t>：指定文件的属性。</a:t>
            </a:r>
          </a:p>
          <a:p>
            <a:r>
              <a:rPr lang="zh-CN" altLang="en-US" sz="2000" dirty="0"/>
              <a:t>（</a:t>
            </a:r>
            <a:r>
              <a:rPr lang="en-US" altLang="zh-CN" sz="2000" dirty="0"/>
              <a:t>12</a:t>
            </a:r>
            <a:r>
              <a:rPr lang="zh-CN" altLang="en-US" sz="2000" dirty="0"/>
              <a:t>）</a:t>
            </a:r>
            <a:r>
              <a:rPr lang="en-US" altLang="zh-CN" sz="2000" dirty="0"/>
              <a:t>NAME </a:t>
            </a:r>
            <a:r>
              <a:rPr lang="en-US" altLang="zh-CN" sz="2000" dirty="0" err="1"/>
              <a:t>logical_file_name</a:t>
            </a:r>
            <a:r>
              <a:rPr lang="zh-CN" altLang="en-US" sz="2000" dirty="0"/>
              <a:t>：数据文件的逻辑文件名。</a:t>
            </a:r>
          </a:p>
          <a:p>
            <a:r>
              <a:rPr lang="zh-CN" altLang="en-US" sz="2000" dirty="0"/>
              <a:t>（</a:t>
            </a:r>
            <a:r>
              <a:rPr lang="en-US" altLang="zh-CN" sz="2000" dirty="0"/>
              <a:t>13</a:t>
            </a:r>
            <a:r>
              <a:rPr lang="zh-CN" altLang="en-US" sz="2000" dirty="0"/>
              <a:t>）</a:t>
            </a:r>
            <a:r>
              <a:rPr lang="en-US" altLang="zh-CN" sz="2000" dirty="0"/>
              <a:t>FILENAME ’</a:t>
            </a:r>
            <a:r>
              <a:rPr lang="en-US" altLang="zh-CN" sz="2000" dirty="0" err="1"/>
              <a:t>OS_file_name</a:t>
            </a:r>
            <a:r>
              <a:rPr lang="en-US" altLang="zh-CN" sz="2000" dirty="0"/>
              <a:t>’</a:t>
            </a:r>
            <a:r>
              <a:rPr lang="zh-CN" altLang="en-US" sz="2000" dirty="0"/>
              <a:t>：数据文件的物理名称，包括物理文件的路径和文件名</a:t>
            </a:r>
            <a:r>
              <a:rPr lang="zh-CN" altLang="en-US" sz="2000" dirty="0" smtClean="0"/>
              <a:t>。</a:t>
            </a:r>
            <a:endParaRPr lang="zh-CN" altLang="en-US" sz="2000" dirty="0"/>
          </a:p>
        </p:txBody>
      </p:sp>
    </p:spTree>
    <p:extLst>
      <p:ext uri="{BB962C8B-B14F-4D97-AF65-F5344CB8AC3E}">
        <p14:creationId xmlns:p14="http://schemas.microsoft.com/office/powerpoint/2010/main" val="255572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a:t>
            </a:r>
            <a:r>
              <a:rPr lang="en-US" altLang="zh-CN" sz="2000" dirty="0"/>
              <a:t>14</a:t>
            </a:r>
            <a:r>
              <a:rPr lang="zh-CN" altLang="en-US" sz="2000" dirty="0"/>
              <a:t>）</a:t>
            </a:r>
            <a:r>
              <a:rPr lang="en-US" altLang="zh-CN" sz="2000" dirty="0"/>
              <a:t>SIZE </a:t>
            </a:r>
            <a:r>
              <a:rPr lang="en-US" altLang="zh-CN" sz="2000" dirty="0" err="1"/>
              <a:t>size</a:t>
            </a:r>
            <a:r>
              <a:rPr lang="zh-CN" altLang="en-US" sz="2000" dirty="0"/>
              <a:t>：文件的初始大小，指定为整数，单位可以使用</a:t>
            </a:r>
            <a:r>
              <a:rPr lang="en-US" altLang="zh-CN" sz="2000" dirty="0"/>
              <a:t>KB</a:t>
            </a:r>
            <a:r>
              <a:rPr lang="zh-CN" altLang="en-US" sz="2000" dirty="0"/>
              <a:t>、</a:t>
            </a:r>
            <a:r>
              <a:rPr lang="en-US" altLang="zh-CN" sz="2000" dirty="0"/>
              <a:t>MB</a:t>
            </a:r>
            <a:r>
              <a:rPr lang="zh-CN" altLang="en-US" sz="2000" dirty="0"/>
              <a:t>、</a:t>
            </a:r>
            <a:r>
              <a:rPr lang="en-US" altLang="zh-CN" sz="2000" dirty="0"/>
              <a:t>GB</a:t>
            </a:r>
            <a:r>
              <a:rPr lang="zh-CN" altLang="en-US" sz="2000" dirty="0"/>
              <a:t>或</a:t>
            </a:r>
            <a:r>
              <a:rPr lang="en-US" altLang="zh-CN" sz="2000" dirty="0"/>
              <a:t>TB</a:t>
            </a:r>
            <a:r>
              <a:rPr lang="zh-CN" altLang="en-US" sz="2000" dirty="0"/>
              <a:t>后缀，默认值为</a:t>
            </a:r>
            <a:r>
              <a:rPr lang="en-US" altLang="zh-CN" sz="2000" dirty="0"/>
              <a:t>MB</a:t>
            </a:r>
            <a:r>
              <a:rPr lang="zh-CN" altLang="en-US" sz="2000" dirty="0"/>
              <a:t>。</a:t>
            </a:r>
          </a:p>
          <a:p>
            <a:r>
              <a:rPr lang="zh-CN" altLang="en-US" sz="2000" dirty="0"/>
              <a:t>（</a:t>
            </a:r>
            <a:r>
              <a:rPr lang="en-US" altLang="zh-CN" sz="2000" dirty="0"/>
              <a:t>15</a:t>
            </a:r>
            <a:r>
              <a:rPr lang="zh-CN" altLang="en-US" sz="2000" dirty="0"/>
              <a:t>）</a:t>
            </a:r>
            <a:r>
              <a:rPr lang="en-US" altLang="zh-CN" sz="2000" dirty="0"/>
              <a:t>MAXSIZE </a:t>
            </a:r>
            <a:r>
              <a:rPr lang="en-US" altLang="zh-CN" sz="2000" dirty="0" err="1"/>
              <a:t>max_size|UNLIMITED</a:t>
            </a:r>
            <a:r>
              <a:rPr lang="zh-CN" altLang="en-US" sz="2000" dirty="0"/>
              <a:t>：文件可以增长到的最大值，单位与文件初始大小的要求相同，如果没有指定或者写</a:t>
            </a:r>
            <a:r>
              <a:rPr lang="en-US" altLang="zh-CN" sz="2000" dirty="0"/>
              <a:t>UNLIMITED</a:t>
            </a:r>
            <a:r>
              <a:rPr lang="zh-CN" altLang="en-US" sz="2000" dirty="0"/>
              <a:t>，文件会增长到磁盘空间变满为止。</a:t>
            </a:r>
          </a:p>
          <a:p>
            <a:r>
              <a:rPr lang="zh-CN" altLang="en-US" sz="2000" dirty="0"/>
              <a:t>（</a:t>
            </a:r>
            <a:r>
              <a:rPr lang="en-US" altLang="zh-CN" sz="2000" dirty="0"/>
              <a:t>16</a:t>
            </a:r>
            <a:r>
              <a:rPr lang="zh-CN" altLang="en-US" sz="2000" dirty="0"/>
              <a:t>）</a:t>
            </a:r>
            <a:r>
              <a:rPr lang="en-US" altLang="zh-CN" sz="2000" dirty="0"/>
              <a:t>FILEGROWTH </a:t>
            </a:r>
            <a:r>
              <a:rPr lang="en-US" altLang="zh-CN" sz="2000" dirty="0" err="1"/>
              <a:t>growth_increment</a:t>
            </a:r>
            <a:r>
              <a:rPr lang="zh-CN" altLang="en-US" sz="2000" dirty="0"/>
              <a:t>：定义文件的自动增长。</a:t>
            </a:r>
          </a:p>
          <a:p>
            <a:r>
              <a:rPr lang="zh-CN" altLang="en-US" sz="2000" dirty="0"/>
              <a:t>（</a:t>
            </a:r>
            <a:r>
              <a:rPr lang="en-US" altLang="zh-CN" sz="2000" dirty="0"/>
              <a:t>17</a:t>
            </a:r>
            <a:r>
              <a:rPr lang="zh-CN" altLang="en-US" sz="2000" dirty="0"/>
              <a:t>）</a:t>
            </a:r>
            <a:r>
              <a:rPr lang="en-US" altLang="zh-CN" sz="2000" dirty="0" err="1"/>
              <a:t>filegroup</a:t>
            </a:r>
            <a:r>
              <a:rPr lang="zh-CN" altLang="en-US" sz="2000" dirty="0"/>
              <a:t>：定义对文件组的控制。</a:t>
            </a:r>
          </a:p>
        </p:txBody>
      </p:sp>
    </p:spTree>
    <p:extLst>
      <p:ext uri="{BB962C8B-B14F-4D97-AF65-F5344CB8AC3E}">
        <p14:creationId xmlns:p14="http://schemas.microsoft.com/office/powerpoint/2010/main" val="3077415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创建数据库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步骤</a:t>
            </a:r>
            <a:r>
              <a:rPr lang="en-US" altLang="zh-CN" sz="2000" dirty="0"/>
              <a:t>1</a:t>
            </a:r>
            <a:r>
              <a:rPr lang="zh-CN" altLang="en-US" sz="2000" dirty="0"/>
              <a:t>：在桌面上选择“开始”</a:t>
            </a:r>
            <a:r>
              <a:rPr lang="en-US" altLang="zh-CN" sz="2000" dirty="0"/>
              <a:t>|“</a:t>
            </a:r>
            <a:r>
              <a:rPr lang="zh-CN" altLang="en-US" sz="2000" dirty="0"/>
              <a:t>所有程序”</a:t>
            </a:r>
            <a:r>
              <a:rPr lang="en-US" altLang="zh-CN" sz="2000" dirty="0"/>
              <a:t>|Microsoft SQL Server 2008|SQL Server </a:t>
            </a:r>
            <a:r>
              <a:rPr lang="en-US" altLang="zh-CN" sz="2000" dirty="0" err="1"/>
              <a:t>Managerment</a:t>
            </a:r>
            <a:r>
              <a:rPr lang="en-US" altLang="zh-CN" sz="2000" dirty="0"/>
              <a:t> Studio</a:t>
            </a:r>
            <a:r>
              <a:rPr lang="zh-CN" altLang="en-US" sz="2000" dirty="0"/>
              <a:t>，打开</a:t>
            </a:r>
            <a:r>
              <a:rPr lang="en-US" altLang="zh-CN" sz="2000" dirty="0"/>
              <a:t>SQL Server </a:t>
            </a:r>
            <a:r>
              <a:rPr lang="en-US" altLang="zh-CN" sz="2000" dirty="0" err="1"/>
              <a:t>Managerment</a:t>
            </a:r>
            <a:r>
              <a:rPr lang="en-US" altLang="zh-CN" sz="2000" dirty="0"/>
              <a:t> Studio</a:t>
            </a:r>
            <a:r>
              <a:rPr lang="zh-CN" altLang="en-US" sz="2000" dirty="0"/>
              <a:t>窗口，设置服务器类型、服务器名称、身份验证、用户名和密码，单击“连接”按钮</a:t>
            </a:r>
            <a:r>
              <a:rPr lang="zh-CN" altLang="en-US" sz="2000" dirty="0" smtClean="0"/>
              <a:t>。</a:t>
            </a:r>
            <a:endParaRPr lang="en-US" altLang="zh-CN" sz="2000" dirty="0" smtClean="0"/>
          </a:p>
          <a:p>
            <a:pPr indent="457200"/>
            <a:endParaRPr lang="zh-CN" altLang="en-US" sz="2000" dirty="0"/>
          </a:p>
          <a:p>
            <a:pPr indent="457200"/>
            <a:r>
              <a:rPr lang="zh-CN" altLang="en-US" sz="2000" dirty="0"/>
              <a:t>步骤</a:t>
            </a:r>
            <a:r>
              <a:rPr lang="en-US" altLang="zh-CN" sz="2000" dirty="0"/>
              <a:t>2</a:t>
            </a:r>
            <a:r>
              <a:rPr lang="zh-CN" altLang="en-US" sz="2000" dirty="0"/>
              <a:t>：在“对象资源管理器”窗口里选择“数据库”节点并右击，在弹出的快捷菜单中选择“新建数据库”命令，如图</a:t>
            </a:r>
            <a:r>
              <a:rPr lang="en-US" altLang="zh-CN" sz="2000" dirty="0"/>
              <a:t>3-1</a:t>
            </a:r>
            <a:r>
              <a:rPr lang="zh-CN" altLang="en-US" sz="2000" dirty="0"/>
              <a:t>所示</a:t>
            </a:r>
            <a:r>
              <a:rPr lang="zh-CN" altLang="en-US" sz="2000" dirty="0" smtClean="0"/>
              <a:t>。</a:t>
            </a:r>
            <a:endParaRPr lang="en-US" altLang="zh-CN" sz="2000" dirty="0" smtClean="0"/>
          </a:p>
          <a:p>
            <a:pPr indent="457200"/>
            <a:endParaRPr lang="en-US" altLang="zh-CN" sz="2000" dirty="0"/>
          </a:p>
          <a:p>
            <a:pPr indent="457200"/>
            <a:endParaRPr lang="zh-CN" altLang="en-US" sz="2000" dirty="0"/>
          </a:p>
          <a:p>
            <a:pPr indent="457200"/>
            <a:r>
              <a:rPr lang="zh-CN" altLang="en-US" sz="2000" dirty="0" smtClean="0"/>
              <a:t>步骤</a:t>
            </a:r>
            <a:r>
              <a:rPr lang="en-US" altLang="zh-CN" sz="2000" dirty="0"/>
              <a:t>3</a:t>
            </a:r>
            <a:r>
              <a:rPr lang="zh-CN" altLang="en-US" sz="2000" dirty="0"/>
              <a:t>：弹出“新建数据库窗口”，窗口由“常规”、“选项”和“文件组”三个选项组成。在“数据库名称”文本框中输入“</a:t>
            </a:r>
            <a:r>
              <a:rPr lang="en-US" altLang="zh-CN" sz="2000" dirty="0"/>
              <a:t>Student”</a:t>
            </a:r>
            <a:r>
              <a:rPr lang="zh-CN" altLang="en-US" sz="2000" dirty="0"/>
              <a:t>，并重新设置文件路径为</a:t>
            </a:r>
            <a:r>
              <a:rPr lang="en-US" altLang="zh-CN" sz="2000" dirty="0"/>
              <a:t>F:/data</a:t>
            </a:r>
            <a:r>
              <a:rPr lang="zh-CN" altLang="en-US" sz="2000" dirty="0"/>
              <a:t>，如图</a:t>
            </a:r>
            <a:r>
              <a:rPr lang="en-US" altLang="zh-CN" sz="2000" dirty="0"/>
              <a:t>3-2</a:t>
            </a:r>
            <a:r>
              <a:rPr lang="zh-CN" altLang="en-US" sz="2000" dirty="0"/>
              <a:t>所示。</a:t>
            </a:r>
          </a:p>
          <a:p>
            <a:pPr indent="457200"/>
            <a:r>
              <a:rPr lang="zh-CN" altLang="en-US" sz="2000" dirty="0"/>
              <a:t> </a:t>
            </a:r>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b="1" dirty="0"/>
              <a:t>方法</a:t>
            </a:r>
            <a:r>
              <a:rPr lang="en-US" altLang="zh-CN" b="1" dirty="0"/>
              <a:t>1. </a:t>
            </a:r>
            <a:r>
              <a:rPr lang="zh-CN" altLang="en-US" b="1" dirty="0"/>
              <a:t>用</a:t>
            </a:r>
            <a:r>
              <a:rPr lang="en-US" altLang="zh-CN" b="1" dirty="0"/>
              <a:t>SSMS</a:t>
            </a:r>
            <a:r>
              <a:rPr lang="zh-CN" altLang="en-US" b="1" dirty="0"/>
              <a:t>创建</a:t>
            </a:r>
            <a:r>
              <a:rPr lang="en-US" altLang="zh-CN" b="1" dirty="0"/>
              <a:t>Student</a:t>
            </a:r>
            <a:r>
              <a:rPr lang="zh-CN" altLang="en-US" b="1" dirty="0"/>
              <a:t>数据库</a:t>
            </a:r>
            <a:endParaRPr lang="zh-CN" altLang="zh-CN" dirty="0"/>
          </a:p>
        </p:txBody>
      </p:sp>
      <p:sp>
        <p:nvSpPr>
          <p:cNvPr id="10" name="圆角矩形 9"/>
          <p:cNvSpPr/>
          <p:nvPr/>
        </p:nvSpPr>
        <p:spPr>
          <a:xfrm>
            <a:off x="9737351" y="5844537"/>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圆角矩形 7"/>
          <p:cNvSpPr/>
          <p:nvPr/>
        </p:nvSpPr>
        <p:spPr>
          <a:xfrm>
            <a:off x="9737351" y="432289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2646533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r="77946" b="36893"/>
          <a:stretch>
            <a:fillRect/>
          </a:stretch>
        </p:blipFill>
        <p:spPr bwMode="auto">
          <a:xfrm>
            <a:off x="4262437" y="219074"/>
            <a:ext cx="3824288" cy="605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411362" y="6272213"/>
            <a:ext cx="3312125" cy="369332"/>
          </a:xfrm>
          <a:prstGeom prst="rect">
            <a:avLst/>
          </a:prstGeom>
        </p:spPr>
        <p:txBody>
          <a:bodyPr wrap="none">
            <a:spAutoFit/>
          </a:bodyPr>
          <a:lstStyle/>
          <a:p>
            <a:r>
              <a:rPr lang="zh-CN" altLang="en-US" dirty="0"/>
              <a:t>图3-1 “对象资源管理器”窗口</a:t>
            </a:r>
          </a:p>
        </p:txBody>
      </p:sp>
      <p:sp>
        <p:nvSpPr>
          <p:cNvPr id="4" name="右弧形箭头 3">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05612148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700" y="692451"/>
            <a:ext cx="6324600" cy="510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913658" y="5901809"/>
            <a:ext cx="2850460" cy="369332"/>
          </a:xfrm>
          <a:prstGeom prst="rect">
            <a:avLst/>
          </a:prstGeom>
        </p:spPr>
        <p:txBody>
          <a:bodyPr wrap="none">
            <a:spAutoFit/>
          </a:bodyPr>
          <a:lstStyle/>
          <a:p>
            <a:r>
              <a:rPr lang="zh-CN" altLang="en-US" dirty="0"/>
              <a:t>图3-2 “新建数据库”窗口</a:t>
            </a:r>
          </a:p>
        </p:txBody>
      </p:sp>
      <p:sp>
        <p:nvSpPr>
          <p:cNvPr id="4" name="右弧形箭头 3">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25659469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创建数据库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smtClean="0"/>
              <a:t>步骤</a:t>
            </a:r>
            <a:r>
              <a:rPr lang="en-US" altLang="zh-CN" sz="2000" dirty="0"/>
              <a:t>4</a:t>
            </a:r>
            <a:r>
              <a:rPr lang="zh-CN" altLang="en-US" sz="2000" dirty="0"/>
              <a:t>：单击“自动增长”列下的按钮，弹出如图</a:t>
            </a:r>
            <a:r>
              <a:rPr lang="en-US" altLang="zh-CN" sz="2000" dirty="0"/>
              <a:t>3-3</a:t>
            </a:r>
            <a:r>
              <a:rPr lang="zh-CN" altLang="en-US" sz="2000" dirty="0"/>
              <a:t>所示窗口，设置主数据文件最大尺寸为不限制文件增长，增长速度为</a:t>
            </a:r>
            <a:r>
              <a:rPr lang="en-US" altLang="zh-CN" sz="2000" dirty="0"/>
              <a:t>10%</a:t>
            </a:r>
            <a:r>
              <a:rPr lang="zh-CN" altLang="en-US" sz="2000" dirty="0"/>
              <a:t>，按照同样的方法设置事务日志文件的最大容量为</a:t>
            </a:r>
            <a:r>
              <a:rPr lang="en-US" altLang="zh-CN" sz="2000" dirty="0"/>
              <a:t>5MB</a:t>
            </a:r>
            <a:r>
              <a:rPr lang="zh-CN" altLang="en-US" sz="2000" dirty="0"/>
              <a:t>，每次的增长量为</a:t>
            </a:r>
            <a:r>
              <a:rPr lang="en-US" altLang="zh-CN" sz="2000" dirty="0"/>
              <a:t>1MB</a:t>
            </a:r>
            <a:r>
              <a:rPr lang="zh-CN" altLang="en-US" sz="2000" dirty="0"/>
              <a:t>，设置完成后如图</a:t>
            </a:r>
            <a:r>
              <a:rPr lang="en-US" altLang="zh-CN" sz="2000" dirty="0"/>
              <a:t>3-4</a:t>
            </a:r>
            <a:r>
              <a:rPr lang="zh-CN" altLang="en-US" sz="2000" dirty="0"/>
              <a:t>所示</a:t>
            </a:r>
            <a:r>
              <a:rPr lang="zh-CN" altLang="en-US" sz="2000" dirty="0" smtClean="0"/>
              <a:t>。</a:t>
            </a:r>
            <a:endParaRPr lang="en-US" altLang="zh-CN" sz="2000" dirty="0" smtClean="0"/>
          </a:p>
          <a:p>
            <a:pPr indent="457200"/>
            <a:endParaRPr lang="en-US" altLang="zh-CN" sz="2000" dirty="0"/>
          </a:p>
          <a:p>
            <a:pPr indent="457200"/>
            <a:endParaRPr lang="en-US" altLang="zh-CN" sz="2000" dirty="0" smtClean="0"/>
          </a:p>
          <a:p>
            <a:pPr indent="457200"/>
            <a:endParaRPr lang="en-US" altLang="zh-CN" sz="2000" dirty="0"/>
          </a:p>
          <a:p>
            <a:pPr indent="457200"/>
            <a:r>
              <a:rPr lang="zh-CN" altLang="en-US" sz="2000" dirty="0"/>
              <a:t>步骤</a:t>
            </a:r>
            <a:r>
              <a:rPr lang="en-US" altLang="zh-CN" sz="2000" dirty="0"/>
              <a:t>5</a:t>
            </a:r>
            <a:r>
              <a:rPr lang="zh-CN" altLang="en-US" sz="2000" dirty="0"/>
              <a:t>：单击“确定”按钮，完成</a:t>
            </a:r>
            <a:r>
              <a:rPr lang="en-US" altLang="zh-CN" sz="2000" dirty="0"/>
              <a:t>Student</a:t>
            </a:r>
            <a:r>
              <a:rPr lang="zh-CN" altLang="en-US" sz="2000" dirty="0"/>
              <a:t>数据库的创建。</a:t>
            </a:r>
            <a:endParaRPr lang="en-US" altLang="zh-CN" sz="2000" dirty="0" smtClean="0"/>
          </a:p>
          <a:p>
            <a:endParaRPr lang="zh-CN" altLang="en-US" sz="2000" dirty="0"/>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b="1" dirty="0"/>
              <a:t>方法</a:t>
            </a:r>
            <a:r>
              <a:rPr lang="en-US" altLang="zh-CN" b="1" dirty="0"/>
              <a:t>1. </a:t>
            </a:r>
            <a:r>
              <a:rPr lang="zh-CN" altLang="en-US" b="1" dirty="0"/>
              <a:t>用</a:t>
            </a:r>
            <a:r>
              <a:rPr lang="en-US" altLang="zh-CN" b="1" dirty="0"/>
              <a:t>SSMS</a:t>
            </a:r>
            <a:r>
              <a:rPr lang="zh-CN" altLang="en-US" b="1" dirty="0"/>
              <a:t>创建</a:t>
            </a:r>
            <a:r>
              <a:rPr lang="en-US" altLang="zh-CN" b="1" dirty="0"/>
              <a:t>Student</a:t>
            </a:r>
            <a:r>
              <a:rPr lang="zh-CN" altLang="en-US" b="1" dirty="0"/>
              <a:t>数据库</a:t>
            </a:r>
            <a:endParaRPr lang="zh-CN" altLang="zh-CN" dirty="0"/>
          </a:p>
        </p:txBody>
      </p:sp>
      <p:sp>
        <p:nvSpPr>
          <p:cNvPr id="8" name="圆角矩形 7"/>
          <p:cNvSpPr/>
          <p:nvPr/>
        </p:nvSpPr>
        <p:spPr>
          <a:xfrm>
            <a:off x="9551614" y="364293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23511337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348" y="429305"/>
            <a:ext cx="6347051" cy="499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333683" y="5742605"/>
            <a:ext cx="4512261" cy="369332"/>
          </a:xfrm>
          <a:prstGeom prst="rect">
            <a:avLst/>
          </a:prstGeom>
        </p:spPr>
        <p:txBody>
          <a:bodyPr wrap="none">
            <a:spAutoFit/>
          </a:bodyPr>
          <a:lstStyle/>
          <a:p>
            <a:r>
              <a:rPr lang="zh-CN" altLang="en-US" dirty="0"/>
              <a:t>图3-3 “更改Student的自动增长设置”窗口</a:t>
            </a:r>
          </a:p>
        </p:txBody>
      </p:sp>
      <p:sp>
        <p:nvSpPr>
          <p:cNvPr id="4" name="右弧形箭头 3">
            <a:hlinkClick r:id="rId3"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Tree>
    <p:extLst>
      <p:ext uri="{BB962C8B-B14F-4D97-AF65-F5344CB8AC3E}">
        <p14:creationId xmlns:p14="http://schemas.microsoft.com/office/powerpoint/2010/main" val="11708224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rId2"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pic>
        <p:nvPicPr>
          <p:cNvPr id="307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100" y="128899"/>
            <a:ext cx="7024687" cy="56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076472" y="5885418"/>
            <a:ext cx="4281941" cy="369332"/>
          </a:xfrm>
          <a:prstGeom prst="rect">
            <a:avLst/>
          </a:prstGeom>
        </p:spPr>
        <p:txBody>
          <a:bodyPr wrap="none">
            <a:spAutoFit/>
          </a:bodyPr>
          <a:lstStyle/>
          <a:p>
            <a:pPr indent="266700" algn="ctr">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3-4 </a:t>
            </a:r>
            <a:r>
              <a:rPr lang="zh-CN" altLang="zh-CN" kern="100" dirty="0">
                <a:latin typeface="Times New Roman" panose="02020603050405020304" pitchFamily="18" charset="0"/>
              </a:rPr>
              <a:t>设置完成的“新建数据库”窗口</a:t>
            </a:r>
          </a:p>
        </p:txBody>
      </p:sp>
    </p:spTree>
    <p:extLst>
      <p:ext uri="{BB962C8B-B14F-4D97-AF65-F5344CB8AC3E}">
        <p14:creationId xmlns:p14="http://schemas.microsoft.com/office/powerpoint/2010/main" val="3890629463"/>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创建数据库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步骤</a:t>
            </a:r>
            <a:r>
              <a:rPr lang="en-US" altLang="zh-CN" sz="2000" dirty="0"/>
              <a:t>1</a:t>
            </a:r>
            <a:r>
              <a:rPr lang="zh-CN" altLang="en-US" sz="2000" dirty="0"/>
              <a:t>：进入</a:t>
            </a:r>
            <a:r>
              <a:rPr lang="en-US" altLang="zh-CN" sz="2000" dirty="0"/>
              <a:t>SSMS</a:t>
            </a:r>
            <a:r>
              <a:rPr lang="zh-CN" altLang="en-US" sz="2000" dirty="0"/>
              <a:t>管理界面后，在工具栏中单击“新建查询”按钮，打开“查询编辑器”窗口，如图</a:t>
            </a:r>
            <a:r>
              <a:rPr lang="en-US" altLang="zh-CN" sz="2000" dirty="0"/>
              <a:t>3-5</a:t>
            </a:r>
            <a:r>
              <a:rPr lang="zh-CN" altLang="en-US" sz="2000" dirty="0"/>
              <a:t>所示</a:t>
            </a:r>
          </a:p>
          <a:p>
            <a:r>
              <a:rPr lang="zh-CN" altLang="en-US" sz="2000" dirty="0"/>
              <a:t> </a:t>
            </a:r>
          </a:p>
          <a:p>
            <a:endParaRPr lang="en-US" altLang="zh-CN" sz="2000" dirty="0" smtClean="0"/>
          </a:p>
          <a:p>
            <a:r>
              <a:rPr lang="zh-CN" altLang="en-US" sz="2000" dirty="0" smtClean="0"/>
              <a:t> </a:t>
            </a:r>
            <a:endParaRPr lang="zh-CN" altLang="en-US" sz="2000" dirty="0"/>
          </a:p>
          <a:p>
            <a:endParaRPr lang="zh-CN" altLang="en-US" sz="2000" dirty="0"/>
          </a:p>
        </p:txBody>
      </p:sp>
      <p:sp>
        <p:nvSpPr>
          <p:cNvPr id="7" name="TextBox 6"/>
          <p:cNvSpPr txBox="1">
            <a:spLocks noChangeArrowheads="1"/>
          </p:cNvSpPr>
          <p:nvPr/>
        </p:nvSpPr>
        <p:spPr bwMode="auto">
          <a:xfrm>
            <a:off x="979488" y="2095500"/>
            <a:ext cx="511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b="1" dirty="0"/>
              <a:t>方法</a:t>
            </a:r>
            <a:r>
              <a:rPr lang="en-US" altLang="zh-CN" b="1" dirty="0"/>
              <a:t>2. </a:t>
            </a:r>
            <a:r>
              <a:rPr lang="zh-CN" altLang="en-US" b="1" dirty="0"/>
              <a:t>用</a:t>
            </a:r>
            <a:r>
              <a:rPr lang="en-US" altLang="zh-CN" b="1" dirty="0"/>
              <a:t>SQL</a:t>
            </a:r>
            <a:r>
              <a:rPr lang="zh-CN" altLang="en-US" b="1" dirty="0"/>
              <a:t>命令创建</a:t>
            </a:r>
            <a:r>
              <a:rPr lang="en-US" altLang="zh-CN" b="1" dirty="0"/>
              <a:t>student</a:t>
            </a:r>
            <a:r>
              <a:rPr lang="zh-CN" altLang="en-US" b="1" dirty="0"/>
              <a:t>数据库</a:t>
            </a:r>
            <a:endParaRPr lang="zh-CN" altLang="zh-CN" dirty="0"/>
          </a:p>
        </p:txBody>
      </p:sp>
      <p:sp>
        <p:nvSpPr>
          <p:cNvPr id="9" name="圆角矩形 8"/>
          <p:cNvSpPr/>
          <p:nvPr/>
        </p:nvSpPr>
        <p:spPr>
          <a:xfrm>
            <a:off x="9737351" y="343432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8590449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4860626" cy="1446550"/>
          </a:xfrm>
          <a:prstGeom prst="rect">
            <a:avLst/>
          </a:prstGeom>
          <a:noFill/>
        </p:spPr>
        <p:txBody>
          <a:bodyPr wrap="none">
            <a:spAutoFit/>
          </a:bodyPr>
          <a:lstStyle/>
          <a:p>
            <a:pPr lvl="0" fontAlgn="auto">
              <a:spcBef>
                <a:spcPts val="0"/>
              </a:spcBef>
              <a:spcAft>
                <a:spcPts val="0"/>
              </a:spcAft>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项目</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三</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zh-CN" sz="4400" b="1" dirty="0">
                <a:solidFill>
                  <a:schemeClr val="tx1">
                    <a:lumMod val="85000"/>
                    <a:lumOff val="15000"/>
                  </a:schemeClr>
                </a:solidFill>
                <a:latin typeface="微软雅黑" panose="020B0503020204020204" pitchFamily="34" charset="-122"/>
                <a:ea typeface="微软雅黑" panose="020B0503020204020204" pitchFamily="34" charset="-122"/>
              </a:rPr>
              <a:t>数据库管理</a:t>
            </a:r>
          </a:p>
          <a:p>
            <a:pPr fontAlgn="auto">
              <a:spcBef>
                <a:spcPts val="0"/>
              </a:spcBef>
              <a:spcAft>
                <a:spcPts val="0"/>
              </a:spcAft>
              <a:buFontTx/>
              <a:buNone/>
              <a:defRPr/>
            </a:pP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rId2"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pic>
        <p:nvPicPr>
          <p:cNvPr id="4098"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6513" y="1133475"/>
            <a:ext cx="7718724" cy="474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387377" y="6070084"/>
            <a:ext cx="2388795" cy="369332"/>
          </a:xfrm>
          <a:prstGeom prst="rect">
            <a:avLst/>
          </a:prstGeom>
        </p:spPr>
        <p:txBody>
          <a:bodyPr wrap="none">
            <a:spAutoFit/>
          </a:bodyPr>
          <a:lstStyle/>
          <a:p>
            <a:r>
              <a:rPr lang="zh-CN" altLang="en-US" dirty="0"/>
              <a:t>图3-5 查询编辑器窗口</a:t>
            </a:r>
          </a:p>
        </p:txBody>
      </p:sp>
    </p:spTree>
    <p:extLst>
      <p:ext uri="{BB962C8B-B14F-4D97-AF65-F5344CB8AC3E}">
        <p14:creationId xmlns:p14="http://schemas.microsoft.com/office/powerpoint/2010/main" val="1546498438"/>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创建数据库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850900" y="2093357"/>
            <a:ext cx="10531475"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步骤</a:t>
            </a:r>
            <a:r>
              <a:rPr lang="en-US" altLang="zh-CN" sz="2000" dirty="0"/>
              <a:t>2</a:t>
            </a:r>
            <a:r>
              <a:rPr lang="zh-CN" altLang="en-US" sz="2000" dirty="0"/>
              <a:t>：编写</a:t>
            </a:r>
            <a:r>
              <a:rPr lang="en-US" altLang="zh-CN" sz="2000" dirty="0"/>
              <a:t>SQL</a:t>
            </a:r>
            <a:r>
              <a:rPr lang="zh-CN" altLang="en-US" sz="2000" dirty="0"/>
              <a:t>命令，在查询编辑器窗口输入建立</a:t>
            </a:r>
            <a:r>
              <a:rPr lang="en-US" altLang="zh-CN" sz="2000" dirty="0"/>
              <a:t>Student</a:t>
            </a:r>
            <a:r>
              <a:rPr lang="zh-CN" altLang="en-US" sz="2000" dirty="0"/>
              <a:t>数据库命令，代码如下：</a:t>
            </a:r>
          </a:p>
          <a:p>
            <a:pPr indent="457200"/>
            <a:r>
              <a:rPr lang="en-US" altLang="zh-CN" sz="2000" dirty="0"/>
              <a:t>CREATE DATABASE Student</a:t>
            </a:r>
          </a:p>
          <a:p>
            <a:pPr indent="457200"/>
            <a:r>
              <a:rPr lang="en-US" altLang="zh-CN" sz="2000" dirty="0"/>
              <a:t>ON</a:t>
            </a:r>
          </a:p>
          <a:p>
            <a:pPr indent="457200"/>
            <a:r>
              <a:rPr lang="en-US" altLang="zh-CN" sz="2000" dirty="0"/>
              <a:t>(NAME='Student',</a:t>
            </a:r>
          </a:p>
          <a:p>
            <a:pPr indent="457200"/>
            <a:r>
              <a:rPr lang="en-US" altLang="zh-CN" sz="2000" dirty="0"/>
              <a:t>FILENAME='f:\data\</a:t>
            </a:r>
            <a:r>
              <a:rPr lang="en-US" altLang="zh-CN" sz="2000" dirty="0" err="1"/>
              <a:t>Student.mdf</a:t>
            </a:r>
            <a:r>
              <a:rPr lang="en-US" altLang="zh-CN" sz="2000" dirty="0"/>
              <a:t>',</a:t>
            </a:r>
          </a:p>
          <a:p>
            <a:pPr indent="457200"/>
            <a:r>
              <a:rPr lang="en-US" altLang="zh-CN" sz="2000" dirty="0"/>
              <a:t>SIZE=10MB,</a:t>
            </a:r>
          </a:p>
          <a:p>
            <a:pPr indent="457200"/>
            <a:r>
              <a:rPr lang="en-US" altLang="zh-CN" sz="2000" dirty="0"/>
              <a:t>MAXSIZE=unlimited,</a:t>
            </a:r>
          </a:p>
          <a:p>
            <a:pPr indent="457200"/>
            <a:r>
              <a:rPr lang="en-US" altLang="zh-CN" sz="2000" dirty="0"/>
              <a:t>FILEGROWTH=10%)</a:t>
            </a:r>
          </a:p>
          <a:p>
            <a:pPr indent="457200"/>
            <a:r>
              <a:rPr lang="en-US" altLang="zh-CN" sz="2000" dirty="0"/>
              <a:t>LOG ON</a:t>
            </a:r>
          </a:p>
          <a:p>
            <a:pPr indent="457200"/>
            <a:r>
              <a:rPr lang="en-US" altLang="zh-CN" sz="2000" dirty="0"/>
              <a:t>(NAME='</a:t>
            </a:r>
            <a:r>
              <a:rPr lang="en-US" altLang="zh-CN" sz="2000" dirty="0" err="1"/>
              <a:t>Student_log</a:t>
            </a:r>
            <a:r>
              <a:rPr lang="en-US" altLang="zh-CN" sz="2000" dirty="0"/>
              <a:t>',</a:t>
            </a:r>
          </a:p>
          <a:p>
            <a:pPr indent="457200"/>
            <a:r>
              <a:rPr lang="en-US" altLang="zh-CN" sz="2000" dirty="0"/>
              <a:t>FILENAME='f:\data\</a:t>
            </a:r>
            <a:r>
              <a:rPr lang="en-US" altLang="zh-CN" sz="2000" dirty="0" err="1"/>
              <a:t>Student_log.ldf</a:t>
            </a:r>
            <a:r>
              <a:rPr lang="en-US" altLang="zh-CN" sz="2000" dirty="0"/>
              <a:t>',</a:t>
            </a:r>
          </a:p>
          <a:p>
            <a:pPr indent="457200"/>
            <a:r>
              <a:rPr lang="en-US" altLang="zh-CN" sz="2000" dirty="0"/>
              <a:t>SIZE=1MB,</a:t>
            </a:r>
          </a:p>
          <a:p>
            <a:pPr indent="457200"/>
            <a:r>
              <a:rPr lang="en-US" altLang="zh-CN" sz="2000" dirty="0"/>
              <a:t>MAXSIZE=5MB,</a:t>
            </a:r>
          </a:p>
          <a:p>
            <a:pPr indent="457200"/>
            <a:r>
              <a:rPr lang="en-US" altLang="zh-CN" sz="2000" dirty="0"/>
              <a:t>FILEGROWTH=1MB)</a:t>
            </a:r>
            <a:r>
              <a:rPr lang="zh-CN" altLang="en-US" sz="2000" dirty="0" smtClean="0"/>
              <a:t> </a:t>
            </a:r>
            <a:endParaRPr lang="zh-CN" altLang="en-US" sz="2000" dirty="0"/>
          </a:p>
          <a:p>
            <a:endParaRPr lang="en-US" altLang="zh-CN" sz="2000" dirty="0" smtClean="0"/>
          </a:p>
          <a:p>
            <a:r>
              <a:rPr lang="zh-CN" altLang="en-US" sz="2000" dirty="0" smtClean="0"/>
              <a:t> </a:t>
            </a:r>
            <a:endParaRPr lang="zh-CN" altLang="en-US" sz="2000" dirty="0"/>
          </a:p>
          <a:p>
            <a:endParaRPr lang="zh-CN" altLang="en-US" sz="2000" dirty="0"/>
          </a:p>
        </p:txBody>
      </p:sp>
    </p:spTree>
    <p:extLst>
      <p:ext uri="{BB962C8B-B14F-4D97-AF65-F5344CB8AC3E}">
        <p14:creationId xmlns:p14="http://schemas.microsoft.com/office/powerpoint/2010/main" val="22379893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创建数据库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步骤</a:t>
            </a:r>
            <a:r>
              <a:rPr lang="en-US" altLang="zh-CN" sz="2000" dirty="0"/>
              <a:t>3</a:t>
            </a:r>
            <a:r>
              <a:rPr lang="zh-CN" altLang="en-US" sz="2000" dirty="0"/>
              <a:t>：单击菜单栏的“查询”｜“执行”命令，或者单击工具栏的“执行”按钮，或者按快捷键</a:t>
            </a:r>
            <a:r>
              <a:rPr lang="en-US" altLang="zh-CN" sz="2000" dirty="0"/>
              <a:t>F5</a:t>
            </a:r>
            <a:r>
              <a:rPr lang="zh-CN" altLang="en-US" sz="2000" dirty="0"/>
              <a:t>，执行命令后完成数据的创建，结果如图</a:t>
            </a:r>
            <a:r>
              <a:rPr lang="en-US" altLang="zh-CN" sz="2000" dirty="0"/>
              <a:t>3-6</a:t>
            </a:r>
            <a:r>
              <a:rPr lang="zh-CN" altLang="en-US" sz="2000" dirty="0"/>
              <a:t>所示，右击“数据库”节点选择“刷新”命令，可看到</a:t>
            </a:r>
            <a:r>
              <a:rPr lang="en-US" altLang="zh-CN" sz="2000" dirty="0"/>
              <a:t>Student</a:t>
            </a:r>
            <a:r>
              <a:rPr lang="zh-CN" altLang="en-US" sz="2000" dirty="0"/>
              <a:t>数据库节点，说明</a:t>
            </a:r>
            <a:r>
              <a:rPr lang="en-US" altLang="zh-CN" sz="2000" dirty="0"/>
              <a:t>Student</a:t>
            </a:r>
            <a:r>
              <a:rPr lang="zh-CN" altLang="en-US" sz="2000" dirty="0"/>
              <a:t>数据库成功创建。 </a:t>
            </a:r>
          </a:p>
          <a:p>
            <a:endParaRPr lang="en-US" altLang="zh-CN" sz="2000" dirty="0" smtClean="0"/>
          </a:p>
          <a:p>
            <a:r>
              <a:rPr lang="zh-CN" altLang="en-US" sz="2000" dirty="0" smtClean="0"/>
              <a:t> </a:t>
            </a:r>
            <a:endParaRPr lang="zh-CN" altLang="en-US" sz="2000" dirty="0"/>
          </a:p>
          <a:p>
            <a:endParaRPr lang="zh-CN" altLang="en-US" sz="2000" dirty="0"/>
          </a:p>
        </p:txBody>
      </p:sp>
      <p:sp>
        <p:nvSpPr>
          <p:cNvPr id="9" name="圆角矩形 8"/>
          <p:cNvSpPr/>
          <p:nvPr/>
        </p:nvSpPr>
        <p:spPr>
          <a:xfrm>
            <a:off x="9851651" y="3865661"/>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5727460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rId2"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3" name="矩形 2"/>
          <p:cNvSpPr/>
          <p:nvPr/>
        </p:nvSpPr>
        <p:spPr>
          <a:xfrm>
            <a:off x="5101627" y="6352936"/>
            <a:ext cx="2388795" cy="369332"/>
          </a:xfrm>
          <a:prstGeom prst="rect">
            <a:avLst/>
          </a:prstGeom>
        </p:spPr>
        <p:txBody>
          <a:bodyPr wrap="none">
            <a:spAutoFit/>
          </a:bodyPr>
          <a:lstStyle/>
          <a:p>
            <a:r>
              <a:rPr lang="zh-CN" altLang="en-US" dirty="0"/>
              <a:t>图3-6 建立数据库窗口</a:t>
            </a:r>
          </a:p>
        </p:txBody>
      </p:sp>
      <p:pic>
        <p:nvPicPr>
          <p:cNvPr id="5123"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588" y="533401"/>
            <a:ext cx="7796212" cy="547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420471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81880" y="2659063"/>
            <a:ext cx="8555492"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3.2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2" name="矩形 1"/>
          <p:cNvSpPr/>
          <p:nvPr/>
        </p:nvSpPr>
        <p:spPr>
          <a:xfrm>
            <a:off x="1981880" y="3946464"/>
            <a:ext cx="9621160" cy="553998"/>
          </a:xfrm>
          <a:prstGeom prst="rect">
            <a:avLst/>
          </a:prstGeom>
        </p:spPr>
        <p:txBody>
          <a:bodyPr wrap="none">
            <a:spAutoFit/>
          </a:bodyPr>
          <a:lstStyle/>
          <a:p>
            <a:r>
              <a:rPr lang="zh-CN" altLang="en-US" sz="3000" dirty="0"/>
              <a:t>用T-SQL命令将Student数据库重命名为“学生数据库”。</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3.2.1  </a:t>
            </a:r>
            <a:r>
              <a:rPr lang="zh-CN" altLang="zh-CN" sz="3200" b="1" dirty="0"/>
              <a:t>相关知识</a:t>
            </a:r>
          </a:p>
        </p:txBody>
      </p:sp>
      <p:sp>
        <p:nvSpPr>
          <p:cNvPr id="19" name="文本框 29"/>
          <p:cNvSpPr txBox="1"/>
          <p:nvPr/>
        </p:nvSpPr>
        <p:spPr>
          <a:xfrm>
            <a:off x="6400800" y="835025"/>
            <a:ext cx="4680857"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sz="36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6" name="TextBox 5"/>
          <p:cNvSpPr txBox="1">
            <a:spLocks noChangeArrowheads="1"/>
          </p:cNvSpPr>
          <p:nvPr/>
        </p:nvSpPr>
        <p:spPr bwMode="auto">
          <a:xfrm>
            <a:off x="979487" y="1952625"/>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smtClean="0"/>
              <a:t>创建</a:t>
            </a:r>
            <a:r>
              <a:rPr lang="zh-CN" altLang="en-US" sz="2000" dirty="0"/>
              <a:t>数据库后，就可以使用数据库了，通常有打开、查看、修改和删除等几种方式对数据库进行管理和维护</a:t>
            </a:r>
            <a:r>
              <a:rPr lang="zh-CN" altLang="en-US" sz="2000" dirty="0" smtClean="0"/>
              <a:t>。</a:t>
            </a:r>
            <a:endParaRPr lang="en-US" altLang="zh-CN" sz="2000" dirty="0" smtClean="0"/>
          </a:p>
          <a:p>
            <a:pPr indent="457200"/>
            <a:r>
              <a:rPr lang="en-US" altLang="zh-CN" sz="2000" b="1" dirty="0"/>
              <a:t>1</a:t>
            </a:r>
            <a:r>
              <a:rPr lang="zh-CN" altLang="en-US" sz="2000" b="1" dirty="0"/>
              <a:t>．打开数据库</a:t>
            </a:r>
          </a:p>
          <a:p>
            <a:pPr indent="457200"/>
            <a:r>
              <a:rPr lang="en-US" altLang="zh-CN" sz="2000" dirty="0"/>
              <a:t>T-SQL</a:t>
            </a:r>
            <a:r>
              <a:rPr lang="zh-CN" altLang="en-US" sz="2000" dirty="0"/>
              <a:t>命令打开并切换数据库的语法格式为：</a:t>
            </a:r>
          </a:p>
          <a:p>
            <a:pPr indent="457200"/>
            <a:r>
              <a:rPr lang="en-US" altLang="zh-CN" sz="2000" dirty="0"/>
              <a:t>use </a:t>
            </a:r>
            <a:r>
              <a:rPr lang="en-US" altLang="zh-CN" sz="2000" dirty="0" err="1"/>
              <a:t>database_name</a:t>
            </a:r>
            <a:endParaRPr lang="en-US" altLang="zh-CN" sz="2000" dirty="0"/>
          </a:p>
          <a:p>
            <a:pPr indent="457200"/>
            <a:r>
              <a:rPr lang="en-US" altLang="zh-CN" sz="2000" dirty="0" err="1"/>
              <a:t>database_name</a:t>
            </a:r>
            <a:r>
              <a:rPr lang="zh-CN" altLang="en-US" sz="2000" dirty="0"/>
              <a:t>：为要打开并切换的数据库名称。</a:t>
            </a:r>
          </a:p>
          <a:p>
            <a:pPr indent="457200"/>
            <a:r>
              <a:rPr lang="zh-CN" altLang="en-US" sz="2000" dirty="0"/>
              <a:t>例如：</a:t>
            </a:r>
            <a:r>
              <a:rPr lang="en-US" altLang="zh-CN" sz="2000" dirty="0"/>
              <a:t>use Student </a:t>
            </a:r>
            <a:r>
              <a:rPr lang="zh-CN" altLang="en-US" sz="2000" dirty="0"/>
              <a:t>打开并切换到</a:t>
            </a:r>
            <a:r>
              <a:rPr lang="en-US" altLang="zh-CN" sz="2000" dirty="0"/>
              <a:t>Student</a:t>
            </a:r>
            <a:r>
              <a:rPr lang="zh-CN" altLang="en-US" sz="2000" dirty="0"/>
              <a:t>数据库。</a:t>
            </a:r>
          </a:p>
          <a:p>
            <a:pPr indent="457200"/>
            <a:r>
              <a:rPr lang="en-US" altLang="zh-CN" sz="2000" b="1" dirty="0"/>
              <a:t>2</a:t>
            </a:r>
            <a:r>
              <a:rPr lang="zh-CN" altLang="en-US" sz="2000" b="1" dirty="0"/>
              <a:t>．查看数据库信息</a:t>
            </a:r>
          </a:p>
          <a:p>
            <a:pPr indent="457200"/>
            <a:r>
              <a:rPr lang="zh-CN" altLang="en-US" sz="2000" dirty="0"/>
              <a:t>（</a:t>
            </a:r>
            <a:r>
              <a:rPr lang="en-US" altLang="zh-CN" sz="2000" dirty="0"/>
              <a:t>1</a:t>
            </a:r>
            <a:r>
              <a:rPr lang="zh-CN" altLang="en-US" sz="2000" dirty="0"/>
              <a:t>）使用</a:t>
            </a:r>
            <a:r>
              <a:rPr lang="en-US" altLang="zh-CN" sz="2000" dirty="0"/>
              <a:t>SSMS</a:t>
            </a:r>
            <a:r>
              <a:rPr lang="zh-CN" altLang="en-US" sz="2000" dirty="0"/>
              <a:t>查看数据库信息</a:t>
            </a:r>
          </a:p>
          <a:p>
            <a:pPr indent="457200"/>
            <a:r>
              <a:rPr lang="zh-CN" altLang="en-US" sz="2000" dirty="0"/>
              <a:t>在</a:t>
            </a:r>
            <a:r>
              <a:rPr lang="en-US" altLang="zh-CN" sz="2000" dirty="0"/>
              <a:t>SSMS</a:t>
            </a:r>
            <a:r>
              <a:rPr lang="zh-CN" altLang="en-US" sz="2000" dirty="0"/>
              <a:t>中，右击数据库名称，在弹出的快捷菜单中选择“属性”命令，弹出如图</a:t>
            </a:r>
            <a:r>
              <a:rPr lang="en-US" altLang="zh-CN" sz="2000" dirty="0"/>
              <a:t>3-7</a:t>
            </a:r>
            <a:r>
              <a:rPr lang="zh-CN" altLang="en-US" sz="2000" dirty="0"/>
              <a:t>所示的数据库属性窗口，该窗口显示了数据库上次备份日期、数据库日志上次备份日期、名称、状态、所有者等信息。</a:t>
            </a:r>
            <a:endParaRPr lang="zh-CN" altLang="zh-CN" sz="20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963" y="461963"/>
            <a:ext cx="6591980" cy="53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97980" y="6036520"/>
            <a:ext cx="3640868" cy="369332"/>
          </a:xfrm>
          <a:prstGeom prst="rect">
            <a:avLst/>
          </a:prstGeom>
        </p:spPr>
        <p:txBody>
          <a:bodyPr wrap="none">
            <a:spAutoFit/>
          </a:bodyPr>
          <a:lstStyle/>
          <a:p>
            <a:r>
              <a:rPr lang="zh-CN" altLang="en-US" dirty="0"/>
              <a:t>图3-7 “数据库属性-student”窗口</a:t>
            </a:r>
          </a:p>
        </p:txBody>
      </p:sp>
    </p:spTree>
    <p:extLst>
      <p:ext uri="{BB962C8B-B14F-4D97-AF65-F5344CB8AC3E}">
        <p14:creationId xmlns:p14="http://schemas.microsoft.com/office/powerpoint/2010/main" val="4774691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3.2.1  </a:t>
            </a:r>
            <a:r>
              <a:rPr lang="zh-CN" altLang="zh-CN" sz="3200" b="1" dirty="0"/>
              <a:t>相关知识</a:t>
            </a:r>
          </a:p>
        </p:txBody>
      </p:sp>
      <p:sp>
        <p:nvSpPr>
          <p:cNvPr id="19" name="文本框 29"/>
          <p:cNvSpPr txBox="1"/>
          <p:nvPr/>
        </p:nvSpPr>
        <p:spPr>
          <a:xfrm>
            <a:off x="6400800" y="835025"/>
            <a:ext cx="4680857"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sz="36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6" name="TextBox 5"/>
          <p:cNvSpPr txBox="1">
            <a:spLocks noChangeArrowheads="1"/>
          </p:cNvSpPr>
          <p:nvPr/>
        </p:nvSpPr>
        <p:spPr bwMode="auto">
          <a:xfrm>
            <a:off x="979487" y="1952625"/>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单击“文件”、“文件组”、“选项”等选项，可以查看数据库文件、文件组、选项等属性。</a:t>
            </a:r>
          </a:p>
          <a:p>
            <a:pPr indent="457200"/>
            <a:r>
              <a:rPr lang="zh-CN" altLang="en-US" sz="2000" dirty="0"/>
              <a:t>（</a:t>
            </a:r>
            <a:r>
              <a:rPr lang="en-US" altLang="zh-CN" sz="2000" dirty="0"/>
              <a:t>2</a:t>
            </a:r>
            <a:r>
              <a:rPr lang="zh-CN" altLang="en-US" sz="2000" dirty="0"/>
              <a:t>）使用</a:t>
            </a:r>
            <a:r>
              <a:rPr lang="en-US" altLang="zh-CN" sz="2000" dirty="0"/>
              <a:t>T-SQL</a:t>
            </a:r>
            <a:r>
              <a:rPr lang="zh-CN" altLang="en-US" sz="2000" dirty="0"/>
              <a:t>语句查看数据库信息</a:t>
            </a:r>
          </a:p>
          <a:p>
            <a:pPr indent="457200"/>
            <a:r>
              <a:rPr lang="zh-CN" altLang="en-US" sz="2000" dirty="0"/>
              <a:t>使用系统存储过程</a:t>
            </a:r>
            <a:r>
              <a:rPr lang="en-US" altLang="zh-CN" sz="2000" dirty="0" err="1"/>
              <a:t>sp_helpdb</a:t>
            </a:r>
            <a:r>
              <a:rPr lang="zh-CN" altLang="en-US" sz="2000" dirty="0"/>
              <a:t>也可以查看数据库信息，语法格式如下：</a:t>
            </a:r>
          </a:p>
          <a:p>
            <a:pPr indent="457200"/>
            <a:r>
              <a:rPr lang="en-US" altLang="zh-CN" sz="2000" dirty="0"/>
              <a:t>[execute] </a:t>
            </a:r>
            <a:r>
              <a:rPr lang="en-US" altLang="zh-CN" sz="2000" dirty="0" err="1"/>
              <a:t>sp_helpdb</a:t>
            </a:r>
            <a:r>
              <a:rPr lang="en-US" altLang="zh-CN" sz="2000" dirty="0"/>
              <a:t> [</a:t>
            </a:r>
            <a:r>
              <a:rPr lang="zh-CN" altLang="en-US" sz="2000" dirty="0"/>
              <a:t>数据库名</a:t>
            </a:r>
            <a:r>
              <a:rPr lang="en-US" altLang="zh-CN" sz="2000" dirty="0"/>
              <a:t>]</a:t>
            </a:r>
          </a:p>
          <a:p>
            <a:pPr indent="457200"/>
            <a:r>
              <a:rPr lang="zh-CN" altLang="en-US" sz="2000" dirty="0"/>
              <a:t>例如：</a:t>
            </a:r>
            <a:r>
              <a:rPr lang="en-US" altLang="zh-CN" sz="2000" dirty="0" err="1"/>
              <a:t>sp_helpdb</a:t>
            </a:r>
            <a:r>
              <a:rPr lang="en-US" altLang="zh-CN" sz="2000" dirty="0"/>
              <a:t> Student</a:t>
            </a:r>
          </a:p>
          <a:p>
            <a:pPr indent="457200"/>
            <a:r>
              <a:rPr lang="zh-CN" altLang="en-US" sz="2000" dirty="0"/>
              <a:t>该命令显示的为</a:t>
            </a:r>
            <a:r>
              <a:rPr lang="en-US" altLang="zh-CN" sz="2000" dirty="0"/>
              <a:t>Student</a:t>
            </a:r>
            <a:r>
              <a:rPr lang="zh-CN" altLang="en-US" sz="2000" dirty="0"/>
              <a:t>数据库的相关信息，如果省略</a:t>
            </a:r>
            <a:r>
              <a:rPr lang="en-US" altLang="zh-CN" sz="2000" dirty="0"/>
              <a:t>Student</a:t>
            </a:r>
            <a:r>
              <a:rPr lang="zh-CN" altLang="en-US" sz="2000" dirty="0"/>
              <a:t>，则会显示所有数据库的信息。</a:t>
            </a:r>
          </a:p>
          <a:p>
            <a:pPr indent="457200"/>
            <a:r>
              <a:rPr lang="en-US" altLang="zh-CN" sz="2000" b="1" dirty="0"/>
              <a:t>3</a:t>
            </a:r>
            <a:r>
              <a:rPr lang="zh-CN" altLang="en-US" sz="2000" b="1" dirty="0"/>
              <a:t>．修改数据库</a:t>
            </a:r>
            <a:r>
              <a:rPr lang="zh-CN" altLang="en-US" sz="2000" b="1" dirty="0" smtClean="0"/>
              <a:t>信息</a:t>
            </a:r>
            <a:endParaRPr lang="en-US" altLang="zh-CN" sz="2000" b="1" dirty="0" smtClean="0"/>
          </a:p>
          <a:p>
            <a:pPr indent="457200"/>
            <a:r>
              <a:rPr lang="zh-CN" altLang="en-US" sz="2000" dirty="0"/>
              <a:t>（</a:t>
            </a:r>
            <a:r>
              <a:rPr lang="en-US" altLang="zh-CN" sz="2000" dirty="0"/>
              <a:t>1</a:t>
            </a:r>
            <a:r>
              <a:rPr lang="zh-CN" altLang="en-US" sz="2000" dirty="0"/>
              <a:t>）</a:t>
            </a:r>
            <a:r>
              <a:rPr lang="en-US" altLang="zh-CN" sz="2000" dirty="0"/>
              <a:t>SSMS</a:t>
            </a:r>
            <a:r>
              <a:rPr lang="zh-CN" altLang="en-US" sz="2000" dirty="0"/>
              <a:t>修改数据库配置</a:t>
            </a:r>
          </a:p>
          <a:p>
            <a:pPr indent="457200"/>
            <a:r>
              <a:rPr lang="zh-CN" altLang="en-US" sz="2000" dirty="0"/>
              <a:t>操作与用</a:t>
            </a:r>
            <a:r>
              <a:rPr lang="en-US" altLang="zh-CN" sz="2000" dirty="0"/>
              <a:t>SSMS</a:t>
            </a:r>
            <a:r>
              <a:rPr lang="zh-CN" altLang="en-US" sz="2000" dirty="0"/>
              <a:t>方式查看数据库过程类似，修改参数类似于通过</a:t>
            </a:r>
            <a:r>
              <a:rPr lang="en-US" altLang="zh-CN" sz="2000" dirty="0"/>
              <a:t>SSMS</a:t>
            </a:r>
            <a:r>
              <a:rPr lang="zh-CN" altLang="en-US" sz="2000" dirty="0"/>
              <a:t>方式创建数据库，不再赘述。</a:t>
            </a:r>
            <a:endParaRPr lang="zh-CN" altLang="zh-CN" sz="2000" dirty="0"/>
          </a:p>
        </p:txBody>
      </p:sp>
    </p:spTree>
    <p:extLst>
      <p:ext uri="{BB962C8B-B14F-4D97-AF65-F5344CB8AC3E}">
        <p14:creationId xmlns:p14="http://schemas.microsoft.com/office/powerpoint/2010/main" val="1051547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3.2.1  </a:t>
            </a:r>
            <a:r>
              <a:rPr lang="zh-CN" altLang="zh-CN" sz="3200" b="1" dirty="0"/>
              <a:t>相关知识</a:t>
            </a:r>
          </a:p>
        </p:txBody>
      </p:sp>
      <p:sp>
        <p:nvSpPr>
          <p:cNvPr id="19" name="文本框 29"/>
          <p:cNvSpPr txBox="1"/>
          <p:nvPr/>
        </p:nvSpPr>
        <p:spPr>
          <a:xfrm>
            <a:off x="6400800" y="835025"/>
            <a:ext cx="4680857"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sz="36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6" name="TextBox 5"/>
          <p:cNvSpPr txBox="1">
            <a:spLocks noChangeArrowheads="1"/>
          </p:cNvSpPr>
          <p:nvPr/>
        </p:nvSpPr>
        <p:spPr bwMode="auto">
          <a:xfrm>
            <a:off x="979487" y="1952625"/>
            <a:ext cx="105314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a:t>
            </a:r>
            <a:r>
              <a:rPr lang="en-US" altLang="zh-CN" sz="2000" dirty="0"/>
              <a:t>2</a:t>
            </a:r>
            <a:r>
              <a:rPr lang="zh-CN" altLang="en-US" sz="2000" dirty="0"/>
              <a:t>）</a:t>
            </a:r>
            <a:r>
              <a:rPr lang="en-US" altLang="zh-CN" sz="2000" dirty="0"/>
              <a:t>T_SQL</a:t>
            </a:r>
            <a:r>
              <a:rPr lang="zh-CN" altLang="en-US" sz="2000" dirty="0"/>
              <a:t>命令修改数据库配置</a:t>
            </a:r>
          </a:p>
          <a:p>
            <a:pPr indent="457200"/>
            <a:r>
              <a:rPr lang="en-US" altLang="zh-CN" sz="2000" dirty="0"/>
              <a:t>ALETER DATABASE </a:t>
            </a:r>
            <a:r>
              <a:rPr lang="en-US" altLang="zh-CN" sz="2000" dirty="0" err="1"/>
              <a:t>database_name</a:t>
            </a:r>
            <a:endParaRPr lang="en-US" altLang="zh-CN" sz="2000" dirty="0"/>
          </a:p>
          <a:p>
            <a:pPr indent="457200"/>
            <a:r>
              <a:rPr lang="en-US" altLang="zh-CN" sz="2000" dirty="0"/>
              <a:t>{ADD FILE &lt;</a:t>
            </a:r>
            <a:r>
              <a:rPr lang="en-US" altLang="zh-CN" sz="2000" dirty="0" err="1"/>
              <a:t>filespec</a:t>
            </a:r>
            <a:r>
              <a:rPr lang="en-US" altLang="zh-CN" sz="2000" dirty="0"/>
              <a:t>&gt;[,…n]</a:t>
            </a:r>
          </a:p>
          <a:p>
            <a:pPr indent="457200"/>
            <a:r>
              <a:rPr lang="en-US" altLang="zh-CN" sz="2000" dirty="0"/>
              <a:t>       [TO FILEGROUP </a:t>
            </a:r>
            <a:r>
              <a:rPr lang="en-US" altLang="zh-CN" sz="2000" dirty="0" err="1"/>
              <a:t>filegroup_name</a:t>
            </a:r>
            <a:r>
              <a:rPr lang="en-US" altLang="zh-CN" sz="2000" dirty="0"/>
              <a:t>]</a:t>
            </a:r>
          </a:p>
          <a:p>
            <a:pPr indent="457200"/>
            <a:r>
              <a:rPr lang="en-US" altLang="zh-CN" sz="2000" dirty="0"/>
              <a:t>|ADD LOG FILE &lt;</a:t>
            </a:r>
            <a:r>
              <a:rPr lang="en-US" altLang="zh-CN" sz="2000" dirty="0" err="1"/>
              <a:t>filespec</a:t>
            </a:r>
            <a:r>
              <a:rPr lang="en-US" altLang="zh-CN" sz="2000" dirty="0"/>
              <a:t>&gt;[,…n]</a:t>
            </a:r>
          </a:p>
          <a:p>
            <a:pPr indent="457200"/>
            <a:r>
              <a:rPr lang="en-US" altLang="zh-CN" sz="2000" dirty="0"/>
              <a:t>|REMOVE FILE </a:t>
            </a:r>
            <a:r>
              <a:rPr lang="en-US" altLang="zh-CN" sz="2000" dirty="0" err="1"/>
              <a:t>logical_file_name</a:t>
            </a:r>
            <a:endParaRPr lang="en-US" altLang="zh-CN" sz="2000" dirty="0"/>
          </a:p>
          <a:p>
            <a:pPr indent="457200"/>
            <a:r>
              <a:rPr lang="en-US" altLang="zh-CN" sz="2000" dirty="0"/>
              <a:t>|ADD FILEGROUP </a:t>
            </a:r>
            <a:r>
              <a:rPr lang="en-US" altLang="zh-CN" sz="2000" dirty="0" err="1"/>
              <a:t>filegroup_name</a:t>
            </a:r>
            <a:endParaRPr lang="en-US" altLang="zh-CN" sz="2000" dirty="0"/>
          </a:p>
          <a:p>
            <a:pPr indent="457200"/>
            <a:r>
              <a:rPr lang="en-US" altLang="zh-CN" sz="2000" dirty="0"/>
              <a:t>|REMOVE FILEGROUP </a:t>
            </a:r>
            <a:r>
              <a:rPr lang="en-US" altLang="zh-CN" sz="2000" dirty="0" err="1"/>
              <a:t>filegroup_name</a:t>
            </a:r>
            <a:endParaRPr lang="en-US" altLang="zh-CN" sz="2000" dirty="0"/>
          </a:p>
          <a:p>
            <a:pPr indent="457200"/>
            <a:r>
              <a:rPr lang="en-US" altLang="zh-CN" sz="2000" dirty="0"/>
              <a:t>|MODIFY FILE &lt;</a:t>
            </a:r>
            <a:r>
              <a:rPr lang="en-US" altLang="zh-CN" sz="2000" dirty="0" err="1"/>
              <a:t>filespec</a:t>
            </a:r>
            <a:r>
              <a:rPr lang="en-US" altLang="zh-CN" sz="2000" dirty="0"/>
              <a:t>&gt;</a:t>
            </a:r>
          </a:p>
          <a:p>
            <a:pPr indent="457200"/>
            <a:r>
              <a:rPr lang="en-US" altLang="zh-CN" sz="2000" dirty="0"/>
              <a:t>|MODIFY NAME=</a:t>
            </a:r>
            <a:r>
              <a:rPr lang="en-US" altLang="zh-CN" sz="2000" dirty="0" err="1"/>
              <a:t>new_database_name</a:t>
            </a:r>
            <a:endParaRPr lang="en-US" altLang="zh-CN" sz="2000" dirty="0"/>
          </a:p>
          <a:p>
            <a:pPr indent="457200"/>
            <a:r>
              <a:rPr lang="en-US" altLang="zh-CN" sz="2000" dirty="0"/>
              <a:t>|MODIFYFILEGROUP </a:t>
            </a:r>
            <a:r>
              <a:rPr lang="en-US" altLang="zh-CN" sz="2000" dirty="0" err="1"/>
              <a:t>filegroup_name</a:t>
            </a:r>
            <a:r>
              <a:rPr lang="en-US" altLang="zh-CN" sz="2000" dirty="0"/>
              <a:t>{</a:t>
            </a:r>
            <a:r>
              <a:rPr lang="en-US" altLang="zh-CN" sz="2000" dirty="0" err="1"/>
              <a:t>filegroup_property|NAME</a:t>
            </a:r>
            <a:r>
              <a:rPr lang="en-US" altLang="zh-CN" sz="2000" dirty="0"/>
              <a:t>=</a:t>
            </a:r>
            <a:r>
              <a:rPr lang="en-US" altLang="zh-CN" sz="2000" dirty="0" err="1"/>
              <a:t>new_filegroup_name</a:t>
            </a:r>
            <a:r>
              <a:rPr lang="en-US" altLang="zh-CN" sz="2000" dirty="0"/>
              <a:t>} </a:t>
            </a:r>
          </a:p>
          <a:p>
            <a:pPr indent="457200"/>
            <a:r>
              <a:rPr lang="en-US" altLang="zh-CN" sz="2000" dirty="0"/>
              <a:t>}</a:t>
            </a:r>
          </a:p>
          <a:p>
            <a:pPr indent="457200"/>
            <a:r>
              <a:rPr lang="zh-CN" altLang="en-US" sz="2000" dirty="0"/>
              <a:t>（</a:t>
            </a:r>
            <a:r>
              <a:rPr lang="en-US" altLang="zh-CN" sz="2000" dirty="0"/>
              <a:t>1</a:t>
            </a:r>
            <a:r>
              <a:rPr lang="zh-CN" altLang="en-US" sz="2000" dirty="0"/>
              <a:t>）</a:t>
            </a:r>
            <a:r>
              <a:rPr lang="en-US" altLang="zh-CN" sz="2000" dirty="0"/>
              <a:t>ADD FILE &lt;</a:t>
            </a:r>
            <a:r>
              <a:rPr lang="en-US" altLang="zh-CN" sz="2000" dirty="0" err="1"/>
              <a:t>filespec</a:t>
            </a:r>
            <a:r>
              <a:rPr lang="en-US" altLang="zh-CN" sz="2000" dirty="0"/>
              <a:t>&gt;[,…n] [TO FILEGROUP </a:t>
            </a:r>
            <a:r>
              <a:rPr lang="en-US" altLang="zh-CN" sz="2000" dirty="0" err="1"/>
              <a:t>filegroup_name</a:t>
            </a:r>
            <a:r>
              <a:rPr lang="en-US" altLang="zh-CN" sz="2000" dirty="0"/>
              <a:t>]</a:t>
            </a:r>
            <a:r>
              <a:rPr lang="zh-CN" altLang="en-US" sz="2000" dirty="0"/>
              <a:t>：把新数据文件添加到指定的文件组中。</a:t>
            </a:r>
            <a:endParaRPr lang="zh-CN" altLang="zh-CN" sz="2000" dirty="0"/>
          </a:p>
        </p:txBody>
      </p:sp>
    </p:spTree>
    <p:extLst>
      <p:ext uri="{BB962C8B-B14F-4D97-AF65-F5344CB8AC3E}">
        <p14:creationId xmlns:p14="http://schemas.microsoft.com/office/powerpoint/2010/main" val="1826160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3116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3.2.1  </a:t>
            </a:r>
            <a:r>
              <a:rPr lang="zh-CN" altLang="zh-CN" sz="3200" b="1" dirty="0"/>
              <a:t>相关知识</a:t>
            </a:r>
          </a:p>
        </p:txBody>
      </p:sp>
      <p:sp>
        <p:nvSpPr>
          <p:cNvPr id="19" name="文本框 29"/>
          <p:cNvSpPr txBox="1"/>
          <p:nvPr/>
        </p:nvSpPr>
        <p:spPr>
          <a:xfrm>
            <a:off x="6400800" y="835025"/>
            <a:ext cx="4680857" cy="646331"/>
          </a:xfrm>
          <a:prstGeom prst="rect">
            <a:avLst/>
          </a:prstGeom>
          <a:noFill/>
        </p:spPr>
        <p:txBody>
          <a:bodyPr wrap="squar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sz="36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6" name="TextBox 5"/>
          <p:cNvSpPr txBox="1">
            <a:spLocks noChangeArrowheads="1"/>
          </p:cNvSpPr>
          <p:nvPr/>
        </p:nvSpPr>
        <p:spPr bwMode="auto">
          <a:xfrm>
            <a:off x="979487" y="1952625"/>
            <a:ext cx="1053147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a:t>
            </a:r>
            <a:r>
              <a:rPr lang="en-US" altLang="zh-CN" sz="2000" dirty="0"/>
              <a:t>2</a:t>
            </a:r>
            <a:r>
              <a:rPr lang="zh-CN" altLang="en-US" sz="2000" dirty="0"/>
              <a:t>）</a:t>
            </a:r>
            <a:r>
              <a:rPr lang="en-US" altLang="zh-CN" sz="2000" dirty="0"/>
              <a:t>ADD LOG FILE &lt;</a:t>
            </a:r>
            <a:r>
              <a:rPr lang="en-US" altLang="zh-CN" sz="2000" dirty="0" err="1"/>
              <a:t>filespec</a:t>
            </a:r>
            <a:r>
              <a:rPr lang="en-US" altLang="zh-CN" sz="2000" dirty="0"/>
              <a:t>&gt;[,…n]</a:t>
            </a:r>
            <a:r>
              <a:rPr lang="zh-CN" altLang="en-US" sz="2000" dirty="0"/>
              <a:t>：增加日志文件。</a:t>
            </a:r>
          </a:p>
          <a:p>
            <a:pPr indent="457200"/>
            <a:r>
              <a:rPr lang="zh-CN" altLang="en-US" sz="2000" dirty="0"/>
              <a:t>（</a:t>
            </a:r>
            <a:r>
              <a:rPr lang="en-US" altLang="zh-CN" sz="2000" dirty="0"/>
              <a:t>3</a:t>
            </a:r>
            <a:r>
              <a:rPr lang="zh-CN" altLang="en-US" sz="2000" dirty="0"/>
              <a:t>）</a:t>
            </a:r>
            <a:r>
              <a:rPr lang="en-US" altLang="zh-CN" sz="2000" dirty="0"/>
              <a:t>REMOVE FILE </a:t>
            </a:r>
            <a:r>
              <a:rPr lang="en-US" altLang="zh-CN" sz="2000" dirty="0" err="1"/>
              <a:t>logical_file_name</a:t>
            </a:r>
            <a:r>
              <a:rPr lang="zh-CN" altLang="en-US" sz="2000" dirty="0"/>
              <a:t>：从数据库系统表中删除文件描述和物理文件。</a:t>
            </a:r>
          </a:p>
          <a:p>
            <a:pPr indent="457200"/>
            <a:r>
              <a:rPr lang="zh-CN" altLang="en-US" sz="2000" dirty="0"/>
              <a:t>（</a:t>
            </a:r>
            <a:r>
              <a:rPr lang="en-US" altLang="zh-CN" sz="2000" dirty="0"/>
              <a:t>4</a:t>
            </a:r>
            <a:r>
              <a:rPr lang="zh-CN" altLang="en-US" sz="2000" dirty="0"/>
              <a:t>）</a:t>
            </a:r>
            <a:r>
              <a:rPr lang="en-US" altLang="zh-CN" sz="2000" dirty="0"/>
              <a:t>ADD FILEGROUP </a:t>
            </a:r>
            <a:r>
              <a:rPr lang="en-US" altLang="zh-CN" sz="2000" dirty="0" err="1"/>
              <a:t>filegroup_name</a:t>
            </a:r>
            <a:r>
              <a:rPr lang="zh-CN" altLang="en-US" sz="2000" dirty="0"/>
              <a:t>：增加一个文件组。</a:t>
            </a:r>
          </a:p>
          <a:p>
            <a:pPr indent="457200"/>
            <a:r>
              <a:rPr lang="zh-CN" altLang="en-US" sz="2000" dirty="0"/>
              <a:t>（</a:t>
            </a:r>
            <a:r>
              <a:rPr lang="en-US" altLang="zh-CN" sz="2000" dirty="0"/>
              <a:t>5</a:t>
            </a:r>
            <a:r>
              <a:rPr lang="zh-CN" altLang="en-US" sz="2000" dirty="0"/>
              <a:t>）</a:t>
            </a:r>
            <a:r>
              <a:rPr lang="en-US" altLang="zh-CN" sz="2000" dirty="0"/>
              <a:t>REMOVE FILEGROUP </a:t>
            </a:r>
            <a:r>
              <a:rPr lang="en-US" altLang="zh-CN" sz="2000" dirty="0" err="1"/>
              <a:t>filegroup_name</a:t>
            </a:r>
            <a:r>
              <a:rPr lang="zh-CN" altLang="en-US" sz="2000" dirty="0"/>
              <a:t>：删除一个文件组。</a:t>
            </a:r>
          </a:p>
          <a:p>
            <a:pPr indent="457200"/>
            <a:r>
              <a:rPr lang="zh-CN" altLang="en-US" sz="2000" dirty="0"/>
              <a:t>（</a:t>
            </a:r>
            <a:r>
              <a:rPr lang="en-US" altLang="zh-CN" sz="2000" dirty="0"/>
              <a:t>6</a:t>
            </a:r>
            <a:r>
              <a:rPr lang="zh-CN" altLang="en-US" sz="2000" dirty="0"/>
              <a:t>）</a:t>
            </a:r>
            <a:r>
              <a:rPr lang="en-US" altLang="zh-CN" sz="2000" dirty="0"/>
              <a:t>MODIFY FILE &lt;</a:t>
            </a:r>
            <a:r>
              <a:rPr lang="en-US" altLang="zh-CN" sz="2000" dirty="0" err="1"/>
              <a:t>filespec</a:t>
            </a:r>
            <a:r>
              <a:rPr lang="en-US" altLang="zh-CN" sz="2000" dirty="0"/>
              <a:t>&gt;</a:t>
            </a:r>
            <a:r>
              <a:rPr lang="zh-CN" altLang="en-US" sz="2000" dirty="0"/>
              <a:t>：修改物理文件。</a:t>
            </a:r>
          </a:p>
          <a:p>
            <a:pPr indent="457200"/>
            <a:r>
              <a:rPr lang="zh-CN" altLang="en-US" sz="2000" dirty="0"/>
              <a:t>（</a:t>
            </a:r>
            <a:r>
              <a:rPr lang="en-US" altLang="zh-CN" sz="2000" dirty="0"/>
              <a:t>7</a:t>
            </a:r>
            <a:r>
              <a:rPr lang="zh-CN" altLang="en-US" sz="2000" dirty="0"/>
              <a:t>）</a:t>
            </a:r>
            <a:r>
              <a:rPr lang="en-US" altLang="zh-CN" sz="2000" dirty="0"/>
              <a:t>MODIFY NAME=</a:t>
            </a:r>
            <a:r>
              <a:rPr lang="en-US" altLang="zh-CN" sz="2000" dirty="0" err="1"/>
              <a:t>new_database_name</a:t>
            </a:r>
            <a:r>
              <a:rPr lang="zh-CN" altLang="en-US" sz="2000" dirty="0"/>
              <a:t>：修改数据库的名称。</a:t>
            </a:r>
          </a:p>
          <a:p>
            <a:pPr indent="457200"/>
            <a:r>
              <a:rPr lang="zh-CN" altLang="en-US" sz="2000" dirty="0"/>
              <a:t>（</a:t>
            </a:r>
            <a:r>
              <a:rPr lang="en-US" altLang="zh-CN" sz="2000" dirty="0"/>
              <a:t>8</a:t>
            </a:r>
            <a:r>
              <a:rPr lang="zh-CN" altLang="en-US" sz="2000" dirty="0"/>
              <a:t>）</a:t>
            </a:r>
            <a:r>
              <a:rPr lang="en-US" altLang="zh-CN" sz="2000" dirty="0"/>
              <a:t>MODIFYFILEGROUP </a:t>
            </a:r>
            <a:r>
              <a:rPr lang="en-US" altLang="zh-CN" sz="2000" dirty="0" err="1"/>
              <a:t>filegroup_name</a:t>
            </a:r>
            <a:r>
              <a:rPr lang="zh-CN" altLang="en-US" sz="2000" dirty="0"/>
              <a:t>：修改文件组的属性。</a:t>
            </a:r>
            <a:endParaRPr lang="zh-CN" altLang="zh-CN" sz="2000" dirty="0"/>
          </a:p>
        </p:txBody>
      </p:sp>
    </p:spTree>
    <p:extLst>
      <p:ext uri="{BB962C8B-B14F-4D97-AF65-F5344CB8AC3E}">
        <p14:creationId xmlns:p14="http://schemas.microsoft.com/office/powerpoint/2010/main" val="23431499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9" name="组合 8"/>
          <p:cNvGrpSpPr>
            <a:grpSpLocks/>
          </p:cNvGrpSpPr>
          <p:nvPr/>
        </p:nvGrpSpPr>
        <p:grpSpPr bwMode="auto">
          <a:xfrm>
            <a:off x="2460171" y="1754188"/>
            <a:ext cx="2753179" cy="503237"/>
            <a:chOff x="3524480" y="1753952"/>
            <a:chExt cx="1688869" cy="503237"/>
          </a:xfrm>
        </p:grpSpPr>
        <p:sp>
          <p:nvSpPr>
            <p:cNvPr id="6" name="矩形标注 5"/>
            <p:cNvSpPr/>
            <p:nvPr/>
          </p:nvSpPr>
          <p:spPr>
            <a:xfrm>
              <a:off x="3524480" y="1753952"/>
              <a:ext cx="1688869" cy="503237"/>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115" name="文本框 21"/>
            <p:cNvSpPr txBox="1">
              <a:spLocks noChangeArrowheads="1"/>
            </p:cNvSpPr>
            <p:nvPr/>
          </p:nvSpPr>
          <p:spPr bwMode="auto">
            <a:xfrm>
              <a:off x="3524480" y="1820904"/>
              <a:ext cx="1526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buFontTx/>
                <a:buNone/>
              </a:pPr>
              <a:r>
                <a:rPr lang="zh-CN" altLang="en-US" b="1" dirty="0">
                  <a:solidFill>
                    <a:srgbClr val="262626"/>
                  </a:solidFill>
                  <a:latin typeface="微软雅黑" pitchFamily="34" charset="-122"/>
                  <a:ea typeface="微软雅黑" pitchFamily="34" charset="-122"/>
                </a:rPr>
                <a:t> 创建</a:t>
              </a:r>
              <a:r>
                <a:rPr lang="en-US" altLang="zh-CN" b="1" dirty="0">
                  <a:solidFill>
                    <a:srgbClr val="262626"/>
                  </a:solidFill>
                  <a:latin typeface="微软雅黑" pitchFamily="34" charset="-122"/>
                  <a:ea typeface="微软雅黑" pitchFamily="34" charset="-122"/>
                </a:rPr>
                <a:t>Student</a:t>
              </a:r>
              <a:r>
                <a:rPr lang="zh-CN" altLang="en-US" b="1" dirty="0">
                  <a:solidFill>
                    <a:srgbClr val="262626"/>
                  </a:solidFill>
                  <a:latin typeface="微软雅黑" pitchFamily="34" charset="-122"/>
                  <a:ea typeface="微软雅黑" pitchFamily="34" charset="-122"/>
                </a:rPr>
                <a:t>数据库</a:t>
              </a:r>
            </a:p>
          </p:txBody>
        </p:sp>
      </p:grpSp>
      <p:grpSp>
        <p:nvGrpSpPr>
          <p:cNvPr id="8" name="组合 7"/>
          <p:cNvGrpSpPr>
            <a:grpSpLocks/>
          </p:cNvGrpSpPr>
          <p:nvPr/>
        </p:nvGrpSpPr>
        <p:grpSpPr bwMode="auto">
          <a:xfrm>
            <a:off x="6626225" y="3656697"/>
            <a:ext cx="2496004" cy="404257"/>
            <a:chOff x="6884037" y="2685536"/>
            <a:chExt cx="1775444" cy="321260"/>
          </a:xfrm>
        </p:grpSpPr>
        <p:sp>
          <p:nvSpPr>
            <p:cNvPr id="18" name="矩形标注 17"/>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892432" y="2713291"/>
              <a:ext cx="1767049" cy="293505"/>
            </a:xfrm>
            <a:prstGeom prst="rect">
              <a:avLst/>
            </a:prstGeom>
            <a:noFill/>
          </p:spPr>
          <p:txBody>
            <a:bodyPr wrap="squar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grpSp>
      <p:grpSp>
        <p:nvGrpSpPr>
          <p:cNvPr id="5" name="组合 4"/>
          <p:cNvGrpSpPr>
            <a:grpSpLocks/>
          </p:cNvGrpSpPr>
          <p:nvPr/>
        </p:nvGrpSpPr>
        <p:grpSpPr bwMode="auto">
          <a:xfrm>
            <a:off x="2578573" y="5252131"/>
            <a:ext cx="2675392" cy="452438"/>
            <a:chOff x="3448870" y="3882385"/>
            <a:chExt cx="1686667" cy="452932"/>
          </a:xfrm>
        </p:grpSpPr>
        <p:sp>
          <p:nvSpPr>
            <p:cNvPr id="19" name="矩形标注 18"/>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文本框 24"/>
            <p:cNvSpPr txBox="1"/>
            <p:nvPr/>
          </p:nvSpPr>
          <p:spPr>
            <a:xfrm>
              <a:off x="3701393" y="3901456"/>
              <a:ext cx="1330910" cy="368702"/>
            </a:xfrm>
            <a:prstGeom prst="rect">
              <a:avLst/>
            </a:prstGeom>
            <a:noFill/>
          </p:spPr>
          <p:txBody>
            <a:bodyPr>
              <a:spAutoFit/>
            </a:bodyPr>
            <a:lstStyle/>
            <a:p>
              <a:pPr algn="r" fontAlgn="auto">
                <a:spcBef>
                  <a:spcPts val="0"/>
                </a:spcBef>
                <a:spcAft>
                  <a:spcPts val="0"/>
                </a:spcAft>
                <a:buFont typeface="Arial" pitchFamily="34" charset="0"/>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删除学生数据库</a:t>
              </a:r>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3627438"/>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28" name="文本框 27"/>
          <p:cNvSpPr txBox="1"/>
          <p:nvPr/>
        </p:nvSpPr>
        <p:spPr>
          <a:xfrm>
            <a:off x="5620543" y="5252131"/>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任务三</a:t>
            </a:r>
          </a:p>
        </p:txBody>
      </p:sp>
      <p:sp>
        <p:nvSpPr>
          <p:cNvPr id="2" name="矩形 1"/>
          <p:cNvSpPr/>
          <p:nvPr/>
        </p:nvSpPr>
        <p:spPr>
          <a:xfrm>
            <a:off x="8448756" y="849583"/>
            <a:ext cx="2492990" cy="646331"/>
          </a:xfrm>
          <a:prstGeom prst="rect">
            <a:avLst/>
          </a:prstGeom>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数据完整性</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3.2.2</a:t>
            </a:r>
            <a:r>
              <a:rPr lang="zh-CN" altLang="en-US" sz="3200" b="1" dirty="0" smtClean="0"/>
              <a:t>任务</a:t>
            </a:r>
            <a:r>
              <a:rPr lang="zh-CN" altLang="en-US" sz="3200" b="1" dirty="0"/>
              <a:t>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修改</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79488" y="2464832"/>
            <a:ext cx="10531475"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000" dirty="0"/>
              <a:t>步骤</a:t>
            </a:r>
            <a:r>
              <a:rPr lang="en-US" altLang="zh-CN" sz="2000" dirty="0"/>
              <a:t>1</a:t>
            </a:r>
            <a:r>
              <a:rPr lang="zh-CN" altLang="en-US" sz="2000" dirty="0"/>
              <a:t>：进入</a:t>
            </a:r>
            <a:r>
              <a:rPr lang="en-US" altLang="zh-CN" sz="2000" dirty="0"/>
              <a:t>SSMS</a:t>
            </a:r>
            <a:r>
              <a:rPr lang="zh-CN" altLang="en-US" sz="2000" dirty="0"/>
              <a:t>管理界面后，在工具栏中单击“新建查询”按钮，打开“查询编辑器”窗口</a:t>
            </a:r>
            <a:r>
              <a:rPr lang="zh-CN" altLang="en-US" sz="2000" dirty="0" smtClean="0"/>
              <a:t>。</a:t>
            </a:r>
            <a:endParaRPr lang="en-US" altLang="zh-CN" sz="2000" dirty="0" smtClean="0"/>
          </a:p>
          <a:p>
            <a:pPr indent="457200"/>
            <a:endParaRPr lang="zh-CN" altLang="en-US" sz="2000" dirty="0"/>
          </a:p>
          <a:p>
            <a:pPr indent="457200"/>
            <a:r>
              <a:rPr lang="zh-CN" altLang="en-US" sz="2000" dirty="0"/>
              <a:t>步骤</a:t>
            </a:r>
            <a:r>
              <a:rPr lang="en-US" altLang="zh-CN" sz="2000" dirty="0"/>
              <a:t>2</a:t>
            </a:r>
            <a:r>
              <a:rPr lang="zh-CN" altLang="en-US" sz="2000" dirty="0"/>
              <a:t>：编写</a:t>
            </a:r>
            <a:r>
              <a:rPr lang="en-US" altLang="zh-CN" sz="2000" dirty="0"/>
              <a:t>SQL</a:t>
            </a:r>
            <a:r>
              <a:rPr lang="zh-CN" altLang="en-US" sz="2000" dirty="0"/>
              <a:t>命令，在查询编辑器窗口输入</a:t>
            </a:r>
            <a:r>
              <a:rPr lang="en-US" altLang="zh-CN" sz="2000" dirty="0"/>
              <a:t>T-SQL</a:t>
            </a:r>
            <a:r>
              <a:rPr lang="zh-CN" altLang="en-US" sz="2000" dirty="0"/>
              <a:t>命令，代码如下：</a:t>
            </a:r>
          </a:p>
          <a:p>
            <a:pPr indent="457200"/>
            <a:r>
              <a:rPr lang="en-US" altLang="zh-CN" sz="2000" dirty="0"/>
              <a:t>ALTER DATABASE Student</a:t>
            </a:r>
          </a:p>
          <a:p>
            <a:pPr indent="457200"/>
            <a:r>
              <a:rPr lang="en-US" altLang="zh-CN" sz="2000" dirty="0"/>
              <a:t>MODIFY NAME=</a:t>
            </a:r>
            <a:r>
              <a:rPr lang="zh-CN" altLang="en-US" sz="2000" dirty="0"/>
              <a:t>学生</a:t>
            </a:r>
            <a:r>
              <a:rPr lang="zh-CN" altLang="en-US" sz="2000" dirty="0" smtClean="0"/>
              <a:t>数据库</a:t>
            </a:r>
            <a:endParaRPr lang="en-US" altLang="zh-CN" sz="2000" dirty="0" smtClean="0"/>
          </a:p>
          <a:p>
            <a:pPr indent="457200"/>
            <a:endParaRPr lang="zh-CN" altLang="en-US" sz="2000" dirty="0"/>
          </a:p>
          <a:p>
            <a:pPr indent="457200"/>
            <a:r>
              <a:rPr lang="zh-CN" altLang="en-US" sz="2000" dirty="0"/>
              <a:t>步骤</a:t>
            </a:r>
            <a:r>
              <a:rPr lang="en-US" altLang="zh-CN" sz="2000" dirty="0"/>
              <a:t>3</a:t>
            </a:r>
            <a:r>
              <a:rPr lang="zh-CN" altLang="en-US" sz="2000" dirty="0"/>
              <a:t>：单击菜单栏的“查询”｜“执行”命令，或者单击工具栏的“执行”按钮，或者按快捷键</a:t>
            </a:r>
            <a:r>
              <a:rPr lang="en-US" altLang="zh-CN" sz="2000" dirty="0"/>
              <a:t>F5</a:t>
            </a:r>
            <a:r>
              <a:rPr lang="zh-CN" altLang="en-US" sz="2000" dirty="0"/>
              <a:t>，执行命令后完成数据的创建，结果如图</a:t>
            </a:r>
            <a:r>
              <a:rPr lang="en-US" altLang="zh-CN" sz="2000" dirty="0"/>
              <a:t>3-8</a:t>
            </a:r>
            <a:r>
              <a:rPr lang="zh-CN" altLang="en-US" sz="2000" dirty="0"/>
              <a:t>所示，右击“数据库”节点选择“刷新”命令，可看到“</a:t>
            </a:r>
            <a:r>
              <a:rPr lang="en-US" altLang="zh-CN" sz="2000" dirty="0"/>
              <a:t>Student”</a:t>
            </a:r>
            <a:r>
              <a:rPr lang="zh-CN" altLang="en-US" sz="2000" dirty="0"/>
              <a:t>数据库名称改变为“学生数据库”，说明</a:t>
            </a:r>
            <a:r>
              <a:rPr lang="en-US" altLang="zh-CN" sz="2000" dirty="0"/>
              <a:t>Student</a:t>
            </a:r>
            <a:r>
              <a:rPr lang="zh-CN" altLang="en-US" sz="2000" dirty="0"/>
              <a:t>数据库被重命名。</a:t>
            </a:r>
          </a:p>
        </p:txBody>
      </p:sp>
      <p:sp>
        <p:nvSpPr>
          <p:cNvPr id="10" name="圆角矩形 9"/>
          <p:cNvSpPr/>
          <p:nvPr/>
        </p:nvSpPr>
        <p:spPr>
          <a:xfrm>
            <a:off x="9737351" y="5942509"/>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0848000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 action="ppaction://hlinkshowjump?jump=previousslide"/>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5" name="矩形 4"/>
          <p:cNvSpPr/>
          <p:nvPr/>
        </p:nvSpPr>
        <p:spPr>
          <a:xfrm>
            <a:off x="4556470" y="6364843"/>
            <a:ext cx="2850460" cy="369332"/>
          </a:xfrm>
          <a:prstGeom prst="rect">
            <a:avLst/>
          </a:prstGeom>
        </p:spPr>
        <p:txBody>
          <a:bodyPr wrap="none">
            <a:spAutoFit/>
          </a:bodyPr>
          <a:lstStyle/>
          <a:p>
            <a:r>
              <a:rPr lang="zh-CN" altLang="en-US" dirty="0"/>
              <a:t>图3-8 修改数据库名称窗口</a:t>
            </a:r>
          </a:p>
        </p:txBody>
      </p:sp>
      <p:pic>
        <p:nvPicPr>
          <p:cNvPr id="7170"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706" y="412977"/>
            <a:ext cx="8028894" cy="563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9651460"/>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03856" y="2659062"/>
            <a:ext cx="7381115" cy="769441"/>
          </a:xfrm>
          <a:prstGeom prst="rect">
            <a:avLst/>
          </a:prstGeom>
          <a:noFill/>
        </p:spPr>
        <p:txBody>
          <a:bodyPr wrap="square">
            <a:spAutoFit/>
          </a:bodyPr>
          <a:lstStyle/>
          <a:p>
            <a:pPr fontAlgn="auto">
              <a:spcBef>
                <a:spcPts val="0"/>
              </a:spcBef>
              <a:spcAft>
                <a:spcPts val="0"/>
              </a:spcAft>
              <a:buFontTx/>
              <a:buNone/>
              <a:defRPr/>
            </a:pP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3.3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删除学生数据库</a:t>
            </a:r>
          </a:p>
        </p:txBody>
      </p:sp>
    </p:spTree>
    <p:extLst>
      <p:ext uri="{BB962C8B-B14F-4D97-AF65-F5344CB8AC3E}">
        <p14:creationId xmlns:p14="http://schemas.microsoft.com/office/powerpoint/2010/main" val="707119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3.3.1</a:t>
            </a:r>
            <a:r>
              <a:rPr lang="zh-CN" altLang="zh-CN" sz="3200" b="1" dirty="0"/>
              <a:t>相关知识</a:t>
            </a:r>
          </a:p>
        </p:txBody>
      </p:sp>
      <p:sp>
        <p:nvSpPr>
          <p:cNvPr id="19" name="文本框 29"/>
          <p:cNvSpPr txBox="1"/>
          <p:nvPr/>
        </p:nvSpPr>
        <p:spPr>
          <a:xfrm>
            <a:off x="7610752" y="876171"/>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删除数据库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smtClean="0"/>
              <a:t>如果</a:t>
            </a:r>
            <a:r>
              <a:rPr lang="zh-CN" altLang="en-US" sz="2000" dirty="0"/>
              <a:t>数据库不再需要了，则应该删除。</a:t>
            </a:r>
          </a:p>
          <a:p>
            <a:r>
              <a:rPr lang="zh-CN" altLang="en-US" sz="2000" dirty="0"/>
              <a:t>删除数据库表示删除数据库中的所有对象，包括表、视图、约束、索引、存储过程和触发器等，如果数据库没有备份，则不可以恢复。</a:t>
            </a:r>
          </a:p>
          <a:p>
            <a:r>
              <a:rPr lang="zh-CN" altLang="en-US" sz="2000" dirty="0"/>
              <a:t>在删除数据库时要根据用户的权限删除，而且不能删除当前正在使用的数据库，也不能删除系统数据库。</a:t>
            </a:r>
          </a:p>
          <a:p>
            <a:r>
              <a:rPr lang="zh-CN" altLang="en-US" sz="2000" dirty="0"/>
              <a:t>删除数据库的命令格式如下：</a:t>
            </a:r>
          </a:p>
          <a:p>
            <a:r>
              <a:rPr lang="en-US" altLang="zh-CN" sz="2000" dirty="0"/>
              <a:t>DROP DATABASE </a:t>
            </a:r>
            <a:r>
              <a:rPr lang="en-US" altLang="zh-CN" sz="2000" dirty="0" err="1"/>
              <a:t>database_name</a:t>
            </a:r>
            <a:r>
              <a:rPr lang="en-US" altLang="zh-CN" sz="2000" dirty="0"/>
              <a:t> [,…n]</a:t>
            </a:r>
            <a:endParaRPr lang="zh-CN" altLang="zh-CN" sz="2000" dirty="0"/>
          </a:p>
        </p:txBody>
      </p:sp>
    </p:spTree>
    <p:extLst>
      <p:ext uri="{BB962C8B-B14F-4D97-AF65-F5344CB8AC3E}">
        <p14:creationId xmlns:p14="http://schemas.microsoft.com/office/powerpoint/2010/main" val="26572814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3.3.2  </a:t>
            </a:r>
            <a:r>
              <a:rPr lang="zh-CN" altLang="en-US" sz="3200" b="1" dirty="0"/>
              <a:t>任务实施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删除数据库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979487" y="1973114"/>
            <a:ext cx="105314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b="1" dirty="0" smtClean="0"/>
              <a:t>方法</a:t>
            </a:r>
            <a:r>
              <a:rPr lang="en-US" altLang="zh-CN" sz="2400" b="1" dirty="0"/>
              <a:t>1. </a:t>
            </a:r>
            <a:r>
              <a:rPr lang="zh-CN" altLang="en-US" sz="2400" b="1" dirty="0"/>
              <a:t>在</a:t>
            </a:r>
            <a:r>
              <a:rPr lang="en-US" altLang="zh-CN" sz="2400" b="1" dirty="0"/>
              <a:t>SSMS</a:t>
            </a:r>
            <a:r>
              <a:rPr lang="zh-CN" altLang="en-US" sz="2400" b="1" dirty="0"/>
              <a:t>中删除数据库</a:t>
            </a:r>
          </a:p>
          <a:p>
            <a:pPr indent="457200"/>
            <a:r>
              <a:rPr lang="zh-CN" altLang="en-US" sz="2400" dirty="0"/>
              <a:t>步骤</a:t>
            </a:r>
            <a:r>
              <a:rPr lang="en-US" altLang="zh-CN" sz="2400" dirty="0"/>
              <a:t>1</a:t>
            </a:r>
            <a:r>
              <a:rPr lang="zh-CN" altLang="en-US" sz="2400" dirty="0"/>
              <a:t>：在</a:t>
            </a:r>
            <a:r>
              <a:rPr lang="en-US" altLang="zh-CN" sz="2400" dirty="0"/>
              <a:t>SSMS</a:t>
            </a:r>
            <a:r>
              <a:rPr lang="zh-CN" altLang="en-US" sz="2400" dirty="0"/>
              <a:t>中，右击要删除的学生数据库，在弹出的快捷菜单中选择“删除”菜单项，弹出如图</a:t>
            </a:r>
            <a:r>
              <a:rPr lang="en-US" altLang="zh-CN" sz="2400" dirty="0" smtClean="0"/>
              <a:t>3-9</a:t>
            </a:r>
            <a:r>
              <a:rPr lang="zh-CN" altLang="en-US" sz="2400" dirty="0" smtClean="0"/>
              <a:t>所</a:t>
            </a:r>
            <a:r>
              <a:rPr lang="zh-CN" altLang="en-US" sz="2400" dirty="0"/>
              <a:t>示的窗口</a:t>
            </a:r>
            <a:r>
              <a:rPr lang="zh-CN" altLang="en-US" sz="2400" dirty="0" smtClean="0"/>
              <a:t>。</a:t>
            </a:r>
            <a:endParaRPr lang="en-US" altLang="zh-CN" sz="2400" dirty="0"/>
          </a:p>
          <a:p>
            <a:pPr indent="457200"/>
            <a:endParaRPr lang="zh-CN" altLang="en-US" sz="2400" dirty="0"/>
          </a:p>
          <a:p>
            <a:pPr indent="457200"/>
            <a:r>
              <a:rPr lang="zh-CN" altLang="en-US" sz="2400" dirty="0"/>
              <a:t> </a:t>
            </a:r>
          </a:p>
          <a:p>
            <a:pPr indent="457200"/>
            <a:r>
              <a:rPr lang="zh-CN" altLang="en-US" sz="2400" dirty="0" smtClean="0"/>
              <a:t>步骤</a:t>
            </a:r>
            <a:r>
              <a:rPr lang="en-US" altLang="zh-CN" sz="2400" dirty="0"/>
              <a:t>2</a:t>
            </a:r>
            <a:r>
              <a:rPr lang="zh-CN" altLang="en-US" sz="2400" dirty="0"/>
              <a:t>：单击“确定”按钮，完成学生数据库的删除。</a:t>
            </a:r>
            <a:endParaRPr lang="zh-CN" altLang="zh-CN" sz="2400" dirty="0"/>
          </a:p>
        </p:txBody>
      </p:sp>
      <p:sp>
        <p:nvSpPr>
          <p:cNvPr id="5" name="圆角矩形 4"/>
          <p:cNvSpPr/>
          <p:nvPr/>
        </p:nvSpPr>
        <p:spPr>
          <a:xfrm>
            <a:off x="9327178" y="3280951"/>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 action="ppaction://hlinkshowjump?jump=previousslide"/>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5" name="矩形 4"/>
          <p:cNvSpPr/>
          <p:nvPr/>
        </p:nvSpPr>
        <p:spPr>
          <a:xfrm>
            <a:off x="4556470" y="6364843"/>
            <a:ext cx="2850460" cy="369332"/>
          </a:xfrm>
          <a:prstGeom prst="rect">
            <a:avLst/>
          </a:prstGeom>
        </p:spPr>
        <p:txBody>
          <a:bodyPr wrap="none">
            <a:spAutoFit/>
          </a:bodyPr>
          <a:lstStyle/>
          <a:p>
            <a:r>
              <a:rPr lang="zh-CN" altLang="en-US" dirty="0"/>
              <a:t>图3</a:t>
            </a:r>
            <a:r>
              <a:rPr lang="zh-CN" altLang="en-US" dirty="0" smtClean="0"/>
              <a:t>-</a:t>
            </a:r>
            <a:r>
              <a:rPr lang="en-US" altLang="zh-CN" dirty="0" smtClean="0"/>
              <a:t>9</a:t>
            </a:r>
            <a:r>
              <a:rPr lang="zh-CN" altLang="en-US" dirty="0" smtClean="0"/>
              <a:t> </a:t>
            </a:r>
            <a:r>
              <a:rPr lang="zh-CN" altLang="en-US" dirty="0"/>
              <a:t>修改数据库名称窗口</a:t>
            </a:r>
          </a:p>
        </p:txBody>
      </p:sp>
      <p:pic>
        <p:nvPicPr>
          <p:cNvPr id="8194" name="图片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0616" y="299199"/>
            <a:ext cx="7402167" cy="595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741648"/>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722313" y="1368425"/>
            <a:ext cx="33924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3.3.2  </a:t>
            </a:r>
            <a:r>
              <a:rPr lang="zh-CN" altLang="en-US" sz="3200" b="1" dirty="0"/>
              <a:t>任务实施</a:t>
            </a:r>
            <a:endParaRPr lang="zh-CN" altLang="zh-CN" sz="3200" b="1" dirty="0"/>
          </a:p>
        </p:txBody>
      </p:sp>
      <p:sp>
        <p:nvSpPr>
          <p:cNvPr id="19"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删除数据库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979487" y="1973114"/>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457200"/>
            <a:r>
              <a:rPr lang="zh-CN" altLang="en-US" sz="2400" b="1" dirty="0" smtClean="0"/>
              <a:t>方法</a:t>
            </a:r>
            <a:r>
              <a:rPr lang="en-US" altLang="zh-CN" sz="2400" b="1" dirty="0"/>
              <a:t>2. T-SQL</a:t>
            </a:r>
            <a:r>
              <a:rPr lang="zh-CN" altLang="en-US" sz="2400" b="1" dirty="0"/>
              <a:t>语句删除数据库</a:t>
            </a:r>
          </a:p>
          <a:p>
            <a:pPr indent="457200"/>
            <a:r>
              <a:rPr lang="zh-CN" altLang="en-US" sz="2400" dirty="0"/>
              <a:t>步骤</a:t>
            </a:r>
            <a:r>
              <a:rPr lang="en-US" altLang="zh-CN" sz="2400" dirty="0"/>
              <a:t>1</a:t>
            </a:r>
            <a:r>
              <a:rPr lang="zh-CN" altLang="en-US" sz="2400" dirty="0"/>
              <a:t>：进入</a:t>
            </a:r>
            <a:r>
              <a:rPr lang="en-US" altLang="zh-CN" sz="2400" dirty="0"/>
              <a:t>SSMS</a:t>
            </a:r>
            <a:r>
              <a:rPr lang="zh-CN" altLang="en-US" sz="2400" dirty="0"/>
              <a:t>管理界面后，在工具栏中单击“新建查询”按钮，打开“查询编辑器”窗口</a:t>
            </a:r>
            <a:r>
              <a:rPr lang="zh-CN" altLang="en-US" sz="2400" dirty="0" smtClean="0"/>
              <a:t>。</a:t>
            </a:r>
            <a:endParaRPr lang="en-US" altLang="zh-CN" sz="2400" dirty="0" smtClean="0"/>
          </a:p>
          <a:p>
            <a:pPr indent="457200"/>
            <a:endParaRPr lang="zh-CN" altLang="en-US" sz="2400" dirty="0"/>
          </a:p>
          <a:p>
            <a:pPr indent="457200"/>
            <a:r>
              <a:rPr lang="zh-CN" altLang="en-US" sz="2400" dirty="0"/>
              <a:t>步骤</a:t>
            </a:r>
            <a:r>
              <a:rPr lang="en-US" altLang="zh-CN" sz="2400" dirty="0"/>
              <a:t>2</a:t>
            </a:r>
            <a:r>
              <a:rPr lang="zh-CN" altLang="en-US" sz="2400" dirty="0"/>
              <a:t>：编写</a:t>
            </a:r>
            <a:r>
              <a:rPr lang="en-US" altLang="zh-CN" sz="2400" dirty="0"/>
              <a:t>SQL</a:t>
            </a:r>
            <a:r>
              <a:rPr lang="zh-CN" altLang="en-US" sz="2400" dirty="0"/>
              <a:t>命令，在查询编辑器窗口输入</a:t>
            </a:r>
            <a:r>
              <a:rPr lang="en-US" altLang="zh-CN" sz="2400" dirty="0"/>
              <a:t>T-SQL</a:t>
            </a:r>
            <a:r>
              <a:rPr lang="zh-CN" altLang="en-US" sz="2400" dirty="0"/>
              <a:t>命令，代码如下：</a:t>
            </a:r>
          </a:p>
          <a:p>
            <a:pPr indent="457200"/>
            <a:r>
              <a:rPr lang="en-US" altLang="zh-CN" sz="2400" dirty="0"/>
              <a:t>DROP DATABASE </a:t>
            </a:r>
            <a:r>
              <a:rPr lang="zh-CN" altLang="en-US" sz="2400" dirty="0"/>
              <a:t>学生</a:t>
            </a:r>
            <a:r>
              <a:rPr lang="zh-CN" altLang="en-US" sz="2400" dirty="0" smtClean="0"/>
              <a:t>数据库</a:t>
            </a:r>
            <a:endParaRPr lang="en-US" altLang="zh-CN" sz="2400" dirty="0" smtClean="0"/>
          </a:p>
          <a:p>
            <a:pPr indent="457200"/>
            <a:endParaRPr lang="zh-CN" altLang="en-US" sz="2400" dirty="0"/>
          </a:p>
          <a:p>
            <a:pPr indent="457200"/>
            <a:r>
              <a:rPr lang="zh-CN" altLang="en-US" sz="2400" dirty="0"/>
              <a:t>步骤</a:t>
            </a:r>
            <a:r>
              <a:rPr lang="en-US" altLang="zh-CN" sz="2400" dirty="0"/>
              <a:t>3</a:t>
            </a:r>
            <a:r>
              <a:rPr lang="zh-CN" altLang="en-US" sz="2400" dirty="0"/>
              <a:t>：单击菜单栏的“查询”｜“执行”命令，或者单击工具栏的“执行”按钮，或者按快捷键</a:t>
            </a:r>
            <a:r>
              <a:rPr lang="en-US" altLang="zh-CN" sz="2400" dirty="0"/>
              <a:t>F5</a:t>
            </a:r>
            <a:r>
              <a:rPr lang="zh-CN" altLang="en-US" sz="2400" dirty="0"/>
              <a:t>，执行命令后完成数据的创建，结果如图</a:t>
            </a:r>
            <a:r>
              <a:rPr lang="en-US" altLang="zh-CN" sz="2400" dirty="0" smtClean="0"/>
              <a:t>3-10</a:t>
            </a:r>
            <a:r>
              <a:rPr lang="zh-CN" altLang="en-US" sz="2400" dirty="0" smtClean="0"/>
              <a:t>所</a:t>
            </a:r>
            <a:r>
              <a:rPr lang="zh-CN" altLang="en-US" sz="2400" dirty="0"/>
              <a:t>示，右击“数据库”节点选择“刷新”命令，学生数据库被成功删除</a:t>
            </a:r>
            <a:r>
              <a:rPr lang="zh-CN" altLang="en-US" sz="2400" dirty="0" smtClean="0"/>
              <a:t>。</a:t>
            </a:r>
            <a:endParaRPr lang="en-US" altLang="zh-CN" sz="2400" dirty="0" smtClean="0"/>
          </a:p>
          <a:p>
            <a:pPr indent="457200"/>
            <a:endParaRPr lang="en-US" altLang="zh-CN" sz="2400" dirty="0" smtClean="0"/>
          </a:p>
          <a:p>
            <a:pPr indent="457200"/>
            <a:endParaRPr lang="zh-CN" altLang="zh-CN" sz="2400" dirty="0"/>
          </a:p>
        </p:txBody>
      </p:sp>
      <p:sp>
        <p:nvSpPr>
          <p:cNvPr id="5" name="圆角矩形 4"/>
          <p:cNvSpPr/>
          <p:nvPr/>
        </p:nvSpPr>
        <p:spPr>
          <a:xfrm>
            <a:off x="10155237" y="588069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9720481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右弧形箭头 3">
            <a:hlinkClick r:id="" action="ppaction://hlinkshowjump?jump=previousslide"/>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pic>
        <p:nvPicPr>
          <p:cNvPr id="9218" name="图片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4018" y="123391"/>
            <a:ext cx="7620680" cy="613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47848" y="6364843"/>
            <a:ext cx="3890809" cy="369332"/>
          </a:xfrm>
          <a:prstGeom prst="rect">
            <a:avLst/>
          </a:prstGeom>
        </p:spPr>
        <p:txBody>
          <a:bodyPr wrap="none">
            <a:spAutoFit/>
          </a:bodyPr>
          <a:lstStyle/>
          <a:p>
            <a:r>
              <a:rPr lang="zh-CN" altLang="en-US" dirty="0"/>
              <a:t>图3</a:t>
            </a:r>
            <a:r>
              <a:rPr lang="zh-CN" altLang="en-US" dirty="0" smtClean="0"/>
              <a:t>-</a:t>
            </a:r>
            <a:r>
              <a:rPr lang="en-US" altLang="zh-CN" dirty="0" smtClean="0"/>
              <a:t>10</a:t>
            </a:r>
            <a:r>
              <a:rPr lang="zh-CN" altLang="en-US" dirty="0" smtClean="0"/>
              <a:t> </a:t>
            </a:r>
            <a:r>
              <a:rPr lang="zh-CN" altLang="en-US" dirty="0"/>
              <a:t>“删除学生数据库”命令窗口</a:t>
            </a:r>
          </a:p>
        </p:txBody>
      </p:sp>
    </p:spTree>
    <p:extLst>
      <p:ext uri="{BB962C8B-B14F-4D97-AF65-F5344CB8AC3E}">
        <p14:creationId xmlns:p14="http://schemas.microsoft.com/office/powerpoint/2010/main" val="3244909035"/>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600" b="1"/>
              <a:t>项目小结</a:t>
            </a:r>
          </a:p>
        </p:txBody>
      </p:sp>
      <p:sp>
        <p:nvSpPr>
          <p:cNvPr id="11" name="文本框 10"/>
          <p:cNvSpPr txBox="1"/>
          <p:nvPr/>
        </p:nvSpPr>
        <p:spPr>
          <a:xfrm>
            <a:off x="584428" y="1363889"/>
            <a:ext cx="10944225" cy="5262979"/>
          </a:xfrm>
          <a:prstGeom prst="rect">
            <a:avLst/>
          </a:prstGeom>
          <a:noFill/>
        </p:spPr>
        <p:txBody>
          <a:bodyPr>
            <a:spAutoFit/>
          </a:bodyPr>
          <a:lstStyle/>
          <a:p>
            <a:pPr indent="457200">
              <a:defRPr/>
            </a:pPr>
            <a:r>
              <a:rPr lang="zh-CN" altLang="en-US" sz="2800" dirty="0"/>
              <a:t>本项目主要讲述了</a:t>
            </a:r>
            <a:r>
              <a:rPr lang="en-US" altLang="zh-CN" sz="2800" dirty="0"/>
              <a:t>SQL Server 2008</a:t>
            </a:r>
            <a:r>
              <a:rPr lang="zh-CN" altLang="en-US" sz="2800" dirty="0"/>
              <a:t>数据库的基本概念和基本操作，</a:t>
            </a:r>
            <a:r>
              <a:rPr lang="en-US" altLang="zh-CN" sz="2800" dirty="0"/>
              <a:t>SQL Server 2008</a:t>
            </a:r>
            <a:r>
              <a:rPr lang="zh-CN" altLang="en-US" sz="2800" dirty="0"/>
              <a:t>的数据库是由多个文件组成的，每个文件对应着两个名称：逻辑文件名和物理文件名。物理文件名用于在磁盘上存储文件，而逻辑文件名用于</a:t>
            </a:r>
            <a:r>
              <a:rPr lang="en-US" altLang="zh-CN" sz="2800" dirty="0"/>
              <a:t>T-SQL</a:t>
            </a:r>
            <a:r>
              <a:rPr lang="zh-CN" altLang="en-US" sz="2800" dirty="0"/>
              <a:t>语句中。</a:t>
            </a:r>
          </a:p>
          <a:p>
            <a:pPr indent="457200">
              <a:defRPr/>
            </a:pPr>
            <a:r>
              <a:rPr lang="zh-CN" altLang="en-US" sz="2800" dirty="0"/>
              <a:t>数据库的操作主要有创建数据库、打开数据库、查看数据库、修改数据库、删除数据库等，每种操作均可以用两种方式实现，一种是使用</a:t>
            </a:r>
            <a:r>
              <a:rPr lang="en-US" altLang="zh-CN" sz="2800" dirty="0"/>
              <a:t>SSMS</a:t>
            </a:r>
            <a:r>
              <a:rPr lang="zh-CN" altLang="en-US" sz="2800" dirty="0"/>
              <a:t>，一种是使用</a:t>
            </a:r>
            <a:r>
              <a:rPr lang="en-US" altLang="zh-CN" sz="2800" dirty="0"/>
              <a:t>T-SQL</a:t>
            </a:r>
            <a:r>
              <a:rPr lang="zh-CN" altLang="en-US" sz="2800" dirty="0"/>
              <a:t>语句。</a:t>
            </a:r>
          </a:p>
          <a:p>
            <a:pPr indent="457200">
              <a:defRPr/>
            </a:pPr>
            <a:r>
              <a:rPr lang="en-US" altLang="zh-CN" sz="2800" dirty="0"/>
              <a:t>T-SQL</a:t>
            </a:r>
            <a:r>
              <a:rPr lang="zh-CN" altLang="en-US" sz="2800" dirty="0"/>
              <a:t>命令总结如下：</a:t>
            </a:r>
          </a:p>
          <a:p>
            <a:pPr indent="457200">
              <a:defRPr/>
            </a:pPr>
            <a:r>
              <a:rPr lang="en-US" altLang="zh-CN" sz="2800" dirty="0"/>
              <a:t>CREATE DATABASE</a:t>
            </a:r>
            <a:r>
              <a:rPr lang="zh-CN" altLang="en-US" sz="2800" dirty="0"/>
              <a:t>：创建数据库</a:t>
            </a:r>
          </a:p>
          <a:p>
            <a:pPr indent="457200">
              <a:defRPr/>
            </a:pPr>
            <a:r>
              <a:rPr lang="en-US" altLang="zh-CN" sz="2800" dirty="0"/>
              <a:t>USE DATABASE</a:t>
            </a:r>
            <a:r>
              <a:rPr lang="zh-CN" altLang="en-US" sz="2800" dirty="0"/>
              <a:t>：打开数据库</a:t>
            </a:r>
          </a:p>
          <a:p>
            <a:pPr indent="457200">
              <a:defRPr/>
            </a:pPr>
            <a:r>
              <a:rPr lang="en-US" altLang="zh-CN" sz="2800" dirty="0"/>
              <a:t>ALTER DATABASE</a:t>
            </a:r>
            <a:r>
              <a:rPr lang="zh-CN" altLang="en-US" sz="2800" dirty="0"/>
              <a:t>：修改数据库</a:t>
            </a:r>
          </a:p>
          <a:p>
            <a:pPr indent="457200">
              <a:defRPr/>
            </a:pPr>
            <a:r>
              <a:rPr lang="en-US" altLang="zh-CN" sz="2800" dirty="0"/>
              <a:t>DROP DATABASE</a:t>
            </a:r>
            <a:r>
              <a:rPr lang="zh-CN" altLang="en-US" sz="2800" dirty="0"/>
              <a:t>：删除数据库</a:t>
            </a:r>
            <a:endParaRPr lang="zh-CN" altLang="en-US" sz="28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73843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20428" y="1487487"/>
            <a:ext cx="8738611"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3.1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创建</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Student</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数据库</a:t>
            </a:r>
          </a:p>
        </p:txBody>
      </p:sp>
      <p:sp>
        <p:nvSpPr>
          <p:cNvPr id="2" name="矩形 1"/>
          <p:cNvSpPr/>
          <p:nvPr/>
        </p:nvSpPr>
        <p:spPr>
          <a:xfrm>
            <a:off x="1904999" y="2751861"/>
            <a:ext cx="9367838" cy="2347950"/>
          </a:xfrm>
          <a:prstGeom prst="rect">
            <a:avLst/>
          </a:prstGeom>
        </p:spPr>
        <p:txBody>
          <a:bodyPr wrap="square">
            <a:spAutoFit/>
          </a:bodyPr>
          <a:lstStyle/>
          <a:p>
            <a:pPr algn="just">
              <a:lnSpc>
                <a:spcPct val="150000"/>
              </a:lnSpc>
            </a:pPr>
            <a:r>
              <a:rPr lang="zh-CN" altLang="en-US" sz="2000" b="1" dirty="0" smtClean="0"/>
              <a:t>任务描述：        </a:t>
            </a:r>
            <a:endParaRPr lang="en-US" altLang="zh-CN" sz="2000" b="1" dirty="0" smtClean="0"/>
          </a:p>
          <a:p>
            <a:pPr algn="just">
              <a:lnSpc>
                <a:spcPct val="150000"/>
              </a:lnSpc>
            </a:pPr>
            <a:r>
              <a:rPr lang="zh-CN" altLang="en-US" sz="2000" dirty="0" smtClean="0"/>
              <a:t>        创建</a:t>
            </a:r>
            <a:r>
              <a:rPr lang="zh-CN" altLang="en-US" sz="2000" dirty="0"/>
              <a:t>名为Student的数据库，包含一个主文件和一个事务日志文件，主文件的逻辑名为Student，物理文件名为Student.mdf，初始大小为10MB，最大尺寸为无限大，增长速度为10%，事务日志文件的逻辑名为Student_log，物理文件名为Student_log.ldf，初始大小为1MB，最大容量为5MB，每次的增长量为1MB。</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60377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3200" b="1" dirty="0"/>
              <a:t>综合实训</a:t>
            </a:r>
            <a:r>
              <a:rPr lang="en-US" altLang="zh-CN" sz="3200" b="1" dirty="0"/>
              <a:t>1</a:t>
            </a:r>
            <a:r>
              <a:rPr lang="zh-CN" altLang="en-US" sz="3200" b="1" dirty="0"/>
              <a:t>：创建</a:t>
            </a:r>
            <a:r>
              <a:rPr lang="en-US" altLang="zh-CN" sz="3200" b="1" dirty="0"/>
              <a:t>library</a:t>
            </a:r>
            <a:r>
              <a:rPr lang="zh-CN" altLang="en-US" sz="3200" b="1" dirty="0"/>
              <a:t>数据库</a:t>
            </a:r>
            <a:endParaRPr lang="zh-CN" altLang="zh-CN" sz="3200" dirty="0"/>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a:r>
              <a:rPr lang="zh-CN" altLang="zh-CN" sz="2200" b="1" dirty="0"/>
              <a:t>实</a:t>
            </a:r>
            <a:r>
              <a:rPr lang="zh-CN" altLang="zh-CN" sz="2200" b="1" dirty="0" smtClean="0"/>
              <a:t>训</a:t>
            </a:r>
            <a:r>
              <a:rPr lang="zh-CN" altLang="en-US" sz="2200" b="1" dirty="0"/>
              <a:t>目标</a:t>
            </a:r>
            <a:r>
              <a:rPr lang="zh-CN" altLang="zh-CN" sz="2200" b="1" dirty="0" smtClean="0"/>
              <a:t>：</a:t>
            </a:r>
            <a:endParaRPr lang="zh-CN" altLang="zh-CN" sz="2200" b="1" dirty="0"/>
          </a:p>
          <a:p>
            <a:pPr lvl="0" indent="0"/>
            <a:r>
              <a:rPr lang="zh-CN" altLang="en-US" sz="2200" dirty="0"/>
              <a:t>掌握数据库的创建</a:t>
            </a:r>
            <a:r>
              <a:rPr lang="zh-CN" altLang="zh-CN" sz="2200" dirty="0" smtClean="0"/>
              <a:t>。</a:t>
            </a:r>
            <a:endParaRPr lang="zh-CN" altLang="zh-CN" sz="2200" dirty="0"/>
          </a:p>
          <a:p>
            <a:pPr indent="0"/>
            <a:r>
              <a:rPr lang="zh-CN" altLang="zh-CN" sz="2200" b="1" dirty="0" smtClean="0"/>
              <a:t>实训</a:t>
            </a:r>
            <a:r>
              <a:rPr lang="zh-CN" altLang="en-US" sz="2200" b="1" dirty="0" smtClean="0"/>
              <a:t>要求</a:t>
            </a:r>
            <a:r>
              <a:rPr lang="zh-CN" altLang="zh-CN" sz="2200" b="1" dirty="0" smtClean="0"/>
              <a:t>：</a:t>
            </a:r>
            <a:endParaRPr lang="zh-CN" altLang="zh-CN" sz="2200" b="1" dirty="0"/>
          </a:p>
          <a:p>
            <a:r>
              <a:rPr lang="zh-CN" altLang="en-US" sz="2200" dirty="0"/>
              <a:t>创建名为</a:t>
            </a:r>
            <a:r>
              <a:rPr lang="en-US" altLang="zh-CN" sz="2200" dirty="0"/>
              <a:t>library</a:t>
            </a:r>
            <a:r>
              <a:rPr lang="zh-CN" altLang="en-US" sz="2200" dirty="0"/>
              <a:t>的数据库，包含一个主文件和一个事务日志文件，主文件的逻辑名为</a:t>
            </a:r>
            <a:r>
              <a:rPr lang="en-US" altLang="zh-CN" sz="2200" dirty="0"/>
              <a:t>library</a:t>
            </a:r>
            <a:r>
              <a:rPr lang="zh-CN" altLang="en-US" sz="2200" dirty="0"/>
              <a:t>，物理文件名为</a:t>
            </a:r>
            <a:r>
              <a:rPr lang="en-US" altLang="zh-CN" sz="2200" dirty="0" err="1"/>
              <a:t>library.mdf</a:t>
            </a:r>
            <a:r>
              <a:rPr lang="zh-CN" altLang="en-US" sz="2200" dirty="0"/>
              <a:t>，初始大小为</a:t>
            </a:r>
            <a:r>
              <a:rPr lang="en-US" altLang="zh-CN" sz="2200" dirty="0"/>
              <a:t>5MB</a:t>
            </a:r>
            <a:r>
              <a:rPr lang="zh-CN" altLang="en-US" sz="2200" dirty="0"/>
              <a:t>，最大尺寸为无限大，增长速度为</a:t>
            </a:r>
            <a:r>
              <a:rPr lang="en-US" altLang="zh-CN" sz="2200" dirty="0"/>
              <a:t>10%</a:t>
            </a:r>
            <a:r>
              <a:rPr lang="zh-CN" altLang="en-US" sz="2200" dirty="0"/>
              <a:t>，事务日志文件的逻辑名为</a:t>
            </a:r>
            <a:r>
              <a:rPr lang="en-US" altLang="zh-CN" sz="2200" dirty="0" err="1"/>
              <a:t>library_log</a:t>
            </a:r>
            <a:r>
              <a:rPr lang="zh-CN" altLang="en-US" sz="2200" dirty="0"/>
              <a:t>，物理文件名为</a:t>
            </a:r>
            <a:r>
              <a:rPr lang="en-US" altLang="zh-CN" sz="2200" dirty="0" err="1"/>
              <a:t>library_log.ldf</a:t>
            </a:r>
            <a:r>
              <a:rPr lang="zh-CN" altLang="en-US" sz="2200" dirty="0"/>
              <a:t>，初始大小为</a:t>
            </a:r>
            <a:r>
              <a:rPr lang="en-US" altLang="zh-CN" sz="2200" dirty="0"/>
              <a:t>3MB</a:t>
            </a:r>
            <a:r>
              <a:rPr lang="zh-CN" altLang="en-US" sz="2200" dirty="0"/>
              <a:t>，最大容量为</a:t>
            </a:r>
            <a:r>
              <a:rPr lang="en-US" altLang="zh-CN" sz="2200" dirty="0"/>
              <a:t>10MB</a:t>
            </a:r>
            <a:r>
              <a:rPr lang="zh-CN" altLang="en-US" sz="2200" dirty="0"/>
              <a:t>，每次的增长量为</a:t>
            </a:r>
            <a:r>
              <a:rPr lang="en-US" altLang="zh-CN" sz="2200" dirty="0"/>
              <a:t>1MB</a:t>
            </a:r>
            <a:r>
              <a:rPr lang="zh-CN" altLang="en-US" sz="2200" dirty="0"/>
              <a:t>。</a:t>
            </a:r>
            <a:endParaRPr lang="zh-CN" altLang="zh-CN" sz="2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3.1.1</a:t>
            </a:r>
            <a:r>
              <a:rPr lang="zh-CN" altLang="zh-CN" sz="3200" b="1" dirty="0"/>
              <a:t>相关知识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dirty="0"/>
              <a:t>SQL Server 2008</a:t>
            </a:r>
            <a:r>
              <a:rPr lang="zh-CN" altLang="en-US" sz="2000" dirty="0"/>
              <a:t>将数据库映射为一组操作系统文件，数据和日志信息在不同的文件中，并且各文件仅在一个数据库中使用。</a:t>
            </a:r>
          </a:p>
          <a:p>
            <a:r>
              <a:rPr lang="en-US" altLang="zh-CN" sz="2000" b="1" dirty="0"/>
              <a:t>1.</a:t>
            </a:r>
            <a:r>
              <a:rPr lang="zh-CN" altLang="en-US" sz="2000" b="1" dirty="0"/>
              <a:t>数据库文件</a:t>
            </a:r>
          </a:p>
          <a:p>
            <a:r>
              <a:rPr lang="zh-CN" altLang="en-US" sz="2000" dirty="0"/>
              <a:t>（</a:t>
            </a:r>
            <a:r>
              <a:rPr lang="en-US" altLang="zh-CN" sz="2000" dirty="0"/>
              <a:t>1</a:t>
            </a:r>
            <a:r>
              <a:rPr lang="zh-CN" altLang="en-US" sz="2000" dirty="0"/>
              <a:t>）主数据文件（</a:t>
            </a:r>
            <a:r>
              <a:rPr lang="en-US" altLang="zh-CN" sz="2000" dirty="0"/>
              <a:t>Primary </a:t>
            </a:r>
            <a:r>
              <a:rPr lang="en-US" altLang="zh-CN" sz="2000" dirty="0" err="1"/>
              <a:t>DataBase</a:t>
            </a:r>
            <a:r>
              <a:rPr lang="en-US" altLang="zh-CN" sz="2000" dirty="0"/>
              <a:t> File</a:t>
            </a:r>
            <a:r>
              <a:rPr lang="zh-CN" altLang="en-US" sz="2000" dirty="0"/>
              <a:t>）</a:t>
            </a:r>
          </a:p>
          <a:p>
            <a:r>
              <a:rPr lang="zh-CN" altLang="en-US" sz="2000" dirty="0"/>
              <a:t>数据库文件是存放数据库数据和数据库对象的文件，每个数据库至少包含两个相关联的存储文件，主数据文件和事务日志文件。主数据文件主要存储数据库的启动信息，并指向数据库的其它文件，一个数据库有且只有一个主数据文件，主数据文件的扩展名为</a:t>
            </a:r>
            <a:r>
              <a:rPr lang="en-US" altLang="zh-CN" sz="2000" dirty="0"/>
              <a:t>.</a:t>
            </a:r>
            <a:r>
              <a:rPr lang="en-US" altLang="zh-CN" sz="2000" dirty="0" err="1"/>
              <a:t>mdf</a:t>
            </a:r>
            <a:r>
              <a:rPr lang="zh-CN" altLang="en-US" sz="2000" dirty="0"/>
              <a:t>。</a:t>
            </a:r>
          </a:p>
          <a:p>
            <a:r>
              <a:rPr lang="zh-CN" altLang="en-US" sz="2000" dirty="0"/>
              <a:t>（</a:t>
            </a:r>
            <a:r>
              <a:rPr lang="en-US" altLang="zh-CN" sz="2000" dirty="0"/>
              <a:t>2</a:t>
            </a:r>
            <a:r>
              <a:rPr lang="zh-CN" altLang="en-US" sz="2000" dirty="0"/>
              <a:t>）次要数据文件（</a:t>
            </a:r>
            <a:r>
              <a:rPr lang="en-US" altLang="zh-CN" sz="2000" dirty="0"/>
              <a:t>Secondary </a:t>
            </a:r>
            <a:r>
              <a:rPr lang="en-US" altLang="zh-CN" sz="2000" dirty="0" err="1"/>
              <a:t>DataBase</a:t>
            </a:r>
            <a:r>
              <a:rPr lang="en-US" altLang="zh-CN" sz="2000" dirty="0"/>
              <a:t> File</a:t>
            </a:r>
            <a:r>
              <a:rPr lang="zh-CN" altLang="en-US" sz="2000" dirty="0"/>
              <a:t>）</a:t>
            </a:r>
          </a:p>
          <a:p>
            <a:r>
              <a:rPr lang="zh-CN" altLang="en-US" sz="2000" dirty="0"/>
              <a:t>除了主数据文件以外的所有其它数据文件称为次要数据文件（辅助数据文件），一个数据库可以没有次要数据文件，也可以有多个次要数据文件，可以根据需要建立多个次要文件，这样可以实现将数据分散到不同的磁盘中，次要数据文件的扩展名为</a:t>
            </a:r>
            <a:r>
              <a:rPr lang="en-US" altLang="zh-CN" sz="2000" dirty="0"/>
              <a:t>.</a:t>
            </a:r>
            <a:r>
              <a:rPr lang="en-US" altLang="zh-CN" sz="2000" dirty="0" err="1"/>
              <a:t>ndf</a:t>
            </a:r>
            <a:r>
              <a:rPr lang="zh-CN" altLang="en-US" sz="2000" dirty="0"/>
              <a:t>。</a:t>
            </a:r>
          </a:p>
          <a:p>
            <a:r>
              <a:rPr lang="zh-CN" altLang="en-US" sz="2000" dirty="0"/>
              <a:t>（</a:t>
            </a:r>
            <a:r>
              <a:rPr lang="en-US" altLang="zh-CN" sz="2000" dirty="0"/>
              <a:t>3</a:t>
            </a:r>
            <a:r>
              <a:rPr lang="zh-CN" altLang="en-US" sz="2000" dirty="0"/>
              <a:t>）事务日志文件（</a:t>
            </a:r>
            <a:r>
              <a:rPr lang="en-US" altLang="zh-CN" sz="2000" dirty="0"/>
              <a:t>Transaction Log File</a:t>
            </a:r>
            <a:r>
              <a:rPr lang="zh-CN" altLang="en-US" sz="2000" dirty="0"/>
              <a:t>）</a:t>
            </a:r>
          </a:p>
          <a:p>
            <a:r>
              <a:rPr lang="zh-CN" altLang="en-US" sz="2000" dirty="0"/>
              <a:t>包含用于恢复数据库的所有日志信息。每个数据库必须至少有一个事务日志文件，也可以有多个。事务日志文件的扩展名为</a:t>
            </a:r>
            <a:r>
              <a:rPr lang="en-US" altLang="zh-CN" sz="2000" dirty="0"/>
              <a:t>.</a:t>
            </a:r>
            <a:r>
              <a:rPr lang="en-US" altLang="zh-CN" sz="2000" dirty="0" err="1"/>
              <a:t>ldf</a:t>
            </a:r>
            <a:r>
              <a:rPr lang="zh-CN" altLang="en-US" sz="2000" dirty="0"/>
              <a:t>。</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a:t>
            </a:r>
            <a:r>
              <a:rPr lang="en-US" altLang="zh-CN" sz="2000" dirty="0"/>
              <a:t>4</a:t>
            </a:r>
            <a:r>
              <a:rPr lang="zh-CN" altLang="en-US" sz="2000" dirty="0"/>
              <a:t>）逻辑文件名和物理文件名</a:t>
            </a:r>
          </a:p>
          <a:p>
            <a:r>
              <a:rPr lang="en-US" altLang="zh-CN" sz="2000" dirty="0"/>
              <a:t>SQL Server</a:t>
            </a:r>
            <a:r>
              <a:rPr lang="zh-CN" altLang="en-US" sz="2000" dirty="0"/>
              <a:t>文件有两个名称，即逻辑文件名和物理文件名。为了在逻辑结构中引用物理文件，</a:t>
            </a:r>
            <a:r>
              <a:rPr lang="en-US" altLang="zh-CN" sz="2000" dirty="0"/>
              <a:t>SQL Server</a:t>
            </a:r>
            <a:r>
              <a:rPr lang="zh-CN" altLang="en-US" sz="2000" dirty="0"/>
              <a:t>在这些物理文件起了逻辑名称，数据库创建后，</a:t>
            </a:r>
            <a:r>
              <a:rPr lang="en-US" altLang="zh-CN" sz="2000" dirty="0"/>
              <a:t>T-SQL</a:t>
            </a:r>
            <a:r>
              <a:rPr lang="zh-CN" altLang="en-US" sz="2000" dirty="0"/>
              <a:t>命令就是通过引用逻辑名称来实现对数据库的操作。默认名称与数据库名称相同，也可以修改，但是逻辑名称是唯一的。物理文件名是文件存储在磁盘上的文件名，包括文件的具体存放目录。</a:t>
            </a:r>
          </a:p>
          <a:p>
            <a:r>
              <a:rPr lang="zh-CN" altLang="en-US" sz="2000" dirty="0"/>
              <a:t>（</a:t>
            </a:r>
            <a:r>
              <a:rPr lang="en-US" altLang="zh-CN" sz="2000" dirty="0"/>
              <a:t>5</a:t>
            </a:r>
            <a:r>
              <a:rPr lang="zh-CN" altLang="en-US" sz="2000" dirty="0"/>
              <a:t>）数据库文件组（</a:t>
            </a:r>
            <a:r>
              <a:rPr lang="en-US" altLang="zh-CN" sz="2000" dirty="0" err="1"/>
              <a:t>DataBase</a:t>
            </a:r>
            <a:r>
              <a:rPr lang="en-US" altLang="zh-CN" sz="2000" dirty="0"/>
              <a:t> File Group</a:t>
            </a:r>
            <a:r>
              <a:rPr lang="zh-CN" altLang="en-US" sz="2000" dirty="0"/>
              <a:t>）</a:t>
            </a:r>
          </a:p>
          <a:p>
            <a:r>
              <a:rPr lang="zh-CN" altLang="en-US" sz="2000" dirty="0"/>
              <a:t>为了便于分配和管理，</a:t>
            </a:r>
            <a:r>
              <a:rPr lang="en-US" altLang="zh-CN" sz="2000" dirty="0"/>
              <a:t>SQL Server</a:t>
            </a:r>
            <a:r>
              <a:rPr lang="zh-CN" altLang="en-US" sz="2000" dirty="0"/>
              <a:t>允许将多个文件归纳为一组，并赋予一个名称，这就是文件组。文件组分为主文件组和用户定义文件组，主文件组包含主数据文件和任何没有明确分配给其它文件组的其它文件，系统表的所有页均分配在主文件组中。用户定义文件组是通过在</a:t>
            </a:r>
            <a:r>
              <a:rPr lang="en-US" altLang="zh-CN" sz="2000" dirty="0"/>
              <a:t>create database</a:t>
            </a:r>
            <a:r>
              <a:rPr lang="zh-CN" altLang="en-US" sz="2000" dirty="0"/>
              <a:t>或</a:t>
            </a:r>
            <a:r>
              <a:rPr lang="en-US" altLang="zh-CN" sz="2000" dirty="0"/>
              <a:t>alter database</a:t>
            </a:r>
            <a:r>
              <a:rPr lang="zh-CN" altLang="en-US" sz="2000" dirty="0"/>
              <a:t>语句中使用</a:t>
            </a:r>
            <a:r>
              <a:rPr lang="en-US" altLang="zh-CN" sz="2000" dirty="0" err="1"/>
              <a:t>filegroup</a:t>
            </a:r>
            <a:r>
              <a:rPr lang="zh-CN" altLang="en-US" sz="2000" dirty="0"/>
              <a:t>关键字指定的任何文件组。</a:t>
            </a:r>
          </a:p>
          <a:p>
            <a:r>
              <a:rPr lang="zh-CN" altLang="en-US" sz="2000" dirty="0"/>
              <a:t>日志文件不包含在文件组内。</a:t>
            </a:r>
          </a:p>
          <a:p>
            <a:r>
              <a:rPr lang="zh-CN" altLang="en-US" sz="2000" dirty="0"/>
              <a:t>（</a:t>
            </a:r>
            <a:r>
              <a:rPr lang="en-US" altLang="zh-CN" sz="2000" dirty="0"/>
              <a:t>6</a:t>
            </a:r>
            <a:r>
              <a:rPr lang="zh-CN" altLang="en-US" sz="2000" dirty="0"/>
              <a:t>）文件大小</a:t>
            </a:r>
          </a:p>
          <a:p>
            <a:r>
              <a:rPr lang="zh-CN" altLang="en-US" sz="2000" dirty="0"/>
              <a:t>数据库文件所占磁盘空间的大小，单位为</a:t>
            </a:r>
            <a:r>
              <a:rPr lang="en-US" altLang="zh-CN" sz="2000" dirty="0"/>
              <a:t>MB</a:t>
            </a:r>
            <a:r>
              <a:rPr lang="zh-CN" altLang="en-US" sz="2000" dirty="0"/>
              <a:t>，默认大小为</a:t>
            </a:r>
            <a:r>
              <a:rPr lang="en-US" altLang="zh-CN" sz="2000" dirty="0"/>
              <a:t>3MB</a:t>
            </a:r>
            <a:r>
              <a:rPr lang="zh-CN" altLang="en-US" sz="2000" dirty="0"/>
              <a:t>，当创建数据库时可适当设置初始大小，当数据总量超过最大大小时，可以设置根据文件的大小为自动增长，也可以设置数据文件的最大值。</a:t>
            </a:r>
            <a:endParaRPr lang="zh-CN" altLang="zh-CN" sz="2000" dirty="0"/>
          </a:p>
        </p:txBody>
      </p:sp>
    </p:spTree>
    <p:extLst>
      <p:ext uri="{BB962C8B-B14F-4D97-AF65-F5344CB8AC3E}">
        <p14:creationId xmlns:p14="http://schemas.microsoft.com/office/powerpoint/2010/main" val="29591568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en-US" altLang="zh-CN" sz="2000" b="1" dirty="0"/>
              <a:t>2. </a:t>
            </a:r>
            <a:r>
              <a:rPr lang="zh-CN" altLang="en-US" sz="2000" b="1" dirty="0"/>
              <a:t>系统数据库</a:t>
            </a:r>
          </a:p>
          <a:p>
            <a:r>
              <a:rPr lang="zh-CN" altLang="en-US" sz="2000" dirty="0"/>
              <a:t>在</a:t>
            </a:r>
            <a:r>
              <a:rPr lang="en-US" altLang="zh-CN" sz="2000" dirty="0"/>
              <a:t>SQL Server 2008</a:t>
            </a:r>
            <a:r>
              <a:rPr lang="zh-CN" altLang="en-US" sz="2000" dirty="0"/>
              <a:t>中，系统数据库是</a:t>
            </a:r>
            <a:r>
              <a:rPr lang="en-US" altLang="zh-CN" sz="2000" dirty="0"/>
              <a:t>SQL Server 2008</a:t>
            </a:r>
            <a:r>
              <a:rPr lang="zh-CN" altLang="en-US" sz="2000" dirty="0"/>
              <a:t>自带的数据库，分别是</a:t>
            </a:r>
            <a:r>
              <a:rPr lang="en-US" altLang="zh-CN" sz="2000" dirty="0"/>
              <a:t>master</a:t>
            </a:r>
            <a:r>
              <a:rPr lang="zh-CN" altLang="en-US" sz="2000" dirty="0"/>
              <a:t>、</a:t>
            </a:r>
            <a:r>
              <a:rPr lang="en-US" altLang="zh-CN" sz="2000" dirty="0"/>
              <a:t>model</a:t>
            </a:r>
            <a:r>
              <a:rPr lang="zh-CN" altLang="en-US" sz="2000" dirty="0"/>
              <a:t>、</a:t>
            </a:r>
            <a:r>
              <a:rPr lang="en-US" altLang="zh-CN" sz="2000" dirty="0" err="1"/>
              <a:t>msdb</a:t>
            </a:r>
            <a:r>
              <a:rPr lang="zh-CN" altLang="en-US" sz="2000" dirty="0"/>
              <a:t>、</a:t>
            </a:r>
            <a:r>
              <a:rPr lang="en-US" altLang="zh-CN" sz="2000" dirty="0" err="1"/>
              <a:t>tempdb</a:t>
            </a:r>
            <a:r>
              <a:rPr lang="zh-CN" altLang="en-US" sz="2000" dirty="0"/>
              <a:t>和</a:t>
            </a:r>
            <a:r>
              <a:rPr lang="en-US" altLang="zh-CN" sz="2000" dirty="0"/>
              <a:t>resource</a:t>
            </a:r>
            <a:r>
              <a:rPr lang="zh-CN" altLang="en-US" sz="2000" dirty="0"/>
              <a:t>五个系统数据库，在创建任何数据库之前，利用</a:t>
            </a:r>
            <a:r>
              <a:rPr lang="en-US" altLang="zh-CN" sz="2000" dirty="0"/>
              <a:t>Microsoft  SQL Server Management Studio</a:t>
            </a:r>
            <a:r>
              <a:rPr lang="zh-CN" altLang="en-US" sz="2000" dirty="0"/>
              <a:t>工具，可以看到前四个系统数据库，</a:t>
            </a:r>
            <a:r>
              <a:rPr lang="en-US" altLang="zh-CN" sz="2000" dirty="0"/>
              <a:t>resource</a:t>
            </a:r>
            <a:r>
              <a:rPr lang="zh-CN" altLang="en-US" sz="2000" dirty="0"/>
              <a:t>数据库不显示在“对象资源管理器”中，因为它在</a:t>
            </a:r>
            <a:r>
              <a:rPr lang="en-US" altLang="zh-CN" sz="2000" dirty="0"/>
              <a:t>sys</a:t>
            </a:r>
            <a:r>
              <a:rPr lang="zh-CN" altLang="en-US" sz="2000" dirty="0"/>
              <a:t>框架中。</a:t>
            </a:r>
          </a:p>
          <a:p>
            <a:r>
              <a:rPr lang="zh-CN" altLang="en-US" sz="2000" dirty="0"/>
              <a:t>（</a:t>
            </a:r>
            <a:r>
              <a:rPr lang="en-US" altLang="zh-CN" sz="2000" dirty="0"/>
              <a:t>1</a:t>
            </a:r>
            <a:r>
              <a:rPr lang="zh-CN" altLang="en-US" sz="2000" dirty="0"/>
              <a:t>）</a:t>
            </a:r>
            <a:r>
              <a:rPr lang="en-US" altLang="zh-CN" sz="2000" dirty="0"/>
              <a:t>master</a:t>
            </a:r>
            <a:r>
              <a:rPr lang="zh-CN" altLang="en-US" sz="2000" dirty="0"/>
              <a:t>数据库</a:t>
            </a:r>
          </a:p>
          <a:p>
            <a:r>
              <a:rPr lang="en-US" altLang="zh-CN" sz="2000" dirty="0"/>
              <a:t>master</a:t>
            </a:r>
            <a:r>
              <a:rPr lang="zh-CN" altLang="en-US" sz="2000" dirty="0"/>
              <a:t>数据库记录</a:t>
            </a:r>
            <a:r>
              <a:rPr lang="en-US" altLang="zh-CN" sz="2000" dirty="0"/>
              <a:t>SQL Server2008</a:t>
            </a:r>
            <a:r>
              <a:rPr lang="zh-CN" altLang="en-US" sz="2000" dirty="0"/>
              <a:t>实例的所有系统级信息，</a:t>
            </a:r>
            <a:r>
              <a:rPr lang="en-US" altLang="zh-CN" sz="2000" dirty="0"/>
              <a:t>master</a:t>
            </a:r>
            <a:r>
              <a:rPr lang="zh-CN" altLang="en-US" sz="2000" dirty="0"/>
              <a:t>数据库记录了</a:t>
            </a:r>
            <a:r>
              <a:rPr lang="en-US" altLang="zh-CN" sz="2000" dirty="0"/>
              <a:t>SQL Server</a:t>
            </a:r>
            <a:r>
              <a:rPr lang="zh-CN" altLang="en-US" sz="2000" dirty="0"/>
              <a:t>的初始化信息，记录了实例范围的元数据、端点、链接服务器和系统配置设置，记录了其它所有数据库是否存在以及这些数据库文件的位置等信息，如果</a:t>
            </a:r>
            <a:r>
              <a:rPr lang="en-US" altLang="zh-CN" sz="2000" dirty="0"/>
              <a:t>master</a:t>
            </a:r>
            <a:r>
              <a:rPr lang="zh-CN" altLang="en-US" sz="2000" dirty="0"/>
              <a:t>数据库不可用，会导致</a:t>
            </a:r>
            <a:r>
              <a:rPr lang="en-US" altLang="zh-CN" sz="2000" dirty="0"/>
              <a:t>SQL Server</a:t>
            </a:r>
            <a:r>
              <a:rPr lang="zh-CN" altLang="en-US" sz="2000" dirty="0"/>
              <a:t>无法启动。</a:t>
            </a:r>
          </a:p>
          <a:p>
            <a:r>
              <a:rPr lang="zh-CN" altLang="en-US" sz="2000" dirty="0"/>
              <a:t>（</a:t>
            </a:r>
            <a:r>
              <a:rPr lang="en-US" altLang="zh-CN" sz="2000" dirty="0"/>
              <a:t>2</a:t>
            </a:r>
            <a:r>
              <a:rPr lang="zh-CN" altLang="en-US" sz="2000" dirty="0"/>
              <a:t>）</a:t>
            </a:r>
            <a:r>
              <a:rPr lang="en-US" altLang="zh-CN" sz="2000" dirty="0"/>
              <a:t>model</a:t>
            </a:r>
            <a:r>
              <a:rPr lang="zh-CN" altLang="en-US" sz="2000" dirty="0"/>
              <a:t>数据库</a:t>
            </a:r>
          </a:p>
          <a:p>
            <a:r>
              <a:rPr lang="en-US" altLang="zh-CN" sz="2000" dirty="0"/>
              <a:t>model</a:t>
            </a:r>
            <a:r>
              <a:rPr lang="zh-CN" altLang="en-US" sz="2000" dirty="0"/>
              <a:t>数据库为</a:t>
            </a:r>
            <a:r>
              <a:rPr lang="en-US" altLang="zh-CN" sz="2000" dirty="0"/>
              <a:t>SQL Server 2008</a:t>
            </a:r>
            <a:r>
              <a:rPr lang="zh-CN" altLang="en-US" sz="2000" dirty="0"/>
              <a:t>实例上创建的所有数据库的模板，对</a:t>
            </a:r>
            <a:r>
              <a:rPr lang="en-US" altLang="zh-CN" sz="2000" dirty="0"/>
              <a:t>model</a:t>
            </a:r>
            <a:r>
              <a:rPr lang="zh-CN" altLang="en-US" sz="2000" dirty="0"/>
              <a:t>数据库的修改将应用于此后创建的所有数据库。当创建数据库时，将通过复制</a:t>
            </a:r>
            <a:r>
              <a:rPr lang="en-US" altLang="zh-CN" sz="2000" dirty="0"/>
              <a:t>model</a:t>
            </a:r>
            <a:r>
              <a:rPr lang="zh-CN" altLang="en-US" sz="2000" dirty="0"/>
              <a:t>数据库的内容来创建数据库，新创建的数据库与</a:t>
            </a:r>
            <a:r>
              <a:rPr lang="en-US" altLang="zh-CN" sz="2000" dirty="0"/>
              <a:t>model</a:t>
            </a:r>
            <a:r>
              <a:rPr lang="zh-CN" altLang="en-US" sz="2000" dirty="0"/>
              <a:t>数据库完全一样。</a:t>
            </a:r>
          </a:p>
          <a:p>
            <a:r>
              <a:rPr lang="zh-CN" altLang="en-US" sz="2000" dirty="0"/>
              <a:t>（</a:t>
            </a:r>
            <a:r>
              <a:rPr lang="en-US" altLang="zh-CN" sz="2000" dirty="0"/>
              <a:t>3</a:t>
            </a:r>
            <a:r>
              <a:rPr lang="zh-CN" altLang="en-US" sz="2000" dirty="0"/>
              <a:t>）</a:t>
            </a:r>
            <a:r>
              <a:rPr lang="en-US" altLang="zh-CN" sz="2000" dirty="0" err="1"/>
              <a:t>msdb</a:t>
            </a:r>
            <a:r>
              <a:rPr lang="zh-CN" altLang="en-US" sz="2000" dirty="0"/>
              <a:t>数据库</a:t>
            </a:r>
          </a:p>
          <a:p>
            <a:r>
              <a:rPr lang="en-US" altLang="zh-CN" sz="2000" dirty="0" err="1"/>
              <a:t>msdb</a:t>
            </a:r>
            <a:r>
              <a:rPr lang="zh-CN" altLang="en-US" sz="2000" dirty="0"/>
              <a:t>数据库用于</a:t>
            </a:r>
            <a:r>
              <a:rPr lang="en-US" altLang="zh-CN" sz="2000" dirty="0"/>
              <a:t>SQL Server</a:t>
            </a:r>
            <a:r>
              <a:rPr lang="zh-CN" altLang="en-US" sz="2000" dirty="0"/>
              <a:t>代理计划警报和作业等。</a:t>
            </a:r>
            <a:endParaRPr lang="zh-CN" altLang="zh-CN" sz="2000" dirty="0"/>
          </a:p>
        </p:txBody>
      </p:sp>
    </p:spTree>
    <p:extLst>
      <p:ext uri="{BB962C8B-B14F-4D97-AF65-F5344CB8AC3E}">
        <p14:creationId xmlns:p14="http://schemas.microsoft.com/office/powerpoint/2010/main" val="40543835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a:t>
            </a:r>
            <a:r>
              <a:rPr lang="en-US" altLang="zh-CN" sz="2000" dirty="0"/>
              <a:t>4</a:t>
            </a:r>
            <a:r>
              <a:rPr lang="zh-CN" altLang="en-US" sz="2000" dirty="0"/>
              <a:t>）</a:t>
            </a:r>
            <a:r>
              <a:rPr lang="en-US" altLang="zh-CN" sz="2000" dirty="0" err="1"/>
              <a:t>tempdb</a:t>
            </a:r>
            <a:r>
              <a:rPr lang="zh-CN" altLang="en-US" sz="2000" dirty="0"/>
              <a:t>数据库</a:t>
            </a:r>
          </a:p>
          <a:p>
            <a:r>
              <a:rPr lang="en-US" altLang="zh-CN" sz="2000" dirty="0" err="1"/>
              <a:t>tempdb</a:t>
            </a:r>
            <a:r>
              <a:rPr lang="zh-CN" altLang="en-US" sz="2000" dirty="0"/>
              <a:t>数据库用于存放所有连接系统的用户使用的全局资源和</a:t>
            </a:r>
            <a:r>
              <a:rPr lang="en-US" altLang="zh-CN" sz="2000" dirty="0"/>
              <a:t>SQL Server</a:t>
            </a:r>
            <a:r>
              <a:rPr lang="zh-CN" altLang="en-US" sz="2000" dirty="0"/>
              <a:t>产生的临时表格、临时存储过程等，每次启动</a:t>
            </a:r>
            <a:r>
              <a:rPr lang="en-US" altLang="zh-CN" sz="2000" dirty="0"/>
              <a:t>SQL Server</a:t>
            </a:r>
            <a:r>
              <a:rPr lang="zh-CN" altLang="en-US" sz="2000" dirty="0"/>
              <a:t>时会重新创建</a:t>
            </a:r>
            <a:r>
              <a:rPr lang="en-US" altLang="zh-CN" sz="2000" dirty="0" err="1"/>
              <a:t>tempdb</a:t>
            </a:r>
            <a:r>
              <a:rPr lang="zh-CN" altLang="en-US" sz="2000" dirty="0"/>
              <a:t>，在断开连接时，会自动删除临时表和存储过程，并且在系统关闭后没有活动连接。</a:t>
            </a:r>
          </a:p>
          <a:p>
            <a:r>
              <a:rPr lang="zh-CN" altLang="en-US" sz="2000" dirty="0"/>
              <a:t>（</a:t>
            </a:r>
            <a:r>
              <a:rPr lang="en-US" altLang="zh-CN" sz="2000" dirty="0"/>
              <a:t>5</a:t>
            </a:r>
            <a:r>
              <a:rPr lang="zh-CN" altLang="en-US" sz="2000" dirty="0"/>
              <a:t>）</a:t>
            </a:r>
            <a:r>
              <a:rPr lang="en-US" altLang="zh-CN" sz="2000" dirty="0"/>
              <a:t>resource</a:t>
            </a:r>
            <a:r>
              <a:rPr lang="zh-CN" altLang="en-US" sz="2000" dirty="0"/>
              <a:t>数据库</a:t>
            </a:r>
          </a:p>
          <a:p>
            <a:r>
              <a:rPr lang="en-US" altLang="zh-CN" sz="2000" dirty="0"/>
              <a:t>resource</a:t>
            </a:r>
            <a:r>
              <a:rPr lang="zh-CN" altLang="en-US" sz="2000" dirty="0"/>
              <a:t>数据库是只读数据库，包含</a:t>
            </a:r>
            <a:r>
              <a:rPr lang="en-US" altLang="zh-CN" sz="2000" dirty="0"/>
              <a:t>SQL Server 2008</a:t>
            </a:r>
            <a:r>
              <a:rPr lang="zh-CN" altLang="en-US" sz="2000" dirty="0"/>
              <a:t>中的所有系统对象。系统对象在物理上保留在</a:t>
            </a:r>
            <a:r>
              <a:rPr lang="en-US" altLang="zh-CN" sz="2000" dirty="0"/>
              <a:t>resource</a:t>
            </a:r>
            <a:r>
              <a:rPr lang="zh-CN" altLang="en-US" sz="2000" dirty="0"/>
              <a:t>数据库中，但是在逻辑上显示在每个数据库的</a:t>
            </a:r>
            <a:r>
              <a:rPr lang="en-US" altLang="zh-CN" sz="2000" dirty="0"/>
              <a:t>sys</a:t>
            </a:r>
            <a:r>
              <a:rPr lang="zh-CN" altLang="en-US" sz="2000" dirty="0"/>
              <a:t>架构中。</a:t>
            </a:r>
          </a:p>
          <a:p>
            <a:r>
              <a:rPr lang="en-US" altLang="zh-CN" sz="2000" b="1" dirty="0"/>
              <a:t>3. </a:t>
            </a:r>
            <a:r>
              <a:rPr lang="zh-CN" altLang="en-US" sz="2000" b="1" dirty="0"/>
              <a:t>数据库对象</a:t>
            </a:r>
          </a:p>
          <a:p>
            <a:r>
              <a:rPr lang="en-US" altLang="zh-CN" sz="2000" dirty="0"/>
              <a:t>SQL Server 2008</a:t>
            </a:r>
            <a:r>
              <a:rPr lang="zh-CN" altLang="en-US" sz="2000" dirty="0"/>
              <a:t>数据库中的数据在逻辑上被组织成一系列的对象，当用户连接到数据库后，看到的是数据库对象，而不是数据库文件。</a:t>
            </a:r>
            <a:r>
              <a:rPr lang="en-US" altLang="zh-CN" sz="2000" dirty="0"/>
              <a:t>SQL Server 2008</a:t>
            </a:r>
            <a:r>
              <a:rPr lang="zh-CN" altLang="en-US" sz="2000" dirty="0"/>
              <a:t>数据库的对象主要包括以下几种：</a:t>
            </a:r>
          </a:p>
          <a:p>
            <a:r>
              <a:rPr lang="zh-CN" altLang="en-US" sz="2000" dirty="0"/>
              <a:t>（</a:t>
            </a:r>
            <a:r>
              <a:rPr lang="en-US" altLang="zh-CN" sz="2000" dirty="0"/>
              <a:t>1</a:t>
            </a:r>
            <a:r>
              <a:rPr lang="zh-CN" altLang="en-US" sz="2000" dirty="0"/>
              <a:t>）表：用于存储数据，由行和列组成，每一列代表一个相同类型的数据。</a:t>
            </a:r>
          </a:p>
          <a:p>
            <a:r>
              <a:rPr lang="zh-CN" altLang="en-US" sz="2000" dirty="0"/>
              <a:t>（</a:t>
            </a:r>
            <a:r>
              <a:rPr lang="en-US" altLang="zh-CN" sz="2000" dirty="0"/>
              <a:t>2</a:t>
            </a:r>
            <a:r>
              <a:rPr lang="zh-CN" altLang="en-US" sz="2000" dirty="0"/>
              <a:t>）记录：表中的一行数据就是一条记录。</a:t>
            </a:r>
          </a:p>
          <a:p>
            <a:r>
              <a:rPr lang="zh-CN" altLang="en-US" sz="2000" dirty="0"/>
              <a:t>（</a:t>
            </a:r>
            <a:r>
              <a:rPr lang="en-US" altLang="zh-CN" sz="2000" dirty="0"/>
              <a:t>3</a:t>
            </a:r>
            <a:r>
              <a:rPr lang="zh-CN" altLang="en-US" sz="2000" dirty="0"/>
              <a:t>）主键：表中一列或多列的组合，它的值能唯一的确定一条记录。</a:t>
            </a:r>
            <a:endParaRPr lang="zh-CN" altLang="zh-CN" sz="2000" dirty="0"/>
          </a:p>
        </p:txBody>
      </p:sp>
    </p:spTree>
    <p:extLst>
      <p:ext uri="{BB962C8B-B14F-4D97-AF65-F5344CB8AC3E}">
        <p14:creationId xmlns:p14="http://schemas.microsoft.com/office/powerpoint/2010/main" val="2553856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zh-CN" sz="3200" b="1" dirty="0" smtClean="0"/>
              <a:t>相关</a:t>
            </a:r>
            <a:r>
              <a:rPr lang="zh-CN" altLang="zh-CN" sz="3200" b="1" dirty="0"/>
              <a:t>知识</a:t>
            </a:r>
          </a:p>
        </p:txBody>
      </p:sp>
      <p:sp>
        <p:nvSpPr>
          <p:cNvPr id="19" name="文本框 29"/>
          <p:cNvSpPr txBox="1"/>
          <p:nvPr/>
        </p:nvSpPr>
        <p:spPr>
          <a:xfrm>
            <a:off x="7610752" y="876171"/>
            <a:ext cx="4314001" cy="646331"/>
          </a:xfrm>
          <a:prstGeom prst="rect">
            <a:avLst/>
          </a:prstGeom>
          <a:noFill/>
        </p:spPr>
        <p:txBody>
          <a:bodyPr wrap="none">
            <a:spAutoFit/>
          </a:bodyPr>
          <a:lstStyle/>
          <a:p>
            <a:pPr fontAlgn="auto">
              <a:spcBef>
                <a:spcPts val="0"/>
              </a:spcBef>
              <a:spcAft>
                <a:spcPts val="0"/>
              </a:spcAft>
              <a:buFontTx/>
              <a:buNone/>
              <a:defRPr/>
            </a:pPr>
            <a:r>
              <a:rPr lang="zh-CN" altLang="en-US" sz="3600" b="1" dirty="0">
                <a:latin typeface="微软雅黑" panose="020B0503020204020204" pitchFamily="34" charset="-122"/>
                <a:ea typeface="微软雅黑" panose="020B0503020204020204" pitchFamily="34" charset="-122"/>
              </a:rPr>
              <a:t>创建</a:t>
            </a:r>
            <a:r>
              <a:rPr lang="en-US" altLang="zh-CN" sz="3600" b="1" dirty="0">
                <a:latin typeface="微软雅黑" panose="020B0503020204020204" pitchFamily="34" charset="-122"/>
                <a:ea typeface="微软雅黑" panose="020B0503020204020204" pitchFamily="34" charset="-122"/>
              </a:rPr>
              <a:t>Student</a:t>
            </a:r>
            <a:r>
              <a:rPr lang="zh-CN" altLang="en-US" sz="3600" b="1" dirty="0">
                <a:latin typeface="微软雅黑" panose="020B0503020204020204" pitchFamily="34" charset="-122"/>
                <a:ea typeface="微软雅黑" panose="020B0503020204020204" pitchFamily="34" charset="-122"/>
              </a:rPr>
              <a:t>数据库</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2" y="2002796"/>
            <a:ext cx="1068839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en-US" sz="2000" dirty="0"/>
              <a:t>（</a:t>
            </a:r>
            <a:r>
              <a:rPr lang="en-US" altLang="zh-CN" sz="2000" dirty="0"/>
              <a:t>4</a:t>
            </a:r>
            <a:r>
              <a:rPr lang="zh-CN" altLang="en-US" sz="2000" dirty="0"/>
              <a:t>）外键：表中一列或多列的组合，它同时存在于两个表中，假设为</a:t>
            </a:r>
            <a:r>
              <a:rPr lang="en-US" altLang="zh-CN" sz="2000" dirty="0"/>
              <a:t>A</a:t>
            </a:r>
            <a:r>
              <a:rPr lang="zh-CN" altLang="en-US" sz="2000" dirty="0"/>
              <a:t>表和</a:t>
            </a:r>
            <a:r>
              <a:rPr lang="en-US" altLang="zh-CN" sz="2000" dirty="0"/>
              <a:t>B</a:t>
            </a:r>
            <a:r>
              <a:rPr lang="zh-CN" altLang="en-US" sz="2000" dirty="0"/>
              <a:t>表，这一列或者多列的组合是</a:t>
            </a:r>
            <a:r>
              <a:rPr lang="en-US" altLang="zh-CN" sz="2000" dirty="0"/>
              <a:t>A</a:t>
            </a:r>
            <a:r>
              <a:rPr lang="zh-CN" altLang="en-US" sz="2000" dirty="0"/>
              <a:t>表的主键，但不是</a:t>
            </a:r>
            <a:r>
              <a:rPr lang="en-US" altLang="zh-CN" sz="2000" dirty="0"/>
              <a:t>B</a:t>
            </a:r>
            <a:r>
              <a:rPr lang="zh-CN" altLang="en-US" sz="2000" dirty="0"/>
              <a:t>表的主键，则称这一列或者列的组合是</a:t>
            </a:r>
            <a:r>
              <a:rPr lang="en-US" altLang="zh-CN" sz="2000" dirty="0"/>
              <a:t>B</a:t>
            </a:r>
            <a:r>
              <a:rPr lang="zh-CN" altLang="en-US" sz="2000" dirty="0"/>
              <a:t>表相对于</a:t>
            </a:r>
            <a:r>
              <a:rPr lang="en-US" altLang="zh-CN" sz="2000" dirty="0"/>
              <a:t>A</a:t>
            </a:r>
            <a:r>
              <a:rPr lang="zh-CN" altLang="en-US" sz="2000" dirty="0"/>
              <a:t>表的外键。外键主要用于实现表与表之间的参照完整性约束。</a:t>
            </a:r>
          </a:p>
          <a:p>
            <a:r>
              <a:rPr lang="zh-CN" altLang="en-US" sz="2000" dirty="0"/>
              <a:t>（</a:t>
            </a:r>
            <a:r>
              <a:rPr lang="en-US" altLang="zh-CN" sz="2000" dirty="0"/>
              <a:t>5</a:t>
            </a:r>
            <a:r>
              <a:rPr lang="zh-CN" altLang="en-US" sz="2000" dirty="0"/>
              <a:t>）视图：视图是虚表，是查看一个或多个表的一种方式。</a:t>
            </a:r>
          </a:p>
          <a:p>
            <a:r>
              <a:rPr lang="zh-CN" altLang="en-US" sz="2000" dirty="0"/>
              <a:t>（</a:t>
            </a:r>
            <a:r>
              <a:rPr lang="en-US" altLang="zh-CN" sz="2000" dirty="0"/>
              <a:t>6</a:t>
            </a:r>
            <a:r>
              <a:rPr lang="zh-CN" altLang="en-US" sz="2000" dirty="0"/>
              <a:t>）索引：表中一列或若干列值的集合和相应的执行表中物理标识的数据页的逻辑指针列表，使用索引可以加快数据的检索速度。</a:t>
            </a:r>
          </a:p>
          <a:p>
            <a:r>
              <a:rPr lang="zh-CN" altLang="en-US" sz="2000" dirty="0"/>
              <a:t>（</a:t>
            </a:r>
            <a:r>
              <a:rPr lang="en-US" altLang="zh-CN" sz="2000" dirty="0"/>
              <a:t>7</a:t>
            </a:r>
            <a:r>
              <a:rPr lang="zh-CN" altLang="en-US" sz="2000" dirty="0"/>
              <a:t>）约束：实现数据完整性和一致性的方法。</a:t>
            </a:r>
          </a:p>
          <a:p>
            <a:r>
              <a:rPr lang="zh-CN" altLang="en-US" sz="2000" dirty="0"/>
              <a:t>（</a:t>
            </a:r>
            <a:r>
              <a:rPr lang="en-US" altLang="zh-CN" sz="2000" dirty="0"/>
              <a:t>8</a:t>
            </a:r>
            <a:r>
              <a:rPr lang="zh-CN" altLang="en-US" sz="2000" dirty="0"/>
              <a:t>）默认值：在数据表中输入数据时，如果没有指定具体值的字段，数据库会自动插入默认的数据。</a:t>
            </a:r>
          </a:p>
          <a:p>
            <a:r>
              <a:rPr lang="zh-CN" altLang="en-US" sz="2000" dirty="0"/>
              <a:t>（</a:t>
            </a:r>
            <a:r>
              <a:rPr lang="en-US" altLang="zh-CN" sz="2000" dirty="0"/>
              <a:t>9</a:t>
            </a:r>
            <a:r>
              <a:rPr lang="zh-CN" altLang="en-US" sz="2000" dirty="0"/>
              <a:t>）规则：用于限制表中列的取值范围，实现表中数据完整性的一种方式。</a:t>
            </a:r>
          </a:p>
          <a:p>
            <a:r>
              <a:rPr lang="zh-CN" altLang="en-US" sz="2000" dirty="0"/>
              <a:t>（</a:t>
            </a:r>
            <a:r>
              <a:rPr lang="en-US" altLang="zh-CN" sz="2000" dirty="0"/>
              <a:t>10</a:t>
            </a:r>
            <a:r>
              <a:rPr lang="zh-CN" altLang="en-US" sz="2000" dirty="0"/>
              <a:t>）存储过程：经过编译的可重复使用的</a:t>
            </a:r>
            <a:r>
              <a:rPr lang="en-US" altLang="zh-CN" sz="2000" dirty="0"/>
              <a:t>T-SQL</a:t>
            </a:r>
            <a:r>
              <a:rPr lang="zh-CN" altLang="en-US" sz="2000" dirty="0"/>
              <a:t>语句的集合，因为是经过编译后存储到数据库中，因此运行速度比执行相同的</a:t>
            </a:r>
            <a:r>
              <a:rPr lang="en-US" altLang="zh-CN" sz="2000" dirty="0"/>
              <a:t>SQL</a:t>
            </a:r>
            <a:r>
              <a:rPr lang="zh-CN" altLang="en-US" sz="2000" dirty="0"/>
              <a:t>语句快</a:t>
            </a:r>
            <a:r>
              <a:rPr lang="zh-CN" altLang="en-US" sz="2000" dirty="0" smtClean="0"/>
              <a:t>。</a:t>
            </a:r>
            <a:endParaRPr lang="en-US" altLang="zh-CN" sz="2000" dirty="0" smtClean="0"/>
          </a:p>
          <a:p>
            <a:r>
              <a:rPr lang="zh-CN" altLang="en-US" sz="2000" dirty="0"/>
              <a:t>（</a:t>
            </a:r>
            <a:r>
              <a:rPr lang="en-US" altLang="zh-CN" sz="2000" dirty="0"/>
              <a:t>11</a:t>
            </a:r>
            <a:r>
              <a:rPr lang="zh-CN" altLang="en-US" sz="2000" dirty="0"/>
              <a:t>）触发器：是一种特殊的存储过程，与某种操作关联，当操作影响到其保护的数据时，会被触发，并自动执行。</a:t>
            </a:r>
            <a:endParaRPr lang="zh-CN" altLang="zh-CN" sz="2000" dirty="0"/>
          </a:p>
        </p:txBody>
      </p:sp>
    </p:spTree>
    <p:extLst>
      <p:ext uri="{BB962C8B-B14F-4D97-AF65-F5344CB8AC3E}">
        <p14:creationId xmlns:p14="http://schemas.microsoft.com/office/powerpoint/2010/main" val="20855720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827</TotalTime>
  <Pages>0</Pages>
  <Words>3376</Words>
  <Characters>0</Characters>
  <Application>Microsoft Office PowerPoint</Application>
  <PresentationFormat>宽屏</PresentationFormat>
  <Lines>0</Lines>
  <Paragraphs>271</Paragraphs>
  <Slides>41</Slides>
  <Notes>0</Notes>
  <HiddenSlides>9</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华文琥珀</vt:lpstr>
      <vt:lpstr>宋体</vt:lpstr>
      <vt:lpstr>微软雅黑</vt:lpstr>
      <vt:lpstr>幼圆</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110</cp:revision>
  <dcterms:created xsi:type="dcterms:W3CDTF">2016-03-29T09:34:52Z</dcterms:created>
  <dcterms:modified xsi:type="dcterms:W3CDTF">2016-12-18T04:33:24Z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