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8"/>
  </p:notesMasterIdLst>
  <p:sldIdLst>
    <p:sldId id="256" r:id="rId2"/>
    <p:sldId id="258" r:id="rId3"/>
    <p:sldId id="271" r:id="rId4"/>
    <p:sldId id="288" r:id="rId5"/>
    <p:sldId id="279" r:id="rId6"/>
    <p:sldId id="280" r:id="rId7"/>
    <p:sldId id="326" r:id="rId8"/>
    <p:sldId id="410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359" r:id="rId42"/>
    <p:sldId id="360" r:id="rId43"/>
    <p:sldId id="361" r:id="rId44"/>
    <p:sldId id="362" r:id="rId45"/>
    <p:sldId id="363" r:id="rId46"/>
    <p:sldId id="364" r:id="rId47"/>
    <p:sldId id="365" r:id="rId48"/>
    <p:sldId id="366" r:id="rId49"/>
    <p:sldId id="367" r:id="rId50"/>
    <p:sldId id="368" r:id="rId51"/>
    <p:sldId id="369" r:id="rId52"/>
    <p:sldId id="370" r:id="rId53"/>
    <p:sldId id="371" r:id="rId54"/>
    <p:sldId id="372" r:id="rId55"/>
    <p:sldId id="373" r:id="rId56"/>
    <p:sldId id="374" r:id="rId57"/>
    <p:sldId id="375" r:id="rId58"/>
    <p:sldId id="376" r:id="rId59"/>
    <p:sldId id="377" r:id="rId60"/>
    <p:sldId id="378" r:id="rId61"/>
    <p:sldId id="379" r:id="rId62"/>
    <p:sldId id="380" r:id="rId63"/>
    <p:sldId id="381" r:id="rId64"/>
    <p:sldId id="382" r:id="rId65"/>
    <p:sldId id="383" r:id="rId66"/>
    <p:sldId id="384" r:id="rId67"/>
    <p:sldId id="385" r:id="rId68"/>
    <p:sldId id="386" r:id="rId69"/>
    <p:sldId id="387" r:id="rId70"/>
    <p:sldId id="388" r:id="rId71"/>
    <p:sldId id="389" r:id="rId72"/>
    <p:sldId id="390" r:id="rId73"/>
    <p:sldId id="391" r:id="rId74"/>
    <p:sldId id="392" r:id="rId75"/>
    <p:sldId id="393" r:id="rId76"/>
    <p:sldId id="394" r:id="rId77"/>
    <p:sldId id="395" r:id="rId78"/>
    <p:sldId id="396" r:id="rId79"/>
    <p:sldId id="278" r:id="rId80"/>
    <p:sldId id="321" r:id="rId81"/>
    <p:sldId id="322" r:id="rId82"/>
    <p:sldId id="323" r:id="rId83"/>
    <p:sldId id="397" r:id="rId84"/>
    <p:sldId id="398" r:id="rId85"/>
    <p:sldId id="399" r:id="rId86"/>
    <p:sldId id="400" r:id="rId87"/>
    <p:sldId id="401" r:id="rId88"/>
    <p:sldId id="402" r:id="rId89"/>
    <p:sldId id="403" r:id="rId90"/>
    <p:sldId id="404" r:id="rId91"/>
    <p:sldId id="405" r:id="rId92"/>
    <p:sldId id="406" r:id="rId93"/>
    <p:sldId id="407" r:id="rId94"/>
    <p:sldId id="408" r:id="rId95"/>
    <p:sldId id="409" r:id="rId96"/>
    <p:sldId id="276" r:id="rId9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FBFBF"/>
    <a:srgbClr val="000000"/>
    <a:srgbClr val="41719C"/>
    <a:srgbClr val="ABFFC7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1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-252" y="-96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8A44DE2E-46B4-43D4-A6D2-1DFB3FF89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092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363A6-3D28-4615-B027-773492D340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38424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节标题2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3324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843213" y="2312988"/>
            <a:ext cx="6761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>
                <a:latin typeface="华文琥珀" pitchFamily="2" charset="-122"/>
                <a:ea typeface="华文琥珀" pitchFamily="2" charset="-122"/>
              </a:rPr>
              <a:t>SQL Server 2008</a:t>
            </a:r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网络数据库</a:t>
            </a:r>
            <a:endParaRPr lang="en-US" altLang="zh-CN" sz="3600">
              <a:latin typeface="华文琥珀" pitchFamily="2" charset="-122"/>
              <a:ea typeface="华文琥珀" pitchFamily="2" charset="-122"/>
            </a:endParaRPr>
          </a:p>
          <a:p>
            <a:pPr algn="ctr" eaLnBrk="1" hangingPunct="1"/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管理项目教程</a:t>
            </a:r>
            <a:endParaRPr lang="zh-CN" altLang="en-US" sz="3600" b="1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66788" y="612775"/>
            <a:ext cx="2667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595959"/>
                </a:solidFill>
              </a:rPr>
              <a:t>高等职业教育精品示范教材</a:t>
            </a: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4525963" y="4181475"/>
            <a:ext cx="3935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主编：李桂香 王昌云</a:t>
            </a:r>
          </a:p>
        </p:txBody>
      </p:sp>
      <p:sp>
        <p:nvSpPr>
          <p:cNvPr id="20" name="文本框 11"/>
          <p:cNvSpPr txBox="1">
            <a:spLocks noChangeArrowheads="1"/>
          </p:cNvSpPr>
          <p:nvPr/>
        </p:nvSpPr>
        <p:spPr bwMode="auto">
          <a:xfrm>
            <a:off x="8031163" y="5534025"/>
            <a:ext cx="350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中国水利水电出版社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531475" cy="412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出现上述错误</a:t>
            </a:r>
            <a:r>
              <a:rPr lang="zh-CN" altLang="en-US" sz="2200" dirty="0"/>
              <a:t>，是因为</a:t>
            </a:r>
            <a:r>
              <a:rPr lang="en-US" altLang="zh-CN" sz="2200" dirty="0"/>
              <a:t>CREATE VIEW</a:t>
            </a:r>
            <a:r>
              <a:rPr lang="zh-CN" altLang="en-US" sz="2200" dirty="0"/>
              <a:t>要单独作为一个批处理，所以在（</a:t>
            </a:r>
            <a:r>
              <a:rPr lang="en-US" altLang="zh-CN" sz="2200" dirty="0"/>
              <a:t>SELECT * FROM </a:t>
            </a:r>
            <a:r>
              <a:rPr lang="zh-CN" altLang="en-US" sz="2200" dirty="0"/>
              <a:t>课程表）的前面加上</a:t>
            </a:r>
            <a:r>
              <a:rPr lang="en-US" altLang="zh-CN" sz="2200" dirty="0"/>
              <a:t>GO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CREATE VIEW </a:t>
            </a:r>
            <a:r>
              <a:rPr lang="en-US" altLang="zh-CN" sz="2200" dirty="0" err="1"/>
              <a:t>V_Class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AS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班级表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课程表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执行上述语句，就不会出现错误信息了。</a:t>
            </a:r>
          </a:p>
        </p:txBody>
      </p:sp>
    </p:spTree>
    <p:extLst>
      <p:ext uri="{BB962C8B-B14F-4D97-AF65-F5344CB8AC3E}">
        <p14:creationId xmlns:p14="http://schemas.microsoft.com/office/powerpoint/2010/main" val="3823348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990075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</a:t>
            </a:r>
            <a:r>
              <a:rPr lang="zh-CN" altLang="en-US" sz="2200" dirty="0"/>
              <a:t>．注释符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注释，也称为注解，是写在代码中的说明性文字，对程序的结构及功能进行文字说明。注释内容不被系统编译，也不被程序执行。使用注释对代码进行说明，不仅能使程序易读易懂，而且有助于日后的管理和维护。在程序设计过程中，程序员要严格遵守代码编写规范，而注释就是其中很重要的一部分。</a:t>
            </a:r>
            <a:r>
              <a:rPr lang="en-US" altLang="zh-CN" sz="2200" dirty="0"/>
              <a:t>SQL Server</a:t>
            </a:r>
            <a:r>
              <a:rPr lang="zh-CN" altLang="en-US" sz="2200" dirty="0"/>
              <a:t>提供了两类注释符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）单行注释：使用“</a:t>
            </a:r>
            <a:r>
              <a:rPr lang="en-US" altLang="zh-CN" sz="2200" dirty="0"/>
              <a:t>--”</a:t>
            </a:r>
            <a:r>
              <a:rPr lang="zh-CN" altLang="en-US" sz="2200" dirty="0"/>
              <a:t>表示，将注释内容写在</a:t>
            </a:r>
            <a:r>
              <a:rPr lang="en-US" altLang="zh-CN" sz="2200" dirty="0"/>
              <a:t>--</a:t>
            </a:r>
            <a:r>
              <a:rPr lang="zh-CN" altLang="en-US" sz="2200" dirty="0"/>
              <a:t>的后面。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）多行注释：使用“</a:t>
            </a:r>
            <a:r>
              <a:rPr lang="en-US" altLang="zh-CN" sz="2200" dirty="0"/>
              <a:t>/*…*/”</a:t>
            </a:r>
            <a:r>
              <a:rPr lang="zh-CN" altLang="en-US" sz="2200" dirty="0"/>
              <a:t>表示，将注释内容写在</a:t>
            </a:r>
            <a:r>
              <a:rPr lang="en-US" altLang="zh-CN" sz="2200" dirty="0"/>
              <a:t>/*</a:t>
            </a:r>
            <a:r>
              <a:rPr lang="zh-CN" altLang="en-US" sz="2200" dirty="0"/>
              <a:t>和*</a:t>
            </a:r>
            <a:r>
              <a:rPr lang="en-US" altLang="zh-CN" sz="2200" dirty="0"/>
              <a:t>/</a:t>
            </a:r>
            <a:r>
              <a:rPr lang="zh-CN" altLang="en-US" sz="2200" dirty="0"/>
              <a:t>之间。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例如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USE </a:t>
            </a:r>
            <a:r>
              <a:rPr lang="en-US" altLang="zh-CN" sz="2200" dirty="0"/>
              <a:t>Student --</a:t>
            </a:r>
            <a:r>
              <a:rPr lang="zh-CN" altLang="en-US" sz="2200" dirty="0"/>
              <a:t>打开</a:t>
            </a:r>
            <a:r>
              <a:rPr lang="en-US" altLang="zh-CN" sz="2200" dirty="0"/>
              <a:t>Student</a:t>
            </a:r>
            <a:r>
              <a:rPr lang="zh-CN" altLang="en-US" sz="2200" dirty="0"/>
              <a:t>数据库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/*</a:t>
            </a:r>
            <a:r>
              <a:rPr lang="zh-CN" altLang="en-US" sz="2200" dirty="0"/>
              <a:t>创建显示班级表所有记录的视图</a:t>
            </a:r>
            <a:r>
              <a:rPr lang="en-US" altLang="zh-CN" sz="2200" dirty="0" err="1"/>
              <a:t>V_Class</a:t>
            </a:r>
            <a:r>
              <a:rPr lang="en-US" altLang="zh-CN" sz="2200" dirty="0"/>
              <a:t>*/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CREATE VIEW </a:t>
            </a:r>
            <a:r>
              <a:rPr lang="en-US" altLang="zh-CN" sz="2200" dirty="0" err="1" smtClean="0"/>
              <a:t>V_Class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8753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99007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．标识符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标识符是用来标识服务器、数据库和数据库对象（列、表、视图和索引等），</a:t>
            </a:r>
            <a:r>
              <a:rPr lang="en-US" altLang="zh-CN" sz="2200" dirty="0"/>
              <a:t>Transact-SQL</a:t>
            </a:r>
            <a:r>
              <a:rPr lang="zh-CN" altLang="en-US" sz="2200" dirty="0"/>
              <a:t>的保留字不能用做标识符。</a:t>
            </a:r>
            <a:r>
              <a:rPr lang="en-US" altLang="zh-CN" sz="2200" dirty="0"/>
              <a:t>SQL Server</a:t>
            </a:r>
            <a:r>
              <a:rPr lang="zh-CN" altLang="en-US" sz="2200" dirty="0"/>
              <a:t>的标识符有两种：常规标识符和分隔标识符。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）常规标识符：常规标识符的第一个字符必须是下列字符之一：</a:t>
            </a:r>
            <a:r>
              <a:rPr lang="en-US" altLang="zh-CN" sz="2200" dirty="0"/>
              <a:t>26</a:t>
            </a:r>
            <a:r>
              <a:rPr lang="zh-CN" altLang="en-US" sz="2200" dirty="0"/>
              <a:t>个大小写字母</a:t>
            </a:r>
            <a:r>
              <a:rPr lang="en-US" altLang="zh-CN" sz="2200" dirty="0"/>
              <a:t>a</a:t>
            </a:r>
            <a:r>
              <a:rPr lang="zh-CN" altLang="en-US" sz="2200" dirty="0"/>
              <a:t>～</a:t>
            </a:r>
            <a:r>
              <a:rPr lang="en-US" altLang="zh-CN" sz="2200" dirty="0"/>
              <a:t>z</a:t>
            </a:r>
            <a:r>
              <a:rPr lang="zh-CN" altLang="en-US" sz="2200" dirty="0"/>
              <a:t>、</a:t>
            </a:r>
            <a:r>
              <a:rPr lang="en-US" altLang="zh-CN" sz="2200" dirty="0"/>
              <a:t>A</a:t>
            </a:r>
            <a:r>
              <a:rPr lang="zh-CN" altLang="en-US" sz="2200" dirty="0"/>
              <a:t>～</a:t>
            </a:r>
            <a:r>
              <a:rPr lang="en-US" altLang="zh-CN" sz="2200" dirty="0"/>
              <a:t>Z</a:t>
            </a:r>
            <a:r>
              <a:rPr lang="zh-CN" altLang="en-US" sz="2200" dirty="0"/>
              <a:t>，来自其他语言的字母字符，还可以是下划线、</a:t>
            </a:r>
            <a:r>
              <a:rPr lang="en-US" altLang="zh-CN" sz="2200" dirty="0"/>
              <a:t>@</a:t>
            </a:r>
            <a:r>
              <a:rPr lang="zh-CN" altLang="en-US" sz="2200" dirty="0"/>
              <a:t>或</a:t>
            </a:r>
            <a:r>
              <a:rPr lang="en-US" altLang="zh-CN" sz="2200" dirty="0"/>
              <a:t>#</a:t>
            </a:r>
            <a:r>
              <a:rPr lang="zh-CN" altLang="en-US" sz="2200" dirty="0"/>
              <a:t>。其他字符可以为大小写字母，也可以为其他国家或地区字符中的十进制数字。常规标识符中不允许有空格或其他特殊字符。例如：使用“学生表”来表示学生表的表名称，“学生表”就是常规标识符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75230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990075" cy="331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）分隔标识符：对于不符合常规标识符的标识符，用双引号或方括号进行分隔，才能够作为标识符使用，这样的标识符叫做分隔标识符。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例如：要查询一个名为</a:t>
            </a:r>
            <a:r>
              <a:rPr lang="en-US" altLang="zh-CN" sz="2200" dirty="0"/>
              <a:t>My Table</a:t>
            </a:r>
            <a:r>
              <a:rPr lang="zh-CN" altLang="en-US" sz="2200" dirty="0"/>
              <a:t>的表的所有信息。查询语句为：</a:t>
            </a:r>
            <a:r>
              <a:rPr lang="en-US" altLang="zh-CN" sz="2200" dirty="0"/>
              <a:t>SELECT * FROM My Table</a:t>
            </a:r>
            <a:r>
              <a:rPr lang="zh-CN" altLang="en-US" sz="2200" dirty="0"/>
              <a:t>，执行该语句会出现如下错误信息“关键字</a:t>
            </a:r>
            <a:r>
              <a:rPr lang="en-US" altLang="zh-CN" sz="2200" dirty="0"/>
              <a:t>'Table'</a:t>
            </a:r>
            <a:r>
              <a:rPr lang="zh-CN" altLang="en-US" sz="2200" dirty="0"/>
              <a:t>附近有语法错误。”这是因为</a:t>
            </a:r>
            <a:r>
              <a:rPr lang="en-US" altLang="zh-CN" sz="2200" dirty="0"/>
              <a:t>My Table</a:t>
            </a:r>
            <a:r>
              <a:rPr lang="zh-CN" altLang="en-US" sz="2200" dirty="0"/>
              <a:t>内含有空格，不是常规标识符，若要将</a:t>
            </a:r>
            <a:r>
              <a:rPr lang="en-US" altLang="zh-CN" sz="2200" dirty="0"/>
              <a:t>My Table</a:t>
            </a:r>
            <a:r>
              <a:rPr lang="zh-CN" altLang="en-US" sz="2200" dirty="0"/>
              <a:t>作为标识符使用，必须用双引号或方括号对其进行分隔，构成分隔标识符。故将查询语句修改为</a:t>
            </a:r>
            <a:r>
              <a:rPr lang="en-US" altLang="zh-CN" sz="2200" dirty="0"/>
              <a:t>SELECT * FROM "My Table"</a:t>
            </a:r>
            <a:r>
              <a:rPr lang="zh-CN" altLang="en-US" sz="2200" dirty="0"/>
              <a:t>，或修改为</a:t>
            </a:r>
            <a:r>
              <a:rPr lang="en-US" altLang="zh-CN" sz="2200" dirty="0"/>
              <a:t>SELECT * FROM [My Table]</a:t>
            </a:r>
            <a:r>
              <a:rPr lang="zh-CN" altLang="en-US" sz="2200" dirty="0"/>
              <a:t>，执行这两条语句都不会出现错误信息。</a:t>
            </a:r>
          </a:p>
          <a:p>
            <a:pPr eaLnBrk="1" hangingPunct="1"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992475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990075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4</a:t>
            </a:r>
            <a:r>
              <a:rPr lang="zh-CN" altLang="en-US" sz="2200" dirty="0"/>
              <a:t>．常量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常量是指在程序的生命周期内，其值不改变的量。常量可以直接用其值表示，它的格式取决于它所表示的数据类型，主要有几下以种类型：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）字符串常量，字符串常量括在单引号内</a:t>
            </a:r>
            <a:r>
              <a:rPr lang="zh-CN" altLang="en-US" sz="2200" dirty="0" smtClean="0"/>
              <a:t>。</a:t>
            </a:r>
            <a:r>
              <a:rPr lang="en-US" altLang="zh-CN" sz="2200" dirty="0" smtClean="0"/>
              <a:t>‘</a:t>
            </a:r>
            <a:r>
              <a:rPr lang="zh-CN" altLang="en-US" sz="2200" dirty="0" smtClean="0"/>
              <a:t>网络数据库</a:t>
            </a:r>
            <a:r>
              <a:rPr lang="en-US" altLang="zh-CN" sz="2200" dirty="0" smtClean="0"/>
              <a:t>’</a:t>
            </a:r>
            <a:r>
              <a:rPr lang="zh-CN" altLang="en-US" sz="2200" dirty="0" smtClean="0"/>
              <a:t>，</a:t>
            </a:r>
            <a:r>
              <a:rPr lang="en-US" altLang="zh-CN" sz="2200" dirty="0" err="1" smtClean="0"/>
              <a:t>N‘Lucy</a:t>
            </a:r>
            <a:r>
              <a:rPr lang="en-US" altLang="zh-CN" sz="2200" dirty="0" smtClean="0"/>
              <a:t>’</a:t>
            </a:r>
            <a:r>
              <a:rPr lang="zh-CN" altLang="en-US" sz="2200" dirty="0" smtClean="0"/>
              <a:t>都是</a:t>
            </a:r>
            <a:r>
              <a:rPr lang="zh-CN" altLang="en-US" sz="2200" dirty="0"/>
              <a:t>字符串</a:t>
            </a:r>
            <a:r>
              <a:rPr lang="zh-CN" altLang="en-US" sz="2200" dirty="0" smtClean="0"/>
              <a:t>常量。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）数值常量</a:t>
            </a:r>
            <a:r>
              <a:rPr lang="zh-CN" altLang="en-US" sz="2200" dirty="0" smtClean="0"/>
              <a:t>。</a:t>
            </a:r>
            <a:r>
              <a:rPr lang="en-US" altLang="zh-CN" sz="2200" dirty="0"/>
              <a:t>0X1AC</a:t>
            </a:r>
            <a:r>
              <a:rPr lang="zh-CN" altLang="en-US" sz="2200" dirty="0"/>
              <a:t>，</a:t>
            </a:r>
            <a:r>
              <a:rPr lang="en-US" altLang="zh-CN" sz="2200" dirty="0"/>
              <a:t>14</a:t>
            </a:r>
            <a:r>
              <a:rPr lang="zh-CN" altLang="en-US" sz="2200" dirty="0"/>
              <a:t>，</a:t>
            </a:r>
            <a:r>
              <a:rPr lang="en-US" altLang="zh-CN" sz="2200" dirty="0"/>
              <a:t>19.21</a:t>
            </a:r>
            <a:r>
              <a:rPr lang="zh-CN" altLang="en-US" sz="2200" dirty="0"/>
              <a:t>，</a:t>
            </a:r>
            <a:r>
              <a:rPr lang="en-US" altLang="zh-CN" sz="2200" dirty="0"/>
              <a:t>0.6E-2</a:t>
            </a:r>
            <a:r>
              <a:rPr lang="zh-CN" altLang="en-US" sz="2200" dirty="0"/>
              <a:t>，</a:t>
            </a:r>
            <a:r>
              <a:rPr lang="en-US" altLang="zh-CN" sz="2200" dirty="0"/>
              <a:t>$12.6</a:t>
            </a:r>
            <a:r>
              <a:rPr lang="zh-CN" altLang="en-US" sz="2200" dirty="0"/>
              <a:t>都是数值常量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3</a:t>
            </a:r>
            <a:r>
              <a:rPr lang="zh-CN" altLang="en-US" sz="2200" dirty="0"/>
              <a:t>）日期常量</a:t>
            </a:r>
            <a:r>
              <a:rPr lang="zh-CN" altLang="en-US" sz="2200" dirty="0" smtClean="0"/>
              <a:t>。</a:t>
            </a:r>
            <a:r>
              <a:rPr lang="en-US" altLang="zh-CN" sz="2200" dirty="0"/>
              <a:t>'2014/11/19'</a:t>
            </a:r>
            <a:r>
              <a:rPr lang="zh-CN" altLang="en-US" sz="2200" dirty="0"/>
              <a:t>，</a:t>
            </a:r>
            <a:r>
              <a:rPr lang="en-US" altLang="zh-CN" sz="2200" dirty="0"/>
              <a:t>'20141119'</a:t>
            </a:r>
            <a:r>
              <a:rPr lang="zh-CN" altLang="en-US" sz="2200" dirty="0"/>
              <a:t>都是日期常量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5</a:t>
            </a:r>
            <a:r>
              <a:rPr lang="zh-CN" altLang="en-US" sz="2200" dirty="0"/>
              <a:t>．变量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变量是指在程序的生命周期内，其值可以改变的量。变量分为局部变量和全局变量。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）局部变量。局部变量是用户定义的变量，其作用范围仅在程序内部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声明局部变量的语法如下：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DECLARE @</a:t>
            </a:r>
            <a:r>
              <a:rPr lang="zh-CN" altLang="en-US" sz="2200" dirty="0"/>
              <a:t>变量名</a:t>
            </a:r>
            <a:r>
              <a:rPr lang="en-US" altLang="zh-CN" sz="2200" dirty="0"/>
              <a:t>1 </a:t>
            </a:r>
            <a:r>
              <a:rPr lang="zh-CN" altLang="en-US" sz="2200" dirty="0"/>
              <a:t>数据类型</a:t>
            </a:r>
            <a:r>
              <a:rPr lang="en-US" altLang="zh-CN" sz="2200" dirty="0"/>
              <a:t>,@</a:t>
            </a:r>
            <a:r>
              <a:rPr lang="zh-CN" altLang="en-US" sz="2200" dirty="0"/>
              <a:t>变量名</a:t>
            </a:r>
            <a:r>
              <a:rPr lang="en-US" altLang="zh-CN" sz="2200" dirty="0"/>
              <a:t>2 </a:t>
            </a:r>
            <a:r>
              <a:rPr lang="zh-CN" altLang="en-US" sz="2200" dirty="0"/>
              <a:t>数据类型</a:t>
            </a:r>
            <a:r>
              <a:rPr lang="en-US" altLang="zh-CN" sz="2200" dirty="0"/>
              <a:t>,…,@</a:t>
            </a:r>
            <a:r>
              <a:rPr lang="zh-CN" altLang="en-US" sz="2200" dirty="0"/>
              <a:t>变量名</a:t>
            </a:r>
            <a:r>
              <a:rPr lang="en-US" altLang="zh-CN" sz="2200" dirty="0"/>
              <a:t>n </a:t>
            </a:r>
            <a:r>
              <a:rPr lang="zh-CN" altLang="en-US" sz="2200" dirty="0" smtClean="0"/>
              <a:t>数据类型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51835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99007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可以使用</a:t>
            </a:r>
            <a:r>
              <a:rPr lang="en-US" altLang="zh-CN" sz="2200" dirty="0" smtClean="0"/>
              <a:t>SET</a:t>
            </a:r>
            <a:r>
              <a:rPr lang="zh-CN" altLang="en-US" sz="2200" dirty="0" smtClean="0"/>
              <a:t>或</a:t>
            </a:r>
            <a:r>
              <a:rPr lang="en-US" altLang="zh-CN" sz="2200" dirty="0" smtClean="0"/>
              <a:t>SELECT</a:t>
            </a:r>
            <a:r>
              <a:rPr lang="zh-CN" altLang="en-US" sz="2200" dirty="0" smtClean="0"/>
              <a:t>为变量赋值，具体语法如下：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SET @</a:t>
            </a:r>
            <a:r>
              <a:rPr lang="zh-CN" altLang="en-US" sz="2200" dirty="0" smtClean="0"/>
              <a:t>变量名</a:t>
            </a:r>
            <a:r>
              <a:rPr lang="en-US" altLang="zh-CN" sz="2200" dirty="0" smtClean="0"/>
              <a:t>=</a:t>
            </a:r>
            <a:r>
              <a:rPr lang="zh-CN" altLang="en-US" sz="2200" dirty="0" smtClean="0"/>
              <a:t>表达式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@</a:t>
            </a:r>
            <a:r>
              <a:rPr lang="zh-CN" altLang="en-US" sz="2200" dirty="0" smtClean="0"/>
              <a:t>变量名</a:t>
            </a:r>
            <a:r>
              <a:rPr lang="en-US" altLang="zh-CN" sz="2200" dirty="0" smtClean="0"/>
              <a:t>1=</a:t>
            </a:r>
            <a:r>
              <a:rPr lang="zh-CN" altLang="en-US" sz="2200" dirty="0" smtClean="0"/>
              <a:t>表达式</a:t>
            </a:r>
            <a:r>
              <a:rPr lang="en-US" altLang="zh-CN" sz="2200" dirty="0" smtClean="0"/>
              <a:t>1, @</a:t>
            </a:r>
            <a:r>
              <a:rPr lang="zh-CN" altLang="en-US" sz="2200" dirty="0" smtClean="0"/>
              <a:t>变量名</a:t>
            </a:r>
            <a:r>
              <a:rPr lang="en-US" altLang="zh-CN" sz="2200" dirty="0" smtClean="0"/>
              <a:t>2=</a:t>
            </a:r>
            <a:r>
              <a:rPr lang="zh-CN" altLang="en-US" sz="2200" dirty="0" smtClean="0"/>
              <a:t>表达式</a:t>
            </a:r>
            <a:r>
              <a:rPr lang="en-US" altLang="zh-CN" sz="2200" dirty="0" smtClean="0"/>
              <a:t>2,…,@</a:t>
            </a:r>
            <a:r>
              <a:rPr lang="zh-CN" altLang="en-US" sz="2200" dirty="0" smtClean="0"/>
              <a:t>变量名</a:t>
            </a:r>
            <a:r>
              <a:rPr lang="en-US" altLang="zh-CN" sz="2200" dirty="0" smtClean="0"/>
              <a:t>n=</a:t>
            </a:r>
            <a:r>
              <a:rPr lang="zh-CN" altLang="en-US" sz="2200" dirty="0" smtClean="0"/>
              <a:t>表达式</a:t>
            </a:r>
            <a:r>
              <a:rPr lang="en-US" altLang="zh-CN" sz="2200" dirty="0" smtClean="0"/>
              <a:t>n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用</a:t>
            </a:r>
            <a:r>
              <a:rPr lang="en-US" altLang="zh-CN" sz="2200" dirty="0" smtClean="0"/>
              <a:t>SET</a:t>
            </a:r>
            <a:r>
              <a:rPr lang="zh-CN" altLang="en-US" sz="2200" dirty="0" smtClean="0"/>
              <a:t>为变量赋值，一次只能给一个变量赋值；用</a:t>
            </a:r>
            <a:r>
              <a:rPr lang="en-US" altLang="zh-CN" sz="2200" dirty="0" smtClean="0"/>
              <a:t>SELECT</a:t>
            </a:r>
            <a:r>
              <a:rPr lang="zh-CN" altLang="en-US" sz="2200" dirty="0" smtClean="0"/>
              <a:t>为变量赋值，一次可以为多个变量赋值。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）全局变量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全局变量名以</a:t>
            </a:r>
            <a:r>
              <a:rPr lang="en-US" altLang="zh-CN" sz="2200" dirty="0" smtClean="0"/>
              <a:t>@@</a:t>
            </a:r>
            <a:r>
              <a:rPr lang="zh-CN" altLang="en-US" sz="2200" dirty="0" smtClean="0"/>
              <a:t>开始，是</a:t>
            </a:r>
            <a:r>
              <a:rPr lang="en-US" altLang="zh-CN" sz="2200" dirty="0" smtClean="0"/>
              <a:t>SQL Server</a:t>
            </a:r>
            <a:r>
              <a:rPr lang="zh-CN" altLang="en-US" sz="2200" dirty="0" smtClean="0"/>
              <a:t>系统提供并赋值的变量，用户不能建立全局变量，也不能用</a:t>
            </a:r>
            <a:r>
              <a:rPr lang="en-US" altLang="zh-CN" sz="2200" dirty="0" smtClean="0"/>
              <a:t>SET</a:t>
            </a:r>
            <a:r>
              <a:rPr lang="zh-CN" altLang="en-US" sz="2200" dirty="0" smtClean="0"/>
              <a:t>或</a:t>
            </a:r>
            <a:r>
              <a:rPr lang="en-US" altLang="zh-CN" sz="2200" dirty="0" smtClean="0"/>
              <a:t>SELECT</a:t>
            </a:r>
            <a:r>
              <a:rPr lang="zh-CN" altLang="en-US" sz="2200" dirty="0" smtClean="0"/>
              <a:t>赋值语句修改全局变量的值。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@@LANGUAGE</a:t>
            </a:r>
            <a:r>
              <a:rPr lang="zh-CN" altLang="en-US" sz="2200" dirty="0" smtClean="0"/>
              <a:t>返回当前使用的语言；</a:t>
            </a:r>
            <a:r>
              <a:rPr lang="en-US" altLang="zh-CN" sz="2200" dirty="0" smtClean="0"/>
              <a:t>@@ROWCOUNT</a:t>
            </a:r>
            <a:r>
              <a:rPr lang="zh-CN" altLang="en-US" sz="2200" dirty="0" smtClean="0"/>
              <a:t>返回上一个</a:t>
            </a:r>
            <a:r>
              <a:rPr lang="en-US" altLang="zh-CN" sz="2200" dirty="0" smtClean="0"/>
              <a:t>SQL</a:t>
            </a:r>
            <a:r>
              <a:rPr lang="zh-CN" altLang="en-US" sz="2200" dirty="0" smtClean="0"/>
              <a:t>语句影响的行数。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6</a:t>
            </a:r>
            <a:r>
              <a:rPr lang="zh-CN" altLang="en-US" sz="2200" dirty="0"/>
              <a:t>．运算符</a:t>
            </a:r>
          </a:p>
        </p:txBody>
      </p:sp>
    </p:spTree>
    <p:extLst>
      <p:ext uri="{BB962C8B-B14F-4D97-AF65-F5344CB8AC3E}">
        <p14:creationId xmlns:p14="http://schemas.microsoft.com/office/powerpoint/2010/main" val="1227702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0948" y="754156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23034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48755" y="1338356"/>
            <a:ext cx="32263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200" dirty="0"/>
              <a:t>表</a:t>
            </a:r>
            <a:r>
              <a:rPr lang="en-US" altLang="zh-CN" sz="2200" dirty="0"/>
              <a:t>9-1 Transact-SQL</a:t>
            </a:r>
            <a:r>
              <a:rPr lang="zh-CN" altLang="zh-CN" sz="2200" dirty="0"/>
              <a:t>运算符</a:t>
            </a:r>
            <a:endParaRPr lang="zh-CN" altLang="en-US" sz="2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94520"/>
              </p:ext>
            </p:extLst>
          </p:nvPr>
        </p:nvGraphicFramePr>
        <p:xfrm>
          <a:off x="479559" y="1960391"/>
          <a:ext cx="11353146" cy="4536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5339"/>
                <a:gridCol w="7438686"/>
                <a:gridCol w="1289121"/>
              </a:tblGrid>
              <a:tr h="3024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类别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所含运算符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优先级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一元运算符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+</a:t>
                      </a:r>
                      <a:r>
                        <a:rPr lang="zh-CN" sz="1800" kern="100">
                          <a:effectLst/>
                        </a:rPr>
                        <a:t>（正）、–（负）、</a:t>
                      </a:r>
                      <a:r>
                        <a:rPr lang="zh-CN" sz="1800" kern="0">
                          <a:effectLst/>
                        </a:rPr>
                        <a:t>～</a:t>
                      </a:r>
                      <a:r>
                        <a:rPr lang="zh-CN" sz="1800" kern="100">
                          <a:effectLst/>
                        </a:rPr>
                        <a:t>（取反）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算术运算符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*</a:t>
                      </a:r>
                      <a:r>
                        <a:rPr lang="zh-CN" sz="1800" kern="100">
                          <a:effectLst/>
                        </a:rPr>
                        <a:t>（乘）、</a:t>
                      </a:r>
                      <a:r>
                        <a:rPr lang="en-US" sz="1800" kern="100">
                          <a:effectLst/>
                        </a:rPr>
                        <a:t>/</a:t>
                      </a:r>
                      <a:r>
                        <a:rPr lang="zh-CN" sz="1800" kern="100">
                          <a:effectLst/>
                        </a:rPr>
                        <a:t>（除）、</a:t>
                      </a:r>
                      <a:r>
                        <a:rPr lang="en-US" sz="1800" kern="100">
                          <a:effectLst/>
                        </a:rPr>
                        <a:t>%</a:t>
                      </a:r>
                      <a:r>
                        <a:rPr lang="zh-CN" sz="1800" kern="100">
                          <a:effectLst/>
                        </a:rPr>
                        <a:t>（取模）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算术运算符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+</a:t>
                      </a:r>
                      <a:r>
                        <a:rPr lang="zh-CN" sz="1800" kern="100">
                          <a:effectLst/>
                        </a:rPr>
                        <a:t>（加）、–（减）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字符串连接运算符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+</a:t>
                      </a:r>
                      <a:r>
                        <a:rPr lang="zh-CN" sz="1800" kern="100">
                          <a:effectLst/>
                        </a:rPr>
                        <a:t>（连接）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907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比较运算符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=</a:t>
                      </a:r>
                      <a:r>
                        <a:rPr lang="zh-CN" sz="1800" kern="100">
                          <a:effectLst/>
                        </a:rPr>
                        <a:t>（等于）、</a:t>
                      </a:r>
                      <a:r>
                        <a:rPr lang="en-US" sz="1800" kern="100">
                          <a:effectLst/>
                        </a:rPr>
                        <a:t>&gt;</a:t>
                      </a:r>
                      <a:r>
                        <a:rPr lang="zh-CN" sz="1800" kern="100">
                          <a:effectLst/>
                        </a:rPr>
                        <a:t>（大于）、</a:t>
                      </a:r>
                      <a:r>
                        <a:rPr lang="en-US" sz="1800" kern="100">
                          <a:effectLst/>
                        </a:rPr>
                        <a:t>&gt;=</a:t>
                      </a:r>
                      <a:r>
                        <a:rPr lang="zh-CN" sz="1800" kern="100">
                          <a:effectLst/>
                        </a:rPr>
                        <a:t>（大于等于）、</a:t>
                      </a:r>
                      <a:r>
                        <a:rPr lang="en-US" sz="1800" kern="100">
                          <a:effectLst/>
                        </a:rPr>
                        <a:t>&lt;</a:t>
                      </a:r>
                      <a:r>
                        <a:rPr lang="zh-CN" sz="1800" kern="100">
                          <a:effectLst/>
                        </a:rPr>
                        <a:t>（小于）、</a:t>
                      </a:r>
                      <a:r>
                        <a:rPr lang="en-US" sz="1800" kern="100">
                          <a:effectLst/>
                        </a:rPr>
                        <a:t>&lt;=</a:t>
                      </a:r>
                      <a:r>
                        <a:rPr lang="zh-CN" sz="1800" kern="100">
                          <a:effectLst/>
                        </a:rPr>
                        <a:t>（小于等于）、</a:t>
                      </a:r>
                      <a:r>
                        <a:rPr lang="en-US" sz="1800" kern="100">
                          <a:effectLst/>
                        </a:rPr>
                        <a:t>&lt;&gt;</a:t>
                      </a:r>
                      <a:r>
                        <a:rPr lang="zh-CN" sz="1800" kern="100">
                          <a:effectLst/>
                        </a:rPr>
                        <a:t>（或</a:t>
                      </a:r>
                      <a:r>
                        <a:rPr lang="en-US" sz="1800" kern="100">
                          <a:effectLst/>
                        </a:rPr>
                        <a:t>!=</a:t>
                      </a:r>
                      <a:r>
                        <a:rPr lang="zh-CN" sz="1800" kern="100">
                          <a:effectLst/>
                        </a:rPr>
                        <a:t>，不等于）、</a:t>
                      </a:r>
                      <a:r>
                        <a:rPr lang="en-US" sz="1800" kern="100">
                          <a:effectLst/>
                        </a:rPr>
                        <a:t>!&lt;</a:t>
                      </a:r>
                      <a:r>
                        <a:rPr lang="zh-CN" sz="1800" kern="100">
                          <a:effectLst/>
                        </a:rPr>
                        <a:t>（不小于）、</a:t>
                      </a:r>
                      <a:r>
                        <a:rPr lang="en-US" sz="1800" kern="100">
                          <a:effectLst/>
                        </a:rPr>
                        <a:t>!&gt;</a:t>
                      </a:r>
                      <a:r>
                        <a:rPr lang="zh-CN" sz="1800" kern="100">
                          <a:effectLst/>
                        </a:rPr>
                        <a:t>（不大于）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4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按位运算符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&amp;</a:t>
                      </a:r>
                      <a:r>
                        <a:rPr lang="zh-CN" sz="1800" kern="100">
                          <a:effectLst/>
                        </a:rPr>
                        <a:t>（位与）、∣（位或）、</a:t>
                      </a:r>
                      <a:r>
                        <a:rPr lang="en-US" sz="1800" kern="100">
                          <a:effectLst/>
                        </a:rPr>
                        <a:t>^</a:t>
                      </a:r>
                      <a:r>
                        <a:rPr lang="zh-CN" sz="1800" kern="100">
                          <a:effectLst/>
                        </a:rPr>
                        <a:t>（位异或）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5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逻辑运算符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NOT</a:t>
                      </a:r>
                      <a:r>
                        <a:rPr lang="zh-CN" sz="1800" kern="100">
                          <a:effectLst/>
                        </a:rPr>
                        <a:t>（非）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6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逻辑运算符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AND</a:t>
                      </a:r>
                      <a:r>
                        <a:rPr lang="zh-CN" sz="1800" kern="100">
                          <a:effectLst/>
                        </a:rPr>
                        <a:t>（与）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7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907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逻辑运算符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OR</a:t>
                      </a:r>
                      <a:r>
                        <a:rPr lang="zh-CN" sz="1800" kern="100">
                          <a:effectLst/>
                        </a:rPr>
                        <a:t>（或）、</a:t>
                      </a:r>
                      <a:r>
                        <a:rPr lang="en-US" sz="1800" kern="100">
                          <a:effectLst/>
                        </a:rPr>
                        <a:t>ALL</a:t>
                      </a:r>
                      <a:r>
                        <a:rPr lang="zh-CN" sz="1800" kern="100">
                          <a:effectLst/>
                        </a:rPr>
                        <a:t>（所有）、</a:t>
                      </a:r>
                      <a:r>
                        <a:rPr lang="en-US" sz="1800" kern="100">
                          <a:effectLst/>
                        </a:rPr>
                        <a:t>ANY</a:t>
                      </a:r>
                      <a:r>
                        <a:rPr lang="zh-CN" sz="1800" kern="100">
                          <a:effectLst/>
                        </a:rPr>
                        <a:t>（任意一个）、</a:t>
                      </a:r>
                      <a:r>
                        <a:rPr lang="en-US" sz="1800" kern="100">
                          <a:effectLst/>
                        </a:rPr>
                        <a:t>BETWEEN</a:t>
                      </a:r>
                      <a:r>
                        <a:rPr lang="zh-CN" sz="1800" kern="100">
                          <a:effectLst/>
                        </a:rPr>
                        <a:t>（两者之间）、</a:t>
                      </a:r>
                      <a:r>
                        <a:rPr lang="en-US" sz="1800" kern="100">
                          <a:effectLst/>
                        </a:rPr>
                        <a:t>EXISTS</a:t>
                      </a:r>
                      <a:r>
                        <a:rPr lang="zh-CN" sz="1800" kern="100">
                          <a:effectLst/>
                        </a:rPr>
                        <a:t>（存在）、</a:t>
                      </a:r>
                      <a:r>
                        <a:rPr lang="en-US" sz="1800" kern="100">
                          <a:effectLst/>
                        </a:rPr>
                        <a:t>IN</a:t>
                      </a:r>
                      <a:r>
                        <a:rPr lang="zh-CN" sz="1800" kern="100">
                          <a:effectLst/>
                        </a:rPr>
                        <a:t>（在范围内）、</a:t>
                      </a:r>
                      <a:r>
                        <a:rPr lang="en-US" sz="1800" kern="100">
                          <a:effectLst/>
                        </a:rPr>
                        <a:t>LIKE</a:t>
                      </a:r>
                      <a:r>
                        <a:rPr lang="zh-CN" sz="1800" kern="100">
                          <a:effectLst/>
                        </a:rPr>
                        <a:t>（匹配）、</a:t>
                      </a:r>
                      <a:r>
                        <a:rPr lang="en-US" sz="1800" kern="100">
                          <a:effectLst/>
                        </a:rPr>
                        <a:t>SOME</a:t>
                      </a:r>
                      <a:r>
                        <a:rPr lang="zh-CN" sz="1800" kern="100">
                          <a:effectLst/>
                        </a:rPr>
                        <a:t>（任意一个）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8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24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赋值运算符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=</a:t>
                      </a:r>
                      <a:r>
                        <a:rPr lang="zh-CN" sz="1800" kern="100">
                          <a:effectLst/>
                        </a:rPr>
                        <a:t>（赋值）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661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7</a:t>
            </a:r>
            <a:r>
              <a:rPr lang="zh-CN" altLang="en-US" sz="2200" dirty="0"/>
              <a:t>．表达式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表达式是由变量、常量、函数和运算符构成，分为算术表达式和逻辑表达式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8</a:t>
            </a:r>
            <a:r>
              <a:rPr lang="zh-CN" altLang="en-US" sz="2200" dirty="0"/>
              <a:t>．输出语句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在</a:t>
            </a:r>
            <a:r>
              <a:rPr lang="en-US" altLang="zh-CN" sz="2200" dirty="0"/>
              <a:t>Transact-SQL</a:t>
            </a:r>
            <a:r>
              <a:rPr lang="zh-CN" altLang="en-US" sz="2200" dirty="0"/>
              <a:t>中经常要向客户输出信息，显示数据结果。在</a:t>
            </a:r>
            <a:r>
              <a:rPr lang="en-US" altLang="zh-CN" sz="2200" dirty="0"/>
              <a:t>SQL Server</a:t>
            </a:r>
            <a:r>
              <a:rPr lang="zh-CN" altLang="en-US" sz="2200" dirty="0"/>
              <a:t>中用于输出的主要是</a:t>
            </a:r>
            <a:r>
              <a:rPr lang="en-US" altLang="zh-CN" sz="2200" dirty="0"/>
              <a:t>PRINT</a:t>
            </a:r>
            <a:r>
              <a:rPr lang="zh-CN" altLang="en-US" sz="2200" dirty="0"/>
              <a:t>语句和</a:t>
            </a:r>
            <a:r>
              <a:rPr lang="en-US" altLang="zh-CN" sz="2200" dirty="0"/>
              <a:t>SELECT</a:t>
            </a:r>
            <a:r>
              <a:rPr lang="zh-CN" altLang="en-US" sz="2200" dirty="0"/>
              <a:t>语句。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使用</a:t>
            </a:r>
            <a:r>
              <a:rPr lang="en-US" altLang="zh-CN" sz="2200" dirty="0"/>
              <a:t>PRINT</a:t>
            </a:r>
            <a:r>
              <a:rPr lang="zh-CN" altLang="en-US" sz="2200" dirty="0"/>
              <a:t>语句输出信息，结果以文本方式显示，而使用</a:t>
            </a:r>
            <a:r>
              <a:rPr lang="en-US" altLang="zh-CN" sz="2200" dirty="0"/>
              <a:t>SELECT</a:t>
            </a:r>
            <a:r>
              <a:rPr lang="zh-CN" altLang="en-US" sz="2200" dirty="0"/>
              <a:t>语句输出信息，结果以表格方式显示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9</a:t>
            </a:r>
            <a:r>
              <a:rPr lang="zh-CN" altLang="en-US" sz="2200" dirty="0"/>
              <a:t>．流控</a:t>
            </a:r>
            <a:r>
              <a:rPr lang="zh-CN" altLang="en-US" sz="2200" dirty="0" smtClean="0"/>
              <a:t>语句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</a:t>
            </a:r>
            <a:r>
              <a:rPr lang="en-US" altLang="zh-CN" sz="2200" dirty="0"/>
              <a:t>BEGIN…END</a:t>
            </a:r>
            <a:r>
              <a:rPr lang="zh-CN" altLang="en-US" sz="2200" dirty="0"/>
              <a:t>语句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BEGIN…END</a:t>
            </a:r>
            <a:r>
              <a:rPr lang="zh-CN" altLang="en-US" sz="2200" dirty="0"/>
              <a:t>用来定义语句块，必须成对出现。语法格式如下：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BEGIN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语句块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END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124902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</a:t>
            </a:r>
            <a:r>
              <a:rPr lang="en-US" altLang="zh-CN" sz="2200" dirty="0"/>
              <a:t>IF…ELSE</a:t>
            </a:r>
            <a:r>
              <a:rPr lang="zh-CN" altLang="en-US" sz="2200" dirty="0"/>
              <a:t>语句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IF…ELSE</a:t>
            </a:r>
            <a:r>
              <a:rPr lang="zh-CN" altLang="en-US" sz="2200" dirty="0"/>
              <a:t>语句用来实现程序的选择结构，语法格式如下：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IF </a:t>
            </a:r>
            <a:r>
              <a:rPr lang="zh-CN" altLang="en-US" sz="2200" dirty="0" smtClean="0"/>
              <a:t>逻辑表达式        语句</a:t>
            </a:r>
            <a:r>
              <a:rPr lang="zh-CN" altLang="en-US" sz="2200" dirty="0"/>
              <a:t>块</a:t>
            </a:r>
            <a:r>
              <a:rPr lang="en-US" altLang="zh-CN" sz="2200" dirty="0"/>
              <a:t>1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</a:t>
            </a:r>
            <a:r>
              <a:rPr lang="en-US" altLang="zh-CN" sz="2200" dirty="0" smtClean="0"/>
              <a:t>ELSE       </a:t>
            </a:r>
            <a:r>
              <a:rPr lang="zh-CN" altLang="en-US" sz="2200" dirty="0" smtClean="0"/>
              <a:t>语句</a:t>
            </a:r>
            <a:r>
              <a:rPr lang="zh-CN" altLang="en-US" sz="2200" dirty="0"/>
              <a:t>块</a:t>
            </a:r>
            <a:r>
              <a:rPr lang="en-US" altLang="zh-CN" sz="2200" dirty="0"/>
              <a:t>2</a:t>
            </a:r>
            <a:r>
              <a:rPr lang="en-US" altLang="zh-CN" sz="2200" dirty="0" smtClean="0"/>
              <a:t>]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3</a:t>
            </a:r>
            <a:r>
              <a:rPr lang="zh-CN" altLang="en-US" sz="2200" dirty="0"/>
              <a:t>）</a:t>
            </a:r>
            <a:r>
              <a:rPr lang="en-US" altLang="zh-CN" sz="2200" dirty="0" smtClean="0"/>
              <a:t>CASE…END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①简单</a:t>
            </a:r>
            <a:r>
              <a:rPr lang="en-US" altLang="zh-CN" sz="2200" dirty="0"/>
              <a:t>CASE</a:t>
            </a:r>
            <a:r>
              <a:rPr lang="zh-CN" altLang="en-US" sz="2200" dirty="0" smtClean="0"/>
              <a:t>表达式，语法格式</a:t>
            </a:r>
            <a:r>
              <a:rPr lang="zh-CN" altLang="en-US" sz="2200" dirty="0"/>
              <a:t>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CASE  </a:t>
            </a:r>
            <a:r>
              <a:rPr lang="zh-CN" altLang="en-US" sz="2200" dirty="0"/>
              <a:t>输入表达式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 </a:t>
            </a:r>
            <a:r>
              <a:rPr lang="en-US" altLang="zh-CN" sz="2200" dirty="0" err="1"/>
              <a:t>when</a:t>
            </a:r>
            <a:r>
              <a:rPr lang="zh-CN" altLang="en-US" sz="2200" dirty="0"/>
              <a:t>表达式</a:t>
            </a:r>
            <a:r>
              <a:rPr lang="en-US" altLang="zh-CN" sz="2200" dirty="0"/>
              <a:t>1  THEN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1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 </a:t>
            </a:r>
            <a:r>
              <a:rPr lang="en-US" altLang="zh-CN" sz="2200" dirty="0" err="1"/>
              <a:t>when</a:t>
            </a:r>
            <a:r>
              <a:rPr lang="zh-CN" altLang="en-US" sz="2200" dirty="0"/>
              <a:t>表达式</a:t>
            </a:r>
            <a:r>
              <a:rPr lang="en-US" altLang="zh-CN" sz="2200" dirty="0"/>
              <a:t>2  THEN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2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[…]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[ELSE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n]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END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717038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②CASE</a:t>
            </a:r>
            <a:r>
              <a:rPr lang="zh-CN" altLang="en-US" sz="2200" dirty="0"/>
              <a:t>搜索</a:t>
            </a:r>
            <a:r>
              <a:rPr lang="zh-CN" altLang="en-US" sz="2200" dirty="0" smtClean="0"/>
              <a:t>表达式，语法</a:t>
            </a:r>
            <a:r>
              <a:rPr lang="zh-CN" altLang="en-US" sz="2200" dirty="0"/>
              <a:t>格式如下：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CASE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 </a:t>
            </a:r>
            <a:r>
              <a:rPr lang="zh-CN" altLang="en-US" sz="2200" dirty="0"/>
              <a:t>逻辑表达式</a:t>
            </a:r>
            <a:r>
              <a:rPr lang="en-US" altLang="zh-CN" sz="2200" dirty="0"/>
              <a:t>1  THEN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1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 </a:t>
            </a:r>
            <a:r>
              <a:rPr lang="zh-CN" altLang="en-US" sz="2200" dirty="0"/>
              <a:t>逻辑表达式</a:t>
            </a:r>
            <a:r>
              <a:rPr lang="en-US" altLang="zh-CN" sz="2200" dirty="0"/>
              <a:t>2  THEN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2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[…]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[ELSE  </a:t>
            </a:r>
            <a:r>
              <a:rPr lang="zh-CN" altLang="en-US" sz="2200" dirty="0"/>
              <a:t>结果表达式</a:t>
            </a:r>
            <a:r>
              <a:rPr lang="en-US" altLang="zh-CN" sz="2200" dirty="0"/>
              <a:t>n]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4</a:t>
            </a:r>
            <a:r>
              <a:rPr lang="zh-CN" altLang="en-US" sz="2200" dirty="0"/>
              <a:t>）</a:t>
            </a:r>
            <a:r>
              <a:rPr lang="en-US" altLang="zh-CN" sz="2200" dirty="0"/>
              <a:t>WHILE</a:t>
            </a:r>
            <a:r>
              <a:rPr lang="zh-CN" altLang="en-US" sz="2200" dirty="0" smtClean="0"/>
              <a:t>语句，语法</a:t>
            </a:r>
            <a:r>
              <a:rPr lang="zh-CN" altLang="en-US" sz="2200" dirty="0"/>
              <a:t>格式如下：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WHILE  </a:t>
            </a:r>
            <a:r>
              <a:rPr lang="zh-CN" altLang="en-US" sz="2200" dirty="0"/>
              <a:t>逻辑表达式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BEGIN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语句</a:t>
            </a:r>
            <a:r>
              <a:rPr lang="zh-CN" altLang="en-US" sz="2200" dirty="0" smtClean="0"/>
              <a:t>块    </a:t>
            </a:r>
            <a:r>
              <a:rPr lang="en-US" altLang="zh-CN" sz="2200" dirty="0" smtClean="0"/>
              <a:t>[</a:t>
            </a:r>
            <a:r>
              <a:rPr lang="en-US" altLang="zh-CN" sz="2200" dirty="0"/>
              <a:t>BREAK</a:t>
            </a:r>
            <a:r>
              <a:rPr lang="en-US" altLang="zh-CN" sz="2200" dirty="0" smtClean="0"/>
              <a:t>]  [</a:t>
            </a:r>
            <a:r>
              <a:rPr lang="en-US" altLang="zh-CN" sz="2200" dirty="0"/>
              <a:t>CONTINUE]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5</a:t>
            </a:r>
            <a:r>
              <a:rPr lang="zh-CN" altLang="en-US" sz="2200" dirty="0"/>
              <a:t>）</a:t>
            </a:r>
            <a:r>
              <a:rPr lang="en-US" altLang="zh-CN" sz="2200" dirty="0"/>
              <a:t>RETURN</a:t>
            </a:r>
            <a:r>
              <a:rPr lang="zh-CN" altLang="en-US" sz="2200" dirty="0"/>
              <a:t>语句，语法格式如下</a:t>
            </a:r>
            <a:r>
              <a:rPr lang="zh-CN" altLang="en-US" sz="2200" dirty="0" smtClean="0"/>
              <a:t>：</a:t>
            </a:r>
            <a:r>
              <a:rPr lang="en-US" altLang="zh-CN" sz="2200" dirty="0" smtClean="0"/>
              <a:t>RETURN  </a:t>
            </a:r>
            <a:r>
              <a:rPr lang="en-US" altLang="zh-CN" sz="2200" dirty="0"/>
              <a:t>[</a:t>
            </a:r>
            <a:r>
              <a:rPr lang="zh-CN" altLang="en-US" sz="2200" dirty="0"/>
              <a:t>整形表达式</a:t>
            </a:r>
            <a:r>
              <a:rPr lang="en-US" altLang="zh-CN" sz="2200" dirty="0" smtClean="0"/>
              <a:t>]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821336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sp>
        <p:nvSpPr>
          <p:cNvPr id="5" name="文本框 4"/>
          <p:cNvSpPr txBox="1"/>
          <p:nvPr/>
        </p:nvSpPr>
        <p:spPr>
          <a:xfrm>
            <a:off x="2928938" y="2659063"/>
            <a:ext cx="703205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项目九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Transact-SQL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1. </a:t>
            </a:r>
            <a:r>
              <a:rPr lang="zh-CN" altLang="en-US" sz="2200" dirty="0" smtClean="0"/>
              <a:t>求</a:t>
            </a:r>
            <a:r>
              <a:rPr lang="zh-CN" altLang="en-US" sz="2200" dirty="0"/>
              <a:t>给定的三个整数中最大的那个数是多少</a:t>
            </a:r>
            <a:r>
              <a:rPr lang="zh-CN" altLang="en-US" sz="2200" dirty="0" smtClean="0"/>
              <a:t>？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方法一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@x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@y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@z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@max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@x = 50 , @y = 60 , @z = 40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IF </a:t>
            </a:r>
            <a:r>
              <a:rPr lang="en-US" altLang="zh-CN" sz="2200" dirty="0"/>
              <a:t>@x &gt; @y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@max = @x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ELSE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@max = @y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IF </a:t>
            </a:r>
            <a:r>
              <a:rPr lang="en-US" altLang="zh-CN" sz="2200" dirty="0"/>
              <a:t>@z &gt; @max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@max = @z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@max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GO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655702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23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方法二：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 smtClean="0"/>
              <a:t>DECLARE </a:t>
            </a:r>
            <a:r>
              <a:rPr lang="en-US" altLang="zh-CN" sz="2200" dirty="0"/>
              <a:t>@x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@y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@z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@max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/>
            <a:r>
              <a:rPr lang="en-US" altLang="zh-CN" sz="2200" dirty="0" smtClean="0"/>
              <a:t>SELECT </a:t>
            </a:r>
            <a:r>
              <a:rPr lang="en-US" altLang="zh-CN" sz="2200" dirty="0"/>
              <a:t>@x = 50 , @y = 60 , @z = 40</a:t>
            </a:r>
          </a:p>
          <a:p>
            <a:pPr eaLnBrk="1" hangingPunct="1"/>
            <a:r>
              <a:rPr lang="en-US" altLang="zh-CN" sz="2200" dirty="0" smtClean="0"/>
              <a:t>IF </a:t>
            </a:r>
            <a:r>
              <a:rPr lang="en-US" altLang="zh-CN" sz="2200" dirty="0"/>
              <a:t>@x &gt; @y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IF @x &gt; @</a:t>
            </a:r>
            <a:r>
              <a:rPr lang="en-US" altLang="zh-CN" sz="2200" dirty="0" smtClean="0"/>
              <a:t>z    SET </a:t>
            </a:r>
            <a:r>
              <a:rPr lang="en-US" altLang="zh-CN" sz="2200" dirty="0"/>
              <a:t>@max = @x</a:t>
            </a:r>
          </a:p>
          <a:p>
            <a:pPr eaLnBrk="1" hangingPunct="1"/>
            <a:r>
              <a:rPr lang="en-US" altLang="zh-CN" sz="2200" dirty="0" smtClean="0"/>
              <a:t>ELSE     SET </a:t>
            </a:r>
            <a:r>
              <a:rPr lang="en-US" altLang="zh-CN" sz="2200" dirty="0"/>
              <a:t>@max = @z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r>
              <a:rPr lang="en-US" altLang="zh-CN" sz="2200" dirty="0" smtClean="0"/>
              <a:t>ELSE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IF @y &gt; @</a:t>
            </a:r>
            <a:r>
              <a:rPr lang="en-US" altLang="zh-CN" sz="2200" dirty="0" smtClean="0"/>
              <a:t>z   SET </a:t>
            </a:r>
            <a:r>
              <a:rPr lang="en-US" altLang="zh-CN" sz="2200" dirty="0"/>
              <a:t>@max = @y</a:t>
            </a:r>
          </a:p>
          <a:p>
            <a:pPr eaLnBrk="1" hangingPunct="1"/>
            <a:r>
              <a:rPr lang="en-US" altLang="zh-CN" sz="2200" dirty="0" smtClean="0"/>
              <a:t>ELSE    SET </a:t>
            </a:r>
            <a:r>
              <a:rPr lang="en-US" altLang="zh-CN" sz="2200" dirty="0"/>
              <a:t>@max = @Z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r>
              <a:rPr lang="en-US" altLang="zh-CN" sz="2200" dirty="0" smtClean="0"/>
              <a:t>SELECT </a:t>
            </a:r>
            <a:r>
              <a:rPr lang="en-US" altLang="zh-CN" sz="2200" dirty="0"/>
              <a:t>@max</a:t>
            </a:r>
          </a:p>
          <a:p>
            <a:pPr eaLnBrk="1" hangingPunct="1"/>
            <a:r>
              <a:rPr lang="en-US" altLang="zh-CN" sz="2200" dirty="0"/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255771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2. </a:t>
            </a:r>
            <a:r>
              <a:rPr lang="zh-CN" altLang="en-US" sz="2200" dirty="0"/>
              <a:t>计算</a:t>
            </a:r>
            <a:r>
              <a:rPr lang="en-US" altLang="zh-CN" sz="2200" dirty="0"/>
              <a:t>1+2+3+…+10000</a:t>
            </a:r>
            <a:r>
              <a:rPr lang="zh-CN" altLang="en-US" sz="2200" dirty="0"/>
              <a:t>的和，并显示计算结果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方法一：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@i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@sum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@i = 1 , @sum = 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WHILE </a:t>
            </a:r>
            <a:r>
              <a:rPr lang="en-US" altLang="zh-CN" sz="2200" dirty="0"/>
              <a:t>@i &lt;= 10000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BEGIN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@sum = @sum + @i       --</a:t>
            </a:r>
            <a:r>
              <a:rPr lang="zh-CN" altLang="en-US" sz="2200" dirty="0"/>
              <a:t>求和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@i = @i + 1             --</a:t>
            </a:r>
            <a:r>
              <a:rPr lang="zh-CN" altLang="en-US" sz="2200" dirty="0"/>
              <a:t>计数变量加</a:t>
            </a:r>
            <a:r>
              <a:rPr lang="en-US" altLang="zh-CN" sz="2200" dirty="0"/>
              <a:t>1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'1+2+3+...+10000</a:t>
            </a:r>
            <a:r>
              <a:rPr lang="zh-CN" altLang="en-US" sz="2200" dirty="0"/>
              <a:t>的和</a:t>
            </a:r>
            <a:r>
              <a:rPr lang="en-US" altLang="zh-CN" sz="2200" dirty="0"/>
              <a:t>' = @sum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1078787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2. </a:t>
            </a:r>
            <a:r>
              <a:rPr lang="zh-CN" altLang="en-US" sz="2200" dirty="0"/>
              <a:t>计算</a:t>
            </a:r>
            <a:r>
              <a:rPr lang="en-US" altLang="zh-CN" sz="2200" dirty="0"/>
              <a:t>1+2+3+…+10000</a:t>
            </a:r>
            <a:r>
              <a:rPr lang="zh-CN" altLang="en-US" sz="2200" dirty="0"/>
              <a:t>的和，并显示计算结果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方法二：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@i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@sum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@i = 0 , @sum = 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WHILE </a:t>
            </a:r>
            <a:r>
              <a:rPr lang="en-US" altLang="zh-CN" sz="2200" dirty="0"/>
              <a:t>@i &lt; 10000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BEGIN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@i = @i + 1             --</a:t>
            </a:r>
            <a:r>
              <a:rPr lang="zh-CN" altLang="en-US" sz="2200" dirty="0"/>
              <a:t>计数变量加</a:t>
            </a:r>
            <a:r>
              <a:rPr lang="en-US" altLang="zh-CN" sz="2200" dirty="0"/>
              <a:t>1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SET @sum = @sum + @i      --</a:t>
            </a:r>
            <a:r>
              <a:rPr lang="zh-CN" altLang="en-US" sz="2200" dirty="0"/>
              <a:t>求和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'1+2+3+...+10000</a:t>
            </a:r>
            <a:r>
              <a:rPr lang="zh-CN" altLang="en-US" sz="2200" dirty="0"/>
              <a:t>的和</a:t>
            </a:r>
            <a:r>
              <a:rPr lang="en-US" altLang="zh-CN" sz="2200" dirty="0"/>
              <a:t>' = @sum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3602009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．按用户给定的用户名来查询该用户的用户类别信息，要求显示用户名和用户类别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方法一：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@</a:t>
            </a:r>
            <a:r>
              <a:rPr lang="en-US" altLang="zh-CN" sz="2200" dirty="0" err="1" smtClean="0"/>
              <a:t>user_ID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nvarchar</a:t>
            </a:r>
            <a:r>
              <a:rPr lang="en-US" altLang="zh-CN" sz="2200" dirty="0" smtClean="0"/>
              <a:t>(12)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SET @</a:t>
            </a:r>
            <a:r>
              <a:rPr lang="en-US" altLang="zh-CN" sz="2200" dirty="0" err="1" smtClean="0"/>
              <a:t>user_ID</a:t>
            </a:r>
            <a:r>
              <a:rPr lang="en-US" altLang="zh-CN" sz="2200" dirty="0" smtClean="0"/>
              <a:t> = '01201401001'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zh-CN" altLang="en-US" sz="2200" dirty="0"/>
              <a:t>用户名 </a:t>
            </a:r>
            <a:r>
              <a:rPr lang="en-US" altLang="zh-CN" sz="2200" dirty="0"/>
              <a:t>, '</a:t>
            </a:r>
            <a:r>
              <a:rPr lang="zh-CN" altLang="en-US" sz="2200" dirty="0"/>
              <a:t>用户类别</a:t>
            </a:r>
            <a:r>
              <a:rPr lang="en-US" altLang="zh-CN" sz="2200" dirty="0"/>
              <a:t>' = </a:t>
            </a:r>
            <a:r>
              <a:rPr lang="en-US" altLang="zh-CN" sz="2200" dirty="0" smtClean="0"/>
              <a:t>  CASE </a:t>
            </a:r>
            <a:r>
              <a:rPr lang="zh-CN" altLang="en-US" sz="2200" dirty="0"/>
              <a:t>权限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'admin' THEN '</a:t>
            </a:r>
            <a:r>
              <a:rPr lang="zh-CN" altLang="en-US" sz="2200" dirty="0"/>
              <a:t>管理员用户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'teacher' THEN '</a:t>
            </a:r>
            <a:r>
              <a:rPr lang="zh-CN" altLang="en-US" sz="2200" dirty="0"/>
              <a:t>教师用户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'student' THEN '</a:t>
            </a:r>
            <a:r>
              <a:rPr lang="zh-CN" altLang="en-US" sz="2200" dirty="0"/>
              <a:t>学生用户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ELSE '</a:t>
            </a:r>
            <a:r>
              <a:rPr lang="zh-CN" altLang="en-US" sz="2200" dirty="0"/>
              <a:t>其他用户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用户表 </a:t>
            </a:r>
            <a:r>
              <a:rPr lang="en-US" altLang="zh-CN" sz="2200" dirty="0"/>
              <a:t>WHERE </a:t>
            </a:r>
            <a:r>
              <a:rPr lang="zh-CN" altLang="en-US" sz="2200" dirty="0"/>
              <a:t>用户名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user_ID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651191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．按用户给定的用户名来查询该用户的用户类别信息，要求显示用户名和用户类别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方法二：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user_ID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(12)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user_ID</a:t>
            </a:r>
            <a:r>
              <a:rPr lang="en-US" altLang="zh-CN" sz="2200" dirty="0"/>
              <a:t> = '01201401001'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zh-CN" altLang="en-US" sz="2200" dirty="0"/>
              <a:t>用户名</a:t>
            </a:r>
            <a:r>
              <a:rPr lang="en-US" altLang="zh-CN" sz="2200" dirty="0"/>
              <a:t>, '</a:t>
            </a:r>
            <a:r>
              <a:rPr lang="zh-CN" altLang="en-US" sz="2200" dirty="0"/>
              <a:t>用户类别</a:t>
            </a:r>
            <a:r>
              <a:rPr lang="en-US" altLang="zh-CN" sz="2200" dirty="0"/>
              <a:t>' = </a:t>
            </a:r>
            <a:r>
              <a:rPr lang="en-US" altLang="zh-CN" sz="2200" dirty="0" smtClean="0"/>
              <a:t>  CASE 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权限 </a:t>
            </a:r>
            <a:r>
              <a:rPr lang="en-US" altLang="zh-CN" sz="2200" dirty="0"/>
              <a:t>= 'admin' THEN '</a:t>
            </a:r>
            <a:r>
              <a:rPr lang="zh-CN" altLang="en-US" sz="2200" dirty="0"/>
              <a:t>管理员用户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权限 </a:t>
            </a:r>
            <a:r>
              <a:rPr lang="en-US" altLang="zh-CN" sz="2200" dirty="0"/>
              <a:t>= 'teacher' THEN '</a:t>
            </a:r>
            <a:r>
              <a:rPr lang="zh-CN" altLang="en-US" sz="2200" dirty="0"/>
              <a:t>教师用户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权限 </a:t>
            </a:r>
            <a:r>
              <a:rPr lang="en-US" altLang="zh-CN" sz="2200" dirty="0"/>
              <a:t>= 'student' THEN '</a:t>
            </a:r>
            <a:r>
              <a:rPr lang="zh-CN" altLang="en-US" sz="2200" dirty="0"/>
              <a:t>学生用户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ELSE '</a:t>
            </a:r>
            <a:r>
              <a:rPr lang="zh-CN" altLang="en-US" sz="2200" dirty="0"/>
              <a:t>其他用户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用户表 </a:t>
            </a:r>
            <a:r>
              <a:rPr lang="en-US" altLang="zh-CN" sz="2200" dirty="0"/>
              <a:t>WHERE </a:t>
            </a:r>
            <a:r>
              <a:rPr lang="zh-CN" altLang="en-US" sz="2200" dirty="0"/>
              <a:t>用户名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user_ID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463076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7" y="630579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337483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5" y="1319026"/>
            <a:ext cx="11622087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4</a:t>
            </a:r>
            <a:r>
              <a:rPr lang="zh-CN" altLang="en-US" sz="2200" dirty="0"/>
              <a:t>．按用户给定的学号和课程编号来查询该学生本门课的成绩信息，要求显示学号、姓名、课程名称、成绩</a:t>
            </a:r>
            <a:r>
              <a:rPr lang="zh-CN" altLang="en-US" sz="2200" dirty="0" smtClean="0"/>
              <a:t>等级。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(12) , 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(3)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= '01201401001' , 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= '001'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</a:t>
            </a:r>
            <a:r>
              <a:rPr lang="zh-CN" altLang="en-US" sz="2200" dirty="0"/>
              <a:t>姓名 </a:t>
            </a:r>
            <a:r>
              <a:rPr lang="en-US" altLang="zh-CN" sz="2200" dirty="0"/>
              <a:t>,</a:t>
            </a:r>
            <a:r>
              <a:rPr lang="zh-CN" altLang="en-US" sz="2200" dirty="0"/>
              <a:t>课程名称 </a:t>
            </a:r>
            <a:r>
              <a:rPr lang="en-US" altLang="zh-CN" sz="2200" dirty="0"/>
              <a:t>, '</a:t>
            </a:r>
            <a:r>
              <a:rPr lang="zh-CN" altLang="en-US" sz="2200" dirty="0"/>
              <a:t>成绩等级</a:t>
            </a:r>
            <a:r>
              <a:rPr lang="en-US" altLang="zh-CN" sz="2200" dirty="0"/>
              <a:t>' = CASE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成绩</a:t>
            </a:r>
            <a:r>
              <a:rPr lang="en-US" altLang="zh-CN" sz="2200" dirty="0"/>
              <a:t>&gt;= 90 THEN '</a:t>
            </a:r>
            <a:r>
              <a:rPr lang="zh-CN" altLang="en-US" sz="2200" dirty="0"/>
              <a:t>优秀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成绩</a:t>
            </a:r>
            <a:r>
              <a:rPr lang="en-US" altLang="zh-CN" sz="2200" dirty="0"/>
              <a:t>&gt;= 70 AND </a:t>
            </a:r>
            <a:r>
              <a:rPr lang="zh-CN" altLang="en-US" sz="2200" dirty="0"/>
              <a:t>成绩 </a:t>
            </a:r>
            <a:r>
              <a:rPr lang="en-US" altLang="zh-CN" sz="2200" dirty="0"/>
              <a:t>&lt; 90 THEN '</a:t>
            </a:r>
            <a:r>
              <a:rPr lang="zh-CN" altLang="en-US" sz="2200" dirty="0"/>
              <a:t>良好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WHEN </a:t>
            </a:r>
            <a:r>
              <a:rPr lang="zh-CN" altLang="en-US" sz="2200" dirty="0"/>
              <a:t>成绩</a:t>
            </a:r>
            <a:r>
              <a:rPr lang="en-US" altLang="zh-CN" sz="2200" dirty="0"/>
              <a:t>&gt;= 60 AND </a:t>
            </a:r>
            <a:r>
              <a:rPr lang="zh-CN" altLang="en-US" sz="2200" dirty="0"/>
              <a:t>成绩 </a:t>
            </a:r>
            <a:r>
              <a:rPr lang="en-US" altLang="zh-CN" sz="2200" dirty="0"/>
              <a:t>&lt; 70 THEN '</a:t>
            </a:r>
            <a:r>
              <a:rPr lang="zh-CN" altLang="en-US" sz="2200" dirty="0"/>
              <a:t>及格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ELSE '</a:t>
            </a:r>
            <a:r>
              <a:rPr lang="zh-CN" altLang="en-US" sz="2200" dirty="0"/>
              <a:t>不及格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END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JOIN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学生表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JOIN </a:t>
            </a:r>
            <a:r>
              <a:rPr lang="zh-CN" altLang="en-US" sz="2200" dirty="0" smtClean="0"/>
              <a:t>课程表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课程表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AND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=@</a:t>
            </a:r>
            <a:r>
              <a:rPr lang="en-US" altLang="zh-CN" sz="2200" dirty="0" err="1"/>
              <a:t>course_No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509944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08363" y="2659063"/>
            <a:ext cx="650530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782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359025"/>
            <a:ext cx="105314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/>
              <a:t>    SQL </a:t>
            </a:r>
            <a:r>
              <a:rPr lang="en-US" altLang="zh-CN" sz="3200" dirty="0"/>
              <a:t>Server 2008</a:t>
            </a:r>
            <a:r>
              <a:rPr lang="zh-CN" altLang="en-US" sz="3200" dirty="0"/>
              <a:t>的大部分系统内置函数和其他程序设计语言的函数功能类似，都是系统已开发好的功能模块，供用户直接调用。系统内置函数是软件开发的工具，程序开发人员必须熟悉系统内置函数，以提高程序设计的效率。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66899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9.2.1</a:t>
            </a:r>
            <a:r>
              <a:rPr lang="zh-CN" altLang="en-US" sz="3200" b="1" dirty="0" smtClean="0"/>
              <a:t>任务分析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163389"/>
            <a:ext cx="10531475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掌握常用系统内置函数的使用方法，学会运用系统内置函数解决实际问题。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87511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032500" y="0"/>
            <a:ext cx="53975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216727" y="1754188"/>
            <a:ext cx="2996624" cy="503237"/>
            <a:chOff x="2840506" y="1753952"/>
            <a:chExt cx="2372843" cy="503237"/>
          </a:xfrm>
        </p:grpSpPr>
        <p:sp>
          <p:nvSpPr>
            <p:cNvPr id="6" name="矩形标注 5"/>
            <p:cNvSpPr/>
            <p:nvPr/>
          </p:nvSpPr>
          <p:spPr>
            <a:xfrm>
              <a:off x="3524480" y="1753952"/>
              <a:ext cx="1688869" cy="503237"/>
            </a:xfrm>
            <a:prstGeom prst="wedgeRectCallout">
              <a:avLst>
                <a:gd name="adj1" fmla="val 62449"/>
                <a:gd name="adj2" fmla="val -32913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115" name="文本框 21"/>
            <p:cNvSpPr txBox="1">
              <a:spLocks noChangeArrowheads="1"/>
            </p:cNvSpPr>
            <p:nvPr/>
          </p:nvSpPr>
          <p:spPr bwMode="auto">
            <a:xfrm>
              <a:off x="2840506" y="1820904"/>
              <a:ext cx="2210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Tx/>
                <a:buNone/>
              </a:pPr>
              <a:r>
                <a:rPr lang="en-US" altLang="zh-CN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SQL Server</a:t>
              </a:r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编程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626223" y="2686047"/>
            <a:ext cx="2300290" cy="404257"/>
            <a:chOff x="6884037" y="2685536"/>
            <a:chExt cx="1877068" cy="321260"/>
          </a:xfrm>
        </p:grpSpPr>
        <p:sp>
          <p:nvSpPr>
            <p:cNvPr id="18" name="矩形标注 17"/>
            <p:cNvSpPr/>
            <p:nvPr/>
          </p:nvSpPr>
          <p:spPr>
            <a:xfrm>
              <a:off x="6884037" y="2685536"/>
              <a:ext cx="1775444" cy="315393"/>
            </a:xfrm>
            <a:prstGeom prst="wedgeRectCallout">
              <a:avLst>
                <a:gd name="adj1" fmla="val -62628"/>
                <a:gd name="adj2" fmla="val -31078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92432" y="2713291"/>
              <a:ext cx="1868673" cy="293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使用系统内置函数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576946" y="3883025"/>
            <a:ext cx="2558618" cy="452438"/>
            <a:chOff x="3033195" y="3882385"/>
            <a:chExt cx="2102342" cy="452932"/>
          </a:xfrm>
        </p:grpSpPr>
        <p:sp>
          <p:nvSpPr>
            <p:cNvPr id="19" name="矩形标注 18"/>
            <p:cNvSpPr/>
            <p:nvPr/>
          </p:nvSpPr>
          <p:spPr>
            <a:xfrm>
              <a:off x="3448870" y="3882385"/>
              <a:ext cx="1686667" cy="452932"/>
            </a:xfrm>
            <a:prstGeom prst="wedgeRectCallout">
              <a:avLst>
                <a:gd name="adj1" fmla="val 62449"/>
                <a:gd name="adj2" fmla="val -32913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33195" y="3901456"/>
              <a:ext cx="1999109" cy="3697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用户自定义函数 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95938" y="1787525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94350" y="2713038"/>
            <a:ext cx="8763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95938" y="3836988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684439" y="820090"/>
            <a:ext cx="413132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Transact-SQL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7"/>
          <p:cNvSpPr txBox="1"/>
          <p:nvPr/>
        </p:nvSpPr>
        <p:spPr>
          <a:xfrm>
            <a:off x="5621338" y="4776788"/>
            <a:ext cx="8763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626225" y="4776788"/>
            <a:ext cx="2300288" cy="425450"/>
            <a:chOff x="6626842" y="4776294"/>
            <a:chExt cx="1572304" cy="425462"/>
          </a:xfrm>
        </p:grpSpPr>
        <p:sp>
          <p:nvSpPr>
            <p:cNvPr id="21" name="矩形标注 20"/>
            <p:cNvSpPr/>
            <p:nvPr/>
          </p:nvSpPr>
          <p:spPr>
            <a:xfrm>
              <a:off x="6626842" y="4776294"/>
              <a:ext cx="1376987" cy="425462"/>
            </a:xfrm>
            <a:prstGeom prst="wedgeRectCallout">
              <a:avLst>
                <a:gd name="adj1" fmla="val -62628"/>
                <a:gd name="adj2" fmla="val -31078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文本框 23"/>
            <p:cNvSpPr txBox="1"/>
            <p:nvPr/>
          </p:nvSpPr>
          <p:spPr>
            <a:xfrm>
              <a:off x="6635523" y="4788994"/>
              <a:ext cx="1563623" cy="3698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游标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27" grpId="0"/>
      <p:bldP spid="28" grpId="0"/>
      <p:bldP spid="30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0606" y="1364347"/>
            <a:ext cx="11191782" cy="4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1</a:t>
            </a:r>
            <a:r>
              <a:rPr lang="zh-CN" altLang="en-US" sz="2200" dirty="0"/>
              <a:t>．聚合</a:t>
            </a:r>
            <a:r>
              <a:rPr lang="zh-CN" altLang="en-US" sz="2200" dirty="0" smtClean="0"/>
              <a:t>函数</a:t>
            </a:r>
            <a:endParaRPr lang="zh-CN" altLang="en-US" sz="22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152845"/>
              </p:ext>
            </p:extLst>
          </p:nvPr>
        </p:nvGraphicFramePr>
        <p:xfrm>
          <a:off x="531083" y="2014212"/>
          <a:ext cx="11181305" cy="24258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03127"/>
                <a:gridCol w="5778178"/>
              </a:tblGrid>
              <a:tr h="252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聚合函数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MAX ( [ ALL | DISTINCT ]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计算一组数据的最大值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MIN ( [ ALL | DISTINCT ]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计算一组数据的最小值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SUM ( [ ALL | DISTINCT ]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计算一组数据的和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AVG ( [ ALL | DISTINCT ]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计算一组数据的平均值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COUNT ( { [ ALL | DISTINCT ]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} | * 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计算总行数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05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CHECKSUM ( * | </a:t>
                      </a:r>
                      <a:r>
                        <a:rPr lang="zh-CN" sz="1800" kern="100">
                          <a:effectLst/>
                        </a:rPr>
                        <a:t>表达式 </a:t>
                      </a:r>
                      <a:r>
                        <a:rPr lang="en-US" sz="1800" kern="100">
                          <a:effectLst/>
                        </a:rPr>
                        <a:t>[ ,</a:t>
                      </a:r>
                      <a:r>
                        <a:rPr lang="zh-CN" sz="1800" kern="100">
                          <a:effectLst/>
                        </a:rPr>
                        <a:t>…</a:t>
                      </a:r>
                      <a:r>
                        <a:rPr lang="en-US" sz="1800" kern="100">
                          <a:effectLst/>
                        </a:rPr>
                        <a:t>n ] 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返回按照表的某一行或一组表达式计算校验和值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STDEV ( </a:t>
                      </a:r>
                      <a:r>
                        <a:rPr lang="zh-CN" sz="1800" kern="100" dirty="0">
                          <a:effectLst/>
                        </a:rPr>
                        <a:t>表达式 </a:t>
                      </a:r>
                      <a:r>
                        <a:rPr lang="en-US" sz="1800" kern="100" dirty="0">
                          <a:effectLst/>
                        </a:rPr>
                        <a:t>)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返回给定表达式中所有值的统计标准偏差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0606" y="4623017"/>
            <a:ext cx="11191782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：查询课程编号为“</a:t>
            </a:r>
            <a:r>
              <a:rPr lang="en-US" altLang="zh-CN" sz="2200" dirty="0"/>
              <a:t>001”</a:t>
            </a:r>
            <a:r>
              <a:rPr lang="zh-CN" altLang="en-US" sz="2200" dirty="0"/>
              <a:t>课程的最高分，最低分和平均分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SELECT  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 MAX (</a:t>
            </a:r>
            <a:r>
              <a:rPr lang="zh-CN" altLang="en-US" sz="2200" dirty="0"/>
              <a:t>成绩</a:t>
            </a:r>
            <a:r>
              <a:rPr lang="en-US" altLang="zh-CN" sz="2200" dirty="0"/>
              <a:t>) '</a:t>
            </a:r>
            <a:r>
              <a:rPr lang="zh-CN" altLang="en-US" sz="2200" dirty="0"/>
              <a:t>最高分</a:t>
            </a:r>
            <a:r>
              <a:rPr lang="en-US" altLang="zh-CN" sz="2200" dirty="0"/>
              <a:t>' , MIN (</a:t>
            </a:r>
            <a:r>
              <a:rPr lang="zh-CN" altLang="en-US" sz="2200" dirty="0"/>
              <a:t>成绩</a:t>
            </a:r>
            <a:r>
              <a:rPr lang="en-US" altLang="zh-CN" sz="2200" dirty="0"/>
              <a:t>) '</a:t>
            </a:r>
            <a:r>
              <a:rPr lang="zh-CN" altLang="en-US" sz="2200" dirty="0"/>
              <a:t>最低分</a:t>
            </a:r>
            <a:r>
              <a:rPr lang="en-US" altLang="zh-CN" sz="2200" dirty="0"/>
              <a:t>' , AVG (</a:t>
            </a:r>
            <a:r>
              <a:rPr lang="zh-CN" altLang="en-US" sz="2200" dirty="0"/>
              <a:t>成绩</a:t>
            </a:r>
            <a:r>
              <a:rPr lang="en-US" altLang="zh-CN" sz="2200" dirty="0"/>
              <a:t>) '</a:t>
            </a:r>
            <a:r>
              <a:rPr lang="zh-CN" altLang="en-US" sz="2200" dirty="0"/>
              <a:t>平均分</a:t>
            </a:r>
            <a:r>
              <a:rPr lang="en-US" altLang="zh-CN" sz="2200" dirty="0"/>
              <a:t>'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成绩表</a:t>
            </a:r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HAVING 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'001</a:t>
            </a:r>
            <a:r>
              <a:rPr lang="en-US" altLang="zh-CN" sz="2200" dirty="0" smtClean="0"/>
              <a:t>'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78226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8182" y="1449511"/>
            <a:ext cx="11191782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：查询学号为</a:t>
            </a:r>
            <a:r>
              <a:rPr lang="en-US" altLang="zh-CN" sz="2200" dirty="0"/>
              <a:t>01201401001</a:t>
            </a:r>
            <a:r>
              <a:rPr lang="zh-CN" altLang="en-US" sz="2200" dirty="0"/>
              <a:t>学生所有课程的总分和平均分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</a:t>
            </a:r>
            <a:r>
              <a:rPr lang="zh-CN" altLang="en-US" sz="2200" dirty="0"/>
              <a:t>学号</a:t>
            </a:r>
            <a:r>
              <a:rPr lang="en-US" altLang="zh-CN" sz="2200" dirty="0"/>
              <a:t>, SUM (</a:t>
            </a:r>
            <a:r>
              <a:rPr lang="zh-CN" altLang="en-US" sz="2200" dirty="0"/>
              <a:t>成绩</a:t>
            </a:r>
            <a:r>
              <a:rPr lang="en-US" altLang="zh-CN" sz="2200" dirty="0"/>
              <a:t>) '</a:t>
            </a:r>
            <a:r>
              <a:rPr lang="zh-CN" altLang="en-US" sz="2200" dirty="0"/>
              <a:t>总分</a:t>
            </a:r>
            <a:r>
              <a:rPr lang="en-US" altLang="zh-CN" sz="2200" dirty="0"/>
              <a:t>' , AVG (</a:t>
            </a:r>
            <a:r>
              <a:rPr lang="zh-CN" altLang="en-US" sz="2200" dirty="0"/>
              <a:t>成绩</a:t>
            </a:r>
            <a:r>
              <a:rPr lang="en-US" altLang="zh-CN" sz="2200" dirty="0"/>
              <a:t>) '</a:t>
            </a:r>
            <a:r>
              <a:rPr lang="zh-CN" altLang="en-US" sz="2200" dirty="0"/>
              <a:t>平均分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'01201401001'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GROUP BY </a:t>
            </a:r>
            <a:r>
              <a:rPr lang="zh-CN" altLang="en-US" sz="2200" dirty="0"/>
              <a:t>学</a:t>
            </a:r>
            <a:r>
              <a:rPr lang="zh-CN" altLang="en-US" sz="2200" dirty="0" smtClean="0"/>
              <a:t>号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：统计课程表中一共有多少门课程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COUNT (*) '</a:t>
            </a:r>
            <a:r>
              <a:rPr lang="zh-CN" altLang="en-US" sz="2200" dirty="0"/>
              <a:t>课程表中的课程门数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课程表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</a:t>
            </a:r>
            <a:r>
              <a:rPr lang="zh-CN" altLang="en-US" sz="2200" dirty="0"/>
              <a:t>．字符串</a:t>
            </a:r>
            <a:r>
              <a:rPr lang="zh-CN" altLang="en-US" sz="2200" dirty="0" smtClean="0"/>
              <a:t>函数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字符串函数常用于对字符串进行连接、截取等操作，常用的字符串函数</a:t>
            </a:r>
            <a:r>
              <a:rPr lang="zh-CN" altLang="en-US" sz="2200" dirty="0" smtClean="0"/>
              <a:t>如下表。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8397408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396810"/>
              </p:ext>
            </p:extLst>
          </p:nvPr>
        </p:nvGraphicFramePr>
        <p:xfrm>
          <a:off x="531083" y="1561045"/>
          <a:ext cx="11167858" cy="4476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1504"/>
                <a:gridCol w="6896354"/>
              </a:tblGrid>
              <a:tr h="279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字符串函数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ASCII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返回字符表达式最左边字符的</a:t>
                      </a:r>
                      <a:r>
                        <a:rPr lang="en-US" sz="1800" kern="100">
                          <a:effectLst/>
                        </a:rPr>
                        <a:t>ASCII</a:t>
                      </a:r>
                      <a:r>
                        <a:rPr lang="zh-CN" sz="1800" kern="100">
                          <a:effectLst/>
                        </a:rPr>
                        <a:t>码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CHAR</a:t>
                      </a:r>
                      <a:r>
                        <a:rPr lang="zh-CN" sz="1800" kern="100">
                          <a:effectLst/>
                        </a:rPr>
                        <a:t>（整形表达式）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将一个</a:t>
                      </a:r>
                      <a:r>
                        <a:rPr lang="en-US" sz="1800" kern="100">
                          <a:effectLst/>
                        </a:rPr>
                        <a:t>ASCII</a:t>
                      </a:r>
                      <a:r>
                        <a:rPr lang="zh-CN" sz="1800" kern="100">
                          <a:effectLst/>
                        </a:rPr>
                        <a:t>码转换为字符，</a:t>
                      </a:r>
                      <a:r>
                        <a:rPr lang="en-US" sz="1800" kern="100">
                          <a:effectLst/>
                        </a:rPr>
                        <a:t>ASCII</a:t>
                      </a:r>
                      <a:r>
                        <a:rPr lang="zh-CN" sz="1800" kern="100">
                          <a:effectLst/>
                        </a:rPr>
                        <a:t>码应在</a:t>
                      </a:r>
                      <a:r>
                        <a:rPr lang="en-US" sz="1800" kern="100">
                          <a:effectLst/>
                        </a:rPr>
                        <a:t>0-255</a:t>
                      </a:r>
                      <a:r>
                        <a:rPr lang="zh-CN" sz="1800" kern="100">
                          <a:effectLst/>
                        </a:rPr>
                        <a:t>之间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SPACE</a:t>
                      </a:r>
                      <a:r>
                        <a:rPr lang="zh-CN" sz="1800" kern="100">
                          <a:effectLst/>
                        </a:rPr>
                        <a:t>（整形表达式）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42950" algn="l"/>
                        </a:tabLst>
                      </a:pPr>
                      <a:r>
                        <a:rPr lang="zh-CN" sz="1800" kern="100">
                          <a:effectLst/>
                        </a:rPr>
                        <a:t>返回由重复的空格组成的字符串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595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LEN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返回给定字符串表达式的字符（而不是字节）的个数，其中不包含尾部的空格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RIGHT</a:t>
                      </a:r>
                      <a:r>
                        <a:rPr lang="zh-CN" sz="1800" kern="100">
                          <a:effectLst/>
                        </a:rPr>
                        <a:t>（字符串，整数）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返回字符串中从右边开始指定个数的字符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LEFT</a:t>
                      </a:r>
                      <a:r>
                        <a:rPr lang="zh-CN" sz="1800" kern="100">
                          <a:effectLst/>
                        </a:rPr>
                        <a:t>（字符串，整数）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返回从字符串左边开始指定个数的字符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595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SUBSTRING</a:t>
                      </a:r>
                      <a:r>
                        <a:rPr lang="zh-CN" sz="1800" kern="100">
                          <a:effectLst/>
                        </a:rPr>
                        <a:t>（字符表达式，起始点，</a:t>
                      </a:r>
                      <a:r>
                        <a:rPr lang="en-US" sz="1800" kern="100">
                          <a:effectLst/>
                        </a:rPr>
                        <a:t>N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返回字符串表达式中从“起始点”开始的</a:t>
                      </a:r>
                      <a:r>
                        <a:rPr lang="en-US" sz="1800" kern="100">
                          <a:effectLst/>
                        </a:rPr>
                        <a:t>N</a:t>
                      </a:r>
                      <a:r>
                        <a:rPr lang="zh-CN" sz="1800" kern="100">
                          <a:effectLst/>
                        </a:rPr>
                        <a:t>个字符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595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STR</a:t>
                      </a:r>
                      <a:r>
                        <a:rPr lang="zh-CN" sz="1800" kern="100">
                          <a:effectLst/>
                        </a:rPr>
                        <a:t>（浮点表达式</a:t>
                      </a:r>
                      <a:r>
                        <a:rPr lang="en-US" sz="1800" kern="100">
                          <a:effectLst/>
                        </a:rPr>
                        <a:t> [</a:t>
                      </a:r>
                      <a:r>
                        <a:rPr lang="zh-CN" sz="1800" kern="100">
                          <a:effectLst/>
                        </a:rPr>
                        <a:t>，总长度</a:t>
                      </a:r>
                      <a:r>
                        <a:rPr lang="en-US" sz="1800" kern="100">
                          <a:effectLst/>
                        </a:rPr>
                        <a:t> [</a:t>
                      </a:r>
                      <a:r>
                        <a:rPr lang="zh-CN" sz="1800" kern="100">
                          <a:effectLst/>
                        </a:rPr>
                        <a:t>，小数点右边的位数</a:t>
                      </a:r>
                      <a:r>
                        <a:rPr lang="en-US" sz="1800" kern="100">
                          <a:effectLst/>
                        </a:rPr>
                        <a:t> ] ]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由数字数据转换来的字符数据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LTRIM</a:t>
                      </a:r>
                      <a:r>
                        <a:rPr lang="zh-CN" sz="1800" kern="100">
                          <a:effectLst/>
                        </a:rPr>
                        <a:t>（字符串）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删除字符串左边的空格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797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RTRIM</a:t>
                      </a:r>
                      <a:r>
                        <a:rPr lang="zh-CN" sz="1800" kern="100">
                          <a:effectLst/>
                        </a:rPr>
                        <a:t>（字符串）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删除字符串右边的空格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595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LOWER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将大写字符数据转换为小写字符数据后返回字符表达式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768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788488"/>
              </p:ext>
            </p:extLst>
          </p:nvPr>
        </p:nvGraphicFramePr>
        <p:xfrm>
          <a:off x="520606" y="1494479"/>
          <a:ext cx="11159360" cy="4906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8253"/>
                <a:gridCol w="6891107"/>
              </a:tblGrid>
              <a:tr h="306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字符串函数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6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UPPER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返回将小写字符数据转换为大写的字符表达式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6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REVERSE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返回字符表达式的逆序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3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CHARINDEX</a:t>
                      </a:r>
                      <a:r>
                        <a:rPr lang="zh-CN" sz="1800" kern="100">
                          <a:effectLst/>
                        </a:rPr>
                        <a:t>（字符表达式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，字符表达式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，</a:t>
                      </a:r>
                      <a:r>
                        <a:rPr lang="en-US" sz="1800" kern="100">
                          <a:effectLst/>
                        </a:rPr>
                        <a:t>[ </a:t>
                      </a:r>
                      <a:r>
                        <a:rPr lang="zh-CN" sz="1800" kern="100">
                          <a:effectLst/>
                        </a:rPr>
                        <a:t>起始位置</a:t>
                      </a:r>
                      <a:r>
                        <a:rPr lang="en-US" sz="1800" kern="100">
                          <a:effectLst/>
                        </a:rPr>
                        <a:t> ]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返回字符串上指定表达式的起始位置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3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DIFFERENCE</a:t>
                      </a:r>
                      <a:r>
                        <a:rPr lang="zh-CN" sz="1800" kern="100">
                          <a:effectLst/>
                        </a:rPr>
                        <a:t>（字符表达式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，字符表达式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以整数返回两个字符表达式的</a:t>
                      </a:r>
                      <a:r>
                        <a:rPr lang="en-US" sz="1800" kern="100">
                          <a:effectLst/>
                        </a:rPr>
                        <a:t>SOUNDEX</a:t>
                      </a:r>
                      <a:r>
                        <a:rPr lang="zh-CN" sz="1800" kern="100">
                          <a:effectLst/>
                        </a:rPr>
                        <a:t>值之差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6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REPLICATE</a:t>
                      </a:r>
                      <a:r>
                        <a:rPr lang="zh-CN" sz="1800" kern="100">
                          <a:effectLst/>
                        </a:rPr>
                        <a:t>（字符表达式，正整数）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以指定的次数重复字符表达式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3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SOUNDEX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返回由四个字符组成的代码（</a:t>
                      </a:r>
                      <a:r>
                        <a:rPr lang="en-US" sz="1800" kern="100" dirty="0">
                          <a:effectLst/>
                        </a:rPr>
                        <a:t>SOUNDEX</a:t>
                      </a:r>
                      <a:r>
                        <a:rPr lang="zh-CN" sz="1800" kern="100" dirty="0">
                          <a:effectLst/>
                        </a:rPr>
                        <a:t>）以评估两个字符串的相似性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3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STUFF</a:t>
                      </a:r>
                      <a:r>
                        <a:rPr lang="zh-CN" sz="1800" kern="100">
                          <a:effectLst/>
                        </a:rPr>
                        <a:t>（字符表达式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</a:t>
                      </a:r>
                      <a:r>
                        <a:rPr lang="en-US" sz="1800" kern="100">
                          <a:effectLst/>
                        </a:rPr>
                        <a:t>start</a:t>
                      </a:r>
                      <a:r>
                        <a:rPr lang="zh-CN" sz="1800" kern="100">
                          <a:effectLst/>
                        </a:rPr>
                        <a:t>，</a:t>
                      </a:r>
                      <a:r>
                        <a:rPr lang="en-US" sz="1800" kern="100">
                          <a:effectLst/>
                        </a:rPr>
                        <a:t>length</a:t>
                      </a:r>
                      <a:r>
                        <a:rPr lang="zh-CN" sz="1800" kern="100">
                          <a:effectLst/>
                        </a:rPr>
                        <a:t>，字符表达式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删除指定长度的字符并在指定的起始点插入另一组字符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3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NCHAR</a:t>
                      </a:r>
                      <a:r>
                        <a:rPr lang="zh-CN" sz="1800" kern="100">
                          <a:effectLst/>
                        </a:rPr>
                        <a:t>（整形表达式）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根据</a:t>
                      </a:r>
                      <a:r>
                        <a:rPr lang="en-US" sz="1800" kern="100">
                          <a:effectLst/>
                        </a:rPr>
                        <a:t>Unicode</a:t>
                      </a:r>
                      <a:r>
                        <a:rPr lang="zh-CN" sz="1800" kern="100">
                          <a:effectLst/>
                        </a:rPr>
                        <a:t>标准所进行的定义，用给定整数代码返回</a:t>
                      </a:r>
                      <a:r>
                        <a:rPr lang="en-US" sz="1800" kern="100">
                          <a:effectLst/>
                        </a:rPr>
                        <a:t>Unicode</a:t>
                      </a:r>
                      <a:r>
                        <a:rPr lang="zh-CN" sz="1800" kern="100">
                          <a:effectLst/>
                        </a:rPr>
                        <a:t>字符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6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UNICODE</a:t>
                      </a:r>
                      <a:r>
                        <a:rPr lang="zh-CN" sz="1800" kern="100">
                          <a:effectLst/>
                        </a:rPr>
                        <a:t>（字符表达式）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返回字符表达式最左侧的</a:t>
                      </a:r>
                      <a:r>
                        <a:rPr lang="en-US" sz="1800" kern="100">
                          <a:effectLst/>
                        </a:rPr>
                        <a:t>Unicode</a:t>
                      </a:r>
                      <a:r>
                        <a:rPr lang="zh-CN" sz="1800" kern="100">
                          <a:effectLst/>
                        </a:rPr>
                        <a:t>代码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66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+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将字符串进行连接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524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429999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：查询“</a:t>
            </a:r>
            <a:r>
              <a:rPr lang="en-US" altLang="zh-CN" sz="2200" dirty="0"/>
              <a:t>Address”</a:t>
            </a:r>
            <a:r>
              <a:rPr lang="zh-CN" altLang="en-US" sz="2200" dirty="0"/>
              <a:t>最左边字符“</a:t>
            </a:r>
            <a:r>
              <a:rPr lang="en-US" altLang="zh-CN" sz="2200" dirty="0"/>
              <a:t>A”</a:t>
            </a:r>
            <a:r>
              <a:rPr lang="zh-CN" altLang="en-US" sz="2200" dirty="0"/>
              <a:t>的</a:t>
            </a:r>
            <a:r>
              <a:rPr lang="en-US" altLang="zh-CN" sz="2200" dirty="0"/>
              <a:t>ASCII</a:t>
            </a:r>
            <a:r>
              <a:rPr lang="zh-CN" altLang="en-US" sz="2200" dirty="0"/>
              <a:t>码值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ASCII ( 'Address'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：查询</a:t>
            </a:r>
            <a:r>
              <a:rPr lang="en-US" altLang="zh-CN" sz="2200" dirty="0"/>
              <a:t>ASCII</a:t>
            </a:r>
            <a:r>
              <a:rPr lang="zh-CN" altLang="en-US" sz="2200" dirty="0"/>
              <a:t>码值为</a:t>
            </a:r>
            <a:r>
              <a:rPr lang="en-US" altLang="zh-CN" sz="2200" dirty="0"/>
              <a:t>65</a:t>
            </a:r>
            <a:r>
              <a:rPr lang="zh-CN" altLang="en-US" sz="2200" dirty="0"/>
              <a:t>的字符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CHAR ( 65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：显示信息：将“清楚”显示两次，然后间隔</a:t>
            </a:r>
            <a:r>
              <a:rPr lang="en-US" altLang="zh-CN" sz="2200" dirty="0"/>
              <a:t>10</a:t>
            </a:r>
            <a:r>
              <a:rPr lang="zh-CN" altLang="en-US" sz="2200" dirty="0"/>
              <a:t>个空格，再将“明白”显示两次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REPLICATE ( '</a:t>
            </a:r>
            <a:r>
              <a:rPr lang="zh-CN" altLang="en-US" sz="2200" dirty="0"/>
              <a:t>清楚</a:t>
            </a:r>
            <a:r>
              <a:rPr lang="en-US" altLang="zh-CN" sz="2200" dirty="0"/>
              <a:t>' , 2 ) + SPACE ( 10 ) +  REPLICATE ( '</a:t>
            </a:r>
            <a:r>
              <a:rPr lang="zh-CN" altLang="en-US" sz="2200" dirty="0"/>
              <a:t>明白</a:t>
            </a:r>
            <a:r>
              <a:rPr lang="en-US" altLang="zh-CN" sz="2200" dirty="0"/>
              <a:t>' , 2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4</a:t>
            </a:r>
            <a:r>
              <a:rPr lang="zh-CN" altLang="en-US" sz="2200" dirty="0"/>
              <a:t>：计算字符串“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网络数据库管理项目”的字符个数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LEN (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5</a:t>
            </a:r>
            <a:r>
              <a:rPr lang="zh-CN" altLang="en-US" sz="2200" dirty="0"/>
              <a:t>：查询字符串“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网络数据库管理项目”从右边数的</a:t>
            </a:r>
            <a:r>
              <a:rPr lang="en-US" altLang="zh-CN" sz="2200" dirty="0"/>
              <a:t>4</a:t>
            </a:r>
            <a:r>
              <a:rPr lang="zh-CN" altLang="en-US" sz="2200" dirty="0"/>
              <a:t>个字符组成的字符串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RIGHT (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, 4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6</a:t>
            </a:r>
            <a:r>
              <a:rPr lang="zh-CN" altLang="en-US" sz="2200" dirty="0"/>
              <a:t>：查询字符串“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网络数据库管理项目”从左边数的</a:t>
            </a:r>
            <a:r>
              <a:rPr lang="en-US" altLang="zh-CN" sz="2200" dirty="0"/>
              <a:t>3</a:t>
            </a:r>
            <a:r>
              <a:rPr lang="zh-CN" altLang="en-US" sz="2200" dirty="0"/>
              <a:t>个字符组成的字符串。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3980185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LEFT (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, 3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7</a:t>
            </a:r>
            <a:r>
              <a:rPr lang="zh-CN" altLang="en-US" sz="2200" dirty="0"/>
              <a:t>：查询字符串“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网络数据库管理项目”从第</a:t>
            </a:r>
            <a:r>
              <a:rPr lang="en-US" altLang="zh-CN" sz="2200" dirty="0"/>
              <a:t>5</a:t>
            </a:r>
            <a:r>
              <a:rPr lang="zh-CN" altLang="en-US" sz="2200" dirty="0"/>
              <a:t>个字符开始的</a:t>
            </a:r>
            <a:r>
              <a:rPr lang="en-US" altLang="zh-CN" sz="2200" dirty="0"/>
              <a:t>6</a:t>
            </a:r>
            <a:r>
              <a:rPr lang="zh-CN" altLang="en-US" sz="2200" dirty="0"/>
              <a:t>个字符组成的字符串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SUBSTRING (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, 5 , 6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8</a:t>
            </a:r>
            <a:r>
              <a:rPr lang="zh-CN" altLang="en-US" sz="2200" dirty="0"/>
              <a:t>：将字符串“</a:t>
            </a:r>
            <a:r>
              <a:rPr lang="en-US" altLang="zh-CN" sz="2200" dirty="0"/>
              <a:t>Address”</a:t>
            </a:r>
            <a:r>
              <a:rPr lang="zh-CN" altLang="en-US" sz="2200" dirty="0"/>
              <a:t>中的字符全部转换成小写字符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LOWER ( 'Address'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 smtClean="0"/>
              <a:t>9</a:t>
            </a:r>
            <a:r>
              <a:rPr lang="zh-CN" altLang="en-US" sz="2200" dirty="0" smtClean="0"/>
              <a:t>：</a:t>
            </a:r>
            <a:r>
              <a:rPr lang="zh-CN" altLang="en-US" sz="2200" dirty="0"/>
              <a:t>将字符串“</a:t>
            </a:r>
            <a:r>
              <a:rPr lang="en-US" altLang="zh-CN" sz="2200" dirty="0"/>
              <a:t>Address”</a:t>
            </a:r>
            <a:r>
              <a:rPr lang="zh-CN" altLang="en-US" sz="2200" dirty="0"/>
              <a:t>中的字符全部转换成大写字符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UPPER ( 'Address'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10</a:t>
            </a:r>
            <a:r>
              <a:rPr lang="zh-CN" altLang="en-US" sz="2200" dirty="0"/>
              <a:t>：显示字符串“</a:t>
            </a:r>
            <a:r>
              <a:rPr lang="en-US" altLang="zh-CN" sz="2200" dirty="0"/>
              <a:t>Address”</a:t>
            </a:r>
            <a:r>
              <a:rPr lang="zh-CN" altLang="en-US" sz="2200" dirty="0"/>
              <a:t>的逆序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REVERSE ( 'Address'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11</a:t>
            </a:r>
            <a:r>
              <a:rPr lang="zh-CN" altLang="en-US" sz="2200" dirty="0"/>
              <a:t>：查找字符串“数据库”在“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网络数据库管理项目”中的开始位置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CHARINDEX ( '</a:t>
            </a:r>
            <a:r>
              <a:rPr lang="zh-CN" altLang="en-US" sz="2200" dirty="0"/>
              <a:t>数据库</a:t>
            </a:r>
            <a:r>
              <a:rPr lang="en-US" altLang="zh-CN" sz="2200" dirty="0"/>
              <a:t>' ,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)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242117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．日期函数</a:t>
            </a:r>
            <a:endParaRPr lang="en-US" altLang="zh-CN" sz="22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38156"/>
              </p:ext>
            </p:extLst>
          </p:nvPr>
        </p:nvGraphicFramePr>
        <p:xfrm>
          <a:off x="781628" y="2136578"/>
          <a:ext cx="10850078" cy="3686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61741"/>
                <a:gridCol w="5788337"/>
              </a:tblGrid>
              <a:tr h="307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日期函数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功能描述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GETDATE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返回当前系统日期和时间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DATENAME</a:t>
                      </a:r>
                      <a:r>
                        <a:rPr lang="zh-CN" sz="1800" kern="100">
                          <a:effectLst/>
                        </a:rPr>
                        <a:t>（日期元素，日期）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返回表示指定日期的指定日期部分的字符串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DATEPART</a:t>
                      </a:r>
                      <a:r>
                        <a:rPr lang="zh-CN" sz="1800" kern="100">
                          <a:effectLst/>
                        </a:rPr>
                        <a:t>（日期元素，日期）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返回表示指定日期的指定日期部分的整数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4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DATEDIFF</a:t>
                      </a:r>
                      <a:r>
                        <a:rPr lang="zh-CN" sz="1800" kern="100">
                          <a:effectLst/>
                        </a:rPr>
                        <a:t>（日期元素，日期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，日期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返回两个日期间的差值并转换为指定日期元素的形式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DATEADD</a:t>
                      </a:r>
                      <a:r>
                        <a:rPr lang="zh-CN" sz="1800" kern="100">
                          <a:effectLst/>
                        </a:rPr>
                        <a:t>（日期元素，数值，日期）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将日期元素加上日期产生新的日期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YEAR</a:t>
                      </a:r>
                      <a:r>
                        <a:rPr lang="zh-CN" sz="1800" kern="100">
                          <a:effectLst/>
                        </a:rPr>
                        <a:t>（日期）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返回日期中“年”的部分（整数）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MONTH</a:t>
                      </a:r>
                      <a:r>
                        <a:rPr lang="zh-CN" sz="1800" kern="100">
                          <a:effectLst/>
                        </a:rPr>
                        <a:t>（日期）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返回日期中“月”的部分（整数）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07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DAY</a:t>
                      </a:r>
                      <a:r>
                        <a:rPr lang="zh-CN" sz="1800" kern="100">
                          <a:effectLst/>
                        </a:rPr>
                        <a:t>（日期）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返回日期中“天”的部分（整数）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143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GETUTCDATE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返回表示当前</a:t>
                      </a:r>
                      <a:r>
                        <a:rPr lang="en-US" sz="1800" kern="100" dirty="0">
                          <a:effectLst/>
                        </a:rPr>
                        <a:t>UTC</a:t>
                      </a:r>
                      <a:r>
                        <a:rPr lang="zh-CN" sz="1800" kern="100" dirty="0">
                          <a:effectLst/>
                        </a:rPr>
                        <a:t>时间（世界时间坐标或格林尼治标准时间）的日期值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1179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：给出当前系统的日期和时间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GETDATE </a:t>
            </a:r>
            <a:r>
              <a:rPr lang="en-US" altLang="zh-CN" sz="2200" dirty="0" smtClean="0"/>
              <a:t>()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：输出日期“</a:t>
            </a:r>
            <a:r>
              <a:rPr lang="en-US" altLang="zh-CN" sz="2200" dirty="0"/>
              <a:t>1980/05/18”</a:t>
            </a:r>
            <a:r>
              <a:rPr lang="zh-CN" altLang="en-US" sz="2200" dirty="0"/>
              <a:t>的月份信息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DATENAME ( MONTH , '1980/05/18'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：张航的生日是“</a:t>
            </a:r>
            <a:r>
              <a:rPr lang="en-US" altLang="zh-CN" sz="2200" dirty="0"/>
              <a:t>1994/05/02”</a:t>
            </a:r>
            <a:r>
              <a:rPr lang="zh-CN" altLang="en-US" sz="2200" dirty="0"/>
              <a:t>，使用日期函数计算张航的年龄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DATEDIFF ( YEAR , '1994/05/02' , GETDATE ()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4</a:t>
            </a:r>
            <a:r>
              <a:rPr lang="zh-CN" altLang="en-US" sz="2200" dirty="0"/>
              <a:t>：使用日期函数获取明天的日期和时间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DATEADD ( DAY , 1 , GETDATE ()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5</a:t>
            </a:r>
            <a:r>
              <a:rPr lang="zh-CN" altLang="en-US" sz="2200" dirty="0"/>
              <a:t>：查询当前系统日期和时间的年份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YEAR ( GETDATE () )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4231068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4</a:t>
            </a:r>
            <a:r>
              <a:rPr lang="zh-CN" altLang="en-US" sz="2200" dirty="0"/>
              <a:t>．数学函数</a:t>
            </a:r>
            <a:endParaRPr lang="en-US" altLang="zh-CN" sz="22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073455"/>
              </p:ext>
            </p:extLst>
          </p:nvPr>
        </p:nvGraphicFramePr>
        <p:xfrm>
          <a:off x="660605" y="2055224"/>
          <a:ext cx="10648371" cy="3888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2809"/>
                <a:gridCol w="6575562"/>
              </a:tblGrid>
              <a:tr h="3888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数学函数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功能描述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ABS</a:t>
                      </a:r>
                      <a:r>
                        <a:rPr lang="zh-CN" sz="1800" kern="100">
                          <a:effectLst/>
                        </a:rPr>
                        <a:t>（数字表达式）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返回表达式的绝对值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PI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</a:t>
                      </a:r>
                      <a:r>
                        <a:rPr lang="en-US" sz="1800" kern="100">
                          <a:effectLst/>
                        </a:rPr>
                        <a:t> </a:t>
                      </a:r>
                      <a:r>
                        <a:rPr lang="zh-CN" sz="1800" kern="100">
                          <a:effectLst/>
                        </a:rPr>
                        <a:t>的值</a:t>
                      </a:r>
                      <a:r>
                        <a:rPr lang="en-US" sz="1800" kern="100">
                          <a:effectLst/>
                        </a:rPr>
                        <a:t>3.14159265358979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CEILING</a:t>
                      </a:r>
                      <a:r>
                        <a:rPr lang="zh-CN" sz="1800" kern="100">
                          <a:effectLst/>
                        </a:rPr>
                        <a:t>（数字表达式）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返回大于或等于所给数字表达式的最小整数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FLOOR</a:t>
                      </a:r>
                      <a:r>
                        <a:rPr lang="zh-CN" sz="1800" kern="100">
                          <a:effectLst/>
                        </a:rPr>
                        <a:t>（数值表达式）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返回小于或等于数值表达式的最大整数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EXP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返回数值的指数形式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POWER</a:t>
                      </a:r>
                      <a:r>
                        <a:rPr lang="zh-CN" sz="1800" kern="100">
                          <a:effectLst/>
                        </a:rPr>
                        <a:t>（数字表达式，指定次方）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返回给定表达式乘指定次方的值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SQUARE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返回给定表达式的平方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SQRT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14375" algn="l"/>
                        </a:tabLst>
                      </a:pPr>
                      <a:r>
                        <a:rPr lang="zh-CN" sz="1800" kern="100">
                          <a:effectLst/>
                        </a:rPr>
                        <a:t>返回给定表达式的平方根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8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SIGN</a:t>
                      </a:r>
                      <a:r>
                        <a:rPr lang="zh-CN" sz="1800" kern="100">
                          <a:effectLst/>
                        </a:rPr>
                        <a:t>（数值表达式）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14375" algn="l"/>
                        </a:tabLst>
                      </a:pPr>
                      <a:r>
                        <a:rPr lang="zh-CN" sz="1800" kern="100" dirty="0">
                          <a:effectLst/>
                        </a:rPr>
                        <a:t>返回给定表达式的正（</a:t>
                      </a:r>
                      <a:r>
                        <a:rPr lang="en-US" sz="1800" kern="100" dirty="0">
                          <a:effectLst/>
                        </a:rPr>
                        <a:t>+1</a:t>
                      </a:r>
                      <a:r>
                        <a:rPr lang="zh-CN" sz="1800" kern="100" dirty="0">
                          <a:effectLst/>
                        </a:rPr>
                        <a:t>）、零（</a:t>
                      </a:r>
                      <a:r>
                        <a:rPr lang="en-US" sz="1800" kern="100" dirty="0">
                          <a:effectLst/>
                        </a:rPr>
                        <a:t>0</a:t>
                      </a:r>
                      <a:r>
                        <a:rPr lang="zh-CN" sz="1800" kern="100" dirty="0">
                          <a:effectLst/>
                        </a:rPr>
                        <a:t>）或负（</a:t>
                      </a:r>
                      <a:r>
                        <a:rPr lang="en-US" sz="1800" kern="100" dirty="0">
                          <a:effectLst/>
                        </a:rPr>
                        <a:t>-1</a:t>
                      </a:r>
                      <a:r>
                        <a:rPr lang="zh-CN" sz="1800" kern="100" dirty="0">
                          <a:effectLst/>
                        </a:rPr>
                        <a:t>）号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17888" y="298291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Equation" r:id="rId3" imgW="139700" imgH="139700" progId="Equation.DSMT4">
                  <p:embed/>
                </p:oleObj>
              </mc:Choice>
              <mc:Fallback>
                <p:oleObj name="Equation" r:id="rId3" imgW="139700" imgH="139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888" y="298291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12834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17888" y="2982913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3" imgW="139700" imgH="139700" progId="Equation.DSMT4">
                  <p:embed/>
                </p:oleObj>
              </mc:Choice>
              <mc:Fallback>
                <p:oleObj name="Equation" r:id="rId3" imgW="139700" imgH="139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888" y="2982913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518223"/>
              </p:ext>
            </p:extLst>
          </p:nvPr>
        </p:nvGraphicFramePr>
        <p:xfrm>
          <a:off x="389965" y="1602730"/>
          <a:ext cx="11537576" cy="47701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2914"/>
                <a:gridCol w="7124662"/>
              </a:tblGrid>
              <a:tr h="246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数学函数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ROUND</a:t>
                      </a:r>
                      <a:r>
                        <a:rPr lang="zh-CN" sz="1800" kern="100" dirty="0">
                          <a:effectLst/>
                        </a:rPr>
                        <a:t>（数值表达式，整型表达式）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返回数字表达式并四舍五入为指定的长度或精度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463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RAND</a:t>
                      </a:r>
                      <a:r>
                        <a:rPr lang="zh-CN" sz="1800" kern="100">
                          <a:effectLst/>
                        </a:rPr>
                        <a:t>（整型表达式）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</a:t>
                      </a:r>
                      <a:r>
                        <a:rPr lang="en-US" sz="1800" kern="100">
                          <a:effectLst/>
                        </a:rPr>
                        <a:t>0</a:t>
                      </a:r>
                      <a:r>
                        <a:rPr lang="zh-CN" sz="1800" kern="100">
                          <a:effectLst/>
                        </a:rPr>
                        <a:t>到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之间的随机</a:t>
                      </a:r>
                      <a:r>
                        <a:rPr lang="en-US" sz="1800" kern="100">
                          <a:effectLst/>
                        </a:rPr>
                        <a:t>float</a:t>
                      </a:r>
                      <a:r>
                        <a:rPr lang="zh-CN" sz="1800" kern="100">
                          <a:effectLst/>
                        </a:rPr>
                        <a:t>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463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LOG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返回所给浮点表达式的自然对数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463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LOG10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返回底数为</a:t>
                      </a:r>
                      <a:r>
                        <a:rPr lang="en-US" sz="1800" kern="100">
                          <a:effectLst/>
                        </a:rPr>
                        <a:t>10</a:t>
                      </a:r>
                      <a:r>
                        <a:rPr lang="zh-CN" sz="1800" kern="100">
                          <a:effectLst/>
                        </a:rPr>
                        <a:t>的对数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463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SIN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14375" algn="l"/>
                        </a:tabLst>
                      </a:pPr>
                      <a:r>
                        <a:rPr lang="zh-CN" sz="1800" kern="100">
                          <a:effectLst/>
                        </a:rPr>
                        <a:t>返回给定角度（以弧度为单位）的三角正弦值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COS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返回给定表达式中指定角度（以弧度为单位）的三角余弦值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2463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TAN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714375" algn="l"/>
                        </a:tabLst>
                      </a:pPr>
                      <a:r>
                        <a:rPr lang="zh-CN" sz="1800" kern="100">
                          <a:effectLst/>
                        </a:rPr>
                        <a:t>返回给定表达式的正切值（以弧度为单位）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COT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返回给定浮点表达指定角度（以弧度为单位）的三角余切值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ASIN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反正弦函数。返回以弧度表示的角度值，该角度值的正弦为给定的浮点表达式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ACOS</a:t>
                      </a:r>
                      <a:r>
                        <a:rPr lang="zh-CN" sz="1800" kern="100">
                          <a:effectLst/>
                        </a:rPr>
                        <a:t>（浮点表达式）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反余弦函数。返回以弧度表示的角度值，该角度值的余弦为给定的浮点表达式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92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ATAN</a:t>
                      </a:r>
                      <a:r>
                        <a:rPr lang="zh-CN" sz="1800" kern="100" dirty="0">
                          <a:effectLst/>
                        </a:rPr>
                        <a:t>（浮点表达式）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反正切函数。返回以弧度表示的角度值，该角度值的正切为给定的浮点表达式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572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08363" y="2659063"/>
            <a:ext cx="621727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：使用数学函数计算 的值</a:t>
            </a:r>
            <a:r>
              <a:rPr lang="zh-CN" altLang="en-US" sz="2200" dirty="0" smtClean="0"/>
              <a:t>。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PI </a:t>
            </a:r>
            <a:r>
              <a:rPr lang="en-US" altLang="zh-CN" sz="2200" dirty="0" smtClean="0"/>
              <a:t>()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：使用数学函数计算</a:t>
            </a:r>
            <a:r>
              <a:rPr lang="en-US" altLang="zh-CN" sz="2200" dirty="0"/>
              <a:t>-21.5</a:t>
            </a:r>
            <a:r>
              <a:rPr lang="zh-CN" altLang="en-US" sz="2200" dirty="0"/>
              <a:t>的绝对值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ABS ( -21.5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：使用数学函数计算大于或等于</a:t>
            </a:r>
            <a:r>
              <a:rPr lang="en-US" altLang="zh-CN" sz="2200" dirty="0"/>
              <a:t>105.45</a:t>
            </a:r>
            <a:r>
              <a:rPr lang="zh-CN" altLang="en-US" sz="2200" dirty="0"/>
              <a:t>的最小整数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CEILING ( 105.45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4</a:t>
            </a:r>
            <a:r>
              <a:rPr lang="zh-CN" altLang="en-US" sz="2200" dirty="0"/>
              <a:t>：使用数学函数计算小于或等于</a:t>
            </a:r>
            <a:r>
              <a:rPr lang="en-US" altLang="zh-CN" sz="2200" dirty="0"/>
              <a:t>105.45</a:t>
            </a:r>
            <a:r>
              <a:rPr lang="zh-CN" altLang="en-US" sz="2200" dirty="0"/>
              <a:t>的最大整数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FLOOR ( 105.45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5</a:t>
            </a:r>
            <a:r>
              <a:rPr lang="zh-CN" altLang="en-US" sz="2200" dirty="0"/>
              <a:t>：使用数学函数计算</a:t>
            </a:r>
            <a:r>
              <a:rPr lang="en-US" altLang="zh-CN" sz="2200" dirty="0"/>
              <a:t>45</a:t>
            </a:r>
            <a:r>
              <a:rPr lang="zh-CN" altLang="en-US" sz="2200" dirty="0"/>
              <a:t>的结果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POWER ( 4 , 5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6</a:t>
            </a:r>
            <a:r>
              <a:rPr lang="zh-CN" altLang="en-US" sz="2200" dirty="0"/>
              <a:t>：使用数学函数计算</a:t>
            </a:r>
            <a:r>
              <a:rPr lang="en-US" altLang="zh-CN" sz="2200" dirty="0"/>
              <a:t>100</a:t>
            </a:r>
            <a:r>
              <a:rPr lang="zh-CN" altLang="en-US" sz="2200" dirty="0"/>
              <a:t>的平方</a:t>
            </a:r>
            <a:r>
              <a:rPr lang="zh-CN" altLang="en-US" sz="2200" dirty="0" smtClean="0"/>
              <a:t>。</a:t>
            </a:r>
            <a:r>
              <a:rPr lang="en-US" altLang="zh-CN" sz="2200" dirty="0"/>
              <a:t>SELECT SQUARE ( 100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7</a:t>
            </a:r>
            <a:r>
              <a:rPr lang="zh-CN" altLang="en-US" sz="2200" dirty="0"/>
              <a:t>：使用数学函数计算</a:t>
            </a:r>
            <a:r>
              <a:rPr lang="en-US" altLang="zh-CN" sz="2200" dirty="0"/>
              <a:t>100</a:t>
            </a:r>
            <a:r>
              <a:rPr lang="zh-CN" altLang="en-US" sz="2200" dirty="0"/>
              <a:t>的平方根</a:t>
            </a:r>
            <a:r>
              <a:rPr lang="zh-CN" altLang="en-US" sz="2200" dirty="0" smtClean="0"/>
              <a:t>。</a:t>
            </a:r>
            <a:r>
              <a:rPr lang="en-US" altLang="zh-CN" sz="2200" dirty="0"/>
              <a:t>SELECT SQRT ( 100 )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3030730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5</a:t>
            </a:r>
            <a:r>
              <a:rPr lang="zh-CN" altLang="en-US" sz="2200" dirty="0"/>
              <a:t>．系统函数</a:t>
            </a:r>
            <a:endParaRPr lang="en-US" altLang="zh-CN" sz="22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916704"/>
              </p:ext>
            </p:extLst>
          </p:nvPr>
        </p:nvGraphicFramePr>
        <p:xfrm>
          <a:off x="714392" y="2150695"/>
          <a:ext cx="11119019" cy="42904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5786"/>
                <a:gridCol w="6493233"/>
              </a:tblGrid>
              <a:tr h="3444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系统函数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6888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CONVERT ( </a:t>
                      </a:r>
                      <a:r>
                        <a:rPr lang="zh-CN" sz="1800" kern="100">
                          <a:effectLst/>
                        </a:rPr>
                        <a:t>目标数据类型</a:t>
                      </a:r>
                      <a:r>
                        <a:rPr lang="en-US" sz="1800" kern="100">
                          <a:effectLst/>
                        </a:rPr>
                        <a:t> [ ( </a:t>
                      </a:r>
                      <a:r>
                        <a:rPr lang="zh-CN" sz="1800" kern="100">
                          <a:effectLst/>
                        </a:rPr>
                        <a:t>长度</a:t>
                      </a:r>
                      <a:r>
                        <a:rPr lang="en-US" sz="1800" kern="100">
                          <a:effectLst/>
                        </a:rPr>
                        <a:t> ) ]</a:t>
                      </a:r>
                      <a:r>
                        <a:rPr lang="zh-CN" sz="1800" kern="100">
                          <a:effectLst/>
                        </a:rPr>
                        <a:t>，表达式</a:t>
                      </a:r>
                      <a:r>
                        <a:rPr lang="en-US" sz="1800" kern="100">
                          <a:effectLst/>
                        </a:rPr>
                        <a:t> [</a:t>
                      </a:r>
                      <a:r>
                        <a:rPr lang="zh-CN" sz="1800" kern="100">
                          <a:effectLst/>
                        </a:rPr>
                        <a:t>，样式</a:t>
                      </a:r>
                      <a:r>
                        <a:rPr lang="en-US" sz="1800" kern="100">
                          <a:effectLst/>
                        </a:rPr>
                        <a:t> ] 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将表达式显示转换成另一种数据类型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015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CAST ( </a:t>
                      </a:r>
                      <a:r>
                        <a:rPr lang="zh-CN" sz="1800" kern="100">
                          <a:effectLst/>
                        </a:rPr>
                        <a:t>表达式</a:t>
                      </a:r>
                      <a:r>
                        <a:rPr lang="en-US" sz="1800" kern="100">
                          <a:effectLst/>
                        </a:rPr>
                        <a:t> AS </a:t>
                      </a:r>
                      <a:r>
                        <a:rPr lang="zh-CN" sz="1800" kern="100">
                          <a:effectLst/>
                        </a:rPr>
                        <a:t>目标数据类型 </a:t>
                      </a:r>
                      <a:r>
                        <a:rPr lang="en-US" sz="1800" kern="100">
                          <a:effectLst/>
                        </a:rPr>
                        <a:t>[ ( </a:t>
                      </a:r>
                      <a:r>
                        <a:rPr lang="zh-CN" sz="1800" kern="100">
                          <a:effectLst/>
                        </a:rPr>
                        <a:t>长度</a:t>
                      </a:r>
                      <a:r>
                        <a:rPr lang="en-US" sz="1800" kern="100">
                          <a:effectLst/>
                        </a:rPr>
                        <a:t> ) ] 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将表达式显示转换成另一种数据类型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CASE</a:t>
                      </a:r>
                      <a:r>
                        <a:rPr lang="zh-CN" sz="1800" kern="100">
                          <a:effectLst/>
                        </a:rPr>
                        <a:t>表达式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计算条件列表，并返回表达式的多个可能结果之一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DATALENGTH</a:t>
                      </a:r>
                      <a:r>
                        <a:rPr lang="zh-CN" sz="1800" kern="100">
                          <a:effectLst/>
                        </a:rPr>
                        <a:t>（表达式）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返回表达式所占用的字节数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HOST_NAME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返回主机名称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ISDATE</a:t>
                      </a:r>
                      <a:r>
                        <a:rPr lang="zh-CN" sz="1800" kern="100">
                          <a:effectLst/>
                        </a:rPr>
                        <a:t>（表达式）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表达式为有效日期格式时返回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，否则返回</a:t>
                      </a:r>
                      <a:r>
                        <a:rPr lang="en-US" sz="1800" kern="100">
                          <a:effectLst/>
                        </a:rPr>
                        <a:t>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ISNULL</a:t>
                      </a:r>
                      <a:r>
                        <a:rPr lang="zh-CN" sz="1800" kern="100">
                          <a:effectLst/>
                        </a:rPr>
                        <a:t>（表达式，替换值）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表达式的值为</a:t>
                      </a:r>
                      <a:r>
                        <a:rPr lang="en-US" sz="1800" kern="100">
                          <a:effectLst/>
                        </a:rPr>
                        <a:t>NULL</a:t>
                      </a:r>
                      <a:r>
                        <a:rPr lang="zh-CN" sz="1800" kern="100">
                          <a:effectLst/>
                        </a:rPr>
                        <a:t>时，用指定的替换值进行替换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ISNUMERIC</a:t>
                      </a:r>
                      <a:r>
                        <a:rPr lang="zh-CN" sz="1800" kern="100">
                          <a:effectLst/>
                        </a:rPr>
                        <a:t>（表达式）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表达式为数值类型时返回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，否则返回</a:t>
                      </a:r>
                      <a:r>
                        <a:rPr lang="en-US" sz="1800" kern="100">
                          <a:effectLst/>
                        </a:rPr>
                        <a:t>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NEWID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生成全局唯一标识符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44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NULLIF</a:t>
                      </a:r>
                      <a:r>
                        <a:rPr lang="zh-CN" sz="1800" kern="100">
                          <a:effectLst/>
                        </a:rPr>
                        <a:t>（表达式</a:t>
                      </a:r>
                      <a:r>
                        <a:rPr lang="en-US" sz="1800" kern="100">
                          <a:effectLst/>
                        </a:rPr>
                        <a:t>1</a:t>
                      </a:r>
                      <a:r>
                        <a:rPr lang="zh-CN" sz="1800" kern="100">
                          <a:effectLst/>
                        </a:rPr>
                        <a:t>，表达式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如果两个指定的表达式相等，则返回空值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874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举例</a:t>
            </a:r>
            <a:r>
              <a:rPr lang="en-US" altLang="zh-CN" sz="2200" dirty="0" smtClean="0"/>
              <a:t>1</a:t>
            </a:r>
            <a:r>
              <a:rPr lang="zh-CN" altLang="en-US" sz="2200" dirty="0" smtClean="0"/>
              <a:t>：将字符串</a:t>
            </a:r>
            <a:r>
              <a:rPr lang="en-US" altLang="zh-CN" sz="2200" dirty="0" smtClean="0"/>
              <a:t>3.1415926</a:t>
            </a:r>
            <a:r>
              <a:rPr lang="zh-CN" altLang="en-US" sz="2200" dirty="0" smtClean="0"/>
              <a:t>转换为数值，要求小数位数保留两位。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CONVERT ( decimal ( 3 , 2 ) , '3.1415926' 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 smtClean="0"/>
              <a:t>举例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：获取当前系统日期。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CONVERT (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 , GETDATE () , 120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：计算字符串“</a:t>
            </a:r>
            <a:r>
              <a:rPr lang="en-US" altLang="zh-CN" sz="2200" dirty="0"/>
              <a:t>SQL Server 2008</a:t>
            </a:r>
            <a:r>
              <a:rPr lang="zh-CN" altLang="en-US" sz="2200" dirty="0"/>
              <a:t>网络数据库管理项目”所占用的字节数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DATALENGTH ( 'SQL Server 2008</a:t>
            </a:r>
            <a:r>
              <a:rPr lang="zh-CN" altLang="en-US" sz="2200" dirty="0"/>
              <a:t>网络数据库管理项目</a:t>
            </a:r>
            <a:r>
              <a:rPr lang="en-US" altLang="zh-CN" sz="2200" dirty="0"/>
              <a:t>' 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6</a:t>
            </a:r>
            <a:r>
              <a:rPr lang="zh-CN" altLang="en-US" sz="2200" dirty="0"/>
              <a:t>．配置</a:t>
            </a:r>
            <a:r>
              <a:rPr lang="zh-CN" altLang="en-US" sz="2200" dirty="0" smtClean="0"/>
              <a:t>函数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7</a:t>
            </a:r>
            <a:r>
              <a:rPr lang="zh-CN" altLang="en-US" sz="2200" dirty="0"/>
              <a:t>．排序函数</a:t>
            </a:r>
            <a:endParaRPr lang="en-US" altLang="zh-CN" sz="22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410319"/>
              </p:ext>
            </p:extLst>
          </p:nvPr>
        </p:nvGraphicFramePr>
        <p:xfrm>
          <a:off x="874637" y="4781613"/>
          <a:ext cx="10913372" cy="1619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23911"/>
                <a:gridCol w="6189461"/>
              </a:tblGrid>
              <a:tr h="323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排序函数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功能描述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23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ROW_NUMBER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r>
                        <a:rPr lang="en-US" sz="1800" kern="100">
                          <a:effectLst/>
                        </a:rPr>
                        <a:t>OVER</a:t>
                      </a:r>
                      <a:r>
                        <a:rPr lang="zh-CN" sz="1800" kern="100">
                          <a:effectLst/>
                        </a:rPr>
                        <a:t>（排序语句）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在查询结果中给出每行的序号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47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RANK</a:t>
                      </a:r>
                      <a:r>
                        <a:rPr lang="zh-CN" sz="1800" kern="100">
                          <a:effectLst/>
                        </a:rPr>
                        <a:t>（）</a:t>
                      </a:r>
                      <a:r>
                        <a:rPr lang="en-US" sz="1800" kern="100">
                          <a:effectLst/>
                        </a:rPr>
                        <a:t>OVER</a:t>
                      </a:r>
                      <a:r>
                        <a:rPr lang="zh-CN" sz="1800" kern="100">
                          <a:effectLst/>
                        </a:rPr>
                        <a:t>（排序语句）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在查询结果中给出每行的序号，排序有可能会间断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23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DENSE_RANK</a:t>
                      </a:r>
                      <a:r>
                        <a:rPr lang="zh-CN" sz="1800" kern="100" dirty="0">
                          <a:effectLst/>
                        </a:rPr>
                        <a:t>（）</a:t>
                      </a:r>
                      <a:r>
                        <a:rPr lang="en-US" sz="1800" kern="100" dirty="0">
                          <a:effectLst/>
                        </a:rPr>
                        <a:t>OVER</a:t>
                      </a:r>
                      <a:r>
                        <a:rPr lang="zh-CN" sz="1800" kern="100" dirty="0">
                          <a:effectLst/>
                        </a:rPr>
                        <a:t>（排序语句）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在查询结果中给出每行的排序，排序没有间断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075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：查询学号为</a:t>
            </a:r>
            <a:r>
              <a:rPr lang="en-US" altLang="zh-CN" sz="2200" dirty="0"/>
              <a:t>01201401001</a:t>
            </a:r>
            <a:r>
              <a:rPr lang="zh-CN" altLang="en-US" sz="2200" dirty="0"/>
              <a:t>学生的所有成绩信息，要求查询结果按照成绩排序，并且返回每一行的序号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ROW_NUMBER () OVER ( ORDER BY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AS '</a:t>
            </a:r>
            <a:r>
              <a:rPr lang="zh-CN" altLang="en-US" sz="2200" dirty="0"/>
              <a:t>序号</a:t>
            </a:r>
            <a:r>
              <a:rPr lang="en-US" altLang="zh-CN" sz="2200" dirty="0"/>
              <a:t>' , *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    </a:t>
            </a:r>
            <a:r>
              <a:rPr lang="en-US" altLang="zh-CN" sz="2200" dirty="0" smtClean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'01201401001'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：查询学号为</a:t>
            </a:r>
            <a:r>
              <a:rPr lang="en-US" altLang="zh-CN" sz="2200" dirty="0"/>
              <a:t>01201401001</a:t>
            </a:r>
            <a:r>
              <a:rPr lang="zh-CN" altLang="en-US" sz="2200" dirty="0"/>
              <a:t>学生的所有成绩信息，要求查询结果按照成绩排序，并且返回有间断的每一行的序号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RANK () OVER ( ORDER BY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AS '</a:t>
            </a:r>
            <a:r>
              <a:rPr lang="zh-CN" altLang="en-US" sz="2200" dirty="0"/>
              <a:t>序号</a:t>
            </a:r>
            <a:r>
              <a:rPr lang="en-US" altLang="zh-CN" sz="2200" dirty="0"/>
              <a:t>' , *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</a:t>
            </a:r>
            <a:r>
              <a:rPr lang="en-US" altLang="zh-CN" sz="2200" dirty="0" smtClean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'01201401001'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：查询学号为</a:t>
            </a:r>
            <a:r>
              <a:rPr lang="en-US" altLang="zh-CN" sz="2200" dirty="0"/>
              <a:t>01201401001</a:t>
            </a:r>
            <a:r>
              <a:rPr lang="zh-CN" altLang="en-US" sz="2200" dirty="0"/>
              <a:t>学生的所有成绩信息，要求查询结果按照成绩排序，并且返回没有间断的每一行的序号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DENSE_RANK() OVER (ORDER BY </a:t>
            </a:r>
            <a:r>
              <a:rPr lang="zh-CN" altLang="en-US" sz="2200" dirty="0"/>
              <a:t>成绩</a:t>
            </a:r>
            <a:r>
              <a:rPr lang="en-US" altLang="zh-CN" sz="2200" dirty="0"/>
              <a:t>) AS '</a:t>
            </a:r>
            <a:r>
              <a:rPr lang="zh-CN" altLang="en-US" sz="2200" dirty="0"/>
              <a:t>序号</a:t>
            </a:r>
            <a:r>
              <a:rPr lang="en-US" altLang="zh-CN" sz="2200" dirty="0"/>
              <a:t>',*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 </a:t>
            </a:r>
            <a:r>
              <a:rPr lang="en-US" altLang="zh-CN" sz="2200" dirty="0" smtClean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'01201401001</a:t>
            </a:r>
            <a:r>
              <a:rPr lang="en-US" altLang="zh-CN" sz="2200" dirty="0" smtClean="0"/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1087850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56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1.</a:t>
            </a:r>
            <a:r>
              <a:rPr lang="zh-CN" altLang="en-US" sz="2200" dirty="0"/>
              <a:t>查询学生的基本信息，要求显示学号、姓名、性别和年龄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性别 </a:t>
            </a:r>
            <a:r>
              <a:rPr lang="en-US" altLang="zh-CN" sz="2200" dirty="0"/>
              <a:t>, DATEDIFF ( YEAR , </a:t>
            </a:r>
            <a:r>
              <a:rPr lang="zh-CN" altLang="en-US" sz="2200" dirty="0"/>
              <a:t>出生日期 </a:t>
            </a:r>
            <a:r>
              <a:rPr lang="en-US" altLang="zh-CN" sz="2200" dirty="0"/>
              <a:t>, GETDATE () ) '</a:t>
            </a:r>
            <a:r>
              <a:rPr lang="zh-CN" altLang="en-US" sz="2200" dirty="0"/>
              <a:t>年龄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学生</a:t>
            </a:r>
            <a:r>
              <a:rPr lang="zh-CN" altLang="en-US" sz="2200" dirty="0" smtClean="0"/>
              <a:t>表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</a:t>
            </a:r>
            <a:r>
              <a:rPr lang="zh-CN" altLang="en-US" sz="2200" dirty="0"/>
              <a:t>．按班级编号统计各个班级开设课程的门数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 </a:t>
            </a:r>
            <a:r>
              <a:rPr lang="zh-CN" altLang="en-US" sz="2200" dirty="0"/>
              <a:t>班级编号 </a:t>
            </a:r>
            <a:r>
              <a:rPr lang="en-US" altLang="zh-CN" sz="2200" dirty="0"/>
              <a:t>, COUNT ( * ) '</a:t>
            </a:r>
            <a:r>
              <a:rPr lang="zh-CN" altLang="en-US" sz="2200" dirty="0"/>
              <a:t>班级开设课程的门数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班级排课表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GROUP BY </a:t>
            </a:r>
            <a:r>
              <a:rPr lang="zh-CN" altLang="en-US" sz="2200" dirty="0"/>
              <a:t>班级</a:t>
            </a:r>
            <a:r>
              <a:rPr lang="zh-CN" altLang="en-US" sz="2200" dirty="0" smtClean="0"/>
              <a:t>编号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3455798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．统计用户给定学号和学期的学生成绩信息，要求显示学号、姓名、学期、总成绩和平均成绩（小数位数保留两位）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= '01201401001' , 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= '2013-2' --</a:t>
            </a:r>
            <a:r>
              <a:rPr lang="zh-CN" altLang="en-US" sz="2200" dirty="0"/>
              <a:t>给局部变量赋值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CONVERT ( decimal ( 5 , 2 )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JOIN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学生表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JOIN </a:t>
            </a:r>
            <a:r>
              <a:rPr lang="zh-CN" altLang="en-US" sz="2200" dirty="0"/>
              <a:t>班级排</a:t>
            </a:r>
            <a:r>
              <a:rPr lang="zh-CN" altLang="en-US" sz="2200" dirty="0" smtClean="0"/>
              <a:t>课表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AND </a:t>
            </a:r>
            <a:r>
              <a:rPr lang="zh-CN" altLang="en-US" sz="2200" dirty="0"/>
              <a:t>学期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tearm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</a:t>
            </a:r>
            <a:r>
              <a:rPr lang="zh-CN" altLang="en-US" sz="2200" dirty="0" smtClean="0"/>
              <a:t>学期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2825619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4</a:t>
            </a:r>
            <a:r>
              <a:rPr lang="zh-CN" altLang="en-US" sz="2200" dirty="0"/>
              <a:t>．统计用户给定学号和学期的学生成绩信息，要求显示学号、姓名、学期、课程名称、成绩、总成绩和平均成绩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USE </a:t>
            </a:r>
            <a:r>
              <a:rPr lang="en-US" altLang="zh-CN" sz="2200" dirty="0"/>
              <a:t>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DECLARE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= '01201401001' , 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= '2013-2' --</a:t>
            </a:r>
            <a:r>
              <a:rPr lang="zh-CN" altLang="en-US" sz="2200" dirty="0"/>
              <a:t>给局部变量赋值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</a:t>
            </a:r>
            <a:r>
              <a:rPr lang="zh-CN" altLang="en-US" sz="2200" dirty="0"/>
              <a:t>课程名称 </a:t>
            </a:r>
            <a:r>
              <a:rPr lang="en-US" altLang="zh-CN" sz="2200" dirty="0"/>
              <a:t>, </a:t>
            </a:r>
            <a:r>
              <a:rPr lang="zh-CN" altLang="en-US" sz="2200" dirty="0"/>
              <a:t>成绩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JOIN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学生表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JOIN </a:t>
            </a:r>
            <a:r>
              <a:rPr lang="zh-CN" altLang="en-US" sz="2200" dirty="0"/>
              <a:t>班级排</a:t>
            </a:r>
            <a:r>
              <a:rPr lang="zh-CN" altLang="en-US" sz="2200" dirty="0" smtClean="0"/>
              <a:t>课表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JOIN </a:t>
            </a:r>
            <a:r>
              <a:rPr lang="zh-CN" altLang="en-US" sz="2200" dirty="0" smtClean="0"/>
              <a:t>课程表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课程表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AND </a:t>
            </a:r>
            <a:r>
              <a:rPr lang="zh-CN" altLang="en-US" sz="2200" dirty="0"/>
              <a:t>学期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tearm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ORDER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  <a:r>
              <a:rPr lang="en-US" altLang="zh-CN" sz="2200" dirty="0"/>
              <a:t>, </a:t>
            </a:r>
            <a:r>
              <a:rPr lang="zh-CN" altLang="en-US" sz="2200" dirty="0"/>
              <a:t>学期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COMPUTE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  <a:r>
              <a:rPr lang="en-US" altLang="zh-CN" sz="2200" dirty="0"/>
              <a:t>, </a:t>
            </a:r>
            <a:r>
              <a:rPr lang="zh-CN" altLang="en-US" sz="2200" dirty="0"/>
              <a:t>学期</a:t>
            </a:r>
          </a:p>
        </p:txBody>
      </p:sp>
    </p:spTree>
    <p:extLst>
      <p:ext uri="{BB962C8B-B14F-4D97-AF65-F5344CB8AC3E}">
        <p14:creationId xmlns:p14="http://schemas.microsoft.com/office/powerpoint/2010/main" val="6592201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5</a:t>
            </a:r>
            <a:r>
              <a:rPr lang="zh-CN" altLang="en-US" sz="2200" dirty="0"/>
              <a:t>．按学期统计用户给定学号的学生成绩信息，要求显示该学生各个学期所有课程的总成绩和平均成绩（小数位数保留两位）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= '01201401001' --</a:t>
            </a:r>
            <a:r>
              <a:rPr lang="zh-CN" altLang="en-US" sz="2200" dirty="0"/>
              <a:t>给局部变量赋值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CONVERT ( decimal ( 5 , 2 )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/>
              <a:t>班级排课表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GROUP BY </a:t>
            </a:r>
            <a:r>
              <a:rPr lang="zh-CN" altLang="en-US" sz="2200" dirty="0"/>
              <a:t>学期</a:t>
            </a:r>
          </a:p>
          <a:p>
            <a:pPr eaLnBrk="1" hangingPunct="1">
              <a:lnSpc>
                <a:spcPct val="120000"/>
              </a:lnSpc>
            </a:pP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2342934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606" y="738592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9.2.3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2" y="23034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使用系统内置函数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9965" y="1449511"/>
            <a:ext cx="1180203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6</a:t>
            </a:r>
            <a:r>
              <a:rPr lang="zh-CN" altLang="en-US" sz="2200" dirty="0"/>
              <a:t>．统计用户给定课程编号的成绩信息，要求显示课程编号、课程名称、最高分、最低分、平均分（小数位数保留两位）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GO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( 3 )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= '001' --</a:t>
            </a:r>
            <a:r>
              <a:rPr lang="zh-CN" altLang="en-US" sz="2200" dirty="0"/>
              <a:t>给局部变量赋值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</a:t>
            </a:r>
            <a:r>
              <a:rPr lang="zh-CN" altLang="en-US" sz="2200" dirty="0"/>
              <a:t>课程名称 </a:t>
            </a:r>
            <a:r>
              <a:rPr lang="en-US" altLang="zh-CN" sz="2200" dirty="0"/>
              <a:t>, MAX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最高分</a:t>
            </a:r>
            <a:r>
              <a:rPr lang="en-US" altLang="zh-CN" sz="2200" dirty="0"/>
              <a:t>' , MIN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最低分</a:t>
            </a:r>
            <a:r>
              <a:rPr lang="en-US" altLang="zh-CN" sz="2200" dirty="0"/>
              <a:t>' , CONVERT ( decimal ( 5 , 2 ) , AVG (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/>
              <a:t>课程表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课程表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course_No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 </a:t>
            </a:r>
            <a:r>
              <a:rPr lang="zh-CN" altLang="en-US" sz="2200" dirty="0"/>
              <a:t>课程</a:t>
            </a:r>
            <a:r>
              <a:rPr lang="zh-CN" altLang="en-US" sz="2200" dirty="0" smtClean="0"/>
              <a:t>名称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258341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08363" y="2659063"/>
            <a:ext cx="577273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87666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359025"/>
            <a:ext cx="105314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在数据库编程中除了使用基本的</a:t>
            </a:r>
            <a:r>
              <a:rPr lang="en-US" altLang="zh-CN" sz="3200" dirty="0"/>
              <a:t>SQL</a:t>
            </a:r>
            <a:r>
              <a:rPr lang="zh-CN" altLang="en-US" sz="3200" dirty="0"/>
              <a:t>语句实现数据库的添加、修改、删除和查询操作外，还可以使用程序逻辑进行更为复杂的</a:t>
            </a:r>
            <a:r>
              <a:rPr lang="en-US" altLang="zh-CN" sz="3200" dirty="0"/>
              <a:t>SQL</a:t>
            </a:r>
            <a:r>
              <a:rPr lang="zh-CN" altLang="en-US" sz="3200" dirty="0"/>
              <a:t>编程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359025"/>
            <a:ext cx="105314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/>
              <a:t>    SQL </a:t>
            </a:r>
            <a:r>
              <a:rPr lang="en-US" altLang="zh-CN" sz="3200" dirty="0"/>
              <a:t>Server</a:t>
            </a:r>
            <a:r>
              <a:rPr lang="zh-CN" altLang="en-US" sz="3200" dirty="0"/>
              <a:t>不但提供了系统内置函数，还允许用户自己定义函数。用户自定义函数是由一个或多个</a:t>
            </a:r>
            <a:r>
              <a:rPr lang="en-US" altLang="zh-CN" sz="3200" dirty="0"/>
              <a:t>Transact-SQL</a:t>
            </a:r>
            <a:r>
              <a:rPr lang="zh-CN" altLang="en-US" sz="3200" dirty="0"/>
              <a:t>语句组成的子程序，创建用户自定义函数，是为了提高软件的可重用性和可维护性。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29836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9.3.1</a:t>
            </a:r>
            <a:r>
              <a:rPr lang="zh-CN" altLang="en-US" sz="3200" b="1" dirty="0" smtClean="0"/>
              <a:t>任务分析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163389"/>
            <a:ext cx="10531475" cy="11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 smtClean="0"/>
              <a:t>   学会</a:t>
            </a:r>
            <a:r>
              <a:rPr lang="zh-CN" altLang="en-US" sz="2400" dirty="0"/>
              <a:t>创建、修改和删除用户自定义函数，能够灵活运用用户自定义函数解决实际问题。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31185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1</a:t>
            </a:r>
            <a:r>
              <a:rPr lang="zh-CN" altLang="en-US" sz="2200" dirty="0"/>
              <a:t>．标量值</a:t>
            </a:r>
            <a:r>
              <a:rPr lang="zh-CN" altLang="en-US" sz="2200" dirty="0" smtClean="0"/>
              <a:t>函数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CREATE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  <a:p>
            <a:pPr eaLnBrk="1" hangingPunct="1"/>
            <a:r>
              <a:rPr lang="en-US" altLang="zh-CN" sz="2200" dirty="0"/>
              <a:t>[ ( { @</a:t>
            </a:r>
            <a:r>
              <a:rPr lang="zh-CN" altLang="en-US" sz="2200" dirty="0"/>
              <a:t>参数名称 </a:t>
            </a:r>
            <a:r>
              <a:rPr lang="en-US" altLang="zh-CN" sz="2200" dirty="0"/>
              <a:t>[ AS ] </a:t>
            </a:r>
            <a:r>
              <a:rPr lang="zh-CN" altLang="en-US" sz="2200" dirty="0"/>
              <a:t>数据类型 </a:t>
            </a:r>
            <a:r>
              <a:rPr lang="en-US" altLang="zh-CN" sz="2200" dirty="0"/>
              <a:t>= [ </a:t>
            </a:r>
            <a:r>
              <a:rPr lang="zh-CN" altLang="en-US" sz="2200" dirty="0"/>
              <a:t>默认值 </a:t>
            </a:r>
            <a:r>
              <a:rPr lang="en-US" altLang="zh-CN" sz="2200" dirty="0"/>
              <a:t>] } [ …N ] ) ]</a:t>
            </a:r>
          </a:p>
          <a:p>
            <a:pPr eaLnBrk="1" hangingPunct="1"/>
            <a:r>
              <a:rPr lang="en-US" altLang="zh-CN" sz="2200" dirty="0"/>
              <a:t>RETURNS </a:t>
            </a:r>
            <a:r>
              <a:rPr lang="zh-CN" altLang="en-US" sz="2200" dirty="0"/>
              <a:t>数据类型</a:t>
            </a:r>
          </a:p>
          <a:p>
            <a:pPr eaLnBrk="1" hangingPunct="1"/>
            <a:r>
              <a:rPr lang="en-US" altLang="zh-CN" sz="2200" dirty="0"/>
              <a:t>[ WITH { ENCRYPTION | SCHEMABINDING } ]</a:t>
            </a:r>
          </a:p>
          <a:p>
            <a:pPr eaLnBrk="1" hangingPunct="1"/>
            <a:r>
              <a:rPr lang="en-US" altLang="zh-CN" sz="2200" dirty="0"/>
              <a:t>[ AS ]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zh-CN" altLang="en-US" sz="2200" dirty="0"/>
              <a:t>函数体</a:t>
            </a:r>
          </a:p>
          <a:p>
            <a:pPr eaLnBrk="1" hangingPunct="1"/>
            <a:r>
              <a:rPr lang="en-US" altLang="zh-CN" sz="2200" dirty="0"/>
              <a:t>RETURN </a:t>
            </a:r>
            <a:r>
              <a:rPr lang="zh-CN" altLang="en-US" sz="2200" dirty="0"/>
              <a:t>标量表达式</a:t>
            </a:r>
          </a:p>
          <a:p>
            <a:pPr eaLnBrk="1" hangingPunct="1"/>
            <a:r>
              <a:rPr lang="en-US" altLang="zh-CN" sz="2200" dirty="0" smtClean="0"/>
              <a:t>END</a:t>
            </a:r>
          </a:p>
          <a:p>
            <a:pPr eaLnBrk="1" hangingPunct="1"/>
            <a:r>
              <a:rPr lang="zh-CN" altLang="en-US" sz="2200" dirty="0"/>
              <a:t>参数说明：</a:t>
            </a:r>
          </a:p>
          <a:p>
            <a:pPr eaLnBrk="1" hangingPunct="1"/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</a:t>
            </a:r>
            <a:r>
              <a:rPr lang="en-US" altLang="zh-CN" sz="2200" dirty="0"/>
              <a:t>ENCRYPTION</a:t>
            </a:r>
            <a:r>
              <a:rPr lang="zh-CN" altLang="en-US" sz="2200" dirty="0"/>
              <a:t>：加密选项，以防止用户自定义函数作为</a:t>
            </a:r>
            <a:r>
              <a:rPr lang="en-US" altLang="zh-CN" sz="2200" dirty="0"/>
              <a:t>SQL Server</a:t>
            </a:r>
            <a:r>
              <a:rPr lang="zh-CN" altLang="en-US" sz="2200" dirty="0"/>
              <a:t>复制的一部分被发布。</a:t>
            </a:r>
          </a:p>
          <a:p>
            <a:pPr eaLnBrk="1" hangingPunct="1"/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</a:t>
            </a:r>
            <a:r>
              <a:rPr lang="en-US" altLang="zh-CN" sz="2200" dirty="0"/>
              <a:t>SCHEMABINDING</a:t>
            </a:r>
            <a:r>
              <a:rPr lang="zh-CN" altLang="en-US" sz="2200" dirty="0"/>
              <a:t>：计划绑定选项，将用户自定义函数绑定到它所引用的数据库对象。如果指定了此选项，函数则不能被删除和修改，除非删除绑定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660998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修改标量值函数的语法如下：</a:t>
            </a:r>
          </a:p>
          <a:p>
            <a:pPr eaLnBrk="1" hangingPunct="1"/>
            <a:r>
              <a:rPr lang="en-US" altLang="zh-CN" sz="2200" dirty="0"/>
              <a:t>ALTER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  <a:p>
            <a:pPr eaLnBrk="1" hangingPunct="1"/>
            <a:r>
              <a:rPr lang="en-US" altLang="zh-CN" sz="2200" dirty="0"/>
              <a:t>[ ( { @</a:t>
            </a:r>
            <a:r>
              <a:rPr lang="zh-CN" altLang="en-US" sz="2200" dirty="0"/>
              <a:t>参数名称 </a:t>
            </a:r>
            <a:r>
              <a:rPr lang="en-US" altLang="zh-CN" sz="2200" dirty="0"/>
              <a:t>[ AS ] </a:t>
            </a:r>
            <a:r>
              <a:rPr lang="zh-CN" altLang="en-US" sz="2200" dirty="0"/>
              <a:t>数据类型 </a:t>
            </a:r>
            <a:r>
              <a:rPr lang="en-US" altLang="zh-CN" sz="2200" dirty="0"/>
              <a:t>= [ </a:t>
            </a:r>
            <a:r>
              <a:rPr lang="zh-CN" altLang="en-US" sz="2200" dirty="0"/>
              <a:t>默认值 </a:t>
            </a:r>
            <a:r>
              <a:rPr lang="en-US" altLang="zh-CN" sz="2200" dirty="0"/>
              <a:t>] } [ …N ] ) ]</a:t>
            </a:r>
          </a:p>
          <a:p>
            <a:pPr eaLnBrk="1" hangingPunct="1"/>
            <a:r>
              <a:rPr lang="en-US" altLang="zh-CN" sz="2200" dirty="0"/>
              <a:t>RETURNS </a:t>
            </a:r>
            <a:r>
              <a:rPr lang="zh-CN" altLang="en-US" sz="2200" dirty="0"/>
              <a:t>数据类型</a:t>
            </a:r>
          </a:p>
          <a:p>
            <a:pPr eaLnBrk="1" hangingPunct="1"/>
            <a:r>
              <a:rPr lang="en-US" altLang="zh-CN" sz="2200" dirty="0"/>
              <a:t>[ WITH { ENCRYPTION | SCHEMABINDING } ]</a:t>
            </a:r>
          </a:p>
          <a:p>
            <a:pPr eaLnBrk="1" hangingPunct="1"/>
            <a:r>
              <a:rPr lang="en-US" altLang="zh-CN" sz="2200" dirty="0"/>
              <a:t>[ AS ]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zh-CN" altLang="en-US" sz="2200" dirty="0"/>
              <a:t>函数体</a:t>
            </a:r>
          </a:p>
          <a:p>
            <a:pPr eaLnBrk="1" hangingPunct="1"/>
            <a:r>
              <a:rPr lang="en-US" altLang="zh-CN" sz="2200" dirty="0"/>
              <a:t>RETURN </a:t>
            </a:r>
            <a:r>
              <a:rPr lang="zh-CN" altLang="en-US" sz="2200" dirty="0"/>
              <a:t>标量表达式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r>
              <a:rPr lang="zh-CN" altLang="en-US" sz="2200" dirty="0"/>
              <a:t>删除标量值函数的语法如下：</a:t>
            </a:r>
          </a:p>
          <a:p>
            <a:pPr eaLnBrk="1" hangingPunct="1"/>
            <a:r>
              <a:rPr lang="en-US" altLang="zh-CN" sz="2200" dirty="0"/>
              <a:t>DROP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</p:txBody>
      </p:sp>
    </p:spTree>
    <p:extLst>
      <p:ext uri="{BB962C8B-B14F-4D97-AF65-F5344CB8AC3E}">
        <p14:creationId xmlns:p14="http://schemas.microsoft.com/office/powerpoint/2010/main" val="312135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：创建名为</a:t>
            </a:r>
            <a:r>
              <a:rPr lang="en-US" altLang="zh-CN" sz="2200" dirty="0" err="1"/>
              <a:t>CalcCj</a:t>
            </a:r>
            <a:r>
              <a:rPr lang="zh-CN" altLang="en-US" sz="2200" dirty="0"/>
              <a:t>的用户自定义函数，返回给定两个整数的乘积，其中一个整数的默认值为</a:t>
            </a:r>
            <a:r>
              <a:rPr lang="en-US" altLang="zh-CN" sz="2200" dirty="0"/>
              <a:t>8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dbo.CalcCj</a:t>
            </a:r>
            <a:r>
              <a:rPr lang="en-US" altLang="zh-CN" sz="2200" dirty="0"/>
              <a:t> ( @i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@j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= 8 )</a:t>
            </a:r>
          </a:p>
          <a:p>
            <a:pPr eaLnBrk="1" hangingPunct="1"/>
            <a:r>
              <a:rPr lang="en-US" altLang="zh-CN" sz="2200" dirty="0"/>
              <a:t>RETURNS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RETURN @i * @j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：调用名为</a:t>
            </a:r>
            <a:r>
              <a:rPr lang="en-US" altLang="zh-CN" sz="2200" dirty="0" err="1"/>
              <a:t>CalcCj</a:t>
            </a:r>
            <a:r>
              <a:rPr lang="zh-CN" altLang="en-US" sz="2200" dirty="0"/>
              <a:t>的用户自定义函数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SELECT </a:t>
            </a:r>
            <a:r>
              <a:rPr lang="en-US" altLang="zh-CN" sz="2200" dirty="0" err="1"/>
              <a:t>dbo.CalcCj</a:t>
            </a:r>
            <a:r>
              <a:rPr lang="en-US" altLang="zh-CN" sz="2200" dirty="0"/>
              <a:t>(2,DEFAULT</a:t>
            </a:r>
            <a:r>
              <a:rPr lang="en-US" altLang="zh-CN" sz="2200" dirty="0" smtClean="0"/>
              <a:t>)</a:t>
            </a:r>
          </a:p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：修改名为</a:t>
            </a:r>
            <a:r>
              <a:rPr lang="en-US" altLang="zh-CN" sz="2200" dirty="0" err="1"/>
              <a:t>CalcCj</a:t>
            </a:r>
            <a:r>
              <a:rPr lang="zh-CN" altLang="en-US" sz="2200" dirty="0"/>
              <a:t>的用户自定义函数，返回给定两个整数的和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ALTER FUNCTION </a:t>
            </a:r>
            <a:r>
              <a:rPr lang="en-US" altLang="zh-CN" sz="2200" dirty="0" err="1"/>
              <a:t>dbo.CalcCj</a:t>
            </a:r>
            <a:r>
              <a:rPr lang="en-US" altLang="zh-CN" sz="2200" dirty="0"/>
              <a:t> ( @i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, @j </a:t>
            </a:r>
            <a:r>
              <a:rPr lang="en-US" altLang="zh-CN" sz="2200" dirty="0" err="1"/>
              <a:t>int</a:t>
            </a:r>
            <a:r>
              <a:rPr lang="en-US" altLang="zh-CN" sz="2200" dirty="0"/>
              <a:t> )</a:t>
            </a:r>
          </a:p>
          <a:p>
            <a:pPr eaLnBrk="1" hangingPunct="1"/>
            <a:r>
              <a:rPr lang="en-US" altLang="zh-CN" sz="2200" dirty="0"/>
              <a:t>RETURNS </a:t>
            </a:r>
            <a:r>
              <a:rPr lang="en-US" altLang="zh-CN" sz="2200" dirty="0" err="1"/>
              <a:t>int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RETURN @i + @</a:t>
            </a:r>
            <a:r>
              <a:rPr lang="en-US" altLang="zh-CN" sz="2200" dirty="0" smtClean="0"/>
              <a:t>j    END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03699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315556"/>
            <a:ext cx="11581746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4</a:t>
            </a:r>
            <a:r>
              <a:rPr lang="zh-CN" altLang="en-US" sz="2200" dirty="0"/>
              <a:t>：删除名为</a:t>
            </a:r>
            <a:r>
              <a:rPr lang="en-US" altLang="zh-CN" sz="2200" dirty="0" err="1"/>
              <a:t>CalcCj</a:t>
            </a:r>
            <a:r>
              <a:rPr lang="zh-CN" altLang="en-US" sz="2200" dirty="0"/>
              <a:t>的用户自定义函数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DROP FUNCTION </a:t>
            </a:r>
            <a:r>
              <a:rPr lang="en-US" altLang="zh-CN" sz="2200" dirty="0" err="1" smtClean="0"/>
              <a:t>dbo.CalcCj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2</a:t>
            </a:r>
            <a:r>
              <a:rPr lang="zh-CN" altLang="en-US" sz="2200" dirty="0"/>
              <a:t>．内嵌表值</a:t>
            </a:r>
            <a:r>
              <a:rPr lang="zh-CN" altLang="en-US" sz="2200" dirty="0" smtClean="0"/>
              <a:t>函数，创建</a:t>
            </a:r>
            <a:r>
              <a:rPr lang="zh-CN" altLang="en-US" sz="2200" dirty="0"/>
              <a:t>内嵌表值函数的语法如下：</a:t>
            </a:r>
          </a:p>
          <a:p>
            <a:pPr eaLnBrk="1" hangingPunct="1"/>
            <a:r>
              <a:rPr lang="en-US" altLang="zh-CN" sz="2200" dirty="0"/>
              <a:t>CREATE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  <a:p>
            <a:pPr eaLnBrk="1" hangingPunct="1"/>
            <a:r>
              <a:rPr lang="en-US" altLang="zh-CN" sz="2200" dirty="0"/>
              <a:t>[ ( { @</a:t>
            </a:r>
            <a:r>
              <a:rPr lang="zh-CN" altLang="en-US" sz="2200" dirty="0"/>
              <a:t>参数名称 </a:t>
            </a:r>
            <a:r>
              <a:rPr lang="en-US" altLang="zh-CN" sz="2200" dirty="0"/>
              <a:t>[ AS ] </a:t>
            </a:r>
            <a:r>
              <a:rPr lang="zh-CN" altLang="en-US" sz="2200" dirty="0"/>
              <a:t>数据类型 </a:t>
            </a:r>
            <a:r>
              <a:rPr lang="en-US" altLang="zh-CN" sz="2200" dirty="0"/>
              <a:t>= [ </a:t>
            </a:r>
            <a:r>
              <a:rPr lang="zh-CN" altLang="en-US" sz="2200" dirty="0"/>
              <a:t>默认值 </a:t>
            </a:r>
            <a:r>
              <a:rPr lang="en-US" altLang="zh-CN" sz="2200" dirty="0"/>
              <a:t>] } [ …N ] ) ]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[ WITH { ENCRYPTION | SCHEMABINDING } ]</a:t>
            </a:r>
          </a:p>
          <a:p>
            <a:pPr eaLnBrk="1" hangingPunct="1"/>
            <a:r>
              <a:rPr lang="en-US" altLang="zh-CN" sz="2200" dirty="0"/>
              <a:t>[ AS ]</a:t>
            </a:r>
          </a:p>
          <a:p>
            <a:pPr eaLnBrk="1" hangingPunct="1"/>
            <a:r>
              <a:rPr lang="en-US" altLang="zh-CN" sz="2200" dirty="0"/>
              <a:t>RETURN [ ( SELECT </a:t>
            </a:r>
            <a:r>
              <a:rPr lang="zh-CN" altLang="en-US" sz="2200" dirty="0"/>
              <a:t>语句 </a:t>
            </a:r>
            <a:r>
              <a:rPr lang="en-US" altLang="zh-CN" sz="2200" dirty="0"/>
              <a:t>) ]</a:t>
            </a:r>
          </a:p>
          <a:p>
            <a:pPr eaLnBrk="1" hangingPunct="1"/>
            <a:r>
              <a:rPr lang="zh-CN" altLang="en-US" sz="2200" dirty="0"/>
              <a:t>修改内嵌表值函数的语法如下：</a:t>
            </a:r>
          </a:p>
          <a:p>
            <a:pPr eaLnBrk="1" hangingPunct="1"/>
            <a:r>
              <a:rPr lang="en-US" altLang="zh-CN" sz="2200" dirty="0"/>
              <a:t>ALTER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  <a:p>
            <a:pPr eaLnBrk="1" hangingPunct="1"/>
            <a:r>
              <a:rPr lang="en-US" altLang="zh-CN" sz="2200" dirty="0"/>
              <a:t>[ ( { @</a:t>
            </a:r>
            <a:r>
              <a:rPr lang="zh-CN" altLang="en-US" sz="2200" dirty="0"/>
              <a:t>参数名称 </a:t>
            </a:r>
            <a:r>
              <a:rPr lang="en-US" altLang="zh-CN" sz="2200" dirty="0"/>
              <a:t>[ AS ] </a:t>
            </a:r>
            <a:r>
              <a:rPr lang="zh-CN" altLang="en-US" sz="2200" dirty="0"/>
              <a:t>数据类型 </a:t>
            </a:r>
            <a:r>
              <a:rPr lang="en-US" altLang="zh-CN" sz="2200" dirty="0"/>
              <a:t>= [ </a:t>
            </a:r>
            <a:r>
              <a:rPr lang="zh-CN" altLang="en-US" sz="2200" dirty="0"/>
              <a:t>默认值 </a:t>
            </a:r>
            <a:r>
              <a:rPr lang="en-US" altLang="zh-CN" sz="2200" dirty="0"/>
              <a:t>] } [ …N ] ) ]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[ WITH { ENCRYPTION | SCHEMABINDING } ]</a:t>
            </a:r>
          </a:p>
          <a:p>
            <a:pPr eaLnBrk="1" hangingPunct="1"/>
            <a:r>
              <a:rPr lang="en-US" altLang="zh-CN" sz="2200" dirty="0"/>
              <a:t>[ AS ]</a:t>
            </a:r>
          </a:p>
          <a:p>
            <a:pPr eaLnBrk="1" hangingPunct="1"/>
            <a:r>
              <a:rPr lang="en-US" altLang="zh-CN" sz="2200" dirty="0"/>
              <a:t>RETURN [ ( SELECT </a:t>
            </a:r>
            <a:r>
              <a:rPr lang="zh-CN" altLang="en-US" sz="2200" dirty="0"/>
              <a:t>语句 </a:t>
            </a:r>
            <a:r>
              <a:rPr lang="en-US" altLang="zh-CN" sz="2200" dirty="0"/>
              <a:t>) </a:t>
            </a:r>
            <a:r>
              <a:rPr lang="en-US" altLang="zh-CN" sz="2200" dirty="0" smtClean="0"/>
              <a:t>]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52148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315556"/>
            <a:ext cx="1158174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删除内嵌表值函数的语法如下：</a:t>
            </a:r>
          </a:p>
          <a:p>
            <a:pPr eaLnBrk="1" hangingPunct="1"/>
            <a:r>
              <a:rPr lang="en-US" altLang="zh-CN" sz="2200" dirty="0"/>
              <a:t>DROP FUNCTION [ </a:t>
            </a:r>
            <a:r>
              <a:rPr lang="zh-CN" altLang="en-US" sz="2200" dirty="0"/>
              <a:t>所有者名称</a:t>
            </a:r>
            <a:r>
              <a:rPr lang="en-US" altLang="zh-CN" sz="2200" dirty="0"/>
              <a:t>. ] </a:t>
            </a:r>
            <a:r>
              <a:rPr lang="zh-CN" altLang="en-US" sz="2200" dirty="0"/>
              <a:t>函数名称</a:t>
            </a:r>
          </a:p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：创建名为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用户自定义函数，返回给定学号的学生基本信息，该信息包括学号、姓名、性别、出生日期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USE Student</a:t>
            </a:r>
          </a:p>
          <a:p>
            <a:pPr eaLnBrk="1" hangingPunct="1"/>
            <a:r>
              <a:rPr lang="en-US" altLang="zh-CN" sz="2200" dirty="0"/>
              <a:t>GO</a:t>
            </a:r>
          </a:p>
          <a:p>
            <a:pPr eaLnBrk="1" hangingPunct="1"/>
            <a:r>
              <a:rPr lang="en-US" altLang="zh-CN" sz="2200" dirty="0" smtClean="0"/>
              <a:t>CREATE </a:t>
            </a:r>
            <a:r>
              <a:rPr lang="en-US" altLang="zh-CN" sz="2200" dirty="0"/>
              <a:t>FUNCTION </a:t>
            </a:r>
            <a:r>
              <a:rPr lang="en-US" altLang="zh-CN" sz="2200" dirty="0" err="1"/>
              <a:t>dbo.SelStudent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)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RETURN ( SELECT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</a:t>
            </a:r>
            <a:r>
              <a:rPr lang="zh-CN" altLang="en-US" sz="2200" dirty="0"/>
              <a:t>性别 </a:t>
            </a:r>
            <a:r>
              <a:rPr lang="en-US" altLang="zh-CN" sz="2200" dirty="0"/>
              <a:t>, </a:t>
            </a:r>
            <a:r>
              <a:rPr lang="zh-CN" altLang="en-US" sz="2200" dirty="0"/>
              <a:t>出生日期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学生表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)</a:t>
            </a:r>
          </a:p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：调用名为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用户自定义函数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SELECT * FROM </a:t>
            </a:r>
            <a:r>
              <a:rPr lang="en-US" altLang="zh-CN" sz="2200" dirty="0" err="1"/>
              <a:t>dbo.SelStudent</a:t>
            </a:r>
            <a:r>
              <a:rPr lang="en-US" altLang="zh-CN" sz="2200" dirty="0"/>
              <a:t> ( '01201401001' )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541238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315556"/>
            <a:ext cx="11581746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3</a:t>
            </a:r>
            <a:r>
              <a:rPr lang="zh-CN" altLang="en-US" sz="2200" dirty="0"/>
              <a:t>：修改名为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用户自定义函数，要求对该用户自定义函数进行加密处理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ALTER FUNCTION </a:t>
            </a:r>
            <a:r>
              <a:rPr lang="en-US" altLang="zh-CN" sz="2200" dirty="0" err="1"/>
              <a:t>dbo.SelStudent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)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WITH ENCRYPTION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RETURN (SELECT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</a:t>
            </a:r>
            <a:r>
              <a:rPr lang="zh-CN" altLang="en-US" sz="2200" dirty="0"/>
              <a:t>性别 </a:t>
            </a:r>
            <a:r>
              <a:rPr lang="en-US" altLang="zh-CN" sz="2200" dirty="0"/>
              <a:t>, </a:t>
            </a:r>
            <a:r>
              <a:rPr lang="zh-CN" altLang="en-US" sz="2200" dirty="0"/>
              <a:t>出生日期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学生表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)</a:t>
            </a:r>
          </a:p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4</a:t>
            </a:r>
            <a:r>
              <a:rPr lang="zh-CN" altLang="en-US" sz="2200" dirty="0"/>
              <a:t>：删除名为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用户自定义函数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DROP FUNCTION </a:t>
            </a:r>
            <a:r>
              <a:rPr lang="en-US" altLang="zh-CN" sz="2200" dirty="0" err="1" smtClean="0"/>
              <a:t>dbo.SelStudent</a:t>
            </a:r>
            <a:endParaRPr lang="en-US" altLang="zh-CN" sz="2200" dirty="0" smtClean="0"/>
          </a:p>
          <a:p>
            <a:pPr eaLnBrk="1" hangingPunct="1"/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286134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503815"/>
            <a:ext cx="1158174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/>
              <a:t>举例</a:t>
            </a:r>
            <a:r>
              <a:rPr lang="en-US" altLang="zh-CN" sz="2200" dirty="0"/>
              <a:t>1</a:t>
            </a:r>
            <a:r>
              <a:rPr lang="zh-CN" altLang="en-US" sz="2200" dirty="0"/>
              <a:t>：创建名为</a:t>
            </a:r>
            <a:r>
              <a:rPr lang="en-US" altLang="zh-CN" sz="2200" dirty="0" err="1"/>
              <a:t>SelStu</a:t>
            </a:r>
            <a:r>
              <a:rPr lang="zh-CN" altLang="en-US" sz="2200" dirty="0"/>
              <a:t>的多语句表值函数，该函数返回给定学号学生的基本信息，包括学号、姓名和性别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dbo.SelStu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)</a:t>
            </a:r>
          </a:p>
          <a:p>
            <a:pPr eaLnBrk="1" hangingPunct="1"/>
            <a:r>
              <a:rPr lang="en-US" altLang="zh-CN" sz="2200" dirty="0"/>
              <a:t>RETURNS @</a:t>
            </a:r>
            <a:r>
              <a:rPr lang="en-US" altLang="zh-CN" sz="2200" dirty="0" err="1"/>
              <a:t>StuInfo</a:t>
            </a:r>
            <a:r>
              <a:rPr lang="en-US" altLang="zh-CN" sz="2200" dirty="0"/>
              <a:t> TABLE (</a:t>
            </a:r>
            <a:r>
              <a:rPr lang="zh-CN" altLang="en-US" sz="2200" dirty="0"/>
              <a:t>学号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</a:t>
            </a:r>
            <a:r>
              <a:rPr lang="zh-CN" altLang="en-US" sz="2200" dirty="0"/>
              <a:t>姓名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 , </a:t>
            </a:r>
          </a:p>
          <a:p>
            <a:pPr eaLnBrk="1" hangingPunct="1"/>
            <a:r>
              <a:rPr lang="zh-CN" altLang="en-US" sz="2200" dirty="0"/>
              <a:t>性别 </a:t>
            </a:r>
            <a:r>
              <a:rPr lang="en-US" altLang="zh-CN" sz="2200" dirty="0"/>
              <a:t>char ( 2 ) )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 smtClean="0"/>
              <a:t>INSERT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StuInfo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SELECT 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性别 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学生</a:t>
            </a:r>
            <a:r>
              <a:rPr lang="zh-CN" altLang="en-US" sz="2200" dirty="0" smtClean="0"/>
              <a:t>表   </a:t>
            </a:r>
            <a:r>
              <a:rPr lang="en-US" altLang="zh-CN" sz="2200" dirty="0" smtClean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RETURN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r>
              <a:rPr lang="zh-CN" altLang="en-US" sz="2200" dirty="0" smtClean="0"/>
              <a:t>举例</a:t>
            </a:r>
            <a:r>
              <a:rPr lang="en-US" altLang="zh-CN" sz="2200" dirty="0"/>
              <a:t>2</a:t>
            </a:r>
            <a:r>
              <a:rPr lang="zh-CN" altLang="en-US" sz="2200" dirty="0"/>
              <a:t>：调用名为</a:t>
            </a:r>
            <a:r>
              <a:rPr lang="en-US" altLang="zh-CN" sz="2200" dirty="0" err="1"/>
              <a:t>SelStu</a:t>
            </a:r>
            <a:r>
              <a:rPr lang="zh-CN" altLang="en-US" sz="2200" dirty="0"/>
              <a:t>的多语句表值函数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SELECT * FROM </a:t>
            </a:r>
            <a:r>
              <a:rPr lang="en-US" altLang="zh-CN" sz="2200" dirty="0" err="1"/>
              <a:t>dbo.SelStu</a:t>
            </a:r>
            <a:r>
              <a:rPr lang="en-US" altLang="zh-CN" sz="2200" dirty="0"/>
              <a:t> ( '01201401001' )</a:t>
            </a:r>
          </a:p>
        </p:txBody>
      </p:sp>
    </p:spTree>
    <p:extLst>
      <p:ext uri="{BB962C8B-B14F-4D97-AF65-F5344CB8AC3E}">
        <p14:creationId xmlns:p14="http://schemas.microsoft.com/office/powerpoint/2010/main" val="1712120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503815"/>
            <a:ext cx="11581746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 smtClean="0"/>
              <a:t>1. </a:t>
            </a:r>
            <a:r>
              <a:rPr lang="zh-CN" altLang="en-US" sz="2200" dirty="0" smtClean="0"/>
              <a:t>创建</a:t>
            </a:r>
            <a:r>
              <a:rPr lang="zh-CN" altLang="en-US" sz="2200" dirty="0"/>
              <a:t>用户自定义函数，返回给定半径的圆的面积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/*</a:t>
            </a:r>
            <a:r>
              <a:rPr lang="zh-CN" altLang="en-US" sz="2200" dirty="0"/>
              <a:t>创建用户自定义标量值函数，该函数返回给定半径的圆的面积。*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dbo.CalcArea</a:t>
            </a:r>
            <a:r>
              <a:rPr lang="en-US" altLang="zh-CN" sz="2200" dirty="0"/>
              <a:t> ( @r float )</a:t>
            </a:r>
          </a:p>
          <a:p>
            <a:pPr eaLnBrk="1" hangingPunct="1"/>
            <a:r>
              <a:rPr lang="en-US" altLang="zh-CN" sz="2200" dirty="0"/>
              <a:t>RETURNS float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DECLARE @Area float</a:t>
            </a:r>
          </a:p>
          <a:p>
            <a:pPr eaLnBrk="1" hangingPunct="1"/>
            <a:r>
              <a:rPr lang="en-US" altLang="zh-CN" sz="2200" dirty="0"/>
              <a:t>SET @Area = 3.14 * SQUARE ( @r )</a:t>
            </a:r>
          </a:p>
          <a:p>
            <a:pPr eaLnBrk="1" hangingPunct="1"/>
            <a:r>
              <a:rPr lang="en-US" altLang="zh-CN" sz="2200" dirty="0"/>
              <a:t>RETURN @Area</a:t>
            </a:r>
          </a:p>
          <a:p>
            <a:pPr eaLnBrk="1" hangingPunct="1"/>
            <a:r>
              <a:rPr lang="en-US" altLang="zh-CN" sz="2200" dirty="0"/>
              <a:t>END</a:t>
            </a:r>
          </a:p>
          <a:p>
            <a:pPr eaLnBrk="1" hangingPunct="1"/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838587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9.1.1</a:t>
            </a:r>
            <a:r>
              <a:rPr lang="zh-CN" altLang="en-US" sz="3200" b="1" dirty="0" smtClean="0"/>
              <a:t>任务分析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163389"/>
            <a:ext cx="10531475" cy="169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编程的基本语法，包括批处理、注释符、标识符、常量、变量、运算符、表达式、输出语句和流控语句。会综合运用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编程的语法知识，进行</a:t>
            </a:r>
            <a:r>
              <a:rPr lang="en-US" altLang="zh-CN" sz="2400" dirty="0"/>
              <a:t>SQL Server</a:t>
            </a:r>
            <a:r>
              <a:rPr lang="zh-CN" altLang="en-US" sz="2400" dirty="0"/>
              <a:t>编程，以解决实际问题。</a:t>
            </a:r>
            <a:endParaRPr lang="zh-CN" altLang="zh-CN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503815"/>
            <a:ext cx="11581746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2. </a:t>
            </a:r>
            <a:r>
              <a:rPr lang="zh-CN" altLang="en-US" sz="2200" dirty="0"/>
              <a:t>创建用户自定义内嵌表值函数，返回给定学号和学期的学生成绩信息，成绩信息包括学号、姓名、学期、总成绩和平均成绩（小数位数保留两位）。将该函数修改为用户自定义多语句表值函数，实现上述功能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/*</a:t>
            </a:r>
            <a:r>
              <a:rPr lang="zh-CN" altLang="en-US" sz="2200" dirty="0"/>
              <a:t>创建用户自定义内嵌表值函数，返回给定学号和学期的学生成绩信息*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dbo.SelCjByID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 )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RETURN (SELECT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</a:t>
            </a:r>
          </a:p>
          <a:p>
            <a:pPr eaLnBrk="1" hangingPunct="1"/>
            <a:r>
              <a:rPr lang="en-US" altLang="zh-CN" sz="2200" dirty="0"/>
              <a:t>CONVERT ( decimal ( 5 , 2 )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JOIN </a:t>
            </a:r>
            <a:r>
              <a:rPr lang="zh-CN" altLang="en-US" sz="2200" dirty="0"/>
              <a:t>成绩表</a:t>
            </a:r>
          </a:p>
          <a:p>
            <a:pPr eaLnBrk="1" hangingPunct="1"/>
            <a:r>
              <a:rPr lang="en-US" altLang="zh-CN" sz="2200" dirty="0"/>
              <a:t>ON </a:t>
            </a:r>
            <a:r>
              <a:rPr lang="zh-CN" altLang="en-US" sz="2200" dirty="0"/>
              <a:t>学生表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</a:p>
          <a:p>
            <a:pPr eaLnBrk="1" hangingPunct="1"/>
            <a:r>
              <a:rPr lang="en-US" altLang="zh-CN" sz="2200" dirty="0"/>
              <a:t>JOIN </a:t>
            </a:r>
            <a:r>
              <a:rPr lang="zh-CN" altLang="en-US" sz="2200" dirty="0"/>
              <a:t>班级排课表</a:t>
            </a:r>
          </a:p>
          <a:p>
            <a:pPr eaLnBrk="1" hangingPunct="1"/>
            <a:r>
              <a:rPr lang="en-US" altLang="zh-CN" sz="2200" dirty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AND </a:t>
            </a:r>
            <a:r>
              <a:rPr lang="zh-CN" altLang="en-US" sz="2200" dirty="0"/>
              <a:t>学期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tearm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</a:t>
            </a:r>
            <a:r>
              <a:rPr lang="zh-CN" altLang="en-US" sz="2200" dirty="0"/>
              <a:t>学期 </a:t>
            </a:r>
            <a:r>
              <a:rPr lang="en-US" altLang="zh-CN" sz="2200" dirty="0" smtClean="0"/>
              <a:t>)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9453314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536" y="1403336"/>
            <a:ext cx="11832758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--</a:t>
            </a:r>
            <a:r>
              <a:rPr lang="zh-CN" altLang="en-US" sz="2200" dirty="0"/>
              <a:t>删除名为</a:t>
            </a:r>
            <a:r>
              <a:rPr lang="en-US" altLang="zh-CN" sz="2200" dirty="0" err="1"/>
              <a:t>SelCjByID</a:t>
            </a:r>
            <a:r>
              <a:rPr lang="zh-CN" altLang="en-US" sz="2200" dirty="0"/>
              <a:t>的用户自定义内嵌表值函数</a:t>
            </a:r>
          </a:p>
          <a:p>
            <a:pPr eaLnBrk="1" hangingPunct="1"/>
            <a:r>
              <a:rPr lang="en-US" altLang="zh-CN" sz="2200" dirty="0"/>
              <a:t>DROP FUNCTION </a:t>
            </a:r>
            <a:r>
              <a:rPr lang="en-US" altLang="zh-CN" sz="2200" dirty="0" err="1" smtClean="0"/>
              <a:t>dbo.SelCjByID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 smtClean="0"/>
              <a:t>/* </a:t>
            </a:r>
            <a:r>
              <a:rPr lang="zh-CN" altLang="en-US" sz="2200" dirty="0"/>
              <a:t>创建名为</a:t>
            </a:r>
            <a:r>
              <a:rPr lang="en-US" altLang="zh-CN" sz="2200" dirty="0" err="1"/>
              <a:t>SelCjByID</a:t>
            </a:r>
            <a:r>
              <a:rPr lang="zh-CN" altLang="en-US" sz="2200" dirty="0"/>
              <a:t>的用户自定义多语句表值函数，返回给定学号和学期的学生成绩信息*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dbo.SelCjByID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</a:t>
            </a:r>
            <a:r>
              <a:rPr lang="en-US" altLang="zh-CN" sz="2200" dirty="0" smtClean="0"/>
              <a:t>@</a:t>
            </a:r>
            <a:r>
              <a:rPr lang="en-US" altLang="zh-CN" sz="2200" dirty="0" err="1"/>
              <a:t>tearm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 )</a:t>
            </a:r>
          </a:p>
          <a:p>
            <a:pPr eaLnBrk="1" hangingPunct="1"/>
            <a:r>
              <a:rPr lang="en-US" altLang="zh-CN" sz="2200" dirty="0"/>
              <a:t>RETURNS @</a:t>
            </a:r>
            <a:r>
              <a:rPr lang="en-US" altLang="zh-CN" sz="2200" dirty="0" err="1"/>
              <a:t>CjByID</a:t>
            </a:r>
            <a:r>
              <a:rPr lang="en-US" altLang="zh-CN" sz="2200" dirty="0"/>
              <a:t> TABLE ( </a:t>
            </a:r>
            <a:r>
              <a:rPr lang="zh-CN" altLang="en-US" sz="2200" dirty="0"/>
              <a:t>学号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</a:t>
            </a:r>
            <a:r>
              <a:rPr lang="zh-CN" altLang="en-US" sz="2200" dirty="0"/>
              <a:t>姓名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 , </a:t>
            </a:r>
            <a:r>
              <a:rPr lang="zh-CN" altLang="en-US" sz="2200" dirty="0"/>
              <a:t>学期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 , </a:t>
            </a:r>
            <a:r>
              <a:rPr lang="zh-CN" altLang="en-US" sz="2200" dirty="0"/>
              <a:t>总成绩 </a:t>
            </a:r>
            <a:r>
              <a:rPr lang="en-US" altLang="zh-CN" sz="2200" dirty="0"/>
              <a:t>float , </a:t>
            </a:r>
            <a:r>
              <a:rPr lang="zh-CN" altLang="en-US" sz="2200" dirty="0"/>
              <a:t>平均成绩 </a:t>
            </a:r>
            <a:r>
              <a:rPr lang="en-US" altLang="zh-CN" sz="2200" dirty="0"/>
              <a:t>decimal ( 5 , 2 ) )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 smtClean="0"/>
              <a:t>INSERT </a:t>
            </a:r>
            <a:r>
              <a:rPr lang="en-US" altLang="zh-CN" sz="2200" dirty="0"/>
              <a:t>@</a:t>
            </a:r>
            <a:r>
              <a:rPr lang="en-US" altLang="zh-CN" sz="2200" dirty="0" err="1" smtClean="0"/>
              <a:t>CjByID</a:t>
            </a:r>
            <a:r>
              <a:rPr lang="en-US" altLang="zh-CN" sz="2200" dirty="0" smtClean="0"/>
              <a:t>   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</a:t>
            </a:r>
          </a:p>
          <a:p>
            <a:pPr eaLnBrk="1" hangingPunct="1"/>
            <a:r>
              <a:rPr lang="en-US" altLang="zh-CN" sz="2200" dirty="0"/>
              <a:t>CONVERT ( decimal ( 5 , 2 )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JOIN </a:t>
            </a:r>
            <a:r>
              <a:rPr lang="zh-CN" altLang="en-US" sz="2200" dirty="0"/>
              <a:t>成绩</a:t>
            </a:r>
            <a:r>
              <a:rPr lang="zh-CN" altLang="en-US" sz="2200" dirty="0" smtClean="0"/>
              <a:t>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学生表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</a:t>
            </a:r>
          </a:p>
          <a:p>
            <a:pPr eaLnBrk="1" hangingPunct="1"/>
            <a:r>
              <a:rPr lang="en-US" altLang="zh-CN" sz="2200" dirty="0"/>
              <a:t>JOIN </a:t>
            </a:r>
            <a:r>
              <a:rPr lang="zh-CN" altLang="en-US" sz="2200" dirty="0"/>
              <a:t>班级排</a:t>
            </a:r>
            <a:r>
              <a:rPr lang="zh-CN" altLang="en-US" sz="2200" dirty="0" smtClean="0"/>
              <a:t>课表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AND </a:t>
            </a:r>
            <a:r>
              <a:rPr lang="zh-CN" altLang="en-US" sz="2200" dirty="0"/>
              <a:t>学期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tearm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, </a:t>
            </a:r>
            <a:r>
              <a:rPr lang="zh-CN" altLang="en-US" sz="2200" dirty="0"/>
              <a:t>学期 </a:t>
            </a:r>
          </a:p>
          <a:p>
            <a:pPr eaLnBrk="1" hangingPunct="1"/>
            <a:r>
              <a:rPr lang="en-US" altLang="zh-CN" sz="2200" dirty="0" smtClean="0"/>
              <a:t>RETURN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262736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536" y="1403336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3. </a:t>
            </a:r>
            <a:r>
              <a:rPr lang="zh-CN" altLang="en-US" sz="2200" dirty="0"/>
              <a:t>创建用户自定义内嵌表值函数，返回给定学号的学生各学期的成绩信息，成绩信息包括该学生各个学期所有课程的总成绩和平均成绩（小数位数保留两位）。将该函数修改为用户自定义多语句表值函数，实现上述功能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USE Student</a:t>
            </a:r>
          </a:p>
          <a:p>
            <a:pPr eaLnBrk="1" hangingPunct="1"/>
            <a:r>
              <a:rPr lang="en-US" altLang="zh-CN" sz="2200" dirty="0"/>
              <a:t>GO</a:t>
            </a:r>
          </a:p>
          <a:p>
            <a:pPr eaLnBrk="1" hangingPunct="1"/>
            <a:r>
              <a:rPr lang="en-US" altLang="zh-CN" sz="2200" dirty="0"/>
              <a:t>/* </a:t>
            </a:r>
            <a:r>
              <a:rPr lang="zh-CN" altLang="en-US" sz="2200" dirty="0"/>
              <a:t>创建用户自定义内嵌表值函数，返回给定学号的学生各学期的成绩信息。*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dbo.SelCjByID2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( 12 ))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RETURN (SELECT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</a:t>
            </a:r>
          </a:p>
          <a:p>
            <a:pPr eaLnBrk="1" hangingPunct="1"/>
            <a:r>
              <a:rPr lang="en-US" altLang="zh-CN" sz="2200" dirty="0"/>
              <a:t>CONVERT ( decimal ( 5 , 2 ) , AVG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 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/>
              <a:t>班级排课表 </a:t>
            </a:r>
          </a:p>
          <a:p>
            <a:pPr eaLnBrk="1" hangingPunct="1"/>
            <a:r>
              <a:rPr lang="en-US" altLang="zh-CN" sz="2200" dirty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学期</a:t>
            </a:r>
            <a:r>
              <a:rPr lang="en-US" altLang="zh-CN" sz="2200" dirty="0" smtClean="0"/>
              <a:t>)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892337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536" y="1403336"/>
            <a:ext cx="12034464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--</a:t>
            </a:r>
            <a:r>
              <a:rPr lang="zh-CN" altLang="en-US" sz="2200" dirty="0"/>
              <a:t>删除名为</a:t>
            </a:r>
            <a:r>
              <a:rPr lang="en-US" altLang="zh-CN" sz="2200" dirty="0"/>
              <a:t>SelCjByID2</a:t>
            </a:r>
            <a:r>
              <a:rPr lang="zh-CN" altLang="en-US" sz="2200" dirty="0"/>
              <a:t>的用户自定义内嵌表值函数</a:t>
            </a:r>
          </a:p>
          <a:p>
            <a:pPr eaLnBrk="1" hangingPunct="1"/>
            <a:r>
              <a:rPr lang="en-US" altLang="zh-CN" sz="2200" dirty="0"/>
              <a:t>DROP FUNCTION dbo.SelCjByID2</a:t>
            </a:r>
          </a:p>
          <a:p>
            <a:pPr eaLnBrk="1" hangingPunct="1"/>
            <a:r>
              <a:rPr lang="en-US" altLang="zh-CN" sz="2200" dirty="0"/>
              <a:t>GO</a:t>
            </a:r>
          </a:p>
          <a:p>
            <a:pPr indent="0" eaLnBrk="1" hangingPunct="1"/>
            <a:r>
              <a:rPr lang="en-US" altLang="zh-CN" sz="2200" dirty="0"/>
              <a:t>/* </a:t>
            </a:r>
            <a:r>
              <a:rPr lang="zh-CN" altLang="en-US" sz="2200" dirty="0"/>
              <a:t>创建名为</a:t>
            </a:r>
            <a:r>
              <a:rPr lang="en-US" altLang="zh-CN" sz="2200" dirty="0"/>
              <a:t>SelCjByID2</a:t>
            </a:r>
            <a:r>
              <a:rPr lang="zh-CN" altLang="en-US" sz="2200" dirty="0"/>
              <a:t>的用户自定义多语句表值函数，返回给定学号学生各学期的成绩信息。*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dbo.SelCjByID2 (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( 12 ))</a:t>
            </a:r>
          </a:p>
          <a:p>
            <a:pPr eaLnBrk="1" hangingPunct="1"/>
            <a:r>
              <a:rPr lang="en-US" altLang="zh-CN" sz="2200" dirty="0"/>
              <a:t>RETURNS @CjByID2 TABLE ( </a:t>
            </a:r>
            <a:r>
              <a:rPr lang="zh-CN" altLang="en-US" sz="2200" dirty="0"/>
              <a:t>学期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( 10 ) , </a:t>
            </a:r>
            <a:r>
              <a:rPr lang="zh-CN" altLang="en-US" sz="2200" dirty="0"/>
              <a:t>总成绩 </a:t>
            </a:r>
            <a:r>
              <a:rPr lang="en-US" altLang="zh-CN" sz="2200" dirty="0"/>
              <a:t>float , </a:t>
            </a:r>
            <a:r>
              <a:rPr lang="zh-CN" altLang="en-US" sz="2200" dirty="0" smtClean="0"/>
              <a:t>平均</a:t>
            </a:r>
            <a:r>
              <a:rPr lang="zh-CN" altLang="en-US" sz="2200" dirty="0"/>
              <a:t>成绩 </a:t>
            </a:r>
            <a:r>
              <a:rPr lang="en-US" altLang="zh-CN" sz="2200" dirty="0"/>
              <a:t>decimal ( 5 , 2 ) )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INSERT @</a:t>
            </a:r>
            <a:r>
              <a:rPr lang="en-US" altLang="zh-CN" sz="2200" dirty="0" smtClean="0"/>
              <a:t>CjByID2   SELECT  </a:t>
            </a:r>
            <a:r>
              <a:rPr lang="zh-CN" altLang="en-US" sz="2200" dirty="0"/>
              <a:t>学期 </a:t>
            </a:r>
            <a:r>
              <a:rPr lang="en-US" altLang="zh-CN" sz="2200" dirty="0"/>
              <a:t>, SUM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总成绩</a:t>
            </a:r>
            <a:r>
              <a:rPr lang="en-US" altLang="zh-CN" sz="2200" dirty="0"/>
              <a:t>' , 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 smtClean="0"/>
              <a:t>CONVERT ( decimal ( 5 , 2 ) , AVG ( </a:t>
            </a:r>
            <a:r>
              <a:rPr lang="zh-CN" altLang="en-US" sz="2200" dirty="0" smtClean="0"/>
              <a:t>成绩 </a:t>
            </a:r>
            <a:r>
              <a:rPr lang="en-US" altLang="zh-CN" sz="2200" dirty="0" smtClean="0"/>
              <a:t>) )  '</a:t>
            </a:r>
            <a:r>
              <a:rPr lang="zh-CN" altLang="en-US" sz="2200" dirty="0" smtClean="0"/>
              <a:t>平均成绩</a:t>
            </a:r>
            <a:r>
              <a:rPr lang="en-US" altLang="zh-CN" sz="2200" dirty="0" smtClean="0"/>
              <a:t>' </a:t>
            </a:r>
          </a:p>
          <a:p>
            <a:pPr eaLnBrk="1" hangingPunct="1"/>
            <a:r>
              <a:rPr lang="en-US" altLang="zh-CN" sz="2200" dirty="0" smtClean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/>
              <a:t>班级排课表 </a:t>
            </a:r>
            <a:r>
              <a:rPr lang="zh-CN" altLang="en-US" sz="2200" dirty="0" smtClean="0"/>
              <a:t>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班级排课表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学号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student_ID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学期</a:t>
            </a:r>
          </a:p>
          <a:p>
            <a:pPr eaLnBrk="1" hangingPunct="1"/>
            <a:r>
              <a:rPr lang="en-US" altLang="zh-CN" sz="2200" dirty="0"/>
              <a:t>RETURN </a:t>
            </a:r>
          </a:p>
          <a:p>
            <a:pPr eaLnBrk="1" hangingPunct="1"/>
            <a:r>
              <a:rPr lang="en-US" altLang="zh-CN" sz="22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598479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536" y="1403336"/>
            <a:ext cx="12034464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4. </a:t>
            </a:r>
            <a:r>
              <a:rPr lang="zh-CN" altLang="en-US" sz="2200" dirty="0"/>
              <a:t>创建用户自定义内嵌表值函数，返回给定课程编号的成绩信息，成绩信息包括课程编号、课程名称、最高分、最低分、平均分（小数位数保留两位）。将该函数修改为用户自定义多语句表值函数，实现上述功能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/>
            <a:r>
              <a:rPr lang="en-US" altLang="zh-CN" sz="2200" dirty="0"/>
              <a:t>USE Student</a:t>
            </a:r>
          </a:p>
          <a:p>
            <a:pPr eaLnBrk="1" hangingPunct="1"/>
            <a:r>
              <a:rPr lang="en-US" altLang="zh-CN" sz="2200" dirty="0"/>
              <a:t>GO</a:t>
            </a:r>
          </a:p>
          <a:p>
            <a:pPr eaLnBrk="1" hangingPunct="1"/>
            <a:r>
              <a:rPr lang="en-US" altLang="zh-CN" sz="2200" dirty="0" smtClean="0"/>
              <a:t>CREATE </a:t>
            </a:r>
            <a:r>
              <a:rPr lang="en-US" altLang="zh-CN" sz="2200" dirty="0"/>
              <a:t>FUNCTION </a:t>
            </a:r>
            <a:r>
              <a:rPr lang="en-US" altLang="zh-CN" sz="2200" dirty="0" err="1"/>
              <a:t>dbo.SelCjByCou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( 3 ) )</a:t>
            </a:r>
          </a:p>
          <a:p>
            <a:pPr eaLnBrk="1" hangingPunct="1"/>
            <a:r>
              <a:rPr lang="en-US" altLang="zh-CN" sz="2200" dirty="0"/>
              <a:t>RETURNS TABLE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RETURN(SELECT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</a:t>
            </a:r>
            <a:r>
              <a:rPr lang="zh-CN" altLang="en-US" sz="2200" dirty="0"/>
              <a:t>课程名称 </a:t>
            </a:r>
            <a:r>
              <a:rPr lang="en-US" altLang="zh-CN" sz="2200" dirty="0"/>
              <a:t>, MAX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最高分</a:t>
            </a:r>
            <a:r>
              <a:rPr lang="en-US" altLang="zh-CN" sz="2200" dirty="0"/>
              <a:t>' , </a:t>
            </a:r>
          </a:p>
          <a:p>
            <a:pPr eaLnBrk="1" hangingPunct="1"/>
            <a:r>
              <a:rPr lang="en-US" altLang="zh-CN" sz="2200" dirty="0"/>
              <a:t>MIN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最低分</a:t>
            </a:r>
            <a:r>
              <a:rPr lang="en-US" altLang="zh-CN" sz="2200" dirty="0"/>
              <a:t>' , </a:t>
            </a:r>
          </a:p>
          <a:p>
            <a:pPr eaLnBrk="1" hangingPunct="1"/>
            <a:r>
              <a:rPr lang="en-US" altLang="zh-CN" sz="2200" dirty="0"/>
              <a:t>CONVERT ( decimal ( 5 , 2 ) , AVG (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 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/>
              <a:t>课程表</a:t>
            </a:r>
          </a:p>
          <a:p>
            <a:pPr eaLnBrk="1" hangingPunct="1"/>
            <a:r>
              <a:rPr lang="en-US" altLang="zh-CN" sz="2200" dirty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课程表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course_No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 </a:t>
            </a:r>
            <a:r>
              <a:rPr lang="zh-CN" altLang="en-US" sz="2200" dirty="0"/>
              <a:t>课程名称</a:t>
            </a:r>
            <a:r>
              <a:rPr lang="en-US" altLang="zh-CN" sz="2200" dirty="0" smtClean="0"/>
              <a:t>)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4240147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9.3.3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341632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用户自定义函数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536" y="1403336"/>
            <a:ext cx="12034464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/>
              <a:t>--</a:t>
            </a:r>
            <a:r>
              <a:rPr lang="zh-CN" altLang="en-US" sz="2200" dirty="0"/>
              <a:t>删除用户自定义内嵌表值函数</a:t>
            </a:r>
            <a:r>
              <a:rPr lang="en-US" altLang="zh-CN" sz="2200" dirty="0" err="1"/>
              <a:t>SelCjByCou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DROP FUNCTION </a:t>
            </a:r>
            <a:r>
              <a:rPr lang="en-US" altLang="zh-CN" sz="2200" dirty="0" err="1"/>
              <a:t>dbo.SelCjByCou</a:t>
            </a:r>
            <a:endParaRPr lang="en-US" altLang="zh-CN" sz="2200" dirty="0"/>
          </a:p>
          <a:p>
            <a:pPr indent="0" eaLnBrk="1" hangingPunct="1"/>
            <a:r>
              <a:rPr lang="en-US" altLang="zh-CN" sz="2200" dirty="0" smtClean="0"/>
              <a:t>/* </a:t>
            </a:r>
            <a:r>
              <a:rPr lang="zh-CN" altLang="en-US" sz="2200" dirty="0"/>
              <a:t>创建名为</a:t>
            </a:r>
            <a:r>
              <a:rPr lang="en-US" altLang="zh-CN" sz="2200" dirty="0" err="1"/>
              <a:t>SelCjByCou</a:t>
            </a:r>
            <a:r>
              <a:rPr lang="zh-CN" altLang="en-US" sz="2200" dirty="0"/>
              <a:t>的用户自定义多语句表值函数，返回给定课程编号的成绩信息。*</a:t>
            </a:r>
            <a:r>
              <a:rPr lang="en-US" altLang="zh-CN" sz="2200" dirty="0"/>
              <a:t>/</a:t>
            </a:r>
          </a:p>
          <a:p>
            <a:pPr eaLnBrk="1" hangingPunct="1"/>
            <a:r>
              <a:rPr lang="en-US" altLang="zh-CN" sz="2200" dirty="0"/>
              <a:t>CREATE FUNCTION </a:t>
            </a:r>
            <a:r>
              <a:rPr lang="en-US" altLang="zh-CN" sz="2200" dirty="0" err="1"/>
              <a:t>dbo.SelCjByCou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course_No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( 3 ) )</a:t>
            </a:r>
          </a:p>
          <a:p>
            <a:pPr eaLnBrk="1" hangingPunct="1"/>
            <a:r>
              <a:rPr lang="en-US" altLang="zh-CN" sz="2200" dirty="0"/>
              <a:t>RETURNS @</a:t>
            </a:r>
            <a:r>
              <a:rPr lang="en-US" altLang="zh-CN" sz="2200" dirty="0" err="1"/>
              <a:t>CjByCou</a:t>
            </a:r>
            <a:r>
              <a:rPr lang="en-US" altLang="zh-CN" sz="2200" dirty="0"/>
              <a:t> TABLE (</a:t>
            </a:r>
            <a:r>
              <a:rPr lang="zh-CN" altLang="en-US" sz="2200" dirty="0"/>
              <a:t>课程编号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( 3 ) , </a:t>
            </a:r>
            <a:r>
              <a:rPr lang="zh-CN" altLang="en-US" sz="2200" dirty="0"/>
              <a:t>课程名称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( 50 ) , </a:t>
            </a:r>
          </a:p>
          <a:p>
            <a:pPr eaLnBrk="1" hangingPunct="1"/>
            <a:r>
              <a:rPr lang="zh-CN" altLang="en-US" sz="2200" dirty="0"/>
              <a:t>最高分 </a:t>
            </a:r>
            <a:r>
              <a:rPr lang="en-US" altLang="zh-CN" sz="2200" dirty="0"/>
              <a:t>float , </a:t>
            </a:r>
            <a:r>
              <a:rPr lang="zh-CN" altLang="en-US" sz="2200" dirty="0"/>
              <a:t>最低分 </a:t>
            </a:r>
            <a:r>
              <a:rPr lang="en-US" altLang="zh-CN" sz="2200" dirty="0"/>
              <a:t>float , </a:t>
            </a:r>
            <a:r>
              <a:rPr lang="zh-CN" altLang="en-US" sz="2200" dirty="0"/>
              <a:t>平均成绩 </a:t>
            </a:r>
            <a:r>
              <a:rPr lang="en-US" altLang="zh-CN" sz="2200" dirty="0"/>
              <a:t>decimal ( 5 , 2 ) )</a:t>
            </a:r>
          </a:p>
          <a:p>
            <a:pPr eaLnBrk="1" hangingPunct="1"/>
            <a:r>
              <a:rPr lang="en-US" altLang="zh-CN" sz="2200" dirty="0"/>
              <a:t>AS</a:t>
            </a:r>
          </a:p>
          <a:p>
            <a:pPr eaLnBrk="1" hangingPunct="1"/>
            <a:r>
              <a:rPr lang="en-US" altLang="zh-CN" sz="2200" dirty="0"/>
              <a:t>BEGIN</a:t>
            </a:r>
          </a:p>
          <a:p>
            <a:pPr eaLnBrk="1" hangingPunct="1"/>
            <a:r>
              <a:rPr lang="en-US" altLang="zh-CN" sz="2200" dirty="0"/>
              <a:t>INSERT @</a:t>
            </a:r>
            <a:r>
              <a:rPr lang="en-US" altLang="zh-CN" sz="2200" dirty="0" err="1" smtClean="0"/>
              <a:t>CjByCou</a:t>
            </a:r>
            <a:r>
              <a:rPr lang="en-US" altLang="zh-CN" sz="2200" dirty="0" smtClean="0"/>
              <a:t>   SELECT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</a:t>
            </a:r>
            <a:r>
              <a:rPr lang="zh-CN" altLang="en-US" sz="2200" dirty="0"/>
              <a:t>课程名称 </a:t>
            </a:r>
            <a:r>
              <a:rPr lang="en-US" altLang="zh-CN" sz="2200" dirty="0"/>
              <a:t>, MAX 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最高分</a:t>
            </a:r>
            <a:r>
              <a:rPr lang="en-US" altLang="zh-CN" sz="2200" dirty="0"/>
              <a:t>' , </a:t>
            </a:r>
            <a:r>
              <a:rPr lang="en-US" altLang="zh-CN" sz="2200" dirty="0" smtClean="0"/>
              <a:t>MIN </a:t>
            </a:r>
            <a:r>
              <a:rPr lang="en-US" altLang="zh-CN" sz="2200" dirty="0"/>
              <a:t>( </a:t>
            </a:r>
            <a:r>
              <a:rPr lang="zh-CN" altLang="en-US" sz="2200" dirty="0"/>
              <a:t>成绩 </a:t>
            </a:r>
            <a:r>
              <a:rPr lang="en-US" altLang="zh-CN" sz="2200" dirty="0"/>
              <a:t>) '</a:t>
            </a:r>
            <a:r>
              <a:rPr lang="zh-CN" altLang="en-US" sz="2200" dirty="0"/>
              <a:t>最低分</a:t>
            </a:r>
            <a:r>
              <a:rPr lang="en-US" altLang="zh-CN" sz="2200" dirty="0"/>
              <a:t>' , </a:t>
            </a:r>
            <a:r>
              <a:rPr lang="en-US" altLang="zh-CN" sz="2200" dirty="0" smtClean="0"/>
              <a:t>CONVERT </a:t>
            </a:r>
            <a:r>
              <a:rPr lang="en-US" altLang="zh-CN" sz="2200" dirty="0"/>
              <a:t>( decimal ( 5 , 2 ) , AVG (</a:t>
            </a:r>
            <a:r>
              <a:rPr lang="zh-CN" altLang="en-US" sz="2200" dirty="0"/>
              <a:t>成绩 </a:t>
            </a:r>
            <a:r>
              <a:rPr lang="en-US" altLang="zh-CN" sz="2200" dirty="0"/>
              <a:t>) )  '</a:t>
            </a:r>
            <a:r>
              <a:rPr lang="zh-CN" altLang="en-US" sz="2200" dirty="0"/>
              <a:t>平均成绩</a:t>
            </a:r>
            <a:r>
              <a:rPr lang="en-US" altLang="zh-CN" sz="2200" dirty="0"/>
              <a:t>' </a:t>
            </a:r>
          </a:p>
          <a:p>
            <a:pPr eaLnBrk="1" hangingPunct="1"/>
            <a:r>
              <a:rPr lang="en-US" altLang="zh-CN" sz="2200" dirty="0"/>
              <a:t>FROM </a:t>
            </a:r>
            <a:r>
              <a:rPr lang="zh-CN" altLang="en-US" sz="2200" dirty="0"/>
              <a:t>成绩表 </a:t>
            </a:r>
            <a:r>
              <a:rPr lang="en-US" altLang="zh-CN" sz="2200" dirty="0"/>
              <a:t>JOIN </a:t>
            </a:r>
            <a:r>
              <a:rPr lang="zh-CN" altLang="en-US" sz="2200" dirty="0" smtClean="0"/>
              <a:t>课程表   </a:t>
            </a:r>
            <a:r>
              <a:rPr lang="en-US" altLang="zh-CN" sz="2200" dirty="0" smtClean="0"/>
              <a:t>ON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</a:t>
            </a:r>
            <a:r>
              <a:rPr lang="zh-CN" altLang="en-US" sz="2200" dirty="0"/>
              <a:t>课程表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</a:t>
            </a:r>
          </a:p>
          <a:p>
            <a:pPr eaLnBrk="1" hangingPunct="1"/>
            <a:r>
              <a:rPr lang="en-US" altLang="zh-CN" sz="2200" dirty="0"/>
              <a:t>WHERE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= @</a:t>
            </a:r>
            <a:r>
              <a:rPr lang="en-US" altLang="zh-CN" sz="2200" dirty="0" err="1"/>
              <a:t>course_No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GROUP BY </a:t>
            </a:r>
            <a:r>
              <a:rPr lang="zh-CN" altLang="en-US" sz="2200" dirty="0"/>
              <a:t>成绩表</a:t>
            </a:r>
            <a:r>
              <a:rPr lang="en-US" altLang="zh-CN" sz="2200" dirty="0"/>
              <a:t>.</a:t>
            </a:r>
            <a:r>
              <a:rPr lang="zh-CN" altLang="en-US" sz="2200" dirty="0"/>
              <a:t>课程编号 </a:t>
            </a:r>
            <a:r>
              <a:rPr lang="en-US" altLang="zh-CN" sz="2200" dirty="0"/>
              <a:t>, </a:t>
            </a:r>
            <a:r>
              <a:rPr lang="zh-CN" altLang="en-US" sz="2200" dirty="0"/>
              <a:t>课程名称</a:t>
            </a:r>
          </a:p>
          <a:p>
            <a:pPr eaLnBrk="1" hangingPunct="1"/>
            <a:r>
              <a:rPr lang="en-US" altLang="zh-CN" sz="2200" dirty="0"/>
              <a:t>RETURN</a:t>
            </a:r>
          </a:p>
          <a:p>
            <a:pPr eaLnBrk="1" hangingPunct="1"/>
            <a:r>
              <a:rPr lang="en-US" altLang="zh-CN" sz="22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563311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08363" y="2659063"/>
            <a:ext cx="295144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31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359025"/>
            <a:ext cx="105314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 smtClean="0"/>
              <a:t>    使用</a:t>
            </a:r>
            <a:r>
              <a:rPr lang="en-US" altLang="zh-CN" sz="3200" dirty="0"/>
              <a:t>SELECT</a:t>
            </a:r>
            <a:r>
              <a:rPr lang="zh-CN" altLang="en-US" sz="3200" dirty="0"/>
              <a:t>语句为变量赋值时，只能将结果集的一条记录赋值给一组变量，然而在实际应用开发中，往往需要同时处理一条或多条记录，单纯的变量赋值很难满足工程项目的开发需要，游标提供了实现这种功能的机制。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76975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9.4.1</a:t>
            </a:r>
            <a:r>
              <a:rPr lang="zh-CN" altLang="en-US" sz="3200" b="1" dirty="0" smtClean="0"/>
              <a:t>任务分析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163389"/>
            <a:ext cx="10531475" cy="58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掌握游标的使用方法，会灵活运用游标解决实际问题。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751806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4935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游标主要应用于编写存储过程、触发器和批处理脚本程序中，可以实现对由</a:t>
            </a:r>
            <a:r>
              <a:rPr lang="en-US" altLang="zh-CN" sz="2200" dirty="0"/>
              <a:t>SELECT</a:t>
            </a:r>
            <a:r>
              <a:rPr lang="zh-CN" altLang="en-US" sz="2200" dirty="0"/>
              <a:t>语句返回的结果集进行逐条处理。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1</a:t>
            </a:r>
            <a:r>
              <a:rPr lang="zh-CN" altLang="en-US" sz="2200" dirty="0"/>
              <a:t>．游标支持的功能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）在结果集中定位特定的数据行。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）从结果集的当前位置检索数据行。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3</a:t>
            </a:r>
            <a:r>
              <a:rPr lang="zh-CN" altLang="en-US" sz="2200" dirty="0"/>
              <a:t>）可以修改结果集当前位置数据行的数据。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2</a:t>
            </a:r>
            <a:r>
              <a:rPr lang="zh-CN" altLang="en-US" sz="2200" dirty="0"/>
              <a:t>．游标的分类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SQL Server</a:t>
            </a:r>
            <a:r>
              <a:rPr lang="zh-CN" altLang="en-US" sz="2200" dirty="0"/>
              <a:t>支持</a:t>
            </a:r>
            <a:r>
              <a:rPr lang="en-US" altLang="zh-CN" sz="2200" dirty="0"/>
              <a:t>3</a:t>
            </a:r>
            <a:r>
              <a:rPr lang="zh-CN" altLang="en-US" sz="2200" dirty="0"/>
              <a:t>种类型的游标：</a:t>
            </a:r>
            <a:r>
              <a:rPr lang="en-US" altLang="zh-CN" sz="2200" dirty="0"/>
              <a:t>Transact-SQL</a:t>
            </a:r>
            <a:r>
              <a:rPr lang="zh-CN" altLang="en-US" sz="2200" dirty="0"/>
              <a:t>游标、应用程序编程接口（</a:t>
            </a:r>
            <a:r>
              <a:rPr lang="en-US" altLang="zh-CN" sz="2200" dirty="0"/>
              <a:t>API</a:t>
            </a:r>
            <a:r>
              <a:rPr lang="zh-CN" altLang="en-US" sz="2200" dirty="0"/>
              <a:t>）服务器游标及客户端游标，这里主要介绍</a:t>
            </a:r>
            <a:r>
              <a:rPr lang="en-US" altLang="zh-CN" sz="2200" dirty="0"/>
              <a:t>Transact-SQL</a:t>
            </a:r>
            <a:r>
              <a:rPr lang="zh-CN" altLang="en-US" sz="2200" dirty="0"/>
              <a:t>游标。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3</a:t>
            </a:r>
            <a:r>
              <a:rPr lang="zh-CN" altLang="en-US" sz="2200" dirty="0"/>
              <a:t>．使用游标的步骤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使用游标的典型过程如下：声明游标；打开游标；循环从游标中检索记录；关闭游标；释放游标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803824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531475" cy="330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1</a:t>
            </a:r>
            <a:r>
              <a:rPr lang="zh-CN" altLang="en-US" sz="2200" dirty="0"/>
              <a:t>．批处理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批处理是由一个或多个</a:t>
            </a:r>
            <a:r>
              <a:rPr lang="en-US" altLang="zh-CN" sz="2200" dirty="0"/>
              <a:t>Transact-SQL</a:t>
            </a:r>
            <a:r>
              <a:rPr lang="zh-CN" altLang="en-US" sz="2200" dirty="0"/>
              <a:t>语句组成的，应用程序将这些语句作为一个单元提交给</a:t>
            </a:r>
            <a:r>
              <a:rPr lang="en-US" altLang="zh-CN" sz="2200" dirty="0"/>
              <a:t>SQL Server</a:t>
            </a:r>
            <a:r>
              <a:rPr lang="zh-CN" altLang="en-US" sz="2200" dirty="0"/>
              <a:t>执行。</a:t>
            </a:r>
            <a:r>
              <a:rPr lang="en-US" altLang="zh-CN" sz="2200" dirty="0"/>
              <a:t>GO</a:t>
            </a:r>
            <a:r>
              <a:rPr lang="zh-CN" altLang="en-US" sz="2200" dirty="0"/>
              <a:t>命令标志一个批处理的结束，通常把两个</a:t>
            </a:r>
            <a:r>
              <a:rPr lang="en-US" altLang="zh-CN" sz="2200" dirty="0"/>
              <a:t>GO</a:t>
            </a:r>
            <a:r>
              <a:rPr lang="zh-CN" altLang="en-US" sz="2200" dirty="0"/>
              <a:t>之间的</a:t>
            </a:r>
            <a:r>
              <a:rPr lang="en-US" altLang="zh-CN" sz="2200" dirty="0"/>
              <a:t>SQL</a:t>
            </a:r>
            <a:r>
              <a:rPr lang="zh-CN" altLang="en-US" sz="2200" dirty="0"/>
              <a:t>语句看作一个批处理。除了</a:t>
            </a:r>
            <a:r>
              <a:rPr lang="en-US" altLang="zh-CN" sz="2200" dirty="0"/>
              <a:t>CREATE DATABASE</a:t>
            </a:r>
            <a:r>
              <a:rPr lang="zh-CN" altLang="en-US" sz="2200" dirty="0"/>
              <a:t>（创建数据库）、</a:t>
            </a:r>
            <a:r>
              <a:rPr lang="en-US" altLang="zh-CN" sz="2200" dirty="0"/>
              <a:t>CREATE TABLE</a:t>
            </a:r>
            <a:r>
              <a:rPr lang="zh-CN" altLang="en-US" sz="2200" dirty="0"/>
              <a:t>（创建表）和</a:t>
            </a:r>
            <a:r>
              <a:rPr lang="en-US" altLang="zh-CN" sz="2200" dirty="0"/>
              <a:t>CREATE INDEX</a:t>
            </a:r>
            <a:r>
              <a:rPr lang="zh-CN" altLang="en-US" sz="2200" dirty="0"/>
              <a:t>（创建索引）语句之外的其他大多数的</a:t>
            </a:r>
            <a:r>
              <a:rPr lang="en-US" altLang="zh-CN" sz="2200" dirty="0"/>
              <a:t>CREATE</a:t>
            </a:r>
            <a:r>
              <a:rPr lang="zh-CN" altLang="en-US" sz="2200" dirty="0"/>
              <a:t>语句要单独作为一个批处理。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例如：创建一个视图，该视图要求显示班级表的所有记录。视图创建完成后，再使用</a:t>
            </a:r>
            <a:r>
              <a:rPr lang="en-US" altLang="zh-CN" sz="2200" dirty="0"/>
              <a:t>SELECT</a:t>
            </a:r>
            <a:r>
              <a:rPr lang="zh-CN" altLang="en-US" sz="2200" dirty="0"/>
              <a:t>语句查询课程表中的所有信息。要求使用批处理来完成上述问题。</a:t>
            </a:r>
          </a:p>
        </p:txBody>
      </p:sp>
    </p:spTree>
    <p:extLst>
      <p:ext uri="{BB962C8B-B14F-4D97-AF65-F5344CB8AC3E}">
        <p14:creationId xmlns:p14="http://schemas.microsoft.com/office/powerpoint/2010/main" val="108739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1</a:t>
            </a:r>
            <a:r>
              <a:rPr lang="zh-CN" altLang="en-US" sz="2200" dirty="0"/>
              <a:t>）声明</a:t>
            </a:r>
            <a:r>
              <a:rPr lang="zh-CN" altLang="en-US" sz="2200" dirty="0" smtClean="0"/>
              <a:t>游标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语法格式如下：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DECLARE </a:t>
            </a:r>
            <a:r>
              <a:rPr lang="zh-CN" altLang="en-US" sz="2200" dirty="0"/>
              <a:t>游标名 </a:t>
            </a:r>
            <a:r>
              <a:rPr lang="en-US" altLang="zh-CN" sz="2200" dirty="0"/>
              <a:t>CURSOR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 LOCAL | GLOBAL 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 FORWARD_ONLY | SCROLL 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 STATIC | KEYSET | DYNAMIC | FAST_FORWARD 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 READ_ONLY ]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FOR SELECT</a:t>
            </a:r>
            <a:r>
              <a:rPr lang="zh-CN" altLang="en-US" sz="2200" dirty="0"/>
              <a:t>语句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[ FOR UPDATE [ OF </a:t>
            </a:r>
            <a:r>
              <a:rPr lang="zh-CN" altLang="en-US" sz="2200" dirty="0"/>
              <a:t>列名 </a:t>
            </a:r>
            <a:r>
              <a:rPr lang="en-US" altLang="zh-CN" sz="2200" dirty="0"/>
              <a:t>[ ,…n ] ] ]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参数说明：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LOCAL</a:t>
            </a:r>
            <a:r>
              <a:rPr lang="zh-CN" altLang="en-US" sz="2200" dirty="0"/>
              <a:t>：定义游标的作用域仅限在其所在的批处理、存储过程或触发器中。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GLOBAL</a:t>
            </a:r>
            <a:r>
              <a:rPr lang="zh-CN" altLang="en-US" sz="2200" dirty="0"/>
              <a:t>：指定该游标的作用域是全局的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361760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581746" cy="537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SELECT</a:t>
            </a:r>
            <a:r>
              <a:rPr lang="zh-CN" altLang="en-US" sz="2200" dirty="0"/>
              <a:t>语句：用来定义游标所要处理的结果集。在</a:t>
            </a:r>
            <a:r>
              <a:rPr lang="en-US" altLang="zh-CN" sz="2200" dirty="0"/>
              <a:t>SELECT</a:t>
            </a:r>
            <a:r>
              <a:rPr lang="zh-CN" altLang="en-US" sz="2200" dirty="0"/>
              <a:t>语句中不允许使用关键字</a:t>
            </a:r>
            <a:r>
              <a:rPr lang="en-US" altLang="zh-CN" sz="2200" dirty="0"/>
              <a:t>COMPUTE</a:t>
            </a:r>
            <a:r>
              <a:rPr lang="zh-CN" altLang="en-US" sz="2200" dirty="0"/>
              <a:t>、</a:t>
            </a:r>
            <a:r>
              <a:rPr lang="en-US" altLang="zh-CN" sz="2200" dirty="0"/>
              <a:t>COMPUTE BY</a:t>
            </a:r>
            <a:r>
              <a:rPr lang="zh-CN" altLang="en-US" sz="2200" dirty="0"/>
              <a:t>、</a:t>
            </a:r>
            <a:r>
              <a:rPr lang="en-US" altLang="zh-CN" sz="2200" dirty="0"/>
              <a:t>FOR BROWSE</a:t>
            </a:r>
            <a:r>
              <a:rPr lang="zh-CN" altLang="en-US" sz="2200" dirty="0"/>
              <a:t>和</a:t>
            </a:r>
            <a:r>
              <a:rPr lang="en-US" altLang="zh-CN" sz="2200" dirty="0"/>
              <a:t>INTO</a:t>
            </a:r>
            <a:r>
              <a:rPr lang="zh-CN" altLang="en-US" sz="2200" dirty="0"/>
              <a:t>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FORWARD_ONLY</a:t>
            </a:r>
            <a:r>
              <a:rPr lang="zh-CN" altLang="en-US" sz="2200" dirty="0"/>
              <a:t>：指定游标只能从第一行滚动到最后一行。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SCROLL</a:t>
            </a:r>
            <a:r>
              <a:rPr lang="zh-CN" altLang="en-US" sz="2200" dirty="0"/>
              <a:t>：指定所有的提取选项（</a:t>
            </a:r>
            <a:r>
              <a:rPr lang="en-US" altLang="zh-CN" sz="2200" dirty="0"/>
              <a:t>FIRST</a:t>
            </a:r>
            <a:r>
              <a:rPr lang="zh-CN" altLang="en-US" sz="2200" dirty="0"/>
              <a:t>、</a:t>
            </a:r>
            <a:r>
              <a:rPr lang="en-US" altLang="zh-CN" sz="2200" dirty="0"/>
              <a:t>LAST</a:t>
            </a:r>
            <a:r>
              <a:rPr lang="zh-CN" altLang="en-US" sz="2200" dirty="0"/>
              <a:t>、</a:t>
            </a:r>
            <a:r>
              <a:rPr lang="en-US" altLang="zh-CN" sz="2200" dirty="0"/>
              <a:t>PRIOR</a:t>
            </a:r>
            <a:r>
              <a:rPr lang="zh-CN" altLang="en-US" sz="2200" dirty="0"/>
              <a:t>、</a:t>
            </a:r>
            <a:r>
              <a:rPr lang="en-US" altLang="zh-CN" sz="2200" dirty="0"/>
              <a:t>NEXT</a:t>
            </a:r>
            <a:r>
              <a:rPr lang="zh-CN" altLang="en-US" sz="2200" dirty="0"/>
              <a:t>、</a:t>
            </a:r>
            <a:r>
              <a:rPr lang="en-US" altLang="zh-CN" sz="2200" dirty="0"/>
              <a:t>RELATIVE</a:t>
            </a:r>
            <a:r>
              <a:rPr lang="zh-CN" altLang="en-US" sz="2200" dirty="0"/>
              <a:t>、</a:t>
            </a:r>
            <a:r>
              <a:rPr lang="en-US" altLang="zh-CN" sz="2200" dirty="0"/>
              <a:t>ABSOLUTE</a:t>
            </a:r>
            <a:r>
              <a:rPr lang="zh-CN" altLang="en-US" sz="2200" dirty="0"/>
              <a:t>）均可使用。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STATIC</a:t>
            </a:r>
            <a:r>
              <a:rPr lang="zh-CN" altLang="en-US" sz="2200" dirty="0"/>
              <a:t>：静态游标类型。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KEYSET</a:t>
            </a:r>
            <a:r>
              <a:rPr lang="zh-CN" altLang="en-US" sz="2200" dirty="0"/>
              <a:t>：键集游标类型。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DYNAMIC</a:t>
            </a:r>
            <a:r>
              <a:rPr lang="zh-CN" altLang="en-US" sz="2200" dirty="0"/>
              <a:t>：动态游标类型。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FAST_FORWRD</a:t>
            </a:r>
            <a:r>
              <a:rPr lang="zh-CN" altLang="en-US" sz="2200" dirty="0"/>
              <a:t>：只进游标类型。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READ_ONLY</a:t>
            </a:r>
            <a:r>
              <a:rPr lang="zh-CN" altLang="en-US" sz="2200" dirty="0"/>
              <a:t>：设定游标为只读。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UPDATE [ OF </a:t>
            </a:r>
            <a:r>
              <a:rPr lang="zh-CN" altLang="en-US" sz="2200" dirty="0"/>
              <a:t>列名 </a:t>
            </a:r>
            <a:r>
              <a:rPr lang="en-US" altLang="zh-CN" sz="2200" dirty="0"/>
              <a:t>[ ,…n ] ]</a:t>
            </a:r>
            <a:r>
              <a:rPr lang="zh-CN" altLang="en-US" sz="2200" dirty="0"/>
              <a:t>：定义游标中能够更新的列。如果指定“</a:t>
            </a:r>
            <a:r>
              <a:rPr lang="en-US" altLang="zh-CN" sz="2200" dirty="0"/>
              <a:t>OF </a:t>
            </a:r>
            <a:r>
              <a:rPr lang="zh-CN" altLang="en-US" sz="2200" dirty="0"/>
              <a:t>列名 </a:t>
            </a:r>
            <a:r>
              <a:rPr lang="en-US" altLang="zh-CN" sz="2200" dirty="0"/>
              <a:t>[ ,…n ]”</a:t>
            </a:r>
            <a:r>
              <a:rPr lang="zh-CN" altLang="en-US" sz="2200" dirty="0"/>
              <a:t>就只允许修改列出的列，如果在</a:t>
            </a:r>
            <a:r>
              <a:rPr lang="en-US" altLang="zh-CN" sz="2200" dirty="0"/>
              <a:t>UPDATE</a:t>
            </a:r>
            <a:r>
              <a:rPr lang="zh-CN" altLang="en-US" sz="2200" dirty="0"/>
              <a:t>中未指定列的列表，除非指定了</a:t>
            </a:r>
            <a:r>
              <a:rPr lang="en-US" altLang="zh-CN" sz="2200" dirty="0"/>
              <a:t>READ_ONLY</a:t>
            </a:r>
            <a:r>
              <a:rPr lang="zh-CN" altLang="en-US" sz="2200" dirty="0"/>
              <a:t>并发选项，否则所有列均可更新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285617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08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（</a:t>
            </a:r>
            <a:r>
              <a:rPr lang="en-US" altLang="zh-CN" sz="2200" dirty="0"/>
              <a:t>2</a:t>
            </a:r>
            <a:r>
              <a:rPr lang="zh-CN" altLang="en-US" sz="2200" dirty="0"/>
              <a:t>）打开</a:t>
            </a:r>
            <a:r>
              <a:rPr lang="zh-CN" altLang="en-US" sz="2200" dirty="0" smtClean="0"/>
              <a:t>游标</a:t>
            </a:r>
            <a:endParaRPr lang="en-US" altLang="zh-CN" sz="2200" dirty="0" smtClean="0"/>
          </a:p>
          <a:p>
            <a:r>
              <a:rPr lang="zh-CN" altLang="zh-CN" sz="2400" dirty="0"/>
              <a:t>语法格式如下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OPEN </a:t>
            </a:r>
            <a:r>
              <a:rPr lang="zh-CN" altLang="zh-CN" sz="2400" dirty="0"/>
              <a:t>游标</a:t>
            </a:r>
            <a:r>
              <a:rPr lang="zh-CN" altLang="zh-CN" sz="2400" dirty="0" smtClean="0"/>
              <a:t>名</a:t>
            </a:r>
            <a:endParaRPr lang="en-US" altLang="zh-CN" sz="2400" dirty="0" smtClean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）循环从游标中检索记录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①从游标中提取</a:t>
            </a:r>
            <a:r>
              <a:rPr lang="zh-CN" altLang="zh-CN" sz="2400" dirty="0" smtClean="0"/>
              <a:t>数据</a:t>
            </a:r>
            <a:r>
              <a:rPr lang="zh-CN" altLang="en-US" sz="2400" dirty="0" smtClean="0"/>
              <a:t>，</a:t>
            </a:r>
            <a:r>
              <a:rPr lang="zh-CN" altLang="zh-CN" sz="2400" dirty="0"/>
              <a:t>其语法格式如下：</a:t>
            </a:r>
          </a:p>
          <a:p>
            <a:r>
              <a:rPr lang="en-US" altLang="zh-CN" sz="2400" dirty="0"/>
              <a:t>FETCH [ FIRST | LAST | PRIOR | NEXT | ABSOLUTE { n | @</a:t>
            </a:r>
            <a:r>
              <a:rPr lang="en-US" altLang="zh-CN" sz="2400" dirty="0" err="1"/>
              <a:t>nvar</a:t>
            </a:r>
            <a:r>
              <a:rPr lang="en-US" altLang="zh-CN" sz="2400" dirty="0"/>
              <a:t> } | RELATIVE { n | @</a:t>
            </a:r>
            <a:r>
              <a:rPr lang="en-US" altLang="zh-CN" sz="2400" dirty="0" err="1"/>
              <a:t>nvar</a:t>
            </a:r>
            <a:r>
              <a:rPr lang="en-US" altLang="zh-CN" sz="2400" dirty="0"/>
              <a:t> } ]</a:t>
            </a:r>
            <a:endParaRPr lang="zh-CN" altLang="zh-CN" sz="2400" dirty="0"/>
          </a:p>
          <a:p>
            <a:r>
              <a:rPr lang="en-US" altLang="zh-CN" sz="2400" dirty="0"/>
              <a:t>FROM </a:t>
            </a:r>
            <a:r>
              <a:rPr lang="zh-CN" altLang="zh-CN" sz="2400" dirty="0"/>
              <a:t>游标名</a:t>
            </a:r>
          </a:p>
          <a:p>
            <a:r>
              <a:rPr lang="en-US" altLang="zh-CN" sz="2400" dirty="0"/>
              <a:t>[ INTO @</a:t>
            </a:r>
            <a:r>
              <a:rPr lang="zh-CN" altLang="zh-CN" sz="2400" dirty="0"/>
              <a:t>变量名</a:t>
            </a:r>
            <a:r>
              <a:rPr lang="en-US" altLang="zh-CN" sz="2400" dirty="0"/>
              <a:t> [ ,</a:t>
            </a:r>
            <a:r>
              <a:rPr lang="zh-CN" altLang="zh-CN" sz="2400" dirty="0"/>
              <a:t>…</a:t>
            </a:r>
            <a:r>
              <a:rPr lang="en-US" altLang="zh-CN" sz="2400" dirty="0"/>
              <a:t>n ] </a:t>
            </a:r>
            <a:r>
              <a:rPr lang="en-US" altLang="zh-CN" sz="2400" dirty="0" smtClean="0"/>
              <a:t>]</a:t>
            </a:r>
          </a:p>
          <a:p>
            <a:r>
              <a:rPr lang="zh-CN" altLang="en-US" sz="2200" dirty="0"/>
              <a:t>参数说明：</a:t>
            </a:r>
          </a:p>
          <a:p>
            <a:r>
              <a:rPr lang="en-US" altLang="zh-CN" sz="2200" dirty="0"/>
              <a:t>FIRST</a:t>
            </a:r>
            <a:r>
              <a:rPr lang="zh-CN" altLang="en-US" sz="2200" dirty="0"/>
              <a:t>：返回游标中的第一行并将其作为当前行。</a:t>
            </a:r>
          </a:p>
          <a:p>
            <a:r>
              <a:rPr lang="en-US" altLang="zh-CN" sz="2200" dirty="0"/>
              <a:t>LAST</a:t>
            </a:r>
            <a:r>
              <a:rPr lang="zh-CN" altLang="en-US" sz="2200" dirty="0"/>
              <a:t>：返回游标中的最后一行并将其作为当前行。</a:t>
            </a:r>
          </a:p>
          <a:p>
            <a:r>
              <a:rPr lang="en-US" altLang="zh-CN" sz="2200" dirty="0"/>
              <a:t>PRIOR</a:t>
            </a:r>
            <a:r>
              <a:rPr lang="zh-CN" altLang="en-US" sz="2200" dirty="0"/>
              <a:t>：返回当前行的前一行数据，并移动记录指针到当前位置。如果</a:t>
            </a:r>
            <a:r>
              <a:rPr lang="en-US" altLang="zh-CN" sz="2200" dirty="0"/>
              <a:t>FETCH PRIOR</a:t>
            </a:r>
            <a:r>
              <a:rPr lang="zh-CN" altLang="en-US" sz="2200" dirty="0"/>
              <a:t>为对游标的第一行提取操作，则没有行返回并且游标置于第一行之前。</a:t>
            </a:r>
          </a:p>
          <a:p>
            <a:r>
              <a:rPr lang="en-US" altLang="zh-CN" sz="2200" dirty="0"/>
              <a:t>NEXT</a:t>
            </a:r>
            <a:r>
              <a:rPr lang="zh-CN" altLang="en-US" sz="2200" dirty="0"/>
              <a:t>：返回当前行的下一行数据，并移动记录指针到当前位置。如果</a:t>
            </a:r>
            <a:r>
              <a:rPr lang="en-US" altLang="zh-CN" sz="2200" dirty="0"/>
              <a:t>FETCH NEXT</a:t>
            </a:r>
            <a:r>
              <a:rPr lang="zh-CN" altLang="en-US" sz="2200" dirty="0"/>
              <a:t>为对游标的第一次提取操作，则返回结果集的第一行。</a:t>
            </a:r>
            <a:r>
              <a:rPr lang="en-US" altLang="zh-CN" sz="2200" dirty="0"/>
              <a:t>NEXT</a:t>
            </a:r>
            <a:r>
              <a:rPr lang="zh-CN" altLang="en-US" sz="2200" dirty="0"/>
              <a:t>为默认的游标提取选项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14461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 smtClean="0"/>
              <a:t>ABSOLUTE </a:t>
            </a:r>
            <a:r>
              <a:rPr lang="en-US" altLang="zh-CN" sz="2200" dirty="0"/>
              <a:t>{ n | @</a:t>
            </a:r>
            <a:r>
              <a:rPr lang="en-US" altLang="zh-CN" sz="2200" dirty="0" err="1"/>
              <a:t>nvar</a:t>
            </a:r>
            <a:r>
              <a:rPr lang="en-US" altLang="zh-CN" sz="2200" dirty="0"/>
              <a:t> }</a:t>
            </a:r>
            <a:r>
              <a:rPr lang="zh-CN" altLang="en-US" sz="2200" dirty="0"/>
              <a:t>：当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为正数时，返回从游标头开始的第</a:t>
            </a:r>
            <a:r>
              <a:rPr lang="en-US" altLang="zh-CN" sz="2200" dirty="0"/>
              <a:t>n</a:t>
            </a:r>
            <a:r>
              <a:rPr lang="zh-CN" altLang="en-US" sz="2200" dirty="0"/>
              <a:t>行并将返回的行变成新的当前行。当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为负数时，返回游标尾之前的第</a:t>
            </a:r>
            <a:r>
              <a:rPr lang="en-US" altLang="zh-CN" sz="2200" dirty="0"/>
              <a:t>n</a:t>
            </a:r>
            <a:r>
              <a:rPr lang="zh-CN" altLang="en-US" sz="2200" dirty="0"/>
              <a:t>行并将返回的行变成新的当前行。当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</a:t>
            </a:r>
            <a:r>
              <a:rPr lang="en-US" altLang="zh-CN" sz="2200" dirty="0"/>
              <a:t>0</a:t>
            </a:r>
            <a:r>
              <a:rPr lang="zh-CN" altLang="en-US" sz="2200" dirty="0"/>
              <a:t>时，则没有行返回。</a:t>
            </a:r>
            <a:r>
              <a:rPr lang="en-US" altLang="zh-CN" sz="2200" dirty="0"/>
              <a:t>n</a:t>
            </a:r>
            <a:r>
              <a:rPr lang="zh-CN" altLang="en-US" sz="2200" dirty="0"/>
              <a:t>必须为整型常量且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必须为</a:t>
            </a:r>
            <a:r>
              <a:rPr lang="en-US" altLang="zh-CN" sz="2200" dirty="0" err="1"/>
              <a:t>smallint</a:t>
            </a:r>
            <a:r>
              <a:rPr lang="zh-CN" altLang="en-US" sz="2200" dirty="0"/>
              <a:t>、</a:t>
            </a:r>
            <a:r>
              <a:rPr lang="en-US" altLang="zh-CN" sz="2200" dirty="0" err="1"/>
              <a:t>tinyint</a:t>
            </a:r>
            <a:r>
              <a:rPr lang="zh-CN" altLang="en-US" sz="2200" dirty="0"/>
              <a:t>或</a:t>
            </a:r>
            <a:r>
              <a:rPr lang="en-US" altLang="zh-CN" sz="2200" dirty="0" err="1"/>
              <a:t>int</a:t>
            </a:r>
            <a:r>
              <a:rPr lang="zh-CN" altLang="en-US" sz="2200" dirty="0"/>
              <a:t>。</a:t>
            </a:r>
          </a:p>
          <a:p>
            <a:r>
              <a:rPr lang="en-US" altLang="zh-CN" sz="2200" dirty="0"/>
              <a:t>RELATIVE { n | @</a:t>
            </a:r>
            <a:r>
              <a:rPr lang="en-US" altLang="zh-CN" sz="2200" dirty="0" err="1"/>
              <a:t>nvar</a:t>
            </a:r>
            <a:r>
              <a:rPr lang="en-US" altLang="zh-CN" sz="2200" dirty="0"/>
              <a:t> }</a:t>
            </a:r>
            <a:r>
              <a:rPr lang="zh-CN" altLang="en-US" sz="2200" dirty="0"/>
              <a:t>：当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为正数时，返回当前行之后的第</a:t>
            </a:r>
            <a:r>
              <a:rPr lang="en-US" altLang="zh-CN" sz="2200" dirty="0"/>
              <a:t>n</a:t>
            </a:r>
            <a:r>
              <a:rPr lang="zh-CN" altLang="en-US" sz="2200" dirty="0"/>
              <a:t>行并将返回的行变成新的当前行。当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为负数时，返回当前行之前的第</a:t>
            </a:r>
            <a:r>
              <a:rPr lang="en-US" altLang="zh-CN" sz="2200" dirty="0"/>
              <a:t>n</a:t>
            </a:r>
            <a:r>
              <a:rPr lang="zh-CN" altLang="en-US" sz="2200" dirty="0"/>
              <a:t>行并将返回的行变成新的当前行。当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为</a:t>
            </a:r>
            <a:r>
              <a:rPr lang="en-US" altLang="zh-CN" sz="2200" dirty="0"/>
              <a:t>0</a:t>
            </a:r>
            <a:r>
              <a:rPr lang="zh-CN" altLang="en-US" sz="2200" dirty="0"/>
              <a:t>时，返回当前行。如果对游标的第一次提取操作时将</a:t>
            </a:r>
            <a:r>
              <a:rPr lang="en-US" altLang="zh-CN" sz="2200" dirty="0"/>
              <a:t>FETCH RELATIVE</a:t>
            </a:r>
            <a:r>
              <a:rPr lang="zh-CN" altLang="en-US" sz="2200" dirty="0"/>
              <a:t>的</a:t>
            </a:r>
            <a:r>
              <a:rPr lang="en-US" altLang="zh-CN" sz="2200" dirty="0"/>
              <a:t>n</a:t>
            </a:r>
            <a:r>
              <a:rPr lang="zh-CN" altLang="en-US" sz="2200" dirty="0"/>
              <a:t>或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指定为负数或</a:t>
            </a:r>
            <a:r>
              <a:rPr lang="en-US" altLang="zh-CN" sz="2200" dirty="0"/>
              <a:t>0</a:t>
            </a:r>
            <a:r>
              <a:rPr lang="zh-CN" altLang="en-US" sz="2200" dirty="0"/>
              <a:t>，则没有行返回。</a:t>
            </a:r>
            <a:r>
              <a:rPr lang="en-US" altLang="zh-CN" sz="2200" dirty="0"/>
              <a:t>n</a:t>
            </a:r>
            <a:r>
              <a:rPr lang="zh-CN" altLang="en-US" sz="2200" dirty="0"/>
              <a:t>必须为整型常量且</a:t>
            </a:r>
            <a:r>
              <a:rPr lang="en-US" altLang="zh-CN" sz="2200" dirty="0"/>
              <a:t>@</a:t>
            </a:r>
            <a:r>
              <a:rPr lang="en-US" altLang="zh-CN" sz="2200" dirty="0" err="1"/>
              <a:t>nvar</a:t>
            </a:r>
            <a:r>
              <a:rPr lang="zh-CN" altLang="en-US" sz="2200" dirty="0"/>
              <a:t>必须为</a:t>
            </a:r>
            <a:r>
              <a:rPr lang="en-US" altLang="zh-CN" sz="2200" dirty="0" err="1"/>
              <a:t>smallint</a:t>
            </a:r>
            <a:r>
              <a:rPr lang="zh-CN" altLang="en-US" sz="2200" dirty="0"/>
              <a:t>、</a:t>
            </a:r>
            <a:r>
              <a:rPr lang="en-US" altLang="zh-CN" sz="2200" dirty="0" err="1"/>
              <a:t>tinyint</a:t>
            </a:r>
            <a:r>
              <a:rPr lang="zh-CN" altLang="en-US" sz="2200" dirty="0"/>
              <a:t>或</a:t>
            </a:r>
            <a:r>
              <a:rPr lang="en-US" altLang="zh-CN" sz="2200" dirty="0" err="1"/>
              <a:t>int</a:t>
            </a:r>
            <a:r>
              <a:rPr lang="zh-CN" altLang="en-US" sz="2200" dirty="0"/>
              <a:t>。</a:t>
            </a:r>
          </a:p>
          <a:p>
            <a:r>
              <a:rPr lang="en-US" altLang="zh-CN" sz="2200" dirty="0"/>
              <a:t>INTO @</a:t>
            </a:r>
            <a:r>
              <a:rPr lang="zh-CN" altLang="en-US" sz="2200" dirty="0"/>
              <a:t>变量名 </a:t>
            </a:r>
            <a:r>
              <a:rPr lang="en-US" altLang="zh-CN" sz="2200" dirty="0"/>
              <a:t>[ ,…n ]</a:t>
            </a:r>
            <a:r>
              <a:rPr lang="zh-CN" altLang="en-US" sz="2200" dirty="0"/>
              <a:t>：存入变量。允许将当前行的指定列数据存放到所给出的局部变量中。列表中的每个局部变量从左到右要与游标</a:t>
            </a:r>
            <a:r>
              <a:rPr lang="en-US" altLang="zh-CN" sz="2200" dirty="0"/>
              <a:t>SELECT</a:t>
            </a:r>
            <a:r>
              <a:rPr lang="zh-CN" altLang="en-US" sz="2200" dirty="0"/>
              <a:t>结果集中的相应列对应，数据类型必须与对应列的数据类型相同或兼容，局部变量的数目必须与游标选择列表中列的数目相同。</a:t>
            </a:r>
          </a:p>
          <a:p>
            <a:r>
              <a:rPr lang="zh-CN" altLang="en-US" sz="2200" dirty="0"/>
              <a:t>②如果需要，可能使用</a:t>
            </a:r>
            <a:r>
              <a:rPr lang="en-US" altLang="zh-CN" sz="2200" dirty="0"/>
              <a:t>UPDATE</a:t>
            </a:r>
            <a:r>
              <a:rPr lang="zh-CN" altLang="en-US" sz="2200" dirty="0"/>
              <a:t>或</a:t>
            </a:r>
            <a:r>
              <a:rPr lang="en-US" altLang="zh-CN" sz="2200" dirty="0"/>
              <a:t>DELETE</a:t>
            </a:r>
            <a:r>
              <a:rPr lang="zh-CN" altLang="en-US" sz="2200" dirty="0"/>
              <a:t>语句修改游标位置的数据行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r>
              <a:rPr lang="zh-CN" altLang="en-US" sz="2200" dirty="0"/>
              <a:t>③关于</a:t>
            </a:r>
            <a:r>
              <a:rPr lang="en-US" altLang="zh-CN" sz="2200" dirty="0"/>
              <a:t>@@</a:t>
            </a:r>
            <a:r>
              <a:rPr lang="en-US" altLang="zh-CN" sz="2200" dirty="0" smtClean="0"/>
              <a:t>FETCH_STATUS</a:t>
            </a:r>
          </a:p>
          <a:p>
            <a:r>
              <a:rPr lang="en-US" altLang="zh-CN" sz="2200" dirty="0"/>
              <a:t>0</a:t>
            </a:r>
            <a:r>
              <a:rPr lang="zh-CN" altLang="en-US" sz="2200" dirty="0"/>
              <a:t>：</a:t>
            </a:r>
            <a:r>
              <a:rPr lang="en-US" altLang="zh-CN" sz="2200" dirty="0"/>
              <a:t>FETCH</a:t>
            </a:r>
            <a:r>
              <a:rPr lang="zh-CN" altLang="en-US" sz="2200" dirty="0"/>
              <a:t>语句成功。</a:t>
            </a:r>
          </a:p>
          <a:p>
            <a:r>
              <a:rPr lang="en-US" altLang="zh-CN" sz="2200" dirty="0"/>
              <a:t>-1</a:t>
            </a:r>
            <a:r>
              <a:rPr lang="zh-CN" altLang="en-US" sz="2200" dirty="0"/>
              <a:t>：</a:t>
            </a:r>
            <a:r>
              <a:rPr lang="en-US" altLang="zh-CN" sz="2200" dirty="0"/>
              <a:t>FETCH</a:t>
            </a:r>
            <a:r>
              <a:rPr lang="zh-CN" altLang="en-US" sz="2200" dirty="0"/>
              <a:t>语句失败或此行不在结果集中。</a:t>
            </a:r>
          </a:p>
          <a:p>
            <a:r>
              <a:rPr lang="en-US" altLang="zh-CN" sz="2200" dirty="0"/>
              <a:t>-2</a:t>
            </a:r>
            <a:r>
              <a:rPr lang="zh-CN" altLang="en-US" sz="2200" dirty="0"/>
              <a:t>：被提取的行不存在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888807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）关闭</a:t>
            </a:r>
            <a:r>
              <a:rPr lang="zh-CN" altLang="zh-CN" sz="2400" dirty="0" smtClean="0"/>
              <a:t>游标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其语法格式如下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CLOSE </a:t>
            </a:r>
            <a:r>
              <a:rPr lang="zh-CN" altLang="zh-CN" sz="2400" dirty="0"/>
              <a:t>游标</a:t>
            </a:r>
            <a:r>
              <a:rPr lang="zh-CN" altLang="zh-CN" sz="2400" dirty="0" smtClean="0"/>
              <a:t>名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）释放</a:t>
            </a:r>
            <a:r>
              <a:rPr lang="zh-CN" altLang="zh-CN" sz="2400" dirty="0" smtClean="0"/>
              <a:t>游标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其语法格式如下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DEALLOCATE </a:t>
            </a:r>
            <a:r>
              <a:rPr lang="zh-CN" altLang="zh-CN" sz="2400" dirty="0"/>
              <a:t>游标名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023621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 smtClean="0"/>
              <a:t>1. </a:t>
            </a:r>
            <a:r>
              <a:rPr lang="zh-CN" altLang="en-US" sz="2200" dirty="0" smtClean="0"/>
              <a:t>使用</a:t>
            </a:r>
            <a:r>
              <a:rPr lang="zh-CN" altLang="en-US" sz="2200" dirty="0"/>
              <a:t>游标将学生表中第三条记录的政治面貌列的值改为“预备党员”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r>
              <a:rPr lang="en-US" altLang="zh-CN" sz="2200" dirty="0"/>
              <a:t>USE Student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声明游标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，要处理的结果集是从学生表中检索所有记录。</a:t>
            </a:r>
          </a:p>
          <a:p>
            <a:r>
              <a:rPr lang="en-US" altLang="zh-CN" sz="2200" dirty="0"/>
              <a:t>DECLARE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CURSOR SCROLL FOR SELECT * FROM </a:t>
            </a:r>
            <a:r>
              <a:rPr lang="zh-CN" altLang="en-US" sz="2200" dirty="0"/>
              <a:t>学生表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打开游标</a:t>
            </a:r>
          </a:p>
          <a:p>
            <a:r>
              <a:rPr lang="en-US" altLang="zh-CN" sz="2200" dirty="0"/>
              <a:t>OPEN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获取游标的第三条记录</a:t>
            </a:r>
          </a:p>
          <a:p>
            <a:r>
              <a:rPr lang="en-US" altLang="zh-CN" sz="2200" dirty="0"/>
              <a:t>FETCH ABSOLUTE 3 FROM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将该记录的政治面貌列的值修改为预备党员</a:t>
            </a:r>
          </a:p>
          <a:p>
            <a:r>
              <a:rPr lang="en-US" altLang="zh-CN" sz="2200" dirty="0"/>
              <a:t>UPDATE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SET </a:t>
            </a:r>
            <a:r>
              <a:rPr lang="zh-CN" altLang="en-US" sz="2200" dirty="0"/>
              <a:t>政治面貌 </a:t>
            </a:r>
            <a:r>
              <a:rPr lang="en-US" altLang="zh-CN" sz="2200" dirty="0"/>
              <a:t>= '</a:t>
            </a:r>
            <a:r>
              <a:rPr lang="zh-CN" altLang="en-US" sz="2200" dirty="0"/>
              <a:t>预备党员</a:t>
            </a:r>
            <a:r>
              <a:rPr lang="en-US" altLang="zh-CN" sz="2200" dirty="0"/>
              <a:t>' WHERE CURRENT OF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关闭游标</a:t>
            </a:r>
          </a:p>
          <a:p>
            <a:r>
              <a:rPr lang="en-US" altLang="zh-CN" sz="2200" dirty="0"/>
              <a:t>CLOSE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释放游标</a:t>
            </a:r>
          </a:p>
          <a:p>
            <a:r>
              <a:rPr lang="en-US" altLang="zh-CN" sz="2200" dirty="0"/>
              <a:t>DEALLOCATE </a:t>
            </a:r>
            <a:r>
              <a:rPr lang="en-US" altLang="zh-CN" sz="2200" dirty="0" err="1" smtClean="0"/>
              <a:t>SelStudent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112581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2. </a:t>
            </a:r>
            <a:r>
              <a:rPr lang="zh-CN" altLang="en-US" sz="2200" dirty="0"/>
              <a:t>使用游标将学生表中的最后一条记录删除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r>
              <a:rPr lang="en-US" altLang="zh-CN" sz="2200" dirty="0" smtClean="0"/>
              <a:t>USE </a:t>
            </a:r>
            <a:r>
              <a:rPr lang="en-US" altLang="zh-CN" sz="2200" dirty="0"/>
              <a:t>Student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声明游标</a:t>
            </a:r>
            <a:r>
              <a:rPr lang="en-US" altLang="zh-CN" sz="2200" dirty="0" err="1"/>
              <a:t>SelStudent</a:t>
            </a:r>
            <a:r>
              <a:rPr lang="zh-CN" altLang="en-US" sz="2200" dirty="0"/>
              <a:t>，要处理的结果集是从学生表中检索所有记录。</a:t>
            </a:r>
          </a:p>
          <a:p>
            <a:r>
              <a:rPr lang="en-US" altLang="zh-CN" sz="2200" dirty="0"/>
              <a:t>DECLARE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CURSOR SCROLL FOR SELECT * FROM </a:t>
            </a:r>
            <a:r>
              <a:rPr lang="zh-CN" altLang="en-US" sz="2200" dirty="0"/>
              <a:t>学生表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打开游标</a:t>
            </a:r>
          </a:p>
          <a:p>
            <a:r>
              <a:rPr lang="en-US" altLang="zh-CN" sz="2200" dirty="0"/>
              <a:t>OPEN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获取游标的最后一条记录</a:t>
            </a:r>
          </a:p>
          <a:p>
            <a:r>
              <a:rPr lang="en-US" altLang="zh-CN" sz="2200" dirty="0"/>
              <a:t>FETCH LAST FROM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将该记录删除</a:t>
            </a:r>
          </a:p>
          <a:p>
            <a:r>
              <a:rPr lang="en-US" altLang="zh-CN" sz="2200" dirty="0"/>
              <a:t>DELETE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WHERE CURRENT OF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关闭游标</a:t>
            </a:r>
          </a:p>
          <a:p>
            <a:r>
              <a:rPr lang="en-US" altLang="zh-CN" sz="2200" dirty="0"/>
              <a:t>CLOSE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释放游标</a:t>
            </a:r>
          </a:p>
          <a:p>
            <a:r>
              <a:rPr lang="en-US" altLang="zh-CN" sz="2200" dirty="0"/>
              <a:t>DEALLOCATE </a:t>
            </a:r>
            <a:r>
              <a:rPr lang="en-US" altLang="zh-CN" sz="2200" dirty="0" err="1" smtClean="0"/>
              <a:t>SelStudent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935487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3. </a:t>
            </a:r>
            <a:r>
              <a:rPr lang="zh-CN" altLang="en-US" sz="2200" dirty="0"/>
              <a:t>使用游标逐行显示班级编号为</a:t>
            </a:r>
            <a:r>
              <a:rPr lang="en-US" altLang="zh-CN" sz="2200" dirty="0"/>
              <a:t>01201401</a:t>
            </a:r>
            <a:r>
              <a:rPr lang="zh-CN" altLang="en-US" sz="2200" dirty="0"/>
              <a:t>的学生学号和姓名信息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@</a:t>
            </a:r>
            <a:r>
              <a:rPr lang="en-US" altLang="zh-CN" sz="2200" dirty="0" err="1"/>
              <a:t>student_Name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CURSOR FOR </a:t>
            </a:r>
          </a:p>
          <a:p>
            <a:r>
              <a:rPr lang="en-US" altLang="zh-CN" sz="2200" dirty="0"/>
              <a:t>SELECT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WHERE </a:t>
            </a:r>
            <a:r>
              <a:rPr lang="zh-CN" altLang="en-US" sz="2200" dirty="0"/>
              <a:t>班级编号 </a:t>
            </a:r>
            <a:r>
              <a:rPr lang="en-US" altLang="zh-CN" sz="2200" dirty="0"/>
              <a:t>= '01201401'</a:t>
            </a:r>
          </a:p>
          <a:p>
            <a:r>
              <a:rPr lang="en-US" altLang="zh-CN" sz="2200" dirty="0" smtClean="0"/>
              <a:t>OPEN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SPACE ( 4 ) + '</a:t>
            </a:r>
            <a:r>
              <a:rPr lang="zh-CN" altLang="en-US" sz="2200" dirty="0"/>
              <a:t>学号</a:t>
            </a:r>
            <a:r>
              <a:rPr lang="en-US" altLang="zh-CN" sz="2200" dirty="0"/>
              <a:t>' + SPACE ( 12 ) + '</a:t>
            </a:r>
            <a:r>
              <a:rPr lang="zh-CN" altLang="en-US" sz="2200" dirty="0"/>
              <a:t>姓名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WHILE </a:t>
            </a:r>
            <a:r>
              <a:rPr lang="en-US" altLang="zh-CN" sz="2200" dirty="0"/>
              <a:t>@@FETCH_STATUS = 0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+ SPACE ( 1 ) + </a:t>
            </a:r>
          </a:p>
          <a:p>
            <a:r>
              <a:rPr lang="en-US" altLang="zh-CN" sz="2200" dirty="0"/>
              <a:t>SPACE ( ( 20 - DATALENGTH ( @</a:t>
            </a:r>
            <a:r>
              <a:rPr lang="en-US" altLang="zh-CN" sz="2200" dirty="0" err="1"/>
              <a:t>student_Name</a:t>
            </a:r>
            <a:r>
              <a:rPr lang="en-US" altLang="zh-CN" sz="2200" dirty="0"/>
              <a:t> ) ) / 2 ) +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 smtClean="0"/>
              <a:t>CLOSE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 smtClean="0"/>
              <a:t>DEALLOCATE </a:t>
            </a:r>
            <a:r>
              <a:rPr lang="en-US" altLang="zh-CN" sz="2200" dirty="0" err="1" smtClean="0"/>
              <a:t>SelStudent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662138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818" y="781050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9.4.3</a:t>
            </a:r>
            <a:r>
              <a:rPr lang="zh-CN" altLang="en-US" sz="3200" b="1" dirty="0" smtClean="0"/>
              <a:t>任务实施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310936" y="190001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游标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9242" y="1433700"/>
            <a:ext cx="1183275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3. </a:t>
            </a:r>
            <a:r>
              <a:rPr lang="zh-CN" altLang="en-US" sz="2200" dirty="0"/>
              <a:t>使用游标逐行显示班级编号为</a:t>
            </a:r>
            <a:r>
              <a:rPr lang="en-US" altLang="zh-CN" sz="2200" dirty="0"/>
              <a:t>01201401</a:t>
            </a:r>
            <a:r>
              <a:rPr lang="zh-CN" altLang="en-US" sz="2200" dirty="0"/>
              <a:t>的学生学号和姓名信息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( 12 ) , @</a:t>
            </a:r>
            <a:r>
              <a:rPr lang="en-US" altLang="zh-CN" sz="2200" dirty="0" err="1"/>
              <a:t>student_Name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CURSOR FOR </a:t>
            </a:r>
          </a:p>
          <a:p>
            <a:r>
              <a:rPr lang="en-US" altLang="zh-CN" sz="2200" dirty="0"/>
              <a:t>SELECT </a:t>
            </a:r>
            <a:r>
              <a:rPr lang="zh-CN" altLang="en-US" sz="2200" dirty="0"/>
              <a:t>学号 </a:t>
            </a:r>
            <a:r>
              <a:rPr lang="en-US" altLang="zh-CN" sz="2200" dirty="0"/>
              <a:t>, </a:t>
            </a:r>
            <a:r>
              <a:rPr lang="zh-CN" altLang="en-US" sz="2200" dirty="0"/>
              <a:t>姓名 </a:t>
            </a:r>
            <a:r>
              <a:rPr lang="en-US" altLang="zh-CN" sz="2200" dirty="0"/>
              <a:t>FROM </a:t>
            </a:r>
            <a:r>
              <a:rPr lang="zh-CN" altLang="en-US" sz="2200" dirty="0"/>
              <a:t>学生表 </a:t>
            </a:r>
            <a:r>
              <a:rPr lang="en-US" altLang="zh-CN" sz="2200" dirty="0"/>
              <a:t>WHERE </a:t>
            </a:r>
            <a:r>
              <a:rPr lang="zh-CN" altLang="en-US" sz="2200" dirty="0"/>
              <a:t>班级编号 </a:t>
            </a:r>
            <a:r>
              <a:rPr lang="en-US" altLang="zh-CN" sz="2200" dirty="0"/>
              <a:t>= '01201401'</a:t>
            </a:r>
          </a:p>
          <a:p>
            <a:r>
              <a:rPr lang="en-US" altLang="zh-CN" sz="2200" dirty="0" smtClean="0"/>
              <a:t>OPEN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SPACE ( 4 ) + '</a:t>
            </a:r>
            <a:r>
              <a:rPr lang="zh-CN" altLang="en-US" sz="2200" dirty="0"/>
              <a:t>学号</a:t>
            </a:r>
            <a:r>
              <a:rPr lang="en-US" altLang="zh-CN" sz="2200" dirty="0"/>
              <a:t>' + SPACE ( 12 ) + '</a:t>
            </a:r>
            <a:r>
              <a:rPr lang="zh-CN" altLang="en-US" sz="2200" dirty="0"/>
              <a:t>姓名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WHILE </a:t>
            </a:r>
            <a:r>
              <a:rPr lang="en-US" altLang="zh-CN" sz="2200" dirty="0"/>
              <a:t>@@FETCH_STATUS = 0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+ SPACE ( 1 ) + </a:t>
            </a:r>
          </a:p>
          <a:p>
            <a:r>
              <a:rPr lang="en-US" altLang="zh-CN" sz="2200" dirty="0"/>
              <a:t>SPACE ( ( 20 - DATALENGTH ( @</a:t>
            </a:r>
            <a:r>
              <a:rPr lang="en-US" altLang="zh-CN" sz="2200" dirty="0" err="1"/>
              <a:t>student_Name</a:t>
            </a:r>
            <a:r>
              <a:rPr lang="en-US" altLang="zh-CN" sz="2200" dirty="0"/>
              <a:t> ) ) / 2 ) +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SelStudent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student_ID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student_Name</a:t>
            </a:r>
            <a:endParaRPr lang="en-US" altLang="zh-CN" sz="2200" dirty="0"/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 smtClean="0"/>
              <a:t>CLOSE </a:t>
            </a:r>
            <a:r>
              <a:rPr lang="en-US" altLang="zh-CN" sz="2200" dirty="0" err="1"/>
              <a:t>SelStudent</a:t>
            </a:r>
            <a:endParaRPr lang="en-US" altLang="zh-CN" sz="2200" dirty="0"/>
          </a:p>
          <a:p>
            <a:r>
              <a:rPr lang="en-US" altLang="zh-CN" sz="2200" dirty="0" smtClean="0"/>
              <a:t>DEALLOCATE </a:t>
            </a:r>
            <a:r>
              <a:rPr lang="en-US" altLang="zh-CN" sz="2200" dirty="0" err="1" smtClean="0"/>
              <a:t>SelStudent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691027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00613" y="49212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3600" b="1"/>
              <a:t>项目小结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413" y="1870075"/>
            <a:ext cx="10944225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defRPr/>
            </a:pPr>
            <a:r>
              <a:rPr lang="zh-CN" altLang="en-US" sz="2800" dirty="0" smtClean="0"/>
              <a:t>   本</a:t>
            </a:r>
            <a:r>
              <a:rPr lang="zh-CN" altLang="en-US" sz="2800" dirty="0"/>
              <a:t>项目主要介绍了</a:t>
            </a:r>
            <a:r>
              <a:rPr lang="en-US" altLang="zh-CN" sz="2800" dirty="0"/>
              <a:t>Transact-SQL</a:t>
            </a:r>
            <a:r>
              <a:rPr lang="zh-CN" altLang="en-US" sz="2800" dirty="0"/>
              <a:t>编程的基础知识，包括批处理、注释符、标识符、常量、变量、运算符、表达式、输出语句、流控语句、系统内置函数、用户自定义函数和游标。其中流控语句又包括</a:t>
            </a:r>
            <a:r>
              <a:rPr lang="en-US" altLang="zh-CN" sz="2800" dirty="0"/>
              <a:t>BEGIN…END</a:t>
            </a:r>
            <a:r>
              <a:rPr lang="zh-CN" altLang="en-US" sz="2800" dirty="0"/>
              <a:t>语句、</a:t>
            </a:r>
            <a:r>
              <a:rPr lang="en-US" altLang="zh-CN" sz="2800" dirty="0"/>
              <a:t>IF…ELSE</a:t>
            </a:r>
            <a:r>
              <a:rPr lang="zh-CN" altLang="en-US" sz="2800" dirty="0"/>
              <a:t>语句、</a:t>
            </a:r>
            <a:r>
              <a:rPr lang="en-US" altLang="zh-CN" sz="2800" dirty="0"/>
              <a:t>CASE…END</a:t>
            </a:r>
            <a:r>
              <a:rPr lang="zh-CN" altLang="en-US" sz="2800" dirty="0"/>
              <a:t>语句、 </a:t>
            </a:r>
            <a:r>
              <a:rPr lang="en-US" altLang="zh-CN" sz="2800" dirty="0"/>
              <a:t>WHILE</a:t>
            </a:r>
            <a:r>
              <a:rPr lang="zh-CN" altLang="en-US" sz="2800" dirty="0"/>
              <a:t>语句和</a:t>
            </a:r>
            <a:r>
              <a:rPr lang="en-US" altLang="zh-CN" sz="2800" dirty="0"/>
              <a:t>RETURN</a:t>
            </a:r>
            <a:r>
              <a:rPr lang="zh-CN" altLang="en-US" sz="2800" dirty="0"/>
              <a:t>语句；系统内置函数又包括聚合函数、字符串函数、日期函数、系统函数和排序函数等；用户自定义函数又包括用户自定义标量值函数、用户自定义内嵌表值函数和用户自定义多语句表值函数。读者应掌握上述知识的使用方法，并能综合运用上述知识编写程序，以解决实际问题。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531475" cy="452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创建显示班级表所有记录的视图</a:t>
            </a:r>
            <a:r>
              <a:rPr lang="en-US" altLang="zh-CN" sz="2200" dirty="0" err="1"/>
              <a:t>V_Class</a:t>
            </a:r>
            <a:r>
              <a:rPr lang="zh-CN" altLang="en-US" sz="2200" dirty="0"/>
              <a:t>的语句如下：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CREATE VIEW </a:t>
            </a:r>
            <a:r>
              <a:rPr lang="en-US" altLang="zh-CN" sz="2200" dirty="0" err="1"/>
              <a:t>V_Class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AS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班级表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查询课程表所有记录的语句为</a:t>
            </a:r>
            <a:r>
              <a:rPr lang="en-US" altLang="zh-CN" sz="2200" dirty="0"/>
              <a:t>SELECT * FROM </a:t>
            </a:r>
            <a:r>
              <a:rPr lang="zh-CN" altLang="en-US" sz="2200" dirty="0"/>
              <a:t>课程表。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如果在查询窗口中执行如下</a:t>
            </a:r>
            <a:r>
              <a:rPr lang="en-US" altLang="zh-CN" sz="2200" dirty="0"/>
              <a:t>SQL</a:t>
            </a:r>
            <a:r>
              <a:rPr lang="zh-CN" altLang="en-US" sz="2200" dirty="0"/>
              <a:t>语句：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CREATE VIEW </a:t>
            </a:r>
            <a:r>
              <a:rPr lang="en-US" altLang="zh-CN" sz="2200" dirty="0" err="1"/>
              <a:t>V_Class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AS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班级表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课程表</a:t>
            </a:r>
          </a:p>
        </p:txBody>
      </p:sp>
    </p:spTree>
    <p:extLst>
      <p:ext uri="{BB962C8B-B14F-4D97-AF65-F5344CB8AC3E}">
        <p14:creationId xmlns:p14="http://schemas.microsoft.com/office/powerpoint/2010/main" val="1486939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538" y="2659063"/>
            <a:ext cx="64103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 训  项  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1126378"/>
            <a:ext cx="114607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综合实训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：创建用户自定义标量值函数，计算用户给定整数的阶乘值。（假设用户给定值为</a:t>
            </a:r>
            <a:r>
              <a:rPr lang="en-US" altLang="zh-CN" sz="3200" b="1" dirty="0"/>
              <a:t>n</a:t>
            </a:r>
            <a:r>
              <a:rPr lang="zh-CN" altLang="en-US" sz="3200" b="1" dirty="0"/>
              <a:t>，则计算</a:t>
            </a:r>
            <a:r>
              <a:rPr lang="en-US" altLang="zh-CN" sz="3200" b="1" dirty="0"/>
              <a:t>1*2*3*…*n</a:t>
            </a:r>
            <a:r>
              <a:rPr lang="zh-CN" altLang="en-US" sz="3200" b="1" dirty="0"/>
              <a:t>的值，</a:t>
            </a:r>
            <a:r>
              <a:rPr lang="en-US" altLang="zh-CN" sz="3200" b="1" dirty="0"/>
              <a:t>n</a:t>
            </a:r>
            <a:r>
              <a:rPr lang="zh-CN" altLang="en-US" sz="3200" b="1" dirty="0"/>
              <a:t>的取值范围为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到</a:t>
            </a:r>
            <a:r>
              <a:rPr lang="en-US" altLang="zh-CN" sz="3200" b="1" dirty="0"/>
              <a:t>20</a:t>
            </a:r>
            <a:r>
              <a:rPr lang="zh-CN" altLang="en-US" sz="3200" b="1" dirty="0"/>
              <a:t>的任何整数。）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725365"/>
            <a:ext cx="1162208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编程的基础知识，包括局部变量的声明和赋值，</a:t>
            </a:r>
            <a:r>
              <a:rPr lang="en-US" altLang="zh-CN" sz="2400" dirty="0"/>
              <a:t>BGEIN</a:t>
            </a:r>
            <a:r>
              <a:rPr lang="zh-CN" altLang="en-US" sz="2400" dirty="0"/>
              <a:t>语句、</a:t>
            </a:r>
            <a:r>
              <a:rPr lang="en-US" altLang="zh-CN" sz="2400" dirty="0"/>
              <a:t>IF</a:t>
            </a:r>
            <a:r>
              <a:rPr lang="zh-CN" altLang="en-US" sz="2400" dirty="0"/>
              <a:t>语句、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语句、</a:t>
            </a:r>
            <a:r>
              <a:rPr lang="en-US" altLang="zh-CN" sz="2400" dirty="0"/>
              <a:t>RETURN</a:t>
            </a:r>
            <a:r>
              <a:rPr lang="zh-CN" altLang="en-US" sz="2400" dirty="0"/>
              <a:t>语句和系统内置函数</a:t>
            </a:r>
            <a:r>
              <a:rPr lang="en-US" altLang="zh-CN" sz="2400" dirty="0"/>
              <a:t>CONVERT</a:t>
            </a:r>
            <a:r>
              <a:rPr lang="zh-CN" altLang="en-US" sz="2400" dirty="0"/>
              <a:t>函数的使用方法，用户自定义标量值函数的创建和调用等。并能够综合运用上述知识编写程序，解决实际问题。</a:t>
            </a:r>
            <a:endParaRPr lang="zh-CN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</a:t>
            </a:r>
            <a:r>
              <a:rPr lang="zh-CN" altLang="zh-CN" sz="2400" b="1" dirty="0" smtClean="0"/>
              <a:t>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该题目要求通过创建用户自定义标量值函数来实现，使用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语句来计算输入参数的阶乘值，并通过</a:t>
            </a:r>
            <a:r>
              <a:rPr lang="en-US" altLang="zh-CN" sz="2400" dirty="0"/>
              <a:t>IF</a:t>
            </a:r>
            <a:r>
              <a:rPr lang="zh-CN" altLang="en-US" sz="2400" dirty="0"/>
              <a:t>语句对输入参数进行判断，以决定是返回阶乘值，还是返回错误提示信息</a:t>
            </a:r>
            <a:r>
              <a:rPr lang="zh-CN" altLang="en-US" sz="2400" dirty="0" smtClean="0"/>
              <a:t>。</a:t>
            </a:r>
            <a:endParaRPr lang="en-US" altLang="zh-CN" sz="2000" dirty="0" smtClean="0"/>
          </a:p>
          <a:p>
            <a:pPr indent="0">
              <a:defRPr/>
            </a:pPr>
            <a:r>
              <a:rPr lang="zh-CN" altLang="zh-CN" sz="2400" b="1" dirty="0"/>
              <a:t>实</a:t>
            </a:r>
            <a:r>
              <a:rPr lang="zh-CN" altLang="zh-CN" sz="2400" b="1" dirty="0" smtClean="0"/>
              <a:t>训</a:t>
            </a:r>
            <a:r>
              <a:rPr lang="zh-CN" altLang="en-US" sz="2400" b="1" dirty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/>
              <a:t>实训步骤中涉及的代码如下：</a:t>
            </a:r>
            <a:endParaRPr lang="en-US" altLang="zh-CN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CREATE FUNCTION </a:t>
            </a:r>
            <a:r>
              <a:rPr lang="en-US" altLang="zh-CN" sz="2200" dirty="0" err="1"/>
              <a:t>dbo.CalcFactorial</a:t>
            </a:r>
            <a:r>
              <a:rPr lang="en-US" altLang="zh-CN" sz="2200" dirty="0"/>
              <a:t> ( @n </a:t>
            </a:r>
            <a:r>
              <a:rPr lang="en-US" altLang="zh-CN" sz="2200" dirty="0" err="1"/>
              <a:t>tinyint</a:t>
            </a:r>
            <a:r>
              <a:rPr lang="en-US" altLang="zh-CN" sz="2200" dirty="0"/>
              <a:t> )</a:t>
            </a:r>
          </a:p>
          <a:p>
            <a:r>
              <a:rPr lang="en-US" altLang="zh-CN" sz="2200" dirty="0"/>
              <a:t>RETURNS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( 30 )</a:t>
            </a:r>
          </a:p>
          <a:p>
            <a:r>
              <a:rPr lang="en-US" altLang="zh-CN" sz="2200" dirty="0"/>
              <a:t>AS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 smtClean="0"/>
              <a:t>IF </a:t>
            </a:r>
            <a:r>
              <a:rPr lang="en-US" altLang="zh-CN" sz="2200" dirty="0"/>
              <a:t>@n &lt; 1 OR @n &gt; 20 </a:t>
            </a:r>
          </a:p>
          <a:p>
            <a:r>
              <a:rPr lang="en-US" altLang="zh-CN" sz="2200" dirty="0"/>
              <a:t>RETURN '</a:t>
            </a:r>
            <a:r>
              <a:rPr lang="zh-CN" altLang="en-US" sz="2200" dirty="0"/>
              <a:t>您所给定的输入参数不在有效的范围内，请检查后重新调用！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/>
              <a:t>@i </a:t>
            </a:r>
            <a:r>
              <a:rPr lang="en-US" altLang="zh-CN" sz="2200" dirty="0" err="1"/>
              <a:t>tinyint</a:t>
            </a:r>
            <a:r>
              <a:rPr lang="en-US" altLang="zh-CN" sz="2200" dirty="0"/>
              <a:t> , @Fact </a:t>
            </a:r>
            <a:r>
              <a:rPr lang="en-US" altLang="zh-CN" sz="2200" dirty="0" err="1"/>
              <a:t>bigint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ReturnFact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( 30 )</a:t>
            </a:r>
          </a:p>
          <a:p>
            <a:r>
              <a:rPr lang="en-US" altLang="zh-CN" sz="2200" dirty="0"/>
              <a:t>SELECT @i = 1 , @Fact = 1   --</a:t>
            </a:r>
            <a:r>
              <a:rPr lang="zh-CN" altLang="en-US" sz="2200" dirty="0"/>
              <a:t>为局部变量赋值</a:t>
            </a:r>
          </a:p>
          <a:p>
            <a:r>
              <a:rPr lang="en-US" altLang="zh-CN" sz="2200" dirty="0" smtClean="0"/>
              <a:t>WHILE </a:t>
            </a:r>
            <a:r>
              <a:rPr lang="en-US" altLang="zh-CN" sz="2200" dirty="0"/>
              <a:t>@i &lt;= @n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/>
              <a:t>SET @Fact = @Fact * @i   --</a:t>
            </a:r>
            <a:r>
              <a:rPr lang="zh-CN" altLang="en-US" sz="2200" dirty="0"/>
              <a:t>进行累乘操作</a:t>
            </a:r>
          </a:p>
          <a:p>
            <a:r>
              <a:rPr lang="en-US" altLang="zh-CN" sz="2200" dirty="0"/>
              <a:t>SET @i = @i + 1          --</a:t>
            </a:r>
            <a:r>
              <a:rPr lang="zh-CN" altLang="en-US" sz="2200" dirty="0"/>
              <a:t>循环控制变量进行加</a:t>
            </a:r>
            <a:r>
              <a:rPr lang="en-US" altLang="zh-CN" sz="2200" dirty="0"/>
              <a:t>1</a:t>
            </a:r>
            <a:r>
              <a:rPr lang="zh-CN" altLang="en-US" sz="2200" dirty="0"/>
              <a:t>操作</a:t>
            </a:r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 smtClean="0"/>
              <a:t>SET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ReturnFact</a:t>
            </a:r>
            <a:r>
              <a:rPr lang="en-US" altLang="zh-CN" sz="2200" dirty="0"/>
              <a:t> = CONVERT (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( 30 ) , @Fact )</a:t>
            </a:r>
          </a:p>
          <a:p>
            <a:r>
              <a:rPr lang="en-US" altLang="zh-CN" sz="2200" dirty="0" smtClean="0"/>
              <a:t>RETURN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ReturnFact</a:t>
            </a:r>
            <a:endParaRPr lang="en-US" altLang="zh-CN" sz="2200" dirty="0"/>
          </a:p>
          <a:p>
            <a:r>
              <a:rPr lang="en-US" altLang="zh-CN" sz="2200" dirty="0"/>
              <a:t>END</a:t>
            </a:r>
            <a:endParaRPr lang="en-US" altLang="zh-CN" sz="2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1126378"/>
            <a:ext cx="1146072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：创建</a:t>
            </a:r>
            <a:r>
              <a:rPr lang="zh-CN" altLang="en-US" sz="3200" b="1" dirty="0"/>
              <a:t>用户自定义内嵌表值函数，统计给定日期的图书借出量信息，要求显示借出日期和数量。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348847"/>
            <a:ext cx="1162208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编程的基础知识，包括系统内置函数</a:t>
            </a:r>
            <a:r>
              <a:rPr lang="en-US" altLang="zh-CN" sz="2400" dirty="0"/>
              <a:t>COUNT</a:t>
            </a:r>
            <a:r>
              <a:rPr lang="zh-CN" altLang="en-US" sz="2400" dirty="0"/>
              <a:t>函数的使用方法，用户自定义内嵌表值函数的创建和调用等。并能够综合运用上述知识编写程序，解决实际问题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该题目要求通过创建用户自定义表值函数来实现，使用系统内置函数</a:t>
            </a:r>
            <a:r>
              <a:rPr lang="en-US" altLang="zh-CN" sz="2400" dirty="0"/>
              <a:t>COUNT</a:t>
            </a:r>
            <a:r>
              <a:rPr lang="zh-CN" altLang="en-US" sz="2400" dirty="0"/>
              <a:t>来统计图书的借出量，使用</a:t>
            </a:r>
            <a:r>
              <a:rPr lang="en-US" altLang="zh-CN" sz="2400" dirty="0"/>
              <a:t>GROUP BY</a:t>
            </a:r>
            <a:r>
              <a:rPr lang="zh-CN" altLang="en-US" sz="2400" dirty="0"/>
              <a:t>子句根据借出日期进行分组统计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/>
              <a:t>实训步骤中涉及的代码如下：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444760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USE Book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/>
              <a:t>/* </a:t>
            </a:r>
            <a:r>
              <a:rPr lang="zh-CN" altLang="en-US" sz="2200" dirty="0"/>
              <a:t>创建用户自定义内嵌表值函数，统计给定日期的图书借出量信息，要求显示借出日期和数量。*</a:t>
            </a:r>
            <a:r>
              <a:rPr lang="en-US" altLang="zh-CN" sz="2200" dirty="0"/>
              <a:t>/</a:t>
            </a:r>
          </a:p>
          <a:p>
            <a:r>
              <a:rPr lang="en-US" altLang="zh-CN" sz="2200" dirty="0"/>
              <a:t>CREATE FUNCTION </a:t>
            </a:r>
            <a:r>
              <a:rPr lang="en-US" altLang="zh-CN" sz="2200" dirty="0" err="1"/>
              <a:t>dbo.StaQuantity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Borrow_Date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datetime</a:t>
            </a:r>
            <a:r>
              <a:rPr lang="en-US" altLang="zh-CN" sz="2200" dirty="0"/>
              <a:t> )</a:t>
            </a:r>
          </a:p>
          <a:p>
            <a:r>
              <a:rPr lang="en-US" altLang="zh-CN" sz="2200" dirty="0"/>
              <a:t>RETURNS TABLE --</a:t>
            </a:r>
            <a:r>
              <a:rPr lang="zh-CN" altLang="en-US" sz="2200" dirty="0"/>
              <a:t>返回值的数据类型为</a:t>
            </a:r>
            <a:r>
              <a:rPr lang="en-US" altLang="zh-CN" sz="2200" dirty="0"/>
              <a:t>TABLE</a:t>
            </a:r>
          </a:p>
          <a:p>
            <a:r>
              <a:rPr lang="en-US" altLang="zh-CN" sz="2200" dirty="0"/>
              <a:t>AS</a:t>
            </a:r>
          </a:p>
          <a:p>
            <a:r>
              <a:rPr lang="en-US" altLang="zh-CN" sz="2200" dirty="0"/>
              <a:t>RETURN ( SELECT </a:t>
            </a:r>
            <a:r>
              <a:rPr lang="en-US" altLang="zh-CN" sz="2200" dirty="0" err="1"/>
              <a:t>Borrow_Date</a:t>
            </a:r>
            <a:r>
              <a:rPr lang="en-US" altLang="zh-CN" sz="2200" dirty="0"/>
              <a:t> '</a:t>
            </a:r>
            <a:r>
              <a:rPr lang="zh-CN" altLang="en-US" sz="2200" dirty="0"/>
              <a:t>借出日期</a:t>
            </a:r>
            <a:r>
              <a:rPr lang="en-US" altLang="zh-CN" sz="2200" dirty="0"/>
              <a:t>' , COUNT ( * ) '</a:t>
            </a:r>
            <a:r>
              <a:rPr lang="zh-CN" altLang="en-US" sz="2200" dirty="0"/>
              <a:t>借出数量</a:t>
            </a:r>
            <a:r>
              <a:rPr lang="en-US" altLang="zh-CN" sz="2200" dirty="0"/>
              <a:t>' --</a:t>
            </a:r>
            <a:r>
              <a:rPr lang="zh-CN" altLang="en-US" sz="2200" dirty="0"/>
              <a:t>统计数量</a:t>
            </a:r>
          </a:p>
          <a:p>
            <a:r>
              <a:rPr lang="en-US" altLang="zh-CN" sz="2200" dirty="0"/>
              <a:t>FROM </a:t>
            </a:r>
            <a:r>
              <a:rPr lang="en-US" altLang="zh-CN" sz="2200" dirty="0" err="1"/>
              <a:t>Borrow_Info</a:t>
            </a:r>
            <a:endParaRPr lang="en-US" altLang="zh-CN" sz="2200" dirty="0"/>
          </a:p>
          <a:p>
            <a:r>
              <a:rPr lang="en-US" altLang="zh-CN" sz="2200" dirty="0"/>
              <a:t>WHERE </a:t>
            </a:r>
            <a:r>
              <a:rPr lang="en-US" altLang="zh-CN" sz="2200" dirty="0" err="1"/>
              <a:t>Borrow_Date</a:t>
            </a:r>
            <a:r>
              <a:rPr lang="en-US" altLang="zh-CN" sz="2200" dirty="0"/>
              <a:t> = @</a:t>
            </a:r>
            <a:r>
              <a:rPr lang="en-US" altLang="zh-CN" sz="2200" dirty="0" err="1"/>
              <a:t>Borrow_Date</a:t>
            </a:r>
            <a:r>
              <a:rPr lang="en-US" altLang="zh-CN" sz="2200" dirty="0"/>
              <a:t> </a:t>
            </a:r>
          </a:p>
          <a:p>
            <a:r>
              <a:rPr lang="en-US" altLang="zh-CN" sz="2200" dirty="0"/>
              <a:t>GROUP BY </a:t>
            </a:r>
            <a:r>
              <a:rPr lang="en-US" altLang="zh-CN" sz="2200" dirty="0" err="1"/>
              <a:t>Borrow_Date</a:t>
            </a:r>
            <a:r>
              <a:rPr lang="en-US" altLang="zh-CN" sz="2200" dirty="0"/>
              <a:t> )--</a:t>
            </a:r>
            <a:r>
              <a:rPr lang="zh-CN" altLang="en-US" sz="2200" dirty="0"/>
              <a:t>根据借出日期进行分组统计</a:t>
            </a:r>
          </a:p>
        </p:txBody>
      </p:sp>
    </p:spTree>
    <p:extLst>
      <p:ext uri="{BB962C8B-B14F-4D97-AF65-F5344CB8AC3E}">
        <p14:creationId xmlns:p14="http://schemas.microsoft.com/office/powerpoint/2010/main" val="4076990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1126378"/>
            <a:ext cx="114607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3</a:t>
            </a:r>
            <a:r>
              <a:rPr lang="zh-CN" altLang="en-US" sz="3200" b="1" dirty="0"/>
              <a:t>：创建用户自定义内嵌表值函数，使用简单</a:t>
            </a:r>
            <a:r>
              <a:rPr lang="en-US" altLang="zh-CN" sz="3200" b="1" dirty="0"/>
              <a:t>CASE</a:t>
            </a:r>
            <a:r>
              <a:rPr lang="zh-CN" altLang="en-US" sz="3200" b="1" dirty="0"/>
              <a:t>表达式，查询给定出版社的图书信息，内容包括图书编码、图书名称和图书状态。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711724"/>
            <a:ext cx="1162208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编程的基础知识，包括简单</a:t>
            </a:r>
            <a:r>
              <a:rPr lang="en-US" altLang="zh-CN" sz="2400" dirty="0"/>
              <a:t>CASE</a:t>
            </a:r>
            <a:r>
              <a:rPr lang="zh-CN" altLang="en-US" sz="2400" dirty="0"/>
              <a:t>表达式的使用方法，用户自定义内嵌表值函数的创建和调用等。并能够综合运用上述知识编写程序，解决实际问题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该题目要求通过创建用户自定义内嵌表值函数来实现，使用简单</a:t>
            </a:r>
            <a:r>
              <a:rPr lang="en-US" altLang="zh-CN" sz="2400" dirty="0"/>
              <a:t>CASE</a:t>
            </a:r>
            <a:r>
              <a:rPr lang="zh-CN" altLang="en-US" sz="2400" dirty="0"/>
              <a:t>表达式来获取“图书状态”列的值，该列的值是由</a:t>
            </a:r>
            <a:r>
              <a:rPr lang="en-US" altLang="zh-CN" sz="2400" dirty="0" err="1"/>
              <a:t>Is_Borrow</a:t>
            </a:r>
            <a:r>
              <a:rPr lang="zh-CN" altLang="en-US" sz="2400" dirty="0"/>
              <a:t>列的值来决定的。若</a:t>
            </a:r>
            <a:r>
              <a:rPr lang="en-US" altLang="zh-CN" sz="2400" dirty="0" err="1"/>
              <a:t>Is_Borrow</a:t>
            </a:r>
            <a:r>
              <a:rPr lang="zh-CN" altLang="en-US" sz="2400" dirty="0"/>
              <a:t>列的值为“是”，则图书状态列的值为“已借出”；若</a:t>
            </a:r>
            <a:r>
              <a:rPr lang="en-US" altLang="zh-CN" sz="2400" dirty="0" err="1"/>
              <a:t>Is_Borrow</a:t>
            </a:r>
            <a:r>
              <a:rPr lang="zh-CN" altLang="en-US" sz="2400" dirty="0"/>
              <a:t>列的值为“否”，则图书状态列的值为“未借出”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/>
              <a:t>实训步骤中涉及的代码如下：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435515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 smtClean="0"/>
              <a:t>USE </a:t>
            </a:r>
            <a:r>
              <a:rPr lang="en-US" altLang="zh-CN" sz="2200" dirty="0"/>
              <a:t>Book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 smtClean="0"/>
              <a:t>CREATE </a:t>
            </a:r>
            <a:r>
              <a:rPr lang="en-US" altLang="zh-CN" sz="2200" dirty="0"/>
              <a:t>FUNCTION </a:t>
            </a:r>
            <a:r>
              <a:rPr lang="en-US" altLang="zh-CN" sz="2200" dirty="0" err="1"/>
              <a:t>dbo.SelBook</a:t>
            </a:r>
            <a:r>
              <a:rPr lang="en-US" altLang="zh-CN" sz="2200" dirty="0"/>
              <a:t> ( @Publisher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( 30 ) )</a:t>
            </a:r>
          </a:p>
          <a:p>
            <a:r>
              <a:rPr lang="en-US" altLang="zh-CN" sz="2200" dirty="0"/>
              <a:t>RETURNS TABLE --</a:t>
            </a:r>
            <a:r>
              <a:rPr lang="zh-CN" altLang="en-US" sz="2200" dirty="0"/>
              <a:t>返回值的数据类型为</a:t>
            </a:r>
            <a:r>
              <a:rPr lang="en-US" altLang="zh-CN" sz="2200" dirty="0"/>
              <a:t>TABLE</a:t>
            </a:r>
          </a:p>
          <a:p>
            <a:r>
              <a:rPr lang="en-US" altLang="zh-CN" sz="2200" dirty="0"/>
              <a:t>AS</a:t>
            </a:r>
          </a:p>
          <a:p>
            <a:r>
              <a:rPr lang="en-US" altLang="zh-CN" sz="2200" dirty="0"/>
              <a:t>RETURN</a:t>
            </a:r>
          </a:p>
          <a:p>
            <a:r>
              <a:rPr lang="en-US" altLang="zh-CN" sz="2200" dirty="0"/>
              <a:t>( SELECT 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'</a:t>
            </a:r>
            <a:r>
              <a:rPr lang="zh-CN" altLang="en-US" sz="2200" dirty="0"/>
              <a:t>图书编码</a:t>
            </a:r>
            <a:r>
              <a:rPr lang="en-US" altLang="zh-CN" sz="2200" dirty="0"/>
              <a:t>' , 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'</a:t>
            </a:r>
            <a:r>
              <a:rPr lang="zh-CN" altLang="en-US" sz="2200" dirty="0"/>
              <a:t>图书名称</a:t>
            </a:r>
            <a:r>
              <a:rPr lang="en-US" altLang="zh-CN" sz="2200" dirty="0"/>
              <a:t>' , '</a:t>
            </a:r>
            <a:r>
              <a:rPr lang="zh-CN" altLang="en-US" sz="2200" dirty="0"/>
              <a:t>图书状态</a:t>
            </a:r>
            <a:r>
              <a:rPr lang="en-US" altLang="zh-CN" sz="2200" dirty="0"/>
              <a:t>' = </a:t>
            </a:r>
          </a:p>
          <a:p>
            <a:r>
              <a:rPr lang="en-US" altLang="zh-CN" sz="2200" dirty="0"/>
              <a:t>CASE </a:t>
            </a:r>
            <a:r>
              <a:rPr lang="en-US" altLang="zh-CN" sz="2200" dirty="0" err="1"/>
              <a:t>Is_Borrow</a:t>
            </a:r>
            <a:r>
              <a:rPr lang="en-US" altLang="zh-CN" sz="2200" dirty="0"/>
              <a:t>    --</a:t>
            </a:r>
            <a:r>
              <a:rPr lang="zh-CN" altLang="en-US" sz="2200" dirty="0"/>
              <a:t>使用简单</a:t>
            </a:r>
            <a:r>
              <a:rPr lang="en-US" altLang="zh-CN" sz="2200" dirty="0"/>
              <a:t>CASE</a:t>
            </a:r>
            <a:r>
              <a:rPr lang="zh-CN" altLang="en-US" sz="2200" dirty="0"/>
              <a:t>表达式，判断</a:t>
            </a:r>
            <a:r>
              <a:rPr lang="en-US" altLang="zh-CN" sz="2200" dirty="0" err="1"/>
              <a:t>Is_Borrow</a:t>
            </a:r>
            <a:r>
              <a:rPr lang="zh-CN" altLang="en-US" sz="2200" dirty="0"/>
              <a:t>列的值。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若</a:t>
            </a:r>
            <a:r>
              <a:rPr lang="en-US" altLang="zh-CN" sz="2200" dirty="0" err="1"/>
              <a:t>Is_Borrow</a:t>
            </a:r>
            <a:r>
              <a:rPr lang="zh-CN" altLang="en-US" sz="2200" dirty="0"/>
              <a:t>列的值为“是”，则图书状态的值为“已借出”</a:t>
            </a:r>
          </a:p>
          <a:p>
            <a:r>
              <a:rPr lang="en-US" altLang="zh-CN" sz="2200" dirty="0"/>
              <a:t>WHEN '</a:t>
            </a:r>
            <a:r>
              <a:rPr lang="zh-CN" altLang="en-US" sz="2200" dirty="0"/>
              <a:t>是</a:t>
            </a:r>
            <a:r>
              <a:rPr lang="en-US" altLang="zh-CN" sz="2200" dirty="0"/>
              <a:t>' THEN '</a:t>
            </a:r>
            <a:r>
              <a:rPr lang="zh-CN" altLang="en-US" sz="2200" dirty="0"/>
              <a:t>已借出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若</a:t>
            </a:r>
            <a:r>
              <a:rPr lang="en-US" altLang="zh-CN" sz="2200" dirty="0" err="1"/>
              <a:t>Is_Borrow</a:t>
            </a:r>
            <a:r>
              <a:rPr lang="zh-CN" altLang="en-US" sz="2200" dirty="0"/>
              <a:t>列的值为“否”，则图书状态的值为“未借出”</a:t>
            </a:r>
          </a:p>
          <a:p>
            <a:r>
              <a:rPr lang="en-US" altLang="zh-CN" sz="2200" dirty="0"/>
              <a:t>WHEN '</a:t>
            </a:r>
            <a:r>
              <a:rPr lang="zh-CN" altLang="en-US" sz="2200" dirty="0"/>
              <a:t>否</a:t>
            </a:r>
            <a:r>
              <a:rPr lang="en-US" altLang="zh-CN" sz="2200" dirty="0"/>
              <a:t>' THEN '</a:t>
            </a:r>
            <a:r>
              <a:rPr lang="zh-CN" altLang="en-US" sz="2200" dirty="0"/>
              <a:t>未借出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/>
              <a:t>FROM </a:t>
            </a:r>
            <a:r>
              <a:rPr lang="en-US" altLang="zh-CN" sz="2200" dirty="0" err="1"/>
              <a:t>Book_Info</a:t>
            </a:r>
            <a:r>
              <a:rPr lang="en-US" altLang="zh-CN" sz="2200" dirty="0"/>
              <a:t> </a:t>
            </a:r>
          </a:p>
          <a:p>
            <a:r>
              <a:rPr lang="en-US" altLang="zh-CN" sz="2200" dirty="0"/>
              <a:t>WHERE Publisher = @Publisher )</a:t>
            </a:r>
          </a:p>
        </p:txBody>
      </p:sp>
    </p:spTree>
    <p:extLst>
      <p:ext uri="{BB962C8B-B14F-4D97-AF65-F5344CB8AC3E}">
        <p14:creationId xmlns:p14="http://schemas.microsoft.com/office/powerpoint/2010/main" val="40572267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940734"/>
            <a:ext cx="114607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4</a:t>
            </a:r>
            <a:r>
              <a:rPr lang="zh-CN" altLang="en-US" sz="3200" b="1" dirty="0"/>
              <a:t>：创建用户自定义内嵌表值函数，使用</a:t>
            </a:r>
            <a:r>
              <a:rPr lang="en-US" altLang="zh-CN" sz="3200" b="1" dirty="0"/>
              <a:t>CASE</a:t>
            </a:r>
            <a:r>
              <a:rPr lang="zh-CN" altLang="en-US" sz="3200" b="1" dirty="0"/>
              <a:t>搜索表达式，查询给定读者编码的图书借阅情况，内容包括图书名称、归还日期和借阅状态。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510394"/>
            <a:ext cx="1162208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</a:t>
            </a:r>
            <a:r>
              <a:rPr lang="en-US" altLang="zh-CN" sz="2400" dirty="0"/>
              <a:t>CASE</a:t>
            </a:r>
            <a:r>
              <a:rPr lang="zh-CN" altLang="en-US" sz="2400" dirty="0"/>
              <a:t>搜索表达式的使用方法，用户自定义内嵌表值函数的创建和调用等。并能够综合运用上述知识编写程序，解决实际问题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该题目要求通过创建用户自定义内嵌表值函数来实现，使用</a:t>
            </a:r>
            <a:r>
              <a:rPr lang="en-US" altLang="zh-CN" sz="2400" dirty="0"/>
              <a:t>CASE</a:t>
            </a:r>
            <a:r>
              <a:rPr lang="zh-CN" altLang="en-US" sz="2400" dirty="0"/>
              <a:t>搜索表达式来获取“借阅状态”列的值，该列的值是由</a:t>
            </a:r>
            <a:r>
              <a:rPr lang="en-US" altLang="zh-CN" sz="2400" dirty="0" err="1"/>
              <a:t>Is_Return</a:t>
            </a:r>
            <a:r>
              <a:rPr lang="zh-CN" altLang="en-US" sz="2400" dirty="0"/>
              <a:t>列的值来决定的。若</a:t>
            </a:r>
            <a:r>
              <a:rPr lang="en-US" altLang="zh-CN" sz="2400" dirty="0" err="1"/>
              <a:t>Is_Return</a:t>
            </a:r>
            <a:r>
              <a:rPr lang="zh-CN" altLang="en-US" sz="2400" dirty="0"/>
              <a:t>列的值为“是”，则借阅状态列的值为“已归还”；若</a:t>
            </a:r>
            <a:r>
              <a:rPr lang="en-US" altLang="zh-CN" sz="2400" dirty="0" err="1"/>
              <a:t>Is_Return</a:t>
            </a:r>
            <a:r>
              <a:rPr lang="zh-CN" altLang="en-US" sz="2400" dirty="0"/>
              <a:t>列的值为“否”，则借阅状态列的值为“未归还”。由于图书名称来自于图书信息表，故要完成该题目，就要用到多表查询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/>
              <a:t>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09611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CREATE FUNCTION </a:t>
            </a:r>
            <a:r>
              <a:rPr lang="en-US" altLang="zh-CN" sz="2200" dirty="0" err="1"/>
              <a:t>dbo.SelBorrow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Reader_No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( 5 ) )</a:t>
            </a:r>
          </a:p>
          <a:p>
            <a:r>
              <a:rPr lang="en-US" altLang="zh-CN" sz="2200" dirty="0"/>
              <a:t>RETURNS TABLE --</a:t>
            </a:r>
            <a:r>
              <a:rPr lang="zh-CN" altLang="en-US" sz="2200" dirty="0"/>
              <a:t>返回值的数据类型为</a:t>
            </a:r>
            <a:r>
              <a:rPr lang="en-US" altLang="zh-CN" sz="2200" dirty="0"/>
              <a:t>TABLE</a:t>
            </a:r>
          </a:p>
          <a:p>
            <a:r>
              <a:rPr lang="en-US" altLang="zh-CN" sz="2200" dirty="0"/>
              <a:t>AS</a:t>
            </a:r>
          </a:p>
          <a:p>
            <a:r>
              <a:rPr lang="en-US" altLang="zh-CN" sz="2200" dirty="0"/>
              <a:t>RETURN </a:t>
            </a:r>
          </a:p>
          <a:p>
            <a:r>
              <a:rPr lang="en-US" altLang="zh-CN" sz="2200" dirty="0"/>
              <a:t>( SELECT 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'</a:t>
            </a:r>
            <a:r>
              <a:rPr lang="zh-CN" altLang="en-US" sz="2200" dirty="0"/>
              <a:t>图书名称</a:t>
            </a:r>
            <a:r>
              <a:rPr lang="en-US" altLang="zh-CN" sz="2200" dirty="0"/>
              <a:t>' , 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'</a:t>
            </a:r>
            <a:r>
              <a:rPr lang="zh-CN" altLang="en-US" sz="2200" dirty="0"/>
              <a:t>归还日期</a:t>
            </a:r>
            <a:r>
              <a:rPr lang="en-US" altLang="zh-CN" sz="2200" dirty="0"/>
              <a:t>' , '</a:t>
            </a:r>
            <a:r>
              <a:rPr lang="zh-CN" altLang="en-US" sz="2200" dirty="0"/>
              <a:t>借阅状态</a:t>
            </a:r>
            <a:r>
              <a:rPr lang="en-US" altLang="zh-CN" sz="2200" dirty="0"/>
              <a:t>' = </a:t>
            </a:r>
          </a:p>
          <a:p>
            <a:r>
              <a:rPr lang="en-US" altLang="zh-CN" sz="2200" dirty="0"/>
              <a:t>CASE  --</a:t>
            </a:r>
            <a:r>
              <a:rPr lang="zh-CN" altLang="en-US" sz="2200" dirty="0"/>
              <a:t>使用</a:t>
            </a:r>
            <a:r>
              <a:rPr lang="en-US" altLang="zh-CN" sz="2200" dirty="0"/>
              <a:t>CASE</a:t>
            </a:r>
            <a:r>
              <a:rPr lang="zh-CN" altLang="en-US" sz="2200" dirty="0"/>
              <a:t>搜索表达式，判断</a:t>
            </a:r>
            <a:r>
              <a:rPr lang="en-US" altLang="zh-CN" sz="2200" dirty="0" err="1"/>
              <a:t>Is_Return</a:t>
            </a:r>
            <a:r>
              <a:rPr lang="zh-CN" altLang="en-US" sz="2200" dirty="0"/>
              <a:t>列的值。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若</a:t>
            </a:r>
            <a:r>
              <a:rPr lang="en-US" altLang="zh-CN" sz="2200" dirty="0" err="1"/>
              <a:t>Is_Return</a:t>
            </a:r>
            <a:r>
              <a:rPr lang="zh-CN" altLang="en-US" sz="2200" dirty="0"/>
              <a:t>列的值为“是”，则借阅状态的值为“已归还”</a:t>
            </a:r>
          </a:p>
          <a:p>
            <a:r>
              <a:rPr lang="en-US" altLang="zh-CN" sz="2200" dirty="0"/>
              <a:t>WHEN </a:t>
            </a:r>
            <a:r>
              <a:rPr lang="en-US" altLang="zh-CN" sz="2200" dirty="0" err="1"/>
              <a:t>Is_Return</a:t>
            </a:r>
            <a:r>
              <a:rPr lang="en-US" altLang="zh-CN" sz="2200" dirty="0"/>
              <a:t> = '</a:t>
            </a:r>
            <a:r>
              <a:rPr lang="zh-CN" altLang="en-US" sz="2200" dirty="0"/>
              <a:t>是</a:t>
            </a:r>
            <a:r>
              <a:rPr lang="en-US" altLang="zh-CN" sz="2200" dirty="0"/>
              <a:t>' THEN '</a:t>
            </a:r>
            <a:r>
              <a:rPr lang="zh-CN" altLang="en-US" sz="2200" dirty="0"/>
              <a:t>已归还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若</a:t>
            </a:r>
            <a:r>
              <a:rPr lang="en-US" altLang="zh-CN" sz="2200" dirty="0" err="1"/>
              <a:t>Is_Return</a:t>
            </a:r>
            <a:r>
              <a:rPr lang="zh-CN" altLang="en-US" sz="2200" dirty="0"/>
              <a:t>列的值为“否”，则借阅状态的值为“未归还”</a:t>
            </a:r>
          </a:p>
          <a:p>
            <a:r>
              <a:rPr lang="en-US" altLang="zh-CN" sz="2200" dirty="0"/>
              <a:t>WHEN </a:t>
            </a:r>
            <a:r>
              <a:rPr lang="en-US" altLang="zh-CN" sz="2200" dirty="0" err="1"/>
              <a:t>Is_Return</a:t>
            </a:r>
            <a:r>
              <a:rPr lang="en-US" altLang="zh-CN" sz="2200" dirty="0"/>
              <a:t> = '</a:t>
            </a:r>
            <a:r>
              <a:rPr lang="zh-CN" altLang="en-US" sz="2200" dirty="0"/>
              <a:t>否</a:t>
            </a:r>
            <a:r>
              <a:rPr lang="en-US" altLang="zh-CN" sz="2200" dirty="0"/>
              <a:t>' THEN '</a:t>
            </a:r>
            <a:r>
              <a:rPr lang="zh-CN" altLang="en-US" sz="2200" dirty="0"/>
              <a:t>未归还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/>
              <a:t>FROM </a:t>
            </a:r>
            <a:r>
              <a:rPr lang="en-US" altLang="zh-CN" sz="2200" dirty="0" err="1"/>
              <a:t>Borrow_Info</a:t>
            </a:r>
            <a:r>
              <a:rPr lang="en-US" altLang="zh-CN" sz="2200" dirty="0"/>
              <a:t> JOIN </a:t>
            </a:r>
            <a:r>
              <a:rPr lang="en-US" altLang="zh-CN" sz="2200" dirty="0" err="1"/>
              <a:t>Book_Info</a:t>
            </a:r>
            <a:r>
              <a:rPr lang="en-US" altLang="zh-CN" sz="2200" dirty="0"/>
              <a:t>  --</a:t>
            </a:r>
            <a:r>
              <a:rPr lang="zh-CN" altLang="en-US" sz="2200" dirty="0"/>
              <a:t>多表连接查询</a:t>
            </a:r>
          </a:p>
          <a:p>
            <a:r>
              <a:rPr lang="en-US" altLang="zh-CN" sz="2200" dirty="0"/>
              <a:t>--</a:t>
            </a:r>
            <a:r>
              <a:rPr lang="zh-CN" altLang="en-US" sz="2200" dirty="0"/>
              <a:t>两个表的多表连接查询，要有一个连接条件</a:t>
            </a:r>
          </a:p>
          <a:p>
            <a:r>
              <a:rPr lang="en-US" altLang="zh-CN" sz="2200" dirty="0"/>
              <a:t>ON </a:t>
            </a:r>
            <a:r>
              <a:rPr lang="en-US" altLang="zh-CN" sz="2200" dirty="0" err="1"/>
              <a:t>Borrow_Info.Book_No</a:t>
            </a:r>
            <a:r>
              <a:rPr lang="en-US" altLang="zh-CN" sz="2200" dirty="0"/>
              <a:t> = </a:t>
            </a:r>
            <a:r>
              <a:rPr lang="en-US" altLang="zh-CN" sz="2200" dirty="0" err="1"/>
              <a:t>Book_Info.Book_No</a:t>
            </a:r>
            <a:r>
              <a:rPr lang="en-US" altLang="zh-CN" sz="2200" dirty="0"/>
              <a:t> </a:t>
            </a:r>
          </a:p>
          <a:p>
            <a:r>
              <a:rPr lang="en-US" altLang="zh-CN" sz="2200" dirty="0"/>
              <a:t>WHERE </a:t>
            </a:r>
            <a:r>
              <a:rPr lang="en-US" altLang="zh-CN" sz="2200" dirty="0" err="1"/>
              <a:t>Reader_No</a:t>
            </a:r>
            <a:r>
              <a:rPr lang="en-US" altLang="zh-CN" sz="2200" dirty="0"/>
              <a:t> = @</a:t>
            </a:r>
            <a:r>
              <a:rPr lang="en-US" altLang="zh-CN" sz="2200" dirty="0" err="1"/>
              <a:t>Reader_No</a:t>
            </a:r>
            <a:r>
              <a:rPr lang="en-US" altLang="zh-CN" sz="2200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928346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940734"/>
            <a:ext cx="114607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5</a:t>
            </a:r>
            <a:r>
              <a:rPr lang="zh-CN" altLang="en-US" sz="3200" b="1" dirty="0"/>
              <a:t>：创建用户自定义多语句表值函数，统计用户给定读者编码的罚款信息，要求显示读者编码、读者姓名、最多罚款金额、最少罚款金额和总罚款金额</a:t>
            </a:r>
            <a:r>
              <a:rPr lang="zh-CN" altLang="en-US" sz="3200" b="1" dirty="0" smtClean="0"/>
              <a:t>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510394"/>
            <a:ext cx="1162208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编程的基础知识，包括系统内置函数</a:t>
            </a:r>
            <a:r>
              <a:rPr lang="en-US" altLang="zh-CN" sz="2400" dirty="0"/>
              <a:t>MAX</a:t>
            </a:r>
            <a:r>
              <a:rPr lang="zh-CN" altLang="en-US" sz="2400" dirty="0"/>
              <a:t>、</a:t>
            </a:r>
            <a:r>
              <a:rPr lang="en-US" altLang="zh-CN" sz="2400" dirty="0"/>
              <a:t>MIN</a:t>
            </a:r>
            <a:r>
              <a:rPr lang="zh-CN" altLang="en-US" sz="2400" dirty="0"/>
              <a:t>、</a:t>
            </a:r>
            <a:r>
              <a:rPr lang="en-US" altLang="zh-CN" sz="2400" dirty="0"/>
              <a:t>SUM</a:t>
            </a:r>
            <a:r>
              <a:rPr lang="zh-CN" altLang="en-US" sz="2400" dirty="0"/>
              <a:t>函数的使用方法，用户自定义多语句表值函数的创建和调用等。并能够综合运用上述知识编写程序，解决实际问题。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该题目要求通过创建用户自定义多语句表值函数来实现。使用系统内置函数</a:t>
            </a:r>
            <a:r>
              <a:rPr lang="en-US" altLang="zh-CN" sz="2400" dirty="0"/>
              <a:t>MAX</a:t>
            </a:r>
            <a:r>
              <a:rPr lang="zh-CN" altLang="en-US" sz="2400" dirty="0"/>
              <a:t>、</a:t>
            </a:r>
            <a:r>
              <a:rPr lang="en-US" altLang="zh-CN" sz="2400" dirty="0"/>
              <a:t>MIN</a:t>
            </a:r>
            <a:r>
              <a:rPr lang="zh-CN" altLang="en-US" sz="2400" dirty="0"/>
              <a:t>和</a:t>
            </a:r>
            <a:r>
              <a:rPr lang="en-US" altLang="zh-CN" sz="2400" dirty="0"/>
              <a:t>SUM</a:t>
            </a:r>
            <a:r>
              <a:rPr lang="zh-CN" altLang="en-US" sz="2400" dirty="0"/>
              <a:t>函数，获取最多罚款金额、最少罚款金额和总罚款金额。由于读者姓名信息来自于读者信息表，故涉及两个表的多表连接查询，要有一个连接条件。使用</a:t>
            </a:r>
            <a:r>
              <a:rPr lang="en-US" altLang="zh-CN" sz="2400" dirty="0"/>
              <a:t>GROUP BY</a:t>
            </a:r>
            <a:r>
              <a:rPr lang="zh-CN" altLang="en-US" sz="2400" dirty="0"/>
              <a:t>子句根据读者编码和读者姓名进行分组统计。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/>
              <a:t>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97682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/>
              <a:t>9.1.2</a:t>
            </a:r>
            <a:r>
              <a:rPr lang="zh-CN" altLang="en-US" sz="3200" b="1" dirty="0" smtClean="0"/>
              <a:t>相关知识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364279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2004826"/>
            <a:ext cx="1053147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则执行结果如图</a:t>
            </a:r>
            <a:r>
              <a:rPr lang="en-US" altLang="zh-CN" sz="2200" dirty="0"/>
              <a:t>9-1</a:t>
            </a:r>
            <a:r>
              <a:rPr lang="zh-CN" altLang="en-US" sz="2200" dirty="0"/>
              <a:t>所示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200" dirty="0"/>
              <a:t>为了解决上述错误，将</a:t>
            </a:r>
            <a:r>
              <a:rPr lang="en-US" altLang="zh-CN" sz="2200" dirty="0"/>
              <a:t>CREATE VIEW</a:t>
            </a:r>
            <a:r>
              <a:rPr lang="zh-CN" altLang="en-US" sz="2200" dirty="0"/>
              <a:t>前面加上</a:t>
            </a:r>
            <a:r>
              <a:rPr lang="en-US" altLang="zh-CN" sz="2200" dirty="0"/>
              <a:t>GO</a:t>
            </a:r>
            <a:r>
              <a:rPr lang="zh-CN" altLang="en-US" sz="2200" dirty="0"/>
              <a:t>，使</a:t>
            </a:r>
            <a:r>
              <a:rPr lang="en-US" altLang="zh-CN" sz="2200" dirty="0"/>
              <a:t>USE Student</a:t>
            </a:r>
            <a:r>
              <a:rPr lang="zh-CN" altLang="en-US" sz="2200" dirty="0"/>
              <a:t>单独成为一个批处理，这样</a:t>
            </a:r>
            <a:r>
              <a:rPr lang="en-US" altLang="zh-CN" sz="2200" dirty="0"/>
              <a:t>CREATE VIEW</a:t>
            </a:r>
            <a:r>
              <a:rPr lang="zh-CN" altLang="en-US" sz="2200" dirty="0"/>
              <a:t>就成了另一个批处理的第一个语句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USE Student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 smtClean="0"/>
              <a:t>GO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CREATE VIEW </a:t>
            </a:r>
            <a:r>
              <a:rPr lang="en-US" altLang="zh-CN" sz="2200" dirty="0" err="1" smtClean="0"/>
              <a:t>V_Class</a:t>
            </a:r>
            <a:endParaRPr lang="en-US" altLang="zh-CN" sz="2200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AS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/>
              <a:t>班级表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200" dirty="0"/>
              <a:t>SELECT * FROM </a:t>
            </a:r>
            <a:r>
              <a:rPr lang="zh-CN" altLang="en-US" sz="2200" dirty="0" smtClean="0"/>
              <a:t>课程表</a:t>
            </a:r>
            <a:endParaRPr lang="zh-CN" altLang="en-US" sz="2200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645" y="1790084"/>
            <a:ext cx="4477871" cy="89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260" y="4867836"/>
            <a:ext cx="6305906" cy="103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7253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CREATE FUNCTION </a:t>
            </a:r>
            <a:r>
              <a:rPr lang="en-US" altLang="zh-CN" sz="2200" dirty="0" err="1"/>
              <a:t>dbo.SelFine</a:t>
            </a:r>
            <a:r>
              <a:rPr lang="en-US" altLang="zh-CN" sz="2200" dirty="0"/>
              <a:t> ( @</a:t>
            </a:r>
            <a:r>
              <a:rPr lang="en-US" altLang="zh-CN" sz="2200" dirty="0" err="1"/>
              <a:t>Reader_No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( 5 ) )</a:t>
            </a:r>
          </a:p>
          <a:p>
            <a:r>
              <a:rPr lang="en-US" altLang="zh-CN" sz="2200" dirty="0" smtClean="0"/>
              <a:t>RETURNS </a:t>
            </a:r>
            <a:r>
              <a:rPr lang="en-US" altLang="zh-CN" sz="2200" dirty="0"/>
              <a:t>@Fine TABLE (</a:t>
            </a:r>
            <a:r>
              <a:rPr lang="zh-CN" altLang="en-US" sz="2200" dirty="0"/>
              <a:t>读者编码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( 5 ) , </a:t>
            </a:r>
            <a:r>
              <a:rPr lang="zh-CN" altLang="en-US" sz="2200" dirty="0"/>
              <a:t>读者姓名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 , </a:t>
            </a:r>
          </a:p>
          <a:p>
            <a:r>
              <a:rPr lang="zh-CN" altLang="en-US" sz="2200" dirty="0"/>
              <a:t>最多罚款金额 </a:t>
            </a:r>
            <a:r>
              <a:rPr lang="en-US" altLang="zh-CN" sz="2200" dirty="0"/>
              <a:t>float , </a:t>
            </a:r>
            <a:r>
              <a:rPr lang="zh-CN" altLang="en-US" sz="2200" dirty="0"/>
              <a:t>最少罚款金额 </a:t>
            </a:r>
            <a:r>
              <a:rPr lang="en-US" altLang="zh-CN" sz="2200" dirty="0"/>
              <a:t>float , </a:t>
            </a:r>
            <a:r>
              <a:rPr lang="zh-CN" altLang="en-US" sz="2200" dirty="0"/>
              <a:t>总罚款金额 </a:t>
            </a:r>
            <a:r>
              <a:rPr lang="en-US" altLang="zh-CN" sz="2200" dirty="0"/>
              <a:t>float )</a:t>
            </a:r>
          </a:p>
          <a:p>
            <a:r>
              <a:rPr lang="en-US" altLang="zh-CN" sz="2200" dirty="0"/>
              <a:t>AS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 smtClean="0"/>
              <a:t>INSERT </a:t>
            </a:r>
            <a:r>
              <a:rPr lang="en-US" altLang="zh-CN" sz="2200" dirty="0"/>
              <a:t>@Fine</a:t>
            </a:r>
          </a:p>
          <a:p>
            <a:r>
              <a:rPr lang="en-US" altLang="zh-CN" sz="2200" dirty="0"/>
              <a:t>SELECT </a:t>
            </a:r>
            <a:r>
              <a:rPr lang="en-US" altLang="zh-CN" sz="2200" dirty="0" err="1"/>
              <a:t>Fine_Info.Reader_No</a:t>
            </a:r>
            <a:r>
              <a:rPr lang="en-US" altLang="zh-CN" sz="2200" dirty="0"/>
              <a:t> '</a:t>
            </a:r>
            <a:r>
              <a:rPr lang="zh-CN" altLang="en-US" sz="2200" dirty="0"/>
              <a:t>读者编码</a:t>
            </a:r>
            <a:r>
              <a:rPr lang="en-US" altLang="zh-CN" sz="2200" dirty="0"/>
              <a:t>' , 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'</a:t>
            </a:r>
            <a:r>
              <a:rPr lang="zh-CN" altLang="en-US" sz="2200" dirty="0"/>
              <a:t>读者姓名</a:t>
            </a:r>
            <a:r>
              <a:rPr lang="en-US" altLang="zh-CN" sz="2200" dirty="0"/>
              <a:t>' ,</a:t>
            </a:r>
          </a:p>
          <a:p>
            <a:r>
              <a:rPr lang="en-US" altLang="zh-CN" sz="2200" dirty="0" smtClean="0"/>
              <a:t>MAX </a:t>
            </a:r>
            <a:r>
              <a:rPr lang="en-US" altLang="zh-CN" sz="2200" dirty="0"/>
              <a:t>( </a:t>
            </a:r>
            <a:r>
              <a:rPr lang="en-US" altLang="zh-CN" sz="2200" dirty="0" err="1"/>
              <a:t>Fine_Money</a:t>
            </a:r>
            <a:r>
              <a:rPr lang="en-US" altLang="zh-CN" sz="2200" dirty="0"/>
              <a:t> ) '</a:t>
            </a:r>
            <a:r>
              <a:rPr lang="zh-CN" altLang="en-US" sz="2200" dirty="0"/>
              <a:t>最多罚款金额</a:t>
            </a:r>
            <a:r>
              <a:rPr lang="en-US" altLang="zh-CN" sz="2200" dirty="0"/>
              <a:t>' , MIN ( </a:t>
            </a:r>
            <a:r>
              <a:rPr lang="en-US" altLang="zh-CN" sz="2200" dirty="0" err="1"/>
              <a:t>Fine_Money</a:t>
            </a:r>
            <a:r>
              <a:rPr lang="en-US" altLang="zh-CN" sz="2200" dirty="0"/>
              <a:t> ) '</a:t>
            </a:r>
            <a:r>
              <a:rPr lang="zh-CN" altLang="en-US" sz="2200" dirty="0"/>
              <a:t>最少罚款金额</a:t>
            </a:r>
            <a:r>
              <a:rPr lang="en-US" altLang="zh-CN" sz="2200" dirty="0"/>
              <a:t>' , </a:t>
            </a:r>
          </a:p>
          <a:p>
            <a:r>
              <a:rPr lang="en-US" altLang="zh-CN" sz="2200" dirty="0"/>
              <a:t>SUM ( </a:t>
            </a:r>
            <a:r>
              <a:rPr lang="en-US" altLang="zh-CN" sz="2200" dirty="0" err="1"/>
              <a:t>Fine_Money</a:t>
            </a:r>
            <a:r>
              <a:rPr lang="en-US" altLang="zh-CN" sz="2200" dirty="0"/>
              <a:t> ) '</a:t>
            </a:r>
            <a:r>
              <a:rPr lang="zh-CN" altLang="en-US" sz="2200" dirty="0"/>
              <a:t>总罚款金额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FROM </a:t>
            </a:r>
            <a:r>
              <a:rPr lang="en-US" altLang="zh-CN" sz="2200" dirty="0" err="1"/>
              <a:t>Fine_Info</a:t>
            </a:r>
            <a:r>
              <a:rPr lang="en-US" altLang="zh-CN" sz="2200" dirty="0"/>
              <a:t> JOIN </a:t>
            </a:r>
            <a:r>
              <a:rPr lang="en-US" altLang="zh-CN" sz="2200" dirty="0" err="1"/>
              <a:t>Reader_Info</a:t>
            </a:r>
            <a:endParaRPr lang="en-US" altLang="zh-CN" sz="2200" dirty="0"/>
          </a:p>
          <a:p>
            <a:r>
              <a:rPr lang="en-US" altLang="zh-CN" sz="2200" dirty="0" smtClean="0"/>
              <a:t>ON </a:t>
            </a:r>
            <a:r>
              <a:rPr lang="en-US" altLang="zh-CN" sz="2200" dirty="0" err="1"/>
              <a:t>Fine_Info.Reader_No</a:t>
            </a:r>
            <a:r>
              <a:rPr lang="en-US" altLang="zh-CN" sz="2200" dirty="0"/>
              <a:t> = </a:t>
            </a:r>
            <a:r>
              <a:rPr lang="en-US" altLang="zh-CN" sz="2200" dirty="0" err="1"/>
              <a:t>Reader_Info.Reader_No</a:t>
            </a:r>
            <a:endParaRPr lang="en-US" altLang="zh-CN" sz="2200" dirty="0"/>
          </a:p>
          <a:p>
            <a:r>
              <a:rPr lang="en-US" altLang="zh-CN" sz="2200" dirty="0"/>
              <a:t>WHERE </a:t>
            </a:r>
            <a:r>
              <a:rPr lang="en-US" altLang="zh-CN" sz="2200" dirty="0" err="1"/>
              <a:t>Fine_Info.Reader_No</a:t>
            </a:r>
            <a:r>
              <a:rPr lang="en-US" altLang="zh-CN" sz="2200" dirty="0"/>
              <a:t> = @</a:t>
            </a:r>
            <a:r>
              <a:rPr lang="en-US" altLang="zh-CN" sz="2200" dirty="0" err="1"/>
              <a:t>Reader_No</a:t>
            </a:r>
            <a:endParaRPr lang="en-US" altLang="zh-CN" sz="2200" dirty="0"/>
          </a:p>
          <a:p>
            <a:r>
              <a:rPr lang="en-US" altLang="zh-CN" sz="2200" dirty="0" smtClean="0"/>
              <a:t>GROUP </a:t>
            </a:r>
            <a:r>
              <a:rPr lang="en-US" altLang="zh-CN" sz="2200" dirty="0"/>
              <a:t>BY </a:t>
            </a:r>
            <a:r>
              <a:rPr lang="en-US" altLang="zh-CN" sz="2200" dirty="0" err="1"/>
              <a:t>Fine_Info.Reader_No</a:t>
            </a:r>
            <a:r>
              <a:rPr lang="en-US" altLang="zh-CN" sz="2200" dirty="0"/>
              <a:t> , 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</a:t>
            </a:r>
          </a:p>
          <a:p>
            <a:r>
              <a:rPr lang="en-US" altLang="zh-CN" sz="2200" dirty="0"/>
              <a:t>RETURN --</a:t>
            </a:r>
            <a:r>
              <a:rPr lang="zh-CN" altLang="en-US" sz="2200" dirty="0"/>
              <a:t>返回表变量</a:t>
            </a:r>
          </a:p>
          <a:p>
            <a:r>
              <a:rPr lang="en-US" altLang="zh-CN" sz="22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664205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940734"/>
            <a:ext cx="1146072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6</a:t>
            </a:r>
            <a:r>
              <a:rPr lang="zh-CN" altLang="en-US" sz="3200" b="1" dirty="0"/>
              <a:t>：使用游标逐行显示图书信息表中的图书编码和图书名称信息。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054087"/>
            <a:ext cx="1162208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编程的基础知识，包括局部变量的声明和赋值，</a:t>
            </a:r>
            <a:r>
              <a:rPr lang="en-US" altLang="zh-CN" sz="2400" dirty="0"/>
              <a:t>PRINT</a:t>
            </a:r>
            <a:r>
              <a:rPr lang="zh-CN" altLang="en-US" sz="2400" dirty="0"/>
              <a:t>语句、</a:t>
            </a:r>
            <a:r>
              <a:rPr lang="en-US" altLang="zh-CN" sz="2400" dirty="0"/>
              <a:t>BEGIN</a:t>
            </a:r>
            <a:r>
              <a:rPr lang="zh-CN" altLang="en-US" sz="2400" dirty="0"/>
              <a:t>语句、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语句、系统内置函数</a:t>
            </a:r>
            <a:r>
              <a:rPr lang="en-US" altLang="zh-CN" sz="2400" dirty="0"/>
              <a:t>SPACE</a:t>
            </a:r>
            <a:r>
              <a:rPr lang="zh-CN" altLang="en-US" sz="2400" dirty="0"/>
              <a:t>函数和游标的使用方法等。并能够综合运用上述知识编写程序，解决实际问题。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该题目要求使用游标来实现。使用</a:t>
            </a:r>
            <a:r>
              <a:rPr lang="en-US" altLang="zh-CN" sz="2400" dirty="0"/>
              <a:t>DECLARE</a:t>
            </a:r>
            <a:r>
              <a:rPr lang="zh-CN" altLang="en-US" sz="2400" dirty="0"/>
              <a:t>语句声明游标；使用</a:t>
            </a:r>
            <a:r>
              <a:rPr lang="en-US" altLang="zh-CN" sz="2400" dirty="0"/>
              <a:t>OPEN</a:t>
            </a:r>
            <a:r>
              <a:rPr lang="zh-CN" altLang="en-US" sz="2400" dirty="0"/>
              <a:t>语句打开游标；使用</a:t>
            </a:r>
            <a:r>
              <a:rPr lang="en-US" altLang="zh-CN" sz="2400" dirty="0"/>
              <a:t>FETCH</a:t>
            </a:r>
            <a:r>
              <a:rPr lang="zh-CN" altLang="en-US" sz="2400" dirty="0"/>
              <a:t>语句获取游标记录，并将其存储到局部变量中；通过判断</a:t>
            </a:r>
            <a:r>
              <a:rPr lang="en-US" altLang="zh-CN" sz="2400" dirty="0"/>
              <a:t>@@FETCH_STATUS</a:t>
            </a:r>
            <a:r>
              <a:rPr lang="zh-CN" altLang="en-US" sz="2400" dirty="0"/>
              <a:t>的值来判断获取记录是否成功，如果成功，使用</a:t>
            </a:r>
            <a:r>
              <a:rPr lang="en-US" altLang="zh-CN" sz="2400" dirty="0"/>
              <a:t>PRINT</a:t>
            </a:r>
            <a:r>
              <a:rPr lang="zh-CN" altLang="en-US" sz="2400" dirty="0"/>
              <a:t>语句将信息输出，通过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语句遍历游标的所有记录；使用</a:t>
            </a:r>
            <a:r>
              <a:rPr lang="en-US" altLang="zh-CN" sz="2400" dirty="0"/>
              <a:t>CLOSE</a:t>
            </a:r>
            <a:r>
              <a:rPr lang="zh-CN" altLang="en-US" sz="2400" dirty="0"/>
              <a:t>语句关闭游标；使用</a:t>
            </a:r>
            <a:r>
              <a:rPr lang="en-US" altLang="zh-CN" sz="2400" dirty="0"/>
              <a:t>DEALLOCATE</a:t>
            </a:r>
            <a:r>
              <a:rPr lang="zh-CN" altLang="en-US" sz="2400" dirty="0"/>
              <a:t>语句释放游标。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/>
              <a:t>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731204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6991" y="1041024"/>
            <a:ext cx="10025809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USE Book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</a:t>
            </a:r>
            <a:r>
              <a:rPr lang="en-US" altLang="zh-CN" sz="2200" dirty="0" err="1"/>
              <a:t>varchar</a:t>
            </a:r>
            <a:r>
              <a:rPr lang="en-US" altLang="zh-CN" sz="2200" dirty="0"/>
              <a:t> ( 8 ) , @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( 50 )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 err="1"/>
              <a:t>SelBook</a:t>
            </a:r>
            <a:r>
              <a:rPr lang="en-US" altLang="zh-CN" sz="2200" dirty="0"/>
              <a:t> CURSOR FOR SELECT 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, 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FROM </a:t>
            </a:r>
            <a:r>
              <a:rPr lang="en-US" altLang="zh-CN" sz="2200" dirty="0" err="1"/>
              <a:t>Book_Info</a:t>
            </a:r>
            <a:endParaRPr lang="en-US" altLang="zh-CN" sz="2200" dirty="0"/>
          </a:p>
          <a:p>
            <a:r>
              <a:rPr lang="en-US" altLang="zh-CN" sz="2200" dirty="0" smtClean="0"/>
              <a:t>OPEN </a:t>
            </a:r>
            <a:r>
              <a:rPr lang="en-US" altLang="zh-CN" sz="2200" dirty="0" err="1"/>
              <a:t>SelBook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SelBook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Book_Name</a:t>
            </a:r>
            <a:endParaRPr lang="en-US" altLang="zh-CN" sz="2200" dirty="0"/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'</a:t>
            </a:r>
            <a:r>
              <a:rPr lang="zh-CN" altLang="en-US" sz="2200" dirty="0"/>
              <a:t>图书编码</a:t>
            </a:r>
            <a:r>
              <a:rPr lang="en-US" altLang="zh-CN" sz="2200" dirty="0"/>
              <a:t>' + SPACE ( 14 ) + '</a:t>
            </a:r>
            <a:r>
              <a:rPr lang="zh-CN" altLang="en-US" sz="2200" dirty="0"/>
              <a:t>图书名称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WHILE </a:t>
            </a:r>
            <a:r>
              <a:rPr lang="en-US" altLang="zh-CN" sz="2200" dirty="0"/>
              <a:t>@@FETCH_STATUS = 0</a:t>
            </a:r>
          </a:p>
          <a:p>
            <a:r>
              <a:rPr lang="en-US" altLang="zh-CN" sz="2200" dirty="0"/>
              <a:t>BEGIN</a:t>
            </a:r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+ SPACE ( 10 ) + @</a:t>
            </a:r>
            <a:r>
              <a:rPr lang="en-US" altLang="zh-CN" sz="2200" dirty="0" err="1"/>
              <a:t>Book_Name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SelBook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Book_No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Book_Name</a:t>
            </a:r>
            <a:endParaRPr lang="en-US" altLang="zh-CN" sz="2200" dirty="0"/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 smtClean="0"/>
              <a:t>CLOSE </a:t>
            </a:r>
            <a:r>
              <a:rPr lang="en-US" altLang="zh-CN" sz="2200" dirty="0" err="1"/>
              <a:t>SelBook</a:t>
            </a:r>
            <a:endParaRPr lang="en-US" altLang="zh-CN" sz="2200" dirty="0"/>
          </a:p>
          <a:p>
            <a:r>
              <a:rPr lang="en-US" altLang="zh-CN" sz="2200" dirty="0" smtClean="0"/>
              <a:t>DEALLOCATE </a:t>
            </a:r>
            <a:r>
              <a:rPr lang="en-US" altLang="zh-CN" sz="2200" dirty="0" err="1"/>
              <a:t>SelBook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260782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5796" y="940734"/>
            <a:ext cx="114607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综合实</a:t>
            </a:r>
            <a:r>
              <a:rPr lang="zh-CN" altLang="en-US" sz="3200" b="1" dirty="0" smtClean="0"/>
              <a:t>训</a:t>
            </a:r>
            <a:r>
              <a:rPr lang="en-US" altLang="zh-CN" sz="3200" b="1" dirty="0" smtClean="0"/>
              <a:t>7</a:t>
            </a:r>
            <a:r>
              <a:rPr lang="zh-CN" altLang="en-US" sz="3200" b="1" dirty="0"/>
              <a:t>：使用游标遍历借阅信息表的所有记录，若某读者所借阅的图书已经到期，但还未归还，则输出提示信息，该信息包括读者姓名和图书名称。</a:t>
            </a:r>
            <a:endParaRPr lang="zh-CN" altLang="zh-CN" sz="3200" b="1" dirty="0"/>
          </a:p>
        </p:txBody>
      </p:sp>
      <p:sp>
        <p:nvSpPr>
          <p:cNvPr id="19" name="文本框 29"/>
          <p:cNvSpPr txBox="1"/>
          <p:nvPr/>
        </p:nvSpPr>
        <p:spPr>
          <a:xfrm>
            <a:off x="9205913" y="244008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796" y="2486638"/>
            <a:ext cx="1162208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en-US" sz="2400" dirty="0"/>
              <a:t>掌握</a:t>
            </a:r>
            <a:r>
              <a:rPr lang="en-US" altLang="zh-CN" sz="2400" dirty="0"/>
              <a:t>Transact-SQL</a:t>
            </a:r>
            <a:r>
              <a:rPr lang="zh-CN" altLang="en-US" sz="2400" dirty="0"/>
              <a:t>编程的基础知识，包括局部变量的声明和赋值，</a:t>
            </a:r>
            <a:r>
              <a:rPr lang="en-US" altLang="zh-CN" sz="2400" dirty="0"/>
              <a:t>PRINT</a:t>
            </a:r>
            <a:r>
              <a:rPr lang="zh-CN" altLang="en-US" sz="2400" dirty="0"/>
              <a:t>语句、</a:t>
            </a:r>
            <a:r>
              <a:rPr lang="en-US" altLang="zh-CN" sz="2400" dirty="0"/>
              <a:t>BEGIN</a:t>
            </a:r>
            <a:r>
              <a:rPr lang="zh-CN" altLang="en-US" sz="2400" dirty="0"/>
              <a:t>语句、</a:t>
            </a:r>
            <a:r>
              <a:rPr lang="en-US" altLang="zh-CN" sz="2400" dirty="0"/>
              <a:t>IF</a:t>
            </a:r>
            <a:r>
              <a:rPr lang="zh-CN" altLang="en-US" sz="2400" dirty="0"/>
              <a:t>语句、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语句、系统内置函数</a:t>
            </a:r>
            <a:r>
              <a:rPr lang="en-US" altLang="zh-CN" sz="2400" dirty="0"/>
              <a:t>SPACE</a:t>
            </a:r>
            <a:r>
              <a:rPr lang="zh-CN" altLang="en-US" sz="2400" dirty="0"/>
              <a:t>、</a:t>
            </a:r>
            <a:r>
              <a:rPr lang="en-US" altLang="zh-CN" sz="2400" dirty="0"/>
              <a:t>DATEDIFF</a:t>
            </a:r>
            <a:r>
              <a:rPr lang="zh-CN" altLang="en-US" sz="2400" dirty="0"/>
              <a:t>、</a:t>
            </a:r>
            <a:r>
              <a:rPr lang="en-US" altLang="zh-CN" sz="2400" dirty="0"/>
              <a:t>GETDATE</a:t>
            </a:r>
            <a:r>
              <a:rPr lang="zh-CN" altLang="en-US" sz="2400" dirty="0"/>
              <a:t>函数和游标的使用方法等。并能够综合运用上述知识编写程序，解决实际问题。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要求</a:t>
            </a:r>
            <a:r>
              <a:rPr lang="zh-CN" altLang="zh-CN" sz="2400" b="1" dirty="0" smtClean="0"/>
              <a:t>：</a:t>
            </a:r>
            <a:endParaRPr lang="zh-CN" altLang="zh-CN" sz="2400" b="1" dirty="0" smtClean="0"/>
          </a:p>
          <a:p>
            <a:pPr>
              <a:defRPr/>
            </a:pPr>
            <a:r>
              <a:rPr lang="zh-CN" altLang="en-US" sz="2400" dirty="0"/>
              <a:t>该题目要求使用游标来实现</a:t>
            </a:r>
            <a:r>
              <a:rPr lang="zh-CN" altLang="en-US" sz="2400" dirty="0" smtClean="0"/>
              <a:t>。使用</a:t>
            </a:r>
            <a:r>
              <a:rPr lang="en-US" altLang="zh-CN" sz="2400" dirty="0"/>
              <a:t>FETCH</a:t>
            </a:r>
            <a:r>
              <a:rPr lang="zh-CN" altLang="en-US" sz="2400" dirty="0"/>
              <a:t>语句获取游标记录，并将其存储到局部变量中；通过判断</a:t>
            </a:r>
            <a:r>
              <a:rPr lang="en-US" altLang="zh-CN" sz="2400" dirty="0"/>
              <a:t>@@FETCH_STATUS</a:t>
            </a:r>
            <a:r>
              <a:rPr lang="zh-CN" altLang="en-US" sz="2400" dirty="0"/>
              <a:t>的值来判断获取记录是否成功，如果成功，还要使用</a:t>
            </a:r>
            <a:r>
              <a:rPr lang="en-US" altLang="zh-CN" sz="2400" dirty="0"/>
              <a:t>IF</a:t>
            </a:r>
            <a:r>
              <a:rPr lang="zh-CN" altLang="en-US" sz="2400" dirty="0"/>
              <a:t>语句判断该读者借阅的图书是否到期，有没有归还，如果已经到期且还未归还，则使用</a:t>
            </a:r>
            <a:r>
              <a:rPr lang="en-US" altLang="zh-CN" sz="2400" dirty="0"/>
              <a:t>PRINT</a:t>
            </a:r>
            <a:r>
              <a:rPr lang="zh-CN" altLang="en-US" sz="2400" dirty="0"/>
              <a:t>语句将信息输出，通过</a:t>
            </a:r>
            <a:r>
              <a:rPr lang="en-US" altLang="zh-CN" sz="2400" dirty="0"/>
              <a:t>WHILE</a:t>
            </a:r>
            <a:r>
              <a:rPr lang="zh-CN" altLang="en-US" sz="2400" dirty="0"/>
              <a:t>语句遍历游标的所有</a:t>
            </a:r>
            <a:r>
              <a:rPr lang="zh-CN" altLang="en-US" sz="2400" dirty="0" smtClean="0"/>
              <a:t>记录。</a:t>
            </a:r>
            <a:endParaRPr lang="en-US" altLang="zh-CN" sz="2400" dirty="0" smtClean="0"/>
          </a:p>
          <a:p>
            <a:pPr indent="0">
              <a:defRPr/>
            </a:pPr>
            <a:r>
              <a:rPr lang="zh-CN" altLang="zh-CN" sz="2400" b="1" dirty="0" smtClean="0"/>
              <a:t>实训</a:t>
            </a:r>
            <a:r>
              <a:rPr lang="zh-CN" altLang="en-US" sz="2400" b="1" dirty="0" smtClean="0"/>
              <a:t>步骤</a:t>
            </a:r>
            <a:r>
              <a:rPr lang="zh-CN" altLang="zh-CN" sz="2400" b="1" dirty="0" smtClean="0"/>
              <a:t>：</a:t>
            </a:r>
          </a:p>
          <a:p>
            <a:pPr>
              <a:defRPr/>
            </a:pPr>
            <a:r>
              <a:rPr lang="zh-CN" altLang="en-US" sz="2400" dirty="0" smtClean="0"/>
              <a:t>实</a:t>
            </a:r>
            <a:r>
              <a:rPr lang="zh-CN" altLang="en-US" sz="2400" dirty="0"/>
              <a:t>训步骤中涉及的代码如下：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187988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7541" y="1041024"/>
            <a:ext cx="11456894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/>
              <a:t>USE Book</a:t>
            </a:r>
          </a:p>
          <a:p>
            <a:r>
              <a:rPr lang="en-US" altLang="zh-CN" sz="2200" dirty="0"/>
              <a:t>GO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/>
              <a:t>@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( 10 ) , @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nvarchar</a:t>
            </a:r>
            <a:r>
              <a:rPr lang="en-US" altLang="zh-CN" sz="2200" dirty="0"/>
              <a:t> ( 50 ) , </a:t>
            </a:r>
            <a:r>
              <a:rPr lang="en-US" altLang="zh-CN" sz="2200" dirty="0" smtClean="0"/>
              <a:t>@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</a:t>
            </a:r>
            <a:r>
              <a:rPr lang="en-US" altLang="zh-CN" sz="2200" dirty="0" err="1"/>
              <a:t>datetime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Is_Return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nchar</a:t>
            </a:r>
            <a:r>
              <a:rPr lang="en-US" altLang="zh-CN" sz="2200" dirty="0"/>
              <a:t> ( 1 )</a:t>
            </a:r>
          </a:p>
          <a:p>
            <a:r>
              <a:rPr lang="en-US" altLang="zh-CN" sz="2200" dirty="0" smtClean="0"/>
              <a:t>DECLARE </a:t>
            </a:r>
            <a:r>
              <a:rPr lang="en-US" altLang="zh-CN" sz="2200" dirty="0" err="1"/>
              <a:t>SelBorrow</a:t>
            </a:r>
            <a:r>
              <a:rPr lang="en-US" altLang="zh-CN" sz="2200" dirty="0"/>
              <a:t> CURSOR FOR </a:t>
            </a:r>
          </a:p>
          <a:p>
            <a:r>
              <a:rPr lang="en-US" altLang="zh-CN" sz="2200" dirty="0"/>
              <a:t>SELECT 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, 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, 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, </a:t>
            </a:r>
            <a:r>
              <a:rPr lang="en-US" altLang="zh-CN" sz="2200" dirty="0" err="1"/>
              <a:t>Is_Return</a:t>
            </a:r>
            <a:endParaRPr lang="en-US" altLang="zh-CN" sz="2200" dirty="0"/>
          </a:p>
          <a:p>
            <a:r>
              <a:rPr lang="en-US" altLang="zh-CN" sz="2200" dirty="0" smtClean="0"/>
              <a:t>FROM </a:t>
            </a:r>
            <a:r>
              <a:rPr lang="en-US" altLang="zh-CN" sz="2200" dirty="0" err="1"/>
              <a:t>Reader_Info</a:t>
            </a:r>
            <a:r>
              <a:rPr lang="en-US" altLang="zh-CN" sz="2200" dirty="0"/>
              <a:t> JOIN </a:t>
            </a:r>
            <a:r>
              <a:rPr lang="en-US" altLang="zh-CN" sz="2200" dirty="0" err="1" smtClean="0"/>
              <a:t>Borrow_Info</a:t>
            </a:r>
            <a:r>
              <a:rPr lang="en-US" altLang="zh-CN" sz="2200" dirty="0" smtClean="0"/>
              <a:t>  ON </a:t>
            </a:r>
            <a:r>
              <a:rPr lang="en-US" altLang="zh-CN" sz="2200" dirty="0" err="1"/>
              <a:t>Reader_Info.Reader_No</a:t>
            </a:r>
            <a:r>
              <a:rPr lang="en-US" altLang="zh-CN" sz="2200" dirty="0"/>
              <a:t> = </a:t>
            </a:r>
            <a:r>
              <a:rPr lang="en-US" altLang="zh-CN" sz="2200" dirty="0" err="1"/>
              <a:t>Borrow_Info.Reader_No</a:t>
            </a:r>
            <a:r>
              <a:rPr lang="en-US" altLang="zh-CN" sz="2200" dirty="0"/>
              <a:t> </a:t>
            </a:r>
          </a:p>
          <a:p>
            <a:r>
              <a:rPr lang="en-US" altLang="zh-CN" sz="2200" dirty="0"/>
              <a:t>JOIN </a:t>
            </a:r>
            <a:r>
              <a:rPr lang="en-US" altLang="zh-CN" sz="2200" dirty="0" err="1" smtClean="0"/>
              <a:t>Book_Info</a:t>
            </a:r>
            <a:r>
              <a:rPr lang="en-US" altLang="zh-CN" sz="2200" dirty="0" smtClean="0"/>
              <a:t>  ON </a:t>
            </a:r>
            <a:r>
              <a:rPr lang="en-US" altLang="zh-CN" sz="2200" dirty="0" err="1"/>
              <a:t>Borrow_Info.Book_No</a:t>
            </a:r>
            <a:r>
              <a:rPr lang="en-US" altLang="zh-CN" sz="2200" dirty="0"/>
              <a:t> = </a:t>
            </a:r>
            <a:r>
              <a:rPr lang="en-US" altLang="zh-CN" sz="2200" dirty="0" err="1"/>
              <a:t>Book_Info.Book_No</a:t>
            </a:r>
            <a:endParaRPr lang="en-US" altLang="zh-CN" sz="2200" dirty="0"/>
          </a:p>
          <a:p>
            <a:r>
              <a:rPr lang="en-US" altLang="zh-CN" sz="2200" dirty="0" smtClean="0"/>
              <a:t>OPEN </a:t>
            </a:r>
            <a:r>
              <a:rPr lang="en-US" altLang="zh-CN" sz="2200" dirty="0" err="1"/>
              <a:t>SelBorrow</a:t>
            </a:r>
            <a:endParaRPr lang="en-US" altLang="zh-CN" sz="2200" dirty="0"/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'</a:t>
            </a:r>
            <a:r>
              <a:rPr lang="zh-CN" altLang="en-US" sz="2200" dirty="0"/>
              <a:t>下列读者的借阅图书已经到期，但还未归还，请及时归还图书！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/>
              <a:t>PRINT ''</a:t>
            </a:r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'</a:t>
            </a:r>
            <a:r>
              <a:rPr lang="zh-CN" altLang="en-US" sz="2200" dirty="0"/>
              <a:t>读者姓名</a:t>
            </a:r>
            <a:r>
              <a:rPr lang="en-US" altLang="zh-CN" sz="2200" dirty="0"/>
              <a:t>' + SPACE ( 14 ) + '</a:t>
            </a:r>
            <a:r>
              <a:rPr lang="zh-CN" altLang="en-US" sz="2200" dirty="0"/>
              <a:t>图书名称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SelBorrow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Is_Return</a:t>
            </a:r>
            <a:endParaRPr lang="en-US" altLang="zh-CN" sz="2200" dirty="0"/>
          </a:p>
          <a:p>
            <a:r>
              <a:rPr lang="en-US" altLang="zh-CN" sz="2200" dirty="0" smtClean="0"/>
              <a:t>WHILE </a:t>
            </a:r>
            <a:r>
              <a:rPr lang="en-US" altLang="zh-CN" sz="2200" dirty="0"/>
              <a:t>@@FETCH_STATUS = 0</a:t>
            </a:r>
          </a:p>
          <a:p>
            <a:r>
              <a:rPr lang="en-US" altLang="zh-CN" sz="2200" dirty="0" smtClean="0"/>
              <a:t>BEGIN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544535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9736325" y="188912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7541" y="1041024"/>
            <a:ext cx="11456894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200" dirty="0" smtClean="0"/>
              <a:t>IF </a:t>
            </a:r>
            <a:r>
              <a:rPr lang="en-US" altLang="zh-CN" sz="2200" dirty="0"/>
              <a:t>DATEDIFF ( DAY , @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, GETDATE () ) &gt;= 0 AND @</a:t>
            </a:r>
            <a:r>
              <a:rPr lang="en-US" altLang="zh-CN" sz="2200" dirty="0" err="1"/>
              <a:t>Is_Return</a:t>
            </a:r>
            <a:r>
              <a:rPr lang="en-US" altLang="zh-CN" sz="2200" dirty="0"/>
              <a:t> = '</a:t>
            </a:r>
            <a:r>
              <a:rPr lang="zh-CN" altLang="en-US" sz="2200" dirty="0"/>
              <a:t>否</a:t>
            </a:r>
            <a:r>
              <a:rPr lang="en-US" altLang="zh-CN" sz="2200" dirty="0"/>
              <a:t>'</a:t>
            </a:r>
          </a:p>
          <a:p>
            <a:r>
              <a:rPr lang="en-US" altLang="zh-CN" sz="2200" dirty="0" smtClean="0"/>
              <a:t>PRINT </a:t>
            </a:r>
            <a:r>
              <a:rPr lang="en-US" altLang="zh-CN" sz="2200" dirty="0"/>
              <a:t>SPACE ( 1 ) + @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+ SPACE ( 10 ) + @</a:t>
            </a:r>
            <a:r>
              <a:rPr lang="en-US" altLang="zh-CN" sz="2200" dirty="0" err="1"/>
              <a:t>Book_Name</a:t>
            </a:r>
            <a:endParaRPr lang="en-US" altLang="zh-CN" sz="2200" dirty="0"/>
          </a:p>
          <a:p>
            <a:r>
              <a:rPr lang="en-US" altLang="zh-CN" sz="2200" dirty="0" smtClean="0"/>
              <a:t>FETCH </a:t>
            </a:r>
            <a:r>
              <a:rPr lang="en-US" altLang="zh-CN" sz="2200" dirty="0"/>
              <a:t>NEXT FROM </a:t>
            </a:r>
            <a:r>
              <a:rPr lang="en-US" altLang="zh-CN" sz="2200" dirty="0" err="1"/>
              <a:t>SelBorrow</a:t>
            </a:r>
            <a:r>
              <a:rPr lang="en-US" altLang="zh-CN" sz="2200" dirty="0"/>
              <a:t> INTO @</a:t>
            </a:r>
            <a:r>
              <a:rPr lang="en-US" altLang="zh-CN" sz="2200" dirty="0" err="1"/>
              <a:t>Reader_Name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Book_Name</a:t>
            </a:r>
            <a:r>
              <a:rPr lang="en-US" altLang="zh-CN" sz="2200" dirty="0"/>
              <a:t> , </a:t>
            </a:r>
          </a:p>
          <a:p>
            <a:r>
              <a:rPr lang="en-US" altLang="zh-CN" sz="2200" dirty="0"/>
              <a:t>@</a:t>
            </a:r>
            <a:r>
              <a:rPr lang="en-US" altLang="zh-CN" sz="2200" dirty="0" err="1"/>
              <a:t>Return_Date</a:t>
            </a:r>
            <a:r>
              <a:rPr lang="en-US" altLang="zh-CN" sz="2200" dirty="0"/>
              <a:t> , @</a:t>
            </a:r>
            <a:r>
              <a:rPr lang="en-US" altLang="zh-CN" sz="2200" dirty="0" err="1"/>
              <a:t>Is_Return</a:t>
            </a:r>
            <a:endParaRPr lang="en-US" altLang="zh-CN" sz="2200" dirty="0"/>
          </a:p>
          <a:p>
            <a:r>
              <a:rPr lang="en-US" altLang="zh-CN" sz="2200" dirty="0"/>
              <a:t>END</a:t>
            </a:r>
          </a:p>
          <a:p>
            <a:r>
              <a:rPr lang="en-US" altLang="zh-CN" sz="2200" dirty="0" smtClean="0"/>
              <a:t>CLOSE </a:t>
            </a:r>
            <a:r>
              <a:rPr lang="en-US" altLang="zh-CN" sz="2200" dirty="0" err="1"/>
              <a:t>SelBorrow</a:t>
            </a:r>
            <a:endParaRPr lang="en-US" altLang="zh-CN" sz="2200" dirty="0"/>
          </a:p>
          <a:p>
            <a:r>
              <a:rPr lang="en-US" altLang="zh-CN" sz="2200" dirty="0" smtClean="0"/>
              <a:t>DEALLOCATE </a:t>
            </a:r>
            <a:r>
              <a:rPr lang="en-US" altLang="zh-CN" sz="2200" dirty="0" err="1"/>
              <a:t>SelBorrow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647374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-4408488" y="4373563"/>
            <a:ext cx="20821651" cy="13465175"/>
            <a:chOff x="449693" y="-3468012"/>
            <a:chExt cx="20821278" cy="13464349"/>
          </a:xfrm>
        </p:grpSpPr>
        <p:sp>
          <p:nvSpPr>
            <p:cNvPr id="21" name="椭圆 20"/>
            <p:cNvSpPr/>
            <p:nvPr/>
          </p:nvSpPr>
          <p:spPr>
            <a:xfrm rot="4413707">
              <a:off x="8191283" y="-3110338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22" name="椭圆 21"/>
            <p:cNvSpPr/>
            <p:nvPr/>
          </p:nvSpPr>
          <p:spPr>
            <a:xfrm rot="4413707">
              <a:off x="6425221" y="-3298444"/>
              <a:ext cx="13080198" cy="13080766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4413707">
              <a:off x="4509936" y="-3383370"/>
              <a:ext cx="13078610" cy="13080766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4413707">
              <a:off x="2365263" y="-3467503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4413707">
              <a:off x="449184" y="-3083352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3756025" y="1089025"/>
            <a:ext cx="4679950" cy="4679950"/>
          </a:xfrm>
          <a:prstGeom prst="ellipse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778375" y="2659063"/>
            <a:ext cx="26352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Pages>0</Pages>
  <Words>11301</Words>
  <Characters>0</Characters>
  <Application>Microsoft Office PowerPoint</Application>
  <PresentationFormat>自定义</PresentationFormat>
  <Lines>0</Lines>
  <Paragraphs>1147</Paragraphs>
  <Slides>96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98" baseType="lpstr">
      <vt:lpstr>Office 主题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85</cp:revision>
  <dcterms:created xsi:type="dcterms:W3CDTF">2016-03-29T09:34:52Z</dcterms:created>
  <dcterms:modified xsi:type="dcterms:W3CDTF">2016-12-18T05:11:20Z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