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0"/>
  </p:notesMasterIdLst>
  <p:handoutMasterIdLst>
    <p:handoutMasterId r:id="rId21"/>
  </p:handoutMasterIdLst>
  <p:sldIdLst>
    <p:sldId id="256" r:id="rId2"/>
    <p:sldId id="257" r:id="rId3"/>
    <p:sldId id="265" r:id="rId4"/>
    <p:sldId id="262" r:id="rId5"/>
    <p:sldId id="263" r:id="rId6"/>
    <p:sldId id="289" r:id="rId7"/>
    <p:sldId id="290" r:id="rId8"/>
    <p:sldId id="291" r:id="rId9"/>
    <p:sldId id="292" r:id="rId10"/>
    <p:sldId id="293" r:id="rId11"/>
    <p:sldId id="294" r:id="rId12"/>
    <p:sldId id="295" r:id="rId13"/>
    <p:sldId id="296" r:id="rId14"/>
    <p:sldId id="297" r:id="rId15"/>
    <p:sldId id="298" r:id="rId16"/>
    <p:sldId id="299" r:id="rId17"/>
    <p:sldId id="300" r:id="rId18"/>
    <p:sldId id="261" r:id="rId19"/>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Calibri Light" panose="020F0302020204030204" pitchFamily="34" charset="0"/>
      <p:regular r:id="rId26"/>
      <p:italic r:id="rId27"/>
    </p:embeddedFont>
    <p:embeddedFont>
      <p:font typeface="黑体" panose="02010609060101010101" pitchFamily="49" charset="-122"/>
      <p:regular r:id="rId28"/>
    </p:embeddedFont>
    <p:embeddedFont>
      <p:font typeface="微软雅黑" panose="020B0503020204020204" pitchFamily="34" charset="-122"/>
      <p:regular r:id="rId29"/>
      <p:bold r:id="rId30"/>
    </p:embeddedFont>
    <p:embeddedFont>
      <p:font typeface="Malgun Gothic Semilight" panose="020B0502040204020203" pitchFamily="34" charset="-122"/>
      <p:regular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4">
          <p15:clr>
            <a:srgbClr val="A4A3A4"/>
          </p15:clr>
        </p15:guide>
        <p15:guide id="2" pos="38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5299"/>
    <a:srgbClr val="60F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4667" autoAdjust="0"/>
  </p:normalViewPr>
  <p:slideViewPr>
    <p:cSldViewPr snapToGrid="0" showGuides="1">
      <p:cViewPr varScale="1">
        <p:scale>
          <a:sx n="83" d="100"/>
          <a:sy n="83" d="100"/>
        </p:scale>
        <p:origin x="686" y="62"/>
      </p:cViewPr>
      <p:guideLst>
        <p:guide orient="horz" pos="2194"/>
        <p:guide pos="382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handoutMaster" Target="handoutMasters/handoutMaster1.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2017/3/13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C5DCE4-B521-493F-81E6-06D9A91017E6}" type="datetimeFigureOut">
              <a:rPr lang="zh-CN" altLang="en-US" smtClean="0"/>
              <a:t>2017/3/13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474470-3ABE-4CF4-AC58-637F366A407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C5DCE4-B521-493F-81E6-06D9A91017E6}" type="datetimeFigureOut">
              <a:rPr lang="zh-CN" altLang="en-US" smtClean="0"/>
              <a:t>2017/3/13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474470-3ABE-4CF4-AC58-637F366A407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25945;&#26448;word&#29256;/&#31532;&#20845;&#31456;/&#26032;&#24314;%20Microsoft%20Word%20&#25991;&#26723;.doc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25945;&#26448;word&#29256;/&#31532;&#20845;&#31456;/&#26032;&#24314;%20Microsoft%20Word%20&#25991;&#26723;.doc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25945;&#26448;word&#29256;/&#31532;&#20845;&#31456;/&#26032;&#24314;%20Microsoft%20Word%20&#25991;&#26723;.doc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25945;&#26448;word&#29256;/&#31532;&#20845;&#31456;/&#26032;&#24314;%20Microsoft%20Word%20&#25991;&#26723;.docx"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25945;&#26448;word&#29256;/&#31532;&#20845;&#31456;/&#26032;&#24314;%20Microsoft%20Word%20&#25991;&#26723;.docx"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25945;&#26448;word&#29256;/&#31532;&#20845;&#31456;/&#26032;&#24314;%20Microsoft%20Word%20&#25991;&#26723;.doc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20871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583300" y="2837573"/>
            <a:ext cx="5442516" cy="769441"/>
          </a:xfrm>
          <a:prstGeom prst="rect">
            <a:avLst/>
          </a:prstGeom>
          <a:noFill/>
        </p:spPr>
        <p:txBody>
          <a:bodyPr wrap="none" rtlCol="0">
            <a:spAutoFit/>
          </a:bodyPr>
          <a:lstStyle/>
          <a:p>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en-US"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 </a:t>
            </a:r>
            <a:r>
              <a:rPr lang="zh-CN" altLang="en-US"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r>
              <a:rPr lang="zh-CN" altLang="zh-CN" sz="4400" dirty="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a:t>
            </a:r>
            <a:r>
              <a:rPr lang="zh-CN"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课程</a:t>
            </a:r>
            <a:endParaRPr lang="en-US" altLang="zh-CN"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endParaRPr>
          </a:p>
        </p:txBody>
      </p:sp>
      <p:sp>
        <p:nvSpPr>
          <p:cNvPr id="21" name="矩形 20"/>
          <p:cNvSpPr/>
          <p:nvPr/>
        </p:nvSpPr>
        <p:spPr>
          <a:xfrm>
            <a:off x="7114441" y="4489658"/>
            <a:ext cx="3653790" cy="678815"/>
          </a:xfrm>
          <a:prstGeom prst="rect">
            <a:avLst/>
          </a:prstGeom>
        </p:spPr>
        <p:txBody>
          <a:bodyPr wrap="none">
            <a:spAutoFit/>
          </a:bodyPr>
          <a:lstStyle/>
          <a:p>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主讲人</a:t>
            </a:r>
            <a:r>
              <a:rPr lang="zh-CN" altLang="en-US" sz="36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谢先伟</a:t>
            </a:r>
          </a:p>
        </p:txBody>
      </p:sp>
      <p:sp>
        <p:nvSpPr>
          <p:cNvPr id="10" name="矩形 9"/>
          <p:cNvSpPr/>
          <p:nvPr/>
        </p:nvSpPr>
        <p:spPr>
          <a:xfrm>
            <a:off x="7449760" y="3727664"/>
            <a:ext cx="3147060" cy="762000"/>
          </a:xfrm>
          <a:prstGeom prst="rect">
            <a:avLst/>
          </a:prstGeom>
          <a:noFill/>
        </p:spPr>
        <p:txBody>
          <a:bodyPr wrap="none" rtlCol="0">
            <a:spAutoFit/>
          </a:bodyPr>
          <a:lstStyle/>
          <a:p>
            <a:r>
              <a:rPr lang="zh-CN" altLang="en-US" sz="4400" dirty="0" smtClean="0">
                <a:solidFill>
                  <a:srgbClr val="FFFF0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第六章 异常</a:t>
            </a:r>
          </a:p>
        </p:txBody>
      </p:sp>
      <p:sp>
        <p:nvSpPr>
          <p:cNvPr id="31" name="矩形 30"/>
          <p:cNvSpPr/>
          <p:nvPr/>
        </p:nvSpPr>
        <p:spPr>
          <a:xfrm>
            <a:off x="8640499" y="5575220"/>
            <a:ext cx="1935480" cy="548640"/>
          </a:xfrm>
          <a:prstGeom prst="rect">
            <a:avLst/>
          </a:prstGeom>
        </p:spPr>
        <p:txBody>
          <a:bodyPr wrap="none">
            <a:spAutoFit/>
          </a:bodyPr>
          <a:lstStyle/>
          <a:p>
            <a:r>
              <a:rPr lang="en-US" altLang="zh-CN" sz="2800" dirty="0" smtClean="0">
                <a:solidFill>
                  <a:srgbClr val="0070C0"/>
                </a:solidFill>
                <a:latin typeface="微软雅黑" panose="020B0503020204020204" pitchFamily="34" charset="-122"/>
                <a:ea typeface="微软雅黑" panose="020B0503020204020204" pitchFamily="34" charset="-122"/>
              </a:rPr>
              <a:t>2017</a:t>
            </a:r>
            <a:r>
              <a:rPr lang="zh-CN" altLang="en-US" sz="2800" dirty="0" smtClean="0">
                <a:solidFill>
                  <a:srgbClr val="0070C0"/>
                </a:solidFill>
                <a:latin typeface="微软雅黑" panose="020B0503020204020204" pitchFamily="34" charset="-122"/>
                <a:ea typeface="微软雅黑" panose="020B0503020204020204" pitchFamily="34" charset="-122"/>
              </a:rPr>
              <a:t>年</a:t>
            </a:r>
            <a:r>
              <a:rPr lang="en-US" altLang="zh-CN" sz="2800" dirty="0" smtClean="0">
                <a:solidFill>
                  <a:srgbClr val="0070C0"/>
                </a:solidFill>
                <a:latin typeface="微软雅黑" panose="020B0503020204020204" pitchFamily="34" charset="-122"/>
                <a:ea typeface="微软雅黑" panose="020B0503020204020204" pitchFamily="34" charset="-122"/>
              </a:rPr>
              <a:t>3</a:t>
            </a:r>
            <a:r>
              <a:rPr lang="zh-CN" altLang="en-US" sz="2800" dirty="0" smtClean="0">
                <a:solidFill>
                  <a:srgbClr val="0070C0"/>
                </a:solidFill>
                <a:latin typeface="微软雅黑" panose="020B0503020204020204" pitchFamily="34" charset="-122"/>
                <a:ea typeface="微软雅黑" panose="020B0503020204020204" pitchFamily="34" charset="-122"/>
              </a:rPr>
              <a:t>月</a:t>
            </a:r>
            <a:endParaRPr lang="zh-CN" altLang="en-US" sz="2800" dirty="0">
              <a:solidFill>
                <a:srgbClr val="0070C0"/>
              </a:solidFill>
              <a:latin typeface="微软雅黑" panose="020B0503020204020204" pitchFamily="34" charset="-122"/>
              <a:ea typeface="微软雅黑" panose="020B0503020204020204" pitchFamily="34" charset="-122"/>
            </a:endParaRPr>
          </a:p>
        </p:txBody>
      </p:sp>
      <p:pic>
        <p:nvPicPr>
          <p:cNvPr id="9" name="图片 8" descr="timg"/>
          <p:cNvPicPr>
            <a:picLocks noChangeAspect="1"/>
          </p:cNvPicPr>
          <p:nvPr/>
        </p:nvPicPr>
        <p:blipFill>
          <a:blip r:embed="rId3"/>
          <a:stretch>
            <a:fillRect/>
          </a:stretch>
        </p:blipFill>
        <p:spPr>
          <a:xfrm>
            <a:off x="80645" y="344805"/>
            <a:ext cx="2829560" cy="742315"/>
          </a:xfrm>
          <a:prstGeom prst="rect">
            <a:avLst/>
          </a:prstGeom>
        </p:spPr>
      </p:pic>
      <p:pic>
        <p:nvPicPr>
          <p:cNvPr id="12" name="图片 11" descr="u=3068836537,896708926&amp;fm=23&amp;gp=0"/>
          <p:cNvPicPr>
            <a:picLocks noChangeAspect="1"/>
          </p:cNvPicPr>
          <p:nvPr/>
        </p:nvPicPr>
        <p:blipFill>
          <a:blip r:embed="rId4"/>
          <a:srcRect l="-883" r="883"/>
          <a:stretch>
            <a:fillRect/>
          </a:stretch>
        </p:blipFill>
        <p:spPr>
          <a:xfrm>
            <a:off x="4217035" y="53340"/>
            <a:ext cx="5390515" cy="245554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303"/>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6.2 异常处理</a:t>
            </a:r>
          </a:p>
        </p:txBody>
      </p:sp>
      <p:sp>
        <p:nvSpPr>
          <p:cNvPr id="3" name="文本框 2"/>
          <p:cNvSpPr txBox="1"/>
          <p:nvPr/>
        </p:nvSpPr>
        <p:spPr>
          <a:xfrm>
            <a:off x="81915" y="856615"/>
            <a:ext cx="12014200" cy="502920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6.2.1 项目(6-2)描述</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请用JAVA的异常处理机制完成项目6-1,但输入的数据即使错误，程序也能够继续执行，并输出“感谢使用本程序！”。</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6.2.2 项目知识准备</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（1）异常处理机制</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生活的中异常处理，如上班异常案例，如果上班因为异常情况未准时到达，会采取电话告知领导或其他同事处理相应的事情，而不至于因为迟到所有的事情无法开展。</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AVA提供了一种独特的处理异常机制，就像我们平时可能会遇到的意外情况，预先设计好一些处理办法。即在程序执行代码中，出现异常，会按照预定的处理的办法对异常进行处理，异常处理完后，程序继续运行。</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JAVA语言中异常处理包括声明异常、抛出异常、捕获异常和处理异常4个环节，通过5个关键字try、catch、finally、throw和throws来实现。</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（2）try-catch</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把可能出现异常的代码放入try语句块，并使用 catch语句捕获异常。catch语句可以有多个，用来匹配多个异常。</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6.2 异常处理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graphicFrame>
        <p:nvGraphicFramePr>
          <p:cNvPr id="2" name="表格 -1"/>
          <p:cNvGraphicFramePr/>
          <p:nvPr/>
        </p:nvGraphicFramePr>
        <p:xfrm>
          <a:off x="243840" y="973455"/>
          <a:ext cx="6175375" cy="1057275"/>
        </p:xfrm>
        <a:graphic>
          <a:graphicData uri="http://schemas.openxmlformats.org/drawingml/2006/table">
            <a:tbl>
              <a:tblPr firstRow="1" bandRow="1">
                <a:tableStyleId>{5940675A-B579-460E-94D1-54222C63F5DA}</a:tableStyleId>
              </a:tblPr>
              <a:tblGrid>
                <a:gridCol w="6175375">
                  <a:extLst>
                    <a:ext uri="{9D8B030D-6E8A-4147-A177-3AD203B41FA5}">
                      <a16:colId xmlns:a16="http://schemas.microsoft.com/office/drawing/2014/main" val="20000"/>
                    </a:ext>
                  </a:extLst>
                </a:gridCol>
              </a:tblGrid>
              <a:tr h="1057275">
                <a:tc>
                  <a:txBody>
                    <a:bodyPr/>
                    <a:lstStyle/>
                    <a:p>
                      <a:pPr marL="0" indent="0" algn="l">
                        <a:buNone/>
                      </a:pPr>
                      <a:r>
                        <a:rPr lang="zh-CN" altLang="en-US" sz="1800" b="1" u="none">
                          <a:latin typeface="黑体" panose="02010609060101010101" pitchFamily="2" charset="-122"/>
                          <a:ea typeface="黑体" panose="02010609060101010101" pitchFamily="2" charset="-122"/>
                          <a:cs typeface="宋体" panose="02010600030101010101" pitchFamily="2" charset="-122"/>
                        </a:rPr>
                        <a:t>格式如下：</a:t>
                      </a:r>
                      <a:r>
                        <a:rPr lang="en-US" altLang="zh-CN" sz="1800" b="1" u="none">
                          <a:latin typeface="黑体" panose="02010609060101010101" pitchFamily="2" charset="-122"/>
                          <a:ea typeface="黑体" panose="02010609060101010101" pitchFamily="2" charset="-122"/>
                          <a:cs typeface="Times New Roman" panose="02020603050405020304" charset="0"/>
                        </a:rPr>
                        <a:t>try{                                </a:t>
                      </a:r>
                    </a:p>
                    <a:p>
                      <a:pPr marL="0" indent="0" algn="l">
                        <a:buNone/>
                      </a:pPr>
                      <a:r>
                        <a:rPr lang="en-US" altLang="zh-CN" sz="1800" b="1" u="none">
                          <a:latin typeface="黑体" panose="02010609060101010101" pitchFamily="2" charset="-122"/>
                          <a:ea typeface="黑体" panose="02010609060101010101" pitchFamily="2" charset="-122"/>
                          <a:cs typeface="Times New Roman" panose="02020603050405020304" charset="0"/>
                        </a:rPr>
                        <a:t>…//</a:t>
                      </a:r>
                      <a:r>
                        <a:rPr lang="zh-CN" altLang="en-US" sz="1800" b="1" u="none">
                          <a:latin typeface="黑体" panose="02010609060101010101" pitchFamily="2" charset="-122"/>
                          <a:ea typeface="黑体" panose="02010609060101010101" pitchFamily="2" charset="-122"/>
                          <a:cs typeface="宋体" panose="02010600030101010101" pitchFamily="2" charset="-122"/>
                        </a:rPr>
                        <a:t>可能产生异常的代码</a:t>
                      </a:r>
                      <a:r>
                        <a:rPr lang="en-US" altLang="zh-CN" sz="1800" b="1" u="none">
                          <a:latin typeface="黑体" panose="02010609060101010101" pitchFamily="2" charset="-122"/>
                          <a:ea typeface="黑体" panose="02010609060101010101" pitchFamily="2" charset="-122"/>
                          <a:cs typeface="Times New Roman" panose="02020603050405020304" charset="0"/>
                        </a:rPr>
                        <a:t>}catch(</a:t>
                      </a:r>
                      <a:r>
                        <a:rPr lang="zh-CN" altLang="en-US" sz="1800" b="1" u="none">
                          <a:latin typeface="黑体" panose="02010609060101010101" pitchFamily="2" charset="-122"/>
                          <a:ea typeface="黑体" panose="02010609060101010101" pitchFamily="2" charset="-122"/>
                          <a:cs typeface="宋体" panose="02010600030101010101" pitchFamily="2" charset="-122"/>
                        </a:rPr>
                        <a:t>异常类</a:t>
                      </a:r>
                      <a:r>
                        <a:rPr lang="zh-CN" altLang="en-US" sz="1800" b="1" u="none">
                          <a:latin typeface="黑体" panose="02010609060101010101" pitchFamily="2" charset="-122"/>
                          <a:ea typeface="黑体" panose="02010609060101010101" pitchFamily="2" charset="-122"/>
                          <a:cs typeface="Times New Roman" panose="02020603050405020304" charset="0"/>
                        </a:rPr>
                        <a:t> </a:t>
                      </a:r>
                      <a:r>
                        <a:rPr lang="en-US" altLang="zh-CN" sz="1800" b="1" u="none">
                          <a:latin typeface="黑体" panose="02010609060101010101" pitchFamily="2" charset="-122"/>
                          <a:ea typeface="黑体" panose="02010609060101010101" pitchFamily="2" charset="-122"/>
                          <a:cs typeface="Times New Roman" panose="02020603050405020304" charset="0"/>
                        </a:rPr>
                        <a:t>e){     …//</a:t>
                      </a:r>
                      <a:r>
                        <a:rPr lang="zh-CN" altLang="en-US" sz="1800" b="1" u="none">
                          <a:latin typeface="黑体" panose="02010609060101010101" pitchFamily="2" charset="-122"/>
                          <a:ea typeface="黑体" panose="02010609060101010101" pitchFamily="2" charset="-122"/>
                          <a:cs typeface="宋体" panose="02010600030101010101" pitchFamily="2" charset="-122"/>
                        </a:rPr>
                        <a:t>处理异常的代码</a:t>
                      </a:r>
                      <a:r>
                        <a:rPr lang="en-US" altLang="zh-CN" sz="1800" b="1" u="none">
                          <a:latin typeface="黑体" panose="02010609060101010101" pitchFamily="2" charset="-122"/>
                          <a:ea typeface="黑体" panose="02010609060101010101" pitchFamily="2" charset="-122"/>
                          <a:cs typeface="Times New Roman" panose="02020603050405020304" charset="0"/>
                        </a:rPr>
                        <a:t>}catch</a:t>
                      </a:r>
                      <a:r>
                        <a:rPr lang="zh-CN" altLang="en-US" sz="1800" b="1" u="none">
                          <a:latin typeface="黑体" panose="02010609060101010101" pitchFamily="2" charset="-122"/>
                          <a:ea typeface="黑体" panose="02010609060101010101" pitchFamily="2" charset="-122"/>
                          <a:cs typeface="宋体" panose="02010600030101010101" pitchFamily="2" charset="-122"/>
                        </a:rPr>
                        <a:t>（异常类</a:t>
                      </a:r>
                      <a:r>
                        <a:rPr lang="zh-CN" altLang="en-US" sz="1800" b="1" u="none">
                          <a:latin typeface="黑体" panose="02010609060101010101" pitchFamily="2" charset="-122"/>
                          <a:ea typeface="黑体" panose="02010609060101010101" pitchFamily="2" charset="-122"/>
                          <a:cs typeface="Times New Roman" panose="02020603050405020304" charset="0"/>
                        </a:rPr>
                        <a:t> </a:t>
                      </a:r>
                      <a:r>
                        <a:rPr lang="en-US" altLang="zh-CN" sz="1800" b="1" u="none">
                          <a:latin typeface="黑体" panose="02010609060101010101" pitchFamily="2" charset="-122"/>
                          <a:ea typeface="黑体" panose="02010609060101010101" pitchFamily="2" charset="-122"/>
                          <a:cs typeface="Times New Roman" panose="02020603050405020304" charset="0"/>
                        </a:rPr>
                        <a:t>e</a:t>
                      </a:r>
                      <a:r>
                        <a:rPr lang="zh-CN" altLang="en-US" sz="1800" b="1" u="none">
                          <a:latin typeface="黑体" panose="02010609060101010101" pitchFamily="2" charset="-122"/>
                          <a:ea typeface="黑体" panose="02010609060101010101" pitchFamily="2" charset="-122"/>
                          <a:cs typeface="宋体" panose="02010600030101010101" pitchFamily="2" charset="-122"/>
                        </a:rPr>
                        <a:t>）</a:t>
                      </a:r>
                      <a:r>
                        <a:rPr lang="en-US" altLang="zh-CN" sz="1800" b="1" u="none">
                          <a:latin typeface="黑体" panose="02010609060101010101" pitchFamily="2" charset="-122"/>
                          <a:ea typeface="黑体" panose="02010609060101010101" pitchFamily="2" charset="-122"/>
                          <a:cs typeface="Times New Roman" panose="02020603050405020304" charset="0"/>
                        </a:rPr>
                        <a:t>{     …//</a:t>
                      </a:r>
                      <a:r>
                        <a:rPr lang="zh-CN" altLang="en-US" sz="1800" b="1" u="none">
                          <a:latin typeface="黑体" panose="02010609060101010101" pitchFamily="2" charset="-122"/>
                          <a:ea typeface="黑体" panose="02010609060101010101" pitchFamily="2" charset="-122"/>
                          <a:cs typeface="宋体" panose="02010600030101010101" pitchFamily="2" charset="-122"/>
                        </a:rPr>
                        <a:t>处理异常的代码</a:t>
                      </a:r>
                      <a:r>
                        <a:rPr lang="en-US" altLang="zh-CN" sz="1800" b="1" u="none">
                          <a:latin typeface="黑体" panose="02010609060101010101" pitchFamily="2" charset="-122"/>
                          <a:ea typeface="黑体" panose="02010609060101010101" pitchFamily="2" charset="-122"/>
                          <a:cs typeface="Times New Roman" panose="02020603050405020304" charset="0"/>
                        </a:rPr>
                        <a:t>}</a:t>
                      </a:r>
                      <a:endParaRPr lang="zh-CN" altLang="en-US" sz="1800" b="1" u="none">
                        <a:latin typeface="黑体" panose="02010609060101010101" pitchFamily="2" charset="-122"/>
                        <a:ea typeface="黑体" panose="0201060906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4" name="文本框 3"/>
          <p:cNvSpPr txBox="1"/>
          <p:nvPr/>
        </p:nvSpPr>
        <p:spPr>
          <a:xfrm>
            <a:off x="134620" y="2211070"/>
            <a:ext cx="11965305" cy="256032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如果try语句块在执行过程中碰到异常，try块中后面的代码将不被执行，系统会自动生成相应的异常对象，如果该异常对象与catch中声明的异常类型相匹配，会把该异常对象赋给catch后面的异常参数，相应的catch块会被执行。</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当多个catch块时，处理不同的异常，排列顺序必须是从子类到父类，最后一个一般都是Exception类。安排匹配原则，如果把父类异常放到前面，后面的的catch块将得不得执行。运行时，如果有异常，系统只执行其中的一个匹配catch块。</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JAVA异常类层次结构如图6.6所示,详细的请查阅JDK帮助。</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6.2 异常处理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pic>
        <p:nvPicPr>
          <p:cNvPr id="2" name="图示 3"/>
          <p:cNvPicPr/>
          <p:nvPr/>
        </p:nvPicPr>
        <p:blipFill>
          <a:blip r:embed="rId2"/>
          <a:srcRect t="-9253" b="-9361"/>
          <a:stretch>
            <a:fillRect/>
          </a:stretch>
        </p:blipFill>
        <p:spPr>
          <a:xfrm>
            <a:off x="240348" y="729933"/>
            <a:ext cx="5419725" cy="4105275"/>
          </a:xfrm>
          <a:prstGeom prst="rect">
            <a:avLst/>
          </a:prstGeom>
          <a:noFill/>
          <a:ln w="9525">
            <a:noFill/>
          </a:ln>
        </p:spPr>
      </p:pic>
      <p:sp>
        <p:nvSpPr>
          <p:cNvPr id="3" name="文本框 2"/>
          <p:cNvSpPr txBox="1"/>
          <p:nvPr/>
        </p:nvSpPr>
        <p:spPr>
          <a:xfrm>
            <a:off x="292735" y="4672330"/>
            <a:ext cx="11781155" cy="365760"/>
          </a:xfrm>
          <a:prstGeom prst="rect">
            <a:avLst/>
          </a:prstGeom>
          <a:noFill/>
        </p:spPr>
        <p:txBody>
          <a:bodyPr wrap="square" rtlCol="0">
            <a:spAutoFit/>
          </a:bodyPr>
          <a:lstStyle/>
          <a:p>
            <a:r>
              <a:rPr lang="zh-CN" altLang="en-US">
                <a:solidFill>
                  <a:schemeClr val="accent5"/>
                </a:solidFill>
                <a:latin typeface="黑体" panose="02010609060101010101" pitchFamily="2" charset="-122"/>
                <a:ea typeface="黑体" panose="02010609060101010101" pitchFamily="2" charset="-122"/>
              </a:rPr>
              <a:t>图6.5 Java异常类层次结构图</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303"/>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eaLnBrk="1" hangingPunct="1"/>
            <a:r>
              <a:rPr lang="en-US" sz="3200" dirty="0" smtClean="0">
                <a:solidFill>
                  <a:schemeClr val="bg1"/>
                </a:solidFill>
                <a:latin typeface="Malgun Gothic Semilight" panose="020B0502040204020203" pitchFamily="34" charset="-122"/>
                <a:ea typeface="Malgun Gothic Semilight" panose="020B0502040204020203" pitchFamily="34" charset="-122"/>
                <a:sym typeface="+mn-ea"/>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6.2 异常处理</a:t>
            </a:r>
            <a:endParaRPr lang="zh-CN" altLang="en-US" sz="32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31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en-US" altLang="zh-CN"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p>
        </p:txBody>
      </p:sp>
      <p:sp>
        <p:nvSpPr>
          <p:cNvPr id="4" name="文本框 3"/>
          <p:cNvSpPr txBox="1"/>
          <p:nvPr/>
        </p:nvSpPr>
        <p:spPr>
          <a:xfrm>
            <a:off x="119380" y="894715"/>
            <a:ext cx="12004675" cy="33832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JAVA程序错误包括Error和Exception两种类型，其中Error是指错误，如动态链接失败、虚拟机错误等，通常Java程序不会处理这类错误。Exception才是真正意义上的异常，包括两种类型：运行时异常和非运行时异常。</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案例6-2是将案例6-1可能出现异常的代码放入try语句块中，并使用catch语句块捕获异常。</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教材word版\第六章\新建 Microsoft Word 文档.docx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请同学们运行该代码，请执行以下三种情况：正常输入、被除数输入A、除数输入0，分别查看运行结果，观察有什么不同。</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（3）try-catch-finally</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可以在try-catch语句块后加入finally,finally所包含的语句是不管有没有异常都要执行的内容。</a:t>
            </a:r>
          </a:p>
        </p:txBody>
      </p:sp>
      <p:graphicFrame>
        <p:nvGraphicFramePr>
          <p:cNvPr id="2" name="表格 -1"/>
          <p:cNvGraphicFramePr/>
          <p:nvPr/>
        </p:nvGraphicFramePr>
        <p:xfrm>
          <a:off x="218122" y="4448175"/>
          <a:ext cx="5411788" cy="1371601"/>
        </p:xfrm>
        <a:graphic>
          <a:graphicData uri="http://schemas.openxmlformats.org/drawingml/2006/table">
            <a:tbl>
              <a:tblPr firstRow="1" bandRow="1">
                <a:tableStyleId>{5940675A-B579-460E-94D1-54222C63F5DA}</a:tableStyleId>
              </a:tblPr>
              <a:tblGrid>
                <a:gridCol w="5411788">
                  <a:extLst>
                    <a:ext uri="{9D8B030D-6E8A-4147-A177-3AD203B41FA5}">
                      <a16:colId xmlns:a16="http://schemas.microsoft.com/office/drawing/2014/main" val="20000"/>
                    </a:ext>
                  </a:extLst>
                </a:gridCol>
              </a:tblGrid>
              <a:tr h="0">
                <a:tc>
                  <a:txBody>
                    <a:bodyPr/>
                    <a:lstStyle/>
                    <a:p>
                      <a:pPr marL="0" indent="0" algn="l">
                        <a:buNone/>
                      </a:pPr>
                      <a:r>
                        <a:rPr lang="zh-CN" altLang="en-US" sz="1800" b="1" u="none">
                          <a:latin typeface="黑体" panose="02010609060101010101" pitchFamily="2" charset="-122"/>
                          <a:ea typeface="黑体" panose="02010609060101010101" pitchFamily="2" charset="-122"/>
                          <a:cs typeface="宋体" panose="02010600030101010101" pitchFamily="2" charset="-122"/>
                        </a:rPr>
                        <a:t>格式如下：</a:t>
                      </a:r>
                      <a:r>
                        <a:rPr lang="en-US" altLang="zh-CN" sz="1800" b="1" u="none">
                          <a:latin typeface="黑体" panose="02010609060101010101" pitchFamily="2" charset="-122"/>
                          <a:ea typeface="黑体" panose="02010609060101010101" pitchFamily="2" charset="-122"/>
                          <a:cs typeface="Times New Roman" panose="02020603050405020304" charset="0"/>
                        </a:rPr>
                        <a:t>try{      …//</a:t>
                      </a:r>
                      <a:r>
                        <a:rPr lang="zh-CN" altLang="en-US" sz="1800" b="1" u="none">
                          <a:latin typeface="黑体" panose="02010609060101010101" pitchFamily="2" charset="-122"/>
                          <a:ea typeface="黑体" panose="02010609060101010101" pitchFamily="2" charset="-122"/>
                          <a:cs typeface="宋体" panose="02010600030101010101" pitchFamily="2" charset="-122"/>
                        </a:rPr>
                        <a:t>可能产生异常的代码</a:t>
                      </a:r>
                      <a:r>
                        <a:rPr lang="en-US" altLang="zh-CN" sz="1800" b="1" u="none">
                          <a:latin typeface="黑体" panose="02010609060101010101" pitchFamily="2" charset="-122"/>
                          <a:ea typeface="黑体" panose="02010609060101010101" pitchFamily="2" charset="-122"/>
                          <a:cs typeface="Times New Roman" panose="02020603050405020304" charset="0"/>
                        </a:rPr>
                        <a:t>}catch(</a:t>
                      </a:r>
                      <a:r>
                        <a:rPr lang="zh-CN" altLang="en-US" sz="1800" b="1" u="none">
                          <a:latin typeface="黑体" panose="02010609060101010101" pitchFamily="2" charset="-122"/>
                          <a:ea typeface="黑体" panose="02010609060101010101" pitchFamily="2" charset="-122"/>
                          <a:cs typeface="宋体" panose="02010600030101010101" pitchFamily="2" charset="-122"/>
                        </a:rPr>
                        <a:t>异常类</a:t>
                      </a:r>
                      <a:r>
                        <a:rPr lang="zh-CN" altLang="en-US" sz="1800" b="1" u="none">
                          <a:latin typeface="黑体" panose="02010609060101010101" pitchFamily="2" charset="-122"/>
                          <a:ea typeface="黑体" panose="02010609060101010101" pitchFamily="2" charset="-122"/>
                          <a:cs typeface="Times New Roman" panose="02020603050405020304" charset="0"/>
                        </a:rPr>
                        <a:t> </a:t>
                      </a:r>
                      <a:r>
                        <a:rPr lang="en-US" altLang="zh-CN" sz="1800" b="1" u="none">
                          <a:latin typeface="黑体" panose="02010609060101010101" pitchFamily="2" charset="-122"/>
                          <a:ea typeface="黑体" panose="02010609060101010101" pitchFamily="2" charset="-122"/>
                          <a:cs typeface="Times New Roman" panose="02020603050405020304" charset="0"/>
                        </a:rPr>
                        <a:t>e){     …//</a:t>
                      </a:r>
                      <a:r>
                        <a:rPr lang="zh-CN" altLang="en-US" sz="1800" b="1" u="none">
                          <a:latin typeface="黑体" panose="02010609060101010101" pitchFamily="2" charset="-122"/>
                          <a:ea typeface="黑体" panose="02010609060101010101" pitchFamily="2" charset="-122"/>
                          <a:cs typeface="宋体" panose="02010600030101010101" pitchFamily="2" charset="-122"/>
                        </a:rPr>
                        <a:t>处理异常的代码</a:t>
                      </a:r>
                      <a:r>
                        <a:rPr lang="en-US" altLang="zh-CN" sz="1800" b="1" u="none">
                          <a:latin typeface="黑体" panose="02010609060101010101" pitchFamily="2" charset="-122"/>
                          <a:ea typeface="黑体" panose="02010609060101010101" pitchFamily="2" charset="-122"/>
                          <a:cs typeface="Times New Roman" panose="02020603050405020304" charset="0"/>
                        </a:rPr>
                        <a:t>}catch</a:t>
                      </a:r>
                      <a:r>
                        <a:rPr lang="zh-CN" altLang="en-US" sz="1800" b="1" u="none">
                          <a:latin typeface="黑体" panose="02010609060101010101" pitchFamily="2" charset="-122"/>
                          <a:ea typeface="黑体" panose="02010609060101010101" pitchFamily="2" charset="-122"/>
                          <a:cs typeface="宋体" panose="02010600030101010101" pitchFamily="2" charset="-122"/>
                        </a:rPr>
                        <a:t>（异常类</a:t>
                      </a:r>
                      <a:r>
                        <a:rPr lang="zh-CN" altLang="en-US" sz="1800" b="1" u="none">
                          <a:latin typeface="黑体" panose="02010609060101010101" pitchFamily="2" charset="-122"/>
                          <a:ea typeface="黑体" panose="02010609060101010101" pitchFamily="2" charset="-122"/>
                          <a:cs typeface="Times New Roman" panose="02020603050405020304" charset="0"/>
                        </a:rPr>
                        <a:t> </a:t>
                      </a:r>
                      <a:r>
                        <a:rPr lang="en-US" altLang="zh-CN" sz="1800" b="1" u="none">
                          <a:latin typeface="黑体" panose="02010609060101010101" pitchFamily="2" charset="-122"/>
                          <a:ea typeface="黑体" panose="02010609060101010101" pitchFamily="2" charset="-122"/>
                          <a:cs typeface="Times New Roman" panose="02020603050405020304" charset="0"/>
                        </a:rPr>
                        <a:t>e</a:t>
                      </a:r>
                      <a:r>
                        <a:rPr lang="zh-CN" altLang="en-US" sz="1800" b="1" u="none">
                          <a:latin typeface="黑体" panose="02010609060101010101" pitchFamily="2" charset="-122"/>
                          <a:ea typeface="黑体" panose="02010609060101010101" pitchFamily="2" charset="-122"/>
                          <a:cs typeface="宋体" panose="02010600030101010101" pitchFamily="2" charset="-122"/>
                        </a:rPr>
                        <a:t>）</a:t>
                      </a:r>
                      <a:r>
                        <a:rPr lang="en-US" altLang="zh-CN" sz="1800" b="1" u="none">
                          <a:latin typeface="黑体" panose="02010609060101010101" pitchFamily="2" charset="-122"/>
                          <a:ea typeface="黑体" panose="02010609060101010101" pitchFamily="2" charset="-122"/>
                          <a:cs typeface="Times New Roman" panose="02020603050405020304" charset="0"/>
                        </a:rPr>
                        <a:t>{     …//</a:t>
                      </a:r>
                      <a:r>
                        <a:rPr lang="zh-CN" altLang="en-US" sz="1800" b="1" u="none">
                          <a:latin typeface="黑体" panose="02010609060101010101" pitchFamily="2" charset="-122"/>
                          <a:ea typeface="黑体" panose="02010609060101010101" pitchFamily="2" charset="-122"/>
                          <a:cs typeface="宋体" panose="02010600030101010101" pitchFamily="2" charset="-122"/>
                        </a:rPr>
                        <a:t>处理异常的代码</a:t>
                      </a:r>
                      <a:r>
                        <a:rPr lang="en-US" altLang="zh-CN" sz="1800" b="1" u="none">
                          <a:latin typeface="黑体" panose="02010609060101010101" pitchFamily="2" charset="-122"/>
                          <a:ea typeface="黑体" panose="02010609060101010101" pitchFamily="2" charset="-122"/>
                          <a:cs typeface="Times New Roman" panose="02020603050405020304" charset="0"/>
                        </a:rPr>
                        <a:t>}finally{     …//</a:t>
                      </a:r>
                      <a:r>
                        <a:rPr lang="zh-CN" altLang="en-US" sz="1800" b="1" u="none">
                          <a:latin typeface="黑体" panose="02010609060101010101" pitchFamily="2" charset="-122"/>
                          <a:ea typeface="黑体" panose="02010609060101010101" pitchFamily="2" charset="-122"/>
                          <a:cs typeface="宋体" panose="02010600030101010101" pitchFamily="2" charset="-122"/>
                        </a:rPr>
                        <a:t>上面代码执行完后，必须执行的内容</a:t>
                      </a:r>
                      <a:r>
                        <a:rPr lang="en-US" altLang="zh-CN" sz="1800" b="1" u="none">
                          <a:latin typeface="黑体" panose="02010609060101010101" pitchFamily="2" charset="-122"/>
                          <a:ea typeface="黑体" panose="02010609060101010101" pitchFamily="2" charset="-122"/>
                          <a:cs typeface="Times New Roman" panose="02020603050405020304" charset="0"/>
                        </a:rPr>
                        <a:t>}</a:t>
                      </a:r>
                      <a:endParaRPr lang="zh-CN" altLang="en-US" sz="1800" b="1" u="none">
                        <a:latin typeface="黑体" panose="02010609060101010101" pitchFamily="2" charset="-122"/>
                        <a:ea typeface="黑体" panose="0201060906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en-US" sz="3200" dirty="0" smtClean="0">
                <a:solidFill>
                  <a:schemeClr val="bg1"/>
                </a:solidFill>
                <a:latin typeface="Malgun Gothic Semilight" panose="020B0502040204020203" pitchFamily="34" charset="-122"/>
                <a:ea typeface="Malgun Gothic Semilight" panose="020B0502040204020203" pitchFamily="34" charset="-122"/>
                <a:sym typeface="+mn-ea"/>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6.2 异常处理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108585" y="828675"/>
            <a:ext cx="11978640" cy="54406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该结构中，try是必须的，catch和finally块为可选，但两者至少出现其中之一。</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在案例6-2中，如果不管什么情况都需要执行“感谢使用本程序！”，该如何实现呢，请查看案例6-3。</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教材word版\第六章\新建 Microsoft Word 文档.docx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在try和catch中存在return语句，finally块中语句也会被执行，发生异常执行的顺序：try块或catch块return之前的语句,执行finally中语句，执行try或catch块的return语句退出。</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finally块中语句不执行的唯一情况:在异常处理代码中执行System.exit(1),将退出JAVA虚拟机。</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（4）throws（声明异常）</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JAVA中可以这样处理异常,在产生异常的方法体中不做处理，而是在调用此方法的方法体中处理异常，如果需要可以继续把异常上传到更上一层的方法。在方法的声明中显式地指明方法执行时可能出现的错误的形式称为声明异常，使用关键字throws,可以同时声明多个异常，之间由逗号隔开,格式如下：</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一旦方法声明了抛出异常，可以采用两种方法处理：</a:t>
            </a:r>
          </a:p>
        </p:txBody>
      </p:sp>
      <p:graphicFrame>
        <p:nvGraphicFramePr>
          <p:cNvPr id="2" name="表格 -1"/>
          <p:cNvGraphicFramePr/>
          <p:nvPr/>
        </p:nvGraphicFramePr>
        <p:xfrm>
          <a:off x="243840" y="5034915"/>
          <a:ext cx="7898765" cy="822961"/>
        </p:xfrm>
        <a:graphic>
          <a:graphicData uri="http://schemas.openxmlformats.org/drawingml/2006/table">
            <a:tbl>
              <a:tblPr firstRow="1" bandRow="1">
                <a:tableStyleId>{5940675A-B579-460E-94D1-54222C63F5DA}</a:tableStyleId>
              </a:tblPr>
              <a:tblGrid>
                <a:gridCol w="7898765">
                  <a:extLst>
                    <a:ext uri="{9D8B030D-6E8A-4147-A177-3AD203B41FA5}">
                      <a16:colId xmlns:a16="http://schemas.microsoft.com/office/drawing/2014/main" val="20000"/>
                    </a:ext>
                  </a:extLst>
                </a:gridCol>
              </a:tblGrid>
              <a:tr h="822960">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public void test() throws IOException</a:t>
                      </a:r>
                    </a:p>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public void test() </a:t>
                      </a:r>
                      <a:r>
                        <a:rPr lang="en-US" altLang="zh-CN" sz="1800">
                          <a:latin typeface="黑体" panose="02010609060101010101" pitchFamily="2" charset="-122"/>
                          <a:ea typeface="黑体" panose="02010609060101010101" pitchFamily="2" charset="-122"/>
                          <a:cs typeface="Times New Roman" panose="02020603050405020304" charset="0"/>
                          <a:sym typeface="+mn-ea"/>
                        </a:rPr>
                        <a:t>throwsIOException,IllegalAccessException</a:t>
                      </a:r>
                      <a:endParaRPr lang="zh-CN" altLang="en-US" sz="1800" b="0" u="none">
                        <a:latin typeface="黑体" panose="02010609060101010101" pitchFamily="2" charset="-122"/>
                        <a:ea typeface="黑体" panose="02010609060101010101" pitchFamily="2" charset="-122"/>
                        <a:cs typeface="Times New Roman" panose="02020603050405020304" charset="0"/>
                        <a:sym typeface="+mn-ea"/>
                      </a:endParaRPr>
                    </a:p>
                    <a:p>
                      <a:pPr marL="0" indent="0" algn="l">
                        <a:buNone/>
                      </a:pP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lang="zh-CN" altLang="en-US" sz="3200" dirty="0" smtClean="0">
                <a:solidFill>
                  <a:schemeClr val="bg1"/>
                </a:solidFill>
                <a:latin typeface="Malgun Gothic Semilight" panose="020B0502040204020203" pitchFamily="34" charset="-122"/>
                <a:ea typeface="Malgun Gothic Semilight" panose="020B0502040204020203" pitchFamily="34" charset="-122"/>
                <a:sym typeface="+mn-ea"/>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6.2 异常处理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81915" y="815340"/>
            <a:ext cx="12031345" cy="54406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调用者通过try-catch-finally捕获并处理异常；通过throws继续声明异常，如果调用者不知道如何处理异常，可以继续通过throws声明异常，让上一级处理异常。main方法声明的异常将由JAVA虚拟机来处理。</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在案例6-3中，将计算商的任务封装到divide()方法中，在main()方法中调用该方法，并对可能产生的异常进行处理，请查看案例6-4。</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教材word版\第六章\新建 Microsoft Word 文档.docx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在案例6-4中，在main方法中不用try-catch,而是继续声明异常，此时由JAVA虚拟机来处理，请查阅案例6-5.</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教材word版\第六章\新建 Microsoft Word 文档.docx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（4）throw（抛出异常）</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JAVA的异常处理机制中，程序应能够捕获异常并进行异常处理，但前提条件是在方法执行中能够将产生的异常抛出。JAVA语言中异常的对象有两个来源：一是JAVA运行时环境自动抛出系统产生的异常，这些异常总是要抛出即自动抛出，如除数为0的异常；二是系统无法自动发现并解决，即程序员自己抛出的异常，这个异常可以是程序员自己定义的，也可以是JAVA语言中定义的，如年龄不在正常范围内，性别输入不是“男”或“女”等，此时可以用throw关键字抛出异常，把问题提交给调用者解决。格式如下：</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6.2 异常处理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graphicFrame>
        <p:nvGraphicFramePr>
          <p:cNvPr id="2" name="表格 1"/>
          <p:cNvGraphicFramePr/>
          <p:nvPr/>
        </p:nvGraphicFramePr>
        <p:xfrm>
          <a:off x="128587" y="838835"/>
          <a:ext cx="5411788" cy="274321"/>
        </p:xfrm>
        <a:graphic>
          <a:graphicData uri="http://schemas.openxmlformats.org/drawingml/2006/table">
            <a:tbl>
              <a:tblPr firstRow="1" bandRow="1">
                <a:tableStyleId>{5940675A-B579-460E-94D1-54222C63F5DA}</a:tableStyleId>
              </a:tblPr>
              <a:tblGrid>
                <a:gridCol w="5411788">
                  <a:extLst>
                    <a:ext uri="{9D8B030D-6E8A-4147-A177-3AD203B41FA5}">
                      <a16:colId xmlns:a16="http://schemas.microsoft.com/office/drawing/2014/main" val="20000"/>
                    </a:ext>
                  </a:extLst>
                </a:gridCol>
              </a:tblGrid>
              <a:tr h="0">
                <a:tc>
                  <a:txBody>
                    <a:bodyPr/>
                    <a:lstStyle/>
                    <a:p>
                      <a:pPr marL="0" indent="0" algn="l">
                        <a:buNone/>
                      </a:pPr>
                      <a:r>
                        <a:rPr lang="en-US" altLang="zh-CN" sz="1800" b="0" u="none">
                          <a:latin typeface="黑体" panose="02010609060101010101" pitchFamily="2" charset="-122"/>
                          <a:ea typeface="黑体" panose="02010609060101010101" pitchFamily="2" charset="-122"/>
                          <a:cs typeface="Times New Roman" panose="02020603050405020304" charset="0"/>
                        </a:rPr>
                        <a:t>throw new Exception() </a:t>
                      </a:r>
                      <a:endParaRPr lang="zh-CN" altLang="en-US" sz="1800" b="0" u="none">
                        <a:latin typeface="黑体" panose="02010609060101010101" pitchFamily="2" charset="-122"/>
                        <a:ea typeface="黑体" panose="02010609060101010101" pitchFamily="2" charset="-122"/>
                        <a:cs typeface="Times New Roman" panose="02020603050405020304"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4" name="文本框 3"/>
          <p:cNvSpPr txBox="1"/>
          <p:nvPr/>
        </p:nvSpPr>
        <p:spPr>
          <a:xfrm>
            <a:off x="95250" y="1236980"/>
            <a:ext cx="11951970" cy="420624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示例请查阅案例6-6。</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教材word版\第六章\新建 Microsoft Word 文档.docx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请调试程序观察运行结果。</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6.2.3 项目实施</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请参考项目6-3所示。</a:t>
            </a:r>
          </a:p>
        </p:txBody>
      </p:sp>
      <p:graphicFrame>
        <p:nvGraphicFramePr>
          <p:cNvPr id="5" name="表格 4"/>
          <p:cNvGraphicFramePr/>
          <p:nvPr/>
        </p:nvGraphicFramePr>
        <p:xfrm>
          <a:off x="243840" y="2795270"/>
          <a:ext cx="10006330" cy="1652905"/>
        </p:xfrm>
        <a:graphic>
          <a:graphicData uri="http://schemas.openxmlformats.org/drawingml/2006/table">
            <a:tbl>
              <a:tblPr firstRow="1" bandRow="1">
                <a:tableStyleId>{5940675A-B579-460E-94D1-54222C63F5DA}</a:tableStyleId>
              </a:tblPr>
              <a:tblGrid>
                <a:gridCol w="10006330">
                  <a:extLst>
                    <a:ext uri="{9D8B030D-6E8A-4147-A177-3AD203B41FA5}">
                      <a16:colId xmlns:a16="http://schemas.microsoft.com/office/drawing/2014/main" val="20000"/>
                    </a:ext>
                  </a:extLst>
                </a:gridCol>
              </a:tblGrid>
              <a:tr h="1652905">
                <a:tc>
                  <a:txBody>
                    <a:bodyPr/>
                    <a:lstStyle/>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对比</a:t>
                      </a:r>
                      <a:r>
                        <a:rPr lang="en-US" altLang="zh-CN" sz="1800" b="0" u="none">
                          <a:latin typeface="黑体" panose="02010609060101010101" pitchFamily="2" charset="-122"/>
                          <a:ea typeface="黑体" panose="02010609060101010101" pitchFamily="2" charset="-122"/>
                          <a:cs typeface="Times New Roman" panose="02020603050405020304" charset="0"/>
                        </a:rPr>
                        <a:t>throw</a:t>
                      </a:r>
                      <a:r>
                        <a:rPr lang="zh-CN" altLang="en-US" sz="1800" b="0" u="none">
                          <a:latin typeface="黑体" panose="02010609060101010101" pitchFamily="2" charset="-122"/>
                          <a:ea typeface="黑体" panose="02010609060101010101" pitchFamily="2" charset="-122"/>
                          <a:cs typeface="宋体" panose="02010600030101010101" pitchFamily="2" charset="-122"/>
                        </a:rPr>
                        <a:t>和</a:t>
                      </a:r>
                      <a:r>
                        <a:rPr lang="en-US" altLang="zh-CN" sz="1800" b="0" u="none">
                          <a:latin typeface="黑体" panose="02010609060101010101" pitchFamily="2" charset="-122"/>
                          <a:ea typeface="黑体" panose="02010609060101010101" pitchFamily="2" charset="-122"/>
                          <a:cs typeface="Times New Roman" panose="02020603050405020304" charset="0"/>
                        </a:rPr>
                        <a:t>throws</a:t>
                      </a:r>
                      <a:r>
                        <a:rPr lang="zh-CN" altLang="en-US" sz="1800" b="0" u="none">
                          <a:latin typeface="黑体" panose="02010609060101010101" pitchFamily="2" charset="-122"/>
                          <a:ea typeface="黑体" panose="02010609060101010101" pitchFamily="2" charset="-122"/>
                          <a:cs typeface="宋体" panose="02010600030101010101" pitchFamily="2" charset="-122"/>
                        </a:rPr>
                        <a:t>区别：</a:t>
                      </a:r>
                    </a:p>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作用不同：</a:t>
                      </a:r>
                      <a:r>
                        <a:rPr lang="en-US" altLang="zh-CN" sz="1800" b="0" u="none">
                          <a:latin typeface="黑体" panose="02010609060101010101" pitchFamily="2" charset="-122"/>
                          <a:ea typeface="黑体" panose="02010609060101010101" pitchFamily="2" charset="-122"/>
                          <a:cs typeface="Times New Roman" panose="02020603050405020304" charset="0"/>
                        </a:rPr>
                        <a:t>throw</a:t>
                      </a:r>
                      <a:r>
                        <a:rPr lang="zh-CN" altLang="en-US" sz="1800" b="0" u="none">
                          <a:latin typeface="黑体" panose="02010609060101010101" pitchFamily="2" charset="-122"/>
                          <a:ea typeface="黑体" panose="02010609060101010101" pitchFamily="2" charset="-122"/>
                          <a:cs typeface="宋体" panose="02010600030101010101" pitchFamily="2" charset="-122"/>
                        </a:rPr>
                        <a:t>用于程序员自动产生并抛出异常，</a:t>
                      </a:r>
                      <a:r>
                        <a:rPr lang="en-US" altLang="zh-CN" sz="1800" b="0" u="none">
                          <a:latin typeface="黑体" panose="02010609060101010101" pitchFamily="2" charset="-122"/>
                          <a:ea typeface="黑体" panose="02010609060101010101" pitchFamily="2" charset="-122"/>
                          <a:cs typeface="Times New Roman" panose="02020603050405020304" charset="0"/>
                        </a:rPr>
                        <a:t>throws</a:t>
                      </a:r>
                      <a:r>
                        <a:rPr lang="zh-CN" altLang="en-US" sz="1800" b="0" u="none">
                          <a:latin typeface="黑体" panose="02010609060101010101" pitchFamily="2" charset="-122"/>
                          <a:ea typeface="黑体" panose="02010609060101010101" pitchFamily="2" charset="-122"/>
                          <a:cs typeface="宋体" panose="02010600030101010101" pitchFamily="2" charset="-122"/>
                        </a:rPr>
                        <a:t>用于声明在该方法内抛出异常；</a:t>
                      </a:r>
                    </a:p>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位置不同：</a:t>
                      </a:r>
                      <a:r>
                        <a:rPr lang="en-US" altLang="zh-CN" sz="1800" b="0" u="none">
                          <a:latin typeface="黑体" panose="02010609060101010101" pitchFamily="2" charset="-122"/>
                          <a:ea typeface="黑体" panose="02010609060101010101" pitchFamily="2" charset="-122"/>
                          <a:cs typeface="Times New Roman" panose="02020603050405020304" charset="0"/>
                        </a:rPr>
                        <a:t>throw</a:t>
                      </a:r>
                      <a:r>
                        <a:rPr lang="zh-CN" altLang="en-US" sz="1800" b="0" u="none">
                          <a:latin typeface="黑体" panose="02010609060101010101" pitchFamily="2" charset="-122"/>
                          <a:ea typeface="黑体" panose="02010609060101010101" pitchFamily="2" charset="-122"/>
                          <a:cs typeface="宋体" panose="02010600030101010101" pitchFamily="2" charset="-122"/>
                        </a:rPr>
                        <a:t>位于方法体内部，可以作为单独语句使用，</a:t>
                      </a:r>
                      <a:r>
                        <a:rPr lang="en-US" altLang="zh-CN" sz="1800" b="0" u="none">
                          <a:latin typeface="黑体" panose="02010609060101010101" pitchFamily="2" charset="-122"/>
                          <a:ea typeface="黑体" panose="02010609060101010101" pitchFamily="2" charset="-122"/>
                          <a:cs typeface="Times New Roman" panose="02020603050405020304" charset="0"/>
                        </a:rPr>
                        <a:t>throws</a:t>
                      </a:r>
                      <a:r>
                        <a:rPr lang="zh-CN" altLang="en-US" sz="1800" b="0" u="none">
                          <a:latin typeface="黑体" panose="02010609060101010101" pitchFamily="2" charset="-122"/>
                          <a:ea typeface="黑体" panose="02010609060101010101" pitchFamily="2" charset="-122"/>
                          <a:cs typeface="宋体" panose="02010600030101010101" pitchFamily="2" charset="-122"/>
                        </a:rPr>
                        <a:t>必须在方法参数列表的后面不能单独使用；</a:t>
                      </a:r>
                    </a:p>
                    <a:p>
                      <a:pPr marL="0" indent="0" algn="l">
                        <a:buNone/>
                      </a:pPr>
                      <a:r>
                        <a:rPr lang="zh-CN" altLang="en-US" sz="1800" b="0" u="none">
                          <a:latin typeface="黑体" panose="02010609060101010101" pitchFamily="2" charset="-122"/>
                          <a:ea typeface="黑体" panose="02010609060101010101" pitchFamily="2" charset="-122"/>
                          <a:cs typeface="宋体" panose="02010600030101010101" pitchFamily="2" charset="-122"/>
                        </a:rPr>
                        <a:t>内容不同</a:t>
                      </a:r>
                      <a:r>
                        <a:rPr lang="en-US" altLang="zh-CN" sz="1800" b="0" u="none">
                          <a:latin typeface="黑体" panose="02010609060101010101" pitchFamily="2" charset="-122"/>
                          <a:ea typeface="黑体" panose="02010609060101010101" pitchFamily="2" charset="-122"/>
                          <a:cs typeface="Times New Roman" panose="02020603050405020304" charset="0"/>
                        </a:rPr>
                        <a:t>:throw</a:t>
                      </a:r>
                      <a:r>
                        <a:rPr lang="zh-CN" altLang="en-US" sz="1800" b="0" u="none">
                          <a:latin typeface="黑体" panose="02010609060101010101" pitchFamily="2" charset="-122"/>
                          <a:ea typeface="黑体" panose="02010609060101010101" pitchFamily="2" charset="-122"/>
                          <a:cs typeface="宋体" panose="02010600030101010101" pitchFamily="2" charset="-122"/>
                        </a:rPr>
                        <a:t>抛出一个异常对象，而且只能是一个。</a:t>
                      </a:r>
                      <a:r>
                        <a:rPr lang="en-US" altLang="zh-CN" sz="1800" b="0" u="none">
                          <a:latin typeface="黑体" panose="02010609060101010101" pitchFamily="2" charset="-122"/>
                          <a:ea typeface="黑体" panose="02010609060101010101" pitchFamily="2" charset="-122"/>
                          <a:cs typeface="Times New Roman" panose="02020603050405020304" charset="0"/>
                        </a:rPr>
                        <a:t>Throws</a:t>
                      </a:r>
                      <a:r>
                        <a:rPr lang="zh-CN" altLang="en-US" sz="1800" b="0" u="none">
                          <a:latin typeface="黑体" panose="02010609060101010101" pitchFamily="2" charset="-122"/>
                          <a:ea typeface="黑体" panose="02010609060101010101" pitchFamily="2" charset="-122"/>
                          <a:cs typeface="宋体" panose="02010600030101010101" pitchFamily="2" charset="-122"/>
                        </a:rPr>
                        <a:t>后面跟异常类，而且可以跟多个异常类。</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6.2 异常处理</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2" name="文本框 1"/>
          <p:cNvSpPr txBox="1"/>
          <p:nvPr/>
        </p:nvSpPr>
        <p:spPr>
          <a:xfrm>
            <a:off x="187325" y="894715"/>
            <a:ext cx="11833860" cy="379476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6.2.4能力拓展</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（1）流程图</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请画出try…catch…finally执行的流程图，并考虑完所有情况。</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（2）问答题</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throw和throws的区别</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（3）编程</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在案例6-6中，在Exception7类中添加设置年龄的方法setAge(int aget),对年龄进行判断，如果输入的年龄在1-100之间直接赋值，否则抛出异常。</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（4）自己查阅资料，了解一门开源日志记录工具，如log4j。</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074463"/>
            <a:ext cx="12192000" cy="3248167"/>
          </a:xfrm>
          <a:prstGeom prst="rect">
            <a:avLst/>
          </a:prstGeom>
          <a:solidFill>
            <a:srgbClr val="315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0" y="5460623"/>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5" name="文本框 16"/>
          <p:cNvSpPr txBox="1"/>
          <p:nvPr/>
        </p:nvSpPr>
        <p:spPr>
          <a:xfrm>
            <a:off x="3191807" y="2834390"/>
            <a:ext cx="3724096" cy="2215991"/>
          </a:xfrm>
          <a:prstGeom prst="rect">
            <a:avLst/>
          </a:prstGeom>
          <a:noFill/>
        </p:spPr>
        <p:txBody>
          <a:bodyPr wrap="none" rtlCol="0">
            <a:spAutoFit/>
          </a:bodyPr>
          <a:lstStyle/>
          <a:p>
            <a:r>
              <a:rPr lang="zh-CN" altLang="en-US" sz="13800" dirty="0" smtClean="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a:t>
            </a:r>
            <a:endParaRPr lang="zh-CN" altLang="en-US" sz="13800"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0" y="1962681"/>
            <a:ext cx="12192000" cy="0"/>
          </a:xfrm>
          <a:prstGeom prst="line">
            <a:avLst/>
          </a:prstGeom>
          <a:ln w="76200">
            <a:solidFill>
              <a:srgbClr val="315299"/>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191807" y="487680"/>
            <a:ext cx="7650480" cy="2144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u=3068836537,896708926&amp;fm=23&amp;gp=0"/>
          <p:cNvPicPr>
            <a:picLocks noChangeAspect="1"/>
          </p:cNvPicPr>
          <p:nvPr/>
        </p:nvPicPr>
        <p:blipFill>
          <a:blip r:embed="rId2"/>
          <a:srcRect l="-883" r="883"/>
          <a:stretch>
            <a:fillRect/>
          </a:stretch>
        </p:blipFill>
        <p:spPr>
          <a:xfrm>
            <a:off x="4217035" y="53340"/>
            <a:ext cx="5390515" cy="2455545"/>
          </a:xfrm>
          <a:prstGeom prst="rect">
            <a:avLst/>
          </a:prstGeom>
        </p:spPr>
      </p:pic>
      <p:pic>
        <p:nvPicPr>
          <p:cNvPr id="9" name="图片 8" descr="timg"/>
          <p:cNvPicPr>
            <a:picLocks noChangeAspect="1"/>
          </p:cNvPicPr>
          <p:nvPr/>
        </p:nvPicPr>
        <p:blipFill>
          <a:blip r:embed="rId3"/>
          <a:stretch>
            <a:fillRect/>
          </a:stretch>
        </p:blipFill>
        <p:spPr>
          <a:xfrm>
            <a:off x="80645" y="344805"/>
            <a:ext cx="2829560" cy="7423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33" name="Group 26"/>
          <p:cNvGrpSpPr/>
          <p:nvPr/>
        </p:nvGrpSpPr>
        <p:grpSpPr bwMode="auto">
          <a:xfrm>
            <a:off x="5424848" y="2344975"/>
            <a:ext cx="5565775" cy="433387"/>
            <a:chOff x="1042" y="1011"/>
            <a:chExt cx="3506" cy="273"/>
          </a:xfrm>
        </p:grpSpPr>
        <p:sp>
          <p:nvSpPr>
            <p:cNvPr id="34" name="矩形 1"/>
            <p:cNvSpPr>
              <a:spLocks noChangeArrowheads="1"/>
            </p:cNvSpPr>
            <p:nvPr/>
          </p:nvSpPr>
          <p:spPr bwMode="auto">
            <a:xfrm>
              <a:off x="1042" y="1011"/>
              <a:ext cx="3493" cy="273"/>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grpSp>
          <p:nvGrpSpPr>
            <p:cNvPr id="35" name="组合 6"/>
            <p:cNvGrpSpPr/>
            <p:nvPr/>
          </p:nvGrpSpPr>
          <p:grpSpPr bwMode="auto">
            <a:xfrm>
              <a:off x="1138" y="1079"/>
              <a:ext cx="227" cy="137"/>
              <a:chOff x="611560" y="990749"/>
              <a:chExt cx="360040" cy="288032"/>
            </a:xfrm>
          </p:grpSpPr>
          <p:sp>
            <p:nvSpPr>
              <p:cNvPr id="37" name="燕尾形 7"/>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38" name="燕尾形 8"/>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sp>
          <p:nvSpPr>
            <p:cNvPr id="36" name="Rectangle 6"/>
            <p:cNvSpPr>
              <a:spLocks noChangeArrowheads="1"/>
            </p:cNvSpPr>
            <p:nvPr/>
          </p:nvSpPr>
          <p:spPr bwMode="auto">
            <a:xfrm>
              <a:off x="1441" y="1031"/>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1</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JAVA语言异常的概念和异常的类型；</a:t>
              </a:r>
            </a:p>
          </p:txBody>
        </p:sp>
      </p:grpSp>
      <p:sp>
        <p:nvSpPr>
          <p:cNvPr id="39" name="Rectangle 6"/>
          <p:cNvSpPr>
            <a:spLocks noChangeArrowheads="1"/>
          </p:cNvSpPr>
          <p:nvPr/>
        </p:nvSpPr>
        <p:spPr bwMode="auto">
          <a:xfrm>
            <a:off x="5204756" y="1417875"/>
            <a:ext cx="4932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  </a:t>
            </a:r>
            <a:r>
              <a:rPr lang="zh-CN" altLang="en-US" sz="3200" dirty="0">
                <a:solidFill>
                  <a:srgbClr val="0D5BA6"/>
                </a:solidFill>
                <a:latin typeface="Malgun Gothic Semilight" panose="020B0502040204020203" pitchFamily="34" charset="-122"/>
                <a:ea typeface="Malgun Gothic Semilight" panose="020B0502040204020203" pitchFamily="34" charset="-122"/>
              </a:rPr>
              <a:t>汇报</a:t>
            </a:r>
            <a:r>
              <a:rPr lang="zh-CN" altLang="en-US" sz="3200" dirty="0" smtClean="0">
                <a:solidFill>
                  <a:srgbClr val="0D5BA6"/>
                </a:solidFill>
                <a:latin typeface="Malgun Gothic Semilight" panose="020B0502040204020203" pitchFamily="34" charset="-122"/>
                <a:ea typeface="Malgun Gothic Semilight" panose="020B0502040204020203" pitchFamily="34" charset="-122"/>
              </a:rPr>
              <a:t>提纲</a:t>
            </a:r>
            <a:endParaRPr lang="zh-CN" altLang="zh-CN" sz="3200" dirty="0">
              <a:solidFill>
                <a:srgbClr val="0D5BA6"/>
              </a:solidFill>
              <a:latin typeface="Malgun Gothic Semilight" panose="020B0502040204020203" pitchFamily="34" charset="-122"/>
              <a:ea typeface="Malgun Gothic Semilight" panose="020B0502040204020203" pitchFamily="34" charset="-122"/>
            </a:endParaRPr>
          </a:p>
        </p:txBody>
      </p:sp>
      <p:pic>
        <p:nvPicPr>
          <p:cNvPr id="40" name="Picture 59" descr="line"/>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0656" y="1913175"/>
            <a:ext cx="6478587"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27"/>
          <p:cNvGrpSpPr/>
          <p:nvPr/>
        </p:nvGrpSpPr>
        <p:grpSpPr bwMode="auto">
          <a:xfrm>
            <a:off x="5426436" y="3048237"/>
            <a:ext cx="5580062" cy="431800"/>
            <a:chOff x="1043" y="1454"/>
            <a:chExt cx="3515" cy="272"/>
          </a:xfrm>
        </p:grpSpPr>
        <p:sp>
          <p:nvSpPr>
            <p:cNvPr id="42" name="矩形 80"/>
            <p:cNvSpPr>
              <a:spLocks noChangeArrowheads="1"/>
            </p:cNvSpPr>
            <p:nvPr/>
          </p:nvSpPr>
          <p:spPr bwMode="auto">
            <a:xfrm>
              <a:off x="1043" y="1454"/>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3" name="Rectangle 6"/>
            <p:cNvSpPr>
              <a:spLocks noChangeArrowheads="1"/>
            </p:cNvSpPr>
            <p:nvPr/>
          </p:nvSpPr>
          <p:spPr bwMode="auto">
            <a:xfrm>
              <a:off x="1451" y="1489"/>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2</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JAVA语言异常处理机制；</a:t>
              </a:r>
            </a:p>
          </p:txBody>
        </p:sp>
        <p:grpSp>
          <p:nvGrpSpPr>
            <p:cNvPr id="44" name="组合 6"/>
            <p:cNvGrpSpPr/>
            <p:nvPr/>
          </p:nvGrpSpPr>
          <p:grpSpPr bwMode="auto">
            <a:xfrm>
              <a:off x="1132" y="1530"/>
              <a:ext cx="227" cy="136"/>
              <a:chOff x="611560" y="990749"/>
              <a:chExt cx="360040" cy="288032"/>
            </a:xfrm>
          </p:grpSpPr>
          <p:sp>
            <p:nvSpPr>
              <p:cNvPr id="45" name="燕尾形 11"/>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46" name="燕尾形 12"/>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grpSp>
        <p:nvGrpSpPr>
          <p:cNvPr id="47" name="Group 28"/>
          <p:cNvGrpSpPr/>
          <p:nvPr/>
        </p:nvGrpSpPr>
        <p:grpSpPr bwMode="auto">
          <a:xfrm>
            <a:off x="5426436" y="3745150"/>
            <a:ext cx="5580062" cy="431800"/>
            <a:chOff x="1043" y="1893"/>
            <a:chExt cx="3515" cy="272"/>
          </a:xfrm>
        </p:grpSpPr>
        <p:sp>
          <p:nvSpPr>
            <p:cNvPr id="48" name="矩形 80"/>
            <p:cNvSpPr>
              <a:spLocks noChangeArrowheads="1"/>
            </p:cNvSpPr>
            <p:nvPr/>
          </p:nvSpPr>
          <p:spPr bwMode="auto">
            <a:xfrm>
              <a:off x="1043" y="1893"/>
              <a:ext cx="3493" cy="272"/>
            </a:xfrm>
            <a:prstGeom prst="rect">
              <a:avLst/>
            </a:prstGeom>
            <a:solidFill>
              <a:schemeClr val="accent1">
                <a:lumMod val="20000"/>
                <a:lumOff val="80000"/>
              </a:schemeClr>
            </a:solidFill>
            <a:ln>
              <a:noFill/>
            </a:ln>
            <a:extLst>
              <a:ext uri="{91240B29-F687-4F45-9708-019B960494DF}">
                <a14:hiddenLine xmlns:a14="http://schemas.microsoft.com/office/drawing/2010/main" w="6350">
                  <a:solidFill>
                    <a:schemeClr val="bg2"/>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solidFill>
                  <a:srgbClr val="FFFFFF"/>
                </a:solidFill>
                <a:latin typeface="Calibri" panose="020F0502020204030204" pitchFamily="34" charset="0"/>
                <a:ea typeface="宋体" panose="02010600030101010101" pitchFamily="2" charset="-122"/>
              </a:endParaRPr>
            </a:p>
          </p:txBody>
        </p:sp>
        <p:sp>
          <p:nvSpPr>
            <p:cNvPr id="49" name="Rectangle 6"/>
            <p:cNvSpPr>
              <a:spLocks noChangeArrowheads="1"/>
            </p:cNvSpPr>
            <p:nvPr/>
          </p:nvSpPr>
          <p:spPr bwMode="auto">
            <a:xfrm>
              <a:off x="1451" y="1926"/>
              <a:ext cx="3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2000" dirty="0">
                  <a:solidFill>
                    <a:srgbClr val="076EAD"/>
                  </a:solidFill>
                  <a:latin typeface="黑体" panose="02010609060101010101" pitchFamily="2" charset="-122"/>
                  <a:ea typeface="黑体" panose="02010609060101010101" pitchFamily="2" charset="-122"/>
                </a:rPr>
                <a:t>3</a:t>
              </a:r>
              <a:r>
                <a:rPr lang="zh-CN" altLang="en-US" sz="2000" dirty="0">
                  <a:solidFill>
                    <a:srgbClr val="076EAD"/>
                  </a:solidFill>
                  <a:latin typeface="黑体" panose="02010609060101010101" pitchFamily="2" charset="-122"/>
                  <a:ea typeface="黑体" panose="02010609060101010101" pitchFamily="2" charset="-122"/>
                </a:rPr>
                <a:t>、</a:t>
              </a:r>
              <a:r>
                <a:rPr lang="zh-CN" altLang="zh-CN" sz="2000" dirty="0">
                  <a:solidFill>
                    <a:srgbClr val="076EAD"/>
                  </a:solidFill>
                  <a:latin typeface="黑体" panose="02010609060101010101" pitchFamily="2" charset="-122"/>
                  <a:ea typeface="黑体" panose="02010609060101010101" pitchFamily="2" charset="-122"/>
                </a:rPr>
                <a:t>JAVA语言异常抛出。</a:t>
              </a:r>
            </a:p>
          </p:txBody>
        </p:sp>
        <p:grpSp>
          <p:nvGrpSpPr>
            <p:cNvPr id="50" name="组合 6"/>
            <p:cNvGrpSpPr/>
            <p:nvPr/>
          </p:nvGrpSpPr>
          <p:grpSpPr bwMode="auto">
            <a:xfrm>
              <a:off x="1132" y="1967"/>
              <a:ext cx="227" cy="136"/>
              <a:chOff x="611560" y="990749"/>
              <a:chExt cx="360040" cy="288032"/>
            </a:xfrm>
          </p:grpSpPr>
          <p:sp>
            <p:nvSpPr>
              <p:cNvPr id="51" name="燕尾形 16"/>
              <p:cNvSpPr>
                <a:spLocks noChangeArrowheads="1"/>
              </p:cNvSpPr>
              <p:nvPr/>
            </p:nvSpPr>
            <p:spPr bwMode="auto">
              <a:xfrm>
                <a:off x="755576" y="990749"/>
                <a:ext cx="216024" cy="288032"/>
              </a:xfrm>
              <a:prstGeom prst="chevron">
                <a:avLst>
                  <a:gd name="adj" fmla="val 50000"/>
                </a:avLst>
              </a:prstGeom>
              <a:solidFill>
                <a:srgbClr val="0D5BA6"/>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sp>
            <p:nvSpPr>
              <p:cNvPr id="52" name="燕尾形 17"/>
              <p:cNvSpPr>
                <a:spLocks noChangeArrowheads="1"/>
              </p:cNvSpPr>
              <p:nvPr/>
            </p:nvSpPr>
            <p:spPr bwMode="auto">
              <a:xfrm>
                <a:off x="611560" y="990749"/>
                <a:ext cx="216024" cy="288032"/>
              </a:xfrm>
              <a:prstGeom prst="chevron">
                <a:avLst>
                  <a:gd name="adj" fmla="val 50000"/>
                </a:avLst>
              </a:prstGeom>
              <a:solidFill>
                <a:srgbClr val="99CCFF"/>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algn="ctr" eaLnBrk="1" hangingPunct="1"/>
                <a:endParaRPr lang="zh-CN" altLang="zh-CN" sz="1400">
                  <a:latin typeface="Calibri" panose="020F0502020204030204" pitchFamily="34" charset="0"/>
                  <a:ea typeface="宋体" panose="02010600030101010101" pitchFamily="2" charset="-122"/>
                </a:endParaRPr>
              </a:p>
            </p:txBody>
          </p:sp>
        </p:grpSp>
      </p:grpSp>
      <p:sp>
        <p:nvSpPr>
          <p:cNvPr id="2" name="矩形 1"/>
          <p:cNvSpPr/>
          <p:nvPr/>
        </p:nvSpPr>
        <p:spPr>
          <a:xfrm>
            <a:off x="1050473" y="3678187"/>
            <a:ext cx="3094807" cy="579120"/>
          </a:xfrm>
          <a:prstGeom prst="rect">
            <a:avLst/>
          </a:prstGeom>
        </p:spPr>
        <p:txBody>
          <a:bodyPr wrap="square">
            <a:spAutoFit/>
          </a:bodyPr>
          <a:lstStyle/>
          <a:p>
            <a:r>
              <a:rPr lang="en-US" altLang="zh-CN"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Java</a:t>
            </a:r>
            <a:r>
              <a:rPr lang="zh-CN" altLang="en-US" sz="3200" dirty="0">
                <a:solidFill>
                  <a:srgbClr val="0070C0"/>
                </a:solidFill>
                <a:effectLst>
                  <a:outerShdw blurRad="38100" dist="38100" dir="2700000" algn="tl">
                    <a:srgbClr val="000000">
                      <a:alpha val="43137"/>
                    </a:srgbClr>
                  </a:outerShdw>
                </a:effectLst>
                <a:latin typeface="Malgun Gothic Semilight" panose="020B0502040204020203" pitchFamily="34" charset="-122"/>
                <a:ea typeface="Malgun Gothic Semilight" panose="020B0502040204020203" pitchFamily="34" charset="-122"/>
              </a:rPr>
              <a:t>程序设计</a:t>
            </a:r>
          </a:p>
        </p:txBody>
      </p:sp>
      <p:pic>
        <p:nvPicPr>
          <p:cNvPr id="3" name="图片 2" descr="timg"/>
          <p:cNvPicPr>
            <a:picLocks noChangeAspect="1"/>
          </p:cNvPicPr>
          <p:nvPr/>
        </p:nvPicPr>
        <p:blipFill>
          <a:blip r:embed="rId4"/>
          <a:stretch>
            <a:fillRect/>
          </a:stretch>
        </p:blipFill>
        <p:spPr>
          <a:xfrm>
            <a:off x="889000" y="1670050"/>
            <a:ext cx="3256280" cy="180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学习目标</a:t>
            </a:r>
          </a:p>
        </p:txBody>
      </p:sp>
      <p:sp>
        <p:nvSpPr>
          <p:cNvPr id="100" name="文本框 99"/>
          <p:cNvSpPr txBox="1"/>
          <p:nvPr/>
        </p:nvSpPr>
        <p:spPr>
          <a:xfrm>
            <a:off x="118110" y="969645"/>
            <a:ext cx="11908790" cy="2560320"/>
          </a:xfrm>
          <a:prstGeom prst="rect">
            <a:avLst/>
          </a:prstGeom>
          <a:noFill/>
          <a:ln w="9525">
            <a:noFill/>
          </a:ln>
        </p:spPr>
        <p:txBody>
          <a:bodyPr wrap="square">
            <a:spAutoFit/>
          </a:bodyPr>
          <a:lstStyle/>
          <a:p>
            <a:pPr marL="0" indent="266700" algn="l" fontAlgn="auto">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1</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、掌握异常的定义和异常的类型；</a:t>
            </a:r>
          </a:p>
          <a:p>
            <a:pPr marL="0" indent="266700" algn="l" fontAlgn="auto">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2</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、掌握JAVA语言中异常的类层次结构；</a:t>
            </a:r>
          </a:p>
          <a:p>
            <a:pPr marL="0" indent="266700" algn="l" fontAlgn="auto">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3</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、熟悉JAVA语言中的异常处理机制；</a:t>
            </a:r>
          </a:p>
          <a:p>
            <a:pPr marL="0" indent="266700" algn="l" fontAlgn="auto">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4</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、了解自定义异常类的定义和适用；</a:t>
            </a:r>
          </a:p>
          <a:p>
            <a:pPr marL="0" indent="266700" algn="l" fontAlgn="auto">
              <a:lnSpc>
                <a:spcPct val="150000"/>
              </a:lnSpc>
            </a:pPr>
            <a:r>
              <a:rPr lang="en-US" altLang="zh-CN" b="0" u="none">
                <a:solidFill>
                  <a:srgbClr val="315299"/>
                </a:solidFill>
                <a:latin typeface="黑体" panose="02010609060101010101" pitchFamily="2" charset="-122"/>
                <a:ea typeface="黑体" panose="02010609060101010101" pitchFamily="2" charset="-122"/>
                <a:cs typeface="宋体" panose="02010600030101010101" pitchFamily="2" charset="-122"/>
              </a:rPr>
              <a:t>5</a:t>
            </a:r>
            <a:r>
              <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rPr>
              <a:t>、能对程序中可能出现的异常进行处理。</a:t>
            </a:r>
          </a:p>
          <a:p>
            <a:pPr marL="0" indent="266700" algn="l" fontAlgn="auto">
              <a:lnSpc>
                <a:spcPct val="150000"/>
              </a:lnSpc>
            </a:pPr>
            <a:endParaRPr lang="zh-CN" altLang="en-US" b="0" u="none">
              <a:solidFill>
                <a:srgbClr val="315299"/>
              </a:solidFill>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rPr>
              <a:t>6.1异常概述</a:t>
            </a:r>
          </a:p>
        </p:txBody>
      </p:sp>
      <p:sp>
        <p:nvSpPr>
          <p:cNvPr id="4" name="文本框 3"/>
          <p:cNvSpPr txBox="1"/>
          <p:nvPr/>
        </p:nvSpPr>
        <p:spPr>
          <a:xfrm>
            <a:off x="95250" y="842010"/>
            <a:ext cx="12004675" cy="502920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6.1.1 项目(6-1)描述</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根据提示输入整数被除数和除数，计算并输出商，如果正确请输出“感谢使用本程序！”；如果被除数输入的不是整数，请输出“输入的被除数不是整数，程序退出！”，程序退出；如果除数输入的不是整数，请输出“输入的除数不是整数，程序退出！”，程序退出；如果除数输入的是0，请输出“除数不能为0，程序退出！”，程序退出。</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6.1.1 项目知识准备</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（1）生活中的异常</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在生活中，异常情况随时都有可能发生。</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上下班异常：在正常情况下，你每天开车去上班，需要30分钟。但是由于上班高峰期，异常情况可能会发生，比如严重的堵车、事故等，这种情况下，你往往很晚才能到达单位。这种异常虽然偶尔发生，但是真的发生也是件很麻烦的事情。</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做饭异常：周末在家守着炖汤，正常情况下，2个小时后可以喝汤。但是由于微信群里不断在发红包，一直想着抢红包的事情，忘了调到小火，大家可想到这样的异常所带来的结果。</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1431" y="13366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sz="3200" dirty="0" smtClean="0">
                <a:solidFill>
                  <a:schemeClr val="bg1"/>
                </a:solidFill>
                <a:latin typeface="Malgun Gothic Semilight" panose="020B0502040204020203" pitchFamily="34" charset="-122"/>
                <a:ea typeface="Malgun Gothic Semilight" panose="020B0502040204020203" pitchFamily="34" charset="-122"/>
                <a:sym typeface="+mn-ea"/>
              </a:rPr>
              <a:t>6.1异常概述</a:t>
            </a:r>
            <a:endParaRPr lang="zh-CN" altLang="zh-CN" sz="3200" dirty="0">
              <a:solidFill>
                <a:schemeClr val="bg1"/>
              </a:solidFill>
              <a:latin typeface="Malgun Gothic Semilight" panose="020B0502040204020203" pitchFamily="34" charset="-122"/>
              <a:ea typeface="Malgun Gothic Semilight" panose="020B0502040204020203" pitchFamily="34" charset="-122"/>
            </a:endParaRPr>
          </a:p>
        </p:txBody>
      </p:sp>
      <p:graphicFrame>
        <p:nvGraphicFramePr>
          <p:cNvPr id="5" name="表格 -1"/>
          <p:cNvGraphicFramePr/>
          <p:nvPr/>
        </p:nvGraphicFramePr>
        <p:xfrm>
          <a:off x="217170" y="943610"/>
          <a:ext cx="7858760" cy="731520"/>
        </p:xfrm>
        <a:graphic>
          <a:graphicData uri="http://schemas.openxmlformats.org/drawingml/2006/table">
            <a:tbl>
              <a:tblPr firstRow="1" bandRow="1">
                <a:tableStyleId>{5940675A-B579-460E-94D1-54222C63F5DA}</a:tableStyleId>
              </a:tblPr>
              <a:tblGrid>
                <a:gridCol w="7858760">
                  <a:extLst>
                    <a:ext uri="{9D8B030D-6E8A-4147-A177-3AD203B41FA5}">
                      <a16:colId xmlns:a16="http://schemas.microsoft.com/office/drawing/2014/main" val="20000"/>
                    </a:ext>
                  </a:extLst>
                </a:gridCol>
              </a:tblGrid>
              <a:tr h="731520">
                <a:tc>
                  <a:txBody>
                    <a:bodyPr/>
                    <a:lstStyle/>
                    <a:p>
                      <a:pPr marL="0" indent="0" algn="l">
                        <a:buNone/>
                      </a:pPr>
                      <a:r>
                        <a:rPr lang="zh-CN" altLang="en-US" sz="1800" b="1" u="none">
                          <a:latin typeface="黑体" panose="02010609060101010101" pitchFamily="2" charset="-122"/>
                          <a:ea typeface="黑体" panose="02010609060101010101" pitchFamily="2" charset="-122"/>
                          <a:cs typeface="宋体" panose="02010600030101010101" pitchFamily="2" charset="-122"/>
                        </a:rPr>
                        <a:t>提醒：生活中有很多异常，同学们可否举例说出自己所  碰到的异常情况。</a:t>
                      </a:r>
                    </a:p>
                    <a:p>
                      <a:pPr marL="0" indent="0" algn="l">
                        <a:buNone/>
                      </a:pPr>
                      <a:r>
                        <a:rPr lang="zh-CN" altLang="en-US" sz="1800" b="1" u="none">
                          <a:latin typeface="黑体" panose="02010609060101010101" pitchFamily="2" charset="-122"/>
                          <a:ea typeface="黑体" panose="02010609060101010101" pitchFamily="2" charset="-122"/>
                          <a:cs typeface="宋体" panose="02010600030101010101" pitchFamily="2" charset="-122"/>
                        </a:rPr>
                        <a:t>异常：</a:t>
                      </a:r>
                      <a:r>
                        <a:rPr lang="en-US" altLang="zh-CN" sz="1800" b="1" u="none">
                          <a:latin typeface="黑体" panose="02010609060101010101" pitchFamily="2" charset="-122"/>
                          <a:ea typeface="黑体" panose="02010609060101010101" pitchFamily="2" charset="-122"/>
                          <a:cs typeface="Times New Roman" panose="02020603050405020304" charset="0"/>
                        </a:rPr>
                        <a:t>exception</a:t>
                      </a:r>
                      <a:endParaRPr lang="zh-CN" altLang="en-US" sz="1800" b="1" u="none">
                        <a:latin typeface="黑体" panose="02010609060101010101" pitchFamily="2" charset="-122"/>
                        <a:ea typeface="黑体" panose="02010609060101010101" pitchFamily="2" charset="-122"/>
                        <a:cs typeface="Symbol" panose="05050102010706020507" charset="0"/>
                      </a:endParaRPr>
                    </a:p>
                  </a:txBody>
                  <a:tcPr marL="26670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pic>
        <p:nvPicPr>
          <p:cNvPr id="2" name="图片 1"/>
          <p:cNvPicPr/>
          <p:nvPr/>
        </p:nvPicPr>
        <p:blipFill>
          <a:blip r:embed="rId2"/>
          <a:stretch>
            <a:fillRect/>
          </a:stretch>
        </p:blipFill>
        <p:spPr>
          <a:xfrm>
            <a:off x="3389947" y="3352800"/>
            <a:ext cx="133350" cy="133350"/>
          </a:xfrm>
          <a:prstGeom prst="rect">
            <a:avLst/>
          </a:prstGeom>
          <a:noFill/>
          <a:ln w="9525">
            <a:noFill/>
          </a:ln>
        </p:spPr>
      </p:pic>
      <p:pic>
        <p:nvPicPr>
          <p:cNvPr id="3" name="图片 2"/>
          <p:cNvPicPr/>
          <p:nvPr/>
        </p:nvPicPr>
        <p:blipFill>
          <a:blip r:embed="rId2"/>
          <a:stretch>
            <a:fillRect/>
          </a:stretch>
        </p:blipFill>
        <p:spPr>
          <a:xfrm>
            <a:off x="3256597" y="3505200"/>
            <a:ext cx="133350" cy="133350"/>
          </a:xfrm>
          <a:prstGeom prst="rect">
            <a:avLst/>
          </a:prstGeom>
          <a:noFill/>
          <a:ln w="9525">
            <a:noFill/>
          </a:ln>
        </p:spPr>
      </p:pic>
      <p:sp>
        <p:nvSpPr>
          <p:cNvPr id="4" name="文本框 3"/>
          <p:cNvSpPr txBox="1"/>
          <p:nvPr/>
        </p:nvSpPr>
        <p:spPr>
          <a:xfrm>
            <a:off x="147955" y="1785620"/>
            <a:ext cx="11873230" cy="4617720"/>
          </a:xfrm>
          <a:prstGeom prst="rect">
            <a:avLst/>
          </a:prstGeom>
          <a:noFill/>
        </p:spPr>
        <p:txBody>
          <a:bodyPr wrap="square" rtlCol="0">
            <a:spAutoFit/>
          </a:bodyPr>
          <a:lstStyle/>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（2）程序中的异常</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我们先查看案例6-1的程序代码：</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3" action="ppaction://hlinkfile"/>
              </a:rPr>
              <a:t>教材word版\第六章\新建 Microsoft Word 文档.docx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正常情况下，用户会按照系统的提示输入，运行效果如图6.1所示。</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图6.1 案例6-1正常运行结果</a:t>
            </a:r>
          </a:p>
        </p:txBody>
      </p:sp>
      <p:pic>
        <p:nvPicPr>
          <p:cNvPr id="1073742851" name="图片 12"/>
          <p:cNvPicPr>
            <a:picLocks noChangeAspect="1"/>
          </p:cNvPicPr>
          <p:nvPr/>
        </p:nvPicPr>
        <p:blipFill>
          <a:blip r:embed="rId4"/>
          <a:stretch>
            <a:fillRect/>
          </a:stretch>
        </p:blipFill>
        <p:spPr>
          <a:xfrm>
            <a:off x="217170" y="4285615"/>
            <a:ext cx="6197600" cy="1678940"/>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366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6.1异常概述</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4" name="文本框 3"/>
          <p:cNvSpPr txBox="1"/>
          <p:nvPr/>
        </p:nvSpPr>
        <p:spPr>
          <a:xfrm>
            <a:off x="5080" y="831215"/>
            <a:ext cx="12136755" cy="5306060"/>
          </a:xfrm>
          <a:prstGeom prst="rect">
            <a:avLst/>
          </a:prstGeom>
          <a:noFill/>
        </p:spPr>
        <p:txBody>
          <a:bodyPr wrap="square" rtlCol="0">
            <a:spAutoFit/>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r>
              <a:rPr lang="zh-CN" altLang="en-US"/>
              <a:t>                                                                                       </a:t>
            </a:r>
            <a:endParaRPr lang="zh-CN" altLang="en-US">
              <a:solidFill>
                <a:schemeClr val="accent5"/>
              </a:solidFill>
              <a:latin typeface="黑体" panose="02010609060101010101" pitchFamily="2" charset="-122"/>
              <a:ea typeface="黑体" panose="02010609060101010101" pitchFamily="2" charset="-122"/>
            </a:endParaRPr>
          </a:p>
        </p:txBody>
      </p:sp>
      <p:sp>
        <p:nvSpPr>
          <p:cNvPr id="3" name="文本框 2"/>
          <p:cNvSpPr txBox="1"/>
          <p:nvPr/>
        </p:nvSpPr>
        <p:spPr>
          <a:xfrm>
            <a:off x="81915" y="855345"/>
            <a:ext cx="11991975" cy="5440680"/>
          </a:xfrm>
          <a:prstGeom prst="rect">
            <a:avLst/>
          </a:prstGeom>
          <a:noFill/>
        </p:spPr>
        <p:txBody>
          <a:bodyPr wrap="square" rtlCol="0">
            <a:spAutoFit/>
          </a:bodyPr>
          <a:lstStyle/>
          <a:p>
            <a:r>
              <a:rPr lang="zh-CN" altLang="en-US">
                <a:solidFill>
                  <a:schemeClr val="accent5"/>
                </a:solidFill>
                <a:latin typeface="黑体" panose="02010609060101010101" pitchFamily="2" charset="-122"/>
                <a:ea typeface="黑体" panose="02010609060101010101" pitchFamily="2" charset="-122"/>
              </a:rPr>
              <a:t>如果用户被除数输入以下内容，运行效果如图6.2所示。</a:t>
            </a: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图6.2 案例6-1被除数非整数情况下的运行结果</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如果用户除数输入0，运行效果如图6.3所示。</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   图6.3 案例6-1除数为0 的运行结果</a:t>
            </a:r>
          </a:p>
        </p:txBody>
      </p:sp>
      <p:pic>
        <p:nvPicPr>
          <p:cNvPr id="2" name="图片 23"/>
          <p:cNvPicPr>
            <a:picLocks noChangeAspect="1"/>
          </p:cNvPicPr>
          <p:nvPr/>
        </p:nvPicPr>
        <p:blipFill>
          <a:blip r:embed="rId2"/>
          <a:stretch>
            <a:fillRect/>
          </a:stretch>
        </p:blipFill>
        <p:spPr>
          <a:xfrm>
            <a:off x="136525" y="1393825"/>
            <a:ext cx="5638165" cy="1955800"/>
          </a:xfrm>
          <a:prstGeom prst="rect">
            <a:avLst/>
          </a:prstGeom>
          <a:noFill/>
          <a:ln w="9525">
            <a:noFill/>
          </a:ln>
        </p:spPr>
      </p:pic>
      <p:pic>
        <p:nvPicPr>
          <p:cNvPr id="5" name="图片 25"/>
          <p:cNvPicPr>
            <a:picLocks noChangeAspect="1"/>
          </p:cNvPicPr>
          <p:nvPr/>
        </p:nvPicPr>
        <p:blipFill>
          <a:blip r:embed="rId3"/>
          <a:stretch>
            <a:fillRect/>
          </a:stretch>
        </p:blipFill>
        <p:spPr>
          <a:xfrm>
            <a:off x="136525" y="4238625"/>
            <a:ext cx="5638165" cy="1590040"/>
          </a:xfrm>
          <a:prstGeom prst="rect">
            <a:avLst/>
          </a:prstGeom>
          <a:noFill/>
          <a:ln w="9525">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6.1异常概述</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108585" y="894715"/>
            <a:ext cx="11978640" cy="54406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在本程序中，要求被除数和除数为整数，而且JAVA语言规定除数不能为0，如果违反这些规则，程序会非正常的结束，即产生异常。从异常开始的后面语句将不执行。</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（3）异常的概念</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案例6-1展示了程序中的异常，那么什么是异常。</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异常是在程序运行过程中所发生的反常事件，中断正在运行的程序。表现有多种形式，如内存用完，资源分配错误，找不到文件，网络连接错误，算术运算错误（如数的溢出、被零整除），数组下标越界，类型转换异常等。</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6.1.3 项目实施</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（1）通过分析题目可以得出以下信息：</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①根据提示输入被除数和除数；</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②目标是在正常输入的情况下，输出相应的内容；在不正常的输入情况下，也要输出相应的内容。</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③需要对输入的内容进行判断。</a:t>
            </a:r>
          </a:p>
        </p:txBody>
      </p:sp>
      <p:graphicFrame>
        <p:nvGraphicFramePr>
          <p:cNvPr id="2" name="表格 -1"/>
          <p:cNvGraphicFramePr/>
          <p:nvPr/>
        </p:nvGraphicFramePr>
        <p:xfrm>
          <a:off x="230505" y="1891665"/>
          <a:ext cx="6425565" cy="678815"/>
        </p:xfrm>
        <a:graphic>
          <a:graphicData uri="http://schemas.openxmlformats.org/drawingml/2006/table">
            <a:tbl>
              <a:tblPr firstRow="1" bandRow="1">
                <a:tableStyleId>{5940675A-B579-460E-94D1-54222C63F5DA}</a:tableStyleId>
              </a:tblPr>
              <a:tblGrid>
                <a:gridCol w="6425565">
                  <a:extLst>
                    <a:ext uri="{9D8B030D-6E8A-4147-A177-3AD203B41FA5}">
                      <a16:colId xmlns:a16="http://schemas.microsoft.com/office/drawing/2014/main" val="20000"/>
                    </a:ext>
                  </a:extLst>
                </a:gridCol>
              </a:tblGrid>
              <a:tr h="678815">
                <a:tc>
                  <a:txBody>
                    <a:bodyPr/>
                    <a:lstStyle/>
                    <a:p>
                      <a:pPr marL="0" indent="0" algn="l">
                        <a:buNone/>
                      </a:pPr>
                      <a:r>
                        <a:rPr lang="zh-CN" altLang="en-US" sz="1800" b="1" u="none">
                          <a:latin typeface="黑体" panose="02010609060101010101" pitchFamily="2" charset="-122"/>
                          <a:ea typeface="黑体" panose="02010609060101010101" pitchFamily="2" charset="-122"/>
                          <a:cs typeface="宋体" panose="02010600030101010101" pitchFamily="2" charset="-122"/>
                        </a:rPr>
                        <a:t>思考：</a:t>
                      </a:r>
                    </a:p>
                    <a:p>
                      <a:pPr marL="0" indent="0" algn="l">
                        <a:buNone/>
                      </a:pPr>
                      <a:r>
                        <a:rPr lang="zh-CN" altLang="en-US" sz="1800" b="1" u="none">
                          <a:latin typeface="黑体" panose="02010609060101010101" pitchFamily="2" charset="-122"/>
                          <a:ea typeface="黑体" panose="02010609060101010101" pitchFamily="2" charset="-122"/>
                          <a:cs typeface="宋体" panose="02010600030101010101" pitchFamily="2" charset="-122"/>
                        </a:rPr>
                        <a:t>请同学们思考如何来处理这些异常，如何避免这样的异常？</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6.1异常概述</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3129915" y="5189220"/>
            <a:ext cx="5080000" cy="331470"/>
          </a:xfrm>
          <a:prstGeom prst="rect">
            <a:avLst/>
          </a:prstGeom>
          <a:noFill/>
          <a:ln w="9525">
            <a:noFill/>
          </a:ln>
        </p:spPr>
        <p:txBody>
          <a:bodyPr>
            <a:spAutoFit/>
          </a:bodyPr>
          <a:lstStyle/>
          <a:p>
            <a:pPr marL="0" indent="266700" algn="l" fontAlgn="auto">
              <a:lnSpc>
                <a:spcPct val="150000"/>
              </a:lnSpc>
            </a:pPr>
            <a:r>
              <a:rPr lang="en-US" altLang="zh-CN" sz="1050" b="0" u="none">
                <a:latin typeface="Times New Roman" panose="02020603050405020304" charset="0"/>
                <a:ea typeface="Times New Roman" panose="02020603050405020304" charset="0"/>
                <a:cs typeface="Times New Roman" panose="02020603050405020304" charset="0"/>
              </a:rPr>
              <a:t> </a:t>
            </a:r>
            <a:endParaRPr lang="zh-CN" altLang="en-US"/>
          </a:p>
        </p:txBody>
      </p:sp>
      <p:sp>
        <p:nvSpPr>
          <p:cNvPr id="2" name="文本框 1"/>
          <p:cNvSpPr txBox="1"/>
          <p:nvPr/>
        </p:nvSpPr>
        <p:spPr>
          <a:xfrm>
            <a:off x="69215" y="868045"/>
            <a:ext cx="12057380" cy="461772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（2）编码：</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在案例6-1的基础上及以上分析,可以编写项目6-1程序：</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hlinkClick r:id="rId2" action="ppaction://hlinkfile"/>
              </a:rPr>
              <a:t>教材word版\第六章\新建 Microsoft Word 文档.docx</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（3）调试运行，显示结果</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该程序的部分运行结果如图6.4所示：</a:t>
            </a: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endParaRPr lang="zh-CN" altLang="en-US">
              <a:solidFill>
                <a:schemeClr val="accent5"/>
              </a:solidFill>
              <a:latin typeface="黑体" panose="02010609060101010101" pitchFamily="2" charset="-122"/>
              <a:ea typeface="黑体" panose="02010609060101010101" pitchFamily="2" charset="-122"/>
            </a:endParaRP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图6.4 项目6-1除数为0 的运行结果</a:t>
            </a:r>
          </a:p>
        </p:txBody>
      </p:sp>
      <p:pic>
        <p:nvPicPr>
          <p:cNvPr id="4" name="图片 27"/>
          <p:cNvPicPr>
            <a:picLocks noChangeAspect="1"/>
          </p:cNvPicPr>
          <p:nvPr/>
        </p:nvPicPr>
        <p:blipFill>
          <a:blip r:embed="rId3"/>
          <a:stretch>
            <a:fillRect/>
          </a:stretch>
        </p:blipFill>
        <p:spPr>
          <a:xfrm>
            <a:off x="245745" y="3016885"/>
            <a:ext cx="6520815" cy="1930400"/>
          </a:xfrm>
          <a:prstGeom prst="rect">
            <a:avLst/>
          </a:prstGeom>
          <a:noFill/>
          <a:ln w="9525">
            <a:noFill/>
          </a:ln>
        </p:spPr>
      </p:pic>
      <p:graphicFrame>
        <p:nvGraphicFramePr>
          <p:cNvPr id="5" name="表格 -1"/>
          <p:cNvGraphicFramePr/>
          <p:nvPr/>
        </p:nvGraphicFramePr>
        <p:xfrm>
          <a:off x="117475" y="5708650"/>
          <a:ext cx="5728335" cy="468630"/>
        </p:xfrm>
        <a:graphic>
          <a:graphicData uri="http://schemas.openxmlformats.org/drawingml/2006/table">
            <a:tbl>
              <a:tblPr firstRow="1" bandRow="1">
                <a:tableStyleId>{5940675A-B579-460E-94D1-54222C63F5DA}</a:tableStyleId>
              </a:tblPr>
              <a:tblGrid>
                <a:gridCol w="5728335">
                  <a:extLst>
                    <a:ext uri="{9D8B030D-6E8A-4147-A177-3AD203B41FA5}">
                      <a16:colId xmlns:a16="http://schemas.microsoft.com/office/drawing/2014/main" val="20000"/>
                    </a:ext>
                  </a:extLst>
                </a:gridCol>
              </a:tblGrid>
              <a:tr h="468630">
                <a:tc>
                  <a:txBody>
                    <a:bodyPr/>
                    <a:lstStyle/>
                    <a:p>
                      <a:pPr marL="0" indent="0" algn="l">
                        <a:buNone/>
                      </a:pPr>
                      <a:r>
                        <a:rPr lang="zh-CN" altLang="en-US" sz="1800" b="1" u="none">
                          <a:latin typeface="黑体" panose="02010609060101010101" pitchFamily="2" charset="-122"/>
                          <a:ea typeface="黑体" panose="02010609060101010101" pitchFamily="2" charset="-122"/>
                          <a:cs typeface="宋体" panose="02010600030101010101" pitchFamily="2" charset="-122"/>
                        </a:rPr>
                        <a:t>思考</a:t>
                      </a:r>
                      <a:r>
                        <a:rPr lang="zh-CN" altLang="en-US" sz="1800" b="0" u="none">
                          <a:latin typeface="黑体" panose="02010609060101010101" pitchFamily="2" charset="-122"/>
                          <a:ea typeface="黑体" panose="02010609060101010101" pitchFamily="2" charset="-122"/>
                          <a:cs typeface="宋体" panose="02010600030101010101" pitchFamily="2" charset="-122"/>
                        </a:rPr>
                        <a:t>：通过</a:t>
                      </a:r>
                      <a:r>
                        <a:rPr lang="en-US" altLang="zh-CN" sz="1800" b="0" u="none">
                          <a:latin typeface="黑体" panose="02010609060101010101" pitchFamily="2" charset="-122"/>
                          <a:ea typeface="黑体" panose="02010609060101010101" pitchFamily="2" charset="-122"/>
                          <a:cs typeface="Times New Roman" panose="02020603050405020304" charset="0"/>
                        </a:rPr>
                        <a:t>if-else</a:t>
                      </a:r>
                      <a:r>
                        <a:rPr lang="zh-CN" altLang="en-US" sz="1800" b="0" u="none">
                          <a:latin typeface="黑体" panose="02010609060101010101" pitchFamily="2" charset="-122"/>
                          <a:ea typeface="黑体" panose="02010609060101010101" pitchFamily="2" charset="-122"/>
                          <a:cs typeface="宋体" panose="02010600030101010101" pitchFamily="2" charset="-122"/>
                        </a:rPr>
                        <a:t>语句进行异常处理，有什么缺点？</a:t>
                      </a:r>
                      <a:endParaRPr lang="zh-CN" altLang="en-US" sz="1800" b="1" u="none">
                        <a:latin typeface="黑体" panose="02010609060101010101" pitchFamily="2" charset="-122"/>
                        <a:ea typeface="黑体" panose="0201060906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34938"/>
            <a:ext cx="12192001" cy="595312"/>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711200" fontAlgn="auto">
              <a:spcBef>
                <a:spcPts val="0"/>
              </a:spcBef>
              <a:spcAft>
                <a:spcPts val="0"/>
              </a:spcAft>
              <a:defRPr/>
            </a:pPr>
            <a:endParaRPr lang="zh-CN" altLang="en-US" sz="2400" dirty="0">
              <a:solidFill>
                <a:srgbClr val="FFFF00"/>
              </a:solidFill>
              <a:latin typeface="微软雅黑" panose="020B0503020204020204" pitchFamily="34" charset="-122"/>
              <a:ea typeface="微软雅黑" panose="020B0503020204020204" pitchFamily="34" charset="-122"/>
            </a:endParaRPr>
          </a:p>
        </p:txBody>
      </p:sp>
      <p:sp>
        <p:nvSpPr>
          <p:cNvPr id="26" name="矩形 25"/>
          <p:cNvSpPr/>
          <p:nvPr/>
        </p:nvSpPr>
        <p:spPr>
          <a:xfrm>
            <a:off x="5391" y="6528217"/>
            <a:ext cx="12192000" cy="323850"/>
          </a:xfrm>
          <a:prstGeom prst="rect">
            <a:avLst/>
          </a:prstGeom>
          <a:solidFill>
            <a:srgbClr val="0042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117474" y="6513513"/>
            <a:ext cx="5153265" cy="352425"/>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sym typeface="+mn-ea"/>
              </a:rPr>
              <a:t>JAVA</a:t>
            </a:r>
            <a:r>
              <a:rPr lang="zh-CN" altLang="en-US" sz="1600" dirty="0">
                <a:solidFill>
                  <a:schemeClr val="bg1"/>
                </a:solidFill>
                <a:latin typeface="微软雅黑" panose="020B0503020204020204" pitchFamily="34" charset="-122"/>
                <a:ea typeface="微软雅黑" panose="020B0503020204020204" pitchFamily="34" charset="-122"/>
                <a:sym typeface="+mn-ea"/>
              </a:rPr>
              <a:t>程序设计</a:t>
            </a:r>
            <a:r>
              <a:rPr lang="zh-CN" altLang="zh-CN" sz="1600" dirty="0">
                <a:solidFill>
                  <a:schemeClr val="bg1"/>
                </a:solidFill>
                <a:latin typeface="微软雅黑" panose="020B0503020204020204" pitchFamily="34" charset="-122"/>
                <a:ea typeface="微软雅黑" panose="020B0503020204020204" pitchFamily="34" charset="-122"/>
              </a:rPr>
              <a:t>》</a:t>
            </a:r>
            <a:r>
              <a:rPr lang="zh-CN" altLang="zh-CN" sz="1600" dirty="0" smtClean="0">
                <a:solidFill>
                  <a:schemeClr val="bg1"/>
                </a:solidFill>
                <a:latin typeface="微软雅黑" panose="020B0503020204020204" pitchFamily="34" charset="-122"/>
                <a:ea typeface="微软雅黑" panose="020B0503020204020204" pitchFamily="34" charset="-122"/>
              </a:rPr>
              <a:t>课程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Rectangle 6"/>
          <p:cNvSpPr>
            <a:spLocks noChangeArrowheads="1"/>
          </p:cNvSpPr>
          <p:nvPr/>
        </p:nvSpPr>
        <p:spPr bwMode="auto">
          <a:xfrm>
            <a:off x="338377" y="188079"/>
            <a:ext cx="4932362"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黑体" panose="02010609060101010101" pitchFamily="2" charset="-122"/>
              </a:defRPr>
            </a:lvl1pPr>
            <a:lvl2pPr marL="742950" indent="-285750">
              <a:defRPr>
                <a:solidFill>
                  <a:schemeClr val="tx1"/>
                </a:solidFill>
                <a:latin typeface="Arial" panose="020B0604020202020204" pitchFamily="34" charset="0"/>
                <a:ea typeface="黑体" panose="02010609060101010101" pitchFamily="2" charset="-122"/>
              </a:defRPr>
            </a:lvl2pPr>
            <a:lvl3pPr marL="1143000" indent="-228600">
              <a:defRPr>
                <a:solidFill>
                  <a:schemeClr val="tx1"/>
                </a:solidFill>
                <a:latin typeface="Arial" panose="020B0604020202020204" pitchFamily="34" charset="0"/>
                <a:ea typeface="黑体" panose="02010609060101010101" pitchFamily="2" charset="-122"/>
              </a:defRPr>
            </a:lvl3pPr>
            <a:lvl4pPr marL="1600200" indent="-228600">
              <a:defRPr>
                <a:solidFill>
                  <a:schemeClr val="tx1"/>
                </a:solidFill>
                <a:latin typeface="Arial" panose="020B0604020202020204" pitchFamily="34" charset="0"/>
                <a:ea typeface="黑体" panose="02010609060101010101" pitchFamily="2" charset="-122"/>
              </a:defRPr>
            </a:lvl4pPr>
            <a:lvl5pPr marL="2057400" indent="-228600">
              <a:defRPr>
                <a:solidFill>
                  <a:schemeClr val="tx1"/>
                </a:solidFill>
                <a:latin typeface="Arial" panose="020B0604020202020204" pitchFamily="34" charset="0"/>
                <a:ea typeface="黑体" panose="0201060906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2" charset="-122"/>
              </a:defRPr>
            </a:lvl9pPr>
          </a:lstStyle>
          <a:p>
            <a:pPr eaLnBrk="1" hangingPunct="1"/>
            <a:r>
              <a:rPr lang="zh-CN" altLang="en-US" sz="3200" dirty="0" smtClean="0">
                <a:solidFill>
                  <a:schemeClr val="bg1"/>
                </a:solidFill>
                <a:latin typeface="Malgun Gothic Semilight" panose="020B0502040204020203" pitchFamily="34" charset="-122"/>
                <a:ea typeface="Malgun Gothic Semilight" panose="020B0502040204020203" pitchFamily="34" charset="-122"/>
              </a:rPr>
              <a:t> </a:t>
            </a:r>
            <a:r>
              <a:rPr sz="3200" dirty="0" smtClean="0">
                <a:solidFill>
                  <a:schemeClr val="bg1"/>
                </a:solidFill>
                <a:latin typeface="Malgun Gothic Semilight" panose="020B0502040204020203" pitchFamily="34" charset="-122"/>
                <a:ea typeface="Malgun Gothic Semilight" panose="020B0502040204020203" pitchFamily="34" charset="-122"/>
                <a:sym typeface="+mn-ea"/>
              </a:rPr>
              <a:t>6.1异常概述</a:t>
            </a:r>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a:p>
            <a:pPr eaLnBrk="1" hangingPunct="1"/>
            <a:endParaRPr lang="zh-CN" altLang="en-US" sz="3200" dirty="0" smtClean="0">
              <a:solidFill>
                <a:schemeClr val="bg1"/>
              </a:solidFill>
              <a:latin typeface="Malgun Gothic Semilight" panose="020B0502040204020203" pitchFamily="34" charset="-122"/>
              <a:ea typeface="Malgun Gothic Semilight" panose="020B0502040204020203" pitchFamily="34" charset="-122"/>
            </a:endParaRPr>
          </a:p>
        </p:txBody>
      </p:sp>
      <p:sp>
        <p:nvSpPr>
          <p:cNvPr id="3" name="文本框 2"/>
          <p:cNvSpPr txBox="1"/>
          <p:nvPr/>
        </p:nvSpPr>
        <p:spPr>
          <a:xfrm>
            <a:off x="108585" y="868045"/>
            <a:ext cx="11938635" cy="1325880"/>
          </a:xfrm>
          <a:prstGeom prst="rect">
            <a:avLst/>
          </a:prstGeom>
          <a:noFill/>
        </p:spPr>
        <p:txBody>
          <a:bodyPr wrap="square" rtlCol="0">
            <a:spAutoFit/>
          </a:bodyPr>
          <a:lstStyle/>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6.1.4能力拓展</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1.请写出项目6-1代码的注释语句。</a:t>
            </a:r>
          </a:p>
          <a:p>
            <a:pPr fontAlgn="auto">
              <a:lnSpc>
                <a:spcPct val="150000"/>
              </a:lnSpc>
            </a:pPr>
            <a:r>
              <a:rPr lang="zh-CN" altLang="en-US">
                <a:solidFill>
                  <a:schemeClr val="accent5"/>
                </a:solidFill>
                <a:latin typeface="黑体" panose="02010609060101010101" pitchFamily="2" charset="-122"/>
                <a:ea typeface="黑体" panose="02010609060101010101" pitchFamily="2" charset="-122"/>
              </a:rPr>
              <a:t>2.通过if-else语句进行异常处理，有什么缺点？</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4075</Words>
  <Application>Microsoft Office PowerPoint</Application>
  <PresentationFormat>宽屏</PresentationFormat>
  <Paragraphs>195</Paragraphs>
  <Slides>18</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宋体</vt:lpstr>
      <vt:lpstr>Calibri</vt:lpstr>
      <vt:lpstr>Calibri Light</vt:lpstr>
      <vt:lpstr>Times New Roman</vt:lpstr>
      <vt:lpstr>黑体</vt:lpstr>
      <vt:lpstr>Symbol</vt:lpstr>
      <vt:lpstr>微软雅黑</vt:lpstr>
      <vt:lpstr>Malgun Gothic Semilight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刘万辉</dc:creator>
  <cp:lastModifiedBy>王卫</cp:lastModifiedBy>
  <cp:revision>74</cp:revision>
  <dcterms:created xsi:type="dcterms:W3CDTF">2014-07-13T07:15:00Z</dcterms:created>
  <dcterms:modified xsi:type="dcterms:W3CDTF">2017-03-13T08:41:21Z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