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1" r:id="rId7"/>
    <p:sldId id="328" r:id="rId8"/>
    <p:sldId id="262" r:id="rId9"/>
    <p:sldId id="263" r:id="rId10"/>
    <p:sldId id="265" r:id="rId11"/>
    <p:sldId id="266" r:id="rId12"/>
    <p:sldId id="329" r:id="rId13"/>
    <p:sldId id="325" r:id="rId14"/>
    <p:sldId id="267" r:id="rId15"/>
    <p:sldId id="268" r:id="rId16"/>
    <p:sldId id="270" r:id="rId17"/>
    <p:sldId id="271" r:id="rId18"/>
    <p:sldId id="273" r:id="rId19"/>
    <p:sldId id="275" r:id="rId20"/>
    <p:sldId id="277" r:id="rId21"/>
    <p:sldId id="280" r:id="rId22"/>
    <p:sldId id="282" r:id="rId23"/>
    <p:sldId id="284" r:id="rId24"/>
    <p:sldId id="287" r:id="rId25"/>
    <p:sldId id="293" r:id="rId26"/>
    <p:sldId id="295" r:id="rId27"/>
    <p:sldId id="298" r:id="rId28"/>
    <p:sldId id="302" r:id="rId29"/>
    <p:sldId id="331" r:id="rId30"/>
    <p:sldId id="326" r:id="rId31"/>
    <p:sldId id="308" r:id="rId32"/>
    <p:sldId id="310" r:id="rId33"/>
    <p:sldId id="314" r:id="rId34"/>
    <p:sldId id="316" r:id="rId35"/>
    <p:sldId id="327" r:id="rId36"/>
    <p:sldId id="318" r:id="rId37"/>
    <p:sldId id="320" r:id="rId38"/>
    <p:sldId id="322" r:id="rId39"/>
    <p:sldId id="323" r:id="rId40"/>
    <p:sldId id="324" r:id="rId4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93" autoAdjust="0"/>
    <p:restoredTop sz="86438" autoAdjust="0"/>
  </p:normalViewPr>
  <p:slideViewPr>
    <p:cSldViewPr>
      <p:cViewPr varScale="1">
        <p:scale>
          <a:sx n="65" d="100"/>
          <a:sy n="65" d="100"/>
        </p:scale>
        <p:origin x="-38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74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37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EECCEDCE-70F4-49F3-8470-10345326C3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74350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z="1200" dirty="0" smtClean="0"/>
              <a:t>在编辑复杂文档时，由于修改相同类型文本的次数比较多，如果逐个设置会很麻烦，虽然用“格式刷”能提高效率，但“格式刷”中的格式不能保存，所以文档关闭后，想增加标题仍需要再重新设置。</a:t>
            </a:r>
            <a:r>
              <a:rPr lang="en-US" altLang="zh-CN" sz="1200" dirty="0" smtClean="0"/>
              <a:t>Word</a:t>
            </a:r>
            <a:r>
              <a:rPr lang="zh-CN" altLang="en-US" sz="1200" dirty="0" smtClean="0"/>
              <a:t>中提供“样式”功能，设置一个样式可以直接套用，以后还可以永久保存，这样同一级别的文本套用一种样式的文本，修改时只修改这种样式就相当于修改每一个文本格式。。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CEDCE-70F4-49F3-8470-10345326C3EB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7050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zh-CN" altLang="en-US" sz="1200" dirty="0" smtClean="0"/>
              <a:t>有的论文写得比较长，为了方便查阅，在文章正文前面应该有一个目录。</a:t>
            </a:r>
            <a:r>
              <a:rPr lang="en-US" altLang="zh-CN" sz="1200" dirty="0" smtClean="0"/>
              <a:t>Word</a:t>
            </a:r>
            <a:r>
              <a:rPr lang="zh-CN" altLang="en-US" sz="1200" dirty="0" smtClean="0"/>
              <a:t>可以自动搜索文档中的标题。建立一个非常规范的目录，操作时不仅快速方便，而且目录可以随着内容的变化自动更新。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zh-CN" altLang="en-US" sz="1200" dirty="0" smtClean="0"/>
              <a:t>目录的生成是建立在标题的文本样式上的，必须是标题级别才能够生成目录，也就是说，如果标题的样式是除“标题</a:t>
            </a:r>
            <a:r>
              <a:rPr lang="en-US" altLang="zh-CN" sz="1200" dirty="0" smtClean="0"/>
              <a:t>1</a:t>
            </a:r>
            <a:r>
              <a:rPr lang="zh-CN" altLang="en-US" sz="1200" dirty="0" smtClean="0"/>
              <a:t>、标题</a:t>
            </a:r>
            <a:r>
              <a:rPr lang="en-US" altLang="zh-CN" sz="1200" dirty="0" smtClean="0"/>
              <a:t>2…..</a:t>
            </a:r>
            <a:r>
              <a:rPr lang="zh-CN" altLang="en-US" sz="1200" dirty="0" smtClean="0"/>
              <a:t>标题</a:t>
            </a:r>
            <a:r>
              <a:rPr lang="en-US" altLang="zh-CN" sz="1200" dirty="0" smtClean="0"/>
              <a:t>9”</a:t>
            </a:r>
            <a:r>
              <a:rPr lang="zh-CN" altLang="en-US" sz="1200" dirty="0" smtClean="0"/>
              <a:t>之外的样式，则生成的目录里不会出现该标题。</a:t>
            </a:r>
            <a:endParaRPr lang="en-US" altLang="zh-CN" sz="12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CEDCE-70F4-49F3-8470-10345326C3EB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78018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CEDCE-70F4-49F3-8470-10345326C3EB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57756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mtClean="0">
                <a:ea typeface="宋体" charset="-122"/>
              </a:rPr>
              <a:t> 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56D685CC-7C57-4A70-9A91-861F386F5C57}" type="slidenum">
              <a:rPr lang="en-US" altLang="zh-CN" smtClean="0"/>
              <a:pPr/>
              <a:t>39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组合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3"/>
          </a:xfrm>
        </p:grpSpPr>
        <p:sp>
          <p:nvSpPr>
            <p:cNvPr id="6" name="任意多边形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>
                <a:ea typeface="宋体" pitchFamily="2" charset="-122"/>
              </a:endParaRPr>
            </a:p>
          </p:txBody>
        </p:sp>
        <p:sp>
          <p:nvSpPr>
            <p:cNvPr id="7" name="任意多边形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9108074 w 5760"/>
                <a:gd name="T3" fmla="*/ 0 h 528"/>
                <a:gd name="T4" fmla="*/ 9108074 w 5760"/>
                <a:gd name="T5" fmla="*/ 838869 h 528"/>
                <a:gd name="T6" fmla="*/ 75901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0" y="4883889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22F1BF8-619E-4310-8EF8-52DF355838CA}" type="datetime1">
              <a:rPr lang="zh-CN" altLang="en-US"/>
              <a:pPr>
                <a:defRPr/>
              </a:pPr>
              <a:t>2014-11-17</a:t>
            </a:fld>
            <a:endParaRPr lang="en-US" altLang="zh-CN" dirty="0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900113" y="6389688"/>
            <a:ext cx="4895850" cy="347662"/>
          </a:xfrm>
        </p:spPr>
        <p:txBody>
          <a:bodyPr/>
          <a:lstStyle>
            <a:lvl1pPr>
              <a:defRPr sz="1100"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zh-CN" altLang="en-US"/>
              <a:t>制作人：王惠斌  孟晓峰                                        办公文档的高级应用</a:t>
            </a:r>
            <a:endParaRPr lang="en-US" altLang="zh-CN" dirty="0"/>
          </a:p>
        </p:txBody>
      </p:sp>
      <p:sp>
        <p:nvSpPr>
          <p:cNvPr id="13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EA59992C-8311-4E7B-B2F0-94E1448131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50550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369E9-8156-42D9-8970-1592447ED7B2}" type="datetime1">
              <a:rPr lang="zh-CN" altLang="en-US"/>
              <a:pPr>
                <a:defRPr/>
              </a:pPr>
              <a:t>2014-11-17</a:t>
            </a:fld>
            <a:endParaRPr lang="en-US" altLang="zh-CN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>
          <a:xfrm>
            <a:off x="539750" y="6405563"/>
            <a:ext cx="62626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制作人：王惠斌  孟晓峰                                        办公文档的高级应用</a:t>
            </a:r>
            <a:endParaRPr lang="en-US" altLang="zh-CN" dirty="0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13991-5CA7-46DE-832B-5A71A5FC8D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54233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F6DC2-85A9-462B-8FA9-D5ACEB6AA4B9}" type="datetime1">
              <a:rPr lang="zh-CN" altLang="en-US"/>
              <a:pPr>
                <a:defRPr/>
              </a:pPr>
              <a:t>2014-11-17</a:t>
            </a:fld>
            <a:endParaRPr lang="en-US" altLang="zh-CN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>
          <a:xfrm>
            <a:off x="468313" y="6405563"/>
            <a:ext cx="63341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制作人：王惠斌  孟晓峰                                        办公文档的高级应用</a:t>
            </a:r>
            <a:endParaRPr lang="en-US" altLang="zh-CN" dirty="0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E8B1B-E7FE-4113-863B-EE4726CB67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0742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28409-5E0B-4567-9A81-70C2DB53A06B}" type="datetime1">
              <a:rPr lang="zh-CN" altLang="en-US"/>
              <a:pPr>
                <a:defRPr/>
              </a:pPr>
              <a:t>2014-11-17</a:t>
            </a:fld>
            <a:endParaRPr lang="en-US" altLang="zh-CN" dirty="0"/>
          </a:p>
        </p:txBody>
      </p:sp>
      <p:sp>
        <p:nvSpPr>
          <p:cNvPr id="4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制作人：王惠斌  孟晓峰                                        办公文档的高级应用</a:t>
            </a:r>
            <a:endParaRPr lang="en-US" altLang="zh-CN" dirty="0"/>
          </a:p>
        </p:txBody>
      </p:sp>
      <p:sp>
        <p:nvSpPr>
          <p:cNvPr id="5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E2D84-5C9C-4124-A6A2-0BB975FDEC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2899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4D178-0630-40C7-8E95-D146DD3E04C7}" type="datetime1">
              <a:rPr lang="zh-CN" altLang="en-US"/>
              <a:pPr>
                <a:defRPr/>
              </a:pPr>
              <a:t>2014-11-17</a:t>
            </a:fld>
            <a:endParaRPr lang="en-US" altLang="zh-CN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>
          <a:xfrm>
            <a:off x="468313" y="6405563"/>
            <a:ext cx="6334125" cy="365125"/>
          </a:xfrm>
        </p:spPr>
        <p:txBody>
          <a:bodyPr/>
          <a:lstStyle>
            <a:lvl1pPr algn="just">
              <a:defRPr/>
            </a:lvl1pPr>
          </a:lstStyle>
          <a:p>
            <a:pPr>
              <a:defRPr/>
            </a:pPr>
            <a:r>
              <a:rPr lang="zh-CN" altLang="en-US"/>
              <a:t>制作人：王惠斌  孟晓峰                                        办公文档的高级应用</a:t>
            </a:r>
            <a:endParaRPr lang="en-US" altLang="zh-CN" dirty="0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CED15-9DCE-4A31-8441-01020DAA95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8436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燕尾形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1049A13-EDFA-4ED1-8151-08CACDF376D2}" type="datetime1">
              <a:rPr lang="zh-CN" altLang="en-US"/>
              <a:pPr>
                <a:defRPr/>
              </a:pPr>
              <a:t>2014-11-17</a:t>
            </a:fld>
            <a:endParaRPr lang="en-US" altLang="zh-CN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84213" y="6405563"/>
            <a:ext cx="6118225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zh-CN" altLang="en-US"/>
              <a:t>制作人：王惠斌  孟晓峰                                        办公文档的高级应用</a:t>
            </a:r>
            <a:endParaRPr lang="en-US" altLang="zh-CN" dirty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5F06B8-C71E-4C29-9991-182A793E44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11054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07E80B7-0C04-4958-8F97-4E8D51C79308}" type="datetime1">
              <a:rPr lang="zh-CN" altLang="en-US"/>
              <a:pPr>
                <a:defRPr/>
              </a:pPr>
              <a:t>2014-11-17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684213" y="6405563"/>
            <a:ext cx="6118225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zh-CN" altLang="en-US"/>
              <a:t>制作人：王惠斌  孟晓峰                                        办公文档的高级应用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CDC936-301D-4F68-B038-7F59B19823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64483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B3875B6-28EF-4A87-90FD-DD023A44D592}" type="datetime1">
              <a:rPr lang="zh-CN" altLang="en-US"/>
              <a:pPr>
                <a:defRPr/>
              </a:pPr>
              <a:t>2014-11-17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755650" y="6405563"/>
            <a:ext cx="6046788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zh-CN" altLang="en-US"/>
              <a:t>制作人：王惠斌  孟晓峰                                        办公文档的高级应用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74D8DB6-4598-42FE-8240-471B582A1F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11465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07EBB0-9659-4142-B821-DC3E050CB16C}" type="datetime1">
              <a:rPr lang="zh-CN" altLang="en-US"/>
              <a:pPr>
                <a:defRPr/>
              </a:pPr>
              <a:t>2014-11-17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zh-CN" altLang="en-US"/>
              <a:t>制作人：王惠斌  孟晓峰                                        办公文档的高级应用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ECE6936-BCE6-49AD-A93A-A0842BCAE3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5488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55980-AAB5-49C3-866E-E7580B74F59E}" type="datetime1">
              <a:rPr lang="zh-CN" altLang="en-US"/>
              <a:pPr>
                <a:defRPr/>
              </a:pPr>
              <a:t>2014-11-17</a:t>
            </a:fld>
            <a:endParaRPr lang="en-US" altLang="zh-CN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>
          <a:xfrm>
            <a:off x="468313" y="6405563"/>
            <a:ext cx="63341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制作人：王惠斌  孟晓峰                                        办公文档的高级应用</a:t>
            </a:r>
            <a:endParaRPr lang="en-US" altLang="zh-CN" dirty="0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62B74-F3C3-441A-A9D8-6F31888A7E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52895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1FE3C43-5536-4F61-AF10-748036F35915}" type="datetime1">
              <a:rPr lang="zh-CN" altLang="en-US"/>
              <a:pPr>
                <a:defRPr/>
              </a:pPr>
              <a:t>2014-11-17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zh-CN" altLang="en-US"/>
              <a:t>制作人：王惠斌  孟晓峰                                        办公文档的高级应用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686BB9-67EC-4DB1-A181-5AC8C0B8F6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63898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ea typeface="宋体" pitchFamily="2" charset="-122"/>
            </a:endParaRPr>
          </a:p>
        </p:txBody>
      </p:sp>
      <p:sp>
        <p:nvSpPr>
          <p:cNvPr id="6" name="任意多边形 1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3802505 w 5591"/>
              <a:gd name="T3" fmla="*/ 0 h 588"/>
              <a:gd name="T4" fmla="*/ 3802505 w 5591"/>
              <a:gd name="T5" fmla="*/ 838200 h 588"/>
              <a:gd name="T6" fmla="*/ 3168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直角三角形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燕尾形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FE437E5-4815-404E-9089-AC1DA3AEDED8}" type="datetime1">
              <a:rPr lang="zh-CN" altLang="en-US"/>
              <a:pPr>
                <a:defRPr/>
              </a:pPr>
              <a:t>2014-11-17</a:t>
            </a:fld>
            <a:endParaRPr lang="en-US" altLang="zh-CN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23850" y="6405563"/>
            <a:ext cx="6478588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zh-CN" altLang="en-US"/>
              <a:t>制作人：王惠斌  孟晓峰                                        办公文档的高级应用</a:t>
            </a:r>
            <a:endParaRPr lang="en-US" altLang="zh-CN" dirty="0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63FBB4C-A477-4EAD-93AB-66294A4B5B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68895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ea typeface="宋体" pitchFamily="2" charset="-122"/>
            </a:endParaRPr>
          </a:p>
        </p:txBody>
      </p:sp>
      <p:sp>
        <p:nvSpPr>
          <p:cNvPr id="1027" name="任意多边形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3802505 w 5591"/>
              <a:gd name="T3" fmla="*/ 0 h 588"/>
              <a:gd name="T4" fmla="*/ 3802505 w 5591"/>
              <a:gd name="T5" fmla="*/ 838200 h 588"/>
              <a:gd name="T6" fmla="*/ 3168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33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extLst/>
          </a:lstStyle>
          <a:p>
            <a:pPr>
              <a:defRPr/>
            </a:pPr>
            <a:fld id="{300CDD4C-DDC3-4283-A1ED-E36567D985E9}" type="datetime1">
              <a:rPr lang="zh-CN" altLang="en-US"/>
              <a:pPr>
                <a:defRPr/>
              </a:pPr>
              <a:t>2014-11-17</a:t>
            </a:fld>
            <a:endParaRPr lang="en-US" altLang="zh-CN" dirty="0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900113" y="6405563"/>
            <a:ext cx="5902325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extLst/>
          </a:lstStyle>
          <a:p>
            <a:pPr>
              <a:defRPr/>
            </a:pPr>
            <a:r>
              <a:rPr lang="zh-CN" altLang="en-US"/>
              <a:t>制作人：王惠斌  孟晓峰                                        办公文档的高级应用</a:t>
            </a:r>
            <a:endParaRPr lang="en-US" altLang="zh-CN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extLst/>
          </a:lstStyle>
          <a:p>
            <a:pPr>
              <a:defRPr/>
            </a:pPr>
            <a:fld id="{72F5812F-E29C-49D1-AC6C-A4C76574AB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  <p:sldLayoutId id="2147483807" r:id="rId12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/>
          <a:ea typeface="黑体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/>
          <a:ea typeface="黑体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/>
          <a:ea typeface="黑体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/>
          <a:ea typeface="黑体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/>
          <a:ea typeface="黑体" pitchFamily="49" charset="-122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slide" Target="slide17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9.xml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5400" dirty="0" smtClean="0"/>
              <a:t>办公信息化实例教程</a:t>
            </a: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>
              <a:buFont typeface="Arial" charset="0"/>
              <a:buNone/>
            </a:pPr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 办公中文档的高级应用</a:t>
            </a:r>
          </a:p>
        </p:txBody>
      </p:sp>
      <p:sp>
        <p:nvSpPr>
          <p:cNvPr id="13316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0F47AB5F-A597-4573-A81D-1EE8ABEFB380}" type="datetime1">
              <a:rPr lang="zh-CN" altLang="en-US" sz="1100" smtClean="0">
                <a:solidFill>
                  <a:srgbClr val="FFFFFF"/>
                </a:solidFill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solidFill>
                <a:srgbClr val="FFFFFF"/>
              </a:solidFill>
              <a:latin typeface="Arial" charset="0"/>
              <a:ea typeface="宋体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制作人：王惠斌  孟晓峰                                        办公文档的高级应用</a:t>
            </a:r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为了方便论文内容的查阅和记录，一般的论文都要添加页码，插入页码的方法和第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章中介绍的方法一样，选择“插入”功能区</a:t>
            </a:r>
            <a:r>
              <a:rPr lang="en-US" altLang="zh-CN" dirty="0" smtClean="0"/>
              <a:t>/“</a:t>
            </a:r>
            <a:r>
              <a:rPr lang="zh-CN" altLang="en-US" dirty="0" smtClean="0"/>
              <a:t>页眉和页脚”工具组</a:t>
            </a:r>
            <a:r>
              <a:rPr lang="en-US" altLang="zh-CN" dirty="0" smtClean="0"/>
              <a:t>/“</a:t>
            </a:r>
            <a:r>
              <a:rPr lang="zh-CN" altLang="en-US" dirty="0" smtClean="0"/>
              <a:t>页码” 命令，在下拉列表中选择所需的样式，切换到页脚区，插入页码即可。</a:t>
            </a:r>
          </a:p>
        </p:txBody>
      </p:sp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/>
              <a:t>3</a:t>
            </a:r>
            <a:r>
              <a:rPr lang="zh-CN" altLang="en-US" sz="4000" dirty="0" smtClean="0"/>
              <a:t>．插入页码和脚注</a:t>
            </a:r>
            <a:br>
              <a:rPr lang="zh-CN" altLang="en-US" sz="4000" dirty="0" smtClean="0"/>
            </a:br>
            <a:endParaRPr lang="zh-CN" altLang="en-US" sz="4000" dirty="0" smtClean="0"/>
          </a:p>
        </p:txBody>
      </p:sp>
      <p:sp>
        <p:nvSpPr>
          <p:cNvPr id="22532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9554D8ED-AC76-4F83-9C51-64B4A449BB0D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22533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852936"/>
            <a:ext cx="5114428" cy="3097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Rot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09728" indent="0" eaLnBrk="1" fontAlgn="auto" hangingPunct="1">
              <a:spcAft>
                <a:spcPts val="0"/>
              </a:spcAft>
              <a:buNone/>
              <a:defRPr/>
            </a:pPr>
            <a:r>
              <a:rPr lang="zh-CN" altLang="zh-CN" sz="2800" dirty="0"/>
              <a:t>以本论文为例，制作目录的操作步骤如</a:t>
            </a:r>
            <a:r>
              <a:rPr lang="zh-CN" altLang="zh-CN" sz="2800" dirty="0" smtClean="0"/>
              <a:t>下</a:t>
            </a:r>
            <a:r>
              <a:rPr lang="zh-CN" altLang="en-US" sz="2800" dirty="0"/>
              <a:t>：</a:t>
            </a:r>
            <a:endParaRPr lang="en-US" altLang="zh-CN" sz="2800" dirty="0" smtClean="0"/>
          </a:p>
          <a:p>
            <a:pPr marL="566928" indent="-457200" eaLnBrk="1" fontAlgn="auto" hangingPunct="1">
              <a:spcAft>
                <a:spcPts val="0"/>
              </a:spcAft>
              <a:defRPr/>
            </a:pPr>
            <a:r>
              <a:rPr lang="zh-CN" altLang="zh-CN" sz="2400" dirty="0" smtClean="0"/>
              <a:t>将</a:t>
            </a:r>
            <a:r>
              <a:rPr lang="zh-CN" altLang="zh-CN" sz="2400" dirty="0"/>
              <a:t>光标定位在文章正文的最前面，选择“页面布局”功能区</a:t>
            </a:r>
            <a:r>
              <a:rPr lang="en-US" altLang="zh-CN" sz="2400" dirty="0"/>
              <a:t>/</a:t>
            </a:r>
            <a:r>
              <a:rPr lang="zh-CN" altLang="zh-CN" sz="2400" dirty="0"/>
              <a:t>“页面设置”工具组</a:t>
            </a:r>
            <a:r>
              <a:rPr lang="en-US" altLang="zh-CN" sz="2400" dirty="0"/>
              <a:t>/</a:t>
            </a:r>
            <a:r>
              <a:rPr lang="zh-CN" altLang="zh-CN" sz="2400" dirty="0"/>
              <a:t>“分隔符”命令</a:t>
            </a:r>
            <a:r>
              <a:rPr lang="zh-CN" altLang="zh-CN" sz="2400" dirty="0" smtClean="0"/>
              <a:t>，在</a:t>
            </a:r>
            <a:r>
              <a:rPr lang="zh-CN" altLang="zh-CN" sz="2400" dirty="0"/>
              <a:t>下拉列表是选择“分节符”</a:t>
            </a:r>
            <a:r>
              <a:rPr lang="en-US" altLang="zh-CN" sz="2400" dirty="0"/>
              <a:t>/</a:t>
            </a:r>
            <a:r>
              <a:rPr lang="zh-CN" altLang="zh-CN" sz="2400" dirty="0"/>
              <a:t>“下一页”命</a:t>
            </a:r>
            <a:r>
              <a:rPr lang="zh-CN" altLang="zh-CN" sz="2400" dirty="0" smtClean="0"/>
              <a:t>令</a:t>
            </a:r>
            <a:r>
              <a:rPr lang="zh-CN" altLang="en-US" sz="2400" dirty="0" smtClean="0"/>
              <a:t>，</a:t>
            </a:r>
            <a:r>
              <a:rPr lang="zh-CN" altLang="zh-CN" sz="2400" dirty="0" smtClean="0"/>
              <a:t>此</a:t>
            </a:r>
            <a:r>
              <a:rPr lang="zh-CN" altLang="zh-CN" sz="2400" dirty="0"/>
              <a:t>时论文题目和正文之间就多出一页空白页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566928" lvl="0" indent="-457200" eaLnBrk="1" fontAlgn="auto" hangingPunct="1">
              <a:spcAft>
                <a:spcPts val="0"/>
              </a:spcAft>
              <a:defRPr/>
            </a:pPr>
            <a:r>
              <a:rPr lang="zh-CN" altLang="zh-CN" sz="2400" dirty="0" smtClean="0"/>
              <a:t>在</a:t>
            </a:r>
            <a:r>
              <a:rPr lang="zh-CN" altLang="zh-CN" sz="2400" dirty="0"/>
              <a:t>空白页最上面输入“目录”两个字并另起一行，设置“目录”字体为四号字、居中对齐。选择“引用”功能区</a:t>
            </a:r>
            <a:r>
              <a:rPr lang="en-US" altLang="zh-CN" sz="2400" dirty="0"/>
              <a:t>/</a:t>
            </a:r>
            <a:r>
              <a:rPr lang="zh-CN" altLang="zh-CN" sz="2400" dirty="0"/>
              <a:t>“目录”工具组</a:t>
            </a:r>
            <a:r>
              <a:rPr lang="en-US" altLang="zh-CN" sz="2400" dirty="0"/>
              <a:t>/</a:t>
            </a:r>
            <a:r>
              <a:rPr lang="zh-CN" altLang="zh-CN" sz="2400" dirty="0"/>
              <a:t>“目录”命令</a:t>
            </a:r>
            <a:r>
              <a:rPr lang="zh-CN" altLang="zh-CN" sz="2400" dirty="0" smtClean="0"/>
              <a:t>，在</a:t>
            </a:r>
            <a:r>
              <a:rPr lang="zh-CN" altLang="zh-CN" sz="2400" dirty="0"/>
              <a:t>下拉列表中选择“插入目录”，弹出“目录”对话框，选择“目录”选项</a:t>
            </a:r>
            <a:r>
              <a:rPr lang="zh-CN" altLang="zh-CN" sz="2400" dirty="0" smtClean="0"/>
              <a:t>卡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566928" indent="-457200" eaLnBrk="1" fontAlgn="auto" hangingPunct="1">
              <a:spcAft>
                <a:spcPts val="0"/>
              </a:spcAft>
              <a:defRPr/>
            </a:pPr>
            <a:r>
              <a:rPr lang="en-US" altLang="zh-CN" sz="2400" dirty="0"/>
              <a:t>  </a:t>
            </a:r>
            <a:r>
              <a:rPr lang="zh-CN" altLang="zh-CN" sz="2400" dirty="0"/>
              <a:t>根据需要可以选择是否要页码、页码是否右对齐，并可以设置制表符前导符号、目录格式以及目录层次，通常情况下，论文要制作三级目录</a:t>
            </a:r>
            <a:r>
              <a:rPr lang="zh-CN" altLang="en-US" sz="2400" dirty="0"/>
              <a:t>，</a:t>
            </a:r>
            <a:r>
              <a:rPr lang="zh-CN" altLang="zh-CN" sz="2400" dirty="0"/>
              <a:t>设置完毕后单击“确定”按钮。</a:t>
            </a:r>
            <a:r>
              <a:rPr lang="en-US" altLang="zh-CN" sz="2400" dirty="0"/>
              <a:t> </a:t>
            </a:r>
            <a:r>
              <a:rPr lang="zh-CN" altLang="zh-CN" sz="2400" dirty="0"/>
              <a:t>此时，系统将会自动插入目录的内容。</a:t>
            </a:r>
            <a:endParaRPr lang="en-US" altLang="zh-CN" sz="2400" dirty="0"/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zh-CN" altLang="en-US" sz="2800" dirty="0" smtClean="0"/>
          </a:p>
        </p:txBody>
      </p:sp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/>
              <a:t>4</a:t>
            </a:r>
            <a:r>
              <a:rPr lang="zh-CN" altLang="en-US" sz="4000" dirty="0" smtClean="0"/>
              <a:t>．论文中目录的制作</a:t>
            </a:r>
            <a:br>
              <a:rPr lang="zh-CN" altLang="en-US" sz="4000" dirty="0" smtClean="0"/>
            </a:br>
            <a:endParaRPr lang="zh-CN" altLang="en-US" sz="4000" dirty="0" smtClean="0"/>
          </a:p>
        </p:txBody>
      </p:sp>
      <p:sp>
        <p:nvSpPr>
          <p:cNvPr id="23556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D3325A93-2DAB-4612-B9D5-4E9AE92A35D1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23557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4948"/>
            <a:ext cx="3816423" cy="6712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924" y="2414588"/>
            <a:ext cx="3875931" cy="2886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081" y="2996952"/>
            <a:ext cx="3936281" cy="3159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537" indent="0">
              <a:buNone/>
            </a:pPr>
            <a:r>
              <a:rPr lang="zh-CN" altLang="zh-CN" dirty="0" smtClean="0"/>
              <a:t>（</a:t>
            </a:r>
            <a:r>
              <a:rPr lang="en-US" altLang="zh-CN" dirty="0" smtClean="0"/>
              <a:t>2</a:t>
            </a:r>
            <a:r>
              <a:rPr lang="zh-CN" altLang="zh-CN" dirty="0" smtClean="0"/>
              <a:t>）目</a:t>
            </a:r>
            <a:r>
              <a:rPr lang="zh-CN" altLang="zh-CN" dirty="0"/>
              <a:t>录的使用技</a:t>
            </a:r>
            <a:r>
              <a:rPr lang="zh-CN" altLang="zh-CN" dirty="0" smtClean="0"/>
              <a:t>巧</a:t>
            </a:r>
            <a:endParaRPr lang="en-US" altLang="zh-CN" dirty="0" smtClean="0"/>
          </a:p>
          <a:p>
            <a:r>
              <a:rPr lang="zh-CN" altLang="zh-CN" dirty="0"/>
              <a:t>① 设置目录底纹不显示。</a:t>
            </a:r>
          </a:p>
          <a:p>
            <a:r>
              <a:rPr lang="zh-CN" altLang="zh-CN" dirty="0"/>
              <a:t>② 目录的使用。</a:t>
            </a:r>
          </a:p>
          <a:p>
            <a:r>
              <a:rPr lang="zh-CN" altLang="zh-CN" dirty="0"/>
              <a:t>③目录格式的设置。</a:t>
            </a:r>
          </a:p>
          <a:p>
            <a:r>
              <a:rPr lang="zh-CN" altLang="zh-CN" dirty="0"/>
              <a:t>④目录的更新。</a:t>
            </a:r>
          </a:p>
          <a:p>
            <a:r>
              <a:rPr lang="zh-CN" altLang="zh-CN" dirty="0"/>
              <a:t>⑤ 目录的删除。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dirty="0"/>
              <a:t>4</a:t>
            </a:r>
            <a:r>
              <a:rPr lang="zh-CN" altLang="en-US" sz="4400" dirty="0"/>
              <a:t>．论文中目录的制作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74D178-0630-40C7-8E95-D146DD3E04C7}" type="datetime1">
              <a:rPr lang="zh-CN" altLang="en-US" smtClean="0"/>
              <a:pPr>
                <a:defRPr/>
              </a:pPr>
              <a:t>2014-11-17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制作人：王惠斌  孟晓峰                                        办公文档的高级应用</a:t>
            </a:r>
            <a:endParaRPr lang="en-US" altLang="zh-CN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916832"/>
            <a:ext cx="3695700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967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内容占位符 2"/>
          <p:cNvSpPr>
            <a:spLocks noGrp="1"/>
          </p:cNvSpPr>
          <p:nvPr>
            <p:ph idx="1"/>
          </p:nvPr>
        </p:nvSpPr>
        <p:spPr>
          <a:xfrm>
            <a:off x="395288" y="1628775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zh-CN" sz="2800" smtClean="0">
                <a:hlinkClick r:id="rId2" action="ppaction://hlinksldjump"/>
              </a:rPr>
              <a:t>1.</a:t>
            </a:r>
            <a:r>
              <a:rPr lang="zh-CN" altLang="en-US" sz="2800" smtClean="0">
                <a:hlinkClick r:id="rId2" action="ppaction://hlinksldjump"/>
              </a:rPr>
              <a:t>导航窗格的使用</a:t>
            </a:r>
            <a:endParaRPr lang="en-US" altLang="zh-CN" sz="2800" smtClean="0"/>
          </a:p>
          <a:p>
            <a:pPr eaLnBrk="1" hangingPunct="1"/>
            <a:r>
              <a:rPr lang="en-US" altLang="zh-CN" sz="2800" smtClean="0">
                <a:hlinkClick r:id="rId3" action="ppaction://hlinksldjump"/>
              </a:rPr>
              <a:t>2.</a:t>
            </a:r>
            <a:r>
              <a:rPr lang="zh-CN" altLang="en-US" sz="2800" smtClean="0">
                <a:hlinkClick r:id="rId3" action="ppaction://hlinksldjump"/>
              </a:rPr>
              <a:t>公式的制作</a:t>
            </a:r>
            <a:endParaRPr lang="en-US" altLang="zh-CN" sz="2800" smtClean="0"/>
          </a:p>
          <a:p>
            <a:pPr eaLnBrk="1" hangingPunct="1"/>
            <a:r>
              <a:rPr lang="en-US" altLang="zh-CN" sz="2800" smtClean="0">
                <a:hlinkClick r:id="rId4" action="ppaction://hlinksldjump"/>
              </a:rPr>
              <a:t>3.</a:t>
            </a:r>
            <a:r>
              <a:rPr lang="zh-CN" altLang="en-US" sz="2800" smtClean="0">
                <a:hlinkClick r:id="rId4" action="ppaction://hlinksldjump"/>
              </a:rPr>
              <a:t>脚注与尾注</a:t>
            </a:r>
            <a:endParaRPr lang="en-US" altLang="zh-CN" sz="2800" smtClean="0"/>
          </a:p>
          <a:p>
            <a:pPr eaLnBrk="1" hangingPunct="1"/>
            <a:r>
              <a:rPr lang="en-US" altLang="zh-CN" sz="2800" smtClean="0">
                <a:hlinkClick r:id="rId5" action="ppaction://hlinksldjump"/>
              </a:rPr>
              <a:t>4.</a:t>
            </a:r>
            <a:r>
              <a:rPr lang="zh-CN" altLang="en-US" sz="2800" smtClean="0">
                <a:hlinkClick r:id="rId5" action="ppaction://hlinksldjump"/>
              </a:rPr>
              <a:t>样式的使用</a:t>
            </a:r>
            <a:endParaRPr lang="en-US" altLang="zh-CN" sz="2800" smtClean="0"/>
          </a:p>
          <a:p>
            <a:pPr eaLnBrk="1" hangingPunct="1"/>
            <a:r>
              <a:rPr lang="en-US" altLang="zh-CN" sz="2800" smtClean="0">
                <a:hlinkClick r:id="rId6" action="ppaction://hlinksldjump"/>
              </a:rPr>
              <a:t>5.</a:t>
            </a:r>
            <a:r>
              <a:rPr lang="zh-CN" altLang="en-US" sz="2800" smtClean="0">
                <a:hlinkClick r:id="rId6" action="ppaction://hlinksldjump"/>
              </a:rPr>
              <a:t>奇偶页不同的页眉页脚设置</a:t>
            </a:r>
            <a:endParaRPr lang="zh-CN" altLang="en-US" sz="2800" smtClean="0"/>
          </a:p>
        </p:txBody>
      </p:sp>
      <p:sp>
        <p:nvSpPr>
          <p:cNvPr id="122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3.1.3</a:t>
            </a:r>
            <a:r>
              <a:rPr lang="zh-CN" altLang="en-US" dirty="0" smtClean="0"/>
              <a:t>主要知识点</a:t>
            </a:r>
          </a:p>
        </p:txBody>
      </p:sp>
      <p:sp>
        <p:nvSpPr>
          <p:cNvPr id="24580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8FAA2E59-1342-4A3E-A8A5-AA5D9B9F0A67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24581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导航窗格是</a:t>
            </a:r>
            <a:r>
              <a:rPr lang="en-US" altLang="zh-CN" dirty="0" smtClean="0"/>
              <a:t>Office 2010</a:t>
            </a:r>
            <a:r>
              <a:rPr lang="zh-CN" altLang="en-US" dirty="0" smtClean="0"/>
              <a:t>新增的一项功能，它是默认显示在文档编辑左边的一个独立的窗格，它的功能融合了低版本中的文档结构结构图、文本查找、缩览图等功能。能够分级显示文档的标题列表并对整个文档快速浏览，还能在文档中进行高级查找 。</a:t>
            </a:r>
            <a:endParaRPr lang="en-US" altLang="zh-CN" dirty="0" smtClean="0"/>
          </a:p>
          <a:p>
            <a:pPr eaLnBrk="1" hangingPunct="1"/>
            <a:r>
              <a:rPr lang="zh-CN" altLang="zh-CN" dirty="0"/>
              <a:t>选择“视图”功能区</a:t>
            </a:r>
            <a:r>
              <a:rPr lang="en-US" altLang="zh-CN" dirty="0"/>
              <a:t>/</a:t>
            </a:r>
            <a:r>
              <a:rPr lang="zh-CN" altLang="zh-CN" dirty="0"/>
              <a:t>“显示”工具组</a:t>
            </a:r>
            <a:r>
              <a:rPr lang="en-US" altLang="zh-CN" dirty="0"/>
              <a:t>/</a:t>
            </a:r>
            <a:r>
              <a:rPr lang="zh-CN" altLang="zh-CN" dirty="0"/>
              <a:t>“导航窗口” 命令，打开“导航”任务窗格</a:t>
            </a:r>
            <a:r>
              <a:rPr lang="zh-CN" altLang="zh-CN" dirty="0" smtClean="0"/>
              <a:t>，“</a:t>
            </a:r>
            <a:r>
              <a:rPr lang="zh-CN" altLang="zh-CN" dirty="0"/>
              <a:t>导航”任务窗格分为三部分：浏览文档标题、浏览页面和浏览当前搜索的结果。</a:t>
            </a:r>
          </a:p>
          <a:p>
            <a:pPr eaLnBrk="1" hangingPunct="1"/>
            <a:endParaRPr lang="zh-CN" altLang="en-US" dirty="0" smtClean="0"/>
          </a:p>
        </p:txBody>
      </p:sp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/>
              <a:t>1</a:t>
            </a:r>
            <a:r>
              <a:rPr lang="zh-CN" altLang="en-US" sz="4000" dirty="0" smtClean="0"/>
              <a:t>．导航窗格的使用</a:t>
            </a:r>
            <a:br>
              <a:rPr lang="zh-CN" altLang="en-US" sz="4000" dirty="0" smtClean="0"/>
            </a:br>
            <a:endParaRPr lang="zh-CN" altLang="en-US" sz="4000" dirty="0" smtClean="0"/>
          </a:p>
        </p:txBody>
      </p:sp>
      <p:sp>
        <p:nvSpPr>
          <p:cNvPr id="25604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3D1986E1-78A4-4220-A56B-9B926DACAFC5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25605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12976"/>
            <a:ext cx="3810000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marL="109537" indent="0" eaLnBrk="1" hangingPunct="1">
              <a:buNone/>
            </a:pPr>
            <a:r>
              <a:rPr lang="zh-CN" altLang="zh-CN" sz="2400" dirty="0" smtClean="0"/>
              <a:t>制作公式方法有两种，一种是选择“插入”功能区</a:t>
            </a:r>
            <a:r>
              <a:rPr lang="en-US" altLang="zh-CN" sz="2400" dirty="0" smtClean="0"/>
              <a:t>/</a:t>
            </a:r>
            <a:r>
              <a:rPr lang="zh-CN" altLang="zh-CN" sz="2400" dirty="0" smtClean="0"/>
              <a:t>“符号”工具组</a:t>
            </a:r>
            <a:r>
              <a:rPr lang="en-US" altLang="zh-CN" sz="2400" dirty="0" smtClean="0"/>
              <a:t>/</a:t>
            </a:r>
            <a:r>
              <a:rPr lang="zh-CN" altLang="zh-CN" sz="2400" dirty="0" smtClean="0"/>
              <a:t>“公式”命令，选择其中的某个公式或选择“插入新公式”命令进行制作；另一种是利用</a:t>
            </a:r>
            <a:r>
              <a:rPr lang="en-US" altLang="zh-CN" sz="2400" dirty="0" smtClean="0"/>
              <a:t>Word</a:t>
            </a:r>
            <a:r>
              <a:rPr lang="zh-CN" altLang="zh-CN" sz="2400" dirty="0" smtClean="0"/>
              <a:t>提供的</a:t>
            </a:r>
            <a:r>
              <a:rPr lang="en-US" altLang="zh-CN" sz="2400" dirty="0" smtClean="0"/>
              <a:t>Microsoft</a:t>
            </a:r>
            <a:r>
              <a:rPr lang="zh-CN" altLang="zh-CN" sz="2400" dirty="0" smtClean="0"/>
              <a:t>公式</a:t>
            </a:r>
            <a:r>
              <a:rPr lang="en-US" altLang="zh-CN" sz="2400" dirty="0" smtClean="0"/>
              <a:t>3.0</a:t>
            </a:r>
            <a:r>
              <a:rPr lang="zh-CN" altLang="zh-CN" sz="2400" dirty="0" smtClean="0"/>
              <a:t>，可实现论文中各类复杂公式的编排。</a:t>
            </a:r>
            <a:endParaRPr lang="en-US" altLang="zh-CN" sz="2400" dirty="0" smtClean="0"/>
          </a:p>
          <a:p>
            <a:pPr marL="109537" indent="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）启动公式编辑器</a:t>
            </a:r>
          </a:p>
          <a:p>
            <a:pPr marL="365125" marR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tabLst/>
              <a:defRPr/>
            </a:pPr>
            <a:r>
              <a:rPr lang="zh-CN" altLang="zh-CN" sz="2400" dirty="0"/>
              <a:t>在</a:t>
            </a:r>
            <a:r>
              <a:rPr lang="en-US" altLang="zh-CN" sz="2400" dirty="0"/>
              <a:t>Word</a:t>
            </a:r>
            <a:r>
              <a:rPr lang="zh-CN" altLang="zh-CN" sz="2400" dirty="0"/>
              <a:t>中，单击“插入”功能区</a:t>
            </a:r>
            <a:r>
              <a:rPr lang="en-US" altLang="zh-CN" sz="2400" dirty="0"/>
              <a:t>/</a:t>
            </a:r>
            <a:r>
              <a:rPr lang="zh-CN" altLang="zh-CN" sz="2400" dirty="0"/>
              <a:t>“文本”工具组</a:t>
            </a:r>
            <a:r>
              <a:rPr lang="en-US" altLang="zh-CN" sz="2400" dirty="0"/>
              <a:t>/</a:t>
            </a:r>
            <a:r>
              <a:rPr lang="zh-CN" altLang="zh-CN" sz="2400" dirty="0"/>
              <a:t>“对象”命令</a:t>
            </a:r>
            <a:r>
              <a:rPr lang="zh-CN" altLang="zh-CN" sz="2400" dirty="0" smtClean="0"/>
              <a:t>，</a:t>
            </a:r>
            <a:r>
              <a:rPr lang="zh-CN" altLang="zh-CN" sz="2400" dirty="0"/>
              <a:t>在弹出的对话框的“对象类型”列表中选择“</a:t>
            </a:r>
            <a:r>
              <a:rPr lang="en-US" altLang="zh-CN" sz="2400" dirty="0"/>
              <a:t>Microsoft</a:t>
            </a:r>
            <a:r>
              <a:rPr lang="zh-CN" altLang="zh-CN" sz="2400" dirty="0"/>
              <a:t>公式</a:t>
            </a:r>
            <a:r>
              <a:rPr lang="en-US" altLang="zh-CN" sz="2400" dirty="0"/>
              <a:t>3.0</a:t>
            </a:r>
            <a:r>
              <a:rPr lang="zh-CN" altLang="zh-CN" sz="2400" dirty="0"/>
              <a:t>”选项</a:t>
            </a:r>
            <a:r>
              <a:rPr lang="zh-CN" altLang="zh-CN" sz="2400" dirty="0" smtClean="0"/>
              <a:t>，</a:t>
            </a:r>
            <a:r>
              <a:rPr lang="zh-CN" altLang="en-US" sz="2400" dirty="0" smtClean="0"/>
              <a:t>点击确定。</a:t>
            </a:r>
            <a:r>
              <a:rPr lang="zh-CN" altLang="zh-CN" sz="2400" kern="1200" dirty="0" smtClean="0">
                <a:solidFill>
                  <a:schemeClr val="tx1"/>
                </a:solidFill>
                <a:effectLst/>
              </a:rPr>
              <a:t>公式编辑器启动后，</a:t>
            </a:r>
            <a:r>
              <a:rPr lang="en-US" altLang="zh-CN" sz="2400" kern="1200" dirty="0" smtClean="0">
                <a:solidFill>
                  <a:schemeClr val="tx1"/>
                </a:solidFill>
                <a:effectLst/>
              </a:rPr>
              <a:t>Word </a:t>
            </a:r>
            <a:r>
              <a:rPr lang="zh-CN" altLang="zh-CN" sz="2400" kern="1200" dirty="0" smtClean="0">
                <a:solidFill>
                  <a:schemeClr val="tx1"/>
                </a:solidFill>
                <a:effectLst/>
              </a:rPr>
              <a:t>窗口将变为公式编辑器窗口，菜单项将发生变化。同时，窗口中将显示出“公式”工具栏，它可以细分为“符号”和“模板”两个工具栏。</a:t>
            </a:r>
            <a:endParaRPr lang="en-US" altLang="zh-CN" sz="2400" kern="1200" dirty="0" smtClean="0">
              <a:solidFill>
                <a:schemeClr val="tx1"/>
              </a:solidFill>
              <a:effectLst/>
            </a:endParaRPr>
          </a:p>
          <a:p>
            <a:pPr marL="109537" indent="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）公式编辑实例</a:t>
            </a:r>
          </a:p>
          <a:p>
            <a:pPr marL="365125" marR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tabLst/>
              <a:defRPr/>
            </a:pPr>
            <a:endParaRPr lang="zh-CN" altLang="zh-CN" sz="2400" kern="1200" dirty="0" smtClean="0">
              <a:solidFill>
                <a:schemeClr val="tx1"/>
              </a:solidFill>
              <a:effectLst/>
            </a:endParaRPr>
          </a:p>
          <a:p>
            <a:endParaRPr lang="en-US" altLang="zh-CN" sz="2400" dirty="0" smtClean="0"/>
          </a:p>
        </p:txBody>
      </p:sp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/>
              <a:t>2</a:t>
            </a:r>
            <a:r>
              <a:rPr lang="zh-CN" altLang="en-US" sz="4000" dirty="0" smtClean="0"/>
              <a:t>．公式的制作</a:t>
            </a:r>
            <a:br>
              <a:rPr lang="zh-CN" altLang="en-US" sz="4000" dirty="0" smtClean="0"/>
            </a:br>
            <a:endParaRPr lang="zh-CN" altLang="en-US" sz="4000" dirty="0" smtClean="0"/>
          </a:p>
        </p:txBody>
      </p:sp>
      <p:sp>
        <p:nvSpPr>
          <p:cNvPr id="26628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10EEA8B3-EFE7-4CA4-859D-8361CDFCED89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26629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025" y="1628800"/>
            <a:ext cx="2466975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933056"/>
            <a:ext cx="3057525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ts val="2600"/>
              </a:lnSpc>
            </a:pPr>
            <a:r>
              <a:rPr lang="zh-CN" altLang="en-US" sz="2400" dirty="0" smtClean="0"/>
              <a:t>论文页码下端经常需要说明文中有关引用资料的来源（脚注），最后还要列出论文撰写时的主要参考文献（尾注）。它们虽然不是论文的正文，但仍然是论文的一个组成部分，它们主要是起补充、解释、说明的作用，并且也是对原著人员知识产权的尊重。</a:t>
            </a:r>
            <a:endParaRPr lang="en-US" altLang="zh-CN" sz="2400" dirty="0" smtClean="0"/>
          </a:p>
          <a:p>
            <a:pPr eaLnBrk="1" hangingPunct="1">
              <a:lnSpc>
                <a:spcPts val="2600"/>
              </a:lnSpc>
            </a:pPr>
            <a:r>
              <a:rPr lang="zh-CN" altLang="en-US" sz="2400" dirty="0" smtClean="0"/>
              <a:t>在本例中，脚注的操作方法已介绍，下面就尾注添加方法的操作步骤如介绍下：（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）先将光标定位在需要插入尾注的位置，也就是需要解释的文字处。（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）选择“引用”功能区</a:t>
            </a:r>
            <a:r>
              <a:rPr lang="en-US" altLang="zh-CN" sz="2400" dirty="0" smtClean="0"/>
              <a:t>/“</a:t>
            </a:r>
            <a:r>
              <a:rPr lang="zh-CN" altLang="en-US" sz="2400" dirty="0" smtClean="0"/>
              <a:t>脚注”工具组</a:t>
            </a:r>
            <a:r>
              <a:rPr lang="en-US" altLang="zh-CN" sz="2400" dirty="0" smtClean="0"/>
              <a:t>/“</a:t>
            </a:r>
            <a:r>
              <a:rPr lang="zh-CN" altLang="en-US" sz="2400" dirty="0" smtClean="0"/>
              <a:t>插入尾注”命令，光标会直接定位在文档的结尾处，输入相应的尾注内容即可。如果想更改尾注编号的格式，可以单击“引用”功能区</a:t>
            </a:r>
            <a:r>
              <a:rPr lang="en-US" altLang="zh-CN" sz="2400" dirty="0" smtClean="0"/>
              <a:t>/“</a:t>
            </a:r>
            <a:r>
              <a:rPr lang="zh-CN" altLang="en-US" sz="2400" dirty="0" smtClean="0"/>
              <a:t>脚注”工具组右下角的按钮弹出“脚注和尾注”对话框，选择适当的格式，单击“应用”按钮即可 </a:t>
            </a:r>
          </a:p>
        </p:txBody>
      </p:sp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/>
              <a:t>3</a:t>
            </a:r>
            <a:r>
              <a:rPr lang="zh-CN" altLang="en-US" sz="4000" dirty="0" smtClean="0"/>
              <a:t>．脚注与尾注</a:t>
            </a:r>
            <a:br>
              <a:rPr lang="zh-CN" altLang="en-US" sz="4000" dirty="0" smtClean="0"/>
            </a:br>
            <a:endParaRPr lang="zh-CN" altLang="en-US" sz="4000" dirty="0" smtClean="0"/>
          </a:p>
        </p:txBody>
      </p:sp>
      <p:sp>
        <p:nvSpPr>
          <p:cNvPr id="27652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36E8F9C9-9470-4E0C-B171-41270B8A2A27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27653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420888"/>
            <a:ext cx="4624816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921" y="3284984"/>
            <a:ext cx="1918485" cy="2184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样式的使用除了前面论文中的修改样式之外，还可以新建样式和直接套用样式。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）直接套用样式   </a:t>
            </a:r>
            <a:r>
              <a:rPr lang="zh-CN" altLang="en-US" sz="2800" dirty="0" smtClean="0"/>
              <a:t>打开“样式和格式”任务窗格，选定需要套用样式的文本内容，然后从“样式和格式”任务窗格中的列表中选择需要设置的样式，单击即可将选取内容设置为预先设置的样式效果。</a:t>
            </a:r>
          </a:p>
        </p:txBody>
      </p:sp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/>
              <a:t>4</a:t>
            </a:r>
            <a:r>
              <a:rPr lang="zh-CN" altLang="en-US" sz="4000" dirty="0" smtClean="0"/>
              <a:t>．样式的使用</a:t>
            </a:r>
            <a:br>
              <a:rPr lang="zh-CN" altLang="en-US" sz="4000" dirty="0" smtClean="0"/>
            </a:br>
            <a:endParaRPr lang="zh-CN" altLang="en-US" sz="4000" dirty="0" smtClean="0"/>
          </a:p>
        </p:txBody>
      </p:sp>
      <p:sp>
        <p:nvSpPr>
          <p:cNvPr id="28676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42BF3D63-FA6C-486E-9FEA-6D696B608816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28677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420888"/>
            <a:ext cx="5094975" cy="3350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marL="109537" indent="0" eaLnBrk="1" hangingPunct="1">
              <a:lnSpc>
                <a:spcPts val="2700"/>
              </a:lnSpc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）新建样式  </a:t>
            </a:r>
            <a:r>
              <a:rPr lang="zh-CN" altLang="en-US" sz="2400" dirty="0" smtClean="0"/>
              <a:t>如果直接套用系统的样式不能满足要求，可以建立新样式。</a:t>
            </a:r>
            <a:endParaRPr lang="en-US" altLang="zh-CN" sz="2400" dirty="0" smtClean="0"/>
          </a:p>
          <a:p>
            <a:pPr eaLnBrk="1" hangingPunct="1">
              <a:lnSpc>
                <a:spcPts val="2700"/>
              </a:lnSpc>
            </a:pPr>
            <a:r>
              <a:rPr lang="zh-CN" altLang="en-US" sz="2400" dirty="0" smtClean="0"/>
              <a:t>操作方法如下：① 在“样式和格式”任务窗格中，单击“新样式”按钮，在其中可以自行设置样式。其中：在“名称”框里输入准备创建的样式名字，“样式类型”中选择是段落样式还是字体样式，单击下面的“格式”进行具体样式内容的设置。例如可以设置“文章正文”样式格式为：中文楷体、四号字、加粗、首行缩进两个字符。单击“确定”按钮即可完成“文章正文” 样式的设置。</a:t>
            </a:r>
            <a:endParaRPr lang="en-US" altLang="zh-CN" sz="2400" dirty="0" smtClean="0"/>
          </a:p>
          <a:p>
            <a:pPr eaLnBrk="1" hangingPunct="1">
              <a:lnSpc>
                <a:spcPts val="2700"/>
              </a:lnSpc>
            </a:pPr>
            <a:r>
              <a:rPr lang="zh-CN" altLang="en-US" sz="2400" dirty="0" smtClean="0"/>
              <a:t>② 此时，制作好的样式会自动出现在样式列表框中，如图所示，如果制作的样式的类型是段落样式，把光标定位在要套用样式的段落里，单击即可使用；如果是字体样式，选择要套用样式的文本，然后单击即可使用。</a:t>
            </a:r>
          </a:p>
        </p:txBody>
      </p:sp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4</a:t>
            </a:r>
            <a:r>
              <a:rPr lang="zh-CN" altLang="en-US" dirty="0" smtClean="0"/>
              <a:t>．样式的使用</a:t>
            </a:r>
          </a:p>
        </p:txBody>
      </p:sp>
      <p:sp>
        <p:nvSpPr>
          <p:cNvPr id="29700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2F7FB3BC-B066-49B9-BCE8-647EC77B4F0C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29701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330" y="1844824"/>
            <a:ext cx="3200400" cy="288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140968"/>
            <a:ext cx="4286250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23850" y="981075"/>
            <a:ext cx="8820150" cy="5876925"/>
          </a:xfrm>
        </p:spPr>
        <p:txBody>
          <a:bodyPr/>
          <a:lstStyle/>
          <a:p>
            <a:pPr eaLnBrk="1" hangingPunct="1">
              <a:lnSpc>
                <a:spcPts val="2800"/>
              </a:lnSpc>
            </a:pPr>
            <a:r>
              <a:rPr lang="zh-CN" altLang="en-US" sz="2400" dirty="0" smtClean="0"/>
              <a:t>本例中奇数页页眉为论文题目，页脚为页码，二者均为左对齐；偶数页页眉为论文的性质，页脚为页码，二者均为右对齐。另外封面和目录页面不设置页眉和页脚，页码从正文开始。设置方法如下：</a:t>
            </a:r>
          </a:p>
          <a:p>
            <a:pPr eaLnBrk="1" hangingPunct="1">
              <a:lnSpc>
                <a:spcPts val="2800"/>
              </a:lnSpc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）若想使封面和目录没有页眉和页脚，必须在该页和后面的正文分节，在本例中我们在插入目录时已经插入过分节符了，在此不再分节，单击“页面布局”功能区</a:t>
            </a:r>
            <a:r>
              <a:rPr lang="en-US" altLang="zh-CN" sz="2400" dirty="0" smtClean="0"/>
              <a:t>/“</a:t>
            </a:r>
            <a:r>
              <a:rPr lang="zh-CN" altLang="en-US" sz="2400" dirty="0" smtClean="0"/>
              <a:t>页面设置”工具组右下角的按钮，弹出“页面设置”对话框，在“页眉和页脚”处选择“奇偶页不同”，在“应用于”选择“本节”。</a:t>
            </a:r>
          </a:p>
          <a:p>
            <a:pPr eaLnBrk="1" hangingPunct="1">
              <a:lnSpc>
                <a:spcPts val="2800"/>
              </a:lnSpc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）插入页眉页脚。选择“插入”功能区</a:t>
            </a:r>
            <a:r>
              <a:rPr lang="en-US" altLang="zh-CN" sz="2400" dirty="0" smtClean="0"/>
              <a:t>/“</a:t>
            </a:r>
            <a:r>
              <a:rPr lang="zh-CN" altLang="en-US" sz="2400" dirty="0" smtClean="0"/>
              <a:t>页眉和页脚”工具组“页眉”命令，在下拉列表中选择第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项，即将光标插入到页眉区，此时页眉和盛装脚处都有提示占位符提醒用户输入页眉和页脚。</a:t>
            </a:r>
          </a:p>
        </p:txBody>
      </p:sp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/>
              <a:t>5</a:t>
            </a:r>
            <a:r>
              <a:rPr lang="zh-CN" altLang="en-US" sz="4000" dirty="0" smtClean="0"/>
              <a:t>．奇偶页不同的页眉页脚设置</a:t>
            </a:r>
            <a:br>
              <a:rPr lang="zh-CN" altLang="en-US" sz="4000" dirty="0" smtClean="0"/>
            </a:br>
            <a:endParaRPr lang="zh-CN" altLang="en-US" sz="4000" dirty="0" smtClean="0"/>
          </a:p>
        </p:txBody>
      </p:sp>
      <p:sp>
        <p:nvSpPr>
          <p:cNvPr id="30724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194E1474-CFEE-4839-B75C-9F456F8D8ACA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30725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24744"/>
            <a:ext cx="3822551" cy="4619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24744"/>
            <a:ext cx="4004267" cy="473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95288" y="1628775"/>
            <a:ext cx="8229600" cy="4525963"/>
          </a:xfrm>
        </p:spPr>
        <p:txBody>
          <a:bodyPr/>
          <a:lstStyle/>
          <a:p>
            <a:pPr eaLnBrk="1" hangingPunct="1"/>
            <a:r>
              <a:rPr lang="zh-CN" altLang="en-US" sz="2800" dirty="0" smtClean="0"/>
              <a:t>了解大纲视图的特点和域的概念。</a:t>
            </a:r>
          </a:p>
          <a:p>
            <a:pPr eaLnBrk="1" hangingPunct="1"/>
            <a:r>
              <a:rPr lang="zh-CN" altLang="en-US" sz="2800" dirty="0" smtClean="0"/>
              <a:t>掌握邮件合并的使用方法和文档审阅以及修订的方法。</a:t>
            </a:r>
          </a:p>
          <a:p>
            <a:pPr eaLnBrk="1" hangingPunct="1"/>
            <a:r>
              <a:rPr lang="zh-CN" altLang="en-US" sz="2800" dirty="0" smtClean="0"/>
              <a:t>熟练掌握论文的编排、科研论文公式的制作方法、脚注和尾注的添加、样式的使用、论文目录的制作等。</a:t>
            </a:r>
          </a:p>
        </p:txBody>
      </p:sp>
      <p:sp>
        <p:nvSpPr>
          <p:cNvPr id="30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 smtClean="0"/>
              <a:t>学习目标</a:t>
            </a:r>
          </a:p>
        </p:txBody>
      </p:sp>
      <p:sp>
        <p:nvSpPr>
          <p:cNvPr id="14340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3AC00190-959F-4394-A419-160A8E752023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14341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87338" y="1096963"/>
            <a:ext cx="8856662" cy="5761037"/>
          </a:xfrm>
        </p:spPr>
        <p:txBody>
          <a:bodyPr/>
          <a:lstStyle/>
          <a:p>
            <a:pPr eaLnBrk="1" hangingPunct="1">
              <a:lnSpc>
                <a:spcPts val="3000"/>
              </a:lnSpc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）删除第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页的页眉和页脚。之前输入的页眉和页脚充满整个文档，若要直接删除第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页的页眉和页脚，则整个文档的页眉和页脚也会删除。若只想删除第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页的页眉和页脚，操作方法如下：</a:t>
            </a:r>
            <a:endParaRPr lang="en-US" altLang="zh-CN" sz="2400" dirty="0" smtClean="0"/>
          </a:p>
          <a:p>
            <a:pPr eaLnBrk="1" hangingPunct="1">
              <a:lnSpc>
                <a:spcPts val="3000"/>
              </a:lnSpc>
            </a:pPr>
            <a:r>
              <a:rPr lang="zh-CN" altLang="en-US" sz="2400" dirty="0" smtClean="0"/>
              <a:t>① 删除第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页的页眉和页脚。</a:t>
            </a:r>
            <a:r>
              <a:rPr lang="zh-CN" altLang="zh-CN" sz="2400" dirty="0"/>
              <a:t>将光标定位在第</a:t>
            </a:r>
            <a:r>
              <a:rPr lang="en-US" altLang="zh-CN" sz="2400" dirty="0"/>
              <a:t>3</a:t>
            </a:r>
            <a:r>
              <a:rPr lang="zh-CN" altLang="zh-CN" sz="2400" dirty="0"/>
              <a:t>页的页眉处，单击“设计”功能区</a:t>
            </a:r>
            <a:r>
              <a:rPr lang="en-US" altLang="zh-CN" sz="2400" dirty="0"/>
              <a:t>/</a:t>
            </a:r>
            <a:r>
              <a:rPr lang="zh-CN" altLang="zh-CN" sz="2400" dirty="0"/>
              <a:t>“导航”工具组</a:t>
            </a:r>
            <a:r>
              <a:rPr lang="en-US" altLang="zh-CN" sz="2400" dirty="0"/>
              <a:t>/</a:t>
            </a:r>
            <a:r>
              <a:rPr lang="zh-CN" altLang="zh-CN" sz="2400" dirty="0"/>
              <a:t>“链接到前一条页眉”按钮，将“链接到前一条页眉”取</a:t>
            </a:r>
            <a:r>
              <a:rPr lang="zh-CN" altLang="zh-CN" sz="2400" dirty="0" smtClean="0"/>
              <a:t>消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eaLnBrk="1" hangingPunct="1">
              <a:lnSpc>
                <a:spcPts val="3000"/>
              </a:lnSpc>
            </a:pPr>
            <a:r>
              <a:rPr lang="zh-CN" altLang="en-US" sz="2400" dirty="0" smtClean="0"/>
              <a:t>②让页码从第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页中重新编号。（方法见教师演示讲解）</a:t>
            </a:r>
          </a:p>
        </p:txBody>
      </p:sp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5</a:t>
            </a:r>
            <a:r>
              <a:rPr lang="zh-CN" altLang="en-US" dirty="0" smtClean="0"/>
              <a:t>．奇偶页不同的页眉页脚设置</a:t>
            </a:r>
            <a:endParaRPr lang="zh-CN" altLang="zh-CN" dirty="0" smtClean="0"/>
          </a:p>
        </p:txBody>
      </p:sp>
      <p:sp>
        <p:nvSpPr>
          <p:cNvPr id="31748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3E5BF313-602F-43D9-8AA2-5CCA7E184D87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31749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204864"/>
            <a:ext cx="5257800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708920"/>
            <a:ext cx="4696913" cy="3380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marL="109537" indent="0" algn="just" eaLnBrk="1" hangingPunct="1">
              <a:buNone/>
            </a:pPr>
            <a:r>
              <a:rPr lang="en-US" altLang="zh-CN" dirty="0" smtClean="0"/>
              <a:t>3.2.1 </a:t>
            </a:r>
            <a:r>
              <a:rPr lang="zh-CN" altLang="en-US" dirty="0" smtClean="0"/>
              <a:t>实例</a:t>
            </a:r>
          </a:p>
          <a:p>
            <a:pPr eaLnBrk="1" hangingPunct="1"/>
            <a:r>
              <a:rPr lang="zh-CN" altLang="en-US" dirty="0" smtClean="0"/>
              <a:t>本实例是某公司为客户制作的会议邀请函和相应的信封。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解决如下问题：</a:t>
            </a:r>
            <a:endParaRPr lang="en-US" altLang="zh-CN" dirty="0" smtClean="0"/>
          </a:p>
          <a:p>
            <a:pPr marL="109537" indent="0" eaLnBrk="1" hangingPunct="1">
              <a:buNone/>
            </a:pPr>
            <a:r>
              <a:rPr lang="zh-CN" altLang="en-US" dirty="0" smtClean="0"/>
              <a:t> 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、如何录入邀请函内容并设置其格式。</a:t>
            </a:r>
            <a:endParaRPr lang="en-US" altLang="zh-CN" sz="2800" dirty="0" smtClean="0"/>
          </a:p>
          <a:p>
            <a:pPr marL="109537" indent="0" eaLnBrk="1" hangingPunct="1">
              <a:buNone/>
            </a:pPr>
            <a:r>
              <a:rPr lang="en-US" altLang="zh-CN" sz="2800" dirty="0" smtClean="0"/>
              <a:t> 2</a:t>
            </a:r>
            <a:r>
              <a:rPr lang="zh-CN" altLang="en-US" sz="2800" dirty="0" smtClean="0"/>
              <a:t>、如何使用邮件合并工具栏制作称呼，最终生成多张信函。</a:t>
            </a:r>
            <a:endParaRPr lang="en-US" altLang="zh-CN" sz="2800" dirty="0" smtClean="0"/>
          </a:p>
          <a:p>
            <a:pPr marL="109537" indent="0" eaLnBrk="1" hangingPunct="1">
              <a:buNone/>
            </a:pPr>
            <a:r>
              <a:rPr lang="en-US" altLang="zh-CN" sz="2800" dirty="0" smtClean="0"/>
              <a:t> 3</a:t>
            </a:r>
            <a:r>
              <a:rPr lang="zh-CN" altLang="en-US" sz="2800" dirty="0" smtClean="0"/>
              <a:t>、如何使用中文信封向导制作信封模板，并生成多张信封。</a:t>
            </a:r>
          </a:p>
          <a:p>
            <a:pPr marL="109537" indent="0" eaLnBrk="1" hangingPunct="1">
              <a:buNone/>
            </a:pPr>
            <a:endParaRPr lang="zh-CN" altLang="en-US" dirty="0" smtClean="0"/>
          </a:p>
        </p:txBody>
      </p:sp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/>
              <a:t>3.2 </a:t>
            </a:r>
            <a:r>
              <a:rPr lang="zh-CN" altLang="en-US" sz="4000" dirty="0" smtClean="0"/>
              <a:t>邮件合并及域的使用</a:t>
            </a:r>
            <a:br>
              <a:rPr lang="zh-CN" altLang="en-US" sz="4000" dirty="0" smtClean="0"/>
            </a:br>
            <a:endParaRPr lang="zh-CN" altLang="en-US" sz="4000" dirty="0" smtClean="0"/>
          </a:p>
        </p:txBody>
      </p:sp>
      <p:sp>
        <p:nvSpPr>
          <p:cNvPr id="32772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74AB7E0A-3FB9-4ED2-9A6B-7C1AF4AAA2E4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32773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2" t="3885" r="49931" b="1102"/>
          <a:stretch>
            <a:fillRect/>
          </a:stretch>
        </p:blipFill>
        <p:spPr bwMode="auto">
          <a:xfrm>
            <a:off x="1021027" y="490973"/>
            <a:ext cx="4248472" cy="5916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03" t="18582" r="22205" b="20892"/>
          <a:stretch>
            <a:fillRect/>
          </a:stretch>
        </p:blipFill>
        <p:spPr bwMode="auto">
          <a:xfrm>
            <a:off x="2473741" y="2204864"/>
            <a:ext cx="5591516" cy="348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marL="109537" indent="0" eaLnBrk="1" hangingPunct="1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．创建数据源</a:t>
            </a:r>
          </a:p>
          <a:p>
            <a:pPr eaLnBrk="1" hangingPunct="1"/>
            <a:r>
              <a:rPr lang="zh-CN" altLang="en-US" dirty="0" smtClean="0"/>
              <a:t>批量制作邀请函的前提是有一个客户信息表，也就是数据源。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利用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或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制作数据源都可以，本例中分别使用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和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制作了一份客户信息表。</a:t>
            </a:r>
          </a:p>
        </p:txBody>
      </p:sp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/>
              <a:t>3.2.2 </a:t>
            </a:r>
            <a:r>
              <a:rPr lang="zh-CN" altLang="en-US" sz="4000" dirty="0" smtClean="0"/>
              <a:t>操作步骤</a:t>
            </a:r>
            <a:br>
              <a:rPr lang="zh-CN" altLang="en-US" sz="4000" dirty="0" smtClean="0"/>
            </a:br>
            <a:endParaRPr lang="zh-CN" altLang="en-US" sz="4000" dirty="0" smtClean="0"/>
          </a:p>
        </p:txBody>
      </p:sp>
      <p:sp>
        <p:nvSpPr>
          <p:cNvPr id="33796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7986D4DD-F997-469B-B20B-61156C7F9A68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33797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718448"/>
            <a:ext cx="5981047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marL="109537" indent="0" eaLnBrk="1" hangingPunct="1">
              <a:buNone/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）新建一个</a:t>
            </a:r>
            <a:r>
              <a:rPr lang="en-US" altLang="zh-CN" sz="2800" dirty="0" smtClean="0"/>
              <a:t>Word</a:t>
            </a:r>
            <a:r>
              <a:rPr lang="zh-CN" altLang="en-US" sz="2800" dirty="0" smtClean="0"/>
              <a:t>文档，输入邀请函的基本内容并做基本排版。</a:t>
            </a:r>
            <a:endParaRPr lang="en-US" altLang="zh-CN" sz="2800" dirty="0" smtClean="0"/>
          </a:p>
          <a:p>
            <a:pPr marL="109537" indent="0" eaLnBrk="1" hangingPunct="1">
              <a:buNone/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）选择“邮件”功能区</a:t>
            </a:r>
            <a:r>
              <a:rPr lang="en-US" altLang="zh-CN" sz="2800" dirty="0" smtClean="0"/>
              <a:t>/“</a:t>
            </a:r>
            <a:r>
              <a:rPr lang="zh-CN" altLang="en-US" sz="2800" dirty="0" smtClean="0"/>
              <a:t>开始进行邮件合并”工具栏</a:t>
            </a:r>
            <a:r>
              <a:rPr lang="en-US" altLang="zh-CN" sz="2800" dirty="0" smtClean="0"/>
              <a:t>/“</a:t>
            </a:r>
            <a:r>
              <a:rPr lang="zh-CN" altLang="en-US" sz="2800" dirty="0" smtClean="0"/>
              <a:t>选择收件人”命令，在下拉列表中选择“使用现在列表”，弹出“选择数据源”对话框，将之前创建的数据源打开。单击“打开”按钮后返回页面视图中。</a:t>
            </a:r>
          </a:p>
        </p:txBody>
      </p:sp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2</a:t>
            </a:r>
            <a:r>
              <a:rPr lang="zh-CN" altLang="zh-CN" dirty="0" smtClean="0"/>
              <a:t>．制作邀请函</a:t>
            </a:r>
            <a:r>
              <a:rPr lang="zh-CN" altLang="en-US" sz="4000" dirty="0" smtClean="0"/>
              <a:t/>
            </a:r>
            <a:br>
              <a:rPr lang="zh-CN" altLang="en-US" sz="4000" dirty="0" smtClean="0"/>
            </a:br>
            <a:endParaRPr lang="zh-CN" altLang="en-US" sz="4000" dirty="0" smtClean="0"/>
          </a:p>
        </p:txBody>
      </p:sp>
      <p:sp>
        <p:nvSpPr>
          <p:cNvPr id="34820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646A0585-A18A-47F8-AD7B-1C650997FFC1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34821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772816"/>
            <a:ext cx="3149370" cy="3329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95536" y="1484784"/>
            <a:ext cx="8424936" cy="4525962"/>
          </a:xfrm>
        </p:spPr>
        <p:txBody>
          <a:bodyPr/>
          <a:lstStyle/>
          <a:p>
            <a:pPr marL="109537" indent="0" eaLnBrk="1" hangingPunct="1"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）插入合并域。将光标定位在“尊敬的”后面，选择“邮件”功能区</a:t>
            </a:r>
            <a:r>
              <a:rPr lang="en-US" altLang="zh-CN" sz="2400" dirty="0" smtClean="0"/>
              <a:t>/“</a:t>
            </a:r>
            <a:r>
              <a:rPr lang="zh-CN" altLang="en-US" sz="2400" dirty="0" smtClean="0"/>
              <a:t>编写和插入域”工具组</a:t>
            </a:r>
            <a:r>
              <a:rPr lang="en-US" altLang="zh-CN" sz="2400" dirty="0" smtClean="0"/>
              <a:t>/“</a:t>
            </a:r>
            <a:r>
              <a:rPr lang="zh-CN" altLang="en-US" sz="2400" dirty="0" smtClean="0"/>
              <a:t>插入合并域”命令，在下拉列表中选择“姓名此时“姓名”域被插入到光标处。</a:t>
            </a:r>
            <a:endParaRPr lang="en-US" altLang="zh-CN" sz="2400" dirty="0" smtClean="0"/>
          </a:p>
          <a:p>
            <a:pPr marL="109537" indent="0" eaLnBrk="1" hangingPunct="1"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）在姓名后插入称呼。</a:t>
            </a:r>
            <a:endParaRPr lang="en-US" altLang="zh-CN" sz="2400" dirty="0" smtClean="0"/>
          </a:p>
          <a:p>
            <a:pPr marL="109537" indent="0" eaLnBrk="1" hangingPunct="1">
              <a:buNone/>
            </a:pPr>
            <a:r>
              <a:rPr lang="zh-CN" altLang="zh-CN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zh-CN" sz="2400" dirty="0" smtClean="0"/>
              <a:t>）此时就可以生成具有多个邀请函的文档了，选择“邮件”功能区</a:t>
            </a:r>
            <a:r>
              <a:rPr lang="en-US" altLang="zh-CN" sz="2400" dirty="0" smtClean="0"/>
              <a:t>/“</a:t>
            </a:r>
            <a:r>
              <a:rPr lang="zh-CN" altLang="zh-CN" sz="2400" dirty="0" smtClean="0"/>
              <a:t>完成”工具组</a:t>
            </a:r>
            <a:r>
              <a:rPr lang="en-US" altLang="zh-CN" sz="2400" dirty="0" smtClean="0"/>
              <a:t>/“</a:t>
            </a:r>
            <a:r>
              <a:rPr lang="zh-CN" altLang="zh-CN" sz="2400" dirty="0" smtClean="0"/>
              <a:t>完成合并”命令，在下拉列表中选择“编辑单个文档”，选择“全部”，确定即生成具有全部记录的文档。或者直接单击“打印文档”按钮，将合并结果直接送到打印机进行打印。</a:t>
            </a:r>
          </a:p>
          <a:p>
            <a:pPr eaLnBrk="1" hangingPunct="1"/>
            <a:endParaRPr lang="zh-CN" altLang="en-US" dirty="0" smtClean="0"/>
          </a:p>
          <a:p>
            <a:pPr eaLnBrk="1" hangingPunct="1"/>
            <a:endParaRPr lang="zh-CN" altLang="en-US" dirty="0" smtClean="0"/>
          </a:p>
        </p:txBody>
      </p:sp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26035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2</a:t>
            </a:r>
            <a:r>
              <a:rPr lang="zh-CN" altLang="en-US" dirty="0" smtClean="0"/>
              <a:t>．制作邀请函。 </a:t>
            </a:r>
          </a:p>
        </p:txBody>
      </p:sp>
      <p:sp>
        <p:nvSpPr>
          <p:cNvPr id="35844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CB012053-36EA-4176-A40A-8D32474A8651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35845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413" y="1340768"/>
            <a:ext cx="4646871" cy="3240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139" y="1363079"/>
            <a:ext cx="5708104" cy="4976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61430"/>
            <a:ext cx="6925294" cy="355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除了用邮件合并工具栏以外，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还提供了一种更好的工具来专门制作信封，那就是“中文信封向导”。下面利用“中文信封向导”制作邀请函的信封来说明它的使用过程。</a:t>
            </a:r>
          </a:p>
          <a:p>
            <a:pPr eaLnBrk="1" hangingPunct="1"/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）选择“邮件”功能区</a:t>
            </a:r>
            <a:r>
              <a:rPr lang="en-US" altLang="zh-CN" dirty="0" smtClean="0"/>
              <a:t>/“</a:t>
            </a:r>
            <a:r>
              <a:rPr lang="zh-CN" altLang="en-US" dirty="0" smtClean="0"/>
              <a:t>创建”工具组</a:t>
            </a:r>
            <a:r>
              <a:rPr lang="en-US" altLang="zh-CN" dirty="0" smtClean="0"/>
              <a:t>/“</a:t>
            </a:r>
            <a:r>
              <a:rPr lang="zh-CN" altLang="en-US" dirty="0" smtClean="0"/>
              <a:t>中文信封” 命令，弹出“信封制作向导”对话框，根据提示向导进行设置。</a:t>
            </a:r>
          </a:p>
        </p:txBody>
      </p:sp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en-US" altLang="zh-CN" sz="4000" dirty="0" smtClean="0"/>
              <a:t>3</a:t>
            </a:r>
            <a:r>
              <a:rPr lang="zh-CN" altLang="en-US" sz="4000" dirty="0" smtClean="0"/>
              <a:t>．使用中文向导制作信封</a:t>
            </a:r>
            <a:br>
              <a:rPr lang="zh-CN" altLang="en-US" sz="4000" dirty="0" smtClean="0"/>
            </a:br>
            <a:endParaRPr lang="zh-CN" altLang="en-US" sz="4000" dirty="0" smtClean="0"/>
          </a:p>
        </p:txBody>
      </p:sp>
      <p:sp>
        <p:nvSpPr>
          <p:cNvPr id="36868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19CDFAFC-565E-4CF2-93A1-3ED5ADA6C3D6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36869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204864"/>
            <a:ext cx="3823672" cy="3279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57200" y="1600200"/>
            <a:ext cx="8435975" cy="5068888"/>
          </a:xfrm>
        </p:spPr>
        <p:txBody>
          <a:bodyPr/>
          <a:lstStyle/>
          <a:p>
            <a:pPr eaLnBrk="1" hangingPunct="1"/>
            <a:r>
              <a:rPr lang="zh-CN" altLang="en-US" sz="2800" dirty="0" smtClean="0"/>
              <a:t>（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）单击“下一步，在“信封样式”下拉列表中选择一种需要的类型，单击“下一步”，选择“以此信封为模板，生成多个信封”。</a:t>
            </a:r>
            <a:endParaRPr lang="en-US" altLang="zh-CN" sz="2800" dirty="0" smtClean="0"/>
          </a:p>
          <a:p>
            <a:pPr eaLnBrk="1" hangingPunct="1"/>
            <a:r>
              <a:rPr lang="zh-CN" altLang="zh-CN" sz="2800" dirty="0" smtClean="0"/>
              <a:t>（</a:t>
            </a:r>
            <a:r>
              <a:rPr lang="en-US" altLang="zh-CN" sz="2800" dirty="0" smtClean="0"/>
              <a:t>3</a:t>
            </a:r>
            <a:r>
              <a:rPr lang="zh-CN" altLang="zh-CN" sz="2800" dirty="0" smtClean="0"/>
              <a:t>）单击“下一步”，单击“选择地址簿”按钮，选择地址簿，打开地址簿所在的文件夹，在对话框右下方的文件类型中选择“</a:t>
            </a:r>
            <a:r>
              <a:rPr lang="en-US" altLang="zh-CN" sz="2800" dirty="0" smtClean="0"/>
              <a:t>Excel”</a:t>
            </a:r>
            <a:r>
              <a:rPr lang="zh-CN" altLang="zh-CN" sz="2800" dirty="0" smtClean="0"/>
              <a:t>，在出现列表中的文件中选择需要的文件，这里选择“公司客户信息”，单击“打开”按钮，此时在“匹配收信人信息”处，在“地址簿中的对应项”是选择图中的选项，让将来生成的信封内容项与数据源匹配。</a:t>
            </a:r>
          </a:p>
          <a:p>
            <a:pPr eaLnBrk="1" hangingPunct="1"/>
            <a:endParaRPr lang="zh-CN" altLang="en-US" sz="2800" dirty="0" smtClean="0"/>
          </a:p>
        </p:txBody>
      </p:sp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3</a:t>
            </a:r>
            <a:r>
              <a:rPr lang="zh-CN" altLang="en-US" dirty="0" smtClean="0"/>
              <a:t>．使用中文向导制作信封</a:t>
            </a:r>
            <a:br>
              <a:rPr lang="zh-CN" altLang="en-US" dirty="0" smtClean="0"/>
            </a:br>
            <a:endParaRPr lang="zh-CN" altLang="zh-CN" dirty="0" smtClean="0"/>
          </a:p>
        </p:txBody>
      </p:sp>
      <p:sp>
        <p:nvSpPr>
          <p:cNvPr id="37892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247C141E-EC2B-4863-AE68-E6757DC1FA16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37893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988840"/>
            <a:ext cx="4320819" cy="3698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80928"/>
            <a:ext cx="3598207" cy="3067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）单击“下一步”按钮，在“输入寄信人信息”的“单位”处输入单位名称，“邮编”处输入“</a:t>
            </a:r>
            <a:r>
              <a:rPr lang="en-US" altLang="zh-CN" dirty="0" smtClean="0"/>
              <a:t>450011”</a:t>
            </a:r>
            <a:r>
              <a:rPr lang="zh-CN" altLang="en-US" dirty="0" smtClean="0"/>
              <a:t>，单击“下一步”按钮。</a:t>
            </a:r>
          </a:p>
          <a:p>
            <a:pPr eaLnBrk="1" hangingPunct="1"/>
            <a:r>
              <a:rPr lang="zh-CN" altLang="en-US" dirty="0" smtClean="0"/>
              <a:t>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）单击“下一步”按钮，此时直接跳到“完成”这一步，单击“完成”按钮，就会生成多个信封文档，如果需要打印，可以直接打印。</a:t>
            </a:r>
          </a:p>
        </p:txBody>
      </p:sp>
      <p:sp>
        <p:nvSpPr>
          <p:cNvPr id="266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3</a:t>
            </a:r>
            <a:r>
              <a:rPr lang="zh-CN" altLang="en-US" dirty="0" smtClean="0"/>
              <a:t>．使用中文向导制作信封</a:t>
            </a:r>
            <a:br>
              <a:rPr lang="zh-CN" altLang="en-US" dirty="0" smtClean="0"/>
            </a:br>
            <a:endParaRPr lang="zh-CN" altLang="zh-CN" dirty="0" smtClean="0"/>
          </a:p>
        </p:txBody>
      </p:sp>
      <p:sp>
        <p:nvSpPr>
          <p:cNvPr id="38916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B1827318-0D02-4989-94F2-BFF0247B6556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38917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933056"/>
            <a:ext cx="4629150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850" y="1628800"/>
            <a:ext cx="3320012" cy="28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75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7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7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95536" y="1124744"/>
            <a:ext cx="8290495" cy="5000873"/>
          </a:xfrm>
        </p:spPr>
        <p:txBody>
          <a:bodyPr/>
          <a:lstStyle/>
          <a:p>
            <a:pPr marL="109537" indent="0" eaLnBrk="1" hangingPunct="1">
              <a:lnSpc>
                <a:spcPts val="3000"/>
              </a:lnSpc>
              <a:buNone/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）“邮件合并”：</a:t>
            </a:r>
            <a:r>
              <a:rPr lang="zh-CN" altLang="zh-CN" sz="2000" kern="1200" dirty="0" smtClean="0">
                <a:solidFill>
                  <a:schemeClr val="tx1"/>
                </a:solidFill>
                <a:effectLst/>
              </a:rPr>
              <a:t>让计算机依次把主文档和数据源中的信息逐个合并。利用“邮件合并”可以制作信函、名片、各种证件、奖状等。</a:t>
            </a:r>
            <a:endParaRPr lang="zh-CN" altLang="en-US" sz="2000" dirty="0" smtClean="0"/>
          </a:p>
          <a:p>
            <a:pPr marL="109537" indent="0" eaLnBrk="1" hangingPunct="1">
              <a:lnSpc>
                <a:spcPts val="3000"/>
              </a:lnSpc>
              <a:buNone/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）数据源文件：</a:t>
            </a:r>
            <a:r>
              <a:rPr lang="zh-CN" altLang="zh-CN" sz="2000" kern="1200" dirty="0" smtClean="0">
                <a:solidFill>
                  <a:schemeClr val="tx1"/>
                </a:solidFill>
                <a:effectLst/>
              </a:rPr>
              <a:t>把文档中那些变化的信息（如收件人姓名，邮编等）保存在另一个文档中，称为数据源文件。</a:t>
            </a:r>
            <a:endParaRPr lang="zh-CN" altLang="en-US" sz="2000" dirty="0" smtClean="0"/>
          </a:p>
          <a:p>
            <a:pPr marL="109537" indent="0">
              <a:buNone/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）邮件合并的基本过程：</a:t>
            </a:r>
            <a:r>
              <a:rPr lang="zh-CN" altLang="zh-CN" sz="2000" dirty="0" smtClean="0">
                <a:solidFill>
                  <a:schemeClr val="tx2"/>
                </a:solidFill>
              </a:rPr>
              <a:t>一</a:t>
            </a:r>
            <a:r>
              <a:rPr lang="zh-CN" altLang="zh-CN" sz="2000" dirty="0">
                <a:solidFill>
                  <a:schemeClr val="tx2"/>
                </a:solidFill>
              </a:rPr>
              <a:t>般是按照“设置文档类型”</a:t>
            </a:r>
            <a:r>
              <a:rPr lang="en-US" altLang="zh-CN" sz="2000" dirty="0">
                <a:solidFill>
                  <a:schemeClr val="tx2"/>
                </a:solidFill>
                <a:sym typeface="Wingdings"/>
              </a:rPr>
              <a:t></a:t>
            </a:r>
            <a:r>
              <a:rPr lang="en-US" altLang="zh-CN" sz="2000" dirty="0">
                <a:solidFill>
                  <a:schemeClr val="tx2"/>
                </a:solidFill>
              </a:rPr>
              <a:t> </a:t>
            </a:r>
            <a:r>
              <a:rPr lang="zh-CN" altLang="zh-CN" sz="2000" dirty="0">
                <a:solidFill>
                  <a:schemeClr val="tx2"/>
                </a:solidFill>
              </a:rPr>
              <a:t>“打开数据源”</a:t>
            </a:r>
            <a:r>
              <a:rPr lang="en-US" altLang="zh-CN" sz="2000" dirty="0">
                <a:solidFill>
                  <a:schemeClr val="tx2"/>
                </a:solidFill>
                <a:sym typeface="Wingdings"/>
              </a:rPr>
              <a:t></a:t>
            </a:r>
            <a:r>
              <a:rPr lang="en-US" altLang="zh-CN" sz="2000" dirty="0">
                <a:solidFill>
                  <a:schemeClr val="tx2"/>
                </a:solidFill>
              </a:rPr>
              <a:t> </a:t>
            </a:r>
            <a:r>
              <a:rPr lang="zh-CN" altLang="zh-CN" sz="2000" dirty="0">
                <a:solidFill>
                  <a:schemeClr val="tx2"/>
                </a:solidFill>
              </a:rPr>
              <a:t>“插入合并域”</a:t>
            </a:r>
            <a:r>
              <a:rPr lang="en-US" altLang="zh-CN" sz="2000" dirty="0">
                <a:solidFill>
                  <a:schemeClr val="tx2"/>
                </a:solidFill>
                <a:sym typeface="Wingdings"/>
              </a:rPr>
              <a:t></a:t>
            </a:r>
            <a:r>
              <a:rPr lang="en-US" altLang="zh-CN" sz="2000" dirty="0">
                <a:solidFill>
                  <a:schemeClr val="tx2"/>
                </a:solidFill>
              </a:rPr>
              <a:t> </a:t>
            </a:r>
            <a:r>
              <a:rPr lang="zh-CN" altLang="zh-CN" sz="2000" dirty="0">
                <a:solidFill>
                  <a:schemeClr val="tx2"/>
                </a:solidFill>
              </a:rPr>
              <a:t>“合并到新文档”或“合并到打印机”的基本步骤进行邮件合并。其中在“插入合并数据”后可以单击“预览结果”按钮，单击“上一记录”和“下一记录”按钮进行核对记</a:t>
            </a:r>
            <a:r>
              <a:rPr lang="zh-CN" altLang="zh-CN" sz="2000" dirty="0" smtClean="0">
                <a:solidFill>
                  <a:schemeClr val="tx2"/>
                </a:solidFill>
              </a:rPr>
              <a:t>录</a:t>
            </a:r>
            <a:r>
              <a:rPr lang="zh-CN" altLang="en-US" sz="2000" dirty="0" smtClean="0">
                <a:solidFill>
                  <a:schemeClr val="tx2"/>
                </a:solidFill>
              </a:rPr>
              <a:t>，</a:t>
            </a:r>
            <a:r>
              <a:rPr lang="zh-CN" altLang="zh-CN" sz="2000" dirty="0" smtClean="0">
                <a:solidFill>
                  <a:schemeClr val="tx2"/>
                </a:solidFill>
              </a:rPr>
              <a:t>正</a:t>
            </a:r>
            <a:r>
              <a:rPr lang="zh-CN" altLang="zh-CN" sz="2000" dirty="0">
                <a:solidFill>
                  <a:schemeClr val="tx2"/>
                </a:solidFill>
              </a:rPr>
              <a:t>确无误后再进行合并到新文档或打印机。</a:t>
            </a:r>
          </a:p>
          <a:p>
            <a:pPr marL="109537" indent="0">
              <a:buNone/>
            </a:pPr>
            <a:r>
              <a:rPr lang="zh-CN" altLang="zh-CN" sz="2000" dirty="0">
                <a:solidFill>
                  <a:schemeClr val="tx2"/>
                </a:solidFill>
              </a:rPr>
              <a:t>（</a:t>
            </a:r>
            <a:r>
              <a:rPr lang="en-US" altLang="zh-CN" sz="2000" dirty="0">
                <a:solidFill>
                  <a:schemeClr val="tx2"/>
                </a:solidFill>
              </a:rPr>
              <a:t>4</a:t>
            </a:r>
            <a:r>
              <a:rPr lang="zh-CN" altLang="zh-CN" sz="2000" dirty="0">
                <a:solidFill>
                  <a:schemeClr val="tx2"/>
                </a:solidFill>
              </a:rPr>
              <a:t>）使用“邮件合并”向</a:t>
            </a:r>
            <a:r>
              <a:rPr lang="zh-CN" altLang="zh-CN" sz="2000" dirty="0" smtClean="0">
                <a:solidFill>
                  <a:schemeClr val="tx2"/>
                </a:solidFill>
              </a:rPr>
              <a:t>导</a:t>
            </a:r>
            <a:r>
              <a:rPr lang="zh-CN" altLang="en-US" sz="2000" dirty="0" smtClean="0">
                <a:solidFill>
                  <a:schemeClr val="tx2"/>
                </a:solidFill>
              </a:rPr>
              <a:t>：</a:t>
            </a:r>
            <a:r>
              <a:rPr lang="zh-CN" altLang="zh-CN" sz="2000" dirty="0">
                <a:solidFill>
                  <a:schemeClr val="tx2"/>
                </a:solidFill>
              </a:rPr>
              <a:t>选择“邮件”功能区</a:t>
            </a:r>
            <a:r>
              <a:rPr lang="en-US" altLang="zh-CN" sz="2000" dirty="0">
                <a:solidFill>
                  <a:schemeClr val="tx2"/>
                </a:solidFill>
              </a:rPr>
              <a:t>/</a:t>
            </a:r>
            <a:r>
              <a:rPr lang="zh-CN" altLang="zh-CN" sz="2000" dirty="0">
                <a:solidFill>
                  <a:schemeClr val="tx2"/>
                </a:solidFill>
              </a:rPr>
              <a:t>“开始邮件合并”工具组</a:t>
            </a:r>
            <a:r>
              <a:rPr lang="en-US" altLang="zh-CN" sz="2000" dirty="0">
                <a:solidFill>
                  <a:schemeClr val="tx2"/>
                </a:solidFill>
              </a:rPr>
              <a:t>/</a:t>
            </a:r>
            <a:r>
              <a:rPr lang="zh-CN" altLang="zh-CN" sz="2000" dirty="0">
                <a:solidFill>
                  <a:schemeClr val="tx2"/>
                </a:solidFill>
              </a:rPr>
              <a:t>“开始邮件合并” 命令，在下拉列表中选择“邮件合并分步向导”，弹出“邮件合并”任务窗格</a:t>
            </a:r>
            <a:r>
              <a:rPr lang="zh-CN" altLang="zh-CN" sz="2000" dirty="0" smtClean="0">
                <a:solidFill>
                  <a:schemeClr val="tx2"/>
                </a:solidFill>
              </a:rPr>
              <a:t>，根</a:t>
            </a:r>
            <a:r>
              <a:rPr lang="zh-CN" altLang="zh-CN" sz="2000" dirty="0">
                <a:solidFill>
                  <a:schemeClr val="tx2"/>
                </a:solidFill>
              </a:rPr>
              <a:t>据向导的提示，选择自己需要文档类型、数据源、插入的域和合并文档或打印机，最后制作完</a:t>
            </a:r>
            <a:r>
              <a:rPr lang="zh-CN" altLang="zh-CN" sz="2000" dirty="0" smtClean="0">
                <a:solidFill>
                  <a:schemeClr val="tx2"/>
                </a:solidFill>
              </a:rPr>
              <a:t>成</a:t>
            </a:r>
            <a:r>
              <a:rPr lang="zh-CN" altLang="zh-CN" sz="2000" b="1" dirty="0" smtClean="0">
                <a:solidFill>
                  <a:schemeClr val="tx2"/>
                </a:solidFill>
              </a:rPr>
              <a:t>。</a:t>
            </a:r>
            <a:endParaRPr lang="zh-CN" altLang="zh-CN" sz="2000" dirty="0">
              <a:solidFill>
                <a:schemeClr val="tx2"/>
              </a:solidFill>
            </a:endParaRPr>
          </a:p>
          <a:p>
            <a:pPr marL="109537" indent="0" eaLnBrk="1" hangingPunct="1">
              <a:lnSpc>
                <a:spcPts val="3000"/>
              </a:lnSpc>
              <a:buNone/>
            </a:pPr>
            <a:endParaRPr lang="zh-CN" altLang="en-US" sz="2000" dirty="0" smtClean="0"/>
          </a:p>
        </p:txBody>
      </p:sp>
      <p:sp>
        <p:nvSpPr>
          <p:cNvPr id="276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en-US" altLang="zh-CN" sz="4000" dirty="0" smtClean="0"/>
              <a:t>3.2.3 </a:t>
            </a:r>
            <a:r>
              <a:rPr lang="zh-CN" altLang="en-US" sz="4000" dirty="0" smtClean="0"/>
              <a:t>主要知识点：邮件合并</a:t>
            </a:r>
            <a:br>
              <a:rPr lang="zh-CN" altLang="en-US" sz="4000" dirty="0" smtClean="0"/>
            </a:br>
            <a:endParaRPr lang="zh-CN" altLang="en-US" sz="4000" dirty="0" smtClean="0"/>
          </a:p>
        </p:txBody>
      </p:sp>
      <p:sp>
        <p:nvSpPr>
          <p:cNvPr id="39940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8DF08CEB-F6B4-4DBB-A99F-09726393CF2B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39941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214563"/>
            <a:ext cx="3752056" cy="3147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32230"/>
            <a:ext cx="2491903" cy="6305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en-US" altLang="zh-CN" dirty="0" smtClean="0"/>
              <a:t>3.3.1  </a:t>
            </a:r>
            <a:r>
              <a:rPr lang="zh-CN" altLang="en-US" dirty="0" smtClean="0"/>
              <a:t>实例</a:t>
            </a:r>
            <a:endParaRPr lang="en-US" altLang="zh-CN" dirty="0" smtClean="0"/>
          </a:p>
          <a:p>
            <a:pPr algn="just" eaLnBrk="1" hangingPunct="1"/>
            <a:r>
              <a:rPr lang="en-US" altLang="zh-CN" dirty="0" smtClean="0"/>
              <a:t>3.3.2  </a:t>
            </a:r>
            <a:r>
              <a:rPr lang="zh-CN" altLang="en-US" dirty="0" smtClean="0"/>
              <a:t>操作步骤</a:t>
            </a:r>
            <a:endParaRPr lang="en-US" altLang="zh-CN" dirty="0" smtClean="0"/>
          </a:p>
          <a:p>
            <a:pPr algn="just" eaLnBrk="1" hangingPunct="1"/>
            <a:r>
              <a:rPr lang="en-US" altLang="zh-CN" dirty="0" smtClean="0"/>
              <a:t>3.3.3   </a:t>
            </a:r>
            <a:r>
              <a:rPr lang="zh-CN" altLang="en-US" dirty="0" smtClean="0"/>
              <a:t>主要知识点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3.3 </a:t>
            </a:r>
            <a:r>
              <a:rPr lang="zh-CN" altLang="en-US" sz="4000" dirty="0" smtClean="0"/>
              <a:t>文档审阅与修订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74D178-0630-40C7-8E95-D146DD3E04C7}" type="datetime1">
              <a:rPr lang="zh-CN" altLang="en-US" smtClean="0"/>
              <a:pPr>
                <a:defRPr/>
              </a:pPr>
              <a:t>2014-11-17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制作人：王惠斌  孟晓峰                                        办公文档的高级应用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665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hlinkClick r:id="rId2" action="ppaction://hlinksldjump"/>
              </a:rPr>
              <a:t>3.1</a:t>
            </a:r>
            <a:r>
              <a:rPr lang="zh-CN" altLang="en-US" dirty="0" smtClean="0">
                <a:hlinkClick r:id="rId2" action="ppaction://hlinksldjump"/>
              </a:rPr>
              <a:t>长文档的编排</a:t>
            </a:r>
            <a:endParaRPr lang="zh-CN" altLang="en-US" dirty="0" smtClean="0"/>
          </a:p>
          <a:p>
            <a:pPr eaLnBrk="1" hangingPunct="1"/>
            <a:r>
              <a:rPr lang="en-US" altLang="zh-CN" dirty="0" smtClean="0">
                <a:hlinkClick r:id="rId3" action="ppaction://hlinksldjump"/>
              </a:rPr>
              <a:t>3.2</a:t>
            </a:r>
            <a:r>
              <a:rPr lang="zh-CN" altLang="en-US" dirty="0" smtClean="0">
                <a:hlinkClick r:id="rId3" action="ppaction://hlinksldjump"/>
              </a:rPr>
              <a:t>邮件合并及域的使用</a:t>
            </a:r>
            <a:endParaRPr lang="zh-CN" altLang="en-US" dirty="0" smtClean="0"/>
          </a:p>
          <a:p>
            <a:pPr eaLnBrk="1" hangingPunct="1"/>
            <a:r>
              <a:rPr lang="en-US" altLang="zh-CN" dirty="0" smtClean="0">
                <a:hlinkClick r:id="rId4" action="ppaction://hlinksldjump"/>
              </a:rPr>
              <a:t>3.3</a:t>
            </a:r>
            <a:r>
              <a:rPr lang="zh-CN" altLang="en-US" dirty="0" smtClean="0">
                <a:hlinkClick r:id="rId4" action="ppaction://hlinksldjump"/>
              </a:rPr>
              <a:t>文档审阅与修订</a:t>
            </a:r>
            <a:endParaRPr lang="zh-CN" altLang="en-US" dirty="0" smtClean="0"/>
          </a:p>
          <a:p>
            <a:pPr eaLnBrk="1" hangingPunct="1"/>
            <a:r>
              <a:rPr lang="zh-CN" altLang="en-US" dirty="0" smtClean="0">
                <a:hlinkClick r:id="rId5" action="ppaction://hlinksldjump"/>
              </a:rPr>
              <a:t>本章小结及实训</a:t>
            </a:r>
            <a:endParaRPr lang="zh-CN" altLang="en-US" dirty="0" smtClean="0"/>
          </a:p>
        </p:txBody>
      </p:sp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 smtClean="0"/>
              <a:t>章节内容 </a:t>
            </a:r>
          </a:p>
        </p:txBody>
      </p:sp>
      <p:sp>
        <p:nvSpPr>
          <p:cNvPr id="15364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145940AB-5974-4125-BAE2-7BDF9B3E612E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15365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dirty="0" smtClean="0"/>
              <a:t>本实例是两位审阅者对同一篇文档进行审阅和修订，通过这个实例可以掌握文档审阅和修订的方法。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在本例中，将主要解决如下问题：</a:t>
            </a:r>
            <a:endParaRPr lang="en-US" altLang="zh-CN" dirty="0" smtClean="0"/>
          </a:p>
          <a:p>
            <a:pPr marL="109537" indent="457200" eaLnBrk="1" hangingPunct="1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、多个用户对同一文档进行审阅和修订。</a:t>
            </a:r>
            <a:endParaRPr lang="en-US" altLang="zh-CN" dirty="0" smtClean="0"/>
          </a:p>
          <a:p>
            <a:pPr marL="109537" indent="457200" eaLnBrk="1" hangingPunct="1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、如何查看指定用户所做的修订。</a:t>
            </a:r>
            <a:endParaRPr lang="en-US" altLang="zh-CN" dirty="0" smtClean="0"/>
          </a:p>
          <a:p>
            <a:pPr marL="109537" indent="457200" eaLnBrk="1" hangingPunct="1"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、如何插入批注。</a:t>
            </a:r>
            <a:endParaRPr lang="en-US" altLang="zh-CN" dirty="0" smtClean="0"/>
          </a:p>
          <a:p>
            <a:pPr marL="109537" indent="457200" eaLnBrk="1" hangingPunct="1">
              <a:buNone/>
            </a:pPr>
            <a:r>
              <a:rPr lang="en-US" altLang="zh-CN" dirty="0" smtClean="0"/>
              <a:t>4</a:t>
            </a:r>
            <a:r>
              <a:rPr lang="zh-CN" altLang="en-US" dirty="0" smtClean="0"/>
              <a:t>、如何接受</a:t>
            </a:r>
            <a:r>
              <a:rPr lang="en-US" altLang="zh-CN" dirty="0" smtClean="0"/>
              <a:t>/</a:t>
            </a:r>
            <a:r>
              <a:rPr lang="zh-CN" altLang="en-US" dirty="0" smtClean="0"/>
              <a:t>拒绝修订。</a:t>
            </a:r>
          </a:p>
          <a:p>
            <a:pPr algn="just" eaLnBrk="1" hangingPunct="1"/>
            <a:endParaRPr lang="zh-CN" altLang="en-US" dirty="0" smtClean="0"/>
          </a:p>
          <a:p>
            <a:pPr eaLnBrk="1" hangingPunct="1"/>
            <a:endParaRPr lang="zh-CN" altLang="en-US" dirty="0" smtClean="0"/>
          </a:p>
        </p:txBody>
      </p:sp>
      <p:sp>
        <p:nvSpPr>
          <p:cNvPr id="296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/>
              <a:t>3.3.1</a:t>
            </a:r>
            <a:r>
              <a:rPr lang="zh-CN" altLang="en-US" sz="4000" dirty="0" smtClean="0"/>
              <a:t>实例</a:t>
            </a:r>
            <a:endParaRPr lang="zh-CN" altLang="en-US" dirty="0" smtClean="0"/>
          </a:p>
        </p:txBody>
      </p:sp>
      <p:sp>
        <p:nvSpPr>
          <p:cNvPr id="41988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BF991947-711E-4804-91EB-423EF582C1E6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41989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2166938"/>
            <a:ext cx="5354518" cy="3638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ts val="2800"/>
              </a:lnSpc>
            </a:pPr>
            <a:r>
              <a:rPr lang="en-US" altLang="zh-CN" sz="2800" dirty="0" smtClean="0"/>
              <a:t>1</a:t>
            </a:r>
            <a:r>
              <a:rPr lang="zh-CN" altLang="en-US" sz="2800" dirty="0" smtClean="0"/>
              <a:t>．设置用户信息</a:t>
            </a:r>
          </a:p>
          <a:p>
            <a:pPr eaLnBrk="1" hangingPunct="1">
              <a:lnSpc>
                <a:spcPts val="2800"/>
              </a:lnSpc>
              <a:buFont typeface="Wingdings" pitchFamily="2" charset="2"/>
              <a:buChar char="Ø"/>
            </a:pPr>
            <a:r>
              <a:rPr lang="zh-CN" altLang="en-US" sz="2400" dirty="0" smtClean="0"/>
              <a:t>一篇文档可以有多个审阅者，每个审阅者都有自己的标记，所以，在修订文档之前，要对用户信息进行设置或修改。</a:t>
            </a:r>
            <a:endParaRPr lang="en-US" altLang="zh-CN" sz="2400" dirty="0" smtClean="0"/>
          </a:p>
          <a:p>
            <a:pPr eaLnBrk="1" hangingPunct="1">
              <a:lnSpc>
                <a:spcPts val="2800"/>
              </a:lnSpc>
              <a:buFont typeface="Wingdings" pitchFamily="2" charset="2"/>
              <a:buChar char="Ø"/>
            </a:pPr>
            <a:r>
              <a:rPr lang="zh-CN" altLang="en-US" sz="2400" dirty="0" smtClean="0"/>
              <a:t>设置方法如下：选择“文件”功能区</a:t>
            </a:r>
            <a:r>
              <a:rPr lang="en-US" altLang="zh-CN" sz="2400" dirty="0" smtClean="0"/>
              <a:t>/“</a:t>
            </a:r>
            <a:r>
              <a:rPr lang="zh-CN" altLang="en-US" sz="2400" dirty="0" smtClean="0"/>
              <a:t>选项”命令，在打开的对话框里选择“选项”选项卡，也可以通过选择“审阅”功能区</a:t>
            </a:r>
            <a:r>
              <a:rPr lang="en-US" altLang="zh-CN" sz="2400" dirty="0" smtClean="0"/>
              <a:t>/“</a:t>
            </a:r>
            <a:r>
              <a:rPr lang="zh-CN" altLang="en-US" sz="2400" dirty="0" smtClean="0"/>
              <a:t>修订”工具组</a:t>
            </a:r>
            <a:r>
              <a:rPr lang="en-US" altLang="zh-CN" sz="2400" dirty="0" smtClean="0"/>
              <a:t>/“</a:t>
            </a:r>
            <a:r>
              <a:rPr lang="zh-CN" altLang="en-US" sz="2400" dirty="0" smtClean="0"/>
              <a:t>修订”命令，在下拉列表中选择“更改用户名”，在随后的修订过程中，缩写会显示在批注框内，姓名和一些其它信息也会随着鼠标移动到批注框上而显示出来。</a:t>
            </a:r>
          </a:p>
        </p:txBody>
      </p:sp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en-US" altLang="zh-CN" sz="4000" dirty="0" smtClean="0"/>
              <a:t>3.3.2 </a:t>
            </a:r>
            <a:r>
              <a:rPr lang="zh-CN" altLang="en-US" sz="4000" dirty="0" smtClean="0"/>
              <a:t>操作步骤</a:t>
            </a:r>
            <a:br>
              <a:rPr lang="zh-CN" altLang="en-US" sz="4000" dirty="0" smtClean="0"/>
            </a:br>
            <a:endParaRPr lang="zh-CN" altLang="en-US" sz="4000" dirty="0" smtClean="0"/>
          </a:p>
        </p:txBody>
      </p:sp>
      <p:sp>
        <p:nvSpPr>
          <p:cNvPr id="43012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229964E2-8466-41D8-8487-FAF462795473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43013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204864"/>
            <a:ext cx="4973133" cy="3542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68313" y="1341438"/>
            <a:ext cx="8280400" cy="5516562"/>
          </a:xfrm>
        </p:spPr>
        <p:txBody>
          <a:bodyPr/>
          <a:lstStyle/>
          <a:p>
            <a:pPr eaLnBrk="1" hangingPunct="1"/>
            <a:r>
              <a:rPr lang="en-US" altLang="zh-CN" sz="2800" dirty="0" smtClean="0"/>
              <a:t>2</a:t>
            </a:r>
            <a:r>
              <a:rPr lang="zh-CN" altLang="en-US" sz="2800" dirty="0" smtClean="0"/>
              <a:t>．审阅与修订</a:t>
            </a:r>
            <a:endParaRPr lang="en-US" altLang="zh-CN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）打开“审阅”工具栏：对文档进行修订，首先要使文章处于修订状态，否则就是普通修改，没有任何标记。选择“审阅”功能区</a:t>
            </a:r>
            <a:r>
              <a:rPr lang="en-US" altLang="zh-CN" sz="2000" dirty="0" smtClean="0"/>
              <a:t>/“</a:t>
            </a:r>
            <a:r>
              <a:rPr lang="zh-CN" altLang="en-US" sz="2000" dirty="0" smtClean="0"/>
              <a:t>修订”工具组</a:t>
            </a:r>
            <a:r>
              <a:rPr lang="en-US" altLang="zh-CN" sz="2000" dirty="0" smtClean="0"/>
              <a:t>/“</a:t>
            </a:r>
            <a:r>
              <a:rPr lang="zh-CN" altLang="en-US" sz="2000" dirty="0" smtClean="0"/>
              <a:t>修订”命令，使文档处于修订状态，此时状态栏的“修订”按钮处于被按下的状态。</a:t>
            </a:r>
            <a:endParaRPr lang="en-US" altLang="zh-CN" sz="20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）对文章进行修订和插入批注：当文档处于修订状态时，就可以对文档直接进行修改，修改的结果就是修订的内容。插入批注的方法为先选中需要插入批注的文本，然后单击“审阅”工具栏上的“插入新批注”按钮插入批注框，用户直接在批注框里输入批注内容即可。</a:t>
            </a:r>
            <a:endParaRPr lang="en-US" altLang="zh-CN" sz="20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zh-CN" altLang="zh-CN" sz="2000" dirty="0"/>
              <a:t>本实例中用户“李明”对文章按</a:t>
            </a:r>
            <a:r>
              <a:rPr lang="zh-CN" altLang="zh-CN" sz="2000" dirty="0" smtClean="0"/>
              <a:t>下面</a:t>
            </a:r>
            <a:r>
              <a:rPr lang="zh-CN" altLang="zh-CN" sz="2000" dirty="0"/>
              <a:t>的要求进行修订</a:t>
            </a:r>
            <a:r>
              <a:rPr lang="zh-CN" altLang="zh-CN" sz="2000" dirty="0" smtClean="0"/>
              <a:t>：</a:t>
            </a:r>
            <a:endParaRPr lang="en-US" altLang="zh-CN" sz="2000" dirty="0" smtClean="0"/>
          </a:p>
          <a:p>
            <a:pPr>
              <a:buFont typeface="Wingdings" panose="05000000000000000000" pitchFamily="2" charset="2"/>
              <a:buChar char="p"/>
            </a:pPr>
            <a:r>
              <a:rPr lang="zh-CN" altLang="zh-CN" sz="2000" dirty="0" smtClean="0"/>
              <a:t>标</a:t>
            </a:r>
            <a:r>
              <a:rPr lang="zh-CN" altLang="zh-CN" sz="2000" dirty="0"/>
              <a:t>题修改为黑体三号字、蓝色。</a:t>
            </a:r>
          </a:p>
          <a:p>
            <a:pPr>
              <a:buFont typeface="Wingdings" panose="05000000000000000000" pitchFamily="2" charset="2"/>
              <a:buChar char="p"/>
            </a:pPr>
            <a:r>
              <a:rPr lang="zh-CN" altLang="zh-CN" sz="2000" dirty="0"/>
              <a:t>将第一段中“</a:t>
            </a:r>
            <a:r>
              <a:rPr lang="en-US" altLang="zh-CN" sz="2000" dirty="0"/>
              <a:t>12</a:t>
            </a:r>
            <a:r>
              <a:rPr lang="zh-CN" altLang="zh-CN" sz="2000" dirty="0"/>
              <a:t>月”删除。</a:t>
            </a:r>
          </a:p>
          <a:p>
            <a:pPr>
              <a:buFont typeface="Wingdings" panose="05000000000000000000" pitchFamily="2" charset="2"/>
              <a:buChar char="p"/>
            </a:pPr>
            <a:r>
              <a:rPr lang="zh-CN" altLang="zh-CN" sz="2000" dirty="0"/>
              <a:t>为第二段中的“箭竹”插入批注“箭竹是大熊猫最爱吃的食物之一”。</a:t>
            </a:r>
          </a:p>
        </p:txBody>
      </p:sp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en-US" altLang="zh-CN" sz="4000" dirty="0" smtClean="0"/>
              <a:t>3.3.2 </a:t>
            </a:r>
            <a:r>
              <a:rPr lang="zh-CN" altLang="en-US" sz="4000" dirty="0"/>
              <a:t>操作步骤</a:t>
            </a:r>
            <a:br>
              <a:rPr lang="zh-CN" altLang="en-US" sz="4000" dirty="0"/>
            </a:br>
            <a:endParaRPr lang="zh-CN" altLang="en-US" sz="4000" dirty="0" smtClean="0"/>
          </a:p>
        </p:txBody>
      </p:sp>
      <p:sp>
        <p:nvSpPr>
          <p:cNvPr id="44036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AB29299D-CC58-40AF-8A6F-6DB038500593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44037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980728"/>
            <a:ext cx="4582064" cy="3446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2166938"/>
            <a:ext cx="6308667" cy="335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ts val="3000"/>
              </a:lnSpc>
              <a:buFont typeface="Wingdings" pitchFamily="2" charset="2"/>
              <a:buChar char="Ø"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）接受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拒绝修订：修订完毕后，作者要根据需要对修订进行接受或拒绝。本文中接受第一处和第三处修订，拒绝第二处修订。将光标定位在需要接受的修订处，单击“接受所选修订”按钮，在打开的下拉菜单中选择 “接受修订”命令即可；将光标定位在需要拒绝的修订处，单击“拒绝所选修订”按钮，在打开的下拉菜单中选择“拒绝修订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删除批注”按钮拒绝修订。</a:t>
            </a:r>
          </a:p>
        </p:txBody>
      </p:sp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400" dirty="0" smtClean="0"/>
              <a:t/>
            </a:r>
            <a:br>
              <a:rPr lang="en-US" altLang="zh-CN" sz="4400" dirty="0" smtClean="0"/>
            </a:br>
            <a:r>
              <a:rPr lang="en-US" altLang="zh-CN" sz="4400" dirty="0" smtClean="0"/>
              <a:t>3.3.2 </a:t>
            </a:r>
            <a:r>
              <a:rPr lang="zh-CN" altLang="en-US" sz="4400" dirty="0"/>
              <a:t>操作步骤</a:t>
            </a:r>
            <a:br>
              <a:rPr lang="zh-CN" altLang="en-US" sz="4400" dirty="0"/>
            </a:br>
            <a:endParaRPr lang="zh-CN" altLang="zh-CN" dirty="0" smtClean="0"/>
          </a:p>
        </p:txBody>
      </p:sp>
      <p:sp>
        <p:nvSpPr>
          <p:cNvPr id="45060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53BA3564-3C6A-4B68-8E71-2C5AE6487F79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45061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25" y="1595438"/>
            <a:ext cx="7002804" cy="3345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539750" y="1557338"/>
            <a:ext cx="8229600" cy="4525962"/>
          </a:xfrm>
        </p:spPr>
        <p:txBody>
          <a:bodyPr/>
          <a:lstStyle/>
          <a:p>
            <a:pPr eaLnBrk="1" hangingPunct="1"/>
            <a:r>
              <a:rPr lang="en-US" altLang="zh-CN" sz="2800" dirty="0" smtClean="0"/>
              <a:t>1.</a:t>
            </a:r>
            <a:r>
              <a:rPr lang="zh-CN" altLang="en-US" sz="2800" dirty="0" smtClean="0"/>
              <a:t>按审阅者查看修订内容</a:t>
            </a:r>
            <a:endParaRPr lang="en-US" altLang="zh-CN" sz="2800" dirty="0" smtClean="0"/>
          </a:p>
          <a:p>
            <a:pPr eaLnBrk="1" hangingPunct="1"/>
            <a:r>
              <a:rPr lang="en-US" altLang="zh-CN" sz="2800" dirty="0" smtClean="0"/>
              <a:t>2.</a:t>
            </a:r>
            <a:r>
              <a:rPr lang="zh-CN" altLang="en-US" sz="2800" dirty="0" smtClean="0"/>
              <a:t>审阅窗格</a:t>
            </a:r>
            <a:endParaRPr lang="en-US" altLang="zh-CN" sz="2800" dirty="0" smtClean="0"/>
          </a:p>
          <a:p>
            <a:pPr eaLnBrk="1" hangingPunct="1"/>
            <a:r>
              <a:rPr lang="en-US" altLang="zh-CN" sz="2800" dirty="0" smtClean="0"/>
              <a:t>3.</a:t>
            </a:r>
            <a:r>
              <a:rPr lang="zh-CN" altLang="en-US" sz="2800" dirty="0" smtClean="0"/>
              <a:t>接受</a:t>
            </a:r>
            <a:r>
              <a:rPr lang="en-US" altLang="zh-CN" sz="2800" dirty="0" smtClean="0"/>
              <a:t>/</a:t>
            </a:r>
            <a:r>
              <a:rPr lang="zh-CN" altLang="en-US" sz="2800" dirty="0" smtClean="0"/>
              <a:t>拒绝修订</a:t>
            </a:r>
            <a:endParaRPr lang="en-US" altLang="zh-CN" sz="2800" dirty="0" smtClean="0"/>
          </a:p>
          <a:p>
            <a:pPr eaLnBrk="1" hangingPunct="1"/>
            <a:r>
              <a:rPr lang="en-US" altLang="zh-CN" sz="2800" dirty="0" smtClean="0"/>
              <a:t>4.</a:t>
            </a:r>
            <a:r>
              <a:rPr lang="zh-CN" altLang="en-US" sz="2800" dirty="0" smtClean="0"/>
              <a:t>删除批注</a:t>
            </a:r>
          </a:p>
        </p:txBody>
      </p:sp>
      <p:sp>
        <p:nvSpPr>
          <p:cNvPr id="337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/>
              <a:t>3.3.3 </a:t>
            </a:r>
            <a:r>
              <a:rPr lang="zh-CN" altLang="en-US" sz="4000" dirty="0" smtClean="0"/>
              <a:t>主要知识点</a:t>
            </a: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-4511675" y="3244850"/>
            <a:ext cx="450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zh-CN"/>
          </a:p>
        </p:txBody>
      </p:sp>
      <p:sp>
        <p:nvSpPr>
          <p:cNvPr id="46085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FD5CC845-4059-4BF3-BE67-36983910C7BE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46086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400" dirty="0" smtClean="0"/>
              <a:t>这篇文章被两个人修订过，作者还可以按审阅者来查询和浏览修订的内容，比如：只显示用户“王飞”修订的内容，则选择“审阅”功能区</a:t>
            </a:r>
            <a:r>
              <a:rPr lang="en-US" altLang="zh-CN" sz="2400" dirty="0" smtClean="0"/>
              <a:t>/“</a:t>
            </a:r>
            <a:r>
              <a:rPr lang="zh-CN" altLang="en-US" sz="2400" dirty="0" smtClean="0"/>
              <a:t>修订”工具组</a:t>
            </a:r>
            <a:r>
              <a:rPr lang="en-US" altLang="zh-CN" sz="2400" dirty="0" smtClean="0"/>
              <a:t>/“</a:t>
            </a:r>
            <a:r>
              <a:rPr lang="zh-CN" altLang="en-US" sz="2400" dirty="0" smtClean="0"/>
              <a:t>显示标记”</a:t>
            </a:r>
            <a:r>
              <a:rPr lang="en-US" altLang="zh-CN" sz="2400" dirty="0" smtClean="0"/>
              <a:t>/“</a:t>
            </a:r>
            <a:r>
              <a:rPr lang="zh-CN" altLang="en-US" sz="2400" dirty="0" smtClean="0"/>
              <a:t>审阅者”命令，只需将“王飞”前的复选框选中，则文章中显示的修订就是王飞所做的所有修订内容。</a:t>
            </a:r>
            <a:endParaRPr lang="en-US" altLang="zh-CN" sz="2400" dirty="0" smtClean="0"/>
          </a:p>
          <a:p>
            <a:pPr eaLnBrk="1" hangingPunct="1"/>
            <a:r>
              <a:rPr lang="zh-CN" altLang="en-US" sz="2400" dirty="0" smtClean="0"/>
              <a:t>在王飞所做的批注框中，如果标记是“</a:t>
            </a:r>
            <a:r>
              <a:rPr lang="en-US" altLang="zh-CN" sz="2400" dirty="0" smtClean="0"/>
              <a:t>[WF1]”</a:t>
            </a:r>
            <a:r>
              <a:rPr lang="zh-CN" altLang="en-US" sz="2400" dirty="0" smtClean="0"/>
              <a:t>，意味着这是用户“王飞”做的第一个批注。将光标放在批注框上，则显示详细的信息。</a:t>
            </a:r>
          </a:p>
        </p:txBody>
      </p:sp>
      <p:sp>
        <p:nvSpPr>
          <p:cNvPr id="34818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 smtClean="0"/>
              <a:t/>
            </a:r>
            <a:br>
              <a:rPr lang="zh-CN" altLang="en-US" sz="4000" dirty="0" smtClean="0"/>
            </a:br>
            <a:r>
              <a:rPr lang="en-US" altLang="zh-CN" dirty="0" smtClean="0"/>
              <a:t>1</a:t>
            </a:r>
            <a:r>
              <a:rPr lang="zh-CN" altLang="en-US" dirty="0" smtClean="0"/>
              <a:t>．按审阅者查看修订内容</a:t>
            </a:r>
            <a:br>
              <a:rPr lang="zh-CN" altLang="en-US" dirty="0" smtClean="0"/>
            </a:br>
            <a:endParaRPr lang="zh-CN" altLang="en-US" dirty="0" smtClean="0"/>
          </a:p>
        </p:txBody>
      </p:sp>
      <p:sp>
        <p:nvSpPr>
          <p:cNvPr id="47108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36DA2CFD-2592-442F-8205-F47BB961EB59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47109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559" y="3212976"/>
            <a:ext cx="3212651" cy="25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645024"/>
            <a:ext cx="3690403" cy="25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400" dirty="0" smtClean="0"/>
              <a:t>选择“审阅”功能区</a:t>
            </a:r>
            <a:r>
              <a:rPr lang="en-US" altLang="zh-CN" sz="2400" dirty="0" smtClean="0"/>
              <a:t>/“</a:t>
            </a:r>
            <a:r>
              <a:rPr lang="zh-CN" altLang="en-US" sz="2400" dirty="0" smtClean="0"/>
              <a:t>修订”工具组</a:t>
            </a:r>
            <a:r>
              <a:rPr lang="en-US" altLang="zh-CN" sz="2400" dirty="0" smtClean="0"/>
              <a:t>/“</a:t>
            </a:r>
            <a:r>
              <a:rPr lang="zh-CN" altLang="en-US" sz="2400" dirty="0" smtClean="0"/>
              <a:t>审阅窗格”命令，在下拉列表中选择“垂直审阅窗格”，可以在文档左边打开“审阅”任务窗格，该窗格中显示了所有具体的修订信息，其中包括用户信息、修订的时间、修订的内容等。可以将文档中的修订进行定位，也可以删除批注。</a:t>
            </a:r>
          </a:p>
        </p:txBody>
      </p:sp>
      <p:sp>
        <p:nvSpPr>
          <p:cNvPr id="358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en-US" altLang="zh-CN" sz="4000" dirty="0" smtClean="0"/>
              <a:t>2</a:t>
            </a:r>
            <a:r>
              <a:rPr lang="zh-CN" altLang="en-US" sz="4000" dirty="0" smtClean="0"/>
              <a:t>．审阅窗格</a:t>
            </a:r>
            <a:br>
              <a:rPr lang="zh-CN" altLang="en-US" sz="4000" dirty="0" smtClean="0"/>
            </a:br>
            <a:endParaRPr lang="zh-CN" altLang="en-US" sz="4000" dirty="0" smtClean="0"/>
          </a:p>
        </p:txBody>
      </p:sp>
      <p:sp>
        <p:nvSpPr>
          <p:cNvPr id="48132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87875F63-1D01-4CAB-B96E-96E1D3F21C4F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48133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564904"/>
            <a:ext cx="5257800" cy="315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400" dirty="0" smtClean="0"/>
              <a:t>作者在查看完审阅者做的修订之后，要决定是否接受这些修订，可以使用“审阅”功能区</a:t>
            </a:r>
            <a:r>
              <a:rPr lang="en-US" altLang="zh-CN" sz="2400" dirty="0" smtClean="0"/>
              <a:t>/“</a:t>
            </a:r>
            <a:r>
              <a:rPr lang="zh-CN" altLang="en-US" sz="2400" dirty="0" smtClean="0"/>
              <a:t>更改”工具组</a:t>
            </a:r>
            <a:r>
              <a:rPr lang="en-US" altLang="zh-CN" sz="2400" dirty="0" smtClean="0"/>
              <a:t>/“</a:t>
            </a:r>
            <a:r>
              <a:rPr lang="zh-CN" altLang="en-US" sz="2400" dirty="0" smtClean="0"/>
              <a:t>上一条”和“下一条”命令进行查看，如果同意修改，则单击“接受”按钮，在下拉列表中进行选择，可以选择“接受并移到下一条”接受某一处修订，也可以选择“接受所有显示的修订”或“接受对文档的所有修订”接受全部修订。</a:t>
            </a:r>
            <a:endParaRPr lang="en-US" altLang="zh-CN" sz="2400" dirty="0" smtClean="0"/>
          </a:p>
          <a:p>
            <a:pPr eaLnBrk="1" hangingPunct="1"/>
            <a:r>
              <a:rPr lang="zh-CN" altLang="zh-CN" sz="2400" dirty="0"/>
              <a:t>如果不同意修订结果，则单击“拒绝”按钮，在下拉列表中进行选</a:t>
            </a:r>
            <a:r>
              <a:rPr lang="zh-CN" altLang="zh-CN" sz="2400" dirty="0" smtClean="0"/>
              <a:t>择</a:t>
            </a:r>
            <a:r>
              <a:rPr lang="zh-CN" altLang="en-US" sz="2400" dirty="0" smtClean="0"/>
              <a:t>，</a:t>
            </a:r>
            <a:r>
              <a:rPr lang="zh-CN" altLang="zh-CN" sz="2400" dirty="0" smtClean="0"/>
              <a:t>可</a:t>
            </a:r>
            <a:r>
              <a:rPr lang="zh-CN" altLang="zh-CN" sz="2400" dirty="0"/>
              <a:t>以选择“拒绝并移动下一条”来拒绝某一处修订，也可以选择“拒绝所有显示的修订”或“拒绝对文档的所有修订”命令拒绝全部修订。</a:t>
            </a:r>
          </a:p>
          <a:p>
            <a:pPr eaLnBrk="1" hangingPunct="1"/>
            <a:endParaRPr lang="zh-CN" altLang="en-US" sz="2400" dirty="0" smtClean="0"/>
          </a:p>
        </p:txBody>
      </p:sp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/>
              <a:t>3</a:t>
            </a:r>
            <a:r>
              <a:rPr lang="zh-CN" altLang="en-US" sz="4000" dirty="0" smtClean="0"/>
              <a:t>．接受</a:t>
            </a:r>
            <a:r>
              <a:rPr lang="en-US" altLang="zh-CN" sz="4000" dirty="0" smtClean="0"/>
              <a:t>/</a:t>
            </a:r>
            <a:r>
              <a:rPr lang="zh-CN" altLang="en-US" sz="4000" dirty="0" smtClean="0"/>
              <a:t>拒绝修订</a:t>
            </a:r>
            <a:br>
              <a:rPr lang="zh-CN" altLang="en-US" sz="4000" dirty="0" smtClean="0"/>
            </a:br>
            <a:endParaRPr lang="zh-CN" altLang="en-US" sz="4000" dirty="0" smtClean="0"/>
          </a:p>
        </p:txBody>
      </p:sp>
      <p:sp>
        <p:nvSpPr>
          <p:cNvPr id="49156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71C197AD-F444-4370-A14B-F8B3451F1A2D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49157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844824"/>
            <a:ext cx="4386251" cy="343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212976"/>
            <a:ext cx="3755430" cy="349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2400" dirty="0" smtClean="0"/>
              <a:t>批注不必接受，如果不需要只需将其删除即可。删除的方法有多种：</a:t>
            </a:r>
          </a:p>
          <a:p>
            <a:pPr marL="109537" indent="457200" eaLnBrk="1" hangingPunct="1">
              <a:lnSpc>
                <a:spcPct val="80000"/>
              </a:lnSpc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）选择某一批注，选择“审阅”功能区</a:t>
            </a:r>
            <a:r>
              <a:rPr lang="en-US" altLang="zh-CN" sz="2400" dirty="0" smtClean="0"/>
              <a:t>/“</a:t>
            </a:r>
            <a:r>
              <a:rPr lang="zh-CN" altLang="en-US" sz="2400" dirty="0" smtClean="0"/>
              <a:t>批注”工具组</a:t>
            </a:r>
            <a:r>
              <a:rPr lang="en-US" altLang="zh-CN" sz="2400" dirty="0" smtClean="0"/>
              <a:t>/“</a:t>
            </a:r>
            <a:r>
              <a:rPr lang="zh-CN" altLang="en-US" sz="2400" dirty="0" smtClean="0"/>
              <a:t>删除”命令。在下拉列表中选择“删除”即删除所选的某一条批注，如想删除所有批注，则选择“删除所有显示批注”或“删除文档中的所有批注”命令。</a:t>
            </a:r>
          </a:p>
          <a:p>
            <a:pPr marL="109537" indent="457200" eaLnBrk="1" hangingPunct="1">
              <a:lnSpc>
                <a:spcPct val="80000"/>
              </a:lnSpc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）选择某一批注，单击鼠标右键，在弹出的快捷菜单中选择“删除批注”命令即可。</a:t>
            </a:r>
          </a:p>
          <a:p>
            <a:pPr marL="109537" indent="457200" eaLnBrk="1" hangingPunct="1">
              <a:lnSpc>
                <a:spcPct val="80000"/>
              </a:lnSpc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）打开“审阅窗格”，在需要删除的批注上，单击鼠标右键，在弹出的快捷菜单中选择“删除批注”命令即可。</a:t>
            </a:r>
          </a:p>
        </p:txBody>
      </p:sp>
      <p:sp>
        <p:nvSpPr>
          <p:cNvPr id="378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/>
              <a:t>4</a:t>
            </a:r>
            <a:r>
              <a:rPr lang="zh-CN" altLang="en-US" sz="4000" dirty="0" smtClean="0"/>
              <a:t>．删除批注</a:t>
            </a:r>
            <a:br>
              <a:rPr lang="zh-CN" altLang="en-US" sz="4000" dirty="0" smtClean="0"/>
            </a:br>
            <a:endParaRPr lang="zh-CN" altLang="en-US" sz="4000" dirty="0" smtClean="0"/>
          </a:p>
        </p:txBody>
      </p:sp>
      <p:sp>
        <p:nvSpPr>
          <p:cNvPr id="50180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37790300-761D-4D05-882D-0BEAEDDDF54F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50181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68313" y="1196975"/>
            <a:ext cx="7991475" cy="5040313"/>
          </a:xfrm>
        </p:spPr>
        <p:txBody>
          <a:bodyPr/>
          <a:lstStyle/>
          <a:p>
            <a:pPr eaLnBrk="1" hangingPunct="1">
              <a:lnSpc>
                <a:spcPts val="2800"/>
              </a:lnSpc>
            </a:pPr>
            <a:r>
              <a:rPr lang="zh-CN" altLang="en-US" sz="2400" smtClean="0"/>
              <a:t>本章主要介绍</a:t>
            </a:r>
            <a:r>
              <a:rPr lang="en-US" altLang="zh-CN" sz="2400" smtClean="0"/>
              <a:t>Word</a:t>
            </a:r>
            <a:r>
              <a:rPr lang="zh-CN" altLang="en-US" sz="2400" smtClean="0"/>
              <a:t>软件在办公中的一些高级应用技术，使用户掌握长文档的制作和处理能力、批量处理文档的能力、域的多种方法使用能力和对文档审阅和修订的能力。</a:t>
            </a:r>
          </a:p>
          <a:p>
            <a:pPr eaLnBrk="1" hangingPunct="1">
              <a:lnSpc>
                <a:spcPts val="2800"/>
              </a:lnSpc>
            </a:pPr>
            <a:r>
              <a:rPr lang="zh-CN" altLang="en-US" sz="2400" smtClean="0"/>
              <a:t>长篇文档是现代办公中用的较多的文档类型。为了进行长篇文档的编排，必须掌握长篇文档的编辑方法，包括：样式使用与管理，多级项目符号设置，封面的制作，自动提取目录，批注、脚注、尾注、题注的设置，以及页眉页脚、页码的综合设置，会熟练运用公式编辑器进行科研论文中各种公式的编辑制作。</a:t>
            </a:r>
          </a:p>
          <a:p>
            <a:pPr eaLnBrk="1" hangingPunct="1">
              <a:lnSpc>
                <a:spcPts val="2800"/>
              </a:lnSpc>
            </a:pPr>
            <a:r>
              <a:rPr lang="zh-CN" altLang="en-US" sz="2400" smtClean="0"/>
              <a:t>通过本章的学习，用户应该能够对长文档进行娴熟的输入、编辑、排版和打印操作，能够很熟练对文档进行批量处理，同样也能够对文档进行审阅和修订。</a:t>
            </a:r>
            <a:endParaRPr lang="en-US" altLang="zh-CN" sz="2400" smtClean="0"/>
          </a:p>
          <a:p>
            <a:pPr eaLnBrk="1" hangingPunct="1">
              <a:lnSpc>
                <a:spcPct val="80000"/>
              </a:lnSpc>
            </a:pPr>
            <a:endParaRPr lang="zh-CN" altLang="en-US" sz="2000" smtClean="0"/>
          </a:p>
        </p:txBody>
      </p:sp>
      <p:sp>
        <p:nvSpPr>
          <p:cNvPr id="389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 smtClean="0"/>
              <a:t>本章小结</a:t>
            </a:r>
            <a:br>
              <a:rPr lang="zh-CN" altLang="en-US" sz="4000" dirty="0" smtClean="0"/>
            </a:br>
            <a:endParaRPr lang="zh-CN" altLang="en-US" sz="4000" dirty="0" smtClean="0"/>
          </a:p>
        </p:txBody>
      </p:sp>
      <p:sp>
        <p:nvSpPr>
          <p:cNvPr id="51204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8E44CE98-DF92-46D2-9D63-B564FB54CEFE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51205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hlinkClick r:id="rId2" action="ppaction://hlinksldjump"/>
              </a:rPr>
              <a:t>3.1.1   </a:t>
            </a:r>
            <a:r>
              <a:rPr lang="zh-CN" altLang="en-US" dirty="0" smtClean="0">
                <a:hlinkClick r:id="rId2" action="ppaction://hlinksldjump"/>
              </a:rPr>
              <a:t>实例讲解：</a:t>
            </a:r>
            <a:r>
              <a:rPr lang="zh-CN" altLang="zh-CN" sz="2400" dirty="0" smtClean="0">
                <a:hlinkClick r:id="rId2" action="ppaction://hlinksldjump"/>
              </a:rPr>
              <a:t>制作一篇论文，从制作论文的过程中学习长文档的编排特点和制作方法</a:t>
            </a:r>
            <a:r>
              <a:rPr lang="zh-CN" altLang="en-US" sz="2400" dirty="0" smtClean="0">
                <a:hlinkClick r:id="rId2" action="ppaction://hlinksldjump"/>
              </a:rPr>
              <a:t>。</a:t>
            </a:r>
            <a:endParaRPr lang="zh-CN" altLang="en-US" sz="2400" dirty="0" smtClean="0"/>
          </a:p>
          <a:p>
            <a:pPr eaLnBrk="1" hangingPunct="1"/>
            <a:r>
              <a:rPr lang="en-US" altLang="zh-CN" dirty="0" smtClean="0">
                <a:hlinkClick r:id="rId3" action="ppaction://hlinksldjump"/>
              </a:rPr>
              <a:t>3.1.2   </a:t>
            </a:r>
            <a:r>
              <a:rPr lang="zh-CN" altLang="en-US" dirty="0" smtClean="0">
                <a:hlinkClick r:id="rId3" action="ppaction://hlinksldjump"/>
              </a:rPr>
              <a:t>操作步骤：</a:t>
            </a:r>
            <a:r>
              <a:rPr lang="zh-CN" altLang="en-US" sz="2400" dirty="0" smtClean="0">
                <a:hlinkClick r:id="rId3" action="ppaction://hlinksldjump"/>
              </a:rPr>
              <a:t>根据实例具体讲解。</a:t>
            </a:r>
            <a:endParaRPr lang="en-US" altLang="zh-CN" sz="2400" dirty="0" smtClean="0"/>
          </a:p>
          <a:p>
            <a:pPr eaLnBrk="1" hangingPunct="1"/>
            <a:r>
              <a:rPr lang="en-US" altLang="zh-CN" dirty="0" smtClean="0">
                <a:hlinkClick r:id="rId4" action="ppaction://hlinksldjump"/>
              </a:rPr>
              <a:t>3.1.3   </a:t>
            </a:r>
            <a:r>
              <a:rPr lang="zh-CN" altLang="en-US" dirty="0" smtClean="0">
                <a:hlinkClick r:id="rId4" action="ppaction://hlinksldjump"/>
              </a:rPr>
              <a:t>主要知识点</a:t>
            </a:r>
            <a:endParaRPr lang="en-US" altLang="zh-CN" dirty="0" smtClean="0"/>
          </a:p>
        </p:txBody>
      </p:sp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3600" dirty="0" smtClean="0"/>
              <a:t>3.1</a:t>
            </a:r>
            <a:r>
              <a:rPr lang="zh-CN" altLang="en-US" sz="3600" dirty="0" smtClean="0"/>
              <a:t>长文档的制作</a:t>
            </a:r>
          </a:p>
        </p:txBody>
      </p:sp>
      <p:sp>
        <p:nvSpPr>
          <p:cNvPr id="16388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94DFA73E-9734-4C51-8677-91C01ED5C2C3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16389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内容占位符 2"/>
          <p:cNvSpPr>
            <a:spLocks noGrp="1"/>
          </p:cNvSpPr>
          <p:nvPr>
            <p:ph idx="1"/>
          </p:nvPr>
        </p:nvSpPr>
        <p:spPr>
          <a:xfrm>
            <a:off x="539750" y="1628775"/>
            <a:ext cx="8229600" cy="4525963"/>
          </a:xfrm>
        </p:spPr>
        <p:txBody>
          <a:bodyPr/>
          <a:lstStyle/>
          <a:p>
            <a:pPr eaLnBrk="1" hangingPunct="1"/>
            <a:r>
              <a:rPr lang="zh-CN" altLang="zh-CN" sz="2400" smtClean="0"/>
              <a:t>实训一：长文档的排版</a:t>
            </a:r>
          </a:p>
          <a:p>
            <a:pPr eaLnBrk="1" hangingPunct="1"/>
            <a:r>
              <a:rPr lang="zh-CN" altLang="zh-CN" sz="2400" smtClean="0"/>
              <a:t>实训二：制作复杂的公式</a:t>
            </a:r>
          </a:p>
          <a:p>
            <a:pPr eaLnBrk="1" hangingPunct="1"/>
            <a:r>
              <a:rPr lang="zh-CN" altLang="zh-CN" sz="2400" smtClean="0"/>
              <a:t>实训三：制作一份居民小区物业催交单</a:t>
            </a:r>
            <a:endParaRPr lang="en-US" altLang="zh-CN" sz="2400" smtClean="0"/>
          </a:p>
          <a:p>
            <a:pPr eaLnBrk="1" hangingPunct="1"/>
            <a:r>
              <a:rPr lang="zh-CN" altLang="zh-CN" sz="2400" smtClean="0"/>
              <a:t>实训四：制作一个活动报名卡</a:t>
            </a:r>
          </a:p>
          <a:p>
            <a:pPr eaLnBrk="1" hangingPunct="1"/>
            <a:r>
              <a:rPr lang="zh-CN" altLang="zh-CN" sz="2400" smtClean="0"/>
              <a:t>实训五：对一篇文档进行审阅和修订</a:t>
            </a:r>
          </a:p>
          <a:p>
            <a:pPr eaLnBrk="1" hangingPunct="1"/>
            <a:endParaRPr lang="zh-CN" altLang="zh-CN" b="1" smtClean="0"/>
          </a:p>
          <a:p>
            <a:pPr eaLnBrk="1" hangingPunct="1"/>
            <a:endParaRPr lang="zh-CN" altLang="en-US" smtClean="0"/>
          </a:p>
        </p:txBody>
      </p:sp>
      <p:sp>
        <p:nvSpPr>
          <p:cNvPr id="3993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mtClean="0"/>
              <a:t>实训内容</a:t>
            </a:r>
          </a:p>
        </p:txBody>
      </p:sp>
      <p:sp>
        <p:nvSpPr>
          <p:cNvPr id="52228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358A5F37-64FB-4530-9A22-BCA459C32B0E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52229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如何录入论文的标题、摘要和关键字。</a:t>
            </a:r>
          </a:p>
          <a:p>
            <a:pPr eaLnBrk="1" hangingPunct="1"/>
            <a:r>
              <a:rPr lang="zh-CN" altLang="en-US" dirty="0" smtClean="0"/>
              <a:t>如何设置标题的级别，并为其添加多级编号。</a:t>
            </a:r>
          </a:p>
          <a:p>
            <a:pPr eaLnBrk="1" hangingPunct="1"/>
            <a:r>
              <a:rPr lang="zh-CN" altLang="en-US" dirty="0" smtClean="0"/>
              <a:t>在标题下录入正文内容并设置其格式。</a:t>
            </a:r>
          </a:p>
          <a:p>
            <a:pPr eaLnBrk="1" hangingPunct="1"/>
            <a:r>
              <a:rPr lang="zh-CN" altLang="en-US" dirty="0" smtClean="0"/>
              <a:t>为文本插入脚注。</a:t>
            </a:r>
          </a:p>
        </p:txBody>
      </p:sp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/>
              <a:t>3.1.1 </a:t>
            </a:r>
            <a:r>
              <a:rPr lang="zh-CN" altLang="en-US" sz="4000" dirty="0" smtClean="0"/>
              <a:t>实例：制作论文</a:t>
            </a:r>
          </a:p>
        </p:txBody>
      </p:sp>
      <p:sp>
        <p:nvSpPr>
          <p:cNvPr id="17412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F492F106-7EF5-4A4B-A825-051294960AA5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17413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在编写论文的时候，通常是先写论文的题目、摘要、关键字，列出论文的各级标题，然后在各级标题下输入正文，最后再为论文做目录。</a:t>
            </a:r>
          </a:p>
          <a:p>
            <a:pPr eaLnBrk="1" hangingPunct="1"/>
            <a:r>
              <a:rPr lang="zh-CN" altLang="en-US" sz="2800" smtClean="0"/>
              <a:t>在本实例中，首先录入论文的题目、摘要、关键字和各级标题，方法如前章。</a:t>
            </a:r>
          </a:p>
        </p:txBody>
      </p:sp>
      <p:sp>
        <p:nvSpPr>
          <p:cNvPr id="471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/>
              <a:t>3.1.2 </a:t>
            </a:r>
            <a:r>
              <a:rPr lang="zh-CN" altLang="en-US" sz="4000" dirty="0" smtClean="0"/>
              <a:t>操作步骤</a:t>
            </a:r>
            <a:br>
              <a:rPr lang="zh-CN" altLang="en-US" sz="4000" dirty="0" smtClean="0"/>
            </a:br>
            <a:endParaRPr lang="zh-CN" altLang="en-US" sz="4000" dirty="0" smtClean="0"/>
          </a:p>
        </p:txBody>
      </p:sp>
      <p:sp>
        <p:nvSpPr>
          <p:cNvPr id="18436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FD9DB626-386C-4216-A77D-8B09E5B389B2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18437" name="页脚占位符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/>
              <a:t>3.1.2 </a:t>
            </a:r>
            <a:r>
              <a:rPr lang="zh-CN" altLang="en-US" sz="4000" dirty="0" smtClean="0"/>
              <a:t>操作步骤</a:t>
            </a:r>
            <a:br>
              <a:rPr lang="zh-CN" altLang="en-US" sz="4000" dirty="0" smtClean="0"/>
            </a:br>
            <a:endParaRPr lang="zh-CN" altLang="en-US" sz="4000" dirty="0" smtClean="0"/>
          </a:p>
        </p:txBody>
      </p:sp>
      <p:sp>
        <p:nvSpPr>
          <p:cNvPr id="19459" name="内容占位符 3"/>
          <p:cNvSpPr>
            <a:spLocks noGrp="1"/>
          </p:cNvSpPr>
          <p:nvPr>
            <p:ph idx="1"/>
          </p:nvPr>
        </p:nvSpPr>
        <p:spPr>
          <a:xfrm>
            <a:off x="1692275" y="1412875"/>
            <a:ext cx="873125" cy="4525963"/>
          </a:xfrm>
        </p:spPr>
        <p:txBody>
          <a:bodyPr/>
          <a:lstStyle/>
          <a:p>
            <a:r>
              <a:rPr lang="zh-CN" altLang="zh-CN" smtClean="0"/>
              <a:t>排版后的论文效果图</a:t>
            </a:r>
          </a:p>
          <a:p>
            <a:endParaRPr lang="zh-CN" altLang="en-US" smtClean="0"/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68" t="9523" r="13730" b="6792"/>
          <a:stretch>
            <a:fillRect/>
          </a:stretch>
        </p:blipFill>
        <p:spPr bwMode="auto">
          <a:xfrm>
            <a:off x="2916238" y="908050"/>
            <a:ext cx="5903912" cy="554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44C8DBD5-240B-4F85-BB86-718B49334159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19462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zh-CN" sz="2400" dirty="0" smtClean="0"/>
              <a:t>选</a:t>
            </a:r>
            <a:r>
              <a:rPr lang="zh-CN" altLang="zh-CN" sz="2400" dirty="0"/>
              <a:t>择“开始”功能区</a:t>
            </a:r>
            <a:r>
              <a:rPr lang="en-US" altLang="zh-CN" sz="2400" dirty="0"/>
              <a:t>/</a:t>
            </a:r>
            <a:r>
              <a:rPr lang="zh-CN" altLang="zh-CN" sz="2400" dirty="0"/>
              <a:t>“样式”工具组</a:t>
            </a:r>
            <a:r>
              <a:rPr lang="en-US" altLang="zh-CN" sz="2400" dirty="0"/>
              <a:t>/</a:t>
            </a:r>
            <a:r>
              <a:rPr lang="zh-CN" altLang="zh-CN" sz="2400" dirty="0"/>
              <a:t>对话框启动按钮，打开“样式”任务窗格，如</a:t>
            </a:r>
            <a:r>
              <a:rPr lang="zh-CN" altLang="zh-CN" sz="2400" dirty="0" smtClean="0"/>
              <a:t>图所</a:t>
            </a:r>
            <a:r>
              <a:rPr lang="zh-CN" altLang="zh-CN" sz="2400" dirty="0"/>
              <a:t>示。此时格式列表中显示了该文档使用的所有样式格式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eaLnBrk="1" hangingPunct="1"/>
            <a:r>
              <a:rPr lang="zh-CN" altLang="zh-CN" sz="2400" dirty="0" smtClean="0"/>
              <a:t>为</a:t>
            </a:r>
            <a:r>
              <a:rPr lang="zh-CN" altLang="zh-CN" sz="2400" dirty="0"/>
              <a:t>标题直接套用样式</a:t>
            </a:r>
            <a:r>
              <a:rPr lang="zh-CN" altLang="zh-CN" sz="2400" dirty="0" smtClean="0"/>
              <a:t>。</a:t>
            </a:r>
            <a:r>
              <a:rPr lang="zh-CN" altLang="zh-CN" sz="2400" dirty="0"/>
              <a:t>将光标定们在需要套用“标</a:t>
            </a:r>
            <a:r>
              <a:rPr lang="zh-CN" altLang="zh-CN" sz="2400" dirty="0" smtClean="0"/>
              <a:t>题</a:t>
            </a:r>
            <a:r>
              <a:rPr lang="en-US" altLang="zh-CN" sz="2400" dirty="0" smtClean="0"/>
              <a:t>X</a:t>
            </a:r>
            <a:r>
              <a:rPr lang="zh-CN" altLang="zh-CN" sz="2400" dirty="0" smtClean="0"/>
              <a:t>”</a:t>
            </a:r>
            <a:r>
              <a:rPr lang="zh-CN" altLang="zh-CN" sz="2400" dirty="0"/>
              <a:t>样式的段落上，直接单击“样式”任务窗格中的“标</a:t>
            </a:r>
            <a:r>
              <a:rPr lang="zh-CN" altLang="zh-CN" sz="2400" dirty="0" smtClean="0"/>
              <a:t>题</a:t>
            </a:r>
            <a:r>
              <a:rPr lang="en-US" altLang="zh-CN" sz="2400" dirty="0" smtClean="0"/>
              <a:t>X</a:t>
            </a:r>
            <a:r>
              <a:rPr lang="zh-CN" altLang="zh-CN" sz="2400" dirty="0" smtClean="0"/>
              <a:t>”，</a:t>
            </a:r>
            <a:r>
              <a:rPr lang="zh-CN" altLang="zh-CN" sz="2400" dirty="0"/>
              <a:t>这样套用样式的“标</a:t>
            </a:r>
            <a:r>
              <a:rPr lang="zh-CN" altLang="zh-CN" sz="2400" dirty="0" smtClean="0"/>
              <a:t>题</a:t>
            </a:r>
            <a:r>
              <a:rPr lang="en-US" altLang="zh-CN" sz="2400" dirty="0" smtClean="0"/>
              <a:t>X</a:t>
            </a:r>
            <a:r>
              <a:rPr lang="zh-CN" altLang="zh-CN" sz="2400" dirty="0" smtClean="0"/>
              <a:t>”</a:t>
            </a:r>
            <a:r>
              <a:rPr lang="zh-CN" altLang="zh-CN" sz="2400" dirty="0"/>
              <a:t>成功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eaLnBrk="1" hangingPunct="1"/>
            <a:r>
              <a:rPr lang="zh-CN" altLang="zh-CN" sz="2400" dirty="0"/>
              <a:t>修改“标题</a:t>
            </a:r>
            <a:r>
              <a:rPr lang="en-US" altLang="zh-CN" sz="2400" dirty="0"/>
              <a:t>1</a:t>
            </a:r>
            <a:r>
              <a:rPr lang="zh-CN" altLang="zh-CN" sz="2400" dirty="0"/>
              <a:t>”和“标题</a:t>
            </a:r>
            <a:r>
              <a:rPr lang="en-US" altLang="zh-CN" sz="2400" dirty="0"/>
              <a:t>2</a:t>
            </a:r>
            <a:r>
              <a:rPr lang="zh-CN" altLang="zh-CN" sz="2400" dirty="0"/>
              <a:t>”的样式</a:t>
            </a:r>
            <a:r>
              <a:rPr lang="zh-CN" altLang="zh-CN" sz="2400" dirty="0" smtClean="0"/>
              <a:t>。</a:t>
            </a:r>
            <a:r>
              <a:rPr lang="zh-CN" altLang="zh-CN" sz="2400" dirty="0"/>
              <a:t>打开“样式”任务窗格中“</a:t>
            </a:r>
            <a:r>
              <a:rPr lang="zh-CN" altLang="zh-CN" sz="2400" dirty="0" smtClean="0"/>
              <a:t>标题</a:t>
            </a:r>
            <a:r>
              <a:rPr lang="en-US" altLang="zh-CN" sz="2400" dirty="0" smtClean="0"/>
              <a:t>X</a:t>
            </a:r>
            <a:r>
              <a:rPr lang="zh-CN" altLang="zh-CN" sz="2400" dirty="0" smtClean="0"/>
              <a:t>”</a:t>
            </a:r>
            <a:r>
              <a:rPr lang="zh-CN" altLang="zh-CN" sz="2400" dirty="0"/>
              <a:t>右面的下拉菜单</a:t>
            </a:r>
            <a:r>
              <a:rPr lang="zh-CN" altLang="zh-CN" sz="2400" dirty="0" smtClean="0"/>
              <a:t>，选</a:t>
            </a:r>
            <a:r>
              <a:rPr lang="zh-CN" altLang="zh-CN" sz="2400" dirty="0"/>
              <a:t>择“修改”，弹出“修改样式”对话框</a:t>
            </a:r>
            <a:r>
              <a:rPr lang="zh-CN" altLang="zh-CN" sz="2400" dirty="0" smtClean="0"/>
              <a:t>，按</a:t>
            </a:r>
            <a:r>
              <a:rPr lang="zh-CN" altLang="en-US" sz="2400" dirty="0"/>
              <a:t>要</a:t>
            </a:r>
            <a:r>
              <a:rPr lang="zh-CN" altLang="en-US" sz="2400" dirty="0" smtClean="0"/>
              <a:t>求</a:t>
            </a:r>
            <a:r>
              <a:rPr lang="zh-CN" altLang="zh-CN" sz="2400" dirty="0" smtClean="0"/>
              <a:t>格</a:t>
            </a:r>
            <a:r>
              <a:rPr lang="zh-CN" altLang="zh-CN" sz="2400" dirty="0"/>
              <a:t>式进</a:t>
            </a:r>
            <a:r>
              <a:rPr lang="zh-CN" altLang="zh-CN" sz="2400" dirty="0" smtClean="0"/>
              <a:t>行修</a:t>
            </a:r>
            <a:r>
              <a:rPr lang="zh-CN" altLang="zh-CN" sz="2400" dirty="0"/>
              <a:t>改。</a:t>
            </a:r>
          </a:p>
          <a:p>
            <a:pPr eaLnBrk="1" hangingPunct="1"/>
            <a:endParaRPr lang="zh-CN" altLang="zh-CN" sz="2400" dirty="0"/>
          </a:p>
          <a:p>
            <a:pPr eaLnBrk="1" hangingPunct="1"/>
            <a:endParaRPr lang="zh-CN" altLang="en-US" sz="2400" dirty="0" smtClean="0"/>
          </a:p>
        </p:txBody>
      </p:sp>
      <p:sp>
        <p:nvSpPr>
          <p:cNvPr id="604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9512" y="274638"/>
            <a:ext cx="8507288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3600" dirty="0" smtClean="0"/>
              <a:t>1</a:t>
            </a:r>
            <a:r>
              <a:rPr lang="zh-CN" altLang="en-US" sz="3600" dirty="0" smtClean="0"/>
              <a:t>．使用样式修改标题文本和段落的格式</a:t>
            </a:r>
          </a:p>
        </p:txBody>
      </p:sp>
      <p:sp>
        <p:nvSpPr>
          <p:cNvPr id="20484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5F745B0C-25B9-4025-8070-E5A1DE29D0C5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20485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20" y="548680"/>
            <a:ext cx="7524328" cy="4997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96752"/>
            <a:ext cx="6000154" cy="419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897" y="2708920"/>
            <a:ext cx="3511103" cy="6583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57200" y="1481138"/>
            <a:ext cx="8435280" cy="4525962"/>
          </a:xfrm>
        </p:spPr>
        <p:txBody>
          <a:bodyPr/>
          <a:lstStyle/>
          <a:p>
            <a:pPr eaLnBrk="1" hangingPunct="1">
              <a:lnSpc>
                <a:spcPts val="3000"/>
              </a:lnSpc>
            </a:pPr>
            <a:r>
              <a:rPr lang="zh-CN" altLang="en-US" sz="2400" dirty="0" smtClean="0"/>
              <a:t>为所有标题添加多级别的编号，方法如下：同时选择论文中所有的标题，选择“开始”功能区</a:t>
            </a:r>
            <a:r>
              <a:rPr lang="en-US" altLang="zh-CN" sz="2400" dirty="0" smtClean="0"/>
              <a:t>/“</a:t>
            </a:r>
            <a:r>
              <a:rPr lang="zh-CN" altLang="en-US" sz="2400" dirty="0" smtClean="0"/>
              <a:t>段落”工具组</a:t>
            </a:r>
            <a:r>
              <a:rPr lang="en-US" altLang="zh-CN" sz="2400" dirty="0" smtClean="0"/>
              <a:t>/“</a:t>
            </a:r>
            <a:r>
              <a:rPr lang="zh-CN" altLang="en-US" sz="2400" dirty="0" smtClean="0"/>
              <a:t>多级列表”右边的下拉符号，打开多级符号的列表，这时可以在“列表库”中选择一种样式</a:t>
            </a:r>
            <a:r>
              <a:rPr lang="zh-CN" altLang="en-US" sz="2400" dirty="0"/>
              <a:t>。</a:t>
            </a:r>
            <a:endParaRPr lang="en-US" altLang="zh-CN" sz="2400" dirty="0" smtClean="0"/>
          </a:p>
          <a:p>
            <a:pPr eaLnBrk="1" hangingPunct="1">
              <a:lnSpc>
                <a:spcPts val="3000"/>
              </a:lnSpc>
            </a:pPr>
            <a:r>
              <a:rPr lang="zh-CN" altLang="en-US" sz="2400" dirty="0" smtClean="0"/>
              <a:t>如果都不符合要求，可以选择“定义新的多级列表”，本例中选择“定义新的多级列表”，此时弹出“定义新的多级列表”对话框，在该对话框中可以修改各级标题的样式，在此将“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级”修改为“一、”，“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级”修改为“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、”，同时预览框中会出现修改过的多级编号的样式。单击“确定”按钮后，论文中的标题就会应用多级编号的样式，此时，“样式”任务窗格中也会增加这两个级别的编号的样式。</a:t>
            </a:r>
          </a:p>
        </p:txBody>
      </p:sp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2</a:t>
            </a:r>
            <a:r>
              <a:rPr lang="zh-CN" altLang="en-US" dirty="0" smtClean="0"/>
              <a:t>．为标题添加编号</a:t>
            </a:r>
          </a:p>
        </p:txBody>
      </p:sp>
      <p:sp>
        <p:nvSpPr>
          <p:cNvPr id="21508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F50F7F54-C637-40F1-92F0-4800AF301790}" type="datetime1">
              <a:rPr lang="zh-CN" altLang="en-US" sz="1100" smtClean="0">
                <a:latin typeface="Arial" charset="0"/>
                <a:ea typeface="宋体" charset="-122"/>
              </a:rPr>
              <a:pPr/>
              <a:t>2014-11-17</a:t>
            </a:fld>
            <a:endParaRPr lang="en-US" altLang="zh-CN" sz="1100" smtClean="0">
              <a:latin typeface="Arial" charset="0"/>
              <a:ea typeface="宋体" charset="-122"/>
            </a:endParaRPr>
          </a:p>
        </p:txBody>
      </p:sp>
      <p:sp>
        <p:nvSpPr>
          <p:cNvPr id="21509" name="页脚占位符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 smtClean="0">
                <a:latin typeface="Arial" charset="0"/>
                <a:ea typeface="宋体" charset="-122"/>
              </a:rPr>
              <a:t>制作人：王惠斌  孟晓峰                                        办公文档的高级应用</a:t>
            </a:r>
            <a:endParaRPr lang="en-US" altLang="zh-CN" sz="1100" smtClean="0">
              <a:latin typeface="Arial" charset="0"/>
              <a:ea typeface="宋体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08720"/>
            <a:ext cx="5621599" cy="4627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003" y="1242044"/>
            <a:ext cx="4466360" cy="429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284</TotalTime>
  <Words>4638</Words>
  <Application>Microsoft Office PowerPoint</Application>
  <PresentationFormat>全屏显示(4:3)</PresentationFormat>
  <Paragraphs>251</Paragraphs>
  <Slides>40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聚合</vt:lpstr>
      <vt:lpstr>办公信息化实例教程</vt:lpstr>
      <vt:lpstr>学习目标</vt:lpstr>
      <vt:lpstr>章节内容 </vt:lpstr>
      <vt:lpstr>3.1长文档的制作</vt:lpstr>
      <vt:lpstr>3.1.1 实例：制作论文</vt:lpstr>
      <vt:lpstr>3.1.2 操作步骤 </vt:lpstr>
      <vt:lpstr>3.1.2 操作步骤 </vt:lpstr>
      <vt:lpstr>1．使用样式修改标题文本和段落的格式</vt:lpstr>
      <vt:lpstr>2．为标题添加编号</vt:lpstr>
      <vt:lpstr>3．插入页码和脚注 </vt:lpstr>
      <vt:lpstr>4．论文中目录的制作 </vt:lpstr>
      <vt:lpstr>4．论文中目录的制作</vt:lpstr>
      <vt:lpstr>3.1.3主要知识点</vt:lpstr>
      <vt:lpstr>1．导航窗格的使用 </vt:lpstr>
      <vt:lpstr>2．公式的制作 </vt:lpstr>
      <vt:lpstr>3．脚注与尾注 </vt:lpstr>
      <vt:lpstr>4．样式的使用 </vt:lpstr>
      <vt:lpstr>4．样式的使用</vt:lpstr>
      <vt:lpstr>5．奇偶页不同的页眉页脚设置 </vt:lpstr>
      <vt:lpstr>5．奇偶页不同的页眉页脚设置</vt:lpstr>
      <vt:lpstr>3.2 邮件合并及域的使用 </vt:lpstr>
      <vt:lpstr>3.2.2 操作步骤 </vt:lpstr>
      <vt:lpstr>2．制作邀请函 </vt:lpstr>
      <vt:lpstr>2．制作邀请函。 </vt:lpstr>
      <vt:lpstr> 3．使用中文向导制作信封 </vt:lpstr>
      <vt:lpstr> 3．使用中文向导制作信封 </vt:lpstr>
      <vt:lpstr> 3．使用中文向导制作信封 </vt:lpstr>
      <vt:lpstr> 3.2.3 主要知识点：邮件合并 </vt:lpstr>
      <vt:lpstr>3.3 文档审阅与修订</vt:lpstr>
      <vt:lpstr>3.3.1实例</vt:lpstr>
      <vt:lpstr> 3.3.2 操作步骤 </vt:lpstr>
      <vt:lpstr> 3.3.2 操作步骤 </vt:lpstr>
      <vt:lpstr> 3.3.2 操作步骤 </vt:lpstr>
      <vt:lpstr>3.3.3 主要知识点</vt:lpstr>
      <vt:lpstr> 1．按审阅者查看修订内容 </vt:lpstr>
      <vt:lpstr> 2．审阅窗格 </vt:lpstr>
      <vt:lpstr>3．接受/拒绝修订 </vt:lpstr>
      <vt:lpstr>4．删除批注 </vt:lpstr>
      <vt:lpstr>本章小结 </vt:lpstr>
      <vt:lpstr>实训内容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办公中文档的高级应用 </dc:title>
  <dc:creator>zhuoyue</dc:creator>
  <cp:lastModifiedBy>微软用户</cp:lastModifiedBy>
  <cp:revision>35</cp:revision>
  <dcterms:created xsi:type="dcterms:W3CDTF">2014-07-25T02:35:04Z</dcterms:created>
  <dcterms:modified xsi:type="dcterms:W3CDTF">2014-11-17T07:26:36Z</dcterms:modified>
</cp:coreProperties>
</file>