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390" r:id="rId3"/>
    <p:sldId id="281" r:id="rId4"/>
    <p:sldId id="259" r:id="rId5"/>
    <p:sldId id="261" r:id="rId6"/>
    <p:sldId id="347" r:id="rId7"/>
    <p:sldId id="349" r:id="rId8"/>
    <p:sldId id="348" r:id="rId9"/>
    <p:sldId id="350" r:id="rId10"/>
    <p:sldId id="351" r:id="rId11"/>
    <p:sldId id="352" r:id="rId12"/>
    <p:sldId id="353" r:id="rId13"/>
    <p:sldId id="354" r:id="rId14"/>
    <p:sldId id="355" r:id="rId15"/>
    <p:sldId id="356" r:id="rId16"/>
    <p:sldId id="357" r:id="rId17"/>
    <p:sldId id="358" r:id="rId18"/>
    <p:sldId id="359" r:id="rId19"/>
    <p:sldId id="339" r:id="rId20"/>
    <p:sldId id="360" r:id="rId21"/>
    <p:sldId id="361" r:id="rId22"/>
    <p:sldId id="362" r:id="rId23"/>
    <p:sldId id="363" r:id="rId24"/>
    <p:sldId id="364" r:id="rId25"/>
    <p:sldId id="341" r:id="rId26"/>
    <p:sldId id="365" r:id="rId27"/>
    <p:sldId id="366" r:id="rId28"/>
    <p:sldId id="367" r:id="rId29"/>
    <p:sldId id="368" r:id="rId30"/>
    <p:sldId id="369" r:id="rId31"/>
    <p:sldId id="370" r:id="rId32"/>
    <p:sldId id="371" r:id="rId33"/>
    <p:sldId id="372" r:id="rId34"/>
    <p:sldId id="373" r:id="rId35"/>
    <p:sldId id="374" r:id="rId36"/>
    <p:sldId id="375" r:id="rId37"/>
    <p:sldId id="376" r:id="rId38"/>
    <p:sldId id="377" r:id="rId39"/>
    <p:sldId id="378" r:id="rId40"/>
    <p:sldId id="379" r:id="rId41"/>
    <p:sldId id="380" r:id="rId42"/>
    <p:sldId id="381" r:id="rId43"/>
    <p:sldId id="382" r:id="rId44"/>
    <p:sldId id="383" r:id="rId45"/>
    <p:sldId id="384" r:id="rId46"/>
    <p:sldId id="312" r:id="rId47"/>
    <p:sldId id="385" r:id="rId48"/>
    <p:sldId id="313" r:id="rId49"/>
    <p:sldId id="386" r:id="rId50"/>
    <p:sldId id="387" r:id="rId51"/>
    <p:sldId id="388" r:id="rId52"/>
    <p:sldId id="314" r:id="rId53"/>
    <p:sldId id="389" r:id="rId54"/>
    <p:sldId id="345" r:id="rId55"/>
    <p:sldId id="260" r:id="rId5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AA6"/>
    <a:srgbClr val="00B0F0"/>
    <a:srgbClr val="0066FF"/>
    <a:srgbClr val="007434"/>
    <a:srgbClr val="002A13"/>
    <a:srgbClr val="001000"/>
    <a:srgbClr val="727B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4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5890D-3B2E-4607-AB2E-BC33AFD87CD3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9AFEBC-0B75-40AA-863F-80607EFD7B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801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AFEBC-0B75-40AA-863F-80607EFD7B5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46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3"/>
          <a:stretch/>
        </p:blipFill>
        <p:spPr>
          <a:xfrm>
            <a:off x="5440" y="0"/>
            <a:ext cx="9144000" cy="3821476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3821476"/>
            <a:ext cx="9144000" cy="1322024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3821476"/>
            <a:ext cx="9149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-180528" y="3821476"/>
            <a:ext cx="9329968" cy="0"/>
          </a:xfrm>
          <a:prstGeom prst="line">
            <a:avLst/>
          </a:prstGeom>
          <a:ln w="508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9103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549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27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2369"/>
            <a:ext cx="9144000" cy="481149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707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63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24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92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628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079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60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40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C481E25D-50D1-42CF-BAB0-16A1AC5354B4}" type="datetimeFigureOut">
              <a:rPr lang="zh-CN" altLang="en-US" smtClean="0"/>
              <a:pPr/>
              <a:t>2015-9-28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1359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592" y="1347614"/>
            <a:ext cx="7560840" cy="702078"/>
          </a:xfrm>
        </p:spPr>
        <p:txBody>
          <a:bodyPr>
            <a:noAutofit/>
          </a:bodyPr>
          <a:lstStyle/>
          <a:p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办公自动化</a:t>
            </a:r>
            <a:r>
              <a:rPr lang="en-US" altLang="zh-CN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2010</a:t>
            </a:r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项目化教程</a:t>
            </a:r>
            <a:endParaRPr lang="zh-CN" altLang="en-US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4299942"/>
            <a:ext cx="529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《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办公自动化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2010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项目化教程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编写组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6642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12" name="矩形 11"/>
          <p:cNvSpPr/>
          <p:nvPr/>
        </p:nvSpPr>
        <p:spPr>
          <a:xfrm>
            <a:off x="689589" y="3112680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 “删除条件”按钮：删除作为排序条件的列。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“复制条件”</a:t>
            </a:r>
            <a:r>
              <a:rPr lang="zh-CN" altLang="en-US" dirty="0">
                <a:solidFill>
                  <a:srgbClr val="295AA6"/>
                </a:solidFill>
              </a:rPr>
              <a:t>按钮：复制作为排序条件的列。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“选项”</a:t>
            </a:r>
            <a:r>
              <a:rPr lang="zh-CN" altLang="en-US" dirty="0">
                <a:solidFill>
                  <a:srgbClr val="295AA6"/>
                </a:solidFill>
              </a:rPr>
              <a:t>：点击弹出“排序选项”对话框</a:t>
            </a:r>
            <a:r>
              <a:rPr lang="zh-CN" altLang="en-US" dirty="0" smtClean="0">
                <a:solidFill>
                  <a:srgbClr val="295AA6"/>
                </a:solidFill>
              </a:rPr>
              <a:t>，如右图所示，在</a:t>
            </a:r>
            <a:r>
              <a:rPr lang="zh-CN" altLang="en-US" dirty="0">
                <a:solidFill>
                  <a:srgbClr val="295AA6"/>
                </a:solidFill>
              </a:rPr>
              <a:t>该对话框中</a:t>
            </a:r>
            <a:r>
              <a:rPr lang="zh-CN" altLang="en-US" dirty="0" smtClean="0">
                <a:solidFill>
                  <a:srgbClr val="295AA6"/>
                </a:solidFill>
              </a:rPr>
              <a:t>， 可以</a:t>
            </a:r>
            <a:r>
              <a:rPr lang="zh-CN" altLang="en-US" dirty="0">
                <a:solidFill>
                  <a:srgbClr val="295AA6"/>
                </a:solidFill>
              </a:rPr>
              <a:t>指定排序时是否区分大小写、通常都是按列排序，可以在该对话框中规定按行排序，指定按字母排序和按笔划排序。</a:t>
            </a:r>
          </a:p>
        </p:txBody>
      </p:sp>
      <p:pic>
        <p:nvPicPr>
          <p:cNvPr id="9" name="图片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1520" y="640650"/>
            <a:ext cx="5274310" cy="234251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16216" y="773682"/>
            <a:ext cx="175260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13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12" name="矩形 11"/>
          <p:cNvSpPr/>
          <p:nvPr/>
        </p:nvSpPr>
        <p:spPr>
          <a:xfrm>
            <a:off x="689589" y="2931790"/>
            <a:ext cx="79333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 “数据包含标题”：勾选，则列中关键字是标题行（一般是数据区域首行）的内容，如不勾选，关键字则是“列</a:t>
            </a:r>
            <a:r>
              <a:rPr lang="en-US" altLang="zh-CN" dirty="0">
                <a:solidFill>
                  <a:srgbClr val="295AA6"/>
                </a:solidFill>
              </a:rPr>
              <a:t>A”</a:t>
            </a:r>
            <a:r>
              <a:rPr lang="zh-CN" altLang="en-US" dirty="0">
                <a:solidFill>
                  <a:srgbClr val="295AA6"/>
                </a:solidFill>
              </a:rPr>
              <a:t>、“列</a:t>
            </a:r>
            <a:r>
              <a:rPr lang="en-US" altLang="zh-CN" dirty="0">
                <a:solidFill>
                  <a:srgbClr val="295AA6"/>
                </a:solidFill>
              </a:rPr>
              <a:t>B”</a:t>
            </a:r>
            <a:r>
              <a:rPr lang="zh-CN" altLang="en-US" dirty="0">
                <a:solidFill>
                  <a:srgbClr val="295AA6"/>
                </a:solidFill>
              </a:rPr>
              <a:t>等等，排序时建议勾选。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）在“主要关键字”下拉列表中选择“基本工资”、“排序依据”中选择“数值”、“次序”中选择“降序”。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单击“添加条件”按钮，生成“次要关键字”列，在其“次要关键字”下拉列表中选择“奖金”、“排序依据”中选择“数值”、“次序”中选择“降序”，点击“确定”按钮，完成对职工工资排序（先按照职工的基本工资降序排序，再按照奖金降序排序）。</a:t>
            </a:r>
          </a:p>
        </p:txBody>
      </p:sp>
      <p:pic>
        <p:nvPicPr>
          <p:cNvPr id="9" name="图片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63688" y="589275"/>
            <a:ext cx="5274310" cy="234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23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520" y="941275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二、数据筛选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中，用户可以在电子表格的大量数据中指定数据的筛选条件，将自己不感兴趣的数据隐藏，将自己感兴趣的数据显示，以快速查找自己所需数据，提高工作效率。例如，选取某个班的学生成绩查看、选取某个月的货物销量查看、选取工龄超过</a:t>
            </a:r>
            <a:r>
              <a:rPr lang="en-US" altLang="zh-CN" dirty="0">
                <a:solidFill>
                  <a:srgbClr val="295AA6"/>
                </a:solidFill>
              </a:rPr>
              <a:t>10</a:t>
            </a:r>
            <a:r>
              <a:rPr lang="zh-CN" altLang="en-US" dirty="0">
                <a:solidFill>
                  <a:srgbClr val="295AA6"/>
                </a:solidFill>
              </a:rPr>
              <a:t>年的员工信息查看等。</a:t>
            </a:r>
            <a:r>
              <a:rPr lang="en-US" altLang="zh-CN" dirty="0">
                <a:solidFill>
                  <a:srgbClr val="295AA6"/>
                </a:solidFill>
              </a:rPr>
              <a:t>Excel2010</a:t>
            </a:r>
            <a:r>
              <a:rPr lang="zh-CN" altLang="en-US" dirty="0">
                <a:solidFill>
                  <a:srgbClr val="295AA6"/>
                </a:solidFill>
              </a:rPr>
              <a:t>提供了两种筛选方式：自动筛选和高级筛选。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</p:spTree>
    <p:extLst>
      <p:ext uri="{BB962C8B-B14F-4D97-AF65-F5344CB8AC3E}">
        <p14:creationId xmlns:p14="http://schemas.microsoft.com/office/powerpoint/2010/main" val="383100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9" y="771550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</a:t>
            </a:r>
            <a:r>
              <a:rPr lang="en-US" altLang="zh-CN" dirty="0">
                <a:solidFill>
                  <a:srgbClr val="295AA6"/>
                </a:solidFill>
              </a:rPr>
              <a:t>1. </a:t>
            </a:r>
            <a:r>
              <a:rPr lang="zh-CN" altLang="en-US" dirty="0">
                <a:solidFill>
                  <a:srgbClr val="295AA6"/>
                </a:solidFill>
              </a:rPr>
              <a:t>自动筛选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使用</a:t>
            </a:r>
            <a:r>
              <a:rPr lang="zh-CN" altLang="en-US" dirty="0">
                <a:solidFill>
                  <a:srgbClr val="295AA6"/>
                </a:solidFill>
              </a:rPr>
              <a:t>自动筛选，用户可以快速查找数据，可以对一个或多个数据列进行筛选，可以对文本或数字（如果列中数据类型是数字，显示“数字筛选”，如果数据类型是文本，显示“文本筛选”）、单元格颜色等进行筛选操作。筛选器列表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54418" y="2067694"/>
            <a:ext cx="1872208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3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8" y="3545626"/>
            <a:ext cx="79333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升序、降序、按颜色排序：对数据列中的数据进行排序操作。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从“姓名中清除筛选”：对姓名列数据进行了筛选后，如果想恢复原始数据</a:t>
            </a:r>
            <a:r>
              <a:rPr lang="zh-CN" altLang="en-US" dirty="0" smtClean="0">
                <a:solidFill>
                  <a:srgbClr val="295AA6"/>
                </a:solidFill>
              </a:rPr>
              <a:t>，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                                         </a:t>
            </a:r>
            <a:r>
              <a:rPr lang="zh-CN" altLang="en-US" dirty="0" smtClean="0">
                <a:solidFill>
                  <a:srgbClr val="295AA6"/>
                </a:solidFill>
              </a:rPr>
              <a:t>点击</a:t>
            </a:r>
            <a:r>
              <a:rPr lang="zh-CN" altLang="en-US" dirty="0">
                <a:solidFill>
                  <a:srgbClr val="295AA6"/>
                </a:solidFill>
              </a:rPr>
              <a:t>该按钮即可。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按颜色筛选：按数据列中单元格颜色或者字体颜色进行筛选。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63841" y="627534"/>
            <a:ext cx="1872208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33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9" y="651341"/>
            <a:ext cx="79333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文本筛选：如果列中数据类型是文本，显示“文本筛选”，如果列中数据类型是数字，显示“数字筛选”，并可在“自定义自动筛选方式”对话框中指定筛选条件，如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“搜索”：在数据列中搜索数据。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11760" y="2139702"/>
            <a:ext cx="283845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58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9" y="651341"/>
            <a:ext cx="79333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实现在</a:t>
            </a:r>
            <a:r>
              <a:rPr lang="zh-CN" altLang="en-US" dirty="0" smtClean="0">
                <a:solidFill>
                  <a:srgbClr val="295AA6"/>
                </a:solidFill>
              </a:rPr>
              <a:t>图商场</a:t>
            </a:r>
            <a:r>
              <a:rPr lang="zh-CN" altLang="en-US" dirty="0">
                <a:solidFill>
                  <a:srgbClr val="295AA6"/>
                </a:solidFill>
              </a:rPr>
              <a:t>销售表中查询员工郭礼瓷和苏涛亚的销售信息，操作步骤如下</a:t>
            </a:r>
            <a:r>
              <a:rPr lang="zh-CN" altLang="en-US" dirty="0" smtClean="0">
                <a:solidFill>
                  <a:srgbClr val="295AA6"/>
                </a:solidFill>
              </a:rPr>
              <a:t>：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07704" y="1203598"/>
            <a:ext cx="50101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30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9" y="651341"/>
            <a:ext cx="79333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）用鼠标选择数据区域（建议包括列字段名），在“开始”选项卡中“编辑”组中点击“排序和筛选”命令，在下拉列表中选择“筛选”，</a:t>
            </a:r>
            <a:r>
              <a:rPr lang="zh-CN" altLang="en-US" dirty="0" smtClean="0">
                <a:solidFill>
                  <a:srgbClr val="295AA6"/>
                </a:solidFill>
              </a:rPr>
              <a:t>如左图所</a:t>
            </a:r>
            <a:r>
              <a:rPr lang="zh-CN" altLang="en-US" dirty="0">
                <a:solidFill>
                  <a:srgbClr val="295AA6"/>
                </a:solidFill>
              </a:rPr>
              <a:t>示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）点击“姓名”字段名旁的箭头图标，在弹出的筛选器列表中点击“全选”，清除全部内容，然后选择郭礼瓷和苏涛亚作为筛选条件，点击</a:t>
            </a:r>
            <a:r>
              <a:rPr lang="zh-CN" altLang="en-US" dirty="0" smtClean="0">
                <a:solidFill>
                  <a:srgbClr val="295AA6"/>
                </a:solidFill>
              </a:rPr>
              <a:t>“确定”，如右图</a:t>
            </a:r>
            <a:r>
              <a:rPr lang="zh-CN" altLang="en-US" dirty="0">
                <a:solidFill>
                  <a:srgbClr val="295AA6"/>
                </a:solidFill>
              </a:rPr>
              <a:t>所示。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7584" y="2592211"/>
            <a:ext cx="2109470" cy="211836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24128" y="2224265"/>
            <a:ext cx="1641153" cy="285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1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9" y="651341"/>
            <a:ext cx="79333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也可选择</a:t>
            </a:r>
            <a:r>
              <a:rPr lang="zh-CN" altLang="en-US" dirty="0">
                <a:solidFill>
                  <a:srgbClr val="295AA6"/>
                </a:solidFill>
              </a:rPr>
              <a:t>“文本筛选”，在列表中选择“自定义筛选”。在“自定义自动筛选方式”对话框中指定筛选条件，姓名等于郭礼瓷或姓名等于苏涛亚，如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示。点击“确定”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99792" y="1851670"/>
            <a:ext cx="2689860" cy="1922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40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12923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2.</a:t>
            </a:r>
            <a:r>
              <a:rPr lang="zh-CN" altLang="en-US" b="1" dirty="0">
                <a:solidFill>
                  <a:srgbClr val="295AA6"/>
                </a:solidFill>
              </a:rPr>
              <a:t>高级筛选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高级筛选可以规定</a:t>
            </a:r>
            <a:r>
              <a:rPr lang="zh-CN" altLang="en-US" dirty="0">
                <a:solidFill>
                  <a:srgbClr val="295AA6"/>
                </a:solidFill>
              </a:rPr>
              <a:t>筛选结果是在原有区域显示，还是将结果复制到其他位置显示以方便用户的查看和对比，或者通过选择不重复的记录而得到唯一的结果。在使用高级筛选命令时，不会在字段名旁边显示箭头图标，而是要在工作表中自定义条件区域设置筛选条件，高级筛选对话框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43808" y="2715766"/>
            <a:ext cx="230505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19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+mj-lt"/>
                <a:ea typeface="微软雅黑" pitchFamily="34" charset="-122"/>
                <a:cs typeface="+mj-cs"/>
              </a:rPr>
              <a:t>目录</a:t>
            </a:r>
            <a:endParaRPr lang="zh-CN" altLang="en-US" sz="2400" dirty="0">
              <a:solidFill>
                <a:schemeClr val="bg1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1630533"/>
            <a:ext cx="4799304" cy="40011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   WORD 2010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2403230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2470125"/>
            <a:ext cx="4799303" cy="400110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lt1"/>
            </a:solidFill>
          </a:ln>
          <a:effectLst>
            <a:outerShdw blurRad="50800" dist="50800" dir="5400000" algn="ctr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  EXCEL 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表格处理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 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3267326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92976" y="3334221"/>
            <a:ext cx="494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3  POWERPOINT2010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156363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9072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37958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2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1493" y="843558"/>
            <a:ext cx="79333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）通配符的使用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高级筛选条件中，可以使用比较运算符</a:t>
            </a:r>
            <a:r>
              <a:rPr lang="en-US" altLang="zh-CN" dirty="0">
                <a:solidFill>
                  <a:srgbClr val="295AA6"/>
                </a:solidFill>
              </a:rPr>
              <a:t>&gt;</a:t>
            </a:r>
            <a:r>
              <a:rPr lang="zh-CN" altLang="en-US" dirty="0">
                <a:solidFill>
                  <a:srgbClr val="295AA6"/>
                </a:solidFill>
              </a:rPr>
              <a:t>、</a:t>
            </a:r>
            <a:r>
              <a:rPr lang="en-US" altLang="zh-CN" dirty="0">
                <a:solidFill>
                  <a:srgbClr val="295AA6"/>
                </a:solidFill>
              </a:rPr>
              <a:t>=</a:t>
            </a:r>
            <a:r>
              <a:rPr lang="zh-CN" altLang="en-US" dirty="0">
                <a:solidFill>
                  <a:srgbClr val="295AA6"/>
                </a:solidFill>
              </a:rPr>
              <a:t>、</a:t>
            </a:r>
            <a:r>
              <a:rPr lang="en-US" altLang="zh-CN" dirty="0">
                <a:solidFill>
                  <a:srgbClr val="295AA6"/>
                </a:solidFill>
              </a:rPr>
              <a:t>&lt;</a:t>
            </a:r>
            <a:r>
              <a:rPr lang="zh-CN" altLang="en-US" dirty="0">
                <a:solidFill>
                  <a:srgbClr val="295AA6"/>
                </a:solidFill>
              </a:rPr>
              <a:t>、</a:t>
            </a:r>
            <a:r>
              <a:rPr lang="en-US" altLang="zh-CN" dirty="0">
                <a:solidFill>
                  <a:srgbClr val="295AA6"/>
                </a:solidFill>
              </a:rPr>
              <a:t>&gt;=</a:t>
            </a:r>
            <a:r>
              <a:rPr lang="zh-CN" altLang="en-US" dirty="0">
                <a:solidFill>
                  <a:srgbClr val="295AA6"/>
                </a:solidFill>
              </a:rPr>
              <a:t>、</a:t>
            </a:r>
            <a:r>
              <a:rPr lang="en-US" altLang="zh-CN" dirty="0">
                <a:solidFill>
                  <a:srgbClr val="295AA6"/>
                </a:solidFill>
              </a:rPr>
              <a:t>&lt;=</a:t>
            </a:r>
            <a:r>
              <a:rPr lang="zh-CN" altLang="en-US" dirty="0">
                <a:solidFill>
                  <a:srgbClr val="295AA6"/>
                </a:solidFill>
              </a:rPr>
              <a:t>、</a:t>
            </a:r>
            <a:r>
              <a:rPr lang="en-US" altLang="zh-CN" dirty="0">
                <a:solidFill>
                  <a:srgbClr val="295AA6"/>
                </a:solidFill>
              </a:rPr>
              <a:t>&lt;&gt;</a:t>
            </a:r>
            <a:r>
              <a:rPr lang="zh-CN" altLang="en-US" dirty="0">
                <a:solidFill>
                  <a:srgbClr val="295AA6"/>
                </a:solidFill>
              </a:rPr>
              <a:t>和通配符</a:t>
            </a:r>
            <a:r>
              <a:rPr lang="en-US" altLang="zh-CN" dirty="0">
                <a:solidFill>
                  <a:srgbClr val="295AA6"/>
                </a:solidFill>
              </a:rPr>
              <a:t>?</a:t>
            </a:r>
            <a:r>
              <a:rPr lang="zh-CN" altLang="en-US" dirty="0">
                <a:solidFill>
                  <a:srgbClr val="295AA6"/>
                </a:solidFill>
              </a:rPr>
              <a:t>、*、</a:t>
            </a:r>
            <a:r>
              <a:rPr lang="en-US" altLang="zh-CN" dirty="0">
                <a:solidFill>
                  <a:srgbClr val="295AA6"/>
                </a:solidFill>
              </a:rPr>
              <a:t>~</a:t>
            </a:r>
            <a:r>
              <a:rPr lang="zh-CN" altLang="en-US" dirty="0">
                <a:solidFill>
                  <a:srgbClr val="295AA6"/>
                </a:solidFill>
              </a:rPr>
              <a:t>。例如要在职工</a:t>
            </a:r>
            <a:r>
              <a:rPr lang="zh-CN" altLang="en-US" dirty="0" smtClean="0">
                <a:solidFill>
                  <a:srgbClr val="295AA6"/>
                </a:solidFill>
              </a:rPr>
              <a:t>工资表，如图所示中</a:t>
            </a:r>
            <a:r>
              <a:rPr lang="zh-CN" altLang="en-US" dirty="0">
                <a:solidFill>
                  <a:srgbClr val="295AA6"/>
                </a:solidFill>
              </a:rPr>
              <a:t>查找所有姓“芳”员工的信息，操作步骤如下：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2771800" y="2283718"/>
            <a:ext cx="30480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89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27584" y="1203598"/>
            <a:ext cx="451687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数据区域</a:t>
            </a:r>
            <a:r>
              <a:rPr lang="en-US" altLang="zh-CN" dirty="0">
                <a:solidFill>
                  <a:srgbClr val="295AA6"/>
                </a:solidFill>
              </a:rPr>
              <a:t>A7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D13</a:t>
            </a:r>
            <a:r>
              <a:rPr lang="zh-CN" altLang="en-US" dirty="0">
                <a:solidFill>
                  <a:srgbClr val="295AA6"/>
                </a:solidFill>
              </a:rPr>
              <a:t>外任意单元格（如</a:t>
            </a:r>
            <a:r>
              <a:rPr lang="en-US" altLang="zh-CN" dirty="0">
                <a:solidFill>
                  <a:srgbClr val="295AA6"/>
                </a:solidFill>
              </a:rPr>
              <a:t>E1</a:t>
            </a:r>
            <a:r>
              <a:rPr lang="zh-CN" altLang="en-US" dirty="0">
                <a:solidFill>
                  <a:srgbClr val="295AA6"/>
                </a:solidFill>
              </a:rPr>
              <a:t>）中输入筛选字段的名称“姓名”，在其下方单元格（</a:t>
            </a:r>
            <a:r>
              <a:rPr lang="en-US" altLang="zh-CN" dirty="0">
                <a:solidFill>
                  <a:srgbClr val="295AA6"/>
                </a:solidFill>
              </a:rPr>
              <a:t>E2</a:t>
            </a:r>
            <a:r>
              <a:rPr lang="zh-CN" altLang="en-US" dirty="0">
                <a:solidFill>
                  <a:srgbClr val="295AA6"/>
                </a:solidFill>
              </a:rPr>
              <a:t>）中输入筛选条件“</a:t>
            </a:r>
            <a:r>
              <a:rPr lang="en-US" altLang="zh-CN" dirty="0">
                <a:solidFill>
                  <a:srgbClr val="295AA6"/>
                </a:solidFill>
              </a:rPr>
              <a:t>=”=</a:t>
            </a:r>
            <a:r>
              <a:rPr lang="zh-CN" altLang="en-US" dirty="0">
                <a:solidFill>
                  <a:srgbClr val="295AA6"/>
                </a:solidFill>
              </a:rPr>
              <a:t>芳*””（可以省略等号，输入芳*），如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16216" y="2619013"/>
            <a:ext cx="152400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44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87625" y="1491630"/>
            <a:ext cx="66967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弹</a:t>
            </a:r>
            <a:r>
              <a:rPr lang="zh-CN" altLang="en-US" dirty="0" smtClean="0">
                <a:solidFill>
                  <a:srgbClr val="295AA6"/>
                </a:solidFill>
              </a:rPr>
              <a:t>出高级</a:t>
            </a:r>
            <a:r>
              <a:rPr lang="zh-CN" altLang="en-US" dirty="0">
                <a:solidFill>
                  <a:srgbClr val="295AA6"/>
                </a:solidFill>
              </a:rPr>
              <a:t>筛选对话框选中“在原有区域显示筛选结果”，查看“列表区域”中是否是单元格区域＄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：＄</a:t>
            </a:r>
            <a:r>
              <a:rPr lang="en-US" altLang="zh-CN" dirty="0">
                <a:solidFill>
                  <a:srgbClr val="295AA6"/>
                </a:solidFill>
              </a:rPr>
              <a:t>D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13</a:t>
            </a:r>
            <a:r>
              <a:rPr lang="zh-CN" altLang="en-US" dirty="0">
                <a:solidFill>
                  <a:srgbClr val="295AA6"/>
                </a:solidFill>
              </a:rPr>
              <a:t>，不是则输入＄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：＄</a:t>
            </a:r>
            <a:r>
              <a:rPr lang="en-US" altLang="zh-CN" dirty="0">
                <a:solidFill>
                  <a:srgbClr val="295AA6"/>
                </a:solidFill>
              </a:rPr>
              <a:t>D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13</a:t>
            </a:r>
            <a:r>
              <a:rPr lang="zh-CN" altLang="en-US" dirty="0">
                <a:solidFill>
                  <a:srgbClr val="295AA6"/>
                </a:solidFill>
              </a:rPr>
              <a:t>，或者点击列表区域后的图标用鼠标选择单元格区域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“条件区域”中输入＄</a:t>
            </a:r>
            <a:r>
              <a:rPr lang="en-US" altLang="zh-CN" dirty="0">
                <a:solidFill>
                  <a:srgbClr val="295AA6"/>
                </a:solidFill>
              </a:rPr>
              <a:t>E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：＄</a:t>
            </a:r>
            <a:r>
              <a:rPr lang="en-US" altLang="zh-CN" dirty="0">
                <a:solidFill>
                  <a:srgbClr val="295AA6"/>
                </a:solidFill>
              </a:rPr>
              <a:t>E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，单击“确定”按钮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</p:spTree>
    <p:extLst>
      <p:ext uri="{BB962C8B-B14F-4D97-AF65-F5344CB8AC3E}">
        <p14:creationId xmlns:p14="http://schemas.microsoft.com/office/powerpoint/2010/main" val="418532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1493" y="843558"/>
            <a:ext cx="79333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（</a:t>
            </a:r>
            <a:r>
              <a:rPr lang="en-US" altLang="zh-CN" dirty="0" smtClean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）在一列中设置多个筛选条件，只要满足一个条件则显示（</a:t>
            </a:r>
            <a:r>
              <a:rPr lang="en-US" altLang="zh-CN" dirty="0">
                <a:solidFill>
                  <a:srgbClr val="295AA6"/>
                </a:solidFill>
              </a:rPr>
              <a:t>OR</a:t>
            </a:r>
            <a:r>
              <a:rPr lang="zh-CN" altLang="en-US" dirty="0">
                <a:solidFill>
                  <a:srgbClr val="295AA6"/>
                </a:solidFill>
              </a:rPr>
              <a:t>或者</a:t>
            </a:r>
            <a:r>
              <a:rPr lang="zh-CN" altLang="en-US" dirty="0" smtClean="0">
                <a:solidFill>
                  <a:srgbClr val="295AA6"/>
                </a:solidFill>
              </a:rPr>
              <a:t>）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职工工资表中查找王景希或吴临妲的员工信息（姓名</a:t>
            </a:r>
            <a:r>
              <a:rPr lang="en-US" altLang="zh-CN" dirty="0">
                <a:solidFill>
                  <a:srgbClr val="295AA6"/>
                </a:solidFill>
              </a:rPr>
              <a:t>=</a:t>
            </a:r>
            <a:r>
              <a:rPr lang="zh-CN" altLang="en-US" dirty="0">
                <a:solidFill>
                  <a:srgbClr val="295AA6"/>
                </a:solidFill>
              </a:rPr>
              <a:t>王景希 </a:t>
            </a:r>
            <a:r>
              <a:rPr lang="en-US" altLang="zh-CN" dirty="0">
                <a:solidFill>
                  <a:srgbClr val="295AA6"/>
                </a:solidFill>
              </a:rPr>
              <a:t>OR </a:t>
            </a:r>
            <a:r>
              <a:rPr lang="zh-CN" altLang="en-US" dirty="0">
                <a:solidFill>
                  <a:srgbClr val="295AA6"/>
                </a:solidFill>
              </a:rPr>
              <a:t>姓名</a:t>
            </a:r>
            <a:r>
              <a:rPr lang="en-US" altLang="zh-CN" dirty="0">
                <a:solidFill>
                  <a:srgbClr val="295AA6"/>
                </a:solidFill>
              </a:rPr>
              <a:t>=</a:t>
            </a:r>
            <a:r>
              <a:rPr lang="zh-CN" altLang="en-US" dirty="0">
                <a:solidFill>
                  <a:srgbClr val="295AA6"/>
                </a:solidFill>
              </a:rPr>
              <a:t>吴临妲）。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数据区域</a:t>
            </a:r>
            <a:r>
              <a:rPr lang="en-US" altLang="zh-CN" dirty="0">
                <a:solidFill>
                  <a:srgbClr val="295AA6"/>
                </a:solidFill>
              </a:rPr>
              <a:t>A7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D13</a:t>
            </a:r>
            <a:r>
              <a:rPr lang="zh-CN" altLang="en-US" dirty="0">
                <a:solidFill>
                  <a:srgbClr val="295AA6"/>
                </a:solidFill>
              </a:rPr>
              <a:t>外任意单元格（如</a:t>
            </a:r>
            <a:r>
              <a:rPr lang="en-US" altLang="zh-CN" dirty="0">
                <a:solidFill>
                  <a:srgbClr val="295AA6"/>
                </a:solidFill>
              </a:rPr>
              <a:t>E1</a:t>
            </a:r>
            <a:r>
              <a:rPr lang="zh-CN" altLang="en-US" dirty="0">
                <a:solidFill>
                  <a:srgbClr val="295AA6"/>
                </a:solidFill>
              </a:rPr>
              <a:t>）中输入筛选字段的名称“姓名”，在其下方单元格（</a:t>
            </a:r>
            <a:r>
              <a:rPr lang="en-US" altLang="zh-CN" dirty="0">
                <a:solidFill>
                  <a:srgbClr val="295AA6"/>
                </a:solidFill>
              </a:rPr>
              <a:t>E2</a:t>
            </a:r>
            <a:r>
              <a:rPr lang="zh-CN" altLang="en-US" dirty="0">
                <a:solidFill>
                  <a:srgbClr val="295AA6"/>
                </a:solidFill>
              </a:rPr>
              <a:t>）中输入筛选条件“</a:t>
            </a:r>
            <a:r>
              <a:rPr lang="en-US" altLang="zh-CN" dirty="0">
                <a:solidFill>
                  <a:srgbClr val="295AA6"/>
                </a:solidFill>
              </a:rPr>
              <a:t>=”=</a:t>
            </a:r>
            <a:r>
              <a:rPr lang="zh-CN" altLang="en-US" dirty="0">
                <a:solidFill>
                  <a:srgbClr val="295AA6"/>
                </a:solidFill>
              </a:rPr>
              <a:t>王景希””（或者省略等号，输入王景希），在其下方单元格（</a:t>
            </a:r>
            <a:r>
              <a:rPr lang="en-US" altLang="zh-CN" dirty="0">
                <a:solidFill>
                  <a:srgbClr val="295AA6"/>
                </a:solidFill>
              </a:rPr>
              <a:t>E3</a:t>
            </a:r>
            <a:r>
              <a:rPr lang="zh-CN" altLang="en-US" dirty="0">
                <a:solidFill>
                  <a:srgbClr val="295AA6"/>
                </a:solidFill>
              </a:rPr>
              <a:t>）中输入筛选条件“</a:t>
            </a:r>
            <a:r>
              <a:rPr lang="en-US" altLang="zh-CN" dirty="0">
                <a:solidFill>
                  <a:srgbClr val="295AA6"/>
                </a:solidFill>
              </a:rPr>
              <a:t>=”=</a:t>
            </a:r>
            <a:r>
              <a:rPr lang="zh-CN" altLang="en-US" dirty="0">
                <a:solidFill>
                  <a:srgbClr val="295AA6"/>
                </a:solidFill>
              </a:rPr>
              <a:t>吴临妲””，如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52120" y="2868538"/>
            <a:ext cx="15240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4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1493" y="843558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 选中</a:t>
            </a:r>
            <a:r>
              <a:rPr lang="zh-CN" altLang="en-US" dirty="0">
                <a:solidFill>
                  <a:srgbClr val="295AA6"/>
                </a:solidFill>
              </a:rPr>
              <a:t>单元格数据区域</a:t>
            </a:r>
            <a:r>
              <a:rPr lang="en-US" altLang="zh-CN" dirty="0">
                <a:solidFill>
                  <a:srgbClr val="295AA6"/>
                </a:solidFill>
              </a:rPr>
              <a:t>A7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D13</a:t>
            </a:r>
            <a:r>
              <a:rPr lang="zh-CN" altLang="en-US" dirty="0">
                <a:solidFill>
                  <a:srgbClr val="295AA6"/>
                </a:solidFill>
              </a:rPr>
              <a:t>中任意一个单元格，在“数据”选项卡中“排序和筛选”组中点击“高级”</a:t>
            </a:r>
            <a:r>
              <a:rPr lang="zh-CN" altLang="en-US" dirty="0" smtClean="0">
                <a:solidFill>
                  <a:srgbClr val="295AA6"/>
                </a:solidFill>
              </a:rPr>
              <a:t>按钮。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弹</a:t>
            </a:r>
            <a:r>
              <a:rPr lang="zh-CN" altLang="en-US" dirty="0" smtClean="0">
                <a:solidFill>
                  <a:srgbClr val="295AA6"/>
                </a:solidFill>
              </a:rPr>
              <a:t>出高级</a:t>
            </a:r>
            <a:r>
              <a:rPr lang="zh-CN" altLang="en-US" dirty="0">
                <a:solidFill>
                  <a:srgbClr val="295AA6"/>
                </a:solidFill>
              </a:rPr>
              <a:t>筛选对话框选中“将筛选结果复制到其他位置”，查看“列表区域”中是否是单元格区域＄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：＄</a:t>
            </a:r>
            <a:r>
              <a:rPr lang="en-US" altLang="zh-CN" dirty="0">
                <a:solidFill>
                  <a:srgbClr val="295AA6"/>
                </a:solidFill>
              </a:rPr>
              <a:t>D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13</a:t>
            </a:r>
            <a:r>
              <a:rPr lang="zh-CN" altLang="en-US" dirty="0">
                <a:solidFill>
                  <a:srgbClr val="295AA6"/>
                </a:solidFill>
              </a:rPr>
              <a:t>，在“条件区域”中输入＄</a:t>
            </a:r>
            <a:r>
              <a:rPr lang="en-US" altLang="zh-CN" dirty="0">
                <a:solidFill>
                  <a:srgbClr val="295AA6"/>
                </a:solidFill>
              </a:rPr>
              <a:t>E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：＄</a:t>
            </a:r>
            <a:r>
              <a:rPr lang="en-US" altLang="zh-CN" dirty="0">
                <a:solidFill>
                  <a:srgbClr val="295AA6"/>
                </a:solidFill>
              </a:rPr>
              <a:t>E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，在“复制到”中输入＄</a:t>
            </a:r>
            <a:r>
              <a:rPr lang="en-US" altLang="zh-CN" dirty="0">
                <a:solidFill>
                  <a:srgbClr val="295AA6"/>
                </a:solidFill>
              </a:rPr>
              <a:t>F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：＄</a:t>
            </a:r>
            <a:r>
              <a:rPr lang="en-US" altLang="zh-CN" dirty="0">
                <a:solidFill>
                  <a:srgbClr val="295AA6"/>
                </a:solidFill>
              </a:rPr>
              <a:t>I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13</a:t>
            </a:r>
            <a:r>
              <a:rPr lang="zh-CN" altLang="en-US" dirty="0">
                <a:solidFill>
                  <a:srgbClr val="295AA6"/>
                </a:solidFill>
              </a:rPr>
              <a:t>，单击“确定”按钮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</p:spTree>
    <p:extLst>
      <p:ext uri="{BB962C8B-B14F-4D97-AF65-F5344CB8AC3E}">
        <p14:creationId xmlns:p14="http://schemas.microsoft.com/office/powerpoint/2010/main" val="182204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7560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（</a:t>
            </a:r>
            <a:r>
              <a:rPr lang="en-US" altLang="zh-CN" b="1" dirty="0">
                <a:solidFill>
                  <a:srgbClr val="295AA6"/>
                </a:solidFill>
              </a:rPr>
              <a:t>3</a:t>
            </a:r>
            <a:r>
              <a:rPr lang="zh-CN" altLang="en-US" b="1" dirty="0">
                <a:solidFill>
                  <a:srgbClr val="295AA6"/>
                </a:solidFill>
              </a:rPr>
              <a:t>）在多列中设置多个筛选条件，只要满足一个条件则显示（</a:t>
            </a:r>
            <a:r>
              <a:rPr lang="en-US" altLang="zh-CN" b="1" dirty="0">
                <a:solidFill>
                  <a:srgbClr val="295AA6"/>
                </a:solidFill>
              </a:rPr>
              <a:t>OR</a:t>
            </a:r>
            <a:r>
              <a:rPr lang="zh-CN" altLang="en-US" b="1" dirty="0">
                <a:solidFill>
                  <a:srgbClr val="295AA6"/>
                </a:solidFill>
              </a:rPr>
              <a:t>或者）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职工工资表中查找基本工资大于</a:t>
            </a:r>
            <a:r>
              <a:rPr lang="en-US" altLang="zh-CN" dirty="0">
                <a:solidFill>
                  <a:srgbClr val="295AA6"/>
                </a:solidFill>
              </a:rPr>
              <a:t>400</a:t>
            </a:r>
            <a:r>
              <a:rPr lang="zh-CN" altLang="en-US" dirty="0">
                <a:solidFill>
                  <a:srgbClr val="295AA6"/>
                </a:solidFill>
              </a:rPr>
              <a:t>或者补贴小于</a:t>
            </a:r>
            <a:r>
              <a:rPr lang="en-US" altLang="zh-CN" dirty="0">
                <a:solidFill>
                  <a:srgbClr val="295AA6"/>
                </a:solidFill>
              </a:rPr>
              <a:t>200</a:t>
            </a:r>
            <a:r>
              <a:rPr lang="zh-CN" altLang="en-US" dirty="0">
                <a:solidFill>
                  <a:srgbClr val="295AA6"/>
                </a:solidFill>
              </a:rPr>
              <a:t>的员工信息（基本工资</a:t>
            </a:r>
            <a:r>
              <a:rPr lang="en-US" altLang="zh-CN" dirty="0">
                <a:solidFill>
                  <a:srgbClr val="295AA6"/>
                </a:solidFill>
              </a:rPr>
              <a:t>&gt;400 OR </a:t>
            </a:r>
            <a:r>
              <a:rPr lang="zh-CN" altLang="en-US" dirty="0">
                <a:solidFill>
                  <a:srgbClr val="295AA6"/>
                </a:solidFill>
              </a:rPr>
              <a:t>补贴</a:t>
            </a:r>
            <a:r>
              <a:rPr lang="en-US" altLang="zh-CN" dirty="0">
                <a:solidFill>
                  <a:srgbClr val="295AA6"/>
                </a:solidFill>
              </a:rPr>
              <a:t>&lt;200</a:t>
            </a:r>
            <a:r>
              <a:rPr lang="zh-CN" altLang="en-US" dirty="0">
                <a:solidFill>
                  <a:srgbClr val="295AA6"/>
                </a:solidFill>
              </a:rPr>
              <a:t>）。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数据区域</a:t>
            </a:r>
            <a:r>
              <a:rPr lang="en-US" altLang="zh-CN" dirty="0">
                <a:solidFill>
                  <a:srgbClr val="295AA6"/>
                </a:solidFill>
              </a:rPr>
              <a:t>A7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D13</a:t>
            </a:r>
            <a:r>
              <a:rPr lang="zh-CN" altLang="en-US" dirty="0">
                <a:solidFill>
                  <a:srgbClr val="295AA6"/>
                </a:solidFill>
              </a:rPr>
              <a:t>外任意单元格（如</a:t>
            </a:r>
            <a:r>
              <a:rPr lang="en-US" altLang="zh-CN" dirty="0">
                <a:solidFill>
                  <a:srgbClr val="295AA6"/>
                </a:solidFill>
              </a:rPr>
              <a:t>E1</a:t>
            </a:r>
            <a:r>
              <a:rPr lang="zh-CN" altLang="en-US" dirty="0">
                <a:solidFill>
                  <a:srgbClr val="295AA6"/>
                </a:solidFill>
              </a:rPr>
              <a:t>）中输入筛选字段的名称“基本工资”，在其下方单元格（</a:t>
            </a:r>
            <a:r>
              <a:rPr lang="en-US" altLang="zh-CN" dirty="0">
                <a:solidFill>
                  <a:srgbClr val="295AA6"/>
                </a:solidFill>
              </a:rPr>
              <a:t>E2</a:t>
            </a:r>
            <a:r>
              <a:rPr lang="zh-CN" altLang="en-US" dirty="0">
                <a:solidFill>
                  <a:srgbClr val="295AA6"/>
                </a:solidFill>
              </a:rPr>
              <a:t>）中输入筛选条件“</a:t>
            </a:r>
            <a:r>
              <a:rPr lang="en-US" altLang="zh-CN" dirty="0">
                <a:solidFill>
                  <a:srgbClr val="295AA6"/>
                </a:solidFill>
              </a:rPr>
              <a:t>&gt;400”</a:t>
            </a:r>
            <a:r>
              <a:rPr lang="zh-CN" altLang="en-US" dirty="0">
                <a:solidFill>
                  <a:srgbClr val="295AA6"/>
                </a:solidFill>
              </a:rPr>
              <a:t>，在</a:t>
            </a:r>
            <a:r>
              <a:rPr lang="en-US" altLang="zh-CN" dirty="0">
                <a:solidFill>
                  <a:srgbClr val="295AA6"/>
                </a:solidFill>
              </a:rPr>
              <a:t>F1</a:t>
            </a:r>
            <a:r>
              <a:rPr lang="zh-CN" altLang="en-US" dirty="0">
                <a:solidFill>
                  <a:srgbClr val="295AA6"/>
                </a:solidFill>
              </a:rPr>
              <a:t>中输入筛选字段的名称“补贴”，在其下方单元格（</a:t>
            </a:r>
            <a:r>
              <a:rPr lang="en-US" altLang="zh-CN" dirty="0">
                <a:solidFill>
                  <a:srgbClr val="295AA6"/>
                </a:solidFill>
              </a:rPr>
              <a:t>F3</a:t>
            </a:r>
            <a:r>
              <a:rPr lang="zh-CN" altLang="en-US" dirty="0">
                <a:solidFill>
                  <a:srgbClr val="295AA6"/>
                </a:solidFill>
              </a:rPr>
              <a:t>）中输入筛选条件“</a:t>
            </a:r>
            <a:r>
              <a:rPr lang="en-US" altLang="zh-CN" dirty="0">
                <a:solidFill>
                  <a:srgbClr val="295AA6"/>
                </a:solidFill>
              </a:rPr>
              <a:t>&lt;200”</a:t>
            </a:r>
            <a:r>
              <a:rPr lang="zh-CN" altLang="en-US" dirty="0">
                <a:solidFill>
                  <a:srgbClr val="295AA6"/>
                </a:solidFill>
              </a:rPr>
              <a:t>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示。（要在不同行和列中输入筛选条件）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60032" y="3113137"/>
            <a:ext cx="2162175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8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8" y="1006106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选中</a:t>
            </a:r>
            <a:r>
              <a:rPr lang="zh-CN" altLang="en-US" dirty="0">
                <a:solidFill>
                  <a:srgbClr val="295AA6"/>
                </a:solidFill>
              </a:rPr>
              <a:t>单元格数据区域</a:t>
            </a:r>
            <a:r>
              <a:rPr lang="en-US" altLang="zh-CN" dirty="0">
                <a:solidFill>
                  <a:srgbClr val="295AA6"/>
                </a:solidFill>
              </a:rPr>
              <a:t>A7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D13</a:t>
            </a:r>
            <a:r>
              <a:rPr lang="zh-CN" altLang="en-US" dirty="0">
                <a:solidFill>
                  <a:srgbClr val="295AA6"/>
                </a:solidFill>
              </a:rPr>
              <a:t>中任意一个单元格，在“数据”选项卡中“排序和筛选”组中点击“高级”按钮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弹</a:t>
            </a:r>
            <a:r>
              <a:rPr lang="zh-CN" altLang="en-US" dirty="0" smtClean="0">
                <a:solidFill>
                  <a:srgbClr val="295AA6"/>
                </a:solidFill>
              </a:rPr>
              <a:t>出高级</a:t>
            </a:r>
            <a:r>
              <a:rPr lang="zh-CN" altLang="en-US" dirty="0">
                <a:solidFill>
                  <a:srgbClr val="295AA6"/>
                </a:solidFill>
              </a:rPr>
              <a:t>筛选对话框选中“在原有区域显示筛选结果”，查看“列表区域”中是否是单元格区域＄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：＄</a:t>
            </a:r>
            <a:r>
              <a:rPr lang="en-US" altLang="zh-CN" dirty="0">
                <a:solidFill>
                  <a:srgbClr val="295AA6"/>
                </a:solidFill>
              </a:rPr>
              <a:t>D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13</a:t>
            </a:r>
            <a:r>
              <a:rPr lang="zh-CN" altLang="en-US" dirty="0">
                <a:solidFill>
                  <a:srgbClr val="295AA6"/>
                </a:solidFill>
              </a:rPr>
              <a:t>，在“条件区域”中输入＄</a:t>
            </a:r>
            <a:r>
              <a:rPr lang="en-US" altLang="zh-CN" dirty="0">
                <a:solidFill>
                  <a:srgbClr val="295AA6"/>
                </a:solidFill>
              </a:rPr>
              <a:t>E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：＄</a:t>
            </a:r>
            <a:r>
              <a:rPr lang="en-US" altLang="zh-CN" dirty="0">
                <a:solidFill>
                  <a:srgbClr val="295AA6"/>
                </a:solidFill>
              </a:rPr>
              <a:t>F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，单击“确定”按钮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</p:spTree>
    <p:extLst>
      <p:ext uri="{BB962C8B-B14F-4D97-AF65-F5344CB8AC3E}">
        <p14:creationId xmlns:p14="http://schemas.microsoft.com/office/powerpoint/2010/main" val="129891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7560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（</a:t>
            </a:r>
            <a:r>
              <a:rPr lang="en-US" altLang="zh-CN" b="1" dirty="0">
                <a:solidFill>
                  <a:srgbClr val="295AA6"/>
                </a:solidFill>
              </a:rPr>
              <a:t>4</a:t>
            </a:r>
            <a:r>
              <a:rPr lang="zh-CN" altLang="en-US" b="1" dirty="0">
                <a:solidFill>
                  <a:srgbClr val="295AA6"/>
                </a:solidFill>
              </a:rPr>
              <a:t>）在多列中设置多个筛选条件，所有条件都满足则显示（</a:t>
            </a:r>
            <a:r>
              <a:rPr lang="en-US" altLang="zh-CN" b="1" dirty="0">
                <a:solidFill>
                  <a:srgbClr val="295AA6"/>
                </a:solidFill>
              </a:rPr>
              <a:t>AND</a:t>
            </a:r>
            <a:r>
              <a:rPr lang="zh-CN" altLang="en-US" b="1" dirty="0">
                <a:solidFill>
                  <a:srgbClr val="295AA6"/>
                </a:solidFill>
              </a:rPr>
              <a:t>并且）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职工工资表中查找基本工资大于</a:t>
            </a:r>
            <a:r>
              <a:rPr lang="en-US" altLang="zh-CN" dirty="0">
                <a:solidFill>
                  <a:srgbClr val="295AA6"/>
                </a:solidFill>
              </a:rPr>
              <a:t>400</a:t>
            </a:r>
            <a:r>
              <a:rPr lang="zh-CN" altLang="en-US" dirty="0">
                <a:solidFill>
                  <a:srgbClr val="295AA6"/>
                </a:solidFill>
              </a:rPr>
              <a:t>并且奖金</a:t>
            </a:r>
            <a:r>
              <a:rPr lang="en-US" altLang="zh-CN" dirty="0">
                <a:solidFill>
                  <a:srgbClr val="295AA6"/>
                </a:solidFill>
              </a:rPr>
              <a:t>&gt;=300</a:t>
            </a:r>
            <a:r>
              <a:rPr lang="zh-CN" altLang="en-US" dirty="0">
                <a:solidFill>
                  <a:srgbClr val="295AA6"/>
                </a:solidFill>
              </a:rPr>
              <a:t>的员工信息（基本工资</a:t>
            </a:r>
            <a:r>
              <a:rPr lang="en-US" altLang="zh-CN" dirty="0">
                <a:solidFill>
                  <a:srgbClr val="295AA6"/>
                </a:solidFill>
              </a:rPr>
              <a:t>&gt;400 AND </a:t>
            </a:r>
            <a:r>
              <a:rPr lang="zh-CN" altLang="en-US" dirty="0">
                <a:solidFill>
                  <a:srgbClr val="295AA6"/>
                </a:solidFill>
              </a:rPr>
              <a:t>奖金</a:t>
            </a:r>
            <a:r>
              <a:rPr lang="en-US" altLang="zh-CN" dirty="0">
                <a:solidFill>
                  <a:srgbClr val="295AA6"/>
                </a:solidFill>
              </a:rPr>
              <a:t>&gt;=300</a:t>
            </a:r>
            <a:r>
              <a:rPr lang="zh-CN" altLang="en-US" dirty="0">
                <a:solidFill>
                  <a:srgbClr val="295AA6"/>
                </a:solidFill>
              </a:rPr>
              <a:t>）。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数据区域</a:t>
            </a:r>
            <a:r>
              <a:rPr lang="en-US" altLang="zh-CN" dirty="0">
                <a:solidFill>
                  <a:srgbClr val="295AA6"/>
                </a:solidFill>
              </a:rPr>
              <a:t>A7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D13</a:t>
            </a:r>
            <a:r>
              <a:rPr lang="zh-CN" altLang="en-US" dirty="0">
                <a:solidFill>
                  <a:srgbClr val="295AA6"/>
                </a:solidFill>
              </a:rPr>
              <a:t>外任意单元格（如</a:t>
            </a:r>
            <a:r>
              <a:rPr lang="en-US" altLang="zh-CN" dirty="0">
                <a:solidFill>
                  <a:srgbClr val="295AA6"/>
                </a:solidFill>
              </a:rPr>
              <a:t>E1</a:t>
            </a:r>
            <a:r>
              <a:rPr lang="zh-CN" altLang="en-US" dirty="0">
                <a:solidFill>
                  <a:srgbClr val="295AA6"/>
                </a:solidFill>
              </a:rPr>
              <a:t>）中输入筛选字段的名称“基本工资”，在其下方单元格（</a:t>
            </a:r>
            <a:r>
              <a:rPr lang="en-US" altLang="zh-CN" dirty="0">
                <a:solidFill>
                  <a:srgbClr val="295AA6"/>
                </a:solidFill>
              </a:rPr>
              <a:t>E2</a:t>
            </a:r>
            <a:r>
              <a:rPr lang="zh-CN" altLang="en-US" dirty="0">
                <a:solidFill>
                  <a:srgbClr val="295AA6"/>
                </a:solidFill>
              </a:rPr>
              <a:t>）中输入筛选条件“</a:t>
            </a:r>
            <a:r>
              <a:rPr lang="en-US" altLang="zh-CN" dirty="0">
                <a:solidFill>
                  <a:srgbClr val="295AA6"/>
                </a:solidFill>
              </a:rPr>
              <a:t>&gt;400”</a:t>
            </a:r>
            <a:r>
              <a:rPr lang="zh-CN" altLang="en-US" dirty="0">
                <a:solidFill>
                  <a:srgbClr val="295AA6"/>
                </a:solidFill>
              </a:rPr>
              <a:t>，在</a:t>
            </a:r>
            <a:r>
              <a:rPr lang="en-US" altLang="zh-CN" dirty="0">
                <a:solidFill>
                  <a:srgbClr val="295AA6"/>
                </a:solidFill>
              </a:rPr>
              <a:t>F1</a:t>
            </a:r>
            <a:r>
              <a:rPr lang="zh-CN" altLang="en-US" dirty="0">
                <a:solidFill>
                  <a:srgbClr val="295AA6"/>
                </a:solidFill>
              </a:rPr>
              <a:t>中输入筛选字段的名称“奖金”，在其下方单元格（</a:t>
            </a:r>
            <a:r>
              <a:rPr lang="en-US" altLang="zh-CN" dirty="0">
                <a:solidFill>
                  <a:srgbClr val="295AA6"/>
                </a:solidFill>
              </a:rPr>
              <a:t>F2</a:t>
            </a:r>
            <a:r>
              <a:rPr lang="zh-CN" altLang="en-US" dirty="0">
                <a:solidFill>
                  <a:srgbClr val="295AA6"/>
                </a:solidFill>
              </a:rPr>
              <a:t>）中输入筛选条件“</a:t>
            </a:r>
            <a:r>
              <a:rPr lang="en-US" altLang="zh-CN" dirty="0">
                <a:solidFill>
                  <a:srgbClr val="295AA6"/>
                </a:solidFill>
              </a:rPr>
              <a:t>&gt;=300”</a:t>
            </a:r>
            <a:r>
              <a:rPr lang="zh-CN" altLang="en-US" dirty="0">
                <a:solidFill>
                  <a:srgbClr val="295AA6"/>
                </a:solidFill>
              </a:rPr>
              <a:t>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示。（要在同一行中输入筛选条件）。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9" name="图片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37783" y="3219822"/>
            <a:ext cx="22098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89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9" y="1347614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选中</a:t>
            </a:r>
            <a:r>
              <a:rPr lang="zh-CN" altLang="en-US" dirty="0">
                <a:solidFill>
                  <a:srgbClr val="295AA6"/>
                </a:solidFill>
              </a:rPr>
              <a:t>单元格数据区域</a:t>
            </a:r>
            <a:r>
              <a:rPr lang="en-US" altLang="zh-CN" dirty="0">
                <a:solidFill>
                  <a:srgbClr val="295AA6"/>
                </a:solidFill>
              </a:rPr>
              <a:t>A7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D13</a:t>
            </a:r>
            <a:r>
              <a:rPr lang="zh-CN" altLang="en-US" dirty="0">
                <a:solidFill>
                  <a:srgbClr val="295AA6"/>
                </a:solidFill>
              </a:rPr>
              <a:t>中任意一个单元格，在“数据”选项卡中“排序和筛选”组中点击“高级”按钮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弹</a:t>
            </a:r>
            <a:r>
              <a:rPr lang="zh-CN" altLang="en-US" dirty="0" smtClean="0">
                <a:solidFill>
                  <a:srgbClr val="295AA6"/>
                </a:solidFill>
              </a:rPr>
              <a:t>出高级</a:t>
            </a:r>
            <a:r>
              <a:rPr lang="zh-CN" altLang="en-US" dirty="0">
                <a:solidFill>
                  <a:srgbClr val="295AA6"/>
                </a:solidFill>
              </a:rPr>
              <a:t>筛选对话框选中“在原有区域显示筛选结果”，查看“列表区域”中是否是单元格区域＄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：＄</a:t>
            </a:r>
            <a:r>
              <a:rPr lang="en-US" altLang="zh-CN" dirty="0">
                <a:solidFill>
                  <a:srgbClr val="295AA6"/>
                </a:solidFill>
              </a:rPr>
              <a:t>D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13</a:t>
            </a:r>
            <a:r>
              <a:rPr lang="zh-CN" altLang="en-US" dirty="0">
                <a:solidFill>
                  <a:srgbClr val="295AA6"/>
                </a:solidFill>
              </a:rPr>
              <a:t>，在“条件区域”中输入＄</a:t>
            </a:r>
            <a:r>
              <a:rPr lang="en-US" altLang="zh-CN" dirty="0">
                <a:solidFill>
                  <a:srgbClr val="295AA6"/>
                </a:solidFill>
              </a:rPr>
              <a:t>E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：＄</a:t>
            </a:r>
            <a:r>
              <a:rPr lang="en-US" altLang="zh-CN" dirty="0">
                <a:solidFill>
                  <a:srgbClr val="295AA6"/>
                </a:solidFill>
              </a:rPr>
              <a:t>F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，单击“确定”按钮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</p:spTree>
    <p:extLst>
      <p:ext uri="{BB962C8B-B14F-4D97-AF65-F5344CB8AC3E}">
        <p14:creationId xmlns:p14="http://schemas.microsoft.com/office/powerpoint/2010/main" val="355860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三、分类汇总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当</a:t>
            </a:r>
            <a:r>
              <a:rPr lang="zh-CN" altLang="en-US" dirty="0">
                <a:solidFill>
                  <a:srgbClr val="295AA6"/>
                </a:solidFill>
              </a:rPr>
              <a:t>数据量较大时，如何快速对某项数据求和、求平均值等的运算呢？使用分类汇总方法，就可以很容易实现查看某项数据的总和等，并且可以分组显示不同类别数据的明细，进行分类汇总的前提是，必须先对分类字段进行排序，然后才能对该字段进行汇总等操作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</p:spTree>
    <p:extLst>
      <p:ext uri="{BB962C8B-B14F-4D97-AF65-F5344CB8AC3E}">
        <p14:creationId xmlns:p14="http://schemas.microsoft.com/office/powerpoint/2010/main" val="90482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67744" y="910453"/>
            <a:ext cx="5184576" cy="400110"/>
          </a:xfrm>
          <a:prstGeom prst="rect">
            <a:avLst/>
          </a:prstGeom>
          <a:noFill/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2.1  </a:t>
            </a:r>
            <a:r>
              <a:rPr lang="zh-CN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创建</a:t>
            </a:r>
            <a:r>
              <a:rPr lang="zh-CN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电子表格——简单数据表的制作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156363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1630533"/>
            <a:ext cx="6768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2.2  </a:t>
            </a:r>
            <a:r>
              <a:rPr lang="zh-CN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公式</a:t>
            </a:r>
            <a:r>
              <a:rPr lang="zh-CN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与函数的应用——学生成绩表计算和统计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228371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20968" y="2350613"/>
            <a:ext cx="6815528" cy="400110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lt1"/>
            </a:solidFill>
          </a:ln>
          <a:effectLst>
            <a:outerShdw blurRad="50800" dist="50800" dir="5400000" algn="ctr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2.3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数据管理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企业员工工资数据分析与处理</a:t>
            </a:r>
          </a:p>
        </p:txBody>
      </p:sp>
      <p:sp>
        <p:nvSpPr>
          <p:cNvPr id="19" name="六边形 18"/>
          <p:cNvSpPr/>
          <p:nvPr/>
        </p:nvSpPr>
        <p:spPr>
          <a:xfrm>
            <a:off x="1499325" y="300379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4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10121" y="3070693"/>
            <a:ext cx="6106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2.4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图表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制作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班级成绩比较图制作</a:t>
            </a:r>
          </a:p>
        </p:txBody>
      </p:sp>
      <p:sp>
        <p:nvSpPr>
          <p:cNvPr id="23" name="六边形 22"/>
          <p:cNvSpPr/>
          <p:nvPr/>
        </p:nvSpPr>
        <p:spPr>
          <a:xfrm>
            <a:off x="1486503" y="3771382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5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20968" y="3838277"/>
            <a:ext cx="48460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2.5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页面设置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销售表设置与打印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84355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067694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281227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2267744" y="353235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267744" y="4299942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04332" y="51470"/>
            <a:ext cx="2793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zh-CN" b="1" dirty="0" smtClean="0">
                <a:solidFill>
                  <a:schemeClr val="bg1"/>
                </a:solidFill>
                <a:ea typeface="微软雅黑" pitchFamily="34" charset="-122"/>
              </a:rPr>
              <a:t>项目</a:t>
            </a:r>
            <a:r>
              <a:rPr lang="en-US" altLang="zh-CN" b="1" dirty="0" smtClean="0">
                <a:solidFill>
                  <a:schemeClr val="bg1"/>
                </a:solidFill>
                <a:ea typeface="微软雅黑" pitchFamily="34" charset="-122"/>
              </a:rPr>
              <a:t>2 Excel </a:t>
            </a:r>
            <a:r>
              <a:rPr lang="en-US" altLang="zh-CN" b="1" dirty="0">
                <a:solidFill>
                  <a:schemeClr val="bg1"/>
                </a:solidFill>
                <a:ea typeface="微软雅黑" pitchFamily="34" charset="-122"/>
              </a:rPr>
              <a:t>2010 </a:t>
            </a:r>
            <a:r>
              <a:rPr lang="zh-CN" altLang="zh-CN" b="1" dirty="0">
                <a:solidFill>
                  <a:schemeClr val="bg1"/>
                </a:solidFill>
                <a:ea typeface="微软雅黑" pitchFamily="34" charset="-122"/>
              </a:rPr>
              <a:t>表格处理</a:t>
            </a:r>
            <a:endParaRPr lang="zh-CN" altLang="en-US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409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2274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295AA6"/>
                </a:solidFill>
              </a:rPr>
              <a:t>1. </a:t>
            </a:r>
            <a:r>
              <a:rPr lang="zh-CN" altLang="en-US" b="1" dirty="0">
                <a:solidFill>
                  <a:srgbClr val="295AA6"/>
                </a:solidFill>
              </a:rPr>
              <a:t>创建简单分类汇总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示例</a:t>
            </a:r>
            <a:r>
              <a:rPr lang="zh-CN" altLang="en-US" dirty="0">
                <a:solidFill>
                  <a:srgbClr val="295AA6"/>
                </a:solidFill>
              </a:rPr>
              <a:t>：在</a:t>
            </a:r>
            <a:r>
              <a:rPr lang="zh-CN" altLang="en-US" dirty="0" smtClean="0">
                <a:solidFill>
                  <a:srgbClr val="295AA6"/>
                </a:solidFill>
              </a:rPr>
              <a:t>图学生</a:t>
            </a:r>
            <a:r>
              <a:rPr lang="zh-CN" altLang="en-US" dirty="0">
                <a:solidFill>
                  <a:srgbClr val="295AA6"/>
                </a:solidFill>
              </a:rPr>
              <a:t>奖惩信息表中，显示每个学生的得分总和和所有学生的得分</a:t>
            </a:r>
            <a:r>
              <a:rPr lang="zh-CN" altLang="en-US" dirty="0" smtClean="0">
                <a:solidFill>
                  <a:srgbClr val="295AA6"/>
                </a:solidFill>
              </a:rPr>
              <a:t>总和（</a:t>
            </a:r>
            <a:r>
              <a:rPr lang="zh-CN" altLang="en-US" dirty="0">
                <a:solidFill>
                  <a:srgbClr val="295AA6"/>
                </a:solidFill>
              </a:rPr>
              <a:t>对 “姓名”字段进行分类汇总，对得分求和）。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48247" y="1993945"/>
            <a:ext cx="3055417" cy="312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97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8" y="701283"/>
            <a:ext cx="793332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）对需要汇总的字段“姓名”进行排序（升序或者降序）。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）选择要分类汇总的数据清单或者单击数据清单中任意单元格，在“数据”选项卡中“分级显示”组中点击“分类汇总”命令，</a:t>
            </a:r>
            <a:r>
              <a:rPr lang="zh-CN" altLang="en-US" dirty="0" smtClean="0">
                <a:solidFill>
                  <a:srgbClr val="295AA6"/>
                </a:solidFill>
              </a:rPr>
              <a:t>如左图所</a:t>
            </a:r>
            <a:r>
              <a:rPr lang="zh-CN" altLang="en-US" dirty="0">
                <a:solidFill>
                  <a:srgbClr val="295AA6"/>
                </a:solidFill>
              </a:rPr>
              <a:t>示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）在弹出的“分类汇总”对话框，</a:t>
            </a:r>
            <a:r>
              <a:rPr lang="zh-CN" altLang="en-US" dirty="0" smtClean="0">
                <a:solidFill>
                  <a:srgbClr val="295AA6"/>
                </a:solidFill>
              </a:rPr>
              <a:t>如右图所</a:t>
            </a:r>
            <a:r>
              <a:rPr lang="zh-CN" altLang="en-US" dirty="0">
                <a:solidFill>
                  <a:srgbClr val="295AA6"/>
                </a:solidFill>
              </a:rPr>
              <a:t>示中，在“分类字段”下拉列表中选择“姓名”，表示以“姓名”进行分类汇总，在“汇总方式”中选择“求和”，在“选定汇总项”中选择“得分”，其他默认即可，点击“确定”按钮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8098" y="3374915"/>
            <a:ext cx="2524125" cy="95250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16734" y="2571750"/>
            <a:ext cx="1916245" cy="240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01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7" y="1215154"/>
            <a:ext cx="79333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在得到的</a:t>
            </a:r>
            <a:r>
              <a:rPr lang="zh-CN" altLang="en-US" dirty="0">
                <a:solidFill>
                  <a:srgbClr val="295AA6"/>
                </a:solidFill>
              </a:rPr>
              <a:t>分类汇总结果图中，系统提供了三种分类汇总结果显示方式，通过点击左上方的</a:t>
            </a:r>
            <a:r>
              <a:rPr lang="en-US" altLang="zh-CN" dirty="0">
                <a:solidFill>
                  <a:srgbClr val="295AA6"/>
                </a:solidFill>
              </a:rPr>
              <a:t>1,2,3</a:t>
            </a:r>
            <a:r>
              <a:rPr lang="zh-CN" altLang="en-US" dirty="0">
                <a:solidFill>
                  <a:srgbClr val="295AA6"/>
                </a:solidFill>
              </a:rPr>
              <a:t>进行切换，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显示汇总总计，如</a:t>
            </a:r>
            <a:r>
              <a:rPr lang="zh-CN" altLang="en-US" dirty="0" smtClean="0">
                <a:solidFill>
                  <a:srgbClr val="295AA6"/>
                </a:solidFill>
              </a:rPr>
              <a:t>图</a:t>
            </a:r>
            <a:r>
              <a:rPr lang="en-US" altLang="zh-CN" dirty="0" smtClean="0">
                <a:solidFill>
                  <a:srgbClr val="295AA6"/>
                </a:solidFill>
              </a:rPr>
              <a:t>1</a:t>
            </a:r>
            <a:r>
              <a:rPr lang="zh-CN" altLang="en-US" dirty="0" smtClean="0">
                <a:solidFill>
                  <a:srgbClr val="295AA6"/>
                </a:solidFill>
              </a:rPr>
              <a:t>所</a:t>
            </a:r>
            <a:r>
              <a:rPr lang="zh-CN" altLang="en-US" dirty="0">
                <a:solidFill>
                  <a:srgbClr val="295AA6"/>
                </a:solidFill>
              </a:rPr>
              <a:t>示，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显示分类合计，如图</a:t>
            </a:r>
            <a:r>
              <a:rPr lang="en-US" altLang="zh-CN" dirty="0" smtClean="0">
                <a:solidFill>
                  <a:srgbClr val="295AA6"/>
                </a:solidFill>
              </a:rPr>
              <a:t>2</a:t>
            </a:r>
            <a:r>
              <a:rPr lang="zh-CN" altLang="en-US" dirty="0" smtClean="0">
                <a:solidFill>
                  <a:srgbClr val="295AA6"/>
                </a:solidFill>
              </a:rPr>
              <a:t>所</a:t>
            </a:r>
            <a:r>
              <a:rPr lang="zh-CN" altLang="en-US" dirty="0">
                <a:solidFill>
                  <a:srgbClr val="295AA6"/>
                </a:solidFill>
              </a:rPr>
              <a:t>示，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显示汇总明细，如</a:t>
            </a:r>
            <a:r>
              <a:rPr lang="zh-CN" altLang="en-US" dirty="0" smtClean="0">
                <a:solidFill>
                  <a:srgbClr val="295AA6"/>
                </a:solidFill>
              </a:rPr>
              <a:t>图</a:t>
            </a:r>
            <a:r>
              <a:rPr lang="en-US" altLang="zh-CN" dirty="0" smtClean="0">
                <a:solidFill>
                  <a:srgbClr val="295AA6"/>
                </a:solidFill>
              </a:rPr>
              <a:t>3</a:t>
            </a:r>
            <a:r>
              <a:rPr lang="zh-CN" altLang="en-US" dirty="0" smtClean="0">
                <a:solidFill>
                  <a:srgbClr val="295AA6"/>
                </a:solidFill>
              </a:rPr>
              <a:t>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6" name="矩形 5"/>
          <p:cNvSpPr/>
          <p:nvPr/>
        </p:nvSpPr>
        <p:spPr>
          <a:xfrm>
            <a:off x="709686" y="756609"/>
            <a:ext cx="2042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295AA6"/>
                </a:solidFill>
              </a:rPr>
              <a:t>2. </a:t>
            </a:r>
            <a:r>
              <a:rPr lang="zh-CN" altLang="en-US" b="1" dirty="0">
                <a:solidFill>
                  <a:srgbClr val="295AA6"/>
                </a:solidFill>
              </a:rPr>
              <a:t>分类汇总图说明</a:t>
            </a:r>
          </a:p>
        </p:txBody>
      </p:sp>
      <p:pic>
        <p:nvPicPr>
          <p:cNvPr id="11" name="图片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38350" y="2181225"/>
            <a:ext cx="5067300" cy="7810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550726" y="307580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图</a:t>
            </a:r>
            <a:r>
              <a:rPr lang="en-US" altLang="zh-CN" b="1" dirty="0" smtClean="0">
                <a:solidFill>
                  <a:srgbClr val="295AA6"/>
                </a:solidFill>
              </a:rPr>
              <a:t>1  </a:t>
            </a:r>
            <a:r>
              <a:rPr lang="zh-CN" altLang="en-US" b="1" dirty="0" smtClean="0">
                <a:solidFill>
                  <a:srgbClr val="295AA6"/>
                </a:solidFill>
              </a:rPr>
              <a:t>汇总</a:t>
            </a:r>
            <a:r>
              <a:rPr lang="zh-CN" altLang="en-US" b="1" dirty="0">
                <a:solidFill>
                  <a:srgbClr val="295AA6"/>
                </a:solidFill>
              </a:rPr>
              <a:t>总计</a:t>
            </a:r>
          </a:p>
        </p:txBody>
      </p:sp>
      <p:pic>
        <p:nvPicPr>
          <p:cNvPr id="13" name="图片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01534" y="3445137"/>
            <a:ext cx="5057775" cy="160972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236296" y="4250000"/>
            <a:ext cx="15167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图</a:t>
            </a:r>
            <a:r>
              <a:rPr lang="en-US" altLang="zh-CN" b="1" dirty="0" smtClean="0">
                <a:solidFill>
                  <a:srgbClr val="295AA6"/>
                </a:solidFill>
              </a:rPr>
              <a:t>2 </a:t>
            </a:r>
            <a:r>
              <a:rPr lang="zh-CN" altLang="en-US" b="1" dirty="0" smtClean="0">
                <a:solidFill>
                  <a:srgbClr val="295AA6"/>
                </a:solidFill>
              </a:rPr>
              <a:t>分类</a:t>
            </a:r>
            <a:r>
              <a:rPr lang="zh-CN" altLang="en-US" b="1" dirty="0">
                <a:solidFill>
                  <a:srgbClr val="295AA6"/>
                </a:solidFill>
              </a:rPr>
              <a:t>合计</a:t>
            </a:r>
          </a:p>
        </p:txBody>
      </p:sp>
    </p:spTree>
    <p:extLst>
      <p:ext uri="{BB962C8B-B14F-4D97-AF65-F5344CB8AC3E}">
        <p14:creationId xmlns:p14="http://schemas.microsoft.com/office/powerpoint/2010/main" val="4755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1940" y="699542"/>
            <a:ext cx="79333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在得到的</a:t>
            </a:r>
            <a:r>
              <a:rPr lang="zh-CN" altLang="en-US" dirty="0">
                <a:solidFill>
                  <a:srgbClr val="295AA6"/>
                </a:solidFill>
              </a:rPr>
              <a:t>分类汇总结果图中，系统提供了三种分类汇总结果显示方式，通过点击左上方的</a:t>
            </a:r>
            <a:r>
              <a:rPr lang="en-US" altLang="zh-CN" dirty="0">
                <a:solidFill>
                  <a:srgbClr val="295AA6"/>
                </a:solidFill>
              </a:rPr>
              <a:t>1,2,3</a:t>
            </a:r>
            <a:r>
              <a:rPr lang="zh-CN" altLang="en-US" dirty="0">
                <a:solidFill>
                  <a:srgbClr val="295AA6"/>
                </a:solidFill>
              </a:rPr>
              <a:t>进行切换，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显示汇总总计，如</a:t>
            </a:r>
            <a:r>
              <a:rPr lang="zh-CN" altLang="en-US" dirty="0" smtClean="0">
                <a:solidFill>
                  <a:srgbClr val="295AA6"/>
                </a:solidFill>
              </a:rPr>
              <a:t>图</a:t>
            </a:r>
            <a:r>
              <a:rPr lang="en-US" altLang="zh-CN" dirty="0" smtClean="0">
                <a:solidFill>
                  <a:srgbClr val="295AA6"/>
                </a:solidFill>
              </a:rPr>
              <a:t>1</a:t>
            </a:r>
            <a:r>
              <a:rPr lang="zh-CN" altLang="en-US" dirty="0" smtClean="0">
                <a:solidFill>
                  <a:srgbClr val="295AA6"/>
                </a:solidFill>
              </a:rPr>
              <a:t>所</a:t>
            </a:r>
            <a:r>
              <a:rPr lang="zh-CN" altLang="en-US" dirty="0">
                <a:solidFill>
                  <a:srgbClr val="295AA6"/>
                </a:solidFill>
              </a:rPr>
              <a:t>示，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显示分类合计，如图</a:t>
            </a:r>
            <a:r>
              <a:rPr lang="en-US" altLang="zh-CN" dirty="0" smtClean="0">
                <a:solidFill>
                  <a:srgbClr val="295AA6"/>
                </a:solidFill>
              </a:rPr>
              <a:t>2</a:t>
            </a:r>
            <a:r>
              <a:rPr lang="zh-CN" altLang="en-US" dirty="0" smtClean="0">
                <a:solidFill>
                  <a:srgbClr val="295AA6"/>
                </a:solidFill>
              </a:rPr>
              <a:t>所</a:t>
            </a:r>
            <a:r>
              <a:rPr lang="zh-CN" altLang="en-US" dirty="0">
                <a:solidFill>
                  <a:srgbClr val="295AA6"/>
                </a:solidFill>
              </a:rPr>
              <a:t>示，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显示汇总明细，如</a:t>
            </a:r>
            <a:r>
              <a:rPr lang="zh-CN" altLang="en-US" dirty="0" smtClean="0">
                <a:solidFill>
                  <a:srgbClr val="295AA6"/>
                </a:solidFill>
              </a:rPr>
              <a:t>图</a:t>
            </a:r>
            <a:r>
              <a:rPr lang="en-US" altLang="zh-CN" dirty="0" smtClean="0">
                <a:solidFill>
                  <a:srgbClr val="295AA6"/>
                </a:solidFill>
              </a:rPr>
              <a:t>3</a:t>
            </a:r>
            <a:r>
              <a:rPr lang="zh-CN" altLang="en-US" dirty="0" smtClean="0">
                <a:solidFill>
                  <a:srgbClr val="295AA6"/>
                </a:solidFill>
              </a:rPr>
              <a:t>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6" name="矩形 5"/>
          <p:cNvSpPr/>
          <p:nvPr/>
        </p:nvSpPr>
        <p:spPr>
          <a:xfrm>
            <a:off x="3703310" y="4517390"/>
            <a:ext cx="15167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图</a:t>
            </a:r>
            <a:r>
              <a:rPr lang="en-US" altLang="zh-CN" b="1" dirty="0" smtClean="0">
                <a:solidFill>
                  <a:srgbClr val="295AA6"/>
                </a:solidFill>
              </a:rPr>
              <a:t>3 </a:t>
            </a:r>
            <a:r>
              <a:rPr lang="zh-CN" altLang="en-US" b="1" dirty="0" smtClean="0">
                <a:solidFill>
                  <a:srgbClr val="295AA6"/>
                </a:solidFill>
              </a:rPr>
              <a:t>汇总</a:t>
            </a:r>
            <a:r>
              <a:rPr lang="zh-CN" altLang="en-US" b="1" dirty="0">
                <a:solidFill>
                  <a:srgbClr val="295AA6"/>
                </a:solidFill>
              </a:rPr>
              <a:t>明细</a:t>
            </a:r>
          </a:p>
        </p:txBody>
      </p:sp>
      <p:pic>
        <p:nvPicPr>
          <p:cNvPr id="9" name="图片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35696" y="1622872"/>
            <a:ext cx="50673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50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7" y="1215154"/>
            <a:ext cx="79333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删除</a:t>
            </a:r>
            <a:r>
              <a:rPr lang="zh-CN" altLang="en-US" dirty="0">
                <a:solidFill>
                  <a:srgbClr val="295AA6"/>
                </a:solidFill>
              </a:rPr>
              <a:t>分类汇总步骤如下：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）单击分类汇总中任意单元格。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）在“数据”选项卡中“分级显示”组中点击“分类汇总”命令。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）在“分类汇总”对话框中左下角选择“全部删除”命令。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6" name="矩形 5"/>
          <p:cNvSpPr/>
          <p:nvPr/>
        </p:nvSpPr>
        <p:spPr>
          <a:xfrm>
            <a:off x="709686" y="756609"/>
            <a:ext cx="18101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295AA6"/>
                </a:solidFill>
              </a:rPr>
              <a:t>3. </a:t>
            </a:r>
            <a:r>
              <a:rPr lang="zh-CN" altLang="en-US" b="1" dirty="0">
                <a:solidFill>
                  <a:srgbClr val="295AA6"/>
                </a:solidFill>
              </a:rPr>
              <a:t>删除分类汇总</a:t>
            </a:r>
          </a:p>
        </p:txBody>
      </p:sp>
    </p:spTree>
    <p:extLst>
      <p:ext uri="{BB962C8B-B14F-4D97-AF65-F5344CB8AC3E}">
        <p14:creationId xmlns:p14="http://schemas.microsoft.com/office/powerpoint/2010/main" val="213230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7" y="1215154"/>
            <a:ext cx="79333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的工作表中，通常只能在分类汇总中指定一个字段，如果要对两个或多个字段进行分类汇总，则通过创建多级分类汇总来实现。即在简单分类汇总结果上再建立多级分类汇总。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6" name="矩形 5"/>
          <p:cNvSpPr/>
          <p:nvPr/>
        </p:nvSpPr>
        <p:spPr>
          <a:xfrm>
            <a:off x="709686" y="756609"/>
            <a:ext cx="2274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295AA6"/>
                </a:solidFill>
              </a:rPr>
              <a:t>4. </a:t>
            </a:r>
            <a:r>
              <a:rPr lang="zh-CN" altLang="en-US" b="1" dirty="0">
                <a:solidFill>
                  <a:srgbClr val="295AA6"/>
                </a:solidFill>
              </a:rPr>
              <a:t>创建多级分类汇总</a:t>
            </a:r>
          </a:p>
        </p:txBody>
      </p:sp>
    </p:spTree>
    <p:extLst>
      <p:ext uri="{BB962C8B-B14F-4D97-AF65-F5344CB8AC3E}">
        <p14:creationId xmlns:p14="http://schemas.microsoft.com/office/powerpoint/2010/main" val="59203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7" y="1215154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示例：在</a:t>
            </a:r>
            <a:r>
              <a:rPr lang="zh-CN" altLang="en-US" dirty="0" smtClean="0">
                <a:solidFill>
                  <a:srgbClr val="295AA6"/>
                </a:solidFill>
              </a:rPr>
              <a:t>图学生</a:t>
            </a:r>
            <a:r>
              <a:rPr lang="zh-CN" altLang="en-US" dirty="0">
                <a:solidFill>
                  <a:srgbClr val="295AA6"/>
                </a:solidFill>
              </a:rPr>
              <a:t>奖惩信息表中，对“班级”和“姓名”字段进行分类汇总，对得分求和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）对需要汇总的字段进行排序（升序或者降序）。点击“数据”选项卡中“排序和筛选”组中的“排序”按钮，在“排序”对话框设置如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38801" y="2562287"/>
            <a:ext cx="5274310" cy="237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8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7" y="1215154"/>
            <a:ext cx="793332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）选择要分类汇总的数据清单或者单击数据清单中任意单元格，在“数据”选项卡中“分级显示”组中点击“分类汇总”命令。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    </a:t>
            </a:r>
            <a:r>
              <a:rPr lang="zh-CN" altLang="en-US" dirty="0" smtClean="0">
                <a:solidFill>
                  <a:srgbClr val="295AA6"/>
                </a:solidFill>
              </a:rPr>
              <a:t>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）在弹出的“分类汇总”对话框</a:t>
            </a:r>
            <a:r>
              <a:rPr lang="zh-CN" altLang="en-US" dirty="0" smtClean="0">
                <a:solidFill>
                  <a:srgbClr val="295AA6"/>
                </a:solidFill>
              </a:rPr>
              <a:t>，如图所</a:t>
            </a:r>
            <a:r>
              <a:rPr lang="zh-CN" altLang="en-US" dirty="0">
                <a:solidFill>
                  <a:srgbClr val="295AA6"/>
                </a:solidFill>
              </a:rPr>
              <a:t>示中，在“分类字段”下拉列表中选择“班级”，表示以“班级”进行分类汇总，在“汇总方式”中选择“求和”，在“选定汇总项”中选择“得分”，其他默认即可，点击“确定”</a:t>
            </a:r>
            <a:r>
              <a:rPr lang="zh-CN" altLang="en-US" dirty="0" smtClean="0">
                <a:solidFill>
                  <a:srgbClr val="295AA6"/>
                </a:solidFill>
              </a:rPr>
              <a:t>按钮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75856" y="2715766"/>
            <a:ext cx="1944216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93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7" y="987574"/>
            <a:ext cx="793332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）在分类汇总结果中，再选择数据中任意单元格，在“数据”选项卡中“分级显示”组中点击“分类汇总”命令。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5</a:t>
            </a:r>
            <a:r>
              <a:rPr lang="zh-CN" altLang="en-US" dirty="0">
                <a:solidFill>
                  <a:srgbClr val="295AA6"/>
                </a:solidFill>
              </a:rPr>
              <a:t>）在弹出的“分类汇总”对话框，如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示中，在“分类字段”下拉列表中选择“姓名”，表示以“姓名”进行分类汇总，在“汇总方式”中选择“求和”，在“选定汇总项”中选择“得分”，去掉替换当前分类汇总前的“√”，点击“确定”</a:t>
            </a:r>
            <a:r>
              <a:rPr lang="zh-CN" altLang="en-US" dirty="0" smtClean="0">
                <a:solidFill>
                  <a:srgbClr val="295AA6"/>
                </a:solidFill>
              </a:rPr>
              <a:t>按钮。</a:t>
            </a:r>
            <a:endParaRPr lang="zh-CN" altLang="en-US" dirty="0">
              <a:solidFill>
                <a:srgbClr val="295AA6"/>
              </a:solidFill>
            </a:endParaRP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grpSp>
        <p:nvGrpSpPr>
          <p:cNvPr id="6" name="组合 5"/>
          <p:cNvGrpSpPr>
            <a:grpSpLocks/>
          </p:cNvGrpSpPr>
          <p:nvPr/>
        </p:nvGrpSpPr>
        <p:grpSpPr>
          <a:xfrm>
            <a:off x="3698812" y="2795609"/>
            <a:ext cx="1877938" cy="2091553"/>
            <a:chOff x="0" y="0"/>
            <a:chExt cx="2171700" cy="25527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171700" cy="255270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8575" y="1743075"/>
              <a:ext cx="1327639" cy="18463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395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7" y="1215154"/>
            <a:ext cx="79333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的数据日常处理中，通常用户都是将数据分门别类的存放在不同的工作表中，如班级成绩存放，不同班级的学生成绩存放在不同的工作表中，部门工资存放，不同部门的员工工资存放在不同的工作表中，甚至可以存放在不同的工作薄中等。但是在汇总统计数据时，又需要将不同工作表或者不同工作薄中的数据进行合并计算（又称为组合数据），存放在一个主工作表中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6" name="矩形 5"/>
          <p:cNvSpPr/>
          <p:nvPr/>
        </p:nvSpPr>
        <p:spPr>
          <a:xfrm>
            <a:off x="709686" y="756609"/>
            <a:ext cx="1345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295AA6"/>
                </a:solidFill>
              </a:rPr>
              <a:t>5. </a:t>
            </a:r>
            <a:r>
              <a:rPr lang="zh-CN" altLang="en-US" b="1" dirty="0">
                <a:solidFill>
                  <a:srgbClr val="295AA6"/>
                </a:solidFill>
              </a:rPr>
              <a:t>合并计算</a:t>
            </a:r>
          </a:p>
        </p:txBody>
      </p:sp>
    </p:spTree>
    <p:extLst>
      <p:ext uri="{BB962C8B-B14F-4D97-AF65-F5344CB8AC3E}">
        <p14:creationId xmlns:p14="http://schemas.microsoft.com/office/powerpoint/2010/main" val="347471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2" name="矩形 1"/>
          <p:cNvSpPr/>
          <p:nvPr/>
        </p:nvSpPr>
        <p:spPr>
          <a:xfrm>
            <a:off x="246584" y="699542"/>
            <a:ext cx="8429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【任务描述】</a:t>
            </a:r>
            <a:endParaRPr lang="zh-CN" altLang="zh-CN" dirty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天</a:t>
            </a:r>
            <a:r>
              <a:rPr lang="zh-CN" altLang="en-US" dirty="0">
                <a:solidFill>
                  <a:srgbClr val="295AA6"/>
                </a:solidFill>
              </a:rPr>
              <a:t>飞公司制作了天飞企业员工统计表，对各部门员工的税费、实发工资、技术部员工人数、实发工资大于</a:t>
            </a:r>
            <a:r>
              <a:rPr lang="en-US" altLang="zh-CN" dirty="0">
                <a:solidFill>
                  <a:srgbClr val="295AA6"/>
                </a:solidFill>
              </a:rPr>
              <a:t>5000</a:t>
            </a:r>
            <a:r>
              <a:rPr lang="zh-CN" altLang="en-US" dirty="0">
                <a:solidFill>
                  <a:srgbClr val="295AA6"/>
                </a:solidFill>
              </a:rPr>
              <a:t>人数等进行了计算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6898" y="4227934"/>
            <a:ext cx="83995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本</a:t>
            </a:r>
            <a:r>
              <a:rPr lang="zh-CN" altLang="en-US" dirty="0">
                <a:solidFill>
                  <a:srgbClr val="295AA6"/>
                </a:solidFill>
              </a:rPr>
              <a:t>次任务需能根据数据选择对应公式和函数进行计算和统计，并对数据进行筛选和汇总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63688" y="1595438"/>
            <a:ext cx="4869402" cy="263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68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6" y="1059582"/>
            <a:ext cx="79333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对</a:t>
            </a:r>
            <a:r>
              <a:rPr lang="zh-CN" altLang="en-US" dirty="0">
                <a:solidFill>
                  <a:srgbClr val="295AA6"/>
                </a:solidFill>
              </a:rPr>
              <a:t>数据进行合并计算，要使用“合并计算”命令，方法是在“数据”</a:t>
            </a:r>
            <a:r>
              <a:rPr lang="zh-CN" altLang="en-US" dirty="0" smtClean="0">
                <a:solidFill>
                  <a:srgbClr val="295AA6"/>
                </a:solidFill>
              </a:rPr>
              <a:t>选</a:t>
            </a:r>
            <a:r>
              <a:rPr lang="zh-CN" altLang="en-US" dirty="0">
                <a:solidFill>
                  <a:srgbClr val="295AA6"/>
                </a:solidFill>
              </a:rPr>
              <a:t>项卡中“数据工具”组中点击“合并计算”命令，如图所示。</a:t>
            </a:r>
            <a:endParaRPr lang="en-US" altLang="zh-CN" dirty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合并</a:t>
            </a:r>
            <a:r>
              <a:rPr lang="zh-CN" altLang="en-US" dirty="0">
                <a:solidFill>
                  <a:srgbClr val="295AA6"/>
                </a:solidFill>
              </a:rPr>
              <a:t>计算分为两种，一种是按位置进行合并计算，一种是按分类进行合并计算。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（</a:t>
            </a:r>
            <a:r>
              <a:rPr lang="en-US" altLang="zh-CN" dirty="0" smtClean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）按分类进行合并计算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按分类进行合并计算时，要求工作表中的数据的行标题和列标题应相同，顺序可以不同（合并后顺序以第一个数据源表数据顺序为准）。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43808" y="3435846"/>
            <a:ext cx="239077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71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6" y="1059582"/>
            <a:ext cx="79333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示例：将一、二月份的工资记录合并计算，结果存放在工作表</a:t>
            </a:r>
            <a:r>
              <a:rPr lang="en-US" altLang="zh-CN" dirty="0">
                <a:solidFill>
                  <a:srgbClr val="295AA6"/>
                </a:solidFill>
              </a:rPr>
              <a:t>Sheet3</a:t>
            </a:r>
            <a:r>
              <a:rPr lang="zh-CN" altLang="en-US" dirty="0">
                <a:solidFill>
                  <a:srgbClr val="295AA6"/>
                </a:solidFill>
              </a:rPr>
              <a:t>中，如</a:t>
            </a:r>
            <a:r>
              <a:rPr lang="zh-CN" altLang="en-US" dirty="0" smtClean="0">
                <a:solidFill>
                  <a:srgbClr val="295AA6"/>
                </a:solidFill>
              </a:rPr>
              <a:t>图</a:t>
            </a:r>
            <a:r>
              <a:rPr lang="en-US" altLang="zh-CN" dirty="0" smtClean="0">
                <a:solidFill>
                  <a:srgbClr val="295AA6"/>
                </a:solidFill>
              </a:rPr>
              <a:t>1</a:t>
            </a:r>
            <a:r>
              <a:rPr lang="zh-CN" altLang="en-US" dirty="0" smtClean="0">
                <a:solidFill>
                  <a:srgbClr val="295AA6"/>
                </a:solidFill>
              </a:rPr>
              <a:t>和图</a:t>
            </a:r>
            <a:r>
              <a:rPr lang="en-US" altLang="zh-CN" dirty="0" smtClean="0">
                <a:solidFill>
                  <a:srgbClr val="295AA6"/>
                </a:solidFill>
              </a:rPr>
              <a:t>2</a:t>
            </a:r>
            <a:r>
              <a:rPr lang="zh-CN" altLang="en-US" dirty="0" smtClean="0">
                <a:solidFill>
                  <a:srgbClr val="295AA6"/>
                </a:solidFill>
              </a:rPr>
              <a:t>所</a:t>
            </a:r>
            <a:r>
              <a:rPr lang="zh-CN" altLang="en-US" dirty="0">
                <a:solidFill>
                  <a:srgbClr val="295AA6"/>
                </a:solidFill>
              </a:rPr>
              <a:t>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36179" y="1995686"/>
            <a:ext cx="2371725" cy="140970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35421" y="1995686"/>
            <a:ext cx="2333625" cy="1371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69372" y="3539212"/>
            <a:ext cx="3105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图</a:t>
            </a:r>
            <a:r>
              <a:rPr lang="en-US" altLang="zh-CN" b="1" dirty="0" smtClean="0">
                <a:solidFill>
                  <a:srgbClr val="295AA6"/>
                </a:solidFill>
              </a:rPr>
              <a:t>1 Sheet1</a:t>
            </a:r>
            <a:r>
              <a:rPr lang="zh-CN" altLang="en-US" b="1" dirty="0">
                <a:solidFill>
                  <a:srgbClr val="295AA6"/>
                </a:solidFill>
              </a:rPr>
              <a:t>中一月份工资记录</a:t>
            </a:r>
          </a:p>
        </p:txBody>
      </p:sp>
      <p:sp>
        <p:nvSpPr>
          <p:cNvPr id="11" name="矩形 10"/>
          <p:cNvSpPr/>
          <p:nvPr/>
        </p:nvSpPr>
        <p:spPr>
          <a:xfrm>
            <a:off x="5004048" y="3570570"/>
            <a:ext cx="3105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图</a:t>
            </a:r>
            <a:r>
              <a:rPr lang="en-US" altLang="zh-CN" b="1" dirty="0" smtClean="0">
                <a:solidFill>
                  <a:srgbClr val="295AA6"/>
                </a:solidFill>
              </a:rPr>
              <a:t>2 Sheet2</a:t>
            </a:r>
            <a:r>
              <a:rPr lang="zh-CN" altLang="en-US" b="1" dirty="0" smtClean="0">
                <a:solidFill>
                  <a:srgbClr val="295AA6"/>
                </a:solidFill>
              </a:rPr>
              <a:t>中二月份</a:t>
            </a:r>
            <a:r>
              <a:rPr lang="zh-CN" altLang="en-US" b="1" dirty="0">
                <a:solidFill>
                  <a:srgbClr val="295AA6"/>
                </a:solidFill>
              </a:rPr>
              <a:t>工资记录</a:t>
            </a:r>
          </a:p>
        </p:txBody>
      </p:sp>
    </p:spTree>
    <p:extLst>
      <p:ext uri="{BB962C8B-B14F-4D97-AF65-F5344CB8AC3E}">
        <p14:creationId xmlns:p14="http://schemas.microsoft.com/office/powerpoint/2010/main" val="426065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7" y="1059582"/>
            <a:ext cx="44049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en-US" altLang="zh-CN" dirty="0">
                <a:solidFill>
                  <a:srgbClr val="295AA6"/>
                </a:solidFill>
              </a:rPr>
              <a:t>Sheet3</a:t>
            </a:r>
            <a:r>
              <a:rPr lang="zh-CN" altLang="en-US" dirty="0">
                <a:solidFill>
                  <a:srgbClr val="295AA6"/>
                </a:solidFill>
              </a:rPr>
              <a:t>中</a:t>
            </a:r>
            <a:r>
              <a:rPr lang="en-US" altLang="zh-CN" dirty="0">
                <a:solidFill>
                  <a:srgbClr val="295AA6"/>
                </a:solidFill>
              </a:rPr>
              <a:t>A1</a:t>
            </a:r>
            <a:r>
              <a:rPr lang="zh-CN" altLang="en-US" dirty="0">
                <a:solidFill>
                  <a:srgbClr val="295AA6"/>
                </a:solidFill>
              </a:rPr>
              <a:t>单元格中输入“一二月份工资合计”，合并</a:t>
            </a:r>
            <a:r>
              <a:rPr lang="en-US" altLang="zh-CN" dirty="0">
                <a:solidFill>
                  <a:srgbClr val="295AA6"/>
                </a:solidFill>
              </a:rPr>
              <a:t>A1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C1</a:t>
            </a:r>
            <a:r>
              <a:rPr lang="zh-CN" altLang="en-US" dirty="0">
                <a:solidFill>
                  <a:srgbClr val="295AA6"/>
                </a:solidFill>
              </a:rPr>
              <a:t>单元格区域，选择</a:t>
            </a:r>
            <a:r>
              <a:rPr lang="en-US" altLang="zh-CN" dirty="0">
                <a:solidFill>
                  <a:srgbClr val="295AA6"/>
                </a:solidFill>
              </a:rPr>
              <a:t>A2</a:t>
            </a:r>
            <a:r>
              <a:rPr lang="zh-CN" altLang="en-US" dirty="0">
                <a:solidFill>
                  <a:srgbClr val="295AA6"/>
                </a:solidFill>
              </a:rPr>
              <a:t>单元格，在“数据”选项卡中“数据工具”组中点击“合并计算”命令。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弹出的“合并计算”对话框，如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示，在“函数”下拉列表中选择“求和”，在“引用位置”中输入</a:t>
            </a:r>
            <a:r>
              <a:rPr lang="en-US" altLang="zh-CN" dirty="0">
                <a:solidFill>
                  <a:srgbClr val="295AA6"/>
                </a:solidFill>
              </a:rPr>
              <a:t>Sheet1!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2: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C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（或者切换到工作表</a:t>
            </a:r>
            <a:r>
              <a:rPr lang="en-US" altLang="zh-CN" dirty="0">
                <a:solidFill>
                  <a:srgbClr val="295AA6"/>
                </a:solidFill>
              </a:rPr>
              <a:t>Sheet1</a:t>
            </a:r>
            <a:r>
              <a:rPr lang="zh-CN" altLang="en-US" dirty="0">
                <a:solidFill>
                  <a:srgbClr val="295AA6"/>
                </a:solidFill>
              </a:rPr>
              <a:t>，用鼠标选择</a:t>
            </a:r>
            <a:r>
              <a:rPr lang="en-US" altLang="zh-CN" dirty="0">
                <a:solidFill>
                  <a:srgbClr val="295AA6"/>
                </a:solidFill>
              </a:rPr>
              <a:t>A2:C7</a:t>
            </a:r>
            <a:r>
              <a:rPr lang="zh-CN" altLang="en-US" dirty="0">
                <a:solidFill>
                  <a:srgbClr val="295AA6"/>
                </a:solidFill>
              </a:rPr>
              <a:t>区域），点击“添加”按钮，在“所有引用位置”中出现</a:t>
            </a:r>
            <a:r>
              <a:rPr lang="en-US" altLang="zh-CN" dirty="0">
                <a:solidFill>
                  <a:srgbClr val="295AA6"/>
                </a:solidFill>
              </a:rPr>
              <a:t>Sheet1!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2: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C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12" name="图片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64088" y="1491630"/>
            <a:ext cx="3600400" cy="212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35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6" y="1059582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“合并计算”对话框“引用位置”中输入</a:t>
            </a:r>
            <a:r>
              <a:rPr lang="en-US" altLang="zh-CN" dirty="0">
                <a:solidFill>
                  <a:srgbClr val="295AA6"/>
                </a:solidFill>
              </a:rPr>
              <a:t>Sheet2!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2: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C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，点击“添加”按钮，在“所有引用位置”中出现</a:t>
            </a:r>
            <a:r>
              <a:rPr lang="en-US" altLang="zh-CN" dirty="0">
                <a:solidFill>
                  <a:srgbClr val="295AA6"/>
                </a:solidFill>
              </a:rPr>
              <a:t>Sheet1!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2: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C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Sheet2!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2: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C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“合并计算”对话框“标签位置”中选择“首行”（保留行标题），“最左列”（保留列标题），点击“确定”按钮。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</p:spTree>
    <p:extLst>
      <p:ext uri="{BB962C8B-B14F-4D97-AF65-F5344CB8AC3E}">
        <p14:creationId xmlns:p14="http://schemas.microsoft.com/office/powerpoint/2010/main" val="346090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6" y="1059582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（</a:t>
            </a:r>
            <a:r>
              <a:rPr lang="en-US" altLang="zh-CN" dirty="0" smtClean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）按位置进行合并</a:t>
            </a:r>
            <a:r>
              <a:rPr lang="zh-CN" altLang="en-US" dirty="0" smtClean="0">
                <a:solidFill>
                  <a:srgbClr val="295AA6"/>
                </a:solidFill>
              </a:rPr>
              <a:t>计算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zh-CN" altLang="en-US" dirty="0">
                <a:solidFill>
                  <a:srgbClr val="295AA6"/>
                </a:solidFill>
              </a:rPr>
              <a:t>按位置进行合并计算时，要求工作表中的数据的行标题和列标题应相同，且顺序</a:t>
            </a:r>
            <a:r>
              <a:rPr lang="zh-CN" altLang="en-US" dirty="0" smtClean="0">
                <a:solidFill>
                  <a:srgbClr val="295AA6"/>
                </a:solidFill>
              </a:rPr>
              <a:t>相同。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示例</a:t>
            </a:r>
            <a:r>
              <a:rPr lang="zh-CN" altLang="en-US" dirty="0">
                <a:solidFill>
                  <a:srgbClr val="295AA6"/>
                </a:solidFill>
              </a:rPr>
              <a:t>：将一、二月份的工资记录合并计算，结果存放在工作表</a:t>
            </a:r>
            <a:r>
              <a:rPr lang="en-US" altLang="zh-CN" dirty="0">
                <a:solidFill>
                  <a:srgbClr val="295AA6"/>
                </a:solidFill>
              </a:rPr>
              <a:t>Sheet3</a:t>
            </a:r>
            <a:r>
              <a:rPr lang="zh-CN" altLang="en-US" dirty="0" smtClean="0">
                <a:solidFill>
                  <a:srgbClr val="295AA6"/>
                </a:solidFill>
              </a:rPr>
              <a:t>中，如图</a:t>
            </a:r>
            <a:r>
              <a:rPr lang="en-US" altLang="zh-CN" dirty="0" smtClean="0">
                <a:solidFill>
                  <a:srgbClr val="295AA6"/>
                </a:solidFill>
              </a:rPr>
              <a:t>1</a:t>
            </a:r>
            <a:r>
              <a:rPr lang="zh-CN" altLang="en-US" dirty="0" smtClean="0">
                <a:solidFill>
                  <a:srgbClr val="295AA6"/>
                </a:solidFill>
              </a:rPr>
              <a:t>，图</a:t>
            </a:r>
            <a:r>
              <a:rPr lang="en-US" altLang="zh-CN" dirty="0" smtClean="0">
                <a:solidFill>
                  <a:srgbClr val="295AA6"/>
                </a:solidFill>
              </a:rPr>
              <a:t>2</a:t>
            </a:r>
            <a:r>
              <a:rPr lang="zh-CN" altLang="en-US" dirty="0" smtClean="0">
                <a:solidFill>
                  <a:srgbClr val="295AA6"/>
                </a:solidFill>
              </a:rPr>
              <a:t>所示。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87624" y="2787774"/>
            <a:ext cx="2362200" cy="140970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37780" y="2787774"/>
            <a:ext cx="2371725" cy="13811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59632" y="4290650"/>
            <a:ext cx="2214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图</a:t>
            </a:r>
            <a:r>
              <a:rPr lang="en-US" altLang="zh-CN" b="1" dirty="0" smtClean="0">
                <a:solidFill>
                  <a:srgbClr val="295AA6"/>
                </a:solidFill>
              </a:rPr>
              <a:t>1 </a:t>
            </a:r>
            <a:r>
              <a:rPr lang="zh-CN" altLang="en-US" b="1" dirty="0" smtClean="0">
                <a:solidFill>
                  <a:srgbClr val="295AA6"/>
                </a:solidFill>
              </a:rPr>
              <a:t>一月份</a:t>
            </a:r>
            <a:r>
              <a:rPr lang="zh-CN" altLang="en-US" b="1" dirty="0">
                <a:solidFill>
                  <a:srgbClr val="295AA6"/>
                </a:solidFill>
              </a:rPr>
              <a:t>工资记录</a:t>
            </a:r>
          </a:p>
        </p:txBody>
      </p:sp>
      <p:sp>
        <p:nvSpPr>
          <p:cNvPr id="11" name="矩形 10"/>
          <p:cNvSpPr/>
          <p:nvPr/>
        </p:nvSpPr>
        <p:spPr>
          <a:xfrm>
            <a:off x="4734196" y="4299942"/>
            <a:ext cx="2214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图</a:t>
            </a:r>
            <a:r>
              <a:rPr lang="en-US" altLang="zh-CN" b="1" dirty="0" smtClean="0">
                <a:solidFill>
                  <a:srgbClr val="295AA6"/>
                </a:solidFill>
              </a:rPr>
              <a:t>2 </a:t>
            </a:r>
            <a:r>
              <a:rPr lang="zh-CN" altLang="en-US" b="1" dirty="0">
                <a:solidFill>
                  <a:srgbClr val="295AA6"/>
                </a:solidFill>
              </a:rPr>
              <a:t>二</a:t>
            </a:r>
            <a:r>
              <a:rPr lang="zh-CN" altLang="en-US" b="1" dirty="0" smtClean="0">
                <a:solidFill>
                  <a:srgbClr val="295AA6"/>
                </a:solidFill>
              </a:rPr>
              <a:t>月份</a:t>
            </a:r>
            <a:r>
              <a:rPr lang="zh-CN" altLang="en-US" b="1" dirty="0">
                <a:solidFill>
                  <a:srgbClr val="295AA6"/>
                </a:solidFill>
              </a:rPr>
              <a:t>工资记录</a:t>
            </a:r>
          </a:p>
        </p:txBody>
      </p:sp>
    </p:spTree>
    <p:extLst>
      <p:ext uri="{BB962C8B-B14F-4D97-AF65-F5344CB8AC3E}">
        <p14:creationId xmlns:p14="http://schemas.microsoft.com/office/powerpoint/2010/main" val="212301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6" y="1059582"/>
            <a:ext cx="79333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en-US" altLang="zh-CN" dirty="0">
                <a:solidFill>
                  <a:srgbClr val="295AA6"/>
                </a:solidFill>
              </a:rPr>
              <a:t>Sheet3</a:t>
            </a:r>
            <a:r>
              <a:rPr lang="zh-CN" altLang="en-US" dirty="0">
                <a:solidFill>
                  <a:srgbClr val="295AA6"/>
                </a:solidFill>
              </a:rPr>
              <a:t>中</a:t>
            </a:r>
            <a:r>
              <a:rPr lang="en-US" altLang="zh-CN" dirty="0">
                <a:solidFill>
                  <a:srgbClr val="295AA6"/>
                </a:solidFill>
              </a:rPr>
              <a:t>A1</a:t>
            </a:r>
            <a:r>
              <a:rPr lang="zh-CN" altLang="en-US" dirty="0">
                <a:solidFill>
                  <a:srgbClr val="295AA6"/>
                </a:solidFill>
              </a:rPr>
              <a:t>单元格中输入“一二月份工资合计”，合并</a:t>
            </a:r>
            <a:r>
              <a:rPr lang="en-US" altLang="zh-CN" dirty="0">
                <a:solidFill>
                  <a:srgbClr val="295AA6"/>
                </a:solidFill>
              </a:rPr>
              <a:t>A1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C1</a:t>
            </a:r>
            <a:r>
              <a:rPr lang="zh-CN" altLang="en-US" dirty="0">
                <a:solidFill>
                  <a:srgbClr val="295AA6"/>
                </a:solidFill>
              </a:rPr>
              <a:t>单元格区域，在“数据”选项卡中“数据工具”组中点击“合并计算”命令。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弹出的“合并计算”对话框</a:t>
            </a:r>
            <a:r>
              <a:rPr lang="zh-CN" altLang="en-US" dirty="0" smtClean="0">
                <a:solidFill>
                  <a:srgbClr val="295AA6"/>
                </a:solidFill>
              </a:rPr>
              <a:t>，在</a:t>
            </a:r>
            <a:r>
              <a:rPr lang="zh-CN" altLang="en-US" dirty="0">
                <a:solidFill>
                  <a:srgbClr val="295AA6"/>
                </a:solidFill>
              </a:rPr>
              <a:t>“函数”下拉列表中选择“求和”，在“引用位置”中输入</a:t>
            </a:r>
            <a:r>
              <a:rPr lang="en-US" altLang="zh-CN" dirty="0">
                <a:solidFill>
                  <a:srgbClr val="295AA6"/>
                </a:solidFill>
              </a:rPr>
              <a:t>Sheet1!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2: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C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，点击“添加”按钮，在“引用位置”中再输入</a:t>
            </a:r>
            <a:r>
              <a:rPr lang="en-US" altLang="zh-CN" dirty="0">
                <a:solidFill>
                  <a:srgbClr val="295AA6"/>
                </a:solidFill>
              </a:rPr>
              <a:t>Sheet2!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2: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C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，点击“添加”按钮，在“所有引用位置”中出现</a:t>
            </a:r>
            <a:r>
              <a:rPr lang="en-US" altLang="zh-CN" dirty="0">
                <a:solidFill>
                  <a:srgbClr val="295AA6"/>
                </a:solidFill>
              </a:rPr>
              <a:t>Sheet1!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2: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C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Sheet2!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2: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C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“合并计算”对话框“标签位置”中不要选择“首行”，“最左列”，点击“确定”按钮。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</p:spTree>
    <p:extLst>
      <p:ext uri="{BB962C8B-B14F-4D97-AF65-F5344CB8AC3E}">
        <p14:creationId xmlns:p14="http://schemas.microsoft.com/office/powerpoint/2010/main" val="202552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【任务实施】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“天飞企业员工统计表”的创建和编辑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1275606"/>
            <a:ext cx="19175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．创建文档</a:t>
            </a:r>
            <a:endParaRPr lang="en-US" altLang="zh-CN" dirty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 smtClean="0">
                <a:solidFill>
                  <a:srgbClr val="295AA6"/>
                </a:solidFill>
              </a:rPr>
              <a:t>．</a:t>
            </a:r>
            <a:r>
              <a:rPr lang="zh-CN" altLang="en-US" dirty="0">
                <a:solidFill>
                  <a:srgbClr val="295AA6"/>
                </a:solidFill>
              </a:rPr>
              <a:t>输入表格数据</a:t>
            </a:r>
          </a:p>
        </p:txBody>
      </p:sp>
      <p:sp>
        <p:nvSpPr>
          <p:cNvPr id="5" name="矩形 4"/>
          <p:cNvSpPr/>
          <p:nvPr/>
        </p:nvSpPr>
        <p:spPr>
          <a:xfrm>
            <a:off x="611560" y="1779662"/>
            <a:ext cx="374974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3</a:t>
            </a:r>
            <a:r>
              <a:rPr lang="zh-CN" altLang="zh-CN" dirty="0" smtClean="0">
                <a:solidFill>
                  <a:srgbClr val="295AA6"/>
                </a:solidFill>
              </a:rPr>
              <a:t>．</a:t>
            </a:r>
            <a:r>
              <a:rPr lang="zh-CN" altLang="en-US" dirty="0">
                <a:solidFill>
                  <a:srgbClr val="295AA6"/>
                </a:solidFill>
              </a:rPr>
              <a:t>表格</a:t>
            </a:r>
            <a:r>
              <a:rPr lang="zh-CN" altLang="en-US" dirty="0" smtClean="0">
                <a:solidFill>
                  <a:srgbClr val="295AA6"/>
                </a:solidFill>
              </a:rPr>
              <a:t>格式化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pPr marL="342900" indent="-342900">
              <a:buAutoNum type="arabicPeriod" startAt="4"/>
            </a:pPr>
            <a:r>
              <a:rPr lang="zh-CN" altLang="en-US" dirty="0">
                <a:solidFill>
                  <a:srgbClr val="295AA6"/>
                </a:solidFill>
              </a:rPr>
              <a:t>公式</a:t>
            </a:r>
            <a:r>
              <a:rPr lang="zh-CN" altLang="en-US" dirty="0" smtClean="0">
                <a:solidFill>
                  <a:srgbClr val="295AA6"/>
                </a:solidFill>
              </a:rPr>
              <a:t>计算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pPr marL="342900" indent="-342900">
              <a:buAutoNum type="arabicPeriod" startAt="4"/>
            </a:pPr>
            <a:r>
              <a:rPr lang="zh-CN" altLang="en-US" dirty="0" smtClean="0">
                <a:solidFill>
                  <a:srgbClr val="295AA6"/>
                </a:solidFill>
              </a:rPr>
              <a:t>复制</a:t>
            </a:r>
            <a:r>
              <a:rPr lang="zh-CN" altLang="en-US" dirty="0">
                <a:solidFill>
                  <a:srgbClr val="295AA6"/>
                </a:solidFill>
              </a:rPr>
              <a:t>工作</a:t>
            </a:r>
            <a:r>
              <a:rPr lang="zh-CN" altLang="en-US" dirty="0" smtClean="0">
                <a:solidFill>
                  <a:srgbClr val="295AA6"/>
                </a:solidFill>
              </a:rPr>
              <a:t>表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 smtClean="0">
                <a:solidFill>
                  <a:srgbClr val="295AA6"/>
                </a:solidFill>
              </a:rPr>
              <a:t>6.   </a:t>
            </a:r>
            <a:r>
              <a:rPr lang="zh-CN" altLang="en-US" dirty="0" smtClean="0">
                <a:solidFill>
                  <a:srgbClr val="295AA6"/>
                </a:solidFill>
              </a:rPr>
              <a:t>排序（先按照工资降序排序，再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按照奖金升序排序）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pPr marL="342900" indent="-342900">
              <a:buAutoNum type="arabicPeriod" startAt="7"/>
            </a:pPr>
            <a:r>
              <a:rPr lang="zh-CN" altLang="en-US" dirty="0" smtClean="0">
                <a:solidFill>
                  <a:srgbClr val="295AA6"/>
                </a:solidFill>
              </a:rPr>
              <a:t>筛选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pPr marL="342900" indent="-342900">
              <a:buAutoNum type="arabicPeriod" startAt="8"/>
            </a:pPr>
            <a:r>
              <a:rPr lang="zh-CN" altLang="en-US" dirty="0" smtClean="0">
                <a:solidFill>
                  <a:srgbClr val="295AA6"/>
                </a:solidFill>
              </a:rPr>
              <a:t>分类</a:t>
            </a:r>
            <a:r>
              <a:rPr lang="zh-CN" altLang="en-US" dirty="0">
                <a:solidFill>
                  <a:srgbClr val="295AA6"/>
                </a:solidFill>
              </a:rPr>
              <a:t>汇总（对“部门”字段</a:t>
            </a:r>
            <a:r>
              <a:rPr lang="zh-CN" altLang="en-US" dirty="0" smtClean="0">
                <a:solidFill>
                  <a:srgbClr val="295AA6"/>
                </a:solidFill>
              </a:rPr>
              <a:t>进行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 </a:t>
            </a:r>
            <a:r>
              <a:rPr lang="en-US" altLang="zh-CN" dirty="0" smtClean="0">
                <a:solidFill>
                  <a:srgbClr val="295AA6"/>
                </a:solidFill>
              </a:rPr>
              <a:t>     </a:t>
            </a:r>
            <a:r>
              <a:rPr lang="zh-CN" altLang="en-US" dirty="0" smtClean="0">
                <a:solidFill>
                  <a:srgbClr val="295AA6"/>
                </a:solidFill>
              </a:rPr>
              <a:t>分类</a:t>
            </a:r>
            <a:r>
              <a:rPr lang="zh-CN" altLang="en-US" dirty="0">
                <a:solidFill>
                  <a:srgbClr val="295AA6"/>
                </a:solidFill>
              </a:rPr>
              <a:t>汇总，对工资，奖金求和）</a:t>
            </a:r>
            <a:endParaRPr lang="en-US" altLang="zh-CN" dirty="0" smtClean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pic>
        <p:nvPicPr>
          <p:cNvPr id="10" name="图片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81476" y="1367869"/>
            <a:ext cx="388843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1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3367" y="1315096"/>
            <a:ext cx="8928992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       </a:t>
            </a:r>
            <a:r>
              <a:rPr lang="en-US" altLang="zh-CN" sz="1600" dirty="0">
                <a:solidFill>
                  <a:srgbClr val="295AA6"/>
                </a:solidFill>
              </a:rPr>
              <a:t>1</a:t>
            </a:r>
            <a:r>
              <a:rPr lang="zh-CN" altLang="zh-CN" sz="1600" dirty="0">
                <a:solidFill>
                  <a:srgbClr val="295AA6"/>
                </a:solidFill>
              </a:rPr>
              <a:t>．创建文档</a:t>
            </a:r>
            <a:endParaRPr lang="en-US" altLang="zh-CN" sz="1600" dirty="0">
              <a:solidFill>
                <a:srgbClr val="295AA6"/>
              </a:solidFill>
            </a:endParaRP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）创建一文件名为“天飞企业员工统计表”，其扩展名为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altLang="zh-CN" sz="1600" dirty="0" err="1">
                <a:solidFill>
                  <a:srgbClr val="295AA6"/>
                </a:solidFill>
                <a:latin typeface="+mn-lt"/>
                <a:ea typeface="+mn-ea"/>
                <a:cs typeface="+mn-cs"/>
              </a:rPr>
              <a:t>xlsx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EXCEL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工作薄。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）单击“保存”按钮，将文档暂时存盘到指定位置。</a:t>
            </a:r>
          </a:p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  2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输入表格数据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 当前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工作表命名为“员工基本信息”。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）输入标题和表头信息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在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单元格输入表格标题“天飞企业员工统计表”，在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A2:L2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单元格区域中分别输入各列标题“员工姓名”～“统计结果”。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）输入表中数据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 在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相应单元格中输入对应数据信息，完成基础录入</a:t>
            </a:r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工作。</a:t>
            </a:r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973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3367" y="699545"/>
            <a:ext cx="8928992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 4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公式计算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在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“员工基本信息”表中进行如下操作：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）计算税费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税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费计算方法为：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①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	工资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+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奖金总额小于等于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5000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的不用交税费。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②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	工资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+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奖金总额大于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5000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，小于等于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10000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的税费为总额的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5%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③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	工资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+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奖金总额大于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10000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的税费为总额的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10%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H3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单元格，输入“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=IF((E3+F3)&lt;=5000,0,IF((E3+F3)&lt;=10000,5%,10%))*(E3+F3)”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，回车。用鼠标选择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H3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单元格的右下角，出现黑色实心十字符号时，按住鼠标左键拖动实现自动填充。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）计算实发工资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I3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单元格，输入“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=E3+F3-H3”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，回车。用鼠标选择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I3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单元格的右下角，出现黑色实心十字符号时，按住鼠标左键拖动实现自动填充。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）填充 “升级员工代码”列内容（在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YG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后面加上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0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YG101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升级为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YG0101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D3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单元格，输入“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=REPLACE(C3,3,0,0)”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，回车。用鼠标选择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D3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单元格的右下角，出现黑色实心十字符号时，按住鼠标左键拖动实现自动填充。</a:t>
            </a: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397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3367" y="1438210"/>
            <a:ext cx="8928992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 7.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筛选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）自动筛选（查询技术部中实发工资大于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10000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的员工信息）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在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“员工实发工资”表中进行如下操作：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A2:I24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，在“数据”选项卡中“排序和筛选”组中点击“筛选”命令，点击“部门”字段名旁的箭头图标，在弹出的筛选器列表中点击“全选”，清除全部内容，然后选择技术部作为筛选条件，点击“确定”。</a:t>
            </a:r>
          </a:p>
          <a:p>
            <a:pPr lvl="0" indent="266700"/>
            <a:r>
              <a:rPr lang="zh-CN" altLang="en-US" sz="160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点击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“实发工资”字段名旁的箭头图标，在弹出的筛选器列表中点击“全选”，清除全部内容，选择“数字筛选”，在列表中选择“大于”。在“自定义自动筛选方式”对话框中指定筛选条件“实发工资大于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10000”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，点击“确定”。</a:t>
            </a: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316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6" name="矩形 5"/>
          <p:cNvSpPr/>
          <p:nvPr/>
        </p:nvSpPr>
        <p:spPr>
          <a:xfrm>
            <a:off x="251520" y="941275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一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数据排序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排序</a:t>
            </a:r>
            <a:r>
              <a:rPr lang="zh-CN" altLang="en-US" dirty="0">
                <a:solidFill>
                  <a:srgbClr val="295AA6"/>
                </a:solidFill>
              </a:rPr>
              <a:t>是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中的基本操作，在日常数据操作中，用户为了浏览数据，常使用到排序功能，如：对学生分数、学生身高、职工工龄排序等。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12" name="矩形 11"/>
          <p:cNvSpPr/>
          <p:nvPr/>
        </p:nvSpPr>
        <p:spPr>
          <a:xfrm>
            <a:off x="683568" y="2139702"/>
            <a:ext cx="79333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 </a:t>
            </a:r>
            <a:r>
              <a:rPr lang="en-US" altLang="zh-CN" dirty="0">
                <a:solidFill>
                  <a:srgbClr val="295AA6"/>
                </a:solidFill>
              </a:rPr>
              <a:t>1. </a:t>
            </a:r>
            <a:r>
              <a:rPr lang="zh-CN" altLang="en-US" dirty="0">
                <a:solidFill>
                  <a:srgbClr val="295AA6"/>
                </a:solidFill>
              </a:rPr>
              <a:t>快速排序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当排序的数据只有一列时，可以在“开始”选项卡中选择“排序和筛选”命令来快速实现排序。如实现“语文”分数升序排序操作步骤如下：</a:t>
            </a:r>
          </a:p>
        </p:txBody>
      </p:sp>
    </p:spTree>
    <p:extLst>
      <p:ext uri="{BB962C8B-B14F-4D97-AF65-F5344CB8AC3E}">
        <p14:creationId xmlns:p14="http://schemas.microsoft.com/office/powerpoint/2010/main" val="164524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3367" y="1561320"/>
            <a:ext cx="892899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</a:t>
            </a:r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）高级筛选（查询技术部中实发工资大于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10000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的员工信息，筛选结果保存在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A26:I48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单元格区域中）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在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“员工基本信息”表中进行如下操作：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在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N1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中输入筛选字段的名称“部门”，在其下方单元格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N2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中输入筛选条件“技术部”，在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O1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中输入筛选字段的名称“实发工资”，在其下方单元格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O2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中输入筛选条件“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&gt;10000”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。</a:t>
            </a:r>
          </a:p>
          <a:p>
            <a:pPr lvl="0" indent="266700"/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选中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单元格数据区域“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A2:I24”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，在“数据”选项卡中“排序和筛选”组中点击“高级”按钮，选择“将筛选结果复制到其它位置”，在“条件区域”中输入＄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N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：＄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O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，在“复制到”中输入＄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26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I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48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。</a:t>
            </a: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537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7" y="1215154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“员工分类汇总”表中进行如下操作：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对</a:t>
            </a:r>
            <a:r>
              <a:rPr lang="zh-CN" altLang="en-US" dirty="0">
                <a:solidFill>
                  <a:srgbClr val="295AA6"/>
                </a:solidFill>
              </a:rPr>
              <a:t>需要汇总的字段“部门”进行排序，选中</a:t>
            </a:r>
            <a:r>
              <a:rPr lang="en-US" altLang="zh-CN" dirty="0">
                <a:solidFill>
                  <a:srgbClr val="295AA6"/>
                </a:solidFill>
              </a:rPr>
              <a:t>A2:I24</a:t>
            </a:r>
            <a:r>
              <a:rPr lang="zh-CN" altLang="en-US" dirty="0">
                <a:solidFill>
                  <a:srgbClr val="295AA6"/>
                </a:solidFill>
              </a:rPr>
              <a:t>单元格区域，在“数据”选项卡中“分级显示”组中点击“分类汇总”命令，在“分类字段”下拉列表中选择“部门”，在“汇总方式”中选择“求和”，在“选定汇总项”中选择“工资”、“奖金”，其他默认即可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6" name="矩形 5"/>
          <p:cNvSpPr/>
          <p:nvPr/>
        </p:nvSpPr>
        <p:spPr>
          <a:xfrm>
            <a:off x="709686" y="756609"/>
            <a:ext cx="6923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295AA6"/>
                </a:solidFill>
              </a:rPr>
              <a:t>8. </a:t>
            </a:r>
            <a:r>
              <a:rPr lang="zh-CN" altLang="en-US" b="1" dirty="0">
                <a:solidFill>
                  <a:srgbClr val="295AA6"/>
                </a:solidFill>
              </a:rPr>
              <a:t>分类汇总（对“部门”字段进行分类汇总，对工资，奖金求和）</a:t>
            </a:r>
          </a:p>
        </p:txBody>
      </p:sp>
    </p:spTree>
    <p:extLst>
      <p:ext uri="{BB962C8B-B14F-4D97-AF65-F5344CB8AC3E}">
        <p14:creationId xmlns:p14="http://schemas.microsoft.com/office/powerpoint/2010/main" val="5296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【</a:t>
            </a:r>
            <a:r>
              <a:rPr lang="zh-CN" altLang="en-US" dirty="0">
                <a:solidFill>
                  <a:srgbClr val="295AA6"/>
                </a:solidFill>
              </a:rPr>
              <a:t>能力拓展</a:t>
            </a:r>
            <a:r>
              <a:rPr lang="en-US" altLang="zh-CN" dirty="0">
                <a:solidFill>
                  <a:srgbClr val="295AA6"/>
                </a:solidFill>
              </a:rPr>
              <a:t>】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en-US" altLang="zh-CN" dirty="0">
                <a:solidFill>
                  <a:srgbClr val="295AA6"/>
                </a:solidFill>
              </a:rPr>
              <a:t>1. </a:t>
            </a:r>
            <a:r>
              <a:rPr lang="zh-CN" altLang="en-US" dirty="0">
                <a:solidFill>
                  <a:srgbClr val="295AA6"/>
                </a:solidFill>
              </a:rPr>
              <a:t>新建一空白工作薄，</a:t>
            </a:r>
            <a:r>
              <a:rPr lang="en-US" altLang="zh-CN" dirty="0">
                <a:solidFill>
                  <a:srgbClr val="295AA6"/>
                </a:solidFill>
              </a:rPr>
              <a:t>sheet1</a:t>
            </a:r>
            <a:r>
              <a:rPr lang="zh-CN" altLang="en-US" dirty="0">
                <a:solidFill>
                  <a:srgbClr val="295AA6"/>
                </a:solidFill>
              </a:rPr>
              <a:t>工作表更名为“调查表”，按以下要求建立表格，保存到指定文件夹中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）完成“序号”列，使用自动填充功能，序号为</a:t>
            </a:r>
            <a:r>
              <a:rPr lang="en-US" altLang="zh-CN" dirty="0">
                <a:solidFill>
                  <a:srgbClr val="295AA6"/>
                </a:solidFill>
              </a:rPr>
              <a:t>20001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20002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20003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……</a:t>
            </a:r>
            <a:r>
              <a:rPr lang="zh-CN" altLang="en-US" dirty="0">
                <a:solidFill>
                  <a:srgbClr val="295AA6"/>
                </a:solidFill>
              </a:rPr>
              <a:t>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）将</a:t>
            </a:r>
            <a:r>
              <a:rPr lang="en-US" altLang="zh-CN" dirty="0">
                <a:solidFill>
                  <a:srgbClr val="295AA6"/>
                </a:solidFill>
              </a:rPr>
              <a:t>A1:G1</a:t>
            </a:r>
            <a:r>
              <a:rPr lang="zh-CN" altLang="en-US" dirty="0">
                <a:solidFill>
                  <a:srgbClr val="295AA6"/>
                </a:solidFill>
              </a:rPr>
              <a:t>单元格设置为“宋体，字号</a:t>
            </a:r>
            <a:r>
              <a:rPr lang="en-US" altLang="zh-CN" dirty="0">
                <a:solidFill>
                  <a:srgbClr val="295AA6"/>
                </a:solidFill>
              </a:rPr>
              <a:t>20</a:t>
            </a:r>
            <a:r>
              <a:rPr lang="zh-CN" altLang="en-US" dirty="0">
                <a:solidFill>
                  <a:srgbClr val="295AA6"/>
                </a:solidFill>
              </a:rPr>
              <a:t>，字体颜色：红色，强调文字颜色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，居中对齐；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）添加边框，外边框为双线，内边框为黄色单细线； 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）表格行高值设为</a:t>
            </a:r>
            <a:r>
              <a:rPr lang="en-US" altLang="zh-CN" dirty="0">
                <a:solidFill>
                  <a:srgbClr val="295AA6"/>
                </a:solidFill>
              </a:rPr>
              <a:t>21</a:t>
            </a:r>
            <a:r>
              <a:rPr lang="zh-CN" altLang="en-US" dirty="0">
                <a:solidFill>
                  <a:srgbClr val="295AA6"/>
                </a:solidFill>
              </a:rPr>
              <a:t>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5</a:t>
            </a:r>
            <a:r>
              <a:rPr lang="zh-CN" altLang="en-US" dirty="0">
                <a:solidFill>
                  <a:srgbClr val="295AA6"/>
                </a:solidFill>
              </a:rPr>
              <a:t>）填充 “年龄”列内容（使用时间函数计算）；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6</a:t>
            </a:r>
            <a:r>
              <a:rPr lang="zh-CN" altLang="en-US" dirty="0">
                <a:solidFill>
                  <a:srgbClr val="295AA6"/>
                </a:solidFill>
              </a:rPr>
              <a:t>）使用逻辑函数，判断是否成人（是，否），填充到“成人”列中；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）数据筛选，筛选条件为：“性别”为男并且“所在区”为江北区；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</p:spTree>
    <p:extLst>
      <p:ext uri="{BB962C8B-B14F-4D97-AF65-F5344CB8AC3E}">
        <p14:creationId xmlns:p14="http://schemas.microsoft.com/office/powerpoint/2010/main" val="128859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【</a:t>
            </a:r>
            <a:r>
              <a:rPr lang="zh-CN" altLang="en-US" dirty="0">
                <a:solidFill>
                  <a:srgbClr val="295AA6"/>
                </a:solidFill>
              </a:rPr>
              <a:t>能力拓展</a:t>
            </a:r>
            <a:r>
              <a:rPr lang="en-US" altLang="zh-CN" dirty="0">
                <a:solidFill>
                  <a:srgbClr val="295AA6"/>
                </a:solidFill>
              </a:rPr>
              <a:t>】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en-US" altLang="zh-CN" dirty="0">
                <a:solidFill>
                  <a:srgbClr val="295AA6"/>
                </a:solidFill>
              </a:rPr>
              <a:t>2.</a:t>
            </a:r>
            <a:r>
              <a:rPr lang="zh-CN" altLang="en-US" dirty="0">
                <a:solidFill>
                  <a:srgbClr val="295AA6"/>
                </a:solidFill>
              </a:rPr>
              <a:t>新建一空白工作薄，</a:t>
            </a:r>
            <a:r>
              <a:rPr lang="en-US" altLang="zh-CN" dirty="0">
                <a:solidFill>
                  <a:srgbClr val="295AA6"/>
                </a:solidFill>
              </a:rPr>
              <a:t>sheet1</a:t>
            </a:r>
            <a:r>
              <a:rPr lang="zh-CN" altLang="en-US" dirty="0">
                <a:solidFill>
                  <a:srgbClr val="295AA6"/>
                </a:solidFill>
              </a:rPr>
              <a:t>工作表更名为“机构资产统计表”，按以下要求建立表格，保存到指定文件夹</a:t>
            </a:r>
            <a:r>
              <a:rPr lang="zh-CN" altLang="en-US" dirty="0" smtClean="0">
                <a:solidFill>
                  <a:srgbClr val="295AA6"/>
                </a:solidFill>
              </a:rPr>
              <a:t>中。</a:t>
            </a:r>
            <a:endParaRPr lang="zh-CN" altLang="en-US" dirty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  <a:r>
              <a:rPr lang="en-US" altLang="zh-CN" dirty="0">
                <a:solidFill>
                  <a:srgbClr val="295AA6"/>
                </a:solidFill>
              </a:rPr>
              <a:t>A1:F1</a:t>
            </a:r>
            <a:r>
              <a:rPr lang="zh-CN" altLang="en-US" dirty="0">
                <a:solidFill>
                  <a:srgbClr val="295AA6"/>
                </a:solidFill>
              </a:rPr>
              <a:t>单元格合并，居中对齐，标题文字设置为“华文行楷”，加粗，字号为</a:t>
            </a:r>
            <a:r>
              <a:rPr lang="en-US" altLang="zh-CN" dirty="0">
                <a:solidFill>
                  <a:srgbClr val="295AA6"/>
                </a:solidFill>
              </a:rPr>
              <a:t>18</a:t>
            </a:r>
            <a:r>
              <a:rPr lang="zh-CN" altLang="en-US" dirty="0">
                <a:solidFill>
                  <a:srgbClr val="295AA6"/>
                </a:solidFill>
              </a:rPr>
              <a:t>，颜色为黑色；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  <a:r>
              <a:rPr lang="en-US" altLang="zh-CN" dirty="0">
                <a:solidFill>
                  <a:srgbClr val="295AA6"/>
                </a:solidFill>
              </a:rPr>
              <a:t>A2:F2</a:t>
            </a:r>
            <a:r>
              <a:rPr lang="zh-CN" altLang="en-US" dirty="0">
                <a:solidFill>
                  <a:srgbClr val="295AA6"/>
                </a:solidFill>
              </a:rPr>
              <a:t>单元格区域和</a:t>
            </a:r>
            <a:r>
              <a:rPr lang="en-US" altLang="zh-CN" dirty="0">
                <a:solidFill>
                  <a:srgbClr val="295AA6"/>
                </a:solidFill>
              </a:rPr>
              <a:t>J3</a:t>
            </a:r>
            <a:r>
              <a:rPr lang="zh-CN" altLang="en-US" dirty="0">
                <a:solidFill>
                  <a:srgbClr val="295AA6"/>
                </a:solidFill>
              </a:rPr>
              <a:t>、</a:t>
            </a:r>
            <a:r>
              <a:rPr lang="en-US" altLang="zh-CN" dirty="0">
                <a:solidFill>
                  <a:srgbClr val="295AA6"/>
                </a:solidFill>
              </a:rPr>
              <a:t>J4</a:t>
            </a:r>
            <a:r>
              <a:rPr lang="zh-CN" altLang="en-US" dirty="0">
                <a:solidFill>
                  <a:srgbClr val="295AA6"/>
                </a:solidFill>
              </a:rPr>
              <a:t>、</a:t>
            </a:r>
            <a:r>
              <a:rPr lang="en-US" altLang="zh-CN" dirty="0">
                <a:solidFill>
                  <a:srgbClr val="295AA6"/>
                </a:solidFill>
              </a:rPr>
              <a:t>J5</a:t>
            </a:r>
            <a:r>
              <a:rPr lang="zh-CN" altLang="en-US" dirty="0">
                <a:solidFill>
                  <a:srgbClr val="295AA6"/>
                </a:solidFill>
              </a:rPr>
              <a:t>单元格中字体为“宋体”，加粗，</a:t>
            </a:r>
            <a:r>
              <a:rPr lang="en-US" altLang="zh-CN" dirty="0">
                <a:solidFill>
                  <a:srgbClr val="295AA6"/>
                </a:solidFill>
              </a:rPr>
              <a:t>11</a:t>
            </a:r>
            <a:r>
              <a:rPr lang="zh-CN" altLang="en-US" dirty="0">
                <a:solidFill>
                  <a:srgbClr val="295AA6"/>
                </a:solidFill>
              </a:rPr>
              <a:t>号，颜色为黑色，居中对齐。其余字体为“宋体”，</a:t>
            </a:r>
            <a:r>
              <a:rPr lang="en-US" altLang="zh-CN" dirty="0">
                <a:solidFill>
                  <a:srgbClr val="295AA6"/>
                </a:solidFill>
              </a:rPr>
              <a:t>10</a:t>
            </a:r>
            <a:r>
              <a:rPr lang="zh-CN" altLang="en-US" dirty="0">
                <a:solidFill>
                  <a:srgbClr val="295AA6"/>
                </a:solidFill>
              </a:rPr>
              <a:t>号，颜色为黑色，居中对齐；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  <a:r>
              <a:rPr lang="en-US" altLang="zh-CN" dirty="0">
                <a:solidFill>
                  <a:srgbClr val="295AA6"/>
                </a:solidFill>
              </a:rPr>
              <a:t>A2:F24</a:t>
            </a:r>
            <a:r>
              <a:rPr lang="zh-CN" altLang="en-US" dirty="0">
                <a:solidFill>
                  <a:srgbClr val="295AA6"/>
                </a:solidFill>
              </a:rPr>
              <a:t>单元格区域表格边框设置为黑色单线；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  <a:r>
              <a:rPr lang="en-US" altLang="zh-CN" dirty="0">
                <a:solidFill>
                  <a:srgbClr val="295AA6"/>
                </a:solidFill>
              </a:rPr>
              <a:t>J3:K5</a:t>
            </a:r>
            <a:r>
              <a:rPr lang="zh-CN" altLang="en-US" dirty="0">
                <a:solidFill>
                  <a:srgbClr val="295AA6"/>
                </a:solidFill>
              </a:rPr>
              <a:t>单元格区域，内边框设置为黑色单线，外边框设置为黑色双线；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5</a:t>
            </a:r>
            <a:r>
              <a:rPr lang="zh-CN" altLang="en-US" dirty="0">
                <a:solidFill>
                  <a:srgbClr val="295AA6"/>
                </a:solidFill>
              </a:rPr>
              <a:t>） 单元格</a:t>
            </a:r>
            <a:r>
              <a:rPr lang="en-US" altLang="zh-CN" dirty="0">
                <a:solidFill>
                  <a:srgbClr val="295AA6"/>
                </a:solidFill>
              </a:rPr>
              <a:t>E2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F24</a:t>
            </a:r>
            <a:r>
              <a:rPr lang="zh-CN" altLang="en-US" dirty="0">
                <a:solidFill>
                  <a:srgbClr val="295AA6"/>
                </a:solidFill>
              </a:rPr>
              <a:t>单元格区域，设置背景色“水绿色，强调文字颜色</a:t>
            </a:r>
            <a:r>
              <a:rPr lang="en-US" altLang="zh-CN" dirty="0">
                <a:solidFill>
                  <a:srgbClr val="295AA6"/>
                </a:solidFill>
              </a:rPr>
              <a:t>5</a:t>
            </a:r>
            <a:r>
              <a:rPr lang="zh-CN" altLang="en-US" dirty="0">
                <a:solidFill>
                  <a:srgbClr val="295AA6"/>
                </a:solidFill>
              </a:rPr>
              <a:t>，淡色</a:t>
            </a:r>
            <a:r>
              <a:rPr lang="en-US" altLang="zh-CN" dirty="0">
                <a:solidFill>
                  <a:srgbClr val="295AA6"/>
                </a:solidFill>
              </a:rPr>
              <a:t>80%”</a:t>
            </a:r>
            <a:r>
              <a:rPr lang="zh-CN" altLang="en-US" dirty="0">
                <a:solidFill>
                  <a:srgbClr val="295AA6"/>
                </a:solidFill>
              </a:rPr>
              <a:t>。；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6</a:t>
            </a:r>
            <a:r>
              <a:rPr lang="zh-CN" altLang="en-US" dirty="0">
                <a:solidFill>
                  <a:srgbClr val="295AA6"/>
                </a:solidFill>
              </a:rPr>
              <a:t>）将“应收账款”、“预付款项”、“存款”、“资金总额”列用货币方式显示，小数位数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位；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</p:spTree>
    <p:extLst>
      <p:ext uri="{BB962C8B-B14F-4D97-AF65-F5344CB8AC3E}">
        <p14:creationId xmlns:p14="http://schemas.microsoft.com/office/powerpoint/2010/main" val="410881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【</a:t>
            </a:r>
            <a:r>
              <a:rPr lang="zh-CN" altLang="en-US" dirty="0">
                <a:solidFill>
                  <a:srgbClr val="295AA6"/>
                </a:solidFill>
              </a:rPr>
              <a:t>能力拓展</a:t>
            </a:r>
            <a:r>
              <a:rPr lang="en-US" altLang="zh-CN" dirty="0">
                <a:solidFill>
                  <a:srgbClr val="295AA6"/>
                </a:solidFill>
              </a:rPr>
              <a:t>】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</a:t>
            </a:r>
            <a:r>
              <a:rPr lang="zh-CN" altLang="en-US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）计算资金总额、计算存款占资金总额比例、计算资金总额最大值、计算资金总额最小值、计算资金总额平均值；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（</a:t>
            </a:r>
            <a:r>
              <a:rPr lang="en-US" altLang="zh-CN" dirty="0">
                <a:solidFill>
                  <a:srgbClr val="295AA6"/>
                </a:solidFill>
              </a:rPr>
              <a:t>8</a:t>
            </a:r>
            <a:r>
              <a:rPr lang="zh-CN" altLang="en-US" dirty="0">
                <a:solidFill>
                  <a:srgbClr val="295AA6"/>
                </a:solidFill>
              </a:rPr>
              <a:t>） 数据筛选，筛选条件为：查找“应收账款”</a:t>
            </a:r>
            <a:r>
              <a:rPr lang="en-US" altLang="zh-CN" dirty="0">
                <a:solidFill>
                  <a:srgbClr val="295AA6"/>
                </a:solidFill>
              </a:rPr>
              <a:t>&gt;= 1000000</a:t>
            </a:r>
            <a:r>
              <a:rPr lang="zh-CN" altLang="en-US" dirty="0">
                <a:solidFill>
                  <a:srgbClr val="295AA6"/>
                </a:solidFill>
              </a:rPr>
              <a:t>，或者“预付款项”</a:t>
            </a:r>
            <a:r>
              <a:rPr lang="en-US" altLang="zh-CN" dirty="0">
                <a:solidFill>
                  <a:srgbClr val="295AA6"/>
                </a:solidFill>
              </a:rPr>
              <a:t>&gt;= 800000</a:t>
            </a:r>
            <a:r>
              <a:rPr lang="zh-CN" altLang="en-US" dirty="0">
                <a:solidFill>
                  <a:srgbClr val="295AA6"/>
                </a:solidFill>
              </a:rPr>
              <a:t>，或者“存款”</a:t>
            </a:r>
            <a:r>
              <a:rPr lang="en-US" altLang="zh-CN" dirty="0">
                <a:solidFill>
                  <a:srgbClr val="295AA6"/>
                </a:solidFill>
              </a:rPr>
              <a:t>&gt;= 900000</a:t>
            </a:r>
            <a:r>
              <a:rPr lang="zh-CN" altLang="en-US" dirty="0">
                <a:solidFill>
                  <a:srgbClr val="295AA6"/>
                </a:solidFill>
              </a:rPr>
              <a:t>的分支机构。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</p:spTree>
    <p:extLst>
      <p:ext uri="{BB962C8B-B14F-4D97-AF65-F5344CB8AC3E}">
        <p14:creationId xmlns:p14="http://schemas.microsoft.com/office/powerpoint/2010/main" val="343734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827584" y="3867894"/>
            <a:ext cx="7560840" cy="702078"/>
          </a:xfrm>
        </p:spPr>
        <p:txBody>
          <a:bodyPr>
            <a:normAutofit fontScale="90000"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</a:rPr>
              <a:t>谢谢观看！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93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12" name="矩形 11"/>
          <p:cNvSpPr/>
          <p:nvPr/>
        </p:nvSpPr>
        <p:spPr>
          <a:xfrm>
            <a:off x="5364088" y="1059582"/>
            <a:ext cx="325280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）选中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表中“语文”这一列数据，或者选择这列数据中任一单元格。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）点击“开始”选项卡中“编辑”组中的“排序和筛选”。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）在弹出的下拉列表中选择“升序”，实现对语文分数升序排序，如</a:t>
            </a:r>
            <a:r>
              <a:rPr lang="zh-CN" altLang="en-US" dirty="0" smtClean="0">
                <a:solidFill>
                  <a:srgbClr val="295AA6"/>
                </a:solidFill>
              </a:rPr>
              <a:t>图所</a:t>
            </a:r>
            <a:r>
              <a:rPr lang="zh-CN" altLang="en-US" dirty="0">
                <a:solidFill>
                  <a:srgbClr val="295AA6"/>
                </a:solidFill>
              </a:rPr>
              <a:t>示。或者点击“数据”选项卡中“排序和筛选”组中的“升序”按钮。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511" y="1275606"/>
            <a:ext cx="30670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9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12" name="矩形 11"/>
          <p:cNvSpPr/>
          <p:nvPr/>
        </p:nvSpPr>
        <p:spPr>
          <a:xfrm>
            <a:off x="683567" y="1059582"/>
            <a:ext cx="79333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2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多列（行）排序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在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中，在对多列（行）数据进行排序时，可以采用前面介绍的快速排序法，但是当“主要关键字”列有相同值时，为了达到最佳排序效果，就需在“排序”对话框中规定“次要关键字”列、排序依据、次序等，如实现</a:t>
            </a:r>
            <a:r>
              <a:rPr lang="zh-CN" altLang="en-US" dirty="0" smtClean="0">
                <a:solidFill>
                  <a:srgbClr val="295AA6"/>
                </a:solidFill>
              </a:rPr>
              <a:t>图中</a:t>
            </a:r>
            <a:r>
              <a:rPr lang="zh-CN" altLang="en-US" dirty="0">
                <a:solidFill>
                  <a:srgbClr val="295AA6"/>
                </a:solidFill>
              </a:rPr>
              <a:t>职工工资排序操作，先按照职工的基本工资降序排序，如基本工资有相同值的情况，再按照奖金降序排序，操作步骤如下：</a:t>
            </a: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827584" y="3075806"/>
            <a:ext cx="3086100" cy="15811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204674" y="2844681"/>
            <a:ext cx="470321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排序中，系统所依据的特征值称为“关键字”，有“主要关键字”、“次要关键字”的区别，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先依据“主要关键字”进行排序，只有当主要关键字的值相同无法区分时，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再依据“次要关键字”进行排序，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中可以指定一个“主要关键字”和多个“次要关键字”。</a:t>
            </a:r>
          </a:p>
        </p:txBody>
      </p:sp>
    </p:spTree>
    <p:extLst>
      <p:ext uri="{BB962C8B-B14F-4D97-AF65-F5344CB8AC3E}">
        <p14:creationId xmlns:p14="http://schemas.microsoft.com/office/powerpoint/2010/main" val="216687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12" name="矩形 11"/>
          <p:cNvSpPr/>
          <p:nvPr/>
        </p:nvSpPr>
        <p:spPr>
          <a:xfrm>
            <a:off x="683567" y="1059582"/>
            <a:ext cx="79333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）选中单元格区域“</a:t>
            </a:r>
            <a:r>
              <a:rPr lang="en-US" altLang="zh-CN" dirty="0">
                <a:solidFill>
                  <a:srgbClr val="295AA6"/>
                </a:solidFill>
              </a:rPr>
              <a:t>A2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D8”</a:t>
            </a:r>
            <a:r>
              <a:rPr lang="zh-CN" altLang="en-US" dirty="0">
                <a:solidFill>
                  <a:srgbClr val="295AA6"/>
                </a:solidFill>
              </a:rPr>
              <a:t>，点击“数据”选项卡中“排序和筛选”组中的“排序”命令，弹出“排序”对话框</a:t>
            </a:r>
          </a:p>
        </p:txBody>
      </p:sp>
      <p:pic>
        <p:nvPicPr>
          <p:cNvPr id="9" name="图片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38801" y="1872131"/>
            <a:ext cx="5274310" cy="234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7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数据管理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企业员工工资数据分析与处理</a:t>
            </a:r>
          </a:p>
        </p:txBody>
      </p:sp>
      <p:sp>
        <p:nvSpPr>
          <p:cNvPr id="12" name="矩形 11"/>
          <p:cNvSpPr/>
          <p:nvPr/>
        </p:nvSpPr>
        <p:spPr>
          <a:xfrm>
            <a:off x="689589" y="3112680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zh-CN" altLang="en-US" dirty="0">
                <a:solidFill>
                  <a:srgbClr val="295AA6"/>
                </a:solidFill>
              </a:rPr>
              <a:t>“排序”对话框“排序依据”中，可以指定按“数值”、“单元格颜色”、“字体颜色”、“单元格图标”进行排序，在“次序”中可以指定“升序”、“降序”、“自定义序列”。默认只有一个 “主要关键字”条件列，如果要添加另一列作为排序的条件，则单击“添加条件”按钮，新增“次要关键字”列，再指定其“排序依据”和“次序”等。</a:t>
            </a:r>
          </a:p>
        </p:txBody>
      </p:sp>
      <p:pic>
        <p:nvPicPr>
          <p:cNvPr id="9" name="图片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14357" y="627534"/>
            <a:ext cx="5274310" cy="234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28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r">
          <a:spcBef>
            <a:spcPct val="0"/>
          </a:spcBef>
          <a:defRPr sz="2400" dirty="0">
            <a:solidFill>
              <a:schemeClr val="bg1"/>
            </a:solidFill>
            <a:latin typeface="+mj-lt"/>
            <a:ea typeface="微软雅黑" pitchFamily="34" charset="-122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859</TotalTime>
  <Words>4945</Words>
  <Application>Microsoft Office PowerPoint</Application>
  <PresentationFormat>全屏显示(16:9)</PresentationFormat>
  <Paragraphs>246</Paragraphs>
  <Slides>55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6" baseType="lpstr">
      <vt:lpstr>Office 主题​​</vt:lpstr>
      <vt:lpstr>办公自动化2010项目化教程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Lenovo User</cp:lastModifiedBy>
  <cp:revision>116</cp:revision>
  <dcterms:created xsi:type="dcterms:W3CDTF">2012-12-10T14:51:58Z</dcterms:created>
  <dcterms:modified xsi:type="dcterms:W3CDTF">2015-09-28T05:29:08Z</dcterms:modified>
</cp:coreProperties>
</file>