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651" r:id="rId1"/>
    <p:sldMasterId id="2147483652" r:id="rId2"/>
  </p:sldMasterIdLst>
  <p:notesMasterIdLst>
    <p:notesMasterId r:id="rId74"/>
  </p:notesMasterIdLst>
  <p:sldIdLst>
    <p:sldId id="2652" r:id="rId3"/>
    <p:sldId id="2651" r:id="rId4"/>
    <p:sldId id="1140" r:id="rId5"/>
    <p:sldId id="2587" r:id="rId6"/>
    <p:sldId id="629" r:id="rId7"/>
    <p:sldId id="1763" r:id="rId8"/>
    <p:sldId id="1764" r:id="rId9"/>
    <p:sldId id="1765" r:id="rId10"/>
    <p:sldId id="1766" r:id="rId11"/>
    <p:sldId id="1767" r:id="rId12"/>
    <p:sldId id="1768" r:id="rId13"/>
    <p:sldId id="1769" r:id="rId14"/>
    <p:sldId id="1770" r:id="rId15"/>
    <p:sldId id="1771" r:id="rId16"/>
    <p:sldId id="1773" r:id="rId17"/>
    <p:sldId id="1772" r:id="rId18"/>
    <p:sldId id="1774" r:id="rId19"/>
    <p:sldId id="1775" r:id="rId20"/>
    <p:sldId id="2597" r:id="rId21"/>
    <p:sldId id="2598" r:id="rId22"/>
    <p:sldId id="2599" r:id="rId23"/>
    <p:sldId id="1776" r:id="rId24"/>
    <p:sldId id="1757" r:id="rId25"/>
    <p:sldId id="1542" r:id="rId26"/>
    <p:sldId id="1543" r:id="rId27"/>
    <p:sldId id="2600" r:id="rId28"/>
    <p:sldId id="2601" r:id="rId29"/>
    <p:sldId id="2602" r:id="rId30"/>
    <p:sldId id="2603" r:id="rId31"/>
    <p:sldId id="2605" r:id="rId32"/>
    <p:sldId id="2606" r:id="rId33"/>
    <p:sldId id="2607" r:id="rId34"/>
    <p:sldId id="2604" r:id="rId35"/>
    <p:sldId id="2608" r:id="rId36"/>
    <p:sldId id="2609" r:id="rId37"/>
    <p:sldId id="2610" r:id="rId38"/>
    <p:sldId id="2611" r:id="rId39"/>
    <p:sldId id="2612" r:id="rId40"/>
    <p:sldId id="2621" r:id="rId41"/>
    <p:sldId id="2622" r:id="rId42"/>
    <p:sldId id="2613" r:id="rId43"/>
    <p:sldId id="2623" r:id="rId44"/>
    <p:sldId id="2624" r:id="rId45"/>
    <p:sldId id="2625" r:id="rId46"/>
    <p:sldId id="2614" r:id="rId47"/>
    <p:sldId id="2627" r:id="rId48"/>
    <p:sldId id="2628" r:id="rId49"/>
    <p:sldId id="2626" r:id="rId50"/>
    <p:sldId id="2629" r:id="rId51"/>
    <p:sldId id="2630" r:id="rId52"/>
    <p:sldId id="2631" r:id="rId53"/>
    <p:sldId id="2632" r:id="rId54"/>
    <p:sldId id="2633" r:id="rId55"/>
    <p:sldId id="2635" r:id="rId56"/>
    <p:sldId id="2636" r:id="rId57"/>
    <p:sldId id="2637" r:id="rId58"/>
    <p:sldId id="2638" r:id="rId59"/>
    <p:sldId id="2615" r:id="rId60"/>
    <p:sldId id="2639" r:id="rId61"/>
    <p:sldId id="2640" r:id="rId62"/>
    <p:sldId id="2616" r:id="rId63"/>
    <p:sldId id="2641" r:id="rId64"/>
    <p:sldId id="2642" r:id="rId65"/>
    <p:sldId id="2643" r:id="rId66"/>
    <p:sldId id="2644" r:id="rId67"/>
    <p:sldId id="2646" r:id="rId68"/>
    <p:sldId id="2647" r:id="rId69"/>
    <p:sldId id="2648" r:id="rId70"/>
    <p:sldId id="2617" r:id="rId71"/>
    <p:sldId id="2649" r:id="rId72"/>
    <p:sldId id="2650" r:id="rId73"/>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FF"/>
    <a:srgbClr val="CCFF33"/>
    <a:srgbClr val="0000FF"/>
    <a:srgbClr val="00CC00"/>
    <a:srgbClr val="FFFF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08930" name="Rectangle 2"/>
          <p:cNvSpPr>
            <a:spLocks noGrp="1" noRot="1" noChangeAspect="1" noChangeArrowheads="1" noTextEdit="1"/>
          </p:cNvSpPr>
          <p:nvPr>
            <p:ph type="sldImg"/>
          </p:nvPr>
        </p:nvSpPr>
        <p:spPr/>
      </p:sp>
      <p:sp>
        <p:nvSpPr>
          <p:cNvPr id="508931" name="Rectangle 3"/>
          <p:cNvSpPr>
            <a:spLocks noGrp="1" noChangeArrowheads="1"/>
          </p:cNvSpPr>
          <p:nvPr>
            <p:ph type="body" idx="1"/>
          </p:nvPr>
        </p:nvSpPr>
        <p:spPr>
          <a:noFill/>
        </p:spPr>
        <p:txBody>
          <a:bodyPr/>
          <a:lstStyle/>
          <a:p>
            <a:pPr eaLnBrk="1" hangingPunct="1">
              <a:lnSpc>
                <a:spcPct val="80000"/>
              </a:lnSpc>
            </a:pPr>
            <a:r>
              <a:rPr lang="zh-CN" altLang="en-US" sz="800" b="1" smtClean="0"/>
              <a:t>Windows XP 启动过程概述（一）</a:t>
            </a:r>
            <a:endParaRPr lang="zh-CN" altLang="en-US" sz="800" smtClean="0"/>
          </a:p>
          <a:p>
            <a:pPr eaLnBrk="1" hangingPunct="1">
              <a:lnSpc>
                <a:spcPct val="80000"/>
              </a:lnSpc>
            </a:pPr>
            <a:r>
              <a:rPr lang="zh-CN" altLang="en-US" sz="800" smtClean="0"/>
              <a:t>从按下计算机开关启动计算机，到登入到桌面完成启动，一共经过了以下几个阶段： </a:t>
            </a:r>
          </a:p>
          <a:p>
            <a:pPr eaLnBrk="1" hangingPunct="1">
              <a:lnSpc>
                <a:spcPct val="80000"/>
              </a:lnSpc>
            </a:pPr>
            <a:r>
              <a:rPr lang="zh-CN" altLang="en-US" sz="800" smtClean="0"/>
              <a:t>1. 预引导(Pre-Boot)阶段； </a:t>
            </a:r>
          </a:p>
          <a:p>
            <a:pPr eaLnBrk="1" hangingPunct="1">
              <a:lnSpc>
                <a:spcPct val="80000"/>
              </a:lnSpc>
            </a:pPr>
            <a:r>
              <a:rPr lang="zh-CN" altLang="en-US" sz="800" smtClean="0"/>
              <a:t>2. 引导阶段； </a:t>
            </a:r>
          </a:p>
          <a:p>
            <a:pPr eaLnBrk="1" hangingPunct="1">
              <a:lnSpc>
                <a:spcPct val="80000"/>
              </a:lnSpc>
            </a:pPr>
            <a:r>
              <a:rPr lang="zh-CN" altLang="en-US" sz="800" smtClean="0"/>
              <a:t>3. 加载内核阶段； </a:t>
            </a:r>
          </a:p>
          <a:p>
            <a:pPr eaLnBrk="1" hangingPunct="1">
              <a:lnSpc>
                <a:spcPct val="80000"/>
              </a:lnSpc>
            </a:pPr>
            <a:r>
              <a:rPr lang="zh-CN" altLang="en-US" sz="800" smtClean="0"/>
              <a:t>4. 初始化内核阶段； </a:t>
            </a:r>
          </a:p>
          <a:p>
            <a:pPr eaLnBrk="1" hangingPunct="1">
              <a:lnSpc>
                <a:spcPct val="80000"/>
              </a:lnSpc>
            </a:pPr>
            <a:r>
              <a:rPr lang="zh-CN" altLang="en-US" sz="800" smtClean="0"/>
              <a:t>5. 登陆。 </a:t>
            </a:r>
          </a:p>
          <a:p>
            <a:pPr eaLnBrk="1" hangingPunct="1">
              <a:lnSpc>
                <a:spcPct val="80000"/>
              </a:lnSpc>
            </a:pPr>
            <a:r>
              <a:rPr lang="zh-CN" altLang="en-US" sz="800" smtClean="0"/>
              <a:t>每个启动阶段的详细介绍 </a:t>
            </a:r>
          </a:p>
          <a:p>
            <a:pPr eaLnBrk="1" hangingPunct="1">
              <a:lnSpc>
                <a:spcPct val="80000"/>
              </a:lnSpc>
            </a:pPr>
            <a:r>
              <a:rPr lang="zh-CN" altLang="en-US" sz="800" smtClean="0"/>
              <a:t>a) 预引导阶段 </a:t>
            </a:r>
          </a:p>
          <a:p>
            <a:pPr eaLnBrk="1" hangingPunct="1">
              <a:lnSpc>
                <a:spcPct val="80000"/>
              </a:lnSpc>
            </a:pPr>
            <a:r>
              <a:rPr lang="zh-CN" altLang="en-US" sz="800" smtClean="0"/>
              <a:t>在按下计算机电源使计算机启动，并且在Windows XP专业版操作系统启动之前这段时间，我们称之为预引导（Pre-Boot）阶段，在这个阶段里，计算机首先运行Power On Self Test（POST），POST检测系统的总内存以及其他硬件设备的现状。如果计算机系统的BIOS(基础输入/输出系统)是即插即用的，那么计算机硬件设备将经过检验以及完成配置。计算机的基础输入/输出系统（BIOS）定位计算机的引导设备，然后MBR(Master Boot Record)被加载并运行。在预引导阶段，计算机要加载Windows XP的NTLDR文件。 </a:t>
            </a:r>
          </a:p>
          <a:p>
            <a:pPr eaLnBrk="1" hangingPunct="1">
              <a:lnSpc>
                <a:spcPct val="80000"/>
              </a:lnSpc>
            </a:pPr>
            <a:r>
              <a:rPr lang="zh-CN" altLang="en-US" sz="800" smtClean="0"/>
              <a:t>b) 引导阶段 </a:t>
            </a:r>
          </a:p>
          <a:p>
            <a:pPr eaLnBrk="1" hangingPunct="1">
              <a:lnSpc>
                <a:spcPct val="80000"/>
              </a:lnSpc>
            </a:pPr>
            <a:r>
              <a:rPr lang="zh-CN" altLang="en-US" sz="800" smtClean="0"/>
              <a:t>Windows XP Professional引导阶段包含4个小的阶段。 </a:t>
            </a:r>
          </a:p>
          <a:p>
            <a:pPr eaLnBrk="1" hangingPunct="1">
              <a:lnSpc>
                <a:spcPct val="80000"/>
              </a:lnSpc>
            </a:pPr>
            <a:r>
              <a:rPr lang="zh-CN" altLang="en-US" sz="800" smtClean="0"/>
              <a:t>首先，计算机要经过初始引导加载器阶段（Initial Boot Loader），在这个阶段里，NTLDR将计算机微处理器从实模式转换为32位平面内存模式。在实模式中，系统为MS-DOS保留640kb内存，其余内存视为扩展内存，而在32位平面内存模式中，系统（Windows XP Professional）视所有内存为可用内存。接着，NTLDR启动内建的mini-file system drivers，通过这个步骤，使NTLDR可以识别每一个用NTFS或者FAT文件系统格式化的分区，以便发现以及加载Windows XP Professional，到这里，初始引导加载器阶段就结束了。 </a:t>
            </a:r>
          </a:p>
          <a:p>
            <a:pPr eaLnBrk="1" hangingPunct="1">
              <a:lnSpc>
                <a:spcPct val="80000"/>
              </a:lnSpc>
            </a:pPr>
            <a:r>
              <a:rPr lang="zh-CN" altLang="en-US" sz="800" smtClean="0"/>
              <a:t>接着系统来到了操作系统选择阶段，如果计算机安装了不止一个操作系统（也就是多系统），而且正确设置了boot.ini使系统提供操作系统选择的条件下，计算机显示器会显示一个操作系统选单，这是NTLDR读取boot.ini的结果。（至于操作系统选单，由于暂时条件不够，没办法截图，但是笔者模拟了一个，见图一。） </a:t>
            </a:r>
          </a:p>
          <a:p>
            <a:pPr eaLnBrk="1" hangingPunct="1">
              <a:lnSpc>
                <a:spcPct val="80000"/>
              </a:lnSpc>
            </a:pPr>
            <a:r>
              <a:rPr lang="zh-CN" altLang="en-US" sz="800" smtClean="0"/>
              <a:t>在boot.ini中，主要包含以下内容： </a:t>
            </a:r>
          </a:p>
          <a:p>
            <a:pPr eaLnBrk="1" hangingPunct="1">
              <a:lnSpc>
                <a:spcPct val="80000"/>
              </a:lnSpc>
            </a:pPr>
            <a:r>
              <a:rPr lang="zh-CN" altLang="en-US" sz="800" smtClean="0"/>
              <a:t>[boot loader] </a:t>
            </a:r>
          </a:p>
          <a:p>
            <a:pPr eaLnBrk="1" hangingPunct="1">
              <a:lnSpc>
                <a:spcPct val="80000"/>
              </a:lnSpc>
            </a:pPr>
            <a:r>
              <a:rPr lang="zh-CN" altLang="en-US" sz="800" smtClean="0"/>
              <a:t>timeout=30 </a:t>
            </a:r>
          </a:p>
          <a:p>
            <a:pPr eaLnBrk="1" hangingPunct="1">
              <a:lnSpc>
                <a:spcPct val="80000"/>
              </a:lnSpc>
            </a:pPr>
            <a:r>
              <a:rPr lang="zh-CN" altLang="en-US" sz="800" smtClean="0"/>
              <a:t>default=multi(0)disk(0)rdisk(0)partition(1)\WINDOWS </a:t>
            </a:r>
          </a:p>
          <a:p>
            <a:pPr eaLnBrk="1" hangingPunct="1">
              <a:lnSpc>
                <a:spcPct val="80000"/>
              </a:lnSpc>
            </a:pPr>
            <a:r>
              <a:rPr lang="zh-CN" altLang="en-US" sz="800" smtClean="0"/>
              <a:t>[operating systems] </a:t>
            </a:r>
          </a:p>
          <a:p>
            <a:pPr eaLnBrk="1" hangingPunct="1">
              <a:lnSpc>
                <a:spcPct val="80000"/>
              </a:lnSpc>
            </a:pPr>
            <a:r>
              <a:rPr lang="zh-CN" altLang="en-US" sz="800" smtClean="0"/>
              <a:t>multi(0)disk(0)rdisk(0)partition(1)\WINDOWS="Microsoft Windows XP Professional" /fastdetect </a:t>
            </a:r>
          </a:p>
          <a:p>
            <a:pPr eaLnBrk="1" hangingPunct="1">
              <a:lnSpc>
                <a:spcPct val="80000"/>
              </a:lnSpc>
            </a:pPr>
            <a:r>
              <a:rPr lang="zh-CN" altLang="en-US" sz="800" smtClean="0"/>
              <a:t>multi(0)disk(0)rdisk(0)partition(2)\WINNT="Windows Windows 2000 Professional" </a:t>
            </a:r>
          </a:p>
          <a:p>
            <a:pPr eaLnBrk="1" hangingPunct="1">
              <a:lnSpc>
                <a:spcPct val="80000"/>
              </a:lnSpc>
            </a:pPr>
            <a:r>
              <a:rPr lang="zh-CN" altLang="en-US" sz="800" smtClean="0"/>
              <a:t>其中，multi(0)表示磁盘控制器，disk(0)rdisk(0)表示磁盘，partition(x)表示分区。NTLDR就是从这里查找Windows XP Professional的系统文件的位置的。（*本文不会更详细地讲解boot.ini的组成结构，因为其与本主题关系不大，如果想了解，可以到一些专门的网站处查询相关信息。）如果在boot.ini中只有一个操作系统选项，或者把timeout值设为0，则系统不出现操作系统选择菜单，直接引导到那个唯一的系统或者默认的系统。在选择启动Windows XP Professional后，操作系统选择阶段结束，硬件检测阶段开始。 </a:t>
            </a:r>
          </a:p>
          <a:p>
            <a:pPr eaLnBrk="1" hangingPunct="1">
              <a:lnSpc>
                <a:spcPct val="80000"/>
              </a:lnSpc>
            </a:pPr>
            <a:r>
              <a:rPr lang="zh-CN" altLang="en-US" sz="800" smtClean="0"/>
              <a:t>在硬件检测阶段中，ntdetect.com将收集计算机硬件信息列表并将列表返回到NTLDR，这样做的目的是便于以后将这些硬件信息加入到注册表HKEY_LOCAL_MACHINE下的hardware中。 </a:t>
            </a:r>
          </a:p>
          <a:p>
            <a:pPr eaLnBrk="1" hangingPunct="1">
              <a:lnSpc>
                <a:spcPct val="80000"/>
              </a:lnSpc>
            </a:pPr>
            <a:r>
              <a:rPr lang="zh-CN" altLang="en-US" sz="800" smtClean="0"/>
              <a:t>硬件检测完成后，进入配置选择阶段。如果计算机含有多个硬件配置文件列表，可以通过按上下按钮来选择。如果只有一个硬件配置文件，计算机不显示此屏幕而直接使用默认的配置文件加载Windows XP专业版。 </a:t>
            </a:r>
          </a:p>
          <a:p>
            <a:pPr eaLnBrk="1" hangingPunct="1">
              <a:lnSpc>
                <a:spcPct val="80000"/>
              </a:lnSpc>
            </a:pPr>
            <a:r>
              <a:rPr lang="zh-CN" altLang="en-US" sz="800" smtClean="0"/>
              <a:t>引导阶段结束。在引导阶段，系统要用到的文件一共有：NTLDR，Boot.ini，ntdetect.com，ntokrnl.exe，Ntbootdd.sys，bootsect.dos（可选的）。</a:t>
            </a:r>
          </a:p>
          <a:p>
            <a:pPr eaLnBrk="1" hangingPunct="1">
              <a:lnSpc>
                <a:spcPct val="80000"/>
              </a:lnSpc>
            </a:pPr>
            <a:r>
              <a:rPr lang="zh-CN" altLang="en-US" sz="800" smtClean="0"/>
              <a:t>c) 加载内核阶段 </a:t>
            </a:r>
          </a:p>
          <a:p>
            <a:pPr eaLnBrk="1" hangingPunct="1">
              <a:lnSpc>
                <a:spcPct val="80000"/>
              </a:lnSpc>
            </a:pPr>
            <a:r>
              <a:rPr lang="zh-CN" altLang="en-US" sz="800" smtClean="0"/>
              <a:t>在加载内核阶段，ntldr加载称为Windows XP内核的ntokrnl.exe。系统加载了Windows XP内核但是没有将它初始化。接着ntldr加载硬件抽象层（HAL，hal.dll），然后，系统继续加载HKEY_LOCAL_MACHINE\system键，NTLDR读取select键来决定哪一个Control Set将被加载。控制集中包含设备的驱动程序以及需要加载的服务。NTLDR加载HKEY_LOCAL_MACHINE\system\service\...下start键值为0的最底层设备驱动。当作为Control Set的镜像的Current Control Set被加载时，ntldr传递控制给内核，初始化内核阶段就开始了。 </a:t>
            </a:r>
          </a:p>
          <a:p>
            <a:pPr eaLnBrk="1" hangingPunct="1">
              <a:lnSpc>
                <a:spcPct val="80000"/>
              </a:lnSpc>
            </a:pPr>
            <a:r>
              <a:rPr lang="zh-CN" altLang="en-US" sz="800" smtClean="0"/>
              <a:t>d) 初始化内核阶段 </a:t>
            </a:r>
          </a:p>
          <a:p>
            <a:pPr eaLnBrk="1" hangingPunct="1">
              <a:lnSpc>
                <a:spcPct val="80000"/>
              </a:lnSpc>
            </a:pPr>
            <a:r>
              <a:rPr lang="zh-CN" altLang="en-US" sz="800" smtClean="0"/>
              <a:t>在初始化内核阶段开始的时候，彩色的Windows XP的logo以及进度条显示在屏幕中央，在这个阶段，系统完成了启动的4项任务： </a:t>
            </a:r>
          </a:p>
          <a:p>
            <a:pPr eaLnBrk="1" hangingPunct="1">
              <a:lnSpc>
                <a:spcPct val="80000"/>
              </a:lnSpc>
            </a:pPr>
            <a:r>
              <a:rPr lang="zh-CN" altLang="en-US" sz="800" smtClean="0"/>
              <a:t>? 内核使用在硬件检测时收集到的数据来创建了HKEY_LOCAL_MACHINE\HARDWARE键。 </a:t>
            </a:r>
          </a:p>
          <a:p>
            <a:pPr eaLnBrk="1" hangingPunct="1">
              <a:lnSpc>
                <a:spcPct val="80000"/>
              </a:lnSpc>
            </a:pPr>
            <a:r>
              <a:rPr lang="zh-CN" altLang="en-US" sz="800" smtClean="0"/>
              <a:t>? 内核通过引用HKEY_LOCAL_MACHINE\system\Current的默认值复制Control Set来创建了Clone Control Set。Clone Control Set配置是计算机数据的备份，不包括启动中的改变，也不会被修改。 </a:t>
            </a:r>
          </a:p>
          <a:p>
            <a:pPr eaLnBrk="1" hangingPunct="1">
              <a:lnSpc>
                <a:spcPct val="80000"/>
              </a:lnSpc>
            </a:pPr>
            <a:r>
              <a:rPr lang="zh-CN" altLang="en-US" sz="800" smtClean="0"/>
              <a:t>? 系统完成初始化以及加载设备驱动程序，内核初始化那些在加载内核阶段被加载的底层驱动程序，然后内核扫描HKEY_LOCAL_MACHINE\system\CurrentControlSet\service\...下start键值为1的设备驱动程序。这些设备驱动程序在加载的时候便完成初始化，如果有错误发生，内核使用ErrorControl键值来决定如何处理，值为3时，错误标志为危机/关键，系统初次遇到错误会以LastKnownGood Control Set重新启动，如果使用LastKnownGood Control Set启动仍然产生错误，系统报告启动失败，错误信息将被显示，系统停止启动；值为2时错误情况为严重，系统启动失败并且以LastKnownGood Control Set重新启动，如果系统启动已经在使用LastKnownGood值，它会忽略错误并且继续启动；当值是1的时候错误为普通，系统会产生一个错误信息，但是仍然会忽略这个错误并且继续启动；当值是0的时候忽略，系统不会显示任何错误信息而继续运行 </a:t>
            </a:r>
          </a:p>
          <a:p>
            <a:pPr eaLnBrk="1" hangingPunct="1">
              <a:lnSpc>
                <a:spcPct val="80000"/>
              </a:lnSpc>
            </a:pPr>
            <a:r>
              <a:rPr lang="zh-CN" altLang="en-US" sz="800" smtClean="0"/>
              <a:t>? Session Manager启动了Windows XP高级子系统以及服务，Session Manager启动控制所有输入、输出设备以及访问显示器屏幕的Win32子系统以及Winlogon进程，初始化内核完毕。</a:t>
            </a:r>
          </a:p>
          <a:p>
            <a:pPr eaLnBrk="1" hangingPunct="1">
              <a:lnSpc>
                <a:spcPct val="80000"/>
              </a:lnSpc>
            </a:pPr>
            <a:r>
              <a:rPr lang="zh-CN" altLang="en-US" sz="800" smtClean="0"/>
              <a:t>e) 登陆 </a:t>
            </a:r>
          </a:p>
          <a:p>
            <a:pPr eaLnBrk="1" hangingPunct="1">
              <a:lnSpc>
                <a:spcPct val="80000"/>
              </a:lnSpc>
            </a:pPr>
            <a:r>
              <a:rPr lang="zh-CN" altLang="en-US" sz="800" smtClean="0"/>
              <a:t>? Winlogon.exe启动Local Security Authority，同时Windows XP Professional欢迎屏幕或者登陆对话框显示，这时候，系统还可能在后台继续初始化刚才没有完成的驱动程序。 </a:t>
            </a:r>
          </a:p>
          <a:p>
            <a:pPr eaLnBrk="1" hangingPunct="1">
              <a:lnSpc>
                <a:spcPct val="80000"/>
              </a:lnSpc>
            </a:pPr>
            <a:r>
              <a:rPr lang="zh-CN" altLang="en-US" sz="800" smtClean="0"/>
              <a:t>？提示输入有效的用户名或密码。 </a:t>
            </a:r>
          </a:p>
          <a:p>
            <a:pPr eaLnBrk="1" hangingPunct="1">
              <a:lnSpc>
                <a:spcPct val="80000"/>
              </a:lnSpc>
            </a:pPr>
            <a:r>
              <a:rPr lang="zh-CN" altLang="en-US" sz="800" smtClean="0"/>
              <a:t>？Service Controller最后执行以及扫描HKEY_LOCAL_MACHINE\SYSTEM\CurrentControlSet\Servives来检查是否还有服务需要加载，Service Controller查找start键值为2或更高的服务，服务按照start的值以及DependOnGroup和DepandOnService的值来加载。 </a:t>
            </a:r>
          </a:p>
          <a:p>
            <a:pPr eaLnBrk="1" hangingPunct="1">
              <a:lnSpc>
                <a:spcPct val="80000"/>
              </a:lnSpc>
            </a:pPr>
            <a:r>
              <a:rPr lang="zh-CN" altLang="en-US" sz="800" smtClean="0"/>
              <a:t>只有用户成功登陆到计算机后，Windows XP的启动才被认为是完成，在成功登陆后，系统拷贝Clone Control Set到LastKnownGood Control Set，完成这一步骤后，系统才意味着已经成功引导了。</a:t>
            </a:r>
            <a:endParaRPr lang="zh-CN" altLang="en-US" sz="800" b="1" smtClean="0"/>
          </a:p>
          <a:p>
            <a:pPr eaLnBrk="1" hangingPunct="1">
              <a:lnSpc>
                <a:spcPct val="80000"/>
              </a:lnSpc>
            </a:pPr>
            <a:r>
              <a:rPr lang="zh-CN" altLang="en-US" sz="800" b="1" smtClean="0"/>
              <a:t>Windows2000/XP启动过程详解及进程解析（二）</a:t>
            </a:r>
            <a:endParaRPr lang="zh-CN" altLang="en-US" sz="800" smtClean="0"/>
          </a:p>
          <a:p>
            <a:pPr eaLnBrk="1" hangingPunct="1">
              <a:lnSpc>
                <a:spcPct val="80000"/>
              </a:lnSpc>
            </a:pPr>
            <a:r>
              <a:rPr lang="zh-CN" altLang="en-US" sz="800" smtClean="0"/>
              <a:t>Windows2000/XP是一个优秀的操作系统,它功能强大,安全稳定,深受广大电脑用户青睐。但在使用过程中,我们明显地感觉到它的启动时间比Windows98要延长许多,比之Windows98更能考验人的耐性。那么在这段让人忍无可忍但又不可不忍的时间中,系统究竟做了些什么工作哪,别急，，容俺慢慢道来，咱看一看它究竟为何如此龟速。</a:t>
            </a:r>
          </a:p>
          <a:p>
            <a:pPr eaLnBrk="1" hangingPunct="1">
              <a:lnSpc>
                <a:spcPct val="80000"/>
              </a:lnSpc>
            </a:pPr>
            <a:r>
              <a:rPr lang="zh-CN" altLang="en-US" sz="800" smtClean="0"/>
              <a:t>在基于INTEL的计算机上,Windows2000/XP的启动过程大致可分为5个步骤:预启动,启动,装载内核,初始化内核以及用户登录。下面分别展开介绍：</a:t>
            </a:r>
          </a:p>
          <a:p>
            <a:pPr eaLnBrk="1" hangingPunct="1">
              <a:lnSpc>
                <a:spcPct val="80000"/>
              </a:lnSpc>
            </a:pPr>
            <a:r>
              <a:rPr lang="zh-CN" altLang="en-US" sz="800" smtClean="0"/>
              <a:t>一.预启动</a:t>
            </a:r>
          </a:p>
          <a:p>
            <a:pPr eaLnBrk="1" hangingPunct="1">
              <a:lnSpc>
                <a:spcPct val="80000"/>
              </a:lnSpc>
            </a:pPr>
            <a:r>
              <a:rPr lang="zh-CN" altLang="en-US" sz="800" smtClean="0"/>
              <a:t>首先计算机通电进行自检,并由BIOS(即基本输入输出系统)完成基本硬件配置,然后读取硬盘的MBR(主引导记录)检查硬盘分区表以确定引导分区,并将引导分区上的操作系统引导扇区调入内存中执行,此处即执行NTLDR(操作系统加载器)文件。</a:t>
            </a:r>
          </a:p>
          <a:p>
            <a:pPr eaLnBrk="1" hangingPunct="1">
              <a:lnSpc>
                <a:spcPct val="80000"/>
              </a:lnSpc>
            </a:pPr>
            <a:r>
              <a:rPr lang="zh-CN" altLang="en-US" sz="800" smtClean="0"/>
              <a:t>* Windows2000/XP支持多重启动。它在安装时会首先将已存在的其它操作系统引导扇区保存为BOOTSECT.DOS文件(位于活动分区根目录下),并修改系统引导扇区,以便系统启动时加载NTLDR文件,从而达到多重启动的目的。而Windows98则不具备这个功能，因此如果先装好 Windows2000/XP后再装Windows98会破坏掉Windows2000/XP的引导记录，导致2000/XP不能启动。</a:t>
            </a:r>
          </a:p>
          <a:p>
            <a:pPr eaLnBrk="1" hangingPunct="1">
              <a:lnSpc>
                <a:spcPct val="80000"/>
              </a:lnSpc>
            </a:pPr>
            <a:r>
              <a:rPr lang="zh-CN" altLang="en-US" sz="800" smtClean="0"/>
              <a:t>二.启动</a:t>
            </a:r>
          </a:p>
          <a:p>
            <a:pPr eaLnBrk="1" hangingPunct="1">
              <a:lnSpc>
                <a:spcPct val="80000"/>
              </a:lnSpc>
            </a:pPr>
            <a:r>
              <a:rPr lang="zh-CN" altLang="en-US" sz="800" smtClean="0"/>
              <a:t>1.首先进行出始化,NTLDR会把处理器从实模式转换为32位保护模式。</a:t>
            </a:r>
          </a:p>
          <a:p>
            <a:pPr eaLnBrk="1" hangingPunct="1">
              <a:lnSpc>
                <a:spcPct val="80000"/>
              </a:lnSpc>
            </a:pPr>
            <a:r>
              <a:rPr lang="zh-CN" altLang="en-US" sz="800" smtClean="0"/>
              <a:t>2.读取BOOT.INI文件。该文件位于活动分区根目录下,它的作用是使系统在启动过程中出现选择菜单,由用户选择希望启动的操作系统。如果选择启动 Windows2000/XP,NTLDR会继续引导进行以下过程;如果选择为非Windows2000/XP系统,NTLDR则会读取系统引导扇区副本 BOTSECT.DOS转入启动相应系统。</a:t>
            </a:r>
          </a:p>
          <a:p>
            <a:pPr eaLnBrk="1" hangingPunct="1">
              <a:lnSpc>
                <a:spcPct val="80000"/>
              </a:lnSpc>
            </a:pPr>
            <a:r>
              <a:rPr lang="zh-CN" altLang="en-US" sz="800" smtClean="0"/>
              <a:t>* 其中[BOOT LOADER]即操作系统加载器,指定系统选择菜单默认等待时间和默认引导的操作系统。可手工修改或在控制面板中修改，为了保险起见，建议在控制面板中修改。依次选择控制面板-〉系统-〉高级-&gt;启动和故障恢复，即可更改相关设置。(在WindowsXP中还有另一种方法，即运行msconfig （系统配置实用程序）。</a:t>
            </a:r>
          </a:p>
          <a:p>
            <a:pPr eaLnBrk="1" hangingPunct="1">
              <a:lnSpc>
                <a:spcPct val="80000"/>
              </a:lnSpc>
            </a:pPr>
            <a:r>
              <a:rPr lang="zh-CN" altLang="en-US" sz="800" smtClean="0"/>
              <a:t> [OPERATING SYSTEMS]段指定操作系统列表,由双引号括起来的部分就是列表所显示的内容,可任意修改,使其更加个性化。</a:t>
            </a:r>
          </a:p>
          <a:p>
            <a:pPr eaLnBrk="1" hangingPunct="1">
              <a:lnSpc>
                <a:spcPct val="80000"/>
              </a:lnSpc>
            </a:pPr>
            <a:r>
              <a:rPr lang="zh-CN" altLang="en-US" sz="800" smtClean="0"/>
              <a:t>* 形如MULTI(0)DISK(0)RDISK(0)PARTITION(1)格式的语句被称为ARC路径,它的格式为:MULTI()</a:t>
            </a:r>
            <a:r>
              <a:rPr lang="zh-CN" altLang="en-US" sz="800" smtClean="0">
                <a:latin typeface="Arial" pitchFamily="34" charset="0"/>
              </a:rPr>
              <a:t>——</a:t>
            </a:r>
            <a:r>
              <a:rPr lang="zh-CN" altLang="en-US" sz="800" smtClean="0"/>
              <a:t>指定磁盘控制器(若为SCSI控制器,则此处应替换为SCSI())；DISK()</a:t>
            </a:r>
            <a:r>
              <a:rPr lang="zh-CN" altLang="en-US" sz="800" smtClean="0">
                <a:latin typeface="Arial" pitchFamily="34" charset="0"/>
              </a:rPr>
              <a:t>——</a:t>
            </a:r>
            <a:r>
              <a:rPr lang="zh-CN" altLang="en-US" sz="800" smtClean="0"/>
              <a:t>指定SCSI设备编号(对于MULTI该处值始终为0)；RDISK()</a:t>
            </a:r>
            <a:r>
              <a:rPr lang="zh-CN" altLang="en-US" sz="800" smtClean="0">
                <a:latin typeface="Arial" pitchFamily="34" charset="0"/>
              </a:rPr>
              <a:t>——</a:t>
            </a:r>
            <a:r>
              <a:rPr lang="zh-CN" altLang="en-US" sz="800" smtClean="0"/>
              <a:t>指定IDE设备编号(对于SCSI,此处被忽略)；PARTITION()</a:t>
            </a:r>
            <a:r>
              <a:rPr lang="zh-CN" altLang="en-US" sz="800" smtClean="0">
                <a:latin typeface="Arial" pitchFamily="34" charset="0"/>
              </a:rPr>
              <a:t>——</a:t>
            </a:r>
            <a:r>
              <a:rPr lang="zh-CN" altLang="en-US" sz="800" smtClean="0"/>
              <a:t>指定分区编号。除分区编号由1开始外,其余编号均从0开始。</a:t>
            </a:r>
          </a:p>
          <a:p>
            <a:pPr eaLnBrk="1" hangingPunct="1">
              <a:lnSpc>
                <a:spcPct val="80000"/>
              </a:lnSpc>
            </a:pPr>
            <a:r>
              <a:rPr lang="zh-CN" altLang="en-US" sz="800" smtClean="0"/>
              <a:t>参数 /FASTDETECT表示禁用串行鼠标检测,是系统默认值。还有几个常见参数:MAXMEM</a:t>
            </a:r>
            <a:r>
              <a:rPr lang="zh-CN" altLang="en-US" sz="800" smtClean="0">
                <a:latin typeface="Arial" pitchFamily="34" charset="0"/>
              </a:rPr>
              <a:t>——</a:t>
            </a:r>
            <a:r>
              <a:rPr lang="zh-CN" altLang="en-US" sz="800" smtClean="0"/>
              <a:t>指定Windows2000/XP可用内存容量; BASEVIDEO</a:t>
            </a:r>
            <a:r>
              <a:rPr lang="zh-CN" altLang="en-US" sz="800" smtClean="0">
                <a:latin typeface="Arial" pitchFamily="34" charset="0"/>
              </a:rPr>
              <a:t>——</a:t>
            </a:r>
            <a:r>
              <a:rPr lang="zh-CN" altLang="en-US" sz="800" smtClean="0"/>
              <a:t>使用标准VGA显示驱动程序;NOGUIBOOT</a:t>
            </a:r>
            <a:r>
              <a:rPr lang="zh-CN" altLang="en-US" sz="800" smtClean="0">
                <a:latin typeface="Arial" pitchFamily="34" charset="0"/>
              </a:rPr>
              <a:t>——</a:t>
            </a:r>
            <a:r>
              <a:rPr lang="zh-CN" altLang="en-US" sz="800" smtClean="0"/>
              <a:t>启动过程中不显示图形屏幕;SOS</a:t>
            </a:r>
            <a:r>
              <a:rPr lang="zh-CN" altLang="en-US" sz="800" smtClean="0">
                <a:latin typeface="Arial" pitchFamily="34" charset="0"/>
              </a:rPr>
              <a:t>——</a:t>
            </a:r>
            <a:r>
              <a:rPr lang="zh-CN" altLang="en-US" sz="800" smtClean="0"/>
              <a:t>加载设备驱动程序时显示其名称。</a:t>
            </a:r>
          </a:p>
          <a:p>
            <a:pPr eaLnBrk="1" hangingPunct="1">
              <a:lnSpc>
                <a:spcPct val="80000"/>
              </a:lnSpc>
            </a:pPr>
            <a:r>
              <a:rPr lang="zh-CN" altLang="en-US" sz="800" smtClean="0"/>
              <a:t>* 在操作系统选择菜单中的中文字体由位于活动分区根目录下的BOOTFONT.BIN文件提供。</a:t>
            </a:r>
          </a:p>
          <a:p>
            <a:pPr eaLnBrk="1" hangingPunct="1">
              <a:lnSpc>
                <a:spcPct val="80000"/>
              </a:lnSpc>
            </a:pPr>
            <a:r>
              <a:rPr lang="zh-CN" altLang="en-US" sz="800" smtClean="0"/>
              <a:t>3.系统加载NTDETECT.COM文件。由它来检测机器硬件,如并行端口,显示适配器等等,并将收集到的硬件列表返回NTLDR用于以后在注册表中注册保存。</a:t>
            </a:r>
          </a:p>
          <a:p>
            <a:pPr eaLnBrk="1" hangingPunct="1">
              <a:lnSpc>
                <a:spcPct val="80000"/>
              </a:lnSpc>
            </a:pPr>
            <a:r>
              <a:rPr lang="zh-CN" altLang="en-US" sz="800" smtClean="0"/>
              <a:t>4.如果Windows2000/XP有多个硬件配置文件,此时会出现选择菜单,等待用户确定要使用的硬件配置文件,否则直接跳过此步,启用默认配置。</a:t>
            </a:r>
          </a:p>
          <a:p>
            <a:pPr eaLnBrk="1" hangingPunct="1">
              <a:lnSpc>
                <a:spcPct val="80000"/>
              </a:lnSpc>
            </a:pPr>
            <a:r>
              <a:rPr lang="zh-CN" altLang="en-US" sz="800" smtClean="0"/>
              <a:t>* 硬件配置文件是指保存计算机特定硬件配置的系统文件。可以创建多个不同的硬件配置文件以满足计算机在不同场合的应用。可以依次选择控制面板-〉系统-&gt;硬件-〉硬件配置文件作出修改。</a:t>
            </a:r>
          </a:p>
          <a:p>
            <a:pPr eaLnBrk="1" hangingPunct="1">
              <a:lnSpc>
                <a:spcPct val="80000"/>
              </a:lnSpc>
            </a:pPr>
            <a:r>
              <a:rPr lang="zh-CN" altLang="en-US" sz="800" smtClean="0"/>
              <a:t>三.装载内核</a:t>
            </a:r>
          </a:p>
          <a:p>
            <a:pPr eaLnBrk="1" hangingPunct="1">
              <a:lnSpc>
                <a:spcPct val="80000"/>
              </a:lnSpc>
            </a:pPr>
            <a:r>
              <a:rPr lang="zh-CN" altLang="en-US" sz="800" smtClean="0"/>
              <a:t>引导过程开始装载Windows2000/XP内核NTOSKRNL.EXE。这个文件位于Windows2000/XP安装文件夹下的SYSTEM32文件夹中。随后,硬件抽象层(HAL)被引导进程加载,完成本步骤。</a:t>
            </a:r>
          </a:p>
          <a:p>
            <a:pPr eaLnBrk="1" hangingPunct="1">
              <a:lnSpc>
                <a:spcPct val="80000"/>
              </a:lnSpc>
            </a:pPr>
            <a:r>
              <a:rPr lang="zh-CN" altLang="en-US" sz="800" smtClean="0"/>
              <a:t>* 硬件抽象层(HAL):隐藏特定平台的硬件接口细节,为操作系统提供虚拟硬件平台,使其具有硬件无关性,可在多种平台上进行移植。</a:t>
            </a:r>
          </a:p>
          <a:p>
            <a:pPr eaLnBrk="1" hangingPunct="1">
              <a:lnSpc>
                <a:spcPct val="80000"/>
              </a:lnSpc>
            </a:pPr>
            <a:r>
              <a:rPr lang="zh-CN" altLang="en-US" sz="800" smtClean="0"/>
              <a:t>四.初始化内核</a:t>
            </a:r>
          </a:p>
          <a:p>
            <a:pPr eaLnBrk="1" hangingPunct="1">
              <a:lnSpc>
                <a:spcPct val="80000"/>
              </a:lnSpc>
            </a:pPr>
            <a:r>
              <a:rPr lang="zh-CN" altLang="en-US" sz="800" smtClean="0"/>
              <a:t>内核完成初始化,NTLDR将控制权转交Windows2000/XP内核,后者开始装载并初始化设备驱动程序,以及启动WIN32子系统和WINDOWS2000/XP服务。</a:t>
            </a:r>
          </a:p>
          <a:p>
            <a:pPr eaLnBrk="1" hangingPunct="1">
              <a:lnSpc>
                <a:spcPct val="80000"/>
              </a:lnSpc>
            </a:pPr>
            <a:r>
              <a:rPr lang="zh-CN" altLang="en-US" sz="800" smtClean="0"/>
              <a:t>五.用户登录</a:t>
            </a:r>
          </a:p>
          <a:p>
            <a:pPr eaLnBrk="1" hangingPunct="1">
              <a:lnSpc>
                <a:spcPct val="80000"/>
              </a:lnSpc>
            </a:pPr>
            <a:r>
              <a:rPr lang="zh-CN" altLang="en-US" sz="800" smtClean="0"/>
              <a:t>开始登录进程。由WIN32子系统启动WINLOGON.EXE,并由它启动LOCAL SECURITY AUTHORITY(LSASS.EXE)显示登录对话框。用户登录后,WINDOWS2000/XP会继续配置网络设备和用户环境。最后,伴随着微软之声和我们熟悉的个性化桌面,WINDOWS2000/XP漫长的启动过程终于完成。呵，是不是睡着了，醒醒吧，系统启动成功，您现在该干嘛就干嘛</a:t>
            </a:r>
          </a:p>
          <a:p>
            <a:pPr eaLnBrk="1" hangingPunct="1">
              <a:lnSpc>
                <a:spcPct val="80000"/>
              </a:lnSpc>
            </a:pPr>
            <a:r>
              <a:rPr lang="zh-CN" altLang="en-US" sz="800" smtClean="0"/>
              <a:t>Win2000进程</a:t>
            </a:r>
          </a:p>
          <a:p>
            <a:pPr eaLnBrk="1" hangingPunct="1">
              <a:lnSpc>
                <a:spcPct val="80000"/>
              </a:lnSpc>
            </a:pPr>
            <a:r>
              <a:rPr lang="zh-CN" altLang="en-US" sz="800" smtClean="0"/>
              <a:t>Windows 2000/XP 的任务管理器是一个非常有用的工具，它能提供我们很多信息，比如现在系统中运行的程序（进程），但是面对那些文件可执行文件名我们可能有点茫然，不知道它们是做什么的，会不会有可疑进程（病毒，木马等）。本文的目的就是提供一些常用的Windows 2000 中的进程名，并简单说明它们的用处。</a:t>
            </a:r>
          </a:p>
          <a:p>
            <a:pPr eaLnBrk="1" hangingPunct="1">
              <a:lnSpc>
                <a:spcPct val="80000"/>
              </a:lnSpc>
            </a:pPr>
            <a:r>
              <a:rPr lang="zh-CN" altLang="en-US" sz="800" smtClean="0"/>
              <a:t>在Windows 2000 中,系统包含以下缺省进程：</a:t>
            </a:r>
          </a:p>
          <a:p>
            <a:pPr eaLnBrk="1" hangingPunct="1">
              <a:lnSpc>
                <a:spcPct val="80000"/>
              </a:lnSpc>
            </a:pPr>
            <a:r>
              <a:rPr lang="zh-CN" altLang="en-US" sz="800" smtClean="0"/>
              <a:t>Csrss.exe</a:t>
            </a:r>
          </a:p>
          <a:p>
            <a:pPr eaLnBrk="1" hangingPunct="1">
              <a:lnSpc>
                <a:spcPct val="80000"/>
              </a:lnSpc>
            </a:pPr>
            <a:r>
              <a:rPr lang="zh-CN" altLang="en-US" sz="800" smtClean="0"/>
              <a:t>Explorer.exe</a:t>
            </a:r>
          </a:p>
          <a:p>
            <a:pPr eaLnBrk="1" hangingPunct="1">
              <a:lnSpc>
                <a:spcPct val="80000"/>
              </a:lnSpc>
            </a:pPr>
            <a:r>
              <a:rPr lang="zh-CN" altLang="en-US" sz="800" smtClean="0"/>
              <a:t>Internat.exe</a:t>
            </a:r>
          </a:p>
          <a:p>
            <a:pPr eaLnBrk="1" hangingPunct="1">
              <a:lnSpc>
                <a:spcPct val="80000"/>
              </a:lnSpc>
            </a:pPr>
            <a:r>
              <a:rPr lang="zh-CN" altLang="en-US" sz="800" smtClean="0"/>
              <a:t>Lsass.exe</a:t>
            </a:r>
          </a:p>
          <a:p>
            <a:pPr eaLnBrk="1" hangingPunct="1">
              <a:lnSpc>
                <a:spcPct val="80000"/>
              </a:lnSpc>
            </a:pPr>
            <a:r>
              <a:rPr lang="zh-CN" altLang="en-US" sz="800" smtClean="0"/>
              <a:t>Mstask.exe</a:t>
            </a:r>
          </a:p>
          <a:p>
            <a:pPr eaLnBrk="1" hangingPunct="1">
              <a:lnSpc>
                <a:spcPct val="80000"/>
              </a:lnSpc>
            </a:pPr>
            <a:r>
              <a:rPr lang="zh-CN" altLang="en-US" sz="800" smtClean="0"/>
              <a:t>Smss.exe</a:t>
            </a:r>
          </a:p>
          <a:p>
            <a:pPr eaLnBrk="1" hangingPunct="1">
              <a:lnSpc>
                <a:spcPct val="80000"/>
              </a:lnSpc>
            </a:pPr>
            <a:r>
              <a:rPr lang="zh-CN" altLang="en-US" sz="800" smtClean="0"/>
              <a:t>Spoolsv.exe</a:t>
            </a:r>
          </a:p>
          <a:p>
            <a:pPr eaLnBrk="1" hangingPunct="1">
              <a:lnSpc>
                <a:spcPct val="80000"/>
              </a:lnSpc>
            </a:pPr>
            <a:r>
              <a:rPr lang="zh-CN" altLang="en-US" sz="800" smtClean="0"/>
              <a:t>Svchost.exe</a:t>
            </a:r>
          </a:p>
          <a:p>
            <a:pPr eaLnBrk="1" hangingPunct="1">
              <a:lnSpc>
                <a:spcPct val="80000"/>
              </a:lnSpc>
            </a:pPr>
            <a:r>
              <a:rPr lang="zh-CN" altLang="en-US" sz="800" smtClean="0"/>
              <a:t>Services.exe</a:t>
            </a:r>
          </a:p>
          <a:p>
            <a:pPr eaLnBrk="1" hangingPunct="1">
              <a:lnSpc>
                <a:spcPct val="80000"/>
              </a:lnSpc>
            </a:pPr>
            <a:r>
              <a:rPr lang="zh-CN" altLang="en-US" sz="800" smtClean="0"/>
              <a:t>System</a:t>
            </a:r>
          </a:p>
          <a:p>
            <a:pPr eaLnBrk="1" hangingPunct="1">
              <a:lnSpc>
                <a:spcPct val="80000"/>
              </a:lnSpc>
            </a:pPr>
            <a:r>
              <a:rPr lang="zh-CN" altLang="en-US" sz="800" smtClean="0"/>
              <a:t>System Idle Process</a:t>
            </a:r>
          </a:p>
          <a:p>
            <a:pPr eaLnBrk="1" hangingPunct="1">
              <a:lnSpc>
                <a:spcPct val="80000"/>
              </a:lnSpc>
            </a:pPr>
            <a:r>
              <a:rPr lang="zh-CN" altLang="en-US" sz="800" smtClean="0"/>
              <a:t>Taskmgr.exe</a:t>
            </a:r>
          </a:p>
          <a:p>
            <a:pPr eaLnBrk="1" hangingPunct="1">
              <a:lnSpc>
                <a:spcPct val="80000"/>
              </a:lnSpc>
            </a:pPr>
            <a:r>
              <a:rPr lang="zh-CN" altLang="en-US" sz="800" smtClean="0"/>
              <a:t>Winlogon.exe</a:t>
            </a:r>
          </a:p>
          <a:p>
            <a:pPr eaLnBrk="1" hangingPunct="1">
              <a:lnSpc>
                <a:spcPct val="80000"/>
              </a:lnSpc>
            </a:pPr>
            <a:r>
              <a:rPr lang="zh-CN" altLang="en-US" sz="800" smtClean="0"/>
              <a:t>Winmgmt.exe</a:t>
            </a:r>
          </a:p>
          <a:p>
            <a:pPr eaLnBrk="1" hangingPunct="1">
              <a:lnSpc>
                <a:spcPct val="80000"/>
              </a:lnSpc>
            </a:pPr>
            <a:r>
              <a:rPr lang="zh-CN" altLang="en-US" sz="800" smtClean="0"/>
              <a:t>下面列出更多的进程和它们的简要说明</a:t>
            </a:r>
          </a:p>
          <a:p>
            <a:pPr eaLnBrk="1" hangingPunct="1">
              <a:lnSpc>
                <a:spcPct val="80000"/>
              </a:lnSpc>
            </a:pPr>
            <a:r>
              <a:rPr lang="zh-CN" altLang="en-US" sz="800" smtClean="0"/>
              <a:t>进程名	描述</a:t>
            </a:r>
          </a:p>
          <a:p>
            <a:pPr eaLnBrk="1" hangingPunct="1">
              <a:lnSpc>
                <a:spcPct val="80000"/>
              </a:lnSpc>
            </a:pPr>
            <a:r>
              <a:rPr lang="zh-CN" altLang="en-US" sz="800" smtClean="0"/>
              <a:t>smss.exe　Session　Manager</a:t>
            </a:r>
          </a:p>
          <a:p>
            <a:pPr eaLnBrk="1" hangingPunct="1">
              <a:lnSpc>
                <a:spcPct val="80000"/>
              </a:lnSpc>
            </a:pPr>
            <a:r>
              <a:rPr lang="zh-CN" altLang="en-US" sz="800" smtClean="0"/>
              <a:t>csrss.exe 子系统服务器进程</a:t>
            </a:r>
          </a:p>
          <a:p>
            <a:pPr eaLnBrk="1" hangingPunct="1">
              <a:lnSpc>
                <a:spcPct val="80000"/>
              </a:lnSpc>
            </a:pPr>
            <a:r>
              <a:rPr lang="zh-CN" altLang="en-US" sz="800" smtClean="0"/>
              <a:t>winlogon.exe　　　管理用户登录</a:t>
            </a:r>
          </a:p>
          <a:p>
            <a:pPr eaLnBrk="1" hangingPunct="1">
              <a:lnSpc>
                <a:spcPct val="80000"/>
              </a:lnSpc>
            </a:pPr>
            <a:r>
              <a:rPr lang="zh-CN" altLang="en-US" sz="800" smtClean="0"/>
              <a:t>services.exe　　　包含很多系统服务</a:t>
            </a:r>
          </a:p>
          <a:p>
            <a:pPr eaLnBrk="1" hangingPunct="1">
              <a:lnSpc>
                <a:spcPct val="80000"/>
              </a:lnSpc>
            </a:pPr>
            <a:r>
              <a:rPr lang="zh-CN" altLang="en-US" sz="800" smtClean="0"/>
              <a:t>lsass.exe 管理 IP 安全策略以及启动 ISAKMP/Oakley (IKE) 和 IP 安全驱动程序。</a:t>
            </a:r>
          </a:p>
          <a:p>
            <a:pPr eaLnBrk="1" hangingPunct="1">
              <a:lnSpc>
                <a:spcPct val="80000"/>
              </a:lnSpc>
            </a:pPr>
            <a:r>
              <a:rPr lang="zh-CN" altLang="en-US" sz="800" smtClean="0"/>
              <a:t>svchost.exe　　　 Windows 2000/XP 的文件保护系统</a:t>
            </a:r>
          </a:p>
          <a:p>
            <a:pPr eaLnBrk="1" hangingPunct="1">
              <a:lnSpc>
                <a:spcPct val="80000"/>
              </a:lnSpc>
            </a:pPr>
            <a:r>
              <a:rPr lang="zh-CN" altLang="en-US" sz="800" smtClean="0"/>
              <a:t>SPOOLSV.EXE 　　　将文件加载到内存中以便迟后打印。)</a:t>
            </a:r>
          </a:p>
          <a:p>
            <a:pPr eaLnBrk="1" hangingPunct="1">
              <a:lnSpc>
                <a:spcPct val="80000"/>
              </a:lnSpc>
            </a:pPr>
            <a:r>
              <a:rPr lang="zh-CN" altLang="en-US" sz="800" smtClean="0"/>
              <a:t>explorer.exe　　　资源管理器</a:t>
            </a:r>
          </a:p>
          <a:p>
            <a:pPr eaLnBrk="1" hangingPunct="1">
              <a:lnSpc>
                <a:spcPct val="80000"/>
              </a:lnSpc>
            </a:pPr>
            <a:r>
              <a:rPr lang="zh-CN" altLang="en-US" sz="800" smtClean="0"/>
              <a:t>internat.exe　　　托盘区的拼音图标)</a:t>
            </a:r>
          </a:p>
          <a:p>
            <a:pPr eaLnBrk="1" hangingPunct="1">
              <a:lnSpc>
                <a:spcPct val="80000"/>
              </a:lnSpc>
            </a:pPr>
            <a:r>
              <a:rPr lang="zh-CN" altLang="en-US" sz="800" smtClean="0"/>
              <a:t>mstask.exe允许程序在指定时间运行。</a:t>
            </a:r>
          </a:p>
          <a:p>
            <a:pPr eaLnBrk="1" hangingPunct="1">
              <a:lnSpc>
                <a:spcPct val="80000"/>
              </a:lnSpc>
            </a:pPr>
            <a:r>
              <a:rPr lang="zh-CN" altLang="en-US" sz="800" smtClean="0"/>
              <a:t>regsvc.exe允许远程注册表操作。(系统服务)-&gt;remoteregister</a:t>
            </a:r>
          </a:p>
          <a:p>
            <a:pPr eaLnBrk="1" hangingPunct="1">
              <a:lnSpc>
                <a:spcPct val="80000"/>
              </a:lnSpc>
            </a:pPr>
            <a:r>
              <a:rPr lang="zh-CN" altLang="en-US" sz="800" smtClean="0"/>
              <a:t>winmgmt.exe 　　　提供系统管理信息(系统服务)。</a:t>
            </a:r>
          </a:p>
          <a:p>
            <a:pPr eaLnBrk="1" hangingPunct="1">
              <a:lnSpc>
                <a:spcPct val="80000"/>
              </a:lnSpc>
            </a:pPr>
            <a:r>
              <a:rPr lang="zh-CN" altLang="en-US" sz="800" smtClean="0"/>
              <a:t>inetinfo.exe　　　msftpsvc,w3svc,iisadmn</a:t>
            </a:r>
          </a:p>
          <a:p>
            <a:pPr eaLnBrk="1" hangingPunct="1">
              <a:lnSpc>
                <a:spcPct val="80000"/>
              </a:lnSpc>
            </a:pPr>
            <a:r>
              <a:rPr lang="zh-CN" altLang="en-US" sz="800" smtClean="0"/>
              <a:t>tlntsvr.exe 　　　tlnrsvr</a:t>
            </a:r>
          </a:p>
          <a:p>
            <a:pPr eaLnBrk="1" hangingPunct="1">
              <a:lnSpc>
                <a:spcPct val="80000"/>
              </a:lnSpc>
            </a:pPr>
            <a:r>
              <a:rPr lang="zh-CN" altLang="en-US" sz="800" smtClean="0"/>
              <a:t>tftpd.exe 实现 TFTP Internet 标准。该标准不要求用户名和密码。</a:t>
            </a:r>
          </a:p>
          <a:p>
            <a:pPr eaLnBrk="1" hangingPunct="1">
              <a:lnSpc>
                <a:spcPct val="80000"/>
              </a:lnSpc>
            </a:pPr>
            <a:r>
              <a:rPr lang="zh-CN" altLang="en-US" sz="800" smtClean="0"/>
              <a:t>termsrv.exe 　　　termservice</a:t>
            </a:r>
          </a:p>
          <a:p>
            <a:pPr eaLnBrk="1" hangingPunct="1">
              <a:lnSpc>
                <a:spcPct val="80000"/>
              </a:lnSpc>
            </a:pPr>
            <a:r>
              <a:rPr lang="zh-CN" altLang="en-US" sz="800" smtClean="0"/>
              <a:t>dns.exe 　应答对域名系统(DNS)名称的查询和更新请求。</a:t>
            </a:r>
          </a:p>
          <a:p>
            <a:pPr eaLnBrk="1" hangingPunct="1">
              <a:lnSpc>
                <a:spcPct val="80000"/>
              </a:lnSpc>
            </a:pPr>
            <a:r>
              <a:rPr lang="zh-CN" altLang="en-US" sz="800" smtClean="0"/>
              <a:t>tcpsvcs.exe 　　　提供在 PXE 可远程启动客户计算机上远程安装 Windows 2000 Professional 的能力。</a:t>
            </a:r>
          </a:p>
          <a:p>
            <a:pPr eaLnBrk="1" hangingPunct="1">
              <a:lnSpc>
                <a:spcPct val="80000"/>
              </a:lnSpc>
            </a:pPr>
            <a:r>
              <a:rPr lang="zh-CN" altLang="en-US" sz="800" smtClean="0"/>
              <a:t>ismserv.exe 　　　允许在 Windows Advanced Server 站点间发送和接收消息。</a:t>
            </a:r>
          </a:p>
          <a:p>
            <a:pPr eaLnBrk="1" hangingPunct="1">
              <a:lnSpc>
                <a:spcPct val="80000"/>
              </a:lnSpc>
            </a:pPr>
            <a:r>
              <a:rPr lang="zh-CN" altLang="en-US" sz="800" smtClean="0"/>
              <a:t>ups.exe 　管理连接到计算机的不间断电源(UPS)。</a:t>
            </a:r>
          </a:p>
          <a:p>
            <a:pPr eaLnBrk="1" hangingPunct="1">
              <a:lnSpc>
                <a:spcPct val="80000"/>
              </a:lnSpc>
            </a:pPr>
            <a:r>
              <a:rPr lang="zh-CN" altLang="en-US" sz="800" smtClean="0"/>
              <a:t>wins.exe　为注册和解析 NetBIOS 型名称的 TCP/IP 客户提供 NetBIOS 名称服务。</a:t>
            </a:r>
          </a:p>
          <a:p>
            <a:pPr eaLnBrk="1" hangingPunct="1">
              <a:lnSpc>
                <a:spcPct val="80000"/>
              </a:lnSpc>
            </a:pPr>
            <a:r>
              <a:rPr lang="zh-CN" altLang="en-US" sz="800" smtClean="0"/>
              <a:t>llssrv.exe证书记录服务</a:t>
            </a:r>
          </a:p>
          <a:p>
            <a:pPr eaLnBrk="1" hangingPunct="1">
              <a:lnSpc>
                <a:spcPct val="80000"/>
              </a:lnSpc>
            </a:pPr>
            <a:r>
              <a:rPr lang="zh-CN" altLang="en-US" sz="800" smtClean="0"/>
              <a:t>ntfrs.exe 在多个服务器间维护文件目录内容的文件同步。</a:t>
            </a:r>
          </a:p>
          <a:p>
            <a:pPr eaLnBrk="1" hangingPunct="1">
              <a:lnSpc>
                <a:spcPct val="80000"/>
              </a:lnSpc>
            </a:pPr>
            <a:r>
              <a:rPr lang="zh-CN" altLang="en-US" sz="800" smtClean="0"/>
              <a:t>RsSub.exe 控制用来远程储存数据的媒体。</a:t>
            </a:r>
          </a:p>
          <a:p>
            <a:pPr eaLnBrk="1" hangingPunct="1">
              <a:lnSpc>
                <a:spcPct val="80000"/>
              </a:lnSpc>
            </a:pPr>
            <a:r>
              <a:rPr lang="zh-CN" altLang="en-US" sz="800" smtClean="0"/>
              <a:t>locator.exe 　　　管理 RPC 名称服务数据库。</a:t>
            </a:r>
          </a:p>
          <a:p>
            <a:pPr eaLnBrk="1" hangingPunct="1">
              <a:lnSpc>
                <a:spcPct val="80000"/>
              </a:lnSpc>
            </a:pPr>
            <a:r>
              <a:rPr lang="zh-CN" altLang="en-US" sz="800" smtClean="0"/>
              <a:t>lserver.exe 　　　注册客户端许可证。</a:t>
            </a:r>
          </a:p>
          <a:p>
            <a:pPr eaLnBrk="1" hangingPunct="1">
              <a:lnSpc>
                <a:spcPct val="80000"/>
              </a:lnSpc>
            </a:pPr>
            <a:r>
              <a:rPr lang="zh-CN" altLang="en-US" sz="800" smtClean="0"/>
              <a:t>dfssvc.exe管理分布于局域网或广域网的逻辑卷。</a:t>
            </a:r>
          </a:p>
          <a:p>
            <a:pPr eaLnBrk="1" hangingPunct="1">
              <a:lnSpc>
                <a:spcPct val="80000"/>
              </a:lnSpc>
            </a:pPr>
            <a:r>
              <a:rPr lang="zh-CN" altLang="en-US" sz="800" smtClean="0"/>
              <a:t>clipsrv.exe 　　　支持</a:t>
            </a:r>
            <a:r>
              <a:rPr lang="zh-CN" altLang="en-US" sz="800" smtClean="0">
                <a:latin typeface="Arial" pitchFamily="34" charset="0"/>
              </a:rPr>
              <a:t>“</a:t>
            </a:r>
            <a:r>
              <a:rPr lang="zh-CN" altLang="en-US" sz="800" smtClean="0"/>
              <a:t>剪贴簿查看器</a:t>
            </a:r>
            <a:r>
              <a:rPr lang="zh-CN" altLang="en-US" sz="800" smtClean="0">
                <a:latin typeface="Arial" pitchFamily="34" charset="0"/>
              </a:rPr>
              <a:t>”</a:t>
            </a:r>
            <a:r>
              <a:rPr lang="zh-CN" altLang="en-US" sz="800" smtClean="0"/>
              <a:t>，以便可以从远程剪贴簿查阅剪贴页面。</a:t>
            </a:r>
          </a:p>
          <a:p>
            <a:pPr eaLnBrk="1" hangingPunct="1">
              <a:lnSpc>
                <a:spcPct val="80000"/>
              </a:lnSpc>
            </a:pPr>
            <a:r>
              <a:rPr lang="zh-CN" altLang="en-US" sz="800" smtClean="0"/>
              <a:t>msdtc.exe 并列事务，是分布于两个以上的数据库，消息队列，文件系统或其它事务保护护资源管理器。</a:t>
            </a:r>
          </a:p>
          <a:p>
            <a:pPr eaLnBrk="1" hangingPunct="1">
              <a:lnSpc>
                <a:spcPct val="80000"/>
              </a:lnSpc>
            </a:pPr>
            <a:r>
              <a:rPr lang="zh-CN" altLang="en-US" sz="800" smtClean="0"/>
              <a:t>faxsvc.exe帮助您发送和接收传真。</a:t>
            </a:r>
          </a:p>
          <a:p>
            <a:pPr eaLnBrk="1" hangingPunct="1">
              <a:lnSpc>
                <a:spcPct val="80000"/>
              </a:lnSpc>
            </a:pPr>
            <a:r>
              <a:rPr lang="zh-CN" altLang="en-US" sz="800" smtClean="0"/>
              <a:t>cisvc.exe 索引服务</a:t>
            </a:r>
          </a:p>
          <a:p>
            <a:pPr eaLnBrk="1" hangingPunct="1">
              <a:lnSpc>
                <a:spcPct val="80000"/>
              </a:lnSpc>
            </a:pPr>
            <a:r>
              <a:rPr lang="zh-CN" altLang="en-US" sz="800" smtClean="0"/>
              <a:t>dmadmin.exe 　　　磁盘管理请求的系统管理服务。</a:t>
            </a:r>
          </a:p>
          <a:p>
            <a:pPr eaLnBrk="1" hangingPunct="1">
              <a:lnSpc>
                <a:spcPct val="80000"/>
              </a:lnSpc>
            </a:pPr>
            <a:r>
              <a:rPr lang="zh-CN" altLang="en-US" sz="800" smtClean="0"/>
              <a:t>mnmsrvc.exe 　　　允许有权限的用户使用 NetMeeting 远程访问 Windows 桌面。</a:t>
            </a:r>
          </a:p>
          <a:p>
            <a:pPr eaLnBrk="1" hangingPunct="1">
              <a:lnSpc>
                <a:spcPct val="80000"/>
              </a:lnSpc>
            </a:pPr>
            <a:r>
              <a:rPr lang="zh-CN" altLang="en-US" sz="800" smtClean="0"/>
              <a:t>netdde.exe提供动态数据交换 (DDE) 的网络传输和安全特性。</a:t>
            </a:r>
          </a:p>
          <a:p>
            <a:pPr eaLnBrk="1" hangingPunct="1">
              <a:lnSpc>
                <a:spcPct val="80000"/>
              </a:lnSpc>
            </a:pPr>
            <a:r>
              <a:rPr lang="zh-CN" altLang="en-US" sz="800" smtClean="0"/>
              <a:t>smlogsvc.exe　　　配置性能日志和警报。</a:t>
            </a:r>
          </a:p>
          <a:p>
            <a:pPr eaLnBrk="1" hangingPunct="1">
              <a:lnSpc>
                <a:spcPct val="80000"/>
              </a:lnSpc>
            </a:pPr>
            <a:r>
              <a:rPr lang="zh-CN" altLang="en-US" sz="800" smtClean="0"/>
              <a:t>rsvp.exe　为依赖质量服务(QoS)的程序和控制应用程序提供网络信号和本地通信控制安装功功能。</a:t>
            </a:r>
          </a:p>
          <a:p>
            <a:pPr eaLnBrk="1" hangingPunct="1">
              <a:lnSpc>
                <a:spcPct val="80000"/>
              </a:lnSpc>
            </a:pPr>
            <a:r>
              <a:rPr lang="zh-CN" altLang="en-US" sz="800" smtClean="0"/>
              <a:t>RsEng.exe 协调用来储存不常用数据的服务和管理工具。</a:t>
            </a:r>
          </a:p>
          <a:p>
            <a:pPr eaLnBrk="1" hangingPunct="1">
              <a:lnSpc>
                <a:spcPct val="80000"/>
              </a:lnSpc>
            </a:pPr>
            <a:r>
              <a:rPr lang="zh-CN" altLang="en-US" sz="800" smtClean="0"/>
              <a:t>RsFsa.exe 管理远程储存的文件的操作。</a:t>
            </a:r>
          </a:p>
          <a:p>
            <a:pPr eaLnBrk="1" hangingPunct="1">
              <a:lnSpc>
                <a:spcPct val="80000"/>
              </a:lnSpc>
            </a:pPr>
            <a:r>
              <a:rPr lang="zh-CN" altLang="en-US" sz="800" smtClean="0"/>
              <a:t>grovel.exe扫描零备份存储(SIS)卷上的重复文件，并且将重复文件指向一个数据存储点，以节省磁盘空间（只对 NTFS 文件系统有用）。</a:t>
            </a:r>
          </a:p>
          <a:p>
            <a:pPr eaLnBrk="1" hangingPunct="1">
              <a:lnSpc>
                <a:spcPct val="80000"/>
              </a:lnSpc>
            </a:pPr>
            <a:r>
              <a:rPr lang="zh-CN" altLang="en-US" sz="800" smtClean="0"/>
              <a:t>SCardSvr.ex 　　　对插入在计算机智能卡阅读器中的智能卡进行管理和访问控制。</a:t>
            </a:r>
          </a:p>
          <a:p>
            <a:pPr eaLnBrk="1" hangingPunct="1">
              <a:lnSpc>
                <a:spcPct val="80000"/>
              </a:lnSpc>
            </a:pPr>
            <a:r>
              <a:rPr lang="zh-CN" altLang="en-US" sz="800" smtClean="0"/>
              <a:t>snmp.exe　包含代理程序可以监视网络设备的活动并且向网络控制台工作站汇报。</a:t>
            </a:r>
          </a:p>
          <a:p>
            <a:pPr eaLnBrk="1" hangingPunct="1">
              <a:lnSpc>
                <a:spcPct val="80000"/>
              </a:lnSpc>
            </a:pPr>
            <a:r>
              <a:rPr lang="zh-CN" altLang="en-US" sz="800" smtClean="0"/>
              <a:t>snmptrap.exe　　　接收由本地或远程 SNMP 代理程序产生的陷阱（trap）消息，然后将消息传递到运行在这台计算机上 SNMP 管理程序。</a:t>
            </a:r>
          </a:p>
          <a:p>
            <a:pPr eaLnBrk="1" hangingPunct="1">
              <a:lnSpc>
                <a:spcPct val="80000"/>
              </a:lnSpc>
            </a:pPr>
            <a:r>
              <a:rPr lang="zh-CN" altLang="en-US" sz="800" smtClean="0"/>
              <a:t>UtilMan.exe 　　　从一个窗口中启动和配置辅助工具。</a:t>
            </a:r>
          </a:p>
          <a:p>
            <a:pPr eaLnBrk="1" hangingPunct="1">
              <a:lnSpc>
                <a:spcPct val="80000"/>
              </a:lnSpc>
            </a:pPr>
            <a:r>
              <a:rPr lang="zh-CN" altLang="en-US" sz="800" smtClean="0"/>
              <a:t>msiexec.exe　　　依据 .MSI 文件中包含的命令来安装、修复以及删除软件。</a:t>
            </a:r>
          </a:p>
          <a:p>
            <a:pPr eaLnBrk="1" hangingPunct="1">
              <a:lnSpc>
                <a:spcPct val="80000"/>
              </a:lnSpc>
            </a:pPr>
            <a:r>
              <a:rPr lang="zh-CN" altLang="en-US" sz="800" smtClean="0"/>
              <a:t>总结： 发现可疑进程的秘诀就是要多看任务管理器中的进程列表，看多了以后，一眼就可以发现可可疑进程，就象找一群熟悉人中的陌生人一样</a:t>
            </a:r>
          </a:p>
          <a:p>
            <a:pPr eaLnBrk="1" hangingPunct="1">
              <a:lnSpc>
                <a:spcPct val="80000"/>
              </a:lnSpc>
            </a:pPr>
            <a:r>
              <a:rPr lang="zh-CN" altLang="en-US" sz="800" smtClean="0"/>
              <a:t>Windows XP 常见的进程列表</a:t>
            </a:r>
          </a:p>
          <a:p>
            <a:pPr eaLnBrk="1" hangingPunct="1">
              <a:lnSpc>
                <a:spcPct val="80000"/>
              </a:lnSpc>
            </a:pPr>
            <a:r>
              <a:rPr lang="zh-CN" altLang="en-US" sz="800" smtClean="0"/>
              <a:t>最基本的系统进程（也就是说，这些进程是系统运行的基本条件，有了这些进程，系统</a:t>
            </a:r>
          </a:p>
          <a:p>
            <a:pPr eaLnBrk="1" hangingPunct="1">
              <a:lnSpc>
                <a:spcPct val="80000"/>
              </a:lnSpc>
            </a:pPr>
            <a:r>
              <a:rPr lang="zh-CN" altLang="en-US" sz="800" smtClean="0"/>
              <a:t>就能正常运行）</a:t>
            </a:r>
          </a:p>
          <a:p>
            <a:pPr eaLnBrk="1" hangingPunct="1">
              <a:lnSpc>
                <a:spcPct val="80000"/>
              </a:lnSpc>
            </a:pPr>
            <a:r>
              <a:rPr lang="zh-CN" altLang="en-US" sz="800" smtClean="0"/>
              <a:t>smss.exe Session Manager</a:t>
            </a:r>
          </a:p>
          <a:p>
            <a:pPr eaLnBrk="1" hangingPunct="1">
              <a:lnSpc>
                <a:spcPct val="80000"/>
              </a:lnSpc>
            </a:pPr>
            <a:r>
              <a:rPr lang="zh-CN" altLang="en-US" sz="800" smtClean="0"/>
              <a:t>csrss.exe 子系统服务器进程</a:t>
            </a:r>
          </a:p>
          <a:p>
            <a:pPr eaLnBrk="1" hangingPunct="1">
              <a:lnSpc>
                <a:spcPct val="80000"/>
              </a:lnSpc>
            </a:pPr>
            <a:r>
              <a:rPr lang="zh-CN" altLang="en-US" sz="800" smtClean="0"/>
              <a:t>winlogon.exe 管理用户登录</a:t>
            </a:r>
          </a:p>
          <a:p>
            <a:pPr eaLnBrk="1" hangingPunct="1">
              <a:lnSpc>
                <a:spcPct val="80000"/>
              </a:lnSpc>
            </a:pPr>
            <a:r>
              <a:rPr lang="zh-CN" altLang="en-US" sz="800" smtClean="0"/>
              <a:t>services.exe 包含很多系统服务</a:t>
            </a:r>
          </a:p>
          <a:p>
            <a:pPr eaLnBrk="1" hangingPunct="1">
              <a:lnSpc>
                <a:spcPct val="80000"/>
              </a:lnSpc>
            </a:pPr>
            <a:r>
              <a:rPr lang="zh-CN" altLang="en-US" sz="800" smtClean="0"/>
              <a:t>lsass.exe 管理 IP 安全策略以及启动 ISAKMP/Oakley (IKE) 和 IP 安全驱动程序。</a:t>
            </a:r>
          </a:p>
          <a:p>
            <a:pPr eaLnBrk="1" hangingPunct="1">
              <a:lnSpc>
                <a:spcPct val="80000"/>
              </a:lnSpc>
            </a:pPr>
            <a:r>
              <a:rPr lang="zh-CN" altLang="en-US" sz="800" smtClean="0"/>
              <a:t>(系统服务)</a:t>
            </a:r>
          </a:p>
          <a:p>
            <a:pPr eaLnBrk="1" hangingPunct="1">
              <a:lnSpc>
                <a:spcPct val="80000"/>
              </a:lnSpc>
            </a:pPr>
            <a:r>
              <a:rPr lang="zh-CN" altLang="en-US" sz="800" smtClean="0"/>
              <a:t>产生会话密钥以及授予用于交互式客户/服务器验证的服务凭据(ticket)。(系统服务)</a:t>
            </a:r>
          </a:p>
          <a:p>
            <a:pPr eaLnBrk="1" hangingPunct="1">
              <a:lnSpc>
                <a:spcPct val="80000"/>
              </a:lnSpc>
            </a:pPr>
            <a:r>
              <a:rPr lang="zh-CN" altLang="en-US" sz="800" smtClean="0"/>
              <a:t>svchost.exe 包含很多系统服务</a:t>
            </a:r>
          </a:p>
          <a:p>
            <a:pPr eaLnBrk="1" hangingPunct="1">
              <a:lnSpc>
                <a:spcPct val="80000"/>
              </a:lnSpc>
            </a:pPr>
            <a:r>
              <a:rPr lang="zh-CN" altLang="en-US" sz="800" smtClean="0"/>
              <a:t>svchost.exe</a:t>
            </a:r>
          </a:p>
          <a:p>
            <a:pPr eaLnBrk="1" hangingPunct="1">
              <a:lnSpc>
                <a:spcPct val="80000"/>
              </a:lnSpc>
            </a:pPr>
            <a:r>
              <a:rPr lang="zh-CN" altLang="en-US" sz="800" smtClean="0"/>
              <a:t>SPOOLSV.EXE 将文件加载到内存中以便迟后打印。(系统服务)</a:t>
            </a:r>
          </a:p>
          <a:p>
            <a:pPr eaLnBrk="1" hangingPunct="1">
              <a:lnSpc>
                <a:spcPct val="80000"/>
              </a:lnSpc>
            </a:pPr>
            <a:r>
              <a:rPr lang="zh-CN" altLang="en-US" sz="800" smtClean="0"/>
              <a:t>explorer.exe 资源管理器</a:t>
            </a:r>
          </a:p>
          <a:p>
            <a:pPr eaLnBrk="1" hangingPunct="1">
              <a:lnSpc>
                <a:spcPct val="80000"/>
              </a:lnSpc>
            </a:pPr>
            <a:r>
              <a:rPr lang="zh-CN" altLang="en-US" sz="800" smtClean="0"/>
              <a:t>internat.exe 托盘区的拼音图标</a:t>
            </a:r>
          </a:p>
          <a:p>
            <a:pPr eaLnBrk="1" hangingPunct="1">
              <a:lnSpc>
                <a:spcPct val="80000"/>
              </a:lnSpc>
            </a:pPr>
            <a:r>
              <a:rPr lang="zh-CN" altLang="en-US" sz="800" smtClean="0"/>
              <a:t>附加的系统进程（这些进程不是必要的，你可以根据需要通过服务管理器来增加或减</a:t>
            </a:r>
          </a:p>
          <a:p>
            <a:pPr eaLnBrk="1" hangingPunct="1">
              <a:lnSpc>
                <a:spcPct val="80000"/>
              </a:lnSpc>
            </a:pPr>
            <a:r>
              <a:rPr lang="zh-CN" altLang="en-US" sz="800" smtClean="0"/>
              <a:t>少）</a:t>
            </a:r>
          </a:p>
          <a:p>
            <a:pPr eaLnBrk="1" hangingPunct="1">
              <a:lnSpc>
                <a:spcPct val="80000"/>
              </a:lnSpc>
            </a:pPr>
            <a:r>
              <a:rPr lang="zh-CN" altLang="en-US" sz="800" smtClean="0"/>
              <a:t>mstask.exe 允许程序在指定时间运行。(系统服务)</a:t>
            </a:r>
          </a:p>
          <a:p>
            <a:pPr eaLnBrk="1" hangingPunct="1">
              <a:lnSpc>
                <a:spcPct val="80000"/>
              </a:lnSpc>
            </a:pPr>
            <a:r>
              <a:rPr lang="zh-CN" altLang="en-US" sz="800" smtClean="0"/>
              <a:t>regsvc.exe 允许远程注册表操作。(系统服务)</a:t>
            </a:r>
          </a:p>
          <a:p>
            <a:pPr eaLnBrk="1" hangingPunct="1">
              <a:lnSpc>
                <a:spcPct val="80000"/>
              </a:lnSpc>
            </a:pPr>
            <a:r>
              <a:rPr lang="zh-CN" altLang="en-US" sz="800" smtClean="0"/>
              <a:t>winmgmt.exe 提供系统管理信息(系统服务)。</a:t>
            </a:r>
          </a:p>
          <a:p>
            <a:pPr eaLnBrk="1" hangingPunct="1">
              <a:lnSpc>
                <a:spcPct val="80000"/>
              </a:lnSpc>
            </a:pPr>
            <a:r>
              <a:rPr lang="zh-CN" altLang="en-US" sz="800" smtClean="0"/>
              <a:t>inetinfo.exe 通过 Internet 信息服务的管理单元提供 FTP 连接和管理。(系统服务)</a:t>
            </a:r>
          </a:p>
          <a:p>
            <a:pPr eaLnBrk="1" hangingPunct="1">
              <a:lnSpc>
                <a:spcPct val="80000"/>
              </a:lnSpc>
            </a:pPr>
            <a:r>
              <a:rPr lang="zh-CN" altLang="en-US" sz="800" smtClean="0"/>
              <a:t>tlntsvr.exe 允许远程用户登录到系统并且使用命令行运行控制台程序。(系统服务)</a:t>
            </a:r>
          </a:p>
          <a:p>
            <a:pPr eaLnBrk="1" hangingPunct="1">
              <a:lnSpc>
                <a:spcPct val="80000"/>
              </a:lnSpc>
            </a:pPr>
            <a:r>
              <a:rPr lang="zh-CN" altLang="en-US" sz="800" smtClean="0"/>
              <a:t>允许通过 Internet 信息服务的管理单元管理 Web 和 FTP 服务。(系统服务)</a:t>
            </a:r>
          </a:p>
          <a:p>
            <a:pPr eaLnBrk="1" hangingPunct="1">
              <a:lnSpc>
                <a:spcPct val="80000"/>
              </a:lnSpc>
            </a:pPr>
            <a:r>
              <a:rPr lang="zh-CN" altLang="en-US" sz="800" smtClean="0"/>
              <a:t>tftpd.exe 实现 TFTP Internet 标准。该标准不要求用户名和密码。远程安装服务</a:t>
            </a:r>
          </a:p>
          <a:p>
            <a:pPr eaLnBrk="1" hangingPunct="1">
              <a:lnSpc>
                <a:spcPct val="80000"/>
              </a:lnSpc>
            </a:pPr>
            <a:r>
              <a:rPr lang="zh-CN" altLang="en-US" sz="800" smtClean="0"/>
              <a:t>的一部分。(系统服务)</a:t>
            </a:r>
          </a:p>
          <a:p>
            <a:pPr eaLnBrk="1" hangingPunct="1">
              <a:lnSpc>
                <a:spcPct val="80000"/>
              </a:lnSpc>
            </a:pPr>
            <a:r>
              <a:rPr lang="zh-CN" altLang="en-US" sz="800" smtClean="0"/>
              <a:t>termsrv.exe 提供多会话环境允许客户端设备访问虚拟的 Windows 2000</a:t>
            </a:r>
          </a:p>
          <a:p>
            <a:pPr eaLnBrk="1" hangingPunct="1">
              <a:lnSpc>
                <a:spcPct val="80000"/>
              </a:lnSpc>
            </a:pPr>
            <a:r>
              <a:rPr lang="zh-CN" altLang="en-US" sz="800" smtClean="0"/>
              <a:t>Professional 桌面会话以及运行在服务器上的基于 Windows 的程序。(系统服务)</a:t>
            </a:r>
          </a:p>
          <a:p>
            <a:pPr eaLnBrk="1" hangingPunct="1">
              <a:lnSpc>
                <a:spcPct val="80000"/>
              </a:lnSpc>
            </a:pPr>
            <a:r>
              <a:rPr lang="zh-CN" altLang="en-US" sz="800" smtClean="0"/>
              <a:t>dns.exe 应答对域名系统(DNS)名称的查询和更新请求。(系统服务)</a:t>
            </a:r>
          </a:p>
          <a:p>
            <a:pPr eaLnBrk="1" hangingPunct="1">
              <a:lnSpc>
                <a:spcPct val="80000"/>
              </a:lnSpc>
            </a:pPr>
            <a:r>
              <a:rPr lang="zh-CN" altLang="en-US" sz="800" smtClean="0"/>
              <a:t>以下服务很少会用到，上面的服务都对安全有害，如果不是必要的应该关掉</a:t>
            </a:r>
          </a:p>
          <a:p>
            <a:pPr eaLnBrk="1" hangingPunct="1">
              <a:lnSpc>
                <a:spcPct val="80000"/>
              </a:lnSpc>
            </a:pPr>
            <a:r>
              <a:rPr lang="zh-CN" altLang="en-US" sz="800" smtClean="0"/>
              <a:t>tcpsvcs.exe 提供在 PXE 可远程启动客户计算机上远程安装 Windows 2000</a:t>
            </a:r>
          </a:p>
          <a:p>
            <a:pPr eaLnBrk="1" hangingPunct="1">
              <a:lnSpc>
                <a:spcPct val="80000"/>
              </a:lnSpc>
            </a:pPr>
            <a:r>
              <a:rPr lang="zh-CN" altLang="en-US" sz="800" smtClean="0"/>
              <a:t>Professional 的能力。(系统服务)</a:t>
            </a:r>
          </a:p>
          <a:p>
            <a:pPr eaLnBrk="1" hangingPunct="1">
              <a:lnSpc>
                <a:spcPct val="80000"/>
              </a:lnSpc>
            </a:pPr>
            <a:r>
              <a:rPr lang="zh-CN" altLang="en-US" sz="800" smtClean="0"/>
              <a:t>支持以下 TCP/IP 服务：Character Generator, Daytime, Discard, Echo, 以及</a:t>
            </a:r>
          </a:p>
          <a:p>
            <a:pPr eaLnBrk="1" hangingPunct="1">
              <a:lnSpc>
                <a:spcPct val="80000"/>
              </a:lnSpc>
            </a:pPr>
            <a:r>
              <a:rPr lang="zh-CN" altLang="en-US" sz="800" smtClean="0"/>
              <a:t>Quote of the Day。(系统服务)</a:t>
            </a:r>
          </a:p>
          <a:p>
            <a:pPr eaLnBrk="1" hangingPunct="1">
              <a:lnSpc>
                <a:spcPct val="80000"/>
              </a:lnSpc>
            </a:pPr>
            <a:r>
              <a:rPr lang="zh-CN" altLang="en-US" sz="800" smtClean="0"/>
              <a:t>ismserv.exe 允许在 Windows Advanced Server 站点间发送和接收消息。(系统服</a:t>
            </a:r>
          </a:p>
          <a:p>
            <a:pPr eaLnBrk="1" hangingPunct="1">
              <a:lnSpc>
                <a:spcPct val="80000"/>
              </a:lnSpc>
            </a:pPr>
            <a:r>
              <a:rPr lang="zh-CN" altLang="en-US" sz="800" smtClean="0"/>
              <a:t>务)</a:t>
            </a:r>
          </a:p>
          <a:p>
            <a:pPr eaLnBrk="1" hangingPunct="1">
              <a:lnSpc>
                <a:spcPct val="80000"/>
              </a:lnSpc>
            </a:pPr>
            <a:r>
              <a:rPr lang="zh-CN" altLang="en-US" sz="800" smtClean="0"/>
              <a:t>ups.exe 管理连接到计算机的不间断电源(UPS)。(系统服务)</a:t>
            </a:r>
          </a:p>
          <a:p>
            <a:pPr eaLnBrk="1" hangingPunct="1">
              <a:lnSpc>
                <a:spcPct val="80000"/>
              </a:lnSpc>
            </a:pPr>
            <a:r>
              <a:rPr lang="zh-CN" altLang="en-US" sz="800" smtClean="0"/>
              <a:t>wins.exe 为注册和解析 NetBIOS 型名称的 TCP/IP 客户提供 NetBIOS 名称服务。</a:t>
            </a:r>
          </a:p>
          <a:p>
            <a:pPr eaLnBrk="1" hangingPunct="1">
              <a:lnSpc>
                <a:spcPct val="80000"/>
              </a:lnSpc>
            </a:pPr>
            <a:r>
              <a:rPr lang="zh-CN" altLang="en-US" sz="800" smtClean="0"/>
              <a:t>(系统服务)</a:t>
            </a:r>
          </a:p>
          <a:p>
            <a:pPr eaLnBrk="1" hangingPunct="1">
              <a:lnSpc>
                <a:spcPct val="80000"/>
              </a:lnSpc>
            </a:pPr>
            <a:r>
              <a:rPr lang="zh-CN" altLang="en-US" sz="800" smtClean="0"/>
              <a:t>llssrv.exe License Logging Service(system service)</a:t>
            </a:r>
          </a:p>
          <a:p>
            <a:pPr eaLnBrk="1" hangingPunct="1">
              <a:lnSpc>
                <a:spcPct val="80000"/>
              </a:lnSpc>
            </a:pPr>
            <a:r>
              <a:rPr lang="zh-CN" altLang="en-US" sz="800" smtClean="0"/>
              <a:t>ntfrs.exe 在多个服务器间维护文件目录内容的文件同步。(系统服务)</a:t>
            </a:r>
          </a:p>
          <a:p>
            <a:pPr eaLnBrk="1" hangingPunct="1">
              <a:lnSpc>
                <a:spcPct val="80000"/>
              </a:lnSpc>
            </a:pPr>
            <a:r>
              <a:rPr lang="zh-CN" altLang="en-US" sz="800" smtClean="0"/>
              <a:t>RsSub.exe 控制用来远程储存数据的媒体。(系统服务)</a:t>
            </a:r>
          </a:p>
          <a:p>
            <a:pPr eaLnBrk="1" hangingPunct="1">
              <a:lnSpc>
                <a:spcPct val="80000"/>
              </a:lnSpc>
            </a:pPr>
            <a:r>
              <a:rPr lang="zh-CN" altLang="en-US" sz="800" smtClean="0"/>
              <a:t>locator.exe 管理 RPC 名称服务数据库。(系统服务)</a:t>
            </a:r>
          </a:p>
          <a:p>
            <a:pPr eaLnBrk="1" hangingPunct="1">
              <a:lnSpc>
                <a:spcPct val="80000"/>
              </a:lnSpc>
            </a:pPr>
            <a:r>
              <a:rPr lang="zh-CN" altLang="en-US" sz="800" smtClean="0"/>
              <a:t>lserver.exe 注册客户端许可证。(系统服务)</a:t>
            </a:r>
          </a:p>
          <a:p>
            <a:pPr eaLnBrk="1" hangingPunct="1">
              <a:lnSpc>
                <a:spcPct val="80000"/>
              </a:lnSpc>
            </a:pPr>
            <a:r>
              <a:rPr lang="zh-CN" altLang="en-US" sz="800" smtClean="0"/>
              <a:t>dfssvc.exe 管理分布于局域网或广域网的逻辑卷。(系统服务)</a:t>
            </a:r>
          </a:p>
          <a:p>
            <a:pPr eaLnBrk="1" hangingPunct="1">
              <a:lnSpc>
                <a:spcPct val="80000"/>
              </a:lnSpc>
            </a:pPr>
            <a:r>
              <a:rPr lang="zh-CN" altLang="en-US" sz="800" smtClean="0"/>
              <a:t>clipsrv.exe 支持</a:t>
            </a:r>
            <a:r>
              <a:rPr lang="zh-CN" altLang="en-US" sz="800" smtClean="0">
                <a:latin typeface="Arial" pitchFamily="34" charset="0"/>
              </a:rPr>
              <a:t>“</a:t>
            </a:r>
            <a:r>
              <a:rPr lang="zh-CN" altLang="en-US" sz="800" smtClean="0"/>
              <a:t>剪贴簿查看器</a:t>
            </a:r>
            <a:r>
              <a:rPr lang="zh-CN" altLang="en-US" sz="800" smtClean="0">
                <a:latin typeface="Arial" pitchFamily="34" charset="0"/>
              </a:rPr>
              <a:t>”</a:t>
            </a:r>
            <a:r>
              <a:rPr lang="zh-CN" altLang="en-US" sz="800" smtClean="0"/>
              <a:t>，以便可以从远程剪贴簿查阅剪贴页面。(系统</a:t>
            </a:r>
          </a:p>
          <a:p>
            <a:pPr eaLnBrk="1" hangingPunct="1">
              <a:lnSpc>
                <a:spcPct val="80000"/>
              </a:lnSpc>
            </a:pPr>
            <a:r>
              <a:rPr lang="zh-CN" altLang="en-US" sz="800" smtClean="0"/>
              <a:t>服务)</a:t>
            </a:r>
          </a:p>
          <a:p>
            <a:pPr eaLnBrk="1" hangingPunct="1">
              <a:lnSpc>
                <a:spcPct val="80000"/>
              </a:lnSpc>
            </a:pPr>
            <a:r>
              <a:rPr lang="zh-CN" altLang="en-US" sz="800" smtClean="0"/>
              <a:t>msdtc.exe 并列事务，是分布于两个以上的数据库，消息队列，文件系统，或其</a:t>
            </a:r>
          </a:p>
          <a:p>
            <a:pPr eaLnBrk="1" hangingPunct="1">
              <a:lnSpc>
                <a:spcPct val="80000"/>
              </a:lnSpc>
            </a:pPr>
            <a:r>
              <a:rPr lang="zh-CN" altLang="en-US" sz="800" smtClean="0"/>
              <a:t>它事务保护资源管理器。(系统服务)</a:t>
            </a:r>
          </a:p>
          <a:p>
            <a:pPr eaLnBrk="1" hangingPunct="1">
              <a:lnSpc>
                <a:spcPct val="80000"/>
              </a:lnSpc>
            </a:pPr>
            <a:r>
              <a:rPr lang="zh-CN" altLang="en-US" sz="800" smtClean="0"/>
              <a:t>faxsvc.exe 帮助您发送和接收传真。(系统服务)</a:t>
            </a:r>
          </a:p>
          <a:p>
            <a:pPr eaLnBrk="1" hangingPunct="1">
              <a:lnSpc>
                <a:spcPct val="80000"/>
              </a:lnSpc>
            </a:pPr>
            <a:r>
              <a:rPr lang="zh-CN" altLang="en-US" sz="800" smtClean="0"/>
              <a:t>cisvc.exe Indexing Service(system service)</a:t>
            </a:r>
          </a:p>
          <a:p>
            <a:pPr eaLnBrk="1" hangingPunct="1">
              <a:lnSpc>
                <a:spcPct val="80000"/>
              </a:lnSpc>
            </a:pPr>
            <a:r>
              <a:rPr lang="zh-CN" altLang="en-US" sz="800" smtClean="0"/>
              <a:t>dmadmin.exe 磁盘管理请求的系统管理服务。(系统服务)</a:t>
            </a:r>
          </a:p>
          <a:p>
            <a:pPr eaLnBrk="1" hangingPunct="1">
              <a:lnSpc>
                <a:spcPct val="80000"/>
              </a:lnSpc>
            </a:pPr>
            <a:r>
              <a:rPr lang="zh-CN" altLang="en-US" sz="800" smtClean="0"/>
              <a:t>mnmsrvc.exe 允许有权限的用户使用 NetMeeting 远程访问 Windows 桌面。(系统服</a:t>
            </a:r>
          </a:p>
          <a:p>
            <a:pPr eaLnBrk="1" hangingPunct="1">
              <a:lnSpc>
                <a:spcPct val="80000"/>
              </a:lnSpc>
            </a:pPr>
            <a:r>
              <a:rPr lang="zh-CN" altLang="en-US" sz="800" smtClean="0"/>
              <a:t>务)</a:t>
            </a:r>
          </a:p>
          <a:p>
            <a:pPr eaLnBrk="1" hangingPunct="1">
              <a:lnSpc>
                <a:spcPct val="80000"/>
              </a:lnSpc>
            </a:pPr>
            <a:r>
              <a:rPr lang="zh-CN" altLang="en-US" sz="800" smtClean="0"/>
              <a:t>netdde.exe 提供动态数据交换 (DDE) 的网络传输和安全特性。(系统服务)</a:t>
            </a:r>
          </a:p>
          <a:p>
            <a:pPr eaLnBrk="1" hangingPunct="1">
              <a:lnSpc>
                <a:spcPct val="80000"/>
              </a:lnSpc>
            </a:pPr>
            <a:r>
              <a:rPr lang="zh-CN" altLang="en-US" sz="800" smtClean="0"/>
              <a:t>smlogsvc.exe 配置性能日志和警报。(系统服务)</a:t>
            </a:r>
          </a:p>
          <a:p>
            <a:pPr eaLnBrk="1" hangingPunct="1">
              <a:lnSpc>
                <a:spcPct val="80000"/>
              </a:lnSpc>
            </a:pPr>
            <a:r>
              <a:rPr lang="zh-CN" altLang="en-US" sz="800" smtClean="0"/>
              <a:t>rsvp.exe 为依赖质量服务(QoS)的程序和控制应用程序提供网络信号和本地通信控制</a:t>
            </a:r>
          </a:p>
          <a:p>
            <a:pPr eaLnBrk="1" hangingPunct="1">
              <a:lnSpc>
                <a:spcPct val="80000"/>
              </a:lnSpc>
            </a:pPr>
            <a:r>
              <a:rPr lang="zh-CN" altLang="en-US" sz="800" smtClean="0"/>
              <a:t>安装功能。(系统服务)</a:t>
            </a:r>
          </a:p>
          <a:p>
            <a:pPr eaLnBrk="1" hangingPunct="1">
              <a:lnSpc>
                <a:spcPct val="80000"/>
              </a:lnSpc>
            </a:pPr>
            <a:r>
              <a:rPr lang="zh-CN" altLang="en-US" sz="800" smtClean="0"/>
              <a:t>RsEng.exe 协调用来储存不常用数据的服务和管理工具。(系统服务)</a:t>
            </a:r>
          </a:p>
          <a:p>
            <a:pPr eaLnBrk="1" hangingPunct="1">
              <a:lnSpc>
                <a:spcPct val="80000"/>
              </a:lnSpc>
            </a:pPr>
            <a:r>
              <a:rPr lang="zh-CN" altLang="en-US" sz="800" smtClean="0"/>
              <a:t>RsFsa.exe 管理远程储存的文件的操作。(系统服务)</a:t>
            </a:r>
          </a:p>
          <a:p>
            <a:pPr eaLnBrk="1" hangingPunct="1">
              <a:lnSpc>
                <a:spcPct val="80000"/>
              </a:lnSpc>
            </a:pPr>
            <a:r>
              <a:rPr lang="zh-CN" altLang="en-US" sz="800" smtClean="0"/>
              <a:t>grovel.exe 扫描零备份存储(SIS)卷上的重复文件，并且将重复文件指向一个数据存</a:t>
            </a:r>
          </a:p>
          <a:p>
            <a:pPr eaLnBrk="1" hangingPunct="1">
              <a:lnSpc>
                <a:spcPct val="80000"/>
              </a:lnSpc>
            </a:pPr>
            <a:r>
              <a:rPr lang="zh-CN" altLang="en-US" sz="800" smtClean="0"/>
              <a:t>储点，以节省磁盘空间。(系统服务)</a:t>
            </a:r>
          </a:p>
          <a:p>
            <a:pPr eaLnBrk="1" hangingPunct="1">
              <a:lnSpc>
                <a:spcPct val="80000"/>
              </a:lnSpc>
            </a:pPr>
            <a:r>
              <a:rPr lang="zh-CN" altLang="en-US" sz="800" smtClean="0"/>
              <a:t>SCardSvr.exe 对插入在计算机智能卡阅读器中的智能卡进行管理和访问控制。(系统</a:t>
            </a:r>
          </a:p>
          <a:p>
            <a:pPr eaLnBrk="1" hangingPunct="1">
              <a:lnSpc>
                <a:spcPct val="80000"/>
              </a:lnSpc>
            </a:pPr>
            <a:r>
              <a:rPr lang="zh-CN" altLang="en-US" sz="800" smtClean="0"/>
              <a:t>服务)</a:t>
            </a:r>
          </a:p>
          <a:p>
            <a:pPr eaLnBrk="1" hangingPunct="1">
              <a:lnSpc>
                <a:spcPct val="80000"/>
              </a:lnSpc>
            </a:pPr>
            <a:r>
              <a:rPr lang="zh-CN" altLang="en-US" sz="800" smtClean="0"/>
              <a:t>snmp.exe 包含代理程序可以监视网络设备的活动并且向网络控制台工作站汇报。(系</a:t>
            </a:r>
          </a:p>
          <a:p>
            <a:pPr eaLnBrk="1" hangingPunct="1">
              <a:lnSpc>
                <a:spcPct val="80000"/>
              </a:lnSpc>
            </a:pPr>
            <a:r>
              <a:rPr lang="zh-CN" altLang="en-US" sz="800" smtClean="0"/>
              <a:t>统服务)</a:t>
            </a:r>
          </a:p>
          <a:p>
            <a:pPr eaLnBrk="1" hangingPunct="1">
              <a:lnSpc>
                <a:spcPct val="80000"/>
              </a:lnSpc>
            </a:pPr>
            <a:r>
              <a:rPr lang="zh-CN" altLang="en-US" sz="800" smtClean="0"/>
              <a:t>snmptrap.exe 接收由本地或远程 SNMP 代理程序产生的陷阱消息，然后将消息传递</a:t>
            </a:r>
          </a:p>
          <a:p>
            <a:pPr eaLnBrk="1" hangingPunct="1">
              <a:lnSpc>
                <a:spcPct val="80000"/>
              </a:lnSpc>
            </a:pPr>
            <a:r>
              <a:rPr lang="zh-CN" altLang="en-US" sz="800" smtClean="0"/>
              <a:t>到运行在这台计算机上 SNMP 管理程序。(系统服务)</a:t>
            </a:r>
          </a:p>
          <a:p>
            <a:pPr eaLnBrk="1" hangingPunct="1">
              <a:lnSpc>
                <a:spcPct val="80000"/>
              </a:lnSpc>
            </a:pPr>
            <a:r>
              <a:rPr lang="zh-CN" altLang="en-US" sz="800" smtClean="0"/>
              <a:t>UtilMan.exe 从一个窗口中启动和配置辅助工具。(系统服务)</a:t>
            </a:r>
          </a:p>
          <a:p>
            <a:pPr eaLnBrk="1" hangingPunct="1">
              <a:lnSpc>
                <a:spcPct val="80000"/>
              </a:lnSpc>
            </a:pPr>
            <a:r>
              <a:rPr lang="zh-CN" altLang="en-US" sz="800" smtClean="0"/>
              <a:t>msiexec.exe 依据 .MSI 文件中包含的命令来安装、修复以及删除软件。(系统服务) </a:t>
            </a: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0D14339-707A-479D-B73C-71318C8F8E28}" type="slidenum">
              <a:rPr lang="en-US"/>
              <a:pPr>
                <a:defRPr/>
              </a:pPr>
              <a:t>‹#›</a:t>
            </a:fld>
            <a:endParaRPr lang="en-US"/>
          </a:p>
        </p:txBody>
      </p:sp>
    </p:spTree>
    <p:extLst>
      <p:ext uri="{BB962C8B-B14F-4D97-AF65-F5344CB8AC3E}">
        <p14:creationId xmlns:p14="http://schemas.microsoft.com/office/powerpoint/2010/main" val="2088349483"/>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5BC02C6-CEEF-4C9B-9087-AFA682323C54}" type="slidenum">
              <a:rPr lang="en-US"/>
              <a:pPr>
                <a:defRPr/>
              </a:pPr>
              <a:t>‹#›</a:t>
            </a:fld>
            <a:endParaRPr lang="en-US"/>
          </a:p>
        </p:txBody>
      </p:sp>
    </p:spTree>
    <p:extLst>
      <p:ext uri="{BB962C8B-B14F-4D97-AF65-F5344CB8AC3E}">
        <p14:creationId xmlns:p14="http://schemas.microsoft.com/office/powerpoint/2010/main" val="2263168031"/>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E7DBC6-1956-4FA1-A928-32A8F4E1D269}" type="slidenum">
              <a:rPr lang="en-US"/>
              <a:pPr>
                <a:defRPr/>
              </a:pPr>
              <a:t>‹#›</a:t>
            </a:fld>
            <a:endParaRPr lang="en-US"/>
          </a:p>
        </p:txBody>
      </p:sp>
    </p:spTree>
    <p:extLst>
      <p:ext uri="{BB962C8B-B14F-4D97-AF65-F5344CB8AC3E}">
        <p14:creationId xmlns:p14="http://schemas.microsoft.com/office/powerpoint/2010/main" val="3734140048"/>
      </p:ext>
    </p:extLst>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67DD31F-AD32-4D04-BC88-AEA041FB2543}" type="slidenum">
              <a:rPr lang="en-US"/>
              <a:pPr>
                <a:defRPr/>
              </a:pPr>
              <a:t>‹#›</a:t>
            </a:fld>
            <a:endParaRPr lang="en-US"/>
          </a:p>
        </p:txBody>
      </p:sp>
    </p:spTree>
    <p:extLst>
      <p:ext uri="{BB962C8B-B14F-4D97-AF65-F5344CB8AC3E}">
        <p14:creationId xmlns:p14="http://schemas.microsoft.com/office/powerpoint/2010/main" val="296101221"/>
      </p:ext>
    </p:extLst>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B9D5A64-AA08-4515-9F71-6121EF5B1D52}" type="slidenum">
              <a:rPr lang="en-US"/>
              <a:pPr>
                <a:defRPr/>
              </a:pPr>
              <a:t>‹#›</a:t>
            </a:fld>
            <a:endParaRPr lang="en-US"/>
          </a:p>
        </p:txBody>
      </p:sp>
    </p:spTree>
    <p:extLst>
      <p:ext uri="{BB962C8B-B14F-4D97-AF65-F5344CB8AC3E}">
        <p14:creationId xmlns:p14="http://schemas.microsoft.com/office/powerpoint/2010/main" val="271185446"/>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187933E-4EC5-4227-8DAC-0EB6D3A3D155}" type="slidenum">
              <a:rPr lang="en-US"/>
              <a:pPr>
                <a:defRPr/>
              </a:pPr>
              <a:t>‹#›</a:t>
            </a:fld>
            <a:endParaRPr lang="en-US"/>
          </a:p>
        </p:txBody>
      </p:sp>
    </p:spTree>
    <p:extLst>
      <p:ext uri="{BB962C8B-B14F-4D97-AF65-F5344CB8AC3E}">
        <p14:creationId xmlns:p14="http://schemas.microsoft.com/office/powerpoint/2010/main" val="4111579998"/>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1F707D9-D500-4F22-B6EB-4428C5156C07}" type="slidenum">
              <a:rPr lang="en-US"/>
              <a:pPr>
                <a:defRPr/>
              </a:pPr>
              <a:t>‹#›</a:t>
            </a:fld>
            <a:endParaRPr lang="en-US"/>
          </a:p>
        </p:txBody>
      </p:sp>
    </p:spTree>
    <p:extLst>
      <p:ext uri="{BB962C8B-B14F-4D97-AF65-F5344CB8AC3E}">
        <p14:creationId xmlns:p14="http://schemas.microsoft.com/office/powerpoint/2010/main" val="3049579601"/>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37E42E6-19A4-467C-A018-BBEFA4C4C1BD}" type="slidenum">
              <a:rPr lang="en-US"/>
              <a:pPr>
                <a:defRPr/>
              </a:pPr>
              <a:t>‹#›</a:t>
            </a:fld>
            <a:endParaRPr lang="en-US"/>
          </a:p>
        </p:txBody>
      </p:sp>
    </p:spTree>
    <p:extLst>
      <p:ext uri="{BB962C8B-B14F-4D97-AF65-F5344CB8AC3E}">
        <p14:creationId xmlns:p14="http://schemas.microsoft.com/office/powerpoint/2010/main" val="313471655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E2EF936-15AC-49AA-9591-2CD67992E754}" type="slidenum">
              <a:rPr lang="en-US"/>
              <a:pPr>
                <a:defRPr/>
              </a:pPr>
              <a:t>‹#›</a:t>
            </a:fld>
            <a:endParaRPr lang="en-US"/>
          </a:p>
        </p:txBody>
      </p:sp>
    </p:spTree>
    <p:extLst>
      <p:ext uri="{BB962C8B-B14F-4D97-AF65-F5344CB8AC3E}">
        <p14:creationId xmlns:p14="http://schemas.microsoft.com/office/powerpoint/2010/main" val="1691168557"/>
      </p:ext>
    </p:extLst>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B418F6-FEA0-4BB4-8E96-DC6A0C8CD6E5}" type="slidenum">
              <a:rPr lang="en-US"/>
              <a:pPr>
                <a:defRPr/>
              </a:pPr>
              <a:t>‹#›</a:t>
            </a:fld>
            <a:endParaRPr lang="en-US"/>
          </a:p>
        </p:txBody>
      </p:sp>
    </p:spTree>
    <p:extLst>
      <p:ext uri="{BB962C8B-B14F-4D97-AF65-F5344CB8AC3E}">
        <p14:creationId xmlns:p14="http://schemas.microsoft.com/office/powerpoint/2010/main" val="501315216"/>
      </p:ext>
    </p:extLst>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24F98E-DB03-4AB0-8888-98835FAA8EA6}" type="slidenum">
              <a:rPr lang="en-US"/>
              <a:pPr>
                <a:defRPr/>
              </a:pPr>
              <a:t>‹#›</a:t>
            </a:fld>
            <a:endParaRPr lang="en-US"/>
          </a:p>
        </p:txBody>
      </p:sp>
    </p:spTree>
    <p:extLst>
      <p:ext uri="{BB962C8B-B14F-4D97-AF65-F5344CB8AC3E}">
        <p14:creationId xmlns:p14="http://schemas.microsoft.com/office/powerpoint/2010/main" val="766413026"/>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p>
        </p:txBody>
      </p:sp>
      <p:sp>
        <p:nvSpPr>
          <p:cNvPr id="205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p>
        </p:txBody>
      </p:sp>
      <p:sp>
        <p:nvSpPr>
          <p:cNvPr id="2054"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2337D933-119B-485C-8DE1-4BF138A2F958}"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hyperlink" Target="&#22823;&#23398;&#35745;&#31639;&#26426;&#22522;&#30784;(&#31532;&#19977;&#29256;)-7.pptx" TargetMode="External"/><Relationship Id="rId3" Type="http://schemas.openxmlformats.org/officeDocument/2006/relationships/slide" Target="slide63.xml"/><Relationship Id="rId7" Type="http://schemas.openxmlformats.org/officeDocument/2006/relationships/hyperlink" Target="&#22823;&#23398;&#35745;&#31639;&#26426;&#22522;&#30784;(&#31532;&#19977;&#29256;)-5.pptx" TargetMode="External"/><Relationship Id="rId12" Type="http://schemas.openxmlformats.org/officeDocument/2006/relationships/hyperlink" Target="&#22823;&#23398;&#35745;&#31639;&#26426;&#22522;&#30784;(&#31532;&#19977;&#29256;)-8.pptx" TargetMode="External"/><Relationship Id="rId2" Type="http://schemas.openxmlformats.org/officeDocument/2006/relationships/hyperlink" Target="&#20840;&#22269;&#35745;&#31639;&#26426;&#31561;&#32423;&#32771;&#35797;&#19968;&#32423;MSOffice&#32771;&#35797;&#39064;.doc" TargetMode="External"/><Relationship Id="rId1" Type="http://schemas.openxmlformats.org/officeDocument/2006/relationships/slideLayout" Target="../slideLayouts/slideLayout7.xml"/><Relationship Id="rId6" Type="http://schemas.openxmlformats.org/officeDocument/2006/relationships/hyperlink" Target="&#22823;&#23398;&#35745;&#31639;&#26426;&#22522;&#30784;(&#31532;&#19977;&#29256;)-4.pptx" TargetMode="External"/><Relationship Id="rId11" Type="http://schemas.openxmlformats.org/officeDocument/2006/relationships/hyperlink" Target="&#22823;&#23398;&#35745;&#31639;&#26426;&#22522;&#30784;(&#31532;&#19977;&#29256;)-1.pptx" TargetMode="External"/><Relationship Id="rId5" Type="http://schemas.openxmlformats.org/officeDocument/2006/relationships/hyperlink" Target="&#22823;&#23398;&#35745;&#31639;&#26426;&#22522;&#30784;(&#31532;&#19977;&#29256;)-2.pptx" TargetMode="External"/><Relationship Id="rId10" Type="http://schemas.openxmlformats.org/officeDocument/2006/relationships/hyperlink" Target="&#22823;&#23398;&#35745;&#31639;&#26426;&#22522;&#30784;(&#31532;&#19977;&#29256;)-6.pptx" TargetMode="External"/><Relationship Id="rId4" Type="http://schemas.openxmlformats.org/officeDocument/2006/relationships/image" Target="../media/image4.png"/><Relationship Id="rId9" Type="http://schemas.openxmlformats.org/officeDocument/2006/relationships/hyperlink" Target="&#22823;&#23398;&#35745;&#31639;&#26426;&#22522;&#30784;(&#31532;&#19977;&#29256;)-9.pptx"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png"/></Relationships>
</file>

<file path=ppt/slides/_rels/slide2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slide" Target="slide45.xml"/><Relationship Id="rId3" Type="http://schemas.openxmlformats.org/officeDocument/2006/relationships/slide" Target="slide18.xml"/><Relationship Id="rId7" Type="http://schemas.openxmlformats.org/officeDocument/2006/relationships/slide" Target="slide41.xml"/><Relationship Id="rId2" Type="http://schemas.openxmlformats.org/officeDocument/2006/relationships/slide" Target="slide5.xml"/><Relationship Id="rId1" Type="http://schemas.openxmlformats.org/officeDocument/2006/relationships/slideLayout" Target="../slideLayouts/slideLayout18.xml"/><Relationship Id="rId6" Type="http://schemas.openxmlformats.org/officeDocument/2006/relationships/slide" Target="slide35.xml"/><Relationship Id="rId11" Type="http://schemas.openxmlformats.org/officeDocument/2006/relationships/slide" Target="slide69.xml"/><Relationship Id="rId5" Type="http://schemas.openxmlformats.org/officeDocument/2006/relationships/slide" Target="slide25.xml"/><Relationship Id="rId10" Type="http://schemas.openxmlformats.org/officeDocument/2006/relationships/slide" Target="slide60.xml"/><Relationship Id="rId4" Type="http://schemas.openxmlformats.org/officeDocument/2006/relationships/slide" Target="slide24.xml"/><Relationship Id="rId9" Type="http://schemas.openxmlformats.org/officeDocument/2006/relationships/slide" Target="slide5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image" Target="../media/image61.jpeg"/><Relationship Id="rId13" Type="http://schemas.openxmlformats.org/officeDocument/2006/relationships/image" Target="../media/image66.png"/><Relationship Id="rId3" Type="http://schemas.openxmlformats.org/officeDocument/2006/relationships/image" Target="../media/image56.jpeg"/><Relationship Id="rId7" Type="http://schemas.openxmlformats.org/officeDocument/2006/relationships/image" Target="../media/image60.png"/><Relationship Id="rId12" Type="http://schemas.openxmlformats.org/officeDocument/2006/relationships/image" Target="../media/image65.jpeg"/><Relationship Id="rId2" Type="http://schemas.openxmlformats.org/officeDocument/2006/relationships/image" Target="../media/image55.png"/><Relationship Id="rId1" Type="http://schemas.openxmlformats.org/officeDocument/2006/relationships/slideLayout" Target="../slideLayouts/slideLayout7.xml"/><Relationship Id="rId6" Type="http://schemas.openxmlformats.org/officeDocument/2006/relationships/image" Target="../media/image59.png"/><Relationship Id="rId11" Type="http://schemas.openxmlformats.org/officeDocument/2006/relationships/image" Target="../media/image64.jpeg"/><Relationship Id="rId5" Type="http://schemas.openxmlformats.org/officeDocument/2006/relationships/image" Target="../media/image58.pn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 Id="rId5" Type="http://schemas.openxmlformats.org/officeDocument/2006/relationships/image" Target="../media/image84.png"/><Relationship Id="rId4" Type="http://schemas.openxmlformats.org/officeDocument/2006/relationships/image" Target="../media/image83.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7.xml"/><Relationship Id="rId5" Type="http://schemas.openxmlformats.org/officeDocument/2006/relationships/image" Target="../media/image88.png"/><Relationship Id="rId4" Type="http://schemas.openxmlformats.org/officeDocument/2006/relationships/image" Target="../media/image87.png"/></Relationships>
</file>

<file path=ppt/slides/_rels/slide6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7.xml"/><Relationship Id="rId4" Type="http://schemas.openxmlformats.org/officeDocument/2006/relationships/image" Target="../media/image91.png"/></Relationships>
</file>

<file path=ppt/slides/_rels/slide6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7.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大学计算机基础</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第</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3</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版</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p>
        </p:txBody>
      </p:sp>
      <p:sp>
        <p:nvSpPr>
          <p:cNvPr id="4103" name="Rectangle 7"/>
          <p:cNvSpPr>
            <a:spLocks noChangeArrowheads="1"/>
          </p:cNvSpPr>
          <p:nvPr/>
        </p:nvSpPr>
        <p:spPr bwMode="auto">
          <a:xfrm>
            <a:off x="3924300" y="2420938"/>
            <a:ext cx="46863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3600" dirty="0">
                <a:latin typeface="黑体" pitchFamily="49" charset="-122"/>
                <a:ea typeface="黑体" pitchFamily="49" charset="-122"/>
              </a:rPr>
              <a:t> </a:t>
            </a:r>
            <a:r>
              <a:rPr lang="en-US" altLang="zh-CN" sz="3600" dirty="0">
                <a:latin typeface="黑体" pitchFamily="49" charset="-122"/>
                <a:ea typeface="黑体" pitchFamily="49" charset="-122"/>
              </a:rPr>
              <a:t>—Win7+Office 2010</a:t>
            </a:r>
            <a:endParaRPr lang="zh-CN" altLang="en-US" sz="3600" dirty="0">
              <a:solidFill>
                <a:schemeClr val="accent1"/>
              </a:solidFill>
              <a:latin typeface="黑体" pitchFamily="49" charset="-122"/>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14" name="Text Box 9"/>
          <p:cNvSpPr txBox="1">
            <a:spLocks noChangeArrowheads="1"/>
          </p:cNvSpPr>
          <p:nvPr/>
        </p:nvSpPr>
        <p:spPr bwMode="auto">
          <a:xfrm>
            <a:off x="4421510" y="3671888"/>
            <a:ext cx="439896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solidFill>
                  <a:srgbClr val="FFFF00"/>
                </a:solidFill>
              </a:rPr>
              <a:t>编者：何振林</a:t>
            </a:r>
          </a:p>
          <a:p>
            <a:endParaRPr lang="zh-CN" altLang="en-US" sz="2400" dirty="0">
              <a:solidFill>
                <a:srgbClr val="FFFF00"/>
              </a:solidFill>
            </a:endParaRPr>
          </a:p>
          <a:p>
            <a:r>
              <a:rPr lang="zh-CN" altLang="en-US" sz="2400" dirty="0">
                <a:solidFill>
                  <a:srgbClr val="FFFF00"/>
                </a:solidFill>
              </a:rPr>
              <a:t>联系方式：</a:t>
            </a:r>
          </a:p>
          <a:p>
            <a:r>
              <a:rPr lang="zh-CN" altLang="en-US" sz="2400" dirty="0">
                <a:solidFill>
                  <a:srgbClr val="FFFF00"/>
                </a:solidFill>
              </a:rPr>
              <a:t>      Tel：13908045104</a:t>
            </a:r>
          </a:p>
          <a:p>
            <a:r>
              <a:rPr lang="zh-CN" altLang="en-US" sz="2400" dirty="0">
                <a:solidFill>
                  <a:srgbClr val="FFFF00"/>
                </a:solidFill>
              </a:rPr>
              <a:t>E-Mail：2623308652@qq.com</a:t>
            </a:r>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51871"/>
          <a:stretch/>
        </p:blipFill>
        <p:spPr>
          <a:xfrm>
            <a:off x="254508" y="3734944"/>
            <a:ext cx="1914863" cy="2692040"/>
          </a:xfrm>
          <a:prstGeom prst="rect">
            <a:avLst/>
          </a:prstGeom>
        </p:spPr>
      </p:pic>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l="51519"/>
          <a:stretch/>
        </p:blipFill>
        <p:spPr>
          <a:xfrm>
            <a:off x="2248103" y="3734944"/>
            <a:ext cx="1891849" cy="2692040"/>
          </a:xfrm>
          <a:prstGeom prst="rect">
            <a:avLst/>
          </a:prstGeom>
        </p:spPr>
      </p:pic>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1260648" y="2924944"/>
            <a:ext cx="609600" cy="609600"/>
          </a:xfrm>
          <a:prstGeom prst="rect">
            <a:avLst/>
          </a:prstGeom>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4" presetClass="entr" presetSubtype="10"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randombar(horizontal)">
                                      <p:cBhvr>
                                        <p:cTn id="47" dur="500"/>
                                        <p:tgtEl>
                                          <p:spTgt spid="2"/>
                                        </p:tgtEl>
                                      </p:cBhvr>
                                    </p:animEffect>
                                  </p:childTnLst>
                                </p:cTn>
                              </p:par>
                              <p:par>
                                <p:cTn id="48" presetID="14" presetClass="entr" presetSubtype="10" fill="hold"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randombar(horizontal)">
                                      <p:cBhvr>
                                        <p:cTn id="5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1"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ChangeArrowheads="1"/>
          </p:cNvSpPr>
          <p:nvPr/>
        </p:nvSpPr>
        <p:spPr bwMode="auto">
          <a:xfrm>
            <a:off x="82550" y="188913"/>
            <a:ext cx="8997950" cy="5976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400" dirty="0">
                <a:latin typeface="Arial" pitchFamily="34" charset="0"/>
                <a:ea typeface="黑体" pitchFamily="49" charset="-122"/>
              </a:rPr>
              <a:t>        </a:t>
            </a:r>
            <a:r>
              <a:rPr lang="zh-CN" altLang="en-US" sz="2400" dirty="0">
                <a:solidFill>
                  <a:srgbClr val="FFC000"/>
                </a:solidFill>
                <a:latin typeface="Arial" pitchFamily="34" charset="0"/>
                <a:ea typeface="黑体" pitchFamily="49" charset="-122"/>
              </a:rPr>
              <a:t>5．作业管理</a:t>
            </a:r>
          </a:p>
          <a:p>
            <a:r>
              <a:rPr lang="zh-CN" altLang="en-US" sz="2400" dirty="0">
                <a:latin typeface="Arial" pitchFamily="34" charset="0"/>
                <a:ea typeface="黑体" pitchFamily="49" charset="-122"/>
              </a:rPr>
              <a:t>        作业是反映用户在一次计算或数据处理中要求计算机所作的工作集合。作业管理的主要任务是作业调度和作业控制。</a:t>
            </a:r>
          </a:p>
          <a:p>
            <a:r>
              <a:rPr lang="zh-CN" altLang="en-US" sz="2400" dirty="0">
                <a:latin typeface="Arial" pitchFamily="34" charset="0"/>
                <a:ea typeface="黑体" pitchFamily="49" charset="-122"/>
              </a:rPr>
              <a:t>        </a:t>
            </a:r>
            <a:r>
              <a:rPr lang="zh-CN" altLang="en-US" sz="2400" dirty="0">
                <a:solidFill>
                  <a:srgbClr val="FFC000"/>
                </a:solidFill>
                <a:latin typeface="Arial" pitchFamily="34" charset="0"/>
                <a:ea typeface="黑体" pitchFamily="49" charset="-122"/>
              </a:rPr>
              <a:t>6．网络与通信管理</a:t>
            </a:r>
          </a:p>
          <a:p>
            <a:r>
              <a:rPr lang="zh-CN" altLang="en-US" sz="2400" dirty="0">
                <a:latin typeface="Arial" pitchFamily="34" charset="0"/>
                <a:ea typeface="黑体" pitchFamily="49" charset="-122"/>
              </a:rPr>
              <a:t>        联网操作系统至少应具有以下管理功能。</a:t>
            </a:r>
          </a:p>
          <a:p>
            <a:r>
              <a:rPr lang="zh-CN" altLang="en-US" sz="2400" dirty="0">
                <a:latin typeface="Arial" pitchFamily="34" charset="0"/>
                <a:ea typeface="黑体" pitchFamily="49" charset="-122"/>
              </a:rPr>
              <a:t>        ①网上资源管理功能。计算机网络的主要目的之一是共享资源，网络操作系统应实现网上资源的共享，管理用户应用程序对资源的访问，保证信息资源的安全性和一致性。</a:t>
            </a:r>
          </a:p>
          <a:p>
            <a:r>
              <a:rPr lang="zh-CN" altLang="en-US" sz="2400" dirty="0">
                <a:latin typeface="Arial" pitchFamily="34" charset="0"/>
                <a:ea typeface="黑体" pitchFamily="49" charset="-122"/>
              </a:rPr>
              <a:t>        ②数据通信管理功能。计算机联网后，站点之间可以互相传送数据，进行通信，通过通信软件，按照通信协议的规定，完成网络上计算机之间的信息传送。</a:t>
            </a:r>
          </a:p>
          <a:p>
            <a:r>
              <a:rPr lang="zh-CN" altLang="en-US" sz="2400" dirty="0">
                <a:latin typeface="Arial" pitchFamily="34" charset="0"/>
                <a:ea typeface="黑体" pitchFamily="49" charset="-122"/>
              </a:rPr>
              <a:t>        ③网络管理功能。包括故障管理、安全管理、性能管理、记账管理和配置管理。</a:t>
            </a:r>
          </a:p>
          <a:p>
            <a:r>
              <a:rPr lang="zh-CN" altLang="en-US" sz="2400" dirty="0">
                <a:latin typeface="Arial" pitchFamily="34" charset="0"/>
                <a:ea typeface="黑体" pitchFamily="49" charset="-122"/>
              </a:rPr>
              <a:t>        </a:t>
            </a:r>
            <a:r>
              <a:rPr lang="zh-CN" altLang="en-US" sz="2400" dirty="0">
                <a:solidFill>
                  <a:srgbClr val="FFC000"/>
                </a:solidFill>
                <a:latin typeface="Arial" pitchFamily="34" charset="0"/>
                <a:ea typeface="黑体" pitchFamily="49" charset="-122"/>
              </a:rPr>
              <a:t>7．用户接口</a:t>
            </a:r>
          </a:p>
          <a:p>
            <a:r>
              <a:rPr lang="zh-CN" altLang="en-US" sz="2400" dirty="0">
                <a:latin typeface="Arial" pitchFamily="34" charset="0"/>
                <a:ea typeface="黑体" pitchFamily="49" charset="-122"/>
              </a:rPr>
              <a:t>        提供方便、友好的用户界面，使用户无需了解过多的软硬件细节就能方便灵活地使用计算机。</a:t>
            </a:r>
          </a:p>
        </p:txBody>
      </p:sp>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ChangeArrowheads="1"/>
          </p:cNvSpPr>
          <p:nvPr/>
        </p:nvSpPr>
        <p:spPr bwMode="auto">
          <a:xfrm>
            <a:off x="82550" y="701675"/>
            <a:ext cx="8997950" cy="609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不同的硬件结构，尤其是不同的应用环境，应有不同类型的操作系统，以实现不同的目标。通常把操作系统分为如下几类。</a:t>
            </a:r>
          </a:p>
          <a:p>
            <a:r>
              <a:rPr lang="zh-CN" altLang="en-US" sz="2200" dirty="0">
                <a:latin typeface="Arial" pitchFamily="34" charset="0"/>
                <a:ea typeface="黑体" pitchFamily="49" charset="-122"/>
              </a:rPr>
              <a:t>        </a:t>
            </a:r>
            <a:r>
              <a:rPr lang="zh-CN" altLang="en-US" sz="2200" dirty="0">
                <a:solidFill>
                  <a:srgbClr val="FFC000"/>
                </a:solidFill>
                <a:latin typeface="Arial" pitchFamily="34" charset="0"/>
                <a:ea typeface="黑体" pitchFamily="49" charset="-122"/>
              </a:rPr>
              <a:t>1．按结构和功能分类</a:t>
            </a:r>
          </a:p>
          <a:p>
            <a:r>
              <a:rPr lang="zh-CN" altLang="en-US" sz="2200" dirty="0">
                <a:latin typeface="Arial" pitchFamily="34" charset="0"/>
                <a:ea typeface="黑体" pitchFamily="49" charset="-122"/>
              </a:rPr>
              <a:t>        一般分为批处理系统、分时系统、实时系统、网络操作系统、分布式操作系统。</a:t>
            </a:r>
          </a:p>
          <a:p>
            <a:r>
              <a:rPr lang="zh-CN" altLang="en-US" sz="2200" dirty="0">
                <a:latin typeface="Arial" pitchFamily="34" charset="0"/>
                <a:ea typeface="黑体" pitchFamily="49" charset="-122"/>
              </a:rPr>
              <a:t>        ①批处理操作系统。批处理操作系统的基本特征是批量处理，它把提高系统的处理能力，即作业的吞吐量，作为主要设计目标，同时也兼顾作业的周转时间。所谓周转时间就是从作业提交给系统到用户作业完成并取得计算结果的运转时间。批处理系统可分为单道批处理系统和多道批处理系统两大类。</a:t>
            </a:r>
          </a:p>
          <a:p>
            <a:r>
              <a:rPr lang="zh-CN" altLang="en-US" sz="2200" dirty="0">
                <a:latin typeface="Arial" pitchFamily="34" charset="0"/>
                <a:ea typeface="黑体" pitchFamily="49" charset="-122"/>
              </a:rPr>
              <a:t>        ②分时操作系统。分时操作系统往往用于连接几十甚至上百个终端的系统，每个用户在他自己的终端上控制其作业的运行，而处理机则按固定时间片轮流地为各个终端服务。这种系统的特点就是对连接终端的轮流快速响应。在这种系统中，各终端用户可以独立地工作而互不干扰，宏观上每个终端好像独占处理机资源，而微观上则是各终端对处理机的分时共享。</a:t>
            </a:r>
          </a:p>
          <a:p>
            <a:r>
              <a:rPr lang="zh-CN" altLang="en-US" sz="2200" dirty="0">
                <a:latin typeface="Arial" pitchFamily="34" charset="0"/>
                <a:ea typeface="黑体" pitchFamily="49" charset="-122"/>
              </a:rPr>
              <a:t>        分时操作系统侧重于及时性和交互性，一些比较典型的分时操作系统有UNIX等。</a:t>
            </a:r>
          </a:p>
        </p:txBody>
      </p:sp>
      <p:sp>
        <p:nvSpPr>
          <p:cNvPr id="109571" name="Rectangle 3"/>
          <p:cNvSpPr>
            <a:spLocks noChangeArrowheads="1"/>
          </p:cNvSpPr>
          <p:nvPr/>
        </p:nvSpPr>
        <p:spPr bwMode="auto">
          <a:xfrm>
            <a:off x="95250" y="125413"/>
            <a:ext cx="4033838"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1" hangingPunct="1"/>
            <a:r>
              <a:rPr lang="zh-CN" altLang="en-US" sz="2400">
                <a:latin typeface="Arial" pitchFamily="34" charset="0"/>
                <a:ea typeface="黑体" pitchFamily="49" charset="-122"/>
              </a:rPr>
              <a:t>3.1.2  操作系统的分类</a:t>
            </a:r>
          </a:p>
        </p:txBody>
      </p:sp>
    </p:spTree>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ChangeArrowheads="1"/>
          </p:cNvSpPr>
          <p:nvPr/>
        </p:nvSpPr>
        <p:spPr bwMode="auto">
          <a:xfrm>
            <a:off x="82550" y="260350"/>
            <a:ext cx="8997950" cy="6408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③实时操作系统</a:t>
            </a:r>
          </a:p>
          <a:p>
            <a:r>
              <a:rPr lang="zh-CN" altLang="en-US" sz="2200" dirty="0">
                <a:latin typeface="Arial" pitchFamily="34" charset="0"/>
                <a:ea typeface="黑体" pitchFamily="49" charset="-122"/>
              </a:rPr>
              <a:t>        实时系统是很少需要人工干预的控制系统，它的一个基本特征是事件驱动设计，即当接受了某些外部信息后，由系统选择某一程序去执行，完成相应的实时任务。其目标是及时响应外部设备的请求，并在规定时间内完成有关处理，时间性强、响应快是这种系统的特点。多用于生产过程控制和事务处理。</a:t>
            </a:r>
          </a:p>
          <a:p>
            <a:r>
              <a:rPr lang="zh-CN" altLang="en-US" sz="2200" dirty="0">
                <a:latin typeface="Arial" pitchFamily="34" charset="0"/>
                <a:ea typeface="黑体" pitchFamily="49" charset="-122"/>
              </a:rPr>
              <a:t>        ④网络操作系统</a:t>
            </a:r>
          </a:p>
          <a:p>
            <a:r>
              <a:rPr lang="zh-CN" altLang="en-US" sz="2200" dirty="0">
                <a:latin typeface="Arial" pitchFamily="34" charset="0"/>
                <a:ea typeface="黑体" pitchFamily="49" charset="-122"/>
              </a:rPr>
              <a:t>        网络操作系统，就是在计算机网络系统中，管理一台或多台主机的软硬件资源，支持网络通信，提供网络服务的软件集合。</a:t>
            </a:r>
          </a:p>
          <a:p>
            <a:r>
              <a:rPr lang="zh-CN" altLang="en-US" sz="2200" dirty="0">
                <a:latin typeface="Arial" pitchFamily="34" charset="0"/>
                <a:ea typeface="黑体" pitchFamily="49" charset="-122"/>
              </a:rPr>
              <a:t>        ⑤分布式操作系统</a:t>
            </a:r>
          </a:p>
          <a:p>
            <a:r>
              <a:rPr lang="zh-CN" altLang="en-US" sz="2200" dirty="0">
                <a:latin typeface="Arial" pitchFamily="34" charset="0"/>
                <a:ea typeface="黑体" pitchFamily="49" charset="-122"/>
              </a:rPr>
              <a:t>        分布式操作系统也是由多台计算机连接起来组成的计算机网络，系统中若干台计算机可以互相协作来完成一个共同任务。系统中的计算机无主次之分，系统中的资源被提供给所有用户共享，一个程序可分布在几台计算机上并行地运行，互相协调完成一个共同的任务。分布式操作系统的引入主要是为了增加系统的处理能力、节省投资、提高系统的可靠性。</a:t>
            </a:r>
          </a:p>
          <a:p>
            <a:r>
              <a:rPr lang="zh-CN" altLang="en-US" sz="2200" dirty="0">
                <a:latin typeface="Arial" pitchFamily="34" charset="0"/>
                <a:ea typeface="黑体" pitchFamily="49" charset="-122"/>
              </a:rPr>
              <a:t>        把一个计算问题分成若干个子计算，每个子计算可以分布在网络中的各台计算机（可发挥该机的功能）上执行，这种用于管理分布式计算机系统中资源的操作系统称为分布式操作系统。</a:t>
            </a:r>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ChangeArrowheads="1"/>
          </p:cNvSpPr>
          <p:nvPr/>
        </p:nvSpPr>
        <p:spPr bwMode="auto">
          <a:xfrm>
            <a:off x="82550" y="228600"/>
            <a:ext cx="8997950" cy="6411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300" dirty="0">
                <a:latin typeface="Arial" pitchFamily="34" charset="0"/>
                <a:ea typeface="黑体" pitchFamily="49" charset="-122"/>
              </a:rPr>
              <a:t>        </a:t>
            </a:r>
            <a:r>
              <a:rPr lang="zh-CN" altLang="en-US" sz="2300" dirty="0">
                <a:solidFill>
                  <a:srgbClr val="FFC000"/>
                </a:solidFill>
                <a:latin typeface="Arial" pitchFamily="34" charset="0"/>
                <a:ea typeface="黑体" pitchFamily="49" charset="-122"/>
              </a:rPr>
              <a:t>2．按用户数量分类</a:t>
            </a:r>
          </a:p>
          <a:p>
            <a:r>
              <a:rPr lang="zh-CN" altLang="en-US" sz="2300" dirty="0">
                <a:latin typeface="Arial" pitchFamily="34" charset="0"/>
                <a:ea typeface="黑体" pitchFamily="49" charset="-122"/>
              </a:rPr>
              <a:t>        ①单用户操作系统</a:t>
            </a:r>
          </a:p>
          <a:p>
            <a:r>
              <a:rPr lang="zh-CN" altLang="en-US" sz="2300" dirty="0">
                <a:latin typeface="Arial" pitchFamily="34" charset="0"/>
                <a:ea typeface="黑体" pitchFamily="49" charset="-122"/>
              </a:rPr>
              <a:t>        2000年以前大多数微机上运行的大多数操作系统都属于这一种。如MS-DOS、Windows 95/98等。</a:t>
            </a:r>
          </a:p>
          <a:p>
            <a:r>
              <a:rPr lang="zh-CN" altLang="en-US" sz="2300" dirty="0">
                <a:latin typeface="Arial" pitchFamily="34" charset="0"/>
                <a:ea typeface="黑体" pitchFamily="49" charset="-122"/>
              </a:rPr>
              <a:t>        ②多用户操作系统</a:t>
            </a:r>
          </a:p>
          <a:p>
            <a:r>
              <a:rPr lang="zh-CN" altLang="en-US" sz="2300" dirty="0">
                <a:latin typeface="Arial" pitchFamily="34" charset="0"/>
                <a:ea typeface="黑体" pitchFamily="49" charset="-122"/>
              </a:rPr>
              <a:t>        多用户操作系统允许多个用户通过各自的终端使用同一台主机，共享主机中各类资源。常见的多用户多任务操作系统有Windows 2000 Server、Windows XP、Windows Server 2003、Windows Vista以及UNIX等。</a:t>
            </a:r>
          </a:p>
          <a:p>
            <a:r>
              <a:rPr lang="zh-CN" altLang="en-US" sz="2300" dirty="0">
                <a:latin typeface="Arial" pitchFamily="34" charset="0"/>
                <a:ea typeface="黑体" pitchFamily="49" charset="-122"/>
              </a:rPr>
              <a:t>        </a:t>
            </a:r>
            <a:r>
              <a:rPr lang="zh-CN" altLang="en-US" sz="2300" dirty="0">
                <a:solidFill>
                  <a:srgbClr val="FFC000"/>
                </a:solidFill>
                <a:latin typeface="Arial" pitchFamily="34" charset="0"/>
                <a:ea typeface="黑体" pitchFamily="49" charset="-122"/>
              </a:rPr>
              <a:t>3．按操作系统提供的操作界面分类</a:t>
            </a:r>
          </a:p>
          <a:p>
            <a:r>
              <a:rPr lang="zh-CN" altLang="en-US" sz="2300" dirty="0">
                <a:latin typeface="Arial" pitchFamily="34" charset="0"/>
                <a:ea typeface="黑体" pitchFamily="49" charset="-122"/>
              </a:rPr>
              <a:t>        按操作系统提供的操作界面进行分类又可把操作系统分为字符类操作系统和图形类操作系统。字符类操作系统有MS-DOS、PC-DOS、UNIX等；图形类操作系统有Windows系列、OS/2、MAC、Linux等。</a:t>
            </a:r>
          </a:p>
          <a:p>
            <a:r>
              <a:rPr lang="zh-CN" altLang="en-US" sz="2300" dirty="0">
                <a:latin typeface="Arial" pitchFamily="34" charset="0"/>
                <a:ea typeface="黑体" pitchFamily="49" charset="-122"/>
              </a:rPr>
              <a:t>        </a:t>
            </a:r>
            <a:r>
              <a:rPr lang="zh-CN" altLang="en-US" sz="2300" dirty="0">
                <a:solidFill>
                  <a:srgbClr val="FFC000"/>
                </a:solidFill>
                <a:latin typeface="Arial" pitchFamily="34" charset="0"/>
                <a:ea typeface="黑体" pitchFamily="49" charset="-122"/>
              </a:rPr>
              <a:t>4．多媒体操作系统</a:t>
            </a:r>
          </a:p>
          <a:p>
            <a:r>
              <a:rPr lang="zh-CN" altLang="en-US" sz="2300" dirty="0">
                <a:latin typeface="Arial" pitchFamily="34" charset="0"/>
                <a:ea typeface="黑体" pitchFamily="49" charset="-122"/>
              </a:rPr>
              <a:t>        计算机能处理文字信息、图形、声音、图像等其他媒体信息。为了能够对这类信息和资源进行处理和管理，从而出现了一种多媒体操作系统。多媒体操作系统是以上各种操作系统的结合体。</a:t>
            </a:r>
          </a:p>
        </p:txBody>
      </p:sp>
    </p:spTree>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ChangeArrowheads="1"/>
          </p:cNvSpPr>
          <p:nvPr/>
        </p:nvSpPr>
        <p:spPr bwMode="auto">
          <a:xfrm>
            <a:off x="82550" y="777875"/>
            <a:ext cx="8997950" cy="574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300" dirty="0">
                <a:latin typeface="Arial" pitchFamily="34" charset="0"/>
                <a:ea typeface="黑体" pitchFamily="49" charset="-122"/>
              </a:rPr>
              <a:t>        </a:t>
            </a:r>
            <a:r>
              <a:rPr lang="zh-CN" altLang="en-US" sz="2300" dirty="0">
                <a:solidFill>
                  <a:srgbClr val="FFC000"/>
                </a:solidFill>
                <a:latin typeface="Arial" pitchFamily="34" charset="0"/>
                <a:ea typeface="黑体" pitchFamily="49" charset="-122"/>
              </a:rPr>
              <a:t>1．并发性</a:t>
            </a:r>
          </a:p>
          <a:p>
            <a:r>
              <a:rPr lang="zh-CN" altLang="en-US" sz="2300" dirty="0">
                <a:latin typeface="Arial" pitchFamily="34" charset="0"/>
                <a:ea typeface="黑体" pitchFamily="49" charset="-122"/>
              </a:rPr>
              <a:t>        并发性（Concurrence）是指两个或两个以上的运行程序在同一时间间隔段内同时执行。操作系统是一个并发系统，并发性是它的重要特征，它应该具有处理多个同时执行程序的能力。多个I/O设备同时在输入输出；设备输入输出和CPU计算同时进行；内存中同时有多个程序被启动交替、穿插地执行，这些都是并发性的例子。发挥并发性能够消除计算机系统中部件和部件之间的相互等待，有效地改善了系统资源的利用率，改进了系统的吞吐率，提高了系统效率。例如，一个程序等待I/O时，就让出CPU，而调度另一个运行程序则占有CPU执行。这样，在程序等待I/O时，CPU便不会空闲，这就是并发技术。</a:t>
            </a:r>
          </a:p>
          <a:p>
            <a:r>
              <a:rPr lang="zh-CN" altLang="en-US" sz="2300" dirty="0">
                <a:latin typeface="Arial" pitchFamily="34" charset="0"/>
                <a:ea typeface="黑体" pitchFamily="49" charset="-122"/>
              </a:rPr>
              <a:t>        为了更好地解决并发性引发的一系列问题，如怎样从一个运行程序切换到另一个运行程序？操作系统中很早就引入了一个重要的概念——进程，由于进程能清淅刻画操作系统中的并发性，实现多个运行程序的并发执行，因而它已成为现代操作系统的一个重要基础。</a:t>
            </a:r>
          </a:p>
          <a:p>
            <a:r>
              <a:rPr lang="zh-CN" altLang="en-US" sz="2300" dirty="0">
                <a:latin typeface="Arial" pitchFamily="34" charset="0"/>
                <a:ea typeface="黑体" pitchFamily="49" charset="-122"/>
              </a:rPr>
              <a:t>        采用了并发技术的系统又称为多任务系统（Multitasking）。</a:t>
            </a:r>
          </a:p>
        </p:txBody>
      </p:sp>
      <p:sp>
        <p:nvSpPr>
          <p:cNvPr id="112643" name="Rectangle 3"/>
          <p:cNvSpPr>
            <a:spLocks noChangeArrowheads="1"/>
          </p:cNvSpPr>
          <p:nvPr/>
        </p:nvSpPr>
        <p:spPr bwMode="auto">
          <a:xfrm>
            <a:off x="95250" y="125413"/>
            <a:ext cx="4033838"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1" hangingPunct="1"/>
            <a:r>
              <a:rPr lang="zh-CN" altLang="en-US" sz="2400" dirty="0">
                <a:latin typeface="Arial" pitchFamily="34" charset="0"/>
                <a:ea typeface="黑体" pitchFamily="49" charset="-122"/>
              </a:rPr>
              <a:t>3.1.3  操作系统的主要特性</a:t>
            </a:r>
          </a:p>
        </p:txBody>
      </p:sp>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ChangeArrowheads="1"/>
          </p:cNvSpPr>
          <p:nvPr/>
        </p:nvSpPr>
        <p:spPr bwMode="auto">
          <a:xfrm>
            <a:off x="107950" y="196850"/>
            <a:ext cx="8997950" cy="6472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767" tIns="48383" rIns="96767" bIns="48383"/>
          <a:lstStyle/>
          <a:p>
            <a:pPr lvl="1" eaLnBrk="1" hangingPunct="1">
              <a:buClr>
                <a:schemeClr val="hlink"/>
              </a:buClr>
              <a:buSzPct val="100000"/>
              <a:buFont typeface="Wingdings" pitchFamily="2" charset="2"/>
              <a:buNone/>
            </a:pPr>
            <a:r>
              <a:rPr lang="zh-CN" altLang="en-US" sz="2200" dirty="0">
                <a:ea typeface="黑体" pitchFamily="49" charset="-122"/>
              </a:rPr>
              <a:t>  </a:t>
            </a:r>
            <a:r>
              <a:rPr lang="zh-CN" altLang="en-US" sz="2200" dirty="0">
                <a:solidFill>
                  <a:srgbClr val="FFC000"/>
                </a:solidFill>
                <a:ea typeface="黑体" pitchFamily="49" charset="-122"/>
              </a:rPr>
              <a:t>2．共享性</a:t>
            </a:r>
          </a:p>
          <a:p>
            <a:pPr eaLnBrk="1" hangingPunct="1"/>
            <a:r>
              <a:rPr lang="zh-CN" altLang="en-US" sz="2200" dirty="0">
                <a:ea typeface="黑体" pitchFamily="49" charset="-122"/>
              </a:rPr>
              <a:t>        共享性指操作系统中的资源（包括硬件资源和信息资源）可被多个并发执行的进程所使用。出于经济上的考虑，一次性向每个用户程序分别提供它所需的全部资源不但是浪费的，有时也是不可能的。现实的方法是让多个用户程序共用一套计算机系统的所有资源，因而必然会产生共享资源的需要。资源共享的方式可以分成两种：第一种是互斥共享。第二种是同时访问。</a:t>
            </a:r>
          </a:p>
          <a:p>
            <a:pPr eaLnBrk="1" hangingPunct="1"/>
            <a:r>
              <a:rPr lang="zh-CN" altLang="en-US" sz="2200" dirty="0">
                <a:ea typeface="黑体" pitchFamily="49" charset="-122"/>
              </a:rPr>
              <a:t>        共享性和并发性是操作系统两个最基本的特征。 </a:t>
            </a:r>
          </a:p>
          <a:p>
            <a:pPr eaLnBrk="1" hangingPunct="1"/>
            <a:r>
              <a:rPr lang="zh-CN" altLang="en-US" sz="2200" dirty="0">
                <a:ea typeface="黑体" pitchFamily="49" charset="-122"/>
              </a:rPr>
              <a:t>        </a:t>
            </a:r>
            <a:r>
              <a:rPr lang="zh-CN" altLang="en-US" sz="2200" dirty="0">
                <a:solidFill>
                  <a:srgbClr val="FFC000"/>
                </a:solidFill>
                <a:ea typeface="黑体" pitchFamily="49" charset="-122"/>
              </a:rPr>
              <a:t>3．异步性</a:t>
            </a:r>
          </a:p>
          <a:p>
            <a:pPr eaLnBrk="1" hangingPunct="1"/>
            <a:r>
              <a:rPr lang="zh-CN" altLang="en-US" sz="2200" dirty="0">
                <a:ea typeface="黑体" pitchFamily="49" charset="-122"/>
              </a:rPr>
              <a:t>        操作系统的第三个特点是异步性（Asynchronism），或称随机性。 </a:t>
            </a:r>
          </a:p>
          <a:p>
            <a:pPr eaLnBrk="1" hangingPunct="1"/>
            <a:r>
              <a:rPr lang="zh-CN" altLang="en-US" sz="2200" dirty="0">
                <a:ea typeface="黑体" pitchFamily="49" charset="-122"/>
              </a:rPr>
              <a:t>        在多道程序环境中，允许多个进程并发执行，由于资源有限而进程众多，多数情况，进程（程序）的执行不是一贯到低，而是“走走停停”，例如，一个进程在CPU上运行一段时间后，由于等待资源满足或事件发生，它被暂停执行，CPU转让给另一个进程执行。系统中的进程何时执行？何时暂停？以什么样的速度向前推进？进程总共要多少时间执行才能完成？这些都是不可予知的，或者说该进程是以异步方式运行的，异步性给系统带来了潜在的危险，有可能导致与时间有关的错误，但只要运行环境相同，操作系统必须保证多次运行作业，都会获得完全相同的结果。</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4930">
                                            <p:txEl>
                                              <p:pRg st="0" end="0"/>
                                            </p:txEl>
                                          </p:spTgt>
                                        </p:tgtEl>
                                        <p:attrNameLst>
                                          <p:attrName>style.visibility</p:attrName>
                                        </p:attrNameLst>
                                      </p:cBhvr>
                                      <p:to>
                                        <p:strVal val="visible"/>
                                      </p:to>
                                    </p:set>
                                    <p:anim calcmode="lin" valueType="num">
                                      <p:cBhvr additive="base">
                                        <p:cTn id="7" dur="500" fill="hold"/>
                                        <p:tgtEl>
                                          <p:spTgt spid="12493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4930">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0" grpId="0" build="p" autoUpdateAnimBg="0"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ChangeArrowheads="1"/>
          </p:cNvSpPr>
          <p:nvPr/>
        </p:nvSpPr>
        <p:spPr bwMode="auto">
          <a:xfrm>
            <a:off x="82550" y="836613"/>
            <a:ext cx="8997950" cy="554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a:solidFill>
                  <a:srgbClr val="FFC000"/>
                </a:solidFill>
                <a:latin typeface="Arial" pitchFamily="34" charset="0"/>
                <a:ea typeface="黑体" pitchFamily="49" charset="-122"/>
              </a:rPr>
              <a:t>1．Windows操作系统</a:t>
            </a:r>
          </a:p>
          <a:p>
            <a:r>
              <a:rPr lang="zh-CN" altLang="en-US" sz="2200" dirty="0">
                <a:latin typeface="Arial" pitchFamily="34" charset="0"/>
                <a:ea typeface="黑体" pitchFamily="49" charset="-122"/>
              </a:rPr>
              <a:t>        Windows系统是由美国的Microsoft（微软）公司开发出来的一种图形用户界面的操作系统，它采用图形的方式替代了DOS系统中复杂的命令行形式，使用户能轻松地操作计算机，大大提高了人机交互能力。</a:t>
            </a:r>
          </a:p>
          <a:p>
            <a:r>
              <a:rPr lang="zh-CN" altLang="en-US" sz="2200" dirty="0">
                <a:latin typeface="Arial" pitchFamily="34" charset="0"/>
                <a:ea typeface="黑体" pitchFamily="49" charset="-122"/>
              </a:rPr>
              <a:t>        Microsoft于1985年推出了Windows 1.0版，1987年又推出了Windows 2.0版，1990年5月，Microsoft推出了Windows 3.0版，获得了较大的成功，也标志着Windows时代的到来。但是严格地讲，Windows 3.x还不能称为纯粹的操作系统，因为它必需在DOS上运行。但需要指出的是，Windows 3.x可以完成DOS的所有功能，并且与DOS有着本质的区别。</a:t>
            </a:r>
          </a:p>
          <a:p>
            <a:r>
              <a:rPr lang="zh-CN" altLang="en-US" sz="2200" dirty="0">
                <a:latin typeface="Arial" pitchFamily="34" charset="0"/>
                <a:ea typeface="黑体" pitchFamily="49" charset="-122"/>
              </a:rPr>
              <a:t>        1995年8月，Microsoft公司推出了Windows 95，这是一个真正的多用户、多任务，完全采用图形界面的操作系统。随后又陆续推出了Windows 98（1998年6月）、Windows 2000（2000年）、Windows XP（</a:t>
            </a:r>
            <a:r>
              <a:rPr lang="zh-CN" altLang="en-US" sz="2200" dirty="0" smtClean="0">
                <a:latin typeface="Arial" pitchFamily="34" charset="0"/>
                <a:ea typeface="黑体" pitchFamily="49" charset="-122"/>
              </a:rPr>
              <a:t>2001年10月</a:t>
            </a:r>
            <a:r>
              <a:rPr lang="en-US" altLang="zh-CN" sz="2200" dirty="0" smtClean="0">
                <a:latin typeface="Arial" pitchFamily="34" charset="0"/>
                <a:ea typeface="黑体" pitchFamily="49" charset="-122"/>
              </a:rPr>
              <a:t>25</a:t>
            </a:r>
            <a:r>
              <a:rPr lang="zh-CN" altLang="en-US" sz="2200" dirty="0">
                <a:latin typeface="Arial" pitchFamily="34" charset="0"/>
                <a:ea typeface="黑体" pitchFamily="49" charset="-122"/>
              </a:rPr>
              <a:t>日</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使其功能日趋完善，使用更加方便。新推出的Windows 7（2009年10月22日）操作系统具有新的绘图与表现引擎，新的通信架构和新的文件系统。</a:t>
            </a:r>
          </a:p>
        </p:txBody>
      </p:sp>
      <p:sp>
        <p:nvSpPr>
          <p:cNvPr id="114691" name="Rectangle 3"/>
          <p:cNvSpPr>
            <a:spLocks noChangeArrowheads="1"/>
          </p:cNvSpPr>
          <p:nvPr/>
        </p:nvSpPr>
        <p:spPr bwMode="auto">
          <a:xfrm>
            <a:off x="95250" y="234950"/>
            <a:ext cx="4033838"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1" hangingPunct="1"/>
            <a:r>
              <a:rPr lang="zh-CN" altLang="en-US" sz="2400">
                <a:latin typeface="Arial" pitchFamily="34" charset="0"/>
                <a:ea typeface="黑体" pitchFamily="49" charset="-122"/>
              </a:rPr>
              <a:t>3.1.4  常用操作系统介绍</a:t>
            </a:r>
          </a:p>
        </p:txBody>
      </p:sp>
    </p:spTree>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ChangeArrowheads="1"/>
          </p:cNvSpPr>
          <p:nvPr/>
        </p:nvSpPr>
        <p:spPr bwMode="auto">
          <a:xfrm>
            <a:off x="82550" y="188913"/>
            <a:ext cx="8997950" cy="625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400" dirty="0">
                <a:latin typeface="Arial" pitchFamily="34" charset="0"/>
                <a:ea typeface="黑体" pitchFamily="49" charset="-122"/>
              </a:rPr>
              <a:t>        </a:t>
            </a:r>
            <a:r>
              <a:rPr lang="zh-CN" altLang="en-US" sz="2400" dirty="0">
                <a:solidFill>
                  <a:srgbClr val="FFC000"/>
                </a:solidFill>
                <a:latin typeface="Arial" pitchFamily="34" charset="0"/>
                <a:ea typeface="黑体" pitchFamily="49" charset="-122"/>
              </a:rPr>
              <a:t>2．UNIX操作系统</a:t>
            </a:r>
          </a:p>
          <a:p>
            <a:r>
              <a:rPr lang="zh-CN" altLang="en-US" sz="2400" dirty="0">
                <a:latin typeface="Arial" pitchFamily="34" charset="0"/>
                <a:ea typeface="黑体" pitchFamily="49" charset="-122"/>
              </a:rPr>
              <a:t>        UNIX操作系统是一个多用户、多任务的分时操作系统。从1969年在美国AT&amp;T的Bell实验室问世以来，经过了一个长期的发展过程，它被广泛的应用在小型机、超级电脑、大型机甚至巨型机上。</a:t>
            </a:r>
          </a:p>
          <a:p>
            <a:r>
              <a:rPr lang="zh-CN" altLang="en-US" sz="2400" dirty="0">
                <a:latin typeface="Arial" pitchFamily="34" charset="0"/>
                <a:ea typeface="黑体" pitchFamily="49" charset="-122"/>
              </a:rPr>
              <a:t>        UNIX对硬件要求较高，现阶段的UNIX系统各版本之间兼容性不好，用户界面虽然有了相当大的改善，但与Windows等操作系统相比还有不小的差距，这些都限制了UNIX的进一步流行。</a:t>
            </a:r>
          </a:p>
          <a:p>
            <a:r>
              <a:rPr lang="zh-CN" altLang="en-US" sz="2400" dirty="0">
                <a:latin typeface="Arial" pitchFamily="34" charset="0"/>
                <a:ea typeface="黑体" pitchFamily="49" charset="-122"/>
              </a:rPr>
              <a:t>        </a:t>
            </a:r>
            <a:r>
              <a:rPr lang="zh-CN" altLang="en-US" sz="2400" dirty="0">
                <a:solidFill>
                  <a:srgbClr val="FFC000"/>
                </a:solidFill>
                <a:latin typeface="Arial" pitchFamily="34" charset="0"/>
                <a:ea typeface="黑体" pitchFamily="49" charset="-122"/>
              </a:rPr>
              <a:t>3．Linux系统</a:t>
            </a:r>
          </a:p>
          <a:p>
            <a:r>
              <a:rPr lang="zh-CN" altLang="en-US" sz="2400" dirty="0">
                <a:latin typeface="Arial" pitchFamily="34" charset="0"/>
                <a:ea typeface="黑体" pitchFamily="49" charset="-122"/>
              </a:rPr>
              <a:t>        Linux最初由芬兰人Linus Torvalds开发，其源程序在Internet网上公开发布，由此引发了全球电脑爱好者的开发热情，许多人下载该源程序并按自己的意愿完善某一方面的功能，再发回网上，Linux也因此被雕琢成为一个全球最稳定的、最有发展前景的操作系统。</a:t>
            </a:r>
          </a:p>
          <a:p>
            <a:r>
              <a:rPr lang="zh-CN" altLang="en-US" sz="2400" dirty="0">
                <a:latin typeface="Arial" pitchFamily="34" charset="0"/>
                <a:ea typeface="黑体" pitchFamily="49" charset="-122"/>
              </a:rPr>
              <a:t>        </a:t>
            </a:r>
            <a:r>
              <a:rPr lang="zh-CN" altLang="en-US" sz="2400" dirty="0">
                <a:solidFill>
                  <a:srgbClr val="FFC000"/>
                </a:solidFill>
                <a:latin typeface="Arial" pitchFamily="34" charset="0"/>
                <a:ea typeface="黑体" pitchFamily="49" charset="-122"/>
              </a:rPr>
              <a:t>4．Mac OS操作系统</a:t>
            </a:r>
          </a:p>
          <a:p>
            <a:r>
              <a:rPr lang="zh-CN" altLang="en-US" sz="2400" dirty="0">
                <a:latin typeface="Arial" pitchFamily="34" charset="0"/>
                <a:ea typeface="黑体" pitchFamily="49" charset="-122"/>
              </a:rPr>
              <a:t>        Mac OS操作系统是美国Apple公司推出的操作系统，运行在Macintosh计算机上，是全图形化界面和操作方式的鼻祖。</a:t>
            </a:r>
          </a:p>
        </p:txBody>
      </p:sp>
    </p:spTree>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3"/>
          <p:cNvSpPr>
            <a:spLocks noChangeArrowheads="1"/>
          </p:cNvSpPr>
          <p:nvPr/>
        </p:nvSpPr>
        <p:spPr bwMode="auto">
          <a:xfrm>
            <a:off x="82550" y="147638"/>
            <a:ext cx="5268913" cy="519112"/>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1" hangingPunct="1"/>
            <a:r>
              <a:rPr lang="zh-CN" altLang="en-US" sz="2800" dirty="0">
                <a:latin typeface="Arial" pitchFamily="34" charset="0"/>
                <a:ea typeface="黑体" pitchFamily="49" charset="-122"/>
              </a:rPr>
              <a:t>3.2  Windows </a:t>
            </a:r>
            <a:r>
              <a:rPr lang="en-US" altLang="zh-CN" sz="2800" dirty="0" smtClean="0">
                <a:latin typeface="Arial" pitchFamily="34" charset="0"/>
                <a:ea typeface="黑体" pitchFamily="49" charset="-122"/>
              </a:rPr>
              <a:t>7</a:t>
            </a:r>
            <a:r>
              <a:rPr lang="zh-CN" altLang="en-US" sz="2800" dirty="0" smtClean="0">
                <a:latin typeface="Arial" pitchFamily="34" charset="0"/>
                <a:ea typeface="黑体" pitchFamily="49" charset="-122"/>
              </a:rPr>
              <a:t>操作系统</a:t>
            </a:r>
            <a:r>
              <a:rPr lang="zh-CN" altLang="en-US" sz="2800" dirty="0">
                <a:latin typeface="Arial" pitchFamily="34" charset="0"/>
                <a:ea typeface="黑体" pitchFamily="49" charset="-122"/>
              </a:rPr>
              <a:t>简介</a:t>
            </a:r>
          </a:p>
        </p:txBody>
      </p:sp>
      <p:sp>
        <p:nvSpPr>
          <p:cNvPr id="116740" name="Rectangle 4"/>
          <p:cNvSpPr>
            <a:spLocks noChangeArrowheads="1"/>
          </p:cNvSpPr>
          <p:nvPr/>
        </p:nvSpPr>
        <p:spPr bwMode="auto">
          <a:xfrm>
            <a:off x="82550" y="1371128"/>
            <a:ext cx="8997950" cy="529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en-US" altLang="zh-CN" sz="2200" dirty="0">
                <a:ea typeface="黑体" pitchFamily="49" charset="-122"/>
              </a:rPr>
              <a:t>Windows 7</a:t>
            </a:r>
            <a:r>
              <a:rPr lang="zh-CN" altLang="zh-CN" sz="2200" dirty="0">
                <a:ea typeface="黑体" pitchFamily="49" charset="-122"/>
              </a:rPr>
              <a:t>是美国微软公司新一代的操作系统，可供家庭及商业工作环境、笔记本电脑、平板电脑、多媒体中心等使用</a:t>
            </a:r>
            <a:r>
              <a:rPr lang="zh-CN" altLang="zh-CN" sz="2200" dirty="0" smtClean="0">
                <a:ea typeface="黑体" pitchFamily="49" charset="-122"/>
              </a:rPr>
              <a:t>。</a:t>
            </a:r>
            <a:endParaRPr lang="en-US" altLang="zh-CN" sz="2200" dirty="0" smtClean="0">
              <a:ea typeface="黑体" pitchFamily="49" charset="-122"/>
            </a:endParaRPr>
          </a:p>
          <a:p>
            <a:r>
              <a:rPr lang="en-US" altLang="zh-CN" sz="2200" dirty="0">
                <a:ea typeface="黑体" pitchFamily="49" charset="-122"/>
              </a:rPr>
              <a:t> </a:t>
            </a:r>
            <a:r>
              <a:rPr lang="en-US" altLang="zh-CN" sz="2200" dirty="0" smtClean="0">
                <a:ea typeface="黑体" pitchFamily="49" charset="-122"/>
              </a:rPr>
              <a:t>       Windows </a:t>
            </a:r>
            <a:r>
              <a:rPr lang="en-US" altLang="zh-CN" sz="2200" dirty="0">
                <a:ea typeface="黑体" pitchFamily="49" charset="-122"/>
              </a:rPr>
              <a:t>7</a:t>
            </a:r>
            <a:r>
              <a:rPr lang="zh-CN" altLang="zh-CN" sz="2200" dirty="0">
                <a:ea typeface="黑体" pitchFamily="49" charset="-122"/>
              </a:rPr>
              <a:t>于</a:t>
            </a:r>
            <a:r>
              <a:rPr lang="en-US" altLang="zh-CN" sz="2200" dirty="0">
                <a:ea typeface="黑体" pitchFamily="49" charset="-122"/>
              </a:rPr>
              <a:t>2009</a:t>
            </a:r>
            <a:r>
              <a:rPr lang="zh-CN" altLang="zh-CN" sz="2200" dirty="0">
                <a:ea typeface="黑体" pitchFamily="49" charset="-122"/>
              </a:rPr>
              <a:t>年</a:t>
            </a:r>
            <a:r>
              <a:rPr lang="en-US" altLang="zh-CN" sz="2200" dirty="0">
                <a:ea typeface="黑体" pitchFamily="49" charset="-122"/>
              </a:rPr>
              <a:t>10</a:t>
            </a:r>
            <a:r>
              <a:rPr lang="zh-CN" altLang="zh-CN" sz="2200" dirty="0">
                <a:ea typeface="黑体" pitchFamily="49" charset="-122"/>
              </a:rPr>
              <a:t>月</a:t>
            </a:r>
            <a:r>
              <a:rPr lang="en-US" altLang="zh-CN" sz="2200" dirty="0">
                <a:ea typeface="黑体" pitchFamily="49" charset="-122"/>
              </a:rPr>
              <a:t>22</a:t>
            </a:r>
            <a:r>
              <a:rPr lang="zh-CN" altLang="zh-CN" sz="2200" dirty="0">
                <a:ea typeface="黑体" pitchFamily="49" charset="-122"/>
              </a:rPr>
              <a:t>日和</a:t>
            </a:r>
            <a:r>
              <a:rPr lang="en-US" altLang="zh-CN" sz="2200" dirty="0">
                <a:ea typeface="黑体" pitchFamily="49" charset="-122"/>
              </a:rPr>
              <a:t>2009</a:t>
            </a:r>
            <a:r>
              <a:rPr lang="zh-CN" altLang="zh-CN" sz="2200" dirty="0">
                <a:ea typeface="黑体" pitchFamily="49" charset="-122"/>
              </a:rPr>
              <a:t>年</a:t>
            </a:r>
            <a:r>
              <a:rPr lang="en-US" altLang="zh-CN" sz="2200" dirty="0">
                <a:ea typeface="黑体" pitchFamily="49" charset="-122"/>
              </a:rPr>
              <a:t>10</a:t>
            </a:r>
            <a:r>
              <a:rPr lang="zh-CN" altLang="zh-CN" sz="2200" dirty="0">
                <a:ea typeface="黑体" pitchFamily="49" charset="-122"/>
              </a:rPr>
              <a:t>月</a:t>
            </a:r>
            <a:r>
              <a:rPr lang="en-US" altLang="zh-CN" sz="2200" dirty="0">
                <a:ea typeface="黑体" pitchFamily="49" charset="-122"/>
              </a:rPr>
              <a:t>23</a:t>
            </a:r>
            <a:r>
              <a:rPr lang="zh-CN" altLang="zh-CN" sz="2200" dirty="0">
                <a:ea typeface="黑体" pitchFamily="49" charset="-122"/>
              </a:rPr>
              <a:t>日分别发布于美国和中国。</a:t>
            </a:r>
            <a:r>
              <a:rPr lang="en-US" altLang="zh-CN" sz="2200" dirty="0">
                <a:ea typeface="黑体" pitchFamily="49" charset="-122"/>
              </a:rPr>
              <a:t>Windows 7</a:t>
            </a:r>
            <a:r>
              <a:rPr lang="zh-CN" altLang="zh-CN" sz="2200" dirty="0">
                <a:ea typeface="黑体" pitchFamily="49" charset="-122"/>
              </a:rPr>
              <a:t>保留了</a:t>
            </a:r>
            <a:r>
              <a:rPr lang="en-US" altLang="zh-CN" sz="2200" dirty="0">
                <a:ea typeface="黑体" pitchFamily="49" charset="-122"/>
              </a:rPr>
              <a:t>Windows</a:t>
            </a:r>
            <a:r>
              <a:rPr lang="zh-CN" altLang="zh-CN" sz="2200" dirty="0">
                <a:ea typeface="黑体" pitchFamily="49" charset="-122"/>
              </a:rPr>
              <a:t>为大家所熟悉的特点和兼容性，并吸收了在可靠性和响应速度方面的最新技术进步，为用户提供了更高层次的安全性、稳定性和易用性</a:t>
            </a:r>
            <a:r>
              <a:rPr lang="zh-CN" altLang="zh-CN" sz="2200" dirty="0" smtClean="0">
                <a:ea typeface="黑体" pitchFamily="49" charset="-122"/>
              </a:rPr>
              <a:t>，同时</a:t>
            </a:r>
            <a:r>
              <a:rPr lang="zh-CN" altLang="zh-CN" sz="2200" dirty="0">
                <a:ea typeface="黑体" pitchFamily="49" charset="-122"/>
              </a:rPr>
              <a:t>，</a:t>
            </a:r>
            <a:r>
              <a:rPr lang="en-US" altLang="zh-CN" sz="2200" dirty="0">
                <a:ea typeface="黑体" pitchFamily="49" charset="-122"/>
              </a:rPr>
              <a:t>Windows 7</a:t>
            </a:r>
            <a:r>
              <a:rPr lang="zh-CN" altLang="zh-CN" sz="2200" dirty="0">
                <a:ea typeface="黑体" pitchFamily="49" charset="-122"/>
              </a:rPr>
              <a:t>还为用户提供了数据备份和系统修复的功能。微软公司面向不同的用户推出了下面几个不同版本</a:t>
            </a:r>
            <a:r>
              <a:rPr lang="zh-CN" altLang="zh-CN" sz="2200" dirty="0" smtClean="0">
                <a:ea typeface="黑体" pitchFamily="49" charset="-122"/>
              </a:rPr>
              <a:t>。</a:t>
            </a:r>
            <a:endParaRPr lang="en-US" altLang="zh-CN" sz="2200" dirty="0" smtClean="0">
              <a:ea typeface="黑体" pitchFamily="49" charset="-122"/>
            </a:endParaRPr>
          </a:p>
          <a:p>
            <a:r>
              <a:rPr lang="en-US" altLang="zh-CN" sz="2200" dirty="0" smtClean="0">
                <a:ea typeface="黑体" pitchFamily="49" charset="-122"/>
              </a:rPr>
              <a:t>        ①Windows </a:t>
            </a:r>
            <a:r>
              <a:rPr lang="en-US" altLang="zh-CN" sz="2200" dirty="0">
                <a:ea typeface="黑体" pitchFamily="49" charset="-122"/>
              </a:rPr>
              <a:t>7 Home Basic</a:t>
            </a:r>
            <a:r>
              <a:rPr lang="zh-CN" altLang="zh-CN" sz="2200" dirty="0">
                <a:ea typeface="黑体" pitchFamily="49" charset="-122"/>
              </a:rPr>
              <a:t>（家庭普通版</a:t>
            </a:r>
            <a:r>
              <a:rPr lang="zh-CN" altLang="zh-CN" sz="2200" dirty="0" smtClean="0">
                <a:ea typeface="黑体" pitchFamily="49" charset="-122"/>
              </a:rPr>
              <a:t>）</a:t>
            </a:r>
            <a:endParaRPr lang="en-US" altLang="zh-CN" sz="2200" dirty="0" smtClean="0">
              <a:ea typeface="黑体" pitchFamily="49" charset="-122"/>
            </a:endParaRPr>
          </a:p>
          <a:p>
            <a:pPr lvl="0"/>
            <a:r>
              <a:rPr lang="en-US" altLang="zh-CN" sz="2200" dirty="0" smtClean="0">
                <a:ea typeface="黑体" pitchFamily="49" charset="-122"/>
              </a:rPr>
              <a:t>        ②Windows </a:t>
            </a:r>
            <a:r>
              <a:rPr lang="en-US" altLang="zh-CN" sz="2200" dirty="0">
                <a:ea typeface="黑体" pitchFamily="49" charset="-122"/>
              </a:rPr>
              <a:t>7 Home Premium</a:t>
            </a:r>
            <a:r>
              <a:rPr lang="zh-CN" altLang="zh-CN" sz="2200" dirty="0">
                <a:ea typeface="黑体" pitchFamily="49" charset="-122"/>
              </a:rPr>
              <a:t>（家庭高级版）</a:t>
            </a:r>
          </a:p>
          <a:p>
            <a:r>
              <a:rPr lang="en-US" altLang="zh-CN" sz="2200" dirty="0" smtClean="0">
                <a:ea typeface="黑体" pitchFamily="49" charset="-122"/>
              </a:rPr>
              <a:t>        ③Windows </a:t>
            </a:r>
            <a:r>
              <a:rPr lang="en-US" altLang="zh-CN" sz="2200" dirty="0">
                <a:ea typeface="黑体" pitchFamily="49" charset="-122"/>
              </a:rPr>
              <a:t>7 Professional</a:t>
            </a:r>
            <a:r>
              <a:rPr lang="zh-CN" altLang="zh-CN" sz="2200" dirty="0">
                <a:ea typeface="黑体" pitchFamily="49" charset="-122"/>
              </a:rPr>
              <a:t>（专业版） </a:t>
            </a:r>
          </a:p>
          <a:p>
            <a:pPr lvl="0"/>
            <a:r>
              <a:rPr lang="en-US" altLang="zh-CN" sz="2200" dirty="0" smtClean="0">
                <a:ea typeface="黑体" pitchFamily="49" charset="-122"/>
              </a:rPr>
              <a:t>        ④Windows </a:t>
            </a:r>
            <a:r>
              <a:rPr lang="en-US" altLang="zh-CN" sz="2200" dirty="0">
                <a:ea typeface="黑体" pitchFamily="49" charset="-122"/>
              </a:rPr>
              <a:t>7 Enterprise</a:t>
            </a:r>
            <a:r>
              <a:rPr lang="zh-CN" altLang="zh-CN" sz="2200" dirty="0">
                <a:ea typeface="黑体" pitchFamily="49" charset="-122"/>
              </a:rPr>
              <a:t>（企业版） </a:t>
            </a:r>
          </a:p>
          <a:p>
            <a:r>
              <a:rPr lang="en-US" altLang="zh-CN" sz="2200" dirty="0" smtClean="0">
                <a:ea typeface="黑体" pitchFamily="49" charset="-122"/>
              </a:rPr>
              <a:t>        ⑤Windows </a:t>
            </a:r>
            <a:r>
              <a:rPr lang="en-US" altLang="zh-CN" sz="2200" dirty="0">
                <a:ea typeface="黑体" pitchFamily="49" charset="-122"/>
              </a:rPr>
              <a:t>7 Ultimate</a:t>
            </a:r>
            <a:r>
              <a:rPr lang="zh-CN" altLang="zh-CN" sz="2200" dirty="0">
                <a:ea typeface="黑体" pitchFamily="49" charset="-122"/>
              </a:rPr>
              <a:t>（旗舰版）</a:t>
            </a:r>
          </a:p>
          <a:p>
            <a:r>
              <a:rPr lang="en-US" altLang="zh-CN" sz="2200" dirty="0" smtClean="0">
                <a:ea typeface="黑体" pitchFamily="49" charset="-122"/>
              </a:rPr>
              <a:t>        </a:t>
            </a:r>
            <a:r>
              <a:rPr lang="en-US" altLang="zh-CN" sz="2200" dirty="0">
                <a:ea typeface="黑体" pitchFamily="49" charset="-122"/>
              </a:rPr>
              <a:t>Windows 7 Ultimate</a:t>
            </a:r>
            <a:r>
              <a:rPr lang="zh-CN" altLang="zh-CN" sz="2200" dirty="0">
                <a:ea typeface="黑体" pitchFamily="49" charset="-122"/>
              </a:rPr>
              <a:t>（旗舰版</a:t>
            </a:r>
            <a:r>
              <a:rPr lang="zh-CN" altLang="zh-CN" sz="2200" dirty="0" smtClean="0">
                <a:ea typeface="黑体" pitchFamily="49" charset="-122"/>
              </a:rPr>
              <a:t>）拥有</a:t>
            </a:r>
            <a:r>
              <a:rPr lang="en-US" altLang="zh-CN" sz="2200" dirty="0">
                <a:ea typeface="黑体" pitchFamily="49" charset="-122"/>
              </a:rPr>
              <a:t>Windows 7 Home Premium</a:t>
            </a:r>
            <a:r>
              <a:rPr lang="zh-CN" altLang="zh-CN" sz="2200" dirty="0">
                <a:ea typeface="黑体" pitchFamily="49" charset="-122"/>
              </a:rPr>
              <a:t>和</a:t>
            </a:r>
            <a:r>
              <a:rPr lang="en-US" altLang="zh-CN" sz="2200" dirty="0">
                <a:ea typeface="黑体" pitchFamily="49" charset="-122"/>
              </a:rPr>
              <a:t>Windows 7 Professional</a:t>
            </a:r>
            <a:r>
              <a:rPr lang="zh-CN" altLang="zh-CN" sz="2200" dirty="0">
                <a:ea typeface="黑体" pitchFamily="49" charset="-122"/>
              </a:rPr>
              <a:t>的全部功能，当然硬件要求也是最高的</a:t>
            </a:r>
            <a:r>
              <a:rPr lang="zh-CN" altLang="zh-CN" sz="2200" dirty="0" smtClean="0">
                <a:ea typeface="黑体" pitchFamily="49" charset="-122"/>
              </a:rPr>
              <a:t>。</a:t>
            </a:r>
            <a:endParaRPr lang="en-US" altLang="zh-CN" sz="2200" dirty="0" smtClean="0">
              <a:ea typeface="黑体" pitchFamily="49" charset="-122"/>
            </a:endParaRPr>
          </a:p>
          <a:p>
            <a:r>
              <a:rPr lang="en-US" altLang="zh-CN" sz="2200" dirty="0" smtClean="0">
                <a:ea typeface="黑体" pitchFamily="49" charset="-122"/>
              </a:rPr>
              <a:t>        Windows </a:t>
            </a:r>
            <a:r>
              <a:rPr lang="en-US" altLang="zh-CN" sz="2200" dirty="0">
                <a:ea typeface="黑体" pitchFamily="49" charset="-122"/>
              </a:rPr>
              <a:t>7</a:t>
            </a:r>
            <a:r>
              <a:rPr lang="zh-CN" altLang="zh-CN" sz="2200" dirty="0">
                <a:ea typeface="黑体" pitchFamily="49" charset="-122"/>
              </a:rPr>
              <a:t>的主要特色如下</a:t>
            </a:r>
            <a:r>
              <a:rPr lang="zh-CN" altLang="zh-CN" sz="2200" dirty="0" smtClean="0">
                <a:ea typeface="黑体" pitchFamily="49" charset="-122"/>
              </a:rPr>
              <a:t>：</a:t>
            </a:r>
            <a:endParaRPr lang="zh-CN" altLang="zh-CN" sz="2200" dirty="0">
              <a:ea typeface="黑体" pitchFamily="49" charset="-122"/>
            </a:endParaRPr>
          </a:p>
        </p:txBody>
      </p:sp>
      <p:sp>
        <p:nvSpPr>
          <p:cNvPr id="116741" name="Rectangle 5"/>
          <p:cNvSpPr>
            <a:spLocks noChangeArrowheads="1"/>
          </p:cNvSpPr>
          <p:nvPr/>
        </p:nvSpPr>
        <p:spPr bwMode="auto">
          <a:xfrm>
            <a:off x="82550" y="764704"/>
            <a:ext cx="4970976" cy="461665"/>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400" dirty="0">
                <a:latin typeface="Arial" pitchFamily="34" charset="0"/>
                <a:ea typeface="黑体" pitchFamily="49" charset="-122"/>
              </a:rPr>
              <a:t>3.2.1  </a:t>
            </a:r>
            <a:r>
              <a:rPr lang="en-US" altLang="zh-CN" sz="2400" dirty="0" smtClean="0">
                <a:ea typeface="黑体" pitchFamily="49" charset="-122"/>
              </a:rPr>
              <a:t>Windows </a:t>
            </a:r>
            <a:r>
              <a:rPr lang="en-US" altLang="zh-CN" sz="2400" dirty="0">
                <a:ea typeface="黑体" pitchFamily="49" charset="-122"/>
              </a:rPr>
              <a:t>7</a:t>
            </a:r>
            <a:r>
              <a:rPr lang="zh-CN" altLang="zh-CN" sz="2400" dirty="0">
                <a:ea typeface="黑体" pitchFamily="49" charset="-122"/>
              </a:rPr>
              <a:t>的版本和功能特色</a:t>
            </a:r>
            <a:endParaRPr lang="zh-CN" altLang="en-US" sz="2400" dirty="0">
              <a:latin typeface="Arial" pitchFamily="34" charset="0"/>
              <a:ea typeface="黑体" pitchFamily="49" charset="-122"/>
            </a:endParaRPr>
          </a:p>
        </p:txBody>
      </p:sp>
    </p:spTree>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82550" y="116632"/>
            <a:ext cx="8997950" cy="6624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sz="2400" dirty="0" smtClean="0">
                <a:ea typeface="黑体" pitchFamily="49" charset="-122"/>
              </a:rPr>
              <a:t>        </a:t>
            </a:r>
            <a:r>
              <a:rPr lang="en-US" altLang="zh-CN" sz="2400" dirty="0" smtClean="0">
                <a:solidFill>
                  <a:srgbClr val="FFC000"/>
                </a:solidFill>
                <a:ea typeface="黑体" pitchFamily="49" charset="-122"/>
              </a:rPr>
              <a:t>1</a:t>
            </a:r>
            <a:r>
              <a:rPr lang="zh-CN" altLang="zh-CN" sz="2400" dirty="0">
                <a:solidFill>
                  <a:srgbClr val="FFC000"/>
                </a:solidFill>
                <a:ea typeface="黑体" pitchFamily="49" charset="-122"/>
              </a:rPr>
              <a:t>、易用</a:t>
            </a:r>
          </a:p>
          <a:p>
            <a:r>
              <a:rPr lang="en-US" altLang="zh-CN" sz="2400" dirty="0" smtClean="0">
                <a:ea typeface="黑体" pitchFamily="49" charset="-122"/>
              </a:rPr>
              <a:t>        Windows </a:t>
            </a:r>
            <a:r>
              <a:rPr lang="en-US" altLang="zh-CN" sz="2400" dirty="0">
                <a:ea typeface="黑体" pitchFamily="49" charset="-122"/>
              </a:rPr>
              <a:t>7</a:t>
            </a:r>
            <a:r>
              <a:rPr lang="zh-CN" altLang="zh-CN" sz="2400" dirty="0">
                <a:ea typeface="黑体" pitchFamily="49" charset="-122"/>
              </a:rPr>
              <a:t>做了许多方便用户的设计，如快速最大化，窗口半屏显示，跳转列表（</a:t>
            </a:r>
            <a:r>
              <a:rPr lang="en-US" altLang="zh-CN" sz="2400" dirty="0">
                <a:ea typeface="黑体" pitchFamily="49" charset="-122"/>
              </a:rPr>
              <a:t>Jump List</a:t>
            </a:r>
            <a:r>
              <a:rPr lang="zh-CN" altLang="zh-CN" sz="2400" dirty="0">
                <a:ea typeface="黑体" pitchFamily="49" charset="-122"/>
              </a:rPr>
              <a:t>），系统故障快速修复等。</a:t>
            </a:r>
          </a:p>
          <a:p>
            <a:r>
              <a:rPr lang="en-US" altLang="zh-CN" sz="2400" dirty="0" smtClean="0">
                <a:ea typeface="黑体" pitchFamily="49" charset="-122"/>
              </a:rPr>
              <a:t>        </a:t>
            </a:r>
            <a:r>
              <a:rPr lang="en-US" altLang="zh-CN" sz="2400" dirty="0" smtClean="0">
                <a:solidFill>
                  <a:srgbClr val="FFC000"/>
                </a:solidFill>
                <a:ea typeface="黑体" pitchFamily="49" charset="-122"/>
              </a:rPr>
              <a:t>2</a:t>
            </a:r>
            <a:r>
              <a:rPr lang="zh-CN" altLang="zh-CN" sz="2400" dirty="0">
                <a:solidFill>
                  <a:srgbClr val="FFC000"/>
                </a:solidFill>
                <a:ea typeface="黑体" pitchFamily="49" charset="-122"/>
              </a:rPr>
              <a:t>、快速</a:t>
            </a:r>
          </a:p>
          <a:p>
            <a:r>
              <a:rPr lang="en-US" altLang="zh-CN" sz="2400" dirty="0" smtClean="0">
                <a:ea typeface="黑体" pitchFamily="49" charset="-122"/>
              </a:rPr>
              <a:t>        Windows </a:t>
            </a:r>
            <a:r>
              <a:rPr lang="en-US" altLang="zh-CN" sz="2400" dirty="0">
                <a:ea typeface="黑体" pitchFamily="49" charset="-122"/>
              </a:rPr>
              <a:t>7</a:t>
            </a:r>
            <a:r>
              <a:rPr lang="zh-CN" altLang="zh-CN" sz="2400" dirty="0">
                <a:ea typeface="黑体" pitchFamily="49" charset="-122"/>
              </a:rPr>
              <a:t>大幅缩减了</a:t>
            </a:r>
            <a:r>
              <a:rPr lang="en-US" altLang="zh-CN" sz="2400" dirty="0">
                <a:ea typeface="黑体" pitchFamily="49" charset="-122"/>
              </a:rPr>
              <a:t>Windows </a:t>
            </a:r>
            <a:r>
              <a:rPr lang="zh-CN" altLang="zh-CN" sz="2400" dirty="0">
                <a:ea typeface="黑体" pitchFamily="49" charset="-122"/>
              </a:rPr>
              <a:t>的启动时间，据实测，在</a:t>
            </a:r>
            <a:r>
              <a:rPr lang="en-US" altLang="zh-CN" sz="2400" dirty="0">
                <a:ea typeface="黑体" pitchFamily="49" charset="-122"/>
              </a:rPr>
              <a:t>2008</a:t>
            </a:r>
            <a:r>
              <a:rPr lang="zh-CN" altLang="zh-CN" sz="2400" dirty="0">
                <a:ea typeface="黑体" pitchFamily="49" charset="-122"/>
              </a:rPr>
              <a:t>年的中低端配置下运行，系统加载时间一般不超过</a:t>
            </a:r>
            <a:r>
              <a:rPr lang="en-US" altLang="zh-CN" sz="2400" dirty="0">
                <a:ea typeface="黑体" pitchFamily="49" charset="-122"/>
              </a:rPr>
              <a:t>20</a:t>
            </a:r>
            <a:r>
              <a:rPr lang="zh-CN" altLang="zh-CN" sz="2400" dirty="0">
                <a:ea typeface="黑体" pitchFamily="49" charset="-122"/>
              </a:rPr>
              <a:t>秒</a:t>
            </a:r>
            <a:r>
              <a:rPr lang="zh-CN" altLang="zh-CN" sz="2400" dirty="0" smtClean="0">
                <a:ea typeface="黑体" pitchFamily="49" charset="-122"/>
              </a:rPr>
              <a:t>。</a:t>
            </a:r>
            <a:endParaRPr lang="en-US" altLang="zh-CN" sz="2400" dirty="0" smtClean="0">
              <a:ea typeface="黑体" pitchFamily="49" charset="-122"/>
            </a:endParaRPr>
          </a:p>
          <a:p>
            <a:r>
              <a:rPr lang="en-US" altLang="zh-CN" sz="2400" dirty="0">
                <a:ea typeface="黑体" pitchFamily="49" charset="-122"/>
              </a:rPr>
              <a:t> </a:t>
            </a:r>
            <a:r>
              <a:rPr lang="en-US" altLang="zh-CN" sz="2400" dirty="0" smtClean="0">
                <a:ea typeface="黑体" pitchFamily="49" charset="-122"/>
              </a:rPr>
              <a:t>       </a:t>
            </a:r>
            <a:r>
              <a:rPr lang="en-US" altLang="zh-CN" sz="2400" dirty="0" smtClean="0">
                <a:solidFill>
                  <a:srgbClr val="FFC000"/>
                </a:solidFill>
                <a:ea typeface="黑体" pitchFamily="49" charset="-122"/>
              </a:rPr>
              <a:t>3</a:t>
            </a:r>
            <a:r>
              <a:rPr lang="zh-CN" altLang="zh-CN" sz="2400" dirty="0">
                <a:solidFill>
                  <a:srgbClr val="FFC000"/>
                </a:solidFill>
                <a:ea typeface="黑体" pitchFamily="49" charset="-122"/>
              </a:rPr>
              <a:t>、安全</a:t>
            </a:r>
          </a:p>
          <a:p>
            <a:r>
              <a:rPr lang="en-US" altLang="zh-CN" sz="2400" dirty="0" smtClean="0">
                <a:ea typeface="黑体" pitchFamily="49" charset="-122"/>
              </a:rPr>
              <a:t>        Windows </a:t>
            </a:r>
            <a:r>
              <a:rPr lang="en-US" altLang="zh-CN" sz="2400" dirty="0">
                <a:ea typeface="黑体" pitchFamily="49" charset="-122"/>
              </a:rPr>
              <a:t>7</a:t>
            </a:r>
            <a:r>
              <a:rPr lang="zh-CN" altLang="zh-CN" sz="2400" dirty="0">
                <a:ea typeface="黑体" pitchFamily="49" charset="-122"/>
              </a:rPr>
              <a:t>包括了改进了的安全和功能合法性，还会把数据保护和管理扩展到外围设备。</a:t>
            </a:r>
            <a:r>
              <a:rPr lang="en-US" altLang="zh-CN" sz="2400" dirty="0">
                <a:ea typeface="黑体" pitchFamily="49" charset="-122"/>
              </a:rPr>
              <a:t>Windows 7</a:t>
            </a:r>
            <a:r>
              <a:rPr lang="zh-CN" altLang="zh-CN" sz="2400" dirty="0">
                <a:ea typeface="黑体" pitchFamily="49" charset="-122"/>
              </a:rPr>
              <a:t>改进了基于角色的计算方案和用户账户管理，在数据保护和坚固协作的固有冲突之间搭建沟通桥梁，同时也会开启企业级的数据保护和权限许可。</a:t>
            </a:r>
          </a:p>
          <a:p>
            <a:r>
              <a:rPr lang="en-US" altLang="zh-CN" sz="2400" dirty="0" smtClean="0">
                <a:ea typeface="黑体" pitchFamily="49" charset="-122"/>
              </a:rPr>
              <a:t>        </a:t>
            </a:r>
            <a:r>
              <a:rPr lang="en-US" altLang="zh-CN" sz="2400" dirty="0" smtClean="0">
                <a:solidFill>
                  <a:srgbClr val="FFC000"/>
                </a:solidFill>
                <a:ea typeface="黑体" pitchFamily="49" charset="-122"/>
              </a:rPr>
              <a:t>4</a:t>
            </a:r>
            <a:r>
              <a:rPr lang="zh-CN" altLang="zh-CN" sz="2400" dirty="0">
                <a:solidFill>
                  <a:srgbClr val="FFC000"/>
                </a:solidFill>
                <a:ea typeface="黑体" pitchFamily="49" charset="-122"/>
              </a:rPr>
              <a:t>、特效</a:t>
            </a:r>
          </a:p>
          <a:p>
            <a:r>
              <a:rPr lang="en-US" altLang="zh-CN" sz="2400" dirty="0" smtClean="0">
                <a:ea typeface="黑体" pitchFamily="49" charset="-122"/>
              </a:rPr>
              <a:t>        Windows 7</a:t>
            </a:r>
            <a:r>
              <a:rPr lang="zh-CN" altLang="en-US" sz="2400" dirty="0" smtClean="0">
                <a:ea typeface="黑体" pitchFamily="49" charset="-122"/>
              </a:rPr>
              <a:t>具有</a:t>
            </a:r>
            <a:r>
              <a:rPr lang="en-US" altLang="zh-CN" sz="2400" dirty="0" smtClean="0">
                <a:ea typeface="黑体" pitchFamily="49" charset="-122"/>
              </a:rPr>
              <a:t>Aero</a:t>
            </a:r>
            <a:r>
              <a:rPr lang="zh-CN" altLang="zh-CN" sz="2400" dirty="0">
                <a:ea typeface="黑体" pitchFamily="49" charset="-122"/>
              </a:rPr>
              <a:t>效果，使用户界面华丽，具有碰撞，水滴的效果。透明玻璃感让使用者一眼贯穿。</a:t>
            </a:r>
            <a:r>
              <a:rPr lang="en-US" altLang="zh-CN" sz="2400" dirty="0">
                <a:ea typeface="黑体" pitchFamily="49" charset="-122"/>
              </a:rPr>
              <a:t>"Aero"</a:t>
            </a:r>
            <a:r>
              <a:rPr lang="zh-CN" altLang="zh-CN" sz="2400" dirty="0">
                <a:ea typeface="黑体" pitchFamily="49" charset="-122"/>
              </a:rPr>
              <a:t>是</a:t>
            </a:r>
            <a:r>
              <a:rPr lang="en-US" altLang="zh-CN" sz="2400" dirty="0">
                <a:ea typeface="黑体" pitchFamily="49" charset="-122"/>
              </a:rPr>
              <a:t>Authentic</a:t>
            </a:r>
            <a:r>
              <a:rPr lang="zh-CN" altLang="zh-CN" sz="2400" dirty="0">
                <a:ea typeface="黑体" pitchFamily="49" charset="-122"/>
              </a:rPr>
              <a:t>（真实）、</a:t>
            </a:r>
            <a:r>
              <a:rPr lang="en-US" altLang="zh-CN" sz="2400" dirty="0">
                <a:ea typeface="黑体" pitchFamily="49" charset="-122"/>
              </a:rPr>
              <a:t>Energetic</a:t>
            </a:r>
            <a:r>
              <a:rPr lang="zh-CN" altLang="zh-CN" sz="2400" dirty="0">
                <a:ea typeface="黑体" pitchFamily="49" charset="-122"/>
              </a:rPr>
              <a:t>（动感）、</a:t>
            </a:r>
            <a:r>
              <a:rPr lang="en-US" altLang="zh-CN" sz="2400" dirty="0">
                <a:ea typeface="黑体" pitchFamily="49" charset="-122"/>
              </a:rPr>
              <a:t>Reflective</a:t>
            </a:r>
            <a:r>
              <a:rPr lang="zh-CN" altLang="zh-CN" sz="2400" dirty="0">
                <a:ea typeface="黑体" pitchFamily="49" charset="-122"/>
              </a:rPr>
              <a:t>（具反射性）及</a:t>
            </a:r>
            <a:r>
              <a:rPr lang="en-US" altLang="zh-CN" sz="2400" dirty="0">
                <a:ea typeface="黑体" pitchFamily="49" charset="-122"/>
              </a:rPr>
              <a:t>Open</a:t>
            </a:r>
            <a:r>
              <a:rPr lang="zh-CN" altLang="zh-CN" sz="2400" dirty="0">
                <a:ea typeface="黑体" pitchFamily="49" charset="-122"/>
              </a:rPr>
              <a:t>（开阔）首字母的缩略字，意为</a:t>
            </a:r>
            <a:r>
              <a:rPr lang="en-US" altLang="zh-CN" sz="2400" dirty="0">
                <a:ea typeface="黑体" pitchFamily="49" charset="-122"/>
              </a:rPr>
              <a:t>Aero</a:t>
            </a:r>
            <a:r>
              <a:rPr lang="zh-CN" altLang="zh-CN" sz="2400" dirty="0">
                <a:ea typeface="黑体" pitchFamily="49" charset="-122"/>
              </a:rPr>
              <a:t>界面是具立体感、令人震撼、具透视感和阔大的用户界面。</a:t>
            </a:r>
            <a:r>
              <a:rPr lang="en-US" altLang="zh-CN" sz="2400" dirty="0">
                <a:ea typeface="黑体" pitchFamily="49" charset="-122"/>
              </a:rPr>
              <a:t>Windows 7</a:t>
            </a:r>
            <a:r>
              <a:rPr lang="zh-CN" altLang="zh-CN" sz="2400" dirty="0">
                <a:ea typeface="黑体" pitchFamily="49" charset="-122"/>
              </a:rPr>
              <a:t>中的</a:t>
            </a:r>
            <a:r>
              <a:rPr lang="en-US" altLang="zh-CN" sz="2400" dirty="0">
                <a:ea typeface="黑体" pitchFamily="49" charset="-122"/>
              </a:rPr>
              <a:t>Aero</a:t>
            </a:r>
            <a:r>
              <a:rPr lang="zh-CN" altLang="zh-CN" sz="2400" dirty="0">
                <a:ea typeface="黑体" pitchFamily="49" charset="-122"/>
              </a:rPr>
              <a:t>效果共包含以下</a:t>
            </a:r>
            <a:r>
              <a:rPr lang="en-US" altLang="zh-CN" sz="2400" dirty="0">
                <a:ea typeface="黑体" pitchFamily="49" charset="-122"/>
              </a:rPr>
              <a:t>3</a:t>
            </a:r>
            <a:r>
              <a:rPr lang="zh-CN" altLang="zh-CN" sz="2400" dirty="0">
                <a:ea typeface="黑体" pitchFamily="49" charset="-122"/>
              </a:rPr>
              <a:t>种功能，分别为</a:t>
            </a:r>
            <a:r>
              <a:rPr lang="en-US" altLang="zh-CN" sz="2400" dirty="0">
                <a:ea typeface="黑体" pitchFamily="49" charset="-122"/>
              </a:rPr>
              <a:t>Aero Shake</a:t>
            </a:r>
            <a:r>
              <a:rPr lang="zh-CN" altLang="zh-CN" sz="2400" dirty="0">
                <a:ea typeface="黑体" pitchFamily="49" charset="-122"/>
              </a:rPr>
              <a:t>、</a:t>
            </a:r>
            <a:r>
              <a:rPr lang="en-US" altLang="zh-CN" sz="2400" dirty="0">
                <a:ea typeface="黑体" pitchFamily="49" charset="-122"/>
              </a:rPr>
              <a:t>Aero Snap</a:t>
            </a:r>
            <a:r>
              <a:rPr lang="zh-CN" altLang="zh-CN" sz="2400" dirty="0">
                <a:ea typeface="黑体" pitchFamily="49" charset="-122"/>
              </a:rPr>
              <a:t>以及</a:t>
            </a:r>
            <a:r>
              <a:rPr lang="en-US" altLang="zh-CN" sz="2400" dirty="0">
                <a:ea typeface="黑体" pitchFamily="49" charset="-122"/>
              </a:rPr>
              <a:t>Aero Peek</a:t>
            </a:r>
            <a:r>
              <a:rPr lang="zh-CN" altLang="zh-CN" sz="2400" dirty="0" smtClean="0">
                <a:ea typeface="黑体" pitchFamily="49" charset="-122"/>
              </a:rPr>
              <a:t>。</a:t>
            </a:r>
            <a:endParaRPr lang="zh-CN" altLang="zh-CN" sz="2300" dirty="0">
              <a:ea typeface="黑体" pitchFamily="49" charset="-122"/>
            </a:endParaRPr>
          </a:p>
        </p:txBody>
      </p:sp>
    </p:spTree>
    <p:extLst>
      <p:ext uri="{BB962C8B-B14F-4D97-AF65-F5344CB8AC3E}">
        <p14:creationId xmlns:p14="http://schemas.microsoft.com/office/powerpoint/2010/main" val="705658849"/>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166688" y="174625"/>
            <a:ext cx="1668462" cy="641350"/>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sz="3600">
                <a:ea typeface="黑体" pitchFamily="49" charset="-122"/>
                <a:hlinkClick r:id="rId2" action="ppaction://hlinkfile"/>
              </a:rPr>
              <a:t>目录</a:t>
            </a:r>
            <a:r>
              <a:rPr lang="zh-CN" sz="3600">
                <a:ea typeface="黑体" pitchFamily="49" charset="-122"/>
              </a:rPr>
              <a:t> </a:t>
            </a:r>
          </a:p>
        </p:txBody>
      </p:sp>
      <p:sp>
        <p:nvSpPr>
          <p:cNvPr id="4099" name="Line 3"/>
          <p:cNvSpPr>
            <a:spLocks noChangeShapeType="1"/>
          </p:cNvSpPr>
          <p:nvPr/>
        </p:nvSpPr>
        <p:spPr bwMode="auto">
          <a:xfrm rot="5400000">
            <a:off x="-1236662" y="3460750"/>
            <a:ext cx="6858000" cy="0"/>
          </a:xfrm>
          <a:prstGeom prst="line">
            <a:avLst/>
          </a:prstGeom>
          <a:noFill/>
          <a:ln w="76200"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4100" name="Text Box 4">
            <a:hlinkClick r:id="rId3" action="ppaction://hlinksldjump"/>
          </p:cNvPr>
          <p:cNvSpPr txBox="1">
            <a:spLocks noChangeArrowheads="1"/>
          </p:cNvSpPr>
          <p:nvPr/>
        </p:nvSpPr>
        <p:spPr bwMode="auto">
          <a:xfrm>
            <a:off x="166688" y="2997200"/>
            <a:ext cx="1884362" cy="341632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t>教师在讲解时，可重点介绍第 1 章中的第 3~4节、</a:t>
            </a:r>
            <a:r>
              <a:rPr lang="zh-CN" altLang="en-US" sz="2400" dirty="0" smtClean="0"/>
              <a:t>第</a:t>
            </a:r>
            <a:r>
              <a:rPr lang="en-US" altLang="zh-CN" sz="2400" dirty="0" smtClean="0"/>
              <a:t>2</a:t>
            </a:r>
            <a:r>
              <a:rPr lang="zh-CN" altLang="en-US" sz="2400" dirty="0" smtClean="0"/>
              <a:t>、</a:t>
            </a:r>
            <a:r>
              <a:rPr lang="en-US" altLang="zh-CN" sz="2400" dirty="0" smtClean="0"/>
              <a:t>3</a:t>
            </a:r>
            <a:r>
              <a:rPr lang="zh-CN" altLang="en-US" sz="2400" dirty="0" smtClean="0"/>
              <a:t>、</a:t>
            </a:r>
            <a:r>
              <a:rPr lang="en-US" altLang="zh-CN" sz="2400" dirty="0" smtClean="0"/>
              <a:t>4</a:t>
            </a:r>
            <a:r>
              <a:rPr lang="zh-CN" altLang="en-US" sz="2400" dirty="0" smtClean="0"/>
              <a:t>、</a:t>
            </a:r>
            <a:r>
              <a:rPr lang="en-US" altLang="zh-CN" sz="2400" dirty="0" smtClean="0"/>
              <a:t>5</a:t>
            </a:r>
            <a:r>
              <a:rPr lang="zh-CN" altLang="en-US" sz="2400" dirty="0" smtClean="0"/>
              <a:t>、</a:t>
            </a:r>
            <a:r>
              <a:rPr lang="en-US" altLang="zh-CN" sz="2400" dirty="0" smtClean="0"/>
              <a:t>6</a:t>
            </a:r>
            <a:r>
              <a:rPr lang="zh-CN" altLang="en-US" sz="2400" dirty="0" smtClean="0"/>
              <a:t>和</a:t>
            </a:r>
            <a:r>
              <a:rPr lang="en-US" altLang="zh-CN" sz="2400" dirty="0" smtClean="0"/>
              <a:t>8</a:t>
            </a:r>
            <a:r>
              <a:rPr lang="zh-CN" altLang="en-US" sz="2400" dirty="0" smtClean="0"/>
              <a:t>章</a:t>
            </a:r>
            <a:r>
              <a:rPr lang="zh-CN" altLang="en-US" sz="2400" dirty="0"/>
              <a:t>，第1、</a:t>
            </a:r>
            <a:r>
              <a:rPr lang="zh-CN" altLang="en-US" sz="2400" dirty="0" smtClean="0"/>
              <a:t>2、</a:t>
            </a:r>
            <a:r>
              <a:rPr lang="en-US" altLang="zh-CN" sz="2400" dirty="0" smtClean="0"/>
              <a:t>7</a:t>
            </a:r>
            <a:r>
              <a:rPr lang="zh-CN" altLang="en-US" sz="2400" dirty="0" smtClean="0"/>
              <a:t>、</a:t>
            </a:r>
            <a:r>
              <a:rPr lang="en-US" altLang="zh-CN" sz="2400" dirty="0" smtClean="0"/>
              <a:t>9</a:t>
            </a:r>
            <a:r>
              <a:rPr lang="zh-CN" altLang="en-US" sz="2400" dirty="0" smtClean="0"/>
              <a:t>章</a:t>
            </a:r>
            <a:r>
              <a:rPr lang="zh-CN" altLang="en-US" sz="2400" dirty="0"/>
              <a:t>部分内容自学。</a:t>
            </a:r>
          </a:p>
        </p:txBody>
      </p:sp>
      <p:grpSp>
        <p:nvGrpSpPr>
          <p:cNvPr id="4101" name="Group 5"/>
          <p:cNvGrpSpPr>
            <a:grpSpLocks/>
          </p:cNvGrpSpPr>
          <p:nvPr/>
        </p:nvGrpSpPr>
        <p:grpSpPr bwMode="auto">
          <a:xfrm>
            <a:off x="2411413" y="385589"/>
            <a:ext cx="5919787" cy="438150"/>
            <a:chOff x="0" y="0"/>
            <a:chExt cx="2994" cy="276"/>
          </a:xfrm>
        </p:grpSpPr>
        <p:sp>
          <p:nvSpPr>
            <p:cNvPr id="4182" name="AutoShape 6"/>
            <p:cNvSpPr>
              <a:spLocks noChangeArrowheads="1"/>
            </p:cNvSpPr>
            <p:nvPr/>
          </p:nvSpPr>
          <p:spPr bwMode="auto">
            <a:xfrm>
              <a:off x="0" y="8"/>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83" name="AutoShape 7"/>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84" name="Group 8"/>
            <p:cNvGrpSpPr>
              <a:grpSpLocks/>
            </p:cNvGrpSpPr>
            <p:nvPr/>
          </p:nvGrpSpPr>
          <p:grpSpPr bwMode="auto">
            <a:xfrm>
              <a:off x="46" y="80"/>
              <a:ext cx="150" cy="150"/>
              <a:chOff x="0" y="0"/>
              <a:chExt cx="160" cy="160"/>
            </a:xfrm>
          </p:grpSpPr>
          <p:pic>
            <p:nvPicPr>
              <p:cNvPr id="4185" name="Picture 9"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86" name="Group 10"/>
              <p:cNvGrpSpPr>
                <a:grpSpLocks/>
              </p:cNvGrpSpPr>
              <p:nvPr/>
            </p:nvGrpSpPr>
            <p:grpSpPr bwMode="auto">
              <a:xfrm>
                <a:off x="19" y="3"/>
                <a:ext cx="126" cy="126"/>
                <a:chOff x="0" y="0"/>
                <a:chExt cx="144" cy="144"/>
              </a:xfrm>
            </p:grpSpPr>
            <p:sp>
              <p:nvSpPr>
                <p:cNvPr id="5131" name="Oval 11"/>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8" name="Oval 12"/>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2" name="Group 13"/>
          <p:cNvGrpSpPr>
            <a:grpSpLocks/>
          </p:cNvGrpSpPr>
          <p:nvPr/>
        </p:nvGrpSpPr>
        <p:grpSpPr bwMode="auto">
          <a:xfrm>
            <a:off x="2411413" y="1060277"/>
            <a:ext cx="5919787" cy="438150"/>
            <a:chOff x="0" y="0"/>
            <a:chExt cx="2994" cy="276"/>
          </a:xfrm>
        </p:grpSpPr>
        <p:sp>
          <p:nvSpPr>
            <p:cNvPr id="4175" name="AutoShape 14"/>
            <p:cNvSpPr>
              <a:spLocks noChangeArrowheads="1"/>
            </p:cNvSpPr>
            <p:nvPr/>
          </p:nvSpPr>
          <p:spPr bwMode="auto">
            <a:xfrm>
              <a:off x="0" y="10"/>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76" name="AutoShape 15"/>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grpSp>
          <p:nvGrpSpPr>
            <p:cNvPr id="4177" name="Group 16"/>
            <p:cNvGrpSpPr>
              <a:grpSpLocks/>
            </p:cNvGrpSpPr>
            <p:nvPr/>
          </p:nvGrpSpPr>
          <p:grpSpPr bwMode="auto">
            <a:xfrm>
              <a:off x="46" y="83"/>
              <a:ext cx="150" cy="150"/>
              <a:chOff x="0" y="0"/>
              <a:chExt cx="160" cy="160"/>
            </a:xfrm>
          </p:grpSpPr>
          <p:pic>
            <p:nvPicPr>
              <p:cNvPr id="4178" name="Picture 17"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9" name="Group 18"/>
              <p:cNvGrpSpPr>
                <a:grpSpLocks/>
              </p:cNvGrpSpPr>
              <p:nvPr/>
            </p:nvGrpSpPr>
            <p:grpSpPr bwMode="auto">
              <a:xfrm>
                <a:off x="19" y="3"/>
                <a:ext cx="126" cy="126"/>
                <a:chOff x="0" y="0"/>
                <a:chExt cx="144" cy="144"/>
              </a:xfrm>
            </p:grpSpPr>
            <p:sp>
              <p:nvSpPr>
                <p:cNvPr id="5139" name="Oval 19"/>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1" name="Oval 20"/>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3" name="Group 21"/>
          <p:cNvGrpSpPr>
            <a:grpSpLocks/>
          </p:cNvGrpSpPr>
          <p:nvPr/>
        </p:nvGrpSpPr>
        <p:grpSpPr bwMode="auto">
          <a:xfrm>
            <a:off x="2411413" y="1734964"/>
            <a:ext cx="5919787" cy="438150"/>
            <a:chOff x="0" y="0"/>
            <a:chExt cx="2994" cy="276"/>
          </a:xfrm>
        </p:grpSpPr>
        <p:sp>
          <p:nvSpPr>
            <p:cNvPr id="4168" name="AutoShape 22"/>
            <p:cNvSpPr>
              <a:spLocks noChangeArrowheads="1"/>
            </p:cNvSpPr>
            <p:nvPr/>
          </p:nvSpPr>
          <p:spPr bwMode="auto">
            <a:xfrm>
              <a:off x="0" y="12"/>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69" name="AutoShape 23"/>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70" name="Group 24"/>
            <p:cNvGrpSpPr>
              <a:grpSpLocks/>
            </p:cNvGrpSpPr>
            <p:nvPr/>
          </p:nvGrpSpPr>
          <p:grpSpPr bwMode="auto">
            <a:xfrm>
              <a:off x="46" y="86"/>
              <a:ext cx="150" cy="150"/>
              <a:chOff x="0" y="0"/>
              <a:chExt cx="160" cy="160"/>
            </a:xfrm>
          </p:grpSpPr>
          <p:pic>
            <p:nvPicPr>
              <p:cNvPr id="4171" name="Picture 25"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2" name="Group 26"/>
              <p:cNvGrpSpPr>
                <a:grpSpLocks/>
              </p:cNvGrpSpPr>
              <p:nvPr/>
            </p:nvGrpSpPr>
            <p:grpSpPr bwMode="auto">
              <a:xfrm>
                <a:off x="19" y="3"/>
                <a:ext cx="126" cy="126"/>
                <a:chOff x="0" y="0"/>
                <a:chExt cx="144" cy="144"/>
              </a:xfrm>
            </p:grpSpPr>
            <p:sp>
              <p:nvSpPr>
                <p:cNvPr id="5147" name="Oval 27"/>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74" name="Oval 28"/>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5" name="Group 37"/>
          <p:cNvGrpSpPr>
            <a:grpSpLocks/>
          </p:cNvGrpSpPr>
          <p:nvPr/>
        </p:nvGrpSpPr>
        <p:grpSpPr bwMode="auto">
          <a:xfrm>
            <a:off x="2411413" y="2348880"/>
            <a:ext cx="5919787" cy="438150"/>
            <a:chOff x="0" y="0"/>
            <a:chExt cx="2994" cy="276"/>
          </a:xfrm>
        </p:grpSpPr>
        <p:sp>
          <p:nvSpPr>
            <p:cNvPr id="4154" name="AutoShape 38"/>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55" name="AutoShape 39"/>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56" name="Group 40"/>
            <p:cNvGrpSpPr>
              <a:grpSpLocks/>
            </p:cNvGrpSpPr>
            <p:nvPr/>
          </p:nvGrpSpPr>
          <p:grpSpPr bwMode="auto">
            <a:xfrm>
              <a:off x="46" y="91"/>
              <a:ext cx="150" cy="150"/>
              <a:chOff x="0" y="0"/>
              <a:chExt cx="160" cy="160"/>
            </a:xfrm>
          </p:grpSpPr>
          <p:pic>
            <p:nvPicPr>
              <p:cNvPr id="4157" name="Picture 41"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8" name="Group 42"/>
              <p:cNvGrpSpPr>
                <a:grpSpLocks/>
              </p:cNvGrpSpPr>
              <p:nvPr/>
            </p:nvGrpSpPr>
            <p:grpSpPr bwMode="auto">
              <a:xfrm>
                <a:off x="19" y="3"/>
                <a:ext cx="126" cy="126"/>
                <a:chOff x="0" y="0"/>
                <a:chExt cx="144" cy="144"/>
              </a:xfrm>
            </p:grpSpPr>
            <p:sp>
              <p:nvSpPr>
                <p:cNvPr id="5163" name="Oval 43"/>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60" name="Oval 44"/>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6" name="Group 45"/>
          <p:cNvGrpSpPr>
            <a:grpSpLocks/>
          </p:cNvGrpSpPr>
          <p:nvPr/>
        </p:nvGrpSpPr>
        <p:grpSpPr bwMode="auto">
          <a:xfrm>
            <a:off x="2411413" y="3023568"/>
            <a:ext cx="5919787" cy="438150"/>
            <a:chOff x="0" y="0"/>
            <a:chExt cx="2994" cy="276"/>
          </a:xfrm>
        </p:grpSpPr>
        <p:sp>
          <p:nvSpPr>
            <p:cNvPr id="4148" name="AutoShape 46"/>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49" name="AutoShape 47"/>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50" name="Picture 48"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1" name="Group 49"/>
            <p:cNvGrpSpPr>
              <a:grpSpLocks/>
            </p:cNvGrpSpPr>
            <p:nvPr/>
          </p:nvGrpSpPr>
          <p:grpSpPr bwMode="auto">
            <a:xfrm>
              <a:off x="46" y="94"/>
              <a:ext cx="118" cy="118"/>
              <a:chOff x="0" y="0"/>
              <a:chExt cx="144" cy="144"/>
            </a:xfrm>
          </p:grpSpPr>
          <p:sp>
            <p:nvSpPr>
              <p:cNvPr id="5170" name="Oval 50"/>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53" name="Oval 51"/>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07" name="Group 52"/>
          <p:cNvGrpSpPr>
            <a:grpSpLocks/>
          </p:cNvGrpSpPr>
          <p:nvPr/>
        </p:nvGrpSpPr>
        <p:grpSpPr bwMode="auto">
          <a:xfrm>
            <a:off x="2411413" y="3698255"/>
            <a:ext cx="5919787" cy="438150"/>
            <a:chOff x="0" y="0"/>
            <a:chExt cx="2994" cy="276"/>
          </a:xfrm>
        </p:grpSpPr>
        <p:sp>
          <p:nvSpPr>
            <p:cNvPr id="4141" name="AutoShape 53"/>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42" name="AutoShape 54"/>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43" name="Group 55"/>
            <p:cNvGrpSpPr>
              <a:grpSpLocks/>
            </p:cNvGrpSpPr>
            <p:nvPr/>
          </p:nvGrpSpPr>
          <p:grpSpPr bwMode="auto">
            <a:xfrm>
              <a:off x="46" y="64"/>
              <a:ext cx="150" cy="150"/>
              <a:chOff x="0" y="0"/>
              <a:chExt cx="160" cy="160"/>
            </a:xfrm>
          </p:grpSpPr>
          <p:pic>
            <p:nvPicPr>
              <p:cNvPr id="4144" name="Picture 56"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45" name="Group 57"/>
              <p:cNvGrpSpPr>
                <a:grpSpLocks/>
              </p:cNvGrpSpPr>
              <p:nvPr/>
            </p:nvGrpSpPr>
            <p:grpSpPr bwMode="auto">
              <a:xfrm>
                <a:off x="19" y="3"/>
                <a:ext cx="126" cy="126"/>
                <a:chOff x="0" y="0"/>
                <a:chExt cx="144" cy="144"/>
              </a:xfrm>
            </p:grpSpPr>
            <p:sp>
              <p:nvSpPr>
                <p:cNvPr id="5178" name="Oval 58"/>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7" name="Oval 59"/>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8" name="Group 60"/>
          <p:cNvGrpSpPr>
            <a:grpSpLocks/>
          </p:cNvGrpSpPr>
          <p:nvPr/>
        </p:nvGrpSpPr>
        <p:grpSpPr bwMode="auto">
          <a:xfrm>
            <a:off x="2484438" y="4372943"/>
            <a:ext cx="5919787" cy="438150"/>
            <a:chOff x="0" y="0"/>
            <a:chExt cx="2994" cy="276"/>
          </a:xfrm>
        </p:grpSpPr>
        <p:sp>
          <p:nvSpPr>
            <p:cNvPr id="4134" name="AutoShape 61"/>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35" name="AutoShape 62"/>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36" name="Group 63"/>
            <p:cNvGrpSpPr>
              <a:grpSpLocks/>
            </p:cNvGrpSpPr>
            <p:nvPr/>
          </p:nvGrpSpPr>
          <p:grpSpPr bwMode="auto">
            <a:xfrm>
              <a:off x="0" y="91"/>
              <a:ext cx="150" cy="150"/>
              <a:chOff x="0" y="0"/>
              <a:chExt cx="160" cy="160"/>
            </a:xfrm>
          </p:grpSpPr>
          <p:pic>
            <p:nvPicPr>
              <p:cNvPr id="4137" name="Picture 64"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8" name="Group 65"/>
              <p:cNvGrpSpPr>
                <a:grpSpLocks/>
              </p:cNvGrpSpPr>
              <p:nvPr/>
            </p:nvGrpSpPr>
            <p:grpSpPr bwMode="auto">
              <a:xfrm>
                <a:off x="19" y="3"/>
                <a:ext cx="126" cy="126"/>
                <a:chOff x="0" y="0"/>
                <a:chExt cx="144" cy="144"/>
              </a:xfrm>
            </p:grpSpPr>
            <p:sp>
              <p:nvSpPr>
                <p:cNvPr id="5186" name="Oval 66"/>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0" name="Oval 67"/>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9" name="Group 68"/>
          <p:cNvGrpSpPr>
            <a:grpSpLocks/>
          </p:cNvGrpSpPr>
          <p:nvPr/>
        </p:nvGrpSpPr>
        <p:grpSpPr bwMode="auto">
          <a:xfrm>
            <a:off x="2484438" y="5047630"/>
            <a:ext cx="5919787" cy="438150"/>
            <a:chOff x="0" y="0"/>
            <a:chExt cx="2994" cy="276"/>
          </a:xfrm>
        </p:grpSpPr>
        <p:sp>
          <p:nvSpPr>
            <p:cNvPr id="4128" name="AutoShape 69"/>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29" name="AutoShape 70"/>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30" name="Picture 71"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1" name="Group 72"/>
            <p:cNvGrpSpPr>
              <a:grpSpLocks/>
            </p:cNvGrpSpPr>
            <p:nvPr/>
          </p:nvGrpSpPr>
          <p:grpSpPr bwMode="auto">
            <a:xfrm>
              <a:off x="0" y="94"/>
              <a:ext cx="118" cy="118"/>
              <a:chOff x="0" y="0"/>
              <a:chExt cx="144" cy="144"/>
            </a:xfrm>
          </p:grpSpPr>
          <p:sp>
            <p:nvSpPr>
              <p:cNvPr id="5193" name="Oval 73"/>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33" name="Oval 74"/>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10" name="Group 75"/>
          <p:cNvGrpSpPr>
            <a:grpSpLocks/>
          </p:cNvGrpSpPr>
          <p:nvPr/>
        </p:nvGrpSpPr>
        <p:grpSpPr bwMode="auto">
          <a:xfrm>
            <a:off x="2484438" y="5723905"/>
            <a:ext cx="5919787" cy="438150"/>
            <a:chOff x="0" y="0"/>
            <a:chExt cx="2994" cy="276"/>
          </a:xfrm>
        </p:grpSpPr>
        <p:sp>
          <p:nvSpPr>
            <p:cNvPr id="4121" name="AutoShape 76"/>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22" name="AutoShape 77"/>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23" name="Group 78"/>
            <p:cNvGrpSpPr>
              <a:grpSpLocks/>
            </p:cNvGrpSpPr>
            <p:nvPr/>
          </p:nvGrpSpPr>
          <p:grpSpPr bwMode="auto">
            <a:xfrm>
              <a:off x="0" y="64"/>
              <a:ext cx="150" cy="150"/>
              <a:chOff x="0" y="0"/>
              <a:chExt cx="160" cy="160"/>
            </a:xfrm>
          </p:grpSpPr>
          <p:pic>
            <p:nvPicPr>
              <p:cNvPr id="4124" name="Picture 79"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25" name="Group 80"/>
              <p:cNvGrpSpPr>
                <a:grpSpLocks/>
              </p:cNvGrpSpPr>
              <p:nvPr/>
            </p:nvGrpSpPr>
            <p:grpSpPr bwMode="auto">
              <a:xfrm>
                <a:off x="19" y="3"/>
                <a:ext cx="126" cy="126"/>
                <a:chOff x="0" y="0"/>
                <a:chExt cx="144" cy="144"/>
              </a:xfrm>
            </p:grpSpPr>
            <p:sp>
              <p:nvSpPr>
                <p:cNvPr id="5201" name="Oval 81"/>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27" name="Oval 82"/>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sp>
        <p:nvSpPr>
          <p:cNvPr id="4111" name="Text Box 83">
            <a:hlinkClick r:id="rId3" action="ppaction://hlinksldjump"/>
          </p:cNvPr>
          <p:cNvSpPr txBox="1">
            <a:spLocks noChangeArrowheads="1"/>
          </p:cNvSpPr>
          <p:nvPr/>
        </p:nvSpPr>
        <p:spPr bwMode="auto">
          <a:xfrm>
            <a:off x="2789238" y="10491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5" action="ppaction://hlinkpres?slideindex=1&amp;slidetitle="/>
              </a:rPr>
              <a:t>2</a:t>
            </a:r>
            <a:r>
              <a:rPr lang="zh-CN" altLang="en-US" sz="2400" dirty="0">
                <a:ea typeface="黑体" pitchFamily="49" charset="-122"/>
              </a:rPr>
              <a:t>章  计算机系统</a:t>
            </a:r>
          </a:p>
        </p:txBody>
      </p:sp>
      <p:sp>
        <p:nvSpPr>
          <p:cNvPr id="4112" name="Text Box 84">
            <a:hlinkClick r:id="rId3" action="ppaction://hlinksldjump"/>
          </p:cNvPr>
          <p:cNvSpPr txBox="1">
            <a:spLocks noChangeArrowheads="1"/>
          </p:cNvSpPr>
          <p:nvPr/>
        </p:nvSpPr>
        <p:spPr bwMode="auto">
          <a:xfrm>
            <a:off x="2789238" y="17476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第3章  </a:t>
            </a:r>
            <a:r>
              <a:rPr lang="en-US" altLang="zh-CN" sz="2400" dirty="0"/>
              <a:t>Windows 7</a:t>
            </a:r>
            <a:r>
              <a:rPr lang="zh-CN" altLang="zh-CN" sz="2400" dirty="0"/>
              <a:t>操作系统的使用</a:t>
            </a:r>
            <a:endParaRPr lang="zh-CN" altLang="en-US" sz="2400" dirty="0">
              <a:ea typeface="黑体" pitchFamily="49" charset="-122"/>
            </a:endParaRPr>
          </a:p>
        </p:txBody>
      </p:sp>
      <p:sp>
        <p:nvSpPr>
          <p:cNvPr id="4114" name="Text Box 86">
            <a:hlinkClick r:id="rId3" action="ppaction://hlinksldjump"/>
          </p:cNvPr>
          <p:cNvSpPr txBox="1">
            <a:spLocks noChangeArrowheads="1"/>
          </p:cNvSpPr>
          <p:nvPr/>
        </p:nvSpPr>
        <p:spPr bwMode="auto">
          <a:xfrm>
            <a:off x="2789238" y="23599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6" action="ppaction://hlinkpres?slideindex=1&amp;slidetitle="/>
              </a:rPr>
              <a:t>4</a:t>
            </a:r>
            <a:r>
              <a:rPr lang="zh-CN" altLang="en-US" sz="2400" dirty="0" smtClean="0">
                <a:ea typeface="黑体" pitchFamily="49" charset="-122"/>
              </a:rPr>
              <a:t>章  </a:t>
            </a:r>
            <a:r>
              <a:rPr lang="zh-CN" altLang="en-US" sz="2400" dirty="0">
                <a:ea typeface="黑体" pitchFamily="49" charset="-122"/>
              </a:rPr>
              <a:t>文字处理软件Word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5" name="Text Box 87">
            <a:hlinkClick r:id="" action="ppaction://noaction"/>
          </p:cNvPr>
          <p:cNvSpPr txBox="1">
            <a:spLocks noChangeArrowheads="1"/>
          </p:cNvSpPr>
          <p:nvPr/>
        </p:nvSpPr>
        <p:spPr bwMode="auto">
          <a:xfrm>
            <a:off x="2789238" y="302515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7" action="ppaction://hlinkpres?slideindex=1&amp;slidetitle="/>
              </a:rPr>
              <a:t>5</a:t>
            </a:r>
            <a:r>
              <a:rPr lang="zh-CN" altLang="en-US" sz="2400" dirty="0" smtClean="0">
                <a:ea typeface="黑体" pitchFamily="49" charset="-122"/>
              </a:rPr>
              <a:t>章  </a:t>
            </a:r>
            <a:r>
              <a:rPr lang="zh-CN" altLang="en-US" sz="2400" dirty="0">
                <a:ea typeface="黑体" pitchFamily="49" charset="-122"/>
              </a:rPr>
              <a:t>电子表格软件Excel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6" name="Text Box 88">
            <a:hlinkClick r:id="rId3" action="ppaction://hlinksldjump"/>
          </p:cNvPr>
          <p:cNvSpPr txBox="1">
            <a:spLocks noChangeArrowheads="1"/>
          </p:cNvSpPr>
          <p:nvPr/>
        </p:nvSpPr>
        <p:spPr bwMode="auto">
          <a:xfrm>
            <a:off x="2789238" y="44031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8" action="ppaction://hlinkpres?slideindex=1&amp;slidetitle="/>
              </a:rPr>
              <a:t>7</a:t>
            </a:r>
            <a:r>
              <a:rPr lang="zh-CN" altLang="en-US" sz="2400" dirty="0" smtClean="0">
                <a:ea typeface="黑体" pitchFamily="49" charset="-122"/>
              </a:rPr>
              <a:t>章  </a:t>
            </a:r>
            <a:r>
              <a:rPr lang="zh-CN" altLang="en-US" sz="2400" dirty="0">
                <a:ea typeface="黑体" pitchFamily="49" charset="-122"/>
              </a:rPr>
              <a:t>多媒体技术简介</a:t>
            </a:r>
          </a:p>
        </p:txBody>
      </p:sp>
      <p:sp>
        <p:nvSpPr>
          <p:cNvPr id="4117" name="Text Box 89">
            <a:hlinkClick r:id="rId3" action="ppaction://hlinksldjump"/>
          </p:cNvPr>
          <p:cNvSpPr txBox="1">
            <a:spLocks noChangeArrowheads="1"/>
          </p:cNvSpPr>
          <p:nvPr/>
        </p:nvSpPr>
        <p:spPr bwMode="auto">
          <a:xfrm>
            <a:off x="2789238" y="57381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9" action="ppaction://hlinkpres?slideindex=1&amp;slidetitle="/>
              </a:rPr>
              <a:t>9</a:t>
            </a:r>
            <a:r>
              <a:rPr lang="zh-CN" altLang="en-US" sz="2400" dirty="0" smtClean="0">
                <a:ea typeface="黑体" pitchFamily="49" charset="-122"/>
              </a:rPr>
              <a:t>章  </a:t>
            </a:r>
            <a:r>
              <a:rPr lang="zh-CN" altLang="en-US" sz="2400" dirty="0">
                <a:ea typeface="黑体" pitchFamily="49" charset="-122"/>
              </a:rPr>
              <a:t>Access数据库技术基础</a:t>
            </a:r>
          </a:p>
        </p:txBody>
      </p:sp>
      <p:sp>
        <p:nvSpPr>
          <p:cNvPr id="4118" name="Text Box 90">
            <a:hlinkClick r:id="" action="ppaction://noaction"/>
          </p:cNvPr>
          <p:cNvSpPr txBox="1">
            <a:spLocks noChangeArrowheads="1"/>
          </p:cNvSpPr>
          <p:nvPr/>
        </p:nvSpPr>
        <p:spPr bwMode="auto">
          <a:xfrm>
            <a:off x="2789238" y="36919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10" action="ppaction://hlinkpres?slideindex=1&amp;slidetitle="/>
              </a:rPr>
              <a:t>6</a:t>
            </a:r>
            <a:r>
              <a:rPr lang="zh-CN" altLang="en-US" sz="2400" dirty="0" smtClean="0">
                <a:ea typeface="黑体" pitchFamily="49" charset="-122"/>
              </a:rPr>
              <a:t>章  </a:t>
            </a:r>
            <a:r>
              <a:rPr lang="zh-CN" altLang="en-US" sz="2400" dirty="0">
                <a:ea typeface="黑体" pitchFamily="49" charset="-122"/>
              </a:rPr>
              <a:t>演示文稿软件PowerPoint </a:t>
            </a:r>
            <a:r>
              <a:rPr lang="en-US" altLang="zh-CN" sz="2400" dirty="0" smtClean="0">
                <a:ea typeface="黑体" pitchFamily="49" charset="-122"/>
              </a:rPr>
              <a:t>2010</a:t>
            </a:r>
            <a:endParaRPr lang="zh-CN" altLang="en-US" sz="2400" dirty="0">
              <a:ea typeface="黑体" pitchFamily="49" charset="-122"/>
            </a:endParaRPr>
          </a:p>
        </p:txBody>
      </p:sp>
      <p:sp>
        <p:nvSpPr>
          <p:cNvPr id="4119" name="Text Box 91">
            <a:hlinkClick r:id="rId3" action="ppaction://hlinksldjump"/>
          </p:cNvPr>
          <p:cNvSpPr txBox="1">
            <a:spLocks noChangeArrowheads="1"/>
          </p:cNvSpPr>
          <p:nvPr/>
        </p:nvSpPr>
        <p:spPr bwMode="auto">
          <a:xfrm>
            <a:off x="2789238" y="368127"/>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11" action="ppaction://hlinkpres?slideindex=1&amp;slidetitle="/>
              </a:rPr>
              <a:t>1</a:t>
            </a:r>
            <a:r>
              <a:rPr lang="zh-CN" altLang="en-US" sz="2400" dirty="0">
                <a:ea typeface="黑体" pitchFamily="49" charset="-122"/>
              </a:rPr>
              <a:t>章  计算机基础知识</a:t>
            </a:r>
          </a:p>
        </p:txBody>
      </p:sp>
      <p:sp>
        <p:nvSpPr>
          <p:cNvPr id="4120" name="Text Box 92">
            <a:hlinkClick r:id="" action="ppaction://noaction"/>
          </p:cNvPr>
          <p:cNvSpPr txBox="1">
            <a:spLocks noChangeArrowheads="1"/>
          </p:cNvSpPr>
          <p:nvPr/>
        </p:nvSpPr>
        <p:spPr bwMode="auto">
          <a:xfrm>
            <a:off x="2789238" y="50508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12" action="ppaction://hlinkpres?slideindex=1&amp;slidetitle="/>
              </a:rPr>
              <a:t>8</a:t>
            </a:r>
            <a:r>
              <a:rPr lang="zh-CN" altLang="en-US" sz="2400" dirty="0" smtClean="0">
                <a:ea typeface="黑体" pitchFamily="49" charset="-122"/>
              </a:rPr>
              <a:t>章  </a:t>
            </a:r>
            <a:r>
              <a:rPr lang="zh-CN" altLang="en-US" sz="2400" dirty="0">
                <a:ea typeface="黑体" pitchFamily="49" charset="-122"/>
              </a:rPr>
              <a:t>计算机网络与应用</a:t>
            </a:r>
          </a:p>
        </p:txBody>
      </p:sp>
    </p:spTree>
    <p:extLst>
      <p:ext uri="{BB962C8B-B14F-4D97-AF65-F5344CB8AC3E}">
        <p14:creationId xmlns:p14="http://schemas.microsoft.com/office/powerpoint/2010/main" val="4057259818"/>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82550" y="188640"/>
            <a:ext cx="8997950"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lvl="0"/>
            <a:r>
              <a:rPr lang="en-US" altLang="zh-CN" sz="2200" dirty="0" smtClean="0">
                <a:ea typeface="黑体" pitchFamily="49" charset="-122"/>
              </a:rPr>
              <a:t>        ①Aero </a:t>
            </a:r>
            <a:r>
              <a:rPr lang="en-US" altLang="zh-CN" sz="2200" dirty="0">
                <a:ea typeface="黑体" pitchFamily="49" charset="-122"/>
              </a:rPr>
              <a:t>Shake</a:t>
            </a:r>
            <a:endParaRPr lang="zh-CN" altLang="zh-CN" sz="2200" dirty="0">
              <a:ea typeface="黑体" pitchFamily="49" charset="-122"/>
            </a:endParaRPr>
          </a:p>
          <a:p>
            <a:r>
              <a:rPr lang="en-US" altLang="zh-CN" sz="2200" dirty="0" smtClean="0">
                <a:ea typeface="黑体" pitchFamily="49" charset="-122"/>
              </a:rPr>
              <a:t>        </a:t>
            </a:r>
            <a:r>
              <a:rPr lang="zh-CN" altLang="zh-CN" sz="2200" dirty="0" smtClean="0">
                <a:ea typeface="黑体" pitchFamily="49" charset="-122"/>
              </a:rPr>
              <a:t>当</a:t>
            </a:r>
            <a:r>
              <a:rPr lang="zh-CN" altLang="zh-CN" sz="2200" dirty="0">
                <a:ea typeface="黑体" pitchFamily="49" charset="-122"/>
              </a:rPr>
              <a:t>用户在</a:t>
            </a:r>
            <a:r>
              <a:rPr lang="en-US" altLang="zh-CN" sz="2200" dirty="0">
                <a:ea typeface="黑体" pitchFamily="49" charset="-122"/>
              </a:rPr>
              <a:t>Windows 7</a:t>
            </a:r>
            <a:r>
              <a:rPr lang="zh-CN" altLang="zh-CN" sz="2200" dirty="0">
                <a:ea typeface="黑体" pitchFamily="49" charset="-122"/>
              </a:rPr>
              <a:t>中打开多个程序窗口的时候，可以选择一个窗口</a:t>
            </a:r>
            <a:r>
              <a:rPr lang="zh-CN" altLang="zh-CN" sz="2200" dirty="0" smtClean="0">
                <a:ea typeface="黑体" pitchFamily="49" charset="-122"/>
              </a:rPr>
              <a:t>，</a:t>
            </a:r>
            <a:r>
              <a:rPr lang="zh-CN" altLang="en-US" sz="2200" dirty="0" smtClean="0">
                <a:ea typeface="黑体" pitchFamily="49" charset="-122"/>
              </a:rPr>
              <a:t>在标题栏中</a:t>
            </a:r>
            <a:r>
              <a:rPr lang="zh-CN" altLang="zh-CN" sz="2200" dirty="0" smtClean="0">
                <a:ea typeface="黑体" pitchFamily="49" charset="-122"/>
              </a:rPr>
              <a:t>按住</a:t>
            </a:r>
            <a:r>
              <a:rPr lang="zh-CN" altLang="zh-CN" sz="2200" dirty="0">
                <a:ea typeface="黑体" pitchFamily="49" charset="-122"/>
              </a:rPr>
              <a:t>鼠标，接着晃动窗口，这样一来，其他的窗口就会都最小化到任务栏中，只剩下用户选定的那个窗口。当然了，如果继续晃动选定的窗口的话，那么那些最小化的窗口将会被还原。</a:t>
            </a:r>
          </a:p>
          <a:p>
            <a:pPr lvl="0"/>
            <a:r>
              <a:rPr lang="en-US" altLang="zh-CN" sz="2200" dirty="0" smtClean="0">
                <a:ea typeface="黑体" pitchFamily="49" charset="-122"/>
              </a:rPr>
              <a:t>       ②Aero </a:t>
            </a:r>
            <a:r>
              <a:rPr lang="en-US" altLang="zh-CN" sz="2200" dirty="0">
                <a:ea typeface="黑体" pitchFamily="49" charset="-122"/>
              </a:rPr>
              <a:t>Snap</a:t>
            </a:r>
            <a:endParaRPr lang="zh-CN" altLang="zh-CN" sz="2200" dirty="0">
              <a:ea typeface="黑体" pitchFamily="49" charset="-122"/>
            </a:endParaRPr>
          </a:p>
          <a:p>
            <a:r>
              <a:rPr lang="en-US" altLang="zh-CN" sz="2200" dirty="0" smtClean="0">
                <a:ea typeface="黑体" pitchFamily="49" charset="-122"/>
              </a:rPr>
              <a:t>        Aero </a:t>
            </a:r>
            <a:r>
              <a:rPr lang="en-US" altLang="zh-CN" sz="2200" dirty="0">
                <a:ea typeface="黑体" pitchFamily="49" charset="-122"/>
              </a:rPr>
              <a:t>Snap</a:t>
            </a:r>
            <a:r>
              <a:rPr lang="zh-CN" altLang="zh-CN" sz="2200" dirty="0">
                <a:ea typeface="黑体" pitchFamily="49" charset="-122"/>
              </a:rPr>
              <a:t>功能可以自动调整程序窗口的大小。拖动窗口到屏幕上部可以最大化窗口；拖动窗口到屏幕一侧可以半屏显示窗口，如果再拖动其他窗口到屏幕另一侧，那么两个窗口将并排显示。从屏幕边缘拉出窗口，窗口将恢复到原来状态。</a:t>
            </a:r>
          </a:p>
          <a:p>
            <a:pPr lvl="0"/>
            <a:r>
              <a:rPr lang="en-US" altLang="zh-CN" sz="2200" dirty="0" smtClean="0">
                <a:ea typeface="黑体" pitchFamily="49" charset="-122"/>
              </a:rPr>
              <a:t>        ③Aero </a:t>
            </a:r>
            <a:r>
              <a:rPr lang="en-US" altLang="zh-CN" sz="2200" dirty="0">
                <a:ea typeface="黑体" pitchFamily="49" charset="-122"/>
              </a:rPr>
              <a:t>Peek</a:t>
            </a:r>
            <a:endParaRPr lang="zh-CN" altLang="zh-CN" sz="2200" dirty="0">
              <a:ea typeface="黑体" pitchFamily="49" charset="-122"/>
            </a:endParaRPr>
          </a:p>
          <a:p>
            <a:pPr fontAlgn="ctr"/>
            <a:r>
              <a:rPr lang="en-US" altLang="zh-CN" sz="2200" dirty="0" smtClean="0">
                <a:ea typeface="黑体" pitchFamily="49" charset="-122"/>
              </a:rPr>
              <a:t>        </a:t>
            </a:r>
            <a:r>
              <a:rPr lang="zh-CN" altLang="zh-CN" sz="2200" dirty="0" smtClean="0">
                <a:ea typeface="黑体" pitchFamily="49" charset="-122"/>
              </a:rPr>
              <a:t>当</a:t>
            </a:r>
            <a:r>
              <a:rPr lang="zh-CN" altLang="zh-CN" sz="2200" dirty="0">
                <a:ea typeface="黑体" pitchFamily="49" charset="-122"/>
              </a:rPr>
              <a:t>用户将鼠标悬停在任务栏程序图标上，</a:t>
            </a:r>
            <a:r>
              <a:rPr lang="en-US" altLang="zh-CN" sz="2200" dirty="0">
                <a:ea typeface="黑体" pitchFamily="49" charset="-122"/>
              </a:rPr>
              <a:t>Aero Peek</a:t>
            </a:r>
            <a:r>
              <a:rPr lang="zh-CN" altLang="zh-CN" sz="2200" dirty="0">
                <a:ea typeface="黑体" pitchFamily="49" charset="-122"/>
              </a:rPr>
              <a:t>功能可以预览打开程序窗口。用户可以通过单击预览缩略图打开程序窗口，或通过缩略图右上角的</a:t>
            </a:r>
            <a:r>
              <a:rPr lang="en-US" altLang="zh-CN" sz="2200" dirty="0">
                <a:ea typeface="黑体" pitchFamily="49" charset="-122"/>
              </a:rPr>
              <a:t>“ ”</a:t>
            </a:r>
            <a:r>
              <a:rPr lang="zh-CN" altLang="zh-CN" sz="2200" dirty="0">
                <a:ea typeface="黑体" pitchFamily="49" charset="-122"/>
              </a:rPr>
              <a:t>关闭程序。</a:t>
            </a:r>
          </a:p>
          <a:p>
            <a:r>
              <a:rPr lang="en-US" altLang="zh-CN" sz="2200" dirty="0" smtClean="0">
                <a:ea typeface="黑体" pitchFamily="49" charset="-122"/>
              </a:rPr>
              <a:t>        </a:t>
            </a:r>
            <a:r>
              <a:rPr lang="en-US" altLang="zh-CN" sz="2200" dirty="0" smtClean="0">
                <a:solidFill>
                  <a:srgbClr val="FFC000"/>
                </a:solidFill>
                <a:ea typeface="黑体" pitchFamily="49" charset="-122"/>
              </a:rPr>
              <a:t>5</a:t>
            </a:r>
            <a:r>
              <a:rPr lang="zh-CN" altLang="zh-CN" sz="2200" dirty="0">
                <a:solidFill>
                  <a:srgbClr val="FFC000"/>
                </a:solidFill>
                <a:ea typeface="黑体" pitchFamily="49" charset="-122"/>
              </a:rPr>
              <a:t>、小工具</a:t>
            </a:r>
          </a:p>
          <a:p>
            <a:r>
              <a:rPr lang="en-US" altLang="zh-CN" sz="2200" dirty="0" smtClean="0">
                <a:ea typeface="黑体" pitchFamily="49" charset="-122"/>
              </a:rPr>
              <a:t>        Windows </a:t>
            </a:r>
            <a:r>
              <a:rPr lang="en-US" altLang="zh-CN" sz="2200" dirty="0">
                <a:ea typeface="黑体" pitchFamily="49" charset="-122"/>
              </a:rPr>
              <a:t>7</a:t>
            </a:r>
            <a:r>
              <a:rPr lang="zh-CN" altLang="zh-CN" sz="2200" dirty="0">
                <a:ea typeface="黑体" pitchFamily="49" charset="-122"/>
              </a:rPr>
              <a:t>的小工具更加丰富，小工具可以放在桌面的任何位置，而不只是固定在侧边栏。</a:t>
            </a:r>
            <a:r>
              <a:rPr lang="en-US" altLang="zh-CN" sz="2200" dirty="0">
                <a:ea typeface="黑体" pitchFamily="49" charset="-122"/>
              </a:rPr>
              <a:t>2012</a:t>
            </a:r>
            <a:r>
              <a:rPr lang="zh-CN" altLang="zh-CN" sz="2200" dirty="0">
                <a:ea typeface="黑体" pitchFamily="49" charset="-122"/>
              </a:rPr>
              <a:t>年</a:t>
            </a:r>
            <a:r>
              <a:rPr lang="en-US" altLang="zh-CN" sz="2200" dirty="0">
                <a:ea typeface="黑体" pitchFamily="49" charset="-122"/>
              </a:rPr>
              <a:t>9</a:t>
            </a:r>
            <a:r>
              <a:rPr lang="zh-CN" altLang="zh-CN" sz="2200" dirty="0">
                <a:ea typeface="黑体" pitchFamily="49" charset="-122"/>
              </a:rPr>
              <a:t>月，微软停止了对</a:t>
            </a:r>
            <a:r>
              <a:rPr lang="en-US" altLang="zh-CN" sz="2200" dirty="0">
                <a:ea typeface="黑体" pitchFamily="49" charset="-122"/>
              </a:rPr>
              <a:t>Windows 7</a:t>
            </a:r>
            <a:r>
              <a:rPr lang="zh-CN" altLang="zh-CN" sz="2200" dirty="0">
                <a:ea typeface="黑体" pitchFamily="49" charset="-122"/>
              </a:rPr>
              <a:t>小工具下载的技术支持，原因是为了让新发布的</a:t>
            </a:r>
            <a:r>
              <a:rPr lang="en-US" altLang="zh-CN" sz="2200" dirty="0">
                <a:ea typeface="黑体" pitchFamily="49" charset="-122"/>
              </a:rPr>
              <a:t>Windows 8</a:t>
            </a:r>
            <a:r>
              <a:rPr lang="zh-CN" altLang="zh-CN" sz="2200" dirty="0">
                <a:ea typeface="黑体" pitchFamily="49" charset="-122"/>
              </a:rPr>
              <a:t>有令人振奋的新功能</a:t>
            </a:r>
            <a:r>
              <a:rPr lang="zh-CN" altLang="zh-CN" sz="2200" dirty="0" smtClean="0">
                <a:ea typeface="黑体" pitchFamily="49" charset="-122"/>
              </a:rPr>
              <a:t>。</a:t>
            </a:r>
            <a:endParaRPr lang="zh-CN" altLang="zh-CN" sz="2200" dirty="0">
              <a:ea typeface="黑体" pitchFamily="49" charset="-122"/>
            </a:endParaRPr>
          </a:p>
        </p:txBody>
      </p:sp>
    </p:spTree>
    <p:extLst>
      <p:ext uri="{BB962C8B-B14F-4D97-AF65-F5344CB8AC3E}">
        <p14:creationId xmlns:p14="http://schemas.microsoft.com/office/powerpoint/2010/main" val="1777753327"/>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82550" y="188640"/>
            <a:ext cx="8997950"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sz="2400" dirty="0" smtClean="0">
                <a:ea typeface="黑体" pitchFamily="49" charset="-122"/>
              </a:rPr>
              <a:t>        </a:t>
            </a:r>
            <a:r>
              <a:rPr lang="en-US" altLang="zh-CN" sz="2400" dirty="0" smtClean="0">
                <a:solidFill>
                  <a:srgbClr val="FFC000"/>
                </a:solidFill>
                <a:ea typeface="黑体" pitchFamily="49" charset="-122"/>
              </a:rPr>
              <a:t>6</a:t>
            </a:r>
            <a:r>
              <a:rPr lang="zh-CN" altLang="zh-CN" sz="2400" dirty="0">
                <a:solidFill>
                  <a:srgbClr val="FFC000"/>
                </a:solidFill>
                <a:ea typeface="黑体" pitchFamily="49" charset="-122"/>
              </a:rPr>
              <a:t>、高效搜索框</a:t>
            </a:r>
          </a:p>
          <a:p>
            <a:r>
              <a:rPr lang="en-US" altLang="zh-CN" sz="2400" dirty="0" smtClean="0">
                <a:ea typeface="黑体" pitchFamily="49" charset="-122"/>
              </a:rPr>
              <a:t>        Windows </a:t>
            </a:r>
            <a:r>
              <a:rPr lang="en-US" altLang="zh-CN" sz="2400" dirty="0">
                <a:ea typeface="黑体" pitchFamily="49" charset="-122"/>
              </a:rPr>
              <a:t>7</a:t>
            </a:r>
            <a:r>
              <a:rPr lang="zh-CN" altLang="zh-CN" sz="2400" dirty="0">
                <a:ea typeface="黑体" pitchFamily="49" charset="-122"/>
              </a:rPr>
              <a:t>系统资源管理器的搜索框在菜单栏的右侧，可以灵活调节宽窄。它能快速搜索</a:t>
            </a:r>
            <a:r>
              <a:rPr lang="en-US" altLang="zh-CN" sz="2400" dirty="0">
                <a:ea typeface="黑体" pitchFamily="49" charset="-122"/>
              </a:rPr>
              <a:t>Windows</a:t>
            </a:r>
            <a:r>
              <a:rPr lang="zh-CN" altLang="zh-CN" sz="2400" dirty="0">
                <a:ea typeface="黑体" pitchFamily="49" charset="-122"/>
              </a:rPr>
              <a:t>中的文档、图片、程序、</a:t>
            </a:r>
            <a:r>
              <a:rPr lang="en-US" altLang="zh-CN" sz="2400" dirty="0">
                <a:ea typeface="黑体" pitchFamily="49" charset="-122"/>
              </a:rPr>
              <a:t>Windows</a:t>
            </a:r>
            <a:r>
              <a:rPr lang="zh-CN" altLang="zh-CN" sz="2400" dirty="0">
                <a:ea typeface="黑体" pitchFamily="49" charset="-122"/>
              </a:rPr>
              <a:t>帮助甚至网络等信息。</a:t>
            </a:r>
            <a:r>
              <a:rPr lang="en-US" altLang="zh-CN" sz="2400" dirty="0">
                <a:ea typeface="黑体" pitchFamily="49" charset="-122"/>
              </a:rPr>
              <a:t>Windows7</a:t>
            </a:r>
            <a:r>
              <a:rPr lang="zh-CN" altLang="zh-CN" sz="2400" dirty="0">
                <a:ea typeface="黑体" pitchFamily="49" charset="-122"/>
              </a:rPr>
              <a:t>系统的搜索是动态的，当在搜索框中输入第一个字的时刻，</a:t>
            </a:r>
            <a:r>
              <a:rPr lang="en-US" altLang="zh-CN" sz="2400" dirty="0">
                <a:ea typeface="黑体" pitchFamily="49" charset="-122"/>
              </a:rPr>
              <a:t>Windows7</a:t>
            </a:r>
            <a:r>
              <a:rPr lang="zh-CN" altLang="zh-CN" sz="2400" dirty="0">
                <a:ea typeface="黑体" pitchFamily="49" charset="-122"/>
              </a:rPr>
              <a:t>的搜索就已经开始工作，大大提高了搜索效率</a:t>
            </a:r>
            <a:r>
              <a:rPr lang="zh-CN" altLang="zh-CN" sz="2400" dirty="0" smtClean="0">
                <a:ea typeface="黑体" pitchFamily="49" charset="-122"/>
              </a:rPr>
              <a:t>。</a:t>
            </a:r>
            <a:endParaRPr lang="zh-CN" altLang="zh-CN" sz="2300" dirty="0">
              <a:ea typeface="黑体" pitchFamily="49" charset="-122"/>
            </a:endParaRPr>
          </a:p>
        </p:txBody>
      </p:sp>
      <p:sp>
        <p:nvSpPr>
          <p:cNvPr id="3" name="Rectangle 3"/>
          <p:cNvSpPr>
            <a:spLocks noChangeArrowheads="1"/>
          </p:cNvSpPr>
          <p:nvPr/>
        </p:nvSpPr>
        <p:spPr bwMode="auto">
          <a:xfrm>
            <a:off x="82550" y="2564904"/>
            <a:ext cx="4128887" cy="461665"/>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400" dirty="0" smtClean="0">
                <a:latin typeface="Arial" pitchFamily="34" charset="0"/>
                <a:ea typeface="黑体" pitchFamily="49" charset="-122"/>
              </a:rPr>
              <a:t>3.2.2  </a:t>
            </a:r>
            <a:r>
              <a:rPr lang="en-US" altLang="zh-CN" sz="2400" b="1" dirty="0" smtClean="0">
                <a:ea typeface="黑体" pitchFamily="49" charset="-122"/>
              </a:rPr>
              <a:t>Windows </a:t>
            </a:r>
            <a:r>
              <a:rPr lang="en-US" altLang="zh-CN" sz="2400" b="1" dirty="0">
                <a:ea typeface="黑体" pitchFamily="49" charset="-122"/>
              </a:rPr>
              <a:t>7</a:t>
            </a:r>
            <a:r>
              <a:rPr lang="zh-CN" altLang="zh-CN" sz="2400" b="1" dirty="0">
                <a:ea typeface="黑体" pitchFamily="49" charset="-122"/>
              </a:rPr>
              <a:t>的运行要求</a:t>
            </a:r>
            <a:endParaRPr lang="zh-CN" altLang="en-US" sz="2400" dirty="0">
              <a:latin typeface="Arial" pitchFamily="34" charset="0"/>
              <a:ea typeface="黑体" pitchFamily="49" charset="-122"/>
            </a:endParaRPr>
          </a:p>
        </p:txBody>
      </p:sp>
      <p:sp>
        <p:nvSpPr>
          <p:cNvPr id="4" name="Rectangle 4"/>
          <p:cNvSpPr>
            <a:spLocks noChangeArrowheads="1"/>
          </p:cNvSpPr>
          <p:nvPr/>
        </p:nvSpPr>
        <p:spPr bwMode="auto">
          <a:xfrm>
            <a:off x="82550" y="3140968"/>
            <a:ext cx="8997950"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sz="2400" dirty="0" smtClean="0">
                <a:ea typeface="黑体" pitchFamily="49" charset="-122"/>
              </a:rPr>
              <a:t>        </a:t>
            </a:r>
            <a:r>
              <a:rPr lang="zh-CN" altLang="zh-CN" sz="2400" dirty="0" smtClean="0">
                <a:ea typeface="黑体" pitchFamily="49" charset="-122"/>
              </a:rPr>
              <a:t>使用</a:t>
            </a:r>
            <a:r>
              <a:rPr lang="zh-CN" altLang="zh-CN" sz="2400" dirty="0">
                <a:ea typeface="黑体" pitchFamily="49" charset="-122"/>
              </a:rPr>
              <a:t>和安装</a:t>
            </a:r>
            <a:r>
              <a:rPr lang="en-US" altLang="zh-CN" sz="2400" dirty="0">
                <a:ea typeface="黑体" pitchFamily="49" charset="-122"/>
              </a:rPr>
              <a:t>Windows 7</a:t>
            </a:r>
            <a:r>
              <a:rPr lang="zh-CN" altLang="zh-CN" sz="2400" dirty="0">
                <a:ea typeface="黑体" pitchFamily="49" charset="-122"/>
              </a:rPr>
              <a:t>，最低硬件配置要求如下</a:t>
            </a:r>
          </a:p>
          <a:p>
            <a:r>
              <a:rPr lang="en-US" altLang="zh-CN" sz="2400" dirty="0" smtClean="0">
                <a:ea typeface="黑体" pitchFamily="49" charset="-122"/>
              </a:rPr>
              <a:t>        ①</a:t>
            </a:r>
            <a:r>
              <a:rPr lang="zh-CN" altLang="zh-CN" sz="2400" dirty="0" smtClean="0">
                <a:ea typeface="黑体" pitchFamily="49" charset="-122"/>
              </a:rPr>
              <a:t>处理器</a:t>
            </a:r>
            <a:r>
              <a:rPr lang="zh-CN" altLang="zh-CN" sz="2400" dirty="0">
                <a:ea typeface="黑体" pitchFamily="49" charset="-122"/>
              </a:rPr>
              <a:t>：</a:t>
            </a:r>
            <a:r>
              <a:rPr lang="en-US" altLang="zh-CN" sz="2400" dirty="0">
                <a:ea typeface="黑体" pitchFamily="49" charset="-122"/>
              </a:rPr>
              <a:t>1GHz 32</a:t>
            </a:r>
            <a:r>
              <a:rPr lang="zh-CN" altLang="zh-CN" sz="2400" dirty="0">
                <a:ea typeface="黑体" pitchFamily="49" charset="-122"/>
              </a:rPr>
              <a:t>位或者</a:t>
            </a:r>
            <a:r>
              <a:rPr lang="en-US" altLang="zh-CN" sz="2400" dirty="0">
                <a:ea typeface="黑体" pitchFamily="49" charset="-122"/>
              </a:rPr>
              <a:t>64</a:t>
            </a:r>
            <a:r>
              <a:rPr lang="zh-CN" altLang="zh-CN" sz="2400" dirty="0">
                <a:ea typeface="黑体" pitchFamily="49" charset="-122"/>
              </a:rPr>
              <a:t>位处理器</a:t>
            </a:r>
          </a:p>
          <a:p>
            <a:r>
              <a:rPr lang="en-US" altLang="zh-CN" sz="2400" dirty="0" smtClean="0">
                <a:ea typeface="黑体" pitchFamily="49" charset="-122"/>
              </a:rPr>
              <a:t>        ②</a:t>
            </a:r>
            <a:r>
              <a:rPr lang="zh-CN" altLang="zh-CN" sz="2400" dirty="0" smtClean="0">
                <a:ea typeface="黑体" pitchFamily="49" charset="-122"/>
              </a:rPr>
              <a:t>内存</a:t>
            </a:r>
            <a:r>
              <a:rPr lang="zh-CN" altLang="zh-CN" sz="2400" dirty="0">
                <a:ea typeface="黑体" pitchFamily="49" charset="-122"/>
              </a:rPr>
              <a:t>：</a:t>
            </a:r>
            <a:r>
              <a:rPr lang="en-US" altLang="zh-CN" sz="2400" dirty="0">
                <a:ea typeface="黑体" pitchFamily="49" charset="-122"/>
              </a:rPr>
              <a:t>1GB</a:t>
            </a:r>
            <a:r>
              <a:rPr lang="zh-CN" altLang="zh-CN" sz="2400" dirty="0">
                <a:ea typeface="黑体" pitchFamily="49" charset="-122"/>
              </a:rPr>
              <a:t>及以上</a:t>
            </a:r>
          </a:p>
          <a:p>
            <a:r>
              <a:rPr lang="en-US" altLang="zh-CN" sz="2400" dirty="0" smtClean="0">
                <a:ea typeface="黑体" pitchFamily="49" charset="-122"/>
              </a:rPr>
              <a:t>        ③</a:t>
            </a:r>
            <a:r>
              <a:rPr lang="zh-CN" altLang="zh-CN" sz="2400" dirty="0" smtClean="0">
                <a:ea typeface="黑体" pitchFamily="49" charset="-122"/>
              </a:rPr>
              <a:t>显</a:t>
            </a:r>
            <a:r>
              <a:rPr lang="zh-CN" altLang="zh-CN" sz="2400" dirty="0">
                <a:ea typeface="黑体" pitchFamily="49" charset="-122"/>
              </a:rPr>
              <a:t>卡：支持</a:t>
            </a:r>
            <a:r>
              <a:rPr lang="en-US" altLang="zh-CN" sz="2400" dirty="0">
                <a:ea typeface="黑体" pitchFamily="49" charset="-122"/>
              </a:rPr>
              <a:t>DirectX 9 128M</a:t>
            </a:r>
            <a:r>
              <a:rPr lang="zh-CN" altLang="zh-CN" sz="2400" dirty="0">
                <a:ea typeface="黑体" pitchFamily="49" charset="-122"/>
              </a:rPr>
              <a:t>及以上（开启</a:t>
            </a:r>
            <a:r>
              <a:rPr lang="en-US" altLang="zh-CN" sz="2400" dirty="0">
                <a:ea typeface="黑体" pitchFamily="49" charset="-122"/>
              </a:rPr>
              <a:t>Aero</a:t>
            </a:r>
            <a:r>
              <a:rPr lang="zh-CN" altLang="zh-CN" sz="2400" dirty="0">
                <a:ea typeface="黑体" pitchFamily="49" charset="-122"/>
              </a:rPr>
              <a:t>效果）</a:t>
            </a:r>
          </a:p>
          <a:p>
            <a:r>
              <a:rPr lang="en-US" altLang="zh-CN" sz="2400" dirty="0" smtClean="0">
                <a:ea typeface="黑体" pitchFamily="49" charset="-122"/>
              </a:rPr>
              <a:t>        ④</a:t>
            </a:r>
            <a:r>
              <a:rPr lang="zh-CN" altLang="zh-CN" sz="2400" dirty="0" smtClean="0">
                <a:ea typeface="黑体" pitchFamily="49" charset="-122"/>
              </a:rPr>
              <a:t>硬盘</a:t>
            </a:r>
            <a:r>
              <a:rPr lang="zh-CN" altLang="zh-CN" sz="2400" dirty="0">
                <a:ea typeface="黑体" pitchFamily="49" charset="-122"/>
              </a:rPr>
              <a:t>空间：</a:t>
            </a:r>
            <a:r>
              <a:rPr lang="en-US" altLang="zh-CN" sz="2400" dirty="0">
                <a:ea typeface="黑体" pitchFamily="49" charset="-122"/>
              </a:rPr>
              <a:t>16G</a:t>
            </a:r>
            <a:r>
              <a:rPr lang="zh-CN" altLang="zh-CN" sz="2400" dirty="0">
                <a:ea typeface="黑体" pitchFamily="49" charset="-122"/>
              </a:rPr>
              <a:t>以上（主分区，</a:t>
            </a:r>
            <a:r>
              <a:rPr lang="en-US" altLang="zh-CN" sz="2400" dirty="0">
                <a:ea typeface="黑体" pitchFamily="49" charset="-122"/>
              </a:rPr>
              <a:t>NTFS</a:t>
            </a:r>
            <a:r>
              <a:rPr lang="zh-CN" altLang="zh-CN" sz="2400" dirty="0">
                <a:ea typeface="黑体" pitchFamily="49" charset="-122"/>
              </a:rPr>
              <a:t>格式）</a:t>
            </a:r>
          </a:p>
          <a:p>
            <a:r>
              <a:rPr lang="en-US" altLang="zh-CN" sz="2400" dirty="0" smtClean="0">
                <a:ea typeface="黑体" pitchFamily="49" charset="-122"/>
              </a:rPr>
              <a:t>        ⑤</a:t>
            </a:r>
            <a:r>
              <a:rPr lang="zh-CN" altLang="zh-CN" sz="2400" dirty="0" smtClean="0">
                <a:ea typeface="黑体" pitchFamily="49" charset="-122"/>
              </a:rPr>
              <a:t>显示器</a:t>
            </a:r>
            <a:r>
              <a:rPr lang="zh-CN" altLang="zh-CN" sz="2400" dirty="0">
                <a:ea typeface="黑体" pitchFamily="49" charset="-122"/>
              </a:rPr>
              <a:t>：分辨率在</a:t>
            </a:r>
            <a:r>
              <a:rPr lang="en-US" altLang="zh-CN" sz="2400" dirty="0">
                <a:ea typeface="黑体" pitchFamily="49" charset="-122"/>
              </a:rPr>
              <a:t>1024</a:t>
            </a:r>
            <a:r>
              <a:rPr lang="zh-CN" altLang="zh-CN" sz="2400" dirty="0">
                <a:ea typeface="黑体" pitchFamily="49" charset="-122"/>
              </a:rPr>
              <a:t>×</a:t>
            </a:r>
            <a:r>
              <a:rPr lang="en-US" altLang="zh-CN" sz="2400" dirty="0">
                <a:ea typeface="黑体" pitchFamily="49" charset="-122"/>
              </a:rPr>
              <a:t>768</a:t>
            </a:r>
            <a:r>
              <a:rPr lang="zh-CN" altLang="zh-CN" sz="2400" dirty="0">
                <a:ea typeface="黑体" pitchFamily="49" charset="-122"/>
              </a:rPr>
              <a:t>像素及以上（低于该分辨率则无法正常显示部分功能），或可支持触摸技术的显示设备。</a:t>
            </a:r>
            <a:endParaRPr lang="zh-CN" altLang="zh-CN" sz="2300" dirty="0">
              <a:ea typeface="黑体" pitchFamily="49" charset="-122"/>
            </a:endParaRPr>
          </a:p>
        </p:txBody>
      </p:sp>
    </p:spTree>
    <p:extLst>
      <p:ext uri="{BB962C8B-B14F-4D97-AF65-F5344CB8AC3E}">
        <p14:creationId xmlns:p14="http://schemas.microsoft.com/office/powerpoint/2010/main" val="3976114888"/>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ChangeArrowheads="1"/>
          </p:cNvSpPr>
          <p:nvPr/>
        </p:nvSpPr>
        <p:spPr bwMode="auto">
          <a:xfrm>
            <a:off x="82550" y="887413"/>
            <a:ext cx="8997950" cy="115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sz="2400" dirty="0" smtClean="0">
                <a:ea typeface="黑体" pitchFamily="49" charset="-122"/>
              </a:rPr>
              <a:t>        </a:t>
            </a:r>
            <a:r>
              <a:rPr lang="zh-CN" altLang="zh-CN" sz="2400" dirty="0" smtClean="0">
                <a:ea typeface="黑体" pitchFamily="49" charset="-122"/>
              </a:rPr>
              <a:t>由于</a:t>
            </a:r>
            <a:r>
              <a:rPr lang="en-US" altLang="zh-CN" sz="2400" dirty="0">
                <a:ea typeface="黑体" pitchFamily="49" charset="-122"/>
              </a:rPr>
              <a:t>Windows 7</a:t>
            </a:r>
            <a:r>
              <a:rPr lang="zh-CN" altLang="zh-CN" sz="2400" dirty="0">
                <a:ea typeface="黑体" pitchFamily="49" charset="-122"/>
              </a:rPr>
              <a:t>的功能强大、界面友好、安全等优点已受到越来越多的用户青睐，目前国内已越来越多的用户在使用或更新到该操作系统。</a:t>
            </a:r>
            <a:r>
              <a:rPr lang="en-US" altLang="zh-CN" sz="2400" dirty="0">
                <a:ea typeface="黑体" pitchFamily="49" charset="-122"/>
              </a:rPr>
              <a:t>Windows 7</a:t>
            </a:r>
            <a:r>
              <a:rPr lang="zh-CN" altLang="zh-CN" sz="2400" dirty="0">
                <a:ea typeface="黑体" pitchFamily="49" charset="-122"/>
              </a:rPr>
              <a:t>安装完毕后的运行界面如图</a:t>
            </a:r>
            <a:r>
              <a:rPr lang="en-US" altLang="zh-CN" sz="2400" dirty="0">
                <a:ea typeface="黑体" pitchFamily="49" charset="-122"/>
              </a:rPr>
              <a:t>3-4</a:t>
            </a:r>
            <a:r>
              <a:rPr lang="zh-CN" altLang="zh-CN" sz="2400" dirty="0">
                <a:ea typeface="黑体" pitchFamily="49" charset="-122"/>
              </a:rPr>
              <a:t>所示</a:t>
            </a:r>
            <a:r>
              <a:rPr lang="zh-CN" altLang="zh-CN" sz="2400" dirty="0" smtClean="0">
                <a:ea typeface="黑体" pitchFamily="49" charset="-122"/>
              </a:rPr>
              <a:t>。</a:t>
            </a:r>
            <a:endParaRPr lang="zh-CN" altLang="en-US" sz="2400" dirty="0">
              <a:latin typeface="Arial" pitchFamily="34" charset="0"/>
              <a:ea typeface="黑体" pitchFamily="49" charset="-122"/>
            </a:endParaRPr>
          </a:p>
        </p:txBody>
      </p:sp>
      <p:sp>
        <p:nvSpPr>
          <p:cNvPr id="117763" name="Rectangle 3"/>
          <p:cNvSpPr>
            <a:spLocks noChangeArrowheads="1"/>
          </p:cNvSpPr>
          <p:nvPr/>
        </p:nvSpPr>
        <p:spPr bwMode="auto">
          <a:xfrm>
            <a:off x="82550" y="260350"/>
            <a:ext cx="4169731" cy="461665"/>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400" dirty="0" smtClean="0">
                <a:latin typeface="Arial" pitchFamily="34" charset="0"/>
                <a:ea typeface="黑体" pitchFamily="49" charset="-122"/>
              </a:rPr>
              <a:t>3.2.3  </a:t>
            </a:r>
            <a:r>
              <a:rPr lang="en-US" altLang="zh-CN" sz="2400" dirty="0">
                <a:latin typeface="Arial" pitchFamily="34" charset="0"/>
                <a:ea typeface="黑体" pitchFamily="49" charset="-122"/>
              </a:rPr>
              <a:t>Windows </a:t>
            </a:r>
            <a:r>
              <a:rPr lang="en-US" altLang="zh-CN" sz="2400" dirty="0" smtClean="0">
                <a:latin typeface="Arial" pitchFamily="34" charset="0"/>
                <a:ea typeface="黑体" pitchFamily="49" charset="-122"/>
              </a:rPr>
              <a:t>7</a:t>
            </a:r>
            <a:r>
              <a:rPr lang="en-US" sz="2400" dirty="0" smtClean="0">
                <a:latin typeface="Arial" pitchFamily="34" charset="0"/>
                <a:ea typeface="黑体" pitchFamily="49" charset="-122"/>
              </a:rPr>
              <a:t>的运行</a:t>
            </a:r>
            <a:r>
              <a:rPr lang="zh-CN" altLang="en-US" sz="2400" dirty="0">
                <a:latin typeface="Arial" pitchFamily="34" charset="0"/>
                <a:ea typeface="黑体" pitchFamily="49" charset="-122"/>
              </a:rPr>
              <a:t>界面</a:t>
            </a:r>
            <a:r>
              <a:rPr lang="en-US" sz="2400" dirty="0">
                <a:latin typeface="Arial" pitchFamily="34" charset="0"/>
                <a:ea typeface="黑体" pitchFamily="49" charset="-122"/>
              </a:rPr>
              <a:t> </a:t>
            </a:r>
            <a:endParaRPr lang="zh-CN" altLang="en-US" sz="2400" dirty="0">
              <a:latin typeface="Arial" pitchFamily="34" charset="0"/>
              <a:ea typeface="黑体" pitchFamily="49" charset="-122"/>
            </a:endParaRPr>
          </a:p>
        </p:txBody>
      </p:sp>
      <p:sp>
        <p:nvSpPr>
          <p:cNvPr id="117764" name="Rectangle 4"/>
          <p:cNvSpPr>
            <a:spLocks noChangeArrowheads="1"/>
          </p:cNvSpPr>
          <p:nvPr/>
        </p:nvSpPr>
        <p:spPr bwMode="auto">
          <a:xfrm>
            <a:off x="2351088" y="6056313"/>
            <a:ext cx="47418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dirty="0">
                <a:latin typeface="Arial" pitchFamily="34" charset="0"/>
                <a:ea typeface="黑体" pitchFamily="49" charset="-122"/>
              </a:rPr>
              <a:t>图3-4  Windows </a:t>
            </a:r>
            <a:r>
              <a:rPr lang="en-US" altLang="zh-CN" sz="2000" dirty="0" smtClean="0">
                <a:latin typeface="Arial" pitchFamily="34" charset="0"/>
                <a:ea typeface="黑体" pitchFamily="49" charset="-122"/>
              </a:rPr>
              <a:t>7</a:t>
            </a:r>
            <a:r>
              <a:rPr lang="zh-CN" altLang="en-US" sz="2000" dirty="0" smtClean="0">
                <a:latin typeface="Arial" pitchFamily="34" charset="0"/>
                <a:ea typeface="黑体" pitchFamily="49" charset="-122"/>
              </a:rPr>
              <a:t>操作系统</a:t>
            </a:r>
            <a:r>
              <a:rPr lang="zh-CN" altLang="en-US" sz="2000" dirty="0">
                <a:latin typeface="Arial" pitchFamily="34" charset="0"/>
                <a:ea typeface="黑体" pitchFamily="49" charset="-122"/>
              </a:rPr>
              <a:t>的初始界面 </a:t>
            </a:r>
          </a:p>
        </p:txBody>
      </p:sp>
      <p:pic>
        <p:nvPicPr>
          <p:cNvPr id="6" name="图片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36837" y="2329943"/>
            <a:ext cx="5370363" cy="3456384"/>
          </a:xfrm>
          <a:prstGeom prst="rect">
            <a:avLst/>
          </a:prstGeom>
          <a:noFill/>
          <a:ln>
            <a:noFill/>
          </a:ln>
        </p:spPr>
      </p:pic>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AutoShape 3"/>
          <p:cNvSpPr>
            <a:spLocks/>
          </p:cNvSpPr>
          <p:nvPr/>
        </p:nvSpPr>
        <p:spPr bwMode="auto">
          <a:xfrm flipH="1">
            <a:off x="203200" y="300038"/>
            <a:ext cx="1600200" cy="614362"/>
          </a:xfrm>
          <a:prstGeom prst="borderCallout2">
            <a:avLst>
              <a:gd name="adj1" fmla="val 18602"/>
              <a:gd name="adj2" fmla="val -4764"/>
              <a:gd name="adj3" fmla="val 18602"/>
              <a:gd name="adj4" fmla="val -18454"/>
              <a:gd name="adj5" fmla="val 91727"/>
              <a:gd name="adj6" fmla="val -32542"/>
            </a:avLst>
          </a:prstGeom>
          <a:gradFill rotWithShape="1">
            <a:gsLst>
              <a:gs pos="0">
                <a:srgbClr val="00CC00"/>
              </a:gs>
              <a:gs pos="100000">
                <a:schemeClr val="bg1"/>
              </a:gs>
            </a:gsLst>
            <a:lin ang="0" scaled="1"/>
          </a:gradFill>
          <a:ln w="9525">
            <a:solidFill>
              <a:schemeClr val="tx1"/>
            </a:solidFill>
            <a:miter lim="800000"/>
            <a:headEnd/>
            <a:tailEnd type="triangle" w="med" len="me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txBody>
          <a:bodyPr lIns="97439" tIns="48720" rIns="97439" bIns="48720" anchor="ctr"/>
          <a:lstStyle/>
          <a:p>
            <a:pPr eaLnBrk="1" hangingPunct="1">
              <a:spcBef>
                <a:spcPct val="20000"/>
              </a:spcBef>
              <a:buClr>
                <a:schemeClr val="accent2"/>
              </a:buClr>
              <a:buSzPct val="80000"/>
              <a:buFont typeface="Wingdings" pitchFamily="2" charset="2"/>
              <a:buNone/>
            </a:pPr>
            <a:r>
              <a:rPr lang="zh-CN" sz="2100" b="1" dirty="0">
                <a:ea typeface="黑体" pitchFamily="49" charset="-122"/>
              </a:rPr>
              <a:t>加电冷起动</a:t>
            </a:r>
          </a:p>
        </p:txBody>
      </p:sp>
      <p:sp>
        <p:nvSpPr>
          <p:cNvPr id="118788" name="Line 4"/>
          <p:cNvSpPr>
            <a:spLocks noChangeShapeType="1"/>
          </p:cNvSpPr>
          <p:nvPr/>
        </p:nvSpPr>
        <p:spPr bwMode="auto">
          <a:xfrm>
            <a:off x="2603500" y="1392238"/>
            <a:ext cx="0" cy="228600"/>
          </a:xfrm>
          <a:prstGeom prst="line">
            <a:avLst/>
          </a:prstGeom>
          <a:noFill/>
          <a:ln w="952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ea typeface="黑体" pitchFamily="49" charset="-122"/>
            </a:endParaRPr>
          </a:p>
        </p:txBody>
      </p:sp>
      <p:sp>
        <p:nvSpPr>
          <p:cNvPr id="118789" name="AutoShape 5"/>
          <p:cNvSpPr>
            <a:spLocks noChangeArrowheads="1"/>
          </p:cNvSpPr>
          <p:nvPr/>
        </p:nvSpPr>
        <p:spPr bwMode="auto">
          <a:xfrm>
            <a:off x="1841500" y="836613"/>
            <a:ext cx="1524000" cy="549275"/>
          </a:xfrm>
          <a:prstGeom prst="flowChartPreparation">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b="1">
                <a:latin typeface="Arial" pitchFamily="34" charset="0"/>
                <a:ea typeface="黑体" pitchFamily="49" charset="-122"/>
              </a:rPr>
              <a:t>接通电源</a:t>
            </a:r>
          </a:p>
        </p:txBody>
      </p:sp>
      <p:sp>
        <p:nvSpPr>
          <p:cNvPr id="118790" name="AutoShape 6"/>
          <p:cNvSpPr>
            <a:spLocks noChangeArrowheads="1"/>
          </p:cNvSpPr>
          <p:nvPr/>
        </p:nvSpPr>
        <p:spPr bwMode="auto">
          <a:xfrm>
            <a:off x="2184400" y="1627188"/>
            <a:ext cx="838200" cy="400050"/>
          </a:xfrm>
          <a:prstGeom prst="flowChartProcess">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b="1">
                <a:latin typeface="Arial" pitchFamily="34" charset="0"/>
                <a:ea typeface="黑体" pitchFamily="49" charset="-122"/>
              </a:rPr>
              <a:t>自检</a:t>
            </a:r>
          </a:p>
        </p:txBody>
      </p:sp>
      <p:sp>
        <p:nvSpPr>
          <p:cNvPr id="118791" name="Line 7"/>
          <p:cNvSpPr>
            <a:spLocks noChangeShapeType="1"/>
          </p:cNvSpPr>
          <p:nvPr/>
        </p:nvSpPr>
        <p:spPr bwMode="auto">
          <a:xfrm>
            <a:off x="2603500" y="2033588"/>
            <a:ext cx="0" cy="133350"/>
          </a:xfrm>
          <a:prstGeom prst="line">
            <a:avLst/>
          </a:prstGeom>
          <a:noFill/>
          <a:ln w="952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ea typeface="黑体" pitchFamily="49" charset="-122"/>
            </a:endParaRPr>
          </a:p>
        </p:txBody>
      </p:sp>
      <p:sp>
        <p:nvSpPr>
          <p:cNvPr id="118792" name="AutoShape 8"/>
          <p:cNvSpPr>
            <a:spLocks noChangeArrowheads="1"/>
          </p:cNvSpPr>
          <p:nvPr/>
        </p:nvSpPr>
        <p:spPr bwMode="auto">
          <a:xfrm>
            <a:off x="1270000" y="2173288"/>
            <a:ext cx="2667000" cy="534987"/>
          </a:xfrm>
          <a:prstGeom prst="flowChartDecision">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a:latin typeface="Arial" pitchFamily="34" charset="0"/>
                <a:ea typeface="黑体" pitchFamily="49" charset="-122"/>
              </a:rPr>
              <a:t>A软驱有否磁盘？</a:t>
            </a:r>
          </a:p>
        </p:txBody>
      </p:sp>
      <p:sp>
        <p:nvSpPr>
          <p:cNvPr id="118793" name="Line 9"/>
          <p:cNvSpPr>
            <a:spLocks noChangeShapeType="1"/>
          </p:cNvSpPr>
          <p:nvPr/>
        </p:nvSpPr>
        <p:spPr bwMode="auto">
          <a:xfrm>
            <a:off x="2603500" y="2714625"/>
            <a:ext cx="0" cy="133350"/>
          </a:xfrm>
          <a:prstGeom prst="line">
            <a:avLst/>
          </a:prstGeom>
          <a:noFill/>
          <a:ln w="9525">
            <a:solidFill>
              <a:srgbClr val="FF33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ea typeface="黑体" pitchFamily="49" charset="-122"/>
            </a:endParaRPr>
          </a:p>
        </p:txBody>
      </p:sp>
      <p:sp>
        <p:nvSpPr>
          <p:cNvPr id="118794" name="Line 10"/>
          <p:cNvSpPr>
            <a:spLocks noChangeShapeType="1"/>
          </p:cNvSpPr>
          <p:nvPr/>
        </p:nvSpPr>
        <p:spPr bwMode="auto">
          <a:xfrm>
            <a:off x="3965575" y="2451100"/>
            <a:ext cx="1219200" cy="0"/>
          </a:xfrm>
          <a:prstGeom prst="line">
            <a:avLst/>
          </a:prstGeom>
          <a:noFill/>
          <a:ln w="127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ea typeface="黑体" pitchFamily="49" charset="-122"/>
            </a:endParaRPr>
          </a:p>
        </p:txBody>
      </p:sp>
      <p:sp>
        <p:nvSpPr>
          <p:cNvPr id="118795" name="Rectangle 11"/>
          <p:cNvSpPr>
            <a:spLocks noChangeArrowheads="1"/>
          </p:cNvSpPr>
          <p:nvPr/>
        </p:nvSpPr>
        <p:spPr bwMode="auto">
          <a:xfrm>
            <a:off x="4392613" y="2011363"/>
            <a:ext cx="371754" cy="39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6767" tIns="48383" rIns="96767" bIns="48383">
            <a:spAutoFit/>
          </a:bodyPr>
          <a:lstStyle/>
          <a:p>
            <a:pPr eaLnBrk="1" hangingPunct="1"/>
            <a:r>
              <a:rPr lang="zh-CN" altLang="en-US" sz="1900" b="1">
                <a:ea typeface="黑体" pitchFamily="49" charset="-122"/>
              </a:rPr>
              <a:t>Y</a:t>
            </a:r>
          </a:p>
        </p:txBody>
      </p:sp>
      <p:sp>
        <p:nvSpPr>
          <p:cNvPr id="118796" name="Text Box 12"/>
          <p:cNvSpPr txBox="1">
            <a:spLocks noChangeArrowheads="1"/>
          </p:cNvSpPr>
          <p:nvPr/>
        </p:nvSpPr>
        <p:spPr bwMode="auto">
          <a:xfrm>
            <a:off x="5184775" y="2152650"/>
            <a:ext cx="3216275" cy="682486"/>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767" tIns="48383" rIns="96767" bIns="48383">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1900" b="1">
                <a:ea typeface="黑体" pitchFamily="49" charset="-122"/>
              </a:rPr>
              <a:t>如有则检查A盘并在A盘进行启动，否则启动失败</a:t>
            </a:r>
          </a:p>
        </p:txBody>
      </p:sp>
      <p:sp>
        <p:nvSpPr>
          <p:cNvPr id="118797" name="AutoShape 13"/>
          <p:cNvSpPr>
            <a:spLocks noChangeArrowheads="1"/>
          </p:cNvSpPr>
          <p:nvPr/>
        </p:nvSpPr>
        <p:spPr bwMode="auto">
          <a:xfrm>
            <a:off x="889000" y="2854325"/>
            <a:ext cx="3429000" cy="711200"/>
          </a:xfrm>
          <a:prstGeom prst="flowChartDecision">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r>
              <a:rPr lang="zh-CN" altLang="en-US" b="1">
                <a:latin typeface="Arial" pitchFamily="34" charset="0"/>
                <a:ea typeface="黑体" pitchFamily="49" charset="-122"/>
              </a:rPr>
              <a:t>C盘有否？是否系统盘</a:t>
            </a:r>
            <a:endParaRPr lang="zh-CN" altLang="en-US">
              <a:latin typeface="Arial" pitchFamily="34" charset="0"/>
              <a:ea typeface="黑体" pitchFamily="49" charset="-122"/>
            </a:endParaRPr>
          </a:p>
        </p:txBody>
      </p:sp>
      <p:sp>
        <p:nvSpPr>
          <p:cNvPr id="118798" name="Line 14"/>
          <p:cNvSpPr>
            <a:spLocks noChangeShapeType="1"/>
          </p:cNvSpPr>
          <p:nvPr/>
        </p:nvSpPr>
        <p:spPr bwMode="auto">
          <a:xfrm>
            <a:off x="2603500" y="3571875"/>
            <a:ext cx="0" cy="133350"/>
          </a:xfrm>
          <a:prstGeom prst="line">
            <a:avLst/>
          </a:prstGeom>
          <a:noFill/>
          <a:ln w="952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ea typeface="黑体" pitchFamily="49" charset="-122"/>
            </a:endParaRPr>
          </a:p>
        </p:txBody>
      </p:sp>
      <p:sp>
        <p:nvSpPr>
          <p:cNvPr id="118799" name="Line 15"/>
          <p:cNvSpPr>
            <a:spLocks noChangeShapeType="1"/>
          </p:cNvSpPr>
          <p:nvPr/>
        </p:nvSpPr>
        <p:spPr bwMode="auto">
          <a:xfrm>
            <a:off x="4318000" y="3217863"/>
            <a:ext cx="2362200" cy="0"/>
          </a:xfrm>
          <a:prstGeom prst="line">
            <a:avLst/>
          </a:prstGeom>
          <a:noFill/>
          <a:ln w="127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ea typeface="黑体" pitchFamily="49" charset="-122"/>
            </a:endParaRPr>
          </a:p>
        </p:txBody>
      </p:sp>
      <p:sp>
        <p:nvSpPr>
          <p:cNvPr id="118800" name="Line 16"/>
          <p:cNvSpPr>
            <a:spLocks noChangeShapeType="1"/>
          </p:cNvSpPr>
          <p:nvPr/>
        </p:nvSpPr>
        <p:spPr bwMode="auto">
          <a:xfrm flipV="1">
            <a:off x="6680200" y="2779713"/>
            <a:ext cx="0" cy="438150"/>
          </a:xfrm>
          <a:prstGeom prst="line">
            <a:avLst/>
          </a:prstGeom>
          <a:noFill/>
          <a:ln w="127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ea typeface="黑体" pitchFamily="49" charset="-122"/>
            </a:endParaRPr>
          </a:p>
        </p:txBody>
      </p:sp>
      <p:sp>
        <p:nvSpPr>
          <p:cNvPr id="118801" name="AutoShape 17"/>
          <p:cNvSpPr>
            <a:spLocks noChangeArrowheads="1"/>
          </p:cNvSpPr>
          <p:nvPr/>
        </p:nvSpPr>
        <p:spPr bwMode="auto">
          <a:xfrm>
            <a:off x="1460500" y="3711575"/>
            <a:ext cx="2286000" cy="400050"/>
          </a:xfrm>
          <a:prstGeom prst="flowChartProcess">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a:latin typeface="Arial" pitchFamily="34" charset="0"/>
                <a:ea typeface="黑体" pitchFamily="49" charset="-122"/>
              </a:rPr>
              <a:t>Starting MS-DOS…</a:t>
            </a:r>
          </a:p>
        </p:txBody>
      </p:sp>
      <p:sp>
        <p:nvSpPr>
          <p:cNvPr id="118802" name="Rectangle 18"/>
          <p:cNvSpPr>
            <a:spLocks noChangeArrowheads="1"/>
          </p:cNvSpPr>
          <p:nvPr/>
        </p:nvSpPr>
        <p:spPr bwMode="auto">
          <a:xfrm>
            <a:off x="4140200" y="3716338"/>
            <a:ext cx="4248150"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767" tIns="48383" rIns="96767" bIns="48383">
            <a:spAutoFit/>
          </a:bodyPr>
          <a:lstStyle/>
          <a:p>
            <a:pPr algn="ctr" eaLnBrk="1" hangingPunct="1">
              <a:lnSpc>
                <a:spcPct val="105000"/>
              </a:lnSpc>
              <a:spcBef>
                <a:spcPct val="40000"/>
              </a:spcBef>
              <a:buClr>
                <a:schemeClr val="accent2"/>
              </a:buClr>
              <a:buSzPct val="80000"/>
              <a:buFont typeface="Wingdings" pitchFamily="2" charset="2"/>
              <a:buNone/>
            </a:pPr>
            <a:r>
              <a:rPr lang="zh-CN" altLang="en-US" sz="1900" b="1">
                <a:ea typeface="黑体" pitchFamily="49" charset="-122"/>
              </a:rPr>
              <a:t>(Starting Windows98…)</a:t>
            </a:r>
          </a:p>
          <a:p>
            <a:pPr algn="ctr" eaLnBrk="1" hangingPunct="1">
              <a:lnSpc>
                <a:spcPct val="105000"/>
              </a:lnSpc>
              <a:spcBef>
                <a:spcPct val="40000"/>
              </a:spcBef>
              <a:buClr>
                <a:schemeClr val="accent2"/>
              </a:buClr>
              <a:buSzPct val="80000"/>
              <a:buFont typeface="Wingdings" pitchFamily="2" charset="2"/>
              <a:buNone/>
            </a:pPr>
            <a:r>
              <a:rPr lang="zh-CN" altLang="en-US" b="1">
                <a:latin typeface="Arial" pitchFamily="34" charset="0"/>
                <a:ea typeface="黑体" pitchFamily="49" charset="-122"/>
              </a:rPr>
              <a:t>Windows 2000以后的版本无类似信息</a:t>
            </a:r>
          </a:p>
        </p:txBody>
      </p:sp>
      <p:sp>
        <p:nvSpPr>
          <p:cNvPr id="118803" name="Line 19"/>
          <p:cNvSpPr>
            <a:spLocks noChangeShapeType="1"/>
          </p:cNvSpPr>
          <p:nvPr/>
        </p:nvSpPr>
        <p:spPr bwMode="auto">
          <a:xfrm>
            <a:off x="2603500" y="4117975"/>
            <a:ext cx="0" cy="200025"/>
          </a:xfrm>
          <a:prstGeom prst="line">
            <a:avLst/>
          </a:prstGeom>
          <a:noFill/>
          <a:ln w="952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ea typeface="黑体" pitchFamily="49" charset="-122"/>
            </a:endParaRPr>
          </a:p>
        </p:txBody>
      </p:sp>
      <p:sp>
        <p:nvSpPr>
          <p:cNvPr id="118804" name="AutoShape 20"/>
          <p:cNvSpPr>
            <a:spLocks noChangeArrowheads="1"/>
          </p:cNvSpPr>
          <p:nvPr/>
        </p:nvSpPr>
        <p:spPr bwMode="auto">
          <a:xfrm>
            <a:off x="1155700" y="4324350"/>
            <a:ext cx="2895600" cy="398463"/>
          </a:xfrm>
          <a:prstGeom prst="flowChartProcess">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b="1" dirty="0">
                <a:latin typeface="Arial" pitchFamily="34" charset="0"/>
                <a:ea typeface="黑体" pitchFamily="49" charset="-122"/>
              </a:rPr>
              <a:t>将系统文件装入内存</a:t>
            </a:r>
          </a:p>
        </p:txBody>
      </p:sp>
      <p:sp>
        <p:nvSpPr>
          <p:cNvPr id="118805" name="Line 21"/>
          <p:cNvSpPr>
            <a:spLocks noChangeShapeType="1"/>
          </p:cNvSpPr>
          <p:nvPr/>
        </p:nvSpPr>
        <p:spPr bwMode="auto">
          <a:xfrm>
            <a:off x="2603500" y="4729163"/>
            <a:ext cx="0" cy="200025"/>
          </a:xfrm>
          <a:prstGeom prst="line">
            <a:avLst/>
          </a:prstGeom>
          <a:noFill/>
          <a:ln w="952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ea typeface="黑体" pitchFamily="49" charset="-122"/>
            </a:endParaRPr>
          </a:p>
        </p:txBody>
      </p:sp>
      <p:sp>
        <p:nvSpPr>
          <p:cNvPr id="118806" name="AutoShape 22"/>
          <p:cNvSpPr>
            <a:spLocks noChangeArrowheads="1"/>
          </p:cNvSpPr>
          <p:nvPr/>
        </p:nvSpPr>
        <p:spPr bwMode="auto">
          <a:xfrm>
            <a:off x="1041400" y="4935538"/>
            <a:ext cx="3124200" cy="398462"/>
          </a:xfrm>
          <a:prstGeom prst="flowChartProcess">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a:latin typeface="Arial" pitchFamily="34" charset="0"/>
                <a:ea typeface="黑体" pitchFamily="49" charset="-122"/>
              </a:rPr>
              <a:t>运行config.sys配置系统</a:t>
            </a:r>
          </a:p>
        </p:txBody>
      </p:sp>
      <p:sp>
        <p:nvSpPr>
          <p:cNvPr id="118807" name="Line 23"/>
          <p:cNvSpPr>
            <a:spLocks noChangeShapeType="1"/>
          </p:cNvSpPr>
          <p:nvPr/>
        </p:nvSpPr>
        <p:spPr bwMode="auto">
          <a:xfrm>
            <a:off x="2603500" y="5340350"/>
            <a:ext cx="0" cy="133350"/>
          </a:xfrm>
          <a:prstGeom prst="line">
            <a:avLst/>
          </a:prstGeom>
          <a:noFill/>
          <a:ln w="952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ea typeface="黑体" pitchFamily="49" charset="-122"/>
            </a:endParaRPr>
          </a:p>
        </p:txBody>
      </p:sp>
      <p:sp>
        <p:nvSpPr>
          <p:cNvPr id="118808" name="Rectangle 24"/>
          <p:cNvSpPr>
            <a:spLocks noChangeArrowheads="1"/>
          </p:cNvSpPr>
          <p:nvPr/>
        </p:nvSpPr>
        <p:spPr bwMode="auto">
          <a:xfrm>
            <a:off x="3059113" y="6165850"/>
            <a:ext cx="4543922" cy="39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6767" tIns="48383" rIns="96767" bIns="48383">
            <a:spAutoFit/>
          </a:bodyPr>
          <a:lstStyle/>
          <a:p>
            <a:pPr eaLnBrk="1" hangingPunct="1"/>
            <a:r>
              <a:rPr lang="zh-CN" altLang="en-US" sz="1900" b="1" dirty="0">
                <a:ea typeface="黑体" pitchFamily="49" charset="-122"/>
              </a:rPr>
              <a:t> </a:t>
            </a:r>
            <a:r>
              <a:rPr lang="zh-CN" altLang="en-US" b="1" dirty="0">
                <a:latin typeface="Arial" pitchFamily="34" charset="0"/>
                <a:ea typeface="黑体" pitchFamily="49" charset="-122"/>
              </a:rPr>
              <a:t>(或进入Windows图形界面，</a:t>
            </a:r>
            <a:r>
              <a:rPr lang="zh-CN" altLang="en-US" b="1" dirty="0" smtClean="0">
                <a:latin typeface="Arial" pitchFamily="34" charset="0"/>
                <a:ea typeface="黑体" pitchFamily="49" charset="-122"/>
              </a:rPr>
              <a:t>如图</a:t>
            </a:r>
            <a:r>
              <a:rPr lang="en-US" altLang="zh-CN" b="1" dirty="0" smtClean="0">
                <a:latin typeface="Arial" pitchFamily="34" charset="0"/>
                <a:ea typeface="黑体" pitchFamily="49" charset="-122"/>
              </a:rPr>
              <a:t>3-4</a:t>
            </a:r>
            <a:r>
              <a:rPr lang="zh-CN" altLang="en-US" b="1" dirty="0" smtClean="0">
                <a:latin typeface="Arial" pitchFamily="34" charset="0"/>
                <a:ea typeface="黑体" pitchFamily="49" charset="-122"/>
              </a:rPr>
              <a:t>所</a:t>
            </a:r>
            <a:r>
              <a:rPr lang="zh-CN" altLang="en-US" b="1" dirty="0">
                <a:latin typeface="Arial" pitchFamily="34" charset="0"/>
                <a:ea typeface="黑体" pitchFamily="49" charset="-122"/>
              </a:rPr>
              <a:t>示)</a:t>
            </a:r>
          </a:p>
        </p:txBody>
      </p:sp>
      <p:sp>
        <p:nvSpPr>
          <p:cNvPr id="118809" name="AutoShape 25"/>
          <p:cNvSpPr>
            <a:spLocks noChangeArrowheads="1"/>
          </p:cNvSpPr>
          <p:nvPr/>
        </p:nvSpPr>
        <p:spPr bwMode="auto">
          <a:xfrm>
            <a:off x="1460500" y="5480050"/>
            <a:ext cx="2286000" cy="571500"/>
          </a:xfrm>
          <a:prstGeom prst="flowChartProcess">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a:latin typeface="Arial" pitchFamily="34" charset="0"/>
                <a:ea typeface="黑体" pitchFamily="49" charset="-122"/>
              </a:rPr>
              <a:t>运行Autoexec.bat</a:t>
            </a:r>
          </a:p>
        </p:txBody>
      </p:sp>
      <p:sp>
        <p:nvSpPr>
          <p:cNvPr id="118810" name="Line 26"/>
          <p:cNvSpPr>
            <a:spLocks noChangeShapeType="1"/>
          </p:cNvSpPr>
          <p:nvPr/>
        </p:nvSpPr>
        <p:spPr bwMode="auto">
          <a:xfrm>
            <a:off x="2603500" y="6057900"/>
            <a:ext cx="0" cy="133350"/>
          </a:xfrm>
          <a:prstGeom prst="line">
            <a:avLst/>
          </a:prstGeom>
          <a:noFill/>
          <a:ln w="952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ea typeface="黑体" pitchFamily="49" charset="-122"/>
            </a:endParaRPr>
          </a:p>
        </p:txBody>
      </p:sp>
      <p:sp>
        <p:nvSpPr>
          <p:cNvPr id="118811" name="AutoShape 27"/>
          <p:cNvSpPr>
            <a:spLocks noChangeArrowheads="1"/>
          </p:cNvSpPr>
          <p:nvPr/>
        </p:nvSpPr>
        <p:spPr bwMode="auto">
          <a:xfrm>
            <a:off x="2032000" y="6199188"/>
            <a:ext cx="1143000" cy="398462"/>
          </a:xfrm>
          <a:prstGeom prst="flowChartProcess">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lnSpc>
                <a:spcPct val="105000"/>
              </a:lnSpc>
              <a:spcBef>
                <a:spcPct val="40000"/>
              </a:spcBef>
              <a:buClr>
                <a:schemeClr val="accent2"/>
              </a:buClr>
              <a:buSzPct val="80000"/>
              <a:buFont typeface="Wingdings" pitchFamily="2" charset="2"/>
              <a:buNone/>
            </a:pPr>
            <a:r>
              <a:rPr lang="zh-CN" altLang="en-US" b="1">
                <a:latin typeface="Arial" pitchFamily="34" charset="0"/>
                <a:ea typeface="黑体" pitchFamily="49" charset="-122"/>
              </a:rPr>
              <a:t>C:\&gt;_</a:t>
            </a:r>
          </a:p>
        </p:txBody>
      </p:sp>
      <p:sp>
        <p:nvSpPr>
          <p:cNvPr id="118812" name="Rectangle 28"/>
          <p:cNvSpPr>
            <a:spLocks noChangeArrowheads="1"/>
          </p:cNvSpPr>
          <p:nvPr/>
        </p:nvSpPr>
        <p:spPr bwMode="auto">
          <a:xfrm>
            <a:off x="203200" y="1290638"/>
            <a:ext cx="1484238" cy="682486"/>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lIns="96767" tIns="48383" rIns="96767" bIns="48383">
            <a:spAutoFit/>
          </a:bodyPr>
          <a:lstStyle/>
          <a:p>
            <a:pPr eaLnBrk="1" hangingPunct="1">
              <a:buClr>
                <a:schemeClr val="accent2"/>
              </a:buClr>
              <a:buSzPct val="80000"/>
              <a:buFont typeface="Wingdings" pitchFamily="2" charset="2"/>
              <a:buNone/>
            </a:pPr>
            <a:r>
              <a:rPr lang="zh-CN" altLang="en-US" sz="1900" b="1">
                <a:ea typeface="黑体" pitchFamily="49" charset="-122"/>
              </a:rPr>
              <a:t>按RESET可</a:t>
            </a:r>
          </a:p>
          <a:p>
            <a:pPr eaLnBrk="1" hangingPunct="1">
              <a:buClr>
                <a:schemeClr val="accent2"/>
              </a:buClr>
              <a:buSzPct val="80000"/>
              <a:buFont typeface="Wingdings" pitchFamily="2" charset="2"/>
              <a:buNone/>
            </a:pPr>
            <a:r>
              <a:rPr lang="zh-CN" altLang="en-US" sz="1900" b="1">
                <a:ea typeface="黑体" pitchFamily="49" charset="-122"/>
              </a:rPr>
              <a:t>进行启动.</a:t>
            </a:r>
          </a:p>
        </p:txBody>
      </p:sp>
      <p:sp>
        <p:nvSpPr>
          <p:cNvPr id="118813" name="Line 29"/>
          <p:cNvSpPr>
            <a:spLocks noChangeShapeType="1"/>
          </p:cNvSpPr>
          <p:nvPr/>
        </p:nvSpPr>
        <p:spPr bwMode="auto">
          <a:xfrm flipH="1">
            <a:off x="1803400" y="1501775"/>
            <a:ext cx="685800" cy="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ea typeface="黑体" pitchFamily="49" charset="-122"/>
            </a:endParaRPr>
          </a:p>
        </p:txBody>
      </p:sp>
      <p:sp>
        <p:nvSpPr>
          <p:cNvPr id="118814" name="Rectangle 30"/>
          <p:cNvSpPr>
            <a:spLocks noChangeArrowheads="1"/>
          </p:cNvSpPr>
          <p:nvPr/>
        </p:nvSpPr>
        <p:spPr bwMode="auto">
          <a:xfrm>
            <a:off x="4711700" y="5373688"/>
            <a:ext cx="4108450" cy="39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767" tIns="48383" rIns="96767" bIns="48383">
            <a:spAutoFit/>
          </a:bodyPr>
          <a:lstStyle/>
          <a:p>
            <a:pPr eaLnBrk="1" hangingPunct="1"/>
            <a:r>
              <a:rPr lang="zh-CN" altLang="en-US" sz="1900" b="1">
                <a:ea typeface="黑体" pitchFamily="49" charset="-122"/>
              </a:rPr>
              <a:t> </a:t>
            </a:r>
            <a:r>
              <a:rPr lang="zh-CN" altLang="en-US" b="1">
                <a:latin typeface="Arial" pitchFamily="34" charset="0"/>
                <a:ea typeface="黑体" pitchFamily="49" charset="-122"/>
              </a:rPr>
              <a:t>Windows系统已不在运行这两个文件</a:t>
            </a:r>
          </a:p>
        </p:txBody>
      </p:sp>
      <p:sp>
        <p:nvSpPr>
          <p:cNvPr id="118815" name="AutoShape 31"/>
          <p:cNvSpPr>
            <a:spLocks/>
          </p:cNvSpPr>
          <p:nvPr/>
        </p:nvSpPr>
        <p:spPr bwMode="auto">
          <a:xfrm>
            <a:off x="4338638" y="5338048"/>
            <a:ext cx="518818" cy="430054"/>
          </a:xfrm>
          <a:prstGeom prst="rightBrace">
            <a:avLst>
              <a:gd name="adj1" fmla="val 27015"/>
              <a:gd name="adj2" fmla="val 50000"/>
            </a:avLst>
          </a:prstGeom>
          <a:noFill/>
          <a:ln w="12700" cap="sq">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ea typeface="黑体" pitchFamily="49" charset="-122"/>
            </a:endParaRPr>
          </a:p>
        </p:txBody>
      </p:sp>
      <p:sp>
        <p:nvSpPr>
          <p:cNvPr id="34" name="Rectangle 3"/>
          <p:cNvSpPr>
            <a:spLocks noChangeArrowheads="1"/>
          </p:cNvSpPr>
          <p:nvPr/>
        </p:nvSpPr>
        <p:spPr bwMode="auto">
          <a:xfrm>
            <a:off x="3937000" y="300038"/>
            <a:ext cx="4591321" cy="52322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dirty="0" smtClean="0">
                <a:latin typeface="Arial" pitchFamily="34" charset="0"/>
                <a:ea typeface="黑体" pitchFamily="49" charset="-122"/>
              </a:rPr>
              <a:t>3.2.4</a:t>
            </a:r>
            <a:r>
              <a:rPr lang="zh-CN" altLang="en-US" sz="2800" b="1" dirty="0">
                <a:ea typeface="黑体" pitchFamily="49" charset="-122"/>
              </a:rPr>
              <a:t>一般计算机的启动</a:t>
            </a:r>
            <a:r>
              <a:rPr lang="zh-CN" altLang="en-US" sz="2800" b="1" dirty="0" smtClean="0">
                <a:ea typeface="黑体" pitchFamily="49" charset="-122"/>
              </a:rPr>
              <a:t>过程</a:t>
            </a:r>
            <a:endParaRPr lang="zh-CN" altLang="en-US" sz="2800" b="1" dirty="0">
              <a:ea typeface="黑体" pitchFamily="49" charset="-122"/>
            </a:endParaRPr>
          </a:p>
        </p:txBody>
      </p:sp>
      <p:pic>
        <p:nvPicPr>
          <p:cNvPr id="35" name="图片 3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4328" y="5786326"/>
            <a:ext cx="1539056" cy="850789"/>
          </a:xfrm>
          <a:prstGeom prst="rect">
            <a:avLst/>
          </a:prstGeom>
          <a:noFill/>
          <a:ln>
            <a:noFill/>
          </a:ln>
        </p:spPr>
      </p:pic>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ChangeArrowheads="1"/>
          </p:cNvSpPr>
          <p:nvPr/>
        </p:nvSpPr>
        <p:spPr bwMode="auto">
          <a:xfrm>
            <a:off x="95250" y="1183481"/>
            <a:ext cx="8640763"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200" dirty="0" smtClean="0">
                <a:ea typeface="黑体" pitchFamily="49" charset="-122"/>
              </a:rPr>
              <a:t>       启动</a:t>
            </a:r>
            <a:r>
              <a:rPr lang="en-US" altLang="zh-CN" sz="2200" dirty="0">
                <a:ea typeface="黑体" pitchFamily="49" charset="-122"/>
              </a:rPr>
              <a:t>Windows 7</a:t>
            </a:r>
            <a:r>
              <a:rPr lang="zh-CN" altLang="en-US" sz="2200" dirty="0">
                <a:ea typeface="黑体" pitchFamily="49" charset="-122"/>
              </a:rPr>
              <a:t>的一般步骤如下。</a:t>
            </a:r>
          </a:p>
          <a:p>
            <a:pPr eaLnBrk="1" hangingPunct="1"/>
            <a:r>
              <a:rPr lang="zh-CN" altLang="en-US" sz="2200" dirty="0" smtClean="0">
                <a:ea typeface="黑体" pitchFamily="49" charset="-122"/>
              </a:rPr>
              <a:t>       （</a:t>
            </a:r>
            <a:r>
              <a:rPr lang="en-US" altLang="zh-CN" sz="2200" dirty="0">
                <a:ea typeface="黑体" pitchFamily="49" charset="-122"/>
              </a:rPr>
              <a:t>1</a:t>
            </a:r>
            <a:r>
              <a:rPr lang="zh-CN" altLang="en-US" sz="2200" dirty="0">
                <a:ea typeface="黑体" pitchFamily="49" charset="-122"/>
              </a:rPr>
              <a:t>）依次接通外部设备的电源开关和主机电源开关；计算机执行硬件测试，正确测试后开始系统引导，并出现欢迎界面。</a:t>
            </a:r>
          </a:p>
          <a:p>
            <a:pPr eaLnBrk="1" hangingPunct="1"/>
            <a:r>
              <a:rPr lang="zh-CN" altLang="en-US" sz="2200" dirty="0" smtClean="0">
                <a:ea typeface="黑体" pitchFamily="49" charset="-122"/>
              </a:rPr>
              <a:t>       （</a:t>
            </a:r>
            <a:r>
              <a:rPr lang="en-US" altLang="zh-CN" sz="2200" dirty="0">
                <a:ea typeface="黑体" pitchFamily="49" charset="-122"/>
              </a:rPr>
              <a:t>2</a:t>
            </a:r>
            <a:r>
              <a:rPr lang="zh-CN" altLang="en-US" sz="2200" dirty="0">
                <a:ea typeface="黑体" pitchFamily="49" charset="-122"/>
              </a:rPr>
              <a:t>）若在安装</a:t>
            </a:r>
            <a:r>
              <a:rPr lang="en-US" altLang="zh-CN" sz="2200" dirty="0">
                <a:ea typeface="黑体" pitchFamily="49" charset="-122"/>
              </a:rPr>
              <a:t>Windows </a:t>
            </a:r>
            <a:r>
              <a:rPr lang="zh-CN" altLang="en-US" sz="2200" dirty="0">
                <a:ea typeface="黑体" pitchFamily="49" charset="-122"/>
              </a:rPr>
              <a:t>过程中设置了多个用户使用同一台计算机，启动过程将出现如图</a:t>
            </a:r>
            <a:r>
              <a:rPr lang="en-US" altLang="zh-CN" sz="2200" dirty="0">
                <a:ea typeface="黑体" pitchFamily="49" charset="-122"/>
              </a:rPr>
              <a:t>3-5</a:t>
            </a:r>
            <a:r>
              <a:rPr lang="zh-CN" altLang="en-US" sz="2200" dirty="0">
                <a:ea typeface="黑体" pitchFamily="49" charset="-122"/>
              </a:rPr>
              <a:t>所示的提示画面，选择确定用户后，完成最后启动。</a:t>
            </a:r>
          </a:p>
          <a:p>
            <a:pPr eaLnBrk="1" hangingPunct="1"/>
            <a:endParaRPr lang="zh-CN" altLang="en-US" sz="2200" dirty="0">
              <a:ea typeface="黑体" pitchFamily="49" charset="-122"/>
            </a:endParaRPr>
          </a:p>
        </p:txBody>
      </p:sp>
      <p:sp>
        <p:nvSpPr>
          <p:cNvPr id="121862" name="Rectangle 6"/>
          <p:cNvSpPr>
            <a:spLocks noChangeArrowheads="1"/>
          </p:cNvSpPr>
          <p:nvPr/>
        </p:nvSpPr>
        <p:spPr bwMode="auto">
          <a:xfrm>
            <a:off x="95250" y="176361"/>
            <a:ext cx="5268913" cy="461665"/>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1" hangingPunct="1"/>
            <a:r>
              <a:rPr lang="en-US" altLang="zh-CN" sz="2400" dirty="0" smtClean="0">
                <a:latin typeface="Arial" pitchFamily="34" charset="0"/>
                <a:ea typeface="黑体" pitchFamily="49" charset="-122"/>
              </a:rPr>
              <a:t>3.3  </a:t>
            </a:r>
            <a:r>
              <a:rPr lang="en-US" altLang="zh-CN" sz="2400" dirty="0">
                <a:latin typeface="Arial" pitchFamily="34" charset="0"/>
                <a:ea typeface="黑体" pitchFamily="49" charset="-122"/>
              </a:rPr>
              <a:t>Windows </a:t>
            </a:r>
            <a:r>
              <a:rPr lang="en-US" altLang="zh-CN" sz="2400" dirty="0" smtClean="0">
                <a:latin typeface="Arial" pitchFamily="34" charset="0"/>
                <a:ea typeface="黑体" pitchFamily="49" charset="-122"/>
              </a:rPr>
              <a:t>7</a:t>
            </a:r>
            <a:r>
              <a:rPr lang="en-US" sz="2400" dirty="0" smtClean="0">
                <a:latin typeface="Arial" pitchFamily="34" charset="0"/>
                <a:ea typeface="黑体" pitchFamily="49" charset="-122"/>
              </a:rPr>
              <a:t>的启动与关闭</a:t>
            </a:r>
            <a:endParaRPr lang="zh-CN" altLang="en-US" sz="2400" dirty="0">
              <a:latin typeface="Arial" pitchFamily="34" charset="0"/>
              <a:ea typeface="黑体" pitchFamily="49" charset="-122"/>
            </a:endParaRPr>
          </a:p>
        </p:txBody>
      </p:sp>
      <p:sp>
        <p:nvSpPr>
          <p:cNvPr id="121863" name="Rectangle 7"/>
          <p:cNvSpPr>
            <a:spLocks noChangeArrowheads="1"/>
          </p:cNvSpPr>
          <p:nvPr/>
        </p:nvSpPr>
        <p:spPr bwMode="auto">
          <a:xfrm>
            <a:off x="95250" y="692696"/>
            <a:ext cx="3275256"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smtClean="0">
                <a:latin typeface="Arial" pitchFamily="34" charset="0"/>
                <a:ea typeface="黑体" pitchFamily="49" charset="-122"/>
              </a:rPr>
              <a:t>3.3.1  </a:t>
            </a:r>
            <a:r>
              <a:rPr lang="en-US" altLang="zh-CN" sz="2200" dirty="0">
                <a:latin typeface="Arial" pitchFamily="34" charset="0"/>
                <a:ea typeface="黑体" pitchFamily="49" charset="-122"/>
              </a:rPr>
              <a:t>Windows </a:t>
            </a:r>
            <a:r>
              <a:rPr lang="en-US" altLang="zh-CN" sz="2200" dirty="0" smtClean="0">
                <a:latin typeface="Arial" pitchFamily="34" charset="0"/>
                <a:ea typeface="黑体" pitchFamily="49" charset="-122"/>
              </a:rPr>
              <a:t>7</a:t>
            </a:r>
            <a:r>
              <a:rPr lang="en-US" sz="2200" dirty="0" smtClean="0">
                <a:latin typeface="Arial" pitchFamily="34" charset="0"/>
                <a:ea typeface="黑体" pitchFamily="49" charset="-122"/>
              </a:rPr>
              <a:t>的</a:t>
            </a:r>
            <a:r>
              <a:rPr lang="zh-CN" altLang="en-US" sz="2200" dirty="0">
                <a:latin typeface="Arial" pitchFamily="34" charset="0"/>
                <a:ea typeface="黑体" pitchFamily="49" charset="-122"/>
              </a:rPr>
              <a:t>启动</a:t>
            </a:r>
            <a:r>
              <a:rPr lang="en-US" sz="2200" dirty="0">
                <a:latin typeface="Arial" pitchFamily="34" charset="0"/>
                <a:ea typeface="黑体" pitchFamily="49" charset="-122"/>
              </a:rPr>
              <a:t> </a:t>
            </a:r>
            <a:endParaRPr lang="zh-CN" altLang="en-US" sz="2200" dirty="0">
              <a:latin typeface="Arial" pitchFamily="34" charset="0"/>
              <a:ea typeface="黑体" pitchFamily="49" charset="-122"/>
            </a:endParaRPr>
          </a:p>
        </p:txBody>
      </p:sp>
      <p:sp>
        <p:nvSpPr>
          <p:cNvPr id="2" name="矩形 1"/>
          <p:cNvSpPr/>
          <p:nvPr/>
        </p:nvSpPr>
        <p:spPr>
          <a:xfrm>
            <a:off x="2781497" y="6381328"/>
            <a:ext cx="3268267" cy="369332"/>
          </a:xfrm>
          <a:prstGeom prst="rect">
            <a:avLst/>
          </a:prstGeom>
        </p:spPr>
        <p:txBody>
          <a:bodyPr wrap="none">
            <a:spAutoFit/>
          </a:bodyPr>
          <a:lstStyle/>
          <a:p>
            <a:r>
              <a:rPr lang="zh-CN" altLang="zh-CN" dirty="0">
                <a:ea typeface="黑体" pitchFamily="49" charset="-122"/>
              </a:rPr>
              <a:t>图</a:t>
            </a:r>
            <a:r>
              <a:rPr lang="en-US" altLang="zh-CN" dirty="0">
                <a:ea typeface="黑体" pitchFamily="49" charset="-122"/>
              </a:rPr>
              <a:t>3-5  Windows 7</a:t>
            </a:r>
            <a:r>
              <a:rPr lang="zh-CN" altLang="zh-CN" dirty="0">
                <a:ea typeface="黑体" pitchFamily="49" charset="-122"/>
              </a:rPr>
              <a:t>用户登录界面</a:t>
            </a:r>
          </a:p>
        </p:txBody>
      </p:sp>
      <p:grpSp>
        <p:nvGrpSpPr>
          <p:cNvPr id="6" name="Group 2181"/>
          <p:cNvGrpSpPr>
            <a:grpSpLocks/>
          </p:cNvGrpSpPr>
          <p:nvPr/>
        </p:nvGrpSpPr>
        <p:grpSpPr bwMode="auto">
          <a:xfrm>
            <a:off x="1547665" y="3140968"/>
            <a:ext cx="5426808" cy="3169137"/>
            <a:chOff x="1758" y="8728"/>
            <a:chExt cx="7923" cy="4033"/>
          </a:xfrm>
        </p:grpSpPr>
        <p:pic>
          <p:nvPicPr>
            <p:cNvPr id="7" name="Picture 2179" descr="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58" y="8728"/>
              <a:ext cx="5193" cy="2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180" descr="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88" y="9883"/>
              <a:ext cx="5193" cy="2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矩形 2"/>
          <p:cNvSpPr/>
          <p:nvPr/>
        </p:nvSpPr>
        <p:spPr>
          <a:xfrm>
            <a:off x="861972" y="5713718"/>
            <a:ext cx="1569660" cy="297517"/>
          </a:xfrm>
          <a:prstGeom prst="rect">
            <a:avLst/>
          </a:prstGeom>
        </p:spPr>
        <p:txBody>
          <a:bodyPr wrap="none">
            <a:spAutoFit/>
          </a:bodyPr>
          <a:lstStyle/>
          <a:p>
            <a:pPr>
              <a:lnSpc>
                <a:spcPts val="1560"/>
              </a:lnSpc>
              <a:spcAft>
                <a:spcPts val="0"/>
              </a:spcAft>
            </a:pPr>
            <a:r>
              <a:rPr lang="zh-CN" altLang="zh-CN" kern="100" dirty="0">
                <a:latin typeface="Times New Roman"/>
                <a:ea typeface="黑体" pitchFamily="49" charset="-122"/>
                <a:cs typeface="宋体"/>
              </a:rPr>
              <a:t>轻松访问按钮</a:t>
            </a:r>
          </a:p>
        </p:txBody>
      </p:sp>
      <p:sp>
        <p:nvSpPr>
          <p:cNvPr id="4" name="矩形 3"/>
          <p:cNvSpPr/>
          <p:nvPr/>
        </p:nvSpPr>
        <p:spPr>
          <a:xfrm>
            <a:off x="7380312" y="6021288"/>
            <a:ext cx="1107996" cy="318357"/>
          </a:xfrm>
          <a:prstGeom prst="rect">
            <a:avLst/>
          </a:prstGeom>
        </p:spPr>
        <p:txBody>
          <a:bodyPr wrap="none">
            <a:spAutoFit/>
          </a:bodyPr>
          <a:lstStyle/>
          <a:p>
            <a:pPr algn="just">
              <a:lnSpc>
                <a:spcPts val="1560"/>
              </a:lnSpc>
              <a:spcAft>
                <a:spcPts val="0"/>
              </a:spcAft>
            </a:pPr>
            <a:r>
              <a:rPr lang="zh-CN" altLang="zh-CN" kern="100" dirty="0">
                <a:latin typeface="Times New Roman"/>
                <a:ea typeface="黑体" pitchFamily="49" charset="-122"/>
                <a:cs typeface="宋体"/>
              </a:rPr>
              <a:t>关机按钮</a:t>
            </a:r>
            <a:endParaRPr lang="zh-CN" altLang="zh-CN" sz="2400" kern="100" dirty="0">
              <a:latin typeface="Times New Roman"/>
              <a:ea typeface="黑体" pitchFamily="49" charset="-122"/>
              <a:cs typeface="宋体"/>
            </a:endParaRPr>
          </a:p>
        </p:txBody>
      </p:sp>
      <p:sp>
        <p:nvSpPr>
          <p:cNvPr id="16" name="矩形 15"/>
          <p:cNvSpPr/>
          <p:nvPr/>
        </p:nvSpPr>
        <p:spPr>
          <a:xfrm>
            <a:off x="5220072" y="3068960"/>
            <a:ext cx="2031325" cy="318357"/>
          </a:xfrm>
          <a:prstGeom prst="rect">
            <a:avLst/>
          </a:prstGeom>
        </p:spPr>
        <p:txBody>
          <a:bodyPr wrap="none">
            <a:spAutoFit/>
          </a:bodyPr>
          <a:lstStyle/>
          <a:p>
            <a:pPr algn="just">
              <a:lnSpc>
                <a:spcPts val="1560"/>
              </a:lnSpc>
              <a:spcAft>
                <a:spcPts val="0"/>
              </a:spcAft>
            </a:pPr>
            <a:r>
              <a:rPr lang="zh-CN" altLang="en-US" kern="100" dirty="0" smtClean="0">
                <a:latin typeface="Times New Roman"/>
                <a:ea typeface="黑体" pitchFamily="49" charset="-122"/>
                <a:cs typeface="宋体"/>
              </a:rPr>
              <a:t>输入法指示器</a:t>
            </a:r>
            <a:r>
              <a:rPr lang="zh-CN" altLang="zh-CN" kern="100" dirty="0" smtClean="0">
                <a:latin typeface="Times New Roman"/>
                <a:ea typeface="黑体" pitchFamily="49" charset="-122"/>
                <a:cs typeface="宋体"/>
              </a:rPr>
              <a:t>按钮</a:t>
            </a:r>
            <a:endParaRPr lang="zh-CN" altLang="zh-CN" sz="2400" kern="100" dirty="0">
              <a:latin typeface="Times New Roman"/>
              <a:ea typeface="黑体" pitchFamily="49" charset="-122"/>
              <a:cs typeface="宋体"/>
            </a:endParaRPr>
          </a:p>
        </p:txBody>
      </p:sp>
      <p:cxnSp>
        <p:nvCxnSpPr>
          <p:cNvPr id="14" name="直接箭头连接符 13"/>
          <p:cNvCxnSpPr/>
          <p:nvPr/>
        </p:nvCxnSpPr>
        <p:spPr bwMode="auto">
          <a:xfrm flipH="1">
            <a:off x="1646802" y="3192513"/>
            <a:ext cx="3573270" cy="0"/>
          </a:xfrm>
          <a:prstGeom prst="straightConnector1">
            <a:avLst/>
          </a:prstGeom>
          <a:solidFill>
            <a:schemeClr val="accent1"/>
          </a:solidFill>
          <a:ln w="12700" cap="sq"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箭头连接符 16"/>
          <p:cNvCxnSpPr/>
          <p:nvPr/>
        </p:nvCxnSpPr>
        <p:spPr bwMode="auto">
          <a:xfrm flipV="1">
            <a:off x="1646802" y="5301208"/>
            <a:ext cx="0" cy="432048"/>
          </a:xfrm>
          <a:prstGeom prst="straightConnector1">
            <a:avLst/>
          </a:prstGeom>
          <a:solidFill>
            <a:schemeClr val="accent1"/>
          </a:solidFill>
          <a:ln w="12700" cap="sq"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箭头连接符 19"/>
          <p:cNvCxnSpPr/>
          <p:nvPr/>
        </p:nvCxnSpPr>
        <p:spPr bwMode="auto">
          <a:xfrm flipH="1" flipV="1">
            <a:off x="6804248" y="6165303"/>
            <a:ext cx="576064" cy="1"/>
          </a:xfrm>
          <a:prstGeom prst="straightConnector1">
            <a:avLst/>
          </a:prstGeom>
          <a:solidFill>
            <a:schemeClr val="accent1"/>
          </a:solidFill>
          <a:ln w="12700" cap="sq"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134146"/>
                                        </p:tgtEl>
                                        <p:attrNameLst>
                                          <p:attrName>style.visibility</p:attrName>
                                        </p:attrNameLst>
                                      </p:cBhvr>
                                      <p:to>
                                        <p:strVal val="visible"/>
                                      </p:to>
                                    </p:set>
                                    <p:animEffect>
                                      <p:cBhvr>
                                        <p:cTn id="7" dur="500"/>
                                        <p:tgtEl>
                                          <p:spTgt spid="134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ChangeArrowheads="1"/>
          </p:cNvSpPr>
          <p:nvPr/>
        </p:nvSpPr>
        <p:spPr bwMode="auto">
          <a:xfrm>
            <a:off x="95250" y="620875"/>
            <a:ext cx="8997950" cy="80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2200" dirty="0" smtClean="0">
                <a:ea typeface="黑体" pitchFamily="49" charset="-122"/>
              </a:rPr>
              <a:t>        Windows </a:t>
            </a:r>
            <a:r>
              <a:rPr lang="en-US" altLang="zh-CN" sz="2200" dirty="0">
                <a:ea typeface="黑体" pitchFamily="49" charset="-122"/>
              </a:rPr>
              <a:t>7</a:t>
            </a:r>
            <a:r>
              <a:rPr lang="zh-CN" altLang="en-US" sz="2200" dirty="0">
                <a:ea typeface="黑体" pitchFamily="49" charset="-122"/>
              </a:rPr>
              <a:t>系统的退出包括关机、休眠、锁定、重新启动、注销和切换用户几个操作</a:t>
            </a:r>
            <a:r>
              <a:rPr lang="zh-CN" altLang="en-US" sz="2200" dirty="0" smtClean="0">
                <a:ea typeface="黑体" pitchFamily="49" charset="-122"/>
              </a:rPr>
              <a:t>。</a:t>
            </a:r>
            <a:endParaRPr lang="zh-CN" altLang="en-US" sz="2200" dirty="0">
              <a:ea typeface="黑体" pitchFamily="49" charset="-122"/>
            </a:endParaRPr>
          </a:p>
        </p:txBody>
      </p:sp>
      <p:sp>
        <p:nvSpPr>
          <p:cNvPr id="122887" name="Rectangle 7"/>
          <p:cNvSpPr>
            <a:spLocks noChangeArrowheads="1"/>
          </p:cNvSpPr>
          <p:nvPr/>
        </p:nvSpPr>
        <p:spPr bwMode="auto">
          <a:xfrm>
            <a:off x="95250" y="44450"/>
            <a:ext cx="3554178" cy="461665"/>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400" dirty="0" smtClean="0">
                <a:latin typeface="Arial" pitchFamily="34" charset="0"/>
                <a:ea typeface="黑体" pitchFamily="49" charset="-122"/>
              </a:rPr>
              <a:t>3.3.</a:t>
            </a:r>
            <a:r>
              <a:rPr lang="zh-CN" altLang="en-US" sz="2400" dirty="0">
                <a:latin typeface="Arial" pitchFamily="34" charset="0"/>
                <a:ea typeface="黑体" pitchFamily="49" charset="-122"/>
              </a:rPr>
              <a:t>2 </a:t>
            </a:r>
            <a:r>
              <a:rPr lang="en-US" altLang="zh-CN" sz="2400" dirty="0">
                <a:latin typeface="Arial" pitchFamily="34" charset="0"/>
                <a:ea typeface="黑体" pitchFamily="49" charset="-122"/>
              </a:rPr>
              <a:t> Windows </a:t>
            </a:r>
            <a:r>
              <a:rPr lang="en-US" altLang="zh-CN" sz="2400" dirty="0" smtClean="0">
                <a:latin typeface="Arial" pitchFamily="34" charset="0"/>
                <a:ea typeface="黑体" pitchFamily="49" charset="-122"/>
              </a:rPr>
              <a:t>7</a:t>
            </a:r>
            <a:r>
              <a:rPr lang="en-US" sz="2400" dirty="0" smtClean="0">
                <a:latin typeface="Arial" pitchFamily="34" charset="0"/>
                <a:ea typeface="黑体" pitchFamily="49" charset="-122"/>
              </a:rPr>
              <a:t>的</a:t>
            </a:r>
            <a:r>
              <a:rPr lang="zh-CN" altLang="en-US" sz="2400" dirty="0">
                <a:latin typeface="Arial" pitchFamily="34" charset="0"/>
                <a:ea typeface="黑体" pitchFamily="49" charset="-122"/>
              </a:rPr>
              <a:t>退出</a:t>
            </a:r>
            <a:r>
              <a:rPr lang="en-US" sz="2400" dirty="0">
                <a:latin typeface="Arial" pitchFamily="34" charset="0"/>
                <a:ea typeface="黑体" pitchFamily="49" charset="-122"/>
              </a:rPr>
              <a:t> </a:t>
            </a:r>
            <a:endParaRPr lang="zh-CN" altLang="en-US" sz="2400" dirty="0">
              <a:latin typeface="Arial" pitchFamily="34" charset="0"/>
              <a:ea typeface="黑体" pitchFamily="49" charset="-122"/>
            </a:endParaRPr>
          </a:p>
        </p:txBody>
      </p:sp>
      <p:pic>
        <p:nvPicPr>
          <p:cNvPr id="3768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3357" y="1269339"/>
            <a:ext cx="3065957" cy="280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36096" y="4192991"/>
            <a:ext cx="3583032" cy="369332"/>
          </a:xfrm>
          <a:prstGeom prst="rect">
            <a:avLst/>
          </a:prstGeom>
        </p:spPr>
        <p:txBody>
          <a:bodyPr wrap="none">
            <a:spAutoFit/>
          </a:bodyPr>
          <a:lstStyle/>
          <a:p>
            <a:r>
              <a:rPr lang="zh-CN" altLang="zh-CN" dirty="0">
                <a:ea typeface="黑体" pitchFamily="49" charset="-122"/>
              </a:rPr>
              <a:t>图</a:t>
            </a:r>
            <a:r>
              <a:rPr lang="en-US" altLang="zh-CN" dirty="0">
                <a:ea typeface="黑体" pitchFamily="49" charset="-122"/>
              </a:rPr>
              <a:t>3-6  </a:t>
            </a:r>
            <a:r>
              <a:rPr lang="zh-CN" altLang="zh-CN" dirty="0">
                <a:ea typeface="黑体" pitchFamily="49" charset="-122"/>
              </a:rPr>
              <a:t>“开始”菜单与</a:t>
            </a:r>
            <a:r>
              <a:rPr lang="en-US" altLang="zh-CN" dirty="0">
                <a:ea typeface="黑体" pitchFamily="49" charset="-122"/>
              </a:rPr>
              <a:t>“</a:t>
            </a:r>
            <a:r>
              <a:rPr lang="zh-CN" altLang="zh-CN" dirty="0">
                <a:ea typeface="黑体" pitchFamily="49" charset="-122"/>
              </a:rPr>
              <a:t>关机</a:t>
            </a:r>
            <a:r>
              <a:rPr lang="en-US" altLang="zh-CN" dirty="0">
                <a:ea typeface="黑体" pitchFamily="49" charset="-122"/>
              </a:rPr>
              <a:t>”</a:t>
            </a:r>
            <a:r>
              <a:rPr lang="zh-CN" altLang="zh-CN" dirty="0">
                <a:ea typeface="黑体" pitchFamily="49" charset="-122"/>
              </a:rPr>
              <a:t>按钮</a:t>
            </a:r>
            <a:endParaRPr lang="zh-CN" altLang="en-US" dirty="0">
              <a:ea typeface="黑体" pitchFamily="49" charset="-122"/>
            </a:endParaRPr>
          </a:p>
        </p:txBody>
      </p:sp>
      <p:sp>
        <p:nvSpPr>
          <p:cNvPr id="6" name="Rectangle 2"/>
          <p:cNvSpPr>
            <a:spLocks noChangeArrowheads="1"/>
          </p:cNvSpPr>
          <p:nvPr/>
        </p:nvSpPr>
        <p:spPr bwMode="auto">
          <a:xfrm>
            <a:off x="95250" y="1540969"/>
            <a:ext cx="4980805" cy="1784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z="2200" dirty="0" smtClean="0">
                <a:ea typeface="黑体" pitchFamily="49" charset="-122"/>
              </a:rPr>
              <a:t>        正确的关机操作方法及步骤如下如</a:t>
            </a:r>
            <a:r>
              <a:rPr lang="zh-CN" altLang="en-US" sz="2200" dirty="0">
                <a:ea typeface="黑体" pitchFamily="49" charset="-122"/>
              </a:rPr>
              <a:t>图</a:t>
            </a:r>
            <a:r>
              <a:rPr lang="en-US" altLang="zh-CN" sz="2200" dirty="0">
                <a:ea typeface="黑体" pitchFamily="49" charset="-122"/>
              </a:rPr>
              <a:t>3-6</a:t>
            </a:r>
            <a:r>
              <a:rPr lang="zh-CN" altLang="en-US" sz="2200" dirty="0">
                <a:ea typeface="黑体" pitchFamily="49" charset="-122"/>
              </a:rPr>
              <a:t>所示</a:t>
            </a:r>
            <a:r>
              <a:rPr lang="zh-CN" altLang="en-US" sz="2200" dirty="0" smtClean="0">
                <a:ea typeface="黑体" pitchFamily="49" charset="-122"/>
              </a:rPr>
              <a:t>。</a:t>
            </a:r>
            <a:endParaRPr lang="en-US" altLang="zh-CN" sz="2200" dirty="0" smtClean="0">
              <a:ea typeface="黑体" pitchFamily="49" charset="-122"/>
            </a:endParaRPr>
          </a:p>
          <a:p>
            <a:pPr eaLnBrk="1" hangingPunct="1"/>
            <a:r>
              <a:rPr lang="zh-CN" altLang="en-US" sz="2200" dirty="0" smtClean="0">
                <a:ea typeface="黑体" pitchFamily="49" charset="-122"/>
              </a:rPr>
              <a:t>        有关</a:t>
            </a:r>
            <a:r>
              <a:rPr lang="zh-CN" altLang="en-US" sz="2200" dirty="0">
                <a:ea typeface="黑体" pitchFamily="49" charset="-122"/>
              </a:rPr>
              <a:t>关机、休眠、锁定、重新启动、注销和切换</a:t>
            </a:r>
            <a:r>
              <a:rPr lang="zh-CN" altLang="en-US" sz="2200" dirty="0" smtClean="0">
                <a:ea typeface="黑体" pitchFamily="49" charset="-122"/>
              </a:rPr>
              <a:t>用户的概念请参照</a:t>
            </a:r>
            <a:r>
              <a:rPr lang="en-US" altLang="zh-CN" sz="2200" dirty="0" smtClean="0">
                <a:ea typeface="黑体" pitchFamily="49" charset="-122"/>
              </a:rPr>
              <a:t>P76</a:t>
            </a:r>
            <a:r>
              <a:rPr lang="zh-CN" altLang="en-US" sz="2200" dirty="0" smtClean="0">
                <a:ea typeface="黑体" pitchFamily="49" charset="-122"/>
              </a:rPr>
              <a:t>页相关介绍。</a:t>
            </a:r>
            <a:endParaRPr lang="zh-CN" altLang="en-US" sz="2200" dirty="0">
              <a:ea typeface="黑体" pitchFamily="49" charset="-122"/>
            </a:endParaRPr>
          </a:p>
        </p:txBody>
      </p:sp>
      <p:sp>
        <p:nvSpPr>
          <p:cNvPr id="7" name="Rectangle 2"/>
          <p:cNvSpPr>
            <a:spLocks noChangeArrowheads="1"/>
          </p:cNvSpPr>
          <p:nvPr/>
        </p:nvSpPr>
        <p:spPr bwMode="auto">
          <a:xfrm>
            <a:off x="95250" y="4562323"/>
            <a:ext cx="9000000" cy="1458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2400" dirty="0" smtClean="0">
                <a:ea typeface="黑体" pitchFamily="49" charset="-122"/>
              </a:rPr>
              <a:t>        </a:t>
            </a:r>
            <a:r>
              <a:rPr lang="zh-CN" altLang="zh-CN" sz="2200" dirty="0">
                <a:ea typeface="黑体" pitchFamily="49" charset="-122"/>
              </a:rPr>
              <a:t>启动</a:t>
            </a:r>
            <a:r>
              <a:rPr lang="en-US" altLang="zh-CN" sz="2200" dirty="0">
                <a:ea typeface="黑体" pitchFamily="49" charset="-122"/>
              </a:rPr>
              <a:t>Windows 7</a:t>
            </a:r>
            <a:r>
              <a:rPr lang="zh-CN" altLang="zh-CN" sz="2200" dirty="0">
                <a:ea typeface="黑体" pitchFamily="49" charset="-122"/>
              </a:rPr>
              <a:t>后，首先出现的是</a:t>
            </a:r>
            <a:r>
              <a:rPr lang="en-US" altLang="zh-CN" sz="2200" dirty="0">
                <a:ea typeface="黑体" pitchFamily="49" charset="-122"/>
              </a:rPr>
              <a:t>Windows 7</a:t>
            </a:r>
            <a:r>
              <a:rPr lang="zh-CN" altLang="zh-CN" sz="2200" dirty="0">
                <a:ea typeface="黑体" pitchFamily="49" charset="-122"/>
              </a:rPr>
              <a:t>桌面。</a:t>
            </a:r>
            <a:r>
              <a:rPr lang="en-US" altLang="zh-CN" sz="2200" dirty="0">
                <a:ea typeface="黑体" pitchFamily="49" charset="-122"/>
              </a:rPr>
              <a:t>Windows 7</a:t>
            </a:r>
            <a:r>
              <a:rPr lang="zh-CN" altLang="zh-CN" sz="2200" dirty="0">
                <a:ea typeface="黑体" pitchFamily="49" charset="-122"/>
              </a:rPr>
              <a:t>桌面是今后一切工作的平台，系统称为</a:t>
            </a:r>
            <a:r>
              <a:rPr lang="en-US" altLang="zh-CN" sz="2200" dirty="0">
                <a:ea typeface="黑体" pitchFamily="49" charset="-122"/>
              </a:rPr>
              <a:t>“Desktop”</a:t>
            </a:r>
            <a:r>
              <a:rPr lang="zh-CN" altLang="zh-CN" sz="2200" dirty="0">
                <a:ea typeface="黑体" pitchFamily="49" charset="-122"/>
              </a:rPr>
              <a:t>。默认情况下</a:t>
            </a:r>
            <a:r>
              <a:rPr lang="en-US" altLang="zh-CN" sz="2200" dirty="0">
                <a:ea typeface="黑体" pitchFamily="49" charset="-122"/>
              </a:rPr>
              <a:t>Windows 7</a:t>
            </a:r>
            <a:r>
              <a:rPr lang="zh-CN" altLang="zh-CN" sz="2200" dirty="0">
                <a:ea typeface="黑体" pitchFamily="49" charset="-122"/>
              </a:rPr>
              <a:t>的桌面最为简洁，用户也可以在桌面上设置一些程序的快捷图标，如图</a:t>
            </a:r>
            <a:r>
              <a:rPr lang="en-US" altLang="zh-CN" sz="2200" dirty="0">
                <a:ea typeface="黑体" pitchFamily="49" charset="-122"/>
              </a:rPr>
              <a:t>3-7</a:t>
            </a:r>
            <a:r>
              <a:rPr lang="zh-CN" altLang="zh-CN" sz="2200" dirty="0">
                <a:ea typeface="黑体" pitchFamily="49" charset="-122"/>
              </a:rPr>
              <a:t>所示。</a:t>
            </a:r>
            <a:endParaRPr lang="zh-CN" altLang="en-US" sz="2200" dirty="0">
              <a:ea typeface="黑体" pitchFamily="49" charset="-122"/>
            </a:endParaRPr>
          </a:p>
        </p:txBody>
      </p:sp>
      <p:sp>
        <p:nvSpPr>
          <p:cNvPr id="8" name="Rectangle 6"/>
          <p:cNvSpPr>
            <a:spLocks noChangeArrowheads="1"/>
          </p:cNvSpPr>
          <p:nvPr/>
        </p:nvSpPr>
        <p:spPr bwMode="auto">
          <a:xfrm>
            <a:off x="95250" y="3440250"/>
            <a:ext cx="5484862" cy="461665"/>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eaLnBrk="1" hangingPunct="1"/>
            <a:r>
              <a:rPr lang="en-US" altLang="zh-CN" sz="2400" dirty="0" smtClean="0">
                <a:latin typeface="Arial" pitchFamily="34" charset="0"/>
                <a:ea typeface="黑体" pitchFamily="49" charset="-122"/>
              </a:rPr>
              <a:t>3.4  </a:t>
            </a:r>
            <a:r>
              <a:rPr lang="en-US" sz="2400" dirty="0" smtClean="0">
                <a:latin typeface="Arial" pitchFamily="34" charset="0"/>
                <a:ea typeface="黑体" pitchFamily="49" charset="-122"/>
              </a:rPr>
              <a:t>Windows </a:t>
            </a:r>
            <a:r>
              <a:rPr lang="en-US" sz="2400" dirty="0">
                <a:latin typeface="Arial" pitchFamily="34" charset="0"/>
                <a:ea typeface="黑体" pitchFamily="49" charset="-122"/>
              </a:rPr>
              <a:t>7</a:t>
            </a:r>
            <a:r>
              <a:rPr lang="zh-CN" altLang="en-US" sz="2400" dirty="0">
                <a:latin typeface="Arial" pitchFamily="34" charset="0"/>
                <a:ea typeface="黑体" pitchFamily="49" charset="-122"/>
              </a:rPr>
              <a:t>的基本概念和基本操作</a:t>
            </a:r>
          </a:p>
        </p:txBody>
      </p:sp>
      <p:sp>
        <p:nvSpPr>
          <p:cNvPr id="9" name="Rectangle 7"/>
          <p:cNvSpPr>
            <a:spLocks noChangeArrowheads="1"/>
          </p:cNvSpPr>
          <p:nvPr/>
        </p:nvSpPr>
        <p:spPr bwMode="auto">
          <a:xfrm>
            <a:off x="95250" y="4016675"/>
            <a:ext cx="3760966"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smtClean="0">
                <a:latin typeface="Arial" pitchFamily="34" charset="0"/>
                <a:ea typeface="黑体" pitchFamily="49" charset="-122"/>
              </a:rPr>
              <a:t>3.4.1  </a:t>
            </a:r>
            <a:r>
              <a:rPr lang="en-US" altLang="zh-CN" sz="2200" dirty="0">
                <a:latin typeface="Arial" pitchFamily="34" charset="0"/>
                <a:ea typeface="黑体" pitchFamily="49" charset="-122"/>
              </a:rPr>
              <a:t>Windows </a:t>
            </a:r>
            <a:r>
              <a:rPr lang="en-US" altLang="zh-CN" sz="2200" dirty="0" smtClean="0">
                <a:latin typeface="Arial" pitchFamily="34" charset="0"/>
                <a:ea typeface="黑体" pitchFamily="49" charset="-122"/>
              </a:rPr>
              <a:t>7</a:t>
            </a:r>
            <a:r>
              <a:rPr lang="zh-CN" altLang="en-US" sz="2200" dirty="0" smtClean="0">
                <a:latin typeface="Arial" pitchFamily="34" charset="0"/>
                <a:ea typeface="黑体" pitchFamily="49" charset="-122"/>
              </a:rPr>
              <a:t>桌面的组成</a:t>
            </a:r>
            <a:endParaRPr lang="zh-CN" altLang="en-US" sz="2200" dirty="0">
              <a:latin typeface="Arial" pitchFamily="34" charset="0"/>
              <a:ea typeface="黑体"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135170"/>
                                        </p:tgtEl>
                                        <p:attrNameLst>
                                          <p:attrName>style.visibility</p:attrName>
                                        </p:attrNameLst>
                                      </p:cBhvr>
                                      <p:to>
                                        <p:strVal val="visible"/>
                                      </p:to>
                                    </p:set>
                                    <p:animEffect>
                                      <p:cBhvr>
                                        <p:cTn id="7" dur="500"/>
                                        <p:tgtEl>
                                          <p:spTgt spid="13517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6"/>
                                        </p:tgtEl>
                                        <p:attrNameLst>
                                          <p:attrName>style.visibility</p:attrName>
                                        </p:attrNameLst>
                                      </p:cBhvr>
                                      <p:to>
                                        <p:strVal val="visible"/>
                                      </p:to>
                                    </p:set>
                                    <p:animEffect>
                                      <p:cBhvr>
                                        <p:cTn id="11" dur="500"/>
                                        <p:tgtEl>
                                          <p:spTgt spid="6"/>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0" fill="hold">
                                          <p:stCondLst>
                                            <p:cond delay="0"/>
                                          </p:stCondLst>
                                        </p:cTn>
                                        <p:tgtEl>
                                          <p:spTgt spid="7"/>
                                        </p:tgtEl>
                                        <p:attrNameLst>
                                          <p:attrName>style.visibility</p:attrName>
                                        </p:attrNameLst>
                                      </p:cBhvr>
                                      <p:to>
                                        <p:strVal val="visible"/>
                                      </p:to>
                                    </p:set>
                                    <p:animEffec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autoUpdateAnimBg="0"/>
      <p:bldP spid="6" grpId="0" autoUpdateAnimBg="0"/>
      <p:bldP spid="7"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3789040"/>
            <a:ext cx="9000000" cy="270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400" dirty="0" smtClean="0">
                <a:ea typeface="黑体" pitchFamily="49" charset="-122"/>
              </a:rPr>
              <a:t>        </a:t>
            </a:r>
            <a:r>
              <a:rPr lang="en-US" altLang="zh-CN" sz="2200" dirty="0">
                <a:ea typeface="黑体" pitchFamily="49" charset="-122"/>
              </a:rPr>
              <a:t>Windows 7</a:t>
            </a:r>
            <a:r>
              <a:rPr lang="zh-CN" altLang="zh-CN" sz="2200" dirty="0">
                <a:ea typeface="黑体" pitchFamily="49" charset="-122"/>
              </a:rPr>
              <a:t>桌面界面的主要组成部分如下。</a:t>
            </a:r>
          </a:p>
          <a:p>
            <a:r>
              <a:rPr lang="en-US" altLang="zh-CN" sz="2200" dirty="0" smtClean="0">
                <a:ea typeface="黑体" pitchFamily="49" charset="-122"/>
              </a:rPr>
              <a:t>        1</a:t>
            </a:r>
            <a:r>
              <a:rPr lang="zh-CN" altLang="zh-CN" sz="2200" dirty="0">
                <a:ea typeface="黑体" pitchFamily="49" charset="-122"/>
              </a:rPr>
              <a:t>．桌面图标</a:t>
            </a:r>
          </a:p>
          <a:p>
            <a:r>
              <a:rPr lang="en-US" altLang="zh-CN" sz="2200" dirty="0" smtClean="0">
                <a:ea typeface="黑体" pitchFamily="49" charset="-122"/>
              </a:rPr>
              <a:t>        </a:t>
            </a:r>
            <a:r>
              <a:rPr lang="zh-CN" altLang="zh-CN" sz="2200" dirty="0" smtClean="0">
                <a:ea typeface="黑体" pitchFamily="49" charset="-122"/>
              </a:rPr>
              <a:t>图标</a:t>
            </a:r>
            <a:r>
              <a:rPr lang="zh-CN" altLang="zh-CN" sz="2200" dirty="0">
                <a:ea typeface="黑体" pitchFamily="49" charset="-122"/>
              </a:rPr>
              <a:t>是以一个小图形的形式来代表不同的程序、文件或文件夹，除此之外，还可以表示不同的磁盘驱动器、打印机甚至是网络中的计算机等。图标由两部分组成：图形符号和名字。</a:t>
            </a:r>
          </a:p>
          <a:p>
            <a:r>
              <a:rPr lang="en-US" altLang="zh-CN" sz="2200" dirty="0" smtClean="0">
                <a:ea typeface="黑体" pitchFamily="49" charset="-122"/>
              </a:rPr>
              <a:t>        </a:t>
            </a:r>
            <a:r>
              <a:rPr lang="zh-CN" altLang="zh-CN" sz="2200" dirty="0" smtClean="0">
                <a:ea typeface="黑体" pitchFamily="49" charset="-122"/>
              </a:rPr>
              <a:t>一</a:t>
            </a:r>
            <a:r>
              <a:rPr lang="zh-CN" altLang="zh-CN" sz="2200" dirty="0">
                <a:ea typeface="黑体" pitchFamily="49" charset="-122"/>
              </a:rPr>
              <a:t>个图标的图形含义是：给用户提供一条理解该图标所代表的内容的直观线索，以及打开该图标后可能会出现的内容。有时一个图标的形状还表示其内容具有某一特征</a:t>
            </a:r>
            <a:r>
              <a:rPr lang="zh-CN" altLang="zh-CN" sz="2200" dirty="0" smtClean="0">
                <a:ea typeface="黑体" pitchFamily="49" charset="-122"/>
              </a:rPr>
              <a:t>。</a:t>
            </a:r>
            <a:endParaRPr lang="zh-CN" altLang="en-US" sz="2200" dirty="0">
              <a:ea typeface="黑体" pitchFamily="49" charset="-122"/>
            </a:endParaRPr>
          </a:p>
        </p:txBody>
      </p:sp>
      <p:sp>
        <p:nvSpPr>
          <p:cNvPr id="5" name="矩形 4"/>
          <p:cNvSpPr/>
          <p:nvPr/>
        </p:nvSpPr>
        <p:spPr>
          <a:xfrm>
            <a:off x="2906326" y="3429000"/>
            <a:ext cx="3377848" cy="369332"/>
          </a:xfrm>
          <a:prstGeom prst="rect">
            <a:avLst/>
          </a:prstGeom>
        </p:spPr>
        <p:txBody>
          <a:bodyPr wrap="none">
            <a:spAutoFit/>
          </a:bodyPr>
          <a:lstStyle/>
          <a:p>
            <a:r>
              <a:rPr lang="zh-CN" altLang="zh-CN" dirty="0">
                <a:ea typeface="黑体" pitchFamily="49" charset="-122"/>
              </a:rPr>
              <a:t>图</a:t>
            </a:r>
            <a:r>
              <a:rPr lang="en-US" altLang="zh-CN" dirty="0">
                <a:ea typeface="黑体" pitchFamily="49" charset="-122"/>
              </a:rPr>
              <a:t>3-7  </a:t>
            </a:r>
            <a:r>
              <a:rPr lang="zh-CN" altLang="zh-CN" dirty="0">
                <a:ea typeface="黑体" pitchFamily="49" charset="-122"/>
              </a:rPr>
              <a:t>用户定制的桌面窗口界面</a:t>
            </a:r>
            <a:endParaRPr lang="zh-CN" altLang="en-US" dirty="0">
              <a:ea typeface="黑体" pitchFamily="49" charset="-122"/>
            </a:endParaRPr>
          </a:p>
        </p:txBody>
      </p:sp>
      <p:pic>
        <p:nvPicPr>
          <p:cNvPr id="3778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88640"/>
            <a:ext cx="6460244" cy="3122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518094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188640"/>
            <a:ext cx="9000000" cy="446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200" dirty="0" smtClean="0">
                <a:ea typeface="黑体" pitchFamily="49" charset="-122"/>
              </a:rPr>
              <a:t>        </a:t>
            </a:r>
            <a:r>
              <a:rPr lang="zh-CN" altLang="zh-CN" sz="2200" dirty="0" smtClean="0">
                <a:ea typeface="黑体" pitchFamily="49" charset="-122"/>
              </a:rPr>
              <a:t>【</a:t>
            </a:r>
            <a:r>
              <a:rPr lang="zh-CN" altLang="zh-CN" sz="2200" dirty="0">
                <a:ea typeface="黑体" pitchFamily="49" charset="-122"/>
              </a:rPr>
              <a:t>例</a:t>
            </a:r>
            <a:r>
              <a:rPr lang="en-US" altLang="zh-CN" sz="2200" dirty="0">
                <a:ea typeface="黑体" pitchFamily="49" charset="-122"/>
              </a:rPr>
              <a:t>3-1</a:t>
            </a:r>
            <a:r>
              <a:rPr lang="zh-CN" altLang="zh-CN" sz="2200" dirty="0">
                <a:ea typeface="黑体" pitchFamily="49" charset="-122"/>
              </a:rPr>
              <a:t>】 在</a:t>
            </a:r>
            <a:r>
              <a:rPr lang="en-US" altLang="zh-CN" sz="2200" dirty="0">
                <a:ea typeface="黑体" pitchFamily="49" charset="-122"/>
              </a:rPr>
              <a:t>Windows 7</a:t>
            </a:r>
            <a:r>
              <a:rPr lang="zh-CN" altLang="zh-CN" sz="2200" dirty="0">
                <a:ea typeface="黑体" pitchFamily="49" charset="-122"/>
              </a:rPr>
              <a:t>桌面上显示</a:t>
            </a:r>
            <a:r>
              <a:rPr lang="en-US" altLang="zh-CN" sz="2200" dirty="0">
                <a:ea typeface="黑体" pitchFamily="49" charset="-122"/>
              </a:rPr>
              <a:t>“</a:t>
            </a:r>
            <a:r>
              <a:rPr lang="zh-CN" altLang="zh-CN" sz="2200" dirty="0">
                <a:ea typeface="黑体" pitchFamily="49" charset="-122"/>
              </a:rPr>
              <a:t>计算机</a:t>
            </a:r>
            <a:r>
              <a:rPr lang="en-US" altLang="zh-CN" sz="2200" dirty="0">
                <a:ea typeface="黑体" pitchFamily="49" charset="-122"/>
              </a:rPr>
              <a:t>”</a:t>
            </a:r>
            <a:r>
              <a:rPr lang="zh-CN" altLang="zh-CN" sz="2200" dirty="0">
                <a:ea typeface="黑体" pitchFamily="49" charset="-122"/>
              </a:rPr>
              <a:t>、</a:t>
            </a:r>
            <a:r>
              <a:rPr lang="en-US" altLang="zh-CN" sz="2200" dirty="0">
                <a:ea typeface="黑体" pitchFamily="49" charset="-122"/>
              </a:rPr>
              <a:t>“</a:t>
            </a:r>
            <a:r>
              <a:rPr lang="zh-CN" altLang="zh-CN" sz="2200" dirty="0">
                <a:ea typeface="黑体" pitchFamily="49" charset="-122"/>
              </a:rPr>
              <a:t>用户的文件</a:t>
            </a:r>
            <a:r>
              <a:rPr lang="en-US" altLang="zh-CN" sz="2200" dirty="0">
                <a:ea typeface="黑体" pitchFamily="49" charset="-122"/>
              </a:rPr>
              <a:t>”</a:t>
            </a:r>
            <a:r>
              <a:rPr lang="zh-CN" altLang="zh-CN" sz="2200" dirty="0">
                <a:ea typeface="黑体" pitchFamily="49" charset="-122"/>
              </a:rPr>
              <a:t>、</a:t>
            </a:r>
            <a:r>
              <a:rPr lang="en-US" altLang="zh-CN" sz="2200" dirty="0">
                <a:ea typeface="黑体" pitchFamily="49" charset="-122"/>
              </a:rPr>
              <a:t>“</a:t>
            </a:r>
            <a:r>
              <a:rPr lang="zh-CN" altLang="zh-CN" sz="2200" dirty="0">
                <a:ea typeface="黑体" pitchFamily="49" charset="-122"/>
              </a:rPr>
              <a:t>网络</a:t>
            </a:r>
            <a:r>
              <a:rPr lang="en-US" altLang="zh-CN" sz="2200" dirty="0">
                <a:ea typeface="黑体" pitchFamily="49" charset="-122"/>
              </a:rPr>
              <a:t>”</a:t>
            </a:r>
            <a:r>
              <a:rPr lang="zh-CN" altLang="zh-CN" sz="2200" dirty="0">
                <a:ea typeface="黑体" pitchFamily="49" charset="-122"/>
              </a:rPr>
              <a:t>、</a:t>
            </a:r>
            <a:r>
              <a:rPr lang="en-US" altLang="zh-CN" sz="2200" dirty="0">
                <a:ea typeface="黑体" pitchFamily="49" charset="-122"/>
              </a:rPr>
              <a:t>“</a:t>
            </a:r>
            <a:r>
              <a:rPr lang="zh-CN" altLang="zh-CN" sz="2200" dirty="0">
                <a:ea typeface="黑体" pitchFamily="49" charset="-122"/>
              </a:rPr>
              <a:t>回收站</a:t>
            </a:r>
            <a:r>
              <a:rPr lang="en-US" altLang="zh-CN" sz="2200" dirty="0">
                <a:ea typeface="黑体" pitchFamily="49" charset="-122"/>
              </a:rPr>
              <a:t>”</a:t>
            </a:r>
            <a:r>
              <a:rPr lang="zh-CN" altLang="zh-CN" sz="2200" dirty="0">
                <a:ea typeface="黑体" pitchFamily="49" charset="-122"/>
              </a:rPr>
              <a:t>等图标，同时修改桌面的背景。</a:t>
            </a:r>
          </a:p>
          <a:p>
            <a:r>
              <a:rPr lang="en-US" altLang="zh-CN" sz="2200" dirty="0" smtClean="0">
                <a:ea typeface="黑体" pitchFamily="49" charset="-122"/>
              </a:rPr>
              <a:t>        </a:t>
            </a:r>
            <a:r>
              <a:rPr lang="zh-CN" altLang="zh-CN" sz="2200" dirty="0" smtClean="0">
                <a:ea typeface="黑体" pitchFamily="49" charset="-122"/>
              </a:rPr>
              <a:t>操作方法</a:t>
            </a:r>
            <a:r>
              <a:rPr lang="zh-CN" altLang="en-US" sz="2200" dirty="0" smtClean="0">
                <a:ea typeface="黑体" pitchFamily="49" charset="-122"/>
              </a:rPr>
              <a:t>略。</a:t>
            </a:r>
            <a:endParaRPr lang="en-US" altLang="zh-CN" sz="2200" dirty="0" smtClean="0">
              <a:ea typeface="黑体" pitchFamily="49" charset="-122"/>
            </a:endParaRPr>
          </a:p>
          <a:p>
            <a:r>
              <a:rPr lang="en-US" altLang="zh-CN" sz="2200" dirty="0" smtClean="0">
                <a:ea typeface="黑体" pitchFamily="49" charset="-122"/>
              </a:rPr>
              <a:t>        2</a:t>
            </a:r>
            <a:r>
              <a:rPr lang="zh-CN" altLang="en-US" sz="2200" dirty="0">
                <a:ea typeface="黑体" pitchFamily="49" charset="-122"/>
              </a:rPr>
              <a:t>．任务栏</a:t>
            </a:r>
          </a:p>
          <a:p>
            <a:r>
              <a:rPr lang="zh-CN" altLang="en-US" sz="2200" dirty="0" smtClean="0">
                <a:ea typeface="黑体" pitchFamily="49" charset="-122"/>
              </a:rPr>
              <a:t>        初始</a:t>
            </a:r>
            <a:r>
              <a:rPr lang="zh-CN" altLang="en-US" sz="2200" dirty="0">
                <a:ea typeface="黑体" pitchFamily="49" charset="-122"/>
              </a:rPr>
              <a:t>的任务栏在屏幕的底部，是一长方条</a:t>
            </a:r>
            <a:r>
              <a:rPr lang="zh-CN" altLang="en-US" sz="2200" dirty="0" smtClean="0">
                <a:ea typeface="黑体" pitchFamily="49" charset="-122"/>
              </a:rPr>
              <a:t>。其为</a:t>
            </a:r>
            <a:r>
              <a:rPr lang="zh-CN" altLang="en-US" sz="2200" dirty="0">
                <a:ea typeface="黑体" pitchFamily="49" charset="-122"/>
              </a:rPr>
              <a:t>用户提供了快速启动应用程序、文档及其他已打开窗口的方法。任务栏的最左边是带微软窗口标志的“开始”按钮；紧接着是用户使用的程序按钮区；任务栏的右侧边为系统通知区，有输入法</a:t>
            </a:r>
            <a:r>
              <a:rPr lang="zh-CN" altLang="en-US" sz="2200" dirty="0" smtClean="0">
                <a:ea typeface="黑体" pitchFamily="49" charset="-122"/>
              </a:rPr>
              <a:t>“     ”</a:t>
            </a:r>
            <a:r>
              <a:rPr lang="zh-CN" altLang="en-US" sz="2200" dirty="0">
                <a:ea typeface="黑体" pitchFamily="49" charset="-122"/>
              </a:rPr>
              <a:t>、显示隐藏的图标“ </a:t>
            </a:r>
            <a:r>
              <a:rPr lang="zh-CN" altLang="en-US" sz="2200" dirty="0" smtClean="0">
                <a:ea typeface="黑体" pitchFamily="49" charset="-122"/>
              </a:rPr>
              <a:t>   ”</a:t>
            </a:r>
            <a:r>
              <a:rPr lang="zh-CN" altLang="en-US" sz="2200" dirty="0">
                <a:ea typeface="黑体" pitchFamily="49" charset="-122"/>
              </a:rPr>
              <a:t>、显示的图标</a:t>
            </a:r>
            <a:r>
              <a:rPr lang="zh-CN" altLang="en-US" sz="2200" dirty="0" smtClean="0">
                <a:ea typeface="黑体" pitchFamily="49" charset="-122"/>
              </a:rPr>
              <a:t>如      、</a:t>
            </a:r>
            <a:r>
              <a:rPr lang="zh-CN" altLang="en-US" sz="2200" dirty="0">
                <a:ea typeface="黑体" pitchFamily="49" charset="-122"/>
              </a:rPr>
              <a:t>网络“ </a:t>
            </a:r>
            <a:r>
              <a:rPr lang="zh-CN" altLang="en-US" sz="2200" dirty="0" smtClean="0">
                <a:ea typeface="黑体" pitchFamily="49" charset="-122"/>
              </a:rPr>
              <a:t>    ”</a:t>
            </a:r>
            <a:r>
              <a:rPr lang="zh-CN" altLang="en-US" sz="2200" dirty="0">
                <a:ea typeface="黑体" pitchFamily="49" charset="-122"/>
              </a:rPr>
              <a:t>、</a:t>
            </a:r>
            <a:r>
              <a:rPr lang="zh-CN" altLang="en-US" sz="2200" dirty="0" smtClean="0">
                <a:ea typeface="黑体" pitchFamily="49" charset="-122"/>
              </a:rPr>
              <a:t>声音“    ”</a:t>
            </a:r>
            <a:r>
              <a:rPr lang="zh-CN" altLang="en-US" sz="2200" dirty="0">
                <a:ea typeface="黑体" pitchFamily="49" charset="-122"/>
              </a:rPr>
              <a:t>、当前日期与时间</a:t>
            </a:r>
            <a:r>
              <a:rPr lang="zh-CN" altLang="en-US" sz="2200" dirty="0" smtClean="0">
                <a:ea typeface="黑体" pitchFamily="49" charset="-122"/>
              </a:rPr>
              <a:t>“         ”</a:t>
            </a:r>
            <a:r>
              <a:rPr lang="zh-CN" altLang="en-US" sz="2200" dirty="0">
                <a:ea typeface="黑体" pitchFamily="49" charset="-122"/>
              </a:rPr>
              <a:t>等指示器；任务栏的最右面的上方条</a:t>
            </a:r>
            <a:r>
              <a:rPr lang="zh-CN" altLang="en-US" sz="2200" dirty="0" smtClean="0">
                <a:ea typeface="黑体" pitchFamily="49" charset="-122"/>
              </a:rPr>
              <a:t>“   ”</a:t>
            </a:r>
            <a:r>
              <a:rPr lang="zh-CN" altLang="en-US" sz="2200" dirty="0">
                <a:ea typeface="黑体" pitchFamily="49" charset="-122"/>
              </a:rPr>
              <a:t>是显示桌面按钮。</a:t>
            </a:r>
          </a:p>
          <a:p>
            <a:r>
              <a:rPr lang="en-US" altLang="zh-CN" sz="2200" dirty="0" smtClean="0">
                <a:ea typeface="黑体" pitchFamily="49" charset="-122"/>
              </a:rPr>
              <a:t>        3</a:t>
            </a:r>
            <a:r>
              <a:rPr lang="zh-CN" altLang="en-US" sz="2200" dirty="0">
                <a:ea typeface="黑体" pitchFamily="49" charset="-122"/>
              </a:rPr>
              <a:t>．桌面背景</a:t>
            </a:r>
          </a:p>
          <a:p>
            <a:r>
              <a:rPr lang="zh-CN" altLang="en-US" sz="2200" dirty="0" smtClean="0">
                <a:ea typeface="黑体" pitchFamily="49" charset="-122"/>
              </a:rPr>
              <a:t>        屏幕</a:t>
            </a:r>
            <a:r>
              <a:rPr lang="zh-CN" altLang="en-US" sz="2200" dirty="0">
                <a:ea typeface="黑体" pitchFamily="49" charset="-122"/>
              </a:rPr>
              <a:t>上主体部分显示的图像称为桌面背景，它的作用是美观屏幕，用户可以根据自己的喜好来选择不同图案不同色彩的背景来修饰桌面</a:t>
            </a:r>
            <a:r>
              <a:rPr lang="zh-CN" altLang="en-US" sz="2200" dirty="0" smtClean="0">
                <a:ea typeface="黑体" pitchFamily="49" charset="-122"/>
              </a:rPr>
              <a:t>。</a:t>
            </a:r>
            <a:endParaRPr lang="en-US" altLang="zh-CN" sz="2200" dirty="0" smtClean="0">
              <a:ea typeface="黑体" pitchFamily="49" charset="-122"/>
            </a:endParaRPr>
          </a:p>
        </p:txBody>
      </p:sp>
      <p:pic>
        <p:nvPicPr>
          <p:cNvPr id="3" name="图片 2"/>
          <p:cNvPicPr/>
          <p:nvPr/>
        </p:nvPicPr>
        <p:blipFill>
          <a:blip r:embed="rId2"/>
          <a:stretch>
            <a:fillRect/>
          </a:stretch>
        </p:blipFill>
        <p:spPr>
          <a:xfrm>
            <a:off x="4451234" y="2619067"/>
            <a:ext cx="288032" cy="179705"/>
          </a:xfrm>
          <a:prstGeom prst="rect">
            <a:avLst/>
          </a:prstGeom>
        </p:spPr>
      </p:pic>
      <p:pic>
        <p:nvPicPr>
          <p:cNvPr id="4" name="图片 3"/>
          <p:cNvPicPr/>
          <p:nvPr/>
        </p:nvPicPr>
        <p:blipFill>
          <a:blip r:embed="rId3"/>
          <a:stretch>
            <a:fillRect/>
          </a:stretch>
        </p:blipFill>
        <p:spPr>
          <a:xfrm>
            <a:off x="7524328" y="2628437"/>
            <a:ext cx="288032" cy="201789"/>
          </a:xfrm>
          <a:prstGeom prst="rect">
            <a:avLst/>
          </a:prstGeom>
        </p:spPr>
      </p:pic>
      <p:pic>
        <p:nvPicPr>
          <p:cNvPr id="5" name="图片 4"/>
          <p:cNvPicPr/>
          <p:nvPr/>
        </p:nvPicPr>
        <p:blipFill>
          <a:blip r:embed="rId4"/>
          <a:stretch>
            <a:fillRect/>
          </a:stretch>
        </p:blipFill>
        <p:spPr>
          <a:xfrm>
            <a:off x="1459768" y="2972112"/>
            <a:ext cx="216000" cy="252000"/>
          </a:xfrm>
          <a:prstGeom prst="rect">
            <a:avLst/>
          </a:prstGeom>
        </p:spPr>
      </p:pic>
      <p:pic>
        <p:nvPicPr>
          <p:cNvPr id="6" name="图片 5"/>
          <p:cNvPicPr/>
          <p:nvPr/>
        </p:nvPicPr>
        <p:blipFill>
          <a:blip r:embed="rId5"/>
          <a:stretch>
            <a:fillRect/>
          </a:stretch>
        </p:blipFill>
        <p:spPr>
          <a:xfrm>
            <a:off x="2932287" y="2964653"/>
            <a:ext cx="216000" cy="266918"/>
          </a:xfrm>
          <a:prstGeom prst="rect">
            <a:avLst/>
          </a:prstGeom>
        </p:spPr>
      </p:pic>
      <p:pic>
        <p:nvPicPr>
          <p:cNvPr id="7" name="图片 6"/>
          <p:cNvPicPr/>
          <p:nvPr/>
        </p:nvPicPr>
        <p:blipFill>
          <a:blip r:embed="rId6"/>
          <a:stretch>
            <a:fillRect/>
          </a:stretch>
        </p:blipFill>
        <p:spPr>
          <a:xfrm>
            <a:off x="4613266" y="2978929"/>
            <a:ext cx="252000" cy="252000"/>
          </a:xfrm>
          <a:prstGeom prst="rect">
            <a:avLst/>
          </a:prstGeom>
        </p:spPr>
      </p:pic>
      <p:pic>
        <p:nvPicPr>
          <p:cNvPr id="8" name="图片 7"/>
          <p:cNvPicPr/>
          <p:nvPr/>
        </p:nvPicPr>
        <p:blipFill>
          <a:blip r:embed="rId7"/>
          <a:stretch>
            <a:fillRect/>
          </a:stretch>
        </p:blipFill>
        <p:spPr>
          <a:xfrm>
            <a:off x="7714689" y="2948487"/>
            <a:ext cx="540107" cy="299249"/>
          </a:xfrm>
          <a:prstGeom prst="rect">
            <a:avLst/>
          </a:prstGeom>
        </p:spPr>
      </p:pic>
      <p:pic>
        <p:nvPicPr>
          <p:cNvPr id="9" name="图片 8"/>
          <p:cNvPicPr/>
          <p:nvPr/>
        </p:nvPicPr>
        <p:blipFill>
          <a:blip r:embed="rId8"/>
          <a:stretch>
            <a:fillRect/>
          </a:stretch>
        </p:blipFill>
        <p:spPr>
          <a:xfrm>
            <a:off x="4717039" y="3281489"/>
            <a:ext cx="108000" cy="239478"/>
          </a:xfrm>
          <a:prstGeom prst="rect">
            <a:avLst/>
          </a:prstGeom>
        </p:spPr>
      </p:pic>
      <p:sp>
        <p:nvSpPr>
          <p:cNvPr id="10" name="Rectangle 7"/>
          <p:cNvSpPr>
            <a:spLocks noChangeArrowheads="1"/>
          </p:cNvSpPr>
          <p:nvPr/>
        </p:nvSpPr>
        <p:spPr bwMode="auto">
          <a:xfrm>
            <a:off x="95250" y="4787439"/>
            <a:ext cx="2945037"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smtClean="0">
                <a:latin typeface="Arial" pitchFamily="34" charset="0"/>
                <a:ea typeface="黑体" pitchFamily="49" charset="-122"/>
              </a:rPr>
              <a:t>3.4.2  </a:t>
            </a:r>
            <a:r>
              <a:rPr lang="zh-CN" altLang="en-US" sz="2200" dirty="0" smtClean="0">
                <a:latin typeface="Arial" pitchFamily="34" charset="0"/>
                <a:ea typeface="黑体" pitchFamily="49" charset="-122"/>
              </a:rPr>
              <a:t>鼠标的基本操作</a:t>
            </a:r>
            <a:endParaRPr lang="zh-CN" altLang="en-US" sz="2200" dirty="0">
              <a:latin typeface="Arial" pitchFamily="34" charset="0"/>
              <a:ea typeface="黑体" pitchFamily="49" charset="-122"/>
            </a:endParaRPr>
          </a:p>
        </p:txBody>
      </p:sp>
      <p:sp>
        <p:nvSpPr>
          <p:cNvPr id="11" name="Rectangle 2"/>
          <p:cNvSpPr>
            <a:spLocks noChangeArrowheads="1"/>
          </p:cNvSpPr>
          <p:nvPr/>
        </p:nvSpPr>
        <p:spPr bwMode="auto">
          <a:xfrm>
            <a:off x="95250" y="5352628"/>
            <a:ext cx="9000000" cy="1100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200" dirty="0" smtClean="0">
                <a:ea typeface="黑体" pitchFamily="49" charset="-122"/>
              </a:rPr>
              <a:t>        </a:t>
            </a:r>
            <a:r>
              <a:rPr lang="zh-CN" altLang="zh-CN" sz="2200" dirty="0" smtClean="0">
                <a:ea typeface="黑体" pitchFamily="49" charset="-122"/>
              </a:rPr>
              <a:t>使用</a:t>
            </a:r>
            <a:r>
              <a:rPr lang="zh-CN" altLang="zh-CN" sz="2200" dirty="0">
                <a:ea typeface="黑体" pitchFamily="49" charset="-122"/>
              </a:rPr>
              <a:t>鼠标最基本的操作方式</a:t>
            </a:r>
            <a:r>
              <a:rPr lang="zh-CN" altLang="zh-CN" sz="2200" dirty="0" smtClean="0">
                <a:ea typeface="黑体" pitchFamily="49" charset="-122"/>
              </a:rPr>
              <a:t>有（</a:t>
            </a:r>
            <a:r>
              <a:rPr lang="en-US" altLang="zh-CN" sz="2200" dirty="0">
                <a:ea typeface="黑体" pitchFamily="49" charset="-122"/>
              </a:rPr>
              <a:t>1</a:t>
            </a:r>
            <a:r>
              <a:rPr lang="zh-CN" altLang="zh-CN" sz="2200" dirty="0">
                <a:ea typeface="黑体" pitchFamily="49" charset="-122"/>
              </a:rPr>
              <a:t>）</a:t>
            </a:r>
            <a:r>
              <a:rPr lang="zh-CN" altLang="zh-CN" sz="2200" dirty="0" smtClean="0">
                <a:ea typeface="黑体" pitchFamily="49" charset="-122"/>
              </a:rPr>
              <a:t>移动</a:t>
            </a:r>
            <a:r>
              <a:rPr lang="zh-CN" altLang="en-US" sz="2200" dirty="0" smtClean="0">
                <a:ea typeface="黑体" pitchFamily="49" charset="-122"/>
              </a:rPr>
              <a:t>、</a:t>
            </a:r>
            <a:r>
              <a:rPr lang="zh-CN" altLang="zh-CN" sz="2200" dirty="0" smtClean="0">
                <a:ea typeface="黑体" pitchFamily="49" charset="-122"/>
              </a:rPr>
              <a:t>（</a:t>
            </a:r>
            <a:r>
              <a:rPr lang="en-US" altLang="zh-CN" sz="2200" dirty="0" smtClean="0">
                <a:ea typeface="黑体" pitchFamily="49" charset="-122"/>
              </a:rPr>
              <a:t>2</a:t>
            </a:r>
            <a:r>
              <a:rPr lang="zh-CN" altLang="zh-CN" sz="2200" dirty="0">
                <a:ea typeface="黑体" pitchFamily="49" charset="-122"/>
              </a:rPr>
              <a:t>）</a:t>
            </a:r>
            <a:r>
              <a:rPr lang="zh-CN" altLang="zh-CN" sz="2200" dirty="0" smtClean="0">
                <a:ea typeface="黑体" pitchFamily="49" charset="-122"/>
              </a:rPr>
              <a:t>指向</a:t>
            </a:r>
            <a:r>
              <a:rPr lang="zh-CN" altLang="en-US" sz="2200" dirty="0" smtClean="0">
                <a:ea typeface="黑体" pitchFamily="49" charset="-122"/>
              </a:rPr>
              <a:t>、</a:t>
            </a:r>
            <a:r>
              <a:rPr lang="zh-CN" altLang="zh-CN" sz="2200" dirty="0" smtClean="0">
                <a:ea typeface="黑体" pitchFamily="49" charset="-122"/>
              </a:rPr>
              <a:t>（</a:t>
            </a:r>
            <a:r>
              <a:rPr lang="en-US" altLang="zh-CN" sz="2200" dirty="0">
                <a:ea typeface="黑体" pitchFamily="49" charset="-122"/>
              </a:rPr>
              <a:t>3</a:t>
            </a:r>
            <a:r>
              <a:rPr lang="zh-CN" altLang="zh-CN" sz="2200" dirty="0">
                <a:ea typeface="黑体" pitchFamily="49" charset="-122"/>
              </a:rPr>
              <a:t>）</a:t>
            </a:r>
            <a:r>
              <a:rPr lang="zh-CN" altLang="zh-CN" sz="2200" dirty="0" smtClean="0">
                <a:ea typeface="黑体" pitchFamily="49" charset="-122"/>
              </a:rPr>
              <a:t>单击</a:t>
            </a:r>
            <a:r>
              <a:rPr lang="zh-CN" altLang="en-US" sz="2200" dirty="0" smtClean="0">
                <a:ea typeface="黑体" pitchFamily="49" charset="-122"/>
              </a:rPr>
              <a:t>、</a:t>
            </a:r>
            <a:r>
              <a:rPr lang="zh-CN" altLang="zh-CN" sz="2200" dirty="0" smtClean="0">
                <a:ea typeface="黑体" pitchFamily="49" charset="-122"/>
              </a:rPr>
              <a:t>（</a:t>
            </a:r>
            <a:r>
              <a:rPr lang="en-US" altLang="zh-CN" sz="2200" dirty="0">
                <a:ea typeface="黑体" pitchFamily="49" charset="-122"/>
              </a:rPr>
              <a:t>4</a:t>
            </a:r>
            <a:r>
              <a:rPr lang="zh-CN" altLang="zh-CN" sz="2200" dirty="0">
                <a:ea typeface="黑体" pitchFamily="49" charset="-122"/>
              </a:rPr>
              <a:t>）</a:t>
            </a:r>
            <a:r>
              <a:rPr lang="zh-CN" altLang="zh-CN" sz="2200" dirty="0" smtClean="0">
                <a:ea typeface="黑体" pitchFamily="49" charset="-122"/>
              </a:rPr>
              <a:t>双击</a:t>
            </a:r>
            <a:r>
              <a:rPr lang="zh-CN" altLang="en-US" sz="2200" dirty="0" smtClean="0">
                <a:ea typeface="黑体" pitchFamily="49" charset="-122"/>
              </a:rPr>
              <a:t>、</a:t>
            </a:r>
            <a:r>
              <a:rPr lang="zh-CN" altLang="zh-CN" sz="2200" dirty="0" smtClean="0">
                <a:ea typeface="黑体" pitchFamily="49" charset="-122"/>
              </a:rPr>
              <a:t>（</a:t>
            </a:r>
            <a:r>
              <a:rPr lang="en-US" altLang="zh-CN" sz="2200" dirty="0">
                <a:ea typeface="黑体" pitchFamily="49" charset="-122"/>
              </a:rPr>
              <a:t>5</a:t>
            </a:r>
            <a:r>
              <a:rPr lang="zh-CN" altLang="zh-CN" sz="2200" dirty="0">
                <a:ea typeface="黑体" pitchFamily="49" charset="-122"/>
              </a:rPr>
              <a:t>）右</a:t>
            </a:r>
            <a:r>
              <a:rPr lang="zh-CN" altLang="zh-CN" sz="2200" dirty="0" smtClean="0">
                <a:ea typeface="黑体" pitchFamily="49" charset="-122"/>
              </a:rPr>
              <a:t>击</a:t>
            </a:r>
            <a:r>
              <a:rPr lang="zh-CN" altLang="en-US" sz="2200" dirty="0" smtClean="0">
                <a:ea typeface="黑体" pitchFamily="49" charset="-122"/>
              </a:rPr>
              <a:t>、</a:t>
            </a:r>
            <a:r>
              <a:rPr lang="zh-CN" altLang="zh-CN" sz="2200" dirty="0" smtClean="0">
                <a:ea typeface="黑体" pitchFamily="49" charset="-122"/>
              </a:rPr>
              <a:t>（</a:t>
            </a:r>
            <a:r>
              <a:rPr lang="en-US" altLang="zh-CN" sz="2200" dirty="0">
                <a:ea typeface="黑体" pitchFamily="49" charset="-122"/>
              </a:rPr>
              <a:t>6</a:t>
            </a:r>
            <a:r>
              <a:rPr lang="zh-CN" altLang="zh-CN" sz="2200" dirty="0">
                <a:ea typeface="黑体" pitchFamily="49" charset="-122"/>
              </a:rPr>
              <a:t>）</a:t>
            </a:r>
            <a:r>
              <a:rPr lang="zh-CN" altLang="zh-CN" sz="2200" dirty="0" smtClean="0">
                <a:ea typeface="黑体" pitchFamily="49" charset="-122"/>
              </a:rPr>
              <a:t>拖动</a:t>
            </a:r>
            <a:r>
              <a:rPr lang="zh-CN" altLang="en-US" sz="2200" dirty="0" smtClean="0">
                <a:ea typeface="黑体" pitchFamily="49" charset="-122"/>
              </a:rPr>
              <a:t>，</a:t>
            </a:r>
            <a:r>
              <a:rPr lang="zh-CN" altLang="zh-CN" sz="2200" dirty="0" smtClean="0">
                <a:ea typeface="黑体" pitchFamily="49" charset="-122"/>
              </a:rPr>
              <a:t>也</a:t>
            </a:r>
            <a:r>
              <a:rPr lang="zh-CN" altLang="zh-CN" sz="2200" dirty="0">
                <a:ea typeface="黑体" pitchFamily="49" charset="-122"/>
              </a:rPr>
              <a:t>称左</a:t>
            </a:r>
            <a:r>
              <a:rPr lang="zh-CN" altLang="zh-CN" sz="2200" dirty="0" smtClean="0">
                <a:ea typeface="黑体" pitchFamily="49" charset="-122"/>
              </a:rPr>
              <a:t>拖</a:t>
            </a:r>
            <a:r>
              <a:rPr lang="zh-CN" altLang="en-US" sz="2200" dirty="0" smtClean="0">
                <a:ea typeface="黑体" pitchFamily="49" charset="-122"/>
              </a:rPr>
              <a:t>、</a:t>
            </a:r>
            <a:r>
              <a:rPr lang="zh-CN" altLang="zh-CN" sz="2200" dirty="0" smtClean="0">
                <a:ea typeface="黑体" pitchFamily="49" charset="-122"/>
              </a:rPr>
              <a:t>（</a:t>
            </a:r>
            <a:r>
              <a:rPr lang="en-US" altLang="zh-CN" sz="2200" dirty="0">
                <a:ea typeface="黑体" pitchFamily="49" charset="-122"/>
              </a:rPr>
              <a:t>7</a:t>
            </a:r>
            <a:r>
              <a:rPr lang="zh-CN" altLang="zh-CN" sz="2200" dirty="0">
                <a:ea typeface="黑体" pitchFamily="49" charset="-122"/>
              </a:rPr>
              <a:t>）拖</a:t>
            </a:r>
            <a:r>
              <a:rPr lang="zh-CN" altLang="zh-CN" sz="2200" dirty="0" smtClean="0">
                <a:ea typeface="黑体" pitchFamily="49" charset="-122"/>
              </a:rPr>
              <a:t>放</a:t>
            </a:r>
            <a:r>
              <a:rPr lang="zh-CN" altLang="en-US" sz="2200" dirty="0" smtClean="0">
                <a:ea typeface="黑体" pitchFamily="49" charset="-122"/>
              </a:rPr>
              <a:t>、</a:t>
            </a:r>
            <a:r>
              <a:rPr lang="zh-CN" altLang="zh-CN" sz="2200" dirty="0" smtClean="0">
                <a:ea typeface="黑体" pitchFamily="49" charset="-122"/>
              </a:rPr>
              <a:t>（</a:t>
            </a:r>
            <a:r>
              <a:rPr lang="en-US" altLang="zh-CN" sz="2200" dirty="0">
                <a:ea typeface="黑体" pitchFamily="49" charset="-122"/>
              </a:rPr>
              <a:t>8</a:t>
            </a:r>
            <a:r>
              <a:rPr lang="zh-CN" altLang="zh-CN" sz="2200" dirty="0">
                <a:ea typeface="黑体" pitchFamily="49" charset="-122"/>
              </a:rPr>
              <a:t>）右</a:t>
            </a:r>
            <a:r>
              <a:rPr lang="zh-CN" altLang="zh-CN" sz="2200" dirty="0" smtClean="0">
                <a:ea typeface="黑体" pitchFamily="49" charset="-122"/>
              </a:rPr>
              <a:t>拖</a:t>
            </a:r>
            <a:r>
              <a:rPr lang="zh-CN" altLang="en-US" sz="2200" dirty="0" smtClean="0">
                <a:ea typeface="黑体" pitchFamily="49" charset="-122"/>
              </a:rPr>
              <a:t>等几种</a:t>
            </a:r>
            <a:r>
              <a:rPr lang="zh-CN" altLang="zh-CN" sz="2200" dirty="0" smtClean="0">
                <a:ea typeface="黑体" pitchFamily="49" charset="-122"/>
              </a:rPr>
              <a:t>。</a:t>
            </a:r>
            <a:endParaRPr lang="zh-CN" altLang="zh-CN" sz="2200" dirty="0">
              <a:ea typeface="黑体" pitchFamily="49" charset="-122"/>
            </a:endParaRPr>
          </a:p>
        </p:txBody>
      </p:sp>
    </p:spTree>
    <p:extLst>
      <p:ext uri="{BB962C8B-B14F-4D97-AF65-F5344CB8AC3E}">
        <p14:creationId xmlns:p14="http://schemas.microsoft.com/office/powerpoint/2010/main" val="15936071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11"/>
                                        </p:tgtEl>
                                        <p:attrNameLst>
                                          <p:attrName>style.visibility</p:attrName>
                                        </p:attrNameLst>
                                      </p:cBhvr>
                                      <p:to>
                                        <p:strVal val="visible"/>
                                      </p:to>
                                    </p:set>
                                    <p:animEffec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1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620688"/>
            <a:ext cx="9000000"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黑体" pitchFamily="49" charset="-122"/>
                <a:ea typeface="黑体" pitchFamily="49" charset="-122"/>
              </a:rPr>
              <a:t>    通常</a:t>
            </a:r>
            <a:r>
              <a:rPr lang="zh-CN" altLang="en-US" sz="2200" dirty="0">
                <a:latin typeface="黑体" pitchFamily="49" charset="-122"/>
                <a:ea typeface="黑体" pitchFamily="49" charset="-122"/>
              </a:rPr>
              <a:t>情况下，鼠标指针的形状是一个小箭头，它会随着它所在位置的不同而发生变化，并且和当前所要执行的任务相对应，例如当它移动到超链接处，就会变成一个小手状。常见的鼠标指针形状如表</a:t>
            </a:r>
            <a:r>
              <a:rPr lang="en-US" altLang="zh-CN" sz="2200" dirty="0">
                <a:latin typeface="黑体" pitchFamily="49" charset="-122"/>
                <a:ea typeface="黑体" pitchFamily="49" charset="-122"/>
              </a:rPr>
              <a:t>3-1</a:t>
            </a:r>
            <a:r>
              <a:rPr lang="zh-CN" altLang="en-US" sz="2200" dirty="0">
                <a:latin typeface="黑体" pitchFamily="49" charset="-122"/>
                <a:ea typeface="黑体" pitchFamily="49" charset="-122"/>
              </a:rPr>
              <a:t>所示</a:t>
            </a:r>
            <a:r>
              <a:rPr lang="zh-CN" altLang="en-US" sz="2200" dirty="0" smtClean="0">
                <a:latin typeface="黑体" pitchFamily="49" charset="-122"/>
                <a:ea typeface="黑体" pitchFamily="49" charset="-122"/>
              </a:rPr>
              <a:t>。</a:t>
            </a:r>
            <a:endParaRPr lang="zh-CN" altLang="en-US" sz="2200" dirty="0">
              <a:latin typeface="黑体" pitchFamily="49" charset="-122"/>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128817925"/>
              </p:ext>
            </p:extLst>
          </p:nvPr>
        </p:nvGraphicFramePr>
        <p:xfrm>
          <a:off x="202762" y="2315174"/>
          <a:ext cx="8784976" cy="3850133"/>
        </p:xfrm>
        <a:graphic>
          <a:graphicData uri="http://schemas.openxmlformats.org/drawingml/2006/table">
            <a:tbl>
              <a:tblPr firstRow="1" firstCol="1" bandRow="1" bandCol="1">
                <a:tableStyleId>{5940675A-B579-460E-94D1-54222C63F5DA}</a:tableStyleId>
              </a:tblPr>
              <a:tblGrid>
                <a:gridCol w="1992974"/>
                <a:gridCol w="1440160"/>
                <a:gridCol w="5351842"/>
              </a:tblGrid>
              <a:tr h="463563">
                <a:tc>
                  <a:txBody>
                    <a:bodyPr/>
                    <a:lstStyle/>
                    <a:p>
                      <a:pPr algn="l">
                        <a:lnSpc>
                          <a:spcPts val="1350"/>
                        </a:lnSpc>
                        <a:spcBef>
                          <a:spcPts val="150"/>
                        </a:spcBef>
                        <a:spcAft>
                          <a:spcPts val="200"/>
                        </a:spcAft>
                      </a:pPr>
                      <a:endParaRPr lang="en-US" altLang="zh-CN" sz="1800" kern="100" baseline="0" dirty="0" smtClean="0">
                        <a:effectLst/>
                        <a:ea typeface="黑体" pitchFamily="49" charset="-122"/>
                      </a:endParaRPr>
                    </a:p>
                    <a:p>
                      <a:pPr algn="l">
                        <a:lnSpc>
                          <a:spcPts val="1350"/>
                        </a:lnSpc>
                        <a:spcBef>
                          <a:spcPts val="150"/>
                        </a:spcBef>
                        <a:spcAft>
                          <a:spcPts val="200"/>
                        </a:spcAft>
                      </a:pPr>
                      <a:r>
                        <a:rPr lang="zh-CN" sz="1800" kern="100" baseline="0" dirty="0" smtClean="0">
                          <a:effectLst/>
                          <a:ea typeface="黑体" pitchFamily="49" charset="-122"/>
                        </a:rPr>
                        <a:t>指针</a:t>
                      </a:r>
                      <a:r>
                        <a:rPr lang="zh-CN" sz="1800" kern="100" baseline="0" dirty="0">
                          <a:effectLst/>
                          <a:ea typeface="黑体" pitchFamily="49" charset="-122"/>
                        </a:rPr>
                        <a:t>名称</a:t>
                      </a:r>
                      <a:endParaRPr lang="zh-CN" sz="1800" kern="100" baseline="0" dirty="0">
                        <a:effectLst/>
                        <a:latin typeface="Arial"/>
                        <a:ea typeface="黑体" pitchFamily="49" charset="-122"/>
                        <a:cs typeface="Times New Roman"/>
                      </a:endParaRPr>
                    </a:p>
                  </a:txBody>
                  <a:tcPr marL="68580" marR="68580" marT="0" marB="0" anchor="b"/>
                </a:tc>
                <a:tc>
                  <a:txBody>
                    <a:bodyPr/>
                    <a:lstStyle/>
                    <a:p>
                      <a:pPr algn="l">
                        <a:lnSpc>
                          <a:spcPts val="1350"/>
                        </a:lnSpc>
                        <a:spcBef>
                          <a:spcPts val="150"/>
                        </a:spcBef>
                        <a:spcAft>
                          <a:spcPts val="200"/>
                        </a:spcAft>
                      </a:pPr>
                      <a:endParaRPr lang="en-US" altLang="zh-CN" sz="1800" kern="100" baseline="0" dirty="0" smtClean="0">
                        <a:effectLst/>
                        <a:ea typeface="黑体" pitchFamily="49" charset="-122"/>
                      </a:endParaRPr>
                    </a:p>
                    <a:p>
                      <a:pPr algn="l">
                        <a:lnSpc>
                          <a:spcPts val="1350"/>
                        </a:lnSpc>
                        <a:spcBef>
                          <a:spcPts val="150"/>
                        </a:spcBef>
                        <a:spcAft>
                          <a:spcPts val="200"/>
                        </a:spcAft>
                      </a:pPr>
                      <a:r>
                        <a:rPr lang="zh-CN" sz="1800" kern="100" baseline="0" dirty="0" smtClean="0">
                          <a:effectLst/>
                          <a:ea typeface="黑体" pitchFamily="49" charset="-122"/>
                        </a:rPr>
                        <a:t>指针</a:t>
                      </a:r>
                      <a:r>
                        <a:rPr lang="zh-CN" sz="1800" kern="100" baseline="0" dirty="0">
                          <a:effectLst/>
                          <a:ea typeface="黑体" pitchFamily="49" charset="-122"/>
                        </a:rPr>
                        <a:t>图标</a:t>
                      </a:r>
                      <a:endParaRPr lang="zh-CN" sz="1800" kern="100" baseline="0" dirty="0">
                        <a:effectLst/>
                        <a:latin typeface="Arial"/>
                        <a:ea typeface="黑体" pitchFamily="49" charset="-122"/>
                        <a:cs typeface="Times New Roman"/>
                      </a:endParaRPr>
                    </a:p>
                  </a:txBody>
                  <a:tcPr marL="68580" marR="68580" marT="0" marB="0" anchor="b"/>
                </a:tc>
                <a:tc>
                  <a:txBody>
                    <a:bodyPr/>
                    <a:lstStyle/>
                    <a:p>
                      <a:pPr algn="l">
                        <a:lnSpc>
                          <a:spcPts val="1350"/>
                        </a:lnSpc>
                        <a:spcBef>
                          <a:spcPts val="150"/>
                        </a:spcBef>
                        <a:spcAft>
                          <a:spcPts val="200"/>
                        </a:spcAft>
                      </a:pPr>
                      <a:endParaRPr lang="en-US" altLang="zh-CN" sz="1800" kern="100" baseline="0" dirty="0" smtClean="0">
                        <a:effectLst/>
                        <a:ea typeface="黑体" pitchFamily="49" charset="-122"/>
                      </a:endParaRPr>
                    </a:p>
                    <a:p>
                      <a:pPr algn="l">
                        <a:lnSpc>
                          <a:spcPts val="1350"/>
                        </a:lnSpc>
                        <a:spcBef>
                          <a:spcPts val="150"/>
                        </a:spcBef>
                        <a:spcAft>
                          <a:spcPts val="200"/>
                        </a:spcAft>
                      </a:pPr>
                      <a:r>
                        <a:rPr lang="zh-CN" sz="1800" kern="100" baseline="0" dirty="0" smtClean="0">
                          <a:effectLst/>
                          <a:ea typeface="黑体" pitchFamily="49" charset="-122"/>
                        </a:rPr>
                        <a:t>用途</a:t>
                      </a:r>
                      <a:endParaRPr lang="zh-CN" sz="1800" kern="100" baseline="0" dirty="0">
                        <a:effectLst/>
                        <a:latin typeface="Arial"/>
                        <a:ea typeface="黑体" pitchFamily="49" charset="-122"/>
                        <a:cs typeface="Times New Roman"/>
                      </a:endParaRPr>
                    </a:p>
                  </a:txBody>
                  <a:tcPr marL="68580" marR="68580" marT="0" marB="0" anchor="b"/>
                </a:tc>
              </a:tr>
              <a:tr h="338657">
                <a:tc>
                  <a:txBody>
                    <a:bodyPr/>
                    <a:lstStyle/>
                    <a:p>
                      <a:pPr algn="l" fontAlgn="ctr">
                        <a:lnSpc>
                          <a:spcPts val="1350"/>
                        </a:lnSpc>
                        <a:spcBef>
                          <a:spcPts val="250"/>
                        </a:spcBef>
                        <a:spcAft>
                          <a:spcPts val="300"/>
                        </a:spcAft>
                      </a:pPr>
                      <a:r>
                        <a:rPr lang="zh-CN" sz="1800" kern="900" baseline="0" dirty="0" smtClean="0">
                          <a:effectLst/>
                          <a:ea typeface="黑体" pitchFamily="49" charset="-122"/>
                        </a:rPr>
                        <a:t>箭头</a:t>
                      </a:r>
                      <a:r>
                        <a:rPr lang="zh-CN" sz="1800" kern="900" baseline="0" dirty="0">
                          <a:effectLst/>
                          <a:ea typeface="黑体" pitchFamily="49" charset="-122"/>
                        </a:rPr>
                        <a:t>指针</a:t>
                      </a:r>
                      <a:endParaRPr lang="zh-CN" sz="1800" kern="900" baseline="0" dirty="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endParaRPr lang="en-US" sz="1800" kern="900" baseline="0" dirty="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r>
                        <a:rPr lang="zh-CN" sz="1800" kern="900" baseline="0" dirty="0">
                          <a:effectLst/>
                          <a:ea typeface="黑体" pitchFamily="49" charset="-122"/>
                        </a:rPr>
                        <a:t>标准指针，用于选择命令、激活程序、移动窗口等</a:t>
                      </a:r>
                      <a:endParaRPr lang="zh-CN" sz="1800" kern="900" baseline="0" dirty="0">
                        <a:effectLst/>
                        <a:latin typeface="Times New Roman"/>
                        <a:ea typeface="黑体" pitchFamily="49" charset="-122"/>
                      </a:endParaRPr>
                    </a:p>
                  </a:txBody>
                  <a:tcPr marL="68580" marR="68580" marT="0" marB="0" anchor="b"/>
                </a:tc>
              </a:tr>
              <a:tr h="338657">
                <a:tc>
                  <a:txBody>
                    <a:bodyPr/>
                    <a:lstStyle/>
                    <a:p>
                      <a:pPr algn="l" fontAlgn="ctr">
                        <a:lnSpc>
                          <a:spcPts val="1350"/>
                        </a:lnSpc>
                        <a:spcBef>
                          <a:spcPts val="250"/>
                        </a:spcBef>
                        <a:spcAft>
                          <a:spcPts val="300"/>
                        </a:spcAft>
                      </a:pPr>
                      <a:r>
                        <a:rPr lang="zh-CN" sz="1800" kern="900" baseline="0" dirty="0">
                          <a:effectLst/>
                          <a:ea typeface="黑体" pitchFamily="49" charset="-122"/>
                        </a:rPr>
                        <a:t>帮助指针</a:t>
                      </a:r>
                      <a:endParaRPr lang="zh-CN" sz="1800" kern="900" baseline="0" dirty="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endParaRPr lang="en-US" sz="1800" kern="900" baseline="0" dirty="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r>
                        <a:rPr lang="zh-CN" sz="1800" kern="900" baseline="0" dirty="0">
                          <a:effectLst/>
                          <a:ea typeface="黑体" pitchFamily="49" charset="-122"/>
                        </a:rPr>
                        <a:t>代表选中帮助的对象</a:t>
                      </a:r>
                      <a:endParaRPr lang="zh-CN" sz="1800" kern="900" baseline="0" dirty="0">
                        <a:effectLst/>
                        <a:latin typeface="Times New Roman"/>
                        <a:ea typeface="黑体" pitchFamily="49" charset="-122"/>
                      </a:endParaRPr>
                    </a:p>
                  </a:txBody>
                  <a:tcPr marL="68580" marR="68580" marT="0" marB="0" anchor="b"/>
                </a:tc>
              </a:tr>
              <a:tr h="338657">
                <a:tc>
                  <a:txBody>
                    <a:bodyPr/>
                    <a:lstStyle/>
                    <a:p>
                      <a:pPr algn="l" fontAlgn="ctr">
                        <a:lnSpc>
                          <a:spcPts val="1350"/>
                        </a:lnSpc>
                        <a:spcBef>
                          <a:spcPts val="250"/>
                        </a:spcBef>
                        <a:spcAft>
                          <a:spcPts val="300"/>
                        </a:spcAft>
                      </a:pPr>
                      <a:r>
                        <a:rPr lang="zh-CN" sz="1800" kern="900" baseline="0">
                          <a:effectLst/>
                          <a:ea typeface="黑体" pitchFamily="49" charset="-122"/>
                        </a:rPr>
                        <a:t>后台运行</a:t>
                      </a:r>
                      <a:endParaRPr lang="zh-CN" sz="1800" kern="900" baseline="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endParaRPr lang="en-US" sz="1800" kern="900" baseline="0" dirty="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r>
                        <a:rPr lang="zh-CN" sz="1800" kern="900" baseline="0" dirty="0">
                          <a:effectLst/>
                          <a:ea typeface="黑体" pitchFamily="49" charset="-122"/>
                        </a:rPr>
                        <a:t>程序正在后台运行</a:t>
                      </a:r>
                      <a:endParaRPr lang="zh-CN" sz="1800" kern="900" baseline="0" dirty="0">
                        <a:effectLst/>
                        <a:latin typeface="Times New Roman"/>
                        <a:ea typeface="黑体" pitchFamily="49" charset="-122"/>
                      </a:endParaRPr>
                    </a:p>
                  </a:txBody>
                  <a:tcPr marL="68580" marR="68580" marT="0" marB="0" anchor="b"/>
                </a:tc>
              </a:tr>
              <a:tr h="338657">
                <a:tc>
                  <a:txBody>
                    <a:bodyPr/>
                    <a:lstStyle/>
                    <a:p>
                      <a:pPr algn="l" fontAlgn="ctr">
                        <a:lnSpc>
                          <a:spcPts val="1350"/>
                        </a:lnSpc>
                        <a:spcBef>
                          <a:spcPts val="250"/>
                        </a:spcBef>
                        <a:spcAft>
                          <a:spcPts val="300"/>
                        </a:spcAft>
                      </a:pPr>
                      <a:r>
                        <a:rPr lang="zh-CN" sz="1800" kern="900" baseline="0">
                          <a:effectLst/>
                          <a:ea typeface="黑体" pitchFamily="49" charset="-122"/>
                        </a:rPr>
                        <a:t>转动圆圈</a:t>
                      </a:r>
                      <a:endParaRPr lang="zh-CN" sz="1800" kern="900" baseline="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endParaRPr lang="en-US" sz="1800" kern="900" baseline="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r>
                        <a:rPr lang="zh-CN" sz="1800" kern="900" baseline="0" dirty="0">
                          <a:effectLst/>
                          <a:ea typeface="黑体" pitchFamily="49" charset="-122"/>
                        </a:rPr>
                        <a:t>系统正在执行操作，要求用户等待</a:t>
                      </a:r>
                      <a:endParaRPr lang="zh-CN" sz="1800" kern="900" baseline="0" dirty="0">
                        <a:effectLst/>
                        <a:latin typeface="Times New Roman"/>
                        <a:ea typeface="黑体" pitchFamily="49" charset="-122"/>
                      </a:endParaRPr>
                    </a:p>
                  </a:txBody>
                  <a:tcPr marL="68580" marR="68580" marT="0" marB="0" anchor="b"/>
                </a:tc>
              </a:tr>
              <a:tr h="338657">
                <a:tc>
                  <a:txBody>
                    <a:bodyPr/>
                    <a:lstStyle/>
                    <a:p>
                      <a:pPr algn="l" fontAlgn="ctr">
                        <a:lnSpc>
                          <a:spcPts val="1350"/>
                        </a:lnSpc>
                        <a:spcBef>
                          <a:spcPts val="250"/>
                        </a:spcBef>
                        <a:spcAft>
                          <a:spcPts val="300"/>
                        </a:spcAft>
                      </a:pPr>
                      <a:r>
                        <a:rPr lang="zh-CN" sz="1800" kern="900" baseline="0">
                          <a:effectLst/>
                          <a:ea typeface="黑体" pitchFamily="49" charset="-122"/>
                        </a:rPr>
                        <a:t>十字形和</a:t>
                      </a:r>
                      <a:r>
                        <a:rPr lang="en-US" sz="1800" kern="900" baseline="0">
                          <a:effectLst/>
                          <a:ea typeface="黑体" pitchFamily="49" charset="-122"/>
                        </a:rPr>
                        <a:t>I</a:t>
                      </a:r>
                      <a:r>
                        <a:rPr lang="zh-CN" sz="1800" kern="900" baseline="0">
                          <a:effectLst/>
                          <a:ea typeface="黑体" pitchFamily="49" charset="-122"/>
                        </a:rPr>
                        <a:t>字指针</a:t>
                      </a:r>
                      <a:endParaRPr lang="zh-CN" sz="1800" kern="900" baseline="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endParaRPr lang="en-US" sz="1800" kern="900" baseline="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r>
                        <a:rPr lang="zh-CN" sz="1800" kern="900" baseline="0" dirty="0">
                          <a:effectLst/>
                          <a:ea typeface="黑体" pitchFamily="49" charset="-122"/>
                        </a:rPr>
                        <a:t>精确定位和编辑文字</a:t>
                      </a:r>
                      <a:endParaRPr lang="zh-CN" sz="1800" kern="900" baseline="0" dirty="0">
                        <a:effectLst/>
                        <a:latin typeface="Times New Roman"/>
                        <a:ea typeface="黑体" pitchFamily="49" charset="-122"/>
                      </a:endParaRPr>
                    </a:p>
                  </a:txBody>
                  <a:tcPr marL="68580" marR="68580" marT="0" marB="0" anchor="b"/>
                </a:tc>
              </a:tr>
              <a:tr h="338657">
                <a:tc>
                  <a:txBody>
                    <a:bodyPr/>
                    <a:lstStyle/>
                    <a:p>
                      <a:pPr algn="l" fontAlgn="ctr">
                        <a:lnSpc>
                          <a:spcPts val="1350"/>
                        </a:lnSpc>
                        <a:spcBef>
                          <a:spcPts val="250"/>
                        </a:spcBef>
                        <a:spcAft>
                          <a:spcPts val="300"/>
                        </a:spcAft>
                      </a:pPr>
                      <a:r>
                        <a:rPr lang="zh-CN" sz="1800" kern="900" baseline="0">
                          <a:effectLst/>
                          <a:ea typeface="黑体" pitchFamily="49" charset="-122"/>
                        </a:rPr>
                        <a:t>手写指针</a:t>
                      </a:r>
                      <a:endParaRPr lang="zh-CN" sz="1800" kern="900" baseline="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endParaRPr lang="en-US" sz="1800" kern="900" baseline="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r>
                        <a:rPr lang="zh-CN" sz="1800" kern="900" baseline="0" dirty="0">
                          <a:effectLst/>
                          <a:ea typeface="黑体" pitchFamily="49" charset="-122"/>
                        </a:rPr>
                        <a:t>表示可以手写</a:t>
                      </a:r>
                      <a:endParaRPr lang="zh-CN" sz="1800" kern="900" baseline="0" dirty="0">
                        <a:effectLst/>
                        <a:latin typeface="Times New Roman"/>
                        <a:ea typeface="黑体" pitchFamily="49" charset="-122"/>
                      </a:endParaRPr>
                    </a:p>
                  </a:txBody>
                  <a:tcPr marL="68580" marR="68580" marT="0" marB="0" anchor="b"/>
                </a:tc>
              </a:tr>
              <a:tr h="338657">
                <a:tc>
                  <a:txBody>
                    <a:bodyPr/>
                    <a:lstStyle/>
                    <a:p>
                      <a:pPr algn="l" fontAlgn="ctr">
                        <a:lnSpc>
                          <a:spcPts val="1350"/>
                        </a:lnSpc>
                        <a:spcBef>
                          <a:spcPts val="250"/>
                        </a:spcBef>
                        <a:spcAft>
                          <a:spcPts val="300"/>
                        </a:spcAft>
                      </a:pPr>
                      <a:r>
                        <a:rPr lang="zh-CN" sz="1800" kern="900" baseline="0">
                          <a:effectLst/>
                          <a:ea typeface="黑体" pitchFamily="49" charset="-122"/>
                        </a:rPr>
                        <a:t>禁用指针</a:t>
                      </a:r>
                      <a:endParaRPr lang="zh-CN" sz="1800" kern="900" baseline="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endParaRPr lang="en-US" sz="1800" kern="900" baseline="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r>
                        <a:rPr lang="zh-CN" sz="1800" kern="900" baseline="0" dirty="0">
                          <a:effectLst/>
                          <a:ea typeface="黑体" pitchFamily="49" charset="-122"/>
                        </a:rPr>
                        <a:t>表示当前操作不可用</a:t>
                      </a:r>
                      <a:endParaRPr lang="zh-CN" sz="1800" kern="900" baseline="0" dirty="0">
                        <a:effectLst/>
                        <a:latin typeface="Times New Roman"/>
                        <a:ea typeface="黑体" pitchFamily="49" charset="-122"/>
                      </a:endParaRPr>
                    </a:p>
                  </a:txBody>
                  <a:tcPr marL="68580" marR="68580" marT="0" marB="0" anchor="b"/>
                </a:tc>
              </a:tr>
              <a:tr h="338657">
                <a:tc>
                  <a:txBody>
                    <a:bodyPr/>
                    <a:lstStyle/>
                    <a:p>
                      <a:pPr algn="l" fontAlgn="ctr">
                        <a:lnSpc>
                          <a:spcPts val="1350"/>
                        </a:lnSpc>
                        <a:spcBef>
                          <a:spcPts val="250"/>
                        </a:spcBef>
                        <a:spcAft>
                          <a:spcPts val="300"/>
                        </a:spcAft>
                      </a:pPr>
                      <a:r>
                        <a:rPr lang="zh-CN" sz="1800" kern="900" baseline="0">
                          <a:effectLst/>
                          <a:ea typeface="黑体" pitchFamily="49" charset="-122"/>
                        </a:rPr>
                        <a:t>窗口调节指针</a:t>
                      </a:r>
                      <a:endParaRPr lang="zh-CN" sz="1800" kern="900" baseline="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endParaRPr lang="en-US" sz="1800" kern="900" baseline="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r>
                        <a:rPr lang="zh-CN" sz="1800" kern="900" baseline="0" dirty="0">
                          <a:effectLst/>
                          <a:ea typeface="黑体" pitchFamily="49" charset="-122"/>
                        </a:rPr>
                        <a:t>用于调节窗口大小</a:t>
                      </a:r>
                      <a:endParaRPr lang="zh-CN" sz="1800" kern="900" baseline="0" dirty="0">
                        <a:effectLst/>
                        <a:latin typeface="Times New Roman"/>
                        <a:ea typeface="黑体" pitchFamily="49" charset="-122"/>
                      </a:endParaRPr>
                    </a:p>
                  </a:txBody>
                  <a:tcPr marL="68580" marR="68580" marT="0" marB="0" anchor="b"/>
                </a:tc>
              </a:tr>
              <a:tr h="338657">
                <a:tc>
                  <a:txBody>
                    <a:bodyPr/>
                    <a:lstStyle/>
                    <a:p>
                      <a:pPr algn="l" fontAlgn="ctr">
                        <a:lnSpc>
                          <a:spcPts val="1350"/>
                        </a:lnSpc>
                        <a:spcBef>
                          <a:spcPts val="250"/>
                        </a:spcBef>
                        <a:spcAft>
                          <a:spcPts val="300"/>
                        </a:spcAft>
                      </a:pPr>
                      <a:r>
                        <a:rPr lang="zh-CN" sz="1800" kern="900" baseline="0">
                          <a:effectLst/>
                          <a:ea typeface="黑体" pitchFamily="49" charset="-122"/>
                        </a:rPr>
                        <a:t>对象移动指针</a:t>
                      </a:r>
                      <a:endParaRPr lang="zh-CN" sz="1800" kern="900" baseline="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endParaRPr lang="en-US" sz="1800" kern="900" baseline="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r>
                        <a:rPr lang="zh-CN" sz="1800" kern="900" baseline="0" dirty="0">
                          <a:effectLst/>
                          <a:ea typeface="黑体" pitchFamily="49" charset="-122"/>
                        </a:rPr>
                        <a:t>此时可用键盘的方向键移动对象或窗口</a:t>
                      </a:r>
                      <a:endParaRPr lang="zh-CN" sz="1800" kern="900" baseline="0" dirty="0">
                        <a:effectLst/>
                        <a:latin typeface="Times New Roman"/>
                        <a:ea typeface="黑体" pitchFamily="49" charset="-122"/>
                      </a:endParaRPr>
                    </a:p>
                  </a:txBody>
                  <a:tcPr marL="68580" marR="68580" marT="0" marB="0" anchor="b"/>
                </a:tc>
              </a:tr>
              <a:tr h="338657">
                <a:tc>
                  <a:txBody>
                    <a:bodyPr/>
                    <a:lstStyle/>
                    <a:p>
                      <a:pPr algn="l" fontAlgn="ctr">
                        <a:lnSpc>
                          <a:spcPts val="1350"/>
                        </a:lnSpc>
                        <a:spcBef>
                          <a:spcPts val="250"/>
                        </a:spcBef>
                        <a:spcAft>
                          <a:spcPts val="300"/>
                        </a:spcAft>
                      </a:pPr>
                      <a:r>
                        <a:rPr lang="zh-CN" sz="1800" kern="900" baseline="0">
                          <a:effectLst/>
                          <a:ea typeface="黑体" pitchFamily="49" charset="-122"/>
                        </a:rPr>
                        <a:t>手形指针</a:t>
                      </a:r>
                      <a:endParaRPr lang="zh-CN" sz="1800" kern="900" baseline="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endParaRPr lang="en-US" sz="1800" kern="900" baseline="0" dirty="0">
                        <a:effectLst/>
                        <a:latin typeface="Times New Roman"/>
                        <a:ea typeface="黑体" pitchFamily="49" charset="-122"/>
                      </a:endParaRPr>
                    </a:p>
                  </a:txBody>
                  <a:tcPr marL="68580" marR="68580" marT="0" marB="0" anchor="b"/>
                </a:tc>
                <a:tc>
                  <a:txBody>
                    <a:bodyPr/>
                    <a:lstStyle/>
                    <a:p>
                      <a:pPr algn="l" fontAlgn="ctr">
                        <a:lnSpc>
                          <a:spcPts val="1350"/>
                        </a:lnSpc>
                        <a:spcBef>
                          <a:spcPts val="250"/>
                        </a:spcBef>
                        <a:spcAft>
                          <a:spcPts val="300"/>
                        </a:spcAft>
                      </a:pPr>
                      <a:r>
                        <a:rPr lang="zh-CN" sz="1800" kern="900" baseline="0" dirty="0">
                          <a:effectLst/>
                          <a:ea typeface="黑体" pitchFamily="49" charset="-122"/>
                        </a:rPr>
                        <a:t>链接选择，此时单击，将出现进一步的信息</a:t>
                      </a:r>
                      <a:endParaRPr lang="zh-CN" sz="1800" kern="900" baseline="0" dirty="0">
                        <a:effectLst/>
                        <a:latin typeface="Times New Roman"/>
                        <a:ea typeface="黑体" pitchFamily="49" charset="-122"/>
                      </a:endParaRPr>
                    </a:p>
                  </a:txBody>
                  <a:tcPr marL="68580" marR="68580" marT="0" marB="0" anchor="b"/>
                </a:tc>
              </a:tr>
            </a:tbl>
          </a:graphicData>
        </a:graphic>
      </p:graphicFrame>
      <p:pic>
        <p:nvPicPr>
          <p:cNvPr id="378894" name="图片 3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7838" y="2852936"/>
            <a:ext cx="1143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78893" name="图片 3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7838" y="3184818"/>
            <a:ext cx="200025" cy="219075"/>
          </a:xfrm>
          <a:prstGeom prst="rect">
            <a:avLst/>
          </a:prstGeom>
          <a:noFill/>
          <a:extLst>
            <a:ext uri="{909E8E84-426E-40DD-AFC4-6F175D3DCCD1}">
              <a14:hiddenFill xmlns:a14="http://schemas.microsoft.com/office/drawing/2010/main">
                <a:solidFill>
                  <a:srgbClr val="FFFFFF"/>
                </a:solidFill>
              </a14:hiddenFill>
            </a:ext>
          </a:extLst>
        </p:spPr>
      </p:pic>
      <p:pic>
        <p:nvPicPr>
          <p:cNvPr id="378892" name="图片 30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7838" y="3507358"/>
            <a:ext cx="1809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378891" name="图片 3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77838" y="3846480"/>
            <a:ext cx="190500" cy="190500"/>
          </a:xfrm>
          <a:prstGeom prst="rect">
            <a:avLst/>
          </a:prstGeom>
          <a:noFill/>
          <a:extLst>
            <a:ext uri="{909E8E84-426E-40DD-AFC4-6F175D3DCCD1}">
              <a14:hiddenFill xmlns:a14="http://schemas.microsoft.com/office/drawing/2010/main">
                <a:solidFill>
                  <a:srgbClr val="FFFFFF"/>
                </a:solidFill>
              </a14:hiddenFill>
            </a:ext>
          </a:extLst>
        </p:spPr>
      </p:pic>
      <p:pic>
        <p:nvPicPr>
          <p:cNvPr id="378890" name="图片 1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9987" y="4178672"/>
            <a:ext cx="161925" cy="190500"/>
          </a:xfrm>
          <a:prstGeom prst="rect">
            <a:avLst/>
          </a:prstGeom>
          <a:noFill/>
          <a:extLst>
            <a:ext uri="{909E8E84-426E-40DD-AFC4-6F175D3DCCD1}">
              <a14:hiddenFill xmlns:a14="http://schemas.microsoft.com/office/drawing/2010/main">
                <a:solidFill>
                  <a:srgbClr val="FFFFFF"/>
                </a:solidFill>
              </a14:hiddenFill>
            </a:ext>
          </a:extLst>
        </p:spPr>
      </p:pic>
      <p:pic>
        <p:nvPicPr>
          <p:cNvPr id="378889" name="图片 14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77838" y="4178672"/>
            <a:ext cx="133350" cy="190500"/>
          </a:xfrm>
          <a:prstGeom prst="rect">
            <a:avLst/>
          </a:prstGeom>
          <a:noFill/>
          <a:extLst>
            <a:ext uri="{909E8E84-426E-40DD-AFC4-6F175D3DCCD1}">
              <a14:hiddenFill xmlns:a14="http://schemas.microsoft.com/office/drawing/2010/main">
                <a:solidFill>
                  <a:srgbClr val="FFFFFF"/>
                </a:solidFill>
              </a14:hiddenFill>
            </a:ext>
          </a:extLst>
        </p:spPr>
      </p:pic>
      <p:pic>
        <p:nvPicPr>
          <p:cNvPr id="378888" name="图片 3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77838" y="4515470"/>
            <a:ext cx="190500" cy="190500"/>
          </a:xfrm>
          <a:prstGeom prst="rect">
            <a:avLst/>
          </a:prstGeom>
          <a:noFill/>
          <a:extLst>
            <a:ext uri="{909E8E84-426E-40DD-AFC4-6F175D3DCCD1}">
              <a14:hiddenFill xmlns:a14="http://schemas.microsoft.com/office/drawing/2010/main">
                <a:solidFill>
                  <a:srgbClr val="FFFFFF"/>
                </a:solidFill>
              </a14:hiddenFill>
            </a:ext>
          </a:extLst>
        </p:spPr>
      </p:pic>
      <p:pic>
        <p:nvPicPr>
          <p:cNvPr id="378887" name="图片 14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77838" y="4803502"/>
            <a:ext cx="200025" cy="190500"/>
          </a:xfrm>
          <a:prstGeom prst="rect">
            <a:avLst/>
          </a:prstGeom>
          <a:noFill/>
          <a:extLst>
            <a:ext uri="{909E8E84-426E-40DD-AFC4-6F175D3DCCD1}">
              <a14:hiddenFill xmlns:a14="http://schemas.microsoft.com/office/drawing/2010/main">
                <a:solidFill>
                  <a:srgbClr val="FFFFFF"/>
                </a:solidFill>
              </a14:hiddenFill>
            </a:ext>
          </a:extLst>
        </p:spPr>
      </p:pic>
      <p:pic>
        <p:nvPicPr>
          <p:cNvPr id="378886" name="图片 3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41943" y="5148400"/>
            <a:ext cx="85725" cy="219075"/>
          </a:xfrm>
          <a:prstGeom prst="rect">
            <a:avLst/>
          </a:prstGeom>
          <a:noFill/>
          <a:extLst>
            <a:ext uri="{909E8E84-426E-40DD-AFC4-6F175D3DCCD1}">
              <a14:hiddenFill xmlns:a14="http://schemas.microsoft.com/office/drawing/2010/main">
                <a:solidFill>
                  <a:srgbClr val="FFFFFF"/>
                </a:solidFill>
              </a14:hiddenFill>
            </a:ext>
          </a:extLst>
        </p:spPr>
      </p:pic>
      <p:pic>
        <p:nvPicPr>
          <p:cNvPr id="378885" name="图片 3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66318" y="5201641"/>
            <a:ext cx="219075" cy="85725"/>
          </a:xfrm>
          <a:prstGeom prst="rect">
            <a:avLst/>
          </a:prstGeom>
          <a:noFill/>
          <a:extLst>
            <a:ext uri="{909E8E84-426E-40DD-AFC4-6F175D3DCCD1}">
              <a14:hiddenFill xmlns:a14="http://schemas.microsoft.com/office/drawing/2010/main">
                <a:solidFill>
                  <a:srgbClr val="FFFFFF"/>
                </a:solidFill>
              </a14:hiddenFill>
            </a:ext>
          </a:extLst>
        </p:spPr>
      </p:pic>
      <p:pic>
        <p:nvPicPr>
          <p:cNvPr id="378884" name="图片 3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79565" y="5153559"/>
            <a:ext cx="161925" cy="161925"/>
          </a:xfrm>
          <a:prstGeom prst="rect">
            <a:avLst/>
          </a:prstGeom>
          <a:noFill/>
          <a:extLst>
            <a:ext uri="{909E8E84-426E-40DD-AFC4-6F175D3DCCD1}">
              <a14:hiddenFill xmlns:a14="http://schemas.microsoft.com/office/drawing/2010/main">
                <a:solidFill>
                  <a:srgbClr val="FFFFFF"/>
                </a:solidFill>
              </a14:hiddenFill>
            </a:ext>
          </a:extLst>
        </p:spPr>
      </p:pic>
      <p:pic>
        <p:nvPicPr>
          <p:cNvPr id="378883" name="图片 31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77838" y="5163542"/>
            <a:ext cx="161925" cy="161925"/>
          </a:xfrm>
          <a:prstGeom prst="rect">
            <a:avLst/>
          </a:prstGeom>
          <a:noFill/>
          <a:extLst>
            <a:ext uri="{909E8E84-426E-40DD-AFC4-6F175D3DCCD1}">
              <a14:hiddenFill xmlns:a14="http://schemas.microsoft.com/office/drawing/2010/main">
                <a:solidFill>
                  <a:srgbClr val="FFFFFF"/>
                </a:solidFill>
              </a14:hiddenFill>
            </a:ext>
          </a:extLst>
        </p:spPr>
      </p:pic>
      <p:pic>
        <p:nvPicPr>
          <p:cNvPr id="378882" name="图片 31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77838" y="5451574"/>
            <a:ext cx="2190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378881" name="图片 15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277838" y="5811614"/>
            <a:ext cx="161925" cy="1905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418694" y="1772816"/>
            <a:ext cx="4241537" cy="430887"/>
          </a:xfrm>
          <a:prstGeom prst="rect">
            <a:avLst/>
          </a:prstGeom>
        </p:spPr>
        <p:txBody>
          <a:bodyPr wrap="square">
            <a:spAutoFit/>
          </a:bodyPr>
          <a:lstStyle/>
          <a:p>
            <a:pPr lvl="0"/>
            <a:r>
              <a:rPr lang="zh-CN" altLang="en-US" sz="2200" dirty="0">
                <a:solidFill>
                  <a:srgbClr val="FFFFFF"/>
                </a:solidFill>
                <a:ea typeface="黑体" pitchFamily="49" charset="-122"/>
              </a:rPr>
              <a:t>表</a:t>
            </a:r>
            <a:r>
              <a:rPr lang="en-US" altLang="zh-CN" sz="2200" dirty="0">
                <a:solidFill>
                  <a:srgbClr val="FFFFFF"/>
                </a:solidFill>
                <a:ea typeface="黑体" pitchFamily="49" charset="-122"/>
              </a:rPr>
              <a:t>3-1  </a:t>
            </a:r>
            <a:r>
              <a:rPr lang="zh-CN" altLang="en-US" sz="2200" dirty="0">
                <a:solidFill>
                  <a:srgbClr val="FFFFFF"/>
                </a:solidFill>
                <a:ea typeface="黑体" pitchFamily="49" charset="-122"/>
              </a:rPr>
              <a:t>鼠标指针的形状及其意义</a:t>
            </a:r>
          </a:p>
        </p:txBody>
      </p:sp>
      <p:sp>
        <p:nvSpPr>
          <p:cNvPr id="19" name="Rectangle 7"/>
          <p:cNvSpPr>
            <a:spLocks noChangeArrowheads="1"/>
          </p:cNvSpPr>
          <p:nvPr/>
        </p:nvSpPr>
        <p:spPr bwMode="auto">
          <a:xfrm>
            <a:off x="95250" y="188640"/>
            <a:ext cx="3147015"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smtClean="0">
                <a:latin typeface="黑体" pitchFamily="49" charset="-122"/>
                <a:ea typeface="黑体" pitchFamily="49" charset="-122"/>
              </a:rPr>
              <a:t>3.4.3  </a:t>
            </a:r>
            <a:r>
              <a:rPr lang="zh-CN" altLang="en-US" sz="2200" dirty="0" smtClean="0">
                <a:latin typeface="黑体" pitchFamily="49" charset="-122"/>
                <a:ea typeface="黑体" pitchFamily="49" charset="-122"/>
              </a:rPr>
              <a:t>鼠标的指针形状</a:t>
            </a:r>
            <a:endParaRPr lang="zh-CN" altLang="en-US" sz="2200" dirty="0">
              <a:latin typeface="黑体" pitchFamily="49" charset="-122"/>
              <a:ea typeface="黑体" pitchFamily="49" charset="-122"/>
            </a:endParaRPr>
          </a:p>
        </p:txBody>
      </p:sp>
    </p:spTree>
    <p:extLst>
      <p:ext uri="{BB962C8B-B14F-4D97-AF65-F5344CB8AC3E}">
        <p14:creationId xmlns:p14="http://schemas.microsoft.com/office/powerpoint/2010/main" val="166891781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692696"/>
            <a:ext cx="9000000"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黑体" pitchFamily="49" charset="-122"/>
                <a:ea typeface="黑体" pitchFamily="49" charset="-122"/>
              </a:rPr>
              <a:t>    利用</a:t>
            </a:r>
            <a:r>
              <a:rPr lang="zh-CN" altLang="en-US" sz="2200" dirty="0">
                <a:latin typeface="黑体" pitchFamily="49" charset="-122"/>
                <a:ea typeface="黑体" pitchFamily="49" charset="-122"/>
              </a:rPr>
              <a:t>键盘同样可以实现</a:t>
            </a:r>
            <a:r>
              <a:rPr lang="en-US" altLang="zh-CN" sz="2200" dirty="0">
                <a:latin typeface="黑体" pitchFamily="49" charset="-122"/>
                <a:ea typeface="黑体" pitchFamily="49" charset="-122"/>
              </a:rPr>
              <a:t>Windows 7</a:t>
            </a:r>
            <a:r>
              <a:rPr lang="zh-CN" altLang="en-US" sz="2200" dirty="0">
                <a:latin typeface="黑体" pitchFamily="49" charset="-122"/>
                <a:ea typeface="黑体" pitchFamily="49" charset="-122"/>
              </a:rPr>
              <a:t>提供的一切操作功能，利用其快捷键，还可以大大提高工作效率。表</a:t>
            </a:r>
            <a:r>
              <a:rPr lang="en-US" altLang="zh-CN" sz="2200" dirty="0">
                <a:latin typeface="黑体" pitchFamily="49" charset="-122"/>
                <a:ea typeface="黑体" pitchFamily="49" charset="-122"/>
              </a:rPr>
              <a:t>3-2</a:t>
            </a:r>
            <a:r>
              <a:rPr lang="zh-CN" altLang="en-US" sz="2200" dirty="0">
                <a:latin typeface="黑体" pitchFamily="49" charset="-122"/>
                <a:ea typeface="黑体" pitchFamily="49" charset="-122"/>
              </a:rPr>
              <a:t>中列出了</a:t>
            </a:r>
            <a:r>
              <a:rPr lang="en-US" altLang="zh-CN" sz="2200" dirty="0">
                <a:latin typeface="黑体" pitchFamily="49" charset="-122"/>
                <a:ea typeface="黑体" pitchFamily="49" charset="-122"/>
              </a:rPr>
              <a:t>Windows 7</a:t>
            </a:r>
            <a:r>
              <a:rPr lang="zh-CN" altLang="en-US" sz="2200" dirty="0">
                <a:latin typeface="黑体" pitchFamily="49" charset="-122"/>
                <a:ea typeface="黑体" pitchFamily="49" charset="-122"/>
              </a:rPr>
              <a:t>提供的常用快捷键</a:t>
            </a:r>
            <a:r>
              <a:rPr lang="zh-CN" altLang="en-US" sz="2200" dirty="0" smtClean="0">
                <a:latin typeface="黑体" pitchFamily="49" charset="-122"/>
                <a:ea typeface="黑体" pitchFamily="49" charset="-122"/>
              </a:rPr>
              <a:t>。</a:t>
            </a:r>
            <a:endParaRPr lang="zh-CN" altLang="en-US" sz="2200" dirty="0">
              <a:latin typeface="黑体" pitchFamily="49" charset="-122"/>
              <a:ea typeface="黑体" pitchFamily="49" charset="-122"/>
            </a:endParaRPr>
          </a:p>
        </p:txBody>
      </p:sp>
      <p:sp>
        <p:nvSpPr>
          <p:cNvPr id="3" name="Rectangle 7"/>
          <p:cNvSpPr>
            <a:spLocks noChangeArrowheads="1"/>
          </p:cNvSpPr>
          <p:nvPr/>
        </p:nvSpPr>
        <p:spPr bwMode="auto">
          <a:xfrm>
            <a:off x="95250" y="188640"/>
            <a:ext cx="3169457"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b="1" dirty="0" smtClean="0">
                <a:latin typeface="黑体" pitchFamily="49" charset="-122"/>
                <a:ea typeface="黑体" pitchFamily="49" charset="-122"/>
              </a:rPr>
              <a:t>3.4.4  </a:t>
            </a:r>
            <a:r>
              <a:rPr lang="zh-CN" altLang="en-US" sz="2200" b="1" dirty="0" smtClean="0">
                <a:latin typeface="黑体" pitchFamily="49" charset="-122"/>
                <a:ea typeface="黑体" pitchFamily="49" charset="-122"/>
              </a:rPr>
              <a:t>键盘</a:t>
            </a:r>
            <a:r>
              <a:rPr lang="zh-CN" altLang="en-US" sz="2200" b="1" dirty="0">
                <a:latin typeface="黑体" pitchFamily="49" charset="-122"/>
                <a:ea typeface="黑体" pitchFamily="49" charset="-122"/>
              </a:rPr>
              <a:t>的基本操作</a:t>
            </a:r>
          </a:p>
        </p:txBody>
      </p:sp>
      <p:graphicFrame>
        <p:nvGraphicFramePr>
          <p:cNvPr id="4" name="表格 3"/>
          <p:cNvGraphicFramePr>
            <a:graphicFrameLocks noGrp="1"/>
          </p:cNvGraphicFramePr>
          <p:nvPr>
            <p:extLst>
              <p:ext uri="{D42A27DB-BD31-4B8C-83A1-F6EECF244321}">
                <p14:modId xmlns:p14="http://schemas.microsoft.com/office/powerpoint/2010/main" val="2149800839"/>
              </p:ext>
            </p:extLst>
          </p:nvPr>
        </p:nvGraphicFramePr>
        <p:xfrm>
          <a:off x="310774" y="2063959"/>
          <a:ext cx="8653714" cy="4461388"/>
        </p:xfrm>
        <a:graphic>
          <a:graphicData uri="http://schemas.openxmlformats.org/drawingml/2006/table">
            <a:tbl>
              <a:tblPr firstRow="1" firstCol="1" lastRow="1" lastCol="1" bandRow="1" bandCol="1"/>
              <a:tblGrid>
                <a:gridCol w="1696085"/>
                <a:gridCol w="1989077"/>
                <a:gridCol w="1872208"/>
                <a:gridCol w="3096344"/>
              </a:tblGrid>
              <a:tr h="288917">
                <a:tc>
                  <a:txBody>
                    <a:bodyPr/>
                    <a:lstStyle/>
                    <a:p>
                      <a:pPr algn="just" fontAlgn="ctr">
                        <a:lnSpc>
                          <a:spcPct val="100000"/>
                        </a:lnSpc>
                        <a:spcBef>
                          <a:spcPts val="0"/>
                        </a:spcBef>
                        <a:spcAft>
                          <a:spcPts val="0"/>
                        </a:spcAft>
                      </a:pPr>
                      <a:r>
                        <a:rPr lang="zh-CN" sz="1600" kern="100" dirty="0">
                          <a:effectLst/>
                          <a:latin typeface="Times New Roman"/>
                          <a:ea typeface="黑体"/>
                          <a:cs typeface="Times New Roman"/>
                        </a:rPr>
                        <a:t>快捷键</a:t>
                      </a:r>
                      <a:endParaRPr lang="zh-CN" sz="1600" kern="100" dirty="0">
                        <a:effectLst/>
                        <a:latin typeface="Arial"/>
                        <a:ea typeface="黑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100" dirty="0">
                          <a:effectLst/>
                          <a:latin typeface="Times New Roman"/>
                          <a:ea typeface="黑体"/>
                          <a:cs typeface="Times New Roman"/>
                        </a:rPr>
                        <a:t>功能</a:t>
                      </a:r>
                      <a:endParaRPr lang="zh-CN" sz="1600" kern="100" dirty="0">
                        <a:effectLst/>
                        <a:latin typeface="Arial"/>
                        <a:ea typeface="黑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100">
                          <a:effectLst/>
                          <a:latin typeface="Times New Roman"/>
                          <a:ea typeface="黑体"/>
                          <a:cs typeface="Times New Roman"/>
                        </a:rPr>
                        <a:t>快捷键</a:t>
                      </a:r>
                      <a:endParaRPr lang="zh-CN" sz="1600" kern="100">
                        <a:effectLst/>
                        <a:latin typeface="Arial"/>
                        <a:ea typeface="黑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100">
                          <a:effectLst/>
                          <a:latin typeface="Times New Roman"/>
                          <a:ea typeface="黑体"/>
                          <a:cs typeface="Times New Roman"/>
                        </a:rPr>
                        <a:t>功能</a:t>
                      </a:r>
                      <a:endParaRPr lang="zh-CN" sz="1600" kern="100">
                        <a:effectLst/>
                        <a:latin typeface="Arial"/>
                        <a:ea typeface="黑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917">
                <a:tc>
                  <a:txBody>
                    <a:bodyPr/>
                    <a:lstStyle/>
                    <a:p>
                      <a:pPr algn="just" fontAlgn="ctr">
                        <a:lnSpc>
                          <a:spcPct val="100000"/>
                        </a:lnSpc>
                        <a:spcBef>
                          <a:spcPts val="0"/>
                        </a:spcBef>
                        <a:spcAft>
                          <a:spcPts val="0"/>
                        </a:spcAft>
                      </a:pPr>
                      <a:r>
                        <a:rPr lang="en-US" sz="1600" kern="900" dirty="0">
                          <a:effectLst/>
                          <a:latin typeface="Times New Roman"/>
                          <a:ea typeface="宋体"/>
                        </a:rPr>
                        <a:t>F1</a:t>
                      </a:r>
                      <a:endParaRPr lang="zh-CN" sz="1600" kern="9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dirty="0">
                          <a:effectLst/>
                          <a:latin typeface="Times New Roman"/>
                          <a:ea typeface="宋体"/>
                        </a:rPr>
                        <a:t>打开帮助</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en-US" sz="1600" kern="900">
                          <a:effectLst/>
                          <a:latin typeface="Times New Roman"/>
                          <a:ea typeface="宋体"/>
                        </a:rPr>
                        <a:t>Ctrl+Z</a:t>
                      </a:r>
                      <a:endParaRPr lang="zh-CN" sz="1600" kern="9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a:effectLst/>
                          <a:latin typeface="Times New Roman"/>
                          <a:ea typeface="宋体"/>
                        </a:rPr>
                        <a:t>撤消</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917">
                <a:tc>
                  <a:txBody>
                    <a:bodyPr/>
                    <a:lstStyle/>
                    <a:p>
                      <a:pPr algn="just" fontAlgn="ctr">
                        <a:lnSpc>
                          <a:spcPct val="100000"/>
                        </a:lnSpc>
                        <a:spcBef>
                          <a:spcPts val="0"/>
                        </a:spcBef>
                        <a:spcAft>
                          <a:spcPts val="0"/>
                        </a:spcAft>
                      </a:pPr>
                      <a:r>
                        <a:rPr lang="en-US" sz="1600" kern="900" dirty="0">
                          <a:effectLst/>
                          <a:latin typeface="Times New Roman"/>
                          <a:ea typeface="宋体"/>
                        </a:rPr>
                        <a:t>F2</a:t>
                      </a:r>
                      <a:endParaRPr lang="zh-CN" sz="1600" kern="9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dirty="0">
                          <a:effectLst/>
                          <a:latin typeface="Times New Roman"/>
                          <a:ea typeface="宋体"/>
                        </a:rPr>
                        <a:t>重命名文件（夹）</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en-US" sz="1600" kern="900">
                          <a:effectLst/>
                          <a:latin typeface="Times New Roman"/>
                          <a:ea typeface="宋体"/>
                        </a:rPr>
                        <a:t>Ctrl+A</a:t>
                      </a:r>
                      <a:endParaRPr lang="zh-CN" sz="1600" kern="9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a:effectLst/>
                          <a:latin typeface="Times New Roman"/>
                          <a:ea typeface="宋体"/>
                        </a:rPr>
                        <a:t>选定全部内容</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917">
                <a:tc>
                  <a:txBody>
                    <a:bodyPr/>
                    <a:lstStyle/>
                    <a:p>
                      <a:pPr algn="just" fontAlgn="ctr">
                        <a:lnSpc>
                          <a:spcPct val="100000"/>
                        </a:lnSpc>
                        <a:spcBef>
                          <a:spcPts val="0"/>
                        </a:spcBef>
                        <a:spcAft>
                          <a:spcPts val="0"/>
                        </a:spcAft>
                      </a:pPr>
                      <a:r>
                        <a:rPr lang="en-US" sz="1600" kern="900">
                          <a:effectLst/>
                          <a:latin typeface="Times New Roman"/>
                          <a:ea typeface="宋体"/>
                        </a:rPr>
                        <a:t>F3</a:t>
                      </a:r>
                      <a:endParaRPr lang="zh-CN" sz="1600" kern="9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dirty="0">
                          <a:effectLst/>
                          <a:latin typeface="Times New Roman"/>
                          <a:ea typeface="宋体"/>
                        </a:rPr>
                        <a:t>打开搜索结果窗口</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en-US" sz="1600" kern="900">
                          <a:effectLst/>
                          <a:latin typeface="Times New Roman"/>
                          <a:ea typeface="宋体"/>
                        </a:rPr>
                        <a:t>Ctrl+Esc</a:t>
                      </a:r>
                      <a:endParaRPr lang="zh-CN" sz="1600" kern="9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a:effectLst/>
                          <a:latin typeface="Times New Roman"/>
                          <a:ea typeface="宋体"/>
                        </a:rPr>
                        <a:t>打开开始菜单</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917">
                <a:tc>
                  <a:txBody>
                    <a:bodyPr/>
                    <a:lstStyle/>
                    <a:p>
                      <a:pPr algn="just" fontAlgn="ctr">
                        <a:lnSpc>
                          <a:spcPct val="100000"/>
                        </a:lnSpc>
                        <a:spcBef>
                          <a:spcPts val="0"/>
                        </a:spcBef>
                        <a:spcAft>
                          <a:spcPts val="0"/>
                        </a:spcAft>
                      </a:pPr>
                      <a:r>
                        <a:rPr lang="en-US" sz="1600" kern="900">
                          <a:effectLst/>
                          <a:latin typeface="Times New Roman"/>
                          <a:ea typeface="宋体"/>
                        </a:rPr>
                        <a:t>F5</a:t>
                      </a:r>
                      <a:endParaRPr lang="zh-CN" sz="1600" kern="9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dirty="0">
                          <a:effectLst/>
                          <a:latin typeface="Times New Roman"/>
                          <a:ea typeface="宋体"/>
                        </a:rPr>
                        <a:t>刷新当前窗口</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en-US" sz="1600" kern="100" dirty="0" err="1">
                          <a:effectLst/>
                          <a:latin typeface="Times New Roman"/>
                          <a:ea typeface="宋体"/>
                        </a:rPr>
                        <a:t>Alt+Tab</a:t>
                      </a:r>
                      <a:endParaRPr lang="zh-CN" sz="1600" kern="9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a:effectLst/>
                          <a:latin typeface="Times New Roman"/>
                          <a:ea typeface="宋体"/>
                        </a:rPr>
                        <a:t>在打开的窗口之间选择切换</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917">
                <a:tc>
                  <a:txBody>
                    <a:bodyPr/>
                    <a:lstStyle/>
                    <a:p>
                      <a:pPr algn="just" fontAlgn="ctr">
                        <a:lnSpc>
                          <a:spcPct val="100000"/>
                        </a:lnSpc>
                        <a:spcBef>
                          <a:spcPts val="0"/>
                        </a:spcBef>
                        <a:spcAft>
                          <a:spcPts val="0"/>
                        </a:spcAft>
                      </a:pPr>
                      <a:r>
                        <a:rPr lang="en-US" sz="1600" kern="900">
                          <a:effectLst/>
                          <a:latin typeface="Times New Roman"/>
                          <a:ea typeface="宋体"/>
                        </a:rPr>
                        <a:t>Delete</a:t>
                      </a:r>
                      <a:endParaRPr lang="zh-CN" sz="1600" kern="9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dirty="0">
                          <a:effectLst/>
                          <a:latin typeface="Times New Roman"/>
                          <a:ea typeface="宋体"/>
                        </a:rPr>
                        <a:t>删除</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en-US" sz="1600" kern="900" dirty="0" err="1">
                          <a:effectLst/>
                          <a:latin typeface="Times New Roman"/>
                          <a:ea typeface="宋体"/>
                        </a:rPr>
                        <a:t>Alt+Esc</a:t>
                      </a:r>
                      <a:endParaRPr lang="zh-CN" sz="1600" kern="9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a:effectLst/>
                          <a:latin typeface="Times New Roman"/>
                          <a:ea typeface="宋体"/>
                        </a:rPr>
                        <a:t>以窗口打开的顺序循环切换</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917">
                <a:tc>
                  <a:txBody>
                    <a:bodyPr/>
                    <a:lstStyle/>
                    <a:p>
                      <a:pPr algn="just" fontAlgn="ctr">
                        <a:lnSpc>
                          <a:spcPct val="100000"/>
                        </a:lnSpc>
                        <a:spcBef>
                          <a:spcPts val="0"/>
                        </a:spcBef>
                        <a:spcAft>
                          <a:spcPts val="0"/>
                        </a:spcAft>
                      </a:pPr>
                      <a:r>
                        <a:rPr lang="en-US" sz="1600" kern="900">
                          <a:effectLst/>
                          <a:latin typeface="Times New Roman"/>
                          <a:ea typeface="宋体"/>
                        </a:rPr>
                        <a:t>Shift+Delete</a:t>
                      </a:r>
                      <a:endParaRPr lang="zh-CN" sz="1600" kern="9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dirty="0">
                          <a:effectLst/>
                          <a:latin typeface="Times New Roman"/>
                          <a:ea typeface="宋体"/>
                        </a:rPr>
                        <a:t>永久删除</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en-US" sz="1600" kern="100" dirty="0" smtClean="0">
                          <a:effectLst/>
                          <a:latin typeface="Times New Roman"/>
                          <a:ea typeface="宋体"/>
                        </a:rPr>
                        <a:t>    +</a:t>
                      </a:r>
                      <a:r>
                        <a:rPr lang="en-US" sz="1600" kern="100" dirty="0">
                          <a:effectLst/>
                          <a:latin typeface="Times New Roman"/>
                          <a:ea typeface="宋体"/>
                        </a:rPr>
                        <a:t>D</a:t>
                      </a:r>
                      <a:endParaRPr lang="en-US" sz="1600" kern="9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a:effectLst/>
                          <a:latin typeface="Times New Roman"/>
                          <a:ea typeface="宋体"/>
                        </a:rPr>
                        <a:t>显示桌面</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5737">
                <a:tc>
                  <a:txBody>
                    <a:bodyPr/>
                    <a:lstStyle/>
                    <a:p>
                      <a:pPr algn="just" fontAlgn="ctr">
                        <a:lnSpc>
                          <a:spcPct val="100000"/>
                        </a:lnSpc>
                        <a:spcBef>
                          <a:spcPts val="0"/>
                        </a:spcBef>
                        <a:spcAft>
                          <a:spcPts val="0"/>
                        </a:spcAft>
                      </a:pPr>
                      <a:r>
                        <a:rPr lang="en-US" sz="1600" kern="900">
                          <a:effectLst/>
                          <a:latin typeface="Times New Roman"/>
                          <a:ea typeface="宋体"/>
                        </a:rPr>
                        <a:t>Alt+F4</a:t>
                      </a:r>
                      <a:endParaRPr lang="zh-CN" sz="1600" kern="9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dirty="0">
                          <a:effectLst/>
                          <a:latin typeface="Times New Roman"/>
                          <a:ea typeface="宋体"/>
                        </a:rPr>
                        <a:t>关闭或退出当前窗口</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en-US" sz="1600" kern="900" dirty="0" smtClean="0">
                          <a:effectLst/>
                          <a:latin typeface="Times New Roman"/>
                          <a:ea typeface="宋体"/>
                        </a:rPr>
                        <a:t>    +</a:t>
                      </a:r>
                      <a:r>
                        <a:rPr lang="en-US" sz="1600" kern="900" dirty="0" err="1">
                          <a:effectLst/>
                          <a:latin typeface="Times New Roman"/>
                          <a:ea typeface="宋体"/>
                        </a:rPr>
                        <a:t>SpaceBar</a:t>
                      </a:r>
                      <a:endParaRPr lang="en-US" sz="1600" kern="9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dirty="0">
                          <a:effectLst/>
                          <a:latin typeface="Times New Roman"/>
                          <a:ea typeface="宋体"/>
                        </a:rPr>
                        <a:t>预览桌面</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88648">
                <a:tc>
                  <a:txBody>
                    <a:bodyPr/>
                    <a:lstStyle/>
                    <a:p>
                      <a:pPr algn="just" fontAlgn="ctr">
                        <a:lnSpc>
                          <a:spcPct val="100000"/>
                        </a:lnSpc>
                        <a:spcBef>
                          <a:spcPts val="0"/>
                        </a:spcBef>
                        <a:spcAft>
                          <a:spcPts val="0"/>
                        </a:spcAft>
                      </a:pPr>
                      <a:r>
                        <a:rPr lang="en-US" sz="1600" kern="900">
                          <a:effectLst/>
                          <a:latin typeface="Times New Roman"/>
                          <a:ea typeface="宋体"/>
                        </a:rPr>
                        <a:t>Ctrl+Alt+Delete</a:t>
                      </a:r>
                      <a:endParaRPr lang="zh-CN" sz="1600" kern="9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dirty="0">
                          <a:effectLst/>
                          <a:latin typeface="Times New Roman"/>
                          <a:ea typeface="宋体"/>
                        </a:rPr>
                        <a:t>打开</a:t>
                      </a:r>
                      <a:r>
                        <a:rPr lang="en-US" sz="1600" kern="900" dirty="0">
                          <a:effectLst/>
                          <a:latin typeface="Times New Roman"/>
                          <a:ea typeface="宋体"/>
                        </a:rPr>
                        <a:t>Windows</a:t>
                      </a:r>
                      <a:r>
                        <a:rPr lang="zh-CN" sz="1600" kern="900" dirty="0">
                          <a:effectLst/>
                          <a:latin typeface="Times New Roman"/>
                          <a:ea typeface="宋体"/>
                        </a:rPr>
                        <a:t>任务管理菜单</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en-US" sz="1600" kern="900" dirty="0">
                          <a:effectLst/>
                          <a:latin typeface="Times New Roman"/>
                          <a:ea typeface="宋体"/>
                        </a:rPr>
                        <a:t> </a:t>
                      </a:r>
                      <a:r>
                        <a:rPr lang="en-US" sz="1600" kern="900" dirty="0" smtClean="0">
                          <a:effectLst/>
                          <a:latin typeface="Times New Roman"/>
                          <a:ea typeface="宋体"/>
                        </a:rPr>
                        <a:t>    +F</a:t>
                      </a:r>
                      <a:endParaRPr lang="en-US" sz="1600" kern="9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dirty="0">
                          <a:effectLst/>
                          <a:latin typeface="Times New Roman"/>
                          <a:ea typeface="宋体"/>
                        </a:rPr>
                        <a:t>搜索文件或文件夹</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917">
                <a:tc>
                  <a:txBody>
                    <a:bodyPr/>
                    <a:lstStyle/>
                    <a:p>
                      <a:pPr algn="just" fontAlgn="ctr">
                        <a:lnSpc>
                          <a:spcPct val="100000"/>
                        </a:lnSpc>
                        <a:spcBef>
                          <a:spcPts val="0"/>
                        </a:spcBef>
                        <a:spcAft>
                          <a:spcPts val="0"/>
                        </a:spcAft>
                      </a:pPr>
                      <a:r>
                        <a:rPr lang="en-US" sz="1600" kern="900">
                          <a:effectLst/>
                          <a:latin typeface="Times New Roman"/>
                          <a:ea typeface="宋体"/>
                        </a:rPr>
                        <a:t>Ctrl+C</a:t>
                      </a:r>
                      <a:endParaRPr lang="zh-CN" sz="1600" kern="9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a:effectLst/>
                          <a:latin typeface="Times New Roman"/>
                          <a:ea typeface="宋体"/>
                        </a:rPr>
                        <a:t>复制</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en-US" sz="1600" kern="900" dirty="0">
                          <a:effectLst/>
                          <a:latin typeface="Times New Roman"/>
                          <a:ea typeface="宋体"/>
                        </a:rPr>
                        <a:t> </a:t>
                      </a:r>
                      <a:r>
                        <a:rPr lang="en-US" sz="1600" kern="900" dirty="0" smtClean="0">
                          <a:effectLst/>
                          <a:latin typeface="Times New Roman"/>
                          <a:ea typeface="宋体"/>
                        </a:rPr>
                        <a:t>    +</a:t>
                      </a:r>
                      <a:r>
                        <a:rPr lang="en-US" sz="1600" kern="900" dirty="0" smtClean="0">
                          <a:effectLst/>
                          <a:latin typeface="宋体"/>
                          <a:ea typeface="宋体"/>
                        </a:rPr>
                        <a:t>（</a:t>
                      </a:r>
                      <a:r>
                        <a:rPr lang="en-US" sz="1600" kern="900" dirty="0">
                          <a:effectLst/>
                          <a:latin typeface="Times New Roman"/>
                          <a:ea typeface="宋体"/>
                        </a:rPr>
                        <a:t>Shift</a:t>
                      </a:r>
                      <a:r>
                        <a:rPr lang="en-US" sz="1600" kern="900" dirty="0">
                          <a:effectLst/>
                          <a:latin typeface="宋体"/>
                          <a:ea typeface="宋体"/>
                        </a:rPr>
                        <a:t>）</a:t>
                      </a:r>
                      <a:r>
                        <a:rPr lang="en-US" sz="1600" kern="900" dirty="0">
                          <a:effectLst/>
                          <a:latin typeface="Times New Roman"/>
                          <a:ea typeface="宋体"/>
                        </a:rPr>
                        <a:t>+M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dirty="0">
                          <a:effectLst/>
                          <a:latin typeface="Times New Roman"/>
                          <a:ea typeface="宋体"/>
                        </a:rPr>
                        <a:t>（还原）最小化所有窗口</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917">
                <a:tc>
                  <a:txBody>
                    <a:bodyPr/>
                    <a:lstStyle/>
                    <a:p>
                      <a:pPr algn="just" fontAlgn="ctr">
                        <a:lnSpc>
                          <a:spcPct val="100000"/>
                        </a:lnSpc>
                        <a:spcBef>
                          <a:spcPts val="0"/>
                        </a:spcBef>
                        <a:spcAft>
                          <a:spcPts val="0"/>
                        </a:spcAft>
                      </a:pPr>
                      <a:r>
                        <a:rPr lang="en-US" sz="1600" kern="900">
                          <a:effectLst/>
                          <a:latin typeface="Times New Roman"/>
                          <a:ea typeface="宋体"/>
                        </a:rPr>
                        <a:t>Ctrl+X</a:t>
                      </a:r>
                      <a:endParaRPr lang="zh-CN" sz="1600" kern="9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a:effectLst/>
                          <a:latin typeface="Times New Roman"/>
                          <a:ea typeface="宋体"/>
                        </a:rPr>
                        <a:t>剪切</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en-US" sz="1600" kern="900" dirty="0" smtClean="0">
                          <a:effectLst/>
                          <a:latin typeface="Times New Roman"/>
                          <a:ea typeface="宋体"/>
                        </a:rPr>
                        <a:t>    +</a:t>
                      </a:r>
                      <a:r>
                        <a:rPr lang="en-US" sz="1600" kern="900" dirty="0">
                          <a:effectLst/>
                          <a:latin typeface="Times New Roman"/>
                          <a:ea typeface="宋体"/>
                        </a:rPr>
                        <a:t>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dirty="0">
                          <a:effectLst/>
                          <a:latin typeface="Times New Roman"/>
                          <a:ea typeface="宋体"/>
                        </a:rPr>
                        <a:t>打开</a:t>
                      </a:r>
                      <a:r>
                        <a:rPr lang="en-US" sz="1600" kern="900" dirty="0">
                          <a:effectLst/>
                          <a:latin typeface="Times New Roman"/>
                          <a:ea typeface="宋体"/>
                        </a:rPr>
                        <a:t>“</a:t>
                      </a:r>
                      <a:r>
                        <a:rPr lang="zh-CN" sz="1600" kern="900" dirty="0">
                          <a:effectLst/>
                          <a:latin typeface="Times New Roman"/>
                          <a:ea typeface="宋体"/>
                        </a:rPr>
                        <a:t>运行</a:t>
                      </a:r>
                      <a:r>
                        <a:rPr lang="en-US" sz="1600" kern="900" dirty="0">
                          <a:effectLst/>
                          <a:latin typeface="Times New Roman"/>
                          <a:ea typeface="宋体"/>
                        </a:rPr>
                        <a:t>”</a:t>
                      </a:r>
                      <a:r>
                        <a:rPr lang="zh-CN" sz="1600" kern="900" dirty="0">
                          <a:effectLst/>
                          <a:latin typeface="Times New Roman"/>
                          <a:ea typeface="宋体"/>
                        </a:rPr>
                        <a:t>对话框</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66750">
                <a:tc>
                  <a:txBody>
                    <a:bodyPr/>
                    <a:lstStyle/>
                    <a:p>
                      <a:pPr algn="just" fontAlgn="ctr">
                        <a:lnSpc>
                          <a:spcPct val="100000"/>
                        </a:lnSpc>
                        <a:spcBef>
                          <a:spcPts val="0"/>
                        </a:spcBef>
                        <a:spcAft>
                          <a:spcPts val="0"/>
                        </a:spcAft>
                      </a:pPr>
                      <a:r>
                        <a:rPr lang="en-US" sz="1600" kern="900" dirty="0" err="1">
                          <a:effectLst/>
                          <a:latin typeface="Times New Roman"/>
                          <a:ea typeface="宋体"/>
                        </a:rPr>
                        <a:t>Ctrl+V</a:t>
                      </a:r>
                      <a:endParaRPr lang="zh-CN" sz="1600" kern="9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dirty="0">
                          <a:effectLst/>
                          <a:latin typeface="Times New Roman"/>
                          <a:ea typeface="宋体"/>
                        </a:rPr>
                        <a:t>粘贴</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en-US" sz="1600" kern="900" dirty="0" smtClean="0">
                          <a:effectLst/>
                          <a:latin typeface="Times New Roman"/>
                          <a:ea typeface="宋体"/>
                        </a:rPr>
                        <a:t>     +</a:t>
                      </a:r>
                      <a:r>
                        <a:rPr lang="zh-CN" sz="1600" kern="900" dirty="0" smtClean="0">
                          <a:effectLst/>
                          <a:latin typeface="Times New Roman"/>
                          <a:ea typeface="宋体"/>
                        </a:rPr>
                        <a:t>↑</a:t>
                      </a:r>
                      <a:r>
                        <a:rPr lang="zh-CN" altLang="en-US" sz="1600" kern="900" dirty="0" smtClean="0">
                          <a:effectLst/>
                          <a:latin typeface="Times New Roman"/>
                          <a:ea typeface="宋体"/>
                        </a:rPr>
                        <a:t>、</a:t>
                      </a:r>
                      <a:r>
                        <a:rPr lang="zh-CN" sz="1600" kern="900" dirty="0" smtClean="0">
                          <a:effectLst/>
                          <a:latin typeface="Times New Roman"/>
                          <a:ea typeface="宋体"/>
                        </a:rPr>
                        <a:t>←</a:t>
                      </a:r>
                      <a:r>
                        <a:rPr lang="zh-CN" sz="1600" kern="900" dirty="0">
                          <a:effectLst/>
                          <a:latin typeface="Times New Roman"/>
                          <a:ea typeface="宋体"/>
                        </a:rPr>
                        <a:t>、→、</a:t>
                      </a:r>
                      <a:r>
                        <a:rPr lang="zh-CN" sz="1600" kern="900" dirty="0" smtClean="0">
                          <a:effectLst/>
                          <a:latin typeface="Times New Roman"/>
                          <a:ea typeface="宋体"/>
                        </a:rPr>
                        <a:t>↓</a:t>
                      </a:r>
                      <a:endParaRPr lang="zh-CN" sz="1600" kern="9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ctr">
                        <a:lnSpc>
                          <a:spcPct val="100000"/>
                        </a:lnSpc>
                        <a:spcBef>
                          <a:spcPts val="0"/>
                        </a:spcBef>
                        <a:spcAft>
                          <a:spcPts val="0"/>
                        </a:spcAft>
                      </a:pPr>
                      <a:r>
                        <a:rPr lang="zh-CN" sz="1600" kern="900" dirty="0">
                          <a:effectLst/>
                          <a:latin typeface="Times New Roman"/>
                          <a:ea typeface="宋体"/>
                        </a:rPr>
                        <a:t>最大化、最大化屏幕到左侧、最大化屏幕到左侧和最小化窗口</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376838" name="图片 256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7944" y="5877272"/>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76837" name="图片 2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7944" y="5445224"/>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76836" name="图片 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7944" y="5157192"/>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76835" name="图片 2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7944" y="4653136"/>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76834" name="图片 2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7944" y="4149912"/>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76833" name="图片 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7944" y="3861048"/>
            <a:ext cx="180975" cy="180975"/>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445666" y="1556792"/>
            <a:ext cx="4284490" cy="400110"/>
          </a:xfrm>
          <a:prstGeom prst="rect">
            <a:avLst/>
          </a:prstGeom>
        </p:spPr>
        <p:txBody>
          <a:bodyPr wrap="square">
            <a:spAutoFit/>
          </a:bodyPr>
          <a:lstStyle/>
          <a:p>
            <a:pPr lvl="0" algn="ctr"/>
            <a:r>
              <a:rPr lang="zh-CN" altLang="en-US" sz="2000" dirty="0">
                <a:solidFill>
                  <a:srgbClr val="FFFFFF"/>
                </a:solidFill>
                <a:latin typeface="黑体" pitchFamily="49" charset="-122"/>
                <a:ea typeface="黑体" pitchFamily="49" charset="-122"/>
              </a:rPr>
              <a:t>表</a:t>
            </a:r>
            <a:r>
              <a:rPr lang="en-US" altLang="zh-CN" sz="2000" dirty="0">
                <a:solidFill>
                  <a:srgbClr val="FFFFFF"/>
                </a:solidFill>
                <a:latin typeface="黑体" pitchFamily="49" charset="-122"/>
                <a:ea typeface="黑体" pitchFamily="49" charset="-122"/>
              </a:rPr>
              <a:t>3-2  Windows 7</a:t>
            </a:r>
            <a:r>
              <a:rPr lang="zh-CN" altLang="en-US" sz="2000" dirty="0">
                <a:solidFill>
                  <a:srgbClr val="FFFFFF"/>
                </a:solidFill>
                <a:latin typeface="黑体" pitchFamily="49" charset="-122"/>
                <a:ea typeface="黑体" pitchFamily="49" charset="-122"/>
              </a:rPr>
              <a:t>的常用快捷键</a:t>
            </a:r>
          </a:p>
        </p:txBody>
      </p:sp>
    </p:spTree>
    <p:extLst>
      <p:ext uri="{BB962C8B-B14F-4D97-AF65-F5344CB8AC3E}">
        <p14:creationId xmlns:p14="http://schemas.microsoft.com/office/powerpoint/2010/main" val="404258749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 Box 2"/>
          <p:cNvSpPr txBox="1">
            <a:spLocks noChangeArrowheads="1"/>
          </p:cNvSpPr>
          <p:nvPr/>
        </p:nvSpPr>
        <p:spPr bwMode="auto">
          <a:xfrm>
            <a:off x="251520" y="1268760"/>
            <a:ext cx="8568952" cy="738664"/>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eaLnBrk="1" hangingPunct="1"/>
            <a:r>
              <a:rPr lang="zh-CN" altLang="en-US" sz="4200" dirty="0">
                <a:ea typeface="黑体" pitchFamily="49" charset="-122"/>
              </a:rPr>
              <a:t>第3章    </a:t>
            </a:r>
            <a:r>
              <a:rPr lang="en-US" altLang="zh-CN" sz="4200" dirty="0" smtClean="0"/>
              <a:t>Windows 7</a:t>
            </a:r>
            <a:r>
              <a:rPr lang="zh-CN" altLang="zh-CN" sz="4200" dirty="0" smtClean="0"/>
              <a:t>操作系统的使用</a:t>
            </a:r>
            <a:endParaRPr lang="zh-CN" altLang="en-US" sz="4200" dirty="0">
              <a:ea typeface="黑体" pitchFamily="49" charset="-122"/>
            </a:endParaRPr>
          </a:p>
        </p:txBody>
      </p:sp>
      <p:sp>
        <p:nvSpPr>
          <p:cNvPr id="101379" name="Text Box 3"/>
          <p:cNvSpPr txBox="1">
            <a:spLocks noChangeArrowheads="1"/>
          </p:cNvSpPr>
          <p:nvPr/>
        </p:nvSpPr>
        <p:spPr bwMode="auto">
          <a:xfrm>
            <a:off x="104775" y="2636466"/>
            <a:ext cx="8997950" cy="3024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latin typeface="Arial" pitchFamily="34" charset="0"/>
              </a:rPr>
              <a:t>       在计算机软件系统中操作系统是最重要的系统软件，是整个计算机系统的管理与指挥机构，管理着计算机的所有资源。因此，要熟练使用计算机的操作系统，首先需要了解一些操作系统的基本知识</a:t>
            </a:r>
            <a:r>
              <a:rPr lang="zh-CN" altLang="en-US" sz="2400" dirty="0" smtClean="0">
                <a:latin typeface="Arial" pitchFamily="34" charset="0"/>
              </a:rPr>
              <a:t>。</a:t>
            </a:r>
            <a:endParaRPr lang="en-US" altLang="zh-CN" sz="2400" dirty="0" smtClean="0">
              <a:latin typeface="Arial" pitchFamily="34" charset="0"/>
            </a:endParaRPr>
          </a:p>
          <a:p>
            <a:r>
              <a:rPr lang="zh-CN" altLang="en-US" sz="2400" dirty="0" smtClean="0">
                <a:latin typeface="Arial" pitchFamily="34" charset="0"/>
              </a:rPr>
              <a:t>    Windows </a:t>
            </a:r>
            <a:r>
              <a:rPr lang="en-US" altLang="zh-CN" sz="2400" dirty="0" smtClean="0">
                <a:latin typeface="Arial" pitchFamily="34" charset="0"/>
              </a:rPr>
              <a:t>7</a:t>
            </a:r>
            <a:r>
              <a:rPr lang="zh-CN" altLang="en-US" sz="2400" dirty="0" smtClean="0">
                <a:latin typeface="Arial" pitchFamily="34" charset="0"/>
              </a:rPr>
              <a:t>操作系统</a:t>
            </a:r>
            <a:r>
              <a:rPr lang="zh-CN" altLang="en-US" sz="2400" dirty="0">
                <a:latin typeface="Arial" pitchFamily="34" charset="0"/>
              </a:rPr>
              <a:t>集安全技术、可靠性和管理功能以及即插即用功能、简易用户界面和创新支持服务等各种先进功能于一身，是一个优秀的操作系统。Windows </a:t>
            </a:r>
            <a:r>
              <a:rPr lang="en-US" altLang="zh-CN" sz="2400" dirty="0" smtClean="0">
                <a:latin typeface="Arial" pitchFamily="34" charset="0"/>
              </a:rPr>
              <a:t>7</a:t>
            </a:r>
            <a:r>
              <a:rPr lang="zh-CN" altLang="en-US" sz="2400" dirty="0" smtClean="0">
                <a:latin typeface="Arial" pitchFamily="34" charset="0"/>
              </a:rPr>
              <a:t>使得</a:t>
            </a:r>
            <a:r>
              <a:rPr lang="zh-CN" altLang="en-US" sz="2400" dirty="0">
                <a:latin typeface="Arial" pitchFamily="34" charset="0"/>
              </a:rPr>
              <a:t>用户在工作中能进行有效的交流、从而提高了效率并富于创造性。</a:t>
            </a:r>
          </a:p>
        </p:txBody>
      </p:sp>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692309"/>
            <a:ext cx="9000000"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黑体" pitchFamily="49" charset="-122"/>
                <a:ea typeface="黑体" pitchFamily="49" charset="-122"/>
              </a:rPr>
              <a:t>    对</a:t>
            </a:r>
            <a:r>
              <a:rPr lang="zh-CN" altLang="en-US" sz="2200" dirty="0">
                <a:latin typeface="黑体" pitchFamily="49" charset="-122"/>
                <a:ea typeface="黑体" pitchFamily="49" charset="-122"/>
              </a:rPr>
              <a:t>桌面上的图标的操作主要有以下几种。</a:t>
            </a:r>
          </a:p>
          <a:p>
            <a:r>
              <a:rPr lang="en-US" altLang="zh-CN" sz="2200" dirty="0" smtClean="0">
                <a:latin typeface="黑体" pitchFamily="49" charset="-122"/>
                <a:ea typeface="黑体" pitchFamily="49" charset="-122"/>
              </a:rPr>
              <a:t>    1</a:t>
            </a:r>
            <a:r>
              <a:rPr lang="zh-CN" altLang="en-US" sz="2200" dirty="0">
                <a:latin typeface="黑体" pitchFamily="49" charset="-122"/>
                <a:ea typeface="黑体" pitchFamily="49" charset="-122"/>
              </a:rPr>
              <a:t>．创建新图标（对象）</a:t>
            </a:r>
          </a:p>
          <a:p>
            <a:r>
              <a:rPr lang="en-US" altLang="zh-CN" sz="2200" dirty="0" smtClean="0">
                <a:latin typeface="黑体" pitchFamily="49" charset="-122"/>
                <a:ea typeface="黑体" pitchFamily="49" charset="-122"/>
              </a:rPr>
              <a:t>    2</a:t>
            </a:r>
            <a:r>
              <a:rPr lang="zh-CN" altLang="en-US" sz="2200" dirty="0">
                <a:latin typeface="黑体" pitchFamily="49" charset="-122"/>
                <a:ea typeface="黑体" pitchFamily="49" charset="-122"/>
              </a:rPr>
              <a:t>．排列桌面上的图标</a:t>
            </a:r>
          </a:p>
          <a:p>
            <a:r>
              <a:rPr lang="en-US" altLang="zh-CN" sz="2200" dirty="0" smtClean="0">
                <a:latin typeface="黑体" pitchFamily="49" charset="-122"/>
                <a:ea typeface="黑体" pitchFamily="49" charset="-122"/>
              </a:rPr>
              <a:t>    3</a:t>
            </a:r>
            <a:r>
              <a:rPr lang="zh-CN" altLang="en-US" sz="2200" dirty="0">
                <a:latin typeface="黑体" pitchFamily="49" charset="-122"/>
                <a:ea typeface="黑体" pitchFamily="49" charset="-122"/>
              </a:rPr>
              <a:t>．删除桌面上的图标</a:t>
            </a:r>
          </a:p>
          <a:p>
            <a:r>
              <a:rPr lang="en-US" altLang="zh-CN" sz="2200" dirty="0" smtClean="0">
                <a:latin typeface="黑体" pitchFamily="49" charset="-122"/>
                <a:ea typeface="黑体" pitchFamily="49" charset="-122"/>
              </a:rPr>
              <a:t>    4</a:t>
            </a:r>
            <a:r>
              <a:rPr lang="zh-CN" altLang="en-US" sz="2200" dirty="0">
                <a:latin typeface="黑体" pitchFamily="49" charset="-122"/>
                <a:ea typeface="黑体" pitchFamily="49" charset="-122"/>
              </a:rPr>
              <a:t>．启动程序或打开窗口</a:t>
            </a:r>
          </a:p>
          <a:p>
            <a:r>
              <a:rPr lang="en-US" altLang="zh-CN" sz="2200" dirty="0" smtClean="0">
                <a:latin typeface="黑体" pitchFamily="49" charset="-122"/>
                <a:ea typeface="黑体" pitchFamily="49" charset="-122"/>
              </a:rPr>
              <a:t>    5</a:t>
            </a:r>
            <a:r>
              <a:rPr lang="zh-CN" altLang="en-US" sz="2200" dirty="0">
                <a:latin typeface="黑体" pitchFamily="49" charset="-122"/>
                <a:ea typeface="黑体" pitchFamily="49" charset="-122"/>
              </a:rPr>
              <a:t>．桌面属性的设置</a:t>
            </a:r>
          </a:p>
          <a:p>
            <a:r>
              <a:rPr lang="zh-CN" altLang="en-US" sz="2200" dirty="0" smtClean="0">
                <a:latin typeface="黑体" pitchFamily="49" charset="-122"/>
                <a:ea typeface="黑体" pitchFamily="49" charset="-122"/>
              </a:rPr>
              <a:t>    桌面</a:t>
            </a:r>
            <a:r>
              <a:rPr lang="zh-CN" altLang="en-US" sz="2200" dirty="0">
                <a:latin typeface="黑体" pitchFamily="49" charset="-122"/>
                <a:ea typeface="黑体" pitchFamily="49" charset="-122"/>
              </a:rPr>
              <a:t>属性是指桌面的主题、背景、屏幕保护程序、外观和显示分辨率等设置。操作方法是：在桌面的空白处，右击，在弹出的快捷菜单中，执行“个性化”命令</a:t>
            </a:r>
            <a:r>
              <a:rPr lang="zh-CN" altLang="en-US" sz="2200" dirty="0" smtClean="0">
                <a:latin typeface="黑体" pitchFamily="49" charset="-122"/>
                <a:ea typeface="黑体" pitchFamily="49" charset="-122"/>
              </a:rPr>
              <a:t>，用户</a:t>
            </a:r>
            <a:r>
              <a:rPr lang="zh-CN" altLang="en-US" sz="2200" dirty="0">
                <a:latin typeface="黑体" pitchFamily="49" charset="-122"/>
                <a:ea typeface="黑体" pitchFamily="49" charset="-122"/>
              </a:rPr>
              <a:t>可根据需要进行相关的调整</a:t>
            </a:r>
            <a:r>
              <a:rPr lang="zh-CN" altLang="en-US" sz="2200" dirty="0" smtClean="0">
                <a:latin typeface="黑体" pitchFamily="49" charset="-122"/>
                <a:ea typeface="黑体" pitchFamily="49" charset="-122"/>
              </a:rPr>
              <a:t>。</a:t>
            </a:r>
            <a:endParaRPr lang="en-US" altLang="zh-CN" sz="2200" dirty="0" smtClean="0">
              <a:latin typeface="黑体" pitchFamily="49" charset="-122"/>
              <a:ea typeface="黑体" pitchFamily="49" charset="-122"/>
            </a:endParaRPr>
          </a:p>
        </p:txBody>
      </p:sp>
      <p:sp>
        <p:nvSpPr>
          <p:cNvPr id="3" name="Rectangle 7"/>
          <p:cNvSpPr>
            <a:spLocks noChangeArrowheads="1"/>
          </p:cNvSpPr>
          <p:nvPr/>
        </p:nvSpPr>
        <p:spPr bwMode="auto">
          <a:xfrm>
            <a:off x="95250" y="188640"/>
            <a:ext cx="4453463"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b="1" dirty="0" smtClean="0">
                <a:latin typeface="黑体" pitchFamily="49" charset="-122"/>
                <a:ea typeface="黑体" pitchFamily="49" charset="-122"/>
              </a:rPr>
              <a:t>3.4.5  </a:t>
            </a:r>
            <a:r>
              <a:rPr lang="en-US" altLang="zh-CN" sz="2200" b="1" dirty="0">
                <a:latin typeface="黑体" pitchFamily="49" charset="-122"/>
                <a:ea typeface="黑体" pitchFamily="49" charset="-122"/>
              </a:rPr>
              <a:t>Windows 7</a:t>
            </a:r>
            <a:r>
              <a:rPr lang="zh-CN" altLang="en-US" sz="2200" b="1" dirty="0">
                <a:latin typeface="黑体" pitchFamily="49" charset="-122"/>
                <a:ea typeface="黑体" pitchFamily="49" charset="-122"/>
              </a:rPr>
              <a:t>桌面的基本操作</a:t>
            </a:r>
          </a:p>
        </p:txBody>
      </p:sp>
      <p:sp>
        <p:nvSpPr>
          <p:cNvPr id="5" name="Rectangle 2"/>
          <p:cNvSpPr>
            <a:spLocks noChangeArrowheads="1"/>
          </p:cNvSpPr>
          <p:nvPr/>
        </p:nvSpPr>
        <p:spPr bwMode="auto">
          <a:xfrm>
            <a:off x="95250" y="4437112"/>
            <a:ext cx="9000000"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ctr"/>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任务栏</a:t>
            </a:r>
            <a:r>
              <a:rPr lang="zh-CN" altLang="zh-CN" sz="2400" dirty="0">
                <a:latin typeface="黑体" pitchFamily="49" charset="-122"/>
                <a:ea typeface="黑体" pitchFamily="49" charset="-122"/>
              </a:rPr>
              <a:t>的最左端就是</a:t>
            </a:r>
            <a:r>
              <a:rPr lang="en-US" altLang="zh-CN" sz="2400" dirty="0">
                <a:latin typeface="黑体" pitchFamily="49" charset="-122"/>
                <a:ea typeface="黑体" pitchFamily="49" charset="-122"/>
              </a:rPr>
              <a:t>“ </a:t>
            </a:r>
            <a:r>
              <a:rPr lang="en-US" altLang="zh-CN" sz="2400" dirty="0" smtClean="0">
                <a:latin typeface="黑体" pitchFamily="49" charset="-122"/>
                <a:ea typeface="黑体" pitchFamily="49" charset="-122"/>
              </a:rPr>
              <a:t>  ”</a:t>
            </a:r>
            <a:r>
              <a:rPr lang="zh-CN" altLang="zh-CN" sz="2400" dirty="0">
                <a:latin typeface="黑体" pitchFamily="49" charset="-122"/>
                <a:ea typeface="黑体" pitchFamily="49" charset="-122"/>
              </a:rPr>
              <a:t>按钮，单击此按钮将弹出</a:t>
            </a:r>
            <a:r>
              <a:rPr lang="en-US" altLang="zh-CN" sz="2400" dirty="0">
                <a:latin typeface="黑体" pitchFamily="49" charset="-122"/>
                <a:ea typeface="黑体" pitchFamily="49" charset="-122"/>
              </a:rPr>
              <a:t>“</a:t>
            </a:r>
            <a:r>
              <a:rPr lang="zh-CN" altLang="zh-CN" sz="2400" dirty="0">
                <a:latin typeface="黑体" pitchFamily="49" charset="-122"/>
                <a:ea typeface="黑体" pitchFamily="49" charset="-122"/>
              </a:rPr>
              <a:t>开始</a:t>
            </a:r>
            <a:r>
              <a:rPr lang="en-US" altLang="zh-CN" sz="2400" dirty="0">
                <a:latin typeface="黑体" pitchFamily="49" charset="-122"/>
                <a:ea typeface="黑体" pitchFamily="49" charset="-122"/>
              </a:rPr>
              <a:t>”</a:t>
            </a:r>
            <a:r>
              <a:rPr lang="zh-CN" altLang="zh-CN" sz="2400" dirty="0" smtClean="0">
                <a:latin typeface="黑体" pitchFamily="49" charset="-122"/>
                <a:ea typeface="黑体" pitchFamily="49" charset="-122"/>
              </a:rPr>
              <a:t>菜单。</a:t>
            </a:r>
            <a:r>
              <a:rPr lang="en-US" altLang="zh-CN" sz="2400" dirty="0">
                <a:latin typeface="黑体" pitchFamily="49" charset="-122"/>
                <a:ea typeface="黑体" pitchFamily="49" charset="-122"/>
              </a:rPr>
              <a:t>“</a:t>
            </a:r>
            <a:r>
              <a:rPr lang="zh-CN" altLang="zh-CN" sz="2400" dirty="0">
                <a:latin typeface="黑体" pitchFamily="49" charset="-122"/>
                <a:ea typeface="黑体" pitchFamily="49" charset="-122"/>
              </a:rPr>
              <a:t>开始</a:t>
            </a:r>
            <a:r>
              <a:rPr lang="en-US" altLang="zh-CN" sz="2400" dirty="0">
                <a:latin typeface="黑体" pitchFamily="49" charset="-122"/>
                <a:ea typeface="黑体" pitchFamily="49" charset="-122"/>
              </a:rPr>
              <a:t>”</a:t>
            </a:r>
            <a:r>
              <a:rPr lang="zh-CN" altLang="zh-CN" sz="2400" dirty="0">
                <a:latin typeface="黑体" pitchFamily="49" charset="-122"/>
                <a:ea typeface="黑体" pitchFamily="49" charset="-122"/>
              </a:rPr>
              <a:t>菜单是使用和管理计算机的起点，同时也是</a:t>
            </a:r>
            <a:r>
              <a:rPr lang="en-US" altLang="zh-CN" sz="2400" dirty="0">
                <a:latin typeface="黑体" pitchFamily="49" charset="-122"/>
                <a:ea typeface="黑体" pitchFamily="49" charset="-122"/>
              </a:rPr>
              <a:t>Windows 7</a:t>
            </a:r>
            <a:r>
              <a:rPr lang="zh-CN" altLang="zh-CN" sz="2400" dirty="0">
                <a:latin typeface="黑体" pitchFamily="49" charset="-122"/>
                <a:ea typeface="黑体" pitchFamily="49" charset="-122"/>
              </a:rPr>
              <a:t>中最重要的操作菜单，通过它，用户几乎可以完成任何系统使用、管理和维护的工作</a:t>
            </a:r>
            <a:r>
              <a:rPr lang="zh-CN" altLang="zh-CN" sz="2400" dirty="0" smtClean="0">
                <a:latin typeface="黑体" pitchFamily="49" charset="-122"/>
                <a:ea typeface="黑体" pitchFamily="49" charset="-122"/>
              </a:rPr>
              <a:t>。</a:t>
            </a:r>
            <a:endParaRPr lang="zh-CN" altLang="zh-CN" sz="2400" dirty="0">
              <a:latin typeface="黑体" pitchFamily="49" charset="-122"/>
              <a:ea typeface="黑体" pitchFamily="49" charset="-122"/>
            </a:endParaRPr>
          </a:p>
        </p:txBody>
      </p:sp>
      <p:sp>
        <p:nvSpPr>
          <p:cNvPr id="6" name="Rectangle 7"/>
          <p:cNvSpPr>
            <a:spLocks noChangeArrowheads="1"/>
          </p:cNvSpPr>
          <p:nvPr/>
        </p:nvSpPr>
        <p:spPr bwMode="auto">
          <a:xfrm>
            <a:off x="95250" y="3933443"/>
            <a:ext cx="3453189"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b="1" dirty="0" smtClean="0">
                <a:latin typeface="黑体" pitchFamily="49" charset="-122"/>
                <a:ea typeface="黑体" pitchFamily="49" charset="-122"/>
              </a:rPr>
              <a:t>3.4.6  </a:t>
            </a:r>
            <a:r>
              <a:rPr lang="zh-CN" altLang="en-US" sz="2200" b="1" dirty="0">
                <a:latin typeface="黑体" pitchFamily="49" charset="-122"/>
                <a:ea typeface="黑体" pitchFamily="49" charset="-122"/>
              </a:rPr>
              <a:t>“开始”菜单简介</a:t>
            </a:r>
          </a:p>
        </p:txBody>
      </p:sp>
      <p:pic>
        <p:nvPicPr>
          <p:cNvPr id="7" name="图片 256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77456" y="4369031"/>
            <a:ext cx="321722" cy="321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216597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5"/>
                                        </p:tgtEl>
                                        <p:attrNameLst>
                                          <p:attrName>style.visibility</p:attrName>
                                        </p:attrNameLst>
                                      </p:cBhvr>
                                      <p:to>
                                        <p:strVal val="visible"/>
                                      </p:to>
                                    </p:set>
                                    <p:animEffec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116632"/>
            <a:ext cx="9000000" cy="5976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ctr"/>
            <a:r>
              <a:rPr lang="en-US" altLang="zh-CN" sz="2400" dirty="0" smtClean="0">
                <a:latin typeface="黑体" pitchFamily="49" charset="-122"/>
                <a:ea typeface="黑体" pitchFamily="49" charset="-122"/>
              </a:rPr>
              <a:t>    </a:t>
            </a:r>
            <a:r>
              <a:rPr lang="zh-CN" altLang="en-US" sz="2400" dirty="0" smtClean="0">
                <a:latin typeface="黑体" pitchFamily="49" charset="-122"/>
                <a:ea typeface="黑体" pitchFamily="49" charset="-122"/>
              </a:rPr>
              <a:t>开始</a:t>
            </a:r>
            <a:r>
              <a:rPr lang="zh-CN" altLang="zh-CN" sz="2400" dirty="0" smtClean="0">
                <a:latin typeface="黑体" pitchFamily="49" charset="-122"/>
                <a:ea typeface="黑体" pitchFamily="49" charset="-122"/>
              </a:rPr>
              <a:t>菜单</a:t>
            </a:r>
            <a:r>
              <a:rPr lang="zh-CN" altLang="en-US" sz="2400" dirty="0" smtClean="0">
                <a:latin typeface="黑体" pitchFamily="49" charset="-122"/>
                <a:ea typeface="黑体" pitchFamily="49" charset="-122"/>
              </a:rPr>
              <a:t>的组成</a:t>
            </a:r>
            <a:endParaRPr lang="zh-CN" altLang="zh-CN" sz="2400" dirty="0">
              <a:latin typeface="黑体" pitchFamily="49" charset="-122"/>
              <a:ea typeface="黑体" pitchFamily="49" charset="-122"/>
            </a:endParaRPr>
          </a:p>
          <a:p>
            <a:r>
              <a:rPr lang="en-US" altLang="zh-CN" sz="2400" b="1" dirty="0" smtClean="0">
                <a:latin typeface="黑体" pitchFamily="49" charset="-122"/>
                <a:ea typeface="黑体" pitchFamily="49" charset="-122"/>
              </a:rPr>
              <a:t>    1</a:t>
            </a:r>
            <a:r>
              <a:rPr lang="zh-CN" altLang="zh-CN" sz="2400" b="1" dirty="0">
                <a:latin typeface="黑体" pitchFamily="49" charset="-122"/>
                <a:ea typeface="黑体" pitchFamily="49" charset="-122"/>
              </a:rPr>
              <a:t>．“固定程序”列表区</a:t>
            </a:r>
          </a:p>
          <a:p>
            <a:r>
              <a:rPr lang="zh-CN" altLang="zh-CN" sz="2400" dirty="0">
                <a:latin typeface="黑体" pitchFamily="49" charset="-122"/>
                <a:ea typeface="黑体" pitchFamily="49" charset="-122"/>
              </a:rPr>
              <a:t>“固定程序”列表区会固定地显示在“开始”菜单中，用户通过它可以快速地打开其中的应用程序。</a:t>
            </a: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用户</a:t>
            </a:r>
            <a:r>
              <a:rPr lang="zh-CN" altLang="zh-CN" sz="2400" dirty="0">
                <a:latin typeface="黑体" pitchFamily="49" charset="-122"/>
                <a:ea typeface="黑体" pitchFamily="49" charset="-122"/>
              </a:rPr>
              <a:t>可以根据自己的需要在“固定程序”列表区中添加常用的程序。</a:t>
            </a:r>
          </a:p>
          <a:p>
            <a:r>
              <a:rPr lang="en-US" altLang="zh-CN" sz="2400" b="1" dirty="0" smtClean="0">
                <a:latin typeface="黑体" pitchFamily="49" charset="-122"/>
                <a:ea typeface="黑体" pitchFamily="49" charset="-122"/>
              </a:rPr>
              <a:t>    2</a:t>
            </a:r>
            <a:r>
              <a:rPr lang="zh-CN" altLang="zh-CN" sz="2400" b="1" dirty="0">
                <a:latin typeface="黑体" pitchFamily="49" charset="-122"/>
                <a:ea typeface="黑体" pitchFamily="49" charset="-122"/>
              </a:rPr>
              <a:t>．“常用程序”列表区</a:t>
            </a:r>
          </a:p>
          <a:p>
            <a:r>
              <a:rPr lang="en-US" altLang="zh-CN" sz="2400" dirty="0" smtClean="0">
                <a:latin typeface="黑体" pitchFamily="49" charset="-122"/>
                <a:ea typeface="黑体" pitchFamily="49" charset="-122"/>
              </a:rPr>
              <a:t>    </a:t>
            </a:r>
            <a:r>
              <a:rPr lang="zh-CN" altLang="en-US" sz="2400" dirty="0">
                <a:latin typeface="黑体" pitchFamily="49" charset="-122"/>
                <a:ea typeface="黑体" pitchFamily="49" charset="-122"/>
              </a:rPr>
              <a:t>该</a:t>
            </a:r>
            <a:r>
              <a:rPr lang="zh-CN" altLang="zh-CN" sz="2400" dirty="0" smtClean="0">
                <a:latin typeface="黑体" pitchFamily="49" charset="-122"/>
                <a:ea typeface="黑体" pitchFamily="49" charset="-122"/>
              </a:rPr>
              <a:t>列表</a:t>
            </a:r>
            <a:r>
              <a:rPr lang="zh-CN" altLang="zh-CN" sz="2400" dirty="0">
                <a:latin typeface="黑体" pitchFamily="49" charset="-122"/>
                <a:ea typeface="黑体" pitchFamily="49" charset="-122"/>
              </a:rPr>
              <a:t>区默认存放了</a:t>
            </a:r>
            <a:r>
              <a:rPr lang="en-US" altLang="zh-CN" sz="2400" dirty="0">
                <a:latin typeface="黑体" pitchFamily="49" charset="-122"/>
                <a:ea typeface="黑体" pitchFamily="49" charset="-122"/>
              </a:rPr>
              <a:t>10</a:t>
            </a:r>
            <a:r>
              <a:rPr lang="zh-CN" altLang="zh-CN" sz="2400" dirty="0">
                <a:latin typeface="黑体" pitchFamily="49" charset="-122"/>
                <a:ea typeface="黑体" pitchFamily="49" charset="-122"/>
              </a:rPr>
              <a:t>个已用过的系统程序，例如</a:t>
            </a:r>
            <a:r>
              <a:rPr lang="en-US" altLang="zh-CN" sz="2400" dirty="0">
                <a:latin typeface="黑体" pitchFamily="49" charset="-122"/>
                <a:ea typeface="黑体" pitchFamily="49" charset="-122"/>
              </a:rPr>
              <a:t>Internet Explorer</a:t>
            </a:r>
            <a:r>
              <a:rPr lang="zh-CN" altLang="zh-CN" sz="2400" dirty="0">
                <a:latin typeface="黑体" pitchFamily="49" charset="-122"/>
                <a:ea typeface="黑体" pitchFamily="49" charset="-122"/>
              </a:rPr>
              <a:t>、</a:t>
            </a:r>
            <a:r>
              <a:rPr lang="en-US" altLang="zh-CN" sz="2400" dirty="0">
                <a:latin typeface="黑体" pitchFamily="49" charset="-122"/>
                <a:ea typeface="黑体" pitchFamily="49" charset="-122"/>
              </a:rPr>
              <a:t>Microsoft Word 2010</a:t>
            </a:r>
            <a:r>
              <a:rPr lang="zh-CN" altLang="zh-CN" sz="2400" dirty="0">
                <a:latin typeface="黑体" pitchFamily="49" charset="-122"/>
                <a:ea typeface="黑体" pitchFamily="49" charset="-122"/>
              </a:rPr>
              <a:t>、</a:t>
            </a:r>
            <a:r>
              <a:rPr lang="en-US" altLang="zh-CN" sz="2400" dirty="0">
                <a:latin typeface="黑体" pitchFamily="49" charset="-122"/>
                <a:ea typeface="黑体" pitchFamily="49" charset="-122"/>
              </a:rPr>
              <a:t>Adobe Photoshop CS4</a:t>
            </a:r>
            <a:r>
              <a:rPr lang="zh-CN" altLang="zh-CN" sz="2400" dirty="0">
                <a:latin typeface="黑体" pitchFamily="49" charset="-122"/>
                <a:ea typeface="黑体" pitchFamily="49" charset="-122"/>
              </a:rPr>
              <a:t>、记事本等。随着对一些程序的频繁使用，在该列表中存放的程序如果超过了</a:t>
            </a:r>
            <a:r>
              <a:rPr lang="en-US" altLang="zh-CN" sz="2400" dirty="0">
                <a:latin typeface="黑体" pitchFamily="49" charset="-122"/>
                <a:ea typeface="黑体" pitchFamily="49" charset="-122"/>
              </a:rPr>
              <a:t>10</a:t>
            </a:r>
            <a:r>
              <a:rPr lang="zh-CN" altLang="zh-CN" sz="2400" dirty="0">
                <a:latin typeface="黑体" pitchFamily="49" charset="-122"/>
                <a:ea typeface="黑体" pitchFamily="49" charset="-122"/>
              </a:rPr>
              <a:t>个，它们会按照使用时间的先后顺序依次顶替。</a:t>
            </a:r>
          </a:p>
          <a:p>
            <a:r>
              <a:rPr lang="en-US" altLang="zh-CN" sz="2400" dirty="0" smtClean="0">
                <a:latin typeface="黑体" pitchFamily="49" charset="-122"/>
                <a:ea typeface="黑体" pitchFamily="49" charset="-122"/>
              </a:rPr>
              <a:t>    </a:t>
            </a:r>
            <a:r>
              <a:rPr lang="zh-CN" altLang="zh-CN" sz="2400" dirty="0" smtClean="0">
                <a:latin typeface="黑体" pitchFamily="49" charset="-122"/>
                <a:ea typeface="黑体" pitchFamily="49" charset="-122"/>
              </a:rPr>
              <a:t>如果</a:t>
            </a:r>
            <a:r>
              <a:rPr lang="zh-CN" altLang="zh-CN" sz="2400" dirty="0">
                <a:latin typeface="黑体" pitchFamily="49" charset="-122"/>
                <a:ea typeface="黑体" pitchFamily="49" charset="-122"/>
              </a:rPr>
              <a:t>用户要将某程序从列表区删除或锁定到任务栏，可右击鼠标，在弹出的快捷菜单执行相应的命令即可。</a:t>
            </a:r>
          </a:p>
          <a:p>
            <a:r>
              <a:rPr lang="en-US" altLang="zh-CN" sz="2400" b="1" dirty="0" smtClean="0">
                <a:latin typeface="黑体" pitchFamily="49" charset="-122"/>
                <a:ea typeface="黑体" pitchFamily="49" charset="-122"/>
              </a:rPr>
              <a:t>    3</a:t>
            </a:r>
            <a:r>
              <a:rPr lang="zh-CN" altLang="zh-CN" sz="2400" b="1" dirty="0">
                <a:latin typeface="黑体" pitchFamily="49" charset="-122"/>
                <a:ea typeface="黑体" pitchFamily="49" charset="-122"/>
              </a:rPr>
              <a:t>．“所有程序”列表</a:t>
            </a:r>
          </a:p>
          <a:p>
            <a:r>
              <a:rPr lang="en-US" altLang="zh-CN" sz="2400" dirty="0">
                <a:latin typeface="黑体" pitchFamily="49" charset="-122"/>
                <a:ea typeface="黑体" pitchFamily="49" charset="-122"/>
              </a:rPr>
              <a:t>“</a:t>
            </a:r>
            <a:r>
              <a:rPr lang="zh-CN" altLang="zh-CN" sz="2400" dirty="0">
                <a:latin typeface="黑体" pitchFamily="49" charset="-122"/>
                <a:ea typeface="黑体" pitchFamily="49" charset="-122"/>
              </a:rPr>
              <a:t>所有程序</a:t>
            </a:r>
            <a:r>
              <a:rPr lang="en-US" altLang="zh-CN" sz="2400" dirty="0">
                <a:latin typeface="黑体" pitchFamily="49" charset="-122"/>
                <a:ea typeface="黑体" pitchFamily="49" charset="-122"/>
              </a:rPr>
              <a:t>”</a:t>
            </a:r>
            <a:r>
              <a:rPr lang="zh-CN" altLang="zh-CN" sz="2400" dirty="0">
                <a:latin typeface="黑体" pitchFamily="49" charset="-122"/>
                <a:ea typeface="黑体" pitchFamily="49" charset="-122"/>
              </a:rPr>
              <a:t>菜单中主要列出了一些当前用户常用到的程序，单击</a:t>
            </a:r>
            <a:r>
              <a:rPr lang="en-US" altLang="zh-CN" sz="2400" dirty="0">
                <a:latin typeface="黑体" pitchFamily="49" charset="-122"/>
                <a:ea typeface="黑体" pitchFamily="49" charset="-122"/>
              </a:rPr>
              <a:t>“</a:t>
            </a:r>
            <a:r>
              <a:rPr lang="zh-CN" altLang="zh-CN" sz="2400" dirty="0">
                <a:latin typeface="黑体" pitchFamily="49" charset="-122"/>
                <a:ea typeface="黑体" pitchFamily="49" charset="-122"/>
              </a:rPr>
              <a:t>所有程序</a:t>
            </a:r>
            <a:r>
              <a:rPr lang="en-US" altLang="zh-CN" sz="2400" dirty="0">
                <a:latin typeface="黑体" pitchFamily="49" charset="-122"/>
                <a:ea typeface="黑体" pitchFamily="49" charset="-122"/>
              </a:rPr>
              <a:t>”</a:t>
            </a:r>
            <a:r>
              <a:rPr lang="zh-CN" altLang="zh-CN" sz="2400" dirty="0">
                <a:latin typeface="黑体" pitchFamily="49" charset="-122"/>
                <a:ea typeface="黑体" pitchFamily="49" charset="-122"/>
              </a:rPr>
              <a:t>命令，将显示几乎所有的可执行程序列表</a:t>
            </a:r>
            <a:r>
              <a:rPr lang="zh-CN" altLang="zh-CN" sz="2400" dirty="0" smtClean="0">
                <a:latin typeface="黑体" pitchFamily="49" charset="-122"/>
                <a:ea typeface="黑体" pitchFamily="49" charset="-122"/>
              </a:rPr>
              <a:t>。</a:t>
            </a:r>
            <a:endParaRPr lang="zh-CN" altLang="en-US" sz="2200" dirty="0">
              <a:latin typeface="黑体" pitchFamily="49" charset="-122"/>
              <a:ea typeface="黑体" pitchFamily="49" charset="-122"/>
            </a:endParaRPr>
          </a:p>
        </p:txBody>
      </p:sp>
    </p:spTree>
    <p:extLst>
      <p:ext uri="{BB962C8B-B14F-4D97-AF65-F5344CB8AC3E}">
        <p14:creationId xmlns:p14="http://schemas.microsoft.com/office/powerpoint/2010/main" val="212619093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116632"/>
            <a:ext cx="9000000" cy="187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200" b="1" dirty="0" smtClean="0">
                <a:latin typeface="黑体" pitchFamily="49" charset="-122"/>
                <a:ea typeface="黑体" pitchFamily="49" charset="-122"/>
              </a:rPr>
              <a:t>    4</a:t>
            </a:r>
            <a:r>
              <a:rPr lang="zh-CN" altLang="zh-CN" sz="2200" b="1" dirty="0">
                <a:latin typeface="黑体" pitchFamily="49" charset="-122"/>
                <a:ea typeface="黑体" pitchFamily="49" charset="-122"/>
              </a:rPr>
              <a:t>．“启动”菜单</a:t>
            </a:r>
          </a:p>
          <a:p>
            <a:r>
              <a:rPr lang="en-US" altLang="zh-CN" sz="2200" dirty="0" smtClean="0">
                <a:latin typeface="黑体" pitchFamily="49" charset="-122"/>
                <a:ea typeface="黑体" pitchFamily="49" charset="-122"/>
              </a:rPr>
              <a:t>    </a:t>
            </a:r>
            <a:r>
              <a:rPr lang="zh-CN" altLang="zh-CN" sz="2200" dirty="0" smtClean="0">
                <a:latin typeface="黑体" pitchFamily="49" charset="-122"/>
                <a:ea typeface="黑体" pitchFamily="49" charset="-122"/>
              </a:rPr>
              <a:t>“启动”</a:t>
            </a:r>
            <a:r>
              <a:rPr lang="zh-CN" altLang="zh-CN" sz="2200" dirty="0">
                <a:latin typeface="黑体" pitchFamily="49" charset="-122"/>
                <a:ea typeface="黑体" pitchFamily="49" charset="-122"/>
              </a:rPr>
              <a:t>菜单位于“开始”菜单的右窗格中，在“启动”菜单中列出了一些经常使用的</a:t>
            </a:r>
            <a:r>
              <a:rPr lang="en-US" altLang="zh-CN" sz="2200" dirty="0">
                <a:latin typeface="黑体" pitchFamily="49" charset="-122"/>
                <a:ea typeface="黑体" pitchFamily="49" charset="-122"/>
              </a:rPr>
              <a:t>Windows</a:t>
            </a:r>
            <a:r>
              <a:rPr lang="zh-CN" altLang="zh-CN" sz="2200" dirty="0">
                <a:latin typeface="黑体" pitchFamily="49" charset="-122"/>
                <a:ea typeface="黑体" pitchFamily="49" charset="-122"/>
              </a:rPr>
              <a:t>程序链接，如“文档”、“图片”、“控制面板”等。通过“启动”菜单用户可快速地打开相应的程序并进行相应的操作</a:t>
            </a:r>
            <a:r>
              <a:rPr lang="zh-CN" altLang="zh-CN" sz="2200" dirty="0" smtClean="0">
                <a:latin typeface="黑体" pitchFamily="49" charset="-122"/>
                <a:ea typeface="黑体" pitchFamily="49" charset="-122"/>
              </a:rPr>
              <a:t>。</a:t>
            </a:r>
            <a:endParaRPr lang="zh-CN" altLang="zh-CN" sz="2200" dirty="0">
              <a:latin typeface="黑体" pitchFamily="49" charset="-122"/>
              <a:ea typeface="黑体" pitchFamily="49" charset="-122"/>
            </a:endParaRPr>
          </a:p>
        </p:txBody>
      </p:sp>
      <p:sp>
        <p:nvSpPr>
          <p:cNvPr id="3" name="矩形 2"/>
          <p:cNvSpPr/>
          <p:nvPr/>
        </p:nvSpPr>
        <p:spPr>
          <a:xfrm>
            <a:off x="5148064" y="5282176"/>
            <a:ext cx="3888432" cy="400110"/>
          </a:xfrm>
          <a:prstGeom prst="rect">
            <a:avLst/>
          </a:prstGeom>
        </p:spPr>
        <p:txBody>
          <a:bodyPr wrap="square">
            <a:spAutoFit/>
          </a:bodyPr>
          <a:lstStyle/>
          <a:p>
            <a:pPr lvl="0"/>
            <a:r>
              <a:rPr lang="zh-CN" altLang="zh-CN" sz="2000" dirty="0">
                <a:solidFill>
                  <a:srgbClr val="FFFFFF"/>
                </a:solidFill>
                <a:latin typeface="黑体" pitchFamily="49" charset="-122"/>
                <a:ea typeface="黑体" pitchFamily="49" charset="-122"/>
              </a:rPr>
              <a:t>图</a:t>
            </a:r>
            <a:r>
              <a:rPr lang="en-US" altLang="zh-CN" sz="2000" dirty="0">
                <a:solidFill>
                  <a:srgbClr val="FFFFFF"/>
                </a:solidFill>
                <a:latin typeface="黑体" pitchFamily="49" charset="-122"/>
                <a:ea typeface="黑体" pitchFamily="49" charset="-122"/>
              </a:rPr>
              <a:t>3-13  </a:t>
            </a:r>
            <a:r>
              <a:rPr lang="zh-CN" altLang="zh-CN" sz="2000" dirty="0">
                <a:solidFill>
                  <a:srgbClr val="FFFFFF"/>
                </a:solidFill>
                <a:latin typeface="黑体" pitchFamily="49" charset="-122"/>
                <a:ea typeface="黑体" pitchFamily="49" charset="-122"/>
              </a:rPr>
              <a:t>“搜索”框及搜索结果</a:t>
            </a:r>
            <a:endParaRPr lang="zh-CN" altLang="en-US" sz="2000" dirty="0">
              <a:solidFill>
                <a:srgbClr val="FFFFFF"/>
              </a:solidFill>
              <a:latin typeface="黑体" pitchFamily="49" charset="-122"/>
              <a:ea typeface="黑体" pitchFamily="49" charset="-122"/>
            </a:endParaRPr>
          </a:p>
        </p:txBody>
      </p:sp>
      <p:pic>
        <p:nvPicPr>
          <p:cNvPr id="4" name="图片 3"/>
          <p:cNvPicPr/>
          <p:nvPr/>
        </p:nvPicPr>
        <p:blipFill>
          <a:blip r:embed="rId2"/>
          <a:stretch>
            <a:fillRect/>
          </a:stretch>
        </p:blipFill>
        <p:spPr>
          <a:xfrm>
            <a:off x="5279250" y="1772816"/>
            <a:ext cx="3685238" cy="3312368"/>
          </a:xfrm>
          <a:prstGeom prst="rect">
            <a:avLst/>
          </a:prstGeom>
        </p:spPr>
      </p:pic>
      <p:sp>
        <p:nvSpPr>
          <p:cNvPr id="5" name="Rectangle 2"/>
          <p:cNvSpPr>
            <a:spLocks noChangeArrowheads="1"/>
          </p:cNvSpPr>
          <p:nvPr/>
        </p:nvSpPr>
        <p:spPr bwMode="auto">
          <a:xfrm>
            <a:off x="95250" y="4221088"/>
            <a:ext cx="5184000" cy="24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200" dirty="0" smtClean="0">
                <a:latin typeface="黑体" pitchFamily="49" charset="-122"/>
                <a:ea typeface="黑体" pitchFamily="49" charset="-122"/>
              </a:rPr>
              <a:t>    </a:t>
            </a:r>
            <a:r>
              <a:rPr lang="zh-CN" altLang="zh-CN" sz="2200" dirty="0" smtClean="0">
                <a:latin typeface="黑体" pitchFamily="49" charset="-122"/>
                <a:ea typeface="黑体" pitchFamily="49" charset="-122"/>
              </a:rPr>
              <a:t>【</a:t>
            </a:r>
            <a:r>
              <a:rPr lang="zh-CN" altLang="zh-CN" sz="2200" dirty="0">
                <a:latin typeface="黑体" pitchFamily="49" charset="-122"/>
                <a:ea typeface="黑体" pitchFamily="49" charset="-122"/>
              </a:rPr>
              <a:t>例</a:t>
            </a:r>
            <a:r>
              <a:rPr lang="en-US" altLang="zh-CN" sz="2200" dirty="0">
                <a:latin typeface="黑体" pitchFamily="49" charset="-122"/>
                <a:ea typeface="黑体" pitchFamily="49" charset="-122"/>
              </a:rPr>
              <a:t>3-2</a:t>
            </a:r>
            <a:r>
              <a:rPr lang="zh-CN" altLang="zh-CN" sz="2200" dirty="0">
                <a:latin typeface="黑体" pitchFamily="49" charset="-122"/>
                <a:ea typeface="黑体" pitchFamily="49" charset="-122"/>
              </a:rPr>
              <a:t>】 假设“开始”菜单的“所有程序”中没有“计算器”程序，搜索并运行计算器程序。</a:t>
            </a:r>
          </a:p>
          <a:p>
            <a:r>
              <a:rPr lang="en-US" altLang="zh-CN" sz="2200" dirty="0" smtClean="0">
                <a:latin typeface="黑体" pitchFamily="49" charset="-122"/>
                <a:ea typeface="黑体" pitchFamily="49" charset="-122"/>
              </a:rPr>
              <a:t>    </a:t>
            </a:r>
            <a:r>
              <a:rPr lang="zh-CN" altLang="zh-CN" sz="2200" dirty="0" smtClean="0">
                <a:latin typeface="黑体" pitchFamily="49" charset="-122"/>
                <a:ea typeface="黑体" pitchFamily="49" charset="-122"/>
              </a:rPr>
              <a:t>操作方法</a:t>
            </a:r>
            <a:r>
              <a:rPr lang="zh-CN" altLang="en-US" sz="2200" dirty="0" smtClean="0">
                <a:latin typeface="黑体" pitchFamily="49" charset="-122"/>
                <a:ea typeface="黑体" pitchFamily="49" charset="-122"/>
              </a:rPr>
              <a:t>略。</a:t>
            </a:r>
            <a:endParaRPr lang="en-US" altLang="zh-CN" sz="2200" dirty="0" smtClean="0">
              <a:latin typeface="黑体" pitchFamily="49" charset="-122"/>
              <a:ea typeface="黑体" pitchFamily="49" charset="-122"/>
            </a:endParaRPr>
          </a:p>
          <a:p>
            <a:r>
              <a:rPr lang="en-US" altLang="zh-CN" sz="2200" dirty="0" smtClean="0">
                <a:latin typeface="黑体" pitchFamily="49" charset="-122"/>
                <a:ea typeface="黑体" pitchFamily="49" charset="-122"/>
              </a:rPr>
              <a:t>    【</a:t>
            </a:r>
            <a:r>
              <a:rPr lang="zh-CN" altLang="en-US" sz="2200" dirty="0">
                <a:latin typeface="黑体" pitchFamily="49" charset="-122"/>
                <a:ea typeface="黑体" pitchFamily="49" charset="-122"/>
              </a:rPr>
              <a:t>例</a:t>
            </a:r>
            <a:r>
              <a:rPr lang="en-US" altLang="zh-CN" sz="2200" dirty="0">
                <a:latin typeface="黑体" pitchFamily="49" charset="-122"/>
                <a:ea typeface="黑体" pitchFamily="49" charset="-122"/>
              </a:rPr>
              <a:t>3-3】 </a:t>
            </a:r>
            <a:r>
              <a:rPr lang="zh-CN" altLang="en-US" sz="2200" dirty="0">
                <a:latin typeface="黑体" pitchFamily="49" charset="-122"/>
                <a:ea typeface="黑体" pitchFamily="49" charset="-122"/>
              </a:rPr>
              <a:t>在“开始”菜单中，设置“常用程序”列表的数量为</a:t>
            </a:r>
            <a:r>
              <a:rPr lang="en-US" altLang="zh-CN" sz="2200" dirty="0">
                <a:latin typeface="黑体" pitchFamily="49" charset="-122"/>
                <a:ea typeface="黑体" pitchFamily="49" charset="-122"/>
              </a:rPr>
              <a:t>6</a:t>
            </a:r>
            <a:r>
              <a:rPr lang="zh-CN" altLang="en-US" sz="2200" dirty="0">
                <a:latin typeface="黑体" pitchFamily="49" charset="-122"/>
                <a:ea typeface="黑体" pitchFamily="49" charset="-122"/>
              </a:rPr>
              <a:t>个。</a:t>
            </a:r>
          </a:p>
          <a:p>
            <a:r>
              <a:rPr lang="zh-CN" altLang="en-US" sz="2200" dirty="0" smtClean="0">
                <a:latin typeface="黑体" pitchFamily="49" charset="-122"/>
                <a:ea typeface="黑体" pitchFamily="49" charset="-122"/>
              </a:rPr>
              <a:t>    操作方法略。</a:t>
            </a:r>
            <a:endParaRPr lang="zh-CN" altLang="en-US" sz="2200" dirty="0">
              <a:latin typeface="黑体" pitchFamily="49" charset="-122"/>
              <a:ea typeface="黑体" pitchFamily="49" charset="-122"/>
            </a:endParaRPr>
          </a:p>
          <a:p>
            <a:endParaRPr lang="zh-CN" altLang="zh-CN" sz="2200" dirty="0" smtClean="0">
              <a:latin typeface="黑体" pitchFamily="49" charset="-122"/>
              <a:ea typeface="黑体" pitchFamily="49" charset="-122"/>
            </a:endParaRPr>
          </a:p>
          <a:p>
            <a:endParaRPr lang="zh-CN" altLang="en-US" sz="2200" dirty="0">
              <a:latin typeface="黑体" pitchFamily="49" charset="-122"/>
              <a:ea typeface="黑体" pitchFamily="49" charset="-122"/>
            </a:endParaRPr>
          </a:p>
        </p:txBody>
      </p:sp>
      <p:sp>
        <p:nvSpPr>
          <p:cNvPr id="6" name="Rectangle 2"/>
          <p:cNvSpPr>
            <a:spLocks noChangeArrowheads="1"/>
          </p:cNvSpPr>
          <p:nvPr/>
        </p:nvSpPr>
        <p:spPr bwMode="auto">
          <a:xfrm>
            <a:off x="95250" y="1772816"/>
            <a:ext cx="51840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200" b="1" dirty="0" smtClean="0">
                <a:latin typeface="黑体" pitchFamily="49" charset="-122"/>
                <a:ea typeface="黑体" pitchFamily="49" charset="-122"/>
              </a:rPr>
              <a:t>    5</a:t>
            </a:r>
            <a:r>
              <a:rPr lang="zh-CN" altLang="zh-CN" sz="2200" b="1" dirty="0">
                <a:latin typeface="黑体" pitchFamily="49" charset="-122"/>
                <a:ea typeface="黑体" pitchFamily="49" charset="-122"/>
              </a:rPr>
              <a:t>．“搜索”框</a:t>
            </a:r>
          </a:p>
          <a:p>
            <a:r>
              <a:rPr lang="en-US" altLang="zh-CN" sz="2200" dirty="0" smtClean="0">
                <a:latin typeface="黑体" pitchFamily="49" charset="-122"/>
                <a:ea typeface="黑体" pitchFamily="49" charset="-122"/>
              </a:rPr>
              <a:t>    </a:t>
            </a:r>
            <a:r>
              <a:rPr lang="zh-CN" altLang="zh-CN" sz="2200" dirty="0" smtClean="0">
                <a:latin typeface="黑体" pitchFamily="49" charset="-122"/>
                <a:ea typeface="黑体" pitchFamily="49" charset="-122"/>
              </a:rPr>
              <a:t>“搜索”</a:t>
            </a:r>
            <a:r>
              <a:rPr lang="zh-CN" altLang="zh-CN" sz="2200" dirty="0">
                <a:latin typeface="黑体" pitchFamily="49" charset="-122"/>
                <a:ea typeface="黑体" pitchFamily="49" charset="-122"/>
              </a:rPr>
              <a:t>框将默认搜索用户的程序以及个人文件夹的所有文件夹，因此是否提供项目的确切位置并不重要。搜索功能还将搜索在用户的电子邮件、已保存的即时消息、约会和联系人等</a:t>
            </a:r>
            <a:r>
              <a:rPr lang="zh-CN" altLang="zh-CN" sz="2200" dirty="0" smtClean="0">
                <a:latin typeface="黑体" pitchFamily="49" charset="-122"/>
                <a:ea typeface="黑体" pitchFamily="49" charset="-122"/>
              </a:rPr>
              <a:t>。</a:t>
            </a:r>
            <a:endParaRPr lang="en-US" altLang="zh-CN" sz="2200" dirty="0" smtClean="0">
              <a:latin typeface="黑体" pitchFamily="49" charset="-122"/>
              <a:ea typeface="黑体" pitchFamily="49" charset="-122"/>
            </a:endParaRPr>
          </a:p>
          <a:p>
            <a:r>
              <a:rPr lang="en-US" altLang="zh-CN" sz="2200" dirty="0" smtClean="0">
                <a:latin typeface="黑体" pitchFamily="49" charset="-122"/>
                <a:ea typeface="黑体" pitchFamily="49" charset="-122"/>
              </a:rPr>
              <a:t>    6</a:t>
            </a:r>
            <a:r>
              <a:rPr lang="zh-CN" altLang="en-US" sz="2200" dirty="0">
                <a:latin typeface="黑体" pitchFamily="49" charset="-122"/>
                <a:ea typeface="黑体" pitchFamily="49" charset="-122"/>
              </a:rPr>
              <a:t>．“关闭选项”按钮</a:t>
            </a:r>
            <a:r>
              <a:rPr lang="zh-CN" altLang="en-US" sz="2200" dirty="0" smtClean="0">
                <a:latin typeface="黑体" pitchFamily="49" charset="-122"/>
                <a:ea typeface="黑体" pitchFamily="49" charset="-122"/>
              </a:rPr>
              <a:t>区</a:t>
            </a:r>
            <a:endParaRPr lang="zh-CN" altLang="zh-CN" sz="2200" dirty="0" smtClean="0">
              <a:latin typeface="黑体" pitchFamily="49" charset="-122"/>
              <a:ea typeface="黑体" pitchFamily="49" charset="-122"/>
            </a:endParaRPr>
          </a:p>
          <a:p>
            <a:r>
              <a:rPr lang="en-US" altLang="zh-CN" sz="2200" dirty="0" smtClean="0">
                <a:latin typeface="黑体" pitchFamily="49" charset="-122"/>
                <a:ea typeface="黑体" pitchFamily="49" charset="-122"/>
              </a:rPr>
              <a:t>    </a:t>
            </a:r>
            <a:endParaRPr lang="zh-CN" altLang="en-US" sz="2200" dirty="0">
              <a:latin typeface="黑体" pitchFamily="49" charset="-122"/>
              <a:ea typeface="黑体" pitchFamily="49" charset="-122"/>
            </a:endParaRPr>
          </a:p>
        </p:txBody>
      </p:sp>
    </p:spTree>
    <p:extLst>
      <p:ext uri="{BB962C8B-B14F-4D97-AF65-F5344CB8AC3E}">
        <p14:creationId xmlns:p14="http://schemas.microsoft.com/office/powerpoint/2010/main" val="285000374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5"/>
                                        </p:tgtEl>
                                        <p:attrNameLst>
                                          <p:attrName>style.visibility</p:attrName>
                                        </p:attrNameLst>
                                      </p:cBhvr>
                                      <p:to>
                                        <p:strVal val="visible"/>
                                      </p:to>
                                    </p:set>
                                    <p:animEffect>
                                      <p:cBhvr>
                                        <p:cTn id="11" dur="500"/>
                                        <p:tgtEl>
                                          <p:spTgt spid="5"/>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0" fill="hold">
                                          <p:stCondLst>
                                            <p:cond delay="0"/>
                                          </p:stCondLst>
                                        </p:cTn>
                                        <p:tgtEl>
                                          <p:spTgt spid="6"/>
                                        </p:tgtEl>
                                        <p:attrNameLst>
                                          <p:attrName>style.visibility</p:attrName>
                                        </p:attrNameLst>
                                      </p:cBhvr>
                                      <p:to>
                                        <p:strVal val="visible"/>
                                      </p:to>
                                    </p:set>
                                    <p:animEffec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P spid="6"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692696"/>
            <a:ext cx="9000000" cy="5976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黑体" pitchFamily="49" charset="-122"/>
                <a:ea typeface="黑体" pitchFamily="49" charset="-122"/>
              </a:rPr>
              <a:t>    在</a:t>
            </a:r>
            <a:r>
              <a:rPr lang="en-US" altLang="zh-CN" sz="2200" dirty="0">
                <a:latin typeface="黑体" pitchFamily="49" charset="-122"/>
                <a:ea typeface="黑体" pitchFamily="49" charset="-122"/>
              </a:rPr>
              <a:t>Windows</a:t>
            </a:r>
            <a:r>
              <a:rPr lang="zh-CN" altLang="en-US" sz="2200" dirty="0">
                <a:latin typeface="黑体" pitchFamily="49" charset="-122"/>
                <a:ea typeface="黑体" pitchFamily="49" charset="-122"/>
              </a:rPr>
              <a:t>系列系统中，任务栏（</a:t>
            </a:r>
            <a:r>
              <a:rPr lang="en-US" altLang="zh-CN" sz="2200" dirty="0" err="1">
                <a:latin typeface="黑体" pitchFamily="49" charset="-122"/>
                <a:ea typeface="黑体" pitchFamily="49" charset="-122"/>
              </a:rPr>
              <a:t>Ttaskbar</a:t>
            </a:r>
            <a:r>
              <a:rPr lang="zh-CN" altLang="en-US" sz="2200" dirty="0">
                <a:latin typeface="黑体" pitchFamily="49" charset="-122"/>
                <a:ea typeface="黑体" pitchFamily="49" charset="-122"/>
              </a:rPr>
              <a:t>）就是指位于桌面最下方的小长条，主要由开始菜单、应用程序按钮区、输入法按钮、通知区和显示桌面</a:t>
            </a:r>
            <a:r>
              <a:rPr lang="zh-CN" altLang="en-US" sz="2200" dirty="0" smtClean="0">
                <a:latin typeface="黑体" pitchFamily="49" charset="-122"/>
                <a:ea typeface="黑体" pitchFamily="49" charset="-122"/>
              </a:rPr>
              <a:t>按钮。</a:t>
            </a:r>
            <a:endParaRPr lang="en-US" altLang="zh-CN" sz="2200" dirty="0" smtClean="0">
              <a:latin typeface="黑体" pitchFamily="49" charset="-122"/>
              <a:ea typeface="黑体" pitchFamily="49" charset="-122"/>
            </a:endParaRPr>
          </a:p>
          <a:p>
            <a:r>
              <a:rPr lang="en-US" altLang="zh-CN" sz="2200" dirty="0">
                <a:latin typeface="黑体" pitchFamily="49" charset="-122"/>
                <a:ea typeface="黑体" pitchFamily="49" charset="-122"/>
              </a:rPr>
              <a:t> </a:t>
            </a:r>
            <a:r>
              <a:rPr lang="en-US" altLang="zh-CN" sz="2200" dirty="0" smtClean="0">
                <a:latin typeface="黑体" pitchFamily="49" charset="-122"/>
                <a:ea typeface="黑体" pitchFamily="49" charset="-122"/>
              </a:rPr>
              <a:t>   </a:t>
            </a:r>
            <a:r>
              <a:rPr lang="zh-CN" altLang="en-US" sz="2200" dirty="0" smtClean="0">
                <a:latin typeface="黑体" pitchFamily="49" charset="-122"/>
                <a:ea typeface="黑体" pitchFamily="49" charset="-122"/>
              </a:rPr>
              <a:t>在</a:t>
            </a:r>
            <a:r>
              <a:rPr lang="en-US" altLang="zh-CN" sz="2200" dirty="0">
                <a:latin typeface="黑体" pitchFamily="49" charset="-122"/>
                <a:ea typeface="黑体" pitchFamily="49" charset="-122"/>
              </a:rPr>
              <a:t>Windows 7</a:t>
            </a:r>
            <a:r>
              <a:rPr lang="zh-CN" altLang="en-US" sz="2200" dirty="0">
                <a:latin typeface="黑体" pitchFamily="49" charset="-122"/>
                <a:ea typeface="黑体" pitchFamily="49" charset="-122"/>
              </a:rPr>
              <a:t>中，任务栏采用大图标，玻璃效果</a:t>
            </a:r>
            <a:r>
              <a:rPr lang="zh-CN" altLang="en-US" sz="2200" dirty="0" smtClean="0">
                <a:latin typeface="黑体" pitchFamily="49" charset="-122"/>
                <a:ea typeface="黑体" pitchFamily="49" charset="-122"/>
              </a:rPr>
              <a:t>。</a:t>
            </a:r>
            <a:endParaRPr lang="en-US" altLang="zh-CN" sz="2200" dirty="0" smtClean="0">
              <a:latin typeface="黑体" pitchFamily="49" charset="-122"/>
              <a:ea typeface="黑体" pitchFamily="49" charset="-122"/>
            </a:endParaRPr>
          </a:p>
          <a:p>
            <a:r>
              <a:rPr lang="en-US" altLang="zh-CN" sz="2200" dirty="0" smtClean="0">
                <a:latin typeface="黑体" pitchFamily="49" charset="-122"/>
                <a:ea typeface="黑体" pitchFamily="49" charset="-122"/>
              </a:rPr>
              <a:t>    1</a:t>
            </a:r>
            <a:r>
              <a:rPr lang="zh-CN" altLang="en-US" sz="2200" dirty="0">
                <a:latin typeface="黑体" pitchFamily="49" charset="-122"/>
                <a:ea typeface="黑体" pitchFamily="49" charset="-122"/>
              </a:rPr>
              <a:t>．任务栏的预览功能</a:t>
            </a:r>
          </a:p>
          <a:p>
            <a:r>
              <a:rPr lang="en-US" altLang="zh-CN" sz="2200" dirty="0" smtClean="0">
                <a:latin typeface="黑体" pitchFamily="49" charset="-122"/>
                <a:ea typeface="黑体" pitchFamily="49" charset="-122"/>
              </a:rPr>
              <a:t>    2</a:t>
            </a:r>
            <a:r>
              <a:rPr lang="zh-CN" altLang="en-US" sz="2200" dirty="0">
                <a:latin typeface="黑体" pitchFamily="49" charset="-122"/>
                <a:ea typeface="黑体" pitchFamily="49" charset="-122"/>
              </a:rPr>
              <a:t>．将快捷方式锁定到任务栏</a:t>
            </a:r>
          </a:p>
          <a:p>
            <a:r>
              <a:rPr lang="zh-CN" altLang="en-US" sz="2200" dirty="0" smtClean="0">
                <a:latin typeface="黑体" pitchFamily="49" charset="-122"/>
                <a:ea typeface="黑体" pitchFamily="49" charset="-122"/>
              </a:rPr>
              <a:t>    任务栏</a:t>
            </a:r>
            <a:r>
              <a:rPr lang="zh-CN" altLang="en-US" sz="2200" dirty="0">
                <a:latin typeface="黑体" pitchFamily="49" charset="-122"/>
                <a:ea typeface="黑体" pitchFamily="49" charset="-122"/>
              </a:rPr>
              <a:t>默认情况下，只有“</a:t>
            </a:r>
            <a:r>
              <a:rPr lang="en-US" altLang="zh-CN" sz="2200" dirty="0">
                <a:latin typeface="黑体" pitchFamily="49" charset="-122"/>
                <a:ea typeface="黑体" pitchFamily="49" charset="-122"/>
              </a:rPr>
              <a:t>Internet Explorer”</a:t>
            </a:r>
            <a:r>
              <a:rPr lang="zh-CN" altLang="en-US" sz="2200" dirty="0">
                <a:latin typeface="黑体" pitchFamily="49" charset="-122"/>
                <a:ea typeface="黑体" pitchFamily="49" charset="-122"/>
              </a:rPr>
              <a:t>按钮 、“</a:t>
            </a:r>
            <a:r>
              <a:rPr lang="en-US" altLang="zh-CN" sz="2200" dirty="0">
                <a:latin typeface="黑体" pitchFamily="49" charset="-122"/>
                <a:ea typeface="黑体" pitchFamily="49" charset="-122"/>
              </a:rPr>
              <a:t>Windows Media Player”</a:t>
            </a:r>
            <a:r>
              <a:rPr lang="zh-CN" altLang="en-US" sz="2200" dirty="0" smtClean="0">
                <a:latin typeface="黑体" pitchFamily="49" charset="-122"/>
                <a:ea typeface="黑体" pitchFamily="49" charset="-122"/>
              </a:rPr>
              <a:t>按钮和</a:t>
            </a:r>
            <a:r>
              <a:rPr lang="zh-CN" altLang="en-US" sz="2200" dirty="0">
                <a:latin typeface="黑体" pitchFamily="49" charset="-122"/>
                <a:ea typeface="黑体" pitchFamily="49" charset="-122"/>
              </a:rPr>
              <a:t>“资源管理器”</a:t>
            </a:r>
            <a:r>
              <a:rPr lang="zh-CN" altLang="en-US" sz="2200" dirty="0" smtClean="0">
                <a:latin typeface="黑体" pitchFamily="49" charset="-122"/>
                <a:ea typeface="黑体" pitchFamily="49" charset="-122"/>
              </a:rPr>
              <a:t>按钮等</a:t>
            </a:r>
            <a:r>
              <a:rPr lang="zh-CN" altLang="en-US" sz="2200" dirty="0">
                <a:latin typeface="黑体" pitchFamily="49" charset="-122"/>
                <a:ea typeface="黑体" pitchFamily="49" charset="-122"/>
              </a:rPr>
              <a:t>三个程序按钮图标。如果需要，用户可以将经常使用的程序添加到任务栏程序按钮区，也可以将使用频率低的程序从任务栏程序按钮区中删除。</a:t>
            </a:r>
          </a:p>
          <a:p>
            <a:r>
              <a:rPr lang="en-US" altLang="zh-CN" sz="2200" dirty="0" smtClean="0">
                <a:latin typeface="黑体" pitchFamily="49" charset="-122"/>
                <a:ea typeface="黑体" pitchFamily="49" charset="-122"/>
              </a:rPr>
              <a:t>    【</a:t>
            </a:r>
            <a:r>
              <a:rPr lang="zh-CN" altLang="en-US" sz="2200" dirty="0">
                <a:latin typeface="黑体" pitchFamily="49" charset="-122"/>
                <a:ea typeface="黑体" pitchFamily="49" charset="-122"/>
              </a:rPr>
              <a:t>例</a:t>
            </a:r>
            <a:r>
              <a:rPr lang="en-US" altLang="zh-CN" sz="2200" dirty="0">
                <a:latin typeface="黑体" pitchFamily="49" charset="-122"/>
                <a:ea typeface="黑体" pitchFamily="49" charset="-122"/>
              </a:rPr>
              <a:t>3-4】 </a:t>
            </a:r>
            <a:r>
              <a:rPr lang="zh-CN" altLang="en-US" sz="2200" dirty="0">
                <a:latin typeface="黑体" pitchFamily="49" charset="-122"/>
                <a:ea typeface="黑体" pitchFamily="49" charset="-122"/>
              </a:rPr>
              <a:t>在“任务栏”中，完成下面的设置。</a:t>
            </a:r>
          </a:p>
          <a:p>
            <a:r>
              <a:rPr lang="zh-CN" altLang="en-US" sz="2200" dirty="0" smtClean="0">
                <a:latin typeface="黑体" pitchFamily="49" charset="-122"/>
                <a:ea typeface="黑体" pitchFamily="49" charset="-122"/>
              </a:rPr>
              <a:t>    （</a:t>
            </a:r>
            <a:r>
              <a:rPr lang="en-US" altLang="zh-CN" sz="2200" dirty="0">
                <a:latin typeface="黑体" pitchFamily="49" charset="-122"/>
                <a:ea typeface="黑体" pitchFamily="49" charset="-122"/>
              </a:rPr>
              <a:t>1</a:t>
            </a:r>
            <a:r>
              <a:rPr lang="zh-CN" altLang="en-US" sz="2200" dirty="0">
                <a:latin typeface="黑体" pitchFamily="49" charset="-122"/>
                <a:ea typeface="黑体" pitchFamily="49" charset="-122"/>
              </a:rPr>
              <a:t>）将桌面上的</a:t>
            </a:r>
            <a:r>
              <a:rPr lang="zh-CN" altLang="en-US" sz="2200" dirty="0" smtClean="0">
                <a:latin typeface="黑体" pitchFamily="49" charset="-122"/>
                <a:ea typeface="黑体" pitchFamily="49" charset="-122"/>
              </a:rPr>
              <a:t>“     ”</a:t>
            </a:r>
            <a:r>
              <a:rPr lang="zh-CN" altLang="en-US" sz="2200" dirty="0">
                <a:latin typeface="黑体" pitchFamily="49" charset="-122"/>
                <a:ea typeface="黑体" pitchFamily="49" charset="-122"/>
              </a:rPr>
              <a:t>图标添加到任务栏程序按钮区，然后再删除。</a:t>
            </a:r>
          </a:p>
          <a:p>
            <a:r>
              <a:rPr lang="zh-CN" altLang="en-US" sz="2200" dirty="0" smtClean="0">
                <a:latin typeface="黑体" pitchFamily="49" charset="-122"/>
                <a:ea typeface="黑体" pitchFamily="49" charset="-122"/>
              </a:rPr>
              <a:t>    （</a:t>
            </a:r>
            <a:r>
              <a:rPr lang="en-US" altLang="zh-CN" sz="2200" dirty="0">
                <a:latin typeface="黑体" pitchFamily="49" charset="-122"/>
                <a:ea typeface="黑体" pitchFamily="49" charset="-122"/>
              </a:rPr>
              <a:t>2</a:t>
            </a:r>
            <a:r>
              <a:rPr lang="zh-CN" altLang="en-US" sz="2200" dirty="0">
                <a:latin typeface="黑体" pitchFamily="49" charset="-122"/>
                <a:ea typeface="黑体" pitchFamily="49" charset="-122"/>
              </a:rPr>
              <a:t>）将“开始”菜单中的</a:t>
            </a:r>
            <a:r>
              <a:rPr lang="en-US" altLang="zh-CN" sz="2200" dirty="0">
                <a:latin typeface="黑体" pitchFamily="49" charset="-122"/>
                <a:ea typeface="黑体" pitchFamily="49" charset="-122"/>
              </a:rPr>
              <a:t>Microsoft Excel 2010</a:t>
            </a:r>
            <a:r>
              <a:rPr lang="zh-CN" altLang="en-US" sz="2200" dirty="0">
                <a:latin typeface="黑体" pitchFamily="49" charset="-122"/>
                <a:ea typeface="黑体" pitchFamily="49" charset="-122"/>
              </a:rPr>
              <a:t>添加任务栏程序按钮区。</a:t>
            </a:r>
          </a:p>
          <a:p>
            <a:r>
              <a:rPr lang="zh-CN" altLang="en-US" sz="2200" dirty="0" smtClean="0">
                <a:latin typeface="黑体" pitchFamily="49" charset="-122"/>
                <a:ea typeface="黑体" pitchFamily="49" charset="-122"/>
              </a:rPr>
              <a:t>    （</a:t>
            </a:r>
            <a:r>
              <a:rPr lang="en-US" altLang="zh-CN" sz="2200" dirty="0">
                <a:latin typeface="黑体" pitchFamily="49" charset="-122"/>
                <a:ea typeface="黑体" pitchFamily="49" charset="-122"/>
              </a:rPr>
              <a:t>3</a:t>
            </a:r>
            <a:r>
              <a:rPr lang="zh-CN" altLang="en-US" sz="2200" dirty="0">
                <a:latin typeface="黑体" pitchFamily="49" charset="-122"/>
                <a:ea typeface="黑体" pitchFamily="49" charset="-122"/>
              </a:rPr>
              <a:t>）在桌面上创建一个“学生管理</a:t>
            </a:r>
            <a:r>
              <a:rPr lang="en-US" altLang="zh-CN" sz="2200" dirty="0">
                <a:latin typeface="黑体" pitchFamily="49" charset="-122"/>
                <a:ea typeface="黑体" pitchFamily="49" charset="-122"/>
              </a:rPr>
              <a:t>.</a:t>
            </a:r>
            <a:r>
              <a:rPr lang="en-US" altLang="zh-CN" sz="2200" dirty="0" err="1">
                <a:latin typeface="黑体" pitchFamily="49" charset="-122"/>
                <a:ea typeface="黑体" pitchFamily="49" charset="-122"/>
              </a:rPr>
              <a:t>xls</a:t>
            </a:r>
            <a:r>
              <a:rPr lang="en-US" altLang="zh-CN" sz="2200" dirty="0">
                <a:latin typeface="黑体" pitchFamily="49" charset="-122"/>
                <a:ea typeface="黑体" pitchFamily="49" charset="-122"/>
              </a:rPr>
              <a:t>”</a:t>
            </a:r>
            <a:r>
              <a:rPr lang="zh-CN" altLang="en-US" sz="2200" dirty="0">
                <a:latin typeface="黑体" pitchFamily="49" charset="-122"/>
                <a:ea typeface="黑体" pitchFamily="49" charset="-122"/>
              </a:rPr>
              <a:t>空文件，然后再将此文件添加到任务栏</a:t>
            </a:r>
            <a:r>
              <a:rPr lang="en-US" altLang="zh-CN" sz="2200" dirty="0">
                <a:latin typeface="黑体" pitchFamily="49" charset="-122"/>
                <a:ea typeface="黑体" pitchFamily="49" charset="-122"/>
              </a:rPr>
              <a:t>Microsoft Excel 2010</a:t>
            </a:r>
            <a:r>
              <a:rPr lang="zh-CN" altLang="en-US" sz="2200" dirty="0">
                <a:latin typeface="黑体" pitchFamily="49" charset="-122"/>
                <a:ea typeface="黑体" pitchFamily="49" charset="-122"/>
              </a:rPr>
              <a:t>按钮中的跳转列表中。</a:t>
            </a:r>
          </a:p>
          <a:p>
            <a:r>
              <a:rPr lang="zh-CN" altLang="en-US" sz="2200" dirty="0" smtClean="0">
                <a:latin typeface="黑体" pitchFamily="49" charset="-122"/>
                <a:ea typeface="黑体" pitchFamily="49" charset="-122"/>
              </a:rPr>
              <a:t>    操作方法略。</a:t>
            </a:r>
            <a:endParaRPr lang="zh-CN" altLang="en-US" sz="2200" dirty="0">
              <a:latin typeface="黑体" pitchFamily="49" charset="-122"/>
              <a:ea typeface="黑体" pitchFamily="49" charset="-122"/>
            </a:endParaRPr>
          </a:p>
        </p:txBody>
      </p:sp>
      <p:sp>
        <p:nvSpPr>
          <p:cNvPr id="3" name="Rectangle 7"/>
          <p:cNvSpPr>
            <a:spLocks noChangeArrowheads="1"/>
          </p:cNvSpPr>
          <p:nvPr/>
        </p:nvSpPr>
        <p:spPr bwMode="auto">
          <a:xfrm>
            <a:off x="95250" y="188640"/>
            <a:ext cx="4020652"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b="1" dirty="0" smtClean="0">
                <a:latin typeface="黑体" pitchFamily="49" charset="-122"/>
                <a:ea typeface="黑体" pitchFamily="49" charset="-122"/>
              </a:rPr>
              <a:t>3.4.7  </a:t>
            </a:r>
            <a:r>
              <a:rPr lang="zh-CN" altLang="en-US" sz="2200" b="1" dirty="0" smtClean="0">
                <a:latin typeface="黑体" pitchFamily="49" charset="-122"/>
                <a:ea typeface="黑体" pitchFamily="49" charset="-122"/>
              </a:rPr>
              <a:t>“任务栏”的</a:t>
            </a:r>
            <a:r>
              <a:rPr lang="zh-CN" altLang="en-US" sz="2200" b="1" dirty="0">
                <a:latin typeface="黑体" pitchFamily="49" charset="-122"/>
                <a:ea typeface="黑体" pitchFamily="49" charset="-122"/>
              </a:rPr>
              <a:t>基本操作</a:t>
            </a:r>
          </a:p>
        </p:txBody>
      </p:sp>
      <p:pic>
        <p:nvPicPr>
          <p:cNvPr id="4" name="图片 3"/>
          <p:cNvPicPr/>
          <p:nvPr/>
        </p:nvPicPr>
        <p:blipFill>
          <a:blip r:embed="rId2"/>
          <a:stretch>
            <a:fillRect/>
          </a:stretch>
        </p:blipFill>
        <p:spPr>
          <a:xfrm>
            <a:off x="3347864" y="4437112"/>
            <a:ext cx="269875" cy="359410"/>
          </a:xfrm>
          <a:prstGeom prst="rect">
            <a:avLst/>
          </a:prstGeom>
        </p:spPr>
      </p:pic>
    </p:spTree>
    <p:extLst>
      <p:ext uri="{BB962C8B-B14F-4D97-AF65-F5344CB8AC3E}">
        <p14:creationId xmlns:p14="http://schemas.microsoft.com/office/powerpoint/2010/main" val="136915051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188640"/>
            <a:ext cx="9000000" cy="30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200" dirty="0" smtClean="0">
                <a:latin typeface="黑体" pitchFamily="49" charset="-122"/>
                <a:ea typeface="黑体" pitchFamily="49" charset="-122"/>
              </a:rPr>
              <a:t>    3</a:t>
            </a:r>
            <a:r>
              <a:rPr lang="zh-CN" altLang="en-US" sz="2200" dirty="0">
                <a:latin typeface="黑体" pitchFamily="49" charset="-122"/>
                <a:ea typeface="黑体" pitchFamily="49" charset="-122"/>
              </a:rPr>
              <a:t>．调整任务样的大小和位置</a:t>
            </a:r>
          </a:p>
          <a:p>
            <a:r>
              <a:rPr lang="zh-CN" altLang="en-US" sz="2200" dirty="0" smtClean="0">
                <a:latin typeface="黑体" pitchFamily="49" charset="-122"/>
                <a:ea typeface="黑体" pitchFamily="49" charset="-122"/>
              </a:rPr>
              <a:t>    </a:t>
            </a:r>
            <a:r>
              <a:rPr lang="en-US" altLang="zh-CN" sz="2200" dirty="0" smtClean="0">
                <a:latin typeface="黑体" pitchFamily="49" charset="-122"/>
                <a:ea typeface="黑体" pitchFamily="49" charset="-122"/>
              </a:rPr>
              <a:t>4</a:t>
            </a:r>
            <a:r>
              <a:rPr lang="zh-CN" altLang="en-US" sz="2200" dirty="0">
                <a:latin typeface="黑体" pitchFamily="49" charset="-122"/>
                <a:ea typeface="黑体" pitchFamily="49" charset="-122"/>
              </a:rPr>
              <a:t>．在“任务栏”中添加工具栏</a:t>
            </a:r>
          </a:p>
          <a:p>
            <a:r>
              <a:rPr lang="en-US" altLang="zh-CN" sz="2200" dirty="0" smtClean="0">
                <a:latin typeface="黑体" pitchFamily="49" charset="-122"/>
                <a:ea typeface="黑体" pitchFamily="49" charset="-122"/>
              </a:rPr>
              <a:t>    5</a:t>
            </a:r>
            <a:r>
              <a:rPr lang="zh-CN" altLang="en-US" sz="2200" dirty="0">
                <a:latin typeface="黑体" pitchFamily="49" charset="-122"/>
                <a:ea typeface="黑体" pitchFamily="49" charset="-122"/>
              </a:rPr>
              <a:t>．锁定和自动隐藏任务栏</a:t>
            </a:r>
          </a:p>
          <a:p>
            <a:r>
              <a:rPr lang="en-US" altLang="zh-CN" sz="2200" dirty="0" smtClean="0">
                <a:latin typeface="黑体" pitchFamily="49" charset="-122"/>
                <a:ea typeface="黑体" pitchFamily="49" charset="-122"/>
              </a:rPr>
              <a:t>    6</a:t>
            </a:r>
            <a:r>
              <a:rPr lang="zh-CN" altLang="en-US" sz="2200" dirty="0">
                <a:latin typeface="黑体" pitchFamily="49" charset="-122"/>
                <a:ea typeface="黑体" pitchFamily="49" charset="-122"/>
              </a:rPr>
              <a:t>．控制通知区域的程序</a:t>
            </a:r>
          </a:p>
          <a:p>
            <a:r>
              <a:rPr lang="en-US" altLang="zh-CN" sz="2200" dirty="0" smtClean="0">
                <a:latin typeface="黑体" pitchFamily="49" charset="-122"/>
                <a:ea typeface="黑体" pitchFamily="49" charset="-122"/>
              </a:rPr>
              <a:t>    7</a:t>
            </a:r>
            <a:r>
              <a:rPr lang="zh-CN" altLang="en-US" sz="2200" dirty="0">
                <a:latin typeface="黑体" pitchFamily="49" charset="-122"/>
                <a:ea typeface="黑体" pitchFamily="49" charset="-122"/>
              </a:rPr>
              <a:t>．自定义“开始”菜单</a:t>
            </a:r>
            <a:r>
              <a:rPr lang="zh-CN" altLang="en-US" sz="2200" dirty="0" smtClean="0">
                <a:latin typeface="黑体" pitchFamily="49" charset="-122"/>
                <a:ea typeface="黑体" pitchFamily="49" charset="-122"/>
              </a:rPr>
              <a:t>选项</a:t>
            </a:r>
            <a:endParaRPr lang="en-US" altLang="zh-CN" sz="2200" dirty="0" smtClean="0">
              <a:latin typeface="黑体" pitchFamily="49" charset="-122"/>
              <a:ea typeface="黑体" pitchFamily="49" charset="-122"/>
            </a:endParaRPr>
          </a:p>
          <a:p>
            <a:r>
              <a:rPr lang="en-US" altLang="zh-CN" sz="2200" dirty="0" smtClean="0">
                <a:latin typeface="黑体" pitchFamily="49" charset="-122"/>
                <a:ea typeface="黑体" pitchFamily="49" charset="-122"/>
              </a:rPr>
              <a:t>    【</a:t>
            </a:r>
            <a:r>
              <a:rPr lang="zh-CN" altLang="en-US" sz="2200" dirty="0">
                <a:latin typeface="黑体" pitchFamily="49" charset="-122"/>
                <a:ea typeface="黑体" pitchFamily="49" charset="-122"/>
              </a:rPr>
              <a:t>例</a:t>
            </a:r>
            <a:r>
              <a:rPr lang="en-US" altLang="zh-CN" sz="2200" dirty="0">
                <a:latin typeface="黑体" pitchFamily="49" charset="-122"/>
                <a:ea typeface="黑体" pitchFamily="49" charset="-122"/>
              </a:rPr>
              <a:t>3-5】 </a:t>
            </a:r>
            <a:r>
              <a:rPr lang="zh-CN" altLang="en-US" sz="2200" dirty="0">
                <a:latin typeface="黑体" pitchFamily="49" charset="-122"/>
                <a:ea typeface="黑体" pitchFamily="49" charset="-122"/>
              </a:rPr>
              <a:t>针对“开始”菜单，完成下面的设置</a:t>
            </a:r>
            <a:r>
              <a:rPr lang="zh-CN" altLang="en-US" sz="2200" dirty="0" smtClean="0">
                <a:latin typeface="黑体" pitchFamily="49" charset="-122"/>
                <a:ea typeface="黑体" pitchFamily="49" charset="-122"/>
              </a:rPr>
              <a:t>。（</a:t>
            </a:r>
            <a:r>
              <a:rPr lang="en-US" altLang="zh-CN" sz="2200" dirty="0" smtClean="0">
                <a:latin typeface="黑体" pitchFamily="49" charset="-122"/>
                <a:ea typeface="黑体" pitchFamily="49" charset="-122"/>
              </a:rPr>
              <a:t>1</a:t>
            </a:r>
            <a:r>
              <a:rPr lang="zh-CN" altLang="en-US" sz="2200" dirty="0">
                <a:latin typeface="黑体" pitchFamily="49" charset="-122"/>
                <a:ea typeface="黑体" pitchFamily="49" charset="-122"/>
              </a:rPr>
              <a:t>）将关机按钮的功能设置成</a:t>
            </a:r>
            <a:r>
              <a:rPr lang="zh-CN" altLang="en-US" sz="2200" dirty="0" smtClean="0">
                <a:latin typeface="黑体" pitchFamily="49" charset="-122"/>
                <a:ea typeface="黑体" pitchFamily="49" charset="-122"/>
              </a:rPr>
              <a:t>“重新启动”；（</a:t>
            </a:r>
            <a:r>
              <a:rPr lang="en-US" altLang="zh-CN" sz="2200" dirty="0" smtClean="0">
                <a:latin typeface="黑体" pitchFamily="49" charset="-122"/>
                <a:ea typeface="黑体" pitchFamily="49" charset="-122"/>
              </a:rPr>
              <a:t>2</a:t>
            </a:r>
            <a:r>
              <a:rPr lang="zh-CN" altLang="en-US" sz="2200" dirty="0" smtClean="0">
                <a:latin typeface="黑体" pitchFamily="49" charset="-122"/>
                <a:ea typeface="黑体" pitchFamily="49" charset="-122"/>
              </a:rPr>
              <a:t>）添加</a:t>
            </a:r>
            <a:r>
              <a:rPr lang="zh-CN" altLang="en-US" sz="2200" dirty="0">
                <a:latin typeface="黑体" pitchFamily="49" charset="-122"/>
                <a:ea typeface="黑体" pitchFamily="49" charset="-122"/>
              </a:rPr>
              <a:t>“运行”和“控制面板”两个链接选项。</a:t>
            </a:r>
          </a:p>
          <a:p>
            <a:r>
              <a:rPr lang="zh-CN" altLang="en-US" sz="2200" dirty="0">
                <a:latin typeface="黑体" pitchFamily="49" charset="-122"/>
                <a:ea typeface="黑体" pitchFamily="49" charset="-122"/>
              </a:rPr>
              <a:t>    操作方法略。</a:t>
            </a:r>
          </a:p>
          <a:p>
            <a:r>
              <a:rPr lang="en-US" altLang="zh-CN" sz="2200" dirty="0" smtClean="0">
                <a:latin typeface="黑体" pitchFamily="49" charset="-122"/>
                <a:ea typeface="黑体" pitchFamily="49" charset="-122"/>
              </a:rPr>
              <a:t>    </a:t>
            </a:r>
            <a:endParaRPr lang="zh-CN" altLang="en-US" sz="2200" dirty="0">
              <a:latin typeface="黑体" pitchFamily="49" charset="-122"/>
              <a:ea typeface="黑体" pitchFamily="49" charset="-122"/>
            </a:endParaRPr>
          </a:p>
        </p:txBody>
      </p:sp>
      <p:sp>
        <p:nvSpPr>
          <p:cNvPr id="7" name="矩形 6"/>
          <p:cNvSpPr/>
          <p:nvPr/>
        </p:nvSpPr>
        <p:spPr bwMode="auto">
          <a:xfrm>
            <a:off x="1979712" y="4293096"/>
            <a:ext cx="72008" cy="324000"/>
          </a:xfrm>
          <a:prstGeom prst="rect">
            <a:avLst/>
          </a:pr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Times New Roman" pitchFamily="18" charset="0"/>
              <a:ea typeface="宋体" pitchFamily="2" charset="-122"/>
            </a:endParaRPr>
          </a:p>
        </p:txBody>
      </p:sp>
      <p:sp>
        <p:nvSpPr>
          <p:cNvPr id="8" name="矩形 7"/>
          <p:cNvSpPr/>
          <p:nvPr/>
        </p:nvSpPr>
        <p:spPr>
          <a:xfrm>
            <a:off x="5508104" y="5573753"/>
            <a:ext cx="3528392" cy="369332"/>
          </a:xfrm>
          <a:prstGeom prst="rect">
            <a:avLst/>
          </a:prstGeom>
        </p:spPr>
        <p:txBody>
          <a:bodyPr wrap="square">
            <a:spAutoFit/>
          </a:bodyPr>
          <a:lstStyle/>
          <a:p>
            <a:pPr lvl="0"/>
            <a:r>
              <a:rPr lang="zh-CN" altLang="en-US" dirty="0">
                <a:solidFill>
                  <a:srgbClr val="FFFFFF"/>
                </a:solidFill>
                <a:latin typeface="黑体" pitchFamily="49" charset="-122"/>
                <a:ea typeface="黑体" pitchFamily="49" charset="-122"/>
              </a:rPr>
              <a:t>图</a:t>
            </a:r>
            <a:r>
              <a:rPr lang="en-US" altLang="zh-CN" dirty="0">
                <a:solidFill>
                  <a:srgbClr val="FFFFFF"/>
                </a:solidFill>
                <a:latin typeface="黑体" pitchFamily="49" charset="-122"/>
                <a:ea typeface="黑体" pitchFamily="49" charset="-122"/>
              </a:rPr>
              <a:t>3-22  </a:t>
            </a:r>
            <a:r>
              <a:rPr lang="zh-CN" altLang="en-US" dirty="0">
                <a:solidFill>
                  <a:srgbClr val="FFFFFF"/>
                </a:solidFill>
                <a:latin typeface="黑体" pitchFamily="49" charset="-122"/>
                <a:ea typeface="黑体" pitchFamily="49" charset="-122"/>
              </a:rPr>
              <a:t>应用</a:t>
            </a:r>
            <a:r>
              <a:rPr lang="en-US" altLang="zh-CN" dirty="0">
                <a:solidFill>
                  <a:srgbClr val="FFFFFF"/>
                </a:solidFill>
                <a:latin typeface="黑体" pitchFamily="49" charset="-122"/>
                <a:ea typeface="黑体" pitchFamily="49" charset="-122"/>
              </a:rPr>
              <a:t>Aero</a:t>
            </a:r>
            <a:r>
              <a:rPr lang="zh-CN" altLang="en-US" dirty="0">
                <a:solidFill>
                  <a:srgbClr val="FFFFFF"/>
                </a:solidFill>
                <a:latin typeface="黑体" pitchFamily="49" charset="-122"/>
                <a:ea typeface="黑体" pitchFamily="49" charset="-122"/>
              </a:rPr>
              <a:t>效果透视桌面</a:t>
            </a:r>
          </a:p>
        </p:txBody>
      </p:sp>
      <p:sp>
        <p:nvSpPr>
          <p:cNvPr id="9" name="Rectangle 2"/>
          <p:cNvSpPr>
            <a:spLocks noChangeArrowheads="1"/>
          </p:cNvSpPr>
          <p:nvPr/>
        </p:nvSpPr>
        <p:spPr bwMode="auto">
          <a:xfrm>
            <a:off x="95250" y="3212977"/>
            <a:ext cx="5196830"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200" dirty="0" smtClean="0">
                <a:latin typeface="黑体" pitchFamily="49" charset="-122"/>
                <a:ea typeface="黑体" pitchFamily="49" charset="-122"/>
              </a:rPr>
              <a:t>    8</a:t>
            </a:r>
            <a:r>
              <a:rPr lang="zh-CN" altLang="en-US" sz="2200" dirty="0">
                <a:latin typeface="黑体" pitchFamily="49" charset="-122"/>
                <a:ea typeface="黑体" pitchFamily="49" charset="-122"/>
              </a:rPr>
              <a:t>．</a:t>
            </a:r>
            <a:r>
              <a:rPr lang="zh-CN" altLang="en-US" sz="2200" dirty="0" smtClean="0">
                <a:latin typeface="黑体" pitchFamily="49" charset="-122"/>
                <a:ea typeface="黑体" pitchFamily="49" charset="-122"/>
              </a:rPr>
              <a:t>指示器</a:t>
            </a:r>
            <a:endParaRPr lang="en-US" altLang="zh-CN" sz="2200" dirty="0" smtClean="0">
              <a:latin typeface="黑体" pitchFamily="49" charset="-122"/>
              <a:ea typeface="黑体" pitchFamily="49" charset="-122"/>
            </a:endParaRPr>
          </a:p>
          <a:p>
            <a:r>
              <a:rPr lang="zh-CN" altLang="en-US" sz="2200" dirty="0" smtClean="0">
                <a:latin typeface="黑体" pitchFamily="49" charset="-122"/>
                <a:ea typeface="黑体" pitchFamily="49" charset="-122"/>
              </a:rPr>
              <a:t>  </a:t>
            </a:r>
            <a:r>
              <a:rPr lang="en-US" altLang="zh-CN" sz="2200" dirty="0" smtClean="0">
                <a:latin typeface="黑体" pitchFamily="49" charset="-122"/>
                <a:ea typeface="黑体" pitchFamily="49" charset="-122"/>
              </a:rPr>
              <a:t>9</a:t>
            </a:r>
            <a:r>
              <a:rPr lang="zh-CN" altLang="en-US" sz="2200" dirty="0">
                <a:latin typeface="黑体" pitchFamily="49" charset="-122"/>
                <a:ea typeface="黑体" pitchFamily="49" charset="-122"/>
              </a:rPr>
              <a:t>．“显示桌面”按钮</a:t>
            </a:r>
          </a:p>
          <a:p>
            <a:r>
              <a:rPr lang="zh-CN" altLang="en-US" sz="2200" dirty="0" smtClean="0">
                <a:latin typeface="黑体" pitchFamily="49" charset="-122"/>
                <a:ea typeface="黑体" pitchFamily="49" charset="-122"/>
              </a:rPr>
              <a:t>    任务栏</a:t>
            </a:r>
            <a:r>
              <a:rPr lang="zh-CN" altLang="en-US" sz="2200" dirty="0">
                <a:latin typeface="黑体" pitchFamily="49" charset="-122"/>
                <a:ea typeface="黑体" pitchFamily="49" charset="-122"/>
              </a:rPr>
              <a:t>最右侧的一块半透明的区域（或按钮）</a:t>
            </a:r>
            <a:r>
              <a:rPr lang="zh-CN" altLang="en-US" sz="2200" dirty="0" smtClean="0">
                <a:latin typeface="黑体" pitchFamily="49" charset="-122"/>
                <a:ea typeface="黑体" pitchFamily="49" charset="-122"/>
              </a:rPr>
              <a:t>“   ”</a:t>
            </a:r>
            <a:r>
              <a:rPr lang="zh-CN" altLang="en-US" sz="2200" dirty="0">
                <a:latin typeface="黑体" pitchFamily="49" charset="-122"/>
                <a:ea typeface="黑体" pitchFamily="49" charset="-122"/>
              </a:rPr>
              <a:t>，其作用有两个。</a:t>
            </a:r>
          </a:p>
          <a:p>
            <a:r>
              <a:rPr lang="zh-CN" altLang="en-US" sz="2200" dirty="0" smtClean="0">
                <a:latin typeface="黑体" pitchFamily="49" charset="-122"/>
                <a:ea typeface="黑体" pitchFamily="49" charset="-122"/>
              </a:rPr>
              <a:t>    （</a:t>
            </a:r>
            <a:r>
              <a:rPr lang="en-US" altLang="zh-CN" sz="2200" dirty="0">
                <a:latin typeface="黑体" pitchFamily="49" charset="-122"/>
                <a:ea typeface="黑体" pitchFamily="49" charset="-122"/>
              </a:rPr>
              <a:t>1</a:t>
            </a:r>
            <a:r>
              <a:rPr lang="zh-CN" altLang="en-US" sz="2200" dirty="0">
                <a:latin typeface="黑体" pitchFamily="49" charset="-122"/>
                <a:ea typeface="黑体" pitchFamily="49" charset="-122"/>
              </a:rPr>
              <a:t>）单击此钮，可显示桌面，最小化所有窗口。</a:t>
            </a:r>
          </a:p>
          <a:p>
            <a:r>
              <a:rPr lang="zh-CN" altLang="en-US" sz="2200" dirty="0" smtClean="0">
                <a:latin typeface="黑体" pitchFamily="49" charset="-122"/>
                <a:ea typeface="黑体" pitchFamily="49" charset="-122"/>
              </a:rPr>
              <a:t>    （</a:t>
            </a:r>
            <a:r>
              <a:rPr lang="en-US" altLang="zh-CN" sz="2200" dirty="0">
                <a:latin typeface="黑体" pitchFamily="49" charset="-122"/>
                <a:ea typeface="黑体" pitchFamily="49" charset="-122"/>
              </a:rPr>
              <a:t>2</a:t>
            </a:r>
            <a:r>
              <a:rPr lang="zh-CN" altLang="en-US" sz="2200" dirty="0">
                <a:latin typeface="黑体" pitchFamily="49" charset="-122"/>
                <a:ea typeface="黑体" pitchFamily="49" charset="-122"/>
              </a:rPr>
              <a:t>）当把鼠标移动到该按钮上面后，用户即可透视桌面上的所有对象、查看桌面的情况、当鼠标离开此钮后恢复原状，如图</a:t>
            </a:r>
            <a:r>
              <a:rPr lang="en-US" altLang="zh-CN" sz="2200" dirty="0">
                <a:latin typeface="黑体" pitchFamily="49" charset="-122"/>
                <a:ea typeface="黑体" pitchFamily="49" charset="-122"/>
              </a:rPr>
              <a:t>3-22</a:t>
            </a:r>
            <a:r>
              <a:rPr lang="zh-CN" altLang="en-US" sz="2200" dirty="0">
                <a:latin typeface="黑体" pitchFamily="49" charset="-122"/>
                <a:ea typeface="黑体" pitchFamily="49" charset="-122"/>
              </a:rPr>
              <a:t>所示。</a:t>
            </a:r>
          </a:p>
          <a:p>
            <a:r>
              <a:rPr lang="zh-CN" altLang="en-US" sz="2200" dirty="0">
                <a:latin typeface="黑体" pitchFamily="49" charset="-122"/>
                <a:ea typeface="黑体" pitchFamily="49" charset="-122"/>
              </a:rPr>
              <a:t> </a:t>
            </a:r>
          </a:p>
          <a:p>
            <a:endParaRPr lang="zh-CN" altLang="en-US" sz="2200" dirty="0">
              <a:latin typeface="黑体" pitchFamily="49" charset="-122"/>
              <a:ea typeface="黑体" pitchFamily="49" charset="-122"/>
            </a:endParaRPr>
          </a:p>
        </p:txBody>
      </p:sp>
      <p:pic>
        <p:nvPicPr>
          <p:cNvPr id="10" name="图片 9"/>
          <p:cNvPicPr/>
          <p:nvPr/>
        </p:nvPicPr>
        <p:blipFill>
          <a:blip r:embed="rId2"/>
          <a:stretch>
            <a:fillRect/>
          </a:stretch>
        </p:blipFill>
        <p:spPr>
          <a:xfrm>
            <a:off x="5259165" y="3212976"/>
            <a:ext cx="3744416" cy="2339459"/>
          </a:xfrm>
          <a:prstGeom prst="rect">
            <a:avLst/>
          </a:prstGeom>
        </p:spPr>
      </p:pic>
    </p:spTree>
    <p:extLst>
      <p:ext uri="{BB962C8B-B14F-4D97-AF65-F5344CB8AC3E}">
        <p14:creationId xmlns:p14="http://schemas.microsoft.com/office/powerpoint/2010/main" val="332081438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9"/>
                                        </p:tgtEl>
                                        <p:attrNameLst>
                                          <p:attrName>style.visibility</p:attrName>
                                        </p:attrNameLst>
                                      </p:cBhvr>
                                      <p:to>
                                        <p:strVal val="visible"/>
                                      </p:to>
                                    </p:set>
                                    <p:animEffect>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9"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1268760"/>
            <a:ext cx="9000000" cy="273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所谓</a:t>
            </a:r>
            <a:r>
              <a:rPr lang="zh-CN" altLang="en-US" sz="2200" dirty="0">
                <a:latin typeface="Arial" pitchFamily="34" charset="0"/>
                <a:ea typeface="黑体" pitchFamily="49" charset="-122"/>
              </a:rPr>
              <a:t>窗口是指当用户启动应用程序或打开文档时，桌面屏幕上出现的已定义的一个矩形工作区，用于查看应用程序或文档的信息。</a:t>
            </a:r>
          </a:p>
          <a:p>
            <a:r>
              <a:rPr lang="zh-CN" altLang="en-US" sz="2200" dirty="0" smtClean="0">
                <a:latin typeface="Arial" pitchFamily="34" charset="0"/>
                <a:ea typeface="黑体" pitchFamily="49" charset="-122"/>
              </a:rPr>
              <a:t>        在</a:t>
            </a:r>
            <a:r>
              <a:rPr lang="en-US" altLang="zh-CN" sz="2200" dirty="0">
                <a:latin typeface="Arial" pitchFamily="34" charset="0"/>
                <a:ea typeface="黑体" pitchFamily="49" charset="-122"/>
              </a:rPr>
              <a:t>Windows 7</a:t>
            </a:r>
            <a:r>
              <a:rPr lang="zh-CN" altLang="en-US" sz="2200" dirty="0">
                <a:latin typeface="Arial" pitchFamily="34" charset="0"/>
                <a:ea typeface="黑体" pitchFamily="49" charset="-122"/>
              </a:rPr>
              <a:t>中，窗口的外形基本一致，可以分为三类：应用程序窗口、文档窗口和对话框窗口。</a:t>
            </a:r>
          </a:p>
          <a:p>
            <a:r>
              <a:rPr lang="en-US" altLang="zh-CN" sz="2200" dirty="0" smtClean="0">
                <a:latin typeface="Arial" pitchFamily="34" charset="0"/>
                <a:ea typeface="黑体" pitchFamily="49" charset="-122"/>
              </a:rPr>
              <a:t>        1</a:t>
            </a:r>
            <a:r>
              <a:rPr lang="zh-CN" altLang="en-US" sz="2200" dirty="0">
                <a:latin typeface="Arial" pitchFamily="34" charset="0"/>
                <a:ea typeface="黑体" pitchFamily="49" charset="-122"/>
              </a:rPr>
              <a:t>．应用程序窗口</a:t>
            </a:r>
          </a:p>
          <a:p>
            <a:r>
              <a:rPr lang="zh-CN" altLang="en-US" sz="2200" dirty="0" smtClean="0">
                <a:latin typeface="Arial" pitchFamily="34" charset="0"/>
                <a:ea typeface="黑体" pitchFamily="49" charset="-122"/>
              </a:rPr>
              <a:t>        应用程序</a:t>
            </a:r>
            <a:r>
              <a:rPr lang="zh-CN" altLang="en-US" sz="2200" dirty="0">
                <a:latin typeface="Arial" pitchFamily="34" charset="0"/>
                <a:ea typeface="黑体" pitchFamily="49" charset="-122"/>
              </a:rPr>
              <a:t>窗口简称为窗口，它是一个应用程序运行时的人机交互界面。该程序的数据输入、处理的数据结果都在此窗口，如图</a:t>
            </a:r>
            <a:r>
              <a:rPr lang="en-US" altLang="zh-CN" sz="2200" dirty="0">
                <a:latin typeface="Arial" pitchFamily="34" charset="0"/>
                <a:ea typeface="黑体" pitchFamily="49" charset="-122"/>
              </a:rPr>
              <a:t>3-23</a:t>
            </a:r>
            <a:r>
              <a:rPr lang="zh-CN" altLang="en-US" sz="2200" dirty="0">
                <a:latin typeface="Arial" pitchFamily="34" charset="0"/>
                <a:ea typeface="黑体" pitchFamily="49" charset="-122"/>
              </a:rPr>
              <a:t>是一个典型的</a:t>
            </a:r>
            <a:r>
              <a:rPr lang="en-US" altLang="zh-CN" sz="2200" dirty="0">
                <a:latin typeface="Arial" pitchFamily="34" charset="0"/>
                <a:ea typeface="黑体" pitchFamily="49" charset="-122"/>
              </a:rPr>
              <a:t>Windows</a:t>
            </a:r>
            <a:r>
              <a:rPr lang="zh-CN" altLang="en-US" sz="2200" dirty="0">
                <a:latin typeface="Arial" pitchFamily="34" charset="0"/>
                <a:ea typeface="黑体" pitchFamily="49" charset="-122"/>
              </a:rPr>
              <a:t>窗口的例子。</a:t>
            </a:r>
          </a:p>
        </p:txBody>
      </p:sp>
      <p:sp>
        <p:nvSpPr>
          <p:cNvPr id="3" name="Rectangle 7"/>
          <p:cNvSpPr>
            <a:spLocks noChangeArrowheads="1"/>
          </p:cNvSpPr>
          <p:nvPr/>
        </p:nvSpPr>
        <p:spPr bwMode="auto">
          <a:xfrm>
            <a:off x="95250" y="764704"/>
            <a:ext cx="3227165"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a:latin typeface="Arial" pitchFamily="34" charset="0"/>
                <a:ea typeface="黑体" pitchFamily="49" charset="-122"/>
              </a:rPr>
              <a:t>3.5.1  </a:t>
            </a:r>
            <a:r>
              <a:rPr lang="zh-CN" altLang="en-US" sz="2200" dirty="0">
                <a:latin typeface="Arial" pitchFamily="34" charset="0"/>
                <a:ea typeface="黑体" pitchFamily="49" charset="-122"/>
              </a:rPr>
              <a:t>窗口的类型和组成</a:t>
            </a:r>
          </a:p>
        </p:txBody>
      </p:sp>
      <p:sp>
        <p:nvSpPr>
          <p:cNvPr id="4" name="Rectangle 6"/>
          <p:cNvSpPr>
            <a:spLocks noChangeArrowheads="1"/>
          </p:cNvSpPr>
          <p:nvPr/>
        </p:nvSpPr>
        <p:spPr bwMode="auto">
          <a:xfrm>
            <a:off x="95250" y="176361"/>
            <a:ext cx="5268913" cy="461665"/>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1" hangingPunct="1"/>
            <a:r>
              <a:rPr lang="en-US" altLang="zh-CN" sz="2400" dirty="0">
                <a:ea typeface="黑体" pitchFamily="49" charset="-122"/>
              </a:rPr>
              <a:t>3.5  </a:t>
            </a:r>
            <a:r>
              <a:rPr lang="en-US" altLang="zh-CN" sz="2400" dirty="0" smtClean="0">
                <a:ea typeface="黑体" pitchFamily="49" charset="-122"/>
              </a:rPr>
              <a:t>Windows </a:t>
            </a:r>
            <a:r>
              <a:rPr lang="en-US" altLang="zh-CN" sz="2400" dirty="0">
                <a:ea typeface="黑体" pitchFamily="49" charset="-122"/>
              </a:rPr>
              <a:t>7</a:t>
            </a:r>
            <a:r>
              <a:rPr lang="zh-CN" altLang="en-US" sz="2400" dirty="0">
                <a:ea typeface="黑体" pitchFamily="49" charset="-122"/>
              </a:rPr>
              <a:t>的窗口及操作</a:t>
            </a:r>
          </a:p>
        </p:txBody>
      </p:sp>
      <p:pic>
        <p:nvPicPr>
          <p:cNvPr id="3768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3928" y="3817569"/>
            <a:ext cx="5040560" cy="2851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67544" y="5201147"/>
            <a:ext cx="3384376" cy="369332"/>
          </a:xfrm>
          <a:prstGeom prst="rect">
            <a:avLst/>
          </a:prstGeom>
        </p:spPr>
        <p:txBody>
          <a:bodyPr wrap="square">
            <a:spAutoFit/>
          </a:bodyPr>
          <a:lstStyle/>
          <a:p>
            <a:r>
              <a:rPr lang="zh-CN" altLang="zh-CN" dirty="0"/>
              <a:t>图</a:t>
            </a:r>
            <a:r>
              <a:rPr lang="en-US" altLang="zh-CN" dirty="0"/>
              <a:t>3-23  Windows 7</a:t>
            </a:r>
            <a:r>
              <a:rPr lang="zh-CN" altLang="zh-CN" dirty="0"/>
              <a:t>应用程序窗口</a:t>
            </a:r>
            <a:endParaRPr lang="zh-CN" altLang="en-US" dirty="0"/>
          </a:p>
        </p:txBody>
      </p:sp>
    </p:spTree>
    <p:extLst>
      <p:ext uri="{BB962C8B-B14F-4D97-AF65-F5344CB8AC3E}">
        <p14:creationId xmlns:p14="http://schemas.microsoft.com/office/powerpoint/2010/main" val="189080746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188640"/>
            <a:ext cx="9000000"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．文档窗口</a:t>
            </a:r>
          </a:p>
          <a:p>
            <a:r>
              <a:rPr lang="zh-CN" altLang="en-US" sz="2200" dirty="0" smtClean="0">
                <a:latin typeface="Arial" pitchFamily="34" charset="0"/>
                <a:ea typeface="黑体" pitchFamily="49" charset="-122"/>
              </a:rPr>
              <a:t>        文档</a:t>
            </a:r>
            <a:r>
              <a:rPr lang="zh-CN" altLang="en-US" sz="2200" dirty="0">
                <a:latin typeface="Arial" pitchFamily="34" charset="0"/>
                <a:ea typeface="黑体" pitchFamily="49" charset="-122"/>
              </a:rPr>
              <a:t>窗口是指在应用程序运行时，向用户显示文档文件内容的窗口，如图</a:t>
            </a:r>
            <a:r>
              <a:rPr lang="en-US" altLang="zh-CN" sz="2200" dirty="0">
                <a:latin typeface="Arial" pitchFamily="34" charset="0"/>
                <a:ea typeface="黑体" pitchFamily="49" charset="-122"/>
              </a:rPr>
              <a:t>3-24</a:t>
            </a:r>
            <a:r>
              <a:rPr lang="zh-CN" altLang="en-US" sz="2200" dirty="0">
                <a:latin typeface="Arial" pitchFamily="34" charset="0"/>
                <a:ea typeface="黑体" pitchFamily="49" charset="-122"/>
              </a:rPr>
              <a:t>所示虚线框内显示的窗口。文档窗口是出现在应用程序窗口之内的窗口，如</a:t>
            </a:r>
            <a:r>
              <a:rPr lang="en-US" altLang="zh-CN" sz="2200" dirty="0">
                <a:latin typeface="Arial" pitchFamily="34" charset="0"/>
                <a:ea typeface="黑体" pitchFamily="49" charset="-122"/>
              </a:rPr>
              <a:t>Excel</a:t>
            </a:r>
            <a:r>
              <a:rPr lang="zh-CN" altLang="en-US" sz="2200" dirty="0">
                <a:latin typeface="Arial" pitchFamily="34" charset="0"/>
                <a:ea typeface="黑体" pitchFamily="49" charset="-122"/>
              </a:rPr>
              <a:t>中生成的工作簿等。文档窗口不含菜单栏，它与应用程序窗口共享菜单。</a:t>
            </a:r>
          </a:p>
          <a:p>
            <a:r>
              <a:rPr lang="zh-CN" altLang="en-US" sz="2200" dirty="0">
                <a:latin typeface="Arial" pitchFamily="34" charset="0"/>
                <a:ea typeface="黑体" pitchFamily="49" charset="-122"/>
              </a:rPr>
              <a:t>  </a:t>
            </a:r>
          </a:p>
        </p:txBody>
      </p:sp>
      <p:sp>
        <p:nvSpPr>
          <p:cNvPr id="4" name="矩形 3"/>
          <p:cNvSpPr/>
          <p:nvPr/>
        </p:nvSpPr>
        <p:spPr>
          <a:xfrm>
            <a:off x="971600" y="3284984"/>
            <a:ext cx="331236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3-24  Excel</a:t>
            </a:r>
            <a:r>
              <a:rPr lang="zh-CN" altLang="en-US" dirty="0">
                <a:solidFill>
                  <a:srgbClr val="FFFFFF"/>
                </a:solidFill>
                <a:latin typeface="Arial" pitchFamily="34" charset="0"/>
                <a:ea typeface="黑体" pitchFamily="49" charset="-122"/>
              </a:rPr>
              <a:t>工作簿</a:t>
            </a:r>
            <a:r>
              <a:rPr lang="en-US" altLang="zh-CN" dirty="0">
                <a:solidFill>
                  <a:srgbClr val="FFFFFF"/>
                </a:solidFill>
                <a:latin typeface="Arial" pitchFamily="34" charset="0"/>
                <a:ea typeface="黑体" pitchFamily="49" charset="-122"/>
              </a:rPr>
              <a:t>-</a:t>
            </a:r>
            <a:r>
              <a:rPr lang="zh-CN" altLang="en-US" dirty="0">
                <a:solidFill>
                  <a:srgbClr val="FFFFFF"/>
                </a:solidFill>
                <a:latin typeface="Arial" pitchFamily="34" charset="0"/>
                <a:ea typeface="黑体" pitchFamily="49" charset="-122"/>
              </a:rPr>
              <a:t>文档窗口</a:t>
            </a:r>
          </a:p>
        </p:txBody>
      </p:sp>
      <p:pic>
        <p:nvPicPr>
          <p:cNvPr id="5" name="图片 4"/>
          <p:cNvPicPr/>
          <p:nvPr/>
        </p:nvPicPr>
        <p:blipFill>
          <a:blip r:embed="rId2"/>
          <a:stretch>
            <a:fillRect/>
          </a:stretch>
        </p:blipFill>
        <p:spPr>
          <a:xfrm>
            <a:off x="4427984" y="1700808"/>
            <a:ext cx="4464496" cy="3024336"/>
          </a:xfrm>
          <a:prstGeom prst="rect">
            <a:avLst/>
          </a:prstGeom>
        </p:spPr>
      </p:pic>
      <p:sp>
        <p:nvSpPr>
          <p:cNvPr id="6" name="Rectangle 2"/>
          <p:cNvSpPr>
            <a:spLocks noChangeArrowheads="1"/>
          </p:cNvSpPr>
          <p:nvPr/>
        </p:nvSpPr>
        <p:spPr bwMode="auto">
          <a:xfrm>
            <a:off x="95250" y="4741924"/>
            <a:ext cx="9000000"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．对话框</a:t>
            </a:r>
          </a:p>
          <a:p>
            <a:r>
              <a:rPr lang="zh-CN" altLang="en-US" sz="2200" dirty="0" smtClean="0">
                <a:latin typeface="Arial" pitchFamily="34" charset="0"/>
                <a:ea typeface="黑体" pitchFamily="49" charset="-122"/>
              </a:rPr>
              <a:t>        对话框</a:t>
            </a:r>
            <a:r>
              <a:rPr lang="zh-CN" altLang="en-US" sz="2200" dirty="0">
                <a:latin typeface="Arial" pitchFamily="34" charset="0"/>
                <a:ea typeface="黑体" pitchFamily="49" charset="-122"/>
              </a:rPr>
              <a:t>是</a:t>
            </a:r>
            <a:r>
              <a:rPr lang="en-US" altLang="zh-CN" sz="2200" dirty="0">
                <a:latin typeface="Arial" pitchFamily="34" charset="0"/>
                <a:ea typeface="黑体" pitchFamily="49" charset="-122"/>
              </a:rPr>
              <a:t>Windows 7</a:t>
            </a:r>
            <a:r>
              <a:rPr lang="zh-CN" altLang="en-US" sz="2200" dirty="0">
                <a:latin typeface="Arial" pitchFamily="34" charset="0"/>
                <a:ea typeface="黑体" pitchFamily="49" charset="-122"/>
              </a:rPr>
              <a:t>提供的特殊窗口，它的作用有两个：</a:t>
            </a:r>
          </a:p>
          <a:p>
            <a:r>
              <a:rPr lang="zh-CN" altLang="en-US" sz="2200" dirty="0">
                <a:latin typeface="Arial" pitchFamily="34" charset="0"/>
                <a:ea typeface="黑体" pitchFamily="49" charset="-122"/>
              </a:rPr>
              <a:t>（</a:t>
            </a:r>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）当用户选择执行某个命令时，系统有时还要知道执行该命令所需的更详细的信息，为此</a:t>
            </a:r>
            <a:r>
              <a:rPr lang="en-US" altLang="zh-CN" sz="2200" dirty="0">
                <a:latin typeface="Arial" pitchFamily="34" charset="0"/>
                <a:ea typeface="黑体" pitchFamily="49" charset="-122"/>
              </a:rPr>
              <a:t>Windows 7</a:t>
            </a:r>
            <a:r>
              <a:rPr lang="zh-CN" altLang="en-US" sz="2200" dirty="0">
                <a:latin typeface="Arial" pitchFamily="34" charset="0"/>
                <a:ea typeface="黑体" pitchFamily="49" charset="-122"/>
              </a:rPr>
              <a:t>会在屏幕上显示一个询问的画面，以获得用户的应答。</a:t>
            </a:r>
          </a:p>
          <a:p>
            <a:r>
              <a:rPr lang="zh-CN" altLang="en-US" sz="2200" dirty="0">
                <a:latin typeface="Arial" pitchFamily="34" charset="0"/>
                <a:ea typeface="黑体" pitchFamily="49" charset="-122"/>
              </a:rPr>
              <a:t>（</a:t>
            </a:r>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）当系统发生错误时，或者用户选择不能执行的操作功能，将会显示警告信息框。</a:t>
            </a:r>
          </a:p>
          <a:p>
            <a:r>
              <a:rPr lang="zh-CN" altLang="en-US" sz="2200" dirty="0">
                <a:latin typeface="Arial" pitchFamily="34" charset="0"/>
                <a:ea typeface="黑体" pitchFamily="49" charset="-122"/>
              </a:rPr>
              <a:t>对话框中可以包含选项卡、命令按钮、单选按钮、复选框、文本框、下拉列表框、微调器和滑块等多种对话元素。</a:t>
            </a:r>
          </a:p>
          <a:p>
            <a:r>
              <a:rPr lang="zh-CN" altLang="en-US" sz="2200" dirty="0">
                <a:latin typeface="Arial" pitchFamily="34" charset="0"/>
                <a:ea typeface="黑体" pitchFamily="49" charset="-122"/>
              </a:rPr>
              <a:t>有的对话框可能只有简单的一种对话元素，有的对话框可能将这八种对话元素都包含，如图</a:t>
            </a:r>
            <a:r>
              <a:rPr lang="en-US" altLang="zh-CN" sz="2200" dirty="0">
                <a:latin typeface="Arial" pitchFamily="34" charset="0"/>
                <a:ea typeface="黑体" pitchFamily="49" charset="-122"/>
              </a:rPr>
              <a:t>3-25</a:t>
            </a:r>
            <a:r>
              <a:rPr lang="zh-CN" altLang="en-US" sz="2200" dirty="0">
                <a:latin typeface="Arial" pitchFamily="34" charset="0"/>
                <a:ea typeface="黑体" pitchFamily="49" charset="-122"/>
              </a:rPr>
              <a:t>所示。</a:t>
            </a:r>
          </a:p>
          <a:p>
            <a:r>
              <a:rPr lang="zh-CN" altLang="en-US" sz="2200" dirty="0" smtClean="0">
                <a:latin typeface="Arial" pitchFamily="34" charset="0"/>
                <a:ea typeface="黑体" pitchFamily="49" charset="-122"/>
              </a:rPr>
              <a:t>。</a:t>
            </a:r>
          </a:p>
          <a:p>
            <a:r>
              <a:rPr lang="zh-CN" altLang="en-US" sz="2200" dirty="0" smtClean="0">
                <a:latin typeface="Arial" pitchFamily="34" charset="0"/>
                <a:ea typeface="黑体" pitchFamily="49" charset="-122"/>
              </a:rPr>
              <a:t>  </a:t>
            </a:r>
            <a:endParaRPr lang="zh-CN" altLang="en-US" sz="2200" dirty="0">
              <a:latin typeface="Arial" pitchFamily="34" charset="0"/>
              <a:ea typeface="黑体" pitchFamily="49" charset="-122"/>
            </a:endParaRPr>
          </a:p>
        </p:txBody>
      </p:sp>
    </p:spTree>
    <p:extLst>
      <p:ext uri="{BB962C8B-B14F-4D97-AF65-F5344CB8AC3E}">
        <p14:creationId xmlns:p14="http://schemas.microsoft.com/office/powerpoint/2010/main" val="338533874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6"/>
                                        </p:tgtEl>
                                        <p:attrNameLst>
                                          <p:attrName>style.visibility</p:attrName>
                                        </p:attrNameLst>
                                      </p:cBhvr>
                                      <p:to>
                                        <p:strVal val="visible"/>
                                      </p:to>
                                    </p:set>
                                    <p:animEffec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116632"/>
            <a:ext cx="9000000"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a:t>
            </a:r>
            <a:r>
              <a:rPr lang="en-US" altLang="zh-CN" sz="2200" dirty="0" smtClean="0">
                <a:latin typeface="Arial" pitchFamily="34" charset="0"/>
                <a:ea typeface="黑体" pitchFamily="49" charset="-122"/>
              </a:rPr>
              <a:t>2</a:t>
            </a:r>
            <a:r>
              <a:rPr lang="zh-CN" altLang="en-US" sz="2200" dirty="0">
                <a:latin typeface="Arial" pitchFamily="34" charset="0"/>
                <a:ea typeface="黑体" pitchFamily="49" charset="-122"/>
              </a:rPr>
              <a:t>）当系统发生错误时，或者用户选择不能执行的操作功能，将会显示警告信息框。</a:t>
            </a:r>
          </a:p>
          <a:p>
            <a:r>
              <a:rPr lang="zh-CN" altLang="en-US" sz="2200" dirty="0" smtClean="0">
                <a:latin typeface="Arial" pitchFamily="34" charset="0"/>
                <a:ea typeface="黑体" pitchFamily="49" charset="-122"/>
              </a:rPr>
              <a:t>        对话框</a:t>
            </a:r>
            <a:r>
              <a:rPr lang="zh-CN" altLang="en-US" sz="2200" dirty="0">
                <a:latin typeface="Arial" pitchFamily="34" charset="0"/>
                <a:ea typeface="黑体" pitchFamily="49" charset="-122"/>
              </a:rPr>
              <a:t>中可以包含选项卡、命令按钮、单选按钮、复选框、文本框、下拉列表框、微调器和滑块等多种对话元素。</a:t>
            </a:r>
          </a:p>
          <a:p>
            <a:r>
              <a:rPr lang="zh-CN" altLang="en-US" sz="2200" dirty="0" smtClean="0">
                <a:latin typeface="Arial" pitchFamily="34" charset="0"/>
                <a:ea typeface="黑体" pitchFamily="49" charset="-122"/>
              </a:rPr>
              <a:t>        有</a:t>
            </a:r>
            <a:r>
              <a:rPr lang="zh-CN" altLang="en-US" sz="2200" dirty="0">
                <a:latin typeface="Arial" pitchFamily="34" charset="0"/>
                <a:ea typeface="黑体" pitchFamily="49" charset="-122"/>
              </a:rPr>
              <a:t>的对话框可能只有简单的一种对话元素，有的对话框可能将这八种对话元素都包含，如图</a:t>
            </a:r>
            <a:r>
              <a:rPr lang="en-US" altLang="zh-CN" sz="2200" dirty="0">
                <a:latin typeface="Arial" pitchFamily="34" charset="0"/>
                <a:ea typeface="黑体" pitchFamily="49" charset="-122"/>
              </a:rPr>
              <a:t>3-25</a:t>
            </a:r>
            <a:r>
              <a:rPr lang="zh-CN" altLang="en-US" sz="2200" dirty="0">
                <a:latin typeface="Arial" pitchFamily="34" charset="0"/>
                <a:ea typeface="黑体" pitchFamily="49" charset="-122"/>
              </a:rPr>
              <a:t>所示</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4" name="矩形 3"/>
          <p:cNvSpPr/>
          <p:nvPr/>
        </p:nvSpPr>
        <p:spPr>
          <a:xfrm>
            <a:off x="395536" y="3132140"/>
            <a:ext cx="3168352" cy="369332"/>
          </a:xfrm>
          <a:prstGeom prst="rect">
            <a:avLst/>
          </a:prstGeom>
        </p:spPr>
        <p:txBody>
          <a:bodyPr wrap="square">
            <a:spAutoFit/>
          </a:bodyPr>
          <a:lstStyle/>
          <a:p>
            <a:pPr lvl="0"/>
            <a:r>
              <a:rPr lang="zh-CN" altLang="en-US" dirty="0">
                <a:latin typeface="Arial" pitchFamily="34" charset="0"/>
                <a:ea typeface="黑体" pitchFamily="49" charset="-122"/>
              </a:rPr>
              <a:t>图</a:t>
            </a:r>
            <a:r>
              <a:rPr lang="en-US" altLang="zh-CN" dirty="0">
                <a:latin typeface="Arial" pitchFamily="34" charset="0"/>
                <a:ea typeface="黑体" pitchFamily="49" charset="-122"/>
              </a:rPr>
              <a:t>3-25  </a:t>
            </a:r>
            <a:r>
              <a:rPr lang="zh-CN" altLang="en-US" dirty="0">
                <a:latin typeface="Arial" pitchFamily="34" charset="0"/>
                <a:ea typeface="黑体" pitchFamily="49" charset="-122"/>
              </a:rPr>
              <a:t>对话框</a:t>
            </a:r>
            <a:r>
              <a:rPr lang="zh-CN" altLang="en-US" dirty="0" smtClean="0">
                <a:latin typeface="Arial" pitchFamily="34" charset="0"/>
                <a:ea typeface="黑体" pitchFamily="49" charset="-122"/>
              </a:rPr>
              <a:t>及其</a:t>
            </a:r>
            <a:r>
              <a:rPr lang="zh-CN" altLang="en-US" dirty="0">
                <a:solidFill>
                  <a:srgbClr val="FFFFFF"/>
                </a:solidFill>
                <a:latin typeface="Arial" pitchFamily="34" charset="0"/>
                <a:ea typeface="黑体" pitchFamily="49" charset="-122"/>
              </a:rPr>
              <a:t>对话</a:t>
            </a:r>
            <a:r>
              <a:rPr lang="zh-CN" altLang="en-US" dirty="0" smtClean="0">
                <a:solidFill>
                  <a:srgbClr val="FFFFFF"/>
                </a:solidFill>
                <a:latin typeface="Arial" pitchFamily="34" charset="0"/>
                <a:ea typeface="黑体" pitchFamily="49" charset="-122"/>
              </a:rPr>
              <a:t>元素</a:t>
            </a:r>
            <a:endParaRPr lang="zh-CN" altLang="en-US" dirty="0">
              <a:latin typeface="Arial" pitchFamily="34" charset="0"/>
              <a:ea typeface="黑体" pitchFamily="49" charset="-122"/>
            </a:endParaRPr>
          </a:p>
        </p:txBody>
      </p:sp>
      <p:pic>
        <p:nvPicPr>
          <p:cNvPr id="3778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2296244"/>
            <a:ext cx="5067300" cy="422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95250" y="4060449"/>
            <a:ext cx="3612654" cy="1107996"/>
          </a:xfrm>
          <a:prstGeom prst="rect">
            <a:avLst/>
          </a:prstGeom>
        </p:spPr>
        <p:txBody>
          <a:bodyPr wrap="square">
            <a:spAutoFit/>
          </a:bodyPr>
          <a:lstStyle/>
          <a:p>
            <a:pPr lvl="0"/>
            <a:r>
              <a:rPr lang="zh-CN" altLang="en-US" sz="2200" dirty="0" smtClean="0">
                <a:solidFill>
                  <a:srgbClr val="FFFFFF"/>
                </a:solidFill>
                <a:latin typeface="Arial" pitchFamily="34" charset="0"/>
                <a:ea typeface="黑体" pitchFamily="49" charset="-122"/>
              </a:rPr>
              <a:t>        对话框与应用程序窗口和文档窗口最</a:t>
            </a:r>
            <a:r>
              <a:rPr lang="zh-CN" altLang="en-US" sz="2200" dirty="0">
                <a:solidFill>
                  <a:srgbClr val="FFFFFF"/>
                </a:solidFill>
                <a:latin typeface="Arial" pitchFamily="34" charset="0"/>
                <a:ea typeface="黑体" pitchFamily="49" charset="-122"/>
              </a:rPr>
              <a:t>根本的区别是不能进行大小的改变。</a:t>
            </a:r>
          </a:p>
        </p:txBody>
      </p:sp>
    </p:spTree>
    <p:extLst>
      <p:ext uri="{BB962C8B-B14F-4D97-AF65-F5344CB8AC3E}">
        <p14:creationId xmlns:p14="http://schemas.microsoft.com/office/powerpoint/2010/main" val="299354739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620688"/>
            <a:ext cx="9000000" cy="24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a:t>
            </a:r>
            <a:r>
              <a:rPr lang="en-US" altLang="zh-CN" sz="2200" dirty="0" smtClean="0">
                <a:latin typeface="Arial" pitchFamily="34" charset="0"/>
                <a:ea typeface="黑体" pitchFamily="49" charset="-122"/>
              </a:rPr>
              <a:t>1</a:t>
            </a:r>
            <a:r>
              <a:rPr lang="zh-CN" altLang="en-US" sz="2200" dirty="0">
                <a:latin typeface="Arial" pitchFamily="34" charset="0"/>
                <a:ea typeface="黑体" pitchFamily="49" charset="-122"/>
              </a:rPr>
              <a:t>．窗口的打开与关闭</a:t>
            </a:r>
          </a:p>
          <a:p>
            <a:r>
              <a:rPr lang="zh-CN" altLang="en-US" sz="2200" dirty="0" smtClean="0">
                <a:latin typeface="Arial" pitchFamily="34" charset="0"/>
                <a:ea typeface="黑体" pitchFamily="49" charset="-122"/>
              </a:rPr>
              <a:t>        打开</a:t>
            </a:r>
            <a:r>
              <a:rPr lang="zh-CN" altLang="en-US" sz="2200" dirty="0">
                <a:latin typeface="Arial" pitchFamily="34" charset="0"/>
                <a:ea typeface="黑体" pitchFamily="49" charset="-122"/>
              </a:rPr>
              <a:t>一个窗口有多种形式，如果该程序安排在桌面上或在桌面上建立了程序的快捷方式，则双击该程序图标或快捷方式图标；如果某程序安排在“开始”菜单之中，则单击“开始”菜单，选择“所有程序”子菜单，在弹出的子菜单中，单击相应的程序名；对于没有安排在桌面或者“开始”菜单的有些程序，则可使用“开始”菜单中的“运行”对话框，如图</a:t>
            </a:r>
            <a:r>
              <a:rPr lang="en-US" altLang="zh-CN" sz="2200" dirty="0">
                <a:latin typeface="Arial" pitchFamily="34" charset="0"/>
                <a:ea typeface="黑体" pitchFamily="49" charset="-122"/>
              </a:rPr>
              <a:t>3-26</a:t>
            </a:r>
            <a:r>
              <a:rPr lang="zh-CN" altLang="en-US" sz="2200" dirty="0">
                <a:latin typeface="Arial" pitchFamily="34" charset="0"/>
                <a:ea typeface="黑体" pitchFamily="49" charset="-122"/>
              </a:rPr>
              <a:t>所示是使用“运行”对话框打开“记事本”的方法</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3" name="Rectangle 7"/>
          <p:cNvSpPr>
            <a:spLocks noChangeArrowheads="1"/>
          </p:cNvSpPr>
          <p:nvPr/>
        </p:nvSpPr>
        <p:spPr bwMode="auto">
          <a:xfrm>
            <a:off x="95250" y="188640"/>
            <a:ext cx="2380780"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smtClean="0">
                <a:latin typeface="Arial" pitchFamily="34" charset="0"/>
                <a:ea typeface="黑体" pitchFamily="49" charset="-122"/>
              </a:rPr>
              <a:t>3.5.2  </a:t>
            </a:r>
            <a:r>
              <a:rPr lang="zh-CN" altLang="en-US" sz="2200" dirty="0">
                <a:latin typeface="Arial" pitchFamily="34" charset="0"/>
                <a:ea typeface="黑体" pitchFamily="49" charset="-122"/>
              </a:rPr>
              <a:t>窗口</a:t>
            </a:r>
            <a:r>
              <a:rPr lang="zh-CN" altLang="en-US" sz="2200" dirty="0" smtClean="0">
                <a:latin typeface="Arial" pitchFamily="34" charset="0"/>
                <a:ea typeface="黑体" pitchFamily="49" charset="-122"/>
              </a:rPr>
              <a:t>的操作</a:t>
            </a:r>
            <a:endParaRPr lang="zh-CN" altLang="en-US" sz="2200" dirty="0">
              <a:latin typeface="Arial" pitchFamily="34" charset="0"/>
              <a:ea typeface="黑体" pitchFamily="49" charset="-122"/>
            </a:endParaRPr>
          </a:p>
        </p:txBody>
      </p:sp>
      <p:sp>
        <p:nvSpPr>
          <p:cNvPr id="4" name="矩形 3"/>
          <p:cNvSpPr/>
          <p:nvPr/>
        </p:nvSpPr>
        <p:spPr>
          <a:xfrm>
            <a:off x="2123727" y="6237312"/>
            <a:ext cx="5659785"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3-26  </a:t>
            </a:r>
            <a:r>
              <a:rPr lang="zh-CN" altLang="en-US" dirty="0">
                <a:solidFill>
                  <a:srgbClr val="FFFFFF"/>
                </a:solidFill>
                <a:latin typeface="Arial" pitchFamily="34" charset="0"/>
                <a:ea typeface="黑体" pitchFamily="49" charset="-122"/>
              </a:rPr>
              <a:t>使用“运行”对话框打开“记事本”编辑器</a:t>
            </a:r>
          </a:p>
        </p:txBody>
      </p:sp>
      <p:pic>
        <p:nvPicPr>
          <p:cNvPr id="5" name="图片 4"/>
          <p:cNvPicPr/>
          <p:nvPr/>
        </p:nvPicPr>
        <p:blipFill>
          <a:blip r:embed="rId2"/>
          <a:stretch>
            <a:fillRect/>
          </a:stretch>
        </p:blipFill>
        <p:spPr>
          <a:xfrm>
            <a:off x="683568" y="3174351"/>
            <a:ext cx="3240360" cy="2483845"/>
          </a:xfrm>
          <a:prstGeom prst="rect">
            <a:avLst/>
          </a:prstGeom>
        </p:spPr>
      </p:pic>
      <p:pic>
        <p:nvPicPr>
          <p:cNvPr id="7" name="图片 6"/>
          <p:cNvPicPr/>
          <p:nvPr/>
        </p:nvPicPr>
        <p:blipFill>
          <a:blip r:embed="rId3"/>
          <a:stretch>
            <a:fillRect/>
          </a:stretch>
        </p:blipFill>
        <p:spPr>
          <a:xfrm>
            <a:off x="4716017" y="3642552"/>
            <a:ext cx="4104456" cy="2627860"/>
          </a:xfrm>
          <a:prstGeom prst="rect">
            <a:avLst/>
          </a:prstGeom>
        </p:spPr>
      </p:pic>
      <p:sp>
        <p:nvSpPr>
          <p:cNvPr id="6" name="AutoShape 218"/>
          <p:cNvSpPr>
            <a:spLocks noChangeArrowheads="1"/>
          </p:cNvSpPr>
          <p:nvPr/>
        </p:nvSpPr>
        <p:spPr bwMode="auto">
          <a:xfrm rot="1639708">
            <a:off x="3234834" y="4504404"/>
            <a:ext cx="1932409" cy="291084"/>
          </a:xfrm>
          <a:prstGeom prst="curvedDownArrow">
            <a:avLst>
              <a:gd name="adj1" fmla="val 69231"/>
              <a:gd name="adj2" fmla="val 138462"/>
              <a:gd name="adj3" fmla="val 33333"/>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zh-CN" altLang="en-US"/>
          </a:p>
        </p:txBody>
      </p:sp>
    </p:spTree>
    <p:extLst>
      <p:ext uri="{BB962C8B-B14F-4D97-AF65-F5344CB8AC3E}">
        <p14:creationId xmlns:p14="http://schemas.microsoft.com/office/powerpoint/2010/main" val="247389976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188640"/>
            <a:ext cx="9000000"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窗口</a:t>
            </a:r>
            <a:r>
              <a:rPr lang="zh-CN" altLang="en-US" sz="2200" dirty="0">
                <a:latin typeface="Arial" pitchFamily="34" charset="0"/>
                <a:ea typeface="黑体" pitchFamily="49" charset="-122"/>
              </a:rPr>
              <a:t>使用完毕后，就可以进行“关闭”退出。要关闭一个窗口，常用的方法有：</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）单击窗口右上角的控制按钮“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）双击该程序窗口左上角的控制图标。</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）单击该程序窗口左上角的控制图标，或按</a:t>
            </a:r>
            <a:r>
              <a:rPr lang="en-US" altLang="zh-CN" sz="2200" dirty="0" err="1">
                <a:latin typeface="Arial" pitchFamily="34" charset="0"/>
                <a:ea typeface="黑体" pitchFamily="49" charset="-122"/>
              </a:rPr>
              <a:t>Alt+Space</a:t>
            </a:r>
            <a:r>
              <a:rPr lang="zh-CN" altLang="en-US" sz="2200" dirty="0">
                <a:latin typeface="Arial" pitchFamily="34" charset="0"/>
                <a:ea typeface="黑体" pitchFamily="49" charset="-122"/>
              </a:rPr>
              <a:t>组合键，打开控制菜单，选择“关闭”命令。</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）按</a:t>
            </a:r>
            <a:r>
              <a:rPr lang="en-US" altLang="zh-CN" sz="2200" dirty="0">
                <a:latin typeface="Arial" pitchFamily="34" charset="0"/>
                <a:ea typeface="黑体" pitchFamily="49" charset="-122"/>
              </a:rPr>
              <a:t>Alt+F4</a:t>
            </a:r>
            <a:r>
              <a:rPr lang="zh-CN" altLang="en-US" sz="2200" dirty="0">
                <a:latin typeface="Arial" pitchFamily="34" charset="0"/>
                <a:ea typeface="黑体" pitchFamily="49" charset="-122"/>
              </a:rPr>
              <a:t>组合键。</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5</a:t>
            </a:r>
            <a:r>
              <a:rPr lang="zh-CN" altLang="en-US" sz="2200" dirty="0">
                <a:latin typeface="Arial" pitchFamily="34" charset="0"/>
                <a:ea typeface="黑体" pitchFamily="49" charset="-122"/>
              </a:rPr>
              <a:t>）大多数窗口的菜单栏都有一个“文件”菜单，单击此菜单，选择该菜单中的“关闭</a:t>
            </a:r>
            <a:r>
              <a:rPr lang="en-US" altLang="zh-CN" sz="2200" dirty="0">
                <a:latin typeface="Arial" pitchFamily="34" charset="0"/>
                <a:ea typeface="黑体" pitchFamily="49" charset="-122"/>
              </a:rPr>
              <a:t>/</a:t>
            </a:r>
            <a:r>
              <a:rPr lang="zh-CN" altLang="en-US" sz="2200" dirty="0">
                <a:latin typeface="Arial" pitchFamily="34" charset="0"/>
                <a:ea typeface="黑体" pitchFamily="49" charset="-122"/>
              </a:rPr>
              <a:t>退出”命令。</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6</a:t>
            </a:r>
            <a:r>
              <a:rPr lang="zh-CN" altLang="en-US" sz="2200" dirty="0">
                <a:latin typeface="Arial" pitchFamily="34" charset="0"/>
                <a:ea typeface="黑体" pitchFamily="49" charset="-122"/>
              </a:rPr>
              <a:t>）将鼠标指向任务栏中的窗口图标按钮右击，在快捷菜单中选择“关闭”</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pic>
        <p:nvPicPr>
          <p:cNvPr id="3" name="图片 2"/>
          <p:cNvPicPr/>
          <p:nvPr/>
        </p:nvPicPr>
        <p:blipFill>
          <a:blip r:embed="rId2"/>
          <a:stretch>
            <a:fillRect/>
          </a:stretch>
        </p:blipFill>
        <p:spPr>
          <a:xfrm>
            <a:off x="5220072" y="980728"/>
            <a:ext cx="410845" cy="179705"/>
          </a:xfrm>
          <a:prstGeom prst="rect">
            <a:avLst/>
          </a:prstGeom>
        </p:spPr>
      </p:pic>
      <p:sp>
        <p:nvSpPr>
          <p:cNvPr id="4" name="矩形 3"/>
          <p:cNvSpPr/>
          <p:nvPr/>
        </p:nvSpPr>
        <p:spPr>
          <a:xfrm>
            <a:off x="611560" y="6237312"/>
            <a:ext cx="390621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3-27  </a:t>
            </a:r>
            <a:r>
              <a:rPr lang="zh-CN" altLang="en-US" dirty="0">
                <a:solidFill>
                  <a:srgbClr val="FFFFFF"/>
                </a:solidFill>
                <a:latin typeface="Arial" pitchFamily="34" charset="0"/>
                <a:ea typeface="黑体" pitchFamily="49" charset="-122"/>
              </a:rPr>
              <a:t>打开有多个窗口的桌面系统</a:t>
            </a:r>
          </a:p>
        </p:txBody>
      </p:sp>
      <p:pic>
        <p:nvPicPr>
          <p:cNvPr id="5" name="图片 4"/>
          <p:cNvPicPr/>
          <p:nvPr/>
        </p:nvPicPr>
        <p:blipFill>
          <a:blip r:embed="rId3"/>
          <a:stretch>
            <a:fillRect/>
          </a:stretch>
        </p:blipFill>
        <p:spPr>
          <a:xfrm>
            <a:off x="4595250" y="3645024"/>
            <a:ext cx="4225222" cy="3024336"/>
          </a:xfrm>
          <a:prstGeom prst="rect">
            <a:avLst/>
          </a:prstGeom>
        </p:spPr>
      </p:pic>
      <p:sp>
        <p:nvSpPr>
          <p:cNvPr id="6" name="Rectangle 2"/>
          <p:cNvSpPr>
            <a:spLocks noChangeArrowheads="1"/>
          </p:cNvSpPr>
          <p:nvPr/>
        </p:nvSpPr>
        <p:spPr bwMode="auto">
          <a:xfrm>
            <a:off x="95250" y="4041068"/>
            <a:ext cx="4500000" cy="205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200" dirty="0" smtClean="0">
                <a:latin typeface="Arial" pitchFamily="34" charset="0"/>
                <a:ea typeface="黑体" pitchFamily="49" charset="-122"/>
              </a:rPr>
              <a:t>        2</a:t>
            </a:r>
            <a:r>
              <a:rPr lang="zh-CN" altLang="en-US" sz="2200" dirty="0">
                <a:latin typeface="Arial" pitchFamily="34" charset="0"/>
                <a:ea typeface="黑体" pitchFamily="49" charset="-122"/>
              </a:rPr>
              <a:t>．多个窗口的打开</a:t>
            </a:r>
          </a:p>
          <a:p>
            <a:r>
              <a:rPr lang="zh-CN" altLang="en-US" sz="2200" dirty="0" smtClean="0">
                <a:latin typeface="Arial" pitchFamily="34" charset="0"/>
                <a:ea typeface="黑体" pitchFamily="49" charset="-122"/>
              </a:rPr>
              <a:t>        </a:t>
            </a:r>
            <a:r>
              <a:rPr lang="en-US" altLang="zh-CN" sz="2200" dirty="0" smtClean="0">
                <a:latin typeface="Arial" pitchFamily="34" charset="0"/>
                <a:ea typeface="黑体" pitchFamily="49" charset="-122"/>
              </a:rPr>
              <a:t>Windows 7</a:t>
            </a:r>
            <a:r>
              <a:rPr lang="zh-CN" altLang="en-US" sz="2200" dirty="0" smtClean="0">
                <a:latin typeface="Arial" pitchFamily="34" charset="0"/>
                <a:ea typeface="黑体" pitchFamily="49" charset="-122"/>
              </a:rPr>
              <a:t>允许</a:t>
            </a:r>
            <a:r>
              <a:rPr lang="zh-CN" altLang="en-US" sz="2200" dirty="0">
                <a:latin typeface="Arial" pitchFamily="34" charset="0"/>
                <a:ea typeface="黑体" pitchFamily="49" charset="-122"/>
              </a:rPr>
              <a:t>同时打开多个窗口，打开多少个窗口一般不限，但要视所使用计算机的内存大小而定。如图</a:t>
            </a:r>
            <a:r>
              <a:rPr lang="en-US" altLang="zh-CN" sz="2200" dirty="0">
                <a:latin typeface="Arial" pitchFamily="34" charset="0"/>
                <a:ea typeface="黑体" pitchFamily="49" charset="-122"/>
              </a:rPr>
              <a:t>3-27</a:t>
            </a:r>
            <a:r>
              <a:rPr lang="zh-CN" altLang="en-US" sz="2200" dirty="0">
                <a:latin typeface="Arial" pitchFamily="34" charset="0"/>
                <a:ea typeface="黑体" pitchFamily="49" charset="-122"/>
              </a:rPr>
              <a:t>所示的多个程序窗口被打开的情况</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Tree>
    <p:extLst>
      <p:ext uri="{BB962C8B-B14F-4D97-AF65-F5344CB8AC3E}">
        <p14:creationId xmlns:p14="http://schemas.microsoft.com/office/powerpoint/2010/main" val="327803164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6"/>
                                        </p:tgtEl>
                                        <p:attrNameLst>
                                          <p:attrName>style.visibility</p:attrName>
                                        </p:attrNameLst>
                                      </p:cBhvr>
                                      <p:to>
                                        <p:strVal val="visible"/>
                                      </p:to>
                                    </p:set>
                                    <p:animEffec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AutoShape 2"/>
          <p:cNvSpPr>
            <a:spLocks noChangeArrowheads="1"/>
          </p:cNvSpPr>
          <p:nvPr/>
        </p:nvSpPr>
        <p:spPr bwMode="auto">
          <a:xfrm>
            <a:off x="2252612" y="308902"/>
            <a:ext cx="5884863" cy="438150"/>
          </a:xfrm>
          <a:prstGeom prst="roundRect">
            <a:avLst>
              <a:gd name="adj" fmla="val 50000"/>
            </a:avLst>
          </a:prstGeom>
          <a:gradFill rotWithShape="0">
            <a:gsLst>
              <a:gs pos="0">
                <a:schemeClr val="bg1"/>
              </a:gs>
              <a:gs pos="100000">
                <a:srgbClr val="FF00FF"/>
              </a:gs>
            </a:gsLst>
            <a:lin ang="0" scaled="1"/>
          </a:gradFill>
          <a:ln w="9525">
            <a:solidFill>
              <a:srgbClr val="FFFF00"/>
            </a:solidFill>
            <a:round/>
            <a:headEnd/>
            <a:tailEnd/>
          </a:ln>
          <a:effectLst/>
          <a:extLst>
            <a:ext uri="{AF507438-7753-43E0-B8FC-AC1667EBCBE1}">
              <a14:hiddenEffects xmlns:a14="http://schemas.microsoft.com/office/drawing/2010/main">
                <a:effectLst>
                  <a:outerShdw dist="17961" dir="2700000" algn="ctr" rotWithShape="0">
                    <a:srgbClr val="999900"/>
                  </a:outerShdw>
                </a:effectLst>
              </a14:hiddenEffects>
            </a:ext>
          </a:extLst>
        </p:spPr>
        <p:txBody>
          <a:bodyPr wrap="none" anchor="ctr"/>
          <a:lstStyle/>
          <a:p>
            <a:r>
              <a:rPr lang="zh-CN" altLang="en-US" sz="2400" dirty="0">
                <a:ea typeface="黑体" pitchFamily="49" charset="-122"/>
                <a:hlinkClick r:id="rId2" action="ppaction://hlinksldjump"/>
              </a:rPr>
              <a:t>3.1  </a:t>
            </a:r>
            <a:r>
              <a:rPr lang="zh-CN" altLang="en-US" sz="2400" dirty="0">
                <a:ea typeface="黑体" pitchFamily="49" charset="-122"/>
              </a:rPr>
              <a:t>操作系统的基本概述</a:t>
            </a:r>
          </a:p>
        </p:txBody>
      </p:sp>
      <p:sp>
        <p:nvSpPr>
          <p:cNvPr id="102403" name="AutoShape 3"/>
          <p:cNvSpPr>
            <a:spLocks noChangeArrowheads="1"/>
          </p:cNvSpPr>
          <p:nvPr/>
        </p:nvSpPr>
        <p:spPr bwMode="auto">
          <a:xfrm>
            <a:off x="2252612" y="951612"/>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zh-CN" altLang="en-US" sz="2400" dirty="0">
                <a:ea typeface="黑体" pitchFamily="49" charset="-122"/>
                <a:hlinkClick r:id="rId3" action="ppaction://hlinksldjump"/>
              </a:rPr>
              <a:t>3.2</a:t>
            </a:r>
            <a:r>
              <a:rPr lang="zh-CN" altLang="en-US" sz="2400" dirty="0">
                <a:ea typeface="黑体" pitchFamily="49" charset="-122"/>
              </a:rPr>
              <a:t>  Windows </a:t>
            </a:r>
            <a:r>
              <a:rPr lang="en-US" altLang="zh-CN" sz="2400" dirty="0" smtClean="0">
                <a:ea typeface="黑体" pitchFamily="49" charset="-122"/>
              </a:rPr>
              <a:t>7</a:t>
            </a:r>
            <a:r>
              <a:rPr lang="zh-CN" altLang="en-US" sz="2400" dirty="0" smtClean="0">
                <a:ea typeface="黑体" pitchFamily="49" charset="-122"/>
              </a:rPr>
              <a:t>操作系统</a:t>
            </a:r>
            <a:r>
              <a:rPr lang="zh-CN" altLang="en-US" sz="2400" dirty="0">
                <a:ea typeface="黑体" pitchFamily="49" charset="-122"/>
              </a:rPr>
              <a:t>简介</a:t>
            </a:r>
          </a:p>
        </p:txBody>
      </p:sp>
      <p:sp>
        <p:nvSpPr>
          <p:cNvPr id="102404" name="Rectangle 4"/>
          <p:cNvSpPr>
            <a:spLocks noChangeArrowheads="1"/>
          </p:cNvSpPr>
          <p:nvPr/>
        </p:nvSpPr>
        <p:spPr bwMode="auto">
          <a:xfrm>
            <a:off x="900113" y="9810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
        <p:nvSpPr>
          <p:cNvPr id="102405" name="AutoShape 5"/>
          <p:cNvSpPr>
            <a:spLocks noChangeArrowheads="1"/>
          </p:cNvSpPr>
          <p:nvPr/>
        </p:nvSpPr>
        <p:spPr bwMode="auto">
          <a:xfrm>
            <a:off x="2252612" y="1594322"/>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rId4" action="ppaction://hlinksldjump"/>
              </a:rPr>
              <a:t>3.3</a:t>
            </a:r>
            <a:r>
              <a:rPr lang="en-US" altLang="zh-CN" sz="2400" dirty="0" smtClean="0">
                <a:ea typeface="黑体" pitchFamily="49" charset="-122"/>
              </a:rPr>
              <a:t>  </a:t>
            </a:r>
            <a:r>
              <a:rPr lang="en-US" altLang="zh-CN" sz="2400" dirty="0">
                <a:ea typeface="黑体" pitchFamily="49" charset="-122"/>
              </a:rPr>
              <a:t>WINDOWS 7</a:t>
            </a:r>
            <a:r>
              <a:rPr lang="zh-CN" altLang="zh-CN" sz="2400" dirty="0">
                <a:ea typeface="黑体" pitchFamily="49" charset="-122"/>
              </a:rPr>
              <a:t>的启动与关闭</a:t>
            </a:r>
          </a:p>
        </p:txBody>
      </p:sp>
      <p:sp>
        <p:nvSpPr>
          <p:cNvPr id="6" name="AutoShape 2"/>
          <p:cNvSpPr>
            <a:spLocks noChangeArrowheads="1"/>
          </p:cNvSpPr>
          <p:nvPr/>
        </p:nvSpPr>
        <p:spPr bwMode="auto">
          <a:xfrm>
            <a:off x="2252612" y="2237032"/>
            <a:ext cx="5884863" cy="438150"/>
          </a:xfrm>
          <a:prstGeom prst="roundRect">
            <a:avLst>
              <a:gd name="adj" fmla="val 50000"/>
            </a:avLst>
          </a:prstGeom>
          <a:gradFill rotWithShape="0">
            <a:gsLst>
              <a:gs pos="0">
                <a:schemeClr val="bg1"/>
              </a:gs>
              <a:gs pos="100000">
                <a:srgbClr val="FF00FF"/>
              </a:gs>
            </a:gsLst>
            <a:lin ang="0" scaled="1"/>
          </a:gradFill>
          <a:ln w="9525">
            <a:solidFill>
              <a:srgbClr val="FFFF00"/>
            </a:solidFill>
            <a:round/>
            <a:headEnd/>
            <a:tailEnd/>
          </a:ln>
          <a:effectLst/>
          <a:extLst>
            <a:ext uri="{AF507438-7753-43E0-B8FC-AC1667EBCBE1}">
              <a14:hiddenEffects xmlns:a14="http://schemas.microsoft.com/office/drawing/2010/main">
                <a:effectLst>
                  <a:outerShdw dist="17961" dir="2700000" algn="ctr" rotWithShape="0">
                    <a:srgbClr val="999900"/>
                  </a:outerShdw>
                </a:effectLst>
              </a14:hiddenEffects>
            </a:ext>
          </a:extLst>
        </p:spPr>
        <p:txBody>
          <a:bodyPr wrap="none" anchor="ctr"/>
          <a:lstStyle/>
          <a:p>
            <a:r>
              <a:rPr lang="en-US" altLang="zh-CN" sz="2400" dirty="0">
                <a:ea typeface="黑体" pitchFamily="49" charset="-122"/>
                <a:hlinkClick r:id="rId5" action="ppaction://hlinksldjump"/>
              </a:rPr>
              <a:t>3.4</a:t>
            </a:r>
            <a:r>
              <a:rPr lang="en-US" altLang="zh-CN" sz="2400" dirty="0">
                <a:ea typeface="黑体" pitchFamily="49" charset="-122"/>
              </a:rPr>
              <a:t>  WINDOWS 7</a:t>
            </a:r>
            <a:r>
              <a:rPr lang="zh-CN" altLang="zh-CN" sz="2400" dirty="0">
                <a:ea typeface="黑体" pitchFamily="49" charset="-122"/>
              </a:rPr>
              <a:t>的基本概念和基本操作</a:t>
            </a:r>
            <a:endParaRPr lang="zh-CN" altLang="en-US" sz="2400" dirty="0">
              <a:ea typeface="黑体" pitchFamily="49" charset="-122"/>
            </a:endParaRPr>
          </a:p>
        </p:txBody>
      </p:sp>
      <p:sp>
        <p:nvSpPr>
          <p:cNvPr id="7" name="AutoShape 3"/>
          <p:cNvSpPr>
            <a:spLocks noChangeArrowheads="1"/>
          </p:cNvSpPr>
          <p:nvPr/>
        </p:nvSpPr>
        <p:spPr bwMode="auto">
          <a:xfrm>
            <a:off x="2252612" y="2879742"/>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hlinkClick r:id="rId6" action="ppaction://hlinksldjump"/>
              </a:rPr>
              <a:t>3.5</a:t>
            </a:r>
            <a:r>
              <a:rPr lang="en-US" altLang="zh-CN" sz="2400" dirty="0">
                <a:ea typeface="黑体" pitchFamily="49" charset="-122"/>
              </a:rPr>
              <a:t>  WINDOWS 7</a:t>
            </a:r>
            <a:r>
              <a:rPr lang="zh-CN" altLang="zh-CN" sz="2400" dirty="0">
                <a:ea typeface="黑体" pitchFamily="49" charset="-122"/>
              </a:rPr>
              <a:t>的窗口及操作</a:t>
            </a:r>
          </a:p>
        </p:txBody>
      </p:sp>
      <p:sp>
        <p:nvSpPr>
          <p:cNvPr id="8" name="AutoShape 5"/>
          <p:cNvSpPr>
            <a:spLocks noChangeArrowheads="1"/>
          </p:cNvSpPr>
          <p:nvPr/>
        </p:nvSpPr>
        <p:spPr bwMode="auto">
          <a:xfrm>
            <a:off x="2252612" y="3522452"/>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rId7" action="ppaction://hlinksldjump"/>
              </a:rPr>
              <a:t>3.6</a:t>
            </a:r>
            <a:r>
              <a:rPr lang="en-US" altLang="zh-CN" sz="2400" dirty="0" smtClean="0">
                <a:ea typeface="黑体" pitchFamily="49" charset="-122"/>
              </a:rPr>
              <a:t>  </a:t>
            </a:r>
            <a:r>
              <a:rPr lang="zh-CN" altLang="zh-CN" sz="2400" dirty="0">
                <a:ea typeface="黑体" pitchFamily="49" charset="-122"/>
              </a:rPr>
              <a:t>“计算机”与</a:t>
            </a:r>
            <a:r>
              <a:rPr lang="zh-CN" altLang="zh-CN" sz="2400" dirty="0" smtClean="0">
                <a:ea typeface="黑体" pitchFamily="49" charset="-122"/>
              </a:rPr>
              <a:t>“资源管理器”</a:t>
            </a:r>
            <a:endParaRPr lang="zh-CN" altLang="en-US" sz="2400" dirty="0">
              <a:ea typeface="黑体" pitchFamily="49" charset="-122"/>
            </a:endParaRPr>
          </a:p>
        </p:txBody>
      </p:sp>
      <p:sp>
        <p:nvSpPr>
          <p:cNvPr id="9" name="AutoShape 5"/>
          <p:cNvSpPr>
            <a:spLocks noChangeArrowheads="1"/>
          </p:cNvSpPr>
          <p:nvPr/>
        </p:nvSpPr>
        <p:spPr bwMode="auto">
          <a:xfrm>
            <a:off x="2252612" y="4165162"/>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rId8" action="ppaction://hlinksldjump"/>
              </a:rPr>
              <a:t>3.7</a:t>
            </a:r>
            <a:r>
              <a:rPr lang="en-US" altLang="zh-CN" sz="2400" dirty="0" smtClean="0">
                <a:ea typeface="黑体" pitchFamily="49" charset="-122"/>
              </a:rPr>
              <a:t>  </a:t>
            </a:r>
            <a:r>
              <a:rPr lang="en-US" altLang="zh-CN" sz="2400" dirty="0">
                <a:ea typeface="黑体" pitchFamily="49" charset="-122"/>
              </a:rPr>
              <a:t>WINDOWS 7</a:t>
            </a:r>
            <a:r>
              <a:rPr lang="zh-CN" altLang="zh-CN" sz="2400" dirty="0">
                <a:ea typeface="黑体" pitchFamily="49" charset="-122"/>
              </a:rPr>
              <a:t>的</a:t>
            </a:r>
            <a:r>
              <a:rPr lang="zh-CN" altLang="zh-CN" sz="2400" dirty="0" smtClean="0">
                <a:ea typeface="黑体" pitchFamily="49" charset="-122"/>
              </a:rPr>
              <a:t>文件管理</a:t>
            </a:r>
            <a:endParaRPr lang="zh-CN" altLang="en-US" sz="2400" dirty="0">
              <a:ea typeface="黑体" pitchFamily="49" charset="-122"/>
            </a:endParaRPr>
          </a:p>
        </p:txBody>
      </p:sp>
      <p:sp>
        <p:nvSpPr>
          <p:cNvPr id="10" name="AutoShape 5"/>
          <p:cNvSpPr>
            <a:spLocks noChangeArrowheads="1"/>
          </p:cNvSpPr>
          <p:nvPr/>
        </p:nvSpPr>
        <p:spPr bwMode="auto">
          <a:xfrm>
            <a:off x="2252612" y="4807872"/>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rId9" action="ppaction://hlinksldjump"/>
              </a:rPr>
              <a:t>3.8</a:t>
            </a:r>
            <a:r>
              <a:rPr lang="en-US" altLang="zh-CN" sz="2400" dirty="0" smtClean="0">
                <a:ea typeface="黑体" pitchFamily="49" charset="-122"/>
              </a:rPr>
              <a:t>  </a:t>
            </a:r>
            <a:r>
              <a:rPr lang="en-US" altLang="zh-CN" sz="2400" dirty="0">
                <a:ea typeface="黑体" pitchFamily="49" charset="-122"/>
              </a:rPr>
              <a:t>WINDOWS 7</a:t>
            </a:r>
            <a:r>
              <a:rPr lang="zh-CN" altLang="zh-CN" sz="2400" dirty="0">
                <a:ea typeface="黑体" pitchFamily="49" charset="-122"/>
              </a:rPr>
              <a:t>的磁盘</a:t>
            </a:r>
            <a:r>
              <a:rPr lang="zh-CN" altLang="zh-CN" sz="2400" dirty="0" smtClean="0">
                <a:ea typeface="黑体" pitchFamily="49" charset="-122"/>
              </a:rPr>
              <a:t>管理</a:t>
            </a:r>
            <a:endParaRPr lang="zh-CN" altLang="en-US" sz="2400" dirty="0">
              <a:ea typeface="黑体" pitchFamily="49" charset="-122"/>
            </a:endParaRPr>
          </a:p>
        </p:txBody>
      </p:sp>
      <p:sp>
        <p:nvSpPr>
          <p:cNvPr id="11" name="AutoShape 5"/>
          <p:cNvSpPr>
            <a:spLocks noChangeArrowheads="1"/>
          </p:cNvSpPr>
          <p:nvPr/>
        </p:nvSpPr>
        <p:spPr bwMode="auto">
          <a:xfrm>
            <a:off x="2252612" y="5450582"/>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rId10" action="ppaction://hlinksldjump"/>
              </a:rPr>
              <a:t>3.9</a:t>
            </a:r>
            <a:r>
              <a:rPr lang="en-US" altLang="zh-CN" sz="2400" dirty="0" smtClean="0">
                <a:ea typeface="黑体" pitchFamily="49" charset="-122"/>
              </a:rPr>
              <a:t>  </a:t>
            </a:r>
            <a:r>
              <a:rPr lang="en-US" altLang="zh-CN" sz="2400" dirty="0">
                <a:ea typeface="黑体" pitchFamily="49" charset="-122"/>
              </a:rPr>
              <a:t>WINDOWS 7</a:t>
            </a:r>
            <a:r>
              <a:rPr lang="zh-CN" altLang="zh-CN" sz="2400" dirty="0">
                <a:ea typeface="黑体" pitchFamily="49" charset="-122"/>
              </a:rPr>
              <a:t>附件中的常用</a:t>
            </a:r>
            <a:r>
              <a:rPr lang="zh-CN" altLang="zh-CN" sz="2400" dirty="0" smtClean="0">
                <a:ea typeface="黑体" pitchFamily="49" charset="-122"/>
              </a:rPr>
              <a:t>程序</a:t>
            </a:r>
            <a:endParaRPr lang="zh-CN" altLang="en-US" sz="2400" dirty="0">
              <a:ea typeface="黑体" pitchFamily="49" charset="-122"/>
            </a:endParaRPr>
          </a:p>
        </p:txBody>
      </p:sp>
      <p:sp>
        <p:nvSpPr>
          <p:cNvPr id="12" name="AutoShape 5"/>
          <p:cNvSpPr>
            <a:spLocks noChangeArrowheads="1"/>
          </p:cNvSpPr>
          <p:nvPr/>
        </p:nvSpPr>
        <p:spPr bwMode="auto">
          <a:xfrm>
            <a:off x="2252612" y="6093296"/>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a:ea typeface="黑体" pitchFamily="49" charset="-122"/>
                <a:hlinkClick r:id="rId11" action="ppaction://hlinksldjump"/>
              </a:rPr>
              <a:t>3.10</a:t>
            </a:r>
            <a:r>
              <a:rPr lang="en-US" altLang="zh-CN" sz="2400" dirty="0">
                <a:ea typeface="黑体" pitchFamily="49" charset="-122"/>
              </a:rPr>
              <a:t>  </a:t>
            </a:r>
            <a:r>
              <a:rPr lang="zh-CN" altLang="en-US" sz="2400" dirty="0">
                <a:ea typeface="黑体" pitchFamily="49" charset="-122"/>
              </a:rPr>
              <a:t>任务管理器和控制面板</a:t>
            </a:r>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116632"/>
            <a:ext cx="9000000" cy="648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200" dirty="0" smtClean="0">
                <a:latin typeface="Arial" pitchFamily="34" charset="0"/>
                <a:ea typeface="黑体" pitchFamily="49" charset="-122"/>
              </a:rPr>
              <a:t>        3</a:t>
            </a:r>
            <a:r>
              <a:rPr lang="zh-CN" altLang="en-US" sz="2200" dirty="0">
                <a:latin typeface="Arial" pitchFamily="34" charset="0"/>
                <a:ea typeface="黑体" pitchFamily="49" charset="-122"/>
              </a:rPr>
              <a:t>．选择当前窗口</a:t>
            </a:r>
          </a:p>
          <a:p>
            <a:r>
              <a:rPr lang="zh-CN" altLang="en-US" sz="2200" dirty="0" smtClean="0">
                <a:latin typeface="Arial" pitchFamily="34" charset="0"/>
                <a:ea typeface="黑体" pitchFamily="49" charset="-122"/>
              </a:rPr>
              <a:t>        当前</a:t>
            </a:r>
            <a:r>
              <a:rPr lang="zh-CN" altLang="en-US" sz="2200" dirty="0">
                <a:latin typeface="Arial" pitchFamily="34" charset="0"/>
                <a:ea typeface="黑体" pitchFamily="49" charset="-122"/>
              </a:rPr>
              <a:t>窗口有以下特征。</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）窗口的标题是深色显示。</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）该窗口在其他所有窗口之上。</a:t>
            </a:r>
          </a:p>
          <a:p>
            <a:r>
              <a:rPr lang="zh-CN" altLang="en-US" sz="2200" dirty="0" smtClean="0">
                <a:latin typeface="Arial" pitchFamily="34" charset="0"/>
                <a:ea typeface="黑体" pitchFamily="49" charset="-122"/>
              </a:rPr>
              <a:t>         选择</a:t>
            </a:r>
            <a:r>
              <a:rPr lang="zh-CN" altLang="en-US" sz="2200" dirty="0">
                <a:latin typeface="Arial" pitchFamily="34" charset="0"/>
                <a:ea typeface="黑体" pitchFamily="49" charset="-122"/>
              </a:rPr>
              <a:t>或切换一个窗口的方法有：</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）单击非活动窗口能看到的部分，该窗口即切换为当前活动窗口。</a:t>
            </a:r>
          </a:p>
          <a:p>
            <a:r>
              <a:rPr lang="zh-CN" altLang="en-US" sz="2200" dirty="0" smtClean="0">
                <a:latin typeface="Arial" pitchFamily="34" charset="0"/>
                <a:ea typeface="黑体" pitchFamily="49" charset="-122"/>
              </a:rPr>
              <a:t>        （</a:t>
            </a:r>
            <a:r>
              <a:rPr lang="en-US" altLang="zh-CN" sz="2200" dirty="0" smtClean="0">
                <a:latin typeface="Arial" pitchFamily="34" charset="0"/>
                <a:ea typeface="黑体" pitchFamily="49" charset="-122"/>
              </a:rPr>
              <a:t>2</a:t>
            </a:r>
            <a:r>
              <a:rPr lang="zh-CN" altLang="en-US" sz="2200" dirty="0">
                <a:latin typeface="Arial" pitchFamily="34" charset="0"/>
                <a:ea typeface="黑体" pitchFamily="49" charset="-122"/>
              </a:rPr>
              <a:t>）对于打开的不同程序的窗口，在任务栏中都有一个代表该程序窗口的图标按钮，若要切换窗口，单击任务栏上的对应图标即可。</a:t>
            </a:r>
          </a:p>
          <a:p>
            <a:r>
              <a:rPr lang="zh-CN" altLang="en-US" sz="2200" dirty="0" smtClean="0">
                <a:latin typeface="Arial" pitchFamily="34" charset="0"/>
                <a:ea typeface="黑体" pitchFamily="49" charset="-122"/>
              </a:rPr>
              <a:t>        在</a:t>
            </a:r>
            <a:r>
              <a:rPr lang="en-US" altLang="zh-CN" sz="2200" dirty="0" smtClean="0">
                <a:latin typeface="Arial" pitchFamily="34" charset="0"/>
                <a:ea typeface="黑体" pitchFamily="49" charset="-122"/>
              </a:rPr>
              <a:t>Windows 7</a:t>
            </a:r>
            <a:r>
              <a:rPr lang="zh-CN" altLang="en-US" sz="2200" dirty="0" smtClean="0">
                <a:latin typeface="Arial" pitchFamily="34" charset="0"/>
                <a:ea typeface="黑体" pitchFamily="49" charset="-122"/>
              </a:rPr>
              <a:t>中，当</a:t>
            </a:r>
            <a:r>
              <a:rPr lang="zh-CN" altLang="en-US" sz="2200" dirty="0">
                <a:latin typeface="Arial" pitchFamily="34" charset="0"/>
                <a:ea typeface="黑体" pitchFamily="49" charset="-122"/>
              </a:rPr>
              <a:t>同一程序多次启动时，会分组显示在同一图标按钮，该图标表现为不同层次地重叠。若要切换同一程序的不同窗口，将鼠标移动到代表程序的图标上，系统将出现预览窗口，单击预览窗口中的某一个窗口，即切换到所需要的内容窗口。</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）切换窗口的快捷键是</a:t>
            </a:r>
            <a:r>
              <a:rPr lang="en-US" altLang="zh-CN" sz="2200" dirty="0" err="1">
                <a:latin typeface="Arial" pitchFamily="34" charset="0"/>
                <a:ea typeface="黑体" pitchFamily="49" charset="-122"/>
              </a:rPr>
              <a:t>Alt+Tab</a:t>
            </a:r>
            <a:r>
              <a:rPr lang="zh-CN" altLang="en-US" sz="2200" dirty="0">
                <a:latin typeface="Arial" pitchFamily="34" charset="0"/>
                <a:ea typeface="黑体" pitchFamily="49" charset="-122"/>
              </a:rPr>
              <a:t>、</a:t>
            </a:r>
            <a:r>
              <a:rPr lang="en-US" altLang="zh-CN" sz="2200" dirty="0" err="1">
                <a:latin typeface="Arial" pitchFamily="34" charset="0"/>
                <a:ea typeface="黑体" pitchFamily="49" charset="-122"/>
              </a:rPr>
              <a:t>Alt+Shift+Tab</a:t>
            </a:r>
            <a:r>
              <a:rPr lang="zh-CN" altLang="en-US" sz="2200" dirty="0">
                <a:latin typeface="Arial" pitchFamily="34" charset="0"/>
                <a:ea typeface="黑体" pitchFamily="49" charset="-122"/>
              </a:rPr>
              <a:t>和</a:t>
            </a:r>
            <a:r>
              <a:rPr lang="en-US" altLang="zh-CN" sz="2200" dirty="0" err="1">
                <a:latin typeface="Arial" pitchFamily="34" charset="0"/>
                <a:ea typeface="黑体" pitchFamily="49" charset="-122"/>
              </a:rPr>
              <a:t>Alt+Esc</a:t>
            </a:r>
            <a:r>
              <a:rPr lang="zh-CN" altLang="en-US" sz="2200" dirty="0">
                <a:latin typeface="Arial" pitchFamily="34" charset="0"/>
                <a:ea typeface="黑体" pitchFamily="49" charset="-122"/>
              </a:rPr>
              <a:t>组合键（此方法在切换窗口时，只能切换非最小化窗口，对于最小化窗口，只能激活）。</a:t>
            </a:r>
          </a:p>
          <a:p>
            <a:r>
              <a:rPr lang="en-US" altLang="zh-CN" sz="2200" dirty="0" smtClean="0">
                <a:latin typeface="Arial" pitchFamily="34" charset="0"/>
                <a:ea typeface="黑体" pitchFamily="49" charset="-122"/>
              </a:rPr>
              <a:t>        4</a:t>
            </a:r>
            <a:r>
              <a:rPr lang="zh-CN" altLang="en-US" sz="2200" dirty="0">
                <a:latin typeface="Arial" pitchFamily="34" charset="0"/>
                <a:ea typeface="黑体" pitchFamily="49" charset="-122"/>
              </a:rPr>
              <a:t>．操作窗口</a:t>
            </a:r>
          </a:p>
          <a:p>
            <a:r>
              <a:rPr lang="zh-CN" altLang="en-US" sz="2200" dirty="0" smtClean="0">
                <a:latin typeface="Arial" pitchFamily="34" charset="0"/>
                <a:ea typeface="黑体" pitchFamily="49" charset="-122"/>
              </a:rPr>
              <a:t>        窗口</a:t>
            </a:r>
            <a:r>
              <a:rPr lang="zh-CN" altLang="en-US" sz="2200" dirty="0">
                <a:latin typeface="Arial" pitchFamily="34" charset="0"/>
                <a:ea typeface="黑体" pitchFamily="49" charset="-122"/>
              </a:rPr>
              <a:t>的基本操作有移动窗口、改变窗口的大小、滚动窗口内容、最大（小）化窗口、还原窗口、关闭窗口、排列窗口以及窗口的</a:t>
            </a:r>
            <a:r>
              <a:rPr lang="zh-CN" altLang="en-US" sz="2200" dirty="0" smtClean="0">
                <a:latin typeface="Arial" pitchFamily="34" charset="0"/>
                <a:ea typeface="黑体" pitchFamily="49" charset="-122"/>
              </a:rPr>
              <a:t>截取等。</a:t>
            </a:r>
            <a:endParaRPr lang="zh-CN" altLang="en-US" sz="2200" dirty="0">
              <a:latin typeface="Arial" pitchFamily="34" charset="0"/>
              <a:ea typeface="黑体" pitchFamily="49" charset="-122"/>
            </a:endParaRPr>
          </a:p>
        </p:txBody>
      </p:sp>
    </p:spTree>
    <p:extLst>
      <p:ext uri="{BB962C8B-B14F-4D97-AF65-F5344CB8AC3E}">
        <p14:creationId xmlns:p14="http://schemas.microsoft.com/office/powerpoint/2010/main" val="322749529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692696"/>
            <a:ext cx="9000000" cy="30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在</a:t>
            </a:r>
            <a:r>
              <a:rPr lang="en-US" altLang="zh-CN" sz="2200" dirty="0" smtClean="0">
                <a:latin typeface="Arial" pitchFamily="34" charset="0"/>
                <a:ea typeface="黑体" pitchFamily="49" charset="-122"/>
              </a:rPr>
              <a:t>Windows 7</a:t>
            </a:r>
            <a:r>
              <a:rPr lang="zh-CN" altLang="en-US" sz="2200" dirty="0" smtClean="0">
                <a:latin typeface="Arial" pitchFamily="34" charset="0"/>
                <a:ea typeface="黑体" pitchFamily="49" charset="-122"/>
              </a:rPr>
              <a:t>中，“计算机”</a:t>
            </a:r>
            <a:r>
              <a:rPr lang="zh-CN" altLang="en-US" sz="2200" dirty="0">
                <a:latin typeface="Arial" pitchFamily="34" charset="0"/>
                <a:ea typeface="黑体" pitchFamily="49" charset="-122"/>
              </a:rPr>
              <a:t>与</a:t>
            </a:r>
            <a:r>
              <a:rPr lang="zh-CN" altLang="en-US" sz="2200" dirty="0" smtClean="0">
                <a:latin typeface="Arial" pitchFamily="34" charset="0"/>
                <a:ea typeface="黑体" pitchFamily="49" charset="-122"/>
              </a:rPr>
              <a:t>“资源管理器”除了</a:t>
            </a:r>
            <a:r>
              <a:rPr lang="zh-CN" altLang="en-US" sz="2200" dirty="0">
                <a:latin typeface="Arial" pitchFamily="34" charset="0"/>
                <a:ea typeface="黑体" pitchFamily="49" charset="-122"/>
              </a:rPr>
              <a:t>打开的初始界面内容不同外，其功能安全相同。“计算机”与“资源管理器”窗口将显示库、软磁盘、硬盘、</a:t>
            </a:r>
            <a:r>
              <a:rPr lang="en-US" altLang="zh-CN" sz="2200" dirty="0">
                <a:latin typeface="Arial" pitchFamily="34" charset="0"/>
                <a:ea typeface="黑体" pitchFamily="49" charset="-122"/>
              </a:rPr>
              <a:t>CD-ROM</a:t>
            </a:r>
            <a:r>
              <a:rPr lang="zh-CN" altLang="en-US" sz="2200" dirty="0">
                <a:latin typeface="Arial" pitchFamily="34" charset="0"/>
                <a:ea typeface="黑体" pitchFamily="49" charset="-122"/>
              </a:rPr>
              <a:t>驱动器和网络驱动器中的内容。</a:t>
            </a:r>
          </a:p>
          <a:p>
            <a:r>
              <a:rPr lang="zh-CN" altLang="en-US" sz="2200" dirty="0" smtClean="0">
                <a:latin typeface="Arial" pitchFamily="34" charset="0"/>
                <a:ea typeface="黑体" pitchFamily="49" charset="-122"/>
              </a:rPr>
              <a:t>       使用</a:t>
            </a:r>
            <a:r>
              <a:rPr lang="zh-CN" altLang="en-US" sz="2200" dirty="0">
                <a:latin typeface="Arial" pitchFamily="34" charset="0"/>
                <a:ea typeface="黑体" pitchFamily="49" charset="-122"/>
              </a:rPr>
              <a:t>“计算机”和“资源管理器”，用户可以复制、移动、重新命名以及搜索和打开文件和文件夹。例如，可以打开要复制或者移动其中文件的文件夹，然后将文件拖动到另一个文件夹或驱动器。也可利用“库”对分散在计算机不同位置的文件（夹）进行同一管理，而不必知道该文件（夹）具体在什么位置</a:t>
            </a:r>
            <a:r>
              <a:rPr lang="zh-CN" altLang="en-US" sz="2200" dirty="0" smtClean="0">
                <a:latin typeface="Arial" pitchFamily="34" charset="0"/>
                <a:ea typeface="黑体" pitchFamily="49" charset="-122"/>
              </a:rPr>
              <a:t>。</a:t>
            </a:r>
            <a:endParaRPr lang="en-US" altLang="zh-CN" sz="2200" dirty="0" smtClean="0">
              <a:latin typeface="Arial" pitchFamily="34" charset="0"/>
              <a:ea typeface="黑体" pitchFamily="49" charset="-122"/>
            </a:endParaRPr>
          </a:p>
          <a:p>
            <a:r>
              <a:rPr lang="zh-CN" altLang="en-US" sz="2200" dirty="0" smtClean="0">
                <a:latin typeface="Arial" pitchFamily="34" charset="0"/>
                <a:ea typeface="黑体" pitchFamily="49" charset="-122"/>
              </a:rPr>
              <a:t>       本</a:t>
            </a:r>
            <a:r>
              <a:rPr lang="zh-CN" altLang="en-US" sz="2200" dirty="0">
                <a:latin typeface="Arial" pitchFamily="34" charset="0"/>
                <a:ea typeface="黑体" pitchFamily="49" charset="-122"/>
              </a:rPr>
              <a:t>节重点介绍“资源管理器”窗口及其操作</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3" name="Rectangle 7"/>
          <p:cNvSpPr>
            <a:spLocks noChangeArrowheads="1"/>
          </p:cNvSpPr>
          <p:nvPr/>
        </p:nvSpPr>
        <p:spPr bwMode="auto">
          <a:xfrm>
            <a:off x="95250" y="3789040"/>
            <a:ext cx="5718232" cy="430887"/>
          </a:xfrm>
          <a:prstGeom prst="rect">
            <a:avLst/>
          </a:prstGeom>
          <a:gradFill rotWithShape="1">
            <a:gsLst>
              <a:gs pos="0">
                <a:schemeClr val="accent2"/>
              </a:gs>
              <a:gs pos="100000">
                <a:schemeClr val="bg1"/>
              </a:gs>
            </a:gsLst>
            <a:lin ang="0" scaled="1"/>
          </a:gradFill>
          <a:ln>
            <a:noFill/>
          </a:ln>
          <a:effectLst/>
          <a:extLst/>
        </p:spPr>
        <p:txBody>
          <a:bodyPr wrap="none">
            <a:spAutoFit/>
          </a:bodyPr>
          <a:lstStyle/>
          <a:p>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a:t>
            </a:r>
            <a:r>
              <a:rPr lang="en-US" altLang="zh-CN" sz="2200" dirty="0">
                <a:latin typeface="Arial" pitchFamily="34" charset="0"/>
                <a:ea typeface="黑体" pitchFamily="49" charset="-122"/>
              </a:rPr>
              <a:t>Windows</a:t>
            </a:r>
            <a:r>
              <a:rPr lang="zh-CN" altLang="en-US" sz="2200" dirty="0">
                <a:latin typeface="Arial" pitchFamily="34" charset="0"/>
                <a:ea typeface="黑体" pitchFamily="49" charset="-122"/>
              </a:rPr>
              <a:t>资源管理器”窗口的组成元素</a:t>
            </a:r>
          </a:p>
        </p:txBody>
      </p:sp>
      <p:sp>
        <p:nvSpPr>
          <p:cNvPr id="4" name="Rectangle 6"/>
          <p:cNvSpPr>
            <a:spLocks noChangeArrowheads="1"/>
          </p:cNvSpPr>
          <p:nvPr/>
        </p:nvSpPr>
        <p:spPr bwMode="auto">
          <a:xfrm>
            <a:off x="95250" y="176361"/>
            <a:ext cx="5268913" cy="461665"/>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1" hangingPunct="1"/>
            <a:r>
              <a:rPr lang="en-US" altLang="zh-CN" sz="2400" dirty="0">
                <a:latin typeface="Arial" pitchFamily="34" charset="0"/>
                <a:ea typeface="黑体" pitchFamily="49" charset="-122"/>
              </a:rPr>
              <a:t>3.6  “</a:t>
            </a:r>
            <a:r>
              <a:rPr lang="zh-CN" altLang="en-US" sz="2400" dirty="0">
                <a:latin typeface="Arial" pitchFamily="34" charset="0"/>
                <a:ea typeface="黑体" pitchFamily="49" charset="-122"/>
              </a:rPr>
              <a:t>计算机”与“资源管理器”</a:t>
            </a:r>
          </a:p>
        </p:txBody>
      </p:sp>
      <p:sp>
        <p:nvSpPr>
          <p:cNvPr id="5" name="Rectangle 2"/>
          <p:cNvSpPr>
            <a:spLocks noChangeArrowheads="1"/>
          </p:cNvSpPr>
          <p:nvPr/>
        </p:nvSpPr>
        <p:spPr bwMode="auto">
          <a:xfrm>
            <a:off x="95250" y="4219927"/>
            <a:ext cx="9000000" cy="2430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打开</a:t>
            </a:r>
            <a:r>
              <a:rPr lang="zh-CN" altLang="en-US" sz="2200" dirty="0">
                <a:latin typeface="Arial" pitchFamily="34" charset="0"/>
                <a:ea typeface="黑体" pitchFamily="49" charset="-122"/>
              </a:rPr>
              <a:t>“资源管理器”窗口的方法如下：</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）单击“开始”按钮，在弹出的“开始”菜单中选择“所有程序”项，在随后出现的子菜单中的单击“附件”项下的“</a:t>
            </a:r>
            <a:r>
              <a:rPr lang="en-US" altLang="zh-CN" sz="2200" dirty="0">
                <a:latin typeface="Arial" pitchFamily="34" charset="0"/>
                <a:ea typeface="黑体" pitchFamily="49" charset="-122"/>
              </a:rPr>
              <a:t>Windows</a:t>
            </a:r>
            <a:r>
              <a:rPr lang="zh-CN" altLang="en-US" sz="2200" dirty="0">
                <a:latin typeface="Arial" pitchFamily="34" charset="0"/>
                <a:ea typeface="黑体" pitchFamily="49" charset="-122"/>
              </a:rPr>
              <a:t>资源管理器”，即可打开“资源管理器”窗口。</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）右击“开始”按钮，在弹出的快捷菜单中，执行“打开</a:t>
            </a:r>
            <a:r>
              <a:rPr lang="en-US" altLang="zh-CN" sz="2200" dirty="0">
                <a:latin typeface="Arial" pitchFamily="34" charset="0"/>
                <a:ea typeface="黑体" pitchFamily="49" charset="-122"/>
              </a:rPr>
              <a:t>Windows</a:t>
            </a:r>
            <a:r>
              <a:rPr lang="zh-CN" altLang="en-US" sz="2200" dirty="0">
                <a:latin typeface="Arial" pitchFamily="34" charset="0"/>
                <a:ea typeface="黑体" pitchFamily="49" charset="-122"/>
              </a:rPr>
              <a:t>资源管理器”。</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）单击“任务栏”中的“</a:t>
            </a:r>
            <a:r>
              <a:rPr lang="en-US" altLang="zh-CN" sz="2200" dirty="0">
                <a:latin typeface="Arial" pitchFamily="34" charset="0"/>
                <a:ea typeface="黑体" pitchFamily="49" charset="-122"/>
              </a:rPr>
              <a:t>Windows</a:t>
            </a:r>
            <a:r>
              <a:rPr lang="zh-CN" altLang="en-US" sz="2200" dirty="0">
                <a:latin typeface="Arial" pitchFamily="34" charset="0"/>
                <a:ea typeface="黑体" pitchFamily="49" charset="-122"/>
              </a:rPr>
              <a:t>资源管理器”图标“ </a:t>
            </a:r>
            <a:r>
              <a:rPr lang="zh-CN" altLang="en-US" sz="2200" dirty="0" smtClean="0">
                <a:latin typeface="Arial" pitchFamily="34" charset="0"/>
                <a:ea typeface="黑体" pitchFamily="49" charset="-122"/>
              </a:rPr>
              <a:t>    ”。</a:t>
            </a:r>
            <a:endParaRPr lang="zh-CN" altLang="en-US" sz="2200" dirty="0">
              <a:latin typeface="Arial" pitchFamily="34" charset="0"/>
              <a:ea typeface="黑体" pitchFamily="49" charset="-122"/>
            </a:endParaRPr>
          </a:p>
        </p:txBody>
      </p:sp>
      <p:pic>
        <p:nvPicPr>
          <p:cNvPr id="6" name="图片 5"/>
          <p:cNvPicPr/>
          <p:nvPr/>
        </p:nvPicPr>
        <p:blipFill>
          <a:blip r:embed="rId2"/>
          <a:stretch>
            <a:fillRect/>
          </a:stretch>
        </p:blipFill>
        <p:spPr>
          <a:xfrm>
            <a:off x="8022538" y="6381328"/>
            <a:ext cx="342136" cy="179705"/>
          </a:xfrm>
          <a:prstGeom prst="rect">
            <a:avLst/>
          </a:prstGeom>
        </p:spPr>
      </p:pic>
    </p:spTree>
    <p:extLst>
      <p:ext uri="{BB962C8B-B14F-4D97-AF65-F5344CB8AC3E}">
        <p14:creationId xmlns:p14="http://schemas.microsoft.com/office/powerpoint/2010/main" val="415222940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5"/>
                                        </p:tgtEl>
                                        <p:attrNameLst>
                                          <p:attrName>style.visibility</p:attrName>
                                        </p:attrNameLst>
                                      </p:cBhvr>
                                      <p:to>
                                        <p:strVal val="visible"/>
                                      </p:to>
                                    </p:set>
                                    <p:animEffec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188640"/>
            <a:ext cx="9000000"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）单击“开始”按钮，并执行“运行”命令，在弹出“运行”对话框中输入“</a:t>
            </a:r>
            <a:r>
              <a:rPr lang="en-US" altLang="zh-CN" sz="2200" dirty="0">
                <a:latin typeface="Arial" pitchFamily="34" charset="0"/>
                <a:ea typeface="黑体" pitchFamily="49" charset="-122"/>
              </a:rPr>
              <a:t>explorer.exe”</a:t>
            </a:r>
            <a:r>
              <a:rPr lang="zh-CN" altLang="en-US" sz="2200" dirty="0">
                <a:latin typeface="Arial" pitchFamily="34" charset="0"/>
                <a:ea typeface="黑体" pitchFamily="49" charset="-122"/>
              </a:rPr>
              <a:t>，按下</a:t>
            </a:r>
            <a:r>
              <a:rPr lang="en-US" altLang="zh-CN" sz="2200" dirty="0">
                <a:latin typeface="Arial" pitchFamily="34" charset="0"/>
                <a:ea typeface="黑体" pitchFamily="49" charset="-122"/>
              </a:rPr>
              <a:t>Enter</a:t>
            </a:r>
            <a:r>
              <a:rPr lang="zh-CN" altLang="en-US" sz="2200" dirty="0">
                <a:latin typeface="Arial" pitchFamily="34" charset="0"/>
                <a:ea typeface="黑体" pitchFamily="49" charset="-122"/>
              </a:rPr>
              <a:t>（回车）键，或单击“确定”按钮。</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5</a:t>
            </a:r>
            <a:r>
              <a:rPr lang="zh-CN" altLang="en-US" sz="2200" dirty="0">
                <a:latin typeface="Arial" pitchFamily="34" charset="0"/>
                <a:ea typeface="黑体" pitchFamily="49" charset="-122"/>
              </a:rPr>
              <a:t>）按下键盘上</a:t>
            </a:r>
            <a:r>
              <a:rPr lang="zh-CN" altLang="en-US" sz="2200" dirty="0" smtClean="0">
                <a:latin typeface="Arial" pitchFamily="34" charset="0"/>
                <a:ea typeface="黑体" pitchFamily="49" charset="-122"/>
              </a:rPr>
              <a:t>的       </a:t>
            </a:r>
            <a:r>
              <a:rPr lang="en-US" altLang="zh-CN" sz="2200" dirty="0">
                <a:latin typeface="Arial" pitchFamily="34" charset="0"/>
                <a:ea typeface="黑体" pitchFamily="49" charset="-122"/>
              </a:rPr>
              <a:t>+E</a:t>
            </a:r>
            <a:r>
              <a:rPr lang="zh-CN" altLang="en-US" sz="2200" dirty="0">
                <a:latin typeface="Arial" pitchFamily="34" charset="0"/>
                <a:ea typeface="黑体" pitchFamily="49" charset="-122"/>
              </a:rPr>
              <a:t>组合键。</a:t>
            </a:r>
          </a:p>
          <a:p>
            <a:r>
              <a:rPr lang="zh-CN" altLang="en-US" sz="2200" dirty="0" smtClean="0">
                <a:latin typeface="Arial" pitchFamily="34" charset="0"/>
                <a:ea typeface="黑体" pitchFamily="49" charset="-122"/>
              </a:rPr>
              <a:t>        打开</a:t>
            </a:r>
            <a:r>
              <a:rPr lang="zh-CN" altLang="en-US" sz="2200" dirty="0">
                <a:latin typeface="Arial" pitchFamily="34" charset="0"/>
                <a:ea typeface="黑体" pitchFamily="49" charset="-122"/>
              </a:rPr>
              <a:t>“</a:t>
            </a:r>
            <a:r>
              <a:rPr lang="en-US" altLang="zh-CN" sz="2200" dirty="0">
                <a:latin typeface="Arial" pitchFamily="34" charset="0"/>
                <a:ea typeface="黑体" pitchFamily="49" charset="-122"/>
              </a:rPr>
              <a:t>Windows</a:t>
            </a:r>
            <a:r>
              <a:rPr lang="zh-CN" altLang="en-US" sz="2200" dirty="0">
                <a:latin typeface="Arial" pitchFamily="34" charset="0"/>
                <a:ea typeface="黑体" pitchFamily="49" charset="-122"/>
              </a:rPr>
              <a:t>资源管理器</a:t>
            </a:r>
            <a:r>
              <a:rPr lang="zh-CN" altLang="en-US" sz="2200" dirty="0" smtClean="0">
                <a:latin typeface="Arial" pitchFamily="34" charset="0"/>
                <a:ea typeface="黑体" pitchFamily="49" charset="-122"/>
              </a:rPr>
              <a:t>”后，出现如</a:t>
            </a:r>
            <a:r>
              <a:rPr lang="zh-CN" altLang="en-US" sz="2200" dirty="0">
                <a:latin typeface="Arial" pitchFamily="34" charset="0"/>
                <a:ea typeface="黑体" pitchFamily="49" charset="-122"/>
              </a:rPr>
              <a:t>图</a:t>
            </a:r>
            <a:r>
              <a:rPr lang="en-US" altLang="zh-CN" sz="2200" dirty="0">
                <a:latin typeface="Arial" pitchFamily="34" charset="0"/>
                <a:ea typeface="黑体" pitchFamily="49" charset="-122"/>
              </a:rPr>
              <a:t>3-29</a:t>
            </a:r>
            <a:r>
              <a:rPr lang="zh-CN" altLang="en-US" sz="2200" dirty="0">
                <a:latin typeface="Arial" pitchFamily="34" charset="0"/>
                <a:ea typeface="黑体" pitchFamily="49" charset="-122"/>
              </a:rPr>
              <a:t>所</a:t>
            </a:r>
            <a:r>
              <a:rPr lang="zh-CN" altLang="en-US" sz="2200" dirty="0" smtClean="0">
                <a:latin typeface="Arial" pitchFamily="34" charset="0"/>
                <a:ea typeface="黑体" pitchFamily="49" charset="-122"/>
              </a:rPr>
              <a:t>示的界面。</a:t>
            </a:r>
            <a:endParaRPr lang="zh-CN" altLang="en-US" sz="2200" dirty="0">
              <a:latin typeface="Arial" pitchFamily="34" charset="0"/>
              <a:ea typeface="黑体" pitchFamily="49" charset="-122"/>
            </a:endParaRPr>
          </a:p>
        </p:txBody>
      </p:sp>
      <p:pic>
        <p:nvPicPr>
          <p:cNvPr id="3" name="图片 2"/>
          <p:cNvPicPr/>
          <p:nvPr/>
        </p:nvPicPr>
        <p:blipFill>
          <a:blip r:embed="rId2"/>
          <a:stretch>
            <a:fillRect/>
          </a:stretch>
        </p:blipFill>
        <p:spPr>
          <a:xfrm>
            <a:off x="3347864" y="1268760"/>
            <a:ext cx="251713" cy="251713"/>
          </a:xfrm>
          <a:prstGeom prst="rect">
            <a:avLst/>
          </a:prstGeom>
        </p:spPr>
      </p:pic>
      <p:sp>
        <p:nvSpPr>
          <p:cNvPr id="4" name="矩形 3"/>
          <p:cNvSpPr/>
          <p:nvPr/>
        </p:nvSpPr>
        <p:spPr>
          <a:xfrm>
            <a:off x="2553097" y="6011996"/>
            <a:ext cx="392876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3-29  “Windows</a:t>
            </a:r>
            <a:r>
              <a:rPr lang="zh-CN" altLang="en-US" dirty="0">
                <a:solidFill>
                  <a:srgbClr val="FFFFFF"/>
                </a:solidFill>
                <a:latin typeface="Arial" pitchFamily="34" charset="0"/>
                <a:ea typeface="黑体" pitchFamily="49" charset="-122"/>
              </a:rPr>
              <a:t>资源管理器”窗口</a:t>
            </a:r>
          </a:p>
        </p:txBody>
      </p:sp>
      <p:pic>
        <p:nvPicPr>
          <p:cNvPr id="3768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0187" y="2204864"/>
            <a:ext cx="6704181" cy="3672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499802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692696"/>
            <a:ext cx="9000000"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在</a:t>
            </a:r>
            <a:r>
              <a:rPr lang="zh-CN" altLang="en-US" sz="2200" dirty="0">
                <a:latin typeface="Arial" pitchFamily="34" charset="0"/>
                <a:ea typeface="黑体" pitchFamily="49" charset="-122"/>
              </a:rPr>
              <a:t>“计算机”或“</a:t>
            </a:r>
            <a:r>
              <a:rPr lang="en-US" altLang="zh-CN" sz="2200" dirty="0">
                <a:latin typeface="Arial" pitchFamily="34" charset="0"/>
                <a:ea typeface="黑体" pitchFamily="49" charset="-122"/>
              </a:rPr>
              <a:t>Windows</a:t>
            </a:r>
            <a:r>
              <a:rPr lang="zh-CN" altLang="en-US" sz="2200" dirty="0">
                <a:latin typeface="Arial" pitchFamily="34" charset="0"/>
                <a:ea typeface="黑体" pitchFamily="49" charset="-122"/>
              </a:rPr>
              <a:t>资源管理器”窗口中浏览文件或对象时，按层次关系逐页打开各个文件夹或对象。利用“</a:t>
            </a:r>
            <a:r>
              <a:rPr lang="en-US" altLang="zh-CN" sz="2200" dirty="0">
                <a:latin typeface="Arial" pitchFamily="34" charset="0"/>
                <a:ea typeface="黑体" pitchFamily="49" charset="-122"/>
              </a:rPr>
              <a:t>Windows</a:t>
            </a:r>
            <a:r>
              <a:rPr lang="zh-CN" altLang="en-US" sz="2200" dirty="0">
                <a:latin typeface="Arial" pitchFamily="34" charset="0"/>
                <a:ea typeface="黑体" pitchFamily="49" charset="-122"/>
              </a:rPr>
              <a:t>资源管理器”窗口，通常可以完成</a:t>
            </a:r>
            <a:r>
              <a:rPr lang="zh-CN" altLang="en-US" sz="2200" dirty="0" smtClean="0">
                <a:latin typeface="Arial" pitchFamily="34" charset="0"/>
                <a:ea typeface="黑体" pitchFamily="49" charset="-122"/>
              </a:rPr>
              <a:t>如下操作</a:t>
            </a:r>
            <a:r>
              <a:rPr lang="zh-CN" altLang="en-US" sz="2200" dirty="0">
                <a:latin typeface="Arial" pitchFamily="34" charset="0"/>
                <a:ea typeface="黑体" pitchFamily="49" charset="-122"/>
              </a:rPr>
              <a:t>。</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）打开一个文件夹</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）察看对象和打开一个文件</a:t>
            </a:r>
          </a:p>
          <a:p>
            <a:r>
              <a:rPr lang="zh-CN" altLang="en-US" sz="2200" dirty="0" smtClean="0">
                <a:latin typeface="Arial" pitchFamily="34" charset="0"/>
                <a:ea typeface="黑体" pitchFamily="49" charset="-122"/>
              </a:rPr>
              <a:t>        双击</a:t>
            </a:r>
            <a:r>
              <a:rPr lang="zh-CN" altLang="en-US" sz="2200" dirty="0">
                <a:latin typeface="Arial" pitchFamily="34" charset="0"/>
                <a:ea typeface="黑体" pitchFamily="49" charset="-122"/>
              </a:rPr>
              <a:t>文件时</a:t>
            </a:r>
            <a:r>
              <a:rPr lang="zh-CN" altLang="en-US" sz="2200" dirty="0" smtClean="0">
                <a:latin typeface="Arial" pitchFamily="34" charset="0"/>
                <a:ea typeface="黑体" pitchFamily="49" charset="-122"/>
              </a:rPr>
              <a:t>，将</a:t>
            </a:r>
            <a:r>
              <a:rPr lang="zh-CN" altLang="en-US" sz="2200" dirty="0">
                <a:latin typeface="Arial" pitchFamily="34" charset="0"/>
                <a:ea typeface="黑体" pitchFamily="49" charset="-122"/>
              </a:rPr>
              <a:t>会使用与之关联的程序去打开这些文件；如果文件没有在系统中注册，则会弹出如图</a:t>
            </a:r>
            <a:r>
              <a:rPr lang="en-US" altLang="zh-CN" sz="2200" dirty="0">
                <a:latin typeface="Arial" pitchFamily="34" charset="0"/>
                <a:ea typeface="黑体" pitchFamily="49" charset="-122"/>
              </a:rPr>
              <a:t>3-32</a:t>
            </a:r>
            <a:r>
              <a:rPr lang="zh-CN" altLang="en-US" sz="2200" dirty="0">
                <a:latin typeface="Arial" pitchFamily="34" charset="0"/>
                <a:ea typeface="黑体" pitchFamily="49" charset="-122"/>
              </a:rPr>
              <a:t>所示的对话框，提示用户不能打开这种类型的文件，需要指定打开文件的方式</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	</a:t>
            </a:r>
          </a:p>
        </p:txBody>
      </p:sp>
      <p:sp>
        <p:nvSpPr>
          <p:cNvPr id="3" name="Rectangle 7"/>
          <p:cNvSpPr>
            <a:spLocks noChangeArrowheads="1"/>
          </p:cNvSpPr>
          <p:nvPr/>
        </p:nvSpPr>
        <p:spPr bwMode="auto">
          <a:xfrm>
            <a:off x="95250" y="189801"/>
            <a:ext cx="4307589" cy="430887"/>
          </a:xfrm>
          <a:prstGeom prst="rect">
            <a:avLst/>
          </a:prstGeom>
          <a:gradFill rotWithShape="1">
            <a:gsLst>
              <a:gs pos="0">
                <a:schemeClr val="accent2"/>
              </a:gs>
              <a:gs pos="100000">
                <a:schemeClr val="bg1"/>
              </a:gs>
            </a:gsLst>
            <a:lin ang="0" scaled="1"/>
          </a:gradFill>
          <a:ln>
            <a:noFill/>
          </a:ln>
          <a:effectLst/>
          <a:extLst/>
        </p:spPr>
        <p:txBody>
          <a:bodyPr wrap="none">
            <a:spAutoFit/>
          </a:bodyPr>
          <a:lstStyle/>
          <a:p>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．使用“</a:t>
            </a:r>
            <a:r>
              <a:rPr lang="en-US" altLang="zh-CN" sz="2200" dirty="0">
                <a:latin typeface="Arial" pitchFamily="34" charset="0"/>
                <a:ea typeface="黑体" pitchFamily="49" charset="-122"/>
              </a:rPr>
              <a:t>Windows</a:t>
            </a:r>
            <a:r>
              <a:rPr lang="zh-CN" altLang="en-US" sz="2200" dirty="0">
                <a:latin typeface="Arial" pitchFamily="34" charset="0"/>
                <a:ea typeface="黑体" pitchFamily="49" charset="-122"/>
              </a:rPr>
              <a:t>资源管理器</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4" name="矩形 3"/>
          <p:cNvSpPr/>
          <p:nvPr/>
        </p:nvSpPr>
        <p:spPr>
          <a:xfrm>
            <a:off x="1259632" y="5453513"/>
            <a:ext cx="2984622"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3-32  Windows</a:t>
            </a:r>
            <a:r>
              <a:rPr lang="zh-CN" altLang="en-US" dirty="0">
                <a:solidFill>
                  <a:srgbClr val="FFFFFF"/>
                </a:solidFill>
                <a:latin typeface="Arial" pitchFamily="34" charset="0"/>
                <a:ea typeface="黑体" pitchFamily="49" charset="-122"/>
              </a:rPr>
              <a:t>提示窗口 </a:t>
            </a:r>
            <a:endParaRPr lang="zh-CN" altLang="en-US" dirty="0"/>
          </a:p>
        </p:txBody>
      </p:sp>
      <p:sp>
        <p:nvSpPr>
          <p:cNvPr id="5" name="矩形 4"/>
          <p:cNvSpPr/>
          <p:nvPr/>
        </p:nvSpPr>
        <p:spPr>
          <a:xfrm>
            <a:off x="5057637" y="6165304"/>
            <a:ext cx="291715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3-33  “</a:t>
            </a:r>
            <a:r>
              <a:rPr lang="zh-CN" altLang="en-US" dirty="0">
                <a:solidFill>
                  <a:srgbClr val="FFFFFF"/>
                </a:solidFill>
                <a:latin typeface="Arial" pitchFamily="34" charset="0"/>
                <a:ea typeface="黑体" pitchFamily="49" charset="-122"/>
              </a:rPr>
              <a:t>打开方式”对话框</a:t>
            </a:r>
            <a:endParaRPr lang="zh-CN" altLang="en-US" dirty="0">
              <a:solidFill>
                <a:srgbClr val="FFFFFF"/>
              </a:solidFill>
            </a:endParaRPr>
          </a:p>
        </p:txBody>
      </p:sp>
      <p:pic>
        <p:nvPicPr>
          <p:cNvPr id="6" name="图片 5"/>
          <p:cNvPicPr/>
          <p:nvPr/>
        </p:nvPicPr>
        <p:blipFill>
          <a:blip r:embed="rId2"/>
          <a:stretch>
            <a:fillRect/>
          </a:stretch>
        </p:blipFill>
        <p:spPr>
          <a:xfrm>
            <a:off x="1101047" y="3581655"/>
            <a:ext cx="3143207" cy="1871857"/>
          </a:xfrm>
          <a:prstGeom prst="rect">
            <a:avLst/>
          </a:prstGeom>
        </p:spPr>
      </p:pic>
      <p:pic>
        <p:nvPicPr>
          <p:cNvPr id="7" name="图片 6"/>
          <p:cNvPicPr/>
          <p:nvPr/>
        </p:nvPicPr>
        <p:blipFill>
          <a:blip r:embed="rId3"/>
          <a:stretch>
            <a:fillRect/>
          </a:stretch>
        </p:blipFill>
        <p:spPr>
          <a:xfrm>
            <a:off x="4860032" y="3501007"/>
            <a:ext cx="3312367" cy="2532655"/>
          </a:xfrm>
          <a:prstGeom prst="rect">
            <a:avLst/>
          </a:prstGeom>
        </p:spPr>
      </p:pic>
    </p:spTree>
    <p:extLst>
      <p:ext uri="{BB962C8B-B14F-4D97-AF65-F5344CB8AC3E}">
        <p14:creationId xmlns:p14="http://schemas.microsoft.com/office/powerpoint/2010/main" val="354788380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116632"/>
            <a:ext cx="8941246"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）选择文件（夹）或对象</a:t>
            </a:r>
          </a:p>
          <a:p>
            <a:r>
              <a:rPr lang="zh-CN" altLang="en-US" sz="2200" dirty="0" smtClean="0">
                <a:latin typeface="Arial" pitchFamily="34" charset="0"/>
                <a:ea typeface="黑体" pitchFamily="49" charset="-122"/>
              </a:rPr>
              <a:t>        选定</a:t>
            </a:r>
            <a:r>
              <a:rPr lang="zh-CN" altLang="en-US" sz="2200" dirty="0">
                <a:latin typeface="Arial" pitchFamily="34" charset="0"/>
                <a:ea typeface="黑体" pitchFamily="49" charset="-122"/>
              </a:rPr>
              <a:t>文件（夹）或对象的方法</a:t>
            </a:r>
            <a:r>
              <a:rPr lang="zh-CN" altLang="en-US" sz="2200" dirty="0" smtClean="0">
                <a:latin typeface="Arial" pitchFamily="34" charset="0"/>
                <a:ea typeface="黑体" pitchFamily="49" charset="-122"/>
              </a:rPr>
              <a:t>有</a:t>
            </a:r>
            <a:r>
              <a:rPr lang="en-US" altLang="zh-CN" sz="2200" dirty="0" smtClean="0">
                <a:latin typeface="Arial" pitchFamily="34" charset="0"/>
                <a:ea typeface="黑体" pitchFamily="49" charset="-122"/>
              </a:rPr>
              <a:t>①</a:t>
            </a:r>
            <a:r>
              <a:rPr lang="zh-CN" altLang="en-US" sz="2200" dirty="0" smtClean="0">
                <a:latin typeface="Arial" pitchFamily="34" charset="0"/>
                <a:ea typeface="黑体" pitchFamily="49" charset="-122"/>
              </a:rPr>
              <a:t>选定</a:t>
            </a:r>
            <a:r>
              <a:rPr lang="zh-CN" altLang="en-US" sz="2200" dirty="0">
                <a:latin typeface="Arial" pitchFamily="34" charset="0"/>
                <a:ea typeface="黑体" pitchFamily="49" charset="-122"/>
              </a:rPr>
              <a:t>一个</a:t>
            </a:r>
            <a:r>
              <a:rPr lang="zh-CN" altLang="en-US" sz="2200" dirty="0" smtClean="0">
                <a:latin typeface="Arial" pitchFamily="34" charset="0"/>
                <a:ea typeface="黑体" pitchFamily="49" charset="-122"/>
              </a:rPr>
              <a:t>对象；</a:t>
            </a:r>
            <a:r>
              <a:rPr lang="en-US" altLang="zh-CN" sz="2200" dirty="0" smtClean="0">
                <a:latin typeface="Arial" pitchFamily="34" charset="0"/>
                <a:ea typeface="黑体" pitchFamily="49" charset="-122"/>
              </a:rPr>
              <a:t>②</a:t>
            </a:r>
            <a:r>
              <a:rPr lang="zh-CN" altLang="en-US" sz="2200" dirty="0" smtClean="0">
                <a:latin typeface="Arial" pitchFamily="34" charset="0"/>
                <a:ea typeface="黑体" pitchFamily="49" charset="-122"/>
              </a:rPr>
              <a:t>选定</a:t>
            </a:r>
            <a:r>
              <a:rPr lang="zh-CN" altLang="en-US" sz="2200" dirty="0">
                <a:latin typeface="Arial" pitchFamily="34" charset="0"/>
                <a:ea typeface="黑体" pitchFamily="49" charset="-122"/>
              </a:rPr>
              <a:t>多个连续</a:t>
            </a:r>
            <a:r>
              <a:rPr lang="zh-CN" altLang="en-US" sz="2200" dirty="0" smtClean="0">
                <a:latin typeface="Arial" pitchFamily="34" charset="0"/>
                <a:ea typeface="黑体" pitchFamily="49" charset="-122"/>
              </a:rPr>
              <a:t>对象；</a:t>
            </a:r>
            <a:r>
              <a:rPr lang="en-US" altLang="zh-CN" sz="2200" dirty="0" smtClean="0">
                <a:latin typeface="Arial" pitchFamily="34" charset="0"/>
                <a:ea typeface="黑体" pitchFamily="49" charset="-122"/>
              </a:rPr>
              <a:t>③</a:t>
            </a:r>
            <a:r>
              <a:rPr lang="zh-CN" altLang="en-US" sz="2200" dirty="0" smtClean="0">
                <a:latin typeface="Arial" pitchFamily="34" charset="0"/>
                <a:ea typeface="黑体" pitchFamily="49" charset="-122"/>
              </a:rPr>
              <a:t>选定</a:t>
            </a:r>
            <a:r>
              <a:rPr lang="zh-CN" altLang="en-US" sz="2200" dirty="0">
                <a:latin typeface="Arial" pitchFamily="34" charset="0"/>
                <a:ea typeface="黑体" pitchFamily="49" charset="-122"/>
              </a:rPr>
              <a:t>多个不连续</a:t>
            </a:r>
            <a:r>
              <a:rPr lang="zh-CN" altLang="en-US" sz="2200" dirty="0" smtClean="0">
                <a:latin typeface="Arial" pitchFamily="34" charset="0"/>
                <a:ea typeface="黑体" pitchFamily="49" charset="-122"/>
              </a:rPr>
              <a:t>对象；</a:t>
            </a:r>
            <a:r>
              <a:rPr lang="en-US" altLang="zh-CN" sz="2200" dirty="0" smtClean="0">
                <a:latin typeface="Arial" pitchFamily="34" charset="0"/>
                <a:ea typeface="黑体" pitchFamily="49" charset="-122"/>
              </a:rPr>
              <a:t>④</a:t>
            </a:r>
            <a:r>
              <a:rPr lang="zh-CN" altLang="en-US" sz="2200" dirty="0" smtClean="0">
                <a:latin typeface="Arial" pitchFamily="34" charset="0"/>
                <a:ea typeface="黑体" pitchFamily="49" charset="-122"/>
              </a:rPr>
              <a:t>选定</a:t>
            </a:r>
            <a:r>
              <a:rPr lang="zh-CN" altLang="en-US" sz="2200" dirty="0">
                <a:latin typeface="Arial" pitchFamily="34" charset="0"/>
                <a:ea typeface="黑体" pitchFamily="49" charset="-122"/>
              </a:rPr>
              <a:t>所有</a:t>
            </a:r>
            <a:r>
              <a:rPr lang="zh-CN" altLang="en-US" sz="2200" dirty="0" smtClean="0">
                <a:latin typeface="Arial" pitchFamily="34" charset="0"/>
                <a:ea typeface="黑体" pitchFamily="49" charset="-122"/>
              </a:rPr>
              <a:t>对象；</a:t>
            </a:r>
            <a:r>
              <a:rPr lang="en-US" altLang="zh-CN" sz="2200" dirty="0" smtClean="0">
                <a:latin typeface="Arial" pitchFamily="34" charset="0"/>
                <a:ea typeface="黑体" pitchFamily="49" charset="-122"/>
              </a:rPr>
              <a:t>⑤</a:t>
            </a:r>
            <a:r>
              <a:rPr lang="zh-CN" altLang="en-US" sz="2200" dirty="0" smtClean="0">
                <a:latin typeface="Arial" pitchFamily="34" charset="0"/>
                <a:ea typeface="黑体" pitchFamily="49" charset="-122"/>
              </a:rPr>
              <a:t>反向</a:t>
            </a:r>
            <a:r>
              <a:rPr lang="zh-CN" altLang="en-US" sz="2200" dirty="0">
                <a:latin typeface="Arial" pitchFamily="34" charset="0"/>
                <a:ea typeface="黑体" pitchFamily="49" charset="-122"/>
              </a:rPr>
              <a:t>选择</a:t>
            </a:r>
            <a:r>
              <a:rPr lang="zh-CN" altLang="en-US" sz="2200" dirty="0" smtClean="0">
                <a:latin typeface="Arial" pitchFamily="34" charset="0"/>
                <a:ea typeface="黑体" pitchFamily="49" charset="-122"/>
              </a:rPr>
              <a:t>对象等几种方法。</a:t>
            </a:r>
            <a:endParaRPr lang="zh-CN" altLang="en-US" sz="2200" dirty="0">
              <a:latin typeface="Arial" pitchFamily="34" charset="0"/>
              <a:ea typeface="黑体" pitchFamily="49" charset="-122"/>
            </a:endParaRP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）文件夹选项的设置</a:t>
            </a:r>
          </a:p>
          <a:p>
            <a:r>
              <a:rPr lang="zh-CN" altLang="en-US" sz="2200" dirty="0" smtClean="0">
                <a:latin typeface="Arial" pitchFamily="34" charset="0"/>
                <a:ea typeface="黑体" pitchFamily="49" charset="-122"/>
              </a:rPr>
              <a:t>         文件夹</a:t>
            </a:r>
            <a:r>
              <a:rPr lang="zh-CN" altLang="en-US" sz="2200" dirty="0">
                <a:latin typeface="Arial" pitchFamily="34" charset="0"/>
                <a:ea typeface="黑体" pitchFamily="49" charset="-122"/>
              </a:rPr>
              <a:t>选项的</a:t>
            </a:r>
            <a:r>
              <a:rPr lang="zh-CN" altLang="en-US" sz="2200" dirty="0" smtClean="0">
                <a:latin typeface="Arial" pitchFamily="34" charset="0"/>
                <a:ea typeface="黑体" pitchFamily="49" charset="-122"/>
              </a:rPr>
              <a:t>设置如图所示。</a:t>
            </a:r>
            <a:endParaRPr lang="zh-CN" altLang="en-US" sz="2200" dirty="0">
              <a:latin typeface="Arial" pitchFamily="34" charset="0"/>
              <a:ea typeface="黑体" pitchFamily="49" charset="-122"/>
            </a:endParaRPr>
          </a:p>
        </p:txBody>
      </p:sp>
      <p:pic>
        <p:nvPicPr>
          <p:cNvPr id="3778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1979" y="1196752"/>
            <a:ext cx="3074403" cy="34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78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1" y="1520788"/>
            <a:ext cx="3074403" cy="34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786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8975" y="3427293"/>
            <a:ext cx="2895748" cy="327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2"/>
          <p:cNvSpPr>
            <a:spLocks noChangeArrowheads="1"/>
          </p:cNvSpPr>
          <p:nvPr/>
        </p:nvSpPr>
        <p:spPr bwMode="auto">
          <a:xfrm>
            <a:off x="95250" y="3861048"/>
            <a:ext cx="4332734"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200" dirty="0" smtClean="0">
                <a:latin typeface="Arial" pitchFamily="34" charset="0"/>
                <a:ea typeface="黑体" pitchFamily="49" charset="-122"/>
              </a:rPr>
              <a:t>        【</a:t>
            </a:r>
            <a:r>
              <a:rPr lang="zh-CN" altLang="en-US" sz="2200" dirty="0">
                <a:latin typeface="Arial" pitchFamily="34" charset="0"/>
                <a:ea typeface="黑体" pitchFamily="49" charset="-122"/>
              </a:rPr>
              <a:t>例</a:t>
            </a:r>
            <a:r>
              <a:rPr lang="en-US" altLang="zh-CN" sz="2200" dirty="0">
                <a:latin typeface="Arial" pitchFamily="34" charset="0"/>
                <a:ea typeface="黑体" pitchFamily="49" charset="-122"/>
              </a:rPr>
              <a:t>3-6】 </a:t>
            </a:r>
            <a:r>
              <a:rPr lang="zh-CN" altLang="en-US" sz="2200" dirty="0">
                <a:latin typeface="Arial" pitchFamily="34" charset="0"/>
                <a:ea typeface="黑体" pitchFamily="49" charset="-122"/>
              </a:rPr>
              <a:t>对“</a:t>
            </a:r>
            <a:r>
              <a:rPr lang="en-US" altLang="zh-CN" sz="2200" dirty="0">
                <a:latin typeface="Arial" pitchFamily="34" charset="0"/>
                <a:ea typeface="黑体" pitchFamily="49" charset="-122"/>
              </a:rPr>
              <a:t>Windows</a:t>
            </a:r>
            <a:r>
              <a:rPr lang="zh-CN" altLang="en-US" sz="2200" dirty="0">
                <a:latin typeface="Arial" pitchFamily="34" charset="0"/>
                <a:ea typeface="黑体" pitchFamily="49" charset="-122"/>
              </a:rPr>
              <a:t>资源管理器”窗口，要求完成如下设置。</a:t>
            </a:r>
          </a:p>
          <a:p>
            <a:r>
              <a:rPr lang="zh-CN" altLang="en-US" sz="2200" dirty="0" smtClean="0">
                <a:latin typeface="Arial" pitchFamily="34" charset="0"/>
                <a:ea typeface="黑体" pitchFamily="49" charset="-122"/>
              </a:rPr>
              <a:t>    </a:t>
            </a:r>
            <a:r>
              <a:rPr lang="en-US" altLang="zh-CN" sz="2200" dirty="0" smtClean="0">
                <a:latin typeface="Arial" pitchFamily="34" charset="0"/>
                <a:ea typeface="黑体" pitchFamily="49" charset="-122"/>
              </a:rPr>
              <a:t>①</a:t>
            </a:r>
            <a:r>
              <a:rPr lang="zh-CN" altLang="en-US" sz="2200" dirty="0" smtClean="0">
                <a:latin typeface="Arial" pitchFamily="34" charset="0"/>
                <a:ea typeface="黑体" pitchFamily="49" charset="-122"/>
              </a:rPr>
              <a:t>在</a:t>
            </a:r>
            <a:r>
              <a:rPr lang="zh-CN" altLang="en-US" sz="2200" dirty="0">
                <a:latin typeface="Arial" pitchFamily="34" charset="0"/>
                <a:ea typeface="黑体" pitchFamily="49" charset="-122"/>
              </a:rPr>
              <a:t>“</a:t>
            </a:r>
            <a:r>
              <a:rPr lang="en-US" altLang="zh-CN" sz="2200" dirty="0">
                <a:latin typeface="Arial" pitchFamily="34" charset="0"/>
                <a:ea typeface="黑体" pitchFamily="49" charset="-122"/>
              </a:rPr>
              <a:t>Windows</a:t>
            </a:r>
            <a:r>
              <a:rPr lang="zh-CN" altLang="en-US" sz="2200" dirty="0">
                <a:latin typeface="Arial" pitchFamily="34" charset="0"/>
                <a:ea typeface="黑体" pitchFamily="49" charset="-122"/>
              </a:rPr>
              <a:t>资源管理器”窗口中，以打开新窗口的方式浏览文件夹。</a:t>
            </a:r>
          </a:p>
          <a:p>
            <a:r>
              <a:rPr lang="zh-CN" altLang="en-US" sz="2200" dirty="0" smtClean="0">
                <a:latin typeface="Arial" pitchFamily="34" charset="0"/>
                <a:ea typeface="黑体" pitchFamily="49" charset="-122"/>
              </a:rPr>
              <a:t>    </a:t>
            </a:r>
            <a:r>
              <a:rPr lang="en-US" altLang="zh-CN" sz="2200" dirty="0" smtClean="0">
                <a:latin typeface="Arial" pitchFamily="34" charset="0"/>
                <a:ea typeface="黑体" pitchFamily="49" charset="-122"/>
              </a:rPr>
              <a:t>②</a:t>
            </a:r>
            <a:r>
              <a:rPr lang="zh-CN" altLang="en-US" sz="2200" dirty="0" smtClean="0">
                <a:latin typeface="Arial" pitchFamily="34" charset="0"/>
                <a:ea typeface="黑体" pitchFamily="49" charset="-122"/>
              </a:rPr>
              <a:t>显示</a:t>
            </a:r>
            <a:r>
              <a:rPr lang="zh-CN" altLang="en-US" sz="2200" dirty="0">
                <a:latin typeface="Arial" pitchFamily="34" charset="0"/>
                <a:ea typeface="黑体" pitchFamily="49" charset="-122"/>
              </a:rPr>
              <a:t>隐藏的文件（夹）。</a:t>
            </a:r>
          </a:p>
          <a:p>
            <a:r>
              <a:rPr lang="zh-CN" altLang="en-US" sz="2200" dirty="0" smtClean="0">
                <a:latin typeface="Arial" pitchFamily="34" charset="0"/>
                <a:ea typeface="黑体" pitchFamily="49" charset="-122"/>
              </a:rPr>
              <a:t>        操作方法略。</a:t>
            </a:r>
            <a:endParaRPr lang="zh-CN" altLang="en-US" sz="2200" dirty="0">
              <a:latin typeface="Arial" pitchFamily="34" charset="0"/>
              <a:ea typeface="黑体" pitchFamily="49" charset="-122"/>
            </a:endParaRPr>
          </a:p>
        </p:txBody>
      </p:sp>
    </p:spTree>
    <p:extLst>
      <p:ext uri="{BB962C8B-B14F-4D97-AF65-F5344CB8AC3E}">
        <p14:creationId xmlns:p14="http://schemas.microsoft.com/office/powerpoint/2010/main" val="302481073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6"/>
                                        </p:tgtEl>
                                        <p:attrNameLst>
                                          <p:attrName>style.visibility</p:attrName>
                                        </p:attrNameLst>
                                      </p:cBhvr>
                                      <p:to>
                                        <p:strVal val="visible"/>
                                      </p:to>
                                    </p:set>
                                    <p:animEffec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1268760"/>
            <a:ext cx="9000000" cy="30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文件</a:t>
            </a:r>
            <a:r>
              <a:rPr lang="zh-CN" altLang="en-US" sz="2200" dirty="0">
                <a:latin typeface="Arial" pitchFamily="34" charset="0"/>
                <a:ea typeface="黑体" pitchFamily="49" charset="-122"/>
              </a:rPr>
              <a:t>是计算机系统中数据组织的最小单位，文件中可以存放文本图像以及数据等信息，计算机中可以存放很多文件。为便于管理文件，我们把文件进行分类组织，并把由内在联系的一组文件存放在磁盘中的一个文件项目下，这个项目称为文件夹或目录</a:t>
            </a:r>
            <a:r>
              <a:rPr lang="zh-CN" altLang="en-US" sz="2200" dirty="0" smtClean="0">
                <a:latin typeface="Arial" pitchFamily="34" charset="0"/>
                <a:ea typeface="黑体" pitchFamily="49" charset="-122"/>
              </a:rPr>
              <a:t>。</a:t>
            </a:r>
            <a:endParaRPr lang="en-US" altLang="zh-CN" sz="2200" dirty="0" smtClean="0">
              <a:latin typeface="Arial" pitchFamily="34" charset="0"/>
              <a:ea typeface="黑体" pitchFamily="49" charset="-122"/>
            </a:endParaRPr>
          </a:p>
          <a:p>
            <a:r>
              <a:rPr lang="en-US" altLang="zh-CN" sz="2200" dirty="0">
                <a:latin typeface="Arial" pitchFamily="34" charset="0"/>
                <a:ea typeface="黑体" pitchFamily="49" charset="-122"/>
              </a:rPr>
              <a:t> </a:t>
            </a:r>
            <a:r>
              <a:rPr lang="en-US" altLang="zh-CN" sz="2200" dirty="0" smtClean="0">
                <a:latin typeface="Arial" pitchFamily="34" charset="0"/>
                <a:ea typeface="黑体" pitchFamily="49" charset="-122"/>
              </a:rPr>
              <a:t>       </a:t>
            </a:r>
            <a:r>
              <a:rPr lang="zh-CN" altLang="en-US" sz="2200" dirty="0" smtClean="0">
                <a:latin typeface="Arial" pitchFamily="34" charset="0"/>
                <a:ea typeface="黑体" pitchFamily="49" charset="-122"/>
              </a:rPr>
              <a:t>一</a:t>
            </a:r>
            <a:r>
              <a:rPr lang="zh-CN" altLang="en-US" sz="2200" dirty="0">
                <a:latin typeface="Arial" pitchFamily="34" charset="0"/>
                <a:ea typeface="黑体" pitchFamily="49" charset="-122"/>
              </a:rPr>
              <a:t>个文件夹可以存放文件和其项目下的子文件夹，子文件夹中还可以存放子子文件夹</a:t>
            </a:r>
            <a:r>
              <a:rPr lang="zh-CN" altLang="en-US" sz="2200" dirty="0" smtClean="0">
                <a:latin typeface="Arial" pitchFamily="34" charset="0"/>
                <a:ea typeface="黑体" pitchFamily="49" charset="-122"/>
              </a:rPr>
              <a:t>，整个</a:t>
            </a:r>
            <a:r>
              <a:rPr lang="zh-CN" altLang="en-US" sz="2200" dirty="0">
                <a:latin typeface="Arial" pitchFamily="34" charset="0"/>
                <a:ea typeface="黑体" pitchFamily="49" charset="-122"/>
              </a:rPr>
              <a:t>文件夹结构呈现一种树状的组织结构。资源管理器中的“导航窗格”就是显示文件夹结构的地方。</a:t>
            </a:r>
          </a:p>
          <a:p>
            <a:r>
              <a:rPr lang="zh-CN" altLang="en-US" sz="2200" dirty="0" smtClean="0">
                <a:latin typeface="Arial" pitchFamily="34" charset="0"/>
                <a:ea typeface="黑体" pitchFamily="49" charset="-122"/>
              </a:rPr>
              <a:t>        一</a:t>
            </a:r>
            <a:r>
              <a:rPr lang="zh-CN" altLang="en-US" sz="2200" dirty="0">
                <a:latin typeface="Arial" pitchFamily="34" charset="0"/>
                <a:ea typeface="黑体" pitchFamily="49" charset="-122"/>
              </a:rPr>
              <a:t>棵树总是有一个根，在</a:t>
            </a:r>
            <a:r>
              <a:rPr lang="en-US" altLang="zh-CN" sz="2200" dirty="0">
                <a:latin typeface="Arial" pitchFamily="34" charset="0"/>
                <a:ea typeface="黑体" pitchFamily="49" charset="-122"/>
              </a:rPr>
              <a:t>Windows 7</a:t>
            </a:r>
            <a:r>
              <a:rPr lang="zh-CN" altLang="en-US" sz="2200" dirty="0">
                <a:latin typeface="Arial" pitchFamily="34" charset="0"/>
                <a:ea typeface="黑体" pitchFamily="49" charset="-122"/>
              </a:rPr>
              <a:t>中，其桌面就是文件夹树形结构的根，根下面的系统文件夹有“库”、“计算机”、“网络”等</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3" name="Rectangle 7"/>
          <p:cNvSpPr>
            <a:spLocks noChangeArrowheads="1"/>
          </p:cNvSpPr>
          <p:nvPr/>
        </p:nvSpPr>
        <p:spPr bwMode="auto">
          <a:xfrm>
            <a:off x="95250" y="764704"/>
            <a:ext cx="3070071"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smtClean="0">
                <a:latin typeface="Arial" pitchFamily="34" charset="0"/>
                <a:ea typeface="黑体" pitchFamily="49" charset="-122"/>
              </a:rPr>
              <a:t>3.7.1</a:t>
            </a:r>
            <a:r>
              <a:rPr lang="zh-CN" altLang="en-US" sz="2200" dirty="0">
                <a:latin typeface="Arial" pitchFamily="34" charset="0"/>
                <a:ea typeface="黑体" pitchFamily="49" charset="-122"/>
              </a:rPr>
              <a:t>文件（夹）和路径</a:t>
            </a:r>
          </a:p>
        </p:txBody>
      </p:sp>
      <p:sp>
        <p:nvSpPr>
          <p:cNvPr id="4" name="Rectangle 6"/>
          <p:cNvSpPr>
            <a:spLocks noChangeArrowheads="1"/>
          </p:cNvSpPr>
          <p:nvPr/>
        </p:nvSpPr>
        <p:spPr bwMode="auto">
          <a:xfrm>
            <a:off x="95250" y="176361"/>
            <a:ext cx="5268913" cy="461665"/>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1" hangingPunct="1"/>
            <a:r>
              <a:rPr lang="en-US" altLang="zh-CN" sz="2400" dirty="0" smtClean="0">
                <a:ea typeface="黑体" pitchFamily="49" charset="-122"/>
              </a:rPr>
              <a:t>3.7  Windows </a:t>
            </a:r>
            <a:r>
              <a:rPr lang="en-US" altLang="zh-CN" sz="2400" dirty="0">
                <a:ea typeface="黑体" pitchFamily="49" charset="-122"/>
              </a:rPr>
              <a:t>7</a:t>
            </a:r>
            <a:r>
              <a:rPr lang="zh-CN" altLang="en-US" sz="2400" dirty="0" smtClean="0">
                <a:ea typeface="黑体" pitchFamily="49" charset="-122"/>
              </a:rPr>
              <a:t>的文件管理</a:t>
            </a:r>
            <a:endParaRPr lang="zh-CN" altLang="en-US" sz="2400" dirty="0">
              <a:ea typeface="黑体" pitchFamily="49" charset="-122"/>
            </a:endParaRPr>
          </a:p>
        </p:txBody>
      </p:sp>
      <p:sp>
        <p:nvSpPr>
          <p:cNvPr id="5" name="Rectangle 7"/>
          <p:cNvSpPr>
            <a:spLocks noChangeArrowheads="1"/>
          </p:cNvSpPr>
          <p:nvPr/>
        </p:nvSpPr>
        <p:spPr bwMode="auto">
          <a:xfrm>
            <a:off x="95250" y="4581128"/>
            <a:ext cx="2034531" cy="430887"/>
          </a:xfrm>
          <a:prstGeom prst="rect">
            <a:avLst/>
          </a:prstGeom>
          <a:gradFill rotWithShape="1">
            <a:gsLst>
              <a:gs pos="0">
                <a:schemeClr val="accent2"/>
              </a:gs>
              <a:gs pos="100000">
                <a:schemeClr val="bg1"/>
              </a:gs>
            </a:gsLst>
            <a:lin ang="0" scaled="1"/>
          </a:gradFill>
          <a:ln>
            <a:noFill/>
          </a:ln>
          <a:effectLst/>
          <a:extLst/>
        </p:spPr>
        <p:txBody>
          <a:bodyPr wrap="none">
            <a:spAutoFit/>
          </a:bodyPr>
          <a:lstStyle/>
          <a:p>
            <a:r>
              <a:rPr lang="en-US" altLang="zh-CN" sz="2200" dirty="0" smtClean="0">
                <a:latin typeface="Arial" pitchFamily="34" charset="0"/>
                <a:ea typeface="黑体" pitchFamily="49" charset="-122"/>
              </a:rPr>
              <a:t>1</a:t>
            </a:r>
            <a:r>
              <a:rPr lang="zh-CN" altLang="en-US" sz="2200" dirty="0" smtClean="0">
                <a:latin typeface="Arial" pitchFamily="34" charset="0"/>
                <a:ea typeface="黑体" pitchFamily="49" charset="-122"/>
              </a:rPr>
              <a:t>．文件的命名</a:t>
            </a:r>
            <a:endParaRPr lang="zh-CN" altLang="en-US" sz="2200" dirty="0">
              <a:latin typeface="Arial" pitchFamily="34" charset="0"/>
              <a:ea typeface="黑体" pitchFamily="49" charset="-122"/>
            </a:endParaRPr>
          </a:p>
        </p:txBody>
      </p:sp>
      <p:sp>
        <p:nvSpPr>
          <p:cNvPr id="6" name="Rectangle 2"/>
          <p:cNvSpPr>
            <a:spLocks noChangeArrowheads="1"/>
          </p:cNvSpPr>
          <p:nvPr/>
        </p:nvSpPr>
        <p:spPr bwMode="auto">
          <a:xfrm>
            <a:off x="144000" y="5157192"/>
            <a:ext cx="9000000"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文件所有的</a:t>
            </a:r>
            <a:r>
              <a:rPr lang="zh-CN" altLang="en-US" sz="2200" dirty="0">
                <a:latin typeface="Arial" pitchFamily="34" charset="0"/>
                <a:ea typeface="黑体" pitchFamily="49" charset="-122"/>
              </a:rPr>
              <a:t>操作都是通过文件名进行的。</a:t>
            </a:r>
          </a:p>
          <a:p>
            <a:r>
              <a:rPr lang="zh-CN" altLang="en-US" sz="2200" dirty="0" smtClean="0">
                <a:latin typeface="Arial" pitchFamily="34" charset="0"/>
                <a:ea typeface="黑体" pitchFamily="49" charset="-122"/>
              </a:rPr>
              <a:t>        文件名</a:t>
            </a:r>
            <a:r>
              <a:rPr lang="zh-CN" altLang="en-US" sz="2200" dirty="0">
                <a:latin typeface="Arial" pitchFamily="34" charset="0"/>
                <a:ea typeface="黑体" pitchFamily="49" charset="-122"/>
              </a:rPr>
              <a:t>一般由主文件名和扩展名两部分组成。扩展名可有可无，它用于说明文件的类型。主文件名和扩展名之间用符号“</a:t>
            </a:r>
            <a:r>
              <a:rPr lang="en-US" altLang="zh-CN" sz="2200" dirty="0">
                <a:latin typeface="Arial" pitchFamily="34" charset="0"/>
                <a:ea typeface="黑体" pitchFamily="49" charset="-122"/>
              </a:rPr>
              <a:t>.”</a:t>
            </a:r>
            <a:r>
              <a:rPr lang="zh-CN" altLang="en-US" sz="2200" dirty="0">
                <a:latin typeface="Arial" pitchFamily="34" charset="0"/>
                <a:ea typeface="黑体" pitchFamily="49" charset="-122"/>
              </a:rPr>
              <a:t>隔开</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Tree>
    <p:extLst>
      <p:ext uri="{BB962C8B-B14F-4D97-AF65-F5344CB8AC3E}">
        <p14:creationId xmlns:p14="http://schemas.microsoft.com/office/powerpoint/2010/main" val="138560684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6"/>
                                        </p:tgtEl>
                                        <p:attrNameLst>
                                          <p:attrName>style.visibility</p:attrName>
                                        </p:attrNameLst>
                                      </p:cBhvr>
                                      <p:to>
                                        <p:strVal val="visible"/>
                                      </p:to>
                                    </p:set>
                                    <p:animEffec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121" y="116632"/>
            <a:ext cx="9000000" cy="30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文件名中不能使用下列字符：</a:t>
            </a:r>
          </a:p>
          <a:p>
            <a:r>
              <a:rPr lang="en-US" altLang="zh-CN" sz="2200" dirty="0" smtClean="0">
                <a:latin typeface="Arial" pitchFamily="34" charset="0"/>
                <a:ea typeface="黑体" pitchFamily="49" charset="-122"/>
              </a:rPr>
              <a:t>        &lt;</a:t>
            </a:r>
            <a:r>
              <a:rPr lang="zh-CN" altLang="en-US" sz="2200" dirty="0" smtClean="0">
                <a:latin typeface="Arial" pitchFamily="34" charset="0"/>
                <a:ea typeface="黑体" pitchFamily="49" charset="-122"/>
              </a:rPr>
              <a:t>、</a:t>
            </a:r>
            <a:r>
              <a:rPr lang="en-US" altLang="zh-CN" sz="2200" dirty="0" smtClean="0">
                <a:latin typeface="Arial" pitchFamily="34" charset="0"/>
                <a:ea typeface="黑体" pitchFamily="49" charset="-122"/>
              </a:rPr>
              <a:t>&gt;</a:t>
            </a:r>
            <a:r>
              <a:rPr lang="zh-CN" altLang="en-US" sz="2200" dirty="0" smtClean="0">
                <a:latin typeface="Arial" pitchFamily="34" charset="0"/>
                <a:ea typeface="黑体" pitchFamily="49" charset="-122"/>
              </a:rPr>
              <a:t>、</a:t>
            </a:r>
            <a:r>
              <a:rPr lang="en-US" altLang="zh-CN" sz="2200" dirty="0" smtClean="0">
                <a:latin typeface="Arial" pitchFamily="34" charset="0"/>
                <a:ea typeface="黑体" pitchFamily="49" charset="-122"/>
              </a:rPr>
              <a:t>/</a:t>
            </a:r>
            <a:r>
              <a:rPr lang="zh-CN" altLang="en-US" sz="2200" dirty="0" smtClean="0">
                <a:latin typeface="Arial" pitchFamily="34" charset="0"/>
                <a:ea typeface="黑体" pitchFamily="49" charset="-122"/>
              </a:rPr>
              <a:t>、</a:t>
            </a:r>
            <a:r>
              <a:rPr lang="en-US" altLang="zh-CN" sz="2200" dirty="0" smtClean="0">
                <a:latin typeface="Arial" pitchFamily="34" charset="0"/>
                <a:ea typeface="黑体" pitchFamily="49" charset="-122"/>
              </a:rPr>
              <a:t>\</a:t>
            </a:r>
            <a:r>
              <a:rPr lang="zh-CN" altLang="en-US" sz="2200" dirty="0" smtClean="0">
                <a:latin typeface="Arial" pitchFamily="34" charset="0"/>
                <a:ea typeface="黑体" pitchFamily="49" charset="-122"/>
              </a:rPr>
              <a:t>、</a:t>
            </a:r>
            <a:r>
              <a:rPr lang="en-US" altLang="zh-CN" sz="2200" dirty="0" smtClean="0">
                <a:latin typeface="Arial" pitchFamily="34" charset="0"/>
                <a:ea typeface="黑体" pitchFamily="49" charset="-122"/>
              </a:rPr>
              <a:t>?</a:t>
            </a:r>
            <a:r>
              <a:rPr lang="zh-CN" altLang="en-US" sz="2200" dirty="0" smtClean="0">
                <a:latin typeface="Arial" pitchFamily="34" charset="0"/>
                <a:ea typeface="黑体" pitchFamily="49" charset="-122"/>
              </a:rPr>
              <a:t>、*、</a:t>
            </a:r>
            <a:r>
              <a:rPr lang="en-US" altLang="zh-CN" sz="2200" dirty="0" smtClean="0">
                <a:latin typeface="Arial" pitchFamily="34" charset="0"/>
                <a:ea typeface="黑体" pitchFamily="49" charset="-122"/>
              </a:rPr>
              <a:t>:</a:t>
            </a:r>
            <a:r>
              <a:rPr lang="zh-CN" altLang="en-US" sz="2200" dirty="0" smtClean="0">
                <a:latin typeface="Arial" pitchFamily="34" charset="0"/>
                <a:ea typeface="黑体" pitchFamily="49" charset="-122"/>
              </a:rPr>
              <a:t>、”、</a:t>
            </a:r>
            <a:r>
              <a:rPr lang="en-US" altLang="zh-CN" sz="2200" dirty="0" smtClean="0">
                <a:latin typeface="Arial" pitchFamily="34" charset="0"/>
                <a:ea typeface="黑体" pitchFamily="49" charset="-122"/>
              </a:rPr>
              <a:t>|</a:t>
            </a:r>
          </a:p>
          <a:p>
            <a:r>
              <a:rPr lang="zh-CN" altLang="en-US" sz="2200" dirty="0" smtClean="0">
                <a:latin typeface="Arial" pitchFamily="34" charset="0"/>
                <a:ea typeface="黑体" pitchFamily="49" charset="-122"/>
              </a:rPr>
              <a:t>        如果文件名有英文字母出现，在</a:t>
            </a:r>
            <a:r>
              <a:rPr lang="en-US" altLang="zh-CN" sz="2200" dirty="0" smtClean="0">
                <a:latin typeface="Arial" pitchFamily="34" charset="0"/>
                <a:ea typeface="黑体" pitchFamily="49" charset="-122"/>
              </a:rPr>
              <a:t>Windows 7</a:t>
            </a:r>
            <a:r>
              <a:rPr lang="zh-CN" altLang="en-US" sz="2200" dirty="0" smtClean="0">
                <a:latin typeface="Arial" pitchFamily="34" charset="0"/>
                <a:ea typeface="黑体" pitchFamily="49" charset="-122"/>
              </a:rPr>
              <a:t>中的文件名系统中不区分大小写。</a:t>
            </a:r>
          </a:p>
          <a:p>
            <a:r>
              <a:rPr lang="zh-CN" altLang="en-US" sz="2200" dirty="0" smtClean="0">
                <a:latin typeface="Arial" pitchFamily="34" charset="0"/>
                <a:ea typeface="黑体" pitchFamily="49" charset="-122"/>
              </a:rPr>
              <a:t>        为了方便用户理解一个文件名的含义，</a:t>
            </a:r>
            <a:r>
              <a:rPr lang="en-US" altLang="zh-CN" sz="2200" dirty="0" smtClean="0">
                <a:latin typeface="Arial" pitchFamily="34" charset="0"/>
                <a:ea typeface="黑体" pitchFamily="49" charset="-122"/>
              </a:rPr>
              <a:t>Windows 7</a:t>
            </a:r>
            <a:r>
              <a:rPr lang="zh-CN" altLang="en-US" sz="2200" dirty="0" smtClean="0">
                <a:latin typeface="Arial" pitchFamily="34" charset="0"/>
                <a:ea typeface="黑体" pitchFamily="49" charset="-122"/>
              </a:rPr>
              <a:t>中的长文件名可用符号“</a:t>
            </a:r>
            <a:r>
              <a:rPr lang="en-US" altLang="zh-CN" sz="2200" dirty="0" smtClean="0">
                <a:latin typeface="Arial" pitchFamily="34" charset="0"/>
                <a:ea typeface="黑体" pitchFamily="49" charset="-122"/>
              </a:rPr>
              <a:t>.”</a:t>
            </a:r>
            <a:r>
              <a:rPr lang="zh-CN" altLang="en-US" sz="2200" dirty="0" smtClean="0">
                <a:latin typeface="Arial" pitchFamily="34" charset="0"/>
                <a:ea typeface="黑体" pitchFamily="49" charset="-122"/>
              </a:rPr>
              <a:t>适当地把文件名分成几个部分，如： </a:t>
            </a:r>
            <a:endParaRPr lang="en-US" altLang="zh-CN" sz="2200" dirty="0" smtClean="0">
              <a:latin typeface="Arial" pitchFamily="34" charset="0"/>
              <a:ea typeface="黑体" pitchFamily="49" charset="-122"/>
            </a:endParaRPr>
          </a:p>
          <a:p>
            <a:r>
              <a:rPr lang="en-US" altLang="zh-CN" sz="2200" dirty="0">
                <a:latin typeface="Arial" pitchFamily="34" charset="0"/>
                <a:ea typeface="黑体" pitchFamily="49" charset="-122"/>
              </a:rPr>
              <a:t> </a:t>
            </a:r>
            <a:r>
              <a:rPr lang="en-US" altLang="zh-CN" sz="2200" dirty="0" smtClean="0">
                <a:latin typeface="Arial" pitchFamily="34" charset="0"/>
                <a:ea typeface="黑体" pitchFamily="49" charset="-122"/>
              </a:rPr>
              <a:t>     </a:t>
            </a:r>
            <a:r>
              <a:rPr lang="zh-CN" altLang="en-US" sz="2200" dirty="0" smtClean="0">
                <a:latin typeface="Arial" pitchFamily="34" charset="0"/>
                <a:ea typeface="黑体" pitchFamily="49" charset="-122"/>
              </a:rPr>
              <a:t>   </a:t>
            </a:r>
            <a:r>
              <a:rPr lang="en-US" altLang="zh-CN" sz="2200" dirty="0" smtClean="0">
                <a:latin typeface="Arial" pitchFamily="34" charset="0"/>
                <a:ea typeface="黑体" pitchFamily="49" charset="-122"/>
              </a:rPr>
              <a:t>disquisition.computer.language.Java.DOCX</a:t>
            </a:r>
            <a:r>
              <a:rPr lang="zh-CN" altLang="en-US" sz="2200" dirty="0" smtClean="0">
                <a:latin typeface="Arial" pitchFamily="34" charset="0"/>
                <a:ea typeface="黑体" pitchFamily="49" charset="-122"/>
              </a:rPr>
              <a:t>。</a:t>
            </a:r>
          </a:p>
          <a:p>
            <a:r>
              <a:rPr lang="zh-CN" altLang="en-US" sz="2200" dirty="0" smtClean="0">
                <a:latin typeface="Arial" pitchFamily="34" charset="0"/>
                <a:ea typeface="黑体" pitchFamily="49" charset="-122"/>
              </a:rPr>
              <a:t>        系统规定在同一个地方不能有相同的两个名字，在不同的地方可以重名。</a:t>
            </a:r>
            <a:endParaRPr lang="zh-CN" altLang="en-US" sz="2200" dirty="0">
              <a:latin typeface="Arial" pitchFamily="34" charset="0"/>
              <a:ea typeface="黑体" pitchFamily="49" charset="-122"/>
            </a:endParaRPr>
          </a:p>
        </p:txBody>
      </p:sp>
      <p:sp>
        <p:nvSpPr>
          <p:cNvPr id="3" name="Rectangle 7"/>
          <p:cNvSpPr>
            <a:spLocks noChangeArrowheads="1"/>
          </p:cNvSpPr>
          <p:nvPr/>
        </p:nvSpPr>
        <p:spPr bwMode="auto">
          <a:xfrm>
            <a:off x="71121" y="3356992"/>
            <a:ext cx="1188146" cy="430887"/>
          </a:xfrm>
          <a:prstGeom prst="rect">
            <a:avLst/>
          </a:prstGeom>
          <a:gradFill rotWithShape="1">
            <a:gsLst>
              <a:gs pos="0">
                <a:schemeClr val="accent2"/>
              </a:gs>
              <a:gs pos="100000">
                <a:schemeClr val="bg1"/>
              </a:gs>
            </a:gsLst>
            <a:lin ang="0" scaled="1"/>
          </a:gradFill>
          <a:ln>
            <a:noFill/>
          </a:ln>
          <a:effectLst/>
          <a:extLst/>
        </p:spPr>
        <p:txBody>
          <a:bodyPr wrap="none">
            <a:spAutoFit/>
          </a:bodyPr>
          <a:lstStyle/>
          <a:p>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路径</a:t>
            </a:r>
          </a:p>
        </p:txBody>
      </p:sp>
      <p:sp>
        <p:nvSpPr>
          <p:cNvPr id="4" name="Rectangle 2"/>
          <p:cNvSpPr>
            <a:spLocks noChangeArrowheads="1"/>
          </p:cNvSpPr>
          <p:nvPr/>
        </p:nvSpPr>
        <p:spPr bwMode="auto">
          <a:xfrm>
            <a:off x="71121" y="3933056"/>
            <a:ext cx="9000000"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所谓</a:t>
            </a:r>
            <a:r>
              <a:rPr lang="zh-CN" altLang="en-US" sz="2200" dirty="0">
                <a:latin typeface="Arial" pitchFamily="34" charset="0"/>
                <a:ea typeface="黑体" pitchFamily="49" charset="-122"/>
              </a:rPr>
              <a:t>路径是指从此文件夹到彼文件夹之间所经过的各种文件夹的名称，比如我们经常在资源管理器中的地址栏键入要查询文件（夹）或对象所在的地址，如</a:t>
            </a:r>
            <a:r>
              <a:rPr lang="en-US" altLang="zh-CN" sz="2200" dirty="0">
                <a:latin typeface="Arial" pitchFamily="34" charset="0"/>
                <a:ea typeface="黑体" pitchFamily="49" charset="-122"/>
              </a:rPr>
              <a:t>C:\Users\Administrator\Documents\My Web sites</a:t>
            </a:r>
            <a:r>
              <a:rPr lang="zh-CN" altLang="en-US" sz="2200" dirty="0">
                <a:latin typeface="Arial" pitchFamily="34" charset="0"/>
                <a:ea typeface="黑体" pitchFamily="49" charset="-122"/>
              </a:rPr>
              <a:t>，按</a:t>
            </a:r>
            <a:r>
              <a:rPr lang="en-US" altLang="zh-CN" sz="2200" dirty="0">
                <a:latin typeface="Arial" pitchFamily="34" charset="0"/>
                <a:ea typeface="黑体" pitchFamily="49" charset="-122"/>
              </a:rPr>
              <a:t>Enter</a:t>
            </a:r>
            <a:r>
              <a:rPr lang="zh-CN" altLang="en-US" sz="2200" dirty="0">
                <a:latin typeface="Arial" pitchFamily="34" charset="0"/>
                <a:ea typeface="黑体" pitchFamily="49" charset="-122"/>
              </a:rPr>
              <a:t>键后，系统就可显示该文件夹的内容；如果键入一个具体文件名，如</a:t>
            </a:r>
            <a:r>
              <a:rPr lang="en-US" altLang="zh-CN" sz="2200" dirty="0">
                <a:latin typeface="Arial" pitchFamily="34" charset="0"/>
                <a:ea typeface="黑体" pitchFamily="49" charset="-122"/>
              </a:rPr>
              <a:t>C:\mysite\earth.htm</a:t>
            </a:r>
            <a:r>
              <a:rPr lang="zh-CN" altLang="en-US" sz="2200" dirty="0">
                <a:latin typeface="Arial" pitchFamily="34" charset="0"/>
                <a:ea typeface="黑体" pitchFamily="49" charset="-122"/>
              </a:rPr>
              <a:t>，则可在相应的应用程序中打开一个文件。</a:t>
            </a:r>
          </a:p>
          <a:p>
            <a:r>
              <a:rPr lang="zh-CN" altLang="en-US" sz="2200" dirty="0" smtClean="0">
                <a:latin typeface="Arial" pitchFamily="34" charset="0"/>
                <a:ea typeface="黑体" pitchFamily="49" charset="-122"/>
              </a:rPr>
              <a:t>所</a:t>
            </a:r>
            <a:r>
              <a:rPr lang="zh-CN" altLang="en-US" sz="2200" dirty="0">
                <a:latin typeface="Arial" pitchFamily="34" charset="0"/>
                <a:ea typeface="黑体" pitchFamily="49" charset="-122"/>
              </a:rPr>
              <a:t>对应的图标。</a:t>
            </a:r>
          </a:p>
        </p:txBody>
      </p:sp>
      <p:sp>
        <p:nvSpPr>
          <p:cNvPr id="5" name="Rectangle 2"/>
          <p:cNvSpPr>
            <a:spLocks noChangeArrowheads="1"/>
          </p:cNvSpPr>
          <p:nvPr/>
        </p:nvSpPr>
        <p:spPr bwMode="auto">
          <a:xfrm>
            <a:off x="3059832" y="6453336"/>
            <a:ext cx="9000000" cy="54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200" dirty="0" smtClean="0">
                <a:latin typeface="Arial" pitchFamily="34" charset="0"/>
                <a:ea typeface="黑体" pitchFamily="49" charset="-122"/>
              </a:rPr>
              <a:t>3</a:t>
            </a:r>
            <a:r>
              <a:rPr lang="zh-CN" altLang="en-US" sz="2200" dirty="0">
                <a:latin typeface="Arial" pitchFamily="34" charset="0"/>
                <a:ea typeface="黑体" pitchFamily="49" charset="-122"/>
              </a:rPr>
              <a:t>．文件的类型和图标</a:t>
            </a:r>
          </a:p>
          <a:p>
            <a:r>
              <a:rPr lang="zh-CN" altLang="en-US" sz="2200" dirty="0">
                <a:latin typeface="Arial" pitchFamily="34" charset="0"/>
                <a:ea typeface="黑体" pitchFamily="49" charset="-122"/>
              </a:rPr>
              <a:t>文件中包含的内容可能是多种多样，可以是程序、文本、声音、图像等，与之对应，文件被划分为不同的类型，如程序文件（扩展名为</a:t>
            </a:r>
            <a:r>
              <a:rPr lang="en-US" altLang="zh-CN" sz="2200" dirty="0">
                <a:latin typeface="Arial" pitchFamily="34" charset="0"/>
                <a:ea typeface="黑体" pitchFamily="49" charset="-122"/>
              </a:rPr>
              <a:t>.com</a:t>
            </a:r>
            <a:r>
              <a:rPr lang="zh-CN" altLang="en-US" sz="2200" dirty="0">
                <a:latin typeface="Arial" pitchFamily="34" charset="0"/>
                <a:ea typeface="黑体" pitchFamily="49" charset="-122"/>
              </a:rPr>
              <a:t>、</a:t>
            </a:r>
            <a:r>
              <a:rPr lang="en-US" altLang="zh-CN" sz="2200" dirty="0">
                <a:latin typeface="Arial" pitchFamily="34" charset="0"/>
                <a:ea typeface="黑体" pitchFamily="49" charset="-122"/>
              </a:rPr>
              <a:t>.exe</a:t>
            </a:r>
            <a:r>
              <a:rPr lang="zh-CN" altLang="en-US" sz="2200" dirty="0">
                <a:latin typeface="Arial" pitchFamily="34" charset="0"/>
                <a:ea typeface="黑体" pitchFamily="49" charset="-122"/>
              </a:rPr>
              <a:t>）、文本文件（扩展名为</a:t>
            </a:r>
            <a:r>
              <a:rPr lang="en-US" altLang="zh-CN" sz="2200" dirty="0">
                <a:latin typeface="Arial" pitchFamily="34" charset="0"/>
                <a:ea typeface="黑体" pitchFamily="49" charset="-122"/>
              </a:rPr>
              <a:t>.txt</a:t>
            </a:r>
            <a:r>
              <a:rPr lang="zh-CN" altLang="en-US" sz="2200" dirty="0">
                <a:latin typeface="Arial" pitchFamily="34" charset="0"/>
                <a:ea typeface="黑体" pitchFamily="49" charset="-122"/>
              </a:rPr>
              <a:t>）、声音文件（</a:t>
            </a:r>
            <a:r>
              <a:rPr lang="en-US" altLang="zh-CN" sz="2200" dirty="0">
                <a:latin typeface="Arial" pitchFamily="34" charset="0"/>
                <a:ea typeface="黑体" pitchFamily="49" charset="-122"/>
              </a:rPr>
              <a:t>.wav</a:t>
            </a:r>
            <a:r>
              <a:rPr lang="zh-CN" altLang="en-US" sz="2200" dirty="0">
                <a:latin typeface="Arial" pitchFamily="34" charset="0"/>
                <a:ea typeface="黑体" pitchFamily="49" charset="-122"/>
              </a:rPr>
              <a:t>、</a:t>
            </a:r>
            <a:r>
              <a:rPr lang="en-US" altLang="zh-CN" sz="2200" dirty="0">
                <a:latin typeface="Arial" pitchFamily="34" charset="0"/>
                <a:ea typeface="黑体" pitchFamily="49" charset="-122"/>
              </a:rPr>
              <a:t>.mp3</a:t>
            </a:r>
            <a:r>
              <a:rPr lang="zh-CN" altLang="en-US" sz="2200" dirty="0">
                <a:latin typeface="Arial" pitchFamily="34" charset="0"/>
                <a:ea typeface="黑体" pitchFamily="49" charset="-122"/>
              </a:rPr>
              <a:t>）、图像文件（</a:t>
            </a:r>
            <a:r>
              <a:rPr lang="en-US" altLang="zh-CN" sz="2200" dirty="0">
                <a:latin typeface="Arial" pitchFamily="34" charset="0"/>
                <a:ea typeface="黑体" pitchFamily="49" charset="-122"/>
              </a:rPr>
              <a:t>.bmp</a:t>
            </a:r>
            <a:r>
              <a:rPr lang="zh-CN" altLang="en-US" sz="2200" dirty="0">
                <a:latin typeface="Arial" pitchFamily="34" charset="0"/>
                <a:ea typeface="黑体" pitchFamily="49" charset="-122"/>
              </a:rPr>
              <a:t>、</a:t>
            </a:r>
            <a:r>
              <a:rPr lang="en-US" altLang="zh-CN" sz="2200" dirty="0">
                <a:latin typeface="Arial" pitchFamily="34" charset="0"/>
                <a:ea typeface="黑体" pitchFamily="49" charset="-122"/>
              </a:rPr>
              <a:t>.jpg</a:t>
            </a:r>
            <a:r>
              <a:rPr lang="zh-CN" altLang="en-US" sz="2200" dirty="0">
                <a:latin typeface="Arial" pitchFamily="34" charset="0"/>
                <a:ea typeface="黑体" pitchFamily="49" charset="-122"/>
              </a:rPr>
              <a:t>）、字体文件（</a:t>
            </a:r>
            <a:r>
              <a:rPr lang="en-US" altLang="zh-CN" sz="2200" dirty="0">
                <a:latin typeface="Arial" pitchFamily="34" charset="0"/>
                <a:ea typeface="黑体" pitchFamily="49" charset="-122"/>
              </a:rPr>
              <a:t>.</a:t>
            </a:r>
            <a:r>
              <a:rPr lang="en-US" altLang="zh-CN" sz="2200" dirty="0" err="1">
                <a:latin typeface="Arial" pitchFamily="34" charset="0"/>
                <a:ea typeface="黑体" pitchFamily="49" charset="-122"/>
              </a:rPr>
              <a:t>fon</a:t>
            </a:r>
            <a:r>
              <a:rPr lang="zh-CN" altLang="en-US" sz="2200" dirty="0">
                <a:latin typeface="Arial" pitchFamily="34" charset="0"/>
                <a:ea typeface="黑体" pitchFamily="49" charset="-122"/>
              </a:rPr>
              <a:t>）、</a:t>
            </a:r>
            <a:r>
              <a:rPr lang="en-US" altLang="zh-CN" sz="2200" dirty="0">
                <a:latin typeface="Arial" pitchFamily="34" charset="0"/>
                <a:ea typeface="黑体" pitchFamily="49" charset="-122"/>
              </a:rPr>
              <a:t>Word</a:t>
            </a:r>
            <a:r>
              <a:rPr lang="zh-CN" altLang="en-US" sz="2200" dirty="0">
                <a:latin typeface="Arial" pitchFamily="34" charset="0"/>
                <a:ea typeface="黑体" pitchFamily="49" charset="-122"/>
              </a:rPr>
              <a:t>文档（</a:t>
            </a:r>
            <a:r>
              <a:rPr lang="en-US" altLang="zh-CN" sz="2200" dirty="0">
                <a:latin typeface="Arial" pitchFamily="34" charset="0"/>
                <a:ea typeface="黑体" pitchFamily="49" charset="-122"/>
              </a:rPr>
              <a:t>.</a:t>
            </a:r>
            <a:r>
              <a:rPr lang="en-US" altLang="zh-CN" sz="2200" dirty="0" err="1">
                <a:latin typeface="Arial" pitchFamily="34" charset="0"/>
                <a:ea typeface="黑体" pitchFamily="49" charset="-122"/>
              </a:rPr>
              <a:t>docx</a:t>
            </a:r>
            <a:r>
              <a:rPr lang="zh-CN" altLang="en-US" sz="2200" dirty="0">
                <a:latin typeface="Arial" pitchFamily="34" charset="0"/>
                <a:ea typeface="黑体" pitchFamily="49" charset="-122"/>
              </a:rPr>
              <a:t>）等。</a:t>
            </a:r>
          </a:p>
          <a:p>
            <a:r>
              <a:rPr lang="zh-CN" altLang="en-US" sz="2200" dirty="0">
                <a:latin typeface="Arial" pitchFamily="34" charset="0"/>
                <a:ea typeface="黑体" pitchFamily="49" charset="-122"/>
              </a:rPr>
              <a:t>不同类型的文件具有不同的功能，而且是由不同的软件打开或生成。有时一个文件的类型也称为文件的格式，在保存一个文件时，都是以某一种文件格式保存。区别一个文件的格式有两种方法：一种是根据文件的扩展名，另一种根据文件的图标。在</a:t>
            </a:r>
            <a:r>
              <a:rPr lang="en-US" altLang="zh-CN" sz="2200" dirty="0">
                <a:latin typeface="Arial" pitchFamily="34" charset="0"/>
                <a:ea typeface="黑体" pitchFamily="49" charset="-122"/>
              </a:rPr>
              <a:t>Windows 7</a:t>
            </a:r>
            <a:r>
              <a:rPr lang="zh-CN" altLang="en-US" sz="2200" dirty="0">
                <a:latin typeface="Arial" pitchFamily="34" charset="0"/>
                <a:ea typeface="黑体" pitchFamily="49" charset="-122"/>
              </a:rPr>
              <a:t>中，每一个文件都有一个图标，不同类型的文件在屏幕将显示不同的图标，表</a:t>
            </a:r>
            <a:r>
              <a:rPr lang="en-US" altLang="zh-CN" sz="2200" dirty="0">
                <a:latin typeface="Arial" pitchFamily="34" charset="0"/>
                <a:ea typeface="黑体" pitchFamily="49" charset="-122"/>
              </a:rPr>
              <a:t>3-4</a:t>
            </a:r>
            <a:r>
              <a:rPr lang="zh-CN" altLang="en-US" sz="2200" dirty="0">
                <a:latin typeface="Arial" pitchFamily="34" charset="0"/>
                <a:ea typeface="黑体" pitchFamily="49" charset="-122"/>
              </a:rPr>
              <a:t>所示的是一些常见的扩展名及其所对应的图标。</a:t>
            </a:r>
          </a:p>
        </p:txBody>
      </p:sp>
    </p:spTree>
    <p:extLst>
      <p:ext uri="{BB962C8B-B14F-4D97-AF65-F5344CB8AC3E}">
        <p14:creationId xmlns:p14="http://schemas.microsoft.com/office/powerpoint/2010/main" val="118391757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4"/>
                                        </p:tgtEl>
                                        <p:attrNameLst>
                                          <p:attrName>style.visibility</p:attrName>
                                        </p:attrNameLst>
                                      </p:cBhvr>
                                      <p:to>
                                        <p:strVal val="visible"/>
                                      </p:to>
                                    </p:set>
                                    <p:animEffect>
                                      <p:cBhvr>
                                        <p:cTn id="11" dur="500"/>
                                        <p:tgtEl>
                                          <p:spTgt spid="4"/>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0" fill="hold">
                                          <p:stCondLst>
                                            <p:cond delay="0"/>
                                          </p:stCondLst>
                                        </p:cTn>
                                        <p:tgtEl>
                                          <p:spTgt spid="5"/>
                                        </p:tgtEl>
                                        <p:attrNameLst>
                                          <p:attrName>style.visibility</p:attrName>
                                        </p:attrNameLst>
                                      </p:cBhvr>
                                      <p:to>
                                        <p:strVal val="visible"/>
                                      </p:to>
                                    </p:set>
                                    <p:animEffec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utoUpdateAnimBg="0"/>
      <p:bldP spid="5"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59246" y="620688"/>
            <a:ext cx="9000000" cy="24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文件包含</a:t>
            </a:r>
            <a:r>
              <a:rPr lang="zh-CN" altLang="en-US" sz="2200" dirty="0">
                <a:latin typeface="Arial" pitchFamily="34" charset="0"/>
                <a:ea typeface="黑体" pitchFamily="49" charset="-122"/>
              </a:rPr>
              <a:t>的内容可能是多种多样，可以是程序、文本、声音、图像等，与之对应，文件被划分为不同的类型，如程序</a:t>
            </a:r>
            <a:r>
              <a:rPr lang="zh-CN" altLang="en-US" sz="2200" dirty="0" smtClean="0">
                <a:latin typeface="Arial" pitchFamily="34" charset="0"/>
                <a:ea typeface="黑体" pitchFamily="49" charset="-122"/>
              </a:rPr>
              <a:t>文件</a:t>
            </a:r>
            <a:r>
              <a:rPr lang="en-US" altLang="zh-CN" sz="2200" dirty="0" smtClean="0">
                <a:latin typeface="Arial" pitchFamily="34" charset="0"/>
                <a:ea typeface="黑体" pitchFamily="49" charset="-122"/>
              </a:rPr>
              <a:t>.com</a:t>
            </a:r>
            <a:r>
              <a:rPr lang="zh-CN" altLang="en-US" sz="2200" dirty="0" smtClean="0">
                <a:latin typeface="Arial" pitchFamily="34" charset="0"/>
                <a:ea typeface="黑体" pitchFamily="49" charset="-122"/>
              </a:rPr>
              <a:t>或</a:t>
            </a:r>
            <a:r>
              <a:rPr lang="en-US" altLang="zh-CN" sz="2200" dirty="0" smtClean="0">
                <a:latin typeface="Arial" pitchFamily="34" charset="0"/>
                <a:ea typeface="黑体" pitchFamily="49" charset="-122"/>
              </a:rPr>
              <a:t>.exe</a:t>
            </a:r>
            <a:r>
              <a:rPr lang="zh-CN" altLang="en-US" sz="2200" dirty="0" smtClean="0">
                <a:latin typeface="Arial" pitchFamily="34" charset="0"/>
                <a:ea typeface="黑体" pitchFamily="49" charset="-122"/>
              </a:rPr>
              <a:t>、文本文件</a:t>
            </a:r>
            <a:r>
              <a:rPr lang="en-US" altLang="zh-CN" sz="2200" dirty="0" smtClean="0">
                <a:latin typeface="Arial" pitchFamily="34" charset="0"/>
                <a:ea typeface="黑体" pitchFamily="49" charset="-122"/>
              </a:rPr>
              <a:t>.txt</a:t>
            </a:r>
            <a:r>
              <a:rPr lang="zh-CN" altLang="en-US" sz="2200" dirty="0" smtClean="0">
                <a:latin typeface="Arial" pitchFamily="34" charset="0"/>
                <a:ea typeface="黑体" pitchFamily="49" charset="-122"/>
              </a:rPr>
              <a:t>等</a:t>
            </a:r>
            <a:r>
              <a:rPr lang="zh-CN" altLang="en-US" sz="2200" dirty="0">
                <a:latin typeface="Arial" pitchFamily="34" charset="0"/>
                <a:ea typeface="黑体" pitchFamily="49" charset="-122"/>
              </a:rPr>
              <a:t>。</a:t>
            </a:r>
          </a:p>
          <a:p>
            <a:r>
              <a:rPr lang="zh-CN" altLang="en-US" sz="2200" dirty="0" smtClean="0">
                <a:latin typeface="Arial" pitchFamily="34" charset="0"/>
                <a:ea typeface="黑体" pitchFamily="49" charset="-122"/>
              </a:rPr>
              <a:t>        区别</a:t>
            </a:r>
            <a:r>
              <a:rPr lang="zh-CN" altLang="en-US" sz="2200" dirty="0">
                <a:latin typeface="Arial" pitchFamily="34" charset="0"/>
                <a:ea typeface="黑体" pitchFamily="49" charset="-122"/>
              </a:rPr>
              <a:t>一个文件的格式有两种方法：一种是根据文件的扩展名，另一种根据文件的图标。在</a:t>
            </a:r>
            <a:r>
              <a:rPr lang="en-US" altLang="zh-CN" sz="2200" dirty="0">
                <a:latin typeface="Arial" pitchFamily="34" charset="0"/>
                <a:ea typeface="黑体" pitchFamily="49" charset="-122"/>
              </a:rPr>
              <a:t>Windows 7</a:t>
            </a:r>
            <a:r>
              <a:rPr lang="zh-CN" altLang="en-US" sz="2200" dirty="0">
                <a:latin typeface="Arial" pitchFamily="34" charset="0"/>
                <a:ea typeface="黑体" pitchFamily="49" charset="-122"/>
              </a:rPr>
              <a:t>中，每一个文件都有一个图标，不同类型的文件在屏幕将显示不同的图标，表</a:t>
            </a:r>
            <a:r>
              <a:rPr lang="en-US" altLang="zh-CN" sz="2200" dirty="0">
                <a:latin typeface="Arial" pitchFamily="34" charset="0"/>
                <a:ea typeface="黑体" pitchFamily="49" charset="-122"/>
              </a:rPr>
              <a:t>3-4</a:t>
            </a:r>
            <a:r>
              <a:rPr lang="zh-CN" altLang="en-US" sz="2200" dirty="0">
                <a:latin typeface="Arial" pitchFamily="34" charset="0"/>
                <a:ea typeface="黑体" pitchFamily="49" charset="-122"/>
              </a:rPr>
              <a:t>所示的是一些常见的扩展名及其所对应的图标。</a:t>
            </a:r>
          </a:p>
        </p:txBody>
      </p:sp>
      <p:sp>
        <p:nvSpPr>
          <p:cNvPr id="4" name="Rectangle 7"/>
          <p:cNvSpPr>
            <a:spLocks noChangeArrowheads="1"/>
          </p:cNvSpPr>
          <p:nvPr/>
        </p:nvSpPr>
        <p:spPr bwMode="auto">
          <a:xfrm>
            <a:off x="59246" y="116632"/>
            <a:ext cx="3648658" cy="430887"/>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．文件的类型和图标</a:t>
            </a:r>
          </a:p>
        </p:txBody>
      </p:sp>
      <p:sp>
        <p:nvSpPr>
          <p:cNvPr id="5" name="矩形 4"/>
          <p:cNvSpPr/>
          <p:nvPr/>
        </p:nvSpPr>
        <p:spPr>
          <a:xfrm>
            <a:off x="2555776" y="3150260"/>
            <a:ext cx="4339650" cy="369332"/>
          </a:xfrm>
          <a:prstGeom prst="rect">
            <a:avLst/>
          </a:prstGeom>
        </p:spPr>
        <p:txBody>
          <a:bodyPr wrap="none">
            <a:spAutoFit/>
          </a:bodyPr>
          <a:lstStyle/>
          <a:p>
            <a:r>
              <a:rPr lang="zh-CN" altLang="en-US" dirty="0">
                <a:latin typeface="Arial" pitchFamily="34" charset="0"/>
                <a:ea typeface="黑体" pitchFamily="49" charset="-122"/>
              </a:rPr>
              <a:t>表</a:t>
            </a:r>
            <a:r>
              <a:rPr lang="en-US" altLang="zh-CN" dirty="0">
                <a:latin typeface="Arial" pitchFamily="34" charset="0"/>
                <a:ea typeface="黑体" pitchFamily="49" charset="-122"/>
              </a:rPr>
              <a:t>3-4  </a:t>
            </a:r>
            <a:r>
              <a:rPr lang="zh-CN" altLang="en-US" dirty="0">
                <a:latin typeface="Arial" pitchFamily="34" charset="0"/>
                <a:ea typeface="黑体" pitchFamily="49" charset="-122"/>
              </a:rPr>
              <a:t>文件类型及其对应的扩展名和图标</a:t>
            </a:r>
          </a:p>
        </p:txBody>
      </p:sp>
      <p:graphicFrame>
        <p:nvGraphicFramePr>
          <p:cNvPr id="6" name="表格 5"/>
          <p:cNvGraphicFramePr>
            <a:graphicFrameLocks noGrp="1"/>
          </p:cNvGraphicFramePr>
          <p:nvPr>
            <p:extLst>
              <p:ext uri="{D42A27DB-BD31-4B8C-83A1-F6EECF244321}">
                <p14:modId xmlns:p14="http://schemas.microsoft.com/office/powerpoint/2010/main" val="1698645128"/>
              </p:ext>
            </p:extLst>
          </p:nvPr>
        </p:nvGraphicFramePr>
        <p:xfrm>
          <a:off x="179512" y="3641725"/>
          <a:ext cx="8777609" cy="2079714"/>
        </p:xfrm>
        <a:graphic>
          <a:graphicData uri="http://schemas.openxmlformats.org/drawingml/2006/table">
            <a:tbl>
              <a:tblPr firstRow="1" firstCol="1" bandRow="1" bandCol="1"/>
              <a:tblGrid>
                <a:gridCol w="1177169"/>
                <a:gridCol w="1115060"/>
                <a:gridCol w="2708910"/>
                <a:gridCol w="866900"/>
                <a:gridCol w="1115060"/>
                <a:gridCol w="1794510"/>
              </a:tblGrid>
              <a:tr h="297102">
                <a:tc>
                  <a:txBody>
                    <a:bodyPr/>
                    <a:lstStyle/>
                    <a:p>
                      <a:pPr algn="ctr">
                        <a:lnSpc>
                          <a:spcPct val="100000"/>
                        </a:lnSpc>
                        <a:spcBef>
                          <a:spcPts val="0"/>
                        </a:spcBef>
                        <a:spcAft>
                          <a:spcPts val="0"/>
                        </a:spcAft>
                      </a:pPr>
                      <a:r>
                        <a:rPr lang="zh-CN" sz="1800" kern="100" dirty="0">
                          <a:effectLst/>
                          <a:latin typeface="Times New Roman"/>
                          <a:ea typeface="黑体"/>
                          <a:cs typeface="Times New Roman"/>
                        </a:rPr>
                        <a:t>扩展名</a:t>
                      </a:r>
                      <a:endParaRPr lang="zh-CN" sz="1800" kern="100" dirty="0">
                        <a:effectLst/>
                        <a:latin typeface="Arial"/>
                        <a:ea typeface="黑体"/>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zh-CN" sz="1800" kern="100">
                          <a:effectLst/>
                          <a:latin typeface="Times New Roman"/>
                          <a:ea typeface="黑体"/>
                          <a:cs typeface="Times New Roman"/>
                        </a:rPr>
                        <a:t>图标按钮</a:t>
                      </a:r>
                      <a:endParaRPr lang="zh-CN" sz="1800" kern="100">
                        <a:effectLst/>
                        <a:latin typeface="Arial"/>
                        <a:ea typeface="黑体"/>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zh-CN" sz="1800" kern="100">
                          <a:effectLst/>
                          <a:latin typeface="Times New Roman"/>
                          <a:ea typeface="黑体"/>
                          <a:cs typeface="Times New Roman"/>
                        </a:rPr>
                        <a:t>文件类型</a:t>
                      </a:r>
                      <a:endParaRPr lang="zh-CN" sz="1800" kern="100">
                        <a:effectLst/>
                        <a:latin typeface="Arial"/>
                        <a:ea typeface="黑体"/>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zh-CN" sz="1800" kern="100">
                          <a:effectLst/>
                          <a:latin typeface="Times New Roman"/>
                          <a:ea typeface="黑体"/>
                          <a:cs typeface="Times New Roman"/>
                        </a:rPr>
                        <a:t>扩展名</a:t>
                      </a:r>
                      <a:endParaRPr lang="zh-CN" sz="1800" kern="100">
                        <a:effectLst/>
                        <a:latin typeface="Arial"/>
                        <a:ea typeface="黑体"/>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zh-CN" sz="1800" kern="100">
                          <a:effectLst/>
                          <a:latin typeface="Times New Roman"/>
                          <a:ea typeface="黑体"/>
                          <a:cs typeface="Times New Roman"/>
                        </a:rPr>
                        <a:t>图标按钮</a:t>
                      </a:r>
                      <a:endParaRPr lang="zh-CN" sz="1800" kern="100">
                        <a:effectLst/>
                        <a:latin typeface="Arial"/>
                        <a:ea typeface="黑体"/>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zh-CN" sz="1800" kern="100">
                          <a:effectLst/>
                          <a:latin typeface="Times New Roman"/>
                          <a:ea typeface="黑体"/>
                          <a:cs typeface="Times New Roman"/>
                        </a:rPr>
                        <a:t>文件类型</a:t>
                      </a:r>
                      <a:endParaRPr lang="zh-CN" sz="1800" kern="100">
                        <a:effectLst/>
                        <a:latin typeface="Arial"/>
                        <a:ea typeface="黑体"/>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7102">
                <a:tc>
                  <a:txBody>
                    <a:bodyPr/>
                    <a:lstStyle/>
                    <a:p>
                      <a:pPr algn="ctr">
                        <a:lnSpc>
                          <a:spcPct val="100000"/>
                        </a:lnSpc>
                        <a:spcBef>
                          <a:spcPts val="0"/>
                        </a:spcBef>
                        <a:spcAft>
                          <a:spcPts val="0"/>
                        </a:spcAft>
                      </a:pPr>
                      <a:r>
                        <a:rPr lang="en-US" sz="1800" kern="900">
                          <a:effectLst/>
                          <a:latin typeface="Times New Roman"/>
                          <a:ea typeface="宋体"/>
                        </a:rPr>
                        <a:t>.com</a:t>
                      </a:r>
                      <a:r>
                        <a:rPr lang="zh-CN" sz="1800" kern="900">
                          <a:effectLst/>
                          <a:latin typeface="Times New Roman"/>
                          <a:ea typeface="宋体"/>
                        </a:rPr>
                        <a:t>或</a:t>
                      </a:r>
                      <a:r>
                        <a:rPr lang="en-US" sz="1800" kern="900">
                          <a:effectLst/>
                          <a:latin typeface="Times New Roman"/>
                          <a:ea typeface="宋体"/>
                        </a:rPr>
                        <a:t>exe</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endParaRPr lang="en-US"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900">
                          <a:effectLst/>
                          <a:latin typeface="Times New Roman"/>
                          <a:ea typeface="宋体"/>
                        </a:rPr>
                        <a:t>命令文件或应用程序文件</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en-US" sz="1800" kern="900">
                          <a:effectLst/>
                          <a:latin typeface="Times New Roman"/>
                          <a:ea typeface="宋体"/>
                        </a:rPr>
                        <a:t>.hlp</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endParaRPr lang="en-US"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900">
                          <a:effectLst/>
                          <a:latin typeface="Times New Roman"/>
                          <a:ea typeface="宋体"/>
                        </a:rPr>
                        <a:t>帮助文件</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7102">
                <a:tc>
                  <a:txBody>
                    <a:bodyPr/>
                    <a:lstStyle/>
                    <a:p>
                      <a:pPr algn="ctr">
                        <a:lnSpc>
                          <a:spcPct val="100000"/>
                        </a:lnSpc>
                        <a:spcBef>
                          <a:spcPts val="0"/>
                        </a:spcBef>
                        <a:spcAft>
                          <a:spcPts val="0"/>
                        </a:spcAft>
                      </a:pPr>
                      <a:r>
                        <a:rPr lang="en-US" sz="1800" kern="900">
                          <a:effectLst/>
                          <a:latin typeface="Times New Roman"/>
                          <a:ea typeface="宋体"/>
                        </a:rPr>
                        <a:t>.txt</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endParaRPr lang="en-US"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900">
                          <a:effectLst/>
                          <a:latin typeface="Times New Roman"/>
                          <a:ea typeface="宋体"/>
                        </a:rPr>
                        <a:t>文本文件</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en-US" sz="1800" kern="900">
                          <a:effectLst/>
                          <a:latin typeface="Times New Roman"/>
                          <a:ea typeface="宋体"/>
                        </a:rPr>
                        <a:t>.htm</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endParaRPr lang="en-US"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en-US" sz="1800" kern="900">
                          <a:effectLst/>
                          <a:latin typeface="Times New Roman"/>
                          <a:ea typeface="宋体"/>
                        </a:rPr>
                        <a:t>Web</a:t>
                      </a:r>
                      <a:r>
                        <a:rPr lang="zh-CN" sz="1800" kern="900">
                          <a:effectLst/>
                          <a:latin typeface="Times New Roman"/>
                          <a:ea typeface="宋体"/>
                        </a:rPr>
                        <a:t>网页文件</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7102">
                <a:tc>
                  <a:txBody>
                    <a:bodyPr/>
                    <a:lstStyle/>
                    <a:p>
                      <a:pPr algn="ctr">
                        <a:lnSpc>
                          <a:spcPct val="100000"/>
                        </a:lnSpc>
                        <a:spcBef>
                          <a:spcPts val="0"/>
                        </a:spcBef>
                        <a:spcAft>
                          <a:spcPts val="0"/>
                        </a:spcAft>
                      </a:pPr>
                      <a:r>
                        <a:rPr lang="en-US" sz="1800" kern="900">
                          <a:effectLst/>
                          <a:latin typeface="Times New Roman"/>
                          <a:ea typeface="宋体"/>
                        </a:rPr>
                        <a:t>.bmp</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endParaRPr lang="en-US"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900">
                          <a:effectLst/>
                          <a:latin typeface="Times New Roman"/>
                          <a:ea typeface="宋体"/>
                        </a:rPr>
                        <a:t>位图文件</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en-US" sz="1800" kern="900">
                          <a:effectLst/>
                          <a:latin typeface="Times New Roman"/>
                          <a:ea typeface="宋体"/>
                        </a:rPr>
                        <a:t>.mid</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endParaRPr lang="en-US"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900">
                          <a:effectLst/>
                          <a:latin typeface="Times New Roman"/>
                          <a:ea typeface="宋体"/>
                        </a:rPr>
                        <a:t>声音文件</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7102">
                <a:tc>
                  <a:txBody>
                    <a:bodyPr/>
                    <a:lstStyle/>
                    <a:p>
                      <a:pPr algn="ctr">
                        <a:lnSpc>
                          <a:spcPct val="100000"/>
                        </a:lnSpc>
                        <a:spcBef>
                          <a:spcPts val="0"/>
                        </a:spcBef>
                        <a:spcAft>
                          <a:spcPts val="0"/>
                        </a:spcAft>
                      </a:pPr>
                      <a:r>
                        <a:rPr lang="en-US" sz="1800" kern="900" dirty="0">
                          <a:effectLst/>
                          <a:latin typeface="Times New Roman"/>
                          <a:ea typeface="宋体"/>
                        </a:rPr>
                        <a:t>.</a:t>
                      </a:r>
                      <a:r>
                        <a:rPr lang="en-US" sz="1800" kern="900" dirty="0" err="1" smtClean="0">
                          <a:effectLst/>
                          <a:latin typeface="Times New Roman"/>
                          <a:ea typeface="宋体"/>
                        </a:rPr>
                        <a:t>docx</a:t>
                      </a:r>
                      <a:endParaRPr lang="zh-CN" sz="1800" kern="9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endParaRPr lang="en-US"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en-US" sz="1800" kern="900">
                          <a:effectLst/>
                          <a:latin typeface="Times New Roman"/>
                          <a:ea typeface="宋体"/>
                        </a:rPr>
                        <a:t>Word</a:t>
                      </a:r>
                      <a:r>
                        <a:rPr lang="zh-CN" sz="1800" kern="900">
                          <a:effectLst/>
                          <a:latin typeface="Times New Roman"/>
                          <a:ea typeface="宋体"/>
                        </a:rPr>
                        <a:t>文档文件</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en-US" sz="1800" kern="900">
                          <a:effectLst/>
                          <a:latin typeface="Times New Roman"/>
                          <a:ea typeface="宋体"/>
                        </a:rPr>
                        <a:t> </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endParaRPr lang="en-US"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900">
                          <a:effectLst/>
                          <a:latin typeface="Times New Roman"/>
                          <a:ea typeface="宋体"/>
                        </a:rPr>
                        <a:t>代表一个文件夹</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7102">
                <a:tc>
                  <a:txBody>
                    <a:bodyPr/>
                    <a:lstStyle/>
                    <a:p>
                      <a:pPr algn="ctr">
                        <a:lnSpc>
                          <a:spcPct val="100000"/>
                        </a:lnSpc>
                        <a:spcBef>
                          <a:spcPts val="0"/>
                        </a:spcBef>
                        <a:spcAft>
                          <a:spcPts val="0"/>
                        </a:spcAft>
                      </a:pPr>
                      <a:r>
                        <a:rPr lang="en-US" sz="1800" kern="900" dirty="0">
                          <a:effectLst/>
                          <a:latin typeface="Times New Roman"/>
                          <a:ea typeface="宋体"/>
                        </a:rPr>
                        <a:t>.</a:t>
                      </a:r>
                      <a:r>
                        <a:rPr lang="en-US" sz="1800" kern="900" dirty="0" err="1" smtClean="0">
                          <a:effectLst/>
                          <a:latin typeface="Times New Roman"/>
                          <a:ea typeface="宋体"/>
                        </a:rPr>
                        <a:t>xlsx</a:t>
                      </a:r>
                      <a:endParaRPr lang="zh-CN" sz="1800" kern="9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endParaRPr lang="en-US"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en-US" sz="1800" kern="900">
                          <a:effectLst/>
                          <a:latin typeface="Times New Roman"/>
                          <a:ea typeface="宋体"/>
                        </a:rPr>
                        <a:t>Excel</a:t>
                      </a:r>
                      <a:r>
                        <a:rPr lang="zh-CN" sz="1800" kern="900">
                          <a:effectLst/>
                          <a:latin typeface="Times New Roman"/>
                          <a:ea typeface="宋体"/>
                        </a:rPr>
                        <a:t>电子簿文件</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en-US" sz="1800" kern="900">
                          <a:effectLst/>
                          <a:latin typeface="Times New Roman"/>
                          <a:ea typeface="宋体"/>
                        </a:rPr>
                        <a:t> </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endParaRPr lang="en-US"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900">
                          <a:effectLst/>
                          <a:latin typeface="Times New Roman"/>
                          <a:ea typeface="宋体"/>
                        </a:rPr>
                        <a:t>硬盘</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7102">
                <a:tc>
                  <a:txBody>
                    <a:bodyPr/>
                    <a:lstStyle/>
                    <a:p>
                      <a:pPr algn="ctr">
                        <a:lnSpc>
                          <a:spcPct val="100000"/>
                        </a:lnSpc>
                        <a:spcBef>
                          <a:spcPts val="0"/>
                        </a:spcBef>
                        <a:spcAft>
                          <a:spcPts val="0"/>
                        </a:spcAft>
                      </a:pPr>
                      <a:r>
                        <a:rPr lang="en-US" sz="1800" kern="900" dirty="0">
                          <a:effectLst/>
                          <a:latin typeface="Times New Roman"/>
                          <a:ea typeface="宋体"/>
                        </a:rPr>
                        <a:t>.</a:t>
                      </a:r>
                      <a:r>
                        <a:rPr lang="en-US" sz="1800" kern="900" dirty="0" err="1" smtClean="0">
                          <a:effectLst/>
                          <a:latin typeface="Times New Roman"/>
                          <a:ea typeface="宋体"/>
                        </a:rPr>
                        <a:t>pptx</a:t>
                      </a:r>
                      <a:endParaRPr lang="zh-CN" sz="1800" kern="9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endParaRPr lang="en-US" sz="1800" kern="9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en-US" sz="1800" kern="900" dirty="0">
                          <a:effectLst/>
                          <a:latin typeface="Times New Roman"/>
                          <a:ea typeface="宋体"/>
                        </a:rPr>
                        <a:t>PowerPoint</a:t>
                      </a:r>
                      <a:r>
                        <a:rPr lang="zh-CN" sz="1800" kern="900" dirty="0">
                          <a:effectLst/>
                          <a:latin typeface="Times New Roman"/>
                          <a:ea typeface="宋体"/>
                        </a:rPr>
                        <a:t>演示文稿</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r>
                        <a:rPr lang="en-US" sz="1800" kern="900">
                          <a:effectLst/>
                          <a:latin typeface="Times New Roman"/>
                          <a:ea typeface="宋体"/>
                        </a:rPr>
                        <a:t> </a:t>
                      </a:r>
                      <a:endParaRPr lang="zh-CN"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0"/>
                        </a:spcBef>
                        <a:spcAft>
                          <a:spcPts val="0"/>
                        </a:spcAft>
                      </a:pPr>
                      <a:endParaRPr lang="en-US" sz="1800" kern="9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00000"/>
                        </a:lnSpc>
                        <a:spcBef>
                          <a:spcPts val="0"/>
                        </a:spcBef>
                        <a:spcAft>
                          <a:spcPts val="0"/>
                        </a:spcAft>
                      </a:pPr>
                      <a:r>
                        <a:rPr lang="zh-CN" sz="1800" kern="900" dirty="0">
                          <a:effectLst/>
                          <a:latin typeface="Times New Roman"/>
                          <a:ea typeface="宋体"/>
                        </a:rPr>
                        <a:t>光盘</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376844" name="图片 14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8366" y="4053094"/>
            <a:ext cx="2190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76843" name="图片 14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69136" y="4005064"/>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76842" name="图片 1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9136" y="4274616"/>
            <a:ext cx="1428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76841" name="图片 14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8366" y="4365104"/>
            <a:ext cx="1333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76840" name="图片 14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58366" y="4645169"/>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76839" name="图片 1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69136" y="4647499"/>
            <a:ext cx="1333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76838" name="图片 16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58366" y="4851710"/>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76837" name="图片 13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269136" y="4942197"/>
            <a:ext cx="1143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76836" name="图片 17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758366" y="5170338"/>
            <a:ext cx="1524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376835" name="图片 13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269136" y="5229200"/>
            <a:ext cx="35242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76834" name="图片 178"/>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758366" y="5449976"/>
            <a:ext cx="1809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376833" name="图片 13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269136" y="5540464"/>
            <a:ext cx="180975" cy="180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018915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3"/>
                                        </p:tgtEl>
                                        <p:attrNameLst>
                                          <p:attrName>style.visibility</p:attrName>
                                        </p:attrNameLst>
                                      </p:cBhvr>
                                      <p:to>
                                        <p:strVal val="visible"/>
                                      </p:to>
                                    </p:set>
                                    <p:animEffec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59246" y="569725"/>
            <a:ext cx="9000000"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“个人文件夹”是一个特殊的文件夹，它是在安装系统时所建立的，它的名称与系统用户相一致，如</a:t>
            </a:r>
            <a:r>
              <a:rPr lang="en-US" altLang="zh-CN" sz="2200" dirty="0" smtClean="0">
                <a:latin typeface="Arial" pitchFamily="34" charset="0"/>
                <a:ea typeface="黑体" pitchFamily="49" charset="-122"/>
              </a:rPr>
              <a:t>Administrator</a:t>
            </a:r>
            <a:r>
              <a:rPr lang="zh-CN" altLang="en-US" sz="2200" dirty="0" smtClean="0">
                <a:latin typeface="Arial" pitchFamily="34" charset="0"/>
                <a:ea typeface="黑体" pitchFamily="49" charset="-122"/>
              </a:rPr>
              <a:t>。用于存放用户的文件，一些程序常将此文件夹作为存放文件的默认文件夹。要打开“个人文件夹”，可以单击“开始”按钮，在展开的菜单中选择“个人文件夹”，即打开“个人文件夹”窗口。</a:t>
            </a:r>
          </a:p>
        </p:txBody>
      </p:sp>
      <p:sp>
        <p:nvSpPr>
          <p:cNvPr id="3" name="Rectangle 7"/>
          <p:cNvSpPr>
            <a:spLocks noChangeArrowheads="1"/>
          </p:cNvSpPr>
          <p:nvPr/>
        </p:nvSpPr>
        <p:spPr bwMode="auto">
          <a:xfrm>
            <a:off x="59246" y="116632"/>
            <a:ext cx="4944802" cy="430887"/>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．一个特殊的文件夹“个人文件夹”</a:t>
            </a:r>
          </a:p>
        </p:txBody>
      </p:sp>
      <p:sp>
        <p:nvSpPr>
          <p:cNvPr id="4" name="Rectangle 7"/>
          <p:cNvSpPr>
            <a:spLocks noChangeArrowheads="1"/>
          </p:cNvSpPr>
          <p:nvPr/>
        </p:nvSpPr>
        <p:spPr bwMode="auto">
          <a:xfrm>
            <a:off x="59246" y="2320123"/>
            <a:ext cx="2098651"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smtClean="0">
                <a:latin typeface="Arial" pitchFamily="34" charset="0"/>
                <a:ea typeface="黑体" pitchFamily="49" charset="-122"/>
              </a:rPr>
              <a:t>3.7.2  </a:t>
            </a:r>
            <a:r>
              <a:rPr lang="zh-CN" altLang="en-US" sz="2200" dirty="0" smtClean="0">
                <a:latin typeface="Arial" pitchFamily="34" charset="0"/>
                <a:ea typeface="黑体" pitchFamily="49" charset="-122"/>
              </a:rPr>
              <a:t>文件管理</a:t>
            </a:r>
            <a:endParaRPr lang="zh-CN" altLang="en-US" sz="2200" dirty="0">
              <a:latin typeface="Arial" pitchFamily="34" charset="0"/>
              <a:ea typeface="黑体" pitchFamily="49" charset="-122"/>
            </a:endParaRPr>
          </a:p>
        </p:txBody>
      </p:sp>
      <p:sp>
        <p:nvSpPr>
          <p:cNvPr id="5" name="Rectangle 2"/>
          <p:cNvSpPr>
            <a:spLocks noChangeArrowheads="1"/>
          </p:cNvSpPr>
          <p:nvPr/>
        </p:nvSpPr>
        <p:spPr bwMode="auto">
          <a:xfrm>
            <a:off x="59246" y="2773216"/>
            <a:ext cx="9000000" cy="720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文件</a:t>
            </a:r>
            <a:r>
              <a:rPr lang="zh-CN" altLang="en-US" sz="2200" dirty="0">
                <a:latin typeface="Arial" pitchFamily="34" charset="0"/>
                <a:ea typeface="黑体" pitchFamily="49" charset="-122"/>
              </a:rPr>
              <a:t>（夹）或对象的</a:t>
            </a:r>
            <a:r>
              <a:rPr lang="zh-CN" altLang="en-US" sz="2200" dirty="0" smtClean="0">
                <a:latin typeface="Arial" pitchFamily="34" charset="0"/>
                <a:ea typeface="黑体" pitchFamily="49" charset="-122"/>
              </a:rPr>
              <a:t>管理包括</a:t>
            </a:r>
            <a:r>
              <a:rPr lang="zh-CN" altLang="en-US" sz="2200" dirty="0">
                <a:latin typeface="Arial" pitchFamily="34" charset="0"/>
                <a:ea typeface="黑体" pitchFamily="49" charset="-122"/>
              </a:rPr>
              <a:t>新建一个文件（夹）、文件的重命名、复制与移动文件、删除文件、查看文件的属性等操作</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6" name="Rectangle 7"/>
          <p:cNvSpPr>
            <a:spLocks noChangeArrowheads="1"/>
          </p:cNvSpPr>
          <p:nvPr/>
        </p:nvSpPr>
        <p:spPr bwMode="auto">
          <a:xfrm>
            <a:off x="59246" y="3515966"/>
            <a:ext cx="4944802" cy="430887"/>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200" dirty="0" smtClean="0">
                <a:latin typeface="Arial" pitchFamily="34" charset="0"/>
                <a:ea typeface="黑体" pitchFamily="49" charset="-122"/>
              </a:rPr>
              <a:t>1</a:t>
            </a:r>
            <a:r>
              <a:rPr lang="zh-CN" altLang="en-US" sz="2200" dirty="0" smtClean="0">
                <a:latin typeface="Arial" pitchFamily="34" charset="0"/>
                <a:ea typeface="黑体" pitchFamily="49" charset="-122"/>
              </a:rPr>
              <a:t>．新建文件（夹）</a:t>
            </a:r>
            <a:endParaRPr lang="zh-CN" altLang="en-US" sz="2200" dirty="0">
              <a:latin typeface="Arial" pitchFamily="34" charset="0"/>
              <a:ea typeface="黑体" pitchFamily="49" charset="-122"/>
            </a:endParaRPr>
          </a:p>
        </p:txBody>
      </p:sp>
      <p:sp>
        <p:nvSpPr>
          <p:cNvPr id="7" name="Rectangle 2"/>
          <p:cNvSpPr>
            <a:spLocks noChangeArrowheads="1"/>
          </p:cNvSpPr>
          <p:nvPr/>
        </p:nvSpPr>
        <p:spPr bwMode="auto">
          <a:xfrm>
            <a:off x="59246" y="3969060"/>
            <a:ext cx="9000000" cy="27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创建</a:t>
            </a:r>
            <a:r>
              <a:rPr lang="zh-CN" altLang="en-US" sz="2200" dirty="0">
                <a:latin typeface="Arial" pitchFamily="34" charset="0"/>
                <a:ea typeface="黑体" pitchFamily="49" charset="-122"/>
              </a:rPr>
              <a:t>一个空文件（夹）的的操作步骤如下。</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）打开“计算机”或“</a:t>
            </a:r>
            <a:r>
              <a:rPr lang="en-US" altLang="zh-CN" sz="2200" dirty="0">
                <a:latin typeface="Arial" pitchFamily="34" charset="0"/>
                <a:ea typeface="黑体" pitchFamily="49" charset="-122"/>
              </a:rPr>
              <a:t>Windows</a:t>
            </a:r>
            <a:r>
              <a:rPr lang="zh-CN" altLang="en-US" sz="2200" dirty="0">
                <a:latin typeface="Arial" pitchFamily="34" charset="0"/>
                <a:ea typeface="黑体" pitchFamily="49" charset="-122"/>
              </a:rPr>
              <a:t>资源管理器”。</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2</a:t>
            </a:r>
            <a:r>
              <a:rPr lang="zh-CN" altLang="en-US" sz="2200" dirty="0" smtClean="0">
                <a:latin typeface="Arial" pitchFamily="34" charset="0"/>
                <a:ea typeface="黑体" pitchFamily="49" charset="-122"/>
              </a:rPr>
              <a:t>）选中</a:t>
            </a:r>
            <a:r>
              <a:rPr lang="zh-CN" altLang="en-US" sz="2200" dirty="0">
                <a:latin typeface="Arial" pitchFamily="34" charset="0"/>
                <a:ea typeface="黑体" pitchFamily="49" charset="-122"/>
              </a:rPr>
              <a:t>“导航窗格”</a:t>
            </a:r>
            <a:r>
              <a:rPr lang="zh-CN" altLang="en-US" sz="2200" dirty="0" smtClean="0">
                <a:latin typeface="Arial" pitchFamily="34" charset="0"/>
                <a:ea typeface="黑体" pitchFamily="49" charset="-122"/>
              </a:rPr>
              <a:t>中一</a:t>
            </a:r>
            <a:r>
              <a:rPr lang="zh-CN" altLang="en-US" sz="2200" dirty="0">
                <a:latin typeface="Arial" pitchFamily="34" charset="0"/>
                <a:ea typeface="黑体" pitchFamily="49" charset="-122"/>
              </a:rPr>
              <a:t>个文件夹，双击打开该文件夹窗口。</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）单击“文件”→“新建”→“文件夹”命令（或右击，在弹出的快捷菜单中选择“新建”命令），此时出现一个名为“新建文件夹”的</a:t>
            </a:r>
            <a:r>
              <a:rPr lang="zh-CN" altLang="en-US" sz="2200" dirty="0" smtClean="0">
                <a:latin typeface="Arial" pitchFamily="34" charset="0"/>
                <a:ea typeface="黑体" pitchFamily="49" charset="-122"/>
              </a:rPr>
              <a:t>文件夹。</a:t>
            </a:r>
            <a:endParaRPr lang="en-US" altLang="zh-CN" sz="2200" dirty="0" smtClean="0">
              <a:latin typeface="Arial" pitchFamily="34" charset="0"/>
              <a:ea typeface="黑体" pitchFamily="49" charset="-122"/>
            </a:endParaRPr>
          </a:p>
          <a:p>
            <a:r>
              <a:rPr lang="en-US" altLang="zh-CN" sz="2200" dirty="0">
                <a:latin typeface="Arial" pitchFamily="34" charset="0"/>
                <a:ea typeface="黑体" pitchFamily="49" charset="-122"/>
              </a:rPr>
              <a:t> </a:t>
            </a:r>
            <a:r>
              <a:rPr lang="en-US" altLang="zh-CN" sz="2200" dirty="0" smtClean="0">
                <a:latin typeface="Arial" pitchFamily="34" charset="0"/>
                <a:ea typeface="黑体" pitchFamily="49" charset="-122"/>
              </a:rPr>
              <a:t>      </a:t>
            </a:r>
            <a:r>
              <a:rPr lang="zh-CN" altLang="en-US" sz="2200" dirty="0" smtClean="0">
                <a:latin typeface="Arial" pitchFamily="34" charset="0"/>
                <a:ea typeface="黑体" pitchFamily="49" charset="-122"/>
              </a:rPr>
              <a:t>只有</a:t>
            </a:r>
            <a:r>
              <a:rPr lang="zh-CN" altLang="en-US" sz="2200" dirty="0">
                <a:latin typeface="Arial" pitchFamily="34" charset="0"/>
                <a:ea typeface="黑体" pitchFamily="49" charset="-122"/>
              </a:rPr>
              <a:t>当一级文件夹建立之后，才可以在该文件夹中新建文件类型或文件夹</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Tree>
    <p:extLst>
      <p:ext uri="{BB962C8B-B14F-4D97-AF65-F5344CB8AC3E}">
        <p14:creationId xmlns:p14="http://schemas.microsoft.com/office/powerpoint/2010/main" val="250686069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5"/>
                                        </p:tgtEl>
                                        <p:attrNameLst>
                                          <p:attrName>style.visibility</p:attrName>
                                        </p:attrNameLst>
                                      </p:cBhvr>
                                      <p:to>
                                        <p:strVal val="visible"/>
                                      </p:to>
                                    </p:set>
                                    <p:animEffect>
                                      <p:cBhvr>
                                        <p:cTn id="11" dur="500"/>
                                        <p:tgtEl>
                                          <p:spTgt spid="5"/>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0" fill="hold">
                                          <p:stCondLst>
                                            <p:cond delay="0"/>
                                          </p:stCondLst>
                                        </p:cTn>
                                        <p:tgtEl>
                                          <p:spTgt spid="7"/>
                                        </p:tgtEl>
                                        <p:attrNameLst>
                                          <p:attrName>style.visibility</p:attrName>
                                        </p:attrNameLst>
                                      </p:cBhvr>
                                      <p:to>
                                        <p:strVal val="visible"/>
                                      </p:to>
                                    </p:set>
                                    <p:animEffec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P spid="7"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35496" y="692696"/>
            <a:ext cx="9000000"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新建</a:t>
            </a:r>
            <a:r>
              <a:rPr lang="zh-CN" altLang="en-US" sz="2200" dirty="0">
                <a:latin typeface="Arial" pitchFamily="34" charset="0"/>
                <a:ea typeface="黑体" pitchFamily="49" charset="-122"/>
              </a:rPr>
              <a:t>的文件或文件夹</a:t>
            </a:r>
            <a:r>
              <a:rPr lang="zh-CN" altLang="en-US" sz="2200" dirty="0" smtClean="0">
                <a:latin typeface="Arial" pitchFamily="34" charset="0"/>
                <a:ea typeface="黑体" pitchFamily="49" charset="-122"/>
              </a:rPr>
              <a:t>，可以</a:t>
            </a:r>
            <a:r>
              <a:rPr lang="zh-CN" altLang="en-US" sz="2200" dirty="0">
                <a:latin typeface="Arial" pitchFamily="34" charset="0"/>
                <a:ea typeface="黑体" pitchFamily="49" charset="-122"/>
              </a:rPr>
              <a:t>重新给文件或文件夹改一个名称，重命名的操作步骤如下。</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）单击要重命名的文件（夹）。</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）单击“文件”，在展开的菜单中选择“重命名”命令。</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）这时在文件（夹）名称框处有一不断闪动的竖线“插入点”，直接输入名称。</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）最后，按下</a:t>
            </a:r>
            <a:r>
              <a:rPr lang="en-US" altLang="zh-CN" sz="2200" dirty="0">
                <a:latin typeface="Arial" pitchFamily="34" charset="0"/>
                <a:ea typeface="黑体" pitchFamily="49" charset="-122"/>
              </a:rPr>
              <a:t>Enter</a:t>
            </a:r>
            <a:r>
              <a:rPr lang="zh-CN" altLang="en-US" sz="2200" dirty="0">
                <a:latin typeface="Arial" pitchFamily="34" charset="0"/>
                <a:ea typeface="黑体" pitchFamily="49" charset="-122"/>
              </a:rPr>
              <a:t>键或在其他空白处单击即可。</a:t>
            </a:r>
          </a:p>
          <a:p>
            <a:r>
              <a:rPr lang="zh-CN" altLang="en-US" sz="2200" dirty="0" smtClean="0">
                <a:latin typeface="Arial" pitchFamily="34" charset="0"/>
                <a:ea typeface="黑体" pitchFamily="49" charset="-122"/>
              </a:rPr>
              <a:t>        也可在</a:t>
            </a:r>
            <a:r>
              <a:rPr lang="zh-CN" altLang="en-US" sz="2200" dirty="0">
                <a:latin typeface="Arial" pitchFamily="34" charset="0"/>
                <a:ea typeface="黑体" pitchFamily="49" charset="-122"/>
              </a:rPr>
              <a:t>文件名称处右击</a:t>
            </a:r>
            <a:r>
              <a:rPr lang="zh-CN" altLang="en-US" sz="2200" dirty="0" smtClean="0">
                <a:latin typeface="Arial" pitchFamily="34" charset="0"/>
                <a:ea typeface="黑体" pitchFamily="49" charset="-122"/>
              </a:rPr>
              <a:t>，执行快捷菜单中的“重命名”</a:t>
            </a:r>
            <a:r>
              <a:rPr lang="zh-CN" altLang="en-US" sz="2200" dirty="0">
                <a:latin typeface="Arial" pitchFamily="34" charset="0"/>
                <a:ea typeface="黑体" pitchFamily="49" charset="-122"/>
              </a:rPr>
              <a:t>命令；或将鼠标指向某文件（夹）名称处，单击后，稍等一会，再单击，也可进行重命名；或直接按下</a:t>
            </a:r>
            <a:r>
              <a:rPr lang="en-US" altLang="zh-CN" sz="2200" dirty="0">
                <a:latin typeface="Arial" pitchFamily="34" charset="0"/>
                <a:ea typeface="黑体" pitchFamily="49" charset="-122"/>
              </a:rPr>
              <a:t>F2</a:t>
            </a:r>
            <a:r>
              <a:rPr lang="zh-CN" altLang="en-US" sz="2200" dirty="0">
                <a:latin typeface="Arial" pitchFamily="34" charset="0"/>
                <a:ea typeface="黑体" pitchFamily="49" charset="-122"/>
              </a:rPr>
              <a:t>功能键，也可进行重命名</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3" name="Rectangle 7"/>
          <p:cNvSpPr>
            <a:spLocks noChangeArrowheads="1"/>
          </p:cNvSpPr>
          <p:nvPr/>
        </p:nvSpPr>
        <p:spPr bwMode="auto">
          <a:xfrm>
            <a:off x="59246" y="188640"/>
            <a:ext cx="4944802" cy="430887"/>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200" dirty="0" smtClean="0">
                <a:latin typeface="Arial" pitchFamily="34" charset="0"/>
                <a:ea typeface="黑体" pitchFamily="49" charset="-122"/>
              </a:rPr>
              <a:t>2</a:t>
            </a:r>
            <a:r>
              <a:rPr lang="zh-CN" altLang="en-US" sz="2200" dirty="0">
                <a:latin typeface="Arial" pitchFamily="34" charset="0"/>
                <a:ea typeface="黑体" pitchFamily="49" charset="-122"/>
              </a:rPr>
              <a:t>．文件（夹）的重命名</a:t>
            </a:r>
          </a:p>
        </p:txBody>
      </p:sp>
      <p:sp>
        <p:nvSpPr>
          <p:cNvPr id="5" name="Rectangle 2"/>
          <p:cNvSpPr>
            <a:spLocks noChangeArrowheads="1"/>
          </p:cNvSpPr>
          <p:nvPr/>
        </p:nvSpPr>
        <p:spPr bwMode="auto">
          <a:xfrm>
            <a:off x="144000" y="4653136"/>
            <a:ext cx="5220088"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a:t>
            </a:r>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）复制文件（夹）</a:t>
            </a:r>
          </a:p>
          <a:p>
            <a:r>
              <a:rPr lang="zh-CN" altLang="en-US" sz="2200" dirty="0" smtClean="0">
                <a:latin typeface="Arial" pitchFamily="34" charset="0"/>
                <a:ea typeface="黑体" pitchFamily="49" charset="-122"/>
              </a:rPr>
              <a:t>        复制文件（夹）的几种方法</a:t>
            </a:r>
            <a:r>
              <a:rPr lang="en-US" altLang="zh-CN" sz="2200" dirty="0" smtClean="0">
                <a:latin typeface="Arial" pitchFamily="34" charset="0"/>
                <a:ea typeface="黑体" pitchFamily="49" charset="-122"/>
              </a:rPr>
              <a:t>(</a:t>
            </a:r>
            <a:r>
              <a:rPr lang="zh-CN" altLang="en-US" sz="2200" dirty="0" smtClean="0">
                <a:latin typeface="Arial" pitchFamily="34" charset="0"/>
                <a:ea typeface="黑体" pitchFamily="49" charset="-122"/>
              </a:rPr>
              <a:t>略</a:t>
            </a:r>
            <a:r>
              <a:rPr lang="en-US" altLang="zh-CN" sz="2200" dirty="0" smtClean="0">
                <a:latin typeface="Arial" pitchFamily="34" charset="0"/>
                <a:ea typeface="黑体" pitchFamily="49" charset="-122"/>
              </a:rPr>
              <a:t>)</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选择</a:t>
            </a:r>
            <a:r>
              <a:rPr lang="zh-CN" altLang="en-US" sz="2200" dirty="0">
                <a:latin typeface="Arial" pitchFamily="34" charset="0"/>
                <a:ea typeface="黑体" pitchFamily="49" charset="-122"/>
              </a:rPr>
              <a:t>要复制的文件或文件夹，按住</a:t>
            </a:r>
            <a:r>
              <a:rPr lang="en-US" altLang="zh-CN" sz="2200" dirty="0">
                <a:latin typeface="Arial" pitchFamily="34" charset="0"/>
                <a:ea typeface="黑体" pitchFamily="49" charset="-122"/>
              </a:rPr>
              <a:t>Ctrl</a:t>
            </a:r>
            <a:r>
              <a:rPr lang="zh-CN" altLang="en-US" sz="2200" dirty="0">
                <a:latin typeface="Arial" pitchFamily="34" charset="0"/>
                <a:ea typeface="黑体" pitchFamily="49" charset="-122"/>
              </a:rPr>
              <a:t>键拖动到目标位置，如图</a:t>
            </a:r>
            <a:r>
              <a:rPr lang="en-US" altLang="zh-CN" sz="2200" dirty="0">
                <a:latin typeface="Arial" pitchFamily="34" charset="0"/>
                <a:ea typeface="黑体" pitchFamily="49" charset="-122"/>
              </a:rPr>
              <a:t>3-36</a:t>
            </a:r>
            <a:r>
              <a:rPr lang="zh-CN" altLang="en-US" sz="2200" dirty="0">
                <a:latin typeface="Arial" pitchFamily="34" charset="0"/>
                <a:ea typeface="黑体" pitchFamily="49" charset="-122"/>
              </a:rPr>
              <a:t>所示</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6" name="Rectangle 7"/>
          <p:cNvSpPr>
            <a:spLocks noChangeArrowheads="1"/>
          </p:cNvSpPr>
          <p:nvPr/>
        </p:nvSpPr>
        <p:spPr bwMode="auto">
          <a:xfrm>
            <a:off x="144000" y="4150241"/>
            <a:ext cx="4944802" cy="430887"/>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200" dirty="0" smtClean="0">
                <a:latin typeface="Arial" pitchFamily="34" charset="0"/>
                <a:ea typeface="黑体" pitchFamily="49" charset="-122"/>
              </a:rPr>
              <a:t>3</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复制与移动文件（夹</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pic>
        <p:nvPicPr>
          <p:cNvPr id="7" name="图片 6"/>
          <p:cNvPicPr/>
          <p:nvPr/>
        </p:nvPicPr>
        <p:blipFill>
          <a:blip r:embed="rId2"/>
          <a:stretch>
            <a:fillRect/>
          </a:stretch>
        </p:blipFill>
        <p:spPr>
          <a:xfrm>
            <a:off x="5220072" y="4149080"/>
            <a:ext cx="3528392" cy="2597542"/>
          </a:xfrm>
          <a:prstGeom prst="rect">
            <a:avLst/>
          </a:prstGeom>
        </p:spPr>
      </p:pic>
      <p:sp>
        <p:nvSpPr>
          <p:cNvPr id="9" name="矩形 8"/>
          <p:cNvSpPr/>
          <p:nvPr/>
        </p:nvSpPr>
        <p:spPr>
          <a:xfrm>
            <a:off x="395536" y="6165304"/>
            <a:ext cx="4570482" cy="369332"/>
          </a:xfrm>
          <a:prstGeom prst="rect">
            <a:avLst/>
          </a:prstGeom>
        </p:spPr>
        <p:txBody>
          <a:bodyPr wrap="none">
            <a:spAutoFit/>
          </a:bodyPr>
          <a:lstStyle/>
          <a:p>
            <a:r>
              <a:rPr lang="zh-CN" altLang="en-US" dirty="0">
                <a:latin typeface="黑体" pitchFamily="49" charset="-122"/>
                <a:ea typeface="黑体" pitchFamily="49" charset="-122"/>
              </a:rPr>
              <a:t>图</a:t>
            </a:r>
            <a:r>
              <a:rPr lang="en-US" altLang="zh-CN" dirty="0">
                <a:latin typeface="黑体" pitchFamily="49" charset="-122"/>
                <a:ea typeface="黑体" pitchFamily="49" charset="-122"/>
              </a:rPr>
              <a:t>3-36  </a:t>
            </a:r>
            <a:r>
              <a:rPr lang="zh-CN" altLang="en-US" dirty="0">
                <a:latin typeface="黑体" pitchFamily="49" charset="-122"/>
                <a:ea typeface="黑体" pitchFamily="49" charset="-122"/>
              </a:rPr>
              <a:t>拖动复制文件（夹）到目标文件夹</a:t>
            </a:r>
          </a:p>
        </p:txBody>
      </p:sp>
    </p:spTree>
    <p:extLst>
      <p:ext uri="{BB962C8B-B14F-4D97-AF65-F5344CB8AC3E}">
        <p14:creationId xmlns:p14="http://schemas.microsoft.com/office/powerpoint/2010/main" val="97532864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5"/>
                                        </p:tgtEl>
                                        <p:attrNameLst>
                                          <p:attrName>style.visibility</p:attrName>
                                        </p:attrNameLst>
                                      </p:cBhvr>
                                      <p:to>
                                        <p:strVal val="visible"/>
                                      </p:to>
                                    </p:set>
                                    <p:animEffec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ext Box 2"/>
          <p:cNvSpPr txBox="1">
            <a:spLocks noChangeArrowheads="1"/>
          </p:cNvSpPr>
          <p:nvPr/>
        </p:nvSpPr>
        <p:spPr bwMode="auto">
          <a:xfrm>
            <a:off x="95250" y="114300"/>
            <a:ext cx="4652963" cy="519113"/>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800" dirty="0">
                <a:ea typeface="黑体" pitchFamily="49" charset="-122"/>
              </a:rPr>
              <a:t> 3.1  操作系统的基本概述</a:t>
            </a:r>
          </a:p>
        </p:txBody>
      </p:sp>
      <p:sp>
        <p:nvSpPr>
          <p:cNvPr id="103427" name="Rectangle 3"/>
          <p:cNvSpPr>
            <a:spLocks noChangeArrowheads="1"/>
          </p:cNvSpPr>
          <p:nvPr/>
        </p:nvSpPr>
        <p:spPr bwMode="auto">
          <a:xfrm>
            <a:off x="95250" y="725488"/>
            <a:ext cx="8997950"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100">
                <a:latin typeface="Arial" pitchFamily="34" charset="0"/>
                <a:ea typeface="黑体" pitchFamily="49" charset="-122"/>
              </a:rPr>
              <a:t>       操作系统（Operating System，简称OS）是一种系统软件，能对计算机资源进行控制和管理，合理组织计算机工作流程并方便用户充分且有效地使用计算机资源的程序的集合。是用户和计算机之间的接口。</a:t>
            </a:r>
          </a:p>
        </p:txBody>
      </p:sp>
      <p:sp>
        <p:nvSpPr>
          <p:cNvPr id="103428" name="Rectangle 4"/>
          <p:cNvSpPr>
            <a:spLocks noChangeArrowheads="1"/>
          </p:cNvSpPr>
          <p:nvPr/>
        </p:nvSpPr>
        <p:spPr bwMode="auto">
          <a:xfrm>
            <a:off x="95250" y="1855788"/>
            <a:ext cx="4033838"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1" hangingPunct="1"/>
            <a:r>
              <a:rPr lang="zh-CN" altLang="en-US" sz="2400" dirty="0">
                <a:latin typeface="Arial" pitchFamily="34" charset="0"/>
                <a:ea typeface="黑体" pitchFamily="49" charset="-122"/>
              </a:rPr>
              <a:t>3.1.1  操作系统的功能</a:t>
            </a:r>
          </a:p>
        </p:txBody>
      </p:sp>
      <p:sp>
        <p:nvSpPr>
          <p:cNvPr id="103429" name="Rectangle 5"/>
          <p:cNvSpPr>
            <a:spLocks noChangeArrowheads="1"/>
          </p:cNvSpPr>
          <p:nvPr/>
        </p:nvSpPr>
        <p:spPr bwMode="auto">
          <a:xfrm>
            <a:off x="95250" y="2405063"/>
            <a:ext cx="8997950" cy="4192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r>
              <a:rPr lang="zh-CN" altLang="en-US" sz="2100" dirty="0">
                <a:latin typeface="Arial" pitchFamily="34" charset="0"/>
                <a:ea typeface="黑体" pitchFamily="49" charset="-122"/>
              </a:rPr>
              <a:t>       从资源管理的角度来看，操作系统是一组资源管理模块的集合，每个模块完成一种特定的功能，具有以下管理功能。</a:t>
            </a:r>
          </a:p>
          <a:p>
            <a:r>
              <a:rPr lang="zh-CN" altLang="en-US" sz="2100" dirty="0">
                <a:latin typeface="Arial" pitchFamily="34" charset="0"/>
                <a:ea typeface="黑体" pitchFamily="49" charset="-122"/>
              </a:rPr>
              <a:t>       </a:t>
            </a:r>
            <a:r>
              <a:rPr lang="zh-CN" altLang="en-US" sz="2100" dirty="0">
                <a:solidFill>
                  <a:srgbClr val="FFC000"/>
                </a:solidFill>
                <a:latin typeface="Arial" pitchFamily="34" charset="0"/>
                <a:ea typeface="黑体" pitchFamily="49" charset="-122"/>
              </a:rPr>
              <a:t>1．处理器管理</a:t>
            </a:r>
          </a:p>
          <a:p>
            <a:r>
              <a:rPr lang="zh-CN" altLang="en-US" sz="2100" dirty="0">
                <a:latin typeface="Arial" pitchFamily="34" charset="0"/>
                <a:ea typeface="黑体" pitchFamily="49" charset="-122"/>
              </a:rPr>
              <a:t>       处理器管理的目的是为了让CPU有条不紊地工作。由于系统内一般都有多道程序存在，这些程序都要在CPU上执行，而在同一时刻，CPU只能执行其中一个程序，故需要把CPU的时间合理地、动态地分配给各道程序，使CPU得到充分利用，同时使得各道程序的需求也能够得到满足。需要强调的是，因为CPU是计算机系统中最重要的资源，所以，操作系统的CPU管理也是操作系统中最重要的管理。</a:t>
            </a:r>
          </a:p>
          <a:p>
            <a:r>
              <a:rPr lang="zh-CN" altLang="en-US" sz="2100" dirty="0">
                <a:latin typeface="Arial" pitchFamily="34" charset="0"/>
                <a:ea typeface="黑体" pitchFamily="49" charset="-122"/>
              </a:rPr>
              <a:t>       为实现处理器管理的功能，系统引入了进程（Process）的概念，处理器的分配和执行都是以进程为基本单位；随着并行处理技术的发展，为了进一步提高系统并行性，使并发执行单位的力度变强，操作系统又引入了线程（Thread）的概念。对处理器的管理最终归结为对进程和线程的管理。</a:t>
            </a:r>
          </a:p>
        </p:txBody>
      </p:sp>
    </p:spTree>
  </p:cSld>
  <p:clrMapOvr>
    <a:masterClrMapping/>
  </p:clrMapOvr>
  <p:transition>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2879" y="116632"/>
            <a:ext cx="9000000" cy="30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a:t>
            </a:r>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）移动文件（夹）</a:t>
            </a:r>
          </a:p>
          <a:p>
            <a:r>
              <a:rPr lang="zh-CN" altLang="en-US" sz="2200" dirty="0" smtClean="0">
                <a:latin typeface="Arial" pitchFamily="34" charset="0"/>
                <a:ea typeface="黑体" pitchFamily="49" charset="-122"/>
              </a:rPr>
              <a:t>        移动文件或文件夹的操作步骤如下：</a:t>
            </a:r>
          </a:p>
          <a:p>
            <a:r>
              <a:rPr lang="zh-CN" altLang="en-US" sz="2200" dirty="0" smtClean="0">
                <a:latin typeface="Arial" pitchFamily="34" charset="0"/>
                <a:ea typeface="黑体" pitchFamily="49" charset="-122"/>
              </a:rPr>
              <a:t>        ①选择要复制的文件或文件夹。</a:t>
            </a:r>
          </a:p>
          <a:p>
            <a:r>
              <a:rPr lang="zh-CN" altLang="en-US" sz="2200" dirty="0" smtClean="0">
                <a:latin typeface="Arial" pitchFamily="34" charset="0"/>
                <a:ea typeface="黑体" pitchFamily="49" charset="-122"/>
              </a:rPr>
              <a:t>        ②单击“编辑”菜单中的“剪切”命令（或右击，在弹出的快捷菜单中选择“复制”命令；也可按</a:t>
            </a:r>
            <a:r>
              <a:rPr lang="en-US" altLang="zh-CN" sz="2200" dirty="0" err="1" smtClean="0">
                <a:latin typeface="Arial" pitchFamily="34" charset="0"/>
                <a:ea typeface="黑体" pitchFamily="49" charset="-122"/>
              </a:rPr>
              <a:t>Ctrl+X</a:t>
            </a:r>
            <a:r>
              <a:rPr lang="zh-CN" altLang="en-US" sz="2200" dirty="0" smtClean="0">
                <a:latin typeface="Arial" pitchFamily="34" charset="0"/>
                <a:ea typeface="黑体" pitchFamily="49" charset="-122"/>
              </a:rPr>
              <a:t>组合键）。</a:t>
            </a:r>
          </a:p>
          <a:p>
            <a:r>
              <a:rPr lang="zh-CN" altLang="en-US" sz="2200" dirty="0" smtClean="0">
                <a:latin typeface="Arial" pitchFamily="34" charset="0"/>
                <a:ea typeface="黑体" pitchFamily="49" charset="-122"/>
              </a:rPr>
              <a:t>        ③然后定位到目标位置，单击“编辑”菜单中的“粘贴”命令。</a:t>
            </a:r>
            <a:endParaRPr lang="en-US" altLang="zh-CN" sz="2200" dirty="0" smtClean="0">
              <a:latin typeface="Arial" pitchFamily="34" charset="0"/>
              <a:ea typeface="黑体" pitchFamily="49" charset="-122"/>
            </a:endParaRPr>
          </a:p>
          <a:p>
            <a:r>
              <a:rPr lang="zh-CN" altLang="en-US" sz="2200" dirty="0" smtClean="0">
                <a:latin typeface="Arial" pitchFamily="34" charset="0"/>
                <a:ea typeface="黑体" pitchFamily="49" charset="-122"/>
              </a:rPr>
              <a:t>        或按下</a:t>
            </a:r>
            <a:r>
              <a:rPr lang="en-US" altLang="zh-CN" sz="2200" dirty="0" smtClean="0">
                <a:latin typeface="Arial" pitchFamily="34" charset="0"/>
                <a:ea typeface="黑体" pitchFamily="49" charset="-122"/>
              </a:rPr>
              <a:t>Ctrl</a:t>
            </a:r>
            <a:r>
              <a:rPr lang="zh-CN" altLang="en-US" sz="2200" dirty="0" smtClean="0">
                <a:latin typeface="Arial" pitchFamily="34" charset="0"/>
                <a:ea typeface="黑体" pitchFamily="49" charset="-122"/>
              </a:rPr>
              <a:t>键，拖动一个文件（夹）到指定的文件夹；或单击“编辑”菜单中的“移动到文件夹”命令，也可将选中的文件（夹）移动到指定的目标文件夹。</a:t>
            </a:r>
          </a:p>
        </p:txBody>
      </p:sp>
      <p:sp>
        <p:nvSpPr>
          <p:cNvPr id="3" name="Rectangle 7"/>
          <p:cNvSpPr>
            <a:spLocks noChangeArrowheads="1"/>
          </p:cNvSpPr>
          <p:nvPr/>
        </p:nvSpPr>
        <p:spPr bwMode="auto">
          <a:xfrm>
            <a:off x="72879" y="3218678"/>
            <a:ext cx="4944802" cy="430887"/>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200" dirty="0" smtClean="0">
                <a:latin typeface="Arial" pitchFamily="34" charset="0"/>
                <a:ea typeface="黑体" pitchFamily="49" charset="-122"/>
              </a:rPr>
              <a:t>4</a:t>
            </a:r>
            <a:r>
              <a:rPr lang="zh-CN" altLang="en-US" sz="2200" dirty="0" smtClean="0">
                <a:latin typeface="Arial" pitchFamily="34" charset="0"/>
                <a:ea typeface="黑体" pitchFamily="49" charset="-122"/>
              </a:rPr>
              <a:t>．删除文件</a:t>
            </a:r>
            <a:r>
              <a:rPr lang="zh-CN" altLang="en-US" sz="2200" dirty="0">
                <a:latin typeface="Arial" pitchFamily="34" charset="0"/>
                <a:ea typeface="黑体" pitchFamily="49" charset="-122"/>
              </a:rPr>
              <a:t>（夹</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4" name="Rectangle 2"/>
          <p:cNvSpPr>
            <a:spLocks noChangeArrowheads="1"/>
          </p:cNvSpPr>
          <p:nvPr/>
        </p:nvSpPr>
        <p:spPr bwMode="auto">
          <a:xfrm>
            <a:off x="72879" y="3717032"/>
            <a:ext cx="9000000"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删除文件（夹）的方法有：</a:t>
            </a:r>
          </a:p>
          <a:p>
            <a:r>
              <a:rPr lang="zh-CN" altLang="en-US" sz="2200" dirty="0" smtClean="0">
                <a:latin typeface="Arial" pitchFamily="34" charset="0"/>
                <a:ea typeface="黑体" pitchFamily="49" charset="-122"/>
              </a:rPr>
              <a:t>        （</a:t>
            </a:r>
            <a:r>
              <a:rPr lang="en-US" altLang="zh-CN" sz="2200" dirty="0" smtClean="0">
                <a:latin typeface="Arial" pitchFamily="34" charset="0"/>
                <a:ea typeface="黑体" pitchFamily="49" charset="-122"/>
              </a:rPr>
              <a:t>1</a:t>
            </a:r>
            <a:r>
              <a:rPr lang="zh-CN" altLang="en-US" sz="2200" dirty="0" smtClean="0">
                <a:latin typeface="Arial" pitchFamily="34" charset="0"/>
                <a:ea typeface="黑体" pitchFamily="49" charset="-122"/>
              </a:rPr>
              <a:t>）选择要删除的文件（夹），直接按下</a:t>
            </a:r>
            <a:r>
              <a:rPr lang="en-US" altLang="zh-CN" sz="2200" dirty="0" smtClean="0">
                <a:latin typeface="Arial" pitchFamily="34" charset="0"/>
                <a:ea typeface="黑体" pitchFamily="49" charset="-122"/>
              </a:rPr>
              <a:t>Delete</a:t>
            </a:r>
            <a:r>
              <a:rPr lang="zh-CN" altLang="en-US" sz="2200" dirty="0" smtClean="0">
                <a:latin typeface="Arial" pitchFamily="34" charset="0"/>
                <a:ea typeface="黑体" pitchFamily="49" charset="-122"/>
              </a:rPr>
              <a:t>（</a:t>
            </a:r>
            <a:r>
              <a:rPr lang="en-US" altLang="zh-CN" sz="2200" dirty="0" smtClean="0">
                <a:latin typeface="Arial" pitchFamily="34" charset="0"/>
                <a:ea typeface="黑体" pitchFamily="49" charset="-122"/>
              </a:rPr>
              <a:t>Del</a:t>
            </a:r>
            <a:r>
              <a:rPr lang="zh-CN" altLang="en-US" sz="2200" dirty="0" smtClean="0">
                <a:latin typeface="Arial" pitchFamily="34" charset="0"/>
                <a:ea typeface="黑体" pitchFamily="49" charset="-122"/>
              </a:rPr>
              <a:t>）键即可。</a:t>
            </a:r>
          </a:p>
          <a:p>
            <a:r>
              <a:rPr lang="zh-CN" altLang="en-US" sz="2200" dirty="0" smtClean="0">
                <a:latin typeface="Arial" pitchFamily="34" charset="0"/>
                <a:ea typeface="黑体" pitchFamily="49" charset="-122"/>
              </a:rPr>
              <a:t>        （</a:t>
            </a:r>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）选择要删除的文件（夹），右击，在弹出的快捷菜单中单击“删除”命令。</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）选择要删除的文件（夹），单击“文件”菜单中的“删除”命令。</a:t>
            </a:r>
          </a:p>
          <a:p>
            <a:r>
              <a:rPr lang="zh-CN" altLang="en-US" sz="2200" dirty="0" smtClean="0">
                <a:latin typeface="Arial" pitchFamily="34" charset="0"/>
                <a:ea typeface="黑体" pitchFamily="49" charset="-122"/>
              </a:rPr>
              <a:t>        在</a:t>
            </a:r>
            <a:r>
              <a:rPr lang="zh-CN" altLang="en-US" sz="2200" dirty="0">
                <a:latin typeface="Arial" pitchFamily="34" charset="0"/>
                <a:ea typeface="黑体" pitchFamily="49" charset="-122"/>
              </a:rPr>
              <a:t>使用</a:t>
            </a:r>
            <a:r>
              <a:rPr lang="zh-CN" altLang="en-US" sz="2200" dirty="0" smtClean="0">
                <a:latin typeface="Arial" pitchFamily="34" charset="0"/>
                <a:ea typeface="黑体" pitchFamily="49" charset="-122"/>
              </a:rPr>
              <a:t>上述三种</a:t>
            </a:r>
            <a:r>
              <a:rPr lang="zh-CN" altLang="en-US" sz="2200" dirty="0">
                <a:latin typeface="Arial" pitchFamily="34" charset="0"/>
                <a:ea typeface="黑体" pitchFamily="49" charset="-122"/>
              </a:rPr>
              <a:t>删除方法时，按下</a:t>
            </a:r>
            <a:r>
              <a:rPr lang="en-US" altLang="zh-CN" sz="2200" dirty="0">
                <a:latin typeface="Arial" pitchFamily="34" charset="0"/>
                <a:ea typeface="黑体" pitchFamily="49" charset="-122"/>
              </a:rPr>
              <a:t>Shift</a:t>
            </a:r>
            <a:r>
              <a:rPr lang="zh-CN" altLang="en-US" sz="2200" dirty="0">
                <a:latin typeface="Arial" pitchFamily="34" charset="0"/>
                <a:ea typeface="黑体" pitchFamily="49" charset="-122"/>
              </a:rPr>
              <a:t>键不放，则将删除的文件（夹）不送到回收站而直接从磁盘中删除</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Tree>
    <p:extLst>
      <p:ext uri="{BB962C8B-B14F-4D97-AF65-F5344CB8AC3E}">
        <p14:creationId xmlns:p14="http://schemas.microsoft.com/office/powerpoint/2010/main" val="368036150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4"/>
                                        </p:tgtEl>
                                        <p:attrNameLst>
                                          <p:attrName>style.visibility</p:attrName>
                                        </p:attrNameLst>
                                      </p:cBhvr>
                                      <p:to>
                                        <p:strVal val="visible"/>
                                      </p:to>
                                    </p:set>
                                    <p:animEffec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71121" y="105515"/>
            <a:ext cx="4944802" cy="430887"/>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200" dirty="0" smtClean="0">
                <a:latin typeface="Arial" pitchFamily="34" charset="0"/>
                <a:ea typeface="黑体" pitchFamily="49" charset="-122"/>
              </a:rPr>
              <a:t>5</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文件（夹）</a:t>
            </a:r>
            <a:r>
              <a:rPr lang="zh-CN" altLang="en-US" sz="2200" dirty="0" smtClean="0">
                <a:latin typeface="Arial" pitchFamily="34" charset="0"/>
                <a:ea typeface="黑体" pitchFamily="49" charset="-122"/>
              </a:rPr>
              <a:t>的属性</a:t>
            </a:r>
            <a:endParaRPr lang="zh-CN" altLang="en-US" sz="2200" dirty="0">
              <a:latin typeface="Arial" pitchFamily="34" charset="0"/>
              <a:ea typeface="黑体" pitchFamily="49" charset="-122"/>
            </a:endParaRPr>
          </a:p>
        </p:txBody>
      </p:sp>
      <p:sp>
        <p:nvSpPr>
          <p:cNvPr id="3" name="Rectangle 2"/>
          <p:cNvSpPr>
            <a:spLocks noChangeArrowheads="1"/>
          </p:cNvSpPr>
          <p:nvPr/>
        </p:nvSpPr>
        <p:spPr bwMode="auto">
          <a:xfrm>
            <a:off x="71121" y="609571"/>
            <a:ext cx="9000000" cy="2099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每</a:t>
            </a:r>
            <a:r>
              <a:rPr lang="zh-CN" altLang="en-US" sz="2200" dirty="0">
                <a:latin typeface="Arial" pitchFamily="34" charset="0"/>
                <a:ea typeface="黑体" pitchFamily="49" charset="-122"/>
              </a:rPr>
              <a:t>一个文件（夹）都有一定的属性</a:t>
            </a:r>
            <a:r>
              <a:rPr lang="zh-CN" altLang="en-US" sz="2200" dirty="0" smtClean="0">
                <a:latin typeface="Arial" pitchFamily="34" charset="0"/>
                <a:ea typeface="黑体" pitchFamily="49" charset="-122"/>
              </a:rPr>
              <a:t>，表示文件的基本信息，</a:t>
            </a:r>
            <a:r>
              <a:rPr lang="zh-CN" altLang="en-US" sz="2200" dirty="0">
                <a:latin typeface="Arial" pitchFamily="34" charset="0"/>
                <a:ea typeface="黑体" pitchFamily="49" charset="-122"/>
              </a:rPr>
              <a:t>如文件夹的类型、文件路径、占用的磁盘、修改和创建时间等。</a:t>
            </a:r>
          </a:p>
          <a:p>
            <a:r>
              <a:rPr lang="zh-CN" altLang="en-US" sz="2200" dirty="0" smtClean="0">
                <a:latin typeface="Arial" pitchFamily="34" charset="0"/>
                <a:ea typeface="黑体" pitchFamily="49" charset="-122"/>
              </a:rPr>
              <a:t>        选定</a:t>
            </a:r>
            <a:r>
              <a:rPr lang="zh-CN" altLang="en-US" sz="2200" dirty="0">
                <a:latin typeface="Arial" pitchFamily="34" charset="0"/>
                <a:ea typeface="黑体" pitchFamily="49" charset="-122"/>
              </a:rPr>
              <a:t>要查看属性的文件（夹），单击“文件”，在展开的菜单中选择“属性”命令，弹出文件（夹）的属性对话框。一般一个文件（夹）都包含只读、隐藏、存档几个属性，如图</a:t>
            </a:r>
            <a:r>
              <a:rPr lang="en-US" altLang="zh-CN" sz="2200" dirty="0">
                <a:latin typeface="Arial" pitchFamily="34" charset="0"/>
                <a:ea typeface="黑体" pitchFamily="49" charset="-122"/>
              </a:rPr>
              <a:t>3-39</a:t>
            </a:r>
            <a:r>
              <a:rPr lang="zh-CN" altLang="en-US" sz="2200" dirty="0">
                <a:latin typeface="Arial" pitchFamily="34" charset="0"/>
                <a:ea typeface="黑体" pitchFamily="49" charset="-122"/>
              </a:rPr>
              <a:t>所示是文件夹和一个具体文件的属性对话框</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4" name="矩形 3"/>
          <p:cNvSpPr/>
          <p:nvPr/>
        </p:nvSpPr>
        <p:spPr>
          <a:xfrm>
            <a:off x="1043608" y="6381328"/>
            <a:ext cx="540060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3-39  </a:t>
            </a:r>
            <a:r>
              <a:rPr lang="zh-CN" altLang="en-US" dirty="0">
                <a:solidFill>
                  <a:srgbClr val="FFFFFF"/>
                </a:solidFill>
                <a:latin typeface="Arial" pitchFamily="34" charset="0"/>
                <a:ea typeface="黑体" pitchFamily="49" charset="-122"/>
              </a:rPr>
              <a:t>文件夹（左）和文件（右）“属性”对话框</a:t>
            </a:r>
          </a:p>
        </p:txBody>
      </p:sp>
      <p:pic>
        <p:nvPicPr>
          <p:cNvPr id="5" name="图片 4"/>
          <p:cNvPicPr/>
          <p:nvPr/>
        </p:nvPicPr>
        <p:blipFill>
          <a:blip r:embed="rId2"/>
          <a:stretch>
            <a:fillRect/>
          </a:stretch>
        </p:blipFill>
        <p:spPr>
          <a:xfrm>
            <a:off x="282524" y="2759678"/>
            <a:ext cx="3189537" cy="3549642"/>
          </a:xfrm>
          <a:prstGeom prst="rect">
            <a:avLst/>
          </a:prstGeom>
        </p:spPr>
      </p:pic>
      <p:pic>
        <p:nvPicPr>
          <p:cNvPr id="6" name="图片 5"/>
          <p:cNvPicPr/>
          <p:nvPr/>
        </p:nvPicPr>
        <p:blipFill>
          <a:blip r:embed="rId3"/>
          <a:stretch>
            <a:fillRect/>
          </a:stretch>
        </p:blipFill>
        <p:spPr>
          <a:xfrm>
            <a:off x="3707904" y="2759678"/>
            <a:ext cx="3016610" cy="3549642"/>
          </a:xfrm>
          <a:prstGeom prst="rect">
            <a:avLst/>
          </a:prstGeom>
        </p:spPr>
      </p:pic>
      <p:sp>
        <p:nvSpPr>
          <p:cNvPr id="7" name="矩形 6"/>
          <p:cNvSpPr/>
          <p:nvPr/>
        </p:nvSpPr>
        <p:spPr>
          <a:xfrm>
            <a:off x="6804248" y="2759678"/>
            <a:ext cx="2160240" cy="2554545"/>
          </a:xfrm>
          <a:prstGeom prst="rect">
            <a:avLst/>
          </a:prstGeom>
        </p:spPr>
        <p:txBody>
          <a:bodyPr wrap="square">
            <a:spAutoFit/>
          </a:bodyPr>
          <a:lstStyle/>
          <a:p>
            <a:r>
              <a:rPr lang="zh-CN" altLang="en-US" sz="2000" dirty="0" smtClean="0"/>
              <a:t>        文件</a:t>
            </a:r>
            <a:r>
              <a:rPr lang="zh-CN" altLang="en-US" sz="2000" dirty="0"/>
              <a:t>或文件夹设置为“存档”属性，则表示该文件或文件夹已存档，有些程序用此选项来确定哪些文件需做备份。</a:t>
            </a:r>
          </a:p>
        </p:txBody>
      </p:sp>
    </p:spTree>
    <p:extLst>
      <p:ext uri="{BB962C8B-B14F-4D97-AF65-F5344CB8AC3E}">
        <p14:creationId xmlns:p14="http://schemas.microsoft.com/office/powerpoint/2010/main" val="345599070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3"/>
                                        </p:tgtEl>
                                        <p:attrNameLst>
                                          <p:attrName>style.visibility</p:attrName>
                                        </p:attrNameLst>
                                      </p:cBhvr>
                                      <p:to>
                                        <p:strVal val="visible"/>
                                      </p:to>
                                    </p:set>
                                    <p:animEffec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71121" y="105515"/>
            <a:ext cx="4944802" cy="430887"/>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200" dirty="0" smtClean="0">
                <a:latin typeface="Arial" pitchFamily="34" charset="0"/>
                <a:ea typeface="黑体" pitchFamily="49" charset="-122"/>
              </a:rPr>
              <a:t>5</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文件（夹）</a:t>
            </a:r>
            <a:r>
              <a:rPr lang="zh-CN" altLang="en-US" sz="2200" dirty="0" smtClean="0">
                <a:latin typeface="Arial" pitchFamily="34" charset="0"/>
                <a:ea typeface="黑体" pitchFamily="49" charset="-122"/>
              </a:rPr>
              <a:t>的属性</a:t>
            </a:r>
            <a:endParaRPr lang="zh-CN" altLang="en-US" sz="2200" dirty="0">
              <a:latin typeface="Arial" pitchFamily="34" charset="0"/>
              <a:ea typeface="黑体" pitchFamily="49" charset="-122"/>
            </a:endParaRPr>
          </a:p>
        </p:txBody>
      </p:sp>
      <p:sp>
        <p:nvSpPr>
          <p:cNvPr id="3" name="Rectangle 2"/>
          <p:cNvSpPr>
            <a:spLocks noChangeArrowheads="1"/>
          </p:cNvSpPr>
          <p:nvPr/>
        </p:nvSpPr>
        <p:spPr bwMode="auto">
          <a:xfrm>
            <a:off x="71121" y="585181"/>
            <a:ext cx="9000000" cy="188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200" dirty="0" smtClean="0">
                <a:latin typeface="Arial" pitchFamily="34" charset="0"/>
                <a:ea typeface="黑体" pitchFamily="49" charset="-122"/>
              </a:rPr>
              <a:t>        【</a:t>
            </a:r>
            <a:r>
              <a:rPr lang="zh-CN" altLang="en-US" sz="2200" dirty="0">
                <a:latin typeface="Arial" pitchFamily="34" charset="0"/>
                <a:ea typeface="黑体" pitchFamily="49" charset="-122"/>
              </a:rPr>
              <a:t>例</a:t>
            </a:r>
            <a:r>
              <a:rPr lang="en-US" altLang="zh-CN" sz="2200" dirty="0">
                <a:latin typeface="Arial" pitchFamily="34" charset="0"/>
                <a:ea typeface="黑体" pitchFamily="49" charset="-122"/>
              </a:rPr>
              <a:t>3-7】 </a:t>
            </a:r>
            <a:r>
              <a:rPr lang="zh-CN" altLang="en-US" sz="2200" dirty="0">
                <a:latin typeface="Arial" pitchFamily="34" charset="0"/>
                <a:ea typeface="黑体" pitchFamily="49" charset="-122"/>
              </a:rPr>
              <a:t>在“个人文件夹”中，要求完成如下设置。</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）新建一个文件夹，并命名为“</a:t>
            </a:r>
            <a:r>
              <a:rPr lang="en-US" altLang="zh-CN" sz="2200" dirty="0">
                <a:latin typeface="Arial" pitchFamily="34" charset="0"/>
                <a:ea typeface="黑体" pitchFamily="49" charset="-122"/>
              </a:rPr>
              <a:t>My Picture”</a:t>
            </a:r>
            <a:r>
              <a:rPr lang="zh-CN" altLang="en-US" sz="2200" dirty="0">
                <a:latin typeface="Arial" pitchFamily="34" charset="0"/>
                <a:ea typeface="黑体" pitchFamily="49" charset="-122"/>
              </a:rPr>
              <a:t>，然后在新建文件中创建一个名称为“我的图像</a:t>
            </a:r>
            <a:r>
              <a:rPr lang="en-US" altLang="zh-CN" sz="2200" dirty="0">
                <a:latin typeface="Arial" pitchFamily="34" charset="0"/>
                <a:ea typeface="黑体" pitchFamily="49" charset="-122"/>
              </a:rPr>
              <a:t>.bmp”</a:t>
            </a:r>
            <a:r>
              <a:rPr lang="zh-CN" altLang="en-US" sz="2200" dirty="0">
                <a:latin typeface="Arial" pitchFamily="34" charset="0"/>
                <a:ea typeface="黑体" pitchFamily="49" charset="-122"/>
              </a:rPr>
              <a:t>文件。</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）将“我的图像</a:t>
            </a:r>
            <a:r>
              <a:rPr lang="en-US" altLang="zh-CN" sz="2200" dirty="0">
                <a:latin typeface="Arial" pitchFamily="34" charset="0"/>
                <a:ea typeface="黑体" pitchFamily="49" charset="-122"/>
              </a:rPr>
              <a:t>.bmp”</a:t>
            </a:r>
            <a:r>
              <a:rPr lang="zh-CN" altLang="en-US" sz="2200" dirty="0">
                <a:latin typeface="Arial" pitchFamily="34" charset="0"/>
                <a:ea typeface="黑体" pitchFamily="49" charset="-122"/>
              </a:rPr>
              <a:t>设置为隐藏属性后隐藏。</a:t>
            </a:r>
          </a:p>
          <a:p>
            <a:r>
              <a:rPr lang="zh-CN" altLang="en-US" sz="2200" dirty="0" smtClean="0">
                <a:latin typeface="Arial" pitchFamily="34" charset="0"/>
                <a:ea typeface="黑体" pitchFamily="49" charset="-122"/>
              </a:rPr>
              <a:t>        操作方法略。</a:t>
            </a:r>
            <a:endParaRPr lang="zh-CN" altLang="en-US" sz="2200" dirty="0">
              <a:latin typeface="Arial" pitchFamily="34" charset="0"/>
              <a:ea typeface="黑体" pitchFamily="49" charset="-122"/>
            </a:endParaRPr>
          </a:p>
        </p:txBody>
      </p:sp>
      <p:sp>
        <p:nvSpPr>
          <p:cNvPr id="4" name="Rectangle 7"/>
          <p:cNvSpPr>
            <a:spLocks noChangeArrowheads="1"/>
          </p:cNvSpPr>
          <p:nvPr/>
        </p:nvSpPr>
        <p:spPr bwMode="auto">
          <a:xfrm>
            <a:off x="71121" y="2517285"/>
            <a:ext cx="3070071"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a:latin typeface="Arial" pitchFamily="34" charset="0"/>
                <a:ea typeface="黑体" pitchFamily="49" charset="-122"/>
              </a:rPr>
              <a:t>3.7.3  “</a:t>
            </a:r>
            <a:r>
              <a:rPr lang="zh-CN" altLang="en-US" sz="2200" dirty="0">
                <a:latin typeface="Arial" pitchFamily="34" charset="0"/>
                <a:ea typeface="黑体" pitchFamily="49" charset="-122"/>
              </a:rPr>
              <a:t>回收站”的管理</a:t>
            </a:r>
          </a:p>
        </p:txBody>
      </p:sp>
      <p:sp>
        <p:nvSpPr>
          <p:cNvPr id="7" name="Rectangle 2"/>
          <p:cNvSpPr>
            <a:spLocks noChangeArrowheads="1"/>
          </p:cNvSpPr>
          <p:nvPr/>
        </p:nvSpPr>
        <p:spPr bwMode="auto">
          <a:xfrm>
            <a:off x="71121" y="2996952"/>
            <a:ext cx="9000000" cy="273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“回收站”</a:t>
            </a:r>
            <a:r>
              <a:rPr lang="zh-CN" altLang="en-US" sz="2200" dirty="0">
                <a:latin typeface="Arial" pitchFamily="34" charset="0"/>
                <a:ea typeface="黑体" pitchFamily="49" charset="-122"/>
              </a:rPr>
              <a:t>是占用硬盘中的一部分空间。删除文件（夹）时，如果“回收站”空间不够大，则最先删除的文件就先移出“回收站”；如果要删除的文件（夹）比整个“回收站”空间还要大的话，则该文件夹不再放入“回收站”而直接删除。</a:t>
            </a:r>
          </a:p>
          <a:p>
            <a:r>
              <a:rPr lang="zh-CN" altLang="en-US" sz="2200" dirty="0" smtClean="0">
                <a:latin typeface="Arial" pitchFamily="34" charset="0"/>
                <a:ea typeface="黑体" pitchFamily="49" charset="-122"/>
              </a:rPr>
              <a:t>        桌面</a:t>
            </a:r>
            <a:r>
              <a:rPr lang="zh-CN" altLang="en-US" sz="2200" dirty="0">
                <a:latin typeface="Arial" pitchFamily="34" charset="0"/>
                <a:ea typeface="黑体" pitchFamily="49" charset="-122"/>
              </a:rPr>
              <a:t>上的“回收站”图标露出纸张“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，表明“回收站”有被删除的对象，否则为空，图标为“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a:t>
            </a:r>
          </a:p>
          <a:p>
            <a:r>
              <a:rPr lang="zh-CN" altLang="en-US" sz="2200" dirty="0" smtClean="0">
                <a:latin typeface="Arial" pitchFamily="34" charset="0"/>
                <a:ea typeface="黑体" pitchFamily="49" charset="-122"/>
              </a:rPr>
              <a:t>        双击</a:t>
            </a:r>
            <a:r>
              <a:rPr lang="zh-CN" altLang="en-US" sz="2200" dirty="0">
                <a:latin typeface="Arial" pitchFamily="34" charset="0"/>
                <a:ea typeface="黑体" pitchFamily="49" charset="-122"/>
              </a:rPr>
              <a:t>桌面上的“回收站”图标</a:t>
            </a:r>
            <a:r>
              <a:rPr lang="zh-CN" altLang="en-US" sz="2200" dirty="0" smtClean="0">
                <a:latin typeface="Arial" pitchFamily="34" charset="0"/>
                <a:ea typeface="黑体" pitchFamily="49" charset="-122"/>
              </a:rPr>
              <a:t>，系统</a:t>
            </a:r>
            <a:r>
              <a:rPr lang="zh-CN" altLang="en-US" sz="2200" dirty="0">
                <a:latin typeface="Arial" pitchFamily="34" charset="0"/>
                <a:ea typeface="黑体" pitchFamily="49" charset="-122"/>
              </a:rPr>
              <a:t>弹出“回收站”窗口</a:t>
            </a:r>
            <a:r>
              <a:rPr lang="zh-CN" altLang="en-US" sz="2200" dirty="0" smtClean="0">
                <a:latin typeface="Arial" pitchFamily="34" charset="0"/>
                <a:ea typeface="黑体" pitchFamily="49" charset="-122"/>
              </a:rPr>
              <a:t>。</a:t>
            </a:r>
            <a:endParaRPr lang="en-US" altLang="zh-CN" sz="2200" dirty="0" smtClean="0">
              <a:latin typeface="Arial" pitchFamily="34" charset="0"/>
              <a:ea typeface="黑体" pitchFamily="49" charset="-122"/>
            </a:endParaRPr>
          </a:p>
          <a:p>
            <a:r>
              <a:rPr lang="en-US" altLang="zh-CN" sz="2200" dirty="0">
                <a:latin typeface="Arial" pitchFamily="34" charset="0"/>
                <a:ea typeface="黑体" pitchFamily="49" charset="-122"/>
              </a:rPr>
              <a:t> </a:t>
            </a:r>
            <a:r>
              <a:rPr lang="en-US" altLang="zh-CN" sz="2200" dirty="0" smtClean="0">
                <a:latin typeface="Arial" pitchFamily="34" charset="0"/>
                <a:ea typeface="黑体" pitchFamily="49" charset="-122"/>
              </a:rPr>
              <a:t>       </a:t>
            </a:r>
            <a:r>
              <a:rPr lang="zh-CN" altLang="en-US" sz="2200" dirty="0" smtClean="0">
                <a:latin typeface="Arial" pitchFamily="34" charset="0"/>
                <a:ea typeface="黑体" pitchFamily="49" charset="-122"/>
              </a:rPr>
              <a:t>利用“回收站”窗口，用户可以完成如下的工作。</a:t>
            </a:r>
            <a:endParaRPr lang="zh-CN" altLang="en-US" sz="2200" dirty="0">
              <a:latin typeface="Arial" pitchFamily="34" charset="0"/>
              <a:ea typeface="黑体" pitchFamily="49" charset="-122"/>
            </a:endParaRPr>
          </a:p>
        </p:txBody>
      </p:sp>
      <p:pic>
        <p:nvPicPr>
          <p:cNvPr id="8" name="图片 7"/>
          <p:cNvPicPr/>
          <p:nvPr/>
        </p:nvPicPr>
        <p:blipFill>
          <a:blip r:embed="rId2"/>
          <a:stretch>
            <a:fillRect/>
          </a:stretch>
        </p:blipFill>
        <p:spPr>
          <a:xfrm>
            <a:off x="5436096" y="4365104"/>
            <a:ext cx="220345" cy="287655"/>
          </a:xfrm>
          <a:prstGeom prst="rect">
            <a:avLst/>
          </a:prstGeom>
        </p:spPr>
      </p:pic>
      <p:pic>
        <p:nvPicPr>
          <p:cNvPr id="9" name="图片 8"/>
          <p:cNvPicPr/>
          <p:nvPr/>
        </p:nvPicPr>
        <p:blipFill>
          <a:blip r:embed="rId3"/>
          <a:stretch>
            <a:fillRect/>
          </a:stretch>
        </p:blipFill>
        <p:spPr>
          <a:xfrm>
            <a:off x="4512623" y="4725144"/>
            <a:ext cx="229870" cy="287655"/>
          </a:xfrm>
          <a:prstGeom prst="rect">
            <a:avLst/>
          </a:prstGeom>
        </p:spPr>
      </p:pic>
    </p:spTree>
    <p:extLst>
      <p:ext uri="{BB962C8B-B14F-4D97-AF65-F5344CB8AC3E}">
        <p14:creationId xmlns:p14="http://schemas.microsoft.com/office/powerpoint/2010/main" val="101761957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3"/>
                                        </p:tgtEl>
                                        <p:attrNameLst>
                                          <p:attrName>style.visibility</p:attrName>
                                        </p:attrNameLst>
                                      </p:cBhvr>
                                      <p:to>
                                        <p:strVal val="visible"/>
                                      </p:to>
                                    </p:set>
                                    <p:animEffect>
                                      <p:cBhvr>
                                        <p:cTn id="7" dur="500"/>
                                        <p:tgtEl>
                                          <p:spTgt spid="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7"/>
                                        </p:tgtEl>
                                        <p:attrNameLst>
                                          <p:attrName>style.visibility</p:attrName>
                                        </p:attrNameLst>
                                      </p:cBhvr>
                                      <p:to>
                                        <p:strVal val="visible"/>
                                      </p:to>
                                    </p:set>
                                    <p:animEffec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7"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107504" y="116632"/>
            <a:ext cx="4944802" cy="430887"/>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．从回收站中还原或删除文件（夹）</a:t>
            </a:r>
          </a:p>
        </p:txBody>
      </p:sp>
      <p:sp>
        <p:nvSpPr>
          <p:cNvPr id="3" name="Rectangle 2"/>
          <p:cNvSpPr>
            <a:spLocks noChangeArrowheads="1"/>
          </p:cNvSpPr>
          <p:nvPr/>
        </p:nvSpPr>
        <p:spPr bwMode="auto">
          <a:xfrm>
            <a:off x="107504" y="1700808"/>
            <a:ext cx="9000000"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200" dirty="0" smtClean="0">
                <a:latin typeface="Arial" pitchFamily="34" charset="0"/>
                <a:ea typeface="黑体" pitchFamily="49" charset="-122"/>
              </a:rPr>
              <a:t>        </a:t>
            </a:r>
            <a:r>
              <a:rPr lang="zh-CN" altLang="en-US" sz="2200" dirty="0" smtClean="0">
                <a:latin typeface="Arial" pitchFamily="34" charset="0"/>
                <a:ea typeface="黑体" pitchFamily="49" charset="-122"/>
              </a:rPr>
              <a:t>要</a:t>
            </a:r>
            <a:r>
              <a:rPr lang="zh-CN" altLang="en-US" sz="2200" dirty="0">
                <a:latin typeface="Arial" pitchFamily="34" charset="0"/>
                <a:ea typeface="黑体" pitchFamily="49" charset="-122"/>
              </a:rPr>
              <a:t>改变“回收站”中的一些设置，如“回收站”的空间大小，执行删除操作是否出现“确认”对话框等，可以通过改变“回收站”的属性来进行修改</a:t>
            </a:r>
            <a:r>
              <a:rPr lang="zh-CN" altLang="en-US" sz="2200" dirty="0" smtClean="0">
                <a:latin typeface="Arial" pitchFamily="34" charset="0"/>
                <a:ea typeface="黑体" pitchFamily="49" charset="-122"/>
              </a:rPr>
              <a:t>。操作</a:t>
            </a:r>
            <a:r>
              <a:rPr lang="zh-CN" altLang="en-US" sz="2200" dirty="0">
                <a:latin typeface="Arial" pitchFamily="34" charset="0"/>
                <a:ea typeface="黑体" pitchFamily="49" charset="-122"/>
              </a:rPr>
              <a:t>方法是：右击桌面上的“回收站”图标，执行快捷菜单中的“属性”命令，打开“回收站属性”对话框，如图</a:t>
            </a:r>
            <a:r>
              <a:rPr lang="en-US" altLang="zh-CN" sz="2200" dirty="0">
                <a:latin typeface="Arial" pitchFamily="34" charset="0"/>
                <a:ea typeface="黑体" pitchFamily="49" charset="-122"/>
              </a:rPr>
              <a:t>3-41</a:t>
            </a:r>
            <a:r>
              <a:rPr lang="zh-CN" altLang="en-US" sz="2200" dirty="0">
                <a:latin typeface="Arial" pitchFamily="34" charset="0"/>
                <a:ea typeface="黑体" pitchFamily="49" charset="-122"/>
              </a:rPr>
              <a:t>所示</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5" name="Rectangle 7"/>
          <p:cNvSpPr>
            <a:spLocks noChangeArrowheads="1"/>
          </p:cNvSpPr>
          <p:nvPr/>
        </p:nvSpPr>
        <p:spPr bwMode="auto">
          <a:xfrm>
            <a:off x="107504" y="644691"/>
            <a:ext cx="4944802" cy="430887"/>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200" dirty="0" smtClean="0">
                <a:latin typeface="Arial" pitchFamily="34" charset="0"/>
                <a:ea typeface="黑体" pitchFamily="49" charset="-122"/>
              </a:rPr>
              <a:t>2</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清空“回收站”</a:t>
            </a:r>
          </a:p>
        </p:txBody>
      </p:sp>
      <p:sp>
        <p:nvSpPr>
          <p:cNvPr id="6" name="Rectangle 7"/>
          <p:cNvSpPr>
            <a:spLocks noChangeArrowheads="1"/>
          </p:cNvSpPr>
          <p:nvPr/>
        </p:nvSpPr>
        <p:spPr bwMode="auto">
          <a:xfrm>
            <a:off x="107504" y="1172750"/>
            <a:ext cx="4944802" cy="430887"/>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．“回收站”属性的设置</a:t>
            </a:r>
          </a:p>
        </p:txBody>
      </p:sp>
      <p:sp>
        <p:nvSpPr>
          <p:cNvPr id="7" name="矩形 6"/>
          <p:cNvSpPr/>
          <p:nvPr/>
        </p:nvSpPr>
        <p:spPr>
          <a:xfrm>
            <a:off x="1634902" y="6084004"/>
            <a:ext cx="293709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3-40  </a:t>
            </a:r>
            <a:r>
              <a:rPr lang="zh-CN" altLang="en-US" dirty="0">
                <a:solidFill>
                  <a:srgbClr val="FFFFFF"/>
                </a:solidFill>
                <a:latin typeface="Arial" pitchFamily="34" charset="0"/>
                <a:ea typeface="黑体" pitchFamily="49" charset="-122"/>
              </a:rPr>
              <a:t>还原文件（夹）	</a:t>
            </a:r>
          </a:p>
        </p:txBody>
      </p:sp>
      <p:sp>
        <p:nvSpPr>
          <p:cNvPr id="8" name="矩形 7"/>
          <p:cNvSpPr/>
          <p:nvPr/>
        </p:nvSpPr>
        <p:spPr>
          <a:xfrm>
            <a:off x="5004048" y="6084004"/>
            <a:ext cx="315312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3-41  “</a:t>
            </a:r>
            <a:r>
              <a:rPr lang="zh-CN" altLang="en-US" dirty="0">
                <a:solidFill>
                  <a:srgbClr val="FFFFFF"/>
                </a:solidFill>
                <a:latin typeface="Arial" pitchFamily="34" charset="0"/>
                <a:ea typeface="黑体" pitchFamily="49" charset="-122"/>
              </a:rPr>
              <a:t>回收站属性”对话框</a:t>
            </a:r>
          </a:p>
        </p:txBody>
      </p:sp>
      <p:pic>
        <p:nvPicPr>
          <p:cNvPr id="9" name="图片 8"/>
          <p:cNvPicPr/>
          <p:nvPr/>
        </p:nvPicPr>
        <p:blipFill>
          <a:blip r:embed="rId2"/>
          <a:stretch>
            <a:fillRect/>
          </a:stretch>
        </p:blipFill>
        <p:spPr>
          <a:xfrm>
            <a:off x="1267677" y="4406927"/>
            <a:ext cx="3161382" cy="1677077"/>
          </a:xfrm>
          <a:prstGeom prst="rect">
            <a:avLst/>
          </a:prstGeom>
        </p:spPr>
      </p:pic>
      <p:pic>
        <p:nvPicPr>
          <p:cNvPr id="10" name="图片 9"/>
          <p:cNvPicPr/>
          <p:nvPr/>
        </p:nvPicPr>
        <p:blipFill>
          <a:blip r:embed="rId3"/>
          <a:stretch>
            <a:fillRect/>
          </a:stretch>
        </p:blipFill>
        <p:spPr>
          <a:xfrm>
            <a:off x="5220071" y="3140968"/>
            <a:ext cx="2937099" cy="2943036"/>
          </a:xfrm>
          <a:prstGeom prst="rect">
            <a:avLst/>
          </a:prstGeom>
        </p:spPr>
      </p:pic>
    </p:spTree>
    <p:extLst>
      <p:ext uri="{BB962C8B-B14F-4D97-AF65-F5344CB8AC3E}">
        <p14:creationId xmlns:p14="http://schemas.microsoft.com/office/powerpoint/2010/main" val="273035064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3"/>
                                        </p:tgtEl>
                                        <p:attrNameLst>
                                          <p:attrName>style.visibility</p:attrName>
                                        </p:attrNameLst>
                                      </p:cBhvr>
                                      <p:to>
                                        <p:strVal val="visible"/>
                                      </p:to>
                                    </p:set>
                                    <p:animEffec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07504" y="692696"/>
            <a:ext cx="9000000"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“库”有点</a:t>
            </a:r>
            <a:r>
              <a:rPr lang="zh-CN" altLang="en-US" sz="2200" dirty="0">
                <a:latin typeface="Arial" pitchFamily="34" charset="0"/>
                <a:ea typeface="黑体" pitchFamily="49" charset="-122"/>
              </a:rPr>
              <a:t>像是大型的文件夹一样，不过与文件夹又有一点区别，它的功能还相对强大</a:t>
            </a:r>
            <a:r>
              <a:rPr lang="zh-CN" altLang="en-US" sz="2200" dirty="0" smtClean="0">
                <a:latin typeface="Arial" pitchFamily="34" charset="0"/>
                <a:ea typeface="黑体" pitchFamily="49" charset="-122"/>
              </a:rPr>
              <a:t>些。</a:t>
            </a:r>
            <a:endParaRPr lang="zh-CN" altLang="en-US" sz="2200" dirty="0">
              <a:latin typeface="Arial" pitchFamily="34" charset="0"/>
              <a:ea typeface="黑体" pitchFamily="49" charset="-122"/>
            </a:endParaRPr>
          </a:p>
          <a:p>
            <a:r>
              <a:rPr lang="zh-CN" altLang="en-US" sz="2200" dirty="0" smtClean="0">
                <a:latin typeface="Arial" pitchFamily="34" charset="0"/>
                <a:ea typeface="黑体" pitchFamily="49" charset="-122"/>
              </a:rPr>
              <a:t>        “库”</a:t>
            </a:r>
            <a:r>
              <a:rPr lang="zh-CN" altLang="en-US" sz="2200" dirty="0">
                <a:latin typeface="Arial" pitchFamily="34" charset="0"/>
                <a:ea typeface="黑体" pitchFamily="49" charset="-122"/>
              </a:rPr>
              <a:t>是</a:t>
            </a:r>
            <a:r>
              <a:rPr lang="en-US" altLang="zh-CN" sz="2200" dirty="0">
                <a:latin typeface="Arial" pitchFamily="34" charset="0"/>
                <a:ea typeface="黑体" pitchFamily="49" charset="-122"/>
              </a:rPr>
              <a:t>Windows 7</a:t>
            </a:r>
            <a:r>
              <a:rPr lang="zh-CN" altLang="en-US" sz="2200" dirty="0">
                <a:latin typeface="Arial" pitchFamily="34" charset="0"/>
                <a:ea typeface="黑体" pitchFamily="49" charset="-122"/>
              </a:rPr>
              <a:t>中的一个新功能，简单的说，</a:t>
            </a:r>
            <a:r>
              <a:rPr lang="en-US" altLang="zh-CN" sz="2200" dirty="0">
                <a:latin typeface="Arial" pitchFamily="34" charset="0"/>
                <a:ea typeface="黑体" pitchFamily="49" charset="-122"/>
              </a:rPr>
              <a:t>Windows 7</a:t>
            </a:r>
            <a:r>
              <a:rPr lang="zh-CN" altLang="en-US" sz="2200" dirty="0">
                <a:latin typeface="Arial" pitchFamily="34" charset="0"/>
                <a:ea typeface="黑体" pitchFamily="49" charset="-122"/>
              </a:rPr>
              <a:t>中的“库”就是为了方便用户查找电脑里面的文件，给文件分类而已</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3" name="Rectangle 7"/>
          <p:cNvSpPr>
            <a:spLocks noChangeArrowheads="1"/>
          </p:cNvSpPr>
          <p:nvPr/>
        </p:nvSpPr>
        <p:spPr bwMode="auto">
          <a:xfrm>
            <a:off x="107504" y="188640"/>
            <a:ext cx="3096344"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200" dirty="0">
                <a:latin typeface="Arial" pitchFamily="34" charset="0"/>
                <a:ea typeface="黑体" pitchFamily="49" charset="-122"/>
              </a:rPr>
              <a:t>3.7.4  “</a:t>
            </a:r>
            <a:r>
              <a:rPr lang="zh-CN" altLang="en-US" sz="2200" dirty="0">
                <a:latin typeface="Arial" pitchFamily="34" charset="0"/>
                <a:ea typeface="黑体" pitchFamily="49" charset="-122"/>
              </a:rPr>
              <a:t>库”及其使用</a:t>
            </a:r>
          </a:p>
        </p:txBody>
      </p:sp>
      <p:sp>
        <p:nvSpPr>
          <p:cNvPr id="5" name="矩形 4"/>
          <p:cNvSpPr/>
          <p:nvPr/>
        </p:nvSpPr>
        <p:spPr>
          <a:xfrm>
            <a:off x="1115616" y="5330410"/>
            <a:ext cx="3384376"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3-42  “Windows</a:t>
            </a:r>
            <a:r>
              <a:rPr lang="zh-CN" altLang="en-US" dirty="0">
                <a:solidFill>
                  <a:srgbClr val="FFFFFF"/>
                </a:solidFill>
                <a:latin typeface="Arial" pitchFamily="34" charset="0"/>
                <a:ea typeface="黑体" pitchFamily="49" charset="-122"/>
              </a:rPr>
              <a:t>资源管理器”窗口中</a:t>
            </a:r>
            <a:r>
              <a:rPr lang="zh-CN" altLang="en-US" dirty="0" smtClean="0">
                <a:solidFill>
                  <a:srgbClr val="FFFFFF"/>
                </a:solidFill>
                <a:latin typeface="Arial" pitchFamily="34" charset="0"/>
                <a:ea typeface="黑体" pitchFamily="49" charset="-122"/>
              </a:rPr>
              <a:t>的“库”</a:t>
            </a:r>
            <a:endParaRPr lang="zh-CN" altLang="en-US" dirty="0">
              <a:solidFill>
                <a:srgbClr val="FFFFFF"/>
              </a:solidFill>
              <a:latin typeface="Arial" pitchFamily="34" charset="0"/>
              <a:ea typeface="黑体" pitchFamily="49" charset="-122"/>
            </a:endParaRPr>
          </a:p>
        </p:txBody>
      </p:sp>
      <p:pic>
        <p:nvPicPr>
          <p:cNvPr id="6" name="图片 5"/>
          <p:cNvPicPr/>
          <p:nvPr/>
        </p:nvPicPr>
        <p:blipFill>
          <a:blip r:embed="rId2"/>
          <a:stretch>
            <a:fillRect/>
          </a:stretch>
        </p:blipFill>
        <p:spPr>
          <a:xfrm>
            <a:off x="4604388" y="3928963"/>
            <a:ext cx="3960440" cy="2664296"/>
          </a:xfrm>
          <a:prstGeom prst="rect">
            <a:avLst/>
          </a:prstGeom>
        </p:spPr>
      </p:pic>
      <p:sp>
        <p:nvSpPr>
          <p:cNvPr id="7" name="Rectangle 2"/>
          <p:cNvSpPr>
            <a:spLocks noChangeArrowheads="1"/>
          </p:cNvSpPr>
          <p:nvPr/>
        </p:nvSpPr>
        <p:spPr bwMode="auto">
          <a:xfrm>
            <a:off x="107504" y="2132856"/>
            <a:ext cx="9000000"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“库”</a:t>
            </a:r>
            <a:r>
              <a:rPr lang="zh-CN" altLang="en-US" sz="2200" dirty="0">
                <a:latin typeface="Arial" pitchFamily="34" charset="0"/>
                <a:ea typeface="黑体" pitchFamily="49" charset="-122"/>
              </a:rPr>
              <a:t>可以把存放在计算机中不同位置的文件夹关联到一起。关联以后便无须记住存放这些文件夹的详细位置，可以随时轻松查看。用户也不必担心文件夹关联到“库”中会占用额外的存储空间，因为它们就像桌面的快捷方式一样，为用户你提供了一个方便查找的路径而已。</a:t>
            </a:r>
          </a:p>
          <a:p>
            <a:r>
              <a:rPr lang="zh-CN" altLang="en-US" sz="2200" dirty="0">
                <a:latin typeface="Arial" pitchFamily="34" charset="0"/>
                <a:ea typeface="黑体" pitchFamily="49" charset="-122"/>
              </a:rPr>
              <a:t>删除库及其内容时，也并不会影响到那些真实的文件</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8" name="Rectangle 2"/>
          <p:cNvSpPr>
            <a:spLocks noChangeArrowheads="1"/>
          </p:cNvSpPr>
          <p:nvPr/>
        </p:nvSpPr>
        <p:spPr bwMode="auto">
          <a:xfrm>
            <a:off x="107504" y="3861048"/>
            <a:ext cx="4248472" cy="108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在</a:t>
            </a:r>
            <a:r>
              <a:rPr lang="en-US" altLang="zh-CN" sz="2200" dirty="0">
                <a:latin typeface="Arial" pitchFamily="34" charset="0"/>
                <a:ea typeface="黑体" pitchFamily="49" charset="-122"/>
              </a:rPr>
              <a:t>Windows 7</a:t>
            </a:r>
            <a:r>
              <a:rPr lang="zh-CN" altLang="en-US" sz="2200" dirty="0">
                <a:latin typeface="Arial" pitchFamily="34" charset="0"/>
                <a:ea typeface="黑体" pitchFamily="49" charset="-122"/>
              </a:rPr>
              <a:t>默认的“库”中，有图片、文档、音乐、视频这四个分类，如图</a:t>
            </a:r>
            <a:r>
              <a:rPr lang="en-US" altLang="zh-CN" sz="2200" dirty="0">
                <a:latin typeface="Arial" pitchFamily="34" charset="0"/>
                <a:ea typeface="黑体" pitchFamily="49" charset="-122"/>
              </a:rPr>
              <a:t>3-42</a:t>
            </a:r>
            <a:r>
              <a:rPr lang="zh-CN" altLang="en-US" sz="2200" dirty="0">
                <a:latin typeface="Arial" pitchFamily="34" charset="0"/>
                <a:ea typeface="黑体" pitchFamily="49" charset="-122"/>
              </a:rPr>
              <a:t>所示。</a:t>
            </a:r>
          </a:p>
          <a:p>
            <a:r>
              <a:rPr lang="zh-CN" altLang="en-US" sz="2200" dirty="0">
                <a:latin typeface="Arial" pitchFamily="34" charset="0"/>
                <a:ea typeface="黑体" pitchFamily="49" charset="-122"/>
              </a:rPr>
              <a:t>      </a:t>
            </a:r>
          </a:p>
        </p:txBody>
      </p:sp>
    </p:spTree>
    <p:extLst>
      <p:ext uri="{BB962C8B-B14F-4D97-AF65-F5344CB8AC3E}">
        <p14:creationId xmlns:p14="http://schemas.microsoft.com/office/powerpoint/2010/main" val="143816133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7"/>
                                        </p:tgtEl>
                                        <p:attrNameLst>
                                          <p:attrName>style.visibility</p:attrName>
                                        </p:attrNameLst>
                                      </p:cBhvr>
                                      <p:to>
                                        <p:strVal val="visible"/>
                                      </p:to>
                                    </p:set>
                                    <p:animEffect>
                                      <p:cBhvr>
                                        <p:cTn id="11" dur="500"/>
                                        <p:tgtEl>
                                          <p:spTgt spid="7"/>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0" fill="hold">
                                          <p:stCondLst>
                                            <p:cond delay="0"/>
                                          </p:stCondLst>
                                        </p:cTn>
                                        <p:tgtEl>
                                          <p:spTgt spid="8"/>
                                        </p:tgtEl>
                                        <p:attrNameLst>
                                          <p:attrName>style.visibility</p:attrName>
                                        </p:attrNameLst>
                                      </p:cBhvr>
                                      <p:to>
                                        <p:strVal val="visible"/>
                                      </p:to>
                                    </p:set>
                                    <p:animEffect>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7" grpId="0" autoUpdateAnimBg="0"/>
      <p:bldP spid="8"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07504" y="692696"/>
            <a:ext cx="9000000"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3-42</a:t>
            </a:r>
            <a:r>
              <a:rPr lang="zh-CN" altLang="en-US" sz="2100" dirty="0">
                <a:latin typeface="Arial" pitchFamily="34" charset="0"/>
                <a:ea typeface="黑体" pitchFamily="49" charset="-122"/>
              </a:rPr>
              <a:t>中，用户也可以自己建立自己的库，方法是：单击“文件”菜单，执行“新建”菜单中的“库”命令（右击“库”窗口中的空白处，执行快捷菜单“新建”菜单中的“库”命令），系统随即创建一个新库，然后重新命名就可以使用了</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7"/>
          <p:cNvSpPr>
            <a:spLocks noChangeArrowheads="1"/>
          </p:cNvSpPr>
          <p:nvPr/>
        </p:nvSpPr>
        <p:spPr bwMode="auto">
          <a:xfrm>
            <a:off x="107504" y="188640"/>
            <a:ext cx="4944802" cy="430887"/>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．新建“库”</a:t>
            </a:r>
          </a:p>
        </p:txBody>
      </p:sp>
      <p:sp>
        <p:nvSpPr>
          <p:cNvPr id="5" name="Rectangle 7"/>
          <p:cNvSpPr>
            <a:spLocks noChangeArrowheads="1"/>
          </p:cNvSpPr>
          <p:nvPr/>
        </p:nvSpPr>
        <p:spPr bwMode="auto">
          <a:xfrm>
            <a:off x="107504" y="2164306"/>
            <a:ext cx="4944802" cy="430887"/>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．向“库”中添加文件夹</a:t>
            </a:r>
          </a:p>
        </p:txBody>
      </p:sp>
      <p:sp>
        <p:nvSpPr>
          <p:cNvPr id="6" name="Rectangle 2"/>
          <p:cNvSpPr>
            <a:spLocks noChangeArrowheads="1"/>
          </p:cNvSpPr>
          <p:nvPr/>
        </p:nvSpPr>
        <p:spPr bwMode="auto">
          <a:xfrm>
            <a:off x="144000" y="2708920"/>
            <a:ext cx="9000000" cy="388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用户所需要的文件（夹）没有放在“库”中某个分类中，可以将他们都添加到库中，有几个方法可以添加到库。</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）右击想要添加到库的文件夹，选择“包含到库”，再选择包含到“库”一个分类中。文件（夹）虽然包含到库中，但文件还是存储在原始的位置，不会改变。</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a:t>
            </a:r>
            <a:r>
              <a:rPr lang="zh-CN" altLang="en-US" sz="2100" dirty="0" smtClean="0">
                <a:latin typeface="Arial" pitchFamily="34" charset="0"/>
                <a:ea typeface="黑体" pitchFamily="49" charset="-122"/>
              </a:rPr>
              <a:t>如果添加</a:t>
            </a:r>
            <a:r>
              <a:rPr lang="zh-CN" altLang="en-US" sz="2100" dirty="0">
                <a:latin typeface="Arial" pitchFamily="34" charset="0"/>
                <a:ea typeface="黑体" pitchFamily="49" charset="-122"/>
              </a:rPr>
              <a:t>到“库”的文件夹已经打开，可以单击“工具栏”中的“包含到库中”按钮 ，在弹出命令列表中再选择要添加到“库”中的一个分类中。</a:t>
            </a: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）在图</a:t>
            </a:r>
            <a:r>
              <a:rPr lang="en-US" altLang="zh-CN" sz="2100" dirty="0">
                <a:latin typeface="Arial" pitchFamily="34" charset="0"/>
                <a:ea typeface="黑体" pitchFamily="49" charset="-122"/>
              </a:rPr>
              <a:t>3-42</a:t>
            </a:r>
            <a:r>
              <a:rPr lang="zh-CN" altLang="en-US" sz="2100" dirty="0">
                <a:latin typeface="Arial" pitchFamily="34" charset="0"/>
                <a:ea typeface="黑体" pitchFamily="49" charset="-122"/>
              </a:rPr>
              <a:t>所示的“库”中，右击某个分类图标，例如“文档”。执行快捷菜单中的“属性”命令，打开如图</a:t>
            </a:r>
            <a:r>
              <a:rPr lang="en-US" altLang="zh-CN" sz="2100" dirty="0">
                <a:latin typeface="Arial" pitchFamily="34" charset="0"/>
                <a:ea typeface="黑体" pitchFamily="49" charset="-122"/>
              </a:rPr>
              <a:t>3-43</a:t>
            </a:r>
            <a:r>
              <a:rPr lang="zh-CN" altLang="en-US" sz="2100" dirty="0">
                <a:latin typeface="Arial" pitchFamily="34" charset="0"/>
                <a:ea typeface="黑体" pitchFamily="49" charset="-122"/>
              </a:rPr>
              <a:t>所示“文档属性”对话框。</a:t>
            </a:r>
          </a:p>
          <a:p>
            <a:r>
              <a:rPr lang="zh-CN" altLang="en-US" sz="2100" dirty="0">
                <a:latin typeface="Arial" pitchFamily="34" charset="0"/>
                <a:ea typeface="黑体" pitchFamily="49" charset="-122"/>
              </a:rPr>
              <a:t>单击“包含文件夹”按钮，弹出“将文件夹包括在“文档”中”对话框，找到要包含到“文档”库的文件夹，单击“包含文件夹”按钮即可</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41824171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6"/>
                                        </p:tgtEl>
                                        <p:attrNameLst>
                                          <p:attrName>style.visibility</p:attrName>
                                        </p:attrNameLst>
                                      </p:cBhvr>
                                      <p:to>
                                        <p:strVal val="visible"/>
                                      </p:to>
                                    </p:set>
                                    <p:animEffec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44000" y="188640"/>
            <a:ext cx="9000000"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3-8】 </a:t>
            </a:r>
            <a:r>
              <a:rPr lang="zh-CN" altLang="en-US" sz="2000" dirty="0">
                <a:latin typeface="Arial" pitchFamily="34" charset="0"/>
                <a:ea typeface="黑体" pitchFamily="49" charset="-122"/>
              </a:rPr>
              <a:t>在磁盘</a:t>
            </a:r>
            <a:r>
              <a:rPr lang="en-US" altLang="zh-CN" sz="2000" dirty="0">
                <a:latin typeface="Arial" pitchFamily="34" charset="0"/>
                <a:ea typeface="黑体" pitchFamily="49" charset="-122"/>
              </a:rPr>
              <a:t>D</a:t>
            </a:r>
            <a:r>
              <a:rPr lang="zh-CN" altLang="en-US" sz="2000" dirty="0">
                <a:latin typeface="Arial" pitchFamily="34" charset="0"/>
                <a:ea typeface="黑体" pitchFamily="49" charset="-122"/>
              </a:rPr>
              <a:t>中新建一个文件夹“</a:t>
            </a:r>
            <a:r>
              <a:rPr lang="en-US" altLang="zh-CN" sz="2000" dirty="0">
                <a:latin typeface="Arial" pitchFamily="34" charset="0"/>
                <a:ea typeface="黑体" pitchFamily="49" charset="-122"/>
              </a:rPr>
              <a:t>Image”</a:t>
            </a:r>
            <a:r>
              <a:rPr lang="zh-CN" altLang="en-US" sz="2000" dirty="0">
                <a:latin typeface="Arial" pitchFamily="34" charset="0"/>
                <a:ea typeface="黑体" pitchFamily="49" charset="-122"/>
              </a:rPr>
              <a:t>，然后再新建一个名称为“我的图片”库。库中包含在“</a:t>
            </a:r>
            <a:r>
              <a:rPr lang="en-US" altLang="zh-CN" sz="2000" dirty="0">
                <a:latin typeface="Arial" pitchFamily="34" charset="0"/>
                <a:ea typeface="黑体" pitchFamily="49" charset="-122"/>
              </a:rPr>
              <a:t>Image”</a:t>
            </a:r>
            <a:r>
              <a:rPr lang="zh-CN" altLang="en-US" sz="2000" dirty="0">
                <a:latin typeface="Arial" pitchFamily="34" charset="0"/>
                <a:ea typeface="黑体" pitchFamily="49" charset="-122"/>
              </a:rPr>
              <a:t>文件夹。</a:t>
            </a:r>
          </a:p>
          <a:p>
            <a:r>
              <a:rPr lang="zh-CN" altLang="en-US" sz="2000" dirty="0" smtClean="0">
                <a:latin typeface="Arial" pitchFamily="34" charset="0"/>
                <a:ea typeface="黑体" pitchFamily="49" charset="-122"/>
              </a:rPr>
              <a:t>       操作</a:t>
            </a:r>
            <a:r>
              <a:rPr lang="zh-CN" altLang="en-US" sz="2000" dirty="0">
                <a:latin typeface="Arial" pitchFamily="34" charset="0"/>
                <a:ea typeface="黑体" pitchFamily="49" charset="-122"/>
              </a:rPr>
              <a:t>方法如下：</a:t>
            </a:r>
          </a:p>
          <a:p>
            <a:r>
              <a:rPr lang="zh-CN" altLang="en-US" sz="2000" dirty="0" smtClean="0">
                <a:latin typeface="Arial" pitchFamily="34" charset="0"/>
                <a:ea typeface="黑体" pitchFamily="49" charset="-122"/>
              </a:rPr>
              <a:t>       ①</a:t>
            </a:r>
            <a:r>
              <a:rPr lang="zh-CN" altLang="en-US" sz="2000" dirty="0">
                <a:latin typeface="Arial" pitchFamily="34" charset="0"/>
                <a:ea typeface="黑体" pitchFamily="49" charset="-122"/>
              </a:rPr>
              <a:t>在</a:t>
            </a:r>
            <a:r>
              <a:rPr lang="en-US" altLang="zh-CN" sz="2000" dirty="0">
                <a:latin typeface="Arial" pitchFamily="34" charset="0"/>
                <a:ea typeface="黑体" pitchFamily="49" charset="-122"/>
              </a:rPr>
              <a:t>Windows</a:t>
            </a:r>
            <a:r>
              <a:rPr lang="zh-CN" altLang="en-US" sz="2000" dirty="0">
                <a:latin typeface="Arial" pitchFamily="34" charset="0"/>
                <a:ea typeface="黑体" pitchFamily="49" charset="-122"/>
              </a:rPr>
              <a:t>桌面上，双击打开“计算机”窗口。</a:t>
            </a:r>
          </a:p>
          <a:p>
            <a:r>
              <a:rPr lang="zh-CN" altLang="en-US" sz="2000" dirty="0" smtClean="0">
                <a:latin typeface="Arial" pitchFamily="34" charset="0"/>
                <a:ea typeface="黑体" pitchFamily="49" charset="-122"/>
              </a:rPr>
              <a:t>       ②</a:t>
            </a:r>
            <a:r>
              <a:rPr lang="zh-CN" altLang="en-US" sz="2000" dirty="0">
                <a:latin typeface="Arial" pitchFamily="34" charset="0"/>
                <a:ea typeface="黑体" pitchFamily="49" charset="-122"/>
              </a:rPr>
              <a:t>找到并双击磁盘</a:t>
            </a:r>
            <a:r>
              <a:rPr lang="en-US" altLang="zh-CN" sz="2000" dirty="0">
                <a:latin typeface="Arial" pitchFamily="34" charset="0"/>
                <a:ea typeface="黑体" pitchFamily="49" charset="-122"/>
              </a:rPr>
              <a:t>D</a:t>
            </a:r>
            <a:r>
              <a:rPr lang="zh-CN" altLang="en-US" sz="2000" dirty="0">
                <a:latin typeface="Arial" pitchFamily="34" charset="0"/>
                <a:ea typeface="黑体" pitchFamily="49" charset="-122"/>
              </a:rPr>
              <a:t>，打开</a:t>
            </a:r>
            <a:r>
              <a:rPr lang="en-US" altLang="zh-CN" sz="2000" dirty="0">
                <a:latin typeface="Arial" pitchFamily="34" charset="0"/>
                <a:ea typeface="黑体" pitchFamily="49" charset="-122"/>
              </a:rPr>
              <a:t>D</a:t>
            </a:r>
            <a:r>
              <a:rPr lang="zh-CN" altLang="en-US" sz="2000" dirty="0" smtClean="0">
                <a:latin typeface="Arial" pitchFamily="34" charset="0"/>
                <a:ea typeface="黑体" pitchFamily="49" charset="-122"/>
              </a:rPr>
              <a:t>盘。</a:t>
            </a:r>
            <a:r>
              <a:rPr lang="zh-CN" altLang="en-US" sz="2000" dirty="0">
                <a:latin typeface="Arial" pitchFamily="34" charset="0"/>
                <a:ea typeface="黑体" pitchFamily="49" charset="-122"/>
              </a:rPr>
              <a:t>右击窗口的空白处，执行快捷菜单“新建”项下的“文件”命令，创建一个名称为“</a:t>
            </a:r>
            <a:r>
              <a:rPr lang="en-US" altLang="zh-CN" sz="2000" dirty="0">
                <a:latin typeface="Arial" pitchFamily="34" charset="0"/>
                <a:ea typeface="黑体" pitchFamily="49" charset="-122"/>
              </a:rPr>
              <a:t>Image”</a:t>
            </a:r>
            <a:r>
              <a:rPr lang="zh-CN" altLang="en-US" sz="2000" dirty="0">
                <a:latin typeface="Arial" pitchFamily="34" charset="0"/>
                <a:ea typeface="黑体" pitchFamily="49" charset="-122"/>
              </a:rPr>
              <a:t>的文件夹。</a:t>
            </a:r>
          </a:p>
          <a:p>
            <a:r>
              <a:rPr lang="zh-CN" altLang="en-US" sz="2000" dirty="0" smtClean="0">
                <a:latin typeface="Arial" pitchFamily="34" charset="0"/>
                <a:ea typeface="黑体" pitchFamily="49" charset="-122"/>
              </a:rPr>
              <a:t>       ③</a:t>
            </a:r>
            <a:r>
              <a:rPr lang="zh-CN" altLang="en-US" sz="2000" dirty="0">
                <a:latin typeface="Arial" pitchFamily="34" charset="0"/>
                <a:ea typeface="黑体" pitchFamily="49" charset="-122"/>
              </a:rPr>
              <a:t>单击“导航窗格”中的“库”，打开“库”窗口。右击“库”窗口中的空白处，执行快捷菜单“新建”菜单中的“库”命令，创建一个名称为“我的图片”的空库。</a:t>
            </a:r>
          </a:p>
          <a:p>
            <a:r>
              <a:rPr lang="zh-CN" altLang="en-US" sz="2000" dirty="0" smtClean="0">
                <a:latin typeface="Arial" pitchFamily="34" charset="0"/>
                <a:ea typeface="黑体" pitchFamily="49" charset="-122"/>
              </a:rPr>
              <a:t>       ④</a:t>
            </a:r>
            <a:r>
              <a:rPr lang="zh-CN" altLang="en-US" sz="2000" dirty="0">
                <a:latin typeface="Arial" pitchFamily="34" charset="0"/>
                <a:ea typeface="黑体" pitchFamily="49" charset="-122"/>
              </a:rPr>
              <a:t>双击“我的图片”的库，如图</a:t>
            </a:r>
            <a:r>
              <a:rPr lang="en-US" altLang="zh-CN" sz="2000" dirty="0">
                <a:latin typeface="Arial" pitchFamily="34" charset="0"/>
                <a:ea typeface="黑体" pitchFamily="49" charset="-122"/>
              </a:rPr>
              <a:t>3-44</a:t>
            </a:r>
            <a:r>
              <a:rPr lang="zh-CN" altLang="en-US" sz="2000" dirty="0">
                <a:latin typeface="Arial" pitchFamily="34" charset="0"/>
                <a:ea typeface="黑体" pitchFamily="49" charset="-122"/>
              </a:rPr>
              <a:t>所示。由于此库为空，单击“包括一个文件夹”按钮，弹出如图</a:t>
            </a:r>
            <a:r>
              <a:rPr lang="en-US" altLang="zh-CN" sz="2000" dirty="0">
                <a:latin typeface="Arial" pitchFamily="34" charset="0"/>
                <a:ea typeface="黑体" pitchFamily="49" charset="-122"/>
              </a:rPr>
              <a:t>3-45</a:t>
            </a:r>
            <a:r>
              <a:rPr lang="zh-CN" altLang="en-US" sz="2000" dirty="0">
                <a:latin typeface="Arial" pitchFamily="34" charset="0"/>
                <a:ea typeface="黑体" pitchFamily="49" charset="-122"/>
              </a:rPr>
              <a:t>所示的“将文件夹包括在“我的图片”中”对话框。</a:t>
            </a:r>
          </a:p>
          <a:p>
            <a:r>
              <a:rPr lang="zh-CN" altLang="en-US" sz="2000" dirty="0">
                <a:latin typeface="Arial" pitchFamily="34" charset="0"/>
                <a:ea typeface="黑体" pitchFamily="49" charset="-122"/>
              </a:rPr>
              <a:t>      </a:t>
            </a:r>
          </a:p>
          <a:p>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p:txBody>
      </p:sp>
      <p:pic>
        <p:nvPicPr>
          <p:cNvPr id="3" name="图片 2"/>
          <p:cNvPicPr/>
          <p:nvPr/>
        </p:nvPicPr>
        <p:blipFill>
          <a:blip r:embed="rId2"/>
          <a:stretch>
            <a:fillRect/>
          </a:stretch>
        </p:blipFill>
        <p:spPr>
          <a:xfrm>
            <a:off x="1113475" y="3730799"/>
            <a:ext cx="2954469" cy="2101897"/>
          </a:xfrm>
          <a:prstGeom prst="rect">
            <a:avLst/>
          </a:prstGeom>
        </p:spPr>
      </p:pic>
      <p:pic>
        <p:nvPicPr>
          <p:cNvPr id="4" name="图片 3"/>
          <p:cNvPicPr/>
          <p:nvPr/>
        </p:nvPicPr>
        <p:blipFill>
          <a:blip r:embed="rId3"/>
          <a:stretch>
            <a:fillRect/>
          </a:stretch>
        </p:blipFill>
        <p:spPr>
          <a:xfrm>
            <a:off x="4355976" y="3933056"/>
            <a:ext cx="3672408" cy="2409403"/>
          </a:xfrm>
          <a:prstGeom prst="rect">
            <a:avLst/>
          </a:prstGeom>
        </p:spPr>
      </p:pic>
      <p:sp>
        <p:nvSpPr>
          <p:cNvPr id="5" name="矩形 4"/>
          <p:cNvSpPr/>
          <p:nvPr/>
        </p:nvSpPr>
        <p:spPr>
          <a:xfrm>
            <a:off x="144000" y="6017483"/>
            <a:ext cx="3923944"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3-44  </a:t>
            </a:r>
            <a:r>
              <a:rPr lang="zh-CN" altLang="en-US" dirty="0">
                <a:solidFill>
                  <a:srgbClr val="FFFFFF"/>
                </a:solidFill>
                <a:latin typeface="Arial" pitchFamily="34" charset="0"/>
                <a:ea typeface="黑体" pitchFamily="49" charset="-122"/>
              </a:rPr>
              <a:t>创建的“我的图片”库窗口</a:t>
            </a:r>
            <a:endParaRPr lang="zh-CN" altLang="en-US" dirty="0"/>
          </a:p>
        </p:txBody>
      </p:sp>
      <p:sp>
        <p:nvSpPr>
          <p:cNvPr id="6" name="矩形 5"/>
          <p:cNvSpPr/>
          <p:nvPr/>
        </p:nvSpPr>
        <p:spPr>
          <a:xfrm>
            <a:off x="3491880" y="6372036"/>
            <a:ext cx="554461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3-45  “</a:t>
            </a:r>
            <a:r>
              <a:rPr lang="zh-CN" altLang="en-US" dirty="0">
                <a:solidFill>
                  <a:srgbClr val="FFFFFF"/>
                </a:solidFill>
                <a:latin typeface="Arial" pitchFamily="34" charset="0"/>
                <a:ea typeface="黑体" pitchFamily="49" charset="-122"/>
              </a:rPr>
              <a:t>将文件夹包括在“我的图片”中”对话框</a:t>
            </a:r>
          </a:p>
        </p:txBody>
      </p:sp>
    </p:spTree>
    <p:extLst>
      <p:ext uri="{BB962C8B-B14F-4D97-AF65-F5344CB8AC3E}">
        <p14:creationId xmlns:p14="http://schemas.microsoft.com/office/powerpoint/2010/main" val="395690312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44000" y="608493"/>
            <a:ext cx="5580128"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在</a:t>
            </a:r>
            <a:r>
              <a:rPr lang="zh-CN" altLang="en-US" sz="2200" dirty="0">
                <a:latin typeface="Arial" pitchFamily="34" charset="0"/>
                <a:ea typeface="黑体" pitchFamily="49" charset="-122"/>
              </a:rPr>
              <a:t>图</a:t>
            </a:r>
            <a:r>
              <a:rPr lang="en-US" altLang="zh-CN" sz="2200" dirty="0">
                <a:latin typeface="Arial" pitchFamily="34" charset="0"/>
                <a:ea typeface="黑体" pitchFamily="49" charset="-122"/>
              </a:rPr>
              <a:t>3-43</a:t>
            </a:r>
            <a:r>
              <a:rPr lang="zh-CN" altLang="en-US" sz="2200" dirty="0">
                <a:latin typeface="Arial" pitchFamily="34" charset="0"/>
                <a:ea typeface="黑体" pitchFamily="49" charset="-122"/>
              </a:rPr>
              <a:t>所示“文档属性”对话框中，在“库位置”列表框中，选中一个文件夹，再单击“删除”按钮，选中的文件夹将从库中移出</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3" name="Rectangle 7"/>
          <p:cNvSpPr>
            <a:spLocks noChangeArrowheads="1"/>
          </p:cNvSpPr>
          <p:nvPr/>
        </p:nvSpPr>
        <p:spPr bwMode="auto">
          <a:xfrm>
            <a:off x="107504" y="116632"/>
            <a:ext cx="4944802" cy="430887"/>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．从“库”中删除文件夹</a:t>
            </a:r>
          </a:p>
        </p:txBody>
      </p:sp>
      <p:pic>
        <p:nvPicPr>
          <p:cNvPr id="4" name="图片 3"/>
          <p:cNvPicPr/>
          <p:nvPr/>
        </p:nvPicPr>
        <p:blipFill>
          <a:blip r:embed="rId2"/>
          <a:stretch>
            <a:fillRect/>
          </a:stretch>
        </p:blipFill>
        <p:spPr>
          <a:xfrm>
            <a:off x="5868144" y="188640"/>
            <a:ext cx="2952328" cy="2736304"/>
          </a:xfrm>
          <a:prstGeom prst="rect">
            <a:avLst/>
          </a:prstGeom>
        </p:spPr>
      </p:pic>
      <p:sp>
        <p:nvSpPr>
          <p:cNvPr id="5" name="矩形 4"/>
          <p:cNvSpPr/>
          <p:nvPr/>
        </p:nvSpPr>
        <p:spPr>
          <a:xfrm>
            <a:off x="5652120" y="2924944"/>
            <a:ext cx="3300904" cy="369332"/>
          </a:xfrm>
          <a:prstGeom prst="rect">
            <a:avLst/>
          </a:prstGeom>
        </p:spPr>
        <p:txBody>
          <a:bodyPr wrap="none">
            <a:spAutoFit/>
          </a:bodyPr>
          <a:lstStyle/>
          <a:p>
            <a:r>
              <a:rPr lang="zh-CN" altLang="zh-CN" dirty="0">
                <a:latin typeface="黑体" pitchFamily="49" charset="-122"/>
                <a:ea typeface="黑体" pitchFamily="49" charset="-122"/>
              </a:rPr>
              <a:t> 图</a:t>
            </a:r>
            <a:r>
              <a:rPr lang="en-US" altLang="zh-CN" dirty="0">
                <a:latin typeface="黑体" pitchFamily="49" charset="-122"/>
                <a:ea typeface="黑体" pitchFamily="49" charset="-122"/>
              </a:rPr>
              <a:t>3-43  </a:t>
            </a:r>
            <a:r>
              <a:rPr lang="zh-CN" altLang="zh-CN" dirty="0">
                <a:latin typeface="黑体" pitchFamily="49" charset="-122"/>
                <a:ea typeface="黑体" pitchFamily="49" charset="-122"/>
              </a:rPr>
              <a:t>“文档属性”对话框</a:t>
            </a:r>
            <a:endParaRPr lang="zh-CN" altLang="en-US" dirty="0">
              <a:latin typeface="黑体" pitchFamily="49" charset="-122"/>
              <a:ea typeface="黑体" pitchFamily="49" charset="-122"/>
            </a:endParaRPr>
          </a:p>
        </p:txBody>
      </p:sp>
      <p:sp>
        <p:nvSpPr>
          <p:cNvPr id="6" name="Rectangle 2"/>
          <p:cNvSpPr>
            <a:spLocks noChangeArrowheads="1"/>
          </p:cNvSpPr>
          <p:nvPr/>
        </p:nvSpPr>
        <p:spPr bwMode="auto">
          <a:xfrm>
            <a:off x="144000" y="4293096"/>
            <a:ext cx="5580128" cy="237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所谓</a:t>
            </a:r>
            <a:r>
              <a:rPr lang="zh-CN" altLang="en-US" sz="2200" dirty="0">
                <a:latin typeface="Arial" pitchFamily="34" charset="0"/>
                <a:ea typeface="黑体" pitchFamily="49" charset="-122"/>
              </a:rPr>
              <a:t>格式化就是指在磁盘上正确建立文件的读写信息结构。对磁盘进行格式化的过程，就是对磁盘进行划分磁面、磁道和扇区等相关的操作。</a:t>
            </a:r>
          </a:p>
          <a:p>
            <a:r>
              <a:rPr lang="en-US" altLang="zh-CN" sz="2200" dirty="0" smtClean="0">
                <a:latin typeface="Arial" pitchFamily="34" charset="0"/>
                <a:ea typeface="黑体" pitchFamily="49" charset="-122"/>
              </a:rPr>
              <a:t>       【</a:t>
            </a:r>
            <a:r>
              <a:rPr lang="zh-CN" altLang="en-US" sz="2200" dirty="0">
                <a:latin typeface="Arial" pitchFamily="34" charset="0"/>
                <a:ea typeface="黑体" pitchFamily="49" charset="-122"/>
              </a:rPr>
              <a:t>例</a:t>
            </a:r>
            <a:r>
              <a:rPr lang="en-US" altLang="zh-CN" sz="2200" dirty="0">
                <a:latin typeface="Arial" pitchFamily="34" charset="0"/>
                <a:ea typeface="黑体" pitchFamily="49" charset="-122"/>
              </a:rPr>
              <a:t>3-9】 </a:t>
            </a:r>
            <a:r>
              <a:rPr lang="zh-CN" altLang="en-US" sz="2200" dirty="0">
                <a:latin typeface="Arial" pitchFamily="34" charset="0"/>
                <a:ea typeface="黑体" pitchFamily="49" charset="-122"/>
              </a:rPr>
              <a:t>利用</a:t>
            </a:r>
            <a:r>
              <a:rPr lang="en-US" altLang="zh-CN" sz="2200" dirty="0">
                <a:latin typeface="Arial" pitchFamily="34" charset="0"/>
                <a:ea typeface="黑体" pitchFamily="49" charset="-122"/>
              </a:rPr>
              <a:t>Windows 7</a:t>
            </a:r>
            <a:r>
              <a:rPr lang="zh-CN" altLang="en-US" sz="2200" dirty="0">
                <a:latin typeface="Arial" pitchFamily="34" charset="0"/>
                <a:ea typeface="黑体" pitchFamily="49" charset="-122"/>
              </a:rPr>
              <a:t>系统对</a:t>
            </a:r>
            <a:r>
              <a:rPr lang="en-US" altLang="zh-CN" sz="2200" dirty="0">
                <a:latin typeface="Arial" pitchFamily="34" charset="0"/>
                <a:ea typeface="黑体" pitchFamily="49" charset="-122"/>
              </a:rPr>
              <a:t>U</a:t>
            </a:r>
            <a:r>
              <a:rPr lang="zh-CN" altLang="en-US" sz="2200" dirty="0">
                <a:latin typeface="Arial" pitchFamily="34" charset="0"/>
                <a:ea typeface="黑体" pitchFamily="49" charset="-122"/>
              </a:rPr>
              <a:t>盘进行格式化。</a:t>
            </a:r>
          </a:p>
          <a:p>
            <a:r>
              <a:rPr lang="en-US" altLang="zh-CN" sz="2200" dirty="0" smtClean="0">
                <a:latin typeface="Arial" pitchFamily="34" charset="0"/>
                <a:ea typeface="黑体" pitchFamily="49" charset="-122"/>
              </a:rPr>
              <a:t>       U</a:t>
            </a:r>
            <a:r>
              <a:rPr lang="zh-CN" altLang="en-US" sz="2200" dirty="0">
                <a:latin typeface="Arial" pitchFamily="34" charset="0"/>
                <a:ea typeface="黑体" pitchFamily="49" charset="-122"/>
              </a:rPr>
              <a:t>盘进行格式化的操作</a:t>
            </a:r>
            <a:r>
              <a:rPr lang="zh-CN" altLang="en-US" sz="2200" dirty="0" smtClean="0">
                <a:latin typeface="Arial" pitchFamily="34" charset="0"/>
                <a:ea typeface="黑体" pitchFamily="49" charset="-122"/>
              </a:rPr>
              <a:t>步骤略。</a:t>
            </a:r>
            <a:endParaRPr lang="zh-CN" altLang="en-US" sz="2200" dirty="0">
              <a:latin typeface="Arial" pitchFamily="34" charset="0"/>
              <a:ea typeface="黑体" pitchFamily="49" charset="-122"/>
            </a:endParaRPr>
          </a:p>
        </p:txBody>
      </p:sp>
      <p:sp>
        <p:nvSpPr>
          <p:cNvPr id="7" name="Rectangle 7"/>
          <p:cNvSpPr>
            <a:spLocks noChangeArrowheads="1"/>
          </p:cNvSpPr>
          <p:nvPr/>
        </p:nvSpPr>
        <p:spPr bwMode="auto">
          <a:xfrm>
            <a:off x="95250" y="3801236"/>
            <a:ext cx="2380780"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a:latin typeface="Arial" pitchFamily="34" charset="0"/>
                <a:ea typeface="黑体" pitchFamily="49" charset="-122"/>
              </a:rPr>
              <a:t>3.8.1  </a:t>
            </a:r>
            <a:r>
              <a:rPr lang="zh-CN" altLang="en-US" sz="2200" dirty="0">
                <a:latin typeface="Arial" pitchFamily="34" charset="0"/>
                <a:ea typeface="黑体" pitchFamily="49" charset="-122"/>
              </a:rPr>
              <a:t>格式化磁盘</a:t>
            </a:r>
          </a:p>
        </p:txBody>
      </p:sp>
      <p:sp>
        <p:nvSpPr>
          <p:cNvPr id="8" name="Rectangle 6"/>
          <p:cNvSpPr>
            <a:spLocks noChangeArrowheads="1"/>
          </p:cNvSpPr>
          <p:nvPr/>
        </p:nvSpPr>
        <p:spPr bwMode="auto">
          <a:xfrm>
            <a:off x="95250" y="2109627"/>
            <a:ext cx="5268913" cy="461665"/>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2400" dirty="0">
                <a:latin typeface="Arial" pitchFamily="34" charset="0"/>
                <a:ea typeface="黑体" pitchFamily="49" charset="-122"/>
              </a:rPr>
              <a:t>3.8  Windows 7</a:t>
            </a:r>
            <a:r>
              <a:rPr lang="zh-CN" altLang="en-US" sz="2400" dirty="0">
                <a:latin typeface="Arial" pitchFamily="34" charset="0"/>
                <a:ea typeface="黑体" pitchFamily="49" charset="-122"/>
              </a:rPr>
              <a:t>的磁盘管理</a:t>
            </a:r>
          </a:p>
        </p:txBody>
      </p:sp>
      <p:sp>
        <p:nvSpPr>
          <p:cNvPr id="9" name="矩形 8"/>
          <p:cNvSpPr/>
          <p:nvPr/>
        </p:nvSpPr>
        <p:spPr>
          <a:xfrm>
            <a:off x="95250" y="2632266"/>
            <a:ext cx="5628878" cy="1107996"/>
          </a:xfrm>
          <a:prstGeom prst="rect">
            <a:avLst/>
          </a:prstGeom>
        </p:spPr>
        <p:txBody>
          <a:bodyPr wrap="square">
            <a:spAutoFit/>
          </a:bodyPr>
          <a:lstStyle/>
          <a:p>
            <a:r>
              <a:rPr lang="en-US" altLang="zh-CN" sz="2200" dirty="0">
                <a:latin typeface="Arial" pitchFamily="34" charset="0"/>
                <a:ea typeface="黑体" pitchFamily="49" charset="-122"/>
              </a:rPr>
              <a:t>Windows 7</a:t>
            </a:r>
            <a:r>
              <a:rPr lang="zh-CN" altLang="en-US" sz="2200" dirty="0">
                <a:latin typeface="Arial" pitchFamily="34" charset="0"/>
                <a:ea typeface="黑体" pitchFamily="49" charset="-122"/>
              </a:rPr>
              <a:t>系统为用户提供了多种管理磁盘的工具，为了使用户的磁盘工作得更好。磁盘管理主要包括以下几方面的内容。</a:t>
            </a:r>
          </a:p>
        </p:txBody>
      </p:sp>
      <p:sp>
        <p:nvSpPr>
          <p:cNvPr id="10" name="矩形 9"/>
          <p:cNvSpPr/>
          <p:nvPr/>
        </p:nvSpPr>
        <p:spPr>
          <a:xfrm>
            <a:off x="5940152" y="6376773"/>
            <a:ext cx="280355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3-46  “</a:t>
            </a:r>
            <a:r>
              <a:rPr lang="zh-CN" altLang="en-US" dirty="0">
                <a:solidFill>
                  <a:srgbClr val="FFFFFF"/>
                </a:solidFill>
                <a:latin typeface="Arial" pitchFamily="34" charset="0"/>
                <a:ea typeface="黑体" pitchFamily="49" charset="-122"/>
              </a:rPr>
              <a:t>格式化”对话框</a:t>
            </a:r>
          </a:p>
        </p:txBody>
      </p:sp>
      <p:pic>
        <p:nvPicPr>
          <p:cNvPr id="11" name="图片 10"/>
          <p:cNvPicPr/>
          <p:nvPr/>
        </p:nvPicPr>
        <p:blipFill>
          <a:blip r:embed="rId3"/>
          <a:stretch>
            <a:fillRect/>
          </a:stretch>
        </p:blipFill>
        <p:spPr>
          <a:xfrm>
            <a:off x="6300192" y="3294276"/>
            <a:ext cx="2016224" cy="3134590"/>
          </a:xfrm>
          <a:prstGeom prst="rect">
            <a:avLst/>
          </a:prstGeom>
        </p:spPr>
      </p:pic>
    </p:spTree>
    <p:extLst>
      <p:ext uri="{BB962C8B-B14F-4D97-AF65-F5344CB8AC3E}">
        <p14:creationId xmlns:p14="http://schemas.microsoft.com/office/powerpoint/2010/main" val="121209668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6"/>
                                        </p:tgtEl>
                                        <p:attrNameLst>
                                          <p:attrName>style.visibility</p:attrName>
                                        </p:attrNameLst>
                                      </p:cBhvr>
                                      <p:to>
                                        <p:strVal val="visible"/>
                                      </p:to>
                                    </p:set>
                                    <p:animEffec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572296"/>
            <a:ext cx="9000000"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一</a:t>
            </a:r>
            <a:r>
              <a:rPr lang="zh-CN" altLang="en-US" sz="2200" dirty="0">
                <a:latin typeface="Arial" pitchFamily="34" charset="0"/>
                <a:ea typeface="黑体" pitchFamily="49" charset="-122"/>
              </a:rPr>
              <a:t>个磁盘的属性包括磁盘的类型、卷标、容量大小、已用和可用的空间、共享</a:t>
            </a:r>
            <a:r>
              <a:rPr lang="zh-CN" altLang="en-US" sz="2200" dirty="0" smtClean="0">
                <a:latin typeface="Arial" pitchFamily="34" charset="0"/>
                <a:ea typeface="黑体" pitchFamily="49" charset="-122"/>
              </a:rPr>
              <a:t>设置以及</a:t>
            </a:r>
            <a:r>
              <a:rPr lang="zh-CN" altLang="en-US" sz="2200" dirty="0">
                <a:latin typeface="Arial" pitchFamily="34" charset="0"/>
                <a:ea typeface="黑体" pitchFamily="49" charset="-122"/>
              </a:rPr>
              <a:t>文件系统的</a:t>
            </a:r>
            <a:r>
              <a:rPr lang="zh-CN" altLang="en-US" sz="2200" dirty="0" smtClean="0">
                <a:latin typeface="Arial" pitchFamily="34" charset="0"/>
                <a:ea typeface="黑体" pitchFamily="49" charset="-122"/>
              </a:rPr>
              <a:t>类型。</a:t>
            </a:r>
            <a:endParaRPr lang="zh-CN" altLang="en-US" sz="2200" dirty="0">
              <a:latin typeface="Arial" pitchFamily="34" charset="0"/>
              <a:ea typeface="黑体" pitchFamily="49" charset="-122"/>
            </a:endParaRPr>
          </a:p>
        </p:txBody>
      </p:sp>
      <p:sp>
        <p:nvSpPr>
          <p:cNvPr id="3" name="Rectangle 7"/>
          <p:cNvSpPr>
            <a:spLocks noChangeArrowheads="1"/>
          </p:cNvSpPr>
          <p:nvPr/>
        </p:nvSpPr>
        <p:spPr bwMode="auto">
          <a:xfrm>
            <a:off x="95250" y="116632"/>
            <a:ext cx="2945037"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a:latin typeface="Arial" pitchFamily="34" charset="0"/>
                <a:ea typeface="黑体" pitchFamily="49" charset="-122"/>
              </a:rPr>
              <a:t>3.8.2  </a:t>
            </a:r>
            <a:r>
              <a:rPr lang="zh-CN" altLang="en-US" sz="2200" dirty="0">
                <a:latin typeface="Arial" pitchFamily="34" charset="0"/>
                <a:ea typeface="黑体" pitchFamily="49" charset="-122"/>
              </a:rPr>
              <a:t>查看磁盘的属性</a:t>
            </a:r>
          </a:p>
        </p:txBody>
      </p:sp>
      <p:sp>
        <p:nvSpPr>
          <p:cNvPr id="5" name="Rectangle 2"/>
          <p:cNvSpPr>
            <a:spLocks noChangeArrowheads="1"/>
          </p:cNvSpPr>
          <p:nvPr/>
        </p:nvSpPr>
        <p:spPr bwMode="auto">
          <a:xfrm>
            <a:off x="95250" y="1772816"/>
            <a:ext cx="9000000" cy="475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在</a:t>
            </a:r>
            <a:r>
              <a:rPr lang="zh-CN" altLang="en-US" sz="2200" dirty="0">
                <a:latin typeface="Arial" pitchFamily="34" charset="0"/>
                <a:ea typeface="黑体" pitchFamily="49" charset="-122"/>
              </a:rPr>
              <a:t>计算机的使用过程中，由于多种原因，系统将会产生许多“垃圾文件”，如“回收站”中的删除文件、系统使用的临时文件、</a:t>
            </a:r>
            <a:r>
              <a:rPr lang="en-US" altLang="zh-CN" sz="2200" dirty="0">
                <a:latin typeface="Arial" pitchFamily="34" charset="0"/>
                <a:ea typeface="黑体" pitchFamily="49" charset="-122"/>
              </a:rPr>
              <a:t>Internet</a:t>
            </a:r>
            <a:r>
              <a:rPr lang="zh-CN" altLang="en-US" sz="2200" dirty="0">
                <a:latin typeface="Arial" pitchFamily="34" charset="0"/>
                <a:ea typeface="黑体" pitchFamily="49" charset="-122"/>
              </a:rPr>
              <a:t>缓存文件以及一些可安全删除的不需要的文件等。这些垃圾文件越来越多，它们占据了大量的磁盘空间并影响计算机的正常运行，因此必需定期清除</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a:p>
            <a:r>
              <a:rPr lang="zh-CN" altLang="en-US" sz="2200" dirty="0" smtClean="0">
                <a:latin typeface="Arial" pitchFamily="34" charset="0"/>
                <a:ea typeface="黑体" pitchFamily="49" charset="-122"/>
              </a:rPr>
              <a:t>        磁盘</a:t>
            </a:r>
            <a:r>
              <a:rPr lang="zh-CN" altLang="en-US" sz="2200" dirty="0">
                <a:latin typeface="Arial" pitchFamily="34" charset="0"/>
                <a:ea typeface="黑体" pitchFamily="49" charset="-122"/>
              </a:rPr>
              <a:t>清理程序的使用方法如下。</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）依次单击“开始”→“所有程序”→“附件”→“系统工具”→“磁盘清理”命令，系统弹出如图</a:t>
            </a:r>
            <a:r>
              <a:rPr lang="en-US" altLang="zh-CN" sz="2200" dirty="0">
                <a:latin typeface="Arial" pitchFamily="34" charset="0"/>
                <a:ea typeface="黑体" pitchFamily="49" charset="-122"/>
              </a:rPr>
              <a:t>3-48</a:t>
            </a:r>
            <a:r>
              <a:rPr lang="zh-CN" altLang="en-US" sz="2200" dirty="0">
                <a:latin typeface="Arial" pitchFamily="34" charset="0"/>
                <a:ea typeface="黑体" pitchFamily="49" charset="-122"/>
              </a:rPr>
              <a:t>所示的“磁盘清理：驱动器选择”对话框。</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）单击“驱动器”右侧的下拉式列表框，选择一个要清理的驱动器符号，如</a:t>
            </a:r>
            <a:r>
              <a:rPr lang="en-US" altLang="zh-CN" sz="2200" dirty="0">
                <a:latin typeface="Arial" pitchFamily="34" charset="0"/>
                <a:ea typeface="黑体" pitchFamily="49" charset="-122"/>
              </a:rPr>
              <a:t>C</a:t>
            </a:r>
            <a:r>
              <a:rPr lang="zh-CN" altLang="en-US" sz="2200" dirty="0">
                <a:latin typeface="Arial" pitchFamily="34" charset="0"/>
                <a:ea typeface="黑体" pitchFamily="49" charset="-122"/>
              </a:rPr>
              <a:t>：，并单击“确定”按钮。</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）接下来，系统弹出如图</a:t>
            </a:r>
            <a:r>
              <a:rPr lang="en-US" altLang="zh-CN" sz="2200" dirty="0">
                <a:latin typeface="Arial" pitchFamily="34" charset="0"/>
                <a:ea typeface="黑体" pitchFamily="49" charset="-122"/>
              </a:rPr>
              <a:t>3-49</a:t>
            </a:r>
            <a:r>
              <a:rPr lang="zh-CN" altLang="en-US" sz="2200" dirty="0">
                <a:latin typeface="Arial" pitchFamily="34" charset="0"/>
                <a:ea typeface="黑体" pitchFamily="49" charset="-122"/>
              </a:rPr>
              <a:t>所示的“磁盘清理”对话框。在该对话框中，选择要清理的文件（夹），如果单击“查看文件”选项，用户可以查看文件中的详细信息</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6" name="Rectangle 7"/>
          <p:cNvSpPr>
            <a:spLocks noChangeArrowheads="1"/>
          </p:cNvSpPr>
          <p:nvPr/>
        </p:nvSpPr>
        <p:spPr bwMode="auto">
          <a:xfrm>
            <a:off x="95250" y="1317153"/>
            <a:ext cx="2662908"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a:latin typeface="Arial" pitchFamily="34" charset="0"/>
                <a:ea typeface="黑体" pitchFamily="49" charset="-122"/>
              </a:rPr>
              <a:t>3.8.3  </a:t>
            </a:r>
            <a:r>
              <a:rPr lang="zh-CN" altLang="en-US" sz="2200" dirty="0">
                <a:latin typeface="Arial" pitchFamily="34" charset="0"/>
                <a:ea typeface="黑体" pitchFamily="49" charset="-122"/>
              </a:rPr>
              <a:t>磁盘清理程序</a:t>
            </a:r>
          </a:p>
        </p:txBody>
      </p:sp>
    </p:spTree>
    <p:extLst>
      <p:ext uri="{BB962C8B-B14F-4D97-AF65-F5344CB8AC3E}">
        <p14:creationId xmlns:p14="http://schemas.microsoft.com/office/powerpoint/2010/main" val="171389265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5"/>
                                        </p:tgtEl>
                                        <p:attrNameLst>
                                          <p:attrName>style.visibility</p:attrName>
                                        </p:attrNameLst>
                                      </p:cBhvr>
                                      <p:to>
                                        <p:strVal val="visible"/>
                                      </p:to>
                                    </p:set>
                                    <p:animEffec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3356992"/>
            <a:ext cx="9000000"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4</a:t>
            </a:r>
            <a:r>
              <a:rPr lang="zh-CN" altLang="en-US" sz="2200" dirty="0">
                <a:latin typeface="Arial" pitchFamily="34" charset="0"/>
                <a:ea typeface="黑体" pitchFamily="49" charset="-122"/>
              </a:rPr>
              <a:t>）单击“确定”按钮，系统弹出“磁盘清理”确认对话框，单击“确定”按钮，系统开始清理并删除不需要的垃圾文件（夹）</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3" name="Rectangle 7"/>
          <p:cNvSpPr>
            <a:spLocks noChangeArrowheads="1"/>
          </p:cNvSpPr>
          <p:nvPr/>
        </p:nvSpPr>
        <p:spPr bwMode="auto">
          <a:xfrm>
            <a:off x="95250" y="4149080"/>
            <a:ext cx="3698445"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200" dirty="0">
                <a:latin typeface="Arial" pitchFamily="34" charset="0"/>
                <a:ea typeface="黑体" pitchFamily="49" charset="-122"/>
              </a:rPr>
              <a:t>3.8.4  </a:t>
            </a:r>
            <a:r>
              <a:rPr lang="zh-CN" altLang="en-US" sz="2200" dirty="0">
                <a:latin typeface="Arial" pitchFamily="34" charset="0"/>
                <a:ea typeface="黑体" pitchFamily="49" charset="-122"/>
              </a:rPr>
              <a:t>磁盘碎片整理程序</a:t>
            </a:r>
          </a:p>
        </p:txBody>
      </p:sp>
      <p:sp>
        <p:nvSpPr>
          <p:cNvPr id="4" name="矩形 3"/>
          <p:cNvSpPr/>
          <p:nvPr/>
        </p:nvSpPr>
        <p:spPr>
          <a:xfrm>
            <a:off x="539552" y="1872335"/>
            <a:ext cx="3129708"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3-48  “</a:t>
            </a:r>
            <a:r>
              <a:rPr lang="zh-CN" altLang="en-US" dirty="0">
                <a:solidFill>
                  <a:srgbClr val="FFFFFF"/>
                </a:solidFill>
                <a:latin typeface="Arial" pitchFamily="34" charset="0"/>
                <a:ea typeface="黑体" pitchFamily="49" charset="-122"/>
              </a:rPr>
              <a:t>选择驱动器”对话框 </a:t>
            </a:r>
            <a:endParaRPr lang="zh-CN" altLang="en-US" dirty="0"/>
          </a:p>
        </p:txBody>
      </p:sp>
      <p:sp>
        <p:nvSpPr>
          <p:cNvPr id="5" name="矩形 4"/>
          <p:cNvSpPr/>
          <p:nvPr/>
        </p:nvSpPr>
        <p:spPr>
          <a:xfrm>
            <a:off x="1063701" y="2501134"/>
            <a:ext cx="3652315"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3-49  </a:t>
            </a:r>
            <a:r>
              <a:rPr lang="zh-CN" altLang="en-US" dirty="0">
                <a:solidFill>
                  <a:srgbClr val="FFFFFF"/>
                </a:solidFill>
                <a:latin typeface="Arial" pitchFamily="34" charset="0"/>
                <a:ea typeface="黑体" pitchFamily="49" charset="-122"/>
              </a:rPr>
              <a:t>选择要清理的文件（夹）</a:t>
            </a:r>
          </a:p>
        </p:txBody>
      </p:sp>
      <p:pic>
        <p:nvPicPr>
          <p:cNvPr id="6" name="图片 5"/>
          <p:cNvPicPr>
            <a:picLocks noChangeAspect="1"/>
          </p:cNvPicPr>
          <p:nvPr/>
        </p:nvPicPr>
        <p:blipFill>
          <a:blip r:embed="rId2"/>
          <a:stretch>
            <a:fillRect/>
          </a:stretch>
        </p:blipFill>
        <p:spPr>
          <a:xfrm>
            <a:off x="663987" y="251071"/>
            <a:ext cx="3129708" cy="1450190"/>
          </a:xfrm>
          <a:prstGeom prst="rect">
            <a:avLst/>
          </a:prstGeom>
        </p:spPr>
      </p:pic>
      <p:pic>
        <p:nvPicPr>
          <p:cNvPr id="7" name="图片 6"/>
          <p:cNvPicPr>
            <a:picLocks noChangeAspect="1"/>
          </p:cNvPicPr>
          <p:nvPr/>
        </p:nvPicPr>
        <p:blipFill>
          <a:blip r:embed="rId3"/>
          <a:stretch>
            <a:fillRect/>
          </a:stretch>
        </p:blipFill>
        <p:spPr>
          <a:xfrm>
            <a:off x="4788023" y="116632"/>
            <a:ext cx="2880321" cy="3150017"/>
          </a:xfrm>
          <a:prstGeom prst="rect">
            <a:avLst/>
          </a:prstGeom>
        </p:spPr>
      </p:pic>
      <p:sp>
        <p:nvSpPr>
          <p:cNvPr id="8" name="Rectangle 2"/>
          <p:cNvSpPr>
            <a:spLocks noChangeArrowheads="1"/>
          </p:cNvSpPr>
          <p:nvPr/>
        </p:nvSpPr>
        <p:spPr bwMode="auto">
          <a:xfrm>
            <a:off x="95250" y="4653136"/>
            <a:ext cx="9000000"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通常</a:t>
            </a:r>
            <a:r>
              <a:rPr lang="zh-CN" altLang="en-US" sz="2200" dirty="0">
                <a:latin typeface="Arial" pitchFamily="34" charset="0"/>
                <a:ea typeface="黑体" pitchFamily="49" charset="-122"/>
              </a:rPr>
              <a:t>下，一个文件的大小都超过了一个扇区的容量，所以一个文件在磁盘上存储时是分散在不同的扇区里，而这些扇区在磁盘物理位置上可以是连续的，也可以是不连续的。一个文件的存放无论是连续的，还是不连续的，计算机系统都能找到并读取，但速度不一样。</a:t>
            </a:r>
          </a:p>
          <a:p>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磁盘碎片整理程序”的作用是重新安排计算机磁盘的文件、程序以及未使用的空间，以便程序运行得更快、文件打开和读取的更快</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Tree>
    <p:extLst>
      <p:ext uri="{BB962C8B-B14F-4D97-AF65-F5344CB8AC3E}">
        <p14:creationId xmlns:p14="http://schemas.microsoft.com/office/powerpoint/2010/main" val="53134806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8"/>
                                        </p:tgtEl>
                                        <p:attrNameLst>
                                          <p:attrName>style.visibility</p:attrName>
                                        </p:attrNameLst>
                                      </p:cBhvr>
                                      <p:to>
                                        <p:strVal val="visible"/>
                                      </p:to>
                                    </p:set>
                                    <p:animEffec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8"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ChangeArrowheads="1"/>
          </p:cNvSpPr>
          <p:nvPr/>
        </p:nvSpPr>
        <p:spPr bwMode="auto">
          <a:xfrm>
            <a:off x="82550" y="188913"/>
            <a:ext cx="8997950" cy="309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（1）程序、进程和线程。程序是由程序员编写的一组稳定的指令，存储在磁盘上；进程是执行的程序；线程是利用CPU的一个基本单位，也称轻量级进程。</a:t>
            </a:r>
          </a:p>
          <a:p>
            <a:r>
              <a:rPr lang="zh-CN" altLang="en-US" sz="2200" dirty="0">
                <a:latin typeface="Arial" pitchFamily="34" charset="0"/>
                <a:ea typeface="黑体" pitchFamily="49" charset="-122"/>
              </a:rPr>
              <a:t>       程序是一个被动的，进程是一个主动的，多个进程可能与同一个程序相关联，例如多个用户运行邮件程序的不同拷贝，或者某个用户同时开启了文本编辑器程序的多个拷贝。一个进程可能只包含一个控制线程，现代操作系统的一个进程一般包含多个控制线程，属于同一个进程的所有线程共享该进程的代码段、数据段以及其他操作系统资源，如打开的文件和信号量。</a:t>
            </a:r>
          </a:p>
        </p:txBody>
      </p:sp>
      <p:sp>
        <p:nvSpPr>
          <p:cNvPr id="104451" name="Rectangle 3"/>
          <p:cNvSpPr>
            <a:spLocks noChangeArrowheads="1"/>
          </p:cNvSpPr>
          <p:nvPr/>
        </p:nvSpPr>
        <p:spPr bwMode="auto">
          <a:xfrm>
            <a:off x="1116013" y="5589588"/>
            <a:ext cx="36322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200">
                <a:latin typeface="Arial" pitchFamily="34" charset="0"/>
                <a:ea typeface="黑体" pitchFamily="49" charset="-122"/>
              </a:rPr>
              <a:t>图3-1  Windows 任务管理器</a:t>
            </a:r>
          </a:p>
        </p:txBody>
      </p:sp>
      <p:sp>
        <p:nvSpPr>
          <p:cNvPr id="104453" name="Rectangle 5"/>
          <p:cNvSpPr>
            <a:spLocks noChangeArrowheads="1"/>
          </p:cNvSpPr>
          <p:nvPr/>
        </p:nvSpPr>
        <p:spPr bwMode="auto">
          <a:xfrm>
            <a:off x="82550" y="3357562"/>
            <a:ext cx="4776788"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（2）进程的查看。例如打开了两次记事本程序（NotePad</a:t>
            </a:r>
            <a:r>
              <a:rPr lang="zh-CN" altLang="en-US" sz="2200" dirty="0" smtClean="0">
                <a:latin typeface="Arial" pitchFamily="34" charset="0"/>
                <a:ea typeface="黑体" pitchFamily="49" charset="-122"/>
              </a:rPr>
              <a:t>），</a:t>
            </a:r>
            <a:r>
              <a:rPr lang="zh-CN" altLang="zh-CN" sz="2400" dirty="0">
                <a:ea typeface="黑体" pitchFamily="49" charset="-122"/>
              </a:rPr>
              <a:t>然后按下</a:t>
            </a:r>
            <a:r>
              <a:rPr lang="en-US" altLang="zh-CN" sz="2400" dirty="0" err="1">
                <a:ea typeface="黑体" pitchFamily="49" charset="-122"/>
              </a:rPr>
              <a:t>Ctrl+Alt+Delete</a:t>
            </a:r>
            <a:r>
              <a:rPr lang="zh-CN" altLang="zh-CN" sz="2400" dirty="0">
                <a:ea typeface="黑体" pitchFamily="49" charset="-122"/>
              </a:rPr>
              <a:t>组合键，再单击</a:t>
            </a:r>
            <a:r>
              <a:rPr lang="en-US" altLang="zh-CN" sz="2400" dirty="0">
                <a:ea typeface="黑体" pitchFamily="49" charset="-122"/>
              </a:rPr>
              <a:t>“</a:t>
            </a:r>
            <a:r>
              <a:rPr lang="zh-CN" altLang="zh-CN" sz="2400" dirty="0">
                <a:ea typeface="黑体" pitchFamily="49" charset="-122"/>
              </a:rPr>
              <a:t>启动任务管理器</a:t>
            </a:r>
            <a:r>
              <a:rPr lang="en-US" altLang="zh-CN" sz="2400" dirty="0">
                <a:ea typeface="黑体" pitchFamily="49" charset="-122"/>
              </a:rPr>
              <a:t>”</a:t>
            </a:r>
            <a:r>
              <a:rPr lang="zh-CN" altLang="zh-CN" sz="2400" dirty="0">
                <a:ea typeface="黑体" pitchFamily="49" charset="-122"/>
              </a:rPr>
              <a:t>按钮，可打开“</a:t>
            </a:r>
            <a:r>
              <a:rPr lang="en-US" altLang="zh-CN" sz="2400" dirty="0">
                <a:ea typeface="黑体" pitchFamily="49" charset="-122"/>
              </a:rPr>
              <a:t>Windows</a:t>
            </a:r>
            <a:r>
              <a:rPr lang="zh-CN" altLang="zh-CN" sz="2400" dirty="0">
                <a:ea typeface="黑体" pitchFamily="49" charset="-122"/>
              </a:rPr>
              <a:t>任务管理器”窗口，如图</a:t>
            </a:r>
            <a:r>
              <a:rPr lang="en-US" altLang="zh-CN" sz="2400" dirty="0">
                <a:ea typeface="黑体" pitchFamily="49" charset="-122"/>
              </a:rPr>
              <a:t>3-1</a:t>
            </a:r>
            <a:r>
              <a:rPr lang="zh-CN" altLang="zh-CN" sz="2400" dirty="0">
                <a:ea typeface="黑体" pitchFamily="49" charset="-122"/>
              </a:rPr>
              <a:t>所示。</a:t>
            </a:r>
            <a:endParaRPr lang="zh-CN" altLang="en-US" sz="2200" dirty="0">
              <a:latin typeface="Arial" pitchFamily="34" charset="0"/>
              <a:ea typeface="黑体" pitchFamily="49" charset="-122"/>
            </a:endParaRPr>
          </a:p>
        </p:txBody>
      </p:sp>
      <p:pic>
        <p:nvPicPr>
          <p:cNvPr id="7" name="图片 6"/>
          <p:cNvPicPr/>
          <p:nvPr/>
        </p:nvPicPr>
        <p:blipFill>
          <a:blip r:embed="rId2"/>
          <a:stretch>
            <a:fillRect/>
          </a:stretch>
        </p:blipFill>
        <p:spPr>
          <a:xfrm>
            <a:off x="5220072" y="3140968"/>
            <a:ext cx="3384376" cy="3278645"/>
          </a:xfrm>
          <a:prstGeom prst="rect">
            <a:avLst/>
          </a:prstGeom>
        </p:spPr>
      </p:pic>
      <p:sp>
        <p:nvSpPr>
          <p:cNvPr id="8" name="Oval 160"/>
          <p:cNvSpPr>
            <a:spLocks noChangeArrowheads="1"/>
          </p:cNvSpPr>
          <p:nvPr/>
        </p:nvSpPr>
        <p:spPr bwMode="auto">
          <a:xfrm>
            <a:off x="5265970" y="4780290"/>
            <a:ext cx="1080120" cy="448910"/>
          </a:xfrm>
          <a:prstGeom prst="ellipse">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CN" altLang="en-US"/>
          </a:p>
        </p:txBody>
      </p:sp>
    </p:spTree>
  </p:cSld>
  <p:clrMapOvr>
    <a:masterClrMapping/>
  </p:clrMapOvr>
  <p:transition>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44624"/>
            <a:ext cx="9000000"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200" dirty="0" smtClean="0">
                <a:latin typeface="Arial" pitchFamily="34" charset="0"/>
                <a:ea typeface="黑体" pitchFamily="49" charset="-122"/>
              </a:rPr>
              <a:t>        【</a:t>
            </a:r>
            <a:r>
              <a:rPr lang="zh-CN" altLang="en-US" sz="2200" dirty="0">
                <a:latin typeface="Arial" pitchFamily="34" charset="0"/>
                <a:ea typeface="黑体" pitchFamily="49" charset="-122"/>
              </a:rPr>
              <a:t>例</a:t>
            </a:r>
            <a:r>
              <a:rPr lang="en-US" altLang="zh-CN" sz="2200" dirty="0">
                <a:latin typeface="Arial" pitchFamily="34" charset="0"/>
                <a:ea typeface="黑体" pitchFamily="49" charset="-122"/>
              </a:rPr>
              <a:t>3-10】 </a:t>
            </a:r>
            <a:r>
              <a:rPr lang="zh-CN" altLang="en-US" sz="2200" dirty="0">
                <a:latin typeface="Arial" pitchFamily="34" charset="0"/>
                <a:ea typeface="黑体" pitchFamily="49" charset="-122"/>
              </a:rPr>
              <a:t>对</a:t>
            </a:r>
            <a:r>
              <a:rPr lang="en-US" altLang="zh-CN" sz="2200" dirty="0">
                <a:latin typeface="Arial" pitchFamily="34" charset="0"/>
                <a:ea typeface="黑体" pitchFamily="49" charset="-122"/>
              </a:rPr>
              <a:t>D</a:t>
            </a:r>
            <a:r>
              <a:rPr lang="zh-CN" altLang="en-US" sz="2200" dirty="0">
                <a:latin typeface="Arial" pitchFamily="34" charset="0"/>
                <a:ea typeface="黑体" pitchFamily="49" charset="-122"/>
              </a:rPr>
              <a:t>盘进行碎片整理。</a:t>
            </a:r>
          </a:p>
          <a:p>
            <a:r>
              <a:rPr lang="zh-CN" altLang="en-US" sz="2200" dirty="0" smtClean="0">
                <a:latin typeface="Arial" pitchFamily="34" charset="0"/>
                <a:ea typeface="黑体" pitchFamily="49" charset="-122"/>
              </a:rPr>
              <a:t>        操作</a:t>
            </a:r>
            <a:r>
              <a:rPr lang="zh-CN" altLang="en-US" sz="2200" dirty="0">
                <a:latin typeface="Arial" pitchFamily="34" charset="0"/>
                <a:ea typeface="黑体" pitchFamily="49" charset="-122"/>
              </a:rPr>
              <a:t>步骤如下。</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）依次单击“开始”→“所有程序”→“附件”→“系统工具”→“磁盘碎片整理程序”命令，系统弹出如图</a:t>
            </a:r>
            <a:r>
              <a:rPr lang="en-US" altLang="zh-CN" sz="2200" dirty="0">
                <a:latin typeface="Arial" pitchFamily="34" charset="0"/>
                <a:ea typeface="黑体" pitchFamily="49" charset="-122"/>
              </a:rPr>
              <a:t>3-50</a:t>
            </a:r>
            <a:r>
              <a:rPr lang="zh-CN" altLang="en-US" sz="2200" dirty="0">
                <a:latin typeface="Arial" pitchFamily="34" charset="0"/>
                <a:ea typeface="黑体" pitchFamily="49" charset="-122"/>
              </a:rPr>
              <a:t>所示的“磁盘碎片整理程序”窗口。</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）接下来，选中要分析或整理的磁盘，如选择（</a:t>
            </a:r>
            <a:r>
              <a:rPr lang="en-US" altLang="zh-CN" sz="2200" dirty="0">
                <a:latin typeface="Arial" pitchFamily="34" charset="0"/>
                <a:ea typeface="黑体" pitchFamily="49" charset="-122"/>
              </a:rPr>
              <a:t>D</a:t>
            </a:r>
            <a:r>
              <a:rPr lang="zh-CN" altLang="en-US" sz="2200" dirty="0">
                <a:latin typeface="Arial" pitchFamily="34" charset="0"/>
                <a:ea typeface="黑体" pitchFamily="49" charset="-122"/>
              </a:rPr>
              <a:t>：）盘，单击“碎片整理”按钮，系统开始整理磁盘</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3" name="Rectangle 2"/>
          <p:cNvSpPr>
            <a:spLocks noChangeArrowheads="1"/>
          </p:cNvSpPr>
          <p:nvPr/>
        </p:nvSpPr>
        <p:spPr bwMode="auto">
          <a:xfrm>
            <a:off x="95250" y="2984163"/>
            <a:ext cx="9000000" cy="707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在</a:t>
            </a:r>
            <a:r>
              <a:rPr lang="en-US" altLang="zh-CN" sz="2200" dirty="0">
                <a:latin typeface="Arial" pitchFamily="34" charset="0"/>
                <a:ea typeface="黑体" pitchFamily="49" charset="-122"/>
              </a:rPr>
              <a:t>Windows 7</a:t>
            </a:r>
            <a:r>
              <a:rPr lang="zh-CN" altLang="en-US" sz="2200" dirty="0">
                <a:latin typeface="Arial" pitchFamily="34" charset="0"/>
                <a:ea typeface="黑体" pitchFamily="49" charset="-122"/>
              </a:rPr>
              <a:t>中，系统自带了许多可以在日常工作中使用的程序。下面就几个常用程序的功能做一下介绍</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4" name="Rectangle 7"/>
          <p:cNvSpPr>
            <a:spLocks noChangeArrowheads="1"/>
          </p:cNvSpPr>
          <p:nvPr/>
        </p:nvSpPr>
        <p:spPr bwMode="auto">
          <a:xfrm>
            <a:off x="95250" y="3742769"/>
            <a:ext cx="2380780"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a:latin typeface="Arial" pitchFamily="34" charset="0"/>
                <a:ea typeface="黑体" pitchFamily="49" charset="-122"/>
              </a:rPr>
              <a:t>3.9.1  </a:t>
            </a:r>
            <a:r>
              <a:rPr lang="zh-CN" altLang="en-US" sz="2200" dirty="0">
                <a:latin typeface="Arial" pitchFamily="34" charset="0"/>
                <a:ea typeface="黑体" pitchFamily="49" charset="-122"/>
              </a:rPr>
              <a:t>媒体播放器</a:t>
            </a:r>
          </a:p>
        </p:txBody>
      </p:sp>
      <p:sp>
        <p:nvSpPr>
          <p:cNvPr id="5" name="Rectangle 6"/>
          <p:cNvSpPr>
            <a:spLocks noChangeArrowheads="1"/>
          </p:cNvSpPr>
          <p:nvPr/>
        </p:nvSpPr>
        <p:spPr bwMode="auto">
          <a:xfrm>
            <a:off x="95250" y="2471693"/>
            <a:ext cx="5268913" cy="461665"/>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2400" dirty="0">
                <a:latin typeface="Arial" pitchFamily="34" charset="0"/>
                <a:ea typeface="黑体" pitchFamily="49" charset="-122"/>
              </a:rPr>
              <a:t> </a:t>
            </a:r>
            <a:r>
              <a:rPr lang="en-US" altLang="zh-CN" sz="2400" dirty="0">
                <a:latin typeface="Arial" pitchFamily="34" charset="0"/>
                <a:ea typeface="黑体" pitchFamily="49" charset="-122"/>
              </a:rPr>
              <a:t>3.9  Windows 7</a:t>
            </a:r>
            <a:r>
              <a:rPr lang="zh-CN" altLang="en-US" sz="2400" dirty="0">
                <a:latin typeface="Arial" pitchFamily="34" charset="0"/>
                <a:ea typeface="黑体" pitchFamily="49" charset="-122"/>
              </a:rPr>
              <a:t>附件中的常用程序</a:t>
            </a:r>
          </a:p>
        </p:txBody>
      </p:sp>
      <p:sp>
        <p:nvSpPr>
          <p:cNvPr id="6" name="Rectangle 2"/>
          <p:cNvSpPr>
            <a:spLocks noChangeArrowheads="1"/>
          </p:cNvSpPr>
          <p:nvPr/>
        </p:nvSpPr>
        <p:spPr bwMode="auto">
          <a:xfrm>
            <a:off x="95250" y="4224462"/>
            <a:ext cx="9000000" cy="2156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使用</a:t>
            </a:r>
            <a:r>
              <a:rPr lang="en-US" altLang="zh-CN" sz="2200" dirty="0">
                <a:latin typeface="Arial" pitchFamily="34" charset="0"/>
                <a:ea typeface="黑体" pitchFamily="49" charset="-122"/>
              </a:rPr>
              <a:t>Windows Media Player</a:t>
            </a:r>
            <a:r>
              <a:rPr lang="zh-CN" altLang="en-US" sz="2200" dirty="0">
                <a:latin typeface="Arial" pitchFamily="34" charset="0"/>
                <a:ea typeface="黑体" pitchFamily="49" charset="-122"/>
              </a:rPr>
              <a:t>可以播放多种类型的音频和视频文件。还可以播放和制作</a:t>
            </a:r>
            <a:r>
              <a:rPr lang="en-US" altLang="zh-CN" sz="2200" dirty="0">
                <a:latin typeface="Arial" pitchFamily="34" charset="0"/>
                <a:ea typeface="黑体" pitchFamily="49" charset="-122"/>
              </a:rPr>
              <a:t>CD</a:t>
            </a:r>
            <a:r>
              <a:rPr lang="zh-CN" altLang="en-US" sz="2200" dirty="0">
                <a:latin typeface="Arial" pitchFamily="34" charset="0"/>
                <a:ea typeface="黑体" pitchFamily="49" charset="-122"/>
              </a:rPr>
              <a:t>副本、播放</a:t>
            </a:r>
            <a:r>
              <a:rPr lang="en-US" altLang="zh-CN" sz="2200" dirty="0">
                <a:latin typeface="Arial" pitchFamily="34" charset="0"/>
                <a:ea typeface="黑体" pitchFamily="49" charset="-122"/>
              </a:rPr>
              <a:t>DVD</a:t>
            </a:r>
            <a:r>
              <a:rPr lang="zh-CN" altLang="en-US" sz="2200" dirty="0">
                <a:latin typeface="Arial" pitchFamily="34" charset="0"/>
                <a:ea typeface="黑体" pitchFamily="49" charset="-122"/>
              </a:rPr>
              <a:t>（如果有</a:t>
            </a:r>
            <a:r>
              <a:rPr lang="en-US" altLang="zh-CN" sz="2200" dirty="0">
                <a:latin typeface="Arial" pitchFamily="34" charset="0"/>
                <a:ea typeface="黑体" pitchFamily="49" charset="-122"/>
              </a:rPr>
              <a:t>DVD</a:t>
            </a:r>
            <a:r>
              <a:rPr lang="zh-CN" altLang="en-US" sz="2200" dirty="0">
                <a:latin typeface="Arial" pitchFamily="34" charset="0"/>
                <a:ea typeface="黑体" pitchFamily="49" charset="-122"/>
              </a:rPr>
              <a:t>硬件）、收听</a:t>
            </a:r>
            <a:r>
              <a:rPr lang="en-US" altLang="zh-CN" sz="2200" dirty="0">
                <a:latin typeface="Arial" pitchFamily="34" charset="0"/>
                <a:ea typeface="黑体" pitchFamily="49" charset="-122"/>
              </a:rPr>
              <a:t>Internet</a:t>
            </a:r>
            <a:r>
              <a:rPr lang="zh-CN" altLang="en-US" sz="2200" dirty="0">
                <a:latin typeface="Arial" pitchFamily="34" charset="0"/>
                <a:ea typeface="黑体" pitchFamily="49" charset="-122"/>
              </a:rPr>
              <a:t>广播站、播放电影剪辑或观赏网站中的音乐电视。</a:t>
            </a:r>
          </a:p>
          <a:p>
            <a:r>
              <a:rPr lang="zh-CN" altLang="en-US" sz="2200" dirty="0" smtClean="0">
                <a:latin typeface="Arial" pitchFamily="34" charset="0"/>
                <a:ea typeface="黑体" pitchFamily="49" charset="-122"/>
              </a:rPr>
              <a:t>        打开</a:t>
            </a:r>
            <a:r>
              <a:rPr lang="en-US" altLang="zh-CN" sz="2200" dirty="0">
                <a:latin typeface="Arial" pitchFamily="34" charset="0"/>
                <a:ea typeface="黑体" pitchFamily="49" charset="-122"/>
              </a:rPr>
              <a:t>Windows Media Player</a:t>
            </a:r>
            <a:r>
              <a:rPr lang="zh-CN" altLang="en-US" sz="2200" dirty="0">
                <a:latin typeface="Arial" pitchFamily="34" charset="0"/>
                <a:ea typeface="黑体" pitchFamily="49" charset="-122"/>
              </a:rPr>
              <a:t>的步骤是，单击任务栏中的“</a:t>
            </a:r>
            <a:r>
              <a:rPr lang="en-US" altLang="zh-CN" sz="2200" dirty="0">
                <a:latin typeface="Arial" pitchFamily="34" charset="0"/>
                <a:ea typeface="黑体" pitchFamily="49" charset="-122"/>
              </a:rPr>
              <a:t>Windows Media Player”</a:t>
            </a:r>
            <a:r>
              <a:rPr lang="zh-CN" altLang="en-US" sz="2200" dirty="0">
                <a:latin typeface="Arial" pitchFamily="34" charset="0"/>
                <a:ea typeface="黑体" pitchFamily="49" charset="-122"/>
              </a:rPr>
              <a:t>按钮 ，系统打开如图</a:t>
            </a:r>
            <a:r>
              <a:rPr lang="en-US" altLang="zh-CN" sz="2200" dirty="0">
                <a:latin typeface="Arial" pitchFamily="34" charset="0"/>
                <a:ea typeface="黑体" pitchFamily="49" charset="-122"/>
              </a:rPr>
              <a:t>3-51</a:t>
            </a:r>
            <a:r>
              <a:rPr lang="zh-CN" altLang="en-US" sz="2200" dirty="0">
                <a:latin typeface="Arial" pitchFamily="34" charset="0"/>
                <a:ea typeface="黑体" pitchFamily="49" charset="-122"/>
              </a:rPr>
              <a:t>所示的“</a:t>
            </a:r>
            <a:r>
              <a:rPr lang="en-US" altLang="zh-CN" sz="2200" dirty="0">
                <a:latin typeface="Arial" pitchFamily="34" charset="0"/>
                <a:ea typeface="黑体" pitchFamily="49" charset="-122"/>
              </a:rPr>
              <a:t>Windows Media Player”</a:t>
            </a:r>
            <a:r>
              <a:rPr lang="zh-CN" altLang="en-US" sz="2200" dirty="0">
                <a:latin typeface="Arial" pitchFamily="34" charset="0"/>
                <a:ea typeface="黑体" pitchFamily="49" charset="-122"/>
              </a:rPr>
              <a:t>播放器窗口</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Tree>
    <p:extLst>
      <p:ext uri="{BB962C8B-B14F-4D97-AF65-F5344CB8AC3E}">
        <p14:creationId xmlns:p14="http://schemas.microsoft.com/office/powerpoint/2010/main" val="267394831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3"/>
                                        </p:tgtEl>
                                        <p:attrNameLst>
                                          <p:attrName>style.visibility</p:attrName>
                                        </p:attrNameLst>
                                      </p:cBhvr>
                                      <p:to>
                                        <p:strVal val="visible"/>
                                      </p:to>
                                    </p:set>
                                    <p:animEffect>
                                      <p:cBhvr>
                                        <p:cTn id="11" dur="500"/>
                                        <p:tgtEl>
                                          <p:spTgt spid="3"/>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0" fill="hold">
                                          <p:stCondLst>
                                            <p:cond delay="0"/>
                                          </p:stCondLst>
                                        </p:cTn>
                                        <p:tgtEl>
                                          <p:spTgt spid="6"/>
                                        </p:tgtEl>
                                        <p:attrNameLst>
                                          <p:attrName>style.visibility</p:attrName>
                                        </p:attrNameLst>
                                      </p:cBhvr>
                                      <p:to>
                                        <p:strVal val="visible"/>
                                      </p:to>
                                    </p:set>
                                    <p:animEffec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autoUpdateAnimBg="0"/>
      <p:bldP spid="6"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08504" y="3645024"/>
            <a:ext cx="9000000" cy="302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使用</a:t>
            </a:r>
            <a:r>
              <a:rPr lang="en-US" altLang="zh-CN" sz="2200" dirty="0">
                <a:latin typeface="Arial" pitchFamily="34" charset="0"/>
                <a:ea typeface="黑体" pitchFamily="49" charset="-122"/>
              </a:rPr>
              <a:t>Windows Media Player</a:t>
            </a:r>
            <a:r>
              <a:rPr lang="zh-CN" altLang="en-US" sz="2200" dirty="0">
                <a:latin typeface="Arial" pitchFamily="34" charset="0"/>
                <a:ea typeface="黑体" pitchFamily="49" charset="-122"/>
              </a:rPr>
              <a:t>播放歌曲的操作步骤如下。</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）在“</a:t>
            </a:r>
            <a:r>
              <a:rPr lang="en-US" altLang="zh-CN" sz="2200" dirty="0">
                <a:latin typeface="Arial" pitchFamily="34" charset="0"/>
                <a:ea typeface="黑体" pitchFamily="49" charset="-122"/>
              </a:rPr>
              <a:t>Windows Media Player”</a:t>
            </a:r>
            <a:r>
              <a:rPr lang="zh-CN" altLang="en-US" sz="2200" dirty="0">
                <a:latin typeface="Arial" pitchFamily="34" charset="0"/>
                <a:ea typeface="黑体" pitchFamily="49" charset="-122"/>
              </a:rPr>
              <a:t>窗口中，单击“文件”菜单，选择“打开”命令，加载要播放的一首或多首歌曲</a:t>
            </a:r>
            <a:r>
              <a:rPr lang="zh-CN" altLang="en-US" sz="2200" dirty="0" smtClean="0">
                <a:latin typeface="Arial" pitchFamily="34" charset="0"/>
                <a:ea typeface="黑体" pitchFamily="49" charset="-122"/>
              </a:rPr>
              <a:t>，例如</a:t>
            </a:r>
            <a:r>
              <a:rPr lang="zh-CN" altLang="en-US" sz="2200" dirty="0">
                <a:latin typeface="Arial" pitchFamily="34" charset="0"/>
                <a:ea typeface="黑体" pitchFamily="49" charset="-122"/>
              </a:rPr>
              <a:t>“白狐</a:t>
            </a:r>
            <a:r>
              <a:rPr lang="en-US" altLang="zh-CN" sz="2200" dirty="0">
                <a:latin typeface="Arial" pitchFamily="34" charset="0"/>
                <a:ea typeface="黑体" pitchFamily="49" charset="-122"/>
              </a:rPr>
              <a:t>-</a:t>
            </a:r>
            <a:r>
              <a:rPr lang="zh-CN" altLang="en-US" sz="2200" dirty="0">
                <a:latin typeface="Arial" pitchFamily="34" charset="0"/>
                <a:ea typeface="黑体" pitchFamily="49" charset="-122"/>
              </a:rPr>
              <a:t>陈瑞</a:t>
            </a:r>
            <a:r>
              <a:rPr lang="en-US" altLang="zh-CN" sz="2200" dirty="0">
                <a:latin typeface="Arial" pitchFamily="34" charset="0"/>
                <a:ea typeface="黑体" pitchFamily="49" charset="-122"/>
              </a:rPr>
              <a:t>.mp3”</a:t>
            </a:r>
            <a:r>
              <a:rPr lang="zh-CN" altLang="en-US" sz="2200" dirty="0">
                <a:latin typeface="Arial" pitchFamily="34" charset="0"/>
                <a:ea typeface="黑体" pitchFamily="49" charset="-122"/>
              </a:rPr>
              <a:t>。</a:t>
            </a:r>
          </a:p>
          <a:p>
            <a:r>
              <a:rPr lang="zh-CN" altLang="en-US" sz="2200" dirty="0" smtClean="0">
                <a:latin typeface="Arial" pitchFamily="34" charset="0"/>
                <a:ea typeface="黑体" pitchFamily="49" charset="-122"/>
              </a:rPr>
              <a:t>       （</a:t>
            </a:r>
            <a:r>
              <a:rPr lang="en-US" altLang="zh-CN" sz="2200" dirty="0" smtClean="0">
                <a:latin typeface="Arial" pitchFamily="34" charset="0"/>
                <a:ea typeface="黑体" pitchFamily="49" charset="-122"/>
              </a:rPr>
              <a:t>2</a:t>
            </a:r>
            <a:r>
              <a:rPr lang="zh-CN" altLang="en-US" sz="2200" dirty="0">
                <a:latin typeface="Arial" pitchFamily="34" charset="0"/>
                <a:ea typeface="黑体" pitchFamily="49" charset="-122"/>
              </a:rPr>
              <a:t>）按住鼠标左键移动窗口底部的音量滑块“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调节音量大小。</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）单击按钮“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或</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到上或下一首歌曲（按住这两个按钮，可快速后退或前进）。如果单击“播放”菜单中的“无序播放”命令（或按</a:t>
            </a:r>
            <a:r>
              <a:rPr lang="en-US" altLang="zh-CN" sz="2200" dirty="0" err="1">
                <a:latin typeface="Arial" pitchFamily="34" charset="0"/>
                <a:ea typeface="黑体" pitchFamily="49" charset="-122"/>
              </a:rPr>
              <a:t>Ctrl+H</a:t>
            </a:r>
            <a:r>
              <a:rPr lang="zh-CN" altLang="en-US" sz="2200" dirty="0">
                <a:latin typeface="Arial" pitchFamily="34" charset="0"/>
                <a:ea typeface="黑体" pitchFamily="49" charset="-122"/>
              </a:rPr>
              <a:t>组合键）可启动随机播放功能</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5" name="矩形 4"/>
          <p:cNvSpPr/>
          <p:nvPr/>
        </p:nvSpPr>
        <p:spPr>
          <a:xfrm>
            <a:off x="2771800" y="2793655"/>
            <a:ext cx="405693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3-51  “Windows Media Player”</a:t>
            </a:r>
            <a:r>
              <a:rPr lang="zh-CN" altLang="en-US" dirty="0">
                <a:solidFill>
                  <a:srgbClr val="FFFFFF"/>
                </a:solidFill>
                <a:latin typeface="Arial" pitchFamily="34" charset="0"/>
                <a:ea typeface="黑体" pitchFamily="49" charset="-122"/>
              </a:rPr>
              <a:t>窗口</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4791" y="188640"/>
            <a:ext cx="6067425" cy="256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7"/>
          <p:cNvSpPr>
            <a:spLocks noChangeArrowheads="1"/>
          </p:cNvSpPr>
          <p:nvPr/>
        </p:nvSpPr>
        <p:spPr bwMode="auto">
          <a:xfrm>
            <a:off x="107504" y="3142129"/>
            <a:ext cx="3384376" cy="430887"/>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200" dirty="0">
                <a:latin typeface="Arial" pitchFamily="34" charset="0"/>
                <a:ea typeface="黑体" pitchFamily="49" charset="-122"/>
              </a:rPr>
              <a:t>3</a:t>
            </a:r>
            <a:r>
              <a:rPr lang="zh-CN" altLang="en-US" sz="2200" dirty="0" smtClean="0">
                <a:latin typeface="Arial" pitchFamily="34" charset="0"/>
                <a:ea typeface="黑体" pitchFamily="49" charset="-122"/>
              </a:rPr>
              <a:t>．播放歌曲</a:t>
            </a:r>
            <a:endParaRPr lang="zh-CN" altLang="en-US" sz="2200" dirty="0">
              <a:latin typeface="Arial" pitchFamily="34" charset="0"/>
              <a:ea typeface="黑体" pitchFamily="49" charset="-122"/>
            </a:endParaRPr>
          </a:p>
        </p:txBody>
      </p:sp>
      <p:pic>
        <p:nvPicPr>
          <p:cNvPr id="8" name="图片 7"/>
          <p:cNvPicPr/>
          <p:nvPr/>
        </p:nvPicPr>
        <p:blipFill>
          <a:blip r:embed="rId3"/>
          <a:stretch>
            <a:fillRect/>
          </a:stretch>
        </p:blipFill>
        <p:spPr>
          <a:xfrm>
            <a:off x="6509644" y="5157192"/>
            <a:ext cx="942676" cy="216024"/>
          </a:xfrm>
          <a:prstGeom prst="rect">
            <a:avLst/>
          </a:prstGeom>
        </p:spPr>
      </p:pic>
      <p:pic>
        <p:nvPicPr>
          <p:cNvPr id="9" name="图片 8"/>
          <p:cNvPicPr/>
          <p:nvPr/>
        </p:nvPicPr>
        <p:blipFill>
          <a:blip r:embed="rId4"/>
          <a:stretch>
            <a:fillRect/>
          </a:stretch>
        </p:blipFill>
        <p:spPr>
          <a:xfrm>
            <a:off x="2915816" y="5805264"/>
            <a:ext cx="359410" cy="179705"/>
          </a:xfrm>
          <a:prstGeom prst="rect">
            <a:avLst/>
          </a:prstGeom>
        </p:spPr>
      </p:pic>
      <p:pic>
        <p:nvPicPr>
          <p:cNvPr id="10" name="图片 9"/>
          <p:cNvPicPr/>
          <p:nvPr/>
        </p:nvPicPr>
        <p:blipFill>
          <a:blip r:embed="rId5"/>
          <a:stretch>
            <a:fillRect/>
          </a:stretch>
        </p:blipFill>
        <p:spPr>
          <a:xfrm>
            <a:off x="4249093" y="5790419"/>
            <a:ext cx="359410" cy="179705"/>
          </a:xfrm>
          <a:prstGeom prst="rect">
            <a:avLst/>
          </a:prstGeom>
        </p:spPr>
      </p:pic>
    </p:spTree>
    <p:extLst>
      <p:ext uri="{BB962C8B-B14F-4D97-AF65-F5344CB8AC3E}">
        <p14:creationId xmlns:p14="http://schemas.microsoft.com/office/powerpoint/2010/main" val="370758426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07504" y="547906"/>
            <a:ext cx="9000000" cy="237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使用</a:t>
            </a:r>
            <a:r>
              <a:rPr lang="en-US" altLang="zh-CN" sz="2200" dirty="0">
                <a:latin typeface="Arial" pitchFamily="34" charset="0"/>
                <a:ea typeface="黑体" pitchFamily="49" charset="-122"/>
              </a:rPr>
              <a:t>Windows Media Player</a:t>
            </a:r>
            <a:r>
              <a:rPr lang="zh-CN" altLang="en-US" sz="2200" dirty="0">
                <a:latin typeface="Arial" pitchFamily="34" charset="0"/>
                <a:ea typeface="黑体" pitchFamily="49" charset="-122"/>
              </a:rPr>
              <a:t>播放影片的操作步骤如下。</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1</a:t>
            </a:r>
            <a:r>
              <a:rPr lang="zh-CN" altLang="en-US" sz="2200" dirty="0">
                <a:latin typeface="Arial" pitchFamily="34" charset="0"/>
                <a:ea typeface="黑体" pitchFamily="49" charset="-122"/>
              </a:rPr>
              <a:t>）在“</a:t>
            </a:r>
            <a:r>
              <a:rPr lang="en-US" altLang="zh-CN" sz="2200" dirty="0">
                <a:latin typeface="Arial" pitchFamily="34" charset="0"/>
                <a:ea typeface="黑体" pitchFamily="49" charset="-122"/>
              </a:rPr>
              <a:t>Windows Media Player”</a:t>
            </a:r>
            <a:r>
              <a:rPr lang="zh-CN" altLang="en-US" sz="2200" dirty="0">
                <a:latin typeface="Arial" pitchFamily="34" charset="0"/>
                <a:ea typeface="黑体" pitchFamily="49" charset="-122"/>
              </a:rPr>
              <a:t>窗口中，单击“文件”菜单，选择“打开”命令。</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2</a:t>
            </a:r>
            <a:r>
              <a:rPr lang="zh-CN" altLang="en-US" sz="2200" dirty="0">
                <a:latin typeface="Arial" pitchFamily="34" charset="0"/>
                <a:ea typeface="黑体" pitchFamily="49" charset="-122"/>
              </a:rPr>
              <a:t>）在随后出现的“打开”对话框中，选择要加载播放的影片，如“奴里”。如果光盘中一时找不到所需的文件，可在文件类型下拉列表框中选择“所有文件”，然后找到所需文件。</a:t>
            </a:r>
          </a:p>
          <a:p>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3</a:t>
            </a:r>
            <a:r>
              <a:rPr lang="zh-CN" altLang="en-US" sz="2200" dirty="0">
                <a:latin typeface="Arial" pitchFamily="34" charset="0"/>
                <a:ea typeface="黑体" pitchFamily="49" charset="-122"/>
              </a:rPr>
              <a:t>）单击“打开”按钮，该影片即可放映</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3" name="Rectangle 7"/>
          <p:cNvSpPr>
            <a:spLocks noChangeArrowheads="1"/>
          </p:cNvSpPr>
          <p:nvPr/>
        </p:nvSpPr>
        <p:spPr bwMode="auto">
          <a:xfrm>
            <a:off x="107504" y="116632"/>
            <a:ext cx="4944802" cy="430887"/>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200" dirty="0">
                <a:latin typeface="Arial" pitchFamily="34" charset="0"/>
                <a:ea typeface="黑体" pitchFamily="49" charset="-122"/>
              </a:rPr>
              <a:t>3</a:t>
            </a:r>
            <a:r>
              <a:rPr lang="zh-CN" altLang="en-US" sz="2200" dirty="0" smtClean="0">
                <a:latin typeface="Arial" pitchFamily="34" charset="0"/>
                <a:ea typeface="黑体" pitchFamily="49" charset="-122"/>
              </a:rPr>
              <a:t>．播放一个影片</a:t>
            </a:r>
            <a:endParaRPr lang="zh-CN" altLang="en-US" sz="2200" dirty="0">
              <a:latin typeface="Arial" pitchFamily="34" charset="0"/>
              <a:ea typeface="黑体" pitchFamily="49" charset="-122"/>
            </a:endParaRPr>
          </a:p>
        </p:txBody>
      </p:sp>
      <p:sp>
        <p:nvSpPr>
          <p:cNvPr id="4" name="Rectangle 7"/>
          <p:cNvSpPr>
            <a:spLocks noChangeArrowheads="1"/>
          </p:cNvSpPr>
          <p:nvPr/>
        </p:nvSpPr>
        <p:spPr bwMode="auto">
          <a:xfrm>
            <a:off x="107504" y="2925718"/>
            <a:ext cx="1816523"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a:latin typeface="Arial" pitchFamily="34" charset="0"/>
                <a:ea typeface="黑体" pitchFamily="49" charset="-122"/>
              </a:rPr>
              <a:t>3.9.2  </a:t>
            </a:r>
            <a:r>
              <a:rPr lang="zh-CN" altLang="en-US" sz="2200" dirty="0">
                <a:latin typeface="Arial" pitchFamily="34" charset="0"/>
                <a:ea typeface="黑体" pitchFamily="49" charset="-122"/>
              </a:rPr>
              <a:t>计算器</a:t>
            </a:r>
          </a:p>
        </p:txBody>
      </p:sp>
      <p:sp>
        <p:nvSpPr>
          <p:cNvPr id="5" name="Rectangle 2"/>
          <p:cNvSpPr>
            <a:spLocks noChangeArrowheads="1"/>
          </p:cNvSpPr>
          <p:nvPr/>
        </p:nvSpPr>
        <p:spPr bwMode="auto">
          <a:xfrm>
            <a:off x="107504" y="3356992"/>
            <a:ext cx="9000000" cy="3356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有标准</a:t>
            </a:r>
            <a:r>
              <a:rPr lang="zh-CN" altLang="en-US" sz="2200" dirty="0">
                <a:latin typeface="Arial" pitchFamily="34" charset="0"/>
                <a:ea typeface="黑体" pitchFamily="49" charset="-122"/>
              </a:rPr>
              <a:t>型、科学型、程序员和统计信息</a:t>
            </a:r>
            <a:r>
              <a:rPr lang="zh-CN" altLang="en-US" sz="2200" dirty="0" smtClean="0">
                <a:latin typeface="Arial" pitchFamily="34" charset="0"/>
                <a:ea typeface="黑体" pitchFamily="49" charset="-122"/>
              </a:rPr>
              <a:t>计算器等四种。</a:t>
            </a:r>
            <a:r>
              <a:rPr lang="zh-CN" altLang="en-US" sz="2200" dirty="0">
                <a:latin typeface="Arial" pitchFamily="34" charset="0"/>
                <a:ea typeface="黑体" pitchFamily="49" charset="-122"/>
              </a:rPr>
              <a:t>使用“标准”计算器可以进行简单的</a:t>
            </a:r>
            <a:r>
              <a:rPr lang="zh-CN" altLang="en-US" sz="2200" dirty="0" smtClean="0">
                <a:latin typeface="Arial" pitchFamily="34" charset="0"/>
                <a:ea typeface="黑体" pitchFamily="49" charset="-122"/>
              </a:rPr>
              <a:t>算术运算</a:t>
            </a:r>
            <a:r>
              <a:rPr lang="zh-CN" altLang="en-US" sz="2200" dirty="0">
                <a:latin typeface="Arial" pitchFamily="34" charset="0"/>
                <a:ea typeface="黑体" pitchFamily="49" charset="-122"/>
              </a:rPr>
              <a:t>；</a:t>
            </a:r>
            <a:r>
              <a:rPr lang="zh-CN" altLang="en-US" sz="2200" dirty="0" smtClean="0">
                <a:latin typeface="Arial" pitchFamily="34" charset="0"/>
                <a:ea typeface="黑体" pitchFamily="49" charset="-122"/>
              </a:rPr>
              <a:t>使用</a:t>
            </a:r>
            <a:r>
              <a:rPr lang="zh-CN" altLang="en-US" sz="2200" dirty="0">
                <a:latin typeface="Arial" pitchFamily="34" charset="0"/>
                <a:ea typeface="黑体" pitchFamily="49" charset="-122"/>
              </a:rPr>
              <a:t>“科学”计算器可以进行比较复杂的函数运算和统计运算；使用“程序员”计算器则可提供逻辑运算和数制转换；使用“统计信息”计算器可以进行统计运算。</a:t>
            </a:r>
          </a:p>
          <a:p>
            <a:r>
              <a:rPr lang="zh-CN" altLang="en-US" sz="2200" dirty="0" smtClean="0">
                <a:latin typeface="Arial" pitchFamily="34" charset="0"/>
                <a:ea typeface="黑体" pitchFamily="49" charset="-122"/>
              </a:rPr>
              <a:t>        在</a:t>
            </a:r>
            <a:r>
              <a:rPr lang="zh-CN" altLang="en-US" sz="2200" dirty="0">
                <a:latin typeface="Arial" pitchFamily="34" charset="0"/>
                <a:ea typeface="黑体" pitchFamily="49" charset="-122"/>
              </a:rPr>
              <a:t>使用计算器时，数字或字母的输入既可使用键盘，也可使用鼠标单击</a:t>
            </a:r>
            <a:r>
              <a:rPr lang="zh-CN" altLang="en-US" sz="2200" dirty="0" smtClean="0">
                <a:latin typeface="Arial" pitchFamily="34" charset="0"/>
                <a:ea typeface="黑体" pitchFamily="49" charset="-122"/>
              </a:rPr>
              <a:t>。可以</a:t>
            </a:r>
            <a:r>
              <a:rPr lang="zh-CN" altLang="en-US" sz="2200" dirty="0">
                <a:latin typeface="Arial" pitchFamily="34" charset="0"/>
                <a:ea typeface="黑体" pitchFamily="49" charset="-122"/>
              </a:rPr>
              <a:t>将结果保存在剪贴板中，以供其他应用程序或文档</a:t>
            </a:r>
            <a:r>
              <a:rPr lang="zh-CN" altLang="en-US" sz="2200" dirty="0" smtClean="0">
                <a:latin typeface="Arial" pitchFamily="34" charset="0"/>
                <a:ea typeface="黑体" pitchFamily="49" charset="-122"/>
              </a:rPr>
              <a:t>使用。</a:t>
            </a:r>
            <a:endParaRPr lang="zh-CN" altLang="en-US" sz="2200" dirty="0">
              <a:latin typeface="Arial" pitchFamily="34" charset="0"/>
              <a:ea typeface="黑体" pitchFamily="49" charset="-122"/>
            </a:endParaRPr>
          </a:p>
          <a:p>
            <a:r>
              <a:rPr lang="zh-CN" altLang="en-US" sz="2200" dirty="0" smtClean="0">
                <a:latin typeface="Arial" pitchFamily="34" charset="0"/>
                <a:ea typeface="黑体" pitchFamily="49" charset="-122"/>
              </a:rPr>
              <a:t>       打开</a:t>
            </a:r>
            <a:r>
              <a:rPr lang="zh-CN" altLang="en-US" sz="2200" dirty="0">
                <a:latin typeface="Arial" pitchFamily="34" charset="0"/>
                <a:ea typeface="黑体" pitchFamily="49" charset="-122"/>
              </a:rPr>
              <a:t>“计算器”的方法是，依次单击“开始”→“所有程序”→“附件”→“计算器”命令，打开如图</a:t>
            </a:r>
            <a:r>
              <a:rPr lang="en-US" altLang="zh-CN" sz="2200" dirty="0">
                <a:latin typeface="Arial" pitchFamily="34" charset="0"/>
                <a:ea typeface="黑体" pitchFamily="49" charset="-122"/>
              </a:rPr>
              <a:t>3-52</a:t>
            </a:r>
            <a:r>
              <a:rPr lang="zh-CN" altLang="en-US" sz="2200" dirty="0">
                <a:latin typeface="Arial" pitchFamily="34" charset="0"/>
                <a:ea typeface="黑体" pitchFamily="49" charset="-122"/>
              </a:rPr>
              <a:t>所示的计算器窗口</a:t>
            </a:r>
            <a:r>
              <a:rPr lang="zh-CN" altLang="en-US" sz="2200" dirty="0" smtClean="0">
                <a:latin typeface="Arial" pitchFamily="34" charset="0"/>
                <a:ea typeface="黑体" pitchFamily="49" charset="-122"/>
              </a:rPr>
              <a:t>。</a:t>
            </a:r>
            <a:endParaRPr lang="en-US" altLang="zh-CN" sz="2200" dirty="0" smtClean="0">
              <a:latin typeface="Arial" pitchFamily="34" charset="0"/>
              <a:ea typeface="黑体" pitchFamily="49" charset="-122"/>
            </a:endParaRPr>
          </a:p>
          <a:p>
            <a:r>
              <a:rPr lang="zh-CN" altLang="en-US" sz="2200" dirty="0" smtClean="0">
                <a:latin typeface="Arial" pitchFamily="34" charset="0"/>
                <a:ea typeface="黑体" pitchFamily="49" charset="-122"/>
              </a:rPr>
              <a:t>       单击</a:t>
            </a:r>
            <a:r>
              <a:rPr lang="zh-CN" altLang="en-US" sz="2200" dirty="0">
                <a:latin typeface="Arial" pitchFamily="34" charset="0"/>
                <a:ea typeface="黑体" pitchFamily="49" charset="-122"/>
              </a:rPr>
              <a:t>“查看”菜单，单击“科学型”命令，即可打开变为科学型计算器窗口</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Tree>
    <p:extLst>
      <p:ext uri="{BB962C8B-B14F-4D97-AF65-F5344CB8AC3E}">
        <p14:creationId xmlns:p14="http://schemas.microsoft.com/office/powerpoint/2010/main" val="120851971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5"/>
                                        </p:tgtEl>
                                        <p:attrNameLst>
                                          <p:attrName>style.visibility</p:attrName>
                                        </p:attrNameLst>
                                      </p:cBhvr>
                                      <p:to>
                                        <p:strVal val="visible"/>
                                      </p:to>
                                    </p:set>
                                    <p:animEffec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07504" y="3338114"/>
            <a:ext cx="9000000" cy="3403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“记事本”</a:t>
            </a:r>
            <a:r>
              <a:rPr lang="zh-CN" altLang="en-US" sz="2000" dirty="0">
                <a:latin typeface="Arial" pitchFamily="34" charset="0"/>
                <a:ea typeface="黑体" pitchFamily="49" charset="-122"/>
              </a:rPr>
              <a:t>（</a:t>
            </a:r>
            <a:r>
              <a:rPr lang="en-US" altLang="zh-CN" sz="2000" dirty="0" err="1">
                <a:latin typeface="Arial" pitchFamily="34" charset="0"/>
                <a:ea typeface="黑体" pitchFamily="49" charset="-122"/>
              </a:rPr>
              <a:t>NotePad</a:t>
            </a:r>
            <a:r>
              <a:rPr lang="zh-CN" altLang="en-US" sz="2000" dirty="0">
                <a:latin typeface="Arial" pitchFamily="34" charset="0"/>
                <a:ea typeface="黑体" pitchFamily="49" charset="-122"/>
              </a:rPr>
              <a:t>）是一个纯文本编辑器，功能单一，常用于编辑简单的文本文档（*</a:t>
            </a:r>
            <a:r>
              <a:rPr lang="en-US" altLang="zh-CN" sz="2000" dirty="0">
                <a:latin typeface="Arial" pitchFamily="34" charset="0"/>
                <a:ea typeface="黑体" pitchFamily="49" charset="-122"/>
              </a:rPr>
              <a:t>.txt</a:t>
            </a:r>
            <a:r>
              <a:rPr lang="zh-CN" altLang="en-US" sz="2000" dirty="0">
                <a:latin typeface="Arial" pitchFamily="34" charset="0"/>
                <a:ea typeface="黑体" pitchFamily="49" charset="-122"/>
              </a:rPr>
              <a:t>）或创建网页（*</a:t>
            </a:r>
            <a:r>
              <a:rPr lang="en-US" altLang="zh-CN" sz="2000" dirty="0">
                <a:latin typeface="Arial" pitchFamily="34" charset="0"/>
                <a:ea typeface="黑体" pitchFamily="49" charset="-122"/>
              </a:rPr>
              <a:t>.html</a:t>
            </a:r>
            <a:r>
              <a:rPr lang="zh-CN" altLang="en-US" sz="2000" dirty="0">
                <a:latin typeface="Arial" pitchFamily="34" charset="0"/>
                <a:ea typeface="黑体" pitchFamily="49" charset="-122"/>
              </a:rPr>
              <a:t>）。“记事本”可以输入文字，但不能处理诸如字体的大小、类型、行距和字间距等格式。要创建和编辑带格式的文件，可以使用“写字板”或其他更好的字处理软件如</a:t>
            </a:r>
            <a:r>
              <a:rPr lang="en-US" altLang="zh-CN" sz="2000" dirty="0">
                <a:latin typeface="Arial" pitchFamily="34" charset="0"/>
                <a:ea typeface="黑体" pitchFamily="49" charset="-122"/>
              </a:rPr>
              <a:t>Word</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WPS</a:t>
            </a:r>
            <a:r>
              <a:rPr lang="zh-CN" altLang="en-US" sz="2000" dirty="0">
                <a:latin typeface="Arial" pitchFamily="34" charset="0"/>
                <a:ea typeface="黑体" pitchFamily="49" charset="-122"/>
              </a:rPr>
              <a:t>等</a:t>
            </a:r>
            <a:r>
              <a:rPr lang="zh-CN" altLang="en-US" sz="2000" dirty="0" smtClean="0">
                <a:latin typeface="Arial" pitchFamily="34" charset="0"/>
                <a:ea typeface="黑体" pitchFamily="49" charset="-122"/>
              </a:rPr>
              <a:t>。</a:t>
            </a:r>
          </a:p>
          <a:p>
            <a:r>
              <a:rPr lang="zh-CN" altLang="en-US" sz="2000" dirty="0" smtClean="0">
                <a:latin typeface="Arial" pitchFamily="34" charset="0"/>
                <a:ea typeface="黑体" pitchFamily="49" charset="-122"/>
              </a:rPr>
              <a:t>        “写字板”（</a:t>
            </a:r>
            <a:r>
              <a:rPr lang="en-US" altLang="zh-CN" sz="2000" dirty="0" smtClean="0">
                <a:latin typeface="Arial" pitchFamily="34" charset="0"/>
                <a:ea typeface="黑体" pitchFamily="49" charset="-122"/>
              </a:rPr>
              <a:t>WordPad</a:t>
            </a:r>
            <a:r>
              <a:rPr lang="zh-CN" altLang="en-US" sz="2000" dirty="0" smtClean="0">
                <a:latin typeface="Arial" pitchFamily="34" charset="0"/>
                <a:ea typeface="黑体" pitchFamily="49" charset="-122"/>
              </a:rPr>
              <a:t>）可以创建或编辑包含格式或图形的文件，也可以进行基本的文本编辑或创建网页。它的功能和</a:t>
            </a:r>
            <a:r>
              <a:rPr lang="en-US" altLang="zh-CN" sz="2000" dirty="0" smtClean="0">
                <a:latin typeface="Arial" pitchFamily="34" charset="0"/>
                <a:ea typeface="黑体" pitchFamily="49" charset="-122"/>
              </a:rPr>
              <a:t>Word</a:t>
            </a:r>
            <a:r>
              <a:rPr lang="zh-CN" altLang="en-US" sz="2000" dirty="0" smtClean="0">
                <a:latin typeface="Arial" pitchFamily="34" charset="0"/>
                <a:ea typeface="黑体" pitchFamily="49" charset="-122"/>
              </a:rPr>
              <a:t>程序软件相似，但不如</a:t>
            </a:r>
            <a:r>
              <a:rPr lang="en-US" altLang="zh-CN" sz="2000" dirty="0" smtClean="0">
                <a:latin typeface="Arial" pitchFamily="34" charset="0"/>
                <a:ea typeface="黑体" pitchFamily="49" charset="-122"/>
              </a:rPr>
              <a:t>Word</a:t>
            </a:r>
            <a:r>
              <a:rPr lang="zh-CN" altLang="en-US" sz="2000" dirty="0" smtClean="0">
                <a:latin typeface="Arial" pitchFamily="34" charset="0"/>
                <a:ea typeface="黑体" pitchFamily="49" charset="-122"/>
              </a:rPr>
              <a:t>程序软件人功能强大。对于编辑一些不太长、不太复杂的文章，“写字板”完全能够胜任，其特点是启动快，不需要特别安装。</a:t>
            </a:r>
          </a:p>
          <a:p>
            <a:r>
              <a:rPr lang="zh-CN" altLang="en-US" sz="2000" dirty="0" smtClean="0">
                <a:latin typeface="Arial" pitchFamily="34" charset="0"/>
                <a:ea typeface="黑体" pitchFamily="49" charset="-122"/>
              </a:rPr>
              <a:t>        打开“记事本”或“写字板”的方法是，依次单击“开始”→“所有程序”→“附件”→“记事本”（或“写字板”）命令，打开如图</a:t>
            </a:r>
            <a:r>
              <a:rPr lang="en-US" altLang="zh-CN" sz="2000" dirty="0" smtClean="0">
                <a:latin typeface="Arial" pitchFamily="34" charset="0"/>
                <a:ea typeface="黑体" pitchFamily="49" charset="-122"/>
              </a:rPr>
              <a:t>3-53</a:t>
            </a:r>
            <a:r>
              <a:rPr lang="zh-CN" altLang="en-US" sz="2000" dirty="0" smtClean="0">
                <a:latin typeface="Arial" pitchFamily="34" charset="0"/>
                <a:ea typeface="黑体" pitchFamily="49" charset="-122"/>
              </a:rPr>
              <a:t>所示的对话框。</a:t>
            </a:r>
            <a:endParaRPr lang="zh-CN" altLang="en-US" sz="2000" dirty="0">
              <a:latin typeface="Arial" pitchFamily="34" charset="0"/>
              <a:ea typeface="黑体" pitchFamily="49" charset="-122"/>
            </a:endParaRPr>
          </a:p>
        </p:txBody>
      </p:sp>
      <p:pic>
        <p:nvPicPr>
          <p:cNvPr id="2052" name="图片 2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920" y="188640"/>
            <a:ext cx="1088760" cy="2016224"/>
          </a:xfrm>
          <a:prstGeom prst="rect">
            <a:avLst/>
          </a:prstGeom>
          <a:noFill/>
          <a:extLst>
            <a:ext uri="{909E8E84-426E-40DD-AFC4-6F175D3DCCD1}">
              <a14:hiddenFill xmlns:a14="http://schemas.microsoft.com/office/drawing/2010/main">
                <a:solidFill>
                  <a:srgbClr val="FFFFFF"/>
                </a:solidFill>
              </a14:hiddenFill>
            </a:ext>
          </a:extLst>
        </p:spPr>
      </p:pic>
      <p:pic>
        <p:nvPicPr>
          <p:cNvPr id="2051" name="图片 21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3929" y="722939"/>
            <a:ext cx="1492007" cy="1481925"/>
          </a:xfrm>
          <a:prstGeom prst="rect">
            <a:avLst/>
          </a:prstGeom>
          <a:noFill/>
          <a:extLst>
            <a:ext uri="{909E8E84-426E-40DD-AFC4-6F175D3DCCD1}">
              <a14:hiddenFill xmlns:a14="http://schemas.microsoft.com/office/drawing/2010/main">
                <a:solidFill>
                  <a:srgbClr val="FFFFFF"/>
                </a:solidFill>
              </a14:hiddenFill>
            </a:ext>
          </a:extLst>
        </p:spPr>
      </p:pic>
      <p:pic>
        <p:nvPicPr>
          <p:cNvPr id="2050" name="图片 2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93155" y="722939"/>
            <a:ext cx="1623061" cy="1481925"/>
          </a:xfrm>
          <a:prstGeom prst="rect">
            <a:avLst/>
          </a:prstGeom>
          <a:noFill/>
          <a:extLst>
            <a:ext uri="{909E8E84-426E-40DD-AFC4-6F175D3DCCD1}">
              <a14:hiddenFill xmlns:a14="http://schemas.microsoft.com/office/drawing/2010/main">
                <a:solidFill>
                  <a:srgbClr val="FFFFFF"/>
                </a:solidFill>
              </a14:hiddenFill>
            </a:ext>
          </a:extLst>
        </p:spPr>
      </p:pic>
      <p:pic>
        <p:nvPicPr>
          <p:cNvPr id="2049" name="图片 2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99664" y="188640"/>
            <a:ext cx="1088760" cy="2016224"/>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179512" y="2204864"/>
            <a:ext cx="1944215" cy="369332"/>
          </a:xfrm>
          <a:prstGeom prst="rect">
            <a:avLst/>
          </a:prstGeom>
        </p:spPr>
        <p:txBody>
          <a:bodyPr wrap="square">
            <a:spAutoFit/>
          </a:bodyPr>
          <a:lstStyle/>
          <a:p>
            <a:pPr lvl="0"/>
            <a:r>
              <a:rPr lang="en-US" altLang="zh-CN" dirty="0">
                <a:solidFill>
                  <a:srgbClr val="FFFFFF"/>
                </a:solidFill>
                <a:latin typeface="Arial" pitchFamily="34" charset="0"/>
                <a:ea typeface="黑体" pitchFamily="49" charset="-122"/>
              </a:rPr>
              <a:t>(a) </a:t>
            </a:r>
            <a:r>
              <a:rPr lang="zh-CN" altLang="en-US" dirty="0">
                <a:solidFill>
                  <a:srgbClr val="FFFFFF"/>
                </a:solidFill>
                <a:latin typeface="Arial" pitchFamily="34" charset="0"/>
                <a:ea typeface="黑体" pitchFamily="49" charset="-122"/>
              </a:rPr>
              <a:t>标准</a:t>
            </a:r>
            <a:r>
              <a:rPr lang="zh-CN" altLang="en-US" dirty="0" smtClean="0">
                <a:solidFill>
                  <a:srgbClr val="FFFFFF"/>
                </a:solidFill>
                <a:latin typeface="Arial" pitchFamily="34" charset="0"/>
                <a:ea typeface="黑体" pitchFamily="49" charset="-122"/>
              </a:rPr>
              <a:t>型计算器</a:t>
            </a:r>
            <a:endParaRPr lang="zh-CN" altLang="en-US" dirty="0">
              <a:solidFill>
                <a:srgbClr val="FFFFFF"/>
              </a:solidFill>
              <a:latin typeface="Arial" pitchFamily="34" charset="0"/>
              <a:ea typeface="黑体" pitchFamily="49" charset="-122"/>
            </a:endParaRPr>
          </a:p>
        </p:txBody>
      </p:sp>
      <p:sp>
        <p:nvSpPr>
          <p:cNvPr id="12" name="矩形 11"/>
          <p:cNvSpPr/>
          <p:nvPr/>
        </p:nvSpPr>
        <p:spPr>
          <a:xfrm>
            <a:off x="2339752" y="2204864"/>
            <a:ext cx="1846882" cy="369332"/>
          </a:xfrm>
          <a:prstGeom prst="rect">
            <a:avLst/>
          </a:prstGeom>
        </p:spPr>
        <p:txBody>
          <a:bodyPr wrap="square">
            <a:spAutoFit/>
          </a:bodyPr>
          <a:lstStyle/>
          <a:p>
            <a:pPr lvl="0"/>
            <a:r>
              <a:rPr lang="en-US" altLang="zh-CN" dirty="0" smtClean="0">
                <a:solidFill>
                  <a:srgbClr val="FFFFFF"/>
                </a:solidFill>
                <a:latin typeface="Arial" pitchFamily="34" charset="0"/>
                <a:ea typeface="黑体" pitchFamily="49" charset="-122"/>
              </a:rPr>
              <a:t>(</a:t>
            </a:r>
            <a:r>
              <a:rPr lang="en-US" altLang="zh-CN" dirty="0">
                <a:solidFill>
                  <a:srgbClr val="FFFFFF"/>
                </a:solidFill>
                <a:latin typeface="Arial" pitchFamily="34" charset="0"/>
                <a:ea typeface="黑体" pitchFamily="49" charset="-122"/>
              </a:rPr>
              <a:t>b)</a:t>
            </a:r>
            <a:r>
              <a:rPr lang="zh-CN" altLang="en-US" dirty="0" smtClean="0">
                <a:solidFill>
                  <a:srgbClr val="FFFFFF"/>
                </a:solidFill>
                <a:latin typeface="Arial" pitchFamily="34" charset="0"/>
                <a:ea typeface="黑体" pitchFamily="49" charset="-122"/>
              </a:rPr>
              <a:t>科学型计算器</a:t>
            </a:r>
            <a:endParaRPr lang="zh-CN" altLang="en-US" dirty="0">
              <a:solidFill>
                <a:srgbClr val="FFFFFF"/>
              </a:solidFill>
              <a:latin typeface="Arial" pitchFamily="34" charset="0"/>
              <a:ea typeface="黑体" pitchFamily="49" charset="-122"/>
            </a:endParaRPr>
          </a:p>
        </p:txBody>
      </p:sp>
      <p:sp>
        <p:nvSpPr>
          <p:cNvPr id="13" name="矩形 12"/>
          <p:cNvSpPr/>
          <p:nvPr/>
        </p:nvSpPr>
        <p:spPr>
          <a:xfrm>
            <a:off x="4823433" y="2204864"/>
            <a:ext cx="1846882" cy="369332"/>
          </a:xfrm>
          <a:prstGeom prst="rect">
            <a:avLst/>
          </a:prstGeom>
        </p:spPr>
        <p:txBody>
          <a:bodyPr wrap="square">
            <a:spAutoFit/>
          </a:bodyPr>
          <a:lstStyle/>
          <a:p>
            <a:pPr lvl="0"/>
            <a:r>
              <a:rPr lang="en-US" altLang="zh-CN" dirty="0" smtClean="0">
                <a:solidFill>
                  <a:srgbClr val="FFFFFF"/>
                </a:solidFill>
                <a:latin typeface="Arial" pitchFamily="34" charset="0"/>
                <a:ea typeface="黑体" pitchFamily="49" charset="-122"/>
              </a:rPr>
              <a:t>(</a:t>
            </a:r>
            <a:r>
              <a:rPr lang="en-US" altLang="zh-CN" dirty="0">
                <a:solidFill>
                  <a:srgbClr val="FFFFFF"/>
                </a:solidFill>
                <a:latin typeface="Arial" pitchFamily="34" charset="0"/>
                <a:ea typeface="黑体" pitchFamily="49" charset="-122"/>
              </a:rPr>
              <a:t>c)</a:t>
            </a:r>
            <a:r>
              <a:rPr lang="zh-CN" altLang="en-US" dirty="0">
                <a:solidFill>
                  <a:srgbClr val="FFFFFF"/>
                </a:solidFill>
                <a:latin typeface="Arial" pitchFamily="34" charset="0"/>
                <a:ea typeface="黑体" pitchFamily="49" charset="-122"/>
              </a:rPr>
              <a:t>程序员计算器 </a:t>
            </a:r>
          </a:p>
        </p:txBody>
      </p:sp>
      <p:sp>
        <p:nvSpPr>
          <p:cNvPr id="14" name="矩形 13"/>
          <p:cNvSpPr/>
          <p:nvPr/>
        </p:nvSpPr>
        <p:spPr>
          <a:xfrm>
            <a:off x="6880703" y="2204864"/>
            <a:ext cx="2227801" cy="369332"/>
          </a:xfrm>
          <a:prstGeom prst="rect">
            <a:avLst/>
          </a:prstGeom>
        </p:spPr>
        <p:txBody>
          <a:bodyPr wrap="square">
            <a:spAutoFit/>
          </a:bodyPr>
          <a:lstStyle/>
          <a:p>
            <a:pPr lvl="0"/>
            <a:r>
              <a:rPr lang="en-US" altLang="zh-CN" dirty="0" smtClean="0">
                <a:solidFill>
                  <a:srgbClr val="FFFFFF"/>
                </a:solidFill>
                <a:latin typeface="Arial" pitchFamily="34" charset="0"/>
                <a:ea typeface="黑体" pitchFamily="49" charset="-122"/>
              </a:rPr>
              <a:t>(</a:t>
            </a:r>
            <a:r>
              <a:rPr lang="en-US" altLang="zh-CN" dirty="0">
                <a:solidFill>
                  <a:srgbClr val="FFFFFF"/>
                </a:solidFill>
                <a:latin typeface="Arial" pitchFamily="34" charset="0"/>
                <a:ea typeface="黑体" pitchFamily="49" charset="-122"/>
              </a:rPr>
              <a:t>d)</a:t>
            </a:r>
            <a:r>
              <a:rPr lang="zh-CN" altLang="en-US" dirty="0">
                <a:solidFill>
                  <a:srgbClr val="FFFFFF"/>
                </a:solidFill>
                <a:latin typeface="Arial" pitchFamily="34" charset="0"/>
                <a:ea typeface="黑体" pitchFamily="49" charset="-122"/>
              </a:rPr>
              <a:t>统计信息计算器</a:t>
            </a:r>
          </a:p>
        </p:txBody>
      </p:sp>
      <p:sp>
        <p:nvSpPr>
          <p:cNvPr id="8" name="矩形 7"/>
          <p:cNvSpPr/>
          <p:nvPr/>
        </p:nvSpPr>
        <p:spPr>
          <a:xfrm>
            <a:off x="3059832" y="2582620"/>
            <a:ext cx="2750889"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3-52  “</a:t>
            </a:r>
            <a:r>
              <a:rPr lang="zh-CN" altLang="en-US" dirty="0">
                <a:solidFill>
                  <a:srgbClr val="FFFFFF"/>
                </a:solidFill>
                <a:latin typeface="Arial" pitchFamily="34" charset="0"/>
                <a:ea typeface="黑体" pitchFamily="49" charset="-122"/>
              </a:rPr>
              <a:t>计算器”窗口</a:t>
            </a:r>
          </a:p>
        </p:txBody>
      </p:sp>
      <p:sp>
        <p:nvSpPr>
          <p:cNvPr id="16" name="Rectangle 7"/>
          <p:cNvSpPr>
            <a:spLocks noChangeArrowheads="1"/>
          </p:cNvSpPr>
          <p:nvPr/>
        </p:nvSpPr>
        <p:spPr bwMode="auto">
          <a:xfrm>
            <a:off x="95250" y="2852936"/>
            <a:ext cx="2945037"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a:latin typeface="Arial" pitchFamily="34" charset="0"/>
                <a:ea typeface="黑体" pitchFamily="49" charset="-122"/>
              </a:rPr>
              <a:t>3.9.3  </a:t>
            </a:r>
            <a:r>
              <a:rPr lang="zh-CN" altLang="en-US" sz="2200" dirty="0">
                <a:latin typeface="Arial" pitchFamily="34" charset="0"/>
                <a:ea typeface="黑体" pitchFamily="49" charset="-122"/>
              </a:rPr>
              <a:t>记事本和写字板</a:t>
            </a:r>
          </a:p>
        </p:txBody>
      </p:sp>
    </p:spTree>
    <p:extLst>
      <p:ext uri="{BB962C8B-B14F-4D97-AF65-F5344CB8AC3E}">
        <p14:creationId xmlns:p14="http://schemas.microsoft.com/office/powerpoint/2010/main" val="120240993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44000" y="3312368"/>
            <a:ext cx="9000000" cy="1773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如果“记事本”窗口是新打开的，则系统会赋于它一个无标题的文件名，用户直接在窗口工作区内输入和编辑文字；如果这个“记事本”窗口中原来有内容，而要创建新文件，则只需单击“文件”菜单，然后选择“新建”命令，接下来就可以编辑新文件了。</a:t>
            </a:r>
          </a:p>
          <a:p>
            <a:r>
              <a:rPr lang="zh-CN" altLang="en-US" sz="2000" dirty="0" smtClean="0">
                <a:latin typeface="Arial" pitchFamily="34" charset="0"/>
                <a:ea typeface="黑体" pitchFamily="49" charset="-122"/>
              </a:rPr>
              <a:t>        如果要编辑一个文件，则需要打开该文件；反之，则需要保存和关闭该文件。</a:t>
            </a:r>
            <a:endParaRPr lang="zh-CN" altLang="en-US" sz="2000" dirty="0">
              <a:latin typeface="Arial" pitchFamily="34" charset="0"/>
              <a:ea typeface="黑体" pitchFamily="49" charset="-122"/>
            </a:endParaRPr>
          </a:p>
        </p:txBody>
      </p:sp>
      <p:sp>
        <p:nvSpPr>
          <p:cNvPr id="3" name="矩形 2"/>
          <p:cNvSpPr/>
          <p:nvPr/>
        </p:nvSpPr>
        <p:spPr>
          <a:xfrm>
            <a:off x="5163046" y="2384335"/>
            <a:ext cx="2286000" cy="369332"/>
          </a:xfrm>
          <a:prstGeom prst="rect">
            <a:avLst/>
          </a:prstGeom>
        </p:spPr>
        <p:txBody>
          <a:bodyPr>
            <a:spAutoFit/>
          </a:bodyPr>
          <a:lstStyle/>
          <a:p>
            <a:pPr lvl="0"/>
            <a:r>
              <a:rPr lang="en-US" altLang="zh-CN" dirty="0">
                <a:solidFill>
                  <a:srgbClr val="FFFFFF"/>
                </a:solidFill>
                <a:latin typeface="Arial" pitchFamily="34" charset="0"/>
                <a:ea typeface="黑体" pitchFamily="49" charset="-122"/>
              </a:rPr>
              <a:t>(b) “</a:t>
            </a:r>
            <a:r>
              <a:rPr lang="zh-CN" altLang="en-US" dirty="0">
                <a:solidFill>
                  <a:srgbClr val="FFFFFF"/>
                </a:solidFill>
                <a:latin typeface="Arial" pitchFamily="34" charset="0"/>
                <a:ea typeface="黑体" pitchFamily="49" charset="-122"/>
              </a:rPr>
              <a:t>写字板”窗口</a:t>
            </a:r>
          </a:p>
        </p:txBody>
      </p:sp>
      <p:sp>
        <p:nvSpPr>
          <p:cNvPr id="4" name="矩形 3"/>
          <p:cNvSpPr/>
          <p:nvPr/>
        </p:nvSpPr>
        <p:spPr>
          <a:xfrm>
            <a:off x="827584" y="2384335"/>
            <a:ext cx="2286000" cy="369332"/>
          </a:xfrm>
          <a:prstGeom prst="rect">
            <a:avLst/>
          </a:prstGeom>
        </p:spPr>
        <p:txBody>
          <a:bodyPr>
            <a:spAutoFit/>
          </a:bodyPr>
          <a:lstStyle/>
          <a:p>
            <a:r>
              <a:rPr lang="en-US" altLang="zh-CN" dirty="0">
                <a:solidFill>
                  <a:srgbClr val="FFFFFF"/>
                </a:solidFill>
                <a:latin typeface="Arial" pitchFamily="34" charset="0"/>
                <a:ea typeface="黑体" pitchFamily="49" charset="-122"/>
              </a:rPr>
              <a:t>(a) “</a:t>
            </a:r>
            <a:r>
              <a:rPr lang="zh-CN" altLang="en-US" dirty="0">
                <a:solidFill>
                  <a:srgbClr val="FFFFFF"/>
                </a:solidFill>
                <a:latin typeface="Arial" pitchFamily="34" charset="0"/>
                <a:ea typeface="黑体" pitchFamily="49" charset="-122"/>
              </a:rPr>
              <a:t>记事本”窗口</a:t>
            </a:r>
            <a:endParaRPr lang="zh-CN" altLang="en-US" dirty="0"/>
          </a:p>
        </p:txBody>
      </p:sp>
      <p:pic>
        <p:nvPicPr>
          <p:cNvPr id="5" name="图片 4"/>
          <p:cNvPicPr/>
          <p:nvPr/>
        </p:nvPicPr>
        <p:blipFill>
          <a:blip r:embed="rId2"/>
          <a:stretch>
            <a:fillRect/>
          </a:stretch>
        </p:blipFill>
        <p:spPr>
          <a:xfrm>
            <a:off x="588372" y="509865"/>
            <a:ext cx="2759492" cy="1776958"/>
          </a:xfrm>
          <a:prstGeom prst="rect">
            <a:avLst/>
          </a:prstGeom>
        </p:spPr>
      </p:pic>
      <p:pic>
        <p:nvPicPr>
          <p:cNvPr id="6" name="图片 5"/>
          <p:cNvPicPr/>
          <p:nvPr/>
        </p:nvPicPr>
        <p:blipFill>
          <a:blip r:embed="rId3"/>
          <a:stretch>
            <a:fillRect/>
          </a:stretch>
        </p:blipFill>
        <p:spPr>
          <a:xfrm>
            <a:off x="4136434" y="89371"/>
            <a:ext cx="3963958" cy="2197452"/>
          </a:xfrm>
          <a:prstGeom prst="rect">
            <a:avLst/>
          </a:prstGeom>
        </p:spPr>
      </p:pic>
      <p:sp>
        <p:nvSpPr>
          <p:cNvPr id="7" name="矩形 6"/>
          <p:cNvSpPr/>
          <p:nvPr/>
        </p:nvSpPr>
        <p:spPr>
          <a:xfrm>
            <a:off x="2771800" y="2843644"/>
            <a:ext cx="3960440"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3-53  “</a:t>
            </a:r>
            <a:r>
              <a:rPr lang="zh-CN" altLang="en-US" dirty="0">
                <a:solidFill>
                  <a:srgbClr val="FFFFFF"/>
                </a:solidFill>
                <a:latin typeface="Arial" pitchFamily="34" charset="0"/>
                <a:ea typeface="黑体" pitchFamily="49" charset="-122"/>
              </a:rPr>
              <a:t>记事本”与“写字板”窗口</a:t>
            </a:r>
            <a:endParaRPr lang="zh-CN" altLang="en-US" dirty="0"/>
          </a:p>
        </p:txBody>
      </p:sp>
      <p:sp>
        <p:nvSpPr>
          <p:cNvPr id="8" name="Rectangle 7"/>
          <p:cNvSpPr>
            <a:spLocks noChangeArrowheads="1"/>
          </p:cNvSpPr>
          <p:nvPr/>
        </p:nvSpPr>
        <p:spPr bwMode="auto">
          <a:xfrm>
            <a:off x="107504" y="5230361"/>
            <a:ext cx="2664296" cy="400110"/>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000" dirty="0" smtClean="0">
                <a:latin typeface="Arial" pitchFamily="34" charset="0"/>
                <a:ea typeface="黑体" pitchFamily="49" charset="-122"/>
              </a:rPr>
              <a:t>1</a:t>
            </a:r>
            <a:r>
              <a:rPr lang="zh-CN" altLang="en-US" sz="2000" dirty="0" smtClean="0">
                <a:latin typeface="Arial" pitchFamily="34" charset="0"/>
                <a:ea typeface="黑体" pitchFamily="49" charset="-122"/>
              </a:rPr>
              <a:t>．打开文件</a:t>
            </a:r>
            <a:endParaRPr lang="zh-CN" altLang="en-US" sz="2000" dirty="0">
              <a:latin typeface="Arial" pitchFamily="34" charset="0"/>
              <a:ea typeface="黑体" pitchFamily="49" charset="-122"/>
            </a:endParaRPr>
          </a:p>
        </p:txBody>
      </p:sp>
      <p:sp>
        <p:nvSpPr>
          <p:cNvPr id="9" name="Rectangle 2"/>
          <p:cNvSpPr>
            <a:spLocks noChangeArrowheads="1"/>
          </p:cNvSpPr>
          <p:nvPr/>
        </p:nvSpPr>
        <p:spPr bwMode="auto">
          <a:xfrm>
            <a:off x="144000" y="5616624"/>
            <a:ext cx="9000000" cy="980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①</a:t>
            </a:r>
            <a:r>
              <a:rPr lang="zh-CN" altLang="en-US" sz="2000" dirty="0" smtClean="0">
                <a:latin typeface="Arial" pitchFamily="34" charset="0"/>
                <a:ea typeface="黑体" pitchFamily="49" charset="-122"/>
              </a:rPr>
              <a:t>单击</a:t>
            </a:r>
            <a:r>
              <a:rPr lang="zh-CN" altLang="en-US" sz="2000" dirty="0">
                <a:latin typeface="Arial" pitchFamily="34" charset="0"/>
                <a:ea typeface="黑体" pitchFamily="49" charset="-122"/>
              </a:rPr>
              <a:t>“文件”菜单下的“打开”命令。如果使用“写字板”，则单击“写字板”按钮 </a:t>
            </a:r>
            <a:r>
              <a:rPr lang="zh-CN" altLang="en-US" sz="2000" dirty="0" smtClean="0">
                <a:latin typeface="Arial" pitchFamily="34" charset="0"/>
                <a:ea typeface="黑体" pitchFamily="49" charset="-122"/>
              </a:rPr>
              <a:t>         ，</a:t>
            </a:r>
            <a:r>
              <a:rPr lang="zh-CN" altLang="en-US" sz="2000" dirty="0">
                <a:latin typeface="Arial" pitchFamily="34" charset="0"/>
                <a:ea typeface="黑体" pitchFamily="49" charset="-122"/>
              </a:rPr>
              <a:t>在弹出下拉列表中执行“打开”命令。</a:t>
            </a:r>
          </a:p>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②</a:t>
            </a:r>
            <a:r>
              <a:rPr lang="zh-CN" altLang="en-US" sz="2000" dirty="0" smtClean="0">
                <a:latin typeface="Arial" pitchFamily="34" charset="0"/>
                <a:ea typeface="黑体" pitchFamily="49" charset="-122"/>
              </a:rPr>
              <a:t>在</a:t>
            </a:r>
            <a:r>
              <a:rPr lang="zh-CN" altLang="en-US" sz="2000" dirty="0">
                <a:latin typeface="Arial" pitchFamily="34" charset="0"/>
                <a:ea typeface="黑体" pitchFamily="49" charset="-122"/>
              </a:rPr>
              <a:t>“打开”对话框中选取想要打开的文件，然后单击“打开”按钮</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pic>
        <p:nvPicPr>
          <p:cNvPr id="10" name="图片 9"/>
          <p:cNvPicPr/>
          <p:nvPr/>
        </p:nvPicPr>
        <p:blipFill>
          <a:blip r:embed="rId4"/>
          <a:stretch>
            <a:fillRect/>
          </a:stretch>
        </p:blipFill>
        <p:spPr>
          <a:xfrm>
            <a:off x="1859446" y="6045038"/>
            <a:ext cx="457835" cy="179705"/>
          </a:xfrm>
          <a:prstGeom prst="rect">
            <a:avLst/>
          </a:prstGeom>
        </p:spPr>
      </p:pic>
    </p:spTree>
    <p:extLst>
      <p:ext uri="{BB962C8B-B14F-4D97-AF65-F5344CB8AC3E}">
        <p14:creationId xmlns:p14="http://schemas.microsoft.com/office/powerpoint/2010/main" val="411982282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9"/>
                                        </p:tgtEl>
                                        <p:attrNameLst>
                                          <p:attrName>style.visibility</p:attrName>
                                        </p:attrNameLst>
                                      </p:cBhvr>
                                      <p:to>
                                        <p:strVal val="visible"/>
                                      </p:to>
                                    </p:set>
                                    <p:animEffect>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9"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07504" y="605930"/>
            <a:ext cx="9000000" cy="201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如果文件</a:t>
            </a:r>
            <a:r>
              <a:rPr lang="zh-CN" altLang="en-US" sz="2100" dirty="0">
                <a:latin typeface="Arial" pitchFamily="34" charset="0"/>
                <a:ea typeface="黑体" pitchFamily="49" charset="-122"/>
              </a:rPr>
              <a:t>需要保存，则有两种方式。如果是一个现有的文件，希望按原有的文件名保存，则单击“文件”菜单，从中选择“保存”命令即可；对于一个新建文件，则单击“文件”菜单，选择“另存为”命令，在打开的“另存为”对话框中，用户需要输入保存文件的文件名，然后按</a:t>
            </a:r>
            <a:r>
              <a:rPr lang="en-US" altLang="zh-CN" sz="2100" dirty="0">
                <a:latin typeface="Arial" pitchFamily="34" charset="0"/>
                <a:ea typeface="黑体" pitchFamily="49" charset="-122"/>
              </a:rPr>
              <a:t>Enter</a:t>
            </a:r>
            <a:r>
              <a:rPr lang="zh-CN" altLang="en-US" sz="2100" dirty="0">
                <a:latin typeface="Arial" pitchFamily="34" charset="0"/>
                <a:ea typeface="黑体" pitchFamily="49" charset="-122"/>
              </a:rPr>
              <a:t>键。</a:t>
            </a:r>
          </a:p>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使用“写字板”，则单击“写字板”按钮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在弹出下拉列表中执行“保存”命令，也可单击“快速访问工具栏”中的“保存”按钮 </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p:txBody>
      </p:sp>
      <p:sp>
        <p:nvSpPr>
          <p:cNvPr id="3" name="Rectangle 7"/>
          <p:cNvSpPr>
            <a:spLocks noChangeArrowheads="1"/>
          </p:cNvSpPr>
          <p:nvPr/>
        </p:nvSpPr>
        <p:spPr bwMode="auto">
          <a:xfrm>
            <a:off x="107504" y="116632"/>
            <a:ext cx="4944802" cy="430887"/>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．保存文件</a:t>
            </a:r>
          </a:p>
        </p:txBody>
      </p:sp>
      <p:pic>
        <p:nvPicPr>
          <p:cNvPr id="4" name="图片 3"/>
          <p:cNvPicPr/>
          <p:nvPr/>
        </p:nvPicPr>
        <p:blipFill>
          <a:blip r:embed="rId2"/>
          <a:stretch>
            <a:fillRect/>
          </a:stretch>
        </p:blipFill>
        <p:spPr>
          <a:xfrm>
            <a:off x="6084167" y="1988840"/>
            <a:ext cx="457835" cy="179705"/>
          </a:xfrm>
          <a:prstGeom prst="rect">
            <a:avLst/>
          </a:prstGeom>
        </p:spPr>
      </p:pic>
      <p:pic>
        <p:nvPicPr>
          <p:cNvPr id="5" name="图片 4"/>
          <p:cNvPicPr/>
          <p:nvPr/>
        </p:nvPicPr>
        <p:blipFill>
          <a:blip r:embed="rId2"/>
          <a:stretch>
            <a:fillRect/>
          </a:stretch>
        </p:blipFill>
        <p:spPr>
          <a:xfrm>
            <a:off x="6084168" y="6093296"/>
            <a:ext cx="457835" cy="179705"/>
          </a:xfrm>
          <a:prstGeom prst="rect">
            <a:avLst/>
          </a:prstGeom>
        </p:spPr>
      </p:pic>
      <p:pic>
        <p:nvPicPr>
          <p:cNvPr id="6" name="图片 5"/>
          <p:cNvPicPr/>
          <p:nvPr/>
        </p:nvPicPr>
        <p:blipFill>
          <a:blip r:embed="rId3"/>
          <a:stretch>
            <a:fillRect/>
          </a:stretch>
        </p:blipFill>
        <p:spPr>
          <a:xfrm>
            <a:off x="8208718" y="2313190"/>
            <a:ext cx="252000" cy="252000"/>
          </a:xfrm>
          <a:prstGeom prst="rect">
            <a:avLst/>
          </a:prstGeom>
        </p:spPr>
      </p:pic>
      <p:sp>
        <p:nvSpPr>
          <p:cNvPr id="8" name="Rectangle 2"/>
          <p:cNvSpPr>
            <a:spLocks noChangeArrowheads="1"/>
          </p:cNvSpPr>
          <p:nvPr/>
        </p:nvSpPr>
        <p:spPr bwMode="auto">
          <a:xfrm>
            <a:off x="107504" y="3154474"/>
            <a:ext cx="9000000"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“记事本”</a:t>
            </a:r>
            <a:r>
              <a:rPr lang="zh-CN" altLang="en-US" sz="2100" dirty="0">
                <a:latin typeface="Arial" pitchFamily="34" charset="0"/>
                <a:ea typeface="黑体" pitchFamily="49" charset="-122"/>
              </a:rPr>
              <a:t>程序窗口是一个标准</a:t>
            </a:r>
            <a:r>
              <a:rPr lang="en-US" altLang="zh-CN" sz="2100" dirty="0">
                <a:latin typeface="Arial" pitchFamily="34" charset="0"/>
                <a:ea typeface="黑体" pitchFamily="49" charset="-122"/>
              </a:rPr>
              <a:t>Windows</a:t>
            </a:r>
            <a:r>
              <a:rPr lang="zh-CN" altLang="en-US" sz="2100" dirty="0">
                <a:latin typeface="Arial" pitchFamily="34" charset="0"/>
                <a:ea typeface="黑体" pitchFamily="49" charset="-122"/>
              </a:rPr>
              <a:t>应用程序窗口，因此要关闭该窗口，可使用关闭</a:t>
            </a:r>
            <a:r>
              <a:rPr lang="en-US" altLang="zh-CN" sz="2100" dirty="0">
                <a:latin typeface="Arial" pitchFamily="34" charset="0"/>
                <a:ea typeface="黑体" pitchFamily="49" charset="-122"/>
              </a:rPr>
              <a:t>Windows</a:t>
            </a:r>
            <a:r>
              <a:rPr lang="zh-CN" altLang="en-US" sz="2100" dirty="0">
                <a:latin typeface="Arial" pitchFamily="34" charset="0"/>
                <a:ea typeface="黑体" pitchFamily="49" charset="-122"/>
              </a:rPr>
              <a:t>窗口的任何一种方法，也可按下</a:t>
            </a:r>
            <a:r>
              <a:rPr lang="en-US" altLang="zh-CN" sz="2100" dirty="0">
                <a:latin typeface="Arial" pitchFamily="34" charset="0"/>
                <a:ea typeface="黑体" pitchFamily="49" charset="-122"/>
              </a:rPr>
              <a:t>Alt+F4</a:t>
            </a:r>
            <a:r>
              <a:rPr lang="zh-CN" altLang="en-US" sz="2100" dirty="0">
                <a:latin typeface="Arial" pitchFamily="34" charset="0"/>
                <a:ea typeface="黑体" pitchFamily="49" charset="-122"/>
              </a:rPr>
              <a:t>组合键。</a:t>
            </a:r>
          </a:p>
          <a:p>
            <a:r>
              <a:rPr lang="zh-CN" altLang="en-US" sz="2100" dirty="0" smtClean="0">
                <a:latin typeface="Arial" pitchFamily="34" charset="0"/>
                <a:ea typeface="黑体" pitchFamily="49" charset="-122"/>
              </a:rPr>
              <a:t>命令</a:t>
            </a:r>
            <a:r>
              <a:rPr lang="zh-CN" altLang="en-US" sz="2100" dirty="0">
                <a:latin typeface="Arial" pitchFamily="34" charset="0"/>
                <a:ea typeface="黑体" pitchFamily="49" charset="-122"/>
              </a:rPr>
              <a:t>，可对文档进行页面设置的打印的操作</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9" name="Rectangle 2"/>
          <p:cNvSpPr>
            <a:spLocks noChangeArrowheads="1"/>
          </p:cNvSpPr>
          <p:nvPr/>
        </p:nvSpPr>
        <p:spPr bwMode="auto">
          <a:xfrm>
            <a:off x="122518" y="4694907"/>
            <a:ext cx="9000000" cy="2046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用户要把编辑的文件内容打印出来，可以使用“文件”菜单中的“打印”命令。单击“文件”菜单中的“打印”命令。在打印之前，可使用“文件”菜单中的“页面设置”命令对打印页面进行设置，如设置纸张大小、页边距以及打印方向等进行设置。</a:t>
            </a:r>
          </a:p>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使用“写字板”，则单击“写字板”按钮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在弹出下拉列表中执行“页面设置”和“打印”命令，可对文档进行页面设置的打印的操作</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0" name="Rectangle 7"/>
          <p:cNvSpPr>
            <a:spLocks noChangeArrowheads="1"/>
          </p:cNvSpPr>
          <p:nvPr/>
        </p:nvSpPr>
        <p:spPr bwMode="auto">
          <a:xfrm>
            <a:off x="107504" y="2680565"/>
            <a:ext cx="4944802" cy="415498"/>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．关闭窗口</a:t>
            </a:r>
          </a:p>
        </p:txBody>
      </p:sp>
      <p:sp>
        <p:nvSpPr>
          <p:cNvPr id="11" name="Rectangle 7"/>
          <p:cNvSpPr>
            <a:spLocks noChangeArrowheads="1"/>
          </p:cNvSpPr>
          <p:nvPr/>
        </p:nvSpPr>
        <p:spPr bwMode="auto">
          <a:xfrm>
            <a:off x="107504" y="4220997"/>
            <a:ext cx="4944802" cy="415498"/>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．打印</a:t>
            </a:r>
          </a:p>
        </p:txBody>
      </p:sp>
    </p:spTree>
    <p:extLst>
      <p:ext uri="{BB962C8B-B14F-4D97-AF65-F5344CB8AC3E}">
        <p14:creationId xmlns:p14="http://schemas.microsoft.com/office/powerpoint/2010/main" val="170691840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8"/>
                                        </p:tgtEl>
                                        <p:attrNameLst>
                                          <p:attrName>style.visibility</p:attrName>
                                        </p:attrNameLst>
                                      </p:cBhvr>
                                      <p:to>
                                        <p:strVal val="visible"/>
                                      </p:to>
                                    </p:set>
                                    <p:animEffect>
                                      <p:cBhvr>
                                        <p:cTn id="11" dur="500"/>
                                        <p:tgtEl>
                                          <p:spTgt spid="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0" fill="hold">
                                          <p:stCondLst>
                                            <p:cond delay="0"/>
                                          </p:stCondLst>
                                        </p:cTn>
                                        <p:tgtEl>
                                          <p:spTgt spid="9"/>
                                        </p:tgtEl>
                                        <p:attrNameLst>
                                          <p:attrName>style.visibility</p:attrName>
                                        </p:attrNameLst>
                                      </p:cBhvr>
                                      <p:to>
                                        <p:strVal val="visible"/>
                                      </p:to>
                                    </p:set>
                                    <p:animEffect>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8" grpId="0" autoUpdateAnimBg="0"/>
      <p:bldP spid="9"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44000" y="188640"/>
            <a:ext cx="9000000"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3-15】  </a:t>
            </a:r>
            <a:r>
              <a:rPr lang="zh-CN" altLang="en-US" sz="2000" dirty="0">
                <a:latin typeface="Arial" pitchFamily="34" charset="0"/>
                <a:ea typeface="黑体" pitchFamily="49" charset="-122"/>
              </a:rPr>
              <a:t>利用“写字板”程序，完成如图</a:t>
            </a:r>
            <a:r>
              <a:rPr lang="en-US" altLang="zh-CN" sz="2000" dirty="0">
                <a:latin typeface="Arial" pitchFamily="34" charset="0"/>
                <a:ea typeface="黑体" pitchFamily="49" charset="-122"/>
              </a:rPr>
              <a:t>3-54</a:t>
            </a:r>
            <a:r>
              <a:rPr lang="zh-CN" altLang="en-US" sz="2000" dirty="0">
                <a:latin typeface="Arial" pitchFamily="34" charset="0"/>
                <a:ea typeface="黑体" pitchFamily="49" charset="-122"/>
              </a:rPr>
              <a:t>所示的操作</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4" name="矩形 3"/>
          <p:cNvSpPr/>
          <p:nvPr/>
        </p:nvSpPr>
        <p:spPr>
          <a:xfrm>
            <a:off x="2555776" y="3501008"/>
            <a:ext cx="439248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3-54  </a:t>
            </a:r>
            <a:r>
              <a:rPr lang="zh-CN" altLang="en-US" dirty="0">
                <a:solidFill>
                  <a:srgbClr val="FFFFFF"/>
                </a:solidFill>
                <a:latin typeface="Arial" pitchFamily="34" charset="0"/>
                <a:ea typeface="黑体" pitchFamily="49" charset="-122"/>
              </a:rPr>
              <a:t>使用“写字板”程序制作的文档</a:t>
            </a:r>
          </a:p>
        </p:txBody>
      </p:sp>
      <p:pic>
        <p:nvPicPr>
          <p:cNvPr id="5" name="图片 4"/>
          <p:cNvPicPr>
            <a:picLocks noChangeAspect="1"/>
          </p:cNvPicPr>
          <p:nvPr/>
        </p:nvPicPr>
        <p:blipFill>
          <a:blip r:embed="rId2"/>
          <a:stretch>
            <a:fillRect/>
          </a:stretch>
        </p:blipFill>
        <p:spPr>
          <a:xfrm>
            <a:off x="1259632" y="620688"/>
            <a:ext cx="6391484" cy="2880000"/>
          </a:xfrm>
          <a:prstGeom prst="rect">
            <a:avLst/>
          </a:prstGeom>
        </p:spPr>
      </p:pic>
      <p:sp>
        <p:nvSpPr>
          <p:cNvPr id="6" name="Rectangle 2"/>
          <p:cNvSpPr>
            <a:spLocks noChangeArrowheads="1"/>
          </p:cNvSpPr>
          <p:nvPr/>
        </p:nvSpPr>
        <p:spPr bwMode="auto">
          <a:xfrm>
            <a:off x="144000" y="3861048"/>
            <a:ext cx="9000000"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操作</a:t>
            </a:r>
            <a:r>
              <a:rPr lang="zh-CN" altLang="en-US" sz="2000" dirty="0">
                <a:latin typeface="Arial" pitchFamily="34" charset="0"/>
                <a:ea typeface="黑体" pitchFamily="49" charset="-122"/>
              </a:rPr>
              <a:t>方法如下：</a:t>
            </a: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1</a:t>
            </a:r>
            <a:r>
              <a:rPr lang="zh-CN" altLang="en-US" sz="2000" dirty="0">
                <a:latin typeface="Arial" pitchFamily="34" charset="0"/>
                <a:ea typeface="黑体" pitchFamily="49" charset="-122"/>
              </a:rPr>
              <a:t>）打开“写字板”程序，并首先完成图</a:t>
            </a:r>
            <a:r>
              <a:rPr lang="en-US" altLang="zh-CN" sz="2000" dirty="0">
                <a:latin typeface="Arial" pitchFamily="34" charset="0"/>
                <a:ea typeface="黑体" pitchFamily="49" charset="-122"/>
              </a:rPr>
              <a:t>3-54</a:t>
            </a:r>
            <a:r>
              <a:rPr lang="zh-CN" altLang="en-US" sz="2000" dirty="0">
                <a:latin typeface="Arial" pitchFamily="34" charset="0"/>
                <a:ea typeface="黑体" pitchFamily="49" charset="-122"/>
              </a:rPr>
              <a:t>所示的文字录入。</a:t>
            </a: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2</a:t>
            </a:r>
            <a:r>
              <a:rPr lang="zh-CN" altLang="en-US" sz="2000" dirty="0">
                <a:latin typeface="Arial" pitchFamily="34" charset="0"/>
                <a:ea typeface="黑体" pitchFamily="49" charset="-122"/>
              </a:rPr>
              <a:t>）用鼠标拖动将“计算器的使用”选中，单击“主页”选项卡上“段落”组中的“居中”按钮 ；然后，在“字体”组中的“字体系列”列表框中选择“幼圆”，在字体“大小”框中选择或输入</a:t>
            </a:r>
            <a:r>
              <a:rPr lang="en-US" altLang="zh-CN" sz="2000" dirty="0">
                <a:latin typeface="Arial" pitchFamily="34" charset="0"/>
                <a:ea typeface="黑体" pitchFamily="49" charset="-122"/>
              </a:rPr>
              <a:t>22</a:t>
            </a:r>
            <a:r>
              <a:rPr lang="zh-CN" altLang="en-US" sz="2000" dirty="0">
                <a:latin typeface="Arial" pitchFamily="34" charset="0"/>
                <a:ea typeface="黑体" pitchFamily="49" charset="-122"/>
              </a:rPr>
              <a:t>磅。</a:t>
            </a: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3</a:t>
            </a:r>
            <a:r>
              <a:rPr lang="zh-CN" altLang="en-US" sz="2000" dirty="0">
                <a:latin typeface="Arial" pitchFamily="34" charset="0"/>
                <a:ea typeface="黑体" pitchFamily="49" charset="-122"/>
              </a:rPr>
              <a:t>）分别选中第二和九自然段，设置字体和大小分别为隶书、</a:t>
            </a:r>
            <a:r>
              <a:rPr lang="en-US" altLang="zh-CN" sz="2000" dirty="0">
                <a:latin typeface="Arial" pitchFamily="34" charset="0"/>
                <a:ea typeface="黑体" pitchFamily="49" charset="-122"/>
              </a:rPr>
              <a:t>14</a:t>
            </a:r>
            <a:r>
              <a:rPr lang="zh-CN" altLang="en-US" sz="2000" dirty="0">
                <a:latin typeface="Arial" pitchFamily="34" charset="0"/>
                <a:ea typeface="黑体" pitchFamily="49" charset="-122"/>
              </a:rPr>
              <a:t>磅。</a:t>
            </a: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4</a:t>
            </a:r>
            <a:r>
              <a:rPr lang="zh-CN" altLang="en-US" sz="2000" dirty="0">
                <a:latin typeface="Arial" pitchFamily="34" charset="0"/>
                <a:ea typeface="黑体" pitchFamily="49" charset="-122"/>
              </a:rPr>
              <a:t>）选中第四</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八自然段，单击“段落”组中的“启动一个列表”按钮 右侧的下拉按钮“”，在弹出的列表框选择“项目符号”，完成段落项目符号的设定</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Tree>
    <p:extLst>
      <p:ext uri="{BB962C8B-B14F-4D97-AF65-F5344CB8AC3E}">
        <p14:creationId xmlns:p14="http://schemas.microsoft.com/office/powerpoint/2010/main" val="304431740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6"/>
                                        </p:tgtEl>
                                        <p:attrNameLst>
                                          <p:attrName>style.visibility</p:attrName>
                                        </p:attrNameLst>
                                      </p:cBhvr>
                                      <p:to>
                                        <p:strVal val="visible"/>
                                      </p:to>
                                    </p:set>
                                    <p:animEffec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08504" y="116632"/>
            <a:ext cx="9000000" cy="403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5</a:t>
            </a:r>
            <a:r>
              <a:rPr lang="zh-CN" altLang="en-US" sz="2000" dirty="0">
                <a:latin typeface="Arial" pitchFamily="34" charset="0"/>
                <a:ea typeface="黑体" pitchFamily="49" charset="-122"/>
              </a:rPr>
              <a:t>）将插入点定位在第十一自然段“</a:t>
            </a:r>
            <a:r>
              <a:rPr lang="en-US" altLang="zh-CN" sz="2000" dirty="0">
                <a:latin typeface="Arial" pitchFamily="34" charset="0"/>
                <a:ea typeface="黑体" pitchFamily="49" charset="-122"/>
              </a:rPr>
              <a:t>1</a:t>
            </a:r>
            <a:r>
              <a:rPr lang="zh-CN" altLang="en-US" sz="2000" dirty="0">
                <a:latin typeface="Arial" pitchFamily="34" charset="0"/>
                <a:ea typeface="黑体" pitchFamily="49" charset="-122"/>
              </a:rPr>
              <a:t>、”的后面，单击“段落”组中的“插入对象”按钮 ，弹出如图</a:t>
            </a:r>
            <a:r>
              <a:rPr lang="en-US" altLang="zh-CN" sz="2000" dirty="0">
                <a:latin typeface="Arial" pitchFamily="34" charset="0"/>
                <a:ea typeface="黑体" pitchFamily="49" charset="-122"/>
              </a:rPr>
              <a:t>3-55</a:t>
            </a:r>
            <a:r>
              <a:rPr lang="zh-CN" altLang="en-US" sz="2000" dirty="0">
                <a:latin typeface="Arial" pitchFamily="34" charset="0"/>
                <a:ea typeface="黑体" pitchFamily="49" charset="-122"/>
              </a:rPr>
              <a:t>所示的“插入对象”对话框</a:t>
            </a:r>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6</a:t>
            </a:r>
            <a:r>
              <a:rPr lang="zh-CN" altLang="en-US" sz="2000" dirty="0">
                <a:latin typeface="Arial" pitchFamily="34" charset="0"/>
                <a:ea typeface="黑体" pitchFamily="49" charset="-122"/>
              </a:rPr>
              <a:t>）选择“新建”单击选按钮，在“对象类型”列表框中选择“</a:t>
            </a:r>
            <a:r>
              <a:rPr lang="en-US" altLang="zh-CN" sz="2000" dirty="0">
                <a:latin typeface="Arial" pitchFamily="34" charset="0"/>
                <a:ea typeface="黑体" pitchFamily="49" charset="-122"/>
              </a:rPr>
              <a:t>Microsoft</a:t>
            </a:r>
            <a:r>
              <a:rPr lang="zh-CN" altLang="en-US" sz="2000" dirty="0">
                <a:latin typeface="Arial" pitchFamily="34" charset="0"/>
                <a:ea typeface="黑体" pitchFamily="49" charset="-122"/>
              </a:rPr>
              <a:t>公式</a:t>
            </a:r>
            <a:r>
              <a:rPr lang="en-US" altLang="zh-CN" sz="2000" dirty="0">
                <a:latin typeface="Arial" pitchFamily="34" charset="0"/>
                <a:ea typeface="黑体" pitchFamily="49" charset="-122"/>
              </a:rPr>
              <a:t>3.0”</a:t>
            </a:r>
            <a:r>
              <a:rPr lang="zh-CN" altLang="en-US" sz="2000" dirty="0">
                <a:latin typeface="Arial" pitchFamily="34" charset="0"/>
                <a:ea typeface="黑体" pitchFamily="49" charset="-122"/>
              </a:rPr>
              <a:t>。单击“确定”按钮，“写字板”中出现一个公式编辑区域，同时打开如图</a:t>
            </a:r>
            <a:r>
              <a:rPr lang="en-US" altLang="zh-CN" sz="2000" dirty="0">
                <a:latin typeface="Arial" pitchFamily="34" charset="0"/>
                <a:ea typeface="黑体" pitchFamily="49" charset="-122"/>
              </a:rPr>
              <a:t>3-56</a:t>
            </a:r>
            <a:r>
              <a:rPr lang="zh-CN" altLang="en-US" sz="2000" dirty="0">
                <a:latin typeface="Arial" pitchFamily="34" charset="0"/>
                <a:ea typeface="黑体" pitchFamily="49" charset="-122"/>
              </a:rPr>
              <a:t>所示的“公式编辑器”窗口</a:t>
            </a:r>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7</a:t>
            </a:r>
            <a:r>
              <a:rPr lang="zh-CN" altLang="en-US" sz="2000" dirty="0" smtClean="0">
                <a:latin typeface="Arial" pitchFamily="34" charset="0"/>
                <a:ea typeface="黑体" pitchFamily="49" charset="-122"/>
              </a:rPr>
              <a:t>）利用“公式编辑器”中的有关</a:t>
            </a:r>
            <a:r>
              <a:rPr lang="zh-CN" altLang="en-US" sz="2000" dirty="0">
                <a:latin typeface="Arial" pitchFamily="34" charset="0"/>
                <a:ea typeface="黑体" pitchFamily="49" charset="-122"/>
              </a:rPr>
              <a:t>符号和公式模板，建立文中的公式。</a:t>
            </a: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8</a:t>
            </a:r>
            <a:r>
              <a:rPr lang="zh-CN" altLang="en-US" sz="2000" dirty="0">
                <a:latin typeface="Arial" pitchFamily="34" charset="0"/>
                <a:ea typeface="黑体" pitchFamily="49" charset="-122"/>
              </a:rPr>
              <a:t>）单击“文件”菜单中的“退出并返回到文”命令（或单击窗口右上角的“关闭”按钮 ），返回到“写字板”编辑窗口。</a:t>
            </a:r>
          </a:p>
          <a:p>
            <a:r>
              <a:rPr lang="zh-CN" altLang="en-US" sz="2000" dirty="0" smtClean="0">
                <a:latin typeface="Arial" pitchFamily="34" charset="0"/>
                <a:ea typeface="黑体" pitchFamily="49" charset="-122"/>
              </a:rPr>
              <a:t>       （</a:t>
            </a:r>
            <a:r>
              <a:rPr lang="en-US" altLang="zh-CN" sz="2000" dirty="0">
                <a:latin typeface="Arial" pitchFamily="34" charset="0"/>
                <a:ea typeface="黑体" pitchFamily="49" charset="-122"/>
              </a:rPr>
              <a:t>9</a:t>
            </a:r>
            <a:r>
              <a:rPr lang="zh-CN" altLang="en-US" sz="2000" dirty="0">
                <a:latin typeface="Arial" pitchFamily="34" charset="0"/>
                <a:ea typeface="黑体" pitchFamily="49" charset="-122"/>
              </a:rPr>
              <a:t>）单击“写字板”按钮 ，在弹出选项卡中执行“退出”命令，系统出现“提示信息”对话框，提示用户是否保存文档，单击“保存”按钮，保存并结束“写字板”的使用。</a:t>
            </a:r>
          </a:p>
          <a:p>
            <a:r>
              <a:rPr lang="zh-CN" altLang="en-US" sz="2000" dirty="0" smtClean="0">
                <a:latin typeface="Arial" pitchFamily="34" charset="0"/>
                <a:ea typeface="黑体" pitchFamily="49" charset="-122"/>
              </a:rPr>
              <a:t>       单击</a:t>
            </a:r>
            <a:r>
              <a:rPr lang="zh-CN" altLang="en-US" sz="2000" dirty="0">
                <a:latin typeface="Arial" pitchFamily="34" charset="0"/>
                <a:ea typeface="黑体" pitchFamily="49" charset="-122"/>
              </a:rPr>
              <a:t>“编辑”菜单中的“复制”选项（或按</a:t>
            </a:r>
            <a:r>
              <a:rPr lang="en-US" altLang="zh-CN" sz="2000" dirty="0" err="1">
                <a:latin typeface="Arial" pitchFamily="34" charset="0"/>
                <a:ea typeface="黑体" pitchFamily="49" charset="-122"/>
              </a:rPr>
              <a:t>Ctrl+C</a:t>
            </a:r>
            <a:r>
              <a:rPr lang="zh-CN" altLang="en-US" sz="2000" dirty="0">
                <a:latin typeface="Arial" pitchFamily="34" charset="0"/>
                <a:ea typeface="黑体" pitchFamily="49" charset="-122"/>
              </a:rPr>
              <a:t>组合键，可将计算结果保存在粘贴板中，以备将来其他程序使用</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pic>
        <p:nvPicPr>
          <p:cNvPr id="4" name="图片 3"/>
          <p:cNvPicPr>
            <a:picLocks noChangeAspect="1"/>
          </p:cNvPicPr>
          <p:nvPr/>
        </p:nvPicPr>
        <p:blipFill>
          <a:blip r:embed="rId2"/>
          <a:stretch>
            <a:fillRect/>
          </a:stretch>
        </p:blipFill>
        <p:spPr>
          <a:xfrm>
            <a:off x="1115616" y="4277098"/>
            <a:ext cx="3273403" cy="1888206"/>
          </a:xfrm>
          <a:prstGeom prst="rect">
            <a:avLst/>
          </a:prstGeom>
        </p:spPr>
      </p:pic>
      <p:pic>
        <p:nvPicPr>
          <p:cNvPr id="5" name="图片 4"/>
          <p:cNvPicPr>
            <a:picLocks noChangeAspect="1"/>
          </p:cNvPicPr>
          <p:nvPr/>
        </p:nvPicPr>
        <p:blipFill>
          <a:blip r:embed="rId3"/>
          <a:stretch>
            <a:fillRect/>
          </a:stretch>
        </p:blipFill>
        <p:spPr>
          <a:xfrm>
            <a:off x="4716016" y="4761319"/>
            <a:ext cx="3860959" cy="1403985"/>
          </a:xfrm>
          <a:prstGeom prst="rect">
            <a:avLst/>
          </a:prstGeom>
        </p:spPr>
      </p:pic>
      <p:sp>
        <p:nvSpPr>
          <p:cNvPr id="6" name="矩形 5"/>
          <p:cNvSpPr/>
          <p:nvPr/>
        </p:nvSpPr>
        <p:spPr>
          <a:xfrm>
            <a:off x="1055399" y="6239947"/>
            <a:ext cx="3327350" cy="400110"/>
          </a:xfrm>
          <a:prstGeom prst="rect">
            <a:avLst/>
          </a:prstGeom>
        </p:spPr>
        <p:txBody>
          <a:bodyPr wrap="square">
            <a:spAutoFit/>
          </a:bodyPr>
          <a:lstStyle/>
          <a:p>
            <a:pPr lvl="0"/>
            <a:r>
              <a:rPr lang="zh-CN" altLang="en-US" sz="2000" dirty="0">
                <a:solidFill>
                  <a:srgbClr val="FFFFFF"/>
                </a:solidFill>
                <a:latin typeface="Arial" pitchFamily="34" charset="0"/>
                <a:ea typeface="黑体" pitchFamily="49" charset="-122"/>
              </a:rPr>
              <a:t>图</a:t>
            </a:r>
            <a:r>
              <a:rPr lang="en-US" altLang="zh-CN" sz="2000" dirty="0">
                <a:solidFill>
                  <a:srgbClr val="FFFFFF"/>
                </a:solidFill>
                <a:latin typeface="Arial" pitchFamily="34" charset="0"/>
                <a:ea typeface="黑体" pitchFamily="49" charset="-122"/>
              </a:rPr>
              <a:t>3-55  “</a:t>
            </a:r>
            <a:r>
              <a:rPr lang="zh-CN" altLang="en-US" sz="2000" dirty="0">
                <a:solidFill>
                  <a:srgbClr val="FFFFFF"/>
                </a:solidFill>
                <a:latin typeface="Arial" pitchFamily="34" charset="0"/>
                <a:ea typeface="黑体" pitchFamily="49" charset="-122"/>
              </a:rPr>
              <a:t>插入对象”对话框</a:t>
            </a:r>
          </a:p>
        </p:txBody>
      </p:sp>
      <p:sp>
        <p:nvSpPr>
          <p:cNvPr id="7" name="矩形 6"/>
          <p:cNvSpPr/>
          <p:nvPr/>
        </p:nvSpPr>
        <p:spPr>
          <a:xfrm>
            <a:off x="4982820" y="6223981"/>
            <a:ext cx="3327350" cy="400110"/>
          </a:xfrm>
          <a:prstGeom prst="rect">
            <a:avLst/>
          </a:prstGeom>
        </p:spPr>
        <p:txBody>
          <a:bodyPr wrap="square">
            <a:spAutoFit/>
          </a:bodyPr>
          <a:lstStyle/>
          <a:p>
            <a:pPr lvl="0"/>
            <a:r>
              <a:rPr lang="zh-CN" altLang="en-US" sz="2000" dirty="0">
                <a:solidFill>
                  <a:srgbClr val="FFFFFF"/>
                </a:solidFill>
                <a:latin typeface="Arial" pitchFamily="34" charset="0"/>
                <a:ea typeface="黑体" pitchFamily="49" charset="-122"/>
              </a:rPr>
              <a:t>图</a:t>
            </a:r>
            <a:r>
              <a:rPr lang="en-US" altLang="zh-CN" sz="2000" dirty="0">
                <a:solidFill>
                  <a:srgbClr val="FFFFFF"/>
                </a:solidFill>
                <a:latin typeface="Arial" pitchFamily="34" charset="0"/>
                <a:ea typeface="黑体" pitchFamily="49" charset="-122"/>
              </a:rPr>
              <a:t>3-56  “</a:t>
            </a:r>
            <a:r>
              <a:rPr lang="zh-CN" altLang="en-US" sz="2000" dirty="0">
                <a:solidFill>
                  <a:srgbClr val="FFFFFF"/>
                </a:solidFill>
                <a:latin typeface="Arial" pitchFamily="34" charset="0"/>
                <a:ea typeface="黑体" pitchFamily="49" charset="-122"/>
              </a:rPr>
              <a:t>公式编辑器”窗口</a:t>
            </a:r>
          </a:p>
        </p:txBody>
      </p:sp>
    </p:spTree>
    <p:extLst>
      <p:ext uri="{BB962C8B-B14F-4D97-AF65-F5344CB8AC3E}">
        <p14:creationId xmlns:p14="http://schemas.microsoft.com/office/powerpoint/2010/main" val="7094521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08504" y="692696"/>
            <a:ext cx="9000000"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“画图”</a:t>
            </a:r>
            <a:r>
              <a:rPr lang="zh-CN" altLang="en-US" sz="2200" dirty="0">
                <a:latin typeface="Arial" pitchFamily="34" charset="0"/>
                <a:ea typeface="黑体" pitchFamily="49" charset="-122"/>
              </a:rPr>
              <a:t>（或画板</a:t>
            </a:r>
            <a:r>
              <a:rPr lang="en-US" altLang="zh-CN" sz="2200" dirty="0" err="1">
                <a:latin typeface="Arial" pitchFamily="34" charset="0"/>
                <a:ea typeface="黑体" pitchFamily="49" charset="-122"/>
              </a:rPr>
              <a:t>Mspaint</a:t>
            </a:r>
            <a:r>
              <a:rPr lang="zh-CN" altLang="en-US" sz="2200" dirty="0">
                <a:latin typeface="Arial" pitchFamily="34" charset="0"/>
                <a:ea typeface="黑体" pitchFamily="49" charset="-122"/>
              </a:rPr>
              <a:t>）。利用画图，用户可以创建商业图形、公司标志、示意图以及其他类型的图形等；也可以使用</a:t>
            </a:r>
            <a:r>
              <a:rPr lang="en-US" altLang="zh-CN" sz="2200" dirty="0">
                <a:latin typeface="Arial" pitchFamily="34" charset="0"/>
                <a:ea typeface="黑体" pitchFamily="49" charset="-122"/>
              </a:rPr>
              <a:t>OLE</a:t>
            </a:r>
            <a:r>
              <a:rPr lang="zh-CN" altLang="en-US" sz="2200" dirty="0">
                <a:latin typeface="Arial" pitchFamily="34" charset="0"/>
                <a:ea typeface="黑体" pitchFamily="49" charset="-122"/>
              </a:rPr>
              <a:t>技术把画板中的图形添加到其他应用程序中。</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启动</a:t>
            </a:r>
            <a:r>
              <a:rPr lang="zh-CN" altLang="en-US" sz="2200" dirty="0">
                <a:latin typeface="Arial" pitchFamily="34" charset="0"/>
                <a:ea typeface="黑体" pitchFamily="49" charset="-122"/>
              </a:rPr>
              <a:t>画板应用程序的操作步骤是，依次单击“开始”→“所有程序”→“附件”→“画图”命令，系统打开如图</a:t>
            </a:r>
            <a:r>
              <a:rPr lang="en-US" altLang="zh-CN" sz="2200" dirty="0">
                <a:latin typeface="Arial" pitchFamily="34" charset="0"/>
                <a:ea typeface="黑体" pitchFamily="49" charset="-122"/>
              </a:rPr>
              <a:t>3-57</a:t>
            </a:r>
            <a:r>
              <a:rPr lang="zh-CN" altLang="en-US" sz="2200" dirty="0">
                <a:latin typeface="Arial" pitchFamily="34" charset="0"/>
                <a:ea typeface="黑体" pitchFamily="49" charset="-122"/>
              </a:rPr>
              <a:t>所示的画图窗口，之后用户就可在画图程序中绘制和处理图形了</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3" name="Rectangle 7"/>
          <p:cNvSpPr>
            <a:spLocks noChangeArrowheads="1"/>
          </p:cNvSpPr>
          <p:nvPr/>
        </p:nvSpPr>
        <p:spPr bwMode="auto">
          <a:xfrm>
            <a:off x="95250" y="116632"/>
            <a:ext cx="1534394" cy="430887"/>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dirty="0" smtClean="0">
                <a:latin typeface="Arial" pitchFamily="34" charset="0"/>
                <a:ea typeface="黑体" pitchFamily="49" charset="-122"/>
              </a:rPr>
              <a:t>3.9.4  </a:t>
            </a:r>
            <a:r>
              <a:rPr lang="zh-CN" altLang="en-US" sz="2200" dirty="0">
                <a:latin typeface="Arial" pitchFamily="34" charset="0"/>
                <a:ea typeface="黑体" pitchFamily="49" charset="-122"/>
              </a:rPr>
              <a:t>画图</a:t>
            </a:r>
          </a:p>
        </p:txBody>
      </p:sp>
      <p:sp>
        <p:nvSpPr>
          <p:cNvPr id="4" name="矩形 3"/>
          <p:cNvSpPr/>
          <p:nvPr/>
        </p:nvSpPr>
        <p:spPr>
          <a:xfrm>
            <a:off x="3300413" y="6021288"/>
            <a:ext cx="227970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3-57  “</a:t>
            </a:r>
            <a:r>
              <a:rPr lang="zh-CN" altLang="en-US" dirty="0">
                <a:solidFill>
                  <a:srgbClr val="FFFFFF"/>
                </a:solidFill>
                <a:latin typeface="Arial" pitchFamily="34" charset="0"/>
                <a:ea typeface="黑体" pitchFamily="49" charset="-122"/>
              </a:rPr>
              <a:t>画图”窗口</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3104863"/>
            <a:ext cx="7615045" cy="2772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279071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1153378"/>
            <a:ext cx="9000000" cy="1373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Windows </a:t>
            </a:r>
            <a:r>
              <a:rPr lang="en-US" altLang="zh-CN" sz="2100" dirty="0">
                <a:latin typeface="Arial" pitchFamily="34" charset="0"/>
                <a:ea typeface="黑体" pitchFamily="49" charset="-122"/>
              </a:rPr>
              <a:t>7</a:t>
            </a:r>
            <a:r>
              <a:rPr lang="zh-CN" altLang="en-US" sz="2100" dirty="0">
                <a:latin typeface="Arial" pitchFamily="34" charset="0"/>
                <a:ea typeface="黑体" pitchFamily="49" charset="-122"/>
              </a:rPr>
              <a:t>中的任务管理器为用户提供了有关计算机性能的信息，并显示了计算机上所运行的程序和进程的详细信息。如果计算机已经与网络连接，这时还可以使用任务管理器查看网络状态、网络是如何工作的。这里介绍应用程序的管理功能，如结束一个程序或启动一个程序等功能</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7"/>
          <p:cNvSpPr>
            <a:spLocks noChangeArrowheads="1"/>
          </p:cNvSpPr>
          <p:nvPr/>
        </p:nvSpPr>
        <p:spPr bwMode="auto">
          <a:xfrm>
            <a:off x="95250" y="690340"/>
            <a:ext cx="2428870" cy="415498"/>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100" dirty="0">
                <a:latin typeface="Arial" pitchFamily="34" charset="0"/>
                <a:ea typeface="黑体" pitchFamily="49" charset="-122"/>
              </a:rPr>
              <a:t>3.10.1  </a:t>
            </a:r>
            <a:r>
              <a:rPr lang="zh-CN" altLang="en-US" sz="2100" dirty="0">
                <a:latin typeface="Arial" pitchFamily="34" charset="0"/>
                <a:ea typeface="黑体" pitchFamily="49" charset="-122"/>
              </a:rPr>
              <a:t>任务管理器</a:t>
            </a:r>
          </a:p>
        </p:txBody>
      </p:sp>
      <p:sp>
        <p:nvSpPr>
          <p:cNvPr id="4" name="Rectangle 6"/>
          <p:cNvSpPr>
            <a:spLocks noChangeArrowheads="1"/>
          </p:cNvSpPr>
          <p:nvPr/>
        </p:nvSpPr>
        <p:spPr bwMode="auto">
          <a:xfrm>
            <a:off x="95250" y="227302"/>
            <a:ext cx="5268913" cy="415498"/>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2100" dirty="0">
                <a:latin typeface="Arial" pitchFamily="34" charset="0"/>
                <a:ea typeface="黑体" pitchFamily="49" charset="-122"/>
              </a:rPr>
              <a:t>3.10  </a:t>
            </a:r>
            <a:r>
              <a:rPr lang="zh-CN" altLang="en-US" sz="2100" dirty="0">
                <a:latin typeface="Arial" pitchFamily="34" charset="0"/>
                <a:ea typeface="黑体" pitchFamily="49" charset="-122"/>
              </a:rPr>
              <a:t>任务管理器和控制面板</a:t>
            </a:r>
          </a:p>
        </p:txBody>
      </p:sp>
      <p:sp>
        <p:nvSpPr>
          <p:cNvPr id="5" name="Rectangle 7"/>
          <p:cNvSpPr>
            <a:spLocks noChangeArrowheads="1"/>
          </p:cNvSpPr>
          <p:nvPr/>
        </p:nvSpPr>
        <p:spPr bwMode="auto">
          <a:xfrm>
            <a:off x="95250" y="2573984"/>
            <a:ext cx="2664296" cy="415498"/>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．启动任务管理器</a:t>
            </a:r>
          </a:p>
        </p:txBody>
      </p:sp>
      <p:sp>
        <p:nvSpPr>
          <p:cNvPr id="6" name="Rectangle 2"/>
          <p:cNvSpPr>
            <a:spLocks noChangeArrowheads="1"/>
          </p:cNvSpPr>
          <p:nvPr/>
        </p:nvSpPr>
        <p:spPr bwMode="auto">
          <a:xfrm>
            <a:off x="95250" y="3037022"/>
            <a:ext cx="5052814" cy="204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右</a:t>
            </a:r>
            <a:r>
              <a:rPr lang="zh-CN" altLang="en-US" sz="2100" dirty="0">
                <a:latin typeface="Arial" pitchFamily="34" charset="0"/>
                <a:ea typeface="黑体" pitchFamily="49" charset="-122"/>
              </a:rPr>
              <a:t>击任务栏上的空白区域，然后在弹出的快捷菜单中单击“任务管理器”（或同时按下</a:t>
            </a:r>
            <a:r>
              <a:rPr lang="en-US" altLang="zh-CN" sz="2100" dirty="0" err="1">
                <a:latin typeface="Arial" pitchFamily="34" charset="0"/>
                <a:ea typeface="黑体" pitchFamily="49" charset="-122"/>
              </a:rPr>
              <a:t>Ctrl+Alt+Del</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Delete</a:t>
            </a:r>
            <a:r>
              <a:rPr lang="zh-CN" altLang="en-US" sz="2100" dirty="0">
                <a:latin typeface="Arial" pitchFamily="34" charset="0"/>
                <a:ea typeface="黑体" pitchFamily="49" charset="-122"/>
              </a:rPr>
              <a:t>）组合键并单击“启动任务管理器”按钮），打开“</a:t>
            </a:r>
            <a:r>
              <a:rPr lang="en-US" altLang="zh-CN" sz="2100" dirty="0">
                <a:latin typeface="Arial" pitchFamily="34" charset="0"/>
                <a:ea typeface="黑体" pitchFamily="49" charset="-122"/>
              </a:rPr>
              <a:t>Windows </a:t>
            </a:r>
            <a:r>
              <a:rPr lang="zh-CN" altLang="en-US" sz="2100" dirty="0">
                <a:latin typeface="Arial" pitchFamily="34" charset="0"/>
                <a:ea typeface="黑体" pitchFamily="49" charset="-122"/>
              </a:rPr>
              <a:t>任务管理器”窗口，如图</a:t>
            </a:r>
            <a:r>
              <a:rPr lang="en-US" altLang="zh-CN" sz="2100" dirty="0">
                <a:latin typeface="Arial" pitchFamily="34" charset="0"/>
                <a:ea typeface="黑体" pitchFamily="49" charset="-122"/>
              </a:rPr>
              <a:t>3-58</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矩形 6"/>
          <p:cNvSpPr/>
          <p:nvPr/>
        </p:nvSpPr>
        <p:spPr>
          <a:xfrm>
            <a:off x="1407132" y="5540898"/>
            <a:ext cx="3957031"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3-58  “Windows</a:t>
            </a:r>
            <a:r>
              <a:rPr lang="zh-CN" altLang="en-US" dirty="0">
                <a:solidFill>
                  <a:srgbClr val="FFFFFF"/>
                </a:solidFill>
                <a:latin typeface="Arial" pitchFamily="34" charset="0"/>
                <a:ea typeface="黑体" pitchFamily="49" charset="-122"/>
              </a:rPr>
              <a:t>任务管理器”窗口 </a:t>
            </a:r>
            <a:endParaRPr lang="zh-CN" altLang="en-US" dirty="0"/>
          </a:p>
        </p:txBody>
      </p:sp>
      <p:pic>
        <p:nvPicPr>
          <p:cNvPr id="9" name="图片 8"/>
          <p:cNvPicPr/>
          <p:nvPr/>
        </p:nvPicPr>
        <p:blipFill>
          <a:blip r:embed="rId2"/>
          <a:stretch>
            <a:fillRect/>
          </a:stretch>
        </p:blipFill>
        <p:spPr>
          <a:xfrm>
            <a:off x="5580112" y="3037022"/>
            <a:ext cx="3240360" cy="3479436"/>
          </a:xfrm>
          <a:prstGeom prst="rect">
            <a:avLst/>
          </a:prstGeom>
        </p:spPr>
      </p:pic>
    </p:spTree>
    <p:extLst>
      <p:ext uri="{BB962C8B-B14F-4D97-AF65-F5344CB8AC3E}">
        <p14:creationId xmlns:p14="http://schemas.microsoft.com/office/powerpoint/2010/main" val="139197089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6"/>
                                        </p:tgtEl>
                                        <p:attrNameLst>
                                          <p:attrName>style.visibility</p:attrName>
                                        </p:attrNameLst>
                                      </p:cBhvr>
                                      <p:to>
                                        <p:strVal val="visible"/>
                                      </p:to>
                                    </p:set>
                                    <p:animEffec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ChangeArrowheads="1"/>
          </p:cNvSpPr>
          <p:nvPr/>
        </p:nvSpPr>
        <p:spPr bwMode="auto">
          <a:xfrm>
            <a:off x="82550" y="260350"/>
            <a:ext cx="8997950" cy="554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400" dirty="0">
                <a:solidFill>
                  <a:srgbClr val="FFFF00"/>
                </a:solidFill>
                <a:latin typeface="Arial" pitchFamily="34" charset="0"/>
                <a:ea typeface="黑体" pitchFamily="49" charset="-122"/>
              </a:rPr>
              <a:t>        2．存储器管理</a:t>
            </a:r>
          </a:p>
          <a:p>
            <a:r>
              <a:rPr lang="zh-CN" altLang="en-US" sz="2400" dirty="0">
                <a:latin typeface="Arial" pitchFamily="34" charset="0"/>
                <a:ea typeface="黑体" pitchFamily="49" charset="-122"/>
              </a:rPr>
              <a:t>       它是指操作系统对计算机系统内存的管理，目的是使用户合理地使用内存。其主要功能如下：</a:t>
            </a:r>
          </a:p>
          <a:p>
            <a:r>
              <a:rPr lang="zh-CN" altLang="en-US" sz="2400" dirty="0">
                <a:latin typeface="Arial" pitchFamily="34" charset="0"/>
                <a:ea typeface="黑体" pitchFamily="49" charset="-122"/>
              </a:rPr>
              <a:t>       （1）存储分配。存储管理将根据用户程序的需要给它分配存储器资源。</a:t>
            </a:r>
          </a:p>
          <a:p>
            <a:r>
              <a:rPr lang="zh-CN" altLang="en-US" sz="2400" dirty="0">
                <a:latin typeface="Arial" pitchFamily="34" charset="0"/>
                <a:ea typeface="黑体" pitchFamily="49" charset="-122"/>
              </a:rPr>
              <a:t>       （2）存储共享。存储管理能让主存中的多个用户程序实现存储资源的共享，以提高存储器的利用率。</a:t>
            </a:r>
          </a:p>
          <a:p>
            <a:r>
              <a:rPr lang="zh-CN" altLang="en-US" sz="2400" dirty="0">
                <a:latin typeface="Arial" pitchFamily="34" charset="0"/>
                <a:ea typeface="黑体" pitchFamily="49" charset="-122"/>
              </a:rPr>
              <a:t>       （3）存储保护。存储管理要把各个用户程序相互隔离起来互不干扰，更不允许用户程序访问操作系统的程序和数据，从而保护用户程序存放在存储器中的信息不被破坏。</a:t>
            </a:r>
          </a:p>
          <a:p>
            <a:r>
              <a:rPr lang="zh-CN" altLang="en-US" sz="2400" dirty="0">
                <a:latin typeface="Arial" pitchFamily="34" charset="0"/>
                <a:ea typeface="黑体" pitchFamily="49" charset="-122"/>
              </a:rPr>
              <a:t>       （4）存储扩充。由于物理内存容量有限，难于满足用户程序的需求，存储管理还应该能从逻辑上来扩充内存储器，为用户提供一个比内存实际容量大得多的编程空间，方便用户的编程和使用。</a:t>
            </a:r>
          </a:p>
          <a:p>
            <a:r>
              <a:rPr lang="zh-CN" altLang="en-US" sz="2400" dirty="0">
                <a:latin typeface="Arial" pitchFamily="34" charset="0"/>
                <a:ea typeface="黑体" pitchFamily="49" charset="-122"/>
              </a:rPr>
              <a:t>        操作系统按照存储管理可分为两类：单道程序和多道程序。</a:t>
            </a:r>
          </a:p>
        </p:txBody>
      </p:sp>
    </p:spTree>
  </p:cSld>
  <p:clrMapOvr>
    <a:masterClrMapping/>
  </p:clrMapOvr>
  <p:transition>
    <p:random/>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720425"/>
            <a:ext cx="90000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“任务管理器”窗口中，单击“应用程序”选项卡，用户可看到系统中已启动的应用程序及当前状态。在该窗口中用户可以关闭正在运行的应用程序或切换到其他应用程序及启动新的应用程序</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结束</a:t>
            </a:r>
            <a:r>
              <a:rPr lang="zh-CN" altLang="en-US" sz="2100" dirty="0">
                <a:latin typeface="Arial" pitchFamily="34" charset="0"/>
                <a:ea typeface="黑体" pitchFamily="49" charset="-122"/>
              </a:rPr>
              <a:t>任务</a:t>
            </a:r>
          </a:p>
          <a:p>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选中一个任务，再单击“结束任务”按钮，可关闭一个应用程序。</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②</a:t>
            </a:r>
            <a:r>
              <a:rPr lang="zh-CN" altLang="en-US" sz="2100" dirty="0" smtClean="0">
                <a:latin typeface="Arial" pitchFamily="34" charset="0"/>
                <a:ea typeface="黑体" pitchFamily="49" charset="-122"/>
              </a:rPr>
              <a:t>切换</a:t>
            </a:r>
            <a:r>
              <a:rPr lang="zh-CN" altLang="en-US" sz="2100" dirty="0">
                <a:latin typeface="Arial" pitchFamily="34" charset="0"/>
                <a:ea typeface="黑体" pitchFamily="49" charset="-122"/>
              </a:rPr>
              <a:t>任务</a:t>
            </a:r>
          </a:p>
          <a:p>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选中一个任务，如选中图中的“</a:t>
            </a:r>
            <a:r>
              <a:rPr lang="en-US" altLang="zh-CN" sz="2100" dirty="0">
                <a:latin typeface="Arial" pitchFamily="34" charset="0"/>
                <a:ea typeface="黑体" pitchFamily="49" charset="-122"/>
              </a:rPr>
              <a:t>Windows Media Player”</a:t>
            </a:r>
            <a:r>
              <a:rPr lang="zh-CN" altLang="en-US" sz="2100" dirty="0">
                <a:latin typeface="Arial" pitchFamily="34" charset="0"/>
                <a:ea typeface="黑体" pitchFamily="49" charset="-122"/>
              </a:rPr>
              <a:t>，再单击“切换至”按钮，这时系统切换到显示“</a:t>
            </a:r>
            <a:r>
              <a:rPr lang="en-US" altLang="zh-CN" sz="2100" dirty="0">
                <a:latin typeface="Arial" pitchFamily="34" charset="0"/>
                <a:ea typeface="黑体" pitchFamily="49" charset="-122"/>
              </a:rPr>
              <a:t>Windows Media Player”</a:t>
            </a:r>
            <a:r>
              <a:rPr lang="zh-CN" altLang="en-US" sz="2100" dirty="0">
                <a:latin typeface="Arial" pitchFamily="34" charset="0"/>
                <a:ea typeface="黑体" pitchFamily="49" charset="-122"/>
              </a:rPr>
              <a:t>窗口</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7"/>
          <p:cNvSpPr>
            <a:spLocks noChangeArrowheads="1"/>
          </p:cNvSpPr>
          <p:nvPr/>
        </p:nvSpPr>
        <p:spPr bwMode="auto">
          <a:xfrm>
            <a:off x="95250" y="188640"/>
            <a:ext cx="2664296" cy="415498"/>
          </a:xfrm>
          <a:prstGeom prst="rect">
            <a:avLst/>
          </a:prstGeom>
          <a:gradFill rotWithShape="1">
            <a:gsLst>
              <a:gs pos="0">
                <a:schemeClr val="accent2"/>
              </a:gs>
              <a:gs pos="100000">
                <a:schemeClr val="bg1"/>
              </a:gs>
            </a:gsLst>
            <a:lin ang="0" scaled="1"/>
          </a:gradFill>
          <a:ln>
            <a:noFill/>
          </a:ln>
          <a:effectLst/>
          <a:extLst/>
        </p:spPr>
        <p:txBody>
          <a:bodyPr wrap="square">
            <a:spAutoFit/>
          </a:bodyPr>
          <a:lstStyle/>
          <a:p>
            <a:r>
              <a:rPr lang="en-US" altLang="zh-CN" sz="2100" dirty="0" smtClean="0">
                <a:latin typeface="Arial" pitchFamily="34" charset="0"/>
                <a:ea typeface="黑体" pitchFamily="49" charset="-122"/>
              </a:rPr>
              <a:t>2</a:t>
            </a:r>
            <a:r>
              <a:rPr lang="zh-CN" altLang="en-US" sz="2100" dirty="0" smtClean="0">
                <a:latin typeface="Arial" pitchFamily="34" charset="0"/>
                <a:ea typeface="黑体" pitchFamily="49" charset="-122"/>
              </a:rPr>
              <a:t>．管理应用程序</a:t>
            </a:r>
            <a:endParaRPr lang="zh-CN" altLang="en-US" sz="2100" dirty="0">
              <a:latin typeface="Arial" pitchFamily="34" charset="0"/>
              <a:ea typeface="黑体" pitchFamily="49" charset="-122"/>
            </a:endParaRPr>
          </a:p>
        </p:txBody>
      </p:sp>
      <p:sp>
        <p:nvSpPr>
          <p:cNvPr id="4" name="矩形 3"/>
          <p:cNvSpPr/>
          <p:nvPr/>
        </p:nvSpPr>
        <p:spPr>
          <a:xfrm>
            <a:off x="5590918" y="5949280"/>
            <a:ext cx="322955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3-59  “</a:t>
            </a:r>
            <a:r>
              <a:rPr lang="zh-CN" altLang="en-US" dirty="0">
                <a:solidFill>
                  <a:srgbClr val="FFFFFF"/>
                </a:solidFill>
                <a:latin typeface="Arial" pitchFamily="34" charset="0"/>
                <a:ea typeface="黑体" pitchFamily="49" charset="-122"/>
              </a:rPr>
              <a:t>创建新任务”对话框</a:t>
            </a:r>
          </a:p>
        </p:txBody>
      </p:sp>
      <p:pic>
        <p:nvPicPr>
          <p:cNvPr id="5" name="图片 4"/>
          <p:cNvPicPr/>
          <p:nvPr/>
        </p:nvPicPr>
        <p:blipFill>
          <a:blip r:embed="rId2"/>
          <a:stretch>
            <a:fillRect/>
          </a:stretch>
        </p:blipFill>
        <p:spPr>
          <a:xfrm>
            <a:off x="5580112" y="3573016"/>
            <a:ext cx="3240360" cy="2232248"/>
          </a:xfrm>
          <a:prstGeom prst="rect">
            <a:avLst/>
          </a:prstGeom>
        </p:spPr>
      </p:pic>
      <p:sp>
        <p:nvSpPr>
          <p:cNvPr id="6" name="Rectangle 2"/>
          <p:cNvSpPr>
            <a:spLocks noChangeArrowheads="1"/>
          </p:cNvSpPr>
          <p:nvPr/>
        </p:nvSpPr>
        <p:spPr bwMode="auto">
          <a:xfrm>
            <a:off x="95250" y="3356992"/>
            <a:ext cx="5484862" cy="2704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③</a:t>
            </a:r>
            <a:r>
              <a:rPr lang="zh-CN" altLang="en-US" sz="2100" dirty="0" smtClean="0">
                <a:latin typeface="Arial" pitchFamily="34" charset="0"/>
                <a:ea typeface="黑体" pitchFamily="49" charset="-122"/>
              </a:rPr>
              <a:t>启动</a:t>
            </a:r>
            <a:r>
              <a:rPr lang="zh-CN" altLang="en-US" sz="2100" dirty="0">
                <a:latin typeface="Arial" pitchFamily="34" charset="0"/>
                <a:ea typeface="黑体" pitchFamily="49" charset="-122"/>
              </a:rPr>
              <a:t>任务</a:t>
            </a:r>
          </a:p>
          <a:p>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“新任务”按钮（或单击“文件”菜单，选择“新建任务”命令），打开“创建新任务”对话框，如图</a:t>
            </a:r>
            <a:r>
              <a:rPr lang="en-US" altLang="zh-CN" sz="2100" dirty="0">
                <a:latin typeface="Arial" pitchFamily="34" charset="0"/>
                <a:ea typeface="黑体" pitchFamily="49" charset="-122"/>
              </a:rPr>
              <a:t>3-59</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“创建新任务”中的打开文本框处，输入要运行的程序，如：</a:t>
            </a:r>
            <a:r>
              <a:rPr lang="en-US" altLang="zh-CN" sz="2100" dirty="0">
                <a:latin typeface="Arial" pitchFamily="34" charset="0"/>
                <a:ea typeface="黑体" pitchFamily="49" charset="-122"/>
              </a:rPr>
              <a:t>notepad.exe</a:t>
            </a:r>
            <a:r>
              <a:rPr lang="zh-CN" altLang="en-US" sz="2100" dirty="0">
                <a:latin typeface="Arial" pitchFamily="34" charset="0"/>
                <a:ea typeface="黑体" pitchFamily="49" charset="-122"/>
              </a:rPr>
              <a:t>。单击“确定”按钮后，系统打开“记事本”应用程序</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4183228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6"/>
                                        </p:tgtEl>
                                        <p:attrNameLst>
                                          <p:attrName>style.visibility</p:attrName>
                                        </p:attrNameLst>
                                      </p:cBhvr>
                                      <p:to>
                                        <p:strVal val="visible"/>
                                      </p:to>
                                    </p:set>
                                    <p:animEffec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6"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95250" y="599759"/>
            <a:ext cx="9000000" cy="192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“控制面板”</a:t>
            </a:r>
            <a:r>
              <a:rPr lang="zh-CN" altLang="en-US" sz="2000" dirty="0">
                <a:latin typeface="Arial" pitchFamily="34" charset="0"/>
                <a:ea typeface="黑体" pitchFamily="49" charset="-122"/>
              </a:rPr>
              <a:t>提供了丰富的专门用于更改</a:t>
            </a:r>
            <a:r>
              <a:rPr lang="en-US" altLang="zh-CN" sz="2000" dirty="0">
                <a:latin typeface="Arial" pitchFamily="34" charset="0"/>
                <a:ea typeface="黑体" pitchFamily="49" charset="-122"/>
              </a:rPr>
              <a:t>Windows 7</a:t>
            </a:r>
            <a:r>
              <a:rPr lang="zh-CN" altLang="en-US" sz="2000" dirty="0">
                <a:latin typeface="Arial" pitchFamily="34" charset="0"/>
                <a:ea typeface="黑体" pitchFamily="49" charset="-122"/>
              </a:rPr>
              <a:t>的外观和行为方式的工具。在“控制面板”中，有些工具可用来调整计算机设置，从而使得操作计算机更加有趣。例如，可以通过“鼠标”选项将标准鼠标指针替换为可以在屏幕上移动的动画图标。</a:t>
            </a:r>
          </a:p>
          <a:p>
            <a:r>
              <a:rPr lang="zh-CN" altLang="en-US" sz="2000" dirty="0" smtClean="0">
                <a:latin typeface="Arial" pitchFamily="34" charset="0"/>
                <a:ea typeface="黑体" pitchFamily="49" charset="-122"/>
              </a:rPr>
              <a:t>       打开</a:t>
            </a:r>
            <a:r>
              <a:rPr lang="zh-CN" altLang="en-US" sz="2000" dirty="0">
                <a:latin typeface="Arial" pitchFamily="34" charset="0"/>
                <a:ea typeface="黑体" pitchFamily="49" charset="-122"/>
              </a:rPr>
              <a:t>“控制面板”的方法是，依次单击“开始”→“控制面板”命令，出现如图</a:t>
            </a:r>
            <a:r>
              <a:rPr lang="en-US" altLang="zh-CN" sz="2000" dirty="0">
                <a:latin typeface="Arial" pitchFamily="34" charset="0"/>
                <a:ea typeface="黑体" pitchFamily="49" charset="-122"/>
              </a:rPr>
              <a:t>3-60</a:t>
            </a:r>
            <a:r>
              <a:rPr lang="zh-CN" altLang="en-US" sz="2000" dirty="0">
                <a:latin typeface="Arial" pitchFamily="34" charset="0"/>
                <a:ea typeface="黑体" pitchFamily="49" charset="-122"/>
              </a:rPr>
              <a:t>所示的“控制面板”窗口</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7"/>
          <p:cNvSpPr>
            <a:spLocks noChangeArrowheads="1"/>
          </p:cNvSpPr>
          <p:nvPr/>
        </p:nvSpPr>
        <p:spPr bwMode="auto">
          <a:xfrm>
            <a:off x="95250" y="95703"/>
            <a:ext cx="3927678" cy="40011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dirty="0">
                <a:latin typeface="Arial" pitchFamily="34" charset="0"/>
                <a:ea typeface="黑体" pitchFamily="49" charset="-122"/>
              </a:rPr>
              <a:t>3.10.2  Windows 7</a:t>
            </a:r>
            <a:r>
              <a:rPr lang="zh-CN" altLang="en-US" sz="2000" dirty="0">
                <a:latin typeface="Arial" pitchFamily="34" charset="0"/>
                <a:ea typeface="黑体" pitchFamily="49" charset="-122"/>
              </a:rPr>
              <a:t>的</a:t>
            </a:r>
            <a:r>
              <a:rPr lang="zh-CN" altLang="en-US" sz="2000" dirty="0" smtClean="0">
                <a:latin typeface="Arial" pitchFamily="34" charset="0"/>
                <a:ea typeface="黑体" pitchFamily="49" charset="-122"/>
              </a:rPr>
              <a:t>控制面板     </a:t>
            </a:r>
            <a:endParaRPr lang="zh-CN" altLang="en-US" sz="2000" dirty="0">
              <a:latin typeface="Arial" pitchFamily="34" charset="0"/>
              <a:ea typeface="黑体" pitchFamily="49" charset="-122"/>
            </a:endParaRPr>
          </a:p>
        </p:txBody>
      </p:sp>
      <p:sp>
        <p:nvSpPr>
          <p:cNvPr id="4" name="矩形 3"/>
          <p:cNvSpPr/>
          <p:nvPr/>
        </p:nvSpPr>
        <p:spPr>
          <a:xfrm>
            <a:off x="1691680" y="4283804"/>
            <a:ext cx="2872951"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3-60  “</a:t>
            </a:r>
            <a:r>
              <a:rPr lang="zh-CN" altLang="en-US" dirty="0">
                <a:solidFill>
                  <a:srgbClr val="FFFFFF"/>
                </a:solidFill>
                <a:latin typeface="Arial" pitchFamily="34" charset="0"/>
                <a:ea typeface="黑体" pitchFamily="49" charset="-122"/>
              </a:rPr>
              <a:t>控制面板”窗口</a:t>
            </a:r>
          </a:p>
        </p:txBody>
      </p:sp>
      <p:sp>
        <p:nvSpPr>
          <p:cNvPr id="5" name="Rectangle 2"/>
          <p:cNvSpPr>
            <a:spLocks noChangeArrowheads="1"/>
          </p:cNvSpPr>
          <p:nvPr/>
        </p:nvSpPr>
        <p:spPr bwMode="auto">
          <a:xfrm>
            <a:off x="95250" y="4653136"/>
            <a:ext cx="9000000" cy="187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下面</a:t>
            </a:r>
            <a:r>
              <a:rPr lang="zh-CN" altLang="en-US" sz="2000" dirty="0">
                <a:latin typeface="Arial" pitchFamily="34" charset="0"/>
                <a:ea typeface="黑体" pitchFamily="49" charset="-122"/>
              </a:rPr>
              <a:t>我们</a:t>
            </a:r>
            <a:r>
              <a:rPr lang="zh-CN" altLang="en-US" sz="2000" dirty="0" smtClean="0">
                <a:latin typeface="Arial" pitchFamily="34" charset="0"/>
                <a:ea typeface="黑体" pitchFamily="49" charset="-122"/>
              </a:rPr>
              <a:t>介绍删除（卸载）程序工具的使用。其他功能不再</a:t>
            </a:r>
            <a:r>
              <a:rPr lang="zh-CN" altLang="en-US" sz="2000" dirty="0">
                <a:latin typeface="Arial" pitchFamily="34" charset="0"/>
                <a:ea typeface="黑体" pitchFamily="49" charset="-122"/>
              </a:rPr>
              <a:t>细述。</a:t>
            </a:r>
          </a:p>
          <a:p>
            <a:r>
              <a:rPr lang="zh-CN" altLang="en-US" sz="2000" dirty="0" smtClean="0">
                <a:latin typeface="Arial" pitchFamily="34" charset="0"/>
                <a:ea typeface="黑体" pitchFamily="49" charset="-122"/>
              </a:rPr>
              <a:t>       使用</a:t>
            </a:r>
            <a:r>
              <a:rPr lang="zh-CN" altLang="en-US" sz="2000" dirty="0">
                <a:latin typeface="Arial" pitchFamily="34" charset="0"/>
                <a:ea typeface="黑体" pitchFamily="49" charset="-122"/>
              </a:rPr>
              <a:t>“添加或删除程序”工具的方法如下。</a:t>
            </a:r>
          </a:p>
          <a:p>
            <a:r>
              <a:rPr lang="zh-CN" altLang="en-US" sz="2000" dirty="0" smtClean="0">
                <a:latin typeface="Arial" pitchFamily="34" charset="0"/>
                <a:ea typeface="黑体" pitchFamily="49" charset="-122"/>
              </a:rPr>
              <a:t>        在</a:t>
            </a:r>
            <a:r>
              <a:rPr lang="zh-CN" altLang="en-US" sz="2000" dirty="0">
                <a:latin typeface="Arial" pitchFamily="34" charset="0"/>
                <a:ea typeface="黑体" pitchFamily="49" charset="-122"/>
              </a:rPr>
              <a:t>“控制面板”窗口中，单击“程序和功能”图标，弹出如图</a:t>
            </a:r>
            <a:r>
              <a:rPr lang="en-US" altLang="zh-CN" sz="2000" dirty="0">
                <a:latin typeface="Arial" pitchFamily="34" charset="0"/>
                <a:ea typeface="黑体" pitchFamily="49" charset="-122"/>
              </a:rPr>
              <a:t>3-61</a:t>
            </a:r>
            <a:r>
              <a:rPr lang="zh-CN" altLang="en-US" sz="2000" dirty="0">
                <a:latin typeface="Arial" pitchFamily="34" charset="0"/>
                <a:ea typeface="黑体" pitchFamily="49" charset="-122"/>
              </a:rPr>
              <a:t>所示的“程序和功能”窗口，系统默认显示“卸载程序”界面。</a:t>
            </a:r>
          </a:p>
          <a:p>
            <a:r>
              <a:rPr lang="zh-CN" altLang="en-US" sz="2000" dirty="0" smtClean="0">
                <a:latin typeface="Arial" pitchFamily="34" charset="0"/>
                <a:ea typeface="黑体" pitchFamily="49" charset="-122"/>
              </a:rPr>
              <a:t>       如果</a:t>
            </a:r>
            <a:r>
              <a:rPr lang="zh-CN" altLang="en-US" sz="2000" dirty="0">
                <a:latin typeface="Arial" pitchFamily="34" charset="0"/>
                <a:ea typeface="黑体" pitchFamily="49" charset="-122"/>
              </a:rPr>
              <a:t>要删除一个应用程序，可在“卸载或更改程序”列表框中，选择要删除的程序名，单击工具栏中的“卸载</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更改”按钮 即可</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6" name="矩形 5"/>
          <p:cNvSpPr/>
          <p:nvPr/>
        </p:nvSpPr>
        <p:spPr>
          <a:xfrm>
            <a:off x="4744495" y="4283804"/>
            <a:ext cx="336612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3-61  “</a:t>
            </a:r>
            <a:r>
              <a:rPr lang="zh-CN" altLang="en-US" dirty="0">
                <a:solidFill>
                  <a:srgbClr val="FFFFFF"/>
                </a:solidFill>
                <a:latin typeface="Arial" pitchFamily="34" charset="0"/>
                <a:ea typeface="黑体" pitchFamily="49" charset="-122"/>
              </a:rPr>
              <a:t>添加和删除程序”窗口</a:t>
            </a:r>
          </a:p>
        </p:txBody>
      </p:sp>
      <p:pic>
        <p:nvPicPr>
          <p:cNvPr id="7" name="图片 6"/>
          <p:cNvPicPr/>
          <p:nvPr/>
        </p:nvPicPr>
        <p:blipFill>
          <a:blip r:embed="rId2"/>
          <a:stretch>
            <a:fillRect/>
          </a:stretch>
        </p:blipFill>
        <p:spPr>
          <a:xfrm>
            <a:off x="4870254" y="2478200"/>
            <a:ext cx="3158129" cy="1805603"/>
          </a:xfrm>
          <a:prstGeom prst="rect">
            <a:avLst/>
          </a:prstGeom>
        </p:spPr>
      </p:pic>
      <p:pic>
        <p:nvPicPr>
          <p:cNvPr id="8" name="图片 7"/>
          <p:cNvPicPr/>
          <p:nvPr/>
        </p:nvPicPr>
        <p:blipFill>
          <a:blip r:embed="rId3"/>
          <a:stretch>
            <a:fillRect/>
          </a:stretch>
        </p:blipFill>
        <p:spPr>
          <a:xfrm>
            <a:off x="1259632" y="2478200"/>
            <a:ext cx="3232829" cy="1805603"/>
          </a:xfrm>
          <a:prstGeom prst="rect">
            <a:avLst/>
          </a:prstGeom>
        </p:spPr>
      </p:pic>
      <p:sp>
        <p:nvSpPr>
          <p:cNvPr id="9" name="AutoShape 3">
            <a:hlinkClick r:id="rId4" action="ppaction://hlinksldjump" highlightClick="1"/>
          </p:cNvPr>
          <p:cNvSpPr>
            <a:spLocks noChangeArrowheads="1"/>
          </p:cNvSpPr>
          <p:nvPr/>
        </p:nvSpPr>
        <p:spPr bwMode="auto">
          <a:xfrm>
            <a:off x="7726363" y="6426200"/>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dirty="0">
                <a:solidFill>
                  <a:srgbClr val="FFFF00"/>
                </a:solidFill>
                <a:ea typeface="黑体" pitchFamily="49" charset="-122"/>
              </a:rPr>
              <a:t>←返回目录</a:t>
            </a:r>
          </a:p>
        </p:txBody>
      </p:sp>
    </p:spTree>
    <p:extLst>
      <p:ext uri="{BB962C8B-B14F-4D97-AF65-F5344CB8AC3E}">
        <p14:creationId xmlns:p14="http://schemas.microsoft.com/office/powerpoint/2010/main" val="95288329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0"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0" fill="hold">
                                          <p:stCondLst>
                                            <p:cond delay="0"/>
                                          </p:stCondLst>
                                        </p:cTn>
                                        <p:tgtEl>
                                          <p:spTgt spid="5"/>
                                        </p:tgtEl>
                                        <p:attrNameLst>
                                          <p:attrName>style.visibility</p:attrName>
                                        </p:attrNameLst>
                                      </p:cBhvr>
                                      <p:to>
                                        <p:strVal val="visible"/>
                                      </p:to>
                                    </p:set>
                                    <p:animEffec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5"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ChangeArrowheads="1"/>
          </p:cNvSpPr>
          <p:nvPr/>
        </p:nvSpPr>
        <p:spPr bwMode="auto">
          <a:xfrm>
            <a:off x="82550" y="188913"/>
            <a:ext cx="8997950" cy="309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000" dirty="0">
                <a:latin typeface="Arial" pitchFamily="34" charset="0"/>
                <a:ea typeface="黑体" pitchFamily="49" charset="-122"/>
              </a:rPr>
              <a:t>        1）单道程序。单道程序是同一时刻只运行一道程序，应用程序和操作系统共享存储器，大多数内存用于应用程序，操作系统只占用一小部分，程序整体装入内存，运行结束后由其他程序替代，如图3-2中给出了单道程序的内存分配。单道程序工作简单明了，同时具有显著的缺点：程序大小必需小于内存大小，CPU的利用率很低。</a:t>
            </a:r>
          </a:p>
          <a:p>
            <a:r>
              <a:rPr lang="zh-CN" altLang="en-US" sz="2000" dirty="0">
                <a:latin typeface="Arial" pitchFamily="34" charset="0"/>
                <a:ea typeface="黑体" pitchFamily="49" charset="-122"/>
              </a:rPr>
              <a:t>        2）多道程序。在分时系统中，允许多个进程同时在存储器里，当某个进程等待I/O而阻塞时，其他进程可以利用CPU，从而提高CPU的利用率，为此，操作系统引入多道程序的内存管理方案。在多道程序中，同一时刻可以装入多个程序并且能够同时执行这些程序，CPU轮流为它们服务，图3-3给出了多道程序的内存分配方案。</a:t>
            </a:r>
          </a:p>
        </p:txBody>
      </p:sp>
      <p:sp>
        <p:nvSpPr>
          <p:cNvPr id="106499" name="Rectangle 3"/>
          <p:cNvSpPr>
            <a:spLocks noChangeArrowheads="1"/>
          </p:cNvSpPr>
          <p:nvPr/>
        </p:nvSpPr>
        <p:spPr bwMode="auto">
          <a:xfrm>
            <a:off x="171450" y="5597525"/>
            <a:ext cx="22685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latin typeface="Arial" pitchFamily="34" charset="0"/>
                <a:ea typeface="黑体" pitchFamily="49" charset="-122"/>
              </a:rPr>
              <a:t>图3-2  单道程序的内存分配</a:t>
            </a:r>
          </a:p>
        </p:txBody>
      </p:sp>
      <p:sp>
        <p:nvSpPr>
          <p:cNvPr id="106500" name="Rectangle 4"/>
          <p:cNvSpPr>
            <a:spLocks noChangeArrowheads="1"/>
          </p:cNvSpPr>
          <p:nvPr/>
        </p:nvSpPr>
        <p:spPr bwMode="auto">
          <a:xfrm>
            <a:off x="2843213" y="5734050"/>
            <a:ext cx="244951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a:latin typeface="Arial" pitchFamily="34" charset="0"/>
                <a:ea typeface="黑体" pitchFamily="49" charset="-122"/>
              </a:rPr>
              <a:t>图3-3  多道程序的内存分配</a:t>
            </a:r>
          </a:p>
        </p:txBody>
      </p:sp>
      <p:sp>
        <p:nvSpPr>
          <p:cNvPr id="106501" name="Rectangle 5"/>
          <p:cNvSpPr>
            <a:spLocks noChangeArrowheads="1"/>
          </p:cNvSpPr>
          <p:nvPr/>
        </p:nvSpPr>
        <p:spPr bwMode="auto">
          <a:xfrm>
            <a:off x="5372100" y="3284538"/>
            <a:ext cx="3708400" cy="314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latin typeface="Arial" pitchFamily="34" charset="0"/>
                <a:ea typeface="黑体" pitchFamily="49" charset="-122"/>
              </a:rPr>
              <a:t>         实现多道程序最容易的办法是把主存划分为N个固定分区（各分区大小可能不相等），当一个作业到达时，可以把它存放到能够容纳它的最小分区的输入队列中，每个作业在排到队列头时被装入一个分区，它停留在主存中直到运行完毕。但如果每个程序大小不一如何处理？</a:t>
            </a:r>
          </a:p>
        </p:txBody>
      </p:sp>
      <p:pic>
        <p:nvPicPr>
          <p:cNvPr id="10650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88" y="3943350"/>
            <a:ext cx="2503487" cy="148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50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3050" y="3429000"/>
            <a:ext cx="2513013" cy="2058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ChangeArrowheads="1"/>
          </p:cNvSpPr>
          <p:nvPr/>
        </p:nvSpPr>
        <p:spPr bwMode="auto">
          <a:xfrm>
            <a:off x="82550" y="188913"/>
            <a:ext cx="8997950" cy="590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400" dirty="0">
                <a:latin typeface="Arial" pitchFamily="34" charset="0"/>
                <a:ea typeface="黑体" pitchFamily="49" charset="-122"/>
              </a:rPr>
              <a:t>        </a:t>
            </a:r>
            <a:r>
              <a:rPr lang="zh-CN" altLang="en-US" sz="2400" dirty="0">
                <a:solidFill>
                  <a:srgbClr val="FFC000"/>
                </a:solidFill>
                <a:latin typeface="Arial" pitchFamily="34" charset="0"/>
                <a:ea typeface="黑体" pitchFamily="49" charset="-122"/>
              </a:rPr>
              <a:t>3．设备管理</a:t>
            </a:r>
          </a:p>
          <a:p>
            <a:r>
              <a:rPr lang="zh-CN" altLang="en-US" sz="2400" dirty="0">
                <a:latin typeface="Arial" pitchFamily="34" charset="0"/>
                <a:ea typeface="黑体" pitchFamily="49" charset="-122"/>
              </a:rPr>
              <a:t>        设备管理的主要任务是对计算机系统内的所有设备实施有效的管理，使用户方便灵活地使用设备。</a:t>
            </a:r>
          </a:p>
          <a:p>
            <a:r>
              <a:rPr lang="zh-CN" altLang="en-US" sz="2400" dirty="0">
                <a:latin typeface="Arial" pitchFamily="34" charset="0"/>
                <a:ea typeface="黑体" pitchFamily="49" charset="-122"/>
              </a:rPr>
              <a:t>        </a:t>
            </a:r>
            <a:r>
              <a:rPr lang="zh-CN" altLang="en-US" sz="2400" dirty="0">
                <a:solidFill>
                  <a:srgbClr val="FFC000"/>
                </a:solidFill>
                <a:latin typeface="Arial" pitchFamily="34" charset="0"/>
                <a:ea typeface="黑体" pitchFamily="49" charset="-122"/>
              </a:rPr>
              <a:t>4．文件管理</a:t>
            </a:r>
          </a:p>
          <a:p>
            <a:r>
              <a:rPr lang="zh-CN" altLang="en-US" sz="2400" dirty="0">
                <a:latin typeface="Arial" pitchFamily="34" charset="0"/>
                <a:ea typeface="黑体" pitchFamily="49" charset="-122"/>
              </a:rPr>
              <a:t>        文件管理则是对系统的信息资源的管理。通常把程序和数据以文件形式存储在外存储器上，供用户使用。这样，外存储器上保存了大量文件，对这些文件如不能采取良好的管理方式，就会导致混乱或破坏，造成严重后果。为此，在操作系统中配置了文件管理，它的主要任务是对用户文件和系统文件进行有效管理，实现按名存取；实现文件的共享、保护和保密，保证文件的安全性；并提供给用户一套能方便使用文件的操作和命令。</a:t>
            </a:r>
          </a:p>
          <a:p>
            <a:pPr lvl="1">
              <a:buClr>
                <a:srgbClr val="FFFF00"/>
              </a:buClr>
              <a:buSzPct val="125000"/>
              <a:buFont typeface="Wingdings" pitchFamily="2" charset="2"/>
              <a:buChar char="l"/>
            </a:pPr>
            <a:r>
              <a:rPr lang="zh-CN" altLang="en-US" sz="2400" dirty="0">
                <a:latin typeface="Arial" pitchFamily="34" charset="0"/>
                <a:ea typeface="黑体" pitchFamily="49" charset="-122"/>
              </a:rPr>
              <a:t>文件存储空间的管理：对存储空间的分配和回收等功能。</a:t>
            </a:r>
          </a:p>
          <a:p>
            <a:pPr lvl="1">
              <a:buClr>
                <a:srgbClr val="FFFF00"/>
              </a:buClr>
              <a:buSzPct val="125000"/>
              <a:buFont typeface="Wingdings" pitchFamily="2" charset="2"/>
              <a:buChar char="l"/>
            </a:pPr>
            <a:r>
              <a:rPr lang="zh-CN" altLang="en-US" sz="2400" dirty="0">
                <a:latin typeface="Arial" pitchFamily="34" charset="0"/>
                <a:ea typeface="黑体" pitchFamily="49" charset="-122"/>
              </a:rPr>
              <a:t>目录管理：目录是为方便文件管理而设置的数据结构，它能提供按名存取的功能。</a:t>
            </a:r>
          </a:p>
          <a:p>
            <a:pPr lvl="1">
              <a:buClr>
                <a:srgbClr val="FFFF00"/>
              </a:buClr>
              <a:buSzPct val="125000"/>
              <a:buFont typeface="Wingdings" pitchFamily="2" charset="2"/>
              <a:buChar char="l"/>
            </a:pPr>
            <a:r>
              <a:rPr lang="zh-CN" altLang="en-US" sz="2400" dirty="0">
                <a:latin typeface="Arial" pitchFamily="34" charset="0"/>
                <a:ea typeface="黑体" pitchFamily="49" charset="-122"/>
              </a:rPr>
              <a:t>文件的操作和使用：实现文件的操作，完成数据的读写。</a:t>
            </a:r>
          </a:p>
          <a:p>
            <a:pPr lvl="1">
              <a:buClr>
                <a:srgbClr val="FFFF00"/>
              </a:buClr>
              <a:buSzPct val="125000"/>
              <a:buFont typeface="Wingdings" pitchFamily="2" charset="2"/>
              <a:buChar char="l"/>
            </a:pPr>
            <a:r>
              <a:rPr lang="zh-CN" altLang="en-US" sz="2400" dirty="0">
                <a:latin typeface="Arial" pitchFamily="34" charset="0"/>
                <a:ea typeface="黑体" pitchFamily="49" charset="-122"/>
              </a:rPr>
              <a:t>文件保护：提供文件保护功能，防止文件遭到破坏。</a:t>
            </a:r>
          </a:p>
        </p:txBody>
      </p:sp>
    </p:spTree>
  </p:cSld>
  <p:clrMapOvr>
    <a:masterClrMapping/>
  </p:clrMapOvr>
  <p:transition>
    <p:random/>
  </p:transition>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_2">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_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
  <TotalTime>559</TotalTime>
  <Pages>0</Pages>
  <Words>16032</Words>
  <Characters>0</Characters>
  <Application>Microsoft Office PowerPoint</Application>
  <DocSecurity>0</DocSecurity>
  <PresentationFormat>全屏显示(4:3)</PresentationFormat>
  <Lines>0</Lines>
  <Paragraphs>872</Paragraphs>
  <Slides>71</Slides>
  <Notes>1</Notes>
  <HiddenSlides>0</HiddenSlides>
  <MMClips>1</MMClips>
  <ScaleCrop>false</ScaleCrop>
  <HeadingPairs>
    <vt:vector size="4" baseType="variant">
      <vt:variant>
        <vt:lpstr>主题</vt:lpstr>
      </vt:variant>
      <vt:variant>
        <vt:i4>2</vt:i4>
      </vt:variant>
      <vt:variant>
        <vt:lpstr>幻灯片标题</vt:lpstr>
      </vt:variant>
      <vt:variant>
        <vt:i4>71</vt:i4>
      </vt:variant>
    </vt:vector>
  </HeadingPairs>
  <TitlesOfParts>
    <vt:vector size="73" baseType="lpstr">
      <vt:lpstr>默认设计模板</vt:lpstr>
      <vt:lpstr>默认设计模板_2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2734</cp:revision>
  <dcterms:created xsi:type="dcterms:W3CDTF">1999-01-28T02:15:27Z</dcterms:created>
  <dcterms:modified xsi:type="dcterms:W3CDTF">2014-02-26T06:59:49Z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