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67EE8"/>
    <a:srgbClr val="FFC319"/>
    <a:srgbClr val="FDF58D"/>
    <a:srgbClr val="808080"/>
    <a:srgbClr val="FCFCFC"/>
    <a:srgbClr val="E8E8E8"/>
    <a:srgbClr val="FFD84B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4659" autoAdjust="0"/>
  </p:normalViewPr>
  <p:slideViewPr>
    <p:cSldViewPr>
      <p:cViewPr>
        <p:scale>
          <a:sx n="66" d="100"/>
          <a:sy n="66" d="100"/>
        </p:scale>
        <p:origin x="-1176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77578" y="730595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71" y="502830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52025B5F-882A-4CC4-ACEA-59857776F2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1794-6622-4FDB-8A3D-53F2C195A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946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51D6-629D-493A-9904-3D43B2DB3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01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351BB3-03B1-456C-B16A-018F1D82C9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339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A8DD16-1CF5-4202-BA93-6E36388082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26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F16-3815-41A7-AE91-8064A8A1BF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1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3EA8-7422-40C2-9CFB-01E309ED1B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E47-1B84-485D-B71C-7AFDC9A7FA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02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25BB2-1B9D-4E2A-84E6-1CDAAB4EF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7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B9060-D9C2-46CF-AAC3-B9F936D02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667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E52F9-2F74-4A00-AB13-1437F4F88A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4633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0805-7FB4-48B9-A2C9-4F9680E08C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02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25C3-62ED-4B72-AC04-13CA1F730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64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60350" y="-3147574"/>
            <a:ext cx="36000" cy="9156700"/>
          </a:xfrm>
          <a:prstGeom prst="line">
            <a:avLst/>
          </a:prstGeom>
          <a:ln w="31750">
            <a:solidFill>
              <a:srgbClr val="FFC319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3808047-03A9-4ABB-A726-632DD2B29F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隶书" pitchFamily="49" charset="-122"/>
          <a:ea typeface="隶书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221088"/>
            <a:ext cx="6696744" cy="864096"/>
          </a:xfrm>
        </p:spPr>
        <p:txBody>
          <a:bodyPr/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第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章　</a:t>
            </a:r>
            <a:r>
              <a:rPr lang="zh-CN" altLang="zh-CN" sz="3200" dirty="0"/>
              <a:t>电子表格软件</a:t>
            </a:r>
            <a:r>
              <a:rPr lang="en-US" altLang="zh-CN" sz="3200" dirty="0"/>
              <a:t>Excel 2010</a:t>
            </a:r>
            <a:endParaRPr lang="zh-CN" altLang="zh-CN" sz="3200" dirty="0"/>
          </a:p>
          <a:p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．分类</a:t>
            </a:r>
            <a:r>
              <a:rPr lang="zh-CN" altLang="zh-CN" dirty="0" smtClean="0"/>
              <a:t>汇总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分类</a:t>
            </a:r>
            <a:r>
              <a:rPr lang="zh-CN" altLang="zh-CN" dirty="0"/>
              <a:t>汇总是对工作表中数据按照某列内容进行分类，对每类数据的某列数据进行求和或记数等操作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请特别注意：在分类汇总前，一定要按分类字段对数据进行排序，升序降序均可。</a:t>
            </a:r>
          </a:p>
          <a:p>
            <a:r>
              <a:rPr lang="zh-CN" altLang="zh-CN" dirty="0"/>
              <a:t>在“数据”选项卡上的“分级显示”组中</a:t>
            </a:r>
            <a:r>
              <a:rPr lang="zh-CN" altLang="zh-CN" dirty="0" smtClean="0"/>
              <a:t>，单击</a:t>
            </a:r>
            <a:r>
              <a:rPr lang="zh-CN" altLang="zh-CN" dirty="0"/>
              <a:t>“分类汇总”按钮，显示“分类汇总”对话框。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610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．筛选</a:t>
            </a:r>
            <a:r>
              <a:rPr lang="zh-CN" altLang="zh-CN" dirty="0" smtClean="0"/>
              <a:t>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Excel</a:t>
            </a:r>
            <a:r>
              <a:rPr lang="zh-CN" altLang="zh-CN" dirty="0"/>
              <a:t>筛选功能包括自动筛选和高级筛选。筛选就是根据用户设置的条件，在工作表中选出符合条件的数据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）自动筛选</a:t>
            </a:r>
          </a:p>
          <a:p>
            <a:r>
              <a:rPr lang="zh-CN" altLang="zh-CN" dirty="0"/>
              <a:t>自动筛选适用于简单条件，将在原数据区显示符合条件的数据行，不符合条件的数据行将被隐藏。</a:t>
            </a:r>
          </a:p>
          <a:p>
            <a:r>
              <a:rPr lang="zh-CN" altLang="zh-CN" dirty="0" smtClean="0"/>
              <a:t>“数据”</a:t>
            </a:r>
            <a:r>
              <a:rPr lang="zh-CN" altLang="zh-CN" dirty="0"/>
              <a:t>选项卡的“排序和筛选”组中，单击“筛选”按钮</a:t>
            </a:r>
            <a:r>
              <a:rPr lang="en-US" altLang="zh-CN" dirty="0"/>
              <a:t> 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141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）高级</a:t>
            </a:r>
            <a:r>
              <a:rPr lang="zh-CN" altLang="zh-CN" dirty="0" smtClean="0"/>
              <a:t>筛选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高级</a:t>
            </a:r>
            <a:r>
              <a:rPr lang="zh-CN" altLang="zh-CN" dirty="0"/>
              <a:t>筛选适用于复杂条件。要执行高级筛选的数据区域必须有列标题，也要有条件区，即放置筛选条件的单元格区域，筛选出来的数据可显示在原数据区也可复制到其他单元格区域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条件区的字段名要显示在同一行不同单元格中，字段要满足的条件输在相应字段名的下方，如条件是“与”关系，则输在同一行，如是“或”关系，则输在不同行。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462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．合并</a:t>
            </a:r>
            <a:r>
              <a:rPr lang="zh-CN" altLang="zh-CN" dirty="0" smtClean="0"/>
              <a:t>计算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合并</a:t>
            </a:r>
            <a:r>
              <a:rPr lang="zh-CN" altLang="zh-CN" dirty="0"/>
              <a:t>计算是指可以通过合并计算的方法来汇总一个或多个源区中的数据。合并计算可以是求和、求平均值、求最大值等操作。</a:t>
            </a:r>
            <a:r>
              <a:rPr lang="en-US" altLang="zh-CN" dirty="0"/>
              <a:t>Microsoft  Excel </a:t>
            </a:r>
            <a:r>
              <a:rPr lang="zh-CN" altLang="zh-CN" dirty="0"/>
              <a:t>提供了两种合并计算数据的方法。</a:t>
            </a:r>
          </a:p>
          <a:p>
            <a:pPr lvl="0"/>
            <a:r>
              <a:rPr lang="zh-CN" altLang="zh-CN" dirty="0"/>
              <a:t>按位置进行合并计算：多个源区域中的数据是按照相同的顺序排列，且使用相同的行和列标签时；</a:t>
            </a:r>
          </a:p>
          <a:p>
            <a:pPr lvl="0"/>
            <a:r>
              <a:rPr lang="zh-CN" altLang="zh-CN" dirty="0"/>
              <a:t>按分类进行合并计算：多个源区域中的数据以不同的方式排列，但使用相同的行和列标签。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368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．合并计算</a:t>
            </a:r>
            <a:endParaRPr lang="zh-CN" altLang="en-US" dirty="0"/>
          </a:p>
        </p:txBody>
      </p:sp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6512989" cy="2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682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．数据透视</a:t>
            </a:r>
            <a:r>
              <a:rPr lang="zh-CN" altLang="zh-CN" dirty="0" smtClean="0"/>
              <a:t>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数据</a:t>
            </a:r>
            <a:r>
              <a:rPr lang="zh-CN" altLang="zh-CN" dirty="0"/>
              <a:t>透视表是</a:t>
            </a:r>
            <a:r>
              <a:rPr lang="en-US" altLang="zh-CN" dirty="0"/>
              <a:t>Excel</a:t>
            </a:r>
            <a:r>
              <a:rPr lang="zh-CN" altLang="zh-CN" dirty="0"/>
              <a:t>中强大的工具之一。它是一种交互的、交叉制表的</a:t>
            </a:r>
            <a:r>
              <a:rPr lang="en-US" altLang="zh-CN" dirty="0"/>
              <a:t>Excel</a:t>
            </a:r>
            <a:r>
              <a:rPr lang="zh-CN" altLang="zh-CN" dirty="0"/>
              <a:t>报表，可以通过选择行字段和列字段，对多种来源（包括</a:t>
            </a:r>
            <a:r>
              <a:rPr lang="en-US" altLang="zh-CN" dirty="0"/>
              <a:t>Excel</a:t>
            </a:r>
            <a:r>
              <a:rPr lang="zh-CN" altLang="zh-CN" dirty="0"/>
              <a:t>的外部数据）的数据（如数据库记录）进行汇总、分析或交叉排列。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722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．数据透视表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数据透视表创建好后，单击数据透视表字段右侧的下拉箭头，可以控制数据的显示，用户可根据需要灵活查看数据，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804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4.6  </a:t>
            </a:r>
            <a:r>
              <a:rPr lang="zh-CN" altLang="zh-CN" dirty="0"/>
              <a:t>分析“数据汇总表”中的数据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solidFill>
                  <a:srgbClr val="FF0000"/>
                </a:solidFill>
              </a:rPr>
              <a:t>主要学习内容：</a:t>
            </a:r>
          </a:p>
          <a:p>
            <a:pPr lvl="0"/>
            <a:r>
              <a:rPr lang="zh-CN" altLang="zh-CN" dirty="0"/>
              <a:t>数据排序</a:t>
            </a:r>
          </a:p>
          <a:p>
            <a:pPr lvl="0"/>
            <a:r>
              <a:rPr lang="zh-CN" altLang="zh-CN" dirty="0"/>
              <a:t>分类汇总</a:t>
            </a:r>
          </a:p>
          <a:p>
            <a:pPr lvl="0"/>
            <a:r>
              <a:rPr lang="zh-CN" altLang="zh-CN" dirty="0"/>
              <a:t>筛选数据</a:t>
            </a:r>
          </a:p>
          <a:p>
            <a:pPr lvl="0"/>
            <a:r>
              <a:rPr lang="zh-CN" altLang="zh-CN" dirty="0"/>
              <a:t>合并</a:t>
            </a:r>
            <a:r>
              <a:rPr lang="zh-CN" altLang="zh-CN" dirty="0" smtClean="0"/>
              <a:t>计算</a:t>
            </a:r>
            <a:endParaRPr lang="en-US" altLang="zh-CN" dirty="0" smtClean="0"/>
          </a:p>
          <a:p>
            <a:r>
              <a:rPr lang="zh-CN" altLang="zh-CN" dirty="0"/>
              <a:t>数据透视表</a:t>
            </a:r>
          </a:p>
          <a:p>
            <a:pPr lvl="0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0783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一、案例要求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素材</a:t>
            </a:r>
            <a:r>
              <a:rPr lang="zh-CN" altLang="zh-CN" dirty="0"/>
              <a:t>为“数据汇总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”。打开“数据汇总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”工作簿，操作要求如下：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）将工作表“第一学年下学期”内容全部复制</a:t>
            </a:r>
            <a:r>
              <a:rPr lang="en-US" altLang="zh-CN" dirty="0"/>
              <a:t>Sheet3</a:t>
            </a:r>
            <a:r>
              <a:rPr lang="zh-CN" altLang="zh-CN" dirty="0"/>
              <a:t>表中。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）删除工作表</a:t>
            </a:r>
            <a:r>
              <a:rPr lang="en-US" altLang="zh-CN" dirty="0"/>
              <a:t>Sheet3 </a:t>
            </a:r>
            <a:r>
              <a:rPr lang="zh-CN" altLang="zh-CN" dirty="0"/>
              <a:t>中“最高分”和“最低分”行。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714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一、案例</a:t>
            </a:r>
            <a:r>
              <a:rPr lang="zh-CN" altLang="zh-CN" dirty="0" smtClean="0"/>
              <a:t>要求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）在工作表“第一学年上学期”中，以“总分”为主关键字，“高等数学”为次关键字，以降序方式对学生数据进行排序。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）在工作表“第一学年下学期”中，以“总分”为主关键字，“人工智能”为次关键字，以降序方式对学生数据进行排序，最高分和最低分行不参与排序。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596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一、案例要求</a:t>
            </a:r>
            <a:r>
              <a:rPr lang="zh-CN" altLang="en-US" dirty="0"/>
              <a:t>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）在工作表</a:t>
            </a:r>
            <a:r>
              <a:rPr lang="en-US" altLang="zh-CN" dirty="0"/>
              <a:t>Sheet3</a:t>
            </a:r>
            <a:r>
              <a:rPr lang="zh-CN" altLang="zh-CN" dirty="0"/>
              <a:t>中，利用“自动筛选 ”挑选出“密码学”大于</a:t>
            </a:r>
            <a:r>
              <a:rPr lang="en-US" altLang="zh-CN" dirty="0"/>
              <a:t>85</a:t>
            </a:r>
            <a:r>
              <a:rPr lang="zh-CN" altLang="zh-CN" dirty="0"/>
              <a:t>且“高等数学”大于或等于</a:t>
            </a:r>
            <a:r>
              <a:rPr lang="en-US" altLang="zh-CN" dirty="0"/>
              <a:t>90</a:t>
            </a:r>
            <a:r>
              <a:rPr lang="zh-CN" altLang="zh-CN" dirty="0"/>
              <a:t>的学生数据。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844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一、案例要求</a:t>
            </a:r>
            <a:r>
              <a:rPr lang="zh-CN" altLang="en-US" dirty="0"/>
              <a:t>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）在工作表</a:t>
            </a:r>
            <a:r>
              <a:rPr lang="en-US" altLang="zh-CN" dirty="0"/>
              <a:t>Sheet4</a:t>
            </a:r>
            <a:r>
              <a:rPr lang="zh-CN" altLang="zh-CN" dirty="0"/>
              <a:t>中，挑选出各科成绩均大于或等于</a:t>
            </a:r>
            <a:r>
              <a:rPr lang="en-US" altLang="zh-CN" dirty="0"/>
              <a:t>85</a:t>
            </a:r>
            <a:r>
              <a:rPr lang="zh-CN" altLang="zh-CN" dirty="0"/>
              <a:t>分的学生记录，并将结果放置在</a:t>
            </a:r>
            <a:r>
              <a:rPr lang="en-US" altLang="zh-CN" dirty="0"/>
              <a:t>B38</a:t>
            </a:r>
            <a:r>
              <a:rPr lang="zh-CN" altLang="zh-CN" dirty="0"/>
              <a:t>开始的单元格区域，条件放在</a:t>
            </a:r>
            <a:r>
              <a:rPr lang="en-US" altLang="zh-CN" dirty="0"/>
              <a:t>P5</a:t>
            </a:r>
            <a:r>
              <a:rPr lang="zh-CN" altLang="zh-CN" dirty="0"/>
              <a:t>开始的单元格区域；再挑选出“高等数学”大于</a:t>
            </a:r>
            <a:r>
              <a:rPr lang="en-US" altLang="zh-CN" dirty="0"/>
              <a:t>90</a:t>
            </a:r>
            <a:r>
              <a:rPr lang="zh-CN" altLang="zh-CN" dirty="0"/>
              <a:t>分或“计算机学科基础”大于或等于</a:t>
            </a:r>
            <a:r>
              <a:rPr lang="en-US" altLang="zh-CN" dirty="0"/>
              <a:t>90</a:t>
            </a:r>
            <a:r>
              <a:rPr lang="zh-CN" altLang="zh-CN" dirty="0"/>
              <a:t>分的学生记录，结果放置在</a:t>
            </a:r>
            <a:r>
              <a:rPr lang="en-US" altLang="zh-CN" dirty="0"/>
              <a:t>B45</a:t>
            </a:r>
            <a:r>
              <a:rPr lang="zh-CN" altLang="zh-CN" dirty="0"/>
              <a:t>开始的单元格区域，条件放在</a:t>
            </a:r>
            <a:r>
              <a:rPr lang="en-US" altLang="zh-CN" dirty="0"/>
              <a:t>P9</a:t>
            </a:r>
            <a:r>
              <a:rPr lang="zh-CN" altLang="zh-CN" dirty="0"/>
              <a:t>开始的单元格区域；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681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一、案例要求</a:t>
            </a:r>
            <a:r>
              <a:rPr lang="zh-CN" altLang="en-US" dirty="0"/>
              <a:t>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）在工作表</a:t>
            </a:r>
            <a:r>
              <a:rPr lang="en-US" altLang="zh-CN" dirty="0"/>
              <a:t>Sheet5</a:t>
            </a:r>
            <a:r>
              <a:rPr lang="zh-CN" altLang="zh-CN" dirty="0"/>
              <a:t>中，利用分类汇总，以性别为分类字段，求出工作表中男生和女生总人数，并将结果放置性别列。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）在工作表“选课情况</a:t>
            </a:r>
            <a:r>
              <a:rPr lang="en-US" altLang="zh-CN" dirty="0"/>
              <a:t>1</a:t>
            </a:r>
            <a:r>
              <a:rPr lang="zh-CN" altLang="zh-CN" dirty="0"/>
              <a:t>”中，利用“合并计算”统计出每门“计算机类公选课”的选修人数，放置在</a:t>
            </a:r>
            <a:r>
              <a:rPr lang="en-US" altLang="zh-CN" dirty="0"/>
              <a:t>G4</a:t>
            </a:r>
            <a:r>
              <a:rPr lang="zh-CN" altLang="zh-CN" dirty="0"/>
              <a:t>开始的单元格区域。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298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一、案例要求</a:t>
            </a:r>
            <a:r>
              <a:rPr lang="zh-CN" altLang="en-US" dirty="0"/>
              <a:t>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9</a:t>
            </a:r>
            <a:r>
              <a:rPr lang="zh-CN" altLang="zh-CN" dirty="0"/>
              <a:t>）在工作表“选课情况</a:t>
            </a:r>
            <a:r>
              <a:rPr lang="en-US" altLang="zh-CN" dirty="0"/>
              <a:t>2</a:t>
            </a:r>
            <a:r>
              <a:rPr lang="zh-CN" altLang="zh-CN" dirty="0"/>
              <a:t>”中，以单元格</a:t>
            </a:r>
            <a:r>
              <a:rPr lang="en-US" altLang="zh-CN" dirty="0"/>
              <a:t>H4</a:t>
            </a:r>
            <a:r>
              <a:rPr lang="zh-CN" altLang="zh-CN" dirty="0"/>
              <a:t>为起始单元建立数据透视表，“报表筛选”为“学期”，“行标签”为“班级”，“列标签”为“课程名称”，“数值”为“选课人数”求和。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12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</a:t>
            </a:r>
            <a:r>
              <a:rPr lang="zh-CN" altLang="zh-CN" dirty="0" smtClean="0"/>
              <a:t>要点</a:t>
            </a:r>
            <a:r>
              <a:rPr lang="en-US" altLang="zh-CN" dirty="0" smtClean="0"/>
              <a:t>--1</a:t>
            </a:r>
            <a:r>
              <a:rPr lang="zh-CN" altLang="zh-CN" dirty="0"/>
              <a:t>．数据的排序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按照一列数据排序，操作步骤如下：</a:t>
            </a:r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）选择单元格区域中的一列数据，或者确保活动单元格位于这列数据中。</a:t>
            </a:r>
          </a:p>
          <a:p>
            <a:pPr marL="0" lv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）在“数据”选项卡的“排序和筛选”组中，如图</a:t>
            </a:r>
            <a:r>
              <a:rPr lang="en-US" altLang="zh-CN" dirty="0"/>
              <a:t>4-176</a:t>
            </a:r>
            <a:r>
              <a:rPr lang="zh-CN" altLang="zh-CN" dirty="0"/>
              <a:t>所示，执行下列操作之一：</a:t>
            </a:r>
            <a:r>
              <a:rPr lang="zh-CN" altLang="zh-CN" dirty="0"/>
              <a:t> </a:t>
            </a:r>
            <a:r>
              <a:rPr lang="zh-CN" altLang="zh-CN" dirty="0"/>
              <a:t>按升序排序，单击 “升序”。</a:t>
            </a:r>
          </a:p>
          <a:p>
            <a:pPr marL="0" lvl="0" indent="0">
              <a:buNone/>
            </a:pPr>
            <a:r>
              <a:rPr lang="zh-CN" altLang="zh-CN" dirty="0"/>
              <a:t>按降序排序，单击 </a:t>
            </a:r>
            <a:r>
              <a:rPr lang="en-US" altLang="zh-CN" dirty="0"/>
              <a:t> </a:t>
            </a:r>
            <a:r>
              <a:rPr lang="zh-CN" altLang="zh-CN" dirty="0"/>
              <a:t>“降序”。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111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black">
        <a:noFill/>
        <a:ln>
          <a:noFill/>
        </a:ln>
        <a:effectLst>
          <a:outerShdw dist="35921" dir="2700000" algn="ctr" rotWithShape="0">
            <a:srgbClr val="FFFFFF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>
          <a:defRPr sz="2400" kern="0" dirty="0" smtClean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1032</TotalTime>
  <Words>959</Words>
  <Application>Microsoft Office PowerPoint</Application>
  <PresentationFormat>全屏显示(4:3)</PresentationFormat>
  <Paragraphs>51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12</vt:lpstr>
      <vt:lpstr>计算机应用基础实例教程 （Windows 7+Office 2010）</vt:lpstr>
      <vt:lpstr>4.6  分析“数据汇总表”中的数据</vt:lpstr>
      <vt:lpstr>一、案例要求</vt:lpstr>
      <vt:lpstr>一、案例要求（续）</vt:lpstr>
      <vt:lpstr>一、案例要求（续）</vt:lpstr>
      <vt:lpstr>一、案例要求（续）</vt:lpstr>
      <vt:lpstr>一、案例要求（续）</vt:lpstr>
      <vt:lpstr>一、案例要求（续）</vt:lpstr>
      <vt:lpstr>三、知识技能要点--1．数据的排序 </vt:lpstr>
      <vt:lpstr>2．分类汇总</vt:lpstr>
      <vt:lpstr>3．筛选数据</vt:lpstr>
      <vt:lpstr>（2）高级筛选</vt:lpstr>
      <vt:lpstr>4．合并计算</vt:lpstr>
      <vt:lpstr>4．合并计算</vt:lpstr>
      <vt:lpstr>．数据透视表</vt:lpstr>
      <vt:lpstr>．数据透视表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Administrator</cp:lastModifiedBy>
  <cp:revision>227</cp:revision>
  <dcterms:created xsi:type="dcterms:W3CDTF">2013-08-06T02:48:58Z</dcterms:created>
  <dcterms:modified xsi:type="dcterms:W3CDTF">2014-11-09T14:39:43Z</dcterms:modified>
</cp:coreProperties>
</file>