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344" r:id="rId2"/>
    <p:sldId id="343" r:id="rId3"/>
    <p:sldId id="345" r:id="rId4"/>
    <p:sldId id="348" r:id="rId5"/>
    <p:sldId id="349" r:id="rId6"/>
    <p:sldId id="347" r:id="rId7"/>
    <p:sldId id="346" r:id="rId8"/>
    <p:sldId id="350" r:id="rId9"/>
    <p:sldId id="351" r:id="rId10"/>
    <p:sldId id="352" r:id="rId11"/>
    <p:sldId id="366" r:id="rId12"/>
    <p:sldId id="365" r:id="rId13"/>
    <p:sldId id="367" r:id="rId14"/>
    <p:sldId id="358" r:id="rId15"/>
    <p:sldId id="363" r:id="rId16"/>
    <p:sldId id="368" r:id="rId17"/>
    <p:sldId id="364" r:id="rId18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35B287C-3E95-4163-914F-79FF292A4E9E}">
          <p14:sldIdLst>
            <p14:sldId id="344"/>
            <p14:sldId id="343"/>
            <p14:sldId id="345"/>
            <p14:sldId id="348"/>
            <p14:sldId id="349"/>
            <p14:sldId id="347"/>
            <p14:sldId id="346"/>
            <p14:sldId id="350"/>
            <p14:sldId id="351"/>
            <p14:sldId id="352"/>
          </p14:sldIdLst>
        </p14:section>
        <p14:section name="Exit 语句" id="{0FAE297C-D5C6-43AB-8E72-0AA423F17B44}">
          <p14:sldIdLst>
            <p14:sldId id="366"/>
            <p14:sldId id="365"/>
            <p14:sldId id="367"/>
            <p14:sldId id="358"/>
            <p14:sldId id="363"/>
          </p14:sldIdLst>
        </p14:section>
        <p14:section name="练习" id="{6A87ED71-16B7-4B23-BA2B-21BEA7B6C1ED}">
          <p14:sldIdLst>
            <p14:sldId id="368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8000"/>
    <a:srgbClr val="336600"/>
    <a:srgbClr val="FF3300"/>
    <a:srgbClr val="669900"/>
    <a:srgbClr val="003366"/>
    <a:srgbClr val="6633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5" autoAdjust="0"/>
    <p:restoredTop sz="94655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262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4F7C43-7044-4BCD-96FA-8ADBE31D46A4}" type="doc">
      <dgm:prSet loTypeId="urn:microsoft.com/office/officeart/2005/8/layout/list1" loCatId="list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866D29A3-8DF6-4A5C-8AE4-1084689D2B3A}">
      <dgm:prSet phldrT="[文本]" custT="1"/>
      <dgm:spPr/>
      <dgm:t>
        <a:bodyPr/>
        <a:lstStyle/>
        <a:p>
          <a:r>
            <a:rPr lang="en-US" altLang="zh-CN" sz="2400" dirty="0">
              <a:latin typeface="微软雅黑" pitchFamily="34" charset="-122"/>
              <a:ea typeface="微软雅黑" pitchFamily="34" charset="-122"/>
            </a:rPr>
            <a:t>For…Next </a:t>
          </a:r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语句</a:t>
          </a:r>
        </a:p>
      </dgm:t>
    </dgm:pt>
    <dgm:pt modelId="{52A7FDE4-E31F-43B1-91A8-617B5D88F30B}" type="parTrans" cxnId="{8AAAA27C-6141-4787-8BD2-A630C40898D4}">
      <dgm:prSet/>
      <dgm:spPr/>
      <dgm:t>
        <a:bodyPr/>
        <a:lstStyle/>
        <a:p>
          <a:endParaRPr lang="zh-CN" altLang="en-US"/>
        </a:p>
      </dgm:t>
    </dgm:pt>
    <dgm:pt modelId="{D292A34C-013B-4AB3-ACAE-E9767D5A57F7}" type="sibTrans" cxnId="{8AAAA27C-6141-4787-8BD2-A630C40898D4}">
      <dgm:prSet/>
      <dgm:spPr/>
      <dgm:t>
        <a:bodyPr/>
        <a:lstStyle/>
        <a:p>
          <a:endParaRPr lang="zh-CN" altLang="en-US"/>
        </a:p>
      </dgm:t>
    </dgm:pt>
    <dgm:pt modelId="{AFA4A58B-81A2-407F-B899-48506178C2E0}">
      <dgm:prSet phldrT="[文本]" custT="1"/>
      <dgm:spPr/>
      <dgm:t>
        <a:bodyPr/>
        <a:lstStyle/>
        <a:p>
          <a:r>
            <a:rPr lang="en-US" altLang="zh-CN" sz="2400" dirty="0">
              <a:latin typeface="微软雅黑" pitchFamily="34" charset="-122"/>
              <a:ea typeface="微软雅黑" pitchFamily="34" charset="-122"/>
            </a:rPr>
            <a:t>Exit </a:t>
          </a:r>
          <a:r>
            <a:rPr lang="zh-CN" altLang="en-US" sz="2400" dirty="0">
              <a:latin typeface="微软雅黑" pitchFamily="34" charset="-122"/>
              <a:ea typeface="微软雅黑" pitchFamily="34" charset="-122"/>
            </a:rPr>
            <a:t>语句</a:t>
          </a:r>
        </a:p>
      </dgm:t>
    </dgm:pt>
    <dgm:pt modelId="{65CC8748-E758-4C4C-B9CF-44887F7E4779}" type="parTrans" cxnId="{12553FC6-8BC7-4F07-B759-CF4BBEB33D2A}">
      <dgm:prSet/>
      <dgm:spPr/>
      <dgm:t>
        <a:bodyPr/>
        <a:lstStyle/>
        <a:p>
          <a:endParaRPr lang="zh-CN" altLang="en-US"/>
        </a:p>
      </dgm:t>
    </dgm:pt>
    <dgm:pt modelId="{5ED4D11E-E9BA-4BC6-86DD-D57FBFD83BFB}" type="sibTrans" cxnId="{12553FC6-8BC7-4F07-B759-CF4BBEB33D2A}">
      <dgm:prSet/>
      <dgm:spPr/>
      <dgm:t>
        <a:bodyPr/>
        <a:lstStyle/>
        <a:p>
          <a:endParaRPr lang="zh-CN" altLang="en-US"/>
        </a:p>
      </dgm:t>
    </dgm:pt>
    <dgm:pt modelId="{EF296580-B9EE-44F0-8D8E-25B3847AAD8E}" type="pres">
      <dgm:prSet presAssocID="{3A4F7C43-7044-4BCD-96FA-8ADBE31D46A4}" presName="linear" presStyleCnt="0">
        <dgm:presLayoutVars>
          <dgm:dir/>
          <dgm:animLvl val="lvl"/>
          <dgm:resizeHandles val="exact"/>
        </dgm:presLayoutVars>
      </dgm:prSet>
      <dgm:spPr/>
    </dgm:pt>
    <dgm:pt modelId="{E78D60BB-F4DB-490E-A04A-9C7120D80289}" type="pres">
      <dgm:prSet presAssocID="{866D29A3-8DF6-4A5C-8AE4-1084689D2B3A}" presName="parentLin" presStyleCnt="0"/>
      <dgm:spPr/>
    </dgm:pt>
    <dgm:pt modelId="{A41377FF-9339-4095-99D3-D4AFCAA09A40}" type="pres">
      <dgm:prSet presAssocID="{866D29A3-8DF6-4A5C-8AE4-1084689D2B3A}" presName="parentLeftMargin" presStyleLbl="node1" presStyleIdx="0" presStyleCnt="2"/>
      <dgm:spPr/>
    </dgm:pt>
    <dgm:pt modelId="{8EC175E3-1CFD-4A96-8E57-B002753B759A}" type="pres">
      <dgm:prSet presAssocID="{866D29A3-8DF6-4A5C-8AE4-1084689D2B3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F560190-E600-4185-AE58-37A625A980F3}" type="pres">
      <dgm:prSet presAssocID="{866D29A3-8DF6-4A5C-8AE4-1084689D2B3A}" presName="negativeSpace" presStyleCnt="0"/>
      <dgm:spPr/>
    </dgm:pt>
    <dgm:pt modelId="{E15506AB-3B11-4984-8275-7418665F1771}" type="pres">
      <dgm:prSet presAssocID="{866D29A3-8DF6-4A5C-8AE4-1084689D2B3A}" presName="childText" presStyleLbl="conFgAcc1" presStyleIdx="0" presStyleCnt="2">
        <dgm:presLayoutVars>
          <dgm:bulletEnabled val="1"/>
        </dgm:presLayoutVars>
      </dgm:prSet>
      <dgm:spPr/>
    </dgm:pt>
    <dgm:pt modelId="{35D93F73-CA92-431F-A8DC-BC02F76E5C7E}" type="pres">
      <dgm:prSet presAssocID="{D292A34C-013B-4AB3-ACAE-E9767D5A57F7}" presName="spaceBetweenRectangles" presStyleCnt="0"/>
      <dgm:spPr/>
    </dgm:pt>
    <dgm:pt modelId="{7D3260B5-8C94-4FC1-8A47-40C60A30BA3B}" type="pres">
      <dgm:prSet presAssocID="{AFA4A58B-81A2-407F-B899-48506178C2E0}" presName="parentLin" presStyleCnt="0"/>
      <dgm:spPr/>
    </dgm:pt>
    <dgm:pt modelId="{1752DAAC-8F31-4C3A-B331-99DBEF147580}" type="pres">
      <dgm:prSet presAssocID="{AFA4A58B-81A2-407F-B899-48506178C2E0}" presName="parentLeftMargin" presStyleLbl="node1" presStyleIdx="0" presStyleCnt="2"/>
      <dgm:spPr/>
    </dgm:pt>
    <dgm:pt modelId="{470D86F2-4E53-4768-A891-6D2845F849C6}" type="pres">
      <dgm:prSet presAssocID="{AFA4A58B-81A2-407F-B899-48506178C2E0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4F171F83-E6CC-420D-8813-B745252CB298}" type="pres">
      <dgm:prSet presAssocID="{AFA4A58B-81A2-407F-B899-48506178C2E0}" presName="negativeSpace" presStyleCnt="0"/>
      <dgm:spPr/>
    </dgm:pt>
    <dgm:pt modelId="{3B68C25D-50E3-44EC-808E-7F43A56F2631}" type="pres">
      <dgm:prSet presAssocID="{AFA4A58B-81A2-407F-B899-48506178C2E0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3D94A673-9211-44C4-8820-7E2ABF0CD9CC}" type="presOf" srcId="{3A4F7C43-7044-4BCD-96FA-8ADBE31D46A4}" destId="{EF296580-B9EE-44F0-8D8E-25B3847AAD8E}" srcOrd="0" destOrd="0" presId="urn:microsoft.com/office/officeart/2005/8/layout/list1"/>
    <dgm:cxn modelId="{8AAAA27C-6141-4787-8BD2-A630C40898D4}" srcId="{3A4F7C43-7044-4BCD-96FA-8ADBE31D46A4}" destId="{866D29A3-8DF6-4A5C-8AE4-1084689D2B3A}" srcOrd="0" destOrd="0" parTransId="{52A7FDE4-E31F-43B1-91A8-617B5D88F30B}" sibTransId="{D292A34C-013B-4AB3-ACAE-E9767D5A57F7}"/>
    <dgm:cxn modelId="{76223392-BE68-469C-92AC-45489A370F46}" type="presOf" srcId="{AFA4A58B-81A2-407F-B899-48506178C2E0}" destId="{470D86F2-4E53-4768-A891-6D2845F849C6}" srcOrd="1" destOrd="0" presId="urn:microsoft.com/office/officeart/2005/8/layout/list1"/>
    <dgm:cxn modelId="{F15C56B9-3FD2-4790-B1E9-F4FA0BE48A68}" type="presOf" srcId="{866D29A3-8DF6-4A5C-8AE4-1084689D2B3A}" destId="{8EC175E3-1CFD-4A96-8E57-B002753B759A}" srcOrd="1" destOrd="0" presId="urn:microsoft.com/office/officeart/2005/8/layout/list1"/>
    <dgm:cxn modelId="{BC989DBA-0E39-45B5-A6EC-B043543B6816}" type="presOf" srcId="{AFA4A58B-81A2-407F-B899-48506178C2E0}" destId="{1752DAAC-8F31-4C3A-B331-99DBEF147580}" srcOrd="0" destOrd="0" presId="urn:microsoft.com/office/officeart/2005/8/layout/list1"/>
    <dgm:cxn modelId="{12553FC6-8BC7-4F07-B759-CF4BBEB33D2A}" srcId="{3A4F7C43-7044-4BCD-96FA-8ADBE31D46A4}" destId="{AFA4A58B-81A2-407F-B899-48506178C2E0}" srcOrd="1" destOrd="0" parTransId="{65CC8748-E758-4C4C-B9CF-44887F7E4779}" sibTransId="{5ED4D11E-E9BA-4BC6-86DD-D57FBFD83BFB}"/>
    <dgm:cxn modelId="{D4DFACC6-A61C-4331-8F2D-1A4DC75D1917}" type="presOf" srcId="{866D29A3-8DF6-4A5C-8AE4-1084689D2B3A}" destId="{A41377FF-9339-4095-99D3-D4AFCAA09A40}" srcOrd="0" destOrd="0" presId="urn:microsoft.com/office/officeart/2005/8/layout/list1"/>
    <dgm:cxn modelId="{89DC365A-6594-4D21-AEBE-E15EF571D4D4}" type="presParOf" srcId="{EF296580-B9EE-44F0-8D8E-25B3847AAD8E}" destId="{E78D60BB-F4DB-490E-A04A-9C7120D80289}" srcOrd="0" destOrd="0" presId="urn:microsoft.com/office/officeart/2005/8/layout/list1"/>
    <dgm:cxn modelId="{9EDF07DC-777D-4DD8-9F6F-FDF081F96AD3}" type="presParOf" srcId="{E78D60BB-F4DB-490E-A04A-9C7120D80289}" destId="{A41377FF-9339-4095-99D3-D4AFCAA09A40}" srcOrd="0" destOrd="0" presId="urn:microsoft.com/office/officeart/2005/8/layout/list1"/>
    <dgm:cxn modelId="{C9E75367-E7CF-4F29-ADA6-8C87ACBAC92E}" type="presParOf" srcId="{E78D60BB-F4DB-490E-A04A-9C7120D80289}" destId="{8EC175E3-1CFD-4A96-8E57-B002753B759A}" srcOrd="1" destOrd="0" presId="urn:microsoft.com/office/officeart/2005/8/layout/list1"/>
    <dgm:cxn modelId="{7936E0CF-9E18-44EB-81BF-07BE21B0F97B}" type="presParOf" srcId="{EF296580-B9EE-44F0-8D8E-25B3847AAD8E}" destId="{6F560190-E600-4185-AE58-37A625A980F3}" srcOrd="1" destOrd="0" presId="urn:microsoft.com/office/officeart/2005/8/layout/list1"/>
    <dgm:cxn modelId="{3127DB11-F2AC-4B8A-92CC-BD30FBA48C38}" type="presParOf" srcId="{EF296580-B9EE-44F0-8D8E-25B3847AAD8E}" destId="{E15506AB-3B11-4984-8275-7418665F1771}" srcOrd="2" destOrd="0" presId="urn:microsoft.com/office/officeart/2005/8/layout/list1"/>
    <dgm:cxn modelId="{F1F4B0A6-66C2-49C4-B371-E24E665B3459}" type="presParOf" srcId="{EF296580-B9EE-44F0-8D8E-25B3847AAD8E}" destId="{35D93F73-CA92-431F-A8DC-BC02F76E5C7E}" srcOrd="3" destOrd="0" presId="urn:microsoft.com/office/officeart/2005/8/layout/list1"/>
    <dgm:cxn modelId="{C6A7CEC5-7D2D-454B-9ECB-602D68AD73DB}" type="presParOf" srcId="{EF296580-B9EE-44F0-8D8E-25B3847AAD8E}" destId="{7D3260B5-8C94-4FC1-8A47-40C60A30BA3B}" srcOrd="4" destOrd="0" presId="urn:microsoft.com/office/officeart/2005/8/layout/list1"/>
    <dgm:cxn modelId="{E2293BA7-B44B-4BEF-ABA4-AE5896F2E420}" type="presParOf" srcId="{7D3260B5-8C94-4FC1-8A47-40C60A30BA3B}" destId="{1752DAAC-8F31-4C3A-B331-99DBEF147580}" srcOrd="0" destOrd="0" presId="urn:microsoft.com/office/officeart/2005/8/layout/list1"/>
    <dgm:cxn modelId="{6B928E6C-1FB2-4556-969D-D4B61C5C1248}" type="presParOf" srcId="{7D3260B5-8C94-4FC1-8A47-40C60A30BA3B}" destId="{470D86F2-4E53-4768-A891-6D2845F849C6}" srcOrd="1" destOrd="0" presId="urn:microsoft.com/office/officeart/2005/8/layout/list1"/>
    <dgm:cxn modelId="{B7B27C3A-65A0-4FA0-BEF8-2DBE1D829827}" type="presParOf" srcId="{EF296580-B9EE-44F0-8D8E-25B3847AAD8E}" destId="{4F171F83-E6CC-420D-8813-B745252CB298}" srcOrd="5" destOrd="0" presId="urn:microsoft.com/office/officeart/2005/8/layout/list1"/>
    <dgm:cxn modelId="{77FFC169-A8DE-461D-8819-F1C5AACC8551}" type="presParOf" srcId="{EF296580-B9EE-44F0-8D8E-25B3847AAD8E}" destId="{3B68C25D-50E3-44EC-808E-7F43A56F2631}" srcOrd="6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5506AB-3B11-4984-8275-7418665F1771}">
      <dsp:nvSpPr>
        <dsp:cNvPr id="0" name=""/>
        <dsp:cNvSpPr/>
      </dsp:nvSpPr>
      <dsp:spPr>
        <a:xfrm>
          <a:off x="0" y="667200"/>
          <a:ext cx="7543800" cy="108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C175E3-1CFD-4A96-8E57-B002753B759A}">
      <dsp:nvSpPr>
        <dsp:cNvPr id="0" name=""/>
        <dsp:cNvSpPr/>
      </dsp:nvSpPr>
      <dsp:spPr>
        <a:xfrm>
          <a:off x="377190" y="32520"/>
          <a:ext cx="5280660" cy="1269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596" tIns="0" rIns="19959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latin typeface="微软雅黑" pitchFamily="34" charset="-122"/>
              <a:ea typeface="微软雅黑" pitchFamily="34" charset="-122"/>
            </a:rPr>
            <a:t>For…Next </a:t>
          </a: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语句</a:t>
          </a:r>
        </a:p>
      </dsp:txBody>
      <dsp:txXfrm>
        <a:off x="439155" y="94485"/>
        <a:ext cx="5156730" cy="1145430"/>
      </dsp:txXfrm>
    </dsp:sp>
    <dsp:sp modelId="{3B68C25D-50E3-44EC-808E-7F43A56F2631}">
      <dsp:nvSpPr>
        <dsp:cNvPr id="0" name=""/>
        <dsp:cNvSpPr/>
      </dsp:nvSpPr>
      <dsp:spPr>
        <a:xfrm>
          <a:off x="0" y="2617680"/>
          <a:ext cx="7543800" cy="108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-6872335"/>
              <a:satOff val="-58371"/>
              <a:lumOff val="1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70D86F2-4E53-4768-A891-6D2845F849C6}">
      <dsp:nvSpPr>
        <dsp:cNvPr id="0" name=""/>
        <dsp:cNvSpPr/>
      </dsp:nvSpPr>
      <dsp:spPr>
        <a:xfrm>
          <a:off x="377190" y="1983000"/>
          <a:ext cx="5280660" cy="1269360"/>
        </a:xfrm>
        <a:prstGeom prst="roundRect">
          <a:avLst/>
        </a:prstGeom>
        <a:gradFill rotWithShape="0">
          <a:gsLst>
            <a:gs pos="0">
              <a:schemeClr val="accent3">
                <a:hueOff val="-6872335"/>
                <a:satOff val="-58371"/>
                <a:lumOff val="195"/>
                <a:alphaOff val="0"/>
                <a:shade val="51000"/>
                <a:satMod val="130000"/>
              </a:schemeClr>
            </a:gs>
            <a:gs pos="80000">
              <a:schemeClr val="accent3">
                <a:hueOff val="-6872335"/>
                <a:satOff val="-58371"/>
                <a:lumOff val="195"/>
                <a:alphaOff val="0"/>
                <a:shade val="93000"/>
                <a:satMod val="130000"/>
              </a:schemeClr>
            </a:gs>
            <a:gs pos="100000">
              <a:schemeClr val="accent3">
                <a:hueOff val="-6872335"/>
                <a:satOff val="-58371"/>
                <a:lumOff val="19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596" tIns="0" rIns="19959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kern="1200" dirty="0">
              <a:latin typeface="微软雅黑" pitchFamily="34" charset="-122"/>
              <a:ea typeface="微软雅黑" pitchFamily="34" charset="-122"/>
            </a:rPr>
            <a:t>Exit </a:t>
          </a:r>
          <a:r>
            <a:rPr lang="zh-CN" altLang="en-US" sz="2400" kern="1200" dirty="0">
              <a:latin typeface="微软雅黑" pitchFamily="34" charset="-122"/>
              <a:ea typeface="微软雅黑" pitchFamily="34" charset="-122"/>
            </a:rPr>
            <a:t>语句</a:t>
          </a:r>
        </a:p>
      </dsp:txBody>
      <dsp:txXfrm>
        <a:off x="439155" y="2044965"/>
        <a:ext cx="5156730" cy="11454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E2A38F-8B93-4F98-AA9B-5332D4ECE3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425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5115FF-ED37-44F4-B509-FEFC1C6DF26F}" type="datetimeFigureOut">
              <a:rPr lang="zh-CN" altLang="en-US"/>
              <a:pPr>
                <a:defRPr/>
              </a:pPr>
              <a:t>2018-2-24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B46F3FE-CFAD-47B7-A68B-2B086308F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34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E1B4F-DFE1-4376-9538-240CDBCBF3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479354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A4836-02A7-4BAF-90BD-A88FD9A981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8356439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152400"/>
            <a:ext cx="2057400" cy="59737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21388" cy="59737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0250C-0407-4DC1-B121-0FD115B0576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007944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A2548-3017-4E63-90C5-7E4B072C2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84623327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38010-B475-4B23-935E-CC843BDAA55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754799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288FF-218A-4B06-B7B1-D4980A2437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147044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40188" cy="4754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D365D-DECC-4A1F-AE03-190A81BB82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48224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61C7F-F054-4F44-B1AE-28DE2F0A69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6914488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6DB0E-1CC4-4437-BB87-18BFDE0729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21662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214B9-DD21-4BB6-AF6F-7B9E1C08D8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8556914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82720-EB9A-468E-BBB3-9B523873C4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8018235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C399F-D736-4DAE-B132-61DC35D1AA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2499490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31188" cy="475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0D6091C-5BC6-4467-8AF9-012EA30C094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华文行楷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3200">
          <a:solidFill>
            <a:srgbClr val="5B7378"/>
          </a:solidFill>
          <a:latin typeface="Comic Sans MS" pitchFamily="66" charset="0"/>
          <a:ea typeface="微软雅黑" pitchFamily="34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800">
          <a:solidFill>
            <a:srgbClr val="5B7378"/>
          </a:solidFill>
          <a:latin typeface="Comic Sans MS" pitchFamily="66" charset="0"/>
          <a:ea typeface="微软雅黑" pitchFamily="34" charset="-122"/>
        </a:defRPr>
      </a:lvl2pPr>
      <a:lvl3pPr marL="11430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400">
          <a:solidFill>
            <a:srgbClr val="5B7378"/>
          </a:solidFill>
          <a:latin typeface="Comic Sans MS" pitchFamily="66" charset="0"/>
          <a:ea typeface="微软雅黑" pitchFamily="34" charset="-122"/>
        </a:defRPr>
      </a:lvl3pPr>
      <a:lvl4pPr marL="16002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4pPr>
      <a:lvl5pPr marL="2057400" indent="-228600" algn="l" rtl="0" eaLnBrk="0" fontAlgn="base" hangingPunct="0">
        <a:lnSpc>
          <a:spcPct val="120000"/>
        </a:lnSpc>
        <a:spcBef>
          <a:spcPts val="600"/>
        </a:spcBef>
        <a:spcAft>
          <a:spcPts val="600"/>
        </a:spcAft>
        <a:buSzPct val="75000"/>
        <a:buFont typeface="Wingdings" pitchFamily="2" charset="2"/>
        <a:buChar char="l"/>
        <a:defRPr sz="2000">
          <a:solidFill>
            <a:srgbClr val="5B7378"/>
          </a:solidFill>
          <a:latin typeface="Comic Sans MS" pitchFamily="66" charset="0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hyperlink" Target="&#35745;&#31639;&#20154;&#21475;.xls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hyperlink" Target="&#35745;&#31639;&#23384;&#27454;.xls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hyperlink" Target="&#25104;&#32489;&#34920;.xlsm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0135;&#21697;&#38144;&#21806;&#21333;&#20215;.xls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5400" dirty="0"/>
              <a:t>VBA </a:t>
            </a:r>
            <a:r>
              <a:rPr lang="zh-CN" altLang="en-US" sz="5400" dirty="0"/>
              <a:t>程序控制结构</a:t>
            </a:r>
            <a:endParaRPr lang="en-US" altLang="zh-CN" sz="54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en-US" altLang="zh-CN" dirty="0"/>
              <a:t>For...Next </a:t>
            </a:r>
            <a:r>
              <a:rPr lang="zh-CN" altLang="en-US" dirty="0"/>
              <a:t>循环语句</a:t>
            </a:r>
            <a:endParaRPr lang="en-US" altLang="zh-CN" dirty="0"/>
          </a:p>
          <a:p>
            <a:pPr algn="r" eaLnBrk="1" hangingPunct="1"/>
            <a:r>
              <a:rPr lang="en-US" altLang="zh-CN" dirty="0"/>
              <a:t>Exit </a:t>
            </a:r>
            <a:r>
              <a:rPr lang="zh-CN" altLang="en-US" dirty="0"/>
              <a:t>语句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编写一个宏</a:t>
            </a:r>
            <a:r>
              <a:rPr lang="en-US" altLang="zh-CN" dirty="0">
                <a:solidFill>
                  <a:srgbClr val="7030A0"/>
                </a:solidFill>
              </a:rPr>
              <a:t>MySub1</a:t>
            </a:r>
            <a:r>
              <a:rPr lang="zh-CN" altLang="en-US" dirty="0"/>
              <a:t>，在</a:t>
            </a:r>
            <a:r>
              <a:rPr lang="en-US" altLang="zh-CN" dirty="0"/>
              <a:t>Sheet1</a:t>
            </a:r>
            <a:r>
              <a:rPr lang="zh-CN" altLang="en-US" dirty="0"/>
              <a:t>工作表的</a:t>
            </a:r>
            <a:r>
              <a:rPr lang="en-US" altLang="zh-CN" dirty="0"/>
              <a:t>A1:J1</a:t>
            </a:r>
            <a:r>
              <a:rPr lang="zh-CN" altLang="en-US" dirty="0"/>
              <a:t>区域各单元格中分别</a:t>
            </a:r>
            <a:r>
              <a:rPr lang="zh-CN" altLang="en-US" dirty="0">
                <a:solidFill>
                  <a:srgbClr val="FF6699"/>
                </a:solidFill>
              </a:rPr>
              <a:t>随机生成</a:t>
            </a:r>
            <a:r>
              <a:rPr lang="en-US" altLang="zh-CN" dirty="0">
                <a:solidFill>
                  <a:srgbClr val="FF6699"/>
                </a:solidFill>
              </a:rPr>
              <a:t>[100, 999]</a:t>
            </a:r>
            <a:r>
              <a:rPr lang="zh-CN" altLang="en-US" dirty="0">
                <a:solidFill>
                  <a:srgbClr val="FF6699"/>
                </a:solidFill>
              </a:rPr>
              <a:t>之间的整数</a:t>
            </a:r>
            <a:r>
              <a:rPr lang="zh-CN" altLang="en-US" dirty="0"/>
              <a:t>；再编写一个宏</a:t>
            </a:r>
            <a:r>
              <a:rPr lang="en-US" altLang="zh-CN" dirty="0">
                <a:solidFill>
                  <a:srgbClr val="7030A0"/>
                </a:solidFill>
              </a:rPr>
              <a:t>MySub2</a:t>
            </a:r>
            <a:r>
              <a:rPr lang="zh-CN" altLang="en-US" dirty="0"/>
              <a:t>，在</a:t>
            </a:r>
            <a:r>
              <a:rPr lang="en-US" altLang="zh-CN" dirty="0"/>
              <a:t>Sheet1</a:t>
            </a:r>
            <a:r>
              <a:rPr lang="zh-CN" altLang="en-US" dirty="0"/>
              <a:t>工作表的</a:t>
            </a:r>
            <a:r>
              <a:rPr lang="en-US" altLang="zh-CN" dirty="0"/>
              <a:t>A1:J1</a:t>
            </a:r>
            <a:r>
              <a:rPr lang="zh-CN" altLang="en-US" dirty="0"/>
              <a:t>区域中，</a:t>
            </a:r>
            <a:r>
              <a:rPr lang="zh-CN" altLang="en-US" dirty="0">
                <a:solidFill>
                  <a:srgbClr val="FF6699"/>
                </a:solidFill>
              </a:rPr>
              <a:t>将奇数所在的单元格设置为红色字体</a:t>
            </a:r>
          </a:p>
        </p:txBody>
      </p:sp>
    </p:spTree>
    <p:extLst>
      <p:ext uri="{BB962C8B-B14F-4D97-AF65-F5344CB8AC3E}">
        <p14:creationId xmlns:p14="http://schemas.microsoft.com/office/powerpoint/2010/main" val="4002908703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4600" y="2514600"/>
            <a:ext cx="4574788" cy="13760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退出循环？</a:t>
            </a:r>
          </a:p>
        </p:txBody>
      </p:sp>
    </p:spTree>
    <p:extLst>
      <p:ext uri="{BB962C8B-B14F-4D97-AF65-F5344CB8AC3E}">
        <p14:creationId xmlns:p14="http://schemas.microsoft.com/office/powerpoint/2010/main" val="1530261255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Exit </a:t>
            </a:r>
            <a:r>
              <a:rPr lang="zh-CN" altLang="en-US" dirty="0"/>
              <a:t>语句（</a:t>
            </a:r>
            <a:r>
              <a:rPr lang="en-US" altLang="zh-CN" dirty="0"/>
              <a:t>P.32</a:t>
            </a:r>
            <a:r>
              <a:rPr lang="zh-CN" altLang="en-US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4754563"/>
          </a:xfrm>
        </p:spPr>
        <p:txBody>
          <a:bodyPr/>
          <a:lstStyle/>
          <a:p>
            <a:r>
              <a:rPr lang="en-US" altLang="zh-CN" dirty="0">
                <a:solidFill>
                  <a:srgbClr val="FF6699"/>
                </a:solidFill>
              </a:rPr>
              <a:t>Exit For </a:t>
            </a:r>
            <a:r>
              <a:rPr lang="zh-CN" altLang="en-US" dirty="0"/>
              <a:t>语句，用于跳出 </a:t>
            </a:r>
            <a:r>
              <a:rPr lang="en-US" altLang="zh-CN" dirty="0"/>
              <a:t>For </a:t>
            </a:r>
            <a:r>
              <a:rPr lang="zh-CN" altLang="en-US" dirty="0"/>
              <a:t>循环以提前终止循环，例如：</a:t>
            </a:r>
            <a:endParaRPr lang="en-US" altLang="zh-CN" dirty="0"/>
          </a:p>
          <a:p>
            <a:endParaRPr lang="en-US" altLang="zh-CN" dirty="0"/>
          </a:p>
          <a:p>
            <a:pPr>
              <a:spcBef>
                <a:spcPts val="3000"/>
              </a:spcBef>
            </a:pPr>
            <a:r>
              <a:rPr lang="en-US" altLang="zh-CN" dirty="0"/>
              <a:t>Exit </a:t>
            </a:r>
            <a:r>
              <a:rPr lang="zh-CN" altLang="en-US" dirty="0"/>
              <a:t>语句一般与 </a:t>
            </a:r>
            <a:r>
              <a:rPr lang="en-US" altLang="zh-CN" dirty="0"/>
              <a:t>If </a:t>
            </a:r>
            <a:r>
              <a:rPr lang="zh-CN" altLang="en-US" dirty="0"/>
              <a:t>语句结合使用</a:t>
            </a:r>
            <a:endParaRPr lang="en-US" altLang="zh-CN" dirty="0"/>
          </a:p>
          <a:p>
            <a:r>
              <a:rPr lang="zh-CN" altLang="en-US" dirty="0"/>
              <a:t>另外，</a:t>
            </a:r>
            <a:r>
              <a:rPr lang="en-US" altLang="zh-CN" dirty="0">
                <a:solidFill>
                  <a:srgbClr val="FF6699"/>
                </a:solidFill>
              </a:rPr>
              <a:t>Exit Do </a:t>
            </a:r>
            <a:r>
              <a:rPr lang="zh-CN" altLang="en-US" dirty="0"/>
              <a:t>语句可以用于跳出 </a:t>
            </a:r>
            <a:r>
              <a:rPr lang="en-US" altLang="zh-CN" dirty="0">
                <a:solidFill>
                  <a:schemeClr val="accent2"/>
                </a:solidFill>
              </a:rPr>
              <a:t>Do…Loop</a:t>
            </a:r>
            <a:r>
              <a:rPr lang="en-US" altLang="zh-CN" dirty="0"/>
              <a:t> </a:t>
            </a:r>
            <a:r>
              <a:rPr lang="zh-CN" altLang="en-US" dirty="0"/>
              <a:t>循环</a:t>
            </a:r>
            <a:endParaRPr lang="en-US" altLang="zh-CN" dirty="0"/>
          </a:p>
        </p:txBody>
      </p:sp>
      <p:pic>
        <p:nvPicPr>
          <p:cNvPr id="6" name="图片 5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590800"/>
            <a:ext cx="559468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98882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Exit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另外，</a:t>
            </a:r>
            <a:r>
              <a:rPr lang="en-US" altLang="zh-CN" dirty="0"/>
              <a:t>Exit </a:t>
            </a:r>
            <a:r>
              <a:rPr lang="zh-CN" altLang="en-US" dirty="0"/>
              <a:t>语句还可以退出过程、函数</a:t>
            </a:r>
            <a:endParaRPr lang="en-US" altLang="zh-CN" dirty="0"/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3200" dirty="0"/>
              <a:t>Exit Sub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altLang="zh-CN" sz="3200" dirty="0"/>
              <a:t>Exit Function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07731270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实例</a:t>
            </a:r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4" name="内容占位符 3" descr="屏幕剪辑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362200"/>
            <a:ext cx="8352928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9248350"/>
      </p:ext>
    </p:ext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Exit 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小明</a:t>
            </a:r>
            <a:r>
              <a:rPr lang="en-US" altLang="zh-CN" dirty="0"/>
              <a:t>2014</a:t>
            </a:r>
            <a:r>
              <a:rPr lang="zh-CN" altLang="en-US" dirty="0"/>
              <a:t>年往银行存入了</a:t>
            </a:r>
            <a:r>
              <a:rPr lang="en-US" altLang="zh-CN" dirty="0"/>
              <a:t>10000</a:t>
            </a:r>
            <a:r>
              <a:rPr lang="zh-CN" altLang="en-US" dirty="0"/>
              <a:t>元，已知银行的年存款利率为</a:t>
            </a:r>
            <a:r>
              <a:rPr lang="en-US" altLang="zh-CN" dirty="0"/>
              <a:t>3.6%</a:t>
            </a:r>
            <a:r>
              <a:rPr lang="zh-CN" altLang="en-US" dirty="0"/>
              <a:t>，请问到哪一年小明的存款本息和会超过</a:t>
            </a:r>
            <a:r>
              <a:rPr lang="en-US" altLang="zh-CN" dirty="0"/>
              <a:t>12000</a:t>
            </a:r>
            <a:r>
              <a:rPr lang="zh-CN" altLang="en-US" dirty="0"/>
              <a:t>元？</a:t>
            </a:r>
          </a:p>
        </p:txBody>
      </p:sp>
      <p:pic>
        <p:nvPicPr>
          <p:cNvPr id="5" name="内容占位符 5" descr="屏幕剪辑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00" y="3894667"/>
            <a:ext cx="7654247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853606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 </a:t>
            </a:r>
            <a:r>
              <a:rPr lang="zh-CN" altLang="en-US" dirty="0"/>
              <a:t>练习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572000" cy="4754563"/>
          </a:xfrm>
        </p:spPr>
        <p:txBody>
          <a:bodyPr/>
          <a:lstStyle/>
          <a:p>
            <a:pPr algn="just"/>
            <a:r>
              <a:rPr lang="zh-CN" altLang="en-US" dirty="0"/>
              <a:t>找出</a:t>
            </a:r>
            <a:r>
              <a:rPr lang="zh-CN" altLang="en-US" dirty="0">
                <a:hlinkClick r:id="rId2" action="ppaction://hlinkfile"/>
              </a:rPr>
              <a:t>成绩表</a:t>
            </a:r>
            <a:r>
              <a:rPr lang="zh-CN" altLang="en-US" dirty="0"/>
              <a:t>中的最高分，并将此单元格设置黑底白字格式，效果如图所示</a:t>
            </a:r>
          </a:p>
        </p:txBody>
      </p:sp>
      <p:pic>
        <p:nvPicPr>
          <p:cNvPr id="6" name="内容占位符 5" descr="屏幕剪辑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00200"/>
            <a:ext cx="2829320" cy="38200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8200281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7663" y="2590800"/>
            <a:ext cx="4288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</a:t>
            </a:r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you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369818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本讲内容</a:t>
            </a:r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2522135"/>
              </p:ext>
            </p:extLst>
          </p:nvPr>
        </p:nvGraphicFramePr>
        <p:xfrm>
          <a:off x="609600" y="1828799"/>
          <a:ext cx="7543800" cy="3733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一个问题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2400" dirty="0"/>
              <a:t>某商场约定其某款产品的销售单价</a:t>
            </a:r>
            <a:r>
              <a:rPr lang="zh-CN" altLang="en-US" sz="2400" dirty="0">
                <a:solidFill>
                  <a:srgbClr val="0070C0"/>
                </a:solidFill>
              </a:rPr>
              <a:t>（原价为</a:t>
            </a:r>
            <a:r>
              <a:rPr lang="en-US" altLang="zh-CN" sz="2400" dirty="0">
                <a:solidFill>
                  <a:srgbClr val="0070C0"/>
                </a:solidFill>
              </a:rPr>
              <a:t>100</a:t>
            </a:r>
            <a:r>
              <a:rPr lang="zh-CN" altLang="en-US" sz="2400" dirty="0">
                <a:solidFill>
                  <a:srgbClr val="0070C0"/>
                </a:solidFill>
              </a:rPr>
              <a:t>元）</a:t>
            </a:r>
            <a:r>
              <a:rPr lang="zh-CN" altLang="en-US" sz="2400" dirty="0"/>
              <a:t>根据不同的购买数量有不同的折扣</a:t>
            </a:r>
            <a:r>
              <a:rPr lang="zh-CN" altLang="en-US" sz="2400" dirty="0">
                <a:solidFill>
                  <a:srgbClr val="7030A0"/>
                </a:solidFill>
              </a:rPr>
              <a:t>（如下表所示）</a:t>
            </a:r>
            <a:r>
              <a:rPr lang="zh-CN" altLang="en-US" sz="2400" dirty="0"/>
              <a:t>，试编写一个</a:t>
            </a:r>
            <a:r>
              <a:rPr lang="en-US" altLang="zh-CN" sz="2400" dirty="0"/>
              <a:t>VBA</a:t>
            </a:r>
            <a:r>
              <a:rPr lang="zh-CN" altLang="en-US" sz="2400" dirty="0"/>
              <a:t>过程，计算</a:t>
            </a:r>
            <a:r>
              <a:rPr lang="zh-CN" altLang="en-US" sz="2400" dirty="0">
                <a:hlinkClick r:id="rId2" action="ppaction://hlinkfile"/>
              </a:rPr>
              <a:t>产品销售单价</a:t>
            </a:r>
            <a:r>
              <a:rPr lang="zh-CN" altLang="en-US" sz="2400" dirty="0"/>
              <a:t>工作簿中该产品各销售数量情况下的</a:t>
            </a:r>
            <a:r>
              <a:rPr lang="zh-CN" altLang="en-US" sz="2400" dirty="0">
                <a:solidFill>
                  <a:srgbClr val="FF6699"/>
                </a:solidFill>
              </a:rPr>
              <a:t>折扣过的销售单价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14793"/>
              </p:ext>
            </p:extLst>
          </p:nvPr>
        </p:nvGraphicFramePr>
        <p:xfrm>
          <a:off x="2591780" y="3505200"/>
          <a:ext cx="3960440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{775DCB02-9BB8-47FD-8907-85C794F793BA}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购买数量 </a:t>
                      </a:r>
                      <a:r>
                        <a:rPr lang="en-US" altLang="zh-CN" dirty="0"/>
                        <a:t>Q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折扣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Q&lt;500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95%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500</a:t>
                      </a:r>
                      <a:r>
                        <a:rPr lang="zh-CN" altLang="en-US" dirty="0"/>
                        <a:t>≤</a:t>
                      </a:r>
                      <a:r>
                        <a:rPr lang="en-US" altLang="zh-CN" dirty="0"/>
                        <a:t>Q&lt;600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90%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600</a:t>
                      </a:r>
                      <a:r>
                        <a:rPr lang="zh-CN" altLang="en-US" dirty="0"/>
                        <a:t>≤</a:t>
                      </a:r>
                      <a:r>
                        <a:rPr lang="en-US" altLang="zh-CN" dirty="0"/>
                        <a:t>Q&lt;1000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80%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1000</a:t>
                      </a:r>
                      <a:r>
                        <a:rPr lang="zh-CN" altLang="en-US" dirty="0"/>
                        <a:t>≤</a:t>
                      </a:r>
                      <a:r>
                        <a:rPr lang="en-US" altLang="zh-CN" dirty="0"/>
                        <a:t>Q&lt;5000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70%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Q</a:t>
                      </a:r>
                      <a:r>
                        <a:rPr lang="zh-CN" altLang="en-US" dirty="0"/>
                        <a:t>≥</a:t>
                      </a:r>
                      <a:r>
                        <a:rPr lang="en-US" altLang="zh-CN" dirty="0"/>
                        <a:t>5000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60%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92152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循环结构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当程序中</a:t>
            </a:r>
            <a:r>
              <a:rPr lang="zh-CN" altLang="en-US" dirty="0">
                <a:solidFill>
                  <a:srgbClr val="FF6699"/>
                </a:solidFill>
              </a:rPr>
              <a:t>有规律地重复执行某些操作</a:t>
            </a:r>
            <a:r>
              <a:rPr lang="zh-CN" altLang="en-US" dirty="0"/>
              <a:t>时，可以用</a:t>
            </a:r>
            <a:r>
              <a:rPr lang="zh-CN" altLang="en-US" u="sng" dirty="0">
                <a:solidFill>
                  <a:srgbClr val="7030A0"/>
                </a:solidFill>
              </a:rPr>
              <a:t>循环结构</a:t>
            </a:r>
            <a:r>
              <a:rPr lang="zh-CN" altLang="en-US" dirty="0"/>
              <a:t>实现</a:t>
            </a:r>
          </a:p>
          <a:p>
            <a:r>
              <a:rPr lang="zh-CN" altLang="en-US" dirty="0"/>
              <a:t>循环结构的执行过程，总是</a:t>
            </a:r>
            <a:r>
              <a:rPr lang="zh-CN" altLang="en-US" i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在一定条件的控制下对循环体进行重复操作</a:t>
            </a:r>
            <a:r>
              <a:rPr lang="zh-CN" altLang="en-US" dirty="0"/>
              <a:t>，当满足某一终止条件时停止循环，并结束循环退出</a:t>
            </a:r>
          </a:p>
        </p:txBody>
      </p:sp>
    </p:spTree>
    <p:extLst>
      <p:ext uri="{BB962C8B-B14F-4D97-AF65-F5344CB8AC3E}">
        <p14:creationId xmlns:p14="http://schemas.microsoft.com/office/powerpoint/2010/main" val="270083015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400" dirty="0"/>
              <a:t>功能：</a:t>
            </a:r>
            <a:r>
              <a:rPr lang="zh-CN" altLang="en-US" sz="2400" dirty="0">
                <a:solidFill>
                  <a:srgbClr val="0070C0"/>
                </a:solidFill>
              </a:rPr>
              <a:t>以指定的次数重复执行循环体</a:t>
            </a:r>
          </a:p>
          <a:p>
            <a:pPr>
              <a:lnSpc>
                <a:spcPct val="100000"/>
              </a:lnSpc>
            </a:pPr>
            <a:r>
              <a:rPr lang="zh-CN" altLang="en-US" sz="2400" dirty="0"/>
              <a:t>格式：</a:t>
            </a:r>
            <a:br>
              <a:rPr lang="zh-CN" altLang="en-US" sz="2400" dirty="0"/>
            </a:br>
            <a:r>
              <a:rPr lang="zh-CN" altLang="en-US" sz="2400" dirty="0"/>
              <a:t> </a:t>
            </a:r>
            <a:r>
              <a:rPr lang="en-US" altLang="zh-CN" sz="2400" dirty="0"/>
              <a:t>For  </a:t>
            </a:r>
            <a:r>
              <a:rPr lang="zh-CN" altLang="en-US" sz="2400" dirty="0">
                <a:solidFill>
                  <a:srgbClr val="FF6699"/>
                </a:solidFill>
              </a:rPr>
              <a:t>变量</a:t>
            </a:r>
            <a:r>
              <a:rPr lang="zh-CN" altLang="en-US" sz="2400" dirty="0"/>
              <a:t> </a:t>
            </a:r>
            <a:r>
              <a:rPr lang="en-US" altLang="zh-CN" sz="2400" dirty="0"/>
              <a:t>= </a:t>
            </a:r>
            <a:r>
              <a:rPr lang="zh-CN" altLang="en-US" sz="2400" dirty="0">
                <a:solidFill>
                  <a:srgbClr val="7030A0"/>
                </a:solidFill>
              </a:rPr>
              <a:t>初值</a:t>
            </a:r>
            <a:r>
              <a:rPr lang="zh-CN" altLang="en-US" sz="2400" dirty="0"/>
              <a:t> </a:t>
            </a:r>
            <a:r>
              <a:rPr lang="en-US" altLang="zh-CN" sz="2400" dirty="0"/>
              <a:t>To </a:t>
            </a:r>
            <a:r>
              <a:rPr lang="zh-CN" altLang="en-US" sz="2400" dirty="0">
                <a:solidFill>
                  <a:srgbClr val="7030A0"/>
                </a:solidFill>
              </a:rPr>
              <a:t>终值</a:t>
            </a:r>
            <a:r>
              <a:rPr lang="zh-CN" altLang="en-US" sz="2400" dirty="0"/>
              <a:t> </a:t>
            </a:r>
            <a:r>
              <a:rPr lang="en-US" altLang="zh-CN" sz="2400" dirty="0">
                <a:solidFill>
                  <a:srgbClr val="008000"/>
                </a:solidFill>
              </a:rPr>
              <a:t>[Step </a:t>
            </a:r>
            <a:r>
              <a:rPr lang="zh-CN" altLang="en-US" sz="2400" dirty="0">
                <a:solidFill>
                  <a:srgbClr val="008000"/>
                </a:solidFill>
              </a:rPr>
              <a:t>步长</a:t>
            </a:r>
            <a:r>
              <a:rPr lang="en-US" altLang="zh-CN" sz="2400" dirty="0">
                <a:solidFill>
                  <a:srgbClr val="008000"/>
                </a:solidFill>
              </a:rPr>
              <a:t>]</a:t>
            </a:r>
            <a:br>
              <a:rPr lang="en-US" altLang="zh-CN" sz="2400" dirty="0">
                <a:solidFill>
                  <a:srgbClr val="008000"/>
                </a:solidFill>
              </a:rPr>
            </a:br>
            <a:r>
              <a:rPr lang="en-US" altLang="zh-CN" sz="2400" dirty="0"/>
              <a:t>       </a:t>
            </a:r>
            <a:r>
              <a:rPr lang="zh-CN" altLang="en-US" sz="2400" dirty="0"/>
              <a:t>语句块</a:t>
            </a:r>
            <a:br>
              <a:rPr lang="zh-CN" altLang="en-US" sz="2400" dirty="0"/>
            </a:br>
            <a:r>
              <a:rPr lang="zh-CN" altLang="en-US" sz="2400" dirty="0">
                <a:solidFill>
                  <a:srgbClr val="008000"/>
                </a:solidFill>
              </a:rPr>
              <a:t>       </a:t>
            </a:r>
            <a:r>
              <a:rPr lang="en-US" altLang="zh-CN" sz="2400" dirty="0">
                <a:solidFill>
                  <a:srgbClr val="008000"/>
                </a:solidFill>
              </a:rPr>
              <a:t>[Exit For]</a:t>
            </a:r>
            <a:br>
              <a:rPr lang="en-US" altLang="zh-CN" sz="2400" dirty="0">
                <a:solidFill>
                  <a:srgbClr val="008000"/>
                </a:solidFill>
              </a:rPr>
            </a:br>
            <a:r>
              <a:rPr lang="en-US" altLang="zh-CN" sz="2400" dirty="0"/>
              <a:t>       </a:t>
            </a:r>
            <a:r>
              <a:rPr lang="zh-CN" altLang="en-US" sz="2400" dirty="0"/>
              <a:t>语句块</a:t>
            </a:r>
            <a:br>
              <a:rPr lang="zh-CN" altLang="en-US" sz="2400" dirty="0"/>
            </a:br>
            <a:r>
              <a:rPr lang="zh-CN" altLang="en-US" sz="2400" dirty="0"/>
              <a:t> </a:t>
            </a:r>
            <a:r>
              <a:rPr lang="en-US" altLang="zh-CN" sz="2400" dirty="0"/>
              <a:t>Next  </a:t>
            </a:r>
            <a:r>
              <a:rPr lang="en-US" altLang="zh-CN" sz="2400" dirty="0">
                <a:solidFill>
                  <a:srgbClr val="008000"/>
                </a:solidFill>
              </a:rPr>
              <a:t>[</a:t>
            </a:r>
            <a:r>
              <a:rPr lang="zh-CN" altLang="en-US" sz="2400" dirty="0">
                <a:solidFill>
                  <a:srgbClr val="008000"/>
                </a:solidFill>
              </a:rPr>
              <a:t>变量</a:t>
            </a:r>
            <a:r>
              <a:rPr lang="en-US" altLang="zh-CN" sz="2400" dirty="0">
                <a:solidFill>
                  <a:srgbClr val="008000"/>
                </a:solidFill>
              </a:rPr>
              <a:t>]</a:t>
            </a:r>
          </a:p>
          <a:p>
            <a:pPr lvl="1">
              <a:lnSpc>
                <a:spcPct val="100000"/>
              </a:lnSpc>
            </a:pPr>
            <a:r>
              <a:rPr lang="zh-CN" altLang="en-US" sz="2000" dirty="0">
                <a:solidFill>
                  <a:srgbClr val="FF6699"/>
                </a:solidFill>
              </a:rPr>
              <a:t>变量</a:t>
            </a:r>
            <a:r>
              <a:rPr lang="zh-CN" altLang="en-US" sz="2000" dirty="0"/>
              <a:t>又称循环控制变量、计数器变量，初值为循环起始值，终值为循环的结束值</a:t>
            </a:r>
          </a:p>
          <a:p>
            <a:pPr lvl="1">
              <a:lnSpc>
                <a:spcPct val="100000"/>
              </a:lnSpc>
            </a:pPr>
            <a:r>
              <a:rPr lang="zh-CN" altLang="en-US" sz="2000" dirty="0"/>
              <a:t>步长为循环控制变量的每次改变增量，</a:t>
            </a:r>
            <a:r>
              <a:rPr lang="zh-CN" altLang="en-US" sz="2000" dirty="0">
                <a:solidFill>
                  <a:srgbClr val="FF6699"/>
                </a:solidFill>
              </a:rPr>
              <a:t>缺省为</a:t>
            </a:r>
            <a:r>
              <a:rPr lang="en-US" altLang="zh-CN" sz="2000" dirty="0">
                <a:solidFill>
                  <a:srgbClr val="FF6699"/>
                </a:solidFill>
              </a:rPr>
              <a:t>1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/>
              <a:t>Exit For</a:t>
            </a:r>
            <a:r>
              <a:rPr lang="zh-CN" altLang="zh-CN" sz="2000" dirty="0"/>
              <a:t>为强制退出循环语句</a:t>
            </a:r>
            <a:endParaRPr lang="zh-CN" altLang="en-US" sz="2000" dirty="0"/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3276600" y="2850355"/>
            <a:ext cx="1558925" cy="786358"/>
            <a:chOff x="2378" y="1933"/>
            <a:chExt cx="982" cy="635"/>
          </a:xfrm>
        </p:grpSpPr>
        <p:sp>
          <p:nvSpPr>
            <p:cNvPr id="10245" name="AutoShape 5"/>
            <p:cNvSpPr>
              <a:spLocks/>
            </p:cNvSpPr>
            <p:nvPr/>
          </p:nvSpPr>
          <p:spPr bwMode="auto">
            <a:xfrm>
              <a:off x="2378" y="1933"/>
              <a:ext cx="48" cy="635"/>
            </a:xfrm>
            <a:prstGeom prst="rightBrace">
              <a:avLst>
                <a:gd name="adj1" fmla="val 110243"/>
                <a:gd name="adj2" fmla="val 52866"/>
              </a:avLst>
            </a:prstGeom>
            <a:ln>
              <a:headEnd type="none" w="sm" len="sm"/>
              <a:tailEnd type="none" w="sm" len="sm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1600">
                <a:solidFill>
                  <a:srgbClr val="FF6699"/>
                </a:solidFill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2448" y="2069"/>
              <a:ext cx="912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A5002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 dirty="0">
                  <a:solidFill>
                    <a:srgbClr val="FF6699"/>
                  </a:solidFill>
                  <a:ea typeface="华文行楷" pitchFamily="2" charset="-122"/>
                </a:rPr>
                <a:t>循环体</a:t>
              </a:r>
              <a:endParaRPr kumimoji="1" lang="zh-CN" altLang="en-US" sz="2000" dirty="0">
                <a:solidFill>
                  <a:srgbClr val="FF6699"/>
                </a:solidFill>
                <a:ea typeface="华文行楷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3036402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5" name="矩形 4"/>
          <p:cNvSpPr/>
          <p:nvPr/>
        </p:nvSpPr>
        <p:spPr>
          <a:xfrm>
            <a:off x="609600" y="2743200"/>
            <a:ext cx="8228535" cy="8309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Left">
              <a:avLst/>
            </a:prstTxWarp>
            <a:spAutoFit/>
          </a:bodyPr>
          <a:lstStyle/>
          <a:p>
            <a:r>
              <a:rPr lang="zh-CN" alt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计算产品折扣后的销售单价？</a:t>
            </a:r>
          </a:p>
        </p:txBody>
      </p:sp>
    </p:spTree>
    <p:extLst>
      <p:ext uri="{BB962C8B-B14F-4D97-AF65-F5344CB8AC3E}">
        <p14:creationId xmlns:p14="http://schemas.microsoft.com/office/powerpoint/2010/main" val="340161230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800" dirty="0"/>
              <a:t>实例</a:t>
            </a:r>
            <a:r>
              <a:rPr lang="en-US" altLang="zh-CN" sz="2800" dirty="0"/>
              <a:t>1</a:t>
            </a:r>
            <a:r>
              <a:rPr lang="zh-CN" altLang="en-US" sz="2800" dirty="0"/>
              <a:t>：</a:t>
            </a:r>
            <a:endParaRPr lang="en-US" altLang="zh-CN" sz="2800" dirty="0"/>
          </a:p>
          <a:p>
            <a:pPr lvl="1">
              <a:lnSpc>
                <a:spcPct val="100000"/>
              </a:lnSpc>
            </a:pPr>
            <a:r>
              <a:rPr lang="zh-CN" altLang="en-US" sz="2400" dirty="0"/>
              <a:t>求 </a:t>
            </a:r>
            <a:r>
              <a:rPr lang="en-US" altLang="zh-CN" sz="2400" b="1" dirty="0">
                <a:solidFill>
                  <a:srgbClr val="7030A0"/>
                </a:solidFill>
              </a:rPr>
              <a:t>s = 1 + 2 + 3 + …… + 100 </a:t>
            </a:r>
            <a:r>
              <a:rPr lang="en-US" altLang="zh-CN" sz="2400" dirty="0"/>
              <a:t>?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dirty="0"/>
              <a:t>利用赋值语句可写出如下形式的代码：</a:t>
            </a:r>
            <a:br>
              <a:rPr lang="zh-CN" altLang="en-US" sz="2400" dirty="0"/>
            </a:br>
            <a:r>
              <a:rPr lang="en-US" altLang="zh-CN" sz="2400" dirty="0">
                <a:solidFill>
                  <a:srgbClr val="0070C0"/>
                </a:solidFill>
              </a:rPr>
              <a:t>s = 0</a:t>
            </a:r>
            <a:br>
              <a:rPr lang="en-US" altLang="zh-CN" sz="2400" dirty="0">
                <a:solidFill>
                  <a:srgbClr val="0070C0"/>
                </a:solidFill>
              </a:rPr>
            </a:br>
            <a:r>
              <a:rPr lang="en-US" altLang="zh-CN" sz="2400" dirty="0">
                <a:solidFill>
                  <a:srgbClr val="0070C0"/>
                </a:solidFill>
              </a:rPr>
              <a:t>s = s + 1</a:t>
            </a:r>
            <a:br>
              <a:rPr lang="en-US" altLang="zh-CN" sz="2400" dirty="0">
                <a:solidFill>
                  <a:srgbClr val="0070C0"/>
                </a:solidFill>
              </a:rPr>
            </a:br>
            <a:r>
              <a:rPr lang="en-US" altLang="zh-CN" sz="2400" dirty="0">
                <a:solidFill>
                  <a:srgbClr val="0070C0"/>
                </a:solidFill>
              </a:rPr>
              <a:t>s = s + 2</a:t>
            </a:r>
            <a:br>
              <a:rPr lang="en-US" altLang="zh-CN" sz="2400" dirty="0">
                <a:solidFill>
                  <a:srgbClr val="0070C0"/>
                </a:solidFill>
              </a:rPr>
            </a:br>
            <a:r>
              <a:rPr lang="en-US" altLang="zh-CN" sz="2400" dirty="0">
                <a:solidFill>
                  <a:srgbClr val="0070C0"/>
                </a:solidFill>
              </a:rPr>
              <a:t>s = s + 3</a:t>
            </a:r>
            <a:br>
              <a:rPr lang="en-US" altLang="zh-CN" sz="2400" dirty="0">
                <a:solidFill>
                  <a:srgbClr val="0070C0"/>
                </a:solidFill>
              </a:rPr>
            </a:br>
            <a:r>
              <a:rPr lang="en-US" altLang="zh-CN" sz="2400" dirty="0">
                <a:solidFill>
                  <a:srgbClr val="0070C0"/>
                </a:solidFill>
              </a:rPr>
              <a:t>…… </a:t>
            </a:r>
            <a:br>
              <a:rPr lang="en-US" altLang="zh-CN" sz="2400" dirty="0">
                <a:solidFill>
                  <a:srgbClr val="0070C0"/>
                </a:solidFill>
              </a:rPr>
            </a:br>
            <a:r>
              <a:rPr lang="en-US" altLang="zh-CN" sz="2400" dirty="0">
                <a:solidFill>
                  <a:srgbClr val="0070C0"/>
                </a:solidFill>
              </a:rPr>
              <a:t>s = s + 100 </a:t>
            </a:r>
          </a:p>
          <a:p>
            <a:pPr lvl="1">
              <a:lnSpc>
                <a:spcPct val="100000"/>
              </a:lnSpc>
            </a:pPr>
            <a:r>
              <a:rPr lang="zh-CN" altLang="en-US" sz="2400" dirty="0"/>
              <a:t>实际上重复了同一个操作：</a:t>
            </a:r>
            <a:r>
              <a:rPr lang="en-US" altLang="zh-CN" sz="2400" b="1" dirty="0">
                <a:solidFill>
                  <a:srgbClr val="FF6699"/>
                </a:solidFill>
              </a:rPr>
              <a:t>s = s + i</a:t>
            </a:r>
            <a:r>
              <a:rPr lang="zh-CN" altLang="en-US" sz="2400" dirty="0"/>
              <a:t>，</a:t>
            </a:r>
            <a:r>
              <a:rPr lang="zh-CN" altLang="en-US" sz="2400" dirty="0">
                <a:solidFill>
                  <a:srgbClr val="7030A0"/>
                </a:solidFill>
              </a:rPr>
              <a:t>只是 </a:t>
            </a:r>
            <a:r>
              <a:rPr lang="en-US" altLang="zh-CN" sz="2400" dirty="0">
                <a:solidFill>
                  <a:srgbClr val="7030A0"/>
                </a:solidFill>
              </a:rPr>
              <a:t>i </a:t>
            </a:r>
            <a:r>
              <a:rPr lang="zh-CN" altLang="en-US" sz="2400" dirty="0">
                <a:solidFill>
                  <a:srgbClr val="7030A0"/>
                </a:solidFill>
              </a:rPr>
              <a:t>每次都增加 </a:t>
            </a:r>
            <a:r>
              <a:rPr lang="en-US" altLang="zh-CN" sz="2400" dirty="0">
                <a:solidFill>
                  <a:srgbClr val="7030A0"/>
                </a:solidFill>
              </a:rPr>
              <a:t>1 </a:t>
            </a:r>
          </a:p>
        </p:txBody>
      </p:sp>
    </p:spTree>
    <p:extLst>
      <p:ext uri="{BB962C8B-B14F-4D97-AF65-F5344CB8AC3E}">
        <p14:creationId xmlns:p14="http://schemas.microsoft.com/office/powerpoint/2010/main" val="1750484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实践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编写一个宏，使用 </a:t>
            </a:r>
            <a:r>
              <a:rPr lang="en-US" altLang="zh-CN" dirty="0" err="1">
                <a:solidFill>
                  <a:srgbClr val="7030A0"/>
                </a:solidFill>
              </a:rPr>
              <a:t>InputBox</a:t>
            </a:r>
            <a:r>
              <a:rPr lang="en-US" altLang="zh-CN" dirty="0">
                <a:solidFill>
                  <a:srgbClr val="7030A0"/>
                </a:solidFill>
              </a:rPr>
              <a:t> </a:t>
            </a:r>
            <a:r>
              <a:rPr lang="zh-CN" altLang="en-US" dirty="0">
                <a:solidFill>
                  <a:srgbClr val="7030A0"/>
                </a:solidFill>
              </a:rPr>
              <a:t>函数</a:t>
            </a:r>
            <a:r>
              <a:rPr lang="zh-CN" altLang="en-US" dirty="0"/>
              <a:t>输入一个正整数 </a:t>
            </a:r>
            <a:r>
              <a:rPr lang="en-US" altLang="zh-CN" dirty="0">
                <a:solidFill>
                  <a:srgbClr val="FF6699"/>
                </a:solidFill>
              </a:rPr>
              <a:t>n</a:t>
            </a:r>
            <a:r>
              <a:rPr lang="zh-CN" altLang="en-US" dirty="0"/>
              <a:t>，然后计算 </a:t>
            </a:r>
            <a:r>
              <a:rPr lang="en-US" altLang="zh-CN" dirty="0"/>
              <a:t>n </a:t>
            </a:r>
            <a:r>
              <a:rPr lang="zh-CN" altLang="en-US" dirty="0"/>
              <a:t>的阶乘（</a:t>
            </a:r>
            <a:r>
              <a:rPr lang="en-US" altLang="zh-CN" dirty="0">
                <a:solidFill>
                  <a:srgbClr val="FF6699"/>
                </a:solidFill>
              </a:rPr>
              <a:t>n!</a:t>
            </a:r>
            <a:r>
              <a:rPr lang="zh-CN" altLang="en-US" dirty="0"/>
              <a:t>），并将计算结果用 </a:t>
            </a:r>
            <a:r>
              <a:rPr lang="en-US" altLang="zh-CN" dirty="0" err="1">
                <a:solidFill>
                  <a:srgbClr val="7030A0"/>
                </a:solidFill>
              </a:rPr>
              <a:t>MsgBox</a:t>
            </a:r>
            <a:r>
              <a:rPr lang="en-US" altLang="zh-CN" dirty="0">
                <a:solidFill>
                  <a:srgbClr val="7030A0"/>
                </a:solidFill>
              </a:rPr>
              <a:t> </a:t>
            </a:r>
            <a:r>
              <a:rPr lang="zh-CN" altLang="en-US" dirty="0">
                <a:solidFill>
                  <a:srgbClr val="7030A0"/>
                </a:solidFill>
              </a:rPr>
              <a:t>函数</a:t>
            </a:r>
            <a:r>
              <a:rPr lang="zh-CN" altLang="en-US" dirty="0"/>
              <a:t>输出？</a:t>
            </a:r>
          </a:p>
        </p:txBody>
      </p:sp>
    </p:spTree>
    <p:extLst>
      <p:ext uri="{BB962C8B-B14F-4D97-AF65-F5344CB8AC3E}">
        <p14:creationId xmlns:p14="http://schemas.microsoft.com/office/powerpoint/2010/main" val="3055077473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For…Next</a:t>
            </a:r>
            <a:r>
              <a:rPr lang="zh-CN" altLang="en-US" dirty="0"/>
              <a:t>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实例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zh-CN" altLang="en-US" dirty="0"/>
              <a:t>编写一个宏</a:t>
            </a:r>
            <a:r>
              <a:rPr lang="en-US" altLang="zh-CN" dirty="0">
                <a:solidFill>
                  <a:srgbClr val="7030A0"/>
                </a:solidFill>
              </a:rPr>
              <a:t>MySub1</a:t>
            </a:r>
            <a:r>
              <a:rPr lang="zh-CN" altLang="en-US" dirty="0"/>
              <a:t>，在</a:t>
            </a:r>
            <a:r>
              <a:rPr lang="en-US" altLang="zh-CN" dirty="0"/>
              <a:t>Sheet1</a:t>
            </a:r>
            <a:r>
              <a:rPr lang="zh-CN" altLang="en-US" dirty="0"/>
              <a:t>工作表的</a:t>
            </a:r>
            <a:r>
              <a:rPr lang="en-US" altLang="zh-CN" dirty="0"/>
              <a:t>A1:A10</a:t>
            </a:r>
            <a:r>
              <a:rPr lang="zh-CN" altLang="en-US" dirty="0"/>
              <a:t>区域各单元格中分别</a:t>
            </a:r>
            <a:r>
              <a:rPr lang="zh-CN" altLang="en-US" dirty="0">
                <a:solidFill>
                  <a:srgbClr val="FF6699"/>
                </a:solidFill>
              </a:rPr>
              <a:t>随机生成</a:t>
            </a:r>
            <a:r>
              <a:rPr lang="en-US" altLang="zh-CN" dirty="0">
                <a:solidFill>
                  <a:srgbClr val="FF6699"/>
                </a:solidFill>
              </a:rPr>
              <a:t>[10, 99]</a:t>
            </a:r>
            <a:r>
              <a:rPr lang="zh-CN" altLang="en-US" dirty="0">
                <a:solidFill>
                  <a:srgbClr val="FF6699"/>
                </a:solidFill>
              </a:rPr>
              <a:t>之间的整数</a:t>
            </a:r>
            <a:r>
              <a:rPr lang="zh-CN" altLang="en-US" dirty="0"/>
              <a:t>；再编写一个宏</a:t>
            </a:r>
            <a:r>
              <a:rPr lang="en-US" altLang="zh-CN" dirty="0">
                <a:solidFill>
                  <a:srgbClr val="7030A0"/>
                </a:solidFill>
              </a:rPr>
              <a:t>MySub2</a:t>
            </a:r>
            <a:r>
              <a:rPr lang="zh-CN" altLang="en-US" dirty="0"/>
              <a:t>，在</a:t>
            </a:r>
            <a:r>
              <a:rPr lang="en-US" altLang="zh-CN" dirty="0"/>
              <a:t>Sheet1</a:t>
            </a:r>
            <a:r>
              <a:rPr lang="zh-CN" altLang="en-US" dirty="0"/>
              <a:t>工作表的</a:t>
            </a:r>
            <a:r>
              <a:rPr lang="en-US" altLang="zh-CN" dirty="0"/>
              <a:t>A1:A10</a:t>
            </a:r>
            <a:r>
              <a:rPr lang="zh-CN" altLang="en-US" dirty="0"/>
              <a:t>区域中，</a:t>
            </a:r>
            <a:r>
              <a:rPr lang="zh-CN" altLang="en-US" dirty="0">
                <a:solidFill>
                  <a:srgbClr val="FF6699"/>
                </a:solidFill>
              </a:rPr>
              <a:t>将偶数所在的单元格设置为黄色背景</a:t>
            </a:r>
          </a:p>
        </p:txBody>
      </p:sp>
    </p:spTree>
    <p:extLst>
      <p:ext uri="{BB962C8B-B14F-4D97-AF65-F5344CB8AC3E}">
        <p14:creationId xmlns:p14="http://schemas.microsoft.com/office/powerpoint/2010/main" val="2405233860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清新自然">
  <a:themeElements>
    <a:clrScheme name="角度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清新自然">
      <a:majorFont>
        <a:latin typeface="Arial"/>
        <a:ea typeface="华文行楷"/>
        <a:cs typeface=""/>
      </a:majorFont>
      <a:minorFont>
        <a:latin typeface="Arial"/>
        <a:ea typeface="华文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清新自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新自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新自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清新自然</Template>
  <TotalTime>2764</TotalTime>
  <Words>521</Words>
  <Application>Microsoft Office PowerPoint</Application>
  <PresentationFormat>全屏显示(4:3)</PresentationFormat>
  <Paragraphs>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华文行楷</vt:lpstr>
      <vt:lpstr>宋体</vt:lpstr>
      <vt:lpstr>微软雅黑</vt:lpstr>
      <vt:lpstr>Arial</vt:lpstr>
      <vt:lpstr>Calibri</vt:lpstr>
      <vt:lpstr>Comic Sans MS</vt:lpstr>
      <vt:lpstr>Times New Roman</vt:lpstr>
      <vt:lpstr>Wingdings</vt:lpstr>
      <vt:lpstr>清新自然</vt:lpstr>
      <vt:lpstr>VBA 程序控制结构</vt:lpstr>
      <vt:lpstr>本讲内容</vt:lpstr>
      <vt:lpstr>一个问题</vt:lpstr>
      <vt:lpstr>循环结构</vt:lpstr>
      <vt:lpstr>For…Next语句</vt:lpstr>
      <vt:lpstr>For…Next语句</vt:lpstr>
      <vt:lpstr>For…Next语句</vt:lpstr>
      <vt:lpstr>For…Next语句</vt:lpstr>
      <vt:lpstr>For…Next语句</vt:lpstr>
      <vt:lpstr>For…Next语句</vt:lpstr>
      <vt:lpstr>PowerPoint 演示文稿</vt:lpstr>
      <vt:lpstr>Exit 语句（P.32）</vt:lpstr>
      <vt:lpstr>Exit 语句</vt:lpstr>
      <vt:lpstr>实例3</vt:lpstr>
      <vt:lpstr>Exit 语句</vt:lpstr>
      <vt:lpstr>For…Next 练习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bbbb</dc:creator>
  <cp:lastModifiedBy>林永兴</cp:lastModifiedBy>
  <cp:revision>516</cp:revision>
  <cp:lastPrinted>1601-01-01T00:00:00Z</cp:lastPrinted>
  <dcterms:created xsi:type="dcterms:W3CDTF">1601-01-01T00:00:00Z</dcterms:created>
  <dcterms:modified xsi:type="dcterms:W3CDTF">2018-02-24T05:49:19Z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