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 id="2147483652" r:id="rId2"/>
  </p:sldMasterIdLst>
  <p:notesMasterIdLst>
    <p:notesMasterId r:id="rId48"/>
  </p:notesMasterIdLst>
  <p:sldIdLst>
    <p:sldId id="2604" r:id="rId3"/>
    <p:sldId id="2661" r:id="rId4"/>
    <p:sldId id="2603" r:id="rId5"/>
    <p:sldId id="687" r:id="rId6"/>
    <p:sldId id="2593" r:id="rId7"/>
    <p:sldId id="1264" r:id="rId8"/>
    <p:sldId id="1265" r:id="rId9"/>
    <p:sldId id="2684" r:id="rId10"/>
    <p:sldId id="2686" r:id="rId11"/>
    <p:sldId id="2687" r:id="rId12"/>
    <p:sldId id="2685" r:id="rId13"/>
    <p:sldId id="1266" r:id="rId14"/>
    <p:sldId id="1952" r:id="rId15"/>
    <p:sldId id="1953" r:id="rId16"/>
    <p:sldId id="1954" r:id="rId17"/>
    <p:sldId id="1955" r:id="rId18"/>
    <p:sldId id="1956" r:id="rId19"/>
    <p:sldId id="2689" r:id="rId20"/>
    <p:sldId id="2690" r:id="rId21"/>
    <p:sldId id="2691" r:id="rId22"/>
    <p:sldId id="2692" r:id="rId23"/>
    <p:sldId id="2693" r:id="rId24"/>
    <p:sldId id="2694" r:id="rId25"/>
    <p:sldId id="2695" r:id="rId26"/>
    <p:sldId id="2696" r:id="rId27"/>
    <p:sldId id="2697" r:id="rId28"/>
    <p:sldId id="2698" r:id="rId29"/>
    <p:sldId id="2699" r:id="rId30"/>
    <p:sldId id="2700" r:id="rId31"/>
    <p:sldId id="2701" r:id="rId32"/>
    <p:sldId id="2702" r:id="rId33"/>
    <p:sldId id="2703" r:id="rId34"/>
    <p:sldId id="2704" r:id="rId35"/>
    <p:sldId id="2705" r:id="rId36"/>
    <p:sldId id="2706" r:id="rId37"/>
    <p:sldId id="2707" r:id="rId38"/>
    <p:sldId id="2708" r:id="rId39"/>
    <p:sldId id="2709" r:id="rId40"/>
    <p:sldId id="2710" r:id="rId41"/>
    <p:sldId id="2711" r:id="rId42"/>
    <p:sldId id="2712" r:id="rId43"/>
    <p:sldId id="2713" r:id="rId44"/>
    <p:sldId id="2714" r:id="rId45"/>
    <p:sldId id="2715" r:id="rId46"/>
    <p:sldId id="2716" r:id="rId47"/>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637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3.xml"/><Relationship Id="rId7" Type="http://schemas.openxmlformats.org/officeDocument/2006/relationships/image" Target="../media/image8.png"/><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—Win7+Visual FoxPro 6.0</a:t>
            </a:r>
            <a:endParaRPr lang="zh-CN" altLang="en-US" sz="3600" dirty="0">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pic>
        <p:nvPicPr>
          <p:cNvPr id="376834"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028"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9246" y="116632"/>
            <a:ext cx="8997950" cy="1339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solidFill>
                  <a:srgbClr val="FFFF00"/>
                </a:solidFill>
                <a:latin typeface="Arial" pitchFamily="34" charset="0"/>
                <a:ea typeface="黑体" pitchFamily="49" charset="-122"/>
              </a:rPr>
              <a:t>       ⑴</a:t>
            </a:r>
            <a:r>
              <a:rPr lang="zh-CN" altLang="en-US" sz="2100" dirty="0">
                <a:solidFill>
                  <a:srgbClr val="FFFF00"/>
                </a:solidFill>
                <a:latin typeface="Arial" pitchFamily="34" charset="0"/>
                <a:ea typeface="黑体" pitchFamily="49" charset="-122"/>
              </a:rPr>
              <a:t>外模式</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模式映像</a:t>
            </a:r>
          </a:p>
          <a:p>
            <a:r>
              <a:rPr lang="zh-CN" altLang="en-US" sz="2100" dirty="0">
                <a:latin typeface="Arial" pitchFamily="34" charset="0"/>
                <a:ea typeface="黑体" pitchFamily="49" charset="-122"/>
              </a:rPr>
              <a:t>定义外模式与模式之间的对应关系。当数据库的全局逻辑结构改变时，只需要修改外模式与模式之间的对应关系，而不必修改局部逻辑结构，相应的应用程序也不必修改，可保持外模式不变，实现数据和程序的逻辑独立性</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3928439" y="6133946"/>
            <a:ext cx="4301177" cy="369332"/>
          </a:xfrm>
          <a:prstGeom prst="rect">
            <a:avLst/>
          </a:prstGeom>
        </p:spPr>
        <p:txBody>
          <a:bodyPr wrap="none">
            <a:spAutoFit/>
          </a:bodyPr>
          <a:lstStyle/>
          <a:p>
            <a:pPr fontAlgn="ctr"/>
            <a:r>
              <a:rPr lang="zh-CN" altLang="zh-CN" dirty="0">
                <a:ea typeface="黑体" pitchFamily="49" charset="-122"/>
              </a:rPr>
              <a:t>图</a:t>
            </a:r>
            <a:r>
              <a:rPr lang="en-US" altLang="zh-CN" dirty="0">
                <a:ea typeface="黑体" pitchFamily="49" charset="-122"/>
              </a:rPr>
              <a:t>1-2  </a:t>
            </a:r>
            <a:r>
              <a:rPr lang="zh-CN" altLang="zh-CN" dirty="0">
                <a:ea typeface="黑体" pitchFamily="49" charset="-122"/>
              </a:rPr>
              <a:t>数据库系统的三级模式和两级映像</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576" y="1941578"/>
            <a:ext cx="5626904" cy="4151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a:off x="59246" y="1484784"/>
            <a:ext cx="3288618"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⑵</a:t>
            </a:r>
            <a:r>
              <a:rPr lang="zh-CN" altLang="en-US" sz="2100" dirty="0">
                <a:solidFill>
                  <a:srgbClr val="FFFF00"/>
                </a:solidFill>
                <a:latin typeface="Arial" pitchFamily="34" charset="0"/>
                <a:ea typeface="黑体" pitchFamily="49" charset="-122"/>
              </a:rPr>
              <a:t>模式</a:t>
            </a:r>
            <a:r>
              <a:rPr lang="en-US" altLang="zh-CN" sz="2100" dirty="0">
                <a:solidFill>
                  <a:srgbClr val="FFFF00"/>
                </a:solidFill>
                <a:latin typeface="Arial" pitchFamily="34" charset="0"/>
                <a:ea typeface="黑体" pitchFamily="49" charset="-122"/>
              </a:rPr>
              <a:t>/</a:t>
            </a:r>
            <a:r>
              <a:rPr lang="zh-CN" altLang="en-US" sz="2100" dirty="0">
                <a:solidFill>
                  <a:srgbClr val="FFFF00"/>
                </a:solidFill>
                <a:latin typeface="Arial" pitchFamily="34" charset="0"/>
                <a:ea typeface="黑体" pitchFamily="49" charset="-122"/>
              </a:rPr>
              <a:t>内模式映像：</a:t>
            </a:r>
          </a:p>
          <a:p>
            <a:r>
              <a:rPr lang="zh-CN" altLang="en-US" sz="2100" dirty="0">
                <a:latin typeface="Arial" pitchFamily="34" charset="0"/>
                <a:ea typeface="黑体" pitchFamily="49" charset="-122"/>
              </a:rPr>
              <a:t>定义数据全局逻辑结构与存储结构之间的对应关系。当数据库的物理存储结构改变时，只需要修改模式与内模式之间的对应关系，即可保持模式不变，实现数据和程序的物理独立性。</a:t>
            </a:r>
          </a:p>
          <a:p>
            <a:r>
              <a:rPr lang="zh-CN" altLang="en-US" sz="2100" dirty="0" smtClean="0">
                <a:latin typeface="Arial" pitchFamily="34" charset="0"/>
                <a:ea typeface="黑体" pitchFamily="49" charset="-122"/>
              </a:rPr>
              <a:t>       三</a:t>
            </a:r>
            <a:r>
              <a:rPr lang="zh-CN" altLang="en-US" sz="2100" dirty="0">
                <a:latin typeface="Arial" pitchFamily="34" charset="0"/>
                <a:ea typeface="黑体" pitchFamily="49" charset="-122"/>
              </a:rPr>
              <a:t>级模式和两级映像的示意图，如图</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所示。</a:t>
            </a:r>
          </a:p>
        </p:txBody>
      </p:sp>
    </p:spTree>
    <p:extLst>
      <p:ext uri="{BB962C8B-B14F-4D97-AF65-F5344CB8AC3E}">
        <p14:creationId xmlns:p14="http://schemas.microsoft.com/office/powerpoint/2010/main" val="4223914556"/>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59246" y="557720"/>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对</a:t>
            </a:r>
            <a:r>
              <a:rPr lang="zh-CN" altLang="en-US" sz="2100" dirty="0">
                <a:latin typeface="Arial" pitchFamily="34" charset="0"/>
                <a:ea typeface="黑体" pitchFamily="49" charset="-122"/>
              </a:rPr>
              <a:t>数据库的规划、设计、维护和监视等需要专人管理，称他们为数据库管理员（</a:t>
            </a:r>
            <a:r>
              <a:rPr lang="en-US" altLang="zh-CN" sz="2100" dirty="0">
                <a:latin typeface="Arial" pitchFamily="34" charset="0"/>
                <a:ea typeface="黑体" pitchFamily="49" charset="-122"/>
              </a:rPr>
              <a:t>database administrator</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DBA</a:t>
            </a:r>
            <a:r>
              <a:rPr lang="zh-CN" altLang="en-US" sz="2100" dirty="0" smtClean="0">
                <a:latin typeface="Arial" pitchFamily="34" charset="0"/>
                <a:ea typeface="黑体" pitchFamily="49" charset="-122"/>
              </a:rPr>
              <a:t>），主要</a:t>
            </a:r>
            <a:r>
              <a:rPr lang="zh-CN" altLang="en-US" sz="2100" dirty="0">
                <a:latin typeface="Arial" pitchFamily="34" charset="0"/>
                <a:ea typeface="黑体" pitchFamily="49" charset="-122"/>
              </a:rPr>
              <a:t>工作如下：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数据库设计（</a:t>
            </a:r>
            <a:r>
              <a:rPr lang="en-US" altLang="zh-CN" sz="2100" dirty="0">
                <a:latin typeface="Arial" pitchFamily="34" charset="0"/>
                <a:ea typeface="黑体" pitchFamily="49" charset="-122"/>
              </a:rPr>
              <a:t>database design</a:t>
            </a:r>
            <a:r>
              <a:rPr lang="zh-CN" altLang="en-US" sz="2100" dirty="0">
                <a:latin typeface="Arial" pitchFamily="34" charset="0"/>
                <a:ea typeface="黑体" pitchFamily="49" charset="-122"/>
              </a:rPr>
              <a:t>）。该工作是进行数据库模式的设计。由于数据库的集成与共享性，因此需要专门人员（即</a:t>
            </a:r>
            <a:r>
              <a:rPr lang="en-US" altLang="zh-CN" sz="2100" dirty="0">
                <a:latin typeface="Arial" pitchFamily="34" charset="0"/>
                <a:ea typeface="黑体" pitchFamily="49" charset="-122"/>
              </a:rPr>
              <a:t>DBA</a:t>
            </a:r>
            <a:r>
              <a:rPr lang="zh-CN" altLang="en-US" sz="2100" dirty="0">
                <a:latin typeface="Arial" pitchFamily="34" charset="0"/>
                <a:ea typeface="黑体" pitchFamily="49" charset="-122"/>
              </a:rPr>
              <a:t>）对多个应用的数据需求作全面的规划、设计与集成。</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数据库维护。</a:t>
            </a:r>
            <a:r>
              <a:rPr lang="en-US" altLang="zh-CN" sz="2100" dirty="0">
                <a:latin typeface="Arial" pitchFamily="34" charset="0"/>
                <a:ea typeface="黑体" pitchFamily="49" charset="-122"/>
              </a:rPr>
              <a:t>DBA</a:t>
            </a:r>
            <a:r>
              <a:rPr lang="zh-CN" altLang="en-US" sz="2100" dirty="0">
                <a:latin typeface="Arial" pitchFamily="34" charset="0"/>
                <a:ea typeface="黑体" pitchFamily="49" charset="-122"/>
              </a:rPr>
              <a:t>必须对数据库中的数据安全性、完整性、并发控制及系统恢复、数据定期转存等实施与维护。</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改善系统性能，提高系统效率。</a:t>
            </a:r>
            <a:r>
              <a:rPr lang="en-US" altLang="zh-CN" sz="2100" dirty="0">
                <a:latin typeface="Arial" pitchFamily="34" charset="0"/>
                <a:ea typeface="黑体" pitchFamily="49" charset="-122"/>
              </a:rPr>
              <a:t>DBA</a:t>
            </a:r>
            <a:r>
              <a:rPr lang="zh-CN" altLang="en-US" sz="2100" dirty="0">
                <a:latin typeface="Arial" pitchFamily="34" charset="0"/>
                <a:ea typeface="黑体" pitchFamily="49" charset="-122"/>
              </a:rPr>
              <a:t>须随时监视数据库的运行状态，不断调整内部结构，使系统保持最佳状态与最高效率。当效率下降时，</a:t>
            </a:r>
            <a:r>
              <a:rPr lang="en-US" altLang="zh-CN" sz="2100" dirty="0">
                <a:latin typeface="Arial" pitchFamily="34" charset="0"/>
                <a:ea typeface="黑体" pitchFamily="49" charset="-122"/>
              </a:rPr>
              <a:t>DBA</a:t>
            </a:r>
            <a:r>
              <a:rPr lang="zh-CN" altLang="en-US" sz="2100" dirty="0">
                <a:latin typeface="Arial" pitchFamily="34" charset="0"/>
                <a:ea typeface="黑体" pitchFamily="49" charset="-122"/>
              </a:rPr>
              <a:t>需要采取适当的措施，如进行数据库的重组、重构等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5"/>
          <p:cNvSpPr>
            <a:spLocks noChangeArrowheads="1"/>
          </p:cNvSpPr>
          <p:nvPr/>
        </p:nvSpPr>
        <p:spPr bwMode="auto">
          <a:xfrm>
            <a:off x="59246" y="116632"/>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1.2.4  </a:t>
            </a:r>
            <a:r>
              <a:rPr lang="zh-CN" altLang="en-US" sz="2200" dirty="0" smtClean="0">
                <a:ea typeface="黑体" pitchFamily="49" charset="-122"/>
              </a:rPr>
              <a:t>数据库管理员</a:t>
            </a:r>
            <a:endParaRPr lang="pt-BR" altLang="en-US" sz="2200" dirty="0">
              <a:ea typeface="黑体" pitchFamily="49" charset="-122"/>
            </a:endParaRPr>
          </a:p>
        </p:txBody>
      </p:sp>
      <p:sp>
        <p:nvSpPr>
          <p:cNvPr id="9" name="Rectangle 2"/>
          <p:cNvSpPr>
            <a:spLocks noChangeArrowheads="1"/>
          </p:cNvSpPr>
          <p:nvPr/>
        </p:nvSpPr>
        <p:spPr bwMode="auto">
          <a:xfrm>
            <a:off x="59246" y="4320256"/>
            <a:ext cx="8997950" cy="2329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数据库系统</a:t>
            </a:r>
            <a:r>
              <a:rPr lang="zh-CN" altLang="en-US" sz="2100" dirty="0">
                <a:latin typeface="Arial" pitchFamily="34" charset="0"/>
                <a:ea typeface="黑体" pitchFamily="49" charset="-122"/>
              </a:rPr>
              <a:t>（Data Base System，简称DBS）是指计算机系统引入数据库后的系统构成，是一个具有管理数据库功能的计算机软硬件综合系统。具体地说，它主要包括如下几个组成部分。</a:t>
            </a:r>
          </a:p>
          <a:p>
            <a:r>
              <a:rPr lang="zh-CN" altLang="en-US" sz="2100" dirty="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⑴</a:t>
            </a:r>
            <a:r>
              <a:rPr lang="zh-CN" altLang="en-US" sz="2100" dirty="0">
                <a:solidFill>
                  <a:srgbClr val="FFFF00"/>
                </a:solidFill>
                <a:latin typeface="Arial" pitchFamily="34" charset="0"/>
                <a:ea typeface="黑体" pitchFamily="49" charset="-122"/>
              </a:rPr>
              <a:t>硬件系统</a:t>
            </a:r>
            <a:r>
              <a:rPr lang="zh-CN" altLang="en-US" sz="2100" dirty="0" smtClean="0">
                <a:solidFill>
                  <a:srgbClr val="FFFF00"/>
                </a:solidFill>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⑵</a:t>
            </a:r>
            <a:r>
              <a:rPr lang="zh-CN" altLang="en-US" sz="2100" dirty="0">
                <a:solidFill>
                  <a:srgbClr val="FFFF00"/>
                </a:solidFill>
                <a:latin typeface="Arial" pitchFamily="34" charset="0"/>
                <a:ea typeface="黑体" pitchFamily="49" charset="-122"/>
              </a:rPr>
              <a:t>软件系统</a:t>
            </a:r>
            <a:r>
              <a:rPr lang="zh-CN" altLang="en-US" sz="2100" dirty="0" smtClean="0">
                <a:latin typeface="Arial" pitchFamily="34" charset="0"/>
                <a:ea typeface="黑体" pitchFamily="49" charset="-122"/>
              </a:rPr>
              <a:t>：操作系统</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数据库管理系统</a:t>
            </a:r>
            <a:r>
              <a:rPr lang="zh-CN" altLang="en-US" sz="2100" dirty="0">
                <a:latin typeface="Arial" pitchFamily="34" charset="0"/>
                <a:ea typeface="黑体" pitchFamily="49" charset="-122"/>
              </a:rPr>
              <a:t>(如Access 2003</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开发</a:t>
            </a:r>
            <a:r>
              <a:rPr lang="zh-CN" altLang="en-US" sz="2100" dirty="0">
                <a:latin typeface="Arial" pitchFamily="34" charset="0"/>
                <a:ea typeface="黑体" pitchFamily="49" charset="-122"/>
              </a:rPr>
              <a:t>应用系统的高级语言及其编译系统</a:t>
            </a:r>
            <a:r>
              <a:rPr lang="zh-CN" altLang="en-US" sz="2100" dirty="0" smtClean="0">
                <a:latin typeface="Arial" pitchFamily="34" charset="0"/>
                <a:ea typeface="黑体" pitchFamily="49" charset="-122"/>
              </a:rPr>
              <a:t>等</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应用软件。</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⑶</a:t>
            </a:r>
            <a:r>
              <a:rPr lang="zh-CN" altLang="en-US" sz="2100" dirty="0">
                <a:solidFill>
                  <a:srgbClr val="FFFF00"/>
                </a:solidFill>
                <a:latin typeface="Arial" pitchFamily="34" charset="0"/>
                <a:ea typeface="黑体" pitchFamily="49" charset="-122"/>
              </a:rPr>
              <a:t>数据库</a:t>
            </a:r>
            <a:r>
              <a:rPr lang="zh-CN" altLang="en-US" sz="2100" dirty="0">
                <a:latin typeface="Arial" pitchFamily="34" charset="0"/>
                <a:ea typeface="黑体" pitchFamily="49" charset="-122"/>
              </a:rPr>
              <a:t>。是数据库系统的管理对象，为用户提供数据的信息源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5"/>
          <p:cNvSpPr>
            <a:spLocks noChangeArrowheads="1"/>
          </p:cNvSpPr>
          <p:nvPr/>
        </p:nvSpPr>
        <p:spPr bwMode="auto">
          <a:xfrm>
            <a:off x="59246" y="3879168"/>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1.2.5  </a:t>
            </a:r>
            <a:r>
              <a:rPr lang="zh-CN" altLang="en-US" sz="2200" dirty="0" smtClean="0">
                <a:ea typeface="黑体" pitchFamily="49" charset="-122"/>
              </a:rPr>
              <a:t>数据库系统</a:t>
            </a:r>
            <a:endParaRPr lang="pt-BR" altLang="en-US" sz="2200" dirty="0">
              <a:ea typeface="黑体" pitchFamily="49" charset="-122"/>
            </a:endParaRPr>
          </a:p>
        </p:txBody>
      </p:sp>
    </p:spTree>
    <p:extLst>
      <p:ext uri="{BB962C8B-B14F-4D97-AF65-F5344CB8AC3E}">
        <p14:creationId xmlns:p14="http://schemas.microsoft.com/office/powerpoint/2010/main" val="2488644242"/>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ChangeArrowheads="1"/>
          </p:cNvSpPr>
          <p:nvPr/>
        </p:nvSpPr>
        <p:spPr bwMode="auto">
          <a:xfrm>
            <a:off x="0" y="32516"/>
            <a:ext cx="900000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数据库管理员。是负责管理和控制数据库系统的维护管理人员。</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⑸</a:t>
            </a:r>
            <a:r>
              <a:rPr lang="zh-CN" altLang="en-US" sz="2100" dirty="0">
                <a:latin typeface="Arial" pitchFamily="34" charset="0"/>
                <a:ea typeface="黑体" pitchFamily="49" charset="-122"/>
              </a:rPr>
              <a:t>用户。数据库的使用者，用户包括专业用户和最终用户</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数据库系统</a:t>
            </a:r>
            <a:r>
              <a:rPr lang="zh-CN" altLang="en-US" sz="2100" dirty="0">
                <a:latin typeface="Arial" pitchFamily="34" charset="0"/>
                <a:ea typeface="黑体" pitchFamily="49" charset="-122"/>
              </a:rPr>
              <a:t>具有数据的结构化、共享性、独立性、可控冗余度以及数据的安全性、完整性和并发控制等特点。</a:t>
            </a:r>
          </a:p>
        </p:txBody>
      </p:sp>
      <p:sp>
        <p:nvSpPr>
          <p:cNvPr id="4" name="Rectangle 2"/>
          <p:cNvSpPr>
            <a:spLocks noChangeArrowheads="1"/>
          </p:cNvSpPr>
          <p:nvPr/>
        </p:nvSpPr>
        <p:spPr bwMode="auto">
          <a:xfrm>
            <a:off x="0" y="1825700"/>
            <a:ext cx="900000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数据库</a:t>
            </a:r>
            <a:r>
              <a:rPr lang="zh-CN" altLang="en-US" sz="2100" dirty="0">
                <a:latin typeface="Arial" pitchFamily="34" charset="0"/>
                <a:ea typeface="黑体" pitchFamily="49" charset="-122"/>
              </a:rPr>
              <a:t>应用系统（</a:t>
            </a:r>
            <a:r>
              <a:rPr lang="en-US" altLang="zh-CN" sz="2100" dirty="0">
                <a:latin typeface="Arial" pitchFamily="34" charset="0"/>
                <a:ea typeface="黑体" pitchFamily="49" charset="-122"/>
              </a:rPr>
              <a:t>Data Base Application System</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DBAS</a:t>
            </a:r>
            <a:r>
              <a:rPr lang="zh-CN" altLang="en-US" sz="2100" dirty="0">
                <a:latin typeface="Arial" pitchFamily="34" charset="0"/>
                <a:ea typeface="黑体" pitchFamily="49" charset="-122"/>
              </a:rPr>
              <a:t>）是在</a:t>
            </a:r>
            <a:r>
              <a:rPr lang="en-US" altLang="zh-CN" sz="2100" dirty="0">
                <a:latin typeface="Arial" pitchFamily="34" charset="0"/>
                <a:ea typeface="黑体" pitchFamily="49" charset="-122"/>
              </a:rPr>
              <a:t>DBMS</a:t>
            </a:r>
            <a:r>
              <a:rPr lang="zh-CN" altLang="en-US" sz="2100" dirty="0">
                <a:latin typeface="Arial" pitchFamily="34" charset="0"/>
                <a:ea typeface="黑体" pitchFamily="49" charset="-122"/>
              </a:rPr>
              <a:t>支持下根据实际问题开发出来的数据库应用软件。一个</a:t>
            </a:r>
            <a:r>
              <a:rPr lang="en-US" altLang="zh-CN" sz="2100" dirty="0">
                <a:latin typeface="Arial" pitchFamily="34" charset="0"/>
                <a:ea typeface="黑体" pitchFamily="49" charset="-122"/>
              </a:rPr>
              <a:t>DBAS</a:t>
            </a:r>
            <a:r>
              <a:rPr lang="zh-CN" altLang="en-US" sz="2100" dirty="0">
                <a:latin typeface="Arial" pitchFamily="34" charset="0"/>
                <a:ea typeface="黑体" pitchFamily="49" charset="-122"/>
              </a:rPr>
              <a:t>通常由数据库和应用程序两部分组成，它们都需要在</a:t>
            </a:r>
            <a:r>
              <a:rPr lang="en-US" altLang="zh-CN" sz="2100" dirty="0">
                <a:latin typeface="Arial" pitchFamily="34" charset="0"/>
                <a:ea typeface="黑体" pitchFamily="49" charset="-122"/>
              </a:rPr>
              <a:t>DBMS</a:t>
            </a:r>
            <a:r>
              <a:rPr lang="zh-CN" altLang="en-US" sz="2100" dirty="0">
                <a:latin typeface="Arial" pitchFamily="34" charset="0"/>
                <a:ea typeface="黑体" pitchFamily="49" charset="-122"/>
              </a:rPr>
              <a:t>支持下开发。例如利用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开发的一个“学生学籍管理系统”，就是一个数据库应用系统。</a:t>
            </a:r>
          </a:p>
        </p:txBody>
      </p:sp>
      <p:sp>
        <p:nvSpPr>
          <p:cNvPr id="5" name="Rectangle 5"/>
          <p:cNvSpPr>
            <a:spLocks noChangeArrowheads="1"/>
          </p:cNvSpPr>
          <p:nvPr/>
        </p:nvSpPr>
        <p:spPr bwMode="auto">
          <a:xfrm>
            <a:off x="0" y="1433184"/>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1.2.6  </a:t>
            </a:r>
            <a:r>
              <a:rPr lang="zh-CN" altLang="en-US" sz="2200" dirty="0" smtClean="0">
                <a:ea typeface="黑体" pitchFamily="49" charset="-122"/>
              </a:rPr>
              <a:t>数据库应用系统</a:t>
            </a:r>
            <a:endParaRPr lang="pt-BR" altLang="en-US" sz="2200" dirty="0">
              <a:ea typeface="黑体" pitchFamily="49" charset="-122"/>
            </a:endParaRPr>
          </a:p>
        </p:txBody>
      </p:sp>
      <p:sp>
        <p:nvSpPr>
          <p:cNvPr id="7" name="Rectangle 3"/>
          <p:cNvSpPr>
            <a:spLocks noChangeArrowheads="1"/>
          </p:cNvSpPr>
          <p:nvPr/>
        </p:nvSpPr>
        <p:spPr bwMode="auto">
          <a:xfrm>
            <a:off x="0" y="322636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1.3  </a:t>
            </a:r>
            <a:r>
              <a:rPr lang="en-US" sz="2400" dirty="0" err="1" smtClean="0">
                <a:latin typeface="黑体" pitchFamily="49" charset="-122"/>
                <a:ea typeface="黑体" pitchFamily="49" charset="-122"/>
              </a:rPr>
              <a:t>数据</a:t>
            </a:r>
            <a:r>
              <a:rPr lang="zh-CN" altLang="en-US" sz="2400" dirty="0" smtClean="0">
                <a:latin typeface="黑体" pitchFamily="49" charset="-122"/>
                <a:ea typeface="黑体" pitchFamily="49" charset="-122"/>
              </a:rPr>
              <a:t>库技术的发展历史</a:t>
            </a:r>
            <a:endParaRPr lang="zh-CN" altLang="en-US" sz="2400" dirty="0">
              <a:latin typeface="黑体" pitchFamily="49" charset="-122"/>
              <a:ea typeface="黑体" pitchFamily="49" charset="-122"/>
            </a:endParaRPr>
          </a:p>
        </p:txBody>
      </p:sp>
      <p:sp>
        <p:nvSpPr>
          <p:cNvPr id="8" name="Rectangle 4"/>
          <p:cNvSpPr>
            <a:spLocks noChangeArrowheads="1"/>
          </p:cNvSpPr>
          <p:nvPr/>
        </p:nvSpPr>
        <p:spPr bwMode="auto">
          <a:xfrm>
            <a:off x="0" y="4444125"/>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1.3.1  </a:t>
            </a:r>
            <a:r>
              <a:rPr lang="en-US" sz="2200" dirty="0" err="1">
                <a:ea typeface="黑体" pitchFamily="49" charset="-122"/>
              </a:rPr>
              <a:t>人工管理阶段</a:t>
            </a:r>
            <a:endParaRPr lang="pt-BR" altLang="en-US" sz="2200" dirty="0">
              <a:ea typeface="黑体" pitchFamily="49" charset="-122"/>
            </a:endParaRPr>
          </a:p>
        </p:txBody>
      </p:sp>
      <p:sp>
        <p:nvSpPr>
          <p:cNvPr id="10" name="Rectangle 6"/>
          <p:cNvSpPr>
            <a:spLocks noChangeArrowheads="1"/>
          </p:cNvSpPr>
          <p:nvPr/>
        </p:nvSpPr>
        <p:spPr bwMode="auto">
          <a:xfrm>
            <a:off x="0" y="4836641"/>
            <a:ext cx="5076056" cy="1988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人工</a:t>
            </a:r>
            <a:r>
              <a:rPr lang="zh-CN" altLang="en-US" sz="2100" dirty="0">
                <a:latin typeface="Arial" pitchFamily="34" charset="0"/>
                <a:ea typeface="黑体" pitchFamily="49" charset="-122"/>
              </a:rPr>
              <a:t>管理阶段始于20世纪50年代，出现在计算机应用于数据管理的初期，既没有操作系统，也没有专门管理数据的软件，数据由计算或处理它的程序自行携带。人工管理阶段程序与数据之间的关系如</a:t>
            </a:r>
            <a:r>
              <a:rPr lang="zh-CN" altLang="en-US" sz="2100" dirty="0" smtClean="0">
                <a:latin typeface="Arial" pitchFamily="34" charset="0"/>
                <a:ea typeface="黑体" pitchFamily="49" charset="-122"/>
              </a:rPr>
              <a:t>图</a:t>
            </a:r>
            <a:r>
              <a:rPr lang="en-US" altLang="zh-CN" sz="2100" dirty="0" smtClean="0">
                <a:latin typeface="Arial" pitchFamily="34" charset="0"/>
                <a:ea typeface="黑体" pitchFamily="49" charset="-122"/>
              </a:rPr>
              <a:t>1-3</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a:t>
            </a:r>
          </a:p>
        </p:txBody>
      </p:sp>
      <p:sp>
        <p:nvSpPr>
          <p:cNvPr id="11" name="Rectangle 7"/>
          <p:cNvSpPr>
            <a:spLocks noChangeArrowheads="1"/>
          </p:cNvSpPr>
          <p:nvPr/>
        </p:nvSpPr>
        <p:spPr bwMode="auto">
          <a:xfrm>
            <a:off x="0" y="3690884"/>
            <a:ext cx="9000000" cy="72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数据管理技术的发展主要经历了人工管理、文件管理和数据库系统</a:t>
            </a:r>
            <a:r>
              <a:rPr lang="zh-CN" altLang="en-US" sz="2100" dirty="0" smtClean="0">
                <a:latin typeface="Arial" pitchFamily="34" charset="0"/>
                <a:ea typeface="黑体" pitchFamily="49" charset="-122"/>
              </a:rPr>
              <a:t>管理及分布式数据库系统等</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个</a:t>
            </a:r>
            <a:r>
              <a:rPr lang="zh-CN" altLang="en-US" sz="2100" dirty="0">
                <a:latin typeface="Arial" pitchFamily="34" charset="0"/>
                <a:ea typeface="黑体" pitchFamily="49" charset="-122"/>
              </a:rPr>
              <a:t>阶段。</a:t>
            </a:r>
          </a:p>
        </p:txBody>
      </p:sp>
      <p:sp>
        <p:nvSpPr>
          <p:cNvPr id="12" name="Rectangle 8"/>
          <p:cNvSpPr>
            <a:spLocks noChangeArrowheads="1"/>
          </p:cNvSpPr>
          <p:nvPr/>
        </p:nvSpPr>
        <p:spPr bwMode="auto">
          <a:xfrm>
            <a:off x="5341980" y="6120490"/>
            <a:ext cx="338437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dirty="0" smtClean="0">
                <a:latin typeface="黑体" pitchFamily="49" charset="-122"/>
                <a:ea typeface="黑体" pitchFamily="49" charset="-122"/>
              </a:rPr>
              <a:t>图</a:t>
            </a:r>
            <a:r>
              <a:rPr lang="en-US" altLang="zh-CN" dirty="0" smtClean="0">
                <a:latin typeface="黑体" pitchFamily="49" charset="-122"/>
                <a:ea typeface="黑体" pitchFamily="49" charset="-122"/>
              </a:rPr>
              <a:t>1</a:t>
            </a:r>
            <a:r>
              <a:rPr lang="zh-CN" altLang="en-US" dirty="0" smtClean="0">
                <a:latin typeface="黑体" pitchFamily="49" charset="-122"/>
                <a:ea typeface="黑体" pitchFamily="49" charset="-122"/>
              </a:rPr>
              <a:t>-</a:t>
            </a:r>
            <a:r>
              <a:rPr lang="en-US" altLang="zh-CN" dirty="0" smtClean="0">
                <a:latin typeface="黑体" pitchFamily="49" charset="-122"/>
                <a:ea typeface="黑体" pitchFamily="49" charset="-122"/>
              </a:rPr>
              <a:t>3</a:t>
            </a:r>
            <a:r>
              <a:rPr lang="zh-CN" altLang="en-US" dirty="0" smtClean="0">
                <a:latin typeface="黑体" pitchFamily="49" charset="-122"/>
                <a:ea typeface="黑体" pitchFamily="49" charset="-122"/>
              </a:rPr>
              <a:t>  </a:t>
            </a:r>
            <a:r>
              <a:rPr lang="zh-CN" altLang="en-US" dirty="0">
                <a:latin typeface="黑体" pitchFamily="49" charset="-122"/>
                <a:ea typeface="黑体" pitchFamily="49" charset="-122"/>
              </a:rPr>
              <a:t>人工管理阶段程序与数据之间的关系</a:t>
            </a:r>
          </a:p>
        </p:txBody>
      </p:sp>
      <p:pic>
        <p:nvPicPr>
          <p:cNvPr id="1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7715" y="4221058"/>
            <a:ext cx="3312046" cy="1834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ChangeArrowheads="1"/>
          </p:cNvSpPr>
          <p:nvPr/>
        </p:nvSpPr>
        <p:spPr bwMode="auto">
          <a:xfrm>
            <a:off x="80963" y="3597994"/>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1.3.</a:t>
            </a:r>
            <a:r>
              <a:rPr lang="zh-CN" altLang="en-US" sz="2400" dirty="0">
                <a:ea typeface="黑体" pitchFamily="49" charset="-122"/>
              </a:rPr>
              <a:t>2</a:t>
            </a:r>
            <a:r>
              <a:rPr lang="en-US" altLang="zh-CN" sz="2400" dirty="0">
                <a:ea typeface="黑体" pitchFamily="49" charset="-122"/>
              </a:rPr>
              <a:t>  </a:t>
            </a:r>
            <a:r>
              <a:rPr lang="zh-CN" altLang="en-US" sz="2400" dirty="0">
                <a:ea typeface="黑体" pitchFamily="49" charset="-122"/>
              </a:rPr>
              <a:t>文件</a:t>
            </a:r>
            <a:r>
              <a:rPr lang="en-US" sz="2400" dirty="0" err="1">
                <a:ea typeface="黑体" pitchFamily="49" charset="-122"/>
              </a:rPr>
              <a:t>管理阶段</a:t>
            </a:r>
            <a:endParaRPr lang="pt-BR" altLang="en-US" sz="2400" dirty="0">
              <a:ea typeface="黑体" pitchFamily="49" charset="-122"/>
            </a:endParaRPr>
          </a:p>
        </p:txBody>
      </p:sp>
      <p:sp>
        <p:nvSpPr>
          <p:cNvPr id="367619" name="Rectangle 3"/>
          <p:cNvSpPr>
            <a:spLocks noChangeArrowheads="1"/>
          </p:cNvSpPr>
          <p:nvPr/>
        </p:nvSpPr>
        <p:spPr bwMode="auto">
          <a:xfrm>
            <a:off x="80963" y="260350"/>
            <a:ext cx="9000000" cy="3240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人工</a:t>
            </a:r>
            <a:r>
              <a:rPr lang="zh-CN" altLang="en-US" sz="2100" dirty="0">
                <a:latin typeface="Arial" pitchFamily="34" charset="0"/>
                <a:ea typeface="黑体" pitchFamily="49" charset="-122"/>
              </a:rPr>
              <a:t>管理阶段数据管理存在的主要问题是：</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⑴</a:t>
            </a:r>
            <a:r>
              <a:rPr lang="zh-CN" altLang="en-US" sz="2100" dirty="0">
                <a:latin typeface="Arial" pitchFamily="34" charset="0"/>
                <a:ea typeface="黑体" pitchFamily="49" charset="-122"/>
              </a:rPr>
              <a:t>数据不能独立。当数据修改时，程序也得修改，而程序修改后，数据的格式、类型也得变化以适应处理它的程序。</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⑵</a:t>
            </a:r>
            <a:r>
              <a:rPr lang="zh-CN" altLang="en-US" sz="2100" dirty="0">
                <a:latin typeface="Arial" pitchFamily="34" charset="0"/>
                <a:ea typeface="黑体" pitchFamily="49" charset="-122"/>
              </a:rPr>
              <a:t>数据不能长期保存。数据被包含在程序中，程序运行结束后，数据和程序一起从内存中释放。</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⑶</a:t>
            </a:r>
            <a:r>
              <a:rPr lang="zh-CN" altLang="en-US" sz="2100" dirty="0">
                <a:latin typeface="Arial" pitchFamily="34" charset="0"/>
                <a:ea typeface="黑体" pitchFamily="49" charset="-122"/>
              </a:rPr>
              <a:t>没有专门进行数据管理的软件。应用程序和数据是相互结合且不可分割的，各程序之间的数据不能相互传递，数据不能被重复使用，既不安全，编程效率低下。</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⑷</a:t>
            </a:r>
            <a:r>
              <a:rPr lang="zh-CN" altLang="en-US" sz="2100" dirty="0">
                <a:latin typeface="Arial" pitchFamily="34" charset="0"/>
                <a:ea typeface="黑体" pitchFamily="49" charset="-122"/>
              </a:rPr>
              <a:t>一组数据对应于一个程序，一个程序中的数据不能被其他程序利用，数据无法共享，从而导致程序和程序之间有大量重复的数据存在。</a:t>
            </a:r>
          </a:p>
        </p:txBody>
      </p:sp>
      <p:sp>
        <p:nvSpPr>
          <p:cNvPr id="367620" name="Rectangle 4"/>
          <p:cNvSpPr>
            <a:spLocks noChangeArrowheads="1"/>
          </p:cNvSpPr>
          <p:nvPr/>
        </p:nvSpPr>
        <p:spPr bwMode="auto">
          <a:xfrm>
            <a:off x="80963" y="4161556"/>
            <a:ext cx="9000000" cy="2363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20世纪60年代，由于有了磁盘等大容量且能长期保存数据的存储设备，且有了操作系统。数据与程序分开，数据能长期保存。</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文件管理阶段，把有关的数据组织成一个文件，由一个专门的文件管理系统对其进行管理。在这种管理方式下，应用程序通过文件管理系统对数据文件中的数据进行加工处理。应用程序与数据文件之间具有一定的独立性。与早期人工管理阶段相比，使用文件系统管理数据的效率和数量都有很大提高，但仍存在以下3个问题：</a:t>
            </a:r>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ChangeArrowheads="1"/>
          </p:cNvSpPr>
          <p:nvPr/>
        </p:nvSpPr>
        <p:spPr bwMode="auto">
          <a:xfrm>
            <a:off x="80963" y="260350"/>
            <a:ext cx="8997950" cy="1728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⑴</a:t>
            </a:r>
            <a:r>
              <a:rPr lang="zh-CN" altLang="en-US" sz="2200" dirty="0">
                <a:latin typeface="Arial" pitchFamily="34" charset="0"/>
                <a:ea typeface="黑体" pitchFamily="49" charset="-122"/>
              </a:rPr>
              <a:t>数据没有完全独立。虽然数据和程序被分开，但所设计的数据依然是针对某一特定的程序，所以无论是修改数据文件还是程序文件，二者都要相互影响。数据文件不能被多个程序所共享。</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⑵</a:t>
            </a:r>
            <a:r>
              <a:rPr lang="zh-CN" altLang="en-US" sz="2200" dirty="0">
                <a:latin typeface="Arial" pitchFamily="34" charset="0"/>
                <a:ea typeface="黑体" pitchFamily="49" charset="-122"/>
              </a:rPr>
              <a:t>存在数据冗余。文件系统中的数据没有合理和规范的结构，造成数据的重复存储，即数据的冗余。</a:t>
            </a:r>
          </a:p>
        </p:txBody>
      </p:sp>
      <p:pic>
        <p:nvPicPr>
          <p:cNvPr id="3686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2060575"/>
            <a:ext cx="4994275"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44" name="Rectangle 4"/>
          <p:cNvSpPr>
            <a:spLocks noChangeArrowheads="1"/>
          </p:cNvSpPr>
          <p:nvPr/>
        </p:nvSpPr>
        <p:spPr bwMode="auto">
          <a:xfrm>
            <a:off x="3956050" y="4508500"/>
            <a:ext cx="51860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smtClean="0">
                <a:latin typeface="黑体" pitchFamily="49" charset="-122"/>
                <a:ea typeface="黑体" pitchFamily="49" charset="-122"/>
              </a:rPr>
              <a:t>图</a:t>
            </a:r>
            <a:r>
              <a:rPr lang="en-US" altLang="zh-CN" sz="2000" dirty="0" smtClean="0">
                <a:latin typeface="黑体" pitchFamily="49" charset="-122"/>
                <a:ea typeface="黑体" pitchFamily="49" charset="-122"/>
              </a:rPr>
              <a:t>1</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4</a:t>
            </a:r>
            <a:r>
              <a:rPr lang="zh-CN" altLang="en-US" sz="2000" dirty="0" smtClean="0">
                <a:latin typeface="黑体" pitchFamily="49" charset="-122"/>
                <a:ea typeface="黑体" pitchFamily="49" charset="-122"/>
              </a:rPr>
              <a:t>  </a:t>
            </a:r>
            <a:r>
              <a:rPr lang="zh-CN" altLang="en-US" sz="2000" dirty="0">
                <a:latin typeface="黑体" pitchFamily="49" charset="-122"/>
                <a:ea typeface="黑体" pitchFamily="49" charset="-122"/>
              </a:rPr>
              <a:t>文件系统阶段程序与数据之间的关系</a:t>
            </a:r>
          </a:p>
        </p:txBody>
      </p:sp>
      <p:sp>
        <p:nvSpPr>
          <p:cNvPr id="368645" name="Rectangle 5"/>
          <p:cNvSpPr>
            <a:spLocks noChangeArrowheads="1"/>
          </p:cNvSpPr>
          <p:nvPr/>
        </p:nvSpPr>
        <p:spPr bwMode="auto">
          <a:xfrm>
            <a:off x="146050" y="5373688"/>
            <a:ext cx="8997950" cy="134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数据库</a:t>
            </a:r>
            <a:r>
              <a:rPr lang="zh-CN" altLang="en-US" sz="2200" dirty="0">
                <a:latin typeface="Arial" pitchFamily="34" charset="0"/>
                <a:ea typeface="黑体" pitchFamily="49" charset="-122"/>
              </a:rPr>
              <a:t>技术始于20世纪60年代末，到现在，数据库系统在全世界范围内得到广泛的应用。在数据库系统管理阶段，是将所有的数据集中到一个数据库中，形成一个数据中心，实行统一规划，集中管理，用户通过数据库管理系统来使用数据库中的数据。</a:t>
            </a:r>
          </a:p>
        </p:txBody>
      </p:sp>
      <p:sp>
        <p:nvSpPr>
          <p:cNvPr id="368646" name="Rectangle 6"/>
          <p:cNvSpPr>
            <a:spLocks noChangeArrowheads="1"/>
          </p:cNvSpPr>
          <p:nvPr/>
        </p:nvSpPr>
        <p:spPr bwMode="auto">
          <a:xfrm>
            <a:off x="80963" y="2060575"/>
            <a:ext cx="3914775" cy="2735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数据不能被集中管理。文件系统中的数据文件没有集中的管理机制，数据的安全性和完整性都不能得到保障。各数据之间、数据文件之间缺乏联系，给数据处理造成不便。</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文件系统</a:t>
            </a:r>
            <a:r>
              <a:rPr lang="zh-CN" altLang="en-US" sz="2200" dirty="0">
                <a:latin typeface="Arial" pitchFamily="34" charset="0"/>
                <a:ea typeface="黑体" pitchFamily="49" charset="-122"/>
              </a:rPr>
              <a:t>阶段程序与数据之间的关系如</a:t>
            </a:r>
            <a:r>
              <a:rPr lang="zh-CN" altLang="en-US" sz="2200" dirty="0" smtClean="0">
                <a:latin typeface="Arial" pitchFamily="34" charset="0"/>
                <a:ea typeface="黑体" pitchFamily="49" charset="-122"/>
              </a:rPr>
              <a:t>图</a:t>
            </a:r>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所</a:t>
            </a:r>
            <a:r>
              <a:rPr lang="zh-CN" altLang="en-US" sz="2200" dirty="0">
                <a:latin typeface="Arial" pitchFamily="34" charset="0"/>
                <a:ea typeface="黑体" pitchFamily="49" charset="-122"/>
              </a:rPr>
              <a:t>示。</a:t>
            </a:r>
          </a:p>
        </p:txBody>
      </p:sp>
      <p:sp>
        <p:nvSpPr>
          <p:cNvPr id="368647" name="Rectangle 7"/>
          <p:cNvSpPr>
            <a:spLocks noChangeArrowheads="1"/>
          </p:cNvSpPr>
          <p:nvPr/>
        </p:nvSpPr>
        <p:spPr bwMode="auto">
          <a:xfrm>
            <a:off x="71438" y="4867275"/>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1.3.3  </a:t>
            </a:r>
            <a:r>
              <a:rPr lang="en-US" sz="2400" dirty="0" err="1">
                <a:ea typeface="黑体" pitchFamily="49" charset="-122"/>
              </a:rPr>
              <a:t>数据库系统阶段</a:t>
            </a:r>
            <a:endParaRPr lang="pt-BR" altLang="en-US" sz="2400" dirty="0">
              <a:ea typeface="黑体" pitchFamily="49" charset="-122"/>
            </a:endParaRP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ChangeArrowheads="1"/>
          </p:cNvSpPr>
          <p:nvPr/>
        </p:nvSpPr>
        <p:spPr bwMode="auto">
          <a:xfrm>
            <a:off x="80963" y="260648"/>
            <a:ext cx="8997950"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数据库系统</a:t>
            </a:r>
            <a:r>
              <a:rPr lang="zh-CN" altLang="en-US" sz="2100" dirty="0">
                <a:latin typeface="Arial" pitchFamily="34" charset="0"/>
                <a:ea typeface="黑体" pitchFamily="49" charset="-122"/>
              </a:rPr>
              <a:t>的主要</a:t>
            </a:r>
            <a:r>
              <a:rPr lang="zh-CN" altLang="en-US" sz="2100" dirty="0" smtClean="0">
                <a:latin typeface="Arial" pitchFamily="34" charset="0"/>
                <a:ea typeface="黑体" pitchFamily="49" charset="-122"/>
              </a:rPr>
              <a:t>特点如下：</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⑴数据的结构化。数据库中的数据存储是按同一结构进行的。</a:t>
            </a:r>
          </a:p>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⑵数据共享。数据库系统中，数据库共享是它的主要目的。</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⑶数据独立性。数据库系统中，力求减少数据结构和应用程序相互依赖，实现数据的独立性。</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⑷可控冗余度。数据实现共享后，不必要的重复将全部消除，但为了提高查询效率，也可保留少量冗余，其冗余度由设计人员控制。</a:t>
            </a:r>
          </a:p>
        </p:txBody>
      </p:sp>
      <p:pic>
        <p:nvPicPr>
          <p:cNvPr id="3696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2924944"/>
            <a:ext cx="4839549" cy="222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9668" name="Rectangle 4"/>
          <p:cNvSpPr>
            <a:spLocks noChangeArrowheads="1"/>
          </p:cNvSpPr>
          <p:nvPr/>
        </p:nvSpPr>
        <p:spPr bwMode="auto">
          <a:xfrm>
            <a:off x="4723212" y="5373216"/>
            <a:ext cx="35290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dirty="0" smtClean="0">
                <a:latin typeface="Arial" pitchFamily="34" charset="0"/>
                <a:ea typeface="黑体" pitchFamily="49" charset="-122"/>
              </a:rPr>
              <a:t>图</a:t>
            </a:r>
            <a:r>
              <a:rPr lang="en-US" altLang="zh-CN" sz="2000" dirty="0" smtClean="0">
                <a:latin typeface="Arial" pitchFamily="34" charset="0"/>
                <a:ea typeface="黑体" pitchFamily="49" charset="-122"/>
              </a:rPr>
              <a:t>1</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6</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数据库系统阶段程序与数据之间的关系</a:t>
            </a:r>
          </a:p>
        </p:txBody>
      </p:sp>
      <p:sp>
        <p:nvSpPr>
          <p:cNvPr id="369669" name="Rectangle 5"/>
          <p:cNvSpPr>
            <a:spLocks noChangeArrowheads="1"/>
          </p:cNvSpPr>
          <p:nvPr/>
        </p:nvSpPr>
        <p:spPr bwMode="auto">
          <a:xfrm>
            <a:off x="80963" y="2564904"/>
            <a:ext cx="3986981"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⑸</a:t>
            </a:r>
            <a:r>
              <a:rPr lang="zh-CN" altLang="en-US" sz="2100" dirty="0">
                <a:latin typeface="Arial" pitchFamily="34" charset="0"/>
                <a:ea typeface="黑体" pitchFamily="49" charset="-122"/>
              </a:rPr>
              <a:t>实现了数据统一控制：数据库系统提供了各种控制功能，保证了数据的并发控制、安全性和完整性。数据库作为多个用户和应用程序的共享资源，允许多个用户同时访问。并发控制可以防止多用户并发访问数据时产生的数据不一致性。安全性可以防止非法用户存取数据。完整性可以保证数据的正确性和有效性。</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数据库系统</a:t>
            </a:r>
            <a:r>
              <a:rPr lang="zh-CN" altLang="en-US" sz="2100" dirty="0">
                <a:latin typeface="Arial" pitchFamily="34" charset="0"/>
                <a:ea typeface="黑体" pitchFamily="49" charset="-122"/>
              </a:rPr>
              <a:t>阶段程序与数据之间的关系如</a:t>
            </a:r>
            <a:r>
              <a:rPr lang="zh-CN" altLang="en-US" sz="2100" dirty="0" smtClean="0">
                <a:latin typeface="Arial" pitchFamily="34" charset="0"/>
                <a:ea typeface="黑体" pitchFamily="49" charset="-122"/>
              </a:rPr>
              <a:t>图</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6</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a:t>
            </a: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ChangeArrowheads="1"/>
          </p:cNvSpPr>
          <p:nvPr/>
        </p:nvSpPr>
        <p:spPr bwMode="auto">
          <a:xfrm>
            <a:off x="59375" y="604949"/>
            <a:ext cx="9000000" cy="3905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数据库系统</a:t>
            </a:r>
            <a:r>
              <a:rPr lang="zh-CN" altLang="en-US" sz="2100" dirty="0">
                <a:latin typeface="Arial" pitchFamily="34" charset="0"/>
                <a:ea typeface="黑体" pitchFamily="49" charset="-122"/>
              </a:rPr>
              <a:t>的分类有多种方式，按照数据的存放地点的不同，数据库系统可分为集中式数据库系统和分布式数据库系统。</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⑴集中式数据库系统。集中式数据库系统是将数据集中在一个数据库中。数据在逻辑上和物理上都是集中存放的。所有的用户在存取和访问数据时，都要访问这个数据库。例如一个银行储蓄系统，如果系统的数据存放在一个集中式数据库中，那么所有储户在存款和取款时都要访问这个数据库。这种方式访问方便，但通信量大，速度慢。</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⑵分布式数据库系统。分布式数据库系统是将多个集中式的数据库通过网络连接起来，使各个节点的计算机可以利用网络通信功能访问其他节点上的数据库资源，使各个数据库系统的数据实现高度共享。</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分布式数据库系统的主要特点是：系统具有更高的透明度，可靠性与效率更高，局部与集中控制相结合，系统易于扩展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7"/>
          <p:cNvSpPr>
            <a:spLocks noChangeArrowheads="1"/>
          </p:cNvSpPr>
          <p:nvPr/>
        </p:nvSpPr>
        <p:spPr bwMode="auto">
          <a:xfrm>
            <a:off x="59375" y="84987"/>
            <a:ext cx="5004048"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1.3.4  </a:t>
            </a:r>
            <a:r>
              <a:rPr lang="zh-CN" altLang="en-US" sz="2400" dirty="0">
                <a:ea typeface="黑体" pitchFamily="49" charset="-122"/>
              </a:rPr>
              <a:t>数据库系统的结构类型*</a:t>
            </a:r>
            <a:endParaRPr lang="pt-BR" altLang="en-US" sz="2400" dirty="0">
              <a:ea typeface="黑体" pitchFamily="49" charset="-122"/>
            </a:endParaRPr>
          </a:p>
        </p:txBody>
      </p:sp>
      <p:sp>
        <p:nvSpPr>
          <p:cNvPr id="8" name="Rectangle 2"/>
          <p:cNvSpPr>
            <a:spLocks noChangeArrowheads="1"/>
          </p:cNvSpPr>
          <p:nvPr/>
        </p:nvSpPr>
        <p:spPr bwMode="auto">
          <a:xfrm>
            <a:off x="59375" y="5112033"/>
            <a:ext cx="9000000" cy="166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数据模型</a:t>
            </a:r>
            <a:r>
              <a:rPr lang="zh-CN" altLang="en-US" sz="2100" dirty="0">
                <a:latin typeface="Arial" pitchFamily="34" charset="0"/>
                <a:ea typeface="黑体" pitchFamily="49" charset="-122"/>
              </a:rPr>
              <a:t>是指数据库中数据与数据之间的关系，数据模型不同，相应的数据库系统就完全不同，任何一个数据库系统都是基于某种</a:t>
            </a:r>
            <a:r>
              <a:rPr lang="zh-CN" altLang="en-US" sz="2100" dirty="0" smtClean="0">
                <a:latin typeface="Arial" pitchFamily="34" charset="0"/>
                <a:ea typeface="黑体" pitchFamily="49" charset="-122"/>
              </a:rPr>
              <a:t>数据模型。不同数据模型</a:t>
            </a:r>
            <a:r>
              <a:rPr lang="zh-CN" altLang="en-US" sz="2100" dirty="0">
                <a:latin typeface="Arial" pitchFamily="34" charset="0"/>
                <a:ea typeface="黑体" pitchFamily="49" charset="-122"/>
              </a:rPr>
              <a:t>提供了模型化数据和信息的不同工具，根据模型应用的不同目的，可以将模型分为两类或两个层次：一是概念模型，二是数据模型。前者是按用户的观点来对数据和信息建模，后者是按计算机系统的观点对数据建模。</a:t>
            </a:r>
          </a:p>
        </p:txBody>
      </p:sp>
      <p:sp>
        <p:nvSpPr>
          <p:cNvPr id="9" name="Rectangle 4"/>
          <p:cNvSpPr>
            <a:spLocks noChangeArrowheads="1"/>
          </p:cNvSpPr>
          <p:nvPr/>
        </p:nvSpPr>
        <p:spPr bwMode="auto">
          <a:xfrm>
            <a:off x="59375" y="4594998"/>
            <a:ext cx="4498975" cy="432048"/>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1.4  </a:t>
            </a:r>
            <a:r>
              <a:rPr lang="en-US" sz="2400" dirty="0" err="1">
                <a:latin typeface="黑体" pitchFamily="49" charset="-122"/>
                <a:ea typeface="黑体" pitchFamily="49" charset="-122"/>
              </a:rPr>
              <a:t>数据模型</a:t>
            </a:r>
            <a:endParaRPr lang="zh-CN" altLang="en-US" sz="2400" dirty="0">
              <a:latin typeface="黑体" pitchFamily="49" charset="-122"/>
              <a:ea typeface="黑体" pitchFamily="49" charset="-122"/>
            </a:endParaRP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8736" y="116632"/>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1.4.1  </a:t>
            </a:r>
            <a:r>
              <a:rPr lang="en-US" sz="2400" dirty="0" err="1" smtClean="0">
                <a:ea typeface="黑体" pitchFamily="49" charset="-122"/>
              </a:rPr>
              <a:t>概念模型</a:t>
            </a:r>
            <a:r>
              <a:rPr lang="zh-CN" altLang="en-US" sz="2400" dirty="0" smtClean="0">
                <a:ea typeface="黑体" pitchFamily="49" charset="-122"/>
              </a:rPr>
              <a:t>中的三个世界</a:t>
            </a:r>
            <a:endParaRPr lang="pt-BR" altLang="en-US" sz="2400" dirty="0">
              <a:ea typeface="黑体" pitchFamily="49" charset="-122"/>
            </a:endParaRPr>
          </a:p>
        </p:txBody>
      </p:sp>
      <p:sp>
        <p:nvSpPr>
          <p:cNvPr id="7" name="Rectangle 5"/>
          <p:cNvSpPr>
            <a:spLocks noChangeArrowheads="1"/>
          </p:cNvSpPr>
          <p:nvPr/>
        </p:nvSpPr>
        <p:spPr bwMode="auto">
          <a:xfrm>
            <a:off x="58736" y="1079550"/>
            <a:ext cx="9000000" cy="98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现实</a:t>
            </a:r>
            <a:r>
              <a:rPr lang="zh-CN" altLang="en-US" sz="2100" dirty="0">
                <a:latin typeface="Arial" pitchFamily="34" charset="0"/>
                <a:ea typeface="黑体" pitchFamily="49" charset="-122"/>
              </a:rPr>
              <a:t>世界（</a:t>
            </a:r>
            <a:r>
              <a:rPr lang="en-US" altLang="zh-CN" sz="2100" dirty="0">
                <a:latin typeface="Arial" pitchFamily="34" charset="0"/>
                <a:ea typeface="黑体" pitchFamily="49" charset="-122"/>
              </a:rPr>
              <a:t>real world</a:t>
            </a:r>
            <a:r>
              <a:rPr lang="zh-CN" altLang="en-US" sz="2100" dirty="0">
                <a:latin typeface="Arial" pitchFamily="34" charset="0"/>
                <a:ea typeface="黑体" pitchFamily="49" charset="-122"/>
              </a:rPr>
              <a:t>）是指客观存在的事物。每个事物都有自己的特性，事物与事物之间也存在着错综复杂联系</a:t>
            </a:r>
            <a:r>
              <a:rPr lang="zh-CN" altLang="en-US" sz="2100" dirty="0" smtClean="0">
                <a:latin typeface="Arial" pitchFamily="34" charset="0"/>
                <a:ea typeface="黑体" pitchFamily="49" charset="-122"/>
              </a:rPr>
              <a:t>。现实</a:t>
            </a:r>
            <a:r>
              <a:rPr lang="zh-CN" altLang="en-US" sz="2100" dirty="0">
                <a:latin typeface="Arial" pitchFamily="34" charset="0"/>
                <a:ea typeface="黑体" pitchFamily="49" charset="-122"/>
              </a:rPr>
              <a:t>世界只有数字化后，才能被计算机系统来处理这些描述现实世界的数据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59246" y="605886"/>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1</a:t>
            </a:r>
            <a:r>
              <a:rPr lang="zh-CN" altLang="en-US" sz="2300" dirty="0" smtClean="0">
                <a:ea typeface="黑体" pitchFamily="49" charset="-122"/>
              </a:rPr>
              <a:t>．现实世界</a:t>
            </a:r>
            <a:endParaRPr lang="zh-CN" altLang="en-US" sz="2300" dirty="0">
              <a:ea typeface="黑体" pitchFamily="49" charset="-122"/>
            </a:endParaRPr>
          </a:p>
        </p:txBody>
      </p:sp>
      <p:sp>
        <p:nvSpPr>
          <p:cNvPr id="9" name="Rectangle 5"/>
          <p:cNvSpPr>
            <a:spLocks noChangeArrowheads="1"/>
          </p:cNvSpPr>
          <p:nvPr/>
        </p:nvSpPr>
        <p:spPr bwMode="auto">
          <a:xfrm>
            <a:off x="58736" y="2606520"/>
            <a:ext cx="9000000" cy="1632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信息</a:t>
            </a:r>
            <a:r>
              <a:rPr lang="zh-CN" altLang="en-US" sz="2100" dirty="0">
                <a:latin typeface="Arial" pitchFamily="34" charset="0"/>
                <a:ea typeface="黑体" pitchFamily="49" charset="-122"/>
              </a:rPr>
              <a:t>世界（</a:t>
            </a:r>
            <a:r>
              <a:rPr lang="en-US" altLang="zh-CN" sz="2100" dirty="0">
                <a:latin typeface="Arial" pitchFamily="34" charset="0"/>
                <a:ea typeface="黑体" pitchFamily="49" charset="-122"/>
              </a:rPr>
              <a:t>information world</a:t>
            </a:r>
            <a:r>
              <a:rPr lang="zh-CN" altLang="en-US" sz="2100" dirty="0">
                <a:latin typeface="Arial" pitchFamily="34" charset="0"/>
                <a:ea typeface="黑体" pitchFamily="49" charset="-122"/>
              </a:rPr>
              <a:t>）是现实世界在人脑中的反映。现实世界中的事物和事物特性在信息世界中分别被抽象为实体和实体的属性，而现实世界间的联系则被抽象为联系。这些抽象所产生的模型，称为概念模型（</a:t>
            </a:r>
            <a:r>
              <a:rPr lang="en-US" altLang="zh-CN" sz="2100" dirty="0">
                <a:latin typeface="Arial" pitchFamily="34" charset="0"/>
                <a:ea typeface="黑体" pitchFamily="49" charset="-122"/>
              </a:rPr>
              <a:t>Conceptual Data Model</a:t>
            </a:r>
            <a:r>
              <a:rPr lang="zh-CN" altLang="en-US" sz="2100" dirty="0">
                <a:latin typeface="Arial" pitchFamily="34" charset="0"/>
                <a:ea typeface="黑体" pitchFamily="49" charset="-122"/>
              </a:rPr>
              <a:t>），通常对于概念模型的描述是使用实体</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关系图（</a:t>
            </a:r>
            <a:r>
              <a:rPr lang="en-US" altLang="zh-CN" sz="2100" dirty="0">
                <a:latin typeface="Arial" pitchFamily="34" charset="0"/>
                <a:ea typeface="黑体" pitchFamily="49" charset="-122"/>
              </a:rPr>
              <a:t>E-R</a:t>
            </a:r>
            <a:r>
              <a:rPr lang="zh-CN" altLang="en-US" sz="2100" dirty="0">
                <a:latin typeface="Arial" pitchFamily="34" charset="0"/>
                <a:ea typeface="黑体" pitchFamily="49" charset="-122"/>
              </a:rPr>
              <a:t>图）来实现的。概念模型独立于具体的计算机系统和数据库管理系统</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3"/>
          <p:cNvSpPr>
            <a:spLocks noChangeArrowheads="1"/>
          </p:cNvSpPr>
          <p:nvPr/>
        </p:nvSpPr>
        <p:spPr bwMode="auto">
          <a:xfrm>
            <a:off x="58736" y="2132856"/>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2</a:t>
            </a:r>
            <a:r>
              <a:rPr lang="zh-CN" altLang="en-US" sz="2300" dirty="0" smtClean="0">
                <a:ea typeface="黑体" pitchFamily="49" charset="-122"/>
              </a:rPr>
              <a:t>．信息世界</a:t>
            </a:r>
            <a:endParaRPr lang="zh-CN" altLang="en-US" sz="2300" dirty="0">
              <a:ea typeface="黑体" pitchFamily="49" charset="-122"/>
            </a:endParaRPr>
          </a:p>
        </p:txBody>
      </p:sp>
      <p:sp>
        <p:nvSpPr>
          <p:cNvPr id="11" name="Rectangle 5"/>
          <p:cNvSpPr>
            <a:spLocks noChangeArrowheads="1"/>
          </p:cNvSpPr>
          <p:nvPr/>
        </p:nvSpPr>
        <p:spPr bwMode="auto">
          <a:xfrm>
            <a:off x="58736" y="4758965"/>
            <a:ext cx="5305352" cy="1334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世界（</a:t>
            </a:r>
            <a:r>
              <a:rPr lang="en-US" altLang="zh-CN" sz="2100" dirty="0">
                <a:latin typeface="Arial" pitchFamily="34" charset="0"/>
                <a:ea typeface="黑体" pitchFamily="49" charset="-122"/>
              </a:rPr>
              <a:t>data world</a:t>
            </a:r>
            <a:r>
              <a:rPr lang="zh-CN" altLang="en-US" sz="2100" dirty="0">
                <a:latin typeface="Arial" pitchFamily="34" charset="0"/>
                <a:ea typeface="黑体" pitchFamily="49" charset="-122"/>
              </a:rPr>
              <a:t>）是信息</a:t>
            </a:r>
            <a:r>
              <a:rPr lang="zh-CN" altLang="en-US" sz="2100" dirty="0" smtClean="0">
                <a:latin typeface="Arial" pitchFamily="34" charset="0"/>
                <a:ea typeface="黑体" pitchFamily="49" charset="-122"/>
              </a:rPr>
              <a:t>世界即</a:t>
            </a:r>
            <a:r>
              <a:rPr lang="zh-CN" altLang="en-US" sz="2100" dirty="0">
                <a:latin typeface="Arial" pitchFamily="34" charset="0"/>
                <a:ea typeface="黑体" pitchFamily="49" charset="-122"/>
              </a:rPr>
              <a:t>概念模型的数据化实现</a:t>
            </a:r>
            <a:r>
              <a:rPr lang="zh-CN" altLang="en-US" sz="2100" dirty="0" smtClean="0">
                <a:latin typeface="Arial" pitchFamily="34" charset="0"/>
                <a:ea typeface="黑体" pitchFamily="49" charset="-122"/>
              </a:rPr>
              <a:t>。数据</a:t>
            </a:r>
            <a:r>
              <a:rPr lang="zh-CN" altLang="en-US" sz="2100" dirty="0">
                <a:latin typeface="Arial" pitchFamily="34" charset="0"/>
                <a:ea typeface="黑体" pitchFamily="49" charset="-122"/>
              </a:rPr>
              <a:t>世界也被称为机器世界（或计算机世界）。</a:t>
            </a:r>
          </a:p>
          <a:p>
            <a:r>
              <a:rPr lang="zh-CN" altLang="en-US" sz="2100" dirty="0" smtClean="0">
                <a:latin typeface="Arial" pitchFamily="34" charset="0"/>
                <a:ea typeface="黑体" pitchFamily="49" charset="-122"/>
              </a:rPr>
              <a:t>        三个世界</a:t>
            </a:r>
            <a:r>
              <a:rPr lang="zh-CN" altLang="en-US" sz="2100" dirty="0">
                <a:latin typeface="Arial" pitchFamily="34" charset="0"/>
                <a:ea typeface="黑体" pitchFamily="49" charset="-122"/>
              </a:rPr>
              <a:t>之间的关系如图</a:t>
            </a:r>
            <a:r>
              <a:rPr lang="en-US" altLang="zh-CN" sz="2100" dirty="0">
                <a:latin typeface="Arial" pitchFamily="34" charset="0"/>
                <a:ea typeface="黑体" pitchFamily="49" charset="-122"/>
              </a:rPr>
              <a:t>1-12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2" name="Rectangle 3"/>
          <p:cNvSpPr>
            <a:spLocks noChangeArrowheads="1"/>
          </p:cNvSpPr>
          <p:nvPr/>
        </p:nvSpPr>
        <p:spPr bwMode="auto">
          <a:xfrm>
            <a:off x="58736" y="4285301"/>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3</a:t>
            </a:r>
            <a:r>
              <a:rPr lang="zh-CN" altLang="en-US" sz="2300" dirty="0" smtClean="0">
                <a:ea typeface="黑体" pitchFamily="49" charset="-122"/>
              </a:rPr>
              <a:t>．数据世界</a:t>
            </a:r>
            <a:endParaRPr lang="zh-CN" altLang="en-US" sz="2300" dirty="0">
              <a:ea typeface="黑体" pitchFamily="49" charset="-122"/>
            </a:endParaRPr>
          </a:p>
        </p:txBody>
      </p:sp>
      <p:pic>
        <p:nvPicPr>
          <p:cNvPr id="376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4365104"/>
            <a:ext cx="3096114" cy="2201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23728" y="6212439"/>
            <a:ext cx="3550972" cy="369332"/>
          </a:xfrm>
          <a:prstGeom prst="rect">
            <a:avLst/>
          </a:prstGeom>
        </p:spPr>
        <p:txBody>
          <a:bodyPr wrap="none">
            <a:spAutoFit/>
          </a:bodyPr>
          <a:lstStyle/>
          <a:p>
            <a:r>
              <a:rPr lang="zh-CN" altLang="zh-CN" dirty="0">
                <a:ea typeface="黑体" pitchFamily="49" charset="-122"/>
              </a:rPr>
              <a:t>图１</a:t>
            </a:r>
            <a:r>
              <a:rPr lang="en-US" altLang="zh-CN" dirty="0">
                <a:ea typeface="黑体" pitchFamily="49" charset="-122"/>
              </a:rPr>
              <a:t>-12 </a:t>
            </a:r>
            <a:r>
              <a:rPr lang="zh-CN" altLang="zh-CN" dirty="0">
                <a:ea typeface="黑体" pitchFamily="49" charset="-122"/>
              </a:rPr>
              <a:t>数据三个世界的层次关系</a:t>
            </a: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0611" y="620688"/>
            <a:ext cx="900000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第</a:t>
            </a:r>
            <a:r>
              <a:rPr lang="zh-CN" altLang="en-US" sz="2100" dirty="0">
                <a:latin typeface="Arial" pitchFamily="34" charset="0"/>
                <a:ea typeface="黑体" pitchFamily="49" charset="-122"/>
              </a:rPr>
              <a:t>一类模型是</a:t>
            </a:r>
            <a:r>
              <a:rPr lang="zh-CN" altLang="en-US" sz="2100" dirty="0">
                <a:solidFill>
                  <a:srgbClr val="FFFF00"/>
                </a:solidFill>
                <a:latin typeface="Arial" pitchFamily="34" charset="0"/>
                <a:ea typeface="黑体" pitchFamily="49" charset="-122"/>
              </a:rPr>
              <a:t>概念模型</a:t>
            </a:r>
            <a:r>
              <a:rPr lang="zh-CN" altLang="en-US" sz="2100" dirty="0">
                <a:latin typeface="Arial" pitchFamily="34" charset="0"/>
                <a:ea typeface="黑体" pitchFamily="49" charset="-122"/>
              </a:rPr>
              <a:t>，也称为信息模型，介于现实世界与数据世界的中间，是一种独立于计算机系统的数据模型，完全不涉及数据在计算机中的表示与存储，只是用于描述某个特定组织所关心的数据结构。概念模型是按用户的观点对数据建模，强调其语义表达能力。概念应该简单、清晰、易于用户理解，它是对现实世界的第一层抽象，是用户和数据库设计人员之间进行交流的工具。这类模型中最常用的是“实体联系模型”。</a:t>
            </a:r>
          </a:p>
          <a:p>
            <a:r>
              <a:rPr lang="zh-CN" altLang="en-US" sz="2100" dirty="0" smtClean="0">
                <a:latin typeface="Arial" pitchFamily="34" charset="0"/>
                <a:ea typeface="黑体" pitchFamily="49" charset="-122"/>
              </a:rPr>
              <a:t>       第二</a:t>
            </a:r>
            <a:r>
              <a:rPr lang="zh-CN" altLang="en-US" sz="2100" dirty="0">
                <a:latin typeface="Arial" pitchFamily="34" charset="0"/>
                <a:ea typeface="黑体" pitchFamily="49" charset="-122"/>
              </a:rPr>
              <a:t>类模型是数据模型，包括网状模型、层次模型和关系模型等，是以计算机系统的观点对数据建模，是直接面向数据库的逻辑结构，是对现实世界的第二层抽象。这类模型直接与</a:t>
            </a:r>
            <a:r>
              <a:rPr lang="en-US" altLang="zh-CN" sz="2100" dirty="0">
                <a:latin typeface="Arial" pitchFamily="34" charset="0"/>
                <a:ea typeface="黑体" pitchFamily="49" charset="-122"/>
              </a:rPr>
              <a:t>DBMS</a:t>
            </a:r>
            <a:r>
              <a:rPr lang="zh-CN" altLang="en-US" sz="2100" dirty="0">
                <a:latin typeface="Arial" pitchFamily="34" charset="0"/>
                <a:ea typeface="黑体" pitchFamily="49" charset="-122"/>
              </a:rPr>
              <a:t>有关，称为逻辑数据模型，简称</a:t>
            </a:r>
            <a:r>
              <a:rPr lang="zh-CN" altLang="en-US" sz="2100" dirty="0">
                <a:solidFill>
                  <a:srgbClr val="FFFF00"/>
                </a:solidFill>
                <a:latin typeface="Arial" pitchFamily="34" charset="0"/>
                <a:ea typeface="黑体" pitchFamily="49" charset="-122"/>
              </a:rPr>
              <a:t>逻辑模型</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Logical Data Model</a:t>
            </a:r>
            <a:r>
              <a:rPr lang="zh-CN" altLang="en-US" sz="2100" dirty="0">
                <a:latin typeface="Arial" pitchFamily="34" charset="0"/>
                <a:ea typeface="黑体" pitchFamily="49" charset="-122"/>
              </a:rPr>
              <a:t>），又称</a:t>
            </a:r>
            <a:r>
              <a:rPr lang="zh-CN" altLang="en-US" sz="2100" dirty="0">
                <a:solidFill>
                  <a:srgbClr val="FFFF00"/>
                </a:solidFill>
                <a:latin typeface="Arial" pitchFamily="34" charset="0"/>
                <a:ea typeface="黑体" pitchFamily="49" charset="-122"/>
              </a:rPr>
              <a:t>结构模型</a:t>
            </a:r>
            <a:r>
              <a:rPr lang="zh-CN" altLang="en-US" sz="2100" dirty="0">
                <a:latin typeface="Arial" pitchFamily="34" charset="0"/>
                <a:ea typeface="黑体" pitchFamily="49" charset="-122"/>
              </a:rPr>
              <a:t>。其具有严格的形式化定义，便于定义和操纵数据，数据库语言包括无二义性的语法和语义。</a:t>
            </a:r>
          </a:p>
          <a:p>
            <a:r>
              <a:rPr lang="zh-CN" altLang="en-US" sz="2100" dirty="0" smtClean="0">
                <a:latin typeface="Arial" pitchFamily="34" charset="0"/>
                <a:ea typeface="黑体" pitchFamily="49" charset="-122"/>
              </a:rPr>
              <a:t>       物理</a:t>
            </a:r>
            <a:r>
              <a:rPr lang="zh-CN" altLang="en-US" sz="2100" dirty="0">
                <a:latin typeface="Arial" pitchFamily="34" charset="0"/>
                <a:ea typeface="黑体" pitchFamily="49" charset="-122"/>
              </a:rPr>
              <a:t>数据模型（</a:t>
            </a:r>
            <a:r>
              <a:rPr lang="en-US" altLang="zh-CN" sz="2100" dirty="0">
                <a:latin typeface="Arial" pitchFamily="34" charset="0"/>
                <a:ea typeface="黑体" pitchFamily="49" charset="-122"/>
              </a:rPr>
              <a:t>Physical Data Model</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：描述</a:t>
            </a:r>
            <a:r>
              <a:rPr lang="zh-CN" altLang="en-US" sz="2100" dirty="0">
                <a:latin typeface="Arial" pitchFamily="34" charset="0"/>
                <a:ea typeface="黑体" pitchFamily="49" charset="-122"/>
              </a:rPr>
              <a:t>了数据在储存介质上的物理或组织结构，</a:t>
            </a:r>
            <a:r>
              <a:rPr lang="zh-CN" altLang="en-US" sz="2100" dirty="0" smtClean="0">
                <a:latin typeface="Arial" pitchFamily="34" charset="0"/>
                <a:ea typeface="黑体" pitchFamily="49" charset="-122"/>
              </a:rPr>
              <a:t>它与</a:t>
            </a:r>
            <a:r>
              <a:rPr lang="zh-CN" altLang="en-US" sz="2100" dirty="0">
                <a:latin typeface="Arial" pitchFamily="34" charset="0"/>
                <a:ea typeface="黑体" pitchFamily="49" charset="-122"/>
              </a:rPr>
              <a:t>具体的</a:t>
            </a:r>
            <a:r>
              <a:rPr lang="en-US" altLang="zh-CN" sz="2100" dirty="0" smtClean="0">
                <a:latin typeface="Arial" pitchFamily="34" charset="0"/>
                <a:ea typeface="黑体" pitchFamily="49" charset="-122"/>
              </a:rPr>
              <a:t>DBMS</a:t>
            </a:r>
            <a:r>
              <a:rPr lang="zh-CN" altLang="en-US" sz="2100" dirty="0" smtClean="0">
                <a:latin typeface="Arial" pitchFamily="34" charset="0"/>
                <a:ea typeface="黑体" pitchFamily="49" charset="-122"/>
              </a:rPr>
              <a:t>、操作系统</a:t>
            </a:r>
            <a:r>
              <a:rPr lang="zh-CN" altLang="en-US" sz="2100" dirty="0">
                <a:latin typeface="Arial" pitchFamily="34" charset="0"/>
                <a:ea typeface="黑体" pitchFamily="49" charset="-122"/>
              </a:rPr>
              <a:t>和硬件有关。每一种逻辑数据模型在实现时都有起对应的物理数据模型。</a:t>
            </a:r>
            <a:r>
              <a:rPr lang="en-US" altLang="zh-CN" sz="2100" dirty="0">
                <a:latin typeface="Arial" pitchFamily="34" charset="0"/>
                <a:ea typeface="黑体" pitchFamily="49" charset="-122"/>
              </a:rPr>
              <a:t>DBMS</a:t>
            </a:r>
            <a:r>
              <a:rPr lang="zh-CN" altLang="en-US" sz="2100" dirty="0">
                <a:latin typeface="Arial" pitchFamily="34" charset="0"/>
                <a:ea typeface="黑体" pitchFamily="49" charset="-122"/>
              </a:rPr>
              <a:t>为了保证其独立性与可移植性，大部分物理数据模型的实现工作又系统自动完成，而设计者只设计索引、聚集等特殊结构。</a:t>
            </a:r>
          </a:p>
          <a:p>
            <a:r>
              <a:rPr lang="zh-CN" altLang="en-US" sz="2100" dirty="0" smtClean="0">
                <a:latin typeface="Arial" pitchFamily="34" charset="0"/>
                <a:ea typeface="黑体" pitchFamily="49" charset="-122"/>
              </a:rPr>
              <a:t>       因此</a:t>
            </a:r>
            <a:r>
              <a:rPr lang="zh-CN" altLang="en-US" sz="2100" dirty="0">
                <a:latin typeface="Arial" pitchFamily="34" charset="0"/>
                <a:ea typeface="黑体" pitchFamily="49" charset="-122"/>
              </a:rPr>
              <a:t>，在描述客观事物的过程中，在不同阶段通常会使用两种模型：第一是概念模型（也称实体联系模型），第二是数据模型。前者是根据用户的观点进行信息建模，后者是根据计算机系统的特点进行数据建模</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0610" y="116632"/>
            <a:ext cx="5881417"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1.4.2  </a:t>
            </a:r>
            <a:r>
              <a:rPr lang="zh-CN" altLang="en-US" sz="2400" dirty="0" smtClean="0">
                <a:ea typeface="黑体" pitchFamily="49" charset="-122"/>
              </a:rPr>
              <a:t>概念</a:t>
            </a:r>
            <a:r>
              <a:rPr lang="zh-CN" altLang="en-US" sz="2400" dirty="0">
                <a:ea typeface="黑体" pitchFamily="49" charset="-122"/>
              </a:rPr>
              <a:t>模型、逻辑模型和物理模型</a:t>
            </a:r>
            <a:endParaRPr lang="pt-BR" altLang="en-US" sz="2400" dirty="0">
              <a:ea typeface="黑体" pitchFamily="49" charset="-122"/>
            </a:endParaRPr>
          </a:p>
        </p:txBody>
      </p:sp>
    </p:spTree>
    <p:extLst>
      <p:ext uri="{BB962C8B-B14F-4D97-AF65-F5344CB8AC3E}">
        <p14:creationId xmlns:p14="http://schemas.microsoft.com/office/powerpoint/2010/main" val="2536857529"/>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0611" y="645666"/>
            <a:ext cx="900000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实体</a:t>
            </a:r>
            <a:r>
              <a:rPr lang="zh-CN" altLang="en-US" sz="2100" dirty="0">
                <a:latin typeface="Arial" pitchFamily="34" charset="0"/>
                <a:ea typeface="黑体" pitchFamily="49" charset="-122"/>
              </a:rPr>
              <a:t>联系模型（</a:t>
            </a:r>
            <a:r>
              <a:rPr lang="en-US" altLang="zh-CN" sz="2100" dirty="0">
                <a:latin typeface="Arial" pitchFamily="34" charset="0"/>
                <a:ea typeface="黑体" pitchFamily="49" charset="-122"/>
              </a:rPr>
              <a:t>entity relationship model</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E-R</a:t>
            </a:r>
            <a:r>
              <a:rPr lang="zh-CN" altLang="en-US" sz="2100" dirty="0">
                <a:latin typeface="Arial" pitchFamily="34" charset="0"/>
                <a:ea typeface="黑体" pitchFamily="49" charset="-122"/>
              </a:rPr>
              <a:t>模型）是由</a:t>
            </a:r>
            <a:r>
              <a:rPr lang="en-US" altLang="zh-CN" sz="2100" dirty="0" err="1">
                <a:latin typeface="Arial" pitchFamily="34" charset="0"/>
                <a:ea typeface="黑体" pitchFamily="49" charset="-122"/>
              </a:rPr>
              <a:t>P.P.Chen</a:t>
            </a:r>
            <a:r>
              <a:rPr lang="zh-CN" altLang="en-US" sz="2100" dirty="0">
                <a:latin typeface="Arial" pitchFamily="34" charset="0"/>
                <a:ea typeface="黑体" pitchFamily="49" charset="-122"/>
              </a:rPr>
              <a:t>（美籍华裔计算机科学家陈品山）于</a:t>
            </a:r>
            <a:r>
              <a:rPr lang="en-US" altLang="zh-CN" sz="2100" dirty="0">
                <a:latin typeface="Arial" pitchFamily="34" charset="0"/>
                <a:ea typeface="黑体" pitchFamily="49" charset="-122"/>
              </a:rPr>
              <a:t>1976</a:t>
            </a:r>
            <a:r>
              <a:rPr lang="zh-CN" altLang="en-US" sz="2100" dirty="0">
                <a:latin typeface="Arial" pitchFamily="34" charset="0"/>
                <a:ea typeface="黑体" pitchFamily="49" charset="-122"/>
              </a:rPr>
              <a:t>年首先提出的。该模型直接从现实世界中抽象出实体类型和实体间联系，然后用实体联系图（</a:t>
            </a:r>
            <a:r>
              <a:rPr lang="en-US" altLang="zh-CN" sz="2100" dirty="0">
                <a:latin typeface="Arial" pitchFamily="34" charset="0"/>
                <a:ea typeface="黑体" pitchFamily="49" charset="-122"/>
              </a:rPr>
              <a:t>E-R</a:t>
            </a:r>
            <a:r>
              <a:rPr lang="zh-CN" altLang="en-US" sz="2100" dirty="0">
                <a:latin typeface="Arial" pitchFamily="34" charset="0"/>
                <a:ea typeface="黑体" pitchFamily="49" charset="-122"/>
              </a:rPr>
              <a:t>图）表示数据模型，是描述概念世界，建立概念模型的实用建模工具</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0611" y="2107877"/>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a:ea typeface="黑体" pitchFamily="49" charset="-122"/>
              </a:rPr>
              <a:t>1</a:t>
            </a:r>
            <a:r>
              <a:rPr lang="zh-CN" altLang="en-US" sz="2300" dirty="0">
                <a:ea typeface="黑体" pitchFamily="49" charset="-122"/>
              </a:rPr>
              <a:t>．</a:t>
            </a:r>
            <a:r>
              <a:rPr lang="en-US" altLang="zh-CN" sz="2300" dirty="0">
                <a:ea typeface="黑体" pitchFamily="49" charset="-122"/>
              </a:rPr>
              <a:t>E-R</a:t>
            </a:r>
            <a:r>
              <a:rPr lang="zh-CN" altLang="en-US" sz="2300" dirty="0">
                <a:ea typeface="黑体" pitchFamily="49" charset="-122"/>
              </a:rPr>
              <a:t>模型的基本概念</a:t>
            </a:r>
          </a:p>
        </p:txBody>
      </p:sp>
      <p:sp>
        <p:nvSpPr>
          <p:cNvPr id="4" name="Rectangle 3"/>
          <p:cNvSpPr>
            <a:spLocks noChangeArrowheads="1"/>
          </p:cNvSpPr>
          <p:nvPr/>
        </p:nvSpPr>
        <p:spPr bwMode="auto">
          <a:xfrm>
            <a:off x="70610" y="116632"/>
            <a:ext cx="5881417"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1.4.3  </a:t>
            </a:r>
            <a:r>
              <a:rPr lang="zh-CN" altLang="en-US" sz="2400" dirty="0" smtClean="0">
                <a:ea typeface="黑体" pitchFamily="49" charset="-122"/>
              </a:rPr>
              <a:t>实体</a:t>
            </a:r>
            <a:r>
              <a:rPr lang="zh-CN" altLang="en-US" sz="2400" dirty="0">
                <a:ea typeface="黑体" pitchFamily="49" charset="-122"/>
              </a:rPr>
              <a:t>联系（</a:t>
            </a:r>
            <a:r>
              <a:rPr lang="en-US" altLang="zh-CN" sz="2400" dirty="0">
                <a:ea typeface="黑体" pitchFamily="49" charset="-122"/>
              </a:rPr>
              <a:t>E-R</a:t>
            </a:r>
            <a:r>
              <a:rPr lang="zh-CN" altLang="en-US" sz="2400" dirty="0">
                <a:ea typeface="黑体" pitchFamily="49" charset="-122"/>
              </a:rPr>
              <a:t>）模型</a:t>
            </a:r>
            <a:endParaRPr lang="pt-BR" altLang="en-US" sz="2400" dirty="0">
              <a:ea typeface="黑体" pitchFamily="49" charset="-122"/>
            </a:endParaRPr>
          </a:p>
        </p:txBody>
      </p:sp>
      <p:sp>
        <p:nvSpPr>
          <p:cNvPr id="161" name="Rectangle 5"/>
          <p:cNvSpPr>
            <a:spLocks noChangeArrowheads="1"/>
          </p:cNvSpPr>
          <p:nvPr/>
        </p:nvSpPr>
        <p:spPr bwMode="auto">
          <a:xfrm>
            <a:off x="70611" y="2636912"/>
            <a:ext cx="9000000"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实体</a:t>
            </a:r>
          </a:p>
          <a:p>
            <a:r>
              <a:rPr lang="zh-CN" altLang="en-US" sz="2100" dirty="0" smtClean="0">
                <a:latin typeface="Arial" pitchFamily="34" charset="0"/>
                <a:ea typeface="黑体" pitchFamily="49" charset="-122"/>
              </a:rPr>
              <a:t>       客观存在</a:t>
            </a:r>
            <a:r>
              <a:rPr lang="zh-CN" altLang="en-US" sz="2100" dirty="0">
                <a:latin typeface="Arial" pitchFamily="34" charset="0"/>
                <a:ea typeface="黑体" pitchFamily="49" charset="-122"/>
              </a:rPr>
              <a:t>并可以互相区分的事物称为实体（</a:t>
            </a:r>
            <a:r>
              <a:rPr lang="en-US" altLang="zh-CN" sz="2100" dirty="0">
                <a:latin typeface="Arial" pitchFamily="34" charset="0"/>
                <a:ea typeface="黑体" pitchFamily="49" charset="-122"/>
              </a:rPr>
              <a:t>Entity</a:t>
            </a:r>
            <a:r>
              <a:rPr lang="zh-CN" altLang="en-US" sz="2100" dirty="0">
                <a:latin typeface="Arial" pitchFamily="34" charset="0"/>
                <a:ea typeface="黑体" pitchFamily="49" charset="-122"/>
              </a:rPr>
              <a:t>），是现实世界中各种事物的抽象。一般来说，每个实体都相当于关系数据库中的一张表。</a:t>
            </a:r>
          </a:p>
          <a:p>
            <a:r>
              <a:rPr lang="zh-CN" altLang="en-US" sz="2100" dirty="0" smtClean="0">
                <a:latin typeface="Arial" pitchFamily="34" charset="0"/>
                <a:ea typeface="黑体" pitchFamily="49" charset="-122"/>
              </a:rPr>
              <a:t>       凡是</a:t>
            </a:r>
            <a:r>
              <a:rPr lang="zh-CN" altLang="en-US" sz="2100" dirty="0">
                <a:latin typeface="Arial" pitchFamily="34" charset="0"/>
                <a:ea typeface="黑体" pitchFamily="49" charset="-122"/>
              </a:rPr>
              <a:t>有共性的实体可组成一个集合称为实体集（</a:t>
            </a:r>
            <a:r>
              <a:rPr lang="en-US" altLang="zh-CN" sz="2100" dirty="0">
                <a:latin typeface="Arial" pitchFamily="34" charset="0"/>
                <a:ea typeface="黑体" pitchFamily="49" charset="-122"/>
              </a:rPr>
              <a:t>entity set</a:t>
            </a:r>
            <a:r>
              <a:rPr lang="zh-CN" altLang="en-US" sz="2100" dirty="0">
                <a:latin typeface="Arial" pitchFamily="34" charset="0"/>
                <a:ea typeface="黑体" pitchFamily="49" charset="-122"/>
              </a:rPr>
              <a:t>）。如小王、小张是实体，他们所在班级的全体学生就组成一个</a:t>
            </a:r>
            <a:r>
              <a:rPr lang="zh-CN" altLang="en-US" sz="2100" dirty="0">
                <a:solidFill>
                  <a:srgbClr val="FFFF00"/>
                </a:solidFill>
                <a:latin typeface="Arial" pitchFamily="34" charset="0"/>
                <a:ea typeface="黑体" pitchFamily="49" charset="-122"/>
              </a:rPr>
              <a:t>实体集</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实体</a:t>
            </a:r>
            <a:r>
              <a:rPr lang="zh-CN" altLang="en-US" sz="2100" dirty="0">
                <a:latin typeface="Arial" pitchFamily="34" charset="0"/>
                <a:ea typeface="黑体" pitchFamily="49" charset="-122"/>
              </a:rPr>
              <a:t>所具有的外部特征的信息，称为属性（</a:t>
            </a:r>
            <a:r>
              <a:rPr lang="en-US" altLang="zh-CN" sz="2100" dirty="0">
                <a:latin typeface="Arial" pitchFamily="34" charset="0"/>
                <a:ea typeface="黑体" pitchFamily="49" charset="-122"/>
              </a:rPr>
              <a:t>attribute</a:t>
            </a:r>
            <a:r>
              <a:rPr lang="zh-CN" altLang="en-US" sz="2100" dirty="0">
                <a:latin typeface="Arial" pitchFamily="34" charset="0"/>
                <a:ea typeface="黑体" pitchFamily="49" charset="-122"/>
              </a:rPr>
              <a:t>）。一个实体往往可以有若干个属性。每个属性可以有值，一个属性的取值范围称为该属性的值域</a:t>
            </a:r>
            <a:r>
              <a:rPr lang="en-US" altLang="zh-CN" sz="2100" dirty="0">
                <a:latin typeface="Arial" pitchFamily="34" charset="0"/>
                <a:ea typeface="黑体" pitchFamily="49" charset="-122"/>
              </a:rPr>
              <a:t>(value domain)</a:t>
            </a:r>
            <a:r>
              <a:rPr lang="zh-CN" altLang="en-US" sz="2100" dirty="0">
                <a:latin typeface="Arial" pitchFamily="34" charset="0"/>
                <a:ea typeface="黑体" pitchFamily="49" charset="-122"/>
              </a:rPr>
              <a:t>或值集</a:t>
            </a:r>
            <a:r>
              <a:rPr lang="en-US" altLang="zh-CN" sz="2100" dirty="0">
                <a:latin typeface="Arial" pitchFamily="34" charset="0"/>
                <a:ea typeface="黑体" pitchFamily="49" charset="-122"/>
              </a:rPr>
              <a:t>(value set)</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如性别</a:t>
            </a:r>
            <a:r>
              <a:rPr lang="zh-CN" altLang="en-US" sz="2100" dirty="0">
                <a:latin typeface="Arial" pitchFamily="34" charset="0"/>
                <a:ea typeface="黑体" pitchFamily="49" charset="-122"/>
              </a:rPr>
              <a:t>的域为男或</a:t>
            </a:r>
            <a:r>
              <a:rPr lang="zh-CN" altLang="en-US" sz="2100" dirty="0" smtClean="0">
                <a:latin typeface="Arial" pitchFamily="34" charset="0"/>
                <a:ea typeface="黑体" pitchFamily="49" charset="-122"/>
              </a:rPr>
              <a:t>女等</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个实体本身具有许多属性，若关系中的某一属性或属性组的值能唯一的标识一个</a:t>
            </a:r>
            <a:r>
              <a:rPr lang="zh-CN" altLang="en-US" sz="2100" dirty="0" smtClean="0">
                <a:latin typeface="Arial" pitchFamily="34" charset="0"/>
                <a:ea typeface="黑体" pitchFamily="49" charset="-122"/>
              </a:rPr>
              <a:t>实体，而</a:t>
            </a:r>
            <a:r>
              <a:rPr lang="zh-CN" altLang="en-US" sz="2100" dirty="0">
                <a:latin typeface="Arial" pitchFamily="34" charset="0"/>
                <a:ea typeface="黑体" pitchFamily="49" charset="-122"/>
              </a:rPr>
              <a:t>其任何真子集都不能再标识，则称该属性组为候选码（</a:t>
            </a:r>
            <a:r>
              <a:rPr lang="en-US" altLang="zh-CN" sz="2100" dirty="0">
                <a:latin typeface="Arial" pitchFamily="34" charset="0"/>
                <a:ea typeface="黑体" pitchFamily="49" charset="-122"/>
              </a:rPr>
              <a:t>Candidate Key</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483325877"/>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7"/>
          <p:cNvSpPr txBox="1">
            <a:spLocks noChangeArrowheads="1"/>
          </p:cNvSpPr>
          <p:nvPr/>
        </p:nvSpPr>
        <p:spPr bwMode="auto">
          <a:xfrm>
            <a:off x="227012" y="116632"/>
            <a:ext cx="2225675" cy="45720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主要参考文献 </a:t>
            </a:r>
          </a:p>
        </p:txBody>
      </p:sp>
      <p:sp>
        <p:nvSpPr>
          <p:cNvPr id="4100" name="Text Box 9">
            <a:hlinkClick r:id="" action="ppaction://noaction"/>
          </p:cNvPr>
          <p:cNvSpPr txBox="1">
            <a:spLocks noChangeArrowheads="1"/>
          </p:cNvSpPr>
          <p:nvPr/>
        </p:nvSpPr>
        <p:spPr bwMode="auto">
          <a:xfrm>
            <a:off x="107504" y="2988652"/>
            <a:ext cx="8637587" cy="623908"/>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a:solidFill>
                  <a:srgbClr val="FFFF00"/>
                </a:solidFill>
                <a:ea typeface="黑体" pitchFamily="49" charset="-122"/>
              </a:rPr>
              <a:t>[</a:t>
            </a:r>
            <a:r>
              <a:rPr lang="zh-CN" altLang="en-US" sz="1900" b="1" dirty="0">
                <a:solidFill>
                  <a:srgbClr val="FFFF00"/>
                </a:solidFill>
                <a:ea typeface="黑体" pitchFamily="49" charset="-122"/>
              </a:rPr>
              <a:t>5</a:t>
            </a:r>
            <a:r>
              <a:rPr lang="en-US" sz="1900" b="1" dirty="0">
                <a:solidFill>
                  <a:srgbClr val="FFFF00"/>
                </a:solidFill>
                <a:ea typeface="黑体" pitchFamily="49" charset="-122"/>
              </a:rPr>
              <a:t>]</a:t>
            </a:r>
            <a:r>
              <a:rPr lang="zh-CN" altLang="en-US" b="1" dirty="0">
                <a:solidFill>
                  <a:srgbClr val="FFFF00"/>
                </a:solidFill>
              </a:rPr>
              <a:t>全国计算机等级考试命题研究中心 未来教育教学与研究中心，全国计算机等级考试一本通</a:t>
            </a:r>
            <a:r>
              <a:rPr lang="en-US" b="1" dirty="0">
                <a:solidFill>
                  <a:srgbClr val="FFFF00"/>
                </a:solidFill>
              </a:rPr>
              <a:t>—</a:t>
            </a:r>
            <a:r>
              <a:rPr lang="zh-CN" altLang="en-US" b="1" dirty="0">
                <a:solidFill>
                  <a:srgbClr val="FFFF00"/>
                </a:solidFill>
              </a:rPr>
              <a:t>二级</a:t>
            </a:r>
            <a:r>
              <a:rPr lang="en-US" b="1" dirty="0">
                <a:solidFill>
                  <a:srgbClr val="FFFF00"/>
                </a:solidFill>
              </a:rPr>
              <a:t>Visual </a:t>
            </a:r>
            <a:r>
              <a:rPr lang="en-US" b="1" dirty="0" smtClean="0">
                <a:solidFill>
                  <a:srgbClr val="FFFF00"/>
                </a:solidFill>
              </a:rPr>
              <a:t>FoxPro</a:t>
            </a:r>
            <a:r>
              <a:rPr lang="zh-CN" altLang="en-US" b="1" dirty="0" smtClean="0">
                <a:solidFill>
                  <a:srgbClr val="FFFF00"/>
                </a:solidFill>
              </a:rPr>
              <a:t>，</a:t>
            </a:r>
            <a:r>
              <a:rPr lang="zh-CN" altLang="en-US" b="1" dirty="0">
                <a:solidFill>
                  <a:srgbClr val="FFFF00"/>
                </a:solidFill>
              </a:rPr>
              <a:t>人民邮电出版社（</a:t>
            </a:r>
            <a:r>
              <a:rPr lang="en-US" b="1" dirty="0">
                <a:solidFill>
                  <a:srgbClr val="FFFF00"/>
                </a:solidFill>
              </a:rPr>
              <a:t>2013</a:t>
            </a:r>
            <a:r>
              <a:rPr lang="zh-CN" altLang="en-US" b="1" dirty="0">
                <a:solidFill>
                  <a:srgbClr val="FFFF00"/>
                </a:solidFill>
              </a:rPr>
              <a:t>.</a:t>
            </a:r>
            <a:r>
              <a:rPr lang="en-US" b="1" dirty="0">
                <a:solidFill>
                  <a:srgbClr val="FFFF00"/>
                </a:solidFill>
              </a:rPr>
              <a:t>1</a:t>
            </a:r>
            <a:r>
              <a:rPr lang="zh-CN" altLang="en-US" b="1" dirty="0">
                <a:solidFill>
                  <a:srgbClr val="FFFF00"/>
                </a:solidFill>
              </a:rPr>
              <a:t>）</a:t>
            </a:r>
          </a:p>
        </p:txBody>
      </p:sp>
      <p:sp>
        <p:nvSpPr>
          <p:cNvPr id="4101" name="Text Box 11">
            <a:hlinkClick r:id="" action="ppaction://noaction"/>
          </p:cNvPr>
          <p:cNvSpPr txBox="1">
            <a:spLocks noChangeArrowheads="1"/>
          </p:cNvSpPr>
          <p:nvPr/>
        </p:nvSpPr>
        <p:spPr bwMode="auto">
          <a:xfrm>
            <a:off x="107504" y="1367169"/>
            <a:ext cx="8637587" cy="431800"/>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a:ea typeface="黑体" pitchFamily="49" charset="-122"/>
              </a:rPr>
              <a:t>[</a:t>
            </a:r>
            <a:r>
              <a:rPr lang="en-US" sz="1900" b="1" dirty="0" smtClean="0">
                <a:ea typeface="黑体" pitchFamily="49" charset="-122"/>
              </a:rPr>
              <a:t>3]</a:t>
            </a:r>
            <a:r>
              <a:rPr lang="zh-CN" altLang="en-US" sz="1900" b="1" dirty="0" smtClean="0">
                <a:ea typeface="黑体" pitchFamily="49" charset="-122"/>
              </a:rPr>
              <a:t>匡松，何振林</a:t>
            </a:r>
            <a:r>
              <a:rPr lang="zh-CN" altLang="en-US" b="1" dirty="0" smtClean="0">
                <a:ea typeface="黑体" pitchFamily="49" charset="-122"/>
              </a:rPr>
              <a:t>等，数据库应用技术教程</a:t>
            </a:r>
            <a:r>
              <a:rPr lang="en-US" altLang="zh-CN" b="1" dirty="0" smtClean="0">
                <a:ea typeface="黑体" pitchFamily="49" charset="-122"/>
              </a:rPr>
              <a:t>-Visual FoxPro</a:t>
            </a:r>
            <a:r>
              <a:rPr lang="zh-CN" altLang="en-US" b="1" dirty="0" smtClean="0">
                <a:ea typeface="黑体" pitchFamily="49" charset="-122"/>
              </a:rPr>
              <a:t>环境，科学出版社（</a:t>
            </a:r>
            <a:r>
              <a:rPr lang="en-US" b="1" dirty="0" smtClean="0">
                <a:ea typeface="黑体" pitchFamily="49" charset="-122"/>
              </a:rPr>
              <a:t>2010.6</a:t>
            </a:r>
            <a:r>
              <a:rPr lang="zh-CN" altLang="en-US" b="1" dirty="0" smtClean="0">
                <a:ea typeface="黑体" pitchFamily="49" charset="-122"/>
              </a:rPr>
              <a:t>）</a:t>
            </a:r>
            <a:endParaRPr lang="zh-CN" altLang="en-US" b="1" dirty="0">
              <a:ea typeface="黑体" pitchFamily="49" charset="-122"/>
            </a:endParaRPr>
          </a:p>
        </p:txBody>
      </p:sp>
      <p:sp>
        <p:nvSpPr>
          <p:cNvPr id="4102" name="Text Box 12">
            <a:hlinkClick r:id="rId2" action="ppaction://hlinksldjump"/>
          </p:cNvPr>
          <p:cNvSpPr txBox="1">
            <a:spLocks noChangeArrowheads="1"/>
          </p:cNvSpPr>
          <p:nvPr/>
        </p:nvSpPr>
        <p:spPr bwMode="auto">
          <a:xfrm>
            <a:off x="107504" y="592469"/>
            <a:ext cx="8637587" cy="431800"/>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smtClean="0">
                <a:ea typeface="黑体" pitchFamily="49" charset="-122"/>
              </a:rPr>
              <a:t>[1]</a:t>
            </a:r>
            <a:r>
              <a:rPr lang="zh-CN" altLang="en-US" sz="1900" b="1" dirty="0" smtClean="0">
                <a:ea typeface="黑体" pitchFamily="49" charset="-122"/>
              </a:rPr>
              <a:t>严明，单启成，</a:t>
            </a:r>
            <a:r>
              <a:rPr lang="pt-BR" sz="1900" b="1" dirty="0">
                <a:ea typeface="黑体" pitchFamily="49" charset="-122"/>
              </a:rPr>
              <a:t>Visual FoxPro教程(2010年版</a:t>
            </a:r>
            <a:r>
              <a:rPr lang="pt-BR" sz="1900" b="1" dirty="0" smtClean="0">
                <a:ea typeface="黑体" pitchFamily="49" charset="-122"/>
              </a:rPr>
              <a:t>)</a:t>
            </a:r>
            <a:r>
              <a:rPr lang="zh-CN" altLang="en-US" sz="1900" b="1" dirty="0" smtClean="0">
                <a:ea typeface="黑体" pitchFamily="49" charset="-122"/>
              </a:rPr>
              <a:t>，苏州大学出版社</a:t>
            </a:r>
            <a:r>
              <a:rPr lang="en-US" altLang="zh-CN" sz="1900" b="1" dirty="0" smtClean="0">
                <a:ea typeface="黑体" pitchFamily="49" charset="-122"/>
              </a:rPr>
              <a:t>(</a:t>
            </a:r>
            <a:r>
              <a:rPr lang="en-US" sz="1900" b="1" dirty="0" smtClean="0">
                <a:ea typeface="黑体" pitchFamily="49" charset="-122"/>
              </a:rPr>
              <a:t>2010.11)</a:t>
            </a:r>
            <a:endParaRPr lang="zh-CN" altLang="en-US" sz="1900" b="1" dirty="0">
              <a:ea typeface="黑体" pitchFamily="49" charset="-122"/>
            </a:endParaRPr>
          </a:p>
        </p:txBody>
      </p:sp>
      <p:sp>
        <p:nvSpPr>
          <p:cNvPr id="4103" name="Text Box 13">
            <a:hlinkClick r:id="rId3" action="ppaction://hlinksldjump"/>
          </p:cNvPr>
          <p:cNvSpPr txBox="1">
            <a:spLocks noChangeArrowheads="1"/>
          </p:cNvSpPr>
          <p:nvPr/>
        </p:nvSpPr>
        <p:spPr bwMode="auto">
          <a:xfrm>
            <a:off x="107504" y="979819"/>
            <a:ext cx="9036495" cy="431800"/>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a:ea typeface="黑体" pitchFamily="49" charset="-122"/>
              </a:rPr>
              <a:t>[2</a:t>
            </a:r>
            <a:r>
              <a:rPr lang="en-US" sz="1900" b="1" dirty="0" smtClean="0">
                <a:ea typeface="黑体" pitchFamily="49" charset="-122"/>
              </a:rPr>
              <a:t>]</a:t>
            </a:r>
            <a:r>
              <a:rPr lang="zh-CN" altLang="en-US" sz="1900" b="1" dirty="0" smtClean="0">
                <a:ea typeface="黑体" pitchFamily="49" charset="-122"/>
              </a:rPr>
              <a:t>崔建忠</a:t>
            </a:r>
            <a:r>
              <a:rPr lang="en-US" altLang="zh-CN" sz="1900" b="1" dirty="0" smtClean="0">
                <a:ea typeface="黑体" pitchFamily="49" charset="-122"/>
              </a:rPr>
              <a:t>, </a:t>
            </a:r>
            <a:r>
              <a:rPr lang="zh-CN" altLang="en-US" sz="1900" b="1" dirty="0">
                <a:ea typeface="黑体" pitchFamily="49" charset="-122"/>
              </a:rPr>
              <a:t>单启成，</a:t>
            </a:r>
            <a:r>
              <a:rPr lang="en-US" sz="1900" b="1" dirty="0">
                <a:ea typeface="黑体" pitchFamily="49" charset="-122"/>
              </a:rPr>
              <a:t>Visual FoxPro</a:t>
            </a:r>
            <a:r>
              <a:rPr lang="zh-CN" altLang="en-US" sz="1900" b="1" dirty="0">
                <a:ea typeface="黑体" pitchFamily="49" charset="-122"/>
              </a:rPr>
              <a:t>实验指导</a:t>
            </a:r>
            <a:r>
              <a:rPr lang="zh-CN" altLang="en-US" sz="1900" b="1" dirty="0" smtClean="0">
                <a:ea typeface="黑体" pitchFamily="49" charset="-122"/>
              </a:rPr>
              <a:t>书</a:t>
            </a:r>
            <a:r>
              <a:rPr lang="en-US" altLang="zh-CN" sz="1900" b="1" dirty="0" smtClean="0">
                <a:ea typeface="黑体" pitchFamily="49" charset="-122"/>
              </a:rPr>
              <a:t>(2010</a:t>
            </a:r>
            <a:r>
              <a:rPr lang="zh-CN" altLang="en-US" sz="1900" b="1" dirty="0" smtClean="0">
                <a:ea typeface="黑体" pitchFamily="49" charset="-122"/>
              </a:rPr>
              <a:t>年版</a:t>
            </a:r>
            <a:r>
              <a:rPr lang="en-US" altLang="zh-CN" sz="1900" b="1" dirty="0" smtClean="0">
                <a:ea typeface="黑体" pitchFamily="49" charset="-122"/>
              </a:rPr>
              <a:t>)</a:t>
            </a:r>
            <a:r>
              <a:rPr lang="zh-CN" altLang="en-US" sz="1900" b="1" dirty="0" smtClean="0">
                <a:ea typeface="黑体" pitchFamily="49" charset="-122"/>
              </a:rPr>
              <a:t>，苏州大学出版社</a:t>
            </a:r>
            <a:r>
              <a:rPr lang="en-US" altLang="zh-CN" sz="1900" b="1" dirty="0" smtClean="0">
                <a:ea typeface="黑体" pitchFamily="49" charset="-122"/>
              </a:rPr>
              <a:t>(</a:t>
            </a:r>
            <a:r>
              <a:rPr lang="en-US" sz="1900" b="1" dirty="0" smtClean="0">
                <a:ea typeface="黑体" pitchFamily="49" charset="-122"/>
              </a:rPr>
              <a:t>2010.11)</a:t>
            </a:r>
            <a:endParaRPr lang="zh-CN" altLang="en-US" sz="1900" b="1" dirty="0">
              <a:ea typeface="黑体" pitchFamily="49" charset="-122"/>
            </a:endParaRPr>
          </a:p>
        </p:txBody>
      </p:sp>
      <p:sp>
        <p:nvSpPr>
          <p:cNvPr id="4104" name="Text Box 17">
            <a:hlinkClick r:id="" action="ppaction://noaction"/>
          </p:cNvPr>
          <p:cNvSpPr txBox="1">
            <a:spLocks noChangeArrowheads="1"/>
          </p:cNvSpPr>
          <p:nvPr/>
        </p:nvSpPr>
        <p:spPr bwMode="auto">
          <a:xfrm>
            <a:off x="107504" y="2307615"/>
            <a:ext cx="8637587" cy="622546"/>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a:ea typeface="黑体" pitchFamily="49" charset="-122"/>
              </a:rPr>
              <a:t>[</a:t>
            </a:r>
            <a:r>
              <a:rPr lang="zh-CN" altLang="en-US" sz="1900" b="1" dirty="0">
                <a:ea typeface="黑体" pitchFamily="49" charset="-122"/>
              </a:rPr>
              <a:t>4</a:t>
            </a:r>
            <a:r>
              <a:rPr lang="en-US" sz="1900" b="1" dirty="0">
                <a:ea typeface="黑体" pitchFamily="49" charset="-122"/>
              </a:rPr>
              <a:t>]NCRE</a:t>
            </a:r>
            <a:r>
              <a:rPr lang="zh-CN" altLang="en-US" sz="1900" b="1" dirty="0">
                <a:ea typeface="黑体" pitchFamily="49" charset="-122"/>
              </a:rPr>
              <a:t>研究组，全国计算机等级考试考点解析、例题精解与实战练习</a:t>
            </a:r>
            <a:r>
              <a:rPr lang="en-US" sz="1900" b="1" dirty="0">
                <a:ea typeface="黑体" pitchFamily="49" charset="-122"/>
              </a:rPr>
              <a:t>-</a:t>
            </a:r>
            <a:r>
              <a:rPr lang="zh-CN" altLang="en-US" sz="1900" b="1" dirty="0">
                <a:ea typeface="黑体" pitchFamily="49" charset="-122"/>
              </a:rPr>
              <a:t>二级语言</a:t>
            </a:r>
            <a:r>
              <a:rPr lang="en-US" b="1" dirty="0"/>
              <a:t>Visual </a:t>
            </a:r>
            <a:r>
              <a:rPr lang="en-US" b="1" dirty="0" smtClean="0"/>
              <a:t>Basic</a:t>
            </a:r>
            <a:r>
              <a:rPr lang="zh-CN" altLang="en-US" b="1" dirty="0"/>
              <a:t>数据库程序</a:t>
            </a:r>
            <a:r>
              <a:rPr lang="zh-CN" altLang="en-US" b="1" dirty="0" smtClean="0"/>
              <a:t>设计</a:t>
            </a:r>
            <a:r>
              <a:rPr lang="en-US" b="1" dirty="0" smtClean="0"/>
              <a:t>(</a:t>
            </a:r>
            <a:r>
              <a:rPr lang="zh-CN" altLang="en-US" b="1" dirty="0" smtClean="0"/>
              <a:t>含光盘</a:t>
            </a:r>
            <a:r>
              <a:rPr lang="en-US" b="1" dirty="0" smtClean="0"/>
              <a:t>)(</a:t>
            </a:r>
            <a:r>
              <a:rPr lang="zh-CN" altLang="en-US" b="1" dirty="0" smtClean="0"/>
              <a:t>最新版</a:t>
            </a:r>
            <a:r>
              <a:rPr lang="en-US" b="1" dirty="0" smtClean="0"/>
              <a:t>) </a:t>
            </a:r>
            <a:r>
              <a:rPr lang="zh-CN" altLang="en-US" b="1" dirty="0"/>
              <a:t>，高等教育出版社（</a:t>
            </a:r>
            <a:r>
              <a:rPr lang="en-US" b="1" dirty="0"/>
              <a:t>2010.12</a:t>
            </a:r>
            <a:r>
              <a:rPr lang="zh-CN" altLang="en-US" b="1" dirty="0"/>
              <a:t>）</a:t>
            </a:r>
          </a:p>
        </p:txBody>
      </p:sp>
      <p:sp>
        <p:nvSpPr>
          <p:cNvPr id="4105" name="Text Box 18">
            <a:hlinkClick r:id="" action="ppaction://noaction"/>
          </p:cNvPr>
          <p:cNvSpPr txBox="1">
            <a:spLocks noChangeArrowheads="1"/>
          </p:cNvSpPr>
          <p:nvPr/>
        </p:nvSpPr>
        <p:spPr bwMode="auto">
          <a:xfrm>
            <a:off x="107504" y="3669690"/>
            <a:ext cx="8637587" cy="622546"/>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a:ea typeface="黑体" pitchFamily="49" charset="-122"/>
              </a:rPr>
              <a:t>[</a:t>
            </a:r>
            <a:r>
              <a:rPr lang="zh-CN" altLang="en-US" sz="1900" b="1" dirty="0">
                <a:ea typeface="黑体" pitchFamily="49" charset="-122"/>
              </a:rPr>
              <a:t>6</a:t>
            </a:r>
            <a:r>
              <a:rPr lang="en-US" sz="1900" b="1" dirty="0">
                <a:ea typeface="黑体" pitchFamily="49" charset="-122"/>
              </a:rPr>
              <a:t>]NCRE</a:t>
            </a:r>
            <a:r>
              <a:rPr lang="zh-CN" altLang="en-US" sz="1900" b="1" dirty="0">
                <a:ea typeface="黑体" pitchFamily="49" charset="-122"/>
              </a:rPr>
              <a:t>研究组，全国计算机等级考试考点解析、例题精解与实战练习</a:t>
            </a:r>
            <a:r>
              <a:rPr lang="en-US" sz="1900" b="1" dirty="0">
                <a:ea typeface="黑体" pitchFamily="49" charset="-122"/>
              </a:rPr>
              <a:t>-</a:t>
            </a:r>
            <a:r>
              <a:rPr lang="zh-CN" altLang="en-US" sz="1900" b="1" dirty="0">
                <a:ea typeface="黑体" pitchFamily="49" charset="-122"/>
              </a:rPr>
              <a:t>二级公共基础知识</a:t>
            </a:r>
            <a:r>
              <a:rPr lang="zh-CN" altLang="en-US" b="1" dirty="0"/>
              <a:t>，高等教育出版社（</a:t>
            </a:r>
            <a:r>
              <a:rPr lang="en-US" b="1" dirty="0"/>
              <a:t>201</a:t>
            </a:r>
            <a:r>
              <a:rPr lang="zh-CN" altLang="en-US" b="1" dirty="0"/>
              <a:t>3</a:t>
            </a:r>
            <a:r>
              <a:rPr lang="en-US" b="1" dirty="0"/>
              <a:t>.</a:t>
            </a:r>
            <a:r>
              <a:rPr lang="zh-CN" altLang="en-US" b="1" dirty="0"/>
              <a:t>8），￥16.00</a:t>
            </a:r>
          </a:p>
        </p:txBody>
      </p:sp>
      <p:sp>
        <p:nvSpPr>
          <p:cNvPr id="4106" name="Text Box 18">
            <a:hlinkClick r:id="" action="ppaction://noaction"/>
          </p:cNvPr>
          <p:cNvSpPr txBox="1">
            <a:spLocks noChangeArrowheads="1"/>
          </p:cNvSpPr>
          <p:nvPr/>
        </p:nvSpPr>
        <p:spPr bwMode="auto">
          <a:xfrm>
            <a:off x="107504" y="4350726"/>
            <a:ext cx="8637587" cy="621184"/>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a:solidFill>
                  <a:srgbClr val="FFFF00"/>
                </a:solidFill>
                <a:ea typeface="黑体" pitchFamily="49" charset="-122"/>
              </a:rPr>
              <a:t>[</a:t>
            </a:r>
            <a:r>
              <a:rPr lang="zh-CN" altLang="en-US" sz="1900" b="1">
                <a:solidFill>
                  <a:srgbClr val="FFFF00"/>
                </a:solidFill>
                <a:ea typeface="黑体" pitchFamily="49" charset="-122"/>
              </a:rPr>
              <a:t>7</a:t>
            </a:r>
            <a:r>
              <a:rPr lang="en-US" sz="1900" b="1">
                <a:solidFill>
                  <a:srgbClr val="FFFF00"/>
                </a:solidFill>
                <a:ea typeface="黑体" pitchFamily="49" charset="-122"/>
              </a:rPr>
              <a:t>]NCRE</a:t>
            </a:r>
            <a:r>
              <a:rPr lang="zh-CN" altLang="en-US" sz="1900" b="1">
                <a:solidFill>
                  <a:srgbClr val="FFFF00"/>
                </a:solidFill>
                <a:ea typeface="黑体" pitchFamily="49" charset="-122"/>
              </a:rPr>
              <a:t>研究组，全国计算机等级考试二级教程</a:t>
            </a:r>
            <a:r>
              <a:rPr lang="en-US" sz="1900" b="1">
                <a:solidFill>
                  <a:srgbClr val="FFFF00"/>
                </a:solidFill>
                <a:ea typeface="黑体" pitchFamily="49" charset="-122"/>
              </a:rPr>
              <a:t>-</a:t>
            </a:r>
            <a:r>
              <a:rPr lang="zh-CN" altLang="en-US" sz="1900" b="1">
                <a:solidFill>
                  <a:srgbClr val="FFFF00"/>
                </a:solidFill>
                <a:ea typeface="黑体" pitchFamily="49" charset="-122"/>
              </a:rPr>
              <a:t>二级公共基础知识</a:t>
            </a:r>
            <a:r>
              <a:rPr lang="en-US" b="1">
                <a:solidFill>
                  <a:srgbClr val="FFFF00"/>
                </a:solidFill>
              </a:rPr>
              <a:t>(</a:t>
            </a:r>
            <a:r>
              <a:rPr lang="zh-CN" altLang="en-US" b="1">
                <a:solidFill>
                  <a:srgbClr val="FFFF00"/>
                </a:solidFill>
              </a:rPr>
              <a:t>2013年版</a:t>
            </a:r>
            <a:r>
              <a:rPr lang="en-US" b="1">
                <a:solidFill>
                  <a:srgbClr val="FFFF00"/>
                </a:solidFill>
              </a:rPr>
              <a:t>) </a:t>
            </a:r>
            <a:r>
              <a:rPr lang="zh-CN" altLang="en-US" b="1">
                <a:solidFill>
                  <a:srgbClr val="FFFF00"/>
                </a:solidFill>
              </a:rPr>
              <a:t>，高等教育出版社（</a:t>
            </a:r>
            <a:r>
              <a:rPr lang="en-US" b="1">
                <a:solidFill>
                  <a:srgbClr val="FFFF00"/>
                </a:solidFill>
              </a:rPr>
              <a:t>201</a:t>
            </a:r>
            <a:r>
              <a:rPr lang="zh-CN" altLang="en-US" b="1">
                <a:solidFill>
                  <a:srgbClr val="FFFF00"/>
                </a:solidFill>
              </a:rPr>
              <a:t>3</a:t>
            </a:r>
            <a:r>
              <a:rPr lang="en-US" b="1">
                <a:solidFill>
                  <a:srgbClr val="FFFF00"/>
                </a:solidFill>
              </a:rPr>
              <a:t>.</a:t>
            </a:r>
            <a:r>
              <a:rPr lang="zh-CN" altLang="en-US" b="1">
                <a:solidFill>
                  <a:srgbClr val="FFFF00"/>
                </a:solidFill>
              </a:rPr>
              <a:t>8），￥20.00</a:t>
            </a:r>
            <a:endParaRPr lang="zh-CN" altLang="en-US">
              <a:solidFill>
                <a:srgbClr val="FFFF00"/>
              </a:solidFill>
            </a:endParaRPr>
          </a:p>
        </p:txBody>
      </p:sp>
      <p:pic>
        <p:nvPicPr>
          <p:cNvPr id="410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5820" y="5157360"/>
            <a:ext cx="1066058" cy="151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8"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1781" y="5157360"/>
            <a:ext cx="1075066" cy="151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786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90650" y="5157360"/>
            <a:ext cx="1112161" cy="15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7" descr="c:\users\administrator\appdata\roaming\360se6\User Data\Temp\11706025_9.jpg?1369047704658"/>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AutoShape 9" descr="c:\users\administrator\appdata\roaming\360se6\User Data\Temp\11706025_9.jpg?1369047704658"/>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77868"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88400" y="5157360"/>
            <a:ext cx="1043280" cy="15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71"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504" y="5157360"/>
            <a:ext cx="1060920" cy="15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73" name="Picture 17" descr="c:\users\ADMINI~1\appdata\roaming\360se6\USERDA~1\Temp\U_348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7394" y="5157360"/>
            <a:ext cx="1058400" cy="1512000"/>
          </a:xfrm>
          <a:prstGeom prst="rect">
            <a:avLst/>
          </a:prstGeom>
          <a:noFill/>
          <a:extLst>
            <a:ext uri="{909E8E84-426E-40DD-AFC4-6F175D3DCCD1}">
              <a14:hiddenFill xmlns:a14="http://schemas.microsoft.com/office/drawing/2010/main">
                <a:solidFill>
                  <a:srgbClr val="FFFFFF"/>
                </a:solidFill>
              </a14:hiddenFill>
            </a:ext>
          </a:extLst>
        </p:spPr>
      </p:pic>
      <p:pic>
        <p:nvPicPr>
          <p:cNvPr id="377875" name="Picture 19" descr="c:\users\ADMINI~1\appdata\roaming\360se6\USERDA~1\Temp\130136~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76146" y="5157360"/>
            <a:ext cx="1053284" cy="1512000"/>
          </a:xfrm>
          <a:prstGeom prst="rect">
            <a:avLst/>
          </a:prstGeom>
          <a:noFill/>
          <a:extLst>
            <a:ext uri="{909E8E84-426E-40DD-AFC4-6F175D3DCCD1}">
              <a14:hiddenFill xmlns:a14="http://schemas.microsoft.com/office/drawing/2010/main">
                <a:solidFill>
                  <a:srgbClr val="FFFFFF"/>
                </a:solidFill>
              </a14:hiddenFill>
            </a:ext>
          </a:extLst>
        </p:spPr>
      </p:pic>
      <p:pic>
        <p:nvPicPr>
          <p:cNvPr id="377877" name="Picture 21" descr="c:\users\ADMINI~1\appdata\roaming\360se6\USERDA~1\Temp\130136~2.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44764" y="5157360"/>
            <a:ext cx="1072412" cy="1512000"/>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11">
            <a:hlinkClick r:id="" action="ppaction://noaction"/>
          </p:cNvPr>
          <p:cNvSpPr txBox="1">
            <a:spLocks noChangeArrowheads="1"/>
          </p:cNvSpPr>
          <p:nvPr/>
        </p:nvSpPr>
        <p:spPr bwMode="auto">
          <a:xfrm>
            <a:off x="107504" y="1798968"/>
            <a:ext cx="8637587" cy="602303"/>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sz="1900" b="1" dirty="0" smtClean="0">
                <a:ea typeface="黑体" pitchFamily="49" charset="-122"/>
              </a:rPr>
              <a:t>[</a:t>
            </a:r>
            <a:r>
              <a:rPr lang="en-US" sz="1900" b="1" dirty="0">
                <a:ea typeface="黑体" pitchFamily="49" charset="-122"/>
              </a:rPr>
              <a:t>4</a:t>
            </a:r>
            <a:r>
              <a:rPr lang="en-US" sz="1900" b="1" dirty="0" smtClean="0">
                <a:ea typeface="黑体" pitchFamily="49" charset="-122"/>
              </a:rPr>
              <a:t>]</a:t>
            </a:r>
            <a:r>
              <a:rPr lang="zh-CN" altLang="en-US" sz="1900" b="1" dirty="0" smtClean="0">
                <a:ea typeface="黑体" pitchFamily="49" charset="-122"/>
              </a:rPr>
              <a:t>何振林，匡松</a:t>
            </a:r>
            <a:r>
              <a:rPr lang="zh-CN" altLang="en-US" b="1" dirty="0" smtClean="0">
                <a:ea typeface="黑体" pitchFamily="49" charset="-122"/>
              </a:rPr>
              <a:t>等，数据库应用技术习题与实训教程</a:t>
            </a:r>
            <a:r>
              <a:rPr lang="en-US" altLang="zh-CN" b="1" dirty="0" smtClean="0">
                <a:ea typeface="黑体" pitchFamily="49" charset="-122"/>
              </a:rPr>
              <a:t>-Visual FoxPro</a:t>
            </a:r>
            <a:r>
              <a:rPr lang="zh-CN" altLang="en-US" b="1" dirty="0" smtClean="0">
                <a:ea typeface="黑体" pitchFamily="49" charset="-122"/>
              </a:rPr>
              <a:t>环境，科学出版社（</a:t>
            </a:r>
            <a:r>
              <a:rPr lang="en-US" b="1" dirty="0" smtClean="0">
                <a:ea typeface="黑体" pitchFamily="49" charset="-122"/>
              </a:rPr>
              <a:t>2010.6</a:t>
            </a:r>
            <a:r>
              <a:rPr lang="zh-CN" altLang="en-US" b="1" dirty="0" smtClean="0">
                <a:ea typeface="黑体" pitchFamily="49" charset="-122"/>
              </a:rPr>
              <a:t>）</a:t>
            </a:r>
            <a:endParaRPr lang="zh-CN" altLang="en-US" b="1" dirty="0">
              <a:ea typeface="黑体" pitchFamily="49" charset="-122"/>
            </a:endParaRPr>
          </a:p>
        </p:txBody>
      </p:sp>
    </p:spTree>
    <p:extLst>
      <p:ext uri="{BB962C8B-B14F-4D97-AF65-F5344CB8AC3E}">
        <p14:creationId xmlns:p14="http://schemas.microsoft.com/office/powerpoint/2010/main" val="1326735820"/>
      </p:ext>
    </p:extLst>
  </p:cSld>
  <p:clrMapOvr>
    <a:masterClrMapping/>
  </p:clrMapOvr>
  <p:transition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slide(fromLeft)">
                                      <p:cBhvr>
                                        <p:cTn id="7" dur="2000"/>
                                        <p:tgtEl>
                                          <p:spTgt spid="4099"/>
                                        </p:tgtEl>
                                      </p:cBhvr>
                                    </p:animEffect>
                                  </p:childTnLst>
                                </p:cTn>
                              </p:par>
                            </p:childTnLst>
                          </p:cTn>
                        </p:par>
                        <p:par>
                          <p:cTn id="8" fill="hold" nodeType="afterGroup">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4102"/>
                                        </p:tgtEl>
                                        <p:attrNameLst>
                                          <p:attrName>style.visibility</p:attrName>
                                        </p:attrNameLst>
                                      </p:cBhvr>
                                      <p:to>
                                        <p:strVal val="visible"/>
                                      </p:to>
                                    </p:set>
                                    <p:animEffect transition="in" filter="slide(fromLeft)">
                                      <p:cBhvr>
                                        <p:cTn id="11" dur="2000"/>
                                        <p:tgtEl>
                                          <p:spTgt spid="4102"/>
                                        </p:tgtEl>
                                      </p:cBhvr>
                                    </p:animEffect>
                                  </p:childTnLst>
                                </p:cTn>
                              </p:par>
                            </p:childTnLst>
                          </p:cTn>
                        </p:par>
                        <p:par>
                          <p:cTn id="12" fill="hold" nodeType="afterGroup">
                            <p:stCondLst>
                              <p:cond delay="4000"/>
                            </p:stCondLst>
                            <p:childTnLst>
                              <p:par>
                                <p:cTn id="13" presetID="12" presetClass="entr" presetSubtype="8" fill="hold" grpId="0" nodeType="afterEffect">
                                  <p:stCondLst>
                                    <p:cond delay="0"/>
                                  </p:stCondLst>
                                  <p:childTnLst>
                                    <p:set>
                                      <p:cBhvr>
                                        <p:cTn id="14" dur="1" fill="hold">
                                          <p:stCondLst>
                                            <p:cond delay="0"/>
                                          </p:stCondLst>
                                        </p:cTn>
                                        <p:tgtEl>
                                          <p:spTgt spid="4103"/>
                                        </p:tgtEl>
                                        <p:attrNameLst>
                                          <p:attrName>style.visibility</p:attrName>
                                        </p:attrNameLst>
                                      </p:cBhvr>
                                      <p:to>
                                        <p:strVal val="visible"/>
                                      </p:to>
                                    </p:set>
                                    <p:animEffect transition="in" filter="slide(fromLeft)">
                                      <p:cBhvr>
                                        <p:cTn id="15" dur="2000"/>
                                        <p:tgtEl>
                                          <p:spTgt spid="4103"/>
                                        </p:tgtEl>
                                      </p:cBhvr>
                                    </p:animEffect>
                                  </p:childTnLst>
                                </p:cTn>
                              </p:par>
                            </p:childTnLst>
                          </p:cTn>
                        </p:par>
                        <p:par>
                          <p:cTn id="16" fill="hold" nodeType="afterGroup">
                            <p:stCondLst>
                              <p:cond delay="6000"/>
                            </p:stCondLst>
                            <p:childTnLst>
                              <p:par>
                                <p:cTn id="17" presetID="12" presetClass="entr" presetSubtype="8" fill="hold" grpId="0" nodeType="afterEffect">
                                  <p:stCondLst>
                                    <p:cond delay="0"/>
                                  </p:stCondLst>
                                  <p:childTnLst>
                                    <p:set>
                                      <p:cBhvr>
                                        <p:cTn id="18" dur="1" fill="hold">
                                          <p:stCondLst>
                                            <p:cond delay="0"/>
                                          </p:stCondLst>
                                        </p:cTn>
                                        <p:tgtEl>
                                          <p:spTgt spid="4101"/>
                                        </p:tgtEl>
                                        <p:attrNameLst>
                                          <p:attrName>style.visibility</p:attrName>
                                        </p:attrNameLst>
                                      </p:cBhvr>
                                      <p:to>
                                        <p:strVal val="visible"/>
                                      </p:to>
                                    </p:set>
                                    <p:animEffect transition="in" filter="slide(fromLeft)">
                                      <p:cBhvr>
                                        <p:cTn id="19" dur="2000"/>
                                        <p:tgtEl>
                                          <p:spTgt spid="4101"/>
                                        </p:tgtEl>
                                      </p:cBhvr>
                                    </p:animEffect>
                                  </p:childTnLst>
                                </p:cTn>
                              </p:par>
                            </p:childTnLst>
                          </p:cTn>
                        </p:par>
                        <p:par>
                          <p:cTn id="20" fill="hold" nodeType="afterGroup">
                            <p:stCondLst>
                              <p:cond delay="8000"/>
                            </p:stCondLst>
                            <p:childTnLst>
                              <p:par>
                                <p:cTn id="21" presetID="12" presetClass="entr" presetSubtype="8" fill="hold" grpId="0" nodeType="afterEffect">
                                  <p:stCondLst>
                                    <p:cond delay="0"/>
                                  </p:stCondLst>
                                  <p:childTnLst>
                                    <p:set>
                                      <p:cBhvr>
                                        <p:cTn id="22" dur="1" fill="hold">
                                          <p:stCondLst>
                                            <p:cond delay="0"/>
                                          </p:stCondLst>
                                        </p:cTn>
                                        <p:tgtEl>
                                          <p:spTgt spid="4104"/>
                                        </p:tgtEl>
                                        <p:attrNameLst>
                                          <p:attrName>style.visibility</p:attrName>
                                        </p:attrNameLst>
                                      </p:cBhvr>
                                      <p:to>
                                        <p:strVal val="visible"/>
                                      </p:to>
                                    </p:set>
                                    <p:animEffect transition="in" filter="slide(fromLeft)">
                                      <p:cBhvr>
                                        <p:cTn id="23" dur="2000"/>
                                        <p:tgtEl>
                                          <p:spTgt spid="4104"/>
                                        </p:tgtEl>
                                      </p:cBhvr>
                                    </p:animEffect>
                                  </p:childTnLst>
                                </p:cTn>
                              </p:par>
                            </p:childTnLst>
                          </p:cTn>
                        </p:par>
                        <p:par>
                          <p:cTn id="24" fill="hold" nodeType="afterGroup">
                            <p:stCondLst>
                              <p:cond delay="10000"/>
                            </p:stCondLst>
                            <p:childTnLst>
                              <p:par>
                                <p:cTn id="25" presetID="12" presetClass="entr" presetSubtype="8" fill="hold" grpId="0" nodeType="afterEffect">
                                  <p:stCondLst>
                                    <p:cond delay="0"/>
                                  </p:stCondLst>
                                  <p:childTnLst>
                                    <p:set>
                                      <p:cBhvr>
                                        <p:cTn id="26" dur="1" fill="hold">
                                          <p:stCondLst>
                                            <p:cond delay="0"/>
                                          </p:stCondLst>
                                        </p:cTn>
                                        <p:tgtEl>
                                          <p:spTgt spid="4100"/>
                                        </p:tgtEl>
                                        <p:attrNameLst>
                                          <p:attrName>style.visibility</p:attrName>
                                        </p:attrNameLst>
                                      </p:cBhvr>
                                      <p:to>
                                        <p:strVal val="visible"/>
                                      </p:to>
                                    </p:set>
                                    <p:animEffect transition="in" filter="slide(fromLeft)">
                                      <p:cBhvr>
                                        <p:cTn id="27" dur="2000"/>
                                        <p:tgtEl>
                                          <p:spTgt spid="4100"/>
                                        </p:tgtEl>
                                      </p:cBhvr>
                                    </p:animEffect>
                                  </p:childTnLst>
                                </p:cTn>
                              </p:par>
                            </p:childTnLst>
                          </p:cTn>
                        </p:par>
                        <p:par>
                          <p:cTn id="28" fill="hold" nodeType="afterGroup">
                            <p:stCondLst>
                              <p:cond delay="12000"/>
                            </p:stCondLst>
                            <p:childTnLst>
                              <p:par>
                                <p:cTn id="29" presetID="12" presetClass="entr" presetSubtype="8" fill="hold" grpId="0" nodeType="afterEffect">
                                  <p:stCondLst>
                                    <p:cond delay="0"/>
                                  </p:stCondLst>
                                  <p:childTnLst>
                                    <p:set>
                                      <p:cBhvr>
                                        <p:cTn id="30" dur="1" fill="hold">
                                          <p:stCondLst>
                                            <p:cond delay="0"/>
                                          </p:stCondLst>
                                        </p:cTn>
                                        <p:tgtEl>
                                          <p:spTgt spid="4105"/>
                                        </p:tgtEl>
                                        <p:attrNameLst>
                                          <p:attrName>style.visibility</p:attrName>
                                        </p:attrNameLst>
                                      </p:cBhvr>
                                      <p:to>
                                        <p:strVal val="visible"/>
                                      </p:to>
                                    </p:set>
                                    <p:animEffect transition="in" filter="slide(fromLeft)">
                                      <p:cBhvr>
                                        <p:cTn id="31" dur="2000"/>
                                        <p:tgtEl>
                                          <p:spTgt spid="4105"/>
                                        </p:tgtEl>
                                      </p:cBhvr>
                                    </p:animEffect>
                                  </p:childTnLst>
                                </p:cTn>
                              </p:par>
                            </p:childTnLst>
                          </p:cTn>
                        </p:par>
                        <p:par>
                          <p:cTn id="32" fill="hold" nodeType="afterGroup">
                            <p:stCondLst>
                              <p:cond delay="14000"/>
                            </p:stCondLst>
                            <p:childTnLst>
                              <p:par>
                                <p:cTn id="33" presetID="12" presetClass="entr" presetSubtype="8" fill="hold" grpId="0" nodeType="afterEffect">
                                  <p:stCondLst>
                                    <p:cond delay="0"/>
                                  </p:stCondLst>
                                  <p:childTnLst>
                                    <p:set>
                                      <p:cBhvr>
                                        <p:cTn id="34" dur="1" fill="hold">
                                          <p:stCondLst>
                                            <p:cond delay="0"/>
                                          </p:stCondLst>
                                        </p:cTn>
                                        <p:tgtEl>
                                          <p:spTgt spid="4106"/>
                                        </p:tgtEl>
                                        <p:attrNameLst>
                                          <p:attrName>style.visibility</p:attrName>
                                        </p:attrNameLst>
                                      </p:cBhvr>
                                      <p:to>
                                        <p:strVal val="visible"/>
                                      </p:to>
                                    </p:set>
                                    <p:animEffect transition="in" filter="slide(fromLeft)">
                                      <p:cBhvr>
                                        <p:cTn id="35" dur="2000"/>
                                        <p:tgtEl>
                                          <p:spTgt spid="4106"/>
                                        </p:tgtEl>
                                      </p:cBhvr>
                                    </p:animEffect>
                                  </p:childTnLst>
                                </p:cTn>
                              </p:par>
                            </p:childTnLst>
                          </p:cTn>
                        </p:par>
                        <p:par>
                          <p:cTn id="36" fill="hold">
                            <p:stCondLst>
                              <p:cond delay="16000"/>
                            </p:stCondLst>
                            <p:childTnLst>
                              <p:par>
                                <p:cTn id="37" presetID="1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slide(fromLeft)">
                                      <p:cBhvr>
                                        <p:cTn id="39"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autoUpdateAnimBg="0"/>
      <p:bldP spid="4100" grpId="0" bldLvl="0" animBg="1" autoUpdateAnimBg="0"/>
      <p:bldP spid="4101" grpId="0" animBg="1" autoUpdateAnimBg="0"/>
      <p:bldP spid="4102" grpId="0" animBg="1" autoUpdateAnimBg="0"/>
      <p:bldP spid="4103" grpId="0" animBg="1" autoUpdateAnimBg="0"/>
      <p:bldP spid="4104" grpId="0" bldLvl="0" animBg="1" autoUpdateAnimBg="0"/>
      <p:bldP spid="4105" grpId="0" bldLvl="0" animBg="1" autoUpdateAnimBg="0"/>
      <p:bldP spid="4106" grpId="0" bldLvl="0" animBg="1" autoUpdateAnimBg="0"/>
      <p:bldP spid="30"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70611" y="260648"/>
            <a:ext cx="900000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：在学生实体中，“学号”是能唯一的区分学生实体的，同时又假设“姓名”、“班级”的属性组合足以区分学生实体，那么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姓名，班级</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都是候选码。</a:t>
            </a:r>
          </a:p>
          <a:p>
            <a:r>
              <a:rPr lang="zh-CN" altLang="en-US" sz="2100" dirty="0" smtClean="0">
                <a:latin typeface="Arial" pitchFamily="34" charset="0"/>
                <a:ea typeface="黑体" pitchFamily="49" charset="-122"/>
              </a:rPr>
              <a:t>       简单</a:t>
            </a:r>
            <a:r>
              <a:rPr lang="zh-CN" altLang="en-US" sz="2100" dirty="0">
                <a:latin typeface="Arial" pitchFamily="34" charset="0"/>
                <a:ea typeface="黑体" pitchFamily="49" charset="-122"/>
              </a:rPr>
              <a:t>的说，候选码就是可以被选为主码的属性或属性组。当一个实体有</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个属性或属性组可以唯一标识时，则说明该关系有</a:t>
            </a:r>
            <a:r>
              <a:rPr lang="en-US" altLang="zh-CN" sz="2100" dirty="0">
                <a:latin typeface="Arial" pitchFamily="34" charset="0"/>
                <a:ea typeface="黑体" pitchFamily="49" charset="-122"/>
              </a:rPr>
              <a:t>N</a:t>
            </a:r>
            <a:r>
              <a:rPr lang="zh-CN" altLang="en-US" sz="2100" dirty="0">
                <a:latin typeface="Arial" pitchFamily="34" charset="0"/>
                <a:ea typeface="黑体" pitchFamily="49" charset="-122"/>
              </a:rPr>
              <a:t>个候选码，可以选定其中一个作为主码（</a:t>
            </a:r>
            <a:r>
              <a:rPr lang="en-US" altLang="zh-CN" sz="2100" dirty="0">
                <a:latin typeface="Arial" pitchFamily="34" charset="0"/>
                <a:ea typeface="黑体" pitchFamily="49" charset="-122"/>
              </a:rPr>
              <a:t>primarily Key</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主</a:t>
            </a:r>
            <a:r>
              <a:rPr lang="zh-CN" altLang="en-US" sz="2100" dirty="0">
                <a:solidFill>
                  <a:srgbClr val="FFFF00"/>
                </a:solidFill>
                <a:latin typeface="Arial" pitchFamily="34" charset="0"/>
                <a:ea typeface="黑体" pitchFamily="49" charset="-122"/>
              </a:rPr>
              <a:t>属性</a:t>
            </a:r>
            <a:r>
              <a:rPr lang="zh-CN" altLang="en-US" sz="2100" dirty="0">
                <a:latin typeface="Arial" pitchFamily="34" charset="0"/>
                <a:ea typeface="黑体" pitchFamily="49" charset="-122"/>
              </a:rPr>
              <a:t>就是包含在任何候选码中的属性；非主属性就是不包含在任何候选码中的属性</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，在学生（学号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身份证号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系别）中，显然学号和身份证号都能够唯一标示这个关系，所以都是候选码。学号、身份证号这两个属性就是主属性。如果主码是一个属性组，那么属性组中的属性都是主属性</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⑶实体型</a:t>
            </a:r>
          </a:p>
          <a:p>
            <a:r>
              <a:rPr lang="zh-CN" altLang="en-US" sz="2100" dirty="0" smtClean="0">
                <a:latin typeface="Arial" pitchFamily="34" charset="0"/>
                <a:ea typeface="黑体" pitchFamily="49" charset="-122"/>
              </a:rPr>
              <a:t>       具有相同属性的实体必然具有共同的特征和性质，</a:t>
            </a:r>
            <a:r>
              <a:rPr lang="zh-CN" altLang="en-US" sz="2100" dirty="0" smtClean="0">
                <a:solidFill>
                  <a:srgbClr val="FFFF00"/>
                </a:solidFill>
                <a:latin typeface="Arial" pitchFamily="34" charset="0"/>
                <a:ea typeface="黑体" pitchFamily="49" charset="-122"/>
              </a:rPr>
              <a:t>用实体名及其属性集合来抽象和描述的同类实体</a:t>
            </a:r>
            <a:r>
              <a:rPr lang="zh-CN" altLang="en-US" sz="2100" dirty="0" smtClean="0">
                <a:latin typeface="Arial" pitchFamily="34" charset="0"/>
                <a:ea typeface="黑体" pitchFamily="49" charset="-122"/>
              </a:rPr>
              <a:t>，称为</a:t>
            </a:r>
            <a:r>
              <a:rPr lang="zh-CN" altLang="en-US" sz="2100" dirty="0" smtClean="0">
                <a:solidFill>
                  <a:srgbClr val="FFFF00"/>
                </a:solidFill>
                <a:latin typeface="Arial" pitchFamily="34" charset="0"/>
                <a:ea typeface="黑体" pitchFamily="49" charset="-122"/>
              </a:rPr>
              <a:t>实体型</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Entity Type</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实体型是概念的内涵，而实体值是概念的实例。例如，学生（学号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身份证号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姓名</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性别</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系别）就是一个实体型，它通过学号、姓名等属性表示学生状况。每个学生的具体情况，则称实体值。可见，实体型表达的是个体的共性，而实体值是个体的具体内容。通常属性型是个变量，属性值是该变量的取值。</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433304571"/>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46686" y="116632"/>
            <a:ext cx="900000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⑷实体集</a:t>
            </a:r>
          </a:p>
          <a:p>
            <a:r>
              <a:rPr lang="zh-CN" altLang="en-US" sz="2100" dirty="0" smtClean="0">
                <a:latin typeface="Arial" pitchFamily="34" charset="0"/>
                <a:ea typeface="黑体" pitchFamily="49" charset="-122"/>
              </a:rPr>
              <a:t>       同型实体的集合称为实体集（</a:t>
            </a:r>
            <a:r>
              <a:rPr lang="en-US" altLang="zh-CN" sz="2100" dirty="0" smtClean="0">
                <a:latin typeface="Arial" pitchFamily="34" charset="0"/>
                <a:ea typeface="黑体" pitchFamily="49" charset="-122"/>
              </a:rPr>
              <a:t>Entity Set</a:t>
            </a:r>
            <a:r>
              <a:rPr lang="zh-CN" altLang="en-US" sz="2100" dirty="0" smtClean="0">
                <a:latin typeface="Arial" pitchFamily="34" charset="0"/>
                <a:ea typeface="黑体" pitchFamily="49" charset="-122"/>
              </a:rPr>
              <a:t>），例如，全体学生就是一个实体集。</a:t>
            </a:r>
          </a:p>
          <a:p>
            <a:r>
              <a:rPr lang="zh-CN" altLang="en-US" sz="2100" dirty="0" smtClean="0">
                <a:latin typeface="Arial" pitchFamily="34" charset="0"/>
                <a:ea typeface="黑体" pitchFamily="49" charset="-122"/>
              </a:rPr>
              <a:t>       实体和属性是信息世界术语，而计算机中有着传统的习惯，为避免发生混乱，表</a:t>
            </a:r>
            <a:r>
              <a:rPr lang="en-US" altLang="zh-CN" sz="2100" dirty="0" smtClean="0">
                <a:latin typeface="Arial" pitchFamily="34" charset="0"/>
                <a:ea typeface="黑体" pitchFamily="49" charset="-122"/>
              </a:rPr>
              <a:t>1-1</a:t>
            </a:r>
            <a:r>
              <a:rPr lang="zh-CN" altLang="en-US" sz="2100" dirty="0" smtClean="0">
                <a:latin typeface="Arial" pitchFamily="34" charset="0"/>
                <a:ea typeface="黑体" pitchFamily="49" charset="-122"/>
              </a:rPr>
              <a:t>给出了信息世界与数据世界的术语的对应关系。</a:t>
            </a:r>
            <a:endParaRPr lang="zh-CN" altLang="en-US" sz="2100" dirty="0">
              <a:latin typeface="Arial" pitchFamily="34" charset="0"/>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063172205"/>
              </p:ext>
            </p:extLst>
          </p:nvPr>
        </p:nvGraphicFramePr>
        <p:xfrm>
          <a:off x="3195753" y="1968288"/>
          <a:ext cx="2903220" cy="1371600"/>
        </p:xfrm>
        <a:graphic>
          <a:graphicData uri="http://schemas.openxmlformats.org/drawingml/2006/table">
            <a:tbl>
              <a:tblPr firstRow="1" firstCol="1" lastRow="1" lastCol="1" bandRow="1" bandCol="1"/>
              <a:tblGrid>
                <a:gridCol w="1108710"/>
                <a:gridCol w="1794510"/>
              </a:tblGrid>
              <a:tr h="0">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信息世界</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数据世界</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zh-CN" sz="1800" kern="100" baseline="0">
                          <a:solidFill>
                            <a:srgbClr val="FFFF00"/>
                          </a:solidFill>
                          <a:effectLst/>
                          <a:latin typeface="Times New Roman"/>
                          <a:ea typeface="黑体" pitchFamily="49" charset="-122"/>
                          <a:cs typeface="Times New Roman"/>
                        </a:rPr>
                        <a:t>实体</a:t>
                      </a:r>
                      <a:endParaRPr lang="zh-CN" sz="1800" kern="100" baseline="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记录</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zh-CN" sz="1800" kern="100" baseline="0">
                          <a:solidFill>
                            <a:srgbClr val="FFFF00"/>
                          </a:solidFill>
                          <a:effectLst/>
                          <a:latin typeface="Times New Roman"/>
                          <a:ea typeface="黑体" pitchFamily="49" charset="-122"/>
                          <a:cs typeface="Times New Roman"/>
                        </a:rPr>
                        <a:t>属性</a:t>
                      </a:r>
                      <a:endParaRPr lang="zh-CN" sz="1800" kern="100" baseline="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字段（数据项）</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zh-CN" sz="1800" kern="100" baseline="0">
                          <a:solidFill>
                            <a:srgbClr val="FFFF00"/>
                          </a:solidFill>
                          <a:effectLst/>
                          <a:latin typeface="Times New Roman"/>
                          <a:ea typeface="黑体" pitchFamily="49" charset="-122"/>
                          <a:cs typeface="Times New Roman"/>
                        </a:rPr>
                        <a:t>实体集</a:t>
                      </a:r>
                      <a:endParaRPr lang="zh-CN" sz="1800" kern="100" baseline="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文件</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实体码</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zh-CN" sz="1800" kern="100" baseline="0" dirty="0">
                          <a:solidFill>
                            <a:srgbClr val="FFFF00"/>
                          </a:solidFill>
                          <a:effectLst/>
                          <a:latin typeface="Times New Roman"/>
                          <a:ea typeface="黑体" pitchFamily="49" charset="-122"/>
                          <a:cs typeface="Times New Roman"/>
                        </a:rPr>
                        <a:t>记录码</a:t>
                      </a:r>
                      <a:endParaRPr lang="zh-CN" sz="1800" kern="100" baseline="0" dirty="0">
                        <a:solidFill>
                          <a:srgbClr val="FFFF00"/>
                        </a:solidFill>
                        <a:effectLst/>
                        <a:latin typeface="Times New Roman"/>
                        <a:ea typeface="黑体" pitchFamily="49" charset="-122"/>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5"/>
          <p:cNvSpPr>
            <a:spLocks noChangeArrowheads="1"/>
          </p:cNvSpPr>
          <p:nvPr/>
        </p:nvSpPr>
        <p:spPr bwMode="auto">
          <a:xfrm>
            <a:off x="46686" y="3501008"/>
            <a:ext cx="900000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⑸联系</a:t>
            </a:r>
          </a:p>
          <a:p>
            <a:r>
              <a:rPr lang="zh-CN" altLang="en-US" sz="2100" dirty="0" smtClean="0">
                <a:latin typeface="Arial" pitchFamily="34" charset="0"/>
                <a:ea typeface="黑体" pitchFamily="49" charset="-122"/>
              </a:rPr>
              <a:t>       现实世界中事物间的关联称为联系，如学生与所学课程的关系。联系有实体（型）内部的联系和实体（型）之间的联系。实体内部的联系通常是指组成实体的各属性之间的联系；实体之间的联系通常是指不同实体集之间的联系。两个实体集间的联系实际上是实体集间的函数关系，通常简称联系。</a:t>
            </a:r>
          </a:p>
          <a:p>
            <a:r>
              <a:rPr lang="zh-CN" altLang="en-US" sz="2100" dirty="0" smtClean="0">
                <a:latin typeface="Arial" pitchFamily="34" charset="0"/>
                <a:ea typeface="黑体" pitchFamily="49" charset="-122"/>
              </a:rPr>
              <a:t>两个实体集之间的联系有下面</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类：</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①一对一的联系</a:t>
            </a:r>
          </a:p>
          <a:p>
            <a:r>
              <a:rPr lang="zh-CN" altLang="en-US" sz="2100" dirty="0" smtClean="0">
                <a:latin typeface="Arial" pitchFamily="34" charset="0"/>
                <a:ea typeface="黑体" pitchFamily="49" charset="-122"/>
              </a:rPr>
              <a:t>       一对一（</a:t>
            </a:r>
            <a:r>
              <a:rPr lang="en-US" altLang="zh-CN" sz="2100" dirty="0" smtClean="0">
                <a:latin typeface="Arial" pitchFamily="34" charset="0"/>
                <a:ea typeface="黑体" pitchFamily="49" charset="-122"/>
              </a:rPr>
              <a:t>one to one</a:t>
            </a:r>
            <a:r>
              <a:rPr lang="zh-CN" altLang="en-US" sz="2100" dirty="0" smtClean="0">
                <a:latin typeface="Arial" pitchFamily="34" charset="0"/>
                <a:ea typeface="黑体" pitchFamily="49" charset="-122"/>
              </a:rPr>
              <a:t>）的联系，简记为</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。如果对于实体集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中的每一个实体，实体集</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中至多有一个（也可没有）实体与之联系，反之亦然。如，学校与校长间的联系，一个学校与一个校长间相互一一对应。</a:t>
            </a:r>
            <a:endParaRPr lang="zh-CN" altLang="en-US" sz="2100" dirty="0">
              <a:latin typeface="Arial" pitchFamily="34" charset="0"/>
              <a:ea typeface="黑体" pitchFamily="49" charset="-122"/>
            </a:endParaRPr>
          </a:p>
        </p:txBody>
      </p:sp>
      <p:sp>
        <p:nvSpPr>
          <p:cNvPr id="6" name="矩形 5"/>
          <p:cNvSpPr/>
          <p:nvPr/>
        </p:nvSpPr>
        <p:spPr>
          <a:xfrm>
            <a:off x="323528" y="2528797"/>
            <a:ext cx="261761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1-1  </a:t>
            </a:r>
            <a:r>
              <a:rPr lang="zh-CN" altLang="en-US" dirty="0">
                <a:solidFill>
                  <a:srgbClr val="FFFFFF"/>
                </a:solidFill>
                <a:latin typeface="Arial" pitchFamily="34" charset="0"/>
                <a:ea typeface="黑体" pitchFamily="49" charset="-122"/>
              </a:rPr>
              <a:t>术语的对应关系</a:t>
            </a:r>
          </a:p>
        </p:txBody>
      </p:sp>
    </p:spTree>
    <p:extLst>
      <p:ext uri="{BB962C8B-B14F-4D97-AF65-F5344CB8AC3E}">
        <p14:creationId xmlns:p14="http://schemas.microsoft.com/office/powerpoint/2010/main" val="3620196750"/>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6686" y="116632"/>
            <a:ext cx="900000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②一对多或多对一联系</a:t>
            </a:r>
          </a:p>
          <a:p>
            <a:r>
              <a:rPr lang="zh-CN" altLang="en-US" sz="2100" dirty="0" smtClean="0">
                <a:latin typeface="Arial" pitchFamily="34" charset="0"/>
                <a:ea typeface="黑体" pitchFamily="49" charset="-122"/>
              </a:rPr>
              <a:t>       一对多（</a:t>
            </a:r>
            <a:r>
              <a:rPr lang="en-US" altLang="zh-CN" sz="2100" dirty="0" smtClean="0">
                <a:latin typeface="Arial" pitchFamily="34" charset="0"/>
                <a:ea typeface="黑体" pitchFamily="49" charset="-122"/>
              </a:rPr>
              <a:t>one to many</a:t>
            </a:r>
            <a:r>
              <a:rPr lang="zh-CN" altLang="en-US" sz="2100" dirty="0" smtClean="0">
                <a:latin typeface="Arial" pitchFamily="34" charset="0"/>
                <a:ea typeface="黑体" pitchFamily="49" charset="-122"/>
              </a:rPr>
              <a:t>）或多对一（</a:t>
            </a:r>
            <a:r>
              <a:rPr lang="en-US" altLang="zh-CN" sz="2100" dirty="0" smtClean="0">
                <a:latin typeface="Arial" pitchFamily="34" charset="0"/>
                <a:ea typeface="黑体" pitchFamily="49" charset="-122"/>
              </a:rPr>
              <a:t>many to one</a:t>
            </a:r>
            <a:r>
              <a:rPr lang="zh-CN" altLang="en-US" sz="2100" dirty="0" smtClean="0">
                <a:latin typeface="Arial" pitchFamily="34" charset="0"/>
                <a:ea typeface="黑体" pitchFamily="49" charset="-122"/>
              </a:rPr>
              <a:t>）联系，简记为</a:t>
            </a:r>
            <a:r>
              <a:rPr lang="en-US" altLang="zh-CN" sz="2100" dirty="0" smtClean="0">
                <a:latin typeface="Arial" pitchFamily="34" charset="0"/>
                <a:ea typeface="黑体" pitchFamily="49" charset="-122"/>
              </a:rPr>
              <a:t>l</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。如果对于实体集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中的每一个实体，实体集</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中有</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M≥0</a:t>
            </a:r>
            <a:r>
              <a:rPr lang="zh-CN" altLang="en-US" sz="2100" dirty="0" smtClean="0">
                <a:latin typeface="Arial" pitchFamily="34" charset="0"/>
                <a:ea typeface="黑体" pitchFamily="49" charset="-122"/>
              </a:rPr>
              <a:t>）个实体与之联系，反之，对于实体集</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中的每一个实体，实体集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中至多只有一个实体与之联系，则称实体集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与实体集有</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联系。</a:t>
            </a:r>
          </a:p>
          <a:p>
            <a:r>
              <a:rPr lang="zh-CN" altLang="en-US" sz="2100" dirty="0" smtClean="0">
                <a:latin typeface="Arial" pitchFamily="34" charset="0"/>
                <a:ea typeface="黑体" pitchFamily="49" charset="-122"/>
              </a:rPr>
              <a:t>       如，学生与其宿舍房间的联系是多对一的联系</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反之，则为一对多联系</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，即多个学生对应一个房间。</a:t>
            </a:r>
          </a:p>
          <a:p>
            <a:r>
              <a:rPr lang="zh-CN" altLang="en-US" sz="2100" dirty="0" smtClean="0">
                <a:latin typeface="Arial" pitchFamily="34" charset="0"/>
                <a:ea typeface="黑体" pitchFamily="49" charset="-122"/>
              </a:rPr>
              <a:t>       ③多对多联系</a:t>
            </a:r>
          </a:p>
          <a:p>
            <a:r>
              <a:rPr lang="zh-CN" altLang="en-US" sz="2100" dirty="0" smtClean="0">
                <a:latin typeface="Arial" pitchFamily="34" charset="0"/>
                <a:ea typeface="黑体" pitchFamily="49" charset="-122"/>
              </a:rPr>
              <a:t>       多对多（</a:t>
            </a:r>
            <a:r>
              <a:rPr lang="en-US" altLang="zh-CN" sz="2100" dirty="0" smtClean="0">
                <a:latin typeface="Arial" pitchFamily="34" charset="0"/>
                <a:ea typeface="黑体" pitchFamily="49" charset="-122"/>
              </a:rPr>
              <a:t>many to many</a:t>
            </a:r>
            <a:r>
              <a:rPr lang="zh-CN" altLang="en-US" sz="2100" dirty="0" smtClean="0">
                <a:latin typeface="Arial" pitchFamily="34" charset="0"/>
                <a:ea typeface="黑体" pitchFamily="49" charset="-122"/>
              </a:rPr>
              <a:t>）联系，简记为</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N</a:t>
            </a:r>
            <a:r>
              <a:rPr lang="zh-CN" altLang="en-US" sz="2100" dirty="0" smtClean="0">
                <a:latin typeface="Arial" pitchFamily="34" charset="0"/>
                <a:ea typeface="黑体" pitchFamily="49" charset="-122"/>
              </a:rPr>
              <a:t>。如果对于实体集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中的每一个实体，实体集</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中有</a:t>
            </a:r>
            <a:r>
              <a:rPr lang="en-US" altLang="zh-CN" sz="2100" dirty="0" smtClean="0">
                <a:latin typeface="Arial" pitchFamily="34" charset="0"/>
                <a:ea typeface="黑体" pitchFamily="49" charset="-122"/>
              </a:rPr>
              <a:t>N</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N≥0</a:t>
            </a:r>
            <a:r>
              <a:rPr lang="zh-CN" altLang="en-US" sz="2100" dirty="0" smtClean="0">
                <a:latin typeface="Arial" pitchFamily="34" charset="0"/>
                <a:ea typeface="黑体" pitchFamily="49" charset="-122"/>
              </a:rPr>
              <a:t>）个实体与之联系，反之，对于实体集</a:t>
            </a:r>
            <a:r>
              <a:rPr lang="en-US" altLang="zh-CN" sz="2100" dirty="0" smtClean="0">
                <a:latin typeface="Arial" pitchFamily="34" charset="0"/>
                <a:ea typeface="黑体" pitchFamily="49" charset="-122"/>
              </a:rPr>
              <a:t>B</a:t>
            </a:r>
            <a:r>
              <a:rPr lang="zh-CN" altLang="en-US" sz="2100" dirty="0" smtClean="0">
                <a:latin typeface="Arial" pitchFamily="34" charset="0"/>
                <a:ea typeface="黑体" pitchFamily="49" charset="-122"/>
              </a:rPr>
              <a:t>中的每一个实体，实体集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中</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M≥0</a:t>
            </a:r>
            <a:r>
              <a:rPr lang="zh-CN" altLang="en-US" sz="2100" dirty="0" smtClean="0">
                <a:latin typeface="Arial" pitchFamily="34" charset="0"/>
                <a:ea typeface="黑体" pitchFamily="49" charset="-122"/>
              </a:rPr>
              <a:t>）个实体与之联系，则称实体集</a:t>
            </a:r>
            <a:r>
              <a:rPr lang="en-US" altLang="zh-CN" sz="2100" dirty="0" smtClean="0">
                <a:latin typeface="Arial" pitchFamily="34" charset="0"/>
                <a:ea typeface="黑体" pitchFamily="49" charset="-122"/>
              </a:rPr>
              <a:t>A</a:t>
            </a:r>
            <a:r>
              <a:rPr lang="zh-CN" altLang="en-US" sz="2100" dirty="0" smtClean="0">
                <a:latin typeface="Arial" pitchFamily="34" charset="0"/>
                <a:ea typeface="黑体" pitchFamily="49" charset="-122"/>
              </a:rPr>
              <a:t>与实体集有</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N</a:t>
            </a:r>
            <a:r>
              <a:rPr lang="zh-CN" altLang="en-US" sz="2100" dirty="0" smtClean="0">
                <a:latin typeface="Arial" pitchFamily="34" charset="0"/>
                <a:ea typeface="黑体" pitchFamily="49" charset="-122"/>
              </a:rPr>
              <a:t>联系。</a:t>
            </a:r>
          </a:p>
          <a:p>
            <a:r>
              <a:rPr lang="zh-CN" altLang="en-US" sz="2100" dirty="0" smtClean="0">
                <a:latin typeface="Arial" pitchFamily="34" charset="0"/>
                <a:ea typeface="黑体" pitchFamily="49" charset="-122"/>
              </a:rPr>
              <a:t>       如，教师与学生这两个实体集间的教与学的联系是多对多的，因为一个教师可以教授多个学生，而一个学生又可以受教于多个教师。</a:t>
            </a:r>
          </a:p>
          <a:p>
            <a:r>
              <a:rPr lang="zh-CN" altLang="en-US" sz="2100" dirty="0" smtClean="0">
                <a:latin typeface="Arial" pitchFamily="34" charset="0"/>
                <a:ea typeface="黑体" pitchFamily="49" charset="-122"/>
              </a:rPr>
              <a:t>       又如，一个学生可以选修多门课，一门课可以有多个学生选修。</a:t>
            </a:r>
          </a:p>
        </p:txBody>
      </p:sp>
      <p:sp>
        <p:nvSpPr>
          <p:cNvPr id="3" name="Rectangle 3"/>
          <p:cNvSpPr>
            <a:spLocks noChangeArrowheads="1"/>
          </p:cNvSpPr>
          <p:nvPr/>
        </p:nvSpPr>
        <p:spPr bwMode="auto">
          <a:xfrm>
            <a:off x="46686" y="5013176"/>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2</a:t>
            </a:r>
            <a:r>
              <a:rPr lang="zh-CN" altLang="en-US" sz="2300" dirty="0" smtClean="0">
                <a:ea typeface="黑体" pitchFamily="49" charset="-122"/>
              </a:rPr>
              <a:t>．</a:t>
            </a:r>
            <a:r>
              <a:rPr lang="en-US" altLang="zh-CN" sz="2300" dirty="0">
                <a:ea typeface="黑体" pitchFamily="49" charset="-122"/>
              </a:rPr>
              <a:t>E-R</a:t>
            </a:r>
            <a:r>
              <a:rPr lang="zh-CN" altLang="en-US" sz="2300" dirty="0">
                <a:ea typeface="黑体" pitchFamily="49" charset="-122"/>
              </a:rPr>
              <a:t>模型</a:t>
            </a:r>
            <a:r>
              <a:rPr lang="zh-CN" altLang="en-US" sz="2300" dirty="0" smtClean="0">
                <a:ea typeface="黑体" pitchFamily="49" charset="-122"/>
              </a:rPr>
              <a:t>的图形表示法</a:t>
            </a:r>
            <a:endParaRPr lang="zh-CN" altLang="en-US" sz="2300" dirty="0">
              <a:ea typeface="黑体" pitchFamily="49" charset="-122"/>
            </a:endParaRPr>
          </a:p>
        </p:txBody>
      </p:sp>
      <p:sp>
        <p:nvSpPr>
          <p:cNvPr id="4" name="Rectangle 5"/>
          <p:cNvSpPr>
            <a:spLocks noChangeArrowheads="1"/>
          </p:cNvSpPr>
          <p:nvPr/>
        </p:nvSpPr>
        <p:spPr bwMode="auto">
          <a:xfrm>
            <a:off x="46686" y="5517232"/>
            <a:ext cx="900000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E-R</a:t>
            </a:r>
            <a:r>
              <a:rPr lang="zh-CN" altLang="en-US" sz="2100" dirty="0" smtClean="0">
                <a:latin typeface="Arial" pitchFamily="34" charset="0"/>
                <a:ea typeface="黑体" pitchFamily="49" charset="-122"/>
              </a:rPr>
              <a:t>模型的图形表示法简称</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图，即实体</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联系图（</a:t>
            </a:r>
            <a:r>
              <a:rPr lang="en-US" altLang="zh-CN" sz="2100" dirty="0" smtClean="0">
                <a:latin typeface="Arial" pitchFamily="34" charset="0"/>
                <a:ea typeface="黑体" pitchFamily="49" charset="-122"/>
              </a:rPr>
              <a:t>Entity Relationship Diagram</a:t>
            </a:r>
            <a:r>
              <a:rPr lang="zh-CN" altLang="en-US" sz="2100" dirty="0" smtClean="0">
                <a:latin typeface="Arial" pitchFamily="34" charset="0"/>
                <a:ea typeface="黑体" pitchFamily="49" charset="-122"/>
              </a:rPr>
              <a:t>）。在</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图中，我们分别用下面不同的几何图形表示</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模型中的三个概念与两个联接关系。</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694360275"/>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46686" y="116632"/>
            <a:ext cx="900000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⑴实体集表示法</a:t>
            </a:r>
          </a:p>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图中</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用矩形表示实体集，在矩形内写上该实体集的名字。如实体集学生（</a:t>
            </a:r>
            <a:r>
              <a:rPr lang="en-US" altLang="zh-CN" sz="2100" dirty="0" smtClean="0">
                <a:latin typeface="Arial" pitchFamily="34" charset="0"/>
                <a:ea typeface="黑体" pitchFamily="49" charset="-122"/>
              </a:rPr>
              <a:t>student</a:t>
            </a:r>
            <a:r>
              <a:rPr lang="zh-CN" altLang="en-US" sz="2100" dirty="0" smtClean="0">
                <a:latin typeface="Arial" pitchFamily="34" charset="0"/>
                <a:ea typeface="黑体" pitchFamily="49" charset="-122"/>
              </a:rPr>
              <a:t>）、课程（</a:t>
            </a:r>
            <a:r>
              <a:rPr lang="en-US" altLang="zh-CN" sz="2100" dirty="0" smtClean="0">
                <a:latin typeface="Arial" pitchFamily="34" charset="0"/>
                <a:ea typeface="黑体" pitchFamily="49" charset="-122"/>
              </a:rPr>
              <a:t>course</a:t>
            </a:r>
            <a:r>
              <a:rPr lang="zh-CN" altLang="en-US" sz="2100" dirty="0" smtClean="0">
                <a:latin typeface="Arial" pitchFamily="34" charset="0"/>
                <a:ea typeface="黑体" pitchFamily="49" charset="-122"/>
              </a:rPr>
              <a:t>）可用图</a:t>
            </a:r>
            <a:r>
              <a:rPr lang="en-US" altLang="zh-CN" sz="2100" dirty="0" smtClean="0">
                <a:latin typeface="Arial" pitchFamily="34" charset="0"/>
                <a:ea typeface="黑体" pitchFamily="49" charset="-122"/>
              </a:rPr>
              <a:t>1-13</a:t>
            </a:r>
            <a:r>
              <a:rPr lang="zh-CN" altLang="en-US" sz="2100" dirty="0" smtClean="0">
                <a:latin typeface="Arial" pitchFamily="34" charset="0"/>
                <a:ea typeface="黑体" pitchFamily="49" charset="-122"/>
              </a:rPr>
              <a:t>表示。</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196752"/>
            <a:ext cx="6887999"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247722" y="1901763"/>
            <a:ext cx="2281394"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1-13 </a:t>
            </a:r>
            <a:r>
              <a:rPr lang="zh-CN" altLang="zh-CN" dirty="0">
                <a:ea typeface="黑体" pitchFamily="49" charset="-122"/>
              </a:rPr>
              <a:t>实体集表示法</a:t>
            </a:r>
          </a:p>
        </p:txBody>
      </p:sp>
      <p:sp>
        <p:nvSpPr>
          <p:cNvPr id="6" name="Rectangle 5"/>
          <p:cNvSpPr>
            <a:spLocks noChangeArrowheads="1"/>
          </p:cNvSpPr>
          <p:nvPr/>
        </p:nvSpPr>
        <p:spPr bwMode="auto">
          <a:xfrm>
            <a:off x="46686" y="2347423"/>
            <a:ext cx="9000000" cy="1297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⑵属性表示法</a:t>
            </a:r>
          </a:p>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图中，用椭圆形表示属性，在椭圆形内写上该属性的名称。如学生有属性：学号（</a:t>
            </a:r>
            <a:r>
              <a:rPr lang="en-US" altLang="zh-CN" sz="2100" dirty="0" err="1" smtClean="0">
                <a:latin typeface="Arial" pitchFamily="34" charset="0"/>
                <a:ea typeface="黑体" pitchFamily="49" charset="-122"/>
              </a:rPr>
              <a:t>xh</a:t>
            </a:r>
            <a:r>
              <a:rPr lang="zh-CN" altLang="en-US" sz="2100" dirty="0" smtClean="0">
                <a:latin typeface="Arial" pitchFamily="34" charset="0"/>
                <a:ea typeface="黑体" pitchFamily="49" charset="-122"/>
              </a:rPr>
              <a:t>）、姓名（</a:t>
            </a:r>
            <a:r>
              <a:rPr lang="en-US" altLang="zh-CN" sz="2100" dirty="0" err="1" smtClean="0">
                <a:latin typeface="Arial" pitchFamily="34" charset="0"/>
                <a:ea typeface="黑体" pitchFamily="49" charset="-122"/>
              </a:rPr>
              <a:t>xm</a:t>
            </a:r>
            <a:r>
              <a:rPr lang="zh-CN" altLang="en-US" sz="2100" dirty="0" smtClean="0">
                <a:latin typeface="Arial" pitchFamily="34" charset="0"/>
                <a:ea typeface="黑体" pitchFamily="49" charset="-122"/>
              </a:rPr>
              <a:t>）及出生日期（</a:t>
            </a:r>
            <a:r>
              <a:rPr lang="en-US" altLang="zh-CN" sz="2100" dirty="0" err="1" smtClean="0">
                <a:latin typeface="Arial" pitchFamily="34" charset="0"/>
                <a:ea typeface="黑体" pitchFamily="49" charset="-122"/>
              </a:rPr>
              <a:t>csrq</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，它们可以用图</a:t>
            </a:r>
            <a:r>
              <a:rPr lang="en-US" altLang="zh-CN" sz="2100" dirty="0" smtClean="0">
                <a:latin typeface="Arial" pitchFamily="34" charset="0"/>
                <a:ea typeface="黑体" pitchFamily="49" charset="-122"/>
              </a:rPr>
              <a:t>1-14</a:t>
            </a:r>
            <a:r>
              <a:rPr lang="zh-CN" altLang="en-US" sz="2100" dirty="0" smtClean="0">
                <a:latin typeface="Arial" pitchFamily="34" charset="0"/>
                <a:ea typeface="黑体" pitchFamily="49" charset="-122"/>
              </a:rPr>
              <a:t>表示。</a:t>
            </a:r>
            <a:endParaRPr lang="zh-CN" altLang="en-US" sz="2100" dirty="0">
              <a:latin typeface="Arial" pitchFamily="34" charset="0"/>
              <a:ea typeface="黑体" pitchFamily="49" charset="-122"/>
            </a:endParaRPr>
          </a:p>
        </p:txBody>
      </p:sp>
      <p:sp>
        <p:nvSpPr>
          <p:cNvPr id="7" name="Rectangle 5"/>
          <p:cNvSpPr>
            <a:spLocks noChangeArrowheads="1"/>
          </p:cNvSpPr>
          <p:nvPr/>
        </p:nvSpPr>
        <p:spPr bwMode="auto">
          <a:xfrm>
            <a:off x="46686" y="3717032"/>
            <a:ext cx="900000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⑶联系表示法</a:t>
            </a:r>
          </a:p>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图中，用菱形表示联系，菱形框内写明联系名，如学生与课程间的联系</a:t>
            </a:r>
            <a:r>
              <a:rPr lang="en-US" altLang="zh-CN" sz="2100" dirty="0" smtClean="0">
                <a:latin typeface="Arial" pitchFamily="34" charset="0"/>
                <a:ea typeface="黑体" pitchFamily="49" charset="-122"/>
              </a:rPr>
              <a:t>SC</a:t>
            </a:r>
            <a:r>
              <a:rPr lang="zh-CN" altLang="en-US" sz="2100" dirty="0" smtClean="0">
                <a:latin typeface="Arial" pitchFamily="34" charset="0"/>
                <a:ea typeface="黑体" pitchFamily="49" charset="-122"/>
              </a:rPr>
              <a:t>，用图</a:t>
            </a:r>
            <a:r>
              <a:rPr lang="en-US" altLang="zh-CN" sz="2100" dirty="0" smtClean="0">
                <a:latin typeface="Arial" pitchFamily="34" charset="0"/>
                <a:ea typeface="黑体" pitchFamily="49" charset="-122"/>
              </a:rPr>
              <a:t>1-15</a:t>
            </a:r>
            <a:r>
              <a:rPr lang="zh-CN" altLang="en-US" sz="2100" dirty="0" smtClean="0">
                <a:latin typeface="Arial" pitchFamily="34" charset="0"/>
                <a:ea typeface="黑体" pitchFamily="49" charset="-122"/>
              </a:rPr>
              <a:t>表示。</a:t>
            </a:r>
          </a:p>
          <a:p>
            <a:r>
              <a:rPr lang="zh-CN" altLang="en-US" sz="2100" dirty="0" smtClean="0">
                <a:latin typeface="Arial" pitchFamily="34" charset="0"/>
                <a:ea typeface="黑体" pitchFamily="49" charset="-122"/>
              </a:rPr>
              <a:t>       ⑷实体集（联系）与属性间的联接关系</a:t>
            </a:r>
          </a:p>
          <a:p>
            <a:r>
              <a:rPr lang="zh-CN" altLang="en-US" sz="2100" dirty="0" smtClean="0">
                <a:latin typeface="Arial" pitchFamily="34" charset="0"/>
                <a:ea typeface="黑体" pitchFamily="49" charset="-122"/>
              </a:rPr>
              <a:t>       属性依附于实体集，因此，它们之间有联接关系。在</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图中这种关系可用无向线段表示</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一般情况下可用直线联接这两个图形。如实体集</a:t>
            </a:r>
            <a:r>
              <a:rPr lang="en-US" altLang="zh-CN" sz="2100" dirty="0" smtClean="0">
                <a:latin typeface="Arial" pitchFamily="34" charset="0"/>
                <a:ea typeface="黑体" pitchFamily="49" charset="-122"/>
              </a:rPr>
              <a:t>student</a:t>
            </a:r>
            <a:r>
              <a:rPr lang="zh-CN" altLang="en-US" sz="2100" dirty="0" smtClean="0">
                <a:latin typeface="Arial" pitchFamily="34" charset="0"/>
                <a:ea typeface="黑体" pitchFamily="49" charset="-122"/>
              </a:rPr>
              <a:t>有属性</a:t>
            </a:r>
            <a:r>
              <a:rPr lang="en-US" altLang="zh-CN" sz="2100" dirty="0" err="1" smtClean="0">
                <a:latin typeface="Arial" pitchFamily="34" charset="0"/>
                <a:ea typeface="黑体" pitchFamily="49" charset="-122"/>
              </a:rPr>
              <a:t>xh</a:t>
            </a:r>
            <a:r>
              <a:rPr lang="zh-CN" altLang="en-US" sz="2100" dirty="0" smtClean="0">
                <a:latin typeface="Arial" pitchFamily="34" charset="0"/>
                <a:ea typeface="黑体" pitchFamily="49" charset="-122"/>
              </a:rPr>
              <a:t>（学号）、</a:t>
            </a:r>
            <a:r>
              <a:rPr lang="en-US" altLang="zh-CN" sz="2100" dirty="0" err="1" smtClean="0">
                <a:latin typeface="Arial" pitchFamily="34" charset="0"/>
                <a:ea typeface="黑体" pitchFamily="49" charset="-122"/>
              </a:rPr>
              <a:t>xm</a:t>
            </a:r>
            <a:r>
              <a:rPr lang="zh-CN" altLang="en-US" sz="2100" dirty="0" smtClean="0">
                <a:latin typeface="Arial" pitchFamily="34" charset="0"/>
                <a:ea typeface="黑体" pitchFamily="49" charset="-122"/>
              </a:rPr>
              <a:t>（学生姓名）及</a:t>
            </a:r>
            <a:r>
              <a:rPr lang="en-US" altLang="zh-CN" sz="2100" dirty="0" err="1" smtClean="0">
                <a:latin typeface="Arial" pitchFamily="34" charset="0"/>
                <a:ea typeface="黑体" pitchFamily="49" charset="-122"/>
              </a:rPr>
              <a:t>csrq</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学生年龄</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；实体集</a:t>
            </a:r>
            <a:r>
              <a:rPr lang="en-US" altLang="zh-CN" sz="2100" dirty="0" smtClean="0">
                <a:latin typeface="Arial" pitchFamily="34" charset="0"/>
                <a:ea typeface="黑体" pitchFamily="49" charset="-122"/>
              </a:rPr>
              <a:t>course</a:t>
            </a:r>
            <a:r>
              <a:rPr lang="zh-CN" altLang="en-US" sz="2100" dirty="0" smtClean="0">
                <a:latin typeface="Arial" pitchFamily="34" charset="0"/>
                <a:ea typeface="黑体" pitchFamily="49" charset="-122"/>
              </a:rPr>
              <a:t>有属性</a:t>
            </a:r>
            <a:r>
              <a:rPr lang="en-US" altLang="zh-CN" sz="2100" dirty="0" err="1" smtClean="0">
                <a:latin typeface="Arial" pitchFamily="34" charset="0"/>
                <a:ea typeface="黑体" pitchFamily="49" charset="-122"/>
              </a:rPr>
              <a:t>kch</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课程号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kcm</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课程名</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及</a:t>
            </a:r>
            <a:r>
              <a:rPr lang="en-US" altLang="zh-CN" sz="2100" dirty="0" err="1" smtClean="0">
                <a:latin typeface="Arial" pitchFamily="34" charset="0"/>
                <a:ea typeface="黑体" pitchFamily="49" charset="-122"/>
              </a:rPr>
              <a:t>yxkch</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预修课程号</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，此时它们之间的联系，如图</a:t>
            </a:r>
            <a:r>
              <a:rPr lang="en-US" altLang="zh-CN" sz="2100" dirty="0" smtClean="0">
                <a:latin typeface="Arial" pitchFamily="34" charset="0"/>
                <a:ea typeface="黑体" pitchFamily="49" charset="-122"/>
              </a:rPr>
              <a:t>1-16</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sp>
        <p:nvSpPr>
          <p:cNvPr id="5" name="矩形 4"/>
          <p:cNvSpPr/>
          <p:nvPr/>
        </p:nvSpPr>
        <p:spPr>
          <a:xfrm>
            <a:off x="3687867" y="1905330"/>
            <a:ext cx="2108269" cy="369332"/>
          </a:xfrm>
          <a:prstGeom prst="rect">
            <a:avLst/>
          </a:prstGeom>
        </p:spPr>
        <p:txBody>
          <a:bodyPr wrap="none">
            <a:spAutoFit/>
          </a:bodyPr>
          <a:lstStyle/>
          <a:p>
            <a:r>
              <a:rPr lang="zh-CN" altLang="zh-CN" dirty="0" smtClean="0">
                <a:ea typeface="黑体" pitchFamily="49" charset="-122"/>
              </a:rPr>
              <a:t>图</a:t>
            </a:r>
            <a:r>
              <a:rPr lang="en-US" altLang="zh-CN" dirty="0" smtClean="0">
                <a:ea typeface="黑体" pitchFamily="49" charset="-122"/>
              </a:rPr>
              <a:t>1-14  </a:t>
            </a:r>
            <a:r>
              <a:rPr lang="zh-CN" altLang="zh-CN" dirty="0" smtClean="0">
                <a:ea typeface="黑体" pitchFamily="49" charset="-122"/>
              </a:rPr>
              <a:t>属性表示法</a:t>
            </a:r>
            <a:endParaRPr lang="zh-CN" altLang="zh-CN" dirty="0">
              <a:ea typeface="黑体" pitchFamily="49" charset="-122"/>
            </a:endParaRPr>
          </a:p>
        </p:txBody>
      </p:sp>
      <p:sp>
        <p:nvSpPr>
          <p:cNvPr id="8" name="矩形 7"/>
          <p:cNvSpPr/>
          <p:nvPr/>
        </p:nvSpPr>
        <p:spPr>
          <a:xfrm>
            <a:off x="6481879" y="1905330"/>
            <a:ext cx="2050561"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1-15 </a:t>
            </a:r>
            <a:r>
              <a:rPr lang="zh-CN" altLang="zh-CN" dirty="0">
                <a:ea typeface="黑体" pitchFamily="49" charset="-122"/>
              </a:rPr>
              <a:t>联系表示法</a:t>
            </a:r>
          </a:p>
        </p:txBody>
      </p:sp>
    </p:spTree>
    <p:extLst>
      <p:ext uri="{BB962C8B-B14F-4D97-AF65-F5344CB8AC3E}">
        <p14:creationId xmlns:p14="http://schemas.microsoft.com/office/powerpoint/2010/main" val="3769633075"/>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46686" y="2492896"/>
            <a:ext cx="900000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属性也依附于联系，它们之间也有联接关系，如联系</a:t>
            </a:r>
            <a:r>
              <a:rPr lang="en-US" altLang="zh-CN" sz="2100" dirty="0" smtClean="0">
                <a:latin typeface="Arial" pitchFamily="34" charset="0"/>
                <a:ea typeface="黑体" pitchFamily="49" charset="-122"/>
              </a:rPr>
              <a:t>SC</a:t>
            </a:r>
            <a:r>
              <a:rPr lang="zh-CN" altLang="en-US" sz="2100" dirty="0" smtClean="0">
                <a:latin typeface="Arial" pitchFamily="34" charset="0"/>
                <a:ea typeface="黑体" pitchFamily="49" charset="-122"/>
              </a:rPr>
              <a:t>可与学生的课程成绩属性</a:t>
            </a:r>
            <a:r>
              <a:rPr lang="en-US" altLang="zh-CN" sz="2100" dirty="0" err="1" smtClean="0">
                <a:latin typeface="Arial" pitchFamily="34" charset="0"/>
                <a:ea typeface="黑体" pitchFamily="49" charset="-122"/>
              </a:rPr>
              <a:t>cj</a:t>
            </a:r>
            <a:r>
              <a:rPr lang="zh-CN" altLang="en-US" sz="2100" dirty="0" smtClean="0">
                <a:latin typeface="Arial" pitchFamily="34" charset="0"/>
                <a:ea typeface="黑体" pitchFamily="49" charset="-122"/>
              </a:rPr>
              <a:t>建立联接的无向线段表示，如图</a:t>
            </a:r>
            <a:r>
              <a:rPr lang="en-US" altLang="zh-CN" sz="2100" dirty="0" smtClean="0">
                <a:latin typeface="Arial" pitchFamily="34" charset="0"/>
                <a:ea typeface="黑体" pitchFamily="49" charset="-122"/>
              </a:rPr>
              <a:t>1-17</a:t>
            </a:r>
            <a:r>
              <a:rPr lang="zh-CN" altLang="en-US" sz="2100" dirty="0" smtClean="0">
                <a:latin typeface="Arial" pitchFamily="34" charset="0"/>
                <a:ea typeface="黑体" pitchFamily="49" charset="-122"/>
              </a:rPr>
              <a:t>所示。</a:t>
            </a:r>
          </a:p>
          <a:p>
            <a:r>
              <a:rPr lang="zh-CN" altLang="en-US" sz="2100" dirty="0" smtClean="0">
                <a:latin typeface="Arial" pitchFamily="34" charset="0"/>
                <a:ea typeface="黑体" pitchFamily="49" charset="-122"/>
              </a:rPr>
              <a:t>       ⑸实体集与联系间的联接关系</a:t>
            </a:r>
          </a:p>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图中，实体集与联系间的联接关系，也可一条无向线段表示。如实体集</a:t>
            </a:r>
            <a:r>
              <a:rPr lang="en-US" altLang="zh-CN" sz="2100" dirty="0" smtClean="0">
                <a:latin typeface="Arial" pitchFamily="34" charset="0"/>
                <a:ea typeface="黑体" pitchFamily="49" charset="-122"/>
              </a:rPr>
              <a:t>student</a:t>
            </a:r>
            <a:r>
              <a:rPr lang="zh-CN" altLang="en-US" sz="2100" dirty="0" smtClean="0">
                <a:latin typeface="Arial" pitchFamily="34" charset="0"/>
                <a:ea typeface="黑体" pitchFamily="49" charset="-122"/>
              </a:rPr>
              <a:t>与联系</a:t>
            </a:r>
            <a:r>
              <a:rPr lang="en-US" altLang="zh-CN" sz="2100" dirty="0" smtClean="0">
                <a:latin typeface="Arial" pitchFamily="34" charset="0"/>
                <a:ea typeface="黑体" pitchFamily="49" charset="-122"/>
              </a:rPr>
              <a:t>SC</a:t>
            </a:r>
            <a:r>
              <a:rPr lang="zh-CN" altLang="en-US" sz="2100" dirty="0" smtClean="0">
                <a:latin typeface="Arial" pitchFamily="34" charset="0"/>
                <a:ea typeface="黑体" pitchFamily="49" charset="-122"/>
              </a:rPr>
              <a:t>间有联接关系，实体集</a:t>
            </a:r>
            <a:r>
              <a:rPr lang="en-US" altLang="zh-CN" sz="2100" dirty="0" smtClean="0">
                <a:latin typeface="Arial" pitchFamily="34" charset="0"/>
                <a:ea typeface="黑体" pitchFamily="49" charset="-122"/>
              </a:rPr>
              <a:t>course</a:t>
            </a:r>
            <a:r>
              <a:rPr lang="zh-CN" altLang="en-US" sz="2100" dirty="0" smtClean="0">
                <a:latin typeface="Arial" pitchFamily="34" charset="0"/>
                <a:ea typeface="黑体" pitchFamily="49" charset="-122"/>
              </a:rPr>
              <a:t>与联系</a:t>
            </a:r>
            <a:r>
              <a:rPr lang="en-US" altLang="zh-CN" sz="2100" dirty="0" smtClean="0">
                <a:latin typeface="Arial" pitchFamily="34" charset="0"/>
                <a:ea typeface="黑体" pitchFamily="49" charset="-122"/>
              </a:rPr>
              <a:t>SC</a:t>
            </a:r>
            <a:r>
              <a:rPr lang="zh-CN" altLang="en-US" sz="2100" dirty="0" smtClean="0">
                <a:latin typeface="Arial" pitchFamily="34" charset="0"/>
                <a:ea typeface="黑体" pitchFamily="49" charset="-122"/>
              </a:rPr>
              <a:t>间也有联接关系，因此它们之间均可用无向线段相联，如图</a:t>
            </a:r>
            <a:r>
              <a:rPr lang="en-US" altLang="zh-CN" sz="2100" dirty="0" smtClean="0">
                <a:latin typeface="Arial" pitchFamily="34" charset="0"/>
                <a:ea typeface="黑体" pitchFamily="49" charset="-122"/>
              </a:rPr>
              <a:t>1-18</a:t>
            </a:r>
            <a:r>
              <a:rPr lang="zh-CN" altLang="en-US" sz="2100" dirty="0" smtClean="0">
                <a:latin typeface="Arial" pitchFamily="34" charset="0"/>
                <a:ea typeface="黑体" pitchFamily="49" charset="-122"/>
              </a:rPr>
              <a:t>所示。 </a:t>
            </a:r>
          </a:p>
          <a:p>
            <a:r>
              <a:rPr lang="zh-CN" altLang="en-US" sz="2100" dirty="0" smtClean="0">
                <a:latin typeface="Arial" pitchFamily="34" charset="0"/>
                <a:ea typeface="黑体" pitchFamily="49" charset="-122"/>
              </a:rPr>
              <a:t>       有时为了进一步说明实体集与联系间属性何种联系，还可在线段边上用如</a:t>
            </a:r>
            <a:r>
              <a:rPr lang="en-US" altLang="zh-CN" sz="2100" dirty="0" smtClean="0">
                <a:latin typeface="Arial" pitchFamily="34" charset="0"/>
                <a:ea typeface="黑体" pitchFamily="49" charset="-122"/>
              </a:rPr>
              <a:t>l</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n</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n</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等来注明其对应联系种类，如</a:t>
            </a:r>
            <a:r>
              <a:rPr lang="en-US" altLang="zh-CN" sz="2100" dirty="0" smtClean="0">
                <a:latin typeface="Arial" pitchFamily="34" charset="0"/>
                <a:ea typeface="黑体" pitchFamily="49" charset="-122"/>
              </a:rPr>
              <a:t>student</a:t>
            </a:r>
            <a:r>
              <a:rPr lang="zh-CN" altLang="en-US" sz="2100" dirty="0" smtClean="0">
                <a:latin typeface="Arial" pitchFamily="34" charset="0"/>
                <a:ea typeface="黑体" pitchFamily="49" charset="-122"/>
              </a:rPr>
              <a:t>与</a:t>
            </a:r>
            <a:r>
              <a:rPr lang="en-US" altLang="zh-CN" sz="2100" dirty="0" smtClean="0">
                <a:latin typeface="Arial" pitchFamily="34" charset="0"/>
                <a:ea typeface="黑体" pitchFamily="49" charset="-122"/>
              </a:rPr>
              <a:t>course</a:t>
            </a:r>
            <a:r>
              <a:rPr lang="zh-CN" altLang="en-US" sz="2100" dirty="0" smtClean="0">
                <a:latin typeface="Arial" pitchFamily="34" charset="0"/>
                <a:ea typeface="黑体" pitchFamily="49" charset="-122"/>
              </a:rPr>
              <a:t>间有多对多联系，此时在图中可以用图</a:t>
            </a:r>
            <a:r>
              <a:rPr lang="en-US" altLang="zh-CN" sz="2100" dirty="0" smtClean="0">
                <a:latin typeface="Arial" pitchFamily="34" charset="0"/>
                <a:ea typeface="黑体" pitchFamily="49" charset="-122"/>
              </a:rPr>
              <a:t>1-19</a:t>
            </a:r>
            <a:r>
              <a:rPr lang="zh-CN" altLang="en-US" sz="2100" dirty="0" smtClean="0">
                <a:latin typeface="Arial" pitchFamily="34" charset="0"/>
                <a:ea typeface="黑体" pitchFamily="49" charset="-122"/>
              </a:rPr>
              <a:t>所示的形式表示。</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706" y="123049"/>
            <a:ext cx="4319960" cy="229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5517232"/>
            <a:ext cx="7205552" cy="9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4622870"/>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6686" y="188640"/>
            <a:ext cx="900000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实体集与联系间的联接可以有多种，如何联系是两个实体集间联系，我们称为二元联系。三个以上实体集间联系，叫称为多元联系。</a:t>
            </a:r>
          </a:p>
          <a:p>
            <a:r>
              <a:rPr lang="zh-CN" altLang="en-US" sz="2100" dirty="0" smtClean="0">
                <a:latin typeface="Arial" pitchFamily="34" charset="0"/>
                <a:ea typeface="黑体" pitchFamily="49" charset="-122"/>
              </a:rPr>
              <a:t>一个实体集内部可以有联系。如某公司职工（</a:t>
            </a:r>
            <a:r>
              <a:rPr lang="en-US" altLang="zh-CN" sz="2100" dirty="0" smtClean="0">
                <a:latin typeface="Arial" pitchFamily="34" charset="0"/>
                <a:ea typeface="黑体" pitchFamily="49" charset="-122"/>
              </a:rPr>
              <a:t>employee</a:t>
            </a:r>
            <a:r>
              <a:rPr lang="zh-CN" altLang="en-US" sz="2100" dirty="0" smtClean="0">
                <a:latin typeface="Arial" pitchFamily="34" charset="0"/>
                <a:ea typeface="黑体" pitchFamily="49" charset="-122"/>
              </a:rPr>
              <a:t>）间上、下级管理（</a:t>
            </a:r>
            <a:r>
              <a:rPr lang="en-US" altLang="zh-CN" sz="2100" dirty="0" smtClean="0">
                <a:latin typeface="Arial" pitchFamily="34" charset="0"/>
                <a:ea typeface="黑体" pitchFamily="49" charset="-122"/>
              </a:rPr>
              <a:t>manage</a:t>
            </a:r>
            <a:r>
              <a:rPr lang="zh-CN" altLang="en-US" sz="2100" dirty="0" smtClean="0">
                <a:latin typeface="Arial" pitchFamily="34" charset="0"/>
                <a:ea typeface="黑体" pitchFamily="49" charset="-122"/>
              </a:rPr>
              <a:t>）的联系，此时，其联接关系可用图</a:t>
            </a:r>
            <a:r>
              <a:rPr lang="en-US" altLang="zh-CN" sz="2100" dirty="0" smtClean="0">
                <a:latin typeface="Arial" pitchFamily="34" charset="0"/>
                <a:ea typeface="黑体" pitchFamily="49" charset="-122"/>
              </a:rPr>
              <a:t>1-20(A</a:t>
            </a:r>
            <a:r>
              <a:rPr lang="zh-CN" altLang="en-US" sz="2100" dirty="0" smtClean="0">
                <a:latin typeface="Arial" pitchFamily="34" charset="0"/>
                <a:ea typeface="黑体" pitchFamily="49" charset="-122"/>
              </a:rPr>
              <a:t>）表示。</a:t>
            </a:r>
          </a:p>
          <a:p>
            <a:r>
              <a:rPr lang="zh-CN" altLang="en-US" sz="2100" dirty="0" smtClean="0">
                <a:latin typeface="Arial" pitchFamily="34" charset="0"/>
                <a:ea typeface="黑体" pitchFamily="49" charset="-122"/>
              </a:rPr>
              <a:t>实体集间也可有多种联系。如教师（</a:t>
            </a:r>
            <a:r>
              <a:rPr lang="en-US" altLang="zh-CN" sz="2100" dirty="0" smtClean="0">
                <a:latin typeface="Arial" pitchFamily="34" charset="0"/>
                <a:ea typeface="黑体" pitchFamily="49" charset="-122"/>
              </a:rPr>
              <a:t>T</a:t>
            </a:r>
            <a:r>
              <a:rPr lang="zh-CN" altLang="en-US" sz="2100" dirty="0" smtClean="0">
                <a:latin typeface="Arial" pitchFamily="34" charset="0"/>
                <a:ea typeface="黑体" pitchFamily="49" charset="-122"/>
              </a:rPr>
              <a:t>）与学生（</a:t>
            </a:r>
            <a:r>
              <a:rPr lang="en-US" altLang="zh-CN" sz="2100" dirty="0" smtClean="0">
                <a:latin typeface="Arial" pitchFamily="34" charset="0"/>
                <a:ea typeface="黑体" pitchFamily="49" charset="-122"/>
              </a:rPr>
              <a:t>S</a:t>
            </a:r>
            <a:r>
              <a:rPr lang="zh-CN" altLang="en-US" sz="2100" dirty="0" smtClean="0">
                <a:latin typeface="Arial" pitchFamily="34" charset="0"/>
                <a:ea typeface="黑体" pitchFamily="49" charset="-122"/>
              </a:rPr>
              <a:t>）之间可以有教学（</a:t>
            </a:r>
            <a:r>
              <a:rPr lang="en-US" altLang="zh-CN" sz="2100" dirty="0" smtClean="0">
                <a:latin typeface="Arial" pitchFamily="34" charset="0"/>
                <a:ea typeface="黑体" pitchFamily="49" charset="-122"/>
              </a:rPr>
              <a:t>E</a:t>
            </a:r>
            <a:r>
              <a:rPr lang="zh-CN" altLang="en-US" sz="2100" dirty="0" smtClean="0">
                <a:latin typeface="Arial" pitchFamily="34" charset="0"/>
                <a:ea typeface="黑体" pitchFamily="49" charset="-122"/>
              </a:rPr>
              <a:t>）联系也可有管理（</a:t>
            </a:r>
            <a:r>
              <a:rPr lang="en-US" altLang="zh-CN" sz="2100" dirty="0" smtClean="0">
                <a:latin typeface="Arial" pitchFamily="34" charset="0"/>
                <a:ea typeface="黑体" pitchFamily="49" charset="-122"/>
              </a:rPr>
              <a:t>M</a:t>
            </a:r>
            <a:r>
              <a:rPr lang="zh-CN" altLang="en-US" sz="2100" dirty="0" smtClean="0">
                <a:latin typeface="Arial" pitchFamily="34" charset="0"/>
                <a:ea typeface="黑体" pitchFamily="49" charset="-122"/>
              </a:rPr>
              <a:t>）联系，此种联接关系可用图</a:t>
            </a:r>
            <a:r>
              <a:rPr lang="en-US" altLang="zh-CN" sz="2100" dirty="0" smtClean="0">
                <a:latin typeface="Arial" pitchFamily="34" charset="0"/>
                <a:ea typeface="黑体" pitchFamily="49" charset="-122"/>
              </a:rPr>
              <a:t>1-20(B</a:t>
            </a:r>
            <a:r>
              <a:rPr lang="zh-CN" altLang="en-US" sz="2100" dirty="0" smtClean="0">
                <a:latin typeface="Arial" pitchFamily="34" charset="0"/>
                <a:ea typeface="黑体" pitchFamily="49" charset="-122"/>
              </a:rPr>
              <a:t>）表示。</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46686" y="4722217"/>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a:ea typeface="黑体" pitchFamily="49" charset="-122"/>
              </a:rPr>
              <a:t>3</a:t>
            </a:r>
            <a:r>
              <a:rPr lang="zh-CN" altLang="en-US" sz="2300" dirty="0">
                <a:ea typeface="黑体" pitchFamily="49" charset="-122"/>
              </a:rPr>
              <a:t>．怎样设计</a:t>
            </a:r>
            <a:r>
              <a:rPr lang="en-US" altLang="zh-CN" sz="2300" dirty="0">
                <a:ea typeface="黑体" pitchFamily="49" charset="-122"/>
              </a:rPr>
              <a:t>E-R</a:t>
            </a:r>
            <a:r>
              <a:rPr lang="zh-CN" altLang="en-US" sz="2300" dirty="0">
                <a:ea typeface="黑体" pitchFamily="49" charset="-122"/>
              </a:rPr>
              <a:t>图</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538" y="2349120"/>
            <a:ext cx="4678296"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5"/>
          <p:cNvSpPr>
            <a:spLocks noChangeArrowheads="1"/>
          </p:cNvSpPr>
          <p:nvPr/>
        </p:nvSpPr>
        <p:spPr bwMode="auto">
          <a:xfrm>
            <a:off x="46686" y="5157192"/>
            <a:ext cx="900000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设计</a:t>
            </a:r>
            <a:r>
              <a:rPr lang="en-US" altLang="zh-CN" sz="2100" dirty="0" smtClean="0">
                <a:latin typeface="Arial" pitchFamily="34" charset="0"/>
                <a:ea typeface="黑体" pitchFamily="49" charset="-122"/>
              </a:rPr>
              <a:t>E-R</a:t>
            </a:r>
            <a:r>
              <a:rPr lang="zh-CN" altLang="en-US" sz="2100" dirty="0" smtClean="0">
                <a:latin typeface="Arial" pitchFamily="34" charset="0"/>
                <a:ea typeface="黑体" pitchFamily="49" charset="-122"/>
              </a:rPr>
              <a:t>图的基本步骤如下：</a:t>
            </a:r>
          </a:p>
          <a:p>
            <a:r>
              <a:rPr lang="zh-CN" altLang="en-US" sz="2100" dirty="0" smtClean="0">
                <a:latin typeface="Arial" pitchFamily="34" charset="0"/>
                <a:ea typeface="黑体" pitchFamily="49" charset="-122"/>
              </a:rPr>
              <a:t>       ⑴用方框表示出实体；</a:t>
            </a:r>
          </a:p>
          <a:p>
            <a:r>
              <a:rPr lang="zh-CN" altLang="en-US" sz="2100" dirty="0" smtClean="0">
                <a:latin typeface="Arial" pitchFamily="34" charset="0"/>
                <a:ea typeface="黑体" pitchFamily="49" charset="-122"/>
              </a:rPr>
              <a:t>       ⑵用椭圆表示各实体的属性；</a:t>
            </a:r>
          </a:p>
          <a:p>
            <a:r>
              <a:rPr lang="zh-CN" altLang="en-US" sz="2100" dirty="0" smtClean="0">
                <a:latin typeface="Arial" pitchFamily="34" charset="0"/>
                <a:ea typeface="黑体" pitchFamily="49" charset="-122"/>
              </a:rPr>
              <a:t>       ⑶用菱形表示实体之间的联系。</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791922391"/>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6686" y="188640"/>
            <a:ext cx="9000000"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例</a:t>
            </a:r>
            <a:r>
              <a:rPr lang="en-US" altLang="zh-CN" sz="2000" dirty="0" smtClean="0">
                <a:latin typeface="Arial" pitchFamily="34" charset="0"/>
                <a:ea typeface="黑体" pitchFamily="49" charset="-122"/>
              </a:rPr>
              <a:t>1-1】  </a:t>
            </a:r>
            <a:r>
              <a:rPr lang="zh-CN" altLang="en-US" sz="2000" dirty="0" smtClean="0">
                <a:latin typeface="Arial" pitchFamily="34" charset="0"/>
                <a:ea typeface="黑体" pitchFamily="49" charset="-122"/>
              </a:rPr>
              <a:t>在大学课程管理系统中，学生可根据自己的情况选修课程。每名学生可同时选修多门课程，每门课程可由多位教师讲授，每位教师可讲授多门课程。画出其对应的</a:t>
            </a:r>
            <a:r>
              <a:rPr lang="en-US" altLang="zh-CN" sz="2000" dirty="0" smtClean="0">
                <a:latin typeface="Arial" pitchFamily="34" charset="0"/>
                <a:ea typeface="黑体" pitchFamily="49" charset="-122"/>
              </a:rPr>
              <a:t>E-R</a:t>
            </a:r>
            <a:r>
              <a:rPr lang="zh-CN" altLang="en-US" sz="2000" dirty="0" smtClean="0">
                <a:latin typeface="Arial" pitchFamily="34" charset="0"/>
                <a:ea typeface="黑体" pitchFamily="49" charset="-122"/>
              </a:rPr>
              <a:t>图。</a:t>
            </a:r>
          </a:p>
          <a:p>
            <a:r>
              <a:rPr lang="zh-CN" altLang="en-US" sz="2000" dirty="0" smtClean="0">
                <a:latin typeface="Arial" pitchFamily="34" charset="0"/>
                <a:ea typeface="黑体" pitchFamily="49" charset="-122"/>
              </a:rPr>
              <a:t>       分析：在课程管理系统中，共有</a:t>
            </a:r>
            <a:r>
              <a:rPr lang="en-US" altLang="zh-CN" sz="2000" dirty="0" smtClean="0">
                <a:latin typeface="Arial" pitchFamily="34" charset="0"/>
                <a:ea typeface="黑体" pitchFamily="49" charset="-122"/>
              </a:rPr>
              <a:t>3</a:t>
            </a:r>
            <a:r>
              <a:rPr lang="zh-CN" altLang="en-US" sz="2000" dirty="0" smtClean="0">
                <a:latin typeface="Arial" pitchFamily="34" charset="0"/>
                <a:ea typeface="黑体" pitchFamily="49" charset="-122"/>
              </a:rPr>
              <a:t>个实体，</a:t>
            </a:r>
            <a:r>
              <a:rPr lang="en-US" altLang="zh-CN" sz="2000" dirty="0" smtClean="0">
                <a:latin typeface="Arial" pitchFamily="34" charset="0"/>
                <a:ea typeface="黑体" pitchFamily="49" charset="-122"/>
              </a:rPr>
              <a:t>student</a:t>
            </a:r>
            <a:r>
              <a:rPr lang="zh-CN" altLang="en-US" sz="2000" dirty="0" smtClean="0">
                <a:latin typeface="Arial" pitchFamily="34" charset="0"/>
                <a:ea typeface="黑体" pitchFamily="49" charset="-122"/>
              </a:rPr>
              <a:t>（学生）实体的属性有</a:t>
            </a:r>
            <a:r>
              <a:rPr lang="en-US" altLang="zh-CN" sz="2000" dirty="0" err="1" smtClean="0">
                <a:latin typeface="Arial" pitchFamily="34" charset="0"/>
                <a:ea typeface="黑体" pitchFamily="49" charset="-122"/>
              </a:rPr>
              <a:t>sxh</a:t>
            </a:r>
            <a:r>
              <a:rPr lang="zh-CN" altLang="en-US" sz="2000" dirty="0" smtClean="0">
                <a:latin typeface="Arial" pitchFamily="34" charset="0"/>
                <a:ea typeface="黑体" pitchFamily="49" charset="-122"/>
              </a:rPr>
              <a:t>（学号）、</a:t>
            </a:r>
            <a:r>
              <a:rPr lang="en-US" altLang="zh-CN" sz="2000" dirty="0" err="1" smtClean="0">
                <a:latin typeface="Arial" pitchFamily="34" charset="0"/>
                <a:ea typeface="黑体" pitchFamily="49" charset="-122"/>
              </a:rPr>
              <a:t>sxm</a:t>
            </a:r>
            <a:r>
              <a:rPr lang="zh-CN" altLang="en-US" sz="2000" dirty="0" smtClean="0">
                <a:latin typeface="Arial" pitchFamily="34" charset="0"/>
                <a:ea typeface="黑体" pitchFamily="49" charset="-122"/>
              </a:rPr>
              <a:t>（姓名）、</a:t>
            </a:r>
            <a:r>
              <a:rPr lang="en-US" altLang="zh-CN" sz="2000" dirty="0" err="1" smtClean="0">
                <a:latin typeface="Arial" pitchFamily="34" charset="0"/>
                <a:ea typeface="黑体" pitchFamily="49" charset="-122"/>
              </a:rPr>
              <a:t>sxb</a:t>
            </a:r>
            <a:r>
              <a:rPr lang="zh-CN" altLang="en-US" sz="2000" dirty="0" smtClean="0">
                <a:latin typeface="Arial" pitchFamily="34" charset="0"/>
                <a:ea typeface="黑体" pitchFamily="49" charset="-122"/>
              </a:rPr>
              <a:t>（性别）和</a:t>
            </a:r>
            <a:r>
              <a:rPr lang="en-US" altLang="zh-CN" sz="2000" dirty="0" err="1" smtClean="0">
                <a:latin typeface="Arial" pitchFamily="34" charset="0"/>
                <a:ea typeface="黑体" pitchFamily="49" charset="-122"/>
              </a:rPr>
              <a:t>scrrq</a:t>
            </a:r>
            <a:r>
              <a:rPr lang="zh-CN" altLang="en-US" sz="2000" dirty="0" smtClean="0">
                <a:latin typeface="Arial" pitchFamily="34" charset="0"/>
                <a:ea typeface="黑体" pitchFamily="49" charset="-122"/>
              </a:rPr>
              <a:t>（出生日期）；</a:t>
            </a:r>
            <a:r>
              <a:rPr lang="en-US" altLang="zh-CN" sz="2000" dirty="0" smtClean="0">
                <a:latin typeface="Arial" pitchFamily="34" charset="0"/>
                <a:ea typeface="黑体" pitchFamily="49" charset="-122"/>
              </a:rPr>
              <a:t>teacher</a:t>
            </a:r>
            <a:r>
              <a:rPr lang="zh-CN" altLang="en-US" sz="2000" dirty="0" smtClean="0">
                <a:latin typeface="Arial" pitchFamily="34" charset="0"/>
                <a:ea typeface="黑体" pitchFamily="49" charset="-122"/>
              </a:rPr>
              <a:t>（教师）实体的属性有</a:t>
            </a:r>
            <a:r>
              <a:rPr lang="en-US" altLang="zh-CN" sz="2000" dirty="0" err="1" smtClean="0">
                <a:latin typeface="Arial" pitchFamily="34" charset="0"/>
                <a:ea typeface="黑体" pitchFamily="49" charset="-122"/>
              </a:rPr>
              <a:t>gh</a:t>
            </a:r>
            <a:r>
              <a:rPr lang="zh-CN" altLang="en-US" sz="2000" dirty="0" smtClean="0">
                <a:latin typeface="Arial" pitchFamily="34" charset="0"/>
                <a:ea typeface="黑体" pitchFamily="49" charset="-122"/>
              </a:rPr>
              <a:t>（教师号）、</a:t>
            </a:r>
            <a:r>
              <a:rPr lang="en-US" altLang="zh-CN" sz="2000" dirty="0" err="1" smtClean="0">
                <a:latin typeface="Arial" pitchFamily="34" charset="0"/>
                <a:ea typeface="黑体" pitchFamily="49" charset="-122"/>
              </a:rPr>
              <a:t>txm</a:t>
            </a:r>
            <a:r>
              <a:rPr lang="zh-CN" altLang="en-US" sz="2000" dirty="0" smtClean="0">
                <a:latin typeface="Arial" pitchFamily="34" charset="0"/>
                <a:ea typeface="黑体" pitchFamily="49" charset="-122"/>
              </a:rPr>
              <a:t>（姓名）、</a:t>
            </a:r>
            <a:r>
              <a:rPr lang="en-US" altLang="zh-CN" sz="2000" dirty="0" err="1" smtClean="0">
                <a:latin typeface="Arial" pitchFamily="34" charset="0"/>
                <a:ea typeface="黑体" pitchFamily="49" charset="-122"/>
              </a:rPr>
              <a:t>txb</a:t>
            </a:r>
            <a:r>
              <a:rPr lang="zh-CN" altLang="en-US" sz="2000" dirty="0" smtClean="0">
                <a:latin typeface="Arial" pitchFamily="34" charset="0"/>
                <a:ea typeface="黑体" pitchFamily="49" charset="-122"/>
              </a:rPr>
              <a:t>（性别）和</a:t>
            </a:r>
            <a:r>
              <a:rPr lang="en-US" altLang="zh-CN" sz="2000" dirty="0" err="1" smtClean="0">
                <a:latin typeface="Arial" pitchFamily="34" charset="0"/>
                <a:ea typeface="黑体" pitchFamily="49" charset="-122"/>
              </a:rPr>
              <a:t>tcsrq</a:t>
            </a:r>
            <a:r>
              <a:rPr lang="zh-CN" altLang="en-US" sz="2000" dirty="0" smtClean="0">
                <a:latin typeface="Arial" pitchFamily="34" charset="0"/>
                <a:ea typeface="黑体" pitchFamily="49" charset="-122"/>
              </a:rPr>
              <a:t>（出生日期）；</a:t>
            </a:r>
            <a:r>
              <a:rPr lang="en-US" altLang="zh-CN" sz="2000" dirty="0" smtClean="0">
                <a:latin typeface="Arial" pitchFamily="34" charset="0"/>
                <a:ea typeface="黑体" pitchFamily="49" charset="-122"/>
              </a:rPr>
              <a:t>course</a:t>
            </a:r>
            <a:r>
              <a:rPr lang="zh-CN" altLang="en-US" sz="2000" dirty="0" smtClean="0">
                <a:latin typeface="Arial" pitchFamily="34" charset="0"/>
                <a:ea typeface="黑体" pitchFamily="49" charset="-122"/>
              </a:rPr>
              <a:t>（课程）实体的属性有</a:t>
            </a:r>
            <a:r>
              <a:rPr lang="en-US" altLang="zh-CN" sz="2000" dirty="0" err="1" smtClean="0">
                <a:latin typeface="Arial" pitchFamily="34" charset="0"/>
                <a:ea typeface="黑体" pitchFamily="49" charset="-122"/>
              </a:rPr>
              <a:t>kch</a:t>
            </a:r>
            <a:r>
              <a:rPr lang="zh-CN" altLang="en-US" sz="2000" dirty="0" smtClean="0">
                <a:latin typeface="Arial" pitchFamily="34" charset="0"/>
                <a:ea typeface="黑体" pitchFamily="49" charset="-122"/>
              </a:rPr>
              <a:t>（课程号）和</a:t>
            </a:r>
            <a:r>
              <a:rPr lang="en-US" altLang="zh-CN" sz="2000" dirty="0" err="1" smtClean="0">
                <a:latin typeface="Arial" pitchFamily="34" charset="0"/>
                <a:ea typeface="黑体" pitchFamily="49" charset="-122"/>
              </a:rPr>
              <a:t>kcm</a:t>
            </a:r>
            <a:r>
              <a:rPr lang="zh-CN" altLang="en-US" sz="2000" dirty="0" smtClean="0">
                <a:latin typeface="Arial" pitchFamily="34" charset="0"/>
                <a:ea typeface="黑体" pitchFamily="49" charset="-122"/>
              </a:rPr>
              <a:t>（课程名）。学生、教师和课程实体与属性的联系，如图</a:t>
            </a:r>
            <a:r>
              <a:rPr lang="en-US" altLang="zh-CN" sz="2000" dirty="0" smtClean="0">
                <a:latin typeface="Arial" pitchFamily="34" charset="0"/>
                <a:ea typeface="黑体" pitchFamily="49" charset="-122"/>
              </a:rPr>
              <a:t>1-21</a:t>
            </a:r>
            <a:r>
              <a:rPr lang="zh-CN" altLang="en-US" sz="2000" dirty="0" smtClean="0">
                <a:latin typeface="Arial" pitchFamily="34" charset="0"/>
                <a:ea typeface="黑体" pitchFamily="49" charset="-122"/>
              </a:rPr>
              <a:t>所示。 </a:t>
            </a:r>
          </a:p>
          <a:p>
            <a:r>
              <a:rPr lang="zh-CN" altLang="en-US" sz="2000" dirty="0" smtClean="0">
                <a:latin typeface="Arial" pitchFamily="34" charset="0"/>
                <a:ea typeface="黑体" pitchFamily="49" charset="-122"/>
              </a:rPr>
              <a:t>       学生实体和课程实体之间有“选修”联系，这是</a:t>
            </a:r>
            <a:r>
              <a:rPr lang="en-US" altLang="zh-CN" sz="2000" dirty="0" smtClean="0">
                <a:latin typeface="Arial" pitchFamily="34" charset="0"/>
                <a:ea typeface="黑体" pitchFamily="49" charset="-122"/>
              </a:rPr>
              <a:t>m:n</a:t>
            </a:r>
            <a:r>
              <a:rPr lang="zh-CN" altLang="en-US" sz="2000" dirty="0" smtClean="0">
                <a:latin typeface="Arial" pitchFamily="34" charset="0"/>
                <a:ea typeface="黑体" pitchFamily="49" charset="-122"/>
              </a:rPr>
              <a:t>联系，教师实体和课程之间有“开课”联系，这是</a:t>
            </a:r>
            <a:r>
              <a:rPr lang="en-US" altLang="zh-CN" sz="2000" dirty="0" smtClean="0">
                <a:latin typeface="Arial" pitchFamily="34" charset="0"/>
                <a:ea typeface="黑体" pitchFamily="49" charset="-122"/>
              </a:rPr>
              <a:t>m:n</a:t>
            </a:r>
            <a:r>
              <a:rPr lang="zh-CN" altLang="en-US" sz="2000" dirty="0" smtClean="0">
                <a:latin typeface="Arial" pitchFamily="34" charset="0"/>
                <a:ea typeface="黑体" pitchFamily="49" charset="-122"/>
              </a:rPr>
              <a:t>联系，如图</a:t>
            </a:r>
            <a:r>
              <a:rPr lang="en-US" altLang="zh-CN" sz="2000" dirty="0" smtClean="0">
                <a:latin typeface="Arial" pitchFamily="34" charset="0"/>
                <a:ea typeface="黑体" pitchFamily="49" charset="-122"/>
              </a:rPr>
              <a:t>1-22</a:t>
            </a:r>
            <a:r>
              <a:rPr lang="zh-CN" altLang="en-US" sz="2000" dirty="0" smtClean="0">
                <a:latin typeface="Arial" pitchFamily="34" charset="0"/>
                <a:ea typeface="黑体" pitchFamily="49" charset="-122"/>
              </a:rPr>
              <a:t>所示。</a:t>
            </a:r>
          </a:p>
          <a:p>
            <a:r>
              <a:rPr lang="zh-CN" altLang="en-US" sz="2000" dirty="0" smtClean="0">
                <a:latin typeface="Arial" pitchFamily="34" charset="0"/>
                <a:ea typeface="黑体" pitchFamily="49" charset="-122"/>
              </a:rPr>
              <a:t>       将它们合并到最终的</a:t>
            </a:r>
            <a:r>
              <a:rPr lang="en-US" altLang="zh-CN" sz="2000" dirty="0" smtClean="0">
                <a:latin typeface="Arial" pitchFamily="34" charset="0"/>
                <a:ea typeface="黑体" pitchFamily="49" charset="-122"/>
              </a:rPr>
              <a:t>E-R</a:t>
            </a:r>
            <a:r>
              <a:rPr lang="zh-CN" altLang="en-US" sz="2000" dirty="0" smtClean="0">
                <a:latin typeface="Arial" pitchFamily="34" charset="0"/>
                <a:ea typeface="黑体" pitchFamily="49" charset="-122"/>
              </a:rPr>
              <a:t>图，如图</a:t>
            </a:r>
            <a:r>
              <a:rPr lang="en-US" altLang="zh-CN" sz="2000" dirty="0" smtClean="0">
                <a:latin typeface="Arial" pitchFamily="34" charset="0"/>
                <a:ea typeface="黑体" pitchFamily="49" charset="-122"/>
              </a:rPr>
              <a:t>1-23</a:t>
            </a:r>
            <a:r>
              <a:rPr lang="zh-CN" altLang="en-US" sz="2000" dirty="0" smtClean="0">
                <a:latin typeface="Arial" pitchFamily="34" charset="0"/>
                <a:ea typeface="黑体" pitchFamily="49" charset="-122"/>
              </a:rPr>
              <a:t>所</a:t>
            </a:r>
            <a:r>
              <a:rPr lang="zh-CN" altLang="en-US" sz="2000" smtClean="0">
                <a:latin typeface="Arial" pitchFamily="34" charset="0"/>
                <a:ea typeface="黑体" pitchFamily="49" charset="-122"/>
              </a:rPr>
              <a:t>示。</a:t>
            </a:r>
            <a:endParaRPr lang="zh-CN" altLang="en-US" sz="2000" dirty="0">
              <a:latin typeface="Arial" pitchFamily="34" charset="0"/>
              <a:ea typeface="黑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645024"/>
            <a:ext cx="4608512" cy="126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4964094"/>
            <a:ext cx="3402263" cy="1708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8457" y="4011772"/>
            <a:ext cx="3145677" cy="2154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611362"/>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6686" y="525597"/>
            <a:ext cx="900000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目前</a:t>
            </a:r>
            <a:r>
              <a:rPr lang="zh-CN" altLang="en-US" sz="2000" dirty="0">
                <a:latin typeface="Arial" pitchFamily="34" charset="0"/>
                <a:ea typeface="黑体" pitchFamily="49" charset="-122"/>
              </a:rPr>
              <a:t>成熟应用在数据库系统中的数据模型有：层次模型、网状模型和关系模型三</a:t>
            </a:r>
            <a:r>
              <a:rPr lang="zh-CN" altLang="en-US" sz="2000" dirty="0" smtClean="0">
                <a:latin typeface="Arial" pitchFamily="34" charset="0"/>
                <a:ea typeface="黑体" pitchFamily="49" charset="-122"/>
              </a:rPr>
              <a:t>种，</a:t>
            </a:r>
            <a:r>
              <a:rPr lang="en-US" altLang="zh-CN" sz="2000" dirty="0" smtClean="0">
                <a:latin typeface="Arial" pitchFamily="34" charset="0"/>
                <a:ea typeface="黑体" pitchFamily="49" charset="-122"/>
              </a:rPr>
              <a:t>20</a:t>
            </a:r>
            <a:r>
              <a:rPr lang="zh-CN" altLang="en-US" sz="2000" dirty="0">
                <a:latin typeface="Arial" pitchFamily="34" charset="0"/>
                <a:ea typeface="黑体" pitchFamily="49" charset="-122"/>
              </a:rPr>
              <a:t>世纪中期又发展了一种称为对象</a:t>
            </a:r>
            <a:r>
              <a:rPr lang="zh-CN" altLang="en-US" sz="2000" dirty="0" smtClean="0">
                <a:latin typeface="Arial" pitchFamily="34" charset="0"/>
                <a:ea typeface="黑体" pitchFamily="49" charset="-122"/>
              </a:rPr>
              <a:t>数据模型。</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47711" y="120537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．层次模型</a:t>
            </a:r>
            <a:endParaRPr lang="zh-CN" altLang="en-US" sz="2200" dirty="0">
              <a:ea typeface="黑体" pitchFamily="49" charset="-122"/>
            </a:endParaRPr>
          </a:p>
        </p:txBody>
      </p:sp>
      <p:sp>
        <p:nvSpPr>
          <p:cNvPr id="4" name="Rectangle 4"/>
          <p:cNvSpPr>
            <a:spLocks noChangeArrowheads="1"/>
          </p:cNvSpPr>
          <p:nvPr/>
        </p:nvSpPr>
        <p:spPr bwMode="auto">
          <a:xfrm>
            <a:off x="46686" y="133887"/>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1.4.4  </a:t>
            </a:r>
            <a:r>
              <a:rPr lang="zh-CN" altLang="en-US" sz="2200" dirty="0">
                <a:ea typeface="黑体" pitchFamily="49" charset="-122"/>
              </a:rPr>
              <a:t>几种常用的数据模型</a:t>
            </a:r>
          </a:p>
        </p:txBody>
      </p:sp>
      <p:sp>
        <p:nvSpPr>
          <p:cNvPr id="5" name="Rectangle 5"/>
          <p:cNvSpPr>
            <a:spLocks noChangeArrowheads="1"/>
          </p:cNvSpPr>
          <p:nvPr/>
        </p:nvSpPr>
        <p:spPr bwMode="auto">
          <a:xfrm>
            <a:off x="47711" y="1597089"/>
            <a:ext cx="5532401"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层次</a:t>
            </a:r>
            <a:r>
              <a:rPr lang="zh-CN" altLang="en-US" sz="2000" dirty="0">
                <a:latin typeface="Arial" pitchFamily="34" charset="0"/>
                <a:ea typeface="黑体" pitchFamily="49" charset="-122"/>
              </a:rPr>
              <a:t>模型（</a:t>
            </a:r>
            <a:r>
              <a:rPr lang="en-US" altLang="zh-CN" sz="2000" dirty="0">
                <a:latin typeface="Arial" pitchFamily="34" charset="0"/>
                <a:ea typeface="黑体" pitchFamily="49" charset="-122"/>
              </a:rPr>
              <a:t>hierarchical </a:t>
            </a:r>
            <a:r>
              <a:rPr lang="en-US" altLang="zh-CN" sz="2000" dirty="0" smtClean="0">
                <a:latin typeface="Arial" pitchFamily="34" charset="0"/>
                <a:ea typeface="黑体" pitchFamily="49" charset="-122"/>
              </a:rPr>
              <a:t>model</a:t>
            </a:r>
            <a:r>
              <a:rPr lang="zh-CN" altLang="en-US" sz="2000" dirty="0" smtClean="0">
                <a:latin typeface="Arial" pitchFamily="34" charset="0"/>
                <a:ea typeface="黑体" pitchFamily="49" charset="-122"/>
              </a:rPr>
              <a:t>），产生于是</a:t>
            </a:r>
            <a:r>
              <a:rPr lang="en-US" altLang="zh-CN" sz="2000" dirty="0">
                <a:latin typeface="Arial" pitchFamily="34" charset="0"/>
                <a:ea typeface="黑体" pitchFamily="49" charset="-122"/>
              </a:rPr>
              <a:t>20</a:t>
            </a:r>
            <a:r>
              <a:rPr lang="zh-CN" altLang="en-US" sz="2000" dirty="0">
                <a:latin typeface="Arial" pitchFamily="34" charset="0"/>
                <a:ea typeface="黑体" pitchFamily="49" charset="-122"/>
              </a:rPr>
              <a:t>世纪</a:t>
            </a:r>
            <a:r>
              <a:rPr lang="en-US" altLang="zh-CN" sz="2000" dirty="0">
                <a:latin typeface="Arial" pitchFamily="34" charset="0"/>
                <a:ea typeface="黑体" pitchFamily="49" charset="-122"/>
              </a:rPr>
              <a:t>60</a:t>
            </a:r>
            <a:r>
              <a:rPr lang="zh-CN" altLang="en-US" sz="2000" dirty="0" smtClean="0">
                <a:latin typeface="Arial" pitchFamily="34" charset="0"/>
                <a:ea typeface="黑体" pitchFamily="49" charset="-122"/>
              </a:rPr>
              <a:t>年代，基本</a:t>
            </a:r>
            <a:r>
              <a:rPr lang="zh-CN" altLang="en-US" sz="2000" dirty="0">
                <a:latin typeface="Arial" pitchFamily="34" charset="0"/>
                <a:ea typeface="黑体" pitchFamily="49" charset="-122"/>
              </a:rPr>
              <a:t>结构是树形结构，每个节点表示一个记录类型，记录之间的联系结点之间通过一条自上朝下的有向线段进行联系</a:t>
            </a:r>
            <a:r>
              <a:rPr lang="zh-CN" altLang="en-US" sz="2000" dirty="0" smtClean="0">
                <a:latin typeface="Arial" pitchFamily="34" charset="0"/>
                <a:ea typeface="黑体" pitchFamily="49" charset="-122"/>
              </a:rPr>
              <a:t>。如</a:t>
            </a:r>
            <a:r>
              <a:rPr lang="zh-CN" altLang="en-US" sz="2000" dirty="0">
                <a:latin typeface="Arial" pitchFamily="34" charset="0"/>
                <a:ea typeface="黑体" pitchFamily="49" charset="-122"/>
              </a:rPr>
              <a:t>家族结构、行政组织机构，它们自项向下、层次分明。图</a:t>
            </a:r>
            <a:r>
              <a:rPr lang="en-US" altLang="zh-CN" sz="2000" dirty="0">
                <a:latin typeface="Arial" pitchFamily="34" charset="0"/>
                <a:ea typeface="黑体" pitchFamily="49" charset="-122"/>
              </a:rPr>
              <a:t>1-24</a:t>
            </a:r>
            <a:r>
              <a:rPr lang="zh-CN" altLang="en-US" sz="2000" dirty="0">
                <a:latin typeface="Arial" pitchFamily="34" charset="0"/>
                <a:ea typeface="黑体" pitchFamily="49" charset="-122"/>
              </a:rPr>
              <a:t>给出了一个描述学校组织层次结构的层次数据模型</a:t>
            </a:r>
            <a:r>
              <a:rPr lang="en-US" altLang="zh-CN" sz="2000" dirty="0">
                <a:latin typeface="Arial" pitchFamily="34" charset="0"/>
                <a:ea typeface="黑体" pitchFamily="49" charset="-122"/>
              </a:rPr>
              <a:t>E-R</a:t>
            </a:r>
            <a:r>
              <a:rPr lang="zh-CN" altLang="en-US" sz="2000" dirty="0">
                <a:latin typeface="Arial" pitchFamily="34" charset="0"/>
                <a:ea typeface="黑体" pitchFamily="49" charset="-122"/>
              </a:rPr>
              <a:t>图</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Rectangle 5"/>
          <p:cNvSpPr>
            <a:spLocks noChangeArrowheads="1"/>
          </p:cNvSpPr>
          <p:nvPr/>
        </p:nvSpPr>
        <p:spPr bwMode="auto">
          <a:xfrm>
            <a:off x="47711" y="3789040"/>
            <a:ext cx="9000000" cy="2763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层次</a:t>
            </a:r>
            <a:r>
              <a:rPr lang="zh-CN" altLang="en-US" sz="2000" dirty="0">
                <a:latin typeface="Arial" pitchFamily="34" charset="0"/>
                <a:ea typeface="黑体" pitchFamily="49" charset="-122"/>
              </a:rPr>
              <a:t>模型的特性是：</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有且仅有一个无双亲结点，称为根（</a:t>
            </a:r>
            <a:r>
              <a:rPr lang="en-US" altLang="zh-CN" sz="2000" dirty="0">
                <a:latin typeface="Arial" pitchFamily="34" charset="0"/>
                <a:ea typeface="黑体" pitchFamily="49" charset="-122"/>
              </a:rPr>
              <a:t>root</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一个节点下面可以没有</a:t>
            </a:r>
            <a:r>
              <a:rPr lang="zh-CN" altLang="en-US" sz="2000" dirty="0" smtClean="0">
                <a:latin typeface="Arial" pitchFamily="34" charset="0"/>
                <a:ea typeface="黑体" pitchFamily="49" charset="-122"/>
              </a:rPr>
              <a:t>节点（分支），</a:t>
            </a:r>
            <a:r>
              <a:rPr lang="zh-CN" altLang="en-US" sz="2000" dirty="0">
                <a:latin typeface="Arial" pitchFamily="34" charset="0"/>
                <a:ea typeface="黑体" pitchFamily="49" charset="-122"/>
              </a:rPr>
              <a:t>那么该节点称为叶节点；</a:t>
            </a:r>
          </a:p>
          <a:p>
            <a:r>
              <a:rPr lang="zh-CN" altLang="en-US" sz="2000" dirty="0" smtClean="0">
                <a:latin typeface="Arial" pitchFamily="34" charset="0"/>
                <a:ea typeface="黑体" pitchFamily="49" charset="-122"/>
              </a:rPr>
              <a:t>       ⑶</a:t>
            </a:r>
            <a:r>
              <a:rPr lang="zh-CN" altLang="en-US" sz="2000" dirty="0">
                <a:latin typeface="Arial" pitchFamily="34" charset="0"/>
                <a:ea typeface="黑体" pitchFamily="49" charset="-122"/>
              </a:rPr>
              <a:t>一个节点可以有一个或多个节点，前者称为父节点，后者称为子节点；</a:t>
            </a:r>
          </a:p>
          <a:p>
            <a:r>
              <a:rPr lang="zh-CN" altLang="en-US" sz="2000" dirty="0" smtClean="0">
                <a:latin typeface="Arial" pitchFamily="34" charset="0"/>
                <a:ea typeface="黑体" pitchFamily="49" charset="-122"/>
              </a:rPr>
              <a:t>       ⑶</a:t>
            </a:r>
            <a:r>
              <a:rPr lang="zh-CN" altLang="en-US" sz="2000" dirty="0">
                <a:latin typeface="Arial" pitchFamily="34" charset="0"/>
                <a:ea typeface="黑体" pitchFamily="49" charset="-122"/>
              </a:rPr>
              <a:t>同一父节点的子节点称为兄弟节点。</a:t>
            </a:r>
          </a:p>
          <a:p>
            <a:r>
              <a:rPr lang="zh-CN" altLang="en-US" sz="2000" dirty="0" smtClean="0">
                <a:latin typeface="Arial" pitchFamily="34" charset="0"/>
                <a:ea typeface="黑体" pitchFamily="49" charset="-122"/>
              </a:rPr>
              <a:t>       ⑷</a:t>
            </a:r>
            <a:r>
              <a:rPr lang="zh-CN" altLang="en-US" sz="2000" dirty="0">
                <a:latin typeface="Arial" pitchFamily="34" charset="0"/>
                <a:ea typeface="黑体" pitchFamily="49" charset="-122"/>
              </a:rPr>
              <a:t>除根节点外，其他任何节点有且只有一个父</a:t>
            </a:r>
            <a:r>
              <a:rPr lang="zh-CN" altLang="en-US" sz="2000" dirty="0" smtClean="0">
                <a:latin typeface="Arial" pitchFamily="34" charset="0"/>
                <a:ea typeface="黑体" pitchFamily="49" charset="-122"/>
              </a:rPr>
              <a:t>节点。</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层次</a:t>
            </a:r>
            <a:r>
              <a:rPr lang="zh-CN" altLang="en-US" sz="2000" dirty="0">
                <a:latin typeface="Arial" pitchFamily="34" charset="0"/>
                <a:ea typeface="黑体" pitchFamily="49" charset="-122"/>
              </a:rPr>
              <a:t>模型结构简单，容易实现，对于某些特定的应用系统效率很高，但如果需要动态访问数据（如增加或修改记录类型）时，效率并不高。另外，对于一些非层次性结构（如多对多联系），层次模型表达起来比较繁琐和不直观</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6950" y="1385379"/>
            <a:ext cx="3530248" cy="2340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4982876"/>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6686" y="596685"/>
            <a:ext cx="900000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网状结构</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Network model</a:t>
            </a:r>
            <a:r>
              <a:rPr lang="zh-CN" altLang="en-US" sz="2000" dirty="0">
                <a:latin typeface="Arial" pitchFamily="34" charset="0"/>
                <a:ea typeface="黑体" pitchFamily="49" charset="-122"/>
              </a:rPr>
              <a:t>）由</a:t>
            </a:r>
            <a:r>
              <a:rPr lang="en-US" altLang="zh-CN" sz="2000" dirty="0">
                <a:latin typeface="Arial" pitchFamily="34" charset="0"/>
                <a:ea typeface="黑体" pitchFamily="49" charset="-122"/>
              </a:rPr>
              <a:t>20</a:t>
            </a:r>
            <a:r>
              <a:rPr lang="zh-CN" altLang="en-US" sz="2000" dirty="0">
                <a:latin typeface="Arial" pitchFamily="34" charset="0"/>
                <a:ea typeface="黑体" pitchFamily="49" charset="-122"/>
              </a:rPr>
              <a:t>世纪</a:t>
            </a:r>
            <a:r>
              <a:rPr lang="en-US" altLang="zh-CN" sz="2000" dirty="0">
                <a:latin typeface="Arial" pitchFamily="34" charset="0"/>
                <a:ea typeface="黑体" pitchFamily="49" charset="-122"/>
              </a:rPr>
              <a:t>70</a:t>
            </a:r>
            <a:r>
              <a:rPr lang="zh-CN" altLang="en-US" sz="2000" dirty="0">
                <a:latin typeface="Arial" pitchFamily="34" charset="0"/>
                <a:ea typeface="黑体" pitchFamily="49" charset="-122"/>
              </a:rPr>
              <a:t>年代初期查尔斯</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巴赫曼（</a:t>
            </a:r>
            <a:r>
              <a:rPr lang="en-US" altLang="zh-CN" sz="2000" dirty="0">
                <a:latin typeface="Arial" pitchFamily="34" charset="0"/>
                <a:ea typeface="黑体" pitchFamily="49" charset="-122"/>
              </a:rPr>
              <a:t>Charles W</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Bachman</a:t>
            </a:r>
            <a:r>
              <a:rPr lang="zh-CN" altLang="en-US" sz="2000" dirty="0">
                <a:latin typeface="Arial" pitchFamily="34" charset="0"/>
                <a:ea typeface="黑体" pitchFamily="49" charset="-122"/>
              </a:rPr>
              <a:t>）首先提出</a:t>
            </a:r>
            <a:r>
              <a:rPr lang="zh-CN" altLang="en-US" sz="2000" dirty="0" smtClean="0">
                <a:latin typeface="Arial" pitchFamily="34" charset="0"/>
                <a:ea typeface="黑体" pitchFamily="49" charset="-122"/>
              </a:rPr>
              <a:t>。它</a:t>
            </a:r>
            <a:r>
              <a:rPr lang="zh-CN" altLang="en-US" sz="2000" dirty="0">
                <a:latin typeface="Arial" pitchFamily="34" charset="0"/>
                <a:ea typeface="黑体" pitchFamily="49" charset="-122"/>
              </a:rPr>
              <a:t>采用网状结构表示实体及其之间的联系。网状结构的每一个节点代表一个记录类型，记录类型可包含若干字段，联系用链接指针表示，去掉了层次模型的限制。</a:t>
            </a:r>
          </a:p>
          <a:p>
            <a:r>
              <a:rPr lang="zh-CN" altLang="en-US" sz="2000" dirty="0" smtClean="0">
                <a:latin typeface="Arial" pitchFamily="34" charset="0"/>
                <a:ea typeface="黑体" pitchFamily="49" charset="-122"/>
              </a:rPr>
              <a:t>       图</a:t>
            </a:r>
            <a:r>
              <a:rPr lang="en-US" altLang="zh-CN" sz="2000" dirty="0">
                <a:latin typeface="Arial" pitchFamily="34" charset="0"/>
                <a:ea typeface="黑体" pitchFamily="49" charset="-122"/>
              </a:rPr>
              <a:t>1-26</a:t>
            </a:r>
            <a:r>
              <a:rPr lang="zh-CN" altLang="en-US" sz="2000" dirty="0">
                <a:latin typeface="Arial" pitchFamily="34" charset="0"/>
                <a:ea typeface="黑体" pitchFamily="49" charset="-122"/>
              </a:rPr>
              <a:t>给出了一个简单的网状模型，其中</a:t>
            </a:r>
            <a:r>
              <a:rPr lang="en-US" altLang="zh-CN" sz="2000" dirty="0">
                <a:latin typeface="Arial" pitchFamily="34" charset="0"/>
                <a:ea typeface="黑体" pitchFamily="49" charset="-122"/>
              </a:rPr>
              <a:t>1-26(A</a:t>
            </a:r>
            <a:r>
              <a:rPr lang="zh-CN" altLang="en-US" sz="2000" dirty="0">
                <a:latin typeface="Arial" pitchFamily="34" charset="0"/>
                <a:ea typeface="黑体" pitchFamily="49" charset="-122"/>
              </a:rPr>
              <a:t>）是学生选课</a:t>
            </a:r>
            <a:r>
              <a:rPr lang="en-US" altLang="zh-CN" sz="2000" dirty="0">
                <a:latin typeface="Arial" pitchFamily="34" charset="0"/>
                <a:ea typeface="黑体" pitchFamily="49" charset="-122"/>
              </a:rPr>
              <a:t>E-R</a:t>
            </a:r>
            <a:r>
              <a:rPr lang="zh-CN" altLang="en-US" sz="2000" dirty="0">
                <a:latin typeface="Arial" pitchFamily="34" charset="0"/>
                <a:ea typeface="黑体" pitchFamily="49" charset="-122"/>
              </a:rPr>
              <a:t>图，</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表示学生记录型，</a:t>
            </a:r>
            <a:r>
              <a:rPr lang="en-US" altLang="zh-CN" sz="2000" dirty="0">
                <a:latin typeface="Arial" pitchFamily="34" charset="0"/>
                <a:ea typeface="黑体" pitchFamily="49" charset="-122"/>
              </a:rPr>
              <a:t>C</a:t>
            </a:r>
            <a:r>
              <a:rPr lang="zh-CN" altLang="en-US" sz="2000" dirty="0">
                <a:latin typeface="Arial" pitchFamily="34" charset="0"/>
                <a:ea typeface="黑体" pitchFamily="49" charset="-122"/>
              </a:rPr>
              <a:t>表示课程记录型，用联系记录型</a:t>
            </a:r>
            <a:r>
              <a:rPr lang="en-US" altLang="zh-CN" sz="2000" dirty="0">
                <a:latin typeface="Arial" pitchFamily="34" charset="0"/>
                <a:ea typeface="黑体" pitchFamily="49" charset="-122"/>
              </a:rPr>
              <a:t>L</a:t>
            </a:r>
            <a:r>
              <a:rPr lang="zh-CN" altLang="en-US" sz="2000" dirty="0">
                <a:latin typeface="Arial" pitchFamily="34" charset="0"/>
                <a:ea typeface="黑体" pitchFamily="49" charset="-122"/>
              </a:rPr>
              <a:t>表示</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C</a:t>
            </a:r>
            <a:r>
              <a:rPr lang="zh-CN" altLang="en-US" sz="2000" dirty="0">
                <a:latin typeface="Arial" pitchFamily="34" charset="0"/>
                <a:ea typeface="黑体" pitchFamily="49" charset="-122"/>
              </a:rPr>
              <a:t>之间的一个多对多的选修联系，如图</a:t>
            </a:r>
            <a:r>
              <a:rPr lang="en-US" altLang="zh-CN" sz="2000" dirty="0">
                <a:latin typeface="Arial" pitchFamily="34" charset="0"/>
                <a:ea typeface="黑体" pitchFamily="49" charset="-122"/>
              </a:rPr>
              <a:t>1-26(B</a:t>
            </a:r>
            <a:r>
              <a:rPr lang="zh-CN" altLang="en-US" sz="2000" dirty="0">
                <a:latin typeface="Arial" pitchFamily="34" charset="0"/>
                <a:ea typeface="黑体" pitchFamily="49" charset="-122"/>
              </a:rPr>
              <a:t>）所示。数据的使用链表指针实现联系</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Rectangle 3"/>
          <p:cNvSpPr>
            <a:spLocks noChangeArrowheads="1"/>
          </p:cNvSpPr>
          <p:nvPr/>
        </p:nvSpPr>
        <p:spPr bwMode="auto">
          <a:xfrm>
            <a:off x="64657" y="1886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smtClean="0">
                <a:ea typeface="黑体" pitchFamily="49" charset="-122"/>
              </a:rPr>
              <a:t>．网状模型</a:t>
            </a:r>
            <a:endParaRPr lang="zh-CN" altLang="en-US" sz="2200" dirty="0">
              <a:ea typeface="黑体" pitchFamily="49" charset="-122"/>
            </a:endParaRPr>
          </a:p>
        </p:txBody>
      </p:sp>
      <p:sp>
        <p:nvSpPr>
          <p:cNvPr id="5" name="Rectangle 5"/>
          <p:cNvSpPr>
            <a:spLocks noChangeArrowheads="1"/>
          </p:cNvSpPr>
          <p:nvPr/>
        </p:nvSpPr>
        <p:spPr bwMode="auto">
          <a:xfrm>
            <a:off x="46686" y="2804930"/>
            <a:ext cx="4093266"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网状数据模型</a:t>
            </a:r>
            <a:r>
              <a:rPr lang="zh-CN" altLang="en-US" sz="2000" dirty="0">
                <a:latin typeface="Arial" pitchFamily="34" charset="0"/>
                <a:ea typeface="黑体" pitchFamily="49" charset="-122"/>
              </a:rPr>
              <a:t>的优点：</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能够更为直接地描述现实世界，如一个结点可以有多个双亲。</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具有良好的性能，存取效率较高</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2852936"/>
            <a:ext cx="4818882" cy="1751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a:spLocks noChangeArrowheads="1"/>
          </p:cNvSpPr>
          <p:nvPr/>
        </p:nvSpPr>
        <p:spPr bwMode="auto">
          <a:xfrm>
            <a:off x="46686" y="4437112"/>
            <a:ext cx="9000000" cy="2220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网状数据模型</a:t>
            </a:r>
            <a:r>
              <a:rPr lang="zh-CN" altLang="en-US" sz="2000" dirty="0">
                <a:latin typeface="Arial" pitchFamily="34" charset="0"/>
                <a:ea typeface="黑体" pitchFamily="49" charset="-122"/>
              </a:rPr>
              <a:t>的缺点：</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结构比较复杂</a:t>
            </a:r>
            <a:r>
              <a:rPr lang="zh-CN" altLang="en-US" sz="2000" dirty="0" smtClean="0">
                <a:latin typeface="Arial" pitchFamily="34" charset="0"/>
                <a:ea typeface="黑体" pitchFamily="49" charset="-122"/>
              </a:rPr>
              <a:t>，随着</a:t>
            </a:r>
            <a:r>
              <a:rPr lang="zh-CN" altLang="en-US" sz="2000" dirty="0">
                <a:latin typeface="Arial" pitchFamily="34" charset="0"/>
                <a:ea typeface="黑体" pitchFamily="49" charset="-122"/>
              </a:rPr>
              <a:t>应用环境的扩大，数据库的结构变得越来越复杂，不利于最终用户的掌握。</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其</a:t>
            </a:r>
            <a:r>
              <a:rPr lang="en-US" altLang="zh-CN" sz="2000" dirty="0">
                <a:latin typeface="Arial" pitchFamily="34" charset="0"/>
                <a:ea typeface="黑体" pitchFamily="49" charset="-122"/>
              </a:rPr>
              <a:t>DDL</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DML</a:t>
            </a:r>
            <a:r>
              <a:rPr lang="zh-CN" altLang="en-US" sz="2000" dirty="0">
                <a:latin typeface="Arial" pitchFamily="34" charset="0"/>
                <a:ea typeface="黑体" pitchFamily="49" charset="-122"/>
              </a:rPr>
              <a:t>语言复杂，用户不易使用</a:t>
            </a:r>
          </a:p>
          <a:p>
            <a:r>
              <a:rPr lang="zh-CN" altLang="en-US" sz="2000" dirty="0" smtClean="0">
                <a:latin typeface="Arial" pitchFamily="34" charset="0"/>
                <a:ea typeface="黑体" pitchFamily="49" charset="-122"/>
              </a:rPr>
              <a:t>       ⑶</a:t>
            </a:r>
            <a:r>
              <a:rPr lang="zh-CN" altLang="en-US" sz="2000" dirty="0">
                <a:latin typeface="Arial" pitchFamily="34" charset="0"/>
                <a:ea typeface="黑体" pitchFamily="49" charset="-122"/>
              </a:rPr>
              <a:t>由于记录之间的联系是通过存取路径实现的，应用程序在访问数据时必须选择适当的存取路径，因此，用户必须了解系统结构的细节，加重了编写应用程序的负担</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2147943730"/>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6686" y="548680"/>
            <a:ext cx="9000000" cy="12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关系模型的概念</a:t>
            </a:r>
          </a:p>
          <a:p>
            <a:r>
              <a:rPr lang="en-US" altLang="zh-CN" sz="2000" dirty="0" smtClean="0">
                <a:latin typeface="Arial" pitchFamily="34" charset="0"/>
                <a:ea typeface="黑体" pitchFamily="49" charset="-122"/>
              </a:rPr>
              <a:t>       1970</a:t>
            </a:r>
            <a:r>
              <a:rPr lang="zh-CN" altLang="en-US" sz="2000" dirty="0">
                <a:latin typeface="Arial" pitchFamily="34" charset="0"/>
                <a:ea typeface="黑体" pitchFamily="49" charset="-122"/>
              </a:rPr>
              <a:t>年，</a:t>
            </a:r>
            <a:r>
              <a:rPr lang="en-US" altLang="zh-CN" sz="2000" dirty="0">
                <a:latin typeface="Arial" pitchFamily="34" charset="0"/>
                <a:ea typeface="黑体" pitchFamily="49" charset="-122"/>
              </a:rPr>
              <a:t>IBM</a:t>
            </a:r>
            <a:r>
              <a:rPr lang="zh-CN" altLang="en-US" sz="2000" dirty="0">
                <a:latin typeface="Arial" pitchFamily="34" charset="0"/>
                <a:ea typeface="黑体" pitchFamily="49" charset="-122"/>
              </a:rPr>
              <a:t>的研究员</a:t>
            </a:r>
            <a:r>
              <a:rPr lang="en-US" altLang="zh-CN" sz="2000" dirty="0" err="1">
                <a:latin typeface="Arial" pitchFamily="34" charset="0"/>
                <a:ea typeface="黑体" pitchFamily="49" charset="-122"/>
              </a:rPr>
              <a:t>E.F.Codd</a:t>
            </a:r>
            <a:r>
              <a:rPr lang="zh-CN" altLang="en-US" sz="2000" dirty="0" smtClean="0">
                <a:latin typeface="Arial" pitchFamily="34" charset="0"/>
                <a:ea typeface="黑体" pitchFamily="49" charset="-122"/>
              </a:rPr>
              <a:t>博士提出</a:t>
            </a:r>
            <a:r>
              <a:rPr lang="zh-CN" altLang="en-US" sz="2000" dirty="0">
                <a:latin typeface="Arial" pitchFamily="34" charset="0"/>
                <a:ea typeface="黑体" pitchFamily="49" charset="-122"/>
              </a:rPr>
              <a:t>了关系模型（</a:t>
            </a:r>
            <a:r>
              <a:rPr lang="en-US" altLang="zh-CN" sz="2000" dirty="0">
                <a:latin typeface="Arial" pitchFamily="34" charset="0"/>
                <a:ea typeface="黑体" pitchFamily="49" charset="-122"/>
              </a:rPr>
              <a:t>relational model</a:t>
            </a:r>
            <a:r>
              <a:rPr lang="zh-CN" altLang="en-US" sz="2000" dirty="0">
                <a:latin typeface="Arial" pitchFamily="34" charset="0"/>
                <a:ea typeface="黑体" pitchFamily="49" charset="-122"/>
              </a:rPr>
              <a:t>）的概念，奠定了关系模型的理论基础</a:t>
            </a:r>
            <a:r>
              <a:rPr lang="zh-CN" altLang="en-US" sz="2000" dirty="0" smtClean="0">
                <a:latin typeface="Arial" pitchFamily="34" charset="0"/>
                <a:ea typeface="黑体" pitchFamily="49" charset="-122"/>
              </a:rPr>
              <a:t>。关系</a:t>
            </a:r>
            <a:r>
              <a:rPr lang="zh-CN" altLang="en-US" sz="2000" dirty="0">
                <a:latin typeface="Arial" pitchFamily="34" charset="0"/>
                <a:ea typeface="黑体" pitchFamily="49" charset="-122"/>
              </a:rPr>
              <a:t>模型以关系代数理论为基础，在关系模型中操作的对象和操作的结果都是二维表，这种表就是</a:t>
            </a:r>
            <a:r>
              <a:rPr lang="zh-CN" altLang="en-US" sz="2000" dirty="0">
                <a:solidFill>
                  <a:srgbClr val="FFFF00"/>
                </a:solidFill>
                <a:latin typeface="Arial" pitchFamily="34" charset="0"/>
                <a:ea typeface="黑体" pitchFamily="49" charset="-122"/>
              </a:rPr>
              <a:t>关系</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64657" y="1886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3</a:t>
            </a:r>
            <a:r>
              <a:rPr lang="zh-CN" altLang="en-US" sz="2200" dirty="0" smtClean="0">
                <a:ea typeface="黑体" pitchFamily="49" charset="-122"/>
              </a:rPr>
              <a:t>．关系模型</a:t>
            </a:r>
            <a:endParaRPr lang="zh-CN" altLang="en-US" sz="2200" dirty="0">
              <a:ea typeface="黑体" pitchFamily="49" charset="-122"/>
            </a:endParaRPr>
          </a:p>
        </p:txBody>
      </p:sp>
      <p:sp>
        <p:nvSpPr>
          <p:cNvPr id="7" name="矩形 6"/>
          <p:cNvSpPr/>
          <p:nvPr/>
        </p:nvSpPr>
        <p:spPr>
          <a:xfrm>
            <a:off x="335690" y="1970513"/>
            <a:ext cx="4536504" cy="400110"/>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表</a:t>
            </a:r>
            <a:r>
              <a:rPr lang="en-US" altLang="zh-CN" sz="2000" dirty="0">
                <a:solidFill>
                  <a:srgbClr val="FFFFFF"/>
                </a:solidFill>
                <a:latin typeface="Arial" pitchFamily="34" charset="0"/>
                <a:ea typeface="黑体" pitchFamily="49" charset="-122"/>
              </a:rPr>
              <a:t>1-1 </a:t>
            </a:r>
            <a:r>
              <a:rPr lang="zh-CN" altLang="en-US" sz="2000" dirty="0">
                <a:solidFill>
                  <a:srgbClr val="FFFFFF"/>
                </a:solidFill>
                <a:latin typeface="Arial" pitchFamily="34" charset="0"/>
                <a:ea typeface="黑体" pitchFamily="49" charset="-122"/>
              </a:rPr>
              <a:t>教师信息表（表名为：</a:t>
            </a:r>
            <a:r>
              <a:rPr lang="en-US" altLang="zh-CN" sz="2000" dirty="0">
                <a:solidFill>
                  <a:srgbClr val="FFFFFF"/>
                </a:solidFill>
                <a:latin typeface="Arial" pitchFamily="34" charset="0"/>
                <a:ea typeface="黑体" pitchFamily="49" charset="-122"/>
              </a:rPr>
              <a:t>teacher</a:t>
            </a:r>
            <a:r>
              <a:rPr lang="zh-CN" altLang="en-US" sz="2000" dirty="0">
                <a:solidFill>
                  <a:srgbClr val="FFFFFF"/>
                </a:solidFill>
                <a:latin typeface="Arial" pitchFamily="34" charset="0"/>
                <a:ea typeface="黑体" pitchFamily="49" charset="-122"/>
              </a:rPr>
              <a:t>）</a:t>
            </a:r>
          </a:p>
        </p:txBody>
      </p:sp>
      <p:sp>
        <p:nvSpPr>
          <p:cNvPr id="8" name="矩形 7"/>
          <p:cNvSpPr/>
          <p:nvPr/>
        </p:nvSpPr>
        <p:spPr>
          <a:xfrm>
            <a:off x="5001219" y="1970513"/>
            <a:ext cx="4035277" cy="400110"/>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表</a:t>
            </a:r>
            <a:r>
              <a:rPr lang="en-US" altLang="zh-CN" sz="2000" dirty="0">
                <a:solidFill>
                  <a:srgbClr val="FFFFFF"/>
                </a:solidFill>
                <a:latin typeface="Arial" pitchFamily="34" charset="0"/>
                <a:ea typeface="黑体" pitchFamily="49" charset="-122"/>
              </a:rPr>
              <a:t>1-2 </a:t>
            </a:r>
            <a:r>
              <a:rPr lang="zh-CN" altLang="en-US" sz="2000" dirty="0">
                <a:solidFill>
                  <a:srgbClr val="FFFFFF"/>
                </a:solidFill>
                <a:latin typeface="Arial" pitchFamily="34" charset="0"/>
                <a:ea typeface="黑体" pitchFamily="49" charset="-122"/>
              </a:rPr>
              <a:t>课程表（表名为：</a:t>
            </a:r>
            <a:r>
              <a:rPr lang="en-US" altLang="zh-CN" sz="2000" dirty="0">
                <a:solidFill>
                  <a:srgbClr val="FFFFFF"/>
                </a:solidFill>
                <a:latin typeface="Arial" pitchFamily="34" charset="0"/>
                <a:ea typeface="黑体" pitchFamily="49" charset="-122"/>
              </a:rPr>
              <a:t>course</a:t>
            </a:r>
            <a:r>
              <a:rPr lang="zh-CN" altLang="en-US" sz="2000" dirty="0">
                <a:solidFill>
                  <a:srgbClr val="FFFFFF"/>
                </a:solidFill>
                <a:latin typeface="Arial" pitchFamily="34" charset="0"/>
                <a:ea typeface="黑体" pitchFamily="49" charset="-122"/>
              </a:rPr>
              <a:t>）</a:t>
            </a:r>
          </a:p>
        </p:txBody>
      </p:sp>
      <p:sp>
        <p:nvSpPr>
          <p:cNvPr id="9" name="Rectangle 5"/>
          <p:cNvSpPr>
            <a:spLocks noChangeArrowheads="1"/>
          </p:cNvSpPr>
          <p:nvPr/>
        </p:nvSpPr>
        <p:spPr bwMode="auto">
          <a:xfrm>
            <a:off x="64657" y="3356992"/>
            <a:ext cx="9000000"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二</a:t>
            </a:r>
            <a:r>
              <a:rPr lang="zh-CN" altLang="en-US" sz="2000" dirty="0">
                <a:latin typeface="Arial" pitchFamily="34" charset="0"/>
                <a:ea typeface="黑体" pitchFamily="49" charset="-122"/>
              </a:rPr>
              <a:t>维表由行和列组成。下面以教师信息表和课程表为例，说明关系模型中的一些常用术语</a:t>
            </a:r>
            <a:r>
              <a:rPr lang="zh-CN" altLang="en-US" sz="2000" dirty="0" smtClean="0">
                <a:latin typeface="Arial" pitchFamily="34" charset="0"/>
                <a:ea typeface="黑体" pitchFamily="49" charset="-122"/>
              </a:rPr>
              <a:t>：</a:t>
            </a:r>
          </a:p>
          <a:p>
            <a:r>
              <a:rPr lang="en-US" altLang="zh-CN" sz="2000" dirty="0" smtClean="0">
                <a:latin typeface="Arial" pitchFamily="34" charset="0"/>
                <a:ea typeface="黑体" pitchFamily="49" charset="-122"/>
              </a:rPr>
              <a:t>       ①</a:t>
            </a:r>
            <a:r>
              <a:rPr lang="zh-CN" altLang="en-US" sz="2000" dirty="0" smtClean="0">
                <a:latin typeface="Arial" pitchFamily="34" charset="0"/>
                <a:ea typeface="黑体" pitchFamily="49" charset="-122"/>
              </a:rPr>
              <a:t>关系（</a:t>
            </a:r>
            <a:r>
              <a:rPr lang="en-US" altLang="zh-CN" sz="2000" dirty="0" smtClean="0">
                <a:latin typeface="Arial" pitchFamily="34" charset="0"/>
                <a:ea typeface="黑体" pitchFamily="49" charset="-122"/>
              </a:rPr>
              <a:t>relation</a:t>
            </a:r>
            <a:r>
              <a:rPr lang="zh-CN" altLang="en-US" sz="2000" dirty="0" smtClean="0">
                <a:latin typeface="Arial" pitchFamily="34" charset="0"/>
                <a:ea typeface="黑体" pitchFamily="49" charset="-122"/>
              </a:rPr>
              <a:t>）：一个关系就是一个表，如上面的教师信息和课程表。</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②</a:t>
            </a:r>
            <a:r>
              <a:rPr lang="zh-CN" altLang="en-US" sz="2000" dirty="0" smtClean="0">
                <a:latin typeface="Arial" pitchFamily="34" charset="0"/>
                <a:ea typeface="黑体" pitchFamily="49" charset="-122"/>
              </a:rPr>
              <a:t>元组</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Tuple</a:t>
            </a:r>
            <a:r>
              <a:rPr lang="zh-CN" altLang="en-US" sz="2000" dirty="0">
                <a:latin typeface="Arial" pitchFamily="34" charset="0"/>
                <a:ea typeface="黑体" pitchFamily="49" charset="-122"/>
              </a:rPr>
              <a:t>）：表中的一行为一个元组（不包括表头），人们也称为一条记录（</a:t>
            </a:r>
            <a:r>
              <a:rPr lang="en-US" altLang="zh-CN" sz="2000" dirty="0">
                <a:latin typeface="Arial" pitchFamily="34" charset="0"/>
                <a:ea typeface="黑体" pitchFamily="49" charset="-122"/>
              </a:rPr>
              <a:t>Record</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③</a:t>
            </a:r>
            <a:r>
              <a:rPr lang="zh-CN" altLang="en-US" sz="2000" dirty="0" smtClean="0">
                <a:latin typeface="Arial" pitchFamily="34" charset="0"/>
                <a:ea typeface="黑体" pitchFamily="49" charset="-122"/>
              </a:rPr>
              <a:t>属性</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Attribute</a:t>
            </a:r>
            <a:r>
              <a:rPr lang="zh-CN" altLang="en-US" sz="2000" dirty="0">
                <a:latin typeface="Arial" pitchFamily="34" charset="0"/>
                <a:ea typeface="黑体" pitchFamily="49" charset="-122"/>
              </a:rPr>
              <a:t>）：表中的一列为一个属性。</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④</a:t>
            </a:r>
            <a:r>
              <a:rPr lang="zh-CN" altLang="en-US" sz="2000" dirty="0" smtClean="0">
                <a:latin typeface="Arial" pitchFamily="34" charset="0"/>
                <a:ea typeface="黑体" pitchFamily="49" charset="-122"/>
              </a:rPr>
              <a:t>码</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Key</a:t>
            </a:r>
            <a:r>
              <a:rPr lang="zh-CN" altLang="en-US" sz="2000" dirty="0">
                <a:latin typeface="Arial" pitchFamily="34" charset="0"/>
                <a:ea typeface="黑体" pitchFamily="49" charset="-122"/>
              </a:rPr>
              <a:t>）：在二维表中凡能惟一标识元组的最小属性集称为该表的键或码。二维表中可能有若干个键，它们称为该表的候选码或候选键（</a:t>
            </a:r>
            <a:r>
              <a:rPr lang="en-US" altLang="zh-CN" sz="2000" dirty="0">
                <a:latin typeface="Arial" pitchFamily="34" charset="0"/>
                <a:ea typeface="黑体" pitchFamily="49" charset="-122"/>
              </a:rPr>
              <a:t>Candidate Key</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。从二维表的所有候选键中选取一个作为用户使用的键称为主键（</a:t>
            </a:r>
            <a:r>
              <a:rPr lang="en-US" altLang="zh-CN" sz="2000" dirty="0">
                <a:latin typeface="Arial" pitchFamily="34" charset="0"/>
                <a:ea typeface="黑体" pitchFamily="49" charset="-122"/>
              </a:rPr>
              <a:t>Primary key</a:t>
            </a:r>
            <a:r>
              <a:rPr lang="zh-CN" altLang="en-US" sz="2000" dirty="0">
                <a:latin typeface="Arial" pitchFamily="34" charset="0"/>
                <a:ea typeface="黑体" pitchFamily="49" charset="-122"/>
              </a:rPr>
              <a:t>）或主码，一般主键也简称键或码。如果在一个关系中包含另一个关系的主键所对应的属性组，则称该属性组为外键（</a:t>
            </a:r>
            <a:r>
              <a:rPr lang="en-US" altLang="zh-CN" sz="2000" dirty="0">
                <a:latin typeface="Arial" pitchFamily="34" charset="0"/>
                <a:ea typeface="黑体" pitchFamily="49" charset="-122"/>
              </a:rPr>
              <a:t>Foreign Key</a:t>
            </a:r>
            <a:r>
              <a:rPr lang="zh-CN" altLang="en-US" sz="2000" dirty="0">
                <a:latin typeface="Arial" pitchFamily="34" charset="0"/>
                <a:ea typeface="黑体" pitchFamily="49" charset="-122"/>
              </a:rPr>
              <a:t>）或外码</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1676896469"/>
              </p:ext>
            </p:extLst>
          </p:nvPr>
        </p:nvGraphicFramePr>
        <p:xfrm>
          <a:off x="401454" y="2502495"/>
          <a:ext cx="4476750" cy="822960"/>
        </p:xfrm>
        <a:graphic>
          <a:graphicData uri="http://schemas.openxmlformats.org/drawingml/2006/table">
            <a:tbl>
              <a:tblPr firstRow="1" firstCol="1" lastRow="1" lastCol="1" bandRow="1" bandCol="1"/>
              <a:tblGrid>
                <a:gridCol w="930910"/>
                <a:gridCol w="835660"/>
                <a:gridCol w="867410"/>
                <a:gridCol w="734060"/>
                <a:gridCol w="1108710"/>
              </a:tblGrid>
              <a:tr h="0">
                <a:tc>
                  <a:txBody>
                    <a:bodyPr/>
                    <a:lstStyle/>
                    <a:p>
                      <a:pPr algn="just" fontAlgn="ctr">
                        <a:lnSpc>
                          <a:spcPct val="100000"/>
                        </a:lnSpc>
                        <a:spcAft>
                          <a:spcPts val="0"/>
                        </a:spcAft>
                      </a:pPr>
                      <a:r>
                        <a:rPr lang="zh-CN" sz="1800" kern="100" baseline="0" dirty="0">
                          <a:effectLst/>
                          <a:latin typeface="Times New Roman"/>
                          <a:ea typeface="黑体" pitchFamily="49" charset="-122"/>
                        </a:rPr>
                        <a:t>教师号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姓名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性别</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职称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系别</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ct val="100000"/>
                        </a:lnSpc>
                        <a:spcAft>
                          <a:spcPts val="0"/>
                        </a:spcAft>
                      </a:pPr>
                      <a:r>
                        <a:rPr lang="en-US" sz="1800" kern="100" baseline="0">
                          <a:effectLst/>
                          <a:latin typeface="Times New Roman"/>
                          <a:ea typeface="黑体" pitchFamily="49" charset="-122"/>
                        </a:rPr>
                        <a:t>T1101</a:t>
                      </a:r>
                      <a:endParaRPr lang="zh-CN" sz="1800" kern="100" baseline="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邹涛</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讲师</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管理学院</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ct val="100000"/>
                        </a:lnSpc>
                        <a:spcAft>
                          <a:spcPts val="0"/>
                        </a:spcAft>
                      </a:pPr>
                      <a:r>
                        <a:rPr lang="en-US" sz="1800" kern="100" baseline="0">
                          <a:effectLst/>
                          <a:latin typeface="Times New Roman"/>
                          <a:ea typeface="黑体" pitchFamily="49" charset="-122"/>
                        </a:rPr>
                        <a:t>T1102</a:t>
                      </a:r>
                      <a:endParaRPr lang="zh-CN" sz="1800" kern="100" baseline="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李丽</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女</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教授</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dirty="0">
                          <a:effectLst/>
                          <a:latin typeface="Times New Roman"/>
                          <a:ea typeface="黑体" pitchFamily="49" charset="-122"/>
                        </a:rPr>
                        <a:t>数理学院</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3511217837"/>
              </p:ext>
            </p:extLst>
          </p:nvPr>
        </p:nvGraphicFramePr>
        <p:xfrm>
          <a:off x="5081974" y="2486629"/>
          <a:ext cx="3666490" cy="822960"/>
        </p:xfrm>
        <a:graphic>
          <a:graphicData uri="http://schemas.openxmlformats.org/drawingml/2006/table">
            <a:tbl>
              <a:tblPr firstRow="1" firstCol="1" lastRow="1" lastCol="1" bandRow="1" bandCol="1"/>
              <a:tblGrid>
                <a:gridCol w="880110"/>
                <a:gridCol w="1108710"/>
                <a:gridCol w="651510"/>
                <a:gridCol w="1026160"/>
              </a:tblGrid>
              <a:tr h="0">
                <a:tc>
                  <a:txBody>
                    <a:bodyPr/>
                    <a:lstStyle/>
                    <a:p>
                      <a:pPr algn="just" fontAlgn="ctr">
                        <a:lnSpc>
                          <a:spcPct val="100000"/>
                        </a:lnSpc>
                        <a:spcAft>
                          <a:spcPts val="0"/>
                        </a:spcAft>
                      </a:pPr>
                      <a:r>
                        <a:rPr lang="zh-CN" sz="1800" kern="100" baseline="0" dirty="0">
                          <a:effectLst/>
                          <a:latin typeface="Times New Roman"/>
                          <a:ea typeface="黑体" pitchFamily="49" charset="-122"/>
                        </a:rPr>
                        <a:t>课程号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课程名称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学时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教师号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ct val="100000"/>
                        </a:lnSpc>
                        <a:spcAft>
                          <a:spcPts val="0"/>
                        </a:spcAft>
                      </a:pPr>
                      <a:r>
                        <a:rPr lang="en-US" sz="1800" kern="100" baseline="0">
                          <a:effectLst/>
                          <a:latin typeface="Times New Roman"/>
                          <a:ea typeface="黑体" pitchFamily="49" charset="-122"/>
                        </a:rPr>
                        <a:t>K108</a:t>
                      </a:r>
                      <a:endParaRPr lang="zh-CN" sz="1800" kern="100" baseline="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en-US" sz="1800" kern="100" baseline="0">
                          <a:effectLst/>
                          <a:latin typeface="Times New Roman"/>
                          <a:ea typeface="黑体" pitchFamily="49" charset="-122"/>
                        </a:rPr>
                        <a:t>C</a:t>
                      </a:r>
                      <a:r>
                        <a:rPr lang="zh-CN" sz="1800" kern="100" baseline="0">
                          <a:effectLst/>
                          <a:latin typeface="Times New Roman"/>
                          <a:ea typeface="黑体" pitchFamily="49" charset="-122"/>
                        </a:rPr>
                        <a:t>语言</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en-US" sz="1800" kern="100" baseline="0">
                          <a:effectLst/>
                          <a:latin typeface="Times New Roman"/>
                          <a:ea typeface="黑体" pitchFamily="49" charset="-122"/>
                        </a:rPr>
                        <a:t>64</a:t>
                      </a:r>
                      <a:endParaRPr lang="zh-CN" sz="1800" kern="100" baseline="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en-US" sz="1800" kern="100" baseline="0">
                          <a:effectLst/>
                          <a:latin typeface="Times New Roman"/>
                          <a:ea typeface="黑体" pitchFamily="49" charset="-122"/>
                        </a:rPr>
                        <a:t>T1101</a:t>
                      </a:r>
                      <a:endParaRPr lang="zh-CN" sz="1800" kern="100" baseline="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ct val="100000"/>
                        </a:lnSpc>
                        <a:spcAft>
                          <a:spcPts val="0"/>
                        </a:spcAft>
                      </a:pPr>
                      <a:r>
                        <a:rPr lang="en-US" sz="1800" kern="100" baseline="0">
                          <a:effectLst/>
                          <a:latin typeface="Times New Roman"/>
                          <a:ea typeface="黑体" pitchFamily="49" charset="-122"/>
                        </a:rPr>
                        <a:t>K109</a:t>
                      </a:r>
                      <a:endParaRPr lang="zh-CN" sz="1800" kern="100" baseline="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zh-CN" sz="1800" kern="100" baseline="0">
                          <a:effectLst/>
                          <a:latin typeface="Times New Roman"/>
                          <a:ea typeface="黑体" pitchFamily="49" charset="-122"/>
                        </a:rPr>
                        <a:t>数据结构</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en-US" sz="1800" kern="100" baseline="0" dirty="0">
                          <a:effectLst/>
                          <a:latin typeface="Times New Roman"/>
                          <a:ea typeface="黑体" pitchFamily="49" charset="-122"/>
                        </a:rPr>
                        <a:t>72</a:t>
                      </a:r>
                      <a:endParaRPr lang="zh-CN" sz="1800" kern="100" baseline="0" dirty="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Aft>
                          <a:spcPts val="0"/>
                        </a:spcAft>
                      </a:pPr>
                      <a:r>
                        <a:rPr lang="en-US" sz="1800" kern="100" baseline="0" dirty="0">
                          <a:effectLst/>
                          <a:latin typeface="Times New Roman"/>
                          <a:ea typeface="黑体" pitchFamily="49" charset="-122"/>
                        </a:rPr>
                        <a:t>T1102</a:t>
                      </a:r>
                      <a:endParaRPr lang="zh-CN" sz="1800" kern="100" baseline="0" dirty="0">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41227026"/>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886768" y="174625"/>
            <a:ext cx="660896" cy="1200329"/>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dirty="0">
                <a:ea typeface="黑体" pitchFamily="49" charset="-122"/>
              </a:rPr>
              <a:t>目录 </a:t>
            </a:r>
          </a:p>
        </p:txBody>
      </p:sp>
      <p:sp>
        <p:nvSpPr>
          <p:cNvPr id="4100" name="Text Box 4">
            <a:hlinkClick r:id="" action="ppaction://noaction"/>
          </p:cNvPr>
          <p:cNvSpPr txBox="1">
            <a:spLocks noChangeArrowheads="1"/>
          </p:cNvSpPr>
          <p:nvPr/>
        </p:nvSpPr>
        <p:spPr bwMode="auto">
          <a:xfrm>
            <a:off x="166685" y="2774538"/>
            <a:ext cx="2527687" cy="144655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smtClean="0">
                <a:ea typeface="黑体" pitchFamily="49" charset="-122"/>
              </a:rPr>
              <a:t>教材中带*为自学内容。</a:t>
            </a:r>
            <a:r>
              <a:rPr lang="en-US" altLang="zh-CN" sz="2200" dirty="0" smtClean="0">
                <a:ea typeface="黑体" pitchFamily="49" charset="-122"/>
              </a:rPr>
              <a:t>48</a:t>
            </a:r>
            <a:r>
              <a:rPr lang="zh-CN" altLang="en-US" sz="2200" dirty="0" smtClean="0">
                <a:ea typeface="黑体" pitchFamily="49" charset="-122"/>
              </a:rPr>
              <a:t>或</a:t>
            </a:r>
            <a:r>
              <a:rPr lang="en-US" altLang="zh-CN" sz="2200" dirty="0" smtClean="0">
                <a:ea typeface="黑体" pitchFamily="49" charset="-122"/>
              </a:rPr>
              <a:t>54</a:t>
            </a:r>
            <a:r>
              <a:rPr lang="zh-CN" altLang="en-US" sz="2200" dirty="0" smtClean="0">
                <a:ea typeface="黑体" pitchFamily="49" charset="-122"/>
              </a:rPr>
              <a:t>学时可讲授</a:t>
            </a:r>
            <a:r>
              <a:rPr lang="en-US" altLang="zh-CN" sz="2200" dirty="0" smtClean="0">
                <a:ea typeface="黑体" pitchFamily="49" charset="-122"/>
              </a:rPr>
              <a:t>1~7</a:t>
            </a:r>
            <a:r>
              <a:rPr lang="zh-CN" altLang="en-US" sz="2200" dirty="0" smtClean="0">
                <a:ea typeface="黑体" pitchFamily="49" charset="-122"/>
              </a:rPr>
              <a:t>章及第</a:t>
            </a:r>
            <a:r>
              <a:rPr lang="en-US" altLang="zh-CN" sz="2200" dirty="0" smtClean="0">
                <a:ea typeface="黑体" pitchFamily="49" charset="-122"/>
              </a:rPr>
              <a:t>8</a:t>
            </a:r>
            <a:r>
              <a:rPr lang="zh-CN" altLang="en-US" sz="2200" dirty="0" smtClean="0">
                <a:ea typeface="黑体" pitchFamily="49" charset="-122"/>
              </a:rPr>
              <a:t>章初步知识。</a:t>
            </a:r>
            <a:endParaRPr lang="zh-CN" altLang="en-US" sz="2200" dirty="0">
              <a:ea typeface="黑体" pitchFamily="49" charset="-122"/>
            </a:endParaRPr>
          </a:p>
        </p:txBody>
      </p:sp>
      <p:grpSp>
        <p:nvGrpSpPr>
          <p:cNvPr id="3" name="组合 2"/>
          <p:cNvGrpSpPr/>
          <p:nvPr/>
        </p:nvGrpSpPr>
        <p:grpSpPr>
          <a:xfrm>
            <a:off x="1599712" y="5986"/>
            <a:ext cx="6336704" cy="771351"/>
            <a:chOff x="2195736" y="65361"/>
            <a:chExt cx="6336704" cy="771351"/>
          </a:xfrm>
        </p:grpSpPr>
        <p:pic>
          <p:nvPicPr>
            <p:cNvPr id="90"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87"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数据库系统基本概论</a:t>
              </a:r>
              <a:endParaRPr lang="en-US" sz="2000" b="1" dirty="0">
                <a:solidFill>
                  <a:srgbClr val="0000FF"/>
                </a:solidFill>
                <a:latin typeface="黑体" pitchFamily="49" charset="-122"/>
                <a:ea typeface="黑体" pitchFamily="49" charset="-122"/>
              </a:endParaRPr>
            </a:p>
          </p:txBody>
        </p:sp>
        <p:sp>
          <p:nvSpPr>
            <p:cNvPr id="88"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89"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hlinkClick r:id="rId3" action="ppaction://hlinksldjump"/>
                </a:rPr>
                <a:t>1</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39" name="组合 238"/>
          <p:cNvGrpSpPr/>
          <p:nvPr/>
        </p:nvGrpSpPr>
        <p:grpSpPr>
          <a:xfrm>
            <a:off x="1815736" y="567809"/>
            <a:ext cx="6336704" cy="771351"/>
            <a:chOff x="2195736" y="65361"/>
            <a:chExt cx="6336704" cy="771351"/>
          </a:xfrm>
        </p:grpSpPr>
        <p:pic>
          <p:nvPicPr>
            <p:cNvPr id="240"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42"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数据类型、常量、变量与项目的使用</a:t>
              </a:r>
              <a:endParaRPr lang="en-US" sz="2000" b="1" dirty="0">
                <a:solidFill>
                  <a:srgbClr val="0000FF"/>
                </a:solidFill>
                <a:latin typeface="黑体" pitchFamily="49" charset="-122"/>
                <a:ea typeface="黑体" pitchFamily="49" charset="-122"/>
              </a:endParaRPr>
            </a:p>
          </p:txBody>
        </p:sp>
        <p:sp>
          <p:nvSpPr>
            <p:cNvPr id="243"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dirty="0">
                <a:solidFill>
                  <a:srgbClr val="0000FF"/>
                </a:solidFill>
              </a:endParaRPr>
            </a:p>
          </p:txBody>
        </p:sp>
        <p:sp>
          <p:nvSpPr>
            <p:cNvPr id="244"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hlinkClick r:id="rId4" action="ppaction://hlinksldjump"/>
                </a:rPr>
                <a:t>2</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45" name="组合 244"/>
          <p:cNvGrpSpPr/>
          <p:nvPr/>
        </p:nvGrpSpPr>
        <p:grpSpPr>
          <a:xfrm>
            <a:off x="2031760" y="1129632"/>
            <a:ext cx="6336704" cy="771351"/>
            <a:chOff x="2195736" y="65361"/>
            <a:chExt cx="6336704" cy="771351"/>
          </a:xfrm>
        </p:grpSpPr>
        <p:pic>
          <p:nvPicPr>
            <p:cNvPr id="246"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48"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数据库与表</a:t>
              </a:r>
              <a:endParaRPr lang="en-US" sz="2000" b="1" dirty="0">
                <a:solidFill>
                  <a:srgbClr val="0000FF"/>
                </a:solidFill>
                <a:latin typeface="黑体" pitchFamily="49" charset="-122"/>
                <a:ea typeface="黑体" pitchFamily="49" charset="-122"/>
              </a:endParaRPr>
            </a:p>
          </p:txBody>
        </p:sp>
        <p:sp>
          <p:nvSpPr>
            <p:cNvPr id="249"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50"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3</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51" name="组合 250"/>
          <p:cNvGrpSpPr/>
          <p:nvPr/>
        </p:nvGrpSpPr>
        <p:grpSpPr>
          <a:xfrm>
            <a:off x="2247784" y="1691455"/>
            <a:ext cx="6336704" cy="771351"/>
            <a:chOff x="2195736" y="65361"/>
            <a:chExt cx="6336704" cy="771351"/>
          </a:xfrm>
        </p:grpSpPr>
        <p:pic>
          <p:nvPicPr>
            <p:cNvPr id="252"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54"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数据表的基本操作</a:t>
              </a:r>
              <a:endParaRPr lang="en-US" sz="2000" b="1" dirty="0">
                <a:solidFill>
                  <a:srgbClr val="0000FF"/>
                </a:solidFill>
                <a:latin typeface="黑体" pitchFamily="49" charset="-122"/>
                <a:ea typeface="黑体" pitchFamily="49" charset="-122"/>
              </a:endParaRPr>
            </a:p>
          </p:txBody>
        </p:sp>
        <p:sp>
          <p:nvSpPr>
            <p:cNvPr id="255"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56"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4</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57" name="组合 256"/>
          <p:cNvGrpSpPr/>
          <p:nvPr/>
        </p:nvGrpSpPr>
        <p:grpSpPr>
          <a:xfrm>
            <a:off x="2463808" y="2253278"/>
            <a:ext cx="6336704" cy="771351"/>
            <a:chOff x="2195736" y="65361"/>
            <a:chExt cx="6336704" cy="771351"/>
          </a:xfrm>
        </p:grpSpPr>
        <p:pic>
          <p:nvPicPr>
            <p:cNvPr id="258"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60"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数据库（表）的使用</a:t>
              </a:r>
              <a:endParaRPr lang="en-US" sz="2000" b="1" dirty="0">
                <a:solidFill>
                  <a:srgbClr val="0000FF"/>
                </a:solidFill>
                <a:latin typeface="黑体" pitchFamily="49" charset="-122"/>
                <a:ea typeface="黑体" pitchFamily="49" charset="-122"/>
              </a:endParaRPr>
            </a:p>
          </p:txBody>
        </p:sp>
        <p:sp>
          <p:nvSpPr>
            <p:cNvPr id="261"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62"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5</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63" name="组合 262"/>
          <p:cNvGrpSpPr/>
          <p:nvPr/>
        </p:nvGrpSpPr>
        <p:grpSpPr>
          <a:xfrm>
            <a:off x="2679832" y="2815101"/>
            <a:ext cx="6336704" cy="771351"/>
            <a:chOff x="2195736" y="65361"/>
            <a:chExt cx="6336704" cy="771351"/>
          </a:xfrm>
        </p:grpSpPr>
        <p:pic>
          <p:nvPicPr>
            <p:cNvPr id="264"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66"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en-US" altLang="zh-CN" sz="2000" b="1" dirty="0" smtClean="0">
                  <a:solidFill>
                    <a:srgbClr val="0000FF"/>
                  </a:solidFill>
                  <a:latin typeface="黑体" pitchFamily="49" charset="-122"/>
                  <a:ea typeface="黑体" pitchFamily="49" charset="-122"/>
                </a:rPr>
                <a:t>SQL</a:t>
              </a:r>
              <a:r>
                <a:rPr lang="zh-CN" altLang="en-US" sz="2000" b="1" dirty="0" smtClean="0">
                  <a:solidFill>
                    <a:srgbClr val="0000FF"/>
                  </a:solidFill>
                  <a:latin typeface="黑体" pitchFamily="49" charset="-122"/>
                  <a:ea typeface="黑体" pitchFamily="49" charset="-122"/>
                </a:rPr>
                <a:t>语言及应用</a:t>
              </a:r>
              <a:endParaRPr lang="en-US" sz="2000" b="1" dirty="0">
                <a:solidFill>
                  <a:srgbClr val="0000FF"/>
                </a:solidFill>
                <a:latin typeface="黑体" pitchFamily="49" charset="-122"/>
                <a:ea typeface="黑体" pitchFamily="49" charset="-122"/>
              </a:endParaRPr>
            </a:p>
          </p:txBody>
        </p:sp>
        <p:sp>
          <p:nvSpPr>
            <p:cNvPr id="267"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68"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6</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69" name="组合 268"/>
          <p:cNvGrpSpPr/>
          <p:nvPr/>
        </p:nvGrpSpPr>
        <p:grpSpPr>
          <a:xfrm>
            <a:off x="2679832" y="3376924"/>
            <a:ext cx="6336704" cy="771351"/>
            <a:chOff x="2195736" y="65361"/>
            <a:chExt cx="6336704" cy="771351"/>
          </a:xfrm>
        </p:grpSpPr>
        <p:pic>
          <p:nvPicPr>
            <p:cNvPr id="270"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72"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en-US" altLang="zh-CN" sz="2000" b="1" dirty="0" smtClean="0">
                  <a:solidFill>
                    <a:srgbClr val="0000FF"/>
                  </a:solidFill>
                  <a:latin typeface="黑体" pitchFamily="49" charset="-122"/>
                  <a:ea typeface="黑体" pitchFamily="49" charset="-122"/>
                </a:rPr>
                <a:t>Visual FoxPro</a:t>
              </a:r>
              <a:r>
                <a:rPr lang="zh-CN" altLang="en-US" sz="2000" b="1" dirty="0" smtClean="0">
                  <a:solidFill>
                    <a:srgbClr val="0000FF"/>
                  </a:solidFill>
                  <a:latin typeface="黑体" pitchFamily="49" charset="-122"/>
                  <a:ea typeface="黑体" pitchFamily="49" charset="-122"/>
                </a:rPr>
                <a:t>程序设计基础</a:t>
              </a:r>
              <a:endParaRPr lang="en-US" sz="2000" b="1" dirty="0">
                <a:solidFill>
                  <a:srgbClr val="0000FF"/>
                </a:solidFill>
                <a:latin typeface="黑体" pitchFamily="49" charset="-122"/>
                <a:ea typeface="黑体" pitchFamily="49" charset="-122"/>
              </a:endParaRPr>
            </a:p>
          </p:txBody>
        </p:sp>
        <p:sp>
          <p:nvSpPr>
            <p:cNvPr id="273"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74"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7</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75" name="组合 274"/>
          <p:cNvGrpSpPr/>
          <p:nvPr/>
        </p:nvGrpSpPr>
        <p:grpSpPr>
          <a:xfrm>
            <a:off x="2463808" y="3938747"/>
            <a:ext cx="6336704" cy="771351"/>
            <a:chOff x="2195736" y="65361"/>
            <a:chExt cx="6336704" cy="771351"/>
          </a:xfrm>
        </p:grpSpPr>
        <p:pic>
          <p:nvPicPr>
            <p:cNvPr id="276"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78"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面向对象程序设计初步</a:t>
              </a:r>
              <a:endParaRPr lang="en-US" sz="2000" b="1" dirty="0">
                <a:solidFill>
                  <a:srgbClr val="0000FF"/>
                </a:solidFill>
                <a:latin typeface="黑体" pitchFamily="49" charset="-122"/>
                <a:ea typeface="黑体" pitchFamily="49" charset="-122"/>
              </a:endParaRPr>
            </a:p>
          </p:txBody>
        </p:sp>
        <p:sp>
          <p:nvSpPr>
            <p:cNvPr id="279"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80"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8</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81" name="组合 280"/>
          <p:cNvGrpSpPr/>
          <p:nvPr/>
        </p:nvGrpSpPr>
        <p:grpSpPr>
          <a:xfrm>
            <a:off x="2247784" y="4500570"/>
            <a:ext cx="6336704" cy="771351"/>
            <a:chOff x="2195736" y="65361"/>
            <a:chExt cx="6336704" cy="771351"/>
          </a:xfrm>
        </p:grpSpPr>
        <p:pic>
          <p:nvPicPr>
            <p:cNvPr id="282"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84"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表单控件、多重表单和表单集</a:t>
              </a:r>
              <a:endParaRPr lang="en-US" sz="2000" b="1" dirty="0">
                <a:solidFill>
                  <a:srgbClr val="0000FF"/>
                </a:solidFill>
                <a:latin typeface="黑体" pitchFamily="49" charset="-122"/>
                <a:ea typeface="黑体" pitchFamily="49" charset="-122"/>
              </a:endParaRPr>
            </a:p>
          </p:txBody>
        </p:sp>
        <p:sp>
          <p:nvSpPr>
            <p:cNvPr id="285"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86" name="TextBox 47"/>
            <p:cNvSpPr txBox="1">
              <a:spLocks noChangeArrowheads="1"/>
            </p:cNvSpPr>
            <p:nvPr/>
          </p:nvSpPr>
          <p:spPr bwMode="auto">
            <a:xfrm>
              <a:off x="2734815" y="212169"/>
              <a:ext cx="8290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9</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87" name="组合 286"/>
          <p:cNvGrpSpPr/>
          <p:nvPr/>
        </p:nvGrpSpPr>
        <p:grpSpPr>
          <a:xfrm>
            <a:off x="2031760" y="5062393"/>
            <a:ext cx="6336704" cy="771351"/>
            <a:chOff x="2195736" y="65361"/>
            <a:chExt cx="6336704" cy="771351"/>
          </a:xfrm>
        </p:grpSpPr>
        <p:pic>
          <p:nvPicPr>
            <p:cNvPr id="288"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9"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90"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菜单与工具栏</a:t>
              </a:r>
              <a:endParaRPr lang="en-US" sz="2000" b="1" dirty="0">
                <a:solidFill>
                  <a:srgbClr val="0000FF"/>
                </a:solidFill>
                <a:latin typeface="黑体" pitchFamily="49" charset="-122"/>
                <a:ea typeface="黑体" pitchFamily="49" charset="-122"/>
              </a:endParaRPr>
            </a:p>
          </p:txBody>
        </p:sp>
        <p:sp>
          <p:nvSpPr>
            <p:cNvPr id="291"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92" name="TextBox 47"/>
            <p:cNvSpPr txBox="1">
              <a:spLocks noChangeArrowheads="1"/>
            </p:cNvSpPr>
            <p:nvPr/>
          </p:nvSpPr>
          <p:spPr bwMode="auto">
            <a:xfrm>
              <a:off x="2606575" y="212169"/>
              <a:ext cx="9573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10</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93" name="组合 292"/>
          <p:cNvGrpSpPr/>
          <p:nvPr/>
        </p:nvGrpSpPr>
        <p:grpSpPr>
          <a:xfrm>
            <a:off x="1815736" y="5624216"/>
            <a:ext cx="6336704" cy="771351"/>
            <a:chOff x="2195736" y="65361"/>
            <a:chExt cx="6336704" cy="771351"/>
          </a:xfrm>
        </p:grpSpPr>
        <p:pic>
          <p:nvPicPr>
            <p:cNvPr id="294"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296"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报表设计</a:t>
              </a:r>
              <a:endParaRPr lang="en-US" sz="2000" b="1" dirty="0">
                <a:solidFill>
                  <a:srgbClr val="0000FF"/>
                </a:solidFill>
                <a:latin typeface="黑体" pitchFamily="49" charset="-122"/>
                <a:ea typeface="黑体" pitchFamily="49" charset="-122"/>
              </a:endParaRPr>
            </a:p>
          </p:txBody>
        </p:sp>
        <p:sp>
          <p:nvSpPr>
            <p:cNvPr id="297"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298" name="TextBox 47"/>
            <p:cNvSpPr txBox="1">
              <a:spLocks noChangeArrowheads="1"/>
            </p:cNvSpPr>
            <p:nvPr/>
          </p:nvSpPr>
          <p:spPr bwMode="auto">
            <a:xfrm>
              <a:off x="2620745" y="212169"/>
              <a:ext cx="9431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11</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grpSp>
        <p:nvGrpSpPr>
          <p:cNvPr id="299" name="组合 298"/>
          <p:cNvGrpSpPr/>
          <p:nvPr/>
        </p:nvGrpSpPr>
        <p:grpSpPr>
          <a:xfrm>
            <a:off x="1599712" y="6186041"/>
            <a:ext cx="6336704" cy="771351"/>
            <a:chOff x="2195736" y="65361"/>
            <a:chExt cx="6336704" cy="771351"/>
          </a:xfrm>
        </p:grpSpPr>
        <p:pic>
          <p:nvPicPr>
            <p:cNvPr id="300" name="AutoShape 8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5361"/>
              <a:ext cx="6336704" cy="7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 name="Text Box 6"/>
            <p:cNvSpPr txBox="1">
              <a:spLocks noChangeArrowheads="1"/>
            </p:cNvSpPr>
            <p:nvPr/>
          </p:nvSpPr>
          <p:spPr bwMode="auto">
            <a:xfrm>
              <a:off x="2525849" y="186194"/>
              <a:ext cx="5649850" cy="4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buFont typeface="Arial" pitchFamily="34" charset="0"/>
                <a:defRPr>
                  <a:solidFill>
                    <a:schemeClr val="tx1"/>
                  </a:solidFill>
                  <a:latin typeface="Gulim" pitchFamily="34" charset="-127"/>
                  <a:ea typeface="Gulim" pitchFamily="34" charset="-127"/>
                </a:defRPr>
              </a:lvl9pPr>
            </a:lstStyle>
            <a:p>
              <a:pPr algn="ctr" eaLnBrk="1" latinLnBrk="0" hangingPunct="1"/>
              <a:endParaRPr lang="en-US" sz="2400" b="1">
                <a:solidFill>
                  <a:srgbClr val="0000FF"/>
                </a:solidFill>
                <a:latin typeface="Times New Roman" pitchFamily="18" charset="0"/>
                <a:cs typeface="Times New Roman" pitchFamily="18" charset="0"/>
              </a:endParaRPr>
            </a:p>
          </p:txBody>
        </p:sp>
        <p:sp>
          <p:nvSpPr>
            <p:cNvPr id="302" name="AutoShape 50"/>
            <p:cNvSpPr>
              <a:spLocks noChangeArrowheads="1"/>
            </p:cNvSpPr>
            <p:nvPr/>
          </p:nvSpPr>
          <p:spPr bwMode="auto">
            <a:xfrm>
              <a:off x="3566542" y="208575"/>
              <a:ext cx="4609157" cy="324786"/>
            </a:xfrm>
            <a:prstGeom prst="roundRect">
              <a:avLst>
                <a:gd name="adj" fmla="val 50000"/>
              </a:avLst>
            </a:prstGeom>
            <a:gradFill rotWithShape="1">
              <a:gsLst>
                <a:gs pos="0">
                  <a:srgbClr val="A6A6A6"/>
                </a:gs>
                <a:gs pos="100000">
                  <a:srgbClr val="FFFFFF"/>
                </a:gs>
              </a:gsLst>
              <a:lin ang="5400000" scaled="1"/>
            </a:gradFill>
            <a:ln w="19050" cmpd="sng">
              <a:solidFill>
                <a:srgbClr val="FFFFFF"/>
              </a:solidFill>
              <a:round/>
              <a:headEnd/>
              <a:tailEnd/>
            </a:ln>
          </p:spPr>
          <p:txBody>
            <a:bodyPr wrap="none" lIns="342000" tIns="36000" bIns="36000" anchor="ctr"/>
            <a:lstStyle/>
            <a:p>
              <a:pPr>
                <a:lnSpc>
                  <a:spcPts val="2000"/>
                </a:lnSpc>
              </a:pPr>
              <a:r>
                <a:rPr lang="zh-CN" altLang="en-US" sz="2000" b="1" dirty="0" smtClean="0">
                  <a:solidFill>
                    <a:srgbClr val="0000FF"/>
                  </a:solidFill>
                  <a:latin typeface="黑体" pitchFamily="49" charset="-122"/>
                  <a:ea typeface="黑体" pitchFamily="49" charset="-122"/>
                </a:rPr>
                <a:t>应用程序的集成与发布</a:t>
              </a:r>
              <a:endParaRPr lang="en-US" sz="2000" b="1" dirty="0">
                <a:solidFill>
                  <a:srgbClr val="0000FF"/>
                </a:solidFill>
                <a:latin typeface="黑体" pitchFamily="49" charset="-122"/>
                <a:ea typeface="黑体" pitchFamily="49" charset="-122"/>
              </a:endParaRPr>
            </a:p>
          </p:txBody>
        </p:sp>
        <p:sp>
          <p:nvSpPr>
            <p:cNvPr id="303" name="AutoShape 51"/>
            <p:cNvSpPr>
              <a:spLocks noChangeArrowheads="1"/>
            </p:cNvSpPr>
            <p:nvPr/>
          </p:nvSpPr>
          <p:spPr bwMode="auto">
            <a:xfrm>
              <a:off x="3747555" y="203038"/>
              <a:ext cx="4314445" cy="220778"/>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342000" tIns="190800" anchor="ctr"/>
            <a:lstStyle/>
            <a:p>
              <a:pPr>
                <a:buFontTx/>
                <a:buNone/>
              </a:pPr>
              <a:endParaRPr lang="zh-CN" altLang="zh-CN" sz="2400" b="1">
                <a:solidFill>
                  <a:srgbClr val="0000FF"/>
                </a:solidFill>
              </a:endParaRPr>
            </a:p>
          </p:txBody>
        </p:sp>
        <p:sp>
          <p:nvSpPr>
            <p:cNvPr id="304" name="TextBox 47"/>
            <p:cNvSpPr txBox="1">
              <a:spLocks noChangeArrowheads="1"/>
            </p:cNvSpPr>
            <p:nvPr/>
          </p:nvSpPr>
          <p:spPr bwMode="auto">
            <a:xfrm>
              <a:off x="2606575" y="212169"/>
              <a:ext cx="9573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a:buFontTx/>
                <a:buNone/>
              </a:pPr>
              <a:r>
                <a:rPr lang="zh-CN" altLang="en-US" sz="2000" b="1" dirty="0" smtClean="0">
                  <a:solidFill>
                    <a:srgbClr val="0000FF"/>
                  </a:solidFill>
                  <a:latin typeface="Times New Roman" pitchFamily="18" charset="0"/>
                  <a:ea typeface="黑体" pitchFamily="49" charset="-122"/>
                </a:rPr>
                <a:t>第</a:t>
              </a:r>
              <a:r>
                <a:rPr lang="en-US" sz="2000" b="1" dirty="0" smtClean="0">
                  <a:solidFill>
                    <a:srgbClr val="0000FF"/>
                  </a:solidFill>
                  <a:latin typeface="Times New Roman" pitchFamily="18" charset="0"/>
                  <a:ea typeface="黑体" pitchFamily="49" charset="-122"/>
                </a:rPr>
                <a:t>12</a:t>
              </a:r>
              <a:r>
                <a:rPr lang="zh-CN" altLang="en-US" sz="2000" b="1" dirty="0" smtClean="0">
                  <a:solidFill>
                    <a:srgbClr val="0000FF"/>
                  </a:solidFill>
                  <a:latin typeface="Times New Roman" pitchFamily="18" charset="0"/>
                  <a:ea typeface="黑体" pitchFamily="49" charset="-122"/>
                </a:rPr>
                <a:t>章</a:t>
              </a:r>
              <a:endParaRPr lang="zh-CN" altLang="en-US" sz="2000" b="1" dirty="0">
                <a:solidFill>
                  <a:srgbClr val="0000FF"/>
                </a:solidFill>
                <a:latin typeface="Times New Roman" pitchFamily="18" charset="0"/>
                <a:ea typeface="黑体" pitchFamily="49" charset="-122"/>
              </a:endParaRPr>
            </a:p>
          </p:txBody>
        </p:sp>
      </p:gr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116632"/>
            <a:ext cx="900000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⑤</a:t>
            </a:r>
            <a:r>
              <a:rPr lang="zh-CN" altLang="en-US" sz="2000" dirty="0" smtClean="0">
                <a:latin typeface="Arial" pitchFamily="34" charset="0"/>
                <a:ea typeface="黑体" pitchFamily="49" charset="-122"/>
              </a:rPr>
              <a:t>域</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Domain</a:t>
            </a:r>
            <a:r>
              <a:rPr lang="zh-CN" altLang="en-US" sz="2000" dirty="0">
                <a:latin typeface="Arial" pitchFamily="34" charset="0"/>
                <a:ea typeface="黑体" pitchFamily="49" charset="-122"/>
              </a:rPr>
              <a:t>）：属性的取值范围。</a:t>
            </a:r>
          </a:p>
          <a:p>
            <a:r>
              <a:rPr lang="en-US" altLang="zh-CN" sz="2000" dirty="0" smtClean="0">
                <a:latin typeface="Arial" pitchFamily="34" charset="0"/>
                <a:ea typeface="黑体" pitchFamily="49" charset="-122"/>
              </a:rPr>
              <a:t>       ⑥</a:t>
            </a:r>
            <a:r>
              <a:rPr lang="zh-CN" altLang="en-US" sz="2000" dirty="0" smtClean="0">
                <a:latin typeface="Arial" pitchFamily="34" charset="0"/>
                <a:ea typeface="黑体" pitchFamily="49" charset="-122"/>
              </a:rPr>
              <a:t>分量</a:t>
            </a:r>
            <a:r>
              <a:rPr lang="zh-CN" altLang="en-US" sz="2000" dirty="0">
                <a:latin typeface="Arial" pitchFamily="34" charset="0"/>
                <a:ea typeface="黑体" pitchFamily="49" charset="-122"/>
              </a:rPr>
              <a:t>：元组中的一个属性值。</a:t>
            </a:r>
          </a:p>
          <a:p>
            <a:r>
              <a:rPr lang="en-US" altLang="zh-CN" sz="2000" dirty="0" smtClean="0">
                <a:latin typeface="Arial" pitchFamily="34" charset="0"/>
                <a:ea typeface="黑体" pitchFamily="49" charset="-122"/>
              </a:rPr>
              <a:t>       ⑦</a:t>
            </a:r>
            <a:r>
              <a:rPr lang="zh-CN" altLang="en-US" sz="2000" dirty="0" smtClean="0">
                <a:latin typeface="Arial" pitchFamily="34" charset="0"/>
                <a:ea typeface="黑体" pitchFamily="49" charset="-122"/>
              </a:rPr>
              <a:t>关系</a:t>
            </a:r>
            <a:r>
              <a:rPr lang="zh-CN" altLang="en-US" sz="2000" dirty="0">
                <a:latin typeface="Arial" pitchFamily="34" charset="0"/>
                <a:ea typeface="黑体" pitchFamily="49" charset="-122"/>
              </a:rPr>
              <a:t>模式：对关系的描述，一般表示为：关系名（属性</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，属性</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，属性</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）。例如表</a:t>
            </a:r>
            <a:r>
              <a:rPr lang="en-US" altLang="zh-CN" sz="2000" dirty="0">
                <a:latin typeface="Arial" pitchFamily="34" charset="0"/>
                <a:ea typeface="黑体" pitchFamily="49" charset="-122"/>
              </a:rPr>
              <a:t>1-1</a:t>
            </a:r>
            <a:r>
              <a:rPr lang="zh-CN" altLang="en-US" sz="2000" dirty="0">
                <a:latin typeface="Arial" pitchFamily="34" charset="0"/>
                <a:ea typeface="黑体" pitchFamily="49" charset="-122"/>
              </a:rPr>
              <a:t>中教师信息表（表名为：</a:t>
            </a:r>
            <a:r>
              <a:rPr lang="en-US" altLang="zh-CN" sz="2000" dirty="0">
                <a:latin typeface="Arial" pitchFamily="34" charset="0"/>
                <a:ea typeface="黑体" pitchFamily="49" charset="-122"/>
              </a:rPr>
              <a:t>teacher</a:t>
            </a:r>
            <a:r>
              <a:rPr lang="zh-CN" altLang="en-US" sz="2000" dirty="0">
                <a:latin typeface="Arial" pitchFamily="34" charset="0"/>
                <a:ea typeface="黑体" pitchFamily="49" charset="-122"/>
              </a:rPr>
              <a:t>）的关系模式，可写成如下形式：</a:t>
            </a:r>
          </a:p>
          <a:p>
            <a:r>
              <a:rPr lang="en-US" altLang="zh-CN" sz="2000" dirty="0" smtClean="0">
                <a:latin typeface="Arial" pitchFamily="34" charset="0"/>
                <a:ea typeface="黑体" pitchFamily="49" charset="-122"/>
              </a:rPr>
              <a:t>       Teacher</a:t>
            </a:r>
            <a:r>
              <a:rPr lang="zh-CN" altLang="en-US" sz="2000" dirty="0">
                <a:latin typeface="Arial" pitchFamily="34" charset="0"/>
                <a:ea typeface="黑体" pitchFamily="49" charset="-122"/>
              </a:rPr>
              <a:t>（教师号，姓名，性别，职称，系别）</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关系元组的分量中允许出现空值（</a:t>
            </a:r>
            <a:r>
              <a:rPr lang="en-US" altLang="zh-CN" sz="2000" dirty="0">
                <a:latin typeface="Arial" pitchFamily="34" charset="0"/>
                <a:ea typeface="黑体" pitchFamily="49" charset="-122"/>
              </a:rPr>
              <a:t>Null Value</a:t>
            </a:r>
            <a:r>
              <a:rPr lang="zh-CN" altLang="en-US" sz="2000" dirty="0">
                <a:latin typeface="Arial" pitchFamily="34" charset="0"/>
                <a:ea typeface="黑体" pitchFamily="49" charset="-122"/>
              </a:rPr>
              <a:t>）以表示信息的空缺。空值用于表示未知的值或不可能出现的值，一般用</a:t>
            </a:r>
            <a:r>
              <a:rPr lang="en-US" altLang="zh-CN" sz="2000" dirty="0">
                <a:latin typeface="Arial" pitchFamily="34" charset="0"/>
                <a:ea typeface="黑体" pitchFamily="49" charset="-122"/>
              </a:rPr>
              <a:t>NULL</a:t>
            </a:r>
            <a:r>
              <a:rPr lang="zh-CN" altLang="en-US" sz="2000" dirty="0">
                <a:latin typeface="Arial" pitchFamily="34" charset="0"/>
                <a:ea typeface="黑体" pitchFamily="49" charset="-122"/>
              </a:rPr>
              <a:t>表示。一般关系数据库系统都支持空值，但是有两个限制，即关系的主键中不允许出现空值，因为如主键为空值则失去了其元组标识的作用；需要定义有关空值的运算。</a:t>
            </a:r>
          </a:p>
          <a:p>
            <a:r>
              <a:rPr lang="zh-CN" altLang="en-US" sz="2000" dirty="0" smtClean="0">
                <a:latin typeface="Arial" pitchFamily="34" charset="0"/>
                <a:ea typeface="黑体" pitchFamily="49" charset="-122"/>
              </a:rPr>
              <a:t>       关系</a:t>
            </a:r>
            <a:r>
              <a:rPr lang="zh-CN" altLang="en-US" sz="2000" dirty="0">
                <a:latin typeface="Arial" pitchFamily="34" charset="0"/>
                <a:ea typeface="黑体" pitchFamily="49" charset="-122"/>
              </a:rPr>
              <a:t>模式支持子模式，关系子模式也是二维表结构，关系子模式对应用户数据库称视图（</a:t>
            </a:r>
            <a:r>
              <a:rPr lang="en-US" altLang="zh-CN" sz="2000" dirty="0">
                <a:latin typeface="Arial" pitchFamily="34" charset="0"/>
                <a:ea typeface="黑体" pitchFamily="49" charset="-122"/>
              </a:rPr>
              <a:t>View</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关系模型中，记录之间的联系是通过不同关系中的同名属性来实现的</a:t>
            </a:r>
            <a:r>
              <a:rPr lang="zh-CN" altLang="en-US" sz="2000" dirty="0" smtClean="0">
                <a:latin typeface="Arial" pitchFamily="34" charset="0"/>
                <a:ea typeface="黑体" pitchFamily="49" charset="-122"/>
              </a:rPr>
              <a:t>。关系</a:t>
            </a:r>
            <a:r>
              <a:rPr lang="zh-CN" altLang="en-US" sz="2000" dirty="0">
                <a:latin typeface="Arial" pitchFamily="34" charset="0"/>
                <a:ea typeface="黑体" pitchFamily="49" charset="-122"/>
              </a:rPr>
              <a:t>模型的基本特征是：</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二维表中元组个数是有限的</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元组个数有限性。</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二维表中元组均不相同</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元组的惟一性。</a:t>
            </a:r>
          </a:p>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二维表中元组的次序可以任意交换</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元组的次序无关性。</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二维表中元组的分量是不可分割的基本数据项</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元组分量的原子性。</a:t>
            </a:r>
          </a:p>
          <a:p>
            <a:r>
              <a:rPr lang="zh-CN" altLang="en-US" sz="2000" dirty="0" smtClean="0">
                <a:latin typeface="Arial" pitchFamily="34" charset="0"/>
                <a:ea typeface="黑体" pitchFamily="49" charset="-122"/>
              </a:rPr>
              <a:t>       ⑤</a:t>
            </a:r>
            <a:r>
              <a:rPr lang="zh-CN" altLang="en-US" sz="2000" dirty="0">
                <a:latin typeface="Arial" pitchFamily="34" charset="0"/>
                <a:ea typeface="黑体" pitchFamily="49" charset="-122"/>
              </a:rPr>
              <a:t>二维表中属性名各不相同</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属性名惟一性。</a:t>
            </a:r>
          </a:p>
          <a:p>
            <a:r>
              <a:rPr lang="zh-CN" altLang="en-US" sz="2000" dirty="0" smtClean="0">
                <a:latin typeface="Arial" pitchFamily="34" charset="0"/>
                <a:ea typeface="黑体" pitchFamily="49" charset="-122"/>
              </a:rPr>
              <a:t>       ⑥</a:t>
            </a:r>
            <a:r>
              <a:rPr lang="zh-CN" altLang="en-US" sz="2000" dirty="0">
                <a:latin typeface="Arial" pitchFamily="34" charset="0"/>
                <a:ea typeface="黑体" pitchFamily="49" charset="-122"/>
              </a:rPr>
              <a:t>二维表中属性与次序无关，可任意交换</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属性的次序无关性。</a:t>
            </a:r>
          </a:p>
          <a:p>
            <a:r>
              <a:rPr lang="zh-CN" altLang="en-US" sz="2000" dirty="0" smtClean="0">
                <a:latin typeface="Arial" pitchFamily="34" charset="0"/>
                <a:ea typeface="黑体" pitchFamily="49" charset="-122"/>
              </a:rPr>
              <a:t>       ⑦</a:t>
            </a:r>
            <a:r>
              <a:rPr lang="zh-CN" altLang="en-US" sz="2000" dirty="0">
                <a:latin typeface="Arial" pitchFamily="34" charset="0"/>
                <a:ea typeface="黑体" pitchFamily="49" charset="-122"/>
              </a:rPr>
              <a:t>二维表属性的分量具有与该属性相同的值域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分量值域的同一性</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矩形 3"/>
          <p:cNvSpPr/>
          <p:nvPr/>
        </p:nvSpPr>
        <p:spPr>
          <a:xfrm>
            <a:off x="9345613" y="1201808"/>
            <a:ext cx="2286000" cy="707886"/>
          </a:xfrm>
          <a:prstGeom prst="rect">
            <a:avLst/>
          </a:prstGeom>
        </p:spPr>
        <p:txBody>
          <a:bodyPr>
            <a:spAutoFit/>
          </a:bodyPr>
          <a:lstStyle/>
          <a:p>
            <a:pPr lvl="0"/>
            <a:r>
              <a:rPr lang="zh-CN" altLang="en-US" sz="2000" dirty="0">
                <a:solidFill>
                  <a:srgbClr val="FFFFFF"/>
                </a:solidFill>
                <a:latin typeface="Arial" pitchFamily="34" charset="0"/>
                <a:ea typeface="黑体" pitchFamily="49" charset="-122"/>
              </a:rPr>
              <a:t>表</a:t>
            </a:r>
            <a:r>
              <a:rPr lang="en-US" altLang="zh-CN" sz="2000" dirty="0">
                <a:solidFill>
                  <a:srgbClr val="FFFFFF"/>
                </a:solidFill>
                <a:latin typeface="Arial" pitchFamily="34" charset="0"/>
                <a:ea typeface="黑体" pitchFamily="49" charset="-122"/>
              </a:rPr>
              <a:t>1-2 </a:t>
            </a:r>
            <a:r>
              <a:rPr lang="zh-CN" altLang="en-US" sz="2000" dirty="0">
                <a:solidFill>
                  <a:srgbClr val="FFFFFF"/>
                </a:solidFill>
                <a:latin typeface="Arial" pitchFamily="34" charset="0"/>
                <a:ea typeface="黑体" pitchFamily="49" charset="-122"/>
              </a:rPr>
              <a:t>课程表（表名为：</a:t>
            </a:r>
            <a:r>
              <a:rPr lang="en-US" altLang="zh-CN" sz="2000" dirty="0">
                <a:solidFill>
                  <a:srgbClr val="FFFFFF"/>
                </a:solidFill>
                <a:latin typeface="Arial" pitchFamily="34" charset="0"/>
                <a:ea typeface="黑体" pitchFamily="49" charset="-122"/>
              </a:rPr>
              <a:t>course</a:t>
            </a:r>
            <a:r>
              <a:rPr lang="zh-CN" altLang="en-US" sz="2000" dirty="0">
                <a:solidFill>
                  <a:srgbClr val="FFFFFF"/>
                </a:solidFill>
                <a:latin typeface="Arial" pitchFamily="34" charset="0"/>
                <a:ea typeface="黑体" pitchFamily="49" charset="-122"/>
              </a:rPr>
              <a:t>）</a:t>
            </a:r>
          </a:p>
        </p:txBody>
      </p:sp>
    </p:spTree>
    <p:extLst>
      <p:ext uri="{BB962C8B-B14F-4D97-AF65-F5344CB8AC3E}">
        <p14:creationId xmlns:p14="http://schemas.microsoft.com/office/powerpoint/2010/main" val="196454761"/>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116632"/>
            <a:ext cx="900000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关系操纵</a:t>
            </a:r>
          </a:p>
          <a:p>
            <a:r>
              <a:rPr lang="zh-CN" altLang="en-US" sz="2000" dirty="0" smtClean="0">
                <a:latin typeface="Arial" pitchFamily="34" charset="0"/>
                <a:ea typeface="黑体" pitchFamily="49" charset="-122"/>
              </a:rPr>
              <a:t>        关系</a:t>
            </a:r>
            <a:r>
              <a:rPr lang="zh-CN" altLang="en-US" sz="2000" dirty="0">
                <a:latin typeface="Arial" pitchFamily="34" charset="0"/>
                <a:ea typeface="黑体" pitchFamily="49" charset="-122"/>
              </a:rPr>
              <a:t>模型的数据操纵即是建立在关系上的数据操纵，一般有查询、增加、删除及修改四种操作</a:t>
            </a:r>
            <a:r>
              <a:rPr lang="zh-CN" altLang="en-US" sz="2000" dirty="0" smtClean="0">
                <a:latin typeface="Arial" pitchFamily="34" charset="0"/>
                <a:ea typeface="黑体" pitchFamily="49" charset="-122"/>
              </a:rPr>
              <a:t>。四种操作的对象都是关系，而操作结果也是关系，因此都是建立在关系上的操作。</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⑶</a:t>
            </a:r>
            <a:r>
              <a:rPr lang="zh-CN" altLang="en-US" sz="2000" dirty="0">
                <a:latin typeface="Arial" pitchFamily="34" charset="0"/>
                <a:ea typeface="黑体" pitchFamily="49" charset="-122"/>
              </a:rPr>
              <a:t>关系中的数据约束</a:t>
            </a:r>
          </a:p>
          <a:p>
            <a:r>
              <a:rPr lang="zh-CN" altLang="en-US" sz="2000" dirty="0" smtClean="0">
                <a:latin typeface="Arial" pitchFamily="34" charset="0"/>
                <a:ea typeface="黑体" pitchFamily="49" charset="-122"/>
              </a:rPr>
              <a:t>       关系</a:t>
            </a:r>
            <a:r>
              <a:rPr lang="zh-CN" altLang="en-US" sz="2000" dirty="0">
                <a:latin typeface="Arial" pitchFamily="34" charset="0"/>
                <a:ea typeface="黑体" pitchFamily="49" charset="-122"/>
              </a:rPr>
              <a:t>模型允许定义三类数据约束，它们是实体完整性约束、参照完整性约束以及用户定义的完整性约束，其中前两种完整性约束由关系数据库系统自动支持。对于用户定义的完整性约束，则由关系数据库系统提供完整性约束语言，用户利用该语言写出约束条件，运行时由系统自动检查。</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实体完整性约束（</a:t>
            </a:r>
            <a:r>
              <a:rPr lang="en-US" altLang="zh-CN" sz="2000" dirty="0">
                <a:latin typeface="Arial" pitchFamily="34" charset="0"/>
                <a:ea typeface="黑体" pitchFamily="49" charset="-122"/>
              </a:rPr>
              <a:t>Entity Integrity Constraint</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该</a:t>
            </a:r>
            <a:r>
              <a:rPr lang="zh-CN" altLang="en-US" sz="2000" dirty="0">
                <a:latin typeface="Arial" pitchFamily="34" charset="0"/>
                <a:ea typeface="黑体" pitchFamily="49" charset="-122"/>
              </a:rPr>
              <a:t>约束要求关系的主键中属性值不能为空值，这是数据库完整性的最基本要求，因为主键是惟一决定元组的，如为空值则其惟一性就成为不可能的了。</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参照完整性约束（</a:t>
            </a:r>
            <a:r>
              <a:rPr lang="en-US" altLang="zh-CN" sz="2000" dirty="0">
                <a:latin typeface="Arial" pitchFamily="34" charset="0"/>
                <a:ea typeface="黑体" pitchFamily="49" charset="-122"/>
              </a:rPr>
              <a:t>Reference Integrity Constraint</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该</a:t>
            </a:r>
            <a:r>
              <a:rPr lang="zh-CN" altLang="en-US" sz="2000" dirty="0">
                <a:latin typeface="Arial" pitchFamily="34" charset="0"/>
                <a:ea typeface="黑体" pitchFamily="49" charset="-122"/>
              </a:rPr>
              <a:t>约束是关系之间相关联的基本约束，它不允许关系引用不存在的元组：即在关系中的外键要么是所关联关系中实际存在的元组，要么就为空值。比如在关系</a:t>
            </a:r>
            <a:r>
              <a:rPr lang="en-US" altLang="zh-CN" sz="2000" dirty="0">
                <a:latin typeface="Arial" pitchFamily="34" charset="0"/>
                <a:ea typeface="黑体" pitchFamily="49" charset="-122"/>
              </a:rPr>
              <a:t>Teacher</a:t>
            </a:r>
            <a:r>
              <a:rPr lang="zh-CN" altLang="en-US" sz="2000" dirty="0">
                <a:latin typeface="Arial" pitchFamily="34" charset="0"/>
                <a:ea typeface="黑体" pitchFamily="49" charset="-122"/>
              </a:rPr>
              <a:t>（教师号，姓名，性别，职称，系别）与</a:t>
            </a:r>
            <a:r>
              <a:rPr lang="en-US" altLang="zh-CN" sz="2000" dirty="0">
                <a:latin typeface="Arial" pitchFamily="34" charset="0"/>
                <a:ea typeface="黑体" pitchFamily="49" charset="-122"/>
              </a:rPr>
              <a:t>Course</a:t>
            </a:r>
            <a:r>
              <a:rPr lang="zh-CN" altLang="en-US" sz="2000" dirty="0">
                <a:latin typeface="Arial" pitchFamily="34" charset="0"/>
                <a:ea typeface="黑体" pitchFamily="49" charset="-122"/>
              </a:rPr>
              <a:t>（课程号，课程名称，学时，教师号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中，</a:t>
            </a:r>
            <a:r>
              <a:rPr lang="en-US" altLang="zh-CN" sz="2000" dirty="0">
                <a:latin typeface="Arial" pitchFamily="34" charset="0"/>
                <a:ea typeface="黑体" pitchFamily="49" charset="-122"/>
              </a:rPr>
              <a:t>Course</a:t>
            </a:r>
            <a:r>
              <a:rPr lang="zh-CN" altLang="en-US" sz="2000" dirty="0">
                <a:latin typeface="Arial" pitchFamily="34" charset="0"/>
                <a:ea typeface="黑体" pitchFamily="49" charset="-122"/>
              </a:rPr>
              <a:t>中主键为</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课程号，教师号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而外键为教师号，</a:t>
            </a:r>
            <a:r>
              <a:rPr lang="en-US" altLang="zh-CN" sz="2000" dirty="0">
                <a:latin typeface="Arial" pitchFamily="34" charset="0"/>
                <a:ea typeface="黑体" pitchFamily="49" charset="-122"/>
              </a:rPr>
              <a:t>Teacher</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Course</a:t>
            </a:r>
            <a:r>
              <a:rPr lang="zh-CN" altLang="en-US" sz="2000" dirty="0">
                <a:latin typeface="Arial" pitchFamily="34" charset="0"/>
                <a:ea typeface="黑体" pitchFamily="49" charset="-122"/>
              </a:rPr>
              <a:t>通过“教师号”相关联，参照完整性约束要求</a:t>
            </a:r>
            <a:r>
              <a:rPr lang="en-US" altLang="zh-CN" sz="2000" dirty="0">
                <a:latin typeface="Arial" pitchFamily="34" charset="0"/>
                <a:ea typeface="黑体" pitchFamily="49" charset="-122"/>
              </a:rPr>
              <a:t>Course</a:t>
            </a:r>
            <a:r>
              <a:rPr lang="zh-CN" altLang="en-US" sz="2000" dirty="0">
                <a:latin typeface="Arial" pitchFamily="34" charset="0"/>
                <a:ea typeface="黑体" pitchFamily="49" charset="-122"/>
              </a:rPr>
              <a:t>中的“教师号”的值必在</a:t>
            </a:r>
            <a:r>
              <a:rPr lang="en-US" altLang="zh-CN" sz="2000" dirty="0">
                <a:latin typeface="Arial" pitchFamily="34" charset="0"/>
                <a:ea typeface="黑体" pitchFamily="49" charset="-122"/>
              </a:rPr>
              <a:t>Teacher</a:t>
            </a:r>
            <a:r>
              <a:rPr lang="zh-CN" altLang="en-US" sz="2000" dirty="0">
                <a:latin typeface="Arial" pitchFamily="34" charset="0"/>
                <a:ea typeface="黑体" pitchFamily="49" charset="-122"/>
              </a:rPr>
              <a:t>中有相应元组值，如有</a:t>
            </a:r>
            <a:r>
              <a:rPr lang="en-US" altLang="zh-CN" sz="2000" dirty="0">
                <a:latin typeface="Arial" pitchFamily="34" charset="0"/>
                <a:ea typeface="黑体" pitchFamily="49" charset="-122"/>
              </a:rPr>
              <a:t>Course(K109</a:t>
            </a:r>
            <a:r>
              <a:rPr lang="zh-CN" altLang="en-US" sz="2000" dirty="0">
                <a:latin typeface="Arial" pitchFamily="34" charset="0"/>
                <a:ea typeface="黑体" pitchFamily="49" charset="-122"/>
              </a:rPr>
              <a:t>，数据结构，</a:t>
            </a:r>
            <a:r>
              <a:rPr lang="en-US" altLang="zh-CN" sz="2000" dirty="0">
                <a:latin typeface="Arial" pitchFamily="34" charset="0"/>
                <a:ea typeface="黑体" pitchFamily="49" charset="-122"/>
              </a:rPr>
              <a:t>72</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T1102)</a:t>
            </a:r>
            <a:r>
              <a:rPr lang="zh-CN" altLang="en-US" sz="2000" dirty="0">
                <a:latin typeface="Arial" pitchFamily="34" charset="0"/>
                <a:ea typeface="黑体" pitchFamily="49" charset="-122"/>
              </a:rPr>
              <a:t>，则必在</a:t>
            </a:r>
            <a:r>
              <a:rPr lang="en-US" altLang="zh-CN" sz="2000" dirty="0">
                <a:latin typeface="Arial" pitchFamily="34" charset="0"/>
                <a:ea typeface="黑体" pitchFamily="49" charset="-122"/>
              </a:rPr>
              <a:t>Teacher</a:t>
            </a:r>
            <a:r>
              <a:rPr lang="zh-CN" altLang="en-US" sz="2000" dirty="0">
                <a:latin typeface="Arial" pitchFamily="34" charset="0"/>
                <a:ea typeface="黑体" pitchFamily="49" charset="-122"/>
              </a:rPr>
              <a:t>中存在</a:t>
            </a:r>
            <a:r>
              <a:rPr lang="en-US" altLang="zh-CN" sz="2000" dirty="0">
                <a:latin typeface="Arial" pitchFamily="34" charset="0"/>
                <a:ea typeface="黑体" pitchFamily="49" charset="-122"/>
              </a:rPr>
              <a:t>Teacher</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T1102	</a:t>
            </a:r>
            <a:r>
              <a:rPr lang="zh-CN" altLang="en-US" sz="2000" dirty="0">
                <a:latin typeface="Arial" pitchFamily="34" charset="0"/>
                <a:ea typeface="黑体" pitchFamily="49" charset="-122"/>
              </a:rPr>
              <a:t>李丽，女，教授，数理学院）</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1622548566"/>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116632"/>
            <a:ext cx="9000000"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域完整性约束</a:t>
            </a:r>
          </a:p>
          <a:p>
            <a:r>
              <a:rPr lang="zh-CN" altLang="en-US" sz="2000" dirty="0" smtClean="0">
                <a:latin typeface="Arial" pitchFamily="34" charset="0"/>
                <a:ea typeface="黑体" pitchFamily="49" charset="-122"/>
              </a:rPr>
              <a:t>       域</a:t>
            </a:r>
            <a:r>
              <a:rPr lang="zh-CN" altLang="en-US" sz="2000" dirty="0">
                <a:latin typeface="Arial" pitchFamily="34" charset="0"/>
                <a:ea typeface="黑体" pitchFamily="49" charset="-122"/>
              </a:rPr>
              <a:t>完整性是保证数据库字段取值的合理性</a:t>
            </a:r>
            <a:r>
              <a:rPr lang="zh-CN" altLang="en-US" sz="2000" dirty="0" smtClean="0">
                <a:latin typeface="Arial" pitchFamily="34" charset="0"/>
                <a:ea typeface="黑体" pitchFamily="49" charset="-122"/>
              </a:rPr>
              <a:t>。域</a:t>
            </a:r>
            <a:r>
              <a:rPr lang="zh-CN" altLang="en-US" sz="2000" dirty="0">
                <a:latin typeface="Arial" pitchFamily="34" charset="0"/>
                <a:ea typeface="黑体" pitchFamily="49" charset="-122"/>
              </a:rPr>
              <a:t>完整性约束是最简单、最基本的约束。在当今的关系</a:t>
            </a:r>
            <a:r>
              <a:rPr lang="en-US" altLang="zh-CN" sz="2000" dirty="0">
                <a:latin typeface="Arial" pitchFamily="34" charset="0"/>
                <a:ea typeface="黑体" pitchFamily="49" charset="-122"/>
              </a:rPr>
              <a:t>DBMS</a:t>
            </a:r>
            <a:r>
              <a:rPr lang="zh-CN" altLang="en-US" sz="2000" dirty="0">
                <a:latin typeface="Arial" pitchFamily="34" charset="0"/>
                <a:ea typeface="黑体" pitchFamily="49" charset="-122"/>
              </a:rPr>
              <a:t>中，一般都有域完整性约束检查功能。包括检查（</a:t>
            </a:r>
            <a:r>
              <a:rPr lang="en-US" altLang="zh-CN" sz="2000" dirty="0">
                <a:latin typeface="Arial" pitchFamily="34" charset="0"/>
                <a:ea typeface="黑体" pitchFamily="49" charset="-122"/>
              </a:rPr>
              <a:t>CHECK</a:t>
            </a:r>
            <a:r>
              <a:rPr lang="zh-CN" altLang="en-US" sz="2000" dirty="0">
                <a:latin typeface="Arial" pitchFamily="34" charset="0"/>
                <a:ea typeface="黑体" pitchFamily="49" charset="-122"/>
              </a:rPr>
              <a:t>）、默认值（</a:t>
            </a:r>
            <a:r>
              <a:rPr lang="en-US" altLang="zh-CN" sz="2000" dirty="0">
                <a:latin typeface="Arial" pitchFamily="34" charset="0"/>
                <a:ea typeface="黑体" pitchFamily="49" charset="-122"/>
              </a:rPr>
              <a:t>DEFAULT</a:t>
            </a:r>
            <a:r>
              <a:rPr lang="zh-CN" altLang="en-US" sz="2000" dirty="0">
                <a:latin typeface="Arial" pitchFamily="34" charset="0"/>
                <a:ea typeface="黑体" pitchFamily="49" charset="-122"/>
              </a:rPr>
              <a:t>）、不为空（</a:t>
            </a:r>
            <a:r>
              <a:rPr lang="en-US" altLang="zh-CN" sz="2000" dirty="0">
                <a:latin typeface="Arial" pitchFamily="34" charset="0"/>
                <a:ea typeface="黑体" pitchFamily="49" charset="-122"/>
              </a:rPr>
              <a:t>NOT NULL</a:t>
            </a:r>
            <a:r>
              <a:rPr lang="zh-CN" altLang="en-US" sz="2000" dirty="0">
                <a:latin typeface="Arial" pitchFamily="34" charset="0"/>
                <a:ea typeface="黑体" pitchFamily="49" charset="-122"/>
              </a:rPr>
              <a:t>）等。</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用户定义的完整性约束</a:t>
            </a:r>
            <a:r>
              <a:rPr lang="en-US" altLang="zh-CN" sz="2000" dirty="0">
                <a:latin typeface="Arial" pitchFamily="34" charset="0"/>
                <a:ea typeface="黑体" pitchFamily="49" charset="-122"/>
              </a:rPr>
              <a:t>(User defined Integrity Constraint)</a:t>
            </a:r>
          </a:p>
          <a:p>
            <a:r>
              <a:rPr lang="zh-CN" altLang="en-US" sz="2000" dirty="0" smtClean="0">
                <a:latin typeface="Arial" pitchFamily="34" charset="0"/>
                <a:ea typeface="黑体" pitchFamily="49" charset="-122"/>
              </a:rPr>
              <a:t>       用户</a:t>
            </a:r>
            <a:r>
              <a:rPr lang="zh-CN" altLang="en-US" sz="2000" dirty="0">
                <a:latin typeface="Arial" pitchFamily="34" charset="0"/>
                <a:ea typeface="黑体" pitchFamily="49" charset="-122"/>
              </a:rPr>
              <a:t>定义完整性则是根据应用环境的要求和实际的需要，对某一具体应用所涉及的数据提出约束性条件。这一约束机制一般不应由应用程序提供，而应有由关系模型提供定义并检验，用户定义完整性主要包括字段有效性约束和记录有效性</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82311" y="2960968"/>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4</a:t>
            </a:r>
            <a:r>
              <a:rPr lang="zh-CN" altLang="en-US" sz="2200" dirty="0" smtClean="0">
                <a:ea typeface="黑体" pitchFamily="49" charset="-122"/>
              </a:rPr>
              <a:t>．其它数据模型</a:t>
            </a:r>
            <a:endParaRPr lang="zh-CN" altLang="en-US" sz="2200" dirty="0">
              <a:ea typeface="黑体" pitchFamily="49" charset="-122"/>
            </a:endParaRPr>
          </a:p>
        </p:txBody>
      </p:sp>
      <p:sp>
        <p:nvSpPr>
          <p:cNvPr id="4" name="Rectangle 5"/>
          <p:cNvSpPr>
            <a:spLocks noChangeArrowheads="1"/>
          </p:cNvSpPr>
          <p:nvPr/>
        </p:nvSpPr>
        <p:spPr bwMode="auto">
          <a:xfrm>
            <a:off x="82311" y="3356992"/>
            <a:ext cx="9000000" cy="3405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面向对象模型</a:t>
            </a:r>
          </a:p>
          <a:p>
            <a:r>
              <a:rPr lang="zh-CN" altLang="en-US" sz="2000" dirty="0" smtClean="0">
                <a:latin typeface="Arial" pitchFamily="34" charset="0"/>
                <a:ea typeface="黑体" pitchFamily="49" charset="-122"/>
              </a:rPr>
              <a:t>       面向对象</a:t>
            </a:r>
            <a:r>
              <a:rPr lang="zh-CN" altLang="en-US" sz="2000" dirty="0">
                <a:latin typeface="Arial" pitchFamily="34" charset="0"/>
                <a:ea typeface="黑体" pitchFamily="49" charset="-122"/>
              </a:rPr>
              <a:t>模型（</a:t>
            </a:r>
            <a:r>
              <a:rPr lang="en-US" altLang="zh-CN" sz="2000" dirty="0">
                <a:latin typeface="Arial" pitchFamily="34" charset="0"/>
                <a:ea typeface="黑体" pitchFamily="49" charset="-122"/>
              </a:rPr>
              <a:t>object oriented model</a:t>
            </a:r>
            <a:r>
              <a:rPr lang="zh-CN" altLang="en-US" sz="2000" dirty="0">
                <a:latin typeface="Arial" pitchFamily="34" charset="0"/>
                <a:ea typeface="黑体" pitchFamily="49" charset="-122"/>
              </a:rPr>
              <a:t>）出现于上世纪</a:t>
            </a:r>
            <a:r>
              <a:rPr lang="en-US" altLang="zh-CN" sz="2000" dirty="0">
                <a:latin typeface="Arial" pitchFamily="34" charset="0"/>
                <a:ea typeface="黑体" pitchFamily="49" charset="-122"/>
              </a:rPr>
              <a:t>80</a:t>
            </a:r>
            <a:r>
              <a:rPr lang="zh-CN" altLang="en-US" sz="2000" dirty="0">
                <a:latin typeface="Arial" pitchFamily="34" charset="0"/>
                <a:ea typeface="黑体" pitchFamily="49" charset="-122"/>
              </a:rPr>
              <a:t>年代，它吸收了关系数据模型的概念，同时又借鉴面向对象程序设计语结合而产生的一种新的数据模型</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⑵</a:t>
            </a:r>
            <a:r>
              <a:rPr lang="en-US" altLang="zh-CN" sz="2000" dirty="0">
                <a:latin typeface="Arial" pitchFamily="34" charset="0"/>
                <a:ea typeface="黑体" pitchFamily="49" charset="-122"/>
              </a:rPr>
              <a:t>Web</a:t>
            </a:r>
            <a:r>
              <a:rPr lang="zh-CN" altLang="en-US" sz="2000" dirty="0">
                <a:latin typeface="Arial" pitchFamily="34" charset="0"/>
                <a:ea typeface="黑体" pitchFamily="49" charset="-122"/>
              </a:rPr>
              <a:t>模型</a:t>
            </a:r>
          </a:p>
          <a:p>
            <a:r>
              <a:rPr lang="en-US" altLang="zh-CN" sz="2000" dirty="0" smtClean="0">
                <a:latin typeface="Arial" pitchFamily="34" charset="0"/>
                <a:ea typeface="黑体" pitchFamily="49" charset="-122"/>
              </a:rPr>
              <a:t>       Web</a:t>
            </a:r>
            <a:r>
              <a:rPr lang="zh-CN" altLang="en-US" sz="2000" dirty="0">
                <a:latin typeface="Arial" pitchFamily="34" charset="0"/>
                <a:ea typeface="黑体" pitchFamily="49" charset="-122"/>
              </a:rPr>
              <a:t>模型（</a:t>
            </a:r>
            <a:r>
              <a:rPr lang="en-US" altLang="zh-CN" sz="2000" dirty="0">
                <a:latin typeface="Arial" pitchFamily="34" charset="0"/>
                <a:ea typeface="黑体" pitchFamily="49" charset="-122"/>
              </a:rPr>
              <a:t>Web model</a:t>
            </a:r>
            <a:r>
              <a:rPr lang="zh-CN" altLang="en-US" sz="2000" dirty="0">
                <a:latin typeface="Arial" pitchFamily="34" charset="0"/>
                <a:ea typeface="黑体" pitchFamily="49" charset="-122"/>
              </a:rPr>
              <a:t>），是上世纪</a:t>
            </a:r>
            <a:r>
              <a:rPr lang="en-US" altLang="zh-CN" sz="2000" dirty="0">
                <a:latin typeface="Arial" pitchFamily="34" charset="0"/>
                <a:ea typeface="黑体" pitchFamily="49" charset="-122"/>
              </a:rPr>
              <a:t>90</a:t>
            </a:r>
            <a:r>
              <a:rPr lang="zh-CN" altLang="en-US" sz="2000" dirty="0">
                <a:latin typeface="Arial" pitchFamily="34" charset="0"/>
                <a:ea typeface="黑体" pitchFamily="49" charset="-122"/>
              </a:rPr>
              <a:t>年代将新型的</a:t>
            </a:r>
            <a:r>
              <a:rPr lang="en-US" altLang="zh-CN" sz="2000" dirty="0">
                <a:latin typeface="Arial" pitchFamily="34" charset="0"/>
                <a:ea typeface="黑体" pitchFamily="49" charset="-122"/>
              </a:rPr>
              <a:t>Web</a:t>
            </a:r>
            <a:r>
              <a:rPr lang="zh-CN" altLang="en-US" sz="2000" dirty="0">
                <a:latin typeface="Arial" pitchFamily="34" charset="0"/>
                <a:ea typeface="黑体" pitchFamily="49" charset="-122"/>
              </a:rPr>
              <a:t>技术与关系型数据库技术相结合而产生的新型数据库模型</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a:t>
            </a:r>
            <a:r>
              <a:rPr lang="zh-CN" altLang="en-US" sz="2000" dirty="0" smtClean="0">
                <a:solidFill>
                  <a:srgbClr val="FFFF00"/>
                </a:solidFill>
                <a:latin typeface="Arial" pitchFamily="34" charset="0"/>
                <a:ea typeface="黑体" pitchFamily="49" charset="-122"/>
              </a:rPr>
              <a:t>关系模型是</a:t>
            </a:r>
            <a:r>
              <a:rPr lang="zh-CN" altLang="en-US" sz="2000" dirty="0">
                <a:solidFill>
                  <a:srgbClr val="FFFF00"/>
                </a:solidFill>
                <a:latin typeface="Arial" pitchFamily="34" charset="0"/>
                <a:ea typeface="黑体" pitchFamily="49" charset="-122"/>
              </a:rPr>
              <a:t>目前使用最广泛的数据模型，</a:t>
            </a:r>
            <a:r>
              <a:rPr lang="en-US" altLang="zh-CN" sz="2000" dirty="0">
                <a:solidFill>
                  <a:srgbClr val="FFFF00"/>
                </a:solidFill>
                <a:latin typeface="Arial" pitchFamily="34" charset="0"/>
                <a:ea typeface="黑体" pitchFamily="49" charset="-122"/>
              </a:rPr>
              <a:t>Visual FoxPro</a:t>
            </a:r>
            <a:r>
              <a:rPr lang="zh-CN" altLang="en-US" sz="2000" dirty="0">
                <a:solidFill>
                  <a:srgbClr val="FFFF00"/>
                </a:solidFill>
                <a:latin typeface="Arial" pitchFamily="34" charset="0"/>
                <a:ea typeface="黑体" pitchFamily="49" charset="-122"/>
              </a:rPr>
              <a:t>、</a:t>
            </a:r>
            <a:r>
              <a:rPr lang="en-US" altLang="zh-CN" sz="2000" dirty="0">
                <a:solidFill>
                  <a:srgbClr val="FFFF00"/>
                </a:solidFill>
                <a:latin typeface="Arial" pitchFamily="34" charset="0"/>
                <a:ea typeface="黑体" pitchFamily="49" charset="-122"/>
              </a:rPr>
              <a:t>Oracle</a:t>
            </a:r>
            <a:r>
              <a:rPr lang="zh-CN" altLang="en-US" sz="2000" dirty="0">
                <a:solidFill>
                  <a:srgbClr val="FFFF00"/>
                </a:solidFill>
                <a:latin typeface="Arial" pitchFamily="34" charset="0"/>
                <a:ea typeface="黑体" pitchFamily="49" charset="-122"/>
              </a:rPr>
              <a:t>、</a:t>
            </a:r>
            <a:r>
              <a:rPr lang="en-US" altLang="zh-CN" sz="2000" dirty="0">
                <a:solidFill>
                  <a:srgbClr val="FFFF00"/>
                </a:solidFill>
                <a:latin typeface="Arial" pitchFamily="34" charset="0"/>
                <a:ea typeface="黑体" pitchFamily="49" charset="-122"/>
              </a:rPr>
              <a:t>SQL Server</a:t>
            </a:r>
            <a:r>
              <a:rPr lang="zh-CN" altLang="en-US" sz="2000" dirty="0">
                <a:solidFill>
                  <a:srgbClr val="FFFF00"/>
                </a:solidFill>
                <a:latin typeface="Arial" pitchFamily="34" charset="0"/>
                <a:ea typeface="黑体" pitchFamily="49" charset="-122"/>
              </a:rPr>
              <a:t>、</a:t>
            </a:r>
            <a:r>
              <a:rPr lang="en-US" altLang="zh-CN" sz="2000" dirty="0">
                <a:solidFill>
                  <a:srgbClr val="FFFF00"/>
                </a:solidFill>
                <a:latin typeface="Arial" pitchFamily="34" charset="0"/>
                <a:ea typeface="黑体" pitchFamily="49" charset="-122"/>
              </a:rPr>
              <a:t>Access</a:t>
            </a:r>
            <a:r>
              <a:rPr lang="zh-CN" altLang="en-US" sz="2000" dirty="0">
                <a:solidFill>
                  <a:srgbClr val="FFFF00"/>
                </a:solidFill>
                <a:latin typeface="Arial" pitchFamily="34" charset="0"/>
                <a:ea typeface="黑体" pitchFamily="49" charset="-122"/>
              </a:rPr>
              <a:t>等都是关系型数据库。而面向对象模型和</a:t>
            </a:r>
            <a:r>
              <a:rPr lang="en-US" altLang="zh-CN" sz="2000" dirty="0">
                <a:solidFill>
                  <a:srgbClr val="FFFF00"/>
                </a:solidFill>
                <a:latin typeface="Arial" pitchFamily="34" charset="0"/>
                <a:ea typeface="黑体" pitchFamily="49" charset="-122"/>
              </a:rPr>
              <a:t>Web</a:t>
            </a:r>
            <a:r>
              <a:rPr lang="zh-CN" altLang="en-US" sz="2000" dirty="0">
                <a:solidFill>
                  <a:srgbClr val="FFFF00"/>
                </a:solidFill>
                <a:latin typeface="Arial" pitchFamily="34" charset="0"/>
                <a:ea typeface="黑体" pitchFamily="49" charset="-122"/>
              </a:rPr>
              <a:t>模型都是近年才出现的数据模型，是目前数据库技术研究的方向，它们也都是建筑在关系模型的基础上。因此，关系型数据一定是学习的重点。</a:t>
            </a:r>
          </a:p>
        </p:txBody>
      </p:sp>
    </p:spTree>
    <p:extLst>
      <p:ext uri="{BB962C8B-B14F-4D97-AF65-F5344CB8AC3E}">
        <p14:creationId xmlns:p14="http://schemas.microsoft.com/office/powerpoint/2010/main" val="2337724659"/>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644665"/>
            <a:ext cx="9000000"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关系代数（</a:t>
            </a:r>
            <a:r>
              <a:rPr lang="en-US" altLang="zh-CN" sz="2000" dirty="0" smtClean="0">
                <a:latin typeface="Arial" pitchFamily="34" charset="0"/>
                <a:ea typeface="黑体" pitchFamily="49" charset="-122"/>
              </a:rPr>
              <a:t>Relational </a:t>
            </a:r>
            <a:r>
              <a:rPr lang="en-US" altLang="zh-CN" sz="2000" dirty="0">
                <a:latin typeface="Arial" pitchFamily="34" charset="0"/>
                <a:ea typeface="黑体" pitchFamily="49" charset="-122"/>
              </a:rPr>
              <a:t>algebra</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以集合代数为</a:t>
            </a:r>
            <a:r>
              <a:rPr lang="zh-CN" altLang="en-US" sz="2000" dirty="0" smtClean="0">
                <a:latin typeface="Arial" pitchFamily="34" charset="0"/>
                <a:ea typeface="黑体" pitchFamily="49" charset="-122"/>
              </a:rPr>
              <a:t>基础，是</a:t>
            </a:r>
            <a:r>
              <a:rPr lang="zh-CN" altLang="en-US" sz="2000" dirty="0">
                <a:latin typeface="Arial" pitchFamily="34" charset="0"/>
                <a:ea typeface="黑体" pitchFamily="49" charset="-122"/>
              </a:rPr>
              <a:t>一种抽象的查询语言，是关系数据操纵语言的一种传统表达式</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下面</a:t>
            </a:r>
            <a:r>
              <a:rPr lang="zh-CN" altLang="en-US" sz="2000" dirty="0">
                <a:latin typeface="Arial" pitchFamily="34" charset="0"/>
                <a:ea typeface="黑体" pitchFamily="49" charset="-122"/>
              </a:rPr>
              <a:t>将介绍关于关系数据库的理论</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关系代数</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82311"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1.5  </a:t>
            </a:r>
            <a:r>
              <a:rPr lang="zh-CN" altLang="en-US" sz="2400" dirty="0" smtClean="0">
                <a:latin typeface="黑体" pitchFamily="49" charset="-122"/>
                <a:ea typeface="黑体" pitchFamily="49" charset="-122"/>
              </a:rPr>
              <a:t>关系代数</a:t>
            </a:r>
            <a:endParaRPr lang="zh-CN" altLang="en-US" sz="2400" dirty="0">
              <a:latin typeface="黑体" pitchFamily="49" charset="-122"/>
              <a:ea typeface="黑体" pitchFamily="49" charset="-122"/>
            </a:endParaRPr>
          </a:p>
        </p:txBody>
      </p:sp>
      <p:sp>
        <p:nvSpPr>
          <p:cNvPr id="4" name="Rectangle 4"/>
          <p:cNvSpPr>
            <a:spLocks noChangeArrowheads="1"/>
          </p:cNvSpPr>
          <p:nvPr/>
        </p:nvSpPr>
        <p:spPr bwMode="auto">
          <a:xfrm>
            <a:off x="82311" y="167680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1.5.1  </a:t>
            </a:r>
            <a:r>
              <a:rPr lang="zh-CN" altLang="en-US" sz="2200" dirty="0">
                <a:ea typeface="黑体" pitchFamily="49" charset="-122"/>
              </a:rPr>
              <a:t>关系代数的运算符及分类</a:t>
            </a:r>
          </a:p>
        </p:txBody>
      </p:sp>
      <p:sp>
        <p:nvSpPr>
          <p:cNvPr id="6" name="Rectangle 5"/>
          <p:cNvSpPr>
            <a:spLocks noChangeArrowheads="1"/>
          </p:cNvSpPr>
          <p:nvPr/>
        </p:nvSpPr>
        <p:spPr bwMode="auto">
          <a:xfrm>
            <a:off x="82311" y="2132836"/>
            <a:ext cx="9000000" cy="4104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关系代数</a:t>
            </a:r>
            <a:r>
              <a:rPr lang="zh-CN" altLang="en-US" sz="2000" dirty="0">
                <a:latin typeface="Arial" pitchFamily="34" charset="0"/>
                <a:ea typeface="黑体" pitchFamily="49" charset="-122"/>
              </a:rPr>
              <a:t>的运算对象是关系，运算结果也是关系 。关系代数所使用的运算符四类：集合运算符、专门的关系运算符、自述比较运算符和逻辑运算符。</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集合运算符：∪（并运算）、∩（交运算）、－（差运算）和</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（广义笛卡尔积）。</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专门的关系运算符：</a:t>
            </a:r>
            <a:r>
              <a:rPr lang="en-US" altLang="zh-CN" sz="2000" dirty="0">
                <a:latin typeface="Arial" pitchFamily="34" charset="0"/>
                <a:ea typeface="黑体" pitchFamily="49" charset="-122"/>
              </a:rPr>
              <a:t>σ</a:t>
            </a:r>
            <a:r>
              <a:rPr lang="zh-CN" altLang="en-US" sz="2000" dirty="0">
                <a:latin typeface="Arial" pitchFamily="34" charset="0"/>
                <a:ea typeface="黑体" pitchFamily="49" charset="-122"/>
              </a:rPr>
              <a:t>（选择）、</a:t>
            </a:r>
            <a:r>
              <a:rPr lang="en-US" altLang="zh-CN" sz="2000" dirty="0">
                <a:latin typeface="Arial" pitchFamily="34" charset="0"/>
                <a:ea typeface="黑体" pitchFamily="49" charset="-122"/>
              </a:rPr>
              <a:t>π</a:t>
            </a:r>
            <a:r>
              <a:rPr lang="zh-CN" altLang="en-US" sz="2000" dirty="0">
                <a:latin typeface="Arial" pitchFamily="34" charset="0"/>
                <a:ea typeface="黑体" pitchFamily="49" charset="-122"/>
              </a:rPr>
              <a:t>（投影）、</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（除）和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连接）。</a:t>
            </a:r>
          </a:p>
          <a:p>
            <a:r>
              <a:rPr lang="zh-CN" altLang="en-US" sz="2000" dirty="0">
                <a:latin typeface="Arial" pitchFamily="34" charset="0"/>
                <a:ea typeface="黑体" pitchFamily="49" charset="-122"/>
              </a:rPr>
              <a:t>③比较运算符：＞（大于）、≥（大于等于）、＜（小于）、≤（小于等于）、＝（等于）和≠（不等于）。</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逻辑运算符</a:t>
            </a:r>
            <a:r>
              <a:rPr lang="zh-CN" altLang="en-US" sz="2000" dirty="0" smtClean="0">
                <a:latin typeface="Arial" pitchFamily="34" charset="0"/>
                <a:ea typeface="黑体" pitchFamily="49" charset="-122"/>
              </a:rPr>
              <a:t>：</a:t>
            </a:r>
            <a:r>
              <a:rPr lang="en-US" altLang="zh-CN" sz="2000" dirty="0" smtClean="0">
                <a:sym typeface="Symbol"/>
              </a:rPr>
              <a:t></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非）、∧（与）和∨（或）。</a:t>
            </a:r>
          </a:p>
          <a:p>
            <a:r>
              <a:rPr lang="zh-CN" altLang="en-US" sz="2000" dirty="0" smtClean="0">
                <a:latin typeface="Arial" pitchFamily="34" charset="0"/>
                <a:ea typeface="黑体" pitchFamily="49" charset="-122"/>
              </a:rPr>
              <a:t>       关系代数</a:t>
            </a:r>
            <a:r>
              <a:rPr lang="zh-CN" altLang="en-US" sz="2000" dirty="0">
                <a:latin typeface="Arial" pitchFamily="34" charset="0"/>
                <a:ea typeface="黑体" pitchFamily="49" charset="-122"/>
              </a:rPr>
              <a:t>的运算可分为传统的集合运算和专门的关系运算两类。</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传统的集合运算。传统的集合运算从关系定义出发，把关系看破成元组的集合，其运算是从关系的记录（行）的角度来进行。</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专门的关系运算。专门的关系运算不仅涉及关系的记录（行），也涉及关系的属性（列）</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2945" y="3453506"/>
            <a:ext cx="288032" cy="19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375579"/>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569854"/>
            <a:ext cx="900000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传统</a:t>
            </a:r>
            <a:r>
              <a:rPr lang="zh-CN" altLang="en-US" sz="2000" dirty="0">
                <a:latin typeface="Arial" pitchFamily="34" charset="0"/>
                <a:ea typeface="黑体" pitchFamily="49" charset="-122"/>
              </a:rPr>
              <a:t>的集合运算是二目运算，包括并、交、差、广义笛卡尔积四种运算</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4"/>
          <p:cNvSpPr>
            <a:spLocks noChangeArrowheads="1"/>
          </p:cNvSpPr>
          <p:nvPr/>
        </p:nvSpPr>
        <p:spPr bwMode="auto">
          <a:xfrm>
            <a:off x="82311" y="122052"/>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1.5.2  </a:t>
            </a:r>
            <a:r>
              <a:rPr lang="zh-CN" altLang="en-US" sz="2200" dirty="0">
                <a:ea typeface="黑体" pitchFamily="49" charset="-122"/>
              </a:rPr>
              <a:t>传统的集合运算</a:t>
            </a:r>
          </a:p>
        </p:txBody>
      </p:sp>
      <p:sp>
        <p:nvSpPr>
          <p:cNvPr id="4" name="Rectangle 3"/>
          <p:cNvSpPr>
            <a:spLocks noChangeArrowheads="1"/>
          </p:cNvSpPr>
          <p:nvPr/>
        </p:nvSpPr>
        <p:spPr bwMode="auto">
          <a:xfrm>
            <a:off x="82311" y="1017696"/>
            <a:ext cx="5147209"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．并（</a:t>
            </a:r>
            <a:r>
              <a:rPr lang="en-US" altLang="zh-CN" sz="2200" dirty="0">
                <a:ea typeface="黑体" pitchFamily="49" charset="-122"/>
              </a:rPr>
              <a:t>Union</a:t>
            </a:r>
            <a:r>
              <a:rPr lang="zh-CN" altLang="en-US" sz="2200" dirty="0">
                <a:ea typeface="黑体" pitchFamily="49" charset="-122"/>
              </a:rPr>
              <a:t>）</a:t>
            </a:r>
          </a:p>
        </p:txBody>
      </p:sp>
      <p:sp>
        <p:nvSpPr>
          <p:cNvPr id="5" name="Rectangle 3"/>
          <p:cNvSpPr>
            <a:spLocks noChangeArrowheads="1"/>
          </p:cNvSpPr>
          <p:nvPr/>
        </p:nvSpPr>
        <p:spPr bwMode="auto">
          <a:xfrm>
            <a:off x="82311" y="3425508"/>
            <a:ext cx="5147209"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．差（</a:t>
            </a:r>
            <a:r>
              <a:rPr lang="en-US" altLang="zh-CN" sz="2200" dirty="0">
                <a:ea typeface="黑体" pitchFamily="49" charset="-122"/>
              </a:rPr>
              <a:t>Difference</a:t>
            </a:r>
            <a:r>
              <a:rPr lang="zh-CN" altLang="en-US" sz="2200" dirty="0">
                <a:ea typeface="黑体" pitchFamily="49" charset="-122"/>
              </a:rPr>
              <a:t>）</a:t>
            </a:r>
          </a:p>
        </p:txBody>
      </p:sp>
      <p:sp>
        <p:nvSpPr>
          <p:cNvPr id="6" name="Rectangle 3"/>
          <p:cNvSpPr>
            <a:spLocks noChangeArrowheads="1"/>
          </p:cNvSpPr>
          <p:nvPr/>
        </p:nvSpPr>
        <p:spPr bwMode="auto">
          <a:xfrm>
            <a:off x="82311" y="4925416"/>
            <a:ext cx="5147209"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3</a:t>
            </a:r>
            <a:r>
              <a:rPr lang="zh-CN" altLang="en-US" sz="2200" dirty="0">
                <a:ea typeface="黑体" pitchFamily="49" charset="-122"/>
              </a:rPr>
              <a:t>．交（</a:t>
            </a:r>
            <a:r>
              <a:rPr lang="en-US" altLang="zh-CN" sz="2200" dirty="0">
                <a:ea typeface="黑体" pitchFamily="49" charset="-122"/>
              </a:rPr>
              <a:t>Intersection Referential integrity</a:t>
            </a:r>
            <a:r>
              <a:rPr lang="zh-CN" altLang="en-US" sz="2200" dirty="0">
                <a:ea typeface="黑体" pitchFamily="49" charset="-122"/>
              </a:rPr>
              <a:t>）</a:t>
            </a:r>
          </a:p>
        </p:txBody>
      </p:sp>
      <p:sp>
        <p:nvSpPr>
          <p:cNvPr id="8" name="Rectangle 5"/>
          <p:cNvSpPr>
            <a:spLocks noChangeArrowheads="1"/>
          </p:cNvSpPr>
          <p:nvPr/>
        </p:nvSpPr>
        <p:spPr bwMode="auto">
          <a:xfrm>
            <a:off x="82311" y="1465498"/>
            <a:ext cx="9000000"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设</a:t>
            </a:r>
            <a:r>
              <a:rPr lang="zh-CN" altLang="en-US" sz="2000" dirty="0">
                <a:latin typeface="Arial" pitchFamily="34" charset="0"/>
                <a:ea typeface="黑体" pitchFamily="49" charset="-122"/>
              </a:rPr>
              <a:t>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具有相同的目</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（即两个关系都有</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个属性），且相应的属性取自同一个域，则关系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的并由属于</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或属于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的元组组成。其结果关系仍为</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目关系。记作：</a:t>
            </a:r>
          </a:p>
          <a:p>
            <a:r>
              <a:rPr lang="en-US" altLang="zh-CN" sz="2000" dirty="0" smtClean="0">
                <a:latin typeface="Arial" pitchFamily="34" charset="0"/>
                <a:ea typeface="黑体" pitchFamily="49" charset="-122"/>
              </a:rPr>
              <a:t>       R</a:t>
            </a:r>
            <a:r>
              <a:rPr lang="en-US" altLang="zh-CN" sz="2000" dirty="0">
                <a:latin typeface="Arial" pitchFamily="34" charset="0"/>
                <a:ea typeface="黑体" pitchFamily="49" charset="-122"/>
              </a:rPr>
              <a:t>∪S={</a:t>
            </a:r>
            <a:r>
              <a:rPr lang="en-US" altLang="zh-CN" sz="2000" dirty="0" err="1">
                <a:latin typeface="Arial" pitchFamily="34" charset="0"/>
                <a:ea typeface="黑体" pitchFamily="49" charset="-122"/>
              </a:rPr>
              <a:t>t|t∈R∨t∈S</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t</a:t>
            </a:r>
            <a:r>
              <a:rPr lang="zh-CN" altLang="en-US" sz="2000" dirty="0">
                <a:latin typeface="Arial" pitchFamily="34" charset="0"/>
                <a:ea typeface="黑体" pitchFamily="49" charset="-122"/>
              </a:rPr>
              <a:t>是元组变量中，</a:t>
            </a:r>
            <a:r>
              <a:rPr lang="en-US" altLang="zh-CN" sz="2000" dirty="0" err="1">
                <a:latin typeface="Arial" pitchFamily="34" charset="0"/>
                <a:ea typeface="黑体" pitchFamily="49" charset="-122"/>
              </a:rPr>
              <a:t>t∈R</a:t>
            </a:r>
            <a:r>
              <a:rPr lang="zh-CN" altLang="en-US" sz="2000" dirty="0">
                <a:latin typeface="Arial" pitchFamily="34" charset="0"/>
                <a:ea typeface="黑体" pitchFamily="49" charset="-122"/>
              </a:rPr>
              <a:t>表示</a:t>
            </a:r>
            <a:r>
              <a:rPr lang="en-US" altLang="zh-CN" sz="2000" dirty="0">
                <a:latin typeface="Arial" pitchFamily="34" charset="0"/>
                <a:ea typeface="黑体" pitchFamily="49" charset="-122"/>
              </a:rPr>
              <a:t>t</a:t>
            </a:r>
            <a:r>
              <a:rPr lang="zh-CN" altLang="en-US" sz="2000" dirty="0">
                <a:latin typeface="Arial" pitchFamily="34" charset="0"/>
                <a:ea typeface="黑体" pitchFamily="49" charset="-122"/>
              </a:rPr>
              <a:t>是</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的一个元组，并运算的结果要消除重复的元组</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9" name="Rectangle 5"/>
          <p:cNvSpPr>
            <a:spLocks noChangeArrowheads="1"/>
          </p:cNvSpPr>
          <p:nvPr/>
        </p:nvSpPr>
        <p:spPr bwMode="auto">
          <a:xfrm>
            <a:off x="82311" y="3873310"/>
            <a:ext cx="9000000" cy="964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设</a:t>
            </a:r>
            <a:r>
              <a:rPr lang="zh-CN" altLang="en-US" sz="2000" dirty="0">
                <a:latin typeface="Arial" pitchFamily="34" charset="0"/>
                <a:ea typeface="黑体" pitchFamily="49" charset="-122"/>
              </a:rPr>
              <a:t>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具有相同的目</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，且相应的属性取自同一个域，则关系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的差由属于</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而不属于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的所有元组组成</a:t>
            </a:r>
            <a:r>
              <a:rPr lang="zh-CN" altLang="en-US" sz="2000" dirty="0" smtClean="0">
                <a:latin typeface="Arial" pitchFamily="34" charset="0"/>
                <a:ea typeface="黑体" pitchFamily="49" charset="-122"/>
              </a:rPr>
              <a:t>。结果</a:t>
            </a:r>
            <a:r>
              <a:rPr lang="zh-CN" altLang="en-US" sz="2000" dirty="0">
                <a:latin typeface="Arial" pitchFamily="34" charset="0"/>
                <a:ea typeface="黑体" pitchFamily="49" charset="-122"/>
              </a:rPr>
              <a:t>关系仍为</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目关系。记作：</a:t>
            </a:r>
          </a:p>
          <a:p>
            <a:r>
              <a:rPr lang="en-US" altLang="zh-CN" sz="2000" dirty="0" smtClean="0">
                <a:latin typeface="Arial" pitchFamily="34" charset="0"/>
                <a:ea typeface="黑体" pitchFamily="49" charset="-122"/>
              </a:rPr>
              <a:t>       R</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S={</a:t>
            </a:r>
            <a:r>
              <a:rPr lang="en-US" altLang="zh-CN" sz="2000" dirty="0" err="1">
                <a:latin typeface="Arial" pitchFamily="34" charset="0"/>
                <a:ea typeface="黑体" pitchFamily="49" charset="-122"/>
              </a:rPr>
              <a:t>t|t∈R∧t∉S</a:t>
            </a:r>
            <a:r>
              <a:rPr lang="en-US" altLang="zh-CN"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0" name="Rectangle 5"/>
          <p:cNvSpPr>
            <a:spLocks noChangeArrowheads="1"/>
          </p:cNvSpPr>
          <p:nvPr/>
        </p:nvSpPr>
        <p:spPr bwMode="auto">
          <a:xfrm>
            <a:off x="82311" y="5373216"/>
            <a:ext cx="900000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设</a:t>
            </a:r>
            <a:r>
              <a:rPr lang="zh-CN" altLang="en-US" sz="2000" dirty="0">
                <a:latin typeface="Arial" pitchFamily="34" charset="0"/>
                <a:ea typeface="黑体" pitchFamily="49" charset="-122"/>
              </a:rPr>
              <a:t>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具有相同的目</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，且相应的属性取自同一个域，则关系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与关系的交由既属于</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又属于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的元组组成。其结果关系仍为</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目关系。记作：</a:t>
            </a:r>
          </a:p>
          <a:p>
            <a:r>
              <a:rPr lang="en-US" altLang="zh-CN" sz="2000" dirty="0" smtClean="0">
                <a:latin typeface="Arial" pitchFamily="34" charset="0"/>
                <a:ea typeface="黑体" pitchFamily="49" charset="-122"/>
              </a:rPr>
              <a:t>       R</a:t>
            </a:r>
            <a:r>
              <a:rPr lang="en-US" altLang="zh-CN" sz="2000" dirty="0">
                <a:latin typeface="Arial" pitchFamily="34" charset="0"/>
                <a:ea typeface="黑体" pitchFamily="49" charset="-122"/>
              </a:rPr>
              <a:t>∩S={</a:t>
            </a:r>
            <a:r>
              <a:rPr lang="en-US" altLang="zh-CN" sz="2000" dirty="0" err="1">
                <a:latin typeface="Arial" pitchFamily="34" charset="0"/>
                <a:ea typeface="黑体" pitchFamily="49" charset="-122"/>
              </a:rPr>
              <a:t>t|t∈R∧t∈S</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关系</a:t>
            </a:r>
            <a:r>
              <a:rPr lang="zh-CN" altLang="en-US" sz="2000" dirty="0">
                <a:latin typeface="Arial" pitchFamily="34" charset="0"/>
                <a:ea typeface="黑体" pitchFamily="49" charset="-122"/>
              </a:rPr>
              <a:t>的交可以用差来表示，即</a:t>
            </a:r>
            <a:r>
              <a:rPr lang="en-US" altLang="zh-CN" sz="2000" dirty="0">
                <a:latin typeface="Arial" pitchFamily="34" charset="0"/>
                <a:ea typeface="黑体" pitchFamily="49" charset="-122"/>
              </a:rPr>
              <a:t>R∩S=R-</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R-S</a:t>
            </a:r>
            <a:r>
              <a:rPr lang="zh-CN" altLang="en-US" sz="2000" dirty="0">
                <a:latin typeface="Arial" pitchFamily="34" charset="0"/>
                <a:ea typeface="黑体" pitchFamily="49" charset="-122"/>
              </a:rPr>
              <a:t>）</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47633962"/>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548680"/>
            <a:ext cx="9000000"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两</a:t>
            </a:r>
            <a:r>
              <a:rPr lang="zh-CN" altLang="en-US" sz="2000" dirty="0">
                <a:latin typeface="Arial" pitchFamily="34" charset="0"/>
                <a:ea typeface="黑体" pitchFamily="49" charset="-122"/>
              </a:rPr>
              <a:t>个分别为</a:t>
            </a:r>
            <a:r>
              <a:rPr lang="en-US" altLang="zh-CN" sz="2000" dirty="0">
                <a:latin typeface="Arial" pitchFamily="34" charset="0"/>
                <a:ea typeface="黑体" pitchFamily="49" charset="-122"/>
              </a:rPr>
              <a:t>n</a:t>
            </a:r>
            <a:r>
              <a:rPr lang="zh-CN" altLang="en-US" sz="2000" dirty="0" smtClean="0">
                <a:latin typeface="Arial" pitchFamily="34" charset="0"/>
                <a:ea typeface="黑体" pitchFamily="49" charset="-122"/>
              </a:rPr>
              <a:t>目（或</a:t>
            </a:r>
            <a:r>
              <a:rPr lang="zh-CN" altLang="en-US" sz="2000" dirty="0">
                <a:latin typeface="Arial" pitchFamily="34" charset="0"/>
                <a:ea typeface="黑体" pitchFamily="49" charset="-122"/>
              </a:rPr>
              <a:t>称</a:t>
            </a:r>
            <a:r>
              <a:rPr lang="zh-CN" altLang="en-US" sz="2000" dirty="0" smtClean="0">
                <a:latin typeface="Arial" pitchFamily="34" charset="0"/>
                <a:ea typeface="黑体" pitchFamily="49" charset="-122"/>
              </a:rPr>
              <a:t>度）和</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目的关系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的广义笛卡尔积是一个</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n+m</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列的元组的集合</a:t>
            </a:r>
            <a:r>
              <a:rPr lang="en-US" altLang="zh-CN" sz="2000" dirty="0">
                <a:latin typeface="Arial" pitchFamily="34" charset="0"/>
                <a:ea typeface="黑体" pitchFamily="49" charset="-122"/>
              </a:rPr>
              <a:t>R×S</a:t>
            </a:r>
            <a:r>
              <a:rPr lang="zh-CN" altLang="en-US" sz="2000" dirty="0">
                <a:latin typeface="Arial" pitchFamily="34" charset="0"/>
                <a:ea typeface="黑体" pitchFamily="49" charset="-122"/>
              </a:rPr>
              <a:t>。元组的前</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列是关系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的一个元组，后</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列是关系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的一个元组。</a:t>
            </a:r>
          </a:p>
          <a:p>
            <a:r>
              <a:rPr lang="en-US" altLang="zh-CN" sz="2000" dirty="0" smtClean="0">
                <a:latin typeface="Arial" pitchFamily="34" charset="0"/>
                <a:ea typeface="黑体" pitchFamily="49" charset="-122"/>
              </a:rPr>
              <a:t>       R×S</a:t>
            </a:r>
            <a:r>
              <a:rPr lang="zh-CN" altLang="en-US" sz="2000" dirty="0">
                <a:latin typeface="Arial" pitchFamily="34" charset="0"/>
                <a:ea typeface="黑体" pitchFamily="49" charset="-122"/>
              </a:rPr>
              <a:t>的组合原则是：从</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中取一个元组与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中的任一元组搭配组合成一个新的元组，如果</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有</a:t>
            </a:r>
            <a:r>
              <a:rPr lang="en-US" altLang="zh-CN" sz="2000" dirty="0">
                <a:latin typeface="Arial" pitchFamily="34" charset="0"/>
                <a:ea typeface="黑体" pitchFamily="49" charset="-122"/>
              </a:rPr>
              <a:t>k2</a:t>
            </a:r>
            <a:r>
              <a:rPr lang="zh-CN" altLang="en-US" sz="2000" dirty="0">
                <a:latin typeface="Arial" pitchFamily="34" charset="0"/>
                <a:ea typeface="黑体" pitchFamily="49" charset="-122"/>
              </a:rPr>
              <a:t>个元组则会产生</a:t>
            </a:r>
            <a:r>
              <a:rPr lang="en-US" altLang="zh-CN" sz="2000" dirty="0">
                <a:latin typeface="Arial" pitchFamily="34" charset="0"/>
                <a:ea typeface="黑体" pitchFamily="49" charset="-122"/>
              </a:rPr>
              <a:t>k2</a:t>
            </a:r>
            <a:r>
              <a:rPr lang="zh-CN" altLang="en-US" sz="2000" dirty="0">
                <a:latin typeface="Arial" pitchFamily="34" charset="0"/>
                <a:ea typeface="黑体" pitchFamily="49" charset="-122"/>
              </a:rPr>
              <a:t>个新元组</a:t>
            </a:r>
            <a:r>
              <a:rPr lang="en-US" altLang="zh-CN" sz="2000" dirty="0">
                <a:latin typeface="Arial" pitchFamily="34" charset="0"/>
                <a:ea typeface="黑体" pitchFamily="49" charset="-122"/>
              </a:rPr>
              <a:t>, R</a:t>
            </a:r>
            <a:r>
              <a:rPr lang="zh-CN" altLang="en-US" sz="2000" dirty="0">
                <a:latin typeface="Arial" pitchFamily="34" charset="0"/>
                <a:ea typeface="黑体" pitchFamily="49" charset="-122"/>
              </a:rPr>
              <a:t>中若有</a:t>
            </a:r>
            <a:r>
              <a:rPr lang="en-US" altLang="zh-CN" sz="2000" dirty="0">
                <a:latin typeface="Arial" pitchFamily="34" charset="0"/>
                <a:ea typeface="黑体" pitchFamily="49" charset="-122"/>
              </a:rPr>
              <a:t>k1</a:t>
            </a:r>
            <a:r>
              <a:rPr lang="zh-CN" altLang="en-US" sz="2000" dirty="0">
                <a:latin typeface="Arial" pitchFamily="34" charset="0"/>
                <a:ea typeface="黑体" pitchFamily="49" charset="-122"/>
              </a:rPr>
              <a:t>个元组时则会产生</a:t>
            </a:r>
            <a:r>
              <a:rPr lang="en-US" altLang="zh-CN" sz="2000" dirty="0">
                <a:latin typeface="Arial" pitchFamily="34" charset="0"/>
                <a:ea typeface="黑体" pitchFamily="49" charset="-122"/>
              </a:rPr>
              <a:t>k1×k2</a:t>
            </a:r>
            <a:r>
              <a:rPr lang="zh-CN" altLang="en-US" sz="2000" dirty="0">
                <a:latin typeface="Arial" pitchFamily="34" charset="0"/>
                <a:ea typeface="黑体" pitchFamily="49" charset="-122"/>
              </a:rPr>
              <a:t>个新元组</a:t>
            </a:r>
            <a:r>
              <a:rPr lang="zh-CN" altLang="en-US" sz="2000" dirty="0" smtClean="0">
                <a:latin typeface="Arial" pitchFamily="34" charset="0"/>
                <a:ea typeface="黑体" pitchFamily="49" charset="-122"/>
              </a:rPr>
              <a:t>。广义</a:t>
            </a:r>
            <a:r>
              <a:rPr lang="zh-CN" altLang="en-US" sz="2000" dirty="0">
                <a:latin typeface="Arial" pitchFamily="34" charset="0"/>
                <a:ea typeface="黑体" pitchFamily="49" charset="-122"/>
              </a:rPr>
              <a:t>笛卡尔积的定义形式如下：</a:t>
            </a:r>
          </a:p>
          <a:p>
            <a:r>
              <a:rPr lang="en-US" altLang="zh-CN" sz="2000" dirty="0" smtClean="0">
                <a:latin typeface="Arial" pitchFamily="34" charset="0"/>
                <a:ea typeface="黑体" pitchFamily="49" charset="-122"/>
              </a:rPr>
              <a:t>       R×S</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t|t</a:t>
            </a:r>
            <a:r>
              <a:rPr lang="en-US" altLang="zh-CN" sz="2000" dirty="0">
                <a:latin typeface="Arial" pitchFamily="34" charset="0"/>
                <a:ea typeface="黑体" pitchFamily="49" charset="-122"/>
              </a:rPr>
              <a:t>=&lt;</a:t>
            </a:r>
            <a:r>
              <a:rPr lang="en-US" altLang="zh-CN" sz="2000" dirty="0" err="1">
                <a:latin typeface="Arial" pitchFamily="34" charset="0"/>
                <a:ea typeface="黑体" pitchFamily="49" charset="-122"/>
              </a:rPr>
              <a:t>t</a:t>
            </a:r>
            <a:r>
              <a:rPr lang="en-US" altLang="zh-CN" sz="2000" baseline="30000" dirty="0" err="1">
                <a:latin typeface="Arial" pitchFamily="34" charset="0"/>
                <a:ea typeface="黑体" pitchFamily="49" charset="-122"/>
              </a:rPr>
              <a:t>n</a:t>
            </a:r>
            <a:r>
              <a:rPr lang="en-US" altLang="zh-CN" sz="2000" dirty="0" err="1">
                <a:latin typeface="Arial" pitchFamily="34" charset="0"/>
                <a:ea typeface="黑体" pitchFamily="49" charset="-122"/>
              </a:rPr>
              <a:t>,t</a:t>
            </a:r>
            <a:r>
              <a:rPr lang="en-US" altLang="zh-CN" sz="2000" baseline="30000" dirty="0" err="1">
                <a:latin typeface="Arial" pitchFamily="34" charset="0"/>
                <a:ea typeface="黑体" pitchFamily="49" charset="-122"/>
              </a:rPr>
              <a:t>m</a:t>
            </a:r>
            <a:r>
              <a:rPr lang="en-US" altLang="zh-CN" sz="2000" dirty="0">
                <a:latin typeface="Arial" pitchFamily="34" charset="0"/>
                <a:ea typeface="黑体" pitchFamily="49" charset="-122"/>
              </a:rPr>
              <a:t>&gt;∧</a:t>
            </a:r>
            <a:r>
              <a:rPr lang="en-US" altLang="zh-CN" sz="2000" dirty="0" err="1">
                <a:latin typeface="Arial" pitchFamily="34" charset="0"/>
                <a:ea typeface="黑体" pitchFamily="49" charset="-122"/>
              </a:rPr>
              <a:t>t</a:t>
            </a:r>
            <a:r>
              <a:rPr lang="en-US" altLang="zh-CN" sz="2000" baseline="30000" dirty="0" err="1">
                <a:latin typeface="Arial" pitchFamily="34" charset="0"/>
                <a:ea typeface="黑体" pitchFamily="49" charset="-122"/>
              </a:rPr>
              <a:t>n</a:t>
            </a:r>
            <a:r>
              <a:rPr lang="en-US" altLang="zh-CN" sz="2000" dirty="0" err="1">
                <a:latin typeface="Arial" pitchFamily="34" charset="0"/>
                <a:ea typeface="黑体" pitchFamily="49" charset="-122"/>
              </a:rPr>
              <a:t>∈R∧t</a:t>
            </a:r>
            <a:r>
              <a:rPr lang="en-US" altLang="zh-CN" sz="2000" baseline="30000" dirty="0" err="1">
                <a:latin typeface="Arial" pitchFamily="34" charset="0"/>
                <a:ea typeface="黑体" pitchFamily="49" charset="-122"/>
              </a:rPr>
              <a:t>m</a:t>
            </a:r>
            <a:r>
              <a:rPr lang="en-US" altLang="zh-CN" sz="2000" dirty="0" err="1">
                <a:latin typeface="Arial" pitchFamily="34" charset="0"/>
                <a:ea typeface="黑体" pitchFamily="49" charset="-122"/>
              </a:rPr>
              <a:t>∉S</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en-US" altLang="zh-CN" sz="2000" dirty="0" smtClean="0">
                <a:latin typeface="Arial" pitchFamily="34" charset="0"/>
                <a:ea typeface="黑体" pitchFamily="49" charset="-122"/>
              </a:rPr>
              <a:t>n</a:t>
            </a:r>
            <a:r>
              <a:rPr lang="zh-CN" altLang="en-US" sz="2000" dirty="0" smtClean="0">
                <a:latin typeface="Arial" pitchFamily="34" charset="0"/>
                <a:ea typeface="黑体" pitchFamily="49" charset="-122"/>
              </a:rPr>
              <a:t>、</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为上标，分别表示有</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个分量和</a:t>
            </a:r>
            <a:r>
              <a:rPr lang="en-US" altLang="zh-CN" sz="2000" dirty="0">
                <a:latin typeface="Arial" pitchFamily="34" charset="0"/>
                <a:ea typeface="黑体" pitchFamily="49" charset="-122"/>
              </a:rPr>
              <a:t>m</a:t>
            </a:r>
            <a:r>
              <a:rPr lang="zh-CN" altLang="en-US" sz="2000" dirty="0">
                <a:latin typeface="Arial" pitchFamily="34" charset="0"/>
                <a:ea typeface="黑体" pitchFamily="49" charset="-122"/>
              </a:rPr>
              <a:t>个分量。</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1-2】  </a:t>
            </a:r>
            <a:r>
              <a:rPr lang="zh-CN" altLang="en-US" sz="2000" dirty="0">
                <a:latin typeface="Arial" pitchFamily="34" charset="0"/>
                <a:ea typeface="黑体" pitchFamily="49" charset="-122"/>
              </a:rPr>
              <a:t>关系的传统集合运算举例。有关系</a:t>
            </a:r>
            <a:r>
              <a:rPr lang="en-US" altLang="zh-CN" sz="2000" dirty="0">
                <a:latin typeface="Arial" pitchFamily="34" charset="0"/>
                <a:ea typeface="黑体" pitchFamily="49" charset="-122"/>
              </a:rPr>
              <a:t>R </a:t>
            </a:r>
            <a:r>
              <a:rPr lang="zh-CN" altLang="en-US" sz="2000" dirty="0">
                <a:latin typeface="Arial" pitchFamily="34" charset="0"/>
                <a:ea typeface="黑体" pitchFamily="49" charset="-122"/>
              </a:rPr>
              <a:t>和关系</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，如图</a:t>
            </a:r>
            <a:r>
              <a:rPr lang="en-US" altLang="zh-CN" sz="2000" dirty="0">
                <a:latin typeface="Arial" pitchFamily="34" charset="0"/>
                <a:ea typeface="黑体" pitchFamily="49" charset="-122"/>
              </a:rPr>
              <a:t>1-26(A</a:t>
            </a:r>
            <a:r>
              <a:rPr lang="zh-CN" altLang="en-US" sz="2000" dirty="0">
                <a:latin typeface="Arial" pitchFamily="34" charset="0"/>
                <a:ea typeface="黑体" pitchFamily="49" charset="-122"/>
              </a:rPr>
              <a:t>）、图</a:t>
            </a:r>
            <a:r>
              <a:rPr lang="en-US" altLang="zh-CN" sz="2000" dirty="0">
                <a:latin typeface="Arial" pitchFamily="34" charset="0"/>
                <a:ea typeface="黑体" pitchFamily="49" charset="-122"/>
              </a:rPr>
              <a:t>1-26(B</a:t>
            </a:r>
            <a:r>
              <a:rPr lang="zh-CN" altLang="en-US" sz="2000" dirty="0">
                <a:latin typeface="Arial" pitchFamily="34" charset="0"/>
                <a:ea typeface="黑体" pitchFamily="49" charset="-122"/>
              </a:rPr>
              <a:t>）所示。图</a:t>
            </a:r>
            <a:r>
              <a:rPr lang="en-US" altLang="zh-CN" sz="2000" dirty="0">
                <a:latin typeface="Arial" pitchFamily="34" charset="0"/>
                <a:ea typeface="黑体" pitchFamily="49" charset="-122"/>
              </a:rPr>
              <a:t>1-26(C</a:t>
            </a:r>
            <a:r>
              <a:rPr lang="zh-CN" altLang="en-US" sz="2000" dirty="0">
                <a:latin typeface="Arial" pitchFamily="34" charset="0"/>
                <a:ea typeface="黑体" pitchFamily="49" charset="-122"/>
              </a:rPr>
              <a:t>）为关系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的并，图</a:t>
            </a:r>
            <a:r>
              <a:rPr lang="en-US" altLang="zh-CN" sz="2000" dirty="0">
                <a:latin typeface="Arial" pitchFamily="34" charset="0"/>
                <a:ea typeface="黑体" pitchFamily="49" charset="-122"/>
              </a:rPr>
              <a:t>1-26(D</a:t>
            </a:r>
            <a:r>
              <a:rPr lang="zh-CN" altLang="en-US" sz="2000" dirty="0">
                <a:latin typeface="Arial" pitchFamily="34" charset="0"/>
                <a:ea typeface="黑体" pitchFamily="49" charset="-122"/>
              </a:rPr>
              <a:t>）为关系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的交，图</a:t>
            </a:r>
            <a:r>
              <a:rPr lang="en-US" altLang="zh-CN" sz="2000" dirty="0">
                <a:latin typeface="Arial" pitchFamily="34" charset="0"/>
                <a:ea typeface="黑体" pitchFamily="49" charset="-122"/>
              </a:rPr>
              <a:t>1-26(e)</a:t>
            </a:r>
            <a:r>
              <a:rPr lang="zh-CN" altLang="en-US" sz="2000" dirty="0">
                <a:latin typeface="Arial" pitchFamily="34" charset="0"/>
                <a:ea typeface="黑体" pitchFamily="49" charset="-122"/>
              </a:rPr>
              <a:t>为关系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的差，图</a:t>
            </a:r>
            <a:r>
              <a:rPr lang="en-US" altLang="zh-CN" sz="2000" dirty="0">
                <a:latin typeface="Arial" pitchFamily="34" charset="0"/>
                <a:ea typeface="黑体" pitchFamily="49" charset="-122"/>
              </a:rPr>
              <a:t>1-26(f)</a:t>
            </a:r>
            <a:r>
              <a:rPr lang="zh-CN" altLang="en-US" sz="2000" dirty="0">
                <a:latin typeface="Arial" pitchFamily="34" charset="0"/>
                <a:ea typeface="黑体" pitchFamily="49" charset="-122"/>
              </a:rPr>
              <a:t>为两者的广义笛卡尔积。</a:t>
            </a:r>
          </a:p>
          <a:p>
            <a:endParaRPr lang="en-US" altLang="zh-CN" sz="2000" dirty="0">
              <a:latin typeface="Arial" pitchFamily="34" charset="0"/>
              <a:ea typeface="黑体" pitchFamily="49" charset="-122"/>
            </a:endParaRPr>
          </a:p>
        </p:txBody>
      </p:sp>
      <p:sp>
        <p:nvSpPr>
          <p:cNvPr id="4" name="Rectangle 3"/>
          <p:cNvSpPr>
            <a:spLocks noChangeArrowheads="1"/>
          </p:cNvSpPr>
          <p:nvPr/>
        </p:nvSpPr>
        <p:spPr bwMode="auto">
          <a:xfrm>
            <a:off x="83336" y="188680"/>
            <a:ext cx="6432880"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．广义笛卡尔积（</a:t>
            </a:r>
            <a:r>
              <a:rPr lang="en-US" altLang="zh-CN" sz="2200" dirty="0">
                <a:ea typeface="黑体" pitchFamily="49" charset="-122"/>
              </a:rPr>
              <a:t>Extended Cartesian product</a:t>
            </a:r>
            <a:r>
              <a:rPr lang="zh-CN" altLang="en-US" sz="2200" dirty="0">
                <a:ea typeface="黑体" pitchFamily="49" charset="-122"/>
              </a:rPr>
              <a:t>）</a:t>
            </a:r>
          </a:p>
        </p:txBody>
      </p:sp>
      <p:graphicFrame>
        <p:nvGraphicFramePr>
          <p:cNvPr id="5" name="表格 4"/>
          <p:cNvGraphicFramePr>
            <a:graphicFrameLocks noGrp="1"/>
          </p:cNvGraphicFramePr>
          <p:nvPr>
            <p:extLst>
              <p:ext uri="{D42A27DB-BD31-4B8C-83A1-F6EECF244321}">
                <p14:modId xmlns:p14="http://schemas.microsoft.com/office/powerpoint/2010/main" val="2425678931"/>
              </p:ext>
            </p:extLst>
          </p:nvPr>
        </p:nvGraphicFramePr>
        <p:xfrm>
          <a:off x="107504" y="4149080"/>
          <a:ext cx="1243330" cy="1097280"/>
        </p:xfrm>
        <a:graphic>
          <a:graphicData uri="http://schemas.openxmlformats.org/drawingml/2006/table">
            <a:tbl>
              <a:tblPr firstRow="1" firstCol="1" lastRow="1" lastCol="1" bandRow="1" bandCol="1"/>
              <a:tblGrid>
                <a:gridCol w="410210"/>
                <a:gridCol w="422910"/>
                <a:gridCol w="410210"/>
              </a:tblGrid>
              <a:tr h="0">
                <a:tc>
                  <a:txBody>
                    <a:bodyPr/>
                    <a:lstStyle/>
                    <a:p>
                      <a:pPr indent="0" algn="just" fontAlgn="ctr">
                        <a:spcAft>
                          <a:spcPts val="0"/>
                        </a:spcAft>
                      </a:pPr>
                      <a:r>
                        <a:rPr lang="en-US" sz="1800" kern="100" dirty="0">
                          <a:effectLst/>
                          <a:latin typeface="Times New Roman"/>
                          <a:ea typeface="宋体"/>
                          <a:cs typeface="Times New Roman"/>
                        </a:rPr>
                        <a:t>A</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B</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C</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a3</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effectLst/>
                          <a:latin typeface="Times New Roman"/>
                          <a:ea typeface="宋体"/>
                          <a:cs typeface="Times New Roman"/>
                        </a:rPr>
                        <a:t>b1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b2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b3</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effectLst/>
                          <a:latin typeface="Times New Roman"/>
                          <a:ea typeface="宋体"/>
                          <a:cs typeface="Times New Roman"/>
                        </a:rPr>
                        <a:t>c1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c3</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344902980"/>
              </p:ext>
            </p:extLst>
          </p:nvPr>
        </p:nvGraphicFramePr>
        <p:xfrm>
          <a:off x="1547664" y="4149080"/>
          <a:ext cx="1243330" cy="1097280"/>
        </p:xfrm>
        <a:graphic>
          <a:graphicData uri="http://schemas.openxmlformats.org/drawingml/2006/table">
            <a:tbl>
              <a:tblPr firstRow="1" firstCol="1" lastRow="1" lastCol="1" bandRow="1" bandCol="1"/>
              <a:tblGrid>
                <a:gridCol w="410210"/>
                <a:gridCol w="422910"/>
                <a:gridCol w="410210"/>
              </a:tblGrid>
              <a:tr h="0">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A</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B</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C</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a1</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a1</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a2</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b2</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b2</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b2</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c2</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c2</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c1</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矩形 6"/>
          <p:cNvSpPr/>
          <p:nvPr/>
        </p:nvSpPr>
        <p:spPr>
          <a:xfrm>
            <a:off x="251520" y="5284856"/>
            <a:ext cx="813043"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a:t>
            </a:r>
            <a:r>
              <a:rPr lang="en-US" altLang="zh-CN" dirty="0">
                <a:solidFill>
                  <a:srgbClr val="FFFFFF"/>
                </a:solidFill>
                <a:latin typeface="Arial" pitchFamily="34" charset="0"/>
                <a:ea typeface="黑体" pitchFamily="49" charset="-122"/>
              </a:rPr>
              <a:t>R</a:t>
            </a:r>
          </a:p>
        </p:txBody>
      </p:sp>
      <p:sp>
        <p:nvSpPr>
          <p:cNvPr id="8" name="矩形 7"/>
          <p:cNvSpPr/>
          <p:nvPr/>
        </p:nvSpPr>
        <p:spPr>
          <a:xfrm>
            <a:off x="634868" y="6150006"/>
            <a:ext cx="3433075"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1-26  </a:t>
            </a:r>
            <a:r>
              <a:rPr lang="zh-CN" altLang="en-US" dirty="0">
                <a:solidFill>
                  <a:srgbClr val="FFFFFF"/>
                </a:solidFill>
                <a:latin typeface="Arial" pitchFamily="34" charset="0"/>
                <a:ea typeface="黑体" pitchFamily="49" charset="-122"/>
              </a:rPr>
              <a:t>关系的传统集合运算举</a:t>
            </a:r>
          </a:p>
        </p:txBody>
      </p:sp>
      <p:sp>
        <p:nvSpPr>
          <p:cNvPr id="9" name="矩形 8"/>
          <p:cNvSpPr/>
          <p:nvPr/>
        </p:nvSpPr>
        <p:spPr>
          <a:xfrm>
            <a:off x="1763688" y="5284856"/>
            <a:ext cx="800219"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(B</a:t>
            </a:r>
            <a:r>
              <a:rPr lang="zh-CN" altLang="en-US" dirty="0">
                <a:solidFill>
                  <a:srgbClr val="FFFFFF"/>
                </a:solidFill>
                <a:latin typeface="Arial" pitchFamily="34" charset="0"/>
                <a:ea typeface="黑体" pitchFamily="49" charset="-122"/>
              </a:rPr>
              <a:t>）</a:t>
            </a:r>
            <a:r>
              <a:rPr lang="en-US" altLang="zh-CN" dirty="0">
                <a:solidFill>
                  <a:srgbClr val="FFFFFF"/>
                </a:solidFill>
                <a:latin typeface="Arial" pitchFamily="34" charset="0"/>
                <a:ea typeface="黑体" pitchFamily="49" charset="-122"/>
              </a:rPr>
              <a:t>S</a:t>
            </a:r>
          </a:p>
        </p:txBody>
      </p:sp>
      <p:graphicFrame>
        <p:nvGraphicFramePr>
          <p:cNvPr id="10" name="表格 9"/>
          <p:cNvGraphicFramePr>
            <a:graphicFrameLocks noGrp="1"/>
          </p:cNvGraphicFramePr>
          <p:nvPr>
            <p:extLst>
              <p:ext uri="{D42A27DB-BD31-4B8C-83A1-F6EECF244321}">
                <p14:modId xmlns:p14="http://schemas.microsoft.com/office/powerpoint/2010/main" val="3184777705"/>
              </p:ext>
            </p:extLst>
          </p:nvPr>
        </p:nvGraphicFramePr>
        <p:xfrm>
          <a:off x="2942081" y="4149080"/>
          <a:ext cx="1243330" cy="1371600"/>
        </p:xfrm>
        <a:graphic>
          <a:graphicData uri="http://schemas.openxmlformats.org/drawingml/2006/table">
            <a:tbl>
              <a:tblPr firstRow="1" firstCol="1" lastRow="1" lastCol="1" bandRow="1" bandCol="1"/>
              <a:tblGrid>
                <a:gridCol w="410210"/>
                <a:gridCol w="422910"/>
                <a:gridCol w="410210"/>
              </a:tblGrid>
              <a:tr h="0">
                <a:tc>
                  <a:txBody>
                    <a:bodyPr/>
                    <a:lstStyle/>
                    <a:p>
                      <a:pPr indent="0" algn="just" fontAlgn="ctr">
                        <a:spcAft>
                          <a:spcPts val="0"/>
                        </a:spcAft>
                      </a:pPr>
                      <a:r>
                        <a:rPr lang="en-US" sz="1800" kern="100" dirty="0">
                          <a:effectLst/>
                          <a:latin typeface="Times New Roman"/>
                          <a:ea typeface="宋体"/>
                          <a:cs typeface="Times New Roman"/>
                        </a:rPr>
                        <a:t>A</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B</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C</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b3</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effectLst/>
                          <a:latin typeface="Times New Roman"/>
                          <a:ea typeface="宋体"/>
                          <a:cs typeface="Times New Roman"/>
                        </a:rPr>
                        <a:t>c1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矩形 10"/>
          <p:cNvSpPr/>
          <p:nvPr/>
        </p:nvSpPr>
        <p:spPr>
          <a:xfrm>
            <a:off x="2915816" y="5669084"/>
            <a:ext cx="1274708"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(C</a:t>
            </a:r>
            <a:r>
              <a:rPr lang="zh-CN" altLang="en-US" dirty="0">
                <a:solidFill>
                  <a:srgbClr val="FFFFFF"/>
                </a:solidFill>
                <a:latin typeface="Arial" pitchFamily="34" charset="0"/>
                <a:ea typeface="黑体" pitchFamily="49" charset="-122"/>
              </a:rPr>
              <a:t>） </a:t>
            </a:r>
            <a:r>
              <a:rPr lang="en-US" altLang="zh-CN" dirty="0">
                <a:solidFill>
                  <a:srgbClr val="FFFFFF"/>
                </a:solidFill>
                <a:latin typeface="Arial" pitchFamily="34" charset="0"/>
                <a:ea typeface="黑体" pitchFamily="49" charset="-122"/>
              </a:rPr>
              <a:t>R∪S</a:t>
            </a:r>
          </a:p>
        </p:txBody>
      </p:sp>
      <p:graphicFrame>
        <p:nvGraphicFramePr>
          <p:cNvPr id="12" name="表格 11"/>
          <p:cNvGraphicFramePr>
            <a:graphicFrameLocks noGrp="1"/>
          </p:cNvGraphicFramePr>
          <p:nvPr>
            <p:extLst>
              <p:ext uri="{D42A27DB-BD31-4B8C-83A1-F6EECF244321}">
                <p14:modId xmlns:p14="http://schemas.microsoft.com/office/powerpoint/2010/main" val="2313849291"/>
              </p:ext>
            </p:extLst>
          </p:nvPr>
        </p:nvGraphicFramePr>
        <p:xfrm>
          <a:off x="4298682" y="4149080"/>
          <a:ext cx="1243330" cy="822960"/>
        </p:xfrm>
        <a:graphic>
          <a:graphicData uri="http://schemas.openxmlformats.org/drawingml/2006/table">
            <a:tbl>
              <a:tblPr firstRow="1" firstCol="1" lastRow="1" lastCol="1" bandRow="1" bandCol="1"/>
              <a:tblGrid>
                <a:gridCol w="410210"/>
                <a:gridCol w="422910"/>
                <a:gridCol w="410210"/>
              </a:tblGrid>
              <a:tr h="0">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A</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B</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C</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en-US" sz="1800" kern="100">
                          <a:ln>
                            <a:solidFill>
                              <a:srgbClr val="FFC000"/>
                            </a:solidFill>
                          </a:ln>
                          <a:effectLst/>
                          <a:latin typeface="Times New Roman"/>
                          <a:ea typeface="宋体"/>
                          <a:cs typeface="Times New Roman"/>
                        </a:rPr>
                        <a:t>a1</a:t>
                      </a:r>
                      <a:endParaRPr lang="zh-CN" sz="1800" kern="100">
                        <a:ln>
                          <a:solidFill>
                            <a:srgbClr val="FFC000"/>
                          </a:solidFill>
                        </a:ln>
                        <a:effectLst/>
                        <a:latin typeface="Times New Roman"/>
                        <a:ea typeface="宋体"/>
                        <a:cs typeface="宋体"/>
                      </a:endParaRPr>
                    </a:p>
                    <a:p>
                      <a:pPr indent="0" algn="just" fontAlgn="ctr">
                        <a:spcAft>
                          <a:spcPts val="0"/>
                        </a:spcAft>
                      </a:pPr>
                      <a:r>
                        <a:rPr lang="en-US" sz="1800" kern="100">
                          <a:ln>
                            <a:solidFill>
                              <a:srgbClr val="FFC000"/>
                            </a:solidFill>
                          </a:ln>
                          <a:effectLst/>
                          <a:latin typeface="Times New Roman"/>
                          <a:ea typeface="宋体"/>
                          <a:cs typeface="Times New Roman"/>
                        </a:rPr>
                        <a:t>a2</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b2</a:t>
                      </a:r>
                      <a:endParaRPr lang="zh-CN" sz="1800" kern="100">
                        <a:ln>
                          <a:solidFill>
                            <a:srgbClr val="FFC000"/>
                          </a:solidFill>
                        </a:ln>
                        <a:effectLst/>
                        <a:latin typeface="Times New Roman"/>
                        <a:ea typeface="宋体"/>
                        <a:cs typeface="宋体"/>
                      </a:endParaRPr>
                    </a:p>
                    <a:p>
                      <a:pPr indent="0" algn="just" fontAlgn="ctr">
                        <a:spcAft>
                          <a:spcPts val="0"/>
                        </a:spcAft>
                      </a:pPr>
                      <a:r>
                        <a:rPr lang="en-US" sz="1800" kern="100">
                          <a:ln>
                            <a:solidFill>
                              <a:srgbClr val="FFC000"/>
                            </a:solidFill>
                          </a:ln>
                          <a:effectLst/>
                          <a:latin typeface="Times New Roman"/>
                          <a:ea typeface="宋体"/>
                          <a:cs typeface="Times New Roman"/>
                        </a:rPr>
                        <a:t>b2</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c2</a:t>
                      </a:r>
                      <a:endParaRPr lang="zh-CN" sz="1800" kern="100" dirty="0">
                        <a:ln>
                          <a:solidFill>
                            <a:srgbClr val="FFC000"/>
                          </a:solidFill>
                        </a:ln>
                        <a:effectLst/>
                        <a:latin typeface="Times New Roman"/>
                        <a:ea typeface="宋体"/>
                        <a:cs typeface="宋体"/>
                      </a:endParaRPr>
                    </a:p>
                    <a:p>
                      <a:pPr indent="0" algn="just" fontAlgn="ctr">
                        <a:spcAft>
                          <a:spcPts val="0"/>
                        </a:spcAft>
                      </a:pPr>
                      <a:r>
                        <a:rPr lang="en-US" sz="1800" kern="100" dirty="0">
                          <a:ln>
                            <a:solidFill>
                              <a:srgbClr val="FFC000"/>
                            </a:solidFill>
                          </a:ln>
                          <a:effectLst/>
                          <a:latin typeface="Times New Roman"/>
                          <a:ea typeface="宋体"/>
                          <a:cs typeface="Times New Roman"/>
                        </a:rPr>
                        <a:t>c1</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矩形 12"/>
          <p:cNvSpPr/>
          <p:nvPr/>
        </p:nvSpPr>
        <p:spPr>
          <a:xfrm>
            <a:off x="4240762" y="5013176"/>
            <a:ext cx="1210588"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(D</a:t>
            </a:r>
            <a:r>
              <a:rPr lang="zh-CN" altLang="en-US" dirty="0">
                <a:solidFill>
                  <a:srgbClr val="FFFFFF"/>
                </a:solidFill>
                <a:latin typeface="Arial" pitchFamily="34" charset="0"/>
                <a:ea typeface="黑体" pitchFamily="49" charset="-122"/>
              </a:rPr>
              <a:t>） </a:t>
            </a:r>
            <a:r>
              <a:rPr lang="en-US" altLang="zh-CN" dirty="0">
                <a:solidFill>
                  <a:srgbClr val="FFFFFF"/>
                </a:solidFill>
                <a:latin typeface="Arial" pitchFamily="34" charset="0"/>
                <a:ea typeface="黑体" pitchFamily="49" charset="-122"/>
              </a:rPr>
              <a:t>R∩S</a:t>
            </a:r>
          </a:p>
        </p:txBody>
      </p:sp>
      <p:sp>
        <p:nvSpPr>
          <p:cNvPr id="14" name="矩形 13"/>
          <p:cNvSpPr/>
          <p:nvPr/>
        </p:nvSpPr>
        <p:spPr>
          <a:xfrm>
            <a:off x="4319602" y="6074731"/>
            <a:ext cx="1082348"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(e) R</a:t>
            </a:r>
            <a:r>
              <a:rPr lang="zh-CN" altLang="en-US" dirty="0">
                <a:solidFill>
                  <a:srgbClr val="FFFFFF"/>
                </a:solidFill>
                <a:latin typeface="Arial" pitchFamily="34" charset="0"/>
                <a:ea typeface="黑体" pitchFamily="49" charset="-122"/>
              </a:rPr>
              <a:t>－</a:t>
            </a:r>
            <a:r>
              <a:rPr lang="en-US" altLang="zh-CN" dirty="0">
                <a:solidFill>
                  <a:srgbClr val="FFFFFF"/>
                </a:solidFill>
                <a:latin typeface="Arial" pitchFamily="34" charset="0"/>
                <a:ea typeface="黑体" pitchFamily="49" charset="-122"/>
              </a:rPr>
              <a:t>S</a:t>
            </a:r>
          </a:p>
        </p:txBody>
      </p:sp>
      <p:sp>
        <p:nvSpPr>
          <p:cNvPr id="15" name="矩形 14"/>
          <p:cNvSpPr/>
          <p:nvPr/>
        </p:nvSpPr>
        <p:spPr>
          <a:xfrm>
            <a:off x="4582311" y="6381328"/>
            <a:ext cx="1018227"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(f) R×S</a:t>
            </a:r>
          </a:p>
        </p:txBody>
      </p:sp>
      <p:graphicFrame>
        <p:nvGraphicFramePr>
          <p:cNvPr id="16" name="表格 15"/>
          <p:cNvGraphicFramePr>
            <a:graphicFrameLocks noGrp="1"/>
          </p:cNvGraphicFramePr>
          <p:nvPr>
            <p:extLst>
              <p:ext uri="{D42A27DB-BD31-4B8C-83A1-F6EECF244321}">
                <p14:modId xmlns:p14="http://schemas.microsoft.com/office/powerpoint/2010/main" val="2069759971"/>
              </p:ext>
            </p:extLst>
          </p:nvPr>
        </p:nvGraphicFramePr>
        <p:xfrm>
          <a:off x="4298682" y="5446468"/>
          <a:ext cx="1281430" cy="548640"/>
        </p:xfrm>
        <a:graphic>
          <a:graphicData uri="http://schemas.openxmlformats.org/drawingml/2006/table">
            <a:tbl>
              <a:tblPr firstRow="1" firstCol="1" lastRow="1" lastCol="1" bandRow="1" bandCol="1"/>
              <a:tblGrid>
                <a:gridCol w="410210"/>
                <a:gridCol w="461010"/>
                <a:gridCol w="410210"/>
              </a:tblGrid>
              <a:tr h="0">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A</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B</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ln>
                            <a:solidFill>
                              <a:srgbClr val="FFC000"/>
                            </a:solidFill>
                          </a:ln>
                          <a:effectLst/>
                          <a:latin typeface="Times New Roman"/>
                          <a:ea typeface="宋体"/>
                          <a:cs typeface="Times New Roman"/>
                        </a:rPr>
                        <a:t>C</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en-US" sz="1800" kern="100">
                          <a:ln>
                            <a:solidFill>
                              <a:srgbClr val="FFC000"/>
                            </a:solidFill>
                          </a:ln>
                          <a:effectLst/>
                          <a:latin typeface="Times New Roman"/>
                          <a:ea typeface="宋体"/>
                          <a:cs typeface="Times New Roman"/>
                        </a:rPr>
                        <a:t>a1</a:t>
                      </a:r>
                      <a:endParaRPr lang="zh-CN" sz="1800" kern="10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B1</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ln>
                            <a:solidFill>
                              <a:srgbClr val="FFC000"/>
                            </a:solidFill>
                          </a:ln>
                          <a:effectLst/>
                          <a:latin typeface="Times New Roman"/>
                          <a:ea typeface="宋体"/>
                          <a:cs typeface="Times New Roman"/>
                        </a:rPr>
                        <a:t>c1</a:t>
                      </a:r>
                      <a:endParaRPr lang="zh-CN" sz="1800" kern="100" dirty="0">
                        <a:ln>
                          <a:solidFill>
                            <a:srgbClr val="FFC000"/>
                          </a:solidFill>
                        </a:ln>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2332146980"/>
              </p:ext>
            </p:extLst>
          </p:nvPr>
        </p:nvGraphicFramePr>
        <p:xfrm>
          <a:off x="5724128" y="4005064"/>
          <a:ext cx="3286760" cy="2743200"/>
        </p:xfrm>
        <a:graphic>
          <a:graphicData uri="http://schemas.openxmlformats.org/drawingml/2006/table">
            <a:tbl>
              <a:tblPr firstRow="1" firstCol="1" lastRow="1" lastCol="1" bandRow="1" bandCol="1"/>
              <a:tblGrid>
                <a:gridCol w="568960"/>
                <a:gridCol w="556260"/>
                <a:gridCol w="556260"/>
                <a:gridCol w="543560"/>
                <a:gridCol w="530860"/>
                <a:gridCol w="530860"/>
              </a:tblGrid>
              <a:tr h="274320">
                <a:tc>
                  <a:txBody>
                    <a:bodyPr/>
                    <a:lstStyle/>
                    <a:p>
                      <a:pPr indent="0" algn="just" fontAlgn="ctr">
                        <a:spcAft>
                          <a:spcPts val="0"/>
                        </a:spcAft>
                      </a:pPr>
                      <a:r>
                        <a:rPr lang="en-US" sz="1800" kern="100" dirty="0">
                          <a:effectLst/>
                          <a:latin typeface="Times New Roman"/>
                          <a:ea typeface="宋体"/>
                          <a:cs typeface="Times New Roman"/>
                        </a:rPr>
                        <a:t>R.A</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R.B</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R.C</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S.A</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S.B</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S.C</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a2</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b1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fontAlgn="ctr">
                        <a:spcAft>
                          <a:spcPts val="0"/>
                        </a:spcAft>
                      </a:pPr>
                      <a:r>
                        <a:rPr lang="en-US" sz="1800" kern="100">
                          <a:effectLst/>
                          <a:latin typeface="Times New Roman"/>
                          <a:ea typeface="宋体"/>
                          <a:cs typeface="Times New Roman"/>
                        </a:rPr>
                        <a:t>c1</a:t>
                      </a:r>
                      <a:endParaRPr lang="zh-CN" sz="1800" kern="100">
                        <a:effectLst/>
                        <a:latin typeface="Times New Roman"/>
                        <a:ea typeface="宋体"/>
                        <a:cs typeface="宋体"/>
                      </a:endParaRPr>
                    </a:p>
                    <a:p>
                      <a:pPr indent="0" algn="l" fontAlgn="ctr">
                        <a:spcAft>
                          <a:spcPts val="0"/>
                        </a:spcAft>
                      </a:pPr>
                      <a:r>
                        <a:rPr lang="en-US" sz="1800" kern="100">
                          <a:effectLst/>
                          <a:latin typeface="Times New Roman"/>
                          <a:ea typeface="宋体"/>
                          <a:cs typeface="Times New Roman"/>
                        </a:rPr>
                        <a:t>c1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c1</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a1</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a2</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b3</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b3</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p>
                      <a:pPr indent="0" algn="just" fontAlgn="ctr">
                        <a:spcAft>
                          <a:spcPts val="0"/>
                        </a:spcAft>
                      </a:pPr>
                      <a:r>
                        <a:rPr lang="en-US" sz="1800" kern="100">
                          <a:effectLst/>
                          <a:latin typeface="Times New Roman"/>
                          <a:ea typeface="宋体"/>
                          <a:cs typeface="Times New Roman"/>
                        </a:rPr>
                        <a:t>b2</a:t>
                      </a:r>
                      <a:endParaRPr lang="zh-CN" sz="1800" kern="10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c1</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c2</a:t>
                      </a:r>
                      <a:endParaRPr lang="zh-CN" sz="1800" kern="100" dirty="0">
                        <a:effectLst/>
                        <a:latin typeface="Times New Roman"/>
                        <a:ea typeface="宋体"/>
                        <a:cs typeface="宋体"/>
                      </a:endParaRPr>
                    </a:p>
                    <a:p>
                      <a:pPr indent="0" algn="just" fontAlgn="ctr">
                        <a:spcAft>
                          <a:spcPts val="0"/>
                        </a:spcAft>
                      </a:pPr>
                      <a:r>
                        <a:rPr lang="en-US" sz="1800" kern="100" dirty="0">
                          <a:effectLst/>
                          <a:latin typeface="Times New Roman"/>
                          <a:ea typeface="宋体"/>
                          <a:cs typeface="Times New Roman"/>
                        </a:rPr>
                        <a:t>c1</a:t>
                      </a:r>
                      <a:endParaRPr lang="zh-CN" sz="1800" kern="100" dirty="0">
                        <a:effectLst/>
                        <a:latin typeface="Times New Roman"/>
                        <a:ea typeface="宋体"/>
                        <a:cs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39984163"/>
      </p:ext>
    </p:ext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980728"/>
            <a:ext cx="9000000"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选择</a:t>
            </a:r>
            <a:r>
              <a:rPr lang="zh-CN" altLang="en-US" sz="2000" dirty="0">
                <a:latin typeface="Arial" pitchFamily="34" charset="0"/>
                <a:ea typeface="黑体" pitchFamily="49" charset="-122"/>
              </a:rPr>
              <a:t>又称为限制（</a:t>
            </a:r>
            <a:r>
              <a:rPr lang="en-US" altLang="zh-CN" sz="2000" dirty="0">
                <a:latin typeface="Arial" pitchFamily="34" charset="0"/>
                <a:ea typeface="黑体" pitchFamily="49" charset="-122"/>
              </a:rPr>
              <a:t>Restriction</a:t>
            </a:r>
            <a:r>
              <a:rPr lang="zh-CN" altLang="en-US" sz="2000" dirty="0">
                <a:latin typeface="Arial" pitchFamily="34" charset="0"/>
                <a:ea typeface="黑体" pitchFamily="49" charset="-122"/>
              </a:rPr>
              <a:t>）。它是在关系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中选择符合逻辑表达式</a:t>
            </a:r>
            <a:r>
              <a:rPr lang="en-US" altLang="zh-CN" sz="2000" dirty="0">
                <a:latin typeface="Arial" pitchFamily="34" charset="0"/>
                <a:ea typeface="黑体" pitchFamily="49" charset="-122"/>
              </a:rPr>
              <a:t>F</a:t>
            </a:r>
            <a:r>
              <a:rPr lang="zh-CN" altLang="en-US" sz="2000" dirty="0">
                <a:latin typeface="Arial" pitchFamily="34" charset="0"/>
                <a:ea typeface="黑体" pitchFamily="49" charset="-122"/>
              </a:rPr>
              <a:t>为真的的元组，即对二维表进行水平分割，记作：</a:t>
            </a:r>
          </a:p>
          <a:p>
            <a:r>
              <a:rPr lang="en-US" altLang="zh-CN" sz="2000" dirty="0" smtClean="0">
                <a:latin typeface="Arial" pitchFamily="34" charset="0"/>
                <a:ea typeface="黑体" pitchFamily="49" charset="-122"/>
              </a:rPr>
              <a:t>       </a:t>
            </a:r>
            <a:r>
              <a:rPr lang="en-US" altLang="zh-CN" sz="2000" dirty="0" err="1" smtClean="0">
                <a:latin typeface="Arial" pitchFamily="34" charset="0"/>
                <a:ea typeface="黑体" pitchFamily="49" charset="-122"/>
              </a:rPr>
              <a:t>σF</a:t>
            </a:r>
            <a:r>
              <a:rPr lang="en-US" altLang="zh-CN" sz="2000" dirty="0" smtClean="0">
                <a:latin typeface="Arial" pitchFamily="34" charset="0"/>
                <a:ea typeface="黑体" pitchFamily="49" charset="-122"/>
              </a:rPr>
              <a:t>(R</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t|t∈R</a:t>
            </a:r>
            <a:r>
              <a:rPr lang="en-US" altLang="zh-CN" sz="2000" dirty="0">
                <a:latin typeface="Arial" pitchFamily="34" charset="0"/>
                <a:ea typeface="黑体" pitchFamily="49" charset="-122"/>
              </a:rPr>
              <a:t> ∧ F(t)=true}</a:t>
            </a:r>
          </a:p>
          <a:p>
            <a:r>
              <a:rPr lang="zh-CN" altLang="en-US" sz="2000" dirty="0" smtClean="0">
                <a:latin typeface="Arial" pitchFamily="34" charset="0"/>
                <a:ea typeface="黑体" pitchFamily="49" charset="-122"/>
              </a:rPr>
              <a:t>       其中，</a:t>
            </a:r>
            <a:r>
              <a:rPr lang="en-US" altLang="zh-CN" sz="2000" dirty="0" smtClean="0">
                <a:latin typeface="Arial" pitchFamily="34" charset="0"/>
                <a:ea typeface="黑体" pitchFamily="49" charset="-122"/>
              </a:rPr>
              <a:t>F</a:t>
            </a:r>
            <a:r>
              <a:rPr lang="zh-CN" altLang="en-US" sz="2000" dirty="0">
                <a:latin typeface="Arial" pitchFamily="34" charset="0"/>
                <a:ea typeface="黑体" pitchFamily="49" charset="-122"/>
              </a:rPr>
              <a:t>表示选择条件</a:t>
            </a:r>
            <a:r>
              <a:rPr lang="zh-CN" altLang="en-US" sz="2000" dirty="0" smtClean="0">
                <a:latin typeface="Arial" pitchFamily="34" charset="0"/>
                <a:ea typeface="黑体" pitchFamily="49" charset="-122"/>
              </a:rPr>
              <a:t>，是</a:t>
            </a:r>
            <a:r>
              <a:rPr lang="zh-CN" altLang="en-US" sz="2000" dirty="0">
                <a:latin typeface="Arial" pitchFamily="34" charset="0"/>
                <a:ea typeface="黑体" pitchFamily="49" charset="-122"/>
              </a:rPr>
              <a:t>一个逻辑表达式</a:t>
            </a:r>
            <a:r>
              <a:rPr lang="zh-CN" altLang="en-US" sz="2000" dirty="0" smtClean="0">
                <a:latin typeface="Arial" pitchFamily="34" charset="0"/>
                <a:ea typeface="黑体" pitchFamily="49" charset="-122"/>
              </a:rPr>
              <a:t>，逻辑值</a:t>
            </a:r>
            <a:r>
              <a:rPr lang="zh-CN" altLang="en-US" sz="2000" dirty="0">
                <a:latin typeface="Arial" pitchFamily="34" charset="0"/>
                <a:ea typeface="黑体" pitchFamily="49" charset="-122"/>
              </a:rPr>
              <a:t>‘真’或‘假’。</a:t>
            </a:r>
            <a:r>
              <a:rPr lang="en-US" altLang="zh-CN" sz="2000" dirty="0">
                <a:latin typeface="Arial" pitchFamily="34" charset="0"/>
                <a:ea typeface="黑体" pitchFamily="49" charset="-122"/>
              </a:rPr>
              <a:t>F</a:t>
            </a:r>
            <a:r>
              <a:rPr lang="zh-CN" altLang="en-US" sz="2000" dirty="0">
                <a:latin typeface="Arial" pitchFamily="34" charset="0"/>
                <a:ea typeface="黑体" pitchFamily="49" charset="-122"/>
              </a:rPr>
              <a:t>的形式是由逻辑运算</a:t>
            </a:r>
            <a:r>
              <a:rPr lang="zh-CN" altLang="en-US" sz="2000" dirty="0" smtClean="0">
                <a:latin typeface="Arial" pitchFamily="34" charset="0"/>
                <a:ea typeface="黑体" pitchFamily="49" charset="-122"/>
              </a:rPr>
              <a:t>符</a:t>
            </a:r>
            <a:r>
              <a:rPr lang="en-US" altLang="zh-CN" sz="2000" dirty="0">
                <a:sym typeface="Symbol"/>
              </a:rPr>
              <a:t> </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非）、∧（与）和∨（或）连接各算术表达式组成。</a:t>
            </a:r>
          </a:p>
          <a:p>
            <a:r>
              <a:rPr lang="zh-CN" altLang="en-US" sz="2000" dirty="0" smtClean="0">
                <a:latin typeface="Arial" pitchFamily="34" charset="0"/>
                <a:ea typeface="黑体" pitchFamily="49" charset="-122"/>
              </a:rPr>
              <a:t>       逻辑表达式</a:t>
            </a:r>
            <a:r>
              <a:rPr lang="en-US" altLang="zh-CN" sz="2000" dirty="0">
                <a:latin typeface="Arial" pitchFamily="34" charset="0"/>
                <a:ea typeface="黑体" pitchFamily="49" charset="-122"/>
              </a:rPr>
              <a:t>F</a:t>
            </a:r>
            <a:r>
              <a:rPr lang="zh-CN" altLang="en-US" sz="2000" dirty="0">
                <a:latin typeface="Arial" pitchFamily="34" charset="0"/>
                <a:ea typeface="黑体" pitchFamily="49" charset="-122"/>
              </a:rPr>
              <a:t>的基本形式为：</a:t>
            </a:r>
          </a:p>
          <a:p>
            <a:r>
              <a:rPr lang="en-US" altLang="zh-CN" sz="2000" dirty="0" smtClean="0">
                <a:latin typeface="Arial" pitchFamily="34" charset="0"/>
                <a:ea typeface="黑体" pitchFamily="49" charset="-122"/>
              </a:rPr>
              <a:t>       X1 </a:t>
            </a:r>
            <a:r>
              <a:rPr lang="en-US" altLang="zh-CN" sz="2000" dirty="0">
                <a:latin typeface="Arial" pitchFamily="34" charset="0"/>
                <a:ea typeface="黑体" pitchFamily="49" charset="-122"/>
              </a:rPr>
              <a:t>θ Y1 [ φ X2 θ Y2 ]</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θ</a:t>
            </a:r>
            <a:r>
              <a:rPr lang="zh-CN" altLang="en-US" sz="2000" dirty="0">
                <a:latin typeface="Arial" pitchFamily="34" charset="0"/>
                <a:ea typeface="黑体" pitchFamily="49" charset="-122"/>
              </a:rPr>
              <a:t>表示比较运算符，它可以是＞、≥、＜、≤、＝或≠。</a:t>
            </a:r>
            <a:r>
              <a:rPr lang="en-US" altLang="zh-CN" sz="2000" dirty="0">
                <a:latin typeface="Arial" pitchFamily="34" charset="0"/>
                <a:ea typeface="黑体" pitchFamily="49" charset="-122"/>
              </a:rPr>
              <a:t>X1</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Y1</a:t>
            </a:r>
            <a:r>
              <a:rPr lang="zh-CN" altLang="en-US" sz="2000" dirty="0">
                <a:latin typeface="Arial" pitchFamily="34" charset="0"/>
                <a:ea typeface="黑体" pitchFamily="49" charset="-122"/>
              </a:rPr>
              <a:t>等是属性名或常量或简单函数。属性名也可以用它的序号来代替。</a:t>
            </a:r>
            <a:r>
              <a:rPr lang="en-US" altLang="zh-CN" sz="2000" dirty="0">
                <a:latin typeface="Arial" pitchFamily="34" charset="0"/>
                <a:ea typeface="黑体" pitchFamily="49" charset="-122"/>
              </a:rPr>
              <a:t>φ</a:t>
            </a:r>
            <a:r>
              <a:rPr lang="zh-CN" altLang="en-US" sz="2000" dirty="0">
                <a:latin typeface="Arial" pitchFamily="34" charset="0"/>
                <a:ea typeface="黑体" pitchFamily="49" charset="-122"/>
              </a:rPr>
              <a:t>表示逻辑运算符。</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表示任选项，即</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中的部分可以要也可以不要。</a:t>
            </a:r>
          </a:p>
          <a:p>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1-3】  </a:t>
            </a:r>
            <a:r>
              <a:rPr lang="zh-CN" altLang="en-US" sz="2000" dirty="0">
                <a:latin typeface="Arial" pitchFamily="34" charset="0"/>
                <a:ea typeface="黑体" pitchFamily="49" charset="-122"/>
              </a:rPr>
              <a:t>设有一个如表</a:t>
            </a:r>
            <a:r>
              <a:rPr lang="en-US" altLang="zh-CN" sz="2000" dirty="0">
                <a:latin typeface="Arial" pitchFamily="34" charset="0"/>
                <a:ea typeface="黑体" pitchFamily="49" charset="-122"/>
              </a:rPr>
              <a:t>1-3</a:t>
            </a:r>
            <a:r>
              <a:rPr lang="zh-CN" altLang="en-US" sz="2000" dirty="0">
                <a:latin typeface="Arial" pitchFamily="34" charset="0"/>
                <a:ea typeface="黑体" pitchFamily="49" charset="-122"/>
              </a:rPr>
              <a:t>所示的商品关系，查询上海生产的商品</a:t>
            </a:r>
            <a:r>
              <a:rPr lang="zh-CN" altLang="en-US" sz="2000" dirty="0" smtClean="0">
                <a:latin typeface="Arial" pitchFamily="34" charset="0"/>
                <a:ea typeface="黑体" pitchFamily="49" charset="-122"/>
              </a:rPr>
              <a:t>信息，其表达式为：</a:t>
            </a:r>
            <a:r>
              <a:rPr lang="en-US" altLang="zh-CN" sz="2000" dirty="0" err="1">
                <a:latin typeface="Arial" pitchFamily="34" charset="0"/>
                <a:ea typeface="黑体" pitchFamily="49" charset="-122"/>
              </a:rPr>
              <a:t>σ</a:t>
            </a:r>
            <a:r>
              <a:rPr lang="en-US" altLang="zh-CN" sz="2000" baseline="-25000" dirty="0" err="1">
                <a:latin typeface="Arial" pitchFamily="34" charset="0"/>
                <a:ea typeface="黑体" pitchFamily="49" charset="-122"/>
              </a:rPr>
              <a:t>G</a:t>
            </a:r>
            <a:r>
              <a:rPr lang="en-US" altLang="zh-CN" sz="2000" baseline="-25000" dirty="0">
                <a:latin typeface="Arial" pitchFamily="34" charset="0"/>
                <a:ea typeface="黑体" pitchFamily="49" charset="-122"/>
              </a:rPr>
              <a:t>_ place=’</a:t>
            </a:r>
            <a:r>
              <a:rPr lang="zh-CN" altLang="en-US" sz="2000" baseline="-25000" dirty="0">
                <a:latin typeface="Arial" pitchFamily="34" charset="0"/>
                <a:ea typeface="黑体" pitchFamily="49" charset="-122"/>
              </a:rPr>
              <a:t>上海’</a:t>
            </a:r>
            <a:r>
              <a:rPr lang="en-US" altLang="zh-CN" sz="2000" dirty="0">
                <a:latin typeface="Arial" pitchFamily="34" charset="0"/>
                <a:ea typeface="黑体" pitchFamily="49" charset="-122"/>
              </a:rPr>
              <a:t>(goods)  </a:t>
            </a:r>
            <a:r>
              <a:rPr lang="zh-CN" altLang="en-US" sz="2000" dirty="0">
                <a:latin typeface="Arial" pitchFamily="34" charset="0"/>
                <a:ea typeface="黑体" pitchFamily="49" charset="-122"/>
              </a:rPr>
              <a:t>或  </a:t>
            </a:r>
            <a:r>
              <a:rPr lang="en-US" altLang="zh-CN" sz="2000" baseline="-25000" dirty="0">
                <a:latin typeface="Arial" pitchFamily="34" charset="0"/>
                <a:ea typeface="黑体" pitchFamily="49" charset="-122"/>
              </a:rPr>
              <a:t>σ3=’</a:t>
            </a:r>
            <a:r>
              <a:rPr lang="zh-CN" altLang="en-US" sz="2000" baseline="-25000" dirty="0">
                <a:latin typeface="Arial" pitchFamily="34" charset="0"/>
                <a:ea typeface="黑体" pitchFamily="49" charset="-122"/>
              </a:rPr>
              <a:t>上海’</a:t>
            </a:r>
            <a:r>
              <a:rPr lang="en-US" altLang="zh-CN" sz="2000" dirty="0">
                <a:latin typeface="Arial" pitchFamily="34" charset="0"/>
                <a:ea typeface="黑体" pitchFamily="49" charset="-122"/>
              </a:rPr>
              <a:t>(goods</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，其中</a:t>
            </a:r>
            <a:r>
              <a:rPr lang="zh-CN" altLang="en-US" sz="2000" dirty="0">
                <a:latin typeface="Arial" pitchFamily="34" charset="0"/>
                <a:ea typeface="黑体" pitchFamily="49" charset="-122"/>
              </a:rPr>
              <a:t>，下角标“</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为产地的属性序号</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4"/>
          <p:cNvSpPr>
            <a:spLocks noChangeArrowheads="1"/>
          </p:cNvSpPr>
          <p:nvPr/>
        </p:nvSpPr>
        <p:spPr bwMode="auto">
          <a:xfrm>
            <a:off x="82311" y="188680"/>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1.5.3  </a:t>
            </a:r>
            <a:r>
              <a:rPr lang="zh-CN" altLang="en-US" sz="2200" dirty="0" smtClean="0">
                <a:ea typeface="黑体" pitchFamily="49" charset="-122"/>
              </a:rPr>
              <a:t>专门的</a:t>
            </a:r>
            <a:r>
              <a:rPr lang="zh-CN" altLang="en-US" sz="2200" dirty="0">
                <a:ea typeface="黑体" pitchFamily="49" charset="-122"/>
              </a:rPr>
              <a:t>集合运算</a:t>
            </a:r>
          </a:p>
        </p:txBody>
      </p:sp>
      <p:sp>
        <p:nvSpPr>
          <p:cNvPr id="4" name="Rectangle 3"/>
          <p:cNvSpPr>
            <a:spLocks noChangeArrowheads="1"/>
          </p:cNvSpPr>
          <p:nvPr/>
        </p:nvSpPr>
        <p:spPr bwMode="auto">
          <a:xfrm>
            <a:off x="83336" y="620728"/>
            <a:ext cx="452493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．选择（</a:t>
            </a:r>
            <a:r>
              <a:rPr lang="en-US" altLang="zh-CN" sz="2200" dirty="0">
                <a:ea typeface="黑体" pitchFamily="49" charset="-122"/>
              </a:rPr>
              <a:t>Selection</a:t>
            </a:r>
            <a:r>
              <a:rPr lang="zh-CN" altLang="en-US" sz="2200" dirty="0">
                <a:ea typeface="黑体" pitchFamily="49" charset="-122"/>
              </a:rPr>
              <a:t>）</a:t>
            </a:r>
          </a:p>
        </p:txBody>
      </p:sp>
      <p:graphicFrame>
        <p:nvGraphicFramePr>
          <p:cNvPr id="5" name="表格 4"/>
          <p:cNvGraphicFramePr>
            <a:graphicFrameLocks noGrp="1"/>
          </p:cNvGraphicFramePr>
          <p:nvPr>
            <p:extLst>
              <p:ext uri="{D42A27DB-BD31-4B8C-83A1-F6EECF244321}">
                <p14:modId xmlns:p14="http://schemas.microsoft.com/office/powerpoint/2010/main" val="2140056715"/>
              </p:ext>
            </p:extLst>
          </p:nvPr>
        </p:nvGraphicFramePr>
        <p:xfrm>
          <a:off x="353211" y="5271472"/>
          <a:ext cx="8458200" cy="1219200"/>
        </p:xfrm>
        <a:graphic>
          <a:graphicData uri="http://schemas.openxmlformats.org/drawingml/2006/table">
            <a:tbl>
              <a:tblPr firstRow="1" firstCol="1" lastRow="1" lastCol="1" bandRow="1" bandCol="1"/>
              <a:tblGrid>
                <a:gridCol w="1769110"/>
                <a:gridCol w="1807210"/>
                <a:gridCol w="1680210"/>
                <a:gridCol w="1654810"/>
                <a:gridCol w="1546860"/>
              </a:tblGrid>
              <a:tr h="0">
                <a:tc>
                  <a:txBody>
                    <a:bodyPr/>
                    <a:lstStyle/>
                    <a:p>
                      <a:pPr algn="just" fontAlgn="ctr">
                        <a:lnSpc>
                          <a:spcPts val="1560"/>
                        </a:lnSpc>
                        <a:spcAft>
                          <a:spcPts val="0"/>
                        </a:spcAft>
                      </a:pPr>
                      <a:r>
                        <a:rPr lang="en-US" sz="1800" kern="100" baseline="0" dirty="0" err="1">
                          <a:ln>
                            <a:noFill/>
                          </a:ln>
                          <a:effectLst/>
                          <a:latin typeface="Times New Roman"/>
                          <a:ea typeface="黑体" pitchFamily="49" charset="-122"/>
                        </a:rPr>
                        <a:t>G_no</a:t>
                      </a:r>
                      <a:r>
                        <a:rPr lang="en-US" sz="1800" kern="100" baseline="0" dirty="0">
                          <a:ln>
                            <a:noFill/>
                          </a:ln>
                          <a:effectLst/>
                          <a:latin typeface="Times New Roman"/>
                          <a:ea typeface="黑体" pitchFamily="49" charset="-122"/>
                        </a:rPr>
                        <a:t>(</a:t>
                      </a:r>
                      <a:r>
                        <a:rPr lang="zh-CN" sz="1800" kern="100" baseline="0" dirty="0">
                          <a:ln>
                            <a:noFill/>
                          </a:ln>
                          <a:effectLst/>
                          <a:latin typeface="Times New Roman"/>
                          <a:ea typeface="黑体" pitchFamily="49" charset="-122"/>
                        </a:rPr>
                        <a:t>商品编号</a:t>
                      </a:r>
                      <a:r>
                        <a:rPr lang="en-US" sz="1800" kern="100" baseline="0" dirty="0">
                          <a:ln>
                            <a:noFill/>
                          </a:ln>
                          <a:effectLst/>
                          <a:latin typeface="Times New Roman"/>
                          <a:ea typeface="黑体" pitchFamily="49" charset="-122"/>
                        </a:rPr>
                        <a:t>)</a:t>
                      </a:r>
                      <a:endParaRPr lang="zh-CN" sz="1800" kern="100" baseline="0" dirty="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dirty="0" err="1">
                          <a:ln>
                            <a:noFill/>
                          </a:ln>
                          <a:effectLst/>
                          <a:latin typeface="Times New Roman"/>
                          <a:ea typeface="黑体" pitchFamily="49" charset="-122"/>
                        </a:rPr>
                        <a:t>G_name</a:t>
                      </a:r>
                      <a:r>
                        <a:rPr lang="en-US" sz="1800" kern="100" baseline="0" dirty="0">
                          <a:ln>
                            <a:noFill/>
                          </a:ln>
                          <a:effectLst/>
                          <a:latin typeface="Times New Roman"/>
                          <a:ea typeface="黑体" pitchFamily="49" charset="-122"/>
                        </a:rPr>
                        <a:t>(</a:t>
                      </a:r>
                      <a:r>
                        <a:rPr lang="zh-CN" sz="1800" kern="100" baseline="0" dirty="0">
                          <a:ln>
                            <a:noFill/>
                          </a:ln>
                          <a:effectLst/>
                          <a:latin typeface="Times New Roman"/>
                          <a:ea typeface="黑体" pitchFamily="49" charset="-122"/>
                        </a:rPr>
                        <a:t>商品名</a:t>
                      </a:r>
                      <a:r>
                        <a:rPr lang="en-US" sz="1800" kern="100" baseline="0" dirty="0">
                          <a:ln>
                            <a:noFill/>
                          </a:ln>
                          <a:effectLst/>
                          <a:latin typeface="Times New Roman"/>
                          <a:ea typeface="黑体" pitchFamily="49" charset="-122"/>
                        </a:rPr>
                        <a:t>)</a:t>
                      </a:r>
                      <a:endParaRPr lang="zh-CN" sz="1800" kern="100" baseline="0" dirty="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a:ln>
                            <a:noFill/>
                          </a:ln>
                          <a:effectLst/>
                          <a:latin typeface="Times New Roman"/>
                          <a:ea typeface="黑体" pitchFamily="49" charset="-122"/>
                        </a:rPr>
                        <a:t>G_ place (</a:t>
                      </a:r>
                      <a:r>
                        <a:rPr lang="zh-CN" sz="1800" kern="100" baseline="0">
                          <a:ln>
                            <a:noFill/>
                          </a:ln>
                          <a:effectLst/>
                          <a:latin typeface="Times New Roman"/>
                          <a:ea typeface="黑体" pitchFamily="49" charset="-122"/>
                        </a:rPr>
                        <a:t>产地</a:t>
                      </a:r>
                      <a:r>
                        <a:rPr lang="en-US" sz="1800" kern="100" baseline="0">
                          <a:ln>
                            <a:noFill/>
                          </a:ln>
                          <a:effectLst/>
                          <a:latin typeface="Times New Roman"/>
                          <a:ea typeface="黑体" pitchFamily="49" charset="-122"/>
                        </a:rPr>
                        <a:t>)</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a:ln>
                            <a:noFill/>
                          </a:ln>
                          <a:effectLst/>
                          <a:latin typeface="Times New Roman"/>
                          <a:ea typeface="黑体" pitchFamily="49" charset="-122"/>
                        </a:rPr>
                        <a:t>G_ price (</a:t>
                      </a:r>
                      <a:r>
                        <a:rPr lang="zh-CN" sz="1800" kern="100" baseline="0">
                          <a:ln>
                            <a:noFill/>
                          </a:ln>
                          <a:effectLst/>
                          <a:latin typeface="Times New Roman"/>
                          <a:ea typeface="黑体" pitchFamily="49" charset="-122"/>
                        </a:rPr>
                        <a:t>价格</a:t>
                      </a:r>
                      <a:r>
                        <a:rPr lang="en-US" sz="1800" kern="100" baseline="0">
                          <a:ln>
                            <a:noFill/>
                          </a:ln>
                          <a:effectLst/>
                          <a:latin typeface="Times New Roman"/>
                          <a:ea typeface="黑体" pitchFamily="49" charset="-122"/>
                        </a:rPr>
                        <a:t>)</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a:ln>
                            <a:noFill/>
                          </a:ln>
                          <a:effectLst/>
                          <a:latin typeface="Times New Roman"/>
                          <a:ea typeface="黑体" pitchFamily="49" charset="-122"/>
                        </a:rPr>
                        <a:t>G_ rank(</a:t>
                      </a:r>
                      <a:r>
                        <a:rPr lang="zh-CN" sz="1800" kern="100" baseline="0">
                          <a:ln>
                            <a:noFill/>
                          </a:ln>
                          <a:effectLst/>
                          <a:latin typeface="Times New Roman"/>
                          <a:ea typeface="黑体" pitchFamily="49" charset="-122"/>
                        </a:rPr>
                        <a:t>等级</a:t>
                      </a:r>
                      <a:r>
                        <a:rPr lang="en-US" sz="1800" kern="100" baseline="0">
                          <a:ln>
                            <a:noFill/>
                          </a:ln>
                          <a:effectLst/>
                          <a:latin typeface="Times New Roman"/>
                          <a:ea typeface="黑体" pitchFamily="49" charset="-122"/>
                        </a:rPr>
                        <a:t>)</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ts val="1560"/>
                        </a:lnSpc>
                        <a:spcAft>
                          <a:spcPts val="0"/>
                        </a:spcAft>
                      </a:pPr>
                      <a:r>
                        <a:rPr lang="en-US" sz="1800" kern="100" baseline="0">
                          <a:ln>
                            <a:noFill/>
                          </a:ln>
                          <a:effectLst/>
                          <a:latin typeface="Times New Roman"/>
                          <a:ea typeface="黑体" pitchFamily="49" charset="-122"/>
                        </a:rPr>
                        <a:t>G01</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空调</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广州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a:ln>
                            <a:noFill/>
                          </a:ln>
                          <a:effectLst/>
                          <a:latin typeface="Times New Roman"/>
                          <a:ea typeface="黑体" pitchFamily="49" charset="-122"/>
                        </a:rPr>
                        <a:t>1800</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一等品</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ts val="1560"/>
                        </a:lnSpc>
                        <a:spcAft>
                          <a:spcPts val="0"/>
                        </a:spcAft>
                      </a:pPr>
                      <a:r>
                        <a:rPr lang="en-US" sz="1800" kern="100" baseline="0">
                          <a:ln>
                            <a:noFill/>
                          </a:ln>
                          <a:effectLst/>
                          <a:latin typeface="Times New Roman"/>
                          <a:ea typeface="黑体" pitchFamily="49" charset="-122"/>
                        </a:rPr>
                        <a:t>G02</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冰箱</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青岛</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dirty="0">
                          <a:ln>
                            <a:noFill/>
                          </a:ln>
                          <a:effectLst/>
                          <a:latin typeface="Times New Roman"/>
                          <a:ea typeface="黑体" pitchFamily="49" charset="-122"/>
                        </a:rPr>
                        <a:t>3200</a:t>
                      </a:r>
                      <a:endParaRPr lang="zh-CN" sz="1800" kern="100" baseline="0" dirty="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特等品</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ts val="1560"/>
                        </a:lnSpc>
                        <a:spcAft>
                          <a:spcPts val="0"/>
                        </a:spcAft>
                      </a:pPr>
                      <a:r>
                        <a:rPr lang="en-US" sz="1800" kern="100" baseline="0">
                          <a:ln>
                            <a:noFill/>
                          </a:ln>
                          <a:effectLst/>
                          <a:latin typeface="Times New Roman"/>
                          <a:ea typeface="黑体" pitchFamily="49" charset="-122"/>
                        </a:rPr>
                        <a:t>G03</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电视机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上海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dirty="0">
                          <a:ln>
                            <a:noFill/>
                          </a:ln>
                          <a:effectLst/>
                          <a:latin typeface="Times New Roman"/>
                          <a:ea typeface="黑体" pitchFamily="49" charset="-122"/>
                        </a:rPr>
                        <a:t>15000</a:t>
                      </a:r>
                      <a:endParaRPr lang="zh-CN" sz="1800" kern="100" baseline="0" dirty="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一等品</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ts val="1560"/>
                        </a:lnSpc>
                        <a:spcAft>
                          <a:spcPts val="0"/>
                        </a:spcAft>
                      </a:pPr>
                      <a:r>
                        <a:rPr lang="en-US" sz="1800" kern="100" baseline="0">
                          <a:ln>
                            <a:noFill/>
                          </a:ln>
                          <a:effectLst/>
                          <a:latin typeface="Times New Roman"/>
                          <a:ea typeface="黑体" pitchFamily="49" charset="-122"/>
                        </a:rPr>
                        <a:t>G04</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计算机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青岛</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dirty="0">
                          <a:ln>
                            <a:noFill/>
                          </a:ln>
                          <a:effectLst/>
                          <a:latin typeface="Times New Roman"/>
                          <a:ea typeface="黑体" pitchFamily="49" charset="-122"/>
                        </a:rPr>
                        <a:t>6500</a:t>
                      </a:r>
                      <a:endParaRPr lang="zh-CN" sz="1800" kern="100" baseline="0" dirty="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一等品</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fontAlgn="ctr">
                        <a:lnSpc>
                          <a:spcPts val="1560"/>
                        </a:lnSpc>
                        <a:spcAft>
                          <a:spcPts val="0"/>
                        </a:spcAft>
                      </a:pPr>
                      <a:r>
                        <a:rPr lang="en-US" sz="1800" kern="100" baseline="0">
                          <a:ln>
                            <a:noFill/>
                          </a:ln>
                          <a:effectLst/>
                          <a:latin typeface="Times New Roman"/>
                          <a:ea typeface="黑体" pitchFamily="49" charset="-122"/>
                        </a:rPr>
                        <a:t>G05</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洗衣机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a:ln>
                            <a:noFill/>
                          </a:ln>
                          <a:effectLst/>
                          <a:latin typeface="Times New Roman"/>
                          <a:ea typeface="黑体" pitchFamily="49" charset="-122"/>
                        </a:rPr>
                        <a:t>上海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en-US" sz="1800" kern="100" baseline="0">
                          <a:ln>
                            <a:noFill/>
                          </a:ln>
                          <a:effectLst/>
                          <a:latin typeface="Times New Roman"/>
                          <a:ea typeface="黑体" pitchFamily="49" charset="-122"/>
                        </a:rPr>
                        <a:t>2800</a:t>
                      </a:r>
                      <a:endParaRPr lang="zh-CN" sz="1800" kern="100" baseline="0">
                        <a:ln>
                          <a:noFill/>
                        </a:ln>
                        <a:effectLst/>
                        <a:latin typeface="Times New Roman"/>
                        <a:ea typeface="黑体" pitchFamily="49"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ts val="1560"/>
                        </a:lnSpc>
                        <a:spcAft>
                          <a:spcPts val="0"/>
                        </a:spcAft>
                      </a:pPr>
                      <a:r>
                        <a:rPr lang="zh-CN" sz="1800" kern="100" baseline="0" dirty="0">
                          <a:ln>
                            <a:noFill/>
                          </a:ln>
                          <a:effectLst/>
                          <a:latin typeface="Times New Roman"/>
                          <a:ea typeface="黑体" pitchFamily="49" charset="-122"/>
                        </a:rPr>
                        <a:t>一等品</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067944" y="4859868"/>
            <a:ext cx="36004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1-3 </a:t>
            </a:r>
            <a:r>
              <a:rPr lang="zh-CN" altLang="en-US" dirty="0">
                <a:solidFill>
                  <a:srgbClr val="FFFFFF"/>
                </a:solidFill>
                <a:latin typeface="Arial" pitchFamily="34" charset="0"/>
                <a:ea typeface="黑体" pitchFamily="49" charset="-122"/>
              </a:rPr>
              <a:t>商品（表名为：</a:t>
            </a:r>
            <a:r>
              <a:rPr lang="en-US" altLang="zh-CN" dirty="0">
                <a:solidFill>
                  <a:srgbClr val="FFFFFF"/>
                </a:solidFill>
                <a:latin typeface="Arial" pitchFamily="34" charset="0"/>
                <a:ea typeface="黑体" pitchFamily="49" charset="-122"/>
              </a:rPr>
              <a:t>goods</a:t>
            </a:r>
            <a:r>
              <a:rPr lang="zh-CN" altLang="en-US" dirty="0">
                <a:solidFill>
                  <a:srgbClr val="FFFFFF"/>
                </a:solidFill>
                <a:latin typeface="Arial" pitchFamily="34" charset="0"/>
                <a:ea typeface="黑体" pitchFamily="49" charset="-122"/>
              </a:rPr>
              <a:t>）</a:t>
            </a:r>
          </a:p>
        </p:txBody>
      </p:sp>
    </p:spTree>
    <p:extLst>
      <p:ext uri="{BB962C8B-B14F-4D97-AF65-F5344CB8AC3E}">
        <p14:creationId xmlns:p14="http://schemas.microsoft.com/office/powerpoint/2010/main" val="3979309963"/>
      </p:ext>
    </p:ext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188640"/>
            <a:ext cx="9000000" cy="690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1-4</a:t>
            </a:r>
            <a:r>
              <a:rPr lang="en-US" altLang="zh-CN" sz="2000" dirty="0" smtClean="0">
                <a:latin typeface="Arial" pitchFamily="34" charset="0"/>
                <a:ea typeface="黑体" pitchFamily="49" charset="-122"/>
              </a:rPr>
              <a:t>】</a:t>
            </a:r>
            <a:r>
              <a:rPr lang="zh-CN" altLang="en-US" sz="2000" dirty="0">
                <a:latin typeface="Arial" pitchFamily="34" charset="0"/>
                <a:ea typeface="黑体" pitchFamily="49" charset="-122"/>
              </a:rPr>
              <a:t>对表</a:t>
            </a:r>
            <a:r>
              <a:rPr lang="en-US" altLang="zh-CN" sz="2000" dirty="0">
                <a:latin typeface="Arial" pitchFamily="34" charset="0"/>
                <a:ea typeface="黑体" pitchFamily="49" charset="-122"/>
              </a:rPr>
              <a:t>1-3</a:t>
            </a:r>
            <a:r>
              <a:rPr lang="zh-CN" altLang="en-US" sz="2000" dirty="0">
                <a:latin typeface="Arial" pitchFamily="34" charset="0"/>
                <a:ea typeface="黑体" pitchFamily="49" charset="-122"/>
              </a:rPr>
              <a:t>所示的商品（</a:t>
            </a:r>
            <a:r>
              <a:rPr lang="en-US" altLang="zh-CN" sz="2000" dirty="0">
                <a:latin typeface="Arial" pitchFamily="34" charset="0"/>
                <a:ea typeface="黑体" pitchFamily="49" charset="-122"/>
              </a:rPr>
              <a:t>goods</a:t>
            </a:r>
            <a:r>
              <a:rPr lang="zh-CN" altLang="en-US" sz="2000" dirty="0">
                <a:latin typeface="Arial" pitchFamily="34" charset="0"/>
                <a:ea typeface="黑体" pitchFamily="49" charset="-122"/>
              </a:rPr>
              <a:t>），查询价格大于或等于</a:t>
            </a:r>
            <a:r>
              <a:rPr lang="en-US" altLang="zh-CN" sz="2000" dirty="0">
                <a:latin typeface="Arial" pitchFamily="34" charset="0"/>
                <a:ea typeface="黑体" pitchFamily="49" charset="-122"/>
              </a:rPr>
              <a:t>6000</a:t>
            </a:r>
            <a:r>
              <a:rPr lang="zh-CN" altLang="en-US" sz="2000" dirty="0">
                <a:latin typeface="Arial" pitchFamily="34" charset="0"/>
                <a:ea typeface="黑体" pitchFamily="49" charset="-122"/>
              </a:rPr>
              <a:t>无以上的商品</a:t>
            </a:r>
            <a:r>
              <a:rPr lang="zh-CN" altLang="en-US" sz="2000" dirty="0" smtClean="0">
                <a:latin typeface="Arial" pitchFamily="34" charset="0"/>
                <a:ea typeface="黑体" pitchFamily="49" charset="-122"/>
              </a:rPr>
              <a:t>信息，其表达式如下：</a:t>
            </a:r>
            <a:r>
              <a:rPr lang="en-US" altLang="zh-CN" sz="2000" dirty="0" smtClean="0">
                <a:latin typeface="Arial" pitchFamily="34" charset="0"/>
                <a:ea typeface="黑体" pitchFamily="49" charset="-122"/>
              </a:rPr>
              <a:t>σ </a:t>
            </a:r>
            <a:r>
              <a:rPr lang="en-US" altLang="zh-CN" sz="2000" baseline="-25000" dirty="0">
                <a:latin typeface="Arial" pitchFamily="34" charset="0"/>
                <a:ea typeface="黑体" pitchFamily="49" charset="-122"/>
              </a:rPr>
              <a:t>G_ price≥6000</a:t>
            </a:r>
            <a:r>
              <a:rPr lang="en-US" altLang="zh-CN" sz="2000" dirty="0">
                <a:latin typeface="Arial" pitchFamily="34" charset="0"/>
                <a:ea typeface="黑体" pitchFamily="49" charset="-122"/>
              </a:rPr>
              <a:t>(goods)  </a:t>
            </a:r>
            <a:r>
              <a:rPr lang="zh-CN" altLang="en-US" sz="2000" dirty="0">
                <a:latin typeface="Arial" pitchFamily="34" charset="0"/>
                <a:ea typeface="黑体" pitchFamily="49" charset="-122"/>
              </a:rPr>
              <a:t>或  </a:t>
            </a:r>
            <a:r>
              <a:rPr lang="en-US" altLang="zh-CN" sz="2000" dirty="0">
                <a:latin typeface="Arial" pitchFamily="34" charset="0"/>
                <a:ea typeface="黑体" pitchFamily="49" charset="-122"/>
              </a:rPr>
              <a:t>σ </a:t>
            </a:r>
            <a:r>
              <a:rPr lang="en-US" altLang="zh-CN" sz="2000" baseline="-25000" dirty="0">
                <a:latin typeface="Arial" pitchFamily="34" charset="0"/>
                <a:ea typeface="黑体" pitchFamily="49" charset="-122"/>
              </a:rPr>
              <a:t>4≥6000</a:t>
            </a:r>
            <a:r>
              <a:rPr lang="en-US" altLang="zh-CN" sz="2000" dirty="0">
                <a:latin typeface="Arial" pitchFamily="34" charset="0"/>
                <a:ea typeface="黑体" pitchFamily="49" charset="-122"/>
              </a:rPr>
              <a:t>(goods</a:t>
            </a:r>
            <a:r>
              <a:rPr lang="en-US" altLang="zh-CN"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82311" y="908780"/>
            <a:ext cx="452493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2</a:t>
            </a:r>
            <a:r>
              <a:rPr lang="zh-CN" altLang="en-US" sz="2200" dirty="0">
                <a:ea typeface="黑体" pitchFamily="49" charset="-122"/>
              </a:rPr>
              <a:t>．投影（</a:t>
            </a:r>
            <a:r>
              <a:rPr lang="en-US" altLang="zh-CN" sz="2200" dirty="0">
                <a:ea typeface="黑体" pitchFamily="49" charset="-122"/>
              </a:rPr>
              <a:t>Projection</a:t>
            </a:r>
            <a:r>
              <a:rPr lang="zh-CN" altLang="en-US" sz="2200" dirty="0">
                <a:ea typeface="黑体" pitchFamily="49" charset="-122"/>
              </a:rPr>
              <a:t>）</a:t>
            </a:r>
          </a:p>
        </p:txBody>
      </p:sp>
      <p:sp>
        <p:nvSpPr>
          <p:cNvPr id="4" name="Rectangle 5"/>
          <p:cNvSpPr>
            <a:spLocks noChangeArrowheads="1"/>
          </p:cNvSpPr>
          <p:nvPr/>
        </p:nvSpPr>
        <p:spPr bwMode="auto">
          <a:xfrm>
            <a:off x="82311" y="1340808"/>
            <a:ext cx="9000000" cy="5688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投影</a:t>
            </a:r>
            <a:r>
              <a:rPr lang="zh-CN" altLang="en-US" sz="2000" dirty="0">
                <a:latin typeface="Arial" pitchFamily="34" charset="0"/>
                <a:ea typeface="黑体" pitchFamily="49" charset="-122"/>
              </a:rPr>
              <a:t>运算是从关系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中选择出若干属性列，并重新安排排列的顺序，再删除重复的元组后组成的一个新关系。该运算是对二维表进行垂直分割，记作：</a:t>
            </a:r>
          </a:p>
          <a:p>
            <a:r>
              <a:rPr lang="en-US" altLang="zh-CN" sz="2000" dirty="0" smtClean="0">
                <a:latin typeface="Arial" pitchFamily="34" charset="0"/>
                <a:ea typeface="黑体" pitchFamily="49" charset="-122"/>
              </a:rPr>
              <a:t>       πA(R</a:t>
            </a:r>
            <a:r>
              <a:rPr lang="en-US" altLang="zh-CN" sz="2000" dirty="0">
                <a:latin typeface="Arial" pitchFamily="34" charset="0"/>
                <a:ea typeface="黑体" pitchFamily="49" charset="-122"/>
              </a:rPr>
              <a:t>) = {t[A] | </a:t>
            </a:r>
            <a:r>
              <a:rPr lang="en-US" altLang="zh-CN" sz="2000" dirty="0" err="1">
                <a:latin typeface="Arial" pitchFamily="34" charset="0"/>
                <a:ea typeface="黑体" pitchFamily="49" charset="-122"/>
              </a:rPr>
              <a:t>t∈R</a:t>
            </a:r>
            <a:r>
              <a:rPr lang="en-US" altLang="zh-CN" sz="2000" dirty="0">
                <a:latin typeface="Arial" pitchFamily="34" charset="0"/>
                <a:ea typeface="黑体" pitchFamily="49" charset="-122"/>
              </a:rPr>
              <a:t> }</a:t>
            </a:r>
          </a:p>
          <a:p>
            <a:r>
              <a:rPr lang="zh-CN" altLang="en-US" sz="2000" dirty="0" smtClean="0">
                <a:latin typeface="Arial" pitchFamily="34" charset="0"/>
                <a:ea typeface="黑体" pitchFamily="49" charset="-122"/>
              </a:rPr>
              <a:t>       其中，</a:t>
            </a:r>
            <a:r>
              <a:rPr lang="en-US" altLang="zh-CN" sz="2000" dirty="0" smtClean="0">
                <a:latin typeface="Arial" pitchFamily="34" charset="0"/>
                <a:ea typeface="黑体" pitchFamily="49" charset="-122"/>
              </a:rPr>
              <a:t>π</a:t>
            </a:r>
            <a:r>
              <a:rPr lang="zh-CN" altLang="en-US" sz="2000" dirty="0">
                <a:latin typeface="Arial" pitchFamily="34" charset="0"/>
                <a:ea typeface="黑体" pitchFamily="49" charset="-122"/>
              </a:rPr>
              <a:t>为投影运算，</a:t>
            </a:r>
            <a:r>
              <a:rPr lang="en-US" altLang="zh-CN" sz="2000" dirty="0">
                <a:latin typeface="Arial" pitchFamily="34" charset="0"/>
                <a:ea typeface="黑体" pitchFamily="49" charset="-122"/>
              </a:rPr>
              <a:t>A</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中的属性列。</a:t>
            </a:r>
          </a:p>
          <a:p>
            <a:r>
              <a:rPr lang="zh-CN" altLang="en-US" sz="2000" dirty="0" smtClean="0">
                <a:latin typeface="Arial" pitchFamily="34" charset="0"/>
                <a:ea typeface="黑体" pitchFamily="49" charset="-122"/>
              </a:rPr>
              <a:t>       注意</a:t>
            </a:r>
            <a:r>
              <a:rPr lang="zh-CN" altLang="en-US" sz="2000" dirty="0">
                <a:latin typeface="Arial" pitchFamily="34" charset="0"/>
                <a:ea typeface="黑体" pitchFamily="49" charset="-122"/>
              </a:rPr>
              <a:t>：投影之后不仅取消了原关系中的某些列，而且还可能取消某些元组，因为取消了某些属性列后，就可能重复行，应取消这些完全相同的</a:t>
            </a:r>
            <a:r>
              <a:rPr lang="zh-CN" altLang="en-US" sz="2000" dirty="0" smtClean="0">
                <a:latin typeface="Arial" pitchFamily="34" charset="0"/>
                <a:ea typeface="黑体" pitchFamily="49" charset="-122"/>
              </a:rPr>
              <a:t>行。</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1-5</a:t>
            </a:r>
            <a:r>
              <a:rPr lang="en-US" altLang="zh-CN" sz="2000" dirty="0" smtClean="0">
                <a:latin typeface="Arial" pitchFamily="34" charset="0"/>
                <a:ea typeface="黑体" pitchFamily="49" charset="-122"/>
              </a:rPr>
              <a:t>】</a:t>
            </a:r>
            <a:r>
              <a:rPr lang="zh-CN" altLang="en-US" sz="2000" dirty="0">
                <a:latin typeface="Arial" pitchFamily="34" charset="0"/>
                <a:ea typeface="黑体" pitchFamily="49" charset="-122"/>
              </a:rPr>
              <a:t>对表</a:t>
            </a:r>
            <a:r>
              <a:rPr lang="en-US" altLang="zh-CN" sz="2000" dirty="0">
                <a:latin typeface="Arial" pitchFamily="34" charset="0"/>
                <a:ea typeface="黑体" pitchFamily="49" charset="-122"/>
              </a:rPr>
              <a:t>1-3</a:t>
            </a:r>
            <a:r>
              <a:rPr lang="zh-CN" altLang="en-US" sz="2000" dirty="0">
                <a:latin typeface="Arial" pitchFamily="34" charset="0"/>
                <a:ea typeface="黑体" pitchFamily="49" charset="-122"/>
              </a:rPr>
              <a:t>所示的商品（</a:t>
            </a:r>
            <a:r>
              <a:rPr lang="en-US" altLang="zh-CN" sz="2000" dirty="0">
                <a:latin typeface="Arial" pitchFamily="34" charset="0"/>
                <a:ea typeface="黑体" pitchFamily="49" charset="-122"/>
              </a:rPr>
              <a:t>goods</a:t>
            </a:r>
            <a:r>
              <a:rPr lang="zh-CN" altLang="en-US" sz="2000" dirty="0">
                <a:latin typeface="Arial" pitchFamily="34" charset="0"/>
                <a:ea typeface="黑体" pitchFamily="49" charset="-122"/>
              </a:rPr>
              <a:t>），对商品</a:t>
            </a:r>
            <a:r>
              <a:rPr lang="en-US" altLang="zh-CN" sz="2000" dirty="0">
                <a:latin typeface="Arial" pitchFamily="34" charset="0"/>
                <a:ea typeface="黑体" pitchFamily="49" charset="-122"/>
              </a:rPr>
              <a:t>goods</a:t>
            </a:r>
            <a:r>
              <a:rPr lang="zh-CN" altLang="en-US" sz="2000" dirty="0">
                <a:latin typeface="Arial" pitchFamily="34" charset="0"/>
                <a:ea typeface="黑体" pitchFamily="49" charset="-122"/>
              </a:rPr>
              <a:t>，对商品产地进行查询，其</a:t>
            </a:r>
            <a:r>
              <a:rPr lang="zh-CN" altLang="en-US" sz="2000" dirty="0" smtClean="0">
                <a:latin typeface="Arial" pitchFamily="34" charset="0"/>
                <a:ea typeface="黑体" pitchFamily="49" charset="-122"/>
              </a:rPr>
              <a:t>表达式为：</a:t>
            </a:r>
            <a:r>
              <a:rPr lang="en-US" altLang="zh-CN" sz="2000" dirty="0">
                <a:latin typeface="Arial" pitchFamily="34" charset="0"/>
                <a:ea typeface="黑体" pitchFamily="49" charset="-122"/>
              </a:rPr>
              <a:t>π</a:t>
            </a:r>
            <a:r>
              <a:rPr lang="en-US" altLang="zh-CN" sz="2000" baseline="-25000" dirty="0">
                <a:latin typeface="Arial" pitchFamily="34" charset="0"/>
                <a:ea typeface="黑体" pitchFamily="49" charset="-122"/>
              </a:rPr>
              <a:t>G_ place </a:t>
            </a:r>
            <a:r>
              <a:rPr lang="en-US" altLang="zh-CN" sz="2000" dirty="0">
                <a:latin typeface="Arial" pitchFamily="34" charset="0"/>
                <a:ea typeface="黑体" pitchFamily="49" charset="-122"/>
              </a:rPr>
              <a:t>(goods)  </a:t>
            </a:r>
            <a:r>
              <a:rPr lang="zh-CN" altLang="en-US" sz="2000" dirty="0">
                <a:latin typeface="Arial" pitchFamily="34" charset="0"/>
                <a:ea typeface="黑体" pitchFamily="49" charset="-122"/>
              </a:rPr>
              <a:t>或  </a:t>
            </a:r>
            <a:r>
              <a:rPr lang="en-US" altLang="zh-CN" sz="2000" dirty="0">
                <a:latin typeface="Arial" pitchFamily="34" charset="0"/>
                <a:ea typeface="黑体" pitchFamily="49" charset="-122"/>
              </a:rPr>
              <a:t>π</a:t>
            </a:r>
            <a:r>
              <a:rPr lang="en-US" altLang="zh-CN" sz="2000" baseline="-25000" dirty="0">
                <a:latin typeface="Arial" pitchFamily="34" charset="0"/>
                <a:ea typeface="黑体" pitchFamily="49" charset="-122"/>
              </a:rPr>
              <a:t>3 </a:t>
            </a:r>
            <a:r>
              <a:rPr lang="en-US" altLang="zh-CN" sz="2000" dirty="0">
                <a:latin typeface="Arial" pitchFamily="34" charset="0"/>
                <a:ea typeface="黑体" pitchFamily="49" charset="-122"/>
              </a:rPr>
              <a:t>(goods</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，结果</a:t>
            </a:r>
            <a:r>
              <a:rPr lang="zh-CN" altLang="en-US" sz="2000" dirty="0">
                <a:latin typeface="Arial" pitchFamily="34" charset="0"/>
                <a:ea typeface="黑体" pitchFamily="49" charset="-122"/>
              </a:rPr>
              <a:t>如表</a:t>
            </a:r>
            <a:r>
              <a:rPr lang="en-US" altLang="zh-CN" sz="2000" dirty="0">
                <a:latin typeface="Arial" pitchFamily="34" charset="0"/>
                <a:ea typeface="黑体" pitchFamily="49" charset="-122"/>
              </a:rPr>
              <a:t>1-4</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矩形 4"/>
          <p:cNvSpPr/>
          <p:nvPr/>
        </p:nvSpPr>
        <p:spPr>
          <a:xfrm>
            <a:off x="9915525" y="2865508"/>
            <a:ext cx="2286000" cy="707886"/>
          </a:xfrm>
          <a:prstGeom prst="rect">
            <a:avLst/>
          </a:prstGeom>
        </p:spPr>
        <p:txBody>
          <a:bodyPr>
            <a:spAutoFit/>
          </a:bodyPr>
          <a:lstStyle/>
          <a:p>
            <a:pPr lvl="0"/>
            <a:r>
              <a:rPr lang="zh-CN" altLang="en-US" sz="2000" dirty="0">
                <a:solidFill>
                  <a:srgbClr val="FFFFFF"/>
                </a:solidFill>
                <a:latin typeface="Arial" pitchFamily="34" charset="0"/>
                <a:ea typeface="黑体" pitchFamily="49" charset="-122"/>
              </a:rPr>
              <a:t>表</a:t>
            </a:r>
            <a:r>
              <a:rPr lang="en-US" altLang="zh-CN" sz="2000" dirty="0">
                <a:solidFill>
                  <a:srgbClr val="FFFFFF"/>
                </a:solidFill>
                <a:latin typeface="Arial" pitchFamily="34" charset="0"/>
                <a:ea typeface="黑体" pitchFamily="49" charset="-122"/>
              </a:rPr>
              <a:t>1-4  </a:t>
            </a:r>
            <a:r>
              <a:rPr lang="zh-CN" altLang="en-US" sz="2000" dirty="0">
                <a:solidFill>
                  <a:srgbClr val="FFFFFF"/>
                </a:solidFill>
                <a:latin typeface="Arial" pitchFamily="34" charset="0"/>
                <a:ea typeface="黑体" pitchFamily="49" charset="-122"/>
              </a:rPr>
              <a:t>投影运算结果</a:t>
            </a:r>
          </a:p>
        </p:txBody>
      </p:sp>
      <p:sp>
        <p:nvSpPr>
          <p:cNvPr id="6" name="Rectangle 3"/>
          <p:cNvSpPr>
            <a:spLocks noChangeArrowheads="1"/>
          </p:cNvSpPr>
          <p:nvPr/>
        </p:nvSpPr>
        <p:spPr bwMode="auto">
          <a:xfrm>
            <a:off x="82311" y="3825124"/>
            <a:ext cx="452493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3</a:t>
            </a:r>
            <a:r>
              <a:rPr lang="zh-CN" altLang="en-US" sz="2200" dirty="0" smtClean="0">
                <a:ea typeface="黑体" pitchFamily="49" charset="-122"/>
              </a:rPr>
              <a:t>．连接（</a:t>
            </a:r>
            <a:r>
              <a:rPr lang="en-US" altLang="zh-CN" sz="2200" dirty="0" smtClean="0">
                <a:ea typeface="黑体" pitchFamily="49" charset="-122"/>
              </a:rPr>
              <a:t>Join</a:t>
            </a:r>
            <a:r>
              <a:rPr lang="zh-CN" altLang="en-US" sz="2200" dirty="0" smtClean="0">
                <a:ea typeface="黑体" pitchFamily="49" charset="-122"/>
              </a:rPr>
              <a:t>）</a:t>
            </a:r>
            <a:endParaRPr lang="zh-CN" altLang="en-US" sz="2200" dirty="0">
              <a:ea typeface="黑体" pitchFamily="49" charset="-122"/>
            </a:endParaRPr>
          </a:p>
        </p:txBody>
      </p:sp>
      <p:sp>
        <p:nvSpPr>
          <p:cNvPr id="7" name="Rectangle 5"/>
          <p:cNvSpPr>
            <a:spLocks noChangeArrowheads="1"/>
          </p:cNvSpPr>
          <p:nvPr/>
        </p:nvSpPr>
        <p:spPr bwMode="auto">
          <a:xfrm>
            <a:off x="82311" y="4257152"/>
            <a:ext cx="9000000" cy="219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连接</a:t>
            </a:r>
            <a:r>
              <a:rPr lang="zh-CN" altLang="en-US" sz="2000" dirty="0">
                <a:latin typeface="Arial" pitchFamily="34" charset="0"/>
                <a:ea typeface="黑体" pitchFamily="49" charset="-122"/>
              </a:rPr>
              <a:t>运算是从两个的笛卡尔积中选取两个关系的属性符合一管理条件的元组，记作：</a:t>
            </a:r>
          </a:p>
          <a:p>
            <a:r>
              <a:rPr lang="en-US" altLang="zh-CN" sz="2000" dirty="0" smtClean="0">
                <a:latin typeface="Arial" pitchFamily="34" charset="0"/>
                <a:ea typeface="黑体" pitchFamily="49" charset="-122"/>
              </a:rPr>
              <a:t>       R </a:t>
            </a:r>
            <a:r>
              <a:rPr lang="en-US" altLang="zh-CN" sz="2000" dirty="0" err="1">
                <a:latin typeface="Arial" pitchFamily="34" charset="0"/>
                <a:ea typeface="黑体" pitchFamily="49" charset="-122"/>
              </a:rPr>
              <a:t>iθjS</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σ</a:t>
            </a:r>
            <a:r>
              <a:rPr lang="en-US" altLang="zh-CN" sz="2000" baseline="-25000" dirty="0" err="1">
                <a:latin typeface="Arial" pitchFamily="34" charset="0"/>
                <a:ea typeface="黑体" pitchFamily="49" charset="-122"/>
              </a:rPr>
              <a:t>iθ</a:t>
            </a:r>
            <a:r>
              <a:rPr lang="en-US" altLang="zh-CN" sz="2000" baseline="-25000" dirty="0">
                <a:latin typeface="Arial" pitchFamily="34" charset="0"/>
                <a:ea typeface="黑体" pitchFamily="49" charset="-122"/>
              </a:rPr>
              <a:t>(</a:t>
            </a:r>
            <a:r>
              <a:rPr lang="en-US" altLang="zh-CN" sz="2000" baseline="-25000" dirty="0" err="1">
                <a:latin typeface="Arial" pitchFamily="34" charset="0"/>
                <a:ea typeface="黑体" pitchFamily="49" charset="-122"/>
              </a:rPr>
              <a:t>r+j</a:t>
            </a:r>
            <a:r>
              <a:rPr lang="en-US" altLang="zh-CN" sz="2000" baseline="-25000" dirty="0">
                <a:latin typeface="Arial" pitchFamily="34" charset="0"/>
                <a:ea typeface="黑体" pitchFamily="49" charset="-122"/>
              </a:rPr>
              <a:t>)</a:t>
            </a:r>
            <a:r>
              <a:rPr lang="en-US" altLang="zh-CN" sz="2000" dirty="0">
                <a:latin typeface="Arial" pitchFamily="34" charset="0"/>
                <a:ea typeface="黑体" pitchFamily="49" charset="-122"/>
              </a:rPr>
              <a:t> (R×S)</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i</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j</a:t>
            </a:r>
            <a:r>
              <a:rPr lang="zh-CN" altLang="en-US" sz="2000" dirty="0">
                <a:latin typeface="Arial" pitchFamily="34" charset="0"/>
                <a:ea typeface="黑体" pitchFamily="49" charset="-122"/>
              </a:rPr>
              <a:t>分别是关系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中的第</a:t>
            </a:r>
            <a:r>
              <a:rPr lang="en-US" altLang="zh-CN" sz="2000" dirty="0">
                <a:latin typeface="Arial" pitchFamily="34" charset="0"/>
                <a:ea typeface="黑体" pitchFamily="49" charset="-122"/>
              </a:rPr>
              <a:t>i</a:t>
            </a:r>
            <a:r>
              <a:rPr lang="zh-CN" altLang="en-US" sz="2000" dirty="0">
                <a:latin typeface="Arial" pitchFamily="34" charset="0"/>
                <a:ea typeface="黑体" pitchFamily="49" charset="-122"/>
              </a:rPr>
              <a:t>个、第</a:t>
            </a:r>
            <a:r>
              <a:rPr lang="en-US" altLang="zh-CN" sz="2000" dirty="0">
                <a:latin typeface="Arial" pitchFamily="34" charset="0"/>
                <a:ea typeface="黑体" pitchFamily="49" charset="-122"/>
              </a:rPr>
              <a:t>j</a:t>
            </a:r>
            <a:r>
              <a:rPr lang="zh-CN" altLang="en-US" sz="2000" dirty="0">
                <a:latin typeface="Arial" pitchFamily="34" charset="0"/>
                <a:ea typeface="黑体" pitchFamily="49" charset="-122"/>
              </a:rPr>
              <a:t>个属性，</a:t>
            </a:r>
            <a:r>
              <a:rPr lang="en-US" altLang="zh-CN" sz="2000" dirty="0">
                <a:latin typeface="Arial" pitchFamily="34" charset="0"/>
                <a:ea typeface="黑体" pitchFamily="49" charset="-122"/>
              </a:rPr>
              <a:t>θ</a:t>
            </a:r>
            <a:r>
              <a:rPr lang="zh-CN" altLang="en-US" sz="2000" dirty="0">
                <a:latin typeface="Arial" pitchFamily="34" charset="0"/>
                <a:ea typeface="黑体" pitchFamily="49" charset="-122"/>
              </a:rPr>
              <a:t>是比较运算符，</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是关系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的目。该式表示连接运算是在关系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的笛卡尔积中选择第</a:t>
            </a:r>
            <a:r>
              <a:rPr lang="en-US" altLang="zh-CN" sz="2000" dirty="0">
                <a:latin typeface="Arial" pitchFamily="34" charset="0"/>
                <a:ea typeface="黑体" pitchFamily="49" charset="-122"/>
              </a:rPr>
              <a:t>i</a:t>
            </a:r>
            <a:r>
              <a:rPr lang="zh-CN" altLang="en-US" sz="2000" dirty="0">
                <a:latin typeface="Arial" pitchFamily="34" charset="0"/>
                <a:ea typeface="黑体" pitchFamily="49" charset="-122"/>
              </a:rPr>
              <a:t>个分量和第（</a:t>
            </a:r>
            <a:r>
              <a:rPr lang="en-US" altLang="zh-CN" sz="2000" dirty="0" err="1">
                <a:latin typeface="Arial" pitchFamily="34" charset="0"/>
                <a:ea typeface="黑体" pitchFamily="49" charset="-122"/>
              </a:rPr>
              <a:t>i+j</a:t>
            </a:r>
            <a:r>
              <a:rPr lang="zh-CN" altLang="en-US" sz="2000" dirty="0">
                <a:latin typeface="Arial" pitchFamily="34" charset="0"/>
                <a:ea typeface="黑体" pitchFamily="49" charset="-122"/>
              </a:rPr>
              <a:t>）个分量满足</a:t>
            </a:r>
            <a:r>
              <a:rPr lang="en-US" altLang="zh-CN" sz="2000" dirty="0">
                <a:latin typeface="Arial" pitchFamily="34" charset="0"/>
                <a:ea typeface="黑体" pitchFamily="49" charset="-122"/>
              </a:rPr>
              <a:t>θ</a:t>
            </a:r>
            <a:r>
              <a:rPr lang="zh-CN" altLang="en-US" sz="2000" dirty="0">
                <a:latin typeface="Arial" pitchFamily="34" charset="0"/>
                <a:ea typeface="黑体" pitchFamily="49" charset="-122"/>
              </a:rPr>
              <a:t>运算的元组。</a:t>
            </a:r>
          </a:p>
          <a:p>
            <a:r>
              <a:rPr lang="zh-CN" altLang="en-US" sz="2000" dirty="0" smtClean="0">
                <a:latin typeface="Arial" pitchFamily="34" charset="0"/>
                <a:ea typeface="黑体" pitchFamily="49" charset="-122"/>
              </a:rPr>
              <a:t>       连接</a:t>
            </a:r>
            <a:r>
              <a:rPr lang="zh-CN" altLang="en-US" sz="2000" dirty="0">
                <a:latin typeface="Arial" pitchFamily="34" charset="0"/>
                <a:ea typeface="黑体" pitchFamily="49" charset="-122"/>
              </a:rPr>
              <a:t>包括</a:t>
            </a:r>
            <a:r>
              <a:rPr lang="en-US" altLang="zh-CN" sz="2000" dirty="0">
                <a:latin typeface="Arial" pitchFamily="34" charset="0"/>
                <a:ea typeface="黑体" pitchFamily="49" charset="-122"/>
              </a:rPr>
              <a:t>θ</a:t>
            </a:r>
            <a:r>
              <a:rPr lang="zh-CN" altLang="en-US" sz="2000" dirty="0">
                <a:latin typeface="Arial" pitchFamily="34" charset="0"/>
                <a:ea typeface="黑体" pitchFamily="49" charset="-122"/>
              </a:rPr>
              <a:t>连接，自然连接，外连接，半连接</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1699976824"/>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404624"/>
            <a:ext cx="9000000" cy="4320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半</a:t>
            </a:r>
            <a:r>
              <a:rPr lang="zh-CN" altLang="en-US" sz="2000" dirty="0">
                <a:latin typeface="Arial" pitchFamily="34" charset="0"/>
                <a:ea typeface="黑体" pitchFamily="49" charset="-122"/>
              </a:rPr>
              <a:t>连接（</a:t>
            </a:r>
            <a:r>
              <a:rPr lang="en-US" altLang="zh-CN" sz="2000" dirty="0">
                <a:latin typeface="Arial" pitchFamily="34" charset="0"/>
                <a:ea typeface="黑体" pitchFamily="49" charset="-122"/>
              </a:rPr>
              <a:t>half join</a:t>
            </a:r>
            <a:r>
              <a:rPr lang="zh-CN" altLang="en-US" sz="2000" dirty="0">
                <a:latin typeface="Arial" pitchFamily="34" charset="0"/>
                <a:ea typeface="黑体" pitchFamily="49" charset="-122"/>
              </a:rPr>
              <a:t>）</a:t>
            </a:r>
          </a:p>
          <a:p>
            <a:r>
              <a:rPr lang="zh-CN" altLang="en-US" sz="2000" dirty="0">
                <a:latin typeface="Arial" pitchFamily="34" charset="0"/>
                <a:ea typeface="黑体" pitchFamily="49" charset="-122"/>
              </a:rPr>
              <a:t>半连接是一种特殊的自然连接。它与自然连接的区别在于其结果只保留</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的属性。当关系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有相同的属性组</a:t>
            </a:r>
            <a:r>
              <a:rPr lang="en-US" altLang="zh-CN" sz="2000" dirty="0">
                <a:latin typeface="Arial" pitchFamily="34" charset="0"/>
                <a:ea typeface="黑体" pitchFamily="49" charset="-122"/>
              </a:rPr>
              <a:t>B</a:t>
            </a:r>
            <a:r>
              <a:rPr lang="zh-CN" altLang="en-US" sz="2000" dirty="0">
                <a:latin typeface="Arial" pitchFamily="34" charset="0"/>
                <a:ea typeface="黑体" pitchFamily="49" charset="-122"/>
              </a:rPr>
              <a:t>，且该属性组的值相等时进行连接，其结果只保留</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的属性，这种连接称为半连接。</a:t>
            </a:r>
          </a:p>
          <a:p>
            <a:r>
              <a:rPr lang="zh-CN" altLang="en-US" sz="2000" dirty="0" smtClean="0">
                <a:latin typeface="Arial" pitchFamily="34" charset="0"/>
                <a:ea typeface="黑体" pitchFamily="49" charset="-122"/>
              </a:rPr>
              <a:t>       外</a:t>
            </a:r>
            <a:r>
              <a:rPr lang="zh-CN" altLang="en-US" sz="2000" dirty="0">
                <a:latin typeface="Arial" pitchFamily="34" charset="0"/>
                <a:ea typeface="黑体" pitchFamily="49" charset="-122"/>
              </a:rPr>
              <a:t>连接分为左外连接</a:t>
            </a:r>
            <a:r>
              <a:rPr lang="en-US" altLang="zh-CN" sz="2000" dirty="0">
                <a:latin typeface="Arial" pitchFamily="34" charset="0"/>
                <a:ea typeface="黑体" pitchFamily="49" charset="-122"/>
              </a:rPr>
              <a:t>(Left Outer Join</a:t>
            </a:r>
            <a:r>
              <a:rPr lang="zh-CN" altLang="en-US" sz="2000" dirty="0">
                <a:latin typeface="Arial" pitchFamily="34" charset="0"/>
                <a:ea typeface="黑体" pitchFamily="49" charset="-122"/>
              </a:rPr>
              <a:t>或</a:t>
            </a:r>
            <a:r>
              <a:rPr lang="en-US" altLang="zh-CN" sz="2000" dirty="0">
                <a:latin typeface="Arial" pitchFamily="34" charset="0"/>
                <a:ea typeface="黑体" pitchFamily="49" charset="-122"/>
              </a:rPr>
              <a:t>left Join)</a:t>
            </a:r>
            <a:r>
              <a:rPr lang="zh-CN" altLang="en-US" sz="2000" dirty="0">
                <a:latin typeface="Arial" pitchFamily="34" charset="0"/>
                <a:ea typeface="黑体" pitchFamily="49" charset="-122"/>
              </a:rPr>
              <a:t>、右外连接</a:t>
            </a:r>
            <a:r>
              <a:rPr lang="en-US" altLang="zh-CN" sz="2000" dirty="0">
                <a:latin typeface="Arial" pitchFamily="34" charset="0"/>
                <a:ea typeface="黑体" pitchFamily="49" charset="-122"/>
              </a:rPr>
              <a:t>(Right Outer Join</a:t>
            </a:r>
            <a:r>
              <a:rPr lang="zh-CN" altLang="en-US" sz="2000" dirty="0">
                <a:latin typeface="Arial" pitchFamily="34" charset="0"/>
                <a:ea typeface="黑体" pitchFamily="49" charset="-122"/>
              </a:rPr>
              <a:t>或</a:t>
            </a:r>
            <a:r>
              <a:rPr lang="en-US" altLang="zh-CN" sz="2000" dirty="0">
                <a:latin typeface="Arial" pitchFamily="34" charset="0"/>
                <a:ea typeface="黑体" pitchFamily="49" charset="-122"/>
              </a:rPr>
              <a:t>right Join)</a:t>
            </a:r>
            <a:r>
              <a:rPr lang="zh-CN" altLang="en-US" sz="2000" dirty="0">
                <a:latin typeface="Arial" pitchFamily="34" charset="0"/>
                <a:ea typeface="黑体" pitchFamily="49" charset="-122"/>
              </a:rPr>
              <a:t>和全外连接</a:t>
            </a:r>
            <a:r>
              <a:rPr lang="en-US" altLang="zh-CN" sz="2000" dirty="0">
                <a:latin typeface="Arial" pitchFamily="34" charset="0"/>
                <a:ea typeface="黑体" pitchFamily="49" charset="-122"/>
              </a:rPr>
              <a:t>(Full Outer Join</a:t>
            </a:r>
            <a:r>
              <a:rPr lang="zh-CN" altLang="en-US" sz="2000" dirty="0">
                <a:latin typeface="Arial" pitchFamily="34" charset="0"/>
                <a:ea typeface="黑体" pitchFamily="49" charset="-122"/>
              </a:rPr>
              <a:t>或</a:t>
            </a:r>
            <a:r>
              <a:rPr lang="en-US" altLang="zh-CN" sz="2000" dirty="0">
                <a:latin typeface="Arial" pitchFamily="34" charset="0"/>
                <a:ea typeface="黑体" pitchFamily="49" charset="-122"/>
              </a:rPr>
              <a:t>full Join)</a:t>
            </a:r>
            <a:r>
              <a:rPr lang="zh-CN" altLang="en-US" sz="2000" dirty="0">
                <a:latin typeface="Arial" pitchFamily="34" charset="0"/>
                <a:ea typeface="黑体" pitchFamily="49" charset="-122"/>
              </a:rPr>
              <a:t>三种）</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连接运算中，最为重要也最为常用的连接是等值连接（</a:t>
            </a:r>
            <a:r>
              <a:rPr lang="en-US" altLang="zh-CN" sz="2000" dirty="0" err="1">
                <a:latin typeface="Arial" pitchFamily="34" charset="0"/>
                <a:ea typeface="黑体" pitchFamily="49" charset="-122"/>
              </a:rPr>
              <a:t>Equi</a:t>
            </a:r>
            <a:r>
              <a:rPr lang="en-US" altLang="zh-CN" sz="2000" dirty="0">
                <a:latin typeface="Arial" pitchFamily="34" charset="0"/>
                <a:ea typeface="黑体" pitchFamily="49" charset="-122"/>
              </a:rPr>
              <a:t>-join</a:t>
            </a:r>
            <a:r>
              <a:rPr lang="zh-CN" altLang="en-US" sz="2000" dirty="0">
                <a:latin typeface="Arial" pitchFamily="34" charset="0"/>
                <a:ea typeface="黑体" pitchFamily="49" charset="-122"/>
              </a:rPr>
              <a:t>）和自然连接（</a:t>
            </a:r>
            <a:r>
              <a:rPr lang="en-US" altLang="zh-CN" sz="2000" dirty="0">
                <a:latin typeface="Arial" pitchFamily="34" charset="0"/>
                <a:ea typeface="黑体" pitchFamily="49" charset="-122"/>
              </a:rPr>
              <a:t>Natural join</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θ</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的连接运算称为等值连接。它是从关系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的笛卡尔积中选取</a:t>
            </a:r>
            <a:r>
              <a:rPr lang="en-US" altLang="zh-CN" sz="2000" dirty="0">
                <a:latin typeface="Arial" pitchFamily="34" charset="0"/>
                <a:ea typeface="黑体" pitchFamily="49" charset="-122"/>
              </a:rPr>
              <a:t>A</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B</a:t>
            </a:r>
            <a:r>
              <a:rPr lang="zh-CN" altLang="en-US" sz="2000" dirty="0">
                <a:latin typeface="Arial" pitchFamily="34" charset="0"/>
                <a:ea typeface="黑体" pitchFamily="49" charset="-122"/>
              </a:rPr>
              <a:t>属性值相等的那些元组。</a:t>
            </a:r>
          </a:p>
          <a:p>
            <a:r>
              <a:rPr lang="zh-CN" altLang="en-US" sz="2000" dirty="0" smtClean="0">
                <a:latin typeface="Arial" pitchFamily="34" charset="0"/>
                <a:ea typeface="黑体" pitchFamily="49" charset="-122"/>
              </a:rPr>
              <a:t>       自然</a:t>
            </a:r>
            <a:r>
              <a:rPr lang="zh-CN" altLang="en-US" sz="2000" dirty="0">
                <a:latin typeface="Arial" pitchFamily="34" charset="0"/>
                <a:ea typeface="黑体" pitchFamily="49" charset="-122"/>
              </a:rPr>
              <a:t>连接（</a:t>
            </a:r>
            <a:r>
              <a:rPr lang="en-US" altLang="zh-CN" sz="2000" dirty="0">
                <a:latin typeface="Arial" pitchFamily="34" charset="0"/>
                <a:ea typeface="黑体" pitchFamily="49" charset="-122"/>
              </a:rPr>
              <a:t>Natural join</a:t>
            </a:r>
            <a:r>
              <a:rPr lang="zh-CN" altLang="en-US" sz="2000" dirty="0">
                <a:latin typeface="Arial" pitchFamily="34" charset="0"/>
                <a:ea typeface="黑体" pitchFamily="49" charset="-122"/>
              </a:rPr>
              <a:t>）是一种特殊的等值连接</a:t>
            </a:r>
            <a:r>
              <a:rPr lang="zh-CN" altLang="en-US" sz="2000" dirty="0" smtClean="0">
                <a:latin typeface="Arial" pitchFamily="34" charset="0"/>
                <a:ea typeface="黑体" pitchFamily="49" charset="-122"/>
              </a:rPr>
              <a:t>，要求</a:t>
            </a:r>
            <a:r>
              <a:rPr lang="zh-CN" altLang="en-US" sz="2000" dirty="0">
                <a:latin typeface="Arial" pitchFamily="34" charset="0"/>
                <a:ea typeface="黑体" pitchFamily="49" charset="-122"/>
              </a:rPr>
              <a:t>两个关系中进行比较的分量必须是相同的属性组</a:t>
            </a:r>
            <a:r>
              <a:rPr lang="zh-CN" altLang="en-US" sz="2000" dirty="0" smtClean="0">
                <a:latin typeface="Arial" pitchFamily="34" charset="0"/>
                <a:ea typeface="黑体" pitchFamily="49" charset="-122"/>
              </a:rPr>
              <a:t>，且</a:t>
            </a:r>
            <a:r>
              <a:rPr lang="zh-CN" altLang="en-US" sz="2000" dirty="0">
                <a:latin typeface="Arial" pitchFamily="34" charset="0"/>
                <a:ea typeface="黑体" pitchFamily="49" charset="-122"/>
              </a:rPr>
              <a:t>要在结果中把重复的属性去掉。记作</a:t>
            </a:r>
            <a:r>
              <a:rPr lang="en-US" altLang="zh-CN" sz="2000" dirty="0">
                <a:latin typeface="Arial" pitchFamily="34" charset="0"/>
                <a:ea typeface="黑体" pitchFamily="49" charset="-122"/>
              </a:rPr>
              <a:t>R </a:t>
            </a:r>
            <a:r>
              <a:rPr lang="en-US" altLang="zh-CN" sz="2000" dirty="0" smtClean="0">
                <a:latin typeface="Arial" pitchFamily="34" charset="0"/>
                <a:ea typeface="黑体" pitchFamily="49" charset="-122"/>
              </a:rPr>
              <a:t>  S</a:t>
            </a:r>
            <a:r>
              <a:rPr lang="zh-CN" altLang="en-US" sz="2000" dirty="0">
                <a:latin typeface="Arial" pitchFamily="34" charset="0"/>
                <a:ea typeface="黑体" pitchFamily="49" charset="-122"/>
              </a:rPr>
              <a:t>。</a:t>
            </a:r>
          </a:p>
          <a:p>
            <a:r>
              <a:rPr lang="zh-CN" altLang="en-US" sz="2000" dirty="0">
                <a:latin typeface="Arial" pitchFamily="34" charset="0"/>
                <a:ea typeface="黑体" pitchFamily="49" charset="-122"/>
              </a:rPr>
              <a:t>一般的连接操作是从行的角度进行运算。但自然连接还需要取消了重复列，所以是同时从行和列的角度进行运算</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83336" y="44624"/>
            <a:ext cx="452493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．选择（</a:t>
            </a:r>
            <a:r>
              <a:rPr lang="en-US" altLang="zh-CN" sz="2200" dirty="0">
                <a:ea typeface="黑体" pitchFamily="49" charset="-122"/>
              </a:rPr>
              <a:t>Selection</a:t>
            </a:r>
            <a:r>
              <a:rPr lang="zh-CN" altLang="en-US" sz="2200" dirty="0">
                <a:ea typeface="黑体" pitchFamily="49" charset="-122"/>
              </a:rPr>
              <a:t>）</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81932" y="3909306"/>
            <a:ext cx="14287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3770" y="5135091"/>
            <a:ext cx="43815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5398169"/>
            <a:ext cx="44767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3202" y="5413598"/>
            <a:ext cx="6667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824" y="5749255"/>
            <a:ext cx="3619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048" y="4509120"/>
            <a:ext cx="3708648" cy="2166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82311" y="4725144"/>
            <a:ext cx="4921737"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1-6】  </a:t>
            </a:r>
            <a:r>
              <a:rPr lang="zh-CN" altLang="en-US" sz="2000" dirty="0" smtClean="0">
                <a:latin typeface="Arial" pitchFamily="34" charset="0"/>
                <a:ea typeface="黑体" pitchFamily="49" charset="-122"/>
              </a:rPr>
              <a:t>有如</a:t>
            </a:r>
            <a:r>
              <a:rPr lang="zh-CN" altLang="en-US" sz="2000" dirty="0">
                <a:latin typeface="Arial" pitchFamily="34" charset="0"/>
                <a:ea typeface="黑体" pitchFamily="49" charset="-122"/>
              </a:rPr>
              <a:t>图</a:t>
            </a:r>
            <a:r>
              <a:rPr lang="en-US" altLang="zh-CN" sz="2000" dirty="0" smtClean="0">
                <a:latin typeface="Arial" pitchFamily="34" charset="0"/>
                <a:ea typeface="黑体" pitchFamily="49" charset="-122"/>
              </a:rPr>
              <a:t>1-27(A)</a:t>
            </a:r>
            <a:r>
              <a:rPr lang="zh-CN" altLang="en-US" sz="2000" dirty="0" smtClean="0">
                <a:latin typeface="Arial" pitchFamily="34" charset="0"/>
                <a:ea typeface="黑体" pitchFamily="49" charset="-122"/>
              </a:rPr>
              <a:t>、</a:t>
            </a:r>
            <a:r>
              <a:rPr lang="en-US" altLang="zh-CN" sz="2000" dirty="0">
                <a:latin typeface="Arial" pitchFamily="34" charset="0"/>
                <a:ea typeface="黑体" pitchFamily="49" charset="-122"/>
              </a:rPr>
              <a:t>(</a:t>
            </a:r>
            <a:r>
              <a:rPr lang="en-US" altLang="zh-CN" sz="2000" dirty="0" smtClean="0">
                <a:latin typeface="Arial" pitchFamily="34" charset="0"/>
                <a:ea typeface="黑体" pitchFamily="49" charset="-122"/>
              </a:rPr>
              <a:t>B)</a:t>
            </a:r>
            <a:r>
              <a:rPr lang="zh-CN" altLang="en-US" sz="2000" dirty="0" smtClean="0">
                <a:latin typeface="Arial" pitchFamily="34" charset="0"/>
                <a:ea typeface="黑体" pitchFamily="49" charset="-122"/>
              </a:rPr>
              <a:t>所</a:t>
            </a:r>
            <a:r>
              <a:rPr lang="zh-CN" altLang="en-US" sz="2000" dirty="0">
                <a:latin typeface="Arial" pitchFamily="34" charset="0"/>
                <a:ea typeface="黑体" pitchFamily="49" charset="-122"/>
              </a:rPr>
              <a:t>示的两个关系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smtClean="0">
                <a:latin typeface="Arial" pitchFamily="34" charset="0"/>
                <a:ea typeface="黑体" pitchFamily="49" charset="-122"/>
              </a:rPr>
              <a:t>，求</a:t>
            </a:r>
            <a:r>
              <a:rPr lang="zh-CN" altLang="en-US" sz="2000" dirty="0">
                <a:latin typeface="Arial" pitchFamily="34" charset="0"/>
                <a:ea typeface="黑体" pitchFamily="49" charset="-122"/>
              </a:rPr>
              <a:t>大于</a:t>
            </a:r>
            <a:r>
              <a:rPr lang="zh-CN" altLang="en-US" sz="2000" dirty="0" smtClean="0">
                <a:latin typeface="Arial" pitchFamily="34" charset="0"/>
                <a:ea typeface="黑体" pitchFamily="49" charset="-122"/>
              </a:rPr>
              <a:t>连接       、、等值连接      （</a:t>
            </a:r>
            <a:r>
              <a:rPr lang="en-US" altLang="zh-CN" sz="2000" dirty="0">
                <a:latin typeface="Arial" pitchFamily="34" charset="0"/>
                <a:ea typeface="黑体" pitchFamily="49" charset="-122"/>
              </a:rPr>
              <a:t>C=D</a:t>
            </a:r>
            <a:r>
              <a:rPr lang="zh-CN" altLang="en-US" sz="2000" dirty="0">
                <a:latin typeface="Arial" pitchFamily="34" charset="0"/>
                <a:ea typeface="黑体" pitchFamily="49" charset="-122"/>
              </a:rPr>
              <a:t>）、等值</a:t>
            </a:r>
            <a:r>
              <a:rPr lang="zh-CN" altLang="en-US" sz="2000" dirty="0" smtClean="0">
                <a:latin typeface="Arial" pitchFamily="34" charset="0"/>
                <a:ea typeface="黑体" pitchFamily="49" charset="-122"/>
              </a:rPr>
              <a:t>连接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R.B=S.B</a:t>
            </a:r>
            <a:r>
              <a:rPr lang="zh-CN" altLang="en-US" sz="2000" dirty="0">
                <a:latin typeface="Arial" pitchFamily="34" charset="0"/>
                <a:ea typeface="黑体" pitchFamily="49" charset="-122"/>
              </a:rPr>
              <a:t>））和自然</a:t>
            </a:r>
            <a:r>
              <a:rPr lang="zh-CN" altLang="en-US" sz="2000" dirty="0" smtClean="0">
                <a:latin typeface="Arial" pitchFamily="34" charset="0"/>
                <a:ea typeface="黑体" pitchFamily="49" charset="-122"/>
              </a:rPr>
              <a:t>连接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求解过程略，参见</a:t>
            </a:r>
            <a:r>
              <a:rPr lang="en-US" altLang="zh-CN" sz="2000" dirty="0" smtClean="0">
                <a:latin typeface="Arial" pitchFamily="34" charset="0"/>
                <a:ea typeface="黑体" pitchFamily="49" charset="-122"/>
              </a:rPr>
              <a:t>P26</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3800605785"/>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311" y="476632"/>
            <a:ext cx="9000000" cy="590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给定</a:t>
            </a:r>
            <a:r>
              <a:rPr lang="zh-CN" altLang="en-US" sz="2000" dirty="0">
                <a:latin typeface="Arial" pitchFamily="34" charset="0"/>
                <a:ea typeface="黑体" pitchFamily="49" charset="-122"/>
              </a:rPr>
              <a:t>关系</a:t>
            </a:r>
            <a:r>
              <a:rPr lang="en-US" altLang="zh-CN" sz="2000" dirty="0">
                <a:latin typeface="Arial" pitchFamily="34" charset="0"/>
                <a:ea typeface="黑体" pitchFamily="49" charset="-122"/>
              </a:rPr>
              <a:t>R(X,Y)</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S(Y,Z)</a:t>
            </a:r>
            <a:r>
              <a:rPr lang="zh-CN" altLang="en-US" sz="2000" dirty="0">
                <a:latin typeface="Arial" pitchFamily="34" charset="0"/>
                <a:ea typeface="黑体" pitchFamily="49" charset="-122"/>
              </a:rPr>
              <a:t>，其中</a:t>
            </a:r>
            <a:r>
              <a:rPr lang="en-US" altLang="zh-CN" sz="2000" dirty="0">
                <a:latin typeface="Arial" pitchFamily="34" charset="0"/>
                <a:ea typeface="黑体" pitchFamily="49" charset="-122"/>
              </a:rPr>
              <a:t>X</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Y</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Z</a:t>
            </a:r>
            <a:r>
              <a:rPr lang="zh-CN" altLang="en-US" sz="2000" dirty="0">
                <a:latin typeface="Arial" pitchFamily="34" charset="0"/>
                <a:ea typeface="黑体" pitchFamily="49" charset="-122"/>
              </a:rPr>
              <a:t>为属性组。</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中的</a:t>
            </a:r>
            <a:r>
              <a:rPr lang="en-US" altLang="zh-CN" sz="2000" dirty="0">
                <a:latin typeface="Arial" pitchFamily="34" charset="0"/>
                <a:ea typeface="黑体" pitchFamily="49" charset="-122"/>
              </a:rPr>
              <a:t>Y</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中的</a:t>
            </a:r>
            <a:r>
              <a:rPr lang="en-US" altLang="zh-CN" sz="2000" dirty="0">
                <a:latin typeface="Arial" pitchFamily="34" charset="0"/>
                <a:ea typeface="黑体" pitchFamily="49" charset="-122"/>
              </a:rPr>
              <a:t>Y</a:t>
            </a:r>
            <a:r>
              <a:rPr lang="zh-CN" altLang="en-US" sz="2000" dirty="0">
                <a:latin typeface="Arial" pitchFamily="34" charset="0"/>
                <a:ea typeface="黑体" pitchFamily="49" charset="-122"/>
              </a:rPr>
              <a:t>，可以有不同的属性名，但必须出自相同的域集。</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的除运算得到一个新的关系</a:t>
            </a:r>
            <a:r>
              <a:rPr lang="en-US" altLang="zh-CN" sz="2000" dirty="0">
                <a:latin typeface="Arial" pitchFamily="34" charset="0"/>
                <a:ea typeface="黑体" pitchFamily="49" charset="-122"/>
              </a:rPr>
              <a:t>P(X)</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P</a:t>
            </a:r>
            <a:r>
              <a:rPr lang="zh-CN" altLang="en-US" sz="2000" dirty="0">
                <a:latin typeface="Arial" pitchFamily="34" charset="0"/>
                <a:ea typeface="黑体" pitchFamily="49" charset="-122"/>
              </a:rPr>
              <a:t>是</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中满足下列条件的元组在</a:t>
            </a:r>
            <a:r>
              <a:rPr lang="en-US" altLang="zh-CN" sz="2000" dirty="0">
                <a:latin typeface="Arial" pitchFamily="34" charset="0"/>
                <a:ea typeface="黑体" pitchFamily="49" charset="-122"/>
              </a:rPr>
              <a:t>X</a:t>
            </a:r>
            <a:r>
              <a:rPr lang="zh-CN" altLang="en-US" sz="2000" dirty="0">
                <a:latin typeface="Arial" pitchFamily="34" charset="0"/>
                <a:ea typeface="黑体" pitchFamily="49" charset="-122"/>
              </a:rPr>
              <a:t>属性列上的投影：元组在</a:t>
            </a:r>
            <a:r>
              <a:rPr lang="en-US" altLang="zh-CN" sz="2000" dirty="0">
                <a:latin typeface="Arial" pitchFamily="34" charset="0"/>
                <a:ea typeface="黑体" pitchFamily="49" charset="-122"/>
              </a:rPr>
              <a:t>X</a:t>
            </a:r>
            <a:r>
              <a:rPr lang="zh-CN" altLang="en-US" sz="2000" dirty="0">
                <a:latin typeface="Arial" pitchFamily="34" charset="0"/>
                <a:ea typeface="黑体" pitchFamily="49" charset="-122"/>
              </a:rPr>
              <a:t>上分量值</a:t>
            </a:r>
            <a:r>
              <a:rPr lang="en-US" altLang="zh-CN" sz="2000" dirty="0">
                <a:latin typeface="Arial" pitchFamily="34" charset="0"/>
                <a:ea typeface="黑体" pitchFamily="49" charset="-122"/>
              </a:rPr>
              <a:t>x</a:t>
            </a:r>
            <a:r>
              <a:rPr lang="zh-CN" altLang="en-US" sz="2000" dirty="0">
                <a:latin typeface="Arial" pitchFamily="34" charset="0"/>
                <a:ea typeface="黑体" pitchFamily="49" charset="-122"/>
              </a:rPr>
              <a:t>的像集</a:t>
            </a:r>
            <a:r>
              <a:rPr lang="en-US" altLang="zh-CN" sz="2000" dirty="0" err="1">
                <a:latin typeface="Arial" pitchFamily="34" charset="0"/>
                <a:ea typeface="黑体" pitchFamily="49" charset="-122"/>
              </a:rPr>
              <a:t>Yx</a:t>
            </a:r>
            <a:r>
              <a:rPr lang="zh-CN" altLang="en-US" sz="2000" dirty="0">
                <a:latin typeface="Arial" pitchFamily="34" charset="0"/>
                <a:ea typeface="黑体" pitchFamily="49" charset="-122"/>
              </a:rPr>
              <a:t>包含</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Y</a:t>
            </a:r>
            <a:r>
              <a:rPr lang="zh-CN" altLang="en-US" sz="2000" dirty="0">
                <a:latin typeface="Arial" pitchFamily="34" charset="0"/>
                <a:ea typeface="黑体" pitchFamily="49" charset="-122"/>
              </a:rPr>
              <a:t>上投影的集合。记作：</a:t>
            </a:r>
          </a:p>
          <a:p>
            <a:r>
              <a:rPr lang="en-US" altLang="zh-CN" sz="2000" dirty="0" smtClean="0">
                <a:latin typeface="Arial" pitchFamily="34" charset="0"/>
                <a:ea typeface="黑体" pitchFamily="49" charset="-122"/>
              </a:rPr>
              <a:t>       R÷S</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t</a:t>
            </a:r>
            <a:r>
              <a:rPr lang="en-US" altLang="zh-CN" sz="2000" baseline="-25000" dirty="0" err="1">
                <a:latin typeface="Arial" pitchFamily="34" charset="0"/>
                <a:ea typeface="黑体" pitchFamily="49" charset="-122"/>
              </a:rPr>
              <a:t>r</a:t>
            </a:r>
            <a:r>
              <a:rPr lang="en-US" altLang="zh-CN" sz="2000" dirty="0">
                <a:latin typeface="Arial" pitchFamily="34" charset="0"/>
                <a:ea typeface="黑体" pitchFamily="49" charset="-122"/>
              </a:rPr>
              <a:t>[X]|</a:t>
            </a:r>
            <a:r>
              <a:rPr lang="en-US" altLang="zh-CN" sz="2000" dirty="0" err="1">
                <a:latin typeface="Arial" pitchFamily="34" charset="0"/>
                <a:ea typeface="黑体" pitchFamily="49" charset="-122"/>
              </a:rPr>
              <a:t>t</a:t>
            </a:r>
            <a:r>
              <a:rPr lang="en-US" altLang="zh-CN" sz="2000" baseline="-25000" dirty="0" err="1">
                <a:latin typeface="Arial" pitchFamily="34" charset="0"/>
                <a:ea typeface="黑体" pitchFamily="49" charset="-122"/>
              </a:rPr>
              <a:t>r</a:t>
            </a:r>
            <a:r>
              <a:rPr lang="en-US" altLang="zh-CN" sz="2000" dirty="0" err="1">
                <a:latin typeface="Arial" pitchFamily="34" charset="0"/>
                <a:ea typeface="黑体" pitchFamily="49" charset="-122"/>
              </a:rPr>
              <a:t>∈R</a:t>
            </a:r>
            <a:r>
              <a:rPr lang="en-US" altLang="zh-CN" sz="2000" dirty="0">
                <a:latin typeface="Arial" pitchFamily="34" charset="0"/>
                <a:ea typeface="黑体" pitchFamily="49" charset="-122"/>
              </a:rPr>
              <a:t>∧πY(S)</a:t>
            </a:r>
            <a:r>
              <a:rPr lang="en-US" altLang="zh-CN" sz="2000" dirty="0" err="1">
                <a:latin typeface="Arial" pitchFamily="34" charset="0"/>
                <a:ea typeface="黑体" pitchFamily="49" charset="-122"/>
              </a:rPr>
              <a:t>Y</a:t>
            </a:r>
            <a:r>
              <a:rPr lang="en-US" altLang="zh-CN" sz="2000" baseline="-25000" dirty="0" err="1">
                <a:latin typeface="Arial" pitchFamily="34" charset="0"/>
                <a:ea typeface="黑体" pitchFamily="49" charset="-122"/>
              </a:rPr>
              <a:t>x</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en-US" altLang="zh-CN" sz="2000" dirty="0" err="1" smtClean="0">
                <a:latin typeface="Arial" pitchFamily="34" charset="0"/>
                <a:ea typeface="黑体" pitchFamily="49" charset="-122"/>
              </a:rPr>
              <a:t>Y</a:t>
            </a:r>
            <a:r>
              <a:rPr lang="en-US" altLang="zh-CN" sz="2000" baseline="-25000" dirty="0" err="1" smtClean="0">
                <a:latin typeface="Arial" pitchFamily="34" charset="0"/>
                <a:ea typeface="黑体" pitchFamily="49" charset="-122"/>
              </a:rPr>
              <a:t>x</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x</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中的像集。</a:t>
            </a:r>
          </a:p>
          <a:p>
            <a:r>
              <a:rPr lang="zh-CN" altLang="en-US" sz="2000" dirty="0" smtClean="0">
                <a:latin typeface="Arial" pitchFamily="34" charset="0"/>
                <a:ea typeface="黑体" pitchFamily="49" charset="-122"/>
              </a:rPr>
              <a:t>       说明</a:t>
            </a:r>
            <a:r>
              <a:rPr lang="zh-CN" altLang="en-US" sz="2000" dirty="0">
                <a:latin typeface="Arial" pitchFamily="34" charset="0"/>
                <a:ea typeface="黑体" pitchFamily="49" charset="-122"/>
              </a:rPr>
              <a:t>：设两个关系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的元数分别为</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设</a:t>
            </a:r>
            <a:r>
              <a:rPr lang="en-US" altLang="zh-CN" sz="2000" dirty="0">
                <a:latin typeface="Arial" pitchFamily="34" charset="0"/>
                <a:ea typeface="黑体" pitchFamily="49" charset="-122"/>
              </a:rPr>
              <a:t>r&gt;s&gt;0)</a:t>
            </a:r>
            <a:r>
              <a:rPr lang="zh-CN" altLang="en-US" sz="2000" dirty="0">
                <a:latin typeface="Arial" pitchFamily="34" charset="0"/>
                <a:ea typeface="黑体" pitchFamily="49" charset="-122"/>
              </a:rPr>
              <a:t>，那么</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除</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是一个</a:t>
            </a:r>
            <a:r>
              <a:rPr lang="en-US" altLang="zh-CN" sz="2000" dirty="0">
                <a:latin typeface="Arial" pitchFamily="34" charset="0"/>
                <a:ea typeface="黑体" pitchFamily="49" charset="-122"/>
              </a:rPr>
              <a:t>(r-s)</a:t>
            </a:r>
            <a:r>
              <a:rPr lang="zh-CN" altLang="en-US" sz="2000" dirty="0">
                <a:latin typeface="Arial" pitchFamily="34" charset="0"/>
                <a:ea typeface="黑体" pitchFamily="49" charset="-122"/>
              </a:rPr>
              <a:t>元的元组的集合。它是满足下列条件的最大关系：其中每个元组</a:t>
            </a:r>
            <a:r>
              <a:rPr lang="en-US" altLang="zh-CN" sz="2000" dirty="0">
                <a:latin typeface="Arial" pitchFamily="34" charset="0"/>
                <a:ea typeface="黑体" pitchFamily="49" charset="-122"/>
              </a:rPr>
              <a:t>t</a:t>
            </a:r>
            <a:r>
              <a:rPr lang="zh-CN" altLang="en-US" sz="2000" dirty="0">
                <a:latin typeface="Arial" pitchFamily="34" charset="0"/>
                <a:ea typeface="黑体" pitchFamily="49" charset="-122"/>
              </a:rPr>
              <a:t>与</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中的每个元组</a:t>
            </a:r>
            <a:r>
              <a:rPr lang="en-US" altLang="zh-CN" sz="2000" dirty="0">
                <a:latin typeface="Arial" pitchFamily="34" charset="0"/>
                <a:ea typeface="黑体" pitchFamily="49" charset="-122"/>
              </a:rPr>
              <a:t>u</a:t>
            </a:r>
            <a:r>
              <a:rPr lang="zh-CN" altLang="en-US" sz="2000" dirty="0">
                <a:latin typeface="Arial" pitchFamily="34" charset="0"/>
                <a:ea typeface="黑体" pitchFamily="49" charset="-122"/>
              </a:rPr>
              <a:t>组成的新元组</a:t>
            </a:r>
            <a:r>
              <a:rPr lang="en-US" altLang="zh-CN" sz="2000" dirty="0">
                <a:latin typeface="Arial" pitchFamily="34" charset="0"/>
                <a:ea typeface="黑体" pitchFamily="49" charset="-122"/>
              </a:rPr>
              <a:t>&lt;</a:t>
            </a:r>
            <a:r>
              <a:rPr lang="en-US" altLang="zh-CN" sz="2000" dirty="0" err="1">
                <a:latin typeface="Arial" pitchFamily="34" charset="0"/>
                <a:ea typeface="黑体" pitchFamily="49" charset="-122"/>
              </a:rPr>
              <a:t>t,u</a:t>
            </a:r>
            <a:r>
              <a:rPr lang="en-US" altLang="zh-CN" sz="2000" dirty="0">
                <a:latin typeface="Arial" pitchFamily="34" charset="0"/>
                <a:ea typeface="黑体" pitchFamily="49" charset="-122"/>
              </a:rPr>
              <a:t>&gt;</a:t>
            </a:r>
            <a:r>
              <a:rPr lang="zh-CN" altLang="en-US" sz="2000" dirty="0">
                <a:latin typeface="Arial" pitchFamily="34" charset="0"/>
                <a:ea typeface="黑体" pitchFamily="49" charset="-122"/>
              </a:rPr>
              <a:t>必在关系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中。除运算是笛卡尔积的逆运算。</a:t>
            </a:r>
          </a:p>
          <a:p>
            <a:r>
              <a:rPr lang="zh-CN" altLang="en-US" sz="2000" dirty="0">
                <a:latin typeface="Arial" pitchFamily="34" charset="0"/>
                <a:ea typeface="黑体" pitchFamily="49" charset="-122"/>
              </a:rPr>
              <a:t>除操作是同时从行和列的角度进行运算。</a:t>
            </a:r>
            <a:r>
              <a:rPr lang="en-US" altLang="zh-CN" sz="2000" dirty="0">
                <a:latin typeface="Arial" pitchFamily="34" charset="0"/>
                <a:ea typeface="黑体" pitchFamily="49" charset="-122"/>
              </a:rPr>
              <a:t>R÷S</a:t>
            </a:r>
            <a:r>
              <a:rPr lang="zh-CN" altLang="en-US" sz="2000" dirty="0">
                <a:latin typeface="Arial" pitchFamily="34" charset="0"/>
                <a:ea typeface="黑体" pitchFamily="49" charset="-122"/>
              </a:rPr>
              <a:t>的具体计算过程如下：</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将被除关系的属性分为像集属性和结果属性两部分，与除关系相同的属性属于像集属性，不相同的属性属于结果属性。</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在除关系中，在与被除关系相同的属性（像集属性）上进行投影，得到除目标数据集。</a:t>
            </a:r>
          </a:p>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将被除关系分组，把结果属性相同的元组分为一组。</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观察每个组，如果它的像集属性值中包括目标数据集，则对应的结果属性值属于该除法运算结果集。</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1-7】  </a:t>
            </a:r>
            <a:r>
              <a:rPr lang="zh-CN" altLang="en-US" sz="2000" dirty="0">
                <a:latin typeface="Arial" pitchFamily="34" charset="0"/>
                <a:ea typeface="黑体" pitchFamily="49" charset="-122"/>
              </a:rPr>
              <a:t>已知关系</a:t>
            </a:r>
            <a:r>
              <a:rPr lang="en-US" altLang="zh-CN" sz="2000" dirty="0">
                <a:latin typeface="Arial" pitchFamily="34" charset="0"/>
                <a:ea typeface="黑体" pitchFamily="49" charset="-122"/>
              </a:rPr>
              <a:t>R</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S</a:t>
            </a:r>
            <a:r>
              <a:rPr lang="zh-CN" altLang="en-US" sz="2000" dirty="0">
                <a:latin typeface="Arial" pitchFamily="34" charset="0"/>
                <a:ea typeface="黑体" pitchFamily="49" charset="-122"/>
              </a:rPr>
              <a:t>，如图</a:t>
            </a:r>
            <a:r>
              <a:rPr lang="en-US" altLang="zh-CN" sz="2000" dirty="0">
                <a:latin typeface="Arial" pitchFamily="34" charset="0"/>
                <a:ea typeface="黑体" pitchFamily="49" charset="-122"/>
              </a:rPr>
              <a:t>1-32</a:t>
            </a:r>
            <a:r>
              <a:rPr lang="zh-CN" altLang="en-US" sz="2000" dirty="0">
                <a:latin typeface="Arial" pitchFamily="34" charset="0"/>
                <a:ea typeface="黑体" pitchFamily="49" charset="-122"/>
              </a:rPr>
              <a:t>所示，求</a:t>
            </a:r>
            <a:r>
              <a:rPr lang="en-US" altLang="zh-CN" sz="2000" dirty="0">
                <a:latin typeface="Arial" pitchFamily="34" charset="0"/>
                <a:ea typeface="黑体" pitchFamily="49" charset="-122"/>
              </a:rPr>
              <a:t>R÷S</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求解过程略，参见</a:t>
            </a:r>
            <a:r>
              <a:rPr lang="en-US" altLang="zh-CN" sz="2000" dirty="0" smtClean="0">
                <a:latin typeface="Arial" pitchFamily="34" charset="0"/>
                <a:ea typeface="黑体" pitchFamily="49" charset="-122"/>
              </a:rPr>
              <a:t>P28</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83336" y="44624"/>
            <a:ext cx="4524937"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4</a:t>
            </a:r>
            <a:r>
              <a:rPr lang="zh-CN" altLang="en-US" sz="2200" dirty="0">
                <a:ea typeface="黑体" pitchFamily="49" charset="-122"/>
              </a:rPr>
              <a:t>．除（</a:t>
            </a:r>
            <a:r>
              <a:rPr lang="en-US" altLang="zh-CN" sz="2200" dirty="0">
                <a:ea typeface="黑体" pitchFamily="49" charset="-122"/>
              </a:rPr>
              <a:t>Division</a:t>
            </a:r>
            <a:r>
              <a:rPr lang="zh-CN" altLang="en-US" sz="2200" dirty="0">
                <a:ea typeface="黑体" pitchFamily="49" charset="-122"/>
              </a:rPr>
              <a:t>）</a:t>
            </a:r>
          </a:p>
        </p:txBody>
      </p:sp>
    </p:spTree>
    <p:extLst>
      <p:ext uri="{BB962C8B-B14F-4D97-AF65-F5344CB8AC3E}">
        <p14:creationId xmlns:p14="http://schemas.microsoft.com/office/powerpoint/2010/main" val="1195547712"/>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1268760"/>
            <a:ext cx="8997950" cy="89255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1</a:t>
            </a:r>
            <a:r>
              <a:rPr lang="zh-CN" altLang="en-US" sz="5200" dirty="0" smtClean="0">
                <a:ea typeface="黑体" pitchFamily="49" charset="-122"/>
              </a:rPr>
              <a:t>章  数据库系统</a:t>
            </a:r>
            <a:r>
              <a:rPr lang="zh-CN" altLang="en-US" sz="5200" dirty="0">
                <a:ea typeface="黑体" pitchFamily="49" charset="-122"/>
              </a:rPr>
              <a:t>基本概论</a:t>
            </a:r>
          </a:p>
        </p:txBody>
      </p:sp>
      <p:sp>
        <p:nvSpPr>
          <p:cNvPr id="361475" name="Text Box 3"/>
          <p:cNvSpPr txBox="1">
            <a:spLocks noChangeArrowheads="1"/>
          </p:cNvSpPr>
          <p:nvPr/>
        </p:nvSpPr>
        <p:spPr bwMode="auto">
          <a:xfrm>
            <a:off x="104775" y="2438748"/>
            <a:ext cx="8997950" cy="3726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SzPct val="100000"/>
              <a:buFont typeface="Wingdings" pitchFamily="2" charset="2"/>
              <a:buChar char="l"/>
            </a:pPr>
            <a:r>
              <a:rPr lang="zh-CN" altLang="zh-CN" sz="2400" dirty="0">
                <a:ea typeface="黑体" pitchFamily="49" charset="-122"/>
              </a:rPr>
              <a:t>学习了解数据库的基本概念。</a:t>
            </a:r>
          </a:p>
          <a:p>
            <a:pPr marL="1085850" lvl="1" indent="-342900" fontAlgn="ctr">
              <a:buSzPct val="100000"/>
              <a:buFont typeface="Wingdings" pitchFamily="2" charset="2"/>
              <a:buChar char="l"/>
            </a:pPr>
            <a:r>
              <a:rPr lang="zh-CN" altLang="zh-CN" sz="2400" dirty="0">
                <a:ea typeface="黑体" pitchFamily="49" charset="-122"/>
              </a:rPr>
              <a:t>了解和掌握数据库技术的特点、应用和发展趋势。</a:t>
            </a:r>
          </a:p>
          <a:p>
            <a:pPr marL="1085850" lvl="1" indent="-342900" fontAlgn="ctr">
              <a:buSzPct val="100000"/>
              <a:buFont typeface="Wingdings" pitchFamily="2" charset="2"/>
              <a:buChar char="l"/>
            </a:pPr>
            <a:r>
              <a:rPr lang="zh-CN" altLang="zh-CN" sz="2400" dirty="0">
                <a:ea typeface="黑体" pitchFamily="49" charset="-122"/>
              </a:rPr>
              <a:t>了解数据库系统的组成及数据库的体系结构。</a:t>
            </a:r>
          </a:p>
          <a:p>
            <a:pPr marL="1085850" lvl="1" indent="-342900" fontAlgn="ctr">
              <a:buSzPct val="100000"/>
              <a:buFont typeface="Wingdings" pitchFamily="2" charset="2"/>
              <a:buChar char="l"/>
            </a:pPr>
            <a:r>
              <a:rPr lang="zh-CN" altLang="zh-CN" sz="2400" dirty="0">
                <a:ea typeface="黑体" pitchFamily="49" charset="-122"/>
              </a:rPr>
              <a:t>理解</a:t>
            </a:r>
            <a:r>
              <a:rPr lang="en-US" altLang="zh-CN" sz="2400" dirty="0">
                <a:ea typeface="黑体" pitchFamily="49" charset="-122"/>
              </a:rPr>
              <a:t>DBMS</a:t>
            </a:r>
            <a:r>
              <a:rPr lang="zh-CN" altLang="zh-CN" sz="2400" dirty="0">
                <a:ea typeface="黑体" pitchFamily="49" charset="-122"/>
              </a:rPr>
              <a:t>的工作模式、主要功能和组成。</a:t>
            </a:r>
          </a:p>
          <a:p>
            <a:pPr marL="1085850" lvl="1" indent="-342900" fontAlgn="ctr">
              <a:buSzPct val="100000"/>
              <a:buFont typeface="Wingdings" pitchFamily="2" charset="2"/>
              <a:buChar char="l"/>
            </a:pPr>
            <a:r>
              <a:rPr lang="zh-CN" altLang="zh-CN" sz="2400" dirty="0">
                <a:ea typeface="黑体" pitchFamily="49" charset="-122"/>
              </a:rPr>
              <a:t>了解什么是概念模型与数据模型。</a:t>
            </a:r>
          </a:p>
          <a:p>
            <a:pPr marL="1085850" lvl="1" indent="-342900" fontAlgn="ctr">
              <a:buSzPct val="100000"/>
              <a:buFont typeface="Wingdings" pitchFamily="2" charset="2"/>
              <a:buChar char="l"/>
            </a:pPr>
            <a:r>
              <a:rPr lang="zh-CN" altLang="zh-CN" sz="2400" dirty="0">
                <a:ea typeface="黑体" pitchFamily="49" charset="-122"/>
              </a:rPr>
              <a:t>理解和掌握关系代数运算，包括集合运算及选择、投影、连接运算，数据库规范化理论。</a:t>
            </a:r>
          </a:p>
          <a:p>
            <a:pPr marL="1085850" lvl="1" indent="-342900" fontAlgn="ctr">
              <a:buSzPct val="100000"/>
              <a:buFont typeface="Wingdings" pitchFamily="2" charset="2"/>
              <a:buChar char="l"/>
            </a:pPr>
            <a:r>
              <a:rPr lang="zh-CN" altLang="zh-CN" sz="2400" dirty="0">
                <a:ea typeface="黑体" pitchFamily="49" charset="-122"/>
              </a:rPr>
              <a:t>了解数据库设计方法和步骤：需求分析、概念设计、逻辑设计和物理设计的相关策略。</a:t>
            </a:r>
            <a:endParaRPr lang="zh-CN" altLang="en-US" sz="2400" dirty="0">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0" y="672062"/>
            <a:ext cx="9000000" cy="2181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略，参见</a:t>
            </a:r>
            <a:r>
              <a:rPr lang="en-US" altLang="zh-CN" sz="2000" dirty="0" smtClean="0">
                <a:latin typeface="Arial" pitchFamily="34" charset="0"/>
                <a:ea typeface="黑体" pitchFamily="49" charset="-122"/>
              </a:rPr>
              <a:t>P29</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P31</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1-8】  </a:t>
            </a:r>
            <a:r>
              <a:rPr lang="zh-CN" altLang="en-US" sz="2000" dirty="0">
                <a:latin typeface="Arial" pitchFamily="34" charset="0"/>
                <a:ea typeface="黑体" pitchFamily="49" charset="-122"/>
              </a:rPr>
              <a:t>对关系“学生信息”进行规范化</a:t>
            </a:r>
            <a:r>
              <a:rPr lang="zh-CN" altLang="en-US" sz="2000" dirty="0" smtClean="0">
                <a:latin typeface="Arial" pitchFamily="34" charset="0"/>
                <a:ea typeface="黑体" pitchFamily="49" charset="-122"/>
              </a:rPr>
              <a:t>，其中关系</a:t>
            </a:r>
            <a:r>
              <a:rPr lang="zh-CN" altLang="en-US" sz="2000" dirty="0">
                <a:latin typeface="Arial" pitchFamily="34" charset="0"/>
                <a:ea typeface="黑体" pitchFamily="49" charset="-122"/>
              </a:rPr>
              <a:t>“学生信息”表示如下：</a:t>
            </a:r>
          </a:p>
          <a:p>
            <a:r>
              <a:rPr lang="zh-CN" altLang="en-US" sz="2000" dirty="0" smtClean="0">
                <a:latin typeface="Arial" pitchFamily="34" charset="0"/>
                <a:ea typeface="黑体" pitchFamily="49" charset="-122"/>
              </a:rPr>
              <a:t>       </a:t>
            </a:r>
            <a:r>
              <a:rPr lang="zh-CN" altLang="en-US" sz="2000" i="1" dirty="0" smtClean="0">
                <a:solidFill>
                  <a:srgbClr val="FFFF00"/>
                </a:solidFill>
                <a:latin typeface="Arial" pitchFamily="34" charset="0"/>
                <a:ea typeface="黑体" pitchFamily="49" charset="-122"/>
              </a:rPr>
              <a:t>学生</a:t>
            </a:r>
            <a:r>
              <a:rPr lang="zh-CN" altLang="en-US" sz="2000" i="1" dirty="0">
                <a:solidFill>
                  <a:srgbClr val="FFFF00"/>
                </a:solidFill>
                <a:latin typeface="Arial" pitchFamily="34" charset="0"/>
                <a:ea typeface="黑体" pitchFamily="49" charset="-122"/>
              </a:rPr>
              <a:t>信息（学生</a:t>
            </a:r>
            <a:r>
              <a:rPr lang="en-US" altLang="zh-CN" sz="2000" i="1" dirty="0">
                <a:solidFill>
                  <a:srgbClr val="FFFF00"/>
                </a:solidFill>
                <a:latin typeface="Arial" pitchFamily="34" charset="0"/>
                <a:ea typeface="黑体" pitchFamily="49" charset="-122"/>
              </a:rPr>
              <a:t>ID</a:t>
            </a:r>
            <a:r>
              <a:rPr lang="zh-CN" altLang="en-US" sz="2000" i="1" dirty="0">
                <a:solidFill>
                  <a:srgbClr val="FFFF00"/>
                </a:solidFill>
                <a:latin typeface="Arial" pitchFamily="34" charset="0"/>
                <a:ea typeface="黑体" pitchFamily="49" charset="-122"/>
              </a:rPr>
              <a:t>，姓名，地址，城市，邮政编码，所在年级，性别，参加课程，课程级别，课程</a:t>
            </a:r>
            <a:r>
              <a:rPr lang="en-US" altLang="zh-CN" sz="2000" i="1" dirty="0">
                <a:solidFill>
                  <a:srgbClr val="FFFF00"/>
                </a:solidFill>
                <a:latin typeface="Arial" pitchFamily="34" charset="0"/>
                <a:ea typeface="黑体" pitchFamily="49" charset="-122"/>
              </a:rPr>
              <a:t>ID</a:t>
            </a:r>
            <a:r>
              <a:rPr lang="zh-CN" altLang="en-US" sz="2000" i="1" dirty="0">
                <a:solidFill>
                  <a:srgbClr val="FFFF00"/>
                </a:solidFill>
                <a:latin typeface="Arial" pitchFamily="34" charset="0"/>
                <a:ea typeface="黑体" pitchFamily="49" charset="-122"/>
              </a:rPr>
              <a:t>，名称，描述，教师</a:t>
            </a:r>
            <a:r>
              <a:rPr lang="en-US" altLang="zh-CN" sz="2000" i="1" dirty="0">
                <a:solidFill>
                  <a:srgbClr val="FFFF00"/>
                </a:solidFill>
                <a:latin typeface="Arial" pitchFamily="34" charset="0"/>
                <a:ea typeface="黑体" pitchFamily="49" charset="-122"/>
              </a:rPr>
              <a:t>ID</a:t>
            </a:r>
            <a:r>
              <a:rPr lang="zh-CN" altLang="en-US" sz="2000" i="1" dirty="0">
                <a:solidFill>
                  <a:srgbClr val="FFFF00"/>
                </a:solidFill>
                <a:latin typeface="Arial" pitchFamily="34" charset="0"/>
                <a:ea typeface="黑体" pitchFamily="49" charset="-122"/>
              </a:rPr>
              <a:t>，教师姓名，时间表，地点，先决课程）</a:t>
            </a:r>
          </a:p>
          <a:p>
            <a:r>
              <a:rPr lang="zh-CN" altLang="en-US" sz="2000" dirty="0" smtClean="0">
                <a:latin typeface="Arial" pitchFamily="34" charset="0"/>
                <a:ea typeface="黑体" pitchFamily="49" charset="-122"/>
              </a:rPr>
              <a:t>       对</a:t>
            </a:r>
            <a:r>
              <a:rPr lang="zh-CN" altLang="en-US" sz="2000" dirty="0">
                <a:latin typeface="Arial" pitchFamily="34" charset="0"/>
                <a:ea typeface="黑体" pitchFamily="49" charset="-122"/>
              </a:rPr>
              <a:t>关系“学生信息”进行规范化的设计</a:t>
            </a:r>
            <a:r>
              <a:rPr lang="zh-CN" altLang="en-US" sz="2000" dirty="0" smtClean="0">
                <a:latin typeface="Arial" pitchFamily="34" charset="0"/>
                <a:ea typeface="黑体" pitchFamily="49" charset="-122"/>
              </a:rPr>
              <a:t>步骤略，参见</a:t>
            </a:r>
            <a:r>
              <a:rPr lang="en-US" altLang="zh-CN" sz="2000" dirty="0" smtClean="0">
                <a:latin typeface="Arial" pitchFamily="34" charset="0"/>
                <a:ea typeface="黑体" pitchFamily="49" charset="-122"/>
              </a:rPr>
              <a:t>P31</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Rectangle 3"/>
          <p:cNvSpPr>
            <a:spLocks noChangeArrowheads="1"/>
          </p:cNvSpPr>
          <p:nvPr/>
        </p:nvSpPr>
        <p:spPr bwMode="auto">
          <a:xfrm>
            <a:off x="0" y="188640"/>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1.6  </a:t>
            </a:r>
            <a:r>
              <a:rPr lang="zh-CN" altLang="en-US" sz="2400" dirty="0">
                <a:latin typeface="黑体" pitchFamily="49" charset="-122"/>
                <a:ea typeface="黑体" pitchFamily="49" charset="-122"/>
              </a:rPr>
              <a:t>关系数据库的规范化*</a:t>
            </a:r>
          </a:p>
        </p:txBody>
      </p:sp>
      <p:sp>
        <p:nvSpPr>
          <p:cNvPr id="5" name="Rectangle 5"/>
          <p:cNvSpPr>
            <a:spLocks noChangeArrowheads="1"/>
          </p:cNvSpPr>
          <p:nvPr/>
        </p:nvSpPr>
        <p:spPr bwMode="auto">
          <a:xfrm>
            <a:off x="0" y="3388039"/>
            <a:ext cx="900000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略，参见</a:t>
            </a:r>
            <a:r>
              <a:rPr lang="en-US" altLang="zh-CN" sz="2000" dirty="0" smtClean="0">
                <a:latin typeface="Arial" pitchFamily="34" charset="0"/>
                <a:ea typeface="黑体" pitchFamily="49" charset="-122"/>
              </a:rPr>
              <a:t>P31</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P33</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p:txBody>
      </p:sp>
      <p:sp>
        <p:nvSpPr>
          <p:cNvPr id="6" name="Rectangle 3"/>
          <p:cNvSpPr>
            <a:spLocks noChangeArrowheads="1"/>
          </p:cNvSpPr>
          <p:nvPr/>
        </p:nvSpPr>
        <p:spPr bwMode="auto">
          <a:xfrm>
            <a:off x="0" y="2904617"/>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1.7  </a:t>
            </a:r>
            <a:r>
              <a:rPr lang="zh-CN" altLang="en-US" sz="2400" dirty="0" smtClean="0">
                <a:latin typeface="黑体" pitchFamily="49" charset="-122"/>
                <a:ea typeface="黑体" pitchFamily="49" charset="-122"/>
              </a:rPr>
              <a:t>数据库设计*</a:t>
            </a:r>
            <a:endParaRPr lang="zh-CN" altLang="en-US" sz="2400" dirty="0">
              <a:latin typeface="黑体" pitchFamily="49" charset="-122"/>
              <a:ea typeface="黑体" pitchFamily="49" charset="-122"/>
            </a:endParaRPr>
          </a:p>
        </p:txBody>
      </p:sp>
      <p:sp>
        <p:nvSpPr>
          <p:cNvPr id="7" name="Rectangle 5"/>
          <p:cNvSpPr>
            <a:spLocks noChangeArrowheads="1"/>
          </p:cNvSpPr>
          <p:nvPr/>
        </p:nvSpPr>
        <p:spPr bwMode="auto">
          <a:xfrm>
            <a:off x="0" y="4282923"/>
            <a:ext cx="9000000"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是在</a:t>
            </a:r>
            <a:r>
              <a:rPr lang="en-US" altLang="zh-CN" sz="2000" dirty="0" err="1">
                <a:latin typeface="Arial" pitchFamily="34" charset="0"/>
                <a:ea typeface="黑体" pitchFamily="49" charset="-122"/>
              </a:rPr>
              <a:t>FoxBase</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基础上发展起来的，是中小型关系型数据库管理系统。本教材将使用</a:t>
            </a:r>
            <a:r>
              <a:rPr lang="en-US" altLang="zh-CN" sz="2000" dirty="0">
                <a:latin typeface="Arial" pitchFamily="34" charset="0"/>
                <a:ea typeface="黑体" pitchFamily="49" charset="-122"/>
              </a:rPr>
              <a:t>Visual FoxPro 6.0</a:t>
            </a:r>
            <a:r>
              <a:rPr lang="zh-CN" altLang="en-US" sz="2000" dirty="0">
                <a:latin typeface="Arial" pitchFamily="34" charset="0"/>
                <a:ea typeface="黑体" pitchFamily="49" charset="-122"/>
              </a:rPr>
              <a:t>中文版（简称为</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或</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8" name="Rectangle 3"/>
          <p:cNvSpPr>
            <a:spLocks noChangeArrowheads="1"/>
          </p:cNvSpPr>
          <p:nvPr/>
        </p:nvSpPr>
        <p:spPr bwMode="auto">
          <a:xfrm>
            <a:off x="0" y="3799501"/>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1.8  Visual FoxPro</a:t>
            </a:r>
            <a:r>
              <a:rPr lang="zh-CN" altLang="en-US" sz="2400" dirty="0">
                <a:latin typeface="黑体" pitchFamily="49" charset="-122"/>
                <a:ea typeface="黑体" pitchFamily="49" charset="-122"/>
              </a:rPr>
              <a:t>系统概述</a:t>
            </a:r>
          </a:p>
        </p:txBody>
      </p:sp>
      <p:sp>
        <p:nvSpPr>
          <p:cNvPr id="9" name="Rectangle 4"/>
          <p:cNvSpPr>
            <a:spLocks noChangeArrowheads="1"/>
          </p:cNvSpPr>
          <p:nvPr/>
        </p:nvSpPr>
        <p:spPr bwMode="auto">
          <a:xfrm>
            <a:off x="0" y="5270449"/>
            <a:ext cx="452596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1.8.1  Visual FoxPro</a:t>
            </a:r>
            <a:r>
              <a:rPr lang="zh-CN" altLang="en-US" sz="2200" dirty="0">
                <a:ea typeface="黑体" pitchFamily="49" charset="-122"/>
              </a:rPr>
              <a:t>的启动与退出</a:t>
            </a:r>
          </a:p>
        </p:txBody>
      </p:sp>
      <p:sp>
        <p:nvSpPr>
          <p:cNvPr id="10" name="Rectangle 3"/>
          <p:cNvSpPr>
            <a:spLocks noChangeArrowheads="1"/>
          </p:cNvSpPr>
          <p:nvPr/>
        </p:nvSpPr>
        <p:spPr bwMode="auto">
          <a:xfrm>
            <a:off x="0" y="568187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．启动</a:t>
            </a:r>
            <a:r>
              <a:rPr lang="en-US" altLang="zh-CN" sz="2200" dirty="0">
                <a:ea typeface="黑体" pitchFamily="49" charset="-122"/>
              </a:rPr>
              <a:t>Visual FoxPro</a:t>
            </a:r>
          </a:p>
        </p:txBody>
      </p:sp>
      <p:sp>
        <p:nvSpPr>
          <p:cNvPr id="11" name="Rectangle 5"/>
          <p:cNvSpPr>
            <a:spLocks noChangeArrowheads="1"/>
          </p:cNvSpPr>
          <p:nvPr/>
        </p:nvSpPr>
        <p:spPr bwMode="auto">
          <a:xfrm>
            <a:off x="0" y="6093296"/>
            <a:ext cx="9000000"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启动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的常用方法有以下几种：</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单击</a:t>
            </a:r>
            <a:r>
              <a:rPr lang="zh-CN" altLang="en-US" sz="2000" dirty="0" smtClean="0">
                <a:latin typeface="Arial" pitchFamily="34" charset="0"/>
                <a:ea typeface="黑体" pitchFamily="49" charset="-122"/>
              </a:rPr>
              <a:t>“开始”</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“程序”</a:t>
            </a:r>
            <a:r>
              <a:rPr lang="zh-CN" altLang="en-US" sz="2000" dirty="0">
                <a:latin typeface="Arial" pitchFamily="34" charset="0"/>
                <a:ea typeface="黑体" pitchFamily="49" charset="-122"/>
              </a:rPr>
              <a:t>，单击“</a:t>
            </a:r>
            <a:r>
              <a:rPr lang="en-US" altLang="zh-CN" sz="2000" dirty="0">
                <a:latin typeface="Arial" pitchFamily="34" charset="0"/>
                <a:ea typeface="黑体" pitchFamily="49" charset="-122"/>
              </a:rPr>
              <a:t>Microsoft Visual FoxPro”</a:t>
            </a:r>
            <a:r>
              <a:rPr lang="zh-CN" altLang="en-US" sz="2000" dirty="0" smtClean="0">
                <a:latin typeface="Arial" pitchFamily="34" charset="0"/>
                <a:ea typeface="黑体" pitchFamily="49" charset="-122"/>
              </a:rPr>
              <a:t>命令</a:t>
            </a:r>
            <a:r>
              <a:rPr lang="zh-CN" altLang="en-US" sz="2000" dirty="0">
                <a:latin typeface="Arial" pitchFamily="34" charset="0"/>
                <a:ea typeface="黑体" pitchFamily="49" charset="-122"/>
              </a:rPr>
              <a:t>。</a:t>
            </a:r>
          </a:p>
        </p:txBody>
      </p:sp>
    </p:spTree>
    <p:extLst>
      <p:ext uri="{BB962C8B-B14F-4D97-AF65-F5344CB8AC3E}">
        <p14:creationId xmlns:p14="http://schemas.microsoft.com/office/powerpoint/2010/main" val="3436843035"/>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4754" y="149795"/>
            <a:ext cx="9000000" cy="1595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双击桌面上的</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图标即可启动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。建议常使用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的用户在</a:t>
            </a:r>
            <a:r>
              <a:rPr lang="en-US" altLang="zh-CN" sz="2000" dirty="0">
                <a:latin typeface="Arial" pitchFamily="34" charset="0"/>
                <a:ea typeface="黑体" pitchFamily="49" charset="-122"/>
              </a:rPr>
              <a:t>Windows</a:t>
            </a:r>
            <a:r>
              <a:rPr lang="zh-CN" altLang="en-US" sz="2000" dirty="0">
                <a:latin typeface="Arial" pitchFamily="34" charset="0"/>
                <a:ea typeface="黑体" pitchFamily="49" charset="-122"/>
              </a:rPr>
              <a:t>桌面上建立</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的快捷方式。</a:t>
            </a:r>
          </a:p>
          <a:p>
            <a:r>
              <a:rPr lang="zh-CN" altLang="en-US" sz="2000" dirty="0" smtClean="0">
                <a:latin typeface="Arial" pitchFamily="34" charset="0"/>
                <a:ea typeface="黑体" pitchFamily="49" charset="-122"/>
              </a:rPr>
              <a:t>       ⑶</a:t>
            </a:r>
            <a:r>
              <a:rPr lang="zh-CN" altLang="en-US" sz="2000" dirty="0">
                <a:latin typeface="Arial" pitchFamily="34" charset="0"/>
                <a:ea typeface="黑体" pitchFamily="49" charset="-122"/>
              </a:rPr>
              <a:t>双击与</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关联的文件。打开“我的电脑”，找到</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创建的用户文件，如表文件、项目文件、表单文件等，用鼠标双击这些文件都能启动</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系统，同时打开这些文件</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Rectangle 3"/>
          <p:cNvSpPr>
            <a:spLocks noChangeArrowheads="1"/>
          </p:cNvSpPr>
          <p:nvPr/>
        </p:nvSpPr>
        <p:spPr bwMode="auto">
          <a:xfrm>
            <a:off x="84754" y="1774628"/>
            <a:ext cx="535932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a:ea typeface="黑体" pitchFamily="49" charset="-122"/>
              </a:rPr>
              <a:t>．退出</a:t>
            </a:r>
            <a:r>
              <a:rPr lang="en-US" altLang="zh-CN" sz="2200" dirty="0">
                <a:ea typeface="黑体" pitchFamily="49" charset="-122"/>
              </a:rPr>
              <a:t>Visual FoxPro</a:t>
            </a:r>
          </a:p>
        </p:txBody>
      </p:sp>
      <p:sp>
        <p:nvSpPr>
          <p:cNvPr id="5" name="Rectangle 5"/>
          <p:cNvSpPr>
            <a:spLocks noChangeArrowheads="1"/>
          </p:cNvSpPr>
          <p:nvPr/>
        </p:nvSpPr>
        <p:spPr bwMode="auto">
          <a:xfrm>
            <a:off x="84754" y="2164168"/>
            <a:ext cx="9000000" cy="654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退出</a:t>
            </a:r>
            <a:r>
              <a:rPr lang="en-US" altLang="zh-CN" sz="2000" dirty="0">
                <a:latin typeface="Arial" pitchFamily="34" charset="0"/>
                <a:ea typeface="黑体" pitchFamily="49" charset="-122"/>
              </a:rPr>
              <a:t>Visual FoxPro</a:t>
            </a:r>
            <a:r>
              <a:rPr lang="zh-CN" altLang="en-US" sz="2000" dirty="0" smtClean="0">
                <a:latin typeface="Arial" pitchFamily="34" charset="0"/>
                <a:ea typeface="黑体" pitchFamily="49" charset="-122"/>
              </a:rPr>
              <a:t>系统时，除类似于</a:t>
            </a:r>
            <a:r>
              <a:rPr lang="en-US" altLang="zh-CN" sz="2000" dirty="0" smtClean="0">
                <a:latin typeface="Arial" pitchFamily="34" charset="0"/>
                <a:ea typeface="黑体" pitchFamily="49" charset="-122"/>
              </a:rPr>
              <a:t>Windows</a:t>
            </a:r>
            <a:r>
              <a:rPr lang="zh-CN" altLang="en-US" sz="2000" dirty="0" smtClean="0">
                <a:latin typeface="Arial" pitchFamily="34" charset="0"/>
                <a:ea typeface="黑体" pitchFamily="49" charset="-122"/>
              </a:rPr>
              <a:t>环境下关闭的方法外，用户还可在</a:t>
            </a:r>
            <a:r>
              <a:rPr lang="zh-CN" altLang="en-US" sz="2000" dirty="0">
                <a:latin typeface="Arial" pitchFamily="34" charset="0"/>
                <a:ea typeface="黑体" pitchFamily="49" charset="-122"/>
              </a:rPr>
              <a:t>“命令”窗口输入并执行</a:t>
            </a:r>
            <a:r>
              <a:rPr lang="en-US" altLang="zh-CN" sz="2000" dirty="0">
                <a:latin typeface="Arial" pitchFamily="34" charset="0"/>
                <a:ea typeface="黑体" pitchFamily="49" charset="-122"/>
              </a:rPr>
              <a:t>QUIT</a:t>
            </a:r>
            <a:r>
              <a:rPr lang="zh-CN" altLang="en-US" sz="2000" dirty="0">
                <a:latin typeface="Arial" pitchFamily="34" charset="0"/>
                <a:ea typeface="黑体" pitchFamily="49" charset="-122"/>
              </a:rPr>
              <a:t>命令</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Rectangle 5"/>
          <p:cNvSpPr>
            <a:spLocks noChangeArrowheads="1"/>
          </p:cNvSpPr>
          <p:nvPr/>
        </p:nvSpPr>
        <p:spPr bwMode="auto">
          <a:xfrm>
            <a:off x="84754" y="3238069"/>
            <a:ext cx="2777534" cy="1943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的主窗口包括标题栏、菜单栏、常用工具栏、状态栏、命令窗口和主窗口工作区几个组成部分，如图</a:t>
            </a:r>
            <a:r>
              <a:rPr lang="en-US" altLang="zh-CN" sz="2000" dirty="0">
                <a:latin typeface="Arial" pitchFamily="34" charset="0"/>
                <a:ea typeface="黑体" pitchFamily="49" charset="-122"/>
              </a:rPr>
              <a:t>1-6</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p:txBody>
      </p:sp>
      <p:sp>
        <p:nvSpPr>
          <p:cNvPr id="7" name="矩形 6"/>
          <p:cNvSpPr/>
          <p:nvPr/>
        </p:nvSpPr>
        <p:spPr>
          <a:xfrm>
            <a:off x="4235108" y="6271035"/>
            <a:ext cx="344492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1-6  Visual FoxPro</a:t>
            </a:r>
            <a:r>
              <a:rPr lang="zh-CN" altLang="en-US" dirty="0">
                <a:solidFill>
                  <a:srgbClr val="FFFFFF"/>
                </a:solidFill>
                <a:latin typeface="Arial" pitchFamily="34" charset="0"/>
                <a:ea typeface="黑体" pitchFamily="49" charset="-122"/>
              </a:rPr>
              <a:t>主窗口</a:t>
            </a:r>
          </a:p>
        </p:txBody>
      </p:sp>
      <p:sp>
        <p:nvSpPr>
          <p:cNvPr id="8" name="Rectangle 4"/>
          <p:cNvSpPr>
            <a:spLocks noChangeArrowheads="1"/>
          </p:cNvSpPr>
          <p:nvPr/>
        </p:nvSpPr>
        <p:spPr bwMode="auto">
          <a:xfrm>
            <a:off x="84754" y="2848528"/>
            <a:ext cx="5359325"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1.8.2  VISUAL FOXPRO</a:t>
            </a:r>
            <a:r>
              <a:rPr lang="zh-CN" altLang="en-US" sz="2200" dirty="0">
                <a:ea typeface="黑体" pitchFamily="49" charset="-122"/>
              </a:rPr>
              <a:t>窗口的基本组成</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3245" y="3429000"/>
            <a:ext cx="6248656" cy="2689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17844" y="5103674"/>
            <a:ext cx="2869979" cy="1477328"/>
          </a:xfrm>
          <a:prstGeom prst="rect">
            <a:avLst/>
          </a:prstGeom>
        </p:spPr>
        <p:txBody>
          <a:bodyPr wrap="square">
            <a:spAutoFit/>
          </a:bodyPr>
          <a:lstStyle/>
          <a:p>
            <a:r>
              <a:rPr lang="zh-CN" altLang="en-US" dirty="0" smtClean="0">
                <a:solidFill>
                  <a:srgbClr val="FFFF00"/>
                </a:solidFill>
                <a:latin typeface="Arial" pitchFamily="34" charset="0"/>
                <a:ea typeface="黑体" pitchFamily="49" charset="-122"/>
              </a:rPr>
              <a:t>       工作区</a:t>
            </a:r>
            <a:r>
              <a:rPr lang="zh-CN" altLang="en-US" dirty="0">
                <a:solidFill>
                  <a:srgbClr val="FFFF00"/>
                </a:solidFill>
                <a:latin typeface="Arial" pitchFamily="34" charset="0"/>
                <a:ea typeface="黑体" pitchFamily="49" charset="-122"/>
              </a:rPr>
              <a:t>是工具栏和状态栏之间的区域，可用于显示命令或程序的执行结果，同时各种窗口或对话框也在此打开。</a:t>
            </a:r>
          </a:p>
        </p:txBody>
      </p:sp>
    </p:spTree>
    <p:extLst>
      <p:ext uri="{BB962C8B-B14F-4D97-AF65-F5344CB8AC3E}">
        <p14:creationId xmlns:p14="http://schemas.microsoft.com/office/powerpoint/2010/main" val="1152950667"/>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4754" y="558883"/>
            <a:ext cx="2471022" cy="4022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常见</a:t>
            </a:r>
            <a:r>
              <a:rPr lang="zh-CN" altLang="en-US" sz="2000" dirty="0">
                <a:latin typeface="Arial" pitchFamily="34" charset="0"/>
                <a:ea typeface="黑体" pitchFamily="49" charset="-122"/>
              </a:rPr>
              <a:t>的文件类型有项目、数据库、表、视图、查询、表单、报表、标签、程序、菜单和类等。它们以不同的文件类型存储、管理，以不同的系统默认扩展名相互区分、识别，如表</a:t>
            </a:r>
            <a:r>
              <a:rPr lang="en-US" altLang="zh-CN" sz="2000" dirty="0">
                <a:latin typeface="Arial" pitchFamily="34" charset="0"/>
                <a:ea typeface="黑体" pitchFamily="49" charset="-122"/>
              </a:rPr>
              <a:t>1-8</a:t>
            </a:r>
            <a:r>
              <a:rPr lang="zh-CN" altLang="en-US" sz="2000" dirty="0">
                <a:latin typeface="Arial" pitchFamily="34" charset="0"/>
                <a:ea typeface="黑体" pitchFamily="49" charset="-122"/>
              </a:rPr>
              <a:t>示列出了</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中常用的文件扩展名及其所代表的文件类型</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Rectangle 4"/>
          <p:cNvSpPr>
            <a:spLocks noChangeArrowheads="1"/>
          </p:cNvSpPr>
          <p:nvPr/>
        </p:nvSpPr>
        <p:spPr bwMode="auto">
          <a:xfrm>
            <a:off x="84754" y="116632"/>
            <a:ext cx="607142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1.8.3  </a:t>
            </a:r>
            <a:r>
              <a:rPr lang="en-US" altLang="zh-CN" sz="2200" dirty="0" smtClean="0">
                <a:ea typeface="黑体" pitchFamily="49" charset="-122"/>
              </a:rPr>
              <a:t>Visual FoxPro</a:t>
            </a:r>
            <a:r>
              <a:rPr lang="zh-CN" altLang="en-US" sz="2200" dirty="0" smtClean="0">
                <a:ea typeface="黑体" pitchFamily="49" charset="-122"/>
              </a:rPr>
              <a:t>系统</a:t>
            </a:r>
            <a:r>
              <a:rPr lang="zh-CN" altLang="en-US" sz="2200" dirty="0">
                <a:ea typeface="黑体" pitchFamily="49" charset="-122"/>
              </a:rPr>
              <a:t>的常用文件类型</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764704"/>
            <a:ext cx="6267450" cy="553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394373" y="6330758"/>
            <a:ext cx="473427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1-8  Visual FoxPro</a:t>
            </a:r>
            <a:r>
              <a:rPr lang="zh-CN" altLang="en-US" dirty="0">
                <a:solidFill>
                  <a:srgbClr val="FFFFFF"/>
                </a:solidFill>
                <a:latin typeface="Arial" pitchFamily="34" charset="0"/>
                <a:ea typeface="黑体" pitchFamily="49" charset="-122"/>
              </a:rPr>
              <a:t>系统的常用文件类型</a:t>
            </a:r>
          </a:p>
        </p:txBody>
      </p:sp>
    </p:spTree>
    <p:extLst>
      <p:ext uri="{BB962C8B-B14F-4D97-AF65-F5344CB8AC3E}">
        <p14:creationId xmlns:p14="http://schemas.microsoft.com/office/powerpoint/2010/main" val="3484194656"/>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3336" y="510117"/>
            <a:ext cx="9000000" cy="66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系统支持两种工具方式：交互方式和程序方式。用户可根据实际情况，选择合适的操作方式，来实现数据库的操作及应用</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4"/>
          <p:cNvSpPr>
            <a:spLocks noChangeArrowheads="1"/>
          </p:cNvSpPr>
          <p:nvPr/>
        </p:nvSpPr>
        <p:spPr bwMode="auto">
          <a:xfrm>
            <a:off x="83336" y="116632"/>
            <a:ext cx="5279334"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a:ea typeface="黑体" pitchFamily="49" charset="-122"/>
              </a:rPr>
              <a:t>1.8.4  </a:t>
            </a:r>
            <a:r>
              <a:rPr lang="en-US" altLang="zh-CN" sz="2200" dirty="0" smtClean="0">
                <a:ea typeface="黑体" pitchFamily="49" charset="-122"/>
              </a:rPr>
              <a:t>Visual FoxPro</a:t>
            </a:r>
            <a:r>
              <a:rPr lang="zh-CN" altLang="en-US" sz="2200" dirty="0" smtClean="0">
                <a:ea typeface="黑体" pitchFamily="49" charset="-122"/>
              </a:rPr>
              <a:t>系统</a:t>
            </a:r>
            <a:r>
              <a:rPr lang="zh-CN" altLang="en-US" sz="2200" dirty="0">
                <a:ea typeface="黑体" pitchFamily="49" charset="-122"/>
              </a:rPr>
              <a:t>的工作方式</a:t>
            </a:r>
            <a:endParaRPr lang="pt-BR" altLang="en-US" sz="2200" dirty="0">
              <a:ea typeface="黑体" pitchFamily="49" charset="-122"/>
            </a:endParaRPr>
          </a:p>
        </p:txBody>
      </p:sp>
      <p:sp>
        <p:nvSpPr>
          <p:cNvPr id="4" name="Rectangle 3"/>
          <p:cNvSpPr>
            <a:spLocks noChangeArrowheads="1"/>
          </p:cNvSpPr>
          <p:nvPr/>
        </p:nvSpPr>
        <p:spPr bwMode="auto">
          <a:xfrm>
            <a:off x="83336" y="120787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．交互方式</a:t>
            </a:r>
            <a:endParaRPr lang="zh-CN" altLang="en-US" sz="2200" dirty="0">
              <a:ea typeface="黑体" pitchFamily="49" charset="-122"/>
            </a:endParaRPr>
          </a:p>
        </p:txBody>
      </p:sp>
      <p:sp>
        <p:nvSpPr>
          <p:cNvPr id="6" name="Rectangle 3"/>
          <p:cNvSpPr>
            <a:spLocks noChangeArrowheads="1"/>
          </p:cNvSpPr>
          <p:nvPr/>
        </p:nvSpPr>
        <p:spPr bwMode="auto">
          <a:xfrm>
            <a:off x="83336" y="503954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2</a:t>
            </a:r>
            <a:r>
              <a:rPr lang="zh-CN" altLang="en-US" sz="2200" dirty="0" smtClean="0">
                <a:ea typeface="黑体" pitchFamily="49" charset="-122"/>
              </a:rPr>
              <a:t>．程序方式</a:t>
            </a:r>
            <a:endParaRPr lang="zh-CN" altLang="en-US" sz="2200" dirty="0">
              <a:ea typeface="黑体" pitchFamily="49" charset="-122"/>
            </a:endParaRPr>
          </a:p>
        </p:txBody>
      </p:sp>
      <p:sp>
        <p:nvSpPr>
          <p:cNvPr id="7" name="Rectangle 5"/>
          <p:cNvSpPr>
            <a:spLocks noChangeArrowheads="1"/>
          </p:cNvSpPr>
          <p:nvPr/>
        </p:nvSpPr>
        <p:spPr bwMode="auto">
          <a:xfrm>
            <a:off x="83336" y="1601362"/>
            <a:ext cx="9000000" cy="340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交互方式</a:t>
            </a:r>
            <a:r>
              <a:rPr lang="zh-CN" altLang="en-US" sz="2000" dirty="0">
                <a:latin typeface="Arial" pitchFamily="34" charset="0"/>
                <a:ea typeface="黑体" pitchFamily="49" charset="-122"/>
              </a:rPr>
              <a:t>又分为命令操作方式和菜单操作方式两种。当</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启动成功后，便进入交互方式。交互方式操作简单、直观，无需编程，但是却很难用此方式解决比较复杂的问题</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命令操作方式  命令操作方式是用户在命令窗口中直接键入命令并执行的操作方式。使用命令操作方式时，用户可以直接使用系统的各种命令、函数，对数据库的操纵更直接、有效，但是要求用户要熟练地掌握各种命令及函数的格式、功能及用法</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菜单操作方式  菜单方式是利用系统提供的菜单、工具栏和各种向导、生成器、设计器等工具进行操作的方式。使用菜单操作方式时，用户可以在直观、简单、可视化的方式下轻松地完成所需的操作、无需记忆大量的命令，但是其操作步骤往往比较烦琐。</a:t>
            </a:r>
          </a:p>
          <a:p>
            <a:endParaRPr lang="zh-CN" altLang="en-US" sz="2000" dirty="0">
              <a:latin typeface="Arial" pitchFamily="34" charset="0"/>
              <a:ea typeface="黑体" pitchFamily="49" charset="-122"/>
            </a:endParaRPr>
          </a:p>
        </p:txBody>
      </p:sp>
      <p:sp>
        <p:nvSpPr>
          <p:cNvPr id="8" name="Rectangle 5"/>
          <p:cNvSpPr>
            <a:spLocks noChangeArrowheads="1"/>
          </p:cNvSpPr>
          <p:nvPr/>
        </p:nvSpPr>
        <p:spPr bwMode="auto">
          <a:xfrm>
            <a:off x="83336" y="5433034"/>
            <a:ext cx="9000000" cy="1257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程序</a:t>
            </a:r>
            <a:r>
              <a:rPr lang="zh-CN" altLang="en-US" sz="2000" dirty="0">
                <a:latin typeface="Arial" pitchFamily="34" charset="0"/>
                <a:ea typeface="黑体" pitchFamily="49" charset="-122"/>
              </a:rPr>
              <a:t>方式是根据需要将实现某些 某些的命令序列编写成程序，并存储成程序文件的形式，通过运行这个程序文件来实现对数据库的操作和管理。使用程序方式，用户可以高效、反复地运行程序文件，并可以实现对复杂问题的处理，但程序的编写需要经过专门的训练</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3316585723"/>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4754" y="558883"/>
            <a:ext cx="9000000" cy="64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系统提供了大量的命令，熟悉命令的格式，并采用命令操作方式可以提高操作的效率和</a:t>
            </a:r>
            <a:r>
              <a:rPr lang="zh-CN" altLang="en-US" sz="2000" dirty="0" smtClean="0">
                <a:latin typeface="Arial" pitchFamily="34" charset="0"/>
                <a:ea typeface="黑体" pitchFamily="49" charset="-122"/>
              </a:rPr>
              <a:t>灵活性</a:t>
            </a:r>
            <a:r>
              <a:rPr lang="zh-CN" altLang="en-US" sz="2000" dirty="0">
                <a:latin typeface="Arial" pitchFamily="34" charset="0"/>
                <a:ea typeface="黑体" pitchFamily="49" charset="-122"/>
              </a:rPr>
              <a:t>。</a:t>
            </a:r>
          </a:p>
        </p:txBody>
      </p:sp>
      <p:sp>
        <p:nvSpPr>
          <p:cNvPr id="3" name="Rectangle 4"/>
          <p:cNvSpPr>
            <a:spLocks noChangeArrowheads="1"/>
          </p:cNvSpPr>
          <p:nvPr/>
        </p:nvSpPr>
        <p:spPr bwMode="auto">
          <a:xfrm>
            <a:off x="84754" y="116632"/>
            <a:ext cx="5279334"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1.8.5  Visual FoxPro</a:t>
            </a:r>
            <a:r>
              <a:rPr lang="zh-CN" altLang="en-US" sz="2200" dirty="0" smtClean="0">
                <a:ea typeface="黑体" pitchFamily="49" charset="-122"/>
              </a:rPr>
              <a:t>命令</a:t>
            </a:r>
            <a:r>
              <a:rPr lang="zh-CN" altLang="en-US" sz="2200" dirty="0">
                <a:ea typeface="黑体" pitchFamily="49" charset="-122"/>
              </a:rPr>
              <a:t>语法规则</a:t>
            </a:r>
          </a:p>
          <a:p>
            <a:pPr eaLnBrk="1" hangingPunct="1">
              <a:lnSpc>
                <a:spcPts val="2300"/>
              </a:lnSpc>
            </a:pPr>
            <a:endParaRPr lang="pt-BR" altLang="en-US" sz="2200" dirty="0">
              <a:ea typeface="黑体" pitchFamily="49" charset="-122"/>
            </a:endParaRPr>
          </a:p>
        </p:txBody>
      </p:sp>
      <p:sp>
        <p:nvSpPr>
          <p:cNvPr id="4" name="Rectangle 3"/>
          <p:cNvSpPr>
            <a:spLocks noChangeArrowheads="1"/>
          </p:cNvSpPr>
          <p:nvPr/>
        </p:nvSpPr>
        <p:spPr bwMode="auto">
          <a:xfrm>
            <a:off x="47711" y="124723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a:t>
            </a:r>
            <a:r>
              <a:rPr lang="en-US" altLang="zh-CN" sz="2200" dirty="0" smtClean="0">
                <a:ea typeface="黑体" pitchFamily="49" charset="-122"/>
              </a:rPr>
              <a:t>Visual </a:t>
            </a:r>
            <a:r>
              <a:rPr lang="en-US" altLang="zh-CN" sz="2200" dirty="0">
                <a:ea typeface="黑体" pitchFamily="49" charset="-122"/>
              </a:rPr>
              <a:t>FoxPro</a:t>
            </a:r>
            <a:r>
              <a:rPr lang="zh-CN" altLang="en-US" sz="2200" dirty="0">
                <a:ea typeface="黑体" pitchFamily="49" charset="-122"/>
              </a:rPr>
              <a:t>的命令</a:t>
            </a:r>
            <a:r>
              <a:rPr lang="zh-CN" altLang="en-US" sz="2200" dirty="0" smtClean="0">
                <a:ea typeface="黑体" pitchFamily="49" charset="-122"/>
              </a:rPr>
              <a:t>格式</a:t>
            </a:r>
            <a:endParaRPr lang="zh-CN" altLang="en-US" sz="2200" dirty="0">
              <a:ea typeface="黑体" pitchFamily="49" charset="-122"/>
            </a:endParaRPr>
          </a:p>
        </p:txBody>
      </p:sp>
      <p:sp>
        <p:nvSpPr>
          <p:cNvPr id="5" name="Rectangle 5"/>
          <p:cNvSpPr>
            <a:spLocks noChangeArrowheads="1"/>
          </p:cNvSpPr>
          <p:nvPr/>
        </p:nvSpPr>
        <p:spPr bwMode="auto">
          <a:xfrm>
            <a:off x="180512" y="1711011"/>
            <a:ext cx="9000000" cy="5030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Visual </a:t>
            </a:r>
            <a:r>
              <a:rPr lang="en-US" altLang="zh-CN" sz="2000" dirty="0">
                <a:latin typeface="Arial" pitchFamily="34" charset="0"/>
                <a:ea typeface="黑体" pitchFamily="49" charset="-122"/>
              </a:rPr>
              <a:t>FoxPro</a:t>
            </a:r>
            <a:r>
              <a:rPr lang="zh-CN" altLang="en-US" sz="2000" dirty="0">
                <a:latin typeface="Arial" pitchFamily="34" charset="0"/>
                <a:ea typeface="黑体" pitchFamily="49" charset="-122"/>
              </a:rPr>
              <a:t>命令的基本格式如下：</a:t>
            </a:r>
          </a:p>
          <a:p>
            <a:r>
              <a:rPr lang="en-US" altLang="zh-CN" sz="2000" dirty="0" smtClean="0">
                <a:latin typeface="Arial" pitchFamily="34" charset="0"/>
                <a:ea typeface="黑体" pitchFamily="49" charset="-122"/>
              </a:rPr>
              <a:t>       </a:t>
            </a:r>
            <a:r>
              <a:rPr lang="en-US" altLang="zh-CN" sz="2000" dirty="0" smtClean="0">
                <a:solidFill>
                  <a:srgbClr val="FFFF00"/>
                </a:solidFill>
                <a:latin typeface="Arial" pitchFamily="34" charset="0"/>
                <a:ea typeface="黑体" pitchFamily="49" charset="-122"/>
              </a:rPr>
              <a:t>&lt;</a:t>
            </a:r>
            <a:r>
              <a:rPr lang="zh-CN" altLang="en-US" sz="2000" dirty="0">
                <a:solidFill>
                  <a:srgbClr val="FFFF00"/>
                </a:solidFill>
                <a:latin typeface="Arial" pitchFamily="34" charset="0"/>
                <a:ea typeface="黑体" pitchFamily="49" charset="-122"/>
              </a:rPr>
              <a:t>命令动词</a:t>
            </a:r>
            <a:r>
              <a:rPr lang="en-US" altLang="zh-CN" sz="2000" dirty="0">
                <a:solidFill>
                  <a:srgbClr val="FFFF00"/>
                </a:solidFill>
                <a:latin typeface="Arial" pitchFamily="34" charset="0"/>
                <a:ea typeface="黑体" pitchFamily="49" charset="-122"/>
              </a:rPr>
              <a:t>&gt; [&lt;</a:t>
            </a:r>
            <a:r>
              <a:rPr lang="zh-CN" altLang="en-US" sz="2000" dirty="0">
                <a:solidFill>
                  <a:srgbClr val="FFFF00"/>
                </a:solidFill>
                <a:latin typeface="Arial" pitchFamily="34" charset="0"/>
                <a:ea typeface="黑体" pitchFamily="49" charset="-122"/>
              </a:rPr>
              <a:t>范围子句</a:t>
            </a:r>
            <a:r>
              <a:rPr lang="en-US" altLang="zh-CN" sz="2000" dirty="0">
                <a:solidFill>
                  <a:srgbClr val="FFFF00"/>
                </a:solidFill>
                <a:latin typeface="Arial" pitchFamily="34" charset="0"/>
                <a:ea typeface="黑体" pitchFamily="49" charset="-122"/>
              </a:rPr>
              <a:t>&gt;] [&lt;For </a:t>
            </a:r>
            <a:r>
              <a:rPr lang="zh-CN" altLang="en-US" sz="2000" dirty="0">
                <a:solidFill>
                  <a:srgbClr val="FFFF00"/>
                </a:solidFill>
                <a:latin typeface="Arial" pitchFamily="34" charset="0"/>
                <a:ea typeface="黑体" pitchFamily="49" charset="-122"/>
              </a:rPr>
              <a:t>条件子句</a:t>
            </a:r>
            <a:r>
              <a:rPr lang="en-US" altLang="zh-CN" sz="2000" dirty="0">
                <a:solidFill>
                  <a:srgbClr val="FFFF00"/>
                </a:solidFill>
                <a:latin typeface="Arial" pitchFamily="34" charset="0"/>
                <a:ea typeface="黑体" pitchFamily="49" charset="-122"/>
              </a:rPr>
              <a:t>&gt;]  [&lt;|While </a:t>
            </a:r>
            <a:r>
              <a:rPr lang="zh-CN" altLang="en-US" sz="2000" dirty="0">
                <a:solidFill>
                  <a:srgbClr val="FFFF00"/>
                </a:solidFill>
                <a:latin typeface="Arial" pitchFamily="34" charset="0"/>
                <a:ea typeface="黑体" pitchFamily="49" charset="-122"/>
              </a:rPr>
              <a:t>条件子句</a:t>
            </a:r>
            <a:r>
              <a:rPr lang="en-US" altLang="zh-CN" sz="2000" dirty="0">
                <a:solidFill>
                  <a:srgbClr val="FFFF00"/>
                </a:solidFill>
                <a:latin typeface="Arial" pitchFamily="34" charset="0"/>
                <a:ea typeface="黑体" pitchFamily="49" charset="-122"/>
              </a:rPr>
              <a:t>&gt;]  [&lt;</a:t>
            </a:r>
            <a:r>
              <a:rPr lang="zh-CN" altLang="en-US" sz="2000" dirty="0">
                <a:solidFill>
                  <a:srgbClr val="FFFF00"/>
                </a:solidFill>
                <a:latin typeface="Arial" pitchFamily="34" charset="0"/>
                <a:ea typeface="黑体" pitchFamily="49" charset="-122"/>
              </a:rPr>
              <a:t>字段名表子句</a:t>
            </a:r>
            <a:r>
              <a:rPr lang="en-US" altLang="zh-CN" sz="2000" dirty="0">
                <a:solidFill>
                  <a:srgbClr val="FFFF00"/>
                </a:solidFill>
                <a:latin typeface="Arial" pitchFamily="34" charset="0"/>
                <a:ea typeface="黑体" pitchFamily="49" charset="-122"/>
              </a:rPr>
              <a:t>&gt;]…[TO PRINTER [PROMPT] | TO FILE </a:t>
            </a:r>
            <a:r>
              <a:rPr lang="zh-CN" altLang="en-US" sz="2000" dirty="0">
                <a:solidFill>
                  <a:srgbClr val="FFFF00"/>
                </a:solidFill>
                <a:latin typeface="Arial" pitchFamily="34" charset="0"/>
                <a:ea typeface="黑体" pitchFamily="49" charset="-122"/>
              </a:rPr>
              <a:t>文件名</a:t>
            </a:r>
            <a:r>
              <a:rPr lang="en-US" altLang="zh-CN" sz="2000" dirty="0">
                <a:solidFill>
                  <a:srgbClr val="FFFF00"/>
                </a:solidFill>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en-US" altLang="zh-CN" sz="2000" dirty="0" smtClean="0">
                <a:latin typeface="Arial" pitchFamily="34" charset="0"/>
                <a:ea typeface="黑体" pitchFamily="49" charset="-122"/>
              </a:rPr>
              <a:t>&lt;&gt;”</a:t>
            </a:r>
            <a:r>
              <a:rPr lang="zh-CN" altLang="en-US" sz="2000" dirty="0">
                <a:latin typeface="Arial" pitchFamily="34" charset="0"/>
                <a:ea typeface="黑体" pitchFamily="49" charset="-122"/>
              </a:rPr>
              <a:t>表示必</a:t>
            </a:r>
            <a:r>
              <a:rPr lang="zh-CN" altLang="en-US" sz="2000" dirty="0" smtClean="0">
                <a:latin typeface="Arial" pitchFamily="34" charset="0"/>
                <a:ea typeface="黑体" pitchFamily="49" charset="-122"/>
              </a:rPr>
              <a:t>选项；</a:t>
            </a:r>
            <a:r>
              <a:rPr lang="zh-CN" altLang="en-US" sz="2000" dirty="0">
                <a:latin typeface="Arial" pitchFamily="34" charset="0"/>
                <a:ea typeface="黑体" pitchFamily="49" charset="-122"/>
              </a:rPr>
              <a:t>用“</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表示可选项，可以根据实际需要选用或省略该项内容；用“</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表示任选项，可以根据实际需要任选且必须选其中一项内容。</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二选一──表示在“</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的两边选择其中一项</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书定命令时，不应包含“</a:t>
            </a:r>
            <a:r>
              <a:rPr lang="en-US" altLang="zh-CN" sz="2000" dirty="0">
                <a:latin typeface="Arial" pitchFamily="34" charset="0"/>
                <a:ea typeface="黑体" pitchFamily="49" charset="-122"/>
              </a:rPr>
              <a:t>&lt;&gt;”</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语法标识符。</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命令动词</a:t>
            </a:r>
          </a:p>
          <a:p>
            <a:r>
              <a:rPr lang="zh-CN" altLang="en-US" sz="2000" dirty="0" smtClean="0">
                <a:latin typeface="Arial" pitchFamily="34" charset="0"/>
                <a:ea typeface="黑体" pitchFamily="49" charset="-122"/>
              </a:rPr>
              <a:t>　　一</a:t>
            </a:r>
            <a:r>
              <a:rPr lang="zh-CN" altLang="en-US" sz="2000" dirty="0">
                <a:latin typeface="Arial" pitchFamily="34" charset="0"/>
                <a:ea typeface="黑体" pitchFamily="49" charset="-122"/>
              </a:rPr>
              <a:t>条命令必须以命令动词开头，当此命令动词超过</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个字母时，在使用时可以只写前</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个字母，系统会自动识别。</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范围子句</a:t>
            </a:r>
          </a:p>
          <a:p>
            <a:r>
              <a:rPr lang="zh-CN" altLang="en-US" sz="2000" dirty="0" smtClean="0">
                <a:latin typeface="Arial" pitchFamily="34" charset="0"/>
                <a:ea typeface="黑体" pitchFamily="49" charset="-122"/>
              </a:rPr>
              <a:t>       范围</a:t>
            </a:r>
            <a:r>
              <a:rPr lang="zh-CN" altLang="en-US" sz="2000" dirty="0">
                <a:latin typeface="Arial" pitchFamily="34" charset="0"/>
                <a:ea typeface="黑体" pitchFamily="49" charset="-122"/>
              </a:rPr>
              <a:t>子句用于限定命令操作的记录范围，有以下四种使用格式。</a:t>
            </a:r>
          </a:p>
          <a:p>
            <a:r>
              <a:rPr lang="en-US" altLang="zh-CN" sz="2000" dirty="0" smtClean="0">
                <a:latin typeface="Arial" pitchFamily="34" charset="0"/>
                <a:ea typeface="黑体" pitchFamily="49" charset="-122"/>
              </a:rPr>
              <a:t>　　①ALL   </a:t>
            </a:r>
            <a:r>
              <a:rPr lang="zh-CN" altLang="en-US" sz="2000" dirty="0">
                <a:latin typeface="Arial" pitchFamily="34" charset="0"/>
                <a:ea typeface="黑体" pitchFamily="49" charset="-122"/>
              </a:rPr>
              <a:t>表文件中所有记录。</a:t>
            </a:r>
          </a:p>
          <a:p>
            <a:r>
              <a:rPr lang="en-US" altLang="zh-CN" sz="2000" dirty="0" smtClean="0">
                <a:latin typeface="Arial" pitchFamily="34" charset="0"/>
                <a:ea typeface="黑体" pitchFamily="49" charset="-122"/>
              </a:rPr>
              <a:t>　　②NEXT </a:t>
            </a:r>
            <a:r>
              <a:rPr lang="en-US" altLang="zh-CN" sz="2000" dirty="0">
                <a:latin typeface="Arial" pitchFamily="34" charset="0"/>
                <a:ea typeface="黑体" pitchFamily="49" charset="-122"/>
              </a:rPr>
              <a:t>&lt;n&gt;   </a:t>
            </a:r>
            <a:r>
              <a:rPr lang="zh-CN" altLang="en-US" sz="2000" dirty="0">
                <a:latin typeface="Arial" pitchFamily="34" charset="0"/>
                <a:ea typeface="黑体" pitchFamily="49" charset="-122"/>
              </a:rPr>
              <a:t>包括当前记录到后面</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个记录。</a:t>
            </a:r>
          </a:p>
          <a:p>
            <a:r>
              <a:rPr lang="en-US" altLang="zh-CN" sz="2000" dirty="0" smtClean="0">
                <a:latin typeface="Arial" pitchFamily="34" charset="0"/>
                <a:ea typeface="黑体" pitchFamily="49" charset="-122"/>
              </a:rPr>
              <a:t>　　③RECORD </a:t>
            </a:r>
            <a:r>
              <a:rPr lang="en-US" altLang="zh-CN" sz="2000" dirty="0">
                <a:latin typeface="Arial" pitchFamily="34" charset="0"/>
                <a:ea typeface="黑体" pitchFamily="49" charset="-122"/>
              </a:rPr>
              <a:t>&lt;n&gt;   </a:t>
            </a:r>
            <a:r>
              <a:rPr lang="zh-CN" altLang="en-US" sz="2000" dirty="0">
                <a:latin typeface="Arial" pitchFamily="34" charset="0"/>
                <a:ea typeface="黑体" pitchFamily="49" charset="-122"/>
              </a:rPr>
              <a:t>记录号为</a:t>
            </a:r>
            <a:r>
              <a:rPr lang="en-US" altLang="zh-CN" sz="2000" dirty="0">
                <a:latin typeface="Arial" pitchFamily="34" charset="0"/>
                <a:ea typeface="黑体" pitchFamily="49" charset="-122"/>
              </a:rPr>
              <a:t>n</a:t>
            </a:r>
            <a:r>
              <a:rPr lang="zh-CN" altLang="en-US" sz="2000" dirty="0">
                <a:latin typeface="Arial" pitchFamily="34" charset="0"/>
                <a:ea typeface="黑体" pitchFamily="49" charset="-122"/>
              </a:rPr>
              <a:t>的一个记录。</a:t>
            </a:r>
          </a:p>
          <a:p>
            <a:r>
              <a:rPr lang="en-US" altLang="zh-CN" sz="2000" dirty="0" smtClean="0">
                <a:latin typeface="Arial" pitchFamily="34" charset="0"/>
                <a:ea typeface="黑体" pitchFamily="49" charset="-122"/>
              </a:rPr>
              <a:t>　　④REST   </a:t>
            </a:r>
            <a:r>
              <a:rPr lang="zh-CN" altLang="en-US" sz="2000" dirty="0">
                <a:latin typeface="Arial" pitchFamily="34" charset="0"/>
                <a:ea typeface="黑体" pitchFamily="49" charset="-122"/>
              </a:rPr>
              <a:t>包括当前记录到最后的记录</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2085481711"/>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60004" y="385596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smtClean="0">
                <a:ea typeface="黑体" pitchFamily="49" charset="-122"/>
              </a:rPr>
              <a:t>1</a:t>
            </a:r>
            <a:r>
              <a:rPr lang="zh-CN" altLang="en-US" sz="2200" dirty="0" smtClean="0">
                <a:ea typeface="黑体" pitchFamily="49" charset="-122"/>
              </a:rPr>
              <a:t>．命令书写规则</a:t>
            </a:r>
            <a:endParaRPr lang="zh-CN" altLang="en-US" sz="2200" dirty="0">
              <a:ea typeface="黑体" pitchFamily="49" charset="-122"/>
            </a:endParaRPr>
          </a:p>
        </p:txBody>
      </p:sp>
      <p:sp>
        <p:nvSpPr>
          <p:cNvPr id="3" name="Rectangle 5"/>
          <p:cNvSpPr>
            <a:spLocks noChangeArrowheads="1"/>
          </p:cNvSpPr>
          <p:nvPr/>
        </p:nvSpPr>
        <p:spPr bwMode="auto">
          <a:xfrm>
            <a:off x="60004" y="44624"/>
            <a:ext cx="9000000" cy="3806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⑶</a:t>
            </a:r>
            <a:r>
              <a:rPr lang="zh-CN" altLang="en-US" sz="1900" dirty="0">
                <a:latin typeface="Arial" pitchFamily="34" charset="0"/>
                <a:ea typeface="黑体" pitchFamily="49" charset="-122"/>
              </a:rPr>
              <a:t>条件子句</a:t>
            </a:r>
          </a:p>
          <a:p>
            <a:r>
              <a:rPr lang="zh-CN" altLang="en-US" sz="1900" dirty="0" smtClean="0">
                <a:latin typeface="Arial" pitchFamily="34" charset="0"/>
                <a:ea typeface="黑体" pitchFamily="49" charset="-122"/>
              </a:rPr>
              <a:t>       条件</a:t>
            </a:r>
            <a:r>
              <a:rPr lang="zh-CN" altLang="en-US" sz="1900" dirty="0">
                <a:latin typeface="Arial" pitchFamily="34" charset="0"/>
                <a:ea typeface="黑体" pitchFamily="49" charset="-122"/>
              </a:rPr>
              <a:t>子句用来联合制只对符合指定条件的记录进行操作，条件子句有</a:t>
            </a:r>
            <a:r>
              <a:rPr lang="en-US" altLang="zh-CN" sz="1900" dirty="0">
                <a:latin typeface="Arial" pitchFamily="34" charset="0"/>
                <a:ea typeface="黑体" pitchFamily="49" charset="-122"/>
              </a:rPr>
              <a:t>2</a:t>
            </a:r>
            <a:r>
              <a:rPr lang="zh-CN" altLang="en-US" sz="1900" dirty="0">
                <a:latin typeface="Arial" pitchFamily="34" charset="0"/>
                <a:ea typeface="黑体" pitchFamily="49" charset="-122"/>
              </a:rPr>
              <a:t>种。</a:t>
            </a:r>
          </a:p>
          <a:p>
            <a:r>
              <a:rPr lang="zh-CN" altLang="en-US" sz="1900" dirty="0" smtClean="0">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①For </a:t>
            </a:r>
            <a:r>
              <a:rPr lang="en-US" altLang="zh-CN" sz="1900" dirty="0">
                <a:solidFill>
                  <a:srgbClr val="FFFF00"/>
                </a:solidFill>
                <a:latin typeface="Arial" pitchFamily="34" charset="0"/>
                <a:ea typeface="黑体" pitchFamily="49" charset="-122"/>
              </a:rPr>
              <a:t>&lt;</a:t>
            </a:r>
            <a:r>
              <a:rPr lang="zh-CN" altLang="en-US" sz="1900" dirty="0">
                <a:solidFill>
                  <a:srgbClr val="FFFF00"/>
                </a:solidFill>
                <a:latin typeface="Arial" pitchFamily="34" charset="0"/>
                <a:ea typeface="黑体" pitchFamily="49" charset="-122"/>
              </a:rPr>
              <a:t>条件</a:t>
            </a:r>
            <a:r>
              <a:rPr lang="en-US" altLang="zh-CN" sz="1900" dirty="0" smtClean="0">
                <a:solidFill>
                  <a:srgbClr val="FFFF00"/>
                </a:solidFill>
                <a:latin typeface="Arial" pitchFamily="34" charset="0"/>
                <a:ea typeface="黑体" pitchFamily="49" charset="-122"/>
              </a:rPr>
              <a:t>&gt;</a:t>
            </a:r>
          </a:p>
          <a:p>
            <a:r>
              <a:rPr lang="en-US" altLang="zh-CN" sz="1900" dirty="0" smtClean="0">
                <a:solidFill>
                  <a:srgbClr val="FFFF00"/>
                </a:solidFill>
                <a:latin typeface="Arial" pitchFamily="34" charset="0"/>
                <a:ea typeface="黑体" pitchFamily="49" charset="-122"/>
              </a:rPr>
              <a:t>       ②While </a:t>
            </a:r>
            <a:r>
              <a:rPr lang="en-US" altLang="zh-CN" sz="1900" dirty="0">
                <a:solidFill>
                  <a:srgbClr val="FFFF00"/>
                </a:solidFill>
                <a:latin typeface="Arial" pitchFamily="34" charset="0"/>
                <a:ea typeface="黑体" pitchFamily="49" charset="-122"/>
              </a:rPr>
              <a:t>&lt;</a:t>
            </a:r>
            <a:r>
              <a:rPr lang="zh-CN" altLang="en-US" sz="1900" dirty="0">
                <a:solidFill>
                  <a:srgbClr val="FFFF00"/>
                </a:solidFill>
                <a:latin typeface="Arial" pitchFamily="34" charset="0"/>
                <a:ea typeface="黑体" pitchFamily="49" charset="-122"/>
              </a:rPr>
              <a:t>条件</a:t>
            </a:r>
            <a:r>
              <a:rPr lang="en-US" altLang="zh-CN" sz="1900" dirty="0" smtClean="0">
                <a:solidFill>
                  <a:srgbClr val="FFFF00"/>
                </a:solidFill>
                <a:latin typeface="Arial" pitchFamily="34" charset="0"/>
                <a:ea typeface="黑体" pitchFamily="49" charset="-122"/>
              </a:rPr>
              <a:t>&gt;</a:t>
            </a:r>
          </a:p>
          <a:p>
            <a:r>
              <a:rPr lang="zh-CN" altLang="en-US" sz="1900" dirty="0" smtClean="0">
                <a:latin typeface="Arial" pitchFamily="34" charset="0"/>
                <a:ea typeface="黑体" pitchFamily="49" charset="-122"/>
              </a:rPr>
              <a:t>       其中</a:t>
            </a:r>
            <a:r>
              <a:rPr lang="zh-CN" altLang="en-US" sz="1900" dirty="0">
                <a:latin typeface="Arial" pitchFamily="34" charset="0"/>
                <a:ea typeface="黑体" pitchFamily="49" charset="-122"/>
              </a:rPr>
              <a:t>的</a:t>
            </a:r>
            <a:r>
              <a:rPr lang="en-US" altLang="zh-CN" sz="1900" dirty="0">
                <a:latin typeface="Arial" pitchFamily="34" charset="0"/>
                <a:ea typeface="黑体" pitchFamily="49" charset="-122"/>
              </a:rPr>
              <a:t>&lt;</a:t>
            </a:r>
            <a:r>
              <a:rPr lang="zh-CN" altLang="en-US" sz="1900" dirty="0">
                <a:latin typeface="Arial" pitchFamily="34" charset="0"/>
                <a:ea typeface="黑体" pitchFamily="49" charset="-122"/>
              </a:rPr>
              <a:t>条件</a:t>
            </a:r>
            <a:r>
              <a:rPr lang="en-US" altLang="zh-CN" sz="1900" dirty="0">
                <a:latin typeface="Arial" pitchFamily="34" charset="0"/>
                <a:ea typeface="黑体" pitchFamily="49" charset="-122"/>
              </a:rPr>
              <a:t>&gt;</a:t>
            </a:r>
            <a:r>
              <a:rPr lang="zh-CN" altLang="en-US" sz="1900" dirty="0">
                <a:latin typeface="Arial" pitchFamily="34" charset="0"/>
                <a:ea typeface="黑体" pitchFamily="49" charset="-122"/>
              </a:rPr>
              <a:t>由一个逻辑表达式或关系表达式构成，其值为逻辑型数据。两者的区别在于</a:t>
            </a:r>
            <a:r>
              <a:rPr lang="en-US" altLang="zh-CN" sz="1900" dirty="0">
                <a:latin typeface="Arial" pitchFamily="34" charset="0"/>
                <a:ea typeface="黑体" pitchFamily="49" charset="-122"/>
              </a:rPr>
              <a:t>For &lt;</a:t>
            </a:r>
            <a:r>
              <a:rPr lang="zh-CN" altLang="en-US" sz="1900" dirty="0">
                <a:latin typeface="Arial" pitchFamily="34" charset="0"/>
                <a:ea typeface="黑体" pitchFamily="49" charset="-122"/>
              </a:rPr>
              <a:t>条件</a:t>
            </a:r>
            <a:r>
              <a:rPr lang="en-US" altLang="zh-CN" sz="1900" dirty="0">
                <a:latin typeface="Arial" pitchFamily="34" charset="0"/>
                <a:ea typeface="黑体" pitchFamily="49" charset="-122"/>
              </a:rPr>
              <a:t>&gt;</a:t>
            </a:r>
            <a:r>
              <a:rPr lang="zh-CN" altLang="en-US" sz="1900" dirty="0">
                <a:latin typeface="Arial" pitchFamily="34" charset="0"/>
                <a:ea typeface="黑体" pitchFamily="49" charset="-122"/>
              </a:rPr>
              <a:t>表示对指定范围的所有符合条件的记录进行操作；</a:t>
            </a:r>
            <a:r>
              <a:rPr lang="en-US" altLang="zh-CN" sz="1900" dirty="0">
                <a:latin typeface="Arial" pitchFamily="34" charset="0"/>
                <a:ea typeface="黑体" pitchFamily="49" charset="-122"/>
              </a:rPr>
              <a:t>While &lt;</a:t>
            </a:r>
            <a:r>
              <a:rPr lang="zh-CN" altLang="en-US" sz="1900" dirty="0">
                <a:latin typeface="Arial" pitchFamily="34" charset="0"/>
                <a:ea typeface="黑体" pitchFamily="49" charset="-122"/>
              </a:rPr>
              <a:t>条件</a:t>
            </a:r>
            <a:r>
              <a:rPr lang="en-US" altLang="zh-CN" sz="1900" dirty="0">
                <a:latin typeface="Arial" pitchFamily="34" charset="0"/>
                <a:ea typeface="黑体" pitchFamily="49" charset="-122"/>
              </a:rPr>
              <a:t>&gt;</a:t>
            </a:r>
            <a:r>
              <a:rPr lang="zh-CN" altLang="en-US" sz="1900" dirty="0">
                <a:latin typeface="Arial" pitchFamily="34" charset="0"/>
                <a:ea typeface="黑体" pitchFamily="49" charset="-122"/>
              </a:rPr>
              <a:t>表示从当前记录开始对每一条记录按指定的条件进行比较，当遇到第</a:t>
            </a:r>
            <a:r>
              <a:rPr lang="en-US" altLang="zh-CN" sz="1900" dirty="0">
                <a:latin typeface="Arial" pitchFamily="34" charset="0"/>
                <a:ea typeface="黑体" pitchFamily="49" charset="-122"/>
              </a:rPr>
              <a:t>1 </a:t>
            </a:r>
            <a:r>
              <a:rPr lang="zh-CN" altLang="en-US" sz="1900" dirty="0">
                <a:latin typeface="Arial" pitchFamily="34" charset="0"/>
                <a:ea typeface="黑体" pitchFamily="49" charset="-122"/>
              </a:rPr>
              <a:t>个不符合条件的记录时结束操作，并将记录指针定位在第</a:t>
            </a:r>
            <a:r>
              <a:rPr lang="en-US" altLang="zh-CN" sz="1900" dirty="0">
                <a:latin typeface="Arial" pitchFamily="34" charset="0"/>
                <a:ea typeface="黑体" pitchFamily="49" charset="-122"/>
              </a:rPr>
              <a:t>1</a:t>
            </a:r>
            <a:r>
              <a:rPr lang="zh-CN" altLang="en-US" sz="1900" dirty="0">
                <a:latin typeface="Arial" pitchFamily="34" charset="0"/>
                <a:ea typeface="黑体" pitchFamily="49" charset="-122"/>
              </a:rPr>
              <a:t>条不满足指定条件的记录上。</a:t>
            </a:r>
          </a:p>
          <a:p>
            <a:r>
              <a:rPr lang="zh-CN" altLang="en-US" sz="1900" dirty="0" smtClean="0">
                <a:latin typeface="Arial" pitchFamily="34" charset="0"/>
                <a:ea typeface="黑体" pitchFamily="49" charset="-122"/>
              </a:rPr>
              <a:t>       ⑷</a:t>
            </a:r>
            <a:r>
              <a:rPr lang="zh-CN" altLang="en-US" sz="1900" dirty="0">
                <a:latin typeface="Arial" pitchFamily="34" charset="0"/>
                <a:ea typeface="黑体" pitchFamily="49" charset="-122"/>
              </a:rPr>
              <a:t>字段名表子句</a:t>
            </a:r>
          </a:p>
          <a:p>
            <a:r>
              <a:rPr lang="zh-CN" altLang="en-US" sz="1900" dirty="0" smtClean="0">
                <a:latin typeface="Arial" pitchFamily="34" charset="0"/>
                <a:ea typeface="黑体" pitchFamily="49" charset="-122"/>
              </a:rPr>
              <a:t>       字段名</a:t>
            </a:r>
            <a:r>
              <a:rPr lang="zh-CN" altLang="en-US" sz="1900" dirty="0">
                <a:latin typeface="Arial" pitchFamily="34" charset="0"/>
                <a:ea typeface="黑体" pitchFamily="49" charset="-122"/>
              </a:rPr>
              <a:t>表子句用来限制只对指定的若干个字段进行</a:t>
            </a:r>
            <a:r>
              <a:rPr lang="zh-CN" altLang="en-US" sz="1900" dirty="0" smtClean="0">
                <a:latin typeface="Arial" pitchFamily="34" charset="0"/>
                <a:ea typeface="黑体" pitchFamily="49" charset="-122"/>
              </a:rPr>
              <a:t>操作，其格式</a:t>
            </a:r>
            <a:r>
              <a:rPr lang="zh-CN" altLang="en-US" sz="1900" dirty="0">
                <a:latin typeface="Arial" pitchFamily="34" charset="0"/>
                <a:ea typeface="黑体" pitchFamily="49" charset="-122"/>
              </a:rPr>
              <a:t>如下：</a:t>
            </a:r>
          </a:p>
          <a:p>
            <a:r>
              <a:rPr lang="en-US" altLang="zh-CN" sz="1900" dirty="0" smtClean="0">
                <a:latin typeface="Arial" pitchFamily="34" charset="0"/>
                <a:ea typeface="黑体" pitchFamily="49" charset="-122"/>
              </a:rPr>
              <a:t>       </a:t>
            </a:r>
            <a:r>
              <a:rPr lang="en-US" altLang="zh-CN" sz="1900" dirty="0" smtClean="0">
                <a:solidFill>
                  <a:srgbClr val="FFFF00"/>
                </a:solidFill>
                <a:latin typeface="Arial" pitchFamily="34" charset="0"/>
                <a:ea typeface="黑体" pitchFamily="49" charset="-122"/>
              </a:rPr>
              <a:t>[</a:t>
            </a:r>
            <a:r>
              <a:rPr lang="en-US" altLang="zh-CN" sz="1900" dirty="0">
                <a:solidFill>
                  <a:srgbClr val="FFFF00"/>
                </a:solidFill>
                <a:latin typeface="Arial" pitchFamily="34" charset="0"/>
                <a:ea typeface="黑体" pitchFamily="49" charset="-122"/>
              </a:rPr>
              <a:t>Fields] &lt;</a:t>
            </a:r>
            <a:r>
              <a:rPr lang="zh-CN" altLang="en-US" sz="1900" dirty="0">
                <a:solidFill>
                  <a:srgbClr val="FFFF00"/>
                </a:solidFill>
                <a:latin typeface="Arial" pitchFamily="34" charset="0"/>
                <a:ea typeface="黑体" pitchFamily="49" charset="-122"/>
              </a:rPr>
              <a:t>字段名</a:t>
            </a:r>
            <a:r>
              <a:rPr lang="en-US" altLang="zh-CN" sz="1900" dirty="0">
                <a:solidFill>
                  <a:srgbClr val="FFFF00"/>
                </a:solidFill>
                <a:latin typeface="Arial" pitchFamily="34" charset="0"/>
                <a:ea typeface="黑体" pitchFamily="49" charset="-122"/>
              </a:rPr>
              <a:t>1,</a:t>
            </a:r>
            <a:r>
              <a:rPr lang="zh-CN" altLang="en-US" sz="1900" dirty="0">
                <a:solidFill>
                  <a:srgbClr val="FFFF00"/>
                </a:solidFill>
                <a:latin typeface="Arial" pitchFamily="34" charset="0"/>
                <a:ea typeface="黑体" pitchFamily="49" charset="-122"/>
              </a:rPr>
              <a:t>字段</a:t>
            </a:r>
            <a:r>
              <a:rPr lang="en-US" altLang="zh-CN" sz="1900" dirty="0">
                <a:solidFill>
                  <a:srgbClr val="FFFF00"/>
                </a:solidFill>
                <a:latin typeface="Arial" pitchFamily="34" charset="0"/>
                <a:ea typeface="黑体" pitchFamily="49" charset="-122"/>
              </a:rPr>
              <a:t>2,</a:t>
            </a:r>
            <a:r>
              <a:rPr lang="zh-CN" altLang="en-US" sz="1900" dirty="0">
                <a:solidFill>
                  <a:srgbClr val="FFFF00"/>
                </a:solidFill>
                <a:latin typeface="Arial" pitchFamily="34" charset="0"/>
                <a:ea typeface="黑体" pitchFamily="49" charset="-122"/>
              </a:rPr>
              <a:t>字段</a:t>
            </a:r>
            <a:r>
              <a:rPr lang="en-US" altLang="zh-CN" sz="1900" dirty="0">
                <a:solidFill>
                  <a:srgbClr val="FFFF00"/>
                </a:solidFill>
                <a:latin typeface="Arial" pitchFamily="34" charset="0"/>
                <a:ea typeface="黑体" pitchFamily="49" charset="-122"/>
              </a:rPr>
              <a:t>3,……&gt;</a:t>
            </a:r>
          </a:p>
          <a:p>
            <a:r>
              <a:rPr lang="zh-CN" altLang="en-US" sz="1900" dirty="0" smtClean="0">
                <a:latin typeface="Arial" pitchFamily="34" charset="0"/>
                <a:ea typeface="黑体" pitchFamily="49" charset="-122"/>
              </a:rPr>
              <a:t>       其中</a:t>
            </a:r>
            <a:r>
              <a:rPr lang="zh-CN" altLang="en-US" sz="1900" dirty="0">
                <a:latin typeface="Arial" pitchFamily="34" charset="0"/>
                <a:ea typeface="黑体" pitchFamily="49" charset="-122"/>
              </a:rPr>
              <a:t>字段名表由若干个以半角（英文）逗号“</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分隔的字段名构成，默认情况下是对当前表中的所有字段进行操作，但不包括备注型字段和通用型字段</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4" name="Rectangle 5"/>
          <p:cNvSpPr>
            <a:spLocks noChangeArrowheads="1"/>
          </p:cNvSpPr>
          <p:nvPr/>
        </p:nvSpPr>
        <p:spPr bwMode="auto">
          <a:xfrm>
            <a:off x="60004" y="4221088"/>
            <a:ext cx="9000000" cy="2361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Visual </a:t>
            </a:r>
            <a:r>
              <a:rPr lang="en-US" altLang="zh-CN" sz="1900" dirty="0">
                <a:latin typeface="Arial" pitchFamily="34" charset="0"/>
                <a:ea typeface="黑体" pitchFamily="49" charset="-122"/>
              </a:rPr>
              <a:t>FoxPro</a:t>
            </a:r>
            <a:r>
              <a:rPr lang="zh-CN" altLang="en-US" sz="1900" dirty="0">
                <a:latin typeface="Arial" pitchFamily="34" charset="0"/>
                <a:ea typeface="黑体" pitchFamily="49" charset="-122"/>
              </a:rPr>
              <a:t>的命令在使用</a:t>
            </a:r>
            <a:r>
              <a:rPr lang="zh-CN" altLang="en-US" sz="1900" dirty="0" smtClean="0">
                <a:latin typeface="Arial" pitchFamily="34" charset="0"/>
                <a:ea typeface="黑体" pitchFamily="49" charset="-122"/>
              </a:rPr>
              <a:t>时的规则如下</a:t>
            </a:r>
            <a:r>
              <a:rPr lang="zh-CN" altLang="en-US" sz="1900" dirty="0">
                <a:latin typeface="Arial" pitchFamily="34" charset="0"/>
                <a:ea typeface="黑体" pitchFamily="49" charset="-122"/>
              </a:rPr>
              <a:t>：</a:t>
            </a:r>
          </a:p>
          <a:p>
            <a:r>
              <a:rPr lang="en-US" altLang="zh-CN" sz="1900" dirty="0" smtClean="0">
                <a:latin typeface="Arial" pitchFamily="34" charset="0"/>
                <a:ea typeface="黑体" pitchFamily="49" charset="-122"/>
              </a:rPr>
              <a:t>       ①</a:t>
            </a:r>
            <a:r>
              <a:rPr lang="zh-CN" altLang="en-US" sz="1900" dirty="0" smtClean="0">
                <a:latin typeface="Arial" pitchFamily="34" charset="0"/>
                <a:ea typeface="黑体" pitchFamily="49" charset="-122"/>
              </a:rPr>
              <a:t>任何</a:t>
            </a:r>
            <a:r>
              <a:rPr lang="zh-CN" altLang="en-US" sz="1900" dirty="0">
                <a:latin typeface="Arial" pitchFamily="34" charset="0"/>
                <a:ea typeface="黑体" pitchFamily="49" charset="-122"/>
              </a:rPr>
              <a:t>命令必须以命令动词</a:t>
            </a:r>
            <a:r>
              <a:rPr lang="zh-CN" altLang="en-US" sz="1900" dirty="0" smtClean="0">
                <a:latin typeface="Arial" pitchFamily="34" charset="0"/>
                <a:ea typeface="黑体" pitchFamily="49" charset="-122"/>
              </a:rPr>
              <a:t>开始，且不</a:t>
            </a:r>
            <a:r>
              <a:rPr lang="zh-CN" altLang="en-US" sz="1900" dirty="0">
                <a:latin typeface="Arial" pitchFamily="34" charset="0"/>
                <a:ea typeface="黑体" pitchFamily="49" charset="-122"/>
              </a:rPr>
              <a:t>区分命令字符的大小写。</a:t>
            </a:r>
          </a:p>
          <a:p>
            <a:r>
              <a:rPr lang="en-US" altLang="zh-CN" sz="1900" dirty="0" smtClean="0">
                <a:latin typeface="Arial" pitchFamily="34" charset="0"/>
                <a:ea typeface="黑体" pitchFamily="49" charset="-122"/>
              </a:rPr>
              <a:t>       ②</a:t>
            </a:r>
            <a:r>
              <a:rPr lang="zh-CN" altLang="en-US" sz="1900" dirty="0" smtClean="0">
                <a:latin typeface="Arial" pitchFamily="34" charset="0"/>
                <a:ea typeface="黑体" pitchFamily="49" charset="-122"/>
              </a:rPr>
              <a:t>除</a:t>
            </a:r>
            <a:r>
              <a:rPr lang="zh-CN" altLang="en-US" sz="1900" dirty="0">
                <a:latin typeface="Arial" pitchFamily="34" charset="0"/>
                <a:ea typeface="黑体" pitchFamily="49" charset="-122"/>
              </a:rPr>
              <a:t>命令动词外，命令中其他各子句的排列顺序不会影响命令的功能。</a:t>
            </a:r>
          </a:p>
          <a:p>
            <a:r>
              <a:rPr lang="en-US" altLang="zh-CN" sz="1900" dirty="0" smtClean="0">
                <a:latin typeface="Arial" pitchFamily="34" charset="0"/>
                <a:ea typeface="黑体" pitchFamily="49" charset="-122"/>
              </a:rPr>
              <a:t>       ③</a:t>
            </a:r>
            <a:r>
              <a:rPr lang="zh-CN" altLang="en-US" sz="1900" dirty="0" smtClean="0">
                <a:latin typeface="Arial" pitchFamily="34" charset="0"/>
                <a:ea typeface="黑体" pitchFamily="49" charset="-122"/>
              </a:rPr>
              <a:t>命令</a:t>
            </a:r>
            <a:r>
              <a:rPr lang="zh-CN" altLang="en-US" sz="1900" dirty="0">
                <a:latin typeface="Arial" pitchFamily="34" charset="0"/>
                <a:ea typeface="黑体" pitchFamily="49" charset="-122"/>
              </a:rPr>
              <a:t>动词与子句之间、各子句之间都以空格分隔。</a:t>
            </a:r>
          </a:p>
          <a:p>
            <a:r>
              <a:rPr lang="en-US" altLang="zh-CN" sz="1900" dirty="0" smtClean="0">
                <a:latin typeface="Arial" pitchFamily="34" charset="0"/>
                <a:ea typeface="黑体" pitchFamily="49" charset="-122"/>
              </a:rPr>
              <a:t>       ④</a:t>
            </a:r>
            <a:r>
              <a:rPr lang="zh-CN" altLang="en-US" sz="1900" dirty="0" smtClean="0">
                <a:latin typeface="Arial" pitchFamily="34" charset="0"/>
                <a:ea typeface="黑体" pitchFamily="49" charset="-122"/>
              </a:rPr>
              <a:t>一</a:t>
            </a:r>
            <a:r>
              <a:rPr lang="zh-CN" altLang="en-US" sz="1900" dirty="0">
                <a:latin typeface="Arial" pitchFamily="34" charset="0"/>
                <a:ea typeface="黑体" pitchFamily="49" charset="-122"/>
              </a:rPr>
              <a:t>个命令行最多包含</a:t>
            </a:r>
            <a:r>
              <a:rPr lang="en-US" altLang="zh-CN" sz="1900" dirty="0">
                <a:latin typeface="Arial" pitchFamily="34" charset="0"/>
                <a:ea typeface="黑体" pitchFamily="49" charset="-122"/>
              </a:rPr>
              <a:t>8192</a:t>
            </a:r>
            <a:r>
              <a:rPr lang="zh-CN" altLang="en-US" sz="1900" dirty="0">
                <a:latin typeface="Arial" pitchFamily="34" charset="0"/>
                <a:ea typeface="黑体" pitchFamily="49" charset="-122"/>
              </a:rPr>
              <a:t>个字符，一行书写不完可以在行尾加分号作为续行标志，然后换行继续书写</a:t>
            </a:r>
            <a:r>
              <a:rPr lang="zh-CN" altLang="en-US" sz="1900" dirty="0" smtClean="0">
                <a:latin typeface="Arial" pitchFamily="34" charset="0"/>
                <a:ea typeface="黑体" pitchFamily="49" charset="-122"/>
              </a:rPr>
              <a:t>。</a:t>
            </a:r>
            <a:endParaRPr lang="en-US" altLang="zh-CN" sz="1900" dirty="0" smtClean="0">
              <a:latin typeface="Arial" pitchFamily="34" charset="0"/>
              <a:ea typeface="黑体" pitchFamily="49" charset="-122"/>
            </a:endParaRPr>
          </a:p>
          <a:p>
            <a:r>
              <a:rPr lang="en-US" altLang="zh-CN" sz="1900" dirty="0" smtClean="0">
                <a:latin typeface="Arial" pitchFamily="34" charset="0"/>
                <a:ea typeface="黑体" pitchFamily="49" charset="-122"/>
              </a:rPr>
              <a:t>       ⑤</a:t>
            </a:r>
            <a:r>
              <a:rPr lang="zh-CN" altLang="en-US" sz="1900" dirty="0" smtClean="0">
                <a:latin typeface="Arial" pitchFamily="34" charset="0"/>
                <a:ea typeface="黑体" pitchFamily="49" charset="-122"/>
              </a:rPr>
              <a:t>命令</a:t>
            </a:r>
            <a:r>
              <a:rPr lang="zh-CN" altLang="en-US" sz="1900" dirty="0">
                <a:latin typeface="Arial" pitchFamily="34" charset="0"/>
                <a:ea typeface="黑体" pitchFamily="49" charset="-122"/>
              </a:rPr>
              <a:t>中除了汉字外所有的字符和标点都应在半角情况下输入。</a:t>
            </a:r>
          </a:p>
          <a:p>
            <a:r>
              <a:rPr lang="en-US" altLang="zh-CN" sz="1900" dirty="0">
                <a:latin typeface="Arial" pitchFamily="34" charset="0"/>
                <a:ea typeface="黑体" pitchFamily="49" charset="-122"/>
              </a:rPr>
              <a:t>       </a:t>
            </a:r>
            <a:r>
              <a:rPr lang="en-US" altLang="zh-CN" sz="1900" dirty="0" smtClean="0">
                <a:latin typeface="Arial" pitchFamily="34" charset="0"/>
                <a:ea typeface="黑体" pitchFamily="49" charset="-122"/>
              </a:rPr>
              <a:t>⑥</a:t>
            </a:r>
            <a:r>
              <a:rPr lang="zh-CN" altLang="en-US" sz="1900" dirty="0" smtClean="0">
                <a:latin typeface="Arial" pitchFamily="34" charset="0"/>
                <a:ea typeface="黑体" pitchFamily="49" charset="-122"/>
              </a:rPr>
              <a:t>文件名</a:t>
            </a:r>
            <a:r>
              <a:rPr lang="zh-CN" altLang="en-US" sz="1900" dirty="0">
                <a:latin typeface="Arial" pitchFamily="34" charset="0"/>
                <a:ea typeface="黑体" pitchFamily="49" charset="-122"/>
              </a:rPr>
              <a:t>、字段名和变量名应避免使用保留字和重名使用。</a:t>
            </a:r>
          </a:p>
        </p:txBody>
      </p:sp>
      <p:sp>
        <p:nvSpPr>
          <p:cNvPr id="5"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94567880"/>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1.1  </a:t>
            </a:r>
            <a:r>
              <a:rPr lang="zh-CN" altLang="en-US" sz="2400" dirty="0">
                <a:ea typeface="黑体" pitchFamily="49" charset="-122"/>
              </a:rPr>
              <a:t>数据和信息</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1.2  </a:t>
            </a:r>
            <a:r>
              <a:rPr lang="zh-CN" altLang="en-US" sz="2400" dirty="0">
                <a:ea typeface="黑体" pitchFamily="49" charset="-122"/>
              </a:rPr>
              <a:t>数据库系统基本概念</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1.3  </a:t>
            </a:r>
            <a:r>
              <a:rPr lang="zh-CN" altLang="en-US" sz="2400" dirty="0">
                <a:ea typeface="黑体" pitchFamily="49" charset="-122"/>
              </a:rPr>
              <a:t>数据库技术的发展历史</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1.4  </a:t>
            </a:r>
            <a:r>
              <a:rPr lang="zh-CN" altLang="en-US" sz="2400" dirty="0">
                <a:ea typeface="黑体" pitchFamily="49" charset="-122"/>
              </a:rPr>
              <a:t>数据模型</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1.5  </a:t>
            </a:r>
            <a:r>
              <a:rPr lang="zh-CN" altLang="en-US" sz="2400" dirty="0">
                <a:ea typeface="黑体" pitchFamily="49" charset="-122"/>
              </a:rPr>
              <a:t>关系代数</a:t>
            </a:r>
          </a:p>
        </p:txBody>
      </p:sp>
      <p:sp>
        <p:nvSpPr>
          <p:cNvPr id="362504" name="AutoShape 8"/>
          <p:cNvSpPr>
            <a:spLocks noChangeArrowheads="1"/>
          </p:cNvSpPr>
          <p:nvPr/>
        </p:nvSpPr>
        <p:spPr bwMode="auto">
          <a:xfrm>
            <a:off x="2266950" y="3551238"/>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a:ea typeface="黑体" pitchFamily="49" charset="-122"/>
              </a:rPr>
              <a:t>1.6  </a:t>
            </a:r>
            <a:r>
              <a:rPr lang="zh-CN" altLang="en-US" sz="2400" dirty="0">
                <a:ea typeface="黑体" pitchFamily="49" charset="-122"/>
              </a:rPr>
              <a:t>关系数据库的规范化*</a:t>
            </a:r>
          </a:p>
        </p:txBody>
      </p:sp>
      <p:sp>
        <p:nvSpPr>
          <p:cNvPr id="362505" name="AutoShape 9"/>
          <p:cNvSpPr>
            <a:spLocks noChangeArrowheads="1"/>
          </p:cNvSpPr>
          <p:nvPr/>
        </p:nvSpPr>
        <p:spPr bwMode="auto">
          <a:xfrm>
            <a:off x="2266950" y="4179888"/>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1.7  </a:t>
            </a:r>
            <a:r>
              <a:rPr lang="zh-CN" altLang="en-US" sz="2400" dirty="0">
                <a:ea typeface="黑体" pitchFamily="49" charset="-122"/>
              </a:rPr>
              <a:t>数据厍设计*</a:t>
            </a:r>
          </a:p>
        </p:txBody>
      </p:sp>
      <p:sp>
        <p:nvSpPr>
          <p:cNvPr id="362508" name="AutoShape 12"/>
          <p:cNvSpPr>
            <a:spLocks noChangeArrowheads="1"/>
          </p:cNvSpPr>
          <p:nvPr/>
        </p:nvSpPr>
        <p:spPr bwMode="auto">
          <a:xfrm>
            <a:off x="2266950" y="4797152"/>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rPr>
              <a:t>1.8  </a:t>
            </a:r>
            <a:r>
              <a:rPr lang="en-US" altLang="zh-CN" sz="2400" dirty="0">
                <a:ea typeface="黑体" pitchFamily="49" charset="-122"/>
              </a:rPr>
              <a:t>Visual FoxPro</a:t>
            </a:r>
            <a:r>
              <a:rPr lang="zh-CN" altLang="zh-CN" sz="2400" dirty="0" smtClean="0">
                <a:ea typeface="黑体" pitchFamily="49" charset="-122"/>
              </a:rPr>
              <a:t>系统概述</a:t>
            </a:r>
            <a:endParaRPr lang="zh-CN" altLang="zh-CN" sz="2400" dirty="0">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526791"/>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1.1.1  </a:t>
            </a:r>
            <a:r>
              <a:rPr lang="en-US" sz="2200" dirty="0" err="1" smtClean="0">
                <a:ea typeface="黑体" pitchFamily="49" charset="-122"/>
              </a:rPr>
              <a:t>数据</a:t>
            </a:r>
            <a:r>
              <a:rPr lang="zh-CN" altLang="en-US" sz="2200" dirty="0" smtClean="0">
                <a:ea typeface="黑体" pitchFamily="49" charset="-122"/>
              </a:rPr>
              <a:t>与</a:t>
            </a:r>
            <a:r>
              <a:rPr lang="en-US" sz="2200" dirty="0" err="1" smtClean="0">
                <a:ea typeface="黑体" pitchFamily="49" charset="-122"/>
              </a:rPr>
              <a:t>信息</a:t>
            </a:r>
            <a:endParaRPr lang="pt-BR" altLang="en-US" sz="2200" dirty="0">
              <a:ea typeface="黑体" pitchFamily="49" charset="-122"/>
            </a:endParaRPr>
          </a:p>
        </p:txBody>
      </p:sp>
      <p:sp>
        <p:nvSpPr>
          <p:cNvPr id="363523" name="Rectangle 3"/>
          <p:cNvSpPr>
            <a:spLocks noChangeArrowheads="1"/>
          </p:cNvSpPr>
          <p:nvPr/>
        </p:nvSpPr>
        <p:spPr bwMode="auto">
          <a:xfrm>
            <a:off x="74613" y="650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1.1  </a:t>
            </a:r>
            <a:r>
              <a:rPr lang="en-US" sz="2400" dirty="0" err="1" smtClean="0">
                <a:latin typeface="黑体" pitchFamily="49" charset="-122"/>
                <a:ea typeface="黑体" pitchFamily="49" charset="-122"/>
              </a:rPr>
              <a:t>数据</a:t>
            </a:r>
            <a:r>
              <a:rPr lang="zh-CN" altLang="en-US" sz="2400" dirty="0" smtClean="0">
                <a:latin typeface="黑体" pitchFamily="49" charset="-122"/>
                <a:ea typeface="黑体" pitchFamily="49" charset="-122"/>
              </a:rPr>
              <a:t>和信息</a:t>
            </a:r>
            <a:endParaRPr lang="zh-CN" altLang="en-US" sz="2400" dirty="0">
              <a:latin typeface="黑体" pitchFamily="49" charset="-122"/>
              <a:ea typeface="黑体" pitchFamily="49" charset="-122"/>
            </a:endParaRPr>
          </a:p>
        </p:txBody>
      </p:sp>
      <p:sp>
        <p:nvSpPr>
          <p:cNvPr id="363524" name="Rectangle 4"/>
          <p:cNvSpPr>
            <a:spLocks noChangeArrowheads="1"/>
          </p:cNvSpPr>
          <p:nvPr/>
        </p:nvSpPr>
        <p:spPr bwMode="auto">
          <a:xfrm>
            <a:off x="74613" y="886791"/>
            <a:ext cx="8997950" cy="1962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信息</a:t>
            </a:r>
            <a:r>
              <a:rPr lang="zh-CN" altLang="en-US" sz="2100" dirty="0">
                <a:latin typeface="Arial" pitchFamily="34" charset="0"/>
                <a:ea typeface="黑体" pitchFamily="49" charset="-122"/>
              </a:rPr>
              <a:t>（Information）是客观事物属性的反映。它反映了客观事物的某一属性或某一时刻的表现形式。例如学生的姓名、身高、年龄、面貌、胖瘦、成绩等。</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a:t>
            </a:r>
            <a:r>
              <a:rPr lang="zh-CN" altLang="en-US" sz="2100" dirty="0">
                <a:latin typeface="Arial" pitchFamily="34" charset="0"/>
                <a:ea typeface="黑体" pitchFamily="49" charset="-122"/>
              </a:rPr>
              <a:t>（Data）则是信息的载体，它是信息在计算机中的量化表示。例如身高1.68M、上机成绩98分等</a:t>
            </a:r>
            <a:r>
              <a:rPr lang="zh-CN" altLang="en-US" sz="2100" dirty="0" smtClean="0">
                <a:latin typeface="Arial" pitchFamily="34" charset="0"/>
                <a:ea typeface="黑体" pitchFamily="49" charset="-122"/>
              </a:rPr>
              <a:t>。信息是用某种符号</a:t>
            </a:r>
            <a:r>
              <a:rPr lang="zh-CN" altLang="en-US" sz="2100" dirty="0">
                <a:latin typeface="Arial" pitchFamily="34" charset="0"/>
                <a:ea typeface="黑体" pitchFamily="49" charset="-122"/>
              </a:rPr>
              <a:t>记录下来就成了数据。</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信息</a:t>
            </a:r>
            <a:r>
              <a:rPr lang="zh-CN" altLang="en-US" sz="2100" dirty="0">
                <a:latin typeface="Arial" pitchFamily="34" charset="0"/>
                <a:ea typeface="黑体" pitchFamily="49" charset="-122"/>
              </a:rPr>
              <a:t>与数据相互联系，数据是信息的载体，信息是数据的内涵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63525" name="Rectangle 5"/>
          <p:cNvSpPr>
            <a:spLocks noChangeArrowheads="1"/>
          </p:cNvSpPr>
          <p:nvPr/>
        </p:nvSpPr>
        <p:spPr bwMode="auto">
          <a:xfrm>
            <a:off x="107950" y="5127294"/>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1.2.1  </a:t>
            </a:r>
            <a:r>
              <a:rPr lang="zh-CN" altLang="en-US" sz="2200" dirty="0" smtClean="0">
                <a:ea typeface="黑体" pitchFamily="49" charset="-122"/>
              </a:rPr>
              <a:t>数据库</a:t>
            </a:r>
            <a:endParaRPr lang="pt-BR" altLang="en-US" sz="2200" dirty="0">
              <a:ea typeface="黑体" pitchFamily="49" charset="-122"/>
            </a:endParaRPr>
          </a:p>
        </p:txBody>
      </p:sp>
      <p:sp>
        <p:nvSpPr>
          <p:cNvPr id="363526" name="Rectangle 6"/>
          <p:cNvSpPr>
            <a:spLocks noChangeArrowheads="1"/>
          </p:cNvSpPr>
          <p:nvPr/>
        </p:nvSpPr>
        <p:spPr bwMode="auto">
          <a:xfrm>
            <a:off x="74613" y="5487295"/>
            <a:ext cx="8997950" cy="1341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数据库</a:t>
            </a:r>
            <a:r>
              <a:rPr lang="zh-CN" altLang="en-US" sz="2100" dirty="0">
                <a:latin typeface="Arial" pitchFamily="34" charset="0"/>
                <a:ea typeface="黑体" pitchFamily="49" charset="-122"/>
              </a:rPr>
              <a:t>（Data Base，简称DB）是存储在计算机内、有组织、可共享的数据集合。数据库中的数据按一定的数据模型组织、描述和存储，具有较小的数据冗余度，较高的数据独立性和扩展性，并且数据库中的数据为各个合法用户共享。</a:t>
            </a:r>
          </a:p>
        </p:txBody>
      </p:sp>
      <p:sp>
        <p:nvSpPr>
          <p:cNvPr id="7" name="Rectangle 2"/>
          <p:cNvSpPr>
            <a:spLocks noChangeArrowheads="1"/>
          </p:cNvSpPr>
          <p:nvPr/>
        </p:nvSpPr>
        <p:spPr bwMode="auto">
          <a:xfrm>
            <a:off x="74613" y="2879392"/>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1.1.2  </a:t>
            </a:r>
            <a:r>
              <a:rPr lang="en-US" sz="2200" dirty="0" err="1" smtClean="0">
                <a:ea typeface="黑体" pitchFamily="49" charset="-122"/>
              </a:rPr>
              <a:t>数据处理</a:t>
            </a:r>
            <a:endParaRPr lang="pt-BR" altLang="en-US" sz="2200" dirty="0">
              <a:ea typeface="黑体" pitchFamily="49" charset="-122"/>
            </a:endParaRPr>
          </a:p>
        </p:txBody>
      </p:sp>
      <p:sp>
        <p:nvSpPr>
          <p:cNvPr id="8" name="Rectangle 4"/>
          <p:cNvSpPr>
            <a:spLocks noChangeArrowheads="1"/>
          </p:cNvSpPr>
          <p:nvPr/>
        </p:nvSpPr>
        <p:spPr bwMode="auto">
          <a:xfrm>
            <a:off x="74613" y="3269095"/>
            <a:ext cx="8997950" cy="1337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数据处理（</a:t>
            </a:r>
            <a:r>
              <a:rPr lang="en-US" altLang="zh-CN" sz="2100" dirty="0" smtClean="0">
                <a:latin typeface="Arial" pitchFamily="34" charset="0"/>
                <a:ea typeface="黑体" pitchFamily="49" charset="-122"/>
              </a:rPr>
              <a:t>Data</a:t>
            </a:r>
            <a:r>
              <a:rPr lang="zh-CN" altLang="en-US" sz="2100" dirty="0" smtClean="0">
                <a:latin typeface="Arial" pitchFamily="34" charset="0"/>
                <a:ea typeface="黑体" pitchFamily="49" charset="-122"/>
              </a:rPr>
              <a:t> Process</a:t>
            </a:r>
            <a:r>
              <a:rPr lang="en-US" altLang="zh-CN" sz="2100" dirty="0" err="1" smtClean="0">
                <a:latin typeface="Arial" pitchFamily="34" charset="0"/>
                <a:ea typeface="黑体" pitchFamily="49" charset="-122"/>
              </a:rPr>
              <a:t>ing</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也</a:t>
            </a:r>
            <a:r>
              <a:rPr lang="zh-CN" altLang="en-US" sz="2100" dirty="0" smtClean="0">
                <a:latin typeface="Arial" pitchFamily="34" charset="0"/>
                <a:ea typeface="黑体" pitchFamily="49" charset="-122"/>
              </a:rPr>
              <a:t>称为信息处理</a:t>
            </a:r>
            <a:r>
              <a:rPr lang="zh-CN" altLang="en-US" sz="2100" dirty="0">
                <a:latin typeface="Arial" pitchFamily="34" charset="0"/>
                <a:ea typeface="黑体" pitchFamily="49" charset="-122"/>
              </a:rPr>
              <a:t>，它是利用计算机对对各种形式的数据进行收集、储存、加工和传播等一系列活动的总和。数据处理的目的是通过对大量原始数据进行分析和处理，抽取或推导出对人们有价值的信息，为行动和决策提供依据。</a:t>
            </a:r>
          </a:p>
        </p:txBody>
      </p:sp>
      <p:sp>
        <p:nvSpPr>
          <p:cNvPr id="9" name="Rectangle 3"/>
          <p:cNvSpPr>
            <a:spLocks noChangeArrowheads="1"/>
          </p:cNvSpPr>
          <p:nvPr/>
        </p:nvSpPr>
        <p:spPr bwMode="auto">
          <a:xfrm>
            <a:off x="74613" y="4635888"/>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smtClean="0">
                <a:latin typeface="黑体" pitchFamily="49" charset="-122"/>
                <a:ea typeface="黑体" pitchFamily="49" charset="-122"/>
              </a:rPr>
              <a:t>1.2  </a:t>
            </a:r>
            <a:r>
              <a:rPr lang="en-US" sz="2400" dirty="0" err="1" smtClean="0">
                <a:latin typeface="黑体" pitchFamily="49" charset="-122"/>
                <a:ea typeface="黑体" pitchFamily="49" charset="-122"/>
              </a:rPr>
              <a:t>数据</a:t>
            </a:r>
            <a:r>
              <a:rPr lang="zh-CN" altLang="en-US" sz="2400" dirty="0" smtClean="0">
                <a:latin typeface="黑体" pitchFamily="49" charset="-122"/>
                <a:ea typeface="黑体" pitchFamily="49" charset="-122"/>
              </a:rPr>
              <a:t>系统基本概念</a:t>
            </a:r>
            <a:endParaRPr lang="zh-CN" altLang="en-US" sz="2400" dirty="0">
              <a:latin typeface="黑体" pitchFamily="49" charset="-122"/>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ChangeArrowheads="1"/>
          </p:cNvSpPr>
          <p:nvPr/>
        </p:nvSpPr>
        <p:spPr bwMode="auto">
          <a:xfrm>
            <a:off x="59246" y="476945"/>
            <a:ext cx="8997950" cy="6192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数据库管理系统</a:t>
            </a:r>
            <a:r>
              <a:rPr lang="zh-CN" altLang="en-US" sz="2100" dirty="0">
                <a:latin typeface="Arial" pitchFamily="34" charset="0"/>
                <a:ea typeface="黑体" pitchFamily="49" charset="-122"/>
              </a:rPr>
              <a:t>（Data Base Management System，简称DBMS）是负责数据库的定义、建立、操纵、管理和维护的一种计算机软件，是数据库系统的核心部分。</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DBMS</a:t>
            </a:r>
            <a:r>
              <a:rPr lang="zh-CN" altLang="en-US" sz="2100" dirty="0">
                <a:latin typeface="Arial" pitchFamily="34" charset="0"/>
                <a:ea typeface="黑体" pitchFamily="49" charset="-122"/>
              </a:rPr>
              <a:t>为用户管理数据提供了一整套命令</a:t>
            </a:r>
            <a:r>
              <a:rPr lang="zh-CN" altLang="en-US" sz="2100" dirty="0" smtClean="0">
                <a:latin typeface="Arial" pitchFamily="34" charset="0"/>
                <a:ea typeface="黑体" pitchFamily="49" charset="-122"/>
              </a:rPr>
              <a:t>，实现</a:t>
            </a:r>
            <a:r>
              <a:rPr lang="zh-CN" altLang="en-US" sz="2100" dirty="0">
                <a:latin typeface="Arial" pitchFamily="34" charset="0"/>
                <a:ea typeface="黑体" pitchFamily="49" charset="-122"/>
              </a:rPr>
              <a:t>对数据库的各种操作，如数据结构的定义，数据的</a:t>
            </a:r>
            <a:r>
              <a:rPr lang="zh-CN" altLang="en-US" sz="2100" dirty="0" smtClean="0">
                <a:latin typeface="Arial" pitchFamily="34" charset="0"/>
                <a:ea typeface="黑体" pitchFamily="49" charset="-122"/>
              </a:rPr>
              <a:t>输入</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出</a:t>
            </a:r>
            <a:r>
              <a:rPr lang="zh-CN" altLang="en-US" sz="2100" dirty="0">
                <a:latin typeface="Arial" pitchFamily="34" charset="0"/>
                <a:ea typeface="黑体" pitchFamily="49" charset="-122"/>
              </a:rPr>
              <a:t>、编辑、删除、更新、统计和浏览等</a:t>
            </a:r>
            <a:r>
              <a:rPr lang="zh-CN" altLang="en-US" sz="2100" dirty="0" smtClean="0">
                <a:latin typeface="Arial" pitchFamily="34" charset="0"/>
                <a:ea typeface="黑体" pitchFamily="49" charset="-122"/>
              </a:rPr>
              <a:t>。同时，</a:t>
            </a:r>
            <a:r>
              <a:rPr lang="en-US" altLang="zh-CN" sz="2100" dirty="0" smtClean="0">
                <a:latin typeface="Arial" pitchFamily="34" charset="0"/>
                <a:ea typeface="黑体" pitchFamily="49" charset="-122"/>
              </a:rPr>
              <a:t>DBMS</a:t>
            </a:r>
            <a:r>
              <a:rPr lang="zh-CN" altLang="en-US" sz="2100" dirty="0" smtClean="0">
                <a:latin typeface="Arial" pitchFamily="34" charset="0"/>
                <a:ea typeface="黑体" pitchFamily="49" charset="-122"/>
              </a:rPr>
              <a:t>还能够提供完整性检查</a:t>
            </a:r>
            <a:r>
              <a:rPr lang="en-US" altLang="zh-CN" sz="2100" dirty="0" smtClean="0">
                <a:latin typeface="Arial" pitchFamily="34" charset="0"/>
                <a:ea typeface="黑体" pitchFamily="49" charset="-122"/>
              </a:rPr>
              <a:t>(Integrity Constraint Check)</a:t>
            </a:r>
            <a:r>
              <a:rPr lang="zh-CN" altLang="en-US" sz="2100" dirty="0" smtClean="0">
                <a:latin typeface="Arial" pitchFamily="34" charset="0"/>
                <a:ea typeface="黑体" pitchFamily="49" charset="-122"/>
              </a:rPr>
              <a:t>等功能</a:t>
            </a:r>
            <a:r>
              <a:rPr lang="zh-CN" altLang="en-US" sz="2100" dirty="0">
                <a:latin typeface="Arial" pitchFamily="34" charset="0"/>
                <a:ea typeface="黑体" pitchFamily="49" charset="-122"/>
              </a:rPr>
              <a:t>。</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数据库管理系统</a:t>
            </a:r>
            <a:r>
              <a:rPr lang="zh-CN" altLang="en-US" sz="2100" dirty="0">
                <a:latin typeface="Arial" pitchFamily="34" charset="0"/>
                <a:ea typeface="黑体" pitchFamily="49" charset="-122"/>
              </a:rPr>
              <a:t>通常由以下几个部分组成。</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⑴</a:t>
            </a:r>
            <a:r>
              <a:rPr lang="zh-CN" altLang="en-US" sz="2100" dirty="0">
                <a:latin typeface="Arial" pitchFamily="34" charset="0"/>
                <a:ea typeface="黑体" pitchFamily="49" charset="-122"/>
              </a:rPr>
              <a:t>数据定义语言DDL（Data Definition Language）及其编译和解释程序</a:t>
            </a:r>
            <a:r>
              <a:rPr lang="zh-CN" altLang="en-US" sz="2100" dirty="0" smtClean="0">
                <a:latin typeface="Arial" pitchFamily="34" charset="0"/>
                <a:ea typeface="黑体" pitchFamily="49" charset="-122"/>
              </a:rPr>
              <a:t>：主要</a:t>
            </a:r>
            <a:r>
              <a:rPr lang="zh-CN" altLang="en-US" sz="2100" dirty="0">
                <a:latin typeface="Arial" pitchFamily="34" charset="0"/>
                <a:ea typeface="黑体" pitchFamily="49" charset="-122"/>
              </a:rPr>
              <a:t>用于定义数据库的结构。</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⑵</a:t>
            </a:r>
            <a:r>
              <a:rPr lang="zh-CN" altLang="en-US" sz="2100" dirty="0">
                <a:latin typeface="Arial" pitchFamily="34" charset="0"/>
                <a:ea typeface="黑体" pitchFamily="49" charset="-122"/>
              </a:rPr>
              <a:t>数据操纵语言DML（Data Manipulation Language）或查询语言及其编译或解释程序：提供了对数据库中的数据存取、检索、统计、修改、删除、输入、输出等基本操作。</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⑶</a:t>
            </a:r>
            <a:r>
              <a:rPr lang="zh-CN" altLang="en-US" sz="2100" dirty="0">
                <a:latin typeface="Arial" pitchFamily="34" charset="0"/>
                <a:ea typeface="黑体" pitchFamily="49" charset="-122"/>
              </a:rPr>
              <a:t>数据库运行管理和控制例行程序：是数据库管理系统的核心部分，用于数据的安全性控制、完整性控制、并发控制、通信控制、数据存取、数据库转储、数据库初始装入、数据库恢复和数据的内部维护等。</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⑷</a:t>
            </a:r>
            <a:r>
              <a:rPr lang="zh-CN" altLang="en-US" sz="2100" dirty="0">
                <a:latin typeface="Arial" pitchFamily="34" charset="0"/>
                <a:ea typeface="黑体" pitchFamily="49" charset="-122"/>
              </a:rPr>
              <a:t>数据字典DD（Data Dictionary）：提供了对数据库数据描述的集中管理规则，对数据库的使用和操作可以通过查阅数据字典来进行。</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⑸</a:t>
            </a:r>
            <a:r>
              <a:rPr lang="zh-CN" altLang="en-US" sz="2100" dirty="0">
                <a:latin typeface="Arial" pitchFamily="34" charset="0"/>
                <a:ea typeface="黑体" pitchFamily="49" charset="-122"/>
              </a:rPr>
              <a:t>通信功能：数据库管理系统提供了数据库与操作系统之间的联机处理接口，以及与远程作业输入的</a:t>
            </a:r>
            <a:r>
              <a:rPr lang="zh-CN" altLang="en-US" sz="2100" dirty="0" smtClean="0">
                <a:latin typeface="Arial" pitchFamily="34" charset="0"/>
                <a:ea typeface="黑体" pitchFamily="49" charset="-122"/>
              </a:rPr>
              <a:t>接口，也</a:t>
            </a:r>
            <a:r>
              <a:rPr lang="zh-CN" altLang="en-US" sz="2100" dirty="0">
                <a:latin typeface="Arial" pitchFamily="34" charset="0"/>
                <a:ea typeface="黑体" pitchFamily="49" charset="-122"/>
              </a:rPr>
              <a:t>是用户和数据库之间的接口。</a:t>
            </a:r>
          </a:p>
        </p:txBody>
      </p:sp>
      <p:sp>
        <p:nvSpPr>
          <p:cNvPr id="3" name="Rectangle 5"/>
          <p:cNvSpPr>
            <a:spLocks noChangeArrowheads="1"/>
          </p:cNvSpPr>
          <p:nvPr/>
        </p:nvSpPr>
        <p:spPr bwMode="auto">
          <a:xfrm>
            <a:off x="107950" y="116632"/>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1.2.2  </a:t>
            </a:r>
            <a:r>
              <a:rPr lang="zh-CN" altLang="en-US" sz="2200" dirty="0" smtClean="0">
                <a:ea typeface="黑体" pitchFamily="49" charset="-122"/>
              </a:rPr>
              <a:t>数据库管理系统</a:t>
            </a:r>
            <a:endParaRPr lang="pt-BR" altLang="en-US" sz="2200" dirty="0">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9246" y="188640"/>
            <a:ext cx="8997950" cy="359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en-US" altLang="zh-CN" sz="2100" dirty="0" smtClean="0">
                <a:latin typeface="Arial" pitchFamily="34" charset="0"/>
                <a:ea typeface="黑体" pitchFamily="49" charset="-122"/>
              </a:rPr>
              <a:t>DBMS</a:t>
            </a:r>
            <a:r>
              <a:rPr lang="zh-CN" altLang="en-US" sz="2100" dirty="0" smtClean="0">
                <a:latin typeface="Arial" pitchFamily="34" charset="0"/>
                <a:ea typeface="黑体" pitchFamily="49" charset="-122"/>
              </a:rPr>
              <a:t>的工作示意图，如图</a:t>
            </a:r>
            <a:r>
              <a:rPr lang="en-US" altLang="zh-CN" sz="2100" dirty="0" smtClean="0">
                <a:latin typeface="Arial" pitchFamily="34" charset="0"/>
                <a:ea typeface="黑体" pitchFamily="49" charset="-122"/>
              </a:rPr>
              <a:t>1-1</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pic>
        <p:nvPicPr>
          <p:cNvPr id="376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8838" y="716682"/>
            <a:ext cx="488632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133144" y="1988840"/>
            <a:ext cx="2877711"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1-1  DBMS</a:t>
            </a:r>
            <a:r>
              <a:rPr lang="zh-CN" altLang="zh-CN" dirty="0">
                <a:ea typeface="黑体" pitchFamily="49" charset="-122"/>
              </a:rPr>
              <a:t>的工作示意图</a:t>
            </a:r>
            <a:endParaRPr lang="zh-CN" altLang="en-US" dirty="0">
              <a:ea typeface="黑体" pitchFamily="49" charset="-122"/>
            </a:endParaRPr>
          </a:p>
        </p:txBody>
      </p:sp>
      <p:sp>
        <p:nvSpPr>
          <p:cNvPr id="5" name="Rectangle 2"/>
          <p:cNvSpPr>
            <a:spLocks noChangeArrowheads="1"/>
          </p:cNvSpPr>
          <p:nvPr/>
        </p:nvSpPr>
        <p:spPr bwMode="auto">
          <a:xfrm>
            <a:off x="59246" y="2733714"/>
            <a:ext cx="8997950" cy="1007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从数据库管理系统</a:t>
            </a:r>
            <a:r>
              <a:rPr lang="zh-CN" altLang="en-US" sz="2100" dirty="0">
                <a:latin typeface="Arial" pitchFamily="34" charset="0"/>
                <a:ea typeface="黑体" pitchFamily="49" charset="-122"/>
              </a:rPr>
              <a:t>的角度看，数据库系统可分为三级模式，从外到内依次为外模式、模式和</a:t>
            </a:r>
            <a:r>
              <a:rPr lang="zh-CN" altLang="en-US" sz="2100" dirty="0" smtClean="0">
                <a:latin typeface="Arial" pitchFamily="34" charset="0"/>
                <a:ea typeface="黑体" pitchFamily="49" charset="-122"/>
              </a:rPr>
              <a:t>内模式，</a:t>
            </a:r>
            <a:r>
              <a:rPr lang="zh-CN" altLang="en-US" sz="2100" dirty="0">
                <a:latin typeface="Arial" pitchFamily="34" charset="0"/>
                <a:ea typeface="黑体" pitchFamily="49" charset="-122"/>
              </a:rPr>
              <a:t>被称为</a:t>
            </a:r>
            <a:r>
              <a:rPr lang="en-US" altLang="zh-CN" sz="2100" dirty="0">
                <a:latin typeface="Arial" pitchFamily="34" charset="0"/>
                <a:ea typeface="黑体" pitchFamily="49" charset="-122"/>
              </a:rPr>
              <a:t>SPARC</a:t>
            </a:r>
            <a:r>
              <a:rPr lang="zh-CN" altLang="en-US" sz="2100" dirty="0">
                <a:latin typeface="Arial" pitchFamily="34" charset="0"/>
                <a:ea typeface="黑体" pitchFamily="49" charset="-122"/>
              </a:rPr>
              <a:t>分级</a:t>
            </a:r>
            <a:r>
              <a:rPr lang="zh-CN" altLang="en-US" sz="2100" dirty="0" smtClean="0">
                <a:latin typeface="Arial" pitchFamily="34" charset="0"/>
                <a:ea typeface="黑体" pitchFamily="49" charset="-122"/>
              </a:rPr>
              <a:t>模型。</a:t>
            </a:r>
            <a:r>
              <a:rPr lang="zh-CN" altLang="en-US" sz="2100" dirty="0">
                <a:latin typeface="Arial" pitchFamily="34" charset="0"/>
                <a:ea typeface="黑体" pitchFamily="49" charset="-122"/>
              </a:rPr>
              <a:t>其中数据的整体逻辑结构涉及到所有用户的数据定义，是全局的数据视图</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5"/>
          <p:cNvSpPr>
            <a:spLocks noChangeArrowheads="1"/>
          </p:cNvSpPr>
          <p:nvPr/>
        </p:nvSpPr>
        <p:spPr bwMode="auto">
          <a:xfrm>
            <a:off x="59246" y="2348920"/>
            <a:ext cx="4532312" cy="360000"/>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300"/>
              </a:lnSpc>
            </a:pPr>
            <a:r>
              <a:rPr lang="en-US" altLang="zh-CN" sz="2200" dirty="0" smtClean="0">
                <a:ea typeface="黑体" pitchFamily="49" charset="-122"/>
              </a:rPr>
              <a:t>1.2.3  </a:t>
            </a:r>
            <a:r>
              <a:rPr lang="zh-CN" altLang="en-US" sz="2200" dirty="0" smtClean="0">
                <a:ea typeface="黑体" pitchFamily="49" charset="-122"/>
              </a:rPr>
              <a:t>数据库系统</a:t>
            </a:r>
            <a:r>
              <a:rPr lang="zh-CN" altLang="en-US" sz="2200" dirty="0">
                <a:ea typeface="黑体" pitchFamily="49" charset="-122"/>
              </a:rPr>
              <a:t>的数据</a:t>
            </a:r>
            <a:r>
              <a:rPr lang="zh-CN" altLang="en-US" sz="2200" dirty="0" smtClean="0">
                <a:ea typeface="黑体" pitchFamily="49" charset="-122"/>
              </a:rPr>
              <a:t>模式</a:t>
            </a:r>
            <a:endParaRPr lang="pt-BR" altLang="en-US" sz="2200" dirty="0">
              <a:ea typeface="黑体" pitchFamily="49" charset="-122"/>
            </a:endParaRPr>
          </a:p>
        </p:txBody>
      </p:sp>
      <p:sp>
        <p:nvSpPr>
          <p:cNvPr id="7" name="Rectangle 3"/>
          <p:cNvSpPr>
            <a:spLocks noChangeArrowheads="1"/>
          </p:cNvSpPr>
          <p:nvPr/>
        </p:nvSpPr>
        <p:spPr bwMode="auto">
          <a:xfrm>
            <a:off x="59246" y="376634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hangingPunct="1">
              <a:lnSpc>
                <a:spcPts val="2300"/>
              </a:lnSpc>
            </a:pPr>
            <a:r>
              <a:rPr lang="en-US" altLang="zh-CN" sz="2200" dirty="0">
                <a:ea typeface="黑体" pitchFamily="49" charset="-122"/>
              </a:rPr>
              <a:t>1</a:t>
            </a:r>
            <a:r>
              <a:rPr lang="zh-CN" altLang="en-US" sz="2200" dirty="0">
                <a:ea typeface="黑体" pitchFamily="49" charset="-122"/>
              </a:rPr>
              <a:t>．模式</a:t>
            </a:r>
          </a:p>
        </p:txBody>
      </p:sp>
      <p:sp>
        <p:nvSpPr>
          <p:cNvPr id="8" name="Rectangle 2"/>
          <p:cNvSpPr>
            <a:spLocks noChangeArrowheads="1"/>
          </p:cNvSpPr>
          <p:nvPr/>
        </p:nvSpPr>
        <p:spPr bwMode="auto">
          <a:xfrm>
            <a:off x="59246" y="4151141"/>
            <a:ext cx="8997950" cy="2566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模式</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schema</a:t>
            </a:r>
            <a:r>
              <a:rPr lang="zh-CN" altLang="en-US" sz="2100" dirty="0">
                <a:latin typeface="Arial" pitchFamily="34" charset="0"/>
                <a:ea typeface="黑体" pitchFamily="49" charset="-122"/>
              </a:rPr>
              <a:t>）也称逻辑模式或概念模式，是对数据库中全体数据的逻辑结构和特征的描述，是所有用户的公共数据视图。一个数据库只有一个模式。数据库模式以某一种数据模型为基础。</a:t>
            </a:r>
          </a:p>
          <a:p>
            <a:r>
              <a:rPr lang="zh-CN" altLang="en-US" sz="2100" dirty="0" smtClean="0">
                <a:latin typeface="Arial" pitchFamily="34" charset="0"/>
                <a:ea typeface="黑体" pitchFamily="49" charset="-122"/>
              </a:rPr>
              <a:t>       模式</a:t>
            </a:r>
            <a:r>
              <a:rPr lang="zh-CN" altLang="en-US" sz="2100" dirty="0">
                <a:latin typeface="Arial" pitchFamily="34" charset="0"/>
                <a:ea typeface="黑体" pitchFamily="49" charset="-122"/>
              </a:rPr>
              <a:t>是在数据库模式结构的中间层，既不涉及数据的物理存储细节和硬件环境，也与具体的应用程序、应用开发工具以及高级程序设计语言无关</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DBMS</a:t>
            </a:r>
            <a:r>
              <a:rPr lang="zh-CN" altLang="en-US" sz="2100" dirty="0">
                <a:latin typeface="Arial" pitchFamily="34" charset="0"/>
                <a:ea typeface="黑体" pitchFamily="49" charset="-122"/>
              </a:rPr>
              <a:t>提供模式定义语言</a:t>
            </a:r>
            <a:r>
              <a:rPr lang="en-US" altLang="zh-CN" sz="2100" dirty="0">
                <a:latin typeface="Arial" pitchFamily="34" charset="0"/>
                <a:ea typeface="黑体" pitchFamily="49" charset="-122"/>
              </a:rPr>
              <a:t>DDL</a:t>
            </a:r>
            <a:r>
              <a:rPr lang="zh-CN" altLang="en-US" sz="2100" dirty="0">
                <a:latin typeface="Arial" pitchFamily="34" charset="0"/>
                <a:ea typeface="黑体" pitchFamily="49" charset="-122"/>
              </a:rPr>
              <a:t>来描述模式。定义模式时要定义数据的逻辑结构，包括记录由哪些数据项构成；数据项的名字、类型、取值范围；数据之间的联系；与数据有关的安全性、完整性要求等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06537944"/>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9246" y="715219"/>
            <a:ext cx="8997950" cy="1302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内模式</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internal schema</a:t>
            </a:r>
            <a:r>
              <a:rPr lang="zh-CN" altLang="en-US" sz="2100" dirty="0">
                <a:latin typeface="Arial" pitchFamily="34" charset="0"/>
                <a:ea typeface="黑体" pitchFamily="49" charset="-122"/>
              </a:rPr>
              <a:t>）又称为存储模式，是对数据库物理结构和存储方式的描述，是数据在数据库内部的表示方式。它规定了数据在存储介质上的物理组织方式、记录寻址技术、物理存储块的大小、溢出处理方法等。一个数据库只有一个内模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59246" y="188638"/>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2</a:t>
            </a:r>
            <a:r>
              <a:rPr lang="zh-CN" altLang="en-US" sz="2300" dirty="0" smtClean="0">
                <a:ea typeface="黑体" pitchFamily="49" charset="-122"/>
              </a:rPr>
              <a:t>．内模式</a:t>
            </a:r>
            <a:endParaRPr lang="zh-CN" altLang="en-US" sz="2300" dirty="0">
              <a:ea typeface="黑体" pitchFamily="49" charset="-122"/>
            </a:endParaRPr>
          </a:p>
        </p:txBody>
      </p:sp>
      <p:sp>
        <p:nvSpPr>
          <p:cNvPr id="4" name="Rectangle 2"/>
          <p:cNvSpPr>
            <a:spLocks noChangeArrowheads="1"/>
          </p:cNvSpPr>
          <p:nvPr/>
        </p:nvSpPr>
        <p:spPr bwMode="auto">
          <a:xfrm>
            <a:off x="59246" y="2635765"/>
            <a:ext cx="8997950" cy="1615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外模式</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external schema</a:t>
            </a:r>
            <a:r>
              <a:rPr lang="zh-CN" altLang="en-US" sz="2100" dirty="0">
                <a:latin typeface="Arial" pitchFamily="34" charset="0"/>
                <a:ea typeface="黑体" pitchFamily="49" charset="-122"/>
              </a:rPr>
              <a:t>）又称子模式或用户模式，是数据库用户和数据库系统的接口，是数据库用户看到的数据视图，是对数据库中局部数据的逻辑结构和特征的描述，是与某一应用有关的数据的逻辑表示。外模式通常是模式的子集。一个数据库可以有多个外模式。同一个外模式可以被某一个用户的多个应用所使用，但一个应用程序只有一个外模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59246" y="2109184"/>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3</a:t>
            </a:r>
            <a:r>
              <a:rPr lang="zh-CN" altLang="en-US" sz="2300" dirty="0" smtClean="0">
                <a:ea typeface="黑体" pitchFamily="49" charset="-122"/>
              </a:rPr>
              <a:t>．外模式</a:t>
            </a:r>
            <a:endParaRPr lang="zh-CN" altLang="en-US" sz="2300" dirty="0">
              <a:ea typeface="黑体" pitchFamily="49" charset="-122"/>
            </a:endParaRPr>
          </a:p>
        </p:txBody>
      </p:sp>
      <p:sp>
        <p:nvSpPr>
          <p:cNvPr id="6" name="Rectangle 2"/>
          <p:cNvSpPr>
            <a:spLocks noChangeArrowheads="1"/>
          </p:cNvSpPr>
          <p:nvPr/>
        </p:nvSpPr>
        <p:spPr bwMode="auto">
          <a:xfrm>
            <a:off x="59246" y="4869162"/>
            <a:ext cx="8997950" cy="1656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实现三个抽象级别的联系和转换，数据库管理系统在三级结构之间提供了两级映像：外模式</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模式映像和模式</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内模式映像。映像是一种对应规则，指出映像双方如何进行转换。数据库的三级结构靠映像联结。这样用户在使用时只需关心自己的局部逻辑结构就可以了，而不必关心数据在系统内的表示和存储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59246" y="4342580"/>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4</a:t>
            </a:r>
            <a:r>
              <a:rPr lang="zh-CN" altLang="en-US" sz="2300" dirty="0" smtClean="0">
                <a:ea typeface="黑体" pitchFamily="49" charset="-122"/>
              </a:rPr>
              <a:t>．两级映像</a:t>
            </a:r>
            <a:endParaRPr lang="zh-CN" altLang="en-US" sz="2300" dirty="0">
              <a:ea typeface="黑体" pitchFamily="49" charset="-122"/>
            </a:endParaRPr>
          </a:p>
        </p:txBody>
      </p:sp>
    </p:spTree>
    <p:extLst>
      <p:ext uri="{BB962C8B-B14F-4D97-AF65-F5344CB8AC3E}">
        <p14:creationId xmlns:p14="http://schemas.microsoft.com/office/powerpoint/2010/main" val="3140989286"/>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1570</TotalTime>
  <Pages>0</Pages>
  <Words>11218</Words>
  <Characters>0</Characters>
  <Application>Microsoft Office PowerPoint</Application>
  <DocSecurity>0</DocSecurity>
  <PresentationFormat>全屏显示(4:3)</PresentationFormat>
  <Lines>0</Lines>
  <Paragraphs>614</Paragraphs>
  <Slides>45</Slides>
  <Notes>0</Notes>
  <HiddenSlides>0</HiddenSlides>
  <MMClips>1</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2818</cp:revision>
  <dcterms:created xsi:type="dcterms:W3CDTF">1999-01-28T02:15:27Z</dcterms:created>
  <dcterms:modified xsi:type="dcterms:W3CDTF">2015-11-10T03:46:51Z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