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51" r:id="rId1"/>
  </p:sldMasterIdLst>
  <p:notesMasterIdLst>
    <p:notesMasterId r:id="rId22"/>
  </p:notesMasterIdLst>
  <p:sldIdLst>
    <p:sldId id="2604" r:id="rId2"/>
    <p:sldId id="2680" r:id="rId3"/>
    <p:sldId id="2681" r:id="rId4"/>
    <p:sldId id="2689" r:id="rId5"/>
    <p:sldId id="2694" r:id="rId6"/>
    <p:sldId id="2695" r:id="rId7"/>
    <p:sldId id="2690" r:id="rId8"/>
    <p:sldId id="2696" r:id="rId9"/>
    <p:sldId id="2697" r:id="rId10"/>
    <p:sldId id="2700" r:id="rId11"/>
    <p:sldId id="2698" r:id="rId12"/>
    <p:sldId id="2701" r:id="rId13"/>
    <p:sldId id="2702" r:id="rId14"/>
    <p:sldId id="2703" r:id="rId15"/>
    <p:sldId id="2699" r:id="rId16"/>
    <p:sldId id="2704" r:id="rId17"/>
    <p:sldId id="2705" r:id="rId18"/>
    <p:sldId id="2707" r:id="rId19"/>
    <p:sldId id="2708" r:id="rId20"/>
    <p:sldId id="2706" r:id="rId21"/>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00FF"/>
    <a:srgbClr val="CCFF33"/>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en-US" altLang="zh-CN"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Visual FoxPro</a:t>
            </a:r>
            <a:r>
              <a:rPr lang="zh-CN" altLang="en-US"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程序设计教程</a:t>
            </a:r>
            <a:endPar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endParaRPr>
          </a:p>
        </p:txBody>
      </p:sp>
      <p:sp>
        <p:nvSpPr>
          <p:cNvPr id="4103" name="Rectangle 7"/>
          <p:cNvSpPr>
            <a:spLocks noChangeArrowheads="1"/>
          </p:cNvSpPr>
          <p:nvPr/>
        </p:nvSpPr>
        <p:spPr bwMode="auto">
          <a:xfrm>
            <a:off x="2627784" y="2420938"/>
            <a:ext cx="59828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3600" dirty="0">
                <a:ea typeface="黑体" pitchFamily="49" charset="-122"/>
              </a:rPr>
              <a:t> </a:t>
            </a:r>
            <a:r>
              <a:rPr lang="en-US" altLang="zh-CN" sz="3600" dirty="0">
                <a:ea typeface="黑体" pitchFamily="49" charset="-122"/>
              </a:rPr>
              <a:t>—Win7+Visual FoxPro 6.0</a:t>
            </a:r>
            <a:endParaRPr lang="zh-CN" altLang="en-US" sz="3600" dirty="0">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4"/>
          <a:stretch>
            <a:fillRect/>
          </a:stretch>
        </p:blipFill>
        <p:spPr>
          <a:xfrm>
            <a:off x="-1260648" y="2924944"/>
            <a:ext cx="609600" cy="609600"/>
          </a:xfrm>
          <a:prstGeom prst="rect">
            <a:avLst/>
          </a:prstGeom>
        </p:spPr>
      </p:pic>
      <p:sp>
        <p:nvSpPr>
          <p:cNvPr id="11" name="十字星 17"/>
          <p:cNvSpPr>
            <a:spLocks noChangeArrowheads="1"/>
          </p:cNvSpPr>
          <p:nvPr/>
        </p:nvSpPr>
        <p:spPr bwMode="auto">
          <a:xfrm>
            <a:off x="1049544" y="1881188"/>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12" name="Picture 2" descr="c:\users\ADMINI~1\appdata\roaming\360se6\USERDA~1\Temp\120017~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450" y="2744102"/>
            <a:ext cx="2141964" cy="3023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istrator\appdata\roaming\360se6\User Data\temp\51702720f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776" y="3180282"/>
            <a:ext cx="2144016" cy="3024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c:\users\administrator\appdata\roaming\360se6\User Data\temp\51702719f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7154" y="3616724"/>
            <a:ext cx="2137968" cy="30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mph" presetSubtype="2" repeatCount="indefinite" fill="hold" grpId="1" nodeType="withEffect">
                                  <p:stCondLst>
                                    <p:cond delay="0"/>
                                  </p:stCondLst>
                                  <p:childTnLst>
                                    <p:animClr clrSpc="rgb" dir="cw">
                                      <p:cBhvr>
                                        <p:cTn id="46" dur="2000" fill="hold"/>
                                        <p:tgtEl>
                                          <p:spTgt spid="11"/>
                                        </p:tgtEl>
                                        <p:attrNameLst>
                                          <p:attrName>fillcolor</p:attrName>
                                        </p:attrNameLst>
                                      </p:cBhvr>
                                      <p:to>
                                        <a:schemeClr val="accent2"/>
                                      </p:to>
                                    </p:animClr>
                                    <p:set>
                                      <p:cBhvr>
                                        <p:cTn id="47" dur="2000" fill="hold"/>
                                        <p:tgtEl>
                                          <p:spTgt spid="11"/>
                                        </p:tgtEl>
                                        <p:attrNameLst>
                                          <p:attrName>fill.type</p:attrName>
                                        </p:attrNameLst>
                                      </p:cBhvr>
                                      <p:to>
                                        <p:strVal val="solid"/>
                                      </p:to>
                                    </p:set>
                                    <p:set>
                                      <p:cBhvr>
                                        <p:cTn id="48" dur="2000" fill="hold"/>
                                        <p:tgtEl>
                                          <p:spTgt spid="11"/>
                                        </p:tgtEl>
                                        <p:attrNameLst>
                                          <p:attrName>fill.on</p:attrName>
                                        </p:attrNameLst>
                                      </p:cBhvr>
                                      <p:to>
                                        <p:strVal val="true"/>
                                      </p:to>
                                    </p:set>
                                  </p:childTnLst>
                                </p:cTn>
                              </p:par>
                              <p:par>
                                <p:cTn id="49" presetID="26" presetClass="path" presetSubtype="0" repeatCount="indefinite" accel="50000" decel="50000" fill="hold" grpId="3" nodeType="withEffect">
                                  <p:stCondLst>
                                    <p:cond delay="0"/>
                                  </p:stCondLst>
                                  <p:childTnLst>
                                    <p:animMotion origin="layout" path="M 0.20503 0.15148 C 0.20503 0.07447 0.17604 0.01179 0.14062 0.01179 C 0.09895 0.01179 0.08368 0.0814 0.07777 0.12326 L 0.07118 0.17946 C 0.06493 0.22132 0.04878 0.29093 0.00191 0.29093 C -0.0283 0.29093 -0.06268 0.22826 -0.06268 0.15148 C -0.06268 0.07447 -0.0283 0.01179 0.00191 0.01179 C 0.04878 0.01179 0.06493 0.0814 0.07118 0.12326 L 0.07777 0.17946 C 0.08368 0.22132 0.09895 0.29093 0.14062 0.29093 C 0.17604 0.29093 0.20503 0.22826 0.20503 0.15148 Z " pathEditMode="relative" rAng="0" ptsTypes="ffFffffFfff">
                                      <p:cBhvr>
                                        <p:cTn id="50" dur="2000" fill="hold"/>
                                        <p:tgtEl>
                                          <p:spTgt spid="11"/>
                                        </p:tgtEl>
                                        <p:attrNameLst>
                                          <p:attrName>ppt_x,ppt_y</p:attrName>
                                        </p:attrNameLst>
                                      </p:cBhvr>
                                      <p:rCtr x="-13385" y="-23"/>
                                    </p:animMotion>
                                  </p:childTnLst>
                                </p:cTn>
                              </p:par>
                              <p:par>
                                <p:cTn id="51" presetID="6" presetClass="emph" presetSubtype="0" repeatCount="indefinite" fill="hold" grpId="2" nodeType="withEffect">
                                  <p:stCondLst>
                                    <p:cond delay="0"/>
                                  </p:stCondLst>
                                  <p:childTnLst>
                                    <p:animScale>
                                      <p:cBhvr>
                                        <p:cTn id="52" dur="2000" fill="hold"/>
                                        <p:tgtEl>
                                          <p:spTgt spid="11"/>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1" grpId="0" bldLvl="0" animBg="1" autoUpdateAnimBg="0"/>
      <p:bldP spid="11" grpId="1" bldLvl="0" animBg="1" autoUpdateAnimBg="0"/>
      <p:bldP spid="11" grpId="2" bldLvl="0" animBg="1" autoUpdateAnimBg="0"/>
      <p:bldP spid="11" grpId="3"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260648"/>
            <a:ext cx="8997950" cy="16061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⑤</a:t>
            </a:r>
            <a:r>
              <a:rPr lang="zh-CN" altLang="en-US" sz="2100" dirty="0">
                <a:latin typeface="Arial" pitchFamily="34" charset="0"/>
                <a:ea typeface="黑体" pitchFamily="49" charset="-122"/>
              </a:rPr>
              <a:t>预览：单击“显示”菜单中的“预览”命令（或单击右键，在弹出的快捷菜单选择“预览”命令），可预览报表效果，如图</a:t>
            </a:r>
            <a:r>
              <a:rPr lang="en-US" altLang="zh-CN" sz="2100" dirty="0">
                <a:latin typeface="Arial" pitchFamily="34" charset="0"/>
                <a:ea typeface="黑体" pitchFamily="49" charset="-122"/>
              </a:rPr>
              <a:t>11-15</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预览过程中，可以使用“打印预览”工具栏中的按钮前后翻页查看各个记录、进行打印或关闭预览窗口。“打印预览”工具栏的功能如图</a:t>
            </a:r>
            <a:r>
              <a:rPr lang="en-US" altLang="zh-CN" sz="2100" dirty="0">
                <a:latin typeface="Arial" pitchFamily="34" charset="0"/>
                <a:ea typeface="黑体" pitchFamily="49" charset="-122"/>
              </a:rPr>
              <a:t>11-16</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1573982" y="3783523"/>
            <a:ext cx="266466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11-15  </a:t>
            </a:r>
            <a:r>
              <a:rPr lang="zh-CN" altLang="en-US" dirty="0">
                <a:solidFill>
                  <a:srgbClr val="FFFFFF"/>
                </a:solidFill>
                <a:latin typeface="Arial" pitchFamily="34" charset="0"/>
                <a:ea typeface="黑体" pitchFamily="49" charset="-122"/>
              </a:rPr>
              <a:t>预览快速报表</a:t>
            </a:r>
          </a:p>
        </p:txBody>
      </p:sp>
      <p:sp>
        <p:nvSpPr>
          <p:cNvPr id="4" name="矩形 3"/>
          <p:cNvSpPr/>
          <p:nvPr/>
        </p:nvSpPr>
        <p:spPr>
          <a:xfrm>
            <a:off x="5192600" y="3645024"/>
            <a:ext cx="2862064"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11-16  “</a:t>
            </a:r>
            <a:r>
              <a:rPr lang="zh-CN" altLang="en-US" dirty="0">
                <a:solidFill>
                  <a:srgbClr val="FFFFFF"/>
                </a:solidFill>
                <a:latin typeface="Arial" pitchFamily="34" charset="0"/>
                <a:ea typeface="黑体" pitchFamily="49" charset="-122"/>
              </a:rPr>
              <a:t>打印预览”工具栏及其功能说明</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828671"/>
            <a:ext cx="358140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5" y="1835309"/>
            <a:ext cx="3187862" cy="172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4"/>
          <p:cNvSpPr>
            <a:spLocks noChangeArrowheads="1"/>
          </p:cNvSpPr>
          <p:nvPr/>
        </p:nvSpPr>
        <p:spPr bwMode="auto">
          <a:xfrm>
            <a:off x="74613" y="4706462"/>
            <a:ext cx="8997950" cy="1674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快速</a:t>
            </a:r>
            <a:r>
              <a:rPr lang="zh-CN" altLang="en-US" sz="2100" dirty="0">
                <a:latin typeface="Arial" pitchFamily="34" charset="0"/>
                <a:ea typeface="黑体" pitchFamily="49" charset="-122"/>
              </a:rPr>
              <a:t>报表形式单调，一般不能满足用户的要求。利用报表设计器，用户可以自定义更复杂的</a:t>
            </a:r>
            <a:r>
              <a:rPr lang="zh-CN" altLang="en-US" sz="2100" dirty="0" smtClean="0">
                <a:latin typeface="Arial" pitchFamily="34" charset="0"/>
                <a:ea typeface="黑体" pitchFamily="49" charset="-122"/>
              </a:rPr>
              <a:t>报表。</a:t>
            </a:r>
            <a:r>
              <a:rPr lang="zh-CN" altLang="en-US" sz="2100" dirty="0">
                <a:latin typeface="Arial" pitchFamily="34" charset="0"/>
                <a:ea typeface="黑体" pitchFamily="49" charset="-122"/>
              </a:rPr>
              <a:t>为了设计报表，先要了解与报表设计有关的工具栏的使用。如图</a:t>
            </a:r>
            <a:r>
              <a:rPr lang="en-US" altLang="zh-CN" sz="2100" dirty="0">
                <a:latin typeface="Arial" pitchFamily="34" charset="0"/>
                <a:ea typeface="黑体" pitchFamily="49" charset="-122"/>
              </a:rPr>
              <a:t>11-17</a:t>
            </a:r>
            <a:r>
              <a:rPr lang="zh-CN" altLang="en-US" sz="2100" dirty="0">
                <a:latin typeface="Arial" pitchFamily="34" charset="0"/>
                <a:ea typeface="黑体" pitchFamily="49" charset="-122"/>
              </a:rPr>
              <a:t>所示给出了与报表设计有关的工具栏，其中布局工具栏和调色板工具栏的用法与表单设计中的用法相同，下面就“报表设计器”工具栏和“报表控件”工具栏的功能作一简要说明</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4"/>
          <p:cNvSpPr>
            <a:spLocks noChangeArrowheads="1"/>
          </p:cNvSpPr>
          <p:nvPr/>
        </p:nvSpPr>
        <p:spPr bwMode="auto">
          <a:xfrm>
            <a:off x="74613" y="4221128"/>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11.3.3  </a:t>
            </a:r>
            <a:r>
              <a:rPr lang="zh-CN" altLang="en-US" sz="2200" dirty="0">
                <a:ea typeface="黑体" pitchFamily="49" charset="-122"/>
              </a:rPr>
              <a:t>报表设计工具栏简介</a:t>
            </a:r>
          </a:p>
        </p:txBody>
      </p:sp>
    </p:spTree>
    <p:extLst>
      <p:ext uri="{BB962C8B-B14F-4D97-AF65-F5344CB8AC3E}">
        <p14:creationId xmlns:p14="http://schemas.microsoft.com/office/powerpoint/2010/main" val="1673425666"/>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4130398"/>
            <a:ext cx="8997950" cy="2610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报表</a:t>
            </a:r>
            <a:r>
              <a:rPr lang="zh-CN" altLang="en-US" sz="2100" dirty="0">
                <a:latin typeface="Arial" pitchFamily="34" charset="0"/>
                <a:ea typeface="黑体" pitchFamily="49" charset="-122"/>
              </a:rPr>
              <a:t>设计器工具栏中包含</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个按钮，各按钮（从左到右）的功能如下：</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“数据分组 ”按钮：用来激活“数据分组”对话框，供用户对报表数据进行分组及设置属性。</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“数据环境 ”按钮：用来激活“数据环境设计器”窗口，供用户设置报表数据源。</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“报表控件工具栏 ”按钮：用于显示或关闭“报表控件”工具栏。</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“调色板工具栏 ”按钮，用于显示或关闭“调色板”工具栏。</a:t>
            </a:r>
          </a:p>
          <a:p>
            <a:r>
              <a:rPr lang="zh-CN" altLang="en-US" sz="2100" dirty="0" smtClean="0">
                <a:latin typeface="Arial" pitchFamily="34" charset="0"/>
                <a:ea typeface="黑体" pitchFamily="49" charset="-122"/>
              </a:rPr>
              <a:t>　　⑸</a:t>
            </a:r>
            <a:r>
              <a:rPr lang="zh-CN" altLang="en-US" sz="2100" dirty="0">
                <a:latin typeface="Arial" pitchFamily="34" charset="0"/>
                <a:ea typeface="黑体" pitchFamily="49" charset="-122"/>
              </a:rPr>
              <a:t>“布局工具栏 ”按钮：用于显示或关闭“布局”工具栏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2400907" y="3401288"/>
            <a:ext cx="3847331"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11-17  </a:t>
            </a:r>
            <a:r>
              <a:rPr lang="zh-CN" altLang="en-US" dirty="0">
                <a:solidFill>
                  <a:srgbClr val="FFFFFF"/>
                </a:solidFill>
                <a:latin typeface="Arial" pitchFamily="34" charset="0"/>
                <a:ea typeface="黑体" pitchFamily="49" charset="-122"/>
              </a:rPr>
              <a:t>与报表设计有关的工具栏</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16632"/>
            <a:ext cx="4257675"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3"/>
          <p:cNvSpPr>
            <a:spLocks noChangeArrowheads="1"/>
          </p:cNvSpPr>
          <p:nvPr/>
        </p:nvSpPr>
        <p:spPr bwMode="auto">
          <a:xfrm>
            <a:off x="74613" y="3761328"/>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．“报表设计器”工具栏</a:t>
            </a:r>
          </a:p>
        </p:txBody>
      </p:sp>
    </p:spTree>
    <p:extLst>
      <p:ext uri="{BB962C8B-B14F-4D97-AF65-F5344CB8AC3E}">
        <p14:creationId xmlns:p14="http://schemas.microsoft.com/office/powerpoint/2010/main" val="3512459932"/>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92403"/>
            <a:ext cx="8997950" cy="263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“报表控件”工具栏用于设计报表各对象，栏各按钮的功能说明如下：</a:t>
            </a:r>
          </a:p>
          <a:p>
            <a:r>
              <a:rPr lang="zh-CN" altLang="en-US" sz="2100" dirty="0" smtClean="0">
                <a:latin typeface="Arial" pitchFamily="34" charset="0"/>
                <a:ea typeface="黑体" pitchFamily="49" charset="-122"/>
              </a:rPr>
              <a:t>　　⑴“选定对象”按钮 ：用于选择对象、移动对象或改变控件的大小。</a:t>
            </a:r>
          </a:p>
          <a:p>
            <a:r>
              <a:rPr lang="zh-CN" altLang="en-US" sz="2100" dirty="0" smtClean="0">
                <a:latin typeface="Arial" pitchFamily="34" charset="0"/>
                <a:ea typeface="黑体" pitchFamily="49" charset="-122"/>
              </a:rPr>
              <a:t>　　⑵“标签”按钮 ：创建一个标签控件，显示与记录无关的数据。</a:t>
            </a:r>
          </a:p>
          <a:p>
            <a:r>
              <a:rPr lang="zh-CN" altLang="en-US" sz="2100" dirty="0" smtClean="0">
                <a:latin typeface="Arial" pitchFamily="34" charset="0"/>
                <a:ea typeface="黑体" pitchFamily="49" charset="-122"/>
              </a:rPr>
              <a:t>　　⑶“域控件”按钮 ：用于在报表上创建一个字段控件，显示字段或内在变量数据。</a:t>
            </a:r>
          </a:p>
          <a:p>
            <a:r>
              <a:rPr lang="zh-CN" altLang="en-US" sz="2100" dirty="0" smtClean="0">
                <a:latin typeface="Arial" pitchFamily="34" charset="0"/>
                <a:ea typeface="黑体" pitchFamily="49" charset="-122"/>
              </a:rPr>
              <a:t>　　⑷“线条”按钮 、“矩形”按钮 和“圆角矩形”按钮 ：绘制图形。</a:t>
            </a:r>
          </a:p>
          <a:p>
            <a:r>
              <a:rPr lang="zh-CN" altLang="en-US" sz="2100" dirty="0" smtClean="0">
                <a:latin typeface="Arial" pitchFamily="34" charset="0"/>
                <a:ea typeface="黑体" pitchFamily="49" charset="-122"/>
              </a:rPr>
              <a:t>　　⑸“图片</a:t>
            </a:r>
            <a:r>
              <a:rPr lang="en-US" altLang="zh-CN" sz="2100" dirty="0" smtClean="0">
                <a:latin typeface="Arial" pitchFamily="34" charset="0"/>
                <a:ea typeface="黑体" pitchFamily="49" charset="-122"/>
              </a:rPr>
              <a:t>/ActiveX</a:t>
            </a:r>
            <a:r>
              <a:rPr lang="zh-CN" altLang="en-US" sz="2100" dirty="0" smtClean="0">
                <a:latin typeface="Arial" pitchFamily="34" charset="0"/>
                <a:ea typeface="黑体" pitchFamily="49" charset="-122"/>
              </a:rPr>
              <a:t>绑定控件”按钮 ：显示图片或通用型字段的内容。</a:t>
            </a:r>
          </a:p>
          <a:p>
            <a:r>
              <a:rPr lang="zh-CN" altLang="en-US" sz="2100" dirty="0" smtClean="0">
                <a:latin typeface="Arial" pitchFamily="34" charset="0"/>
                <a:ea typeface="黑体" pitchFamily="49" charset="-122"/>
              </a:rPr>
              <a:t>　　⑹“按钮锁定”按钮 ：锁定按钮在报表上创建多个相同类型的控件。</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报表控件”工具栏</a:t>
            </a:r>
          </a:p>
        </p:txBody>
      </p:sp>
      <p:sp>
        <p:nvSpPr>
          <p:cNvPr id="4" name="Rectangle 4"/>
          <p:cNvSpPr>
            <a:spLocks noChangeArrowheads="1"/>
          </p:cNvSpPr>
          <p:nvPr/>
        </p:nvSpPr>
        <p:spPr bwMode="auto">
          <a:xfrm>
            <a:off x="74613" y="3820129"/>
            <a:ext cx="8997950" cy="29212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一个报表的数据源，可以是表、视图、查询、临时表、内存变量或表达式。数据可以更新，但报表的输出格式不变。如果数据源不是固定的，这种情况下必须以某种方式让用户选择数据源。如，设计一个包含命令按钮的对话框，在</a:t>
            </a:r>
            <a:r>
              <a:rPr lang="en-US" altLang="zh-CN" sz="2100" dirty="0" smtClean="0">
                <a:latin typeface="Arial" pitchFamily="34" charset="0"/>
                <a:ea typeface="黑体" pitchFamily="49" charset="-122"/>
              </a:rPr>
              <a:t>Click</a:t>
            </a:r>
            <a:r>
              <a:rPr lang="zh-CN" altLang="en-US" sz="2100" dirty="0" smtClean="0">
                <a:latin typeface="Arial" pitchFamily="34" charset="0"/>
                <a:ea typeface="黑体" pitchFamily="49" charset="-122"/>
              </a:rPr>
              <a:t>事件代码中安排产生数据源的命令。</a:t>
            </a:r>
          </a:p>
          <a:p>
            <a:r>
              <a:rPr lang="zh-CN" altLang="en-US" sz="2100" dirty="0" smtClean="0">
                <a:latin typeface="Arial" pitchFamily="34" charset="0"/>
                <a:ea typeface="黑体" pitchFamily="49" charset="-122"/>
              </a:rPr>
              <a:t>　　可使用下面不同的方法将数据源添加到报表数据环境设计器中：</a:t>
            </a:r>
          </a:p>
          <a:p>
            <a:r>
              <a:rPr lang="zh-CN" altLang="en-US" sz="2100" dirty="0" smtClean="0">
                <a:latin typeface="Arial" pitchFamily="34" charset="0"/>
                <a:ea typeface="黑体" pitchFamily="49" charset="-122"/>
              </a:rPr>
              <a:t>　　⑴单击“报表设计器”工具栏中的“数据环境”按钮 。</a:t>
            </a:r>
          </a:p>
          <a:p>
            <a:r>
              <a:rPr lang="zh-CN" altLang="en-US" sz="2100" dirty="0" smtClean="0">
                <a:latin typeface="Arial" pitchFamily="34" charset="0"/>
                <a:ea typeface="黑体" pitchFamily="49" charset="-122"/>
              </a:rPr>
              <a:t>　　⑵选择“显示”菜单中的“数据环境”命令。</a:t>
            </a:r>
          </a:p>
          <a:p>
            <a:r>
              <a:rPr lang="zh-CN" altLang="en-US" sz="2100" dirty="0" smtClean="0">
                <a:latin typeface="Arial" pitchFamily="34" charset="0"/>
                <a:ea typeface="黑体" pitchFamily="49" charset="-122"/>
              </a:rPr>
              <a:t>　　⑶在报表设计器任意空白处，单击鼠标右键，然后执行快捷菜单中“数据环境”命令。</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3344358"/>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11.3.4  </a:t>
            </a:r>
            <a:r>
              <a:rPr lang="zh-CN" altLang="en-US" sz="2200" dirty="0">
                <a:ea typeface="黑体" pitchFamily="49" charset="-122"/>
              </a:rPr>
              <a:t>报表的数据源</a:t>
            </a:r>
          </a:p>
        </p:txBody>
      </p:sp>
    </p:spTree>
    <p:extLst>
      <p:ext uri="{BB962C8B-B14F-4D97-AF65-F5344CB8AC3E}">
        <p14:creationId xmlns:p14="http://schemas.microsoft.com/office/powerpoint/2010/main" val="3470202236"/>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29998"/>
            <a:ext cx="8997950" cy="26829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报表要求按照一定的格式输出，诸如数据打印在什么地方、数据之间的表格线、报表的标题及总结、每页的标头及注脚、数据分组时每组的标头及注脚以及报表的栏形式等都属于报表布局问题。</a:t>
            </a:r>
          </a:p>
          <a:p>
            <a:r>
              <a:rPr lang="zh-CN" altLang="en-US" sz="1900" dirty="0" smtClean="0">
                <a:latin typeface="Arial" pitchFamily="34" charset="0"/>
                <a:ea typeface="黑体" pitchFamily="49" charset="-122"/>
              </a:rPr>
              <a:t>　　为了解决报表的打印布局问题，报表设计器采用了所谓“带区”手段，共有</a:t>
            </a:r>
            <a:r>
              <a:rPr lang="en-US" altLang="zh-CN" sz="1900" dirty="0" smtClean="0">
                <a:latin typeface="Arial" pitchFamily="34" charset="0"/>
                <a:ea typeface="黑体" pitchFamily="49" charset="-122"/>
              </a:rPr>
              <a:t>9</a:t>
            </a:r>
            <a:r>
              <a:rPr lang="zh-CN" altLang="en-US" sz="1900" dirty="0" smtClean="0">
                <a:latin typeface="Arial" pitchFamily="34" charset="0"/>
                <a:ea typeface="黑体" pitchFamily="49" charset="-122"/>
              </a:rPr>
              <a:t>种类型的带区，用以控件数据在页面上的打印位置，且采用不同的方式处理不同带区上的数据。如图</a:t>
            </a:r>
            <a:r>
              <a:rPr lang="en-US" altLang="zh-CN" sz="1900" dirty="0" smtClean="0">
                <a:latin typeface="Arial" pitchFamily="34" charset="0"/>
                <a:ea typeface="黑体" pitchFamily="49" charset="-122"/>
              </a:rPr>
              <a:t>11-18</a:t>
            </a:r>
            <a:r>
              <a:rPr lang="zh-CN" altLang="en-US" sz="1900" dirty="0" smtClean="0">
                <a:latin typeface="Arial" pitchFamily="34" charset="0"/>
                <a:ea typeface="黑体" pitchFamily="49" charset="-122"/>
              </a:rPr>
              <a:t>表示了各个带区的相对位置关系、名称及系统对这些带区中数据的处理方式。</a:t>
            </a:r>
          </a:p>
          <a:p>
            <a:r>
              <a:rPr lang="zh-CN" altLang="en-US" sz="1900" dirty="0" smtClean="0">
                <a:latin typeface="Arial" pitchFamily="34" charset="0"/>
                <a:ea typeface="黑体" pitchFamily="49" charset="-122"/>
              </a:rPr>
              <a:t>　　带区不是一成不变的，刚打开报表设计器时只有基本带区、其他带区会随着报表的组织形式而动态地发生变化。</a:t>
            </a:r>
          </a:p>
        </p:txBody>
      </p:sp>
      <p:sp>
        <p:nvSpPr>
          <p:cNvPr id="3" name="Rectangle 4"/>
          <p:cNvSpPr>
            <a:spLocks noChangeArrowheads="1"/>
          </p:cNvSpPr>
          <p:nvPr/>
        </p:nvSpPr>
        <p:spPr bwMode="auto">
          <a:xfrm>
            <a:off x="74613" y="116632"/>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11.3.5  </a:t>
            </a:r>
            <a:r>
              <a:rPr lang="zh-CN" altLang="en-US" sz="2200" dirty="0">
                <a:ea typeface="黑体" pitchFamily="49" charset="-122"/>
              </a:rPr>
              <a:t>报表布局</a:t>
            </a:r>
          </a:p>
        </p:txBody>
      </p:sp>
      <p:sp>
        <p:nvSpPr>
          <p:cNvPr id="4" name="矩形 3"/>
          <p:cNvSpPr/>
          <p:nvPr/>
        </p:nvSpPr>
        <p:spPr>
          <a:xfrm>
            <a:off x="257125" y="4725144"/>
            <a:ext cx="2286000" cy="923330"/>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11-18  “</a:t>
            </a:r>
            <a:r>
              <a:rPr lang="zh-CN" altLang="en-US" dirty="0">
                <a:solidFill>
                  <a:srgbClr val="FFFFFF"/>
                </a:solidFill>
                <a:latin typeface="Arial" pitchFamily="34" charset="0"/>
                <a:ea typeface="黑体" pitchFamily="49" charset="-122"/>
              </a:rPr>
              <a:t>报表设计器“窗口中各带区及作用</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3125" y="3212976"/>
            <a:ext cx="5629275"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6538271"/>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29998"/>
            <a:ext cx="8997950" cy="2284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基本带区是指“页标头”、“细节”和“页注脚”</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个带区，刚打开报表设计器时，窗口中默认包含这</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个带区。</a:t>
            </a:r>
          </a:p>
          <a:p>
            <a:r>
              <a:rPr lang="zh-CN" altLang="en-US" sz="2100" dirty="0" smtClean="0">
                <a:latin typeface="Arial" pitchFamily="34" charset="0"/>
                <a:ea typeface="黑体" pitchFamily="49" charset="-122"/>
              </a:rPr>
              <a:t>　　⑴“页标头”带区：常用于设置报表的名称、字段标题或所需的图形。</a:t>
            </a:r>
          </a:p>
          <a:p>
            <a:r>
              <a:rPr lang="zh-CN" altLang="en-US" sz="2100" dirty="0" smtClean="0">
                <a:latin typeface="Arial" pitchFamily="34" charset="0"/>
                <a:ea typeface="黑体" pitchFamily="49" charset="-122"/>
              </a:rPr>
              <a:t>　　⑵“细节”带区：常用用于设置表或视图中的字段，若字段控件设置在该区中，则能依次打印表中各记录该字段的值。</a:t>
            </a:r>
          </a:p>
          <a:p>
            <a:r>
              <a:rPr lang="zh-CN" altLang="en-US" sz="2100" dirty="0" smtClean="0">
                <a:latin typeface="Arial" pitchFamily="34" charset="0"/>
                <a:ea typeface="黑体" pitchFamily="49" charset="-122"/>
              </a:rPr>
              <a:t>　　⑶“页注脚”带区：主要用于在一页报表后打印该页的有关信息，系统默认在该区输出制表日期和页号等信息，如果不想要它们可将其删除。</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3429000"/>
            <a:ext cx="6081563"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要在整个报表一开始打印报表的名称或标题，或者在整个报表末尾打印总结性信息，就应该把有关信息放置在标题带区和总结带区。产生标题或总结带区的方法是选择“报表”菜单中的“标题</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总结”命令，出现如图</a:t>
            </a:r>
            <a:r>
              <a:rPr lang="en-US" altLang="zh-CN" sz="2100" dirty="0" smtClean="0">
                <a:latin typeface="Arial" pitchFamily="34" charset="0"/>
                <a:ea typeface="黑体" pitchFamily="49" charset="-122"/>
              </a:rPr>
              <a:t>11-19</a:t>
            </a:r>
            <a:r>
              <a:rPr lang="zh-CN" altLang="en-US" sz="2100" dirty="0" smtClean="0">
                <a:latin typeface="Arial" pitchFamily="34" charset="0"/>
                <a:ea typeface="黑体" pitchFamily="49" charset="-122"/>
              </a:rPr>
              <a:t>所示的对话框。      </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选择“标题带区”复选框，则在窗口中会增加一个“标题”带区。标题带区总是位于最上部。如果希望将报表标题内容单独打印一页，则应选择“新页”复选框。</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4613"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1</a:t>
            </a:r>
            <a:r>
              <a:rPr lang="zh-CN" altLang="en-US" sz="2200" dirty="0">
                <a:ea typeface="黑体" pitchFamily="49" charset="-122"/>
              </a:rPr>
              <a:t>．基本带区</a:t>
            </a:r>
          </a:p>
        </p:txBody>
      </p:sp>
      <p:sp>
        <p:nvSpPr>
          <p:cNvPr id="5" name="Rectangle 3"/>
          <p:cNvSpPr>
            <a:spLocks noChangeArrowheads="1"/>
          </p:cNvSpPr>
          <p:nvPr/>
        </p:nvSpPr>
        <p:spPr bwMode="auto">
          <a:xfrm>
            <a:off x="74613" y="2959754"/>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标题”和“总结”带区</a:t>
            </a:r>
          </a:p>
        </p:txBody>
      </p:sp>
      <p:sp>
        <p:nvSpPr>
          <p:cNvPr id="6" name="矩形 5"/>
          <p:cNvSpPr/>
          <p:nvPr/>
        </p:nvSpPr>
        <p:spPr>
          <a:xfrm>
            <a:off x="6444208" y="5846418"/>
            <a:ext cx="2286000" cy="646331"/>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11-19  “</a:t>
            </a:r>
            <a:r>
              <a:rPr lang="zh-CN" altLang="en-US" dirty="0">
                <a:solidFill>
                  <a:srgbClr val="FFFFFF"/>
                </a:solidFill>
                <a:latin typeface="Arial" pitchFamily="34" charset="0"/>
                <a:ea typeface="黑体" pitchFamily="49" charset="-122"/>
              </a:rPr>
              <a:t>标题</a:t>
            </a:r>
            <a:r>
              <a:rPr lang="en-US" altLang="zh-CN" dirty="0">
                <a:solidFill>
                  <a:srgbClr val="FFFFFF"/>
                </a:solidFill>
                <a:latin typeface="Arial" pitchFamily="34" charset="0"/>
                <a:ea typeface="黑体" pitchFamily="49" charset="-122"/>
              </a:rPr>
              <a:t>/</a:t>
            </a:r>
            <a:r>
              <a:rPr lang="zh-CN" altLang="en-US" dirty="0">
                <a:solidFill>
                  <a:srgbClr val="FFFFFF"/>
                </a:solidFill>
                <a:latin typeface="Arial" pitchFamily="34" charset="0"/>
                <a:ea typeface="黑体" pitchFamily="49" charset="-122"/>
              </a:rPr>
              <a:t>总结”对话框 </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0208" y="3405117"/>
            <a:ext cx="2814000" cy="24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3868779"/>
      </p:ext>
    </p:ext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选择</a:t>
            </a:r>
            <a:r>
              <a:rPr lang="zh-CN" altLang="en-US" sz="2100" dirty="0">
                <a:latin typeface="Arial" pitchFamily="34" charset="0"/>
                <a:ea typeface="黑体" pitchFamily="49" charset="-122"/>
              </a:rPr>
              <a:t>“总结带区”复选框，则在窗口中会增加一个“总结”带区，总结带区总是位于报表的最下部。如果希望将报表总结单独打印一页，应选择“新页”复选框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5652120" y="3429000"/>
            <a:ext cx="324036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11-20  “</a:t>
            </a:r>
            <a:r>
              <a:rPr lang="zh-CN" altLang="en-US" dirty="0">
                <a:solidFill>
                  <a:srgbClr val="FFFFFF"/>
                </a:solidFill>
                <a:latin typeface="Arial" pitchFamily="34" charset="0"/>
                <a:ea typeface="黑体" pitchFamily="49" charset="-122"/>
              </a:rPr>
              <a:t>页面设置”对话框</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980728"/>
            <a:ext cx="3214590" cy="23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74613" y="1700808"/>
            <a:ext cx="5577507"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这</a:t>
            </a:r>
            <a:r>
              <a:rPr lang="zh-CN" altLang="en-US" sz="2100" dirty="0">
                <a:latin typeface="Arial" pitchFamily="34" charset="0"/>
                <a:ea typeface="黑体" pitchFamily="49" charset="-122"/>
              </a:rPr>
              <a:t>两个带区仅在创建多栏报表时才会出现。要创建多栏报表，需选择“文件”菜单中的“页面设置”命令，弹出如图</a:t>
            </a:r>
            <a:r>
              <a:rPr lang="en-US" altLang="zh-CN" sz="2100" dirty="0">
                <a:latin typeface="Arial" pitchFamily="34" charset="0"/>
                <a:ea typeface="黑体" pitchFamily="49" charset="-122"/>
              </a:rPr>
              <a:t>11-20</a:t>
            </a:r>
            <a:r>
              <a:rPr lang="zh-CN" altLang="en-US" sz="2100" dirty="0">
                <a:latin typeface="Arial" pitchFamily="34" charset="0"/>
                <a:ea typeface="黑体" pitchFamily="49" charset="-122"/>
              </a:rPr>
              <a:t>所示的“页面设置”对话框。当将“列数”设置为大于</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时，窗口就会自动增加“列标头”和“列注脚”两个带区。有关多栏报表的设置，请参考例</a:t>
            </a:r>
            <a:r>
              <a:rPr lang="en-US" altLang="zh-CN" sz="2100" dirty="0">
                <a:latin typeface="Arial" pitchFamily="34" charset="0"/>
                <a:ea typeface="黑体" pitchFamily="49" charset="-122"/>
              </a:rPr>
              <a:t>11-4</a:t>
            </a:r>
            <a:r>
              <a:rPr lang="zh-CN" altLang="en-US" sz="2100" dirty="0">
                <a:latin typeface="Arial" pitchFamily="34" charset="0"/>
                <a:ea typeface="黑体" pitchFamily="49" charset="-122"/>
              </a:rPr>
              <a:t>所示的有关内容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4613" y="126880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．“列标头”与“列注脚”带区</a:t>
            </a:r>
          </a:p>
        </p:txBody>
      </p:sp>
      <p:sp>
        <p:nvSpPr>
          <p:cNvPr id="7" name="Rectangle 4"/>
          <p:cNvSpPr>
            <a:spLocks noChangeArrowheads="1"/>
          </p:cNvSpPr>
          <p:nvPr/>
        </p:nvSpPr>
        <p:spPr bwMode="auto">
          <a:xfrm>
            <a:off x="74613" y="4490438"/>
            <a:ext cx="5577507" cy="230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这</a:t>
            </a:r>
            <a:r>
              <a:rPr lang="zh-CN" altLang="en-US" sz="2100" dirty="0">
                <a:latin typeface="Arial" pitchFamily="34" charset="0"/>
                <a:ea typeface="黑体" pitchFamily="49" charset="-122"/>
              </a:rPr>
              <a:t>两个带区是用来打印分组报表的。应该按索引关键字进行分组，即把索引关键字值相同的记录集中在一起分组打印。产生“组标头”与“组注脚”带区的方法是：从“报表”菜单中选择“数据分组”或单击“报表设计器”工具栏上的“数据分组”按钮，弹出如图</a:t>
            </a:r>
            <a:r>
              <a:rPr lang="en-US" altLang="zh-CN" sz="2100" dirty="0">
                <a:latin typeface="Arial" pitchFamily="34" charset="0"/>
                <a:ea typeface="黑体" pitchFamily="49" charset="-122"/>
              </a:rPr>
              <a:t>11-21</a:t>
            </a:r>
            <a:r>
              <a:rPr lang="zh-CN" altLang="en-US" sz="2100" dirty="0">
                <a:latin typeface="Arial" pitchFamily="34" charset="0"/>
                <a:ea typeface="黑体" pitchFamily="49" charset="-122"/>
              </a:rPr>
              <a:t>所示的“数据分组”对话框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3"/>
          <p:cNvSpPr>
            <a:spLocks noChangeArrowheads="1"/>
          </p:cNvSpPr>
          <p:nvPr/>
        </p:nvSpPr>
        <p:spPr bwMode="auto">
          <a:xfrm>
            <a:off x="74613" y="407707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．“组标头”与“组注脚”带区</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2400" y="3894144"/>
            <a:ext cx="2399799" cy="24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5260847" y="6378144"/>
            <a:ext cx="3182343"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11-21  “</a:t>
            </a:r>
            <a:r>
              <a:rPr lang="zh-CN" altLang="en-US" dirty="0">
                <a:solidFill>
                  <a:srgbClr val="FFFFFF"/>
                </a:solidFill>
                <a:latin typeface="Arial" pitchFamily="34" charset="0"/>
                <a:ea typeface="黑体" pitchFamily="49" charset="-122"/>
              </a:rPr>
              <a:t>数据分组”对话框 </a:t>
            </a:r>
            <a:endParaRPr lang="zh-CN" altLang="en-US" dirty="0"/>
          </a:p>
        </p:txBody>
      </p:sp>
    </p:spTree>
    <p:extLst>
      <p:ext uri="{BB962C8B-B14F-4D97-AF65-F5344CB8AC3E}">
        <p14:creationId xmlns:p14="http://schemas.microsoft.com/office/powerpoint/2010/main" val="15942"/>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250" y="27389"/>
            <a:ext cx="5217458"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分组表达式文本框中输入分组表达式或单击右边的“省略号”按钮 ，在弹出如图</a:t>
            </a:r>
            <a:r>
              <a:rPr lang="en-US" altLang="zh-CN" sz="2100" dirty="0">
                <a:latin typeface="Arial" pitchFamily="34" charset="0"/>
                <a:ea typeface="黑体" pitchFamily="49" charset="-122"/>
              </a:rPr>
              <a:t>11-22</a:t>
            </a:r>
            <a:r>
              <a:rPr lang="zh-CN" altLang="en-US" sz="2100" dirty="0">
                <a:latin typeface="Arial" pitchFamily="34" charset="0"/>
                <a:ea typeface="黑体" pitchFamily="49" charset="-122"/>
              </a:rPr>
              <a:t>所示的“表达式生成器”对话框中选择分组表达式。</a:t>
            </a:r>
          </a:p>
          <a:p>
            <a:r>
              <a:rPr lang="zh-CN" altLang="en-US" sz="2100" dirty="0" smtClean="0">
                <a:latin typeface="Arial" pitchFamily="34" charset="0"/>
                <a:ea typeface="黑体" pitchFamily="49" charset="-122"/>
              </a:rPr>
              <a:t>　　分组</a:t>
            </a:r>
            <a:r>
              <a:rPr lang="zh-CN" altLang="en-US" sz="2100" dirty="0">
                <a:latin typeface="Arial" pitchFamily="34" charset="0"/>
                <a:ea typeface="黑体" pitchFamily="49" charset="-122"/>
              </a:rPr>
              <a:t>表达式一般是字段，例如在图</a:t>
            </a:r>
            <a:r>
              <a:rPr lang="en-US" altLang="zh-CN" sz="2100" dirty="0">
                <a:latin typeface="Arial" pitchFamily="34" charset="0"/>
                <a:ea typeface="黑体" pitchFamily="49" charset="-122"/>
              </a:rPr>
              <a:t>11-22</a:t>
            </a:r>
            <a:r>
              <a:rPr lang="zh-CN" altLang="en-US" sz="2100" dirty="0">
                <a:latin typeface="Arial" pitchFamily="34" charset="0"/>
                <a:ea typeface="黑体" pitchFamily="49" charset="-122"/>
              </a:rPr>
              <a:t>中选择“学生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的“性别”字段作为分组表达式，意思是把男女相同的记录整理在一起作为一组打印。单击“确定”按钮后，报表设计器中就会增加“组标头”和“组注脚”带区。一个表达式定义了一个组，一个报表最多可以定义</a:t>
            </a:r>
            <a:r>
              <a:rPr lang="en-US" altLang="zh-CN" sz="2100" dirty="0">
                <a:latin typeface="Arial" pitchFamily="34" charset="0"/>
                <a:ea typeface="黑体" pitchFamily="49" charset="-122"/>
              </a:rPr>
              <a:t>20</a:t>
            </a:r>
            <a:r>
              <a:rPr lang="zh-CN" altLang="en-US" sz="2100" dirty="0">
                <a:latin typeface="Arial" pitchFamily="34" charset="0"/>
                <a:ea typeface="黑体" pitchFamily="49" charset="-122"/>
              </a:rPr>
              <a:t>个数据</a:t>
            </a:r>
            <a:r>
              <a:rPr lang="zh-CN" altLang="en-US" sz="2100" dirty="0" smtClean="0">
                <a:latin typeface="Arial" pitchFamily="34" charset="0"/>
                <a:ea typeface="黑体" pitchFamily="49" charset="-122"/>
              </a:rPr>
              <a:t>分组。</a:t>
            </a:r>
            <a:endParaRPr lang="zh-CN" altLang="en-US" sz="2100" dirty="0">
              <a:latin typeface="Arial" pitchFamily="34" charset="0"/>
              <a:ea typeface="黑体" pitchFamily="49" charset="-122"/>
            </a:endParaRPr>
          </a:p>
        </p:txBody>
      </p:sp>
      <p:sp>
        <p:nvSpPr>
          <p:cNvPr id="3" name="矩形 2"/>
          <p:cNvSpPr/>
          <p:nvPr/>
        </p:nvSpPr>
        <p:spPr>
          <a:xfrm>
            <a:off x="5182543" y="3393602"/>
            <a:ext cx="352839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11-22  “</a:t>
            </a:r>
            <a:r>
              <a:rPr lang="zh-CN" altLang="en-US" dirty="0">
                <a:solidFill>
                  <a:srgbClr val="FFFFFF"/>
                </a:solidFill>
                <a:latin typeface="Arial" pitchFamily="34" charset="0"/>
                <a:ea typeface="黑体" pitchFamily="49" charset="-122"/>
              </a:rPr>
              <a:t>表达式生成器”对话框</a:t>
            </a:r>
          </a:p>
        </p:txBody>
      </p:sp>
      <p:sp>
        <p:nvSpPr>
          <p:cNvPr id="4" name="Rectangle 4"/>
          <p:cNvSpPr>
            <a:spLocks noChangeArrowheads="1"/>
          </p:cNvSpPr>
          <p:nvPr/>
        </p:nvSpPr>
        <p:spPr bwMode="auto">
          <a:xfrm>
            <a:off x="71250" y="4402607"/>
            <a:ext cx="8997950" cy="703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报表</a:t>
            </a:r>
            <a:r>
              <a:rPr lang="zh-CN" altLang="en-US" sz="2100" dirty="0">
                <a:latin typeface="Arial" pitchFamily="34" charset="0"/>
                <a:ea typeface="黑体" pitchFamily="49" charset="-122"/>
              </a:rPr>
              <a:t>控件的使用方法与表单控件的用法类似，但没有属性窗口，它将控件的属性安排在对话框中进行设置。其使用要点如下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71" y="332992"/>
            <a:ext cx="3310861" cy="30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71250" y="4015218"/>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11.3.6  </a:t>
            </a:r>
            <a:r>
              <a:rPr lang="zh-CN" altLang="en-US" sz="2200" dirty="0">
                <a:ea typeface="黑体" pitchFamily="49" charset="-122"/>
              </a:rPr>
              <a:t>报表控件的使用</a:t>
            </a:r>
          </a:p>
        </p:txBody>
      </p:sp>
      <p:sp>
        <p:nvSpPr>
          <p:cNvPr id="7" name="Rectangle 3"/>
          <p:cNvSpPr>
            <a:spLocks noChangeArrowheads="1"/>
          </p:cNvSpPr>
          <p:nvPr/>
        </p:nvSpPr>
        <p:spPr bwMode="auto">
          <a:xfrm>
            <a:off x="71250" y="5133387"/>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．控件所在的带区</a:t>
            </a:r>
          </a:p>
        </p:txBody>
      </p:sp>
      <p:sp>
        <p:nvSpPr>
          <p:cNvPr id="8" name="Rectangle 4"/>
          <p:cNvSpPr>
            <a:spLocks noChangeArrowheads="1"/>
          </p:cNvSpPr>
          <p:nvPr/>
        </p:nvSpPr>
        <p:spPr bwMode="auto">
          <a:xfrm>
            <a:off x="71250" y="5520776"/>
            <a:ext cx="8997950" cy="13098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可以</a:t>
            </a:r>
            <a:r>
              <a:rPr lang="zh-CN" altLang="en-US" sz="2100" dirty="0">
                <a:latin typeface="Arial" pitchFamily="34" charset="0"/>
                <a:ea typeface="黑体" pitchFamily="49" charset="-122"/>
              </a:rPr>
              <a:t>把报表控件工具栏中的任何控件放置在任何带区中，但相同的控件放置在不同带区的打印效果是不一样的。如若把“标签”放在“标题”带区，则整个报表只打印一次；若放在“页标头”带区，则报表的每一页都要打印一次</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173411259"/>
      </p:ext>
    </p:ext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3152" y="993126"/>
            <a:ext cx="8997950" cy="1314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控件</a:t>
            </a:r>
            <a:r>
              <a:rPr lang="zh-CN" altLang="en-US" sz="2100" dirty="0">
                <a:latin typeface="Arial" pitchFamily="34" charset="0"/>
                <a:ea typeface="黑体" pitchFamily="49" charset="-122"/>
              </a:rPr>
              <a:t>的高度不能大于带区高度，否则就要调整带区的高度使之包容控件。调整带区高度的方法是：将鼠标移到某个带区标识条上，当出现上下双向箭头“ ”时，向上或向下拖曳鼠标，带区高度会随之变化，也可双击带区标识条，从弹出的对话框中设置带区高度</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3152" y="316563"/>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．控件的高度</a:t>
            </a:r>
          </a:p>
        </p:txBody>
      </p:sp>
      <p:sp>
        <p:nvSpPr>
          <p:cNvPr id="4" name="Rectangle 3"/>
          <p:cNvSpPr>
            <a:spLocks noChangeArrowheads="1"/>
          </p:cNvSpPr>
          <p:nvPr/>
        </p:nvSpPr>
        <p:spPr bwMode="auto">
          <a:xfrm>
            <a:off x="73152" y="250845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．“域控件”的使用</a:t>
            </a:r>
          </a:p>
        </p:txBody>
      </p:sp>
      <p:sp>
        <p:nvSpPr>
          <p:cNvPr id="5" name="Rectangle 4"/>
          <p:cNvSpPr>
            <a:spLocks noChangeArrowheads="1"/>
          </p:cNvSpPr>
          <p:nvPr/>
        </p:nvSpPr>
        <p:spPr bwMode="auto">
          <a:xfrm>
            <a:off x="73152" y="3068960"/>
            <a:ext cx="3418728"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“报表控件”工具栏中的“域控件”，可以创建字段、函数、变量或表达式，因此通常称为“表达式控件”。如图</a:t>
            </a:r>
            <a:r>
              <a:rPr lang="en-US" altLang="zh-CN" sz="2100" dirty="0">
                <a:latin typeface="Arial" pitchFamily="34" charset="0"/>
                <a:ea typeface="黑体" pitchFamily="49" charset="-122"/>
              </a:rPr>
              <a:t>11-23</a:t>
            </a:r>
            <a:r>
              <a:rPr lang="zh-CN" altLang="en-US" sz="2100" dirty="0">
                <a:latin typeface="Arial" pitchFamily="34" charset="0"/>
                <a:ea typeface="黑体" pitchFamily="49" charset="-122"/>
              </a:rPr>
              <a:t>所示的“学生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报表布局中，就包含有函数、字段、系统变量和表达式，它们都是利用“域控件”在相应带区定义的打印单元</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矩形 5"/>
          <p:cNvSpPr/>
          <p:nvPr/>
        </p:nvSpPr>
        <p:spPr>
          <a:xfrm>
            <a:off x="5132583" y="6167045"/>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11-23  </a:t>
            </a:r>
            <a:r>
              <a:rPr lang="zh-CN" altLang="en-US" dirty="0">
                <a:solidFill>
                  <a:srgbClr val="FFFFFF"/>
                </a:solidFill>
                <a:latin typeface="Arial" pitchFamily="34" charset="0"/>
                <a:ea typeface="黑体" pitchFamily="49" charset="-122"/>
              </a:rPr>
              <a:t>一个报表布局的例子</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3086253"/>
            <a:ext cx="5419725"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652960"/>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3152" y="116631"/>
            <a:ext cx="4858888" cy="13580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用“域控件”在带区上拖出对象并释放鼠标后，会立即弹出如图</a:t>
            </a:r>
            <a:r>
              <a:rPr lang="en-US" altLang="zh-CN" sz="2100" dirty="0">
                <a:latin typeface="Arial" pitchFamily="34" charset="0"/>
                <a:ea typeface="黑体" pitchFamily="49" charset="-122"/>
              </a:rPr>
              <a:t>11-24</a:t>
            </a:r>
            <a:r>
              <a:rPr lang="zh-CN" altLang="en-US" sz="2100" dirty="0">
                <a:latin typeface="Arial" pitchFamily="34" charset="0"/>
                <a:ea typeface="黑体" pitchFamily="49" charset="-122"/>
              </a:rPr>
              <a:t>所示的“报表表达式”对话框，用来为控件定义表达式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2915816" y="1683915"/>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11-24  “</a:t>
            </a:r>
            <a:r>
              <a:rPr lang="zh-CN" altLang="en-US" dirty="0">
                <a:solidFill>
                  <a:srgbClr val="FFFFFF"/>
                </a:solidFill>
                <a:latin typeface="Arial" pitchFamily="34" charset="0"/>
                <a:ea typeface="黑体" pitchFamily="49" charset="-122"/>
              </a:rPr>
              <a:t>报表表达式”对话框                </a:t>
            </a:r>
            <a:endParaRPr lang="en-US" altLang="zh-CN" dirty="0">
              <a:solidFill>
                <a:srgbClr val="FFFFFF"/>
              </a:solidFill>
              <a:latin typeface="Arial" pitchFamily="34" charset="0"/>
              <a:ea typeface="黑体" pitchFamily="49" charset="-122"/>
            </a:endParaRPr>
          </a:p>
        </p:txBody>
      </p:sp>
      <p:sp>
        <p:nvSpPr>
          <p:cNvPr id="5" name="Rectangle 4"/>
          <p:cNvSpPr>
            <a:spLocks noChangeArrowheads="1"/>
          </p:cNvSpPr>
          <p:nvPr/>
        </p:nvSpPr>
        <p:spPr bwMode="auto">
          <a:xfrm>
            <a:off x="73152" y="2852936"/>
            <a:ext cx="8997950"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报表</a:t>
            </a:r>
            <a:r>
              <a:rPr lang="zh-CN" altLang="en-US" sz="2100" dirty="0">
                <a:latin typeface="Arial" pitchFamily="34" charset="0"/>
                <a:ea typeface="黑体" pitchFamily="49" charset="-122"/>
              </a:rPr>
              <a:t>设计完毕后，可以通过下面两种方法将报表打印出来：</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菜单</a:t>
            </a:r>
            <a:r>
              <a:rPr lang="zh-CN" altLang="en-US" sz="2100" dirty="0">
                <a:latin typeface="Arial" pitchFamily="34" charset="0"/>
                <a:ea typeface="黑体" pitchFamily="49" charset="-122"/>
              </a:rPr>
              <a:t>方式：打印“文件”菜单，再从中选择“打印”命令。</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命令方式</a:t>
            </a:r>
            <a:r>
              <a:rPr lang="zh-CN" altLang="en-US" sz="2100" dirty="0">
                <a:latin typeface="Arial" pitchFamily="34" charset="0"/>
                <a:ea typeface="黑体" pitchFamily="49" charset="-122"/>
              </a:rPr>
              <a:t>：通过</a:t>
            </a:r>
            <a:r>
              <a:rPr lang="en-US" altLang="zh-CN" sz="2100" dirty="0">
                <a:latin typeface="Arial" pitchFamily="34" charset="0"/>
                <a:ea typeface="黑体" pitchFamily="49" charset="-122"/>
              </a:rPr>
              <a:t>REPORT FROM</a:t>
            </a:r>
            <a:r>
              <a:rPr lang="zh-CN" altLang="en-US" sz="2100" dirty="0">
                <a:latin typeface="Arial" pitchFamily="34" charset="0"/>
                <a:ea typeface="黑体" pitchFamily="49" charset="-122"/>
              </a:rPr>
              <a:t>命令将报表打印出来</a:t>
            </a:r>
            <a:r>
              <a:rPr lang="zh-CN" altLang="en-US" sz="2100" dirty="0" smtClean="0">
                <a:latin typeface="Arial" pitchFamily="34" charset="0"/>
                <a:ea typeface="黑体" pitchFamily="49" charset="-122"/>
              </a:rPr>
              <a:t>，语法为</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REPORT </a:t>
            </a:r>
            <a:r>
              <a:rPr lang="en-US" altLang="zh-CN" sz="2100" dirty="0">
                <a:solidFill>
                  <a:srgbClr val="FFFF00"/>
                </a:solidFill>
                <a:latin typeface="Arial" pitchFamily="34" charset="0"/>
                <a:ea typeface="黑体" pitchFamily="49" charset="-122"/>
              </a:rPr>
              <a:t>FORM </a:t>
            </a:r>
            <a:r>
              <a:rPr lang="en-US" altLang="zh-CN" sz="2100" dirty="0" err="1">
                <a:solidFill>
                  <a:srgbClr val="FFFF00"/>
                </a:solidFill>
                <a:latin typeface="Arial" pitchFamily="34" charset="0"/>
                <a:ea typeface="黑体" pitchFamily="49" charset="-122"/>
              </a:rPr>
              <a:t>rptFileName</a:t>
            </a:r>
            <a:r>
              <a:rPr lang="en-US" altLang="zh-CN" sz="2100" dirty="0">
                <a:solidFill>
                  <a:srgbClr val="FFFF00"/>
                </a:solidFill>
                <a:latin typeface="Arial" pitchFamily="34" charset="0"/>
                <a:ea typeface="黑体" pitchFamily="49" charset="-122"/>
              </a:rPr>
              <a:t> | ?</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ENVIRONMENT][Scope] [FOR lExpression1] [WHILE lExpression2] </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HEADING </a:t>
            </a:r>
            <a:r>
              <a:rPr lang="en-US" altLang="zh-CN" sz="2100" dirty="0" err="1">
                <a:solidFill>
                  <a:srgbClr val="FFFF00"/>
                </a:solidFill>
                <a:latin typeface="Arial" pitchFamily="34" charset="0"/>
                <a:ea typeface="黑体" pitchFamily="49" charset="-122"/>
              </a:rPr>
              <a:t>cHeadingText</a:t>
            </a:r>
            <a:r>
              <a:rPr lang="en-US" altLang="zh-CN" sz="2100" dirty="0">
                <a:solidFill>
                  <a:srgbClr val="FFFF00"/>
                </a:solidFill>
                <a:latin typeface="Arial" pitchFamily="34" charset="0"/>
                <a:ea typeface="黑体" pitchFamily="49" charset="-122"/>
              </a:rPr>
              <a:t>][NOCONSOLE]</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PLAIN] [PREVIEW [[IN] WINDOW </a:t>
            </a:r>
            <a:r>
              <a:rPr lang="en-US" altLang="zh-CN" sz="2100" dirty="0" err="1">
                <a:solidFill>
                  <a:srgbClr val="FFFF00"/>
                </a:solidFill>
                <a:latin typeface="Arial" pitchFamily="34" charset="0"/>
                <a:ea typeface="黑体" pitchFamily="49" charset="-122"/>
              </a:rPr>
              <a:t>WindowName</a:t>
            </a:r>
            <a:r>
              <a:rPr lang="en-US" altLang="zh-CN" sz="2100" dirty="0">
                <a:solidFill>
                  <a:srgbClr val="FFFF00"/>
                </a:solidFill>
                <a:latin typeface="Arial" pitchFamily="34" charset="0"/>
                <a:ea typeface="黑体" pitchFamily="49" charset="-122"/>
              </a:rPr>
              <a:t> | IN SCREEN] </a:t>
            </a:r>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NOWAIT]]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RANGE </a:t>
            </a:r>
            <a:r>
              <a:rPr lang="en-US" altLang="zh-CN" sz="2100" dirty="0" err="1">
                <a:solidFill>
                  <a:srgbClr val="FFFF00"/>
                </a:solidFill>
                <a:latin typeface="Arial" pitchFamily="34" charset="0"/>
                <a:ea typeface="黑体" pitchFamily="49" charset="-122"/>
              </a:rPr>
              <a:t>nStartPage</a:t>
            </a:r>
            <a:r>
              <a:rPr lang="en-US" altLang="zh-CN" sz="2100" dirty="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nEndPage</a:t>
            </a:r>
            <a:r>
              <a:rPr lang="en-US" altLang="zh-CN" sz="2100" dirty="0">
                <a:solidFill>
                  <a:srgbClr val="FFFF00"/>
                </a:solidFill>
                <a:latin typeface="Arial" pitchFamily="34" charset="0"/>
                <a:ea typeface="黑体" pitchFamily="49" charset="-122"/>
              </a:rPr>
              <a:t>]]</a:t>
            </a:r>
          </a:p>
          <a:p>
            <a:r>
              <a:rPr lang="en-US" altLang="zh-CN" sz="2100" dirty="0" smtClean="0">
                <a:solidFill>
                  <a:srgbClr val="FFFF00"/>
                </a:solidFill>
                <a:latin typeface="Arial" pitchFamily="34" charset="0"/>
                <a:ea typeface="黑体" pitchFamily="49" charset="-122"/>
              </a:rPr>
              <a:t>　　[</a:t>
            </a:r>
            <a:r>
              <a:rPr lang="en-US" altLang="zh-CN" sz="2100" dirty="0">
                <a:solidFill>
                  <a:srgbClr val="FFFF00"/>
                </a:solidFill>
                <a:latin typeface="Arial" pitchFamily="34" charset="0"/>
                <a:ea typeface="黑体" pitchFamily="49" charset="-122"/>
              </a:rPr>
              <a:t>TO PRINTER [PROMPT]|TO FILE </a:t>
            </a:r>
            <a:r>
              <a:rPr lang="en-US" altLang="zh-CN" sz="2100" dirty="0" err="1">
                <a:solidFill>
                  <a:srgbClr val="FFFF00"/>
                </a:solidFill>
                <a:latin typeface="Arial" pitchFamily="34" charset="0"/>
                <a:ea typeface="黑体" pitchFamily="49" charset="-122"/>
              </a:rPr>
              <a:t>FileName</a:t>
            </a:r>
            <a:r>
              <a:rPr lang="en-US" altLang="zh-CN" sz="2100" dirty="0">
                <a:solidFill>
                  <a:srgbClr val="FFFF00"/>
                </a:solidFill>
                <a:latin typeface="Arial" pitchFamily="34" charset="0"/>
                <a:ea typeface="黑体" pitchFamily="49" charset="-122"/>
              </a:rPr>
              <a:t> [ASCII]] [SUMMARY</a:t>
            </a:r>
            <a:r>
              <a:rPr lang="en-US" altLang="zh-CN" sz="2100" dirty="0" smtClean="0">
                <a:solidFill>
                  <a:srgbClr val="FFFF00"/>
                </a:solidFill>
                <a:latin typeface="Arial" pitchFamily="34" charset="0"/>
                <a:ea typeface="黑体" pitchFamily="49" charset="-122"/>
              </a:rPr>
              <a:t>]</a:t>
            </a:r>
            <a:endParaRPr lang="en-US" altLang="zh-CN" sz="2100" dirty="0">
              <a:solidFill>
                <a:srgbClr val="FFFF00"/>
              </a:solidFill>
              <a:latin typeface="Arial" pitchFamily="34" charset="0"/>
              <a:ea typeface="黑体" pitchFamily="49" charset="-122"/>
            </a:endParaRPr>
          </a:p>
        </p:txBody>
      </p:sp>
      <p:sp>
        <p:nvSpPr>
          <p:cNvPr id="6" name="Rectangle 3"/>
          <p:cNvSpPr>
            <a:spLocks noChangeArrowheads="1"/>
          </p:cNvSpPr>
          <p:nvPr/>
        </p:nvSpPr>
        <p:spPr bwMode="auto">
          <a:xfrm>
            <a:off x="73152" y="2330246"/>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11.4  </a:t>
            </a:r>
            <a:r>
              <a:rPr lang="zh-CN" altLang="en-US" sz="2400" dirty="0">
                <a:latin typeface="黑体" pitchFamily="49" charset="-122"/>
                <a:ea typeface="黑体" pitchFamily="49" charset="-122"/>
              </a:rPr>
              <a:t>打印</a:t>
            </a:r>
            <a:r>
              <a:rPr lang="zh-CN" altLang="en-US" sz="2400" dirty="0" smtClean="0">
                <a:latin typeface="黑体" pitchFamily="49" charset="-122"/>
                <a:ea typeface="黑体" pitchFamily="49" charset="-122"/>
              </a:rPr>
              <a:t>报表</a:t>
            </a:r>
            <a:endParaRPr lang="zh-CN" altLang="en-US" sz="2400" dirty="0">
              <a:latin typeface="黑体" pitchFamily="49" charset="-122"/>
              <a:ea typeface="黑体" pitchFamily="49"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6" y="134076"/>
            <a:ext cx="3621364" cy="25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4979639"/>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3152" y="116632"/>
            <a:ext cx="8997950"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REPORT </a:t>
            </a:r>
            <a:r>
              <a:rPr lang="en-US" altLang="zh-CN" sz="2100" dirty="0">
                <a:latin typeface="Arial" pitchFamily="34" charset="0"/>
                <a:ea typeface="黑体" pitchFamily="49" charset="-122"/>
              </a:rPr>
              <a:t>FORM</a:t>
            </a:r>
            <a:r>
              <a:rPr lang="zh-CN" altLang="en-US" sz="2100" dirty="0">
                <a:latin typeface="Arial" pitchFamily="34" charset="0"/>
                <a:ea typeface="黑体" pitchFamily="49" charset="-122"/>
              </a:rPr>
              <a:t>命令的功能是打印报表</a:t>
            </a:r>
            <a:r>
              <a:rPr lang="zh-CN" altLang="en-US" sz="2100" dirty="0" smtClean="0">
                <a:latin typeface="Arial" pitchFamily="34" charset="0"/>
                <a:ea typeface="黑体" pitchFamily="49" charset="-122"/>
              </a:rPr>
              <a:t>。各</a:t>
            </a:r>
            <a:r>
              <a:rPr lang="zh-CN" altLang="en-US" sz="2100" dirty="0">
                <a:latin typeface="Arial" pitchFamily="34" charset="0"/>
                <a:ea typeface="黑体" pitchFamily="49" charset="-122"/>
              </a:rPr>
              <a:t>参数子句的含义如下：</a:t>
            </a:r>
          </a:p>
          <a:p>
            <a:r>
              <a:rPr lang="en-US" altLang="zh-CN" sz="2100" dirty="0" smtClean="0">
                <a:latin typeface="Arial" pitchFamily="34" charset="0"/>
                <a:ea typeface="黑体" pitchFamily="49" charset="-122"/>
              </a:rPr>
              <a:t>　　☆FORM </a:t>
            </a:r>
            <a:r>
              <a:rPr lang="en-US" altLang="zh-CN" sz="2100" dirty="0" err="1">
                <a:latin typeface="Arial" pitchFamily="34" charset="0"/>
                <a:ea typeface="黑体" pitchFamily="49" charset="-122"/>
              </a:rPr>
              <a:t>rptFileName</a:t>
            </a:r>
            <a:r>
              <a:rPr lang="zh-CN" altLang="en-US" sz="2100" dirty="0">
                <a:latin typeface="Arial" pitchFamily="34" charset="0"/>
                <a:ea typeface="黑体" pitchFamily="49" charset="-122"/>
              </a:rPr>
              <a:t>：指定要打印的报表文件名，扩展名默认为</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frx</a:t>
            </a:r>
            <a:r>
              <a:rPr lang="zh-CN" altLang="en-US" sz="2100" dirty="0">
                <a:latin typeface="Arial" pitchFamily="34" charset="0"/>
                <a:ea typeface="黑体" pitchFamily="49" charset="-122"/>
              </a:rPr>
              <a:t>，可省略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☆ENVIRONMENT</a:t>
            </a:r>
            <a:r>
              <a:rPr lang="zh-CN" altLang="en-US" sz="2100" dirty="0">
                <a:latin typeface="Arial" pitchFamily="34" charset="0"/>
                <a:ea typeface="黑体" pitchFamily="49" charset="-122"/>
              </a:rPr>
              <a:t>：用于恢复存储在报表文件中的数据环境信息，供打印时使用。</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Scope] [FOR lExpression1] [WHILE lExpression2]</a:t>
            </a:r>
            <a:r>
              <a:rPr lang="zh-CN" altLang="en-US" sz="2100" dirty="0">
                <a:latin typeface="Arial" pitchFamily="34" charset="0"/>
                <a:ea typeface="黑体" pitchFamily="49" charset="-122"/>
              </a:rPr>
              <a:t>：指定满足条件的范围。</a:t>
            </a:r>
          </a:p>
          <a:p>
            <a:r>
              <a:rPr lang="en-US" altLang="zh-CN" sz="2100" dirty="0" smtClean="0">
                <a:latin typeface="Arial" pitchFamily="34" charset="0"/>
                <a:ea typeface="黑体" pitchFamily="49" charset="-122"/>
              </a:rPr>
              <a:t>　　☆HEADING </a:t>
            </a:r>
            <a:r>
              <a:rPr lang="en-US" altLang="zh-CN" sz="2100" dirty="0" err="1">
                <a:latin typeface="Arial" pitchFamily="34" charset="0"/>
                <a:ea typeface="黑体" pitchFamily="49" charset="-122"/>
              </a:rPr>
              <a:t>cHeadingText</a:t>
            </a:r>
            <a:r>
              <a:rPr lang="zh-CN" altLang="en-US" sz="2100" dirty="0">
                <a:latin typeface="Arial" pitchFamily="34" charset="0"/>
                <a:ea typeface="黑体" pitchFamily="49" charset="-122"/>
              </a:rPr>
              <a:t>：把字符表达式作为页标题打印在报表的每一页面上。</a:t>
            </a:r>
          </a:p>
          <a:p>
            <a:r>
              <a:rPr lang="en-US" altLang="zh-CN" sz="2100" dirty="0" smtClean="0">
                <a:latin typeface="Arial" pitchFamily="34" charset="0"/>
                <a:ea typeface="黑体" pitchFamily="49" charset="-122"/>
              </a:rPr>
              <a:t>　　☆NOCONSOLE</a:t>
            </a:r>
            <a:r>
              <a:rPr lang="zh-CN" altLang="en-US" sz="2100" dirty="0">
                <a:latin typeface="Arial" pitchFamily="34" charset="0"/>
                <a:ea typeface="黑体" pitchFamily="49" charset="-122"/>
              </a:rPr>
              <a:t>：在打印时禁止报表在屏幕上显示。</a:t>
            </a:r>
          </a:p>
          <a:p>
            <a:r>
              <a:rPr lang="en-US" altLang="zh-CN" sz="2100" dirty="0" smtClean="0">
                <a:latin typeface="Arial" pitchFamily="34" charset="0"/>
                <a:ea typeface="黑体" pitchFamily="49" charset="-122"/>
              </a:rPr>
              <a:t>　　☆PLAIN</a:t>
            </a:r>
            <a:r>
              <a:rPr lang="zh-CN" altLang="en-US" sz="2100" dirty="0" smtClean="0">
                <a:latin typeface="Arial" pitchFamily="34" charset="0"/>
                <a:ea typeface="黑体" pitchFamily="49" charset="-122"/>
              </a:rPr>
              <a:t>：使用</a:t>
            </a:r>
            <a:r>
              <a:rPr lang="en-US" altLang="zh-CN" sz="2100" dirty="0">
                <a:latin typeface="Arial" pitchFamily="34" charset="0"/>
                <a:ea typeface="黑体" pitchFamily="49" charset="-122"/>
              </a:rPr>
              <a:t>HEADING</a:t>
            </a:r>
            <a:r>
              <a:rPr lang="zh-CN" altLang="en-US" sz="2100" dirty="0">
                <a:latin typeface="Arial" pitchFamily="34" charset="0"/>
                <a:ea typeface="黑体" pitchFamily="49" charset="-122"/>
              </a:rPr>
              <a:t>子句设置的页标题仅在报表的第一页出现。</a:t>
            </a:r>
          </a:p>
          <a:p>
            <a:r>
              <a:rPr lang="en-US" altLang="zh-CN" sz="2100" dirty="0" smtClean="0">
                <a:latin typeface="Arial" pitchFamily="34" charset="0"/>
                <a:ea typeface="黑体" pitchFamily="49" charset="-122"/>
              </a:rPr>
              <a:t>　　☆PREVIEW </a:t>
            </a:r>
            <a:r>
              <a:rPr lang="en-US" altLang="zh-CN" sz="2100" dirty="0">
                <a:latin typeface="Arial" pitchFamily="34" charset="0"/>
                <a:ea typeface="黑体" pitchFamily="49" charset="-122"/>
              </a:rPr>
              <a:t>[[IN] WINDOW </a:t>
            </a:r>
            <a:r>
              <a:rPr lang="en-US" altLang="zh-CN" sz="2100" dirty="0" err="1">
                <a:latin typeface="Arial" pitchFamily="34" charset="0"/>
                <a:ea typeface="黑体" pitchFamily="49" charset="-122"/>
              </a:rPr>
              <a:t>WindowName</a:t>
            </a:r>
            <a:r>
              <a:rPr lang="en-US" altLang="zh-CN" sz="2100" dirty="0">
                <a:latin typeface="Arial" pitchFamily="34" charset="0"/>
                <a:ea typeface="黑体" pitchFamily="49" charset="-122"/>
              </a:rPr>
              <a:t> | IN SCREEN] [NOWAIT]</a:t>
            </a:r>
            <a:r>
              <a:rPr lang="zh-CN" altLang="en-US" sz="2100" dirty="0">
                <a:latin typeface="Arial" pitchFamily="34" charset="0"/>
                <a:ea typeface="黑体" pitchFamily="49" charset="-122"/>
              </a:rPr>
              <a:t>：以页面预览模式显示报表，而不把报表送到打印机中打印。要打印报表，必须发出带</a:t>
            </a:r>
            <a:r>
              <a:rPr lang="en-US" altLang="zh-CN" sz="2100" dirty="0">
                <a:latin typeface="Arial" pitchFamily="34" charset="0"/>
                <a:ea typeface="黑体" pitchFamily="49" charset="-122"/>
              </a:rPr>
              <a:t>TO PRINTER</a:t>
            </a:r>
            <a:r>
              <a:rPr lang="zh-CN" altLang="en-US" sz="2100" dirty="0">
                <a:latin typeface="Arial" pitchFamily="34" charset="0"/>
                <a:ea typeface="黑体" pitchFamily="49" charset="-122"/>
              </a:rPr>
              <a:t>子句的</a:t>
            </a:r>
            <a:r>
              <a:rPr lang="en-US" altLang="zh-CN" sz="2100" dirty="0">
                <a:latin typeface="Arial" pitchFamily="34" charset="0"/>
                <a:ea typeface="黑体" pitchFamily="49" charset="-122"/>
              </a:rPr>
              <a:t>REPORT</a:t>
            </a:r>
            <a:r>
              <a:rPr lang="zh-CN" altLang="en-US" sz="2100" dirty="0">
                <a:latin typeface="Arial" pitchFamily="34" charset="0"/>
                <a:ea typeface="黑体" pitchFamily="49" charset="-122"/>
              </a:rPr>
              <a:t>命令。</a:t>
            </a:r>
          </a:p>
          <a:p>
            <a:r>
              <a:rPr lang="en-US" altLang="zh-CN" sz="2100" dirty="0" smtClean="0">
                <a:latin typeface="Arial" pitchFamily="34" charset="0"/>
                <a:ea typeface="黑体" pitchFamily="49" charset="-122"/>
              </a:rPr>
              <a:t>　　☆RANGE </a:t>
            </a:r>
            <a:r>
              <a:rPr lang="en-US" altLang="zh-CN" sz="2100" dirty="0" err="1">
                <a:latin typeface="Arial" pitchFamily="34" charset="0"/>
                <a:ea typeface="黑体" pitchFamily="49" charset="-122"/>
              </a:rPr>
              <a:t>nStartPage</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nEndPage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：指定打印页的范围，结束页默认为</a:t>
            </a:r>
            <a:r>
              <a:rPr lang="en-US" altLang="zh-CN" sz="2100" dirty="0">
                <a:latin typeface="Arial" pitchFamily="34" charset="0"/>
                <a:ea typeface="黑体" pitchFamily="49" charset="-122"/>
              </a:rPr>
              <a:t>9999</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☆TO </a:t>
            </a:r>
            <a:r>
              <a:rPr lang="en-US" altLang="zh-CN" sz="2100" dirty="0">
                <a:latin typeface="Arial" pitchFamily="34" charset="0"/>
                <a:ea typeface="黑体" pitchFamily="49" charset="-122"/>
              </a:rPr>
              <a:t>PRINTER [PROMPT]</a:t>
            </a:r>
            <a:r>
              <a:rPr lang="zh-CN" altLang="en-US" sz="2100" dirty="0">
                <a:latin typeface="Arial" pitchFamily="34" charset="0"/>
                <a:ea typeface="黑体" pitchFamily="49" charset="-122"/>
              </a:rPr>
              <a:t>：指定报表输出到打印机，若有</a:t>
            </a:r>
            <a:r>
              <a:rPr lang="en-US" altLang="zh-CN" sz="2100" dirty="0">
                <a:latin typeface="Arial" pitchFamily="34" charset="0"/>
                <a:ea typeface="黑体" pitchFamily="49" charset="-122"/>
              </a:rPr>
              <a:t>PROMPT</a:t>
            </a:r>
            <a:r>
              <a:rPr lang="zh-CN" altLang="en-US" sz="2100" dirty="0">
                <a:latin typeface="Arial" pitchFamily="34" charset="0"/>
                <a:ea typeface="黑体" pitchFamily="49" charset="-122"/>
              </a:rPr>
              <a:t>子句则出现打印对话框，以便供用户选择设置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21296473"/>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104775" y="1988840"/>
            <a:ext cx="8997950" cy="892552"/>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5200" dirty="0" smtClean="0">
                <a:ea typeface="黑体" pitchFamily="49" charset="-122"/>
              </a:rPr>
              <a:t>第</a:t>
            </a:r>
            <a:r>
              <a:rPr lang="en-US" altLang="zh-CN" sz="5200" dirty="0" smtClean="0">
                <a:ea typeface="黑体" pitchFamily="49" charset="-122"/>
              </a:rPr>
              <a:t>11</a:t>
            </a:r>
            <a:r>
              <a:rPr lang="zh-CN" altLang="en-US" sz="5200" dirty="0" smtClean="0">
                <a:ea typeface="黑体" pitchFamily="49" charset="-122"/>
              </a:rPr>
              <a:t>章  报表设计</a:t>
            </a:r>
            <a:endParaRPr lang="zh-CN" altLang="en-US" sz="5200" dirty="0">
              <a:ea typeface="黑体" pitchFamily="49" charset="-122"/>
            </a:endParaRPr>
          </a:p>
        </p:txBody>
      </p:sp>
      <p:sp>
        <p:nvSpPr>
          <p:cNvPr id="361475" name="Text Box 3"/>
          <p:cNvSpPr txBox="1">
            <a:spLocks noChangeArrowheads="1"/>
          </p:cNvSpPr>
          <p:nvPr/>
        </p:nvSpPr>
        <p:spPr bwMode="auto">
          <a:xfrm>
            <a:off x="104775" y="3158827"/>
            <a:ext cx="8997950" cy="2066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fontAlgn="ctr"/>
            <a:r>
              <a:rPr lang="zh-CN" altLang="zh-CN" sz="2400" dirty="0">
                <a:ea typeface="黑体" pitchFamily="49" charset="-122"/>
              </a:rPr>
              <a:t>本章学习目标</a:t>
            </a:r>
          </a:p>
          <a:p>
            <a:pPr marL="1085850" lvl="1" indent="-342900" fontAlgn="ctr">
              <a:buFont typeface="Wingdings" pitchFamily="2" charset="2"/>
              <a:buChar char="l"/>
            </a:pPr>
            <a:r>
              <a:rPr lang="zh-CN" altLang="zh-CN" sz="2400" dirty="0">
                <a:ea typeface="黑体" pitchFamily="49" charset="-122"/>
              </a:rPr>
              <a:t>理解</a:t>
            </a:r>
            <a:r>
              <a:rPr lang="en-US" altLang="zh-CN" sz="2400" dirty="0">
                <a:ea typeface="黑体" pitchFamily="49" charset="-122"/>
              </a:rPr>
              <a:t>Visual FoxPro</a:t>
            </a:r>
            <a:r>
              <a:rPr lang="zh-CN" altLang="zh-CN" sz="2400" dirty="0">
                <a:ea typeface="黑体" pitchFamily="49" charset="-122"/>
              </a:rPr>
              <a:t>报表对象与标签对象的概念和作用。</a:t>
            </a:r>
          </a:p>
          <a:p>
            <a:pPr marL="1085850" lvl="1" indent="-342900" fontAlgn="ctr">
              <a:buFont typeface="Wingdings" pitchFamily="2" charset="2"/>
              <a:buChar char="l"/>
            </a:pPr>
            <a:r>
              <a:rPr lang="zh-CN" altLang="zh-CN" sz="2400" dirty="0">
                <a:ea typeface="黑体" pitchFamily="49" charset="-122"/>
              </a:rPr>
              <a:t>掌握报表对象和标签标签对象的设计方法。</a:t>
            </a:r>
          </a:p>
          <a:p>
            <a:pPr marL="1085850" lvl="1" indent="-342900" fontAlgn="ctr">
              <a:buFont typeface="Wingdings" pitchFamily="2" charset="2"/>
              <a:buChar char="l"/>
            </a:pPr>
            <a:r>
              <a:rPr lang="zh-CN" altLang="zh-CN" sz="2400" dirty="0">
                <a:ea typeface="黑体" pitchFamily="49" charset="-122"/>
              </a:rPr>
              <a:t>了解报表数据源、报表控件的作用与使用方法。</a:t>
            </a:r>
          </a:p>
          <a:p>
            <a:pPr marL="1085850" lvl="1" indent="-342900" fontAlgn="ctr">
              <a:buFont typeface="Wingdings" pitchFamily="2" charset="2"/>
              <a:buChar char="l"/>
            </a:pPr>
            <a:r>
              <a:rPr lang="zh-CN" altLang="zh-CN" sz="2400" dirty="0">
                <a:ea typeface="黑体" pitchFamily="49" charset="-122"/>
              </a:rPr>
              <a:t>掌握使用</a:t>
            </a:r>
            <a:r>
              <a:rPr lang="en-US" altLang="zh-CN" sz="2400" dirty="0">
                <a:ea typeface="黑体" pitchFamily="49" charset="-122"/>
              </a:rPr>
              <a:t>Visual </a:t>
            </a:r>
            <a:r>
              <a:rPr lang="en-US" altLang="zh-CN" sz="2400" dirty="0" smtClean="0">
                <a:ea typeface="黑体" pitchFamily="49" charset="-122"/>
              </a:rPr>
              <a:t>FoxPro</a:t>
            </a:r>
            <a:r>
              <a:rPr lang="zh-CN" altLang="zh-CN" sz="2400" dirty="0">
                <a:ea typeface="黑体" pitchFamily="49" charset="-122"/>
              </a:rPr>
              <a:t>向导创建报表和标签的方法。</a:t>
            </a:r>
          </a:p>
        </p:txBody>
      </p:sp>
    </p:spTree>
    <p:extLst>
      <p:ext uri="{BB962C8B-B14F-4D97-AF65-F5344CB8AC3E}">
        <p14:creationId xmlns:p14="http://schemas.microsoft.com/office/powerpoint/2010/main" val="3684077960"/>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987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☆TO </a:t>
            </a:r>
            <a:r>
              <a:rPr lang="en-US" altLang="zh-CN" sz="2100" dirty="0">
                <a:latin typeface="Arial" pitchFamily="34" charset="0"/>
                <a:ea typeface="黑体" pitchFamily="49" charset="-122"/>
              </a:rPr>
              <a:t>FILE </a:t>
            </a:r>
            <a:r>
              <a:rPr lang="en-US" altLang="zh-CN" sz="2100" dirty="0" err="1">
                <a:latin typeface="Arial" pitchFamily="34" charset="0"/>
                <a:ea typeface="黑体" pitchFamily="49" charset="-122"/>
              </a:rPr>
              <a:t>FileName</a:t>
            </a:r>
            <a:r>
              <a:rPr lang="en-US" altLang="zh-CN" sz="2100" dirty="0">
                <a:latin typeface="Arial" pitchFamily="34" charset="0"/>
                <a:ea typeface="黑体" pitchFamily="49" charset="-122"/>
              </a:rPr>
              <a:t> [ASCII]</a:t>
            </a:r>
            <a:r>
              <a:rPr lang="zh-CN" altLang="en-US" sz="2100" dirty="0">
                <a:latin typeface="Arial" pitchFamily="34" charset="0"/>
                <a:ea typeface="黑体" pitchFamily="49" charset="-122"/>
              </a:rPr>
              <a:t>：输出到文本文件，若带有</a:t>
            </a:r>
            <a:r>
              <a:rPr lang="en-US" altLang="zh-CN" sz="2100" dirty="0">
                <a:latin typeface="Arial" pitchFamily="34" charset="0"/>
                <a:ea typeface="黑体" pitchFamily="49" charset="-122"/>
              </a:rPr>
              <a:t>ASCII</a:t>
            </a:r>
            <a:r>
              <a:rPr lang="zh-CN" altLang="en-US" sz="2100" dirty="0">
                <a:latin typeface="Arial" pitchFamily="34" charset="0"/>
                <a:ea typeface="黑体" pitchFamily="49" charset="-122"/>
              </a:rPr>
              <a:t>，则可使打印代码不写入文件。</a:t>
            </a:r>
          </a:p>
          <a:p>
            <a:r>
              <a:rPr lang="en-US" altLang="zh-CN" sz="2100" dirty="0" smtClean="0">
                <a:latin typeface="Arial" pitchFamily="34" charset="0"/>
                <a:ea typeface="黑体" pitchFamily="49" charset="-122"/>
              </a:rPr>
              <a:t>　　☆SUMMARY</a:t>
            </a:r>
            <a:r>
              <a:rPr lang="zh-CN" altLang="en-US" sz="2100" dirty="0">
                <a:latin typeface="Arial" pitchFamily="34" charset="0"/>
                <a:ea typeface="黑体" pitchFamily="49" charset="-122"/>
              </a:rPr>
              <a:t>：不打印细节行，只打印总计和分类总计信息。</a:t>
            </a:r>
          </a:p>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，在屏幕上打印显示出由例</a:t>
            </a:r>
            <a:r>
              <a:rPr lang="en-US" altLang="zh-CN" sz="2100" dirty="0">
                <a:latin typeface="Arial" pitchFamily="34" charset="0"/>
                <a:ea typeface="黑体" pitchFamily="49" charset="-122"/>
              </a:rPr>
              <a:t>11-1</a:t>
            </a:r>
            <a:r>
              <a:rPr lang="zh-CN" altLang="en-US" sz="2100" dirty="0">
                <a:latin typeface="Arial" pitchFamily="34" charset="0"/>
                <a:ea typeface="黑体" pitchFamily="49" charset="-122"/>
              </a:rPr>
              <a:t>所做的报表，可使用命令：</a:t>
            </a:r>
          </a:p>
          <a:p>
            <a:r>
              <a:rPr lang="en-US" altLang="zh-CN" sz="2100" dirty="0">
                <a:latin typeface="Arial" pitchFamily="34" charset="0"/>
                <a:ea typeface="黑体" pitchFamily="49" charset="-122"/>
              </a:rPr>
              <a:t>REPORT FORM Ex11-01.FRX</a:t>
            </a:r>
          </a:p>
          <a:p>
            <a:r>
              <a:rPr lang="zh-CN" altLang="en-US" sz="2100" dirty="0" smtClean="0">
                <a:latin typeface="Arial" pitchFamily="34" charset="0"/>
                <a:ea typeface="黑体" pitchFamily="49" charset="-122"/>
              </a:rPr>
              <a:t>　　执行</a:t>
            </a:r>
            <a:r>
              <a:rPr lang="zh-CN" altLang="en-US" sz="2100" dirty="0">
                <a:latin typeface="Arial" pitchFamily="34" charset="0"/>
                <a:ea typeface="黑体" pitchFamily="49" charset="-122"/>
              </a:rPr>
              <a:t>结果如图</a:t>
            </a:r>
            <a:r>
              <a:rPr lang="en-US" altLang="zh-CN" sz="2100" dirty="0">
                <a:latin typeface="Arial" pitchFamily="34" charset="0"/>
                <a:ea typeface="黑体" pitchFamily="49" charset="-122"/>
              </a:rPr>
              <a:t>11-27</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5745141" y="4848574"/>
            <a:ext cx="2286000" cy="369332"/>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11-27  </a:t>
            </a:r>
            <a:r>
              <a:rPr lang="zh-CN" altLang="en-US" dirty="0" smtClean="0">
                <a:solidFill>
                  <a:srgbClr val="FFFFFF"/>
                </a:solidFill>
                <a:latin typeface="Arial" pitchFamily="34" charset="0"/>
                <a:ea typeface="黑体" pitchFamily="49" charset="-122"/>
              </a:rPr>
              <a:t>打印报表</a:t>
            </a:r>
            <a:endParaRPr lang="zh-CN" altLang="en-US" dirty="0">
              <a:solidFill>
                <a:srgbClr val="FFFFFF"/>
              </a:solidFill>
              <a:latin typeface="Arial" pitchFamily="34" charset="0"/>
              <a:ea typeface="黑体" pitchFamily="49" charset="-122"/>
            </a:endParaRPr>
          </a:p>
        </p:txBody>
      </p:sp>
      <p:sp>
        <p:nvSpPr>
          <p:cNvPr id="4" name="AutoShape 7">
            <a:hlinkClick r:id="rId2" action="ppaction://hlinksldjump" highlightClick="1"/>
          </p:cNvPr>
          <p:cNvSpPr>
            <a:spLocks noChangeArrowheads="1"/>
          </p:cNvSpPr>
          <p:nvPr/>
        </p:nvSpPr>
        <p:spPr bwMode="auto">
          <a:xfrm>
            <a:off x="7656959"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
        <p:nvSpPr>
          <p:cNvPr id="5" name="Rectangle 3"/>
          <p:cNvSpPr>
            <a:spLocks noChangeArrowheads="1"/>
          </p:cNvSpPr>
          <p:nvPr/>
        </p:nvSpPr>
        <p:spPr bwMode="auto">
          <a:xfrm>
            <a:off x="74613" y="4725144"/>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11.5 </a:t>
            </a:r>
            <a:r>
              <a:rPr lang="zh-CN" altLang="en-US" sz="2400" dirty="0">
                <a:latin typeface="黑体" pitchFamily="49" charset="-122"/>
                <a:ea typeface="黑体" pitchFamily="49" charset="-122"/>
              </a:rPr>
              <a:t>报表设计举例</a:t>
            </a:r>
          </a:p>
        </p:txBody>
      </p:sp>
      <p:sp>
        <p:nvSpPr>
          <p:cNvPr id="6" name="Rectangle 4"/>
          <p:cNvSpPr>
            <a:spLocks noChangeArrowheads="1"/>
          </p:cNvSpPr>
          <p:nvPr/>
        </p:nvSpPr>
        <p:spPr bwMode="auto">
          <a:xfrm>
            <a:off x="74613" y="5208736"/>
            <a:ext cx="8997950" cy="3787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报表设计举例，请参考</a:t>
            </a:r>
            <a:r>
              <a:rPr lang="en-US" altLang="zh-CN" sz="2100" dirty="0" smtClean="0">
                <a:latin typeface="Arial" pitchFamily="34" charset="0"/>
                <a:ea typeface="黑体" pitchFamily="49" charset="-122"/>
              </a:rPr>
              <a:t>P466~469</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8821" y="1628800"/>
            <a:ext cx="4078641" cy="3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4280810"/>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AutoShape 2"/>
          <p:cNvSpPr>
            <a:spLocks noChangeArrowheads="1"/>
          </p:cNvSpPr>
          <p:nvPr/>
        </p:nvSpPr>
        <p:spPr bwMode="auto">
          <a:xfrm>
            <a:off x="2266950" y="404813"/>
            <a:ext cx="5886450"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11.1  </a:t>
            </a:r>
            <a:r>
              <a:rPr lang="zh-CN" altLang="en-US" sz="2400" dirty="0">
                <a:ea typeface="黑体" pitchFamily="49" charset="-122"/>
              </a:rPr>
              <a:t>报表的基本组成</a:t>
            </a:r>
          </a:p>
        </p:txBody>
      </p:sp>
      <p:sp>
        <p:nvSpPr>
          <p:cNvPr id="362499" name="AutoShape 3"/>
          <p:cNvSpPr>
            <a:spLocks noChangeArrowheads="1"/>
          </p:cNvSpPr>
          <p:nvPr/>
        </p:nvSpPr>
        <p:spPr bwMode="auto">
          <a:xfrm>
            <a:off x="2266950" y="1033463"/>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11.2  </a:t>
            </a:r>
            <a:r>
              <a:rPr lang="zh-CN" altLang="en-US" sz="2400" dirty="0">
                <a:ea typeface="黑体" pitchFamily="49" charset="-122"/>
              </a:rPr>
              <a:t>使用“报表向导”创建</a:t>
            </a:r>
            <a:r>
              <a:rPr lang="zh-CN" altLang="en-US" sz="2400" dirty="0" smtClean="0">
                <a:ea typeface="黑体" pitchFamily="49" charset="-122"/>
              </a:rPr>
              <a:t>报表</a:t>
            </a:r>
            <a:endParaRPr lang="zh-CN" altLang="en-US" sz="2400" dirty="0">
              <a:ea typeface="黑体" pitchFamily="49" charset="-122"/>
            </a:endParaRPr>
          </a:p>
        </p:txBody>
      </p:sp>
      <p:sp>
        <p:nvSpPr>
          <p:cNvPr id="362500" name="AutoShape 4"/>
          <p:cNvSpPr>
            <a:spLocks noChangeArrowheads="1"/>
          </p:cNvSpPr>
          <p:nvPr/>
        </p:nvSpPr>
        <p:spPr bwMode="auto">
          <a:xfrm>
            <a:off x="2266950" y="1663700"/>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11.3 </a:t>
            </a:r>
            <a:r>
              <a:rPr lang="zh-CN" altLang="en-US" sz="2400" dirty="0">
                <a:ea typeface="黑体" pitchFamily="49" charset="-122"/>
              </a:rPr>
              <a:t>使用“报表设计器”创建报表</a:t>
            </a:r>
          </a:p>
        </p:txBody>
      </p:sp>
      <p:sp>
        <p:nvSpPr>
          <p:cNvPr id="362501" name="AutoShape 5"/>
          <p:cNvSpPr>
            <a:spLocks noChangeArrowheads="1"/>
          </p:cNvSpPr>
          <p:nvPr/>
        </p:nvSpPr>
        <p:spPr bwMode="auto">
          <a:xfrm>
            <a:off x="2266950" y="2292350"/>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11.4  </a:t>
            </a:r>
            <a:r>
              <a:rPr lang="zh-CN" altLang="en-US" sz="2400" dirty="0">
                <a:ea typeface="黑体" pitchFamily="49" charset="-122"/>
              </a:rPr>
              <a:t>打印报表</a:t>
            </a:r>
          </a:p>
        </p:txBody>
      </p:sp>
      <p:sp>
        <p:nvSpPr>
          <p:cNvPr id="362502" name="Rectangle 6"/>
          <p:cNvSpPr>
            <a:spLocks noChangeArrowheads="1"/>
          </p:cNvSpPr>
          <p:nvPr/>
        </p:nvSpPr>
        <p:spPr bwMode="auto">
          <a:xfrm>
            <a:off x="900113" y="5492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362503" name="AutoShape 7"/>
          <p:cNvSpPr>
            <a:spLocks noChangeArrowheads="1"/>
          </p:cNvSpPr>
          <p:nvPr/>
        </p:nvSpPr>
        <p:spPr bwMode="auto">
          <a:xfrm>
            <a:off x="2266950" y="2921000"/>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11.5 </a:t>
            </a:r>
            <a:r>
              <a:rPr lang="zh-CN" altLang="en-US" sz="2400" dirty="0">
                <a:ea typeface="黑体" pitchFamily="49" charset="-122"/>
              </a:rPr>
              <a:t>报表设计举例</a:t>
            </a:r>
          </a:p>
        </p:txBody>
      </p:sp>
    </p:spTree>
    <p:extLst>
      <p:ext uri="{BB962C8B-B14F-4D97-AF65-F5344CB8AC3E}">
        <p14:creationId xmlns:p14="http://schemas.microsoft.com/office/powerpoint/2010/main" val="1086873915"/>
      </p:ext>
    </p:extLst>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2829793"/>
            <a:ext cx="453231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11.1.1  </a:t>
            </a:r>
            <a:r>
              <a:rPr lang="zh-CN" altLang="en-US" sz="2200" dirty="0">
                <a:ea typeface="黑体" pitchFamily="49" charset="-122"/>
              </a:rPr>
              <a:t>报表布局</a:t>
            </a:r>
          </a:p>
        </p:txBody>
      </p:sp>
      <p:sp>
        <p:nvSpPr>
          <p:cNvPr id="363523" name="Rectangle 3"/>
          <p:cNvSpPr>
            <a:spLocks noChangeArrowheads="1"/>
          </p:cNvSpPr>
          <p:nvPr/>
        </p:nvSpPr>
        <p:spPr bwMode="auto">
          <a:xfrm>
            <a:off x="74613" y="1257299"/>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11.1  </a:t>
            </a:r>
            <a:r>
              <a:rPr lang="zh-CN" altLang="en-US" sz="2400" dirty="0">
                <a:latin typeface="黑体" pitchFamily="49" charset="-122"/>
                <a:ea typeface="黑体" pitchFamily="49" charset="-122"/>
              </a:rPr>
              <a:t>报表的基本组成</a:t>
            </a:r>
          </a:p>
        </p:txBody>
      </p:sp>
      <p:sp>
        <p:nvSpPr>
          <p:cNvPr id="363524" name="Rectangle 4"/>
          <p:cNvSpPr>
            <a:spLocks noChangeArrowheads="1"/>
          </p:cNvSpPr>
          <p:nvPr/>
        </p:nvSpPr>
        <p:spPr bwMode="auto">
          <a:xfrm>
            <a:off x="74613" y="188640"/>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本章</a:t>
            </a:r>
            <a:r>
              <a:rPr lang="zh-CN" altLang="en-US" sz="2100" dirty="0">
                <a:latin typeface="Arial" pitchFamily="34" charset="0"/>
                <a:ea typeface="黑体" pitchFamily="49" charset="-122"/>
              </a:rPr>
              <a:t>介绍如何使用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提供的两个报表（</a:t>
            </a:r>
            <a:r>
              <a:rPr lang="en-US" altLang="zh-CN" sz="2100" dirty="0">
                <a:latin typeface="Arial" pitchFamily="34" charset="0"/>
                <a:ea typeface="黑体" pitchFamily="49" charset="-122"/>
              </a:rPr>
              <a:t>Report</a:t>
            </a:r>
            <a:r>
              <a:rPr lang="zh-CN" altLang="en-US" sz="2100" dirty="0">
                <a:latin typeface="Arial" pitchFamily="34" charset="0"/>
                <a:ea typeface="黑体" pitchFamily="49" charset="-122"/>
              </a:rPr>
              <a:t>）制作工具“报表向导”和“报表设计器”来设计报表。</a:t>
            </a:r>
            <a:r>
              <a:rPr lang="zh-CN" altLang="en-US" sz="2100" dirty="0" smtClean="0">
                <a:latin typeface="Arial" pitchFamily="34" charset="0"/>
                <a:ea typeface="黑体" pitchFamily="49" charset="-122"/>
              </a:rPr>
              <a:t>前者只需</a:t>
            </a:r>
            <a:r>
              <a:rPr lang="zh-CN" altLang="en-US" sz="2100" dirty="0">
                <a:latin typeface="Arial" pitchFamily="34" charset="0"/>
                <a:ea typeface="黑体" pitchFamily="49" charset="-122"/>
              </a:rPr>
              <a:t>回答简单的提问即可自动生成报表；</a:t>
            </a:r>
            <a:r>
              <a:rPr lang="zh-CN" altLang="en-US" sz="2100" dirty="0" smtClean="0">
                <a:latin typeface="Arial" pitchFamily="34" charset="0"/>
                <a:ea typeface="黑体" pitchFamily="49" charset="-122"/>
              </a:rPr>
              <a:t>后者允许</a:t>
            </a:r>
            <a:r>
              <a:rPr lang="zh-CN" altLang="en-US" sz="2100" dirty="0">
                <a:latin typeface="Arial" pitchFamily="34" charset="0"/>
                <a:ea typeface="黑体" pitchFamily="49" charset="-122"/>
              </a:rPr>
              <a:t>用户采用可视化的手段直接设计报表或修改报表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1749846"/>
            <a:ext cx="8997950" cy="10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一</a:t>
            </a:r>
            <a:r>
              <a:rPr lang="zh-CN" altLang="en-US" sz="2100" dirty="0">
                <a:latin typeface="Arial" pitchFamily="34" charset="0"/>
                <a:ea typeface="黑体" pitchFamily="49" charset="-122"/>
              </a:rPr>
              <a:t>个报表包括“数据源”和“布局”两个基本组成部分。数据源通常是数据库中的表</a:t>
            </a:r>
            <a:r>
              <a:rPr lang="zh-CN" altLang="en-US" sz="2100" dirty="0" smtClean="0">
                <a:latin typeface="Arial" pitchFamily="34" charset="0"/>
                <a:ea typeface="黑体" pitchFamily="49" charset="-122"/>
              </a:rPr>
              <a:t>，也可以</a:t>
            </a:r>
            <a:r>
              <a:rPr lang="zh-CN" altLang="en-US" sz="2100" dirty="0">
                <a:latin typeface="Arial" pitchFamily="34" charset="0"/>
                <a:ea typeface="黑体" pitchFamily="49" charset="-122"/>
              </a:rPr>
              <a:t>是视图、查询或临时表；而布局则是指定义报表的打印格式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4"/>
          <p:cNvSpPr>
            <a:spLocks noChangeArrowheads="1"/>
          </p:cNvSpPr>
          <p:nvPr/>
        </p:nvSpPr>
        <p:spPr bwMode="auto">
          <a:xfrm>
            <a:off x="74613" y="3250340"/>
            <a:ext cx="899795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报表</a:t>
            </a:r>
            <a:r>
              <a:rPr lang="zh-CN" altLang="en-US" sz="2100" dirty="0">
                <a:latin typeface="Arial" pitchFamily="34" charset="0"/>
                <a:ea typeface="黑体" pitchFamily="49" charset="-122"/>
              </a:rPr>
              <a:t>布局，即报表格式</a:t>
            </a:r>
            <a:r>
              <a:rPr lang="zh-CN" altLang="en-US" sz="2100" dirty="0" smtClean="0">
                <a:latin typeface="Arial" pitchFamily="34" charset="0"/>
                <a:ea typeface="黑体" pitchFamily="49" charset="-122"/>
              </a:rPr>
              <a:t>。表</a:t>
            </a:r>
            <a:r>
              <a:rPr lang="en-US" altLang="zh-CN" sz="2100" dirty="0">
                <a:latin typeface="Arial" pitchFamily="34" charset="0"/>
                <a:ea typeface="黑体" pitchFamily="49" charset="-122"/>
              </a:rPr>
              <a:t>11-1</a:t>
            </a:r>
            <a:r>
              <a:rPr lang="zh-CN" altLang="en-US" sz="2100" dirty="0">
                <a:latin typeface="Arial" pitchFamily="34" charset="0"/>
                <a:ea typeface="黑体" pitchFamily="49" charset="-122"/>
              </a:rPr>
              <a:t>列出了常规报表布局的说明</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2" name="矩形 1"/>
          <p:cNvSpPr/>
          <p:nvPr/>
        </p:nvSpPr>
        <p:spPr>
          <a:xfrm>
            <a:off x="2773388" y="3685469"/>
            <a:ext cx="345638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11-1  </a:t>
            </a:r>
            <a:r>
              <a:rPr lang="zh-CN" altLang="en-US" dirty="0">
                <a:solidFill>
                  <a:srgbClr val="FFFFFF"/>
                </a:solidFill>
                <a:latin typeface="Arial" pitchFamily="34" charset="0"/>
                <a:ea typeface="黑体" pitchFamily="49" charset="-122"/>
              </a:rPr>
              <a:t>常规布局的类型及说明</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4099587"/>
            <a:ext cx="7072274" cy="2569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7192713"/>
      </p:ext>
    </p:extLst>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2" y="188640"/>
            <a:ext cx="8997950" cy="1331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中有</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种创建报表布局的方法：</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用“报表向导”创建简单的单表或多表报表。</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用“快速报表”从单表中创建一个简单报表。</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用“报表设计器”修改已有的报表或创建自己的报表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2"/>
          <p:cNvSpPr>
            <a:spLocks noChangeArrowheads="1"/>
          </p:cNvSpPr>
          <p:nvPr/>
        </p:nvSpPr>
        <p:spPr bwMode="auto">
          <a:xfrm>
            <a:off x="74612" y="1562366"/>
            <a:ext cx="5217467"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11.1.2  </a:t>
            </a:r>
            <a:r>
              <a:rPr lang="zh-CN" altLang="en-US" sz="2200" dirty="0">
                <a:ea typeface="黑体" pitchFamily="49" charset="-122"/>
              </a:rPr>
              <a:t>报表布局文件</a:t>
            </a:r>
          </a:p>
        </p:txBody>
      </p:sp>
      <p:sp>
        <p:nvSpPr>
          <p:cNvPr id="4" name="Rectangle 3"/>
          <p:cNvSpPr>
            <a:spLocks noChangeArrowheads="1"/>
          </p:cNvSpPr>
          <p:nvPr/>
        </p:nvSpPr>
        <p:spPr bwMode="auto">
          <a:xfrm>
            <a:off x="74612" y="3386723"/>
            <a:ext cx="5217467"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11.2  </a:t>
            </a:r>
            <a:r>
              <a:rPr lang="zh-CN" altLang="en-US" sz="2400" dirty="0">
                <a:latin typeface="黑体" pitchFamily="49" charset="-122"/>
                <a:ea typeface="黑体" pitchFamily="49" charset="-122"/>
              </a:rPr>
              <a:t>使用“报表向导”创建报表</a:t>
            </a:r>
          </a:p>
        </p:txBody>
      </p:sp>
      <p:sp>
        <p:nvSpPr>
          <p:cNvPr id="5" name="Rectangle 4"/>
          <p:cNvSpPr>
            <a:spLocks noChangeArrowheads="1"/>
          </p:cNvSpPr>
          <p:nvPr/>
        </p:nvSpPr>
        <p:spPr bwMode="auto">
          <a:xfrm>
            <a:off x="74612" y="1964690"/>
            <a:ext cx="8997950" cy="1379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报表</a:t>
            </a:r>
            <a:r>
              <a:rPr lang="zh-CN" altLang="en-US" sz="2100" dirty="0">
                <a:latin typeface="Arial" pitchFamily="34" charset="0"/>
                <a:ea typeface="黑体" pitchFamily="49" charset="-122"/>
              </a:rPr>
              <a:t>文件以</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frx</a:t>
            </a:r>
            <a:r>
              <a:rPr lang="zh-CN" altLang="en-US" sz="2100" dirty="0">
                <a:latin typeface="Arial" pitchFamily="34" charset="0"/>
                <a:ea typeface="黑体" pitchFamily="49" charset="-122"/>
              </a:rPr>
              <a:t>为扩展名，它是存储报表的详细说明。它指定了存储的域控件、要打印的文本以及信息在页面上的位置。报表文件不存储每个数据字段的值，而只存储一个特定报表的位置和格式信息。每次运行报表时，值都可能不同。这取决于报表文件所用数据源的字段内容是否更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4"/>
          <p:cNvSpPr>
            <a:spLocks noChangeArrowheads="1"/>
          </p:cNvSpPr>
          <p:nvPr/>
        </p:nvSpPr>
        <p:spPr bwMode="auto">
          <a:xfrm>
            <a:off x="74612" y="3861048"/>
            <a:ext cx="8997950"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可</a:t>
            </a:r>
            <a:r>
              <a:rPr lang="zh-CN" altLang="en-US" sz="2100" dirty="0">
                <a:latin typeface="Arial" pitchFamily="34" charset="0"/>
                <a:ea typeface="黑体" pitchFamily="49" charset="-122"/>
              </a:rPr>
              <a:t>使用下面</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种方法启动报表向导：</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在“项目管理器”中选择“文档”选项卡</a:t>
            </a:r>
            <a:r>
              <a:rPr lang="zh-CN" altLang="en-US" sz="2100" dirty="0" smtClean="0">
                <a:latin typeface="Arial" pitchFamily="34" charset="0"/>
                <a:ea typeface="黑体" pitchFamily="49" charset="-122"/>
              </a:rPr>
              <a:t>→“报表”→“新建”→“报表向导”</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打开“文件”菜单，单击</a:t>
            </a:r>
            <a:r>
              <a:rPr lang="zh-CN" altLang="en-US" sz="2100" dirty="0" smtClean="0">
                <a:latin typeface="Arial" pitchFamily="34" charset="0"/>
                <a:ea typeface="黑体" pitchFamily="49" charset="-122"/>
              </a:rPr>
              <a:t>“新建”</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“报表”</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“向导”</a:t>
            </a:r>
            <a:r>
              <a:rPr lang="zh-CN" altLang="en-US" sz="2100" dirty="0">
                <a:latin typeface="Arial" pitchFamily="34" charset="0"/>
                <a:ea typeface="黑体" pitchFamily="49" charset="-122"/>
              </a:rPr>
              <a:t>按钮。</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打开“工具”菜单，单击“向导”命令，然后单击“报表”命令。</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单击“常用”工具栏中的</a:t>
            </a:r>
            <a:r>
              <a:rPr lang="zh-CN" altLang="en-US" sz="2100" dirty="0" smtClean="0">
                <a:latin typeface="Arial" pitchFamily="34" charset="0"/>
                <a:ea typeface="黑体" pitchFamily="49" charset="-122"/>
              </a:rPr>
              <a:t>“新建”</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“报表”</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“向导”。</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不论</a:t>
            </a:r>
            <a:r>
              <a:rPr lang="zh-CN" altLang="en-US" sz="2100" dirty="0">
                <a:latin typeface="Arial" pitchFamily="34" charset="0"/>
                <a:ea typeface="黑体" pitchFamily="49" charset="-122"/>
              </a:rPr>
              <a:t>哪种方法，首先弹出如图</a:t>
            </a:r>
            <a:r>
              <a:rPr lang="en-US" altLang="zh-CN" sz="2100" dirty="0">
                <a:latin typeface="Arial" pitchFamily="34" charset="0"/>
                <a:ea typeface="黑体" pitchFamily="49" charset="-122"/>
              </a:rPr>
              <a:t>11-1</a:t>
            </a:r>
            <a:r>
              <a:rPr lang="zh-CN" altLang="en-US" sz="2100" dirty="0">
                <a:latin typeface="Arial" pitchFamily="34" charset="0"/>
                <a:ea typeface="黑体" pitchFamily="49" charset="-122"/>
              </a:rPr>
              <a:t>所示的“向导选取”对话框，如果数据源是一个表，应选取“报表向导”；如果数据源包括父表和子表，则应选取“一对多报表向导”</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278750340"/>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4353371"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下面</a:t>
            </a:r>
            <a:r>
              <a:rPr lang="zh-CN" altLang="en-US" sz="2100" dirty="0">
                <a:latin typeface="Arial" pitchFamily="34" charset="0"/>
                <a:ea typeface="黑体" pitchFamily="49" charset="-122"/>
              </a:rPr>
              <a:t>以“学生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表为例说明使用报表向导的操作步骤。</a:t>
            </a:r>
          </a:p>
          <a:p>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11-1】  </a:t>
            </a:r>
            <a:r>
              <a:rPr lang="zh-CN" altLang="en-US" sz="2100" dirty="0">
                <a:latin typeface="Arial" pitchFamily="34" charset="0"/>
                <a:ea typeface="黑体" pitchFamily="49" charset="-122"/>
              </a:rPr>
              <a:t>利用“报表向导”，创建按性别分类、性别相同再按是否团员分类的打印报表文件，如图</a:t>
            </a:r>
            <a:r>
              <a:rPr lang="en-US" altLang="zh-CN" sz="2100" dirty="0">
                <a:latin typeface="Arial" pitchFamily="34" charset="0"/>
                <a:ea typeface="黑体" pitchFamily="49" charset="-122"/>
              </a:rPr>
              <a:t>11-2</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设计步骤略，参见</a:t>
            </a:r>
            <a:r>
              <a:rPr lang="en-US" altLang="zh-CN" sz="2100" dirty="0" smtClean="0">
                <a:latin typeface="Arial" pitchFamily="34" charset="0"/>
                <a:ea typeface="黑体" pitchFamily="49" charset="-122"/>
              </a:rPr>
              <a:t>P455</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2444" y="277763"/>
            <a:ext cx="3555971" cy="314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469787" y="2729357"/>
            <a:ext cx="294307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11-1  “</a:t>
            </a:r>
            <a:r>
              <a:rPr lang="zh-CN" altLang="en-US" dirty="0">
                <a:solidFill>
                  <a:srgbClr val="FFFFFF"/>
                </a:solidFill>
                <a:latin typeface="Arial" pitchFamily="34" charset="0"/>
                <a:ea typeface="黑体" pitchFamily="49" charset="-122"/>
              </a:rPr>
              <a:t>向导选取”对话框</a:t>
            </a:r>
          </a:p>
        </p:txBody>
      </p:sp>
      <p:sp>
        <p:nvSpPr>
          <p:cNvPr id="4" name="矩形 3"/>
          <p:cNvSpPr/>
          <p:nvPr/>
        </p:nvSpPr>
        <p:spPr>
          <a:xfrm>
            <a:off x="6212021" y="4296812"/>
            <a:ext cx="1911614" cy="369332"/>
          </a:xfrm>
          <a:prstGeom prst="rect">
            <a:avLst/>
          </a:prstGeom>
        </p:spPr>
        <p:txBody>
          <a:bodyPr wrap="non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11-2  </a:t>
            </a:r>
            <a:r>
              <a:rPr lang="zh-CN" altLang="en-US" dirty="0">
                <a:solidFill>
                  <a:srgbClr val="FFFFFF"/>
                </a:solidFill>
                <a:latin typeface="Arial" pitchFamily="34" charset="0"/>
                <a:ea typeface="黑体" pitchFamily="49" charset="-122"/>
              </a:rPr>
              <a:t>预览报表</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9887" y="1916832"/>
            <a:ext cx="3877967" cy="237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p:cNvSpPr>
            <a:spLocks noChangeArrowheads="1"/>
          </p:cNvSpPr>
          <p:nvPr/>
        </p:nvSpPr>
        <p:spPr bwMode="auto">
          <a:xfrm>
            <a:off x="74613" y="5354351"/>
            <a:ext cx="4965274"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11.3.1  “</a:t>
            </a:r>
            <a:r>
              <a:rPr lang="zh-CN" altLang="en-US" sz="2200" dirty="0">
                <a:ea typeface="黑体" pitchFamily="49" charset="-122"/>
              </a:rPr>
              <a:t>报表设计器”的启动方法</a:t>
            </a:r>
          </a:p>
        </p:txBody>
      </p:sp>
      <p:sp>
        <p:nvSpPr>
          <p:cNvPr id="9" name="Rectangle 3"/>
          <p:cNvSpPr>
            <a:spLocks noChangeArrowheads="1"/>
          </p:cNvSpPr>
          <p:nvPr/>
        </p:nvSpPr>
        <p:spPr bwMode="auto">
          <a:xfrm>
            <a:off x="74613" y="4197325"/>
            <a:ext cx="4965274"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11.3 </a:t>
            </a:r>
            <a:r>
              <a:rPr lang="zh-CN" altLang="en-US" sz="2400" dirty="0">
                <a:latin typeface="黑体" pitchFamily="49" charset="-122"/>
                <a:ea typeface="黑体" pitchFamily="49" charset="-122"/>
              </a:rPr>
              <a:t>使用“报表设计器”创建报表</a:t>
            </a:r>
          </a:p>
        </p:txBody>
      </p:sp>
      <p:sp>
        <p:nvSpPr>
          <p:cNvPr id="10" name="Rectangle 4"/>
          <p:cNvSpPr>
            <a:spLocks noChangeArrowheads="1"/>
          </p:cNvSpPr>
          <p:nvPr/>
        </p:nvSpPr>
        <p:spPr bwMode="auto">
          <a:xfrm>
            <a:off x="74613" y="4648229"/>
            <a:ext cx="8997950" cy="687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“报表设计器”</a:t>
            </a:r>
            <a:r>
              <a:rPr lang="zh-CN" altLang="en-US" sz="2100" dirty="0">
                <a:latin typeface="Arial" pitchFamily="34" charset="0"/>
                <a:ea typeface="黑体" pitchFamily="49" charset="-122"/>
              </a:rPr>
              <a:t>为</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系统提供了一个可视化编程工具，利用“报表设计器”可以直观快速地创建报表布局</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1" name="Rectangle 4"/>
          <p:cNvSpPr>
            <a:spLocks noChangeArrowheads="1"/>
          </p:cNvSpPr>
          <p:nvPr/>
        </p:nvSpPr>
        <p:spPr bwMode="auto">
          <a:xfrm>
            <a:off x="74613" y="5733256"/>
            <a:ext cx="8997950" cy="1003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可以</a:t>
            </a:r>
            <a:r>
              <a:rPr lang="zh-CN" altLang="en-US" sz="2100" dirty="0">
                <a:latin typeface="Arial" pitchFamily="34" charset="0"/>
                <a:ea typeface="黑体" pitchFamily="49" charset="-122"/>
              </a:rPr>
              <a:t>采取以下几种方法打开报表设计器：</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在“项目管理器”中，选择“文档”选项卡，选择“报表”，单击“新建”按钮，选择“新建报表”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761871638"/>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4" name="Rectangle 4"/>
          <p:cNvSpPr>
            <a:spLocks noChangeArrowheads="1"/>
          </p:cNvSpPr>
          <p:nvPr/>
        </p:nvSpPr>
        <p:spPr bwMode="auto">
          <a:xfrm>
            <a:off x="74613" y="188640"/>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打开“文件”菜单，单击</a:t>
            </a:r>
            <a:r>
              <a:rPr lang="zh-CN" altLang="en-US" sz="2100" dirty="0" smtClean="0">
                <a:latin typeface="Arial" pitchFamily="34" charset="0"/>
                <a:ea typeface="黑体" pitchFamily="49" charset="-122"/>
              </a:rPr>
              <a:t>“新建”</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“报表”</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“新建文件”</a:t>
            </a:r>
            <a:r>
              <a:rPr lang="zh-CN" altLang="en-US" sz="2100" dirty="0">
                <a:latin typeface="Arial" pitchFamily="34" charset="0"/>
                <a:ea typeface="黑体" pitchFamily="49" charset="-122"/>
              </a:rPr>
              <a:t>按钮。</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单击“常用”工具栏中</a:t>
            </a:r>
            <a:r>
              <a:rPr lang="zh-CN" altLang="en-US" sz="2100" dirty="0" smtClean="0">
                <a:latin typeface="Arial" pitchFamily="34" charset="0"/>
                <a:ea typeface="黑体" pitchFamily="49" charset="-122"/>
              </a:rPr>
              <a:t>“新建”</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“报表”</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“新建报表”</a:t>
            </a:r>
            <a:r>
              <a:rPr lang="zh-CN" altLang="en-US" sz="2100" dirty="0">
                <a:latin typeface="Arial" pitchFamily="34" charset="0"/>
                <a:ea typeface="黑体" pitchFamily="49" charset="-122"/>
              </a:rPr>
              <a:t>按钮。</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使用创建报表文件命令：</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CREATE </a:t>
            </a:r>
            <a:r>
              <a:rPr lang="en-US" altLang="zh-CN" sz="2100" dirty="0">
                <a:solidFill>
                  <a:srgbClr val="FFFF00"/>
                </a:solidFill>
                <a:latin typeface="Arial" pitchFamily="34" charset="0"/>
                <a:ea typeface="黑体" pitchFamily="49" charset="-122"/>
              </a:rPr>
              <a:t>REPORT [</a:t>
            </a:r>
            <a:r>
              <a:rPr lang="en-US" altLang="zh-CN" sz="2100" dirty="0" err="1">
                <a:solidFill>
                  <a:srgbClr val="FFFF00"/>
                </a:solidFill>
                <a:latin typeface="Arial" pitchFamily="34" charset="0"/>
                <a:ea typeface="黑体" pitchFamily="49" charset="-122"/>
              </a:rPr>
              <a:t>rptFileName</a:t>
            </a:r>
            <a:r>
              <a:rPr lang="en-US" altLang="zh-CN" sz="2100" dirty="0">
                <a:solidFill>
                  <a:srgbClr val="FFFF00"/>
                </a:solidFill>
                <a:latin typeface="Arial" pitchFamily="34" charset="0"/>
                <a:ea typeface="黑体" pitchFamily="49" charset="-122"/>
              </a:rPr>
              <a:t> | ?]</a:t>
            </a:r>
          </a:p>
          <a:p>
            <a:r>
              <a:rPr lang="zh-CN" altLang="en-US" sz="2100" dirty="0" smtClean="0">
                <a:latin typeface="Arial" pitchFamily="34" charset="0"/>
                <a:ea typeface="黑体" pitchFamily="49" charset="-122"/>
              </a:rPr>
              <a:t>　　或</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MODIFY </a:t>
            </a:r>
            <a:r>
              <a:rPr lang="en-US" altLang="zh-CN" sz="2100" dirty="0">
                <a:latin typeface="Arial" pitchFamily="34" charset="0"/>
                <a:ea typeface="黑体" pitchFamily="49" charset="-122"/>
              </a:rPr>
              <a:t>REPORT [</a:t>
            </a:r>
            <a:r>
              <a:rPr lang="en-US" altLang="zh-CN" sz="2100" dirty="0" err="1">
                <a:latin typeface="Arial" pitchFamily="34" charset="0"/>
                <a:ea typeface="黑体" pitchFamily="49" charset="-122"/>
              </a:rPr>
              <a:t>rptFileName</a:t>
            </a:r>
            <a:r>
              <a:rPr lang="en-US" altLang="zh-CN" sz="2100" dirty="0">
                <a:latin typeface="Arial" pitchFamily="34" charset="0"/>
                <a:ea typeface="黑体" pitchFamily="49" charset="-122"/>
              </a:rPr>
              <a:t> | ?]</a:t>
            </a:r>
          </a:p>
          <a:p>
            <a:r>
              <a:rPr lang="zh-CN" altLang="en-US" sz="2100" dirty="0" smtClean="0">
                <a:latin typeface="Arial" pitchFamily="34" charset="0"/>
                <a:ea typeface="黑体" pitchFamily="49" charset="-122"/>
              </a:rPr>
              <a:t>　　其</a:t>
            </a:r>
            <a:r>
              <a:rPr lang="zh-CN" altLang="en-US" sz="2100" dirty="0">
                <a:latin typeface="Arial" pitchFamily="34" charset="0"/>
                <a:ea typeface="黑体" pitchFamily="49" charset="-122"/>
              </a:rPr>
              <a:t>功能是创建或修改一个名为</a:t>
            </a:r>
            <a:r>
              <a:rPr lang="en-US" altLang="zh-CN" sz="2100" dirty="0" err="1">
                <a:latin typeface="Arial" pitchFamily="34" charset="0"/>
                <a:ea typeface="黑体" pitchFamily="49" charset="-122"/>
              </a:rPr>
              <a:t>rptFileName</a:t>
            </a:r>
            <a:r>
              <a:rPr lang="zh-CN" altLang="en-US" sz="2100" dirty="0">
                <a:latin typeface="Arial" pitchFamily="34" charset="0"/>
                <a:ea typeface="黑体" pitchFamily="49" charset="-122"/>
              </a:rPr>
              <a:t>的报表文件，扩展名可省略，系统自动以</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frx</a:t>
            </a:r>
            <a:r>
              <a:rPr lang="zh-CN" altLang="en-US" sz="2100" dirty="0">
                <a:latin typeface="Arial" pitchFamily="34" charset="0"/>
                <a:ea typeface="黑体" pitchFamily="49" charset="-122"/>
              </a:rPr>
              <a:t>为扩展名。如果该报表文件已存在，就打开它允许进行修改；若不存在，就创建它。命令中的“</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同前所述。</a:t>
            </a:r>
          </a:p>
          <a:p>
            <a:r>
              <a:rPr lang="zh-CN" altLang="en-US" sz="2100" dirty="0" smtClean="0">
                <a:latin typeface="Arial" pitchFamily="34" charset="0"/>
                <a:ea typeface="黑体" pitchFamily="49" charset="-122"/>
              </a:rPr>
              <a:t>　　新建</a:t>
            </a:r>
            <a:r>
              <a:rPr lang="zh-CN" altLang="en-US" sz="2100" dirty="0">
                <a:latin typeface="Arial" pitchFamily="34" charset="0"/>
                <a:ea typeface="黑体" pitchFamily="49" charset="-122"/>
              </a:rPr>
              <a:t>报表时，报表设计器窗口是空的，如图</a:t>
            </a:r>
            <a:r>
              <a:rPr lang="en-US" altLang="zh-CN" sz="2100" dirty="0">
                <a:latin typeface="Arial" pitchFamily="34" charset="0"/>
                <a:ea typeface="黑体" pitchFamily="49" charset="-122"/>
              </a:rPr>
              <a:t>11-10</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2" name="矩形 1"/>
          <p:cNvSpPr/>
          <p:nvPr/>
        </p:nvSpPr>
        <p:spPr>
          <a:xfrm>
            <a:off x="422412" y="5013176"/>
            <a:ext cx="309634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11-10  “</a:t>
            </a:r>
            <a:r>
              <a:rPr lang="zh-CN" altLang="en-US" dirty="0">
                <a:solidFill>
                  <a:srgbClr val="FFFFFF"/>
                </a:solidFill>
                <a:latin typeface="Arial" pitchFamily="34" charset="0"/>
                <a:ea typeface="黑体" pitchFamily="49" charset="-122"/>
              </a:rPr>
              <a:t>报表设计器”窗口</a:t>
            </a:r>
          </a:p>
        </p:txBody>
      </p:sp>
      <p:sp>
        <p:nvSpPr>
          <p:cNvPr id="3" name="矩形 2"/>
          <p:cNvSpPr/>
          <p:nvPr/>
        </p:nvSpPr>
        <p:spPr>
          <a:xfrm>
            <a:off x="5580112" y="5949445"/>
            <a:ext cx="3026668"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11-11  </a:t>
            </a:r>
            <a:r>
              <a:rPr lang="zh-CN" altLang="en-US" dirty="0">
                <a:solidFill>
                  <a:srgbClr val="FFFFFF"/>
                </a:solidFill>
                <a:latin typeface="Arial" pitchFamily="34" charset="0"/>
                <a:ea typeface="黑体" pitchFamily="49" charset="-122"/>
              </a:rPr>
              <a:t>在报表设计器中打开一个已存在的报表</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34" y="3573016"/>
            <a:ext cx="33147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3509008"/>
            <a:ext cx="33147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4"/>
          <p:cNvSpPr>
            <a:spLocks noChangeArrowheads="1"/>
          </p:cNvSpPr>
          <p:nvPr/>
        </p:nvSpPr>
        <p:spPr bwMode="auto">
          <a:xfrm>
            <a:off x="74613" y="5445224"/>
            <a:ext cx="5361483" cy="1321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打开</a:t>
            </a:r>
            <a:r>
              <a:rPr lang="zh-CN" altLang="en-US" sz="2100" dirty="0">
                <a:latin typeface="Arial" pitchFamily="34" charset="0"/>
                <a:ea typeface="黑体" pitchFamily="49" charset="-122"/>
              </a:rPr>
              <a:t>一个已有的报表文件时，报表设计器窗口中将显示出该报表的布局。如，前面通过报表向导创建的报表，在报表设计器中将其打开，形式如图</a:t>
            </a:r>
            <a:r>
              <a:rPr lang="en-US" altLang="zh-CN" sz="2100" dirty="0">
                <a:latin typeface="Arial" pitchFamily="34" charset="0"/>
                <a:ea typeface="黑体" pitchFamily="49" charset="-122"/>
              </a:rPr>
              <a:t>11-11</a:t>
            </a:r>
            <a:r>
              <a:rPr lang="zh-CN" altLang="en-US" sz="2100" dirty="0">
                <a:latin typeface="Arial" pitchFamily="34" charset="0"/>
                <a:ea typeface="黑体" pitchFamily="49" charset="-122"/>
              </a:rPr>
              <a:t>所示。</a:t>
            </a:r>
          </a:p>
          <a:p>
            <a:r>
              <a:rPr lang="zh-CN" altLang="en-US" sz="2100" dirty="0">
                <a:latin typeface="Arial" pitchFamily="34" charset="0"/>
                <a:ea typeface="黑体" pitchFamily="49" charset="-122"/>
              </a:rPr>
              <a:t> </a:t>
            </a:r>
          </a:p>
        </p:txBody>
      </p:sp>
    </p:spTree>
    <p:extLst>
      <p:ext uri="{BB962C8B-B14F-4D97-AF65-F5344CB8AC3E}">
        <p14:creationId xmlns:p14="http://schemas.microsoft.com/office/powerpoint/2010/main" val="2024382239"/>
      </p:ext>
    </p:extLst>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74014"/>
            <a:ext cx="8997950" cy="32619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快速</a:t>
            </a:r>
            <a:r>
              <a:rPr lang="zh-CN" altLang="en-US" sz="2100" dirty="0">
                <a:latin typeface="Arial" pitchFamily="34" charset="0"/>
                <a:ea typeface="黑体" pitchFamily="49" charset="-122"/>
              </a:rPr>
              <a:t>报表可以快速地制作一个格式简单的报表。快速报表设计完毕后，再在报表设计器中根据实际需要进行修改，可以加快报表设计的进程。快速报表不适用于通用型字段。</a:t>
            </a:r>
          </a:p>
          <a:p>
            <a:r>
              <a:rPr lang="zh-CN" altLang="en-US" sz="2100" dirty="0" smtClean="0">
                <a:latin typeface="Arial" pitchFamily="34" charset="0"/>
                <a:ea typeface="黑体" pitchFamily="49" charset="-122"/>
              </a:rPr>
              <a:t>　　下面</a:t>
            </a:r>
            <a:r>
              <a:rPr lang="zh-CN" altLang="en-US" sz="2100" dirty="0">
                <a:latin typeface="Arial" pitchFamily="34" charset="0"/>
                <a:ea typeface="黑体" pitchFamily="49" charset="-122"/>
              </a:rPr>
              <a:t>以“学生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表为例说明创建快速报表的操作步骤：</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打开报表设计器：在命令窗口输入</a:t>
            </a:r>
            <a:r>
              <a:rPr lang="en-US" altLang="zh-CN" sz="2100" dirty="0">
                <a:latin typeface="Arial" pitchFamily="34" charset="0"/>
                <a:ea typeface="黑体" pitchFamily="49" charset="-122"/>
              </a:rPr>
              <a:t>MODIFY REPORT Ex11-02</a:t>
            </a:r>
            <a:r>
              <a:rPr lang="zh-CN" altLang="en-US" sz="2100" dirty="0">
                <a:latin typeface="Arial" pitchFamily="34" charset="0"/>
                <a:ea typeface="黑体" pitchFamily="49" charset="-122"/>
              </a:rPr>
              <a:t>命令打开报表设计器，如图</a:t>
            </a:r>
            <a:r>
              <a:rPr lang="en-US" altLang="zh-CN" sz="2100" dirty="0">
                <a:latin typeface="Arial" pitchFamily="34" charset="0"/>
                <a:ea typeface="黑体" pitchFamily="49" charset="-122"/>
              </a:rPr>
              <a:t>11-10</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设置数据源：在报表设计器窗口任意位置单击右键，从弹出的快捷菜单中选择“数据环境”命令，在数据环境设计器中添加“学生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启动快速创建报表：单击报表设计器窗口，打开“报表”菜单，单击“快速报表”命令，出现“快速报表”对话框，如图</a:t>
            </a:r>
            <a:r>
              <a:rPr lang="en-US" altLang="zh-CN" sz="2100" dirty="0">
                <a:latin typeface="Arial" pitchFamily="34" charset="0"/>
                <a:ea typeface="黑体" pitchFamily="49" charset="-122"/>
              </a:rPr>
              <a:t>11-12</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88640"/>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11.3.2  </a:t>
            </a:r>
            <a:r>
              <a:rPr lang="zh-CN" altLang="en-US" sz="2200" dirty="0">
                <a:ea typeface="黑体" pitchFamily="49" charset="-122"/>
              </a:rPr>
              <a:t>创建快速报表</a:t>
            </a:r>
          </a:p>
        </p:txBody>
      </p:sp>
      <p:sp>
        <p:nvSpPr>
          <p:cNvPr id="4" name="矩形 3"/>
          <p:cNvSpPr/>
          <p:nvPr/>
        </p:nvSpPr>
        <p:spPr>
          <a:xfrm>
            <a:off x="5534256" y="6359206"/>
            <a:ext cx="309634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11-12  “</a:t>
            </a:r>
            <a:r>
              <a:rPr lang="zh-CN" altLang="en-US" dirty="0">
                <a:solidFill>
                  <a:srgbClr val="FFFFFF"/>
                </a:solidFill>
                <a:latin typeface="Arial" pitchFamily="34" charset="0"/>
                <a:ea typeface="黑体" pitchFamily="49" charset="-122"/>
              </a:rPr>
              <a:t>快速报表”对话框</a:t>
            </a:r>
          </a:p>
        </p:txBody>
      </p:sp>
      <p:sp>
        <p:nvSpPr>
          <p:cNvPr id="5" name="Rectangle 4"/>
          <p:cNvSpPr>
            <a:spLocks noChangeArrowheads="1"/>
          </p:cNvSpPr>
          <p:nvPr/>
        </p:nvSpPr>
        <p:spPr bwMode="auto">
          <a:xfrm>
            <a:off x="74613" y="3935967"/>
            <a:ext cx="5217467" cy="2661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快速</a:t>
            </a:r>
            <a:r>
              <a:rPr lang="zh-CN" altLang="en-US" sz="2100" dirty="0">
                <a:latin typeface="Arial" pitchFamily="34" charset="0"/>
                <a:ea typeface="黑体" pitchFamily="49" charset="-122"/>
              </a:rPr>
              <a:t>报表对话框中的按钮</a:t>
            </a:r>
            <a:r>
              <a:rPr lang="zh-CN" altLang="en-US" sz="2100" dirty="0" smtClean="0">
                <a:latin typeface="Arial" pitchFamily="34" charset="0"/>
                <a:ea typeface="黑体" pitchFamily="49" charset="-122"/>
              </a:rPr>
              <a:t>功能如下</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“字段布局”</a:t>
            </a:r>
            <a:r>
              <a:rPr lang="zh-CN" altLang="en-US" sz="2100" dirty="0">
                <a:latin typeface="Arial" pitchFamily="34" charset="0"/>
                <a:ea typeface="黑体" pitchFamily="49" charset="-122"/>
              </a:rPr>
              <a:t>按钮：左侧的按钮表示字段按列布局，产生列报表（即每行一条记录）；右侧的按钮表示字段按行布局，产生行报表（即每条记录的字段在一侧竖直放置）。</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“标题”</a:t>
            </a:r>
            <a:r>
              <a:rPr lang="zh-CN" altLang="en-US" sz="2100" dirty="0">
                <a:latin typeface="Arial" pitchFamily="34" charset="0"/>
                <a:ea typeface="黑体" pitchFamily="49" charset="-122"/>
              </a:rPr>
              <a:t>复选框：表示是否在报表中为每一个字段添加一个字段名标题</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3842" y="4041320"/>
            <a:ext cx="3457172" cy="22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2626641"/>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260648"/>
            <a:ext cx="8997950" cy="28995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“添加别名”</a:t>
            </a:r>
            <a:r>
              <a:rPr lang="zh-CN" altLang="en-US" sz="2100" dirty="0">
                <a:latin typeface="Arial" pitchFamily="34" charset="0"/>
                <a:ea typeface="黑体" pitchFamily="49" charset="-122"/>
              </a:rPr>
              <a:t>复选框：表示是否在字段名前面添加表的别名。</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将表添加到数据环境中”复选框：表示是否将打开的表添加到数据环境中作为表的数据源。</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“字段”</a:t>
            </a:r>
            <a:r>
              <a:rPr lang="zh-CN" altLang="en-US" sz="2100" dirty="0">
                <a:latin typeface="Arial" pitchFamily="34" charset="0"/>
                <a:ea typeface="黑体" pitchFamily="49" charset="-122"/>
              </a:rPr>
              <a:t>按钮：用来选定字段，单击该按钮会激活“字段选择器”，为报表选择可用的字段（默认除通用型字段外的所有字段），如图</a:t>
            </a:r>
            <a:r>
              <a:rPr lang="en-US" altLang="zh-CN" sz="2100" dirty="0">
                <a:latin typeface="Arial" pitchFamily="34" charset="0"/>
                <a:ea typeface="黑体" pitchFamily="49" charset="-122"/>
              </a:rPr>
              <a:t>11-13</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生成报表文件：经过以上步骤，报表的布局和数据环境均已设置，单击快速报表中的“确定”，生成的快速报表便出现在“报表设计器”窗口中，如图</a:t>
            </a:r>
            <a:r>
              <a:rPr lang="en-US" altLang="zh-CN" sz="2100" dirty="0">
                <a:latin typeface="Arial" pitchFamily="34" charset="0"/>
                <a:ea typeface="黑体" pitchFamily="49" charset="-122"/>
              </a:rPr>
              <a:t>11-14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671465" y="5984107"/>
            <a:ext cx="336612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11-13  “</a:t>
            </a:r>
            <a:r>
              <a:rPr lang="zh-CN" altLang="en-US" dirty="0">
                <a:solidFill>
                  <a:srgbClr val="FFFFFF"/>
                </a:solidFill>
                <a:latin typeface="Arial" pitchFamily="34" charset="0"/>
                <a:ea typeface="黑体" pitchFamily="49" charset="-122"/>
              </a:rPr>
              <a:t>字段选择器”对话框</a:t>
            </a:r>
          </a:p>
        </p:txBody>
      </p:sp>
      <p:sp>
        <p:nvSpPr>
          <p:cNvPr id="4" name="矩形 3"/>
          <p:cNvSpPr/>
          <p:nvPr/>
        </p:nvSpPr>
        <p:spPr>
          <a:xfrm>
            <a:off x="5397267" y="5984107"/>
            <a:ext cx="273630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11-14  </a:t>
            </a:r>
            <a:r>
              <a:rPr lang="zh-CN" altLang="en-US" dirty="0">
                <a:solidFill>
                  <a:srgbClr val="FFFFFF"/>
                </a:solidFill>
                <a:latin typeface="Arial" pitchFamily="34" charset="0"/>
                <a:ea typeface="黑体" pitchFamily="49" charset="-122"/>
              </a:rPr>
              <a:t>生成的快速报表</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0980" y="4275728"/>
            <a:ext cx="4328879" cy="15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720" y="3560123"/>
            <a:ext cx="4206010" cy="2317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9343861"/>
      </p:ext>
    </p:extLst>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1636</TotalTime>
  <Pages>0</Pages>
  <Words>864</Words>
  <Characters>0</Characters>
  <Application>Microsoft Office PowerPoint</Application>
  <DocSecurity>0</DocSecurity>
  <PresentationFormat>全屏显示(4:3)</PresentationFormat>
  <Lines>0</Lines>
  <Paragraphs>167</Paragraphs>
  <Slides>20</Slides>
  <Notes>0</Notes>
  <HiddenSlides>0</HiddenSlides>
  <MMClips>1</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2837</cp:revision>
  <dcterms:created xsi:type="dcterms:W3CDTF">1999-01-28T02:15:27Z</dcterms:created>
  <dcterms:modified xsi:type="dcterms:W3CDTF">2015-11-10T03:50:54Z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