
<file path=[Content_Types].xml><?xml version="1.0" encoding="utf-8"?>
<Types xmlns="http://schemas.openxmlformats.org/package/2006/content-types">
  <Default Extension="mp3" ContentType="audio/unknown"/>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51" r:id="rId1"/>
    <p:sldMasterId id="2147483652" r:id="rId2"/>
  </p:sldMasterIdLst>
  <p:notesMasterIdLst>
    <p:notesMasterId r:id="rId88"/>
  </p:notesMasterIdLst>
  <p:sldIdLst>
    <p:sldId id="2604" r:id="rId3"/>
    <p:sldId id="2603" r:id="rId4"/>
    <p:sldId id="687" r:id="rId5"/>
    <p:sldId id="2593" r:id="rId6"/>
    <p:sldId id="1264" r:id="rId7"/>
    <p:sldId id="1265" r:id="rId8"/>
    <p:sldId id="1266" r:id="rId9"/>
    <p:sldId id="1267" r:id="rId10"/>
    <p:sldId id="1952" r:id="rId11"/>
    <p:sldId id="1953" r:id="rId12"/>
    <p:sldId id="1954" r:id="rId13"/>
    <p:sldId id="1955" r:id="rId14"/>
    <p:sldId id="1956" r:id="rId15"/>
    <p:sldId id="1957" r:id="rId16"/>
    <p:sldId id="1959" r:id="rId17"/>
    <p:sldId id="1958" r:id="rId18"/>
    <p:sldId id="1960" r:id="rId19"/>
    <p:sldId id="1961" r:id="rId20"/>
    <p:sldId id="1962" r:id="rId21"/>
    <p:sldId id="1963" r:id="rId22"/>
    <p:sldId id="1964" r:id="rId23"/>
    <p:sldId id="1965" r:id="rId24"/>
    <p:sldId id="1966" r:id="rId25"/>
    <p:sldId id="1967" r:id="rId26"/>
    <p:sldId id="1968" r:id="rId27"/>
    <p:sldId id="1969" r:id="rId28"/>
    <p:sldId id="2605" r:id="rId29"/>
    <p:sldId id="2594" r:id="rId30"/>
    <p:sldId id="2607" r:id="rId31"/>
    <p:sldId id="2606" r:id="rId32"/>
    <p:sldId id="2608" r:id="rId33"/>
    <p:sldId id="2610" r:id="rId34"/>
    <p:sldId id="2609" r:id="rId35"/>
    <p:sldId id="2611" r:id="rId36"/>
    <p:sldId id="2612" r:id="rId37"/>
    <p:sldId id="2614" r:id="rId38"/>
    <p:sldId id="2613" r:id="rId39"/>
    <p:sldId id="2615" r:id="rId40"/>
    <p:sldId id="2616" r:id="rId41"/>
    <p:sldId id="2617" r:id="rId42"/>
    <p:sldId id="2618" r:id="rId43"/>
    <p:sldId id="2619" r:id="rId44"/>
    <p:sldId id="2620" r:id="rId45"/>
    <p:sldId id="2621" r:id="rId46"/>
    <p:sldId id="2622" r:id="rId47"/>
    <p:sldId id="2623" r:id="rId48"/>
    <p:sldId id="2624" r:id="rId49"/>
    <p:sldId id="2625" r:id="rId50"/>
    <p:sldId id="2626" r:id="rId51"/>
    <p:sldId id="2595" r:id="rId52"/>
    <p:sldId id="2627" r:id="rId53"/>
    <p:sldId id="2628" r:id="rId54"/>
    <p:sldId id="2629" r:id="rId55"/>
    <p:sldId id="2630" r:id="rId56"/>
    <p:sldId id="2631" r:id="rId57"/>
    <p:sldId id="2632" r:id="rId58"/>
    <p:sldId id="2633" r:id="rId59"/>
    <p:sldId id="2634" r:id="rId60"/>
    <p:sldId id="2596" r:id="rId61"/>
    <p:sldId id="2636" r:id="rId62"/>
    <p:sldId id="2637" r:id="rId63"/>
    <p:sldId id="2638" r:id="rId64"/>
    <p:sldId id="2639" r:id="rId65"/>
    <p:sldId id="2640" r:id="rId66"/>
    <p:sldId id="2641" r:id="rId67"/>
    <p:sldId id="2642" r:id="rId68"/>
    <p:sldId id="2643" r:id="rId69"/>
    <p:sldId id="2644" r:id="rId70"/>
    <p:sldId id="2645" r:id="rId71"/>
    <p:sldId id="2646" r:id="rId72"/>
    <p:sldId id="2647" r:id="rId73"/>
    <p:sldId id="2648" r:id="rId74"/>
    <p:sldId id="2649" r:id="rId75"/>
    <p:sldId id="2650" r:id="rId76"/>
    <p:sldId id="2651" r:id="rId77"/>
    <p:sldId id="2652" r:id="rId78"/>
    <p:sldId id="2653" r:id="rId79"/>
    <p:sldId id="2597" r:id="rId80"/>
    <p:sldId id="2654" r:id="rId81"/>
    <p:sldId id="2655" r:id="rId82"/>
    <p:sldId id="2656" r:id="rId83"/>
    <p:sldId id="2657" r:id="rId84"/>
    <p:sldId id="2658" r:id="rId85"/>
    <p:sldId id="2598" r:id="rId86"/>
    <p:sldId id="2659" r:id="rId87"/>
  </p:sldIdLst>
  <p:sldSz cx="9144000" cy="6858000" type="screen4x3"/>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Times New Roman" pitchFamily="18" charset="0"/>
        <a:ea typeface="宋体" pitchFamily="2" charset="-122"/>
        <a:cs typeface="+mn-cs"/>
      </a:defRPr>
    </a:lvl5pPr>
    <a:lvl6pPr marL="2286000" algn="l" defTabSz="914400" rtl="0" eaLnBrk="1" latinLnBrk="0" hangingPunct="1">
      <a:defRPr kern="1200">
        <a:solidFill>
          <a:schemeClr val="tx1"/>
        </a:solidFill>
        <a:latin typeface="Times New Roman" pitchFamily="18" charset="0"/>
        <a:ea typeface="宋体" pitchFamily="2" charset="-122"/>
        <a:cs typeface="+mn-cs"/>
      </a:defRPr>
    </a:lvl6pPr>
    <a:lvl7pPr marL="2743200" algn="l" defTabSz="914400" rtl="0" eaLnBrk="1" latinLnBrk="0" hangingPunct="1">
      <a:defRPr kern="1200">
        <a:solidFill>
          <a:schemeClr val="tx1"/>
        </a:solidFill>
        <a:latin typeface="Times New Roman" pitchFamily="18" charset="0"/>
        <a:ea typeface="宋体" pitchFamily="2" charset="-122"/>
        <a:cs typeface="+mn-cs"/>
      </a:defRPr>
    </a:lvl7pPr>
    <a:lvl8pPr marL="3200400" algn="l" defTabSz="914400" rtl="0" eaLnBrk="1" latinLnBrk="0" hangingPunct="1">
      <a:defRPr kern="1200">
        <a:solidFill>
          <a:schemeClr val="tx1"/>
        </a:solidFill>
        <a:latin typeface="Times New Roman" pitchFamily="18" charset="0"/>
        <a:ea typeface="宋体" pitchFamily="2" charset="-122"/>
        <a:cs typeface="+mn-cs"/>
      </a:defRPr>
    </a:lvl8pPr>
    <a:lvl9pPr marL="3657600" algn="l" defTabSz="914400" rtl="0" eaLnBrk="1" latinLnBrk="0" hangingPunct="1">
      <a:defRPr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CCFF33"/>
    <a:srgbClr val="0000FF"/>
    <a:srgbClr val="00CC00"/>
    <a:srgbClr val="FFFF00"/>
    <a:srgbClr val="0066FF"/>
    <a:srgbClr val="FF990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0" d="100"/>
          <a:sy n="80" d="100"/>
        </p:scale>
        <p:origin x="-1596" y="-96"/>
      </p:cViewPr>
      <p:guideLst>
        <p:guide orient="horz" pos="2113"/>
        <p:guide pos="2879"/>
      </p:guideLst>
    </p:cSldViewPr>
  </p:slideViewPr>
  <p:notesTextViewPr>
    <p:cViewPr>
      <p:scale>
        <a:sx n="1" d="1"/>
        <a:sy n="1" d="1"/>
      </p:scale>
      <p:origin x="0" y="0"/>
    </p:cViewPr>
  </p:notesTextViewPr>
  <p:sorterViewPr>
    <p:cViewPr>
      <p:scale>
        <a:sx n="100" d="100"/>
        <a:sy n="100" d="100"/>
      </p:scale>
      <p:origin x="0" y="376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zh-CN" altLang="en-US"/>
          </a:p>
        </p:txBody>
      </p:sp>
      <p:sp>
        <p:nvSpPr>
          <p:cNvPr id="307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zh-CN" altLang="en-US"/>
          </a:p>
        </p:txBody>
      </p:sp>
      <p:sp>
        <p:nvSpPr>
          <p:cNvPr id="497668" name="Rectangle 4"/>
          <p:cNvSpPr>
            <a:spLocks noGrp="1" noRot="1" noChangeAspect="1" noChangeArrowheads="1" noTextEdi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noTextEdit="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endParaRPr lang="zh-CN" altLang="zh-CN" noProof="0" smtClean="0"/>
          </a:p>
        </p:txBody>
      </p:sp>
      <p:sp>
        <p:nvSpPr>
          <p:cNvPr id="307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zh-CN" alt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410FC27A-1C0F-4C47-8681-2CBF45B9A5DC}" type="slidenum">
              <a:rPr lang="zh-CN" altLang="en-US"/>
              <a:pPr>
                <a:defRPr/>
              </a:pPr>
              <a:t>‹#›</a:t>
            </a:fld>
            <a:endParaRPr lang="zh-CN" altLang="en-US"/>
          </a:p>
        </p:txBody>
      </p:sp>
    </p:spTree>
    <p:extLst>
      <p:ext uri="{BB962C8B-B14F-4D97-AF65-F5344CB8AC3E}">
        <p14:creationId xmlns:p14="http://schemas.microsoft.com/office/powerpoint/2010/main" val="33502432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10FC27A-1C0F-4C47-8681-2CBF45B9A5DC}" type="slidenum">
              <a:rPr lang="zh-CN" altLang="en-US" smtClean="0"/>
              <a:pPr>
                <a:defRPr/>
              </a:pPr>
              <a:t>42</a:t>
            </a:fld>
            <a:endParaRPr lang="zh-CN" altLang="en-US"/>
          </a:p>
        </p:txBody>
      </p:sp>
    </p:spTree>
    <p:extLst>
      <p:ext uri="{BB962C8B-B14F-4D97-AF65-F5344CB8AC3E}">
        <p14:creationId xmlns:p14="http://schemas.microsoft.com/office/powerpoint/2010/main" val="247016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92086731-D0D8-4B0A-9008-C83E6671DDFF}" type="slidenum">
              <a:rPr lang="zh-CN" altLang="en-US"/>
              <a:pPr>
                <a:defRPr/>
              </a:pPr>
              <a:t>‹#›</a:t>
            </a:fld>
            <a:endParaRPr lang="zh-CN" altLang="en-US"/>
          </a:p>
        </p:txBody>
      </p:sp>
    </p:spTree>
    <p:extLst>
      <p:ext uri="{BB962C8B-B14F-4D97-AF65-F5344CB8AC3E}">
        <p14:creationId xmlns:p14="http://schemas.microsoft.com/office/powerpoint/2010/main" val="4256037610"/>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38EB08-85A6-4848-A68B-8647EBB1871C}" type="slidenum">
              <a:rPr lang="zh-CN" altLang="en-US"/>
              <a:pPr>
                <a:defRPr/>
              </a:pPr>
              <a:t>‹#›</a:t>
            </a:fld>
            <a:endParaRPr lang="zh-CN" altLang="en-US"/>
          </a:p>
        </p:txBody>
      </p:sp>
    </p:spTree>
    <p:extLst>
      <p:ext uri="{BB962C8B-B14F-4D97-AF65-F5344CB8AC3E}">
        <p14:creationId xmlns:p14="http://schemas.microsoft.com/office/powerpoint/2010/main" val="682846989"/>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BC202778-62B0-44E1-A3B5-AB18B914A3AD}" type="slidenum">
              <a:rPr lang="zh-CN" altLang="en-US"/>
              <a:pPr>
                <a:defRPr/>
              </a:pPr>
              <a:t>‹#›</a:t>
            </a:fld>
            <a:endParaRPr lang="zh-CN" altLang="en-US"/>
          </a:p>
        </p:txBody>
      </p:sp>
    </p:spTree>
    <p:extLst>
      <p:ext uri="{BB962C8B-B14F-4D97-AF65-F5344CB8AC3E}">
        <p14:creationId xmlns:p14="http://schemas.microsoft.com/office/powerpoint/2010/main" val="2208000736"/>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D14339-707A-479D-B73C-71318C8F8E28}" type="slidenum">
              <a:rPr lang="en-US"/>
              <a:pPr>
                <a:defRPr/>
              </a:pPr>
              <a:t>‹#›</a:t>
            </a:fld>
            <a:endParaRPr lang="en-US"/>
          </a:p>
        </p:txBody>
      </p:sp>
    </p:spTree>
    <p:extLst>
      <p:ext uri="{BB962C8B-B14F-4D97-AF65-F5344CB8AC3E}">
        <p14:creationId xmlns:p14="http://schemas.microsoft.com/office/powerpoint/2010/main" val="2088349483"/>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C02C6-CEEF-4C9B-9087-AFA682323C54}" type="slidenum">
              <a:rPr lang="en-US"/>
              <a:pPr>
                <a:defRPr/>
              </a:pPr>
              <a:t>‹#›</a:t>
            </a:fld>
            <a:endParaRPr lang="en-US"/>
          </a:p>
        </p:txBody>
      </p:sp>
    </p:spTree>
    <p:extLst>
      <p:ext uri="{BB962C8B-B14F-4D97-AF65-F5344CB8AC3E}">
        <p14:creationId xmlns:p14="http://schemas.microsoft.com/office/powerpoint/2010/main" val="2263168031"/>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E7DBC6-1956-4FA1-A928-32A8F4E1D269}" type="slidenum">
              <a:rPr lang="en-US"/>
              <a:pPr>
                <a:defRPr/>
              </a:pPr>
              <a:t>‹#›</a:t>
            </a:fld>
            <a:endParaRPr lang="en-US"/>
          </a:p>
        </p:txBody>
      </p:sp>
    </p:spTree>
    <p:extLst>
      <p:ext uri="{BB962C8B-B14F-4D97-AF65-F5344CB8AC3E}">
        <p14:creationId xmlns:p14="http://schemas.microsoft.com/office/powerpoint/2010/main" val="3734140048"/>
      </p:ext>
    </p:extLst>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67DD31F-AD32-4D04-BC88-AEA041FB2543}" type="slidenum">
              <a:rPr lang="en-US"/>
              <a:pPr>
                <a:defRPr/>
              </a:pPr>
              <a:t>‹#›</a:t>
            </a:fld>
            <a:endParaRPr lang="en-US"/>
          </a:p>
        </p:txBody>
      </p:sp>
    </p:spTree>
    <p:extLst>
      <p:ext uri="{BB962C8B-B14F-4D97-AF65-F5344CB8AC3E}">
        <p14:creationId xmlns:p14="http://schemas.microsoft.com/office/powerpoint/2010/main" val="296101221"/>
      </p:ext>
    </p:extLst>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B9D5A64-AA08-4515-9F71-6121EF5B1D52}" type="slidenum">
              <a:rPr lang="en-US"/>
              <a:pPr>
                <a:defRPr/>
              </a:pPr>
              <a:t>‹#›</a:t>
            </a:fld>
            <a:endParaRPr lang="en-US"/>
          </a:p>
        </p:txBody>
      </p:sp>
    </p:spTree>
    <p:extLst>
      <p:ext uri="{BB962C8B-B14F-4D97-AF65-F5344CB8AC3E}">
        <p14:creationId xmlns:p14="http://schemas.microsoft.com/office/powerpoint/2010/main" val="271185446"/>
      </p:ext>
    </p:extLst>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87933E-4EC5-4227-8DAC-0EB6D3A3D155}" type="slidenum">
              <a:rPr lang="en-US"/>
              <a:pPr>
                <a:defRPr/>
              </a:pPr>
              <a:t>‹#›</a:t>
            </a:fld>
            <a:endParaRPr lang="en-US"/>
          </a:p>
        </p:txBody>
      </p:sp>
    </p:spTree>
    <p:extLst>
      <p:ext uri="{BB962C8B-B14F-4D97-AF65-F5344CB8AC3E}">
        <p14:creationId xmlns:p14="http://schemas.microsoft.com/office/powerpoint/2010/main" val="4111579998"/>
      </p:ext>
    </p:extLst>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1F707D9-D500-4F22-B6EB-4428C5156C07}" type="slidenum">
              <a:rPr lang="en-US"/>
              <a:pPr>
                <a:defRPr/>
              </a:pPr>
              <a:t>‹#›</a:t>
            </a:fld>
            <a:endParaRPr lang="en-US"/>
          </a:p>
        </p:txBody>
      </p:sp>
    </p:spTree>
    <p:extLst>
      <p:ext uri="{BB962C8B-B14F-4D97-AF65-F5344CB8AC3E}">
        <p14:creationId xmlns:p14="http://schemas.microsoft.com/office/powerpoint/2010/main" val="3049579601"/>
      </p:ext>
    </p:extLst>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7E42E6-19A4-467C-A018-BBEFA4C4C1BD}" type="slidenum">
              <a:rPr lang="en-US"/>
              <a:pPr>
                <a:defRPr/>
              </a:pPr>
              <a:t>‹#›</a:t>
            </a:fld>
            <a:endParaRPr lang="en-US"/>
          </a:p>
        </p:txBody>
      </p:sp>
    </p:spTree>
    <p:extLst>
      <p:ext uri="{BB962C8B-B14F-4D97-AF65-F5344CB8AC3E}">
        <p14:creationId xmlns:p14="http://schemas.microsoft.com/office/powerpoint/2010/main" val="3134716556"/>
      </p:ext>
    </p:extLst>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70BBA9AD-CCFD-4F3A-95EC-7FD964C23F58}" type="slidenum">
              <a:rPr lang="zh-CN" altLang="en-US"/>
              <a:pPr>
                <a:defRPr/>
              </a:pPr>
              <a:t>‹#›</a:t>
            </a:fld>
            <a:endParaRPr lang="zh-CN" altLang="en-US"/>
          </a:p>
        </p:txBody>
      </p:sp>
    </p:spTree>
    <p:extLst>
      <p:ext uri="{BB962C8B-B14F-4D97-AF65-F5344CB8AC3E}">
        <p14:creationId xmlns:p14="http://schemas.microsoft.com/office/powerpoint/2010/main" val="4006942458"/>
      </p:ext>
    </p:extLst>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2EF936-15AC-49AA-9591-2CD67992E754}" type="slidenum">
              <a:rPr lang="en-US"/>
              <a:pPr>
                <a:defRPr/>
              </a:pPr>
              <a:t>‹#›</a:t>
            </a:fld>
            <a:endParaRPr lang="en-US"/>
          </a:p>
        </p:txBody>
      </p:sp>
    </p:spTree>
    <p:extLst>
      <p:ext uri="{BB962C8B-B14F-4D97-AF65-F5344CB8AC3E}">
        <p14:creationId xmlns:p14="http://schemas.microsoft.com/office/powerpoint/2010/main" val="1691168557"/>
      </p:ext>
    </p:extLst>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B418F6-FEA0-4BB4-8E96-DC6A0C8CD6E5}" type="slidenum">
              <a:rPr lang="en-US"/>
              <a:pPr>
                <a:defRPr/>
              </a:pPr>
              <a:t>‹#›</a:t>
            </a:fld>
            <a:endParaRPr lang="en-US"/>
          </a:p>
        </p:txBody>
      </p:sp>
    </p:spTree>
    <p:extLst>
      <p:ext uri="{BB962C8B-B14F-4D97-AF65-F5344CB8AC3E}">
        <p14:creationId xmlns:p14="http://schemas.microsoft.com/office/powerpoint/2010/main" val="501315216"/>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4F98E-DB03-4AB0-8888-98835FAA8EA6}" type="slidenum">
              <a:rPr lang="en-US"/>
              <a:pPr>
                <a:defRPr/>
              </a:pPr>
              <a:t>‹#›</a:t>
            </a:fld>
            <a:endParaRPr lang="en-US"/>
          </a:p>
        </p:txBody>
      </p:sp>
    </p:spTree>
    <p:extLst>
      <p:ext uri="{BB962C8B-B14F-4D97-AF65-F5344CB8AC3E}">
        <p14:creationId xmlns:p14="http://schemas.microsoft.com/office/powerpoint/2010/main" val="766413026"/>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6" name="Rectangle 6"/>
          <p:cNvSpPr>
            <a:spLocks noGrp="1" noChangeArrowheads="1"/>
          </p:cNvSpPr>
          <p:nvPr>
            <p:ph type="sldNum" sz="quarter" idx="12"/>
          </p:nvPr>
        </p:nvSpPr>
        <p:spPr>
          <a:ln/>
        </p:spPr>
        <p:txBody>
          <a:bodyPr/>
          <a:lstStyle>
            <a:lvl1pPr>
              <a:defRPr/>
            </a:lvl1pPr>
          </a:lstStyle>
          <a:p>
            <a:pPr>
              <a:defRPr/>
            </a:pPr>
            <a:fld id="{AFE4F989-58EB-408F-9FE0-630401C7BB03}" type="slidenum">
              <a:rPr lang="zh-CN" altLang="en-US"/>
              <a:pPr>
                <a:defRPr/>
              </a:pPr>
              <a:t>‹#›</a:t>
            </a:fld>
            <a:endParaRPr lang="zh-CN" altLang="en-US"/>
          </a:p>
        </p:txBody>
      </p:sp>
    </p:spTree>
    <p:extLst>
      <p:ext uri="{BB962C8B-B14F-4D97-AF65-F5344CB8AC3E}">
        <p14:creationId xmlns:p14="http://schemas.microsoft.com/office/powerpoint/2010/main" val="2631784158"/>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735BA748-7C9E-49F2-84CF-DCB08DE8660C}" type="slidenum">
              <a:rPr lang="zh-CN" altLang="en-US"/>
              <a:pPr>
                <a:defRPr/>
              </a:pPr>
              <a:t>‹#›</a:t>
            </a:fld>
            <a:endParaRPr lang="zh-CN" altLang="en-US"/>
          </a:p>
        </p:txBody>
      </p:sp>
    </p:spTree>
    <p:extLst>
      <p:ext uri="{BB962C8B-B14F-4D97-AF65-F5344CB8AC3E}">
        <p14:creationId xmlns:p14="http://schemas.microsoft.com/office/powerpoint/2010/main" val="586459819"/>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9" name="Rectangle 6"/>
          <p:cNvSpPr>
            <a:spLocks noGrp="1" noChangeArrowheads="1"/>
          </p:cNvSpPr>
          <p:nvPr>
            <p:ph type="sldNum" sz="quarter" idx="12"/>
          </p:nvPr>
        </p:nvSpPr>
        <p:spPr>
          <a:ln/>
        </p:spPr>
        <p:txBody>
          <a:bodyPr/>
          <a:lstStyle>
            <a:lvl1pPr>
              <a:defRPr/>
            </a:lvl1pPr>
          </a:lstStyle>
          <a:p>
            <a:pPr>
              <a:defRPr/>
            </a:pPr>
            <a:fld id="{0CC82DEB-6576-4807-A590-7C41E0F84289}" type="slidenum">
              <a:rPr lang="zh-CN" altLang="en-US"/>
              <a:pPr>
                <a:defRPr/>
              </a:pPr>
              <a:t>‹#›</a:t>
            </a:fld>
            <a:endParaRPr lang="zh-CN" altLang="en-US"/>
          </a:p>
        </p:txBody>
      </p:sp>
    </p:spTree>
    <p:extLst>
      <p:ext uri="{BB962C8B-B14F-4D97-AF65-F5344CB8AC3E}">
        <p14:creationId xmlns:p14="http://schemas.microsoft.com/office/powerpoint/2010/main" val="1836292928"/>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F51CF5-DCDC-403F-8D26-FE9211FBA52C}" type="slidenum">
              <a:rPr lang="zh-CN" altLang="en-US"/>
              <a:pPr>
                <a:defRPr/>
              </a:pPr>
              <a:t>‹#›</a:t>
            </a:fld>
            <a:endParaRPr lang="zh-CN" altLang="en-US"/>
          </a:p>
        </p:txBody>
      </p:sp>
    </p:spTree>
    <p:extLst>
      <p:ext uri="{BB962C8B-B14F-4D97-AF65-F5344CB8AC3E}">
        <p14:creationId xmlns:p14="http://schemas.microsoft.com/office/powerpoint/2010/main" val="249432255"/>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4" name="Rectangle 6"/>
          <p:cNvSpPr>
            <a:spLocks noGrp="1" noChangeArrowheads="1"/>
          </p:cNvSpPr>
          <p:nvPr>
            <p:ph type="sldNum" sz="quarter" idx="12"/>
          </p:nvPr>
        </p:nvSpPr>
        <p:spPr>
          <a:ln/>
        </p:spPr>
        <p:txBody>
          <a:bodyPr/>
          <a:lstStyle>
            <a:lvl1pPr>
              <a:defRPr/>
            </a:lvl1pPr>
          </a:lstStyle>
          <a:p>
            <a:pPr>
              <a:defRPr/>
            </a:pPr>
            <a:fld id="{BFE6A15F-92B6-47BD-AA1C-D267DC96918A}" type="slidenum">
              <a:rPr lang="zh-CN" altLang="en-US"/>
              <a:pPr>
                <a:defRPr/>
              </a:pPr>
              <a:t>‹#›</a:t>
            </a:fld>
            <a:endParaRPr lang="zh-CN" altLang="en-US"/>
          </a:p>
        </p:txBody>
      </p:sp>
    </p:spTree>
    <p:extLst>
      <p:ext uri="{BB962C8B-B14F-4D97-AF65-F5344CB8AC3E}">
        <p14:creationId xmlns:p14="http://schemas.microsoft.com/office/powerpoint/2010/main" val="2533668032"/>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889713DE-C2A7-4353-8EC5-DC97D0CECF41}" type="slidenum">
              <a:rPr lang="zh-CN" altLang="en-US"/>
              <a:pPr>
                <a:defRPr/>
              </a:pPr>
              <a:t>‹#›</a:t>
            </a:fld>
            <a:endParaRPr lang="zh-CN" altLang="en-US"/>
          </a:p>
        </p:txBody>
      </p:sp>
    </p:spTree>
    <p:extLst>
      <p:ext uri="{BB962C8B-B14F-4D97-AF65-F5344CB8AC3E}">
        <p14:creationId xmlns:p14="http://schemas.microsoft.com/office/powerpoint/2010/main" val="2104633996"/>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en-US"/>
          </a:p>
        </p:txBody>
      </p:sp>
      <p:sp>
        <p:nvSpPr>
          <p:cNvPr id="7" name="Rectangle 6"/>
          <p:cNvSpPr>
            <a:spLocks noGrp="1" noChangeArrowheads="1"/>
          </p:cNvSpPr>
          <p:nvPr>
            <p:ph type="sldNum" sz="quarter" idx="12"/>
          </p:nvPr>
        </p:nvSpPr>
        <p:spPr>
          <a:ln/>
        </p:spPr>
        <p:txBody>
          <a:bodyPr/>
          <a:lstStyle>
            <a:lvl1pPr>
              <a:defRPr/>
            </a:lvl1pPr>
          </a:lstStyle>
          <a:p>
            <a:pPr>
              <a:defRPr/>
            </a:pPr>
            <a:fld id="{1B09C517-5D03-465D-88F0-779EDFEC99DA}" type="slidenum">
              <a:rPr lang="zh-CN" altLang="en-US"/>
              <a:pPr>
                <a:defRPr/>
              </a:pPr>
              <a:t>‹#›</a:t>
            </a:fld>
            <a:endParaRPr lang="zh-CN" altLang="en-US"/>
          </a:p>
        </p:txBody>
      </p:sp>
    </p:spTree>
    <p:extLst>
      <p:ext uri="{BB962C8B-B14F-4D97-AF65-F5344CB8AC3E}">
        <p14:creationId xmlns:p14="http://schemas.microsoft.com/office/powerpoint/2010/main" val="3388394565"/>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zh-CN"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zh-CN"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27D64CE-EC30-47B3-9B35-16B467DEA6CF}" type="slidenum">
              <a:rPr lang="zh-CN" altLang="en-US"/>
              <a:pPr>
                <a:defRPr/>
              </a:pPr>
              <a:t>‹#›</a:t>
            </a:fld>
            <a:endParaRPr lang="zh-CN" altLang="en-US"/>
          </a:p>
        </p:txBody>
      </p:sp>
    </p:spTree>
  </p:cSld>
  <p:clrMap bg1="dk2" tx1="lt1" bg2="dk1"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000000"/>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2052"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p>
        </p:txBody>
      </p:sp>
      <p:sp>
        <p:nvSpPr>
          <p:cNvPr id="2053"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p>
        </p:txBody>
      </p:sp>
      <p:sp>
        <p:nvSpPr>
          <p:cNvPr id="2054"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2337D933-119B-485C-8DE1-4BF138A2F958}"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random/>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ctr"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ctr"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ctr"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ctr" rtl="0" eaLnBrk="0" fontAlgn="base" hangingPunct="0">
        <a:spcBef>
          <a:spcPct val="0"/>
        </a:spcBef>
        <a:spcAft>
          <a:spcPct val="0"/>
        </a:spcAft>
        <a:defRPr sz="4400">
          <a:solidFill>
            <a:schemeClr val="tx2"/>
          </a:solidFill>
          <a:latin typeface="Times New Roman" pitchFamily="18" charset="0"/>
          <a:ea typeface="宋体" pitchFamily="2" charset="-122"/>
        </a:defRPr>
      </a:lvl6pPr>
      <a:lvl7pPr marL="914400" algn="ctr" rtl="0" eaLnBrk="0" fontAlgn="base" hangingPunct="0">
        <a:spcBef>
          <a:spcPct val="0"/>
        </a:spcBef>
        <a:spcAft>
          <a:spcPct val="0"/>
        </a:spcAft>
        <a:defRPr sz="4400">
          <a:solidFill>
            <a:schemeClr val="tx2"/>
          </a:solidFill>
          <a:latin typeface="Times New Roman" pitchFamily="18" charset="0"/>
          <a:ea typeface="宋体" pitchFamily="2" charset="-122"/>
        </a:defRPr>
      </a:lvl7pPr>
      <a:lvl8pPr marL="1371600" algn="ctr" rtl="0" eaLnBrk="0" fontAlgn="base" hangingPunct="0">
        <a:spcBef>
          <a:spcPct val="0"/>
        </a:spcBef>
        <a:spcAft>
          <a:spcPct val="0"/>
        </a:spcAft>
        <a:defRPr sz="4400">
          <a:solidFill>
            <a:schemeClr val="tx2"/>
          </a:solidFill>
          <a:latin typeface="Times New Roman" pitchFamily="18" charset="0"/>
          <a:ea typeface="宋体" pitchFamily="2" charset="-122"/>
        </a:defRPr>
      </a:lvl8pPr>
      <a:lvl9pPr marL="1828800" algn="ctr" rtl="0" eaLnBrk="0" fontAlgn="base" hangingPunct="0">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hyperlink" Target="&#22823;&#23398;&#35745;&#31639;&#26426;&#22522;&#30784;(&#31532;&#19977;&#29256;)-7.pptx" TargetMode="External"/><Relationship Id="rId3" Type="http://schemas.openxmlformats.org/officeDocument/2006/relationships/image" Target="../media/image4.png"/><Relationship Id="rId7" Type="http://schemas.openxmlformats.org/officeDocument/2006/relationships/hyperlink" Target="&#22823;&#23398;&#35745;&#31639;&#26426;&#22522;&#30784;(&#31532;&#19977;&#29256;)-5.pptx" TargetMode="External"/><Relationship Id="rId2" Type="http://schemas.openxmlformats.org/officeDocument/2006/relationships/hyperlink" Target="&#20840;&#22269;&#35745;&#31639;&#26426;&#31561;&#32423;&#32771;&#35797;&#19968;&#32423;MSOffice&#32771;&#35797;&#39064;.doc" TargetMode="External"/><Relationship Id="rId1" Type="http://schemas.openxmlformats.org/officeDocument/2006/relationships/slideLayout" Target="../slideLayouts/slideLayout7.xml"/><Relationship Id="rId6" Type="http://schemas.openxmlformats.org/officeDocument/2006/relationships/hyperlink" Target="&#22823;&#23398;&#35745;&#31639;&#26426;&#22522;&#30784;(&#31532;&#19977;&#29256;)-4.pptx" TargetMode="External"/><Relationship Id="rId11" Type="http://schemas.openxmlformats.org/officeDocument/2006/relationships/hyperlink" Target="&#22823;&#23398;&#35745;&#31639;&#26426;&#22522;&#30784;(&#31532;&#19977;&#29256;)-8.pptx" TargetMode="External"/><Relationship Id="rId5" Type="http://schemas.openxmlformats.org/officeDocument/2006/relationships/hyperlink" Target="&#22823;&#23398;&#35745;&#31639;&#26426;&#22522;&#30784;(&#31532;&#19977;&#29256;)-3.pptx" TargetMode="External"/><Relationship Id="rId10" Type="http://schemas.openxmlformats.org/officeDocument/2006/relationships/hyperlink" Target="&#22823;&#23398;&#35745;&#31639;&#26426;&#22522;&#30784;(&#31532;&#19977;&#29256;)-1.pptx" TargetMode="External"/><Relationship Id="rId4" Type="http://schemas.openxmlformats.org/officeDocument/2006/relationships/hyperlink" Target="&#22823;&#23398;&#35745;&#31639;&#26426;&#22522;&#30784;(&#31532;&#19977;&#29256;)-2.pptx" TargetMode="External"/><Relationship Id="rId9" Type="http://schemas.openxmlformats.org/officeDocument/2006/relationships/hyperlink" Target="&#22823;&#23398;&#35745;&#31639;&#26426;&#22522;&#30784;(&#31532;&#19977;&#29256;)-6.pptx"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50.xml"/><Relationship Id="rId2" Type="http://schemas.openxmlformats.org/officeDocument/2006/relationships/slide" Target="slide5.xml"/><Relationship Id="rId1" Type="http://schemas.openxmlformats.org/officeDocument/2006/relationships/slideLayout" Target="../slideLayouts/slideLayout18.xml"/><Relationship Id="rId6" Type="http://schemas.openxmlformats.org/officeDocument/2006/relationships/slide" Target="slide26.xml"/><Relationship Id="rId5" Type="http://schemas.openxmlformats.org/officeDocument/2006/relationships/slide" Target="slide19.xml"/><Relationship Id="rId4" Type="http://schemas.openxmlformats.org/officeDocument/2006/relationships/slide" Target="slide13.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8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WordArt 3"/>
          <p:cNvSpPr>
            <a:spLocks noChangeArrowheads="1" noChangeShapeType="1"/>
          </p:cNvSpPr>
          <p:nvPr/>
        </p:nvSpPr>
        <p:spPr bwMode="auto">
          <a:xfrm>
            <a:off x="1038225" y="1384300"/>
            <a:ext cx="7345363" cy="731838"/>
          </a:xfrm>
          <a:prstGeom prst="rect">
            <a:avLst/>
          </a:prstGeom>
        </p:spPr>
        <p:txBody>
          <a:bodyPr wrap="none" fromWordArt="1">
            <a:prstTxWarp prst="textPlain">
              <a:avLst>
                <a:gd name="adj" fmla="val 50000"/>
              </a:avLst>
            </a:prstTxWarp>
          </a:bodyPr>
          <a:lstStyle/>
          <a:p>
            <a:pPr algn="ctr">
              <a:defRPr/>
            </a:pP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大学计算机基础</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第</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3</a:t>
            </a:r>
            <a:r>
              <a:rPr lang="zh-CN" altLang="en-US"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版</a:t>
            </a:r>
            <a:r>
              <a:rPr lang="en-US" altLang="zh-CN" sz="3600" b="1" kern="10" dirty="0">
                <a:ln w="19050" cap="sq" cmpd="sng">
                  <a:solidFill>
                    <a:srgbClr val="99CCFF"/>
                  </a:solidFill>
                  <a:round/>
                  <a:headEnd/>
                  <a:tailEnd/>
                </a:ln>
                <a:solidFill>
                  <a:srgbClr val="0066CC"/>
                </a:solidFill>
                <a:effectLst>
                  <a:outerShdw dist="35921" dir="2700000" algn="ctr" rotWithShape="0">
                    <a:srgbClr val="990000"/>
                  </a:outerShdw>
                </a:effectLst>
                <a:latin typeface="黑体"/>
                <a:ea typeface="黑体"/>
              </a:rPr>
              <a:t>)</a:t>
            </a:r>
          </a:p>
        </p:txBody>
      </p:sp>
      <p:sp>
        <p:nvSpPr>
          <p:cNvPr id="4103" name="Rectangle 7"/>
          <p:cNvSpPr>
            <a:spLocks noChangeArrowheads="1"/>
          </p:cNvSpPr>
          <p:nvPr/>
        </p:nvSpPr>
        <p:spPr bwMode="auto">
          <a:xfrm>
            <a:off x="3924300" y="2420938"/>
            <a:ext cx="468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zh-CN" altLang="en-US" sz="3600" dirty="0">
                <a:latin typeface="黑体" pitchFamily="49" charset="-122"/>
                <a:ea typeface="黑体" pitchFamily="49" charset="-122"/>
              </a:rPr>
              <a:t> </a:t>
            </a:r>
            <a:r>
              <a:rPr lang="en-US" altLang="zh-CN" sz="3600" dirty="0">
                <a:latin typeface="黑体" pitchFamily="49" charset="-122"/>
                <a:ea typeface="黑体" pitchFamily="49" charset="-122"/>
              </a:rPr>
              <a:t>—Win7+Office 2010</a:t>
            </a:r>
            <a:endParaRPr lang="zh-CN" altLang="en-US" sz="3600" dirty="0">
              <a:solidFill>
                <a:schemeClr val="accent1"/>
              </a:solidFill>
              <a:latin typeface="黑体" pitchFamily="49" charset="-122"/>
              <a:ea typeface="黑体" pitchFamily="49" charset="-122"/>
            </a:endParaRPr>
          </a:p>
        </p:txBody>
      </p:sp>
      <p:sp>
        <p:nvSpPr>
          <p:cNvPr id="4106" name="十字星 3"/>
          <p:cNvSpPr>
            <a:spLocks noChangeArrowheads="1"/>
          </p:cNvSpPr>
          <p:nvPr/>
        </p:nvSpPr>
        <p:spPr bwMode="auto">
          <a:xfrm>
            <a:off x="809625" y="915988"/>
            <a:ext cx="269875" cy="233362"/>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7" name="十字星 15"/>
          <p:cNvSpPr>
            <a:spLocks noChangeArrowheads="1"/>
          </p:cNvSpPr>
          <p:nvPr/>
        </p:nvSpPr>
        <p:spPr bwMode="auto">
          <a:xfrm>
            <a:off x="1079500" y="809625"/>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8" name="十字星 16"/>
          <p:cNvSpPr>
            <a:spLocks noChangeArrowheads="1"/>
          </p:cNvSpPr>
          <p:nvPr/>
        </p:nvSpPr>
        <p:spPr bwMode="auto">
          <a:xfrm>
            <a:off x="539750" y="6921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4109" name="十字星 17"/>
          <p:cNvSpPr>
            <a:spLocks noChangeArrowheads="1"/>
          </p:cNvSpPr>
          <p:nvPr/>
        </p:nvSpPr>
        <p:spPr bwMode="auto">
          <a:xfrm>
            <a:off x="552450" y="1149350"/>
            <a:ext cx="269875" cy="234950"/>
          </a:xfrm>
          <a:prstGeom prst="star4">
            <a:avLst>
              <a:gd name="adj" fmla="val 12500"/>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1" hangingPunct="1"/>
            <a:endParaRPr lang="zh-CN" altLang="en-US" sz="2400">
              <a:solidFill>
                <a:srgbClr val="FFFFFF"/>
              </a:solidFill>
              <a:latin typeface="宋体" pitchFamily="2" charset="-122"/>
              <a:sym typeface="宋体" pitchFamily="2" charset="-122"/>
            </a:endParaRPr>
          </a:p>
        </p:txBody>
      </p:sp>
      <p:sp>
        <p:nvSpPr>
          <p:cNvPr id="14" name="Text Box 9"/>
          <p:cNvSpPr txBox="1">
            <a:spLocks noChangeArrowheads="1"/>
          </p:cNvSpPr>
          <p:nvPr/>
        </p:nvSpPr>
        <p:spPr bwMode="auto">
          <a:xfrm>
            <a:off x="4421510" y="3671888"/>
            <a:ext cx="439896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400" dirty="0">
                <a:solidFill>
                  <a:srgbClr val="FFFF00"/>
                </a:solidFill>
              </a:rPr>
              <a:t>编者：何振林</a:t>
            </a:r>
          </a:p>
          <a:p>
            <a:endParaRPr lang="zh-CN" altLang="en-US" sz="2400" dirty="0">
              <a:solidFill>
                <a:srgbClr val="FFFF00"/>
              </a:solidFill>
            </a:endParaRPr>
          </a:p>
          <a:p>
            <a:r>
              <a:rPr lang="zh-CN" altLang="en-US" sz="2400" dirty="0">
                <a:solidFill>
                  <a:srgbClr val="FFFF00"/>
                </a:solidFill>
              </a:rPr>
              <a:t>联系方式：</a:t>
            </a:r>
          </a:p>
          <a:p>
            <a:r>
              <a:rPr lang="zh-CN" altLang="en-US" sz="2400" dirty="0">
                <a:solidFill>
                  <a:srgbClr val="FFFF00"/>
                </a:solidFill>
              </a:rPr>
              <a:t>      Tel：13908045104</a:t>
            </a:r>
          </a:p>
          <a:p>
            <a:r>
              <a:rPr lang="zh-CN" altLang="en-US" sz="2400" dirty="0">
                <a:solidFill>
                  <a:srgbClr val="FFFF00"/>
                </a:solidFill>
              </a:rPr>
              <a:t>E-Mail：2623308652@qq.com</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51871"/>
          <a:stretch/>
        </p:blipFill>
        <p:spPr>
          <a:xfrm>
            <a:off x="254508" y="3734944"/>
            <a:ext cx="1914863" cy="2692040"/>
          </a:xfrm>
          <a:prstGeom prst="rect">
            <a:avLst/>
          </a:prstGeom>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51519"/>
          <a:stretch/>
        </p:blipFill>
        <p:spPr>
          <a:xfrm>
            <a:off x="2248103" y="3734944"/>
            <a:ext cx="1891849" cy="2692040"/>
          </a:xfrm>
          <a:prstGeom prst="rect">
            <a:avLst/>
          </a:prstGeom>
        </p:spPr>
      </p:pic>
      <p:pic>
        <p:nvPicPr>
          <p:cNvPr id="4" name="Amazing Grace - 钢琴伴奏.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1260648" y="2924944"/>
            <a:ext cx="609600" cy="609600"/>
          </a:xfrm>
          <a:prstGeom prst="rect">
            <a:avLst/>
          </a:prstGeom>
        </p:spPr>
      </p:pic>
    </p:spTree>
    <p:extLst>
      <p:ext uri="{BB962C8B-B14F-4D97-AF65-F5344CB8AC3E}">
        <p14:creationId xmlns:p14="http://schemas.microsoft.com/office/powerpoint/2010/main" val="199499702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64763" fill="hold"/>
                                        <p:tgtEl>
                                          <p:spTgt spid="4"/>
                                        </p:tgtEl>
                                      </p:cBhvr>
                                    </p:cmd>
                                  </p:childTnLst>
                                </p:cTn>
                              </p:par>
                              <p:par>
                                <p:cTn id="7" presetID="1" presetClass="entr" presetSubtype="0" fill="hold" grpId="0" nodeType="withEffect">
                                  <p:stCondLst>
                                    <p:cond delay="0"/>
                                  </p:stCondLst>
                                  <p:childTnLst>
                                    <p:set>
                                      <p:cBhvr>
                                        <p:cTn id="8" dur="1" fill="hold">
                                          <p:stCondLst>
                                            <p:cond delay="0"/>
                                          </p:stCondLst>
                                        </p:cTn>
                                        <p:tgtEl>
                                          <p:spTgt spid="4106"/>
                                        </p:tgtEl>
                                        <p:attrNameLst>
                                          <p:attrName>style.visibility</p:attrName>
                                        </p:attrNameLst>
                                      </p:cBhvr>
                                      <p:to>
                                        <p:strVal val="visible"/>
                                      </p:to>
                                    </p:set>
                                  </p:childTnLst>
                                </p:cTn>
                              </p:par>
                              <p:par>
                                <p:cTn id="9" presetID="6" presetClass="emph" presetSubtype="0" repeatCount="indefinite" fill="hold" grpId="1" nodeType="withEffect">
                                  <p:stCondLst>
                                    <p:cond delay="0"/>
                                  </p:stCondLst>
                                  <p:childTnLst>
                                    <p:animScale>
                                      <p:cBhvr>
                                        <p:cTn id="10" dur="2000" fill="hold"/>
                                        <p:tgtEl>
                                          <p:spTgt spid="4106"/>
                                        </p:tgtEl>
                                      </p:cBhvr>
                                      <p:by x="400000" y="400000"/>
                                    </p:animScale>
                                  </p:childTnLst>
                                </p:cTn>
                              </p:par>
                              <p:par>
                                <p:cTn id="11" presetID="1" presetClass="entr" presetSubtype="0" fill="hold" grpId="0" nodeType="withEffect">
                                  <p:stCondLst>
                                    <p:cond delay="0"/>
                                  </p:stCondLst>
                                  <p:childTnLst>
                                    <p:set>
                                      <p:cBhvr>
                                        <p:cTn id="12" dur="1" fill="hold">
                                          <p:stCondLst>
                                            <p:cond delay="0"/>
                                          </p:stCondLst>
                                        </p:cTn>
                                        <p:tgtEl>
                                          <p:spTgt spid="4107"/>
                                        </p:tgtEl>
                                        <p:attrNameLst>
                                          <p:attrName>style.visibility</p:attrName>
                                        </p:attrNameLst>
                                      </p:cBhvr>
                                      <p:to>
                                        <p:strVal val="visible"/>
                                      </p:to>
                                    </p:set>
                                  </p:childTnLst>
                                </p:cTn>
                              </p:par>
                              <p:par>
                                <p:cTn id="13" presetID="1" presetClass="emph" presetSubtype="2" repeatCount="indefinite" fill="hold" grpId="1" nodeType="withEffect">
                                  <p:stCondLst>
                                    <p:cond delay="0"/>
                                  </p:stCondLst>
                                  <p:childTnLst>
                                    <p:animClr clrSpc="rgb" dir="cw">
                                      <p:cBhvr>
                                        <p:cTn id="14" dur="2000" fill="hold"/>
                                        <p:tgtEl>
                                          <p:spTgt spid="4107"/>
                                        </p:tgtEl>
                                        <p:attrNameLst>
                                          <p:attrName>fillcolor</p:attrName>
                                        </p:attrNameLst>
                                      </p:cBhvr>
                                      <p:to>
                                        <a:schemeClr val="accent2"/>
                                      </p:to>
                                    </p:animClr>
                                    <p:set>
                                      <p:cBhvr>
                                        <p:cTn id="15" dur="2000" fill="hold"/>
                                        <p:tgtEl>
                                          <p:spTgt spid="4107"/>
                                        </p:tgtEl>
                                        <p:attrNameLst>
                                          <p:attrName>fill.type</p:attrName>
                                        </p:attrNameLst>
                                      </p:cBhvr>
                                      <p:to>
                                        <p:strVal val="solid"/>
                                      </p:to>
                                    </p:set>
                                    <p:set>
                                      <p:cBhvr>
                                        <p:cTn id="16" dur="2000" fill="hold"/>
                                        <p:tgtEl>
                                          <p:spTgt spid="4107"/>
                                        </p:tgtEl>
                                        <p:attrNameLst>
                                          <p:attrName>fill.on</p:attrName>
                                        </p:attrNameLst>
                                      </p:cBhvr>
                                      <p:to>
                                        <p:strVal val="true"/>
                                      </p:to>
                                    </p:set>
                                  </p:childTnLst>
                                </p:cTn>
                              </p:par>
                              <p:par>
                                <p:cTn id="17" presetID="26" presetClass="path" presetSubtype="0" repeatCount="indefinite" accel="50000" decel="50000" fill="hold" grpId="3" nodeType="withEffect">
                                  <p:stCondLst>
                                    <p:cond delay="0"/>
                                  </p:stCondLst>
                                  <p:childTnLst>
                                    <p:animMotion origin="layout" path="M 0.000065 0.000093 C 0.000065 0.033193 0.087919 0.060043 0.195039 0.060043 C 0.321259 0.060043 0.366909 0.030183 0.386189 0.012133 L 0.405979 -0.011947 C 0.425599 -0.029997 0.474029 -0.059857 0.616739 -0.059857 C 0.708059 -0.059857 0.811879 -0.033007 0.811879 0.000093 C 0.811879 0.033193 0.708059 0.060043 0.616739 0.060043 C 0.474029 0.060043 0.425599 0.030183 0.405979 0.012133 L 0.386189 -0.011947 C 0.366909 -0.029997 0.321259 -0.059857 0.195039 -0.059857 C 0.087919 -0.059857 0.000065 -0.033007 0.000065 0.000093 Z " pathEditMode="relative" rAng="0" ptsTypes="ffFffffFfff">
                                      <p:cBhvr>
                                        <p:cTn id="18" dur="2000" fill="hold"/>
                                        <p:tgtEl>
                                          <p:spTgt spid="4107"/>
                                        </p:tgtEl>
                                        <p:attrNameLst>
                                          <p:attrName>ppt_x,ppt_y</p:attrName>
                                        </p:attrNameLst>
                                      </p:cBhvr>
                                      <p:rCtr x="40600" y="0"/>
                                    </p:animMotion>
                                  </p:childTnLst>
                                </p:cTn>
                              </p:par>
                              <p:par>
                                <p:cTn id="19" presetID="6" presetClass="emph" presetSubtype="0" repeatCount="indefinite" fill="hold" grpId="2" nodeType="withEffect">
                                  <p:stCondLst>
                                    <p:cond delay="0"/>
                                  </p:stCondLst>
                                  <p:childTnLst>
                                    <p:animScale>
                                      <p:cBhvr>
                                        <p:cTn id="20" dur="2000" fill="hold"/>
                                        <p:tgtEl>
                                          <p:spTgt spid="4107"/>
                                        </p:tgtEl>
                                      </p:cBhvr>
                                      <p:by x="400000" y="400000"/>
                                    </p:animScale>
                                  </p:childTnLst>
                                </p:cTn>
                              </p:par>
                              <p:par>
                                <p:cTn id="21" presetID="1" presetClass="entr" presetSubtype="0" fill="hold" grpId="0" nodeType="withEffect">
                                  <p:stCondLst>
                                    <p:cond delay="0"/>
                                  </p:stCondLst>
                                  <p:childTnLst>
                                    <p:set>
                                      <p:cBhvr>
                                        <p:cTn id="22" dur="1" fill="hold">
                                          <p:stCondLst>
                                            <p:cond delay="0"/>
                                          </p:stCondLst>
                                        </p:cTn>
                                        <p:tgtEl>
                                          <p:spTgt spid="4108"/>
                                        </p:tgtEl>
                                        <p:attrNameLst>
                                          <p:attrName>style.visibility</p:attrName>
                                        </p:attrNameLst>
                                      </p:cBhvr>
                                      <p:to>
                                        <p:strVal val="visible"/>
                                      </p:to>
                                    </p:set>
                                  </p:childTnLst>
                                </p:cTn>
                              </p:par>
                              <p:par>
                                <p:cTn id="23" presetID="6" presetClass="emph" presetSubtype="0" repeatCount="indefinite" fill="hold" grpId="1" nodeType="withEffect">
                                  <p:stCondLst>
                                    <p:cond delay="0"/>
                                  </p:stCondLst>
                                  <p:childTnLst>
                                    <p:animScale>
                                      <p:cBhvr>
                                        <p:cTn id="24" dur="2000" fill="hold"/>
                                        <p:tgtEl>
                                          <p:spTgt spid="4108"/>
                                        </p:tgtEl>
                                      </p:cBhvr>
                                      <p:by x="400000" y="400000"/>
                                    </p:animScale>
                                  </p:childTnLst>
                                </p:cTn>
                              </p:par>
                              <p:par>
                                <p:cTn id="25" presetID="1" presetClass="entr" presetSubtype="0" fill="hold" grpId="0" nodeType="withEffect">
                                  <p:stCondLst>
                                    <p:cond delay="0"/>
                                  </p:stCondLst>
                                  <p:childTnLst>
                                    <p:set>
                                      <p:cBhvr>
                                        <p:cTn id="26" dur="1" fill="hold">
                                          <p:stCondLst>
                                            <p:cond delay="0"/>
                                          </p:stCondLst>
                                        </p:cTn>
                                        <p:tgtEl>
                                          <p:spTgt spid="4109"/>
                                        </p:tgtEl>
                                        <p:attrNameLst>
                                          <p:attrName>style.visibility</p:attrName>
                                        </p:attrNameLst>
                                      </p:cBhvr>
                                      <p:to>
                                        <p:strVal val="visible"/>
                                      </p:to>
                                    </p:set>
                                  </p:childTnLst>
                                </p:cTn>
                              </p:par>
                              <p:par>
                                <p:cTn id="27" presetID="1" presetClass="emph" presetSubtype="2" repeatCount="indefinite" fill="hold" grpId="1" nodeType="withEffect">
                                  <p:stCondLst>
                                    <p:cond delay="0"/>
                                  </p:stCondLst>
                                  <p:childTnLst>
                                    <p:animClr clrSpc="rgb" dir="cw">
                                      <p:cBhvr>
                                        <p:cTn id="28" dur="2000" fill="hold"/>
                                        <p:tgtEl>
                                          <p:spTgt spid="4109"/>
                                        </p:tgtEl>
                                        <p:attrNameLst>
                                          <p:attrName>fillcolor</p:attrName>
                                        </p:attrNameLst>
                                      </p:cBhvr>
                                      <p:to>
                                        <a:schemeClr val="accent2"/>
                                      </p:to>
                                    </p:animClr>
                                    <p:set>
                                      <p:cBhvr>
                                        <p:cTn id="29" dur="2000" fill="hold"/>
                                        <p:tgtEl>
                                          <p:spTgt spid="4109"/>
                                        </p:tgtEl>
                                        <p:attrNameLst>
                                          <p:attrName>fill.type</p:attrName>
                                        </p:attrNameLst>
                                      </p:cBhvr>
                                      <p:to>
                                        <p:strVal val="solid"/>
                                      </p:to>
                                    </p:set>
                                    <p:set>
                                      <p:cBhvr>
                                        <p:cTn id="30" dur="2000" fill="hold"/>
                                        <p:tgtEl>
                                          <p:spTgt spid="4109"/>
                                        </p:tgtEl>
                                        <p:attrNameLst>
                                          <p:attrName>fill.on</p:attrName>
                                        </p:attrNameLst>
                                      </p:cBhvr>
                                      <p:to>
                                        <p:strVal val="true"/>
                                      </p:to>
                                    </p:set>
                                  </p:childTnLst>
                                </p:cTn>
                              </p:par>
                              <p:par>
                                <p:cTn id="31" presetID="26" presetClass="path" presetSubtype="0" repeatCount="indefinite" accel="50000" decel="50000" fill="hold" grpId="3" nodeType="withEffect">
                                  <p:stCondLst>
                                    <p:cond delay="0"/>
                                  </p:stCondLst>
                                  <p:childTnLst>
                                    <p:animMotion origin="layout" path="M -0.01667 -0.02222 C -0.01667 -0.09931 -0.04566 -0.16181 -0.08108 -0.16181 C -0.12274 -0.16181 -0.13802 -0.09236 -0.14392 -0.05046 L -0.15052 0.00579 C -0.15677 0.04768 -0.17292 0.11736 -0.21979 0.11736 C -0.25 0.11736 -0.28438 0.05463 -0.28438 -0.02222 C -0.28438 -0.09931 -0.25 -0.16181 -0.21979 -0.16181 C -0.17292 -0.16181 -0.15677 -0.09236 -0.15052 -0.05046 L -0.14392 0.00579 C -0.13802 0.04768 -0.12274 0.11736 -0.08108 0.11736 C -0.04566 0.11736 -0.01667 0.05463 -0.01667 -0.02222 Z " pathEditMode="relative" rAng="0" ptsTypes="ffFffffFfff">
                                      <p:cBhvr>
                                        <p:cTn id="32" dur="2000" fill="hold"/>
                                        <p:tgtEl>
                                          <p:spTgt spid="4109"/>
                                        </p:tgtEl>
                                        <p:attrNameLst>
                                          <p:attrName>ppt_x,ppt_y</p:attrName>
                                        </p:attrNameLst>
                                      </p:cBhvr>
                                      <p:rCtr x="-1338300" y="0"/>
                                    </p:animMotion>
                                  </p:childTnLst>
                                </p:cTn>
                              </p:par>
                              <p:par>
                                <p:cTn id="33" presetID="6" presetClass="emph" presetSubtype="0" repeatCount="indefinite" fill="hold" grpId="2" nodeType="withEffect">
                                  <p:stCondLst>
                                    <p:cond delay="0"/>
                                  </p:stCondLst>
                                  <p:childTnLst>
                                    <p:animScale>
                                      <p:cBhvr>
                                        <p:cTn id="34" dur="2000" fill="hold"/>
                                        <p:tgtEl>
                                          <p:spTgt spid="4109"/>
                                        </p:tgtEl>
                                      </p:cBhvr>
                                      <p:by x="400000" y="400000"/>
                                    </p:animScale>
                                  </p:childTnLst>
                                </p:cTn>
                              </p:par>
                              <p:par>
                                <p:cTn id="35" presetID="22" presetClass="entr" presetSubtype="8" fill="hold" nodeType="with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5000"/>
                                        <p:tgtEl>
                                          <p:spTgt spid="4099"/>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103"/>
                                        </p:tgtEl>
                                        <p:attrNameLst>
                                          <p:attrName>style.visibility</p:attrName>
                                        </p:attrNameLst>
                                      </p:cBhvr>
                                      <p:to>
                                        <p:strVal val="visible"/>
                                      </p:to>
                                    </p:set>
                                    <p:animEffect transition="in" filter="fade">
                                      <p:cBhvr>
                                        <p:cTn id="40" dur="1000"/>
                                        <p:tgtEl>
                                          <p:spTgt spid="4103"/>
                                        </p:tgtEl>
                                      </p:cBhvr>
                                    </p:animEffect>
                                    <p:anim calcmode="lin" valueType="num">
                                      <p:cBhvr>
                                        <p:cTn id="41" dur="1000" fill="hold"/>
                                        <p:tgtEl>
                                          <p:spTgt spid="4103"/>
                                        </p:tgtEl>
                                        <p:attrNameLst>
                                          <p:attrName>ppt_x</p:attrName>
                                        </p:attrNameLst>
                                      </p:cBhvr>
                                      <p:tavLst>
                                        <p:tav tm="0">
                                          <p:val>
                                            <p:strVal val="#ppt_x"/>
                                          </p:val>
                                        </p:tav>
                                        <p:tav tm="100000">
                                          <p:val>
                                            <p:strVal val="#ppt_x"/>
                                          </p:val>
                                        </p:tav>
                                      </p:tavLst>
                                    </p:anim>
                                    <p:anim calcmode="lin" valueType="num">
                                      <p:cBhvr>
                                        <p:cTn id="42" dur="1000" fill="hold"/>
                                        <p:tgtEl>
                                          <p:spTgt spid="4103"/>
                                        </p:tgtEl>
                                        <p:attrNameLst>
                                          <p:attrName>ppt_y</p:attrName>
                                        </p:attrNameLst>
                                      </p:cBhvr>
                                      <p:tavLst>
                                        <p:tav tm="0">
                                          <p:val>
                                            <p:strVal val="#ppt_y+.1"/>
                                          </p:val>
                                        </p:tav>
                                        <p:tav tm="100000">
                                          <p:val>
                                            <p:strVal val="#ppt_y"/>
                                          </p:val>
                                        </p:tav>
                                      </p:tavLst>
                                    </p:anim>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4"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par>
                                <p:cTn id="48" presetID="14" presetClass="entr" presetSubtype="10"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1" repeatCount="indefinite" fill="hold" display="0">
                  <p:stCondLst>
                    <p:cond delay="indefinite"/>
                  </p:stCondLst>
                  <p:endCondLst>
                    <p:cond evt="onStopAudio" delay="0">
                      <p:tgtEl>
                        <p:sldTgt/>
                      </p:tgtEl>
                    </p:cond>
                  </p:endCondLst>
                </p:cTn>
                <p:tgtEl>
                  <p:spTgt spid="4"/>
                </p:tgtEl>
              </p:cMediaNode>
            </p:audio>
          </p:childTnLst>
        </p:cTn>
      </p:par>
    </p:tnLst>
    <p:bldLst>
      <p:bldP spid="4103" grpId="0"/>
      <p:bldP spid="4106" grpId="0" bldLvl="0" animBg="1" autoUpdateAnimBg="0"/>
      <p:bldP spid="4106" grpId="1" bldLvl="0" animBg="1" autoUpdateAnimBg="0"/>
      <p:bldP spid="4107" grpId="0" bldLvl="0" animBg="1" autoUpdateAnimBg="0"/>
      <p:bldP spid="4107" grpId="1" bldLvl="0" animBg="1" autoUpdateAnimBg="0"/>
      <p:bldP spid="4107" grpId="2" bldLvl="0" animBg="1" autoUpdateAnimBg="0"/>
      <p:bldP spid="4107" grpId="3" bldLvl="0" animBg="1" autoUpdateAnimBg="0"/>
      <p:bldP spid="4108" grpId="0" bldLvl="0" animBg="1" autoUpdateAnimBg="0"/>
      <p:bldP spid="4108" grpId="1" bldLvl="0" animBg="1" autoUpdateAnimBg="0"/>
      <p:bldP spid="4109" grpId="0" bldLvl="0" animBg="1" autoUpdateAnimBg="0"/>
      <p:bldP spid="4109" grpId="1" bldLvl="0" animBg="1" autoUpdateAnimBg="0"/>
      <p:bldP spid="4109" grpId="2" bldLvl="0" animBg="1" autoUpdateAnimBg="0"/>
      <p:bldP spid="4109" grpId="3" bldLvl="0" animBg="1" autoUpdateAnimBg="0"/>
      <p:bldP spid="1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ChangeArrowheads="1"/>
          </p:cNvSpPr>
          <p:nvPr/>
        </p:nvSpPr>
        <p:spPr bwMode="auto">
          <a:xfrm>
            <a:off x="80963" y="260350"/>
            <a:ext cx="8997950" cy="1728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⑴</a:t>
            </a:r>
            <a:r>
              <a:rPr lang="zh-CN" altLang="en-US" sz="2200" dirty="0">
                <a:latin typeface="Arial" pitchFamily="34" charset="0"/>
                <a:ea typeface="黑体" pitchFamily="49" charset="-122"/>
              </a:rPr>
              <a:t>数据没有完全独立。虽然数据和程序被分开，但所设计的数据依然是针对某一特定的程序，所以无论是修改数据文件还是程序文件，二者都要相互影响。数据文件不能被多个程序所共享。</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⑵</a:t>
            </a:r>
            <a:r>
              <a:rPr lang="zh-CN" altLang="en-US" sz="2200" dirty="0">
                <a:latin typeface="Arial" pitchFamily="34" charset="0"/>
                <a:ea typeface="黑体" pitchFamily="49" charset="-122"/>
              </a:rPr>
              <a:t>存在数据冗余。文件系统中的数据没有合理和规范的结构，造成数据的重复存储，即数据的冗余。</a:t>
            </a:r>
          </a:p>
        </p:txBody>
      </p:sp>
      <p:pic>
        <p:nvPicPr>
          <p:cNvPr id="3686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738" y="2060575"/>
            <a:ext cx="4994275" cy="218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44" name="Rectangle 4"/>
          <p:cNvSpPr>
            <a:spLocks noChangeArrowheads="1"/>
          </p:cNvSpPr>
          <p:nvPr/>
        </p:nvSpPr>
        <p:spPr bwMode="auto">
          <a:xfrm>
            <a:off x="3956050" y="4508500"/>
            <a:ext cx="518603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黑体" pitchFamily="49" charset="-122"/>
                <a:ea typeface="黑体" pitchFamily="49" charset="-122"/>
              </a:rPr>
              <a:t>图9-2  文件系统阶段程序与数据之间的关系</a:t>
            </a:r>
          </a:p>
        </p:txBody>
      </p:sp>
      <p:sp>
        <p:nvSpPr>
          <p:cNvPr id="368645" name="Rectangle 5"/>
          <p:cNvSpPr>
            <a:spLocks noChangeArrowheads="1"/>
          </p:cNvSpPr>
          <p:nvPr/>
        </p:nvSpPr>
        <p:spPr bwMode="auto">
          <a:xfrm>
            <a:off x="146050" y="5373688"/>
            <a:ext cx="8997950" cy="1341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数据库</a:t>
            </a:r>
            <a:r>
              <a:rPr lang="zh-CN" altLang="en-US" sz="2200" dirty="0">
                <a:latin typeface="Arial" pitchFamily="34" charset="0"/>
                <a:ea typeface="黑体" pitchFamily="49" charset="-122"/>
              </a:rPr>
              <a:t>技术始于20世纪60年代末，到现在，数据库系统在全世界范围内得到广泛的应用。在数据库系统管理阶段，是将所有的数据集中到一个数据库中，形成一个数据中心，实行统一规划，集中管理，用户通过数据库管理系统来使用数据库中的数据。</a:t>
            </a:r>
          </a:p>
        </p:txBody>
      </p:sp>
      <p:sp>
        <p:nvSpPr>
          <p:cNvPr id="368646" name="Rectangle 6"/>
          <p:cNvSpPr>
            <a:spLocks noChangeArrowheads="1"/>
          </p:cNvSpPr>
          <p:nvPr/>
        </p:nvSpPr>
        <p:spPr bwMode="auto">
          <a:xfrm>
            <a:off x="80963" y="2060575"/>
            <a:ext cx="3914775" cy="2735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⑶</a:t>
            </a:r>
            <a:r>
              <a:rPr lang="zh-CN" altLang="en-US" sz="2200" dirty="0">
                <a:latin typeface="Arial" pitchFamily="34" charset="0"/>
                <a:ea typeface="黑体" pitchFamily="49" charset="-122"/>
              </a:rPr>
              <a:t>数据不能被集中管理。文件系统中的数据文件没有集中的管理机制，数据的安全性和完整性都不能得到保障。各数据之间、数据文件之间缺乏联系，给数据处理造成不便。</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文件系统</a:t>
            </a:r>
            <a:r>
              <a:rPr lang="zh-CN" altLang="en-US" sz="2200" dirty="0">
                <a:latin typeface="Arial" pitchFamily="34" charset="0"/>
                <a:ea typeface="黑体" pitchFamily="49" charset="-122"/>
              </a:rPr>
              <a:t>阶段程序与数据之间的关系如图9-2所示。</a:t>
            </a:r>
          </a:p>
        </p:txBody>
      </p:sp>
      <p:sp>
        <p:nvSpPr>
          <p:cNvPr id="368647" name="Rectangle 7"/>
          <p:cNvSpPr>
            <a:spLocks noChangeArrowheads="1"/>
          </p:cNvSpPr>
          <p:nvPr/>
        </p:nvSpPr>
        <p:spPr bwMode="auto">
          <a:xfrm>
            <a:off x="71438" y="4867275"/>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9.2.3  </a:t>
            </a:r>
            <a:r>
              <a:rPr lang="en-US" sz="2400" dirty="0" err="1">
                <a:ea typeface="黑体" pitchFamily="49" charset="-122"/>
              </a:rPr>
              <a:t>数据库系统阶段</a:t>
            </a:r>
            <a:endParaRPr lang="pt-BR" altLang="en-US" sz="2400" dirty="0">
              <a:ea typeface="黑体" pitchFamily="49" charset="-122"/>
            </a:endParaRPr>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ChangeArrowheads="1"/>
          </p:cNvSpPr>
          <p:nvPr/>
        </p:nvSpPr>
        <p:spPr bwMode="auto">
          <a:xfrm>
            <a:off x="80963" y="671148"/>
            <a:ext cx="8997950" cy="2062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⑴</a:t>
            </a:r>
            <a:r>
              <a:rPr lang="zh-CN" altLang="en-US" sz="2200" dirty="0">
                <a:latin typeface="Arial" pitchFamily="34" charset="0"/>
                <a:ea typeface="黑体" pitchFamily="49" charset="-122"/>
              </a:rPr>
              <a:t>数据的结构化</a:t>
            </a:r>
            <a:r>
              <a:rPr lang="zh-CN" altLang="en-US" sz="2200" dirty="0" smtClean="0">
                <a:latin typeface="Arial" pitchFamily="34" charset="0"/>
                <a:ea typeface="黑体" pitchFamily="49" charset="-122"/>
              </a:rPr>
              <a:t>。数据库</a:t>
            </a:r>
            <a:r>
              <a:rPr lang="zh-CN" altLang="en-US" sz="2200" dirty="0">
                <a:latin typeface="Arial" pitchFamily="34" charset="0"/>
                <a:ea typeface="黑体" pitchFamily="49" charset="-122"/>
              </a:rPr>
              <a:t>中的数据存储是按同一结构进行的。</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⑵数据共享。数据库系统中，数据库共享是它的主要目的。</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⑶数据独立性。数据库系统中，力求减少数据结构和应用程序相互依赖，实现数据的独立性。</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⑷可控冗余度。数据实现共享后，不必要的重复将全部消除，但为了提高查询效率，也可保留少量冗余，其冗余度由设计人员控制。</a:t>
            </a:r>
          </a:p>
        </p:txBody>
      </p:sp>
      <p:pic>
        <p:nvPicPr>
          <p:cNvPr id="3696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3644900"/>
            <a:ext cx="3744912" cy="172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9668" name="Rectangle 4"/>
          <p:cNvSpPr>
            <a:spLocks noChangeArrowheads="1"/>
          </p:cNvSpPr>
          <p:nvPr/>
        </p:nvSpPr>
        <p:spPr bwMode="auto">
          <a:xfrm>
            <a:off x="5291138" y="5535613"/>
            <a:ext cx="35290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latin typeface="Arial" pitchFamily="34" charset="0"/>
                <a:ea typeface="黑体" pitchFamily="49" charset="-122"/>
              </a:rPr>
              <a:t>图9-3   数据库系统阶段程序与数据之间的关系</a:t>
            </a:r>
          </a:p>
        </p:txBody>
      </p:sp>
      <p:sp>
        <p:nvSpPr>
          <p:cNvPr id="369669" name="Rectangle 5"/>
          <p:cNvSpPr>
            <a:spLocks noChangeArrowheads="1"/>
          </p:cNvSpPr>
          <p:nvPr/>
        </p:nvSpPr>
        <p:spPr bwMode="auto">
          <a:xfrm>
            <a:off x="80963" y="2852738"/>
            <a:ext cx="4995093" cy="3675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⑸</a:t>
            </a:r>
            <a:r>
              <a:rPr lang="zh-CN" altLang="en-US" sz="2200" dirty="0">
                <a:latin typeface="Arial" pitchFamily="34" charset="0"/>
                <a:ea typeface="黑体" pitchFamily="49" charset="-122"/>
              </a:rPr>
              <a:t>实现了数据统一控制：数据库系统提供了各种控制功能，保证了数据的并发控制、安全性和完整性。数据库作为多个用户和应用程序的共享资源，允许多个用户同时访问。并发控制可以防止多用户并发访问数据时产生的数据不一致性。安全性可以防止非法用户存取数据。完整性可以保证数据的正确性和有效性。</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数据库系统</a:t>
            </a:r>
            <a:r>
              <a:rPr lang="zh-CN" altLang="en-US" sz="2200" dirty="0">
                <a:latin typeface="Arial" pitchFamily="34" charset="0"/>
                <a:ea typeface="黑体" pitchFamily="49" charset="-122"/>
              </a:rPr>
              <a:t>阶段程序与数据之间的关系如图9-3所示。</a:t>
            </a:r>
          </a:p>
        </p:txBody>
      </p:sp>
      <p:sp>
        <p:nvSpPr>
          <p:cNvPr id="6" name="Rectangle 3"/>
          <p:cNvSpPr>
            <a:spLocks noChangeArrowheads="1"/>
          </p:cNvSpPr>
          <p:nvPr/>
        </p:nvSpPr>
        <p:spPr bwMode="auto">
          <a:xfrm>
            <a:off x="80963" y="116632"/>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a:ea typeface="黑体" pitchFamily="49" charset="-122"/>
              </a:rPr>
              <a:t>1</a:t>
            </a:r>
            <a:r>
              <a:rPr lang="zh-CN" altLang="en-US" sz="2300" dirty="0">
                <a:ea typeface="黑体" pitchFamily="49" charset="-122"/>
              </a:rPr>
              <a:t>．数据库系统的主要特点</a:t>
            </a:r>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ChangeArrowheads="1"/>
          </p:cNvSpPr>
          <p:nvPr/>
        </p:nvSpPr>
        <p:spPr bwMode="auto">
          <a:xfrm>
            <a:off x="80963" y="566917"/>
            <a:ext cx="8997950" cy="4083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数据库系统</a:t>
            </a:r>
            <a:r>
              <a:rPr lang="zh-CN" altLang="en-US" sz="2200" dirty="0">
                <a:latin typeface="Arial" pitchFamily="34" charset="0"/>
                <a:ea typeface="黑体" pitchFamily="49" charset="-122"/>
              </a:rPr>
              <a:t>的分类有多种方式，按照数据的存放地点的不同，数据库系统可分为集中式数据库系统和分布式数据库系统。</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⑴集中式数据库系统。集中式数据库系统是将数据集中在一个数据库中。数据在逻辑上和物理上都是集中存放的。所有的用户在存取和访问数据时，都要访问这个数据库。例如一个银行储蓄系统，如果系统的数据存放在一个集中式数据库中，那么所有储户在存款和取款时都要访问这个数据库。这种方式访问方便，但通信量大，速度慢。</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⑵分布式数据库系统。分布式数据库系统是将多个集中式的数据库通过网络连接起来，使各个节点的计算机可以利用网络通信功能访问其他节点上的数据库资源，使各个数据库系统的数据实现高度共享。</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分布式数据库系统的主要特点是：系统具有更高的透明度，可靠性与效率更高，局部与集中控制相结合，系统易于扩展</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3"/>
          <p:cNvSpPr>
            <a:spLocks noChangeArrowheads="1"/>
          </p:cNvSpPr>
          <p:nvPr/>
        </p:nvSpPr>
        <p:spPr bwMode="auto">
          <a:xfrm>
            <a:off x="80963" y="116632"/>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a:ea typeface="黑体" pitchFamily="49" charset="-122"/>
              </a:rPr>
              <a:t>2</a:t>
            </a:r>
            <a:r>
              <a:rPr lang="zh-CN" altLang="en-US" sz="2300" dirty="0">
                <a:ea typeface="黑体" pitchFamily="49" charset="-122"/>
              </a:rPr>
              <a:t>．数据库系统的分类</a:t>
            </a:r>
          </a:p>
        </p:txBody>
      </p:sp>
      <p:sp>
        <p:nvSpPr>
          <p:cNvPr id="4" name="Rectangle 3"/>
          <p:cNvSpPr>
            <a:spLocks noChangeArrowheads="1"/>
          </p:cNvSpPr>
          <p:nvPr/>
        </p:nvSpPr>
        <p:spPr bwMode="auto">
          <a:xfrm>
            <a:off x="80963" y="4665978"/>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3</a:t>
            </a:r>
            <a:r>
              <a:rPr lang="zh-CN" altLang="en-US" sz="2300" dirty="0">
                <a:ea typeface="黑体" pitchFamily="49" charset="-122"/>
              </a:rPr>
              <a:t>．数据库的应用</a:t>
            </a:r>
          </a:p>
        </p:txBody>
      </p:sp>
      <p:sp>
        <p:nvSpPr>
          <p:cNvPr id="5" name="Rectangle 2"/>
          <p:cNvSpPr>
            <a:spLocks noChangeArrowheads="1"/>
          </p:cNvSpPr>
          <p:nvPr/>
        </p:nvSpPr>
        <p:spPr bwMode="auto">
          <a:xfrm>
            <a:off x="80963" y="5116264"/>
            <a:ext cx="8997950" cy="1409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数据库</a:t>
            </a:r>
            <a:r>
              <a:rPr lang="zh-CN" altLang="en-US" sz="2200" dirty="0">
                <a:latin typeface="Arial" pitchFamily="34" charset="0"/>
                <a:ea typeface="黑体" pitchFamily="49" charset="-122"/>
              </a:rPr>
              <a:t>的应用非常广泛，如银行业、通信行业用数据库存储客户信息；企业用数据库管理原料、生产、产品等信息；经销行业用数据库存储生产、库存、销售信息；学校用数据库管理学生的个人信息、课程成绩等。</a:t>
            </a:r>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ChangeArrowheads="1"/>
          </p:cNvSpPr>
          <p:nvPr/>
        </p:nvSpPr>
        <p:spPr bwMode="auto">
          <a:xfrm>
            <a:off x="80963" y="750888"/>
            <a:ext cx="8997950" cy="206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数据模型</a:t>
            </a:r>
            <a:r>
              <a:rPr lang="zh-CN" altLang="en-US" sz="2200" dirty="0">
                <a:latin typeface="Arial" pitchFamily="34" charset="0"/>
                <a:ea typeface="黑体" pitchFamily="49" charset="-122"/>
              </a:rPr>
              <a:t>是指数据库中数据与数据之间的关系，数据模型不同，相应的数据库系统就完全不同，任何一个数据库系统都是基于某种数据模型的。不同的数据模型提供了模型化数据和信息的不同工具，根据模型应用的不同目的，可以将模型分为两类或两个层次：一是概念模型，二是数据模型。前者是按用户的观点来对数据和信息建模，后者是按计算机系统的观点对数据建模。</a:t>
            </a:r>
          </a:p>
        </p:txBody>
      </p:sp>
      <p:sp>
        <p:nvSpPr>
          <p:cNvPr id="371715" name="Rectangle 3"/>
          <p:cNvSpPr>
            <a:spLocks noChangeArrowheads="1"/>
          </p:cNvSpPr>
          <p:nvPr/>
        </p:nvSpPr>
        <p:spPr bwMode="auto">
          <a:xfrm>
            <a:off x="80963" y="2867025"/>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9.3.1  </a:t>
            </a:r>
            <a:r>
              <a:rPr lang="en-US" sz="2400" dirty="0" err="1">
                <a:ea typeface="黑体" pitchFamily="49" charset="-122"/>
              </a:rPr>
              <a:t>概念模型</a:t>
            </a:r>
            <a:endParaRPr lang="pt-BR" altLang="en-US" sz="2400" dirty="0">
              <a:ea typeface="黑体" pitchFamily="49" charset="-122"/>
            </a:endParaRPr>
          </a:p>
        </p:txBody>
      </p:sp>
      <p:sp>
        <p:nvSpPr>
          <p:cNvPr id="371716" name="Rectangle 4"/>
          <p:cNvSpPr>
            <a:spLocks noChangeArrowheads="1"/>
          </p:cNvSpPr>
          <p:nvPr/>
        </p:nvSpPr>
        <p:spPr bwMode="auto">
          <a:xfrm>
            <a:off x="80963" y="188913"/>
            <a:ext cx="4498975"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9.3  </a:t>
            </a:r>
            <a:r>
              <a:rPr lang="en-US" sz="2600" dirty="0" err="1">
                <a:latin typeface="黑体" pitchFamily="49" charset="-122"/>
                <a:ea typeface="黑体" pitchFamily="49" charset="-122"/>
              </a:rPr>
              <a:t>数据模型</a:t>
            </a:r>
            <a:endParaRPr lang="zh-CN" altLang="en-US" sz="2600" dirty="0">
              <a:latin typeface="黑体" pitchFamily="49" charset="-122"/>
              <a:ea typeface="黑体" pitchFamily="49" charset="-122"/>
            </a:endParaRPr>
          </a:p>
        </p:txBody>
      </p:sp>
      <p:sp>
        <p:nvSpPr>
          <p:cNvPr id="371717" name="Rectangle 5"/>
          <p:cNvSpPr>
            <a:spLocks noChangeArrowheads="1"/>
          </p:cNvSpPr>
          <p:nvPr/>
        </p:nvSpPr>
        <p:spPr bwMode="auto">
          <a:xfrm>
            <a:off x="80963" y="3357563"/>
            <a:ext cx="8997950" cy="3357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概念</a:t>
            </a:r>
            <a:r>
              <a:rPr lang="zh-CN" altLang="en-US" sz="2200" dirty="0">
                <a:latin typeface="Arial" pitchFamily="34" charset="0"/>
                <a:ea typeface="黑体" pitchFamily="49" charset="-122"/>
              </a:rPr>
              <a:t>模型是对客观事物及其联系的抽象，用于信息世界的建模，它强调其语义表达能力，以及能够较方便、直接地表达应用中各种语义知识。这类模型概念简单、清晰、易于被用户理解，是用户和数据库设计人员之间进行交流的语言。概念模型的表示方法很多，其中最著名的是E-R方法（实体-联系方法），它用E-R图来描述现实世界的概念模型，E-R图的主要成分是实体、联系和属性。</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在</a:t>
            </a:r>
            <a:r>
              <a:rPr lang="zh-CN" altLang="en-US" sz="2200" dirty="0">
                <a:latin typeface="Arial" pitchFamily="34" charset="0"/>
                <a:ea typeface="黑体" pitchFamily="49" charset="-122"/>
              </a:rPr>
              <a:t>概念模型中主要有如下一些概念：</a:t>
            </a:r>
          </a:p>
          <a:p>
            <a:r>
              <a:rPr lang="zh-CN" altLang="en-US" sz="2200" dirty="0">
                <a:latin typeface="Arial" pitchFamily="34" charset="0"/>
                <a:ea typeface="黑体" pitchFamily="49" charset="-122"/>
              </a:rPr>
              <a:t>       </a:t>
            </a:r>
            <a:r>
              <a:rPr lang="zh-CN" altLang="en-US" sz="2200" b="1" dirty="0" smtClean="0">
                <a:solidFill>
                  <a:srgbClr val="FFFF00"/>
                </a:solidFill>
                <a:latin typeface="Arial" pitchFamily="34" charset="0"/>
                <a:ea typeface="黑体" pitchFamily="49" charset="-122"/>
              </a:rPr>
              <a:t>实体</a:t>
            </a:r>
            <a:r>
              <a:rPr lang="zh-CN" altLang="en-US" sz="2200" b="1" dirty="0">
                <a:solidFill>
                  <a:srgbClr val="FFFF00"/>
                </a:solidFill>
                <a:latin typeface="Arial" pitchFamily="34" charset="0"/>
                <a:ea typeface="黑体" pitchFamily="49" charset="-122"/>
              </a:rPr>
              <a:t>：</a:t>
            </a:r>
            <a:r>
              <a:rPr lang="zh-CN" altLang="en-US" sz="2200" dirty="0">
                <a:latin typeface="Arial" pitchFamily="34" charset="0"/>
                <a:ea typeface="黑体" pitchFamily="49" charset="-122"/>
              </a:rPr>
              <a:t>客观存在并可相互区分的事物称为实体。实体可以是人、物、一个抽象对象、事物与事物之间的联系。例如一个学生、一个教师、一门课程、一支铅笔、一部电影、一个部门等都是实体。</a:t>
            </a:r>
          </a:p>
        </p:txBody>
      </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ChangeArrowheads="1"/>
          </p:cNvSpPr>
          <p:nvPr/>
        </p:nvSpPr>
        <p:spPr bwMode="auto">
          <a:xfrm>
            <a:off x="80963" y="115888"/>
            <a:ext cx="8997950" cy="4032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b="1" dirty="0" smtClean="0">
                <a:solidFill>
                  <a:srgbClr val="FFFF00"/>
                </a:solidFill>
                <a:latin typeface="Arial" pitchFamily="34" charset="0"/>
                <a:ea typeface="黑体" pitchFamily="49" charset="-122"/>
              </a:rPr>
              <a:t>属性</a:t>
            </a:r>
            <a:r>
              <a:rPr lang="zh-CN" altLang="en-US" sz="2200" b="1" dirty="0">
                <a:solidFill>
                  <a:srgbClr val="FFFF00"/>
                </a:solidFill>
                <a:latin typeface="Arial" pitchFamily="34" charset="0"/>
                <a:ea typeface="黑体" pitchFamily="49" charset="-122"/>
              </a:rPr>
              <a:t>：</a:t>
            </a:r>
            <a:r>
              <a:rPr lang="zh-CN" altLang="en-US" sz="2200" dirty="0">
                <a:latin typeface="Arial" pitchFamily="34" charset="0"/>
                <a:ea typeface="黑体" pitchFamily="49" charset="-122"/>
              </a:rPr>
              <a:t>描述实体的特性称为属性。一个实体可由若干个属性来刻画。属性的组合表征了实体。例如学生有学号、姓名、性别、出生日期、籍贯、专业、是否团员等属性。</a:t>
            </a:r>
          </a:p>
          <a:p>
            <a:r>
              <a:rPr lang="zh-CN" altLang="en-US" sz="2200" dirty="0">
                <a:latin typeface="Arial" pitchFamily="34" charset="0"/>
                <a:ea typeface="黑体" pitchFamily="49" charset="-122"/>
              </a:rPr>
              <a:t>       </a:t>
            </a:r>
            <a:r>
              <a:rPr lang="zh-CN" altLang="en-US" sz="2200" b="1" dirty="0" smtClean="0">
                <a:solidFill>
                  <a:srgbClr val="FFFF00"/>
                </a:solidFill>
                <a:latin typeface="Arial" pitchFamily="34" charset="0"/>
                <a:ea typeface="黑体" pitchFamily="49" charset="-122"/>
              </a:rPr>
              <a:t>码</a:t>
            </a:r>
            <a:r>
              <a:rPr lang="zh-CN" altLang="en-US" sz="2200" b="1" dirty="0">
                <a:solidFill>
                  <a:srgbClr val="FFFF00"/>
                </a:solidFill>
                <a:latin typeface="Arial" pitchFamily="34" charset="0"/>
                <a:ea typeface="黑体" pitchFamily="49" charset="-122"/>
              </a:rPr>
              <a:t>（关键字）：</a:t>
            </a:r>
            <a:r>
              <a:rPr lang="zh-CN" altLang="en-US" sz="2200" dirty="0">
                <a:latin typeface="Arial" pitchFamily="34" charset="0"/>
                <a:ea typeface="黑体" pitchFamily="49" charset="-122"/>
              </a:rPr>
              <a:t>唯一标识实体的一个属性或属性集称为码。例如学号是学生实体的码。</a:t>
            </a:r>
          </a:p>
          <a:p>
            <a:r>
              <a:rPr lang="zh-CN" altLang="en-US" sz="2200" dirty="0">
                <a:latin typeface="Arial" pitchFamily="34" charset="0"/>
                <a:ea typeface="黑体" pitchFamily="49" charset="-122"/>
              </a:rPr>
              <a:t>       </a:t>
            </a:r>
            <a:r>
              <a:rPr lang="zh-CN" altLang="en-US" sz="2200" b="1" dirty="0" smtClean="0">
                <a:solidFill>
                  <a:srgbClr val="FFFF00"/>
                </a:solidFill>
                <a:latin typeface="Arial" pitchFamily="34" charset="0"/>
                <a:ea typeface="黑体" pitchFamily="49" charset="-122"/>
              </a:rPr>
              <a:t>域</a:t>
            </a:r>
            <a:r>
              <a:rPr lang="zh-CN" altLang="en-US" sz="2200" b="1" dirty="0">
                <a:solidFill>
                  <a:srgbClr val="FFFF00"/>
                </a:solidFill>
                <a:latin typeface="Arial" pitchFamily="34" charset="0"/>
                <a:ea typeface="黑体" pitchFamily="49" charset="-122"/>
              </a:rPr>
              <a:t>：</a:t>
            </a:r>
            <a:r>
              <a:rPr lang="zh-CN" altLang="en-US" sz="2200" dirty="0">
                <a:latin typeface="Arial" pitchFamily="34" charset="0"/>
                <a:ea typeface="黑体" pitchFamily="49" charset="-122"/>
              </a:rPr>
              <a:t>属性的取值范围。例如：学生性别的域为（男，女）。</a:t>
            </a:r>
          </a:p>
          <a:p>
            <a:r>
              <a:rPr lang="zh-CN" altLang="en-US" sz="2200" dirty="0">
                <a:latin typeface="Arial" pitchFamily="34" charset="0"/>
                <a:ea typeface="黑体" pitchFamily="49" charset="-122"/>
              </a:rPr>
              <a:t>       </a:t>
            </a:r>
            <a:r>
              <a:rPr lang="zh-CN" altLang="en-US" sz="2200" b="1" dirty="0" smtClean="0">
                <a:solidFill>
                  <a:srgbClr val="FFFF00"/>
                </a:solidFill>
                <a:latin typeface="Arial" pitchFamily="34" charset="0"/>
                <a:ea typeface="黑体" pitchFamily="49" charset="-122"/>
              </a:rPr>
              <a:t>实体</a:t>
            </a:r>
            <a:r>
              <a:rPr lang="zh-CN" altLang="en-US" sz="2200" b="1" dirty="0">
                <a:solidFill>
                  <a:srgbClr val="FFFF00"/>
                </a:solidFill>
                <a:latin typeface="Arial" pitchFamily="34" charset="0"/>
                <a:ea typeface="黑体" pitchFamily="49" charset="-122"/>
              </a:rPr>
              <a:t>型：</a:t>
            </a:r>
            <a:r>
              <a:rPr lang="zh-CN" altLang="en-US" sz="2200" dirty="0">
                <a:latin typeface="Arial" pitchFamily="34" charset="0"/>
                <a:ea typeface="黑体" pitchFamily="49" charset="-122"/>
              </a:rPr>
              <a:t>用实体名及其属性名集合来抽象和刻画同类实体称为实体型。例如：学生以及学生的属性名集合构成学生实体型，可以简记为：学生（学号，姓名，性别，出生日期，籍贯，专业，是否团员）；铅笔（商标，软硬度，颜色，价格，生产厂家）表示铅笔实体型。</a:t>
            </a:r>
          </a:p>
          <a:p>
            <a:r>
              <a:rPr lang="zh-CN" altLang="en-US" sz="2200" dirty="0">
                <a:latin typeface="Arial" pitchFamily="34" charset="0"/>
                <a:ea typeface="黑体" pitchFamily="49" charset="-122"/>
              </a:rPr>
              <a:t>       </a:t>
            </a:r>
            <a:r>
              <a:rPr lang="zh-CN" altLang="en-US" sz="2200" b="1" dirty="0" smtClean="0">
                <a:solidFill>
                  <a:srgbClr val="FFFF00"/>
                </a:solidFill>
                <a:latin typeface="Arial" pitchFamily="34" charset="0"/>
                <a:ea typeface="黑体" pitchFamily="49" charset="-122"/>
              </a:rPr>
              <a:t>实体</a:t>
            </a:r>
            <a:r>
              <a:rPr lang="zh-CN" altLang="en-US" sz="2200" b="1" dirty="0">
                <a:solidFill>
                  <a:srgbClr val="FFFF00"/>
                </a:solidFill>
                <a:latin typeface="Arial" pitchFamily="34" charset="0"/>
                <a:ea typeface="黑体" pitchFamily="49" charset="-122"/>
              </a:rPr>
              <a:t>集：</a:t>
            </a:r>
            <a:r>
              <a:rPr lang="zh-CN" altLang="en-US" sz="2200" dirty="0">
                <a:latin typeface="Arial" pitchFamily="34" charset="0"/>
                <a:ea typeface="黑体" pitchFamily="49" charset="-122"/>
              </a:rPr>
              <a:t>同类型的实体的集合称为实体集。例如：全体学生就是一个实体集。</a:t>
            </a:r>
          </a:p>
        </p:txBody>
      </p:sp>
      <p:sp>
        <p:nvSpPr>
          <p:cNvPr id="372739" name="Rectangle 3"/>
          <p:cNvSpPr>
            <a:spLocks noChangeArrowheads="1"/>
          </p:cNvSpPr>
          <p:nvPr/>
        </p:nvSpPr>
        <p:spPr bwMode="auto">
          <a:xfrm>
            <a:off x="71438" y="4219575"/>
            <a:ext cx="4644578"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9.3.2  </a:t>
            </a:r>
            <a:r>
              <a:rPr lang="en-US" sz="2400" dirty="0" err="1">
                <a:ea typeface="黑体" pitchFamily="49" charset="-122"/>
              </a:rPr>
              <a:t>实体间的联系及联系的种类</a:t>
            </a:r>
            <a:endParaRPr lang="pt-BR" altLang="en-US" sz="2400" dirty="0">
              <a:ea typeface="黑体" pitchFamily="49" charset="-122"/>
            </a:endParaRPr>
          </a:p>
        </p:txBody>
      </p:sp>
      <p:sp>
        <p:nvSpPr>
          <p:cNvPr id="372740" name="Rectangle 4"/>
          <p:cNvSpPr>
            <a:spLocks noChangeArrowheads="1"/>
          </p:cNvSpPr>
          <p:nvPr/>
        </p:nvSpPr>
        <p:spPr bwMode="auto">
          <a:xfrm>
            <a:off x="71438" y="4727575"/>
            <a:ext cx="8997950" cy="2014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两</a:t>
            </a:r>
            <a:r>
              <a:rPr lang="zh-CN" altLang="en-US" sz="2200" dirty="0">
                <a:latin typeface="Arial" pitchFamily="34" charset="0"/>
                <a:ea typeface="黑体" pitchFamily="49" charset="-122"/>
              </a:rPr>
              <a:t>个实体间的联系可以分为3类：</a:t>
            </a:r>
          </a:p>
          <a:p>
            <a:r>
              <a:rPr lang="zh-CN" altLang="en-US" sz="2200" dirty="0">
                <a:latin typeface="Arial" pitchFamily="34" charset="0"/>
                <a:ea typeface="黑体" pitchFamily="49" charset="-122"/>
              </a:rPr>
              <a:t>      </a:t>
            </a:r>
            <a:r>
              <a:rPr lang="zh-CN" altLang="en-US" sz="2200" dirty="0" smtClean="0">
                <a:solidFill>
                  <a:srgbClr val="FFC000"/>
                </a:solidFill>
                <a:latin typeface="Arial" pitchFamily="34" charset="0"/>
                <a:ea typeface="黑体" pitchFamily="49" charset="-122"/>
              </a:rPr>
              <a:t>⑴</a:t>
            </a:r>
            <a:r>
              <a:rPr lang="zh-CN" altLang="en-US" sz="2200" dirty="0">
                <a:solidFill>
                  <a:srgbClr val="FFC000"/>
                </a:solidFill>
                <a:latin typeface="Arial" pitchFamily="34" charset="0"/>
                <a:ea typeface="黑体" pitchFamily="49" charset="-122"/>
              </a:rPr>
              <a:t>一对一联系（</a:t>
            </a:r>
            <a:r>
              <a:rPr lang="zh-CN" altLang="en-US" sz="2200" dirty="0" smtClean="0">
                <a:solidFill>
                  <a:srgbClr val="FFC000"/>
                </a:solidFill>
                <a:latin typeface="Arial" pitchFamily="34" charset="0"/>
                <a:ea typeface="黑体" pitchFamily="49" charset="-122"/>
              </a:rPr>
              <a:t>1</a:t>
            </a:r>
            <a:r>
              <a:rPr lang="en-US" altLang="zh-CN" sz="2200" dirty="0" smtClean="0">
                <a:solidFill>
                  <a:srgbClr val="FFC000"/>
                </a:solidFill>
                <a:latin typeface="Arial" pitchFamily="34" charset="0"/>
                <a:ea typeface="黑体" pitchFamily="49" charset="-122"/>
              </a:rPr>
              <a:t>:</a:t>
            </a:r>
            <a:r>
              <a:rPr lang="zh-CN" altLang="en-US" sz="2200" dirty="0" smtClean="0">
                <a:solidFill>
                  <a:srgbClr val="FFC000"/>
                </a:solidFill>
                <a:latin typeface="Arial" pitchFamily="34" charset="0"/>
                <a:ea typeface="黑体" pitchFamily="49" charset="-122"/>
              </a:rPr>
              <a:t>1）</a:t>
            </a:r>
            <a:r>
              <a:rPr lang="zh-CN" altLang="en-US" sz="2200" dirty="0">
                <a:solidFill>
                  <a:srgbClr val="FFC000"/>
                </a:solidFill>
                <a:latin typeface="Arial" pitchFamily="34" charset="0"/>
                <a:ea typeface="黑体" pitchFamily="49" charset="-122"/>
              </a:rPr>
              <a:t>。</a:t>
            </a:r>
            <a:r>
              <a:rPr lang="zh-CN" altLang="en-US" sz="2200" dirty="0" smtClean="0">
                <a:latin typeface="Arial" pitchFamily="34" charset="0"/>
                <a:ea typeface="黑体" pitchFamily="49" charset="-122"/>
              </a:rPr>
              <a:t>如果</a:t>
            </a:r>
            <a:r>
              <a:rPr lang="zh-CN" altLang="en-US" sz="2200" dirty="0">
                <a:latin typeface="Arial" pitchFamily="34" charset="0"/>
                <a:ea typeface="黑体" pitchFamily="49" charset="-122"/>
              </a:rPr>
              <a:t>对于实体集A中的每一个实体，实体集B中至多有一个实体与之联系，反之亦然，则称实体集A与实体集B具有一对一联系。</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例如</a:t>
            </a:r>
            <a:r>
              <a:rPr lang="zh-CN" altLang="en-US" sz="2200" dirty="0">
                <a:latin typeface="Arial" pitchFamily="34" charset="0"/>
                <a:ea typeface="黑体" pitchFamily="49" charset="-122"/>
              </a:rPr>
              <a:t>：在学校里面，一个班级只有一个正班长，而一个班长只在一个班中任职，则班级与班长之间具有一对一联系。</a:t>
            </a:r>
          </a:p>
        </p:txBody>
      </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ChangeArrowheads="1"/>
          </p:cNvSpPr>
          <p:nvPr/>
        </p:nvSpPr>
        <p:spPr bwMode="auto">
          <a:xfrm>
            <a:off x="71438" y="333375"/>
            <a:ext cx="8997950" cy="583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b="1" dirty="0" smtClean="0">
                <a:solidFill>
                  <a:srgbClr val="FFFF00"/>
                </a:solidFill>
                <a:latin typeface="Arial" pitchFamily="34" charset="0"/>
                <a:ea typeface="黑体" pitchFamily="49" charset="-122"/>
              </a:rPr>
              <a:t>⑵</a:t>
            </a:r>
            <a:r>
              <a:rPr lang="zh-CN" altLang="en-US" sz="2200" b="1" dirty="0">
                <a:solidFill>
                  <a:srgbClr val="FFFF00"/>
                </a:solidFill>
                <a:latin typeface="Arial" pitchFamily="34" charset="0"/>
                <a:ea typeface="黑体" pitchFamily="49" charset="-122"/>
              </a:rPr>
              <a:t>一对多联系（1∶n）：</a:t>
            </a:r>
            <a:r>
              <a:rPr lang="zh-CN" altLang="en-US" sz="2200" dirty="0">
                <a:latin typeface="Arial" pitchFamily="34" charset="0"/>
                <a:ea typeface="黑体" pitchFamily="49" charset="-122"/>
              </a:rPr>
              <a:t>如果对于实体集A中的每一个实体，实体集B中有n个实体（n≥0）与之联系，反之，对于实体集B中的每一个实体，实体集A中至多只有一个实体与之联系，则称实体集A与实体B有一对多联系。</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考查系和学生两个实体集，一个学生只能在一个系里注册，而一个系有很多学生。所以系和学生是一对多联系。</a:t>
            </a:r>
          </a:p>
          <a:p>
            <a:r>
              <a:rPr lang="zh-CN" altLang="en-US" sz="2200" b="1" dirty="0">
                <a:solidFill>
                  <a:srgbClr val="FFFF00"/>
                </a:solidFill>
                <a:latin typeface="Arial" pitchFamily="34" charset="0"/>
                <a:ea typeface="黑体" pitchFamily="49" charset="-122"/>
              </a:rPr>
              <a:t>      </a:t>
            </a:r>
            <a:r>
              <a:rPr lang="zh-CN" altLang="en-US" sz="2200" b="1" dirty="0" smtClean="0">
                <a:solidFill>
                  <a:srgbClr val="FFFF00"/>
                </a:solidFill>
                <a:latin typeface="Arial" pitchFamily="34" charset="0"/>
                <a:ea typeface="黑体" pitchFamily="49" charset="-122"/>
              </a:rPr>
              <a:t>⑶</a:t>
            </a:r>
            <a:r>
              <a:rPr lang="zh-CN" altLang="en-US" sz="2200" b="1" dirty="0">
                <a:solidFill>
                  <a:srgbClr val="FFFF00"/>
                </a:solidFill>
                <a:latin typeface="Arial" pitchFamily="34" charset="0"/>
                <a:ea typeface="黑体" pitchFamily="49" charset="-122"/>
              </a:rPr>
              <a:t>多对多联系（m∶n）：</a:t>
            </a:r>
            <a:r>
              <a:rPr lang="zh-CN" altLang="en-US" sz="2200" dirty="0">
                <a:latin typeface="Arial" pitchFamily="34" charset="0"/>
                <a:ea typeface="黑体" pitchFamily="49" charset="-122"/>
              </a:rPr>
              <a:t>如果对于实体集A中的每一个实体，实体集B中有n个实体（n≥0）与之联系，反之，对于实体集B中的每一个实体，实体集A中也有m个实体（m≥0）与之联系，则称实体集A与实体B具有多对多联系。</a:t>
            </a:r>
          </a:p>
          <a:p>
            <a:r>
              <a:rPr lang="zh-CN" altLang="en-US" sz="2200" dirty="0">
                <a:latin typeface="Arial" pitchFamily="34" charset="0"/>
                <a:ea typeface="黑体" pitchFamily="49" charset="-122"/>
              </a:rPr>
              <a:t>       例如：一门课程同时有若干个学生选修，而一个学生可以同时选修多门课程，则课程与学生之间具有多对多联系。又如在单位中，一个职工可以参加若干个项目的工作，一个项目可有多个职工参加，则职工与项目之间具有多对多联系。</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实体型之间的一对一、一对多、多对多联系不仅存在于两个实体型之间，也存在于两个以上的实体型之间。同一个实体集内的各实体之间也可以存在一对一、一对多、多对多的联系，称为</a:t>
            </a:r>
            <a:r>
              <a:rPr lang="zh-CN" altLang="en-US" sz="2200" b="1" dirty="0">
                <a:solidFill>
                  <a:srgbClr val="FFFF00"/>
                </a:solidFill>
                <a:latin typeface="Arial" pitchFamily="34" charset="0"/>
                <a:ea typeface="黑体" pitchFamily="49" charset="-122"/>
              </a:rPr>
              <a:t>自联系</a:t>
            </a:r>
            <a:r>
              <a:rPr lang="zh-CN" altLang="en-US" sz="2200" dirty="0">
                <a:latin typeface="Arial" pitchFamily="34" charset="0"/>
                <a:ea typeface="黑体" pitchFamily="49" charset="-122"/>
              </a:rPr>
              <a:t>。</a:t>
            </a:r>
          </a:p>
        </p:txBody>
      </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ChangeArrowheads="1"/>
          </p:cNvSpPr>
          <p:nvPr/>
        </p:nvSpPr>
        <p:spPr bwMode="auto">
          <a:xfrm>
            <a:off x="71438" y="681982"/>
            <a:ext cx="8997950" cy="1052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常用的数据模型主要有4种，即层次模型（Hierarchical Model）、网状模型（Network Model）、关系模型（Relation Model）和面向对象数据模型（Object Oriented Data Model）</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74787" name="Rectangle 3"/>
          <p:cNvSpPr>
            <a:spLocks noChangeArrowheads="1"/>
          </p:cNvSpPr>
          <p:nvPr/>
        </p:nvSpPr>
        <p:spPr bwMode="auto">
          <a:xfrm>
            <a:off x="71438" y="188913"/>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9.3.3  </a:t>
            </a:r>
            <a:r>
              <a:rPr lang="en-US" sz="2400" dirty="0" err="1">
                <a:ea typeface="黑体" pitchFamily="49" charset="-122"/>
              </a:rPr>
              <a:t>常用数据模型</a:t>
            </a:r>
            <a:endParaRPr lang="pt-BR" altLang="en-US" sz="2400" dirty="0">
              <a:ea typeface="黑体" pitchFamily="49" charset="-122"/>
            </a:endParaRPr>
          </a:p>
        </p:txBody>
      </p:sp>
      <p:pic>
        <p:nvPicPr>
          <p:cNvPr id="3747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175" y="4101172"/>
            <a:ext cx="50292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4789" name="Rectangle 5"/>
          <p:cNvSpPr>
            <a:spLocks noChangeArrowheads="1"/>
          </p:cNvSpPr>
          <p:nvPr/>
        </p:nvSpPr>
        <p:spPr bwMode="auto">
          <a:xfrm>
            <a:off x="4740275" y="6125234"/>
            <a:ext cx="390363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a:latin typeface="黑体" pitchFamily="49" charset="-122"/>
                <a:ea typeface="黑体" pitchFamily="49" charset="-122"/>
              </a:rPr>
              <a:t>图9-4  学校行政机构的层次模型</a:t>
            </a:r>
          </a:p>
        </p:txBody>
      </p:sp>
      <p:sp>
        <p:nvSpPr>
          <p:cNvPr id="374790" name="Rectangle 6"/>
          <p:cNvSpPr>
            <a:spLocks noChangeArrowheads="1"/>
          </p:cNvSpPr>
          <p:nvPr/>
        </p:nvSpPr>
        <p:spPr bwMode="auto">
          <a:xfrm>
            <a:off x="71438" y="4076848"/>
            <a:ext cx="3852862" cy="2376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层次</a:t>
            </a:r>
            <a:r>
              <a:rPr lang="zh-CN" altLang="en-US" sz="2200" dirty="0">
                <a:latin typeface="Arial" pitchFamily="34" charset="0"/>
                <a:ea typeface="黑体" pitchFamily="49" charset="-122"/>
              </a:rPr>
              <a:t>模型的特征是：</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⑴</a:t>
            </a:r>
            <a:r>
              <a:rPr lang="zh-CN" altLang="en-US" sz="2200" dirty="0">
                <a:latin typeface="Arial" pitchFamily="34" charset="0"/>
                <a:ea typeface="黑体" pitchFamily="49" charset="-122"/>
              </a:rPr>
              <a:t>层次模型像一棵倒立的树，仅有一个无双亲的根结点(Root)。</a:t>
            </a:r>
          </a:p>
          <a:p>
            <a:r>
              <a:rPr lang="zh-CN" altLang="en-US" sz="2200" dirty="0">
                <a:latin typeface="Arial" pitchFamily="34" charset="0"/>
                <a:ea typeface="黑体" pitchFamily="49" charset="-122"/>
              </a:rPr>
              <a:t>       ⑵根结点以外的子结点，向上仅有一个父结点，向下有若干子结点。</a:t>
            </a:r>
          </a:p>
        </p:txBody>
      </p:sp>
      <p:sp>
        <p:nvSpPr>
          <p:cNvPr id="8" name="Rectangle 3"/>
          <p:cNvSpPr>
            <a:spLocks noChangeArrowheads="1"/>
          </p:cNvSpPr>
          <p:nvPr/>
        </p:nvSpPr>
        <p:spPr bwMode="auto">
          <a:xfrm>
            <a:off x="71438" y="1792167"/>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a:ea typeface="黑体" pitchFamily="49" charset="-122"/>
              </a:rPr>
              <a:t>1</a:t>
            </a:r>
            <a:r>
              <a:rPr lang="zh-CN" altLang="en-US" sz="2300" dirty="0">
                <a:ea typeface="黑体" pitchFamily="49" charset="-122"/>
              </a:rPr>
              <a:t>．层次模型</a:t>
            </a:r>
          </a:p>
        </p:txBody>
      </p:sp>
      <p:sp>
        <p:nvSpPr>
          <p:cNvPr id="9" name="Rectangle 2"/>
          <p:cNvSpPr>
            <a:spLocks noChangeArrowheads="1"/>
          </p:cNvSpPr>
          <p:nvPr/>
        </p:nvSpPr>
        <p:spPr bwMode="auto">
          <a:xfrm>
            <a:off x="71438" y="2285236"/>
            <a:ext cx="8997950" cy="1733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层次</a:t>
            </a:r>
            <a:r>
              <a:rPr lang="zh-CN" altLang="en-US" sz="2200" dirty="0">
                <a:latin typeface="Arial" pitchFamily="34" charset="0"/>
                <a:ea typeface="黑体" pitchFamily="49" charset="-122"/>
              </a:rPr>
              <a:t>模型是数据库系统最早使用的一种模型。层次模型表示数据间的从属关系结构，它是以树型结构表示实体（记录）与实体之间联系的模型。</a:t>
            </a:r>
          </a:p>
          <a:p>
            <a:r>
              <a:rPr lang="zh-CN" altLang="en-US" sz="2200" dirty="0">
                <a:latin typeface="Arial" pitchFamily="34" charset="0"/>
                <a:ea typeface="黑体" pitchFamily="49" charset="-122"/>
              </a:rPr>
              <a:t>       层次数据模型只能直接表示一对多（包括一对一）的联系，但不能表示多对多联系。例如：学校的行政机构，如图9-4所示。</a:t>
            </a:r>
          </a:p>
        </p:txBody>
      </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ChangeArrowheads="1"/>
          </p:cNvSpPr>
          <p:nvPr/>
        </p:nvSpPr>
        <p:spPr bwMode="auto">
          <a:xfrm>
            <a:off x="71438" y="620390"/>
            <a:ext cx="8997950" cy="2088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网状</a:t>
            </a:r>
            <a:r>
              <a:rPr lang="zh-CN" altLang="en-US" sz="2200" dirty="0">
                <a:latin typeface="Arial" pitchFamily="34" charset="0"/>
                <a:ea typeface="黑体" pitchFamily="49" charset="-122"/>
              </a:rPr>
              <a:t>模型最早出现在1961年，它以网状结构表示实体与实体之间联系的模型。网状模型可以表示多个从属关系的层次结构，也可以表示数据间的交叉关系，是层次模型的扩展。</a:t>
            </a:r>
          </a:p>
          <a:p>
            <a:r>
              <a:rPr lang="zh-CN" altLang="en-US" sz="2200" dirty="0">
                <a:latin typeface="Arial" pitchFamily="34" charset="0"/>
                <a:ea typeface="黑体" pitchFamily="49" charset="-122"/>
              </a:rPr>
              <a:t>        网状模型的主要特征是：</a:t>
            </a:r>
          </a:p>
          <a:p>
            <a:r>
              <a:rPr lang="zh-CN" altLang="en-US" sz="2200" dirty="0">
                <a:latin typeface="Arial" pitchFamily="34" charset="0"/>
                <a:ea typeface="黑体" pitchFamily="49" charset="-122"/>
              </a:rPr>
              <a:t>        ⑴有一个以上的结点无双亲。</a:t>
            </a:r>
          </a:p>
          <a:p>
            <a:r>
              <a:rPr lang="zh-CN" altLang="en-US" sz="2200" dirty="0">
                <a:latin typeface="Arial" pitchFamily="34" charset="0"/>
                <a:ea typeface="黑体" pitchFamily="49" charset="-122"/>
              </a:rPr>
              <a:t>        ⑵至少有一个结点有多个双亲。</a:t>
            </a:r>
          </a:p>
        </p:txBody>
      </p:sp>
      <p:sp>
        <p:nvSpPr>
          <p:cNvPr id="375811" name="Rectangle 3"/>
          <p:cNvSpPr>
            <a:spLocks noChangeArrowheads="1"/>
          </p:cNvSpPr>
          <p:nvPr/>
        </p:nvSpPr>
        <p:spPr bwMode="auto">
          <a:xfrm>
            <a:off x="5184477" y="4471988"/>
            <a:ext cx="2609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图9-5  网状模型示例1</a:t>
            </a:r>
          </a:p>
        </p:txBody>
      </p:sp>
      <p:pic>
        <p:nvPicPr>
          <p:cNvPr id="3758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9440" y="2682875"/>
            <a:ext cx="4419600" cy="175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5813" name="Rectangle 5"/>
          <p:cNvSpPr>
            <a:spLocks noChangeArrowheads="1"/>
          </p:cNvSpPr>
          <p:nvPr/>
        </p:nvSpPr>
        <p:spPr bwMode="auto">
          <a:xfrm>
            <a:off x="71439" y="2781300"/>
            <a:ext cx="3564457" cy="345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网状数据模型的结构比层次模型更具普遍性，它突破了层次模型的两个限制，允许多个结点没有双亲结点，允许结点有多个双亲结点。此外，它还允许两个结点之间有多种联系。因此网状数据模型可以更直接地描述现实世界。图9-5给出了一个简单的网状模型。</a:t>
            </a:r>
          </a:p>
        </p:txBody>
      </p:sp>
      <p:graphicFrame>
        <p:nvGraphicFramePr>
          <p:cNvPr id="375814" name="Object 6"/>
          <p:cNvGraphicFramePr>
            <a:graphicFrameLocks noChangeAspect="1"/>
          </p:cNvGraphicFramePr>
          <p:nvPr>
            <p:extLst>
              <p:ext uri="{D42A27DB-BD31-4B8C-83A1-F6EECF244321}">
                <p14:modId xmlns:p14="http://schemas.microsoft.com/office/powerpoint/2010/main" val="800972623"/>
              </p:ext>
            </p:extLst>
          </p:nvPr>
        </p:nvGraphicFramePr>
        <p:xfrm>
          <a:off x="3131840" y="5013325"/>
          <a:ext cx="5976937" cy="1463675"/>
        </p:xfrm>
        <a:graphic>
          <a:graphicData uri="http://schemas.openxmlformats.org/presentationml/2006/ole">
            <mc:AlternateContent xmlns:mc="http://schemas.openxmlformats.org/markup-compatibility/2006">
              <mc:Choice xmlns:v="urn:schemas-microsoft-com:vml" Requires="v">
                <p:oleObj spid="_x0000_s375903" r:id="rId4" imgW="2488320" imgH="613800" progId="Visio.Drawing.11">
                  <p:embed/>
                </p:oleObj>
              </mc:Choice>
              <mc:Fallback>
                <p:oleObj r:id="rId4" imgW="2488320" imgH="613800" progId="Visio.Drawing.11">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1840" y="5013325"/>
                        <a:ext cx="597693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5815" name="Rectangle 7"/>
          <p:cNvSpPr>
            <a:spLocks noChangeArrowheads="1"/>
          </p:cNvSpPr>
          <p:nvPr/>
        </p:nvSpPr>
        <p:spPr bwMode="auto">
          <a:xfrm>
            <a:off x="5113040" y="6461125"/>
            <a:ext cx="2609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latin typeface="Arial" pitchFamily="34" charset="0"/>
                <a:ea typeface="黑体" pitchFamily="49" charset="-122"/>
              </a:rPr>
              <a:t>图9-5  网状模型示例2</a:t>
            </a:r>
          </a:p>
        </p:txBody>
      </p:sp>
      <p:sp>
        <p:nvSpPr>
          <p:cNvPr id="9" name="Rectangle 3"/>
          <p:cNvSpPr>
            <a:spLocks noChangeArrowheads="1"/>
          </p:cNvSpPr>
          <p:nvPr/>
        </p:nvSpPr>
        <p:spPr bwMode="auto">
          <a:xfrm>
            <a:off x="71438" y="116632"/>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2</a:t>
            </a:r>
            <a:r>
              <a:rPr lang="zh-CN" altLang="en-US" sz="2300" dirty="0" smtClean="0">
                <a:ea typeface="黑体" pitchFamily="49" charset="-122"/>
              </a:rPr>
              <a:t>．网状模型</a:t>
            </a:r>
            <a:endParaRPr lang="zh-CN" altLang="en-US" sz="2300" dirty="0">
              <a:ea typeface="黑体" pitchFamily="49" charset="-122"/>
            </a:endParaRPr>
          </a:p>
        </p:txBody>
      </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ChangeArrowheads="1"/>
          </p:cNvSpPr>
          <p:nvPr/>
        </p:nvSpPr>
        <p:spPr bwMode="auto">
          <a:xfrm>
            <a:off x="71438" y="639770"/>
            <a:ext cx="8997950" cy="1749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关系模型是一种以关系（二维表）的形式表示实体与实体之间联系的数据模型（或一个关系）。</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表</a:t>
            </a:r>
            <a:r>
              <a:rPr lang="en-US" altLang="zh-CN" sz="2200" dirty="0" smtClean="0">
                <a:latin typeface="Arial" pitchFamily="34" charset="0"/>
                <a:ea typeface="黑体" pitchFamily="49" charset="-122"/>
              </a:rPr>
              <a:t>9-</a:t>
            </a:r>
            <a:r>
              <a:rPr lang="zh-CN" altLang="en-US" sz="2200" dirty="0" smtClean="0">
                <a:latin typeface="Arial" pitchFamily="34" charset="0"/>
                <a:ea typeface="黑体" pitchFamily="49" charset="-122"/>
              </a:rPr>
              <a:t>1</a:t>
            </a:r>
            <a:r>
              <a:rPr lang="zh-CN" altLang="en-US" sz="2200" dirty="0">
                <a:latin typeface="Arial" pitchFamily="34" charset="0"/>
                <a:ea typeface="黑体" pitchFamily="49" charset="-122"/>
              </a:rPr>
              <a:t>所示的是一张学生信息表。表中，每一行称为一个记录，用于表示一组数据项；表中的每一列称为一个字段或属性，用于表示每列中的数据项。表中的第一行称为字段名，用于表示每个字段的名称。</a:t>
            </a:r>
          </a:p>
        </p:txBody>
      </p:sp>
      <p:sp>
        <p:nvSpPr>
          <p:cNvPr id="376836" name="Rectangle 4"/>
          <p:cNvSpPr>
            <a:spLocks noChangeArrowheads="1"/>
          </p:cNvSpPr>
          <p:nvPr/>
        </p:nvSpPr>
        <p:spPr bwMode="auto">
          <a:xfrm>
            <a:off x="71438" y="2477237"/>
            <a:ext cx="4173537" cy="3024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关系</a:t>
            </a:r>
            <a:r>
              <a:rPr lang="zh-CN" altLang="en-US" sz="2200" dirty="0">
                <a:latin typeface="Arial" pitchFamily="34" charset="0"/>
                <a:ea typeface="黑体" pitchFamily="49" charset="-122"/>
              </a:rPr>
              <a:t>模型的主要特点有：</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⑴</a:t>
            </a:r>
            <a:r>
              <a:rPr lang="zh-CN" altLang="en-US" sz="2200" dirty="0">
                <a:latin typeface="Arial" pitchFamily="34" charset="0"/>
                <a:ea typeface="黑体" pitchFamily="49" charset="-122"/>
              </a:rPr>
              <a:t>关系中的每一分量不可再分，是最基本的数据单位。</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⑵</a:t>
            </a:r>
            <a:r>
              <a:rPr lang="zh-CN" altLang="en-US" sz="2200" dirty="0">
                <a:latin typeface="Arial" pitchFamily="34" charset="0"/>
                <a:ea typeface="黑体" pitchFamily="49" charset="-122"/>
              </a:rPr>
              <a:t>关系中每一列的分量是同属性的，列数根据需要而设，且各列的顺序是任意的。</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⑶</a:t>
            </a:r>
            <a:r>
              <a:rPr lang="zh-CN" altLang="en-US" sz="2200" dirty="0">
                <a:latin typeface="Arial" pitchFamily="34" charset="0"/>
                <a:ea typeface="黑体" pitchFamily="49" charset="-122"/>
              </a:rPr>
              <a:t>关系中每一行由一个个体事物的诸多属性构成，且各行的顺序可以是任意的。</a:t>
            </a:r>
          </a:p>
        </p:txBody>
      </p:sp>
      <p:sp>
        <p:nvSpPr>
          <p:cNvPr id="376837" name="Rectangle 5"/>
          <p:cNvSpPr>
            <a:spLocks noChangeArrowheads="1"/>
          </p:cNvSpPr>
          <p:nvPr/>
        </p:nvSpPr>
        <p:spPr bwMode="auto">
          <a:xfrm>
            <a:off x="5580063" y="5048250"/>
            <a:ext cx="230543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smtClean="0">
                <a:latin typeface="Arial" pitchFamily="34" charset="0"/>
                <a:ea typeface="黑体" pitchFamily="49" charset="-122"/>
              </a:rPr>
              <a:t>表</a:t>
            </a:r>
            <a:r>
              <a:rPr lang="en-US" altLang="zh-CN" sz="2000" dirty="0" smtClean="0">
                <a:latin typeface="Arial" pitchFamily="34" charset="0"/>
                <a:ea typeface="黑体" pitchFamily="49" charset="-122"/>
              </a:rPr>
              <a:t>9-</a:t>
            </a:r>
            <a:r>
              <a:rPr lang="zh-CN" altLang="en-US" sz="2000" dirty="0" smtClean="0">
                <a:latin typeface="Arial" pitchFamily="34" charset="0"/>
                <a:ea typeface="黑体" pitchFamily="49" charset="-122"/>
              </a:rPr>
              <a:t>1   </a:t>
            </a:r>
            <a:r>
              <a:rPr lang="zh-CN" altLang="en-US" sz="2000" dirty="0">
                <a:latin typeface="Arial" pitchFamily="34" charset="0"/>
                <a:ea typeface="黑体" pitchFamily="49" charset="-122"/>
              </a:rPr>
              <a:t>学生情况表</a:t>
            </a:r>
          </a:p>
        </p:txBody>
      </p:sp>
      <p:sp>
        <p:nvSpPr>
          <p:cNvPr id="376838" name="Rectangle 6"/>
          <p:cNvSpPr>
            <a:spLocks noChangeArrowheads="1"/>
          </p:cNvSpPr>
          <p:nvPr/>
        </p:nvSpPr>
        <p:spPr bwMode="auto">
          <a:xfrm>
            <a:off x="71438" y="5589588"/>
            <a:ext cx="8997950"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⑷</a:t>
            </a:r>
            <a:r>
              <a:rPr lang="zh-CN" altLang="en-US" sz="2200" dirty="0">
                <a:latin typeface="Arial" pitchFamily="34" charset="0"/>
                <a:ea typeface="黑体" pitchFamily="49" charset="-122"/>
              </a:rPr>
              <a:t>一个关系是一张二维表，不允许有相同的列（属性），也不允许有相同的行（元组）。</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Access</a:t>
            </a:r>
            <a:r>
              <a:rPr lang="zh-CN" altLang="en-US" sz="2200" dirty="0">
                <a:latin typeface="Arial" pitchFamily="34" charset="0"/>
                <a:ea typeface="黑体" pitchFamily="49" charset="-122"/>
              </a:rPr>
              <a:t>采用的数据模型是关系模型，是一个关系数据库管理系统。</a:t>
            </a:r>
          </a:p>
        </p:txBody>
      </p:sp>
      <p:sp>
        <p:nvSpPr>
          <p:cNvPr id="7" name="Rectangle 3"/>
          <p:cNvSpPr>
            <a:spLocks noChangeArrowheads="1"/>
          </p:cNvSpPr>
          <p:nvPr/>
        </p:nvSpPr>
        <p:spPr bwMode="auto">
          <a:xfrm>
            <a:off x="71438" y="116632"/>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3</a:t>
            </a:r>
            <a:r>
              <a:rPr lang="zh-CN" altLang="en-US" sz="2300" dirty="0" smtClean="0">
                <a:ea typeface="黑体" pitchFamily="49" charset="-122"/>
              </a:rPr>
              <a:t>．关系模型</a:t>
            </a:r>
            <a:endParaRPr lang="zh-CN" altLang="en-US" sz="2300" dirty="0">
              <a:ea typeface="黑体" pitchFamily="49" charset="-122"/>
            </a:endParaRPr>
          </a:p>
        </p:txBody>
      </p:sp>
      <p:pic>
        <p:nvPicPr>
          <p:cNvPr id="8" name="图片 7"/>
          <p:cNvPicPr/>
          <p:nvPr/>
        </p:nvPicPr>
        <p:blipFill>
          <a:blip r:embed="rId2"/>
          <a:stretch>
            <a:fillRect/>
          </a:stretch>
        </p:blipFill>
        <p:spPr>
          <a:xfrm>
            <a:off x="4355976" y="2637307"/>
            <a:ext cx="4536504" cy="2391028"/>
          </a:xfrm>
          <a:prstGeom prst="rect">
            <a:avLst/>
          </a:prstGeom>
        </p:spPr>
      </p:pic>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ChangeArrowheads="1"/>
          </p:cNvSpPr>
          <p:nvPr/>
        </p:nvSpPr>
        <p:spPr bwMode="auto">
          <a:xfrm>
            <a:off x="71438" y="836613"/>
            <a:ext cx="8997950" cy="1728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关系数据库</a:t>
            </a:r>
            <a:r>
              <a:rPr lang="zh-CN" altLang="en-US" sz="2200" dirty="0">
                <a:latin typeface="Arial" pitchFamily="34" charset="0"/>
                <a:ea typeface="黑体" pitchFamily="49" charset="-122"/>
              </a:rPr>
              <a:t>（Relational Database）是依照关系模型设计的若干二维数据表文件的集合。在Access中，一个关系数据库由若干个数据表组成，每个数据表又是由若干个记录组成，每个记录由若干个数据项组成。一个关系的逻辑结构就是一张二维表。这种用二维表的形式表示实体和实体之间联系的数据模型称为关系数据模型。</a:t>
            </a:r>
          </a:p>
        </p:txBody>
      </p:sp>
      <p:sp>
        <p:nvSpPr>
          <p:cNvPr id="377859" name="Rectangle 3"/>
          <p:cNvSpPr>
            <a:spLocks noChangeArrowheads="1"/>
          </p:cNvSpPr>
          <p:nvPr/>
        </p:nvSpPr>
        <p:spPr bwMode="auto">
          <a:xfrm>
            <a:off x="71438" y="2636838"/>
            <a:ext cx="450850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9.4.1  </a:t>
            </a:r>
            <a:r>
              <a:rPr lang="en-US" sz="2400" dirty="0" err="1">
                <a:ea typeface="黑体" pitchFamily="49" charset="-122"/>
              </a:rPr>
              <a:t>关系术语</a:t>
            </a:r>
            <a:endParaRPr lang="pt-BR" altLang="en-US" sz="2400" dirty="0">
              <a:ea typeface="黑体" pitchFamily="49" charset="-122"/>
            </a:endParaRPr>
          </a:p>
        </p:txBody>
      </p:sp>
      <p:sp>
        <p:nvSpPr>
          <p:cNvPr id="377860" name="Rectangle 4"/>
          <p:cNvSpPr>
            <a:spLocks noChangeArrowheads="1"/>
          </p:cNvSpPr>
          <p:nvPr/>
        </p:nvSpPr>
        <p:spPr bwMode="auto">
          <a:xfrm>
            <a:off x="80963" y="260350"/>
            <a:ext cx="4508500"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9.4  </a:t>
            </a:r>
            <a:r>
              <a:rPr lang="en-US" sz="2600" dirty="0" err="1">
                <a:latin typeface="黑体" pitchFamily="49" charset="-122"/>
                <a:ea typeface="黑体" pitchFamily="49" charset="-122"/>
              </a:rPr>
              <a:t>关系数据库</a:t>
            </a:r>
            <a:endParaRPr lang="zh-CN" altLang="en-US" sz="2600" dirty="0">
              <a:latin typeface="黑体" pitchFamily="49" charset="-122"/>
              <a:ea typeface="黑体" pitchFamily="49" charset="-122"/>
            </a:endParaRPr>
          </a:p>
        </p:txBody>
      </p:sp>
      <p:sp>
        <p:nvSpPr>
          <p:cNvPr id="377861" name="Rectangle 5"/>
          <p:cNvSpPr>
            <a:spLocks noChangeArrowheads="1"/>
          </p:cNvSpPr>
          <p:nvPr/>
        </p:nvSpPr>
        <p:spPr bwMode="auto">
          <a:xfrm>
            <a:off x="71438" y="3141663"/>
            <a:ext cx="8997950" cy="3382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关系</a:t>
            </a:r>
            <a:r>
              <a:rPr lang="zh-CN" altLang="en-US" sz="2200" dirty="0">
                <a:latin typeface="Arial" pitchFamily="34" charset="0"/>
                <a:ea typeface="黑体" pitchFamily="49" charset="-122"/>
              </a:rPr>
              <a:t>是建立在数学集合概念基础之上的，由行和列表示的二维表。</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1</a:t>
            </a:r>
            <a:r>
              <a:rPr lang="zh-CN" altLang="en-US" sz="2200" dirty="0">
                <a:latin typeface="Arial" pitchFamily="34" charset="0"/>
                <a:ea typeface="黑体" pitchFamily="49" charset="-122"/>
              </a:rPr>
              <a:t>）关系：一个关系就是一张二维表，每个关系有一个关系名。在Access中，一个关系就称为一张数据表。</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2</a:t>
            </a:r>
            <a:r>
              <a:rPr lang="zh-CN" altLang="en-US" sz="2200" dirty="0">
                <a:latin typeface="Arial" pitchFamily="34" charset="0"/>
                <a:ea typeface="黑体" pitchFamily="49" charset="-122"/>
              </a:rPr>
              <a:t>）元组（Tuple）：二维表中水平方向的行称为元组，每一行是一个元组。在Access中，一行称为一个记录（Record）。</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3</a:t>
            </a:r>
            <a:r>
              <a:rPr lang="zh-CN" altLang="en-US" sz="2200" dirty="0">
                <a:latin typeface="Arial" pitchFamily="34" charset="0"/>
                <a:ea typeface="黑体" pitchFamily="49" charset="-122"/>
              </a:rPr>
              <a:t>）属性（Attribute）：二维表中垂直方向的列称为属性，每一列有一个属性名。在Access中，一列称为一个字段（Field）。用来表示关系模型中全部数据项（即属性）的类型。</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4</a:t>
            </a:r>
            <a:r>
              <a:rPr lang="zh-CN" altLang="en-US" sz="2200" dirty="0">
                <a:latin typeface="Arial" pitchFamily="34" charset="0"/>
                <a:ea typeface="黑体" pitchFamily="49" charset="-122"/>
              </a:rPr>
              <a:t>）域（Domain）：指表中属性的取值范围。Access中，一个字段的取值称为一个字段的宽度。</a:t>
            </a: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66688" y="174625"/>
            <a:ext cx="1668462" cy="641350"/>
          </a:xfrm>
          <a:prstGeom prst="rect">
            <a:avLst/>
          </a:prstGeom>
          <a:gradFill rotWithShape="0">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sz="3600">
                <a:ea typeface="黑体" pitchFamily="49" charset="-122"/>
                <a:hlinkClick r:id="rId2" action="ppaction://hlinkfile"/>
              </a:rPr>
              <a:t>目录</a:t>
            </a:r>
            <a:r>
              <a:rPr lang="zh-CN" sz="3600">
                <a:ea typeface="黑体" pitchFamily="49" charset="-122"/>
              </a:rPr>
              <a:t> </a:t>
            </a:r>
          </a:p>
        </p:txBody>
      </p:sp>
      <p:sp>
        <p:nvSpPr>
          <p:cNvPr id="4099" name="Line 3"/>
          <p:cNvSpPr>
            <a:spLocks noChangeShapeType="1"/>
          </p:cNvSpPr>
          <p:nvPr/>
        </p:nvSpPr>
        <p:spPr bwMode="auto">
          <a:xfrm rot="5400000">
            <a:off x="-1236662" y="3460750"/>
            <a:ext cx="6858000" cy="0"/>
          </a:xfrm>
          <a:prstGeom prst="line">
            <a:avLst/>
          </a:prstGeom>
          <a:noFill/>
          <a:ln w="76200"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100" name="Text Box 4">
            <a:hlinkClick r:id="" action="ppaction://noaction"/>
          </p:cNvPr>
          <p:cNvSpPr txBox="1">
            <a:spLocks noChangeArrowheads="1"/>
          </p:cNvSpPr>
          <p:nvPr/>
        </p:nvSpPr>
        <p:spPr bwMode="auto">
          <a:xfrm>
            <a:off x="166688" y="2997200"/>
            <a:ext cx="1884362" cy="3416320"/>
          </a:xfrm>
          <a:prstGeom prst="rect">
            <a:avLst/>
          </a:prstGeom>
          <a:gradFill rotWithShape="0">
            <a:gsLst>
              <a:gs pos="0">
                <a:srgbClr val="00CC00"/>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t>教师在讲解时，可重点介绍第 1 章中的第 3~4节、</a:t>
            </a:r>
            <a:r>
              <a:rPr lang="zh-CN" altLang="en-US" sz="2400" dirty="0" smtClean="0"/>
              <a:t>第</a:t>
            </a:r>
            <a:r>
              <a:rPr lang="en-US" altLang="zh-CN" sz="2400" dirty="0" smtClean="0"/>
              <a:t>2</a:t>
            </a:r>
            <a:r>
              <a:rPr lang="zh-CN" altLang="en-US" sz="2400" dirty="0" smtClean="0"/>
              <a:t>、</a:t>
            </a:r>
            <a:r>
              <a:rPr lang="en-US" altLang="zh-CN" sz="2400" dirty="0" smtClean="0"/>
              <a:t>3</a:t>
            </a:r>
            <a:r>
              <a:rPr lang="zh-CN" altLang="en-US" sz="2400" dirty="0" smtClean="0"/>
              <a:t>、</a:t>
            </a:r>
            <a:r>
              <a:rPr lang="en-US" altLang="zh-CN" sz="2400" dirty="0" smtClean="0"/>
              <a:t>4</a:t>
            </a:r>
            <a:r>
              <a:rPr lang="zh-CN" altLang="en-US" sz="2400" dirty="0" smtClean="0"/>
              <a:t>、</a:t>
            </a:r>
            <a:r>
              <a:rPr lang="en-US" altLang="zh-CN" sz="2400" dirty="0" smtClean="0"/>
              <a:t>5</a:t>
            </a:r>
            <a:r>
              <a:rPr lang="zh-CN" altLang="en-US" sz="2400" dirty="0" smtClean="0"/>
              <a:t>、</a:t>
            </a:r>
            <a:r>
              <a:rPr lang="en-US" altLang="zh-CN" sz="2400" dirty="0" smtClean="0"/>
              <a:t>6</a:t>
            </a:r>
            <a:r>
              <a:rPr lang="zh-CN" altLang="en-US" sz="2400" dirty="0" smtClean="0"/>
              <a:t>和</a:t>
            </a:r>
            <a:r>
              <a:rPr lang="en-US" altLang="zh-CN" sz="2400" dirty="0" smtClean="0"/>
              <a:t>8</a:t>
            </a:r>
            <a:r>
              <a:rPr lang="zh-CN" altLang="en-US" sz="2400" dirty="0" smtClean="0"/>
              <a:t>章</a:t>
            </a:r>
            <a:r>
              <a:rPr lang="zh-CN" altLang="en-US" sz="2400" dirty="0"/>
              <a:t>，第1、</a:t>
            </a:r>
            <a:r>
              <a:rPr lang="zh-CN" altLang="en-US" sz="2400" dirty="0" smtClean="0"/>
              <a:t>2、</a:t>
            </a:r>
            <a:r>
              <a:rPr lang="en-US" altLang="zh-CN" sz="2400" dirty="0" smtClean="0"/>
              <a:t>7</a:t>
            </a:r>
            <a:r>
              <a:rPr lang="zh-CN" altLang="en-US" sz="2400" dirty="0" smtClean="0"/>
              <a:t>、</a:t>
            </a:r>
            <a:r>
              <a:rPr lang="en-US" altLang="zh-CN" sz="2400" dirty="0" smtClean="0"/>
              <a:t>9</a:t>
            </a:r>
            <a:r>
              <a:rPr lang="zh-CN" altLang="en-US" sz="2400" dirty="0" smtClean="0"/>
              <a:t>章</a:t>
            </a:r>
            <a:r>
              <a:rPr lang="zh-CN" altLang="en-US" sz="2400" dirty="0"/>
              <a:t>部分内容自学。</a:t>
            </a:r>
          </a:p>
        </p:txBody>
      </p:sp>
      <p:grpSp>
        <p:nvGrpSpPr>
          <p:cNvPr id="4101" name="Group 5"/>
          <p:cNvGrpSpPr>
            <a:grpSpLocks/>
          </p:cNvGrpSpPr>
          <p:nvPr/>
        </p:nvGrpSpPr>
        <p:grpSpPr bwMode="auto">
          <a:xfrm>
            <a:off x="2411413" y="385589"/>
            <a:ext cx="5919787" cy="438150"/>
            <a:chOff x="0" y="0"/>
            <a:chExt cx="2994" cy="276"/>
          </a:xfrm>
        </p:grpSpPr>
        <p:sp>
          <p:nvSpPr>
            <p:cNvPr id="4182" name="AutoShape 6"/>
            <p:cNvSpPr>
              <a:spLocks noChangeArrowheads="1"/>
            </p:cNvSpPr>
            <p:nvPr/>
          </p:nvSpPr>
          <p:spPr bwMode="auto">
            <a:xfrm>
              <a:off x="0" y="8"/>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83" name="AutoShape 7"/>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84" name="Group 8"/>
            <p:cNvGrpSpPr>
              <a:grpSpLocks/>
            </p:cNvGrpSpPr>
            <p:nvPr/>
          </p:nvGrpSpPr>
          <p:grpSpPr bwMode="auto">
            <a:xfrm>
              <a:off x="46" y="80"/>
              <a:ext cx="150" cy="150"/>
              <a:chOff x="0" y="0"/>
              <a:chExt cx="160" cy="160"/>
            </a:xfrm>
          </p:grpSpPr>
          <p:pic>
            <p:nvPicPr>
              <p:cNvPr id="4185" name="Picture 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86" name="Group 10"/>
              <p:cNvGrpSpPr>
                <a:grpSpLocks/>
              </p:cNvGrpSpPr>
              <p:nvPr/>
            </p:nvGrpSpPr>
            <p:grpSpPr bwMode="auto">
              <a:xfrm>
                <a:off x="19" y="3"/>
                <a:ext cx="126" cy="126"/>
                <a:chOff x="0" y="0"/>
                <a:chExt cx="144" cy="144"/>
              </a:xfrm>
            </p:grpSpPr>
            <p:sp>
              <p:nvSpPr>
                <p:cNvPr id="5131" name="Oval 11"/>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8" name="Oval 12"/>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2" name="Group 13"/>
          <p:cNvGrpSpPr>
            <a:grpSpLocks/>
          </p:cNvGrpSpPr>
          <p:nvPr/>
        </p:nvGrpSpPr>
        <p:grpSpPr bwMode="auto">
          <a:xfrm>
            <a:off x="2411413" y="1060277"/>
            <a:ext cx="5919787" cy="438150"/>
            <a:chOff x="0" y="0"/>
            <a:chExt cx="2994" cy="276"/>
          </a:xfrm>
        </p:grpSpPr>
        <p:sp>
          <p:nvSpPr>
            <p:cNvPr id="4175" name="AutoShape 14"/>
            <p:cNvSpPr>
              <a:spLocks noChangeArrowheads="1"/>
            </p:cNvSpPr>
            <p:nvPr/>
          </p:nvSpPr>
          <p:spPr bwMode="auto">
            <a:xfrm>
              <a:off x="0" y="10"/>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76" name="AutoShape 15"/>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grpSp>
          <p:nvGrpSpPr>
            <p:cNvPr id="4177" name="Group 16"/>
            <p:cNvGrpSpPr>
              <a:grpSpLocks/>
            </p:cNvGrpSpPr>
            <p:nvPr/>
          </p:nvGrpSpPr>
          <p:grpSpPr bwMode="auto">
            <a:xfrm>
              <a:off x="46" y="83"/>
              <a:ext cx="150" cy="150"/>
              <a:chOff x="0" y="0"/>
              <a:chExt cx="160" cy="160"/>
            </a:xfrm>
          </p:grpSpPr>
          <p:pic>
            <p:nvPicPr>
              <p:cNvPr id="4178" name="Picture 17"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9" name="Group 18"/>
              <p:cNvGrpSpPr>
                <a:grpSpLocks/>
              </p:cNvGrpSpPr>
              <p:nvPr/>
            </p:nvGrpSpPr>
            <p:grpSpPr bwMode="auto">
              <a:xfrm>
                <a:off x="19" y="3"/>
                <a:ext cx="126" cy="126"/>
                <a:chOff x="0" y="0"/>
                <a:chExt cx="144" cy="144"/>
              </a:xfrm>
            </p:grpSpPr>
            <p:sp>
              <p:nvSpPr>
                <p:cNvPr id="5139" name="Oval 19"/>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81" name="Oval 20"/>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3" name="Group 21"/>
          <p:cNvGrpSpPr>
            <a:grpSpLocks/>
          </p:cNvGrpSpPr>
          <p:nvPr/>
        </p:nvGrpSpPr>
        <p:grpSpPr bwMode="auto">
          <a:xfrm>
            <a:off x="2411413" y="1734964"/>
            <a:ext cx="5919787" cy="438150"/>
            <a:chOff x="0" y="0"/>
            <a:chExt cx="2994" cy="276"/>
          </a:xfrm>
        </p:grpSpPr>
        <p:sp>
          <p:nvSpPr>
            <p:cNvPr id="4168" name="AutoShape 22"/>
            <p:cNvSpPr>
              <a:spLocks noChangeArrowheads="1"/>
            </p:cNvSpPr>
            <p:nvPr/>
          </p:nvSpPr>
          <p:spPr bwMode="auto">
            <a:xfrm>
              <a:off x="0" y="12"/>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69" name="AutoShape 23"/>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70" name="Group 24"/>
            <p:cNvGrpSpPr>
              <a:grpSpLocks/>
            </p:cNvGrpSpPr>
            <p:nvPr/>
          </p:nvGrpSpPr>
          <p:grpSpPr bwMode="auto">
            <a:xfrm>
              <a:off x="46" y="86"/>
              <a:ext cx="150" cy="150"/>
              <a:chOff x="0" y="0"/>
              <a:chExt cx="160" cy="160"/>
            </a:xfrm>
          </p:grpSpPr>
          <p:pic>
            <p:nvPicPr>
              <p:cNvPr id="4171" name="Picture 25"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72" name="Group 26"/>
              <p:cNvGrpSpPr>
                <a:grpSpLocks/>
              </p:cNvGrpSpPr>
              <p:nvPr/>
            </p:nvGrpSpPr>
            <p:grpSpPr bwMode="auto">
              <a:xfrm>
                <a:off x="19" y="3"/>
                <a:ext cx="126" cy="126"/>
                <a:chOff x="0" y="0"/>
                <a:chExt cx="144" cy="144"/>
              </a:xfrm>
            </p:grpSpPr>
            <p:sp>
              <p:nvSpPr>
                <p:cNvPr id="5147" name="Oval 27"/>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74" name="Oval 28"/>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5" name="Group 37"/>
          <p:cNvGrpSpPr>
            <a:grpSpLocks/>
          </p:cNvGrpSpPr>
          <p:nvPr/>
        </p:nvGrpSpPr>
        <p:grpSpPr bwMode="auto">
          <a:xfrm>
            <a:off x="2411413" y="2348880"/>
            <a:ext cx="5919787" cy="438150"/>
            <a:chOff x="0" y="0"/>
            <a:chExt cx="2994" cy="276"/>
          </a:xfrm>
        </p:grpSpPr>
        <p:sp>
          <p:nvSpPr>
            <p:cNvPr id="4154" name="AutoShape 38"/>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55" name="AutoShape 39"/>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56" name="Group 40"/>
            <p:cNvGrpSpPr>
              <a:grpSpLocks/>
            </p:cNvGrpSpPr>
            <p:nvPr/>
          </p:nvGrpSpPr>
          <p:grpSpPr bwMode="auto">
            <a:xfrm>
              <a:off x="46" y="91"/>
              <a:ext cx="150" cy="150"/>
              <a:chOff x="0" y="0"/>
              <a:chExt cx="160" cy="160"/>
            </a:xfrm>
          </p:grpSpPr>
          <p:pic>
            <p:nvPicPr>
              <p:cNvPr id="4157" name="Picture 4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8" name="Group 42"/>
              <p:cNvGrpSpPr>
                <a:grpSpLocks/>
              </p:cNvGrpSpPr>
              <p:nvPr/>
            </p:nvGrpSpPr>
            <p:grpSpPr bwMode="auto">
              <a:xfrm>
                <a:off x="19" y="3"/>
                <a:ext cx="126" cy="126"/>
                <a:chOff x="0" y="0"/>
                <a:chExt cx="144" cy="144"/>
              </a:xfrm>
            </p:grpSpPr>
            <p:sp>
              <p:nvSpPr>
                <p:cNvPr id="5163" name="Oval 43"/>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60" name="Oval 44"/>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6" name="Group 45"/>
          <p:cNvGrpSpPr>
            <a:grpSpLocks/>
          </p:cNvGrpSpPr>
          <p:nvPr/>
        </p:nvGrpSpPr>
        <p:grpSpPr bwMode="auto">
          <a:xfrm>
            <a:off x="2411413" y="3023568"/>
            <a:ext cx="5919787" cy="438150"/>
            <a:chOff x="0" y="0"/>
            <a:chExt cx="2994" cy="276"/>
          </a:xfrm>
        </p:grpSpPr>
        <p:sp>
          <p:nvSpPr>
            <p:cNvPr id="4148" name="AutoShape 46"/>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49" name="AutoShape 47"/>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50" name="Picture 48"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51" name="Group 49"/>
            <p:cNvGrpSpPr>
              <a:grpSpLocks/>
            </p:cNvGrpSpPr>
            <p:nvPr/>
          </p:nvGrpSpPr>
          <p:grpSpPr bwMode="auto">
            <a:xfrm>
              <a:off x="46" y="94"/>
              <a:ext cx="118" cy="118"/>
              <a:chOff x="0" y="0"/>
              <a:chExt cx="144" cy="144"/>
            </a:xfrm>
          </p:grpSpPr>
          <p:sp>
            <p:nvSpPr>
              <p:cNvPr id="5170" name="Oval 50"/>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53" name="Oval 51"/>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07" name="Group 52"/>
          <p:cNvGrpSpPr>
            <a:grpSpLocks/>
          </p:cNvGrpSpPr>
          <p:nvPr/>
        </p:nvGrpSpPr>
        <p:grpSpPr bwMode="auto">
          <a:xfrm>
            <a:off x="2411413" y="3698255"/>
            <a:ext cx="5919787" cy="438150"/>
            <a:chOff x="0" y="0"/>
            <a:chExt cx="2994" cy="276"/>
          </a:xfrm>
        </p:grpSpPr>
        <p:sp>
          <p:nvSpPr>
            <p:cNvPr id="4141" name="AutoShape 53"/>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42" name="AutoShape 54"/>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43" name="Group 55"/>
            <p:cNvGrpSpPr>
              <a:grpSpLocks/>
            </p:cNvGrpSpPr>
            <p:nvPr/>
          </p:nvGrpSpPr>
          <p:grpSpPr bwMode="auto">
            <a:xfrm>
              <a:off x="46" y="64"/>
              <a:ext cx="150" cy="150"/>
              <a:chOff x="0" y="0"/>
              <a:chExt cx="160" cy="160"/>
            </a:xfrm>
          </p:grpSpPr>
          <p:pic>
            <p:nvPicPr>
              <p:cNvPr id="4144" name="Picture 56"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45" name="Group 57"/>
              <p:cNvGrpSpPr>
                <a:grpSpLocks/>
              </p:cNvGrpSpPr>
              <p:nvPr/>
            </p:nvGrpSpPr>
            <p:grpSpPr bwMode="auto">
              <a:xfrm>
                <a:off x="19" y="3"/>
                <a:ext cx="126" cy="126"/>
                <a:chOff x="0" y="0"/>
                <a:chExt cx="144" cy="144"/>
              </a:xfrm>
            </p:grpSpPr>
            <p:sp>
              <p:nvSpPr>
                <p:cNvPr id="5178" name="Oval 58"/>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7" name="Oval 59"/>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8" name="Group 60"/>
          <p:cNvGrpSpPr>
            <a:grpSpLocks/>
          </p:cNvGrpSpPr>
          <p:nvPr/>
        </p:nvGrpSpPr>
        <p:grpSpPr bwMode="auto">
          <a:xfrm>
            <a:off x="2484438" y="4372943"/>
            <a:ext cx="5919787" cy="438150"/>
            <a:chOff x="0" y="0"/>
            <a:chExt cx="2994" cy="276"/>
          </a:xfrm>
        </p:grpSpPr>
        <p:sp>
          <p:nvSpPr>
            <p:cNvPr id="4134" name="AutoShape 61"/>
            <p:cNvSpPr>
              <a:spLocks noChangeArrowheads="1"/>
            </p:cNvSpPr>
            <p:nvPr/>
          </p:nvSpPr>
          <p:spPr bwMode="auto">
            <a:xfrm>
              <a:off x="0" y="15"/>
              <a:ext cx="2952" cy="236"/>
            </a:xfrm>
            <a:prstGeom prst="roundRect">
              <a:avLst>
                <a:gd name="adj" fmla="val 50000"/>
              </a:avLst>
            </a:prstGeom>
            <a:gradFill rotWithShape="1">
              <a:gsLst>
                <a:gs pos="0">
                  <a:srgbClr val="FFFFFF">
                    <a:alpha val="0"/>
                  </a:srgbClr>
                </a:gs>
                <a:gs pos="100000">
                  <a:schemeClr val="accent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sp>
          <p:nvSpPr>
            <p:cNvPr id="4135" name="AutoShape 62"/>
            <p:cNvSpPr>
              <a:spLocks noChangeArrowheads="1"/>
            </p:cNvSpPr>
            <p:nvPr/>
          </p:nvSpPr>
          <p:spPr bwMode="auto">
            <a:xfrm>
              <a:off x="0" y="0"/>
              <a:ext cx="2994" cy="276"/>
            </a:xfrm>
            <a:prstGeom prst="roundRect">
              <a:avLst>
                <a:gd name="adj" fmla="val 50000"/>
              </a:avLst>
            </a:pr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endParaRPr lang="zh-CN" altLang="en-US"/>
            </a:p>
          </p:txBody>
        </p:sp>
        <p:grpSp>
          <p:nvGrpSpPr>
            <p:cNvPr id="4136" name="Group 63"/>
            <p:cNvGrpSpPr>
              <a:grpSpLocks/>
            </p:cNvGrpSpPr>
            <p:nvPr/>
          </p:nvGrpSpPr>
          <p:grpSpPr bwMode="auto">
            <a:xfrm>
              <a:off x="0" y="91"/>
              <a:ext cx="150" cy="150"/>
              <a:chOff x="0" y="0"/>
              <a:chExt cx="160" cy="160"/>
            </a:xfrm>
          </p:grpSpPr>
          <p:pic>
            <p:nvPicPr>
              <p:cNvPr id="4137" name="Picture 64"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8" name="Group 65"/>
              <p:cNvGrpSpPr>
                <a:grpSpLocks/>
              </p:cNvGrpSpPr>
              <p:nvPr/>
            </p:nvGrpSpPr>
            <p:grpSpPr bwMode="auto">
              <a:xfrm>
                <a:off x="19" y="3"/>
                <a:ext cx="126" cy="126"/>
                <a:chOff x="0" y="0"/>
                <a:chExt cx="144" cy="144"/>
              </a:xfrm>
            </p:grpSpPr>
            <p:sp>
              <p:nvSpPr>
                <p:cNvPr id="5186" name="Oval 66"/>
                <p:cNvSpPr>
                  <a:spLocks noChangeArrowheads="1"/>
                </p:cNvSpPr>
                <p:nvPr/>
              </p:nvSpPr>
              <p:spPr bwMode="auto">
                <a:xfrm>
                  <a:off x="0" y="0"/>
                  <a:ext cx="144" cy="144"/>
                </a:xfrm>
                <a:prstGeom prst="ellipse">
                  <a:avLst/>
                </a:prstGeom>
                <a:gradFill rotWithShape="1">
                  <a:gsLst>
                    <a:gs pos="0">
                      <a:srgbClr val="FFFFFF"/>
                    </a:gs>
                    <a:gs pos="50000">
                      <a:schemeClr val="accent1"/>
                    </a:gs>
                    <a:gs pos="100000">
                      <a:srgbClr val="FFFFFF"/>
                    </a:gs>
                  </a:gsLst>
                  <a:lin ang="5400000" scaled="1"/>
                </a:gradFill>
                <a:ln w="6350" cmpd="sng">
                  <a:solidFill>
                    <a:schemeClr val="accent1"/>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40" name="Oval 67"/>
                <p:cNvSpPr>
                  <a:spLocks noChangeArrowheads="1"/>
                </p:cNvSpPr>
                <p:nvPr/>
              </p:nvSpPr>
              <p:spPr bwMode="auto">
                <a:xfrm>
                  <a:off x="19" y="20"/>
                  <a:ext cx="106" cy="104"/>
                </a:xfrm>
                <a:prstGeom prst="ellipse">
                  <a:avLst/>
                </a:prstGeom>
                <a:solidFill>
                  <a:schemeClr val="accent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grpSp>
        <p:nvGrpSpPr>
          <p:cNvPr id="4109" name="Group 68"/>
          <p:cNvGrpSpPr>
            <a:grpSpLocks/>
          </p:cNvGrpSpPr>
          <p:nvPr/>
        </p:nvGrpSpPr>
        <p:grpSpPr bwMode="auto">
          <a:xfrm>
            <a:off x="2484438" y="5047630"/>
            <a:ext cx="5919787" cy="438150"/>
            <a:chOff x="0" y="0"/>
            <a:chExt cx="2994" cy="276"/>
          </a:xfrm>
        </p:grpSpPr>
        <p:sp>
          <p:nvSpPr>
            <p:cNvPr id="4128" name="AutoShape 69"/>
            <p:cNvSpPr>
              <a:spLocks noChangeArrowheads="1"/>
            </p:cNvSpPr>
            <p:nvPr/>
          </p:nvSpPr>
          <p:spPr bwMode="auto">
            <a:xfrm>
              <a:off x="0" y="17"/>
              <a:ext cx="2952" cy="236"/>
            </a:xfrm>
            <a:prstGeom prst="roundRect">
              <a:avLst>
                <a:gd name="adj" fmla="val 50000"/>
              </a:avLst>
            </a:prstGeom>
            <a:gradFill rotWithShape="1">
              <a:gsLst>
                <a:gs pos="0">
                  <a:srgbClr val="FFFFFF">
                    <a:alpha val="0"/>
                  </a:srgbClr>
                </a:gs>
                <a:gs pos="100000">
                  <a:schemeClr va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sp>
          <p:nvSpPr>
            <p:cNvPr id="4129" name="AutoShape 70"/>
            <p:cNvSpPr>
              <a:spLocks noChangeArrowheads="1"/>
            </p:cNvSpPr>
            <p:nvPr/>
          </p:nvSpPr>
          <p:spPr bwMode="auto">
            <a:xfrm>
              <a:off x="0" y="0"/>
              <a:ext cx="2994" cy="276"/>
            </a:xfrm>
            <a:prstGeom prst="roundRect">
              <a:avLst>
                <a:gd name="adj" fmla="val 50000"/>
              </a:avLst>
            </a:pr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endParaRPr lang="zh-CN" altLang="en-US"/>
            </a:p>
          </p:txBody>
        </p:sp>
        <p:pic>
          <p:nvPicPr>
            <p:cNvPr id="4130" name="Picture 71"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4"/>
              <a:ext cx="15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31" name="Group 72"/>
            <p:cNvGrpSpPr>
              <a:grpSpLocks/>
            </p:cNvGrpSpPr>
            <p:nvPr/>
          </p:nvGrpSpPr>
          <p:grpSpPr bwMode="auto">
            <a:xfrm>
              <a:off x="0" y="94"/>
              <a:ext cx="118" cy="118"/>
              <a:chOff x="0" y="0"/>
              <a:chExt cx="144" cy="144"/>
            </a:xfrm>
          </p:grpSpPr>
          <p:sp>
            <p:nvSpPr>
              <p:cNvPr id="5193" name="Oval 73"/>
              <p:cNvSpPr>
                <a:spLocks noChangeArrowheads="1"/>
              </p:cNvSpPr>
              <p:nvPr/>
            </p:nvSpPr>
            <p:spPr bwMode="auto">
              <a:xfrm>
                <a:off x="0" y="0"/>
                <a:ext cx="144" cy="144"/>
              </a:xfrm>
              <a:prstGeom prst="ellipse">
                <a:avLst/>
              </a:prstGeom>
              <a:gradFill rotWithShape="1">
                <a:gsLst>
                  <a:gs pos="0">
                    <a:srgbClr val="FFFFFF"/>
                  </a:gs>
                  <a:gs pos="50000">
                    <a:schemeClr val="hlink"/>
                  </a:gs>
                  <a:gs pos="100000">
                    <a:srgbClr val="FFFFFF"/>
                  </a:gs>
                </a:gsLst>
                <a:lin ang="5400000" scaled="1"/>
              </a:gradFill>
              <a:ln w="6350" cmpd="sng">
                <a:solidFill>
                  <a:schemeClr va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33" name="Oval 74"/>
              <p:cNvSpPr>
                <a:spLocks noChangeArrowheads="1"/>
              </p:cNvSpPr>
              <p:nvPr/>
            </p:nvSpPr>
            <p:spPr bwMode="auto">
              <a:xfrm>
                <a:off x="19" y="20"/>
                <a:ext cx="106" cy="104"/>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nvGrpSpPr>
          <p:cNvPr id="4110" name="Group 75"/>
          <p:cNvGrpSpPr>
            <a:grpSpLocks/>
          </p:cNvGrpSpPr>
          <p:nvPr/>
        </p:nvGrpSpPr>
        <p:grpSpPr bwMode="auto">
          <a:xfrm>
            <a:off x="2484438" y="5723905"/>
            <a:ext cx="5919787" cy="438150"/>
            <a:chOff x="0" y="0"/>
            <a:chExt cx="2994" cy="276"/>
          </a:xfrm>
        </p:grpSpPr>
        <p:sp>
          <p:nvSpPr>
            <p:cNvPr id="4121" name="AutoShape 76"/>
            <p:cNvSpPr>
              <a:spLocks noChangeArrowheads="1"/>
            </p:cNvSpPr>
            <p:nvPr/>
          </p:nvSpPr>
          <p:spPr bwMode="auto">
            <a:xfrm>
              <a:off x="0" y="18"/>
              <a:ext cx="2952" cy="236"/>
            </a:xfrm>
            <a:prstGeom prst="roundRect">
              <a:avLst>
                <a:gd name="adj" fmla="val 50000"/>
              </a:avLst>
            </a:prstGeom>
            <a:gradFill rotWithShape="1">
              <a:gsLst>
                <a:gs pos="0">
                  <a:srgbClr val="FFFFFF">
                    <a:alpha val="0"/>
                  </a:srgbClr>
                </a:gs>
                <a:gs pos="100000">
                  <a:schemeClr val="folHlink"/>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sp>
          <p:nvSpPr>
            <p:cNvPr id="4122" name="AutoShape 77"/>
            <p:cNvSpPr>
              <a:spLocks noChangeArrowheads="1"/>
            </p:cNvSpPr>
            <p:nvPr/>
          </p:nvSpPr>
          <p:spPr bwMode="auto">
            <a:xfrm>
              <a:off x="0" y="0"/>
              <a:ext cx="2994" cy="276"/>
            </a:xfrm>
            <a:prstGeom prst="roundRect">
              <a:avLst>
                <a:gd name="adj" fmla="val 50000"/>
              </a:avLst>
            </a:prstGeom>
            <a:noFill/>
            <a:ln w="952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rgbClr val="6B6B6B"/>
                    </a:outerShdw>
                  </a:effectLst>
                </a14:hiddenEffects>
              </a:ext>
            </a:extLst>
          </p:spPr>
          <p:txBody>
            <a:bodyPr wrap="none" anchor="ctr"/>
            <a:lstStyle/>
            <a:p>
              <a:endParaRPr lang="zh-CN" altLang="en-US"/>
            </a:p>
          </p:txBody>
        </p:sp>
        <p:grpSp>
          <p:nvGrpSpPr>
            <p:cNvPr id="4123" name="Group 78"/>
            <p:cNvGrpSpPr>
              <a:grpSpLocks/>
            </p:cNvGrpSpPr>
            <p:nvPr/>
          </p:nvGrpSpPr>
          <p:grpSpPr bwMode="auto">
            <a:xfrm>
              <a:off x="0" y="64"/>
              <a:ext cx="150" cy="150"/>
              <a:chOff x="0" y="0"/>
              <a:chExt cx="160" cy="160"/>
            </a:xfrm>
          </p:grpSpPr>
          <p:pic>
            <p:nvPicPr>
              <p:cNvPr id="4124" name="Picture 79" descr="shadow_1_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25" name="Group 80"/>
              <p:cNvGrpSpPr>
                <a:grpSpLocks/>
              </p:cNvGrpSpPr>
              <p:nvPr/>
            </p:nvGrpSpPr>
            <p:grpSpPr bwMode="auto">
              <a:xfrm>
                <a:off x="19" y="3"/>
                <a:ext cx="126" cy="126"/>
                <a:chOff x="0" y="0"/>
                <a:chExt cx="144" cy="144"/>
              </a:xfrm>
            </p:grpSpPr>
            <p:sp>
              <p:nvSpPr>
                <p:cNvPr id="5201" name="Oval 81"/>
                <p:cNvSpPr>
                  <a:spLocks noChangeArrowheads="1"/>
                </p:cNvSpPr>
                <p:nvPr/>
              </p:nvSpPr>
              <p:spPr bwMode="auto">
                <a:xfrm>
                  <a:off x="0" y="0"/>
                  <a:ext cx="144" cy="144"/>
                </a:xfrm>
                <a:prstGeom prst="ellipse">
                  <a:avLst/>
                </a:prstGeom>
                <a:gradFill rotWithShape="1">
                  <a:gsLst>
                    <a:gs pos="0">
                      <a:srgbClr val="FFFFFF"/>
                    </a:gs>
                    <a:gs pos="50000">
                      <a:schemeClr val="folHlink"/>
                    </a:gs>
                    <a:gs pos="100000">
                      <a:srgbClr val="FFFFFF"/>
                    </a:gs>
                  </a:gsLst>
                  <a:lin ang="5400000" scaled="1"/>
                </a:gradFill>
                <a:ln w="6350" cmpd="sng">
                  <a:solidFill>
                    <a:schemeClr val="folHlink"/>
                  </a:solidFill>
                  <a:round/>
                  <a:headEnd/>
                  <a:tailEnd/>
                </a:ln>
                <a:effectLst/>
                <a:extLs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pPr>
                    <a:defRPr/>
                  </a:pPr>
                  <a:endParaRPr lang="zh-CN" altLang="en-US"/>
                </a:p>
              </p:txBody>
            </p:sp>
            <p:sp>
              <p:nvSpPr>
                <p:cNvPr id="4127" name="Oval 82"/>
                <p:cNvSpPr>
                  <a:spLocks noChangeArrowheads="1"/>
                </p:cNvSpPr>
                <p:nvPr/>
              </p:nvSpPr>
              <p:spPr bwMode="auto">
                <a:xfrm>
                  <a:off x="19" y="20"/>
                  <a:ext cx="106" cy="104"/>
                </a:xfrm>
                <a:prstGeom prst="ellipse">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333333">
                            <a:alpha val="50000"/>
                          </a:srgbClr>
                        </a:outerShdw>
                      </a:effectLst>
                    </a14:hiddenEffects>
                  </a:ext>
                </a:extLst>
              </p:spPr>
              <p:txBody>
                <a:bodyPr wrap="none" anchor="ctr"/>
                <a:lstStyle/>
                <a:p>
                  <a:endParaRPr lang="zh-CN" altLang="en-US"/>
                </a:p>
              </p:txBody>
            </p:sp>
          </p:grpSp>
        </p:grpSp>
      </p:grpSp>
      <p:sp>
        <p:nvSpPr>
          <p:cNvPr id="4111" name="Text Box 83">
            <a:hlinkClick r:id="" action="ppaction://noaction"/>
          </p:cNvPr>
          <p:cNvSpPr txBox="1">
            <a:spLocks noChangeArrowheads="1"/>
          </p:cNvSpPr>
          <p:nvPr/>
        </p:nvSpPr>
        <p:spPr bwMode="auto">
          <a:xfrm>
            <a:off x="2789238" y="10491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4" action="ppaction://hlinkpres?slideindex=1&amp;slidetitle="/>
              </a:rPr>
              <a:t>2</a:t>
            </a:r>
            <a:r>
              <a:rPr lang="zh-CN" altLang="en-US" sz="2400" dirty="0">
                <a:ea typeface="黑体" pitchFamily="49" charset="-122"/>
              </a:rPr>
              <a:t>章  计算机系统</a:t>
            </a:r>
          </a:p>
        </p:txBody>
      </p:sp>
      <p:sp>
        <p:nvSpPr>
          <p:cNvPr id="4112" name="Text Box 84">
            <a:hlinkClick r:id="" action="ppaction://noaction"/>
          </p:cNvPr>
          <p:cNvSpPr txBox="1">
            <a:spLocks noChangeArrowheads="1"/>
          </p:cNvSpPr>
          <p:nvPr/>
        </p:nvSpPr>
        <p:spPr bwMode="auto">
          <a:xfrm>
            <a:off x="2789238" y="1747664"/>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5" action="ppaction://hlinkpres?slideindex=1&amp;slidetitle="/>
              </a:rPr>
              <a:t>3</a:t>
            </a:r>
            <a:r>
              <a:rPr lang="zh-CN" altLang="en-US" sz="2400" dirty="0">
                <a:ea typeface="黑体" pitchFamily="49" charset="-122"/>
              </a:rPr>
              <a:t>章  </a:t>
            </a:r>
            <a:r>
              <a:rPr lang="en-US" altLang="zh-CN" sz="2400" dirty="0"/>
              <a:t>Windows 7</a:t>
            </a:r>
            <a:r>
              <a:rPr lang="zh-CN" altLang="zh-CN" sz="2400" dirty="0"/>
              <a:t>操作系统的使用</a:t>
            </a:r>
            <a:endParaRPr lang="zh-CN" altLang="en-US" sz="2400" dirty="0">
              <a:ea typeface="黑体" pitchFamily="49" charset="-122"/>
            </a:endParaRPr>
          </a:p>
        </p:txBody>
      </p:sp>
      <p:sp>
        <p:nvSpPr>
          <p:cNvPr id="4114" name="Text Box 86">
            <a:hlinkClick r:id="" action="ppaction://noaction"/>
          </p:cNvPr>
          <p:cNvSpPr txBox="1">
            <a:spLocks noChangeArrowheads="1"/>
          </p:cNvSpPr>
          <p:nvPr/>
        </p:nvSpPr>
        <p:spPr bwMode="auto">
          <a:xfrm>
            <a:off x="2789238" y="23599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6" action="ppaction://hlinkpres?slideindex=1&amp;slidetitle="/>
              </a:rPr>
              <a:t>4</a:t>
            </a:r>
            <a:r>
              <a:rPr lang="zh-CN" altLang="en-US" sz="2400" dirty="0" smtClean="0">
                <a:ea typeface="黑体" pitchFamily="49" charset="-122"/>
              </a:rPr>
              <a:t>章  </a:t>
            </a:r>
            <a:r>
              <a:rPr lang="zh-CN" altLang="en-US" sz="2400" dirty="0">
                <a:ea typeface="黑体" pitchFamily="49" charset="-122"/>
              </a:rPr>
              <a:t>文字处理软件Word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5" name="Text Box 87">
            <a:hlinkClick r:id="" action="ppaction://noaction"/>
          </p:cNvPr>
          <p:cNvSpPr txBox="1">
            <a:spLocks noChangeArrowheads="1"/>
          </p:cNvSpPr>
          <p:nvPr/>
        </p:nvSpPr>
        <p:spPr bwMode="auto">
          <a:xfrm>
            <a:off x="2789238" y="302515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7" action="ppaction://hlinkpres?slideindex=1&amp;slidetitle="/>
              </a:rPr>
              <a:t>5</a:t>
            </a:r>
            <a:r>
              <a:rPr lang="zh-CN" altLang="en-US" sz="2400" dirty="0" smtClean="0">
                <a:ea typeface="黑体" pitchFamily="49" charset="-122"/>
              </a:rPr>
              <a:t>章  </a:t>
            </a:r>
            <a:r>
              <a:rPr lang="zh-CN" altLang="en-US" sz="2400" dirty="0">
                <a:ea typeface="黑体" pitchFamily="49" charset="-122"/>
              </a:rPr>
              <a:t>电子表格软件Excel </a:t>
            </a:r>
            <a:r>
              <a:rPr lang="zh-CN" altLang="en-US" sz="2400" dirty="0" smtClean="0">
                <a:ea typeface="黑体" pitchFamily="49" charset="-122"/>
              </a:rPr>
              <a:t>20</a:t>
            </a:r>
            <a:r>
              <a:rPr lang="en-US" altLang="zh-CN" sz="2400" dirty="0" smtClean="0">
                <a:ea typeface="黑体" pitchFamily="49" charset="-122"/>
              </a:rPr>
              <a:t>10</a:t>
            </a:r>
            <a:endParaRPr lang="zh-CN" altLang="en-US" sz="2400" dirty="0">
              <a:ea typeface="黑体" pitchFamily="49" charset="-122"/>
            </a:endParaRPr>
          </a:p>
        </p:txBody>
      </p:sp>
      <p:sp>
        <p:nvSpPr>
          <p:cNvPr id="4116" name="Text Box 88">
            <a:hlinkClick r:id="" action="ppaction://noaction"/>
          </p:cNvPr>
          <p:cNvSpPr txBox="1">
            <a:spLocks noChangeArrowheads="1"/>
          </p:cNvSpPr>
          <p:nvPr/>
        </p:nvSpPr>
        <p:spPr bwMode="auto">
          <a:xfrm>
            <a:off x="2789238" y="44031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8" action="ppaction://hlinkpres?slideindex=1&amp;slidetitle="/>
              </a:rPr>
              <a:t>7</a:t>
            </a:r>
            <a:r>
              <a:rPr lang="zh-CN" altLang="en-US" sz="2400" dirty="0" smtClean="0">
                <a:ea typeface="黑体" pitchFamily="49" charset="-122"/>
              </a:rPr>
              <a:t>章  </a:t>
            </a:r>
            <a:r>
              <a:rPr lang="zh-CN" altLang="en-US" sz="2400" dirty="0">
                <a:ea typeface="黑体" pitchFamily="49" charset="-122"/>
              </a:rPr>
              <a:t>多媒体技术简介</a:t>
            </a:r>
          </a:p>
        </p:txBody>
      </p:sp>
      <p:sp>
        <p:nvSpPr>
          <p:cNvPr id="4117" name="Text Box 89">
            <a:hlinkClick r:id="" action="ppaction://noaction"/>
          </p:cNvPr>
          <p:cNvSpPr txBox="1">
            <a:spLocks noChangeArrowheads="1"/>
          </p:cNvSpPr>
          <p:nvPr/>
        </p:nvSpPr>
        <p:spPr bwMode="auto">
          <a:xfrm>
            <a:off x="2789238" y="5738193"/>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rPr>
              <a:t>9</a:t>
            </a:r>
            <a:r>
              <a:rPr lang="zh-CN" altLang="en-US" sz="2400" dirty="0" smtClean="0">
                <a:ea typeface="黑体" pitchFamily="49" charset="-122"/>
              </a:rPr>
              <a:t>章  </a:t>
            </a:r>
            <a:r>
              <a:rPr lang="zh-CN" altLang="en-US" sz="2400" dirty="0">
                <a:ea typeface="黑体" pitchFamily="49" charset="-122"/>
              </a:rPr>
              <a:t>Access数据库技术基础</a:t>
            </a:r>
          </a:p>
        </p:txBody>
      </p:sp>
      <p:sp>
        <p:nvSpPr>
          <p:cNvPr id="4118" name="Text Box 90">
            <a:hlinkClick r:id="" action="ppaction://noaction"/>
          </p:cNvPr>
          <p:cNvSpPr txBox="1">
            <a:spLocks noChangeArrowheads="1"/>
          </p:cNvSpPr>
          <p:nvPr/>
        </p:nvSpPr>
        <p:spPr bwMode="auto">
          <a:xfrm>
            <a:off x="2789238" y="36919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9" action="ppaction://hlinkpres?slideindex=1&amp;slidetitle="/>
              </a:rPr>
              <a:t>6</a:t>
            </a:r>
            <a:r>
              <a:rPr lang="zh-CN" altLang="en-US" sz="2400" dirty="0" smtClean="0">
                <a:ea typeface="黑体" pitchFamily="49" charset="-122"/>
              </a:rPr>
              <a:t>章  </a:t>
            </a:r>
            <a:r>
              <a:rPr lang="zh-CN" altLang="en-US" sz="2400" dirty="0">
                <a:ea typeface="黑体" pitchFamily="49" charset="-122"/>
              </a:rPr>
              <a:t>演示文稿软件PowerPoint </a:t>
            </a:r>
            <a:r>
              <a:rPr lang="en-US" altLang="zh-CN" sz="2400" dirty="0" smtClean="0">
                <a:ea typeface="黑体" pitchFamily="49" charset="-122"/>
              </a:rPr>
              <a:t>2010</a:t>
            </a:r>
            <a:endParaRPr lang="zh-CN" altLang="en-US" sz="2400" dirty="0">
              <a:ea typeface="黑体" pitchFamily="49" charset="-122"/>
            </a:endParaRPr>
          </a:p>
        </p:txBody>
      </p:sp>
      <p:sp>
        <p:nvSpPr>
          <p:cNvPr id="4119" name="Text Box 91">
            <a:hlinkClick r:id="" action="ppaction://noaction"/>
          </p:cNvPr>
          <p:cNvSpPr txBox="1">
            <a:spLocks noChangeArrowheads="1"/>
          </p:cNvSpPr>
          <p:nvPr/>
        </p:nvSpPr>
        <p:spPr bwMode="auto">
          <a:xfrm>
            <a:off x="2789238" y="368127"/>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a:ea typeface="黑体" pitchFamily="49" charset="-122"/>
              </a:rPr>
              <a:t>第</a:t>
            </a:r>
            <a:r>
              <a:rPr lang="zh-CN" altLang="en-US" sz="2400" dirty="0">
                <a:ea typeface="黑体" pitchFamily="49" charset="-122"/>
                <a:hlinkClick r:id="rId10" action="ppaction://hlinkpres?slideindex=1&amp;slidetitle="/>
              </a:rPr>
              <a:t>1</a:t>
            </a:r>
            <a:r>
              <a:rPr lang="zh-CN" altLang="en-US" sz="2400" dirty="0">
                <a:ea typeface="黑体" pitchFamily="49" charset="-122"/>
              </a:rPr>
              <a:t>章  计算机基础知识</a:t>
            </a:r>
          </a:p>
        </p:txBody>
      </p:sp>
      <p:sp>
        <p:nvSpPr>
          <p:cNvPr id="4120" name="Text Box 92">
            <a:hlinkClick r:id="" action="ppaction://noaction"/>
          </p:cNvPr>
          <p:cNvSpPr txBox="1">
            <a:spLocks noChangeArrowheads="1"/>
          </p:cNvSpPr>
          <p:nvPr/>
        </p:nvSpPr>
        <p:spPr bwMode="auto">
          <a:xfrm>
            <a:off x="2789238" y="5050805"/>
            <a:ext cx="6000750" cy="457200"/>
          </a:xfrm>
          <a:prstGeom prst="rect">
            <a:avLst/>
          </a:prstGeom>
          <a:noFill/>
          <a:ln>
            <a:noFill/>
          </a:ln>
          <a:effectLst/>
          <a:extLst>
            <a:ext uri="{909E8E84-426E-40DD-AFC4-6F175D3DCCD1}">
              <a14:hiddenFill xmlns:a14="http://schemas.microsoft.com/office/drawing/2010/main">
                <a:gradFill rotWithShape="0">
                  <a:gsLst>
                    <a:gs pos="0">
                      <a:srgbClr val="0066FF"/>
                    </a:gs>
                    <a:gs pos="100000">
                      <a:schemeClr val="bg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2400" dirty="0" smtClean="0">
                <a:ea typeface="黑体" pitchFamily="49" charset="-122"/>
              </a:rPr>
              <a:t>第</a:t>
            </a:r>
            <a:r>
              <a:rPr lang="en-US" altLang="zh-CN" sz="2400" dirty="0" smtClean="0">
                <a:ea typeface="黑体" pitchFamily="49" charset="-122"/>
                <a:hlinkClick r:id="rId11" action="ppaction://hlinkpres?slideindex=1&amp;slidetitle="/>
              </a:rPr>
              <a:t>8</a:t>
            </a:r>
            <a:r>
              <a:rPr lang="zh-CN" altLang="en-US" sz="2400" dirty="0" smtClean="0">
                <a:ea typeface="黑体" pitchFamily="49" charset="-122"/>
              </a:rPr>
              <a:t>章  </a:t>
            </a:r>
            <a:r>
              <a:rPr lang="zh-CN" altLang="en-US" sz="2400" dirty="0">
                <a:ea typeface="黑体" pitchFamily="49" charset="-122"/>
              </a:rPr>
              <a:t>计算机网络与应用</a:t>
            </a:r>
          </a:p>
        </p:txBody>
      </p:sp>
    </p:spTree>
    <p:extLst>
      <p:ext uri="{BB962C8B-B14F-4D97-AF65-F5344CB8AC3E}">
        <p14:creationId xmlns:p14="http://schemas.microsoft.com/office/powerpoint/2010/main" val="4057259818"/>
      </p:ext>
    </p:extLst>
  </p:cSld>
  <p:clrMapOvr>
    <a:masterClrMapping/>
  </p:clrMapOvr>
  <p:transition>
    <p:rand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2"/>
          <p:cNvSpPr>
            <a:spLocks noChangeArrowheads="1"/>
          </p:cNvSpPr>
          <p:nvPr/>
        </p:nvSpPr>
        <p:spPr bwMode="auto">
          <a:xfrm>
            <a:off x="71438" y="116632"/>
            <a:ext cx="8997950" cy="475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5</a:t>
            </a:r>
            <a:r>
              <a:rPr lang="zh-CN" altLang="en-US" sz="2200" dirty="0">
                <a:latin typeface="Arial" pitchFamily="34" charset="0"/>
                <a:ea typeface="黑体" pitchFamily="49" charset="-122"/>
              </a:rPr>
              <a:t>）索引（Index）：为了加快数据库的访问速度，所建立的一个独立的文件或表格。</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6</a:t>
            </a:r>
            <a:r>
              <a:rPr lang="zh-CN" altLang="en-US" sz="2200" dirty="0">
                <a:latin typeface="Arial" pitchFamily="34" charset="0"/>
                <a:ea typeface="黑体" pitchFamily="49" charset="-122"/>
              </a:rPr>
              <a:t>）关键字(Key Word)：关系中一个属性或多个属性的组合，其值能够惟一地标识一个元组。</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7</a:t>
            </a:r>
            <a:r>
              <a:rPr lang="zh-CN" altLang="en-US" sz="2200" dirty="0">
                <a:latin typeface="Arial" pitchFamily="34" charset="0"/>
                <a:ea typeface="黑体" pitchFamily="49" charset="-122"/>
              </a:rPr>
              <a:t>）主码（关键字Primary key）：表中的某个属性或属性组合，其值可以唯一确定一个元组。在Access中，具有唯一性取值的字段称为关键字段（主键）。</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8</a:t>
            </a:r>
            <a:r>
              <a:rPr lang="zh-CN" altLang="en-US" sz="2200" dirty="0">
                <a:latin typeface="Arial" pitchFamily="34" charset="0"/>
                <a:ea typeface="黑体" pitchFamily="49" charset="-122"/>
              </a:rPr>
              <a:t>）外关键字（Foreign key）：关系中的属性或属性组，并非该关系的关键字，但它是另一个关系的关键字，称其为该关系的外关键字。</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9</a:t>
            </a:r>
            <a:r>
              <a:rPr lang="zh-CN" altLang="en-US" sz="2200" dirty="0">
                <a:latin typeface="Arial" pitchFamily="34" charset="0"/>
                <a:ea typeface="黑体" pitchFamily="49" charset="-122"/>
              </a:rPr>
              <a:t>）关系模式（Relational model）：对关系的描述。一个关系模式对应一个关系的结构。其格式为：</a:t>
            </a:r>
          </a:p>
          <a:p>
            <a:r>
              <a:rPr lang="zh-CN" altLang="en-US" sz="2200" dirty="0">
                <a:latin typeface="Arial" pitchFamily="34" charset="0"/>
                <a:ea typeface="黑体" pitchFamily="49" charset="-122"/>
              </a:rPr>
              <a:t>        </a:t>
            </a:r>
            <a:r>
              <a:rPr lang="zh-CN" altLang="en-US" sz="2200" dirty="0">
                <a:solidFill>
                  <a:srgbClr val="FFFF00"/>
                </a:solidFill>
                <a:latin typeface="Arial" pitchFamily="34" charset="0"/>
                <a:ea typeface="黑体" pitchFamily="49" charset="-122"/>
              </a:rPr>
              <a:t>关系名（属性名1，属性名2，属性名3，…，属性名n）</a:t>
            </a:r>
          </a:p>
          <a:p>
            <a:r>
              <a:rPr lang="zh-CN" altLang="en-US" sz="2200" dirty="0">
                <a:latin typeface="Arial" pitchFamily="34" charset="0"/>
                <a:ea typeface="黑体" pitchFamily="49" charset="-122"/>
              </a:rPr>
              <a:t>        例如，学生情况表的关系模式描述如下：</a:t>
            </a:r>
          </a:p>
          <a:p>
            <a:r>
              <a:rPr lang="zh-CN" altLang="en-US" sz="2200" dirty="0">
                <a:latin typeface="Arial" pitchFamily="34" charset="0"/>
                <a:ea typeface="黑体" pitchFamily="49" charset="-122"/>
              </a:rPr>
              <a:t>        学生情况表(学号,姓名,性别,出生日期,系别,总分,团员,备注,照片)。</a:t>
            </a:r>
          </a:p>
        </p:txBody>
      </p:sp>
      <p:sp>
        <p:nvSpPr>
          <p:cNvPr id="378883" name="Rectangle 3"/>
          <p:cNvSpPr>
            <a:spLocks noChangeArrowheads="1"/>
          </p:cNvSpPr>
          <p:nvPr/>
        </p:nvSpPr>
        <p:spPr bwMode="auto">
          <a:xfrm>
            <a:off x="71438" y="4929236"/>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9.4.2  </a:t>
            </a:r>
            <a:r>
              <a:rPr lang="en-US" sz="2400" dirty="0" err="1">
                <a:ea typeface="黑体" pitchFamily="49" charset="-122"/>
              </a:rPr>
              <a:t>关系运算</a:t>
            </a:r>
            <a:endParaRPr lang="pt-BR" altLang="en-US" sz="2400" dirty="0">
              <a:ea typeface="黑体" pitchFamily="49" charset="-122"/>
            </a:endParaRPr>
          </a:p>
        </p:txBody>
      </p:sp>
      <p:sp>
        <p:nvSpPr>
          <p:cNvPr id="378884" name="Rectangle 4"/>
          <p:cNvSpPr>
            <a:spLocks noChangeArrowheads="1"/>
          </p:cNvSpPr>
          <p:nvPr/>
        </p:nvSpPr>
        <p:spPr bwMode="auto">
          <a:xfrm>
            <a:off x="71438" y="5918443"/>
            <a:ext cx="8997950" cy="750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进行</a:t>
            </a:r>
            <a:r>
              <a:rPr lang="zh-CN" altLang="en-US" sz="2200" dirty="0">
                <a:latin typeface="Arial" pitchFamily="34" charset="0"/>
                <a:ea typeface="黑体" pitchFamily="49" charset="-122"/>
              </a:rPr>
              <a:t>并、差、交、积集合运算的两个关系必须具有相同的关系模式，即结构相同。</a:t>
            </a:r>
          </a:p>
        </p:txBody>
      </p:sp>
      <p:sp>
        <p:nvSpPr>
          <p:cNvPr id="5" name="Rectangle 3"/>
          <p:cNvSpPr>
            <a:spLocks noChangeArrowheads="1"/>
          </p:cNvSpPr>
          <p:nvPr/>
        </p:nvSpPr>
        <p:spPr bwMode="auto">
          <a:xfrm>
            <a:off x="71438" y="5423840"/>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smtClean="0">
                <a:ea typeface="黑体" pitchFamily="49" charset="-122"/>
              </a:rPr>
              <a:t>1</a:t>
            </a:r>
            <a:r>
              <a:rPr lang="zh-CN" altLang="en-US" sz="2300" dirty="0">
                <a:ea typeface="黑体" pitchFamily="49" charset="-122"/>
              </a:rPr>
              <a:t>．传统的集合运算</a:t>
            </a: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ChangeArrowheads="1"/>
          </p:cNvSpPr>
          <p:nvPr/>
        </p:nvSpPr>
        <p:spPr bwMode="auto">
          <a:xfrm>
            <a:off x="71438" y="116632"/>
            <a:ext cx="8997950" cy="3744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solidFill>
                  <a:srgbClr val="FFC000"/>
                </a:solidFill>
                <a:latin typeface="Arial" pitchFamily="34" charset="0"/>
                <a:ea typeface="黑体" pitchFamily="49" charset="-122"/>
              </a:rPr>
              <a:t>⑴</a:t>
            </a:r>
            <a:r>
              <a:rPr lang="zh-CN" altLang="en-US" sz="2200" dirty="0">
                <a:solidFill>
                  <a:srgbClr val="FFC000"/>
                </a:solidFill>
                <a:latin typeface="Arial" pitchFamily="34" charset="0"/>
                <a:ea typeface="黑体" pitchFamily="49" charset="-122"/>
              </a:rPr>
              <a:t>并：</a:t>
            </a:r>
            <a:r>
              <a:rPr lang="zh-CN" altLang="en-US" sz="2200" dirty="0">
                <a:latin typeface="Arial" pitchFamily="34" charset="0"/>
                <a:ea typeface="黑体" pitchFamily="49" charset="-122"/>
              </a:rPr>
              <a:t>两个相同结构的关系R和S的“并”记为R∪S，其结果是由R和S的所有元组组成的集合。</a:t>
            </a:r>
          </a:p>
          <a:p>
            <a:r>
              <a:rPr lang="zh-CN" altLang="en-US" sz="2200" dirty="0">
                <a:solidFill>
                  <a:srgbClr val="FFC000"/>
                </a:solidFill>
                <a:latin typeface="Arial" pitchFamily="34" charset="0"/>
                <a:ea typeface="黑体" pitchFamily="49" charset="-122"/>
              </a:rPr>
              <a:t>       </a:t>
            </a:r>
            <a:r>
              <a:rPr lang="zh-CN" altLang="en-US" sz="2200" dirty="0" smtClean="0">
                <a:solidFill>
                  <a:srgbClr val="FFC000"/>
                </a:solidFill>
                <a:latin typeface="Arial" pitchFamily="34" charset="0"/>
                <a:ea typeface="黑体" pitchFamily="49" charset="-122"/>
              </a:rPr>
              <a:t>⑵</a:t>
            </a:r>
            <a:r>
              <a:rPr lang="zh-CN" altLang="en-US" sz="2200" dirty="0">
                <a:solidFill>
                  <a:srgbClr val="FFC000"/>
                </a:solidFill>
                <a:latin typeface="Arial" pitchFamily="34" charset="0"/>
                <a:ea typeface="黑体" pitchFamily="49" charset="-122"/>
              </a:rPr>
              <a:t>差：</a:t>
            </a:r>
            <a:r>
              <a:rPr lang="zh-CN" altLang="en-US" sz="2200" dirty="0">
                <a:latin typeface="Arial" pitchFamily="34" charset="0"/>
                <a:ea typeface="黑体" pitchFamily="49" charset="-122"/>
              </a:rPr>
              <a:t>两个相同结构的关系R和S的“差”记为R–S，其结果是由属于R但不属于S的元组组成的集合。差运算的结果是从R中去掉S中也有的元组。</a:t>
            </a:r>
          </a:p>
          <a:p>
            <a:r>
              <a:rPr lang="zh-CN" altLang="en-US" sz="2200" dirty="0">
                <a:latin typeface="Arial" pitchFamily="34" charset="0"/>
                <a:ea typeface="黑体" pitchFamily="49" charset="-122"/>
              </a:rPr>
              <a:t>       </a:t>
            </a:r>
            <a:r>
              <a:rPr lang="zh-CN" altLang="en-US" sz="2200" dirty="0" smtClean="0">
                <a:solidFill>
                  <a:srgbClr val="FFC000"/>
                </a:solidFill>
                <a:latin typeface="Arial" pitchFamily="34" charset="0"/>
                <a:ea typeface="黑体" pitchFamily="49" charset="-122"/>
              </a:rPr>
              <a:t>⑶</a:t>
            </a:r>
            <a:r>
              <a:rPr lang="zh-CN" altLang="en-US" sz="2200" dirty="0">
                <a:solidFill>
                  <a:srgbClr val="FFC000"/>
                </a:solidFill>
                <a:latin typeface="Arial" pitchFamily="34" charset="0"/>
                <a:ea typeface="黑体" pitchFamily="49" charset="-122"/>
              </a:rPr>
              <a:t>交：</a:t>
            </a:r>
            <a:r>
              <a:rPr lang="zh-CN" altLang="en-US" sz="2200" dirty="0">
                <a:latin typeface="Arial" pitchFamily="34" charset="0"/>
                <a:ea typeface="黑体" pitchFamily="49" charset="-122"/>
              </a:rPr>
              <a:t>两个相同结构的关系R和S的“交”记为R∩S，交是由既属于R又属于S的元组组成的集合。交运算的结果是R和S的共同元组。</a:t>
            </a:r>
          </a:p>
          <a:p>
            <a:r>
              <a:rPr lang="zh-CN" altLang="en-US" sz="2200" dirty="0">
                <a:latin typeface="Arial" pitchFamily="34" charset="0"/>
                <a:ea typeface="黑体" pitchFamily="49" charset="-122"/>
              </a:rPr>
              <a:t>       </a:t>
            </a:r>
            <a:r>
              <a:rPr lang="zh-CN" altLang="en-US" sz="2200" dirty="0" smtClean="0">
                <a:solidFill>
                  <a:srgbClr val="FFC000"/>
                </a:solidFill>
                <a:latin typeface="Arial" pitchFamily="34" charset="0"/>
                <a:ea typeface="黑体" pitchFamily="49" charset="-122"/>
              </a:rPr>
              <a:t>⑷</a:t>
            </a:r>
            <a:r>
              <a:rPr lang="zh-CN" altLang="en-US" sz="2200" dirty="0">
                <a:solidFill>
                  <a:srgbClr val="FFC000"/>
                </a:solidFill>
                <a:latin typeface="Arial" pitchFamily="34" charset="0"/>
                <a:ea typeface="黑体" pitchFamily="49" charset="-122"/>
              </a:rPr>
              <a:t>广义笛卡尔积：</a:t>
            </a:r>
            <a:r>
              <a:rPr lang="zh-CN" altLang="en-US" sz="2200" dirty="0">
                <a:latin typeface="Arial" pitchFamily="34" charset="0"/>
                <a:ea typeface="黑体" pitchFamily="49" charset="-122"/>
              </a:rPr>
              <a:t>两个分别为n目和m目的关系R和S的广义笛卡尔积是一个（n+m）列的元组的集合。元组的前n列是关系R的一个元组，后m列是关系S的一个元组。若R有k1个元组，S有k2个元组，则关系R和关系S的广义笛卡尔积有k1×k2个元组，记为R×S</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3"/>
          <p:cNvSpPr>
            <a:spLocks noChangeArrowheads="1"/>
          </p:cNvSpPr>
          <p:nvPr/>
        </p:nvSpPr>
        <p:spPr bwMode="auto">
          <a:xfrm>
            <a:off x="71438" y="3895737"/>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300" dirty="0">
                <a:ea typeface="黑体" pitchFamily="49" charset="-122"/>
              </a:rPr>
              <a:t>2</a:t>
            </a:r>
            <a:r>
              <a:rPr lang="zh-CN" altLang="en-US" sz="2300" dirty="0">
                <a:ea typeface="黑体" pitchFamily="49" charset="-122"/>
              </a:rPr>
              <a:t>．专门的关系运算</a:t>
            </a:r>
          </a:p>
        </p:txBody>
      </p:sp>
      <p:sp>
        <p:nvSpPr>
          <p:cNvPr id="4" name="Rectangle 2"/>
          <p:cNvSpPr>
            <a:spLocks noChangeArrowheads="1"/>
          </p:cNvSpPr>
          <p:nvPr/>
        </p:nvSpPr>
        <p:spPr bwMode="auto">
          <a:xfrm>
            <a:off x="71438" y="4365104"/>
            <a:ext cx="8997950" cy="23459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从</a:t>
            </a:r>
            <a:r>
              <a:rPr lang="zh-CN" altLang="en-US" sz="2200" dirty="0">
                <a:latin typeface="Arial" pitchFamily="34" charset="0"/>
                <a:ea typeface="黑体" pitchFamily="49" charset="-122"/>
              </a:rPr>
              <a:t>一个或多个关系中找出所需要的数据，就要使用关系运算。关系运算包括选择、投影、并、差、笛卡尔积和联接等。本书只对常用关系运算即选择、投影和连接进行介绍，更多内容请参考相关资料。</a:t>
            </a:r>
          </a:p>
          <a:p>
            <a:r>
              <a:rPr lang="zh-CN" altLang="en-US" sz="2200" dirty="0">
                <a:latin typeface="Arial" pitchFamily="34" charset="0"/>
                <a:ea typeface="黑体" pitchFamily="49" charset="-122"/>
              </a:rPr>
              <a:t>       </a:t>
            </a:r>
            <a:r>
              <a:rPr lang="zh-CN" altLang="en-US" sz="2200" dirty="0" smtClean="0">
                <a:solidFill>
                  <a:srgbClr val="FFFF00"/>
                </a:solidFill>
                <a:latin typeface="Arial" pitchFamily="34" charset="0"/>
                <a:ea typeface="黑体" pitchFamily="49" charset="-122"/>
              </a:rPr>
              <a:t>⑴</a:t>
            </a:r>
            <a:r>
              <a:rPr lang="zh-CN" altLang="en-US" sz="2200" dirty="0">
                <a:solidFill>
                  <a:srgbClr val="FFFF00"/>
                </a:solidFill>
                <a:latin typeface="Arial" pitchFamily="34" charset="0"/>
                <a:ea typeface="黑体" pitchFamily="49" charset="-122"/>
              </a:rPr>
              <a:t>选择（Selection）</a:t>
            </a:r>
            <a:r>
              <a:rPr lang="zh-CN" altLang="en-US" sz="2200" dirty="0">
                <a:latin typeface="Arial" pitchFamily="34" charset="0"/>
                <a:ea typeface="黑体" pitchFamily="49" charset="-122"/>
              </a:rPr>
              <a:t>：选择运算是从关系中找出满足条件的记录。选择运算是一种横向的操作，它可以根据用户的要求从关系中筛选出满足一定条件的记录，这种运算可以改变关系表中的记录个数，但不影响关系的结构。</a:t>
            </a:r>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ChangeArrowheads="1"/>
          </p:cNvSpPr>
          <p:nvPr/>
        </p:nvSpPr>
        <p:spPr bwMode="auto">
          <a:xfrm>
            <a:off x="71438" y="260350"/>
            <a:ext cx="8997950" cy="1008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在</a:t>
            </a:r>
            <a:r>
              <a:rPr lang="zh-CN" altLang="en-US" sz="2200" dirty="0">
                <a:latin typeface="Arial" pitchFamily="34" charset="0"/>
                <a:ea typeface="黑体" pitchFamily="49" charset="-122"/>
              </a:rPr>
              <a:t>Access的SQL语句中，可以通过条件子句WHere &lt;条件&gt;等实现选择运算。例如，通过Access的命令从学生情况表7-1中找出入学总分大于等于550分的学生，结果如</a:t>
            </a:r>
            <a:r>
              <a:rPr lang="zh-CN" altLang="en-US" sz="2200" dirty="0" smtClean="0">
                <a:latin typeface="Arial" pitchFamily="34" charset="0"/>
                <a:ea typeface="黑体" pitchFamily="49" charset="-122"/>
              </a:rPr>
              <a:t>表</a:t>
            </a:r>
            <a:r>
              <a:rPr lang="en-US" altLang="zh-CN" sz="2200" dirty="0" smtClean="0">
                <a:latin typeface="Arial" pitchFamily="34" charset="0"/>
                <a:ea typeface="黑体" pitchFamily="49" charset="-122"/>
              </a:rPr>
              <a:t>9-</a:t>
            </a:r>
            <a:r>
              <a:rPr lang="zh-CN" altLang="en-US" sz="2200" dirty="0" smtClean="0">
                <a:latin typeface="Arial" pitchFamily="34" charset="0"/>
                <a:ea typeface="黑体" pitchFamily="49" charset="-122"/>
              </a:rPr>
              <a:t>2</a:t>
            </a:r>
            <a:r>
              <a:rPr lang="zh-CN" altLang="en-US" sz="2200" dirty="0">
                <a:latin typeface="Arial" pitchFamily="34" charset="0"/>
                <a:ea typeface="黑体" pitchFamily="49" charset="-122"/>
              </a:rPr>
              <a:t>所示。</a:t>
            </a:r>
          </a:p>
        </p:txBody>
      </p:sp>
      <p:sp>
        <p:nvSpPr>
          <p:cNvPr id="380932" name="Rectangle 4"/>
          <p:cNvSpPr>
            <a:spLocks noChangeArrowheads="1"/>
          </p:cNvSpPr>
          <p:nvPr/>
        </p:nvSpPr>
        <p:spPr bwMode="auto">
          <a:xfrm>
            <a:off x="4478784" y="2996952"/>
            <a:ext cx="45577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smtClean="0">
                <a:latin typeface="Arial" pitchFamily="34" charset="0"/>
                <a:ea typeface="黑体" pitchFamily="49" charset="-122"/>
              </a:rPr>
              <a:t>表</a:t>
            </a:r>
            <a:r>
              <a:rPr lang="en-US" altLang="zh-CN" sz="2000" dirty="0" smtClean="0">
                <a:latin typeface="Arial" pitchFamily="34" charset="0"/>
                <a:ea typeface="黑体" pitchFamily="49" charset="-122"/>
              </a:rPr>
              <a:t>9-</a:t>
            </a:r>
            <a:r>
              <a:rPr lang="zh-CN" altLang="en-US" sz="2000" dirty="0" smtClean="0">
                <a:latin typeface="Arial" pitchFamily="34" charset="0"/>
                <a:ea typeface="黑体" pitchFamily="49" charset="-122"/>
              </a:rPr>
              <a:t>2  </a:t>
            </a:r>
            <a:r>
              <a:rPr lang="zh-CN" altLang="en-US" sz="2000" dirty="0">
                <a:latin typeface="Arial" pitchFamily="34" charset="0"/>
                <a:ea typeface="黑体" pitchFamily="49" charset="-122"/>
              </a:rPr>
              <a:t>入学总分大于等于550分的学生</a:t>
            </a:r>
          </a:p>
        </p:txBody>
      </p:sp>
      <p:sp>
        <p:nvSpPr>
          <p:cNvPr id="380933" name="Rectangle 5"/>
          <p:cNvSpPr>
            <a:spLocks noChangeArrowheads="1"/>
          </p:cNvSpPr>
          <p:nvPr/>
        </p:nvSpPr>
        <p:spPr bwMode="auto">
          <a:xfrm>
            <a:off x="71438" y="1376363"/>
            <a:ext cx="4284538" cy="2447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solidFill>
                  <a:srgbClr val="FFFF00"/>
                </a:solidFill>
                <a:latin typeface="Arial" pitchFamily="34" charset="0"/>
                <a:ea typeface="黑体" pitchFamily="49" charset="-122"/>
              </a:rPr>
              <a:t>⑵投影（Projection）：</a:t>
            </a:r>
            <a:r>
              <a:rPr lang="zh-CN" altLang="en-US" sz="2200" dirty="0">
                <a:latin typeface="Arial" pitchFamily="34" charset="0"/>
                <a:ea typeface="黑体" pitchFamily="49" charset="-122"/>
              </a:rPr>
              <a:t>投影运算是从关系中选取若干个字段组成一个新的关系，是一种纵向的操作，它可以根据用户的要求从关系中选出若干字段组成新的关系。因此投影运算可以改变关系中的结构。</a:t>
            </a:r>
          </a:p>
        </p:txBody>
      </p:sp>
      <p:sp>
        <p:nvSpPr>
          <p:cNvPr id="380934" name="Rectangle 6"/>
          <p:cNvSpPr>
            <a:spLocks noChangeArrowheads="1"/>
          </p:cNvSpPr>
          <p:nvPr/>
        </p:nvSpPr>
        <p:spPr bwMode="auto">
          <a:xfrm>
            <a:off x="71438" y="3933824"/>
            <a:ext cx="5292650" cy="2447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在Access的SQL语句中，可以通过输出字段子句实现投影运算。</a:t>
            </a:r>
          </a:p>
          <a:p>
            <a:r>
              <a:rPr lang="zh-CN" altLang="en-US" sz="2200" dirty="0">
                <a:latin typeface="Arial" pitchFamily="34" charset="0"/>
                <a:ea typeface="黑体" pitchFamily="49" charset="-122"/>
              </a:rPr>
              <a:t>例如，从学生情况</a:t>
            </a:r>
            <a:r>
              <a:rPr lang="zh-CN" altLang="en-US" sz="2200" dirty="0" smtClean="0">
                <a:latin typeface="Arial" pitchFamily="34" charset="0"/>
                <a:ea typeface="黑体" pitchFamily="49" charset="-122"/>
              </a:rPr>
              <a:t>表</a:t>
            </a:r>
            <a:r>
              <a:rPr lang="en-US" altLang="zh-CN" sz="2200" dirty="0" smtClean="0">
                <a:latin typeface="Arial" pitchFamily="34" charset="0"/>
                <a:ea typeface="黑体" pitchFamily="49" charset="-122"/>
              </a:rPr>
              <a:t>9-</a:t>
            </a:r>
            <a:r>
              <a:rPr lang="zh-CN" altLang="en-US" sz="2200" dirty="0" smtClean="0">
                <a:latin typeface="Arial" pitchFamily="34" charset="0"/>
                <a:ea typeface="黑体" pitchFamily="49" charset="-122"/>
              </a:rPr>
              <a:t>1</a:t>
            </a:r>
            <a:r>
              <a:rPr lang="zh-CN" altLang="en-US" sz="2200" dirty="0">
                <a:latin typeface="Arial" pitchFamily="34" charset="0"/>
                <a:ea typeface="黑体" pitchFamily="49" charset="-122"/>
              </a:rPr>
              <a:t>（学号，姓名，性别，出生日期，专业号，入学总分，团员，简历，照片）关系中只显示“学号”、“姓名”、“性别”、“专业号”4个字段的内容，如</a:t>
            </a:r>
            <a:r>
              <a:rPr lang="zh-CN" altLang="en-US" sz="2200" dirty="0" smtClean="0">
                <a:latin typeface="Arial" pitchFamily="34" charset="0"/>
                <a:ea typeface="黑体" pitchFamily="49" charset="-122"/>
              </a:rPr>
              <a:t>表</a:t>
            </a:r>
            <a:r>
              <a:rPr lang="en-US" altLang="zh-CN" sz="2200" dirty="0" smtClean="0">
                <a:latin typeface="Arial" pitchFamily="34" charset="0"/>
                <a:ea typeface="黑体" pitchFamily="49" charset="-122"/>
              </a:rPr>
              <a:t>9-</a:t>
            </a:r>
            <a:r>
              <a:rPr lang="zh-CN" altLang="en-US" sz="2200" dirty="0" smtClean="0">
                <a:latin typeface="Arial" pitchFamily="34" charset="0"/>
                <a:ea typeface="黑体" pitchFamily="49" charset="-122"/>
              </a:rPr>
              <a:t>3</a:t>
            </a:r>
            <a:r>
              <a:rPr lang="zh-CN" altLang="en-US" sz="2200" dirty="0">
                <a:latin typeface="Arial" pitchFamily="34" charset="0"/>
                <a:ea typeface="黑体" pitchFamily="49" charset="-122"/>
              </a:rPr>
              <a:t>所示。</a:t>
            </a:r>
          </a:p>
        </p:txBody>
      </p:sp>
      <p:sp>
        <p:nvSpPr>
          <p:cNvPr id="380935" name="Rectangle 7"/>
          <p:cNvSpPr>
            <a:spLocks noChangeArrowheads="1"/>
          </p:cNvSpPr>
          <p:nvPr/>
        </p:nvSpPr>
        <p:spPr bwMode="auto">
          <a:xfrm>
            <a:off x="6364743" y="6308725"/>
            <a:ext cx="197842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smtClean="0">
                <a:latin typeface="Arial" pitchFamily="34" charset="0"/>
                <a:ea typeface="黑体" pitchFamily="49" charset="-122"/>
              </a:rPr>
              <a:t>表</a:t>
            </a:r>
            <a:r>
              <a:rPr lang="en-US" altLang="zh-CN" sz="2000" dirty="0" smtClean="0">
                <a:latin typeface="Arial" pitchFamily="34" charset="0"/>
                <a:ea typeface="黑体" pitchFamily="49" charset="-122"/>
              </a:rPr>
              <a:t>9-</a:t>
            </a:r>
            <a:r>
              <a:rPr lang="zh-CN" altLang="en-US" sz="2000" dirty="0" smtClean="0">
                <a:latin typeface="Arial" pitchFamily="34" charset="0"/>
                <a:ea typeface="黑体" pitchFamily="49" charset="-122"/>
              </a:rPr>
              <a:t>3  </a:t>
            </a:r>
            <a:r>
              <a:rPr lang="zh-CN" altLang="en-US" sz="2000" dirty="0">
                <a:latin typeface="Arial" pitchFamily="34" charset="0"/>
                <a:ea typeface="黑体" pitchFamily="49" charset="-122"/>
              </a:rPr>
              <a:t>投影效果</a:t>
            </a:r>
          </a:p>
        </p:txBody>
      </p:sp>
      <p:pic>
        <p:nvPicPr>
          <p:cNvPr id="9" name="图片 8"/>
          <p:cNvPicPr/>
          <p:nvPr/>
        </p:nvPicPr>
        <p:blipFill>
          <a:blip r:embed="rId2"/>
          <a:stretch>
            <a:fillRect/>
          </a:stretch>
        </p:blipFill>
        <p:spPr>
          <a:xfrm>
            <a:off x="4570413" y="1390340"/>
            <a:ext cx="4269358" cy="1584300"/>
          </a:xfrm>
          <a:prstGeom prst="rect">
            <a:avLst/>
          </a:prstGeom>
        </p:spPr>
      </p:pic>
      <p:pic>
        <p:nvPicPr>
          <p:cNvPr id="10" name="图片 9"/>
          <p:cNvPicPr/>
          <p:nvPr/>
        </p:nvPicPr>
        <p:blipFill>
          <a:blip r:embed="rId3"/>
          <a:stretch>
            <a:fillRect/>
          </a:stretch>
        </p:blipFill>
        <p:spPr>
          <a:xfrm>
            <a:off x="5868144" y="3645024"/>
            <a:ext cx="2971627" cy="2592264"/>
          </a:xfrm>
          <a:prstGeom prst="rect">
            <a:avLst/>
          </a:prstGeom>
        </p:spPr>
      </p:pic>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p:cNvSpPr>
            <a:spLocks noChangeArrowheads="1"/>
          </p:cNvSpPr>
          <p:nvPr/>
        </p:nvSpPr>
        <p:spPr bwMode="auto">
          <a:xfrm>
            <a:off x="71438" y="260350"/>
            <a:ext cx="8997950" cy="1008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⑶</a:t>
            </a:r>
            <a:r>
              <a:rPr lang="zh-CN" altLang="en-US" sz="2200" dirty="0">
                <a:latin typeface="Arial" pitchFamily="34" charset="0"/>
                <a:ea typeface="黑体" pitchFamily="49" charset="-122"/>
              </a:rPr>
              <a:t>连接（Join）：连接运算是将两个关系通过共同的属性名（字段名）连接成一个新的关系。连接运算可以实现两个关系的横向合并，在新的关系中反映出原来两个关系之间的联系。</a:t>
            </a:r>
          </a:p>
        </p:txBody>
      </p:sp>
      <p:sp>
        <p:nvSpPr>
          <p:cNvPr id="381955" name="Rectangle 3"/>
          <p:cNvSpPr>
            <a:spLocks noChangeArrowheads="1"/>
          </p:cNvSpPr>
          <p:nvPr/>
        </p:nvSpPr>
        <p:spPr bwMode="auto">
          <a:xfrm>
            <a:off x="71438" y="2025042"/>
            <a:ext cx="8997950" cy="1727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为了</a:t>
            </a:r>
            <a:r>
              <a:rPr lang="zh-CN" altLang="en-US" sz="2200" dirty="0">
                <a:latin typeface="Arial" pitchFamily="34" charset="0"/>
                <a:ea typeface="黑体" pitchFamily="49" charset="-122"/>
              </a:rPr>
              <a:t>保证关系中数据的正确（如输入错误等）和有效，需建立数据完整性的约束机制来加以控制。</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关系</a:t>
            </a:r>
            <a:r>
              <a:rPr lang="zh-CN" altLang="en-US" sz="2200" dirty="0">
                <a:latin typeface="Arial" pitchFamily="34" charset="0"/>
                <a:ea typeface="黑体" pitchFamily="49" charset="-122"/>
              </a:rPr>
              <a:t>的完整性是指关系中的数据及具有关联关系的数据间必须遵循的制约条件和依存关系，以保证数据的正确性、有效性和相容性。关系的完整性主要包括实体完整性、域完整性和参照完整性</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81956" name="Rectangle 4"/>
          <p:cNvSpPr>
            <a:spLocks noChangeArrowheads="1"/>
          </p:cNvSpPr>
          <p:nvPr/>
        </p:nvSpPr>
        <p:spPr bwMode="auto">
          <a:xfrm>
            <a:off x="71438" y="1429240"/>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9.4.3  </a:t>
            </a:r>
            <a:r>
              <a:rPr lang="en-US" sz="2400" dirty="0" err="1">
                <a:ea typeface="黑体" pitchFamily="49" charset="-122"/>
              </a:rPr>
              <a:t>关系的完整性</a:t>
            </a:r>
            <a:endParaRPr lang="pt-BR" altLang="en-US" sz="2400" dirty="0">
              <a:ea typeface="黑体" pitchFamily="49" charset="-122"/>
            </a:endParaRPr>
          </a:p>
        </p:txBody>
      </p:sp>
      <p:sp>
        <p:nvSpPr>
          <p:cNvPr id="5" name="Rectangle 3"/>
          <p:cNvSpPr>
            <a:spLocks noChangeArrowheads="1"/>
          </p:cNvSpPr>
          <p:nvPr/>
        </p:nvSpPr>
        <p:spPr bwMode="auto">
          <a:xfrm>
            <a:off x="71438" y="3913317"/>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zh-CN" altLang="en-US" sz="2300" dirty="0">
                <a:ea typeface="黑体" pitchFamily="49" charset="-122"/>
              </a:rPr>
              <a:t> </a:t>
            </a:r>
            <a:r>
              <a:rPr lang="en-US" altLang="zh-CN" sz="2300" dirty="0">
                <a:ea typeface="黑体" pitchFamily="49" charset="-122"/>
              </a:rPr>
              <a:t>1</a:t>
            </a:r>
            <a:r>
              <a:rPr lang="zh-CN" altLang="en-US" sz="2300" dirty="0">
                <a:ea typeface="黑体" pitchFamily="49" charset="-122"/>
              </a:rPr>
              <a:t>．实体完整性（</a:t>
            </a:r>
            <a:r>
              <a:rPr lang="en-US" altLang="zh-CN" sz="2300" dirty="0">
                <a:ea typeface="黑体" pitchFamily="49" charset="-122"/>
              </a:rPr>
              <a:t>Entity integrity</a:t>
            </a:r>
            <a:r>
              <a:rPr lang="zh-CN" altLang="en-US" sz="2300" dirty="0">
                <a:ea typeface="黑体" pitchFamily="49" charset="-122"/>
              </a:rPr>
              <a:t>）</a:t>
            </a:r>
          </a:p>
        </p:txBody>
      </p:sp>
      <p:sp>
        <p:nvSpPr>
          <p:cNvPr id="6" name="Rectangle 3"/>
          <p:cNvSpPr>
            <a:spLocks noChangeArrowheads="1"/>
          </p:cNvSpPr>
          <p:nvPr/>
        </p:nvSpPr>
        <p:spPr bwMode="auto">
          <a:xfrm>
            <a:off x="71438" y="4509120"/>
            <a:ext cx="8997950"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实体</a:t>
            </a:r>
            <a:r>
              <a:rPr lang="zh-CN" altLang="en-US" sz="2200" dirty="0">
                <a:latin typeface="Arial" pitchFamily="34" charset="0"/>
                <a:ea typeface="黑体" pitchFamily="49" charset="-122"/>
              </a:rPr>
              <a:t>是关系描述的对象，一行记录是一个实体属性的集合。在关系中用关键字来唯一地标识实体，关键字也就是关系模式中的主属性。实体完整性是指关系中的主属性值不能取空值（NULL）且不能有相同值，保证关系中的记录的唯一性，是对主属性的约束。若主属性取空值，则不可区分现实世界中存在的实体。例如，学生的学号、职工的职工号一定都是唯一的，这些属性都不能取空值。</a:t>
            </a:r>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ChangeArrowheads="1"/>
          </p:cNvSpPr>
          <p:nvPr/>
        </p:nvSpPr>
        <p:spPr bwMode="auto">
          <a:xfrm>
            <a:off x="71438" y="525554"/>
            <a:ext cx="8997950" cy="2088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域</a:t>
            </a:r>
            <a:r>
              <a:rPr lang="zh-CN" altLang="en-US" sz="2200" dirty="0">
                <a:latin typeface="Arial" pitchFamily="34" charset="0"/>
                <a:ea typeface="黑体" pitchFamily="49" charset="-122"/>
              </a:rPr>
              <a:t>完整性是对数据表中字段属性的约束，它包括字段的值域、字段的类型及字段的有效规则等约束，它是由确定关系结构时所定义的字段的属性所决定的。</a:t>
            </a:r>
          </a:p>
          <a:p>
            <a:r>
              <a:rPr lang="zh-CN" altLang="en-US" sz="2200" dirty="0">
                <a:latin typeface="Arial" pitchFamily="34" charset="0"/>
                <a:ea typeface="黑体" pitchFamily="49" charset="-122"/>
              </a:rPr>
              <a:t>        如性别属性只允许输入“男”或“女”，其他字符的输入则认为是无效输入，拒绝接受。</a:t>
            </a:r>
          </a:p>
          <a:p>
            <a:r>
              <a:rPr lang="zh-CN" altLang="en-US" sz="2200" dirty="0">
                <a:latin typeface="Arial" pitchFamily="34" charset="0"/>
                <a:ea typeface="黑体" pitchFamily="49" charset="-122"/>
              </a:rPr>
              <a:t>        域完整性约束也称为用户自定义完整性约束</a:t>
            </a:r>
            <a:r>
              <a:rPr lang="zh-CN" altLang="en-US" sz="2200" dirty="0" smtClean="0">
                <a:latin typeface="Arial" pitchFamily="34" charset="0"/>
                <a:ea typeface="黑体" pitchFamily="49" charset="-122"/>
              </a:rPr>
              <a:t>。</a:t>
            </a:r>
            <a:endParaRPr lang="zh-CN" altLang="en-US" sz="2200" dirty="0">
              <a:latin typeface="Arial" pitchFamily="34" charset="0"/>
              <a:ea typeface="黑体" pitchFamily="49" charset="-122"/>
            </a:endParaRPr>
          </a:p>
        </p:txBody>
      </p:sp>
      <p:sp>
        <p:nvSpPr>
          <p:cNvPr id="3" name="Rectangle 3"/>
          <p:cNvSpPr>
            <a:spLocks noChangeArrowheads="1"/>
          </p:cNvSpPr>
          <p:nvPr/>
        </p:nvSpPr>
        <p:spPr bwMode="auto">
          <a:xfrm>
            <a:off x="71438" y="116632"/>
            <a:ext cx="5292650"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sv-SE" altLang="zh-CN" sz="2300" dirty="0">
                <a:ea typeface="黑体" pitchFamily="49" charset="-122"/>
              </a:rPr>
              <a:t>2</a:t>
            </a:r>
            <a:r>
              <a:rPr lang="zh-CN" altLang="sv-SE" sz="2300" dirty="0">
                <a:ea typeface="黑体" pitchFamily="49" charset="-122"/>
              </a:rPr>
              <a:t>．域完整性（</a:t>
            </a:r>
            <a:r>
              <a:rPr lang="sv-SE" altLang="zh-CN" sz="2300" dirty="0">
                <a:ea typeface="黑体" pitchFamily="49" charset="-122"/>
              </a:rPr>
              <a:t>Domain integrity</a:t>
            </a:r>
            <a:r>
              <a:rPr lang="zh-CN" altLang="sv-SE" sz="2300" dirty="0">
                <a:ea typeface="黑体" pitchFamily="49" charset="-122"/>
              </a:rPr>
              <a:t>）</a:t>
            </a:r>
          </a:p>
        </p:txBody>
      </p:sp>
      <p:sp>
        <p:nvSpPr>
          <p:cNvPr id="4" name="Rectangle 3"/>
          <p:cNvSpPr>
            <a:spLocks noChangeArrowheads="1"/>
          </p:cNvSpPr>
          <p:nvPr/>
        </p:nvSpPr>
        <p:spPr bwMode="auto">
          <a:xfrm>
            <a:off x="71438" y="2588031"/>
            <a:ext cx="5292650"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zh-CN" altLang="en-US" sz="2300" dirty="0">
                <a:ea typeface="黑体" pitchFamily="49" charset="-122"/>
              </a:rPr>
              <a:t> </a:t>
            </a:r>
            <a:r>
              <a:rPr lang="en-US" altLang="zh-CN" sz="2300" dirty="0">
                <a:ea typeface="黑体" pitchFamily="49" charset="-122"/>
              </a:rPr>
              <a:t>3</a:t>
            </a:r>
            <a:r>
              <a:rPr lang="zh-CN" altLang="en-US" sz="2300" dirty="0">
                <a:ea typeface="黑体" pitchFamily="49" charset="-122"/>
              </a:rPr>
              <a:t>．参照完整性（</a:t>
            </a:r>
            <a:r>
              <a:rPr lang="en-US" altLang="zh-CN" sz="2300" dirty="0">
                <a:ea typeface="黑体" pitchFamily="49" charset="-122"/>
              </a:rPr>
              <a:t>Referential integrity</a:t>
            </a:r>
            <a:r>
              <a:rPr lang="zh-CN" altLang="en-US" sz="2300" dirty="0">
                <a:ea typeface="黑体" pitchFamily="49" charset="-122"/>
              </a:rPr>
              <a:t>）</a:t>
            </a:r>
          </a:p>
        </p:txBody>
      </p:sp>
      <p:sp>
        <p:nvSpPr>
          <p:cNvPr id="5" name="Rectangle 2"/>
          <p:cNvSpPr>
            <a:spLocks noChangeArrowheads="1"/>
          </p:cNvSpPr>
          <p:nvPr/>
        </p:nvSpPr>
        <p:spPr bwMode="auto">
          <a:xfrm>
            <a:off x="71438" y="2996952"/>
            <a:ext cx="8997950"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smtClean="0">
                <a:latin typeface="Arial" pitchFamily="34" charset="0"/>
                <a:ea typeface="黑体" pitchFamily="49" charset="-122"/>
              </a:rPr>
              <a:t>       参照完整性</a:t>
            </a:r>
            <a:r>
              <a:rPr lang="zh-CN" altLang="en-US" sz="2200" dirty="0">
                <a:latin typeface="Arial" pitchFamily="34" charset="0"/>
                <a:ea typeface="黑体" pitchFamily="49" charset="-122"/>
              </a:rPr>
              <a:t>是对关系数据库中建立关联关系的数据表之间数据参照引用的约束，也就是对外关键字的约束，也就是说一个关系属性的取值要参照其他关系。如对学生信息的描述常用以下3个关系：</a:t>
            </a:r>
          </a:p>
          <a:p>
            <a:r>
              <a:rPr lang="zh-CN" altLang="en-US" sz="2200" dirty="0">
                <a:latin typeface="Arial" pitchFamily="34" charset="0"/>
                <a:ea typeface="黑体" pitchFamily="49" charset="-122"/>
              </a:rPr>
              <a:t>        学生（</a:t>
            </a:r>
            <a:r>
              <a:rPr lang="zh-CN" altLang="en-US" sz="2200" u="sng" dirty="0">
                <a:latin typeface="Arial" pitchFamily="34" charset="0"/>
                <a:ea typeface="黑体" pitchFamily="49" charset="-122"/>
              </a:rPr>
              <a:t>学号</a:t>
            </a:r>
            <a:r>
              <a:rPr lang="zh-CN" altLang="en-US" sz="2200" dirty="0">
                <a:latin typeface="Arial" pitchFamily="34" charset="0"/>
                <a:ea typeface="黑体" pitchFamily="49" charset="-122"/>
              </a:rPr>
              <a:t>、姓名、性别、班级）</a:t>
            </a:r>
          </a:p>
          <a:p>
            <a:r>
              <a:rPr lang="zh-CN" altLang="en-US" sz="2200" dirty="0">
                <a:latin typeface="Arial" pitchFamily="34" charset="0"/>
                <a:ea typeface="黑体" pitchFamily="49" charset="-122"/>
              </a:rPr>
              <a:t>        课程（</a:t>
            </a:r>
            <a:r>
              <a:rPr lang="zh-CN" altLang="en-US" sz="2200" u="sng" dirty="0">
                <a:latin typeface="Arial" pitchFamily="34" charset="0"/>
                <a:ea typeface="黑体" pitchFamily="49" charset="-122"/>
              </a:rPr>
              <a:t>课程号</a:t>
            </a:r>
            <a:r>
              <a:rPr lang="zh-CN" altLang="en-US" sz="2200" dirty="0">
                <a:latin typeface="Arial" pitchFamily="34" charset="0"/>
                <a:ea typeface="黑体" pitchFamily="49" charset="-122"/>
              </a:rPr>
              <a:t>、课程名）</a:t>
            </a:r>
          </a:p>
          <a:p>
            <a:r>
              <a:rPr lang="zh-CN" altLang="en-US" sz="2200" dirty="0">
                <a:latin typeface="Arial" pitchFamily="34" charset="0"/>
                <a:ea typeface="黑体" pitchFamily="49" charset="-122"/>
              </a:rPr>
              <a:t>        成绩（</a:t>
            </a:r>
            <a:r>
              <a:rPr lang="zh-CN" altLang="en-US" sz="2200" u="sng" dirty="0">
                <a:latin typeface="Arial" pitchFamily="34" charset="0"/>
                <a:ea typeface="黑体" pitchFamily="49" charset="-122"/>
              </a:rPr>
              <a:t>学号</a:t>
            </a:r>
            <a:r>
              <a:rPr lang="zh-CN" altLang="en-US" sz="2200" dirty="0">
                <a:latin typeface="Arial" pitchFamily="34" charset="0"/>
                <a:ea typeface="黑体" pitchFamily="49" charset="-122"/>
              </a:rPr>
              <a:t>、</a:t>
            </a:r>
            <a:r>
              <a:rPr lang="zh-CN" altLang="en-US" sz="2200" u="sng" dirty="0">
                <a:latin typeface="Arial" pitchFamily="34" charset="0"/>
                <a:ea typeface="黑体" pitchFamily="49" charset="-122"/>
              </a:rPr>
              <a:t>课程号</a:t>
            </a:r>
            <a:r>
              <a:rPr lang="zh-CN" altLang="en-US" sz="2200" dirty="0">
                <a:latin typeface="Arial" pitchFamily="34" charset="0"/>
                <a:ea typeface="黑体" pitchFamily="49" charset="-122"/>
              </a:rPr>
              <a:t>、成绩）</a:t>
            </a:r>
          </a:p>
          <a:p>
            <a:r>
              <a:rPr lang="zh-CN" altLang="en-US" sz="2200" dirty="0">
                <a:latin typeface="Arial" pitchFamily="34" charset="0"/>
                <a:ea typeface="黑体" pitchFamily="49" charset="-122"/>
              </a:rPr>
              <a:t>        上述关系中，“课程号”不是成绩关系的主关键字，但它是被参照关系（课程关系）的主关键字，称为成绩关系的外关键字。按照实体完整性规则，课程关系中“课程号”不能取空值，所以成绩关系中的“课程号”实际上是不能取空值的，只能取课程关系中已存在课程号的值。若取空值，关系之间就失去了参照的完整性。</a:t>
            </a:r>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ChangeArrowheads="1"/>
          </p:cNvSpPr>
          <p:nvPr/>
        </p:nvSpPr>
        <p:spPr bwMode="auto">
          <a:xfrm>
            <a:off x="71438" y="1008063"/>
            <a:ext cx="8997950" cy="4365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数据库</a:t>
            </a:r>
            <a:r>
              <a:rPr lang="zh-CN" altLang="en-US" sz="2200" dirty="0">
                <a:latin typeface="Arial" pitchFamily="34" charset="0"/>
                <a:ea typeface="黑体" pitchFamily="49" charset="-122"/>
              </a:rPr>
              <a:t>设计是指对于一个给定的应用环境，构造最优的数据库模式，建立数据库及其应用系统，使之能够有效地存储数据，满足各种用户的应用需求。数据库设计一般分为6个步骤：</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⑴</a:t>
            </a:r>
            <a:r>
              <a:rPr lang="zh-CN" altLang="en-US" sz="2200" dirty="0">
                <a:latin typeface="Arial" pitchFamily="34" charset="0"/>
                <a:ea typeface="黑体" pitchFamily="49" charset="-122"/>
              </a:rPr>
              <a:t>需求分析：准确了解和分析用户需求，包括数据和处理等。</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⑵</a:t>
            </a:r>
            <a:r>
              <a:rPr lang="zh-CN" altLang="en-US" sz="2200" dirty="0">
                <a:latin typeface="Arial" pitchFamily="34" charset="0"/>
                <a:ea typeface="黑体" pitchFamily="49" charset="-122"/>
              </a:rPr>
              <a:t>概念结构设计：对用户需求进行综合、归纳与抽象，形成一个独立于具体DBMS的概念模型。</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⑶</a:t>
            </a:r>
            <a:r>
              <a:rPr lang="zh-CN" altLang="en-US" sz="2200" dirty="0">
                <a:latin typeface="Arial" pitchFamily="34" charset="0"/>
                <a:ea typeface="黑体" pitchFamily="49" charset="-122"/>
              </a:rPr>
              <a:t>逻辑结构设计：</a:t>
            </a:r>
            <a:r>
              <a:rPr lang="zh-CN" altLang="en-US" sz="2200" dirty="0" smtClean="0">
                <a:latin typeface="Arial" pitchFamily="34" charset="0"/>
                <a:ea typeface="黑体" pitchFamily="49" charset="-122"/>
              </a:rPr>
              <a:t>将</a:t>
            </a:r>
            <a:r>
              <a:rPr lang="zh-CN" altLang="en-US" sz="2200" dirty="0">
                <a:latin typeface="Arial" pitchFamily="34" charset="0"/>
                <a:ea typeface="黑体" pitchFamily="49" charset="-122"/>
              </a:rPr>
              <a:t>概念</a:t>
            </a:r>
            <a:r>
              <a:rPr lang="zh-CN" altLang="en-US" sz="2200" dirty="0" smtClean="0">
                <a:latin typeface="Arial" pitchFamily="34" charset="0"/>
                <a:ea typeface="黑体" pitchFamily="49" charset="-122"/>
              </a:rPr>
              <a:t>结构</a:t>
            </a:r>
            <a:r>
              <a:rPr lang="zh-CN" altLang="en-US" sz="2200" dirty="0">
                <a:latin typeface="Arial" pitchFamily="34" charset="0"/>
                <a:ea typeface="黑体" pitchFamily="49" charset="-122"/>
              </a:rPr>
              <a:t>转换为某个DBMS所支持的数据模型。</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⑷</a:t>
            </a:r>
            <a:r>
              <a:rPr lang="zh-CN" altLang="en-US" sz="2200" dirty="0">
                <a:latin typeface="Arial" pitchFamily="34" charset="0"/>
                <a:ea typeface="黑体" pitchFamily="49" charset="-122"/>
              </a:rPr>
              <a:t>物理结构设计：为逻辑数据模型选取一个最适合应用环境的物理结构，包括存储结构和存取方法等。</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⑸</a:t>
            </a:r>
            <a:r>
              <a:rPr lang="zh-CN" altLang="en-US" sz="2200" dirty="0">
                <a:latin typeface="Arial" pitchFamily="34" charset="0"/>
                <a:ea typeface="黑体" pitchFamily="49" charset="-122"/>
              </a:rPr>
              <a:t>数据库实施：建立数据库，编制与调试应用程序，组织数据入库，并进行调试运行。</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⑹</a:t>
            </a:r>
            <a:r>
              <a:rPr lang="zh-CN" altLang="en-US" sz="2200" dirty="0">
                <a:latin typeface="Arial" pitchFamily="34" charset="0"/>
                <a:ea typeface="黑体" pitchFamily="49" charset="-122"/>
              </a:rPr>
              <a:t>数据库运行和维护：对数据库系统进行评价、调整和修改。 </a:t>
            </a:r>
          </a:p>
        </p:txBody>
      </p:sp>
      <p:sp>
        <p:nvSpPr>
          <p:cNvPr id="384003" name="Rectangle 3"/>
          <p:cNvSpPr>
            <a:spLocks noChangeArrowheads="1"/>
          </p:cNvSpPr>
          <p:nvPr/>
        </p:nvSpPr>
        <p:spPr bwMode="auto">
          <a:xfrm>
            <a:off x="71438" y="333375"/>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9.4.5  </a:t>
            </a:r>
            <a:r>
              <a:rPr lang="en-US" sz="2400" dirty="0" err="1">
                <a:ea typeface="黑体" pitchFamily="49" charset="-122"/>
              </a:rPr>
              <a:t>数据库设计</a:t>
            </a:r>
            <a:r>
              <a:rPr lang="zh-CN" altLang="en-US" sz="2400" dirty="0">
                <a:ea typeface="黑体" pitchFamily="49" charset="-122"/>
              </a:rPr>
              <a:t>*</a:t>
            </a:r>
            <a:endParaRPr lang="pt-BR" altLang="en-US" sz="2400" dirty="0">
              <a:ea typeface="黑体" pitchFamily="49" charset="-122"/>
            </a:endParaRPr>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ChangeArrowheads="1"/>
          </p:cNvSpPr>
          <p:nvPr/>
        </p:nvSpPr>
        <p:spPr bwMode="auto">
          <a:xfrm>
            <a:off x="71438" y="1196752"/>
            <a:ext cx="8997950"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打开</a:t>
            </a:r>
            <a:r>
              <a:rPr lang="zh-CN" altLang="en-US" sz="2000" dirty="0">
                <a:latin typeface="Arial" pitchFamily="34" charset="0"/>
                <a:ea typeface="黑体" pitchFamily="49" charset="-122"/>
              </a:rPr>
              <a:t>与关闭</a:t>
            </a:r>
            <a:r>
              <a:rPr lang="en-US" altLang="zh-CN" sz="2000" dirty="0" smtClean="0">
                <a:latin typeface="Arial" pitchFamily="34" charset="0"/>
                <a:ea typeface="黑体" pitchFamily="49" charset="-122"/>
              </a:rPr>
              <a:t>Access</a:t>
            </a:r>
            <a:r>
              <a:rPr lang="zh-CN" altLang="en-US" sz="2000" dirty="0" smtClean="0">
                <a:latin typeface="Arial" pitchFamily="34" charset="0"/>
                <a:ea typeface="黑体" pitchFamily="49" charset="-122"/>
              </a:rPr>
              <a:t>程序的方法与</a:t>
            </a:r>
            <a:r>
              <a:rPr lang="en-US" altLang="zh-CN" sz="2000" dirty="0" smtClean="0">
                <a:latin typeface="Arial" pitchFamily="34" charset="0"/>
                <a:ea typeface="黑体" pitchFamily="49" charset="-122"/>
              </a:rPr>
              <a:t>Office 2010</a:t>
            </a:r>
            <a:r>
              <a:rPr lang="zh-CN" altLang="en-US" sz="2000" dirty="0" smtClean="0">
                <a:latin typeface="Arial" pitchFamily="34" charset="0"/>
                <a:ea typeface="黑体" pitchFamily="49" charset="-122"/>
              </a:rPr>
              <a:t>中的其他程序方法相同，这里不再细述。但无论何时</a:t>
            </a:r>
            <a:r>
              <a:rPr lang="zh-CN" altLang="en-US" sz="2000" dirty="0">
                <a:latin typeface="Arial" pitchFamily="34" charset="0"/>
                <a:ea typeface="黑体" pitchFamily="49" charset="-122"/>
              </a:rPr>
              <a:t>退出，</a:t>
            </a:r>
            <a:r>
              <a:rPr lang="en-US" altLang="zh-CN" sz="2000" dirty="0">
                <a:latin typeface="Arial" pitchFamily="34" charset="0"/>
                <a:ea typeface="黑体" pitchFamily="49" charset="-122"/>
              </a:rPr>
              <a:t>Access</a:t>
            </a:r>
            <a:r>
              <a:rPr lang="zh-CN" altLang="en-US" sz="2000" dirty="0">
                <a:latin typeface="Arial" pitchFamily="34" charset="0"/>
                <a:ea typeface="黑体" pitchFamily="49" charset="-122"/>
              </a:rPr>
              <a:t>都将自动保存对数据的更改</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85027" name="Rectangle 3"/>
          <p:cNvSpPr>
            <a:spLocks noChangeArrowheads="1"/>
          </p:cNvSpPr>
          <p:nvPr/>
        </p:nvSpPr>
        <p:spPr bwMode="auto">
          <a:xfrm>
            <a:off x="71438" y="764904"/>
            <a:ext cx="5076626" cy="389026"/>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smtClean="0">
                <a:latin typeface="Arial" pitchFamily="34" charset="0"/>
                <a:ea typeface="黑体" pitchFamily="49" charset="-122"/>
              </a:rPr>
              <a:t>9.5.1  </a:t>
            </a:r>
            <a:r>
              <a:rPr lang="en-US" altLang="zh-CN" sz="2200" dirty="0" err="1">
                <a:latin typeface="Arial" pitchFamily="34" charset="0"/>
                <a:ea typeface="黑体" pitchFamily="49" charset="-122"/>
              </a:rPr>
              <a:t>Access</a:t>
            </a:r>
            <a:r>
              <a:rPr lang="en-US" sz="2200" dirty="0" err="1">
                <a:latin typeface="Arial" pitchFamily="34" charset="0"/>
                <a:ea typeface="黑体" pitchFamily="49" charset="-122"/>
              </a:rPr>
              <a:t>数据库的启动与退出</a:t>
            </a:r>
            <a:endParaRPr lang="pt-BR" altLang="en-US" sz="2200" dirty="0">
              <a:latin typeface="Arial" pitchFamily="34" charset="0"/>
              <a:ea typeface="黑体" pitchFamily="49" charset="-122"/>
            </a:endParaRPr>
          </a:p>
        </p:txBody>
      </p:sp>
      <p:sp>
        <p:nvSpPr>
          <p:cNvPr id="385028" name="Rectangle 4"/>
          <p:cNvSpPr>
            <a:spLocks noChangeArrowheads="1"/>
          </p:cNvSpPr>
          <p:nvPr/>
        </p:nvSpPr>
        <p:spPr bwMode="auto">
          <a:xfrm>
            <a:off x="71438" y="188640"/>
            <a:ext cx="5076626"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latin typeface="Arial" pitchFamily="34" charset="0"/>
                <a:ea typeface="黑体" pitchFamily="49" charset="-122"/>
              </a:rPr>
              <a:t>9.5  </a:t>
            </a:r>
            <a:r>
              <a:rPr lang="en-US" altLang="zh-CN" sz="2400" dirty="0" err="1">
                <a:latin typeface="Arial" pitchFamily="34" charset="0"/>
                <a:ea typeface="黑体" pitchFamily="49" charset="-122"/>
              </a:rPr>
              <a:t>Access</a:t>
            </a:r>
            <a:r>
              <a:rPr lang="en-US" sz="2400" dirty="0" err="1">
                <a:latin typeface="Arial" pitchFamily="34" charset="0"/>
                <a:ea typeface="黑体" pitchFamily="49" charset="-122"/>
              </a:rPr>
              <a:t>数据库及数据库对象</a:t>
            </a:r>
            <a:endParaRPr lang="zh-CN" altLang="en-US" sz="2400" dirty="0">
              <a:latin typeface="Arial" pitchFamily="34" charset="0"/>
              <a:ea typeface="黑体" pitchFamily="49" charset="-122"/>
            </a:endParaRPr>
          </a:p>
        </p:txBody>
      </p:sp>
      <p:sp>
        <p:nvSpPr>
          <p:cNvPr id="2" name="矩形 1"/>
          <p:cNvSpPr/>
          <p:nvPr/>
        </p:nvSpPr>
        <p:spPr>
          <a:xfrm>
            <a:off x="323751" y="5779210"/>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9-6  Access 2010 </a:t>
            </a:r>
            <a:r>
              <a:rPr lang="zh-CN" altLang="en-US" dirty="0">
                <a:solidFill>
                  <a:srgbClr val="FFFFFF"/>
                </a:solidFill>
                <a:latin typeface="Arial" pitchFamily="34" charset="0"/>
                <a:ea typeface="黑体" pitchFamily="49" charset="-122"/>
              </a:rPr>
              <a:t>工作窗口</a:t>
            </a:r>
          </a:p>
        </p:txBody>
      </p:sp>
      <p:sp>
        <p:nvSpPr>
          <p:cNvPr id="6" name="Rectangle 3"/>
          <p:cNvSpPr>
            <a:spLocks noChangeArrowheads="1"/>
          </p:cNvSpPr>
          <p:nvPr/>
        </p:nvSpPr>
        <p:spPr bwMode="auto">
          <a:xfrm>
            <a:off x="71438" y="1891037"/>
            <a:ext cx="5076626" cy="389026"/>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200" dirty="0">
                <a:latin typeface="Arial" pitchFamily="34" charset="0"/>
                <a:ea typeface="黑体" pitchFamily="49" charset="-122"/>
              </a:rPr>
              <a:t>9.5.2  Access</a:t>
            </a:r>
            <a:r>
              <a:rPr lang="zh-CN" altLang="en-US" sz="2200" dirty="0">
                <a:latin typeface="Arial" pitchFamily="34" charset="0"/>
                <a:ea typeface="黑体" pitchFamily="49" charset="-122"/>
              </a:rPr>
              <a:t>开发环境</a:t>
            </a:r>
          </a:p>
        </p:txBody>
      </p:sp>
      <p:sp>
        <p:nvSpPr>
          <p:cNvPr id="7" name="Rectangle 2"/>
          <p:cNvSpPr>
            <a:spLocks noChangeArrowheads="1"/>
          </p:cNvSpPr>
          <p:nvPr/>
        </p:nvSpPr>
        <p:spPr bwMode="auto">
          <a:xfrm>
            <a:off x="71438" y="2348880"/>
            <a:ext cx="8997950"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Access</a:t>
            </a:r>
            <a:r>
              <a:rPr lang="zh-CN" altLang="en-US" sz="2000" dirty="0">
                <a:latin typeface="Arial" pitchFamily="34" charset="0"/>
                <a:ea typeface="黑体" pitchFamily="49" charset="-122"/>
              </a:rPr>
              <a:t>启动后，通常自动打开“文件”选项卡，提示用户新建或打开一个数据库进行设计，在进行数据库设计过程中，</a:t>
            </a:r>
            <a:r>
              <a:rPr lang="en-US" altLang="zh-CN" sz="2000" dirty="0">
                <a:latin typeface="Arial" pitchFamily="34" charset="0"/>
                <a:ea typeface="黑体" pitchFamily="49" charset="-122"/>
              </a:rPr>
              <a:t>Access</a:t>
            </a:r>
            <a:r>
              <a:rPr lang="zh-CN" altLang="en-US" sz="2000" dirty="0">
                <a:latin typeface="Arial" pitchFamily="34" charset="0"/>
                <a:ea typeface="黑体" pitchFamily="49" charset="-122"/>
              </a:rPr>
              <a:t>工作窗口一般如图</a:t>
            </a:r>
            <a:r>
              <a:rPr lang="en-US" altLang="zh-CN" sz="2000" dirty="0">
                <a:latin typeface="Arial" pitchFamily="34" charset="0"/>
                <a:ea typeface="黑体" pitchFamily="49" charset="-122"/>
              </a:rPr>
              <a:t>9-6</a:t>
            </a:r>
            <a:r>
              <a:rPr lang="zh-CN" altLang="en-US" sz="2000" dirty="0">
                <a:latin typeface="Arial" pitchFamily="34" charset="0"/>
                <a:ea typeface="黑体" pitchFamily="49" charset="-122"/>
              </a:rPr>
              <a:t>所示，包括标题栏、菜单栏、工具栏、工作区和状态栏等</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作为</a:t>
            </a:r>
            <a:r>
              <a:rPr lang="en-US" altLang="zh-CN" sz="2000" dirty="0">
                <a:latin typeface="Arial" pitchFamily="34" charset="0"/>
                <a:ea typeface="黑体" pitchFamily="49" charset="-122"/>
              </a:rPr>
              <a:t>Office</a:t>
            </a:r>
            <a:r>
              <a:rPr lang="zh-CN" altLang="en-US" sz="2000" dirty="0">
                <a:latin typeface="Arial" pitchFamily="34" charset="0"/>
                <a:ea typeface="黑体" pitchFamily="49" charset="-122"/>
              </a:rPr>
              <a:t>中的一员，其工作环境与</a:t>
            </a:r>
            <a:r>
              <a:rPr lang="en-US" altLang="zh-CN" sz="2000" dirty="0">
                <a:latin typeface="Arial" pitchFamily="34" charset="0"/>
                <a:ea typeface="黑体" pitchFamily="49" charset="-122"/>
              </a:rPr>
              <a:t>Word</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Excel</a:t>
            </a:r>
            <a:r>
              <a:rPr lang="zh-CN" altLang="en-US" sz="2000" dirty="0">
                <a:latin typeface="Arial" pitchFamily="34" charset="0"/>
                <a:ea typeface="黑体" pitchFamily="49" charset="-122"/>
              </a:rPr>
              <a:t>等十分相似，所不同的是</a:t>
            </a:r>
            <a:r>
              <a:rPr lang="en-US" altLang="zh-CN" sz="2000" dirty="0">
                <a:latin typeface="Arial" pitchFamily="34" charset="0"/>
                <a:ea typeface="黑体" pitchFamily="49" charset="-122"/>
              </a:rPr>
              <a:t>Access</a:t>
            </a:r>
            <a:r>
              <a:rPr lang="zh-CN" altLang="en-US" sz="2000" dirty="0">
                <a:latin typeface="Arial" pitchFamily="34" charset="0"/>
                <a:ea typeface="黑体" pitchFamily="49" charset="-122"/>
              </a:rPr>
              <a:t>的每个对象都具有自己独特的设计视图，菜单栏和工具栏将随着不同视图状态而有所不同</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pic>
        <p:nvPicPr>
          <p:cNvPr id="3768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6869" y="4077072"/>
            <a:ext cx="6000750"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31161"/>
            <a:ext cx="8997950" cy="694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Access</a:t>
            </a:r>
            <a:r>
              <a:rPr lang="zh-CN" altLang="en-US" sz="2100" dirty="0">
                <a:latin typeface="Arial" pitchFamily="34" charset="0"/>
                <a:ea typeface="黑体" pitchFamily="49" charset="-122"/>
              </a:rPr>
              <a:t>数据库有</a:t>
            </a:r>
            <a:r>
              <a:rPr lang="en-US" altLang="zh-CN" sz="2100" dirty="0">
                <a:latin typeface="Arial" pitchFamily="34" charset="0"/>
                <a:ea typeface="黑体" pitchFamily="49" charset="-122"/>
              </a:rPr>
              <a:t>6</a:t>
            </a:r>
            <a:r>
              <a:rPr lang="zh-CN" altLang="en-US" sz="2100" dirty="0">
                <a:latin typeface="Arial" pitchFamily="34" charset="0"/>
                <a:ea typeface="黑体" pitchFamily="49" charset="-122"/>
              </a:rPr>
              <a:t>种不同类别的对象，即表、查询、窗体、报表、宏和模块。不同的对象在数据库中有着不同的作用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116632"/>
            <a:ext cx="406851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smtClean="0">
                <a:latin typeface="Arial" pitchFamily="34" charset="0"/>
                <a:ea typeface="黑体" pitchFamily="49" charset="-122"/>
              </a:rPr>
              <a:t>9.5.3  Access</a:t>
            </a:r>
            <a:r>
              <a:rPr lang="zh-CN" altLang="en-US" sz="2300" dirty="0" smtClean="0">
                <a:latin typeface="Arial" pitchFamily="34" charset="0"/>
                <a:ea typeface="黑体" pitchFamily="49" charset="-122"/>
              </a:rPr>
              <a:t>对象</a:t>
            </a:r>
            <a:endParaRPr lang="pt-BR" altLang="en-US" sz="2300" dirty="0">
              <a:latin typeface="Arial" pitchFamily="34" charset="0"/>
              <a:ea typeface="黑体" pitchFamily="49" charset="-122"/>
            </a:endParaRPr>
          </a:p>
        </p:txBody>
      </p:sp>
      <p:sp>
        <p:nvSpPr>
          <p:cNvPr id="4" name="Rectangle 3"/>
          <p:cNvSpPr>
            <a:spLocks noChangeArrowheads="1"/>
          </p:cNvSpPr>
          <p:nvPr/>
        </p:nvSpPr>
        <p:spPr bwMode="auto">
          <a:xfrm>
            <a:off x="71438" y="1405198"/>
            <a:ext cx="5292650"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zh-CN" altLang="en-US" sz="2200" dirty="0" smtClean="0">
                <a:ea typeface="黑体" pitchFamily="49" charset="-122"/>
              </a:rPr>
              <a:t> </a:t>
            </a:r>
            <a:r>
              <a:rPr lang="en-US" altLang="zh-CN" sz="2200" dirty="0">
                <a:ea typeface="黑体" pitchFamily="49" charset="-122"/>
              </a:rPr>
              <a:t>1</a:t>
            </a:r>
            <a:r>
              <a:rPr lang="zh-CN" altLang="en-US" sz="2200" dirty="0">
                <a:ea typeface="黑体" pitchFamily="49" charset="-122"/>
              </a:rPr>
              <a:t>．表（</a:t>
            </a:r>
            <a:r>
              <a:rPr lang="en-US" altLang="zh-CN" sz="2200" dirty="0">
                <a:ea typeface="黑体" pitchFamily="49" charset="-122"/>
              </a:rPr>
              <a:t>Table</a:t>
            </a:r>
            <a:r>
              <a:rPr lang="zh-CN" altLang="en-US" sz="2200" dirty="0">
                <a:ea typeface="黑体" pitchFamily="49" charset="-122"/>
              </a:rPr>
              <a:t>）</a:t>
            </a:r>
          </a:p>
        </p:txBody>
      </p:sp>
      <p:sp>
        <p:nvSpPr>
          <p:cNvPr id="5" name="Rectangle 2"/>
          <p:cNvSpPr>
            <a:spLocks noChangeArrowheads="1"/>
          </p:cNvSpPr>
          <p:nvPr/>
        </p:nvSpPr>
        <p:spPr bwMode="auto">
          <a:xfrm>
            <a:off x="71438" y="1919727"/>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是数据库中用来存储数据的对象。一个数据库一般由一个或多个表组成。关系数据库为表</a:t>
            </a:r>
            <a:r>
              <a:rPr lang="zh-CN" altLang="en-US" sz="2100" dirty="0" smtClean="0">
                <a:latin typeface="Arial" pitchFamily="34" charset="0"/>
                <a:ea typeface="黑体" pitchFamily="49" charset="-122"/>
              </a:rPr>
              <a:t>时。其他</a:t>
            </a:r>
            <a:r>
              <a:rPr lang="zh-CN" altLang="en-US" sz="2100" dirty="0">
                <a:latin typeface="Arial" pitchFamily="34" charset="0"/>
                <a:ea typeface="黑体" pitchFamily="49" charset="-122"/>
              </a:rPr>
              <a:t>类型的对象如查询、窗体、报表或页等的数据来源都直接或间接地由表提供</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438" y="3007393"/>
            <a:ext cx="5292650"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2</a:t>
            </a:r>
            <a:r>
              <a:rPr lang="zh-CN" altLang="en-US" sz="2200" dirty="0">
                <a:ea typeface="黑体" pitchFamily="49" charset="-122"/>
              </a:rPr>
              <a:t>．查询（</a:t>
            </a:r>
            <a:r>
              <a:rPr lang="en-US" altLang="zh-CN" sz="2200" dirty="0">
                <a:ea typeface="黑体" pitchFamily="49" charset="-122"/>
              </a:rPr>
              <a:t>Query</a:t>
            </a:r>
            <a:r>
              <a:rPr lang="zh-CN" altLang="en-US" sz="2200" dirty="0">
                <a:ea typeface="黑体" pitchFamily="49" charset="-122"/>
              </a:rPr>
              <a:t>）</a:t>
            </a:r>
          </a:p>
        </p:txBody>
      </p:sp>
      <p:sp>
        <p:nvSpPr>
          <p:cNvPr id="7" name="Rectangle 2"/>
          <p:cNvSpPr>
            <a:spLocks noChangeArrowheads="1"/>
          </p:cNvSpPr>
          <p:nvPr/>
        </p:nvSpPr>
        <p:spPr bwMode="auto">
          <a:xfrm>
            <a:off x="71438" y="3521922"/>
            <a:ext cx="8997950" cy="1332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查询</a:t>
            </a:r>
            <a:r>
              <a:rPr lang="zh-CN" altLang="en-US" sz="2100" dirty="0">
                <a:latin typeface="Arial" pitchFamily="34" charset="0"/>
                <a:ea typeface="黑体" pitchFamily="49" charset="-122"/>
              </a:rPr>
              <a:t>是按照用户的需求在数据库中检索所需的数据，被检索的数据可以取自一个表，也可以取自多个表，还可以取自现有的其他查询。查询的结果也以表的形式显示，但它只是数据库表对象所包含数据的某种抽取与显示，本身并不含任何数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71438" y="4933624"/>
            <a:ext cx="5292650"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3</a:t>
            </a:r>
            <a:r>
              <a:rPr lang="zh-CN" altLang="en-US" sz="2200" dirty="0">
                <a:ea typeface="黑体" pitchFamily="49" charset="-122"/>
              </a:rPr>
              <a:t>．窗体（</a:t>
            </a:r>
            <a:r>
              <a:rPr lang="en-US" altLang="zh-CN" sz="2200" dirty="0">
                <a:ea typeface="黑体" pitchFamily="49" charset="-122"/>
              </a:rPr>
              <a:t>Form</a:t>
            </a:r>
            <a:r>
              <a:rPr lang="zh-CN" altLang="en-US" sz="2200" dirty="0">
                <a:ea typeface="黑体" pitchFamily="49" charset="-122"/>
              </a:rPr>
              <a:t>）</a:t>
            </a:r>
          </a:p>
        </p:txBody>
      </p:sp>
      <p:sp>
        <p:nvSpPr>
          <p:cNvPr id="9" name="Rectangle 2"/>
          <p:cNvSpPr>
            <a:spLocks noChangeArrowheads="1"/>
          </p:cNvSpPr>
          <p:nvPr/>
        </p:nvSpPr>
        <p:spPr bwMode="auto">
          <a:xfrm>
            <a:off x="71438" y="5448152"/>
            <a:ext cx="8997950" cy="1005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窗体</a:t>
            </a:r>
            <a:r>
              <a:rPr lang="zh-CN" altLang="en-US" sz="2100" dirty="0">
                <a:latin typeface="Arial" pitchFamily="34" charset="0"/>
                <a:ea typeface="黑体" pitchFamily="49" charset="-122"/>
              </a:rPr>
              <a:t>是</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数据库的人</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机交互界面，主要用于为数据的输入和编辑提供便捷、美观的屏幕显示方式，其数据源可以是表或查询。窗体的类型大致可分为提示型窗体、控制型窗体和数据型窗体</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类</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190470064"/>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ChangeArrowheads="1"/>
          </p:cNvSpPr>
          <p:nvPr/>
        </p:nvSpPr>
        <p:spPr bwMode="auto">
          <a:xfrm>
            <a:off x="71438" y="5517232"/>
            <a:ext cx="8997950" cy="982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Access</a:t>
            </a:r>
            <a:r>
              <a:rPr lang="zh-CN" altLang="en-US" sz="2100" dirty="0">
                <a:latin typeface="Arial" pitchFamily="34" charset="0"/>
                <a:ea typeface="黑体" pitchFamily="49" charset="-122"/>
              </a:rPr>
              <a:t>中，所有的数据库对象都要在数据库中存放，因此，创建一个数据库系统就是创建一个数据库文件以及其中各个对象的过程。</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数据库文件以</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accdb</a:t>
            </a:r>
            <a:r>
              <a:rPr lang="zh-CN" altLang="en-US" sz="2100" dirty="0">
                <a:latin typeface="Arial" pitchFamily="34" charset="0"/>
                <a:ea typeface="黑体" pitchFamily="49" charset="-122"/>
              </a:rPr>
              <a:t>作为扩展名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85028" name="Rectangle 4"/>
          <p:cNvSpPr>
            <a:spLocks noChangeArrowheads="1"/>
          </p:cNvSpPr>
          <p:nvPr/>
        </p:nvSpPr>
        <p:spPr bwMode="auto">
          <a:xfrm>
            <a:off x="80963" y="4950433"/>
            <a:ext cx="5148634"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a:latin typeface="Arial" pitchFamily="34" charset="0"/>
                <a:ea typeface="黑体" pitchFamily="49" charset="-122"/>
              </a:rPr>
              <a:t>9.6  </a:t>
            </a:r>
            <a:r>
              <a:rPr lang="zh-CN" altLang="en-US" sz="2400" dirty="0">
                <a:latin typeface="Arial" pitchFamily="34" charset="0"/>
                <a:ea typeface="黑体" pitchFamily="49" charset="-122"/>
              </a:rPr>
              <a:t>数据库表的创建与应用</a:t>
            </a:r>
          </a:p>
        </p:txBody>
      </p:sp>
      <p:sp>
        <p:nvSpPr>
          <p:cNvPr id="5" name="Rectangle 2"/>
          <p:cNvSpPr>
            <a:spLocks noChangeArrowheads="1"/>
          </p:cNvSpPr>
          <p:nvPr/>
        </p:nvSpPr>
        <p:spPr bwMode="auto">
          <a:xfrm>
            <a:off x="71438" y="682414"/>
            <a:ext cx="8997950" cy="1025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报表</a:t>
            </a:r>
            <a:r>
              <a:rPr lang="zh-CN" altLang="en-US" sz="2100" dirty="0">
                <a:latin typeface="Arial" pitchFamily="34" charset="0"/>
                <a:ea typeface="黑体" pitchFamily="49" charset="-122"/>
              </a:rPr>
              <a:t>用于将选定的数据以特定的版式显示或打印，其内容可以来自某一个表，也可来自某个查询，还可以创建计算字段或对记录进行分组并计算出各组数据的汇总等</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438" y="188640"/>
            <a:ext cx="5158159"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zh-CN" altLang="en-US" sz="2200" dirty="0" smtClean="0">
                <a:ea typeface="黑体" pitchFamily="49" charset="-122"/>
              </a:rPr>
              <a:t> </a:t>
            </a:r>
            <a:r>
              <a:rPr lang="en-US" altLang="zh-CN" sz="2200" dirty="0">
                <a:ea typeface="黑体" pitchFamily="49" charset="-122"/>
              </a:rPr>
              <a:t>4</a:t>
            </a:r>
            <a:r>
              <a:rPr lang="zh-CN" altLang="en-US" sz="2200" dirty="0">
                <a:ea typeface="黑体" pitchFamily="49" charset="-122"/>
              </a:rPr>
              <a:t>．报表（</a:t>
            </a:r>
            <a:r>
              <a:rPr lang="en-US" altLang="zh-CN" sz="2200" dirty="0">
                <a:ea typeface="黑体" pitchFamily="49" charset="-122"/>
              </a:rPr>
              <a:t>Report</a:t>
            </a:r>
            <a:r>
              <a:rPr lang="zh-CN" altLang="en-US" sz="2200" dirty="0">
                <a:ea typeface="黑体" pitchFamily="49" charset="-122"/>
              </a:rPr>
              <a:t>）</a:t>
            </a:r>
          </a:p>
        </p:txBody>
      </p:sp>
      <p:sp>
        <p:nvSpPr>
          <p:cNvPr id="7" name="Rectangle 2"/>
          <p:cNvSpPr>
            <a:spLocks noChangeArrowheads="1"/>
          </p:cNvSpPr>
          <p:nvPr/>
        </p:nvSpPr>
        <p:spPr bwMode="auto">
          <a:xfrm>
            <a:off x="71438" y="2260150"/>
            <a:ext cx="8997950" cy="1030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宏</a:t>
            </a:r>
            <a:r>
              <a:rPr lang="zh-CN" altLang="en-US" sz="2100" dirty="0">
                <a:latin typeface="Arial" pitchFamily="34" charset="0"/>
                <a:ea typeface="黑体" pitchFamily="49" charset="-122"/>
              </a:rPr>
              <a:t>是某些操作的集合，其中每个操作实现特定的功能。用户可以将</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提供的基本宏指令按照需求组合起来，完成一些经常重复的或比较复杂的操作，它常常与窗体配合使用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71438" y="1766376"/>
            <a:ext cx="5158159"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5</a:t>
            </a:r>
            <a:r>
              <a:rPr lang="zh-CN" altLang="en-US" sz="2200" dirty="0">
                <a:ea typeface="黑体" pitchFamily="49" charset="-122"/>
              </a:rPr>
              <a:t>．宏（</a:t>
            </a:r>
            <a:r>
              <a:rPr lang="en-US" altLang="zh-CN" sz="2200" dirty="0">
                <a:ea typeface="黑体" pitchFamily="49" charset="-122"/>
              </a:rPr>
              <a:t>Macro</a:t>
            </a:r>
            <a:r>
              <a:rPr lang="zh-CN" altLang="en-US" sz="2200" dirty="0">
                <a:ea typeface="黑体" pitchFamily="49" charset="-122"/>
              </a:rPr>
              <a:t>）</a:t>
            </a:r>
          </a:p>
        </p:txBody>
      </p:sp>
      <p:sp>
        <p:nvSpPr>
          <p:cNvPr id="9" name="Rectangle 2"/>
          <p:cNvSpPr>
            <a:spLocks noChangeArrowheads="1"/>
          </p:cNvSpPr>
          <p:nvPr/>
        </p:nvSpPr>
        <p:spPr bwMode="auto">
          <a:xfrm>
            <a:off x="71438" y="3843562"/>
            <a:ext cx="8997950" cy="10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模块</a:t>
            </a:r>
            <a:r>
              <a:rPr lang="zh-CN" altLang="en-US" sz="2100" dirty="0">
                <a:latin typeface="Arial" pitchFamily="34" charset="0"/>
                <a:ea typeface="黑体" pitchFamily="49" charset="-122"/>
              </a:rPr>
              <a:t>是用</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提供的</a:t>
            </a:r>
            <a:r>
              <a:rPr lang="en-US" altLang="zh-CN" sz="2100" dirty="0">
                <a:latin typeface="Arial" pitchFamily="34" charset="0"/>
                <a:ea typeface="黑体" pitchFamily="49" charset="-122"/>
              </a:rPr>
              <a:t>VBA</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Visual Basic for Applications</a:t>
            </a:r>
            <a:r>
              <a:rPr lang="zh-CN" altLang="en-US" sz="2100" dirty="0">
                <a:latin typeface="Arial" pitchFamily="34" charset="0"/>
                <a:ea typeface="黑体" pitchFamily="49" charset="-122"/>
              </a:rPr>
              <a:t>）语言编写的程序单元，可用于完成无法用宏来实现的复杂的功能。每个模块都可能包含若干个函数或过程，模块常常与窗体或报表配合使用。</a:t>
            </a:r>
          </a:p>
        </p:txBody>
      </p:sp>
      <p:sp>
        <p:nvSpPr>
          <p:cNvPr id="10" name="Rectangle 3"/>
          <p:cNvSpPr>
            <a:spLocks noChangeArrowheads="1"/>
          </p:cNvSpPr>
          <p:nvPr/>
        </p:nvSpPr>
        <p:spPr bwMode="auto">
          <a:xfrm>
            <a:off x="71438" y="3349788"/>
            <a:ext cx="5158159"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zh-CN" altLang="en-US" sz="2200" dirty="0" smtClean="0">
                <a:ea typeface="黑体" pitchFamily="49" charset="-122"/>
              </a:rPr>
              <a:t> </a:t>
            </a:r>
            <a:r>
              <a:rPr lang="en-US" altLang="zh-CN" sz="2200" dirty="0">
                <a:ea typeface="黑体" pitchFamily="49" charset="-122"/>
              </a:rPr>
              <a:t>6</a:t>
            </a:r>
            <a:r>
              <a:rPr lang="zh-CN" altLang="en-US" sz="2200" dirty="0">
                <a:ea typeface="黑体" pitchFamily="49" charset="-122"/>
              </a:rPr>
              <a:t>．模块（</a:t>
            </a:r>
            <a:r>
              <a:rPr lang="en-US" altLang="zh-CN" sz="2200" dirty="0">
                <a:ea typeface="黑体" pitchFamily="49" charset="-122"/>
              </a:rPr>
              <a:t>Module</a:t>
            </a:r>
            <a:r>
              <a:rPr lang="zh-CN" altLang="en-US" sz="2200" dirty="0">
                <a:ea typeface="黑体" pitchFamily="49" charset="-122"/>
              </a:rPr>
              <a:t>）</a:t>
            </a:r>
          </a:p>
        </p:txBody>
      </p:sp>
    </p:spTree>
    <p:extLst>
      <p:ext uri="{BB962C8B-B14F-4D97-AF65-F5344CB8AC3E}">
        <p14:creationId xmlns:p14="http://schemas.microsoft.com/office/powerpoint/2010/main" val="1221532627"/>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39664"/>
            <a:ext cx="8997950" cy="1990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创建数据库</a:t>
            </a:r>
            <a:r>
              <a:rPr lang="zh-CN" altLang="en-US" sz="2100" dirty="0">
                <a:latin typeface="Arial" pitchFamily="34" charset="0"/>
                <a:ea typeface="黑体" pitchFamily="49" charset="-122"/>
              </a:rPr>
              <a:t>的方法</a:t>
            </a:r>
            <a:r>
              <a:rPr lang="zh-CN" altLang="en-US" sz="2100" dirty="0" smtClean="0">
                <a:latin typeface="Arial" pitchFamily="34" charset="0"/>
                <a:ea typeface="黑体" pitchFamily="49" charset="-122"/>
              </a:rPr>
              <a:t>是：单击</a:t>
            </a:r>
            <a:r>
              <a:rPr lang="zh-CN" altLang="en-US" sz="2100" dirty="0">
                <a:latin typeface="Arial" pitchFamily="34" charset="0"/>
                <a:ea typeface="黑体" pitchFamily="49" charset="-122"/>
              </a:rPr>
              <a:t>“文件”选项卡（或按下</a:t>
            </a:r>
            <a:r>
              <a:rPr lang="en-US" altLang="zh-CN" sz="2100" dirty="0" err="1">
                <a:latin typeface="Arial" pitchFamily="34" charset="0"/>
                <a:ea typeface="黑体" pitchFamily="49" charset="-122"/>
              </a:rPr>
              <a:t>Ctrl+N</a:t>
            </a:r>
            <a:r>
              <a:rPr lang="zh-CN" altLang="en-US" sz="2100" dirty="0">
                <a:latin typeface="Arial" pitchFamily="34" charset="0"/>
                <a:ea typeface="黑体" pitchFamily="49" charset="-122"/>
              </a:rPr>
              <a:t>复合键），在弹出列表框中单击“新建”命令</a:t>
            </a:r>
            <a:r>
              <a:rPr lang="zh-CN" altLang="en-US" sz="2100" dirty="0" smtClean="0">
                <a:latin typeface="Arial" pitchFamily="34" charset="0"/>
                <a:ea typeface="黑体" pitchFamily="49" charset="-122"/>
              </a:rPr>
              <a:t>。创建</a:t>
            </a:r>
            <a:r>
              <a:rPr lang="zh-CN" altLang="en-US" sz="2100" dirty="0">
                <a:latin typeface="Arial" pitchFamily="34" charset="0"/>
                <a:ea typeface="黑体" pitchFamily="49" charset="-122"/>
              </a:rPr>
              <a:t>一个空数据库，然后添加表、查询、窗体和报表等对象</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如果</a:t>
            </a:r>
            <a:r>
              <a:rPr lang="zh-CN" altLang="en-US" sz="2100" dirty="0">
                <a:latin typeface="Arial" pitchFamily="34" charset="0"/>
                <a:ea typeface="黑体" pitchFamily="49" charset="-122"/>
              </a:rPr>
              <a:t>使用已存在的数据库，则单击“打开”按钮</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  </a:t>
            </a:r>
            <a:r>
              <a:rPr lang="zh-CN" altLang="en-US" sz="2100" dirty="0">
                <a:latin typeface="Arial" pitchFamily="34" charset="0"/>
                <a:ea typeface="黑体" pitchFamily="49" charset="-122"/>
              </a:rPr>
              <a:t>创建一个空的“成绩管理”数据库（</a:t>
            </a:r>
            <a:r>
              <a:rPr lang="en-US" altLang="zh-CN" sz="2100" dirty="0">
                <a:latin typeface="Arial" pitchFamily="34" charset="0"/>
                <a:ea typeface="黑体" pitchFamily="49" charset="-122"/>
              </a:rPr>
              <a:t>cjgl.accdb</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P380</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113705"/>
            <a:ext cx="514863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smtClean="0">
                <a:latin typeface="Arial" pitchFamily="34" charset="0"/>
                <a:ea typeface="黑体" pitchFamily="49" charset="-122"/>
              </a:rPr>
              <a:t>9.6.1  </a:t>
            </a:r>
            <a:r>
              <a:rPr lang="en-US" sz="2300" dirty="0" err="1" smtClean="0">
                <a:latin typeface="Arial" pitchFamily="34" charset="0"/>
                <a:ea typeface="黑体" pitchFamily="49" charset="-122"/>
              </a:rPr>
              <a:t>数据库的</a:t>
            </a:r>
            <a:r>
              <a:rPr lang="zh-CN" altLang="en-US" sz="2300" dirty="0" smtClean="0">
                <a:latin typeface="Arial" pitchFamily="34" charset="0"/>
                <a:ea typeface="黑体" pitchFamily="49" charset="-122"/>
              </a:rPr>
              <a:t>创建</a:t>
            </a:r>
            <a:endParaRPr lang="pt-BR" altLang="en-US" sz="2300" dirty="0">
              <a:latin typeface="Arial" pitchFamily="34" charset="0"/>
              <a:ea typeface="黑体" pitchFamily="49" charset="-122"/>
            </a:endParaRPr>
          </a:p>
        </p:txBody>
      </p:sp>
      <p:sp>
        <p:nvSpPr>
          <p:cNvPr id="4" name="Rectangle 2"/>
          <p:cNvSpPr>
            <a:spLocks noChangeArrowheads="1"/>
          </p:cNvSpPr>
          <p:nvPr/>
        </p:nvSpPr>
        <p:spPr bwMode="auto">
          <a:xfrm>
            <a:off x="71438" y="3247034"/>
            <a:ext cx="8997950" cy="717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表</a:t>
            </a:r>
            <a:r>
              <a:rPr lang="zh-CN" altLang="en-US" sz="2100" dirty="0">
                <a:latin typeface="Arial" pitchFamily="34" charset="0"/>
                <a:ea typeface="黑体" pitchFamily="49" charset="-122"/>
              </a:rPr>
              <a:t>是</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数据库中最重要的对象，是存储数据的基本单位</a:t>
            </a:r>
            <a:r>
              <a:rPr lang="zh-CN" altLang="en-US" sz="2100" dirty="0" smtClean="0">
                <a:latin typeface="Arial" pitchFamily="34" charset="0"/>
                <a:ea typeface="黑体" pitchFamily="49" charset="-122"/>
              </a:rPr>
              <a:t>。本</a:t>
            </a:r>
            <a:r>
              <a:rPr lang="zh-CN" altLang="en-US" sz="2100" dirty="0">
                <a:latin typeface="Arial" pitchFamily="34" charset="0"/>
                <a:ea typeface="黑体" pitchFamily="49" charset="-122"/>
              </a:rPr>
              <a:t>节将讲述如何使用表设计器和通过输入数据创建表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1438" y="2721075"/>
            <a:ext cx="514863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smtClean="0">
                <a:latin typeface="Arial" pitchFamily="34" charset="0"/>
                <a:ea typeface="黑体" pitchFamily="49" charset="-122"/>
              </a:rPr>
              <a:t>9.6.2  </a:t>
            </a:r>
            <a:r>
              <a:rPr lang="en-US" sz="2300" dirty="0" err="1" smtClean="0">
                <a:latin typeface="Arial" pitchFamily="34" charset="0"/>
                <a:ea typeface="黑体" pitchFamily="49" charset="-122"/>
              </a:rPr>
              <a:t>数据</a:t>
            </a:r>
            <a:r>
              <a:rPr lang="zh-CN" altLang="en-US" sz="2300" dirty="0" smtClean="0">
                <a:latin typeface="Arial" pitchFamily="34" charset="0"/>
                <a:ea typeface="黑体" pitchFamily="49" charset="-122"/>
              </a:rPr>
              <a:t>表</a:t>
            </a:r>
            <a:r>
              <a:rPr lang="en-US" sz="2300" dirty="0" smtClean="0">
                <a:latin typeface="Arial" pitchFamily="34" charset="0"/>
                <a:ea typeface="黑体" pitchFamily="49" charset="-122"/>
              </a:rPr>
              <a:t>的</a:t>
            </a:r>
            <a:r>
              <a:rPr lang="zh-CN" altLang="en-US" sz="2300" dirty="0" smtClean="0">
                <a:latin typeface="Arial" pitchFamily="34" charset="0"/>
                <a:ea typeface="黑体" pitchFamily="49" charset="-122"/>
              </a:rPr>
              <a:t>创建</a:t>
            </a:r>
            <a:endParaRPr lang="pt-BR" altLang="en-US" sz="2300" dirty="0">
              <a:latin typeface="Arial" pitchFamily="34" charset="0"/>
              <a:ea typeface="黑体" pitchFamily="49" charset="-122"/>
            </a:endParaRPr>
          </a:p>
        </p:txBody>
      </p:sp>
      <p:sp>
        <p:nvSpPr>
          <p:cNvPr id="6" name="Rectangle 2"/>
          <p:cNvSpPr>
            <a:spLocks noChangeArrowheads="1"/>
          </p:cNvSpPr>
          <p:nvPr/>
        </p:nvSpPr>
        <p:spPr bwMode="auto">
          <a:xfrm>
            <a:off x="71438" y="4581128"/>
            <a:ext cx="8997950" cy="1990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Access</a:t>
            </a:r>
            <a:r>
              <a:rPr lang="zh-CN" altLang="en-US" sz="2100" dirty="0">
                <a:latin typeface="Arial" pitchFamily="34" charset="0"/>
                <a:ea typeface="黑体" pitchFamily="49" charset="-122"/>
              </a:rPr>
              <a:t>将二维表称为表，所有的表均包括结构和数据两部分。因此，创建一个表通常包括“创建表结构”和“输入表数据”两个方面的工作。创建表时，可将二维表标题栏的列标题定义为表的字段，标题栏正文的数据则作为相应的字段值输入表中，每一行数据构成一个记录。所谓创建表结构，就是定义表的字段，字段一般都拥有许多属性，其中最重要的属性是字段名称和数据类型</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7" name="Rectangle 3"/>
          <p:cNvSpPr>
            <a:spLocks noChangeArrowheads="1"/>
          </p:cNvSpPr>
          <p:nvPr/>
        </p:nvSpPr>
        <p:spPr bwMode="auto">
          <a:xfrm>
            <a:off x="71438" y="4055171"/>
            <a:ext cx="5158159"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1</a:t>
            </a:r>
            <a:r>
              <a:rPr lang="zh-CN" altLang="en-US" sz="2200" dirty="0">
                <a:ea typeface="黑体" pitchFamily="49" charset="-122"/>
              </a:rPr>
              <a:t>．基本概念</a:t>
            </a:r>
          </a:p>
        </p:txBody>
      </p:sp>
    </p:spTree>
    <p:extLst>
      <p:ext uri="{BB962C8B-B14F-4D97-AF65-F5344CB8AC3E}">
        <p14:creationId xmlns:p14="http://schemas.microsoft.com/office/powerpoint/2010/main" val="3596270395"/>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Text Box 2"/>
          <p:cNvSpPr txBox="1">
            <a:spLocks noChangeArrowheads="1"/>
          </p:cNvSpPr>
          <p:nvPr/>
        </p:nvSpPr>
        <p:spPr bwMode="auto">
          <a:xfrm>
            <a:off x="104775" y="2568575"/>
            <a:ext cx="8990013" cy="884238"/>
          </a:xfrm>
          <a:prstGeom prst="rect">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pPr eaLnBrk="1" hangingPunct="1"/>
            <a:r>
              <a:rPr lang="zh-CN" altLang="en-US" sz="5200" dirty="0" smtClean="0">
                <a:ea typeface="黑体" pitchFamily="49" charset="-122"/>
              </a:rPr>
              <a:t>第</a:t>
            </a:r>
            <a:r>
              <a:rPr lang="en-US" altLang="zh-CN" sz="5200" dirty="0" smtClean="0">
                <a:ea typeface="黑体" pitchFamily="49" charset="-122"/>
              </a:rPr>
              <a:t>9</a:t>
            </a:r>
            <a:r>
              <a:rPr lang="zh-CN" altLang="en-US" sz="5200" dirty="0" smtClean="0">
                <a:ea typeface="黑体" pitchFamily="49" charset="-122"/>
              </a:rPr>
              <a:t>章  </a:t>
            </a:r>
            <a:r>
              <a:rPr lang="zh-CN" altLang="en-US" sz="5200" dirty="0">
                <a:ea typeface="黑体" pitchFamily="49" charset="-122"/>
              </a:rPr>
              <a:t>Access数据库技术基础</a:t>
            </a:r>
          </a:p>
        </p:txBody>
      </p:sp>
      <p:sp>
        <p:nvSpPr>
          <p:cNvPr id="361475" name="Text Box 3"/>
          <p:cNvSpPr txBox="1">
            <a:spLocks noChangeArrowheads="1"/>
          </p:cNvSpPr>
          <p:nvPr/>
        </p:nvSpPr>
        <p:spPr bwMode="auto">
          <a:xfrm>
            <a:off x="104775" y="3738563"/>
            <a:ext cx="8997950" cy="1490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Times New Roman" pitchFamily="18" charset="0"/>
                <a:ea typeface="宋体" pitchFamily="2" charset="-122"/>
              </a:defRPr>
            </a:lvl1pPr>
            <a:lvl2pPr marL="742950" indent="-285750">
              <a:defRPr>
                <a:solidFill>
                  <a:schemeClr val="tx1"/>
                </a:solidFill>
                <a:latin typeface="Times New Roman" pitchFamily="18" charset="0"/>
                <a:ea typeface="宋体" pitchFamily="2" charset="-122"/>
              </a:defRPr>
            </a:lvl2pPr>
            <a:lvl3pPr marL="1143000" indent="-228600">
              <a:defRPr>
                <a:solidFill>
                  <a:schemeClr val="tx1"/>
                </a:solidFill>
                <a:latin typeface="Times New Roman" pitchFamily="18" charset="0"/>
                <a:ea typeface="宋体" pitchFamily="2" charset="-122"/>
              </a:defRPr>
            </a:lvl3pPr>
            <a:lvl4pPr marL="1600200" indent="-228600">
              <a:defRPr>
                <a:solidFill>
                  <a:schemeClr val="tx1"/>
                </a:solidFill>
                <a:latin typeface="Times New Roman" pitchFamily="18" charset="0"/>
                <a:ea typeface="宋体" pitchFamily="2" charset="-122"/>
              </a:defRPr>
            </a:lvl4pPr>
            <a:lvl5pPr marL="2057400" indent="-228600">
              <a:defRPr>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Times New Roman" pitchFamily="18" charset="0"/>
                <a:ea typeface="宋体" pitchFamily="2" charset="-122"/>
              </a:defRPr>
            </a:lvl9pPr>
          </a:lstStyle>
          <a:p>
            <a:r>
              <a:rPr lang="zh-CN" altLang="en-US" sz="2300" dirty="0">
                <a:latin typeface="Arial" pitchFamily="34" charset="0"/>
              </a:rPr>
              <a:t>        本章以微软开发的面向小型关系数据库应用且操作简便易用的Access数据库为例，讲述数据库技术的一般应用。主要内容包括数据库、数据库管理系统的基本概念，Access数据库系统应用环境，表、查询、SQL语言、报表、Access数据的导入与导出。</a:t>
            </a:r>
          </a:p>
        </p:txBody>
      </p:sp>
    </p:spTree>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ChangeArrowheads="1"/>
          </p:cNvSpPr>
          <p:nvPr/>
        </p:nvSpPr>
        <p:spPr bwMode="auto">
          <a:xfrm>
            <a:off x="71438" y="404665"/>
            <a:ext cx="2772370" cy="48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solidFill>
                  <a:srgbClr val="FFC000"/>
                </a:solidFill>
                <a:latin typeface="Arial" pitchFamily="34" charset="0"/>
                <a:ea typeface="黑体" pitchFamily="49" charset="-122"/>
              </a:rPr>
              <a:t>        字段</a:t>
            </a:r>
            <a:r>
              <a:rPr lang="zh-CN" altLang="en-US" sz="2100" dirty="0">
                <a:solidFill>
                  <a:srgbClr val="FFC000"/>
                </a:solidFill>
                <a:latin typeface="Arial" pitchFamily="34" charset="0"/>
                <a:ea typeface="黑体" pitchFamily="49" charset="-122"/>
              </a:rPr>
              <a:t>名称</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字段名用来</a:t>
            </a:r>
            <a:r>
              <a:rPr lang="zh-CN" altLang="en-US" sz="2100" dirty="0">
                <a:latin typeface="Arial" pitchFamily="34" charset="0"/>
                <a:ea typeface="黑体" pitchFamily="49" charset="-122"/>
              </a:rPr>
              <a:t>区分字段。字段名最长可达</a:t>
            </a:r>
            <a:r>
              <a:rPr lang="en-US" altLang="zh-CN" sz="2100" dirty="0">
                <a:latin typeface="Arial" pitchFamily="34" charset="0"/>
                <a:ea typeface="黑体" pitchFamily="49" charset="-122"/>
              </a:rPr>
              <a:t>64</a:t>
            </a:r>
            <a:r>
              <a:rPr lang="zh-CN" altLang="en-US" sz="2100" dirty="0">
                <a:latin typeface="Arial" pitchFamily="34" charset="0"/>
                <a:ea typeface="黑体" pitchFamily="49" charset="-122"/>
              </a:rPr>
              <a:t>个字符，可采用汉字、字母、数字和空格以及其他一些特殊字符（除句点（</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）、感叹号（！）、撇号（＇）、和方括号</a:t>
            </a:r>
            <a:r>
              <a:rPr lang="en-US" altLang="zh-CN" sz="2100" dirty="0">
                <a:latin typeface="Arial" pitchFamily="34" charset="0"/>
                <a:ea typeface="黑体" pitchFamily="49" charset="-122"/>
              </a:rPr>
              <a:t>([t</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外），但不能以空格开头。</a:t>
            </a: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数据类型</a:t>
            </a:r>
            <a:r>
              <a:rPr lang="zh-CN" altLang="en-US" sz="2100" dirty="0">
                <a:solidFill>
                  <a:srgbClr val="FFC000"/>
                </a:solidFill>
                <a:latin typeface="Arial" pitchFamily="34" charset="0"/>
                <a:ea typeface="黑体" pitchFamily="49" charset="-122"/>
              </a:rPr>
              <a:t>：</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表中的数据可使用</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种类型，详细说明如表</a:t>
            </a:r>
            <a:r>
              <a:rPr lang="en-US" altLang="zh-CN" sz="2100" dirty="0">
                <a:latin typeface="Arial" pitchFamily="34" charset="0"/>
                <a:ea typeface="黑体" pitchFamily="49" charset="-122"/>
              </a:rPr>
              <a:t>9-4</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1" name="矩形 10"/>
          <p:cNvSpPr/>
          <p:nvPr/>
        </p:nvSpPr>
        <p:spPr>
          <a:xfrm>
            <a:off x="4355976" y="6132338"/>
            <a:ext cx="338437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9-4  </a:t>
            </a:r>
            <a:r>
              <a:rPr lang="zh-CN" altLang="en-US" dirty="0">
                <a:solidFill>
                  <a:srgbClr val="FFFFFF"/>
                </a:solidFill>
                <a:latin typeface="Arial" pitchFamily="34" charset="0"/>
                <a:ea typeface="黑体" pitchFamily="49" charset="-122"/>
              </a:rPr>
              <a:t>字段的数据类型</a:t>
            </a:r>
          </a:p>
        </p:txBody>
      </p:sp>
      <p:pic>
        <p:nvPicPr>
          <p:cNvPr id="37785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406871"/>
            <a:ext cx="6134100" cy="568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4106035"/>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46485"/>
            <a:ext cx="8997950" cy="3286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有“设计视图”和“数据表视图”两种视图。在“设计视图”中可以创建及修改表的结构，修改表的字段及其常规属性。在“数据表视图”中可以查看、添加、删除及编辑数据表中的数据</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使用</a:t>
            </a:r>
            <a:r>
              <a:rPr lang="zh-CN" altLang="en-US" sz="2100" dirty="0">
                <a:latin typeface="Arial" pitchFamily="34" charset="0"/>
                <a:ea typeface="黑体" pitchFamily="49" charset="-122"/>
              </a:rPr>
              <a:t>表设计器创建</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修改表结构的一般步骤为：打开数据库窗口；打开表设计视图；定义</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修改表结构；保存表结构。</a:t>
            </a:r>
          </a:p>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“设计视图”的操作界面如图</a:t>
            </a:r>
            <a:r>
              <a:rPr lang="en-US" altLang="zh-CN" sz="2100" dirty="0">
                <a:latin typeface="Arial" pitchFamily="34" charset="0"/>
                <a:ea typeface="黑体" pitchFamily="49" charset="-122"/>
              </a:rPr>
              <a:t>9-9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由上部</a:t>
            </a:r>
            <a:r>
              <a:rPr lang="zh-CN" altLang="en-US" sz="2100" dirty="0">
                <a:latin typeface="Arial" pitchFamily="34" charset="0"/>
                <a:ea typeface="黑体" pitchFamily="49" charset="-122"/>
              </a:rPr>
              <a:t>“字段输入区”和下部“字段属性区”两个窗格组成。在上窗格中输入每个字段的名称、数据和说明，在下窗格在设置字段的属性值</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188640"/>
            <a:ext cx="55806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2</a:t>
            </a:r>
            <a:r>
              <a:rPr lang="zh-CN" altLang="en-US" sz="2200" dirty="0">
                <a:ea typeface="黑体" pitchFamily="49" charset="-122"/>
              </a:rPr>
              <a:t>．使用表设计器创建</a:t>
            </a:r>
            <a:r>
              <a:rPr lang="en-US" altLang="zh-CN" sz="2200" dirty="0">
                <a:ea typeface="黑体" pitchFamily="49" charset="-122"/>
              </a:rPr>
              <a:t>/</a:t>
            </a:r>
            <a:r>
              <a:rPr lang="zh-CN" altLang="en-US" sz="2200" dirty="0">
                <a:ea typeface="黑体" pitchFamily="49" charset="-122"/>
              </a:rPr>
              <a:t>修改</a:t>
            </a:r>
            <a:r>
              <a:rPr lang="zh-CN" altLang="en-US" sz="2200" dirty="0" smtClean="0">
                <a:ea typeface="黑体" pitchFamily="49" charset="-122"/>
              </a:rPr>
              <a:t>表</a:t>
            </a:r>
            <a:endParaRPr lang="zh-CN" altLang="en-US" sz="2200" dirty="0">
              <a:ea typeface="黑体" pitchFamily="49" charset="-122"/>
            </a:endParaRPr>
          </a:p>
        </p:txBody>
      </p:sp>
      <p:sp>
        <p:nvSpPr>
          <p:cNvPr id="4" name="矩形 3"/>
          <p:cNvSpPr/>
          <p:nvPr/>
        </p:nvSpPr>
        <p:spPr>
          <a:xfrm>
            <a:off x="2973089" y="6156012"/>
            <a:ext cx="3039071"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9-9 </a:t>
            </a:r>
            <a:r>
              <a:rPr lang="zh-CN" altLang="en-US" dirty="0">
                <a:solidFill>
                  <a:srgbClr val="FFFFFF"/>
                </a:solidFill>
                <a:latin typeface="Arial" pitchFamily="34" charset="0"/>
                <a:ea typeface="黑体" pitchFamily="49" charset="-122"/>
              </a:rPr>
              <a:t>表“设计视图”窗口</a:t>
            </a:r>
          </a:p>
        </p:txBody>
      </p:sp>
      <p:pic>
        <p:nvPicPr>
          <p:cNvPr id="3768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9051" y="3385556"/>
            <a:ext cx="6094950" cy="2707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9599882"/>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7324" y="565983"/>
            <a:ext cx="8997950" cy="248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在</a:t>
            </a:r>
            <a:r>
              <a:rPr lang="en-US" altLang="zh-CN" sz="2000" dirty="0" smtClean="0">
                <a:latin typeface="Arial" pitchFamily="34" charset="0"/>
                <a:ea typeface="黑体" pitchFamily="49" charset="-122"/>
              </a:rPr>
              <a:t>Access 2010</a:t>
            </a:r>
            <a:r>
              <a:rPr lang="zh-CN" altLang="en-US" sz="2000" dirty="0" smtClean="0">
                <a:latin typeface="Arial" pitchFamily="34" charset="0"/>
                <a:ea typeface="黑体" pitchFamily="49" charset="-122"/>
              </a:rPr>
              <a:t>中，</a:t>
            </a:r>
            <a:r>
              <a:rPr lang="zh-CN" altLang="en-US" sz="2000" dirty="0">
                <a:latin typeface="Arial" pitchFamily="34" charset="0"/>
                <a:ea typeface="黑体" pitchFamily="49" charset="-122"/>
              </a:rPr>
              <a:t>不同的字段类型有不同的属性。定义字段属性可以对输入的数据进行限制或验证，也可以控制数据在数据表视图（即显示数据）中的显示格式。</a:t>
            </a:r>
          </a:p>
          <a:p>
            <a:r>
              <a:rPr lang="zh-CN" altLang="en-US" sz="2000" dirty="0" smtClean="0">
                <a:latin typeface="Arial" pitchFamily="34" charset="0"/>
                <a:ea typeface="黑体" pitchFamily="49" charset="-122"/>
              </a:rPr>
              <a:t>       常用</a:t>
            </a:r>
            <a:r>
              <a:rPr lang="zh-CN" altLang="en-US" sz="2000" dirty="0">
                <a:latin typeface="Arial" pitchFamily="34" charset="0"/>
                <a:ea typeface="黑体" pitchFamily="49" charset="-122"/>
              </a:rPr>
              <a:t>的属性有</a:t>
            </a:r>
            <a:r>
              <a:rPr lang="en-US" altLang="zh-CN" sz="2000" dirty="0">
                <a:latin typeface="Arial" pitchFamily="34" charset="0"/>
                <a:ea typeface="黑体" pitchFamily="49" charset="-122"/>
              </a:rPr>
              <a:t>8</a:t>
            </a:r>
            <a:r>
              <a:rPr lang="zh-CN" altLang="en-US" sz="2000" dirty="0">
                <a:latin typeface="Arial" pitchFamily="34" charset="0"/>
                <a:ea typeface="黑体" pitchFamily="49" charset="-122"/>
              </a:rPr>
              <a:t>种：</a:t>
            </a:r>
          </a:p>
          <a:p>
            <a:r>
              <a:rPr lang="zh-CN" altLang="en-US" sz="2000" dirty="0" smtClean="0">
                <a:latin typeface="Arial" pitchFamily="34" charset="0"/>
                <a:ea typeface="黑体" pitchFamily="49" charset="-122"/>
              </a:rPr>
              <a:t>       ① </a:t>
            </a:r>
            <a:r>
              <a:rPr lang="zh-CN" altLang="en-US" sz="2000" dirty="0">
                <a:latin typeface="Arial" pitchFamily="34" charset="0"/>
                <a:ea typeface="黑体" pitchFamily="49" charset="-122"/>
              </a:rPr>
              <a:t>字段大小：指定文本型、数字型字段的长度。文本型默认值为</a:t>
            </a:r>
            <a:r>
              <a:rPr lang="en-US" altLang="zh-CN" sz="2000" dirty="0">
                <a:latin typeface="Arial" pitchFamily="34" charset="0"/>
                <a:ea typeface="黑体" pitchFamily="49" charset="-122"/>
              </a:rPr>
              <a:t>50</a:t>
            </a:r>
            <a:r>
              <a:rPr lang="zh-CN" altLang="en-US" sz="2000" dirty="0">
                <a:latin typeface="Arial" pitchFamily="34" charset="0"/>
                <a:ea typeface="黑体" pitchFamily="49" charset="-122"/>
              </a:rPr>
              <a:t>字节，不越过</a:t>
            </a:r>
            <a:r>
              <a:rPr lang="en-US" altLang="zh-CN" sz="2000" dirty="0">
                <a:latin typeface="Arial" pitchFamily="34" charset="0"/>
                <a:ea typeface="黑体" pitchFamily="49" charset="-122"/>
              </a:rPr>
              <a:t>55</a:t>
            </a:r>
            <a:r>
              <a:rPr lang="zh-CN" altLang="en-US" sz="2000" dirty="0">
                <a:latin typeface="Arial" pitchFamily="34" charset="0"/>
                <a:ea typeface="黑体" pitchFamily="49" charset="-122"/>
              </a:rPr>
              <a:t>字节。不同种类的数字型所占存储空间不一样。</a:t>
            </a:r>
          </a:p>
          <a:p>
            <a:r>
              <a:rPr lang="zh-CN" altLang="en-US" sz="2000" dirty="0" smtClean="0">
                <a:latin typeface="Arial" pitchFamily="34" charset="0"/>
                <a:ea typeface="黑体" pitchFamily="49" charset="-122"/>
              </a:rPr>
              <a:t>       ② </a:t>
            </a:r>
            <a:r>
              <a:rPr lang="zh-CN" altLang="en-US" sz="2000" dirty="0">
                <a:latin typeface="Arial" pitchFamily="34" charset="0"/>
                <a:ea typeface="黑体" pitchFamily="49" charset="-122"/>
              </a:rPr>
              <a:t>格式：指定数据的显示格式。如果要让数据按输入时的格式显示，则不需设置</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71438" y="116632"/>
            <a:ext cx="55806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3</a:t>
            </a:r>
            <a:r>
              <a:rPr lang="zh-CN" altLang="en-US" sz="2200" dirty="0">
                <a:ea typeface="黑体" pitchFamily="49" charset="-122"/>
              </a:rPr>
              <a:t>．字段属性设置的说明</a:t>
            </a:r>
          </a:p>
        </p:txBody>
      </p:sp>
      <p:pic>
        <p:nvPicPr>
          <p:cNvPr id="3778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2780928"/>
            <a:ext cx="3456384" cy="3608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ChangeArrowheads="1"/>
          </p:cNvSpPr>
          <p:nvPr/>
        </p:nvSpPr>
        <p:spPr bwMode="auto">
          <a:xfrm>
            <a:off x="37324" y="3068960"/>
            <a:ext cx="5292650" cy="3744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a:t>
            </a:r>
            <a:r>
              <a:rPr lang="zh-CN" altLang="en-US" sz="2000" dirty="0">
                <a:latin typeface="Arial" pitchFamily="34" charset="0"/>
                <a:ea typeface="黑体" pitchFamily="49" charset="-122"/>
              </a:rPr>
              <a:t>③小数位：小数位数只有数字和货币型数据可以使用。小数位数为</a:t>
            </a:r>
            <a:r>
              <a:rPr lang="en-US" altLang="zh-CN" sz="2000" dirty="0">
                <a:latin typeface="Arial" pitchFamily="34" charset="0"/>
                <a:ea typeface="黑体" pitchFamily="49" charset="-122"/>
              </a:rPr>
              <a:t>0~15</a:t>
            </a:r>
            <a:r>
              <a:rPr lang="zh-CN" altLang="en-US" sz="2000" dirty="0">
                <a:latin typeface="Arial" pitchFamily="34" charset="0"/>
                <a:ea typeface="黑体" pitchFamily="49" charset="-122"/>
              </a:rPr>
              <a:t>，视数字或货币型数据的字段大小而定。</a:t>
            </a:r>
          </a:p>
          <a:p>
            <a:r>
              <a:rPr lang="zh-CN" altLang="en-US" sz="2000" dirty="0" smtClean="0">
                <a:latin typeface="Arial" pitchFamily="34" charset="0"/>
                <a:ea typeface="黑体" pitchFamily="49" charset="-122"/>
              </a:rPr>
              <a:t>       ④</a:t>
            </a:r>
            <a:r>
              <a:rPr lang="zh-CN" altLang="en-US" sz="2000" dirty="0">
                <a:latin typeface="Arial" pitchFamily="34" charset="0"/>
                <a:ea typeface="黑体" pitchFamily="49" charset="-122"/>
              </a:rPr>
              <a:t>输入掩码：用于指定可以输入数据的位置以及数据种类、字符数量，确保输入数据符合</a:t>
            </a:r>
            <a:r>
              <a:rPr lang="zh-CN" altLang="en-US" sz="2000" dirty="0" smtClean="0">
                <a:latin typeface="Arial" pitchFamily="34" charset="0"/>
                <a:ea typeface="黑体" pitchFamily="49" charset="-122"/>
              </a:rPr>
              <a:t>要求。在</a:t>
            </a:r>
            <a:r>
              <a:rPr lang="zh-CN" altLang="en-US" sz="2000" dirty="0">
                <a:latin typeface="Arial" pitchFamily="34" charset="0"/>
                <a:ea typeface="黑体" pitchFamily="49" charset="-122"/>
              </a:rPr>
              <a:t>设计输入掩码时，要求数据的一位使用一个掩码字符。在</a:t>
            </a:r>
            <a:r>
              <a:rPr lang="en-US" altLang="zh-CN" sz="2000" dirty="0">
                <a:latin typeface="Arial" pitchFamily="34" charset="0"/>
                <a:ea typeface="黑体" pitchFamily="49" charset="-122"/>
              </a:rPr>
              <a:t>Access</a:t>
            </a:r>
            <a:r>
              <a:rPr lang="zh-CN" altLang="en-US" sz="2000" dirty="0">
                <a:latin typeface="Arial" pitchFamily="34" charset="0"/>
                <a:ea typeface="黑体" pitchFamily="49" charset="-122"/>
              </a:rPr>
              <a:t>中，输入</a:t>
            </a:r>
            <a:r>
              <a:rPr lang="zh-CN" altLang="en-US" sz="2000" dirty="0" smtClean="0">
                <a:latin typeface="Arial" pitchFamily="34" charset="0"/>
                <a:ea typeface="黑体" pitchFamily="49" charset="-122"/>
              </a:rPr>
              <a:t>掩码使用</a:t>
            </a:r>
            <a:r>
              <a:rPr lang="zh-CN" altLang="en-US" sz="2000" dirty="0">
                <a:latin typeface="Arial" pitchFamily="34" charset="0"/>
                <a:ea typeface="黑体" pitchFamily="49" charset="-122"/>
              </a:rPr>
              <a:t>的字符如表</a:t>
            </a:r>
            <a:r>
              <a:rPr lang="en-US" altLang="zh-CN" sz="2000" dirty="0">
                <a:latin typeface="Arial" pitchFamily="34" charset="0"/>
                <a:ea typeface="黑体" pitchFamily="49" charset="-122"/>
              </a:rPr>
              <a:t>9-5</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⑤</a:t>
            </a:r>
            <a:r>
              <a:rPr lang="zh-CN" altLang="en-US" sz="2000" dirty="0">
                <a:latin typeface="Arial" pitchFamily="34" charset="0"/>
                <a:ea typeface="黑体" pitchFamily="49" charset="-122"/>
              </a:rPr>
              <a:t>标题：为表中的字段指定不同的显示名称。</a:t>
            </a:r>
          </a:p>
          <a:p>
            <a:r>
              <a:rPr lang="zh-CN" altLang="en-US" sz="2000" dirty="0">
                <a:latin typeface="Arial" pitchFamily="34" charset="0"/>
                <a:ea typeface="黑体" pitchFamily="49" charset="-122"/>
              </a:rPr>
              <a:t>       ⑥默认值：指定添加新记录时自动输入的值。</a:t>
            </a:r>
          </a:p>
        </p:txBody>
      </p:sp>
      <p:sp>
        <p:nvSpPr>
          <p:cNvPr id="4" name="矩形 3"/>
          <p:cNvSpPr/>
          <p:nvPr/>
        </p:nvSpPr>
        <p:spPr>
          <a:xfrm>
            <a:off x="5652120" y="6381328"/>
            <a:ext cx="3070071" cy="369332"/>
          </a:xfrm>
          <a:prstGeom prst="rect">
            <a:avLst/>
          </a:prstGeom>
        </p:spPr>
        <p:txBody>
          <a:bodyPr wrap="none">
            <a:spAutoFit/>
          </a:bodyPr>
          <a:lstStyle/>
          <a:p>
            <a:r>
              <a:rPr lang="zh-CN" altLang="en-US" dirty="0">
                <a:latin typeface="黑体" pitchFamily="49" charset="-122"/>
                <a:ea typeface="黑体" pitchFamily="49" charset="-122"/>
              </a:rPr>
              <a:t>表</a:t>
            </a:r>
            <a:r>
              <a:rPr lang="en-US" altLang="zh-CN" dirty="0">
                <a:latin typeface="黑体" pitchFamily="49" charset="-122"/>
                <a:ea typeface="黑体" pitchFamily="49" charset="-122"/>
              </a:rPr>
              <a:t>9-5  </a:t>
            </a:r>
            <a:r>
              <a:rPr lang="zh-CN" altLang="en-US" dirty="0">
                <a:latin typeface="黑体" pitchFamily="49" charset="-122"/>
                <a:ea typeface="黑体" pitchFamily="49" charset="-122"/>
              </a:rPr>
              <a:t>输入掩码字符和说明</a:t>
            </a:r>
          </a:p>
        </p:txBody>
      </p:sp>
    </p:spTree>
    <p:extLst>
      <p:ext uri="{BB962C8B-B14F-4D97-AF65-F5344CB8AC3E}">
        <p14:creationId xmlns:p14="http://schemas.microsoft.com/office/powerpoint/2010/main" val="4265970191"/>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88641"/>
            <a:ext cx="8997950" cy="40297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⑦</a:t>
            </a:r>
            <a:r>
              <a:rPr lang="zh-CN" altLang="en-US" sz="2000" dirty="0">
                <a:latin typeface="Arial" pitchFamily="34" charset="0"/>
                <a:ea typeface="黑体" pitchFamily="49" charset="-122"/>
              </a:rPr>
              <a:t>有效性规则：针对所选的一个字段，对输入数据进行有效性规则检查是否符合取值要求。</a:t>
            </a:r>
          </a:p>
          <a:p>
            <a:r>
              <a:rPr lang="zh-CN" altLang="en-US" sz="2000" dirty="0" smtClean="0">
                <a:latin typeface="Arial" pitchFamily="34" charset="0"/>
                <a:ea typeface="黑体" pitchFamily="49" charset="-122"/>
              </a:rPr>
              <a:t>       例如</a:t>
            </a:r>
            <a:r>
              <a:rPr lang="zh-CN" altLang="en-US" sz="2000" dirty="0">
                <a:latin typeface="Arial" pitchFamily="34" charset="0"/>
                <a:ea typeface="黑体" pitchFamily="49" charset="-122"/>
              </a:rPr>
              <a:t>，可以为“性别”字段定义有效性表达式：</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男</a:t>
            </a:r>
            <a:r>
              <a:rPr lang="en-US" altLang="zh-CN" sz="2000" dirty="0">
                <a:latin typeface="Arial" pitchFamily="34" charset="0"/>
                <a:ea typeface="黑体" pitchFamily="49" charset="-122"/>
              </a:rPr>
              <a:t>" Or "</a:t>
            </a:r>
            <a:r>
              <a:rPr lang="zh-CN" altLang="en-US" sz="2000" dirty="0">
                <a:latin typeface="Arial" pitchFamily="34" charset="0"/>
                <a:ea typeface="黑体" pitchFamily="49" charset="-122"/>
              </a:rPr>
              <a:t>女</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⑧</a:t>
            </a:r>
            <a:r>
              <a:rPr lang="zh-CN" altLang="en-US" sz="2000" dirty="0">
                <a:latin typeface="Arial" pitchFamily="34" charset="0"/>
                <a:ea typeface="黑体" pitchFamily="49" charset="-122"/>
              </a:rPr>
              <a:t>有效性文本：当数据不符合有效性规则时所显示</a:t>
            </a:r>
            <a:r>
              <a:rPr lang="zh-CN" altLang="en-US" sz="2000" dirty="0" smtClean="0">
                <a:latin typeface="Arial" pitchFamily="34" charset="0"/>
                <a:ea typeface="黑体" pitchFamily="49" charset="-122"/>
              </a:rPr>
              <a:t>的提示信息。</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⑨</a:t>
            </a:r>
            <a:r>
              <a:rPr lang="zh-CN" altLang="en-US" sz="2000" dirty="0">
                <a:latin typeface="Arial" pitchFamily="34" charset="0"/>
                <a:ea typeface="黑体" pitchFamily="49" charset="-122"/>
              </a:rPr>
              <a:t>索引：是否按该字段建立索引用于排序或快速查找，表的主键将自动设置索引。</a:t>
            </a:r>
          </a:p>
          <a:p>
            <a:r>
              <a:rPr lang="zh-CN" altLang="en-US" sz="2000" dirty="0" smtClean="0">
                <a:latin typeface="Arial" pitchFamily="34" charset="0"/>
                <a:ea typeface="黑体" pitchFamily="49" charset="-122"/>
              </a:rPr>
              <a:t>       ⑩</a:t>
            </a:r>
            <a:r>
              <a:rPr lang="zh-CN" altLang="en-US" sz="2000" dirty="0">
                <a:latin typeface="Arial" pitchFamily="34" charset="0"/>
                <a:ea typeface="黑体" pitchFamily="49" charset="-122"/>
              </a:rPr>
              <a:t>查阅属性</a:t>
            </a:r>
            <a:r>
              <a:rPr lang="zh-CN" altLang="en-US" sz="2000" dirty="0" smtClean="0">
                <a:latin typeface="Arial" pitchFamily="34" charset="0"/>
                <a:ea typeface="黑体" pitchFamily="49" charset="-122"/>
              </a:rPr>
              <a:t>：在</a:t>
            </a:r>
            <a:r>
              <a:rPr lang="zh-CN" altLang="en-US" sz="2000" dirty="0">
                <a:latin typeface="Arial" pitchFamily="34" charset="0"/>
                <a:ea typeface="黑体" pitchFamily="49" charset="-122"/>
              </a:rPr>
              <a:t>数据表视图或窗体中显示或输入数据时所用的控件</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例如</a:t>
            </a:r>
            <a:r>
              <a:rPr lang="zh-CN" altLang="en-US" sz="2000" dirty="0">
                <a:latin typeface="Arial" pitchFamily="34" charset="0"/>
                <a:ea typeface="黑体" pitchFamily="49" charset="-122"/>
              </a:rPr>
              <a:t>，可以为“学生”表中的“性别”字段设置一个组合框类型的显示控件（“行来源”输入框中的各项数据项之间用英文的分号“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分隔），如图</a:t>
            </a:r>
            <a:r>
              <a:rPr lang="en-US" altLang="zh-CN" sz="2000" dirty="0">
                <a:latin typeface="Arial" pitchFamily="34" charset="0"/>
                <a:ea typeface="黑体" pitchFamily="49" charset="-122"/>
              </a:rPr>
              <a:t>9-10</a:t>
            </a:r>
            <a:r>
              <a:rPr lang="zh-CN" altLang="en-US" sz="2000" dirty="0">
                <a:latin typeface="Arial" pitchFamily="34" charset="0"/>
                <a:ea typeface="黑体" pitchFamily="49" charset="-122"/>
              </a:rPr>
              <a:t>所示。进行相关设置后，在数据表视图中可以看到“性别”字段的值既可以直接输入，也可以从组合框中选取，如图</a:t>
            </a:r>
            <a:r>
              <a:rPr lang="en-US" altLang="zh-CN" sz="2000" dirty="0">
                <a:latin typeface="Arial" pitchFamily="34" charset="0"/>
                <a:ea typeface="黑体" pitchFamily="49" charset="-122"/>
              </a:rPr>
              <a:t>9-11</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注</a:t>
            </a:r>
            <a:r>
              <a:rPr lang="zh-CN" altLang="en-US" sz="2000" dirty="0">
                <a:latin typeface="Arial" pitchFamily="34" charset="0"/>
                <a:ea typeface="黑体" pitchFamily="49" charset="-122"/>
              </a:rPr>
              <a:t>：“行来源类型”可是以值列表、表</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查询、字段列表；“行来源”的内容分别是用用英文的分号“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分隔的手工输入各数据、表和各表存在的字段值</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4" name="矩形 3"/>
          <p:cNvSpPr/>
          <p:nvPr/>
        </p:nvSpPr>
        <p:spPr>
          <a:xfrm>
            <a:off x="177342" y="4639462"/>
            <a:ext cx="1143000" cy="2031325"/>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9-10  </a:t>
            </a:r>
            <a:r>
              <a:rPr lang="zh-CN" altLang="en-US" dirty="0">
                <a:solidFill>
                  <a:srgbClr val="FFFFFF"/>
                </a:solidFill>
                <a:latin typeface="Arial" pitchFamily="34" charset="0"/>
                <a:ea typeface="黑体" pitchFamily="49" charset="-122"/>
              </a:rPr>
              <a:t>为“学生”表的“性别”字段设置组合框显示控件</a:t>
            </a:r>
          </a:p>
        </p:txBody>
      </p:sp>
      <p:sp>
        <p:nvSpPr>
          <p:cNvPr id="5" name="矩形 4"/>
          <p:cNvSpPr/>
          <p:nvPr/>
        </p:nvSpPr>
        <p:spPr>
          <a:xfrm>
            <a:off x="4211960" y="6301455"/>
            <a:ext cx="445686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9-11  </a:t>
            </a:r>
            <a:r>
              <a:rPr lang="zh-CN" altLang="en-US" dirty="0">
                <a:solidFill>
                  <a:srgbClr val="FFFFFF"/>
                </a:solidFill>
                <a:latin typeface="Arial" pitchFamily="34" charset="0"/>
                <a:ea typeface="黑体" pitchFamily="49" charset="-122"/>
              </a:rPr>
              <a:t>利用组合框选取“性别”字段的值</a:t>
            </a:r>
          </a:p>
        </p:txBody>
      </p:sp>
      <p:pic>
        <p:nvPicPr>
          <p:cNvPr id="6" name="图片 5"/>
          <p:cNvPicPr/>
          <p:nvPr/>
        </p:nvPicPr>
        <p:blipFill>
          <a:blip r:embed="rId2"/>
          <a:stretch>
            <a:fillRect/>
          </a:stretch>
        </p:blipFill>
        <p:spPr>
          <a:xfrm>
            <a:off x="1320342" y="4310053"/>
            <a:ext cx="2819610" cy="2215687"/>
          </a:xfrm>
          <a:prstGeom prst="rect">
            <a:avLst/>
          </a:prstGeom>
        </p:spPr>
      </p:pic>
      <p:pic>
        <p:nvPicPr>
          <p:cNvPr id="7" name="图片 6"/>
          <p:cNvPicPr/>
          <p:nvPr/>
        </p:nvPicPr>
        <p:blipFill>
          <a:blip r:embed="rId3"/>
          <a:stretch>
            <a:fillRect/>
          </a:stretch>
        </p:blipFill>
        <p:spPr>
          <a:xfrm>
            <a:off x="4291603" y="4310053"/>
            <a:ext cx="4312845" cy="1999267"/>
          </a:xfrm>
          <a:prstGeom prst="rect">
            <a:avLst/>
          </a:prstGeom>
        </p:spPr>
      </p:pic>
    </p:spTree>
    <p:extLst>
      <p:ext uri="{BB962C8B-B14F-4D97-AF65-F5344CB8AC3E}">
        <p14:creationId xmlns:p14="http://schemas.microsoft.com/office/powerpoint/2010/main" val="3068315167"/>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1342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9-2】  </a:t>
            </a:r>
            <a:r>
              <a:rPr lang="zh-CN" altLang="en-US" sz="2100" dirty="0">
                <a:latin typeface="Arial" pitchFamily="34" charset="0"/>
                <a:ea typeface="黑体" pitchFamily="49" charset="-122"/>
              </a:rPr>
              <a:t>用表设计器创建学生基本信息表“学生”。</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P384</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9-3】  </a:t>
            </a:r>
            <a:r>
              <a:rPr lang="zh-CN" altLang="en-US" sz="2100" dirty="0">
                <a:latin typeface="Arial" pitchFamily="34" charset="0"/>
                <a:ea typeface="黑体" pitchFamily="49" charset="-122"/>
              </a:rPr>
              <a:t>用表设计器修改“学生”表结构。</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P385</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1484784"/>
            <a:ext cx="55806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4</a:t>
            </a:r>
            <a:r>
              <a:rPr lang="zh-CN" altLang="en-US" sz="2200" dirty="0" smtClean="0">
                <a:ea typeface="黑体" pitchFamily="49" charset="-122"/>
              </a:rPr>
              <a:t>．定义主键</a:t>
            </a:r>
            <a:endParaRPr lang="zh-CN" altLang="en-US" sz="2200" dirty="0">
              <a:ea typeface="黑体" pitchFamily="49" charset="-122"/>
            </a:endParaRPr>
          </a:p>
        </p:txBody>
      </p:sp>
      <p:sp>
        <p:nvSpPr>
          <p:cNvPr id="4" name="Rectangle 2"/>
          <p:cNvSpPr>
            <a:spLocks noChangeArrowheads="1"/>
          </p:cNvSpPr>
          <p:nvPr/>
        </p:nvSpPr>
        <p:spPr bwMode="auto">
          <a:xfrm>
            <a:off x="71438" y="2044828"/>
            <a:ext cx="8997950" cy="36164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中，通常每个表都应有一个主键。主键是唯一标识表中每一条记录的一个字段或多个字段的组合。只有定义了主键，表与表之间才能建立起联系，从而能够利用查询、窗体和报表迅速、准确地查找和组合不同表的信息。</a:t>
            </a: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中，有两种类型的主键：单字段主键和多字段主键</a:t>
            </a:r>
            <a:r>
              <a:rPr lang="zh-CN" altLang="en-US" sz="2100" dirty="0" smtClean="0">
                <a:latin typeface="Arial" pitchFamily="34" charset="0"/>
                <a:ea typeface="黑体" pitchFamily="49" charset="-122"/>
              </a:rPr>
              <a:t>。字段名</a:t>
            </a:r>
            <a:r>
              <a:rPr lang="zh-CN" altLang="en-US" sz="2100" dirty="0">
                <a:latin typeface="Arial" pitchFamily="34" charset="0"/>
                <a:ea typeface="黑体" pitchFamily="49" charset="-122"/>
              </a:rPr>
              <a:t>前有“钥匙”标记 </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多</a:t>
            </a:r>
            <a:r>
              <a:rPr lang="zh-CN" altLang="en-US" sz="2100" dirty="0">
                <a:latin typeface="Arial" pitchFamily="34" charset="0"/>
                <a:ea typeface="黑体" pitchFamily="49" charset="-122"/>
              </a:rPr>
              <a:t>字段主键是由两个或更多字段组合在一起来唯一标识表中的记录，定义多字段主键的方法是：按住</a:t>
            </a:r>
            <a:r>
              <a:rPr lang="en-US" altLang="zh-CN" sz="2100" dirty="0">
                <a:latin typeface="Arial" pitchFamily="34" charset="0"/>
                <a:ea typeface="黑体" pitchFamily="49" charset="-122"/>
              </a:rPr>
              <a:t>Ctrl</a:t>
            </a:r>
            <a:r>
              <a:rPr lang="zh-CN" altLang="en-US" sz="2100" dirty="0">
                <a:latin typeface="Arial" pitchFamily="34" charset="0"/>
                <a:ea typeface="黑体" pitchFamily="49" charset="-122"/>
              </a:rPr>
              <a:t>键，分别单击选择要设为主键的字段。然后，将鼠标放在任意一个已选中的行上右击并执行快捷菜单选“主键”（或击表格工具“设计”选项卡“工具”组中的“主键”</a:t>
            </a:r>
            <a:r>
              <a:rPr lang="zh-CN" altLang="en-US" sz="2100" dirty="0" smtClean="0">
                <a:latin typeface="Arial" pitchFamily="34" charset="0"/>
                <a:ea typeface="黑体" pitchFamily="49" charset="-122"/>
              </a:rPr>
              <a:t>按钮    ）</a:t>
            </a:r>
            <a:r>
              <a:rPr lang="zh-CN" altLang="en-US" sz="2100" dirty="0">
                <a:latin typeface="Arial" pitchFamily="34" charset="0"/>
                <a:ea typeface="黑体" pitchFamily="49" charset="-122"/>
              </a:rPr>
              <a:t>即可</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要</a:t>
            </a:r>
            <a:r>
              <a:rPr lang="zh-CN" altLang="en-US" sz="2100" dirty="0">
                <a:latin typeface="Arial" pitchFamily="34" charset="0"/>
                <a:ea typeface="黑体" pitchFamily="49" charset="-122"/>
              </a:rPr>
              <a:t>取消主键时，在设置的为主键字段前，再次单击 即可</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5" name="图片 4"/>
          <p:cNvPicPr/>
          <p:nvPr/>
        </p:nvPicPr>
        <p:blipFill>
          <a:blip r:embed="rId2"/>
          <a:stretch>
            <a:fillRect/>
          </a:stretch>
        </p:blipFill>
        <p:spPr>
          <a:xfrm>
            <a:off x="2339768" y="3789040"/>
            <a:ext cx="144000" cy="180000"/>
          </a:xfrm>
          <a:prstGeom prst="rect">
            <a:avLst/>
          </a:prstGeom>
        </p:spPr>
      </p:pic>
      <p:pic>
        <p:nvPicPr>
          <p:cNvPr id="6" name="图片 5"/>
          <p:cNvPicPr/>
          <p:nvPr/>
        </p:nvPicPr>
        <p:blipFill>
          <a:blip r:embed="rId3"/>
          <a:stretch>
            <a:fillRect/>
          </a:stretch>
        </p:blipFill>
        <p:spPr>
          <a:xfrm>
            <a:off x="6876256" y="4971989"/>
            <a:ext cx="239395" cy="359410"/>
          </a:xfrm>
          <a:prstGeom prst="rect">
            <a:avLst/>
          </a:prstGeom>
        </p:spPr>
      </p:pic>
    </p:spTree>
    <p:extLst>
      <p:ext uri="{BB962C8B-B14F-4D97-AF65-F5344CB8AC3E}">
        <p14:creationId xmlns:p14="http://schemas.microsoft.com/office/powerpoint/2010/main" val="3583035288"/>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86867"/>
            <a:ext cx="8997950" cy="3286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中，还可以通过使用“数据表视图”创建数据表，此种方法的优点是不事先设计表结构，可以随时在编辑表记录的同时添加、编辑和删除字段。</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9-4】  </a:t>
            </a:r>
            <a:r>
              <a:rPr lang="zh-CN" altLang="en-US" sz="2100" dirty="0">
                <a:latin typeface="Arial" pitchFamily="34" charset="0"/>
                <a:ea typeface="黑体" pitchFamily="49" charset="-122"/>
              </a:rPr>
              <a:t>通过输入数据创建“成绩”、“课程”和“系名”三张数据表，其中三能的表结构如下：</a:t>
            </a:r>
          </a:p>
          <a:p>
            <a:r>
              <a:rPr lang="en-US" altLang="zh-CN" sz="2100" dirty="0" smtClean="0">
                <a:latin typeface="Arial" pitchFamily="34" charset="0"/>
                <a:ea typeface="黑体" pitchFamily="49" charset="-122"/>
              </a:rPr>
              <a:t>       1</a:t>
            </a:r>
            <a:r>
              <a:rPr lang="zh-CN" altLang="en-US" sz="2100" dirty="0">
                <a:latin typeface="Arial" pitchFamily="34" charset="0"/>
                <a:ea typeface="黑体" pitchFamily="49" charset="-122"/>
              </a:rPr>
              <a:t>、成绩：学号（文本，</a:t>
            </a:r>
            <a:r>
              <a:rPr lang="en-US" altLang="zh-CN" sz="2100" dirty="0">
                <a:latin typeface="Arial" pitchFamily="34" charset="0"/>
                <a:ea typeface="黑体" pitchFamily="49" charset="-122"/>
              </a:rPr>
              <a:t>8</a:t>
            </a:r>
            <a:r>
              <a:rPr lang="zh-CN" altLang="en-US" sz="2100" dirty="0">
                <a:latin typeface="Arial" pitchFamily="34" charset="0"/>
                <a:ea typeface="黑体" pitchFamily="49" charset="-122"/>
              </a:rPr>
              <a:t>），课程号（文本，</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），成绩（数字）；</a:t>
            </a:r>
          </a:p>
          <a:p>
            <a:r>
              <a:rPr lang="en-US" altLang="zh-CN" sz="2100" dirty="0" smtClean="0">
                <a:latin typeface="Arial" pitchFamily="34" charset="0"/>
                <a:ea typeface="黑体" pitchFamily="49" charset="-122"/>
              </a:rPr>
              <a:t>       2</a:t>
            </a:r>
            <a:r>
              <a:rPr lang="zh-CN" altLang="en-US" sz="2100" dirty="0">
                <a:latin typeface="Arial" pitchFamily="34" charset="0"/>
                <a:ea typeface="黑体" pitchFamily="49" charset="-122"/>
              </a:rPr>
              <a:t>、课程：课程号（文本，</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），课程名（文本，</a:t>
            </a:r>
            <a:r>
              <a:rPr lang="en-US" altLang="zh-CN" sz="2100" dirty="0">
                <a:latin typeface="Arial" pitchFamily="34" charset="0"/>
                <a:ea typeface="黑体" pitchFamily="49" charset="-122"/>
              </a:rPr>
              <a:t>20</a:t>
            </a:r>
            <a:r>
              <a:rPr lang="zh-CN" altLang="en-US" sz="2100" dirty="0">
                <a:latin typeface="Arial" pitchFamily="34" charset="0"/>
                <a:ea typeface="黑体" pitchFamily="49" charset="-122"/>
              </a:rPr>
              <a:t>），学时（数字），学分（数字），是否必修（是</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否，默认值为</a:t>
            </a:r>
            <a:r>
              <a:rPr lang="en-US" altLang="zh-CN" sz="2100" dirty="0">
                <a:latin typeface="Arial" pitchFamily="34" charset="0"/>
                <a:ea typeface="黑体" pitchFamily="49" charset="-122"/>
              </a:rPr>
              <a:t>Yes</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3</a:t>
            </a:r>
            <a:r>
              <a:rPr lang="zh-CN" altLang="en-US" sz="2100" dirty="0">
                <a:latin typeface="Arial" pitchFamily="34" charset="0"/>
                <a:ea typeface="黑体" pitchFamily="49" charset="-122"/>
              </a:rPr>
              <a:t>、系名：系号（文本，</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），系名（文本，</a:t>
            </a:r>
            <a:r>
              <a:rPr lang="en-US" altLang="zh-CN" sz="2100" dirty="0">
                <a:latin typeface="Arial" pitchFamily="34" charset="0"/>
                <a:ea typeface="黑体" pitchFamily="49" charset="-122"/>
              </a:rPr>
              <a:t>20</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P386</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188640"/>
            <a:ext cx="55806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5</a:t>
            </a:r>
            <a:r>
              <a:rPr lang="zh-CN" altLang="en-US" sz="2200" dirty="0">
                <a:ea typeface="黑体" pitchFamily="49" charset="-122"/>
              </a:rPr>
              <a:t>．通过输入数据创建表</a:t>
            </a:r>
          </a:p>
        </p:txBody>
      </p:sp>
      <p:sp>
        <p:nvSpPr>
          <p:cNvPr id="4" name="Rectangle 3"/>
          <p:cNvSpPr>
            <a:spLocks noChangeArrowheads="1"/>
          </p:cNvSpPr>
          <p:nvPr/>
        </p:nvSpPr>
        <p:spPr bwMode="auto">
          <a:xfrm>
            <a:off x="71438" y="4036690"/>
            <a:ext cx="5184576"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9.6.3  </a:t>
            </a:r>
            <a:r>
              <a:rPr lang="zh-CN" altLang="en-US" sz="2300" dirty="0">
                <a:latin typeface="Arial" pitchFamily="34" charset="0"/>
                <a:ea typeface="黑体" pitchFamily="49" charset="-122"/>
              </a:rPr>
              <a:t>数据表的编辑</a:t>
            </a:r>
          </a:p>
        </p:txBody>
      </p:sp>
      <p:sp>
        <p:nvSpPr>
          <p:cNvPr id="5" name="Rectangle 2"/>
          <p:cNvSpPr>
            <a:spLocks noChangeArrowheads="1"/>
          </p:cNvSpPr>
          <p:nvPr/>
        </p:nvSpPr>
        <p:spPr bwMode="auto">
          <a:xfrm>
            <a:off x="71438" y="4534917"/>
            <a:ext cx="8997950" cy="1990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创建好数据表以后，首要的工作就是向表中添加数据记录</a:t>
            </a:r>
            <a:r>
              <a:rPr lang="zh-CN" altLang="en-US" sz="2100" dirty="0" smtClean="0">
                <a:latin typeface="Arial" pitchFamily="34" charset="0"/>
                <a:ea typeface="黑体" pitchFamily="49" charset="-122"/>
              </a:rPr>
              <a:t>，之后</a:t>
            </a:r>
            <a:r>
              <a:rPr lang="zh-CN" altLang="en-US" sz="2100" dirty="0">
                <a:latin typeface="Arial" pitchFamily="34" charset="0"/>
                <a:ea typeface="黑体" pitchFamily="49" charset="-122"/>
              </a:rPr>
              <a:t>，才可以进行数据处理工作，如执行修改、删除、复制等。</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9-5】  </a:t>
            </a:r>
            <a:r>
              <a:rPr lang="zh-CN" altLang="en-US" sz="2100" dirty="0">
                <a:latin typeface="Arial" pitchFamily="34" charset="0"/>
                <a:ea typeface="黑体" pitchFamily="49" charset="-122"/>
              </a:rPr>
              <a:t>分别输入“学生”、“成绩”、“课程”和“系名”</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个表的记录，备注和“照片”的内容可以自行确定。</a:t>
            </a:r>
          </a:p>
          <a:p>
            <a:r>
              <a:rPr lang="zh-CN" altLang="en-US" sz="2100" dirty="0">
                <a:latin typeface="Arial" pitchFamily="34" charset="0"/>
                <a:ea typeface="黑体" pitchFamily="49" charset="-122"/>
              </a:rPr>
              <a:t>输入记录后的“学生”、“成绩”、“课程”和“系名”</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个表，如图</a:t>
            </a:r>
            <a:r>
              <a:rPr lang="en-US" altLang="zh-CN" sz="2100" dirty="0">
                <a:latin typeface="Arial" pitchFamily="34" charset="0"/>
                <a:ea typeface="黑体" pitchFamily="49" charset="-122"/>
              </a:rPr>
              <a:t>9-15</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9-16</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9-17</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9-18</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006357185"/>
      </p:ext>
    </p:extLst>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789" y="6360256"/>
            <a:ext cx="3078088" cy="369332"/>
          </a:xfrm>
          <a:prstGeom prst="rect">
            <a:avLst/>
          </a:prstGeom>
        </p:spPr>
        <p:txBody>
          <a:bodyPr wrap="square">
            <a:spAutoFit/>
          </a:bodyPr>
          <a:lstStyle/>
          <a:p>
            <a:r>
              <a:rPr lang="zh-CN" altLang="en-US" dirty="0">
                <a:latin typeface="Arial" pitchFamily="34" charset="0"/>
                <a:ea typeface="黑体" pitchFamily="49" charset="-122"/>
              </a:rPr>
              <a:t> </a:t>
            </a:r>
            <a:r>
              <a:rPr lang="zh-CN" altLang="en-US" dirty="0" smtClean="0">
                <a:latin typeface="Arial" pitchFamily="34" charset="0"/>
                <a:ea typeface="黑体" pitchFamily="49" charset="-122"/>
              </a:rPr>
              <a:t>图</a:t>
            </a:r>
            <a:r>
              <a:rPr lang="en-US" altLang="zh-CN" dirty="0">
                <a:latin typeface="Arial" pitchFamily="34" charset="0"/>
                <a:ea typeface="黑体" pitchFamily="49" charset="-122"/>
              </a:rPr>
              <a:t>9-18   “</a:t>
            </a:r>
            <a:r>
              <a:rPr lang="zh-CN" altLang="en-US" dirty="0">
                <a:latin typeface="Arial" pitchFamily="34" charset="0"/>
                <a:ea typeface="黑体" pitchFamily="49" charset="-122"/>
              </a:rPr>
              <a:t>系名”表及其记录</a:t>
            </a:r>
            <a:endParaRPr lang="zh-CN" altLang="en-US" dirty="0"/>
          </a:p>
        </p:txBody>
      </p:sp>
      <p:sp>
        <p:nvSpPr>
          <p:cNvPr id="3" name="矩形 2"/>
          <p:cNvSpPr/>
          <p:nvPr/>
        </p:nvSpPr>
        <p:spPr>
          <a:xfrm>
            <a:off x="1490874" y="2290290"/>
            <a:ext cx="3047528"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9-15   “</a:t>
            </a:r>
            <a:r>
              <a:rPr lang="zh-CN" altLang="en-US" dirty="0">
                <a:solidFill>
                  <a:srgbClr val="FFFFFF"/>
                </a:solidFill>
                <a:latin typeface="Arial" pitchFamily="34" charset="0"/>
                <a:ea typeface="黑体" pitchFamily="49" charset="-122"/>
              </a:rPr>
              <a:t>学生”表及其记录 </a:t>
            </a:r>
            <a:endParaRPr lang="zh-CN" altLang="en-US" dirty="0"/>
          </a:p>
        </p:txBody>
      </p:sp>
      <p:sp>
        <p:nvSpPr>
          <p:cNvPr id="4" name="矩形 3"/>
          <p:cNvSpPr/>
          <p:nvPr/>
        </p:nvSpPr>
        <p:spPr>
          <a:xfrm>
            <a:off x="3235789" y="3068960"/>
            <a:ext cx="302927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9-16  “</a:t>
            </a:r>
            <a:r>
              <a:rPr lang="zh-CN" altLang="en-US" dirty="0">
                <a:solidFill>
                  <a:srgbClr val="FFFFFF"/>
                </a:solidFill>
                <a:latin typeface="Arial" pitchFamily="34" charset="0"/>
                <a:ea typeface="黑体" pitchFamily="49" charset="-122"/>
              </a:rPr>
              <a:t>成绩”表及其记录</a:t>
            </a:r>
          </a:p>
        </p:txBody>
      </p:sp>
      <p:sp>
        <p:nvSpPr>
          <p:cNvPr id="5" name="矩形 4"/>
          <p:cNvSpPr/>
          <p:nvPr/>
        </p:nvSpPr>
        <p:spPr>
          <a:xfrm>
            <a:off x="1366525" y="5966664"/>
            <a:ext cx="3068315"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9-17   “</a:t>
            </a:r>
            <a:r>
              <a:rPr lang="zh-CN" altLang="en-US" dirty="0">
                <a:solidFill>
                  <a:srgbClr val="FFFFFF"/>
                </a:solidFill>
                <a:latin typeface="Arial" pitchFamily="34" charset="0"/>
                <a:ea typeface="黑体" pitchFamily="49" charset="-122"/>
              </a:rPr>
              <a:t>课程”表及其记录 </a:t>
            </a:r>
            <a:endParaRPr lang="zh-CN" altLang="en-US" dirty="0"/>
          </a:p>
        </p:txBody>
      </p:sp>
      <p:pic>
        <p:nvPicPr>
          <p:cNvPr id="6" name="图片 5" descr="C:\Users\ADMINI~1\AppData\Local\Temp\SNAGHTML2359a4.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528" y="188640"/>
            <a:ext cx="4728221" cy="2065211"/>
          </a:xfrm>
          <a:prstGeom prst="rect">
            <a:avLst/>
          </a:prstGeom>
          <a:noFill/>
          <a:ln>
            <a:noFill/>
          </a:ln>
        </p:spPr>
      </p:pic>
      <p:pic>
        <p:nvPicPr>
          <p:cNvPr id="7" name="图片 6" descr="C:\Users\ADMINI~1\AppData\Local\Temp\SNAGHTML23f8a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63493" y="119530"/>
            <a:ext cx="2068947" cy="4341519"/>
          </a:xfrm>
          <a:prstGeom prst="rect">
            <a:avLst/>
          </a:prstGeom>
          <a:noFill/>
          <a:ln>
            <a:noFill/>
          </a:ln>
        </p:spPr>
      </p:pic>
      <p:pic>
        <p:nvPicPr>
          <p:cNvPr id="8" name="图片 7" descr="C:\Users\ADMINI~1\AppData\Local\Temp\SNAGHTML211cc3.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0528" y="3573016"/>
            <a:ext cx="4500310" cy="2276309"/>
          </a:xfrm>
          <a:prstGeom prst="rect">
            <a:avLst/>
          </a:prstGeom>
          <a:noFill/>
          <a:ln>
            <a:noFill/>
          </a:ln>
        </p:spPr>
      </p:pic>
      <p:pic>
        <p:nvPicPr>
          <p:cNvPr id="9" name="图片 8" descr="C:\Users\ADMINI~1\AppData\Local\Temp\SNAGHTML2ca544.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63493" y="4538525"/>
            <a:ext cx="2022244" cy="2276309"/>
          </a:xfrm>
          <a:prstGeom prst="rect">
            <a:avLst/>
          </a:prstGeom>
          <a:noFill/>
          <a:ln>
            <a:noFill/>
          </a:ln>
        </p:spPr>
      </p:pic>
    </p:spTree>
    <p:extLst>
      <p:ext uri="{BB962C8B-B14F-4D97-AF65-F5344CB8AC3E}">
        <p14:creationId xmlns:p14="http://schemas.microsoft.com/office/powerpoint/2010/main" val="606057751"/>
      </p:ext>
    </p:extLst>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719957"/>
            <a:ext cx="8997950" cy="1990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⑴调整行高和列宽</a:t>
            </a:r>
          </a:p>
          <a:p>
            <a:r>
              <a:rPr lang="zh-CN" altLang="en-US" sz="2100" dirty="0" smtClean="0">
                <a:latin typeface="Arial" pitchFamily="34" charset="0"/>
                <a:ea typeface="黑体" pitchFamily="49" charset="-122"/>
              </a:rPr>
              <a:t>       方法</a:t>
            </a:r>
            <a:r>
              <a:rPr lang="zh-CN" altLang="en-US" sz="2100" dirty="0">
                <a:latin typeface="Arial" pitchFamily="34" charset="0"/>
                <a:ea typeface="黑体" pitchFamily="49" charset="-122"/>
              </a:rPr>
              <a:t>一：将鼠标移动至行、列分界线。拖动列分界线仅改变当前列的宽度，拖动行分界线则改变所有行的高度。</a:t>
            </a:r>
          </a:p>
          <a:p>
            <a:r>
              <a:rPr lang="zh-CN" altLang="en-US" sz="2100" dirty="0" smtClean="0">
                <a:latin typeface="Arial" pitchFamily="34" charset="0"/>
                <a:ea typeface="黑体" pitchFamily="49" charset="-122"/>
              </a:rPr>
              <a:t>       方法</a:t>
            </a:r>
            <a:r>
              <a:rPr lang="zh-CN" altLang="en-US" sz="2100" dirty="0">
                <a:latin typeface="Arial" pitchFamily="34" charset="0"/>
                <a:ea typeface="黑体" pitchFamily="49" charset="-122"/>
              </a:rPr>
              <a:t>二：在数据表视图中，将鼠标移动到行选定栏或列选定栏</a:t>
            </a:r>
            <a:r>
              <a:rPr lang="zh-CN" altLang="en-US" sz="2100" dirty="0" smtClean="0">
                <a:latin typeface="Arial" pitchFamily="34" charset="0"/>
                <a:ea typeface="黑体" pitchFamily="49" charset="-122"/>
              </a:rPr>
              <a:t>，右击</a:t>
            </a:r>
            <a:r>
              <a:rPr lang="zh-CN" altLang="en-US" sz="2100" dirty="0">
                <a:latin typeface="Arial" pitchFamily="34" charset="0"/>
                <a:ea typeface="黑体" pitchFamily="49" charset="-122"/>
              </a:rPr>
              <a:t>鼠标并执行快捷菜单中的“行高”或“字段列宽”命令，在打开的对话框中设置合适的数值，可精确设置当前列宽或所有行高</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188640"/>
            <a:ext cx="55806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smtClean="0">
                <a:ea typeface="黑体" pitchFamily="49" charset="-122"/>
              </a:rPr>
              <a:t>1</a:t>
            </a:r>
            <a:r>
              <a:rPr lang="zh-CN" altLang="en-US" sz="2200" smtClean="0">
                <a:ea typeface="黑体" pitchFamily="49" charset="-122"/>
              </a:rPr>
              <a:t>．浏览数据记录</a:t>
            </a:r>
            <a:endParaRPr lang="zh-CN" altLang="en-US" sz="2200" dirty="0">
              <a:ea typeface="黑体" pitchFamily="49" charset="-122"/>
            </a:endParaRPr>
          </a:p>
        </p:txBody>
      </p:sp>
      <p:sp>
        <p:nvSpPr>
          <p:cNvPr id="5" name="Rectangle 2"/>
          <p:cNvSpPr>
            <a:spLocks noChangeArrowheads="1"/>
          </p:cNvSpPr>
          <p:nvPr/>
        </p:nvSpPr>
        <p:spPr bwMode="auto">
          <a:xfrm>
            <a:off x="71438" y="2806725"/>
            <a:ext cx="8997950" cy="3286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列的隐藏和移动 </a:t>
            </a:r>
          </a:p>
          <a:p>
            <a:r>
              <a:rPr lang="zh-CN" altLang="en-US" sz="2100" dirty="0" smtClean="0">
                <a:latin typeface="Arial" pitchFamily="34" charset="0"/>
                <a:ea typeface="黑体" pitchFamily="49" charset="-122"/>
              </a:rPr>
              <a:t>       隐藏</a:t>
            </a:r>
            <a:r>
              <a:rPr lang="zh-CN" altLang="en-US" sz="2100" dirty="0">
                <a:latin typeface="Arial" pitchFamily="34" charset="0"/>
                <a:ea typeface="黑体" pitchFamily="49" charset="-122"/>
              </a:rPr>
              <a:t>列的方法：选要隐藏的列，右击执行快捷菜单中的“隐藏字段”命令将当不用的列隐藏起来。列的隐藏和移动并不影响表的结构。</a:t>
            </a:r>
          </a:p>
          <a:p>
            <a:r>
              <a:rPr lang="zh-CN" altLang="en-US" sz="2100" dirty="0" smtClean="0">
                <a:latin typeface="Arial" pitchFamily="34" charset="0"/>
                <a:ea typeface="黑体" pitchFamily="49" charset="-122"/>
              </a:rPr>
              <a:t>       显示</a:t>
            </a:r>
            <a:r>
              <a:rPr lang="zh-CN" altLang="en-US" sz="2100" dirty="0">
                <a:latin typeface="Arial" pitchFamily="34" charset="0"/>
                <a:ea typeface="黑体" pitchFamily="49" charset="-122"/>
              </a:rPr>
              <a:t>被隐藏的列：在某列的字段名所在处右击鼠标，执行快捷菜单中的“取消隐藏字段”</a:t>
            </a:r>
            <a:r>
              <a:rPr lang="zh-CN" altLang="en-US" sz="2100" dirty="0" smtClean="0">
                <a:latin typeface="Arial" pitchFamily="34" charset="0"/>
                <a:ea typeface="黑体" pitchFamily="49" charset="-122"/>
              </a:rPr>
              <a:t>命令。</a:t>
            </a:r>
            <a:endParaRPr lang="en-US" altLang="zh-CN" sz="2100" dirty="0" smtClean="0">
              <a:latin typeface="Arial" pitchFamily="34" charset="0"/>
              <a:ea typeface="黑体" pitchFamily="49" charset="-122"/>
            </a:endParaRPr>
          </a:p>
          <a:p>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列</a:t>
            </a:r>
            <a:r>
              <a:rPr lang="zh-CN" altLang="en-US" sz="2100" dirty="0">
                <a:latin typeface="Arial" pitchFamily="34" charset="0"/>
                <a:ea typeface="黑体" pitchFamily="49" charset="-122"/>
              </a:rPr>
              <a:t>的移动：选定一列或多列后，再按住鼠标左键不放，将选定的列拖到新的位置。</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列的冻结与</a:t>
            </a:r>
            <a:r>
              <a:rPr lang="zh-CN" altLang="en-US" sz="2100" dirty="0" smtClean="0">
                <a:latin typeface="Arial" pitchFamily="34" charset="0"/>
                <a:ea typeface="黑体" pitchFamily="49" charset="-122"/>
              </a:rPr>
              <a:t>解冻</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冻结</a:t>
            </a:r>
            <a:r>
              <a:rPr lang="zh-CN" altLang="en-US" sz="2100" dirty="0">
                <a:solidFill>
                  <a:srgbClr val="FFC000"/>
                </a:solidFill>
                <a:latin typeface="Arial" pitchFamily="34" charset="0"/>
                <a:ea typeface="黑体" pitchFamily="49" charset="-122"/>
              </a:rPr>
              <a:t>列：</a:t>
            </a:r>
            <a:r>
              <a:rPr lang="zh-CN" altLang="en-US" sz="2100" dirty="0">
                <a:latin typeface="Arial" pitchFamily="34" charset="0"/>
                <a:ea typeface="黑体" pitchFamily="49" charset="-122"/>
              </a:rPr>
              <a:t>选定要冻结的列，右</a:t>
            </a:r>
            <a:r>
              <a:rPr lang="zh-CN" altLang="en-US" sz="2100" dirty="0" smtClean="0">
                <a:latin typeface="Arial" pitchFamily="34" charset="0"/>
                <a:ea typeface="黑体" pitchFamily="49" charset="-122"/>
              </a:rPr>
              <a:t>击执行</a:t>
            </a:r>
            <a:r>
              <a:rPr lang="zh-CN" altLang="en-US" sz="2100" dirty="0">
                <a:latin typeface="Arial" pitchFamily="34" charset="0"/>
                <a:ea typeface="黑体" pitchFamily="49" charset="-122"/>
              </a:rPr>
              <a:t>快捷菜单中的“冻结字段”命令。</a:t>
            </a:r>
          </a:p>
          <a:p>
            <a:r>
              <a:rPr lang="zh-CN" altLang="en-US" sz="2100" dirty="0" smtClean="0">
                <a:solidFill>
                  <a:srgbClr val="FFC000"/>
                </a:solidFill>
                <a:latin typeface="Arial" pitchFamily="34" charset="0"/>
                <a:ea typeface="黑体" pitchFamily="49" charset="-122"/>
              </a:rPr>
              <a:t>       解除</a:t>
            </a:r>
            <a:r>
              <a:rPr lang="zh-CN" altLang="en-US" sz="2100" dirty="0">
                <a:solidFill>
                  <a:srgbClr val="FFC000"/>
                </a:solidFill>
                <a:latin typeface="Arial" pitchFamily="34" charset="0"/>
                <a:ea typeface="黑体" pitchFamily="49" charset="-122"/>
              </a:rPr>
              <a:t>冻结：</a:t>
            </a:r>
            <a:r>
              <a:rPr lang="zh-CN" altLang="en-US" sz="2100" dirty="0">
                <a:latin typeface="Arial" pitchFamily="34" charset="0"/>
                <a:ea typeface="黑体" pitchFamily="49" charset="-122"/>
              </a:rPr>
              <a:t>右击并执行快捷菜单中的“取消冻结所有字段”命令。</a:t>
            </a:r>
          </a:p>
        </p:txBody>
      </p:sp>
    </p:spTree>
    <p:extLst>
      <p:ext uri="{BB962C8B-B14F-4D97-AF65-F5344CB8AC3E}">
        <p14:creationId xmlns:p14="http://schemas.microsoft.com/office/powerpoint/2010/main" val="3165903764"/>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46485"/>
            <a:ext cx="8997950" cy="1643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Access</a:t>
            </a:r>
            <a:r>
              <a:rPr lang="zh-CN" altLang="en-US" sz="2100" dirty="0" smtClean="0">
                <a:latin typeface="Arial" pitchFamily="34" charset="0"/>
                <a:ea typeface="黑体" pitchFamily="49" charset="-122"/>
              </a:rPr>
              <a:t>提供了四种</a:t>
            </a:r>
            <a:r>
              <a:rPr lang="zh-CN" altLang="en-US" sz="2100" dirty="0">
                <a:latin typeface="Arial" pitchFamily="34" charset="0"/>
                <a:ea typeface="黑体" pitchFamily="49" charset="-122"/>
              </a:rPr>
              <a:t>方法，可将光标快速移动到表最末的空记录上：</a:t>
            </a:r>
          </a:p>
          <a:p>
            <a:r>
              <a:rPr lang="zh-CN" altLang="en-US" sz="2100" dirty="0" smtClean="0">
                <a:latin typeface="Arial" pitchFamily="34" charset="0"/>
                <a:ea typeface="黑体" pitchFamily="49" charset="-122"/>
              </a:rPr>
              <a:t>       ①</a:t>
            </a:r>
            <a:r>
              <a:rPr lang="zh-CN" altLang="en-US" sz="2100" dirty="0">
                <a:latin typeface="Arial" pitchFamily="34" charset="0"/>
                <a:ea typeface="黑体" pitchFamily="49" charset="-122"/>
              </a:rPr>
              <a:t>打开“开始”选项卡，单击“记录”组中的“新建”按钮 。</a:t>
            </a:r>
          </a:p>
          <a:p>
            <a:r>
              <a:rPr lang="zh-CN" altLang="en-US" sz="2100" dirty="0" smtClean="0">
                <a:latin typeface="Arial" pitchFamily="34" charset="0"/>
                <a:ea typeface="黑体" pitchFamily="49" charset="-122"/>
              </a:rPr>
              <a:t>       ②</a:t>
            </a:r>
            <a:r>
              <a:rPr lang="zh-CN" altLang="en-US" sz="2100" dirty="0">
                <a:latin typeface="Arial" pitchFamily="34" charset="0"/>
                <a:ea typeface="黑体" pitchFamily="49" charset="-122"/>
              </a:rPr>
              <a:t>单击数据表视图中的记录浏览按钮“ ”中的“新记录”按钮“ ”。</a:t>
            </a:r>
          </a:p>
          <a:p>
            <a:r>
              <a:rPr lang="zh-CN" altLang="en-US" sz="2100" dirty="0" smtClean="0">
                <a:latin typeface="Arial" pitchFamily="34" charset="0"/>
                <a:ea typeface="黑体" pitchFamily="49" charset="-122"/>
              </a:rPr>
              <a:t>       ③</a:t>
            </a:r>
            <a:r>
              <a:rPr lang="zh-CN" altLang="en-US" sz="2100" dirty="0">
                <a:latin typeface="Arial" pitchFamily="34" charset="0"/>
                <a:ea typeface="黑体" pitchFamily="49" charset="-122"/>
              </a:rPr>
              <a:t>在记录选定栏处，右击并执行快捷菜单中的“新记录”命令。</a:t>
            </a:r>
          </a:p>
          <a:p>
            <a:r>
              <a:rPr lang="zh-CN" altLang="en-US" sz="2100" dirty="0" smtClean="0">
                <a:latin typeface="Arial" pitchFamily="34" charset="0"/>
                <a:ea typeface="黑体" pitchFamily="49" charset="-122"/>
              </a:rPr>
              <a:t>       ④</a:t>
            </a:r>
            <a:r>
              <a:rPr lang="zh-CN" altLang="en-US" sz="2100" dirty="0">
                <a:latin typeface="Arial" pitchFamily="34" charset="0"/>
                <a:ea typeface="黑体" pitchFamily="49" charset="-122"/>
              </a:rPr>
              <a:t>按组合键</a:t>
            </a:r>
            <a:r>
              <a:rPr lang="en-US" altLang="zh-CN" sz="2100" dirty="0">
                <a:latin typeface="Arial" pitchFamily="34" charset="0"/>
                <a:ea typeface="黑体" pitchFamily="49" charset="-122"/>
              </a:rPr>
              <a:t>Ctrl++</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188640"/>
            <a:ext cx="55806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2</a:t>
            </a:r>
            <a:r>
              <a:rPr lang="zh-CN" altLang="en-US" sz="2200" dirty="0" smtClean="0">
                <a:ea typeface="黑体" pitchFamily="49" charset="-122"/>
              </a:rPr>
              <a:t>．添加数据记录</a:t>
            </a:r>
            <a:endParaRPr lang="zh-CN" altLang="en-US" sz="2200" dirty="0">
              <a:ea typeface="黑体" pitchFamily="49" charset="-122"/>
            </a:endParaRPr>
          </a:p>
        </p:txBody>
      </p:sp>
      <p:sp>
        <p:nvSpPr>
          <p:cNvPr id="4" name="Rectangle 3"/>
          <p:cNvSpPr>
            <a:spLocks noChangeArrowheads="1"/>
          </p:cNvSpPr>
          <p:nvPr/>
        </p:nvSpPr>
        <p:spPr bwMode="auto">
          <a:xfrm>
            <a:off x="71438" y="2348880"/>
            <a:ext cx="55806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3</a:t>
            </a:r>
            <a:r>
              <a:rPr lang="zh-CN" altLang="en-US" sz="2200" dirty="0" smtClean="0">
                <a:ea typeface="黑体" pitchFamily="49" charset="-122"/>
              </a:rPr>
              <a:t>．修改数据记录</a:t>
            </a:r>
            <a:endParaRPr lang="zh-CN" altLang="en-US" sz="2200" dirty="0">
              <a:ea typeface="黑体" pitchFamily="49" charset="-122"/>
            </a:endParaRPr>
          </a:p>
        </p:txBody>
      </p:sp>
      <p:sp>
        <p:nvSpPr>
          <p:cNvPr id="5" name="Rectangle 2"/>
          <p:cNvSpPr>
            <a:spLocks noChangeArrowheads="1"/>
          </p:cNvSpPr>
          <p:nvPr/>
        </p:nvSpPr>
        <p:spPr bwMode="auto">
          <a:xfrm>
            <a:off x="71438" y="2783855"/>
            <a:ext cx="8997950" cy="10051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在数据表视图中修改数据记录，只需将光标移至要编辑的记录的字段中，然后输入新的数据即可。</a:t>
            </a:r>
          </a:p>
          <a:p>
            <a:r>
              <a:rPr lang="zh-CN" altLang="en-US" sz="2100" dirty="0" smtClean="0">
                <a:latin typeface="Arial" pitchFamily="34" charset="0"/>
                <a:ea typeface="黑体" pitchFamily="49" charset="-122"/>
              </a:rPr>
              <a:t>       按下</a:t>
            </a:r>
            <a:r>
              <a:rPr lang="en-US" altLang="zh-CN" sz="2100" dirty="0">
                <a:latin typeface="Arial" pitchFamily="34" charset="0"/>
                <a:ea typeface="黑体" pitchFamily="49" charset="-122"/>
              </a:rPr>
              <a:t>Shift+F2</a:t>
            </a:r>
            <a:r>
              <a:rPr lang="zh-CN" altLang="en-US" sz="2100" dirty="0">
                <a:latin typeface="Arial" pitchFamily="34" charset="0"/>
                <a:ea typeface="黑体" pitchFamily="49" charset="-122"/>
              </a:rPr>
              <a:t>键，</a:t>
            </a:r>
            <a:r>
              <a:rPr lang="zh-CN" altLang="en-US" sz="2100" dirty="0" smtClean="0">
                <a:latin typeface="Arial" pitchFamily="34" charset="0"/>
                <a:ea typeface="黑体" pitchFamily="49" charset="-122"/>
              </a:rPr>
              <a:t>然后可修改“备注”类型的字段内容。</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438" y="3861048"/>
            <a:ext cx="55806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4</a:t>
            </a:r>
            <a:r>
              <a:rPr lang="zh-CN" altLang="en-US" sz="2200" dirty="0" smtClean="0">
                <a:ea typeface="黑体" pitchFamily="49" charset="-122"/>
              </a:rPr>
              <a:t>．删除数据记录</a:t>
            </a:r>
            <a:endParaRPr lang="zh-CN" altLang="en-US" sz="2200" dirty="0">
              <a:ea typeface="黑体" pitchFamily="49" charset="-122"/>
            </a:endParaRPr>
          </a:p>
        </p:txBody>
      </p:sp>
      <p:sp>
        <p:nvSpPr>
          <p:cNvPr id="7" name="Rectangle 2"/>
          <p:cNvSpPr>
            <a:spLocks noChangeArrowheads="1"/>
          </p:cNvSpPr>
          <p:nvPr/>
        </p:nvSpPr>
        <p:spPr bwMode="auto">
          <a:xfrm>
            <a:off x="71438" y="4296023"/>
            <a:ext cx="8997950" cy="1016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选定</a:t>
            </a:r>
            <a:r>
              <a:rPr lang="zh-CN" altLang="en-US" sz="2100" dirty="0">
                <a:latin typeface="Arial" pitchFamily="34" charset="0"/>
                <a:ea typeface="黑体" pitchFamily="49" charset="-122"/>
              </a:rPr>
              <a:t>一个或多个记录，然后单击“开始”选项卡“记录”组中的“删除”按钮 ，或按</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键即可删除选中的数据记录（或在记录选定栏处选取记录后，单击鼠标右键，使用快捷菜单中的“删除记录”命令）</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71438" y="5312644"/>
            <a:ext cx="55806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5</a:t>
            </a:r>
            <a:r>
              <a:rPr lang="zh-CN" altLang="en-US" sz="2200" dirty="0" smtClean="0">
                <a:ea typeface="黑体" pitchFamily="49" charset="-122"/>
              </a:rPr>
              <a:t>．查找和替换数据</a:t>
            </a:r>
            <a:endParaRPr lang="zh-CN" altLang="en-US" sz="2200" dirty="0">
              <a:ea typeface="黑体" pitchFamily="49" charset="-122"/>
            </a:endParaRPr>
          </a:p>
        </p:txBody>
      </p:sp>
      <p:sp>
        <p:nvSpPr>
          <p:cNvPr id="9" name="Rectangle 2"/>
          <p:cNvSpPr>
            <a:spLocks noChangeArrowheads="1"/>
          </p:cNvSpPr>
          <p:nvPr/>
        </p:nvSpPr>
        <p:spPr bwMode="auto">
          <a:xfrm>
            <a:off x="71438" y="5747619"/>
            <a:ext cx="8997950" cy="993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中，利用“查找</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替换”功能，可从众多的记录中查找某条记录。有时候成批的记录需要作相同的修改，如果逐条记录进行修改，显然效率不高，为达到高效率操作，也可使用</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提供的查找</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替换功能</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65223630"/>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260648"/>
            <a:ext cx="4716586" cy="1054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9-6】  </a:t>
            </a:r>
            <a:r>
              <a:rPr lang="zh-CN" altLang="en-US" sz="2100" dirty="0">
                <a:latin typeface="Arial" pitchFamily="34" charset="0"/>
                <a:ea typeface="黑体" pitchFamily="49" charset="-122"/>
              </a:rPr>
              <a:t>在“学生”表中查找</a:t>
            </a:r>
            <a:r>
              <a:rPr lang="en-US" altLang="zh-CN" sz="2100" dirty="0">
                <a:latin typeface="Arial" pitchFamily="34" charset="0"/>
                <a:ea typeface="黑体" pitchFamily="49" charset="-122"/>
              </a:rPr>
              <a:t>1995</a:t>
            </a:r>
            <a:r>
              <a:rPr lang="zh-CN" altLang="en-US" sz="2100" dirty="0">
                <a:latin typeface="Arial" pitchFamily="34" charset="0"/>
                <a:ea typeface="黑体" pitchFamily="49" charset="-122"/>
              </a:rPr>
              <a:t>年出生的</a:t>
            </a:r>
            <a:r>
              <a:rPr lang="zh-CN" altLang="en-US" sz="2100" dirty="0" smtClean="0">
                <a:latin typeface="Arial" pitchFamily="34" charset="0"/>
                <a:ea typeface="黑体" pitchFamily="49" charset="-122"/>
              </a:rPr>
              <a:t>学生，如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9-20</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P390</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1043609" y="1988840"/>
            <a:ext cx="3960439"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9-20 </a:t>
            </a:r>
            <a:r>
              <a:rPr lang="zh-CN" altLang="en-US" dirty="0">
                <a:solidFill>
                  <a:srgbClr val="FFFFFF"/>
                </a:solidFill>
                <a:latin typeface="Arial" pitchFamily="34" charset="0"/>
                <a:ea typeface="黑体" pitchFamily="49" charset="-122"/>
              </a:rPr>
              <a:t>查找</a:t>
            </a:r>
            <a:r>
              <a:rPr lang="en-US" altLang="zh-CN" dirty="0">
                <a:solidFill>
                  <a:srgbClr val="FFFFFF"/>
                </a:solidFill>
                <a:latin typeface="Arial" pitchFamily="34" charset="0"/>
                <a:ea typeface="黑体" pitchFamily="49" charset="-122"/>
              </a:rPr>
              <a:t>1995-2-15</a:t>
            </a:r>
            <a:r>
              <a:rPr lang="zh-CN" altLang="en-US" dirty="0">
                <a:solidFill>
                  <a:srgbClr val="FFFFFF"/>
                </a:solidFill>
                <a:latin typeface="Arial" pitchFamily="34" charset="0"/>
                <a:ea typeface="黑体" pitchFamily="49" charset="-122"/>
              </a:rPr>
              <a:t>年出生的学生</a:t>
            </a:r>
          </a:p>
        </p:txBody>
      </p:sp>
      <p:sp>
        <p:nvSpPr>
          <p:cNvPr id="5" name="Rectangle 2"/>
          <p:cNvSpPr>
            <a:spLocks noChangeArrowheads="1"/>
          </p:cNvSpPr>
          <p:nvPr/>
        </p:nvSpPr>
        <p:spPr bwMode="auto">
          <a:xfrm>
            <a:off x="71438" y="2852937"/>
            <a:ext cx="8997950"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Access</a:t>
            </a:r>
            <a:r>
              <a:rPr lang="zh-CN" altLang="en-US" sz="2100" dirty="0">
                <a:latin typeface="Arial" pitchFamily="34" charset="0"/>
                <a:ea typeface="黑体" pitchFamily="49" charset="-122"/>
              </a:rPr>
              <a:t>允许查找内容与实际数据的字符不完全</a:t>
            </a:r>
            <a:r>
              <a:rPr lang="zh-CN" altLang="en-US" sz="2100" dirty="0" smtClean="0">
                <a:latin typeface="Arial" pitchFamily="34" charset="0"/>
                <a:ea typeface="黑体" pitchFamily="49" charset="-122"/>
              </a:rPr>
              <a:t>匹配。因此，可以</a:t>
            </a:r>
            <a:r>
              <a:rPr lang="zh-CN" altLang="en-US" sz="2100" dirty="0">
                <a:latin typeface="Arial" pitchFamily="34" charset="0"/>
                <a:ea typeface="黑体" pitchFamily="49" charset="-122"/>
              </a:rPr>
              <a:t>在查找内容</a:t>
            </a:r>
            <a:r>
              <a:rPr lang="zh-CN" altLang="en-US" sz="2100" dirty="0" smtClean="0">
                <a:latin typeface="Arial" pitchFamily="34" charset="0"/>
                <a:ea typeface="黑体" pitchFamily="49" charset="-122"/>
              </a:rPr>
              <a:t>中使用</a:t>
            </a:r>
            <a:r>
              <a:rPr lang="zh-CN" altLang="en-US" sz="2100" dirty="0">
                <a:latin typeface="Arial" pitchFamily="34" charset="0"/>
                <a:ea typeface="黑体" pitchFamily="49" charset="-122"/>
              </a:rPr>
              <a:t>通配符来代表某些字符，表</a:t>
            </a:r>
            <a:r>
              <a:rPr lang="en-US" altLang="zh-CN" sz="2100" dirty="0">
                <a:latin typeface="Arial" pitchFamily="34" charset="0"/>
                <a:ea typeface="黑体" pitchFamily="49" charset="-122"/>
              </a:rPr>
              <a:t>9-9</a:t>
            </a:r>
            <a:r>
              <a:rPr lang="zh-CN" altLang="en-US" sz="2100" dirty="0">
                <a:latin typeface="Arial" pitchFamily="34" charset="0"/>
                <a:ea typeface="黑体" pitchFamily="49" charset="-122"/>
              </a:rPr>
              <a:t>列出了</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常用的通配符。它们既可以在数据库的“查找和替换”对话框中使用，也可以在查询和表达式中用来查找字段值、记录或文件名之类的内容</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6" name="图片 5"/>
          <p:cNvPicPr/>
          <p:nvPr/>
        </p:nvPicPr>
        <p:blipFill>
          <a:blip r:embed="rId2"/>
          <a:stretch>
            <a:fillRect/>
          </a:stretch>
        </p:blipFill>
        <p:spPr>
          <a:xfrm>
            <a:off x="5004048" y="138169"/>
            <a:ext cx="3888432" cy="2605884"/>
          </a:xfrm>
          <a:prstGeom prst="rect">
            <a:avLst/>
          </a:prstGeom>
        </p:spPr>
      </p:pic>
      <p:sp>
        <p:nvSpPr>
          <p:cNvPr id="7" name="矩形 6"/>
          <p:cNvSpPr/>
          <p:nvPr/>
        </p:nvSpPr>
        <p:spPr>
          <a:xfrm>
            <a:off x="2983229" y="4293096"/>
            <a:ext cx="306481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9-9  Access</a:t>
            </a:r>
            <a:r>
              <a:rPr lang="zh-CN" altLang="en-US" dirty="0">
                <a:solidFill>
                  <a:srgbClr val="FFFFFF"/>
                </a:solidFill>
                <a:latin typeface="Arial" pitchFamily="34" charset="0"/>
                <a:ea typeface="黑体" pitchFamily="49" charset="-122"/>
              </a:rPr>
              <a:t>常用的通配符</a:t>
            </a:r>
          </a:p>
        </p:txBody>
      </p:sp>
      <p:graphicFrame>
        <p:nvGraphicFramePr>
          <p:cNvPr id="8" name="表格 7"/>
          <p:cNvGraphicFramePr>
            <a:graphicFrameLocks noGrp="1"/>
          </p:cNvGraphicFramePr>
          <p:nvPr>
            <p:extLst>
              <p:ext uri="{D42A27DB-BD31-4B8C-83A1-F6EECF244321}">
                <p14:modId xmlns:p14="http://schemas.microsoft.com/office/powerpoint/2010/main" val="2766008080"/>
              </p:ext>
            </p:extLst>
          </p:nvPr>
        </p:nvGraphicFramePr>
        <p:xfrm>
          <a:off x="309686" y="4703318"/>
          <a:ext cx="8658225" cy="1813560"/>
        </p:xfrm>
        <a:graphic>
          <a:graphicData uri="http://schemas.openxmlformats.org/drawingml/2006/table">
            <a:tbl>
              <a:tblPr firstRow="1" firstCol="1" lastRow="1" lastCol="1" bandRow="1" bandCol="1"/>
              <a:tblGrid>
                <a:gridCol w="843597"/>
                <a:gridCol w="4509135"/>
                <a:gridCol w="880110"/>
                <a:gridCol w="2425383"/>
              </a:tblGrid>
              <a:tr h="0">
                <a:tc>
                  <a:txBody>
                    <a:bodyPr/>
                    <a:lstStyle/>
                    <a:p>
                      <a:pPr indent="0" algn="ctr">
                        <a:lnSpc>
                          <a:spcPct val="100000"/>
                        </a:lnSpc>
                        <a:spcAft>
                          <a:spcPts val="0"/>
                        </a:spcAft>
                      </a:pPr>
                      <a:r>
                        <a:rPr lang="zh-CN" sz="1700" b="1" kern="100" dirty="0">
                          <a:effectLst/>
                          <a:latin typeface="Times New Roman"/>
                          <a:ea typeface="宋体"/>
                        </a:rPr>
                        <a:t>通配符</a:t>
                      </a:r>
                      <a:endParaRPr lang="zh-CN" sz="17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ctr">
                        <a:lnSpc>
                          <a:spcPct val="100000"/>
                        </a:lnSpc>
                        <a:spcAft>
                          <a:spcPts val="0"/>
                        </a:spcAft>
                      </a:pPr>
                      <a:r>
                        <a:rPr lang="zh-CN" sz="1700" b="1" kern="100">
                          <a:effectLst/>
                          <a:latin typeface="Times New Roman"/>
                          <a:ea typeface="宋体"/>
                        </a:rPr>
                        <a:t>功能</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indent="0" algn="ctr">
                        <a:lnSpc>
                          <a:spcPct val="100000"/>
                        </a:lnSpc>
                        <a:spcAft>
                          <a:spcPts val="0"/>
                        </a:spcAft>
                      </a:pPr>
                      <a:r>
                        <a:rPr lang="zh-CN" sz="1700" b="1" kern="100">
                          <a:effectLst/>
                          <a:latin typeface="Times New Roman"/>
                          <a:ea typeface="宋体"/>
                        </a:rPr>
                        <a:t>示例（查找内容及查找结果）</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r>
              <a:tr h="0">
                <a:tc>
                  <a:txBody>
                    <a:bodyPr/>
                    <a:lstStyle/>
                    <a:p>
                      <a:pPr indent="0" algn="ctr">
                        <a:lnSpc>
                          <a:spcPct val="100000"/>
                        </a:lnSpc>
                        <a:spcAft>
                          <a:spcPts val="0"/>
                        </a:spcAft>
                      </a:pPr>
                      <a:r>
                        <a:rPr lang="en-US" sz="1700" kern="100">
                          <a:effectLst/>
                          <a:latin typeface="Times New Roman"/>
                          <a:ea typeface="宋体"/>
                        </a:rPr>
                        <a:t>*</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与任何个数据的字符匹配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优</a:t>
                      </a:r>
                      <a:r>
                        <a:rPr lang="en-US" sz="1700" kern="100">
                          <a:effectLst/>
                          <a:latin typeface="Times New Roman"/>
                          <a:ea typeface="宋体"/>
                        </a:rPr>
                        <a:t>*</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优秀、优良</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ctr">
                        <a:lnSpc>
                          <a:spcPct val="100000"/>
                        </a:lnSpc>
                        <a:spcAft>
                          <a:spcPts val="0"/>
                        </a:spcAft>
                      </a:pPr>
                      <a:r>
                        <a:rPr lang="en-US" sz="1700" kern="100">
                          <a:effectLst/>
                          <a:latin typeface="Times New Roman"/>
                          <a:ea typeface="宋体"/>
                        </a:rPr>
                        <a:t>?</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与任何单个字符或汉字匹配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700" kern="100">
                          <a:effectLst/>
                          <a:latin typeface="Times New Roman"/>
                          <a:ea typeface="宋体"/>
                        </a:rPr>
                        <a:t>?</a:t>
                      </a:r>
                      <a:r>
                        <a:rPr lang="zh-CN" sz="1700" kern="100">
                          <a:effectLst/>
                          <a:latin typeface="Times New Roman"/>
                          <a:ea typeface="宋体"/>
                        </a:rPr>
                        <a:t>及格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不及格</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ctr">
                        <a:lnSpc>
                          <a:spcPct val="100000"/>
                        </a:lnSpc>
                        <a:spcAft>
                          <a:spcPts val="0"/>
                        </a:spcAft>
                      </a:pPr>
                      <a:r>
                        <a:rPr lang="en-US" sz="1700" kern="100">
                          <a:effectLst/>
                          <a:latin typeface="Times New Roman"/>
                          <a:ea typeface="宋体"/>
                        </a:rPr>
                        <a:t>[]</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与方括号内任何单个字符或汉字匹配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700" kern="100">
                          <a:effectLst/>
                          <a:latin typeface="Times New Roman"/>
                          <a:ea typeface="宋体"/>
                        </a:rPr>
                        <a:t>[</a:t>
                      </a:r>
                      <a:r>
                        <a:rPr lang="zh-CN" sz="1700" kern="100">
                          <a:effectLst/>
                          <a:latin typeface="Times New Roman"/>
                          <a:ea typeface="宋体"/>
                        </a:rPr>
                        <a:t>优良</a:t>
                      </a:r>
                      <a:r>
                        <a:rPr lang="en-US" sz="1700" kern="100">
                          <a:effectLst/>
                          <a:latin typeface="Times New Roman"/>
                          <a:ea typeface="宋体"/>
                        </a:rPr>
                        <a:t>]</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优秀、良好</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ctr">
                        <a:lnSpc>
                          <a:spcPct val="100000"/>
                        </a:lnSpc>
                        <a:spcAft>
                          <a:spcPts val="0"/>
                        </a:spcAft>
                      </a:pPr>
                      <a:r>
                        <a:rPr lang="en-US" sz="1700" kern="100">
                          <a:effectLst/>
                          <a:latin typeface="Times New Roman"/>
                          <a:ea typeface="宋体"/>
                        </a:rPr>
                        <a:t>-</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与指定范围的任一个字符匹配。范围必须升序</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700" kern="100">
                          <a:effectLst/>
                          <a:latin typeface="Times New Roman"/>
                          <a:ea typeface="宋体"/>
                        </a:rPr>
                        <a:t>[</a:t>
                      </a:r>
                      <a:r>
                        <a:rPr lang="zh-CN" sz="1700" kern="100">
                          <a:effectLst/>
                          <a:latin typeface="Times New Roman"/>
                          <a:ea typeface="宋体"/>
                        </a:rPr>
                        <a:t>及</a:t>
                      </a:r>
                      <a:r>
                        <a:rPr lang="en-US" sz="1700" kern="100">
                          <a:effectLst/>
                          <a:latin typeface="Times New Roman"/>
                          <a:ea typeface="宋体"/>
                        </a:rPr>
                        <a:t>-</a:t>
                      </a:r>
                      <a:r>
                        <a:rPr lang="zh-CN" sz="1700" kern="100">
                          <a:effectLst/>
                          <a:latin typeface="Times New Roman"/>
                          <a:ea typeface="宋体"/>
                        </a:rPr>
                        <a:t>优</a:t>
                      </a:r>
                      <a:r>
                        <a:rPr lang="en-US" sz="1700" kern="100">
                          <a:effectLst/>
                          <a:latin typeface="Times New Roman"/>
                          <a:ea typeface="宋体"/>
                        </a:rPr>
                        <a:t>]</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及格、良好、优秀</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ctr">
                        <a:lnSpc>
                          <a:spcPct val="100000"/>
                        </a:lnSpc>
                        <a:spcAft>
                          <a:spcPts val="0"/>
                        </a:spcAft>
                      </a:pPr>
                      <a:r>
                        <a:rPr lang="en-US" sz="1700" kern="100">
                          <a:effectLst/>
                          <a:latin typeface="Times New Roman"/>
                          <a:ea typeface="宋体"/>
                        </a:rPr>
                        <a:t>!</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匹配任何非方括号内的字符或汉字</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700" kern="100">
                          <a:effectLst/>
                          <a:latin typeface="Times New Roman"/>
                          <a:ea typeface="宋体"/>
                        </a:rPr>
                        <a:t>[!</a:t>
                      </a:r>
                      <a:r>
                        <a:rPr lang="zh-CN" sz="1700" kern="100">
                          <a:effectLst/>
                          <a:latin typeface="Times New Roman"/>
                          <a:ea typeface="宋体"/>
                        </a:rPr>
                        <a:t>车</a:t>
                      </a:r>
                      <a:r>
                        <a:rPr lang="en-US" sz="1700" kern="100">
                          <a:effectLst/>
                          <a:latin typeface="Times New Roman"/>
                          <a:ea typeface="宋体"/>
                        </a:rPr>
                        <a:t>]</a:t>
                      </a:r>
                      <a:r>
                        <a:rPr lang="zh-CN" sz="1700" kern="100">
                          <a:effectLst/>
                          <a:latin typeface="Times New Roman"/>
                          <a:ea typeface="宋体"/>
                        </a:rPr>
                        <a:t>床</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机床、钻床</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ctr">
                        <a:lnSpc>
                          <a:spcPct val="100000"/>
                        </a:lnSpc>
                        <a:spcAft>
                          <a:spcPts val="0"/>
                        </a:spcAft>
                      </a:pPr>
                      <a:r>
                        <a:rPr lang="en-US" sz="1700" kern="100">
                          <a:effectLst/>
                          <a:latin typeface="Times New Roman"/>
                          <a:ea typeface="宋体"/>
                        </a:rPr>
                        <a:t>#</a:t>
                      </a:r>
                      <a:endParaRPr lang="zh-CN" sz="1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700" kern="100">
                          <a:effectLst/>
                          <a:latin typeface="Times New Roman"/>
                          <a:ea typeface="宋体"/>
                        </a:rPr>
                        <a:t>与任何单个数字字符匹配</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700" kern="100" dirty="0">
                          <a:effectLst/>
                          <a:latin typeface="Times New Roman"/>
                          <a:ea typeface="宋体"/>
                        </a:rPr>
                        <a:t>6#</a:t>
                      </a:r>
                      <a:endParaRPr lang="zh-CN" sz="17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700" kern="100" dirty="0">
                          <a:effectLst/>
                          <a:latin typeface="Times New Roman"/>
                          <a:ea typeface="宋体"/>
                        </a:rPr>
                        <a:t>61</a:t>
                      </a:r>
                      <a:r>
                        <a:rPr lang="zh-CN" sz="1700" kern="100" dirty="0">
                          <a:effectLst/>
                          <a:latin typeface="Times New Roman"/>
                          <a:ea typeface="宋体"/>
                        </a:rPr>
                        <a:t>、</a:t>
                      </a:r>
                      <a:r>
                        <a:rPr lang="en-US" sz="1700" kern="100" dirty="0">
                          <a:effectLst/>
                          <a:latin typeface="Times New Roman"/>
                          <a:ea typeface="宋体"/>
                        </a:rPr>
                        <a:t>62</a:t>
                      </a:r>
                      <a:r>
                        <a:rPr lang="zh-CN" sz="1700" kern="100" dirty="0">
                          <a:effectLst/>
                          <a:latin typeface="Times New Roman"/>
                          <a:ea typeface="宋体"/>
                        </a:rPr>
                        <a:t>、</a:t>
                      </a:r>
                      <a:r>
                        <a:rPr lang="en-US" sz="1700" kern="100" dirty="0">
                          <a:effectLst/>
                          <a:latin typeface="Times New Roman"/>
                          <a:ea typeface="宋体"/>
                        </a:rPr>
                        <a:t>…</a:t>
                      </a:r>
                      <a:endParaRPr lang="zh-CN" sz="17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80519630"/>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AutoShape 2"/>
          <p:cNvSpPr>
            <a:spLocks noChangeArrowheads="1"/>
          </p:cNvSpPr>
          <p:nvPr/>
        </p:nvSpPr>
        <p:spPr bwMode="auto">
          <a:xfrm>
            <a:off x="2266950" y="404813"/>
            <a:ext cx="5886450"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smtClean="0">
                <a:ea typeface="黑体" pitchFamily="49" charset="-122"/>
                <a:hlinkClick r:id="rId2" action="ppaction://hlinksldjump"/>
              </a:rPr>
              <a:t>9.</a:t>
            </a:r>
            <a:r>
              <a:rPr lang="zh-CN" altLang="en-US" sz="2400" dirty="0" smtClean="0">
                <a:ea typeface="黑体" pitchFamily="49" charset="-122"/>
                <a:hlinkClick r:id="rId2" action="ppaction://hlinksldjump"/>
              </a:rPr>
              <a:t>1</a:t>
            </a:r>
            <a:r>
              <a:rPr lang="zh-CN" altLang="en-US" sz="2400" dirty="0" smtClean="0">
                <a:ea typeface="黑体" pitchFamily="49" charset="-122"/>
              </a:rPr>
              <a:t>  </a:t>
            </a:r>
            <a:r>
              <a:rPr lang="zh-CN" altLang="en-US" sz="2400" dirty="0">
                <a:ea typeface="黑体" pitchFamily="49" charset="-122"/>
              </a:rPr>
              <a:t>数据库基本概念</a:t>
            </a:r>
          </a:p>
        </p:txBody>
      </p:sp>
      <p:sp>
        <p:nvSpPr>
          <p:cNvPr id="362499" name="AutoShape 3"/>
          <p:cNvSpPr>
            <a:spLocks noChangeArrowheads="1"/>
          </p:cNvSpPr>
          <p:nvPr/>
        </p:nvSpPr>
        <p:spPr bwMode="auto">
          <a:xfrm>
            <a:off x="2266950" y="1033463"/>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3" action="ppaction://hlinksldjump"/>
              </a:rPr>
              <a:t>9.</a:t>
            </a:r>
            <a:r>
              <a:rPr lang="zh-CN" altLang="en-US" sz="2400" dirty="0" smtClean="0">
                <a:ea typeface="黑体" pitchFamily="49" charset="-122"/>
                <a:hlinkClick r:id="rId3" action="ppaction://hlinksldjump"/>
              </a:rPr>
              <a:t>2</a:t>
            </a:r>
            <a:r>
              <a:rPr lang="zh-CN" altLang="en-US" sz="2400" dirty="0" smtClean="0">
                <a:ea typeface="黑体" pitchFamily="49" charset="-122"/>
              </a:rPr>
              <a:t>  </a:t>
            </a:r>
            <a:r>
              <a:rPr lang="zh-CN" altLang="en-US" sz="2400" dirty="0">
                <a:ea typeface="黑体" pitchFamily="49" charset="-122"/>
              </a:rPr>
              <a:t>数据管理技术的发展</a:t>
            </a:r>
          </a:p>
        </p:txBody>
      </p:sp>
      <p:sp>
        <p:nvSpPr>
          <p:cNvPr id="362500" name="AutoShape 4"/>
          <p:cNvSpPr>
            <a:spLocks noChangeArrowheads="1"/>
          </p:cNvSpPr>
          <p:nvPr/>
        </p:nvSpPr>
        <p:spPr bwMode="auto">
          <a:xfrm>
            <a:off x="2266950" y="1663700"/>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smtClean="0">
                <a:ea typeface="黑体" pitchFamily="49" charset="-122"/>
                <a:hlinkClick r:id="rId4" action="ppaction://hlinksldjump"/>
              </a:rPr>
              <a:t>9.</a:t>
            </a:r>
            <a:r>
              <a:rPr lang="zh-CN" altLang="en-US" sz="2400" dirty="0" smtClean="0">
                <a:ea typeface="黑体" pitchFamily="49" charset="-122"/>
                <a:hlinkClick r:id="rId4" action="ppaction://hlinksldjump"/>
              </a:rPr>
              <a:t>3</a:t>
            </a:r>
            <a:r>
              <a:rPr lang="zh-CN" altLang="en-US" sz="2400" dirty="0" smtClean="0">
                <a:ea typeface="黑体" pitchFamily="49" charset="-122"/>
              </a:rPr>
              <a:t>  </a:t>
            </a:r>
            <a:r>
              <a:rPr lang="zh-CN" altLang="en-US" sz="2400" dirty="0">
                <a:ea typeface="黑体" pitchFamily="49" charset="-122"/>
              </a:rPr>
              <a:t>数据模型</a:t>
            </a:r>
          </a:p>
        </p:txBody>
      </p:sp>
      <p:sp>
        <p:nvSpPr>
          <p:cNvPr id="362501" name="AutoShape 5"/>
          <p:cNvSpPr>
            <a:spLocks noChangeArrowheads="1"/>
          </p:cNvSpPr>
          <p:nvPr/>
        </p:nvSpPr>
        <p:spPr bwMode="auto">
          <a:xfrm>
            <a:off x="2266950" y="2292350"/>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smtClean="0">
                <a:ea typeface="黑体" pitchFamily="49" charset="-122"/>
                <a:hlinkClick r:id="rId5" action="ppaction://hlinksldjump"/>
              </a:rPr>
              <a:t>9.</a:t>
            </a:r>
            <a:r>
              <a:rPr lang="zh-CN" altLang="en-US" sz="2400" dirty="0" smtClean="0">
                <a:ea typeface="黑体" pitchFamily="49" charset="-122"/>
                <a:hlinkClick r:id="rId5" action="ppaction://hlinksldjump"/>
              </a:rPr>
              <a:t>4</a:t>
            </a:r>
            <a:r>
              <a:rPr lang="zh-CN" altLang="en-US" sz="2400" dirty="0" smtClean="0">
                <a:ea typeface="黑体" pitchFamily="49" charset="-122"/>
              </a:rPr>
              <a:t>  </a:t>
            </a:r>
            <a:r>
              <a:rPr lang="zh-CN" altLang="en-US" sz="2400" dirty="0">
                <a:ea typeface="黑体" pitchFamily="49" charset="-122"/>
              </a:rPr>
              <a:t>关系数据库</a:t>
            </a:r>
          </a:p>
        </p:txBody>
      </p:sp>
      <p:sp>
        <p:nvSpPr>
          <p:cNvPr id="362502" name="Rectangle 6"/>
          <p:cNvSpPr>
            <a:spLocks noChangeArrowheads="1"/>
          </p:cNvSpPr>
          <p:nvPr/>
        </p:nvSpPr>
        <p:spPr bwMode="auto">
          <a:xfrm>
            <a:off x="900113" y="549275"/>
            <a:ext cx="601662" cy="2054225"/>
          </a:xfrm>
          <a:prstGeom prst="rect">
            <a:avLst/>
          </a:prstGeom>
          <a:gradFill rotWithShape="0">
            <a:gsLst>
              <a:gs pos="0">
                <a:srgbClr val="00CC00"/>
              </a:gs>
              <a:gs pos="100000">
                <a:schemeClr val="bg1"/>
              </a:gs>
            </a:gsLst>
            <a:lin ang="5400000" scaled="1"/>
          </a:gradFill>
          <a:ln w="12700" cap="sq">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3200" b="1"/>
              <a:t>本</a:t>
            </a:r>
          </a:p>
          <a:p>
            <a:pPr algn="ctr"/>
            <a:r>
              <a:rPr lang="zh-CN" altLang="en-US" sz="3200" b="1"/>
              <a:t>章</a:t>
            </a:r>
          </a:p>
          <a:p>
            <a:pPr algn="ctr"/>
            <a:r>
              <a:rPr lang="zh-CN" altLang="en-US" sz="3200" b="1"/>
              <a:t>目</a:t>
            </a:r>
          </a:p>
          <a:p>
            <a:pPr algn="ctr"/>
            <a:r>
              <a:rPr lang="zh-CN" altLang="en-US" sz="3200" b="1"/>
              <a:t>录</a:t>
            </a:r>
          </a:p>
        </p:txBody>
      </p:sp>
      <p:sp>
        <p:nvSpPr>
          <p:cNvPr id="362503" name="AutoShape 7"/>
          <p:cNvSpPr>
            <a:spLocks noChangeArrowheads="1"/>
          </p:cNvSpPr>
          <p:nvPr/>
        </p:nvSpPr>
        <p:spPr bwMode="auto">
          <a:xfrm>
            <a:off x="2266950" y="2921000"/>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rId6" action="ppaction://hlinksldjump"/>
              </a:rPr>
              <a:t>9.</a:t>
            </a:r>
            <a:r>
              <a:rPr lang="zh-CN" altLang="en-US" sz="2400" dirty="0" smtClean="0">
                <a:ea typeface="黑体" pitchFamily="49" charset="-122"/>
                <a:hlinkClick r:id="rId6" action="ppaction://hlinksldjump"/>
              </a:rPr>
              <a:t>5</a:t>
            </a:r>
            <a:r>
              <a:rPr lang="zh-CN" altLang="en-US" sz="2400" dirty="0" smtClean="0">
                <a:ea typeface="黑体" pitchFamily="49" charset="-122"/>
              </a:rPr>
              <a:t>  </a:t>
            </a:r>
            <a:r>
              <a:rPr lang="zh-CN" altLang="en-US" sz="2400" dirty="0">
                <a:ea typeface="黑体" pitchFamily="49" charset="-122"/>
              </a:rPr>
              <a:t>Access数据库及数据库对象</a:t>
            </a:r>
          </a:p>
        </p:txBody>
      </p:sp>
      <p:sp>
        <p:nvSpPr>
          <p:cNvPr id="362504" name="AutoShape 8"/>
          <p:cNvSpPr>
            <a:spLocks noChangeArrowheads="1"/>
          </p:cNvSpPr>
          <p:nvPr/>
        </p:nvSpPr>
        <p:spPr bwMode="auto">
          <a:xfrm>
            <a:off x="2266950" y="3551238"/>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smtClean="0">
                <a:ea typeface="黑体" pitchFamily="49" charset="-122"/>
                <a:hlinkClick r:id="rId7" action="ppaction://hlinksldjump"/>
              </a:rPr>
              <a:t>9.</a:t>
            </a:r>
            <a:r>
              <a:rPr lang="zh-CN" altLang="en-US" sz="2400" dirty="0" smtClean="0">
                <a:ea typeface="黑体" pitchFamily="49" charset="-122"/>
                <a:hlinkClick r:id="rId7" action="ppaction://hlinksldjump"/>
              </a:rPr>
              <a:t>6</a:t>
            </a:r>
            <a:r>
              <a:rPr lang="zh-CN" altLang="en-US" sz="2400" dirty="0" smtClean="0">
                <a:ea typeface="黑体" pitchFamily="49" charset="-122"/>
              </a:rPr>
              <a:t>  </a:t>
            </a:r>
            <a:r>
              <a:rPr lang="zh-CN" altLang="en-US" sz="2400" dirty="0">
                <a:ea typeface="黑体" pitchFamily="49" charset="-122"/>
              </a:rPr>
              <a:t>数据库表的创建与应用</a:t>
            </a:r>
          </a:p>
        </p:txBody>
      </p:sp>
      <p:sp>
        <p:nvSpPr>
          <p:cNvPr id="362505" name="AutoShape 9"/>
          <p:cNvSpPr>
            <a:spLocks noChangeArrowheads="1"/>
          </p:cNvSpPr>
          <p:nvPr/>
        </p:nvSpPr>
        <p:spPr bwMode="auto">
          <a:xfrm>
            <a:off x="2266950" y="4179888"/>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smtClean="0">
                <a:ea typeface="黑体" pitchFamily="49" charset="-122"/>
                <a:hlinkClick r:id="" action="ppaction://noaction"/>
              </a:rPr>
              <a:t>9.</a:t>
            </a:r>
            <a:r>
              <a:rPr lang="zh-CN" altLang="en-US" sz="2400" dirty="0" smtClean="0">
                <a:ea typeface="黑体" pitchFamily="49" charset="-122"/>
                <a:hlinkClick r:id="" action="ppaction://noaction"/>
              </a:rPr>
              <a:t>7</a:t>
            </a:r>
            <a:r>
              <a:rPr lang="zh-CN" altLang="en-US" sz="2400" dirty="0" smtClean="0">
                <a:ea typeface="黑体" pitchFamily="49" charset="-122"/>
              </a:rPr>
              <a:t>  </a:t>
            </a:r>
            <a:r>
              <a:rPr lang="zh-CN" altLang="en-US" sz="2400" dirty="0">
                <a:ea typeface="黑体" pitchFamily="49" charset="-122"/>
              </a:rPr>
              <a:t>数据的查询</a:t>
            </a:r>
          </a:p>
        </p:txBody>
      </p:sp>
      <p:sp>
        <p:nvSpPr>
          <p:cNvPr id="362506" name="AutoShape 10"/>
          <p:cNvSpPr>
            <a:spLocks noChangeArrowheads="1"/>
          </p:cNvSpPr>
          <p:nvPr/>
        </p:nvSpPr>
        <p:spPr bwMode="auto">
          <a:xfrm>
            <a:off x="2266950" y="4810125"/>
            <a:ext cx="5921375" cy="438150"/>
          </a:xfrm>
          <a:prstGeom prst="roundRect">
            <a:avLst>
              <a:gd name="adj" fmla="val 50000"/>
            </a:avLst>
          </a:prstGeom>
          <a:gradFill rotWithShape="0">
            <a:gsLst>
              <a:gs pos="0">
                <a:schemeClr val="bg1"/>
              </a:gs>
              <a:gs pos="100000">
                <a:srgbClr val="FF00FF"/>
              </a:gs>
            </a:gsLst>
            <a:lin ang="0" scaled="1"/>
          </a:gradFill>
          <a:ln w="9525">
            <a:solidFill>
              <a:schemeClr val="hlink"/>
            </a:solidFill>
            <a:round/>
            <a:headEnd/>
            <a:tailEnd/>
          </a:ln>
          <a:effectLst/>
          <a:extLst>
            <a:ext uri="{AF507438-7753-43E0-B8FC-AC1667EBCBE1}">
              <a14:hiddenEffects xmlns:a14="http://schemas.microsoft.com/office/drawing/2010/main">
                <a:effectLst>
                  <a:outerShdw dist="17961" dir="2700000" algn="ctr" rotWithShape="0">
                    <a:srgbClr val="7A7A99"/>
                  </a:outerShdw>
                </a:effectLst>
              </a14:hiddenEffects>
            </a:ext>
          </a:extLst>
        </p:spPr>
        <p:txBody>
          <a:bodyPr wrap="none" anchor="ctr"/>
          <a:lstStyle/>
          <a:p>
            <a:r>
              <a:rPr lang="en-US" altLang="zh-CN" sz="2400" dirty="0" smtClean="0">
                <a:ea typeface="黑体" pitchFamily="49" charset="-122"/>
                <a:hlinkClick r:id="" action="ppaction://noaction"/>
              </a:rPr>
              <a:t>9.</a:t>
            </a:r>
            <a:r>
              <a:rPr lang="zh-CN" altLang="en-US" sz="2400" dirty="0" smtClean="0">
                <a:ea typeface="黑体" pitchFamily="49" charset="-122"/>
                <a:hlinkClick r:id="" action="ppaction://noaction"/>
              </a:rPr>
              <a:t>8 </a:t>
            </a:r>
            <a:r>
              <a:rPr lang="zh-CN" altLang="en-US" sz="2400" dirty="0" smtClean="0">
                <a:ea typeface="黑体" pitchFamily="49" charset="-122"/>
              </a:rPr>
              <a:t> </a:t>
            </a:r>
            <a:r>
              <a:rPr lang="zh-CN" altLang="en-US" sz="2400" dirty="0">
                <a:ea typeface="黑体" pitchFamily="49" charset="-122"/>
              </a:rPr>
              <a:t>SQL语句查询</a:t>
            </a:r>
          </a:p>
        </p:txBody>
      </p:sp>
      <p:sp>
        <p:nvSpPr>
          <p:cNvPr id="362507" name="AutoShape 11"/>
          <p:cNvSpPr>
            <a:spLocks noChangeArrowheads="1"/>
          </p:cNvSpPr>
          <p:nvPr/>
        </p:nvSpPr>
        <p:spPr bwMode="auto">
          <a:xfrm>
            <a:off x="2266950" y="5438775"/>
            <a:ext cx="5921375" cy="438150"/>
          </a:xfrm>
          <a:prstGeom prst="roundRect">
            <a:avLst>
              <a:gd name="adj" fmla="val 50000"/>
            </a:avLst>
          </a:prstGeom>
          <a:gradFill rotWithShape="0">
            <a:gsLst>
              <a:gs pos="0">
                <a:schemeClr val="bg1"/>
              </a:gs>
              <a:gs pos="100000">
                <a:srgbClr val="FF00FF"/>
              </a:gs>
            </a:gsLst>
            <a:lin ang="0" scaled="1"/>
          </a:gradFill>
          <a:ln w="9525">
            <a:solidFill>
              <a:srgbClr val="00CC00"/>
            </a:solidFill>
            <a:round/>
            <a:headEnd/>
            <a:tailEnd/>
          </a:ln>
          <a:effectLst/>
          <a:extLst>
            <a:ext uri="{AF507438-7753-43E0-B8FC-AC1667EBCBE1}">
              <a14:hiddenEffects xmlns:a14="http://schemas.microsoft.com/office/drawing/2010/main">
                <a:effectLst>
                  <a:outerShdw dist="17961" dir="2700000" algn="ctr" rotWithShape="0">
                    <a:srgbClr val="007A00"/>
                  </a:outerShdw>
                </a:effectLst>
              </a14:hiddenEffects>
            </a:ext>
          </a:extLst>
        </p:spPr>
        <p:txBody>
          <a:bodyPr wrap="none" anchor="ctr"/>
          <a:lstStyle/>
          <a:p>
            <a:r>
              <a:rPr lang="en-US" altLang="zh-CN" sz="2400" dirty="0" smtClean="0">
                <a:ea typeface="黑体" pitchFamily="49" charset="-122"/>
                <a:hlinkClick r:id="" action="ppaction://noaction"/>
              </a:rPr>
              <a:t>9.</a:t>
            </a:r>
            <a:r>
              <a:rPr lang="zh-CN" altLang="en-US" sz="2400" dirty="0" smtClean="0">
                <a:ea typeface="黑体" pitchFamily="49" charset="-122"/>
                <a:hlinkClick r:id="" action="ppaction://noaction"/>
              </a:rPr>
              <a:t>9</a:t>
            </a:r>
            <a:r>
              <a:rPr lang="zh-CN" altLang="en-US" sz="2400" dirty="0" smtClean="0">
                <a:ea typeface="黑体" pitchFamily="49" charset="-122"/>
              </a:rPr>
              <a:t> </a:t>
            </a:r>
            <a:r>
              <a:rPr lang="zh-CN" altLang="en-US" sz="2400" dirty="0">
                <a:ea typeface="黑体" pitchFamily="49" charset="-122"/>
              </a:rPr>
              <a:t>数据的报表与打印输出</a:t>
            </a:r>
          </a:p>
        </p:txBody>
      </p:sp>
      <p:sp>
        <p:nvSpPr>
          <p:cNvPr id="362508" name="AutoShape 12"/>
          <p:cNvSpPr>
            <a:spLocks noChangeArrowheads="1"/>
          </p:cNvSpPr>
          <p:nvPr/>
        </p:nvSpPr>
        <p:spPr bwMode="auto">
          <a:xfrm>
            <a:off x="2266950" y="6067425"/>
            <a:ext cx="5921375" cy="438150"/>
          </a:xfrm>
          <a:prstGeom prst="roundRect">
            <a:avLst>
              <a:gd name="adj" fmla="val 50000"/>
            </a:avLst>
          </a:prstGeom>
          <a:gradFill rotWithShape="0">
            <a:gsLst>
              <a:gs pos="0">
                <a:schemeClr val="bg1"/>
              </a:gs>
              <a:gs pos="100000">
                <a:srgbClr val="FF00FF"/>
              </a:gs>
            </a:gsLst>
            <a:lin ang="0" scaled="1"/>
          </a:gradFill>
          <a:ln w="9525">
            <a:solidFill>
              <a:schemeClr val="accent1"/>
            </a:solidFill>
            <a:round/>
            <a:headEnd/>
            <a:tailEnd/>
          </a:ln>
          <a:effectLst/>
          <a:extLst>
            <a:ext uri="{AF507438-7753-43E0-B8FC-AC1667EBCBE1}">
              <a14:hiddenEffects xmlns:a14="http://schemas.microsoft.com/office/drawing/2010/main">
                <a:effectLst>
                  <a:outerShdw dist="17961" dir="2700000" algn="ctr" rotWithShape="0">
                    <a:srgbClr val="991F00"/>
                  </a:outerShdw>
                </a:effectLst>
              </a14:hiddenEffects>
            </a:ext>
          </a:extLst>
        </p:spPr>
        <p:txBody>
          <a:bodyPr wrap="none" anchor="ctr"/>
          <a:lstStyle/>
          <a:p>
            <a:r>
              <a:rPr lang="en-US" altLang="zh-CN" sz="2400" dirty="0" smtClean="0">
                <a:ea typeface="黑体" pitchFamily="49" charset="-122"/>
                <a:hlinkClick r:id="" action="ppaction://noaction"/>
              </a:rPr>
              <a:t>9.</a:t>
            </a:r>
            <a:r>
              <a:rPr lang="zh-CN" altLang="en-US" sz="2400" dirty="0" smtClean="0">
                <a:ea typeface="黑体" pitchFamily="49" charset="-122"/>
                <a:hlinkClick r:id="" action="ppaction://noaction"/>
              </a:rPr>
              <a:t>10</a:t>
            </a:r>
            <a:r>
              <a:rPr lang="zh-CN" altLang="en-US" sz="2400" dirty="0" smtClean="0">
                <a:ea typeface="黑体" pitchFamily="49" charset="-122"/>
              </a:rPr>
              <a:t>  </a:t>
            </a:r>
            <a:r>
              <a:rPr lang="zh-CN" altLang="en-US" sz="2400" dirty="0">
                <a:ea typeface="黑体" pitchFamily="49" charset="-122"/>
              </a:rPr>
              <a:t>数据的导入与导出</a:t>
            </a:r>
          </a:p>
        </p:txBody>
      </p:sp>
    </p:spTree>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712022"/>
            <a:ext cx="5652690" cy="2638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zh-CN" altLang="en-US" sz="2100" dirty="0">
                <a:latin typeface="Arial" pitchFamily="34" charset="0"/>
                <a:ea typeface="黑体" pitchFamily="49" charset="-122"/>
              </a:rPr>
              <a:t>的复制，通常在“导航窗格”的“表”列表框中进行，有两种方法：</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使用“复制”和“粘贴”命令复制表。</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数据库“导航窗格”的“表”列表框中，单击选择某张表，然后按下</a:t>
            </a:r>
            <a:r>
              <a:rPr lang="en-US" altLang="zh-CN" sz="2100" dirty="0" err="1">
                <a:latin typeface="Arial" pitchFamily="34" charset="0"/>
                <a:ea typeface="黑体" pitchFamily="49" charset="-122"/>
              </a:rPr>
              <a:t>Ctrl+C</a:t>
            </a:r>
            <a:r>
              <a:rPr lang="zh-CN" altLang="en-US" sz="2100" dirty="0">
                <a:latin typeface="Arial" pitchFamily="34" charset="0"/>
                <a:ea typeface="黑体" pitchFamily="49" charset="-122"/>
              </a:rPr>
              <a:t>复合键，再按下</a:t>
            </a:r>
            <a:r>
              <a:rPr lang="en-US" altLang="zh-CN" sz="2100" dirty="0" err="1">
                <a:latin typeface="Arial" pitchFamily="34" charset="0"/>
                <a:ea typeface="黑体" pitchFamily="49" charset="-122"/>
              </a:rPr>
              <a:t>Ctrl+V</a:t>
            </a:r>
            <a:r>
              <a:rPr lang="zh-CN" altLang="en-US" sz="2100" dirty="0">
                <a:latin typeface="Arial" pitchFamily="34" charset="0"/>
                <a:ea typeface="黑体" pitchFamily="49" charset="-122"/>
              </a:rPr>
              <a:t>复合键，弹出如图</a:t>
            </a:r>
            <a:r>
              <a:rPr lang="en-US" altLang="zh-CN" sz="2100" dirty="0">
                <a:latin typeface="Arial" pitchFamily="34" charset="0"/>
                <a:ea typeface="黑体" pitchFamily="49" charset="-122"/>
              </a:rPr>
              <a:t>9-21</a:t>
            </a:r>
            <a:r>
              <a:rPr lang="zh-CN" altLang="en-US" sz="2100" dirty="0">
                <a:latin typeface="Arial" pitchFamily="34" charset="0"/>
                <a:ea typeface="黑体" pitchFamily="49" charset="-122"/>
              </a:rPr>
              <a:t>所示的“粘贴表方式”对话框</a:t>
            </a:r>
            <a:r>
              <a:rPr lang="zh-CN" altLang="en-US" sz="2100" dirty="0" smtClean="0">
                <a:latin typeface="Arial" pitchFamily="34" charset="0"/>
                <a:ea typeface="黑体" pitchFamily="49" charset="-122"/>
              </a:rPr>
              <a:t>。然后选择合适的方式进行复制。</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188640"/>
            <a:ext cx="37804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6</a:t>
            </a:r>
            <a:r>
              <a:rPr lang="zh-CN" altLang="en-US" sz="2200" dirty="0" smtClean="0">
                <a:ea typeface="黑体" pitchFamily="49" charset="-122"/>
              </a:rPr>
              <a:t>．表的复制</a:t>
            </a:r>
            <a:endParaRPr lang="zh-CN" altLang="en-US" sz="2200" dirty="0">
              <a:ea typeface="黑体" pitchFamily="49" charset="-122"/>
            </a:endParaRPr>
          </a:p>
        </p:txBody>
      </p:sp>
      <p:pic>
        <p:nvPicPr>
          <p:cNvPr id="4" name="图片 3"/>
          <p:cNvPicPr/>
          <p:nvPr/>
        </p:nvPicPr>
        <p:blipFill>
          <a:blip r:embed="rId2"/>
          <a:stretch>
            <a:fillRect/>
          </a:stretch>
        </p:blipFill>
        <p:spPr>
          <a:xfrm>
            <a:off x="5852795" y="357188"/>
            <a:ext cx="3216593" cy="1991692"/>
          </a:xfrm>
          <a:prstGeom prst="rect">
            <a:avLst/>
          </a:prstGeom>
        </p:spPr>
      </p:pic>
      <p:sp>
        <p:nvSpPr>
          <p:cNvPr id="5" name="矩形 4"/>
          <p:cNvSpPr/>
          <p:nvPr/>
        </p:nvSpPr>
        <p:spPr>
          <a:xfrm>
            <a:off x="6228184" y="2348880"/>
            <a:ext cx="2286000" cy="646331"/>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9-21   “</a:t>
            </a:r>
            <a:r>
              <a:rPr lang="zh-CN" altLang="en-US" dirty="0">
                <a:solidFill>
                  <a:srgbClr val="FFFFFF"/>
                </a:solidFill>
                <a:latin typeface="Arial" pitchFamily="34" charset="0"/>
                <a:ea typeface="黑体" pitchFamily="49" charset="-122"/>
              </a:rPr>
              <a:t>粘贴表方式”对话框</a:t>
            </a:r>
            <a:endParaRPr lang="zh-CN" altLang="en-US" dirty="0"/>
          </a:p>
        </p:txBody>
      </p:sp>
      <p:sp>
        <p:nvSpPr>
          <p:cNvPr id="7" name="Rectangle 2"/>
          <p:cNvSpPr>
            <a:spLocks noChangeArrowheads="1"/>
          </p:cNvSpPr>
          <p:nvPr/>
        </p:nvSpPr>
        <p:spPr bwMode="auto">
          <a:xfrm>
            <a:off x="71438" y="5052730"/>
            <a:ext cx="8997950" cy="1400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如果</a:t>
            </a:r>
            <a:r>
              <a:rPr lang="zh-CN" altLang="en-US" sz="2100" dirty="0">
                <a:latin typeface="Arial" pitchFamily="34" charset="0"/>
                <a:ea typeface="黑体" pitchFamily="49" charset="-122"/>
              </a:rPr>
              <a:t>数据库中的某表不再使用，可在数据库“导航窗格”的“表”列表框中将它们选中，直接按下</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键，或单击“开始”选项卡“剪贴板”组中的“剪切”按钮 ，或单击“开始”选项卡“记录”组中的“删除”按钮 </a:t>
            </a:r>
          </a:p>
          <a:p>
            <a:r>
              <a:rPr lang="zh-CN" altLang="en-US" sz="2100" dirty="0" smtClean="0">
                <a:latin typeface="Arial" pitchFamily="34" charset="0"/>
                <a:ea typeface="黑体" pitchFamily="49" charset="-122"/>
              </a:rPr>
              <a:t>       注意</a:t>
            </a:r>
            <a:r>
              <a:rPr lang="zh-CN" altLang="en-US" sz="2100" dirty="0">
                <a:latin typeface="Arial" pitchFamily="34" charset="0"/>
                <a:ea typeface="黑体" pitchFamily="49" charset="-122"/>
              </a:rPr>
              <a:t>：以上删除表时，不能打开其“数据表视图”窗口</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71438" y="4529349"/>
            <a:ext cx="37804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7</a:t>
            </a:r>
            <a:r>
              <a:rPr lang="zh-CN" altLang="en-US" sz="2200" dirty="0" smtClean="0">
                <a:ea typeface="黑体" pitchFamily="49" charset="-122"/>
              </a:rPr>
              <a:t>．表的删除</a:t>
            </a:r>
            <a:endParaRPr lang="zh-CN" altLang="en-US" sz="2200" dirty="0">
              <a:ea typeface="黑体" pitchFamily="49" charset="-122"/>
            </a:endParaRPr>
          </a:p>
        </p:txBody>
      </p:sp>
      <p:sp>
        <p:nvSpPr>
          <p:cNvPr id="9" name="Rectangle 2"/>
          <p:cNvSpPr>
            <a:spLocks noChangeArrowheads="1"/>
          </p:cNvSpPr>
          <p:nvPr/>
        </p:nvSpPr>
        <p:spPr bwMode="auto">
          <a:xfrm>
            <a:off x="71438" y="3438928"/>
            <a:ext cx="8997950" cy="10020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通过“对象另存为”菜单复制表。</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数据库“导航窗格”的“表”列表框中，单击选择某张表，执行“文件”选项卡中的“对象另存为”</a:t>
            </a:r>
            <a:r>
              <a:rPr lang="zh-CN" altLang="en-US" sz="2100" dirty="0" smtClean="0">
                <a:latin typeface="Arial" pitchFamily="34" charset="0"/>
                <a:ea typeface="黑体" pitchFamily="49" charset="-122"/>
              </a:rPr>
              <a:t>命令。</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222895717"/>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71622"/>
            <a:ext cx="8997950" cy="694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在数据库</a:t>
            </a:r>
            <a:r>
              <a:rPr lang="zh-CN" altLang="en-US" sz="1900" dirty="0">
                <a:latin typeface="Arial" pitchFamily="34" charset="0"/>
                <a:ea typeface="黑体" pitchFamily="49" charset="-122"/>
              </a:rPr>
              <a:t>“导航窗格”的“表”列表框中，右键单击需重命名的表</a:t>
            </a:r>
            <a:r>
              <a:rPr lang="zh-CN" altLang="en-US" sz="1900" dirty="0" smtClean="0">
                <a:latin typeface="Arial" pitchFamily="34" charset="0"/>
                <a:ea typeface="黑体" pitchFamily="49" charset="-122"/>
              </a:rPr>
              <a:t>，执行快捷菜单“重命名”命令。</a:t>
            </a:r>
            <a:endParaRPr lang="zh-CN" altLang="en-US" sz="1900" dirty="0">
              <a:latin typeface="Arial" pitchFamily="34" charset="0"/>
              <a:ea typeface="黑体" pitchFamily="49" charset="-122"/>
            </a:endParaRPr>
          </a:p>
        </p:txBody>
      </p:sp>
      <p:sp>
        <p:nvSpPr>
          <p:cNvPr id="3" name="Rectangle 3"/>
          <p:cNvSpPr>
            <a:spLocks noChangeArrowheads="1"/>
          </p:cNvSpPr>
          <p:nvPr/>
        </p:nvSpPr>
        <p:spPr bwMode="auto">
          <a:xfrm>
            <a:off x="71438" y="188640"/>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8</a:t>
            </a:r>
            <a:r>
              <a:rPr lang="zh-CN" altLang="en-US" sz="2200" dirty="0" smtClean="0">
                <a:ea typeface="黑体" pitchFamily="49" charset="-122"/>
              </a:rPr>
              <a:t>．表的重命名</a:t>
            </a:r>
            <a:endParaRPr lang="zh-CN" altLang="en-US" sz="2200" dirty="0">
              <a:ea typeface="黑体" pitchFamily="49" charset="-122"/>
            </a:endParaRPr>
          </a:p>
        </p:txBody>
      </p:sp>
      <p:sp>
        <p:nvSpPr>
          <p:cNvPr id="4" name="Rectangle 3"/>
          <p:cNvSpPr>
            <a:spLocks noChangeArrowheads="1"/>
          </p:cNvSpPr>
          <p:nvPr/>
        </p:nvSpPr>
        <p:spPr bwMode="auto">
          <a:xfrm>
            <a:off x="71438" y="1413912"/>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9.6.4  </a:t>
            </a:r>
            <a:r>
              <a:rPr lang="zh-CN" altLang="en-US" sz="2300" dirty="0">
                <a:latin typeface="Arial" pitchFamily="34" charset="0"/>
                <a:ea typeface="黑体" pitchFamily="49" charset="-122"/>
              </a:rPr>
              <a:t>数据的排序、索引与筛选</a:t>
            </a:r>
          </a:p>
        </p:txBody>
      </p:sp>
      <p:sp>
        <p:nvSpPr>
          <p:cNvPr id="5" name="Rectangle 2"/>
          <p:cNvSpPr>
            <a:spLocks noChangeArrowheads="1"/>
          </p:cNvSpPr>
          <p:nvPr/>
        </p:nvSpPr>
        <p:spPr bwMode="auto">
          <a:xfrm>
            <a:off x="71438" y="1896894"/>
            <a:ext cx="8997950" cy="713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排序</a:t>
            </a:r>
            <a:r>
              <a:rPr lang="zh-CN" altLang="en-US" sz="1900" dirty="0">
                <a:latin typeface="Arial" pitchFamily="34" charset="0"/>
                <a:ea typeface="黑体" pitchFamily="49" charset="-122"/>
              </a:rPr>
              <a:t>和索引的目的是为了让数据表在某个字段上有序地排列，使查询能更有效地进行</a:t>
            </a:r>
            <a:r>
              <a:rPr lang="zh-CN" altLang="en-US" sz="1900" dirty="0" smtClean="0">
                <a:latin typeface="Arial" pitchFamily="34" charset="0"/>
                <a:ea typeface="黑体" pitchFamily="49" charset="-122"/>
              </a:rPr>
              <a:t>。筛选是</a:t>
            </a:r>
            <a:r>
              <a:rPr lang="zh-CN" altLang="en-US" sz="1900" dirty="0">
                <a:latin typeface="Arial" pitchFamily="34" charset="0"/>
                <a:ea typeface="黑体" pitchFamily="49" charset="-122"/>
              </a:rPr>
              <a:t>按指定的条件将筛选出来的数据显示为新的数据表</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6" name="Rectangle 3"/>
          <p:cNvSpPr>
            <a:spLocks noChangeArrowheads="1"/>
          </p:cNvSpPr>
          <p:nvPr/>
        </p:nvSpPr>
        <p:spPr bwMode="auto">
          <a:xfrm>
            <a:off x="71438" y="2657985"/>
            <a:ext cx="4498975"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1</a:t>
            </a:r>
            <a:r>
              <a:rPr lang="zh-CN" altLang="en-US" sz="2200" dirty="0" smtClean="0">
                <a:ea typeface="黑体" pitchFamily="49" charset="-122"/>
              </a:rPr>
              <a:t>．排序</a:t>
            </a:r>
            <a:endParaRPr lang="zh-CN" altLang="en-US" sz="2200" dirty="0">
              <a:ea typeface="黑体" pitchFamily="49" charset="-122"/>
            </a:endParaRPr>
          </a:p>
        </p:txBody>
      </p:sp>
      <p:sp>
        <p:nvSpPr>
          <p:cNvPr id="7" name="Rectangle 2"/>
          <p:cNvSpPr>
            <a:spLocks noChangeArrowheads="1"/>
          </p:cNvSpPr>
          <p:nvPr/>
        </p:nvSpPr>
        <p:spPr bwMode="auto">
          <a:xfrm>
            <a:off x="71438" y="3140968"/>
            <a:ext cx="8997950"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排序</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Sort</a:t>
            </a:r>
            <a:r>
              <a:rPr lang="zh-CN" altLang="en-US" sz="1900" dirty="0" smtClean="0">
                <a:latin typeface="Arial" pitchFamily="34" charset="0"/>
                <a:ea typeface="黑体" pitchFamily="49" charset="-122"/>
              </a:rPr>
              <a:t>）必须</a:t>
            </a:r>
            <a:r>
              <a:rPr lang="zh-CN" altLang="en-US" sz="1900" dirty="0">
                <a:latin typeface="Arial" pitchFamily="34" charset="0"/>
                <a:ea typeface="黑体" pitchFamily="49" charset="-122"/>
              </a:rPr>
              <a:t>选确定</a:t>
            </a:r>
            <a:r>
              <a:rPr lang="zh-CN" altLang="en-US" sz="1900" dirty="0" smtClean="0">
                <a:latin typeface="Arial" pitchFamily="34" charset="0"/>
                <a:ea typeface="黑体" pitchFamily="49" charset="-122"/>
              </a:rPr>
              <a:t>字段（排序依据），</a:t>
            </a:r>
            <a:r>
              <a:rPr lang="zh-CN" altLang="en-US" sz="1900" dirty="0">
                <a:latin typeface="Arial" pitchFamily="34" charset="0"/>
                <a:ea typeface="黑体" pitchFamily="49" charset="-122"/>
              </a:rPr>
              <a:t>然后以升序或降序方式来重排记录。</a:t>
            </a:r>
          </a:p>
          <a:p>
            <a:r>
              <a:rPr lang="zh-CN" altLang="en-US" sz="1900" dirty="0" smtClean="0">
                <a:latin typeface="Arial" pitchFamily="34" charset="0"/>
                <a:ea typeface="黑体" pitchFamily="49" charset="-122"/>
              </a:rPr>
              <a:t>       </a:t>
            </a:r>
            <a:r>
              <a:rPr lang="zh-CN" altLang="en-US" sz="1900" dirty="0" smtClean="0">
                <a:solidFill>
                  <a:srgbClr val="FFC000"/>
                </a:solidFill>
                <a:latin typeface="Arial" pitchFamily="34" charset="0"/>
                <a:ea typeface="黑体" pitchFamily="49" charset="-122"/>
              </a:rPr>
              <a:t>注</a:t>
            </a:r>
            <a:r>
              <a:rPr lang="zh-CN" altLang="en-US" sz="1900" dirty="0">
                <a:solidFill>
                  <a:srgbClr val="FFC000"/>
                </a:solidFill>
                <a:latin typeface="Arial" pitchFamily="34" charset="0"/>
                <a:ea typeface="黑体" pitchFamily="49" charset="-122"/>
              </a:rPr>
              <a:t>：备注型字段的排序只针对前</a:t>
            </a:r>
            <a:r>
              <a:rPr lang="en-US" altLang="zh-CN" sz="1900" dirty="0">
                <a:solidFill>
                  <a:srgbClr val="FFC000"/>
                </a:solidFill>
                <a:latin typeface="Arial" pitchFamily="34" charset="0"/>
                <a:ea typeface="黑体" pitchFamily="49" charset="-122"/>
              </a:rPr>
              <a:t>255</a:t>
            </a:r>
            <a:r>
              <a:rPr lang="zh-CN" altLang="en-US" sz="1900" dirty="0">
                <a:solidFill>
                  <a:srgbClr val="FFC000"/>
                </a:solidFill>
                <a:latin typeface="Arial" pitchFamily="34" charset="0"/>
                <a:ea typeface="黑体" pitchFamily="49" charset="-122"/>
              </a:rPr>
              <a:t>个字符，“</a:t>
            </a:r>
            <a:r>
              <a:rPr lang="en-US" altLang="zh-CN" sz="1900" dirty="0">
                <a:solidFill>
                  <a:srgbClr val="FFC000"/>
                </a:solidFill>
                <a:latin typeface="Arial" pitchFamily="34" charset="0"/>
                <a:ea typeface="黑体" pitchFamily="49" charset="-122"/>
              </a:rPr>
              <a:t>OLE</a:t>
            </a:r>
            <a:r>
              <a:rPr lang="zh-CN" altLang="en-US" sz="1900" dirty="0">
                <a:solidFill>
                  <a:srgbClr val="FFC000"/>
                </a:solidFill>
                <a:latin typeface="Arial" pitchFamily="34" charset="0"/>
                <a:ea typeface="黑体" pitchFamily="49" charset="-122"/>
              </a:rPr>
              <a:t>对象”字段不能作为排序字段。</a:t>
            </a:r>
          </a:p>
          <a:p>
            <a:r>
              <a:rPr lang="zh-CN" altLang="en-US" sz="1900" dirty="0" smtClean="0">
                <a:latin typeface="Arial" pitchFamily="34" charset="0"/>
                <a:ea typeface="黑体" pitchFamily="49" charset="-122"/>
              </a:rPr>
              <a:t>      排序</a:t>
            </a:r>
            <a:r>
              <a:rPr lang="zh-CN" altLang="en-US" sz="1900" dirty="0">
                <a:latin typeface="Arial" pitchFamily="34" charset="0"/>
                <a:ea typeface="黑体" pitchFamily="49" charset="-122"/>
              </a:rPr>
              <a:t>的依据如果是单个字段，称为单字段排序，反之称为多字段排序。</a:t>
            </a:r>
          </a:p>
          <a:p>
            <a:r>
              <a:rPr lang="zh-CN" altLang="en-US" sz="1900" dirty="0">
                <a:latin typeface="Arial" pitchFamily="34" charset="0"/>
                <a:ea typeface="黑体" pitchFamily="49" charset="-122"/>
              </a:rPr>
              <a:t>不同的字段类型，排序</a:t>
            </a:r>
            <a:r>
              <a:rPr lang="zh-CN" altLang="en-US" sz="1900" dirty="0" smtClean="0">
                <a:latin typeface="Arial" pitchFamily="34" charset="0"/>
                <a:ea typeface="黑体" pitchFamily="49" charset="-122"/>
              </a:rPr>
              <a:t>有所不同，具体</a:t>
            </a:r>
            <a:r>
              <a:rPr lang="zh-CN" altLang="en-US" sz="1900" dirty="0">
                <a:latin typeface="Arial" pitchFamily="34" charset="0"/>
                <a:ea typeface="黑体" pitchFamily="49" charset="-122"/>
              </a:rPr>
              <a:t>规则如下：</a:t>
            </a:r>
          </a:p>
          <a:p>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①</a:t>
            </a:r>
            <a:r>
              <a:rPr lang="zh-CN" altLang="en-US" sz="1900" dirty="0" smtClean="0">
                <a:latin typeface="Arial" pitchFamily="34" charset="0"/>
                <a:ea typeface="黑体" pitchFamily="49" charset="-122"/>
              </a:rPr>
              <a:t>英文</a:t>
            </a:r>
            <a:r>
              <a:rPr lang="zh-CN" altLang="en-US" sz="1900" dirty="0">
                <a:latin typeface="Arial" pitchFamily="34" charset="0"/>
                <a:ea typeface="黑体" pitchFamily="49" charset="-122"/>
              </a:rPr>
              <a:t>按字母顺序排序，大、小写视为相同，升序时按</a:t>
            </a:r>
            <a:r>
              <a:rPr lang="en-US" altLang="zh-CN" sz="1900" dirty="0">
                <a:latin typeface="Arial" pitchFamily="34" charset="0"/>
                <a:ea typeface="黑体" pitchFamily="49" charset="-122"/>
              </a:rPr>
              <a:t>A</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Z </a:t>
            </a:r>
            <a:r>
              <a:rPr lang="zh-CN" altLang="en-US" sz="1900" dirty="0">
                <a:latin typeface="Arial" pitchFamily="34" charset="0"/>
                <a:ea typeface="黑体" pitchFamily="49" charset="-122"/>
              </a:rPr>
              <a:t>排序，降序时按</a:t>
            </a:r>
            <a:r>
              <a:rPr lang="en-US" altLang="zh-CN" sz="1900" dirty="0">
                <a:latin typeface="Arial" pitchFamily="34" charset="0"/>
                <a:ea typeface="黑体" pitchFamily="49" charset="-122"/>
              </a:rPr>
              <a:t>Z</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A</a:t>
            </a:r>
            <a:r>
              <a:rPr lang="zh-CN" altLang="en-US" sz="1900" dirty="0">
                <a:latin typeface="Arial" pitchFamily="34" charset="0"/>
                <a:ea typeface="黑体" pitchFamily="49" charset="-122"/>
              </a:rPr>
              <a:t>排序。</a:t>
            </a:r>
          </a:p>
          <a:p>
            <a:r>
              <a:rPr lang="zh-CN" altLang="en-US" sz="1900" dirty="0">
                <a:latin typeface="Arial" pitchFamily="34" charset="0"/>
                <a:ea typeface="黑体" pitchFamily="49" charset="-122"/>
              </a:rPr>
              <a:t>　</a:t>
            </a:r>
            <a:r>
              <a:rPr lang="zh-CN" altLang="en-US" sz="1900" dirty="0" smtClean="0">
                <a:latin typeface="Arial" pitchFamily="34" charset="0"/>
                <a:ea typeface="黑体" pitchFamily="49" charset="-122"/>
              </a:rPr>
              <a:t>　</a:t>
            </a:r>
            <a:r>
              <a:rPr lang="en-US" altLang="zh-CN" sz="1900" dirty="0" smtClean="0">
                <a:latin typeface="Arial" pitchFamily="34" charset="0"/>
                <a:ea typeface="黑体" pitchFamily="49" charset="-122"/>
              </a:rPr>
              <a:t>②</a:t>
            </a:r>
            <a:r>
              <a:rPr lang="zh-CN" altLang="en-US" sz="1900" dirty="0" smtClean="0">
                <a:latin typeface="Arial" pitchFamily="34" charset="0"/>
                <a:ea typeface="黑体" pitchFamily="49" charset="-122"/>
              </a:rPr>
              <a:t>中文</a:t>
            </a:r>
            <a:r>
              <a:rPr lang="zh-CN" altLang="en-US" sz="1900" dirty="0">
                <a:latin typeface="Arial" pitchFamily="34" charset="0"/>
                <a:ea typeface="黑体" pitchFamily="49" charset="-122"/>
              </a:rPr>
              <a:t>按拼音字母的顺序排序，升序时按</a:t>
            </a:r>
            <a:r>
              <a:rPr lang="en-US" altLang="zh-CN" sz="1900" dirty="0">
                <a:latin typeface="Arial" pitchFamily="34" charset="0"/>
                <a:ea typeface="黑体" pitchFamily="49" charset="-122"/>
              </a:rPr>
              <a:t>A</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Z </a:t>
            </a:r>
            <a:r>
              <a:rPr lang="zh-CN" altLang="en-US" sz="1900" dirty="0">
                <a:latin typeface="Arial" pitchFamily="34" charset="0"/>
                <a:ea typeface="黑体" pitchFamily="49" charset="-122"/>
              </a:rPr>
              <a:t>排序，降序时按</a:t>
            </a:r>
            <a:r>
              <a:rPr lang="en-US" altLang="zh-CN" sz="1900" dirty="0">
                <a:latin typeface="Arial" pitchFamily="34" charset="0"/>
                <a:ea typeface="黑体" pitchFamily="49" charset="-122"/>
              </a:rPr>
              <a:t>Z</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A </a:t>
            </a:r>
            <a:r>
              <a:rPr lang="zh-CN" altLang="en-US" sz="1900" dirty="0">
                <a:latin typeface="Arial" pitchFamily="34" charset="0"/>
                <a:ea typeface="黑体" pitchFamily="49" charset="-122"/>
              </a:rPr>
              <a:t>排序</a:t>
            </a:r>
            <a:r>
              <a:rPr lang="zh-CN" altLang="en-US" sz="1900" dirty="0" smtClean="0">
                <a:latin typeface="Arial" pitchFamily="34" charset="0"/>
                <a:ea typeface="黑体" pitchFamily="49" charset="-122"/>
              </a:rPr>
              <a:t>。</a:t>
            </a:r>
            <a:endParaRPr lang="en-US" altLang="zh-CN" sz="1900" dirty="0" smtClean="0">
              <a:latin typeface="Arial" pitchFamily="34" charset="0"/>
              <a:ea typeface="黑体" pitchFamily="49" charset="-122"/>
            </a:endParaRPr>
          </a:p>
          <a:p>
            <a:r>
              <a:rPr lang="en-US" altLang="zh-CN" sz="1900" dirty="0" smtClean="0">
                <a:latin typeface="Arial" pitchFamily="34" charset="0"/>
                <a:ea typeface="黑体" pitchFamily="49" charset="-122"/>
              </a:rPr>
              <a:t>　　③</a:t>
            </a:r>
            <a:r>
              <a:rPr lang="zh-CN" altLang="en-US" sz="1900" dirty="0" smtClean="0">
                <a:latin typeface="Arial" pitchFamily="34" charset="0"/>
                <a:ea typeface="黑体" pitchFamily="49" charset="-122"/>
              </a:rPr>
              <a:t>数字</a:t>
            </a:r>
            <a:r>
              <a:rPr lang="zh-CN" altLang="en-US" sz="1900" dirty="0">
                <a:latin typeface="Arial" pitchFamily="34" charset="0"/>
                <a:ea typeface="黑体" pitchFamily="49" charset="-122"/>
              </a:rPr>
              <a:t>按数字的大小排序，升序时从小到大排序，降序时从大到小排序。</a:t>
            </a:r>
          </a:p>
          <a:p>
            <a:r>
              <a:rPr lang="en-US" altLang="zh-CN" sz="1900" dirty="0" smtClean="0">
                <a:latin typeface="Arial" pitchFamily="34" charset="0"/>
                <a:ea typeface="黑体" pitchFamily="49" charset="-122"/>
              </a:rPr>
              <a:t>　　④</a:t>
            </a:r>
            <a:r>
              <a:rPr lang="zh-CN" altLang="en-US" sz="1900" dirty="0" smtClean="0">
                <a:latin typeface="Arial" pitchFamily="34" charset="0"/>
                <a:ea typeface="黑体" pitchFamily="49" charset="-122"/>
              </a:rPr>
              <a:t>日期</a:t>
            </a:r>
            <a:r>
              <a:rPr lang="zh-CN" altLang="en-US" sz="1900" dirty="0">
                <a:latin typeface="Arial" pitchFamily="34" charset="0"/>
                <a:ea typeface="黑体" pitchFamily="49" charset="-122"/>
              </a:rPr>
              <a:t>和时间字段，按日期的先后顺序排序，升序时按从前到后的顺序排序，降序时按从后向前的顺序排序。</a:t>
            </a:r>
          </a:p>
        </p:txBody>
      </p:sp>
    </p:spTree>
    <p:extLst>
      <p:ext uri="{BB962C8B-B14F-4D97-AF65-F5344CB8AC3E}">
        <p14:creationId xmlns:p14="http://schemas.microsoft.com/office/powerpoint/2010/main" val="1818415655"/>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3"/>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排序</a:t>
            </a:r>
            <a:r>
              <a:rPr lang="zh-CN" altLang="en-US" sz="2100" dirty="0">
                <a:latin typeface="Arial" pitchFamily="34" charset="0"/>
                <a:ea typeface="黑体" pitchFamily="49" charset="-122"/>
              </a:rPr>
              <a:t>操作的方法是：打开某张表的“数据表视图”，这时“开始”选项卡“排序和筛选”组中含有“升序”按钮 </a:t>
            </a:r>
            <a:r>
              <a:rPr lang="zh-CN" altLang="en-US" sz="2100" dirty="0" smtClean="0">
                <a:latin typeface="Arial" pitchFamily="34" charset="0"/>
                <a:ea typeface="黑体" pitchFamily="49" charset="-122"/>
              </a:rPr>
              <a:t>    和</a:t>
            </a:r>
            <a:r>
              <a:rPr lang="zh-CN" altLang="en-US" sz="2100" dirty="0">
                <a:latin typeface="Arial" pitchFamily="34" charset="0"/>
                <a:ea typeface="黑体" pitchFamily="49" charset="-122"/>
              </a:rPr>
              <a:t>“降序”按钮 </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只要选在数据表中单击要排序的字段名，然后单击排序按钮之一，排序就会立刻完成，排序字段名右侧出现</a:t>
            </a:r>
            <a:r>
              <a:rPr lang="zh-CN" altLang="en-US" sz="2100" dirty="0" smtClean="0">
                <a:latin typeface="Arial" pitchFamily="34" charset="0"/>
                <a:ea typeface="黑体" pitchFamily="49" charset="-122"/>
              </a:rPr>
              <a:t>“</a:t>
            </a:r>
            <a:r>
              <a:rPr lang="en-US" altLang="zh-CN" sz="2100" b="1" dirty="0" smtClean="0">
                <a:latin typeface="Arial" pitchFamily="34" charset="0"/>
                <a:ea typeface="黑体" pitchFamily="49" charset="-122"/>
              </a:rPr>
              <a:t>↑</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或</a:t>
            </a:r>
            <a:r>
              <a:rPr lang="zh-CN" altLang="en-US" sz="2100" dirty="0" smtClean="0">
                <a:latin typeface="Arial" pitchFamily="34" charset="0"/>
                <a:ea typeface="黑体" pitchFamily="49" charset="-122"/>
              </a:rPr>
              <a:t>“</a:t>
            </a:r>
            <a:r>
              <a:rPr lang="en-US" altLang="zh-CN" sz="2100" b="1" dirty="0" smtClean="0">
                <a:latin typeface="Arial" pitchFamily="34" charset="0"/>
                <a:ea typeface="黑体" pitchFamily="49" charset="-122"/>
              </a:rPr>
              <a:t>↓</a:t>
            </a:r>
            <a:r>
              <a:rPr lang="zh-CN" altLang="en-US" sz="2100" dirty="0" smtClean="0">
                <a:latin typeface="Arial" pitchFamily="34" charset="0"/>
                <a:ea typeface="黑体" pitchFamily="49" charset="-122"/>
              </a:rPr>
              <a:t> ”</a:t>
            </a:r>
            <a:r>
              <a:rPr lang="zh-CN" altLang="en-US" sz="2100" dirty="0">
                <a:latin typeface="Arial" pitchFamily="34" charset="0"/>
                <a:ea typeface="黑体" pitchFamily="49" charset="-122"/>
              </a:rPr>
              <a:t>标志</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保存数据表时，</a:t>
            </a:r>
            <a:r>
              <a:rPr lang="en-US" altLang="zh-CN" sz="2100" dirty="0">
                <a:latin typeface="Arial" pitchFamily="34" charset="0"/>
                <a:ea typeface="黑体" pitchFamily="49" charset="-122"/>
              </a:rPr>
              <a:t>Access </a:t>
            </a:r>
            <a:r>
              <a:rPr lang="zh-CN" altLang="en-US" sz="2100" dirty="0">
                <a:latin typeface="Arial" pitchFamily="34" charset="0"/>
                <a:ea typeface="黑体" pitchFamily="49" charset="-122"/>
              </a:rPr>
              <a:t>将保存该排序次序，并在重新打开该表时，自动重新应用</a:t>
            </a:r>
            <a:r>
              <a:rPr lang="zh-CN" altLang="en-US" sz="2100" dirty="0" smtClean="0">
                <a:latin typeface="Arial" pitchFamily="34" charset="0"/>
                <a:ea typeface="黑体" pitchFamily="49" charset="-122"/>
              </a:rPr>
              <a:t>排序。</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9-7】  </a:t>
            </a:r>
            <a:r>
              <a:rPr lang="zh-CN" altLang="en-US" sz="2100" dirty="0">
                <a:latin typeface="Arial" pitchFamily="34" charset="0"/>
                <a:ea typeface="黑体" pitchFamily="49" charset="-122"/>
              </a:rPr>
              <a:t>按“出生日期”升序排序排列“学生”</a:t>
            </a:r>
            <a:r>
              <a:rPr lang="zh-CN" altLang="en-US" sz="2100" dirty="0" smtClean="0">
                <a:latin typeface="Arial" pitchFamily="34" charset="0"/>
                <a:ea typeface="黑体" pitchFamily="49" charset="-122"/>
              </a:rPr>
              <a:t>表，排序</a:t>
            </a:r>
            <a:r>
              <a:rPr lang="zh-CN" altLang="en-US" sz="2100" dirty="0">
                <a:latin typeface="Arial" pitchFamily="34" charset="0"/>
                <a:ea typeface="黑体" pitchFamily="49" charset="-122"/>
              </a:rPr>
              <a:t>后的情况如图</a:t>
            </a:r>
            <a:r>
              <a:rPr lang="en-US" altLang="zh-CN" sz="2100" dirty="0">
                <a:latin typeface="Arial" pitchFamily="34" charset="0"/>
                <a:ea typeface="黑体" pitchFamily="49" charset="-122"/>
              </a:rPr>
              <a:t>9-23</a:t>
            </a:r>
            <a:r>
              <a:rPr lang="zh-CN" altLang="en-US" sz="2100" dirty="0">
                <a:latin typeface="Arial" pitchFamily="34" charset="0"/>
                <a:ea typeface="黑体" pitchFamily="49" charset="-122"/>
              </a:rPr>
              <a:t>所</a:t>
            </a:r>
            <a:r>
              <a:rPr lang="zh-CN" altLang="en-US" sz="2100" dirty="0" smtClean="0">
                <a:latin typeface="Arial" pitchFamily="34" charset="0"/>
                <a:ea typeface="黑体" pitchFamily="49" charset="-122"/>
              </a:rPr>
              <a:t>示。</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排序</a:t>
            </a:r>
            <a:r>
              <a:rPr lang="zh-CN" altLang="en-US" sz="2100" dirty="0">
                <a:latin typeface="Arial" pitchFamily="34" charset="0"/>
                <a:ea typeface="黑体" pitchFamily="49" charset="-122"/>
              </a:rPr>
              <a:t>操作的</a:t>
            </a:r>
            <a:r>
              <a:rPr lang="zh-CN" altLang="en-US" sz="2100" dirty="0" smtClean="0">
                <a:latin typeface="Arial" pitchFamily="34" charset="0"/>
                <a:ea typeface="黑体" pitchFamily="49" charset="-122"/>
              </a:rPr>
              <a:t>步骤略，参见</a:t>
            </a:r>
            <a:r>
              <a:rPr lang="en-US" altLang="zh-CN" sz="2100" dirty="0" smtClean="0">
                <a:latin typeface="Arial" pitchFamily="34" charset="0"/>
                <a:ea typeface="黑体" pitchFamily="49" charset="-122"/>
              </a:rPr>
              <a:t>P393</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4" name="图片 3"/>
          <p:cNvPicPr/>
          <p:nvPr/>
        </p:nvPicPr>
        <p:blipFill>
          <a:blip r:embed="rId3"/>
          <a:stretch>
            <a:fillRect/>
          </a:stretch>
        </p:blipFill>
        <p:spPr>
          <a:xfrm>
            <a:off x="4932040" y="584999"/>
            <a:ext cx="408940" cy="179705"/>
          </a:xfrm>
          <a:prstGeom prst="rect">
            <a:avLst/>
          </a:prstGeom>
        </p:spPr>
      </p:pic>
      <p:pic>
        <p:nvPicPr>
          <p:cNvPr id="5" name="图片 4"/>
          <p:cNvPicPr/>
          <p:nvPr/>
        </p:nvPicPr>
        <p:blipFill>
          <a:blip r:embed="rId4"/>
          <a:stretch>
            <a:fillRect/>
          </a:stretch>
        </p:blipFill>
        <p:spPr>
          <a:xfrm>
            <a:off x="7164288" y="584999"/>
            <a:ext cx="408940" cy="179705"/>
          </a:xfrm>
          <a:prstGeom prst="rect">
            <a:avLst/>
          </a:prstGeom>
        </p:spPr>
      </p:pic>
      <p:sp>
        <p:nvSpPr>
          <p:cNvPr id="6" name="矩形 5"/>
          <p:cNvSpPr/>
          <p:nvPr/>
        </p:nvSpPr>
        <p:spPr>
          <a:xfrm>
            <a:off x="6021288" y="4944250"/>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9-23  </a:t>
            </a:r>
            <a:r>
              <a:rPr lang="zh-CN" altLang="en-US" dirty="0">
                <a:solidFill>
                  <a:srgbClr val="FFFFFF"/>
                </a:solidFill>
                <a:latin typeface="Arial" pitchFamily="34" charset="0"/>
                <a:ea typeface="黑体" pitchFamily="49" charset="-122"/>
              </a:rPr>
              <a:t>按“出生日期”升序排序</a:t>
            </a:r>
          </a:p>
        </p:txBody>
      </p:sp>
      <p:pic>
        <p:nvPicPr>
          <p:cNvPr id="7" name="图片 6"/>
          <p:cNvPicPr/>
          <p:nvPr/>
        </p:nvPicPr>
        <p:blipFill>
          <a:blip r:embed="rId5"/>
          <a:stretch>
            <a:fillRect/>
          </a:stretch>
        </p:blipFill>
        <p:spPr>
          <a:xfrm>
            <a:off x="5148064" y="2492896"/>
            <a:ext cx="3728408" cy="2448272"/>
          </a:xfrm>
          <a:prstGeom prst="rect">
            <a:avLst/>
          </a:prstGeom>
        </p:spPr>
      </p:pic>
      <p:sp>
        <p:nvSpPr>
          <p:cNvPr id="8" name="Rectangle 2"/>
          <p:cNvSpPr>
            <a:spLocks noChangeArrowheads="1"/>
          </p:cNvSpPr>
          <p:nvPr/>
        </p:nvSpPr>
        <p:spPr bwMode="auto">
          <a:xfrm>
            <a:off x="69926" y="3573016"/>
            <a:ext cx="5006130" cy="1984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与</a:t>
            </a:r>
            <a:r>
              <a:rPr lang="zh-CN" altLang="en-US" sz="2100" dirty="0">
                <a:latin typeface="Arial" pitchFamily="34" charset="0"/>
                <a:ea typeface="黑体" pitchFamily="49" charset="-122"/>
              </a:rPr>
              <a:t>排序不同，记录在索引（</a:t>
            </a:r>
            <a:r>
              <a:rPr lang="en-US" altLang="zh-CN" sz="2100" dirty="0">
                <a:latin typeface="Arial" pitchFamily="34" charset="0"/>
                <a:ea typeface="黑体" pitchFamily="49" charset="-122"/>
              </a:rPr>
              <a:t>Index</a:t>
            </a:r>
            <a:r>
              <a:rPr lang="zh-CN" altLang="en-US" sz="2100" dirty="0">
                <a:latin typeface="Arial" pitchFamily="34" charset="0"/>
                <a:ea typeface="黑体" pitchFamily="49" charset="-122"/>
              </a:rPr>
              <a:t>）时不对当表中的记录进行位置调整，如同书本中的目录一样，记录了索引关键字中的内容和所在记录的记录号</a:t>
            </a:r>
            <a:r>
              <a:rPr lang="zh-CN" altLang="en-US" sz="2100" dirty="0" smtClean="0">
                <a:latin typeface="Arial" pitchFamily="34" charset="0"/>
                <a:ea typeface="黑体" pitchFamily="49" charset="-122"/>
              </a:rPr>
              <a:t>。利用</a:t>
            </a:r>
            <a:r>
              <a:rPr lang="zh-CN" altLang="en-US" sz="2100" dirty="0">
                <a:latin typeface="Arial" pitchFamily="34" charset="0"/>
                <a:ea typeface="黑体" pitchFamily="49" charset="-122"/>
              </a:rPr>
              <a:t>索引可帮助用户更有效地查询数据，但创建索引需要额外的存储空间</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3"/>
          <p:cNvSpPr>
            <a:spLocks noChangeArrowheads="1"/>
          </p:cNvSpPr>
          <p:nvPr/>
        </p:nvSpPr>
        <p:spPr bwMode="auto">
          <a:xfrm>
            <a:off x="71438" y="3138041"/>
            <a:ext cx="486060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2</a:t>
            </a:r>
            <a:r>
              <a:rPr lang="zh-CN" altLang="en-US" sz="2200" dirty="0" smtClean="0">
                <a:ea typeface="黑体" pitchFamily="49" charset="-122"/>
              </a:rPr>
              <a:t>．索引</a:t>
            </a:r>
            <a:endParaRPr lang="zh-CN" altLang="en-US" sz="2200" dirty="0">
              <a:ea typeface="黑体" pitchFamily="49" charset="-122"/>
            </a:endParaRPr>
          </a:p>
        </p:txBody>
      </p:sp>
      <p:sp>
        <p:nvSpPr>
          <p:cNvPr id="10" name="Rectangle 2"/>
          <p:cNvSpPr>
            <a:spLocks noChangeArrowheads="1"/>
          </p:cNvSpPr>
          <p:nvPr/>
        </p:nvSpPr>
        <p:spPr bwMode="auto">
          <a:xfrm>
            <a:off x="69926" y="5517232"/>
            <a:ext cx="900000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索引的</a:t>
            </a:r>
            <a:r>
              <a:rPr lang="zh-CN" altLang="en-US" sz="2100" dirty="0" smtClean="0">
                <a:latin typeface="Arial" pitchFamily="34" charset="0"/>
                <a:ea typeface="黑体" pitchFamily="49" charset="-122"/>
              </a:rPr>
              <a:t>种类</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按</a:t>
            </a:r>
            <a:r>
              <a:rPr lang="zh-CN" altLang="en-US" sz="2100" dirty="0">
                <a:latin typeface="Arial" pitchFamily="34" charset="0"/>
                <a:ea typeface="黑体" pitchFamily="49" charset="-122"/>
              </a:rPr>
              <a:t>功能分类，索引可分为以下几种：</a:t>
            </a:r>
          </a:p>
          <a:p>
            <a:r>
              <a:rPr lang="en-US" altLang="zh-CN" sz="2100" dirty="0" smtClean="0">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①</a:t>
            </a:r>
            <a:r>
              <a:rPr lang="zh-CN" altLang="en-US" sz="2100" dirty="0" smtClean="0">
                <a:solidFill>
                  <a:srgbClr val="FFC000"/>
                </a:solidFill>
                <a:latin typeface="Arial" pitchFamily="34" charset="0"/>
                <a:ea typeface="黑体" pitchFamily="49" charset="-122"/>
              </a:rPr>
              <a:t>惟一索引：</a:t>
            </a:r>
            <a:r>
              <a:rPr lang="zh-CN" altLang="en-US" sz="2100" dirty="0" smtClean="0">
                <a:latin typeface="Arial" pitchFamily="34" charset="0"/>
                <a:ea typeface="黑体" pitchFamily="49" charset="-122"/>
              </a:rPr>
              <a:t>每个</a:t>
            </a:r>
            <a:r>
              <a:rPr lang="zh-CN" altLang="en-US" sz="2100" dirty="0">
                <a:latin typeface="Arial" pitchFamily="34" charset="0"/>
                <a:ea typeface="黑体" pitchFamily="49" charset="-122"/>
              </a:rPr>
              <a:t>记录的索引字段值都是惟一的，不允许相同</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239936323"/>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3286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②</a:t>
            </a:r>
            <a:r>
              <a:rPr lang="zh-CN" altLang="en-US" sz="2100" dirty="0" smtClean="0">
                <a:solidFill>
                  <a:srgbClr val="FFC000"/>
                </a:solidFill>
                <a:latin typeface="Arial" pitchFamily="34" charset="0"/>
                <a:ea typeface="黑体" pitchFamily="49" charset="-122"/>
              </a:rPr>
              <a:t>普通索引：</a:t>
            </a:r>
            <a:r>
              <a:rPr lang="zh-CN" altLang="en-US" sz="2100" dirty="0" smtClean="0">
                <a:latin typeface="Arial" pitchFamily="34" charset="0"/>
                <a:ea typeface="黑体" pitchFamily="49" charset="-122"/>
              </a:rPr>
              <a:t>索引</a:t>
            </a:r>
            <a:r>
              <a:rPr lang="zh-CN" altLang="en-US" sz="2100" dirty="0">
                <a:latin typeface="Arial" pitchFamily="34" charset="0"/>
                <a:ea typeface="黑体" pitchFamily="49" charset="-122"/>
              </a:rPr>
              <a:t>字段允许有相同的值。</a:t>
            </a:r>
          </a:p>
          <a:p>
            <a:r>
              <a:rPr lang="en-US" altLang="zh-CN" sz="2100" dirty="0" smtClean="0">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③</a:t>
            </a:r>
            <a:r>
              <a:rPr lang="zh-CN" altLang="en-US" sz="2100" dirty="0" smtClean="0">
                <a:solidFill>
                  <a:srgbClr val="FFC000"/>
                </a:solidFill>
                <a:latin typeface="Arial" pitchFamily="34" charset="0"/>
                <a:ea typeface="黑体" pitchFamily="49" charset="-122"/>
              </a:rPr>
              <a:t>主索引：</a:t>
            </a:r>
            <a:r>
              <a:rPr lang="zh-CN" altLang="en-US" sz="2100" dirty="0" smtClean="0">
                <a:latin typeface="Arial" pitchFamily="34" charset="0"/>
                <a:ea typeface="黑体" pitchFamily="49" charset="-122"/>
              </a:rPr>
              <a:t>同</a:t>
            </a:r>
            <a:r>
              <a:rPr lang="zh-CN" altLang="en-US" sz="2100" dirty="0">
                <a:latin typeface="Arial" pitchFamily="34" charset="0"/>
                <a:ea typeface="黑体" pitchFamily="49" charset="-122"/>
              </a:rPr>
              <a:t>一表中允许创建多达</a:t>
            </a:r>
            <a:r>
              <a:rPr lang="en-US" altLang="zh-CN" sz="2100" dirty="0">
                <a:latin typeface="Arial" pitchFamily="34" charset="0"/>
                <a:ea typeface="黑体" pitchFamily="49" charset="-122"/>
              </a:rPr>
              <a:t>32</a:t>
            </a:r>
            <a:r>
              <a:rPr lang="zh-CN" altLang="en-US" sz="2100" dirty="0">
                <a:latin typeface="Arial" pitchFamily="34" charset="0"/>
                <a:ea typeface="黑体" pitchFamily="49" charset="-122"/>
              </a:rPr>
              <a:t>个索引，但只可以创建一个主索引，</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将主索引字段作为当前排序字段。主索引必须是唯一索引，并且索引字段不允许出现</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值。</a:t>
            </a:r>
          </a:p>
          <a:p>
            <a:r>
              <a:rPr lang="zh-CN" altLang="en-US" sz="2100" dirty="0" smtClean="0">
                <a:latin typeface="Arial" pitchFamily="34" charset="0"/>
                <a:ea typeface="黑体" pitchFamily="49" charset="-122"/>
              </a:rPr>
              <a:t>       按</a:t>
            </a:r>
            <a:r>
              <a:rPr lang="zh-CN" altLang="en-US" sz="2100" dirty="0">
                <a:latin typeface="Arial" pitchFamily="34" charset="0"/>
                <a:ea typeface="黑体" pitchFamily="49" charset="-122"/>
              </a:rPr>
              <a:t>字段数分类，索引可分为单字段索引和多字段索引两类。多字段索引指为多个字段联合创建的索引，其中允许包含的字段可多至</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个</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创建</a:t>
            </a:r>
            <a:r>
              <a:rPr lang="zh-CN" altLang="en-US" sz="2100" dirty="0" smtClean="0">
                <a:latin typeface="Arial" pitchFamily="34" charset="0"/>
                <a:ea typeface="黑体" pitchFamily="49" charset="-122"/>
              </a:rPr>
              <a:t>索引</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即</a:t>
            </a:r>
            <a:r>
              <a:rPr lang="zh-CN" altLang="en-US" sz="2100" dirty="0">
                <a:latin typeface="Arial" pitchFamily="34" charset="0"/>
                <a:ea typeface="黑体" pitchFamily="49" charset="-122"/>
              </a:rPr>
              <a:t>为字段设置索引属性，可以在表“设计视图”和“索引”窗口中创建索引，其中降序排序仅能在“索引”窗口中设置。表</a:t>
            </a:r>
            <a:r>
              <a:rPr lang="en-US" altLang="zh-CN" sz="2100" dirty="0">
                <a:latin typeface="Arial" pitchFamily="34" charset="0"/>
                <a:ea typeface="黑体" pitchFamily="49" charset="-122"/>
              </a:rPr>
              <a:t>9-10 </a:t>
            </a:r>
            <a:r>
              <a:rPr lang="zh-CN" altLang="en-US" sz="2100" dirty="0">
                <a:latin typeface="Arial" pitchFamily="34" charset="0"/>
                <a:ea typeface="黑体" pitchFamily="49" charset="-122"/>
              </a:rPr>
              <a:t>列出了各种索引的创建方法</a:t>
            </a:r>
            <a:r>
              <a:rPr lang="zh-CN" altLang="en-US" sz="2100" dirty="0" smtClean="0">
                <a:latin typeface="Arial" pitchFamily="34" charset="0"/>
                <a:ea typeface="黑体" pitchFamily="49" charset="-122"/>
              </a:rPr>
              <a:t>。</a:t>
            </a:r>
          </a:p>
        </p:txBody>
      </p:sp>
      <p:graphicFrame>
        <p:nvGraphicFramePr>
          <p:cNvPr id="4" name="表格 3"/>
          <p:cNvGraphicFramePr>
            <a:graphicFrameLocks noGrp="1"/>
          </p:cNvGraphicFramePr>
          <p:nvPr>
            <p:extLst>
              <p:ext uri="{D42A27DB-BD31-4B8C-83A1-F6EECF244321}">
                <p14:modId xmlns:p14="http://schemas.microsoft.com/office/powerpoint/2010/main" val="3383913794"/>
              </p:ext>
            </p:extLst>
          </p:nvPr>
        </p:nvGraphicFramePr>
        <p:xfrm>
          <a:off x="673974" y="3692087"/>
          <a:ext cx="7792878" cy="2194560"/>
        </p:xfrm>
        <a:graphic>
          <a:graphicData uri="http://schemas.openxmlformats.org/drawingml/2006/table">
            <a:tbl>
              <a:tblPr firstRow="1" firstCol="1" lastRow="1" lastCol="1" bandRow="1" bandCol="1"/>
              <a:tblGrid>
                <a:gridCol w="1115060"/>
                <a:gridCol w="2485340"/>
                <a:gridCol w="3312368"/>
                <a:gridCol w="880110"/>
              </a:tblGrid>
              <a:tr h="0">
                <a:tc>
                  <a:txBody>
                    <a:bodyPr/>
                    <a:lstStyle/>
                    <a:p>
                      <a:pPr indent="0" algn="just">
                        <a:lnSpc>
                          <a:spcPct val="100000"/>
                        </a:lnSpc>
                        <a:spcAft>
                          <a:spcPts val="0"/>
                        </a:spcAft>
                      </a:pPr>
                      <a:r>
                        <a:rPr lang="zh-CN" sz="1800" b="1" kern="100" dirty="0">
                          <a:effectLst/>
                          <a:latin typeface="Times New Roman"/>
                          <a:ea typeface="宋体"/>
                        </a:rPr>
                        <a:t>创建索引</a:t>
                      </a:r>
                      <a:endParaRPr lang="zh-CN" sz="18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b="1" kern="100">
                          <a:effectLst/>
                          <a:latin typeface="Times New Roman"/>
                          <a:ea typeface="宋体"/>
                        </a:rPr>
                        <a:t>表的设计视图</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b="1" kern="100">
                          <a:effectLst/>
                          <a:latin typeface="Times New Roman"/>
                          <a:ea typeface="宋体"/>
                        </a:rPr>
                        <a:t>索引窗口</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b="1" kern="100">
                          <a:effectLst/>
                          <a:latin typeface="Times New Roman"/>
                          <a:ea typeface="宋体"/>
                        </a:rPr>
                        <a:t>说明</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a:lnSpc>
                          <a:spcPct val="100000"/>
                        </a:lnSpc>
                        <a:spcAft>
                          <a:spcPts val="0"/>
                        </a:spcAft>
                      </a:pPr>
                      <a:r>
                        <a:rPr lang="zh-CN" sz="1800" kern="100">
                          <a:effectLst/>
                          <a:latin typeface="Times New Roman"/>
                          <a:ea typeface="宋体"/>
                        </a:rPr>
                        <a:t>无索引</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kern="100">
                          <a:effectLst/>
                          <a:latin typeface="Times New Roman"/>
                          <a:ea typeface="宋体"/>
                        </a:rPr>
                        <a:t>字段</a:t>
                      </a:r>
                      <a:r>
                        <a:rPr lang="en-US" sz="1800" kern="100">
                          <a:effectLst/>
                          <a:latin typeface="Times New Roman"/>
                          <a:ea typeface="宋体"/>
                        </a:rPr>
                        <a:t>“</a:t>
                      </a:r>
                      <a:r>
                        <a:rPr lang="zh-CN" sz="1800" kern="100">
                          <a:effectLst/>
                          <a:latin typeface="Times New Roman"/>
                          <a:ea typeface="宋体"/>
                        </a:rPr>
                        <a:t>索引</a:t>
                      </a:r>
                      <a:r>
                        <a:rPr lang="en-US" sz="1800" kern="100">
                          <a:effectLst/>
                          <a:latin typeface="Times New Roman"/>
                          <a:ea typeface="宋体"/>
                        </a:rPr>
                        <a:t>”</a:t>
                      </a:r>
                      <a:r>
                        <a:rPr lang="zh-CN" sz="1800" kern="100">
                          <a:effectLst/>
                          <a:latin typeface="Times New Roman"/>
                          <a:ea typeface="宋体"/>
                        </a:rPr>
                        <a:t>属性为无</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kern="100">
                          <a:effectLst/>
                          <a:latin typeface="Times New Roman"/>
                          <a:ea typeface="宋体"/>
                        </a:rPr>
                        <a:t>不为字段填写索引行</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kern="100">
                          <a:effectLst/>
                          <a:latin typeface="Times New Roman"/>
                          <a:ea typeface="宋体"/>
                        </a:rPr>
                        <a:t>默认值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a:lnSpc>
                          <a:spcPct val="100000"/>
                        </a:lnSpc>
                        <a:spcAft>
                          <a:spcPts val="0"/>
                        </a:spcAft>
                      </a:pPr>
                      <a:r>
                        <a:rPr lang="zh-CN" sz="1800" kern="100">
                          <a:effectLst/>
                          <a:latin typeface="Times New Roman"/>
                          <a:ea typeface="宋体"/>
                        </a:rPr>
                        <a:t>普通索引</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kern="100">
                          <a:effectLst/>
                          <a:latin typeface="Times New Roman"/>
                          <a:ea typeface="宋体"/>
                        </a:rPr>
                        <a:t>字段</a:t>
                      </a:r>
                      <a:r>
                        <a:rPr lang="en-US" sz="1800" kern="100">
                          <a:effectLst/>
                          <a:latin typeface="Times New Roman"/>
                          <a:ea typeface="宋体"/>
                        </a:rPr>
                        <a:t>“</a:t>
                      </a:r>
                      <a:r>
                        <a:rPr lang="zh-CN" sz="1800" kern="100">
                          <a:effectLst/>
                          <a:latin typeface="Times New Roman"/>
                          <a:ea typeface="宋体"/>
                        </a:rPr>
                        <a:t>索引</a:t>
                      </a:r>
                      <a:r>
                        <a:rPr lang="en-US" sz="1800" kern="100">
                          <a:effectLst/>
                          <a:latin typeface="Times New Roman"/>
                          <a:ea typeface="宋体"/>
                        </a:rPr>
                        <a:t>”</a:t>
                      </a:r>
                      <a:r>
                        <a:rPr lang="zh-CN" sz="1800" kern="100">
                          <a:effectLst/>
                          <a:latin typeface="Times New Roman"/>
                          <a:ea typeface="宋体"/>
                        </a:rPr>
                        <a:t>属性选</a:t>
                      </a:r>
                      <a:r>
                        <a:rPr lang="en-US" sz="1800" kern="100">
                          <a:effectLst/>
                          <a:latin typeface="Times New Roman"/>
                          <a:ea typeface="宋体"/>
                        </a:rPr>
                        <a:t>“</a:t>
                      </a:r>
                      <a:r>
                        <a:rPr lang="zh-CN" sz="1800" kern="100">
                          <a:effectLst/>
                          <a:latin typeface="Times New Roman"/>
                          <a:ea typeface="宋体"/>
                        </a:rPr>
                        <a:t>有（有重复）</a:t>
                      </a:r>
                      <a:r>
                        <a:rPr lang="en-US" sz="1800" kern="100">
                          <a:effectLst/>
                          <a:latin typeface="Times New Roman"/>
                          <a:ea typeface="宋体"/>
                        </a:rPr>
                        <a:t>”</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kern="100">
                          <a:effectLst/>
                          <a:latin typeface="Times New Roman"/>
                          <a:ea typeface="宋体"/>
                        </a:rPr>
                        <a:t>为字段填写索引行，且</a:t>
                      </a:r>
                      <a:r>
                        <a:rPr lang="en-US" sz="1800" kern="100">
                          <a:effectLst/>
                          <a:latin typeface="Times New Roman"/>
                          <a:ea typeface="宋体"/>
                        </a:rPr>
                        <a:t>“</a:t>
                      </a:r>
                      <a:r>
                        <a:rPr lang="zh-CN" sz="1800" kern="100">
                          <a:effectLst/>
                          <a:latin typeface="Times New Roman"/>
                          <a:ea typeface="宋体"/>
                        </a:rPr>
                        <a:t>惟一索引</a:t>
                      </a:r>
                      <a:r>
                        <a:rPr lang="en-US" sz="1800" kern="100">
                          <a:effectLst/>
                          <a:latin typeface="Times New Roman"/>
                          <a:ea typeface="宋体"/>
                        </a:rPr>
                        <a:t>”</a:t>
                      </a:r>
                      <a:r>
                        <a:rPr lang="zh-CN" sz="1800" kern="100">
                          <a:effectLst/>
                          <a:latin typeface="Times New Roman"/>
                          <a:ea typeface="宋体"/>
                        </a:rPr>
                        <a:t>选</a:t>
                      </a:r>
                      <a:r>
                        <a:rPr lang="en-US" sz="1800" kern="100">
                          <a:effectLst/>
                          <a:latin typeface="Times New Roman"/>
                          <a:ea typeface="宋体"/>
                        </a:rPr>
                        <a:t>“</a:t>
                      </a:r>
                      <a:r>
                        <a:rPr lang="zh-CN" sz="1800" kern="100">
                          <a:effectLst/>
                          <a:latin typeface="Times New Roman"/>
                          <a:ea typeface="宋体"/>
                        </a:rPr>
                        <a:t>否</a:t>
                      </a:r>
                      <a:r>
                        <a:rPr lang="en-US" sz="1800" kern="100">
                          <a:effectLst/>
                          <a:latin typeface="Times New Roman"/>
                          <a:ea typeface="宋体"/>
                        </a:rPr>
                        <a:t>”</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800" kern="100" dirty="0">
                          <a:effectLst/>
                          <a:latin typeface="Times New Roman"/>
                          <a:ea typeface="宋体"/>
                        </a:rPr>
                        <a:t> </a:t>
                      </a:r>
                      <a:endParaRPr lang="zh-CN" sz="18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a:lnSpc>
                          <a:spcPct val="100000"/>
                        </a:lnSpc>
                        <a:spcAft>
                          <a:spcPts val="0"/>
                        </a:spcAft>
                      </a:pPr>
                      <a:r>
                        <a:rPr lang="zh-CN" sz="1800" kern="100">
                          <a:effectLst/>
                          <a:latin typeface="Times New Roman"/>
                          <a:ea typeface="宋体"/>
                        </a:rPr>
                        <a:t>惟一索引</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kern="100">
                          <a:effectLst/>
                          <a:latin typeface="Times New Roman"/>
                          <a:ea typeface="宋体"/>
                        </a:rPr>
                        <a:t>字段</a:t>
                      </a:r>
                      <a:r>
                        <a:rPr lang="en-US" sz="1800" kern="100">
                          <a:effectLst/>
                          <a:latin typeface="Times New Roman"/>
                          <a:ea typeface="宋体"/>
                        </a:rPr>
                        <a:t>“</a:t>
                      </a:r>
                      <a:r>
                        <a:rPr lang="zh-CN" sz="1800" kern="100">
                          <a:effectLst/>
                          <a:latin typeface="Times New Roman"/>
                          <a:ea typeface="宋体"/>
                        </a:rPr>
                        <a:t>索引</a:t>
                      </a:r>
                      <a:r>
                        <a:rPr lang="en-US" sz="1800" kern="100">
                          <a:effectLst/>
                          <a:latin typeface="Times New Roman"/>
                          <a:ea typeface="宋体"/>
                        </a:rPr>
                        <a:t>”</a:t>
                      </a:r>
                      <a:r>
                        <a:rPr lang="zh-CN" sz="1800" kern="100">
                          <a:effectLst/>
                          <a:latin typeface="Times New Roman"/>
                          <a:ea typeface="宋体"/>
                        </a:rPr>
                        <a:t>属性选</a:t>
                      </a:r>
                      <a:r>
                        <a:rPr lang="en-US" sz="1800" kern="100">
                          <a:effectLst/>
                          <a:latin typeface="Times New Roman"/>
                          <a:ea typeface="宋体"/>
                        </a:rPr>
                        <a:t>“</a:t>
                      </a:r>
                      <a:r>
                        <a:rPr lang="zh-CN" sz="1800" kern="100">
                          <a:effectLst/>
                          <a:latin typeface="Times New Roman"/>
                          <a:ea typeface="宋体"/>
                        </a:rPr>
                        <a:t>有（无重复）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kern="100" dirty="0">
                          <a:effectLst/>
                          <a:latin typeface="Times New Roman"/>
                          <a:ea typeface="宋体"/>
                        </a:rPr>
                        <a:t>为字段填写索引行，且</a:t>
                      </a:r>
                      <a:r>
                        <a:rPr lang="en-US" sz="1800" kern="100" dirty="0">
                          <a:effectLst/>
                          <a:latin typeface="Times New Roman"/>
                          <a:ea typeface="宋体"/>
                        </a:rPr>
                        <a:t>“</a:t>
                      </a:r>
                      <a:r>
                        <a:rPr lang="zh-CN" sz="1800" kern="100" dirty="0">
                          <a:effectLst/>
                          <a:latin typeface="Times New Roman"/>
                          <a:ea typeface="宋体"/>
                        </a:rPr>
                        <a:t>惟一索引</a:t>
                      </a:r>
                      <a:r>
                        <a:rPr lang="en-US" sz="1800" kern="100" dirty="0">
                          <a:effectLst/>
                          <a:latin typeface="Times New Roman"/>
                          <a:ea typeface="宋体"/>
                        </a:rPr>
                        <a:t>”</a:t>
                      </a:r>
                      <a:r>
                        <a:rPr lang="zh-CN" sz="1800" kern="100" dirty="0">
                          <a:effectLst/>
                          <a:latin typeface="Times New Roman"/>
                          <a:ea typeface="宋体"/>
                        </a:rPr>
                        <a:t>选</a:t>
                      </a:r>
                      <a:r>
                        <a:rPr lang="en-US" sz="1800" kern="100" dirty="0">
                          <a:effectLst/>
                          <a:latin typeface="Times New Roman"/>
                          <a:ea typeface="宋体"/>
                        </a:rPr>
                        <a:t>“</a:t>
                      </a:r>
                      <a:r>
                        <a:rPr lang="zh-CN" sz="1800" kern="100" dirty="0">
                          <a:effectLst/>
                          <a:latin typeface="Times New Roman"/>
                          <a:ea typeface="宋体"/>
                        </a:rPr>
                        <a:t>是</a:t>
                      </a:r>
                      <a:r>
                        <a:rPr lang="en-US" sz="1800" kern="100" dirty="0">
                          <a:effectLst/>
                          <a:latin typeface="Times New Roman"/>
                          <a:ea typeface="宋体"/>
                        </a:rPr>
                        <a:t>”</a:t>
                      </a:r>
                      <a:endParaRPr lang="zh-CN" sz="18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800" kern="100">
                          <a:effectLst/>
                          <a:latin typeface="Times New Roman"/>
                          <a:ea typeface="宋体"/>
                        </a:rPr>
                        <a:t> </a:t>
                      </a:r>
                      <a:endParaRPr lang="zh-CN" sz="18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a:lnSpc>
                          <a:spcPct val="100000"/>
                        </a:lnSpc>
                        <a:spcAft>
                          <a:spcPts val="0"/>
                        </a:spcAft>
                      </a:pPr>
                      <a:r>
                        <a:rPr lang="zh-CN" sz="1800" kern="100">
                          <a:effectLst/>
                          <a:latin typeface="Times New Roman"/>
                          <a:ea typeface="宋体"/>
                        </a:rPr>
                        <a:t>主索引</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kern="100" dirty="0">
                          <a:effectLst/>
                          <a:latin typeface="Times New Roman"/>
                          <a:ea typeface="宋体"/>
                        </a:rPr>
                        <a:t>在工具栏中单击</a:t>
                      </a:r>
                      <a:r>
                        <a:rPr lang="en-US" sz="1800" kern="100" dirty="0">
                          <a:effectLst/>
                          <a:latin typeface="Times New Roman"/>
                          <a:ea typeface="宋体"/>
                        </a:rPr>
                        <a:t>“</a:t>
                      </a:r>
                      <a:r>
                        <a:rPr lang="zh-CN" sz="1800" kern="100" dirty="0">
                          <a:effectLst/>
                          <a:latin typeface="Times New Roman"/>
                          <a:ea typeface="宋体"/>
                        </a:rPr>
                        <a:t>主键</a:t>
                      </a:r>
                      <a:r>
                        <a:rPr lang="en-US" sz="1800" kern="100" dirty="0">
                          <a:effectLst/>
                          <a:latin typeface="Times New Roman"/>
                          <a:ea typeface="宋体"/>
                        </a:rPr>
                        <a:t>”</a:t>
                      </a:r>
                      <a:r>
                        <a:rPr lang="zh-CN" sz="1800" kern="100" dirty="0">
                          <a:effectLst/>
                          <a:latin typeface="Times New Roman"/>
                          <a:ea typeface="宋体"/>
                        </a:rPr>
                        <a:t>按钮</a:t>
                      </a:r>
                      <a:r>
                        <a:rPr lang="en-US" sz="1800" kern="100" dirty="0">
                          <a:effectLst/>
                          <a:latin typeface="Times New Roman"/>
                          <a:ea typeface="宋体"/>
                        </a:rPr>
                        <a:t> </a:t>
                      </a:r>
                      <a:r>
                        <a:rPr lang="en-US" sz="1800" kern="100" dirty="0" smtClean="0">
                          <a:effectLst/>
                          <a:latin typeface="Times New Roman"/>
                          <a:ea typeface="宋体"/>
                        </a:rPr>
                        <a:t>     </a:t>
                      </a:r>
                      <a:r>
                        <a:rPr lang="zh-CN" sz="1800" kern="100" dirty="0" smtClean="0">
                          <a:effectLst/>
                          <a:latin typeface="Times New Roman"/>
                          <a:ea typeface="宋体"/>
                        </a:rPr>
                        <a:t>。</a:t>
                      </a:r>
                      <a:endParaRPr lang="zh-CN" sz="18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800" kern="100" dirty="0">
                          <a:effectLst/>
                          <a:latin typeface="Times New Roman"/>
                          <a:ea typeface="宋体"/>
                        </a:rPr>
                        <a:t>为字段填写索引行，且</a:t>
                      </a:r>
                      <a:r>
                        <a:rPr lang="en-US" sz="1800" kern="100" dirty="0">
                          <a:effectLst/>
                          <a:latin typeface="Times New Roman"/>
                          <a:ea typeface="宋体"/>
                        </a:rPr>
                        <a:t>“</a:t>
                      </a:r>
                      <a:r>
                        <a:rPr lang="zh-CN" sz="1800" kern="100" dirty="0">
                          <a:effectLst/>
                          <a:latin typeface="Times New Roman"/>
                          <a:ea typeface="宋体"/>
                        </a:rPr>
                        <a:t>主索引</a:t>
                      </a:r>
                      <a:r>
                        <a:rPr lang="en-US" sz="1800" kern="100" dirty="0">
                          <a:effectLst/>
                          <a:latin typeface="Times New Roman"/>
                          <a:ea typeface="宋体"/>
                        </a:rPr>
                        <a:t>”</a:t>
                      </a:r>
                      <a:r>
                        <a:rPr lang="zh-CN" sz="1800" kern="100" dirty="0">
                          <a:effectLst/>
                          <a:latin typeface="Times New Roman"/>
                          <a:ea typeface="宋体"/>
                        </a:rPr>
                        <a:t>选</a:t>
                      </a:r>
                      <a:r>
                        <a:rPr lang="en-US" sz="1800" kern="100" dirty="0">
                          <a:effectLst/>
                          <a:latin typeface="Times New Roman"/>
                          <a:ea typeface="宋体"/>
                        </a:rPr>
                        <a:t>“</a:t>
                      </a:r>
                      <a:r>
                        <a:rPr lang="zh-CN" sz="1800" kern="100" dirty="0">
                          <a:effectLst/>
                          <a:latin typeface="Times New Roman"/>
                          <a:ea typeface="宋体"/>
                        </a:rPr>
                        <a:t>是</a:t>
                      </a:r>
                      <a:r>
                        <a:rPr lang="en-US" sz="1800" kern="100" dirty="0">
                          <a:effectLst/>
                          <a:latin typeface="Times New Roman"/>
                          <a:ea typeface="宋体"/>
                        </a:rPr>
                        <a:t>”</a:t>
                      </a:r>
                      <a:endParaRPr lang="zh-CN" sz="18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800" kern="100" dirty="0">
                          <a:effectLst/>
                          <a:latin typeface="Times New Roman"/>
                          <a:ea typeface="宋体"/>
                        </a:rPr>
                        <a:t> </a:t>
                      </a:r>
                      <a:endParaRPr lang="zh-CN" sz="1800" kern="100" dirty="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376833" name="图片 10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5661272"/>
            <a:ext cx="229500" cy="216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505768" y="6119336"/>
            <a:ext cx="662473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9-10  </a:t>
            </a:r>
            <a:r>
              <a:rPr lang="zh-CN" altLang="en-US" dirty="0">
                <a:solidFill>
                  <a:srgbClr val="FFFFFF"/>
                </a:solidFill>
                <a:latin typeface="Arial" pitchFamily="34" charset="0"/>
                <a:ea typeface="黑体" pitchFamily="49" charset="-122"/>
              </a:rPr>
              <a:t>在“表设计”视图和“索引”窗口创建索引的对照表</a:t>
            </a:r>
          </a:p>
        </p:txBody>
      </p:sp>
    </p:spTree>
    <p:extLst>
      <p:ext uri="{BB962C8B-B14F-4D97-AF65-F5344CB8AC3E}">
        <p14:creationId xmlns:p14="http://schemas.microsoft.com/office/powerpoint/2010/main" val="934647049"/>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88641"/>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9-8】  </a:t>
            </a:r>
            <a:r>
              <a:rPr lang="zh-CN" altLang="en-US" sz="2100" dirty="0" smtClean="0">
                <a:latin typeface="Arial" pitchFamily="34" charset="0"/>
                <a:ea typeface="黑体" pitchFamily="49" charset="-122"/>
              </a:rPr>
              <a:t>创建</a:t>
            </a:r>
            <a:r>
              <a:rPr lang="zh-CN" altLang="en-US" sz="2100" dirty="0">
                <a:latin typeface="Arial" pitchFamily="34" charset="0"/>
                <a:ea typeface="黑体" pitchFamily="49" charset="-122"/>
              </a:rPr>
              <a:t>一个按“出生日期”普通索引来重新排列次序。</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394</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注</a:t>
            </a:r>
            <a:r>
              <a:rPr lang="zh-CN" altLang="en-US" sz="2100" dirty="0">
                <a:solidFill>
                  <a:srgbClr val="FFC000"/>
                </a:solidFill>
                <a:latin typeface="Arial" pitchFamily="34" charset="0"/>
                <a:ea typeface="黑体" pitchFamily="49" charset="-122"/>
              </a:rPr>
              <a:t>：为显示与图</a:t>
            </a:r>
            <a:r>
              <a:rPr lang="en-US" altLang="zh-CN" sz="2100" dirty="0">
                <a:solidFill>
                  <a:srgbClr val="FFC000"/>
                </a:solidFill>
                <a:latin typeface="Arial" pitchFamily="34" charset="0"/>
                <a:ea typeface="黑体" pitchFamily="49" charset="-122"/>
              </a:rPr>
              <a:t>9-23</a:t>
            </a:r>
            <a:r>
              <a:rPr lang="zh-CN" altLang="en-US" sz="2100" dirty="0">
                <a:solidFill>
                  <a:srgbClr val="FFC000"/>
                </a:solidFill>
                <a:latin typeface="Arial" pitchFamily="34" charset="0"/>
                <a:ea typeface="黑体" pitchFamily="49" charset="-122"/>
              </a:rPr>
              <a:t>所示相同效果，需要取消已设置的其它索引，如设置的“学号”索引。</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9-9】  </a:t>
            </a:r>
            <a:r>
              <a:rPr lang="zh-CN" altLang="en-US" sz="2100" dirty="0">
                <a:latin typeface="Arial" pitchFamily="34" charset="0"/>
                <a:ea typeface="黑体" pitchFamily="49" charset="-122"/>
              </a:rPr>
              <a:t>为对“学生”表设置多字段索引，要求按“性别”按升序排序、系别相同者按“出生日期”的降序排序</a:t>
            </a:r>
            <a:r>
              <a:rPr lang="zh-CN" altLang="en-US" sz="2100" dirty="0" smtClean="0">
                <a:latin typeface="Arial" pitchFamily="34" charset="0"/>
                <a:ea typeface="黑体" pitchFamily="49" charset="-122"/>
              </a:rPr>
              <a:t>，如</a:t>
            </a:r>
            <a:r>
              <a:rPr lang="zh-CN" altLang="en-US" sz="2100" dirty="0">
                <a:latin typeface="Arial" pitchFamily="34" charset="0"/>
                <a:ea typeface="黑体" pitchFamily="49" charset="-122"/>
              </a:rPr>
              <a:t>图</a:t>
            </a:r>
            <a:r>
              <a:rPr lang="en-US" altLang="zh-CN" sz="2100" dirty="0">
                <a:latin typeface="Arial" pitchFamily="34" charset="0"/>
                <a:ea typeface="黑体" pitchFamily="49" charset="-122"/>
              </a:rPr>
              <a:t>9-26</a:t>
            </a:r>
            <a:r>
              <a:rPr lang="zh-CN" altLang="en-US" sz="2100" dirty="0">
                <a:latin typeface="Arial" pitchFamily="34" charset="0"/>
                <a:ea typeface="黑体" pitchFamily="49" charset="-122"/>
              </a:rPr>
              <a:t>所示的排序效果。</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P394</a:t>
            </a:r>
            <a:r>
              <a:rPr lang="zh-CN" altLang="en-US" sz="2100" dirty="0" smtClean="0">
                <a:latin typeface="Arial" pitchFamily="34" charset="0"/>
                <a:ea typeface="黑体" pitchFamily="49" charset="-122"/>
              </a:rPr>
              <a:t>。 </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注</a:t>
            </a:r>
            <a:r>
              <a:rPr lang="zh-CN" altLang="en-US" sz="2100" dirty="0">
                <a:solidFill>
                  <a:srgbClr val="FFC000"/>
                </a:solidFill>
                <a:latin typeface="Arial" pitchFamily="34" charset="0"/>
                <a:ea typeface="黑体" pitchFamily="49" charset="-122"/>
              </a:rPr>
              <a:t>：不论在“索引”对话框索引的顺序如何，“数据表视图”窗口中显示的记录顺序总是按字段在表结构的顺序进行多字段排序</a:t>
            </a:r>
            <a:r>
              <a:rPr lang="zh-CN" altLang="en-US" sz="2100" dirty="0" smtClean="0">
                <a:solidFill>
                  <a:srgbClr val="FFC000"/>
                </a:solidFill>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4716016" y="5579948"/>
            <a:ext cx="4176464"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9-26  </a:t>
            </a:r>
            <a:r>
              <a:rPr lang="zh-CN" altLang="en-US" dirty="0">
                <a:solidFill>
                  <a:srgbClr val="FFFFFF"/>
                </a:solidFill>
                <a:latin typeface="Arial" pitchFamily="34" charset="0"/>
                <a:ea typeface="黑体" pitchFamily="49" charset="-122"/>
              </a:rPr>
              <a:t>按多字段排序后的“学生”表</a:t>
            </a:r>
          </a:p>
        </p:txBody>
      </p:sp>
      <p:pic>
        <p:nvPicPr>
          <p:cNvPr id="5" name="图片 4"/>
          <p:cNvPicPr/>
          <p:nvPr/>
        </p:nvPicPr>
        <p:blipFill>
          <a:blip r:embed="rId2"/>
          <a:stretch>
            <a:fillRect/>
          </a:stretch>
        </p:blipFill>
        <p:spPr>
          <a:xfrm>
            <a:off x="4570412" y="3267194"/>
            <a:ext cx="4394076" cy="2178030"/>
          </a:xfrm>
          <a:prstGeom prst="rect">
            <a:avLst/>
          </a:prstGeom>
        </p:spPr>
      </p:pic>
      <p:sp>
        <p:nvSpPr>
          <p:cNvPr id="6" name="Rectangle 2"/>
          <p:cNvSpPr>
            <a:spLocks noChangeArrowheads="1"/>
          </p:cNvSpPr>
          <p:nvPr/>
        </p:nvSpPr>
        <p:spPr bwMode="auto">
          <a:xfrm>
            <a:off x="71437" y="3212976"/>
            <a:ext cx="4498975" cy="2632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删除索引。</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“索引”对话框中，选定并删除一行或多行</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表“设计视图”窗口中，在字段的索引属性列表框选“无”</a:t>
            </a:r>
          </a:p>
          <a:p>
            <a:r>
              <a:rPr lang="zh-CN" altLang="en-US" sz="2100" dirty="0" smtClean="0">
                <a:latin typeface="Arial" pitchFamily="34" charset="0"/>
                <a:ea typeface="黑体" pitchFamily="49" charset="-122"/>
              </a:rPr>
              <a:t>    取消</a:t>
            </a:r>
            <a:r>
              <a:rPr lang="zh-CN" altLang="en-US" sz="2100" dirty="0">
                <a:latin typeface="Arial" pitchFamily="34" charset="0"/>
                <a:ea typeface="黑体" pitchFamily="49" charset="-122"/>
              </a:rPr>
              <a:t>主索引，在表“设计视图”窗口中选定主索引行，按“主键”按钮 </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937338208"/>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20688"/>
            <a:ext cx="8997950"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筛选</a:t>
            </a:r>
            <a:r>
              <a:rPr lang="zh-CN" altLang="en-US" sz="2100" dirty="0">
                <a:latin typeface="Arial" pitchFamily="34" charset="0"/>
                <a:ea typeface="黑体" pitchFamily="49" charset="-122"/>
              </a:rPr>
              <a:t>是让数据表中显示的记录仅仅显示满足条件的记录，而将不符合条件的记录隐藏起来。</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提供</a:t>
            </a:r>
            <a:r>
              <a:rPr lang="zh-CN" altLang="en-US" sz="2100" dirty="0" smtClean="0">
                <a:latin typeface="Arial" pitchFamily="34" charset="0"/>
                <a:ea typeface="黑体" pitchFamily="49" charset="-122"/>
              </a:rPr>
              <a:t>了</a:t>
            </a:r>
            <a:r>
              <a:rPr lang="en-US" altLang="zh-CN" sz="2100" dirty="0" smtClean="0">
                <a:latin typeface="Arial" pitchFamily="34" charset="0"/>
                <a:ea typeface="黑体" pitchFamily="49" charset="-122"/>
              </a:rPr>
              <a:t>4</a:t>
            </a:r>
            <a:r>
              <a:rPr lang="zh-CN" altLang="en-US" sz="2100" dirty="0" smtClean="0">
                <a:latin typeface="Arial" pitchFamily="34" charset="0"/>
                <a:ea typeface="黑体" pitchFamily="49" charset="-122"/>
              </a:rPr>
              <a:t>种</a:t>
            </a:r>
            <a:r>
              <a:rPr lang="zh-CN" altLang="en-US" sz="2100" dirty="0">
                <a:latin typeface="Arial" pitchFamily="34" charset="0"/>
                <a:ea typeface="黑体" pitchFamily="49" charset="-122"/>
              </a:rPr>
              <a:t>筛选</a:t>
            </a:r>
            <a:r>
              <a:rPr lang="zh-CN" altLang="en-US" sz="2100" dirty="0" smtClean="0">
                <a:latin typeface="Arial" pitchFamily="34" charset="0"/>
                <a:ea typeface="黑体" pitchFamily="49" charset="-122"/>
              </a:rPr>
              <a:t>方法。</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按选定内容筛选”就是将当前位置的内容作为条件进行筛选。</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使用</a:t>
            </a:r>
            <a:r>
              <a:rPr lang="zh-CN" altLang="en-US" sz="2100" dirty="0">
                <a:latin typeface="Arial" pitchFamily="34" charset="0"/>
                <a:ea typeface="黑体" pitchFamily="49" charset="-122"/>
              </a:rPr>
              <a:t>筛选器筛选就是它将选定的字段列中所有不重复的值以列表形式显示出来，供用户选择。</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“按窗体筛选”</a:t>
            </a:r>
            <a:r>
              <a:rPr lang="zh-CN" altLang="en-US" sz="2100" dirty="0">
                <a:latin typeface="Arial" pitchFamily="34" charset="0"/>
                <a:ea typeface="黑体" pitchFamily="49" charset="-122"/>
              </a:rPr>
              <a:t>是在“按窗体筛选”对话框中指定条件进行筛选操作，适合筛选条件比较多的筛选。设置在同一行的条件之间是“与”的关系，设置在不同行的条件之间是“或”的关系。</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“高级筛选”</a:t>
            </a:r>
            <a:r>
              <a:rPr lang="zh-CN" altLang="en-US" sz="2100" dirty="0">
                <a:latin typeface="Arial" pitchFamily="34" charset="0"/>
                <a:ea typeface="黑体" pitchFamily="49" charset="-122"/>
              </a:rPr>
              <a:t>可同时设置筛选条件和进行排序，需要编写较复杂的条件表达式</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单击</a:t>
            </a:r>
            <a:r>
              <a:rPr lang="zh-CN" altLang="en-US" sz="2100" dirty="0">
                <a:latin typeface="Arial" pitchFamily="34" charset="0"/>
                <a:ea typeface="黑体" pitchFamily="49" charset="-122"/>
              </a:rPr>
              <a:t>“切换筛选”按钮 ，系统可在筛选结果和原始数据间进行切换。</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9-10】  </a:t>
            </a:r>
            <a:r>
              <a:rPr lang="zh-CN" altLang="en-US" sz="2100" dirty="0">
                <a:latin typeface="Arial" pitchFamily="34" charset="0"/>
                <a:ea typeface="黑体" pitchFamily="49" charset="-122"/>
              </a:rPr>
              <a:t>按选定内容对“学生”表记录进行筛选，显示</a:t>
            </a:r>
            <a:r>
              <a:rPr lang="en-US" altLang="zh-CN" sz="2100" dirty="0">
                <a:latin typeface="Arial" pitchFamily="34" charset="0"/>
                <a:ea typeface="黑体" pitchFamily="49" charset="-122"/>
              </a:rPr>
              <a:t>1995</a:t>
            </a:r>
            <a:r>
              <a:rPr lang="zh-CN" altLang="en-US" sz="2100" dirty="0">
                <a:latin typeface="Arial" pitchFamily="34" charset="0"/>
                <a:ea typeface="黑体" pitchFamily="49" charset="-122"/>
              </a:rPr>
              <a:t>年出生的所有学生。</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395</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9-11】  </a:t>
            </a:r>
            <a:r>
              <a:rPr lang="zh-CN" altLang="en-US" sz="2100" dirty="0">
                <a:latin typeface="Arial" pitchFamily="34" charset="0"/>
                <a:ea typeface="黑体" pitchFamily="49" charset="-122"/>
              </a:rPr>
              <a:t>对“学生”表中的记录进行筛选，显示性别为“男”且总分小于等于</a:t>
            </a:r>
            <a:r>
              <a:rPr lang="en-US" altLang="zh-CN" sz="2100" dirty="0">
                <a:latin typeface="Arial" pitchFamily="34" charset="0"/>
                <a:ea typeface="黑体" pitchFamily="49" charset="-122"/>
              </a:rPr>
              <a:t>580</a:t>
            </a:r>
            <a:r>
              <a:rPr lang="zh-CN" altLang="en-US" sz="2100" dirty="0">
                <a:latin typeface="Arial" pitchFamily="34" charset="0"/>
                <a:ea typeface="黑体" pitchFamily="49" charset="-122"/>
              </a:rPr>
              <a:t>的所有学生。</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P396</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注：本题的操作方式要重点掌握。</a:t>
            </a:r>
            <a:endParaRPr lang="zh-CN" altLang="en-US" sz="2100" dirty="0">
              <a:solidFill>
                <a:srgbClr val="FFC000"/>
              </a:solidFill>
              <a:latin typeface="Arial" pitchFamily="34" charset="0"/>
              <a:ea typeface="黑体" pitchFamily="49" charset="-122"/>
            </a:endParaRPr>
          </a:p>
        </p:txBody>
      </p:sp>
      <p:sp>
        <p:nvSpPr>
          <p:cNvPr id="3" name="Rectangle 3"/>
          <p:cNvSpPr>
            <a:spLocks noChangeArrowheads="1"/>
          </p:cNvSpPr>
          <p:nvPr/>
        </p:nvSpPr>
        <p:spPr bwMode="auto">
          <a:xfrm>
            <a:off x="71438" y="116632"/>
            <a:ext cx="5580682"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3</a:t>
            </a:r>
            <a:r>
              <a:rPr lang="zh-CN" altLang="en-US" sz="2200" dirty="0" smtClean="0">
                <a:ea typeface="黑体" pitchFamily="49" charset="-122"/>
              </a:rPr>
              <a:t>．筛选</a:t>
            </a:r>
            <a:endParaRPr lang="zh-CN" altLang="en-US" sz="2200" dirty="0">
              <a:ea typeface="黑体" pitchFamily="49" charset="-122"/>
            </a:endParaRPr>
          </a:p>
        </p:txBody>
      </p:sp>
    </p:spTree>
    <p:extLst>
      <p:ext uri="{BB962C8B-B14F-4D97-AF65-F5344CB8AC3E}">
        <p14:creationId xmlns:p14="http://schemas.microsoft.com/office/powerpoint/2010/main" val="4231925792"/>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694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9-10】  </a:t>
            </a:r>
            <a:r>
              <a:rPr lang="en-US" altLang="zh-CN" sz="2100" dirty="0" smtClean="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9-12】  </a:t>
            </a:r>
            <a:r>
              <a:rPr lang="zh-CN" altLang="en-US" sz="2100" dirty="0">
                <a:latin typeface="Arial" pitchFamily="34" charset="0"/>
                <a:ea typeface="黑体" pitchFamily="49" charset="-122"/>
              </a:rPr>
              <a:t>使用按窗体筛选”的方法完成例</a:t>
            </a:r>
            <a:r>
              <a:rPr lang="en-US" altLang="zh-CN" sz="2100" dirty="0">
                <a:latin typeface="Arial" pitchFamily="34" charset="0"/>
                <a:ea typeface="黑体" pitchFamily="49" charset="-122"/>
              </a:rPr>
              <a:t>9-11</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P396</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3851920" y="2391017"/>
            <a:ext cx="4824536"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1</a:t>
            </a:r>
            <a:r>
              <a:rPr lang="zh-CN" altLang="en-US" sz="2200" dirty="0" smtClean="0">
                <a:ea typeface="黑体" pitchFamily="49" charset="-122"/>
              </a:rPr>
              <a:t>．建立关系</a:t>
            </a:r>
            <a:endParaRPr lang="zh-CN" altLang="en-US" sz="2200" dirty="0">
              <a:ea typeface="黑体" pitchFamily="49" charset="-122"/>
            </a:endParaRPr>
          </a:p>
        </p:txBody>
      </p:sp>
      <p:sp>
        <p:nvSpPr>
          <p:cNvPr id="4" name="Rectangle 3"/>
          <p:cNvSpPr>
            <a:spLocks noChangeArrowheads="1"/>
          </p:cNvSpPr>
          <p:nvPr/>
        </p:nvSpPr>
        <p:spPr bwMode="auto">
          <a:xfrm>
            <a:off x="71438" y="837859"/>
            <a:ext cx="4824536"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9.6.5  </a:t>
            </a:r>
            <a:r>
              <a:rPr lang="zh-CN" altLang="en-US" sz="2300" dirty="0">
                <a:latin typeface="Arial" pitchFamily="34" charset="0"/>
                <a:ea typeface="黑体" pitchFamily="49" charset="-122"/>
              </a:rPr>
              <a:t>创建数据表关联</a:t>
            </a:r>
          </a:p>
        </p:txBody>
      </p:sp>
      <p:sp>
        <p:nvSpPr>
          <p:cNvPr id="5" name="Rectangle 2"/>
          <p:cNvSpPr>
            <a:spLocks noChangeArrowheads="1"/>
          </p:cNvSpPr>
          <p:nvPr/>
        </p:nvSpPr>
        <p:spPr bwMode="auto">
          <a:xfrm>
            <a:off x="71438" y="1299778"/>
            <a:ext cx="8997950" cy="1064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数据表</a:t>
            </a:r>
            <a:r>
              <a:rPr lang="zh-CN" altLang="en-US" sz="2100" dirty="0">
                <a:latin typeface="Arial" pitchFamily="34" charset="0"/>
                <a:ea typeface="黑体" pitchFamily="49" charset="-122"/>
              </a:rPr>
              <a:t>关联是指在两个数据表中的相同域上的字段之间建立一对一、一对多或多对多的联系。数据表关联建立后，子表的记录指针与父表的记录指针保持联动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2"/>
          <p:cNvSpPr>
            <a:spLocks noChangeArrowheads="1"/>
          </p:cNvSpPr>
          <p:nvPr/>
        </p:nvSpPr>
        <p:spPr bwMode="auto">
          <a:xfrm>
            <a:off x="3851920" y="2852936"/>
            <a:ext cx="5217468" cy="2016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要</a:t>
            </a:r>
            <a:r>
              <a:rPr lang="zh-CN" altLang="en-US" sz="2100" dirty="0">
                <a:latin typeface="Arial" pitchFamily="34" charset="0"/>
                <a:ea typeface="黑体" pitchFamily="49" charset="-122"/>
              </a:rPr>
              <a:t>确定表之间的关系，具体操作步骤如下：</a:t>
            </a:r>
          </a:p>
          <a:p>
            <a:r>
              <a:rPr lang="zh-CN" altLang="en-US" sz="2100" dirty="0" smtClean="0">
                <a:latin typeface="Arial" pitchFamily="34" charset="0"/>
                <a:ea typeface="黑体" pitchFamily="49" charset="-122"/>
              </a:rPr>
              <a:t>       ⑴打开</a:t>
            </a:r>
            <a:r>
              <a:rPr lang="zh-CN" altLang="en-US" sz="2100" dirty="0">
                <a:latin typeface="Arial" pitchFamily="34" charset="0"/>
                <a:ea typeface="黑体" pitchFamily="49" charset="-122"/>
              </a:rPr>
              <a:t>要建立关系的数据库。</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打开“数据库工具”选项卡，单击“关系”组中的“关系”按钮 ，打开如图</a:t>
            </a:r>
            <a:r>
              <a:rPr lang="en-US" altLang="zh-CN" sz="2100" dirty="0">
                <a:latin typeface="Arial" pitchFamily="34" charset="0"/>
                <a:ea typeface="黑体" pitchFamily="49" charset="-122"/>
              </a:rPr>
              <a:t>9-30</a:t>
            </a:r>
            <a:r>
              <a:rPr lang="zh-CN" altLang="en-US" sz="2100" dirty="0">
                <a:latin typeface="Arial" pitchFamily="34" charset="0"/>
                <a:ea typeface="黑体" pitchFamily="49" charset="-122"/>
              </a:rPr>
              <a:t>所示的“关系”窗口界面</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7" name="图片 6" descr="C:\Users\ADMINI~1\AppData\Local\Temp\SNAGHTML42ed8a.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438" y="2888155"/>
            <a:ext cx="3564458" cy="2197030"/>
          </a:xfrm>
          <a:prstGeom prst="rect">
            <a:avLst/>
          </a:prstGeom>
          <a:noFill/>
          <a:ln>
            <a:noFill/>
          </a:ln>
        </p:spPr>
      </p:pic>
      <p:sp>
        <p:nvSpPr>
          <p:cNvPr id="8" name="矩形 7"/>
          <p:cNvSpPr/>
          <p:nvPr/>
        </p:nvSpPr>
        <p:spPr>
          <a:xfrm>
            <a:off x="827584" y="5178986"/>
            <a:ext cx="2286000" cy="369332"/>
          </a:xfrm>
          <a:prstGeom prst="rect">
            <a:avLst/>
          </a:prstGeom>
        </p:spPr>
        <p:txBody>
          <a:bodyPr>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9-30  “</a:t>
            </a:r>
            <a:r>
              <a:rPr lang="zh-CN" altLang="en-US" dirty="0">
                <a:solidFill>
                  <a:srgbClr val="FFFFFF"/>
                </a:solidFill>
                <a:latin typeface="Arial" pitchFamily="34" charset="0"/>
                <a:ea typeface="黑体" pitchFamily="49" charset="-122"/>
              </a:rPr>
              <a:t>关系”窗口 </a:t>
            </a:r>
            <a:endParaRPr lang="zh-CN" altLang="en-US" dirty="0"/>
          </a:p>
        </p:txBody>
      </p:sp>
      <p:sp>
        <p:nvSpPr>
          <p:cNvPr id="9" name="矩形 8"/>
          <p:cNvSpPr/>
          <p:nvPr/>
        </p:nvSpPr>
        <p:spPr>
          <a:xfrm>
            <a:off x="2565230" y="6012854"/>
            <a:ext cx="291534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9-31  “</a:t>
            </a:r>
            <a:r>
              <a:rPr lang="zh-CN" altLang="en-US" dirty="0">
                <a:solidFill>
                  <a:srgbClr val="FFFFFF"/>
                </a:solidFill>
                <a:latin typeface="Arial" pitchFamily="34" charset="0"/>
                <a:ea typeface="黑体" pitchFamily="49" charset="-122"/>
              </a:rPr>
              <a:t>编辑关系”对话框</a:t>
            </a:r>
          </a:p>
        </p:txBody>
      </p:sp>
      <p:pic>
        <p:nvPicPr>
          <p:cNvPr id="10" name="图片 9"/>
          <p:cNvPicPr/>
          <p:nvPr/>
        </p:nvPicPr>
        <p:blipFill>
          <a:blip r:embed="rId3"/>
          <a:stretch>
            <a:fillRect/>
          </a:stretch>
        </p:blipFill>
        <p:spPr>
          <a:xfrm>
            <a:off x="5508104" y="4869159"/>
            <a:ext cx="2880320" cy="1872209"/>
          </a:xfrm>
          <a:prstGeom prst="rect">
            <a:avLst/>
          </a:prstGeom>
        </p:spPr>
      </p:pic>
    </p:spTree>
    <p:extLst>
      <p:ext uri="{BB962C8B-B14F-4D97-AF65-F5344CB8AC3E}">
        <p14:creationId xmlns:p14="http://schemas.microsoft.com/office/powerpoint/2010/main" val="3434873322"/>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332656"/>
            <a:ext cx="8997950" cy="5904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单击“显示表”按钮 （或右击“关系”窗口空白处，执行快捷菜单中的“显示表”命令）。双击要添加的表的名称，然后关闭“显示表”对话框。</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选中某个数据表中要建立关联的字段（一般是主关键字），将其拖动到另一个相关表中的相关字段上（设置了“索引”属性的字段）。系统显示如图</a:t>
            </a:r>
            <a:r>
              <a:rPr lang="en-US" altLang="zh-CN" sz="2100" dirty="0">
                <a:latin typeface="Arial" pitchFamily="34" charset="0"/>
                <a:ea typeface="黑体" pitchFamily="49" charset="-122"/>
              </a:rPr>
              <a:t>9-30</a:t>
            </a:r>
            <a:r>
              <a:rPr lang="zh-CN" altLang="en-US" sz="2100" dirty="0">
                <a:latin typeface="Arial" pitchFamily="34" charset="0"/>
                <a:ea typeface="黑体" pitchFamily="49" charset="-122"/>
              </a:rPr>
              <a:t>所示的“编辑关系”对话框，使用对话框对关系进行必要的设置。其中：</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“实施参照完整性”</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默认</a:t>
            </a:r>
            <a:r>
              <a:rPr lang="zh-CN" altLang="en-US" sz="2100" dirty="0">
                <a:latin typeface="Arial" pitchFamily="34" charset="0"/>
                <a:ea typeface="黑体" pitchFamily="49" charset="-122"/>
              </a:rPr>
              <a:t>实施表之间的参照完整性。在数据库表中创建关系时，已实施的关系确保每一个在外键列中输入的值与相关主键列中的现有值相匹配。如果只选择此项时，则有以下规则：</a:t>
            </a: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更新</a:t>
            </a:r>
            <a:r>
              <a:rPr lang="zh-CN" altLang="en-US" sz="2100" dirty="0">
                <a:solidFill>
                  <a:srgbClr val="FFC000"/>
                </a:solidFill>
                <a:latin typeface="Arial" pitchFamily="34" charset="0"/>
                <a:ea typeface="黑体" pitchFamily="49" charset="-122"/>
              </a:rPr>
              <a:t>时，在父表中，不允许更改与子表相关记录的关联字段值；删除时，不允许在父表中删除与子表相关的记录；插入时时，不允许在子中表插入父表不存在的记录，但允许输入</a:t>
            </a:r>
            <a:r>
              <a:rPr lang="en-US" altLang="zh-CN" sz="2100" dirty="0">
                <a:solidFill>
                  <a:srgbClr val="FFC000"/>
                </a:solidFill>
                <a:latin typeface="Arial" pitchFamily="34" charset="0"/>
                <a:ea typeface="黑体" pitchFamily="49" charset="-122"/>
              </a:rPr>
              <a:t>Null</a:t>
            </a:r>
            <a:r>
              <a:rPr lang="zh-CN" altLang="en-US" sz="2100" dirty="0">
                <a:solidFill>
                  <a:srgbClr val="FFC000"/>
                </a:solidFill>
                <a:latin typeface="Arial" pitchFamily="34" charset="0"/>
                <a:ea typeface="黑体" pitchFamily="49" charset="-122"/>
              </a:rPr>
              <a:t>值。</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级联更新相关字段”。</a:t>
            </a:r>
          </a:p>
          <a:p>
            <a:r>
              <a:rPr lang="zh-CN" altLang="en-US" sz="2100" dirty="0" smtClean="0">
                <a:latin typeface="Arial" pitchFamily="34" charset="0"/>
                <a:ea typeface="黑体" pitchFamily="49" charset="-122"/>
              </a:rPr>
              <a:t>       若</a:t>
            </a:r>
            <a:r>
              <a:rPr lang="zh-CN" altLang="en-US" sz="2100" dirty="0">
                <a:latin typeface="Arial" pitchFamily="34" charset="0"/>
                <a:ea typeface="黑体" pitchFamily="49" charset="-122"/>
              </a:rPr>
              <a:t>选中此项，则更改主表的主键值时，会自动更改子表中的对应数据。</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级联删除相关字段”。</a:t>
            </a:r>
          </a:p>
          <a:p>
            <a:r>
              <a:rPr lang="zh-CN" altLang="en-US" sz="2100" dirty="0">
                <a:latin typeface="Arial" pitchFamily="34" charset="0"/>
                <a:ea typeface="黑体" pitchFamily="49" charset="-122"/>
              </a:rPr>
              <a:t>若选中此项，则删除主表中的记录时，会自动删除子表中的对应记录</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784560509"/>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⑸单击“创建”按钮，完成表间关系的定义。例如，在“</a:t>
            </a:r>
            <a:r>
              <a:rPr lang="en-US" altLang="zh-CN" sz="2000" dirty="0" smtClean="0">
                <a:latin typeface="Arial" pitchFamily="34" charset="0"/>
                <a:ea typeface="黑体" pitchFamily="49" charset="-122"/>
              </a:rPr>
              <a:t>cjgl.accdb”</a:t>
            </a:r>
            <a:r>
              <a:rPr lang="zh-CN" altLang="en-US" sz="2000" dirty="0" smtClean="0">
                <a:latin typeface="Arial" pitchFamily="34" charset="0"/>
                <a:ea typeface="黑体" pitchFamily="49" charset="-122"/>
              </a:rPr>
              <a:t>数据库中，将“学生”表中的“学号”字段拖到“成绩”表的“学号”字段上，设置参照完整性，单击“创建”按钮后出现如图</a:t>
            </a:r>
            <a:r>
              <a:rPr lang="en-US" altLang="zh-CN" sz="2000" dirty="0" smtClean="0">
                <a:latin typeface="Arial" pitchFamily="34" charset="0"/>
                <a:ea typeface="黑体" pitchFamily="49" charset="-122"/>
              </a:rPr>
              <a:t>9-32</a:t>
            </a:r>
            <a:r>
              <a:rPr lang="zh-CN" altLang="en-US" sz="2000" dirty="0" smtClean="0">
                <a:latin typeface="Arial" pitchFamily="34" charset="0"/>
                <a:ea typeface="黑体" pitchFamily="49" charset="-122"/>
              </a:rPr>
              <a:t>所示的关系连线。      </a:t>
            </a:r>
          </a:p>
          <a:p>
            <a:r>
              <a:rPr lang="zh-CN" altLang="en-US" sz="2000" dirty="0" smtClean="0">
                <a:latin typeface="Arial" pitchFamily="34" charset="0"/>
                <a:ea typeface="黑体" pitchFamily="49" charset="-122"/>
              </a:rPr>
              <a:t>       关系</a:t>
            </a:r>
            <a:r>
              <a:rPr lang="zh-CN" altLang="en-US" sz="2000" dirty="0">
                <a:latin typeface="Arial" pitchFamily="34" charset="0"/>
                <a:ea typeface="黑体" pitchFamily="49" charset="-122"/>
              </a:rPr>
              <a:t>线上对应的“一”方的位置有一个“</a:t>
            </a:r>
            <a:r>
              <a:rPr lang="en-US" altLang="zh-CN" sz="2000" dirty="0">
                <a:latin typeface="Arial" pitchFamily="34" charset="0"/>
                <a:ea typeface="黑体" pitchFamily="49" charset="-122"/>
              </a:rPr>
              <a:t>1”</a:t>
            </a:r>
            <a:r>
              <a:rPr lang="zh-CN" altLang="en-US" sz="2000" dirty="0">
                <a:latin typeface="Arial" pitchFamily="34" charset="0"/>
                <a:ea typeface="黑体" pitchFamily="49" charset="-122"/>
              </a:rPr>
              <a:t>标记，对应“多”方位置有一个“∞”标记。如果没有选择“实施参照完整性”选项，则关系线上就不会出现这两个标记。</a:t>
            </a:r>
          </a:p>
          <a:p>
            <a:r>
              <a:rPr lang="zh-CN" altLang="en-US" sz="2000" dirty="0" smtClean="0">
                <a:latin typeface="Arial" pitchFamily="34" charset="0"/>
                <a:ea typeface="黑体" pitchFamily="49" charset="-122"/>
              </a:rPr>
              <a:t>       ⑹</a:t>
            </a:r>
            <a:r>
              <a:rPr lang="zh-CN" altLang="en-US" sz="2000" dirty="0">
                <a:latin typeface="Arial" pitchFamily="34" charset="0"/>
                <a:ea typeface="黑体" pitchFamily="49" charset="-122"/>
              </a:rPr>
              <a:t>关闭“关系”</a:t>
            </a:r>
            <a:r>
              <a:rPr lang="zh-CN" altLang="en-US" sz="2000" dirty="0" smtClean="0">
                <a:latin typeface="Arial" pitchFamily="34" charset="0"/>
                <a:ea typeface="黑体" pitchFamily="49" charset="-122"/>
              </a:rPr>
              <a:t>窗口。</a:t>
            </a:r>
            <a:r>
              <a:rPr lang="zh-CN" altLang="en-US" sz="2000" dirty="0">
                <a:latin typeface="Arial" pitchFamily="34" charset="0"/>
                <a:ea typeface="黑体" pitchFamily="49" charset="-122"/>
              </a:rPr>
              <a:t>再打开“学生”表时，每行记录的前面出现一个“</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号，单击该“</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号，出现一个显示该学生所有成绩的窗口，如图</a:t>
            </a:r>
            <a:r>
              <a:rPr lang="en-US" altLang="zh-CN" sz="2000" dirty="0">
                <a:latin typeface="Arial" pitchFamily="34" charset="0"/>
                <a:ea typeface="黑体" pitchFamily="49" charset="-122"/>
              </a:rPr>
              <a:t>9-33</a:t>
            </a:r>
            <a:r>
              <a:rPr lang="zh-CN" altLang="en-US" sz="2000" dirty="0">
                <a:latin typeface="Arial" pitchFamily="34" charset="0"/>
                <a:ea typeface="黑体" pitchFamily="49" charset="-122"/>
              </a:rPr>
              <a:t>所示，体现了两个表的关系</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zh-CN" altLang="en-US" sz="2000" dirty="0" smtClean="0">
                <a:latin typeface="Arial" pitchFamily="34" charset="0"/>
                <a:ea typeface="黑体" pitchFamily="49" charset="-122"/>
              </a:rPr>
              <a:t>       </a:t>
            </a:r>
            <a:r>
              <a:rPr lang="zh-CN" altLang="en-US" sz="2000" dirty="0" smtClean="0">
                <a:solidFill>
                  <a:srgbClr val="FFC000"/>
                </a:solidFill>
                <a:latin typeface="Arial" pitchFamily="34" charset="0"/>
                <a:ea typeface="黑体" pitchFamily="49" charset="-122"/>
              </a:rPr>
              <a:t>注：若未出现图</a:t>
            </a:r>
            <a:r>
              <a:rPr lang="en-US" altLang="zh-CN" sz="2000" dirty="0" smtClean="0">
                <a:solidFill>
                  <a:srgbClr val="FFC000"/>
                </a:solidFill>
                <a:latin typeface="Arial" pitchFamily="34" charset="0"/>
                <a:ea typeface="黑体" pitchFamily="49" charset="-122"/>
              </a:rPr>
              <a:t>9-33</a:t>
            </a:r>
            <a:r>
              <a:rPr lang="zh-CN" altLang="en-US" sz="2000" dirty="0" smtClean="0">
                <a:solidFill>
                  <a:srgbClr val="FFC000"/>
                </a:solidFill>
                <a:latin typeface="Arial" pitchFamily="34" charset="0"/>
                <a:ea typeface="黑体" pitchFamily="49" charset="-122"/>
              </a:rPr>
              <a:t>所示的界面，解决方法参见</a:t>
            </a:r>
            <a:r>
              <a:rPr lang="en-US" altLang="zh-CN" sz="2000" dirty="0" smtClean="0">
                <a:solidFill>
                  <a:srgbClr val="FFC000"/>
                </a:solidFill>
                <a:latin typeface="Arial" pitchFamily="34" charset="0"/>
                <a:ea typeface="黑体" pitchFamily="49" charset="-122"/>
              </a:rPr>
              <a:t>P398</a:t>
            </a:r>
            <a:r>
              <a:rPr lang="zh-CN" altLang="en-US" sz="2000" dirty="0" smtClean="0">
                <a:solidFill>
                  <a:srgbClr val="FFC000"/>
                </a:solidFill>
                <a:latin typeface="Arial" pitchFamily="34" charset="0"/>
                <a:ea typeface="黑体" pitchFamily="49" charset="-122"/>
              </a:rPr>
              <a:t>。</a:t>
            </a:r>
            <a:endParaRPr lang="zh-CN" altLang="en-US" sz="2000" dirty="0">
              <a:solidFill>
                <a:srgbClr val="FFC000"/>
              </a:solidFill>
              <a:latin typeface="Arial" pitchFamily="34" charset="0"/>
              <a:ea typeface="黑体" pitchFamily="49" charset="-122"/>
            </a:endParaRPr>
          </a:p>
        </p:txBody>
      </p:sp>
      <p:sp>
        <p:nvSpPr>
          <p:cNvPr id="4" name="矩形 3"/>
          <p:cNvSpPr/>
          <p:nvPr/>
        </p:nvSpPr>
        <p:spPr>
          <a:xfrm>
            <a:off x="683568" y="5984056"/>
            <a:ext cx="3240360"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9-32  </a:t>
            </a:r>
            <a:r>
              <a:rPr lang="zh-CN" altLang="en-US" dirty="0">
                <a:solidFill>
                  <a:srgbClr val="FFFFFF"/>
                </a:solidFill>
                <a:latin typeface="Arial" pitchFamily="34" charset="0"/>
                <a:ea typeface="黑体" pitchFamily="49" charset="-122"/>
              </a:rPr>
              <a:t>数据表“关系”窗口 </a:t>
            </a:r>
            <a:endParaRPr lang="zh-CN" altLang="en-US" dirty="0"/>
          </a:p>
        </p:txBody>
      </p:sp>
      <p:sp>
        <p:nvSpPr>
          <p:cNvPr id="5" name="矩形 4"/>
          <p:cNvSpPr/>
          <p:nvPr/>
        </p:nvSpPr>
        <p:spPr>
          <a:xfrm>
            <a:off x="4355976" y="6030223"/>
            <a:ext cx="425632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9-33  “</a:t>
            </a:r>
            <a:r>
              <a:rPr lang="zh-CN" altLang="en-US" dirty="0">
                <a:solidFill>
                  <a:srgbClr val="FFFFFF"/>
                </a:solidFill>
                <a:latin typeface="Arial" pitchFamily="34" charset="0"/>
                <a:ea typeface="黑体" pitchFamily="49" charset="-122"/>
              </a:rPr>
              <a:t>学生”表和“成绩”表的关系</a:t>
            </a:r>
          </a:p>
        </p:txBody>
      </p:sp>
      <p:pic>
        <p:nvPicPr>
          <p:cNvPr id="6" name="图片 5"/>
          <p:cNvPicPr/>
          <p:nvPr/>
        </p:nvPicPr>
        <p:blipFill>
          <a:blip r:embed="rId2"/>
          <a:stretch>
            <a:fillRect/>
          </a:stretch>
        </p:blipFill>
        <p:spPr>
          <a:xfrm>
            <a:off x="611560" y="4078087"/>
            <a:ext cx="3240360" cy="1871193"/>
          </a:xfrm>
          <a:prstGeom prst="rect">
            <a:avLst/>
          </a:prstGeom>
        </p:spPr>
      </p:pic>
      <p:pic>
        <p:nvPicPr>
          <p:cNvPr id="7" name="图片 6" descr="C:\Users\ADMINI~1\AppData\Local\Temp\SNAGHTML39ad7e.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3968" y="3284984"/>
            <a:ext cx="4256325" cy="2664296"/>
          </a:xfrm>
          <a:prstGeom prst="rect">
            <a:avLst/>
          </a:prstGeom>
          <a:noFill/>
          <a:ln>
            <a:noFill/>
          </a:ln>
        </p:spPr>
      </p:pic>
    </p:spTree>
    <p:extLst>
      <p:ext uri="{BB962C8B-B14F-4D97-AF65-F5344CB8AC3E}">
        <p14:creationId xmlns:p14="http://schemas.microsoft.com/office/powerpoint/2010/main" val="2349111088"/>
      </p:ext>
    </p:extLst>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92696"/>
            <a:ext cx="8997950"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实施参照完整性，用来</a:t>
            </a:r>
            <a:r>
              <a:rPr lang="zh-CN" altLang="en-US" sz="2100" dirty="0">
                <a:latin typeface="Arial" pitchFamily="34" charset="0"/>
                <a:ea typeface="黑体" pitchFamily="49" charset="-122"/>
              </a:rPr>
              <a:t>确保相关表中记录之间关系的有效性，防止意外地删除或更改相关</a:t>
            </a:r>
            <a:r>
              <a:rPr lang="zh-CN" altLang="en-US" sz="2100" dirty="0" smtClean="0">
                <a:latin typeface="Arial" pitchFamily="34" charset="0"/>
                <a:ea typeface="黑体" pitchFamily="49" charset="-122"/>
              </a:rPr>
              <a:t>数据，</a:t>
            </a:r>
            <a:r>
              <a:rPr lang="zh-CN" altLang="en-US" sz="2100" dirty="0">
                <a:latin typeface="Arial" pitchFamily="34" charset="0"/>
                <a:ea typeface="黑体" pitchFamily="49" charset="-122"/>
              </a:rPr>
              <a:t>必须遵守下列规则：</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在相关表的外部关键字段中，除空值（</a:t>
            </a:r>
            <a:r>
              <a:rPr lang="en-US" altLang="zh-CN" sz="2100" dirty="0">
                <a:latin typeface="Arial" pitchFamily="34" charset="0"/>
                <a:ea typeface="黑体" pitchFamily="49" charset="-122"/>
              </a:rPr>
              <a:t>NULL</a:t>
            </a:r>
            <a:r>
              <a:rPr lang="zh-CN" altLang="en-US" sz="2100" dirty="0">
                <a:latin typeface="Arial" pitchFamily="34" charset="0"/>
                <a:ea typeface="黑体" pitchFamily="49" charset="-122"/>
              </a:rPr>
              <a:t>）外，不能有在主表的关键中不存在的数据。</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如果在相关表中存在匹配的记录，不能只删除主表的中的这个记录。</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如果某个记录有相关的记录，不能在主表中更改主关键字。</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如果需要</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为某个关系实施这些规则，在创建关系时应选中“实施参照完整性”复选框。如果出现了破坏参照完整性规则的操作，系统将自动出现禁止提示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188640"/>
            <a:ext cx="3276426"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2</a:t>
            </a:r>
            <a:r>
              <a:rPr lang="zh-CN" altLang="en-US" sz="2200" dirty="0">
                <a:ea typeface="黑体" pitchFamily="49" charset="-122"/>
              </a:rPr>
              <a:t>．设置参照完整性</a:t>
            </a:r>
          </a:p>
        </p:txBody>
      </p:sp>
      <p:sp>
        <p:nvSpPr>
          <p:cNvPr id="4" name="Rectangle 2"/>
          <p:cNvSpPr>
            <a:spLocks noChangeArrowheads="1"/>
          </p:cNvSpPr>
          <p:nvPr/>
        </p:nvSpPr>
        <p:spPr bwMode="auto">
          <a:xfrm>
            <a:off x="71438" y="4149080"/>
            <a:ext cx="5436666"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在如图</a:t>
            </a:r>
            <a:r>
              <a:rPr lang="en-US" altLang="zh-CN" sz="2100" dirty="0" smtClean="0">
                <a:latin typeface="Arial" pitchFamily="34" charset="0"/>
                <a:ea typeface="黑体" pitchFamily="49" charset="-122"/>
              </a:rPr>
              <a:t>9-35</a:t>
            </a:r>
            <a:r>
              <a:rPr lang="zh-CN" altLang="en-US" sz="2100" dirty="0" smtClean="0">
                <a:latin typeface="Arial" pitchFamily="34" charset="0"/>
                <a:ea typeface="黑体" pitchFamily="49" charset="-122"/>
              </a:rPr>
              <a:t>所示的“编辑关系”</a:t>
            </a:r>
            <a:r>
              <a:rPr lang="zh-CN" altLang="en-US" sz="2100" dirty="0">
                <a:latin typeface="Arial" pitchFamily="34" charset="0"/>
                <a:ea typeface="黑体" pitchFamily="49" charset="-122"/>
              </a:rPr>
              <a:t>对话框中，单击“联接类型”按钮，打开“联接属性”</a:t>
            </a:r>
            <a:r>
              <a:rPr lang="zh-CN" altLang="en-US" sz="2100" dirty="0" smtClean="0">
                <a:latin typeface="Arial" pitchFamily="34" charset="0"/>
                <a:ea typeface="黑体" pitchFamily="49" charset="-122"/>
              </a:rPr>
              <a:t>对话框。对话框</a:t>
            </a:r>
            <a:r>
              <a:rPr lang="zh-CN" altLang="en-US" sz="2100" dirty="0">
                <a:latin typeface="Arial" pitchFamily="34" charset="0"/>
                <a:ea typeface="黑体" pitchFamily="49" charset="-122"/>
              </a:rPr>
              <a:t>中有</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个单选项，分别对应关系运算中的</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种联接：</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第</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个选项：只包含来自两个表的联接字段相等处的行，即对应于关系运算里的“自然联接”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Rectangle 3"/>
          <p:cNvSpPr>
            <a:spLocks noChangeArrowheads="1"/>
          </p:cNvSpPr>
          <p:nvPr/>
        </p:nvSpPr>
        <p:spPr bwMode="auto">
          <a:xfrm>
            <a:off x="71438" y="3645024"/>
            <a:ext cx="3276426"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3</a:t>
            </a:r>
            <a:r>
              <a:rPr lang="zh-CN" altLang="en-US" sz="2200" dirty="0" smtClean="0">
                <a:ea typeface="黑体" pitchFamily="49" charset="-122"/>
              </a:rPr>
              <a:t>．联接类型</a:t>
            </a:r>
            <a:endParaRPr lang="zh-CN" altLang="en-US" sz="2200" dirty="0">
              <a:ea typeface="黑体" pitchFamily="49" charset="-122"/>
            </a:endParaRPr>
          </a:p>
        </p:txBody>
      </p:sp>
      <p:sp>
        <p:nvSpPr>
          <p:cNvPr id="6" name="矩形 5"/>
          <p:cNvSpPr/>
          <p:nvPr/>
        </p:nvSpPr>
        <p:spPr>
          <a:xfrm>
            <a:off x="5722962" y="5877006"/>
            <a:ext cx="2954659"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9-35  “</a:t>
            </a:r>
            <a:r>
              <a:rPr lang="zh-CN" altLang="en-US" dirty="0">
                <a:solidFill>
                  <a:srgbClr val="FFFFFF"/>
                </a:solidFill>
                <a:latin typeface="Arial" pitchFamily="34" charset="0"/>
                <a:ea typeface="黑体" pitchFamily="49" charset="-122"/>
              </a:rPr>
              <a:t>联接属性”对话框</a:t>
            </a:r>
          </a:p>
        </p:txBody>
      </p:sp>
      <p:pic>
        <p:nvPicPr>
          <p:cNvPr id="7" name="图片 6" descr="C:\Users\ADMINI~1\AppData\Local\Temp\SNAGHTML418dce.PNG"/>
          <p:cNvPicPr/>
          <p:nvPr/>
        </p:nvPicPr>
        <p:blipFill>
          <a:blip r:embed="rId2">
            <a:extLst>
              <a:ext uri="{28A0092B-C50C-407E-A947-70E740481C1C}">
                <a14:useLocalDpi xmlns:a14="http://schemas.microsoft.com/office/drawing/2010/main" val="0"/>
              </a:ext>
            </a:extLst>
          </a:blip>
          <a:srcRect/>
          <a:stretch>
            <a:fillRect/>
          </a:stretch>
        </p:blipFill>
        <p:spPr bwMode="auto">
          <a:xfrm>
            <a:off x="5508104" y="4184004"/>
            <a:ext cx="3456384" cy="1621259"/>
          </a:xfrm>
          <a:prstGeom prst="rect">
            <a:avLst/>
          </a:prstGeom>
          <a:noFill/>
          <a:ln>
            <a:noFill/>
          </a:ln>
        </p:spPr>
      </p:pic>
    </p:spTree>
    <p:extLst>
      <p:ext uri="{BB962C8B-B14F-4D97-AF65-F5344CB8AC3E}">
        <p14:creationId xmlns:p14="http://schemas.microsoft.com/office/powerpoint/2010/main" val="3206443926"/>
      </p:ext>
    </p:extLst>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ChangeArrowheads="1"/>
          </p:cNvSpPr>
          <p:nvPr/>
        </p:nvSpPr>
        <p:spPr bwMode="auto">
          <a:xfrm>
            <a:off x="74613" y="619404"/>
            <a:ext cx="4532312"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9.1.1  </a:t>
            </a:r>
            <a:r>
              <a:rPr lang="en-US" sz="2400" dirty="0" err="1">
                <a:ea typeface="黑体" pitchFamily="49" charset="-122"/>
              </a:rPr>
              <a:t>信息、数据、信息处理</a:t>
            </a:r>
            <a:endParaRPr lang="pt-BR" altLang="en-US" sz="2400" dirty="0">
              <a:ea typeface="黑体" pitchFamily="49" charset="-122"/>
            </a:endParaRPr>
          </a:p>
        </p:txBody>
      </p:sp>
      <p:sp>
        <p:nvSpPr>
          <p:cNvPr id="363523" name="Rectangle 3"/>
          <p:cNvSpPr>
            <a:spLocks noChangeArrowheads="1"/>
          </p:cNvSpPr>
          <p:nvPr/>
        </p:nvSpPr>
        <p:spPr bwMode="auto">
          <a:xfrm>
            <a:off x="74613" y="65088"/>
            <a:ext cx="4532312"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9.1  </a:t>
            </a:r>
            <a:r>
              <a:rPr lang="en-US" sz="2600" dirty="0" err="1">
                <a:latin typeface="黑体" pitchFamily="49" charset="-122"/>
                <a:ea typeface="黑体" pitchFamily="49" charset="-122"/>
              </a:rPr>
              <a:t>数据库基本概念</a:t>
            </a:r>
            <a:endParaRPr lang="zh-CN" altLang="en-US" sz="2600" dirty="0">
              <a:latin typeface="黑体" pitchFamily="49" charset="-122"/>
              <a:ea typeface="黑体" pitchFamily="49" charset="-122"/>
            </a:endParaRPr>
          </a:p>
        </p:txBody>
      </p:sp>
      <p:sp>
        <p:nvSpPr>
          <p:cNvPr id="363524" name="Rectangle 4"/>
          <p:cNvSpPr>
            <a:spLocks noChangeArrowheads="1"/>
          </p:cNvSpPr>
          <p:nvPr/>
        </p:nvSpPr>
        <p:spPr bwMode="auto">
          <a:xfrm>
            <a:off x="107950" y="1100695"/>
            <a:ext cx="8997950" cy="3744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信息</a:t>
            </a:r>
            <a:r>
              <a:rPr lang="zh-CN" altLang="en-US" sz="2200" dirty="0">
                <a:latin typeface="Arial" pitchFamily="34" charset="0"/>
                <a:ea typeface="黑体" pitchFamily="49" charset="-122"/>
              </a:rPr>
              <a:t>（Information）是客观事物属性的反映。它反映了客观事物的某一属性或某一时刻的表现形式。例如学生的姓名、身高、年龄、面貌、胖瘦、成绩等。</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数据</a:t>
            </a:r>
            <a:r>
              <a:rPr lang="zh-CN" altLang="en-US" sz="2200" dirty="0">
                <a:latin typeface="Arial" pitchFamily="34" charset="0"/>
                <a:ea typeface="黑体" pitchFamily="49" charset="-122"/>
              </a:rPr>
              <a:t>（Data）则是信息的载体，它是信息在计算机中的量化表示。例如身高1.68M、上机成绩98分等。可以看出将信息用某中符号记录下来就成了数据。</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信息</a:t>
            </a:r>
            <a:r>
              <a:rPr lang="zh-CN" altLang="en-US" sz="2200" dirty="0">
                <a:latin typeface="Arial" pitchFamily="34" charset="0"/>
                <a:ea typeface="黑体" pitchFamily="49" charset="-122"/>
              </a:rPr>
              <a:t>与数据相互联系，数据是信息的载体，信息是数据的内涵。</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信息处理</a:t>
            </a:r>
            <a:r>
              <a:rPr lang="zh-CN" altLang="en-US" sz="2200" dirty="0">
                <a:latin typeface="Arial" pitchFamily="34" charset="0"/>
                <a:ea typeface="黑体" pitchFamily="49" charset="-122"/>
              </a:rPr>
              <a:t>（Information Process）也称为数据处理，它是利用计算机对对各种形式的数据进行收集、储存、加工和传播等一系列活动的总和。数据处理的目的是通过对大量原始数据进行分析和处理，抽取或推导出对人们有价值的信息，为行动和决策提供依据。</a:t>
            </a:r>
          </a:p>
        </p:txBody>
      </p:sp>
      <p:sp>
        <p:nvSpPr>
          <p:cNvPr id="363525" name="Rectangle 5"/>
          <p:cNvSpPr>
            <a:spLocks noChangeArrowheads="1"/>
          </p:cNvSpPr>
          <p:nvPr/>
        </p:nvSpPr>
        <p:spPr bwMode="auto">
          <a:xfrm>
            <a:off x="107950" y="4891924"/>
            <a:ext cx="648027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9.1.</a:t>
            </a:r>
            <a:r>
              <a:rPr lang="zh-CN" altLang="en-US" sz="2400" dirty="0">
                <a:ea typeface="黑体" pitchFamily="49" charset="-122"/>
              </a:rPr>
              <a:t>2</a:t>
            </a:r>
            <a:r>
              <a:rPr lang="en-US" altLang="zh-CN" sz="2400" dirty="0">
                <a:ea typeface="黑体" pitchFamily="49" charset="-122"/>
              </a:rPr>
              <a:t>  </a:t>
            </a:r>
            <a:r>
              <a:rPr lang="zh-CN" altLang="en-US" sz="2400" dirty="0">
                <a:ea typeface="黑体" pitchFamily="49" charset="-122"/>
              </a:rPr>
              <a:t>数据库、数据库管理系统</a:t>
            </a:r>
            <a:r>
              <a:rPr lang="zh-CN" altLang="en-US" sz="2400" dirty="0" smtClean="0">
                <a:ea typeface="黑体" pitchFamily="49" charset="-122"/>
              </a:rPr>
              <a:t>、数据库系统</a:t>
            </a:r>
            <a:endParaRPr lang="pt-BR" altLang="en-US" sz="2400" dirty="0">
              <a:ea typeface="黑体" pitchFamily="49" charset="-122"/>
            </a:endParaRPr>
          </a:p>
        </p:txBody>
      </p:sp>
      <p:sp>
        <p:nvSpPr>
          <p:cNvPr id="363526" name="Rectangle 6"/>
          <p:cNvSpPr>
            <a:spLocks noChangeArrowheads="1"/>
          </p:cNvSpPr>
          <p:nvPr/>
        </p:nvSpPr>
        <p:spPr bwMode="auto">
          <a:xfrm>
            <a:off x="107950" y="5373216"/>
            <a:ext cx="8997950" cy="1341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数据库</a:t>
            </a:r>
            <a:r>
              <a:rPr lang="zh-CN" altLang="en-US" sz="2200" dirty="0">
                <a:latin typeface="Arial" pitchFamily="34" charset="0"/>
                <a:ea typeface="黑体" pitchFamily="49" charset="-122"/>
              </a:rPr>
              <a:t>（Data Base，简称DB）是存储在计算机内、有组织、可共享的数据集合。数据库中的数据按一定的数据模型组织、描述和存储，具有较小的数据冗余度，较高的数据独立性和扩展性，并且数据库中的数据为各个合法用户共享。</a:t>
            </a:r>
          </a:p>
        </p:txBody>
      </p:sp>
    </p:spTree>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ChangeArrowheads="1"/>
          </p:cNvSpPr>
          <p:nvPr/>
        </p:nvSpPr>
        <p:spPr bwMode="auto">
          <a:xfrm>
            <a:off x="71438" y="4725144"/>
            <a:ext cx="8997950" cy="1643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查询</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Query</a:t>
            </a:r>
            <a:r>
              <a:rPr lang="zh-CN" altLang="en-US" sz="2100" dirty="0">
                <a:latin typeface="Arial" pitchFamily="34" charset="0"/>
                <a:ea typeface="黑体" pitchFamily="49" charset="-122"/>
              </a:rPr>
              <a:t>）是按照一定的条件或要求对数据库中的数据进行</a:t>
            </a:r>
            <a:r>
              <a:rPr lang="zh-CN" altLang="en-US" sz="2100" dirty="0" smtClean="0">
                <a:latin typeface="Arial" pitchFamily="34" charset="0"/>
                <a:ea typeface="黑体" pitchFamily="49" charset="-122"/>
              </a:rPr>
              <a:t>检索，</a:t>
            </a:r>
            <a:r>
              <a:rPr lang="zh-CN" altLang="en-US" sz="2100" dirty="0">
                <a:latin typeface="Arial" pitchFamily="34" charset="0"/>
                <a:ea typeface="黑体" pitchFamily="49" charset="-122"/>
              </a:rPr>
              <a:t>查询的数据来源是表或其他</a:t>
            </a:r>
            <a:r>
              <a:rPr lang="zh-CN" altLang="en-US" sz="2100" dirty="0" smtClean="0">
                <a:latin typeface="Arial" pitchFamily="34" charset="0"/>
                <a:ea typeface="黑体" pitchFamily="49" charset="-122"/>
              </a:rPr>
              <a:t>查询。</a:t>
            </a:r>
            <a:r>
              <a:rPr lang="en-US" altLang="zh-CN" sz="2100" dirty="0" smtClean="0">
                <a:latin typeface="Arial" pitchFamily="34" charset="0"/>
                <a:ea typeface="黑体" pitchFamily="49" charset="-122"/>
              </a:rPr>
              <a:t>Access</a:t>
            </a:r>
            <a:r>
              <a:rPr lang="zh-CN" altLang="en-US" sz="2100" dirty="0">
                <a:latin typeface="Arial" pitchFamily="34" charset="0"/>
                <a:ea typeface="黑体" pitchFamily="49" charset="-122"/>
              </a:rPr>
              <a:t>将用户建立的查询规则，如查询的数据来源、输出或汇总字段、查询条件等作为查询对象保存起来，每次使用查询时，都是根据查询规则从数据源中最新相关信息生成一个动态的记录集</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85028" name="Rectangle 4"/>
          <p:cNvSpPr>
            <a:spLocks noChangeArrowheads="1"/>
          </p:cNvSpPr>
          <p:nvPr/>
        </p:nvSpPr>
        <p:spPr bwMode="auto">
          <a:xfrm>
            <a:off x="71438" y="4077073"/>
            <a:ext cx="3612773"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a:latin typeface="Arial" pitchFamily="34" charset="0"/>
                <a:ea typeface="黑体" pitchFamily="49" charset="-122"/>
              </a:rPr>
              <a:t>9.7  </a:t>
            </a:r>
            <a:r>
              <a:rPr lang="zh-CN" altLang="en-US" sz="2400" dirty="0">
                <a:latin typeface="Arial" pitchFamily="34" charset="0"/>
                <a:ea typeface="黑体" pitchFamily="49" charset="-122"/>
              </a:rPr>
              <a:t>数据的查询</a:t>
            </a:r>
          </a:p>
        </p:txBody>
      </p:sp>
      <p:sp>
        <p:nvSpPr>
          <p:cNvPr id="5" name="Rectangle 2"/>
          <p:cNvSpPr>
            <a:spLocks noChangeArrowheads="1"/>
          </p:cNvSpPr>
          <p:nvPr/>
        </p:nvSpPr>
        <p:spPr bwMode="auto">
          <a:xfrm>
            <a:off x="71438" y="116632"/>
            <a:ext cx="8997950" cy="1368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第</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个选项：包括“学生”中的所有记录和“成绩”中联接字段相等的那些记录，即对应于关系运算里的“左联接”。</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第</a:t>
            </a:r>
            <a:r>
              <a:rPr lang="en-US" altLang="zh-CN" sz="2100" dirty="0">
                <a:latin typeface="Arial" pitchFamily="34" charset="0"/>
                <a:ea typeface="黑体" pitchFamily="49" charset="-122"/>
              </a:rPr>
              <a:t>3</a:t>
            </a:r>
            <a:r>
              <a:rPr lang="zh-CN" altLang="en-US" sz="2100" dirty="0">
                <a:latin typeface="Arial" pitchFamily="34" charset="0"/>
                <a:ea typeface="黑体" pitchFamily="49" charset="-122"/>
              </a:rPr>
              <a:t>个选项：包括“成绩”中的所有记录和“学生”中联接字段相等的那些记录，即对应于关系运算里的“右联接”</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438" y="1555329"/>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4</a:t>
            </a:r>
            <a:r>
              <a:rPr lang="zh-CN" altLang="en-US" sz="2200" dirty="0" smtClean="0">
                <a:ea typeface="黑体" pitchFamily="49" charset="-122"/>
              </a:rPr>
              <a:t>．删除关系</a:t>
            </a:r>
            <a:endParaRPr lang="zh-CN" altLang="en-US" sz="2200" dirty="0">
              <a:ea typeface="黑体" pitchFamily="49" charset="-122"/>
            </a:endParaRPr>
          </a:p>
        </p:txBody>
      </p:sp>
      <p:sp>
        <p:nvSpPr>
          <p:cNvPr id="7" name="Rectangle 2"/>
          <p:cNvSpPr>
            <a:spLocks noChangeArrowheads="1"/>
          </p:cNvSpPr>
          <p:nvPr/>
        </p:nvSpPr>
        <p:spPr bwMode="auto">
          <a:xfrm>
            <a:off x="71438" y="2060848"/>
            <a:ext cx="8997950"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删除关系的操作</a:t>
            </a:r>
            <a:r>
              <a:rPr lang="zh-CN" altLang="en-US" sz="2100" dirty="0">
                <a:latin typeface="Arial" pitchFamily="34" charset="0"/>
                <a:ea typeface="黑体" pitchFamily="49" charset="-122"/>
              </a:rPr>
              <a:t>步骤如下：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关闭所有打开的表。</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打开“数据库工具”选项卡，单击“关系”组中的“关系”按钮 ，打开如图</a:t>
            </a:r>
            <a:r>
              <a:rPr lang="en-US" altLang="zh-CN" sz="2100" dirty="0">
                <a:latin typeface="Arial" pitchFamily="34" charset="0"/>
                <a:ea typeface="黑体" pitchFamily="49" charset="-122"/>
              </a:rPr>
              <a:t>9-30</a:t>
            </a:r>
            <a:r>
              <a:rPr lang="zh-CN" altLang="en-US" sz="2100" dirty="0">
                <a:latin typeface="Arial" pitchFamily="34" charset="0"/>
                <a:ea typeface="黑体" pitchFamily="49" charset="-122"/>
              </a:rPr>
              <a:t>所示的“关系”窗口界面。</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单击选中需要删除的关系连线，该联系变成粗实线，按</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键，系统后确认后即将选中的关系永久删除。</a:t>
            </a:r>
          </a:p>
        </p:txBody>
      </p:sp>
    </p:spTree>
    <p:extLst>
      <p:ext uri="{BB962C8B-B14F-4D97-AF65-F5344CB8AC3E}">
        <p14:creationId xmlns:p14="http://schemas.microsoft.com/office/powerpoint/2010/main" val="1221532627"/>
      </p:ext>
    </p:extLst>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71438" y="673753"/>
            <a:ext cx="8997950" cy="1054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Access</a:t>
            </a:r>
            <a:r>
              <a:rPr lang="zh-CN" altLang="en-US" sz="2100" dirty="0" smtClean="0">
                <a:latin typeface="Arial" pitchFamily="34" charset="0"/>
                <a:ea typeface="黑体" pitchFamily="49" charset="-122"/>
              </a:rPr>
              <a:t>查询有选择</a:t>
            </a:r>
            <a:r>
              <a:rPr lang="zh-CN" altLang="en-US" sz="2100" dirty="0">
                <a:latin typeface="Arial" pitchFamily="34" charset="0"/>
                <a:ea typeface="黑体" pitchFamily="49" charset="-122"/>
              </a:rPr>
              <a:t>查询、交叉表查询、参数查询、操作查询和</a:t>
            </a:r>
            <a:r>
              <a:rPr lang="en-US" altLang="zh-CN" sz="2100" dirty="0">
                <a:latin typeface="Arial" pitchFamily="34" charset="0"/>
                <a:ea typeface="黑体" pitchFamily="49" charset="-122"/>
              </a:rPr>
              <a:t>SQL</a:t>
            </a:r>
            <a:r>
              <a:rPr lang="zh-CN" altLang="en-US" sz="2100" dirty="0" smtClean="0">
                <a:latin typeface="Arial" pitchFamily="34" charset="0"/>
                <a:ea typeface="黑体" pitchFamily="49" charset="-122"/>
              </a:rPr>
              <a:t>查询等</a:t>
            </a:r>
            <a:r>
              <a:rPr lang="en-US" altLang="zh-CN" sz="2100" dirty="0" smtClean="0">
                <a:latin typeface="Arial" pitchFamily="34" charset="0"/>
                <a:ea typeface="黑体" pitchFamily="49" charset="-122"/>
              </a:rPr>
              <a:t>5</a:t>
            </a:r>
            <a:r>
              <a:rPr lang="zh-CN" altLang="en-US" sz="2100" dirty="0" smtClean="0">
                <a:latin typeface="Arial" pitchFamily="34" charset="0"/>
                <a:ea typeface="黑体" pitchFamily="49" charset="-122"/>
              </a:rPr>
              <a:t>种。</a:t>
            </a:r>
            <a:r>
              <a:rPr lang="zh-CN" altLang="en-US" sz="2100" dirty="0">
                <a:latin typeface="Arial" pitchFamily="34" charset="0"/>
                <a:ea typeface="黑体" pitchFamily="49" charset="-122"/>
              </a:rPr>
              <a:t>其中操作查询又包括更新查询、删除查询、追加查询和生成表查询</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438" y="4888101"/>
            <a:ext cx="370847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9.7.1  </a:t>
            </a:r>
            <a:r>
              <a:rPr lang="zh-CN" altLang="en-US" sz="2300" dirty="0">
                <a:latin typeface="Arial" pitchFamily="34" charset="0"/>
                <a:ea typeface="黑体" pitchFamily="49" charset="-122"/>
              </a:rPr>
              <a:t>创建简单查询</a:t>
            </a:r>
          </a:p>
        </p:txBody>
      </p:sp>
      <p:sp>
        <p:nvSpPr>
          <p:cNvPr id="7" name="Rectangle 3"/>
          <p:cNvSpPr>
            <a:spLocks noChangeArrowheads="1"/>
          </p:cNvSpPr>
          <p:nvPr/>
        </p:nvSpPr>
        <p:spPr bwMode="auto">
          <a:xfrm>
            <a:off x="71438" y="188640"/>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smtClean="0">
                <a:ea typeface="黑体" pitchFamily="49" charset="-122"/>
              </a:rPr>
              <a:t>1</a:t>
            </a:r>
            <a:r>
              <a:rPr lang="zh-CN" altLang="en-US" sz="2200" dirty="0" smtClean="0">
                <a:ea typeface="黑体" pitchFamily="49" charset="-122"/>
              </a:rPr>
              <a:t>．查询的种类</a:t>
            </a:r>
            <a:endParaRPr lang="zh-CN" altLang="en-US" sz="2200" dirty="0">
              <a:ea typeface="黑体" pitchFamily="49" charset="-122"/>
            </a:endParaRPr>
          </a:p>
        </p:txBody>
      </p:sp>
      <p:sp>
        <p:nvSpPr>
          <p:cNvPr id="8" name="Rectangle 2"/>
          <p:cNvSpPr>
            <a:spLocks noChangeArrowheads="1"/>
          </p:cNvSpPr>
          <p:nvPr/>
        </p:nvSpPr>
        <p:spPr bwMode="auto">
          <a:xfrm>
            <a:off x="71438" y="2263327"/>
            <a:ext cx="8997950" cy="1319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查询有两种方法：</a:t>
            </a:r>
            <a:r>
              <a:rPr lang="zh-CN" altLang="en-US" sz="2100" dirty="0">
                <a:latin typeface="Arial" pitchFamily="34" charset="0"/>
                <a:ea typeface="黑体" pitchFamily="49" charset="-122"/>
              </a:rPr>
              <a:t>一是使用向导创建查询；二是使用查询设计器创建查询。</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系统提供了</a:t>
            </a:r>
            <a:r>
              <a:rPr lang="en-US" altLang="zh-CN" sz="2100" dirty="0">
                <a:latin typeface="Arial" pitchFamily="34" charset="0"/>
                <a:ea typeface="黑体" pitchFamily="49" charset="-122"/>
              </a:rPr>
              <a:t>4</a:t>
            </a:r>
            <a:r>
              <a:rPr lang="zh-CN" altLang="en-US" sz="2100" dirty="0">
                <a:latin typeface="Arial" pitchFamily="34" charset="0"/>
                <a:ea typeface="黑体" pitchFamily="49" charset="-122"/>
              </a:rPr>
              <a:t>种查询设计向导，它们是简单查询向导、交叉表查询向导、查找重复项查询向导、查找不匹配项查询向导等。</a:t>
            </a:r>
          </a:p>
          <a:p>
            <a:r>
              <a:rPr lang="zh-CN" altLang="en-US" sz="2100" dirty="0" smtClean="0">
                <a:latin typeface="Arial" pitchFamily="34" charset="0"/>
                <a:ea typeface="黑体" pitchFamily="49" charset="-122"/>
              </a:rPr>
              <a:t>       另外</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也提供支持</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语言查询的</a:t>
            </a:r>
            <a:r>
              <a:rPr lang="zh-CN" altLang="en-US" sz="2100" dirty="0" smtClean="0">
                <a:latin typeface="Arial" pitchFamily="34" charset="0"/>
                <a:ea typeface="黑体" pitchFamily="49" charset="-122"/>
              </a:rPr>
              <a:t>命令方式。</a:t>
            </a:r>
            <a:endParaRPr lang="zh-CN" altLang="en-US" sz="2100" dirty="0">
              <a:latin typeface="Arial" pitchFamily="34" charset="0"/>
              <a:ea typeface="黑体" pitchFamily="49" charset="-122"/>
            </a:endParaRPr>
          </a:p>
        </p:txBody>
      </p:sp>
      <p:sp>
        <p:nvSpPr>
          <p:cNvPr id="9" name="Rectangle 3"/>
          <p:cNvSpPr>
            <a:spLocks noChangeArrowheads="1"/>
          </p:cNvSpPr>
          <p:nvPr/>
        </p:nvSpPr>
        <p:spPr bwMode="auto">
          <a:xfrm>
            <a:off x="71438" y="1778214"/>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2</a:t>
            </a:r>
            <a:r>
              <a:rPr lang="zh-CN" altLang="en-US" sz="2200" dirty="0">
                <a:ea typeface="黑体" pitchFamily="49" charset="-122"/>
              </a:rPr>
              <a:t>．创建查询的方法</a:t>
            </a:r>
          </a:p>
        </p:txBody>
      </p:sp>
      <p:sp>
        <p:nvSpPr>
          <p:cNvPr id="10" name="Rectangle 2"/>
          <p:cNvSpPr>
            <a:spLocks noChangeArrowheads="1"/>
          </p:cNvSpPr>
          <p:nvPr/>
        </p:nvSpPr>
        <p:spPr bwMode="auto">
          <a:xfrm>
            <a:off x="71438" y="4117883"/>
            <a:ext cx="8997950" cy="72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每个</a:t>
            </a:r>
            <a:r>
              <a:rPr lang="zh-CN" altLang="en-US" sz="2100" dirty="0">
                <a:latin typeface="Arial" pitchFamily="34" charset="0"/>
                <a:ea typeface="黑体" pitchFamily="49" charset="-122"/>
              </a:rPr>
              <a:t>查询都有三种</a:t>
            </a:r>
            <a:r>
              <a:rPr lang="zh-CN" altLang="en-US" sz="2100" dirty="0" smtClean="0">
                <a:latin typeface="Arial" pitchFamily="34" charset="0"/>
                <a:ea typeface="黑体" pitchFamily="49" charset="-122"/>
              </a:rPr>
              <a:t>视图：查询</a:t>
            </a:r>
            <a:r>
              <a:rPr lang="zh-CN" altLang="en-US" sz="2100" dirty="0">
                <a:latin typeface="Arial" pitchFamily="34" charset="0"/>
                <a:ea typeface="黑体" pitchFamily="49" charset="-122"/>
              </a:rPr>
              <a:t>设计视图、数据表视图和</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视图</a:t>
            </a:r>
            <a:r>
              <a:rPr lang="zh-CN" altLang="en-US" sz="2100" dirty="0" smtClean="0">
                <a:latin typeface="Arial" pitchFamily="34" charset="0"/>
                <a:ea typeface="黑体" pitchFamily="49" charset="-122"/>
              </a:rPr>
              <a:t>。数据表</a:t>
            </a:r>
            <a:r>
              <a:rPr lang="zh-CN" altLang="en-US" sz="2100" dirty="0">
                <a:latin typeface="Arial" pitchFamily="34" charset="0"/>
                <a:ea typeface="黑体" pitchFamily="49" charset="-122"/>
              </a:rPr>
              <a:t>视图是查询的结果，设计视图和</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查询视图是查询设计的两种手段</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1" name="Rectangle 3"/>
          <p:cNvSpPr>
            <a:spLocks noChangeArrowheads="1"/>
          </p:cNvSpPr>
          <p:nvPr/>
        </p:nvSpPr>
        <p:spPr bwMode="auto">
          <a:xfrm>
            <a:off x="71438" y="3632770"/>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3</a:t>
            </a:r>
            <a:r>
              <a:rPr lang="zh-CN" altLang="en-US" sz="2200" dirty="0">
                <a:ea typeface="黑体" pitchFamily="49" charset="-122"/>
              </a:rPr>
              <a:t>．查询的三种视图</a:t>
            </a:r>
          </a:p>
        </p:txBody>
      </p:sp>
      <p:sp>
        <p:nvSpPr>
          <p:cNvPr id="12" name="Rectangle 2"/>
          <p:cNvSpPr>
            <a:spLocks noChangeArrowheads="1"/>
          </p:cNvSpPr>
          <p:nvPr/>
        </p:nvSpPr>
        <p:spPr bwMode="auto">
          <a:xfrm>
            <a:off x="71438" y="5373217"/>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简单</a:t>
            </a:r>
            <a:r>
              <a:rPr lang="zh-CN" altLang="en-US" sz="2100" dirty="0">
                <a:latin typeface="Arial" pitchFamily="34" charset="0"/>
                <a:ea typeface="黑体" pitchFamily="49" charset="-122"/>
              </a:rPr>
              <a:t>查询（或称为选择查询），它是查询中最重要、最常用的查询，它可以从一个或多个表中检索数据，同时还可对记录进行分组，对记录作总计、计数、平均值及其他类型的合计计算</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1419593433"/>
      </p:ext>
    </p:extLst>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55514"/>
            <a:ext cx="6444778" cy="1893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使用向导进行查询不能</a:t>
            </a:r>
            <a:r>
              <a:rPr lang="zh-CN" altLang="en-US" sz="2000" dirty="0">
                <a:latin typeface="Arial" pitchFamily="34" charset="0"/>
                <a:ea typeface="黑体" pitchFamily="49" charset="-122"/>
              </a:rPr>
              <a:t>通过设置条件来限制检索的记录。</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9-13】  </a:t>
            </a:r>
            <a:r>
              <a:rPr lang="zh-CN" altLang="en-US" sz="2000" dirty="0">
                <a:latin typeface="Arial" pitchFamily="34" charset="0"/>
                <a:ea typeface="黑体" pitchFamily="49" charset="-122"/>
              </a:rPr>
              <a:t>由“学生”、“成绩”表和“课程”表中检索得出具有学生姓名的成绩表，并按“系别”的升序</a:t>
            </a:r>
            <a:r>
              <a:rPr lang="zh-CN" altLang="en-US" sz="2000" dirty="0" smtClean="0">
                <a:latin typeface="Arial" pitchFamily="34" charset="0"/>
                <a:ea typeface="黑体" pitchFamily="49" charset="-122"/>
              </a:rPr>
              <a:t>排序</a:t>
            </a:r>
            <a:r>
              <a:rPr lang="zh-CN" altLang="en-US" sz="2000" dirty="0">
                <a:latin typeface="Arial" pitchFamily="34" charset="0"/>
                <a:ea typeface="黑体" pitchFamily="49" charset="-122"/>
              </a:rPr>
              <a:t>，结果如图</a:t>
            </a:r>
            <a:r>
              <a:rPr lang="en-US" altLang="zh-CN" sz="2000" dirty="0" smtClean="0">
                <a:latin typeface="Arial" pitchFamily="34" charset="0"/>
                <a:ea typeface="黑体" pitchFamily="49" charset="-122"/>
              </a:rPr>
              <a:t>9-41</a:t>
            </a:r>
            <a:r>
              <a:rPr lang="zh-CN" altLang="en-US" sz="2000" dirty="0" smtClean="0">
                <a:latin typeface="Arial" pitchFamily="34" charset="0"/>
                <a:ea typeface="黑体" pitchFamily="49" charset="-122"/>
              </a:rPr>
              <a:t>所</a:t>
            </a:r>
            <a:r>
              <a:rPr lang="zh-CN" altLang="en-US" sz="2000" dirty="0">
                <a:latin typeface="Arial" pitchFamily="34" charset="0"/>
                <a:ea typeface="黑体" pitchFamily="49" charset="-122"/>
              </a:rPr>
              <a:t>示。</a:t>
            </a:r>
          </a:p>
          <a:p>
            <a:r>
              <a:rPr lang="zh-CN" altLang="en-US" sz="2000" dirty="0" smtClean="0">
                <a:latin typeface="Arial" pitchFamily="34" charset="0"/>
                <a:ea typeface="黑体" pitchFamily="49" charset="-122"/>
              </a:rPr>
              <a:t>       操作步骤略，参见</a:t>
            </a:r>
            <a:r>
              <a:rPr lang="en-US" altLang="zh-CN" sz="2000" dirty="0" smtClean="0">
                <a:latin typeface="Arial" pitchFamily="34" charset="0"/>
                <a:ea typeface="黑体" pitchFamily="49" charset="-122"/>
              </a:rPr>
              <a:t>P399</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71438" y="188640"/>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1</a:t>
            </a:r>
            <a:r>
              <a:rPr lang="zh-CN" altLang="en-US" sz="2200" dirty="0">
                <a:ea typeface="黑体" pitchFamily="49" charset="-122"/>
              </a:rPr>
              <a:t>．使用向导创建查询</a:t>
            </a:r>
          </a:p>
        </p:txBody>
      </p:sp>
      <p:sp>
        <p:nvSpPr>
          <p:cNvPr id="4" name="矩形 3"/>
          <p:cNvSpPr/>
          <p:nvPr/>
        </p:nvSpPr>
        <p:spPr>
          <a:xfrm>
            <a:off x="6365203" y="2596262"/>
            <a:ext cx="2701825"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smtClean="0">
                <a:solidFill>
                  <a:srgbClr val="FFFFFF"/>
                </a:solidFill>
                <a:latin typeface="Arial" pitchFamily="34" charset="0"/>
                <a:ea typeface="黑体" pitchFamily="49" charset="-122"/>
              </a:rPr>
              <a:t>9-41 </a:t>
            </a:r>
            <a:r>
              <a:rPr lang="zh-CN" altLang="en-US" dirty="0">
                <a:solidFill>
                  <a:srgbClr val="FFFFFF"/>
                </a:solidFill>
                <a:latin typeface="Arial" pitchFamily="34" charset="0"/>
                <a:ea typeface="黑体" pitchFamily="49" charset="-122"/>
              </a:rPr>
              <a:t>运行查询的结果</a:t>
            </a:r>
            <a:endParaRPr lang="zh-CN" altLang="en-US" dirty="0"/>
          </a:p>
        </p:txBody>
      </p:sp>
      <p:sp>
        <p:nvSpPr>
          <p:cNvPr id="5" name="Rectangle 2"/>
          <p:cNvSpPr>
            <a:spLocks noChangeArrowheads="1"/>
          </p:cNvSpPr>
          <p:nvPr/>
        </p:nvSpPr>
        <p:spPr bwMode="auto">
          <a:xfrm>
            <a:off x="71438" y="3047729"/>
            <a:ext cx="8997950" cy="1868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由于</a:t>
            </a:r>
            <a:r>
              <a:rPr lang="zh-CN" altLang="en-US" sz="2000" dirty="0">
                <a:latin typeface="Arial" pitchFamily="34" charset="0"/>
                <a:ea typeface="黑体" pitchFamily="49" charset="-122"/>
              </a:rPr>
              <a:t>简单查询向导无法按条件限制以及设置记录排序等，在实际应用中大多数情况下都直接使用设计视图来创建查询。</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9-14】  </a:t>
            </a:r>
            <a:r>
              <a:rPr lang="zh-CN" altLang="en-US" sz="2000" dirty="0">
                <a:latin typeface="Arial" pitchFamily="34" charset="0"/>
                <a:ea typeface="黑体" pitchFamily="49" charset="-122"/>
              </a:rPr>
              <a:t>由“学生”和“成绩”表中检索得出学生成绩的平均值、最大值和最小值，查询结果按系别降序排序，最终查询设计如图</a:t>
            </a:r>
            <a:r>
              <a:rPr lang="en-US" altLang="zh-CN" sz="2000" dirty="0">
                <a:latin typeface="Arial" pitchFamily="34" charset="0"/>
                <a:ea typeface="黑体" pitchFamily="49" charset="-122"/>
              </a:rPr>
              <a:t>9-43</a:t>
            </a:r>
            <a:r>
              <a:rPr lang="zh-CN" altLang="en-US" sz="2000" dirty="0">
                <a:latin typeface="Arial" pitchFamily="34" charset="0"/>
                <a:ea typeface="黑体" pitchFamily="49" charset="-122"/>
              </a:rPr>
              <a:t>所</a:t>
            </a:r>
            <a:r>
              <a:rPr lang="zh-CN" altLang="en-US" sz="2000" dirty="0" smtClean="0">
                <a:latin typeface="Arial" pitchFamily="34" charset="0"/>
                <a:ea typeface="黑体" pitchFamily="49" charset="-122"/>
              </a:rPr>
              <a:t>示，该</a:t>
            </a:r>
            <a:r>
              <a:rPr lang="zh-CN" altLang="en-US" sz="2000" dirty="0">
                <a:latin typeface="Arial" pitchFamily="34" charset="0"/>
                <a:ea typeface="黑体" pitchFamily="49" charset="-122"/>
              </a:rPr>
              <a:t>查询的运行结果如图</a:t>
            </a:r>
            <a:r>
              <a:rPr lang="en-US" altLang="zh-CN" sz="2000" dirty="0">
                <a:latin typeface="Arial" pitchFamily="34" charset="0"/>
                <a:ea typeface="黑体" pitchFamily="49" charset="-122"/>
              </a:rPr>
              <a:t>9-44</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操作</a:t>
            </a:r>
            <a:r>
              <a:rPr lang="zh-CN" altLang="en-US" sz="2000" dirty="0">
                <a:latin typeface="Arial" pitchFamily="34" charset="0"/>
                <a:ea typeface="黑体" pitchFamily="49" charset="-122"/>
              </a:rPr>
              <a:t>步骤略，参见</a:t>
            </a:r>
            <a:r>
              <a:rPr lang="en-US" altLang="zh-CN" sz="2000" dirty="0" smtClean="0">
                <a:latin typeface="Arial" pitchFamily="34" charset="0"/>
                <a:ea typeface="黑体" pitchFamily="49" charset="-122"/>
              </a:rPr>
              <a:t>P401</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6" name="Rectangle 3"/>
          <p:cNvSpPr>
            <a:spLocks noChangeArrowheads="1"/>
          </p:cNvSpPr>
          <p:nvPr/>
        </p:nvSpPr>
        <p:spPr bwMode="auto">
          <a:xfrm>
            <a:off x="71438" y="2580854"/>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2</a:t>
            </a:r>
            <a:r>
              <a:rPr lang="zh-CN" altLang="en-US" sz="2200" dirty="0">
                <a:ea typeface="黑体" pitchFamily="49" charset="-122"/>
              </a:rPr>
              <a:t>．使用设计视图创建查询</a:t>
            </a:r>
          </a:p>
        </p:txBody>
      </p:sp>
      <p:pic>
        <p:nvPicPr>
          <p:cNvPr id="7" name="图片 6" descr="C:\Users\ADMINI~1\AppData\Local\Temp\SNAGHTML66eb59.PNG"/>
          <p:cNvPicPr/>
          <p:nvPr/>
        </p:nvPicPr>
        <p:blipFill>
          <a:blip r:embed="rId2">
            <a:extLst>
              <a:ext uri="{28A0092B-C50C-407E-A947-70E740481C1C}">
                <a14:useLocalDpi xmlns:a14="http://schemas.microsoft.com/office/drawing/2010/main" val="0"/>
              </a:ext>
            </a:extLst>
          </a:blip>
          <a:srcRect/>
          <a:stretch>
            <a:fillRect/>
          </a:stretch>
        </p:blipFill>
        <p:spPr bwMode="auto">
          <a:xfrm>
            <a:off x="6444208" y="181851"/>
            <a:ext cx="2409156" cy="2383053"/>
          </a:xfrm>
          <a:prstGeom prst="rect">
            <a:avLst/>
          </a:prstGeom>
          <a:noFill/>
          <a:ln>
            <a:noFill/>
          </a:ln>
        </p:spPr>
      </p:pic>
      <p:sp>
        <p:nvSpPr>
          <p:cNvPr id="8" name="矩形 7"/>
          <p:cNvSpPr/>
          <p:nvPr/>
        </p:nvSpPr>
        <p:spPr>
          <a:xfrm>
            <a:off x="611560" y="6360264"/>
            <a:ext cx="3411125"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9-43  </a:t>
            </a:r>
            <a:r>
              <a:rPr lang="zh-CN" altLang="en-US" dirty="0">
                <a:solidFill>
                  <a:srgbClr val="FFFFFF"/>
                </a:solidFill>
                <a:latin typeface="Arial" pitchFamily="34" charset="0"/>
                <a:ea typeface="黑体" pitchFamily="49" charset="-122"/>
              </a:rPr>
              <a:t>为查询设置汇总及排序</a:t>
            </a:r>
          </a:p>
        </p:txBody>
      </p:sp>
      <p:sp>
        <p:nvSpPr>
          <p:cNvPr id="9" name="矩形 8"/>
          <p:cNvSpPr/>
          <p:nvPr/>
        </p:nvSpPr>
        <p:spPr>
          <a:xfrm>
            <a:off x="5670240" y="6360264"/>
            <a:ext cx="250216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9-44  </a:t>
            </a:r>
            <a:r>
              <a:rPr lang="zh-CN" altLang="en-US" dirty="0">
                <a:solidFill>
                  <a:srgbClr val="FFFFFF"/>
                </a:solidFill>
                <a:latin typeface="Arial" pitchFamily="34" charset="0"/>
                <a:ea typeface="黑体" pitchFamily="49" charset="-122"/>
              </a:rPr>
              <a:t>查询运行</a:t>
            </a:r>
            <a:r>
              <a:rPr lang="zh-CN" altLang="en-US" dirty="0" smtClean="0">
                <a:solidFill>
                  <a:srgbClr val="FFFFFF"/>
                </a:solidFill>
                <a:latin typeface="Arial" pitchFamily="34" charset="0"/>
                <a:ea typeface="黑体" pitchFamily="49" charset="-122"/>
              </a:rPr>
              <a:t>结果</a:t>
            </a:r>
            <a:endParaRPr lang="zh-CN" altLang="en-US" dirty="0">
              <a:solidFill>
                <a:srgbClr val="FFFFFF"/>
              </a:solidFill>
              <a:latin typeface="Arial" pitchFamily="34" charset="0"/>
              <a:ea typeface="黑体" pitchFamily="49" charset="-122"/>
            </a:endParaRPr>
          </a:p>
        </p:txBody>
      </p:sp>
      <p:pic>
        <p:nvPicPr>
          <p:cNvPr id="10" name="图片 9" descr="C:\Users\ADMINI~1\AppData\Local\Temp\SNAGHTML7d8f17.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4986576"/>
            <a:ext cx="3168352" cy="1373688"/>
          </a:xfrm>
          <a:prstGeom prst="rect">
            <a:avLst/>
          </a:prstGeom>
          <a:noFill/>
          <a:ln>
            <a:noFill/>
          </a:ln>
        </p:spPr>
      </p:pic>
      <p:pic>
        <p:nvPicPr>
          <p:cNvPr id="11" name="图片 10" descr="C:\Users\ADMINI~1\AppData\Local\Temp\SNAGHTML8903aa.PNG"/>
          <p:cNvPicPr/>
          <p:nvPr/>
        </p:nvPicPr>
        <p:blipFill>
          <a:blip r:embed="rId4">
            <a:extLst>
              <a:ext uri="{28A0092B-C50C-407E-A947-70E740481C1C}">
                <a14:useLocalDpi xmlns:a14="http://schemas.microsoft.com/office/drawing/2010/main" val="0"/>
              </a:ext>
            </a:extLst>
          </a:blip>
          <a:srcRect/>
          <a:stretch>
            <a:fillRect/>
          </a:stretch>
        </p:blipFill>
        <p:spPr bwMode="auto">
          <a:xfrm>
            <a:off x="5004048" y="4437112"/>
            <a:ext cx="3640601" cy="1923152"/>
          </a:xfrm>
          <a:prstGeom prst="rect">
            <a:avLst/>
          </a:prstGeom>
          <a:noFill/>
          <a:ln>
            <a:noFill/>
          </a:ln>
        </p:spPr>
      </p:pic>
    </p:spTree>
    <p:extLst>
      <p:ext uri="{BB962C8B-B14F-4D97-AF65-F5344CB8AC3E}">
        <p14:creationId xmlns:p14="http://schemas.microsoft.com/office/powerpoint/2010/main" val="2675033282"/>
      </p:ext>
    </p:extLst>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718493"/>
            <a:ext cx="8997950" cy="5806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查询条件，</a:t>
            </a:r>
            <a:r>
              <a:rPr lang="zh-CN" altLang="en-US" sz="2100" dirty="0">
                <a:latin typeface="Arial" pitchFamily="34" charset="0"/>
                <a:ea typeface="黑体" pitchFamily="49" charset="-122"/>
              </a:rPr>
              <a:t>反映了用户对查询的要求。查询条件必须符合</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的正确语法。</a:t>
            </a: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⑴</a:t>
            </a:r>
            <a:r>
              <a:rPr lang="zh-CN" altLang="en-US" sz="2100" dirty="0">
                <a:solidFill>
                  <a:srgbClr val="FFC000"/>
                </a:solidFill>
                <a:latin typeface="Arial" pitchFamily="34" charset="0"/>
                <a:ea typeface="黑体" pitchFamily="49" charset="-122"/>
              </a:rPr>
              <a:t>条件表达式</a:t>
            </a:r>
          </a:p>
          <a:p>
            <a:r>
              <a:rPr lang="zh-CN" altLang="en-US" sz="2100" dirty="0" smtClean="0">
                <a:latin typeface="Arial" pitchFamily="34" charset="0"/>
                <a:ea typeface="黑体" pitchFamily="49" charset="-122"/>
              </a:rPr>
              <a:t>       查询</a:t>
            </a:r>
            <a:r>
              <a:rPr lang="zh-CN" altLang="en-US" sz="2100" dirty="0">
                <a:latin typeface="Arial" pitchFamily="34" charset="0"/>
                <a:ea typeface="黑体" pitchFamily="49" charset="-122"/>
              </a:rPr>
              <a:t>条件对应一个逻辑表达式。若该表达式的值为真，则满足该条件的数据就包含在查询结果中，反之，这些数据就不包含在查询结果中。</a:t>
            </a:r>
          </a:p>
          <a:p>
            <a:r>
              <a:rPr lang="zh-CN" altLang="en-US" sz="2100" dirty="0" smtClean="0">
                <a:latin typeface="Arial" pitchFamily="34" charset="0"/>
                <a:ea typeface="黑体" pitchFamily="49" charset="-122"/>
              </a:rPr>
              <a:t>       表达式</a:t>
            </a:r>
            <a:r>
              <a:rPr lang="zh-CN" altLang="en-US" sz="2100" dirty="0">
                <a:latin typeface="Arial" pitchFamily="34" charset="0"/>
                <a:ea typeface="黑体" pitchFamily="49" charset="-122"/>
              </a:rPr>
              <a:t>是由常量、变量和函数通过运算符连接起来的，且符合</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规范的数学式子，其运算的结果是一个“是</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否”类型的数据。</a:t>
            </a: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⑵</a:t>
            </a:r>
            <a:r>
              <a:rPr lang="zh-CN" altLang="en-US" sz="2100" dirty="0">
                <a:solidFill>
                  <a:srgbClr val="FFC000"/>
                </a:solidFill>
                <a:latin typeface="Arial" pitchFamily="34" charset="0"/>
                <a:ea typeface="黑体" pitchFamily="49" charset="-122"/>
              </a:rPr>
              <a:t>常量</a:t>
            </a: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中，常量可分为如下几种情况：</a:t>
            </a:r>
          </a:p>
          <a:p>
            <a:r>
              <a:rPr lang="en-US" altLang="zh-CN" sz="2100" dirty="0" smtClean="0">
                <a:latin typeface="Arial" pitchFamily="34" charset="0"/>
                <a:ea typeface="黑体" pitchFamily="49" charset="-122"/>
              </a:rPr>
              <a:t>　　①</a:t>
            </a:r>
            <a:r>
              <a:rPr lang="zh-CN" altLang="en-US" sz="2100" dirty="0" smtClean="0">
                <a:latin typeface="Arial" pitchFamily="34" charset="0"/>
                <a:ea typeface="黑体" pitchFamily="49" charset="-122"/>
              </a:rPr>
              <a:t>数字型</a:t>
            </a:r>
            <a:r>
              <a:rPr lang="zh-CN" altLang="en-US" sz="2100" dirty="0">
                <a:latin typeface="Arial" pitchFamily="34" charset="0"/>
                <a:ea typeface="黑体" pitchFamily="49" charset="-122"/>
              </a:rPr>
              <a:t>常量：可直接输入数值，如：</a:t>
            </a:r>
            <a:r>
              <a:rPr lang="en-US" altLang="zh-CN" sz="2100" dirty="0">
                <a:latin typeface="Arial" pitchFamily="34" charset="0"/>
                <a:ea typeface="黑体" pitchFamily="49" charset="-122"/>
              </a:rPr>
              <a:t>12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-12</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90.5</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②</a:t>
            </a:r>
            <a:r>
              <a:rPr lang="zh-CN" altLang="en-US" sz="2100" dirty="0" smtClean="0">
                <a:latin typeface="Arial" pitchFamily="34" charset="0"/>
                <a:ea typeface="黑体" pitchFamily="49" charset="-122"/>
              </a:rPr>
              <a:t>文本</a:t>
            </a:r>
            <a:r>
              <a:rPr lang="zh-CN" altLang="en-US" sz="2100" dirty="0">
                <a:latin typeface="Arial" pitchFamily="34" charset="0"/>
                <a:ea typeface="黑体" pitchFamily="49" charset="-122"/>
              </a:rPr>
              <a:t>型常量：用一对单（＇）</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双撇号（＂）引号括起来的文本，例如： </a:t>
            </a:r>
            <a:r>
              <a:rPr lang="en-US" altLang="zh-CN" sz="2100" dirty="0">
                <a:latin typeface="Arial" pitchFamily="34" charset="0"/>
                <a:ea typeface="黑体" pitchFamily="49" charset="-122"/>
              </a:rPr>
              <a:t>'Name'</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钱多多</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（也可直接输入文本，如：</a:t>
            </a:r>
            <a:r>
              <a:rPr lang="en-US" altLang="zh-CN" sz="2100" dirty="0">
                <a:latin typeface="Arial" pitchFamily="34" charset="0"/>
                <a:ea typeface="黑体" pitchFamily="49" charset="-122"/>
              </a:rPr>
              <a:t>Name</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③</a:t>
            </a:r>
            <a:r>
              <a:rPr lang="zh-CN" altLang="en-US" sz="2100" dirty="0" smtClean="0">
                <a:latin typeface="Arial" pitchFamily="34" charset="0"/>
                <a:ea typeface="黑体" pitchFamily="49" charset="-122"/>
              </a:rPr>
              <a:t>日期</a:t>
            </a:r>
            <a:r>
              <a:rPr lang="zh-CN" altLang="en-US" sz="2100" dirty="0">
                <a:latin typeface="Arial" pitchFamily="34" charset="0"/>
                <a:ea typeface="黑体" pitchFamily="49" charset="-122"/>
              </a:rPr>
              <a:t>型常量：用一对符号“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括起来，例如：</a:t>
            </a:r>
            <a:r>
              <a:rPr lang="en-US" altLang="zh-CN" sz="2100" dirty="0">
                <a:latin typeface="Arial" pitchFamily="34" charset="0"/>
                <a:ea typeface="黑体" pitchFamily="49" charset="-122"/>
              </a:rPr>
              <a:t>#</a:t>
            </a:r>
            <a:r>
              <a:rPr lang="en-US" altLang="zh-CN" sz="2100" dirty="0" smtClean="0">
                <a:latin typeface="Arial" pitchFamily="34" charset="0"/>
                <a:ea typeface="黑体" pitchFamily="49" charset="-122"/>
              </a:rPr>
              <a:t>82-9-1</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（也可直接输入，如：</a:t>
            </a:r>
            <a:r>
              <a:rPr lang="en-US" altLang="zh-CN" sz="2100" dirty="0" smtClean="0">
                <a:latin typeface="Arial" pitchFamily="34" charset="0"/>
                <a:ea typeface="黑体" pitchFamily="49" charset="-122"/>
              </a:rPr>
              <a:t>82-9-1</a:t>
            </a:r>
            <a:r>
              <a:rPr lang="zh-CN" altLang="en-US" sz="2100" dirty="0">
                <a:latin typeface="Arial" pitchFamily="34" charset="0"/>
                <a:ea typeface="黑体" pitchFamily="49" charset="-122"/>
              </a:rPr>
              <a:t>。）</a:t>
            </a:r>
          </a:p>
          <a:p>
            <a:r>
              <a:rPr lang="en-US" altLang="zh-CN" sz="2100" dirty="0" smtClean="0">
                <a:latin typeface="Arial" pitchFamily="34" charset="0"/>
                <a:ea typeface="黑体" pitchFamily="49" charset="-122"/>
              </a:rPr>
              <a:t>　　④</a:t>
            </a:r>
            <a:r>
              <a:rPr lang="zh-CN" altLang="en-US" sz="2100" dirty="0" smtClean="0">
                <a:latin typeface="Arial" pitchFamily="34" charset="0"/>
                <a:ea typeface="黑体" pitchFamily="49" charset="-122"/>
              </a:rPr>
              <a:t>是</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否型常量：</a:t>
            </a:r>
            <a:r>
              <a:rPr lang="en-US" altLang="zh-CN" sz="2100" dirty="0" err="1">
                <a:latin typeface="Arial" pitchFamily="34" charset="0"/>
                <a:ea typeface="黑体" pitchFamily="49" charset="-122"/>
              </a:rPr>
              <a:t>yes|no</a:t>
            </a:r>
            <a:r>
              <a:rPr lang="zh-CN" altLang="en-US" sz="2100" dirty="0">
                <a:latin typeface="Arial" pitchFamily="34" charset="0"/>
                <a:ea typeface="黑体" pitchFamily="49" charset="-122"/>
              </a:rPr>
              <a:t>或</a:t>
            </a:r>
            <a:r>
              <a:rPr lang="en-US" altLang="zh-CN" sz="2100" dirty="0" err="1">
                <a:latin typeface="Arial" pitchFamily="34" charset="0"/>
                <a:ea typeface="黑体" pitchFamily="49" charset="-122"/>
              </a:rPr>
              <a:t>true|false</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⑶</a:t>
            </a:r>
            <a:r>
              <a:rPr lang="zh-CN" altLang="en-US" sz="2100" dirty="0">
                <a:solidFill>
                  <a:srgbClr val="FFC000"/>
                </a:solidFill>
                <a:latin typeface="Arial" pitchFamily="34" charset="0"/>
                <a:ea typeface="黑体" pitchFamily="49" charset="-122"/>
              </a:rPr>
              <a:t>运算算符</a:t>
            </a:r>
          </a:p>
          <a:p>
            <a:r>
              <a:rPr lang="zh-CN" altLang="en-US" sz="2100" dirty="0" smtClean="0">
                <a:latin typeface="Arial" pitchFamily="34" charset="0"/>
                <a:ea typeface="黑体" pitchFamily="49" charset="-122"/>
              </a:rPr>
              <a:t>       运算</a:t>
            </a:r>
            <a:r>
              <a:rPr lang="zh-CN" altLang="en-US" sz="2100" dirty="0">
                <a:latin typeface="Arial" pitchFamily="34" charset="0"/>
                <a:ea typeface="黑体" pitchFamily="49" charset="-122"/>
              </a:rPr>
              <a:t>算符</a:t>
            </a:r>
            <a:r>
              <a:rPr lang="zh-CN" altLang="en-US" sz="2100" dirty="0" smtClean="0">
                <a:latin typeface="Arial" pitchFamily="34" charset="0"/>
                <a:ea typeface="黑体" pitchFamily="49" charset="-122"/>
              </a:rPr>
              <a:t>（</a:t>
            </a:r>
            <a:r>
              <a:rPr lang="en-US" altLang="zh-CN" sz="2100" dirty="0">
                <a:latin typeface="Arial" pitchFamily="34" charset="0"/>
                <a:ea typeface="黑体" pitchFamily="49" charset="-122"/>
              </a:rPr>
              <a:t> </a:t>
            </a:r>
            <a:r>
              <a:rPr lang="en-US" altLang="zh-CN" sz="2100" dirty="0" smtClean="0">
                <a:latin typeface="Arial" pitchFamily="34" charset="0"/>
                <a:ea typeface="黑体" pitchFamily="49" charset="-122"/>
              </a:rPr>
              <a:t>Operator</a:t>
            </a:r>
            <a:r>
              <a:rPr lang="zh-CN" altLang="en-US" sz="2100" dirty="0" smtClean="0">
                <a:latin typeface="Arial" pitchFamily="34" charset="0"/>
                <a:ea typeface="黑体" pitchFamily="49" charset="-122"/>
              </a:rPr>
              <a:t>，简称</a:t>
            </a:r>
            <a:r>
              <a:rPr lang="zh-CN" altLang="en-US" sz="2100" dirty="0">
                <a:latin typeface="Arial" pitchFamily="34" charset="0"/>
                <a:ea typeface="黑体" pitchFamily="49" charset="-122"/>
              </a:rPr>
              <a:t>运算符），表示在</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查询条件中，可以使用的运算指令。运算符有如下几种</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188640"/>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200" dirty="0">
                <a:ea typeface="黑体" pitchFamily="49" charset="-122"/>
              </a:rPr>
              <a:t>3</a:t>
            </a:r>
            <a:r>
              <a:rPr lang="zh-CN" altLang="en-US" sz="2200" dirty="0">
                <a:ea typeface="黑体" pitchFamily="49" charset="-122"/>
              </a:rPr>
              <a:t>．设置查询条件</a:t>
            </a:r>
          </a:p>
        </p:txBody>
      </p:sp>
    </p:spTree>
    <p:extLst>
      <p:ext uri="{BB962C8B-B14F-4D97-AF65-F5344CB8AC3E}">
        <p14:creationId xmlns:p14="http://schemas.microsoft.com/office/powerpoint/2010/main" val="3658445974"/>
      </p:ext>
    </p:extLst>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42429"/>
            <a:ext cx="8997950" cy="6454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1900" dirty="0" smtClean="0">
                <a:latin typeface="Arial" pitchFamily="34" charset="0"/>
                <a:ea typeface="黑体" pitchFamily="49" charset="-122"/>
              </a:rPr>
              <a:t>       </a:t>
            </a:r>
            <a:r>
              <a:rPr lang="en-US" altLang="zh-CN" sz="1900" dirty="0" smtClean="0">
                <a:solidFill>
                  <a:srgbClr val="FFC000"/>
                </a:solidFill>
                <a:latin typeface="Arial" pitchFamily="34" charset="0"/>
                <a:ea typeface="黑体" pitchFamily="49" charset="-122"/>
              </a:rPr>
              <a:t>①</a:t>
            </a:r>
            <a:r>
              <a:rPr lang="zh-CN" altLang="en-US" sz="1900" dirty="0" smtClean="0">
                <a:solidFill>
                  <a:srgbClr val="FFC000"/>
                </a:solidFill>
                <a:latin typeface="Arial" pitchFamily="34" charset="0"/>
                <a:ea typeface="黑体" pitchFamily="49" charset="-122"/>
              </a:rPr>
              <a:t>算术运算符</a:t>
            </a:r>
          </a:p>
          <a:p>
            <a:r>
              <a:rPr lang="en-US" altLang="zh-CN" sz="1900" dirty="0" smtClean="0">
                <a:latin typeface="Arial" pitchFamily="34" charset="0"/>
                <a:ea typeface="黑体" pitchFamily="49" charset="-122"/>
              </a:rPr>
              <a:t>       </a:t>
            </a:r>
            <a:r>
              <a:rPr lang="zh-CN" altLang="en-US" sz="1900" dirty="0" smtClean="0">
                <a:latin typeface="Arial" pitchFamily="34" charset="0"/>
                <a:ea typeface="黑体" pitchFamily="49" charset="-122"/>
              </a:rPr>
              <a:t>有：</a:t>
            </a:r>
            <a:r>
              <a:rPr lang="en-US" altLang="zh-CN" sz="1900" dirty="0" smtClean="0">
                <a:latin typeface="Arial" pitchFamily="34" charset="0"/>
                <a:ea typeface="黑体" pitchFamily="49" charset="-122"/>
              </a:rPr>
              <a:t>+</a:t>
            </a:r>
            <a:r>
              <a:rPr lang="zh-CN" altLang="en-US" sz="1900" dirty="0" smtClean="0">
                <a:latin typeface="Arial" pitchFamily="34" charset="0"/>
                <a:ea typeface="黑体" pitchFamily="49" charset="-122"/>
              </a:rPr>
              <a:t>、</a:t>
            </a:r>
            <a:r>
              <a:rPr lang="en-US" altLang="zh-CN" sz="1900" dirty="0" smtClean="0">
                <a:latin typeface="Arial" pitchFamily="34" charset="0"/>
                <a:ea typeface="黑体" pitchFamily="49" charset="-122"/>
              </a:rPr>
              <a:t>-</a:t>
            </a:r>
            <a:r>
              <a:rPr lang="zh-CN" altLang="en-US" sz="1900" dirty="0" smtClean="0">
                <a:latin typeface="Arial" pitchFamily="34" charset="0"/>
                <a:ea typeface="黑体" pitchFamily="49" charset="-122"/>
              </a:rPr>
              <a:t>、*（乘）、</a:t>
            </a:r>
            <a:r>
              <a:rPr lang="en-US" altLang="zh-CN" sz="1900" dirty="0" smtClean="0">
                <a:latin typeface="Arial" pitchFamily="34" charset="0"/>
                <a:ea typeface="黑体" pitchFamily="49" charset="-122"/>
              </a:rPr>
              <a:t>/</a:t>
            </a:r>
            <a:r>
              <a:rPr lang="zh-CN" altLang="en-US" sz="1900" dirty="0" smtClean="0">
                <a:latin typeface="Arial" pitchFamily="34" charset="0"/>
                <a:ea typeface="黑体" pitchFamily="49" charset="-122"/>
              </a:rPr>
              <a:t>（除）、</a:t>
            </a:r>
            <a:r>
              <a:rPr lang="en-US" altLang="zh-CN" sz="1900" dirty="0" smtClean="0">
                <a:latin typeface="Arial" pitchFamily="34" charset="0"/>
                <a:ea typeface="黑体" pitchFamily="49" charset="-122"/>
              </a:rPr>
              <a:t>^</a:t>
            </a:r>
            <a:r>
              <a:rPr lang="zh-CN" altLang="en-US" sz="1900" dirty="0" smtClean="0">
                <a:latin typeface="Arial" pitchFamily="34" charset="0"/>
                <a:ea typeface="黑体" pitchFamily="49" charset="-122"/>
              </a:rPr>
              <a:t>（乘方）、</a:t>
            </a:r>
            <a:r>
              <a:rPr lang="en-US" altLang="zh-CN" sz="1900" dirty="0" smtClean="0">
                <a:latin typeface="Arial" pitchFamily="34" charset="0"/>
                <a:ea typeface="黑体" pitchFamily="49" charset="-122"/>
              </a:rPr>
              <a:t>\</a:t>
            </a:r>
            <a:r>
              <a:rPr lang="zh-CN" altLang="en-US" sz="1900" dirty="0" smtClean="0">
                <a:latin typeface="Arial" pitchFamily="34" charset="0"/>
                <a:ea typeface="黑体" pitchFamily="49" charset="-122"/>
              </a:rPr>
              <a:t>（整除）、</a:t>
            </a:r>
            <a:r>
              <a:rPr lang="en-US" altLang="zh-CN" sz="1900" dirty="0" smtClean="0">
                <a:latin typeface="Arial" pitchFamily="34" charset="0"/>
                <a:ea typeface="黑体" pitchFamily="49" charset="-122"/>
              </a:rPr>
              <a:t>Mod</a:t>
            </a:r>
            <a:r>
              <a:rPr lang="zh-CN" altLang="en-US" sz="1900" dirty="0" smtClean="0">
                <a:latin typeface="Arial" pitchFamily="34" charset="0"/>
                <a:ea typeface="黑体" pitchFamily="49" charset="-122"/>
              </a:rPr>
              <a:t>（求余数）。</a:t>
            </a:r>
          </a:p>
          <a:p>
            <a:r>
              <a:rPr lang="en-US" altLang="zh-CN" sz="1900" dirty="0" smtClean="0">
                <a:latin typeface="Arial" pitchFamily="34" charset="0"/>
                <a:ea typeface="黑体" pitchFamily="49" charset="-122"/>
              </a:rPr>
              <a:t>       ②</a:t>
            </a:r>
            <a:r>
              <a:rPr lang="zh-CN" altLang="en-US" sz="1900" dirty="0" smtClean="0">
                <a:latin typeface="Arial" pitchFamily="34" charset="0"/>
                <a:ea typeface="黑体" pitchFamily="49" charset="-122"/>
              </a:rPr>
              <a:t>关系</a:t>
            </a:r>
            <a:r>
              <a:rPr lang="zh-CN" altLang="en-US" sz="1900" dirty="0">
                <a:latin typeface="Arial" pitchFamily="34" charset="0"/>
                <a:ea typeface="黑体" pitchFamily="49" charset="-122"/>
              </a:rPr>
              <a:t>运算符</a:t>
            </a:r>
          </a:p>
          <a:p>
            <a:r>
              <a:rPr lang="en-US" altLang="zh-CN" sz="1900" dirty="0" smtClean="0">
                <a:latin typeface="Arial" pitchFamily="34" charset="0"/>
                <a:ea typeface="黑体" pitchFamily="49" charset="-122"/>
              </a:rPr>
              <a:t>       </a:t>
            </a:r>
            <a:r>
              <a:rPr lang="zh-CN" altLang="en-US" sz="1900" dirty="0" smtClean="0">
                <a:latin typeface="Arial" pitchFamily="34" charset="0"/>
                <a:ea typeface="黑体" pitchFamily="49" charset="-122"/>
              </a:rPr>
              <a:t>有：</a:t>
            </a:r>
            <a:r>
              <a:rPr lang="en-US" altLang="zh-CN" sz="1900" dirty="0" smtClean="0">
                <a:latin typeface="Arial" pitchFamily="34" charset="0"/>
                <a:ea typeface="黑体" pitchFamily="49" charset="-122"/>
              </a:rPr>
              <a:t>=</a:t>
            </a:r>
            <a:r>
              <a:rPr lang="zh-CN" altLang="en-US" sz="1900" dirty="0" smtClean="0">
                <a:latin typeface="Arial" pitchFamily="34" charset="0"/>
                <a:ea typeface="黑体" pitchFamily="49" charset="-122"/>
              </a:rPr>
              <a:t>、</a:t>
            </a:r>
            <a:r>
              <a:rPr lang="en-US" altLang="zh-CN" sz="1900" dirty="0" smtClean="0">
                <a:latin typeface="Arial" pitchFamily="34" charset="0"/>
                <a:ea typeface="黑体" pitchFamily="49" charset="-122"/>
              </a:rPr>
              <a:t>&lt;</a:t>
            </a:r>
            <a:r>
              <a:rPr lang="zh-CN" altLang="en-US" sz="1900" dirty="0" smtClean="0">
                <a:latin typeface="Arial" pitchFamily="34" charset="0"/>
                <a:ea typeface="黑体" pitchFamily="49" charset="-122"/>
              </a:rPr>
              <a:t>、</a:t>
            </a:r>
            <a:r>
              <a:rPr lang="en-US" altLang="zh-CN" sz="1900" dirty="0">
                <a:latin typeface="Arial" pitchFamily="34" charset="0"/>
                <a:ea typeface="黑体" pitchFamily="49" charset="-122"/>
              </a:rPr>
              <a:t>&lt;=</a:t>
            </a:r>
            <a:r>
              <a:rPr lang="zh-CN" altLang="en-US" sz="1900" dirty="0">
                <a:latin typeface="Arial" pitchFamily="34" charset="0"/>
                <a:ea typeface="黑体" pitchFamily="49" charset="-122"/>
              </a:rPr>
              <a:t>（小于等于）、</a:t>
            </a:r>
            <a:r>
              <a:rPr lang="en-US" altLang="zh-CN" sz="1900" dirty="0" smtClean="0">
                <a:latin typeface="Arial" pitchFamily="34" charset="0"/>
                <a:ea typeface="黑体" pitchFamily="49" charset="-122"/>
              </a:rPr>
              <a:t>&gt;</a:t>
            </a:r>
            <a:r>
              <a:rPr lang="zh-CN" altLang="en-US" sz="1900" dirty="0" smtClean="0">
                <a:latin typeface="Arial" pitchFamily="34" charset="0"/>
                <a:ea typeface="黑体" pitchFamily="49" charset="-122"/>
              </a:rPr>
              <a:t>、</a:t>
            </a:r>
            <a:r>
              <a:rPr lang="en-US" altLang="zh-CN" sz="1900" dirty="0" smtClean="0">
                <a:latin typeface="Arial" pitchFamily="34" charset="0"/>
                <a:ea typeface="黑体" pitchFamily="49" charset="-122"/>
              </a:rPr>
              <a:t>&gt;=</a:t>
            </a:r>
            <a:r>
              <a:rPr lang="zh-CN" altLang="en-US" sz="1900" dirty="0" smtClean="0">
                <a:latin typeface="Arial" pitchFamily="34" charset="0"/>
                <a:ea typeface="黑体" pitchFamily="49" charset="-122"/>
              </a:rPr>
              <a:t>、</a:t>
            </a:r>
            <a:r>
              <a:rPr lang="en-US" altLang="zh-CN" sz="1900" dirty="0">
                <a:latin typeface="Arial" pitchFamily="34" charset="0"/>
                <a:ea typeface="黑体" pitchFamily="49" charset="-122"/>
              </a:rPr>
              <a:t>&lt;&gt;</a:t>
            </a:r>
            <a:r>
              <a:rPr lang="zh-CN" altLang="en-US" sz="1900" dirty="0">
                <a:latin typeface="Arial" pitchFamily="34" charset="0"/>
                <a:ea typeface="黑体" pitchFamily="49" charset="-122"/>
              </a:rPr>
              <a:t>（不等于）</a:t>
            </a:r>
          </a:p>
          <a:p>
            <a:r>
              <a:rPr lang="en-US" altLang="zh-CN" sz="1900" dirty="0" smtClean="0">
                <a:latin typeface="Arial" pitchFamily="34" charset="0"/>
                <a:ea typeface="黑体" pitchFamily="49" charset="-122"/>
              </a:rPr>
              <a:t>       </a:t>
            </a:r>
            <a:r>
              <a:rPr lang="en-US" altLang="zh-CN" sz="1900" dirty="0" smtClean="0">
                <a:solidFill>
                  <a:srgbClr val="FFC000"/>
                </a:solidFill>
                <a:latin typeface="Arial" pitchFamily="34" charset="0"/>
                <a:ea typeface="黑体" pitchFamily="49" charset="-122"/>
              </a:rPr>
              <a:t>③</a:t>
            </a:r>
            <a:r>
              <a:rPr lang="zh-CN" altLang="en-US" sz="1900" dirty="0" smtClean="0">
                <a:solidFill>
                  <a:srgbClr val="FFC000"/>
                </a:solidFill>
                <a:latin typeface="Arial" pitchFamily="34" charset="0"/>
                <a:ea typeface="黑体" pitchFamily="49" charset="-122"/>
              </a:rPr>
              <a:t>连接</a:t>
            </a:r>
            <a:r>
              <a:rPr lang="zh-CN" altLang="en-US" sz="1900" dirty="0">
                <a:solidFill>
                  <a:srgbClr val="FFC000"/>
                </a:solidFill>
                <a:latin typeface="Arial" pitchFamily="34" charset="0"/>
                <a:ea typeface="黑体" pitchFamily="49" charset="-122"/>
              </a:rPr>
              <a:t>运算符</a:t>
            </a:r>
          </a:p>
          <a:p>
            <a:r>
              <a:rPr lang="en-US" altLang="zh-CN" sz="1900" dirty="0" smtClean="0">
                <a:latin typeface="Arial" pitchFamily="34" charset="0"/>
                <a:ea typeface="黑体" pitchFamily="49" charset="-122"/>
              </a:rPr>
              <a:t>       </a:t>
            </a:r>
            <a:r>
              <a:rPr lang="zh-CN" altLang="en-US" sz="1900" dirty="0" smtClean="0">
                <a:latin typeface="Arial" pitchFamily="34" charset="0"/>
                <a:ea typeface="黑体" pitchFamily="49" charset="-122"/>
              </a:rPr>
              <a:t>只有一个，即</a:t>
            </a:r>
            <a:r>
              <a:rPr lang="en-US" altLang="zh-CN" sz="1900" dirty="0" smtClean="0">
                <a:latin typeface="Arial" pitchFamily="34" charset="0"/>
                <a:ea typeface="黑体" pitchFamily="49" charset="-122"/>
              </a:rPr>
              <a:t>&amp;</a:t>
            </a:r>
            <a:r>
              <a:rPr lang="zh-CN" altLang="en-US" sz="1900" dirty="0">
                <a:latin typeface="Arial" pitchFamily="34" charset="0"/>
                <a:ea typeface="黑体" pitchFamily="49" charset="-122"/>
              </a:rPr>
              <a:t>，表示将两个字符串连接为一个长字符串，如“</a:t>
            </a:r>
            <a:r>
              <a:rPr lang="en-US" altLang="zh-CN" sz="1900" dirty="0" err="1">
                <a:latin typeface="Arial" pitchFamily="34" charset="0"/>
                <a:ea typeface="黑体" pitchFamily="49" charset="-122"/>
              </a:rPr>
              <a:t>abc</a:t>
            </a:r>
            <a:r>
              <a:rPr lang="en-US" altLang="zh-CN" sz="1900" dirty="0">
                <a:latin typeface="Arial" pitchFamily="34" charset="0"/>
                <a:ea typeface="黑体" pitchFamily="49" charset="-122"/>
              </a:rPr>
              <a:t>”&amp;“de”</a:t>
            </a:r>
            <a:r>
              <a:rPr lang="zh-CN" altLang="en-US" sz="1900" dirty="0">
                <a:latin typeface="Arial" pitchFamily="34" charset="0"/>
                <a:ea typeface="黑体" pitchFamily="49" charset="-122"/>
              </a:rPr>
              <a:t>结果为“</a:t>
            </a:r>
            <a:r>
              <a:rPr lang="en-US" altLang="zh-CN" sz="1900" dirty="0" err="1">
                <a:latin typeface="Arial" pitchFamily="34" charset="0"/>
                <a:ea typeface="黑体" pitchFamily="49" charset="-122"/>
              </a:rPr>
              <a:t>abcde</a:t>
            </a:r>
            <a:r>
              <a:rPr lang="en-US" altLang="zh-CN" sz="1900" dirty="0">
                <a:latin typeface="Arial" pitchFamily="34" charset="0"/>
                <a:ea typeface="黑体" pitchFamily="49" charset="-122"/>
              </a:rPr>
              <a:t>”</a:t>
            </a:r>
          </a:p>
          <a:p>
            <a:r>
              <a:rPr lang="en-US" altLang="zh-CN" sz="1900" dirty="0" smtClean="0">
                <a:latin typeface="Arial" pitchFamily="34" charset="0"/>
                <a:ea typeface="黑体" pitchFamily="49" charset="-122"/>
              </a:rPr>
              <a:t>       </a:t>
            </a:r>
            <a:r>
              <a:rPr lang="en-US" altLang="zh-CN" sz="1900" dirty="0">
                <a:solidFill>
                  <a:srgbClr val="FFC000"/>
                </a:solidFill>
                <a:latin typeface="Arial" pitchFamily="34" charset="0"/>
                <a:ea typeface="黑体" pitchFamily="49" charset="-122"/>
              </a:rPr>
              <a:t>④</a:t>
            </a:r>
            <a:r>
              <a:rPr lang="zh-CN" altLang="en-US" sz="1900" dirty="0">
                <a:solidFill>
                  <a:srgbClr val="FFC000"/>
                </a:solidFill>
                <a:latin typeface="Arial" pitchFamily="34" charset="0"/>
                <a:ea typeface="黑体" pitchFamily="49" charset="-122"/>
              </a:rPr>
              <a:t>逻辑运算符</a:t>
            </a:r>
          </a:p>
          <a:p>
            <a:r>
              <a:rPr lang="en-US" altLang="zh-CN" sz="1900" dirty="0" smtClean="0">
                <a:latin typeface="Arial" pitchFamily="34" charset="0"/>
                <a:ea typeface="黑体" pitchFamily="49" charset="-122"/>
              </a:rPr>
              <a:t>       </a:t>
            </a:r>
            <a:r>
              <a:rPr lang="zh-CN" altLang="en-US" sz="1900" dirty="0" smtClean="0">
                <a:latin typeface="Arial" pitchFamily="34" charset="0"/>
                <a:ea typeface="黑体" pitchFamily="49" charset="-122"/>
              </a:rPr>
              <a:t>有：</a:t>
            </a:r>
            <a:r>
              <a:rPr lang="en-US" altLang="zh-CN" sz="1900" dirty="0" smtClean="0">
                <a:latin typeface="Arial" pitchFamily="34" charset="0"/>
                <a:ea typeface="黑体" pitchFamily="49" charset="-122"/>
              </a:rPr>
              <a:t>And</a:t>
            </a:r>
            <a:r>
              <a:rPr lang="zh-CN" altLang="en-US" sz="1900" dirty="0">
                <a:latin typeface="Arial" pitchFamily="34" charset="0"/>
                <a:ea typeface="黑体" pitchFamily="49" charset="-122"/>
              </a:rPr>
              <a:t>（与）、</a:t>
            </a:r>
            <a:r>
              <a:rPr lang="en-US" altLang="zh-CN" sz="1900" dirty="0">
                <a:latin typeface="Arial" pitchFamily="34" charset="0"/>
                <a:ea typeface="黑体" pitchFamily="49" charset="-122"/>
              </a:rPr>
              <a:t>Or</a:t>
            </a:r>
            <a:r>
              <a:rPr lang="zh-CN" altLang="en-US" sz="1900" dirty="0">
                <a:latin typeface="Arial" pitchFamily="34" charset="0"/>
                <a:ea typeface="黑体" pitchFamily="49" charset="-122"/>
              </a:rPr>
              <a:t>（或）、</a:t>
            </a:r>
            <a:r>
              <a:rPr lang="en-US" altLang="zh-CN" sz="1900" dirty="0">
                <a:latin typeface="Arial" pitchFamily="34" charset="0"/>
                <a:ea typeface="黑体" pitchFamily="49" charset="-122"/>
              </a:rPr>
              <a:t>Not</a:t>
            </a:r>
            <a:r>
              <a:rPr lang="zh-CN" altLang="en-US" sz="1900" dirty="0">
                <a:latin typeface="Arial" pitchFamily="34" charset="0"/>
                <a:ea typeface="黑体" pitchFamily="49" charset="-122"/>
              </a:rPr>
              <a:t>（非或取反）、</a:t>
            </a:r>
            <a:r>
              <a:rPr lang="en-US" altLang="zh-CN" sz="1900" dirty="0" err="1">
                <a:latin typeface="Arial" pitchFamily="34" charset="0"/>
                <a:ea typeface="黑体" pitchFamily="49" charset="-122"/>
              </a:rPr>
              <a:t>Xor</a:t>
            </a:r>
            <a:r>
              <a:rPr lang="zh-CN" altLang="en-US" sz="1900" dirty="0">
                <a:latin typeface="Arial" pitchFamily="34" charset="0"/>
                <a:ea typeface="黑体" pitchFamily="49" charset="-122"/>
              </a:rPr>
              <a:t>（异或）、</a:t>
            </a:r>
            <a:r>
              <a:rPr lang="en-US" altLang="zh-CN" sz="1900" dirty="0" err="1">
                <a:latin typeface="Arial" pitchFamily="34" charset="0"/>
                <a:ea typeface="黑体" pitchFamily="49" charset="-122"/>
              </a:rPr>
              <a:t>Eqv</a:t>
            </a:r>
            <a:r>
              <a:rPr lang="zh-CN" altLang="en-US" sz="1900" dirty="0">
                <a:latin typeface="Arial" pitchFamily="34" charset="0"/>
                <a:ea typeface="黑体" pitchFamily="49" charset="-122"/>
              </a:rPr>
              <a:t>（等值）、</a:t>
            </a:r>
            <a:r>
              <a:rPr lang="en-US" altLang="zh-CN" sz="1900" dirty="0">
                <a:latin typeface="Arial" pitchFamily="34" charset="0"/>
                <a:ea typeface="黑体" pitchFamily="49" charset="-122"/>
              </a:rPr>
              <a:t>Imp</a:t>
            </a:r>
            <a:r>
              <a:rPr lang="zh-CN" altLang="en-US" sz="1900" dirty="0">
                <a:latin typeface="Arial" pitchFamily="34" charset="0"/>
                <a:ea typeface="黑体" pitchFamily="49" charset="-122"/>
              </a:rPr>
              <a:t>（蕴含）</a:t>
            </a:r>
          </a:p>
          <a:p>
            <a:r>
              <a:rPr lang="en-US" altLang="zh-CN" sz="1900" dirty="0" smtClean="0">
                <a:latin typeface="Arial" pitchFamily="34" charset="0"/>
                <a:ea typeface="黑体" pitchFamily="49" charset="-122"/>
              </a:rPr>
              <a:t>       </a:t>
            </a:r>
            <a:r>
              <a:rPr lang="en-US" altLang="zh-CN" sz="1900" dirty="0">
                <a:solidFill>
                  <a:srgbClr val="FFC000"/>
                </a:solidFill>
                <a:latin typeface="Arial" pitchFamily="34" charset="0"/>
                <a:ea typeface="黑体" pitchFamily="49" charset="-122"/>
              </a:rPr>
              <a:t>⑤Between A And B</a:t>
            </a:r>
          </a:p>
          <a:p>
            <a:r>
              <a:rPr lang="zh-CN" altLang="en-US" sz="1900" dirty="0" smtClean="0">
                <a:latin typeface="Arial" pitchFamily="34" charset="0"/>
                <a:ea typeface="黑体" pitchFamily="49" charset="-122"/>
              </a:rPr>
              <a:t>       用于</a:t>
            </a:r>
            <a:r>
              <a:rPr lang="zh-CN" altLang="en-US" sz="1900" dirty="0">
                <a:latin typeface="Arial" pitchFamily="34" charset="0"/>
                <a:ea typeface="黑体" pitchFamily="49" charset="-122"/>
              </a:rPr>
              <a:t>指定</a:t>
            </a:r>
            <a:r>
              <a:rPr lang="en-US" altLang="zh-CN" sz="1900" dirty="0">
                <a:latin typeface="Arial" pitchFamily="34" charset="0"/>
                <a:ea typeface="黑体" pitchFamily="49" charset="-122"/>
              </a:rPr>
              <a:t>A</a:t>
            </a:r>
            <a:r>
              <a:rPr lang="zh-CN" altLang="en-US" sz="1900" dirty="0">
                <a:latin typeface="Arial" pitchFamily="34" charset="0"/>
                <a:ea typeface="黑体" pitchFamily="49" charset="-122"/>
              </a:rPr>
              <a:t>到</a:t>
            </a:r>
            <a:r>
              <a:rPr lang="en-US" altLang="zh-CN" sz="1900" dirty="0">
                <a:latin typeface="Arial" pitchFamily="34" charset="0"/>
                <a:ea typeface="黑体" pitchFamily="49" charset="-122"/>
              </a:rPr>
              <a:t>B</a:t>
            </a:r>
            <a:r>
              <a:rPr lang="zh-CN" altLang="en-US" sz="1900" dirty="0">
                <a:latin typeface="Arial" pitchFamily="34" charset="0"/>
                <a:ea typeface="黑体" pitchFamily="49" charset="-122"/>
              </a:rPr>
              <a:t>之间的范围，</a:t>
            </a:r>
            <a:r>
              <a:rPr lang="en-US" altLang="zh-CN" sz="1900" dirty="0">
                <a:latin typeface="Arial" pitchFamily="34" charset="0"/>
                <a:ea typeface="黑体" pitchFamily="49" charset="-122"/>
              </a:rPr>
              <a:t>A</a:t>
            </a:r>
            <a:r>
              <a:rPr lang="zh-CN" altLang="en-US" sz="1900" dirty="0">
                <a:latin typeface="Arial" pitchFamily="34" charset="0"/>
                <a:ea typeface="黑体" pitchFamily="49" charset="-122"/>
              </a:rPr>
              <a:t>和</a:t>
            </a:r>
            <a:r>
              <a:rPr lang="en-US" altLang="zh-CN" sz="1900" dirty="0">
                <a:latin typeface="Arial" pitchFamily="34" charset="0"/>
                <a:ea typeface="黑体" pitchFamily="49" charset="-122"/>
              </a:rPr>
              <a:t>B</a:t>
            </a:r>
            <a:r>
              <a:rPr lang="zh-CN" altLang="en-US" sz="1900" dirty="0">
                <a:latin typeface="Arial" pitchFamily="34" charset="0"/>
                <a:ea typeface="黑体" pitchFamily="49" charset="-122"/>
              </a:rPr>
              <a:t>可使用数字型、日期型和文本型，如要查找分数在</a:t>
            </a:r>
            <a:r>
              <a:rPr lang="en-US" altLang="zh-CN" sz="1900" dirty="0">
                <a:latin typeface="Arial" pitchFamily="34" charset="0"/>
                <a:ea typeface="黑体" pitchFamily="49" charset="-122"/>
              </a:rPr>
              <a:t>60</a:t>
            </a:r>
            <a:r>
              <a:rPr lang="zh-CN" altLang="en-US" sz="1900" dirty="0">
                <a:latin typeface="Arial" pitchFamily="34" charset="0"/>
                <a:ea typeface="黑体" pitchFamily="49" charset="-122"/>
              </a:rPr>
              <a:t>到</a:t>
            </a:r>
            <a:r>
              <a:rPr lang="en-US" altLang="zh-CN" sz="1900" dirty="0">
                <a:latin typeface="Arial" pitchFamily="34" charset="0"/>
                <a:ea typeface="黑体" pitchFamily="49" charset="-122"/>
              </a:rPr>
              <a:t>70</a:t>
            </a:r>
            <a:r>
              <a:rPr lang="zh-CN" altLang="en-US" sz="1900" dirty="0">
                <a:latin typeface="Arial" pitchFamily="34" charset="0"/>
                <a:ea typeface="黑体" pitchFamily="49" charset="-122"/>
              </a:rPr>
              <a:t>之间的记录，则条件为</a:t>
            </a:r>
            <a:r>
              <a:rPr lang="en-US" altLang="zh-CN" sz="1900" dirty="0">
                <a:latin typeface="Arial" pitchFamily="34" charset="0"/>
                <a:ea typeface="黑体" pitchFamily="49" charset="-122"/>
              </a:rPr>
              <a:t>Between 60 And 70</a:t>
            </a:r>
            <a:r>
              <a:rPr lang="zh-CN" altLang="en-US" sz="1900" dirty="0">
                <a:latin typeface="Arial" pitchFamily="34" charset="0"/>
                <a:ea typeface="黑体" pitchFamily="49" charset="-122"/>
              </a:rPr>
              <a:t>。</a:t>
            </a:r>
          </a:p>
          <a:p>
            <a:r>
              <a:rPr lang="en-US" altLang="zh-CN" sz="1900" dirty="0" smtClean="0">
                <a:latin typeface="Arial" pitchFamily="34" charset="0"/>
                <a:ea typeface="黑体" pitchFamily="49" charset="-122"/>
              </a:rPr>
              <a:t>       </a:t>
            </a:r>
            <a:r>
              <a:rPr lang="en-US" altLang="zh-CN" sz="1900" dirty="0">
                <a:solidFill>
                  <a:srgbClr val="FFC000"/>
                </a:solidFill>
                <a:latin typeface="Arial" pitchFamily="34" charset="0"/>
                <a:ea typeface="黑体" pitchFamily="49" charset="-122"/>
              </a:rPr>
              <a:t>⑥In</a:t>
            </a:r>
          </a:p>
          <a:p>
            <a:r>
              <a:rPr lang="zh-CN" altLang="en-US" sz="1900" dirty="0" smtClean="0">
                <a:latin typeface="Arial" pitchFamily="34" charset="0"/>
                <a:ea typeface="黑体" pitchFamily="49" charset="-122"/>
              </a:rPr>
              <a:t>       指定</a:t>
            </a:r>
            <a:r>
              <a:rPr lang="zh-CN" altLang="en-US" sz="1900" dirty="0">
                <a:latin typeface="Arial" pitchFamily="34" charset="0"/>
                <a:ea typeface="黑体" pitchFamily="49" charset="-122"/>
              </a:rPr>
              <a:t>一系列值的列表。如要查找课程号为</a:t>
            </a:r>
            <a:r>
              <a:rPr lang="en-US" altLang="zh-CN" sz="1900" dirty="0">
                <a:latin typeface="Arial" pitchFamily="34" charset="0"/>
                <a:ea typeface="黑体" pitchFamily="49" charset="-122"/>
              </a:rPr>
              <a:t>K01</a:t>
            </a:r>
            <a:r>
              <a:rPr lang="zh-CN" altLang="en-US" sz="1900" dirty="0">
                <a:latin typeface="Arial" pitchFamily="34" charset="0"/>
                <a:ea typeface="黑体" pitchFamily="49" charset="-122"/>
              </a:rPr>
              <a:t>和</a:t>
            </a:r>
            <a:r>
              <a:rPr lang="en-US" altLang="zh-CN" sz="1900" dirty="0">
                <a:latin typeface="Arial" pitchFamily="34" charset="0"/>
                <a:ea typeface="黑体" pitchFamily="49" charset="-122"/>
              </a:rPr>
              <a:t>K02</a:t>
            </a:r>
            <a:r>
              <a:rPr lang="zh-CN" altLang="en-US" sz="1900" dirty="0">
                <a:latin typeface="Arial" pitchFamily="34" charset="0"/>
                <a:ea typeface="黑体" pitchFamily="49" charset="-122"/>
              </a:rPr>
              <a:t>的记录，条件为</a:t>
            </a:r>
            <a:r>
              <a:rPr lang="en-US" altLang="zh-CN" sz="1900" dirty="0">
                <a:latin typeface="Arial" pitchFamily="34" charset="0"/>
                <a:ea typeface="黑体" pitchFamily="49" charset="-122"/>
              </a:rPr>
              <a:t>In</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K01</a:t>
            </a:r>
            <a:r>
              <a:rPr lang="zh-CN" altLang="en-US" sz="1900" dirty="0">
                <a:latin typeface="Arial" pitchFamily="34" charset="0"/>
                <a:ea typeface="黑体" pitchFamily="49" charset="-122"/>
              </a:rPr>
              <a:t>，</a:t>
            </a:r>
            <a:r>
              <a:rPr lang="en-US" altLang="zh-CN" sz="1900" dirty="0">
                <a:latin typeface="Arial" pitchFamily="34" charset="0"/>
                <a:ea typeface="黑体" pitchFamily="49" charset="-122"/>
              </a:rPr>
              <a:t>K02</a:t>
            </a:r>
            <a:r>
              <a:rPr lang="zh-CN" altLang="en-US" sz="1900" dirty="0">
                <a:latin typeface="Arial" pitchFamily="34" charset="0"/>
                <a:ea typeface="黑体" pitchFamily="49" charset="-122"/>
              </a:rPr>
              <a:t>）。</a:t>
            </a:r>
          </a:p>
          <a:p>
            <a:r>
              <a:rPr lang="en-US" altLang="zh-CN" sz="1900" dirty="0" smtClean="0">
                <a:latin typeface="Arial" pitchFamily="34" charset="0"/>
                <a:ea typeface="黑体" pitchFamily="49" charset="-122"/>
              </a:rPr>
              <a:t>       </a:t>
            </a:r>
            <a:r>
              <a:rPr lang="en-US" altLang="zh-CN" sz="1900" dirty="0">
                <a:solidFill>
                  <a:srgbClr val="FFC000"/>
                </a:solidFill>
                <a:latin typeface="Arial" pitchFamily="34" charset="0"/>
                <a:ea typeface="黑体" pitchFamily="49" charset="-122"/>
              </a:rPr>
              <a:t>⑦Like</a:t>
            </a:r>
          </a:p>
          <a:p>
            <a:r>
              <a:rPr lang="zh-CN" altLang="en-US" sz="1900" dirty="0" smtClean="0">
                <a:latin typeface="Arial" pitchFamily="34" charset="0"/>
                <a:ea typeface="黑体" pitchFamily="49" charset="-122"/>
              </a:rPr>
              <a:t>       配合</a:t>
            </a:r>
            <a:r>
              <a:rPr lang="zh-CN" altLang="en-US" sz="1900" dirty="0">
                <a:latin typeface="Arial" pitchFamily="34" charset="0"/>
                <a:ea typeface="黑体" pitchFamily="49" charset="-122"/>
              </a:rPr>
              <a:t>使用通配符进行限定查询。“？”表示一个字符，“*”表示任意个字符，“</a:t>
            </a:r>
            <a:r>
              <a:rPr lang="en-US" altLang="zh-CN" sz="1900" dirty="0">
                <a:latin typeface="Arial" pitchFamily="34" charset="0"/>
                <a:ea typeface="黑体" pitchFamily="49" charset="-122"/>
              </a:rPr>
              <a:t>#”</a:t>
            </a:r>
            <a:r>
              <a:rPr lang="zh-CN" altLang="en-US" sz="1900" dirty="0">
                <a:latin typeface="Arial" pitchFamily="34" charset="0"/>
                <a:ea typeface="黑体" pitchFamily="49" charset="-122"/>
              </a:rPr>
              <a:t>表示任何一个数字，“</a:t>
            </a:r>
            <a:r>
              <a:rPr lang="en-US" altLang="zh-CN" sz="1900" dirty="0">
                <a:latin typeface="Arial" pitchFamily="34" charset="0"/>
                <a:ea typeface="黑体" pitchFamily="49" charset="-122"/>
              </a:rPr>
              <a:t>[]”</a:t>
            </a:r>
            <a:r>
              <a:rPr lang="zh-CN" altLang="en-US" sz="1900" dirty="0">
                <a:latin typeface="Arial" pitchFamily="34" charset="0"/>
                <a:ea typeface="黑体" pitchFamily="49" charset="-122"/>
              </a:rPr>
              <a:t>表示在方括号中的任何单个字符。例如，查找“李”姓名学生，条件可表示为：</a:t>
            </a:r>
            <a:r>
              <a:rPr lang="en-US" altLang="zh-CN" sz="1900" dirty="0">
                <a:latin typeface="Arial" pitchFamily="34" charset="0"/>
                <a:ea typeface="黑体" pitchFamily="49" charset="-122"/>
              </a:rPr>
              <a:t>Like “</a:t>
            </a:r>
            <a:r>
              <a:rPr lang="zh-CN" altLang="en-US" sz="1900" dirty="0">
                <a:latin typeface="Arial" pitchFamily="34" charset="0"/>
                <a:ea typeface="黑体" pitchFamily="49" charset="-122"/>
              </a:rPr>
              <a:t>李*”。</a:t>
            </a:r>
          </a:p>
          <a:p>
            <a:r>
              <a:rPr lang="en-US" altLang="zh-CN" sz="1900" dirty="0" smtClean="0">
                <a:latin typeface="Arial" pitchFamily="34" charset="0"/>
                <a:ea typeface="黑体" pitchFamily="49" charset="-122"/>
              </a:rPr>
              <a:t>       </a:t>
            </a:r>
            <a:r>
              <a:rPr lang="en-US" altLang="zh-CN" sz="1900" dirty="0">
                <a:solidFill>
                  <a:srgbClr val="FFC000"/>
                </a:solidFill>
                <a:latin typeface="Arial" pitchFamily="34" charset="0"/>
                <a:ea typeface="黑体" pitchFamily="49" charset="-122"/>
              </a:rPr>
              <a:t>⑧Is Null</a:t>
            </a:r>
            <a:r>
              <a:rPr lang="zh-CN" altLang="en-US" sz="1900" dirty="0">
                <a:solidFill>
                  <a:srgbClr val="FFC000"/>
                </a:solidFill>
                <a:latin typeface="Arial" pitchFamily="34" charset="0"/>
                <a:ea typeface="黑体" pitchFamily="49" charset="-122"/>
              </a:rPr>
              <a:t>（空），</a:t>
            </a:r>
            <a:r>
              <a:rPr lang="en-US" altLang="zh-CN" sz="1900" dirty="0">
                <a:solidFill>
                  <a:srgbClr val="FFC000"/>
                </a:solidFill>
                <a:latin typeface="Arial" pitchFamily="34" charset="0"/>
                <a:ea typeface="黑体" pitchFamily="49" charset="-122"/>
              </a:rPr>
              <a:t>Is Not Null</a:t>
            </a:r>
            <a:r>
              <a:rPr lang="zh-CN" altLang="en-US" sz="1900" dirty="0">
                <a:solidFill>
                  <a:srgbClr val="FFC000"/>
                </a:solidFill>
                <a:latin typeface="Arial" pitchFamily="34" charset="0"/>
                <a:ea typeface="黑体" pitchFamily="49" charset="-122"/>
              </a:rPr>
              <a:t>（不为空）</a:t>
            </a:r>
          </a:p>
          <a:p>
            <a:r>
              <a:rPr lang="zh-CN" altLang="en-US" sz="1900" dirty="0" smtClean="0">
                <a:latin typeface="Arial" pitchFamily="34" charset="0"/>
                <a:ea typeface="黑体" pitchFamily="49" charset="-122"/>
              </a:rPr>
              <a:t>       用于</a:t>
            </a:r>
            <a:r>
              <a:rPr lang="zh-CN" altLang="en-US" sz="1900" dirty="0">
                <a:latin typeface="Arial" pitchFamily="34" charset="0"/>
                <a:ea typeface="黑体" pitchFamily="49" charset="-122"/>
              </a:rPr>
              <a:t>空值比较</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Tree>
    <p:extLst>
      <p:ext uri="{BB962C8B-B14F-4D97-AF65-F5344CB8AC3E}">
        <p14:creationId xmlns:p14="http://schemas.microsoft.com/office/powerpoint/2010/main" val="1079427735"/>
      </p:ext>
    </p:extLst>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88640"/>
            <a:ext cx="4860602"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函数</a:t>
            </a:r>
          </a:p>
          <a:p>
            <a:r>
              <a:rPr lang="zh-CN" altLang="en-US" sz="2100" dirty="0" smtClean="0">
                <a:latin typeface="Arial" pitchFamily="34" charset="0"/>
                <a:ea typeface="黑体" pitchFamily="49" charset="-122"/>
              </a:rPr>
              <a:t>       函数</a:t>
            </a:r>
            <a:r>
              <a:rPr lang="zh-CN" altLang="en-US" sz="2100" dirty="0">
                <a:latin typeface="Arial" pitchFamily="34" charset="0"/>
                <a:ea typeface="黑体" pitchFamily="49" charset="-122"/>
              </a:rPr>
              <a:t>是一种能够完成某种特定操作的数据形式，函数的返回值称为函数值，函数调用的格式为：</a:t>
            </a: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函数</a:t>
            </a:r>
            <a:r>
              <a:rPr lang="zh-CN" altLang="en-US" sz="2100" dirty="0">
                <a:solidFill>
                  <a:srgbClr val="FFC000"/>
                </a:solidFill>
                <a:latin typeface="Arial" pitchFamily="34" charset="0"/>
                <a:ea typeface="黑体" pitchFamily="49" charset="-122"/>
              </a:rPr>
              <a:t>名（</a:t>
            </a:r>
            <a:r>
              <a:rPr lang="en-US" altLang="zh-CN" sz="2100" dirty="0">
                <a:solidFill>
                  <a:srgbClr val="FFC000"/>
                </a:solidFill>
                <a:latin typeface="Arial" pitchFamily="34" charset="0"/>
                <a:ea typeface="黑体" pitchFamily="49" charset="-122"/>
              </a:rPr>
              <a:t>[</a:t>
            </a:r>
            <a:r>
              <a:rPr lang="zh-CN" altLang="en-US" sz="2100" dirty="0">
                <a:solidFill>
                  <a:srgbClr val="FFC000"/>
                </a:solidFill>
                <a:latin typeface="Arial" pitchFamily="34" charset="0"/>
                <a:ea typeface="黑体" pitchFamily="49" charset="-122"/>
              </a:rPr>
              <a:t>参数</a:t>
            </a:r>
            <a:r>
              <a:rPr lang="en-US" altLang="zh-CN" sz="2100" dirty="0">
                <a:solidFill>
                  <a:srgbClr val="FFC000"/>
                </a:solidFill>
                <a:latin typeface="Arial" pitchFamily="34" charset="0"/>
                <a:ea typeface="黑体" pitchFamily="49" charset="-122"/>
              </a:rPr>
              <a:t>1][</a:t>
            </a:r>
            <a:r>
              <a:rPr lang="zh-CN" altLang="en-US" sz="2100" dirty="0">
                <a:solidFill>
                  <a:srgbClr val="FFC000"/>
                </a:solidFill>
                <a:latin typeface="Arial" pitchFamily="34" charset="0"/>
                <a:ea typeface="黑体" pitchFamily="49" charset="-122"/>
              </a:rPr>
              <a:t>，参数</a:t>
            </a:r>
            <a:r>
              <a:rPr lang="en-US" altLang="zh-CN" sz="2100" dirty="0">
                <a:solidFill>
                  <a:srgbClr val="FFC000"/>
                </a:solidFill>
                <a:latin typeface="Arial" pitchFamily="34" charset="0"/>
                <a:ea typeface="黑体" pitchFamily="49" charset="-122"/>
              </a:rPr>
              <a:t>2][</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a:t>
            </a:r>
            <a:r>
              <a:rPr lang="zh-CN" altLang="en-US" sz="2100" dirty="0">
                <a:solidFill>
                  <a:srgbClr val="FFC000"/>
                </a:solidFill>
                <a:latin typeface="Arial" pitchFamily="34" charset="0"/>
                <a:ea typeface="黑体" pitchFamily="49" charset="-122"/>
              </a:rPr>
              <a:t>）</a:t>
            </a:r>
          </a:p>
          <a:p>
            <a:r>
              <a:rPr lang="en-US" altLang="zh-CN" sz="2100" dirty="0" smtClean="0">
                <a:latin typeface="Arial" pitchFamily="34" charset="0"/>
                <a:ea typeface="黑体" pitchFamily="49" charset="-122"/>
              </a:rPr>
              <a:t>       Access</a:t>
            </a:r>
            <a:r>
              <a:rPr lang="zh-CN" altLang="en-US" sz="2100" dirty="0">
                <a:latin typeface="Arial" pitchFamily="34" charset="0"/>
                <a:ea typeface="黑体" pitchFamily="49" charset="-122"/>
              </a:rPr>
              <a:t>提供了大量的内置函数（也称标准函数</a:t>
            </a:r>
            <a:r>
              <a:rPr lang="zh-CN" altLang="en-US" sz="2100" dirty="0" smtClean="0">
                <a:latin typeface="Arial" pitchFamily="34" charset="0"/>
                <a:ea typeface="黑体" pitchFamily="49" charset="-122"/>
              </a:rPr>
              <a:t>），如：</a:t>
            </a:r>
            <a:r>
              <a:rPr lang="en-US" altLang="zh-CN" sz="2100" dirty="0" smtClean="0">
                <a:latin typeface="Arial" pitchFamily="34" charset="0"/>
                <a:ea typeface="黑体" pitchFamily="49" charset="-122"/>
              </a:rPr>
              <a:t>Year</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出生</a:t>
            </a:r>
            <a:r>
              <a:rPr lang="zh-CN" altLang="en-US" sz="2100" dirty="0" smtClean="0">
                <a:latin typeface="Arial" pitchFamily="34" charset="0"/>
                <a:ea typeface="黑体" pitchFamily="49" charset="-122"/>
              </a:rPr>
              <a:t>日期</a:t>
            </a:r>
            <a:r>
              <a:rPr lang="en-US" altLang="zh-CN" sz="2100" dirty="0" smtClean="0">
                <a:latin typeface="Arial" pitchFamily="34" charset="0"/>
                <a:ea typeface="黑体" pitchFamily="49" charset="-122"/>
              </a:rPr>
              <a:t>])</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5135006" y="3429000"/>
            <a:ext cx="3700587"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9-45  </a:t>
            </a:r>
            <a:r>
              <a:rPr lang="zh-CN" altLang="en-US" dirty="0">
                <a:solidFill>
                  <a:srgbClr val="FFFFFF"/>
                </a:solidFill>
                <a:latin typeface="Arial" pitchFamily="34" charset="0"/>
                <a:ea typeface="黑体" pitchFamily="49" charset="-122"/>
              </a:rPr>
              <a:t>表达式“生成器”对话框</a:t>
            </a:r>
          </a:p>
        </p:txBody>
      </p:sp>
      <p:pic>
        <p:nvPicPr>
          <p:cNvPr id="5" name="图片 4"/>
          <p:cNvPicPr/>
          <p:nvPr/>
        </p:nvPicPr>
        <p:blipFill>
          <a:blip r:embed="rId2"/>
          <a:stretch>
            <a:fillRect/>
          </a:stretch>
        </p:blipFill>
        <p:spPr>
          <a:xfrm>
            <a:off x="5056284" y="188640"/>
            <a:ext cx="3764188" cy="3096344"/>
          </a:xfrm>
          <a:prstGeom prst="rect">
            <a:avLst/>
          </a:prstGeom>
        </p:spPr>
      </p:pic>
      <p:sp>
        <p:nvSpPr>
          <p:cNvPr id="6" name="Rectangle 2"/>
          <p:cNvSpPr>
            <a:spLocks noChangeArrowheads="1"/>
          </p:cNvSpPr>
          <p:nvPr/>
        </p:nvSpPr>
        <p:spPr bwMode="auto">
          <a:xfrm>
            <a:off x="71438" y="3933056"/>
            <a:ext cx="8997950" cy="1980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利用</a:t>
            </a:r>
            <a:r>
              <a:rPr lang="zh-CN" altLang="en-US" sz="2100" dirty="0">
                <a:latin typeface="Arial" pitchFamily="34" charset="0"/>
                <a:ea typeface="黑体" pitchFamily="49" charset="-122"/>
              </a:rPr>
              <a:t>表达式“生成器”可以查看</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中提供的运算符、常量和函数。单击查询工具“设计”选项卡“查询设置”组中的“生成器”按钮 ，可以打开表达式“生成器”对话框，如图</a:t>
            </a:r>
            <a:r>
              <a:rPr lang="en-US" altLang="zh-CN" sz="2100" dirty="0">
                <a:latin typeface="Arial" pitchFamily="34" charset="0"/>
                <a:ea typeface="黑体" pitchFamily="49" charset="-122"/>
              </a:rPr>
              <a:t>9-45</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表达式“生成器”对话框中，</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提供了当前数据库中所有表或查询中的字段、窗体或报表中的各种控件，以及函数、常用量、运行符和通用表达式，通过选择数据项和运行符，可以方便地构建表达式。</a:t>
            </a:r>
          </a:p>
          <a:p>
            <a:r>
              <a:rPr lang="zh-CN" altLang="en-US" sz="2100" dirty="0">
                <a:latin typeface="Arial" pitchFamily="34" charset="0"/>
                <a:ea typeface="黑体" pitchFamily="49" charset="-122"/>
              </a:rPr>
              <a:t> </a:t>
            </a:r>
          </a:p>
        </p:txBody>
      </p:sp>
    </p:spTree>
    <p:extLst>
      <p:ext uri="{BB962C8B-B14F-4D97-AF65-F5344CB8AC3E}">
        <p14:creationId xmlns:p14="http://schemas.microsoft.com/office/powerpoint/2010/main" val="3245790484"/>
      </p:ext>
    </p:extLst>
  </p:cSld>
  <p:clrMapOvr>
    <a:masterClrMapping/>
  </p:clrMapOvr>
  <p:transition>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744780"/>
            <a:ext cx="8997950" cy="20024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交叉</a:t>
            </a:r>
            <a:r>
              <a:rPr lang="zh-CN" altLang="en-US" sz="2100" dirty="0">
                <a:latin typeface="Arial" pitchFamily="34" charset="0"/>
                <a:ea typeface="黑体" pitchFamily="49" charset="-122"/>
              </a:rPr>
              <a:t>表查询是</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特有的一种选择查询，它可以使大量的数据以更直观的形式显示出来，可方便地对数据进行比较或分析，也可做为图表或报表的数据源。</a:t>
            </a:r>
          </a:p>
          <a:p>
            <a:r>
              <a:rPr lang="zh-CN" altLang="en-US" sz="2100" dirty="0" smtClean="0">
                <a:latin typeface="Arial" pitchFamily="34" charset="0"/>
                <a:ea typeface="黑体" pitchFamily="49" charset="-122"/>
              </a:rPr>
              <a:t>       交叉</a:t>
            </a:r>
            <a:r>
              <a:rPr lang="zh-CN" altLang="en-US" sz="2100" dirty="0">
                <a:latin typeface="Arial" pitchFamily="34" charset="0"/>
                <a:ea typeface="黑体" pitchFamily="49" charset="-122"/>
              </a:rPr>
              <a:t>表查询将用于查询的字段分成两组，一组以行标题的方式显示在表格左边，一组以列标题的方式显示在表格顶端，在行和列交叉的地方对数据进行总计、平均、计数等计算结果显示在交叉点上</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Rectangle 3"/>
          <p:cNvSpPr>
            <a:spLocks noChangeArrowheads="1"/>
          </p:cNvSpPr>
          <p:nvPr/>
        </p:nvSpPr>
        <p:spPr bwMode="auto">
          <a:xfrm>
            <a:off x="71438" y="260648"/>
            <a:ext cx="370847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smtClean="0">
                <a:latin typeface="Arial" pitchFamily="34" charset="0"/>
                <a:ea typeface="黑体" pitchFamily="49" charset="-122"/>
              </a:rPr>
              <a:t>9.7.2  </a:t>
            </a:r>
            <a:r>
              <a:rPr lang="zh-CN" altLang="en-US" sz="2300" dirty="0" smtClean="0">
                <a:latin typeface="Arial" pitchFamily="34" charset="0"/>
                <a:ea typeface="黑体" pitchFamily="49" charset="-122"/>
              </a:rPr>
              <a:t>创建交叉表查询</a:t>
            </a:r>
            <a:endParaRPr lang="zh-CN" altLang="en-US" sz="2300" dirty="0">
              <a:latin typeface="Arial" pitchFamily="34" charset="0"/>
              <a:ea typeface="黑体" pitchFamily="49" charset="-122"/>
            </a:endParaRPr>
          </a:p>
        </p:txBody>
      </p:sp>
      <p:sp>
        <p:nvSpPr>
          <p:cNvPr id="5" name="矩形 4"/>
          <p:cNvSpPr/>
          <p:nvPr/>
        </p:nvSpPr>
        <p:spPr>
          <a:xfrm>
            <a:off x="6156176" y="4156255"/>
            <a:ext cx="2664296"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9-51  </a:t>
            </a:r>
            <a:r>
              <a:rPr lang="zh-CN" altLang="en-US" dirty="0">
                <a:solidFill>
                  <a:srgbClr val="FFFFFF"/>
                </a:solidFill>
                <a:latin typeface="Arial" pitchFamily="34" charset="0"/>
                <a:ea typeface="黑体" pitchFamily="49" charset="-122"/>
              </a:rPr>
              <a:t>交叉表查询结果</a:t>
            </a:r>
            <a:endParaRPr lang="zh-CN" altLang="en-US" dirty="0"/>
          </a:p>
        </p:txBody>
      </p:sp>
      <p:pic>
        <p:nvPicPr>
          <p:cNvPr id="6" name="图片 5"/>
          <p:cNvPicPr/>
          <p:nvPr/>
        </p:nvPicPr>
        <p:blipFill>
          <a:blip r:embed="rId2"/>
          <a:stretch>
            <a:fillRect/>
          </a:stretch>
        </p:blipFill>
        <p:spPr>
          <a:xfrm>
            <a:off x="6256158" y="2572708"/>
            <a:ext cx="2636322" cy="1583547"/>
          </a:xfrm>
          <a:prstGeom prst="rect">
            <a:avLst/>
          </a:prstGeom>
        </p:spPr>
      </p:pic>
      <p:sp>
        <p:nvSpPr>
          <p:cNvPr id="7" name="Rectangle 3"/>
          <p:cNvSpPr>
            <a:spLocks noChangeArrowheads="1"/>
          </p:cNvSpPr>
          <p:nvPr/>
        </p:nvSpPr>
        <p:spPr bwMode="auto">
          <a:xfrm>
            <a:off x="71438" y="4169004"/>
            <a:ext cx="453650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9.7.3  </a:t>
            </a:r>
            <a:r>
              <a:rPr lang="zh-CN" altLang="en-US" sz="2300" dirty="0">
                <a:latin typeface="Arial" pitchFamily="34" charset="0"/>
                <a:ea typeface="黑体" pitchFamily="49" charset="-122"/>
              </a:rPr>
              <a:t>创建重复项或不匹配项查询</a:t>
            </a:r>
          </a:p>
        </p:txBody>
      </p:sp>
      <p:sp>
        <p:nvSpPr>
          <p:cNvPr id="8" name="Rectangle 2"/>
          <p:cNvSpPr>
            <a:spLocks noChangeArrowheads="1"/>
          </p:cNvSpPr>
          <p:nvPr/>
        </p:nvSpPr>
        <p:spPr bwMode="auto">
          <a:xfrm>
            <a:off x="71438" y="4653136"/>
            <a:ext cx="8997950"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可以</a:t>
            </a:r>
            <a:r>
              <a:rPr lang="zh-CN" altLang="en-US" sz="2100" dirty="0">
                <a:latin typeface="Arial" pitchFamily="34" charset="0"/>
                <a:ea typeface="黑体" pitchFamily="49" charset="-122"/>
              </a:rPr>
              <a:t>在一个表或查询中查找具有重复字段值的记录。而利用“查找不匹配项查询向导”，可以在一个表中查找在另一个表中没有相关记录的记录。</a:t>
            </a:r>
          </a:p>
          <a:p>
            <a:r>
              <a:rPr lang="zh-CN" altLang="en-US" sz="2100" dirty="0">
                <a:latin typeface="Arial" pitchFamily="34" charset="0"/>
                <a:ea typeface="黑体" pitchFamily="49" charset="-122"/>
              </a:rPr>
              <a:t>通过检查有重复项（或排出重复）的</a:t>
            </a:r>
            <a:r>
              <a:rPr lang="zh-CN" altLang="en-US" sz="2100" dirty="0" smtClean="0">
                <a:latin typeface="Arial" pitchFamily="34" charset="0"/>
                <a:ea typeface="黑体" pitchFamily="49" charset="-122"/>
              </a:rPr>
              <a:t>记录。</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9-16】  </a:t>
            </a:r>
            <a:r>
              <a:rPr lang="zh-CN" altLang="en-US" sz="2100" dirty="0">
                <a:latin typeface="Arial" pitchFamily="34" charset="0"/>
                <a:ea typeface="黑体" pitchFamily="49" charset="-122"/>
              </a:rPr>
              <a:t>在“学生”表中增加一条与花仙子相同的一个记录。然后，使用向导创建重复项查询，查询姓名相同的记录。</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P405</a:t>
            </a:r>
            <a:r>
              <a:rPr lang="zh-CN" altLang="en-US" sz="2100" dirty="0">
                <a:latin typeface="Arial" pitchFamily="34" charset="0"/>
                <a:ea typeface="黑体" pitchFamily="49" charset="-122"/>
              </a:rPr>
              <a:t>。</a:t>
            </a:r>
            <a:r>
              <a:rPr lang="zh-CN" altLang="en-US" sz="2100" dirty="0">
                <a:solidFill>
                  <a:srgbClr val="FFC000"/>
                </a:solidFill>
                <a:latin typeface="Arial" pitchFamily="34" charset="0"/>
                <a:ea typeface="黑体" pitchFamily="49" charset="-122"/>
              </a:rPr>
              <a:t>提示：本题做完后，将添加的记录删除。</a:t>
            </a:r>
          </a:p>
          <a:p>
            <a:endParaRPr lang="zh-CN" altLang="en-US" sz="2100" dirty="0">
              <a:latin typeface="Arial" pitchFamily="34" charset="0"/>
              <a:ea typeface="黑体" pitchFamily="49" charset="-122"/>
            </a:endParaRPr>
          </a:p>
        </p:txBody>
      </p:sp>
      <p:sp>
        <p:nvSpPr>
          <p:cNvPr id="9" name="Rectangle 2"/>
          <p:cNvSpPr>
            <a:spLocks noChangeArrowheads="1"/>
          </p:cNvSpPr>
          <p:nvPr/>
        </p:nvSpPr>
        <p:spPr bwMode="auto">
          <a:xfrm>
            <a:off x="71438" y="2796348"/>
            <a:ext cx="6084738" cy="1323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9-15】  </a:t>
            </a:r>
            <a:r>
              <a:rPr lang="zh-CN" altLang="en-US" sz="2100" dirty="0">
                <a:latin typeface="Arial" pitchFamily="34" charset="0"/>
                <a:ea typeface="黑体" pitchFamily="49" charset="-122"/>
              </a:rPr>
              <a:t>使用向导创建交叉表查询，检索“学生”表不同系别不同性别的总分平均值和总的平均值，结果如图</a:t>
            </a:r>
            <a:r>
              <a:rPr lang="en-US" altLang="zh-CN" sz="2100" dirty="0">
                <a:latin typeface="Arial" pitchFamily="34" charset="0"/>
                <a:ea typeface="黑体" pitchFamily="49" charset="-122"/>
              </a:rPr>
              <a:t>9-51</a:t>
            </a:r>
            <a:r>
              <a:rPr lang="zh-CN" altLang="en-US" sz="2100" dirty="0">
                <a:latin typeface="Arial" pitchFamily="34" charset="0"/>
                <a:ea typeface="黑体" pitchFamily="49" charset="-122"/>
              </a:rPr>
              <a:t>所示。</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P404</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2218197516"/>
      </p:ext>
    </p:extLst>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3"/>
            <a:ext cx="8997950" cy="9640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9-17】  </a:t>
            </a:r>
            <a:r>
              <a:rPr lang="zh-CN" altLang="en-US" sz="2000" dirty="0">
                <a:latin typeface="Arial" pitchFamily="34" charset="0"/>
                <a:ea typeface="黑体" pitchFamily="49" charset="-122"/>
              </a:rPr>
              <a:t>在“课程”表中增加二条新记录，然后使用创建“查询向导”创建不匹配项查询，查询“成绩”表没被选修课程的信息。</a:t>
            </a:r>
          </a:p>
          <a:p>
            <a:r>
              <a:rPr lang="zh-CN" altLang="en-US" sz="2000" dirty="0" smtClean="0">
                <a:latin typeface="Arial" pitchFamily="34" charset="0"/>
                <a:ea typeface="黑体" pitchFamily="49" charset="-122"/>
              </a:rPr>
              <a:t>       操作步骤略，参见</a:t>
            </a:r>
            <a:r>
              <a:rPr lang="en-US" altLang="zh-CN" sz="2000" dirty="0" smtClean="0">
                <a:latin typeface="Arial" pitchFamily="34" charset="0"/>
                <a:ea typeface="黑体" pitchFamily="49" charset="-122"/>
              </a:rPr>
              <a:t>P406</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71438" y="1134995"/>
            <a:ext cx="370847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9.7.4  </a:t>
            </a:r>
            <a:r>
              <a:rPr lang="zh-CN" altLang="en-US" sz="2100" dirty="0" smtClean="0">
                <a:latin typeface="Arial" pitchFamily="34" charset="0"/>
                <a:ea typeface="黑体" pitchFamily="49" charset="-122"/>
              </a:rPr>
              <a:t>创建参数查询</a:t>
            </a:r>
            <a:endParaRPr lang="zh-CN" altLang="en-US" sz="2100" dirty="0">
              <a:latin typeface="Arial" pitchFamily="34" charset="0"/>
              <a:ea typeface="黑体" pitchFamily="49" charset="-122"/>
            </a:endParaRPr>
          </a:p>
        </p:txBody>
      </p:sp>
      <p:sp>
        <p:nvSpPr>
          <p:cNvPr id="4" name="Rectangle 2"/>
          <p:cNvSpPr>
            <a:spLocks noChangeArrowheads="1"/>
          </p:cNvSpPr>
          <p:nvPr/>
        </p:nvSpPr>
        <p:spPr bwMode="auto">
          <a:xfrm>
            <a:off x="71438" y="1624310"/>
            <a:ext cx="8997950" cy="2196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参数查询在</a:t>
            </a:r>
            <a:r>
              <a:rPr lang="zh-CN" altLang="en-US" sz="2000" dirty="0">
                <a:latin typeface="Arial" pitchFamily="34" charset="0"/>
                <a:ea typeface="黑体" pitchFamily="49" charset="-122"/>
              </a:rPr>
              <a:t>运行时，会显示一个或多个预定义的对话框，提示用户输入参数值，并根据该参数值得到相应的查询结果。</a:t>
            </a:r>
          </a:p>
          <a:p>
            <a:r>
              <a:rPr lang="zh-CN" altLang="en-US" sz="2000" dirty="0" smtClean="0">
                <a:latin typeface="Arial" pitchFamily="34" charset="0"/>
                <a:ea typeface="黑体" pitchFamily="49" charset="-122"/>
              </a:rPr>
              <a:t>       设置</a:t>
            </a:r>
            <a:r>
              <a:rPr lang="zh-CN" altLang="en-US" sz="2000" dirty="0">
                <a:latin typeface="Arial" pitchFamily="34" charset="0"/>
                <a:ea typeface="黑体" pitchFamily="49" charset="-122"/>
              </a:rPr>
              <a:t>参数查询时，可以在条件行中输入以方括号“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括起的名字和短语作为参数的名称。参数允许有多个，也允许有不同的类别。</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9-18】  </a:t>
            </a:r>
            <a:r>
              <a:rPr lang="zh-CN" altLang="en-US" sz="2000" dirty="0">
                <a:latin typeface="Arial" pitchFamily="34" charset="0"/>
                <a:ea typeface="黑体" pitchFamily="49" charset="-122"/>
              </a:rPr>
              <a:t>创建一个参数查询，输入不同性别和不同总分段，查询“学生”表中记录。</a:t>
            </a:r>
          </a:p>
          <a:p>
            <a:r>
              <a:rPr lang="zh-CN" altLang="en-US" sz="2000" dirty="0" smtClean="0">
                <a:latin typeface="Arial" pitchFamily="34" charset="0"/>
                <a:ea typeface="黑体" pitchFamily="49" charset="-122"/>
              </a:rPr>
              <a:t>       操作</a:t>
            </a:r>
            <a:r>
              <a:rPr lang="zh-CN" altLang="en-US" sz="2000" dirty="0">
                <a:latin typeface="Arial" pitchFamily="34" charset="0"/>
                <a:ea typeface="黑体" pitchFamily="49" charset="-122"/>
              </a:rPr>
              <a:t>步骤略，参见</a:t>
            </a:r>
            <a:r>
              <a:rPr lang="en-US" altLang="zh-CN" sz="2000" dirty="0" smtClean="0">
                <a:latin typeface="Arial" pitchFamily="34" charset="0"/>
                <a:ea typeface="黑体" pitchFamily="49" charset="-122"/>
              </a:rPr>
              <a:t>P408</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5" name="Rectangle 3"/>
          <p:cNvSpPr>
            <a:spLocks noChangeArrowheads="1"/>
          </p:cNvSpPr>
          <p:nvPr/>
        </p:nvSpPr>
        <p:spPr bwMode="auto">
          <a:xfrm>
            <a:off x="71438" y="3875581"/>
            <a:ext cx="370847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100" dirty="0" smtClean="0">
                <a:latin typeface="Arial" pitchFamily="34" charset="0"/>
                <a:ea typeface="黑体" pitchFamily="49" charset="-122"/>
              </a:rPr>
              <a:t>9.7.5  </a:t>
            </a:r>
            <a:r>
              <a:rPr lang="zh-CN" altLang="en-US" sz="2100" dirty="0" smtClean="0">
                <a:latin typeface="Arial" pitchFamily="34" charset="0"/>
                <a:ea typeface="黑体" pitchFamily="49" charset="-122"/>
              </a:rPr>
              <a:t>创建操作查询</a:t>
            </a:r>
            <a:endParaRPr lang="zh-CN" altLang="en-US" sz="2100" dirty="0">
              <a:latin typeface="Arial" pitchFamily="34" charset="0"/>
              <a:ea typeface="黑体" pitchFamily="49" charset="-122"/>
            </a:endParaRPr>
          </a:p>
        </p:txBody>
      </p:sp>
      <p:sp>
        <p:nvSpPr>
          <p:cNvPr id="6" name="Rectangle 2"/>
          <p:cNvSpPr>
            <a:spLocks noChangeArrowheads="1"/>
          </p:cNvSpPr>
          <p:nvPr/>
        </p:nvSpPr>
        <p:spPr bwMode="auto">
          <a:xfrm>
            <a:off x="71438" y="4364896"/>
            <a:ext cx="8997950" cy="9687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操作</a:t>
            </a:r>
            <a:r>
              <a:rPr lang="zh-CN" altLang="en-US" sz="2000" dirty="0">
                <a:latin typeface="Arial" pitchFamily="34" charset="0"/>
                <a:ea typeface="黑体" pitchFamily="49" charset="-122"/>
              </a:rPr>
              <a:t>查询是一种可以实现对数据表的某种操作的查询</a:t>
            </a:r>
            <a:r>
              <a:rPr lang="zh-CN" altLang="en-US" sz="2000" dirty="0" smtClean="0">
                <a:latin typeface="Arial" pitchFamily="34" charset="0"/>
                <a:ea typeface="黑体" pitchFamily="49" charset="-122"/>
              </a:rPr>
              <a:t>，如</a:t>
            </a:r>
            <a:r>
              <a:rPr lang="zh-CN" altLang="en-US" sz="2000" dirty="0">
                <a:latin typeface="Arial" pitchFamily="34" charset="0"/>
                <a:ea typeface="黑体" pitchFamily="49" charset="-122"/>
              </a:rPr>
              <a:t>实施对表的更新、删除、追加等操作，它能够提高管理数据的质量和效率。</a:t>
            </a:r>
            <a:r>
              <a:rPr lang="en-US" altLang="zh-CN" sz="2000" dirty="0">
                <a:latin typeface="Arial" pitchFamily="34" charset="0"/>
                <a:ea typeface="黑体" pitchFamily="49" charset="-122"/>
              </a:rPr>
              <a:t>Access</a:t>
            </a:r>
            <a:r>
              <a:rPr lang="zh-CN" altLang="en-US" sz="2000" dirty="0">
                <a:latin typeface="Arial" pitchFamily="34" charset="0"/>
                <a:ea typeface="黑体" pitchFamily="49" charset="-122"/>
              </a:rPr>
              <a:t>提供的操作查询包括：生成表查询、更新查询、删除查询和追加查询</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p:txBody>
      </p:sp>
      <p:sp>
        <p:nvSpPr>
          <p:cNvPr id="7" name="Rectangle 3"/>
          <p:cNvSpPr>
            <a:spLocks noChangeArrowheads="1"/>
          </p:cNvSpPr>
          <p:nvPr/>
        </p:nvSpPr>
        <p:spPr bwMode="auto">
          <a:xfrm>
            <a:off x="71438" y="5387957"/>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1</a:t>
            </a:r>
            <a:r>
              <a:rPr lang="zh-CN" altLang="en-US" sz="2100" dirty="0">
                <a:ea typeface="黑体" pitchFamily="49" charset="-122"/>
              </a:rPr>
              <a:t>．创建生成表查询</a:t>
            </a:r>
          </a:p>
        </p:txBody>
      </p:sp>
      <p:sp>
        <p:nvSpPr>
          <p:cNvPr id="8" name="Rectangle 2"/>
          <p:cNvSpPr>
            <a:spLocks noChangeArrowheads="1"/>
          </p:cNvSpPr>
          <p:nvPr/>
        </p:nvSpPr>
        <p:spPr bwMode="auto">
          <a:xfrm>
            <a:off x="71438" y="5877272"/>
            <a:ext cx="8997950" cy="432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生成</a:t>
            </a:r>
            <a:r>
              <a:rPr lang="zh-CN" altLang="en-US" sz="2000" dirty="0">
                <a:latin typeface="Arial" pitchFamily="34" charset="0"/>
                <a:ea typeface="黑体" pitchFamily="49" charset="-122"/>
              </a:rPr>
              <a:t>表查询是从一个或多个表的全部或部分数据中创建新数据表。</a:t>
            </a:r>
          </a:p>
          <a:p>
            <a:endParaRPr lang="zh-CN" altLang="en-US" sz="2000" dirty="0">
              <a:latin typeface="Arial" pitchFamily="34" charset="0"/>
              <a:ea typeface="黑体" pitchFamily="49" charset="-122"/>
            </a:endParaRPr>
          </a:p>
        </p:txBody>
      </p:sp>
    </p:spTree>
    <p:extLst>
      <p:ext uri="{BB962C8B-B14F-4D97-AF65-F5344CB8AC3E}">
        <p14:creationId xmlns:p14="http://schemas.microsoft.com/office/powerpoint/2010/main" val="230533210"/>
      </p:ext>
    </p:extLst>
  </p:cSld>
  <p:clrMapOvr>
    <a:masterClrMapping/>
  </p:clrMapOvr>
  <p:transition>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5580682" cy="1322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9-19】  </a:t>
            </a:r>
            <a:r>
              <a:rPr lang="zh-CN" altLang="en-US" sz="2100" dirty="0">
                <a:latin typeface="Arial" pitchFamily="34" charset="0"/>
                <a:ea typeface="黑体" pitchFamily="49" charset="-122"/>
              </a:rPr>
              <a:t>创建一个生成表查询，以“学生”表、“课程”表和“成绩”表生成一个选修课程“数据库技术”的新</a:t>
            </a:r>
            <a:r>
              <a:rPr lang="zh-CN" altLang="en-US" sz="2100" dirty="0" smtClean="0">
                <a:latin typeface="Arial" pitchFamily="34" charset="0"/>
                <a:ea typeface="黑体" pitchFamily="49" charset="-122"/>
              </a:rPr>
              <a:t>表“</a:t>
            </a:r>
            <a:r>
              <a:rPr lang="zh-CN" altLang="en-US" sz="2100" dirty="0">
                <a:solidFill>
                  <a:srgbClr val="FFFFFF"/>
                </a:solidFill>
                <a:latin typeface="Arial" pitchFamily="34" charset="0"/>
                <a:ea typeface="黑体" pitchFamily="49" charset="-122"/>
              </a:rPr>
              <a:t>课程成绩</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如图</a:t>
            </a:r>
            <a:r>
              <a:rPr lang="en-US" altLang="zh-CN" sz="2100" dirty="0">
                <a:latin typeface="Arial" pitchFamily="34" charset="0"/>
                <a:ea typeface="黑体" pitchFamily="49" charset="-122"/>
              </a:rPr>
              <a:t>9-65</a:t>
            </a:r>
            <a:r>
              <a:rPr lang="zh-CN" altLang="en-US" sz="2100" dirty="0">
                <a:latin typeface="Arial" pitchFamily="34" charset="0"/>
                <a:ea typeface="黑体" pitchFamily="49" charset="-122"/>
              </a:rPr>
              <a:t>所示。</a:t>
            </a:r>
          </a:p>
          <a:p>
            <a:r>
              <a:rPr lang="zh-CN" altLang="en-US" sz="2100" dirty="0">
                <a:latin typeface="Arial" pitchFamily="34" charset="0"/>
                <a:ea typeface="黑体" pitchFamily="49" charset="-122"/>
              </a:rPr>
              <a:t>操作步骤略，参见</a:t>
            </a:r>
            <a:r>
              <a:rPr lang="en-US" altLang="zh-CN" sz="2100" dirty="0" smtClean="0">
                <a:latin typeface="Arial" pitchFamily="34" charset="0"/>
                <a:ea typeface="黑体" pitchFamily="49" charset="-122"/>
              </a:rPr>
              <a:t>P409</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4" name="矩形 3"/>
          <p:cNvSpPr/>
          <p:nvPr/>
        </p:nvSpPr>
        <p:spPr>
          <a:xfrm>
            <a:off x="5673732" y="1619508"/>
            <a:ext cx="307473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9-65  </a:t>
            </a:r>
            <a:r>
              <a:rPr lang="zh-CN" altLang="en-US" dirty="0">
                <a:solidFill>
                  <a:srgbClr val="FFFFFF"/>
                </a:solidFill>
                <a:latin typeface="Arial" pitchFamily="34" charset="0"/>
                <a:ea typeface="黑体" pitchFamily="49" charset="-122"/>
              </a:rPr>
              <a:t>生成的“课程成绩”</a:t>
            </a:r>
            <a:endParaRPr lang="en-US" altLang="zh-CN" dirty="0">
              <a:solidFill>
                <a:srgbClr val="FFFFFF"/>
              </a:solidFill>
              <a:latin typeface="Arial" pitchFamily="34" charset="0"/>
              <a:ea typeface="黑体" pitchFamily="49" charset="-122"/>
            </a:endParaRPr>
          </a:p>
        </p:txBody>
      </p:sp>
      <p:pic>
        <p:nvPicPr>
          <p:cNvPr id="5" name="图片 4" descr="C:\Users\ADMINI~1\AppData\Local\Temp\SNAGHTML35cdba.PNG"/>
          <p:cNvPicPr/>
          <p:nvPr/>
        </p:nvPicPr>
        <p:blipFill>
          <a:blip r:embed="rId2">
            <a:extLst>
              <a:ext uri="{28A0092B-C50C-407E-A947-70E740481C1C}">
                <a14:useLocalDpi xmlns:a14="http://schemas.microsoft.com/office/drawing/2010/main" val="0"/>
              </a:ext>
            </a:extLst>
          </a:blip>
          <a:srcRect/>
          <a:stretch>
            <a:fillRect/>
          </a:stretch>
        </p:blipFill>
        <p:spPr bwMode="auto">
          <a:xfrm>
            <a:off x="5652119" y="188640"/>
            <a:ext cx="3052493" cy="1400894"/>
          </a:xfrm>
          <a:prstGeom prst="rect">
            <a:avLst/>
          </a:prstGeom>
          <a:noFill/>
          <a:ln>
            <a:noFill/>
          </a:ln>
        </p:spPr>
      </p:pic>
      <p:sp>
        <p:nvSpPr>
          <p:cNvPr id="6" name="Rectangle 3"/>
          <p:cNvSpPr>
            <a:spLocks noChangeArrowheads="1"/>
          </p:cNvSpPr>
          <p:nvPr/>
        </p:nvSpPr>
        <p:spPr bwMode="auto">
          <a:xfrm>
            <a:off x="71438" y="3339566"/>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3</a:t>
            </a:r>
            <a:r>
              <a:rPr lang="zh-CN" altLang="en-US" sz="2100" dirty="0" smtClean="0">
                <a:ea typeface="黑体" pitchFamily="49" charset="-122"/>
              </a:rPr>
              <a:t>．创建删除查询</a:t>
            </a:r>
            <a:endParaRPr lang="zh-CN" altLang="en-US" sz="2100" dirty="0">
              <a:ea typeface="黑体" pitchFamily="49" charset="-122"/>
            </a:endParaRPr>
          </a:p>
        </p:txBody>
      </p:sp>
      <p:sp>
        <p:nvSpPr>
          <p:cNvPr id="7" name="Rectangle 2"/>
          <p:cNvSpPr>
            <a:spLocks noChangeArrowheads="1"/>
          </p:cNvSpPr>
          <p:nvPr/>
        </p:nvSpPr>
        <p:spPr bwMode="auto">
          <a:xfrm>
            <a:off x="71438" y="3826851"/>
            <a:ext cx="8997950" cy="721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利用</a:t>
            </a:r>
            <a:r>
              <a:rPr lang="zh-CN" altLang="en-US" sz="2100" dirty="0">
                <a:latin typeface="Arial" pitchFamily="34" charset="0"/>
                <a:ea typeface="黑体" pitchFamily="49" charset="-122"/>
              </a:rPr>
              <a:t>删除查询，可以一次性地删除表中符合记录的多条记录。删除查询的创建过程类似更新查询，只是在第三步时选择查询类型为“删除查询”</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71438" y="4600828"/>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4</a:t>
            </a:r>
            <a:r>
              <a:rPr lang="zh-CN" altLang="en-US" sz="2100" dirty="0" smtClean="0">
                <a:ea typeface="黑体" pitchFamily="49" charset="-122"/>
              </a:rPr>
              <a:t>．创建追加查询</a:t>
            </a:r>
            <a:endParaRPr lang="zh-CN" altLang="en-US" sz="2100" dirty="0">
              <a:ea typeface="黑体" pitchFamily="49" charset="-122"/>
            </a:endParaRPr>
          </a:p>
        </p:txBody>
      </p:sp>
      <p:sp>
        <p:nvSpPr>
          <p:cNvPr id="9" name="Rectangle 2"/>
          <p:cNvSpPr>
            <a:spLocks noChangeArrowheads="1"/>
          </p:cNvSpPr>
          <p:nvPr/>
        </p:nvSpPr>
        <p:spPr bwMode="auto">
          <a:xfrm>
            <a:off x="71438" y="5088111"/>
            <a:ext cx="8997950" cy="1365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追加</a:t>
            </a:r>
            <a:r>
              <a:rPr lang="zh-CN" altLang="en-US" sz="2100" dirty="0">
                <a:latin typeface="Arial" pitchFamily="34" charset="0"/>
                <a:ea typeface="黑体" pitchFamily="49" charset="-122"/>
              </a:rPr>
              <a:t>查询可以将一个表中符合一定条件的某些记录，追加到其他表的尾部（两个表的结构应当相同，否则追加记录时只追加相匹配的字段，其他字段被忽略）。这种查询以查询设计视图中添加的表为数据源表，在“追加”对话框（在选择查询类型为“追加查询”时弹出）中选定的表为目标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10" name="Rectangle 3"/>
          <p:cNvSpPr>
            <a:spLocks noChangeArrowheads="1"/>
          </p:cNvSpPr>
          <p:nvPr/>
        </p:nvSpPr>
        <p:spPr bwMode="auto">
          <a:xfrm>
            <a:off x="71438" y="1490966"/>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2</a:t>
            </a:r>
            <a:r>
              <a:rPr lang="zh-CN" altLang="en-US" sz="2100" dirty="0" smtClean="0">
                <a:ea typeface="黑体" pitchFamily="49" charset="-122"/>
              </a:rPr>
              <a:t>．创建更新查询</a:t>
            </a:r>
            <a:endParaRPr lang="zh-CN" altLang="en-US" sz="2100" dirty="0">
              <a:ea typeface="黑体" pitchFamily="49" charset="-122"/>
            </a:endParaRPr>
          </a:p>
        </p:txBody>
      </p:sp>
      <p:sp>
        <p:nvSpPr>
          <p:cNvPr id="11" name="Rectangle 2"/>
          <p:cNvSpPr>
            <a:spLocks noChangeArrowheads="1"/>
          </p:cNvSpPr>
          <p:nvPr/>
        </p:nvSpPr>
        <p:spPr bwMode="auto">
          <a:xfrm>
            <a:off x="71438" y="1978251"/>
            <a:ext cx="8997950" cy="13090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利用</a:t>
            </a:r>
            <a:r>
              <a:rPr lang="zh-CN" altLang="en-US" sz="2100" dirty="0">
                <a:latin typeface="Arial" pitchFamily="34" charset="0"/>
                <a:ea typeface="黑体" pitchFamily="49" charset="-122"/>
              </a:rPr>
              <a:t>更新查询可以成批更新表中符合条件的记录。</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9-20】  </a:t>
            </a:r>
            <a:r>
              <a:rPr lang="zh-CN" altLang="en-US" sz="2100" dirty="0">
                <a:latin typeface="Arial" pitchFamily="34" charset="0"/>
                <a:ea typeface="黑体" pitchFamily="49" charset="-122"/>
              </a:rPr>
              <a:t>创建一个更新查询，为“学生”表中团员的学生总分增加</a:t>
            </a:r>
            <a:r>
              <a:rPr lang="en-US" altLang="zh-CN" sz="2100" dirty="0">
                <a:latin typeface="Arial" pitchFamily="34" charset="0"/>
                <a:ea typeface="黑体" pitchFamily="49" charset="-122"/>
              </a:rPr>
              <a:t>10</a:t>
            </a:r>
            <a:r>
              <a:rPr lang="zh-CN" altLang="en-US" sz="2100" dirty="0">
                <a:latin typeface="Arial" pitchFamily="34" charset="0"/>
                <a:ea typeface="黑体" pitchFamily="49" charset="-122"/>
              </a:rPr>
              <a:t>分。</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P410</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Tree>
    <p:extLst>
      <p:ext uri="{BB962C8B-B14F-4D97-AF65-F5344CB8AC3E}">
        <p14:creationId xmlns:p14="http://schemas.microsoft.com/office/powerpoint/2010/main" val="3316916727"/>
      </p:ext>
    </p:extLst>
  </p:cSld>
  <p:clrMapOvr>
    <a:masterClrMapping/>
  </p:clrMapOvr>
  <p:transition>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ChangeArrowheads="1"/>
          </p:cNvSpPr>
          <p:nvPr/>
        </p:nvSpPr>
        <p:spPr bwMode="auto">
          <a:xfrm>
            <a:off x="71438" y="1265577"/>
            <a:ext cx="8997950" cy="2602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SQL</a:t>
            </a:r>
            <a:r>
              <a:rPr lang="zh-CN" altLang="en-US" sz="2100" dirty="0" smtClean="0">
                <a:latin typeface="Arial" pitchFamily="34" charset="0"/>
                <a:ea typeface="黑体" pitchFamily="49" charset="-122"/>
              </a:rPr>
              <a:t>（</a:t>
            </a:r>
            <a:r>
              <a:rPr lang="en-US" altLang="zh-CN" sz="2100" dirty="0">
                <a:latin typeface="Arial" pitchFamily="34" charset="0"/>
                <a:ea typeface="黑体" pitchFamily="49" charset="-122"/>
              </a:rPr>
              <a:t>Structure Query Language</a:t>
            </a:r>
            <a:r>
              <a:rPr lang="zh-CN" altLang="en-US" sz="2100" dirty="0">
                <a:latin typeface="Arial" pitchFamily="34" charset="0"/>
                <a:ea typeface="黑体" pitchFamily="49" charset="-122"/>
              </a:rPr>
              <a:t>，简称</a:t>
            </a:r>
            <a:r>
              <a:rPr lang="en-US" altLang="zh-CN" sz="2100" dirty="0">
                <a:latin typeface="Arial" pitchFamily="34" charset="0"/>
                <a:ea typeface="黑体" pitchFamily="49" charset="-122"/>
              </a:rPr>
              <a:t>SQL</a:t>
            </a:r>
            <a:r>
              <a:rPr lang="zh-CN" altLang="en-US" sz="2100" dirty="0" smtClean="0">
                <a:latin typeface="Arial" pitchFamily="34" charset="0"/>
                <a:ea typeface="黑体" pitchFamily="49" charset="-122"/>
              </a:rPr>
              <a:t>），即“结构化查询语言”。包括数据定义语言</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Data Definition Language</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DLL</a:t>
            </a:r>
            <a:r>
              <a:rPr lang="zh-CN" altLang="en-US" sz="2100" dirty="0">
                <a:latin typeface="Arial" pitchFamily="34" charset="0"/>
                <a:ea typeface="黑体" pitchFamily="49" charset="-122"/>
              </a:rPr>
              <a:t>）、数据操纵语言（</a:t>
            </a:r>
            <a:r>
              <a:rPr lang="en-US" altLang="zh-CN" sz="2100" dirty="0">
                <a:latin typeface="Arial" pitchFamily="34" charset="0"/>
                <a:ea typeface="黑体" pitchFamily="49" charset="-122"/>
              </a:rPr>
              <a:t>Data Manipulation Language</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DML</a:t>
            </a:r>
            <a:r>
              <a:rPr lang="zh-CN" altLang="en-US" sz="2100" dirty="0">
                <a:latin typeface="Arial" pitchFamily="34" charset="0"/>
                <a:ea typeface="黑体" pitchFamily="49" charset="-122"/>
              </a:rPr>
              <a:t>）和数据控制语言（</a:t>
            </a:r>
            <a:r>
              <a:rPr lang="en-US" altLang="zh-CN" sz="2100" dirty="0">
                <a:latin typeface="Arial" pitchFamily="34" charset="0"/>
                <a:ea typeface="黑体" pitchFamily="49" charset="-122"/>
              </a:rPr>
              <a:t>Data Control Language</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DCL</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SQL</a:t>
            </a:r>
            <a:r>
              <a:rPr lang="zh-CN" altLang="en-US" sz="2100" dirty="0">
                <a:latin typeface="Arial" pitchFamily="34" charset="0"/>
                <a:ea typeface="黑体" pitchFamily="49" charset="-122"/>
              </a:rPr>
              <a:t>查询就是通过书写</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语句（命令）来实现的。因此</a:t>
            </a:r>
            <a:r>
              <a:rPr lang="zh-CN" altLang="en-US" sz="2100" dirty="0" smtClean="0">
                <a:latin typeface="Arial" pitchFamily="34" charset="0"/>
                <a:ea typeface="黑体" pitchFamily="49" charset="-122"/>
              </a:rPr>
              <a:t>，</a:t>
            </a:r>
            <a:r>
              <a:rPr lang="zh-CN" altLang="en-US" sz="2100" dirty="0">
                <a:latin typeface="Arial" pitchFamily="34" charset="0"/>
                <a:ea typeface="黑体" pitchFamily="49" charset="-122"/>
              </a:rPr>
              <a:t>在</a:t>
            </a:r>
            <a:r>
              <a:rPr lang="en-US" altLang="zh-CN" sz="2100" dirty="0" smtClean="0">
                <a:latin typeface="Arial" pitchFamily="34" charset="0"/>
                <a:ea typeface="黑体" pitchFamily="49" charset="-122"/>
              </a:rPr>
              <a:t>Access</a:t>
            </a:r>
            <a:r>
              <a:rPr lang="zh-CN" altLang="en-US" sz="2100" dirty="0" smtClean="0">
                <a:latin typeface="Arial" pitchFamily="34" charset="0"/>
                <a:ea typeface="黑体" pitchFamily="49" charset="-122"/>
              </a:rPr>
              <a:t>中，所有</a:t>
            </a:r>
            <a:r>
              <a:rPr lang="zh-CN" altLang="en-US" sz="2100" dirty="0">
                <a:latin typeface="Arial" pitchFamily="34" charset="0"/>
                <a:ea typeface="黑体" pitchFamily="49" charset="-122"/>
              </a:rPr>
              <a:t>的查询</a:t>
            </a:r>
            <a:r>
              <a:rPr lang="zh-CN" altLang="en-US" sz="2100" dirty="0" smtClean="0">
                <a:latin typeface="Arial" pitchFamily="34" charset="0"/>
                <a:ea typeface="黑体" pitchFamily="49" charset="-122"/>
              </a:rPr>
              <a:t>都是</a:t>
            </a:r>
            <a:r>
              <a:rPr lang="zh-CN" altLang="en-US" sz="2100" dirty="0">
                <a:latin typeface="Arial" pitchFamily="34" charset="0"/>
                <a:ea typeface="黑体" pitchFamily="49" charset="-122"/>
              </a:rPr>
              <a:t>一个</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命令查询。查询的设计视图并不能创建所有的查询，有些查询只能通过</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语句来</a:t>
            </a:r>
            <a:r>
              <a:rPr lang="zh-CN" altLang="en-US" sz="2100" dirty="0" smtClean="0">
                <a:latin typeface="Arial" pitchFamily="34" charset="0"/>
                <a:ea typeface="黑体" pitchFamily="49" charset="-122"/>
              </a:rPr>
              <a:t>实现，如实现联合</a:t>
            </a:r>
            <a:r>
              <a:rPr lang="zh-CN" altLang="en-US" sz="2100" dirty="0">
                <a:latin typeface="Arial" pitchFamily="34" charset="0"/>
                <a:ea typeface="黑体" pitchFamily="49" charset="-122"/>
              </a:rPr>
              <a:t>查询、传递查询、数据定义查询等几个特殊查询</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85028" name="Rectangle 4"/>
          <p:cNvSpPr>
            <a:spLocks noChangeArrowheads="1"/>
          </p:cNvSpPr>
          <p:nvPr/>
        </p:nvSpPr>
        <p:spPr bwMode="auto">
          <a:xfrm>
            <a:off x="71438" y="188640"/>
            <a:ext cx="3708474"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a:latin typeface="Arial" pitchFamily="34" charset="0"/>
                <a:ea typeface="黑体" pitchFamily="49" charset="-122"/>
              </a:rPr>
              <a:t>9.8  SQL</a:t>
            </a:r>
            <a:r>
              <a:rPr lang="zh-CN" altLang="en-US" sz="2400" dirty="0">
                <a:latin typeface="Arial" pitchFamily="34" charset="0"/>
                <a:ea typeface="黑体" pitchFamily="49" charset="-122"/>
              </a:rPr>
              <a:t>语句查询</a:t>
            </a:r>
          </a:p>
        </p:txBody>
      </p:sp>
      <p:sp>
        <p:nvSpPr>
          <p:cNvPr id="5" name="Rectangle 3"/>
          <p:cNvSpPr>
            <a:spLocks noChangeArrowheads="1"/>
          </p:cNvSpPr>
          <p:nvPr/>
        </p:nvSpPr>
        <p:spPr bwMode="auto">
          <a:xfrm>
            <a:off x="71438" y="763621"/>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1</a:t>
            </a:r>
            <a:r>
              <a:rPr lang="zh-CN" altLang="en-US" sz="2100" dirty="0" smtClean="0">
                <a:ea typeface="黑体" pitchFamily="49" charset="-122"/>
              </a:rPr>
              <a:t>．</a:t>
            </a:r>
            <a:r>
              <a:rPr lang="en-US" altLang="zh-CN" sz="2100" dirty="0">
                <a:ea typeface="黑体" pitchFamily="49" charset="-122"/>
              </a:rPr>
              <a:t>SQL</a:t>
            </a:r>
            <a:r>
              <a:rPr lang="zh-CN" altLang="en-US" sz="2100" dirty="0">
                <a:ea typeface="黑体" pitchFamily="49" charset="-122"/>
              </a:rPr>
              <a:t>语言概述</a:t>
            </a:r>
          </a:p>
        </p:txBody>
      </p:sp>
      <p:sp>
        <p:nvSpPr>
          <p:cNvPr id="6" name="Rectangle 2"/>
          <p:cNvSpPr>
            <a:spLocks noChangeArrowheads="1"/>
          </p:cNvSpPr>
          <p:nvPr/>
        </p:nvSpPr>
        <p:spPr bwMode="auto">
          <a:xfrm>
            <a:off x="71438" y="4437112"/>
            <a:ext cx="8997950"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最</a:t>
            </a:r>
            <a:r>
              <a:rPr lang="zh-CN" altLang="en-US" sz="2100" dirty="0">
                <a:latin typeface="Arial" pitchFamily="34" charset="0"/>
                <a:ea typeface="黑体" pitchFamily="49" charset="-122"/>
              </a:rPr>
              <a:t>常用的</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语句有以下七个</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①SELECT</a:t>
            </a:r>
            <a:r>
              <a:rPr lang="zh-CN" altLang="en-US" sz="2100" dirty="0">
                <a:latin typeface="Arial" pitchFamily="34" charset="0"/>
                <a:ea typeface="黑体" pitchFamily="49" charset="-122"/>
              </a:rPr>
              <a:t>：从一个或多个已存在的表中检索出符合条件的列或行</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②INSERT</a:t>
            </a:r>
            <a:r>
              <a:rPr lang="zh-CN" altLang="en-US" sz="2100" dirty="0">
                <a:latin typeface="Arial" pitchFamily="34" charset="0"/>
                <a:ea typeface="黑体" pitchFamily="49" charset="-122"/>
              </a:rPr>
              <a:t>：向一个已有的表中增加一条记录</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③UPDATE</a:t>
            </a:r>
            <a:r>
              <a:rPr lang="zh-CN" altLang="en-US" sz="2100" dirty="0">
                <a:latin typeface="Arial" pitchFamily="34" charset="0"/>
                <a:ea typeface="黑体" pitchFamily="49" charset="-122"/>
              </a:rPr>
              <a:t>：更新表中已有记录的一个或者多个字段的值</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④DELETE</a:t>
            </a:r>
            <a:r>
              <a:rPr lang="zh-CN" altLang="en-US" sz="2100" dirty="0">
                <a:latin typeface="Arial" pitchFamily="34" charset="0"/>
                <a:ea typeface="黑体" pitchFamily="49" charset="-122"/>
              </a:rPr>
              <a:t>：从一个表中删除指定的记录</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⑤CREATE</a:t>
            </a:r>
            <a:r>
              <a:rPr lang="zh-CN" altLang="en-US" sz="2100" dirty="0">
                <a:latin typeface="Arial" pitchFamily="34" charset="0"/>
                <a:ea typeface="黑体" pitchFamily="49" charset="-122"/>
              </a:rPr>
              <a:t>：创建表的结构</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⑥ALTER</a:t>
            </a:r>
            <a:r>
              <a:rPr lang="zh-CN" altLang="en-US" sz="2100" dirty="0">
                <a:latin typeface="Arial" pitchFamily="34" charset="0"/>
                <a:ea typeface="黑体" pitchFamily="49" charset="-122"/>
              </a:rPr>
              <a:t>：修改表</a:t>
            </a:r>
            <a:r>
              <a:rPr lang="zh-CN" altLang="en-US" sz="2100" dirty="0" smtClean="0">
                <a:latin typeface="Arial" pitchFamily="34" charset="0"/>
                <a:ea typeface="黑体" pitchFamily="49" charset="-122"/>
              </a:rPr>
              <a:t>。</a:t>
            </a:r>
            <a:r>
              <a:rPr lang="en-US" altLang="zh-CN" sz="2100" dirty="0" smtClean="0">
                <a:latin typeface="Arial" pitchFamily="34" charset="0"/>
                <a:ea typeface="黑体" pitchFamily="49" charset="-122"/>
              </a:rPr>
              <a:t>⑦DROP</a:t>
            </a:r>
            <a:r>
              <a:rPr lang="zh-CN" altLang="en-US" sz="2100" dirty="0">
                <a:latin typeface="Arial" pitchFamily="34" charset="0"/>
                <a:ea typeface="黑体" pitchFamily="49" charset="-122"/>
              </a:rPr>
              <a:t>：删除一张表。</a:t>
            </a:r>
          </a:p>
          <a:p>
            <a:r>
              <a:rPr lang="zh-CN" altLang="en-US" sz="2100" dirty="0" smtClean="0">
                <a:latin typeface="Arial" pitchFamily="34" charset="0"/>
                <a:ea typeface="黑体" pitchFamily="49" charset="-122"/>
              </a:rPr>
              <a:t>       本</a:t>
            </a:r>
            <a:r>
              <a:rPr lang="zh-CN" altLang="en-US" sz="2100" dirty="0">
                <a:latin typeface="Arial" pitchFamily="34" charset="0"/>
                <a:ea typeface="黑体" pitchFamily="49" charset="-122"/>
              </a:rPr>
              <a:t>书只介绍</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INSERT</a:t>
            </a:r>
            <a:r>
              <a:rPr lang="zh-CN" altLang="en-US" sz="2100" dirty="0">
                <a:latin typeface="Arial" pitchFamily="34" charset="0"/>
                <a:ea typeface="黑体" pitchFamily="49" charset="-122"/>
              </a:rPr>
              <a:t>、</a:t>
            </a:r>
            <a:r>
              <a:rPr lang="en-US" altLang="zh-CN" sz="2100" dirty="0">
                <a:latin typeface="Arial" pitchFamily="34" charset="0"/>
                <a:ea typeface="黑体" pitchFamily="49" charset="-122"/>
              </a:rPr>
              <a:t>UPDATE</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DELETE</a:t>
            </a:r>
            <a:r>
              <a:rPr lang="zh-CN" altLang="en-US" sz="2100" dirty="0">
                <a:latin typeface="Arial" pitchFamily="34" charset="0"/>
                <a:ea typeface="黑体" pitchFamily="49" charset="-122"/>
              </a:rPr>
              <a:t>语句的使用方法，其他</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语句请参阅有关书籍</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7" name="Rectangle 3"/>
          <p:cNvSpPr>
            <a:spLocks noChangeArrowheads="1"/>
          </p:cNvSpPr>
          <p:nvPr/>
        </p:nvSpPr>
        <p:spPr bwMode="auto">
          <a:xfrm>
            <a:off x="71438" y="3935155"/>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2</a:t>
            </a:r>
            <a:r>
              <a:rPr lang="zh-CN" altLang="en-US" sz="2100" dirty="0" smtClean="0">
                <a:ea typeface="黑体" pitchFamily="49" charset="-122"/>
              </a:rPr>
              <a:t>．常用的</a:t>
            </a:r>
            <a:r>
              <a:rPr lang="en-US" altLang="zh-CN" sz="2100" dirty="0" smtClean="0">
                <a:ea typeface="黑体" pitchFamily="49" charset="-122"/>
              </a:rPr>
              <a:t>SQL</a:t>
            </a:r>
            <a:r>
              <a:rPr lang="zh-CN" altLang="en-US" sz="2100" dirty="0" smtClean="0">
                <a:ea typeface="黑体" pitchFamily="49" charset="-122"/>
              </a:rPr>
              <a:t>语句</a:t>
            </a:r>
            <a:endParaRPr lang="zh-CN" altLang="en-US" sz="2100" dirty="0">
              <a:ea typeface="黑体" pitchFamily="49" charset="-122"/>
            </a:endParaRPr>
          </a:p>
        </p:txBody>
      </p:sp>
    </p:spTree>
    <p:extLst>
      <p:ext uri="{BB962C8B-B14F-4D97-AF65-F5344CB8AC3E}">
        <p14:creationId xmlns:p14="http://schemas.microsoft.com/office/powerpoint/2010/main" val="1221532627"/>
      </p:ext>
    </p:extLst>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ChangeArrowheads="1"/>
          </p:cNvSpPr>
          <p:nvPr/>
        </p:nvSpPr>
        <p:spPr bwMode="auto">
          <a:xfrm>
            <a:off x="59246" y="188913"/>
            <a:ext cx="8997950" cy="6192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数据库管理系统</a:t>
            </a:r>
            <a:r>
              <a:rPr lang="zh-CN" altLang="en-US" sz="2100" dirty="0">
                <a:latin typeface="Arial" pitchFamily="34" charset="0"/>
                <a:ea typeface="黑体" pitchFamily="49" charset="-122"/>
              </a:rPr>
              <a:t>（Data Base Management System，简称DBMS）是负责数据库的定义、建立、操纵、管理和维护的一种计算机软件，是数据库系统的核心部分。</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DBMS</a:t>
            </a:r>
            <a:r>
              <a:rPr lang="zh-CN" altLang="en-US" sz="2100" dirty="0">
                <a:latin typeface="Arial" pitchFamily="34" charset="0"/>
                <a:ea typeface="黑体" pitchFamily="49" charset="-122"/>
              </a:rPr>
              <a:t>为用户管理数据提供了一整套命令，利用这些命令可以实现对数据库的各种操作，如数据结构的定义，数据的输入、输出、编辑、删除、更新、统计和浏览等。</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数据库管理系统</a:t>
            </a:r>
            <a:r>
              <a:rPr lang="zh-CN" altLang="en-US" sz="2100" dirty="0">
                <a:latin typeface="Arial" pitchFamily="34" charset="0"/>
                <a:ea typeface="黑体" pitchFamily="49" charset="-122"/>
              </a:rPr>
              <a:t>通常由以下几个部分组成。</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⑴</a:t>
            </a:r>
            <a:r>
              <a:rPr lang="zh-CN" altLang="en-US" sz="2100" dirty="0">
                <a:latin typeface="Arial" pitchFamily="34" charset="0"/>
                <a:ea typeface="黑体" pitchFamily="49" charset="-122"/>
              </a:rPr>
              <a:t>数据定义语言DDL（Data Definition Language）及其编译和解释程序</a:t>
            </a:r>
            <a:r>
              <a:rPr lang="zh-CN" altLang="en-US" sz="2100" dirty="0" smtClean="0">
                <a:latin typeface="Arial" pitchFamily="34" charset="0"/>
                <a:ea typeface="黑体" pitchFamily="49" charset="-122"/>
              </a:rPr>
              <a:t>：主要</a:t>
            </a:r>
            <a:r>
              <a:rPr lang="zh-CN" altLang="en-US" sz="2100" dirty="0">
                <a:latin typeface="Arial" pitchFamily="34" charset="0"/>
                <a:ea typeface="黑体" pitchFamily="49" charset="-122"/>
              </a:rPr>
              <a:t>用于定义数据库的结构。</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⑵</a:t>
            </a:r>
            <a:r>
              <a:rPr lang="zh-CN" altLang="en-US" sz="2100" dirty="0">
                <a:latin typeface="Arial" pitchFamily="34" charset="0"/>
                <a:ea typeface="黑体" pitchFamily="49" charset="-122"/>
              </a:rPr>
              <a:t>数据操纵语言DML（Data Manipulation Language）或查询语言及其编译或解释程序：提供了对数据库中的数据存取、检索、统计、修改、删除、输入、输出等基本操作。</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⑶</a:t>
            </a:r>
            <a:r>
              <a:rPr lang="zh-CN" altLang="en-US" sz="2100" dirty="0">
                <a:latin typeface="Arial" pitchFamily="34" charset="0"/>
                <a:ea typeface="黑体" pitchFamily="49" charset="-122"/>
              </a:rPr>
              <a:t>数据库运行管理和控制例行程序：是数据库管理系统的核心部分，用于数据的安全性控制、完整性控制、并发控制、通信控制、数据存取、数据库转储、数据库初始装入、数据库恢复和数据的内部维护等。</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⑷</a:t>
            </a:r>
            <a:r>
              <a:rPr lang="zh-CN" altLang="en-US" sz="2100" dirty="0">
                <a:latin typeface="Arial" pitchFamily="34" charset="0"/>
                <a:ea typeface="黑体" pitchFamily="49" charset="-122"/>
              </a:rPr>
              <a:t>数据字典DD（Data Dictionary）：提供了对数据库数据描述的集中管理规则，对数据库的使用和操作可以通过查阅数据字典来进行。</a:t>
            </a:r>
          </a:p>
          <a:p>
            <a:r>
              <a:rPr lang="zh-CN" altLang="en-US" sz="2100" dirty="0">
                <a:latin typeface="Arial" pitchFamily="34" charset="0"/>
                <a:ea typeface="黑体" pitchFamily="49" charset="-122"/>
              </a:rPr>
              <a:t>       </a:t>
            </a:r>
            <a:r>
              <a:rPr lang="zh-CN" altLang="en-US" sz="2100" dirty="0" smtClean="0">
                <a:latin typeface="Arial" pitchFamily="34" charset="0"/>
                <a:ea typeface="黑体" pitchFamily="49" charset="-122"/>
              </a:rPr>
              <a:t>⑸</a:t>
            </a:r>
            <a:r>
              <a:rPr lang="zh-CN" altLang="en-US" sz="2100" dirty="0">
                <a:latin typeface="Arial" pitchFamily="34" charset="0"/>
                <a:ea typeface="黑体" pitchFamily="49" charset="-122"/>
              </a:rPr>
              <a:t>通信功能：数据库管理系统提供了数据库与操作系统之间的联机处理接口，以及与远程作业输入的</a:t>
            </a:r>
            <a:r>
              <a:rPr lang="zh-CN" altLang="en-US" sz="2100" dirty="0" smtClean="0">
                <a:latin typeface="Arial" pitchFamily="34" charset="0"/>
                <a:ea typeface="黑体" pitchFamily="49" charset="-122"/>
              </a:rPr>
              <a:t>接口，也</a:t>
            </a:r>
            <a:r>
              <a:rPr lang="zh-CN" altLang="en-US" sz="2100" dirty="0">
                <a:latin typeface="Arial" pitchFamily="34" charset="0"/>
                <a:ea typeface="黑体" pitchFamily="49" charset="-122"/>
              </a:rPr>
              <a:t>是用户和数据库之间的接口。</a:t>
            </a:r>
          </a:p>
        </p:txBody>
      </p:sp>
    </p:spTree>
  </p:cSld>
  <p:clrMapOvr>
    <a:masterClrMapping/>
  </p:clrMapOvr>
  <p:transition>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540102"/>
            <a:ext cx="8997950" cy="3312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SQL</a:t>
            </a:r>
            <a:r>
              <a:rPr lang="zh-CN" altLang="en-US" sz="2100" dirty="0">
                <a:latin typeface="Arial" pitchFamily="34" charset="0"/>
                <a:ea typeface="黑体" pitchFamily="49" charset="-122"/>
              </a:rPr>
              <a:t>视图是用于显示</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语句或编辑</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查询的</a:t>
            </a:r>
            <a:r>
              <a:rPr lang="zh-CN" altLang="en-US" sz="2100" dirty="0" smtClean="0">
                <a:latin typeface="Arial" pitchFamily="34" charset="0"/>
                <a:ea typeface="黑体" pitchFamily="49" charset="-122"/>
              </a:rPr>
              <a:t>窗口。</a:t>
            </a:r>
            <a:r>
              <a:rPr lang="en-US" altLang="zh-CN" sz="2100" dirty="0" smtClean="0">
                <a:latin typeface="Arial" pitchFamily="34" charset="0"/>
                <a:ea typeface="黑体" pitchFamily="49" charset="-122"/>
              </a:rPr>
              <a:t>SQL</a:t>
            </a:r>
            <a:r>
              <a:rPr lang="zh-CN" altLang="en-US" sz="2100" dirty="0">
                <a:latin typeface="Arial" pitchFamily="34" charset="0"/>
                <a:ea typeface="黑体" pitchFamily="49" charset="-122"/>
              </a:rPr>
              <a:t>视图的打开方法如下：</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打开“</a:t>
            </a:r>
            <a:r>
              <a:rPr lang="en-US" altLang="zh-CN" sz="2100" dirty="0">
                <a:latin typeface="Arial" pitchFamily="34" charset="0"/>
                <a:ea typeface="黑体" pitchFamily="49" charset="-122"/>
              </a:rPr>
              <a:t>cjgl.accdb”</a:t>
            </a:r>
            <a:r>
              <a:rPr lang="zh-CN" altLang="en-US" sz="2100" dirty="0">
                <a:latin typeface="Arial" pitchFamily="34" charset="0"/>
                <a:ea typeface="黑体" pitchFamily="49" charset="-122"/>
              </a:rPr>
              <a:t>数据库（任意一个数据库均可），在数据库“导航窗格”显示出“查询”列表。</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单击“创建”选项卡“查询”组中的“查询设计”按钮，打开查询“设计视图”窗口，关闭出现的“显示表”对话框。</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单击“结果”组中的“</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视图”按钮 （或在查询“设计视图”窗口上部窗格中右击鼠标，执行快捷菜单中的“</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视图”命令，也可单击此时的</a:t>
            </a:r>
            <a:r>
              <a:rPr lang="en-US" altLang="zh-CN" sz="2100" dirty="0">
                <a:latin typeface="Arial" pitchFamily="34" charset="0"/>
                <a:ea typeface="黑体" pitchFamily="49" charset="-122"/>
              </a:rPr>
              <a:t>Access</a:t>
            </a:r>
            <a:r>
              <a:rPr lang="zh-CN" altLang="en-US" sz="2100" dirty="0">
                <a:latin typeface="Arial" pitchFamily="34" charset="0"/>
                <a:ea typeface="黑体" pitchFamily="49" charset="-122"/>
              </a:rPr>
              <a:t>窗口右下角的“设计视图”按钮 ），即可进入到</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视图，如图</a:t>
            </a:r>
            <a:r>
              <a:rPr lang="en-US" altLang="zh-CN" sz="2100" dirty="0">
                <a:latin typeface="Arial" pitchFamily="34" charset="0"/>
                <a:ea typeface="黑体" pitchFamily="49" charset="-122"/>
              </a:rPr>
              <a:t>9-69</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1438" y="70421"/>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3</a:t>
            </a:r>
            <a:r>
              <a:rPr lang="zh-CN" altLang="en-US" sz="2100" dirty="0" smtClean="0">
                <a:ea typeface="黑体" pitchFamily="49" charset="-122"/>
              </a:rPr>
              <a:t>．</a:t>
            </a:r>
            <a:r>
              <a:rPr lang="en-US" altLang="zh-CN" sz="2100" dirty="0" smtClean="0">
                <a:ea typeface="黑体" pitchFamily="49" charset="-122"/>
              </a:rPr>
              <a:t>SQL</a:t>
            </a:r>
            <a:r>
              <a:rPr lang="zh-CN" altLang="en-US" sz="2100" dirty="0" smtClean="0">
                <a:ea typeface="黑体" pitchFamily="49" charset="-122"/>
              </a:rPr>
              <a:t>视图</a:t>
            </a:r>
            <a:endParaRPr lang="zh-CN" altLang="en-US" sz="2100" dirty="0">
              <a:ea typeface="黑体" pitchFamily="49" charset="-122"/>
            </a:endParaRPr>
          </a:p>
        </p:txBody>
      </p:sp>
      <p:sp>
        <p:nvSpPr>
          <p:cNvPr id="4" name="矩形 3"/>
          <p:cNvSpPr/>
          <p:nvPr/>
        </p:nvSpPr>
        <p:spPr>
          <a:xfrm>
            <a:off x="5767388" y="5219908"/>
            <a:ext cx="276505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9-69  “SQL</a:t>
            </a:r>
            <a:r>
              <a:rPr lang="zh-CN" altLang="en-US" dirty="0">
                <a:solidFill>
                  <a:srgbClr val="FFFFFF"/>
                </a:solidFill>
                <a:latin typeface="Arial" pitchFamily="34" charset="0"/>
                <a:ea typeface="黑体" pitchFamily="49" charset="-122"/>
              </a:rPr>
              <a:t>视图”窗口</a:t>
            </a:r>
          </a:p>
        </p:txBody>
      </p:sp>
      <p:pic>
        <p:nvPicPr>
          <p:cNvPr id="5" name="图片 4" descr="C:\Users\ADMINI~1\AppData\Local\Temp\SNAGHTML5850fe.PNG"/>
          <p:cNvPicPr/>
          <p:nvPr/>
        </p:nvPicPr>
        <p:blipFill>
          <a:blip r:embed="rId2">
            <a:extLst>
              <a:ext uri="{28A0092B-C50C-407E-A947-70E740481C1C}">
                <a14:useLocalDpi xmlns:a14="http://schemas.microsoft.com/office/drawing/2010/main" val="0"/>
              </a:ext>
            </a:extLst>
          </a:blip>
          <a:srcRect/>
          <a:stretch>
            <a:fillRect/>
          </a:stretch>
        </p:blipFill>
        <p:spPr bwMode="auto">
          <a:xfrm>
            <a:off x="5076056" y="3645024"/>
            <a:ext cx="3816424" cy="1574884"/>
          </a:xfrm>
          <a:prstGeom prst="rect">
            <a:avLst/>
          </a:prstGeom>
          <a:noFill/>
          <a:ln>
            <a:noFill/>
          </a:ln>
        </p:spPr>
      </p:pic>
      <p:sp>
        <p:nvSpPr>
          <p:cNvPr id="6" name="Rectangle 2"/>
          <p:cNvSpPr>
            <a:spLocks noChangeArrowheads="1"/>
          </p:cNvSpPr>
          <p:nvPr/>
        </p:nvSpPr>
        <p:spPr bwMode="auto">
          <a:xfrm>
            <a:off x="71438" y="3887176"/>
            <a:ext cx="5220642" cy="1955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视图窗口中输入用户所需的</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语句，然后单击“结果”组中的“运行”按钮 ，执行此</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命令。</a:t>
            </a:r>
          </a:p>
          <a:p>
            <a:r>
              <a:rPr lang="zh-CN" altLang="en-US" sz="2100" dirty="0" smtClean="0">
                <a:latin typeface="Arial" pitchFamily="34" charset="0"/>
                <a:ea typeface="黑体" pitchFamily="49" charset="-122"/>
              </a:rPr>
              <a:t>       </a:t>
            </a:r>
            <a:r>
              <a:rPr lang="zh-CN" altLang="en-US" sz="2100" dirty="0" smtClean="0">
                <a:solidFill>
                  <a:srgbClr val="FFC000"/>
                </a:solidFill>
                <a:latin typeface="Arial" pitchFamily="34" charset="0"/>
                <a:ea typeface="黑体" pitchFamily="49" charset="-122"/>
              </a:rPr>
              <a:t>注</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SQL</a:t>
            </a:r>
            <a:r>
              <a:rPr lang="zh-CN" altLang="en-US" sz="2100" dirty="0">
                <a:solidFill>
                  <a:srgbClr val="FFC000"/>
                </a:solidFill>
                <a:latin typeface="Arial" pitchFamily="34" charset="0"/>
                <a:ea typeface="黑体" pitchFamily="49" charset="-122"/>
              </a:rPr>
              <a:t>命令运行后，如果要返回</a:t>
            </a:r>
            <a:r>
              <a:rPr lang="en-US" altLang="zh-CN" sz="2100" dirty="0">
                <a:solidFill>
                  <a:srgbClr val="FFC000"/>
                </a:solidFill>
                <a:latin typeface="Arial" pitchFamily="34" charset="0"/>
                <a:ea typeface="黑体" pitchFamily="49" charset="-122"/>
              </a:rPr>
              <a:t>SQL</a:t>
            </a:r>
            <a:r>
              <a:rPr lang="zh-CN" altLang="en-US" sz="2100" dirty="0">
                <a:solidFill>
                  <a:srgbClr val="FFC000"/>
                </a:solidFill>
                <a:latin typeface="Arial" pitchFamily="34" charset="0"/>
                <a:ea typeface="黑体" pitchFamily="49" charset="-122"/>
              </a:rPr>
              <a:t>视图，可右击鼠标，执行快捷菜单中的“</a:t>
            </a:r>
            <a:r>
              <a:rPr lang="en-US" altLang="zh-CN" sz="2100" dirty="0">
                <a:solidFill>
                  <a:srgbClr val="FFC000"/>
                </a:solidFill>
                <a:latin typeface="Arial" pitchFamily="34" charset="0"/>
                <a:ea typeface="黑体" pitchFamily="49" charset="-122"/>
              </a:rPr>
              <a:t>SQL</a:t>
            </a:r>
            <a:r>
              <a:rPr lang="zh-CN" altLang="en-US" sz="2100" dirty="0">
                <a:solidFill>
                  <a:srgbClr val="FFC000"/>
                </a:solidFill>
                <a:latin typeface="Arial" pitchFamily="34" charset="0"/>
                <a:ea typeface="黑体" pitchFamily="49" charset="-122"/>
              </a:rPr>
              <a:t>视图”命令</a:t>
            </a:r>
            <a:r>
              <a:rPr lang="zh-CN" altLang="en-US" sz="2100" dirty="0" smtClean="0">
                <a:solidFill>
                  <a:srgbClr val="FFC000"/>
                </a:solidFill>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7" name="Rectangle 2"/>
          <p:cNvSpPr>
            <a:spLocks noChangeArrowheads="1"/>
          </p:cNvSpPr>
          <p:nvPr/>
        </p:nvSpPr>
        <p:spPr bwMode="auto">
          <a:xfrm>
            <a:off x="71438" y="5877272"/>
            <a:ext cx="8997950" cy="689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⑸</a:t>
            </a:r>
            <a:r>
              <a:rPr lang="zh-CN" altLang="en-US" sz="2100" dirty="0">
                <a:latin typeface="Arial" pitchFamily="34" charset="0"/>
                <a:ea typeface="黑体" pitchFamily="49" charset="-122"/>
              </a:rPr>
              <a:t>根据需要，可以将</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语句保存为一个查询对象，也可以直接关闭“</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视图”窗口</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461526385"/>
      </p:ext>
    </p:extLst>
  </p:cSld>
  <p:clrMapOvr>
    <a:masterClrMapping/>
  </p:clrMapOvr>
  <p:transition>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31238"/>
            <a:ext cx="8997950" cy="694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数据</a:t>
            </a:r>
            <a:r>
              <a:rPr lang="zh-CN" altLang="en-US" sz="2100" dirty="0">
                <a:latin typeface="Arial" pitchFamily="34" charset="0"/>
                <a:ea typeface="黑体" pitchFamily="49" charset="-122"/>
              </a:rPr>
              <a:t>查询是数据库的核心操作，</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中使用</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语句实现数据查询功能，该语句具有灵活的适用方式和丰富的</a:t>
            </a:r>
            <a:r>
              <a:rPr lang="zh-CN" altLang="en-US" sz="2100" dirty="0" smtClean="0">
                <a:latin typeface="Arial" pitchFamily="34" charset="0"/>
                <a:ea typeface="黑体" pitchFamily="49" charset="-122"/>
              </a:rPr>
              <a:t>功能。</a:t>
            </a:r>
            <a:endParaRPr lang="en-US" altLang="zh-CN" sz="2100" dirty="0">
              <a:latin typeface="Arial" pitchFamily="34" charset="0"/>
              <a:ea typeface="黑体" pitchFamily="49" charset="-122"/>
            </a:endParaRPr>
          </a:p>
        </p:txBody>
      </p:sp>
      <p:sp>
        <p:nvSpPr>
          <p:cNvPr id="4" name="Rectangle 3"/>
          <p:cNvSpPr>
            <a:spLocks noChangeArrowheads="1"/>
          </p:cNvSpPr>
          <p:nvPr/>
        </p:nvSpPr>
        <p:spPr bwMode="auto">
          <a:xfrm>
            <a:off x="71438" y="116632"/>
            <a:ext cx="370847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9.8.2  SQL</a:t>
            </a:r>
            <a:r>
              <a:rPr lang="zh-CN" altLang="en-US" sz="2300" dirty="0">
                <a:latin typeface="Arial" pitchFamily="34" charset="0"/>
                <a:ea typeface="黑体" pitchFamily="49" charset="-122"/>
              </a:rPr>
              <a:t>查询语句</a:t>
            </a:r>
          </a:p>
        </p:txBody>
      </p:sp>
      <p:sp>
        <p:nvSpPr>
          <p:cNvPr id="5" name="Rectangle 3"/>
          <p:cNvSpPr>
            <a:spLocks noChangeArrowheads="1"/>
          </p:cNvSpPr>
          <p:nvPr/>
        </p:nvSpPr>
        <p:spPr bwMode="auto">
          <a:xfrm>
            <a:off x="71438" y="1405152"/>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1</a:t>
            </a:r>
            <a:r>
              <a:rPr lang="zh-CN" altLang="en-US" sz="2100" dirty="0">
                <a:ea typeface="黑体" pitchFamily="49" charset="-122"/>
              </a:rPr>
              <a:t>．</a:t>
            </a:r>
            <a:r>
              <a:rPr lang="en-US" altLang="zh-CN" sz="2100" dirty="0">
                <a:ea typeface="黑体" pitchFamily="49" charset="-122"/>
              </a:rPr>
              <a:t>Select</a:t>
            </a:r>
            <a:r>
              <a:rPr lang="zh-CN" altLang="en-US" sz="2100" dirty="0">
                <a:ea typeface="黑体" pitchFamily="49" charset="-122"/>
              </a:rPr>
              <a:t>语句的语法格式</a:t>
            </a:r>
          </a:p>
        </p:txBody>
      </p:sp>
      <p:sp>
        <p:nvSpPr>
          <p:cNvPr id="6" name="Rectangle 2"/>
          <p:cNvSpPr>
            <a:spLocks noChangeArrowheads="1"/>
          </p:cNvSpPr>
          <p:nvPr/>
        </p:nvSpPr>
        <p:spPr bwMode="auto">
          <a:xfrm>
            <a:off x="71438" y="1919759"/>
            <a:ext cx="8997950" cy="4821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SELECT</a:t>
            </a:r>
            <a:r>
              <a:rPr lang="zh-CN" altLang="en-US" sz="2100" dirty="0">
                <a:latin typeface="Arial" pitchFamily="34" charset="0"/>
                <a:ea typeface="黑体" pitchFamily="49" charset="-122"/>
              </a:rPr>
              <a:t>命令的语法如下：</a:t>
            </a:r>
          </a:p>
          <a:p>
            <a:r>
              <a:rPr lang="en-US" altLang="zh-CN" sz="2100" dirty="0" smtClean="0">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SELECT </a:t>
            </a:r>
            <a:r>
              <a:rPr lang="en-US" altLang="zh-CN" sz="2100" dirty="0">
                <a:solidFill>
                  <a:srgbClr val="FFC000"/>
                </a:solidFill>
                <a:latin typeface="Arial" pitchFamily="34" charset="0"/>
                <a:ea typeface="黑体" pitchFamily="49" charset="-122"/>
              </a:rPr>
              <a:t>[ALL | DISTINCT | TOP &lt;</a:t>
            </a:r>
            <a:r>
              <a:rPr lang="zh-CN" altLang="en-US" sz="2100" dirty="0">
                <a:solidFill>
                  <a:srgbClr val="FFC000"/>
                </a:solidFill>
                <a:latin typeface="Arial" pitchFamily="34" charset="0"/>
                <a:ea typeface="黑体" pitchFamily="49" charset="-122"/>
              </a:rPr>
              <a:t>数据表达式</a:t>
            </a:r>
            <a:r>
              <a:rPr lang="en-US" altLang="zh-CN" sz="2100" dirty="0">
                <a:solidFill>
                  <a:srgbClr val="FFC000"/>
                </a:solidFill>
                <a:latin typeface="Arial" pitchFamily="34" charset="0"/>
                <a:ea typeface="黑体" pitchFamily="49" charset="-122"/>
              </a:rPr>
              <a:t>&gt;[PERCENT]] </a:t>
            </a:r>
          </a:p>
          <a:p>
            <a:r>
              <a:rPr lang="en-US" altLang="zh-CN" sz="2100" dirty="0">
                <a:solidFill>
                  <a:srgbClr val="FFC000"/>
                </a:solidFill>
                <a:latin typeface="Arial" pitchFamily="34" charset="0"/>
                <a:ea typeface="黑体" pitchFamily="49" charset="-122"/>
              </a:rPr>
              <a:t>[&lt;</a:t>
            </a:r>
            <a:r>
              <a:rPr lang="zh-CN" altLang="en-US" sz="2100" dirty="0">
                <a:solidFill>
                  <a:srgbClr val="FFC000"/>
                </a:solidFill>
                <a:latin typeface="Arial" pitchFamily="34" charset="0"/>
                <a:ea typeface="黑体" pitchFamily="49" charset="-122"/>
              </a:rPr>
              <a:t>别名</a:t>
            </a:r>
            <a:r>
              <a:rPr lang="en-US" altLang="zh-CN" sz="2100" dirty="0">
                <a:solidFill>
                  <a:srgbClr val="FFC000"/>
                </a:solidFill>
                <a:latin typeface="Arial" pitchFamily="34" charset="0"/>
                <a:ea typeface="黑体" pitchFamily="49" charset="-122"/>
              </a:rPr>
              <a:t>&gt;.]&lt;</a:t>
            </a:r>
            <a:r>
              <a:rPr lang="zh-CN" altLang="en-US" sz="2100" dirty="0">
                <a:solidFill>
                  <a:srgbClr val="FFC000"/>
                </a:solidFill>
                <a:latin typeface="Arial" pitchFamily="34" charset="0"/>
                <a:ea typeface="黑体" pitchFamily="49" charset="-122"/>
              </a:rPr>
              <a:t>目标列表达式列表＞</a:t>
            </a:r>
            <a:r>
              <a:rPr lang="en-US" altLang="zh-CN" sz="2100" dirty="0">
                <a:solidFill>
                  <a:srgbClr val="FFC000"/>
                </a:solidFill>
                <a:latin typeface="Arial" pitchFamily="34" charset="0"/>
                <a:ea typeface="黑体" pitchFamily="49" charset="-122"/>
              </a:rPr>
              <a:t>[ AS &lt;</a:t>
            </a:r>
            <a:r>
              <a:rPr lang="zh-CN" altLang="en-US" sz="2100" dirty="0">
                <a:solidFill>
                  <a:srgbClr val="FFC000"/>
                </a:solidFill>
                <a:latin typeface="Arial" pitchFamily="34" charset="0"/>
                <a:ea typeface="黑体" pitchFamily="49" charset="-122"/>
              </a:rPr>
              <a:t>替代内容</a:t>
            </a:r>
            <a:r>
              <a:rPr lang="en-US" altLang="zh-CN" sz="2100" dirty="0">
                <a:solidFill>
                  <a:srgbClr val="FFC000"/>
                </a:solidFill>
                <a:latin typeface="Arial" pitchFamily="34" charset="0"/>
                <a:ea typeface="黑体" pitchFamily="49" charset="-122"/>
              </a:rPr>
              <a:t>&gt; ]|&lt;</a:t>
            </a:r>
            <a:r>
              <a:rPr lang="zh-CN" altLang="en-US" sz="2100" dirty="0">
                <a:solidFill>
                  <a:srgbClr val="FFC000"/>
                </a:solidFill>
                <a:latin typeface="Arial" pitchFamily="34" charset="0"/>
                <a:ea typeface="黑体" pitchFamily="49" charset="-122"/>
              </a:rPr>
              <a:t>表达式</a:t>
            </a:r>
            <a:r>
              <a:rPr lang="en-US" altLang="zh-CN" sz="2100" dirty="0">
                <a:solidFill>
                  <a:srgbClr val="FFC000"/>
                </a:solidFill>
                <a:latin typeface="Arial" pitchFamily="34" charset="0"/>
                <a:ea typeface="黑体" pitchFamily="49" charset="-122"/>
              </a:rPr>
              <a:t>&gt;(*)  </a:t>
            </a:r>
          </a:p>
          <a:p>
            <a:r>
              <a:rPr lang="en-US" altLang="zh-CN" sz="2100" dirty="0">
                <a:solidFill>
                  <a:srgbClr val="FFC000"/>
                </a:solidFill>
                <a:latin typeface="Arial" pitchFamily="34" charset="0"/>
                <a:ea typeface="黑体" pitchFamily="49" charset="-122"/>
              </a:rPr>
              <a:t>[INTO &lt;</a:t>
            </a:r>
            <a:r>
              <a:rPr lang="zh-CN" altLang="en-US" sz="2100" dirty="0">
                <a:solidFill>
                  <a:srgbClr val="FFC000"/>
                </a:solidFill>
                <a:latin typeface="Arial" pitchFamily="34" charset="0"/>
                <a:ea typeface="黑体" pitchFamily="49" charset="-122"/>
              </a:rPr>
              <a:t>新表名</a:t>
            </a:r>
            <a:r>
              <a:rPr lang="en-US" altLang="zh-CN" sz="2100" dirty="0">
                <a:solidFill>
                  <a:srgbClr val="FFC000"/>
                </a:solidFill>
                <a:latin typeface="Arial" pitchFamily="34" charset="0"/>
                <a:ea typeface="黑体" pitchFamily="49" charset="-122"/>
              </a:rPr>
              <a:t>&gt;]</a:t>
            </a:r>
          </a:p>
          <a:p>
            <a:r>
              <a:rPr lang="en-US" altLang="zh-CN" sz="2100" dirty="0">
                <a:solidFill>
                  <a:srgbClr val="FFC000"/>
                </a:solidFill>
                <a:latin typeface="Arial" pitchFamily="34" charset="0"/>
                <a:ea typeface="黑体" pitchFamily="49" charset="-122"/>
              </a:rPr>
              <a:t>FROM </a:t>
            </a:r>
            <a:r>
              <a:rPr lang="zh-CN" altLang="en-US" sz="2100" dirty="0">
                <a:solidFill>
                  <a:srgbClr val="FFC000"/>
                </a:solidFill>
                <a:latin typeface="Arial" pitchFamily="34" charset="0"/>
                <a:ea typeface="黑体" pitchFamily="49" charset="-122"/>
              </a:rPr>
              <a:t>＜表名或查询</a:t>
            </a:r>
            <a:r>
              <a:rPr lang="en-US" altLang="zh-CN" sz="2100" dirty="0">
                <a:solidFill>
                  <a:srgbClr val="FFC000"/>
                </a:solidFill>
                <a:latin typeface="Arial" pitchFamily="34" charset="0"/>
                <a:ea typeface="黑体" pitchFamily="49" charset="-122"/>
              </a:rPr>
              <a:t>1</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[AS &lt;</a:t>
            </a:r>
            <a:r>
              <a:rPr lang="zh-CN" altLang="en-US" sz="2100" dirty="0">
                <a:solidFill>
                  <a:srgbClr val="FFC000"/>
                </a:solidFill>
                <a:latin typeface="Arial" pitchFamily="34" charset="0"/>
                <a:ea typeface="黑体" pitchFamily="49" charset="-122"/>
              </a:rPr>
              <a:t>别名</a:t>
            </a:r>
            <a:r>
              <a:rPr lang="en-US" altLang="zh-CN" sz="2100" dirty="0">
                <a:solidFill>
                  <a:srgbClr val="FFC000"/>
                </a:solidFill>
                <a:latin typeface="Arial" pitchFamily="34" charset="0"/>
                <a:ea typeface="黑体" pitchFamily="49" charset="-122"/>
              </a:rPr>
              <a:t>1&gt;][, </a:t>
            </a:r>
            <a:r>
              <a:rPr lang="zh-CN" altLang="en-US" sz="2100" dirty="0">
                <a:solidFill>
                  <a:srgbClr val="FFC000"/>
                </a:solidFill>
                <a:latin typeface="Arial" pitchFamily="34" charset="0"/>
                <a:ea typeface="黑体" pitchFamily="49" charset="-122"/>
              </a:rPr>
              <a:t>＜表名或查询</a:t>
            </a:r>
            <a:r>
              <a:rPr lang="en-US" altLang="zh-CN" sz="2100" dirty="0">
                <a:solidFill>
                  <a:srgbClr val="FFC000"/>
                </a:solidFill>
                <a:latin typeface="Arial" pitchFamily="34" charset="0"/>
                <a:ea typeface="黑体" pitchFamily="49" charset="-122"/>
              </a:rPr>
              <a:t>2</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 [AS &lt;</a:t>
            </a:r>
            <a:r>
              <a:rPr lang="zh-CN" altLang="en-US" sz="2100" dirty="0">
                <a:solidFill>
                  <a:srgbClr val="FFC000"/>
                </a:solidFill>
                <a:latin typeface="Arial" pitchFamily="34" charset="0"/>
                <a:ea typeface="黑体" pitchFamily="49" charset="-122"/>
              </a:rPr>
              <a:t>别名</a:t>
            </a:r>
            <a:r>
              <a:rPr lang="en-US" altLang="zh-CN" sz="2100" dirty="0">
                <a:solidFill>
                  <a:srgbClr val="FFC000"/>
                </a:solidFill>
                <a:latin typeface="Arial" pitchFamily="34" charset="0"/>
                <a:ea typeface="黑体" pitchFamily="49" charset="-122"/>
              </a:rPr>
              <a:t>2&gt;]…</a:t>
            </a:r>
          </a:p>
          <a:p>
            <a:r>
              <a:rPr lang="en-US" altLang="zh-CN" sz="2100" dirty="0">
                <a:solidFill>
                  <a:srgbClr val="FFC000"/>
                </a:solidFill>
                <a:latin typeface="Arial" pitchFamily="34" charset="0"/>
                <a:ea typeface="黑体" pitchFamily="49" charset="-122"/>
              </a:rPr>
              <a:t>[WHERE &lt;</a:t>
            </a:r>
            <a:r>
              <a:rPr lang="zh-CN" altLang="en-US" sz="2100" dirty="0">
                <a:solidFill>
                  <a:srgbClr val="FFC000"/>
                </a:solidFill>
                <a:latin typeface="Arial" pitchFamily="34" charset="0"/>
                <a:ea typeface="黑体" pitchFamily="49" charset="-122"/>
              </a:rPr>
              <a:t>条件表达式</a:t>
            </a:r>
            <a:r>
              <a:rPr lang="en-US" altLang="zh-CN" sz="2100" dirty="0">
                <a:solidFill>
                  <a:srgbClr val="FFC000"/>
                </a:solidFill>
                <a:latin typeface="Arial" pitchFamily="34" charset="0"/>
                <a:ea typeface="黑体" pitchFamily="49" charset="-122"/>
              </a:rPr>
              <a:t>&gt;</a:t>
            </a:r>
          </a:p>
          <a:p>
            <a:r>
              <a:rPr lang="en-US" altLang="zh-CN" sz="2100" dirty="0">
                <a:solidFill>
                  <a:srgbClr val="FFC000"/>
                </a:solidFill>
                <a:latin typeface="Arial" pitchFamily="34" charset="0"/>
                <a:ea typeface="黑体" pitchFamily="49" charset="-122"/>
              </a:rPr>
              <a:t>[GROUP BY &lt;</a:t>
            </a:r>
            <a:r>
              <a:rPr lang="zh-CN" altLang="en-US" sz="2100" dirty="0">
                <a:solidFill>
                  <a:srgbClr val="FFC000"/>
                </a:solidFill>
                <a:latin typeface="Arial" pitchFamily="34" charset="0"/>
                <a:ea typeface="黑体" pitchFamily="49" charset="-122"/>
              </a:rPr>
              <a:t>列名</a:t>
            </a:r>
            <a:r>
              <a:rPr lang="en-US" altLang="zh-CN" sz="2100" dirty="0">
                <a:solidFill>
                  <a:srgbClr val="FFC000"/>
                </a:solidFill>
                <a:latin typeface="Arial" pitchFamily="34" charset="0"/>
                <a:ea typeface="黑体" pitchFamily="49" charset="-122"/>
              </a:rPr>
              <a:t>1&gt; [HAVING | &lt;</a:t>
            </a:r>
            <a:r>
              <a:rPr lang="zh-CN" altLang="en-US" sz="2100" dirty="0">
                <a:solidFill>
                  <a:srgbClr val="FFC000"/>
                </a:solidFill>
                <a:latin typeface="Arial" pitchFamily="34" charset="0"/>
                <a:ea typeface="黑体" pitchFamily="49" charset="-122"/>
              </a:rPr>
              <a:t>条件表达式＞</a:t>
            </a:r>
            <a:r>
              <a:rPr lang="en-US" altLang="zh-CN" sz="2100" dirty="0">
                <a:solidFill>
                  <a:srgbClr val="FFC000"/>
                </a:solidFill>
                <a:latin typeface="Arial" pitchFamily="34" charset="0"/>
                <a:ea typeface="黑体" pitchFamily="49" charset="-122"/>
              </a:rPr>
              <a:t>]] </a:t>
            </a:r>
          </a:p>
          <a:p>
            <a:r>
              <a:rPr lang="en-US" altLang="zh-CN" sz="2100" dirty="0">
                <a:solidFill>
                  <a:srgbClr val="FFC000"/>
                </a:solidFill>
                <a:latin typeface="Arial" pitchFamily="34" charset="0"/>
                <a:ea typeface="黑体" pitchFamily="49" charset="-122"/>
              </a:rPr>
              <a:t>[UNION | UNION ALL &lt;SELECT</a:t>
            </a:r>
            <a:r>
              <a:rPr lang="zh-CN" altLang="en-US" sz="2100" dirty="0">
                <a:solidFill>
                  <a:srgbClr val="FFC000"/>
                </a:solidFill>
                <a:latin typeface="Arial" pitchFamily="34" charset="0"/>
                <a:ea typeface="黑体" pitchFamily="49" charset="-122"/>
              </a:rPr>
              <a:t>语句</a:t>
            </a:r>
            <a:r>
              <a:rPr lang="en-US" altLang="zh-CN" sz="2100" dirty="0">
                <a:solidFill>
                  <a:srgbClr val="FFC000"/>
                </a:solidFill>
                <a:latin typeface="Arial" pitchFamily="34" charset="0"/>
                <a:ea typeface="黑体" pitchFamily="49" charset="-122"/>
              </a:rPr>
              <a:t>&gt;]</a:t>
            </a:r>
          </a:p>
          <a:p>
            <a:r>
              <a:rPr lang="en-US" altLang="zh-CN" sz="2100" dirty="0">
                <a:solidFill>
                  <a:srgbClr val="FFC000"/>
                </a:solidFill>
                <a:latin typeface="Arial" pitchFamily="34" charset="0"/>
                <a:ea typeface="黑体" pitchFamily="49" charset="-122"/>
              </a:rPr>
              <a:t>[ORDER BY &lt;</a:t>
            </a:r>
            <a:r>
              <a:rPr lang="zh-CN" altLang="en-US" sz="2100" dirty="0">
                <a:solidFill>
                  <a:srgbClr val="FFC000"/>
                </a:solidFill>
                <a:latin typeface="Arial" pitchFamily="34" charset="0"/>
                <a:ea typeface="黑体" pitchFamily="49" charset="-122"/>
              </a:rPr>
              <a:t>列名</a:t>
            </a:r>
            <a:r>
              <a:rPr lang="en-US" altLang="zh-CN" sz="2100" dirty="0">
                <a:solidFill>
                  <a:srgbClr val="FFC000"/>
                </a:solidFill>
                <a:latin typeface="Arial" pitchFamily="34" charset="0"/>
                <a:ea typeface="黑体" pitchFamily="49" charset="-122"/>
              </a:rPr>
              <a:t>2&gt; [ASC | DESC ]] [;]</a:t>
            </a:r>
          </a:p>
          <a:p>
            <a:r>
              <a:rPr lang="en-US" altLang="zh-CN" sz="2100" dirty="0" smtClean="0">
                <a:latin typeface="Arial" pitchFamily="34" charset="0"/>
                <a:ea typeface="黑体" pitchFamily="49" charset="-122"/>
              </a:rPr>
              <a:t>       SELECT</a:t>
            </a:r>
            <a:r>
              <a:rPr lang="zh-CN" altLang="en-US" sz="2100" dirty="0">
                <a:latin typeface="Arial" pitchFamily="34" charset="0"/>
                <a:ea typeface="黑体" pitchFamily="49" charset="-122"/>
              </a:rPr>
              <a:t>语句的含义是：根据</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子句中的条件表达式，从表中找出满足条件的记录，按</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子句中的目标列，选出记录中的字段形成一个查询结果表。</a:t>
            </a:r>
            <a:r>
              <a:rPr lang="en-US" altLang="zh-CN" sz="2100" dirty="0">
                <a:latin typeface="Arial" pitchFamily="34" charset="0"/>
                <a:ea typeface="黑体" pitchFamily="49" charset="-122"/>
              </a:rPr>
              <a:t>INTO &lt;</a:t>
            </a:r>
            <a:r>
              <a:rPr lang="zh-CN" altLang="en-US" sz="2100" dirty="0">
                <a:latin typeface="Arial" pitchFamily="34" charset="0"/>
                <a:ea typeface="黑体" pitchFamily="49" charset="-122"/>
              </a:rPr>
              <a:t>新表名</a:t>
            </a:r>
            <a:r>
              <a:rPr lang="en-US" altLang="zh-CN" sz="2100" dirty="0">
                <a:latin typeface="Arial" pitchFamily="34" charset="0"/>
                <a:ea typeface="黑体" pitchFamily="49" charset="-122"/>
              </a:rPr>
              <a:t>&gt;</a:t>
            </a:r>
            <a:r>
              <a:rPr lang="zh-CN" altLang="en-US" sz="2100" dirty="0">
                <a:latin typeface="Arial" pitchFamily="34" charset="0"/>
                <a:ea typeface="黑体" pitchFamily="49" charset="-122"/>
              </a:rPr>
              <a:t>子句表示将查询结果保存到新表中，如果有</a:t>
            </a:r>
            <a:r>
              <a:rPr lang="en-US" altLang="zh-CN" sz="2100" dirty="0">
                <a:latin typeface="Arial" pitchFamily="34" charset="0"/>
                <a:ea typeface="黑体" pitchFamily="49" charset="-122"/>
              </a:rPr>
              <a:t>ORDER BY</a:t>
            </a:r>
            <a:r>
              <a:rPr lang="zh-CN" altLang="en-US" sz="2100" dirty="0">
                <a:latin typeface="Arial" pitchFamily="34" charset="0"/>
                <a:ea typeface="黑体" pitchFamily="49" charset="-122"/>
              </a:rPr>
              <a:t>子句，则结果表要根据</a:t>
            </a:r>
            <a:r>
              <a:rPr lang="en-US" altLang="zh-CN" sz="2100" dirty="0">
                <a:latin typeface="Arial" pitchFamily="34" charset="0"/>
                <a:ea typeface="黑体" pitchFamily="49" charset="-122"/>
              </a:rPr>
              <a:t>ORDER BY</a:t>
            </a:r>
            <a:r>
              <a:rPr lang="zh-CN" altLang="en-US" sz="2100" dirty="0">
                <a:latin typeface="Arial" pitchFamily="34" charset="0"/>
                <a:ea typeface="黑体" pitchFamily="49" charset="-122"/>
              </a:rPr>
              <a:t>指定的列名</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按升序（</a:t>
            </a:r>
            <a:r>
              <a:rPr lang="en-US" altLang="zh-CN" sz="2100" dirty="0">
                <a:latin typeface="Arial" pitchFamily="34" charset="0"/>
                <a:ea typeface="黑体" pitchFamily="49" charset="-122"/>
              </a:rPr>
              <a:t>ASC</a:t>
            </a:r>
            <a:r>
              <a:rPr lang="zh-CN" altLang="en-US" sz="2100" dirty="0">
                <a:latin typeface="Arial" pitchFamily="34" charset="0"/>
                <a:ea typeface="黑体" pitchFamily="49" charset="-122"/>
              </a:rPr>
              <a:t>）或降序（</a:t>
            </a:r>
            <a:r>
              <a:rPr lang="en-US" altLang="zh-CN" sz="2100" dirty="0">
                <a:latin typeface="Arial" pitchFamily="34" charset="0"/>
                <a:ea typeface="黑体" pitchFamily="49" charset="-122"/>
              </a:rPr>
              <a:t>DESC</a:t>
            </a:r>
            <a:r>
              <a:rPr lang="zh-CN" altLang="en-US" sz="2100" dirty="0">
                <a:latin typeface="Arial" pitchFamily="34" charset="0"/>
                <a:ea typeface="黑体" pitchFamily="49" charset="-122"/>
              </a:rPr>
              <a:t>）排序。</a:t>
            </a:r>
            <a:r>
              <a:rPr lang="en-US" altLang="zh-CN" sz="2100" dirty="0">
                <a:latin typeface="Arial" pitchFamily="34" charset="0"/>
                <a:ea typeface="黑体" pitchFamily="49" charset="-122"/>
              </a:rPr>
              <a:t>GROUP BY</a:t>
            </a:r>
            <a:r>
              <a:rPr lang="zh-CN" altLang="en-US" sz="2100" dirty="0">
                <a:latin typeface="Arial" pitchFamily="34" charset="0"/>
                <a:ea typeface="黑体" pitchFamily="49" charset="-122"/>
              </a:rPr>
              <a:t>子句将结果表按列名</a:t>
            </a:r>
            <a:r>
              <a:rPr lang="en-US" altLang="zh-CN" sz="2100" dirty="0">
                <a:latin typeface="Arial" pitchFamily="34" charset="0"/>
                <a:ea typeface="黑体" pitchFamily="49" charset="-122"/>
              </a:rPr>
              <a:t>1</a:t>
            </a:r>
            <a:r>
              <a:rPr lang="zh-CN" altLang="en-US" sz="2100" dirty="0">
                <a:latin typeface="Arial" pitchFamily="34" charset="0"/>
                <a:ea typeface="黑体" pitchFamily="49" charset="-122"/>
              </a:rPr>
              <a:t>分组，分组的附加条件用</a:t>
            </a:r>
            <a:r>
              <a:rPr lang="en-US" altLang="zh-CN" sz="2100" dirty="0">
                <a:latin typeface="Arial" pitchFamily="34" charset="0"/>
                <a:ea typeface="黑体" pitchFamily="49" charset="-122"/>
              </a:rPr>
              <a:t>HAVING</a:t>
            </a:r>
            <a:r>
              <a:rPr lang="zh-CN" altLang="en-US" sz="2100" dirty="0">
                <a:latin typeface="Arial" pitchFamily="34" charset="0"/>
                <a:ea typeface="黑体" pitchFamily="49" charset="-122"/>
              </a:rPr>
              <a:t>短语给出</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930363038"/>
      </p:ext>
    </p:extLst>
  </p:cSld>
  <p:clrMapOvr>
    <a:masterClrMapping/>
  </p:clrMapOvr>
  <p:transition>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5184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①</a:t>
            </a:r>
            <a:r>
              <a:rPr lang="zh-CN" altLang="en-US" sz="2000" dirty="0">
                <a:latin typeface="Arial" pitchFamily="34" charset="0"/>
                <a:ea typeface="黑体" pitchFamily="49" charset="-122"/>
              </a:rPr>
              <a:t>“［］”内的内容为可选项；“</a:t>
            </a:r>
            <a:r>
              <a:rPr lang="en-US" altLang="zh-CN" sz="2000" dirty="0">
                <a:latin typeface="Arial" pitchFamily="34" charset="0"/>
                <a:ea typeface="黑体" pitchFamily="49" charset="-122"/>
              </a:rPr>
              <a:t>&lt;&gt;”</a:t>
            </a:r>
            <a:r>
              <a:rPr lang="zh-CN" altLang="en-US" sz="2000" dirty="0">
                <a:latin typeface="Arial" pitchFamily="34" charset="0"/>
                <a:ea typeface="黑体" pitchFamily="49" charset="-122"/>
              </a:rPr>
              <a:t>内的内容为必选项；“</a:t>
            </a:r>
            <a:r>
              <a:rPr lang="en-US" altLang="zh-CN" sz="2000" dirty="0">
                <a:latin typeface="Arial" pitchFamily="34" charset="0"/>
                <a:ea typeface="黑体" pitchFamily="49" charset="-122"/>
              </a:rPr>
              <a:t>[ &lt; &gt; ]”</a:t>
            </a:r>
            <a:r>
              <a:rPr lang="zh-CN" altLang="en-US" sz="2000" dirty="0">
                <a:latin typeface="Arial" pitchFamily="34" charset="0"/>
                <a:ea typeface="黑体" pitchFamily="49" charset="-122"/>
              </a:rPr>
              <a:t>中的内容表示如果选择了“［］”，那么必须指定“</a:t>
            </a:r>
            <a:r>
              <a:rPr lang="en-US" altLang="zh-CN" sz="2000" dirty="0">
                <a:latin typeface="Arial" pitchFamily="34" charset="0"/>
                <a:ea typeface="黑体" pitchFamily="49" charset="-122"/>
              </a:rPr>
              <a:t>&lt; &gt;”</a:t>
            </a:r>
            <a:r>
              <a:rPr lang="zh-CN" altLang="en-US" sz="2000" dirty="0">
                <a:latin typeface="Arial" pitchFamily="34" charset="0"/>
                <a:ea typeface="黑体" pitchFamily="49" charset="-122"/>
              </a:rPr>
              <a:t>中的内容。如：“</a:t>
            </a:r>
            <a:r>
              <a:rPr lang="en-US" altLang="zh-CN" sz="2000" dirty="0">
                <a:latin typeface="Arial" pitchFamily="34" charset="0"/>
                <a:ea typeface="黑体" pitchFamily="49" charset="-122"/>
              </a:rPr>
              <a:t>[AS &lt;</a:t>
            </a:r>
            <a:r>
              <a:rPr lang="zh-CN" altLang="en-US" sz="2000" dirty="0">
                <a:latin typeface="Arial" pitchFamily="34" charset="0"/>
                <a:ea typeface="黑体" pitchFamily="49" charset="-122"/>
              </a:rPr>
              <a:t>替代内容</a:t>
            </a:r>
            <a:r>
              <a:rPr lang="en-US" altLang="zh-CN" sz="2000" dirty="0">
                <a:latin typeface="Arial" pitchFamily="34" charset="0"/>
                <a:ea typeface="黑体" pitchFamily="49" charset="-122"/>
              </a:rPr>
              <a:t>&gt;]”</a:t>
            </a:r>
            <a:r>
              <a:rPr lang="zh-CN" altLang="en-US" sz="2000" dirty="0">
                <a:latin typeface="Arial" pitchFamily="34" charset="0"/>
                <a:ea typeface="黑体" pitchFamily="49" charset="-122"/>
              </a:rPr>
              <a:t>表示如果语句中有了“</a:t>
            </a:r>
            <a:r>
              <a:rPr lang="en-US" altLang="zh-CN" sz="2000" dirty="0">
                <a:latin typeface="Arial" pitchFamily="34" charset="0"/>
                <a:ea typeface="黑体" pitchFamily="49" charset="-122"/>
              </a:rPr>
              <a:t>AS”</a:t>
            </a:r>
            <a:r>
              <a:rPr lang="zh-CN" altLang="en-US" sz="2000" dirty="0">
                <a:latin typeface="Arial" pitchFamily="34" charset="0"/>
                <a:ea typeface="黑体" pitchFamily="49" charset="-122"/>
              </a:rPr>
              <a:t>，那么就必须指定“替代内容”；“</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表示“或”，即前后的两个值“二选一”。如“</a:t>
            </a:r>
            <a:r>
              <a:rPr lang="en-US" altLang="zh-CN" sz="2000" dirty="0">
                <a:latin typeface="Arial" pitchFamily="34" charset="0"/>
                <a:ea typeface="黑体" pitchFamily="49" charset="-122"/>
              </a:rPr>
              <a:t>ASC|DESC”</a:t>
            </a:r>
            <a:r>
              <a:rPr lang="zh-CN" altLang="en-US" sz="2000" dirty="0">
                <a:latin typeface="Arial" pitchFamily="34" charset="0"/>
                <a:ea typeface="黑体" pitchFamily="49" charset="-122"/>
              </a:rPr>
              <a:t>。</a:t>
            </a:r>
          </a:p>
          <a:p>
            <a:r>
              <a:rPr lang="zh-CN" altLang="en-US" sz="2000" dirty="0" smtClean="0">
                <a:latin typeface="Arial" pitchFamily="34" charset="0"/>
                <a:ea typeface="黑体" pitchFamily="49" charset="-122"/>
              </a:rPr>
              <a:t>       ②</a:t>
            </a:r>
            <a:r>
              <a:rPr lang="zh-CN" altLang="en-US" sz="2000" dirty="0">
                <a:latin typeface="Arial" pitchFamily="34" charset="0"/>
                <a:ea typeface="黑体" pitchFamily="49" charset="-122"/>
              </a:rPr>
              <a:t>书写语句时，“［］”和“</a:t>
            </a:r>
            <a:r>
              <a:rPr lang="en-US" altLang="zh-CN" sz="2000" dirty="0">
                <a:latin typeface="Arial" pitchFamily="34" charset="0"/>
                <a:ea typeface="黑体" pitchFamily="49" charset="-122"/>
              </a:rPr>
              <a:t>&lt;&gt;”</a:t>
            </a:r>
            <a:r>
              <a:rPr lang="zh-CN" altLang="en-US" sz="2000" dirty="0">
                <a:latin typeface="Arial" pitchFamily="34" charset="0"/>
                <a:ea typeface="黑体" pitchFamily="49" charset="-122"/>
              </a:rPr>
              <a:t>不能写。</a:t>
            </a:r>
          </a:p>
          <a:p>
            <a:r>
              <a:rPr lang="zh-CN" altLang="en-US" sz="2000" dirty="0" smtClean="0">
                <a:latin typeface="Arial" pitchFamily="34" charset="0"/>
                <a:ea typeface="黑体" pitchFamily="49" charset="-122"/>
              </a:rPr>
              <a:t>       ③</a:t>
            </a:r>
            <a:r>
              <a:rPr lang="zh-CN" altLang="en-US" sz="2000" dirty="0">
                <a:latin typeface="Arial" pitchFamily="34" charset="0"/>
                <a:ea typeface="黑体" pitchFamily="49" charset="-122"/>
              </a:rPr>
              <a:t>书写语句时，所有的字母、数字、标点等符号一律用英文半角（包括空格），大小写无所谓（语法描述中的大写只是为了利于读者阅读）。</a:t>
            </a:r>
          </a:p>
          <a:p>
            <a:r>
              <a:rPr lang="zh-CN" altLang="en-US" sz="2000" dirty="0" smtClean="0">
                <a:latin typeface="Arial" pitchFamily="34" charset="0"/>
                <a:ea typeface="黑体" pitchFamily="49" charset="-122"/>
              </a:rPr>
              <a:t>       ④</a:t>
            </a:r>
            <a:r>
              <a:rPr lang="en-US" altLang="zh-CN" sz="2000" dirty="0">
                <a:latin typeface="Arial" pitchFamily="34" charset="0"/>
                <a:ea typeface="黑体" pitchFamily="49" charset="-122"/>
              </a:rPr>
              <a:t>ALL</a:t>
            </a:r>
            <a:r>
              <a:rPr lang="zh-CN" altLang="en-US" sz="2000" dirty="0">
                <a:latin typeface="Arial" pitchFamily="34" charset="0"/>
                <a:ea typeface="黑体" pitchFamily="49" charset="-122"/>
              </a:rPr>
              <a:t>表示检索符合条件的所有记录，为缺省值；</a:t>
            </a:r>
          </a:p>
          <a:p>
            <a:r>
              <a:rPr lang="zh-CN" altLang="en-US" sz="2000" dirty="0" smtClean="0">
                <a:latin typeface="Arial" pitchFamily="34" charset="0"/>
                <a:ea typeface="黑体" pitchFamily="49" charset="-122"/>
              </a:rPr>
              <a:t>       ⑤</a:t>
            </a:r>
            <a:r>
              <a:rPr lang="en-US" altLang="zh-CN" sz="2000" dirty="0">
                <a:latin typeface="Arial" pitchFamily="34" charset="0"/>
                <a:ea typeface="黑体" pitchFamily="49" charset="-122"/>
              </a:rPr>
              <a:t>DISTINCT</a:t>
            </a:r>
            <a:r>
              <a:rPr lang="zh-CN" altLang="en-US" sz="2000" dirty="0">
                <a:latin typeface="Arial" pitchFamily="34" charset="0"/>
                <a:ea typeface="黑体" pitchFamily="49" charset="-122"/>
              </a:rPr>
              <a:t>表示去掉重复记录；</a:t>
            </a:r>
            <a:r>
              <a:rPr lang="en-US" altLang="zh-CN" sz="2000" dirty="0">
                <a:latin typeface="Arial" pitchFamily="34" charset="0"/>
                <a:ea typeface="黑体" pitchFamily="49" charset="-122"/>
              </a:rPr>
              <a:t>TOP &lt;</a:t>
            </a:r>
            <a:r>
              <a:rPr lang="zh-CN" altLang="en-US" sz="2000" dirty="0">
                <a:latin typeface="Arial" pitchFamily="34" charset="0"/>
                <a:ea typeface="黑体" pitchFamily="49" charset="-122"/>
              </a:rPr>
              <a:t>数据表达式</a:t>
            </a:r>
            <a:r>
              <a:rPr lang="en-US" altLang="zh-CN" sz="2000" dirty="0">
                <a:latin typeface="Arial" pitchFamily="34" charset="0"/>
                <a:ea typeface="黑体" pitchFamily="49" charset="-122"/>
              </a:rPr>
              <a:t>&gt;[PERCENT]</a:t>
            </a:r>
            <a:r>
              <a:rPr lang="zh-CN" altLang="en-US" sz="2000" dirty="0">
                <a:latin typeface="Arial" pitchFamily="34" charset="0"/>
                <a:ea typeface="黑体" pitchFamily="49" charset="-122"/>
              </a:rPr>
              <a:t>返回出现在由 </a:t>
            </a:r>
            <a:r>
              <a:rPr lang="en-US" altLang="zh-CN" sz="2000" dirty="0">
                <a:latin typeface="Arial" pitchFamily="34" charset="0"/>
                <a:ea typeface="黑体" pitchFamily="49" charset="-122"/>
              </a:rPr>
              <a:t>ORDER BY </a:t>
            </a:r>
            <a:r>
              <a:rPr lang="zh-CN" altLang="en-US" sz="2000" dirty="0">
                <a:latin typeface="Arial" pitchFamily="34" charset="0"/>
                <a:ea typeface="黑体" pitchFamily="49" charset="-122"/>
              </a:rPr>
              <a:t>子句指定的起始和结束范围内的一定数量的记录。</a:t>
            </a:r>
          </a:p>
          <a:p>
            <a:r>
              <a:rPr lang="zh-CN" altLang="en-US" sz="2000" dirty="0" smtClean="0">
                <a:latin typeface="Arial" pitchFamily="34" charset="0"/>
                <a:ea typeface="黑体" pitchFamily="49" charset="-122"/>
              </a:rPr>
              <a:t>       ⑥</a:t>
            </a:r>
            <a:r>
              <a:rPr lang="zh-CN" altLang="en-US" sz="2000" dirty="0">
                <a:latin typeface="Arial" pitchFamily="34" charset="0"/>
                <a:ea typeface="黑体" pitchFamily="49" charset="-122"/>
              </a:rPr>
              <a:t>目标列表达式指定要查询的列，可以是列名、表达式或函数。</a:t>
            </a:r>
            <a:r>
              <a:rPr lang="en-US" altLang="zh-CN" sz="2000" dirty="0">
                <a:latin typeface="Arial" pitchFamily="34" charset="0"/>
                <a:ea typeface="黑体" pitchFamily="49" charset="-122"/>
              </a:rPr>
              <a:t>SELECT</a:t>
            </a:r>
            <a:r>
              <a:rPr lang="zh-CN" altLang="en-US" sz="2000" dirty="0">
                <a:latin typeface="Arial" pitchFamily="34" charset="0"/>
                <a:ea typeface="黑体" pitchFamily="49" charset="-122"/>
              </a:rPr>
              <a:t>后如果没有指定目标列表达式，而用“*”表示，则表示要指定表中的所有列。</a:t>
            </a:r>
          </a:p>
          <a:p>
            <a:r>
              <a:rPr lang="zh-CN" altLang="en-US" sz="2000" dirty="0" smtClean="0">
                <a:latin typeface="Arial" pitchFamily="34" charset="0"/>
                <a:ea typeface="黑体" pitchFamily="49" charset="-122"/>
              </a:rPr>
              <a:t>       ⑦</a:t>
            </a:r>
            <a:r>
              <a:rPr lang="en-US" altLang="zh-CN" sz="2000" dirty="0">
                <a:latin typeface="Arial" pitchFamily="34" charset="0"/>
                <a:ea typeface="黑体" pitchFamily="49" charset="-122"/>
              </a:rPr>
              <a:t>FROM</a:t>
            </a:r>
            <a:r>
              <a:rPr lang="zh-CN" altLang="en-US" sz="2000" dirty="0">
                <a:latin typeface="Arial" pitchFamily="34" charset="0"/>
                <a:ea typeface="黑体" pitchFamily="49" charset="-122"/>
              </a:rPr>
              <a:t>子句指定要查询的数据出自哪张表，可以是一个表，也可以是多个表。</a:t>
            </a:r>
          </a:p>
          <a:p>
            <a:r>
              <a:rPr lang="zh-CN" altLang="en-US" sz="2000" dirty="0" smtClean="0">
                <a:latin typeface="Arial" pitchFamily="34" charset="0"/>
                <a:ea typeface="黑体" pitchFamily="49" charset="-122"/>
              </a:rPr>
              <a:t>       ⑧</a:t>
            </a:r>
            <a:r>
              <a:rPr lang="en-US" altLang="zh-CN" sz="2000" dirty="0">
                <a:latin typeface="Arial" pitchFamily="34" charset="0"/>
                <a:ea typeface="黑体" pitchFamily="49" charset="-122"/>
              </a:rPr>
              <a:t>UNION</a:t>
            </a:r>
            <a:r>
              <a:rPr lang="zh-CN" altLang="en-US" sz="2000" dirty="0">
                <a:latin typeface="Arial" pitchFamily="34" charset="0"/>
                <a:ea typeface="黑体" pitchFamily="49" charset="-122"/>
              </a:rPr>
              <a:t>表示连接另一张表（不要重复值），而 </a:t>
            </a:r>
            <a:r>
              <a:rPr lang="en-US" altLang="zh-CN" sz="2000" dirty="0">
                <a:latin typeface="Arial" pitchFamily="34" charset="0"/>
                <a:ea typeface="黑体" pitchFamily="49" charset="-122"/>
              </a:rPr>
              <a:t>UNION ALL</a:t>
            </a:r>
            <a:r>
              <a:rPr lang="zh-CN" altLang="en-US" sz="2000" dirty="0">
                <a:latin typeface="Arial" pitchFamily="34" charset="0"/>
                <a:ea typeface="黑体" pitchFamily="49" charset="-122"/>
              </a:rPr>
              <a:t>则要重复值连接另一张表</a:t>
            </a:r>
            <a:r>
              <a:rPr lang="zh-CN" altLang="en-US"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
        <p:nvSpPr>
          <p:cNvPr id="3" name="Rectangle 3"/>
          <p:cNvSpPr>
            <a:spLocks noChangeArrowheads="1"/>
          </p:cNvSpPr>
          <p:nvPr/>
        </p:nvSpPr>
        <p:spPr bwMode="auto">
          <a:xfrm>
            <a:off x="71438" y="5404910"/>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2</a:t>
            </a:r>
            <a:r>
              <a:rPr lang="zh-CN" altLang="en-US" sz="2100" dirty="0" smtClean="0">
                <a:ea typeface="黑体" pitchFamily="49" charset="-122"/>
              </a:rPr>
              <a:t>．单表查询</a:t>
            </a:r>
            <a:endParaRPr lang="zh-CN" altLang="en-US" sz="2100" dirty="0">
              <a:ea typeface="黑体" pitchFamily="49" charset="-122"/>
            </a:endParaRPr>
          </a:p>
        </p:txBody>
      </p:sp>
      <p:sp>
        <p:nvSpPr>
          <p:cNvPr id="4" name="Rectangle 2"/>
          <p:cNvSpPr>
            <a:spLocks noChangeArrowheads="1"/>
          </p:cNvSpPr>
          <p:nvPr/>
        </p:nvSpPr>
        <p:spPr bwMode="auto">
          <a:xfrm>
            <a:off x="71438" y="5943587"/>
            <a:ext cx="8997950" cy="365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单</a:t>
            </a:r>
            <a:r>
              <a:rPr lang="zh-CN" altLang="en-US" sz="2000" dirty="0">
                <a:latin typeface="Arial" pitchFamily="34" charset="0"/>
                <a:ea typeface="黑体" pitchFamily="49" charset="-122"/>
              </a:rPr>
              <a:t>表查询仅涉及一个表的查询，是所有查询中最基本的一种查询</a:t>
            </a:r>
            <a:r>
              <a:rPr lang="zh-CN" altLang="en-US"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Tree>
    <p:extLst>
      <p:ext uri="{BB962C8B-B14F-4D97-AF65-F5344CB8AC3E}">
        <p14:creationId xmlns:p14="http://schemas.microsoft.com/office/powerpoint/2010/main" val="306829624"/>
      </p:ext>
    </p:extLst>
  </p:cSld>
  <p:clrMapOvr>
    <a:masterClrMapping/>
  </p:clrMapOvr>
  <p:transition>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6192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投影查询</a:t>
            </a:r>
          </a:p>
          <a:p>
            <a:r>
              <a:rPr lang="zh-CN" altLang="en-US" sz="2100" dirty="0" smtClean="0">
                <a:latin typeface="Arial" pitchFamily="34" charset="0"/>
                <a:ea typeface="黑体" pitchFamily="49" charset="-122"/>
              </a:rPr>
              <a:t>       这种</a:t>
            </a:r>
            <a:r>
              <a:rPr lang="zh-CN" altLang="en-US" sz="2100" dirty="0">
                <a:latin typeface="Arial" pitchFamily="34" charset="0"/>
                <a:ea typeface="黑体" pitchFamily="49" charset="-122"/>
              </a:rPr>
              <a:t>查询是从表中选择需要的目标列，相当于关系代数中的投影运算。</a:t>
            </a:r>
          </a:p>
          <a:p>
            <a:r>
              <a:rPr lang="en-US" altLang="zh-CN" sz="2100" dirty="0" smtClean="0">
                <a:latin typeface="Arial" pitchFamily="34" charset="0"/>
                <a:ea typeface="黑体" pitchFamily="49" charset="-122"/>
              </a:rPr>
              <a:t>       SELECT</a:t>
            </a:r>
            <a:r>
              <a:rPr lang="zh-CN" altLang="en-US" sz="2100" dirty="0">
                <a:latin typeface="Arial" pitchFamily="34" charset="0"/>
                <a:ea typeface="黑体" pitchFamily="49" charset="-122"/>
              </a:rPr>
              <a:t>命令的语法如下：</a:t>
            </a:r>
          </a:p>
          <a:p>
            <a:r>
              <a:rPr lang="en-US" altLang="zh-CN" sz="2100" dirty="0" smtClean="0">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SELECT </a:t>
            </a:r>
            <a:r>
              <a:rPr lang="en-US" altLang="zh-CN" sz="2100" dirty="0">
                <a:solidFill>
                  <a:srgbClr val="FFC000"/>
                </a:solidFill>
                <a:latin typeface="Arial" pitchFamily="34" charset="0"/>
                <a:ea typeface="黑体" pitchFamily="49" charset="-122"/>
              </a:rPr>
              <a:t>[ALL | DISTINCT| TOP &lt;</a:t>
            </a:r>
            <a:r>
              <a:rPr lang="zh-CN" altLang="en-US" sz="2100" dirty="0">
                <a:solidFill>
                  <a:srgbClr val="FFC000"/>
                </a:solidFill>
                <a:latin typeface="Arial" pitchFamily="34" charset="0"/>
                <a:ea typeface="黑体" pitchFamily="49" charset="-122"/>
              </a:rPr>
              <a:t>数据表达式</a:t>
            </a:r>
            <a:r>
              <a:rPr lang="en-US" altLang="zh-CN" sz="2100" dirty="0">
                <a:solidFill>
                  <a:srgbClr val="FFC000"/>
                </a:solidFill>
                <a:latin typeface="Arial" pitchFamily="34" charset="0"/>
                <a:ea typeface="黑体" pitchFamily="49" charset="-122"/>
              </a:rPr>
              <a:t>&gt;[PERCENT]] &lt;</a:t>
            </a:r>
            <a:r>
              <a:rPr lang="zh-CN" altLang="en-US" sz="2100" dirty="0">
                <a:solidFill>
                  <a:srgbClr val="FFC000"/>
                </a:solidFill>
                <a:latin typeface="Arial" pitchFamily="34" charset="0"/>
                <a:ea typeface="黑体" pitchFamily="49" charset="-122"/>
              </a:rPr>
              <a:t>目标列表达式列表＞</a:t>
            </a:r>
            <a:r>
              <a:rPr lang="en-US" altLang="zh-CN" sz="2100" dirty="0">
                <a:solidFill>
                  <a:srgbClr val="FFC000"/>
                </a:solidFill>
                <a:latin typeface="Arial" pitchFamily="34" charset="0"/>
                <a:ea typeface="黑体" pitchFamily="49" charset="-122"/>
              </a:rPr>
              <a:t>[ AS &lt;</a:t>
            </a:r>
            <a:r>
              <a:rPr lang="zh-CN" altLang="en-US" sz="2100" dirty="0">
                <a:solidFill>
                  <a:srgbClr val="FFC000"/>
                </a:solidFill>
                <a:latin typeface="Arial" pitchFamily="34" charset="0"/>
                <a:ea typeface="黑体" pitchFamily="49" charset="-122"/>
              </a:rPr>
              <a:t>替代内容</a:t>
            </a:r>
            <a:r>
              <a:rPr lang="en-US" altLang="zh-CN" sz="2100" dirty="0">
                <a:solidFill>
                  <a:srgbClr val="FFC000"/>
                </a:solidFill>
                <a:latin typeface="Arial" pitchFamily="34" charset="0"/>
                <a:ea typeface="黑体" pitchFamily="49" charset="-122"/>
              </a:rPr>
              <a:t>&gt; ]|&lt;</a:t>
            </a:r>
            <a:r>
              <a:rPr lang="zh-CN" altLang="en-US" sz="2100" dirty="0">
                <a:solidFill>
                  <a:srgbClr val="FFC000"/>
                </a:solidFill>
                <a:latin typeface="Arial" pitchFamily="34" charset="0"/>
                <a:ea typeface="黑体" pitchFamily="49" charset="-122"/>
              </a:rPr>
              <a:t>表达式</a:t>
            </a:r>
            <a:r>
              <a:rPr lang="en-US" altLang="zh-CN" sz="2100" dirty="0">
                <a:solidFill>
                  <a:srgbClr val="FFC000"/>
                </a:solidFill>
                <a:latin typeface="Arial" pitchFamily="34" charset="0"/>
                <a:ea typeface="黑体" pitchFamily="49" charset="-122"/>
              </a:rPr>
              <a:t>&gt;(*) </a:t>
            </a:r>
          </a:p>
          <a:p>
            <a:r>
              <a:rPr lang="en-US" altLang="zh-CN" sz="2100" dirty="0">
                <a:solidFill>
                  <a:srgbClr val="FFC000"/>
                </a:solidFill>
                <a:latin typeface="Arial" pitchFamily="34" charset="0"/>
                <a:ea typeface="黑体" pitchFamily="49" charset="-122"/>
              </a:rPr>
              <a:t>FROM </a:t>
            </a:r>
            <a:r>
              <a:rPr lang="zh-CN" altLang="en-US" sz="2100" dirty="0">
                <a:solidFill>
                  <a:srgbClr val="FFC000"/>
                </a:solidFill>
                <a:latin typeface="Arial" pitchFamily="34" charset="0"/>
                <a:ea typeface="黑体" pitchFamily="49" charset="-122"/>
              </a:rPr>
              <a:t>＜表名或查询</a:t>
            </a:r>
            <a:r>
              <a:rPr lang="en-US" altLang="zh-CN" sz="2100" dirty="0">
                <a:solidFill>
                  <a:srgbClr val="FFC000"/>
                </a:solidFill>
                <a:latin typeface="Arial" pitchFamily="34" charset="0"/>
                <a:ea typeface="黑体" pitchFamily="49" charset="-122"/>
              </a:rPr>
              <a:t>1</a:t>
            </a:r>
            <a:r>
              <a:rPr lang="zh-CN" altLang="en-US" sz="2100" dirty="0">
                <a:solidFill>
                  <a:srgbClr val="FFC000"/>
                </a:solidFill>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9-21】  </a:t>
            </a:r>
            <a:r>
              <a:rPr lang="zh-CN" altLang="en-US" sz="2100" dirty="0">
                <a:latin typeface="Arial" pitchFamily="34" charset="0"/>
                <a:ea typeface="黑体" pitchFamily="49" charset="-122"/>
              </a:rPr>
              <a:t>在“学生”表中查询全体学生的详细信息。</a:t>
            </a:r>
          </a:p>
          <a:p>
            <a:r>
              <a:rPr lang="en-US" altLang="zh-CN" sz="2100" dirty="0" smtClean="0">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SELECT </a:t>
            </a:r>
            <a:r>
              <a:rPr lang="en-US" altLang="zh-CN" sz="2100" dirty="0">
                <a:solidFill>
                  <a:srgbClr val="FFC000"/>
                </a:solidFill>
                <a:latin typeface="Arial" pitchFamily="34" charset="0"/>
                <a:ea typeface="黑体" pitchFamily="49" charset="-122"/>
              </a:rPr>
              <a:t>* FROM</a:t>
            </a:r>
            <a:r>
              <a:rPr lang="zh-CN" altLang="en-US" sz="2100" dirty="0">
                <a:solidFill>
                  <a:srgbClr val="FFC000"/>
                </a:solidFill>
                <a:latin typeface="Arial" pitchFamily="34" charset="0"/>
                <a:ea typeface="黑体" pitchFamily="49" charset="-122"/>
              </a:rPr>
              <a:t>学生</a:t>
            </a: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视图窗口中输入</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语句“</a:t>
            </a:r>
            <a:r>
              <a:rPr lang="en-US" altLang="zh-CN" sz="2100" dirty="0">
                <a:latin typeface="Arial" pitchFamily="34" charset="0"/>
                <a:ea typeface="黑体" pitchFamily="49" charset="-122"/>
              </a:rPr>
              <a:t>SELECT * FROM</a:t>
            </a:r>
            <a:r>
              <a:rPr lang="zh-CN" altLang="en-US" sz="2100" dirty="0">
                <a:latin typeface="Arial" pitchFamily="34" charset="0"/>
                <a:ea typeface="黑体" pitchFamily="49" charset="-122"/>
              </a:rPr>
              <a:t>学生”（或 </a:t>
            </a:r>
            <a:r>
              <a:rPr lang="en-US" altLang="zh-CN" sz="2100" dirty="0">
                <a:latin typeface="Arial" pitchFamily="34" charset="0"/>
                <a:ea typeface="黑体" pitchFamily="49" charset="-122"/>
              </a:rPr>
              <a:t>SELECT * FROM</a:t>
            </a:r>
            <a:r>
              <a:rPr lang="zh-CN" altLang="en-US" sz="2100" dirty="0">
                <a:latin typeface="Arial" pitchFamily="34" charset="0"/>
                <a:ea typeface="黑体" pitchFamily="49" charset="-122"/>
              </a:rPr>
              <a:t>学生</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），然后单击“结果”组中的“运行”按钮 ，可以看到查询结果。</a:t>
            </a:r>
          </a:p>
          <a:p>
            <a:r>
              <a:rPr lang="zh-CN" altLang="en-US" sz="2100" dirty="0" smtClean="0">
                <a:latin typeface="Arial" pitchFamily="34" charset="0"/>
                <a:ea typeface="黑体" pitchFamily="49" charset="-122"/>
              </a:rPr>
              <a:t>       其中</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语句中的“*”表示选择所有字段。</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9-22】  </a:t>
            </a:r>
            <a:r>
              <a:rPr lang="zh-CN" altLang="en-US" sz="2100" dirty="0">
                <a:latin typeface="Arial" pitchFamily="34" charset="0"/>
                <a:ea typeface="黑体" pitchFamily="49" charset="-122"/>
              </a:rPr>
              <a:t>在“学生”表中查询所有学生的学号、姓名和性别，学号以学生证号为新字段名。</a:t>
            </a:r>
          </a:p>
          <a:p>
            <a:r>
              <a:rPr lang="en-US" altLang="zh-CN" sz="2100" dirty="0" smtClean="0">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SELECT </a:t>
            </a:r>
            <a:r>
              <a:rPr lang="zh-CN" altLang="en-US" sz="2100" dirty="0">
                <a:solidFill>
                  <a:srgbClr val="FFC000"/>
                </a:solidFill>
                <a:latin typeface="Arial" pitchFamily="34" charset="0"/>
                <a:ea typeface="黑体" pitchFamily="49" charset="-122"/>
              </a:rPr>
              <a:t>学号 </a:t>
            </a:r>
            <a:r>
              <a:rPr lang="en-US" altLang="zh-CN" sz="2100" dirty="0">
                <a:solidFill>
                  <a:srgbClr val="FFC000"/>
                </a:solidFill>
                <a:latin typeface="Arial" pitchFamily="34" charset="0"/>
                <a:ea typeface="黑体" pitchFamily="49" charset="-122"/>
              </a:rPr>
              <a:t>AS </a:t>
            </a:r>
            <a:r>
              <a:rPr lang="zh-CN" altLang="en-US" sz="2100" dirty="0">
                <a:solidFill>
                  <a:srgbClr val="FFC000"/>
                </a:solidFill>
                <a:latin typeface="Arial" pitchFamily="34" charset="0"/>
                <a:ea typeface="黑体" pitchFamily="49" charset="-122"/>
              </a:rPr>
              <a:t>学生证号</a:t>
            </a:r>
            <a:r>
              <a:rPr lang="en-US" altLang="zh-CN" sz="2100" dirty="0">
                <a:solidFill>
                  <a:srgbClr val="FFC000"/>
                </a:solidFill>
                <a:latin typeface="Arial" pitchFamily="34" charset="0"/>
                <a:ea typeface="黑体" pitchFamily="49" charset="-122"/>
              </a:rPr>
              <a:t>,</a:t>
            </a:r>
            <a:r>
              <a:rPr lang="zh-CN" altLang="en-US" sz="2100" dirty="0">
                <a:solidFill>
                  <a:srgbClr val="FFC000"/>
                </a:solidFill>
                <a:latin typeface="Arial" pitchFamily="34" charset="0"/>
                <a:ea typeface="黑体" pitchFamily="49" charset="-122"/>
              </a:rPr>
              <a:t>姓名</a:t>
            </a:r>
            <a:r>
              <a:rPr lang="en-US" altLang="zh-CN" sz="2100" dirty="0">
                <a:solidFill>
                  <a:srgbClr val="FFC000"/>
                </a:solidFill>
                <a:latin typeface="Arial" pitchFamily="34" charset="0"/>
                <a:ea typeface="黑体" pitchFamily="49" charset="-122"/>
              </a:rPr>
              <a:t>,</a:t>
            </a:r>
            <a:r>
              <a:rPr lang="zh-CN" altLang="en-US" sz="2100" dirty="0">
                <a:solidFill>
                  <a:srgbClr val="FFC000"/>
                </a:solidFill>
                <a:latin typeface="Arial" pitchFamily="34" charset="0"/>
                <a:ea typeface="黑体" pitchFamily="49" charset="-122"/>
              </a:rPr>
              <a:t>性别 </a:t>
            </a:r>
            <a:r>
              <a:rPr lang="en-US" altLang="zh-CN" sz="2100" dirty="0">
                <a:solidFill>
                  <a:srgbClr val="FFC000"/>
                </a:solidFill>
                <a:latin typeface="Arial" pitchFamily="34" charset="0"/>
                <a:ea typeface="黑体" pitchFamily="49" charset="-122"/>
              </a:rPr>
              <a:t>FROM </a:t>
            </a:r>
            <a:r>
              <a:rPr lang="zh-CN" altLang="en-US" sz="2100" dirty="0">
                <a:solidFill>
                  <a:srgbClr val="FFC000"/>
                </a:solidFill>
                <a:latin typeface="Arial" pitchFamily="34" charset="0"/>
                <a:ea typeface="黑体" pitchFamily="49" charset="-122"/>
              </a:rPr>
              <a:t>学生</a:t>
            </a:r>
            <a:r>
              <a:rPr lang="en-US" altLang="zh-CN" sz="2100" dirty="0">
                <a:solidFill>
                  <a:srgbClr val="FFC000"/>
                </a:solidFill>
                <a:latin typeface="Arial" pitchFamily="34" charset="0"/>
                <a:ea typeface="黑体" pitchFamily="49" charset="-122"/>
              </a:rPr>
              <a:t>; </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，语句中的</a:t>
            </a:r>
            <a:r>
              <a:rPr lang="en-US" altLang="zh-CN" sz="2100" dirty="0">
                <a:latin typeface="Arial" pitchFamily="34" charset="0"/>
                <a:ea typeface="黑体" pitchFamily="49" charset="-122"/>
              </a:rPr>
              <a:t>AS</a:t>
            </a:r>
            <a:r>
              <a:rPr lang="zh-CN" altLang="en-US" sz="2100" dirty="0">
                <a:latin typeface="Arial" pitchFamily="34" charset="0"/>
                <a:ea typeface="黑体" pitchFamily="49" charset="-122"/>
              </a:rPr>
              <a:t>子句的作用是改变查询结果的列标题。</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9-23】  </a:t>
            </a:r>
            <a:r>
              <a:rPr lang="zh-CN" altLang="en-US" sz="2100" dirty="0">
                <a:latin typeface="Arial" pitchFamily="34" charset="0"/>
                <a:ea typeface="黑体" pitchFamily="49" charset="-122"/>
              </a:rPr>
              <a:t>在“成绩”表中查询所有等候课程的课程号。</a:t>
            </a:r>
          </a:p>
          <a:p>
            <a:r>
              <a:rPr lang="en-US" altLang="zh-CN" sz="2100" dirty="0" smtClean="0">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SELECT </a:t>
            </a:r>
            <a:r>
              <a:rPr lang="en-US" altLang="zh-CN" sz="2100" dirty="0">
                <a:solidFill>
                  <a:srgbClr val="FFC000"/>
                </a:solidFill>
                <a:latin typeface="Arial" pitchFamily="34" charset="0"/>
                <a:ea typeface="黑体" pitchFamily="49" charset="-122"/>
              </a:rPr>
              <a:t>DISTINCT </a:t>
            </a:r>
            <a:r>
              <a:rPr lang="zh-CN" altLang="en-US" sz="2100" dirty="0">
                <a:solidFill>
                  <a:srgbClr val="FFC000"/>
                </a:solidFill>
                <a:latin typeface="Arial" pitchFamily="34" charset="0"/>
                <a:ea typeface="黑体" pitchFamily="49" charset="-122"/>
              </a:rPr>
              <a:t>课程号 </a:t>
            </a:r>
            <a:r>
              <a:rPr lang="en-US" altLang="zh-CN" sz="2100" dirty="0">
                <a:solidFill>
                  <a:srgbClr val="FFC000"/>
                </a:solidFill>
                <a:latin typeface="Arial" pitchFamily="34" charset="0"/>
                <a:ea typeface="黑体" pitchFamily="49" charset="-122"/>
              </a:rPr>
              <a:t>FROM </a:t>
            </a:r>
            <a:r>
              <a:rPr lang="zh-CN" altLang="en-US" sz="2100" dirty="0">
                <a:solidFill>
                  <a:srgbClr val="FFC000"/>
                </a:solidFill>
                <a:latin typeface="Arial" pitchFamily="34" charset="0"/>
                <a:ea typeface="黑体" pitchFamily="49" charset="-122"/>
              </a:rPr>
              <a:t>成绩</a:t>
            </a:r>
            <a:r>
              <a:rPr lang="en-US" altLang="zh-CN" sz="2100" dirty="0">
                <a:solidFill>
                  <a:srgbClr val="FFC000"/>
                </a:solidFill>
                <a:latin typeface="Arial" pitchFamily="34" charset="0"/>
                <a:ea typeface="黑体" pitchFamily="49" charset="-122"/>
              </a:rPr>
              <a:t>;</a:t>
            </a:r>
          </a:p>
          <a:p>
            <a:r>
              <a:rPr lang="zh-CN" altLang="en-US" sz="2100" dirty="0" smtClean="0">
                <a:latin typeface="Arial" pitchFamily="34" charset="0"/>
                <a:ea typeface="黑体" pitchFamily="49" charset="-122"/>
              </a:rPr>
              <a:t>       其中</a:t>
            </a:r>
            <a:r>
              <a:rPr lang="en-US" altLang="zh-CN" sz="2100" dirty="0">
                <a:latin typeface="Arial" pitchFamily="34" charset="0"/>
                <a:ea typeface="黑体" pitchFamily="49" charset="-122"/>
              </a:rPr>
              <a:t>DISTINCT</a:t>
            </a:r>
            <a:r>
              <a:rPr lang="zh-CN" altLang="en-US" sz="2100" dirty="0">
                <a:latin typeface="Arial" pitchFamily="34" charset="0"/>
                <a:ea typeface="黑体" pitchFamily="49" charset="-122"/>
              </a:rPr>
              <a:t>关键字用于去年查询结果中重复的记录</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2994558616"/>
      </p:ext>
    </p:extLst>
  </p:cSld>
  <p:clrMapOvr>
    <a:masterClrMapping/>
  </p:clrMapOvr>
  <p:transition>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例</a:t>
            </a:r>
            <a:r>
              <a:rPr lang="en-US" altLang="zh-CN" sz="2000" dirty="0">
                <a:latin typeface="Arial" pitchFamily="34" charset="0"/>
                <a:ea typeface="黑体" pitchFamily="49" charset="-122"/>
              </a:rPr>
              <a:t>9-24】  </a:t>
            </a:r>
            <a:r>
              <a:rPr lang="zh-CN" altLang="en-US" sz="2000" dirty="0">
                <a:latin typeface="Arial" pitchFamily="34" charset="0"/>
                <a:ea typeface="黑体" pitchFamily="49" charset="-122"/>
              </a:rPr>
              <a:t>在“学生”表中查询所有学生的姓名、性别和年龄。</a:t>
            </a:r>
          </a:p>
          <a:p>
            <a:r>
              <a:rPr lang="en-US" altLang="zh-CN" sz="2000" dirty="0" smtClean="0">
                <a:latin typeface="Arial" pitchFamily="34" charset="0"/>
                <a:ea typeface="黑体" pitchFamily="49" charset="-122"/>
              </a:rPr>
              <a:t>       SELECT </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,year(date())-year(</a:t>
            </a:r>
            <a:r>
              <a:rPr lang="zh-CN" altLang="en-US" sz="2000" dirty="0">
                <a:latin typeface="Arial" pitchFamily="34" charset="0"/>
                <a:ea typeface="黑体" pitchFamily="49" charset="-122"/>
              </a:rPr>
              <a:t>出生日期</a:t>
            </a:r>
            <a:r>
              <a:rPr lang="en-US" altLang="zh-CN" sz="2000" dirty="0">
                <a:latin typeface="Arial" pitchFamily="34" charset="0"/>
                <a:ea typeface="黑体" pitchFamily="49" charset="-122"/>
              </a:rPr>
              <a:t>)  AS </a:t>
            </a:r>
            <a:r>
              <a:rPr lang="zh-CN" altLang="en-US" sz="2000" dirty="0">
                <a:latin typeface="Arial" pitchFamily="34" charset="0"/>
                <a:ea typeface="黑体" pitchFamily="49" charset="-122"/>
              </a:rPr>
              <a:t>年龄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a:t>
            </a:r>
            <a:r>
              <a:rPr lang="en-US" altLang="zh-CN" sz="2000" dirty="0">
                <a:latin typeface="Arial" pitchFamily="34" charset="0"/>
                <a:ea typeface="黑体" pitchFamily="49" charset="-122"/>
              </a:rPr>
              <a:t>;</a:t>
            </a:r>
          </a:p>
          <a:p>
            <a:endParaRPr lang="en-US" altLang="zh-CN" sz="2000" dirty="0" smtClean="0">
              <a:latin typeface="Arial" pitchFamily="34" charset="0"/>
              <a:ea typeface="黑体" pitchFamily="49" charset="-122"/>
            </a:endParaRPr>
          </a:p>
          <a:p>
            <a:r>
              <a:rPr lang="en-US" altLang="zh-CN" sz="2000" dirty="0">
                <a:latin typeface="Arial" pitchFamily="34" charset="0"/>
                <a:ea typeface="黑体" pitchFamily="49" charset="-122"/>
              </a:rPr>
              <a:t> </a:t>
            </a:r>
            <a:r>
              <a:rPr lang="en-US" altLang="zh-CN" sz="2000" dirty="0" smtClean="0">
                <a:latin typeface="Arial" pitchFamily="34" charset="0"/>
                <a:ea typeface="黑体" pitchFamily="49" charset="-122"/>
              </a:rPr>
              <a:t>      ⑵</a:t>
            </a:r>
            <a:r>
              <a:rPr lang="zh-CN" altLang="en-US" sz="2000" dirty="0">
                <a:latin typeface="Arial" pitchFamily="34" charset="0"/>
                <a:ea typeface="黑体" pitchFamily="49" charset="-122"/>
              </a:rPr>
              <a:t>选择查询</a:t>
            </a:r>
          </a:p>
          <a:p>
            <a:r>
              <a:rPr lang="zh-CN" altLang="en-US" sz="2000" dirty="0" smtClean="0">
                <a:latin typeface="Arial" pitchFamily="34" charset="0"/>
                <a:ea typeface="黑体" pitchFamily="49" charset="-122"/>
              </a:rPr>
              <a:t>       选择</a:t>
            </a:r>
            <a:r>
              <a:rPr lang="zh-CN" altLang="en-US" sz="2000" dirty="0">
                <a:latin typeface="Arial" pitchFamily="34" charset="0"/>
                <a:ea typeface="黑体" pitchFamily="49" charset="-122"/>
              </a:rPr>
              <a:t>查询是从表中选择出符合指定条件的记录，相当于关系代数中的选择运算</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SELECT</a:t>
            </a:r>
            <a:r>
              <a:rPr lang="zh-CN" altLang="en-US" sz="2000" dirty="0">
                <a:latin typeface="Arial" pitchFamily="34" charset="0"/>
                <a:ea typeface="黑体" pitchFamily="49" charset="-122"/>
              </a:rPr>
              <a:t>命令的语法如下：</a:t>
            </a:r>
          </a:p>
          <a:p>
            <a:r>
              <a:rPr lang="en-US" altLang="zh-CN" sz="2000" dirty="0" smtClean="0">
                <a:latin typeface="Arial" pitchFamily="34" charset="0"/>
                <a:ea typeface="黑体" pitchFamily="49" charset="-122"/>
              </a:rPr>
              <a:t>       </a:t>
            </a:r>
            <a:r>
              <a:rPr lang="en-US" altLang="zh-CN" sz="2000" dirty="0" smtClean="0">
                <a:solidFill>
                  <a:srgbClr val="FFC000"/>
                </a:solidFill>
                <a:latin typeface="Arial" pitchFamily="34" charset="0"/>
                <a:ea typeface="黑体" pitchFamily="49" charset="-122"/>
              </a:rPr>
              <a:t>SELECT </a:t>
            </a:r>
            <a:r>
              <a:rPr lang="en-US" altLang="zh-CN" sz="2000" dirty="0">
                <a:solidFill>
                  <a:srgbClr val="FFC000"/>
                </a:solidFill>
                <a:latin typeface="Arial" pitchFamily="34" charset="0"/>
                <a:ea typeface="黑体" pitchFamily="49" charset="-122"/>
              </a:rPr>
              <a:t>[ALL | DISTINCT | TOP &lt;</a:t>
            </a:r>
            <a:r>
              <a:rPr lang="zh-CN" altLang="en-US" sz="2000" dirty="0">
                <a:solidFill>
                  <a:srgbClr val="FFC000"/>
                </a:solidFill>
                <a:latin typeface="Arial" pitchFamily="34" charset="0"/>
                <a:ea typeface="黑体" pitchFamily="49" charset="-122"/>
              </a:rPr>
              <a:t>数据表达式</a:t>
            </a:r>
            <a:r>
              <a:rPr lang="en-US" altLang="zh-CN" sz="2000" dirty="0">
                <a:solidFill>
                  <a:srgbClr val="FFC000"/>
                </a:solidFill>
                <a:latin typeface="Arial" pitchFamily="34" charset="0"/>
                <a:ea typeface="黑体" pitchFamily="49" charset="-122"/>
              </a:rPr>
              <a:t>&gt;[PERCENT]] &lt;</a:t>
            </a:r>
            <a:r>
              <a:rPr lang="zh-CN" altLang="en-US" sz="2000" dirty="0">
                <a:solidFill>
                  <a:srgbClr val="FFC000"/>
                </a:solidFill>
                <a:latin typeface="Arial" pitchFamily="34" charset="0"/>
                <a:ea typeface="黑体" pitchFamily="49" charset="-122"/>
              </a:rPr>
              <a:t>目标列表达式列表＞</a:t>
            </a:r>
            <a:r>
              <a:rPr lang="en-US" altLang="zh-CN" sz="2000" dirty="0">
                <a:solidFill>
                  <a:srgbClr val="FFC000"/>
                </a:solidFill>
                <a:latin typeface="Arial" pitchFamily="34" charset="0"/>
                <a:ea typeface="黑体" pitchFamily="49" charset="-122"/>
              </a:rPr>
              <a:t>[ AS &lt;</a:t>
            </a:r>
            <a:r>
              <a:rPr lang="zh-CN" altLang="en-US" sz="2000" dirty="0">
                <a:solidFill>
                  <a:srgbClr val="FFC000"/>
                </a:solidFill>
                <a:latin typeface="Arial" pitchFamily="34" charset="0"/>
                <a:ea typeface="黑体" pitchFamily="49" charset="-122"/>
              </a:rPr>
              <a:t>替代内容</a:t>
            </a:r>
            <a:r>
              <a:rPr lang="en-US" altLang="zh-CN" sz="2000" dirty="0">
                <a:solidFill>
                  <a:srgbClr val="FFC000"/>
                </a:solidFill>
                <a:latin typeface="Arial" pitchFamily="34" charset="0"/>
                <a:ea typeface="黑体" pitchFamily="49" charset="-122"/>
              </a:rPr>
              <a:t>&gt; ]|&lt;</a:t>
            </a:r>
            <a:r>
              <a:rPr lang="zh-CN" altLang="en-US" sz="2000" dirty="0">
                <a:solidFill>
                  <a:srgbClr val="FFC000"/>
                </a:solidFill>
                <a:latin typeface="Arial" pitchFamily="34" charset="0"/>
                <a:ea typeface="黑体" pitchFamily="49" charset="-122"/>
              </a:rPr>
              <a:t>表达式</a:t>
            </a:r>
            <a:r>
              <a:rPr lang="en-US" altLang="zh-CN" sz="2000" dirty="0">
                <a:solidFill>
                  <a:srgbClr val="FFC000"/>
                </a:solidFill>
                <a:latin typeface="Arial" pitchFamily="34" charset="0"/>
                <a:ea typeface="黑体" pitchFamily="49" charset="-122"/>
              </a:rPr>
              <a:t>&gt;(*) </a:t>
            </a:r>
          </a:p>
          <a:p>
            <a:r>
              <a:rPr lang="en-US" altLang="zh-CN" sz="2000" dirty="0">
                <a:solidFill>
                  <a:srgbClr val="FFC000"/>
                </a:solidFill>
                <a:latin typeface="Arial" pitchFamily="34" charset="0"/>
                <a:ea typeface="黑体" pitchFamily="49" charset="-122"/>
              </a:rPr>
              <a:t>FROM </a:t>
            </a:r>
            <a:r>
              <a:rPr lang="zh-CN" altLang="en-US" sz="2000" dirty="0">
                <a:solidFill>
                  <a:srgbClr val="FFC000"/>
                </a:solidFill>
                <a:latin typeface="Arial" pitchFamily="34" charset="0"/>
                <a:ea typeface="黑体" pitchFamily="49" charset="-122"/>
              </a:rPr>
              <a:t>＜表名或查询</a:t>
            </a:r>
            <a:r>
              <a:rPr lang="en-US" altLang="zh-CN" sz="2000" dirty="0">
                <a:solidFill>
                  <a:srgbClr val="FFC000"/>
                </a:solidFill>
                <a:latin typeface="Arial" pitchFamily="34" charset="0"/>
                <a:ea typeface="黑体" pitchFamily="49" charset="-122"/>
              </a:rPr>
              <a:t>1</a:t>
            </a:r>
            <a:r>
              <a:rPr lang="zh-CN" altLang="en-US" sz="2000" dirty="0">
                <a:solidFill>
                  <a:srgbClr val="FFC000"/>
                </a:solidFill>
                <a:latin typeface="Arial" pitchFamily="34" charset="0"/>
                <a:ea typeface="黑体" pitchFamily="49" charset="-122"/>
              </a:rPr>
              <a:t>＞ </a:t>
            </a:r>
            <a:r>
              <a:rPr lang="en-US" altLang="zh-CN" sz="2000" dirty="0">
                <a:solidFill>
                  <a:srgbClr val="FFC000"/>
                </a:solidFill>
                <a:latin typeface="Arial" pitchFamily="34" charset="0"/>
                <a:ea typeface="黑体" pitchFamily="49" charset="-122"/>
              </a:rPr>
              <a:t>WHERE &lt;</a:t>
            </a:r>
            <a:r>
              <a:rPr lang="zh-CN" altLang="en-US" sz="2000" dirty="0">
                <a:solidFill>
                  <a:srgbClr val="FFC000"/>
                </a:solidFill>
                <a:latin typeface="Arial" pitchFamily="34" charset="0"/>
                <a:ea typeface="黑体" pitchFamily="49" charset="-122"/>
              </a:rPr>
              <a:t>条件表达式</a:t>
            </a:r>
            <a:r>
              <a:rPr lang="en-US" altLang="zh-CN" sz="2000" dirty="0">
                <a:solidFill>
                  <a:srgbClr val="FFC000"/>
                </a:solidFill>
                <a:latin typeface="Arial" pitchFamily="34" charset="0"/>
                <a:ea typeface="黑体" pitchFamily="49" charset="-122"/>
              </a:rPr>
              <a:t>&gt;</a:t>
            </a:r>
          </a:p>
          <a:p>
            <a:r>
              <a:rPr lang="zh-CN" altLang="en-US" sz="2000" dirty="0" smtClean="0">
                <a:latin typeface="Arial" pitchFamily="34" charset="0"/>
                <a:ea typeface="黑体" pitchFamily="49" charset="-122"/>
              </a:rPr>
              <a:t>       其中</a:t>
            </a:r>
            <a:r>
              <a:rPr lang="zh-CN" altLang="en-US" sz="2000" dirty="0">
                <a:latin typeface="Arial" pitchFamily="34" charset="0"/>
                <a:ea typeface="黑体" pitchFamily="49" charset="-122"/>
              </a:rPr>
              <a:t>，在</a:t>
            </a:r>
            <a:r>
              <a:rPr lang="en-US" altLang="zh-CN" sz="2000" dirty="0">
                <a:latin typeface="Arial" pitchFamily="34" charset="0"/>
                <a:ea typeface="黑体" pitchFamily="49" charset="-122"/>
              </a:rPr>
              <a:t>WHERE &lt;</a:t>
            </a:r>
            <a:r>
              <a:rPr lang="zh-CN" altLang="en-US" sz="2000" dirty="0">
                <a:latin typeface="Arial" pitchFamily="34" charset="0"/>
                <a:ea typeface="黑体" pitchFamily="49" charset="-122"/>
              </a:rPr>
              <a:t>条件表达式</a:t>
            </a:r>
            <a:r>
              <a:rPr lang="en-US" altLang="zh-CN" sz="2000" dirty="0">
                <a:latin typeface="Arial" pitchFamily="34" charset="0"/>
                <a:ea typeface="黑体" pitchFamily="49" charset="-122"/>
              </a:rPr>
              <a:t>&gt;</a:t>
            </a:r>
            <a:r>
              <a:rPr lang="zh-CN" altLang="en-US" sz="2000" dirty="0">
                <a:latin typeface="Arial" pitchFamily="34" charset="0"/>
                <a:ea typeface="黑体" pitchFamily="49" charset="-122"/>
              </a:rPr>
              <a:t>中还可使用在</a:t>
            </a:r>
            <a:r>
              <a:rPr lang="en-US" altLang="zh-CN" sz="2000" dirty="0">
                <a:latin typeface="Arial" pitchFamily="34" charset="0"/>
                <a:ea typeface="黑体" pitchFamily="49" charset="-122"/>
              </a:rPr>
              <a:t>9.7.1</a:t>
            </a:r>
            <a:r>
              <a:rPr lang="zh-CN" altLang="en-US" sz="2000" dirty="0">
                <a:latin typeface="Arial" pitchFamily="34" charset="0"/>
                <a:ea typeface="黑体" pitchFamily="49" charset="-122"/>
              </a:rPr>
              <a:t>节介绍的常量、运算符及函数。</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9-25】  </a:t>
            </a:r>
            <a:r>
              <a:rPr lang="zh-CN" altLang="en-US" sz="2000" dirty="0">
                <a:latin typeface="Arial" pitchFamily="34" charset="0"/>
                <a:ea typeface="黑体" pitchFamily="49" charset="-122"/>
              </a:rPr>
              <a:t>在“学生”表查找总分在</a:t>
            </a:r>
            <a:r>
              <a:rPr lang="en-US" altLang="zh-CN" sz="2000" dirty="0">
                <a:latin typeface="Arial" pitchFamily="34" charset="0"/>
                <a:ea typeface="黑体" pitchFamily="49" charset="-122"/>
              </a:rPr>
              <a:t>600</a:t>
            </a:r>
            <a:r>
              <a:rPr lang="zh-CN" altLang="en-US" sz="2000" dirty="0">
                <a:latin typeface="Arial" pitchFamily="34" charset="0"/>
                <a:ea typeface="黑体" pitchFamily="49" charset="-122"/>
              </a:rPr>
              <a:t>分以上的学生学号、姓名和总分，其中总分以入学成绩显示。</a:t>
            </a:r>
          </a:p>
          <a:p>
            <a:r>
              <a:rPr lang="en-US" altLang="zh-CN" sz="2000" dirty="0" smtClean="0">
                <a:latin typeface="Arial" pitchFamily="34" charset="0"/>
                <a:ea typeface="黑体" pitchFamily="49" charset="-122"/>
              </a:rPr>
              <a:t>       SELECT </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总分 </a:t>
            </a:r>
            <a:r>
              <a:rPr lang="en-US" altLang="zh-CN" sz="2000" dirty="0">
                <a:latin typeface="Arial" pitchFamily="34" charset="0"/>
                <a:ea typeface="黑体" pitchFamily="49" charset="-122"/>
              </a:rPr>
              <a:t>AS </a:t>
            </a:r>
            <a:r>
              <a:rPr lang="zh-CN" altLang="en-US" sz="2000" dirty="0">
                <a:latin typeface="Arial" pitchFamily="34" charset="0"/>
                <a:ea typeface="黑体" pitchFamily="49" charset="-122"/>
              </a:rPr>
              <a:t>入学成绩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总分 </a:t>
            </a:r>
            <a:r>
              <a:rPr lang="en-US" altLang="zh-CN" sz="2000" dirty="0">
                <a:latin typeface="Arial" pitchFamily="34" charset="0"/>
                <a:ea typeface="黑体" pitchFamily="49" charset="-122"/>
              </a:rPr>
              <a:t>&gt;600;</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9-26】  </a:t>
            </a:r>
            <a:r>
              <a:rPr lang="zh-CN" altLang="en-US" sz="2000" dirty="0">
                <a:latin typeface="Arial" pitchFamily="34" charset="0"/>
                <a:ea typeface="黑体" pitchFamily="49" charset="-122"/>
              </a:rPr>
              <a:t>查询“学生”表中系别号为“</a:t>
            </a:r>
            <a:r>
              <a:rPr lang="en-US" altLang="zh-CN" sz="2000" dirty="0">
                <a:latin typeface="Arial" pitchFamily="34" charset="0"/>
                <a:ea typeface="黑体" pitchFamily="49" charset="-122"/>
              </a:rPr>
              <a:t>04”</a:t>
            </a:r>
            <a:r>
              <a:rPr lang="zh-CN" altLang="en-US" sz="2000" dirty="0">
                <a:latin typeface="Arial" pitchFamily="34" charset="0"/>
                <a:ea typeface="黑体" pitchFamily="49" charset="-122"/>
              </a:rPr>
              <a:t>的女生。</a:t>
            </a:r>
          </a:p>
          <a:p>
            <a:r>
              <a:rPr lang="en-US" altLang="zh-CN" sz="2000" dirty="0" smtClean="0">
                <a:latin typeface="Arial" pitchFamily="34" charset="0"/>
                <a:ea typeface="黑体" pitchFamily="49" charset="-122"/>
              </a:rPr>
              <a:t>       SELECT </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系别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女</a:t>
            </a:r>
            <a:r>
              <a:rPr lang="en-US" altLang="zh-CN" sz="2000" dirty="0">
                <a:latin typeface="Arial" pitchFamily="34" charset="0"/>
                <a:ea typeface="黑体" pitchFamily="49" charset="-122"/>
              </a:rPr>
              <a:t>" AND </a:t>
            </a:r>
            <a:r>
              <a:rPr lang="zh-CN" altLang="en-US" sz="2000" dirty="0">
                <a:latin typeface="Arial" pitchFamily="34" charset="0"/>
                <a:ea typeface="黑体" pitchFamily="49" charset="-122"/>
              </a:rPr>
              <a:t>系别</a:t>
            </a:r>
            <a:r>
              <a:rPr lang="en-US" altLang="zh-CN" sz="2000" dirty="0">
                <a:latin typeface="Arial" pitchFamily="34" charset="0"/>
                <a:ea typeface="黑体" pitchFamily="49" charset="-122"/>
              </a:rPr>
              <a:t>="04";</a:t>
            </a:r>
          </a:p>
          <a:p>
            <a:r>
              <a:rPr lang="zh-CN" altLang="en-US" sz="2000" dirty="0" smtClean="0">
                <a:latin typeface="Arial" pitchFamily="34" charset="0"/>
                <a:ea typeface="黑体" pitchFamily="49" charset="-122"/>
              </a:rPr>
              <a:t>       运行</a:t>
            </a:r>
            <a:r>
              <a:rPr lang="zh-CN" altLang="en-US" sz="2000" dirty="0">
                <a:latin typeface="Arial" pitchFamily="34" charset="0"/>
                <a:ea typeface="黑体" pitchFamily="49" charset="-122"/>
              </a:rPr>
              <a:t>结果，如图</a:t>
            </a:r>
            <a:r>
              <a:rPr lang="en-US" altLang="zh-CN" sz="2000" dirty="0">
                <a:latin typeface="Arial" pitchFamily="34" charset="0"/>
                <a:ea typeface="黑体" pitchFamily="49" charset="-122"/>
              </a:rPr>
              <a:t>9-70</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矩形 2"/>
          <p:cNvSpPr/>
          <p:nvPr/>
        </p:nvSpPr>
        <p:spPr>
          <a:xfrm>
            <a:off x="1493912" y="5934670"/>
            <a:ext cx="2934072"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9-70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9-26</a:t>
            </a:r>
            <a:r>
              <a:rPr lang="zh-CN" altLang="en-US" dirty="0">
                <a:solidFill>
                  <a:srgbClr val="FFFFFF"/>
                </a:solidFill>
                <a:latin typeface="Arial" pitchFamily="34" charset="0"/>
                <a:ea typeface="黑体" pitchFamily="49" charset="-122"/>
              </a:rPr>
              <a:t>的运行结果</a:t>
            </a:r>
            <a:endParaRPr lang="en-US" altLang="zh-CN" dirty="0">
              <a:solidFill>
                <a:srgbClr val="FFFFFF"/>
              </a:solidFill>
              <a:latin typeface="Arial" pitchFamily="34" charset="0"/>
              <a:ea typeface="黑体" pitchFamily="49" charset="-122"/>
            </a:endParaRPr>
          </a:p>
        </p:txBody>
      </p:sp>
      <p:pic>
        <p:nvPicPr>
          <p:cNvPr id="4" name="图片 3" descr="C:\Users\ADMINI~1\AppData\Local\Temp\SNAGHTML6095bb.PNG"/>
          <p:cNvPicPr/>
          <p:nvPr/>
        </p:nvPicPr>
        <p:blipFill>
          <a:blip r:embed="rId2">
            <a:extLst>
              <a:ext uri="{28A0092B-C50C-407E-A947-70E740481C1C}">
                <a14:useLocalDpi xmlns:a14="http://schemas.microsoft.com/office/drawing/2010/main" val="0"/>
              </a:ext>
            </a:extLst>
          </a:blip>
          <a:srcRect/>
          <a:stretch>
            <a:fillRect/>
          </a:stretch>
        </p:blipFill>
        <p:spPr bwMode="auto">
          <a:xfrm>
            <a:off x="4644008" y="5147786"/>
            <a:ext cx="3744416" cy="1521574"/>
          </a:xfrm>
          <a:prstGeom prst="rect">
            <a:avLst/>
          </a:prstGeom>
          <a:noFill/>
          <a:ln>
            <a:noFill/>
          </a:ln>
        </p:spPr>
      </p:pic>
    </p:spTree>
    <p:extLst>
      <p:ext uri="{BB962C8B-B14F-4D97-AF65-F5344CB8AC3E}">
        <p14:creationId xmlns:p14="http://schemas.microsoft.com/office/powerpoint/2010/main" val="3119739223"/>
      </p:ext>
    </p:extLst>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a:t>
            </a:r>
            <a:r>
              <a:rPr lang="zh-CN" altLang="en-US" sz="2000" dirty="0" smtClean="0">
                <a:latin typeface="Arial" pitchFamily="34" charset="0"/>
                <a:ea typeface="黑体" pitchFamily="49" charset="-122"/>
              </a:rPr>
              <a:t>例</a:t>
            </a:r>
            <a:r>
              <a:rPr lang="en-US" altLang="zh-CN" sz="2000" dirty="0">
                <a:latin typeface="Arial" pitchFamily="34" charset="0"/>
                <a:ea typeface="黑体" pitchFamily="49" charset="-122"/>
              </a:rPr>
              <a:t>9-27】  </a:t>
            </a:r>
            <a:r>
              <a:rPr lang="zh-CN" altLang="en-US" sz="2000" dirty="0">
                <a:latin typeface="Arial" pitchFamily="34" charset="0"/>
                <a:ea typeface="黑体" pitchFamily="49" charset="-122"/>
              </a:rPr>
              <a:t>查询“成绩”表中的考试成绩在</a:t>
            </a:r>
            <a:r>
              <a:rPr lang="en-US" altLang="zh-CN" sz="2000" dirty="0">
                <a:latin typeface="Arial" pitchFamily="34" charset="0"/>
                <a:ea typeface="黑体" pitchFamily="49" charset="-122"/>
              </a:rPr>
              <a:t>60-80</a:t>
            </a:r>
            <a:r>
              <a:rPr lang="zh-CN" altLang="en-US" sz="2000" dirty="0">
                <a:latin typeface="Arial" pitchFamily="34" charset="0"/>
                <a:ea typeface="黑体" pitchFamily="49" charset="-122"/>
              </a:rPr>
              <a:t>之间的所有记录。</a:t>
            </a:r>
          </a:p>
          <a:p>
            <a:r>
              <a:rPr lang="en-US" altLang="zh-CN" sz="2000" dirty="0" smtClean="0">
                <a:latin typeface="Arial" pitchFamily="34" charset="0"/>
                <a:ea typeface="黑体" pitchFamily="49" charset="-122"/>
              </a:rPr>
              <a:t>       </a:t>
            </a:r>
            <a:r>
              <a:rPr lang="en-US" altLang="zh-CN" sz="2000" dirty="0" smtClean="0">
                <a:solidFill>
                  <a:srgbClr val="FFC000"/>
                </a:solidFill>
                <a:latin typeface="Arial" pitchFamily="34" charset="0"/>
                <a:ea typeface="黑体" pitchFamily="49" charset="-122"/>
              </a:rPr>
              <a:t>SELECT </a:t>
            </a:r>
            <a:r>
              <a:rPr lang="en-US" altLang="zh-CN" sz="2000" dirty="0">
                <a:solidFill>
                  <a:srgbClr val="FFC000"/>
                </a:solidFill>
                <a:latin typeface="Arial" pitchFamily="34" charset="0"/>
                <a:ea typeface="黑体" pitchFamily="49" charset="-122"/>
              </a:rPr>
              <a:t>* FROM </a:t>
            </a:r>
            <a:r>
              <a:rPr lang="zh-CN" altLang="en-US" sz="2000" dirty="0">
                <a:solidFill>
                  <a:srgbClr val="FFC000"/>
                </a:solidFill>
                <a:latin typeface="Arial" pitchFamily="34" charset="0"/>
                <a:ea typeface="黑体" pitchFamily="49" charset="-122"/>
              </a:rPr>
              <a:t>成绩 </a:t>
            </a:r>
            <a:r>
              <a:rPr lang="en-US" altLang="zh-CN" sz="2000" dirty="0">
                <a:solidFill>
                  <a:srgbClr val="FFC000"/>
                </a:solidFill>
                <a:latin typeface="Arial" pitchFamily="34" charset="0"/>
                <a:ea typeface="黑体" pitchFamily="49" charset="-122"/>
              </a:rPr>
              <a:t>WHERE </a:t>
            </a:r>
            <a:r>
              <a:rPr lang="zh-CN" altLang="en-US" sz="2000" dirty="0">
                <a:solidFill>
                  <a:srgbClr val="FFC000"/>
                </a:solidFill>
                <a:latin typeface="Arial" pitchFamily="34" charset="0"/>
                <a:ea typeface="黑体" pitchFamily="49" charset="-122"/>
              </a:rPr>
              <a:t>成绩 </a:t>
            </a:r>
            <a:r>
              <a:rPr lang="en-US" altLang="zh-CN" sz="2000" dirty="0">
                <a:solidFill>
                  <a:srgbClr val="FFC000"/>
                </a:solidFill>
                <a:latin typeface="Arial" pitchFamily="34" charset="0"/>
                <a:ea typeface="黑体" pitchFamily="49" charset="-122"/>
              </a:rPr>
              <a:t>BETWEEN 90 AND 100;</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9-28】  </a:t>
            </a:r>
            <a:r>
              <a:rPr lang="zh-CN" altLang="en-US" sz="2000" dirty="0">
                <a:latin typeface="Arial" pitchFamily="34" charset="0"/>
                <a:ea typeface="黑体" pitchFamily="49" charset="-122"/>
              </a:rPr>
              <a:t>查询“成绩”表中选修号为</a:t>
            </a:r>
            <a:r>
              <a:rPr lang="en-US" altLang="zh-CN" sz="2000" dirty="0">
                <a:latin typeface="Arial" pitchFamily="34" charset="0"/>
                <a:ea typeface="黑体" pitchFamily="49" charset="-122"/>
              </a:rPr>
              <a:t>K101</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K103</a:t>
            </a:r>
            <a:r>
              <a:rPr lang="zh-CN" altLang="en-US" sz="2000" dirty="0">
                <a:latin typeface="Arial" pitchFamily="34" charset="0"/>
                <a:ea typeface="黑体" pitchFamily="49" charset="-122"/>
              </a:rPr>
              <a:t>和</a:t>
            </a:r>
            <a:r>
              <a:rPr lang="en-US" altLang="zh-CN" sz="2000" dirty="0">
                <a:latin typeface="Arial" pitchFamily="34" charset="0"/>
                <a:ea typeface="黑体" pitchFamily="49" charset="-122"/>
              </a:rPr>
              <a:t>K105</a:t>
            </a:r>
            <a:r>
              <a:rPr lang="zh-CN" altLang="en-US" sz="2000" dirty="0">
                <a:latin typeface="Arial" pitchFamily="34" charset="0"/>
                <a:ea typeface="黑体" pitchFamily="49" charset="-122"/>
              </a:rPr>
              <a:t>的所有记录。</a:t>
            </a:r>
          </a:p>
          <a:p>
            <a:r>
              <a:rPr lang="en-US" altLang="zh-CN" sz="2000" dirty="0" smtClean="0">
                <a:latin typeface="Arial" pitchFamily="34" charset="0"/>
                <a:ea typeface="黑体" pitchFamily="49" charset="-122"/>
              </a:rPr>
              <a:t>       </a:t>
            </a:r>
            <a:r>
              <a:rPr lang="en-US" altLang="zh-CN" sz="2000" dirty="0" smtClean="0">
                <a:solidFill>
                  <a:srgbClr val="FFC000"/>
                </a:solidFill>
                <a:latin typeface="Arial" pitchFamily="34" charset="0"/>
                <a:ea typeface="黑体" pitchFamily="49" charset="-122"/>
              </a:rPr>
              <a:t>SELECT </a:t>
            </a:r>
            <a:r>
              <a:rPr lang="en-US" altLang="zh-CN" sz="2000" dirty="0">
                <a:solidFill>
                  <a:srgbClr val="FFC000"/>
                </a:solidFill>
                <a:latin typeface="Arial" pitchFamily="34" charset="0"/>
                <a:ea typeface="黑体" pitchFamily="49" charset="-122"/>
              </a:rPr>
              <a:t>* FROM </a:t>
            </a:r>
            <a:r>
              <a:rPr lang="zh-CN" altLang="en-US" sz="2000" dirty="0">
                <a:solidFill>
                  <a:srgbClr val="FFC000"/>
                </a:solidFill>
                <a:latin typeface="Arial" pitchFamily="34" charset="0"/>
                <a:ea typeface="黑体" pitchFamily="49" charset="-122"/>
              </a:rPr>
              <a:t>成绩 </a:t>
            </a:r>
            <a:r>
              <a:rPr lang="en-US" altLang="zh-CN" sz="2000" dirty="0">
                <a:solidFill>
                  <a:srgbClr val="FFC000"/>
                </a:solidFill>
                <a:latin typeface="Arial" pitchFamily="34" charset="0"/>
                <a:ea typeface="黑体" pitchFamily="49" charset="-122"/>
              </a:rPr>
              <a:t>WHERE </a:t>
            </a:r>
            <a:r>
              <a:rPr lang="zh-CN" altLang="en-US" sz="2000" dirty="0">
                <a:solidFill>
                  <a:srgbClr val="FFC000"/>
                </a:solidFill>
                <a:latin typeface="Arial" pitchFamily="34" charset="0"/>
                <a:ea typeface="黑体" pitchFamily="49" charset="-122"/>
              </a:rPr>
              <a:t>课程号 </a:t>
            </a:r>
            <a:r>
              <a:rPr lang="en-US" altLang="zh-CN" sz="2000" dirty="0">
                <a:solidFill>
                  <a:srgbClr val="FFC000"/>
                </a:solidFill>
                <a:latin typeface="Arial" pitchFamily="34" charset="0"/>
                <a:ea typeface="黑体" pitchFamily="49" charset="-122"/>
              </a:rPr>
              <a:t>IN ("K101","K103","K105");</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9-29】  </a:t>
            </a:r>
            <a:r>
              <a:rPr lang="zh-CN" altLang="en-US" sz="2000" dirty="0">
                <a:latin typeface="Arial" pitchFamily="34" charset="0"/>
                <a:ea typeface="黑体" pitchFamily="49" charset="-122"/>
              </a:rPr>
              <a:t>查询“学生”表中的姓名中有“小”的所有学生，只显示姓名和性别字段。</a:t>
            </a:r>
          </a:p>
          <a:p>
            <a:r>
              <a:rPr lang="en-US" altLang="zh-CN" sz="2000" dirty="0" smtClean="0">
                <a:latin typeface="Arial" pitchFamily="34" charset="0"/>
                <a:ea typeface="黑体" pitchFamily="49" charset="-122"/>
              </a:rPr>
              <a:t>       </a:t>
            </a:r>
            <a:r>
              <a:rPr lang="en-US" altLang="zh-CN" sz="2000" dirty="0" smtClean="0">
                <a:solidFill>
                  <a:srgbClr val="FFC000"/>
                </a:solidFill>
                <a:latin typeface="Arial" pitchFamily="34" charset="0"/>
                <a:ea typeface="黑体" pitchFamily="49" charset="-122"/>
              </a:rPr>
              <a:t>SELECT </a:t>
            </a:r>
            <a:r>
              <a:rPr lang="zh-CN" altLang="en-US" sz="2000" dirty="0">
                <a:solidFill>
                  <a:srgbClr val="FFC000"/>
                </a:solidFill>
                <a:latin typeface="Arial" pitchFamily="34" charset="0"/>
                <a:ea typeface="黑体" pitchFamily="49" charset="-122"/>
              </a:rPr>
              <a:t>姓名</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性别 </a:t>
            </a:r>
            <a:r>
              <a:rPr lang="en-US" altLang="zh-CN" sz="2000" dirty="0">
                <a:solidFill>
                  <a:srgbClr val="FFC000"/>
                </a:solidFill>
                <a:latin typeface="Arial" pitchFamily="34" charset="0"/>
                <a:ea typeface="黑体" pitchFamily="49" charset="-122"/>
              </a:rPr>
              <a:t>FROM </a:t>
            </a:r>
            <a:r>
              <a:rPr lang="zh-CN" altLang="en-US" sz="2000" dirty="0">
                <a:solidFill>
                  <a:srgbClr val="FFC000"/>
                </a:solidFill>
                <a:latin typeface="Arial" pitchFamily="34" charset="0"/>
                <a:ea typeface="黑体" pitchFamily="49" charset="-122"/>
              </a:rPr>
              <a:t>学生 </a:t>
            </a:r>
            <a:r>
              <a:rPr lang="en-US" altLang="zh-CN" sz="2000" dirty="0">
                <a:solidFill>
                  <a:srgbClr val="FFC000"/>
                </a:solidFill>
                <a:latin typeface="Arial" pitchFamily="34" charset="0"/>
                <a:ea typeface="黑体" pitchFamily="49" charset="-122"/>
              </a:rPr>
              <a:t>WHERE </a:t>
            </a:r>
            <a:r>
              <a:rPr lang="zh-CN" altLang="en-US" sz="2000" dirty="0">
                <a:solidFill>
                  <a:srgbClr val="FFC000"/>
                </a:solidFill>
                <a:latin typeface="Arial" pitchFamily="34" charset="0"/>
                <a:ea typeface="黑体" pitchFamily="49" charset="-122"/>
              </a:rPr>
              <a:t>姓名 </a:t>
            </a:r>
            <a:r>
              <a:rPr lang="en-US" altLang="zh-CN" sz="2000" dirty="0">
                <a:solidFill>
                  <a:srgbClr val="FFC000"/>
                </a:solidFill>
                <a:latin typeface="Arial" pitchFamily="34" charset="0"/>
                <a:ea typeface="黑体" pitchFamily="49" charset="-122"/>
              </a:rPr>
              <a:t>like "*</a:t>
            </a:r>
            <a:r>
              <a:rPr lang="zh-CN" altLang="en-US" sz="2000" dirty="0">
                <a:solidFill>
                  <a:srgbClr val="FFC000"/>
                </a:solidFill>
                <a:latin typeface="Arial" pitchFamily="34" charset="0"/>
                <a:ea typeface="黑体" pitchFamily="49" charset="-122"/>
              </a:rPr>
              <a:t>小*</a:t>
            </a:r>
            <a:r>
              <a:rPr lang="en-US" altLang="zh-CN" sz="2000" dirty="0" smtClean="0">
                <a:solidFill>
                  <a:srgbClr val="FFC000"/>
                </a:solidFill>
                <a:latin typeface="Arial" pitchFamily="34" charset="0"/>
                <a:ea typeface="黑体" pitchFamily="49" charset="-122"/>
              </a:rPr>
              <a:t>";</a:t>
            </a:r>
          </a:p>
          <a:p>
            <a:endParaRPr lang="en-US" altLang="zh-CN" sz="2000" dirty="0">
              <a:latin typeface="Arial" pitchFamily="34" charset="0"/>
              <a:ea typeface="黑体" pitchFamily="49" charset="-122"/>
            </a:endParaRPr>
          </a:p>
          <a:p>
            <a:r>
              <a:rPr lang="en-US" altLang="zh-CN" sz="2000" dirty="0" smtClean="0">
                <a:latin typeface="Arial" pitchFamily="34" charset="0"/>
                <a:ea typeface="黑体" pitchFamily="49" charset="-122"/>
              </a:rPr>
              <a:t> ⑶</a:t>
            </a:r>
            <a:r>
              <a:rPr lang="zh-CN" altLang="en-US" sz="2000" dirty="0">
                <a:latin typeface="Arial" pitchFamily="34" charset="0"/>
                <a:ea typeface="黑体" pitchFamily="49" charset="-122"/>
              </a:rPr>
              <a:t>排序查询</a:t>
            </a:r>
          </a:p>
          <a:p>
            <a:r>
              <a:rPr lang="zh-CN" altLang="en-US" sz="2000" dirty="0" smtClean="0">
                <a:latin typeface="Arial" pitchFamily="34" charset="0"/>
                <a:ea typeface="黑体" pitchFamily="49" charset="-122"/>
              </a:rPr>
              <a:t>       在</a:t>
            </a:r>
            <a:r>
              <a:rPr lang="en-US" altLang="zh-CN" sz="2000" dirty="0" smtClean="0">
                <a:latin typeface="Arial" pitchFamily="34" charset="0"/>
                <a:ea typeface="黑体" pitchFamily="49" charset="-122"/>
              </a:rPr>
              <a:t>SELECT</a:t>
            </a:r>
            <a:r>
              <a:rPr lang="zh-CN" altLang="en-US" sz="2000" dirty="0" smtClean="0">
                <a:latin typeface="Arial" pitchFamily="34" charset="0"/>
                <a:ea typeface="黑体" pitchFamily="49" charset="-122"/>
              </a:rPr>
              <a:t>中</a:t>
            </a:r>
            <a:r>
              <a:rPr lang="zh-CN" altLang="en-US" sz="2000" dirty="0">
                <a:latin typeface="Arial" pitchFamily="34" charset="0"/>
                <a:ea typeface="黑体" pitchFamily="49" charset="-122"/>
              </a:rPr>
              <a:t>加入</a:t>
            </a:r>
            <a:r>
              <a:rPr lang="en-US" altLang="zh-CN" sz="2000" dirty="0">
                <a:latin typeface="Arial" pitchFamily="34" charset="0"/>
                <a:ea typeface="黑体" pitchFamily="49" charset="-122"/>
              </a:rPr>
              <a:t>ORDER BY</a:t>
            </a:r>
            <a:r>
              <a:rPr lang="zh-CN" altLang="en-US" sz="2000" dirty="0">
                <a:latin typeface="Arial" pitchFamily="34" charset="0"/>
                <a:ea typeface="黑体" pitchFamily="49" charset="-122"/>
              </a:rPr>
              <a:t>子句可控制行的显示顺序</a:t>
            </a:r>
            <a:r>
              <a:rPr lang="zh-CN" altLang="en-US" sz="2000" dirty="0" smtClean="0">
                <a:latin typeface="Arial" pitchFamily="34" charset="0"/>
                <a:ea typeface="黑体" pitchFamily="49" charset="-122"/>
              </a:rPr>
              <a:t>。</a:t>
            </a:r>
            <a:r>
              <a:rPr lang="en-US" altLang="zh-CN" sz="2000" dirty="0" smtClean="0">
                <a:latin typeface="Arial" pitchFamily="34" charset="0"/>
                <a:ea typeface="黑体" pitchFamily="49" charset="-122"/>
              </a:rPr>
              <a:t>ORDER </a:t>
            </a:r>
            <a:r>
              <a:rPr lang="en-US" altLang="zh-CN" sz="2000" dirty="0">
                <a:latin typeface="Arial" pitchFamily="34" charset="0"/>
                <a:ea typeface="黑体" pitchFamily="49" charset="-122"/>
              </a:rPr>
              <a:t>BY</a:t>
            </a:r>
            <a:r>
              <a:rPr lang="zh-CN" altLang="en-US" sz="2000" dirty="0">
                <a:latin typeface="Arial" pitchFamily="34" charset="0"/>
                <a:ea typeface="黑体" pitchFamily="49" charset="-122"/>
              </a:rPr>
              <a:t>可以按升序（默认或</a:t>
            </a:r>
            <a:r>
              <a:rPr lang="en-US" altLang="zh-CN" sz="2000" dirty="0">
                <a:latin typeface="Arial" pitchFamily="34" charset="0"/>
                <a:ea typeface="黑体" pitchFamily="49" charset="-122"/>
              </a:rPr>
              <a:t>ASC</a:t>
            </a:r>
            <a:r>
              <a:rPr lang="zh-CN" altLang="en-US" sz="2000" dirty="0">
                <a:latin typeface="Arial" pitchFamily="34" charset="0"/>
                <a:ea typeface="黑体" pitchFamily="49" charset="-122"/>
              </a:rPr>
              <a:t>）、降序（</a:t>
            </a:r>
            <a:r>
              <a:rPr lang="en-US" altLang="zh-CN" sz="2000" dirty="0">
                <a:latin typeface="Arial" pitchFamily="34" charset="0"/>
                <a:ea typeface="黑体" pitchFamily="49" charset="-122"/>
              </a:rPr>
              <a:t>DESC</a:t>
            </a:r>
            <a:r>
              <a:rPr lang="zh-CN" altLang="en-US" sz="2000" dirty="0">
                <a:latin typeface="Arial" pitchFamily="34" charset="0"/>
                <a:ea typeface="黑体" pitchFamily="49" charset="-122"/>
              </a:rPr>
              <a:t>）排列各行，也可以按多个列来排序。</a:t>
            </a:r>
          </a:p>
          <a:p>
            <a:r>
              <a:rPr lang="en-US" altLang="zh-CN" sz="2000" dirty="0" smtClean="0">
                <a:latin typeface="Arial" pitchFamily="34" charset="0"/>
                <a:ea typeface="黑体" pitchFamily="49" charset="-122"/>
              </a:rPr>
              <a:t>       ORDER </a:t>
            </a:r>
            <a:r>
              <a:rPr lang="en-US" altLang="zh-CN" sz="2000" dirty="0">
                <a:latin typeface="Arial" pitchFamily="34" charset="0"/>
                <a:ea typeface="黑体" pitchFamily="49" charset="-122"/>
              </a:rPr>
              <a:t>BY</a:t>
            </a:r>
            <a:r>
              <a:rPr lang="zh-CN" altLang="en-US" sz="2000" dirty="0">
                <a:latin typeface="Arial" pitchFamily="34" charset="0"/>
                <a:ea typeface="黑体" pitchFamily="49" charset="-122"/>
              </a:rPr>
              <a:t>子句必须是</a:t>
            </a:r>
            <a:r>
              <a:rPr lang="en-US" altLang="zh-CN" sz="2000" dirty="0">
                <a:latin typeface="Arial" pitchFamily="34" charset="0"/>
                <a:ea typeface="黑体" pitchFamily="49" charset="-122"/>
              </a:rPr>
              <a:t>SELECT</a:t>
            </a:r>
            <a:r>
              <a:rPr lang="zh-CN" altLang="en-US" sz="2000" dirty="0">
                <a:latin typeface="Arial" pitchFamily="34" charset="0"/>
                <a:ea typeface="黑体" pitchFamily="49" charset="-122"/>
              </a:rPr>
              <a:t>命中的最后一个子句。</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9-30】  </a:t>
            </a:r>
            <a:r>
              <a:rPr lang="zh-CN" altLang="en-US" sz="2000" dirty="0">
                <a:latin typeface="Arial" pitchFamily="34" charset="0"/>
                <a:ea typeface="黑体" pitchFamily="49" charset="-122"/>
              </a:rPr>
              <a:t>将“学生”表中的记录按“总分”字段降序排列。</a:t>
            </a:r>
          </a:p>
          <a:p>
            <a:r>
              <a:rPr lang="en-US" altLang="zh-CN" sz="2000" dirty="0" smtClean="0">
                <a:latin typeface="Arial" pitchFamily="34" charset="0"/>
                <a:ea typeface="黑体" pitchFamily="49" charset="-122"/>
              </a:rPr>
              <a:t>       </a:t>
            </a:r>
            <a:r>
              <a:rPr lang="en-US" altLang="zh-CN" sz="2000" dirty="0" smtClean="0">
                <a:solidFill>
                  <a:srgbClr val="FFC000"/>
                </a:solidFill>
                <a:latin typeface="Arial" pitchFamily="34" charset="0"/>
                <a:ea typeface="黑体" pitchFamily="49" charset="-122"/>
              </a:rPr>
              <a:t>SELECT </a:t>
            </a:r>
            <a:r>
              <a:rPr lang="en-US" altLang="zh-CN" sz="2000" dirty="0">
                <a:solidFill>
                  <a:srgbClr val="FFC000"/>
                </a:solidFill>
                <a:latin typeface="Arial" pitchFamily="34" charset="0"/>
                <a:ea typeface="黑体" pitchFamily="49" charset="-122"/>
              </a:rPr>
              <a:t>* FROM </a:t>
            </a:r>
            <a:r>
              <a:rPr lang="zh-CN" altLang="en-US" sz="2000" dirty="0">
                <a:solidFill>
                  <a:srgbClr val="FFC000"/>
                </a:solidFill>
                <a:latin typeface="Arial" pitchFamily="34" charset="0"/>
                <a:ea typeface="黑体" pitchFamily="49" charset="-122"/>
              </a:rPr>
              <a:t>学生 </a:t>
            </a:r>
            <a:r>
              <a:rPr lang="en-US" altLang="zh-CN" sz="2000" dirty="0">
                <a:solidFill>
                  <a:srgbClr val="FFC000"/>
                </a:solidFill>
                <a:latin typeface="Arial" pitchFamily="34" charset="0"/>
                <a:ea typeface="黑体" pitchFamily="49" charset="-122"/>
              </a:rPr>
              <a:t>ORDER BY </a:t>
            </a:r>
            <a:r>
              <a:rPr lang="zh-CN" altLang="en-US" sz="2000" dirty="0">
                <a:solidFill>
                  <a:srgbClr val="FFC000"/>
                </a:solidFill>
                <a:latin typeface="Arial" pitchFamily="34" charset="0"/>
                <a:ea typeface="黑体" pitchFamily="49" charset="-122"/>
              </a:rPr>
              <a:t>总分 </a:t>
            </a:r>
            <a:r>
              <a:rPr lang="en-US" altLang="zh-CN" sz="2000" dirty="0">
                <a:solidFill>
                  <a:srgbClr val="FFC000"/>
                </a:solidFill>
                <a:latin typeface="Arial" pitchFamily="34" charset="0"/>
                <a:ea typeface="黑体" pitchFamily="49" charset="-122"/>
              </a:rPr>
              <a:t>DESC;</a:t>
            </a:r>
          </a:p>
          <a:p>
            <a:r>
              <a:rPr lang="zh-CN" altLang="en-US" sz="2000" dirty="0" smtClean="0">
                <a:latin typeface="Arial" pitchFamily="34" charset="0"/>
                <a:ea typeface="黑体" pitchFamily="49" charset="-122"/>
              </a:rPr>
              <a:t>       也</a:t>
            </a:r>
            <a:r>
              <a:rPr lang="zh-CN" altLang="en-US" sz="2000" dirty="0">
                <a:latin typeface="Arial" pitchFamily="34" charset="0"/>
                <a:ea typeface="黑体" pitchFamily="49" charset="-122"/>
              </a:rPr>
              <a:t>可按查询结果中的字段顺序编号进行排序，如下面的语句可按性别升序排序。</a:t>
            </a:r>
          </a:p>
          <a:p>
            <a:r>
              <a:rPr lang="en-US" altLang="zh-CN" sz="2000" dirty="0" smtClean="0">
                <a:latin typeface="Arial" pitchFamily="34" charset="0"/>
                <a:ea typeface="黑体" pitchFamily="49" charset="-122"/>
              </a:rPr>
              <a:t>       </a:t>
            </a:r>
            <a:r>
              <a:rPr lang="en-US" altLang="zh-CN" sz="2000" dirty="0" smtClean="0">
                <a:solidFill>
                  <a:srgbClr val="FFC000"/>
                </a:solidFill>
                <a:latin typeface="Arial" pitchFamily="34" charset="0"/>
                <a:ea typeface="黑体" pitchFamily="49" charset="-122"/>
              </a:rPr>
              <a:t>SELECT </a:t>
            </a:r>
            <a:r>
              <a:rPr lang="zh-CN" altLang="en-US" sz="2000" dirty="0">
                <a:solidFill>
                  <a:srgbClr val="FFC000"/>
                </a:solidFill>
                <a:latin typeface="Arial" pitchFamily="34" charset="0"/>
                <a:ea typeface="黑体" pitchFamily="49" charset="-122"/>
              </a:rPr>
              <a:t>学号</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姓名</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性别</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出生日期 </a:t>
            </a:r>
            <a:r>
              <a:rPr lang="en-US" altLang="zh-CN" sz="2000" dirty="0">
                <a:solidFill>
                  <a:srgbClr val="FFC000"/>
                </a:solidFill>
                <a:latin typeface="Arial" pitchFamily="34" charset="0"/>
                <a:ea typeface="黑体" pitchFamily="49" charset="-122"/>
              </a:rPr>
              <a:t>FROM </a:t>
            </a:r>
            <a:r>
              <a:rPr lang="zh-CN" altLang="en-US" sz="2000" dirty="0">
                <a:solidFill>
                  <a:srgbClr val="FFC000"/>
                </a:solidFill>
                <a:latin typeface="Arial" pitchFamily="34" charset="0"/>
                <a:ea typeface="黑体" pitchFamily="49" charset="-122"/>
              </a:rPr>
              <a:t>学生 </a:t>
            </a:r>
            <a:r>
              <a:rPr lang="en-US" altLang="zh-CN" sz="2000" dirty="0">
                <a:solidFill>
                  <a:srgbClr val="FFC000"/>
                </a:solidFill>
                <a:latin typeface="Arial" pitchFamily="34" charset="0"/>
                <a:ea typeface="黑体" pitchFamily="49" charset="-122"/>
              </a:rPr>
              <a:t>ORDER BY 3 </a:t>
            </a:r>
            <a:r>
              <a:rPr lang="en-US" altLang="zh-CN" sz="2000" dirty="0" smtClean="0">
                <a:solidFill>
                  <a:srgbClr val="FFC000"/>
                </a:solidFill>
                <a:latin typeface="Arial" pitchFamily="34" charset="0"/>
                <a:ea typeface="黑体" pitchFamily="49" charset="-122"/>
              </a:rPr>
              <a:t>;</a:t>
            </a:r>
          </a:p>
          <a:p>
            <a:r>
              <a:rPr lang="zh-CN" altLang="en-US" sz="2000" dirty="0">
                <a:latin typeface="Arial" pitchFamily="34" charset="0"/>
                <a:ea typeface="黑体" pitchFamily="49" charset="-122"/>
              </a:rPr>
              <a:t> </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9-31】  </a:t>
            </a:r>
            <a:r>
              <a:rPr lang="zh-CN" altLang="en-US" sz="2000" dirty="0">
                <a:latin typeface="Arial" pitchFamily="34" charset="0"/>
                <a:ea typeface="黑体" pitchFamily="49" charset="-122"/>
              </a:rPr>
              <a:t>查询“成绩”表中成绩排在前</a:t>
            </a:r>
            <a:r>
              <a:rPr lang="en-US" altLang="zh-CN" sz="2000" dirty="0">
                <a:latin typeface="Arial" pitchFamily="34" charset="0"/>
                <a:ea typeface="黑体" pitchFamily="49" charset="-122"/>
              </a:rPr>
              <a:t>5</a:t>
            </a:r>
            <a:r>
              <a:rPr lang="zh-CN" altLang="en-US" sz="2000" dirty="0">
                <a:latin typeface="Arial" pitchFamily="34" charset="0"/>
                <a:ea typeface="黑体" pitchFamily="49" charset="-122"/>
              </a:rPr>
              <a:t>名的记录。</a:t>
            </a:r>
          </a:p>
          <a:p>
            <a:r>
              <a:rPr lang="en-US" altLang="zh-CN" sz="2000" dirty="0">
                <a:latin typeface="Arial" pitchFamily="34" charset="0"/>
                <a:ea typeface="黑体" pitchFamily="49" charset="-122"/>
              </a:rPr>
              <a:t>       SELECT TOP 5 * FROM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ORDER BY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DESC;</a:t>
            </a:r>
          </a:p>
          <a:p>
            <a:r>
              <a:rPr lang="zh-CN" altLang="en-US" sz="2000" dirty="0">
                <a:latin typeface="Arial" pitchFamily="34" charset="0"/>
                <a:ea typeface="黑体" pitchFamily="49" charset="-122"/>
              </a:rPr>
              <a:t>       而下面语句，可显示查询结果的</a:t>
            </a:r>
            <a:r>
              <a:rPr lang="en-US" altLang="zh-CN" sz="2000" dirty="0">
                <a:latin typeface="Arial" pitchFamily="34" charset="0"/>
                <a:ea typeface="黑体" pitchFamily="49" charset="-122"/>
              </a:rPr>
              <a:t>10%</a:t>
            </a:r>
            <a:r>
              <a:rPr lang="zh-CN" altLang="en-US" sz="2000" dirty="0">
                <a:latin typeface="Arial" pitchFamily="34" charset="0"/>
                <a:ea typeface="黑体" pitchFamily="49" charset="-122"/>
              </a:rPr>
              <a:t>记录数。</a:t>
            </a:r>
          </a:p>
          <a:p>
            <a:r>
              <a:rPr lang="en-US" altLang="zh-CN" sz="2000" dirty="0">
                <a:latin typeface="Arial" pitchFamily="34" charset="0"/>
                <a:ea typeface="黑体" pitchFamily="49" charset="-122"/>
              </a:rPr>
              <a:t>       SELECT TOP 10 PERCENT * FROM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ORDER BY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DESC;</a:t>
            </a:r>
            <a:endParaRPr lang="en-US" altLang="zh-CN" sz="2000" dirty="0">
              <a:solidFill>
                <a:srgbClr val="FFC000"/>
              </a:solidFill>
              <a:latin typeface="Arial" pitchFamily="34" charset="0"/>
              <a:ea typeface="黑体" pitchFamily="49" charset="-122"/>
            </a:endParaRPr>
          </a:p>
        </p:txBody>
      </p:sp>
    </p:spTree>
    <p:extLst>
      <p:ext uri="{BB962C8B-B14F-4D97-AF65-F5344CB8AC3E}">
        <p14:creationId xmlns:p14="http://schemas.microsoft.com/office/powerpoint/2010/main" val="3671400197"/>
      </p:ext>
    </p:extLst>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44624"/>
            <a:ext cx="8997950"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Arial" pitchFamily="34" charset="0"/>
                <a:ea typeface="黑体" pitchFamily="49" charset="-122"/>
              </a:rPr>
              <a:t>⑷</a:t>
            </a:r>
            <a:r>
              <a:rPr lang="zh-CN" altLang="en-US" dirty="0">
                <a:latin typeface="Arial" pitchFamily="34" charset="0"/>
                <a:ea typeface="黑体" pitchFamily="49" charset="-122"/>
              </a:rPr>
              <a:t>分组查询</a:t>
            </a:r>
          </a:p>
          <a:p>
            <a:r>
              <a:rPr lang="zh-CN" altLang="en-US" dirty="0" smtClean="0">
                <a:latin typeface="Arial" pitchFamily="34" charset="0"/>
                <a:ea typeface="黑体" pitchFamily="49" charset="-122"/>
              </a:rPr>
              <a:t>       在</a:t>
            </a:r>
            <a:r>
              <a:rPr lang="en-US" altLang="zh-CN" dirty="0">
                <a:latin typeface="Arial" pitchFamily="34" charset="0"/>
                <a:ea typeface="黑体" pitchFamily="49" charset="-122"/>
              </a:rPr>
              <a:t>SELECT</a:t>
            </a:r>
            <a:r>
              <a:rPr lang="zh-CN" altLang="en-US" dirty="0">
                <a:latin typeface="Arial" pitchFamily="34" charset="0"/>
                <a:ea typeface="黑体" pitchFamily="49" charset="-122"/>
              </a:rPr>
              <a:t>语句中使用</a:t>
            </a:r>
            <a:r>
              <a:rPr lang="en-US" altLang="zh-CN" dirty="0">
                <a:latin typeface="Arial" pitchFamily="34" charset="0"/>
                <a:ea typeface="黑体" pitchFamily="49" charset="-122"/>
              </a:rPr>
              <a:t>GROUP BY</a:t>
            </a:r>
            <a:r>
              <a:rPr lang="zh-CN" altLang="en-US" dirty="0">
                <a:latin typeface="Arial" pitchFamily="34" charset="0"/>
                <a:ea typeface="黑体" pitchFamily="49" charset="-122"/>
              </a:rPr>
              <a:t>子句可以按照某一列的值进行分组。分组查询通常与</a:t>
            </a:r>
            <a:r>
              <a:rPr lang="en-US" altLang="zh-CN" dirty="0">
                <a:latin typeface="Arial" pitchFamily="34" charset="0"/>
                <a:ea typeface="黑体" pitchFamily="49" charset="-122"/>
              </a:rPr>
              <a:t>SQL</a:t>
            </a:r>
            <a:r>
              <a:rPr lang="zh-CN" altLang="en-US" dirty="0">
                <a:latin typeface="Arial" pitchFamily="34" charset="0"/>
                <a:ea typeface="黑体" pitchFamily="49" charset="-122"/>
              </a:rPr>
              <a:t>聚合函数一起使用，先按指定的数据项分组，再对各组进行合计，如计数，求和，求平均值等。如果未分组，则聚合函数将作用于整个表（或查询）。</a:t>
            </a:r>
          </a:p>
          <a:p>
            <a:r>
              <a:rPr lang="zh-CN" altLang="en-US" dirty="0">
                <a:latin typeface="Arial" pitchFamily="34" charset="0"/>
                <a:ea typeface="黑体" pitchFamily="49" charset="-122"/>
              </a:rPr>
              <a:t>在</a:t>
            </a:r>
            <a:r>
              <a:rPr lang="en-US" altLang="zh-CN" dirty="0">
                <a:latin typeface="Arial" pitchFamily="34" charset="0"/>
                <a:ea typeface="黑体" pitchFamily="49" charset="-122"/>
              </a:rPr>
              <a:t>Access</a:t>
            </a:r>
            <a:r>
              <a:rPr lang="zh-CN" altLang="en-US" dirty="0">
                <a:latin typeface="Arial" pitchFamily="34" charset="0"/>
                <a:ea typeface="黑体" pitchFamily="49" charset="-122"/>
              </a:rPr>
              <a:t>中，系统提供的聚合函数如表</a:t>
            </a:r>
            <a:r>
              <a:rPr lang="en-US" altLang="zh-CN" dirty="0">
                <a:latin typeface="Arial" pitchFamily="34" charset="0"/>
                <a:ea typeface="黑体" pitchFamily="49" charset="-122"/>
              </a:rPr>
              <a:t>9-11</a:t>
            </a:r>
            <a:r>
              <a:rPr lang="zh-CN" altLang="en-US" dirty="0">
                <a:latin typeface="Arial" pitchFamily="34" charset="0"/>
                <a:ea typeface="黑体" pitchFamily="49" charset="-122"/>
              </a:rPr>
              <a:t>所示。</a:t>
            </a:r>
          </a:p>
          <a:p>
            <a:pPr algn="ctr"/>
            <a:r>
              <a:rPr lang="zh-CN" altLang="en-US" dirty="0" smtClean="0">
                <a:latin typeface="Arial" pitchFamily="34" charset="0"/>
                <a:ea typeface="黑体" pitchFamily="49" charset="-122"/>
              </a:rPr>
              <a:t>表</a:t>
            </a:r>
            <a:r>
              <a:rPr lang="en-US" altLang="zh-CN" dirty="0">
                <a:latin typeface="Arial" pitchFamily="34" charset="0"/>
                <a:ea typeface="黑体" pitchFamily="49" charset="-122"/>
              </a:rPr>
              <a:t>9-11 Access</a:t>
            </a:r>
            <a:r>
              <a:rPr lang="zh-CN" altLang="en-US" dirty="0">
                <a:latin typeface="Arial" pitchFamily="34" charset="0"/>
                <a:ea typeface="黑体" pitchFamily="49" charset="-122"/>
              </a:rPr>
              <a:t>中部分聚合函数及</a:t>
            </a:r>
            <a:r>
              <a:rPr lang="zh-CN" altLang="en-US" dirty="0" smtClean="0">
                <a:latin typeface="Arial" pitchFamily="34" charset="0"/>
                <a:ea typeface="黑体" pitchFamily="49" charset="-122"/>
              </a:rPr>
              <a:t>用法</a:t>
            </a:r>
            <a:endParaRPr lang="en-US" altLang="zh-CN" dirty="0">
              <a:latin typeface="Arial" pitchFamily="34" charset="0"/>
              <a:ea typeface="黑体" pitchFamily="49"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183197675"/>
              </p:ext>
            </p:extLst>
          </p:nvPr>
        </p:nvGraphicFramePr>
        <p:xfrm>
          <a:off x="160487" y="1844824"/>
          <a:ext cx="8876009" cy="4876800"/>
        </p:xfrm>
        <a:graphic>
          <a:graphicData uri="http://schemas.openxmlformats.org/drawingml/2006/table">
            <a:tbl>
              <a:tblPr firstRow="1" firstCol="1" lastRow="1" lastCol="1" bandRow="1" bandCol="1"/>
              <a:tblGrid>
                <a:gridCol w="466485"/>
                <a:gridCol w="1183323"/>
                <a:gridCol w="2571597"/>
                <a:gridCol w="4654604"/>
              </a:tblGrid>
              <a:tr h="0">
                <a:tc>
                  <a:txBody>
                    <a:bodyPr/>
                    <a:lstStyle/>
                    <a:p>
                      <a:pPr indent="0" algn="just">
                        <a:lnSpc>
                          <a:spcPct val="100000"/>
                        </a:lnSpc>
                        <a:spcAft>
                          <a:spcPts val="0"/>
                        </a:spcAft>
                      </a:pPr>
                      <a:r>
                        <a:rPr lang="zh-CN" sz="1600" kern="100" dirty="0">
                          <a:effectLst/>
                          <a:latin typeface="Times New Roman"/>
                          <a:ea typeface="宋体"/>
                        </a:rPr>
                        <a:t>序号</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a:effectLst/>
                          <a:latin typeface="Times New Roman"/>
                          <a:ea typeface="宋体"/>
                        </a:rPr>
                        <a:t>函数名</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dirty="0">
                          <a:effectLst/>
                          <a:latin typeface="Times New Roman"/>
                          <a:ea typeface="宋体"/>
                        </a:rPr>
                        <a:t>功能</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a:effectLst/>
                          <a:latin typeface="Times New Roman"/>
                          <a:ea typeface="宋体"/>
                        </a:rPr>
                        <a:t>说明</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a:lnSpc>
                          <a:spcPct val="100000"/>
                        </a:lnSpc>
                        <a:spcAft>
                          <a:spcPts val="0"/>
                        </a:spcAft>
                      </a:pPr>
                      <a:r>
                        <a:rPr lang="en-US" sz="1600" kern="100">
                          <a:effectLst/>
                          <a:latin typeface="Times New Roman"/>
                          <a:ea typeface="宋体"/>
                        </a:rPr>
                        <a:t>1</a:t>
                      </a:r>
                      <a:endParaRPr lang="zh-CN" sz="16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600" kern="100">
                          <a:effectLst/>
                          <a:latin typeface="Times New Roman"/>
                          <a:ea typeface="宋体"/>
                        </a:rPr>
                        <a:t>Avg(expr)</a:t>
                      </a:r>
                      <a:endParaRPr lang="zh-CN" sz="16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a:effectLst/>
                          <a:latin typeface="Times New Roman"/>
                          <a:ea typeface="宋体"/>
                        </a:rPr>
                        <a:t>计算在查询的指定字段中所包含的一组值的算术平均值。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a:effectLst/>
                          <a:latin typeface="Times New Roman"/>
                          <a:ea typeface="宋体"/>
                          <a:cs typeface="宋体"/>
                        </a:rPr>
                        <a:t>①</a:t>
                      </a:r>
                      <a:r>
                        <a:rPr lang="zh-CN" sz="1600" kern="100">
                          <a:effectLst/>
                          <a:latin typeface="Times New Roman"/>
                          <a:ea typeface="宋体"/>
                        </a:rPr>
                        <a:t>在计算中，</a:t>
                      </a:r>
                      <a:r>
                        <a:rPr lang="en-US" sz="1600" kern="100">
                          <a:effectLst/>
                          <a:latin typeface="Times New Roman"/>
                          <a:ea typeface="宋体"/>
                        </a:rPr>
                        <a:t>Avg </a:t>
                      </a:r>
                      <a:r>
                        <a:rPr lang="zh-CN" sz="1600" kern="100">
                          <a:effectLst/>
                          <a:latin typeface="Times New Roman"/>
                          <a:ea typeface="宋体"/>
                        </a:rPr>
                        <a:t>函数不能包含任何</a:t>
                      </a:r>
                      <a:r>
                        <a:rPr lang="en-US" sz="1600" kern="100">
                          <a:effectLst/>
                          <a:latin typeface="Times New Roman"/>
                          <a:ea typeface="宋体"/>
                        </a:rPr>
                        <a:t> Null </a:t>
                      </a:r>
                      <a:r>
                        <a:rPr lang="zh-CN" sz="1600" kern="100">
                          <a:effectLst/>
                          <a:latin typeface="Times New Roman"/>
                          <a:ea typeface="宋体"/>
                        </a:rPr>
                        <a:t>字段。</a:t>
                      </a:r>
                    </a:p>
                    <a:p>
                      <a:pPr indent="0" algn="just">
                        <a:lnSpc>
                          <a:spcPct val="100000"/>
                        </a:lnSpc>
                        <a:spcAft>
                          <a:spcPts val="0"/>
                        </a:spcAft>
                      </a:pPr>
                      <a:r>
                        <a:rPr lang="zh-CN" sz="1600" kern="100">
                          <a:effectLst/>
                          <a:latin typeface="Times New Roman"/>
                          <a:ea typeface="宋体"/>
                          <a:cs typeface="宋体"/>
                        </a:rPr>
                        <a:t>②</a:t>
                      </a:r>
                      <a:r>
                        <a:rPr lang="en-US" sz="1600" kern="100">
                          <a:effectLst/>
                          <a:latin typeface="Times New Roman"/>
                          <a:ea typeface="宋体"/>
                        </a:rPr>
                        <a:t>expr </a:t>
                      </a:r>
                      <a:r>
                        <a:rPr lang="zh-CN" sz="1600" kern="100">
                          <a:effectLst/>
                          <a:latin typeface="Times New Roman"/>
                          <a:ea typeface="宋体"/>
                        </a:rPr>
                        <a:t>是一个字符串表达式，包括表字段名、常量名或函数名（可以是固有的或用户自定义的函数，但不能是其他</a:t>
                      </a:r>
                      <a:r>
                        <a:rPr lang="en-US" sz="1600" kern="100">
                          <a:effectLst/>
                          <a:latin typeface="Times New Roman"/>
                          <a:ea typeface="宋体"/>
                        </a:rPr>
                        <a:t> SQL </a:t>
                      </a:r>
                      <a:r>
                        <a:rPr lang="zh-CN" sz="1600" kern="100">
                          <a:effectLst/>
                          <a:latin typeface="Times New Roman"/>
                          <a:ea typeface="宋体"/>
                        </a:rPr>
                        <a:t>聚合函数）。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a:lnSpc>
                          <a:spcPct val="100000"/>
                        </a:lnSpc>
                        <a:spcAft>
                          <a:spcPts val="0"/>
                        </a:spcAft>
                      </a:pPr>
                      <a:r>
                        <a:rPr lang="en-US" sz="1600" kern="100">
                          <a:effectLst/>
                          <a:latin typeface="Times New Roman"/>
                          <a:ea typeface="宋体"/>
                        </a:rPr>
                        <a:t>2</a:t>
                      </a:r>
                      <a:endParaRPr lang="zh-CN" sz="16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600" kern="100">
                          <a:effectLst/>
                          <a:latin typeface="Times New Roman"/>
                          <a:ea typeface="宋体"/>
                        </a:rPr>
                        <a:t>Count(expr)</a:t>
                      </a:r>
                      <a:endParaRPr lang="zh-CN" sz="16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dirty="0">
                          <a:effectLst/>
                          <a:latin typeface="Times New Roman"/>
                          <a:ea typeface="宋体"/>
                        </a:rPr>
                        <a:t>计算查询中记录数。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a:effectLst/>
                          <a:latin typeface="Times New Roman"/>
                          <a:ea typeface="宋体"/>
                          <a:cs typeface="宋体"/>
                        </a:rPr>
                        <a:t>①</a:t>
                      </a:r>
                      <a:r>
                        <a:rPr lang="en-US" sz="1600" kern="100">
                          <a:effectLst/>
                          <a:latin typeface="Times New Roman"/>
                          <a:ea typeface="宋体"/>
                        </a:rPr>
                        <a:t>expr</a:t>
                      </a:r>
                      <a:r>
                        <a:rPr lang="zh-CN" sz="1600" kern="100">
                          <a:effectLst/>
                          <a:latin typeface="Times New Roman"/>
                          <a:ea typeface="宋体"/>
                        </a:rPr>
                        <a:t>为一个字符串表达式，能够对字段执行计算，但是</a:t>
                      </a:r>
                      <a:r>
                        <a:rPr lang="en-US" sz="1600" kern="100">
                          <a:effectLst/>
                          <a:latin typeface="Times New Roman"/>
                          <a:ea typeface="宋体"/>
                        </a:rPr>
                        <a:t> Count </a:t>
                      </a:r>
                      <a:r>
                        <a:rPr lang="zh-CN" sz="1600" kern="100">
                          <a:effectLst/>
                          <a:latin typeface="Times New Roman"/>
                          <a:ea typeface="宋体"/>
                        </a:rPr>
                        <a:t>仅仅计算出记录的数目。记录中所存储的数值类型与计算无关。</a:t>
                      </a:r>
                    </a:p>
                    <a:p>
                      <a:pPr indent="0" algn="just">
                        <a:lnSpc>
                          <a:spcPct val="100000"/>
                        </a:lnSpc>
                        <a:spcAft>
                          <a:spcPts val="0"/>
                        </a:spcAft>
                      </a:pPr>
                      <a:r>
                        <a:rPr lang="zh-CN" sz="1600" kern="100">
                          <a:effectLst/>
                          <a:latin typeface="Times New Roman"/>
                          <a:ea typeface="宋体"/>
                          <a:cs typeface="宋体"/>
                        </a:rPr>
                        <a:t>②</a:t>
                      </a:r>
                      <a:r>
                        <a:rPr lang="en-US" sz="1600" kern="100">
                          <a:effectLst/>
                          <a:latin typeface="Times New Roman"/>
                          <a:ea typeface="宋体"/>
                        </a:rPr>
                        <a:t>Count </a:t>
                      </a:r>
                      <a:r>
                        <a:rPr lang="zh-CN" sz="1600" kern="100">
                          <a:effectLst/>
                          <a:latin typeface="Times New Roman"/>
                          <a:ea typeface="宋体"/>
                        </a:rPr>
                        <a:t>函数不统计包含</a:t>
                      </a:r>
                      <a:r>
                        <a:rPr lang="en-US" sz="1600" kern="100">
                          <a:effectLst/>
                          <a:latin typeface="Times New Roman"/>
                          <a:ea typeface="宋体"/>
                        </a:rPr>
                        <a:t> Null </a:t>
                      </a:r>
                      <a:r>
                        <a:rPr lang="zh-CN" sz="1600" kern="100">
                          <a:effectLst/>
                          <a:latin typeface="Times New Roman"/>
                          <a:ea typeface="宋体"/>
                        </a:rPr>
                        <a:t>字段的记录，除非</a:t>
                      </a:r>
                      <a:r>
                        <a:rPr lang="en-US" sz="1600" kern="100">
                          <a:effectLst/>
                          <a:latin typeface="Times New Roman"/>
                          <a:ea typeface="宋体"/>
                        </a:rPr>
                        <a:t> expr </a:t>
                      </a:r>
                      <a:r>
                        <a:rPr lang="zh-CN" sz="1600" kern="100">
                          <a:effectLst/>
                          <a:latin typeface="Times New Roman"/>
                          <a:ea typeface="宋体"/>
                        </a:rPr>
                        <a:t>是星号</a:t>
                      </a:r>
                      <a:r>
                        <a:rPr lang="en-US" sz="1600" kern="100">
                          <a:effectLst/>
                          <a:latin typeface="Times New Roman"/>
                          <a:ea typeface="宋体"/>
                        </a:rPr>
                        <a:t> (*) </a:t>
                      </a:r>
                      <a:r>
                        <a:rPr lang="zh-CN" sz="1600" kern="100">
                          <a:effectLst/>
                          <a:latin typeface="Times New Roman"/>
                          <a:ea typeface="宋体"/>
                        </a:rPr>
                        <a:t>通配符。</a:t>
                      </a:r>
                    </a:p>
                    <a:p>
                      <a:pPr indent="0" algn="just">
                        <a:lnSpc>
                          <a:spcPct val="100000"/>
                        </a:lnSpc>
                        <a:spcAft>
                          <a:spcPts val="0"/>
                        </a:spcAft>
                      </a:pPr>
                      <a:r>
                        <a:rPr lang="zh-CN" sz="1600" kern="100">
                          <a:effectLst/>
                          <a:latin typeface="Times New Roman"/>
                          <a:ea typeface="宋体"/>
                          <a:cs typeface="宋体"/>
                        </a:rPr>
                        <a:t>③</a:t>
                      </a:r>
                      <a:r>
                        <a:rPr lang="en-US" sz="1600" kern="100">
                          <a:effectLst/>
                          <a:latin typeface="Times New Roman"/>
                          <a:ea typeface="宋体"/>
                        </a:rPr>
                        <a:t>expr </a:t>
                      </a:r>
                      <a:r>
                        <a:rPr lang="zh-CN" sz="1600" kern="100">
                          <a:effectLst/>
                          <a:latin typeface="Times New Roman"/>
                          <a:ea typeface="宋体"/>
                        </a:rPr>
                        <a:t>中不能含有其他</a:t>
                      </a:r>
                      <a:r>
                        <a:rPr lang="en-US" sz="1600" kern="100">
                          <a:effectLst/>
                          <a:latin typeface="Times New Roman"/>
                          <a:ea typeface="宋体"/>
                        </a:rPr>
                        <a:t> SQL </a:t>
                      </a:r>
                      <a:r>
                        <a:rPr lang="zh-CN" sz="1600" kern="100">
                          <a:effectLst/>
                          <a:latin typeface="Times New Roman"/>
                          <a:ea typeface="宋体"/>
                        </a:rPr>
                        <a:t>聚合函数。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a:lnSpc>
                          <a:spcPct val="100000"/>
                        </a:lnSpc>
                        <a:spcAft>
                          <a:spcPts val="0"/>
                        </a:spcAft>
                      </a:pPr>
                      <a:r>
                        <a:rPr lang="en-US" sz="1600" kern="100">
                          <a:effectLst/>
                          <a:latin typeface="Times New Roman"/>
                          <a:ea typeface="宋体"/>
                        </a:rPr>
                        <a:t>3</a:t>
                      </a:r>
                      <a:endParaRPr lang="zh-CN" sz="16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a:effectLst/>
                          <a:latin typeface="Times New Roman"/>
                          <a:ea typeface="宋体"/>
                        </a:rPr>
                        <a:t>Max(expr)</a:t>
                      </a:r>
                    </a:p>
                    <a:p>
                      <a:pPr indent="0" algn="just">
                        <a:lnSpc>
                          <a:spcPct val="100000"/>
                        </a:lnSpc>
                        <a:spcAft>
                          <a:spcPts val="0"/>
                        </a:spcAft>
                      </a:pPr>
                      <a:r>
                        <a:rPr lang="zh-CN" sz="1600" kern="100">
                          <a:effectLst/>
                          <a:latin typeface="Times New Roman"/>
                          <a:ea typeface="宋体"/>
                        </a:rPr>
                        <a:t>和</a:t>
                      </a:r>
                    </a:p>
                    <a:p>
                      <a:pPr indent="0" algn="just">
                        <a:lnSpc>
                          <a:spcPct val="100000"/>
                        </a:lnSpc>
                        <a:spcAft>
                          <a:spcPts val="0"/>
                        </a:spcAft>
                      </a:pPr>
                      <a:r>
                        <a:rPr lang="zh-CN" sz="1600" kern="100">
                          <a:effectLst/>
                          <a:latin typeface="Times New Roman"/>
                          <a:ea typeface="宋体"/>
                        </a:rPr>
                        <a:t>Min(expr)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a:effectLst/>
                          <a:latin typeface="Times New Roman"/>
                          <a:ea typeface="宋体"/>
                        </a:rPr>
                        <a:t>计算出在查询的指定字段内的一组值中的最大和最小值。</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a:effectLst/>
                          <a:latin typeface="Times New Roman"/>
                          <a:ea typeface="宋体"/>
                          <a:cs typeface="宋体"/>
                        </a:rPr>
                        <a:t>①</a:t>
                      </a:r>
                      <a:r>
                        <a:rPr lang="en-US" sz="1600" kern="100">
                          <a:effectLst/>
                          <a:latin typeface="Times New Roman"/>
                          <a:ea typeface="宋体"/>
                        </a:rPr>
                        <a:t>expr</a:t>
                      </a:r>
                      <a:r>
                        <a:rPr lang="zh-CN" sz="1600" kern="100">
                          <a:effectLst/>
                          <a:latin typeface="Times New Roman"/>
                          <a:ea typeface="宋体"/>
                        </a:rPr>
                        <a:t>是一个字符串表达式，包含表字段名、常量或函数（不能是</a:t>
                      </a:r>
                      <a:r>
                        <a:rPr lang="en-US" sz="1600" kern="100">
                          <a:effectLst/>
                          <a:latin typeface="Times New Roman"/>
                          <a:ea typeface="宋体"/>
                        </a:rPr>
                        <a:t>SQL </a:t>
                      </a:r>
                      <a:r>
                        <a:rPr lang="zh-CN" sz="1600" kern="100">
                          <a:effectLst/>
                          <a:latin typeface="Times New Roman"/>
                          <a:ea typeface="宋体"/>
                        </a:rPr>
                        <a:t>聚合函数）。</a:t>
                      </a:r>
                    </a:p>
                    <a:p>
                      <a:pPr indent="0" algn="just">
                        <a:lnSpc>
                          <a:spcPct val="100000"/>
                        </a:lnSpc>
                        <a:spcAft>
                          <a:spcPts val="0"/>
                        </a:spcAft>
                      </a:pPr>
                      <a:r>
                        <a:rPr lang="zh-CN" sz="1600" kern="100">
                          <a:effectLst/>
                          <a:latin typeface="Times New Roman"/>
                          <a:ea typeface="宋体"/>
                          <a:cs typeface="宋体"/>
                        </a:rPr>
                        <a:t>②</a:t>
                      </a:r>
                      <a:r>
                        <a:rPr lang="zh-CN" sz="1600" kern="100">
                          <a:effectLst/>
                          <a:latin typeface="Times New Roman"/>
                          <a:ea typeface="宋体"/>
                        </a:rPr>
                        <a:t>通过</a:t>
                      </a:r>
                      <a:r>
                        <a:rPr lang="en-US" sz="1600" kern="100">
                          <a:effectLst/>
                          <a:latin typeface="Times New Roman"/>
                          <a:ea typeface="宋体"/>
                        </a:rPr>
                        <a:t> Min </a:t>
                      </a:r>
                      <a:r>
                        <a:rPr lang="zh-CN" sz="1600" kern="100">
                          <a:effectLst/>
                          <a:latin typeface="Times New Roman"/>
                          <a:ea typeface="宋体"/>
                        </a:rPr>
                        <a:t>和</a:t>
                      </a:r>
                      <a:r>
                        <a:rPr lang="en-US" sz="1600" kern="100">
                          <a:effectLst/>
                          <a:latin typeface="Times New Roman"/>
                          <a:ea typeface="宋体"/>
                        </a:rPr>
                        <a:t> Max</a:t>
                      </a:r>
                      <a:r>
                        <a:rPr lang="zh-CN" sz="1600" kern="100">
                          <a:effectLst/>
                          <a:latin typeface="Times New Roman"/>
                          <a:ea typeface="宋体"/>
                        </a:rPr>
                        <a:t>，可以基于指定的聚合（或分组）来确定字段中的最小和最大值。如果没有指定聚合函数，将使用整个表。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indent="0" algn="just">
                        <a:lnSpc>
                          <a:spcPct val="100000"/>
                        </a:lnSpc>
                        <a:spcAft>
                          <a:spcPts val="0"/>
                        </a:spcAft>
                      </a:pPr>
                      <a:r>
                        <a:rPr lang="en-US" sz="1600" kern="100">
                          <a:effectLst/>
                          <a:latin typeface="Times New Roman"/>
                          <a:ea typeface="宋体"/>
                        </a:rPr>
                        <a:t>4</a:t>
                      </a:r>
                      <a:endParaRPr lang="zh-CN" sz="16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en-US" sz="1600" kern="100">
                          <a:effectLst/>
                          <a:latin typeface="Times New Roman"/>
                          <a:ea typeface="宋体"/>
                        </a:rPr>
                        <a:t>Sum(expr)</a:t>
                      </a:r>
                      <a:endParaRPr lang="zh-CN" sz="1600" kern="100">
                        <a:effectLst/>
                        <a:latin typeface="Times New Roman"/>
                        <a:ea typeface="宋体"/>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a:effectLst/>
                          <a:latin typeface="Times New Roman"/>
                          <a:ea typeface="宋体"/>
                        </a:rPr>
                        <a:t>计算查询中指定字段中所包含的一组值的总和。</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0" algn="just">
                        <a:lnSpc>
                          <a:spcPct val="100000"/>
                        </a:lnSpc>
                        <a:spcAft>
                          <a:spcPts val="0"/>
                        </a:spcAft>
                      </a:pPr>
                      <a:r>
                        <a:rPr lang="zh-CN" sz="1600" kern="100" dirty="0">
                          <a:effectLst/>
                          <a:latin typeface="Times New Roman"/>
                          <a:ea typeface="宋体"/>
                          <a:cs typeface="宋体"/>
                        </a:rPr>
                        <a:t>①</a:t>
                      </a:r>
                      <a:r>
                        <a:rPr lang="en-US" sz="1600" kern="100" dirty="0">
                          <a:effectLst/>
                          <a:latin typeface="Times New Roman"/>
                          <a:ea typeface="宋体"/>
                        </a:rPr>
                        <a:t>Sum </a:t>
                      </a:r>
                      <a:r>
                        <a:rPr lang="zh-CN" sz="1600" kern="100" dirty="0">
                          <a:effectLst/>
                          <a:latin typeface="Times New Roman"/>
                          <a:ea typeface="宋体"/>
                        </a:rPr>
                        <a:t>函数将忽略包含</a:t>
                      </a:r>
                      <a:r>
                        <a:rPr lang="en-US" sz="1600" kern="100" dirty="0">
                          <a:effectLst/>
                          <a:latin typeface="Times New Roman"/>
                          <a:ea typeface="宋体"/>
                        </a:rPr>
                        <a:t> Null </a:t>
                      </a:r>
                      <a:r>
                        <a:rPr lang="zh-CN" sz="1600" kern="100" dirty="0">
                          <a:effectLst/>
                          <a:latin typeface="Times New Roman"/>
                          <a:ea typeface="宋体"/>
                        </a:rPr>
                        <a:t>字段的记录。</a:t>
                      </a:r>
                    </a:p>
                    <a:p>
                      <a:pPr indent="0" algn="just">
                        <a:lnSpc>
                          <a:spcPct val="100000"/>
                        </a:lnSpc>
                        <a:spcAft>
                          <a:spcPts val="0"/>
                        </a:spcAft>
                      </a:pPr>
                      <a:r>
                        <a:rPr lang="zh-CN" sz="1600" kern="100" dirty="0">
                          <a:effectLst/>
                          <a:latin typeface="Times New Roman"/>
                          <a:ea typeface="宋体"/>
                          <a:cs typeface="宋体"/>
                        </a:rPr>
                        <a:t>②</a:t>
                      </a:r>
                      <a:r>
                        <a:rPr lang="en-US" sz="1600" kern="100" dirty="0" err="1">
                          <a:effectLst/>
                          <a:latin typeface="Times New Roman"/>
                          <a:ea typeface="宋体"/>
                        </a:rPr>
                        <a:t>expr</a:t>
                      </a:r>
                      <a:r>
                        <a:rPr lang="zh-CN" sz="1600" kern="100" dirty="0">
                          <a:effectLst/>
                          <a:latin typeface="Times New Roman"/>
                          <a:ea typeface="宋体"/>
                        </a:rPr>
                        <a:t>是一个字符串表达式，包数字段名、常量或函数（但不能有</a:t>
                      </a:r>
                      <a:r>
                        <a:rPr lang="en-US" sz="1600" kern="100" dirty="0">
                          <a:effectLst/>
                          <a:latin typeface="Times New Roman"/>
                          <a:ea typeface="宋体"/>
                        </a:rPr>
                        <a:t>SQL </a:t>
                      </a:r>
                      <a:r>
                        <a:rPr lang="zh-CN" sz="1600" kern="100" dirty="0">
                          <a:effectLst/>
                          <a:latin typeface="Times New Roman"/>
                          <a:ea typeface="宋体"/>
                        </a:rPr>
                        <a:t>聚合函数）。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51821369"/>
      </p:ext>
    </p:extLst>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9-32】  </a:t>
            </a:r>
            <a:r>
              <a:rPr lang="zh-CN" altLang="en-US" sz="2000" dirty="0">
                <a:latin typeface="Arial" pitchFamily="34" charset="0"/>
                <a:ea typeface="黑体" pitchFamily="49" charset="-122"/>
              </a:rPr>
              <a:t>统计“学生”表中的学生人数。</a:t>
            </a:r>
          </a:p>
          <a:p>
            <a:r>
              <a:rPr lang="en-US" altLang="zh-CN" sz="2000" dirty="0" smtClean="0">
                <a:latin typeface="Arial" pitchFamily="34" charset="0"/>
                <a:ea typeface="黑体" pitchFamily="49" charset="-122"/>
              </a:rPr>
              <a:t>       </a:t>
            </a:r>
            <a:r>
              <a:rPr lang="en-US" altLang="zh-CN" sz="2000" dirty="0" smtClean="0">
                <a:solidFill>
                  <a:srgbClr val="FFC000"/>
                </a:solidFill>
                <a:latin typeface="Arial" pitchFamily="34" charset="0"/>
                <a:ea typeface="黑体" pitchFamily="49" charset="-122"/>
              </a:rPr>
              <a:t>Select </a:t>
            </a:r>
            <a:r>
              <a:rPr lang="en-US" altLang="zh-CN" sz="2000" dirty="0">
                <a:solidFill>
                  <a:srgbClr val="FFC000"/>
                </a:solidFill>
                <a:latin typeface="Arial" pitchFamily="34" charset="0"/>
                <a:ea typeface="黑体" pitchFamily="49" charset="-122"/>
              </a:rPr>
              <a:t>count(*) as </a:t>
            </a:r>
            <a:r>
              <a:rPr lang="zh-CN" altLang="en-US" sz="2000" dirty="0">
                <a:solidFill>
                  <a:srgbClr val="FFC000"/>
                </a:solidFill>
                <a:latin typeface="Arial" pitchFamily="34" charset="0"/>
                <a:ea typeface="黑体" pitchFamily="49" charset="-122"/>
              </a:rPr>
              <a:t>总人数 </a:t>
            </a:r>
            <a:r>
              <a:rPr lang="en-US" altLang="zh-CN" sz="2000" dirty="0">
                <a:solidFill>
                  <a:srgbClr val="FFC000"/>
                </a:solidFill>
                <a:latin typeface="Arial" pitchFamily="34" charset="0"/>
                <a:ea typeface="黑体" pitchFamily="49" charset="-122"/>
              </a:rPr>
              <a:t>from </a:t>
            </a:r>
            <a:r>
              <a:rPr lang="zh-CN" altLang="en-US" sz="2000" dirty="0">
                <a:solidFill>
                  <a:srgbClr val="FFC000"/>
                </a:solidFill>
                <a:latin typeface="Arial" pitchFamily="34" charset="0"/>
                <a:ea typeface="黑体" pitchFamily="49" charset="-122"/>
              </a:rPr>
              <a:t>学生</a:t>
            </a:r>
            <a:r>
              <a:rPr lang="en-US" altLang="zh-CN" sz="2000" dirty="0" smtClean="0">
                <a:solidFill>
                  <a:srgbClr val="FFC000"/>
                </a:solidFill>
                <a:latin typeface="Arial" pitchFamily="34" charset="0"/>
                <a:ea typeface="黑体" pitchFamily="49" charset="-122"/>
              </a:rPr>
              <a:t>;</a:t>
            </a:r>
            <a:r>
              <a:rPr lang="zh-CN" altLang="en-US" sz="2000" dirty="0" smtClean="0">
                <a:solidFill>
                  <a:srgbClr val="FFC000"/>
                </a:solidFill>
                <a:latin typeface="Arial" pitchFamily="34" charset="0"/>
                <a:ea typeface="黑体" pitchFamily="49" charset="-122"/>
              </a:rPr>
              <a:t>    </a:t>
            </a:r>
            <a:r>
              <a:rPr lang="zh-CN" altLang="en-US" sz="2000" dirty="0" smtClean="0">
                <a:latin typeface="Arial" pitchFamily="34" charset="0"/>
                <a:ea typeface="黑体" pitchFamily="49" charset="-122"/>
              </a:rPr>
              <a:t>或 </a:t>
            </a:r>
            <a:r>
              <a:rPr lang="en-US" altLang="zh-CN" sz="2000" dirty="0" smtClean="0">
                <a:latin typeface="Arial" pitchFamily="34" charset="0"/>
                <a:ea typeface="黑体" pitchFamily="49" charset="-122"/>
              </a:rPr>
              <a:t> Select </a:t>
            </a:r>
            <a:r>
              <a:rPr lang="en-US" altLang="zh-CN" sz="2000" dirty="0">
                <a:latin typeface="Arial" pitchFamily="34" charset="0"/>
                <a:ea typeface="黑体" pitchFamily="49" charset="-122"/>
              </a:rPr>
              <a:t>count ([</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9-33】  </a:t>
            </a:r>
            <a:r>
              <a:rPr lang="zh-CN" altLang="en-US" sz="2000" dirty="0">
                <a:latin typeface="Arial" pitchFamily="34" charset="0"/>
                <a:ea typeface="黑体" pitchFamily="49" charset="-122"/>
              </a:rPr>
              <a:t>统计“学生”表中总分≥</a:t>
            </a:r>
            <a:r>
              <a:rPr lang="en-US" altLang="zh-CN" sz="2000" dirty="0">
                <a:latin typeface="Arial" pitchFamily="34" charset="0"/>
                <a:ea typeface="黑体" pitchFamily="49" charset="-122"/>
              </a:rPr>
              <a:t>560</a:t>
            </a:r>
            <a:r>
              <a:rPr lang="zh-CN" altLang="en-US" sz="2000" dirty="0">
                <a:latin typeface="Arial" pitchFamily="34" charset="0"/>
                <a:ea typeface="黑体" pitchFamily="49" charset="-122"/>
              </a:rPr>
              <a:t>分以上男女生的人数</a:t>
            </a:r>
          </a:p>
          <a:p>
            <a:r>
              <a:rPr lang="en-US" altLang="zh-CN" sz="2000" dirty="0" smtClean="0">
                <a:latin typeface="Arial" pitchFamily="34" charset="0"/>
                <a:ea typeface="黑体" pitchFamily="49" charset="-122"/>
              </a:rPr>
              <a:t>       Select </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,Count(*) as </a:t>
            </a:r>
            <a:r>
              <a:rPr lang="zh-CN" altLang="en-US" sz="2000" dirty="0">
                <a:latin typeface="Arial" pitchFamily="34" charset="0"/>
                <a:ea typeface="黑体" pitchFamily="49" charset="-122"/>
              </a:rPr>
              <a:t>人数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总分</a:t>
            </a:r>
            <a:r>
              <a:rPr lang="en-US" altLang="zh-CN" sz="2000" dirty="0">
                <a:latin typeface="Arial" pitchFamily="34" charset="0"/>
                <a:ea typeface="黑体" pitchFamily="49" charset="-122"/>
              </a:rPr>
              <a:t>&gt;=560 group by </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查询</a:t>
            </a:r>
            <a:r>
              <a:rPr lang="zh-CN" altLang="en-US" sz="2000" dirty="0">
                <a:latin typeface="Arial" pitchFamily="34" charset="0"/>
                <a:ea typeface="黑体" pitchFamily="49" charset="-122"/>
              </a:rPr>
              <a:t>结果如图</a:t>
            </a:r>
            <a:r>
              <a:rPr lang="en-US" altLang="zh-CN" sz="2000" dirty="0">
                <a:latin typeface="Arial" pitchFamily="34" charset="0"/>
                <a:ea typeface="黑体" pitchFamily="49" charset="-122"/>
              </a:rPr>
              <a:t>9-71</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zh-CN" altLang="en-US" sz="2000" dirty="0" smtClean="0">
                <a:latin typeface="Arial" pitchFamily="34" charset="0"/>
                <a:ea typeface="黑体" pitchFamily="49" charset="-122"/>
              </a:rPr>
              <a:t>       分组时，</a:t>
            </a:r>
            <a:r>
              <a:rPr lang="en-US" altLang="zh-CN" sz="2000" dirty="0" smtClean="0">
                <a:latin typeface="Arial" pitchFamily="34" charset="0"/>
                <a:ea typeface="黑体" pitchFamily="49" charset="-122"/>
              </a:rPr>
              <a:t>Having</a:t>
            </a:r>
            <a:r>
              <a:rPr lang="zh-CN" altLang="en-US" sz="2000" dirty="0">
                <a:latin typeface="Arial" pitchFamily="34" charset="0"/>
                <a:ea typeface="黑体" pitchFamily="49" charset="-122"/>
              </a:rPr>
              <a:t>短语必须和</a:t>
            </a:r>
            <a:r>
              <a:rPr lang="en-US" altLang="zh-CN" sz="2000" dirty="0">
                <a:latin typeface="Arial" pitchFamily="34" charset="0"/>
                <a:ea typeface="黑体" pitchFamily="49" charset="-122"/>
              </a:rPr>
              <a:t>Group By</a:t>
            </a:r>
            <a:r>
              <a:rPr lang="zh-CN" altLang="en-US" sz="2000" dirty="0">
                <a:latin typeface="Arial" pitchFamily="34" charset="0"/>
                <a:ea typeface="黑体" pitchFamily="49" charset="-122"/>
              </a:rPr>
              <a:t>子句同时使用。</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9-34】  </a:t>
            </a:r>
            <a:r>
              <a:rPr lang="zh-CN" altLang="en-US" sz="2000" dirty="0">
                <a:latin typeface="Arial" pitchFamily="34" charset="0"/>
                <a:ea typeface="黑体" pitchFamily="49" charset="-122"/>
              </a:rPr>
              <a:t>查询“成绩”表中选修了</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门及</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门以上课程的学生学号。</a:t>
            </a:r>
          </a:p>
          <a:p>
            <a:r>
              <a:rPr lang="en-US" altLang="zh-CN" sz="2000" dirty="0" smtClean="0">
                <a:latin typeface="Arial" pitchFamily="34" charset="0"/>
                <a:ea typeface="黑体" pitchFamily="49" charset="-122"/>
              </a:rPr>
              <a:t>       </a:t>
            </a:r>
            <a:r>
              <a:rPr lang="en-US" altLang="zh-CN" sz="2000" dirty="0" smtClean="0">
                <a:solidFill>
                  <a:srgbClr val="FFC000"/>
                </a:solidFill>
                <a:latin typeface="Arial" pitchFamily="34" charset="0"/>
                <a:ea typeface="黑体" pitchFamily="49" charset="-122"/>
              </a:rPr>
              <a:t>Select </a:t>
            </a:r>
            <a:r>
              <a:rPr lang="zh-CN" altLang="en-US" sz="2000" dirty="0">
                <a:solidFill>
                  <a:srgbClr val="FFC000"/>
                </a:solidFill>
                <a:latin typeface="Arial" pitchFamily="34" charset="0"/>
                <a:ea typeface="黑体" pitchFamily="49" charset="-122"/>
              </a:rPr>
              <a:t>学号 </a:t>
            </a:r>
            <a:r>
              <a:rPr lang="en-US" altLang="zh-CN" sz="2000" dirty="0">
                <a:solidFill>
                  <a:srgbClr val="FFC000"/>
                </a:solidFill>
                <a:latin typeface="Arial" pitchFamily="34" charset="0"/>
                <a:ea typeface="黑体" pitchFamily="49" charset="-122"/>
              </a:rPr>
              <a:t>AS </a:t>
            </a:r>
            <a:r>
              <a:rPr lang="zh-CN" altLang="en-US" sz="2000" dirty="0">
                <a:solidFill>
                  <a:srgbClr val="FFC000"/>
                </a:solidFill>
                <a:latin typeface="Arial" pitchFamily="34" charset="0"/>
                <a:ea typeface="黑体" pitchFamily="49" charset="-122"/>
              </a:rPr>
              <a:t>选修三门课程以上的学生 </a:t>
            </a:r>
            <a:r>
              <a:rPr lang="en-US" altLang="zh-CN" sz="2000" dirty="0">
                <a:solidFill>
                  <a:srgbClr val="FFC000"/>
                </a:solidFill>
                <a:latin typeface="Arial" pitchFamily="34" charset="0"/>
                <a:ea typeface="黑体" pitchFamily="49" charset="-122"/>
              </a:rPr>
              <a:t>from </a:t>
            </a:r>
            <a:r>
              <a:rPr lang="zh-CN" altLang="en-US" sz="2000" dirty="0">
                <a:solidFill>
                  <a:srgbClr val="FFC000"/>
                </a:solidFill>
                <a:latin typeface="Arial" pitchFamily="34" charset="0"/>
                <a:ea typeface="黑体" pitchFamily="49" charset="-122"/>
              </a:rPr>
              <a:t>成绩 </a:t>
            </a:r>
            <a:r>
              <a:rPr lang="en-US" altLang="zh-CN" sz="2000" dirty="0">
                <a:solidFill>
                  <a:srgbClr val="FFC000"/>
                </a:solidFill>
                <a:latin typeface="Arial" pitchFamily="34" charset="0"/>
                <a:ea typeface="黑体" pitchFamily="49" charset="-122"/>
              </a:rPr>
              <a:t>group by </a:t>
            </a:r>
            <a:r>
              <a:rPr lang="zh-CN" altLang="en-US" sz="2000" dirty="0">
                <a:solidFill>
                  <a:srgbClr val="FFC000"/>
                </a:solidFill>
                <a:latin typeface="Arial" pitchFamily="34" charset="0"/>
                <a:ea typeface="黑体" pitchFamily="49" charset="-122"/>
              </a:rPr>
              <a:t>学号 </a:t>
            </a:r>
            <a:r>
              <a:rPr lang="en-US" altLang="zh-CN" sz="2000" dirty="0">
                <a:solidFill>
                  <a:srgbClr val="FFC000"/>
                </a:solidFill>
                <a:latin typeface="Arial" pitchFamily="34" charset="0"/>
                <a:ea typeface="黑体" pitchFamily="49" charset="-122"/>
              </a:rPr>
              <a:t>having Count(*)&gt;=3;</a:t>
            </a:r>
          </a:p>
          <a:p>
            <a:r>
              <a:rPr lang="zh-CN" altLang="en-US" sz="2000" dirty="0" smtClean="0">
                <a:latin typeface="Arial" pitchFamily="34" charset="0"/>
                <a:ea typeface="黑体" pitchFamily="49" charset="-122"/>
              </a:rPr>
              <a:t>       查询</a:t>
            </a:r>
            <a:r>
              <a:rPr lang="zh-CN" altLang="en-US" sz="2000" dirty="0">
                <a:latin typeface="Arial" pitchFamily="34" charset="0"/>
                <a:ea typeface="黑体" pitchFamily="49" charset="-122"/>
              </a:rPr>
              <a:t>结果如图</a:t>
            </a:r>
            <a:r>
              <a:rPr lang="en-US" altLang="zh-CN" sz="2000" dirty="0">
                <a:latin typeface="Arial" pitchFamily="34" charset="0"/>
                <a:ea typeface="黑体" pitchFamily="49" charset="-122"/>
              </a:rPr>
              <a:t>9-72</a:t>
            </a:r>
            <a:r>
              <a:rPr lang="zh-CN" altLang="en-US" sz="2000" dirty="0">
                <a:latin typeface="Arial" pitchFamily="34" charset="0"/>
                <a:ea typeface="黑体" pitchFamily="49" charset="-122"/>
              </a:rPr>
              <a:t>所示。</a:t>
            </a:r>
          </a:p>
          <a:p>
            <a:r>
              <a:rPr lang="zh-CN" altLang="en-US" sz="2000" dirty="0" smtClean="0">
                <a:latin typeface="Arial" pitchFamily="34" charset="0"/>
                <a:ea typeface="黑体" pitchFamily="49" charset="-122"/>
              </a:rPr>
              <a:t>       本</a:t>
            </a:r>
            <a:r>
              <a:rPr lang="zh-CN" altLang="en-US" sz="2000" dirty="0">
                <a:latin typeface="Arial" pitchFamily="34" charset="0"/>
                <a:ea typeface="黑体" pitchFamily="49" charset="-122"/>
              </a:rPr>
              <a:t>例在查询时</a:t>
            </a:r>
            <a:r>
              <a:rPr lang="zh-CN" altLang="en-US" sz="2000" dirty="0" smtClean="0">
                <a:latin typeface="Arial" pitchFamily="34" charset="0"/>
                <a:ea typeface="黑体" pitchFamily="49" charset="-122"/>
              </a:rPr>
              <a:t>，先</a:t>
            </a:r>
            <a:r>
              <a:rPr lang="zh-CN" altLang="en-US" sz="2000" dirty="0">
                <a:latin typeface="Arial" pitchFamily="34" charset="0"/>
                <a:ea typeface="黑体" pitchFamily="49" charset="-122"/>
              </a:rPr>
              <a:t>按</a:t>
            </a:r>
            <a:r>
              <a:rPr lang="en-US" altLang="zh-CN" sz="2000" dirty="0">
                <a:latin typeface="Arial" pitchFamily="34" charset="0"/>
                <a:ea typeface="黑体" pitchFamily="49" charset="-122"/>
              </a:rPr>
              <a:t>GROUP BY</a:t>
            </a:r>
            <a:r>
              <a:rPr lang="zh-CN" altLang="en-US" sz="2000" dirty="0">
                <a:latin typeface="Arial" pitchFamily="34" charset="0"/>
                <a:ea typeface="黑体" pitchFamily="49" charset="-122"/>
              </a:rPr>
              <a:t>子句中指定的学号对“成绩”进行分组，将学号相同的记录分为一组，然后用</a:t>
            </a:r>
            <a:r>
              <a:rPr lang="en-US" altLang="zh-CN" sz="2000" dirty="0">
                <a:latin typeface="Arial" pitchFamily="34" charset="0"/>
                <a:ea typeface="黑体" pitchFamily="49" charset="-122"/>
              </a:rPr>
              <a:t>HAVING</a:t>
            </a:r>
            <a:r>
              <a:rPr lang="zh-CN" altLang="en-US" sz="2000" dirty="0">
                <a:latin typeface="Arial" pitchFamily="34" charset="0"/>
                <a:ea typeface="黑体" pitchFamily="49" charset="-122"/>
              </a:rPr>
              <a:t>短语中的</a:t>
            </a:r>
            <a:r>
              <a:rPr lang="en-US" altLang="zh-CN" sz="2000" dirty="0">
                <a:latin typeface="Arial" pitchFamily="34" charset="0"/>
                <a:ea typeface="黑体" pitchFamily="49" charset="-122"/>
              </a:rPr>
              <a:t>COUNT()</a:t>
            </a:r>
            <a:r>
              <a:rPr lang="zh-CN" altLang="en-US" sz="2000" dirty="0">
                <a:latin typeface="Arial" pitchFamily="34" charset="0"/>
                <a:ea typeface="黑体" pitchFamily="49" charset="-122"/>
              </a:rPr>
              <a:t>函数对每一组计数（即统计每名学生的选课门数），并将计数结果大于等于</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的学号选出来，作为查询的结果</a:t>
            </a:r>
            <a:r>
              <a:rPr lang="zh-CN" altLang="en-US"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
        <p:nvSpPr>
          <p:cNvPr id="3" name="矩形 2"/>
          <p:cNvSpPr/>
          <p:nvPr/>
        </p:nvSpPr>
        <p:spPr>
          <a:xfrm>
            <a:off x="1187624" y="6137920"/>
            <a:ext cx="2847958"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9-71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9-33</a:t>
            </a:r>
            <a:r>
              <a:rPr lang="zh-CN" altLang="en-US" dirty="0">
                <a:solidFill>
                  <a:srgbClr val="FFFFFF"/>
                </a:solidFill>
                <a:latin typeface="Arial" pitchFamily="34" charset="0"/>
                <a:ea typeface="黑体" pitchFamily="49" charset="-122"/>
              </a:rPr>
              <a:t>的查询结果 </a:t>
            </a:r>
            <a:endParaRPr lang="zh-CN" altLang="en-US" dirty="0"/>
          </a:p>
        </p:txBody>
      </p:sp>
      <p:sp>
        <p:nvSpPr>
          <p:cNvPr id="4" name="矩形 3"/>
          <p:cNvSpPr/>
          <p:nvPr/>
        </p:nvSpPr>
        <p:spPr>
          <a:xfrm>
            <a:off x="4748378" y="6137920"/>
            <a:ext cx="2847958"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9-72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9-34</a:t>
            </a:r>
            <a:r>
              <a:rPr lang="zh-CN" altLang="en-US" dirty="0">
                <a:solidFill>
                  <a:srgbClr val="FFFFFF"/>
                </a:solidFill>
                <a:latin typeface="Arial" pitchFamily="34" charset="0"/>
                <a:ea typeface="黑体" pitchFamily="49" charset="-122"/>
              </a:rPr>
              <a:t>的查询结果</a:t>
            </a:r>
          </a:p>
        </p:txBody>
      </p:sp>
      <p:pic>
        <p:nvPicPr>
          <p:cNvPr id="5" name="图片 4" descr="C:\Users\ADMINI~1\AppData\Local\Temp\SNAGHTML630204.PNG"/>
          <p:cNvPicPr/>
          <p:nvPr/>
        </p:nvPicPr>
        <p:blipFill>
          <a:blip r:embed="rId2">
            <a:extLst>
              <a:ext uri="{28A0092B-C50C-407E-A947-70E740481C1C}">
                <a14:useLocalDpi xmlns:a14="http://schemas.microsoft.com/office/drawing/2010/main" val="0"/>
              </a:ext>
            </a:extLst>
          </a:blip>
          <a:srcRect/>
          <a:stretch>
            <a:fillRect/>
          </a:stretch>
        </p:blipFill>
        <p:spPr bwMode="auto">
          <a:xfrm>
            <a:off x="1331640" y="5049158"/>
            <a:ext cx="2503398" cy="973871"/>
          </a:xfrm>
          <a:prstGeom prst="rect">
            <a:avLst/>
          </a:prstGeom>
          <a:noFill/>
          <a:ln>
            <a:noFill/>
          </a:ln>
        </p:spPr>
      </p:pic>
      <p:pic>
        <p:nvPicPr>
          <p:cNvPr id="6" name="图片 5" descr="C:\Users\ADMINI~1\AppData\Local\Temp\SNAGHTML64c10f.PNG"/>
          <p:cNvPicPr/>
          <p:nvPr/>
        </p:nvPicPr>
        <p:blipFill>
          <a:blip r:embed="rId3">
            <a:extLst>
              <a:ext uri="{28A0092B-C50C-407E-A947-70E740481C1C}">
                <a14:useLocalDpi xmlns:a14="http://schemas.microsoft.com/office/drawing/2010/main" val="0"/>
              </a:ext>
            </a:extLst>
          </a:blip>
          <a:srcRect/>
          <a:stretch>
            <a:fillRect/>
          </a:stretch>
        </p:blipFill>
        <p:spPr bwMode="auto">
          <a:xfrm>
            <a:off x="4636072" y="4659610"/>
            <a:ext cx="3121884" cy="1363419"/>
          </a:xfrm>
          <a:prstGeom prst="rect">
            <a:avLst/>
          </a:prstGeom>
          <a:noFill/>
          <a:ln>
            <a:noFill/>
          </a:ln>
        </p:spPr>
      </p:pic>
    </p:spTree>
    <p:extLst>
      <p:ext uri="{BB962C8B-B14F-4D97-AF65-F5344CB8AC3E}">
        <p14:creationId xmlns:p14="http://schemas.microsoft.com/office/powerpoint/2010/main" val="3636247090"/>
      </p:ext>
    </p:extLst>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9-35】  </a:t>
            </a:r>
            <a:r>
              <a:rPr lang="zh-CN" altLang="en-US" sz="2100" dirty="0">
                <a:latin typeface="Arial" pitchFamily="34" charset="0"/>
                <a:ea typeface="黑体" pitchFamily="49" charset="-122"/>
              </a:rPr>
              <a:t>查询“成绩”表中选修了</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门及</a:t>
            </a:r>
            <a:r>
              <a:rPr lang="en-US" altLang="zh-CN" sz="2100" dirty="0">
                <a:latin typeface="Arial" pitchFamily="34" charset="0"/>
                <a:ea typeface="黑体" pitchFamily="49" charset="-122"/>
              </a:rPr>
              <a:t>2</a:t>
            </a:r>
            <a:r>
              <a:rPr lang="zh-CN" altLang="en-US" sz="2100" dirty="0">
                <a:latin typeface="Arial" pitchFamily="34" charset="0"/>
                <a:ea typeface="黑体" pitchFamily="49" charset="-122"/>
              </a:rPr>
              <a:t>门课程以上且成绩≥</a:t>
            </a:r>
            <a:r>
              <a:rPr lang="en-US" altLang="zh-CN" sz="2100" dirty="0">
                <a:latin typeface="Arial" pitchFamily="34" charset="0"/>
                <a:ea typeface="黑体" pitchFamily="49" charset="-122"/>
              </a:rPr>
              <a:t>90</a:t>
            </a:r>
            <a:r>
              <a:rPr lang="zh-CN" altLang="en-US" sz="2100" dirty="0">
                <a:latin typeface="Arial" pitchFamily="34" charset="0"/>
                <a:ea typeface="黑体" pitchFamily="49" charset="-122"/>
              </a:rPr>
              <a:t>分的学生学号。</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&gt;=90 group by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having Count(*)&gt;=2;</a:t>
            </a:r>
          </a:p>
          <a:p>
            <a:r>
              <a:rPr lang="zh-CN" altLang="en-US" sz="2100" dirty="0" smtClean="0">
                <a:latin typeface="Arial" pitchFamily="34" charset="0"/>
                <a:ea typeface="黑体" pitchFamily="49" charset="-122"/>
              </a:rPr>
              <a:t>       说明：当</a:t>
            </a:r>
            <a:r>
              <a:rPr lang="en-US" altLang="zh-CN" sz="2100" dirty="0" smtClean="0">
                <a:latin typeface="Arial" pitchFamily="34" charset="0"/>
                <a:ea typeface="黑体" pitchFamily="49" charset="-122"/>
              </a:rPr>
              <a:t>WHERE</a:t>
            </a:r>
            <a:r>
              <a:rPr lang="zh-CN" altLang="en-US" sz="2100" dirty="0" smtClean="0">
                <a:latin typeface="Arial" pitchFamily="34" charset="0"/>
                <a:ea typeface="黑体" pitchFamily="49" charset="-122"/>
              </a:rPr>
              <a:t>子句、</a:t>
            </a:r>
            <a:r>
              <a:rPr lang="en-US" altLang="zh-CN" sz="2100" dirty="0" smtClean="0">
                <a:latin typeface="Arial" pitchFamily="34" charset="0"/>
                <a:ea typeface="黑体" pitchFamily="49" charset="-122"/>
              </a:rPr>
              <a:t>GROUP BY </a:t>
            </a:r>
            <a:r>
              <a:rPr lang="zh-CN" altLang="en-US" sz="2100" dirty="0" smtClean="0">
                <a:latin typeface="Arial" pitchFamily="34" charset="0"/>
                <a:ea typeface="黑体" pitchFamily="49" charset="-122"/>
              </a:rPr>
              <a:t>子句和</a:t>
            </a:r>
            <a:r>
              <a:rPr lang="en-US" altLang="zh-CN" sz="2100" dirty="0" smtClean="0">
                <a:latin typeface="Arial" pitchFamily="34" charset="0"/>
                <a:ea typeface="黑体" pitchFamily="49" charset="-122"/>
              </a:rPr>
              <a:t>HAVING</a:t>
            </a:r>
            <a:r>
              <a:rPr lang="zh-CN" altLang="en-US" sz="2100" dirty="0" smtClean="0">
                <a:latin typeface="Arial" pitchFamily="34" charset="0"/>
                <a:ea typeface="黑体" pitchFamily="49" charset="-122"/>
              </a:rPr>
              <a:t>短语同时出现在一个查询语句中时，先</a:t>
            </a:r>
            <a:r>
              <a:rPr lang="zh-CN" altLang="en-US" sz="2100" dirty="0">
                <a:latin typeface="Arial" pitchFamily="34" charset="0"/>
                <a:ea typeface="黑体" pitchFamily="49" charset="-122"/>
              </a:rPr>
              <a:t>执行当</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子句，从表中选取符合条件的记录，再执行</a:t>
            </a:r>
            <a:r>
              <a:rPr lang="en-US" altLang="zh-CN" sz="2100" dirty="0">
                <a:latin typeface="Arial" pitchFamily="34" charset="0"/>
                <a:ea typeface="黑体" pitchFamily="49" charset="-122"/>
              </a:rPr>
              <a:t>GROUP BY </a:t>
            </a:r>
            <a:r>
              <a:rPr lang="zh-CN" altLang="en-US" sz="2100" dirty="0">
                <a:latin typeface="Arial" pitchFamily="34" charset="0"/>
                <a:ea typeface="黑体" pitchFamily="49" charset="-122"/>
              </a:rPr>
              <a:t>子句对选取的记录进行分组，然后执行聚合函数，最后再执行</a:t>
            </a:r>
            <a:r>
              <a:rPr lang="en-US" altLang="zh-CN" sz="2100" dirty="0">
                <a:latin typeface="Arial" pitchFamily="34" charset="0"/>
                <a:ea typeface="黑体" pitchFamily="49" charset="-122"/>
              </a:rPr>
              <a:t>HAVING</a:t>
            </a:r>
            <a:r>
              <a:rPr lang="zh-CN" altLang="en-US" sz="2100" dirty="0">
                <a:latin typeface="Arial" pitchFamily="34" charset="0"/>
                <a:ea typeface="黑体" pitchFamily="49" charset="-122"/>
              </a:rPr>
              <a:t>短语从分组结果中选取满足条件的组。</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9-36】  </a:t>
            </a:r>
            <a:r>
              <a:rPr lang="zh-CN" altLang="en-US" sz="2100" dirty="0">
                <a:latin typeface="Arial" pitchFamily="34" charset="0"/>
                <a:ea typeface="黑体" pitchFamily="49" charset="-122"/>
              </a:rPr>
              <a:t>在“成绩”表中，查询选修课程号为“</a:t>
            </a:r>
            <a:r>
              <a:rPr lang="en-US" altLang="zh-CN" sz="2100" dirty="0">
                <a:latin typeface="Arial" pitchFamily="34" charset="0"/>
                <a:ea typeface="黑体" pitchFamily="49" charset="-122"/>
              </a:rPr>
              <a:t>K101”</a:t>
            </a:r>
            <a:r>
              <a:rPr lang="zh-CN" altLang="en-US" sz="2100" dirty="0">
                <a:latin typeface="Arial" pitchFamily="34" charset="0"/>
                <a:ea typeface="黑体" pitchFamily="49" charset="-122"/>
              </a:rPr>
              <a:t>成绩的平均分。</a:t>
            </a:r>
          </a:p>
          <a:p>
            <a:r>
              <a:rPr lang="en-US" altLang="zh-CN" sz="2100" dirty="0" smtClean="0">
                <a:latin typeface="Arial" pitchFamily="34" charset="0"/>
                <a:ea typeface="黑体" pitchFamily="49" charset="-122"/>
              </a:rPr>
              <a:t>       Select </a:t>
            </a:r>
            <a:r>
              <a:rPr lang="en-US" altLang="zh-CN" sz="2100" dirty="0" err="1">
                <a:latin typeface="Arial" pitchFamily="34" charset="0"/>
                <a:ea typeface="黑体" pitchFamily="49" charset="-122"/>
              </a:rPr>
              <a:t>avg</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 as </a:t>
            </a:r>
            <a:r>
              <a:rPr lang="zh-CN" altLang="en-US" sz="2100" dirty="0">
                <a:latin typeface="Arial" pitchFamily="34" charset="0"/>
                <a:ea typeface="黑体" pitchFamily="49" charset="-122"/>
              </a:rPr>
              <a:t>平均分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="K101";</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9-37】  </a:t>
            </a:r>
            <a:r>
              <a:rPr lang="zh-CN" altLang="en-US" sz="2100" dirty="0">
                <a:latin typeface="Arial" pitchFamily="34" charset="0"/>
                <a:ea typeface="黑体" pitchFamily="49" charset="-122"/>
              </a:rPr>
              <a:t>显示“成绩”平均分高于</a:t>
            </a:r>
            <a:r>
              <a:rPr lang="en-US" altLang="zh-CN" sz="2100" dirty="0">
                <a:latin typeface="Arial" pitchFamily="34" charset="0"/>
                <a:ea typeface="黑体" pitchFamily="49" charset="-122"/>
              </a:rPr>
              <a:t>60</a:t>
            </a:r>
            <a:r>
              <a:rPr lang="zh-CN" altLang="en-US" sz="2100" dirty="0">
                <a:latin typeface="Arial" pitchFamily="34" charset="0"/>
                <a:ea typeface="黑体" pitchFamily="49" charset="-122"/>
              </a:rPr>
              <a:t>分的学生的学号。</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group  by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having  </a:t>
            </a:r>
            <a:r>
              <a:rPr lang="en-US" altLang="zh-CN" sz="2100" dirty="0" err="1">
                <a:latin typeface="Arial" pitchFamily="34" charset="0"/>
                <a:ea typeface="黑体" pitchFamily="49" charset="-122"/>
              </a:rPr>
              <a:t>avg</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])&gt;=85;</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9-38】  </a:t>
            </a:r>
            <a:r>
              <a:rPr lang="zh-CN" altLang="en-US" sz="2100" dirty="0">
                <a:latin typeface="Arial" pitchFamily="34" charset="0"/>
                <a:ea typeface="黑体" pitchFamily="49" charset="-122"/>
              </a:rPr>
              <a:t>显示学生成绩的最低分大于</a:t>
            </a:r>
            <a:r>
              <a:rPr lang="en-US" altLang="zh-CN" sz="2100" dirty="0">
                <a:latin typeface="Arial" pitchFamily="34" charset="0"/>
                <a:ea typeface="黑体" pitchFamily="49" charset="-122"/>
              </a:rPr>
              <a:t>60</a:t>
            </a:r>
            <a:r>
              <a:rPr lang="zh-CN" altLang="en-US" sz="2100" dirty="0">
                <a:latin typeface="Arial" pitchFamily="34" charset="0"/>
                <a:ea typeface="黑体" pitchFamily="49" charset="-122"/>
              </a:rPr>
              <a:t>，最高分小于</a:t>
            </a:r>
            <a:r>
              <a:rPr lang="en-US" altLang="zh-CN" sz="2100" dirty="0">
                <a:latin typeface="Arial" pitchFamily="34" charset="0"/>
                <a:ea typeface="黑体" pitchFamily="49" charset="-122"/>
              </a:rPr>
              <a:t>95</a:t>
            </a:r>
            <a:r>
              <a:rPr lang="zh-CN" altLang="en-US" sz="2100" dirty="0">
                <a:latin typeface="Arial" pitchFamily="34" charset="0"/>
                <a:ea typeface="黑体" pitchFamily="49" charset="-122"/>
              </a:rPr>
              <a:t>的学生的学号。</a:t>
            </a:r>
          </a:p>
          <a:p>
            <a:r>
              <a:rPr lang="en-US" altLang="zh-CN" sz="2100" dirty="0">
                <a:latin typeface="Arial" pitchFamily="34" charset="0"/>
                <a:ea typeface="黑体" pitchFamily="49" charset="-122"/>
              </a:rPr>
              <a:t>Select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group by </a:t>
            </a:r>
            <a:r>
              <a:rPr lang="zh-CN" altLang="en-US" sz="2100" dirty="0">
                <a:latin typeface="Arial" pitchFamily="34" charset="0"/>
                <a:ea typeface="黑体" pitchFamily="49" charset="-122"/>
              </a:rPr>
              <a:t>学号 </a:t>
            </a:r>
            <a:r>
              <a:rPr lang="en-US" altLang="zh-CN" sz="2100" dirty="0">
                <a:latin typeface="Arial" pitchFamily="34" charset="0"/>
                <a:ea typeface="黑体" pitchFamily="49" charset="-122"/>
              </a:rPr>
              <a:t>having min([</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])&gt;=80 and max([</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])&lt;=95</a:t>
            </a:r>
            <a:r>
              <a:rPr lang="en-US" altLang="zh-CN"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3996126213"/>
      </p:ext>
    </p:extLst>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548680"/>
            <a:ext cx="8997950"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smtClean="0">
                <a:latin typeface="Arial" pitchFamily="34" charset="0"/>
                <a:ea typeface="黑体" pitchFamily="49" charset="-122"/>
              </a:rPr>
              <a:t>多</a:t>
            </a:r>
            <a:r>
              <a:rPr lang="zh-CN" altLang="en-US" sz="2100" dirty="0">
                <a:latin typeface="Arial" pitchFamily="34" charset="0"/>
                <a:ea typeface="黑体" pitchFamily="49" charset="-122"/>
              </a:rPr>
              <a:t>表查询（也称为连接查询）同时涉及两个或多个表的数据，需要使用表的连接来实现若干个表数据的联合查询</a:t>
            </a:r>
            <a:r>
              <a:rPr lang="zh-CN" altLang="en-US" sz="2100" dirty="0" smtClean="0">
                <a:latin typeface="Arial" pitchFamily="34" charset="0"/>
                <a:ea typeface="黑体" pitchFamily="49" charset="-122"/>
              </a:rPr>
              <a:t>。其</a:t>
            </a:r>
            <a:r>
              <a:rPr lang="zh-CN" altLang="en-US" sz="2100" dirty="0">
                <a:latin typeface="Arial" pitchFamily="34" charset="0"/>
                <a:ea typeface="黑体" pitchFamily="49" charset="-122"/>
              </a:rPr>
              <a:t>格式如下：</a:t>
            </a:r>
          </a:p>
          <a:p>
            <a:r>
              <a:rPr lang="en-US" altLang="zh-CN" sz="2100" dirty="0" smtClean="0">
                <a:latin typeface="Arial" pitchFamily="34" charset="0"/>
                <a:ea typeface="黑体" pitchFamily="49" charset="-122"/>
              </a:rPr>
              <a:t>       </a:t>
            </a:r>
            <a:r>
              <a:rPr lang="en-US" altLang="zh-CN" sz="2100" dirty="0" smtClean="0">
                <a:solidFill>
                  <a:srgbClr val="FFC000"/>
                </a:solidFill>
                <a:latin typeface="Arial" pitchFamily="34" charset="0"/>
                <a:ea typeface="黑体" pitchFamily="49" charset="-122"/>
              </a:rPr>
              <a:t>SELECT </a:t>
            </a:r>
            <a:r>
              <a:rPr lang="en-US" altLang="zh-CN" sz="2100" dirty="0">
                <a:solidFill>
                  <a:srgbClr val="FFC000"/>
                </a:solidFill>
                <a:latin typeface="Arial" pitchFamily="34" charset="0"/>
                <a:ea typeface="黑体" pitchFamily="49" charset="-122"/>
              </a:rPr>
              <a:t>…</a:t>
            </a:r>
          </a:p>
          <a:p>
            <a:r>
              <a:rPr lang="en-US" altLang="zh-CN" sz="2100" dirty="0" smtClean="0">
                <a:solidFill>
                  <a:srgbClr val="FFC000"/>
                </a:solidFill>
                <a:latin typeface="Arial" pitchFamily="34" charset="0"/>
                <a:ea typeface="黑体" pitchFamily="49" charset="-122"/>
              </a:rPr>
              <a:t>       FROM </a:t>
            </a:r>
            <a:r>
              <a:rPr lang="zh-CN" altLang="en-US" sz="2100" dirty="0">
                <a:solidFill>
                  <a:srgbClr val="FFC000"/>
                </a:solidFill>
                <a:latin typeface="Arial" pitchFamily="34" charset="0"/>
                <a:ea typeface="黑体" pitchFamily="49" charset="-122"/>
              </a:rPr>
              <a:t>＜表名或查询</a:t>
            </a:r>
            <a:r>
              <a:rPr lang="en-US" altLang="zh-CN" sz="2100" dirty="0">
                <a:solidFill>
                  <a:srgbClr val="FFC000"/>
                </a:solidFill>
                <a:latin typeface="Arial" pitchFamily="34" charset="0"/>
                <a:ea typeface="黑体" pitchFamily="49" charset="-122"/>
              </a:rPr>
              <a:t>1</a:t>
            </a:r>
            <a:r>
              <a:rPr lang="zh-CN" altLang="en-US" sz="2100" dirty="0">
                <a:solidFill>
                  <a:srgbClr val="FFC000"/>
                </a:solidFill>
                <a:latin typeface="Arial" pitchFamily="34" charset="0"/>
                <a:ea typeface="黑体" pitchFamily="49" charset="-122"/>
              </a:rPr>
              <a:t>＞</a:t>
            </a:r>
            <a:r>
              <a:rPr lang="en-US" altLang="zh-CN" sz="2100" dirty="0">
                <a:solidFill>
                  <a:srgbClr val="FFC000"/>
                </a:solidFill>
                <a:latin typeface="Arial" pitchFamily="34" charset="0"/>
                <a:ea typeface="黑体" pitchFamily="49" charset="-122"/>
              </a:rPr>
              <a:t>[INNER JOIN | LEFT | RIGHT ] [ </a:t>
            </a:r>
            <a:r>
              <a:rPr lang="zh-CN" altLang="en-US" sz="2100" dirty="0">
                <a:solidFill>
                  <a:srgbClr val="FFC000"/>
                </a:solidFill>
                <a:latin typeface="Arial" pitchFamily="34" charset="0"/>
                <a:ea typeface="黑体" pitchFamily="49" charset="-122"/>
              </a:rPr>
              <a:t>＜表名或查询</a:t>
            </a:r>
            <a:r>
              <a:rPr lang="en-US" altLang="zh-CN" sz="2100" dirty="0">
                <a:solidFill>
                  <a:srgbClr val="FFC000"/>
                </a:solidFill>
                <a:latin typeface="Arial" pitchFamily="34" charset="0"/>
                <a:ea typeface="黑体" pitchFamily="49" charset="-122"/>
              </a:rPr>
              <a:t>2</a:t>
            </a:r>
            <a:r>
              <a:rPr lang="zh-CN" altLang="en-US" sz="2100" dirty="0">
                <a:solidFill>
                  <a:srgbClr val="FFC000"/>
                </a:solidFill>
                <a:latin typeface="Arial" pitchFamily="34" charset="0"/>
                <a:ea typeface="黑体" pitchFamily="49" charset="-122"/>
              </a:rPr>
              <a:t>＞</a:t>
            </a:r>
            <a:r>
              <a:rPr lang="en-US" altLang="zh-CN" sz="2100" dirty="0" smtClean="0">
                <a:solidFill>
                  <a:srgbClr val="FFC000"/>
                </a:solidFill>
                <a:latin typeface="Arial" pitchFamily="34" charset="0"/>
                <a:ea typeface="黑体" pitchFamily="49" charset="-122"/>
              </a:rPr>
              <a:t>]…ON </a:t>
            </a:r>
            <a:r>
              <a:rPr lang="en-US" altLang="zh-CN" sz="2100" dirty="0">
                <a:solidFill>
                  <a:srgbClr val="FFC000"/>
                </a:solidFill>
                <a:latin typeface="Arial" pitchFamily="34" charset="0"/>
                <a:ea typeface="黑体" pitchFamily="49" charset="-122"/>
              </a:rPr>
              <a:t>&lt;</a:t>
            </a:r>
            <a:r>
              <a:rPr lang="zh-CN" altLang="en-US" sz="2100" dirty="0">
                <a:solidFill>
                  <a:srgbClr val="FFC000"/>
                </a:solidFill>
                <a:latin typeface="Arial" pitchFamily="34" charset="0"/>
                <a:ea typeface="黑体" pitchFamily="49" charset="-122"/>
              </a:rPr>
              <a:t>连接条件</a:t>
            </a:r>
            <a:r>
              <a:rPr lang="en-US" altLang="zh-CN" sz="2100" dirty="0" smtClean="0">
                <a:solidFill>
                  <a:srgbClr val="FFC000"/>
                </a:solidFill>
                <a:latin typeface="Arial" pitchFamily="34" charset="0"/>
                <a:ea typeface="黑体" pitchFamily="49" charset="-122"/>
              </a:rPr>
              <a:t>&gt;…[</a:t>
            </a:r>
            <a:r>
              <a:rPr lang="en-US" altLang="zh-CN" sz="2100" dirty="0">
                <a:solidFill>
                  <a:srgbClr val="FFC000"/>
                </a:solidFill>
                <a:latin typeface="Arial" pitchFamily="34" charset="0"/>
                <a:ea typeface="黑体" pitchFamily="49" charset="-122"/>
              </a:rPr>
              <a:t>WHERE &lt;</a:t>
            </a:r>
            <a:r>
              <a:rPr lang="zh-CN" altLang="en-US" sz="2100" dirty="0">
                <a:solidFill>
                  <a:srgbClr val="FFC000"/>
                </a:solidFill>
                <a:latin typeface="Arial" pitchFamily="34" charset="0"/>
                <a:ea typeface="黑体" pitchFamily="49" charset="-122"/>
              </a:rPr>
              <a:t>条件表达式</a:t>
            </a:r>
            <a:r>
              <a:rPr lang="en-US" altLang="zh-CN" sz="2100" dirty="0">
                <a:solidFill>
                  <a:srgbClr val="FFC000"/>
                </a:solidFill>
                <a:latin typeface="Arial" pitchFamily="34" charset="0"/>
                <a:ea typeface="黑体" pitchFamily="49" charset="-122"/>
              </a:rPr>
              <a:t>&gt;</a:t>
            </a:r>
          </a:p>
          <a:p>
            <a:r>
              <a:rPr lang="zh-CN" altLang="en-US" sz="2100" dirty="0" smtClean="0">
                <a:latin typeface="Arial" pitchFamily="34" charset="0"/>
                <a:ea typeface="黑体" pitchFamily="49" charset="-122"/>
              </a:rPr>
              <a:t>       其中</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en-US" altLang="zh-CN" sz="2100" dirty="0">
                <a:latin typeface="Arial" pitchFamily="34" charset="0"/>
                <a:ea typeface="黑体" pitchFamily="49" charset="-122"/>
              </a:rPr>
              <a:t>INNER JOIN</a:t>
            </a:r>
            <a:r>
              <a:rPr lang="zh-CN" altLang="en-US" sz="2100" dirty="0">
                <a:latin typeface="Arial" pitchFamily="34" charset="0"/>
                <a:ea typeface="黑体" pitchFamily="49" charset="-122"/>
              </a:rPr>
              <a:t>称为内部连接，只要两个表的公共字段有匹配值，就将这两个表中的记录组合起来。</a:t>
            </a:r>
          </a:p>
          <a:p>
            <a:r>
              <a:rPr lang="zh-CN" altLang="en-US" sz="2100" dirty="0" smtClean="0">
                <a:latin typeface="Arial" pitchFamily="34" charset="0"/>
                <a:ea typeface="黑体" pitchFamily="49" charset="-122"/>
              </a:rPr>
              <a:t>       ⑵</a:t>
            </a:r>
            <a:r>
              <a:rPr lang="en-US" altLang="zh-CN" sz="2100" dirty="0">
                <a:latin typeface="Arial" pitchFamily="34" charset="0"/>
                <a:ea typeface="黑体" pitchFamily="49" charset="-122"/>
              </a:rPr>
              <a:t>LEFT | RIGHT  </a:t>
            </a:r>
            <a:r>
              <a:rPr lang="zh-CN" altLang="en-US" sz="2100" dirty="0">
                <a:latin typeface="Arial" pitchFamily="34" charset="0"/>
                <a:ea typeface="黑体" pitchFamily="49" charset="-122"/>
              </a:rPr>
              <a:t>通过 </a:t>
            </a:r>
            <a:r>
              <a:rPr lang="en-US" altLang="zh-CN" sz="2100" dirty="0">
                <a:latin typeface="Arial" pitchFamily="34" charset="0"/>
                <a:ea typeface="黑体" pitchFamily="49" charset="-122"/>
              </a:rPr>
              <a:t>LEFT JOIN </a:t>
            </a:r>
            <a:r>
              <a:rPr lang="zh-CN" altLang="en-US" sz="2100" dirty="0">
                <a:latin typeface="Arial" pitchFamily="34" charset="0"/>
                <a:ea typeface="黑体" pitchFamily="49" charset="-122"/>
              </a:rPr>
              <a:t>操作可以创建一个左外部联接。左外部联接包含两个表中第一个（左）表中的所有记录，即使在第二个（右）表中没有匹配的记录值。左连接或右连接，通常用得较少。</a:t>
            </a:r>
          </a:p>
          <a:p>
            <a:r>
              <a:rPr lang="zh-CN" altLang="en-US" sz="2100" dirty="0" smtClean="0">
                <a:latin typeface="Arial" pitchFamily="34" charset="0"/>
                <a:ea typeface="黑体" pitchFamily="49" charset="-122"/>
              </a:rPr>
              <a:t>       ⑶</a:t>
            </a:r>
            <a:r>
              <a:rPr lang="zh-CN" altLang="en-US" sz="2100" dirty="0">
                <a:latin typeface="Arial" pitchFamily="34" charset="0"/>
                <a:ea typeface="黑体" pitchFamily="49" charset="-122"/>
              </a:rPr>
              <a:t>若已用</a:t>
            </a:r>
            <a:r>
              <a:rPr lang="en-US" altLang="zh-CN" sz="2100" dirty="0">
                <a:latin typeface="Arial" pitchFamily="34" charset="0"/>
                <a:ea typeface="黑体" pitchFamily="49" charset="-122"/>
              </a:rPr>
              <a:t>JOIN…ON</a:t>
            </a:r>
            <a:r>
              <a:rPr lang="zh-CN" altLang="en-US" sz="2100" dirty="0">
                <a:latin typeface="Arial" pitchFamily="34" charset="0"/>
                <a:ea typeface="黑体" pitchFamily="49" charset="-122"/>
              </a:rPr>
              <a:t>子句指定了连接，</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子句中只须指定搜索条件，表示在已连接条件产生的记录中搜索记录，也可以省去</a:t>
            </a:r>
            <a:r>
              <a:rPr lang="en-US" altLang="zh-CN" sz="2100" dirty="0">
                <a:latin typeface="Arial" pitchFamily="34" charset="0"/>
                <a:ea typeface="黑体" pitchFamily="49" charset="-122"/>
              </a:rPr>
              <a:t>JOIN…ON</a:t>
            </a:r>
            <a:r>
              <a:rPr lang="zh-CN" altLang="en-US" sz="2100" dirty="0">
                <a:latin typeface="Arial" pitchFamily="34" charset="0"/>
                <a:ea typeface="黑体" pitchFamily="49" charset="-122"/>
              </a:rPr>
              <a:t>子句，一次性地在</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子保句中指定连接条件和搜索条件，此时连接条件通常为内部连接。</a:t>
            </a:r>
          </a:p>
          <a:p>
            <a:r>
              <a:rPr lang="zh-CN" altLang="en-US" sz="2100" dirty="0" smtClean="0">
                <a:latin typeface="Arial" pitchFamily="34" charset="0"/>
                <a:ea typeface="黑体" pitchFamily="49" charset="-122"/>
              </a:rPr>
              <a:t>       ⑷</a:t>
            </a:r>
            <a:r>
              <a:rPr lang="zh-CN" altLang="en-US" sz="2100" dirty="0">
                <a:latin typeface="Arial" pitchFamily="34" charset="0"/>
                <a:ea typeface="黑体" pitchFamily="49" charset="-122"/>
              </a:rPr>
              <a:t>对于连接的多个表，为了区别是哪个表中的列，在连接条件中通过“表名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字段名”指定连接，如，“课程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课程名”表示“课程”表的“课程名”列</a:t>
            </a:r>
            <a:r>
              <a:rPr lang="zh-CN" altLang="en-US"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1438" y="116632"/>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3</a:t>
            </a:r>
            <a:r>
              <a:rPr lang="zh-CN" altLang="en-US" sz="2100" dirty="0" smtClean="0">
                <a:ea typeface="黑体" pitchFamily="49" charset="-122"/>
              </a:rPr>
              <a:t>．多表</a:t>
            </a:r>
            <a:r>
              <a:rPr lang="zh-CN" altLang="en-US" sz="2100" dirty="0">
                <a:ea typeface="黑体" pitchFamily="49" charset="-122"/>
              </a:rPr>
              <a:t>查询</a:t>
            </a:r>
          </a:p>
        </p:txBody>
      </p:sp>
    </p:spTree>
    <p:extLst>
      <p:ext uri="{BB962C8B-B14F-4D97-AF65-F5344CB8AC3E}">
        <p14:creationId xmlns:p14="http://schemas.microsoft.com/office/powerpoint/2010/main" val="4174141469"/>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ChangeArrowheads="1"/>
          </p:cNvSpPr>
          <p:nvPr/>
        </p:nvSpPr>
        <p:spPr bwMode="auto">
          <a:xfrm>
            <a:off x="107950" y="863600"/>
            <a:ext cx="8997950" cy="5805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数据库系统</a:t>
            </a:r>
            <a:r>
              <a:rPr lang="zh-CN" altLang="en-US" sz="2200" dirty="0">
                <a:latin typeface="Arial" pitchFamily="34" charset="0"/>
                <a:ea typeface="黑体" pitchFamily="49" charset="-122"/>
              </a:rPr>
              <a:t>（Data Base System，简称DBS）是指计算机系统引入数据库后的系统构成，是一个具有管理数据库功能的计算机软硬件综合系统。具体地说，它主要包括如下几个组成部分。</a:t>
            </a:r>
          </a:p>
          <a:p>
            <a:r>
              <a:rPr lang="zh-CN" altLang="en-US" sz="2200" dirty="0">
                <a:latin typeface="Arial" pitchFamily="34" charset="0"/>
                <a:ea typeface="黑体" pitchFamily="49" charset="-122"/>
              </a:rPr>
              <a:t>       </a:t>
            </a:r>
            <a:r>
              <a:rPr lang="zh-CN" altLang="en-US" sz="2200" dirty="0" smtClean="0">
                <a:solidFill>
                  <a:srgbClr val="FFFF00"/>
                </a:solidFill>
                <a:latin typeface="Arial" pitchFamily="34" charset="0"/>
                <a:ea typeface="黑体" pitchFamily="49" charset="-122"/>
              </a:rPr>
              <a:t>⑴</a:t>
            </a:r>
            <a:r>
              <a:rPr lang="zh-CN" altLang="en-US" sz="2200" dirty="0">
                <a:solidFill>
                  <a:srgbClr val="FFFF00"/>
                </a:solidFill>
                <a:latin typeface="Arial" pitchFamily="34" charset="0"/>
                <a:ea typeface="黑体" pitchFamily="49" charset="-122"/>
              </a:rPr>
              <a:t>硬件系统：</a:t>
            </a:r>
            <a:r>
              <a:rPr lang="zh-CN" altLang="en-US" sz="2200" dirty="0">
                <a:latin typeface="Arial" pitchFamily="34" charset="0"/>
                <a:ea typeface="黑体" pitchFamily="49" charset="-122"/>
              </a:rPr>
              <a:t>它是数据库系统的物理支持，包括主机、显示器、外存储器、输入/输出设备等。</a:t>
            </a:r>
          </a:p>
          <a:p>
            <a:r>
              <a:rPr lang="zh-CN" altLang="en-US" sz="2200" dirty="0">
                <a:latin typeface="Arial" pitchFamily="34" charset="0"/>
                <a:ea typeface="黑体" pitchFamily="49" charset="-122"/>
              </a:rPr>
              <a:t>       </a:t>
            </a:r>
            <a:r>
              <a:rPr lang="zh-CN" altLang="en-US" sz="2200" dirty="0" smtClean="0">
                <a:solidFill>
                  <a:srgbClr val="FFFF00"/>
                </a:solidFill>
                <a:latin typeface="Arial" pitchFamily="34" charset="0"/>
                <a:ea typeface="黑体" pitchFamily="49" charset="-122"/>
              </a:rPr>
              <a:t>⑵</a:t>
            </a:r>
            <a:r>
              <a:rPr lang="zh-CN" altLang="en-US" sz="2200" dirty="0">
                <a:solidFill>
                  <a:srgbClr val="FFFF00"/>
                </a:solidFill>
                <a:latin typeface="Arial" pitchFamily="34" charset="0"/>
                <a:ea typeface="黑体" pitchFamily="49" charset="-122"/>
              </a:rPr>
              <a:t>软件系统</a:t>
            </a:r>
            <a:r>
              <a:rPr lang="zh-CN" altLang="en-US" sz="2200" dirty="0">
                <a:latin typeface="Arial" pitchFamily="34" charset="0"/>
                <a:ea typeface="黑体" pitchFamily="49" charset="-122"/>
              </a:rPr>
              <a:t>：有系统软件和应用软件。系统软件包括支持数据库管理系统运行的操作系统(如Windows XP)、数据库管理系统(如Access 2003)、开发应用系统的高级语言及其编译系统等；应用软件是指在数据库管理系统基础上，用户根据实际问题自行开发的应用程序。</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⑶</a:t>
            </a:r>
            <a:r>
              <a:rPr lang="zh-CN" altLang="en-US" sz="2200" dirty="0">
                <a:latin typeface="Arial" pitchFamily="34" charset="0"/>
                <a:ea typeface="黑体" pitchFamily="49" charset="-122"/>
              </a:rPr>
              <a:t>数据库。是数据库系统的管理对象，为用户提供数据的信息源。</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⑷</a:t>
            </a:r>
            <a:r>
              <a:rPr lang="zh-CN" altLang="en-US" sz="2200" dirty="0">
                <a:latin typeface="Arial" pitchFamily="34" charset="0"/>
                <a:ea typeface="黑体" pitchFamily="49" charset="-122"/>
              </a:rPr>
              <a:t>数据库管理员。是负责管理和控制数据库系统的维护管理人员。</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⑸</a:t>
            </a:r>
            <a:r>
              <a:rPr lang="zh-CN" altLang="en-US" sz="2200" dirty="0">
                <a:latin typeface="Arial" pitchFamily="34" charset="0"/>
                <a:ea typeface="黑体" pitchFamily="49" charset="-122"/>
              </a:rPr>
              <a:t>用户。数据库的使用者，用户包括专业用户和最终用户。用户可以利用数据库管理系统软件提供的命令访问数据库并进行各种操作。专业用户即程序员，是负责开发应用系统程序的设计人员。最终用户是对数据库进行查询或通过数据库应用系统提供的界面使用数据库的人员。</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数据库系统</a:t>
            </a:r>
            <a:r>
              <a:rPr lang="zh-CN" altLang="en-US" sz="2200" dirty="0">
                <a:latin typeface="Arial" pitchFamily="34" charset="0"/>
                <a:ea typeface="黑体" pitchFamily="49" charset="-122"/>
              </a:rPr>
              <a:t>具有数据的结构化、共享性、独立性、可控冗余度以及数据的安全性、完整性和并发控制等特点。</a:t>
            </a:r>
          </a:p>
        </p:txBody>
      </p:sp>
      <p:sp>
        <p:nvSpPr>
          <p:cNvPr id="365571" name="Rectangle 3"/>
          <p:cNvSpPr>
            <a:spLocks noChangeArrowheads="1"/>
          </p:cNvSpPr>
          <p:nvPr/>
        </p:nvSpPr>
        <p:spPr bwMode="auto">
          <a:xfrm>
            <a:off x="71438" y="260350"/>
            <a:ext cx="4535487"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a:t>
            </a:r>
            <a:r>
              <a:rPr lang="zh-CN" altLang="en-US" sz="2400" dirty="0" smtClean="0">
                <a:ea typeface="黑体" pitchFamily="49" charset="-122"/>
              </a:rPr>
              <a:t>1</a:t>
            </a:r>
            <a:r>
              <a:rPr lang="en-US" altLang="zh-CN" sz="2400" dirty="0">
                <a:ea typeface="黑体" pitchFamily="49" charset="-122"/>
              </a:rPr>
              <a:t>.3  </a:t>
            </a:r>
            <a:r>
              <a:rPr lang="en-US" sz="2400" dirty="0" err="1">
                <a:ea typeface="黑体" pitchFamily="49" charset="-122"/>
              </a:rPr>
              <a:t>数据库系统</a:t>
            </a:r>
            <a:endParaRPr lang="pt-BR" altLang="en-US" sz="2400" dirty="0">
              <a:ea typeface="黑体" pitchFamily="49" charset="-122"/>
            </a:endParaRPr>
          </a:p>
        </p:txBody>
      </p:sp>
    </p:spTree>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6408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9-39】  </a:t>
            </a:r>
            <a:r>
              <a:rPr lang="zh-CN" altLang="en-US" sz="2100" dirty="0">
                <a:latin typeface="Arial" pitchFamily="34" charset="0"/>
                <a:ea typeface="黑体" pitchFamily="49" charset="-122"/>
              </a:rPr>
              <a:t>显示所有学生的“课程名称”和“成绩”。</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p>
          <a:p>
            <a:r>
              <a:rPr lang="en-US" altLang="zh-CN" sz="2100" dirty="0" smtClean="0">
                <a:latin typeface="Arial" pitchFamily="34" charset="0"/>
                <a:ea typeface="黑体" pitchFamily="49" charset="-122"/>
              </a:rPr>
              <a:t>       Where  </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中，为了简化输入，允许在查询中使用表的别名，以缩写表名，我们可以在</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子句中为表定义一个临时别名，然后在查询中引用。例如，例</a:t>
            </a:r>
            <a:r>
              <a:rPr lang="en-US" altLang="zh-CN" sz="2100" dirty="0">
                <a:latin typeface="Arial" pitchFamily="34" charset="0"/>
                <a:ea typeface="黑体" pitchFamily="49" charset="-122"/>
              </a:rPr>
              <a:t>9-39</a:t>
            </a:r>
            <a:r>
              <a:rPr lang="zh-CN" altLang="en-US" sz="2100" dirty="0">
                <a:latin typeface="Arial" pitchFamily="34" charset="0"/>
                <a:ea typeface="黑体" pitchFamily="49" charset="-122"/>
              </a:rPr>
              <a:t>中的语句可以写成如下形式：</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B.</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课程名</a:t>
            </a:r>
            <a:r>
              <a:rPr lang="en-US" altLang="zh-CN" sz="2100" dirty="0">
                <a:latin typeface="Arial" pitchFamily="34" charset="0"/>
                <a:ea typeface="黑体" pitchFamily="49" charset="-122"/>
              </a:rPr>
              <a:t>,B.</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课程 </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B</a:t>
            </a:r>
          </a:p>
          <a:p>
            <a:r>
              <a:rPr lang="en-US" altLang="zh-CN" sz="2100" dirty="0">
                <a:latin typeface="Arial" pitchFamily="34" charset="0"/>
                <a:ea typeface="黑体" pitchFamily="49" charset="-122"/>
              </a:rPr>
              <a:t>Where  A.</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=B.</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或</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B.</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a:t>
            </a:r>
            <a:r>
              <a:rPr lang="zh-CN" altLang="en-US" sz="2100" dirty="0">
                <a:latin typeface="Arial" pitchFamily="34" charset="0"/>
                <a:ea typeface="黑体" pitchFamily="49" charset="-122"/>
              </a:rPr>
              <a:t>课程名</a:t>
            </a:r>
            <a:r>
              <a:rPr lang="en-US" altLang="zh-CN" sz="2100" dirty="0">
                <a:latin typeface="Arial" pitchFamily="34" charset="0"/>
                <a:ea typeface="黑体" pitchFamily="49" charset="-122"/>
              </a:rPr>
              <a:t>,B.</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课程 </a:t>
            </a:r>
            <a:r>
              <a:rPr lang="en-US" altLang="zh-CN" sz="2100" dirty="0">
                <a:latin typeface="Arial" pitchFamily="34" charset="0"/>
                <a:ea typeface="黑体" pitchFamily="49" charset="-122"/>
              </a:rPr>
              <a:t>AS A,</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AS B</a:t>
            </a:r>
          </a:p>
          <a:p>
            <a:r>
              <a:rPr lang="en-US" altLang="zh-CN" sz="2100" dirty="0">
                <a:latin typeface="Arial" pitchFamily="34" charset="0"/>
                <a:ea typeface="黑体" pitchFamily="49" charset="-122"/>
              </a:rPr>
              <a:t>Where  A.</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=B.</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9-40】  </a:t>
            </a:r>
            <a:r>
              <a:rPr lang="zh-CN" altLang="en-US" sz="2100" dirty="0">
                <a:latin typeface="Arial" pitchFamily="34" charset="0"/>
                <a:ea typeface="黑体" pitchFamily="49" charset="-122"/>
              </a:rPr>
              <a:t>用内部连接的方式显示所有学生的“课程名称”和“成绩”。</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p>
          <a:p>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课程 </a:t>
            </a:r>
            <a:r>
              <a:rPr lang="en-US" altLang="zh-CN" sz="2100" dirty="0">
                <a:latin typeface="Arial" pitchFamily="34" charset="0"/>
                <a:ea typeface="黑体" pitchFamily="49" charset="-122"/>
              </a:rPr>
              <a:t>Inner Join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9-41】  </a:t>
            </a:r>
            <a:r>
              <a:rPr lang="zh-CN" altLang="en-US" sz="2100" dirty="0">
                <a:latin typeface="Arial" pitchFamily="34" charset="0"/>
                <a:ea typeface="黑体" pitchFamily="49" charset="-122"/>
              </a:rPr>
              <a:t>用内部连接的方式显示课程号为“</a:t>
            </a:r>
            <a:r>
              <a:rPr lang="en-US" altLang="zh-CN" sz="2100" dirty="0">
                <a:latin typeface="Arial" pitchFamily="34" charset="0"/>
                <a:ea typeface="黑体" pitchFamily="49" charset="-122"/>
              </a:rPr>
              <a:t>K105”</a:t>
            </a:r>
            <a:r>
              <a:rPr lang="zh-CN" altLang="en-US" sz="2100" dirty="0">
                <a:latin typeface="Arial" pitchFamily="34" charset="0"/>
                <a:ea typeface="黑体" pitchFamily="49" charset="-122"/>
              </a:rPr>
              <a:t>的所有学生的“课程名称”和“成绩”。</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p>
          <a:p>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课程 </a:t>
            </a:r>
            <a:r>
              <a:rPr lang="en-US" altLang="zh-CN" sz="2100" dirty="0">
                <a:latin typeface="Arial" pitchFamily="34" charset="0"/>
                <a:ea typeface="黑体" pitchFamily="49" charset="-122"/>
              </a:rPr>
              <a:t>Inner Join </a:t>
            </a:r>
            <a:r>
              <a:rPr lang="zh-CN" altLang="en-US" sz="2100" dirty="0">
                <a:latin typeface="Arial" pitchFamily="34" charset="0"/>
                <a:ea typeface="黑体" pitchFamily="49" charset="-122"/>
              </a:rPr>
              <a:t>成绩 </a:t>
            </a:r>
            <a:r>
              <a:rPr lang="en-US" altLang="zh-CN" sz="2100" dirty="0">
                <a:latin typeface="Arial" pitchFamily="34" charset="0"/>
                <a:ea typeface="黑体" pitchFamily="49" charset="-122"/>
              </a:rPr>
              <a:t>On  </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成绩</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课程号</a:t>
            </a:r>
          </a:p>
          <a:p>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课程</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课程号</a:t>
            </a:r>
            <a:r>
              <a:rPr lang="en-US" altLang="zh-CN" sz="2100" dirty="0">
                <a:latin typeface="Arial" pitchFamily="34" charset="0"/>
                <a:ea typeface="黑体" pitchFamily="49" charset="-122"/>
              </a:rPr>
              <a:t>="K105</a:t>
            </a:r>
            <a:r>
              <a:rPr lang="en-US" altLang="zh-CN"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Tree>
    <p:extLst>
      <p:ext uri="{BB962C8B-B14F-4D97-AF65-F5344CB8AC3E}">
        <p14:creationId xmlns:p14="http://schemas.microsoft.com/office/powerpoint/2010/main" val="672182832"/>
      </p:ext>
    </p:extLst>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smtClean="0">
                <a:latin typeface="Arial" pitchFamily="34" charset="0"/>
                <a:ea typeface="黑体" pitchFamily="49" charset="-122"/>
              </a:rPr>
              <a:t>例</a:t>
            </a:r>
            <a:r>
              <a:rPr lang="en-US" altLang="zh-CN" sz="2000" dirty="0" smtClean="0">
                <a:latin typeface="Arial" pitchFamily="34" charset="0"/>
                <a:ea typeface="黑体" pitchFamily="49" charset="-122"/>
              </a:rPr>
              <a:t>9-42】  </a:t>
            </a:r>
            <a:r>
              <a:rPr lang="zh-CN" altLang="en-US" sz="2000" dirty="0" smtClean="0">
                <a:latin typeface="Arial" pitchFamily="34" charset="0"/>
                <a:ea typeface="黑体" pitchFamily="49" charset="-122"/>
              </a:rPr>
              <a:t>用左连接显示所有学生的“课程名称”和“成绩”。</a:t>
            </a:r>
          </a:p>
          <a:p>
            <a:r>
              <a:rPr lang="en-US" altLang="zh-CN" sz="2000" dirty="0" smtClean="0">
                <a:latin typeface="Arial" pitchFamily="34" charset="0"/>
                <a:ea typeface="黑体" pitchFamily="49" charset="-122"/>
              </a:rPr>
              <a:t>       Select </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成绩</a:t>
            </a:r>
          </a:p>
          <a:p>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课程 </a:t>
            </a:r>
            <a:r>
              <a:rPr lang="en-US" altLang="zh-CN" sz="2000" dirty="0">
                <a:latin typeface="Arial" pitchFamily="34" charset="0"/>
                <a:ea typeface="黑体" pitchFamily="49" charset="-122"/>
              </a:rPr>
              <a:t>Left Join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On  </a:t>
            </a:r>
            <a:r>
              <a:rPr lang="zh-CN" altLang="en-US" sz="2000" dirty="0">
                <a:latin typeface="Arial" pitchFamily="34" charset="0"/>
                <a:ea typeface="黑体" pitchFamily="49" charset="-122"/>
              </a:rPr>
              <a:t>课程</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课程号</a:t>
            </a:r>
            <a:r>
              <a:rPr lang="en-US" altLang="zh-CN" sz="2000" dirty="0">
                <a:latin typeface="Arial" pitchFamily="34" charset="0"/>
                <a:ea typeface="黑体" pitchFamily="49" charset="-122"/>
              </a:rPr>
              <a:t>;</a:t>
            </a:r>
          </a:p>
          <a:p>
            <a:r>
              <a:rPr lang="zh-CN" altLang="en-US" sz="2000" dirty="0">
                <a:latin typeface="Arial" pitchFamily="34" charset="0"/>
                <a:ea typeface="黑体" pitchFamily="49" charset="-122"/>
              </a:rPr>
              <a:t>查询结果如图</a:t>
            </a:r>
            <a:r>
              <a:rPr lang="en-US" altLang="zh-CN" sz="2000" dirty="0">
                <a:latin typeface="Arial" pitchFamily="34" charset="0"/>
                <a:ea typeface="黑体" pitchFamily="49" charset="-122"/>
              </a:rPr>
              <a:t>9-73</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      </a:t>
            </a:r>
            <a:endParaRPr lang="zh-CN" altLang="en-US" sz="2000" dirty="0">
              <a:latin typeface="Arial" pitchFamily="34" charset="0"/>
              <a:ea typeface="黑体" pitchFamily="49" charset="-122"/>
            </a:endParaRP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9-43】  </a:t>
            </a:r>
            <a:r>
              <a:rPr lang="zh-CN" altLang="en-US" sz="2000" dirty="0">
                <a:latin typeface="Arial" pitchFamily="34" charset="0"/>
                <a:ea typeface="黑体" pitchFamily="49" charset="-122"/>
              </a:rPr>
              <a:t>用右</a:t>
            </a:r>
            <a:r>
              <a:rPr lang="zh-CN" altLang="en-US" sz="2000" dirty="0" smtClean="0">
                <a:latin typeface="Arial" pitchFamily="34" charset="0"/>
                <a:ea typeface="黑体" pitchFamily="49" charset="-122"/>
              </a:rPr>
              <a:t>连接显示</a:t>
            </a:r>
            <a:r>
              <a:rPr lang="zh-CN" altLang="en-US" sz="2000" dirty="0">
                <a:latin typeface="Arial" pitchFamily="34" charset="0"/>
                <a:ea typeface="黑体" pitchFamily="49" charset="-122"/>
              </a:rPr>
              <a:t>所有学生的“课程名称”和“成绩”。</a:t>
            </a:r>
          </a:p>
          <a:p>
            <a:r>
              <a:rPr lang="en-US" altLang="zh-CN" sz="2000" dirty="0">
                <a:latin typeface="Arial" pitchFamily="34" charset="0"/>
                <a:ea typeface="黑体" pitchFamily="49" charset="-122"/>
              </a:rPr>
              <a:t>Select </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成绩</a:t>
            </a:r>
          </a:p>
          <a:p>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课程 </a:t>
            </a:r>
            <a:r>
              <a:rPr lang="en-US" altLang="zh-CN" sz="2000" dirty="0">
                <a:latin typeface="Arial" pitchFamily="34" charset="0"/>
                <a:ea typeface="黑体" pitchFamily="49" charset="-122"/>
              </a:rPr>
              <a:t>Right Join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On  </a:t>
            </a:r>
            <a:r>
              <a:rPr lang="zh-CN" altLang="en-US" sz="2000" dirty="0">
                <a:latin typeface="Arial" pitchFamily="34" charset="0"/>
                <a:ea typeface="黑体" pitchFamily="49" charset="-122"/>
              </a:rPr>
              <a:t>课程</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课程号</a:t>
            </a:r>
            <a:r>
              <a:rPr lang="en-US" altLang="zh-CN" sz="2000" dirty="0">
                <a:latin typeface="Arial" pitchFamily="34" charset="0"/>
                <a:ea typeface="黑体" pitchFamily="49" charset="-122"/>
              </a:rPr>
              <a:t>;</a:t>
            </a:r>
          </a:p>
          <a:p>
            <a:r>
              <a:rPr lang="zh-CN" altLang="en-US" sz="2000" dirty="0">
                <a:latin typeface="Arial" pitchFamily="34" charset="0"/>
                <a:ea typeface="黑体" pitchFamily="49" charset="-122"/>
              </a:rPr>
              <a:t>查询结果如图</a:t>
            </a:r>
            <a:r>
              <a:rPr lang="en-US" altLang="zh-CN" sz="2000" dirty="0">
                <a:latin typeface="Arial" pitchFamily="34" charset="0"/>
                <a:ea typeface="黑体" pitchFamily="49" charset="-122"/>
              </a:rPr>
              <a:t>9-74</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
        <p:nvSpPr>
          <p:cNvPr id="3" name="矩形 2"/>
          <p:cNvSpPr/>
          <p:nvPr/>
        </p:nvSpPr>
        <p:spPr>
          <a:xfrm>
            <a:off x="3825733" y="5761180"/>
            <a:ext cx="2900363" cy="369332"/>
          </a:xfrm>
          <a:prstGeom prst="rect">
            <a:avLst/>
          </a:prstGeom>
        </p:spPr>
        <p:txBody>
          <a:bodyPr wrap="square">
            <a:spAutoFit/>
          </a:bodyPr>
          <a:lstStyle/>
          <a:p>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9-73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9-42</a:t>
            </a:r>
            <a:r>
              <a:rPr lang="zh-CN" altLang="en-US" dirty="0">
                <a:solidFill>
                  <a:srgbClr val="FFFFFF"/>
                </a:solidFill>
                <a:latin typeface="Arial" pitchFamily="34" charset="0"/>
                <a:ea typeface="黑体" pitchFamily="49" charset="-122"/>
              </a:rPr>
              <a:t>的查询结果 </a:t>
            </a:r>
            <a:endParaRPr lang="zh-CN" altLang="en-US" dirty="0"/>
          </a:p>
        </p:txBody>
      </p:sp>
      <p:sp>
        <p:nvSpPr>
          <p:cNvPr id="4" name="矩形 3"/>
          <p:cNvSpPr/>
          <p:nvPr/>
        </p:nvSpPr>
        <p:spPr>
          <a:xfrm>
            <a:off x="5995897" y="6384868"/>
            <a:ext cx="290036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9-74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9-43</a:t>
            </a:r>
            <a:r>
              <a:rPr lang="zh-CN" altLang="en-US" dirty="0">
                <a:solidFill>
                  <a:srgbClr val="FFFFFF"/>
                </a:solidFill>
                <a:latin typeface="Arial" pitchFamily="34" charset="0"/>
                <a:ea typeface="黑体" pitchFamily="49" charset="-122"/>
              </a:rPr>
              <a:t>的查询结果</a:t>
            </a:r>
          </a:p>
        </p:txBody>
      </p:sp>
      <p:pic>
        <p:nvPicPr>
          <p:cNvPr id="5" name="图片 4" descr="C:\Users\ADMINI~1\AppData\Local\Temp\SNAGHTML6d37f3.PNG"/>
          <p:cNvPicPr/>
          <p:nvPr/>
        </p:nvPicPr>
        <p:blipFill>
          <a:blip r:embed="rId2">
            <a:extLst>
              <a:ext uri="{28A0092B-C50C-407E-A947-70E740481C1C}">
                <a14:useLocalDpi xmlns:a14="http://schemas.microsoft.com/office/drawing/2010/main" val="0"/>
              </a:ext>
            </a:extLst>
          </a:blip>
          <a:srcRect/>
          <a:stretch>
            <a:fillRect/>
          </a:stretch>
        </p:blipFill>
        <p:spPr bwMode="auto">
          <a:xfrm>
            <a:off x="5004047" y="2492896"/>
            <a:ext cx="1983701" cy="3240360"/>
          </a:xfrm>
          <a:prstGeom prst="rect">
            <a:avLst/>
          </a:prstGeom>
          <a:noFill/>
          <a:ln>
            <a:noFill/>
          </a:ln>
        </p:spPr>
      </p:pic>
      <p:pic>
        <p:nvPicPr>
          <p:cNvPr id="6" name="图片 5" descr="C:\Users\ADMINI~1\AppData\Local\Temp\SNAGHTML6ea3de.PNG"/>
          <p:cNvPicPr/>
          <p:nvPr/>
        </p:nvPicPr>
        <p:blipFill>
          <a:blip r:embed="rId3">
            <a:extLst>
              <a:ext uri="{28A0092B-C50C-407E-A947-70E740481C1C}">
                <a14:useLocalDpi xmlns:a14="http://schemas.microsoft.com/office/drawing/2010/main" val="0"/>
              </a:ext>
            </a:extLst>
          </a:blip>
          <a:srcRect/>
          <a:stretch>
            <a:fillRect/>
          </a:stretch>
        </p:blipFill>
        <p:spPr bwMode="auto">
          <a:xfrm>
            <a:off x="6726096" y="3140968"/>
            <a:ext cx="2166384" cy="3240360"/>
          </a:xfrm>
          <a:prstGeom prst="rect">
            <a:avLst/>
          </a:prstGeom>
          <a:noFill/>
          <a:ln>
            <a:noFill/>
          </a:ln>
        </p:spPr>
      </p:pic>
      <p:sp>
        <p:nvSpPr>
          <p:cNvPr id="7" name="Rectangle 2"/>
          <p:cNvSpPr>
            <a:spLocks noChangeArrowheads="1"/>
          </p:cNvSpPr>
          <p:nvPr/>
        </p:nvSpPr>
        <p:spPr bwMode="auto">
          <a:xfrm>
            <a:off x="71438" y="3198472"/>
            <a:ext cx="4932610" cy="2534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9-44】  </a:t>
            </a:r>
            <a:r>
              <a:rPr lang="zh-CN" altLang="en-US" sz="2000" dirty="0">
                <a:latin typeface="Arial" pitchFamily="34" charset="0"/>
                <a:ea typeface="黑体" pitchFamily="49" charset="-122"/>
              </a:rPr>
              <a:t>显示“系别”为“</a:t>
            </a:r>
            <a:r>
              <a:rPr lang="en-US" altLang="zh-CN" sz="2000" dirty="0">
                <a:latin typeface="Arial" pitchFamily="34" charset="0"/>
                <a:ea typeface="黑体" pitchFamily="49" charset="-122"/>
              </a:rPr>
              <a:t>01”</a:t>
            </a:r>
            <a:r>
              <a:rPr lang="zh-CN" altLang="en-US" sz="2000" dirty="0">
                <a:latin typeface="Arial" pitchFamily="34" charset="0"/>
                <a:ea typeface="黑体" pitchFamily="49" charset="-122"/>
              </a:rPr>
              <a:t>的课程成绩平均分。</a:t>
            </a:r>
          </a:p>
          <a:p>
            <a:r>
              <a:rPr lang="en-US" altLang="zh-CN" sz="2000" dirty="0" smtClean="0">
                <a:solidFill>
                  <a:srgbClr val="FFC000"/>
                </a:solidFill>
                <a:latin typeface="Arial" pitchFamily="34" charset="0"/>
                <a:ea typeface="黑体" pitchFamily="49" charset="-122"/>
              </a:rPr>
              <a:t>       Select </a:t>
            </a:r>
            <a:r>
              <a:rPr lang="zh-CN" altLang="en-US" sz="2000" dirty="0">
                <a:solidFill>
                  <a:srgbClr val="FFC000"/>
                </a:solidFill>
                <a:latin typeface="Arial" pitchFamily="34" charset="0"/>
                <a:ea typeface="黑体" pitchFamily="49" charset="-122"/>
              </a:rPr>
              <a:t>成绩</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课程号</a:t>
            </a:r>
            <a:r>
              <a:rPr lang="en-US" altLang="zh-CN" sz="2000" dirty="0">
                <a:solidFill>
                  <a:srgbClr val="FFC000"/>
                </a:solidFill>
                <a:latin typeface="Arial" pitchFamily="34" charset="0"/>
                <a:ea typeface="黑体" pitchFamily="49" charset="-122"/>
              </a:rPr>
              <a:t>, </a:t>
            </a:r>
            <a:r>
              <a:rPr lang="en-US" altLang="zh-CN" sz="2000" dirty="0" err="1">
                <a:solidFill>
                  <a:srgbClr val="FFC000"/>
                </a:solidFill>
                <a:latin typeface="Arial" pitchFamily="34" charset="0"/>
                <a:ea typeface="黑体" pitchFamily="49" charset="-122"/>
              </a:rPr>
              <a:t>Avg</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成绩</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成绩</a:t>
            </a:r>
            <a:r>
              <a:rPr lang="en-US" altLang="zh-CN" sz="2000" dirty="0">
                <a:solidFill>
                  <a:srgbClr val="FFC000"/>
                </a:solidFill>
                <a:latin typeface="Arial" pitchFamily="34" charset="0"/>
                <a:ea typeface="黑体" pitchFamily="49" charset="-122"/>
              </a:rPr>
              <a:t>) As </a:t>
            </a:r>
            <a:r>
              <a:rPr lang="zh-CN" altLang="en-US" sz="2000" dirty="0">
                <a:solidFill>
                  <a:srgbClr val="FFC000"/>
                </a:solidFill>
                <a:latin typeface="Arial" pitchFamily="34" charset="0"/>
                <a:ea typeface="黑体" pitchFamily="49" charset="-122"/>
              </a:rPr>
              <a:t>平均分</a:t>
            </a:r>
          </a:p>
          <a:p>
            <a:r>
              <a:rPr lang="en-US" altLang="zh-CN" sz="2000" dirty="0">
                <a:solidFill>
                  <a:srgbClr val="FFC000"/>
                </a:solidFill>
                <a:latin typeface="Arial" pitchFamily="34" charset="0"/>
                <a:ea typeface="黑体" pitchFamily="49" charset="-122"/>
              </a:rPr>
              <a:t>From </a:t>
            </a:r>
            <a:r>
              <a:rPr lang="zh-CN" altLang="en-US" sz="2000" dirty="0">
                <a:solidFill>
                  <a:srgbClr val="FFC000"/>
                </a:solidFill>
                <a:latin typeface="Arial" pitchFamily="34" charset="0"/>
                <a:ea typeface="黑体" pitchFamily="49" charset="-122"/>
              </a:rPr>
              <a:t>学生</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成绩 </a:t>
            </a:r>
          </a:p>
          <a:p>
            <a:r>
              <a:rPr lang="en-US" altLang="zh-CN" sz="2000" dirty="0">
                <a:solidFill>
                  <a:srgbClr val="FFC000"/>
                </a:solidFill>
                <a:latin typeface="Arial" pitchFamily="34" charset="0"/>
                <a:ea typeface="黑体" pitchFamily="49" charset="-122"/>
              </a:rPr>
              <a:t>Where </a:t>
            </a:r>
            <a:r>
              <a:rPr lang="zh-CN" altLang="en-US" sz="2000" dirty="0">
                <a:solidFill>
                  <a:srgbClr val="FFC000"/>
                </a:solidFill>
                <a:latin typeface="Arial" pitchFamily="34" charset="0"/>
                <a:ea typeface="黑体" pitchFamily="49" charset="-122"/>
              </a:rPr>
              <a:t>学生</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学号</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成绩</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学号 </a:t>
            </a:r>
            <a:r>
              <a:rPr lang="en-US" altLang="zh-CN" sz="2000" dirty="0">
                <a:solidFill>
                  <a:srgbClr val="FFC000"/>
                </a:solidFill>
                <a:latin typeface="Arial" pitchFamily="34" charset="0"/>
                <a:ea typeface="黑体" pitchFamily="49" charset="-122"/>
              </a:rPr>
              <a:t>And </a:t>
            </a:r>
            <a:r>
              <a:rPr lang="zh-CN" altLang="en-US" sz="2000" dirty="0">
                <a:solidFill>
                  <a:srgbClr val="FFC000"/>
                </a:solidFill>
                <a:latin typeface="Arial" pitchFamily="34" charset="0"/>
                <a:ea typeface="黑体" pitchFamily="49" charset="-122"/>
              </a:rPr>
              <a:t>学生</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系别</a:t>
            </a:r>
            <a:r>
              <a:rPr lang="en-US" altLang="zh-CN" sz="2000" dirty="0">
                <a:solidFill>
                  <a:srgbClr val="FFC000"/>
                </a:solidFill>
                <a:latin typeface="Arial" pitchFamily="34" charset="0"/>
                <a:ea typeface="黑体" pitchFamily="49" charset="-122"/>
              </a:rPr>
              <a:t>="01" Group By </a:t>
            </a:r>
            <a:r>
              <a:rPr lang="zh-CN" altLang="en-US" sz="2000" dirty="0">
                <a:solidFill>
                  <a:srgbClr val="FFC000"/>
                </a:solidFill>
                <a:latin typeface="Arial" pitchFamily="34" charset="0"/>
                <a:ea typeface="黑体" pitchFamily="49" charset="-122"/>
              </a:rPr>
              <a:t>成绩</a:t>
            </a:r>
            <a:r>
              <a:rPr lang="en-US" altLang="zh-CN" sz="2000" dirty="0">
                <a:solidFill>
                  <a:srgbClr val="FFC000"/>
                </a:solidFill>
                <a:latin typeface="Arial" pitchFamily="34" charset="0"/>
                <a:ea typeface="黑体" pitchFamily="49" charset="-122"/>
              </a:rPr>
              <a:t>.</a:t>
            </a:r>
            <a:r>
              <a:rPr lang="zh-CN" altLang="en-US" sz="2000" dirty="0">
                <a:solidFill>
                  <a:srgbClr val="FFC000"/>
                </a:solidFill>
                <a:latin typeface="Arial" pitchFamily="34" charset="0"/>
                <a:ea typeface="黑体" pitchFamily="49" charset="-122"/>
              </a:rPr>
              <a:t>课程号</a:t>
            </a:r>
            <a:r>
              <a:rPr lang="en-US" altLang="zh-CN" sz="2000" dirty="0" smtClean="0">
                <a:solidFill>
                  <a:srgbClr val="FFC000"/>
                </a:solidFill>
                <a:latin typeface="Arial" pitchFamily="34" charset="0"/>
                <a:ea typeface="黑体" pitchFamily="49" charset="-122"/>
              </a:rPr>
              <a:t>;</a:t>
            </a:r>
            <a:endParaRPr lang="en-US" altLang="zh-CN" sz="2000" dirty="0">
              <a:solidFill>
                <a:srgbClr val="FFC000"/>
              </a:solidFill>
              <a:latin typeface="Arial" pitchFamily="34" charset="0"/>
              <a:ea typeface="黑体" pitchFamily="49" charset="-122"/>
            </a:endParaRPr>
          </a:p>
        </p:txBody>
      </p:sp>
    </p:spTree>
    <p:extLst>
      <p:ext uri="{BB962C8B-B14F-4D97-AF65-F5344CB8AC3E}">
        <p14:creationId xmlns:p14="http://schemas.microsoft.com/office/powerpoint/2010/main" val="3351041313"/>
      </p:ext>
    </p:extLst>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20688"/>
            <a:ext cx="8997950"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当</a:t>
            </a:r>
            <a:r>
              <a:rPr lang="zh-CN" altLang="en-US" sz="1900" dirty="0">
                <a:latin typeface="Arial" pitchFamily="34" charset="0"/>
                <a:ea typeface="黑体" pitchFamily="49" charset="-122"/>
              </a:rPr>
              <a:t>一个查询是另一个查询的条件时，称之为子查询（或称为嵌套查询）。子查询最常用于</a:t>
            </a:r>
            <a:r>
              <a:rPr lang="en-US" altLang="zh-CN" sz="1900" dirty="0">
                <a:latin typeface="Arial" pitchFamily="34" charset="0"/>
                <a:ea typeface="黑体" pitchFamily="49" charset="-122"/>
              </a:rPr>
              <a:t>SQL</a:t>
            </a:r>
            <a:r>
              <a:rPr lang="zh-CN" altLang="en-US" sz="1900" dirty="0">
                <a:latin typeface="Arial" pitchFamily="34" charset="0"/>
                <a:ea typeface="黑体" pitchFamily="49" charset="-122"/>
              </a:rPr>
              <a:t>命令的</a:t>
            </a:r>
            <a:r>
              <a:rPr lang="en-US" altLang="zh-CN" sz="1900" dirty="0">
                <a:latin typeface="Arial" pitchFamily="34" charset="0"/>
                <a:ea typeface="黑体" pitchFamily="49" charset="-122"/>
              </a:rPr>
              <a:t>WHERE</a:t>
            </a:r>
            <a:r>
              <a:rPr lang="zh-CN" altLang="en-US" sz="1900" dirty="0">
                <a:latin typeface="Arial" pitchFamily="34" charset="0"/>
                <a:ea typeface="黑体" pitchFamily="49" charset="-122"/>
              </a:rPr>
              <a:t>子句中，子查询的结果必须有确定的值</a:t>
            </a:r>
            <a:r>
              <a:rPr lang="zh-CN" altLang="en-US" sz="1900" dirty="0" smtClean="0">
                <a:latin typeface="Arial" pitchFamily="34" charset="0"/>
                <a:ea typeface="黑体" pitchFamily="49" charset="-122"/>
              </a:rPr>
              <a:t>。子</a:t>
            </a:r>
            <a:r>
              <a:rPr lang="zh-CN" altLang="en-US" sz="1900" dirty="0">
                <a:latin typeface="Arial" pitchFamily="34" charset="0"/>
                <a:ea typeface="黑体" pitchFamily="49" charset="-122"/>
              </a:rPr>
              <a:t>查询的一般格式如下：</a:t>
            </a:r>
          </a:p>
          <a:p>
            <a:r>
              <a:rPr lang="en-US" altLang="zh-CN" sz="1900" dirty="0" smtClean="0">
                <a:latin typeface="Arial" pitchFamily="34" charset="0"/>
                <a:ea typeface="黑体" pitchFamily="49" charset="-122"/>
              </a:rPr>
              <a:t>       </a:t>
            </a:r>
            <a:r>
              <a:rPr lang="en-US" altLang="zh-CN" sz="1900" dirty="0" smtClean="0">
                <a:solidFill>
                  <a:srgbClr val="FFC000"/>
                </a:solidFill>
                <a:latin typeface="Arial" pitchFamily="34" charset="0"/>
                <a:ea typeface="黑体" pitchFamily="49" charset="-122"/>
              </a:rPr>
              <a:t>… </a:t>
            </a:r>
            <a:r>
              <a:rPr lang="en-US" altLang="zh-CN" sz="1900" dirty="0">
                <a:solidFill>
                  <a:srgbClr val="FFC000"/>
                </a:solidFill>
                <a:latin typeface="Arial" pitchFamily="34" charset="0"/>
                <a:ea typeface="黑体" pitchFamily="49" charset="-122"/>
              </a:rPr>
              <a:t>WHERE [&lt;</a:t>
            </a:r>
            <a:r>
              <a:rPr lang="zh-CN" altLang="en-US" sz="1900" dirty="0">
                <a:solidFill>
                  <a:srgbClr val="FFC000"/>
                </a:solidFill>
                <a:latin typeface="Arial" pitchFamily="34" charset="0"/>
                <a:ea typeface="黑体" pitchFamily="49" charset="-122"/>
              </a:rPr>
              <a:t>表达式及比较运算符</a:t>
            </a:r>
            <a:r>
              <a:rPr lang="en-US" altLang="zh-CN" sz="1900" dirty="0">
                <a:solidFill>
                  <a:srgbClr val="FFC000"/>
                </a:solidFill>
                <a:latin typeface="Arial" pitchFamily="34" charset="0"/>
                <a:ea typeface="黑体" pitchFamily="49" charset="-122"/>
              </a:rPr>
              <a:t>&gt; [ANY | ALL | SOME] (SELECT </a:t>
            </a:r>
            <a:r>
              <a:rPr lang="zh-CN" altLang="en-US" sz="1900" dirty="0">
                <a:solidFill>
                  <a:srgbClr val="FFC000"/>
                </a:solidFill>
                <a:latin typeface="Arial" pitchFamily="34" charset="0"/>
                <a:ea typeface="黑体" pitchFamily="49" charset="-122"/>
              </a:rPr>
              <a:t>语句</a:t>
            </a:r>
            <a:r>
              <a:rPr lang="en-US" altLang="zh-CN" sz="1900" dirty="0" smtClean="0">
                <a:solidFill>
                  <a:srgbClr val="FFC000"/>
                </a:solidFill>
                <a:latin typeface="Arial" pitchFamily="34" charset="0"/>
                <a:ea typeface="黑体" pitchFamily="49" charset="-122"/>
              </a:rPr>
              <a:t>)]|</a:t>
            </a:r>
            <a:r>
              <a:rPr lang="zh-CN" altLang="en-US" sz="1900" dirty="0">
                <a:solidFill>
                  <a:srgbClr val="FFC000"/>
                </a:solidFill>
                <a:latin typeface="Arial" pitchFamily="34" charset="0"/>
                <a:ea typeface="黑体" pitchFamily="49" charset="-122"/>
              </a:rPr>
              <a:t>表达式 </a:t>
            </a:r>
            <a:r>
              <a:rPr lang="en-US" altLang="zh-CN" sz="1900" dirty="0">
                <a:solidFill>
                  <a:srgbClr val="FFC000"/>
                </a:solidFill>
                <a:latin typeface="Arial" pitchFamily="34" charset="0"/>
                <a:ea typeface="黑体" pitchFamily="49" charset="-122"/>
              </a:rPr>
              <a:t>[NOT] IN (SELECT </a:t>
            </a:r>
            <a:r>
              <a:rPr lang="zh-CN" altLang="en-US" sz="1900" dirty="0">
                <a:solidFill>
                  <a:srgbClr val="FFC000"/>
                </a:solidFill>
                <a:latin typeface="Arial" pitchFamily="34" charset="0"/>
                <a:ea typeface="黑体" pitchFamily="49" charset="-122"/>
              </a:rPr>
              <a:t>语句</a:t>
            </a:r>
            <a:r>
              <a:rPr lang="en-US" altLang="zh-CN" sz="1900" dirty="0" smtClean="0">
                <a:solidFill>
                  <a:srgbClr val="FFC000"/>
                </a:solidFill>
                <a:latin typeface="Arial" pitchFamily="34" charset="0"/>
                <a:ea typeface="黑体" pitchFamily="49" charset="-122"/>
              </a:rPr>
              <a:t>)|[</a:t>
            </a:r>
            <a:r>
              <a:rPr lang="en-US" altLang="zh-CN" sz="1900" dirty="0">
                <a:solidFill>
                  <a:srgbClr val="FFC000"/>
                </a:solidFill>
                <a:latin typeface="Arial" pitchFamily="34" charset="0"/>
                <a:ea typeface="黑体" pitchFamily="49" charset="-122"/>
              </a:rPr>
              <a:t>NOT] EXISTS (SELECT </a:t>
            </a:r>
            <a:r>
              <a:rPr lang="zh-CN" altLang="en-US" sz="1900" dirty="0">
                <a:solidFill>
                  <a:srgbClr val="FFC000"/>
                </a:solidFill>
                <a:latin typeface="Arial" pitchFamily="34" charset="0"/>
                <a:ea typeface="黑体" pitchFamily="49" charset="-122"/>
              </a:rPr>
              <a:t>语句</a:t>
            </a:r>
            <a:r>
              <a:rPr lang="en-US" altLang="zh-CN" sz="1900" dirty="0">
                <a:solidFill>
                  <a:srgbClr val="FFC000"/>
                </a:solidFill>
                <a:latin typeface="Arial" pitchFamily="34" charset="0"/>
                <a:ea typeface="黑体" pitchFamily="49" charset="-122"/>
              </a:rPr>
              <a:t>)</a:t>
            </a:r>
          </a:p>
          <a:p>
            <a:r>
              <a:rPr lang="zh-CN" altLang="en-US" sz="1900" dirty="0" smtClean="0">
                <a:latin typeface="Arial" pitchFamily="34" charset="0"/>
                <a:ea typeface="黑体" pitchFamily="49" charset="-122"/>
              </a:rPr>
              <a:t>       说明</a:t>
            </a:r>
            <a:r>
              <a:rPr lang="zh-CN" altLang="en-US" sz="1900" dirty="0">
                <a:latin typeface="Arial" pitchFamily="34" charset="0"/>
                <a:ea typeface="黑体" pitchFamily="49" charset="-122"/>
              </a:rPr>
              <a:t>：可以在 </a:t>
            </a:r>
            <a:r>
              <a:rPr lang="en-US" altLang="zh-CN" sz="1900" dirty="0">
                <a:latin typeface="Arial" pitchFamily="34" charset="0"/>
                <a:ea typeface="黑体" pitchFamily="49" charset="-122"/>
              </a:rPr>
              <a:t>SELECT </a:t>
            </a:r>
            <a:r>
              <a:rPr lang="zh-CN" altLang="en-US" sz="1900" dirty="0">
                <a:latin typeface="Arial" pitchFamily="34" charset="0"/>
                <a:ea typeface="黑体" pitchFamily="49" charset="-122"/>
              </a:rPr>
              <a:t>语句的字段列表中、在 </a:t>
            </a:r>
            <a:r>
              <a:rPr lang="en-US" altLang="zh-CN" sz="1900" dirty="0">
                <a:latin typeface="Arial" pitchFamily="34" charset="0"/>
                <a:ea typeface="黑体" pitchFamily="49" charset="-122"/>
              </a:rPr>
              <a:t>WHERE </a:t>
            </a:r>
            <a:r>
              <a:rPr lang="zh-CN" altLang="en-US" sz="1900" dirty="0">
                <a:latin typeface="Arial" pitchFamily="34" charset="0"/>
                <a:ea typeface="黑体" pitchFamily="49" charset="-122"/>
              </a:rPr>
              <a:t>子句中或在 </a:t>
            </a:r>
            <a:r>
              <a:rPr lang="en-US" altLang="zh-CN" sz="1900" dirty="0">
                <a:latin typeface="Arial" pitchFamily="34" charset="0"/>
                <a:ea typeface="黑体" pitchFamily="49" charset="-122"/>
              </a:rPr>
              <a:t>HAVING </a:t>
            </a:r>
            <a:r>
              <a:rPr lang="zh-CN" altLang="en-US" sz="1900" dirty="0">
                <a:latin typeface="Arial" pitchFamily="34" charset="0"/>
                <a:ea typeface="黑体" pitchFamily="49" charset="-122"/>
              </a:rPr>
              <a:t>子句中使用子查询来代替表达式。在子查询中，可以通过 </a:t>
            </a:r>
            <a:r>
              <a:rPr lang="en-US" altLang="zh-CN" sz="1900" dirty="0">
                <a:latin typeface="Arial" pitchFamily="34" charset="0"/>
                <a:ea typeface="黑体" pitchFamily="49" charset="-122"/>
              </a:rPr>
              <a:t>SELECT </a:t>
            </a:r>
            <a:r>
              <a:rPr lang="zh-CN" altLang="en-US" sz="1900" dirty="0">
                <a:latin typeface="Arial" pitchFamily="34" charset="0"/>
                <a:ea typeface="黑体" pitchFamily="49" charset="-122"/>
              </a:rPr>
              <a:t>语句来提供一组要在 </a:t>
            </a:r>
            <a:r>
              <a:rPr lang="en-US" altLang="zh-CN" sz="1900" dirty="0">
                <a:latin typeface="Arial" pitchFamily="34" charset="0"/>
                <a:ea typeface="黑体" pitchFamily="49" charset="-122"/>
              </a:rPr>
              <a:t>WHERE </a:t>
            </a:r>
            <a:r>
              <a:rPr lang="zh-CN" altLang="en-US" sz="1900" dirty="0">
                <a:latin typeface="Arial" pitchFamily="34" charset="0"/>
                <a:ea typeface="黑体" pitchFamily="49" charset="-122"/>
              </a:rPr>
              <a:t>或 </a:t>
            </a:r>
            <a:r>
              <a:rPr lang="en-US" altLang="zh-CN" sz="1900" dirty="0">
                <a:latin typeface="Arial" pitchFamily="34" charset="0"/>
                <a:ea typeface="黑体" pitchFamily="49" charset="-122"/>
              </a:rPr>
              <a:t>HAVING </a:t>
            </a:r>
            <a:r>
              <a:rPr lang="zh-CN" altLang="en-US" sz="1900" dirty="0">
                <a:latin typeface="Arial" pitchFamily="34" charset="0"/>
                <a:ea typeface="黑体" pitchFamily="49" charset="-122"/>
              </a:rPr>
              <a:t>子句表达式中计算的一个或多个指定值。</a:t>
            </a:r>
          </a:p>
          <a:p>
            <a:r>
              <a:rPr lang="zh-CN" altLang="en-US" sz="1900" dirty="0" smtClean="0">
                <a:latin typeface="Arial" pitchFamily="34" charset="0"/>
                <a:ea typeface="黑体" pitchFamily="49" charset="-122"/>
              </a:rPr>
              <a:t>       其中</a:t>
            </a:r>
            <a:r>
              <a:rPr lang="zh-CN" altLang="en-US" sz="1900" dirty="0">
                <a:latin typeface="Arial" pitchFamily="34" charset="0"/>
                <a:ea typeface="黑体" pitchFamily="49" charset="-122"/>
              </a:rPr>
              <a:t>：</a:t>
            </a:r>
          </a:p>
          <a:p>
            <a:r>
              <a:rPr lang="zh-CN" altLang="en-US" sz="1900" dirty="0" smtClean="0">
                <a:latin typeface="Arial" pitchFamily="34" charset="0"/>
                <a:ea typeface="黑体" pitchFamily="49" charset="-122"/>
              </a:rPr>
              <a:t>       ⑴</a:t>
            </a:r>
            <a:r>
              <a:rPr lang="en-US" altLang="zh-CN" sz="1900" dirty="0">
                <a:latin typeface="Arial" pitchFamily="34" charset="0"/>
                <a:ea typeface="黑体" pitchFamily="49" charset="-122"/>
              </a:rPr>
              <a:t>ANY </a:t>
            </a:r>
            <a:r>
              <a:rPr lang="zh-CN" altLang="en-US" sz="1900" dirty="0">
                <a:latin typeface="Arial" pitchFamily="34" charset="0"/>
                <a:ea typeface="黑体" pitchFamily="49" charset="-122"/>
              </a:rPr>
              <a:t>或 </a:t>
            </a:r>
            <a:r>
              <a:rPr lang="en-US" altLang="zh-CN" sz="1900" dirty="0">
                <a:latin typeface="Arial" pitchFamily="34" charset="0"/>
                <a:ea typeface="黑体" pitchFamily="49" charset="-122"/>
              </a:rPr>
              <a:t>SOME</a:t>
            </a:r>
            <a:r>
              <a:rPr lang="zh-CN" altLang="en-US" sz="1900" dirty="0">
                <a:latin typeface="Arial" pitchFamily="34" charset="0"/>
                <a:ea typeface="黑体" pitchFamily="49" charset="-122"/>
              </a:rPr>
              <a:t>，可以检索在主查询的记录中满足与子查询所检索出的任何记录进行比较的比较条件的记录</a:t>
            </a:r>
            <a:r>
              <a:rPr lang="zh-CN" altLang="en-US" sz="1900" dirty="0" smtClean="0">
                <a:latin typeface="Arial" pitchFamily="34" charset="0"/>
                <a:ea typeface="黑体" pitchFamily="49" charset="-122"/>
              </a:rPr>
              <a:t>。</a:t>
            </a:r>
            <a:r>
              <a:rPr lang="en-US" altLang="zh-CN" sz="1900" dirty="0" smtClean="0">
                <a:latin typeface="Arial" pitchFamily="34" charset="0"/>
                <a:ea typeface="黑体" pitchFamily="49" charset="-122"/>
              </a:rPr>
              <a:t>ANY </a:t>
            </a:r>
            <a:r>
              <a:rPr lang="zh-CN" altLang="en-US" sz="1900" dirty="0">
                <a:latin typeface="Arial" pitchFamily="34" charset="0"/>
                <a:ea typeface="黑体" pitchFamily="49" charset="-122"/>
              </a:rPr>
              <a:t>和 </a:t>
            </a:r>
            <a:r>
              <a:rPr lang="en-US" altLang="zh-CN" sz="1900" dirty="0">
                <a:latin typeface="Arial" pitchFamily="34" charset="0"/>
                <a:ea typeface="黑体" pitchFamily="49" charset="-122"/>
              </a:rPr>
              <a:t>SOME</a:t>
            </a:r>
            <a:r>
              <a:rPr lang="zh-CN" altLang="en-US" sz="1900" dirty="0">
                <a:latin typeface="Arial" pitchFamily="34" charset="0"/>
                <a:ea typeface="黑体" pitchFamily="49" charset="-122"/>
              </a:rPr>
              <a:t>谓词是同义词并可以被替换使用。</a:t>
            </a:r>
          </a:p>
          <a:p>
            <a:r>
              <a:rPr lang="zh-CN" altLang="en-US" sz="1900" dirty="0" smtClean="0">
                <a:latin typeface="Arial" pitchFamily="34" charset="0"/>
                <a:ea typeface="黑体" pitchFamily="49" charset="-122"/>
              </a:rPr>
              <a:t>       ⑵</a:t>
            </a:r>
            <a:r>
              <a:rPr lang="zh-CN" altLang="en-US" sz="1900" dirty="0">
                <a:latin typeface="Arial" pitchFamily="34" charset="0"/>
                <a:ea typeface="黑体" pitchFamily="49" charset="-122"/>
              </a:rPr>
              <a:t>使用 </a:t>
            </a:r>
            <a:r>
              <a:rPr lang="en-US" altLang="zh-CN" sz="1900" dirty="0">
                <a:latin typeface="Arial" pitchFamily="34" charset="0"/>
                <a:ea typeface="黑体" pitchFamily="49" charset="-122"/>
              </a:rPr>
              <a:t>ALL</a:t>
            </a:r>
            <a:r>
              <a:rPr lang="zh-CN" altLang="en-US" sz="1900" dirty="0">
                <a:latin typeface="Arial" pitchFamily="34" charset="0"/>
                <a:ea typeface="黑体" pitchFamily="49" charset="-122"/>
              </a:rPr>
              <a:t>，可以只检索出在主查询的记录中满足子查询所检索出的所有记录的比较条件的记录。</a:t>
            </a:r>
            <a:r>
              <a:rPr lang="en-US" altLang="zh-CN" sz="1900" dirty="0">
                <a:latin typeface="Arial" pitchFamily="34" charset="0"/>
                <a:ea typeface="黑体" pitchFamily="49" charset="-122"/>
              </a:rPr>
              <a:t>ALL</a:t>
            </a:r>
            <a:r>
              <a:rPr lang="zh-CN" altLang="en-US" sz="1900" dirty="0">
                <a:latin typeface="Arial" pitchFamily="34" charset="0"/>
                <a:ea typeface="黑体" pitchFamily="49" charset="-122"/>
              </a:rPr>
              <a:t>比</a:t>
            </a:r>
            <a:r>
              <a:rPr lang="en-US" altLang="zh-CN" sz="1900" dirty="0">
                <a:latin typeface="Arial" pitchFamily="34" charset="0"/>
                <a:ea typeface="黑体" pitchFamily="49" charset="-122"/>
              </a:rPr>
              <a:t>ANY</a:t>
            </a:r>
            <a:r>
              <a:rPr lang="zh-CN" altLang="en-US" sz="1900" dirty="0">
                <a:latin typeface="Arial" pitchFamily="34" charset="0"/>
                <a:ea typeface="黑体" pitchFamily="49" charset="-122"/>
              </a:rPr>
              <a:t>或</a:t>
            </a:r>
            <a:r>
              <a:rPr lang="en-US" altLang="zh-CN" sz="1900" dirty="0">
                <a:latin typeface="Arial" pitchFamily="34" charset="0"/>
                <a:ea typeface="黑体" pitchFamily="49" charset="-122"/>
              </a:rPr>
              <a:t>SOME</a:t>
            </a:r>
            <a:r>
              <a:rPr lang="zh-CN" altLang="en-US" sz="1900" dirty="0">
                <a:latin typeface="Arial" pitchFamily="34" charset="0"/>
                <a:ea typeface="黑体" pitchFamily="49" charset="-122"/>
              </a:rPr>
              <a:t>的限制性更强。</a:t>
            </a:r>
          </a:p>
          <a:p>
            <a:r>
              <a:rPr lang="zh-CN" altLang="en-US" sz="1900" dirty="0" smtClean="0">
                <a:latin typeface="Arial" pitchFamily="34" charset="0"/>
                <a:ea typeface="黑体" pitchFamily="49" charset="-122"/>
              </a:rPr>
              <a:t>       ⑶</a:t>
            </a:r>
            <a:r>
              <a:rPr lang="zh-CN" altLang="en-US" sz="1900" dirty="0">
                <a:latin typeface="Arial" pitchFamily="34" charset="0"/>
                <a:ea typeface="黑体" pitchFamily="49" charset="-122"/>
              </a:rPr>
              <a:t>通过使用</a:t>
            </a:r>
            <a:r>
              <a:rPr lang="en-US" altLang="zh-CN" sz="1900" dirty="0">
                <a:latin typeface="Arial" pitchFamily="34" charset="0"/>
                <a:ea typeface="黑体" pitchFamily="49" charset="-122"/>
              </a:rPr>
              <a:t>IN</a:t>
            </a:r>
            <a:r>
              <a:rPr lang="zh-CN" altLang="en-US" sz="1900" dirty="0">
                <a:latin typeface="Arial" pitchFamily="34" charset="0"/>
                <a:ea typeface="黑体" pitchFamily="49" charset="-122"/>
              </a:rPr>
              <a:t>，可以只检索出在主查询的记录中作为子查询的一部分记录而包含相同值的记录。</a:t>
            </a:r>
          </a:p>
          <a:p>
            <a:r>
              <a:rPr lang="zh-CN" altLang="en-US" sz="1900" dirty="0" smtClean="0">
                <a:latin typeface="Arial" pitchFamily="34" charset="0"/>
                <a:ea typeface="黑体" pitchFamily="49" charset="-122"/>
              </a:rPr>
              <a:t>       相应</a:t>
            </a:r>
            <a:r>
              <a:rPr lang="zh-CN" altLang="en-US" sz="1900" dirty="0">
                <a:latin typeface="Arial" pitchFamily="34" charset="0"/>
                <a:ea typeface="黑体" pitchFamily="49" charset="-122"/>
              </a:rPr>
              <a:t>地，可以使用</a:t>
            </a:r>
            <a:r>
              <a:rPr lang="en-US" altLang="zh-CN" sz="1900" dirty="0">
                <a:latin typeface="Arial" pitchFamily="34" charset="0"/>
                <a:ea typeface="黑体" pitchFamily="49" charset="-122"/>
              </a:rPr>
              <a:t>NOT IN</a:t>
            </a:r>
            <a:r>
              <a:rPr lang="zh-CN" altLang="en-US" sz="1900" dirty="0">
                <a:latin typeface="Arial" pitchFamily="34" charset="0"/>
                <a:ea typeface="黑体" pitchFamily="49" charset="-122"/>
              </a:rPr>
              <a:t>仅检索出在主查询的记录中作为子查询的记录而不包含相同值的记录。</a:t>
            </a:r>
          </a:p>
          <a:p>
            <a:r>
              <a:rPr lang="zh-CN" altLang="en-US" sz="1900" dirty="0" smtClean="0">
                <a:latin typeface="Arial" pitchFamily="34" charset="0"/>
                <a:ea typeface="黑体" pitchFamily="49" charset="-122"/>
              </a:rPr>
              <a:t>        ⑷</a:t>
            </a:r>
            <a:r>
              <a:rPr lang="zh-CN" altLang="en-US" sz="1900" dirty="0">
                <a:latin typeface="Arial" pitchFamily="34" charset="0"/>
                <a:ea typeface="黑体" pitchFamily="49" charset="-122"/>
              </a:rPr>
              <a:t>使用</a:t>
            </a:r>
            <a:r>
              <a:rPr lang="en-US" altLang="zh-CN" sz="1900" dirty="0">
                <a:latin typeface="Arial" pitchFamily="34" charset="0"/>
                <a:ea typeface="黑体" pitchFamily="49" charset="-122"/>
              </a:rPr>
              <a:t>[NOT]EXISTS</a:t>
            </a:r>
            <a:r>
              <a:rPr lang="zh-CN" altLang="en-US" sz="1900" dirty="0">
                <a:latin typeface="Arial" pitchFamily="34" charset="0"/>
                <a:ea typeface="黑体" pitchFamily="49" charset="-122"/>
              </a:rPr>
              <a:t>，可以通过 </a:t>
            </a:r>
            <a:r>
              <a:rPr lang="en-US" altLang="zh-CN" sz="1900" dirty="0">
                <a:latin typeface="Arial" pitchFamily="34" charset="0"/>
                <a:ea typeface="黑体" pitchFamily="49" charset="-122"/>
              </a:rPr>
              <a:t>True/False </a:t>
            </a:r>
            <a:r>
              <a:rPr lang="zh-CN" altLang="en-US" sz="1900" dirty="0">
                <a:latin typeface="Arial" pitchFamily="34" charset="0"/>
                <a:ea typeface="黑体" pitchFamily="49" charset="-122"/>
              </a:rPr>
              <a:t>比较来确定子查询是否返回了任何记录。</a:t>
            </a:r>
          </a:p>
          <a:p>
            <a:r>
              <a:rPr lang="zh-CN" altLang="en-US" sz="1900" dirty="0" smtClean="0">
                <a:latin typeface="Arial" pitchFamily="34" charset="0"/>
                <a:ea typeface="黑体" pitchFamily="49" charset="-122"/>
              </a:rPr>
              <a:t>       注</a:t>
            </a:r>
            <a:r>
              <a:rPr lang="zh-CN" altLang="en-US" sz="1900" dirty="0">
                <a:latin typeface="Arial" pitchFamily="34" charset="0"/>
                <a:ea typeface="黑体" pitchFamily="49" charset="-122"/>
              </a:rPr>
              <a:t>：也可以在子查询中使用表名的别名来引用在子查询外部的 </a:t>
            </a:r>
            <a:r>
              <a:rPr lang="en-US" altLang="zh-CN" sz="1900" dirty="0">
                <a:latin typeface="Arial" pitchFamily="34" charset="0"/>
                <a:ea typeface="黑体" pitchFamily="49" charset="-122"/>
              </a:rPr>
              <a:t>FROM </a:t>
            </a:r>
            <a:r>
              <a:rPr lang="zh-CN" altLang="en-US" sz="1900" dirty="0">
                <a:latin typeface="Arial" pitchFamily="34" charset="0"/>
                <a:ea typeface="黑体" pitchFamily="49" charset="-122"/>
              </a:rPr>
              <a:t>子句中列出的表</a:t>
            </a:r>
            <a:r>
              <a:rPr lang="zh-CN" altLang="en-US" sz="1900" dirty="0" smtClean="0">
                <a:latin typeface="Arial" pitchFamily="34" charset="0"/>
                <a:ea typeface="黑体" pitchFamily="49" charset="-122"/>
              </a:rPr>
              <a:t>。</a:t>
            </a:r>
            <a:endParaRPr lang="en-US" altLang="zh-CN" sz="1900" dirty="0">
              <a:latin typeface="Arial" pitchFamily="34" charset="0"/>
              <a:ea typeface="黑体" pitchFamily="49" charset="-122"/>
            </a:endParaRPr>
          </a:p>
        </p:txBody>
      </p:sp>
      <p:sp>
        <p:nvSpPr>
          <p:cNvPr id="3" name="Rectangle 3"/>
          <p:cNvSpPr>
            <a:spLocks noChangeArrowheads="1"/>
          </p:cNvSpPr>
          <p:nvPr/>
        </p:nvSpPr>
        <p:spPr bwMode="auto">
          <a:xfrm>
            <a:off x="71438" y="188640"/>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4</a:t>
            </a:r>
            <a:r>
              <a:rPr lang="zh-CN" altLang="en-US" sz="2100" dirty="0" smtClean="0">
                <a:ea typeface="黑体" pitchFamily="49" charset="-122"/>
              </a:rPr>
              <a:t>．子查询</a:t>
            </a:r>
            <a:endParaRPr lang="zh-CN" altLang="en-US" sz="2100" dirty="0">
              <a:ea typeface="黑体" pitchFamily="49" charset="-122"/>
            </a:endParaRPr>
          </a:p>
        </p:txBody>
      </p:sp>
    </p:spTree>
    <p:extLst>
      <p:ext uri="{BB962C8B-B14F-4D97-AF65-F5344CB8AC3E}">
        <p14:creationId xmlns:p14="http://schemas.microsoft.com/office/powerpoint/2010/main" val="4160056817"/>
      </p:ext>
    </p:extLst>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116632"/>
            <a:ext cx="8997950"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a:latin typeface="Arial" pitchFamily="34" charset="0"/>
                <a:ea typeface="黑体" pitchFamily="49" charset="-122"/>
              </a:rPr>
              <a:t>　</a:t>
            </a:r>
            <a:r>
              <a:rPr lang="zh-CN" altLang="en-US" sz="2000" dirty="0" smtClean="0">
                <a:latin typeface="Arial" pitchFamily="34" charset="0"/>
                <a:ea typeface="黑体" pitchFamily="49" charset="-122"/>
              </a:rPr>
              <a:t>　</a:t>
            </a:r>
            <a:r>
              <a:rPr lang="en-US" altLang="zh-CN" sz="2000" dirty="0" smtClean="0">
                <a:latin typeface="Arial" pitchFamily="34" charset="0"/>
                <a:ea typeface="黑体" pitchFamily="49" charset="-122"/>
              </a:rPr>
              <a:t>【</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9-45】  </a:t>
            </a:r>
            <a:r>
              <a:rPr lang="zh-CN" altLang="en-US" sz="2000" dirty="0">
                <a:latin typeface="Arial" pitchFamily="34" charset="0"/>
                <a:ea typeface="黑体" pitchFamily="49" charset="-122"/>
              </a:rPr>
              <a:t>查询和学号为“</a:t>
            </a:r>
            <a:r>
              <a:rPr lang="en-US" altLang="zh-CN" sz="2000" dirty="0">
                <a:latin typeface="Arial" pitchFamily="34" charset="0"/>
                <a:ea typeface="黑体" pitchFamily="49" charset="-122"/>
              </a:rPr>
              <a:t>s1101106”</a:t>
            </a:r>
            <a:r>
              <a:rPr lang="zh-CN" altLang="en-US" sz="2000" dirty="0">
                <a:latin typeface="Arial" pitchFamily="34" charset="0"/>
                <a:ea typeface="黑体" pitchFamily="49" charset="-122"/>
              </a:rPr>
              <a:t>的学生同年出生的所有学生的学号，姓名和出生日期字段。</a:t>
            </a:r>
          </a:p>
          <a:p>
            <a:r>
              <a:rPr lang="en-US" altLang="zh-CN" sz="2000" dirty="0" smtClean="0">
                <a:latin typeface="Arial" pitchFamily="34" charset="0"/>
                <a:ea typeface="黑体" pitchFamily="49" charset="-122"/>
              </a:rPr>
              <a:t>　　Select </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出生日期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a:t>
            </a:r>
          </a:p>
          <a:p>
            <a:r>
              <a:rPr lang="en-US" altLang="zh-CN" sz="2000" dirty="0">
                <a:latin typeface="Arial" pitchFamily="34" charset="0"/>
                <a:ea typeface="黑体" pitchFamily="49" charset="-122"/>
              </a:rPr>
              <a:t>Where Year([</a:t>
            </a:r>
            <a:r>
              <a:rPr lang="zh-CN" altLang="en-US" sz="2000" dirty="0">
                <a:latin typeface="Arial" pitchFamily="34" charset="0"/>
                <a:ea typeface="黑体" pitchFamily="49" charset="-122"/>
              </a:rPr>
              <a:t>出生日期</a:t>
            </a:r>
            <a:r>
              <a:rPr lang="en-US" altLang="zh-CN" sz="2000" dirty="0">
                <a:latin typeface="Arial" pitchFamily="34" charset="0"/>
                <a:ea typeface="黑体" pitchFamily="49" charset="-122"/>
              </a:rPr>
              <a:t>])=(Select Year([</a:t>
            </a:r>
            <a:r>
              <a:rPr lang="zh-CN" altLang="en-US" sz="2000" dirty="0">
                <a:latin typeface="Arial" pitchFamily="34" charset="0"/>
                <a:ea typeface="黑体" pitchFamily="49" charset="-122"/>
              </a:rPr>
              <a:t>出生日期</a:t>
            </a:r>
            <a:r>
              <a:rPr lang="en-US" altLang="zh-CN" sz="2000" dirty="0">
                <a:latin typeface="Arial" pitchFamily="34" charset="0"/>
                <a:ea typeface="黑体" pitchFamily="49" charset="-122"/>
              </a:rPr>
              <a:t>]) From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="S1101106");</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9-46】  </a:t>
            </a:r>
            <a:r>
              <a:rPr lang="zh-CN" altLang="en-US" sz="2000" dirty="0">
                <a:latin typeface="Arial" pitchFamily="34" charset="0"/>
                <a:ea typeface="黑体" pitchFamily="49" charset="-122"/>
              </a:rPr>
              <a:t>查询“课程”表中没有学生选修的课程信息。</a:t>
            </a:r>
          </a:p>
          <a:p>
            <a:r>
              <a:rPr lang="en-US" altLang="zh-CN" sz="2000" dirty="0" smtClean="0">
                <a:latin typeface="Arial" pitchFamily="34" charset="0"/>
                <a:ea typeface="黑体" pitchFamily="49" charset="-122"/>
              </a:rPr>
              <a:t>　　Select </a:t>
            </a:r>
            <a:r>
              <a:rPr lang="en-US" altLang="zh-CN" sz="2000" dirty="0">
                <a:latin typeface="Arial" pitchFamily="34" charset="0"/>
                <a:ea typeface="黑体" pitchFamily="49" charset="-122"/>
              </a:rPr>
              <a:t>* From </a:t>
            </a:r>
            <a:r>
              <a:rPr lang="zh-CN" altLang="en-US" sz="2000" dirty="0">
                <a:latin typeface="Arial" pitchFamily="34" charset="0"/>
                <a:ea typeface="黑体" pitchFamily="49" charset="-122"/>
              </a:rPr>
              <a:t>课程</a:t>
            </a:r>
          </a:p>
          <a:p>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课程号 </a:t>
            </a:r>
            <a:r>
              <a:rPr lang="en-US" altLang="zh-CN" sz="2000" dirty="0">
                <a:latin typeface="Arial" pitchFamily="34" charset="0"/>
                <a:ea typeface="黑体" pitchFamily="49" charset="-122"/>
              </a:rPr>
              <a:t>Not In (Select Distinct </a:t>
            </a:r>
            <a:r>
              <a:rPr lang="zh-CN" altLang="en-US" sz="2000" dirty="0">
                <a:latin typeface="Arial" pitchFamily="34" charset="0"/>
                <a:ea typeface="黑体" pitchFamily="49" charset="-122"/>
              </a:rPr>
              <a:t>课程号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9-47】  </a:t>
            </a:r>
            <a:r>
              <a:rPr lang="zh-CN" altLang="en-US" sz="2000" dirty="0" smtClean="0">
                <a:latin typeface="Arial" pitchFamily="34" charset="0"/>
                <a:ea typeface="黑体" pitchFamily="49" charset="-122"/>
              </a:rPr>
              <a:t>显示</a:t>
            </a:r>
            <a:r>
              <a:rPr lang="zh-CN" altLang="en-US" sz="2000" dirty="0">
                <a:latin typeface="Arial" pitchFamily="34" charset="0"/>
                <a:ea typeface="黑体" pitchFamily="49" charset="-122"/>
              </a:rPr>
              <a:t>存在有</a:t>
            </a:r>
            <a:r>
              <a:rPr lang="en-US" altLang="zh-CN" sz="2000" dirty="0">
                <a:latin typeface="Arial" pitchFamily="34" charset="0"/>
                <a:ea typeface="黑体" pitchFamily="49" charset="-122"/>
              </a:rPr>
              <a:t>90</a:t>
            </a:r>
            <a:r>
              <a:rPr lang="zh-CN" altLang="en-US" sz="2000" dirty="0">
                <a:latin typeface="Arial" pitchFamily="34" charset="0"/>
                <a:ea typeface="黑体" pitchFamily="49" charset="-122"/>
              </a:rPr>
              <a:t>分以上考试成绩的课程，显示“课程号”字段。</a:t>
            </a:r>
          </a:p>
          <a:p>
            <a:r>
              <a:rPr lang="en-US" altLang="zh-CN" sz="2000" dirty="0" smtClean="0">
                <a:latin typeface="Arial" pitchFamily="34" charset="0"/>
                <a:ea typeface="黑体" pitchFamily="49" charset="-122"/>
              </a:rPr>
              <a:t>　　Select </a:t>
            </a:r>
            <a:r>
              <a:rPr lang="en-US" altLang="zh-CN" sz="2000" dirty="0">
                <a:latin typeface="Arial" pitchFamily="34" charset="0"/>
                <a:ea typeface="黑体" pitchFamily="49" charset="-122"/>
              </a:rPr>
              <a:t>Distinct </a:t>
            </a:r>
            <a:r>
              <a:rPr lang="zh-CN" altLang="en-US" sz="2000" dirty="0">
                <a:latin typeface="Arial" pitchFamily="34" charset="0"/>
                <a:ea typeface="黑体" pitchFamily="49" charset="-122"/>
              </a:rPr>
              <a:t>课程号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成绩</a:t>
            </a:r>
          </a:p>
          <a:p>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In(Select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&gt;90);</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9-48】  </a:t>
            </a:r>
            <a:r>
              <a:rPr lang="zh-CN" altLang="en-US" sz="2000" dirty="0">
                <a:latin typeface="Arial" pitchFamily="34" charset="0"/>
                <a:ea typeface="黑体" pitchFamily="49" charset="-122"/>
              </a:rPr>
              <a:t>查询比男生总分最低分高的女生姓名和总分。</a:t>
            </a:r>
          </a:p>
          <a:p>
            <a:r>
              <a:rPr lang="en-US" altLang="zh-CN" sz="2000" dirty="0" smtClean="0">
                <a:latin typeface="Arial" pitchFamily="34" charset="0"/>
                <a:ea typeface="黑体" pitchFamily="49" charset="-122"/>
              </a:rPr>
              <a:t>　　Select </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总分</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性别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 </a:t>
            </a:r>
          </a:p>
          <a:p>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总分</a:t>
            </a:r>
            <a:r>
              <a:rPr lang="en-US" altLang="zh-CN" sz="2000" dirty="0">
                <a:latin typeface="Arial" pitchFamily="34" charset="0"/>
                <a:ea typeface="黑体" pitchFamily="49" charset="-122"/>
              </a:rPr>
              <a:t>&gt;Any (Select </a:t>
            </a:r>
            <a:r>
              <a:rPr lang="zh-CN" altLang="en-US" sz="2000" dirty="0">
                <a:latin typeface="Arial" pitchFamily="34" charset="0"/>
                <a:ea typeface="黑体" pitchFamily="49" charset="-122"/>
              </a:rPr>
              <a:t>总分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男</a:t>
            </a:r>
            <a:r>
              <a:rPr lang="en-US" altLang="zh-CN" sz="2000" dirty="0">
                <a:latin typeface="Arial" pitchFamily="34" charset="0"/>
                <a:ea typeface="黑体" pitchFamily="49" charset="-122"/>
              </a:rPr>
              <a:t>') And </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&lt;&gt; '</a:t>
            </a:r>
            <a:r>
              <a:rPr lang="zh-CN" altLang="en-US" sz="2000" dirty="0">
                <a:latin typeface="Arial" pitchFamily="34" charset="0"/>
                <a:ea typeface="黑体" pitchFamily="49" charset="-122"/>
              </a:rPr>
              <a:t>男</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语句</a:t>
            </a:r>
            <a:r>
              <a:rPr lang="zh-CN" altLang="en-US" sz="2000" dirty="0">
                <a:latin typeface="Arial" pitchFamily="34" charset="0"/>
                <a:ea typeface="黑体" pitchFamily="49" charset="-122"/>
              </a:rPr>
              <a:t>执行后，先执行子查询，找到所有男生的总分集合（</a:t>
            </a:r>
            <a:r>
              <a:rPr lang="en-US" altLang="zh-CN" sz="2000" dirty="0">
                <a:latin typeface="Arial" pitchFamily="34" charset="0"/>
                <a:ea typeface="黑体" pitchFamily="49" charset="-122"/>
              </a:rPr>
              <a:t>520</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606</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558</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541</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612</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545</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636</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598</a:t>
            </a:r>
            <a:r>
              <a:rPr lang="zh-CN" altLang="en-US" sz="2000" dirty="0">
                <a:latin typeface="Arial" pitchFamily="34" charset="0"/>
                <a:ea typeface="黑体" pitchFamily="49" charset="-122"/>
              </a:rPr>
              <a:t>）；再使用量词</a:t>
            </a:r>
            <a:r>
              <a:rPr lang="en-US" altLang="zh-CN" sz="2000" dirty="0">
                <a:latin typeface="Arial" pitchFamily="34" charset="0"/>
                <a:ea typeface="黑体" pitchFamily="49" charset="-122"/>
              </a:rPr>
              <a:t>&gt;ANY</a:t>
            </a:r>
            <a:r>
              <a:rPr lang="zh-CN" altLang="en-US" sz="2000" dirty="0">
                <a:latin typeface="Arial" pitchFamily="34" charset="0"/>
                <a:ea typeface="黑体" pitchFamily="49" charset="-122"/>
              </a:rPr>
              <a:t>，查询所有总分高于男生总分集合中任一个值的女生姓名和总分。查询结果如图</a:t>
            </a:r>
            <a:r>
              <a:rPr lang="en-US" altLang="zh-CN" sz="2000" dirty="0">
                <a:latin typeface="Arial" pitchFamily="34" charset="0"/>
                <a:ea typeface="黑体" pitchFamily="49" charset="-122"/>
              </a:rPr>
              <a:t>9-75</a:t>
            </a:r>
            <a:r>
              <a:rPr lang="zh-CN" altLang="en-US" sz="2000" dirty="0">
                <a:latin typeface="Arial" pitchFamily="34" charset="0"/>
                <a:ea typeface="黑体" pitchFamily="49" charset="-122"/>
              </a:rPr>
              <a:t>所示。</a:t>
            </a:r>
          </a:p>
          <a:p>
            <a:r>
              <a:rPr lang="zh-CN" altLang="en-US" sz="2000" dirty="0">
                <a:latin typeface="Arial" pitchFamily="34" charset="0"/>
                <a:ea typeface="黑体" pitchFamily="49" charset="-122"/>
              </a:rPr>
              <a:t>       </a:t>
            </a:r>
          </a:p>
        </p:txBody>
      </p:sp>
      <p:sp>
        <p:nvSpPr>
          <p:cNvPr id="4" name="矩形 3"/>
          <p:cNvSpPr/>
          <p:nvPr/>
        </p:nvSpPr>
        <p:spPr>
          <a:xfrm>
            <a:off x="5580112" y="5805264"/>
            <a:ext cx="3006080" cy="400110"/>
          </a:xfrm>
          <a:prstGeom prst="rect">
            <a:avLst/>
          </a:prstGeom>
        </p:spPr>
        <p:txBody>
          <a:bodyPr wrap="square">
            <a:spAutoFit/>
          </a:bodyPr>
          <a:lstStyle/>
          <a:p>
            <a:pPr lvl="0"/>
            <a:r>
              <a:rPr lang="zh-CN" altLang="en-US" sz="2000" dirty="0">
                <a:solidFill>
                  <a:srgbClr val="FFFFFF"/>
                </a:solidFill>
                <a:latin typeface="Arial" pitchFamily="34" charset="0"/>
                <a:ea typeface="黑体" pitchFamily="49" charset="-122"/>
              </a:rPr>
              <a:t>图</a:t>
            </a:r>
            <a:r>
              <a:rPr lang="en-US" altLang="zh-CN" sz="2000" dirty="0">
                <a:solidFill>
                  <a:srgbClr val="FFFFFF"/>
                </a:solidFill>
                <a:latin typeface="Arial" pitchFamily="34" charset="0"/>
                <a:ea typeface="黑体" pitchFamily="49" charset="-122"/>
              </a:rPr>
              <a:t>9-75  </a:t>
            </a:r>
            <a:r>
              <a:rPr lang="zh-CN" altLang="en-US" sz="2000" dirty="0">
                <a:solidFill>
                  <a:srgbClr val="FFFFFF"/>
                </a:solidFill>
                <a:latin typeface="Arial" pitchFamily="34" charset="0"/>
                <a:ea typeface="黑体" pitchFamily="49" charset="-122"/>
              </a:rPr>
              <a:t>例</a:t>
            </a:r>
            <a:r>
              <a:rPr lang="en-US" altLang="zh-CN" sz="2000" dirty="0">
                <a:solidFill>
                  <a:srgbClr val="FFFFFF"/>
                </a:solidFill>
                <a:latin typeface="Arial" pitchFamily="34" charset="0"/>
                <a:ea typeface="黑体" pitchFamily="49" charset="-122"/>
              </a:rPr>
              <a:t>9-48</a:t>
            </a:r>
            <a:r>
              <a:rPr lang="zh-CN" altLang="en-US" sz="2000" dirty="0">
                <a:solidFill>
                  <a:srgbClr val="FFFFFF"/>
                </a:solidFill>
                <a:latin typeface="Arial" pitchFamily="34" charset="0"/>
                <a:ea typeface="黑体" pitchFamily="49" charset="-122"/>
              </a:rPr>
              <a:t>的查询</a:t>
            </a:r>
            <a:endParaRPr lang="en-US" altLang="zh-CN" sz="2000" dirty="0">
              <a:solidFill>
                <a:srgbClr val="FFFFFF"/>
              </a:solidFill>
              <a:latin typeface="Arial" pitchFamily="34" charset="0"/>
              <a:ea typeface="黑体" pitchFamily="49" charset="-122"/>
            </a:endParaRPr>
          </a:p>
        </p:txBody>
      </p:sp>
      <p:pic>
        <p:nvPicPr>
          <p:cNvPr id="5" name="图片 4" descr="C:\Users\ADMINI~1\AppData\Local\Temp\SNAGHTML709c6f.PNG"/>
          <p:cNvPicPr/>
          <p:nvPr/>
        </p:nvPicPr>
        <p:blipFill>
          <a:blip r:embed="rId2">
            <a:extLst>
              <a:ext uri="{28A0092B-C50C-407E-A947-70E740481C1C}">
                <a14:useLocalDpi xmlns:a14="http://schemas.microsoft.com/office/drawing/2010/main" val="0"/>
              </a:ext>
            </a:extLst>
          </a:blip>
          <a:srcRect/>
          <a:stretch>
            <a:fillRect/>
          </a:stretch>
        </p:blipFill>
        <p:spPr bwMode="auto">
          <a:xfrm>
            <a:off x="1763688" y="5587234"/>
            <a:ext cx="3528392" cy="866102"/>
          </a:xfrm>
          <a:prstGeom prst="rect">
            <a:avLst/>
          </a:prstGeom>
          <a:noFill/>
          <a:ln>
            <a:noFill/>
          </a:ln>
        </p:spPr>
      </p:pic>
    </p:spTree>
    <p:extLst>
      <p:ext uri="{BB962C8B-B14F-4D97-AF65-F5344CB8AC3E}">
        <p14:creationId xmlns:p14="http://schemas.microsoft.com/office/powerpoint/2010/main" val="2638490012"/>
      </p:ext>
    </p:extLst>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260648"/>
            <a:ext cx="8997950"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9-49】  </a:t>
            </a:r>
            <a:r>
              <a:rPr lang="zh-CN" altLang="en-US" sz="2000" dirty="0">
                <a:latin typeface="Arial" pitchFamily="34" charset="0"/>
                <a:ea typeface="黑体" pitchFamily="49" charset="-122"/>
              </a:rPr>
              <a:t>查询高于女生总分最高分的男生姓名和总分。</a:t>
            </a:r>
          </a:p>
          <a:p>
            <a:r>
              <a:rPr lang="en-US" altLang="zh-CN" sz="2000" dirty="0" smtClean="0">
                <a:latin typeface="Arial" pitchFamily="34" charset="0"/>
                <a:ea typeface="黑体" pitchFamily="49" charset="-122"/>
              </a:rPr>
              <a:t>　　Select </a:t>
            </a:r>
            <a:r>
              <a:rPr lang="en-US" altLang="zh-CN" sz="2000" dirty="0">
                <a:latin typeface="Arial" pitchFamily="34" charset="0"/>
                <a:ea typeface="黑体" pitchFamily="49" charset="-122"/>
              </a:rPr>
              <a:t>Top 2 </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总分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 </a:t>
            </a:r>
          </a:p>
          <a:p>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总分</a:t>
            </a:r>
            <a:r>
              <a:rPr lang="en-US" altLang="zh-CN" sz="2000" dirty="0">
                <a:latin typeface="Arial" pitchFamily="34" charset="0"/>
                <a:ea typeface="黑体" pitchFamily="49" charset="-122"/>
              </a:rPr>
              <a:t>&gt;All (Select </a:t>
            </a:r>
            <a:r>
              <a:rPr lang="zh-CN" altLang="en-US" sz="2000" dirty="0">
                <a:latin typeface="Arial" pitchFamily="34" charset="0"/>
                <a:ea typeface="黑体" pitchFamily="49" charset="-122"/>
              </a:rPr>
              <a:t>总分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女</a:t>
            </a:r>
            <a:r>
              <a:rPr lang="en-US" altLang="zh-CN" sz="2000" dirty="0">
                <a:latin typeface="Arial" pitchFamily="34" charset="0"/>
                <a:ea typeface="黑体" pitchFamily="49" charset="-122"/>
              </a:rPr>
              <a:t>') </a:t>
            </a:r>
          </a:p>
          <a:p>
            <a:r>
              <a:rPr lang="en-US" altLang="zh-CN" sz="2000" dirty="0">
                <a:latin typeface="Arial" pitchFamily="34" charset="0"/>
                <a:ea typeface="黑体" pitchFamily="49" charset="-122"/>
              </a:rPr>
              <a:t>And </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 '</a:t>
            </a:r>
            <a:r>
              <a:rPr lang="zh-CN" altLang="en-US" sz="2000" dirty="0">
                <a:latin typeface="Arial" pitchFamily="34" charset="0"/>
                <a:ea typeface="黑体" pitchFamily="49" charset="-122"/>
              </a:rPr>
              <a:t>男</a:t>
            </a:r>
            <a:r>
              <a:rPr lang="en-US" altLang="zh-CN" sz="2000" dirty="0">
                <a:latin typeface="Arial" pitchFamily="34" charset="0"/>
                <a:ea typeface="黑体" pitchFamily="49" charset="-122"/>
              </a:rPr>
              <a:t>' Order By </a:t>
            </a:r>
            <a:r>
              <a:rPr lang="zh-CN" altLang="en-US" sz="2000" dirty="0">
                <a:latin typeface="Arial" pitchFamily="34" charset="0"/>
                <a:ea typeface="黑体" pitchFamily="49" charset="-122"/>
              </a:rPr>
              <a:t>总分 </a:t>
            </a:r>
            <a:r>
              <a:rPr lang="en-US" altLang="zh-CN" sz="2000" dirty="0" err="1">
                <a:latin typeface="Arial" pitchFamily="34" charset="0"/>
                <a:ea typeface="黑体" pitchFamily="49" charset="-122"/>
              </a:rPr>
              <a:t>Desc</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语句</a:t>
            </a:r>
            <a:r>
              <a:rPr lang="zh-CN" altLang="en-US" sz="2000" dirty="0">
                <a:latin typeface="Arial" pitchFamily="34" charset="0"/>
                <a:ea typeface="黑体" pitchFamily="49" charset="-122"/>
              </a:rPr>
              <a:t>执行后，女生的总分集合</a:t>
            </a:r>
            <a:r>
              <a:rPr lang="en-US" altLang="zh-CN" sz="2000" dirty="0">
                <a:latin typeface="Arial" pitchFamily="34" charset="0"/>
                <a:ea typeface="黑体" pitchFamily="49" charset="-122"/>
              </a:rPr>
              <a:t>(520,520,584,506)</a:t>
            </a:r>
            <a:r>
              <a:rPr lang="zh-CN" altLang="en-US" sz="2000" dirty="0">
                <a:latin typeface="Arial" pitchFamily="34" charset="0"/>
                <a:ea typeface="黑体" pitchFamily="49" charset="-122"/>
              </a:rPr>
              <a:t>，总分最高分</a:t>
            </a:r>
            <a:r>
              <a:rPr lang="en-US" altLang="zh-CN" sz="2000" dirty="0">
                <a:latin typeface="Arial" pitchFamily="34" charset="0"/>
                <a:ea typeface="黑体" pitchFamily="49" charset="-122"/>
              </a:rPr>
              <a:t>584</a:t>
            </a:r>
            <a:r>
              <a:rPr lang="zh-CN" altLang="en-US" sz="2000" dirty="0">
                <a:latin typeface="Arial" pitchFamily="34" charset="0"/>
                <a:ea typeface="黑体" pitchFamily="49" charset="-122"/>
              </a:rPr>
              <a:t>，因此查询比</a:t>
            </a:r>
            <a:r>
              <a:rPr lang="en-US" altLang="zh-CN" sz="2000" dirty="0">
                <a:latin typeface="Arial" pitchFamily="34" charset="0"/>
                <a:ea typeface="黑体" pitchFamily="49" charset="-122"/>
              </a:rPr>
              <a:t>584</a:t>
            </a:r>
            <a:r>
              <a:rPr lang="zh-CN" altLang="en-US" sz="2000" dirty="0">
                <a:latin typeface="Arial" pitchFamily="34" charset="0"/>
                <a:ea typeface="黑体" pitchFamily="49" charset="-122"/>
              </a:rPr>
              <a:t>高的总分可使用量词</a:t>
            </a:r>
            <a:r>
              <a:rPr lang="en-US" altLang="zh-CN" sz="2000" dirty="0">
                <a:latin typeface="Arial" pitchFamily="34" charset="0"/>
                <a:ea typeface="黑体" pitchFamily="49" charset="-122"/>
              </a:rPr>
              <a:t>&gt;ALL</a:t>
            </a:r>
            <a:r>
              <a:rPr lang="zh-CN" altLang="en-US" sz="2000" dirty="0">
                <a:latin typeface="Arial" pitchFamily="34" charset="0"/>
                <a:ea typeface="黑体" pitchFamily="49" charset="-122"/>
              </a:rPr>
              <a:t>。查询结果如图</a:t>
            </a:r>
            <a:r>
              <a:rPr lang="en-US" altLang="zh-CN" sz="2000" dirty="0">
                <a:latin typeface="Arial" pitchFamily="34" charset="0"/>
                <a:ea typeface="黑体" pitchFamily="49" charset="-122"/>
              </a:rPr>
              <a:t>9-76</a:t>
            </a:r>
            <a:r>
              <a:rPr lang="zh-CN" altLang="en-US" sz="2000" dirty="0">
                <a:latin typeface="Arial" pitchFamily="34" charset="0"/>
                <a:ea typeface="黑体" pitchFamily="49" charset="-122"/>
              </a:rPr>
              <a:t>所示。</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9-50】  </a:t>
            </a:r>
            <a:r>
              <a:rPr lang="zh-CN" altLang="en-US" sz="2000" dirty="0">
                <a:latin typeface="Arial" pitchFamily="34" charset="0"/>
                <a:ea typeface="黑体" pitchFamily="49" charset="-122"/>
              </a:rPr>
              <a:t>查询总分大于</a:t>
            </a:r>
            <a:r>
              <a:rPr lang="en-US" altLang="zh-CN" sz="2000" dirty="0">
                <a:latin typeface="Arial" pitchFamily="34" charset="0"/>
                <a:ea typeface="黑体" pitchFamily="49" charset="-122"/>
              </a:rPr>
              <a:t>560</a:t>
            </a:r>
            <a:r>
              <a:rPr lang="zh-CN" altLang="en-US" sz="2000" dirty="0">
                <a:latin typeface="Arial" pitchFamily="34" charset="0"/>
                <a:ea typeface="黑体" pitchFamily="49" charset="-122"/>
              </a:rPr>
              <a:t>的学生选修课程成绩。</a:t>
            </a:r>
          </a:p>
          <a:p>
            <a:r>
              <a:rPr lang="en-US" altLang="zh-CN" sz="2000" dirty="0" smtClean="0">
                <a:latin typeface="Arial" pitchFamily="34" charset="0"/>
                <a:ea typeface="黑体" pitchFamily="49" charset="-122"/>
              </a:rPr>
              <a:t>　　Select  </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   From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Where  Exists </a:t>
            </a:r>
          </a:p>
          <a:p>
            <a:r>
              <a:rPr lang="en-US" altLang="zh-CN" sz="2000" dirty="0">
                <a:latin typeface="Arial" pitchFamily="34" charset="0"/>
                <a:ea typeface="黑体" pitchFamily="49" charset="-122"/>
              </a:rPr>
              <a:t>(Select * From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总分</a:t>
            </a:r>
            <a:r>
              <a:rPr lang="en-US" altLang="zh-CN" sz="2000" dirty="0">
                <a:latin typeface="Arial" pitchFamily="34" charset="0"/>
                <a:ea typeface="黑体" pitchFamily="49" charset="-122"/>
              </a:rPr>
              <a:t>&gt;=600  And </a:t>
            </a:r>
            <a:r>
              <a:rPr lang="zh-CN" altLang="en-US" sz="2000" dirty="0">
                <a:latin typeface="Arial" pitchFamily="34" charset="0"/>
                <a:ea typeface="黑体" pitchFamily="49" charset="-122"/>
              </a:rPr>
              <a:t>成绩</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学生</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p>
          <a:p>
            <a:r>
              <a:rPr lang="zh-CN" altLang="en-US" sz="2000" dirty="0" smtClean="0">
                <a:latin typeface="Arial" pitchFamily="34" charset="0"/>
                <a:ea typeface="黑体" pitchFamily="49" charset="-122"/>
              </a:rPr>
              <a:t>　　语句</a:t>
            </a:r>
            <a:r>
              <a:rPr lang="zh-CN" altLang="en-US" sz="2000" dirty="0">
                <a:latin typeface="Arial" pitchFamily="34" charset="0"/>
                <a:ea typeface="黑体" pitchFamily="49" charset="-122"/>
              </a:rPr>
              <a:t>在执行后，首先在“学生”表中找出总分大于</a:t>
            </a:r>
            <a:r>
              <a:rPr lang="en-US" altLang="zh-CN" sz="2000" dirty="0">
                <a:latin typeface="Arial" pitchFamily="34" charset="0"/>
                <a:ea typeface="黑体" pitchFamily="49" charset="-122"/>
              </a:rPr>
              <a:t>600</a:t>
            </a:r>
            <a:r>
              <a:rPr lang="zh-CN" altLang="en-US" sz="2000" dirty="0">
                <a:latin typeface="Arial" pitchFamily="34" charset="0"/>
                <a:ea typeface="黑体" pitchFamily="49" charset="-122"/>
              </a:rPr>
              <a:t>的所有学生所对应的学号（</a:t>
            </a:r>
            <a:r>
              <a:rPr lang="en-US" altLang="zh-CN" sz="2000" dirty="0">
                <a:latin typeface="Arial" pitchFamily="34" charset="0"/>
                <a:ea typeface="黑体" pitchFamily="49" charset="-122"/>
              </a:rPr>
              <a:t>s1101103</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s1101109</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s1101111</a:t>
            </a:r>
            <a:r>
              <a:rPr lang="zh-CN" altLang="en-US" sz="2000" dirty="0">
                <a:latin typeface="Arial" pitchFamily="34" charset="0"/>
                <a:ea typeface="黑体" pitchFamily="49" charset="-122"/>
              </a:rPr>
              <a:t>），然后在找出再在“成绩”表查找符合这些学号的记录。查询结果如图</a:t>
            </a:r>
            <a:r>
              <a:rPr lang="en-US" altLang="zh-CN" sz="2000" dirty="0">
                <a:latin typeface="Arial" pitchFamily="34" charset="0"/>
                <a:ea typeface="黑体" pitchFamily="49" charset="-122"/>
              </a:rPr>
              <a:t>9-77</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
        <p:nvSpPr>
          <p:cNvPr id="4" name="矩形 3"/>
          <p:cNvSpPr/>
          <p:nvPr/>
        </p:nvSpPr>
        <p:spPr>
          <a:xfrm>
            <a:off x="1485900" y="6343302"/>
            <a:ext cx="3230116" cy="369332"/>
          </a:xfrm>
          <a:prstGeom prst="rect">
            <a:avLst/>
          </a:prstGeom>
        </p:spPr>
        <p:txBody>
          <a:bodyPr wrap="square">
            <a:spAutoFit/>
          </a:bodyPr>
          <a:lstStyle/>
          <a:p>
            <a:pPr lvl="0"/>
            <a:r>
              <a:rPr lang="zh-CN" altLang="en-US" dirty="0" smtClean="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9-76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9-49</a:t>
            </a:r>
            <a:r>
              <a:rPr lang="zh-CN" altLang="en-US" dirty="0">
                <a:solidFill>
                  <a:srgbClr val="FFFFFF"/>
                </a:solidFill>
                <a:latin typeface="Arial" pitchFamily="34" charset="0"/>
                <a:ea typeface="黑体" pitchFamily="49" charset="-122"/>
              </a:rPr>
              <a:t>的查询</a:t>
            </a:r>
            <a:r>
              <a:rPr lang="zh-CN" altLang="en-US" dirty="0" smtClean="0">
                <a:solidFill>
                  <a:srgbClr val="FFFFFF"/>
                </a:solidFill>
                <a:latin typeface="Arial" pitchFamily="34" charset="0"/>
                <a:ea typeface="黑体" pitchFamily="49" charset="-122"/>
              </a:rPr>
              <a:t>结果</a:t>
            </a:r>
            <a:endParaRPr lang="zh-CN" altLang="en-US" dirty="0">
              <a:solidFill>
                <a:srgbClr val="FFFFFF"/>
              </a:solidFill>
              <a:latin typeface="Arial" pitchFamily="34" charset="0"/>
              <a:ea typeface="黑体" pitchFamily="49" charset="-122"/>
            </a:endParaRPr>
          </a:p>
        </p:txBody>
      </p:sp>
      <p:sp>
        <p:nvSpPr>
          <p:cNvPr id="5" name="矩形 4"/>
          <p:cNvSpPr/>
          <p:nvPr/>
        </p:nvSpPr>
        <p:spPr>
          <a:xfrm>
            <a:off x="5292080" y="6343302"/>
            <a:ext cx="3230116" cy="369332"/>
          </a:xfrm>
          <a:prstGeom prst="rect">
            <a:avLst/>
          </a:prstGeom>
        </p:spPr>
        <p:txBody>
          <a:bodyPr wrap="square">
            <a:spAutoFit/>
          </a:bodyPr>
          <a:lstStyle/>
          <a:p>
            <a:pPr lvl="0"/>
            <a:r>
              <a:rPr lang="zh-CN" altLang="en-US" dirty="0" smtClean="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9-77  </a:t>
            </a:r>
            <a:r>
              <a:rPr lang="zh-CN" altLang="en-US" dirty="0">
                <a:solidFill>
                  <a:srgbClr val="FFFFFF"/>
                </a:solidFill>
                <a:latin typeface="Arial" pitchFamily="34" charset="0"/>
                <a:ea typeface="黑体" pitchFamily="49" charset="-122"/>
              </a:rPr>
              <a:t>例</a:t>
            </a:r>
            <a:r>
              <a:rPr lang="en-US" altLang="zh-CN" dirty="0">
                <a:solidFill>
                  <a:srgbClr val="FFFFFF"/>
                </a:solidFill>
                <a:latin typeface="Arial" pitchFamily="34" charset="0"/>
                <a:ea typeface="黑体" pitchFamily="49" charset="-122"/>
              </a:rPr>
              <a:t>9-50</a:t>
            </a:r>
            <a:r>
              <a:rPr lang="zh-CN" altLang="en-US" dirty="0">
                <a:solidFill>
                  <a:srgbClr val="FFFFFF"/>
                </a:solidFill>
                <a:latin typeface="Arial" pitchFamily="34" charset="0"/>
                <a:ea typeface="黑体" pitchFamily="49" charset="-122"/>
              </a:rPr>
              <a:t>的查询结果</a:t>
            </a:r>
          </a:p>
        </p:txBody>
      </p:sp>
      <p:pic>
        <p:nvPicPr>
          <p:cNvPr id="6" name="图片 5" descr="C:\Users\ADMINI~1\AppData\Local\Temp\SNAGHTML71b472.PNG"/>
          <p:cNvPicPr/>
          <p:nvPr/>
        </p:nvPicPr>
        <p:blipFill>
          <a:blip r:embed="rId2">
            <a:extLst>
              <a:ext uri="{28A0092B-C50C-407E-A947-70E740481C1C}">
                <a14:useLocalDpi xmlns:a14="http://schemas.microsoft.com/office/drawing/2010/main" val="0"/>
              </a:ext>
            </a:extLst>
          </a:blip>
          <a:srcRect/>
          <a:stretch>
            <a:fillRect/>
          </a:stretch>
        </p:blipFill>
        <p:spPr bwMode="auto">
          <a:xfrm>
            <a:off x="1547664" y="5223934"/>
            <a:ext cx="2851500" cy="1085386"/>
          </a:xfrm>
          <a:prstGeom prst="rect">
            <a:avLst/>
          </a:prstGeom>
          <a:noFill/>
          <a:ln>
            <a:noFill/>
          </a:ln>
        </p:spPr>
      </p:pic>
      <p:pic>
        <p:nvPicPr>
          <p:cNvPr id="7" name="图片 6"/>
          <p:cNvPicPr/>
          <p:nvPr/>
        </p:nvPicPr>
        <p:blipFill>
          <a:blip r:embed="rId3"/>
          <a:stretch>
            <a:fillRect/>
          </a:stretch>
        </p:blipFill>
        <p:spPr>
          <a:xfrm>
            <a:off x="5292080" y="3789040"/>
            <a:ext cx="2880320" cy="2520280"/>
          </a:xfrm>
          <a:prstGeom prst="rect">
            <a:avLst/>
          </a:prstGeom>
        </p:spPr>
      </p:pic>
    </p:spTree>
    <p:extLst>
      <p:ext uri="{BB962C8B-B14F-4D97-AF65-F5344CB8AC3E}">
        <p14:creationId xmlns:p14="http://schemas.microsoft.com/office/powerpoint/2010/main" val="909848024"/>
      </p:ext>
    </p:extLst>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92696"/>
            <a:ext cx="8997950"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en-US" altLang="zh-CN" sz="2100" dirty="0">
                <a:latin typeface="Arial" pitchFamily="34" charset="0"/>
                <a:ea typeface="黑体" pitchFamily="49" charset="-122"/>
              </a:rPr>
              <a:t>SQL</a:t>
            </a:r>
            <a:r>
              <a:rPr lang="zh-CN" altLang="en-US" sz="2100" dirty="0">
                <a:latin typeface="Arial" pitchFamily="34" charset="0"/>
                <a:ea typeface="黑体" pitchFamily="49" charset="-122"/>
              </a:rPr>
              <a:t>查询中，可以将两个</a:t>
            </a:r>
            <a:r>
              <a:rPr lang="en-US" altLang="zh-CN" sz="2100" dirty="0">
                <a:latin typeface="Arial" pitchFamily="34" charset="0"/>
                <a:ea typeface="黑体" pitchFamily="49" charset="-122"/>
              </a:rPr>
              <a:t>SELECT</a:t>
            </a:r>
            <a:r>
              <a:rPr lang="zh-CN" altLang="en-US" sz="2100" dirty="0">
                <a:latin typeface="Arial" pitchFamily="34" charset="0"/>
                <a:ea typeface="黑体" pitchFamily="49" charset="-122"/>
              </a:rPr>
              <a:t>语句的查询结果通过合并运算（</a:t>
            </a:r>
            <a:r>
              <a:rPr lang="en-US" altLang="zh-CN" sz="2100" dirty="0">
                <a:latin typeface="Arial" pitchFamily="34" charset="0"/>
                <a:ea typeface="黑体" pitchFamily="49" charset="-122"/>
              </a:rPr>
              <a:t>UNION</a:t>
            </a:r>
            <a:r>
              <a:rPr lang="zh-CN" altLang="en-US" sz="2100" dirty="0">
                <a:latin typeface="Arial" pitchFamily="34" charset="0"/>
                <a:ea typeface="黑体" pitchFamily="49" charset="-122"/>
              </a:rPr>
              <a:t>）合并为一个查询结果。进行合并查询时，要求两个查询结果具有相同的字段个数，并且对应字段的数据类型也必须相同。合并查询的格式如下：</a:t>
            </a:r>
          </a:p>
          <a:p>
            <a:r>
              <a:rPr lang="en-US" altLang="zh-CN" sz="2100" dirty="0" smtClean="0">
                <a:solidFill>
                  <a:srgbClr val="FFC000"/>
                </a:solidFill>
                <a:latin typeface="Arial" pitchFamily="34" charset="0"/>
                <a:ea typeface="黑体" pitchFamily="49" charset="-122"/>
              </a:rPr>
              <a:t>       [</a:t>
            </a:r>
            <a:r>
              <a:rPr lang="en-US" altLang="zh-CN" sz="2100" dirty="0">
                <a:solidFill>
                  <a:srgbClr val="FFC000"/>
                </a:solidFill>
                <a:latin typeface="Arial" pitchFamily="34" charset="0"/>
                <a:ea typeface="黑体" pitchFamily="49" charset="-122"/>
              </a:rPr>
              <a:t>TABLE</a:t>
            </a:r>
            <a:r>
              <a:rPr lang="zh-CN" altLang="en-US" sz="2100" dirty="0">
                <a:solidFill>
                  <a:srgbClr val="FFC000"/>
                </a:solidFill>
                <a:latin typeface="Arial" pitchFamily="34" charset="0"/>
                <a:ea typeface="黑体" pitchFamily="49" charset="-122"/>
              </a:rPr>
              <a:t>表</a:t>
            </a:r>
            <a:r>
              <a:rPr lang="en-US" altLang="zh-CN" sz="2100" dirty="0">
                <a:solidFill>
                  <a:srgbClr val="FFC000"/>
                </a:solidFill>
                <a:latin typeface="Arial" pitchFamily="34" charset="0"/>
                <a:ea typeface="黑体" pitchFamily="49" charset="-122"/>
              </a:rPr>
              <a:t>1]</a:t>
            </a:r>
            <a:r>
              <a:rPr lang="zh-CN" altLang="en-US" sz="2100" dirty="0">
                <a:solidFill>
                  <a:srgbClr val="FFC000"/>
                </a:solidFill>
                <a:latin typeface="Arial" pitchFamily="34" charset="0"/>
                <a:ea typeface="黑体" pitchFamily="49" charset="-122"/>
              </a:rPr>
              <a:t>查询</a:t>
            </a:r>
            <a:r>
              <a:rPr lang="en-US" altLang="zh-CN" sz="2100" dirty="0">
                <a:solidFill>
                  <a:srgbClr val="FFC000"/>
                </a:solidFill>
                <a:latin typeface="Arial" pitchFamily="34" charset="0"/>
                <a:ea typeface="黑体" pitchFamily="49" charset="-122"/>
              </a:rPr>
              <a:t>1 UNION  [ALL] [TABLE </a:t>
            </a:r>
            <a:r>
              <a:rPr lang="zh-CN" altLang="en-US" sz="2100" dirty="0">
                <a:solidFill>
                  <a:srgbClr val="FFC000"/>
                </a:solidFill>
                <a:latin typeface="Arial" pitchFamily="34" charset="0"/>
                <a:ea typeface="黑体" pitchFamily="49" charset="-122"/>
              </a:rPr>
              <a:t>表</a:t>
            </a:r>
            <a:r>
              <a:rPr lang="en-US" altLang="zh-CN" sz="2100" dirty="0">
                <a:solidFill>
                  <a:srgbClr val="FFC000"/>
                </a:solidFill>
                <a:latin typeface="Arial" pitchFamily="34" charset="0"/>
                <a:ea typeface="黑体" pitchFamily="49" charset="-122"/>
              </a:rPr>
              <a:t>2]</a:t>
            </a:r>
            <a:r>
              <a:rPr lang="zh-CN" altLang="en-US" sz="2100" dirty="0">
                <a:solidFill>
                  <a:srgbClr val="FFC000"/>
                </a:solidFill>
                <a:latin typeface="Arial" pitchFamily="34" charset="0"/>
                <a:ea typeface="黑体" pitchFamily="49" charset="-122"/>
              </a:rPr>
              <a:t>查询</a:t>
            </a:r>
            <a:r>
              <a:rPr lang="en-US" altLang="zh-CN" sz="2100" dirty="0">
                <a:solidFill>
                  <a:srgbClr val="FFC000"/>
                </a:solidFill>
                <a:latin typeface="Arial" pitchFamily="34" charset="0"/>
                <a:ea typeface="黑体" pitchFamily="49" charset="-122"/>
              </a:rPr>
              <a:t>2 [UNION [ALL]  [TABLE</a:t>
            </a:r>
            <a:r>
              <a:rPr lang="zh-CN" altLang="en-US" sz="2100" dirty="0">
                <a:solidFill>
                  <a:srgbClr val="FFC000"/>
                </a:solidFill>
                <a:latin typeface="Arial" pitchFamily="34" charset="0"/>
                <a:ea typeface="黑体" pitchFamily="49" charset="-122"/>
              </a:rPr>
              <a:t>表</a:t>
            </a:r>
            <a:r>
              <a:rPr lang="en-US" altLang="zh-CN" sz="2100" dirty="0">
                <a:solidFill>
                  <a:srgbClr val="FFC000"/>
                </a:solidFill>
                <a:latin typeface="Arial" pitchFamily="34" charset="0"/>
                <a:ea typeface="黑体" pitchFamily="49" charset="-122"/>
              </a:rPr>
              <a:t>3]</a:t>
            </a:r>
            <a:r>
              <a:rPr lang="zh-CN" altLang="en-US" sz="2100" dirty="0">
                <a:solidFill>
                  <a:srgbClr val="FFC000"/>
                </a:solidFill>
                <a:latin typeface="Arial" pitchFamily="34" charset="0"/>
                <a:ea typeface="黑体" pitchFamily="49" charset="-122"/>
              </a:rPr>
              <a:t>查询</a:t>
            </a:r>
            <a:r>
              <a:rPr lang="en-US" altLang="zh-CN" sz="2100" dirty="0">
                <a:solidFill>
                  <a:srgbClr val="FFC000"/>
                </a:solidFill>
                <a:latin typeface="Arial" pitchFamily="34" charset="0"/>
                <a:ea typeface="黑体" pitchFamily="49" charset="-122"/>
              </a:rPr>
              <a:t>3 [ ... ]]</a:t>
            </a:r>
          </a:p>
          <a:p>
            <a:r>
              <a:rPr lang="zh-CN" altLang="en-US" sz="2100" dirty="0" smtClean="0">
                <a:latin typeface="Arial" pitchFamily="34" charset="0"/>
                <a:ea typeface="黑体" pitchFamily="49" charset="-122"/>
              </a:rPr>
              <a:t>       说明</a:t>
            </a:r>
            <a:r>
              <a:rPr lang="zh-CN" altLang="en-US" sz="2100" dirty="0">
                <a:latin typeface="Arial" pitchFamily="34" charset="0"/>
                <a:ea typeface="黑体" pitchFamily="49" charset="-122"/>
              </a:rPr>
              <a:t>：</a:t>
            </a:r>
          </a:p>
          <a:p>
            <a:r>
              <a:rPr lang="zh-CN" altLang="en-US" sz="2100" dirty="0" smtClean="0">
                <a:latin typeface="Arial" pitchFamily="34" charset="0"/>
                <a:ea typeface="黑体" pitchFamily="49" charset="-122"/>
              </a:rPr>
              <a:t>       ⑴</a:t>
            </a:r>
            <a:r>
              <a:rPr lang="zh-CN" altLang="en-US" sz="2100" dirty="0">
                <a:latin typeface="Arial" pitchFamily="34" charset="0"/>
                <a:ea typeface="黑体" pitchFamily="49" charset="-122"/>
              </a:rPr>
              <a:t>默认情况下，使用 </a:t>
            </a:r>
            <a:r>
              <a:rPr lang="en-US" altLang="zh-CN" sz="2100" dirty="0">
                <a:latin typeface="Arial" pitchFamily="34" charset="0"/>
                <a:ea typeface="黑体" pitchFamily="49" charset="-122"/>
              </a:rPr>
              <a:t>UNION </a:t>
            </a:r>
            <a:r>
              <a:rPr lang="zh-CN" altLang="en-US" sz="2100" dirty="0">
                <a:latin typeface="Arial" pitchFamily="34" charset="0"/>
                <a:ea typeface="黑体" pitchFamily="49" charset="-122"/>
              </a:rPr>
              <a:t>操作时不会返回重复的记录；但是，可以包含 </a:t>
            </a:r>
            <a:r>
              <a:rPr lang="en-US" altLang="zh-CN" sz="2100" dirty="0">
                <a:latin typeface="Arial" pitchFamily="34" charset="0"/>
                <a:ea typeface="黑体" pitchFamily="49" charset="-122"/>
              </a:rPr>
              <a:t>ALL </a:t>
            </a:r>
            <a:r>
              <a:rPr lang="zh-CN" altLang="en-US" sz="2100" dirty="0">
                <a:latin typeface="Arial" pitchFamily="34" charset="0"/>
                <a:ea typeface="黑体" pitchFamily="49" charset="-122"/>
              </a:rPr>
              <a:t>谓词以确保返回所有记录。这样也会使查询运行得更快。</a:t>
            </a:r>
          </a:p>
          <a:p>
            <a:r>
              <a:rPr lang="zh-CN" altLang="en-US" sz="2100" dirty="0" smtClean="0">
                <a:latin typeface="Arial" pitchFamily="34" charset="0"/>
                <a:ea typeface="黑体" pitchFamily="49" charset="-122"/>
              </a:rPr>
              <a:t>　　⑵</a:t>
            </a:r>
            <a:r>
              <a:rPr lang="zh-CN" altLang="en-US" sz="2100" dirty="0">
                <a:latin typeface="Arial" pitchFamily="34" charset="0"/>
                <a:ea typeface="黑体" pitchFamily="49" charset="-122"/>
              </a:rPr>
              <a:t>可以在单个 </a:t>
            </a:r>
            <a:r>
              <a:rPr lang="en-US" altLang="zh-CN" sz="2100" dirty="0">
                <a:latin typeface="Arial" pitchFamily="34" charset="0"/>
                <a:ea typeface="黑体" pitchFamily="49" charset="-122"/>
              </a:rPr>
              <a:t>UNION </a:t>
            </a:r>
            <a:r>
              <a:rPr lang="zh-CN" altLang="en-US" sz="2100" dirty="0">
                <a:latin typeface="Arial" pitchFamily="34" charset="0"/>
                <a:ea typeface="黑体" pitchFamily="49" charset="-122"/>
              </a:rPr>
              <a:t>操作中以任何组合方式合并两个或两个以上的查询、表和 </a:t>
            </a:r>
            <a:r>
              <a:rPr lang="en-US" altLang="zh-CN" sz="2100" dirty="0">
                <a:latin typeface="Arial" pitchFamily="34" charset="0"/>
                <a:ea typeface="黑体" pitchFamily="49" charset="-122"/>
              </a:rPr>
              <a:t>SELECT </a:t>
            </a:r>
            <a:r>
              <a:rPr lang="zh-CN" altLang="en-US" sz="2100" dirty="0">
                <a:latin typeface="Arial" pitchFamily="34" charset="0"/>
                <a:ea typeface="黑体" pitchFamily="49" charset="-122"/>
              </a:rPr>
              <a:t>语句的结果。下面的示例将一个名为“新帐户”的现有表和一个 </a:t>
            </a:r>
            <a:r>
              <a:rPr lang="en-US" altLang="zh-CN" sz="2100" dirty="0">
                <a:latin typeface="Arial" pitchFamily="34" charset="0"/>
                <a:ea typeface="黑体" pitchFamily="49" charset="-122"/>
              </a:rPr>
              <a:t>SELECT </a:t>
            </a:r>
            <a:r>
              <a:rPr lang="zh-CN" altLang="en-US" sz="2100" dirty="0">
                <a:latin typeface="Arial" pitchFamily="34" charset="0"/>
                <a:ea typeface="黑体" pitchFamily="49" charset="-122"/>
              </a:rPr>
              <a:t>语句进行合并：</a:t>
            </a:r>
          </a:p>
          <a:p>
            <a:r>
              <a:rPr lang="en-US" altLang="zh-CN" sz="2100" dirty="0" smtClean="0">
                <a:latin typeface="Arial" pitchFamily="34" charset="0"/>
                <a:ea typeface="黑体" pitchFamily="49" charset="-122"/>
              </a:rPr>
              <a:t>　　TABLE </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新帐户</a:t>
            </a:r>
            <a:r>
              <a:rPr lang="en-US" altLang="zh-CN" sz="2100" dirty="0">
                <a:latin typeface="Arial" pitchFamily="34" charset="0"/>
                <a:ea typeface="黑体" pitchFamily="49" charset="-122"/>
              </a:rPr>
              <a:t>] UNION ALL</a:t>
            </a:r>
          </a:p>
          <a:p>
            <a:r>
              <a:rPr lang="en-US" altLang="zh-CN" sz="2100" dirty="0" smtClean="0">
                <a:latin typeface="Arial" pitchFamily="34" charset="0"/>
                <a:ea typeface="黑体" pitchFamily="49" charset="-122"/>
              </a:rPr>
              <a:t>　　SELECT </a:t>
            </a:r>
            <a:r>
              <a:rPr lang="en-US" altLang="zh-CN" sz="2100" dirty="0">
                <a:latin typeface="Arial" pitchFamily="34" charset="0"/>
                <a:ea typeface="黑体" pitchFamily="49" charset="-122"/>
              </a:rPr>
              <a:t>* FROM </a:t>
            </a:r>
            <a:r>
              <a:rPr lang="zh-CN" altLang="en-US" sz="2100" dirty="0">
                <a:latin typeface="Arial" pitchFamily="34" charset="0"/>
                <a:ea typeface="黑体" pitchFamily="49" charset="-122"/>
              </a:rPr>
              <a:t>客户 </a:t>
            </a:r>
            <a:r>
              <a:rPr lang="en-US" altLang="zh-CN" sz="2100" dirty="0">
                <a:latin typeface="Arial" pitchFamily="34" charset="0"/>
                <a:ea typeface="黑体" pitchFamily="49" charset="-122"/>
              </a:rPr>
              <a:t>WHERE</a:t>
            </a:r>
            <a:r>
              <a:rPr lang="zh-CN" altLang="en-US" sz="2100" dirty="0">
                <a:latin typeface="Arial" pitchFamily="34" charset="0"/>
                <a:ea typeface="黑体" pitchFamily="49" charset="-122"/>
              </a:rPr>
              <a:t>订单总金额</a:t>
            </a:r>
            <a:r>
              <a:rPr lang="en-US" altLang="zh-CN" sz="2100" dirty="0">
                <a:latin typeface="Arial" pitchFamily="34" charset="0"/>
                <a:ea typeface="黑体" pitchFamily="49" charset="-122"/>
              </a:rPr>
              <a:t>&gt; 1000;</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9-51】  </a:t>
            </a:r>
            <a:r>
              <a:rPr lang="zh-CN" altLang="en-US" sz="2100" dirty="0">
                <a:latin typeface="Arial" pitchFamily="34" charset="0"/>
                <a:ea typeface="黑体" pitchFamily="49" charset="-122"/>
              </a:rPr>
              <a:t>查询系别号为“</a:t>
            </a:r>
            <a:r>
              <a:rPr lang="en-US" altLang="zh-CN" sz="2100" dirty="0">
                <a:latin typeface="Arial" pitchFamily="34" charset="0"/>
                <a:ea typeface="黑体" pitchFamily="49" charset="-122"/>
              </a:rPr>
              <a:t>01”</a:t>
            </a:r>
            <a:r>
              <a:rPr lang="zh-CN" altLang="en-US" sz="2100" dirty="0">
                <a:latin typeface="Arial" pitchFamily="34" charset="0"/>
                <a:ea typeface="黑体" pitchFamily="49" charset="-122"/>
              </a:rPr>
              <a:t>和“</a:t>
            </a:r>
            <a:r>
              <a:rPr lang="en-US" altLang="zh-CN" sz="2100" dirty="0">
                <a:latin typeface="Arial" pitchFamily="34" charset="0"/>
                <a:ea typeface="黑体" pitchFamily="49" charset="-122"/>
              </a:rPr>
              <a:t>06”</a:t>
            </a:r>
            <a:r>
              <a:rPr lang="zh-CN" altLang="en-US" sz="2100" dirty="0">
                <a:latin typeface="Arial" pitchFamily="34" charset="0"/>
                <a:ea typeface="黑体" pitchFamily="49" charset="-122"/>
              </a:rPr>
              <a:t>的学号，显示学号、姓名和性别。</a:t>
            </a:r>
          </a:p>
          <a:p>
            <a:r>
              <a:rPr lang="en-US" altLang="zh-CN" sz="2100" dirty="0" smtClean="0">
                <a:latin typeface="Arial" pitchFamily="34" charset="0"/>
                <a:ea typeface="黑体" pitchFamily="49" charset="-122"/>
              </a:rPr>
              <a:t>　　Select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系别</a:t>
            </a:r>
            <a:r>
              <a:rPr lang="en-US" altLang="zh-CN" sz="2100" dirty="0">
                <a:latin typeface="Arial" pitchFamily="34" charset="0"/>
                <a:ea typeface="黑体" pitchFamily="49" charset="-122"/>
              </a:rPr>
              <a:t>="01" </a:t>
            </a:r>
          </a:p>
          <a:p>
            <a:r>
              <a:rPr lang="en-US" altLang="zh-CN" sz="2100" dirty="0">
                <a:latin typeface="Arial" pitchFamily="34" charset="0"/>
                <a:ea typeface="黑体" pitchFamily="49" charset="-122"/>
              </a:rPr>
              <a:t>Union Select </a:t>
            </a:r>
            <a:r>
              <a:rPr lang="zh-CN" altLang="en-US" sz="2100" dirty="0">
                <a:latin typeface="Arial" pitchFamily="34" charset="0"/>
                <a:ea typeface="黑体" pitchFamily="49" charset="-122"/>
              </a:rPr>
              <a:t>学号</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姓名</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性别 </a:t>
            </a:r>
            <a:r>
              <a:rPr lang="en-US" altLang="zh-CN" sz="2100" dirty="0">
                <a:latin typeface="Arial" pitchFamily="34" charset="0"/>
                <a:ea typeface="黑体" pitchFamily="49" charset="-122"/>
              </a:rPr>
              <a:t>From </a:t>
            </a:r>
            <a:r>
              <a:rPr lang="zh-CN" altLang="en-US" sz="2100" dirty="0">
                <a:latin typeface="Arial" pitchFamily="34" charset="0"/>
                <a:ea typeface="黑体" pitchFamily="49" charset="-122"/>
              </a:rPr>
              <a:t>学生 </a:t>
            </a:r>
            <a:r>
              <a:rPr lang="en-US" altLang="zh-CN" sz="2100" dirty="0">
                <a:latin typeface="Arial" pitchFamily="34" charset="0"/>
                <a:ea typeface="黑体" pitchFamily="49" charset="-122"/>
              </a:rPr>
              <a:t>Where </a:t>
            </a:r>
            <a:r>
              <a:rPr lang="zh-CN" altLang="en-US" sz="2100" dirty="0">
                <a:latin typeface="Arial" pitchFamily="34" charset="0"/>
                <a:ea typeface="黑体" pitchFamily="49" charset="-122"/>
              </a:rPr>
              <a:t>系别</a:t>
            </a:r>
            <a:r>
              <a:rPr lang="en-US" altLang="zh-CN" sz="2100" dirty="0">
                <a:latin typeface="Arial" pitchFamily="34" charset="0"/>
                <a:ea typeface="黑体" pitchFamily="49" charset="-122"/>
              </a:rPr>
              <a:t>="06</a:t>
            </a:r>
            <a:r>
              <a:rPr lang="en-US" altLang="zh-CN" sz="2100" dirty="0" smtClean="0">
                <a:latin typeface="Arial" pitchFamily="34" charset="0"/>
                <a:ea typeface="黑体" pitchFamily="49" charset="-122"/>
              </a:rPr>
              <a:t>";</a:t>
            </a:r>
            <a:endParaRPr lang="en-US" altLang="zh-CN" sz="2100" dirty="0">
              <a:latin typeface="Arial" pitchFamily="34" charset="0"/>
              <a:ea typeface="黑体" pitchFamily="49" charset="-122"/>
            </a:endParaRPr>
          </a:p>
        </p:txBody>
      </p:sp>
      <p:sp>
        <p:nvSpPr>
          <p:cNvPr id="3" name="Rectangle 3"/>
          <p:cNvSpPr>
            <a:spLocks noChangeArrowheads="1"/>
          </p:cNvSpPr>
          <p:nvPr/>
        </p:nvSpPr>
        <p:spPr bwMode="auto">
          <a:xfrm>
            <a:off x="71438" y="188640"/>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5</a:t>
            </a:r>
            <a:r>
              <a:rPr lang="zh-CN" altLang="en-US" sz="2100" dirty="0" smtClean="0">
                <a:ea typeface="黑体" pitchFamily="49" charset="-122"/>
              </a:rPr>
              <a:t>．合并查询</a:t>
            </a:r>
            <a:endParaRPr lang="zh-CN" altLang="en-US" sz="2100" dirty="0">
              <a:ea typeface="黑体" pitchFamily="49" charset="-122"/>
            </a:endParaRPr>
          </a:p>
        </p:txBody>
      </p:sp>
    </p:spTree>
    <p:extLst>
      <p:ext uri="{BB962C8B-B14F-4D97-AF65-F5344CB8AC3E}">
        <p14:creationId xmlns:p14="http://schemas.microsoft.com/office/powerpoint/2010/main" val="3494240403"/>
      </p:ext>
    </p:extLst>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579720"/>
            <a:ext cx="8997950"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在</a:t>
            </a:r>
            <a:r>
              <a:rPr lang="en-US" altLang="zh-CN" sz="2000" dirty="0">
                <a:latin typeface="Arial" pitchFamily="34" charset="0"/>
                <a:ea typeface="黑体" pitchFamily="49" charset="-122"/>
              </a:rPr>
              <a:t>Access</a:t>
            </a:r>
            <a:r>
              <a:rPr lang="zh-CN" altLang="en-US" sz="2000" dirty="0">
                <a:latin typeface="Arial" pitchFamily="34" charset="0"/>
                <a:ea typeface="黑体" pitchFamily="49" charset="-122"/>
              </a:rPr>
              <a:t>中，另外还有一类称为</a:t>
            </a:r>
            <a:r>
              <a:rPr lang="en-US" altLang="zh-CN" sz="2000" dirty="0">
                <a:latin typeface="Arial" pitchFamily="34" charset="0"/>
                <a:ea typeface="黑体" pitchFamily="49" charset="-122"/>
              </a:rPr>
              <a:t>SQL</a:t>
            </a:r>
            <a:r>
              <a:rPr lang="zh-CN" altLang="en-US" sz="2000" dirty="0">
                <a:latin typeface="Arial" pitchFamily="34" charset="0"/>
                <a:ea typeface="黑体" pitchFamily="49" charset="-122"/>
              </a:rPr>
              <a:t>特定查询的</a:t>
            </a:r>
            <a:r>
              <a:rPr lang="en-US" altLang="zh-CN" sz="2000" dirty="0">
                <a:latin typeface="Arial" pitchFamily="34" charset="0"/>
                <a:ea typeface="黑体" pitchFamily="49" charset="-122"/>
              </a:rPr>
              <a:t>SQL</a:t>
            </a:r>
            <a:r>
              <a:rPr lang="zh-CN" altLang="en-US" sz="2000" dirty="0">
                <a:latin typeface="Arial" pitchFamily="34" charset="0"/>
                <a:ea typeface="黑体" pitchFamily="49" charset="-122"/>
              </a:rPr>
              <a:t>查询，这些查询无法通过设计视图来完成，只能直接在</a:t>
            </a:r>
            <a:r>
              <a:rPr lang="en-US" altLang="zh-CN" sz="2000" dirty="0">
                <a:latin typeface="Arial" pitchFamily="34" charset="0"/>
                <a:ea typeface="黑体" pitchFamily="49" charset="-122"/>
              </a:rPr>
              <a:t>SQL</a:t>
            </a:r>
            <a:r>
              <a:rPr lang="zh-CN" altLang="en-US" sz="2000" dirty="0">
                <a:latin typeface="Arial" pitchFamily="34" charset="0"/>
                <a:ea typeface="黑体" pitchFamily="49" charset="-122"/>
              </a:rPr>
              <a:t>视图中键入</a:t>
            </a:r>
            <a:r>
              <a:rPr lang="en-US" altLang="zh-CN" sz="2000" dirty="0">
                <a:latin typeface="Arial" pitchFamily="34" charset="0"/>
                <a:ea typeface="黑体" pitchFamily="49" charset="-122"/>
              </a:rPr>
              <a:t>SQL</a:t>
            </a:r>
            <a:r>
              <a:rPr lang="zh-CN" altLang="en-US" sz="2000" dirty="0">
                <a:latin typeface="Arial" pitchFamily="34" charset="0"/>
                <a:ea typeface="黑体" pitchFamily="49" charset="-122"/>
              </a:rPr>
              <a:t>语句来完成。</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传递查询</a:t>
            </a:r>
          </a:p>
          <a:p>
            <a:r>
              <a:rPr lang="en-US" altLang="zh-CN" sz="2000" dirty="0">
                <a:latin typeface="Arial" pitchFamily="34" charset="0"/>
                <a:ea typeface="黑体" pitchFamily="49" charset="-122"/>
              </a:rPr>
              <a:t>Access</a:t>
            </a:r>
            <a:r>
              <a:rPr lang="zh-CN" altLang="en-US" sz="2000" dirty="0">
                <a:latin typeface="Arial" pitchFamily="34" charset="0"/>
                <a:ea typeface="黑体" pitchFamily="49" charset="-122"/>
              </a:rPr>
              <a:t>的传递查询是自己并不执行，而是传递给另一个数据库执行。</a:t>
            </a:r>
          </a:p>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数据定义查询</a:t>
            </a:r>
          </a:p>
          <a:p>
            <a:r>
              <a:rPr lang="zh-CN" altLang="en-US" sz="2000" dirty="0">
                <a:latin typeface="Arial" pitchFamily="34" charset="0"/>
                <a:ea typeface="黑体" pitchFamily="49" charset="-122"/>
              </a:rPr>
              <a:t>用于数据定义查询的</a:t>
            </a:r>
            <a:r>
              <a:rPr lang="en-US" altLang="zh-CN" sz="2000" dirty="0">
                <a:latin typeface="Arial" pitchFamily="34" charset="0"/>
                <a:ea typeface="黑体" pitchFamily="49" charset="-122"/>
              </a:rPr>
              <a:t>SQL</a:t>
            </a:r>
            <a:r>
              <a:rPr lang="zh-CN" altLang="en-US" sz="2000" dirty="0">
                <a:latin typeface="Arial" pitchFamily="34" charset="0"/>
                <a:ea typeface="黑体" pitchFamily="49" charset="-122"/>
              </a:rPr>
              <a:t>语句包括</a:t>
            </a:r>
            <a:r>
              <a:rPr lang="en-US" altLang="zh-CN" sz="2000" dirty="0">
                <a:latin typeface="Arial" pitchFamily="34" charset="0"/>
                <a:ea typeface="黑体" pitchFamily="49" charset="-122"/>
              </a:rPr>
              <a:t>CREATE TABLE</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CREATE INDEX</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ALTER TABLE</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DROP</a:t>
            </a:r>
            <a:r>
              <a:rPr lang="zh-CN" altLang="en-US" sz="2000" dirty="0">
                <a:latin typeface="Arial" pitchFamily="34" charset="0"/>
                <a:ea typeface="黑体" pitchFamily="49" charset="-122"/>
              </a:rPr>
              <a:t>等</a:t>
            </a:r>
            <a:r>
              <a:rPr lang="en-US" altLang="zh-CN" sz="2000" dirty="0">
                <a:latin typeface="Arial" pitchFamily="34" charset="0"/>
                <a:ea typeface="黑体" pitchFamily="49" charset="-122"/>
              </a:rPr>
              <a:t>4</a:t>
            </a:r>
            <a:r>
              <a:rPr lang="zh-CN" altLang="en-US" sz="2000" dirty="0">
                <a:latin typeface="Arial" pitchFamily="34" charset="0"/>
                <a:ea typeface="黑体" pitchFamily="49" charset="-122"/>
              </a:rPr>
              <a:t>条，可分别用来创建表结构、创建索引、修改表结构和删除表。</a:t>
            </a:r>
          </a:p>
          <a:p>
            <a:r>
              <a:rPr lang="zh-CN" altLang="en-US" sz="2000" dirty="0" smtClean="0">
                <a:latin typeface="Arial" pitchFamily="34" charset="0"/>
                <a:ea typeface="黑体" pitchFamily="49" charset="-122"/>
              </a:rPr>
              <a:t>　　传递</a:t>
            </a:r>
            <a:r>
              <a:rPr lang="zh-CN" altLang="en-US" sz="2000" dirty="0">
                <a:latin typeface="Arial" pitchFamily="34" charset="0"/>
                <a:ea typeface="黑体" pitchFamily="49" charset="-122"/>
              </a:rPr>
              <a:t>查询和数据定义查询的使用本书不予</a:t>
            </a:r>
            <a:r>
              <a:rPr lang="zh-CN" altLang="en-US" sz="2000" dirty="0" smtClean="0">
                <a:latin typeface="Arial" pitchFamily="34" charset="0"/>
                <a:ea typeface="黑体" pitchFamily="49" charset="-122"/>
              </a:rPr>
              <a:t>介绍。</a:t>
            </a:r>
            <a:endParaRPr lang="en-US" altLang="zh-CN" sz="2000" dirty="0">
              <a:latin typeface="Arial" pitchFamily="34" charset="0"/>
              <a:ea typeface="黑体" pitchFamily="49" charset="-122"/>
            </a:endParaRPr>
          </a:p>
        </p:txBody>
      </p:sp>
      <p:sp>
        <p:nvSpPr>
          <p:cNvPr id="3" name="Rectangle 3"/>
          <p:cNvSpPr>
            <a:spLocks noChangeArrowheads="1"/>
          </p:cNvSpPr>
          <p:nvPr/>
        </p:nvSpPr>
        <p:spPr bwMode="auto">
          <a:xfrm>
            <a:off x="71438" y="103296"/>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6</a:t>
            </a:r>
            <a:r>
              <a:rPr lang="zh-CN" altLang="en-US" sz="2100" dirty="0">
                <a:ea typeface="黑体" pitchFamily="49" charset="-122"/>
              </a:rPr>
              <a:t>．</a:t>
            </a:r>
            <a:r>
              <a:rPr lang="en-US" altLang="zh-CN" sz="2100" dirty="0">
                <a:ea typeface="黑体" pitchFamily="49" charset="-122"/>
              </a:rPr>
              <a:t>SQL</a:t>
            </a:r>
            <a:r>
              <a:rPr lang="zh-CN" altLang="en-US" sz="2100" dirty="0">
                <a:ea typeface="黑体" pitchFamily="49" charset="-122"/>
              </a:rPr>
              <a:t>的特定查询</a:t>
            </a:r>
          </a:p>
        </p:txBody>
      </p:sp>
      <p:sp>
        <p:nvSpPr>
          <p:cNvPr id="4" name="Rectangle 2"/>
          <p:cNvSpPr>
            <a:spLocks noChangeArrowheads="1"/>
          </p:cNvSpPr>
          <p:nvPr/>
        </p:nvSpPr>
        <p:spPr bwMode="auto">
          <a:xfrm>
            <a:off x="71438" y="3905905"/>
            <a:ext cx="8997950" cy="648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在</a:t>
            </a:r>
            <a:r>
              <a:rPr lang="en-US" altLang="zh-CN" sz="2000" dirty="0">
                <a:latin typeface="Arial" pitchFamily="34" charset="0"/>
                <a:ea typeface="黑体" pitchFamily="49" charset="-122"/>
              </a:rPr>
              <a:t>SQL</a:t>
            </a:r>
            <a:r>
              <a:rPr lang="zh-CN" altLang="en-US" sz="2000" dirty="0">
                <a:latin typeface="Arial" pitchFamily="34" charset="0"/>
                <a:ea typeface="黑体" pitchFamily="49" charset="-122"/>
              </a:rPr>
              <a:t>中，数据更新语句主要有三种：</a:t>
            </a:r>
            <a:r>
              <a:rPr lang="en-US" altLang="zh-CN" sz="2000" dirty="0">
                <a:latin typeface="Arial" pitchFamily="34" charset="0"/>
                <a:ea typeface="黑体" pitchFamily="49" charset="-122"/>
              </a:rPr>
              <a:t>INSERT INTO</a:t>
            </a:r>
            <a:r>
              <a:rPr lang="zh-CN" altLang="en-US" sz="2000" dirty="0">
                <a:latin typeface="Arial" pitchFamily="34" charset="0"/>
                <a:ea typeface="黑体" pitchFamily="49" charset="-122"/>
              </a:rPr>
              <a:t>（对表中的记录进行添加）、</a:t>
            </a:r>
            <a:r>
              <a:rPr lang="en-US" altLang="zh-CN" sz="2000" dirty="0">
                <a:latin typeface="Arial" pitchFamily="34" charset="0"/>
                <a:ea typeface="黑体" pitchFamily="49" charset="-122"/>
              </a:rPr>
              <a:t>UPDATE</a:t>
            </a:r>
            <a:r>
              <a:rPr lang="zh-CN" altLang="en-US" sz="2000" dirty="0">
                <a:latin typeface="Arial" pitchFamily="34" charset="0"/>
                <a:ea typeface="黑体" pitchFamily="49" charset="-122"/>
              </a:rPr>
              <a:t>（更新记录）和</a:t>
            </a:r>
            <a:r>
              <a:rPr lang="en-US" altLang="zh-CN" sz="2000" dirty="0">
                <a:latin typeface="Arial" pitchFamily="34" charset="0"/>
                <a:ea typeface="黑体" pitchFamily="49" charset="-122"/>
              </a:rPr>
              <a:t>DELETE</a:t>
            </a:r>
            <a:r>
              <a:rPr lang="zh-CN" altLang="en-US" sz="2000" dirty="0">
                <a:latin typeface="Arial" pitchFamily="34" charset="0"/>
                <a:ea typeface="黑体" pitchFamily="49" charset="-122"/>
              </a:rPr>
              <a:t>（删除记录）</a:t>
            </a:r>
            <a:r>
              <a:rPr lang="zh-CN" altLang="en-US"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
        <p:nvSpPr>
          <p:cNvPr id="5" name="Rectangle 3"/>
          <p:cNvSpPr>
            <a:spLocks noChangeArrowheads="1"/>
          </p:cNvSpPr>
          <p:nvPr/>
        </p:nvSpPr>
        <p:spPr bwMode="auto">
          <a:xfrm>
            <a:off x="71438" y="3429481"/>
            <a:ext cx="370847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9.8.3  SQL</a:t>
            </a:r>
            <a:r>
              <a:rPr lang="zh-CN" altLang="en-US" sz="2300" dirty="0">
                <a:latin typeface="Arial" pitchFamily="34" charset="0"/>
                <a:ea typeface="黑体" pitchFamily="49" charset="-122"/>
              </a:rPr>
              <a:t>的数据更新功能</a:t>
            </a:r>
          </a:p>
        </p:txBody>
      </p:sp>
      <p:sp>
        <p:nvSpPr>
          <p:cNvPr id="6" name="Rectangle 3"/>
          <p:cNvSpPr>
            <a:spLocks noChangeArrowheads="1"/>
          </p:cNvSpPr>
          <p:nvPr/>
        </p:nvSpPr>
        <p:spPr bwMode="auto">
          <a:xfrm>
            <a:off x="71438" y="4595426"/>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1</a:t>
            </a:r>
            <a:r>
              <a:rPr lang="zh-CN" altLang="en-US" sz="2100" dirty="0" smtClean="0">
                <a:ea typeface="黑体" pitchFamily="49" charset="-122"/>
              </a:rPr>
              <a:t>．</a:t>
            </a:r>
            <a:r>
              <a:rPr lang="en-US" altLang="zh-CN" sz="2100" dirty="0">
                <a:ea typeface="黑体" pitchFamily="49" charset="-122"/>
              </a:rPr>
              <a:t>Insert Into</a:t>
            </a:r>
            <a:r>
              <a:rPr lang="zh-CN" altLang="en-US" sz="2100" dirty="0">
                <a:ea typeface="黑体" pitchFamily="49" charset="-122"/>
              </a:rPr>
              <a:t>插入语句</a:t>
            </a:r>
          </a:p>
        </p:txBody>
      </p:sp>
      <p:sp>
        <p:nvSpPr>
          <p:cNvPr id="7" name="Rectangle 2"/>
          <p:cNvSpPr>
            <a:spLocks noChangeArrowheads="1"/>
          </p:cNvSpPr>
          <p:nvPr/>
        </p:nvSpPr>
        <p:spPr bwMode="auto">
          <a:xfrm>
            <a:off x="71438" y="5071848"/>
            <a:ext cx="8997950" cy="16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插入</a:t>
            </a:r>
            <a:r>
              <a:rPr lang="zh-CN" altLang="en-US" sz="2000" dirty="0">
                <a:latin typeface="Arial" pitchFamily="34" charset="0"/>
                <a:ea typeface="黑体" pitchFamily="49" charset="-122"/>
              </a:rPr>
              <a:t>数据分为两种格式，一种是插入单个记录，另一种是插入另一个子查询的结果</a:t>
            </a:r>
            <a:r>
              <a:rPr lang="zh-CN" altLang="en-US" sz="2000" dirty="0" smtClean="0">
                <a:latin typeface="Arial" pitchFamily="34" charset="0"/>
                <a:ea typeface="黑体" pitchFamily="49" charset="-122"/>
              </a:rPr>
              <a:t>。</a:t>
            </a:r>
            <a:endParaRPr lang="en-US" altLang="zh-CN" sz="2000" dirty="0" smtClean="0">
              <a:latin typeface="Arial" pitchFamily="34" charset="0"/>
              <a:ea typeface="黑体" pitchFamily="49" charset="-122"/>
            </a:endParaRPr>
          </a:p>
          <a:p>
            <a:r>
              <a:rPr lang="zh-CN" altLang="en-US" sz="2000" dirty="0" smtClean="0">
                <a:latin typeface="Arial" pitchFamily="34" charset="0"/>
                <a:ea typeface="黑体" pitchFamily="49" charset="-122"/>
              </a:rPr>
              <a:t>       ①</a:t>
            </a:r>
            <a:r>
              <a:rPr lang="zh-CN" altLang="en-US" sz="2000" dirty="0">
                <a:latin typeface="Arial" pitchFamily="34" charset="0"/>
                <a:ea typeface="黑体" pitchFamily="49" charset="-122"/>
              </a:rPr>
              <a:t>插入单个记录</a:t>
            </a:r>
          </a:p>
          <a:p>
            <a:r>
              <a:rPr lang="en-US" altLang="zh-CN" sz="2000" dirty="0" smtClean="0">
                <a:latin typeface="Arial" pitchFamily="34" charset="0"/>
                <a:ea typeface="黑体" pitchFamily="49" charset="-122"/>
              </a:rPr>
              <a:t>       Insert </a:t>
            </a:r>
            <a:r>
              <a:rPr lang="en-US" altLang="zh-CN" sz="2000" dirty="0">
                <a:latin typeface="Arial" pitchFamily="34" charset="0"/>
                <a:ea typeface="黑体" pitchFamily="49" charset="-122"/>
              </a:rPr>
              <a:t>Into</a:t>
            </a:r>
            <a:r>
              <a:rPr lang="zh-CN" altLang="en-US" sz="2000" dirty="0">
                <a:latin typeface="Arial" pitchFamily="34" charset="0"/>
                <a:ea typeface="黑体" pitchFamily="49" charset="-122"/>
              </a:rPr>
              <a:t>语句的语法格式如下。</a:t>
            </a:r>
          </a:p>
          <a:p>
            <a:r>
              <a:rPr lang="en-US" altLang="zh-CN" sz="2000" dirty="0" smtClean="0">
                <a:latin typeface="Arial" pitchFamily="34" charset="0"/>
                <a:ea typeface="黑体" pitchFamily="49" charset="-122"/>
              </a:rPr>
              <a:t> Insert </a:t>
            </a:r>
            <a:r>
              <a:rPr lang="en-US" altLang="zh-CN" sz="2000" dirty="0">
                <a:latin typeface="Arial" pitchFamily="34" charset="0"/>
                <a:ea typeface="黑体" pitchFamily="49" charset="-122"/>
              </a:rPr>
              <a:t>Into &lt;</a:t>
            </a:r>
            <a:r>
              <a:rPr lang="zh-CN" altLang="en-US" sz="2000" dirty="0">
                <a:latin typeface="Arial" pitchFamily="34" charset="0"/>
                <a:ea typeface="黑体" pitchFamily="49" charset="-122"/>
              </a:rPr>
              <a:t>表名</a:t>
            </a:r>
            <a:r>
              <a:rPr lang="en-US" altLang="zh-CN" sz="2000" dirty="0">
                <a:latin typeface="Arial" pitchFamily="34" charset="0"/>
                <a:ea typeface="黑体" pitchFamily="49" charset="-122"/>
              </a:rPr>
              <a:t>&gt; [(&lt;</a:t>
            </a:r>
            <a:r>
              <a:rPr lang="zh-CN" altLang="en-US" sz="2000" dirty="0">
                <a:latin typeface="Arial" pitchFamily="34" charset="0"/>
                <a:ea typeface="黑体" pitchFamily="49" charset="-122"/>
              </a:rPr>
              <a:t>字段名</a:t>
            </a:r>
            <a:r>
              <a:rPr lang="en-US" altLang="zh-CN" sz="2000" dirty="0">
                <a:latin typeface="Arial" pitchFamily="34" charset="0"/>
                <a:ea typeface="黑体" pitchFamily="49" charset="-122"/>
              </a:rPr>
              <a:t>1&gt; [,&lt;</a:t>
            </a:r>
            <a:r>
              <a:rPr lang="zh-CN" altLang="en-US" sz="2000" dirty="0">
                <a:latin typeface="Arial" pitchFamily="34" charset="0"/>
                <a:ea typeface="黑体" pitchFamily="49" charset="-122"/>
              </a:rPr>
              <a:t>字段名</a:t>
            </a:r>
            <a:r>
              <a:rPr lang="en-US" altLang="zh-CN" sz="2000" dirty="0">
                <a:latin typeface="Arial" pitchFamily="34" charset="0"/>
                <a:ea typeface="黑体" pitchFamily="49" charset="-122"/>
              </a:rPr>
              <a:t>2&gt;…]) Values (&lt;</a:t>
            </a:r>
            <a:r>
              <a:rPr lang="zh-CN" altLang="en-US" sz="2000" dirty="0">
                <a:latin typeface="Arial" pitchFamily="34" charset="0"/>
                <a:ea typeface="黑体" pitchFamily="49" charset="-122"/>
              </a:rPr>
              <a:t>常量</a:t>
            </a:r>
            <a:r>
              <a:rPr lang="en-US" altLang="zh-CN" sz="2000" dirty="0">
                <a:latin typeface="Arial" pitchFamily="34" charset="0"/>
                <a:ea typeface="黑体" pitchFamily="49" charset="-122"/>
              </a:rPr>
              <a:t>1&gt;[,&lt;</a:t>
            </a:r>
            <a:r>
              <a:rPr lang="zh-CN" altLang="en-US" sz="2000" dirty="0">
                <a:latin typeface="Arial" pitchFamily="34" charset="0"/>
                <a:ea typeface="黑体" pitchFamily="49" charset="-122"/>
              </a:rPr>
              <a:t>常量</a:t>
            </a:r>
            <a:r>
              <a:rPr lang="en-US" altLang="zh-CN" sz="2000" dirty="0">
                <a:latin typeface="Arial" pitchFamily="34" charset="0"/>
                <a:ea typeface="黑体" pitchFamily="49" charset="-122"/>
              </a:rPr>
              <a:t>2&gt;]…)</a:t>
            </a:r>
          </a:p>
          <a:p>
            <a:endParaRPr lang="en-US" altLang="zh-CN" sz="2000" dirty="0">
              <a:latin typeface="Arial" pitchFamily="34" charset="0"/>
              <a:ea typeface="黑体" pitchFamily="49" charset="-122"/>
            </a:endParaRPr>
          </a:p>
        </p:txBody>
      </p:sp>
    </p:spTree>
    <p:extLst>
      <p:ext uri="{BB962C8B-B14F-4D97-AF65-F5344CB8AC3E}">
        <p14:creationId xmlns:p14="http://schemas.microsoft.com/office/powerpoint/2010/main" val="2290540523"/>
      </p:ext>
    </p:extLst>
  </p:cSld>
  <p:clrMapOvr>
    <a:masterClrMapping/>
  </p:clrMapOvr>
  <p:transition>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71438" y="116632"/>
            <a:ext cx="8997950"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9-52】  </a:t>
            </a:r>
            <a:r>
              <a:rPr lang="zh-CN" altLang="en-US" sz="2000" dirty="0">
                <a:latin typeface="Arial" pitchFamily="34" charset="0"/>
                <a:ea typeface="黑体" pitchFamily="49" charset="-122"/>
              </a:rPr>
              <a:t>将一个新学生记录“学号：</a:t>
            </a:r>
            <a:r>
              <a:rPr lang="en-US" altLang="zh-CN" sz="2000" dirty="0">
                <a:latin typeface="Arial" pitchFamily="34" charset="0"/>
                <a:ea typeface="黑体" pitchFamily="49" charset="-122"/>
              </a:rPr>
              <a:t>s1101113</a:t>
            </a:r>
            <a:r>
              <a:rPr lang="zh-CN" altLang="en-US" sz="2000" dirty="0">
                <a:latin typeface="Arial" pitchFamily="34" charset="0"/>
                <a:ea typeface="黑体" pitchFamily="49" charset="-122"/>
              </a:rPr>
              <a:t>；姓名：樱木花道；性别：男；出生日期：</a:t>
            </a:r>
            <a:r>
              <a:rPr lang="en-US" altLang="zh-CN" sz="2000" dirty="0">
                <a:latin typeface="Arial" pitchFamily="34" charset="0"/>
                <a:ea typeface="黑体" pitchFamily="49" charset="-122"/>
              </a:rPr>
              <a:t>1994</a:t>
            </a:r>
            <a:r>
              <a:rPr lang="zh-CN" altLang="en-US" sz="2000" dirty="0">
                <a:latin typeface="Arial" pitchFamily="34" charset="0"/>
                <a:ea typeface="黑体" pitchFamily="49" charset="-122"/>
              </a:rPr>
              <a:t>年</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月</a:t>
            </a:r>
            <a:r>
              <a:rPr lang="en-US" altLang="zh-CN" sz="2000" dirty="0">
                <a:latin typeface="Arial" pitchFamily="34" charset="0"/>
                <a:ea typeface="黑体" pitchFamily="49" charset="-122"/>
              </a:rPr>
              <a:t>5</a:t>
            </a:r>
            <a:r>
              <a:rPr lang="zh-CN" altLang="en-US" sz="2000" dirty="0">
                <a:latin typeface="Arial" pitchFamily="34" charset="0"/>
                <a:ea typeface="黑体" pitchFamily="49" charset="-122"/>
              </a:rPr>
              <a:t>日；学制：</a:t>
            </a:r>
            <a:r>
              <a:rPr lang="en-US" altLang="zh-CN" sz="2000" dirty="0">
                <a:latin typeface="Arial" pitchFamily="34" charset="0"/>
                <a:ea typeface="黑体" pitchFamily="49" charset="-122"/>
              </a:rPr>
              <a:t>4”</a:t>
            </a:r>
            <a:r>
              <a:rPr lang="zh-CN" altLang="en-US" sz="2000" dirty="0">
                <a:latin typeface="Arial" pitchFamily="34" charset="0"/>
                <a:ea typeface="黑体" pitchFamily="49" charset="-122"/>
              </a:rPr>
              <a:t>插入到“学生”表中。</a:t>
            </a:r>
          </a:p>
          <a:p>
            <a:r>
              <a:rPr lang="en-US" altLang="zh-CN" sz="2000" dirty="0" smtClean="0">
                <a:latin typeface="Arial" pitchFamily="34" charset="0"/>
                <a:ea typeface="黑体" pitchFamily="49" charset="-122"/>
              </a:rPr>
              <a:t>　　INSERT </a:t>
            </a:r>
            <a:r>
              <a:rPr lang="en-US" altLang="zh-CN" sz="2000" dirty="0">
                <a:latin typeface="Arial" pitchFamily="34" charset="0"/>
                <a:ea typeface="黑体" pitchFamily="49" charset="-122"/>
              </a:rPr>
              <a:t>INTO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姓名</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出生日期</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学制 </a:t>
            </a:r>
            <a:r>
              <a:rPr lang="en-US" altLang="zh-CN" sz="2000" dirty="0">
                <a:latin typeface="Arial" pitchFamily="34" charset="0"/>
                <a:ea typeface="黑体" pitchFamily="49" charset="-122"/>
              </a:rPr>
              <a:t>)</a:t>
            </a:r>
          </a:p>
          <a:p>
            <a:r>
              <a:rPr lang="en-US" altLang="zh-CN" sz="2000" dirty="0">
                <a:latin typeface="Arial" pitchFamily="34" charset="0"/>
                <a:ea typeface="黑体" pitchFamily="49" charset="-122"/>
              </a:rPr>
              <a:t>Values ("s1101113","</a:t>
            </a:r>
            <a:r>
              <a:rPr lang="zh-CN" altLang="en-US" sz="2000" dirty="0">
                <a:latin typeface="Arial" pitchFamily="34" charset="0"/>
                <a:ea typeface="黑体" pitchFamily="49" charset="-122"/>
              </a:rPr>
              <a:t>樱木花道</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男</a:t>
            </a:r>
            <a:r>
              <a:rPr lang="en-US" altLang="zh-CN" sz="2000" dirty="0">
                <a:latin typeface="Arial" pitchFamily="34" charset="0"/>
                <a:ea typeface="黑体" pitchFamily="49" charset="-122"/>
              </a:rPr>
              <a:t>",#3/5/1994#,4);</a:t>
            </a:r>
          </a:p>
          <a:p>
            <a:r>
              <a:rPr lang="en-US" altLang="zh-CN" sz="2000" dirty="0" smtClean="0">
                <a:latin typeface="Arial" pitchFamily="34" charset="0"/>
                <a:ea typeface="黑体" pitchFamily="49" charset="-122"/>
              </a:rPr>
              <a:t>　　②</a:t>
            </a:r>
            <a:r>
              <a:rPr lang="zh-CN" altLang="en-US" sz="2000" dirty="0">
                <a:latin typeface="Arial" pitchFamily="34" charset="0"/>
                <a:ea typeface="黑体" pitchFamily="49" charset="-122"/>
              </a:rPr>
              <a:t>插入子查询结果</a:t>
            </a:r>
          </a:p>
          <a:p>
            <a:r>
              <a:rPr lang="zh-CN" altLang="en-US" sz="2000" dirty="0" smtClean="0">
                <a:latin typeface="Arial" pitchFamily="34" charset="0"/>
                <a:ea typeface="黑体" pitchFamily="49" charset="-122"/>
              </a:rPr>
              <a:t>　　语法</a:t>
            </a:r>
            <a:r>
              <a:rPr lang="zh-CN" altLang="en-US" sz="2000" dirty="0">
                <a:latin typeface="Arial" pitchFamily="34" charset="0"/>
                <a:ea typeface="黑体" pitchFamily="49" charset="-122"/>
              </a:rPr>
              <a:t>格式：</a:t>
            </a:r>
          </a:p>
          <a:p>
            <a:r>
              <a:rPr lang="en-US" altLang="zh-CN" sz="2000" dirty="0" smtClean="0">
                <a:latin typeface="Arial" pitchFamily="34" charset="0"/>
                <a:ea typeface="黑体" pitchFamily="49" charset="-122"/>
              </a:rPr>
              <a:t>　　Insert </a:t>
            </a:r>
            <a:r>
              <a:rPr lang="en-US" altLang="zh-CN" sz="2000" dirty="0">
                <a:latin typeface="Arial" pitchFamily="34" charset="0"/>
                <a:ea typeface="黑体" pitchFamily="49" charset="-122"/>
              </a:rPr>
              <a:t>Into &lt;</a:t>
            </a:r>
            <a:r>
              <a:rPr lang="zh-CN" altLang="en-US" sz="2000" dirty="0">
                <a:latin typeface="Arial" pitchFamily="34" charset="0"/>
                <a:ea typeface="黑体" pitchFamily="49" charset="-122"/>
              </a:rPr>
              <a:t>表名</a:t>
            </a:r>
            <a:r>
              <a:rPr lang="en-US" altLang="zh-CN" sz="2000" dirty="0">
                <a:latin typeface="Arial" pitchFamily="34" charset="0"/>
                <a:ea typeface="黑体" pitchFamily="49" charset="-122"/>
              </a:rPr>
              <a:t>&gt; [(&lt;</a:t>
            </a:r>
            <a:r>
              <a:rPr lang="zh-CN" altLang="en-US" sz="2000" dirty="0">
                <a:latin typeface="Arial" pitchFamily="34" charset="0"/>
                <a:ea typeface="黑体" pitchFamily="49" charset="-122"/>
              </a:rPr>
              <a:t>字段</a:t>
            </a:r>
            <a:r>
              <a:rPr lang="en-US" altLang="zh-CN" sz="2000" dirty="0">
                <a:latin typeface="Arial" pitchFamily="34" charset="0"/>
                <a:ea typeface="黑体" pitchFamily="49" charset="-122"/>
              </a:rPr>
              <a:t>1&gt;[,&lt;</a:t>
            </a:r>
            <a:r>
              <a:rPr lang="zh-CN" altLang="en-US" sz="2000" dirty="0">
                <a:latin typeface="Arial" pitchFamily="34" charset="0"/>
                <a:ea typeface="黑体" pitchFamily="49" charset="-122"/>
              </a:rPr>
              <a:t>属性列</a:t>
            </a:r>
            <a:r>
              <a:rPr lang="en-US" altLang="zh-CN" sz="2000" dirty="0">
                <a:latin typeface="Arial" pitchFamily="34" charset="0"/>
                <a:ea typeface="黑体" pitchFamily="49" charset="-122"/>
              </a:rPr>
              <a:t>2&gt;...]) </a:t>
            </a:r>
            <a:r>
              <a:rPr lang="zh-CN" altLang="en-US" sz="2000" dirty="0">
                <a:latin typeface="Arial" pitchFamily="34" charset="0"/>
                <a:ea typeface="黑体" pitchFamily="49" charset="-122"/>
              </a:rPr>
              <a:t>子查询</a:t>
            </a:r>
          </a:p>
          <a:p>
            <a:r>
              <a:rPr lang="zh-CN" altLang="en-US" sz="2000" dirty="0" smtClean="0">
                <a:latin typeface="Arial" pitchFamily="34" charset="0"/>
                <a:ea typeface="黑体" pitchFamily="49" charset="-122"/>
              </a:rPr>
              <a:t>　　如</a:t>
            </a:r>
            <a:r>
              <a:rPr lang="zh-CN" altLang="en-US" sz="2000" dirty="0">
                <a:latin typeface="Arial" pitchFamily="34" charset="0"/>
                <a:ea typeface="黑体" pitchFamily="49" charset="-122"/>
              </a:rPr>
              <a:t>，下面语句。</a:t>
            </a:r>
          </a:p>
          <a:p>
            <a:r>
              <a:rPr lang="en-US" altLang="zh-CN" sz="2000" dirty="0" smtClean="0">
                <a:latin typeface="Arial" pitchFamily="34" charset="0"/>
                <a:ea typeface="黑体" pitchFamily="49" charset="-122"/>
              </a:rPr>
              <a:t>　　Insert </a:t>
            </a:r>
            <a:r>
              <a:rPr lang="en-US" altLang="zh-CN" sz="2000" dirty="0">
                <a:latin typeface="Arial" pitchFamily="34" charset="0"/>
                <a:ea typeface="黑体" pitchFamily="49" charset="-122"/>
              </a:rPr>
              <a:t>Into </a:t>
            </a:r>
            <a:r>
              <a:rPr lang="zh-CN" altLang="en-US" sz="2000" dirty="0">
                <a:latin typeface="Arial" pitchFamily="34" charset="0"/>
                <a:ea typeface="黑体" pitchFamily="49" charset="-122"/>
              </a:rPr>
              <a:t>成绩 </a:t>
            </a:r>
            <a:r>
              <a:rPr lang="en-US" altLang="zh-CN" sz="2000" dirty="0">
                <a:latin typeface="Arial" pitchFamily="34" charset="0"/>
                <a:ea typeface="黑体" pitchFamily="49" charset="-122"/>
              </a:rPr>
              <a:t>Select </a:t>
            </a:r>
            <a:r>
              <a:rPr lang="zh-CN" altLang="en-US" sz="2000" dirty="0">
                <a:latin typeface="Arial" pitchFamily="34" charset="0"/>
                <a:ea typeface="黑体" pitchFamily="49" charset="-122"/>
              </a:rPr>
              <a:t>课程号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课程 </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课程号</a:t>
            </a:r>
            <a:r>
              <a:rPr lang="en-US" altLang="zh-CN" sz="2000" dirty="0">
                <a:latin typeface="Arial" pitchFamily="34" charset="0"/>
                <a:ea typeface="黑体" pitchFamily="49" charset="-122"/>
              </a:rPr>
              <a:t>="K107</a:t>
            </a:r>
            <a:r>
              <a:rPr lang="en-US" altLang="zh-CN"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
        <p:nvSpPr>
          <p:cNvPr id="4" name="Rectangle 3"/>
          <p:cNvSpPr>
            <a:spLocks noChangeArrowheads="1"/>
          </p:cNvSpPr>
          <p:nvPr/>
        </p:nvSpPr>
        <p:spPr bwMode="auto">
          <a:xfrm>
            <a:off x="71438" y="2948551"/>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2</a:t>
            </a:r>
            <a:r>
              <a:rPr lang="zh-CN" altLang="en-US" sz="2100" dirty="0">
                <a:ea typeface="黑体" pitchFamily="49" charset="-122"/>
              </a:rPr>
              <a:t>．</a:t>
            </a:r>
            <a:r>
              <a:rPr lang="en-US" altLang="zh-CN" sz="2100" dirty="0">
                <a:ea typeface="黑体" pitchFamily="49" charset="-122"/>
              </a:rPr>
              <a:t>Update</a:t>
            </a:r>
            <a:r>
              <a:rPr lang="zh-CN" altLang="en-US" sz="2100" dirty="0">
                <a:ea typeface="黑体" pitchFamily="49" charset="-122"/>
              </a:rPr>
              <a:t>更新（修改）语句</a:t>
            </a:r>
          </a:p>
        </p:txBody>
      </p:sp>
      <p:sp>
        <p:nvSpPr>
          <p:cNvPr id="5" name="Rectangle 2"/>
          <p:cNvSpPr>
            <a:spLocks noChangeArrowheads="1"/>
          </p:cNvSpPr>
          <p:nvPr/>
        </p:nvSpPr>
        <p:spPr bwMode="auto">
          <a:xfrm>
            <a:off x="71438" y="3407133"/>
            <a:ext cx="8997950" cy="130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t>
            </a:r>
            <a:r>
              <a:rPr lang="en-US" altLang="zh-CN" sz="2000" dirty="0" err="1" smtClean="0">
                <a:latin typeface="Arial" pitchFamily="34" charset="0"/>
                <a:ea typeface="黑体" pitchFamily="49" charset="-122"/>
              </a:rPr>
              <a:t>Upadate</a:t>
            </a:r>
            <a:r>
              <a:rPr lang="zh-CN" altLang="en-US" sz="2000" dirty="0">
                <a:latin typeface="Arial" pitchFamily="34" charset="0"/>
                <a:ea typeface="黑体" pitchFamily="49" charset="-122"/>
              </a:rPr>
              <a:t>语句的语法格式如下。</a:t>
            </a:r>
          </a:p>
          <a:p>
            <a:r>
              <a:rPr lang="en-US" altLang="zh-CN" sz="2000" dirty="0" smtClean="0">
                <a:latin typeface="Arial" pitchFamily="34" charset="0"/>
                <a:ea typeface="黑体" pitchFamily="49" charset="-122"/>
              </a:rPr>
              <a:t>　　Update </a:t>
            </a:r>
            <a:r>
              <a:rPr lang="en-US" altLang="zh-CN" sz="2000" dirty="0">
                <a:latin typeface="Arial" pitchFamily="34" charset="0"/>
                <a:ea typeface="黑体" pitchFamily="49" charset="-122"/>
              </a:rPr>
              <a:t>&lt;</a:t>
            </a:r>
            <a:r>
              <a:rPr lang="zh-CN" altLang="en-US" sz="2000" dirty="0">
                <a:latin typeface="Arial" pitchFamily="34" charset="0"/>
                <a:ea typeface="黑体" pitchFamily="49" charset="-122"/>
              </a:rPr>
              <a:t>表名</a:t>
            </a:r>
            <a:r>
              <a:rPr lang="en-US" altLang="zh-CN" sz="2000" dirty="0">
                <a:latin typeface="Arial" pitchFamily="34" charset="0"/>
                <a:ea typeface="黑体" pitchFamily="49" charset="-122"/>
              </a:rPr>
              <a:t>&gt; Set &lt;</a:t>
            </a:r>
            <a:r>
              <a:rPr lang="zh-CN" altLang="en-US" sz="2000" dirty="0">
                <a:latin typeface="Arial" pitchFamily="34" charset="0"/>
                <a:ea typeface="黑体" pitchFamily="49" charset="-122"/>
              </a:rPr>
              <a:t>字段名</a:t>
            </a:r>
            <a:r>
              <a:rPr lang="en-US" altLang="zh-CN" sz="2000" dirty="0">
                <a:latin typeface="Arial" pitchFamily="34" charset="0"/>
                <a:ea typeface="黑体" pitchFamily="49" charset="-122"/>
              </a:rPr>
              <a:t>1&gt;=&lt;</a:t>
            </a:r>
            <a:r>
              <a:rPr lang="zh-CN" altLang="en-US" sz="2000" dirty="0">
                <a:latin typeface="Arial" pitchFamily="34" charset="0"/>
                <a:ea typeface="黑体" pitchFamily="49" charset="-122"/>
              </a:rPr>
              <a:t>表达式</a:t>
            </a:r>
            <a:r>
              <a:rPr lang="en-US" altLang="zh-CN" sz="2000" dirty="0" smtClean="0">
                <a:latin typeface="Arial" pitchFamily="34" charset="0"/>
                <a:ea typeface="黑体" pitchFamily="49" charset="-122"/>
              </a:rPr>
              <a:t>1)…[</a:t>
            </a:r>
            <a:r>
              <a:rPr lang="en-US" altLang="zh-CN" sz="2000" dirty="0">
                <a:latin typeface="Arial" pitchFamily="34" charset="0"/>
                <a:ea typeface="黑体" pitchFamily="49" charset="-122"/>
              </a:rPr>
              <a:t>Where &lt;</a:t>
            </a:r>
            <a:r>
              <a:rPr lang="zh-CN" altLang="en-US" sz="2000" dirty="0">
                <a:latin typeface="Arial" pitchFamily="34" charset="0"/>
                <a:ea typeface="黑体" pitchFamily="49" charset="-122"/>
              </a:rPr>
              <a:t>条件</a:t>
            </a:r>
            <a:r>
              <a:rPr lang="en-US" altLang="zh-CN" sz="2000" dirty="0">
                <a:latin typeface="Arial" pitchFamily="34" charset="0"/>
                <a:ea typeface="黑体" pitchFamily="49" charset="-122"/>
              </a:rPr>
              <a:t>&gt;]</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9-53】  </a:t>
            </a:r>
            <a:r>
              <a:rPr lang="zh-CN" altLang="en-US" sz="2000" dirty="0">
                <a:latin typeface="Arial" pitchFamily="34" charset="0"/>
                <a:ea typeface="黑体" pitchFamily="49" charset="-122"/>
              </a:rPr>
              <a:t>将学号为</a:t>
            </a:r>
            <a:r>
              <a:rPr lang="en-US" altLang="zh-CN" sz="2000" dirty="0">
                <a:latin typeface="Arial" pitchFamily="34" charset="0"/>
                <a:ea typeface="黑体" pitchFamily="49" charset="-122"/>
              </a:rPr>
              <a:t>"s1101113"</a:t>
            </a:r>
            <a:r>
              <a:rPr lang="zh-CN" altLang="en-US" sz="2000" dirty="0">
                <a:latin typeface="Arial" pitchFamily="34" charset="0"/>
                <a:ea typeface="黑体" pitchFamily="49" charset="-122"/>
              </a:rPr>
              <a:t>的学生的性别改为女。</a:t>
            </a:r>
          </a:p>
          <a:p>
            <a:r>
              <a:rPr lang="en-US" altLang="zh-CN" sz="2000" dirty="0">
                <a:latin typeface="Arial" pitchFamily="34" charset="0"/>
                <a:ea typeface="黑体" pitchFamily="49" charset="-122"/>
              </a:rPr>
              <a:t>Update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Set </a:t>
            </a:r>
            <a:r>
              <a:rPr lang="zh-CN" altLang="en-US" sz="2000" dirty="0">
                <a:latin typeface="Arial" pitchFamily="34" charset="0"/>
                <a:ea typeface="黑体" pitchFamily="49" charset="-122"/>
              </a:rPr>
              <a:t>性别</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女</a:t>
            </a:r>
            <a:r>
              <a:rPr lang="en-US" altLang="zh-CN" sz="2000" dirty="0">
                <a:latin typeface="Arial" pitchFamily="34" charset="0"/>
                <a:ea typeface="黑体" pitchFamily="49" charset="-122"/>
              </a:rPr>
              <a:t>" Where </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="s1101113</a:t>
            </a:r>
            <a:r>
              <a:rPr lang="en-US" altLang="zh-CN" sz="2000" dirty="0" smtClean="0">
                <a:latin typeface="Arial" pitchFamily="34" charset="0"/>
                <a:ea typeface="黑体" pitchFamily="49" charset="-122"/>
              </a:rPr>
              <a:t>";</a:t>
            </a:r>
            <a:endParaRPr lang="en-US" altLang="zh-CN" sz="2000" dirty="0">
              <a:latin typeface="Arial" pitchFamily="34" charset="0"/>
              <a:ea typeface="黑体" pitchFamily="49" charset="-122"/>
            </a:endParaRPr>
          </a:p>
        </p:txBody>
      </p:sp>
      <p:sp>
        <p:nvSpPr>
          <p:cNvPr id="6" name="Rectangle 3"/>
          <p:cNvSpPr>
            <a:spLocks noChangeArrowheads="1"/>
          </p:cNvSpPr>
          <p:nvPr/>
        </p:nvSpPr>
        <p:spPr bwMode="auto">
          <a:xfrm>
            <a:off x="71438" y="4740115"/>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3</a:t>
            </a:r>
            <a:r>
              <a:rPr lang="zh-CN" altLang="en-US" sz="2100" dirty="0">
                <a:ea typeface="黑体" pitchFamily="49" charset="-122"/>
              </a:rPr>
              <a:t>．</a:t>
            </a:r>
            <a:r>
              <a:rPr lang="en-US" altLang="zh-CN" sz="2100" dirty="0">
                <a:ea typeface="黑体" pitchFamily="49" charset="-122"/>
              </a:rPr>
              <a:t>Delete</a:t>
            </a:r>
            <a:r>
              <a:rPr lang="zh-CN" altLang="en-US" sz="2100" dirty="0">
                <a:ea typeface="黑体" pitchFamily="49" charset="-122"/>
              </a:rPr>
              <a:t>删除语句</a:t>
            </a:r>
          </a:p>
        </p:txBody>
      </p:sp>
      <p:sp>
        <p:nvSpPr>
          <p:cNvPr id="7" name="Rectangle 2"/>
          <p:cNvSpPr>
            <a:spLocks noChangeArrowheads="1"/>
          </p:cNvSpPr>
          <p:nvPr/>
        </p:nvSpPr>
        <p:spPr bwMode="auto">
          <a:xfrm>
            <a:off x="71438" y="5198698"/>
            <a:ext cx="8997950" cy="15994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删除</a:t>
            </a:r>
            <a:r>
              <a:rPr lang="zh-CN" altLang="en-US" sz="2000" dirty="0">
                <a:latin typeface="Arial" pitchFamily="34" charset="0"/>
                <a:ea typeface="黑体" pitchFamily="49" charset="-122"/>
              </a:rPr>
              <a:t>语句的语法格式如下。</a:t>
            </a:r>
          </a:p>
          <a:p>
            <a:r>
              <a:rPr lang="en-US" altLang="zh-CN" sz="2000" dirty="0" smtClean="0">
                <a:latin typeface="Arial" pitchFamily="34" charset="0"/>
                <a:ea typeface="黑体" pitchFamily="49" charset="-122"/>
              </a:rPr>
              <a:t>　　Delete </a:t>
            </a:r>
            <a:r>
              <a:rPr lang="en-US" altLang="zh-CN" sz="2000" dirty="0">
                <a:latin typeface="Arial" pitchFamily="34" charset="0"/>
                <a:ea typeface="黑体" pitchFamily="49" charset="-122"/>
              </a:rPr>
              <a:t>From &lt;</a:t>
            </a:r>
            <a:r>
              <a:rPr lang="zh-CN" altLang="en-US" sz="2000" dirty="0">
                <a:latin typeface="Arial" pitchFamily="34" charset="0"/>
                <a:ea typeface="黑体" pitchFamily="49" charset="-122"/>
              </a:rPr>
              <a:t>表名</a:t>
            </a:r>
            <a:r>
              <a:rPr lang="en-US" altLang="zh-CN" sz="2000" dirty="0">
                <a:latin typeface="Arial" pitchFamily="34" charset="0"/>
                <a:ea typeface="黑体" pitchFamily="49" charset="-122"/>
              </a:rPr>
              <a:t>&gt; [Where&lt;</a:t>
            </a:r>
            <a:r>
              <a:rPr lang="zh-CN" altLang="en-US" sz="2000" dirty="0">
                <a:latin typeface="Arial" pitchFamily="34" charset="0"/>
                <a:ea typeface="黑体" pitchFamily="49" charset="-122"/>
              </a:rPr>
              <a:t>条件</a:t>
            </a:r>
            <a:r>
              <a:rPr lang="en-US" altLang="zh-CN" sz="2000" dirty="0" smtClean="0">
                <a:latin typeface="Arial" pitchFamily="34" charset="0"/>
                <a:ea typeface="黑体" pitchFamily="49" charset="-122"/>
              </a:rPr>
              <a:t>&gt;]</a:t>
            </a:r>
            <a:r>
              <a:rPr lang="zh-CN" altLang="en-US" sz="2000" dirty="0" smtClean="0">
                <a:latin typeface="Arial" pitchFamily="34" charset="0"/>
                <a:ea typeface="黑体" pitchFamily="49" charset="-122"/>
              </a:rPr>
              <a:t>其中</a:t>
            </a:r>
            <a:r>
              <a:rPr lang="zh-CN" altLang="en-US" sz="2000" dirty="0">
                <a:latin typeface="Arial" pitchFamily="34" charset="0"/>
                <a:ea typeface="黑体" pitchFamily="49" charset="-122"/>
              </a:rPr>
              <a:t>，省略</a:t>
            </a:r>
            <a:r>
              <a:rPr lang="en-US" altLang="zh-CN" sz="2000" dirty="0">
                <a:latin typeface="Arial" pitchFamily="34" charset="0"/>
                <a:ea typeface="黑体" pitchFamily="49" charset="-122"/>
              </a:rPr>
              <a:t>where</a:t>
            </a:r>
            <a:r>
              <a:rPr lang="zh-CN" altLang="en-US" sz="2000" dirty="0">
                <a:latin typeface="Arial" pitchFamily="34" charset="0"/>
                <a:ea typeface="黑体" pitchFamily="49" charset="-122"/>
              </a:rPr>
              <a:t>子句表示删除所有的记录。</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9-54】  </a:t>
            </a:r>
            <a:r>
              <a:rPr lang="zh-CN" altLang="en-US" sz="2000" dirty="0">
                <a:latin typeface="Arial" pitchFamily="34" charset="0"/>
                <a:ea typeface="黑体" pitchFamily="49" charset="-122"/>
              </a:rPr>
              <a:t>将学号为</a:t>
            </a:r>
            <a:r>
              <a:rPr lang="en-US" altLang="zh-CN" sz="2000" dirty="0">
                <a:latin typeface="Arial" pitchFamily="34" charset="0"/>
                <a:ea typeface="黑体" pitchFamily="49" charset="-122"/>
              </a:rPr>
              <a:t>"s1101113"</a:t>
            </a:r>
            <a:r>
              <a:rPr lang="zh-CN" altLang="en-US" sz="2000" dirty="0">
                <a:latin typeface="Arial" pitchFamily="34" charset="0"/>
                <a:ea typeface="黑体" pitchFamily="49" charset="-122"/>
              </a:rPr>
              <a:t>的学生记录删除。</a:t>
            </a:r>
          </a:p>
          <a:p>
            <a:r>
              <a:rPr lang="en-US" altLang="zh-CN" sz="2000" dirty="0" smtClean="0">
                <a:latin typeface="Arial" pitchFamily="34" charset="0"/>
                <a:ea typeface="黑体" pitchFamily="49" charset="-122"/>
              </a:rPr>
              <a:t>　　Delete </a:t>
            </a:r>
            <a:r>
              <a:rPr lang="en-US" altLang="zh-CN" sz="2000" dirty="0">
                <a:latin typeface="Arial" pitchFamily="34" charset="0"/>
                <a:ea typeface="黑体" pitchFamily="49" charset="-122"/>
              </a:rPr>
              <a:t>From </a:t>
            </a:r>
            <a:r>
              <a:rPr lang="zh-CN" altLang="en-US" sz="2000" dirty="0">
                <a:latin typeface="Arial" pitchFamily="34" charset="0"/>
                <a:ea typeface="黑体" pitchFamily="49" charset="-122"/>
              </a:rPr>
              <a:t>学生 </a:t>
            </a:r>
            <a:r>
              <a:rPr lang="en-US" altLang="zh-CN" sz="2000" dirty="0">
                <a:latin typeface="Arial" pitchFamily="34" charset="0"/>
                <a:ea typeface="黑体" pitchFamily="49" charset="-122"/>
              </a:rPr>
              <a:t>Where </a:t>
            </a:r>
            <a:r>
              <a:rPr lang="zh-CN" altLang="en-US" sz="2000" dirty="0">
                <a:latin typeface="Arial" pitchFamily="34" charset="0"/>
                <a:ea typeface="黑体" pitchFamily="49" charset="-122"/>
              </a:rPr>
              <a:t>学号</a:t>
            </a:r>
            <a:r>
              <a:rPr lang="en-US" altLang="zh-CN" sz="2000" dirty="0">
                <a:latin typeface="Arial" pitchFamily="34" charset="0"/>
                <a:ea typeface="黑体" pitchFamily="49" charset="-122"/>
              </a:rPr>
              <a:t>="s1101113";</a:t>
            </a:r>
          </a:p>
        </p:txBody>
      </p:sp>
    </p:spTree>
    <p:extLst>
      <p:ext uri="{BB962C8B-B14F-4D97-AF65-F5344CB8AC3E}">
        <p14:creationId xmlns:p14="http://schemas.microsoft.com/office/powerpoint/2010/main" val="1767175267"/>
      </p:ext>
    </p:extLst>
  </p:cSld>
  <p:clrMapOvr>
    <a:masterClrMapping/>
  </p:clrMapOvr>
  <p:transition>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ChangeArrowheads="1"/>
          </p:cNvSpPr>
          <p:nvPr/>
        </p:nvSpPr>
        <p:spPr bwMode="auto">
          <a:xfrm>
            <a:off x="71438" y="764705"/>
            <a:ext cx="8997950" cy="125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a:latin typeface="Arial" pitchFamily="34" charset="0"/>
                <a:ea typeface="黑体" pitchFamily="49" charset="-122"/>
              </a:rPr>
              <a:t>        </a:t>
            </a:r>
            <a:r>
              <a:rPr lang="zh-CN" altLang="en-US" sz="2000" dirty="0" smtClean="0">
                <a:latin typeface="Arial" pitchFamily="34" charset="0"/>
                <a:ea typeface="黑体" pitchFamily="49" charset="-122"/>
              </a:rPr>
              <a:t>报表</a:t>
            </a:r>
            <a:r>
              <a:rPr lang="zh-CN" altLang="en-US" sz="2000" dirty="0">
                <a:latin typeface="Arial" pitchFamily="34" charset="0"/>
                <a:ea typeface="黑体" pitchFamily="49" charset="-122"/>
              </a:rPr>
              <a:t>（</a:t>
            </a:r>
            <a:r>
              <a:rPr lang="en-US" altLang="zh-CN" sz="2000" dirty="0">
                <a:latin typeface="Arial" pitchFamily="34" charset="0"/>
                <a:ea typeface="黑体" pitchFamily="49" charset="-122"/>
              </a:rPr>
              <a:t>Report</a:t>
            </a:r>
            <a:r>
              <a:rPr lang="zh-CN" altLang="en-US" sz="2000" dirty="0" smtClean="0">
                <a:latin typeface="Arial" pitchFamily="34" charset="0"/>
                <a:ea typeface="黑体" pitchFamily="49" charset="-122"/>
              </a:rPr>
              <a:t>）它</a:t>
            </a:r>
            <a:r>
              <a:rPr lang="zh-CN" altLang="en-US" sz="2000" dirty="0">
                <a:latin typeface="Arial" pitchFamily="34" charset="0"/>
                <a:ea typeface="黑体" pitchFamily="49" charset="-122"/>
              </a:rPr>
              <a:t>将数据库中的表、查询的数据进行汇总与打印，从而实现数据的格式化输出。报表主要有</a:t>
            </a:r>
            <a:r>
              <a:rPr lang="zh-CN" altLang="en-US" sz="2000" dirty="0" smtClean="0">
                <a:latin typeface="Arial" pitchFamily="34" charset="0"/>
                <a:ea typeface="黑体" pitchFamily="49" charset="-122"/>
              </a:rPr>
              <a:t>以下基本功</a:t>
            </a:r>
            <a:r>
              <a:rPr lang="zh-CN" altLang="en-US" sz="2000" dirty="0">
                <a:latin typeface="Arial" pitchFamily="34" charset="0"/>
                <a:ea typeface="黑体" pitchFamily="49" charset="-122"/>
              </a:rPr>
              <a:t>能。</a:t>
            </a:r>
          </a:p>
          <a:p>
            <a:r>
              <a:rPr lang="zh-CN" altLang="en-US" sz="2000" dirty="0" smtClean="0">
                <a:latin typeface="Arial" pitchFamily="34" charset="0"/>
                <a:ea typeface="黑体" pitchFamily="49" charset="-122"/>
              </a:rPr>
              <a:t>       ⑴</a:t>
            </a:r>
            <a:r>
              <a:rPr lang="zh-CN" altLang="en-US" sz="2000" dirty="0">
                <a:latin typeface="Arial" pitchFamily="34" charset="0"/>
                <a:ea typeface="黑体" pitchFamily="49" charset="-122"/>
              </a:rPr>
              <a:t>从多个数据表中提取数据并进行比较、汇总和小计。</a:t>
            </a:r>
          </a:p>
          <a:p>
            <a:r>
              <a:rPr lang="zh-CN" altLang="en-US" sz="2000" dirty="0" smtClean="0">
                <a:latin typeface="Arial" pitchFamily="34" charset="0"/>
                <a:ea typeface="黑体" pitchFamily="49" charset="-122"/>
              </a:rPr>
              <a:t>       ⑵</a:t>
            </a:r>
            <a:r>
              <a:rPr lang="zh-CN" altLang="en-US" sz="2000" dirty="0">
                <a:latin typeface="Arial" pitchFamily="34" charset="0"/>
                <a:ea typeface="黑体" pitchFamily="49" charset="-122"/>
              </a:rPr>
              <a:t>可按分组生成数据，制作数据标签</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85028" name="Rectangle 4"/>
          <p:cNvSpPr>
            <a:spLocks noChangeArrowheads="1"/>
          </p:cNvSpPr>
          <p:nvPr/>
        </p:nvSpPr>
        <p:spPr bwMode="auto">
          <a:xfrm>
            <a:off x="80963" y="188640"/>
            <a:ext cx="4489450"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a:latin typeface="Arial" pitchFamily="34" charset="0"/>
                <a:ea typeface="黑体" pitchFamily="49" charset="-122"/>
              </a:rPr>
              <a:t>9.9 </a:t>
            </a:r>
            <a:r>
              <a:rPr lang="zh-CN" altLang="en-US" sz="2400" dirty="0">
                <a:latin typeface="Arial" pitchFamily="34" charset="0"/>
                <a:ea typeface="黑体" pitchFamily="49" charset="-122"/>
              </a:rPr>
              <a:t>数据的报表与打印输出</a:t>
            </a:r>
          </a:p>
        </p:txBody>
      </p:sp>
      <p:sp>
        <p:nvSpPr>
          <p:cNvPr id="5" name="Rectangle 3"/>
          <p:cNvSpPr>
            <a:spLocks noChangeArrowheads="1"/>
          </p:cNvSpPr>
          <p:nvPr/>
        </p:nvSpPr>
        <p:spPr bwMode="auto">
          <a:xfrm>
            <a:off x="71438" y="2060848"/>
            <a:ext cx="4489450"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smtClean="0">
                <a:latin typeface="Arial" pitchFamily="34" charset="0"/>
                <a:ea typeface="黑体" pitchFamily="49" charset="-122"/>
              </a:rPr>
              <a:t>9.9.1  </a:t>
            </a:r>
            <a:r>
              <a:rPr lang="zh-CN" altLang="en-US" sz="2300" dirty="0" smtClean="0">
                <a:latin typeface="Arial" pitchFamily="34" charset="0"/>
                <a:ea typeface="黑体" pitchFamily="49" charset="-122"/>
              </a:rPr>
              <a:t>报表概述</a:t>
            </a:r>
            <a:endParaRPr lang="pt-BR" altLang="en-US" sz="2300" dirty="0">
              <a:latin typeface="Arial" pitchFamily="34" charset="0"/>
              <a:ea typeface="黑体" pitchFamily="49" charset="-122"/>
            </a:endParaRPr>
          </a:p>
        </p:txBody>
      </p:sp>
      <p:sp>
        <p:nvSpPr>
          <p:cNvPr id="6" name="Rectangle 2"/>
          <p:cNvSpPr>
            <a:spLocks noChangeArrowheads="1"/>
          </p:cNvSpPr>
          <p:nvPr/>
        </p:nvSpPr>
        <p:spPr bwMode="auto">
          <a:xfrm>
            <a:off x="71438" y="2951807"/>
            <a:ext cx="8997950" cy="12703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000" dirty="0" smtClean="0">
                <a:latin typeface="Arial" pitchFamily="34" charset="0"/>
                <a:ea typeface="黑体" pitchFamily="49" charset="-122"/>
              </a:rPr>
              <a:t>       Access</a:t>
            </a:r>
            <a:r>
              <a:rPr lang="zh-CN" altLang="en-US" sz="2000" dirty="0">
                <a:latin typeface="Arial" pitchFamily="34" charset="0"/>
                <a:ea typeface="黑体" pitchFamily="49" charset="-122"/>
              </a:rPr>
              <a:t>的报表操作提供了报表视图、打印预览、布局视图和设计视图等</a:t>
            </a:r>
            <a:r>
              <a:rPr lang="en-US" altLang="zh-CN" sz="2000" dirty="0">
                <a:latin typeface="Arial" pitchFamily="34" charset="0"/>
                <a:ea typeface="黑体" pitchFamily="49" charset="-122"/>
              </a:rPr>
              <a:t>4</a:t>
            </a:r>
            <a:r>
              <a:rPr lang="zh-CN" altLang="en-US" sz="2000" dirty="0">
                <a:latin typeface="Arial" pitchFamily="34" charset="0"/>
                <a:ea typeface="黑体" pitchFamily="49" charset="-122"/>
              </a:rPr>
              <a:t>种视图。报表视图用于显示报表；打印预览视图用于查看报表的页面数据输出形态；布局视图的界面与报表视图几乎一样，但是在该视图下可以移动各控件的位置，用于重新进行控件布局；设计视图用于创建和编辑报表的结构</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7" name="Rectangle 3"/>
          <p:cNvSpPr>
            <a:spLocks noChangeArrowheads="1"/>
          </p:cNvSpPr>
          <p:nvPr/>
        </p:nvSpPr>
        <p:spPr bwMode="auto">
          <a:xfrm>
            <a:off x="71438" y="2538057"/>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1</a:t>
            </a:r>
            <a:r>
              <a:rPr lang="zh-CN" altLang="en-US" sz="2100" dirty="0" smtClean="0">
                <a:ea typeface="黑体" pitchFamily="49" charset="-122"/>
              </a:rPr>
              <a:t>．报表的视图</a:t>
            </a:r>
            <a:endParaRPr lang="zh-CN" altLang="en-US" sz="2100" dirty="0">
              <a:ea typeface="黑体" pitchFamily="49" charset="-122"/>
            </a:endParaRPr>
          </a:p>
        </p:txBody>
      </p:sp>
      <p:sp>
        <p:nvSpPr>
          <p:cNvPr id="8" name="Rectangle 2"/>
          <p:cNvSpPr>
            <a:spLocks noChangeArrowheads="1"/>
          </p:cNvSpPr>
          <p:nvPr/>
        </p:nvSpPr>
        <p:spPr bwMode="auto">
          <a:xfrm>
            <a:off x="71438" y="4791355"/>
            <a:ext cx="8997950" cy="1303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报表</a:t>
            </a:r>
            <a:r>
              <a:rPr lang="zh-CN" altLang="en-US" sz="2000" dirty="0">
                <a:latin typeface="Arial" pitchFamily="34" charset="0"/>
                <a:ea typeface="黑体" pitchFamily="49" charset="-122"/>
              </a:rPr>
              <a:t>的“设计视图”窗口，如图</a:t>
            </a:r>
            <a:r>
              <a:rPr lang="en-US" altLang="zh-CN" sz="2000" dirty="0">
                <a:latin typeface="Arial" pitchFamily="34" charset="0"/>
                <a:ea typeface="黑体" pitchFamily="49" charset="-122"/>
              </a:rPr>
              <a:t>9-79 </a:t>
            </a:r>
            <a:r>
              <a:rPr lang="zh-CN" altLang="en-US" sz="2000" dirty="0">
                <a:latin typeface="Arial" pitchFamily="34" charset="0"/>
                <a:ea typeface="黑体" pitchFamily="49" charset="-122"/>
              </a:rPr>
              <a:t>所示</a:t>
            </a:r>
            <a:r>
              <a:rPr lang="zh-CN" altLang="en-US" sz="2000" dirty="0" smtClean="0">
                <a:latin typeface="Arial" pitchFamily="34" charset="0"/>
                <a:ea typeface="黑体" pitchFamily="49" charset="-122"/>
              </a:rPr>
              <a:t>。报表</a:t>
            </a:r>
            <a:r>
              <a:rPr lang="zh-CN" altLang="en-US" sz="2000" dirty="0">
                <a:latin typeface="Arial" pitchFamily="34" charset="0"/>
                <a:ea typeface="黑体" pitchFamily="49" charset="-122"/>
              </a:rPr>
              <a:t>的结构由几个区域（节）组成，其中包括报表设计的</a:t>
            </a:r>
            <a:r>
              <a:rPr lang="en-US" altLang="zh-CN" sz="2000" dirty="0">
                <a:latin typeface="Arial" pitchFamily="34" charset="0"/>
                <a:ea typeface="黑体" pitchFamily="49" charset="-122"/>
              </a:rPr>
              <a:t>5</a:t>
            </a:r>
            <a:r>
              <a:rPr lang="zh-CN" altLang="en-US" sz="2000" dirty="0">
                <a:latin typeface="Arial" pitchFamily="34" charset="0"/>
                <a:ea typeface="黑体" pitchFamily="49" charset="-122"/>
              </a:rPr>
              <a:t>个基本节，如果需要对数据实现分组输出和分组统计，还会用到“组页眉”和“组页脚”两个节。报表所包含的每个节在设计视图中只显示一次，但在打印出来时，某些区域会根据实际情况重复多次</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9" name="Rectangle 3"/>
          <p:cNvSpPr>
            <a:spLocks noChangeArrowheads="1"/>
          </p:cNvSpPr>
          <p:nvPr/>
        </p:nvSpPr>
        <p:spPr bwMode="auto">
          <a:xfrm>
            <a:off x="71438" y="4377604"/>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2</a:t>
            </a:r>
            <a:r>
              <a:rPr lang="zh-CN" altLang="en-US" sz="2100" dirty="0" smtClean="0">
                <a:ea typeface="黑体" pitchFamily="49" charset="-122"/>
              </a:rPr>
              <a:t>．报表的结构</a:t>
            </a:r>
            <a:endParaRPr lang="zh-CN" altLang="en-US" sz="2100" dirty="0">
              <a:ea typeface="黑体" pitchFamily="49" charset="-122"/>
            </a:endParaRPr>
          </a:p>
        </p:txBody>
      </p:sp>
    </p:spTree>
    <p:extLst>
      <p:ext uri="{BB962C8B-B14F-4D97-AF65-F5344CB8AC3E}">
        <p14:creationId xmlns:p14="http://schemas.microsoft.com/office/powerpoint/2010/main" val="1221532627"/>
      </p:ext>
    </p:extLst>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1\AppData\Local\Temp\SNAGHTML31a831.PNG"/>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4824536" cy="3024336"/>
          </a:xfrm>
          <a:prstGeom prst="rect">
            <a:avLst/>
          </a:prstGeom>
          <a:noFill/>
          <a:ln>
            <a:noFill/>
          </a:ln>
        </p:spPr>
      </p:pic>
      <p:sp>
        <p:nvSpPr>
          <p:cNvPr id="3" name="矩形 2"/>
          <p:cNvSpPr/>
          <p:nvPr/>
        </p:nvSpPr>
        <p:spPr>
          <a:xfrm>
            <a:off x="4932040" y="1223464"/>
            <a:ext cx="36004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9-79  </a:t>
            </a:r>
            <a:r>
              <a:rPr lang="zh-CN" altLang="en-US" dirty="0">
                <a:solidFill>
                  <a:srgbClr val="FFFFFF"/>
                </a:solidFill>
                <a:latin typeface="Arial" pitchFamily="34" charset="0"/>
                <a:ea typeface="黑体" pitchFamily="49" charset="-122"/>
              </a:rPr>
              <a:t>报表的“设计视图”窗口</a:t>
            </a:r>
          </a:p>
        </p:txBody>
      </p:sp>
      <p:sp>
        <p:nvSpPr>
          <p:cNvPr id="4" name="Rectangle 2"/>
          <p:cNvSpPr>
            <a:spLocks noChangeArrowheads="1"/>
          </p:cNvSpPr>
          <p:nvPr/>
        </p:nvSpPr>
        <p:spPr bwMode="auto">
          <a:xfrm>
            <a:off x="71439" y="4246885"/>
            <a:ext cx="3780482" cy="1054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表</a:t>
            </a:r>
            <a:r>
              <a:rPr lang="en-US" altLang="zh-CN" sz="2100" dirty="0">
                <a:latin typeface="Arial" pitchFamily="34" charset="0"/>
                <a:ea typeface="黑体" pitchFamily="49" charset="-122"/>
              </a:rPr>
              <a:t>9-12</a:t>
            </a:r>
            <a:r>
              <a:rPr lang="zh-CN" altLang="en-US" sz="2100" dirty="0">
                <a:latin typeface="Arial" pitchFamily="34" charset="0"/>
                <a:ea typeface="黑体" pitchFamily="49" charset="-122"/>
              </a:rPr>
              <a:t>列出了</a:t>
            </a:r>
            <a:r>
              <a:rPr lang="en-US" altLang="zh-CN" sz="2100" dirty="0">
                <a:latin typeface="Arial" pitchFamily="34" charset="0"/>
                <a:ea typeface="黑体" pitchFamily="49" charset="-122"/>
              </a:rPr>
              <a:t>7</a:t>
            </a:r>
            <a:r>
              <a:rPr lang="zh-CN" altLang="en-US" sz="2100" dirty="0">
                <a:latin typeface="Arial" pitchFamily="34" charset="0"/>
                <a:ea typeface="黑体" pitchFamily="49" charset="-122"/>
              </a:rPr>
              <a:t>种报表区域（节）具体的产生方法及作用</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5" name="矩形 4"/>
          <p:cNvSpPr/>
          <p:nvPr/>
        </p:nvSpPr>
        <p:spPr>
          <a:xfrm>
            <a:off x="683567" y="5805264"/>
            <a:ext cx="3002263"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表</a:t>
            </a:r>
            <a:r>
              <a:rPr lang="en-US" altLang="zh-CN" dirty="0">
                <a:solidFill>
                  <a:srgbClr val="FFFFFF"/>
                </a:solidFill>
                <a:latin typeface="Arial" pitchFamily="34" charset="0"/>
                <a:ea typeface="黑体" pitchFamily="49" charset="-122"/>
              </a:rPr>
              <a:t>9-12 </a:t>
            </a:r>
            <a:r>
              <a:rPr lang="zh-CN" altLang="en-US" dirty="0">
                <a:solidFill>
                  <a:srgbClr val="FFFFFF"/>
                </a:solidFill>
                <a:latin typeface="Arial" pitchFamily="34" charset="0"/>
                <a:ea typeface="黑体" pitchFamily="49" charset="-122"/>
              </a:rPr>
              <a:t>报表节的建立及作用</a:t>
            </a:r>
          </a:p>
        </p:txBody>
      </p:sp>
      <p:pic>
        <p:nvPicPr>
          <p:cNvPr id="3768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1" y="1710339"/>
            <a:ext cx="5217467" cy="5020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5990829"/>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ChangeArrowheads="1"/>
          </p:cNvSpPr>
          <p:nvPr/>
        </p:nvSpPr>
        <p:spPr bwMode="auto">
          <a:xfrm>
            <a:off x="107950" y="785813"/>
            <a:ext cx="8997950" cy="1052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数据库应用系统（Data Base Application System，简称DBAS）是在DBMS支持下根据实际问题开发出来的数据库应用软件。一个DBAS通常由数据库和应用程序两部分组成。</a:t>
            </a:r>
          </a:p>
        </p:txBody>
      </p:sp>
      <p:sp>
        <p:nvSpPr>
          <p:cNvPr id="366595" name="Rectangle 3"/>
          <p:cNvSpPr>
            <a:spLocks noChangeArrowheads="1"/>
          </p:cNvSpPr>
          <p:nvPr/>
        </p:nvSpPr>
        <p:spPr bwMode="auto">
          <a:xfrm>
            <a:off x="71438" y="260350"/>
            <a:ext cx="4525962"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9.1.4  </a:t>
            </a:r>
            <a:r>
              <a:rPr lang="en-US" sz="2400" dirty="0" err="1">
                <a:ea typeface="黑体" pitchFamily="49" charset="-122"/>
              </a:rPr>
              <a:t>数据库应用系统</a:t>
            </a:r>
            <a:endParaRPr lang="pt-BR" altLang="en-US" sz="2400" dirty="0">
              <a:ea typeface="黑体" pitchFamily="49" charset="-122"/>
            </a:endParaRPr>
          </a:p>
        </p:txBody>
      </p:sp>
      <p:sp>
        <p:nvSpPr>
          <p:cNvPr id="366596" name="Rectangle 4"/>
          <p:cNvSpPr>
            <a:spLocks noChangeArrowheads="1"/>
          </p:cNvSpPr>
          <p:nvPr/>
        </p:nvSpPr>
        <p:spPr bwMode="auto">
          <a:xfrm>
            <a:off x="80963" y="3338513"/>
            <a:ext cx="4525962"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9.2.1  </a:t>
            </a:r>
            <a:r>
              <a:rPr lang="en-US" sz="2400" dirty="0" err="1">
                <a:ea typeface="黑体" pitchFamily="49" charset="-122"/>
              </a:rPr>
              <a:t>人工管理阶段</a:t>
            </a:r>
            <a:endParaRPr lang="pt-BR" altLang="en-US" sz="2400" dirty="0">
              <a:ea typeface="黑体" pitchFamily="49" charset="-122"/>
            </a:endParaRPr>
          </a:p>
        </p:txBody>
      </p:sp>
      <p:sp>
        <p:nvSpPr>
          <p:cNvPr id="366597" name="Rectangle 5"/>
          <p:cNvSpPr>
            <a:spLocks noChangeArrowheads="1"/>
          </p:cNvSpPr>
          <p:nvPr/>
        </p:nvSpPr>
        <p:spPr bwMode="auto">
          <a:xfrm>
            <a:off x="80963" y="1928813"/>
            <a:ext cx="4525962"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600" dirty="0" smtClean="0">
                <a:latin typeface="黑体" pitchFamily="49" charset="-122"/>
                <a:ea typeface="黑体" pitchFamily="49" charset="-122"/>
              </a:rPr>
              <a:t>9.2  </a:t>
            </a:r>
            <a:r>
              <a:rPr lang="en-US" sz="2600" dirty="0" err="1">
                <a:latin typeface="黑体" pitchFamily="49" charset="-122"/>
                <a:ea typeface="黑体" pitchFamily="49" charset="-122"/>
              </a:rPr>
              <a:t>数据管理技术的发展</a:t>
            </a:r>
            <a:endParaRPr lang="zh-CN" altLang="en-US" sz="2600" dirty="0">
              <a:latin typeface="黑体" pitchFamily="49" charset="-122"/>
              <a:ea typeface="黑体" pitchFamily="49" charset="-122"/>
            </a:endParaRPr>
          </a:p>
        </p:txBody>
      </p:sp>
      <p:sp>
        <p:nvSpPr>
          <p:cNvPr id="366598" name="Rectangle 6"/>
          <p:cNvSpPr>
            <a:spLocks noChangeArrowheads="1"/>
          </p:cNvSpPr>
          <p:nvPr/>
        </p:nvSpPr>
        <p:spPr bwMode="auto">
          <a:xfrm>
            <a:off x="80963" y="3863975"/>
            <a:ext cx="4419600" cy="2373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人工</a:t>
            </a:r>
            <a:r>
              <a:rPr lang="zh-CN" altLang="en-US" sz="2200" dirty="0">
                <a:latin typeface="Arial" pitchFamily="34" charset="0"/>
                <a:ea typeface="黑体" pitchFamily="49" charset="-122"/>
              </a:rPr>
              <a:t>管理阶段始于20世纪50年代，出现在计算机应用于数据管理的初期，既没有操作系统，也没有专门管理数据的软件，数据由计算或处理它的程序自行携带。人工管理阶段程序与数据之间的关系如</a:t>
            </a:r>
            <a:r>
              <a:rPr lang="zh-CN" altLang="en-US" sz="2200" dirty="0" smtClean="0">
                <a:latin typeface="Arial" pitchFamily="34" charset="0"/>
                <a:ea typeface="黑体" pitchFamily="49" charset="-122"/>
              </a:rPr>
              <a:t>图</a:t>
            </a:r>
            <a:r>
              <a:rPr lang="en-US" altLang="zh-CN" sz="2200" dirty="0" smtClean="0">
                <a:latin typeface="Arial" pitchFamily="34" charset="0"/>
                <a:ea typeface="黑体" pitchFamily="49" charset="-122"/>
              </a:rPr>
              <a:t>9-</a:t>
            </a:r>
            <a:r>
              <a:rPr lang="zh-CN" altLang="en-US" sz="2200" dirty="0" smtClean="0">
                <a:latin typeface="Arial" pitchFamily="34" charset="0"/>
                <a:ea typeface="黑体" pitchFamily="49" charset="-122"/>
              </a:rPr>
              <a:t>1</a:t>
            </a:r>
            <a:r>
              <a:rPr lang="zh-CN" altLang="en-US" sz="2200" dirty="0">
                <a:latin typeface="Arial" pitchFamily="34" charset="0"/>
                <a:ea typeface="黑体" pitchFamily="49" charset="-122"/>
              </a:rPr>
              <a:t>所示。</a:t>
            </a:r>
          </a:p>
        </p:txBody>
      </p:sp>
      <p:sp>
        <p:nvSpPr>
          <p:cNvPr id="366599" name="Rectangle 7"/>
          <p:cNvSpPr>
            <a:spLocks noChangeArrowheads="1"/>
          </p:cNvSpPr>
          <p:nvPr/>
        </p:nvSpPr>
        <p:spPr bwMode="auto">
          <a:xfrm>
            <a:off x="80963" y="2527300"/>
            <a:ext cx="8997950" cy="720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 </a:t>
            </a:r>
            <a:r>
              <a:rPr lang="zh-CN" altLang="en-US" sz="2200" dirty="0">
                <a:latin typeface="Arial" pitchFamily="34" charset="0"/>
                <a:ea typeface="黑体" pitchFamily="49" charset="-122"/>
              </a:rPr>
              <a:t>数据管理技术的发展主要经历了人工管理、文件管理和数据库系统管理三个阶段。</a:t>
            </a:r>
          </a:p>
        </p:txBody>
      </p:sp>
      <p:sp>
        <p:nvSpPr>
          <p:cNvPr id="366600" name="Rectangle 8"/>
          <p:cNvSpPr>
            <a:spLocks noChangeArrowheads="1"/>
          </p:cNvSpPr>
          <p:nvPr/>
        </p:nvSpPr>
        <p:spPr bwMode="auto">
          <a:xfrm>
            <a:off x="3959225" y="6189663"/>
            <a:ext cx="5149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smtClean="0">
                <a:latin typeface="黑体" pitchFamily="49" charset="-122"/>
                <a:ea typeface="黑体" pitchFamily="49" charset="-122"/>
              </a:rPr>
              <a:t>图</a:t>
            </a:r>
            <a:r>
              <a:rPr lang="en-US" altLang="zh-CN" sz="2000" dirty="0" smtClean="0">
                <a:latin typeface="黑体" pitchFamily="49" charset="-122"/>
                <a:ea typeface="黑体" pitchFamily="49" charset="-122"/>
              </a:rPr>
              <a:t>9</a:t>
            </a:r>
            <a:r>
              <a:rPr lang="zh-CN" altLang="en-US" sz="2000" dirty="0" smtClean="0">
                <a:latin typeface="黑体" pitchFamily="49" charset="-122"/>
                <a:ea typeface="黑体" pitchFamily="49" charset="-122"/>
              </a:rPr>
              <a:t>-</a:t>
            </a:r>
            <a:r>
              <a:rPr lang="zh-CN" altLang="en-US" sz="2000" dirty="0">
                <a:latin typeface="黑体" pitchFamily="49" charset="-122"/>
                <a:ea typeface="黑体" pitchFamily="49" charset="-122"/>
              </a:rPr>
              <a:t>1  人工管理阶段程序与数据之间的关系</a:t>
            </a:r>
          </a:p>
        </p:txBody>
      </p:sp>
      <p:pic>
        <p:nvPicPr>
          <p:cNvPr id="366601"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463" y="3860800"/>
            <a:ext cx="4103687"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07809"/>
            <a:ext cx="8997950"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1900" dirty="0" smtClean="0">
                <a:latin typeface="Arial" pitchFamily="34" charset="0"/>
                <a:ea typeface="黑体" pitchFamily="49" charset="-122"/>
              </a:rPr>
              <a:t>       </a:t>
            </a:r>
            <a:r>
              <a:rPr lang="zh-CN" altLang="en-US" sz="1900" dirty="0" smtClean="0">
                <a:latin typeface="Arial" pitchFamily="34" charset="0"/>
                <a:ea typeface="黑体" pitchFamily="49" charset="-122"/>
              </a:rPr>
              <a:t>报表分为</a:t>
            </a:r>
            <a:r>
              <a:rPr lang="en-US" altLang="zh-CN" sz="1900" dirty="0">
                <a:latin typeface="Arial" pitchFamily="34" charset="0"/>
                <a:ea typeface="黑体" pitchFamily="49" charset="-122"/>
              </a:rPr>
              <a:t>4</a:t>
            </a:r>
            <a:r>
              <a:rPr lang="zh-CN" altLang="en-US" sz="1900" dirty="0">
                <a:latin typeface="Arial" pitchFamily="34" charset="0"/>
                <a:ea typeface="黑体" pitchFamily="49" charset="-122"/>
              </a:rPr>
              <a:t>种类型：纵栏式报表、表格式报表、图表报表和标签报表</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3" name="Rectangle 3"/>
          <p:cNvSpPr>
            <a:spLocks noChangeArrowheads="1"/>
          </p:cNvSpPr>
          <p:nvPr/>
        </p:nvSpPr>
        <p:spPr bwMode="auto">
          <a:xfrm>
            <a:off x="71438" y="116632"/>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3</a:t>
            </a:r>
            <a:r>
              <a:rPr lang="zh-CN" altLang="en-US" sz="2100" dirty="0" smtClean="0">
                <a:ea typeface="黑体" pitchFamily="49" charset="-122"/>
              </a:rPr>
              <a:t>．报表的类型</a:t>
            </a:r>
            <a:endParaRPr lang="zh-CN" altLang="en-US" sz="2100" dirty="0">
              <a:ea typeface="黑体" pitchFamily="49" charset="-122"/>
            </a:endParaRPr>
          </a:p>
        </p:txBody>
      </p:sp>
      <p:sp>
        <p:nvSpPr>
          <p:cNvPr id="4" name="Rectangle 2"/>
          <p:cNvSpPr>
            <a:spLocks noChangeArrowheads="1"/>
          </p:cNvSpPr>
          <p:nvPr/>
        </p:nvSpPr>
        <p:spPr bwMode="auto">
          <a:xfrm>
            <a:off x="71438" y="1515228"/>
            <a:ext cx="8997950" cy="935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在</a:t>
            </a:r>
            <a:r>
              <a:rPr lang="en-US" altLang="zh-CN" sz="1900" dirty="0">
                <a:latin typeface="Arial" pitchFamily="34" charset="0"/>
                <a:ea typeface="黑体" pitchFamily="49" charset="-122"/>
              </a:rPr>
              <a:t>Access 2010</a:t>
            </a:r>
            <a:r>
              <a:rPr lang="zh-CN" altLang="en-US" sz="1900" dirty="0">
                <a:latin typeface="Arial" pitchFamily="34" charset="0"/>
                <a:ea typeface="黑体" pitchFamily="49" charset="-122"/>
              </a:rPr>
              <a:t>中，主要有使用报表、报表设计、空报表、报表向导和标签等设计报表或标签</a:t>
            </a:r>
            <a:r>
              <a:rPr lang="en-US" altLang="zh-CN" sz="1900" dirty="0">
                <a:latin typeface="Arial" pitchFamily="34" charset="0"/>
                <a:ea typeface="黑体" pitchFamily="49" charset="-122"/>
              </a:rPr>
              <a:t>5</a:t>
            </a:r>
            <a:r>
              <a:rPr lang="zh-CN" altLang="en-US" sz="1900" dirty="0">
                <a:latin typeface="Arial" pitchFamily="34" charset="0"/>
                <a:ea typeface="黑体" pitchFamily="49" charset="-122"/>
              </a:rPr>
              <a:t>种。其中，“报表”可以创建当前查询或表中的数据的基本报表，可在该基本报表中添加功能，如分组或合计</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5" name="Rectangle 3"/>
          <p:cNvSpPr>
            <a:spLocks noChangeArrowheads="1"/>
          </p:cNvSpPr>
          <p:nvPr/>
        </p:nvSpPr>
        <p:spPr bwMode="auto">
          <a:xfrm>
            <a:off x="71438" y="1024051"/>
            <a:ext cx="370847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9.9.2  </a:t>
            </a:r>
            <a:r>
              <a:rPr lang="zh-CN" altLang="en-US" sz="2300" dirty="0">
                <a:latin typeface="Arial" pitchFamily="34" charset="0"/>
                <a:ea typeface="黑体" pitchFamily="49" charset="-122"/>
              </a:rPr>
              <a:t>使用向导创建报表</a:t>
            </a:r>
          </a:p>
        </p:txBody>
      </p:sp>
      <p:sp>
        <p:nvSpPr>
          <p:cNvPr id="6" name="Rectangle 3"/>
          <p:cNvSpPr>
            <a:spLocks noChangeArrowheads="1"/>
          </p:cNvSpPr>
          <p:nvPr/>
        </p:nvSpPr>
        <p:spPr bwMode="auto">
          <a:xfrm>
            <a:off x="71438" y="2506948"/>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1</a:t>
            </a:r>
            <a:r>
              <a:rPr lang="zh-CN" altLang="en-US" sz="2100" dirty="0">
                <a:ea typeface="黑体" pitchFamily="49" charset="-122"/>
              </a:rPr>
              <a:t>．使用”报表”创建报表</a:t>
            </a:r>
          </a:p>
        </p:txBody>
      </p:sp>
      <p:sp>
        <p:nvSpPr>
          <p:cNvPr id="7" name="Rectangle 2"/>
          <p:cNvSpPr>
            <a:spLocks noChangeArrowheads="1"/>
          </p:cNvSpPr>
          <p:nvPr/>
        </p:nvSpPr>
        <p:spPr bwMode="auto">
          <a:xfrm>
            <a:off x="71438" y="2998123"/>
            <a:ext cx="8997950" cy="122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900" dirty="0" smtClean="0">
                <a:latin typeface="Arial" pitchFamily="34" charset="0"/>
                <a:ea typeface="黑体" pitchFamily="49" charset="-122"/>
              </a:rPr>
              <a:t>       为了</a:t>
            </a:r>
            <a:r>
              <a:rPr lang="zh-CN" altLang="en-US" sz="1900" dirty="0">
                <a:latin typeface="Arial" pitchFamily="34" charset="0"/>
                <a:ea typeface="黑体" pitchFamily="49" charset="-122"/>
              </a:rPr>
              <a:t>提高报表的实际效率，对于一些简单的报表可以使用系统提供的生成工具生成，然后再根据需要进行修改。</a:t>
            </a:r>
          </a:p>
          <a:p>
            <a:r>
              <a:rPr lang="en-US" altLang="zh-CN" sz="1900" dirty="0" smtClean="0">
                <a:latin typeface="Arial" pitchFamily="34" charset="0"/>
                <a:ea typeface="黑体" pitchFamily="49" charset="-122"/>
              </a:rPr>
              <a:t>       【</a:t>
            </a:r>
            <a:r>
              <a:rPr lang="zh-CN" altLang="en-US" sz="1900" dirty="0">
                <a:latin typeface="Arial" pitchFamily="34" charset="0"/>
                <a:ea typeface="黑体" pitchFamily="49" charset="-122"/>
              </a:rPr>
              <a:t>例</a:t>
            </a:r>
            <a:r>
              <a:rPr lang="en-US" altLang="zh-CN" sz="1900" dirty="0">
                <a:latin typeface="Arial" pitchFamily="34" charset="0"/>
                <a:ea typeface="黑体" pitchFamily="49" charset="-122"/>
              </a:rPr>
              <a:t>9-55】  </a:t>
            </a:r>
            <a:r>
              <a:rPr lang="zh-CN" altLang="en-US" sz="1900" dirty="0">
                <a:latin typeface="Arial" pitchFamily="34" charset="0"/>
                <a:ea typeface="黑体" pitchFamily="49" charset="-122"/>
              </a:rPr>
              <a:t>使用“报表”创建一个“课程信息”报表</a:t>
            </a:r>
            <a:r>
              <a:rPr lang="zh-CN" altLang="en-US" sz="1900" dirty="0" smtClean="0">
                <a:latin typeface="Arial" pitchFamily="34" charset="0"/>
                <a:ea typeface="黑体" pitchFamily="49" charset="-122"/>
              </a:rPr>
              <a:t>，其结果如</a:t>
            </a:r>
            <a:r>
              <a:rPr lang="zh-CN" altLang="en-US" sz="1900" dirty="0">
                <a:latin typeface="Arial" pitchFamily="34" charset="0"/>
                <a:ea typeface="黑体" pitchFamily="49" charset="-122"/>
              </a:rPr>
              <a:t>图</a:t>
            </a:r>
            <a:r>
              <a:rPr lang="en-US" altLang="zh-CN" sz="1900" dirty="0">
                <a:latin typeface="Arial" pitchFamily="34" charset="0"/>
                <a:ea typeface="黑体" pitchFamily="49" charset="-122"/>
              </a:rPr>
              <a:t>9-80</a:t>
            </a:r>
            <a:r>
              <a:rPr lang="zh-CN" altLang="en-US" sz="1900" dirty="0">
                <a:latin typeface="Arial" pitchFamily="34" charset="0"/>
                <a:ea typeface="黑体" pitchFamily="49" charset="-122"/>
              </a:rPr>
              <a:t>所示。</a:t>
            </a:r>
          </a:p>
          <a:p>
            <a:r>
              <a:rPr lang="zh-CN" altLang="en-US" sz="1900" dirty="0" smtClean="0">
                <a:latin typeface="Arial" pitchFamily="34" charset="0"/>
                <a:ea typeface="黑体" pitchFamily="49" charset="-122"/>
              </a:rPr>
              <a:t>       操作步骤略，参见</a:t>
            </a:r>
            <a:r>
              <a:rPr lang="en-US" altLang="zh-CN" sz="1900" dirty="0" smtClean="0">
                <a:latin typeface="Arial" pitchFamily="34" charset="0"/>
                <a:ea typeface="黑体" pitchFamily="49" charset="-122"/>
              </a:rPr>
              <a:t>P422</a:t>
            </a:r>
            <a:r>
              <a:rPr lang="zh-CN" altLang="en-US" sz="1900" dirty="0" smtClean="0">
                <a:latin typeface="Arial" pitchFamily="34" charset="0"/>
                <a:ea typeface="黑体" pitchFamily="49" charset="-122"/>
              </a:rPr>
              <a:t>。</a:t>
            </a:r>
            <a:endParaRPr lang="zh-CN" altLang="en-US" sz="1900" dirty="0">
              <a:latin typeface="Arial" pitchFamily="34" charset="0"/>
              <a:ea typeface="黑体" pitchFamily="49" charset="-122"/>
            </a:endParaRPr>
          </a:p>
        </p:txBody>
      </p:sp>
      <p:sp>
        <p:nvSpPr>
          <p:cNvPr id="8" name="矩形 7"/>
          <p:cNvSpPr/>
          <p:nvPr/>
        </p:nvSpPr>
        <p:spPr>
          <a:xfrm>
            <a:off x="953456" y="5865368"/>
            <a:ext cx="2286000" cy="646331"/>
          </a:xfrm>
          <a:prstGeom prst="rect">
            <a:avLst/>
          </a:prstGeom>
        </p:spPr>
        <p:txBody>
          <a:bodyPr>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9-80  </a:t>
            </a:r>
            <a:r>
              <a:rPr lang="zh-CN" altLang="en-US" dirty="0">
                <a:solidFill>
                  <a:srgbClr val="FFFFFF"/>
                </a:solidFill>
                <a:latin typeface="Arial" pitchFamily="34" charset="0"/>
                <a:ea typeface="黑体" pitchFamily="49" charset="-122"/>
              </a:rPr>
              <a:t>系统自动生成的报表</a:t>
            </a:r>
          </a:p>
        </p:txBody>
      </p:sp>
      <p:pic>
        <p:nvPicPr>
          <p:cNvPr id="3778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4077072"/>
            <a:ext cx="5903056"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2273884"/>
      </p:ext>
    </p:extLst>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8" y="692696"/>
            <a:ext cx="5004618" cy="2304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“空报表”</a:t>
            </a:r>
            <a:r>
              <a:rPr lang="zh-CN" altLang="en-US" sz="2000" dirty="0">
                <a:latin typeface="Arial" pitchFamily="34" charset="0"/>
                <a:ea typeface="黑体" pitchFamily="49" charset="-122"/>
              </a:rPr>
              <a:t>工具也是一种灵活、方便的创建报表方式。</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9-56】  </a:t>
            </a:r>
            <a:r>
              <a:rPr lang="zh-CN" altLang="en-US" sz="2000" dirty="0">
                <a:latin typeface="Arial" pitchFamily="34" charset="0"/>
                <a:ea typeface="黑体" pitchFamily="49" charset="-122"/>
              </a:rPr>
              <a:t>利用“成绩”和“课程”两张表，使用“空报表”创建一个“课程成绩”</a:t>
            </a:r>
            <a:r>
              <a:rPr lang="zh-CN" altLang="en-US" sz="2000" dirty="0" smtClean="0">
                <a:latin typeface="Arial" pitchFamily="34" charset="0"/>
                <a:ea typeface="黑体" pitchFamily="49" charset="-122"/>
              </a:rPr>
              <a:t>报表，最后</a:t>
            </a:r>
            <a:r>
              <a:rPr lang="zh-CN" altLang="en-US" sz="2000" dirty="0">
                <a:latin typeface="Arial" pitchFamily="34" charset="0"/>
                <a:ea typeface="黑体" pitchFamily="49" charset="-122"/>
              </a:rPr>
              <a:t>显示的报表如图</a:t>
            </a:r>
            <a:r>
              <a:rPr lang="en-US" altLang="zh-CN" sz="2000" dirty="0">
                <a:latin typeface="Arial" pitchFamily="34" charset="0"/>
                <a:ea typeface="黑体" pitchFamily="49" charset="-122"/>
              </a:rPr>
              <a:t>9-84</a:t>
            </a:r>
            <a:r>
              <a:rPr lang="zh-CN" altLang="en-US" sz="2000" dirty="0">
                <a:latin typeface="Arial" pitchFamily="34" charset="0"/>
                <a:ea typeface="黑体" pitchFamily="49" charset="-122"/>
              </a:rPr>
              <a:t>所示。</a:t>
            </a:r>
          </a:p>
          <a:p>
            <a:r>
              <a:rPr lang="zh-CN" altLang="en-US" sz="2000" dirty="0" smtClean="0">
                <a:latin typeface="Arial" pitchFamily="34" charset="0"/>
                <a:ea typeface="黑体" pitchFamily="49" charset="-122"/>
              </a:rPr>
              <a:t>       操作步骤略，参见</a:t>
            </a:r>
            <a:r>
              <a:rPr lang="en-US" altLang="zh-CN" sz="2000" dirty="0" smtClean="0">
                <a:latin typeface="Arial" pitchFamily="34" charset="0"/>
                <a:ea typeface="黑体" pitchFamily="49" charset="-122"/>
              </a:rPr>
              <a:t>P423</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3" name="Rectangle 3"/>
          <p:cNvSpPr>
            <a:spLocks noChangeArrowheads="1"/>
          </p:cNvSpPr>
          <p:nvPr/>
        </p:nvSpPr>
        <p:spPr bwMode="auto">
          <a:xfrm>
            <a:off x="71438" y="188640"/>
            <a:ext cx="3996506"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2</a:t>
            </a:r>
            <a:r>
              <a:rPr lang="zh-CN" altLang="en-US" sz="2100" dirty="0">
                <a:ea typeface="黑体" pitchFamily="49" charset="-122"/>
              </a:rPr>
              <a:t>．使用“空报表”创建报表</a:t>
            </a:r>
          </a:p>
        </p:txBody>
      </p:sp>
      <p:sp>
        <p:nvSpPr>
          <p:cNvPr id="4" name="矩形 3"/>
          <p:cNvSpPr/>
          <p:nvPr/>
        </p:nvSpPr>
        <p:spPr>
          <a:xfrm>
            <a:off x="5458818" y="2771885"/>
            <a:ext cx="3240360"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9-84  </a:t>
            </a:r>
            <a:r>
              <a:rPr lang="zh-CN" altLang="en-US" dirty="0">
                <a:solidFill>
                  <a:srgbClr val="FFFFFF"/>
                </a:solidFill>
                <a:latin typeface="Arial" pitchFamily="34" charset="0"/>
                <a:ea typeface="黑体" pitchFamily="49" charset="-122"/>
              </a:rPr>
              <a:t>在“空报表”中添加相关的字段</a:t>
            </a:r>
            <a:endParaRPr lang="en-US" altLang="zh-CN" dirty="0">
              <a:solidFill>
                <a:srgbClr val="FFFFFF"/>
              </a:solidFill>
              <a:latin typeface="Arial" pitchFamily="34" charset="0"/>
              <a:ea typeface="黑体" pitchFamily="49" charset="-122"/>
            </a:endParaRPr>
          </a:p>
        </p:txBody>
      </p:sp>
      <p:pic>
        <p:nvPicPr>
          <p:cNvPr id="5" name="图片 4"/>
          <p:cNvPicPr/>
          <p:nvPr/>
        </p:nvPicPr>
        <p:blipFill>
          <a:blip r:embed="rId2"/>
          <a:stretch>
            <a:fillRect/>
          </a:stretch>
        </p:blipFill>
        <p:spPr>
          <a:xfrm>
            <a:off x="5088608" y="188640"/>
            <a:ext cx="3980780" cy="2583245"/>
          </a:xfrm>
          <a:prstGeom prst="rect">
            <a:avLst/>
          </a:prstGeom>
        </p:spPr>
      </p:pic>
      <p:sp>
        <p:nvSpPr>
          <p:cNvPr id="6" name="Rectangle 2"/>
          <p:cNvSpPr>
            <a:spLocks noChangeArrowheads="1"/>
          </p:cNvSpPr>
          <p:nvPr/>
        </p:nvSpPr>
        <p:spPr bwMode="auto">
          <a:xfrm>
            <a:off x="71438" y="3414670"/>
            <a:ext cx="8997950" cy="693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使用</a:t>
            </a:r>
            <a:r>
              <a:rPr lang="zh-CN" altLang="en-US" sz="2000" dirty="0">
                <a:latin typeface="Arial" pitchFamily="34" charset="0"/>
                <a:ea typeface="黑体" pitchFamily="49" charset="-122"/>
              </a:rPr>
              <a:t>“报表向导”创建报的方法与步骤，请参考本书表的配套教材</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大学计算机基础上机实践教程（第</a:t>
            </a:r>
            <a:r>
              <a:rPr lang="en-US" altLang="zh-CN" sz="2000" dirty="0">
                <a:latin typeface="Arial" pitchFamily="34" charset="0"/>
                <a:ea typeface="黑体" pitchFamily="49" charset="-122"/>
              </a:rPr>
              <a:t>3</a:t>
            </a:r>
            <a:r>
              <a:rPr lang="zh-CN" altLang="en-US" sz="2000" dirty="0">
                <a:latin typeface="Arial" pitchFamily="34" charset="0"/>
                <a:ea typeface="黑体" pitchFamily="49" charset="-122"/>
              </a:rPr>
              <a:t>版）</a:t>
            </a:r>
            <a:r>
              <a:rPr lang="en-US" altLang="zh-CN" sz="2000" dirty="0">
                <a:latin typeface="Arial" pitchFamily="34" charset="0"/>
                <a:ea typeface="黑体" pitchFamily="49" charset="-122"/>
              </a:rPr>
              <a:t>》</a:t>
            </a:r>
            <a:r>
              <a:rPr lang="zh-CN" altLang="en-US" sz="2000" dirty="0">
                <a:latin typeface="Arial" pitchFamily="34" charset="0"/>
                <a:ea typeface="黑体" pitchFamily="49" charset="-122"/>
              </a:rPr>
              <a:t>实验二十三中的相关内容</a:t>
            </a:r>
            <a:r>
              <a:rPr lang="zh-CN" altLang="en-US" sz="2000" dirty="0" smtClean="0">
                <a:latin typeface="Arial" pitchFamily="34" charset="0"/>
                <a:ea typeface="黑体" pitchFamily="49" charset="-122"/>
              </a:rPr>
              <a:t>，不再</a:t>
            </a:r>
            <a:r>
              <a:rPr lang="zh-CN" altLang="en-US" sz="2000" dirty="0">
                <a:latin typeface="Arial" pitchFamily="34" charset="0"/>
                <a:ea typeface="黑体" pitchFamily="49" charset="-122"/>
              </a:rPr>
              <a:t>详述</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7" name="Rectangle 3"/>
          <p:cNvSpPr>
            <a:spLocks noChangeArrowheads="1"/>
          </p:cNvSpPr>
          <p:nvPr/>
        </p:nvSpPr>
        <p:spPr bwMode="auto">
          <a:xfrm>
            <a:off x="71438" y="2924944"/>
            <a:ext cx="3996506"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3</a:t>
            </a:r>
            <a:r>
              <a:rPr lang="zh-CN" altLang="en-US" sz="2100" dirty="0" smtClean="0">
                <a:ea typeface="黑体" pitchFamily="49" charset="-122"/>
              </a:rPr>
              <a:t>．</a:t>
            </a:r>
            <a:r>
              <a:rPr lang="zh-CN" altLang="en-US" sz="2100" dirty="0">
                <a:ea typeface="黑体" pitchFamily="49" charset="-122"/>
              </a:rPr>
              <a:t>使用</a:t>
            </a:r>
            <a:r>
              <a:rPr lang="zh-CN" altLang="en-US" sz="2100" dirty="0" smtClean="0">
                <a:ea typeface="黑体" pitchFamily="49" charset="-122"/>
              </a:rPr>
              <a:t>“报表向导”</a:t>
            </a:r>
            <a:r>
              <a:rPr lang="zh-CN" altLang="en-US" sz="2100" dirty="0">
                <a:ea typeface="黑体" pitchFamily="49" charset="-122"/>
              </a:rPr>
              <a:t>创建报表</a:t>
            </a:r>
          </a:p>
        </p:txBody>
      </p:sp>
      <p:sp>
        <p:nvSpPr>
          <p:cNvPr id="8" name="Rectangle 2"/>
          <p:cNvSpPr>
            <a:spLocks noChangeArrowheads="1"/>
          </p:cNvSpPr>
          <p:nvPr/>
        </p:nvSpPr>
        <p:spPr bwMode="auto">
          <a:xfrm>
            <a:off x="71438" y="4653136"/>
            <a:ext cx="5940722" cy="18257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标签</a:t>
            </a:r>
            <a:r>
              <a:rPr lang="zh-CN" altLang="en-US" sz="2000" dirty="0">
                <a:latin typeface="Arial" pitchFamily="34" charset="0"/>
                <a:ea typeface="黑体" pitchFamily="49" charset="-122"/>
              </a:rPr>
              <a:t>向导可用于快速生成标签报表，根据需要打印形成学生通信录、学生准考证、信封标签等。</a:t>
            </a:r>
          </a:p>
          <a:p>
            <a:r>
              <a:rPr lang="en-US" altLang="zh-CN" sz="2000" dirty="0" smtClean="0">
                <a:latin typeface="Arial" pitchFamily="34" charset="0"/>
                <a:ea typeface="黑体" pitchFamily="49" charset="-122"/>
              </a:rPr>
              <a:t>       【</a:t>
            </a:r>
            <a:r>
              <a:rPr lang="zh-CN" altLang="en-US" sz="2000" dirty="0">
                <a:latin typeface="Arial" pitchFamily="34" charset="0"/>
                <a:ea typeface="黑体" pitchFamily="49" charset="-122"/>
              </a:rPr>
              <a:t>例</a:t>
            </a:r>
            <a:r>
              <a:rPr lang="en-US" altLang="zh-CN" sz="2000" dirty="0">
                <a:latin typeface="Arial" pitchFamily="34" charset="0"/>
                <a:ea typeface="黑体" pitchFamily="49" charset="-122"/>
              </a:rPr>
              <a:t>9-57】  </a:t>
            </a:r>
            <a:r>
              <a:rPr lang="zh-CN" altLang="en-US" sz="2000" dirty="0">
                <a:latin typeface="Arial" pitchFamily="34" charset="0"/>
                <a:ea typeface="黑体" pitchFamily="49" charset="-122"/>
              </a:rPr>
              <a:t>使用标签向导创建报表，用来打印出学生名片，名片中包含有学号、姓名、系别号、总分</a:t>
            </a:r>
            <a:r>
              <a:rPr lang="zh-CN" altLang="en-US" sz="2000" dirty="0" smtClean="0">
                <a:latin typeface="Arial" pitchFamily="34" charset="0"/>
                <a:ea typeface="黑体" pitchFamily="49" charset="-122"/>
              </a:rPr>
              <a:t>等，如</a:t>
            </a:r>
            <a:r>
              <a:rPr lang="zh-CN" altLang="en-US" sz="2000" dirty="0">
                <a:latin typeface="Arial" pitchFamily="34" charset="0"/>
                <a:ea typeface="黑体" pitchFamily="49" charset="-122"/>
              </a:rPr>
              <a:t>图</a:t>
            </a:r>
            <a:r>
              <a:rPr lang="en-US" altLang="zh-CN" sz="2000" dirty="0">
                <a:latin typeface="Arial" pitchFamily="34" charset="0"/>
                <a:ea typeface="黑体" pitchFamily="49" charset="-122"/>
              </a:rPr>
              <a:t>9-90</a:t>
            </a:r>
            <a:r>
              <a:rPr lang="zh-CN" altLang="en-US" sz="2000" dirty="0">
                <a:latin typeface="Arial" pitchFamily="34" charset="0"/>
                <a:ea typeface="黑体" pitchFamily="49" charset="-122"/>
              </a:rPr>
              <a:t>所示。</a:t>
            </a:r>
          </a:p>
          <a:p>
            <a:r>
              <a:rPr lang="zh-CN" altLang="en-US" sz="2000" dirty="0" smtClean="0">
                <a:latin typeface="Arial" pitchFamily="34" charset="0"/>
                <a:ea typeface="黑体" pitchFamily="49" charset="-122"/>
              </a:rPr>
              <a:t>       操作</a:t>
            </a:r>
            <a:r>
              <a:rPr lang="zh-CN" altLang="en-US" sz="2000" dirty="0">
                <a:latin typeface="Arial" pitchFamily="34" charset="0"/>
                <a:ea typeface="黑体" pitchFamily="49" charset="-122"/>
              </a:rPr>
              <a:t>步骤略，参见</a:t>
            </a:r>
            <a:r>
              <a:rPr lang="en-US" altLang="zh-CN" sz="2000" dirty="0" smtClean="0">
                <a:latin typeface="Arial" pitchFamily="34" charset="0"/>
                <a:ea typeface="黑体" pitchFamily="49" charset="-122"/>
              </a:rPr>
              <a:t>P424</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9" name="Rectangle 3"/>
          <p:cNvSpPr>
            <a:spLocks noChangeArrowheads="1"/>
          </p:cNvSpPr>
          <p:nvPr/>
        </p:nvSpPr>
        <p:spPr bwMode="auto">
          <a:xfrm>
            <a:off x="71438" y="4163410"/>
            <a:ext cx="3996506"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3</a:t>
            </a:r>
            <a:r>
              <a:rPr lang="zh-CN" altLang="en-US" sz="2100" dirty="0" smtClean="0">
                <a:ea typeface="黑体" pitchFamily="49" charset="-122"/>
              </a:rPr>
              <a:t>．</a:t>
            </a:r>
            <a:r>
              <a:rPr lang="zh-CN" altLang="en-US" sz="2100" dirty="0">
                <a:ea typeface="黑体" pitchFamily="49" charset="-122"/>
              </a:rPr>
              <a:t>使用</a:t>
            </a:r>
            <a:r>
              <a:rPr lang="zh-CN" altLang="en-US" sz="2100" dirty="0" smtClean="0">
                <a:ea typeface="黑体" pitchFamily="49" charset="-122"/>
              </a:rPr>
              <a:t>“标签向导”</a:t>
            </a:r>
            <a:r>
              <a:rPr lang="zh-CN" altLang="en-US" sz="2100" dirty="0">
                <a:ea typeface="黑体" pitchFamily="49" charset="-122"/>
              </a:rPr>
              <a:t>创建报表</a:t>
            </a:r>
          </a:p>
        </p:txBody>
      </p:sp>
      <p:sp>
        <p:nvSpPr>
          <p:cNvPr id="10" name="矩形 9"/>
          <p:cNvSpPr/>
          <p:nvPr/>
        </p:nvSpPr>
        <p:spPr>
          <a:xfrm>
            <a:off x="4067944" y="6137739"/>
            <a:ext cx="2533874" cy="646331"/>
          </a:xfrm>
          <a:prstGeom prst="rect">
            <a:avLst/>
          </a:prstGeom>
        </p:spPr>
        <p:txBody>
          <a:bodyPr wrap="square">
            <a:spAutoFit/>
          </a:bodyPr>
          <a:lstStyle/>
          <a:p>
            <a:pPr lvl="0"/>
            <a:r>
              <a:rPr lang="zh-CN" altLang="en-US" dirty="0" smtClean="0">
                <a:solidFill>
                  <a:srgbClr val="FFFFFF"/>
                </a:solidFill>
                <a:latin typeface="Arial" pitchFamily="34" charset="0"/>
                <a:ea typeface="黑体" pitchFamily="49" charset="-122"/>
              </a:rPr>
              <a:t>  </a:t>
            </a:r>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9-90  “</a:t>
            </a:r>
            <a:r>
              <a:rPr lang="zh-CN" altLang="en-US" dirty="0">
                <a:solidFill>
                  <a:srgbClr val="FFFFFF"/>
                </a:solidFill>
                <a:latin typeface="Arial" pitchFamily="34" charset="0"/>
                <a:ea typeface="黑体" pitchFamily="49" charset="-122"/>
              </a:rPr>
              <a:t>打印预览”视图</a:t>
            </a:r>
          </a:p>
        </p:txBody>
      </p:sp>
      <p:pic>
        <p:nvPicPr>
          <p:cNvPr id="11" name="图片 10"/>
          <p:cNvPicPr/>
          <p:nvPr/>
        </p:nvPicPr>
        <p:blipFill>
          <a:blip r:embed="rId3"/>
          <a:stretch>
            <a:fillRect/>
          </a:stretch>
        </p:blipFill>
        <p:spPr>
          <a:xfrm>
            <a:off x="6732240" y="4122990"/>
            <a:ext cx="1966938" cy="2643976"/>
          </a:xfrm>
          <a:prstGeom prst="rect">
            <a:avLst/>
          </a:prstGeom>
        </p:spPr>
      </p:pic>
    </p:spTree>
    <p:extLst>
      <p:ext uri="{BB962C8B-B14F-4D97-AF65-F5344CB8AC3E}">
        <p14:creationId xmlns:p14="http://schemas.microsoft.com/office/powerpoint/2010/main" val="3121831976"/>
      </p:ext>
    </p:extLst>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p:nvPr/>
        </p:nvPicPr>
        <p:blipFill>
          <a:blip r:embed="rId2"/>
          <a:stretch>
            <a:fillRect/>
          </a:stretch>
        </p:blipFill>
        <p:spPr>
          <a:xfrm>
            <a:off x="5245504" y="2996952"/>
            <a:ext cx="2333956" cy="2051804"/>
          </a:xfrm>
          <a:prstGeom prst="rect">
            <a:avLst/>
          </a:prstGeom>
        </p:spPr>
      </p:pic>
      <p:sp>
        <p:nvSpPr>
          <p:cNvPr id="2" name="Rectangle 2"/>
          <p:cNvSpPr>
            <a:spLocks noChangeArrowheads="1"/>
          </p:cNvSpPr>
          <p:nvPr/>
        </p:nvSpPr>
        <p:spPr bwMode="auto">
          <a:xfrm>
            <a:off x="71438" y="682626"/>
            <a:ext cx="5148634" cy="20003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使用</a:t>
            </a:r>
            <a:r>
              <a:rPr lang="zh-CN" altLang="en-US" sz="2100" dirty="0">
                <a:latin typeface="Arial" pitchFamily="34" charset="0"/>
                <a:ea typeface="黑体" pitchFamily="49" charset="-122"/>
              </a:rPr>
              <a:t>报表“设计视图”创建报表，以对报表做进一步的修改及美化</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9-58】  </a:t>
            </a:r>
            <a:r>
              <a:rPr lang="zh-CN" altLang="en-US" sz="2100" dirty="0">
                <a:latin typeface="Arial" pitchFamily="34" charset="0"/>
                <a:ea typeface="黑体" pitchFamily="49" charset="-122"/>
              </a:rPr>
              <a:t>使用“设计视图”创建以“学生”表为数据源的基本信息报表，设计的报表命名为“使用设计视图创建学生基本信息报表</a:t>
            </a:r>
            <a:r>
              <a:rPr lang="zh-CN" altLang="en-US" sz="2100" dirty="0" smtClean="0">
                <a:latin typeface="Arial" pitchFamily="34" charset="0"/>
                <a:ea typeface="黑体" pitchFamily="49" charset="-122"/>
              </a:rPr>
              <a:t>”，结果如图</a:t>
            </a:r>
            <a:r>
              <a:rPr lang="en-US" altLang="zh-CN" sz="2100" dirty="0" smtClean="0">
                <a:latin typeface="Arial" pitchFamily="34" charset="0"/>
                <a:ea typeface="黑体" pitchFamily="49" charset="-122"/>
              </a:rPr>
              <a:t>9-96</a:t>
            </a:r>
            <a:r>
              <a:rPr lang="zh-CN" altLang="en-US" sz="2100" dirty="0" smtClean="0">
                <a:latin typeface="Arial" pitchFamily="34" charset="0"/>
                <a:ea typeface="黑体" pitchFamily="49" charset="-122"/>
              </a:rPr>
              <a:t>所示。</a:t>
            </a:r>
            <a:endParaRPr lang="zh-CN" altLang="en-US" sz="2100" dirty="0">
              <a:latin typeface="Arial" pitchFamily="34" charset="0"/>
              <a:ea typeface="黑体" pitchFamily="49" charset="-122"/>
            </a:endParaRP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P425</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8" y="3655096"/>
            <a:ext cx="489654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1</a:t>
            </a:r>
            <a:r>
              <a:rPr lang="zh-CN" altLang="en-US" sz="2100" dirty="0" smtClean="0">
                <a:ea typeface="黑体" pitchFamily="49" charset="-122"/>
              </a:rPr>
              <a:t>．页面设计</a:t>
            </a:r>
            <a:endParaRPr lang="zh-CN" altLang="en-US" sz="2100" dirty="0">
              <a:ea typeface="黑体" pitchFamily="49" charset="-122"/>
            </a:endParaRPr>
          </a:p>
        </p:txBody>
      </p:sp>
      <p:sp>
        <p:nvSpPr>
          <p:cNvPr id="4" name="Rectangle 3"/>
          <p:cNvSpPr>
            <a:spLocks noChangeArrowheads="1"/>
          </p:cNvSpPr>
          <p:nvPr/>
        </p:nvSpPr>
        <p:spPr bwMode="auto">
          <a:xfrm>
            <a:off x="71438" y="188640"/>
            <a:ext cx="489654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9.9.3  </a:t>
            </a:r>
            <a:r>
              <a:rPr lang="zh-CN" altLang="en-US" sz="2300" dirty="0">
                <a:latin typeface="Arial" pitchFamily="34" charset="0"/>
                <a:ea typeface="黑体" pitchFamily="49" charset="-122"/>
              </a:rPr>
              <a:t>使用“设计视图”创建报表</a:t>
            </a:r>
          </a:p>
        </p:txBody>
      </p:sp>
      <p:sp>
        <p:nvSpPr>
          <p:cNvPr id="5" name="矩形 4"/>
          <p:cNvSpPr/>
          <p:nvPr/>
        </p:nvSpPr>
        <p:spPr>
          <a:xfrm>
            <a:off x="5220072" y="2420888"/>
            <a:ext cx="3705300"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smtClean="0">
                <a:solidFill>
                  <a:srgbClr val="FFFFFF"/>
                </a:solidFill>
                <a:latin typeface="Arial" pitchFamily="34" charset="0"/>
                <a:ea typeface="黑体" pitchFamily="49" charset="-122"/>
              </a:rPr>
              <a:t>9-96  </a:t>
            </a:r>
            <a:r>
              <a:rPr lang="zh-CN" altLang="en-US" dirty="0" smtClean="0">
                <a:solidFill>
                  <a:srgbClr val="FFFFFF"/>
                </a:solidFill>
                <a:latin typeface="Arial" pitchFamily="34" charset="0"/>
                <a:ea typeface="黑体" pitchFamily="49" charset="-122"/>
              </a:rPr>
              <a:t>使用</a:t>
            </a:r>
            <a:r>
              <a:rPr lang="en-US" altLang="zh-CN" dirty="0" smtClean="0">
                <a:solidFill>
                  <a:srgbClr val="FFFFFF"/>
                </a:solidFill>
                <a:latin typeface="Arial" pitchFamily="34" charset="0"/>
                <a:ea typeface="黑体" pitchFamily="49" charset="-122"/>
              </a:rPr>
              <a:t>“</a:t>
            </a:r>
            <a:r>
              <a:rPr lang="zh-CN" altLang="en-US" dirty="0" smtClean="0">
                <a:solidFill>
                  <a:srgbClr val="FFFFFF"/>
                </a:solidFill>
                <a:latin typeface="Arial" pitchFamily="34" charset="0"/>
                <a:ea typeface="黑体" pitchFamily="49" charset="-122"/>
              </a:rPr>
              <a:t>设计视图”设计报表</a:t>
            </a:r>
            <a:endParaRPr lang="zh-CN" altLang="en-US" dirty="0">
              <a:solidFill>
                <a:srgbClr val="FFFFFF"/>
              </a:solidFill>
              <a:latin typeface="Arial" pitchFamily="34" charset="0"/>
              <a:ea typeface="黑体" pitchFamily="49" charset="-122"/>
            </a:endParaRPr>
          </a:p>
        </p:txBody>
      </p:sp>
      <p:sp>
        <p:nvSpPr>
          <p:cNvPr id="6" name="矩形 5"/>
          <p:cNvSpPr/>
          <p:nvPr/>
        </p:nvSpPr>
        <p:spPr>
          <a:xfrm>
            <a:off x="5233146" y="6128918"/>
            <a:ext cx="3659334" cy="646331"/>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9-97  “</a:t>
            </a:r>
            <a:r>
              <a:rPr lang="zh-CN" altLang="en-US" dirty="0">
                <a:solidFill>
                  <a:srgbClr val="FFFFFF"/>
                </a:solidFill>
                <a:latin typeface="Arial" pitchFamily="34" charset="0"/>
                <a:ea typeface="黑体" pitchFamily="49" charset="-122"/>
              </a:rPr>
              <a:t>页面设置”对话框及三个选项卡界面</a:t>
            </a:r>
          </a:p>
        </p:txBody>
      </p:sp>
      <p:pic>
        <p:nvPicPr>
          <p:cNvPr id="7" name="图片 6" descr="C:\Users\ADMINI~1\AppData\Local\Temp\SNAGHTML971ab3.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116632"/>
            <a:ext cx="3705300" cy="2233683"/>
          </a:xfrm>
          <a:prstGeom prst="rect">
            <a:avLst/>
          </a:prstGeom>
          <a:noFill/>
          <a:ln>
            <a:noFill/>
          </a:ln>
        </p:spPr>
      </p:pic>
      <p:sp>
        <p:nvSpPr>
          <p:cNvPr id="8" name="Rectangle 2"/>
          <p:cNvSpPr>
            <a:spLocks noChangeArrowheads="1"/>
          </p:cNvSpPr>
          <p:nvPr/>
        </p:nvSpPr>
        <p:spPr bwMode="auto">
          <a:xfrm>
            <a:off x="71438" y="3236017"/>
            <a:ext cx="8997950" cy="360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在</a:t>
            </a:r>
            <a:r>
              <a:rPr lang="zh-CN" altLang="en-US" sz="2100" dirty="0">
                <a:latin typeface="Arial" pitchFamily="34" charset="0"/>
                <a:ea typeface="黑体" pitchFamily="49" charset="-122"/>
              </a:rPr>
              <a:t>报表设计完成后</a:t>
            </a:r>
            <a:r>
              <a:rPr lang="zh-CN" altLang="en-US" sz="2100" dirty="0" smtClean="0">
                <a:latin typeface="Arial" pitchFamily="34" charset="0"/>
                <a:ea typeface="黑体" pitchFamily="49" charset="-122"/>
              </a:rPr>
              <a:t>，可</a:t>
            </a:r>
            <a:r>
              <a:rPr lang="zh-CN" altLang="en-US" sz="2100" dirty="0">
                <a:latin typeface="Arial" pitchFamily="34" charset="0"/>
                <a:ea typeface="黑体" pitchFamily="49" charset="-122"/>
              </a:rPr>
              <a:t>进行报表的打印</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9" name="Rectangle 3"/>
          <p:cNvSpPr>
            <a:spLocks noChangeArrowheads="1"/>
          </p:cNvSpPr>
          <p:nvPr/>
        </p:nvSpPr>
        <p:spPr bwMode="auto">
          <a:xfrm>
            <a:off x="71438" y="2742031"/>
            <a:ext cx="4896544"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smtClean="0">
                <a:latin typeface="Arial" pitchFamily="34" charset="0"/>
                <a:ea typeface="黑体" pitchFamily="49" charset="-122"/>
              </a:rPr>
              <a:t>9.9.4  </a:t>
            </a:r>
            <a:r>
              <a:rPr lang="zh-CN" altLang="en-US" sz="2300" dirty="0" smtClean="0">
                <a:latin typeface="Arial" pitchFamily="34" charset="0"/>
                <a:ea typeface="黑体" pitchFamily="49" charset="-122"/>
              </a:rPr>
              <a:t>报表的打印</a:t>
            </a:r>
            <a:endParaRPr lang="zh-CN" altLang="en-US" sz="2300" dirty="0">
              <a:latin typeface="Arial" pitchFamily="34" charset="0"/>
              <a:ea typeface="黑体" pitchFamily="49" charset="-122"/>
            </a:endParaRPr>
          </a:p>
        </p:txBody>
      </p:sp>
      <p:sp>
        <p:nvSpPr>
          <p:cNvPr id="10" name="Rectangle 2"/>
          <p:cNvSpPr>
            <a:spLocks noChangeArrowheads="1"/>
          </p:cNvSpPr>
          <p:nvPr/>
        </p:nvSpPr>
        <p:spPr bwMode="auto">
          <a:xfrm>
            <a:off x="71438" y="4149080"/>
            <a:ext cx="5148634"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打开</a:t>
            </a:r>
            <a:r>
              <a:rPr lang="zh-CN" altLang="en-US" sz="2100" dirty="0">
                <a:latin typeface="Arial" pitchFamily="34" charset="0"/>
                <a:ea typeface="黑体" pitchFamily="49" charset="-122"/>
              </a:rPr>
              <a:t>报表设计工具“页面设置”选项卡，单击“页面布局”组中的“页面设置”按钮 ，系统弹出页面设置”对话框。</a:t>
            </a:r>
            <a:r>
              <a:rPr lang="zh-CN" altLang="en-US" sz="2100" dirty="0" smtClean="0">
                <a:latin typeface="Arial" pitchFamily="34" charset="0"/>
                <a:ea typeface="黑体" pitchFamily="49" charset="-122"/>
              </a:rPr>
              <a:t>在该对话框中可以对</a:t>
            </a:r>
            <a:r>
              <a:rPr lang="zh-CN" altLang="en-US" sz="2100" dirty="0">
                <a:latin typeface="Arial" pitchFamily="34" charset="0"/>
                <a:ea typeface="黑体" pitchFamily="49" charset="-122"/>
              </a:rPr>
              <a:t>纸张大小、纸张边距以及打印布局选项和打印方向等。如果要建立多列报表，可以在“列”选项卡设置列数、列间距、列尺寸和列布局等参数，如图</a:t>
            </a:r>
            <a:r>
              <a:rPr lang="en-US" altLang="zh-CN" sz="2100" dirty="0">
                <a:latin typeface="Arial" pitchFamily="34" charset="0"/>
                <a:ea typeface="黑体" pitchFamily="49" charset="-122"/>
              </a:rPr>
              <a:t>9-97</a:t>
            </a:r>
            <a:r>
              <a:rPr lang="zh-CN" altLang="en-US" sz="2100" dirty="0">
                <a:latin typeface="Arial" pitchFamily="34" charset="0"/>
                <a:ea typeface="黑体" pitchFamily="49" charset="-122"/>
              </a:rPr>
              <a:t>所示</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pic>
        <p:nvPicPr>
          <p:cNvPr id="11" name="图片 10"/>
          <p:cNvPicPr/>
          <p:nvPr/>
        </p:nvPicPr>
        <p:blipFill>
          <a:blip r:embed="rId4"/>
          <a:stretch>
            <a:fillRect/>
          </a:stretch>
        </p:blipFill>
        <p:spPr>
          <a:xfrm>
            <a:off x="6096776" y="3571028"/>
            <a:ext cx="2333956" cy="2051804"/>
          </a:xfrm>
          <a:prstGeom prst="rect">
            <a:avLst/>
          </a:prstGeom>
        </p:spPr>
      </p:pic>
      <p:pic>
        <p:nvPicPr>
          <p:cNvPr id="13" name="图片 12"/>
          <p:cNvPicPr/>
          <p:nvPr/>
        </p:nvPicPr>
        <p:blipFill>
          <a:blip r:embed="rId5"/>
          <a:stretch>
            <a:fillRect/>
          </a:stretch>
        </p:blipFill>
        <p:spPr>
          <a:xfrm>
            <a:off x="6702540" y="4113500"/>
            <a:ext cx="2333956" cy="2051804"/>
          </a:xfrm>
          <a:prstGeom prst="rect">
            <a:avLst/>
          </a:prstGeom>
        </p:spPr>
      </p:pic>
    </p:spTree>
    <p:extLst>
      <p:ext uri="{BB962C8B-B14F-4D97-AF65-F5344CB8AC3E}">
        <p14:creationId xmlns:p14="http://schemas.microsoft.com/office/powerpoint/2010/main" val="2114463475"/>
      </p:ext>
    </p:extLst>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71438" y="116632"/>
            <a:ext cx="489654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2</a:t>
            </a:r>
            <a:r>
              <a:rPr lang="zh-CN" altLang="en-US" sz="2100" dirty="0" smtClean="0">
                <a:ea typeface="黑体" pitchFamily="49" charset="-122"/>
              </a:rPr>
              <a:t>．打印设置</a:t>
            </a:r>
            <a:endParaRPr lang="zh-CN" altLang="en-US" sz="2100" dirty="0">
              <a:ea typeface="黑体" pitchFamily="49" charset="-122"/>
            </a:endParaRPr>
          </a:p>
        </p:txBody>
      </p:sp>
      <p:sp>
        <p:nvSpPr>
          <p:cNvPr id="3" name="Rectangle 2"/>
          <p:cNvSpPr>
            <a:spLocks noChangeArrowheads="1"/>
          </p:cNvSpPr>
          <p:nvPr/>
        </p:nvSpPr>
        <p:spPr bwMode="auto">
          <a:xfrm>
            <a:off x="71438" y="693672"/>
            <a:ext cx="899795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页面设置</a:t>
            </a:r>
            <a:r>
              <a:rPr lang="zh-CN" altLang="en-US" sz="2000" dirty="0">
                <a:latin typeface="Arial" pitchFamily="34" charset="0"/>
                <a:ea typeface="黑体" pitchFamily="49" charset="-122"/>
              </a:rPr>
              <a:t>完毕后，执行“文件”选项卡中的“打印”命令，打开“打印”对话框，选择打印机、打印范围和打印人数，单击“确定”按钮后，即可打开报表</a:t>
            </a:r>
            <a:r>
              <a:rPr lang="zh-CN" altLang="en-US" sz="2000" dirty="0" smtClean="0">
                <a:latin typeface="Arial" pitchFamily="34" charset="0"/>
                <a:ea typeface="黑体" pitchFamily="49" charset="-122"/>
              </a:rPr>
              <a:t>。</a:t>
            </a:r>
            <a:endParaRPr lang="zh-CN" altLang="en-US" sz="2000" dirty="0">
              <a:latin typeface="Arial" pitchFamily="34" charset="0"/>
              <a:ea typeface="黑体" pitchFamily="49" charset="-122"/>
            </a:endParaRPr>
          </a:p>
        </p:txBody>
      </p:sp>
      <p:sp>
        <p:nvSpPr>
          <p:cNvPr id="5" name="Rectangle 3"/>
          <p:cNvSpPr>
            <a:spLocks noChangeArrowheads="1"/>
          </p:cNvSpPr>
          <p:nvPr/>
        </p:nvSpPr>
        <p:spPr bwMode="auto">
          <a:xfrm>
            <a:off x="71438" y="1628800"/>
            <a:ext cx="489654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smtClean="0">
                <a:ea typeface="黑体" pitchFamily="49" charset="-122"/>
              </a:rPr>
              <a:t>3</a:t>
            </a:r>
            <a:r>
              <a:rPr lang="zh-CN" altLang="en-US" sz="2100" dirty="0" smtClean="0">
                <a:ea typeface="黑体" pitchFamily="49" charset="-122"/>
              </a:rPr>
              <a:t>．打印预览</a:t>
            </a:r>
            <a:endParaRPr lang="zh-CN" altLang="en-US" sz="2100" dirty="0">
              <a:ea typeface="黑体" pitchFamily="49" charset="-122"/>
            </a:endParaRPr>
          </a:p>
        </p:txBody>
      </p:sp>
      <p:sp>
        <p:nvSpPr>
          <p:cNvPr id="6" name="Rectangle 2"/>
          <p:cNvSpPr>
            <a:spLocks noChangeArrowheads="1"/>
          </p:cNvSpPr>
          <p:nvPr/>
        </p:nvSpPr>
        <p:spPr bwMode="auto">
          <a:xfrm>
            <a:off x="71438" y="2205840"/>
            <a:ext cx="5076626" cy="2591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000" dirty="0" smtClean="0">
                <a:latin typeface="Arial" pitchFamily="34" charset="0"/>
                <a:ea typeface="黑体" pitchFamily="49" charset="-122"/>
              </a:rPr>
              <a:t>       执行</a:t>
            </a:r>
            <a:r>
              <a:rPr lang="zh-CN" altLang="en-US" sz="2000" dirty="0">
                <a:latin typeface="Arial" pitchFamily="34" charset="0"/>
                <a:ea typeface="黑体" pitchFamily="49" charset="-122"/>
              </a:rPr>
              <a:t>“文件”选项卡“打印”命令中的</a:t>
            </a:r>
            <a:r>
              <a:rPr lang="zh-CN" altLang="en-US" sz="2000" dirty="0" smtClean="0">
                <a:latin typeface="Arial" pitchFamily="34" charset="0"/>
                <a:ea typeface="黑体" pitchFamily="49" charset="-122"/>
              </a:rPr>
              <a:t>“打印预览”，</a:t>
            </a:r>
            <a:r>
              <a:rPr lang="zh-CN" altLang="en-US" sz="2000" dirty="0">
                <a:latin typeface="Arial" pitchFamily="34" charset="0"/>
                <a:ea typeface="黑体" pitchFamily="49" charset="-122"/>
              </a:rPr>
              <a:t>如图</a:t>
            </a:r>
            <a:r>
              <a:rPr lang="en-US" altLang="zh-CN" sz="2000" dirty="0">
                <a:latin typeface="Arial" pitchFamily="34" charset="0"/>
                <a:ea typeface="黑体" pitchFamily="49" charset="-122"/>
              </a:rPr>
              <a:t>9-99</a:t>
            </a:r>
            <a:r>
              <a:rPr lang="zh-CN" altLang="en-US" sz="2000" dirty="0">
                <a:latin typeface="Arial" pitchFamily="34" charset="0"/>
                <a:ea typeface="黑体" pitchFamily="49" charset="-122"/>
              </a:rPr>
              <a:t>所示。</a:t>
            </a:r>
          </a:p>
          <a:p>
            <a:r>
              <a:rPr lang="zh-CN" altLang="en-US" sz="2000" dirty="0" smtClean="0">
                <a:latin typeface="Arial" pitchFamily="34" charset="0"/>
                <a:ea typeface="黑体" pitchFamily="49" charset="-122"/>
              </a:rPr>
              <a:t>       如果</a:t>
            </a:r>
            <a:r>
              <a:rPr lang="zh-CN" altLang="en-US" sz="2000" dirty="0">
                <a:latin typeface="Arial" pitchFamily="34" charset="0"/>
                <a:ea typeface="黑体" pitchFamily="49" charset="-122"/>
              </a:rPr>
              <a:t>报表记录很多，一页容纳不下，在“打印预览”视图方式下的最后一行有一个滚动条和页数指示框，可称为“打印翻页”工具条，用户可进行翻页操作。</a:t>
            </a:r>
          </a:p>
          <a:p>
            <a:r>
              <a:rPr lang="zh-CN" altLang="en-US" sz="2000" dirty="0" smtClean="0">
                <a:latin typeface="Arial" pitchFamily="34" charset="0"/>
                <a:ea typeface="黑体" pitchFamily="49" charset="-122"/>
              </a:rPr>
              <a:t>       操作图</a:t>
            </a:r>
            <a:r>
              <a:rPr lang="en-US" altLang="zh-CN" sz="2000" dirty="0">
                <a:latin typeface="Arial" pitchFamily="34" charset="0"/>
                <a:ea typeface="黑体" pitchFamily="49" charset="-122"/>
              </a:rPr>
              <a:t>9-100</a:t>
            </a:r>
            <a:r>
              <a:rPr lang="zh-CN" altLang="en-US" sz="2000" dirty="0">
                <a:latin typeface="Arial" pitchFamily="34" charset="0"/>
                <a:ea typeface="黑体" pitchFamily="49" charset="-122"/>
              </a:rPr>
              <a:t>中的的翻页按钮</a:t>
            </a:r>
            <a:r>
              <a:rPr lang="zh-CN" altLang="en-US" sz="2000" dirty="0" smtClean="0">
                <a:latin typeface="Arial" pitchFamily="34" charset="0"/>
                <a:ea typeface="黑体" pitchFamily="49" charset="-122"/>
              </a:rPr>
              <a:t>，可以改变</a:t>
            </a:r>
            <a:r>
              <a:rPr lang="zh-CN" altLang="en-US" sz="2000" dirty="0">
                <a:latin typeface="Arial" pitchFamily="34" charset="0"/>
                <a:ea typeface="黑体" pitchFamily="49" charset="-122"/>
              </a:rPr>
              <a:t>当前页</a:t>
            </a:r>
            <a:r>
              <a:rPr lang="zh-CN" altLang="en-US" sz="2000" dirty="0" smtClean="0">
                <a:latin typeface="Arial" pitchFamily="34" charset="0"/>
                <a:ea typeface="黑体" pitchFamily="49" charset="-122"/>
              </a:rPr>
              <a:t>号。</a:t>
            </a:r>
            <a:endParaRPr lang="zh-CN" altLang="en-US" sz="2000" dirty="0">
              <a:latin typeface="Arial" pitchFamily="34" charset="0"/>
              <a:ea typeface="黑体" pitchFamily="49" charset="-122"/>
            </a:endParaRPr>
          </a:p>
        </p:txBody>
      </p:sp>
      <p:sp>
        <p:nvSpPr>
          <p:cNvPr id="7" name="矩形 6"/>
          <p:cNvSpPr/>
          <p:nvPr/>
        </p:nvSpPr>
        <p:spPr>
          <a:xfrm>
            <a:off x="6243667" y="5003884"/>
            <a:ext cx="1928733" cy="369332"/>
          </a:xfrm>
          <a:prstGeom prst="rect">
            <a:avLst/>
          </a:prstGeom>
        </p:spPr>
        <p:txBody>
          <a:bodyPr wrap="non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9-99  </a:t>
            </a:r>
            <a:r>
              <a:rPr lang="zh-CN" altLang="en-US" dirty="0">
                <a:solidFill>
                  <a:srgbClr val="FFFFFF"/>
                </a:solidFill>
                <a:latin typeface="Arial" pitchFamily="34" charset="0"/>
                <a:ea typeface="黑体" pitchFamily="49" charset="-122"/>
              </a:rPr>
              <a:t>打印预览</a:t>
            </a:r>
          </a:p>
        </p:txBody>
      </p:sp>
      <p:sp>
        <p:nvSpPr>
          <p:cNvPr id="8" name="矩形 7"/>
          <p:cNvSpPr/>
          <p:nvPr/>
        </p:nvSpPr>
        <p:spPr>
          <a:xfrm>
            <a:off x="1196705" y="6165701"/>
            <a:ext cx="3855486" cy="369332"/>
          </a:xfrm>
          <a:prstGeom prst="rect">
            <a:avLst/>
          </a:prstGeom>
        </p:spPr>
        <p:txBody>
          <a:bodyPr wrap="square">
            <a:spAutoFit/>
          </a:bodyPr>
          <a:lstStyle/>
          <a:p>
            <a:pPr lvl="0"/>
            <a:r>
              <a:rPr lang="zh-CN" altLang="en-US" dirty="0">
                <a:solidFill>
                  <a:srgbClr val="FFFFFF"/>
                </a:solidFill>
                <a:latin typeface="Arial" pitchFamily="34" charset="0"/>
                <a:ea typeface="黑体" pitchFamily="49" charset="-122"/>
              </a:rPr>
              <a:t>图</a:t>
            </a:r>
            <a:r>
              <a:rPr lang="en-US" altLang="zh-CN" dirty="0">
                <a:solidFill>
                  <a:srgbClr val="FFFFFF"/>
                </a:solidFill>
                <a:latin typeface="Arial" pitchFamily="34" charset="0"/>
                <a:ea typeface="黑体" pitchFamily="49" charset="-122"/>
              </a:rPr>
              <a:t>9-100  </a:t>
            </a:r>
            <a:r>
              <a:rPr lang="zh-CN" altLang="en-US" dirty="0">
                <a:solidFill>
                  <a:srgbClr val="FFFFFF"/>
                </a:solidFill>
                <a:latin typeface="Arial" pitchFamily="34" charset="0"/>
                <a:ea typeface="黑体" pitchFamily="49" charset="-122"/>
              </a:rPr>
              <a:t>报表“打印翻页”工具条</a:t>
            </a:r>
          </a:p>
        </p:txBody>
      </p:sp>
      <p:pic>
        <p:nvPicPr>
          <p:cNvPr id="9" name="图片 8" descr="C:\Users\ADMINI~1\AppData\Local\Temp\SNAGHTMLbe6625.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64088" y="1846287"/>
            <a:ext cx="3600400" cy="3063523"/>
          </a:xfrm>
          <a:prstGeom prst="rect">
            <a:avLst/>
          </a:prstGeom>
          <a:noFill/>
          <a:ln>
            <a:noFill/>
          </a:ln>
        </p:spPr>
      </p:pic>
      <p:pic>
        <p:nvPicPr>
          <p:cNvPr id="3788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5013176"/>
            <a:ext cx="54578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7330982"/>
      </p:ext>
    </p:extLst>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ChangeArrowheads="1"/>
          </p:cNvSpPr>
          <p:nvPr/>
        </p:nvSpPr>
        <p:spPr bwMode="auto">
          <a:xfrm>
            <a:off x="71438" y="753273"/>
            <a:ext cx="8997950" cy="694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a:t>
            </a:r>
            <a:r>
              <a:rPr lang="en-US" altLang="zh-CN" sz="2100" dirty="0" smtClean="0">
                <a:latin typeface="Arial" pitchFamily="34" charset="0"/>
                <a:ea typeface="黑体" pitchFamily="49" charset="-122"/>
              </a:rPr>
              <a:t>Access</a:t>
            </a:r>
            <a:r>
              <a:rPr lang="zh-CN" altLang="en-US" sz="2100" dirty="0">
                <a:latin typeface="Arial" pitchFamily="34" charset="0"/>
                <a:ea typeface="黑体" pitchFamily="49" charset="-122"/>
              </a:rPr>
              <a:t>支持与其他数据库系统之间的数据交换</a:t>
            </a:r>
            <a:r>
              <a:rPr lang="zh-CN" altLang="en-US" sz="2100" dirty="0" smtClean="0">
                <a:latin typeface="Arial" pitchFamily="34" charset="0"/>
                <a:ea typeface="黑体" pitchFamily="49" charset="-122"/>
              </a:rPr>
              <a:t>，数据</a:t>
            </a:r>
            <a:r>
              <a:rPr lang="zh-CN" altLang="en-US" sz="2100" dirty="0">
                <a:latin typeface="Arial" pitchFamily="34" charset="0"/>
                <a:ea typeface="黑体" pitchFamily="49" charset="-122"/>
              </a:rPr>
              <a:t>的导入和导出是指当前数据库与其他数据库或外部数据源之间的数据复制</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85027" name="Rectangle 3"/>
          <p:cNvSpPr>
            <a:spLocks noChangeArrowheads="1"/>
          </p:cNvSpPr>
          <p:nvPr/>
        </p:nvSpPr>
        <p:spPr bwMode="auto">
          <a:xfrm>
            <a:off x="71438" y="1504190"/>
            <a:ext cx="5355133"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smtClean="0">
                <a:latin typeface="Arial" pitchFamily="34" charset="0"/>
                <a:ea typeface="黑体" pitchFamily="49" charset="-122"/>
              </a:rPr>
              <a:t>9.10.1  </a:t>
            </a:r>
            <a:r>
              <a:rPr lang="en-US" altLang="zh-CN" sz="2300" dirty="0">
                <a:latin typeface="Arial" pitchFamily="34" charset="0"/>
                <a:ea typeface="黑体" pitchFamily="49" charset="-122"/>
              </a:rPr>
              <a:t>Access</a:t>
            </a:r>
            <a:r>
              <a:rPr lang="zh-CN" altLang="en-US" sz="2300" dirty="0">
                <a:latin typeface="Arial" pitchFamily="34" charset="0"/>
                <a:ea typeface="黑体" pitchFamily="49" charset="-122"/>
              </a:rPr>
              <a:t>数据库间的导入与导出</a:t>
            </a:r>
            <a:endParaRPr lang="pt-BR" altLang="en-US" sz="2300" dirty="0">
              <a:latin typeface="Arial" pitchFamily="34" charset="0"/>
              <a:ea typeface="黑体" pitchFamily="49" charset="-122"/>
            </a:endParaRPr>
          </a:p>
        </p:txBody>
      </p:sp>
      <p:sp>
        <p:nvSpPr>
          <p:cNvPr id="385028" name="Rectangle 4"/>
          <p:cNvSpPr>
            <a:spLocks noChangeArrowheads="1"/>
          </p:cNvSpPr>
          <p:nvPr/>
        </p:nvSpPr>
        <p:spPr bwMode="auto">
          <a:xfrm>
            <a:off x="71438" y="188640"/>
            <a:ext cx="5355133" cy="508000"/>
          </a:xfrm>
          <a:prstGeom prst="rect">
            <a:avLst/>
          </a:prstGeom>
          <a:gradFill rotWithShape="1">
            <a:gsLst>
              <a:gs pos="0">
                <a:srgbClr val="FF00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a:latin typeface="Arial" pitchFamily="34" charset="0"/>
                <a:ea typeface="黑体" pitchFamily="49" charset="-122"/>
              </a:rPr>
              <a:t>9.10  </a:t>
            </a:r>
            <a:r>
              <a:rPr lang="zh-CN" altLang="en-US" sz="2400" dirty="0">
                <a:latin typeface="Arial" pitchFamily="34" charset="0"/>
                <a:ea typeface="黑体" pitchFamily="49" charset="-122"/>
              </a:rPr>
              <a:t>数据的导入与导出</a:t>
            </a:r>
          </a:p>
        </p:txBody>
      </p:sp>
      <p:sp>
        <p:nvSpPr>
          <p:cNvPr id="5" name="Rectangle 2"/>
          <p:cNvSpPr>
            <a:spLocks noChangeArrowheads="1"/>
          </p:cNvSpPr>
          <p:nvPr/>
        </p:nvSpPr>
        <p:spPr bwMode="auto">
          <a:xfrm>
            <a:off x="71438" y="2487406"/>
            <a:ext cx="8997950" cy="1643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Access</a:t>
            </a:r>
            <a:r>
              <a:rPr lang="zh-CN" altLang="en-US" sz="2100" dirty="0">
                <a:latin typeface="Arial" pitchFamily="34" charset="0"/>
                <a:ea typeface="黑体" pitchFamily="49" charset="-122"/>
              </a:rPr>
              <a:t>数据库支持在库间导入导出任何对象，例如，将当前数据库对象“学生”表导出到另一数据库中。</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9-59】  </a:t>
            </a:r>
            <a:r>
              <a:rPr lang="zh-CN" altLang="en-US" sz="2100" dirty="0">
                <a:latin typeface="Arial" pitchFamily="34" charset="0"/>
                <a:ea typeface="黑体" pitchFamily="49" charset="-122"/>
              </a:rPr>
              <a:t>将“</a:t>
            </a:r>
            <a:r>
              <a:rPr lang="en-US" altLang="zh-CN" sz="2100" dirty="0" err="1">
                <a:latin typeface="Arial" pitchFamily="34" charset="0"/>
                <a:ea typeface="黑体" pitchFamily="49" charset="-122"/>
              </a:rPr>
              <a:t>cjgl</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数据库中的“学生”表导出到另外一个为数据库中，表名命名为“</a:t>
            </a:r>
            <a:r>
              <a:rPr lang="en-US" altLang="zh-CN" sz="2100" dirty="0" err="1">
                <a:latin typeface="Arial" pitchFamily="34" charset="0"/>
                <a:ea typeface="黑体" pitchFamily="49" charset="-122"/>
              </a:rPr>
              <a:t>xs</a:t>
            </a:r>
            <a:r>
              <a:rPr lang="en-US" altLang="zh-CN" sz="2100" dirty="0">
                <a:latin typeface="Arial" pitchFamily="34" charset="0"/>
                <a:ea typeface="黑体" pitchFamily="49" charset="-122"/>
              </a:rPr>
              <a:t>”.</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P429</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438" y="1995798"/>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1</a:t>
            </a:r>
            <a:r>
              <a:rPr lang="zh-CN" altLang="en-US" sz="2100" dirty="0">
                <a:ea typeface="黑体" pitchFamily="49" charset="-122"/>
              </a:rPr>
              <a:t>．数据库对象的导出</a:t>
            </a:r>
          </a:p>
        </p:txBody>
      </p:sp>
      <p:sp>
        <p:nvSpPr>
          <p:cNvPr id="7" name="Rectangle 2"/>
          <p:cNvSpPr>
            <a:spLocks noChangeArrowheads="1"/>
          </p:cNvSpPr>
          <p:nvPr/>
        </p:nvSpPr>
        <p:spPr bwMode="auto">
          <a:xfrm>
            <a:off x="71438" y="4678933"/>
            <a:ext cx="8997950" cy="1643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100" dirty="0" smtClean="0">
                <a:latin typeface="Arial" pitchFamily="34" charset="0"/>
                <a:ea typeface="黑体" pitchFamily="49" charset="-122"/>
              </a:rPr>
              <a:t>       除</a:t>
            </a:r>
            <a:r>
              <a:rPr lang="zh-CN" altLang="en-US" sz="2100" dirty="0">
                <a:latin typeface="Arial" pitchFamily="34" charset="0"/>
                <a:ea typeface="黑体" pitchFamily="49" charset="-122"/>
              </a:rPr>
              <a:t>数据库对象可以导出外，用户也可以将其他数据库对象导入到当前数据库。</a:t>
            </a:r>
          </a:p>
          <a:p>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9-60】  </a:t>
            </a:r>
            <a:r>
              <a:rPr lang="zh-CN" altLang="en-US" sz="2100" dirty="0">
                <a:latin typeface="Arial" pitchFamily="34" charset="0"/>
                <a:ea typeface="黑体" pitchFamily="49" charset="-122"/>
              </a:rPr>
              <a:t>将“</a:t>
            </a:r>
            <a:r>
              <a:rPr lang="en-US" altLang="zh-CN" sz="2100" dirty="0">
                <a:latin typeface="Arial" pitchFamily="34" charset="0"/>
                <a:ea typeface="黑体" pitchFamily="49" charset="-122"/>
              </a:rPr>
              <a:t>cjgl.accdb”</a:t>
            </a:r>
            <a:r>
              <a:rPr lang="zh-CN" altLang="en-US" sz="2100" dirty="0">
                <a:latin typeface="Arial" pitchFamily="34" charset="0"/>
                <a:ea typeface="黑体" pitchFamily="49" charset="-122"/>
              </a:rPr>
              <a:t>数据库中的“课程”表导入到“</a:t>
            </a:r>
            <a:r>
              <a:rPr lang="en-US" altLang="zh-CN" sz="2100" dirty="0" err="1">
                <a:latin typeface="Arial" pitchFamily="34" charset="0"/>
                <a:ea typeface="黑体" pitchFamily="49" charset="-122"/>
              </a:rPr>
              <a:t>cjgl</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导出</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accdb</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数据库中，表对象命名为“</a:t>
            </a:r>
            <a:r>
              <a:rPr lang="en-US" altLang="zh-CN" sz="2100" dirty="0" err="1">
                <a:latin typeface="Arial" pitchFamily="34" charset="0"/>
                <a:ea typeface="黑体" pitchFamily="49" charset="-122"/>
              </a:rPr>
              <a:t>kc</a:t>
            </a:r>
            <a:r>
              <a:rPr lang="en-US" altLang="zh-CN" sz="2100" dirty="0">
                <a:latin typeface="Arial" pitchFamily="34" charset="0"/>
                <a:ea typeface="黑体" pitchFamily="49" charset="-122"/>
              </a:rPr>
              <a:t>”</a:t>
            </a:r>
            <a:r>
              <a:rPr lang="zh-CN" altLang="en-US" sz="2100" dirty="0" smtClean="0">
                <a:latin typeface="Arial" pitchFamily="34" charset="0"/>
                <a:ea typeface="黑体" pitchFamily="49" charset="-122"/>
              </a:rPr>
              <a:t>。</a:t>
            </a:r>
            <a:endParaRPr lang="en-US" altLang="zh-CN" sz="2100" dirty="0" smtClean="0">
              <a:latin typeface="Arial" pitchFamily="34" charset="0"/>
              <a:ea typeface="黑体" pitchFamily="49" charset="-122"/>
            </a:endParaRPr>
          </a:p>
          <a:p>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步骤略，参见</a:t>
            </a:r>
            <a:r>
              <a:rPr lang="en-US" altLang="zh-CN" sz="2100" dirty="0">
                <a:latin typeface="Arial" pitchFamily="34" charset="0"/>
                <a:ea typeface="黑体" pitchFamily="49" charset="-122"/>
              </a:rPr>
              <a:t>P429</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8" name="Rectangle 3"/>
          <p:cNvSpPr>
            <a:spLocks noChangeArrowheads="1"/>
          </p:cNvSpPr>
          <p:nvPr/>
        </p:nvSpPr>
        <p:spPr bwMode="auto">
          <a:xfrm>
            <a:off x="71438" y="4187324"/>
            <a:ext cx="3708474"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1</a:t>
            </a:r>
            <a:r>
              <a:rPr lang="zh-CN" altLang="en-US" sz="2100" dirty="0">
                <a:ea typeface="黑体" pitchFamily="49" charset="-122"/>
              </a:rPr>
              <a:t>．数据库对象</a:t>
            </a:r>
            <a:r>
              <a:rPr lang="zh-CN" altLang="en-US" sz="2100" dirty="0" smtClean="0">
                <a:ea typeface="黑体" pitchFamily="49" charset="-122"/>
              </a:rPr>
              <a:t>的导入</a:t>
            </a:r>
            <a:endParaRPr lang="zh-CN" altLang="en-US" sz="2100" dirty="0">
              <a:ea typeface="黑体" pitchFamily="49" charset="-122"/>
            </a:endParaRPr>
          </a:p>
        </p:txBody>
      </p:sp>
    </p:spTree>
    <p:extLst>
      <p:ext uri="{BB962C8B-B14F-4D97-AF65-F5344CB8AC3E}">
        <p14:creationId xmlns:p14="http://schemas.microsoft.com/office/powerpoint/2010/main" val="1221532627"/>
      </p:ext>
    </p:extLst>
  </p:cSld>
  <p:clrMapOvr>
    <a:masterClrMapping/>
  </p:clrMapOvr>
  <p:transition>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1437" y="1115392"/>
            <a:ext cx="8997950" cy="1342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Access</a:t>
            </a:r>
            <a:r>
              <a:rPr lang="zh-CN" altLang="en-US" sz="2100" dirty="0">
                <a:latin typeface="Arial" pitchFamily="34" charset="0"/>
                <a:ea typeface="黑体" pitchFamily="49" charset="-122"/>
              </a:rPr>
              <a:t>提供了把数据库对象（数据表、查询、窗体、报表等）导出到</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的功能。</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9-61】  </a:t>
            </a:r>
            <a:r>
              <a:rPr lang="zh-CN" altLang="en-US" sz="2100" dirty="0">
                <a:latin typeface="Arial" pitchFamily="34" charset="0"/>
                <a:ea typeface="黑体" pitchFamily="49" charset="-122"/>
              </a:rPr>
              <a:t>将“</a:t>
            </a:r>
            <a:r>
              <a:rPr lang="en-US" altLang="zh-CN" sz="2100" dirty="0" err="1">
                <a:latin typeface="Arial" pitchFamily="34" charset="0"/>
                <a:ea typeface="黑体" pitchFamily="49" charset="-122"/>
              </a:rPr>
              <a:t>cjg.accdbl</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数据库中的“学生”表导出</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文件。</a:t>
            </a:r>
          </a:p>
          <a:p>
            <a:r>
              <a:rPr lang="zh-CN" altLang="en-US" sz="2100" dirty="0" smtClean="0">
                <a:latin typeface="Arial" pitchFamily="34" charset="0"/>
                <a:ea typeface="黑体" pitchFamily="49" charset="-122"/>
              </a:rPr>
              <a:t>       操作步骤略，参见</a:t>
            </a:r>
            <a:r>
              <a:rPr lang="en-US" altLang="zh-CN" sz="2100" dirty="0" smtClean="0">
                <a:latin typeface="Arial" pitchFamily="34" charset="0"/>
                <a:ea typeface="黑体" pitchFamily="49" charset="-122"/>
              </a:rPr>
              <a:t>P430</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3" name="Rectangle 3"/>
          <p:cNvSpPr>
            <a:spLocks noChangeArrowheads="1"/>
          </p:cNvSpPr>
          <p:nvPr/>
        </p:nvSpPr>
        <p:spPr bwMode="auto">
          <a:xfrm>
            <a:off x="71437" y="116632"/>
            <a:ext cx="5399137"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9.10.2  Access </a:t>
            </a:r>
            <a:r>
              <a:rPr lang="zh-CN" altLang="en-US" sz="2300" dirty="0">
                <a:latin typeface="Arial" pitchFamily="34" charset="0"/>
                <a:ea typeface="黑体" pitchFamily="49" charset="-122"/>
              </a:rPr>
              <a:t>与</a:t>
            </a:r>
            <a:r>
              <a:rPr lang="en-US" altLang="zh-CN" sz="2300" dirty="0">
                <a:latin typeface="Arial" pitchFamily="34" charset="0"/>
                <a:ea typeface="黑体" pitchFamily="49" charset="-122"/>
              </a:rPr>
              <a:t>Excel</a:t>
            </a:r>
            <a:r>
              <a:rPr lang="zh-CN" altLang="en-US" sz="2300" dirty="0">
                <a:latin typeface="Arial" pitchFamily="34" charset="0"/>
                <a:ea typeface="黑体" pitchFamily="49" charset="-122"/>
              </a:rPr>
              <a:t>的数据交换</a:t>
            </a:r>
          </a:p>
        </p:txBody>
      </p:sp>
      <p:sp>
        <p:nvSpPr>
          <p:cNvPr id="4" name="Rectangle 3"/>
          <p:cNvSpPr>
            <a:spLocks noChangeArrowheads="1"/>
          </p:cNvSpPr>
          <p:nvPr/>
        </p:nvSpPr>
        <p:spPr bwMode="auto">
          <a:xfrm>
            <a:off x="71437" y="616012"/>
            <a:ext cx="5399137"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1</a:t>
            </a:r>
            <a:r>
              <a:rPr lang="zh-CN" altLang="en-US" sz="2100" dirty="0">
                <a:ea typeface="黑体" pitchFamily="49" charset="-122"/>
              </a:rPr>
              <a:t>．数据库导出到</a:t>
            </a:r>
            <a:r>
              <a:rPr lang="en-US" altLang="zh-CN" sz="2100" dirty="0">
                <a:ea typeface="黑体" pitchFamily="49" charset="-122"/>
              </a:rPr>
              <a:t>Excel</a:t>
            </a:r>
          </a:p>
        </p:txBody>
      </p:sp>
      <p:sp>
        <p:nvSpPr>
          <p:cNvPr id="5" name="Rectangle 2"/>
          <p:cNvSpPr>
            <a:spLocks noChangeArrowheads="1"/>
          </p:cNvSpPr>
          <p:nvPr/>
        </p:nvSpPr>
        <p:spPr bwMode="auto">
          <a:xfrm>
            <a:off x="71437" y="3021532"/>
            <a:ext cx="8997950" cy="1643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Access</a:t>
            </a:r>
            <a:r>
              <a:rPr lang="zh-CN" altLang="en-US" sz="2100" dirty="0">
                <a:latin typeface="Arial" pitchFamily="34" charset="0"/>
                <a:ea typeface="黑体" pitchFamily="49" charset="-122"/>
              </a:rPr>
              <a:t>数据库一次仅能导入一</a:t>
            </a:r>
            <a:r>
              <a:rPr lang="zh-CN" altLang="en-US" sz="2100" dirty="0" smtClean="0">
                <a:latin typeface="Arial" pitchFamily="34" charset="0"/>
                <a:ea typeface="黑体" pitchFamily="49" charset="-122"/>
              </a:rPr>
              <a:t>个</a:t>
            </a:r>
            <a:r>
              <a:rPr lang="en-US" altLang="zh-CN" sz="2100" dirty="0">
                <a:latin typeface="Arial" pitchFamily="34" charset="0"/>
                <a:ea typeface="黑体" pitchFamily="49" charset="-122"/>
              </a:rPr>
              <a:t>Excel</a:t>
            </a:r>
            <a:r>
              <a:rPr lang="zh-CN" altLang="en-US" sz="2100" dirty="0" smtClean="0">
                <a:latin typeface="Arial" pitchFamily="34" charset="0"/>
                <a:ea typeface="黑体" pitchFamily="49" charset="-122"/>
              </a:rPr>
              <a:t>工作</a:t>
            </a:r>
            <a:r>
              <a:rPr lang="zh-CN" altLang="en-US" sz="2100" dirty="0">
                <a:latin typeface="Arial" pitchFamily="34" charset="0"/>
                <a:ea typeface="黑体" pitchFamily="49" charset="-122"/>
              </a:rPr>
              <a:t>表的数据。在导入之前，要确保工作中的数据满足数据清单要求，导入后即产生一个数据表对象。</a:t>
            </a:r>
          </a:p>
          <a:p>
            <a:r>
              <a:rPr lang="en-US" altLang="zh-CN" sz="2100" dirty="0" smtClean="0">
                <a:latin typeface="Arial" pitchFamily="34" charset="0"/>
                <a:ea typeface="黑体" pitchFamily="49" charset="-122"/>
              </a:rPr>
              <a:t>       【</a:t>
            </a:r>
            <a:r>
              <a:rPr lang="zh-CN" altLang="en-US" sz="2100" dirty="0">
                <a:latin typeface="Arial" pitchFamily="34" charset="0"/>
                <a:ea typeface="黑体" pitchFamily="49" charset="-122"/>
              </a:rPr>
              <a:t>例</a:t>
            </a:r>
            <a:r>
              <a:rPr lang="en-US" altLang="zh-CN" sz="2100" dirty="0">
                <a:latin typeface="Arial" pitchFamily="34" charset="0"/>
                <a:ea typeface="黑体" pitchFamily="49" charset="-122"/>
              </a:rPr>
              <a:t>9-22】  </a:t>
            </a:r>
            <a:r>
              <a:rPr lang="zh-CN" altLang="en-US" sz="2100" dirty="0">
                <a:latin typeface="Arial" pitchFamily="34" charset="0"/>
                <a:ea typeface="黑体" pitchFamily="49" charset="-122"/>
              </a:rPr>
              <a:t>将导入</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工作表“成绩</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xlsx</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导入到“</a:t>
            </a:r>
            <a:r>
              <a:rPr lang="en-US" altLang="zh-CN" sz="2100" dirty="0" err="1">
                <a:latin typeface="Arial" pitchFamily="34" charset="0"/>
                <a:ea typeface="黑体" pitchFamily="49" charset="-122"/>
              </a:rPr>
              <a:t>cjgl</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导出</a:t>
            </a:r>
            <a:r>
              <a:rPr lang="en-US" altLang="zh-CN" sz="2100" dirty="0">
                <a:latin typeface="Arial" pitchFamily="34" charset="0"/>
                <a:ea typeface="黑体" pitchFamily="49" charset="-122"/>
              </a:rPr>
              <a:t>.</a:t>
            </a:r>
            <a:r>
              <a:rPr lang="en-US" altLang="zh-CN" sz="2100" dirty="0" err="1">
                <a:latin typeface="Arial" pitchFamily="34" charset="0"/>
                <a:ea typeface="黑体" pitchFamily="49" charset="-122"/>
              </a:rPr>
              <a:t>accdb</a:t>
            </a:r>
            <a:r>
              <a:rPr lang="en-US" altLang="zh-CN" sz="2100" dirty="0">
                <a:latin typeface="Arial" pitchFamily="34" charset="0"/>
                <a:ea typeface="黑体" pitchFamily="49" charset="-122"/>
              </a:rPr>
              <a:t>”</a:t>
            </a:r>
            <a:r>
              <a:rPr lang="zh-CN" altLang="en-US" sz="2100" dirty="0">
                <a:latin typeface="Arial" pitchFamily="34" charset="0"/>
                <a:ea typeface="黑体" pitchFamily="49" charset="-122"/>
              </a:rPr>
              <a:t>数据中。</a:t>
            </a:r>
          </a:p>
          <a:p>
            <a:r>
              <a:rPr lang="zh-CN" altLang="en-US" sz="2100" dirty="0" smtClean="0">
                <a:latin typeface="Arial" pitchFamily="34" charset="0"/>
                <a:ea typeface="黑体" pitchFamily="49" charset="-122"/>
              </a:rPr>
              <a:t>       操作</a:t>
            </a:r>
            <a:r>
              <a:rPr lang="zh-CN" altLang="en-US" sz="2100" dirty="0">
                <a:latin typeface="Arial" pitchFamily="34" charset="0"/>
                <a:ea typeface="黑体" pitchFamily="49" charset="-122"/>
              </a:rPr>
              <a:t>步骤略，参见</a:t>
            </a:r>
            <a:r>
              <a:rPr lang="en-US" altLang="zh-CN" sz="2100" dirty="0">
                <a:latin typeface="Arial" pitchFamily="34" charset="0"/>
                <a:ea typeface="黑体" pitchFamily="49" charset="-122"/>
              </a:rPr>
              <a:t>P430</a:t>
            </a:r>
            <a:r>
              <a:rPr lang="zh-CN" altLang="en-US" sz="2100" dirty="0" smtClean="0">
                <a:latin typeface="Arial" pitchFamily="34" charset="0"/>
                <a:ea typeface="黑体" pitchFamily="49" charset="-122"/>
              </a:rPr>
              <a:t>。</a:t>
            </a:r>
            <a:endParaRPr lang="zh-CN" altLang="en-US" sz="2100" dirty="0">
              <a:latin typeface="Arial" pitchFamily="34" charset="0"/>
              <a:ea typeface="黑体" pitchFamily="49" charset="-122"/>
            </a:endParaRPr>
          </a:p>
        </p:txBody>
      </p:sp>
      <p:sp>
        <p:nvSpPr>
          <p:cNvPr id="6" name="Rectangle 3"/>
          <p:cNvSpPr>
            <a:spLocks noChangeArrowheads="1"/>
          </p:cNvSpPr>
          <p:nvPr/>
        </p:nvSpPr>
        <p:spPr bwMode="auto">
          <a:xfrm>
            <a:off x="71437" y="2522152"/>
            <a:ext cx="5399137" cy="434975"/>
          </a:xfrm>
          <a:prstGeom prst="rect">
            <a:avLst/>
          </a:prstGeom>
          <a:gradFill rotWithShape="1">
            <a:gsLst>
              <a:gs pos="0">
                <a:srgbClr val="00B050"/>
              </a:gs>
              <a:gs pos="100000">
                <a:schemeClr val="bg1"/>
              </a:gs>
            </a:gsLst>
            <a:lin ang="0" scaled="1"/>
          </a:gradFill>
          <a:ln>
            <a:noFill/>
          </a:ln>
          <a:effectLst/>
          <a:extLst/>
        </p:spPr>
        <p:txBody>
          <a:bodyPr/>
          <a:lstStyle/>
          <a:p>
            <a:pPr eaLnBrk="1" hangingPunct="1"/>
            <a:r>
              <a:rPr lang="en-US" altLang="zh-CN" sz="2100" dirty="0">
                <a:ea typeface="黑体" pitchFamily="49" charset="-122"/>
              </a:rPr>
              <a:t>2</a:t>
            </a:r>
            <a:r>
              <a:rPr lang="zh-CN" altLang="en-US" sz="2100" dirty="0">
                <a:ea typeface="黑体" pitchFamily="49" charset="-122"/>
              </a:rPr>
              <a:t>．将</a:t>
            </a:r>
            <a:r>
              <a:rPr lang="en-US" altLang="zh-CN" sz="2100" dirty="0">
                <a:ea typeface="黑体" pitchFamily="49" charset="-122"/>
              </a:rPr>
              <a:t>Excel</a:t>
            </a:r>
            <a:r>
              <a:rPr lang="zh-CN" altLang="en-US" sz="2100" dirty="0">
                <a:ea typeface="黑体" pitchFamily="49" charset="-122"/>
              </a:rPr>
              <a:t>数据导入到数据库</a:t>
            </a:r>
          </a:p>
        </p:txBody>
      </p:sp>
      <p:sp>
        <p:nvSpPr>
          <p:cNvPr id="7" name="Rectangle 3"/>
          <p:cNvSpPr>
            <a:spLocks noChangeArrowheads="1"/>
          </p:cNvSpPr>
          <p:nvPr/>
        </p:nvSpPr>
        <p:spPr bwMode="auto">
          <a:xfrm>
            <a:off x="71437" y="4729822"/>
            <a:ext cx="5399137"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300" dirty="0">
                <a:latin typeface="Arial" pitchFamily="34" charset="0"/>
                <a:ea typeface="黑体" pitchFamily="49" charset="-122"/>
              </a:rPr>
              <a:t>9.10.3  Access </a:t>
            </a:r>
            <a:r>
              <a:rPr lang="zh-CN" altLang="en-US" sz="2300" dirty="0">
                <a:latin typeface="Arial" pitchFamily="34" charset="0"/>
                <a:ea typeface="黑体" pitchFamily="49" charset="-122"/>
              </a:rPr>
              <a:t>与文本文件的数据交换</a:t>
            </a:r>
          </a:p>
        </p:txBody>
      </p:sp>
      <p:sp>
        <p:nvSpPr>
          <p:cNvPr id="8" name="Rectangle 2"/>
          <p:cNvSpPr>
            <a:spLocks noChangeArrowheads="1"/>
          </p:cNvSpPr>
          <p:nvPr/>
        </p:nvSpPr>
        <p:spPr bwMode="auto">
          <a:xfrm>
            <a:off x="71437" y="5229200"/>
            <a:ext cx="8997950" cy="13681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z="2100" dirty="0" smtClean="0">
                <a:latin typeface="Arial" pitchFamily="34" charset="0"/>
                <a:ea typeface="黑体" pitchFamily="49" charset="-122"/>
              </a:rPr>
              <a:t>       Access</a:t>
            </a:r>
            <a:r>
              <a:rPr lang="zh-CN" altLang="en-US" sz="2100" dirty="0">
                <a:latin typeface="Arial" pitchFamily="34" charset="0"/>
                <a:ea typeface="黑体" pitchFamily="49" charset="-122"/>
              </a:rPr>
              <a:t>支持从表、查询、窗体或报表对象导出数据到文本文件中，也支持将特定格式的文本文件导入生成数据表。其操作步骤与</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文件的导入导出基本相似，具体操作请根据向导提示，参照</a:t>
            </a:r>
            <a:r>
              <a:rPr lang="en-US" altLang="zh-CN" sz="2100" dirty="0">
                <a:latin typeface="Arial" pitchFamily="34" charset="0"/>
                <a:ea typeface="黑体" pitchFamily="49" charset="-122"/>
              </a:rPr>
              <a:t>Excel</a:t>
            </a:r>
            <a:r>
              <a:rPr lang="zh-CN" altLang="en-US" sz="2100" dirty="0">
                <a:latin typeface="Arial" pitchFamily="34" charset="0"/>
                <a:ea typeface="黑体" pitchFamily="49" charset="-122"/>
              </a:rPr>
              <a:t>文件的导入导出步骤进行。</a:t>
            </a:r>
          </a:p>
        </p:txBody>
      </p:sp>
      <p:sp>
        <p:nvSpPr>
          <p:cNvPr id="9" name="AutoShape 7">
            <a:hlinkClick r:id="rId2" action="ppaction://hlinksldjump" highlightClick="1"/>
          </p:cNvPr>
          <p:cNvSpPr>
            <a:spLocks noChangeArrowheads="1"/>
          </p:cNvSpPr>
          <p:nvPr/>
        </p:nvSpPr>
        <p:spPr bwMode="auto">
          <a:xfrm>
            <a:off x="7667625" y="6308725"/>
            <a:ext cx="1379538" cy="406400"/>
          </a:xfrm>
          <a:prstGeom prst="actionButtonBlank">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1" hangingPunct="1"/>
            <a:r>
              <a:rPr lang="zh-CN" altLang="en-US">
                <a:solidFill>
                  <a:srgbClr val="FFFF00"/>
                </a:solidFill>
                <a:ea typeface="黑体" pitchFamily="49" charset="-122"/>
              </a:rPr>
              <a:t>←返回目录</a:t>
            </a:r>
          </a:p>
        </p:txBody>
      </p:sp>
    </p:spTree>
    <p:extLst>
      <p:ext uri="{BB962C8B-B14F-4D97-AF65-F5344CB8AC3E}">
        <p14:creationId xmlns:p14="http://schemas.microsoft.com/office/powerpoint/2010/main" val="2011446765"/>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ChangeArrowheads="1"/>
          </p:cNvSpPr>
          <p:nvPr/>
        </p:nvSpPr>
        <p:spPr bwMode="auto">
          <a:xfrm>
            <a:off x="80963" y="3773488"/>
            <a:ext cx="4498975" cy="434975"/>
          </a:xfrm>
          <a:prstGeom prst="rect">
            <a:avLst/>
          </a:prstGeom>
          <a:gradFill rotWithShape="1">
            <a:gsLst>
              <a:gs pos="0">
                <a:srgbClr val="0066FF"/>
              </a:gs>
              <a:gs pos="100000">
                <a:schemeClr val="bg1"/>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zh-CN" sz="2400" dirty="0" smtClean="0">
                <a:ea typeface="黑体" pitchFamily="49" charset="-122"/>
              </a:rPr>
              <a:t>9.2.</a:t>
            </a:r>
            <a:r>
              <a:rPr lang="zh-CN" altLang="en-US" sz="2400" dirty="0">
                <a:ea typeface="黑体" pitchFamily="49" charset="-122"/>
              </a:rPr>
              <a:t>2</a:t>
            </a:r>
            <a:r>
              <a:rPr lang="en-US" altLang="zh-CN" sz="2400" dirty="0">
                <a:ea typeface="黑体" pitchFamily="49" charset="-122"/>
              </a:rPr>
              <a:t>  </a:t>
            </a:r>
            <a:r>
              <a:rPr lang="zh-CN" altLang="en-US" sz="2400" dirty="0">
                <a:ea typeface="黑体" pitchFamily="49" charset="-122"/>
              </a:rPr>
              <a:t>文件</a:t>
            </a:r>
            <a:r>
              <a:rPr lang="en-US" sz="2400" dirty="0" err="1">
                <a:ea typeface="黑体" pitchFamily="49" charset="-122"/>
              </a:rPr>
              <a:t>管理阶段</a:t>
            </a:r>
            <a:endParaRPr lang="pt-BR" altLang="en-US" sz="2400" dirty="0">
              <a:ea typeface="黑体" pitchFamily="49" charset="-122"/>
            </a:endParaRPr>
          </a:p>
        </p:txBody>
      </p:sp>
      <p:sp>
        <p:nvSpPr>
          <p:cNvPr id="367619" name="Rectangle 3"/>
          <p:cNvSpPr>
            <a:spLocks noChangeArrowheads="1"/>
          </p:cNvSpPr>
          <p:nvPr/>
        </p:nvSpPr>
        <p:spPr bwMode="auto">
          <a:xfrm>
            <a:off x="80963" y="260350"/>
            <a:ext cx="8997950" cy="3384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人工</a:t>
            </a:r>
            <a:r>
              <a:rPr lang="zh-CN" altLang="en-US" sz="2200" dirty="0">
                <a:latin typeface="Arial" pitchFamily="34" charset="0"/>
                <a:ea typeface="黑体" pitchFamily="49" charset="-122"/>
              </a:rPr>
              <a:t>管理阶段数据管理存在的主要问题是：</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⑴</a:t>
            </a:r>
            <a:r>
              <a:rPr lang="zh-CN" altLang="en-US" sz="2200" dirty="0">
                <a:latin typeface="Arial" pitchFamily="34" charset="0"/>
                <a:ea typeface="黑体" pitchFamily="49" charset="-122"/>
              </a:rPr>
              <a:t>数据不能独立。当数据修改时，程序也得修改，而程序修改后，数据的格式、类型也得变化以适应处理它的程序。</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⑵</a:t>
            </a:r>
            <a:r>
              <a:rPr lang="zh-CN" altLang="en-US" sz="2200" dirty="0">
                <a:latin typeface="Arial" pitchFamily="34" charset="0"/>
                <a:ea typeface="黑体" pitchFamily="49" charset="-122"/>
              </a:rPr>
              <a:t>数据不能长期保存。数据被包含在程序中，程序运行结束后，数据和程序一起从内存中释放。</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⑶</a:t>
            </a:r>
            <a:r>
              <a:rPr lang="zh-CN" altLang="en-US" sz="2200" dirty="0">
                <a:latin typeface="Arial" pitchFamily="34" charset="0"/>
                <a:ea typeface="黑体" pitchFamily="49" charset="-122"/>
              </a:rPr>
              <a:t>没有专门进行数据管理的软件。应用程序和数据是相互结合且不可分割的，各程序之间的数据不能相互传递，数据不能被重复使用，既不安全，编程效率低下。</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⑷</a:t>
            </a:r>
            <a:r>
              <a:rPr lang="zh-CN" altLang="en-US" sz="2200" dirty="0">
                <a:latin typeface="Arial" pitchFamily="34" charset="0"/>
                <a:ea typeface="黑体" pitchFamily="49" charset="-122"/>
              </a:rPr>
              <a:t>一组数据对应于一个程序，一个程序中的数据不能被其他程序利用，数据无法共享，从而导致程序和程序之间有大量重复的数据存在。</a:t>
            </a:r>
          </a:p>
        </p:txBody>
      </p:sp>
      <p:sp>
        <p:nvSpPr>
          <p:cNvPr id="367620" name="Rectangle 4"/>
          <p:cNvSpPr>
            <a:spLocks noChangeArrowheads="1"/>
          </p:cNvSpPr>
          <p:nvPr/>
        </p:nvSpPr>
        <p:spPr bwMode="auto">
          <a:xfrm>
            <a:off x="80963" y="4337050"/>
            <a:ext cx="8997950" cy="2363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在</a:t>
            </a:r>
            <a:r>
              <a:rPr lang="zh-CN" altLang="en-US" sz="2200" dirty="0">
                <a:latin typeface="Arial" pitchFamily="34" charset="0"/>
                <a:ea typeface="黑体" pitchFamily="49" charset="-122"/>
              </a:rPr>
              <a:t>20世纪60年代，由于有了磁盘等大容量且能长期保存数据的存储设备，且有了操作系统。数据与程序分开，数据能长期保存。</a:t>
            </a:r>
          </a:p>
          <a:p>
            <a:r>
              <a:rPr lang="zh-CN" altLang="en-US" sz="2200" dirty="0">
                <a:latin typeface="Arial" pitchFamily="34" charset="0"/>
                <a:ea typeface="黑体" pitchFamily="49" charset="-122"/>
              </a:rPr>
              <a:t>       </a:t>
            </a:r>
            <a:r>
              <a:rPr lang="zh-CN" altLang="en-US" sz="2200" dirty="0" smtClean="0">
                <a:latin typeface="Arial" pitchFamily="34" charset="0"/>
                <a:ea typeface="黑体" pitchFamily="49" charset="-122"/>
              </a:rPr>
              <a:t>在</a:t>
            </a:r>
            <a:r>
              <a:rPr lang="zh-CN" altLang="en-US" sz="2200" dirty="0">
                <a:latin typeface="Arial" pitchFamily="34" charset="0"/>
                <a:ea typeface="黑体" pitchFamily="49" charset="-122"/>
              </a:rPr>
              <a:t>文件管理阶段，把有关的数据组织成一个文件，由一个专门的文件管理系统对其进行管理。在这种管理方式下，应用程序通过文件管理系统对数据文件中的数据进行加工处理。应用程序与数据文件之间具有一定的独立性。与早期人工管理阶段相比，使用文件系统管理数据的效率和数量都有很大提高，但仍存在以下3个问题：</a:t>
            </a:r>
          </a:p>
        </p:txBody>
      </p:sp>
    </p:spTree>
  </p:cSld>
  <p:clrMapOvr>
    <a:masterClrMapping/>
  </p:clrMapOvr>
  <p:transition>
    <p:random/>
  </p:transition>
</p:sld>
</file>

<file path=ppt/theme/theme1.xml><?xml version="1.0" encoding="utf-8"?>
<a:theme xmlns:a="http://schemas.openxmlformats.org/drawingml/2006/main" name="默认设计模板">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_2">
  <a:themeElements>
    <a:clrScheme name="">
      <a:dk1>
        <a:srgbClr val="808080"/>
      </a:dk1>
      <a:lt1>
        <a:srgbClr val="FFFFFF"/>
      </a:lt1>
      <a:dk2>
        <a:srgbClr val="000000"/>
      </a:dk2>
      <a:lt2>
        <a:srgbClr val="FFFFFF"/>
      </a:lt2>
      <a:accent1>
        <a:srgbClr val="FF3300"/>
      </a:accent1>
      <a:accent2>
        <a:srgbClr val="3333CC"/>
      </a:accent2>
      <a:accent3>
        <a:srgbClr val="AAAAAA"/>
      </a:accent3>
      <a:accent4>
        <a:srgbClr val="DADADA"/>
      </a:accent4>
      <a:accent5>
        <a:srgbClr val="FFADAA"/>
      </a:accent5>
      <a:accent6>
        <a:srgbClr val="2D2DB9"/>
      </a:accent6>
      <a:hlink>
        <a:srgbClr val="CCCCFF"/>
      </a:hlink>
      <a:folHlink>
        <a:srgbClr val="B2B2B2"/>
      </a:folHlink>
    </a:clrScheme>
    <a:fontScheme name="默认设计模板_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_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830</TotalTime>
  <Pages>0</Pages>
  <Words>17519</Words>
  <Characters>0</Characters>
  <Application>Microsoft Office PowerPoint</Application>
  <DocSecurity>0</DocSecurity>
  <PresentationFormat>全屏显示(4:3)</PresentationFormat>
  <Lines>0</Lines>
  <Paragraphs>887</Paragraphs>
  <Slides>85</Slides>
  <Notes>1</Notes>
  <HiddenSlides>0</HiddenSlides>
  <MMClips>1</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85</vt:i4>
      </vt:variant>
    </vt:vector>
  </HeadingPairs>
  <TitlesOfParts>
    <vt:vector size="88" baseType="lpstr">
      <vt:lpstr>默认设计模板</vt:lpstr>
      <vt:lpstr>默认设计模板_2</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成都中医药大学计算机教研室</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大学计算机基础</dc:title>
  <dc:creator>何振林</dc:creator>
  <cp:keywords>计算机 基础 教程</cp:keywords>
  <dc:description>PW:ZEL987</dc:description>
  <cp:lastModifiedBy>dbc</cp:lastModifiedBy>
  <cp:revision>2765</cp:revision>
  <dcterms:created xsi:type="dcterms:W3CDTF">1999-01-28T02:15:27Z</dcterms:created>
  <dcterms:modified xsi:type="dcterms:W3CDTF">2014-02-26T06:55:41Z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2052-9.1.0.4249</vt:lpwstr>
  </property>
</Properties>
</file>