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65A1AB5-8BD4-4BBF-9A69-9C9AF829E7EB}">
          <p14:sldIdLst>
            <p14:sldId id="256"/>
            <p14:sldId id="257"/>
            <p14:sldId id="25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2" autoAdjust="0"/>
    <p:restoredTop sz="94584" autoAdjust="0"/>
  </p:normalViewPr>
  <p:slideViewPr>
    <p:cSldViewPr>
      <p:cViewPr varScale="1">
        <p:scale>
          <a:sx n="63" d="100"/>
          <a:sy n="63" d="100"/>
        </p:scale>
        <p:origin x="-62" y="-13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6"/>
    </mc:Choice>
    <mc:Fallback>
      <c:style val="26"/>
    </mc:Fallback>
  </mc:AlternateContent>
  <c:chart>
    <c:title>
      <c:layout/>
      <c:overlay val="0"/>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主营业务收入</c:v>
                </c:pt>
              </c:strCache>
            </c:strRef>
          </c:tx>
          <c:explosion val="25"/>
          <c:dLbls>
            <c:showLegendKey val="0"/>
            <c:showVal val="0"/>
            <c:showCatName val="0"/>
            <c:showSerName val="0"/>
            <c:showPercent val="1"/>
            <c:showBubbleSize val="0"/>
            <c:showLeaderLines val="1"/>
          </c:dLbls>
          <c:cat>
            <c:strRef>
              <c:f>Sheet1!$A$2:$A$4</c:f>
              <c:strCache>
                <c:ptCount val="3"/>
                <c:pt idx="0">
                  <c:v>安全集成</c:v>
                </c:pt>
                <c:pt idx="1">
                  <c:v>安全产品</c:v>
                </c:pt>
                <c:pt idx="2">
                  <c:v>安全服务</c:v>
                </c:pt>
              </c:strCache>
            </c:strRef>
          </c:cat>
          <c:val>
            <c:numRef>
              <c:f>Sheet1!$B$2:$B$4</c:f>
              <c:numCache>
                <c:formatCode>General</c:formatCode>
                <c:ptCount val="3"/>
                <c:pt idx="0">
                  <c:v>27911.78</c:v>
                </c:pt>
                <c:pt idx="1">
                  <c:v>8853.9699999999993</c:v>
                </c:pt>
                <c:pt idx="2">
                  <c:v>2770.89</c:v>
                </c:pt>
              </c:numCache>
            </c:numRef>
          </c:val>
        </c:ser>
        <c:dLbls>
          <c:showLegendKey val="0"/>
          <c:showVal val="0"/>
          <c:showCatName val="0"/>
          <c:showSerName val="0"/>
          <c:showPercent val="1"/>
          <c:showBubbleSize val="0"/>
          <c:showLeaderLines val="1"/>
        </c:dLbls>
      </c:pie3DChart>
    </c:plotArea>
    <c:legend>
      <c:legendPos val="r"/>
      <c:layout/>
      <c:overlay val="0"/>
    </c:legend>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503909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1173103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1900009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1882303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440236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4083747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138674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352438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2129577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2881381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61C2AB8-7518-4087-8629-AEE15EF048CC}" type="datetimeFigureOut">
              <a:rPr lang="zh-CN" altLang="en-US" smtClean="0"/>
              <a:t>2014/6/3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56390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1C2AB8-7518-4087-8629-AEE15EF048CC}" type="datetimeFigureOut">
              <a:rPr lang="zh-CN" altLang="en-US" smtClean="0"/>
              <a:t>2014/6/3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0C3FB6-EA44-44DC-888A-20BBAFD87C79}" type="slidenum">
              <a:rPr lang="zh-CN" altLang="en-US" smtClean="0"/>
              <a:t>‹#›</a:t>
            </a:fld>
            <a:endParaRPr lang="zh-CN" altLang="en-US"/>
          </a:p>
        </p:txBody>
      </p:sp>
    </p:spTree>
    <p:extLst>
      <p:ext uri="{BB962C8B-B14F-4D97-AF65-F5344CB8AC3E}">
        <p14:creationId xmlns:p14="http://schemas.microsoft.com/office/powerpoint/2010/main" val="2623826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p:txBody>
          <a:bodyPr/>
          <a:lstStyle/>
          <a:p>
            <a:r>
              <a:rPr lang="zh-CN" altLang="en-US" sz="5400" dirty="0" smtClean="0">
                <a:latin typeface="华文隶书" panose="02010800040101010101" pitchFamily="2" charset="-122"/>
                <a:ea typeface="华文隶书" panose="02010800040101010101" pitchFamily="2" charset="-122"/>
              </a:rPr>
              <a:t>让你的安全</a:t>
            </a:r>
            <a:r>
              <a:rPr lang="zh-CN" altLang="en-US" sz="3600" dirty="0" smtClean="0">
                <a:solidFill>
                  <a:srgbClr val="FF0000"/>
                </a:solidFill>
                <a:latin typeface="华文行楷" panose="02010800040101010101" pitchFamily="2" charset="-122"/>
                <a:ea typeface="华文行楷" panose="02010800040101010101" pitchFamily="2" charset="-122"/>
              </a:rPr>
              <a:t>更智慧</a:t>
            </a:r>
            <a:endParaRPr lang="zh-CN" altLang="en-US" sz="3600" dirty="0">
              <a:solidFill>
                <a:srgbClr val="FF0000"/>
              </a:solidFill>
              <a:latin typeface="华文行楷" panose="02010800040101010101" pitchFamily="2" charset="-122"/>
              <a:ea typeface="华文行楷" panose="02010800040101010101" pitchFamily="2" charset="-122"/>
            </a:endParaRPr>
          </a:p>
        </p:txBody>
      </p:sp>
      <p:sp>
        <p:nvSpPr>
          <p:cNvPr id="8" name="副标题 7"/>
          <p:cNvSpPr>
            <a:spLocks noGrp="1"/>
          </p:cNvSpPr>
          <p:nvPr>
            <p:ph type="subTitle" idx="1"/>
          </p:nvPr>
        </p:nvSpPr>
        <p:spPr>
          <a:xfrm>
            <a:off x="1371600" y="3886200"/>
            <a:ext cx="6400800" cy="766936"/>
          </a:xfrm>
        </p:spPr>
        <p:txBody>
          <a:bodyPr>
            <a:normAutofit/>
          </a:bodyPr>
          <a:lstStyle/>
          <a:p>
            <a:pPr algn="r"/>
            <a:r>
              <a:rPr lang="zh-CN" altLang="en-US" sz="2400" dirty="0" smtClean="0">
                <a:solidFill>
                  <a:srgbClr val="0070C0"/>
                </a:solidFill>
                <a:latin typeface="微软雅黑" panose="020B0503020204020204" pitchFamily="34" charset="-122"/>
                <a:ea typeface="微软雅黑" panose="020B0503020204020204" pitchFamily="34" charset="-122"/>
              </a:rPr>
              <a:t>蓝盾信息安全技术股份有限公司</a:t>
            </a:r>
            <a:endParaRPr lang="zh-CN" altLang="en-US" sz="2400"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724128" y="5260558"/>
            <a:ext cx="2232248" cy="369332"/>
          </a:xfrm>
          <a:prstGeom prst="rect">
            <a:avLst/>
          </a:prstGeom>
          <a:noFill/>
        </p:spPr>
        <p:txBody>
          <a:bodyPr wrap="square" rtlCol="0">
            <a:spAutoFit/>
          </a:bodyPr>
          <a:lstStyle/>
          <a:p>
            <a:r>
              <a:rPr lang="zh-CN" altLang="en-US" dirty="0" smtClean="0"/>
              <a:t>股票代码：</a:t>
            </a:r>
            <a:r>
              <a:rPr lang="en-US" altLang="zh-CN" dirty="0" smtClean="0"/>
              <a:t>300297</a:t>
            </a:r>
            <a:endParaRPr lang="zh-CN" altLang="en-US" dirty="0"/>
          </a:p>
        </p:txBody>
      </p:sp>
    </p:spTree>
    <p:extLst>
      <p:ext uri="{BB962C8B-B14F-4D97-AF65-F5344CB8AC3E}">
        <p14:creationId xmlns:p14="http://schemas.microsoft.com/office/powerpoint/2010/main" val="2443207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sz="5400" dirty="0" smtClean="0">
                <a:solidFill>
                  <a:srgbClr val="FF0000"/>
                </a:solidFill>
                <a:latin typeface="华文新魏" panose="02010800040101010101" pitchFamily="2" charset="-122"/>
                <a:ea typeface="华文新魏" panose="02010800040101010101" pitchFamily="2" charset="-122"/>
              </a:rPr>
              <a:t>关于蓝盾</a:t>
            </a:r>
            <a:endParaRPr lang="zh-CN" altLang="en-US" sz="5400" dirty="0">
              <a:solidFill>
                <a:srgbClr val="FF0000"/>
              </a:solidFill>
              <a:latin typeface="华文新魏" panose="02010800040101010101" pitchFamily="2" charset="-122"/>
              <a:ea typeface="华文新魏" panose="02010800040101010101" pitchFamily="2" charset="-122"/>
            </a:endParaRPr>
          </a:p>
        </p:txBody>
      </p:sp>
      <p:sp>
        <p:nvSpPr>
          <p:cNvPr id="6" name="文本占位符 5"/>
          <p:cNvSpPr>
            <a:spLocks noGrp="1"/>
          </p:cNvSpPr>
          <p:nvPr>
            <p:ph type="body" sz="half" idx="2"/>
          </p:nvPr>
        </p:nvSpPr>
        <p:spPr/>
        <p:style>
          <a:lnRef idx="1">
            <a:schemeClr val="accent3"/>
          </a:lnRef>
          <a:fillRef idx="2">
            <a:schemeClr val="accent3"/>
          </a:fillRef>
          <a:effectRef idx="1">
            <a:schemeClr val="accent3"/>
          </a:effectRef>
          <a:fontRef idx="minor">
            <a:schemeClr val="dk1"/>
          </a:fontRef>
        </p:style>
        <p:txBody>
          <a:bodyPr>
            <a:normAutofit/>
          </a:bodyPr>
          <a:lstStyle/>
          <a:p>
            <a:pPr indent="457200">
              <a:lnSpc>
                <a:spcPct val="150000"/>
              </a:lnSpc>
              <a:spcBef>
                <a:spcPts val="600"/>
              </a:spcBef>
              <a:spcAft>
                <a:spcPts val="600"/>
              </a:spcAft>
            </a:pPr>
            <a:r>
              <a:rPr lang="zh-CN" altLang="en-US" sz="1600" dirty="0">
                <a:latin typeface="+mn-ea"/>
              </a:rPr>
              <a:t>蓝盾信息安全技术股份有限公司作为中国信息安全行业领先的专业网络安全企业和服务提供商。十几年来，蓝盾人凭借高度民族使命感和责任感，秉承</a:t>
            </a:r>
            <a:r>
              <a:rPr lang="en-US" altLang="zh-CN" sz="1600" dirty="0">
                <a:latin typeface="+mn-ea"/>
              </a:rPr>
              <a:t>『</a:t>
            </a:r>
            <a:r>
              <a:rPr lang="zh-CN" altLang="en-US" sz="1600" dirty="0">
                <a:latin typeface="+mn-ea"/>
              </a:rPr>
              <a:t>让你的安全更智慧</a:t>
            </a:r>
            <a:r>
              <a:rPr lang="en-US" altLang="zh-CN" sz="1600" dirty="0">
                <a:latin typeface="+mn-ea"/>
              </a:rPr>
              <a:t>』</a:t>
            </a:r>
            <a:r>
              <a:rPr lang="zh-CN" altLang="en-US" sz="1600" dirty="0">
                <a:latin typeface="+mn-ea"/>
              </a:rPr>
              <a:t>的理念，立足自主研发，专注信息安全市场，为客户提供安全产品、安全服务、安全集成、安全培训等多项综合性网络安全业务、打造国际一流的信息安全企业。</a:t>
            </a:r>
          </a:p>
        </p:txBody>
      </p:sp>
      <p:pic>
        <p:nvPicPr>
          <p:cNvPr id="7" name="内容占位符 6"/>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04048" y="1484784"/>
            <a:ext cx="1628572" cy="81904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aphicFrame>
        <p:nvGraphicFramePr>
          <p:cNvPr id="8" name="图表 7"/>
          <p:cNvGraphicFramePr/>
          <p:nvPr>
            <p:extLst>
              <p:ext uri="{D42A27DB-BD31-4B8C-83A1-F6EECF244321}">
                <p14:modId xmlns:p14="http://schemas.microsoft.com/office/powerpoint/2010/main" val="197248991"/>
              </p:ext>
            </p:extLst>
          </p:nvPr>
        </p:nvGraphicFramePr>
        <p:xfrm>
          <a:off x="4355976" y="3212976"/>
          <a:ext cx="3816424" cy="25202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23714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sz="5400" dirty="0" smtClean="0">
                <a:solidFill>
                  <a:srgbClr val="0070C0"/>
                </a:solidFill>
                <a:latin typeface="华文隶书" panose="02010800040101010101" pitchFamily="2" charset="-122"/>
                <a:ea typeface="华文隶书" panose="02010800040101010101" pitchFamily="2" charset="-122"/>
              </a:rPr>
              <a:t>中国蓝盾专业铸就安全</a:t>
            </a:r>
            <a:endParaRPr lang="zh-CN" altLang="en-US" sz="5400" dirty="0">
              <a:solidFill>
                <a:srgbClr val="0070C0"/>
              </a:solidFill>
              <a:latin typeface="华文隶书" panose="02010800040101010101" pitchFamily="2" charset="-122"/>
              <a:ea typeface="华文隶书" panose="02010800040101010101" pitchFamily="2" charset="-122"/>
            </a:endParaRPr>
          </a:p>
        </p:txBody>
      </p:sp>
      <p:sp>
        <p:nvSpPr>
          <p:cNvPr id="7" name="文本占位符 6"/>
          <p:cNvSpPr>
            <a:spLocks noGrp="1"/>
          </p:cNvSpPr>
          <p:nvPr>
            <p:ph type="body" sz="quarter" idx="3"/>
          </p:nvPr>
        </p:nvSpPr>
        <p:spPr>
          <a:xfrm>
            <a:off x="4716016" y="2132856"/>
            <a:ext cx="4041775" cy="639762"/>
          </a:xfrm>
        </p:spPr>
        <p:txBody>
          <a:bodyPr/>
          <a:lstStyle/>
          <a:p>
            <a:r>
              <a:rPr lang="zh-CN" altLang="en-US" dirty="0" smtClean="0">
                <a:latin typeface="华文隶书" panose="02010800040101010101" pitchFamily="2" charset="-122"/>
                <a:ea typeface="华文隶书" panose="02010800040101010101" pitchFamily="2" charset="-122"/>
              </a:rPr>
              <a:t>联系我们</a:t>
            </a:r>
            <a:endParaRPr lang="zh-CN" altLang="en-US" dirty="0">
              <a:latin typeface="华文隶书" panose="02010800040101010101" pitchFamily="2" charset="-122"/>
              <a:ea typeface="华文隶书" panose="02010800040101010101" pitchFamily="2" charset="-122"/>
            </a:endParaRPr>
          </a:p>
        </p:txBody>
      </p:sp>
      <p:pic>
        <p:nvPicPr>
          <p:cNvPr id="9" name="内容占位符 10"/>
          <p:cNvPicPr>
            <a:picLocks noGrp="1"/>
          </p:cNvPicPr>
          <p:nvPr>
            <p:ph sz="half" idx="2"/>
          </p:nvPr>
        </p:nvPicPr>
        <p:blipFill>
          <a:blip r:embed="rId2"/>
          <a:stretch>
            <a:fillRect/>
          </a:stretch>
        </p:blipFill>
        <p:spPr>
          <a:xfrm>
            <a:off x="688359" y="2240130"/>
            <a:ext cx="1590476" cy="14476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内容占位符 9"/>
          <p:cNvPicPr>
            <a:picLocks noGrp="1"/>
          </p:cNvPicPr>
          <p:nvPr>
            <p:ph sz="quarter" idx="4"/>
          </p:nvPr>
        </p:nvPicPr>
        <p:blipFill>
          <a:blip r:embed="rId3"/>
          <a:stretch>
            <a:fillRect/>
          </a:stretch>
        </p:blipFill>
        <p:spPr>
          <a:xfrm>
            <a:off x="2659051" y="4077072"/>
            <a:ext cx="1696925" cy="1170540"/>
          </a:xfrm>
          <a:prstGeom prst="rect">
            <a:avLst/>
          </a:prstGeom>
          <a:ln>
            <a:noFill/>
          </a:ln>
          <a:effectLst>
            <a:outerShdw blurRad="292100" dist="139700" dir="2700000" algn="tl" rotWithShape="0">
              <a:srgbClr val="333333">
                <a:alpha val="65000"/>
              </a:srgbClr>
            </a:outerShdw>
          </a:effectLst>
        </p:spPr>
      </p:pic>
      <p:pic>
        <p:nvPicPr>
          <p:cNvPr id="11" name="Picture 2"/>
          <p:cNvPicPr/>
          <p:nvPr/>
        </p:nvPicPr>
        <p:blipFill>
          <a:blip r:embed="rId4">
            <a:extLst>
              <a:ext uri="{28A0092B-C50C-407E-A947-70E740481C1C}">
                <a14:useLocalDpi xmlns:a14="http://schemas.microsoft.com/office/drawing/2010/main" val="0"/>
              </a:ext>
            </a:extLst>
          </a:blip>
          <a:srcRect/>
          <a:stretch>
            <a:fillRect/>
          </a:stretch>
        </p:blipFill>
        <p:spPr bwMode="auto">
          <a:xfrm>
            <a:off x="755576" y="4176361"/>
            <a:ext cx="1543050" cy="100774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643" y="2341687"/>
            <a:ext cx="1584325" cy="130333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3" name="表格 12"/>
          <p:cNvGraphicFramePr>
            <a:graphicFrameLocks noGrp="1"/>
          </p:cNvGraphicFramePr>
          <p:nvPr>
            <p:extLst>
              <p:ext uri="{D42A27DB-BD31-4B8C-83A1-F6EECF244321}">
                <p14:modId xmlns:p14="http://schemas.microsoft.com/office/powerpoint/2010/main" val="940696483"/>
              </p:ext>
            </p:extLst>
          </p:nvPr>
        </p:nvGraphicFramePr>
        <p:xfrm>
          <a:off x="4788024" y="2993355"/>
          <a:ext cx="3960000" cy="1710185"/>
        </p:xfrm>
        <a:graphic>
          <a:graphicData uri="http://schemas.openxmlformats.org/drawingml/2006/table">
            <a:tbl>
              <a:tblPr firstRow="1" bandRow="1">
                <a:tableStyleId>{EB9631B5-78F2-41C9-869B-9F39066F8104}</a:tableStyleId>
              </a:tblPr>
              <a:tblGrid>
                <a:gridCol w="1080000"/>
                <a:gridCol w="2880000"/>
              </a:tblGrid>
              <a:tr h="342037">
                <a:tc>
                  <a:txBody>
                    <a:bodyPr/>
                    <a:lstStyle/>
                    <a:p>
                      <a:pPr algn="ctr">
                        <a:spcAft>
                          <a:spcPts val="0"/>
                        </a:spcAft>
                      </a:pPr>
                      <a:r>
                        <a:rPr lang="zh-CN" sz="1100" kern="0" dirty="0">
                          <a:effectLst/>
                        </a:rPr>
                        <a:t>地址</a:t>
                      </a:r>
                      <a:endParaRPr lang="zh-CN" sz="1050" kern="100" dirty="0">
                        <a:effectLst/>
                        <a:latin typeface="+mn-ea"/>
                        <a:ea typeface="+mn-ea"/>
                        <a:cs typeface="Times New Roman"/>
                      </a:endParaRPr>
                    </a:p>
                  </a:txBody>
                  <a:tcPr marL="68580" marR="68580" marT="0" marB="0" anchor="ctr"/>
                </a:tc>
                <a:tc>
                  <a:txBody>
                    <a:bodyPr/>
                    <a:lstStyle/>
                    <a:p>
                      <a:pPr algn="l">
                        <a:spcAft>
                          <a:spcPts val="0"/>
                        </a:spcAft>
                      </a:pPr>
                      <a:r>
                        <a:rPr lang="zh-CN" sz="1100" kern="0" dirty="0">
                          <a:effectLst/>
                        </a:rPr>
                        <a:t>广州市天河区科韵路</a:t>
                      </a:r>
                      <a:r>
                        <a:rPr lang="en-US" sz="1100" kern="0" dirty="0">
                          <a:effectLst/>
                        </a:rPr>
                        <a:t>16</a:t>
                      </a:r>
                      <a:r>
                        <a:rPr lang="zh-CN" sz="1100" kern="0" dirty="0">
                          <a:effectLst/>
                        </a:rPr>
                        <a:t>号信息港</a:t>
                      </a:r>
                      <a:r>
                        <a:rPr lang="en-US" sz="1100" kern="0" dirty="0">
                          <a:effectLst/>
                        </a:rPr>
                        <a:t>A</a:t>
                      </a:r>
                      <a:r>
                        <a:rPr lang="zh-CN" sz="1100" kern="0" dirty="0">
                          <a:effectLst/>
                        </a:rPr>
                        <a:t>栋</a:t>
                      </a:r>
                      <a:r>
                        <a:rPr lang="en-US" sz="1100" kern="0" dirty="0">
                          <a:effectLst/>
                        </a:rPr>
                        <a:t>20-21</a:t>
                      </a:r>
                      <a:r>
                        <a:rPr lang="zh-CN" sz="1100" kern="0" dirty="0">
                          <a:effectLst/>
                        </a:rPr>
                        <a:t>楼</a:t>
                      </a:r>
                      <a:endParaRPr lang="zh-CN" sz="1050" kern="100" dirty="0">
                        <a:effectLst/>
                        <a:latin typeface="+mn-ea"/>
                        <a:ea typeface="+mn-ea"/>
                        <a:cs typeface="Times New Roman"/>
                      </a:endParaRPr>
                    </a:p>
                  </a:txBody>
                  <a:tcPr marL="68580" marR="68580" marT="0" marB="0" anchor="ctr"/>
                </a:tc>
              </a:tr>
              <a:tr h="342037">
                <a:tc>
                  <a:txBody>
                    <a:bodyPr/>
                    <a:lstStyle/>
                    <a:p>
                      <a:pPr algn="ctr">
                        <a:spcAft>
                          <a:spcPts val="0"/>
                        </a:spcAft>
                      </a:pPr>
                      <a:r>
                        <a:rPr lang="zh-CN" sz="1100" kern="0" dirty="0">
                          <a:effectLst/>
                        </a:rPr>
                        <a:t>总机</a:t>
                      </a:r>
                      <a:endParaRPr lang="zh-CN" sz="1050" kern="100" dirty="0">
                        <a:effectLst/>
                        <a:latin typeface="+mn-ea"/>
                        <a:ea typeface="+mn-ea"/>
                        <a:cs typeface="Times New Roman"/>
                      </a:endParaRPr>
                    </a:p>
                  </a:txBody>
                  <a:tcPr marL="68580" marR="68580" marT="0" marB="0" anchor="ctr"/>
                </a:tc>
                <a:tc>
                  <a:txBody>
                    <a:bodyPr/>
                    <a:lstStyle/>
                    <a:p>
                      <a:pPr algn="l">
                        <a:spcAft>
                          <a:spcPts val="0"/>
                        </a:spcAft>
                      </a:pPr>
                      <a:r>
                        <a:rPr lang="en-US" sz="1100" kern="0" dirty="0">
                          <a:effectLst/>
                        </a:rPr>
                        <a:t>020-85526663</a:t>
                      </a:r>
                      <a:endParaRPr lang="zh-CN" sz="1050" kern="100" dirty="0">
                        <a:effectLst/>
                        <a:latin typeface="+mn-ea"/>
                        <a:ea typeface="+mn-ea"/>
                        <a:cs typeface="Times New Roman"/>
                      </a:endParaRPr>
                    </a:p>
                  </a:txBody>
                  <a:tcPr marL="68580" marR="68580" marT="0" marB="0" anchor="ctr"/>
                </a:tc>
              </a:tr>
              <a:tr h="342037">
                <a:tc>
                  <a:txBody>
                    <a:bodyPr/>
                    <a:lstStyle/>
                    <a:p>
                      <a:pPr algn="ctr">
                        <a:spcAft>
                          <a:spcPts val="0"/>
                        </a:spcAft>
                      </a:pPr>
                      <a:r>
                        <a:rPr lang="zh-CN" sz="1100" kern="0" dirty="0">
                          <a:effectLst/>
                        </a:rPr>
                        <a:t>客服</a:t>
                      </a:r>
                      <a:endParaRPr lang="zh-CN" sz="1050" kern="100" dirty="0">
                        <a:effectLst/>
                        <a:latin typeface="+mn-ea"/>
                        <a:ea typeface="+mn-ea"/>
                        <a:cs typeface="Times New Roman"/>
                      </a:endParaRPr>
                    </a:p>
                  </a:txBody>
                  <a:tcPr marL="68580" marR="68580" marT="0" marB="0" anchor="ctr"/>
                </a:tc>
                <a:tc>
                  <a:txBody>
                    <a:bodyPr/>
                    <a:lstStyle/>
                    <a:p>
                      <a:pPr algn="l">
                        <a:spcAft>
                          <a:spcPts val="0"/>
                        </a:spcAft>
                      </a:pPr>
                      <a:r>
                        <a:rPr lang="en-US" sz="1100" kern="0">
                          <a:effectLst/>
                        </a:rPr>
                        <a:t>400-618-6058</a:t>
                      </a:r>
                      <a:endParaRPr lang="zh-CN" sz="1050" kern="100">
                        <a:effectLst/>
                        <a:latin typeface="+mn-ea"/>
                        <a:ea typeface="+mn-ea"/>
                        <a:cs typeface="Times New Roman"/>
                      </a:endParaRPr>
                    </a:p>
                  </a:txBody>
                  <a:tcPr marL="68580" marR="68580" marT="0" marB="0" anchor="ctr"/>
                </a:tc>
              </a:tr>
              <a:tr h="342037">
                <a:tc>
                  <a:txBody>
                    <a:bodyPr/>
                    <a:lstStyle/>
                    <a:p>
                      <a:pPr algn="ctr">
                        <a:spcAft>
                          <a:spcPts val="0"/>
                        </a:spcAft>
                      </a:pPr>
                      <a:r>
                        <a:rPr lang="zh-CN" sz="1100" kern="0" dirty="0">
                          <a:effectLst/>
                        </a:rPr>
                        <a:t>邮编</a:t>
                      </a:r>
                      <a:endParaRPr lang="zh-CN" sz="1050" kern="100" dirty="0">
                        <a:effectLst/>
                        <a:latin typeface="+mn-ea"/>
                        <a:ea typeface="+mn-ea"/>
                        <a:cs typeface="Times New Roman"/>
                      </a:endParaRPr>
                    </a:p>
                  </a:txBody>
                  <a:tcPr marL="68580" marR="68580" marT="0" marB="0" anchor="ctr"/>
                </a:tc>
                <a:tc>
                  <a:txBody>
                    <a:bodyPr/>
                    <a:lstStyle/>
                    <a:p>
                      <a:pPr algn="l">
                        <a:spcAft>
                          <a:spcPts val="0"/>
                        </a:spcAft>
                      </a:pPr>
                      <a:r>
                        <a:rPr lang="en-US" sz="1100" kern="0" dirty="0">
                          <a:effectLst/>
                        </a:rPr>
                        <a:t>510665</a:t>
                      </a:r>
                      <a:endParaRPr lang="zh-CN" sz="1050" kern="100" dirty="0">
                        <a:effectLst/>
                        <a:latin typeface="+mn-ea"/>
                        <a:ea typeface="+mn-ea"/>
                        <a:cs typeface="Times New Roman"/>
                      </a:endParaRPr>
                    </a:p>
                  </a:txBody>
                  <a:tcPr marL="68580" marR="68580" marT="0" marB="0" anchor="ctr"/>
                </a:tc>
              </a:tr>
              <a:tr h="342037">
                <a:tc>
                  <a:txBody>
                    <a:bodyPr/>
                    <a:lstStyle/>
                    <a:p>
                      <a:pPr algn="ctr">
                        <a:spcAft>
                          <a:spcPts val="0"/>
                        </a:spcAft>
                      </a:pPr>
                      <a:r>
                        <a:rPr lang="zh-CN" sz="1100" kern="0" dirty="0">
                          <a:effectLst/>
                        </a:rPr>
                        <a:t>邮箱</a:t>
                      </a:r>
                      <a:endParaRPr lang="zh-CN" sz="1050" kern="100" dirty="0">
                        <a:effectLst/>
                        <a:latin typeface="+mn-ea"/>
                        <a:ea typeface="+mn-ea"/>
                        <a:cs typeface="Times New Roman"/>
                      </a:endParaRPr>
                    </a:p>
                  </a:txBody>
                  <a:tcPr marL="68580" marR="68580" marT="0" marB="0" anchor="ctr"/>
                </a:tc>
                <a:tc>
                  <a:txBody>
                    <a:bodyPr/>
                    <a:lstStyle/>
                    <a:p>
                      <a:pPr algn="l">
                        <a:spcAft>
                          <a:spcPts val="0"/>
                        </a:spcAft>
                      </a:pPr>
                      <a:r>
                        <a:rPr lang="en-US" sz="1100" kern="0" dirty="0">
                          <a:effectLst/>
                        </a:rPr>
                        <a:t>thwhzh@163.com</a:t>
                      </a:r>
                      <a:endParaRPr lang="zh-CN" sz="1050" kern="100" dirty="0">
                        <a:effectLst/>
                        <a:latin typeface="+mn-ea"/>
                        <a:ea typeface="+mn-ea"/>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75805527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140</Words>
  <Application>Microsoft Office PowerPoint</Application>
  <PresentationFormat>全屏显示(4:3)</PresentationFormat>
  <Paragraphs>18</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主题​​</vt:lpstr>
      <vt:lpstr>让你的安全更智慧</vt:lpstr>
      <vt:lpstr>关于蓝盾</vt:lpstr>
      <vt:lpstr>中国蓝盾专业铸就安全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钱英军</dc:creator>
  <cp:lastModifiedBy>钱英军</cp:lastModifiedBy>
  <cp:revision>7</cp:revision>
  <dcterms:created xsi:type="dcterms:W3CDTF">2014-06-03T12:49:00Z</dcterms:created>
  <dcterms:modified xsi:type="dcterms:W3CDTF">2014-06-03T13:57:12Z</dcterms:modified>
</cp:coreProperties>
</file>