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59" r:id="rId5"/>
    <p:sldId id="282" r:id="rId6"/>
    <p:sldId id="300" r:id="rId7"/>
    <p:sldId id="283" r:id="rId8"/>
    <p:sldId id="284" r:id="rId9"/>
    <p:sldId id="285" r:id="rId10"/>
    <p:sldId id="287" r:id="rId11"/>
    <p:sldId id="288" r:id="rId12"/>
    <p:sldId id="290" r:id="rId13"/>
    <p:sldId id="291" r:id="rId14"/>
    <p:sldId id="292" r:id="rId15"/>
    <p:sldId id="293" r:id="rId16"/>
    <p:sldId id="294" r:id="rId17"/>
    <p:sldId id="295" r:id="rId18"/>
    <p:sldId id="296" r:id="rId19"/>
    <p:sldId id="297" r:id="rId20"/>
    <p:sldId id="298" r:id="rId21"/>
    <p:sldId id="299" r:id="rId22"/>
    <p:sldId id="301" r:id="rId23"/>
    <p:sldId id="302" r:id="rId24"/>
    <p:sldId id="303" r:id="rId25"/>
    <p:sldId id="260"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AA6"/>
    <a:srgbClr val="00B0F0"/>
    <a:srgbClr val="0066FF"/>
    <a:srgbClr val="007434"/>
    <a:srgbClr val="002A13"/>
    <a:srgbClr val="001000"/>
    <a:srgbClr val="727B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409" autoAdjust="0"/>
  </p:normalViewPr>
  <p:slideViewPr>
    <p:cSldViewPr>
      <p:cViewPr varScale="1">
        <p:scale>
          <a:sx n="112" d="100"/>
          <a:sy n="112" d="100"/>
        </p:scale>
        <p:origin x="-342"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1">
        <a:schemeClr val="bg1"/>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t="25703"/>
          <a:stretch/>
        </p:blipFill>
        <p:spPr>
          <a:xfrm>
            <a:off x="5440" y="0"/>
            <a:ext cx="9144000" cy="3821476"/>
          </a:xfrm>
          <a:prstGeom prst="rect">
            <a:avLst/>
          </a:prstGeom>
        </p:spPr>
      </p:pic>
      <p:sp>
        <p:nvSpPr>
          <p:cNvPr id="9" name="矩形 8"/>
          <p:cNvSpPr/>
          <p:nvPr userDrawn="1"/>
        </p:nvSpPr>
        <p:spPr>
          <a:xfrm>
            <a:off x="0" y="3821476"/>
            <a:ext cx="9144000" cy="1322024"/>
          </a:xfrm>
          <a:prstGeom prst="rect">
            <a:avLst/>
          </a:prstGeom>
          <a:solidFill>
            <a:srgbClr val="295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cxnSp>
        <p:nvCxnSpPr>
          <p:cNvPr id="11" name="直接连接符 10"/>
          <p:cNvCxnSpPr/>
          <p:nvPr userDrawn="1"/>
        </p:nvCxnSpPr>
        <p:spPr>
          <a:xfrm>
            <a:off x="0" y="3821476"/>
            <a:ext cx="91494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180528" y="3821476"/>
            <a:ext cx="9329968" cy="0"/>
          </a:xfrm>
          <a:prstGeom prst="line">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09103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36715491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300227353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alphaModFix amt="10000"/>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sp>
        <p:nvSpPr>
          <p:cNvPr id="9" name="矩形 8"/>
          <p:cNvSpPr/>
          <p:nvPr userDrawn="1"/>
        </p:nvSpPr>
        <p:spPr>
          <a:xfrm>
            <a:off x="0" y="2369"/>
            <a:ext cx="9144000" cy="481149"/>
          </a:xfrm>
          <a:prstGeom prst="rect">
            <a:avLst/>
          </a:prstGeom>
          <a:solidFill>
            <a:srgbClr val="295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Tree>
    <p:extLst>
      <p:ext uri="{BB962C8B-B14F-4D97-AF65-F5344CB8AC3E}">
        <p14:creationId xmlns:p14="http://schemas.microsoft.com/office/powerpoint/2010/main" val="14187072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22416365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1614243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348892318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76762853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120307927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425360298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14094017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ea typeface="微软雅黑" pitchFamily="34" charset="-122"/>
              </a:defRPr>
            </a:lvl1pPr>
          </a:lstStyle>
          <a:p>
            <a:fld id="{C481E25D-50D1-42CF-BAB0-16A1AC5354B4}" type="datetimeFigureOut">
              <a:rPr lang="zh-CN" altLang="en-US" smtClean="0"/>
              <a:pPr/>
              <a:t>2015-9-28</a:t>
            </a:fld>
            <a:endParaRPr lang="zh-CN" altLang="en-US" dirty="0"/>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a typeface="微软雅黑" pitchFamily="34" charset="-122"/>
              </a:defRPr>
            </a:lvl1pPr>
          </a:lstStyle>
          <a:p>
            <a:endParaRPr lang="zh-CN" altLang="en-US" dirty="0"/>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ea typeface="微软雅黑" pitchFamily="34" charset="-122"/>
              </a:defRPr>
            </a:lvl1pPr>
          </a:lstStyle>
          <a:p>
            <a:fld id="{07B35ADE-9459-4C9D-BB92-329CDB0773D8}" type="slidenum">
              <a:rPr lang="zh-CN" altLang="en-US" smtClean="0"/>
              <a:pPr/>
              <a:t>‹#›</a:t>
            </a:fld>
            <a:endParaRPr lang="zh-CN" altLang="en-US" dirty="0"/>
          </a:p>
        </p:txBody>
      </p:sp>
    </p:spTree>
    <p:extLst>
      <p:ext uri="{BB962C8B-B14F-4D97-AF65-F5344CB8AC3E}">
        <p14:creationId xmlns:p14="http://schemas.microsoft.com/office/powerpoint/2010/main" val="3531359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99592" y="1347614"/>
            <a:ext cx="7560840" cy="702078"/>
          </a:xfrm>
        </p:spPr>
        <p:txBody>
          <a:bodyPr>
            <a:noAutofit/>
          </a:bodyPr>
          <a:lstStyle/>
          <a:p>
            <a:r>
              <a:rPr lang="zh-CN" altLang="en-US"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办公自动化</a:t>
            </a:r>
            <a:r>
              <a:rPr lang="en-US" altLang="zh-CN"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2010</a:t>
            </a:r>
            <a:r>
              <a:rPr lang="zh-CN" altLang="en-US"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项目化教程</a:t>
            </a:r>
            <a:endParaRPr lang="zh-CN" altLang="en-US"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3" name="TextBox 2"/>
          <p:cNvSpPr txBox="1"/>
          <p:nvPr/>
        </p:nvSpPr>
        <p:spPr>
          <a:xfrm>
            <a:off x="3779912" y="4299942"/>
            <a:ext cx="5292080" cy="461665"/>
          </a:xfrm>
          <a:prstGeom prst="rect">
            <a:avLst/>
          </a:prstGeom>
          <a:noFill/>
        </p:spPr>
        <p:txBody>
          <a:bodyPr wrap="square" rtlCol="0">
            <a:spAutoFit/>
          </a:bodyPr>
          <a:lstStyle/>
          <a:p>
            <a:pPr algn="ctr">
              <a:spcBef>
                <a:spcPct val="0"/>
              </a:spcBef>
            </a:pPr>
            <a:r>
              <a:rPr lang="en-US" altLang="zh-CN" sz="2400" dirty="0" smtClean="0">
                <a:solidFill>
                  <a:schemeClr val="bg1"/>
                </a:solidFill>
                <a:latin typeface="华文行楷" panose="02010800040101010101" pitchFamily="2" charset="-122"/>
                <a:ea typeface="华文行楷" panose="02010800040101010101" pitchFamily="2" charset="-122"/>
                <a:cs typeface="+mj-cs"/>
              </a:rPr>
              <a:t>《</a:t>
            </a:r>
            <a:r>
              <a:rPr lang="zh-CN" altLang="en-US" sz="2400" dirty="0" smtClean="0">
                <a:solidFill>
                  <a:schemeClr val="bg1"/>
                </a:solidFill>
                <a:latin typeface="华文行楷" panose="02010800040101010101" pitchFamily="2" charset="-122"/>
                <a:ea typeface="华文行楷" panose="02010800040101010101" pitchFamily="2" charset="-122"/>
                <a:cs typeface="+mj-cs"/>
              </a:rPr>
              <a:t>办公自动化</a:t>
            </a:r>
            <a:r>
              <a:rPr lang="en-US" altLang="zh-CN" sz="2400" dirty="0" smtClean="0">
                <a:solidFill>
                  <a:schemeClr val="bg1"/>
                </a:solidFill>
                <a:latin typeface="华文行楷" panose="02010800040101010101" pitchFamily="2" charset="-122"/>
                <a:ea typeface="华文行楷" panose="02010800040101010101" pitchFamily="2" charset="-122"/>
                <a:cs typeface="+mj-cs"/>
              </a:rPr>
              <a:t>2010</a:t>
            </a:r>
            <a:r>
              <a:rPr lang="zh-CN" altLang="en-US" sz="2400" dirty="0" smtClean="0">
                <a:solidFill>
                  <a:schemeClr val="bg1"/>
                </a:solidFill>
                <a:latin typeface="华文行楷" panose="02010800040101010101" pitchFamily="2" charset="-122"/>
                <a:ea typeface="华文行楷" panose="02010800040101010101" pitchFamily="2" charset="-122"/>
                <a:cs typeface="+mj-cs"/>
              </a:rPr>
              <a:t>项目化教程</a:t>
            </a:r>
            <a:r>
              <a:rPr lang="en-US" altLang="zh-CN" sz="2400" dirty="0" smtClean="0">
                <a:solidFill>
                  <a:schemeClr val="bg1"/>
                </a:solidFill>
                <a:latin typeface="华文行楷" panose="02010800040101010101" pitchFamily="2" charset="-122"/>
                <a:ea typeface="华文行楷" panose="02010800040101010101" pitchFamily="2" charset="-122"/>
                <a:cs typeface="+mj-cs"/>
              </a:rPr>
              <a:t>》</a:t>
            </a:r>
            <a:r>
              <a:rPr lang="zh-CN" altLang="en-US" sz="2400" dirty="0" smtClean="0">
                <a:solidFill>
                  <a:schemeClr val="bg1"/>
                </a:solidFill>
                <a:latin typeface="华文行楷" panose="02010800040101010101" pitchFamily="2" charset="-122"/>
                <a:ea typeface="华文行楷" panose="02010800040101010101" pitchFamily="2" charset="-122"/>
                <a:cs typeface="+mj-cs"/>
              </a:rPr>
              <a:t>编写组</a:t>
            </a:r>
            <a:endParaRPr lang="zh-CN" altLang="en-US" sz="2400" dirty="0">
              <a:solidFill>
                <a:schemeClr val="bg1"/>
              </a:solidFill>
              <a:latin typeface="华文行楷" panose="02010800040101010101" pitchFamily="2" charset="-122"/>
              <a:ea typeface="华文行楷" panose="02010800040101010101" pitchFamily="2" charset="-122"/>
              <a:cs typeface="+mj-cs"/>
            </a:endParaRPr>
          </a:p>
        </p:txBody>
      </p:sp>
    </p:spTree>
    <p:extLst>
      <p:ext uri="{BB962C8B-B14F-4D97-AF65-F5344CB8AC3E}">
        <p14:creationId xmlns:p14="http://schemas.microsoft.com/office/powerpoint/2010/main" val="286642354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3" name="矩形 2"/>
          <p:cNvSpPr/>
          <p:nvPr/>
        </p:nvSpPr>
        <p:spPr>
          <a:xfrm>
            <a:off x="157064" y="843558"/>
            <a:ext cx="5423048" cy="3416320"/>
          </a:xfrm>
          <a:prstGeom prst="rect">
            <a:avLst/>
          </a:prstGeom>
        </p:spPr>
        <p:txBody>
          <a:bodyPr wrap="square">
            <a:spAutoFit/>
          </a:bodyPr>
          <a:lstStyle/>
          <a:p>
            <a:r>
              <a:rPr lang="zh-CN" altLang="en-US" dirty="0" smtClean="0"/>
              <a:t>③</a:t>
            </a:r>
            <a:r>
              <a:rPr lang="zh-CN" altLang="en-US" dirty="0"/>
              <a:t>要向文本或对象添加可使项目在某一点离开幻灯片的效果，请指向“退出”，然后单击相应的效果</a:t>
            </a:r>
            <a:r>
              <a:rPr lang="zh-CN" altLang="en-US" dirty="0" smtClean="0"/>
              <a:t>。</a:t>
            </a:r>
            <a:endParaRPr lang="en-US" altLang="zh-CN" dirty="0" smtClean="0"/>
          </a:p>
          <a:p>
            <a:endParaRPr lang="en-US" altLang="zh-CN" dirty="0"/>
          </a:p>
          <a:p>
            <a:r>
              <a:rPr lang="zh-CN" altLang="en-US" dirty="0" smtClean="0"/>
              <a:t>④要</a:t>
            </a:r>
            <a:r>
              <a:rPr lang="zh-CN" altLang="en-US" dirty="0"/>
              <a:t>添加使文本或对象以指定模式移入的效果，请指向“动作路径”，然后单击相应的路径或者自己绘制路径</a:t>
            </a:r>
            <a:r>
              <a:rPr lang="zh-CN" altLang="en-US" dirty="0" smtClean="0"/>
              <a:t>。</a:t>
            </a:r>
            <a:endParaRPr lang="en-US" altLang="zh-CN" dirty="0" smtClean="0"/>
          </a:p>
          <a:p>
            <a:endParaRPr lang="en-US" altLang="zh-CN" dirty="0"/>
          </a:p>
          <a:p>
            <a:r>
              <a:rPr lang="zh-CN" altLang="en-US" dirty="0" smtClean="0"/>
              <a:t>⑤</a:t>
            </a:r>
            <a:r>
              <a:rPr lang="zh-CN" altLang="en-US" dirty="0"/>
              <a:t>要指定向文本或对象应用效果的方式，请右键单击“动画窗格”列表中的自定义动画效果，然后单击“动画”→“动画”→“效果选项”，或右键点击该自定义动画效果，在快速菜单中选择“效果选项”命令。</a:t>
            </a:r>
          </a:p>
        </p:txBody>
      </p:sp>
      <p:pic>
        <p:nvPicPr>
          <p:cNvPr id="6" name="图片 5"/>
          <p:cNvPicPr/>
          <p:nvPr/>
        </p:nvPicPr>
        <p:blipFill>
          <a:blip r:embed="rId2"/>
          <a:stretch>
            <a:fillRect/>
          </a:stretch>
        </p:blipFill>
        <p:spPr>
          <a:xfrm>
            <a:off x="5734660" y="608156"/>
            <a:ext cx="2869787" cy="4411866"/>
          </a:xfrm>
          <a:prstGeom prst="rect">
            <a:avLst/>
          </a:prstGeom>
        </p:spPr>
      </p:pic>
    </p:spTree>
    <p:extLst>
      <p:ext uri="{BB962C8B-B14F-4D97-AF65-F5344CB8AC3E}">
        <p14:creationId xmlns:p14="http://schemas.microsoft.com/office/powerpoint/2010/main" val="150908500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4572000" cy="2308324"/>
          </a:xfrm>
          <a:prstGeom prst="rect">
            <a:avLst/>
          </a:prstGeom>
        </p:spPr>
        <p:txBody>
          <a:bodyPr>
            <a:spAutoFit/>
          </a:bodyPr>
          <a:lstStyle/>
          <a:p>
            <a:r>
              <a:rPr lang="zh-CN" altLang="zh-CN" dirty="0"/>
              <a:t>（</a:t>
            </a:r>
            <a:r>
              <a:rPr lang="en-US" altLang="zh-CN" dirty="0"/>
              <a:t>3</a:t>
            </a:r>
            <a:r>
              <a:rPr lang="zh-CN" altLang="zh-CN" dirty="0"/>
              <a:t>）动画效果的计时</a:t>
            </a:r>
          </a:p>
          <a:p>
            <a:r>
              <a:rPr lang="zh-CN" altLang="zh-CN" dirty="0"/>
              <a:t>多种计时选项有助于确保动画播放平顺自然。用户可以设置与开始时间（包括延迟）、速度、持续时间、循环（重复）和自动快退相关的选项。</a:t>
            </a:r>
          </a:p>
          <a:p>
            <a:r>
              <a:rPr lang="zh-CN" altLang="zh-CN" dirty="0"/>
              <a:t>单击要设置动画的文本或对象，在</a:t>
            </a:r>
            <a:r>
              <a:rPr lang="en-US" altLang="zh-CN" dirty="0"/>
              <a:t>“</a:t>
            </a:r>
            <a:r>
              <a:rPr lang="zh-CN" altLang="zh-CN" dirty="0"/>
              <a:t>动画窗格</a:t>
            </a:r>
            <a:r>
              <a:rPr lang="en-US" altLang="zh-CN" dirty="0"/>
              <a:t>”</a:t>
            </a:r>
            <a:r>
              <a:rPr lang="zh-CN" altLang="zh-CN" dirty="0"/>
              <a:t>列表中，右键单击需计时的动画效果，在快速菜单中单击</a:t>
            </a:r>
            <a:r>
              <a:rPr lang="en-US" altLang="zh-CN" dirty="0"/>
              <a:t>“</a:t>
            </a:r>
            <a:r>
              <a:rPr lang="zh-CN" altLang="zh-CN" dirty="0"/>
              <a:t>计时</a:t>
            </a:r>
            <a:r>
              <a:rPr lang="en-US" altLang="zh-CN" dirty="0"/>
              <a:t>”</a:t>
            </a:r>
            <a:r>
              <a:rPr lang="zh-CN" altLang="zh-CN" dirty="0"/>
              <a:t>命令</a:t>
            </a:r>
            <a:endParaRPr lang="zh-CN" altLang="en-US"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5615" y="699542"/>
            <a:ext cx="3389313" cy="287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680002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5222122" cy="4247317"/>
          </a:xfrm>
          <a:prstGeom prst="rect">
            <a:avLst/>
          </a:prstGeom>
        </p:spPr>
        <p:txBody>
          <a:bodyPr wrap="square">
            <a:spAutoFit/>
          </a:bodyPr>
          <a:lstStyle/>
          <a:p>
            <a:pPr lvl="0"/>
            <a:r>
              <a:rPr lang="zh-CN" altLang="en-US" dirty="0"/>
              <a:t>（</a:t>
            </a:r>
            <a:r>
              <a:rPr lang="en-US" altLang="zh-CN" dirty="0"/>
              <a:t>4</a:t>
            </a:r>
            <a:r>
              <a:rPr lang="zh-CN" altLang="en-US" dirty="0"/>
              <a:t>）为动画添加声音</a:t>
            </a:r>
          </a:p>
          <a:p>
            <a:pPr lvl="0"/>
            <a:r>
              <a:rPr lang="zh-CN" altLang="en-US" dirty="0"/>
              <a:t>为了使演示文稿播放时更加活泼、生动，用户还可以在幻灯片中插入影片和声音。在为某个文本或对象的动画效果添加声音之前，必须已经向该文本或对象添加了动画效果。</a:t>
            </a:r>
          </a:p>
          <a:p>
            <a:pPr marL="285750" lvl="0" indent="-285750">
              <a:buFont typeface="Arial" panose="020B0604020202020204" pitchFamily="34" charset="0"/>
              <a:buChar char="•"/>
            </a:pPr>
            <a:r>
              <a:rPr lang="zh-CN" altLang="en-US" dirty="0"/>
              <a:t>单击包含您要为其添加声音的动画效果的</a:t>
            </a:r>
            <a:r>
              <a:rPr lang="zh-CN" altLang="en-US" dirty="0" smtClean="0"/>
              <a:t>幻灯片</a:t>
            </a:r>
            <a:endParaRPr lang="en-US" altLang="zh-CN" dirty="0" smtClean="0"/>
          </a:p>
          <a:p>
            <a:pPr marL="285750" lvl="0" indent="-285750">
              <a:buFont typeface="Arial" panose="020B0604020202020204" pitchFamily="34" charset="0"/>
              <a:buChar char="•"/>
            </a:pPr>
            <a:r>
              <a:rPr lang="zh-CN" altLang="en-US" dirty="0" smtClean="0"/>
              <a:t>单击</a:t>
            </a:r>
            <a:r>
              <a:rPr lang="zh-CN" altLang="en-US" dirty="0"/>
              <a:t>“动画”→“高级动画”→</a:t>
            </a:r>
            <a:r>
              <a:rPr lang="zh-CN" altLang="en-US" dirty="0" smtClean="0"/>
              <a:t>“动画窗格”</a:t>
            </a:r>
            <a:endParaRPr lang="en-US" altLang="zh-CN" dirty="0" smtClean="0"/>
          </a:p>
          <a:p>
            <a:pPr marL="285750" lvl="0" indent="-285750">
              <a:buFont typeface="Arial" panose="020B0604020202020204" pitchFamily="34" charset="0"/>
              <a:buChar char="•"/>
            </a:pPr>
            <a:r>
              <a:rPr lang="zh-CN" altLang="en-US" dirty="0" smtClean="0"/>
              <a:t>单击</a:t>
            </a:r>
            <a:r>
              <a:rPr lang="zh-CN" altLang="en-US" dirty="0"/>
              <a:t>“动画窗格”列表中动画效果右边的箭头，然后在快速菜单中单击“效果选项”</a:t>
            </a:r>
            <a:r>
              <a:rPr lang="zh-CN" altLang="en-US" dirty="0" smtClean="0"/>
              <a:t>命令</a:t>
            </a:r>
            <a:endParaRPr lang="en-US" altLang="zh-CN" dirty="0" smtClean="0"/>
          </a:p>
          <a:p>
            <a:pPr marL="285750" lvl="0" indent="-285750">
              <a:buFont typeface="Arial" panose="020B0604020202020204" pitchFamily="34" charset="0"/>
              <a:buChar char="•"/>
            </a:pPr>
            <a:r>
              <a:rPr lang="zh-CN" altLang="zh-CN" dirty="0"/>
              <a:t>若要从列表中添加声音，请单击“声音”下拉菜单中的选项，点击右方的喇叭按钮可以试听该声音效果。若要从文件中添加声音，请单击</a:t>
            </a:r>
            <a:r>
              <a:rPr lang="en-US" altLang="zh-CN" dirty="0"/>
              <a:t>“</a:t>
            </a:r>
            <a:r>
              <a:rPr lang="zh-CN" altLang="zh-CN" dirty="0"/>
              <a:t>其他声音</a:t>
            </a:r>
            <a:r>
              <a:rPr lang="en-US" altLang="zh-CN" dirty="0"/>
              <a:t>”</a:t>
            </a:r>
            <a:r>
              <a:rPr lang="zh-CN" altLang="zh-CN" dirty="0"/>
              <a:t>，然后找到想要使用的声音文件，点击“确定”</a:t>
            </a:r>
            <a:endParaRPr lang="zh-CN" altLang="en-US"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6682" y="1011610"/>
            <a:ext cx="3608387" cy="316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803498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4524315"/>
          </a:xfrm>
          <a:prstGeom prst="rect">
            <a:avLst/>
          </a:prstGeom>
        </p:spPr>
        <p:txBody>
          <a:bodyPr wrap="square">
            <a:spAutoFit/>
          </a:bodyPr>
          <a:lstStyle/>
          <a:p>
            <a:r>
              <a:rPr lang="zh-CN" altLang="zh-CN" dirty="0"/>
              <a:t>（</a:t>
            </a:r>
            <a:r>
              <a:rPr lang="en-US" altLang="zh-CN" dirty="0"/>
              <a:t>5</a:t>
            </a:r>
            <a:r>
              <a:rPr lang="zh-CN" altLang="zh-CN" dirty="0"/>
              <a:t>）删除动画效果</a:t>
            </a:r>
          </a:p>
          <a:p>
            <a:r>
              <a:rPr lang="zh-CN" altLang="zh-CN" dirty="0"/>
              <a:t>单击包含要删除的动画的文本或对象，选择</a:t>
            </a:r>
            <a:r>
              <a:rPr lang="en-US" altLang="zh-CN" dirty="0"/>
              <a:t>“</a:t>
            </a:r>
            <a:r>
              <a:rPr lang="zh-CN" altLang="zh-CN" dirty="0"/>
              <a:t>动画</a:t>
            </a:r>
            <a:r>
              <a:rPr lang="en-US" altLang="zh-CN" dirty="0"/>
              <a:t>”</a:t>
            </a:r>
            <a:r>
              <a:rPr lang="zh-CN" altLang="zh-CN" dirty="0"/>
              <a:t>→</a:t>
            </a:r>
            <a:r>
              <a:rPr lang="en-US" altLang="zh-CN" dirty="0"/>
              <a:t>“</a:t>
            </a:r>
            <a:r>
              <a:rPr lang="zh-CN" altLang="zh-CN" dirty="0"/>
              <a:t>动画</a:t>
            </a:r>
            <a:r>
              <a:rPr lang="en-US" altLang="zh-CN" dirty="0"/>
              <a:t>”</a:t>
            </a:r>
            <a:r>
              <a:rPr lang="zh-CN" altLang="zh-CN" dirty="0"/>
              <a:t>，在</a:t>
            </a:r>
            <a:r>
              <a:rPr lang="en-US" altLang="zh-CN" dirty="0"/>
              <a:t>“</a:t>
            </a:r>
            <a:r>
              <a:rPr lang="zh-CN" altLang="zh-CN" dirty="0"/>
              <a:t>动画</a:t>
            </a:r>
            <a:r>
              <a:rPr lang="en-US" altLang="zh-CN" dirty="0"/>
              <a:t>”</a:t>
            </a:r>
            <a:r>
              <a:rPr lang="zh-CN" altLang="zh-CN" dirty="0"/>
              <a:t>列表中选择</a:t>
            </a:r>
            <a:r>
              <a:rPr lang="en-US" altLang="zh-CN" dirty="0"/>
              <a:t>“</a:t>
            </a:r>
            <a:r>
              <a:rPr lang="zh-CN" altLang="zh-CN" dirty="0"/>
              <a:t>无动画</a:t>
            </a:r>
            <a:r>
              <a:rPr lang="en-US" altLang="zh-CN" dirty="0" smtClean="0"/>
              <a:t>”</a:t>
            </a:r>
            <a:r>
              <a:rPr lang="zh-CN" altLang="en-US" dirty="0" smtClean="0"/>
              <a:t>。</a:t>
            </a:r>
            <a:endParaRPr lang="en-US" altLang="zh-CN" dirty="0" smtClean="0"/>
          </a:p>
          <a:p>
            <a:r>
              <a:rPr lang="en-US" altLang="zh-CN" b="1" dirty="0"/>
              <a:t>2.</a:t>
            </a:r>
            <a:r>
              <a:rPr lang="zh-CN" altLang="zh-CN" b="1" dirty="0"/>
              <a:t>加入声音效果和影片</a:t>
            </a:r>
          </a:p>
          <a:p>
            <a:pPr marL="285750" indent="-285750">
              <a:buFont typeface="Arial" panose="020B0604020202020204" pitchFamily="34" charset="0"/>
              <a:buChar char="•"/>
            </a:pPr>
            <a:r>
              <a:rPr lang="zh-CN" altLang="zh-CN" dirty="0"/>
              <a:t>单击“插入”→“媒体”→“音频”按钮，在打开的对话框中找到声音文件保存的位置，然后选中它并单击“插入”按钮。这时，系统将询问用户“是否需要在幻灯片放映时自动播放声音”，单击“是”按钮进行确认，则插入的声音在幻灯片放映时会自动播放。若想在幻灯片放映前先试听一下，则双击小喇叭图标。</a:t>
            </a:r>
          </a:p>
          <a:p>
            <a:pPr marL="285750" indent="-285750">
              <a:buFont typeface="Arial" panose="020B0604020202020204" pitchFamily="34" charset="0"/>
              <a:buChar char="•"/>
            </a:pPr>
            <a:r>
              <a:rPr lang="zh-CN" altLang="zh-CN" dirty="0"/>
              <a:t>用户也可以将声音加入到文稿当中。插入的声音可以是</a:t>
            </a:r>
            <a:r>
              <a:rPr lang="en-US" altLang="zh-CN" dirty="0"/>
              <a:t>Office 2010 </a:t>
            </a:r>
            <a:r>
              <a:rPr lang="zh-CN" altLang="zh-CN" dirty="0"/>
              <a:t>剪辑库中提供的文件，也可以是用户自己创建的声音文件，只要是</a:t>
            </a:r>
            <a:r>
              <a:rPr lang="en-US" altLang="zh-CN" dirty="0"/>
              <a:t>PowerPoint </a:t>
            </a:r>
            <a:r>
              <a:rPr lang="zh-CN" altLang="zh-CN" dirty="0"/>
              <a:t>支持的音频格式就能成功加入到演示文稿当中。</a:t>
            </a:r>
          </a:p>
          <a:p>
            <a:pPr marL="285750" indent="-285750">
              <a:buFont typeface="Arial" panose="020B0604020202020204" pitchFamily="34" charset="0"/>
              <a:buChar char="•"/>
            </a:pPr>
            <a:r>
              <a:rPr lang="zh-CN" altLang="zh-CN" dirty="0"/>
              <a:t>插入影片和插入声音的操作非常相似。单击“插入”→“媒体”→“视频”按钮，在“插入视频文件”对话框中选定一个影片，再单击“确定”按钮即可。</a:t>
            </a:r>
          </a:p>
          <a:p>
            <a:endParaRPr lang="zh-CN" altLang="en-US" dirty="0"/>
          </a:p>
        </p:txBody>
      </p:sp>
    </p:spTree>
    <p:extLst>
      <p:ext uri="{BB962C8B-B14F-4D97-AF65-F5344CB8AC3E}">
        <p14:creationId xmlns:p14="http://schemas.microsoft.com/office/powerpoint/2010/main" val="333719331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2862322"/>
          </a:xfrm>
          <a:prstGeom prst="rect">
            <a:avLst/>
          </a:prstGeom>
        </p:spPr>
        <p:txBody>
          <a:bodyPr wrap="square">
            <a:spAutoFit/>
          </a:bodyPr>
          <a:lstStyle/>
          <a:p>
            <a:r>
              <a:rPr lang="en-US" altLang="zh-CN" b="1" dirty="0"/>
              <a:t>3.</a:t>
            </a:r>
            <a:r>
              <a:rPr lang="zh-CN" altLang="zh-CN" b="1" dirty="0"/>
              <a:t>幻灯片切换方法</a:t>
            </a:r>
          </a:p>
          <a:p>
            <a:r>
              <a:rPr lang="zh-CN" altLang="zh-CN" dirty="0"/>
              <a:t>幻灯片切换效果是在</a:t>
            </a:r>
            <a:r>
              <a:rPr lang="en-US" altLang="zh-CN" dirty="0"/>
              <a:t>“</a:t>
            </a:r>
            <a:r>
              <a:rPr lang="zh-CN" altLang="zh-CN" dirty="0"/>
              <a:t>幻灯片放映</a:t>
            </a:r>
            <a:r>
              <a:rPr lang="en-US" altLang="zh-CN" dirty="0"/>
              <a:t>”</a:t>
            </a:r>
            <a:r>
              <a:rPr lang="zh-CN" altLang="zh-CN" dirty="0"/>
              <a:t>视图中从一个幻灯片移到下一个幻灯片时出现的类似动画的效果。可以控制每个幻灯片切换效果的速度，还可以添加声音。</a:t>
            </a:r>
          </a:p>
          <a:p>
            <a:r>
              <a:rPr lang="zh-CN" altLang="zh-CN" dirty="0"/>
              <a:t>（</a:t>
            </a:r>
            <a:r>
              <a:rPr lang="en-US" altLang="zh-CN" dirty="0"/>
              <a:t>1</a:t>
            </a:r>
            <a:r>
              <a:rPr lang="zh-CN" altLang="zh-CN" dirty="0"/>
              <a:t>）向演示文稿中的幻灯片添加相同的幻灯片切换效果</a:t>
            </a:r>
          </a:p>
          <a:p>
            <a:pPr marL="285750" indent="-285750">
              <a:buFont typeface="Arial" panose="020B0604020202020204" pitchFamily="34" charset="0"/>
              <a:buChar char="•"/>
            </a:pPr>
            <a:r>
              <a:rPr lang="zh-CN" altLang="zh-CN" dirty="0"/>
              <a:t>在工作区左方的幻灯片导航区窗格中单击某个幻灯片缩略图。</a:t>
            </a:r>
          </a:p>
          <a:p>
            <a:pPr marL="285750" indent="-285750">
              <a:buFont typeface="Arial" panose="020B0604020202020204" pitchFamily="34" charset="0"/>
              <a:buChar char="•"/>
            </a:pPr>
            <a:r>
              <a:rPr lang="zh-CN" altLang="zh-CN" dirty="0"/>
              <a:t>选择</a:t>
            </a:r>
            <a:r>
              <a:rPr lang="en-US" altLang="zh-CN" dirty="0"/>
              <a:t>“</a:t>
            </a:r>
            <a:r>
              <a:rPr lang="zh-CN" altLang="zh-CN" dirty="0"/>
              <a:t>切换</a:t>
            </a:r>
            <a:r>
              <a:rPr lang="en-US" altLang="zh-CN" dirty="0"/>
              <a:t>”</a:t>
            </a:r>
            <a:r>
              <a:rPr lang="zh-CN" altLang="zh-CN" dirty="0"/>
              <a:t>→</a:t>
            </a:r>
            <a:r>
              <a:rPr lang="en-US" altLang="zh-CN" dirty="0"/>
              <a:t>“</a:t>
            </a:r>
            <a:r>
              <a:rPr lang="zh-CN" altLang="zh-CN" dirty="0"/>
              <a:t>切换到此幻灯片</a:t>
            </a:r>
            <a:r>
              <a:rPr lang="en-US" altLang="zh-CN" dirty="0"/>
              <a:t>”</a:t>
            </a:r>
            <a:r>
              <a:rPr lang="zh-CN" altLang="zh-CN" dirty="0"/>
              <a:t>，单击一个幻灯片切换效果。若要查看更多切换效果，请在</a:t>
            </a:r>
            <a:r>
              <a:rPr lang="en-US" altLang="zh-CN" dirty="0"/>
              <a:t>“</a:t>
            </a:r>
            <a:r>
              <a:rPr lang="zh-CN" altLang="zh-CN" dirty="0"/>
              <a:t>快速样式</a:t>
            </a:r>
            <a:r>
              <a:rPr lang="en-US" altLang="zh-CN" dirty="0"/>
              <a:t>”</a:t>
            </a:r>
            <a:r>
              <a:rPr lang="zh-CN" altLang="zh-CN" dirty="0"/>
              <a:t>列表中单击</a:t>
            </a:r>
            <a:r>
              <a:rPr lang="en-US" altLang="zh-CN" dirty="0"/>
              <a:t>“</a:t>
            </a:r>
            <a:r>
              <a:rPr lang="zh-CN" altLang="zh-CN" dirty="0"/>
              <a:t>其他</a:t>
            </a:r>
            <a:r>
              <a:rPr lang="en-US" altLang="zh-CN" dirty="0"/>
              <a:t>”</a:t>
            </a:r>
            <a:r>
              <a:rPr lang="zh-CN" altLang="zh-CN" dirty="0" smtClean="0"/>
              <a:t>按钮</a:t>
            </a:r>
            <a:endParaRPr lang="en-US" altLang="zh-CN" dirty="0" smtClean="0"/>
          </a:p>
          <a:p>
            <a:pPr marL="285750" indent="-285750">
              <a:buFont typeface="Arial" panose="020B0604020202020204" pitchFamily="34" charset="0"/>
              <a:buChar char="•"/>
            </a:pPr>
            <a:r>
              <a:rPr lang="zh-CN" altLang="zh-CN" dirty="0" smtClean="0"/>
              <a:t>若要</a:t>
            </a:r>
            <a:r>
              <a:rPr lang="zh-CN" altLang="zh-CN" dirty="0"/>
              <a:t>设置幻灯片切换速度，请在</a:t>
            </a:r>
            <a:r>
              <a:rPr lang="en-US" altLang="zh-CN" dirty="0"/>
              <a:t>“</a:t>
            </a:r>
            <a:r>
              <a:rPr lang="zh-CN" altLang="zh-CN" dirty="0"/>
              <a:t>计时</a:t>
            </a:r>
            <a:r>
              <a:rPr lang="en-US" altLang="zh-CN" dirty="0"/>
              <a:t>”</a:t>
            </a:r>
            <a:r>
              <a:rPr lang="zh-CN" altLang="zh-CN" dirty="0"/>
              <a:t>组中，在</a:t>
            </a:r>
            <a:r>
              <a:rPr lang="en-US" altLang="zh-CN" dirty="0"/>
              <a:t>“</a:t>
            </a:r>
            <a:r>
              <a:rPr lang="zh-CN" altLang="zh-CN" dirty="0"/>
              <a:t>持续时间</a:t>
            </a:r>
            <a:r>
              <a:rPr lang="en-US" altLang="zh-CN" dirty="0"/>
              <a:t>”</a:t>
            </a:r>
            <a:r>
              <a:rPr lang="zh-CN" altLang="zh-CN" dirty="0"/>
              <a:t>文本框中输入所需的速度。再点击</a:t>
            </a:r>
            <a:r>
              <a:rPr lang="en-US" altLang="zh-CN" dirty="0"/>
              <a:t>“</a:t>
            </a:r>
            <a:r>
              <a:rPr lang="zh-CN" altLang="zh-CN" dirty="0"/>
              <a:t>全部应用</a:t>
            </a:r>
            <a:r>
              <a:rPr lang="en-US" altLang="zh-CN" dirty="0"/>
              <a:t>”</a:t>
            </a:r>
            <a:r>
              <a:rPr lang="zh-CN" altLang="zh-CN" dirty="0"/>
              <a:t>。</a:t>
            </a:r>
          </a:p>
          <a:p>
            <a:endParaRPr lang="zh-CN" altLang="en-US" dirty="0"/>
          </a:p>
        </p:txBody>
      </p:sp>
      <p:pic>
        <p:nvPicPr>
          <p:cNvPr id="5" name="图片 4"/>
          <p:cNvPicPr/>
          <p:nvPr/>
        </p:nvPicPr>
        <p:blipFill>
          <a:blip r:embed="rId2"/>
          <a:stretch>
            <a:fillRect/>
          </a:stretch>
        </p:blipFill>
        <p:spPr>
          <a:xfrm>
            <a:off x="899592" y="3435846"/>
            <a:ext cx="7560840" cy="1137027"/>
          </a:xfrm>
          <a:prstGeom prst="rect">
            <a:avLst/>
          </a:prstGeom>
        </p:spPr>
      </p:pic>
    </p:spTree>
    <p:extLst>
      <p:ext uri="{BB962C8B-B14F-4D97-AF65-F5344CB8AC3E}">
        <p14:creationId xmlns:p14="http://schemas.microsoft.com/office/powerpoint/2010/main" val="34590038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3939540"/>
          </a:xfrm>
          <a:prstGeom prst="rect">
            <a:avLst/>
          </a:prstGeom>
        </p:spPr>
        <p:txBody>
          <a:bodyPr wrap="square">
            <a:spAutoFit/>
          </a:bodyPr>
          <a:lstStyle/>
          <a:p>
            <a:r>
              <a:rPr lang="zh-CN" altLang="zh-CN" dirty="0"/>
              <a:t>（</a:t>
            </a:r>
            <a:r>
              <a:rPr lang="en-US" altLang="zh-CN" dirty="0"/>
              <a:t>2</a:t>
            </a:r>
            <a:r>
              <a:rPr lang="zh-CN" altLang="zh-CN" dirty="0"/>
              <a:t>）向演示文稿中的幻灯片添加不同的幻灯片切换效果</a:t>
            </a:r>
          </a:p>
          <a:p>
            <a:endParaRPr lang="en-US" altLang="zh-CN" sz="1600" dirty="0" smtClean="0"/>
          </a:p>
          <a:p>
            <a:r>
              <a:rPr lang="zh-CN" altLang="zh-CN" sz="1600" dirty="0" smtClean="0"/>
              <a:t>在</a:t>
            </a:r>
            <a:r>
              <a:rPr lang="zh-CN" altLang="zh-CN" sz="1600" dirty="0"/>
              <a:t>工作区左方的幻灯片导航区中，单击“幻灯片”选项卡，然后在“开始”选项卡上，单击某个幻灯片缩略图（多个幻灯片同时选定可按住【</a:t>
            </a:r>
            <a:r>
              <a:rPr lang="en-US" altLang="zh-CN" sz="1600" dirty="0"/>
              <a:t>Ctrl</a:t>
            </a:r>
            <a:r>
              <a:rPr lang="zh-CN" altLang="zh-CN" sz="1600" dirty="0"/>
              <a:t>】键选定）。在“切换”选项卡上的</a:t>
            </a:r>
            <a:r>
              <a:rPr lang="en-US" altLang="zh-CN" sz="1600" dirty="0"/>
              <a:t>“</a:t>
            </a:r>
            <a:r>
              <a:rPr lang="zh-CN" altLang="zh-CN" sz="1600" dirty="0"/>
              <a:t>切换到此幻灯片</a:t>
            </a:r>
            <a:r>
              <a:rPr lang="en-US" altLang="zh-CN" sz="1600" dirty="0"/>
              <a:t>”</a:t>
            </a:r>
            <a:r>
              <a:rPr lang="zh-CN" altLang="zh-CN" sz="1600" dirty="0"/>
              <a:t>组中，单击要用于该幻灯片的幻灯片切换效果。设置幻灯片切换样式、切换速度的方法与前面介绍的一样。不同的是，用户无需点击“全部应用”命令，而对每张幻灯片做同样的操作</a:t>
            </a:r>
            <a:r>
              <a:rPr lang="zh-CN" altLang="zh-CN" sz="1600" dirty="0" smtClean="0"/>
              <a:t>。</a:t>
            </a:r>
            <a:endParaRPr lang="en-US" altLang="zh-CN" sz="1600" dirty="0" smtClean="0"/>
          </a:p>
          <a:p>
            <a:endParaRPr lang="zh-CN" altLang="zh-CN" sz="1600" dirty="0"/>
          </a:p>
          <a:p>
            <a:r>
              <a:rPr lang="zh-CN" altLang="zh-CN" dirty="0"/>
              <a:t>（</a:t>
            </a:r>
            <a:r>
              <a:rPr lang="en-US" altLang="zh-CN" dirty="0"/>
              <a:t>3</a:t>
            </a:r>
            <a:r>
              <a:rPr lang="zh-CN" altLang="zh-CN" dirty="0"/>
              <a:t>）向幻灯片切换效果添加</a:t>
            </a:r>
            <a:r>
              <a:rPr lang="zh-CN" altLang="zh-CN" dirty="0" smtClean="0"/>
              <a:t>声音</a:t>
            </a:r>
            <a:endParaRPr lang="en-US" altLang="zh-CN" dirty="0" smtClean="0"/>
          </a:p>
          <a:p>
            <a:endParaRPr lang="zh-CN" altLang="zh-CN" dirty="0"/>
          </a:p>
          <a:p>
            <a:r>
              <a:rPr lang="zh-CN" altLang="zh-CN" sz="1600" dirty="0"/>
              <a:t>在工作区左方的幻灯片导航区窗格中，单击某个幻灯片缩略图（多个幻灯片同时选定可按住【</a:t>
            </a:r>
            <a:r>
              <a:rPr lang="en-US" altLang="zh-CN" sz="1600" dirty="0"/>
              <a:t>Ctrl</a:t>
            </a:r>
            <a:r>
              <a:rPr lang="zh-CN" altLang="zh-CN" sz="1600" dirty="0"/>
              <a:t>】键选定）。单击“切换”→“计时”→“声音”，然后选择相应的声音效果。若要添加列表中的声音，请选择所需的声音。若要添加列表中没有的声音，请选择“其他声音”，找到要添加的声音文件，然后单击“确定”</a:t>
            </a:r>
            <a:r>
              <a:rPr lang="zh-CN" altLang="zh-CN" dirty="0"/>
              <a:t>。 </a:t>
            </a:r>
          </a:p>
          <a:p>
            <a:endParaRPr lang="zh-CN" altLang="en-US" dirty="0"/>
          </a:p>
        </p:txBody>
      </p:sp>
    </p:spTree>
    <p:extLst>
      <p:ext uri="{BB962C8B-B14F-4D97-AF65-F5344CB8AC3E}">
        <p14:creationId xmlns:p14="http://schemas.microsoft.com/office/powerpoint/2010/main" val="41827362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3477875"/>
          </a:xfrm>
          <a:prstGeom prst="rect">
            <a:avLst/>
          </a:prstGeom>
        </p:spPr>
        <p:txBody>
          <a:bodyPr wrap="square">
            <a:spAutoFit/>
          </a:bodyPr>
          <a:lstStyle/>
          <a:p>
            <a:r>
              <a:rPr lang="zh-CN" altLang="zh-CN" dirty="0"/>
              <a:t>（</a:t>
            </a:r>
            <a:r>
              <a:rPr lang="en-US" altLang="zh-CN" dirty="0"/>
              <a:t>4</a:t>
            </a:r>
            <a:r>
              <a:rPr lang="zh-CN" altLang="zh-CN" dirty="0"/>
              <a:t>）更改演示文稿中的幻灯片切换</a:t>
            </a:r>
            <a:r>
              <a:rPr lang="zh-CN" altLang="zh-CN" dirty="0" smtClean="0"/>
              <a:t>效果</a:t>
            </a:r>
            <a:endParaRPr lang="en-US" altLang="zh-CN" dirty="0" smtClean="0"/>
          </a:p>
          <a:p>
            <a:endParaRPr lang="zh-CN" altLang="zh-CN" dirty="0"/>
          </a:p>
          <a:p>
            <a:r>
              <a:rPr lang="zh-CN" altLang="zh-CN" sz="1600" dirty="0"/>
              <a:t>单击某个幻灯片缩略图（多个幻灯片同时选定可按住【</a:t>
            </a:r>
            <a:r>
              <a:rPr lang="en-US" altLang="zh-CN" sz="1600" dirty="0"/>
              <a:t>Ctrl</a:t>
            </a:r>
            <a:r>
              <a:rPr lang="zh-CN" altLang="zh-CN" sz="1600" dirty="0"/>
              <a:t>】键选定）。选择“切换”→“切换到此幻灯片”，单击另一个幻灯片切换效果。</a:t>
            </a:r>
          </a:p>
          <a:p>
            <a:r>
              <a:rPr lang="zh-CN" altLang="zh-CN" sz="1600" dirty="0"/>
              <a:t>要在“快速样式”列表中查看更多切换效果，请单击“其他”按钮 。</a:t>
            </a:r>
          </a:p>
          <a:p>
            <a:r>
              <a:rPr lang="zh-CN" altLang="zh-CN" sz="1600" dirty="0"/>
              <a:t>要重新设置幻灯片切换速度，请在“计时”组中的“持续时间”文本框中输入所需的速度。在“计时”组中，若单击“全部应用”，则更改所有幻灯片的切换效果，否则只更改选中幻灯片的切换效果</a:t>
            </a:r>
            <a:r>
              <a:rPr lang="zh-CN" altLang="zh-CN" sz="1600" dirty="0" smtClean="0"/>
              <a:t>。</a:t>
            </a:r>
            <a:endParaRPr lang="en-US" altLang="zh-CN" sz="1600" dirty="0" smtClean="0"/>
          </a:p>
          <a:p>
            <a:endParaRPr lang="zh-CN" altLang="zh-CN" sz="1600" dirty="0"/>
          </a:p>
          <a:p>
            <a:r>
              <a:rPr lang="zh-CN" altLang="zh-CN" dirty="0"/>
              <a:t>（</a:t>
            </a:r>
            <a:r>
              <a:rPr lang="en-US" altLang="zh-CN" dirty="0"/>
              <a:t>5</a:t>
            </a:r>
            <a:r>
              <a:rPr lang="zh-CN" altLang="zh-CN" dirty="0"/>
              <a:t>）从演示文稿中删除幻灯片切换效果</a:t>
            </a:r>
          </a:p>
          <a:p>
            <a:r>
              <a:rPr lang="zh-CN" altLang="zh-CN" dirty="0"/>
              <a:t>选择</a:t>
            </a:r>
            <a:r>
              <a:rPr lang="en-US" altLang="zh-CN" dirty="0"/>
              <a:t>“</a:t>
            </a:r>
            <a:r>
              <a:rPr lang="zh-CN" altLang="zh-CN" dirty="0"/>
              <a:t>切换</a:t>
            </a:r>
            <a:r>
              <a:rPr lang="en-US" altLang="zh-CN" dirty="0"/>
              <a:t>”</a:t>
            </a:r>
            <a:r>
              <a:rPr lang="zh-CN" altLang="zh-CN" dirty="0"/>
              <a:t>→</a:t>
            </a:r>
            <a:r>
              <a:rPr lang="en-US" altLang="zh-CN" dirty="0"/>
              <a:t>“</a:t>
            </a:r>
            <a:r>
              <a:rPr lang="zh-CN" altLang="zh-CN" dirty="0"/>
              <a:t>切换到此幻灯片</a:t>
            </a:r>
            <a:r>
              <a:rPr lang="en-US" altLang="zh-CN" dirty="0"/>
              <a:t>”</a:t>
            </a:r>
            <a:r>
              <a:rPr lang="zh-CN" altLang="zh-CN" dirty="0"/>
              <a:t>→</a:t>
            </a:r>
            <a:r>
              <a:rPr lang="en-US" altLang="zh-CN" dirty="0"/>
              <a:t>“</a:t>
            </a:r>
            <a:r>
              <a:rPr lang="zh-CN" altLang="zh-CN" dirty="0"/>
              <a:t>无切换效果</a:t>
            </a:r>
            <a:r>
              <a:rPr lang="en-US" altLang="zh-CN" dirty="0"/>
              <a:t>”</a:t>
            </a:r>
            <a:r>
              <a:rPr lang="zh-CN" altLang="zh-CN" dirty="0"/>
              <a:t>。若再单击</a:t>
            </a:r>
            <a:r>
              <a:rPr lang="en-US" altLang="zh-CN" dirty="0"/>
              <a:t>“</a:t>
            </a:r>
            <a:r>
              <a:rPr lang="zh-CN" altLang="zh-CN" dirty="0"/>
              <a:t>计时</a:t>
            </a:r>
            <a:r>
              <a:rPr lang="en-US" altLang="zh-CN" dirty="0"/>
              <a:t>”</a:t>
            </a:r>
            <a:r>
              <a:rPr lang="zh-CN" altLang="zh-CN" dirty="0"/>
              <a:t>→</a:t>
            </a:r>
            <a:r>
              <a:rPr lang="en-US" altLang="zh-CN" dirty="0"/>
              <a:t>“</a:t>
            </a:r>
            <a:r>
              <a:rPr lang="zh-CN" altLang="zh-CN" dirty="0"/>
              <a:t>全部应用</a:t>
            </a:r>
            <a:r>
              <a:rPr lang="en-US" altLang="zh-CN" dirty="0"/>
              <a:t>”</a:t>
            </a:r>
            <a:r>
              <a:rPr lang="zh-CN" altLang="zh-CN" dirty="0"/>
              <a:t>命令，则删除所有幻灯片的切换效果，否则只删除当前幻灯片的切换效果。</a:t>
            </a:r>
          </a:p>
          <a:p>
            <a:endParaRPr lang="zh-CN" altLang="en-US" dirty="0"/>
          </a:p>
        </p:txBody>
      </p:sp>
    </p:spTree>
    <p:extLst>
      <p:ext uri="{BB962C8B-B14F-4D97-AF65-F5344CB8AC3E}">
        <p14:creationId xmlns:p14="http://schemas.microsoft.com/office/powerpoint/2010/main" val="420901285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2585323"/>
          </a:xfrm>
          <a:prstGeom prst="rect">
            <a:avLst/>
          </a:prstGeom>
        </p:spPr>
        <p:txBody>
          <a:bodyPr wrap="square">
            <a:spAutoFit/>
          </a:bodyPr>
          <a:lstStyle/>
          <a:p>
            <a:r>
              <a:rPr lang="en-US" altLang="zh-CN" b="1" dirty="0"/>
              <a:t>4.</a:t>
            </a:r>
            <a:r>
              <a:rPr lang="zh-CN" altLang="zh-CN" b="1" dirty="0"/>
              <a:t>对演示文稿的播放进行排练和计时</a:t>
            </a:r>
          </a:p>
          <a:p>
            <a:r>
              <a:rPr lang="zh-CN" altLang="zh-CN" dirty="0"/>
              <a:t>在</a:t>
            </a:r>
            <a:r>
              <a:rPr lang="en-US" altLang="zh-CN" dirty="0"/>
              <a:t>PowerPoint 2010</a:t>
            </a:r>
            <a:r>
              <a:rPr lang="zh-CN" altLang="zh-CN" dirty="0"/>
              <a:t>中可以排练演示文稿，以确保它满足特定的时间框架。进行排练时，请使用幻灯片计时功能记录演示每个幻灯片所需的时间，然后在向实际观众演示时使用记录的时间自动播放幻灯片。并且在创建自运行演示文稿时，幻灯片计时功能是一个理想选择。</a:t>
            </a:r>
          </a:p>
          <a:p>
            <a:r>
              <a:rPr lang="zh-CN" altLang="zh-CN" dirty="0"/>
              <a:t>（</a:t>
            </a:r>
            <a:r>
              <a:rPr lang="en-US" altLang="zh-CN" dirty="0"/>
              <a:t>1</a:t>
            </a:r>
            <a:r>
              <a:rPr lang="zh-CN" altLang="zh-CN" dirty="0"/>
              <a:t>）对演示文稿的播放进行排练和计时</a:t>
            </a:r>
          </a:p>
          <a:p>
            <a:r>
              <a:rPr lang="zh-CN" altLang="zh-CN" dirty="0"/>
              <a:t>单击</a:t>
            </a:r>
            <a:r>
              <a:rPr lang="en-US" altLang="zh-CN" dirty="0"/>
              <a:t>“</a:t>
            </a:r>
            <a:r>
              <a:rPr lang="zh-CN" altLang="zh-CN" dirty="0"/>
              <a:t>幻灯片放映</a:t>
            </a:r>
            <a:r>
              <a:rPr lang="en-US" altLang="zh-CN" dirty="0"/>
              <a:t>”</a:t>
            </a:r>
            <a:r>
              <a:rPr lang="zh-CN" altLang="zh-CN" dirty="0"/>
              <a:t>→</a:t>
            </a:r>
            <a:r>
              <a:rPr lang="en-US" altLang="zh-CN" dirty="0"/>
              <a:t>“</a:t>
            </a:r>
            <a:r>
              <a:rPr lang="zh-CN" altLang="zh-CN" dirty="0"/>
              <a:t>设置</a:t>
            </a:r>
            <a:r>
              <a:rPr lang="en-US" altLang="zh-CN" dirty="0"/>
              <a:t>”</a:t>
            </a:r>
            <a:r>
              <a:rPr lang="zh-CN" altLang="zh-CN" dirty="0"/>
              <a:t>→</a:t>
            </a:r>
            <a:r>
              <a:rPr lang="en-US" altLang="zh-CN" dirty="0"/>
              <a:t>“</a:t>
            </a:r>
            <a:r>
              <a:rPr lang="zh-CN" altLang="zh-CN" dirty="0"/>
              <a:t>排练计时</a:t>
            </a:r>
            <a:r>
              <a:rPr lang="en-US" altLang="zh-CN" dirty="0"/>
              <a:t>”</a:t>
            </a:r>
            <a:r>
              <a:rPr lang="zh-CN" altLang="zh-CN" dirty="0"/>
              <a:t>。此时将显示</a:t>
            </a:r>
            <a:r>
              <a:rPr lang="en-US" altLang="zh-CN" dirty="0"/>
              <a:t>“</a:t>
            </a:r>
            <a:r>
              <a:rPr lang="zh-CN" altLang="zh-CN" dirty="0"/>
              <a:t>录制</a:t>
            </a:r>
            <a:r>
              <a:rPr lang="en-US" altLang="zh-CN" dirty="0"/>
              <a:t>”</a:t>
            </a:r>
            <a:r>
              <a:rPr lang="zh-CN" altLang="zh-CN" dirty="0"/>
              <a:t>工具栏，并且</a:t>
            </a:r>
            <a:r>
              <a:rPr lang="en-US" altLang="zh-CN" dirty="0"/>
              <a:t>“</a:t>
            </a:r>
            <a:r>
              <a:rPr lang="zh-CN" altLang="zh-CN" dirty="0"/>
              <a:t>幻灯片放映时间</a:t>
            </a:r>
            <a:r>
              <a:rPr lang="en-US" altLang="zh-CN" dirty="0"/>
              <a:t>”</a:t>
            </a:r>
            <a:r>
              <a:rPr lang="zh-CN" altLang="zh-CN" dirty="0"/>
              <a:t>框开始对演示文稿计时，如图</a:t>
            </a:r>
            <a:r>
              <a:rPr lang="en-US" altLang="zh-CN" dirty="0"/>
              <a:t>3.2.12</a:t>
            </a:r>
            <a:r>
              <a:rPr lang="zh-CN" altLang="zh-CN" dirty="0"/>
              <a:t>所示。</a:t>
            </a:r>
          </a:p>
          <a:p>
            <a:endParaRPr lang="zh-CN" alt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253239"/>
            <a:ext cx="2706768" cy="770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865639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2031325"/>
          </a:xfrm>
          <a:prstGeom prst="rect">
            <a:avLst/>
          </a:prstGeom>
        </p:spPr>
        <p:txBody>
          <a:bodyPr wrap="square">
            <a:spAutoFit/>
          </a:bodyPr>
          <a:lstStyle/>
          <a:p>
            <a:r>
              <a:rPr lang="zh-CN" altLang="zh-CN" dirty="0"/>
              <a:t>在以上的步骤之后，用户需立即做好对演示文稿进行演示的准备。</a:t>
            </a:r>
          </a:p>
          <a:p>
            <a:r>
              <a:rPr lang="zh-CN" altLang="zh-CN" dirty="0"/>
              <a:t>对演示文稿计时排练时，请在</a:t>
            </a:r>
            <a:r>
              <a:rPr lang="en-US" altLang="zh-CN" dirty="0"/>
              <a:t>“</a:t>
            </a:r>
            <a:r>
              <a:rPr lang="zh-CN" altLang="zh-CN" dirty="0"/>
              <a:t>录制</a:t>
            </a:r>
            <a:r>
              <a:rPr lang="en-US" altLang="zh-CN" dirty="0"/>
              <a:t>”</a:t>
            </a:r>
            <a:r>
              <a:rPr lang="zh-CN" altLang="zh-CN" dirty="0"/>
              <a:t>工具栏上可以执行以下一项或多项操作： </a:t>
            </a:r>
          </a:p>
          <a:p>
            <a:pPr marL="285750" lvl="0" indent="-285750">
              <a:buFont typeface="Arial" panose="020B0604020202020204" pitchFamily="34" charset="0"/>
              <a:buChar char="•"/>
            </a:pPr>
            <a:r>
              <a:rPr lang="zh-CN" altLang="zh-CN" dirty="0"/>
              <a:t>要移动到下一张幻灯片，请单击</a:t>
            </a:r>
            <a:r>
              <a:rPr lang="en-US" altLang="zh-CN" dirty="0"/>
              <a:t>“</a:t>
            </a:r>
            <a:r>
              <a:rPr lang="zh-CN" altLang="zh-CN" dirty="0"/>
              <a:t>下一项</a:t>
            </a:r>
            <a:r>
              <a:rPr lang="en-US" altLang="zh-CN" dirty="0"/>
              <a:t>” </a:t>
            </a:r>
            <a:r>
              <a:rPr lang="zh-CN" altLang="zh-CN" dirty="0"/>
              <a:t>。 </a:t>
            </a:r>
          </a:p>
          <a:p>
            <a:pPr marL="285750" lvl="0" indent="-285750">
              <a:buFont typeface="Arial" panose="020B0604020202020204" pitchFamily="34" charset="0"/>
              <a:buChar char="•"/>
            </a:pPr>
            <a:r>
              <a:rPr lang="zh-CN" altLang="zh-CN" dirty="0"/>
              <a:t>要临时停止记录时间，请单击</a:t>
            </a:r>
            <a:r>
              <a:rPr lang="en-US" altLang="zh-CN" dirty="0"/>
              <a:t>“</a:t>
            </a:r>
            <a:r>
              <a:rPr lang="zh-CN" altLang="zh-CN" dirty="0"/>
              <a:t>暂停</a:t>
            </a:r>
            <a:r>
              <a:rPr lang="en-US" altLang="zh-CN" dirty="0"/>
              <a:t>” </a:t>
            </a:r>
            <a:r>
              <a:rPr lang="zh-CN" altLang="zh-CN" dirty="0"/>
              <a:t>。 </a:t>
            </a:r>
          </a:p>
          <a:p>
            <a:pPr marL="285750" lvl="0" indent="-285750">
              <a:buFont typeface="Arial" panose="020B0604020202020204" pitchFamily="34" charset="0"/>
              <a:buChar char="•"/>
            </a:pPr>
            <a:r>
              <a:rPr lang="zh-CN" altLang="zh-CN" dirty="0"/>
              <a:t>要在暂停后重新开始记录时间，请单击</a:t>
            </a:r>
            <a:r>
              <a:rPr lang="en-US" altLang="zh-CN" dirty="0"/>
              <a:t>“</a:t>
            </a:r>
            <a:r>
              <a:rPr lang="zh-CN" altLang="zh-CN" dirty="0"/>
              <a:t>暂停</a:t>
            </a:r>
            <a:r>
              <a:rPr lang="en-US" altLang="zh-CN" dirty="0"/>
              <a:t>” </a:t>
            </a:r>
            <a:r>
              <a:rPr lang="zh-CN" altLang="zh-CN" dirty="0"/>
              <a:t>。 </a:t>
            </a:r>
          </a:p>
          <a:p>
            <a:pPr marL="285750" lvl="0" indent="-285750">
              <a:buFont typeface="Arial" panose="020B0604020202020204" pitchFamily="34" charset="0"/>
              <a:buChar char="•"/>
            </a:pPr>
            <a:r>
              <a:rPr lang="zh-CN" altLang="zh-CN" dirty="0"/>
              <a:t>要重新开始记录当前幻灯片的时间，请单击</a:t>
            </a:r>
            <a:r>
              <a:rPr lang="en-US" altLang="zh-CN" dirty="0"/>
              <a:t>“</a:t>
            </a:r>
            <a:r>
              <a:rPr lang="zh-CN" altLang="zh-CN" dirty="0"/>
              <a:t>重复</a:t>
            </a:r>
            <a:r>
              <a:rPr lang="en-US" altLang="zh-CN" dirty="0"/>
              <a:t>” </a:t>
            </a:r>
            <a:r>
              <a:rPr lang="zh-CN" altLang="zh-CN" dirty="0"/>
              <a:t>。 </a:t>
            </a:r>
          </a:p>
          <a:p>
            <a:r>
              <a:rPr lang="zh-CN" altLang="zh-CN" dirty="0"/>
              <a:t>设置了最后一张幻灯片的时间后，将出现一个消息框，</a:t>
            </a:r>
            <a:endParaRPr lang="zh-CN" altLang="en-US" dirty="0"/>
          </a:p>
        </p:txBody>
      </p:sp>
      <p:pic>
        <p:nvPicPr>
          <p:cNvPr id="5" name="图片 4"/>
          <p:cNvPicPr/>
          <p:nvPr/>
        </p:nvPicPr>
        <p:blipFill>
          <a:blip r:embed="rId2"/>
          <a:stretch>
            <a:fillRect/>
          </a:stretch>
        </p:blipFill>
        <p:spPr>
          <a:xfrm>
            <a:off x="2195736" y="2732860"/>
            <a:ext cx="4000500" cy="1095375"/>
          </a:xfrm>
          <a:prstGeom prst="rect">
            <a:avLst/>
          </a:prstGeom>
        </p:spPr>
      </p:pic>
      <p:sp>
        <p:nvSpPr>
          <p:cNvPr id="3" name="矩形 2"/>
          <p:cNvSpPr/>
          <p:nvPr/>
        </p:nvSpPr>
        <p:spPr>
          <a:xfrm>
            <a:off x="284560" y="3815588"/>
            <a:ext cx="8175872" cy="923330"/>
          </a:xfrm>
          <a:prstGeom prst="rect">
            <a:avLst/>
          </a:prstGeom>
        </p:spPr>
        <p:txBody>
          <a:bodyPr wrap="square">
            <a:spAutoFit/>
          </a:bodyPr>
          <a:lstStyle/>
          <a:p>
            <a:r>
              <a:rPr lang="zh-CN" altLang="zh-CN" dirty="0"/>
              <a:t>其中显示演示文稿的总时间并提示用户：</a:t>
            </a:r>
          </a:p>
          <a:p>
            <a:r>
              <a:rPr lang="zh-CN" altLang="zh-CN" dirty="0"/>
              <a:t>若要保存记录的幻灯片计时，单击</a:t>
            </a:r>
            <a:r>
              <a:rPr lang="en-US" altLang="zh-CN" dirty="0"/>
              <a:t>“</a:t>
            </a:r>
            <a:r>
              <a:rPr lang="zh-CN" altLang="zh-CN" dirty="0"/>
              <a:t>是</a:t>
            </a:r>
            <a:r>
              <a:rPr lang="en-US" altLang="zh-CN" dirty="0"/>
              <a:t>”</a:t>
            </a:r>
            <a:r>
              <a:rPr lang="zh-CN" altLang="zh-CN" dirty="0"/>
              <a:t>；要放弃记录的幻灯片计时，则单击</a:t>
            </a:r>
            <a:r>
              <a:rPr lang="en-US" altLang="zh-CN" dirty="0"/>
              <a:t>“</a:t>
            </a:r>
            <a:r>
              <a:rPr lang="zh-CN" altLang="zh-CN" dirty="0"/>
              <a:t>否</a:t>
            </a:r>
            <a:r>
              <a:rPr lang="en-US" altLang="zh-CN" dirty="0"/>
              <a:t>”</a:t>
            </a:r>
            <a:r>
              <a:rPr lang="zh-CN" altLang="zh-CN" dirty="0"/>
              <a:t>。 </a:t>
            </a:r>
          </a:p>
          <a:p>
            <a:r>
              <a:rPr lang="zh-CN" altLang="zh-CN" dirty="0"/>
              <a:t>此时将打开</a:t>
            </a:r>
            <a:r>
              <a:rPr lang="en-US" altLang="zh-CN" dirty="0"/>
              <a:t>“</a:t>
            </a:r>
            <a:r>
              <a:rPr lang="zh-CN" altLang="zh-CN" dirty="0"/>
              <a:t>幻灯片浏览</a:t>
            </a:r>
            <a:r>
              <a:rPr lang="en-US" altLang="zh-CN" dirty="0"/>
              <a:t>”</a:t>
            </a:r>
            <a:r>
              <a:rPr lang="zh-CN" altLang="zh-CN" dirty="0"/>
              <a:t>视图，并显示演示文稿中每张幻灯片的时间。</a:t>
            </a:r>
            <a:endParaRPr lang="zh-CN" altLang="en-US" dirty="0"/>
          </a:p>
        </p:txBody>
      </p:sp>
    </p:spTree>
    <p:extLst>
      <p:ext uri="{BB962C8B-B14F-4D97-AF65-F5344CB8AC3E}">
        <p14:creationId xmlns:p14="http://schemas.microsoft.com/office/powerpoint/2010/main" val="27895379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1200329"/>
          </a:xfrm>
          <a:prstGeom prst="rect">
            <a:avLst/>
          </a:prstGeom>
        </p:spPr>
        <p:txBody>
          <a:bodyPr wrap="square">
            <a:spAutoFit/>
          </a:bodyPr>
          <a:lstStyle/>
          <a:p>
            <a:r>
              <a:rPr lang="zh-CN" altLang="zh-CN" dirty="0"/>
              <a:t>（</a:t>
            </a:r>
            <a:r>
              <a:rPr lang="en-US" altLang="zh-CN" dirty="0"/>
              <a:t>2</a:t>
            </a:r>
            <a:r>
              <a:rPr lang="zh-CN" altLang="zh-CN" dirty="0"/>
              <a:t>）在进行演示前关闭记录的幻灯片计时</a:t>
            </a:r>
          </a:p>
          <a:p>
            <a:r>
              <a:rPr lang="zh-CN" altLang="zh-CN" dirty="0"/>
              <a:t>如果不希望通过使用记录的幻灯片计时来自动演示演示文稿中的幻灯片，选择</a:t>
            </a:r>
            <a:r>
              <a:rPr lang="en-US" altLang="zh-CN" dirty="0"/>
              <a:t>“</a:t>
            </a:r>
            <a:r>
              <a:rPr lang="zh-CN" altLang="zh-CN" dirty="0"/>
              <a:t>幻灯片放映</a:t>
            </a:r>
            <a:r>
              <a:rPr lang="en-US" altLang="zh-CN" dirty="0"/>
              <a:t>”</a:t>
            </a:r>
            <a:r>
              <a:rPr lang="zh-CN" altLang="zh-CN" dirty="0"/>
              <a:t>→</a:t>
            </a:r>
            <a:r>
              <a:rPr lang="en-US" altLang="zh-CN" dirty="0"/>
              <a:t>“</a:t>
            </a:r>
            <a:r>
              <a:rPr lang="zh-CN" altLang="zh-CN" dirty="0"/>
              <a:t>设置</a:t>
            </a:r>
            <a:r>
              <a:rPr lang="en-US" altLang="zh-CN" dirty="0"/>
              <a:t>”</a:t>
            </a:r>
            <a:r>
              <a:rPr lang="zh-CN" altLang="zh-CN" dirty="0"/>
              <a:t>，清除</a:t>
            </a:r>
            <a:r>
              <a:rPr lang="en-US" altLang="zh-CN" dirty="0"/>
              <a:t>“</a:t>
            </a:r>
            <a:r>
              <a:rPr lang="zh-CN" altLang="zh-CN" dirty="0"/>
              <a:t>使用计时</a:t>
            </a:r>
            <a:r>
              <a:rPr lang="en-US" altLang="zh-CN" dirty="0"/>
              <a:t>”</a:t>
            </a:r>
            <a:r>
              <a:rPr lang="zh-CN" altLang="zh-CN" dirty="0"/>
              <a:t>复选框。如果要再次打开幻灯片计时，勾选</a:t>
            </a:r>
            <a:r>
              <a:rPr lang="en-US" altLang="zh-CN" dirty="0"/>
              <a:t>“</a:t>
            </a:r>
            <a:r>
              <a:rPr lang="zh-CN" altLang="zh-CN" dirty="0"/>
              <a:t>使用计时</a:t>
            </a:r>
            <a:r>
              <a:rPr lang="en-US" altLang="zh-CN" dirty="0"/>
              <a:t>”</a:t>
            </a:r>
            <a:r>
              <a:rPr lang="zh-CN" altLang="zh-CN" dirty="0"/>
              <a:t>复选框。</a:t>
            </a:r>
          </a:p>
        </p:txBody>
      </p:sp>
    </p:spTree>
    <p:extLst>
      <p:ext uri="{BB962C8B-B14F-4D97-AF65-F5344CB8AC3E}">
        <p14:creationId xmlns:p14="http://schemas.microsoft.com/office/powerpoint/2010/main" val="372343435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3240360" cy="461665"/>
          </a:xfrm>
          <a:prstGeom prst="rect">
            <a:avLst/>
          </a:prstGeom>
          <a:noFill/>
        </p:spPr>
        <p:txBody>
          <a:bodyPr wrap="square" rtlCol="0">
            <a:spAutoFit/>
          </a:bodyPr>
          <a:lstStyle/>
          <a:p>
            <a:pPr>
              <a:spcBef>
                <a:spcPct val="0"/>
              </a:spcBef>
            </a:pPr>
            <a:r>
              <a:rPr lang="zh-CN" altLang="en-US" sz="2400" dirty="0" smtClean="0">
                <a:solidFill>
                  <a:schemeClr val="bg1"/>
                </a:solidFill>
                <a:latin typeface="+mj-lt"/>
                <a:ea typeface="微软雅黑" pitchFamily="34" charset="-122"/>
                <a:cs typeface="+mj-cs"/>
              </a:rPr>
              <a:t>目录</a:t>
            </a:r>
            <a:endParaRPr lang="zh-CN" altLang="en-US" sz="2400" dirty="0">
              <a:solidFill>
                <a:schemeClr val="bg1"/>
              </a:solidFill>
              <a:latin typeface="+mj-lt"/>
              <a:ea typeface="微软雅黑" pitchFamily="34" charset="-122"/>
              <a:cs typeface="+mj-cs"/>
            </a:endParaRPr>
          </a:p>
        </p:txBody>
      </p:sp>
      <p:sp>
        <p:nvSpPr>
          <p:cNvPr id="8" name="TextBox 7"/>
          <p:cNvSpPr txBox="1"/>
          <p:nvPr/>
        </p:nvSpPr>
        <p:spPr>
          <a:xfrm>
            <a:off x="2267744" y="1630533"/>
            <a:ext cx="4799304" cy="4001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rtlCol="0">
            <a:spAutoFit/>
          </a:bodyPr>
          <a:lstStyle/>
          <a:p>
            <a:pPr>
              <a:spcBef>
                <a:spcPct val="0"/>
              </a:spcBef>
            </a:pPr>
            <a:r>
              <a:rPr lang="zh-CN" altLang="en-US" sz="2000" dirty="0">
                <a:solidFill>
                  <a:srgbClr val="0070C0"/>
                </a:solidFill>
                <a:latin typeface="+mj-lt"/>
                <a:ea typeface="微软雅黑" pitchFamily="34" charset="-122"/>
                <a:cs typeface="+mj-cs"/>
              </a:rPr>
              <a:t>项目</a:t>
            </a:r>
            <a:r>
              <a:rPr lang="en-US" altLang="zh-CN" sz="2000" dirty="0" smtClean="0">
                <a:solidFill>
                  <a:srgbClr val="0070C0"/>
                </a:solidFill>
                <a:latin typeface="+mj-lt"/>
                <a:ea typeface="微软雅黑" pitchFamily="34" charset="-122"/>
                <a:cs typeface="+mj-cs"/>
              </a:rPr>
              <a:t>1   WORD 2010 </a:t>
            </a:r>
            <a:r>
              <a:rPr lang="zh-CN" altLang="en-US" sz="2000" dirty="0" smtClean="0">
                <a:solidFill>
                  <a:srgbClr val="0070C0"/>
                </a:solidFill>
                <a:latin typeface="+mj-lt"/>
                <a:ea typeface="微软雅黑" pitchFamily="34" charset="-122"/>
                <a:cs typeface="+mj-cs"/>
              </a:rPr>
              <a:t>的应用</a:t>
            </a:r>
            <a:endParaRPr lang="zh-CN" altLang="en-US" sz="2000" dirty="0">
              <a:solidFill>
                <a:srgbClr val="0070C0"/>
              </a:solidFill>
              <a:latin typeface="+mj-lt"/>
              <a:ea typeface="微软雅黑" pitchFamily="34" charset="-122"/>
              <a:cs typeface="+mj-cs"/>
            </a:endParaRPr>
          </a:p>
        </p:txBody>
      </p:sp>
      <p:sp>
        <p:nvSpPr>
          <p:cNvPr id="11" name="六边形 10"/>
          <p:cNvSpPr/>
          <p:nvPr/>
        </p:nvSpPr>
        <p:spPr>
          <a:xfrm>
            <a:off x="1510172" y="2403230"/>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a typeface="微软雅黑" pitchFamily="34" charset="-122"/>
              </a:rPr>
              <a:t>2</a:t>
            </a:r>
            <a:endParaRPr lang="zh-CN" altLang="en-US" sz="2400" dirty="0">
              <a:ea typeface="微软雅黑" pitchFamily="34" charset="-122"/>
            </a:endParaRPr>
          </a:p>
        </p:txBody>
      </p:sp>
      <p:sp>
        <p:nvSpPr>
          <p:cNvPr id="13" name="TextBox 12"/>
          <p:cNvSpPr txBox="1"/>
          <p:nvPr/>
        </p:nvSpPr>
        <p:spPr>
          <a:xfrm>
            <a:off x="2267743" y="2470125"/>
            <a:ext cx="4799303" cy="400110"/>
          </a:xfrm>
          <a:prstGeom prst="rect">
            <a:avLst/>
          </a:prstGeom>
          <a:noFill/>
        </p:spPr>
        <p:txBody>
          <a:bodyPr wrap="square" rtlCol="0">
            <a:spAutoFit/>
          </a:bodyPr>
          <a:lstStyle/>
          <a:p>
            <a:pPr>
              <a:spcBef>
                <a:spcPct val="0"/>
              </a:spcBef>
            </a:pPr>
            <a:r>
              <a:rPr lang="zh-CN" altLang="en-US" sz="2000" dirty="0" smtClean="0">
                <a:solidFill>
                  <a:srgbClr val="0070C0"/>
                </a:solidFill>
                <a:latin typeface="+mj-lt"/>
                <a:ea typeface="微软雅黑" pitchFamily="34" charset="-122"/>
                <a:cs typeface="+mj-cs"/>
              </a:rPr>
              <a:t>项目</a:t>
            </a:r>
            <a:r>
              <a:rPr lang="en-US" altLang="zh-CN" sz="2000" dirty="0" smtClean="0">
                <a:solidFill>
                  <a:srgbClr val="0070C0"/>
                </a:solidFill>
                <a:latin typeface="+mj-lt"/>
                <a:ea typeface="微软雅黑" pitchFamily="34" charset="-122"/>
                <a:cs typeface="+mj-cs"/>
              </a:rPr>
              <a:t>2  EXCEL 2010</a:t>
            </a:r>
            <a:r>
              <a:rPr lang="zh-CN" altLang="en-US" sz="2000" dirty="0" smtClean="0">
                <a:solidFill>
                  <a:srgbClr val="0070C0"/>
                </a:solidFill>
                <a:latin typeface="+mj-lt"/>
                <a:ea typeface="微软雅黑" pitchFamily="34" charset="-122"/>
                <a:cs typeface="+mj-cs"/>
              </a:rPr>
              <a:t>表格处理</a:t>
            </a:r>
            <a:r>
              <a:rPr lang="en-US" altLang="zh-CN" sz="2000" dirty="0" smtClean="0">
                <a:solidFill>
                  <a:srgbClr val="0070C0"/>
                </a:solidFill>
                <a:latin typeface="+mj-lt"/>
                <a:ea typeface="微软雅黑" pitchFamily="34" charset="-122"/>
                <a:cs typeface="+mj-cs"/>
              </a:rPr>
              <a:t> </a:t>
            </a:r>
            <a:endParaRPr lang="zh-CN" altLang="en-US" sz="2000" dirty="0">
              <a:solidFill>
                <a:srgbClr val="0070C0"/>
              </a:solidFill>
              <a:latin typeface="+mj-lt"/>
              <a:ea typeface="微软雅黑" pitchFamily="34" charset="-122"/>
              <a:cs typeface="+mj-cs"/>
            </a:endParaRPr>
          </a:p>
        </p:txBody>
      </p:sp>
      <p:sp>
        <p:nvSpPr>
          <p:cNvPr id="15" name="六边形 14"/>
          <p:cNvSpPr/>
          <p:nvPr/>
        </p:nvSpPr>
        <p:spPr>
          <a:xfrm>
            <a:off x="1510172" y="3267326"/>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3</a:t>
            </a:r>
            <a:endParaRPr lang="zh-CN" altLang="en-US" sz="2400" dirty="0">
              <a:ea typeface="微软雅黑" pitchFamily="34" charset="-122"/>
            </a:endParaRPr>
          </a:p>
        </p:txBody>
      </p:sp>
      <p:sp>
        <p:nvSpPr>
          <p:cNvPr id="17" name="TextBox 16"/>
          <p:cNvSpPr txBox="1"/>
          <p:nvPr/>
        </p:nvSpPr>
        <p:spPr>
          <a:xfrm>
            <a:off x="2292976" y="3334221"/>
            <a:ext cx="4943320" cy="40011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spcBef>
                <a:spcPct val="0"/>
              </a:spcBef>
            </a:pPr>
            <a:r>
              <a:rPr lang="zh-CN" altLang="en-US" sz="2000" dirty="0" smtClean="0">
                <a:solidFill>
                  <a:srgbClr val="0070C0"/>
                </a:solidFill>
                <a:latin typeface="+mj-lt"/>
                <a:ea typeface="微软雅黑" pitchFamily="34" charset="-122"/>
                <a:cs typeface="+mj-cs"/>
              </a:rPr>
              <a:t>项目</a:t>
            </a:r>
            <a:r>
              <a:rPr lang="en-US" altLang="zh-CN" sz="2000" dirty="0" smtClean="0">
                <a:solidFill>
                  <a:srgbClr val="0070C0"/>
                </a:solidFill>
                <a:latin typeface="+mj-lt"/>
                <a:ea typeface="微软雅黑" pitchFamily="34" charset="-122"/>
                <a:cs typeface="+mj-cs"/>
              </a:rPr>
              <a:t>3  POWERPOINT2010</a:t>
            </a:r>
            <a:r>
              <a:rPr lang="zh-CN" altLang="en-US" sz="2000" dirty="0" smtClean="0">
                <a:solidFill>
                  <a:srgbClr val="0070C0"/>
                </a:solidFill>
                <a:latin typeface="+mj-lt"/>
                <a:ea typeface="微软雅黑" pitchFamily="34" charset="-122"/>
                <a:cs typeface="+mj-cs"/>
              </a:rPr>
              <a:t>的应用</a:t>
            </a:r>
            <a:endParaRPr lang="zh-CN" altLang="en-US" sz="2000" dirty="0">
              <a:solidFill>
                <a:srgbClr val="0070C0"/>
              </a:solidFill>
              <a:latin typeface="+mj-lt"/>
              <a:ea typeface="微软雅黑" pitchFamily="34" charset="-122"/>
              <a:cs typeface="+mj-cs"/>
            </a:endParaRPr>
          </a:p>
        </p:txBody>
      </p:sp>
      <p:grpSp>
        <p:nvGrpSpPr>
          <p:cNvPr id="45" name="组合 44"/>
          <p:cNvGrpSpPr/>
          <p:nvPr/>
        </p:nvGrpSpPr>
        <p:grpSpPr>
          <a:xfrm>
            <a:off x="1499325" y="1563638"/>
            <a:ext cx="5567723" cy="504056"/>
            <a:chOff x="1499325" y="843558"/>
            <a:chExt cx="5567723" cy="504056"/>
          </a:xfrm>
        </p:grpSpPr>
        <p:sp>
          <p:nvSpPr>
            <p:cNvPr id="5" name="六边形 4"/>
            <p:cNvSpPr/>
            <p:nvPr/>
          </p:nvSpPr>
          <p:spPr>
            <a:xfrm>
              <a:off x="1499325" y="843558"/>
              <a:ext cx="577627"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1</a:t>
              </a:r>
              <a:endParaRPr lang="zh-CN" altLang="en-US" sz="2400" dirty="0">
                <a:ea typeface="微软雅黑" pitchFamily="34" charset="-122"/>
              </a:endParaRPr>
            </a:p>
          </p:txBody>
        </p:sp>
        <p:cxnSp>
          <p:nvCxnSpPr>
            <p:cNvPr id="3" name="直接连接符 2"/>
            <p:cNvCxnSpPr/>
            <p:nvPr/>
          </p:nvCxnSpPr>
          <p:spPr>
            <a:xfrm>
              <a:off x="2267744" y="1347614"/>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a:off x="2267744" y="2907286"/>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267744" y="3795886"/>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548514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923330"/>
          </a:xfrm>
          <a:prstGeom prst="rect">
            <a:avLst/>
          </a:prstGeom>
        </p:spPr>
        <p:txBody>
          <a:bodyPr wrap="square">
            <a:spAutoFit/>
          </a:bodyPr>
          <a:lstStyle/>
          <a:p>
            <a:r>
              <a:rPr lang="en-US" altLang="zh-CN" b="1" dirty="0"/>
              <a:t>5.</a:t>
            </a:r>
            <a:r>
              <a:rPr lang="zh-CN" altLang="zh-CN" b="1" dirty="0"/>
              <a:t>设置放映方式</a:t>
            </a:r>
          </a:p>
          <a:p>
            <a:r>
              <a:rPr lang="zh-CN" altLang="zh-CN" dirty="0"/>
              <a:t>单击“幻灯片放映”→“设置”→“设置幻灯片放映”，在“设置放映方式”对话框中可以设置放映类型、幻灯片范围、换片方式等</a:t>
            </a: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707654"/>
            <a:ext cx="4706937" cy="321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065216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4524315"/>
          </a:xfrm>
          <a:prstGeom prst="rect">
            <a:avLst/>
          </a:prstGeom>
        </p:spPr>
        <p:txBody>
          <a:bodyPr wrap="square">
            <a:spAutoFit/>
          </a:bodyPr>
          <a:lstStyle/>
          <a:p>
            <a:r>
              <a:rPr lang="en-US" altLang="zh-CN" b="1" dirty="0"/>
              <a:t>5.</a:t>
            </a:r>
            <a:r>
              <a:rPr lang="zh-CN" altLang="zh-CN" b="1" dirty="0"/>
              <a:t>设置放映方式</a:t>
            </a:r>
          </a:p>
          <a:p>
            <a:r>
              <a:rPr lang="en-US" altLang="zh-CN" dirty="0"/>
              <a:t>1</a:t>
            </a:r>
            <a:r>
              <a:rPr lang="zh-CN" altLang="zh-CN" dirty="0"/>
              <a:t>）放映类型</a:t>
            </a:r>
          </a:p>
          <a:p>
            <a:r>
              <a:rPr lang="en-US" altLang="zh-CN" dirty="0" smtClean="0"/>
              <a:t>2</a:t>
            </a:r>
            <a:r>
              <a:rPr lang="zh-CN" altLang="zh-CN" dirty="0"/>
              <a:t>）放映选项</a:t>
            </a:r>
          </a:p>
          <a:p>
            <a:pPr lvl="0"/>
            <a:r>
              <a:rPr lang="en-US" altLang="zh-CN" dirty="0" smtClean="0"/>
              <a:t>3</a:t>
            </a:r>
            <a:r>
              <a:rPr lang="zh-CN" altLang="zh-CN" dirty="0"/>
              <a:t>）放映幻灯片</a:t>
            </a:r>
          </a:p>
          <a:p>
            <a:pPr lvl="0"/>
            <a:r>
              <a:rPr lang="en-US" altLang="zh-CN" dirty="0" smtClean="0"/>
              <a:t>4</a:t>
            </a:r>
            <a:r>
              <a:rPr lang="zh-CN" altLang="zh-CN" dirty="0"/>
              <a:t>）换片</a:t>
            </a:r>
            <a:r>
              <a:rPr lang="zh-CN" altLang="zh-CN" dirty="0" smtClean="0"/>
              <a:t>方式</a:t>
            </a:r>
            <a:endParaRPr lang="en-US" altLang="zh-CN" dirty="0" smtClean="0"/>
          </a:p>
          <a:p>
            <a:pPr lvl="0"/>
            <a:r>
              <a:rPr lang="en-US" altLang="zh-CN" dirty="0" smtClean="0"/>
              <a:t>5</a:t>
            </a:r>
            <a:r>
              <a:rPr lang="zh-CN" altLang="zh-CN" dirty="0"/>
              <a:t>）绘图笔</a:t>
            </a:r>
            <a:r>
              <a:rPr lang="zh-CN" altLang="zh-CN" dirty="0" smtClean="0"/>
              <a:t>颜色</a:t>
            </a:r>
            <a:endParaRPr lang="en-US" altLang="zh-CN" dirty="0" smtClean="0"/>
          </a:p>
          <a:p>
            <a:pPr lvl="0"/>
            <a:endParaRPr lang="en-US" altLang="zh-CN" dirty="0"/>
          </a:p>
          <a:p>
            <a:r>
              <a:rPr lang="en-US" altLang="zh-CN" b="1" dirty="0"/>
              <a:t>6.</a:t>
            </a:r>
            <a:r>
              <a:rPr lang="zh-CN" altLang="zh-CN" b="1" dirty="0"/>
              <a:t>压缩演示文稿的</a:t>
            </a:r>
            <a:r>
              <a:rPr lang="zh-CN" altLang="zh-CN" b="1" dirty="0" smtClean="0"/>
              <a:t>方法</a:t>
            </a:r>
            <a:endParaRPr lang="en-US" altLang="zh-CN" b="1" dirty="0" smtClean="0"/>
          </a:p>
          <a:p>
            <a:endParaRPr lang="en-US" altLang="zh-CN" b="1" dirty="0"/>
          </a:p>
          <a:p>
            <a:r>
              <a:rPr lang="en-US" altLang="zh-CN" b="1" dirty="0"/>
              <a:t>7.</a:t>
            </a:r>
            <a:r>
              <a:rPr lang="zh-CN" altLang="zh-CN" b="1" dirty="0"/>
              <a:t>幻灯片的发布和打包</a:t>
            </a:r>
            <a:r>
              <a:rPr lang="zh-CN" altLang="zh-CN" b="1" dirty="0" smtClean="0"/>
              <a:t>方法</a:t>
            </a:r>
            <a:endParaRPr lang="en-US" altLang="zh-CN" b="1" dirty="0" smtClean="0"/>
          </a:p>
          <a:p>
            <a:r>
              <a:rPr lang="en-US" altLang="zh-CN" dirty="0"/>
              <a:t>1</a:t>
            </a:r>
            <a:r>
              <a:rPr lang="zh-CN" altLang="zh-CN" dirty="0" smtClean="0"/>
              <a:t>）</a:t>
            </a:r>
            <a:r>
              <a:rPr lang="zh-CN" altLang="en-US" dirty="0" smtClean="0"/>
              <a:t>打包幻灯片</a:t>
            </a:r>
            <a:endParaRPr lang="zh-CN" altLang="zh-CN" dirty="0"/>
          </a:p>
          <a:p>
            <a:r>
              <a:rPr lang="en-US" altLang="zh-CN" dirty="0"/>
              <a:t>2</a:t>
            </a:r>
            <a:r>
              <a:rPr lang="zh-CN" altLang="zh-CN" dirty="0" smtClean="0"/>
              <a:t>）</a:t>
            </a:r>
            <a:r>
              <a:rPr lang="zh-CN" altLang="en-US" dirty="0" smtClean="0"/>
              <a:t>发布为网页</a:t>
            </a:r>
            <a:endParaRPr lang="en-US" altLang="zh-CN" dirty="0" smtClean="0"/>
          </a:p>
          <a:p>
            <a:endParaRPr lang="en-US" altLang="zh-CN" b="1" dirty="0" smtClean="0"/>
          </a:p>
          <a:p>
            <a:r>
              <a:rPr lang="en-US" altLang="zh-CN" b="1" dirty="0" smtClean="0"/>
              <a:t>8</a:t>
            </a:r>
            <a:r>
              <a:rPr lang="en-US" altLang="zh-CN" b="1" dirty="0"/>
              <a:t>.</a:t>
            </a:r>
            <a:r>
              <a:rPr lang="zh-CN" altLang="zh-CN" b="1" dirty="0"/>
              <a:t>演示文稿的打印</a:t>
            </a:r>
          </a:p>
          <a:p>
            <a:endParaRPr lang="zh-CN" altLang="zh-CN" b="1" dirty="0"/>
          </a:p>
          <a:p>
            <a:pPr lvl="0"/>
            <a:endParaRPr lang="zh-CN" altLang="zh-CN" dirty="0"/>
          </a:p>
        </p:txBody>
      </p:sp>
    </p:spTree>
    <p:extLst>
      <p:ext uri="{BB962C8B-B14F-4D97-AF65-F5344CB8AC3E}">
        <p14:creationId xmlns:p14="http://schemas.microsoft.com/office/powerpoint/2010/main" val="303436450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369332"/>
          </a:xfrm>
          <a:prstGeom prst="rect">
            <a:avLst/>
          </a:prstGeom>
        </p:spPr>
        <p:txBody>
          <a:bodyPr wrap="square">
            <a:spAutoFit/>
          </a:bodyPr>
          <a:lstStyle/>
          <a:p>
            <a:r>
              <a:rPr lang="zh-CN" altLang="zh-CN" b="1" dirty="0" smtClean="0">
                <a:solidFill>
                  <a:srgbClr val="295AA6"/>
                </a:solidFill>
              </a:rPr>
              <a:t>【</a:t>
            </a:r>
            <a:r>
              <a:rPr lang="zh-CN" altLang="en-US" b="1" dirty="0" smtClean="0">
                <a:solidFill>
                  <a:srgbClr val="295AA6"/>
                </a:solidFill>
              </a:rPr>
              <a:t>任务实施</a:t>
            </a:r>
            <a:r>
              <a:rPr lang="zh-CN" altLang="zh-CN" b="1" dirty="0" smtClean="0">
                <a:solidFill>
                  <a:srgbClr val="295AA6"/>
                </a:solidFill>
              </a:rPr>
              <a:t>】</a:t>
            </a:r>
            <a:endParaRPr lang="zh-CN" altLang="zh-CN" b="1" dirty="0">
              <a:solidFill>
                <a:srgbClr val="295AA6"/>
              </a:solidFill>
            </a:endParaRPr>
          </a:p>
        </p:txBody>
      </p:sp>
      <p:sp>
        <p:nvSpPr>
          <p:cNvPr id="3" name="矩形 2"/>
          <p:cNvSpPr/>
          <p:nvPr/>
        </p:nvSpPr>
        <p:spPr>
          <a:xfrm>
            <a:off x="467544" y="1203598"/>
            <a:ext cx="7848872" cy="3139321"/>
          </a:xfrm>
          <a:prstGeom prst="rect">
            <a:avLst/>
          </a:prstGeom>
        </p:spPr>
        <p:txBody>
          <a:bodyPr wrap="square">
            <a:spAutoFit/>
          </a:bodyPr>
          <a:lstStyle/>
          <a:p>
            <a:r>
              <a:rPr lang="zh-CN" altLang="en-US" dirty="0"/>
              <a:t>在本任务中，制作包含</a:t>
            </a:r>
            <a:r>
              <a:rPr lang="en-US" altLang="zh-CN" dirty="0"/>
              <a:t>3</a:t>
            </a:r>
            <a:r>
              <a:rPr lang="zh-CN" altLang="en-US" dirty="0"/>
              <a:t>张幻灯片的新年贺信，第一张幻灯片为封面，第二张幻灯片为祝福语，第三张幻灯片为封底。制作贺信的过程中，利用设置</a:t>
            </a:r>
            <a:r>
              <a:rPr lang="en-US" altLang="zh-CN" dirty="0"/>
              <a:t>PowerPoint</a:t>
            </a:r>
            <a:r>
              <a:rPr lang="zh-CN" altLang="en-US" dirty="0"/>
              <a:t>演示文稿的动画效果的方法来使贺信生动有趣，传达美好祝福</a:t>
            </a:r>
            <a:r>
              <a:rPr lang="zh-CN" altLang="en-US" dirty="0" smtClean="0"/>
              <a:t>。</a:t>
            </a:r>
            <a:endParaRPr lang="en-US" altLang="zh-CN" dirty="0" smtClean="0"/>
          </a:p>
          <a:p>
            <a:endParaRPr lang="zh-CN" altLang="en-US" dirty="0"/>
          </a:p>
          <a:p>
            <a:r>
              <a:rPr lang="zh-CN" altLang="en-US" dirty="0"/>
              <a:t>注意演示文稿制作的几个步骤：</a:t>
            </a:r>
          </a:p>
          <a:p>
            <a:r>
              <a:rPr lang="zh-CN" altLang="en-US" dirty="0" smtClean="0"/>
              <a:t>①准备</a:t>
            </a:r>
            <a:r>
              <a:rPr lang="zh-CN" altLang="en-US" dirty="0"/>
              <a:t>素材：主要是准备延时文稿中所需要的图片、文字、影片等文件素材。</a:t>
            </a:r>
          </a:p>
          <a:p>
            <a:r>
              <a:rPr lang="zh-CN" altLang="en-US" dirty="0" smtClean="0"/>
              <a:t>②确定</a:t>
            </a:r>
            <a:r>
              <a:rPr lang="zh-CN" altLang="en-US" dirty="0"/>
              <a:t>方案：对演示文稿的整个架构进行设计。</a:t>
            </a:r>
          </a:p>
          <a:p>
            <a:r>
              <a:rPr lang="zh-CN" altLang="en-US" dirty="0" smtClean="0"/>
              <a:t>③制作</a:t>
            </a:r>
            <a:r>
              <a:rPr lang="zh-CN" altLang="en-US" dirty="0"/>
              <a:t>：将文本、图片等对象输入或者插入相应的幻灯片中。</a:t>
            </a:r>
          </a:p>
          <a:p>
            <a:r>
              <a:rPr lang="zh-CN" altLang="en-US" dirty="0" smtClean="0"/>
              <a:t>④动画</a:t>
            </a:r>
            <a:r>
              <a:rPr lang="zh-CN" altLang="en-US" dirty="0"/>
              <a:t>设置：对封面和封底的落花效果进行设置，对祝福语的文本效果进行美化。</a:t>
            </a:r>
          </a:p>
          <a:p>
            <a:r>
              <a:rPr lang="zh-CN" altLang="en-US" dirty="0" smtClean="0"/>
              <a:t>⑤幻灯片</a:t>
            </a:r>
            <a:r>
              <a:rPr lang="zh-CN" altLang="en-US" dirty="0"/>
              <a:t>切换：添加切换幻灯片的动画效果和声音效果。</a:t>
            </a:r>
          </a:p>
        </p:txBody>
      </p:sp>
    </p:spTree>
    <p:extLst>
      <p:ext uri="{BB962C8B-B14F-4D97-AF65-F5344CB8AC3E}">
        <p14:creationId xmlns:p14="http://schemas.microsoft.com/office/powerpoint/2010/main" val="37088304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699542"/>
            <a:ext cx="8175872" cy="369332"/>
          </a:xfrm>
          <a:prstGeom prst="rect">
            <a:avLst/>
          </a:prstGeom>
        </p:spPr>
        <p:txBody>
          <a:bodyPr wrap="square">
            <a:spAutoFit/>
          </a:bodyPr>
          <a:lstStyle/>
          <a:p>
            <a:r>
              <a:rPr lang="zh-CN" altLang="zh-CN" b="1" dirty="0" smtClean="0">
                <a:solidFill>
                  <a:srgbClr val="295AA6"/>
                </a:solidFill>
              </a:rPr>
              <a:t>【</a:t>
            </a:r>
            <a:r>
              <a:rPr lang="zh-CN" altLang="en-US" b="1" dirty="0" smtClean="0">
                <a:solidFill>
                  <a:srgbClr val="295AA6"/>
                </a:solidFill>
              </a:rPr>
              <a:t>能力提升</a:t>
            </a:r>
            <a:r>
              <a:rPr lang="zh-CN" altLang="zh-CN" b="1" dirty="0" smtClean="0">
                <a:solidFill>
                  <a:srgbClr val="295AA6"/>
                </a:solidFill>
              </a:rPr>
              <a:t>】</a:t>
            </a:r>
            <a:endParaRPr lang="zh-CN" altLang="zh-CN" b="1" dirty="0">
              <a:solidFill>
                <a:srgbClr val="295AA6"/>
              </a:solidFill>
            </a:endParaRPr>
          </a:p>
        </p:txBody>
      </p:sp>
      <p:sp>
        <p:nvSpPr>
          <p:cNvPr id="3" name="矩形 2"/>
          <p:cNvSpPr/>
          <p:nvPr/>
        </p:nvSpPr>
        <p:spPr>
          <a:xfrm>
            <a:off x="467544" y="1203598"/>
            <a:ext cx="7848872" cy="1477328"/>
          </a:xfrm>
          <a:prstGeom prst="rect">
            <a:avLst/>
          </a:prstGeom>
        </p:spPr>
        <p:txBody>
          <a:bodyPr wrap="square">
            <a:spAutoFit/>
          </a:bodyPr>
          <a:lstStyle/>
          <a:p>
            <a:r>
              <a:rPr lang="zh-CN" altLang="zh-CN" dirty="0" smtClean="0"/>
              <a:t>对</a:t>
            </a:r>
            <a:r>
              <a:rPr lang="en-US" altLang="zh-CN" dirty="0"/>
              <a:t>3.1.4</a:t>
            </a:r>
            <a:r>
              <a:rPr lang="zh-CN" altLang="zh-CN" dirty="0"/>
              <a:t>能力提升中的第</a:t>
            </a:r>
            <a:r>
              <a:rPr lang="en-US" altLang="zh-CN" dirty="0"/>
              <a:t>1</a:t>
            </a:r>
            <a:r>
              <a:rPr lang="zh-CN" altLang="zh-CN" dirty="0"/>
              <a:t>题和第</a:t>
            </a:r>
            <a:r>
              <a:rPr lang="en-US" altLang="zh-CN" dirty="0"/>
              <a:t>2</a:t>
            </a:r>
            <a:r>
              <a:rPr lang="zh-CN" altLang="zh-CN" dirty="0"/>
              <a:t>题进行如下操作：</a:t>
            </a:r>
          </a:p>
          <a:p>
            <a:pPr marL="285750" lvl="0" indent="-285750">
              <a:buFont typeface="Arial" panose="020B0604020202020204" pitchFamily="34" charset="0"/>
              <a:buChar char="•"/>
            </a:pPr>
            <a:r>
              <a:rPr lang="zh-CN" altLang="zh-CN" dirty="0"/>
              <a:t>添加动画效果；</a:t>
            </a:r>
          </a:p>
          <a:p>
            <a:pPr marL="285750" lvl="0" indent="-285750">
              <a:buFont typeface="Arial" panose="020B0604020202020204" pitchFamily="34" charset="0"/>
              <a:buChar char="•"/>
            </a:pPr>
            <a:r>
              <a:rPr lang="zh-CN" altLang="zh-CN" dirty="0"/>
              <a:t>对每张幻灯片设置跳转或超链接；</a:t>
            </a:r>
          </a:p>
          <a:p>
            <a:pPr marL="285750" lvl="0" indent="-285750">
              <a:buFont typeface="Arial" panose="020B0604020202020204" pitchFamily="34" charset="0"/>
              <a:buChar char="•"/>
            </a:pPr>
            <a:r>
              <a:rPr lang="zh-CN" altLang="zh-CN" dirty="0"/>
              <a:t>压缩幻灯片；</a:t>
            </a:r>
          </a:p>
          <a:p>
            <a:pPr marL="285750" lvl="0" indent="-285750">
              <a:buFont typeface="Arial" panose="020B0604020202020204" pitchFamily="34" charset="0"/>
              <a:buChar char="•"/>
            </a:pPr>
            <a:r>
              <a:rPr lang="zh-CN" altLang="zh-CN" dirty="0"/>
              <a:t>将幻灯片打包。</a:t>
            </a:r>
          </a:p>
        </p:txBody>
      </p:sp>
    </p:spTree>
    <p:extLst>
      <p:ext uri="{BB962C8B-B14F-4D97-AF65-F5344CB8AC3E}">
        <p14:creationId xmlns:p14="http://schemas.microsoft.com/office/powerpoint/2010/main" val="180530769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84560" y="483518"/>
            <a:ext cx="8679928" cy="4524315"/>
          </a:xfrm>
          <a:prstGeom prst="rect">
            <a:avLst/>
          </a:prstGeom>
        </p:spPr>
        <p:txBody>
          <a:bodyPr wrap="square">
            <a:spAutoFit/>
          </a:bodyPr>
          <a:lstStyle/>
          <a:p>
            <a:r>
              <a:rPr lang="zh-CN" altLang="zh-CN" b="1" dirty="0"/>
              <a:t>本章小结</a:t>
            </a:r>
          </a:p>
          <a:p>
            <a:r>
              <a:rPr lang="en-US" altLang="zh-CN" dirty="0"/>
              <a:t>PowerPoint </a:t>
            </a:r>
            <a:r>
              <a:rPr lang="zh-CN" altLang="zh-CN" dirty="0"/>
              <a:t>是非常常用的多媒体演示软件</a:t>
            </a:r>
            <a:r>
              <a:rPr lang="en-US" altLang="zh-CN" dirty="0"/>
              <a:t>,</a:t>
            </a:r>
            <a:r>
              <a:rPr lang="zh-CN" altLang="zh-CN" dirty="0"/>
              <a:t>在学习和工作的各个领域都有着广泛的应用</a:t>
            </a:r>
            <a:r>
              <a:rPr lang="en-US" altLang="zh-CN" dirty="0"/>
              <a:t>,</a:t>
            </a:r>
            <a:r>
              <a:rPr lang="zh-CN" altLang="zh-CN" dirty="0"/>
              <a:t>它可以把文字、图表、动画、声音、影片等多媒体信息整合在一起，借助数字时代的多媒体放映工具，表达用户自己的想法和战略，促进交流，宣传文化和传授知识等。本章通过相关实例主要介绍了</a:t>
            </a:r>
            <a:r>
              <a:rPr lang="en-US" altLang="zh-CN" dirty="0"/>
              <a:t> PowerPoint 2010 </a:t>
            </a:r>
            <a:r>
              <a:rPr lang="zh-CN" altLang="zh-CN" dirty="0"/>
              <a:t>软件的以下内容：</a:t>
            </a:r>
          </a:p>
          <a:p>
            <a:pPr marL="285750" lvl="0" indent="-285750">
              <a:buFont typeface="Arial" panose="020B0604020202020204" pitchFamily="34" charset="0"/>
              <a:buChar char="•"/>
            </a:pPr>
            <a:r>
              <a:rPr lang="en-US" altLang="zh-CN" dirty="0"/>
              <a:t>PowerPoint 2010 </a:t>
            </a:r>
            <a:r>
              <a:rPr lang="zh-CN" altLang="zh-CN" dirty="0"/>
              <a:t>的入门介绍，包括基本功能、运行环境、启动、</a:t>
            </a:r>
            <a:r>
              <a:rPr lang="zh-CN" altLang="zh-CN" dirty="0" smtClean="0"/>
              <a:t>退出等</a:t>
            </a:r>
            <a:r>
              <a:rPr lang="zh-CN" altLang="zh-CN" dirty="0"/>
              <a:t>知识。</a:t>
            </a:r>
          </a:p>
          <a:p>
            <a:pPr marL="285750" lvl="0" indent="-285750">
              <a:buFont typeface="Arial" panose="020B0604020202020204" pitchFamily="34" charset="0"/>
              <a:buChar char="•"/>
            </a:pPr>
            <a:r>
              <a:rPr lang="zh-CN" altLang="zh-CN" dirty="0"/>
              <a:t>演示文稿的创建、保存和打开。</a:t>
            </a:r>
          </a:p>
          <a:p>
            <a:pPr marL="285750" lvl="0" indent="-285750">
              <a:buFont typeface="Arial" panose="020B0604020202020204" pitchFamily="34" charset="0"/>
              <a:buChar char="•"/>
            </a:pPr>
            <a:r>
              <a:rPr lang="zh-CN" altLang="zh-CN" dirty="0"/>
              <a:t>设计模板、母版的基本概念和应用。</a:t>
            </a:r>
          </a:p>
          <a:p>
            <a:pPr marL="285750" lvl="0" indent="-285750">
              <a:buFont typeface="Arial" panose="020B0604020202020204" pitchFamily="34" charset="0"/>
              <a:buChar char="•"/>
            </a:pPr>
            <a:r>
              <a:rPr lang="zh-CN" altLang="zh-CN" dirty="0"/>
              <a:t>幻灯片组成元素的添加和属性设置。</a:t>
            </a:r>
          </a:p>
          <a:p>
            <a:pPr marL="285750" lvl="0" indent="-285750">
              <a:buFont typeface="Arial" panose="020B0604020202020204" pitchFamily="34" charset="0"/>
              <a:buChar char="•"/>
            </a:pPr>
            <a:r>
              <a:rPr lang="zh-CN" altLang="zh-CN" dirty="0"/>
              <a:t>幻灯片的插入、复制、删除和移动操作。</a:t>
            </a:r>
          </a:p>
          <a:p>
            <a:pPr marL="285750" lvl="0" indent="-285750">
              <a:buFont typeface="Arial" panose="020B0604020202020204" pitchFamily="34" charset="0"/>
              <a:buChar char="•"/>
            </a:pPr>
            <a:r>
              <a:rPr lang="zh-CN" altLang="zh-CN" dirty="0"/>
              <a:t>幻灯片的背景设置。</a:t>
            </a:r>
          </a:p>
          <a:p>
            <a:pPr marL="285750" lvl="0" indent="-285750">
              <a:buFont typeface="Arial" panose="020B0604020202020204" pitchFamily="34" charset="0"/>
              <a:buChar char="•"/>
            </a:pPr>
            <a:r>
              <a:rPr lang="zh-CN" altLang="zh-CN" dirty="0"/>
              <a:t>动作按钮和超链接设置。</a:t>
            </a:r>
          </a:p>
          <a:p>
            <a:pPr marL="285750" lvl="0" indent="-285750">
              <a:buFont typeface="Arial" panose="020B0604020202020204" pitchFamily="34" charset="0"/>
              <a:buChar char="•"/>
            </a:pPr>
            <a:r>
              <a:rPr lang="zh-CN" altLang="zh-CN" dirty="0"/>
              <a:t>动画方案和自定义动画操作。</a:t>
            </a:r>
          </a:p>
          <a:p>
            <a:pPr marL="285750" lvl="0" indent="-285750">
              <a:buFont typeface="Arial" panose="020B0604020202020204" pitchFamily="34" charset="0"/>
              <a:buChar char="•"/>
            </a:pPr>
            <a:r>
              <a:rPr lang="zh-CN" altLang="zh-CN" dirty="0"/>
              <a:t>幻灯片的切换方式设置。</a:t>
            </a:r>
          </a:p>
          <a:p>
            <a:pPr marL="285750" lvl="0" indent="-285750">
              <a:buFont typeface="Arial" panose="020B0604020202020204" pitchFamily="34" charset="0"/>
              <a:buChar char="•"/>
            </a:pPr>
            <a:r>
              <a:rPr lang="zh-CN" altLang="zh-CN" dirty="0"/>
              <a:t>幻灯片的排练计时操作。</a:t>
            </a:r>
          </a:p>
          <a:p>
            <a:pPr marL="285750" lvl="0" indent="-285750">
              <a:buFont typeface="Arial" panose="020B0604020202020204" pitchFamily="34" charset="0"/>
              <a:buChar char="•"/>
            </a:pPr>
            <a:r>
              <a:rPr lang="zh-CN" altLang="zh-CN" dirty="0"/>
              <a:t>幻灯片放映设置和放映操作。</a:t>
            </a:r>
          </a:p>
        </p:txBody>
      </p:sp>
    </p:spTree>
    <p:extLst>
      <p:ext uri="{BB962C8B-B14F-4D97-AF65-F5344CB8AC3E}">
        <p14:creationId xmlns:p14="http://schemas.microsoft.com/office/powerpoint/2010/main" val="17529835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827584" y="3867894"/>
            <a:ext cx="7560840" cy="702078"/>
          </a:xfrm>
        </p:spPr>
        <p:txBody>
          <a:bodyPr>
            <a:normAutofit fontScale="90000"/>
          </a:bodyPr>
          <a:lstStyle/>
          <a:p>
            <a:r>
              <a:rPr lang="zh-CN" altLang="en-US" sz="4800" dirty="0" smtClean="0">
                <a:solidFill>
                  <a:schemeClr val="bg1"/>
                </a:solidFill>
              </a:rPr>
              <a:t>谢谢观看！</a:t>
            </a:r>
            <a:endParaRPr lang="zh-CN" altLang="en-US" sz="4800" dirty="0">
              <a:solidFill>
                <a:schemeClr val="bg1"/>
              </a:solidFill>
            </a:endParaRPr>
          </a:p>
        </p:txBody>
      </p:sp>
    </p:spTree>
    <p:extLst>
      <p:ext uri="{BB962C8B-B14F-4D97-AF65-F5344CB8AC3E}">
        <p14:creationId xmlns:p14="http://schemas.microsoft.com/office/powerpoint/2010/main" val="64193477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67744" y="1451560"/>
            <a:ext cx="5184576" cy="4001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rtlCol="0">
            <a:spAutoFit/>
          </a:bodyPr>
          <a:lstStyle/>
          <a:p>
            <a:pPr algn="ctr">
              <a:spcBef>
                <a:spcPct val="0"/>
              </a:spcBef>
            </a:pPr>
            <a:r>
              <a:rPr lang="zh-CN" altLang="en-US" sz="2000" dirty="0" smtClean="0">
                <a:solidFill>
                  <a:srgbClr val="0070C0"/>
                </a:solidFill>
                <a:latin typeface="+mj-lt"/>
                <a:ea typeface="微软雅黑" pitchFamily="34" charset="-122"/>
                <a:cs typeface="+mj-cs"/>
              </a:rPr>
              <a:t>任务</a:t>
            </a:r>
            <a:r>
              <a:rPr lang="en-US" altLang="zh-CN" sz="2000" dirty="0" smtClean="0">
                <a:solidFill>
                  <a:srgbClr val="0070C0"/>
                </a:solidFill>
                <a:latin typeface="+mj-lt"/>
                <a:ea typeface="微软雅黑" pitchFamily="34" charset="-122"/>
                <a:cs typeface="+mj-cs"/>
              </a:rPr>
              <a:t>3.1   </a:t>
            </a:r>
            <a:r>
              <a:rPr lang="zh-CN" altLang="en-US" sz="2000" dirty="0" smtClean="0">
                <a:solidFill>
                  <a:srgbClr val="0070C0"/>
                </a:solidFill>
                <a:latin typeface="+mj-lt"/>
                <a:ea typeface="微软雅黑" pitchFamily="34" charset="-122"/>
                <a:cs typeface="+mj-cs"/>
              </a:rPr>
              <a:t>演示文稿的创建</a:t>
            </a:r>
            <a:r>
              <a:rPr lang="en-US" altLang="zh-CN" sz="2000" dirty="0" smtClean="0">
                <a:solidFill>
                  <a:srgbClr val="0070C0"/>
                </a:solidFill>
                <a:latin typeface="+mj-lt"/>
                <a:ea typeface="微软雅黑" pitchFamily="34" charset="-122"/>
                <a:cs typeface="+mj-cs"/>
              </a:rPr>
              <a:t>——</a:t>
            </a:r>
            <a:r>
              <a:rPr lang="zh-CN" altLang="en-US" sz="2000" dirty="0" smtClean="0">
                <a:solidFill>
                  <a:srgbClr val="0070C0"/>
                </a:solidFill>
                <a:latin typeface="+mj-lt"/>
                <a:ea typeface="微软雅黑" pitchFamily="34" charset="-122"/>
                <a:cs typeface="+mj-cs"/>
              </a:rPr>
              <a:t>西藏景点宣传</a:t>
            </a:r>
            <a:endParaRPr lang="zh-CN" altLang="en-US" sz="2000" dirty="0">
              <a:solidFill>
                <a:srgbClr val="0070C0"/>
              </a:solidFill>
              <a:latin typeface="+mj-lt"/>
              <a:ea typeface="微软雅黑" pitchFamily="34" charset="-122"/>
              <a:cs typeface="+mj-cs"/>
            </a:endParaRPr>
          </a:p>
        </p:txBody>
      </p:sp>
      <p:sp>
        <p:nvSpPr>
          <p:cNvPr id="11" name="六边形 10"/>
          <p:cNvSpPr/>
          <p:nvPr/>
        </p:nvSpPr>
        <p:spPr>
          <a:xfrm>
            <a:off x="1510172" y="2427734"/>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a typeface="微软雅黑" pitchFamily="34" charset="-122"/>
              </a:rPr>
              <a:t>2</a:t>
            </a:r>
            <a:endParaRPr lang="zh-CN" altLang="en-US" sz="2400" dirty="0">
              <a:ea typeface="微软雅黑" pitchFamily="34" charset="-122"/>
            </a:endParaRPr>
          </a:p>
        </p:txBody>
      </p:sp>
      <p:sp>
        <p:nvSpPr>
          <p:cNvPr id="13" name="TextBox 12"/>
          <p:cNvSpPr txBox="1"/>
          <p:nvPr/>
        </p:nvSpPr>
        <p:spPr>
          <a:xfrm>
            <a:off x="2267743" y="2494629"/>
            <a:ext cx="5472609" cy="40011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spcBef>
                <a:spcPct val="0"/>
              </a:spcBef>
            </a:pPr>
            <a:r>
              <a:rPr lang="zh-CN" altLang="en-US" sz="2000" dirty="0" smtClean="0">
                <a:solidFill>
                  <a:srgbClr val="0070C0"/>
                </a:solidFill>
                <a:latin typeface="+mj-lt"/>
                <a:ea typeface="微软雅黑" pitchFamily="34" charset="-122"/>
                <a:cs typeface="+mj-cs"/>
              </a:rPr>
              <a:t>任务</a:t>
            </a:r>
            <a:r>
              <a:rPr lang="en-US" altLang="zh-CN" sz="2000" dirty="0" smtClean="0">
                <a:solidFill>
                  <a:srgbClr val="0070C0"/>
                </a:solidFill>
                <a:latin typeface="+mj-lt"/>
                <a:ea typeface="微软雅黑" pitchFamily="34" charset="-122"/>
                <a:cs typeface="+mj-cs"/>
              </a:rPr>
              <a:t>3.2   </a:t>
            </a:r>
            <a:r>
              <a:rPr lang="zh-CN" altLang="en-US" sz="2000" dirty="0" smtClean="0">
                <a:solidFill>
                  <a:srgbClr val="0070C0"/>
                </a:solidFill>
                <a:latin typeface="+mj-lt"/>
                <a:ea typeface="微软雅黑" pitchFamily="34" charset="-122"/>
                <a:cs typeface="+mj-cs"/>
              </a:rPr>
              <a:t>演示文稿动画设置与播放</a:t>
            </a:r>
            <a:r>
              <a:rPr lang="en-US" altLang="zh-CN" sz="2000" dirty="0" smtClean="0">
                <a:solidFill>
                  <a:srgbClr val="0070C0"/>
                </a:solidFill>
                <a:latin typeface="+mj-lt"/>
                <a:ea typeface="微软雅黑" pitchFamily="34" charset="-122"/>
                <a:cs typeface="+mj-cs"/>
              </a:rPr>
              <a:t>——</a:t>
            </a:r>
            <a:r>
              <a:rPr lang="zh-CN" altLang="en-US" sz="2000" dirty="0" smtClean="0">
                <a:solidFill>
                  <a:srgbClr val="0070C0"/>
                </a:solidFill>
                <a:latin typeface="+mj-lt"/>
                <a:ea typeface="微软雅黑" pitchFamily="34" charset="-122"/>
                <a:cs typeface="+mj-cs"/>
              </a:rPr>
              <a:t>新年贺信</a:t>
            </a:r>
            <a:endParaRPr lang="zh-CN" altLang="en-US" sz="2000" dirty="0">
              <a:solidFill>
                <a:srgbClr val="0070C0"/>
              </a:solidFill>
              <a:latin typeface="+mj-lt"/>
              <a:ea typeface="微软雅黑" pitchFamily="34" charset="-122"/>
              <a:cs typeface="+mj-cs"/>
            </a:endParaRPr>
          </a:p>
        </p:txBody>
      </p:sp>
      <p:grpSp>
        <p:nvGrpSpPr>
          <p:cNvPr id="45" name="组合 44"/>
          <p:cNvGrpSpPr/>
          <p:nvPr/>
        </p:nvGrpSpPr>
        <p:grpSpPr>
          <a:xfrm>
            <a:off x="1499325" y="1347614"/>
            <a:ext cx="5952995" cy="504056"/>
            <a:chOff x="1499325" y="843558"/>
            <a:chExt cx="5952995" cy="504056"/>
          </a:xfrm>
        </p:grpSpPr>
        <p:sp>
          <p:nvSpPr>
            <p:cNvPr id="5" name="六边形 4"/>
            <p:cNvSpPr/>
            <p:nvPr/>
          </p:nvSpPr>
          <p:spPr>
            <a:xfrm>
              <a:off x="1499325" y="843558"/>
              <a:ext cx="577627"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1</a:t>
              </a:r>
              <a:endParaRPr lang="zh-CN" altLang="en-US" sz="2400" dirty="0">
                <a:ea typeface="微软雅黑" pitchFamily="34" charset="-122"/>
              </a:endParaRPr>
            </a:p>
          </p:txBody>
        </p:sp>
        <p:cxnSp>
          <p:nvCxnSpPr>
            <p:cNvPr id="3" name="直接连接符 2"/>
            <p:cNvCxnSpPr/>
            <p:nvPr/>
          </p:nvCxnSpPr>
          <p:spPr>
            <a:xfrm>
              <a:off x="2267744" y="1347614"/>
              <a:ext cx="5184576"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a:off x="2267744" y="2859782"/>
            <a:ext cx="5472608"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04332" y="51470"/>
            <a:ext cx="3416705" cy="369332"/>
          </a:xfrm>
          <a:prstGeom prst="rect">
            <a:avLst/>
          </a:prstGeom>
        </p:spPr>
        <p:txBody>
          <a:bodyPr wrap="none">
            <a:spAutoFit/>
          </a:bodyPr>
          <a:lstStyle/>
          <a:p>
            <a:pPr>
              <a:spcBef>
                <a:spcPct val="0"/>
              </a:spcBef>
            </a:pPr>
            <a:r>
              <a:rPr lang="zh-CN" altLang="en-US" b="1" dirty="0" smtClean="0">
                <a:solidFill>
                  <a:schemeClr val="bg1"/>
                </a:solidFill>
                <a:ea typeface="微软雅黑" pitchFamily="34" charset="-122"/>
              </a:rPr>
              <a:t>项目</a:t>
            </a:r>
            <a:r>
              <a:rPr lang="en-US" altLang="zh-CN" b="1" dirty="0">
                <a:solidFill>
                  <a:schemeClr val="bg1"/>
                </a:solidFill>
                <a:ea typeface="微软雅黑" pitchFamily="34" charset="-122"/>
              </a:rPr>
              <a:t>3   POWERPOINT2010</a:t>
            </a:r>
            <a:r>
              <a:rPr lang="zh-CN" altLang="en-US" b="1" dirty="0">
                <a:solidFill>
                  <a:schemeClr val="bg1"/>
                </a:solidFill>
                <a:ea typeface="微软雅黑" pitchFamily="34" charset="-122"/>
              </a:rPr>
              <a:t>的应用</a:t>
            </a:r>
          </a:p>
        </p:txBody>
      </p:sp>
    </p:spTree>
    <p:extLst>
      <p:ext uri="{BB962C8B-B14F-4D97-AF65-F5344CB8AC3E}">
        <p14:creationId xmlns:p14="http://schemas.microsoft.com/office/powerpoint/2010/main" val="425409943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2" name="矩形 1"/>
          <p:cNvSpPr/>
          <p:nvPr/>
        </p:nvSpPr>
        <p:spPr>
          <a:xfrm>
            <a:off x="246584" y="699541"/>
            <a:ext cx="8213848" cy="1200329"/>
          </a:xfrm>
          <a:prstGeom prst="rect">
            <a:avLst/>
          </a:prstGeom>
        </p:spPr>
        <p:txBody>
          <a:bodyPr wrap="square">
            <a:spAutoFit/>
          </a:bodyPr>
          <a:lstStyle/>
          <a:p>
            <a:r>
              <a:rPr lang="zh-CN" altLang="zh-CN" b="1" dirty="0">
                <a:solidFill>
                  <a:srgbClr val="295AA6"/>
                </a:solidFill>
              </a:rPr>
              <a:t>【任务描述】</a:t>
            </a:r>
            <a:endParaRPr lang="zh-CN" altLang="zh-CN" dirty="0">
              <a:solidFill>
                <a:srgbClr val="295AA6"/>
              </a:solidFill>
            </a:endParaRPr>
          </a:p>
          <a:p>
            <a:r>
              <a:rPr lang="zh-CN" altLang="zh-CN" dirty="0"/>
              <a:t>在新年来临之际，某公司的职员小张设计了一个以新年为主题的幻灯片，传达祝福之意，并将它作为新年贺信送给他的好友和客户。</a:t>
            </a:r>
          </a:p>
          <a:p>
            <a:endParaRPr lang="zh-CN" altLang="zh-CN" dirty="0">
              <a:solidFill>
                <a:srgbClr val="295AA6"/>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969" y="1779662"/>
            <a:ext cx="7039345"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568401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5" name="矩形 4"/>
          <p:cNvSpPr/>
          <p:nvPr/>
        </p:nvSpPr>
        <p:spPr>
          <a:xfrm>
            <a:off x="107504" y="555526"/>
            <a:ext cx="1579278" cy="369332"/>
          </a:xfrm>
          <a:prstGeom prst="rect">
            <a:avLst/>
          </a:prstGeom>
        </p:spPr>
        <p:txBody>
          <a:bodyPr wrap="none">
            <a:spAutoFit/>
          </a:bodyPr>
          <a:lstStyle/>
          <a:p>
            <a:r>
              <a:rPr lang="zh-CN" altLang="zh-CN" b="1" dirty="0">
                <a:solidFill>
                  <a:srgbClr val="295AA6"/>
                </a:solidFill>
              </a:rPr>
              <a:t>【相关知识】</a:t>
            </a:r>
          </a:p>
        </p:txBody>
      </p:sp>
      <p:sp>
        <p:nvSpPr>
          <p:cNvPr id="3" name="矩形 2"/>
          <p:cNvSpPr/>
          <p:nvPr/>
        </p:nvSpPr>
        <p:spPr>
          <a:xfrm>
            <a:off x="276589" y="930788"/>
            <a:ext cx="8208912" cy="1754326"/>
          </a:xfrm>
          <a:prstGeom prst="rect">
            <a:avLst/>
          </a:prstGeom>
        </p:spPr>
        <p:txBody>
          <a:bodyPr wrap="square">
            <a:spAutoFit/>
          </a:bodyPr>
          <a:lstStyle/>
          <a:p>
            <a:r>
              <a:rPr lang="en-US" altLang="zh-CN" dirty="0"/>
              <a:t>1.</a:t>
            </a:r>
            <a:r>
              <a:rPr lang="zh-CN" altLang="en-US" dirty="0"/>
              <a:t>幻灯片的动画设置</a:t>
            </a:r>
          </a:p>
          <a:p>
            <a:r>
              <a:rPr lang="zh-CN" altLang="en-US" dirty="0"/>
              <a:t>在</a:t>
            </a:r>
            <a:r>
              <a:rPr lang="en-US" altLang="zh-CN" dirty="0"/>
              <a:t>PowerPoint 2010 </a:t>
            </a:r>
            <a:r>
              <a:rPr lang="zh-CN" altLang="en-US" dirty="0"/>
              <a:t>中，用户能对演示文稿中各幻灯片中的对象元素设置动画效果，来丰富演示文稿的播放效果。动画是演示文稿的精华，是将文本或其他对象添加特殊视觉或声音效果。将声音、超链接、文本、图形、图示、图表等对象制作成动画，可以突出重点，控制信息流，还可以平添演示文稿的趣味性。例如，用户可以使文本项目符号点逐字从左侧飞入，或在显示图片时播放掌声等</a:t>
            </a:r>
            <a:r>
              <a:rPr lang="zh-CN" altLang="en-US" dirty="0" smtClean="0"/>
              <a:t>。</a:t>
            </a:r>
            <a:endParaRPr lang="zh-CN" altLang="en-US" dirty="0"/>
          </a:p>
        </p:txBody>
      </p:sp>
    </p:spTree>
    <p:extLst>
      <p:ext uri="{BB962C8B-B14F-4D97-AF65-F5344CB8AC3E}">
        <p14:creationId xmlns:p14="http://schemas.microsoft.com/office/powerpoint/2010/main" val="36578112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3" name="矩形 2"/>
          <p:cNvSpPr/>
          <p:nvPr/>
        </p:nvSpPr>
        <p:spPr>
          <a:xfrm>
            <a:off x="276589" y="930788"/>
            <a:ext cx="8208912" cy="2585323"/>
          </a:xfrm>
          <a:prstGeom prst="rect">
            <a:avLst/>
          </a:prstGeom>
        </p:spPr>
        <p:txBody>
          <a:bodyPr wrap="square">
            <a:spAutoFit/>
          </a:bodyPr>
          <a:lstStyle/>
          <a:p>
            <a:r>
              <a:rPr lang="en-US" altLang="zh-CN" dirty="0" smtClean="0"/>
              <a:t>PowerPoint </a:t>
            </a:r>
            <a:r>
              <a:rPr lang="en-US" altLang="zh-CN" dirty="0"/>
              <a:t>2010 </a:t>
            </a:r>
            <a:r>
              <a:rPr lang="zh-CN" altLang="en-US" dirty="0"/>
              <a:t>为演示文稿设计了</a:t>
            </a:r>
            <a:r>
              <a:rPr lang="en-US" altLang="zh-CN" dirty="0"/>
              <a:t>4</a:t>
            </a:r>
            <a:r>
              <a:rPr lang="zh-CN" altLang="en-US" dirty="0"/>
              <a:t>组动画效果，包括：进入、强调、退出和动作路径。各组动画效果的具体作用如下：</a:t>
            </a:r>
          </a:p>
          <a:p>
            <a:pPr marL="285750" indent="-285750">
              <a:buFont typeface="Arial" panose="020B0604020202020204" pitchFamily="34" charset="0"/>
              <a:buChar char="•"/>
            </a:pPr>
            <a:r>
              <a:rPr lang="zh-CN" altLang="en-US" dirty="0" smtClean="0"/>
              <a:t>“进入”</a:t>
            </a:r>
            <a:r>
              <a:rPr lang="zh-CN" altLang="en-US" dirty="0"/>
              <a:t>动画效果组用于设置各元素进入幻灯片时的动画效果</a:t>
            </a:r>
            <a:r>
              <a:rPr lang="zh-CN" altLang="en-US" dirty="0" smtClean="0"/>
              <a:t>；</a:t>
            </a:r>
            <a:endParaRPr lang="en-US" altLang="zh-CN" dirty="0"/>
          </a:p>
          <a:p>
            <a:pPr marL="285750" indent="-285750">
              <a:buFont typeface="Arial" panose="020B0604020202020204" pitchFamily="34" charset="0"/>
              <a:buChar char="•"/>
            </a:pPr>
            <a:r>
              <a:rPr lang="zh-CN" altLang="en-US" dirty="0" smtClean="0"/>
              <a:t>“强调”</a:t>
            </a:r>
            <a:r>
              <a:rPr lang="zh-CN" altLang="en-US" dirty="0"/>
              <a:t>动画效果组用于设置已经出现在幻灯片中的元素的强调或突出的动画效果</a:t>
            </a:r>
            <a:r>
              <a:rPr lang="zh-CN" altLang="en-US" dirty="0" smtClean="0"/>
              <a:t>；</a:t>
            </a:r>
            <a:endParaRPr lang="en-US" altLang="zh-CN" dirty="0" smtClean="0"/>
          </a:p>
          <a:p>
            <a:pPr marL="285750" indent="-285750">
              <a:buFont typeface="Arial" panose="020B0604020202020204" pitchFamily="34" charset="0"/>
              <a:buChar char="•"/>
            </a:pPr>
            <a:r>
              <a:rPr lang="zh-CN" altLang="en-US" dirty="0" smtClean="0"/>
              <a:t>“退出”</a:t>
            </a:r>
            <a:r>
              <a:rPr lang="zh-CN" altLang="en-US" dirty="0"/>
              <a:t>动画效果组用于设置各元素退出或离开幻灯片是的动画效果</a:t>
            </a:r>
            <a:r>
              <a:rPr lang="zh-CN" altLang="en-US" dirty="0" smtClean="0"/>
              <a:t>；</a:t>
            </a:r>
            <a:endParaRPr lang="en-US" altLang="zh-CN" dirty="0" smtClean="0"/>
          </a:p>
          <a:p>
            <a:pPr marL="285750" indent="-285750">
              <a:buFont typeface="Arial" panose="020B0604020202020204" pitchFamily="34" charset="0"/>
              <a:buChar char="•"/>
            </a:pPr>
            <a:r>
              <a:rPr lang="zh-CN" altLang="en-US" dirty="0" smtClean="0"/>
              <a:t> “动作路径”</a:t>
            </a:r>
            <a:r>
              <a:rPr lang="zh-CN" altLang="en-US" dirty="0"/>
              <a:t>动画效果组则用于设置各元素在幻灯片中的活动路线，用户也可自定义动作路径来让对象的运动路径更加多样化，以满足特殊的动画路径要求。</a:t>
            </a:r>
          </a:p>
        </p:txBody>
      </p:sp>
    </p:spTree>
    <p:extLst>
      <p:ext uri="{BB962C8B-B14F-4D97-AF65-F5344CB8AC3E}">
        <p14:creationId xmlns:p14="http://schemas.microsoft.com/office/powerpoint/2010/main" val="295520312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3" name="矩形 2"/>
          <p:cNvSpPr/>
          <p:nvPr/>
        </p:nvSpPr>
        <p:spPr>
          <a:xfrm>
            <a:off x="279622" y="619185"/>
            <a:ext cx="5876554" cy="4247317"/>
          </a:xfrm>
          <a:prstGeom prst="rect">
            <a:avLst/>
          </a:prstGeom>
        </p:spPr>
        <p:txBody>
          <a:bodyPr wrap="square">
            <a:spAutoFit/>
          </a:bodyPr>
          <a:lstStyle/>
          <a:p>
            <a:r>
              <a:rPr lang="zh-CN" altLang="zh-CN" dirty="0"/>
              <a:t>在</a:t>
            </a:r>
            <a:r>
              <a:rPr lang="en-US" altLang="zh-CN" dirty="0"/>
              <a:t>PowerPoint 2010 </a:t>
            </a:r>
            <a:r>
              <a:rPr lang="zh-CN" altLang="zh-CN" dirty="0"/>
              <a:t>中，用户可以为一个对象添加多个动画效果。在设置对象的动画效果前，用户需单击</a:t>
            </a:r>
            <a:r>
              <a:rPr lang="en-US" altLang="zh-CN" dirty="0"/>
              <a:t>“</a:t>
            </a:r>
            <a:r>
              <a:rPr lang="zh-CN" altLang="zh-CN" dirty="0"/>
              <a:t>动画</a:t>
            </a:r>
            <a:r>
              <a:rPr lang="en-US" altLang="zh-CN" dirty="0"/>
              <a:t>”</a:t>
            </a:r>
            <a:r>
              <a:rPr lang="zh-CN" altLang="zh-CN" dirty="0"/>
              <a:t>→“高级动画”→“动画窗格”按钮，来打开动画窗格界面</a:t>
            </a:r>
            <a:r>
              <a:rPr lang="zh-CN" altLang="zh-CN" dirty="0" smtClean="0"/>
              <a:t>。</a:t>
            </a:r>
            <a:endParaRPr lang="en-US" altLang="zh-CN" dirty="0" smtClean="0"/>
          </a:p>
          <a:p>
            <a:pPr marL="285750" indent="-285750">
              <a:buFont typeface="Arial" panose="020B0604020202020204" pitchFamily="34" charset="0"/>
              <a:buChar char="•"/>
            </a:pPr>
            <a:r>
              <a:rPr lang="zh-CN" altLang="zh-CN" dirty="0" smtClean="0"/>
              <a:t>在</a:t>
            </a:r>
            <a:r>
              <a:rPr lang="zh-CN" altLang="zh-CN" dirty="0"/>
              <a:t>动画窗格界面中，用户可以查看已设置的动画效果列表</a:t>
            </a:r>
            <a:r>
              <a:rPr lang="zh-CN" altLang="zh-CN" dirty="0" smtClean="0"/>
              <a:t>；</a:t>
            </a:r>
            <a:endParaRPr lang="en-US" altLang="zh-CN" dirty="0" smtClean="0"/>
          </a:p>
          <a:p>
            <a:pPr marL="285750" indent="-285750">
              <a:buFont typeface="Arial" panose="020B0604020202020204" pitchFamily="34" charset="0"/>
              <a:buChar char="•"/>
            </a:pPr>
            <a:r>
              <a:rPr lang="zh-CN" altLang="zh-CN" dirty="0" smtClean="0"/>
              <a:t>点击</a:t>
            </a:r>
            <a:r>
              <a:rPr lang="zh-CN" altLang="zh-CN" dirty="0"/>
              <a:t>动画窗格上方的“播放”按钮，能播放当前幻灯片设置的动画效果</a:t>
            </a:r>
            <a:r>
              <a:rPr lang="zh-CN" altLang="zh-CN" dirty="0" smtClean="0"/>
              <a:t>；</a:t>
            </a:r>
            <a:endParaRPr lang="en-US" altLang="zh-CN" dirty="0" smtClean="0"/>
          </a:p>
          <a:p>
            <a:pPr marL="285750" indent="-285750">
              <a:buFont typeface="Arial" panose="020B0604020202020204" pitchFamily="34" charset="0"/>
              <a:buChar char="•"/>
            </a:pPr>
            <a:r>
              <a:rPr lang="zh-CN" altLang="zh-CN" dirty="0" smtClean="0"/>
              <a:t>点击</a:t>
            </a:r>
            <a:r>
              <a:rPr lang="zh-CN" altLang="zh-CN" dirty="0"/>
              <a:t>每个动画效果的下拉按钮，能进一步对动画方向、播放时的声音、动画播放后动作等进行设置</a:t>
            </a:r>
            <a:r>
              <a:rPr lang="zh-CN" altLang="zh-CN" dirty="0" smtClean="0"/>
              <a:t>；</a:t>
            </a:r>
            <a:endParaRPr lang="en-US" altLang="zh-CN" dirty="0" smtClean="0"/>
          </a:p>
          <a:p>
            <a:pPr marL="285750" indent="-285750">
              <a:buFont typeface="Arial" panose="020B0604020202020204" pitchFamily="34" charset="0"/>
              <a:buChar char="•"/>
            </a:pPr>
            <a:r>
              <a:rPr lang="zh-CN" altLang="zh-CN" dirty="0" smtClean="0"/>
              <a:t>动画</a:t>
            </a:r>
            <a:r>
              <a:rPr lang="zh-CN" altLang="zh-CN" dirty="0"/>
              <a:t>窗格下方的“时间轴”用来查看对象的动画效果的播放时间</a:t>
            </a:r>
            <a:r>
              <a:rPr lang="zh-CN" altLang="zh-CN" dirty="0" smtClean="0"/>
              <a:t>；</a:t>
            </a:r>
            <a:endParaRPr lang="en-US" altLang="zh-CN" dirty="0" smtClean="0"/>
          </a:p>
          <a:p>
            <a:pPr marL="285750" indent="-285750">
              <a:buFont typeface="Arial" panose="020B0604020202020204" pitchFamily="34" charset="0"/>
              <a:buChar char="•"/>
            </a:pPr>
            <a:r>
              <a:rPr lang="zh-CN" altLang="zh-CN" dirty="0" smtClean="0"/>
              <a:t>用户</a:t>
            </a:r>
            <a:r>
              <a:rPr lang="zh-CN" altLang="zh-CN" dirty="0"/>
              <a:t>还能通过动画窗格下方“重新排序”按钮及其两侧的上下箭头按钮</a:t>
            </a:r>
            <a:r>
              <a:rPr lang="en-US" altLang="zh-CN" dirty="0"/>
              <a:t> </a:t>
            </a:r>
            <a:r>
              <a:rPr lang="zh-CN" altLang="zh-CN" dirty="0"/>
              <a:t>来调整已设置的动画效果的先后顺序</a:t>
            </a:r>
            <a:endParaRPr lang="zh-CN" altLang="en-US"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706780"/>
            <a:ext cx="1768475" cy="4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118016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3" name="矩形 2"/>
          <p:cNvSpPr/>
          <p:nvPr/>
        </p:nvSpPr>
        <p:spPr>
          <a:xfrm>
            <a:off x="251520" y="1707654"/>
            <a:ext cx="3719205" cy="3416320"/>
          </a:xfrm>
          <a:prstGeom prst="rect">
            <a:avLst/>
          </a:prstGeom>
        </p:spPr>
        <p:txBody>
          <a:bodyPr wrap="square">
            <a:spAutoFit/>
          </a:bodyPr>
          <a:lstStyle/>
          <a:p>
            <a:r>
              <a:rPr lang="zh-CN" altLang="zh-CN" dirty="0"/>
              <a:t>（</a:t>
            </a:r>
            <a:r>
              <a:rPr lang="en-US" altLang="zh-CN" dirty="0"/>
              <a:t>1</a:t>
            </a:r>
            <a:r>
              <a:rPr lang="zh-CN" altLang="zh-CN" dirty="0"/>
              <a:t>）为文本或对象应用标准动画</a:t>
            </a:r>
            <a:r>
              <a:rPr lang="zh-CN" altLang="zh-CN" dirty="0" smtClean="0"/>
              <a:t>效果</a:t>
            </a:r>
            <a:endParaRPr lang="en-US" altLang="zh-CN" dirty="0" smtClean="0"/>
          </a:p>
          <a:p>
            <a:pPr marL="285750" indent="-285750">
              <a:buFont typeface="Arial" panose="020B0604020202020204" pitchFamily="34" charset="0"/>
              <a:buChar char="•"/>
            </a:pPr>
            <a:r>
              <a:rPr lang="zh-CN" altLang="zh-CN" dirty="0" smtClean="0"/>
              <a:t>选中</a:t>
            </a:r>
            <a:r>
              <a:rPr lang="zh-CN" altLang="zh-CN" dirty="0"/>
              <a:t>要设置动画的文本或其他</a:t>
            </a:r>
            <a:r>
              <a:rPr lang="zh-CN" altLang="zh-CN" dirty="0" smtClean="0"/>
              <a:t>对象</a:t>
            </a:r>
            <a:endParaRPr lang="en-US" altLang="zh-CN" dirty="0" smtClean="0"/>
          </a:p>
          <a:p>
            <a:pPr marL="285750" indent="-285750">
              <a:buFont typeface="Arial" panose="020B0604020202020204" pitchFamily="34" charset="0"/>
              <a:buChar char="•"/>
            </a:pPr>
            <a:r>
              <a:rPr lang="zh-CN" altLang="zh-CN" dirty="0" smtClean="0"/>
              <a:t>选择</a:t>
            </a:r>
            <a:r>
              <a:rPr lang="en-US" altLang="zh-CN" dirty="0"/>
              <a:t>“</a:t>
            </a:r>
            <a:r>
              <a:rPr lang="zh-CN" altLang="zh-CN" dirty="0"/>
              <a:t>动画</a:t>
            </a:r>
            <a:r>
              <a:rPr lang="en-US" altLang="zh-CN" dirty="0"/>
              <a:t>”</a:t>
            </a:r>
            <a:r>
              <a:rPr lang="zh-CN" altLang="zh-CN" dirty="0"/>
              <a:t>→</a:t>
            </a:r>
            <a:r>
              <a:rPr lang="en-US" altLang="zh-CN" dirty="0"/>
              <a:t>“</a:t>
            </a:r>
            <a:r>
              <a:rPr lang="zh-CN" altLang="zh-CN" dirty="0"/>
              <a:t>动画</a:t>
            </a:r>
            <a:r>
              <a:rPr lang="en-US" altLang="zh-CN" dirty="0"/>
              <a:t>”</a:t>
            </a:r>
            <a:r>
              <a:rPr lang="zh-CN" altLang="zh-CN" dirty="0"/>
              <a:t>，点击下拉按钮在列表中</a:t>
            </a:r>
            <a:r>
              <a:rPr lang="zh-CN" altLang="zh-CN" dirty="0" smtClean="0"/>
              <a:t>选择动画效果</a:t>
            </a:r>
            <a:endParaRPr lang="en-US" altLang="zh-CN" dirty="0" smtClean="0"/>
          </a:p>
          <a:p>
            <a:pPr marL="285750" indent="-285750">
              <a:buFont typeface="Arial" panose="020B0604020202020204" pitchFamily="34" charset="0"/>
              <a:buChar char="•"/>
            </a:pPr>
            <a:r>
              <a:rPr lang="zh-CN" altLang="zh-CN" dirty="0" smtClean="0"/>
              <a:t>点击</a:t>
            </a:r>
            <a:r>
              <a:rPr lang="zh-CN" altLang="zh-CN" dirty="0"/>
              <a:t>下拉菜单后可查看部分标准动画效果，用户还可以在菜单下方单击“更多进入效果”、“更多强调效果”、“更多退出效果”、“其他动作路径”来设置对象的动画效果。</a:t>
            </a:r>
            <a:endParaRPr lang="zh-CN" altLang="en-US"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55526"/>
            <a:ext cx="8809167" cy="946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4293" y="1630197"/>
            <a:ext cx="5035550" cy="346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982699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76875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3.2   </a:t>
            </a:r>
            <a:r>
              <a:rPr lang="zh-CN" altLang="en-US" sz="2400" dirty="0">
                <a:solidFill>
                  <a:schemeClr val="bg1"/>
                </a:solidFill>
                <a:ea typeface="微软雅黑" pitchFamily="34" charset="-122"/>
              </a:rPr>
              <a:t>演示文稿动画设置与播放</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新年贺信</a:t>
            </a:r>
          </a:p>
        </p:txBody>
      </p:sp>
      <p:sp>
        <p:nvSpPr>
          <p:cNvPr id="3" name="矩形 2"/>
          <p:cNvSpPr/>
          <p:nvPr/>
        </p:nvSpPr>
        <p:spPr>
          <a:xfrm>
            <a:off x="157064" y="843558"/>
            <a:ext cx="5423048" cy="3416320"/>
          </a:xfrm>
          <a:prstGeom prst="rect">
            <a:avLst/>
          </a:prstGeom>
        </p:spPr>
        <p:txBody>
          <a:bodyPr wrap="square">
            <a:spAutoFit/>
          </a:bodyPr>
          <a:lstStyle/>
          <a:p>
            <a:r>
              <a:rPr lang="zh-CN" altLang="zh-CN" dirty="0"/>
              <a:t>（</a:t>
            </a:r>
            <a:r>
              <a:rPr lang="en-US" altLang="zh-CN" dirty="0"/>
              <a:t>2</a:t>
            </a:r>
            <a:r>
              <a:rPr lang="zh-CN" altLang="zh-CN" dirty="0"/>
              <a:t>）自定义动画效果并将其应用于文本或对象</a:t>
            </a:r>
          </a:p>
          <a:p>
            <a:r>
              <a:rPr lang="zh-CN" altLang="zh-CN" dirty="0"/>
              <a:t>若用户要为对象设置自定义动画效果，则进行以下的步骤：</a:t>
            </a:r>
          </a:p>
          <a:p>
            <a:r>
              <a:rPr lang="zh-CN" altLang="zh-CN" dirty="0"/>
              <a:t>选中要制作成动画的文本或其他对象，单击</a:t>
            </a:r>
            <a:r>
              <a:rPr lang="en-US" altLang="zh-CN" dirty="0"/>
              <a:t>“</a:t>
            </a:r>
            <a:r>
              <a:rPr lang="zh-CN" altLang="zh-CN" dirty="0"/>
              <a:t>动画</a:t>
            </a:r>
            <a:r>
              <a:rPr lang="en-US" altLang="zh-CN" dirty="0"/>
              <a:t>”</a:t>
            </a:r>
            <a:r>
              <a:rPr lang="zh-CN" altLang="zh-CN" dirty="0"/>
              <a:t>→</a:t>
            </a:r>
            <a:r>
              <a:rPr lang="en-US" altLang="zh-CN" dirty="0"/>
              <a:t>“</a:t>
            </a:r>
            <a:r>
              <a:rPr lang="zh-CN" altLang="zh-CN" dirty="0"/>
              <a:t>高级动画</a:t>
            </a:r>
            <a:r>
              <a:rPr lang="en-US" altLang="zh-CN" dirty="0"/>
              <a:t>”</a:t>
            </a:r>
            <a:r>
              <a:rPr lang="zh-CN" altLang="zh-CN" dirty="0"/>
              <a:t>→</a:t>
            </a:r>
            <a:r>
              <a:rPr lang="zh-CN" altLang="zh-CN" dirty="0" smtClean="0"/>
              <a:t>“添加效果”</a:t>
            </a:r>
            <a:endParaRPr lang="en-US" altLang="zh-CN" dirty="0" smtClean="0"/>
          </a:p>
          <a:p>
            <a:endParaRPr lang="en-US" altLang="zh-CN" dirty="0" smtClean="0"/>
          </a:p>
          <a:p>
            <a:r>
              <a:rPr lang="zh-CN" altLang="en-US" dirty="0" smtClean="0"/>
              <a:t> </a:t>
            </a:r>
            <a:r>
              <a:rPr lang="zh-CN" altLang="en-US" dirty="0"/>
              <a:t>①要使文本或对象进入时带有效果，请指向“进入”，然后单击相应的效果</a:t>
            </a:r>
            <a:r>
              <a:rPr lang="zh-CN" altLang="en-US" dirty="0" smtClean="0"/>
              <a:t>。</a:t>
            </a:r>
            <a:endParaRPr lang="en-US" altLang="zh-CN" dirty="0" smtClean="0"/>
          </a:p>
          <a:p>
            <a:endParaRPr lang="zh-CN" altLang="en-US" dirty="0"/>
          </a:p>
          <a:p>
            <a:r>
              <a:rPr lang="zh-CN" altLang="en-US" dirty="0"/>
              <a:t>②要向幻灯片上已显示的文本或对象添加效果（例如，旋转效果），请指向“强调”，然后单击相应的效果</a:t>
            </a:r>
          </a:p>
        </p:txBody>
      </p:sp>
      <p:pic>
        <p:nvPicPr>
          <p:cNvPr id="6" name="图片 5"/>
          <p:cNvPicPr/>
          <p:nvPr/>
        </p:nvPicPr>
        <p:blipFill>
          <a:blip r:embed="rId2"/>
          <a:stretch>
            <a:fillRect/>
          </a:stretch>
        </p:blipFill>
        <p:spPr>
          <a:xfrm>
            <a:off x="5724128" y="588073"/>
            <a:ext cx="2808312" cy="4287931"/>
          </a:xfrm>
          <a:prstGeom prst="rect">
            <a:avLst/>
          </a:prstGeom>
        </p:spPr>
      </p:pic>
    </p:spTree>
    <p:extLst>
      <p:ext uri="{BB962C8B-B14F-4D97-AF65-F5344CB8AC3E}">
        <p14:creationId xmlns:p14="http://schemas.microsoft.com/office/powerpoint/2010/main" val="107558006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r">
          <a:spcBef>
            <a:spcPct val="0"/>
          </a:spcBef>
          <a:defRPr sz="2400" dirty="0">
            <a:solidFill>
              <a:schemeClr val="bg1"/>
            </a:solidFill>
            <a:latin typeface="+mj-lt"/>
            <a:ea typeface="微软雅黑" pitchFamily="34" charset="-122"/>
            <a:cs typeface="+mj-cs"/>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
  <TotalTime>710</TotalTime>
  <Words>2783</Words>
  <Application>Microsoft Office PowerPoint</Application>
  <PresentationFormat>全屏显示(16:9)</PresentationFormat>
  <Paragraphs>164</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办公自动化2010项目化教程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HHQ</dc:creator>
  <cp:lastModifiedBy>李青野</cp:lastModifiedBy>
  <cp:revision>73</cp:revision>
  <dcterms:created xsi:type="dcterms:W3CDTF">2012-12-10T14:51:58Z</dcterms:created>
  <dcterms:modified xsi:type="dcterms:W3CDTF">2015-09-28T07:37:58Z</dcterms:modified>
</cp:coreProperties>
</file>