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52"/>
  </p:notesMasterIdLst>
  <p:sldIdLst>
    <p:sldId id="2604" r:id="rId2"/>
    <p:sldId id="2662" r:id="rId3"/>
    <p:sldId id="2663" r:id="rId4"/>
    <p:sldId id="2689" r:id="rId5"/>
    <p:sldId id="2690" r:id="rId6"/>
    <p:sldId id="2691" r:id="rId7"/>
    <p:sldId id="2692" r:id="rId8"/>
    <p:sldId id="2693" r:id="rId9"/>
    <p:sldId id="2694" r:id="rId10"/>
    <p:sldId id="2695" r:id="rId11"/>
    <p:sldId id="2696" r:id="rId12"/>
    <p:sldId id="2697" r:id="rId13"/>
    <p:sldId id="2698" r:id="rId14"/>
    <p:sldId id="2699" r:id="rId15"/>
    <p:sldId id="2700" r:id="rId16"/>
    <p:sldId id="2702" r:id="rId17"/>
    <p:sldId id="2701" r:id="rId18"/>
    <p:sldId id="2703" r:id="rId19"/>
    <p:sldId id="2704" r:id="rId20"/>
    <p:sldId id="2705" r:id="rId21"/>
    <p:sldId id="2706" r:id="rId22"/>
    <p:sldId id="2707" r:id="rId23"/>
    <p:sldId id="2708" r:id="rId24"/>
    <p:sldId id="2709" r:id="rId25"/>
    <p:sldId id="2710" r:id="rId26"/>
    <p:sldId id="2711" r:id="rId27"/>
    <p:sldId id="2713" r:id="rId28"/>
    <p:sldId id="2714" r:id="rId29"/>
    <p:sldId id="2712" r:id="rId30"/>
    <p:sldId id="2715" r:id="rId31"/>
    <p:sldId id="2716" r:id="rId32"/>
    <p:sldId id="2717" r:id="rId33"/>
    <p:sldId id="2718" r:id="rId34"/>
    <p:sldId id="2719" r:id="rId35"/>
    <p:sldId id="2720" r:id="rId36"/>
    <p:sldId id="2721" r:id="rId37"/>
    <p:sldId id="2722" r:id="rId38"/>
    <p:sldId id="2723" r:id="rId39"/>
    <p:sldId id="2724" r:id="rId40"/>
    <p:sldId id="2725" r:id="rId41"/>
    <p:sldId id="2726" r:id="rId42"/>
    <p:sldId id="2727" r:id="rId43"/>
    <p:sldId id="2728" r:id="rId44"/>
    <p:sldId id="2729" r:id="rId45"/>
    <p:sldId id="2730" r:id="rId46"/>
    <p:sldId id="2731" r:id="rId47"/>
    <p:sldId id="2732" r:id="rId48"/>
    <p:sldId id="2733" r:id="rId49"/>
    <p:sldId id="2734" r:id="rId50"/>
    <p:sldId id="2735" r:id="rId51"/>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00FF"/>
    <a:srgbClr val="0099CC"/>
    <a:srgbClr val="0000FF"/>
    <a:srgbClr val="FF00FF"/>
    <a:srgbClr val="CCFF33"/>
    <a:srgbClr val="00CC00"/>
    <a:srgbClr val="FFFF00"/>
    <a:srgbClr val="0066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3"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3"/>
                                        </p:tgtEl>
                                        <p:attrNameLst>
                                          <p:attrName>fillcolor</p:attrName>
                                        </p:attrNameLst>
                                      </p:cBhvr>
                                      <p:to>
                                        <a:schemeClr val="accent2"/>
                                      </p:to>
                                    </p:animClr>
                                    <p:set>
                                      <p:cBhvr>
                                        <p:cTn id="47" dur="2000" fill="hold"/>
                                        <p:tgtEl>
                                          <p:spTgt spid="13"/>
                                        </p:tgtEl>
                                        <p:attrNameLst>
                                          <p:attrName>fill.type</p:attrName>
                                        </p:attrNameLst>
                                      </p:cBhvr>
                                      <p:to>
                                        <p:strVal val="solid"/>
                                      </p:to>
                                    </p:set>
                                    <p:set>
                                      <p:cBhvr>
                                        <p:cTn id="48" dur="2000" fill="hold"/>
                                        <p:tgtEl>
                                          <p:spTgt spid="13"/>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3"/>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3"/>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3" grpId="0" bldLvl="0" animBg="1" autoUpdateAnimBg="0"/>
      <p:bldP spid="13" grpId="1" bldLvl="0" animBg="1" autoUpdateAnimBg="0"/>
      <p:bldP spid="13" grpId="2" bldLvl="0" animBg="1" autoUpdateAnimBg="0"/>
      <p:bldP spid="13"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a:t>
            </a:r>
            <a:r>
              <a:rPr lang="zh-CN" altLang="en-US" sz="2100" dirty="0">
                <a:latin typeface="Arial" pitchFamily="34" charset="0"/>
                <a:ea typeface="黑体" pitchFamily="49" charset="-122"/>
              </a:rPr>
              <a:t>花括号括起来的量，如</a:t>
            </a:r>
            <a:r>
              <a:rPr lang="en-US" altLang="zh-CN" sz="2100" dirty="0">
                <a:latin typeface="Arial" pitchFamily="34" charset="0"/>
                <a:ea typeface="黑体" pitchFamily="49" charset="-122"/>
              </a:rPr>
              <a:t>{11/08/2000}</a:t>
            </a:r>
            <a:r>
              <a:rPr lang="zh-CN" altLang="en-US" sz="2100" dirty="0">
                <a:latin typeface="Arial" pitchFamily="34" charset="0"/>
                <a:ea typeface="黑体" pitchFamily="49" charset="-122"/>
              </a:rPr>
              <a:t>，空白时间为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。时间日期型为</a:t>
            </a:r>
            <a:r>
              <a:rPr lang="en-US" altLang="zh-CN" sz="2100" dirty="0">
                <a:latin typeface="Arial" pitchFamily="34" charset="0"/>
                <a:ea typeface="黑体" pitchFamily="49" charset="-122"/>
              </a:rPr>
              <a:t>{11/08/2000 8</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45 a}</a:t>
            </a:r>
            <a:r>
              <a:rPr lang="zh-CN" altLang="en-US" sz="2100" dirty="0">
                <a:latin typeface="Arial" pitchFamily="34" charset="0"/>
                <a:ea typeface="黑体" pitchFamily="49" charset="-122"/>
              </a:rPr>
              <a:t>等。严格时间日期型可用</a:t>
            </a:r>
            <a:r>
              <a:rPr lang="en-US" altLang="zh-CN" sz="2100" dirty="0">
                <a:latin typeface="Arial" pitchFamily="34" charset="0"/>
                <a:ea typeface="黑体" pitchFamily="49" charset="-122"/>
              </a:rPr>
              <a:t>{^11/08/2000 8</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45 a}</a:t>
            </a:r>
            <a:r>
              <a:rPr lang="zh-CN" altLang="en-US" sz="2100" dirty="0">
                <a:latin typeface="Arial" pitchFamily="34" charset="0"/>
                <a:ea typeface="黑体" pitchFamily="49" charset="-122"/>
              </a:rPr>
              <a:t>表示。</a:t>
            </a:r>
          </a:p>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函数将一个字符串转换为一个日期，如</a:t>
            </a:r>
            <a:r>
              <a:rPr lang="en-US" altLang="zh-CN" sz="2100" dirty="0">
                <a:latin typeface="Arial" pitchFamily="34" charset="0"/>
                <a:ea typeface="黑体" pitchFamily="49" charset="-122"/>
              </a:rPr>
              <a:t>CTOD(″11/23/79″)</a:t>
            </a:r>
            <a:r>
              <a:rPr lang="zh-CN" altLang="en-US" sz="2100" dirty="0">
                <a:latin typeface="Arial" pitchFamily="34" charset="0"/>
                <a:ea typeface="黑体" pitchFamily="49" charset="-122"/>
              </a:rPr>
              <a:t>等。</a:t>
            </a:r>
          </a:p>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使用下面的命令对日期或日期时间常数进行明确检查。</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STRICTDATE TO [0 | 1 | 2]</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，默认值，关闭严格的日期格式检查；</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，指定所有的日期和日期时间常数必须符合严格的日期格式；</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：表示进行严格的日期格式检查，并且对</a:t>
            </a:r>
            <a:r>
              <a:rPr lang="en-US" altLang="zh-CN" sz="2100" dirty="0">
                <a:latin typeface="Arial" pitchFamily="34" charset="0"/>
                <a:ea typeface="黑体" pitchFamily="49" charset="-122"/>
              </a:rPr>
              <a:t>CTOD()</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CTOT()</a:t>
            </a:r>
            <a:r>
              <a:rPr lang="zh-CN" altLang="en-US" sz="2100" dirty="0">
                <a:latin typeface="Arial" pitchFamily="34" charset="0"/>
                <a:ea typeface="黑体" pitchFamily="49" charset="-122"/>
              </a:rPr>
              <a:t>函数的格式也有效。</a:t>
            </a:r>
          </a:p>
          <a:p>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再介绍几条影响日期格式的设置命令。</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SET MARK TO</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MARK TO</a:t>
            </a:r>
            <a:r>
              <a:rPr lang="zh-CN" altLang="en-US" sz="2100" dirty="0">
                <a:latin typeface="Arial" pitchFamily="34" charset="0"/>
                <a:ea typeface="黑体" pitchFamily="49" charset="-122"/>
              </a:rPr>
              <a:t>命令的功能用于设置显示日期型数据时使用的</a:t>
            </a:r>
            <a:r>
              <a:rPr lang="zh-CN" altLang="en-US" sz="2100" dirty="0" smtClean="0">
                <a:latin typeface="Arial" pitchFamily="34" charset="0"/>
                <a:ea typeface="黑体" pitchFamily="49" charset="-122"/>
              </a:rPr>
              <a:t>分隔符，   命令</a:t>
            </a:r>
            <a:r>
              <a:rPr lang="zh-CN" altLang="en-US" sz="2100" dirty="0">
                <a:latin typeface="Arial" pitchFamily="34" charset="0"/>
                <a:ea typeface="黑体" pitchFamily="49" charset="-122"/>
              </a:rPr>
              <a:t>格式如下：</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MARK TO [</a:t>
            </a:r>
            <a:r>
              <a:rPr lang="en-US" altLang="zh-CN" sz="2100" dirty="0" err="1">
                <a:latin typeface="Arial" pitchFamily="34" charset="0"/>
                <a:ea typeface="黑体" pitchFamily="49" charset="-122"/>
              </a:rPr>
              <a:t>cDelimiter</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cDelimiter</a:t>
            </a:r>
            <a:r>
              <a:rPr lang="zh-CN" altLang="en-US" sz="2100" dirty="0">
                <a:latin typeface="Arial" pitchFamily="34" charset="0"/>
                <a:ea typeface="黑体" pitchFamily="49" charset="-122"/>
              </a:rPr>
              <a:t>设置显示日期型数据时使用的分隔符，如“</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等。如果</a:t>
            </a:r>
            <a:r>
              <a:rPr lang="en-US" altLang="zh-CN" sz="2100" dirty="0">
                <a:latin typeface="Arial" pitchFamily="34" charset="0"/>
                <a:ea typeface="黑体" pitchFamily="49" charset="-122"/>
              </a:rPr>
              <a:t>SET MARK TO</a:t>
            </a:r>
            <a:r>
              <a:rPr lang="zh-CN" altLang="en-US" sz="2100" dirty="0">
                <a:latin typeface="Arial" pitchFamily="34" charset="0"/>
                <a:ea typeface="黑体" pitchFamily="49" charset="-122"/>
              </a:rPr>
              <a:t>命令中没有指定任何分隔符，执行该命令时表示恢复系统默认的斜杠分隔符</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47711" y="11663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．日期型常量</a:t>
            </a:r>
          </a:p>
        </p:txBody>
      </p:sp>
    </p:spTree>
    <p:extLst>
      <p:ext uri="{BB962C8B-B14F-4D97-AF65-F5344CB8AC3E}">
        <p14:creationId xmlns:p14="http://schemas.microsoft.com/office/powerpoint/2010/main" val="322421094"/>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SET DATE TO</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命令用于指定日期表达式和日期时间表达式的显示格式，命令格式如下：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DATE [TO] AMERICAN | ANSI | BRITISH | FRENCH | GERMAN </a:t>
            </a:r>
            <a:r>
              <a:rPr lang="en-US" altLang="zh-CN" sz="2100" dirty="0" smtClean="0">
                <a:solidFill>
                  <a:srgbClr val="FFFF00"/>
                </a:solidFill>
                <a:latin typeface="Arial" pitchFamily="34" charset="0"/>
                <a:ea typeface="黑体" pitchFamily="49" charset="-122"/>
              </a:rPr>
              <a:t>|ITALIAN </a:t>
            </a:r>
            <a:r>
              <a:rPr lang="en-US" altLang="zh-CN" sz="2100" dirty="0">
                <a:solidFill>
                  <a:srgbClr val="FFFF00"/>
                </a:solidFill>
                <a:latin typeface="Arial" pitchFamily="34" charset="0"/>
                <a:ea typeface="黑体" pitchFamily="49" charset="-122"/>
              </a:rPr>
              <a:t>| JAPAN | USA | MDY | DMY | YMD</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该命令中，</a:t>
            </a:r>
            <a:r>
              <a:rPr lang="en-US" altLang="zh-CN" sz="2100" dirty="0">
                <a:latin typeface="Arial" pitchFamily="34" charset="0"/>
                <a:ea typeface="黑体" pitchFamily="49" charset="-122"/>
              </a:rPr>
              <a:t>AMERICAN</a:t>
            </a:r>
            <a:r>
              <a:rPr lang="zh-CN" altLang="en-US" sz="2100" dirty="0">
                <a:latin typeface="Arial" pitchFamily="34" charset="0"/>
                <a:ea typeface="黑体" pitchFamily="49" charset="-122"/>
              </a:rPr>
              <a:t>等参数所定义的日期格式如表</a:t>
            </a:r>
            <a:r>
              <a:rPr lang="en-US" altLang="zh-CN" sz="2100" dirty="0">
                <a:latin typeface="Arial" pitchFamily="34" charset="0"/>
                <a:ea typeface="黑体" pitchFamily="49" charset="-122"/>
              </a:rPr>
              <a:t>2-3</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en-US" altLang="zh-CN" sz="2100" dirty="0">
              <a:latin typeface="Arial" pitchFamily="34" charset="0"/>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666304199"/>
              </p:ext>
            </p:extLst>
          </p:nvPr>
        </p:nvGraphicFramePr>
        <p:xfrm>
          <a:off x="2336938" y="2239291"/>
          <a:ext cx="5979478" cy="1645920"/>
        </p:xfrm>
        <a:graphic>
          <a:graphicData uri="http://schemas.openxmlformats.org/drawingml/2006/table">
            <a:tbl>
              <a:tblPr firstRow="1" firstCol="1" bandRow="1" bandCol="1"/>
              <a:tblGrid>
                <a:gridCol w="2162810"/>
                <a:gridCol w="1270635"/>
                <a:gridCol w="1303973"/>
                <a:gridCol w="1242060"/>
              </a:tblGrid>
              <a:tr h="0">
                <a:tc>
                  <a:txBody>
                    <a:bodyPr/>
                    <a:lstStyle/>
                    <a:p>
                      <a:pPr indent="0" algn="ctr" fontAlgn="ctr">
                        <a:spcAft>
                          <a:spcPts val="0"/>
                        </a:spcAft>
                      </a:pPr>
                      <a:r>
                        <a:rPr lang="zh-CN" sz="1800" dirty="0">
                          <a:effectLst/>
                          <a:latin typeface="Times New Roman"/>
                          <a:ea typeface="宋体"/>
                          <a:cs typeface="Times New Roman"/>
                        </a:rPr>
                        <a:t>短</a:t>
                      </a:r>
                      <a:r>
                        <a:rPr lang="en-US" sz="1800" dirty="0">
                          <a:effectLst/>
                          <a:latin typeface="Times New Roman"/>
                          <a:ea typeface="宋体"/>
                          <a:cs typeface="Times New Roman"/>
                        </a:rPr>
                        <a:t>  </a:t>
                      </a:r>
                      <a:r>
                        <a:rPr lang="zh-CN" sz="1800" dirty="0">
                          <a:effectLst/>
                          <a:latin typeface="Times New Roman"/>
                          <a:ea typeface="宋体"/>
                          <a:cs typeface="Times New Roman"/>
                        </a:rPr>
                        <a:t>语</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zh-CN" sz="1800" dirty="0">
                          <a:effectLst/>
                          <a:latin typeface="Times New Roman"/>
                          <a:ea typeface="宋体"/>
                          <a:cs typeface="Times New Roman"/>
                        </a:rPr>
                        <a:t>格</a:t>
                      </a:r>
                      <a:r>
                        <a:rPr lang="en-US" sz="1800" dirty="0">
                          <a:effectLst/>
                          <a:latin typeface="Times New Roman"/>
                          <a:ea typeface="宋体"/>
                          <a:cs typeface="Times New Roman"/>
                        </a:rPr>
                        <a:t>  </a:t>
                      </a:r>
                      <a:r>
                        <a:rPr lang="zh-CN" sz="1800" dirty="0">
                          <a:effectLst/>
                          <a:latin typeface="Times New Roman"/>
                          <a:ea typeface="宋体"/>
                          <a:cs typeface="Times New Roman"/>
                        </a:rPr>
                        <a:t>式</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zh-CN" sz="1800">
                          <a:effectLst/>
                          <a:latin typeface="Times New Roman"/>
                          <a:ea typeface="宋体"/>
                          <a:cs typeface="Times New Roman"/>
                        </a:rPr>
                        <a:t>短</a:t>
                      </a:r>
                      <a:r>
                        <a:rPr lang="en-US" sz="1800">
                          <a:effectLst/>
                          <a:latin typeface="Times New Roman"/>
                          <a:ea typeface="宋体"/>
                          <a:cs typeface="Times New Roman"/>
                        </a:rPr>
                        <a:t>  </a:t>
                      </a:r>
                      <a:r>
                        <a:rPr lang="zh-CN" sz="1800">
                          <a:effectLst/>
                          <a:latin typeface="Times New Roman"/>
                          <a:ea typeface="宋体"/>
                          <a:cs typeface="Times New Roman"/>
                        </a:rPr>
                        <a:t>语</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zh-CN" sz="1800">
                          <a:effectLst/>
                          <a:latin typeface="Times New Roman"/>
                          <a:ea typeface="宋体"/>
                          <a:cs typeface="Times New Roman"/>
                        </a:rPr>
                        <a:t>格</a:t>
                      </a:r>
                      <a:r>
                        <a:rPr lang="en-US" sz="1800">
                          <a:effectLst/>
                          <a:latin typeface="Times New Roman"/>
                          <a:ea typeface="宋体"/>
                          <a:cs typeface="Times New Roman"/>
                        </a:rPr>
                        <a:t>  </a:t>
                      </a:r>
                      <a:r>
                        <a:rPr lang="zh-CN" sz="1800">
                          <a:effectLst/>
                          <a:latin typeface="Times New Roman"/>
                          <a:ea typeface="宋体"/>
                          <a:cs typeface="Times New Roman"/>
                        </a:rPr>
                        <a:t>式</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indent="0" algn="just" fontAlgn="ctr">
                        <a:spcAft>
                          <a:spcPts val="0"/>
                        </a:spcAft>
                      </a:pPr>
                      <a:r>
                        <a:rPr lang="en-US" sz="1800">
                          <a:effectLst/>
                          <a:latin typeface="Times New Roman"/>
                          <a:ea typeface="宋体"/>
                          <a:cs typeface="Times New Roman"/>
                        </a:rPr>
                        <a:t>AMERICAN</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dirty="0">
                          <a:effectLst/>
                          <a:latin typeface="Times New Roman"/>
                          <a:ea typeface="宋体"/>
                          <a:cs typeface="Times New Roman"/>
                        </a:rPr>
                        <a:t>mm/</a:t>
                      </a:r>
                      <a:r>
                        <a:rPr lang="en-US" sz="1800" dirty="0" err="1">
                          <a:effectLst/>
                          <a:latin typeface="Times New Roman"/>
                          <a:ea typeface="宋体"/>
                          <a:cs typeface="Times New Roman"/>
                        </a:rPr>
                        <a:t>dd</a:t>
                      </a:r>
                      <a:r>
                        <a:rPr lang="en-US" sz="1800" dirty="0">
                          <a:effectLst/>
                          <a:latin typeface="Times New Roman"/>
                          <a:ea typeface="宋体"/>
                          <a:cs typeface="Times New Roman"/>
                        </a:rPr>
                        <a:t>/</a:t>
                      </a:r>
                      <a:r>
                        <a:rPr lang="en-US" sz="1800" dirty="0" err="1">
                          <a:effectLst/>
                          <a:latin typeface="Times New Roman"/>
                          <a:ea typeface="宋体"/>
                          <a:cs typeface="Times New Roman"/>
                        </a:rPr>
                        <a:t>yy</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just" fontAlgn="ctr">
                        <a:spcAft>
                          <a:spcPts val="0"/>
                        </a:spcAft>
                      </a:pPr>
                      <a:r>
                        <a:rPr lang="en-US" sz="1800" dirty="0">
                          <a:effectLst/>
                          <a:latin typeface="Times New Roman"/>
                          <a:ea typeface="宋体"/>
                          <a:cs typeface="Times New Roman"/>
                        </a:rPr>
                        <a:t>ANSI</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yy.mm.dd</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indent="0" algn="just" fontAlgn="ctr">
                        <a:spcAft>
                          <a:spcPts val="0"/>
                        </a:spcAft>
                      </a:pPr>
                      <a:r>
                        <a:rPr lang="en-US" sz="1800">
                          <a:effectLst/>
                          <a:latin typeface="Times New Roman"/>
                          <a:ea typeface="宋体"/>
                          <a:cs typeface="Times New Roman"/>
                        </a:rPr>
                        <a:t>BRITISH / FRENCH</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dd/mm/yy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just" fontAlgn="ctr">
                        <a:spcAft>
                          <a:spcPts val="0"/>
                        </a:spcAft>
                      </a:pPr>
                      <a:r>
                        <a:rPr lang="en-US" sz="1800" dirty="0">
                          <a:effectLst/>
                          <a:latin typeface="Times New Roman"/>
                          <a:ea typeface="宋体"/>
                          <a:cs typeface="Times New Roman"/>
                        </a:rPr>
                        <a:t>GERMAN</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dd.mm.yy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indent="0" algn="just" fontAlgn="ctr">
                        <a:spcAft>
                          <a:spcPts val="0"/>
                        </a:spcAft>
                      </a:pPr>
                      <a:r>
                        <a:rPr lang="en-US" sz="1800">
                          <a:effectLst/>
                          <a:latin typeface="Times New Roman"/>
                          <a:ea typeface="宋体"/>
                          <a:cs typeface="Times New Roman"/>
                        </a:rPr>
                        <a:t>ITALIAN</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dd-mm-yy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just" fontAlgn="ctr">
                        <a:spcAft>
                          <a:spcPts val="0"/>
                        </a:spcAft>
                      </a:pPr>
                      <a:r>
                        <a:rPr lang="en-US" sz="1800" dirty="0">
                          <a:effectLst/>
                          <a:latin typeface="Times New Roman"/>
                          <a:ea typeface="宋体"/>
                          <a:cs typeface="Times New Roman"/>
                        </a:rPr>
                        <a:t>JAPAN</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dirty="0" err="1">
                          <a:effectLst/>
                          <a:latin typeface="Times New Roman"/>
                          <a:ea typeface="宋体"/>
                          <a:cs typeface="Times New Roman"/>
                        </a:rPr>
                        <a:t>yy</a:t>
                      </a:r>
                      <a:r>
                        <a:rPr lang="en-US" sz="1800" dirty="0">
                          <a:effectLst/>
                          <a:latin typeface="Times New Roman"/>
                          <a:ea typeface="宋体"/>
                          <a:cs typeface="Times New Roman"/>
                        </a:rPr>
                        <a:t>/mm/</a:t>
                      </a:r>
                      <a:r>
                        <a:rPr lang="en-US" sz="1800" dirty="0" err="1">
                          <a:effectLst/>
                          <a:latin typeface="Times New Roman"/>
                          <a:ea typeface="宋体"/>
                          <a:cs typeface="Times New Roman"/>
                        </a:rPr>
                        <a:t>dd</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indent="0" algn="just" fontAlgn="ctr">
                        <a:spcAft>
                          <a:spcPts val="0"/>
                        </a:spcAft>
                      </a:pPr>
                      <a:r>
                        <a:rPr lang="en-US" sz="1800">
                          <a:effectLst/>
                          <a:latin typeface="Times New Roman"/>
                          <a:ea typeface="宋体"/>
                          <a:cs typeface="Times New Roman"/>
                        </a:rPr>
                        <a:t>USA</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mm-dd-yy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just" fontAlgn="ctr">
                        <a:spcAft>
                          <a:spcPts val="0"/>
                        </a:spcAft>
                      </a:pPr>
                      <a:r>
                        <a:rPr lang="en-US" sz="1800">
                          <a:effectLst/>
                          <a:latin typeface="Times New Roman"/>
                          <a:ea typeface="宋体"/>
                          <a:cs typeface="Times New Roman"/>
                        </a:rPr>
                        <a:t>MDY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dirty="0">
                          <a:effectLst/>
                          <a:latin typeface="Times New Roman"/>
                          <a:ea typeface="宋体"/>
                          <a:cs typeface="Times New Roman"/>
                        </a:rPr>
                        <a:t>mm/</a:t>
                      </a:r>
                      <a:r>
                        <a:rPr lang="en-US" sz="1800" dirty="0" err="1">
                          <a:effectLst/>
                          <a:latin typeface="Times New Roman"/>
                          <a:ea typeface="宋体"/>
                          <a:cs typeface="Times New Roman"/>
                        </a:rPr>
                        <a:t>dd</a:t>
                      </a:r>
                      <a:r>
                        <a:rPr lang="en-US" sz="1800" dirty="0">
                          <a:effectLst/>
                          <a:latin typeface="Times New Roman"/>
                          <a:ea typeface="宋体"/>
                          <a:cs typeface="Times New Roman"/>
                        </a:rPr>
                        <a:t>/</a:t>
                      </a:r>
                      <a:r>
                        <a:rPr lang="en-US" sz="1800" dirty="0" err="1">
                          <a:effectLst/>
                          <a:latin typeface="Times New Roman"/>
                          <a:ea typeface="宋体"/>
                          <a:cs typeface="Times New Roman"/>
                        </a:rPr>
                        <a:t>yy</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indent="0" algn="just" fontAlgn="ctr">
                        <a:spcAft>
                          <a:spcPts val="0"/>
                        </a:spcAft>
                      </a:pPr>
                      <a:r>
                        <a:rPr lang="en-US" sz="1800">
                          <a:effectLst/>
                          <a:latin typeface="Times New Roman"/>
                          <a:ea typeface="宋体"/>
                          <a:cs typeface="Times New Roman"/>
                        </a:rPr>
                        <a:t>DMY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a:effectLst/>
                          <a:latin typeface="Times New Roman"/>
                          <a:ea typeface="宋体"/>
                          <a:cs typeface="Times New Roman"/>
                        </a:rPr>
                        <a:t>dd/mm/yy</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just" fontAlgn="ctr">
                        <a:spcAft>
                          <a:spcPts val="0"/>
                        </a:spcAft>
                      </a:pPr>
                      <a:r>
                        <a:rPr lang="en-US" sz="1800">
                          <a:effectLst/>
                          <a:latin typeface="Times New Roman"/>
                          <a:ea typeface="宋体"/>
                          <a:cs typeface="Times New Roman"/>
                        </a:rPr>
                        <a:t>YMD</a:t>
                      </a:r>
                      <a:endParaRPr lang="zh-CN" sz="18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fontAlgn="ctr">
                        <a:spcAft>
                          <a:spcPts val="0"/>
                        </a:spcAft>
                      </a:pPr>
                      <a:r>
                        <a:rPr lang="en-US" sz="1800" dirty="0" err="1">
                          <a:effectLst/>
                          <a:latin typeface="Times New Roman"/>
                          <a:ea typeface="宋体"/>
                          <a:cs typeface="Times New Roman"/>
                        </a:rPr>
                        <a:t>yy</a:t>
                      </a:r>
                      <a:r>
                        <a:rPr lang="en-US" sz="1800" dirty="0">
                          <a:effectLst/>
                          <a:latin typeface="Times New Roman"/>
                          <a:ea typeface="宋体"/>
                          <a:cs typeface="Times New Roman"/>
                        </a:rPr>
                        <a:t>/mm/</a:t>
                      </a:r>
                      <a:r>
                        <a:rPr lang="en-US" sz="1800" dirty="0" err="1">
                          <a:effectLst/>
                          <a:latin typeface="Times New Roman"/>
                          <a:ea typeface="宋体"/>
                          <a:cs typeface="Times New Roman"/>
                        </a:rPr>
                        <a:t>dd</a:t>
                      </a:r>
                      <a:endParaRPr lang="zh-CN" sz="18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矩形 5"/>
          <p:cNvSpPr/>
          <p:nvPr/>
        </p:nvSpPr>
        <p:spPr>
          <a:xfrm>
            <a:off x="75721" y="2708920"/>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2-3  </a:t>
            </a:r>
            <a:r>
              <a:rPr lang="zh-CN" altLang="en-US" dirty="0">
                <a:solidFill>
                  <a:srgbClr val="FFFFFF"/>
                </a:solidFill>
                <a:latin typeface="Arial" pitchFamily="34" charset="0"/>
                <a:ea typeface="黑体" pitchFamily="49" charset="-122"/>
              </a:rPr>
              <a:t>常用日期格式</a:t>
            </a:r>
          </a:p>
        </p:txBody>
      </p:sp>
      <p:sp>
        <p:nvSpPr>
          <p:cNvPr id="7" name="Rectangle 4"/>
          <p:cNvSpPr>
            <a:spLocks noChangeArrowheads="1"/>
          </p:cNvSpPr>
          <p:nvPr/>
        </p:nvSpPr>
        <p:spPr bwMode="auto">
          <a:xfrm>
            <a:off x="74613" y="4005064"/>
            <a:ext cx="899795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⑶</a:t>
            </a:r>
            <a:r>
              <a:rPr lang="en-US" altLang="zh-CN" sz="2100" dirty="0">
                <a:latin typeface="Arial" pitchFamily="34" charset="0"/>
                <a:ea typeface="黑体" pitchFamily="49" charset="-122"/>
              </a:rPr>
              <a:t>SET CENTURY ON/OFF</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此</a:t>
            </a:r>
            <a:r>
              <a:rPr lang="zh-CN" altLang="en-US" sz="2100" dirty="0">
                <a:latin typeface="Arial" pitchFamily="34" charset="0"/>
                <a:ea typeface="黑体" pitchFamily="49" charset="-122"/>
              </a:rPr>
              <a:t>命令用于设置显示日期型数据时是否显示世纪，命令使用格式如下：</a:t>
            </a:r>
          </a:p>
          <a:p>
            <a:r>
              <a:rPr lang="en-US" altLang="zh-CN" sz="2100" dirty="0">
                <a:solidFill>
                  <a:srgbClr val="FFFF00"/>
                </a:solidFill>
                <a:latin typeface="Arial" pitchFamily="34" charset="0"/>
                <a:ea typeface="黑体" pitchFamily="49" charset="-122"/>
              </a:rPr>
              <a:t>SET CENTURY ON/OFF</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2-5】  </a:t>
            </a:r>
            <a:r>
              <a:rPr lang="zh-CN" altLang="en-US" sz="2100" dirty="0">
                <a:latin typeface="Arial" pitchFamily="34" charset="0"/>
                <a:ea typeface="黑体" pitchFamily="49" charset="-122"/>
              </a:rPr>
              <a:t>在命令窗口中输入下面的命令序列</a:t>
            </a:r>
            <a:r>
              <a:rPr lang="zh-CN" altLang="en-US" sz="2100" dirty="0" smtClean="0">
                <a:latin typeface="Arial" pitchFamily="34" charset="0"/>
                <a:ea typeface="黑体" pitchFamily="49" charset="-122"/>
              </a:rPr>
              <a:t>，设置</a:t>
            </a:r>
            <a:r>
              <a:rPr lang="zh-CN" altLang="en-US" sz="2100" dirty="0">
                <a:latin typeface="Arial" pitchFamily="34" charset="0"/>
                <a:ea typeface="黑体" pitchFamily="49" charset="-122"/>
              </a:rPr>
              <a:t>年月日格式。</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CENTURY ON     	   </a:t>
            </a:r>
            <a:r>
              <a:rPr lang="en-US" altLang="zh-CN" sz="2100" dirty="0" smtClean="0">
                <a:latin typeface="Arial" pitchFamily="34" charset="0"/>
                <a:ea typeface="黑体" pitchFamily="49" charset="-122"/>
              </a:rPr>
              <a:t>&amp;&amp; </a:t>
            </a:r>
            <a:r>
              <a:rPr lang="zh-CN" altLang="en-US" sz="2100" dirty="0">
                <a:latin typeface="Arial" pitchFamily="34" charset="0"/>
                <a:ea typeface="黑体" pitchFamily="49" charset="-122"/>
              </a:rPr>
              <a:t>设置</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位数字年份</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MARK TO         	   </a:t>
            </a:r>
            <a:r>
              <a:rPr lang="en-US" altLang="zh-CN" sz="2100" dirty="0" smtClean="0">
                <a:latin typeface="Arial" pitchFamily="34" charset="0"/>
                <a:ea typeface="黑体" pitchFamily="49" charset="-122"/>
              </a:rPr>
              <a:t>&amp;&amp; </a:t>
            </a:r>
            <a:r>
              <a:rPr lang="zh-CN" altLang="en-US" sz="2100" dirty="0">
                <a:latin typeface="Arial" pitchFamily="34" charset="0"/>
                <a:ea typeface="黑体" pitchFamily="49" charset="-122"/>
              </a:rPr>
              <a:t>恢复系统默认的斜杠日期分隔符</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DATE TO YMD    	   </a:t>
            </a:r>
            <a:r>
              <a:rPr lang="en-US" altLang="zh-CN" sz="2100" dirty="0" smtClean="0">
                <a:latin typeface="Arial" pitchFamily="34" charset="0"/>
                <a:ea typeface="黑体" pitchFamily="49" charset="-122"/>
              </a:rPr>
              <a:t>&amp;&amp; </a:t>
            </a:r>
            <a:r>
              <a:rPr lang="zh-CN" altLang="en-US" sz="2100" dirty="0">
                <a:latin typeface="Arial" pitchFamily="34" charset="0"/>
                <a:ea typeface="黑体" pitchFamily="49" charset="-122"/>
              </a:rPr>
              <a:t>设置年月日格式</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2011-08-12</a:t>
            </a:r>
            <a:r>
              <a:rPr lang="en-US" altLang="zh-CN" sz="2100" dirty="0" smtClean="0">
                <a:latin typeface="Arial" pitchFamily="34" charset="0"/>
                <a:ea typeface="黑体" pitchFamily="49" charset="-122"/>
              </a:rPr>
              <a:t>}                     &amp;&amp;</a:t>
            </a:r>
            <a:r>
              <a:rPr lang="zh-CN" altLang="en-US" sz="2100" dirty="0" smtClean="0">
                <a:latin typeface="Arial" pitchFamily="34" charset="0"/>
                <a:ea typeface="黑体" pitchFamily="49" charset="-122"/>
              </a:rPr>
              <a:t>屏幕</a:t>
            </a:r>
            <a:r>
              <a:rPr lang="zh-CN" altLang="en-US" sz="2100" dirty="0">
                <a:latin typeface="Arial" pitchFamily="34" charset="0"/>
                <a:ea typeface="黑体" pitchFamily="49" charset="-122"/>
              </a:rPr>
              <a:t>上显示以下结果</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2011/08/12</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5480575"/>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9586" y="551532"/>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逻辑</a:t>
            </a:r>
            <a:r>
              <a:rPr lang="zh-CN" altLang="en-US" sz="2100" dirty="0">
                <a:latin typeface="Arial" pitchFamily="34" charset="0"/>
                <a:ea typeface="黑体" pitchFamily="49" charset="-122"/>
              </a:rPr>
              <a:t>型常量只有两个值，即</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（真）和</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（假）。</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（真）也可写成</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.y.</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（假）也可写成</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.n.</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59586" y="11663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．逻辑型常量</a:t>
            </a:r>
          </a:p>
        </p:txBody>
      </p:sp>
      <p:sp>
        <p:nvSpPr>
          <p:cNvPr id="5" name="Rectangle 3"/>
          <p:cNvSpPr>
            <a:spLocks noChangeArrowheads="1"/>
          </p:cNvSpPr>
          <p:nvPr/>
        </p:nvSpPr>
        <p:spPr bwMode="auto">
          <a:xfrm>
            <a:off x="59586" y="2432376"/>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a:t>
            </a:r>
            <a:r>
              <a:rPr lang="zh-CN" altLang="en-US" sz="2200" dirty="0">
                <a:ea typeface="黑体" pitchFamily="49" charset="-122"/>
              </a:rPr>
              <a:t>．符号常量</a:t>
            </a:r>
          </a:p>
        </p:txBody>
      </p:sp>
      <p:sp>
        <p:nvSpPr>
          <p:cNvPr id="6" name="Rectangle 3"/>
          <p:cNvSpPr>
            <a:spLocks noChangeArrowheads="1"/>
          </p:cNvSpPr>
          <p:nvPr/>
        </p:nvSpPr>
        <p:spPr bwMode="auto">
          <a:xfrm>
            <a:off x="59586" y="127450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．货币型常量</a:t>
            </a:r>
          </a:p>
        </p:txBody>
      </p:sp>
      <p:sp>
        <p:nvSpPr>
          <p:cNvPr id="7" name="Rectangle 4"/>
          <p:cNvSpPr>
            <a:spLocks noChangeArrowheads="1"/>
          </p:cNvSpPr>
          <p:nvPr/>
        </p:nvSpPr>
        <p:spPr bwMode="auto">
          <a:xfrm>
            <a:off x="59586" y="1709404"/>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以</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符号开头并四舍五入到小数</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位的数值型数据，如</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$23.45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$12.34567</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8" name="Rectangle 4"/>
          <p:cNvSpPr>
            <a:spLocks noChangeArrowheads="1"/>
          </p:cNvSpPr>
          <p:nvPr/>
        </p:nvSpPr>
        <p:spPr bwMode="auto">
          <a:xfrm>
            <a:off x="59586" y="2867275"/>
            <a:ext cx="8997950" cy="3874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最</a:t>
            </a:r>
            <a:r>
              <a:rPr lang="zh-CN" altLang="en-US" sz="2100" dirty="0">
                <a:latin typeface="Arial" pitchFamily="34" charset="0"/>
                <a:ea typeface="黑体" pitchFamily="49" charset="-122"/>
              </a:rPr>
              <a:t>常用的符号常量也有上述的</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个类型，但它必须用预编译</a:t>
            </a:r>
            <a:r>
              <a:rPr lang="zh-CN" altLang="en-US" sz="2100" dirty="0" smtClean="0">
                <a:latin typeface="Arial" pitchFamily="34" charset="0"/>
                <a:ea typeface="黑体" pitchFamily="49" charset="-122"/>
              </a:rPr>
              <a:t>指令 </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DEFINE</a:t>
            </a:r>
            <a:r>
              <a:rPr lang="zh-CN" altLang="en-US" sz="2100" dirty="0">
                <a:latin typeface="Arial" pitchFamily="34" charset="0"/>
                <a:ea typeface="黑体" pitchFamily="49" charset="-122"/>
              </a:rPr>
              <a:t>进行预定义，方可使用。预定义的格式为：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DEFINE </a:t>
            </a:r>
            <a:r>
              <a:rPr lang="en-US" altLang="zh-CN" sz="2100" dirty="0" err="1">
                <a:solidFill>
                  <a:srgbClr val="FFFF00"/>
                </a:solidFill>
                <a:latin typeface="Arial" pitchFamily="34" charset="0"/>
                <a:ea typeface="黑体" pitchFamily="49" charset="-122"/>
              </a:rPr>
              <a:t>ConstantName</a:t>
            </a:r>
            <a:r>
              <a:rPr lang="en-US" altLang="zh-CN" sz="2100" dirty="0">
                <a:solidFill>
                  <a:srgbClr val="FFFF00"/>
                </a:solidFill>
                <a:latin typeface="Arial" pitchFamily="34" charset="0"/>
                <a:ea typeface="黑体" pitchFamily="49" charset="-122"/>
              </a:rPr>
              <a:t> Expression</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ConstantName</a:t>
            </a:r>
            <a:r>
              <a:rPr lang="zh-CN" altLang="en-US" sz="2100" dirty="0">
                <a:latin typeface="Arial" pitchFamily="34" charset="0"/>
                <a:ea typeface="黑体" pitchFamily="49" charset="-122"/>
              </a:rPr>
              <a:t>为符号常量名称，</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为要对符号常量预定义的值。</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符号常量不再使用时，可通过</a:t>
            </a:r>
            <a:r>
              <a:rPr lang="en-US" altLang="zh-CN" sz="2100" dirty="0">
                <a:latin typeface="Arial" pitchFamily="34" charset="0"/>
                <a:ea typeface="黑体" pitchFamily="49" charset="-122"/>
              </a:rPr>
              <a:t>#UNDEF</a:t>
            </a:r>
            <a:r>
              <a:rPr lang="zh-CN" altLang="en-US" sz="2100" dirty="0">
                <a:latin typeface="Arial" pitchFamily="34" charset="0"/>
                <a:ea typeface="黑体" pitchFamily="49" charset="-122"/>
              </a:rPr>
              <a:t>语句予以释放。格式为：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UNDEF </a:t>
            </a:r>
            <a:r>
              <a:rPr lang="en-US" altLang="zh-CN" sz="2100" dirty="0" err="1">
                <a:solidFill>
                  <a:srgbClr val="FFFF00"/>
                </a:solidFill>
                <a:latin typeface="Arial" pitchFamily="34" charset="0"/>
                <a:ea typeface="黑体" pitchFamily="49" charset="-122"/>
              </a:rPr>
              <a:t>ConstantName</a:t>
            </a:r>
            <a:endParaRPr lang="en-US" altLang="zh-CN" sz="2100" dirty="0">
              <a:solidFill>
                <a:srgbClr val="FFFF00"/>
              </a:solidFill>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2-6】  </a:t>
            </a:r>
            <a:r>
              <a:rPr lang="zh-CN" altLang="en-US" sz="2100" dirty="0">
                <a:latin typeface="Arial" pitchFamily="34" charset="0"/>
                <a:ea typeface="黑体" pitchFamily="49" charset="-122"/>
              </a:rPr>
              <a:t>在命令执行的开始定义符号常量</a:t>
            </a:r>
            <a:r>
              <a:rPr lang="en-US" altLang="zh-CN" sz="2100" dirty="0">
                <a:latin typeface="Arial" pitchFamily="34" charset="0"/>
                <a:ea typeface="黑体" pitchFamily="49" charset="-122"/>
              </a:rPr>
              <a:t>PI</a:t>
            </a:r>
            <a:r>
              <a:rPr lang="zh-CN" altLang="en-US" sz="2100" dirty="0">
                <a:latin typeface="Arial" pitchFamily="34" charset="0"/>
                <a:ea typeface="黑体" pitchFamily="49" charset="-122"/>
              </a:rPr>
              <a:t>，表示圆周率</a:t>
            </a:r>
            <a:r>
              <a:rPr lang="en-US" altLang="zh-CN" sz="2100" dirty="0">
                <a:latin typeface="Arial" pitchFamily="34" charset="0"/>
                <a:ea typeface="黑体" pitchFamily="49" charset="-122"/>
              </a:rPr>
              <a:t>3.1415926</a:t>
            </a:r>
            <a:r>
              <a:rPr lang="zh-CN" altLang="en-US" sz="2100" dirty="0">
                <a:latin typeface="Arial" pitchFamily="34" charset="0"/>
                <a:ea typeface="黑体" pitchFamily="49" charset="-122"/>
              </a:rPr>
              <a:t>，设圆半径</a:t>
            </a:r>
            <a:r>
              <a:rPr lang="en-US" altLang="zh-CN" sz="2100" dirty="0">
                <a:latin typeface="Arial" pitchFamily="34" charset="0"/>
                <a:ea typeface="黑体" pitchFamily="49" charset="-122"/>
              </a:rPr>
              <a:t>R=10</a:t>
            </a:r>
            <a:r>
              <a:rPr lang="zh-CN" altLang="en-US" sz="2100" dirty="0">
                <a:latin typeface="Arial" pitchFamily="34" charset="0"/>
                <a:ea typeface="黑体" pitchFamily="49" charset="-122"/>
              </a:rPr>
              <a:t>，求出圆的周长和面积</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在命令窗口中依次执行下面的命令序列：</a:t>
            </a:r>
          </a:p>
          <a:p>
            <a:r>
              <a:rPr lang="en-US" altLang="zh-CN" sz="2100" dirty="0" smtClean="0">
                <a:latin typeface="Arial" pitchFamily="34" charset="0"/>
                <a:ea typeface="黑体" pitchFamily="49" charset="-122"/>
              </a:rPr>
              <a:t>       #DEFINE PI 3.1415926</a:t>
            </a:r>
          </a:p>
          <a:p>
            <a:r>
              <a:rPr lang="zh-CN" altLang="en-US" sz="2100" dirty="0" smtClean="0">
                <a:latin typeface="Arial" pitchFamily="34" charset="0"/>
                <a:ea typeface="黑体" pitchFamily="49" charset="-122"/>
              </a:rPr>
              <a:t>       其余略，参见</a:t>
            </a:r>
            <a:r>
              <a:rPr lang="en-US" altLang="zh-CN" sz="2100" dirty="0" smtClean="0">
                <a:latin typeface="Arial" pitchFamily="34" charset="0"/>
                <a:ea typeface="黑体" pitchFamily="49" charset="-122"/>
              </a:rPr>
              <a:t>P47</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775478128"/>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9375" y="584699"/>
            <a:ext cx="8997950" cy="2952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数据处理过程中，其值可以改变的量称为变量。一个变量必须有一个名字和相应的</a:t>
            </a:r>
            <a:r>
              <a:rPr lang="zh-CN" altLang="en-US" sz="2100" dirty="0" smtClean="0">
                <a:latin typeface="Arial" pitchFamily="34" charset="0"/>
                <a:ea typeface="黑体" pitchFamily="49" charset="-122"/>
              </a:rPr>
              <a:t>数据类型。</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变量分为内存</a:t>
            </a:r>
            <a:r>
              <a:rPr lang="zh-CN" altLang="en-US" sz="2100" dirty="0">
                <a:latin typeface="Arial" pitchFamily="34" charset="0"/>
                <a:ea typeface="黑体" pitchFamily="49" charset="-122"/>
              </a:rPr>
              <a:t>变量（又称为临时变量</a:t>
            </a:r>
            <a:r>
              <a:rPr lang="zh-CN" altLang="en-US" sz="2100" dirty="0" smtClean="0">
                <a:latin typeface="Arial" pitchFamily="34" charset="0"/>
                <a:ea typeface="黑体" pitchFamily="49" charset="-122"/>
              </a:rPr>
              <a:t>）和字段名</a:t>
            </a:r>
            <a:r>
              <a:rPr lang="zh-CN" altLang="en-US" sz="2100" dirty="0">
                <a:latin typeface="Arial" pitchFamily="34" charset="0"/>
                <a:ea typeface="黑体" pitchFamily="49" charset="-122"/>
              </a:rPr>
              <a:t>变量</a:t>
            </a:r>
            <a:r>
              <a:rPr lang="zh-CN" altLang="en-US" sz="2100" dirty="0" smtClean="0">
                <a:latin typeface="Arial" pitchFamily="34" charset="0"/>
                <a:ea typeface="黑体" pitchFamily="49" charset="-122"/>
              </a:rPr>
              <a:t>。另外</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还提供了一系列系统内存变量，供用户使用，系统内存变量由系统规定。</a:t>
            </a: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定义</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种内存变量：字符型、数值型、逻辑型、日期型、日期时间型和屏幕型内存变量</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最多允许</a:t>
            </a:r>
            <a:r>
              <a:rPr lang="en-US" altLang="zh-CN" sz="2100" dirty="0">
                <a:latin typeface="Arial" pitchFamily="34" charset="0"/>
                <a:ea typeface="黑体" pitchFamily="49" charset="-122"/>
              </a:rPr>
              <a:t>65000</a:t>
            </a:r>
            <a:r>
              <a:rPr lang="zh-CN" altLang="en-US" sz="2100" dirty="0">
                <a:latin typeface="Arial" pitchFamily="34" charset="0"/>
                <a:ea typeface="黑体" pitchFamily="49" charset="-122"/>
              </a:rPr>
              <a:t>个内存</a:t>
            </a:r>
            <a:r>
              <a:rPr lang="zh-CN" altLang="en-US" sz="2100" dirty="0" smtClean="0">
                <a:latin typeface="Arial" pitchFamily="34" charset="0"/>
                <a:ea typeface="黑体" pitchFamily="49" charset="-122"/>
              </a:rPr>
              <a:t>变量，默认为</a:t>
            </a:r>
            <a:r>
              <a:rPr lang="en-US" altLang="zh-CN" sz="2100" dirty="0" smtClean="0">
                <a:latin typeface="Arial" pitchFamily="34" charset="0"/>
                <a:ea typeface="黑体" pitchFamily="49" charset="-122"/>
              </a:rPr>
              <a:t>1024</a:t>
            </a:r>
            <a:r>
              <a:rPr lang="zh-CN" altLang="en-US" sz="2100" dirty="0" smtClean="0">
                <a:latin typeface="Arial" pitchFamily="34" charset="0"/>
                <a:ea typeface="黑体" pitchFamily="49" charset="-122"/>
              </a:rPr>
              <a:t>个。</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变量</a:t>
            </a:r>
            <a:r>
              <a:rPr lang="zh-CN" altLang="en-US" sz="2100" dirty="0">
                <a:latin typeface="Arial" pitchFamily="34" charset="0"/>
                <a:ea typeface="黑体" pitchFamily="49" charset="-122"/>
              </a:rPr>
              <a:t>一般要先声明，再使用</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59375" y="11668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2.4  </a:t>
            </a:r>
            <a:r>
              <a:rPr lang="zh-CN" altLang="en-US" sz="2400" dirty="0" smtClean="0">
                <a:latin typeface="黑体" pitchFamily="49" charset="-122"/>
                <a:ea typeface="黑体" pitchFamily="49" charset="-122"/>
              </a:rPr>
              <a:t>变量</a:t>
            </a:r>
            <a:endParaRPr lang="zh-CN" altLang="en-US" sz="2400" dirty="0">
              <a:latin typeface="黑体" pitchFamily="49" charset="-122"/>
              <a:ea typeface="黑体" pitchFamily="49" charset="-122"/>
            </a:endParaRPr>
          </a:p>
        </p:txBody>
      </p:sp>
      <p:sp>
        <p:nvSpPr>
          <p:cNvPr id="4" name="Rectangle 4"/>
          <p:cNvSpPr>
            <a:spLocks noChangeArrowheads="1"/>
          </p:cNvSpPr>
          <p:nvPr/>
        </p:nvSpPr>
        <p:spPr bwMode="auto">
          <a:xfrm>
            <a:off x="59375" y="357302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2.4.1  </a:t>
            </a:r>
            <a:r>
              <a:rPr lang="zh-CN" altLang="en-US" sz="2200" dirty="0">
                <a:ea typeface="黑体" pitchFamily="49" charset="-122"/>
              </a:rPr>
              <a:t>内存变量</a:t>
            </a:r>
          </a:p>
        </p:txBody>
      </p:sp>
      <p:sp>
        <p:nvSpPr>
          <p:cNvPr id="5" name="Rectangle 4"/>
          <p:cNvSpPr>
            <a:spLocks noChangeArrowheads="1"/>
          </p:cNvSpPr>
          <p:nvPr/>
        </p:nvSpPr>
        <p:spPr bwMode="auto">
          <a:xfrm>
            <a:off x="59375" y="4365064"/>
            <a:ext cx="8997950" cy="2276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规定，内存变量的名字，不区分大小写，且必须是以英文字母或汉字或下划线开头，后跟字母、汉字、数字、下划线的一串字符，总长不得超过</a:t>
            </a:r>
            <a:r>
              <a:rPr lang="en-US" altLang="zh-CN" sz="2100" dirty="0">
                <a:latin typeface="Arial" pitchFamily="34" charset="0"/>
                <a:ea typeface="黑体" pitchFamily="49" charset="-122"/>
              </a:rPr>
              <a:t>128</a:t>
            </a:r>
            <a:r>
              <a:rPr lang="zh-CN" altLang="en-US" sz="2100" dirty="0">
                <a:latin typeface="Arial" pitchFamily="34" charset="0"/>
                <a:ea typeface="黑体" pitchFamily="49" charset="-122"/>
              </a:rPr>
              <a:t>个字符。</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xh</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xm</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A100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_</a:t>
            </a:r>
            <a:r>
              <a:rPr lang="en-US" altLang="zh-CN" sz="2100" dirty="0" err="1">
                <a:latin typeface="Arial" pitchFamily="34" charset="0"/>
                <a:ea typeface="黑体" pitchFamily="49" charset="-122"/>
              </a:rPr>
              <a:t>scr</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b_c</a:t>
            </a:r>
            <a:r>
              <a:rPr lang="zh-CN" altLang="en-US" sz="2100" dirty="0">
                <a:latin typeface="Arial" pitchFamily="34" charset="0"/>
                <a:ea typeface="黑体" pitchFamily="49" charset="-122"/>
              </a:rPr>
              <a:t>都是合法的内存变量名，而：</a:t>
            </a:r>
            <a:r>
              <a:rPr lang="en-US" altLang="zh-CN" sz="2100" dirty="0">
                <a:latin typeface="Arial" pitchFamily="34" charset="0"/>
                <a:ea typeface="黑体" pitchFamily="49" charset="-122"/>
              </a:rPr>
              <a:t>12xy</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abc</a:t>
            </a:r>
            <a:r>
              <a:rPr lang="zh-CN" altLang="en-US" sz="2100" dirty="0">
                <a:latin typeface="Arial" pitchFamily="34" charset="0"/>
                <a:ea typeface="黑体" pitchFamily="49" charset="-122"/>
              </a:rPr>
              <a:t>则不是合法的变量名。</a:t>
            </a:r>
          </a:p>
          <a:p>
            <a:r>
              <a:rPr lang="zh-CN" altLang="en-US" sz="2100" dirty="0" smtClean="0">
                <a:latin typeface="Arial" pitchFamily="34" charset="0"/>
                <a:ea typeface="黑体" pitchFamily="49" charset="-122"/>
              </a:rPr>
              <a:t>       变量</a:t>
            </a:r>
            <a:r>
              <a:rPr lang="zh-CN" altLang="en-US" sz="2100" dirty="0">
                <a:latin typeface="Arial" pitchFamily="34" charset="0"/>
                <a:ea typeface="黑体" pitchFamily="49" charset="-122"/>
              </a:rPr>
              <a:t>名在命名时，避免使用</a:t>
            </a:r>
            <a:r>
              <a:rPr lang="en-US" altLang="zh-CN" sz="2100" dirty="0">
                <a:latin typeface="Arial" pitchFamily="34" charset="0"/>
                <a:ea typeface="黑体" pitchFamily="49" charset="-122"/>
              </a:rPr>
              <a:t>Visual FoxPro</a:t>
            </a:r>
            <a:r>
              <a:rPr lang="zh-CN" altLang="en-US" sz="2100" dirty="0" smtClean="0">
                <a:latin typeface="Arial" pitchFamily="34" charset="0"/>
                <a:ea typeface="黑体" pitchFamily="49" charset="-122"/>
              </a:rPr>
              <a:t>保留字，也建议</a:t>
            </a:r>
            <a:r>
              <a:rPr lang="zh-CN" altLang="en-US" sz="2100" dirty="0">
                <a:latin typeface="Arial" pitchFamily="34" charset="0"/>
                <a:ea typeface="黑体" pitchFamily="49" charset="-122"/>
              </a:rPr>
              <a:t>用户在定义内存变量时，最好不要以下划线开头</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3"/>
          <p:cNvSpPr>
            <a:spLocks noChangeArrowheads="1"/>
          </p:cNvSpPr>
          <p:nvPr/>
        </p:nvSpPr>
        <p:spPr bwMode="auto">
          <a:xfrm>
            <a:off x="59375" y="3969045"/>
            <a:ext cx="4498975" cy="360000"/>
          </a:xfrm>
          <a:prstGeom prst="rect">
            <a:avLst/>
          </a:prstGeom>
          <a:gradFill rotWithShape="1">
            <a:gsLst>
              <a:gs pos="0">
                <a:srgbClr val="00B050"/>
              </a:gs>
              <a:gs pos="100000">
                <a:schemeClr val="bg1"/>
              </a:gs>
            </a:gsLst>
            <a:lin ang="0" scaled="1"/>
          </a:gradFill>
          <a:ln>
            <a:noFill/>
          </a:ln>
          <a:effectLst/>
          <a:extLst/>
        </p:spPr>
        <p:txBody>
          <a:bodyPr/>
          <a:lstStyle/>
          <a:p>
            <a:r>
              <a:rPr lang="en-US" altLang="zh-CN" sz="2400" dirty="0">
                <a:latin typeface="Arial" pitchFamily="34" charset="0"/>
                <a:ea typeface="黑体" pitchFamily="49" charset="-122"/>
              </a:rPr>
              <a:t>1</a:t>
            </a:r>
            <a:r>
              <a:rPr lang="zh-CN" altLang="en-US" sz="2400" dirty="0">
                <a:latin typeface="Arial" pitchFamily="34" charset="0"/>
                <a:ea typeface="黑体" pitchFamily="49" charset="-122"/>
              </a:rPr>
              <a:t>．内存变量的命名</a:t>
            </a:r>
          </a:p>
        </p:txBody>
      </p:sp>
    </p:spTree>
    <p:extLst>
      <p:ext uri="{BB962C8B-B14F-4D97-AF65-F5344CB8AC3E}">
        <p14:creationId xmlns:p14="http://schemas.microsoft.com/office/powerpoint/2010/main" val="2704506162"/>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000" dirty="0" smtClean="0">
                <a:latin typeface="Arial" pitchFamily="34" charset="0"/>
                <a:ea typeface="黑体" pitchFamily="49" charset="-122"/>
              </a:rPr>
              <a:t>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中，内存变量的数据类型属于变体型，它的具体类型由赋给它的表达式的类型来确定。对内存变量赋值的方法有两种。</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使用“</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为内存变量赋值</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，称为赋值命令，其使用格式如下：</a:t>
            </a:r>
          </a:p>
          <a:p>
            <a:r>
              <a:rPr lang="en-US" altLang="zh-CN" sz="2000" dirty="0" smtClean="0">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MvarName</a:t>
            </a:r>
            <a:r>
              <a:rPr lang="en-US" altLang="zh-CN" sz="2000" dirty="0" smtClean="0">
                <a:solidFill>
                  <a:srgbClr val="FFFF00"/>
                </a:solidFill>
                <a:latin typeface="Arial" pitchFamily="34" charset="0"/>
                <a:ea typeface="黑体" pitchFamily="49" charset="-122"/>
              </a:rPr>
              <a:t> </a:t>
            </a:r>
            <a:r>
              <a:rPr lang="en-US" altLang="zh-CN" sz="2000" dirty="0">
                <a:solidFill>
                  <a:srgbClr val="FFFF00"/>
                </a:solidFill>
                <a:latin typeface="Arial" pitchFamily="34" charset="0"/>
                <a:ea typeface="黑体" pitchFamily="49" charset="-122"/>
              </a:rPr>
              <a:t>= Expression</a:t>
            </a:r>
          </a:p>
          <a:p>
            <a:r>
              <a:rPr lang="zh-CN" altLang="en-US" sz="2000" dirty="0" smtClean="0">
                <a:latin typeface="Arial" pitchFamily="34" charset="0"/>
                <a:ea typeface="黑体" pitchFamily="49" charset="-122"/>
              </a:rPr>
              <a:t>       赋值</a:t>
            </a:r>
            <a:r>
              <a:rPr lang="zh-CN" altLang="en-US" sz="2000" dirty="0">
                <a:latin typeface="Arial" pitchFamily="34" charset="0"/>
                <a:ea typeface="黑体" pitchFamily="49" charset="-122"/>
              </a:rPr>
              <a:t>命令的作用是将“</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右边表达式的值赋给它左边的内存变量</a:t>
            </a:r>
            <a:r>
              <a:rPr lang="zh-CN" altLang="en-US" sz="2000" dirty="0" smtClean="0">
                <a:latin typeface="Arial" pitchFamily="34" charset="0"/>
                <a:ea typeface="黑体" pitchFamily="49" charset="-122"/>
              </a:rPr>
              <a:t>。如</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s</a:t>
            </a:r>
            <a:r>
              <a:rPr lang="en-US" altLang="zh-CN" sz="2000" dirty="0">
                <a:latin typeface="Arial" pitchFamily="34" charset="0"/>
                <a:ea typeface="黑体" pitchFamily="49" charset="-122"/>
              </a:rPr>
              <a:t>='2008</a:t>
            </a:r>
            <a:r>
              <a:rPr lang="zh-CN" altLang="en-US" sz="2000" dirty="0">
                <a:latin typeface="Arial" pitchFamily="34" charset="0"/>
                <a:ea typeface="黑体" pitchFamily="49" charset="-122"/>
              </a:rPr>
              <a:t>年</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月</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日是一个骄傲的日子。</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s    &amp;&amp;</a:t>
            </a:r>
            <a:r>
              <a:rPr lang="zh-CN" altLang="en-US" sz="2000" dirty="0">
                <a:latin typeface="Arial" pitchFamily="34" charset="0"/>
                <a:ea typeface="黑体" pitchFamily="49" charset="-122"/>
              </a:rPr>
              <a:t>屏幕主窗口显示</a:t>
            </a:r>
            <a:r>
              <a:rPr lang="en-US" altLang="zh-CN" sz="2000" dirty="0">
                <a:latin typeface="Arial" pitchFamily="34" charset="0"/>
                <a:ea typeface="黑体" pitchFamily="49" charset="-122"/>
              </a:rPr>
              <a:t>2008</a:t>
            </a:r>
            <a:r>
              <a:rPr lang="zh-CN" altLang="en-US" sz="2000" dirty="0">
                <a:latin typeface="Arial" pitchFamily="34" charset="0"/>
                <a:ea typeface="黑体" pitchFamily="49" charset="-122"/>
              </a:rPr>
              <a:t>年</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月</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日是一个骄傲的日子。</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使用</a:t>
            </a:r>
            <a:r>
              <a:rPr lang="en-US" altLang="zh-CN" sz="2000" dirty="0">
                <a:latin typeface="Arial" pitchFamily="34" charset="0"/>
                <a:ea typeface="黑体" pitchFamily="49" charset="-122"/>
              </a:rPr>
              <a:t>STORE</a:t>
            </a:r>
            <a:r>
              <a:rPr lang="zh-CN" altLang="en-US" sz="2000" dirty="0">
                <a:latin typeface="Arial" pitchFamily="34" charset="0"/>
                <a:ea typeface="黑体" pitchFamily="49" charset="-122"/>
              </a:rPr>
              <a:t>命令为内存变量赋值</a:t>
            </a:r>
          </a:p>
          <a:p>
            <a:r>
              <a:rPr lang="en-US" altLang="zh-CN" sz="2000" dirty="0" smtClean="0">
                <a:latin typeface="Arial" pitchFamily="34" charset="0"/>
                <a:ea typeface="黑体" pitchFamily="49" charset="-122"/>
              </a:rPr>
              <a:t>       STORE</a:t>
            </a:r>
            <a:r>
              <a:rPr lang="zh-CN" altLang="en-US" sz="2000" dirty="0">
                <a:latin typeface="Arial" pitchFamily="34" charset="0"/>
                <a:ea typeface="黑体" pitchFamily="49" charset="-122"/>
              </a:rPr>
              <a:t>命令</a:t>
            </a:r>
            <a:r>
              <a:rPr lang="zh-CN" altLang="en-US" sz="2000" dirty="0" smtClean="0">
                <a:latin typeface="Arial" pitchFamily="34" charset="0"/>
                <a:ea typeface="黑体" pitchFamily="49" charset="-122"/>
              </a:rPr>
              <a:t>的语法</a:t>
            </a:r>
            <a:r>
              <a:rPr lang="zh-CN" altLang="en-US" sz="2000" dirty="0">
                <a:latin typeface="Arial" pitchFamily="34" charset="0"/>
                <a:ea typeface="黑体" pitchFamily="49" charset="-122"/>
              </a:rPr>
              <a:t>格式如下：</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STORE </a:t>
            </a:r>
            <a:r>
              <a:rPr lang="en-US" altLang="zh-CN" sz="2000" dirty="0" err="1">
                <a:solidFill>
                  <a:srgbClr val="FFFF00"/>
                </a:solidFill>
                <a:latin typeface="Arial" pitchFamily="34" charset="0"/>
                <a:ea typeface="黑体" pitchFamily="49" charset="-122"/>
              </a:rPr>
              <a:t>eExpression</a:t>
            </a:r>
            <a:r>
              <a:rPr lang="en-US" altLang="zh-CN" sz="2000" dirty="0">
                <a:solidFill>
                  <a:srgbClr val="FFFF00"/>
                </a:solidFill>
                <a:latin typeface="Arial" pitchFamily="34" charset="0"/>
                <a:ea typeface="黑体" pitchFamily="49" charset="-122"/>
              </a:rPr>
              <a:t> TO </a:t>
            </a:r>
            <a:r>
              <a:rPr lang="en-US" altLang="zh-CN" sz="2000" dirty="0" err="1">
                <a:solidFill>
                  <a:srgbClr val="FFFF00"/>
                </a:solidFill>
                <a:latin typeface="Arial" pitchFamily="34" charset="0"/>
                <a:ea typeface="黑体" pitchFamily="49" charset="-122"/>
              </a:rPr>
              <a:t>VarNameList</a:t>
            </a:r>
            <a:r>
              <a:rPr lang="en-US" altLang="zh-CN" sz="2000" dirty="0">
                <a:solidFill>
                  <a:srgbClr val="FFFF00"/>
                </a:solidFill>
                <a:latin typeface="Arial" pitchFamily="34" charset="0"/>
                <a:ea typeface="黑体" pitchFamily="49" charset="-122"/>
              </a:rPr>
              <a:t> | </a:t>
            </a:r>
            <a:r>
              <a:rPr lang="en-US" altLang="zh-CN" sz="2000" dirty="0" err="1">
                <a:solidFill>
                  <a:srgbClr val="FFFF00"/>
                </a:solidFill>
                <a:latin typeface="Arial" pitchFamily="34" charset="0"/>
                <a:ea typeface="黑体" pitchFamily="49" charset="-122"/>
              </a:rPr>
              <a:t>ArrayNameList</a:t>
            </a:r>
            <a:endParaRPr lang="en-US" altLang="zh-CN" sz="2000" dirty="0">
              <a:solidFill>
                <a:srgbClr val="FFFF00"/>
              </a:solidFill>
              <a:latin typeface="Arial" pitchFamily="34" charset="0"/>
              <a:ea typeface="黑体" pitchFamily="49" charset="-122"/>
            </a:endParaRP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VarNameList</a:t>
            </a:r>
            <a:r>
              <a:rPr lang="zh-CN" altLang="en-US" sz="2000" dirty="0">
                <a:latin typeface="Arial" pitchFamily="34" charset="0"/>
                <a:ea typeface="黑体" pitchFamily="49" charset="-122"/>
              </a:rPr>
              <a:t>表示内存变量列表。若内存变量列表中有若干个内存变量时，各变量之间必须用逗号“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隔开（以后凡提到列表均如此）。</a:t>
            </a:r>
          </a:p>
          <a:p>
            <a:r>
              <a:rPr lang="en-US" altLang="zh-CN" sz="2100" dirty="0" smtClean="0">
                <a:latin typeface="Arial" pitchFamily="34" charset="0"/>
                <a:ea typeface="黑体" pitchFamily="49" charset="-122"/>
              </a:rPr>
              <a:t>       </a:t>
            </a:r>
            <a:r>
              <a:rPr lang="en-US" altLang="zh-CN" dirty="0" smtClean="0">
                <a:solidFill>
                  <a:srgbClr val="FFFF00"/>
                </a:solidFill>
                <a:latin typeface="Arial" pitchFamily="34" charset="0"/>
                <a:ea typeface="黑体" pitchFamily="49" charset="-122"/>
              </a:rPr>
              <a:t>【</a:t>
            </a:r>
            <a:r>
              <a:rPr lang="zh-CN" altLang="en-US" dirty="0">
                <a:solidFill>
                  <a:srgbClr val="FFFF00"/>
                </a:solidFill>
                <a:latin typeface="Arial" pitchFamily="34" charset="0"/>
                <a:ea typeface="黑体" pitchFamily="49" charset="-122"/>
              </a:rPr>
              <a:t>例</a:t>
            </a:r>
            <a:r>
              <a:rPr lang="en-US" altLang="zh-CN" dirty="0">
                <a:solidFill>
                  <a:srgbClr val="FFFF00"/>
                </a:solidFill>
                <a:latin typeface="Arial" pitchFamily="34" charset="0"/>
                <a:ea typeface="黑体" pitchFamily="49" charset="-122"/>
              </a:rPr>
              <a:t>2-7】  </a:t>
            </a:r>
            <a:r>
              <a:rPr lang="zh-CN" altLang="en-US" dirty="0">
                <a:solidFill>
                  <a:srgbClr val="FFFF00"/>
                </a:solidFill>
                <a:latin typeface="Arial" pitchFamily="34" charset="0"/>
                <a:ea typeface="黑体" pitchFamily="49" charset="-122"/>
              </a:rPr>
              <a:t>为内存变量</a:t>
            </a:r>
            <a:r>
              <a:rPr lang="en-US" altLang="zh-CN" dirty="0">
                <a:solidFill>
                  <a:srgbClr val="FFFF00"/>
                </a:solidFill>
                <a:latin typeface="Arial" pitchFamily="34" charset="0"/>
                <a:ea typeface="黑体" pitchFamily="49" charset="-122"/>
              </a:rPr>
              <a:t>d1</a:t>
            </a:r>
            <a:r>
              <a:rPr lang="zh-CN" altLang="en-US" dirty="0">
                <a:solidFill>
                  <a:srgbClr val="FFFF00"/>
                </a:solidFill>
                <a:latin typeface="Arial" pitchFamily="34" charset="0"/>
                <a:ea typeface="黑体" pitchFamily="49" charset="-122"/>
              </a:rPr>
              <a:t>、</a:t>
            </a:r>
            <a:r>
              <a:rPr lang="en-US" altLang="zh-CN" dirty="0">
                <a:solidFill>
                  <a:srgbClr val="FFFF00"/>
                </a:solidFill>
                <a:latin typeface="Arial" pitchFamily="34" charset="0"/>
                <a:ea typeface="黑体" pitchFamily="49" charset="-122"/>
              </a:rPr>
              <a:t>d2</a:t>
            </a:r>
            <a:r>
              <a:rPr lang="zh-CN" altLang="en-US" dirty="0">
                <a:solidFill>
                  <a:srgbClr val="FFFF00"/>
                </a:solidFill>
                <a:latin typeface="Arial" pitchFamily="34" charset="0"/>
                <a:ea typeface="黑体" pitchFamily="49" charset="-122"/>
              </a:rPr>
              <a:t>、</a:t>
            </a:r>
            <a:r>
              <a:rPr lang="en-US" altLang="zh-CN" dirty="0">
                <a:solidFill>
                  <a:srgbClr val="FFFF00"/>
                </a:solidFill>
                <a:latin typeface="Arial" pitchFamily="34" charset="0"/>
                <a:ea typeface="黑体" pitchFamily="49" charset="-122"/>
              </a:rPr>
              <a:t>d3</a:t>
            </a:r>
            <a:r>
              <a:rPr lang="zh-CN" altLang="en-US" dirty="0">
                <a:solidFill>
                  <a:srgbClr val="FFFF00"/>
                </a:solidFill>
                <a:latin typeface="Arial" pitchFamily="34" charset="0"/>
                <a:ea typeface="黑体" pitchFamily="49" charset="-122"/>
              </a:rPr>
              <a:t>分别赋值一个日期</a:t>
            </a:r>
            <a:r>
              <a:rPr lang="en-US" altLang="zh-CN" dirty="0">
                <a:solidFill>
                  <a:srgbClr val="FFFF00"/>
                </a:solidFill>
                <a:latin typeface="Arial" pitchFamily="34" charset="0"/>
                <a:ea typeface="黑体" pitchFamily="49" charset="-122"/>
              </a:rPr>
              <a:t>{^2008-8-8}</a:t>
            </a:r>
            <a:r>
              <a:rPr lang="zh-CN" altLang="en-US" dirty="0">
                <a:solidFill>
                  <a:srgbClr val="FFFF00"/>
                </a:solidFill>
                <a:latin typeface="Arial" pitchFamily="34" charset="0"/>
                <a:ea typeface="黑体" pitchFamily="49" charset="-122"/>
              </a:rPr>
              <a:t>并显示。</a:t>
            </a:r>
          </a:p>
          <a:p>
            <a:r>
              <a:rPr lang="zh-CN" altLang="en-US" dirty="0" smtClean="0">
                <a:solidFill>
                  <a:srgbClr val="FFFF00"/>
                </a:solidFill>
                <a:latin typeface="Arial" pitchFamily="34" charset="0"/>
                <a:ea typeface="黑体" pitchFamily="49" charset="-122"/>
              </a:rPr>
              <a:t>       在</a:t>
            </a:r>
            <a:r>
              <a:rPr lang="zh-CN" altLang="en-US" dirty="0">
                <a:solidFill>
                  <a:srgbClr val="FFFF00"/>
                </a:solidFill>
                <a:latin typeface="Arial" pitchFamily="34" charset="0"/>
                <a:ea typeface="黑体" pitchFamily="49" charset="-122"/>
              </a:rPr>
              <a:t>命令窗口中，输入如下的命令：</a:t>
            </a:r>
          </a:p>
          <a:p>
            <a:r>
              <a:rPr lang="en-US" altLang="zh-CN" dirty="0" smtClean="0">
                <a:solidFill>
                  <a:srgbClr val="FFFF00"/>
                </a:solidFill>
                <a:latin typeface="Arial" pitchFamily="34" charset="0"/>
                <a:ea typeface="黑体" pitchFamily="49" charset="-122"/>
              </a:rPr>
              <a:t>       SET </a:t>
            </a:r>
            <a:r>
              <a:rPr lang="en-US" altLang="zh-CN" dirty="0">
                <a:solidFill>
                  <a:srgbClr val="FFFF00"/>
                </a:solidFill>
                <a:latin typeface="Arial" pitchFamily="34" charset="0"/>
                <a:ea typeface="黑体" pitchFamily="49" charset="-122"/>
              </a:rPr>
              <a:t>CENTURY ON  &amp;&amp;</a:t>
            </a:r>
            <a:r>
              <a:rPr lang="zh-CN" altLang="en-US" dirty="0">
                <a:solidFill>
                  <a:srgbClr val="FFFF00"/>
                </a:solidFill>
                <a:latin typeface="Arial" pitchFamily="34" charset="0"/>
                <a:ea typeface="黑体" pitchFamily="49" charset="-122"/>
              </a:rPr>
              <a:t>确定日期是否显示世纪部分。</a:t>
            </a:r>
          </a:p>
          <a:p>
            <a:r>
              <a:rPr lang="en-US" altLang="zh-CN" dirty="0" smtClean="0">
                <a:solidFill>
                  <a:srgbClr val="FFFF00"/>
                </a:solidFill>
                <a:latin typeface="Arial" pitchFamily="34" charset="0"/>
                <a:ea typeface="黑体" pitchFamily="49" charset="-122"/>
              </a:rPr>
              <a:t>       SET </a:t>
            </a:r>
            <a:r>
              <a:rPr lang="en-US" altLang="zh-CN" dirty="0">
                <a:solidFill>
                  <a:srgbClr val="FFFF00"/>
                </a:solidFill>
                <a:latin typeface="Arial" pitchFamily="34" charset="0"/>
                <a:ea typeface="黑体" pitchFamily="49" charset="-122"/>
              </a:rPr>
              <a:t>DATE TO LONG  &amp;&amp;</a:t>
            </a:r>
            <a:r>
              <a:rPr lang="zh-CN" altLang="en-US" dirty="0">
                <a:solidFill>
                  <a:srgbClr val="FFFF00"/>
                </a:solidFill>
                <a:latin typeface="Arial" pitchFamily="34" charset="0"/>
                <a:ea typeface="黑体" pitchFamily="49" charset="-122"/>
              </a:rPr>
              <a:t>确定日期显示格式和</a:t>
            </a:r>
            <a:r>
              <a:rPr lang="en-US" altLang="zh-CN" dirty="0">
                <a:solidFill>
                  <a:srgbClr val="FFFF00"/>
                </a:solidFill>
                <a:latin typeface="Arial" pitchFamily="34" charset="0"/>
                <a:ea typeface="黑体" pitchFamily="49" charset="-122"/>
              </a:rPr>
              <a:t>Windows</a:t>
            </a:r>
            <a:r>
              <a:rPr lang="zh-CN" altLang="en-US" dirty="0">
                <a:solidFill>
                  <a:srgbClr val="FFFF00"/>
                </a:solidFill>
                <a:latin typeface="Arial" pitchFamily="34" charset="0"/>
                <a:ea typeface="黑体" pitchFamily="49" charset="-122"/>
              </a:rPr>
              <a:t>系统日期格式一致。</a:t>
            </a:r>
          </a:p>
          <a:p>
            <a:r>
              <a:rPr lang="en-US" altLang="zh-CN" dirty="0" smtClean="0">
                <a:solidFill>
                  <a:srgbClr val="FFFF00"/>
                </a:solidFill>
                <a:latin typeface="Arial" pitchFamily="34" charset="0"/>
                <a:ea typeface="黑体" pitchFamily="49" charset="-122"/>
              </a:rPr>
              <a:t>       STORE </a:t>
            </a:r>
            <a:r>
              <a:rPr lang="en-US" altLang="zh-CN" dirty="0">
                <a:solidFill>
                  <a:srgbClr val="FFFF00"/>
                </a:solidFill>
                <a:latin typeface="Arial" pitchFamily="34" charset="0"/>
                <a:ea typeface="黑体" pitchFamily="49" charset="-122"/>
              </a:rPr>
              <a:t>{^2008-8-8} TO d1,d2,d3</a:t>
            </a:r>
          </a:p>
          <a:p>
            <a:r>
              <a:rPr lang="en-US" altLang="zh-CN" dirty="0" smtClean="0">
                <a:solidFill>
                  <a:srgbClr val="FFFF00"/>
                </a:solidFill>
                <a:latin typeface="Arial" pitchFamily="34" charset="0"/>
                <a:ea typeface="黑体" pitchFamily="49" charset="-122"/>
              </a:rPr>
              <a:t>       ?d1,d2,d3     </a:t>
            </a:r>
          </a:p>
          <a:p>
            <a:r>
              <a:rPr lang="en-US" altLang="zh-CN" dirty="0">
                <a:solidFill>
                  <a:srgbClr val="FFFF00"/>
                </a:solidFill>
                <a:latin typeface="Arial" pitchFamily="34" charset="0"/>
                <a:ea typeface="黑体" pitchFamily="49" charset="-122"/>
              </a:rPr>
              <a:t> </a:t>
            </a:r>
            <a:r>
              <a:rPr lang="en-US" altLang="zh-CN" dirty="0" smtClean="0">
                <a:solidFill>
                  <a:srgbClr val="FFFF00"/>
                </a:solidFill>
                <a:latin typeface="Arial" pitchFamily="34" charset="0"/>
                <a:ea typeface="黑体" pitchFamily="49" charset="-122"/>
              </a:rPr>
              <a:t>      </a:t>
            </a:r>
            <a:r>
              <a:rPr lang="zh-CN" altLang="en-US" dirty="0" smtClean="0">
                <a:solidFill>
                  <a:srgbClr val="FFFF00"/>
                </a:solidFill>
                <a:latin typeface="Arial" pitchFamily="34" charset="0"/>
                <a:ea typeface="黑体" pitchFamily="49" charset="-122"/>
              </a:rPr>
              <a:t>在</a:t>
            </a:r>
            <a:r>
              <a:rPr lang="en-US" altLang="zh-CN" dirty="0">
                <a:solidFill>
                  <a:srgbClr val="FFFF00"/>
                </a:solidFill>
                <a:latin typeface="Arial" pitchFamily="34" charset="0"/>
                <a:ea typeface="黑体" pitchFamily="49" charset="-122"/>
              </a:rPr>
              <a:t>Visual FoxPro</a:t>
            </a:r>
            <a:r>
              <a:rPr lang="zh-CN" altLang="en-US" dirty="0">
                <a:solidFill>
                  <a:srgbClr val="FFFF00"/>
                </a:solidFill>
                <a:latin typeface="Arial" pitchFamily="34" charset="0"/>
                <a:ea typeface="黑体" pitchFamily="49" charset="-122"/>
              </a:rPr>
              <a:t>工作区将显示：</a:t>
            </a:r>
            <a:r>
              <a:rPr lang="en-US" altLang="zh-CN" dirty="0">
                <a:solidFill>
                  <a:srgbClr val="FFFF00"/>
                </a:solidFill>
                <a:latin typeface="Arial" pitchFamily="34" charset="0"/>
                <a:ea typeface="黑体" pitchFamily="49" charset="-122"/>
              </a:rPr>
              <a:t>2008</a:t>
            </a:r>
            <a:r>
              <a:rPr lang="zh-CN" altLang="en-US" dirty="0">
                <a:solidFill>
                  <a:srgbClr val="FFFF00"/>
                </a:solidFill>
                <a:latin typeface="Arial" pitchFamily="34" charset="0"/>
                <a:ea typeface="黑体" pitchFamily="49" charset="-122"/>
              </a:rPr>
              <a:t>年</a:t>
            </a:r>
            <a:r>
              <a:rPr lang="en-US" altLang="zh-CN" dirty="0">
                <a:solidFill>
                  <a:srgbClr val="FFFF00"/>
                </a:solidFill>
                <a:latin typeface="Arial" pitchFamily="34" charset="0"/>
                <a:ea typeface="黑体" pitchFamily="49" charset="-122"/>
              </a:rPr>
              <a:t>8</a:t>
            </a:r>
            <a:r>
              <a:rPr lang="zh-CN" altLang="en-US" dirty="0">
                <a:solidFill>
                  <a:srgbClr val="FFFF00"/>
                </a:solidFill>
                <a:latin typeface="Arial" pitchFamily="34" charset="0"/>
                <a:ea typeface="黑体" pitchFamily="49" charset="-122"/>
              </a:rPr>
              <a:t>月</a:t>
            </a:r>
            <a:r>
              <a:rPr lang="en-US" altLang="zh-CN" dirty="0">
                <a:solidFill>
                  <a:srgbClr val="FFFF00"/>
                </a:solidFill>
                <a:latin typeface="Arial" pitchFamily="34" charset="0"/>
                <a:ea typeface="黑体" pitchFamily="49" charset="-122"/>
              </a:rPr>
              <a:t>8</a:t>
            </a:r>
            <a:r>
              <a:rPr lang="zh-CN" altLang="en-US" dirty="0">
                <a:solidFill>
                  <a:srgbClr val="FFFF00"/>
                </a:solidFill>
                <a:latin typeface="Arial" pitchFamily="34" charset="0"/>
                <a:ea typeface="黑体" pitchFamily="49" charset="-122"/>
              </a:rPr>
              <a:t>日 </a:t>
            </a:r>
            <a:r>
              <a:rPr lang="en-US" altLang="zh-CN" dirty="0">
                <a:solidFill>
                  <a:srgbClr val="FFFF00"/>
                </a:solidFill>
                <a:latin typeface="Arial" pitchFamily="34" charset="0"/>
                <a:ea typeface="黑体" pitchFamily="49" charset="-122"/>
              </a:rPr>
              <a:t>2008</a:t>
            </a:r>
            <a:r>
              <a:rPr lang="zh-CN" altLang="en-US" dirty="0">
                <a:solidFill>
                  <a:srgbClr val="FFFF00"/>
                </a:solidFill>
                <a:latin typeface="Arial" pitchFamily="34" charset="0"/>
                <a:ea typeface="黑体" pitchFamily="49" charset="-122"/>
              </a:rPr>
              <a:t>年</a:t>
            </a:r>
            <a:r>
              <a:rPr lang="en-US" altLang="zh-CN" dirty="0">
                <a:solidFill>
                  <a:srgbClr val="FFFF00"/>
                </a:solidFill>
                <a:latin typeface="Arial" pitchFamily="34" charset="0"/>
                <a:ea typeface="黑体" pitchFamily="49" charset="-122"/>
              </a:rPr>
              <a:t>8</a:t>
            </a:r>
            <a:r>
              <a:rPr lang="zh-CN" altLang="en-US" dirty="0">
                <a:solidFill>
                  <a:srgbClr val="FFFF00"/>
                </a:solidFill>
                <a:latin typeface="Arial" pitchFamily="34" charset="0"/>
                <a:ea typeface="黑体" pitchFamily="49" charset="-122"/>
              </a:rPr>
              <a:t>月</a:t>
            </a:r>
            <a:r>
              <a:rPr lang="en-US" altLang="zh-CN" dirty="0">
                <a:solidFill>
                  <a:srgbClr val="FFFF00"/>
                </a:solidFill>
                <a:latin typeface="Arial" pitchFamily="34" charset="0"/>
                <a:ea typeface="黑体" pitchFamily="49" charset="-122"/>
              </a:rPr>
              <a:t>8</a:t>
            </a:r>
            <a:r>
              <a:rPr lang="zh-CN" altLang="en-US" dirty="0">
                <a:solidFill>
                  <a:srgbClr val="FFFF00"/>
                </a:solidFill>
                <a:latin typeface="Arial" pitchFamily="34" charset="0"/>
                <a:ea typeface="黑体" pitchFamily="49" charset="-122"/>
              </a:rPr>
              <a:t>日 </a:t>
            </a:r>
            <a:r>
              <a:rPr lang="en-US" altLang="zh-CN" dirty="0">
                <a:solidFill>
                  <a:srgbClr val="FFFF00"/>
                </a:solidFill>
                <a:latin typeface="Arial" pitchFamily="34" charset="0"/>
                <a:ea typeface="黑体" pitchFamily="49" charset="-122"/>
              </a:rPr>
              <a:t>2008</a:t>
            </a:r>
            <a:r>
              <a:rPr lang="zh-CN" altLang="en-US" dirty="0">
                <a:solidFill>
                  <a:srgbClr val="FFFF00"/>
                </a:solidFill>
                <a:latin typeface="Arial" pitchFamily="34" charset="0"/>
                <a:ea typeface="黑体" pitchFamily="49" charset="-122"/>
              </a:rPr>
              <a:t>年</a:t>
            </a:r>
            <a:r>
              <a:rPr lang="en-US" altLang="zh-CN" dirty="0">
                <a:solidFill>
                  <a:srgbClr val="FFFF00"/>
                </a:solidFill>
                <a:latin typeface="Arial" pitchFamily="34" charset="0"/>
                <a:ea typeface="黑体" pitchFamily="49" charset="-122"/>
              </a:rPr>
              <a:t>8</a:t>
            </a:r>
            <a:r>
              <a:rPr lang="zh-CN" altLang="en-US" dirty="0">
                <a:solidFill>
                  <a:srgbClr val="FFFF00"/>
                </a:solidFill>
                <a:latin typeface="Arial" pitchFamily="34" charset="0"/>
                <a:ea typeface="黑体" pitchFamily="49" charset="-122"/>
              </a:rPr>
              <a:t>月</a:t>
            </a:r>
            <a:r>
              <a:rPr lang="en-US" altLang="zh-CN" dirty="0">
                <a:solidFill>
                  <a:srgbClr val="FFFF00"/>
                </a:solidFill>
                <a:latin typeface="Arial" pitchFamily="34" charset="0"/>
                <a:ea typeface="黑体" pitchFamily="49" charset="-122"/>
              </a:rPr>
              <a:t>8</a:t>
            </a:r>
            <a:r>
              <a:rPr lang="zh-CN" altLang="en-US" dirty="0" smtClean="0">
                <a:solidFill>
                  <a:srgbClr val="FFFF00"/>
                </a:solidFill>
                <a:latin typeface="Arial" pitchFamily="34" charset="0"/>
                <a:ea typeface="黑体" pitchFamily="49" charset="-122"/>
              </a:rPr>
              <a:t>日</a:t>
            </a:r>
            <a:endParaRPr lang="en-US" altLang="zh-CN" dirty="0">
              <a:solidFill>
                <a:srgbClr val="FFFF00"/>
              </a:solidFill>
              <a:latin typeface="Arial" pitchFamily="34" charset="0"/>
              <a:ea typeface="黑体" pitchFamily="49" charset="-122"/>
            </a:endParaRPr>
          </a:p>
        </p:txBody>
      </p:sp>
      <p:sp>
        <p:nvSpPr>
          <p:cNvPr id="3" name="Rectangle 3"/>
          <p:cNvSpPr>
            <a:spLocks noChangeArrowheads="1"/>
          </p:cNvSpPr>
          <p:nvPr/>
        </p:nvSpPr>
        <p:spPr bwMode="auto">
          <a:xfrm>
            <a:off x="71250" y="11663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．内存变量的赋值</a:t>
            </a:r>
          </a:p>
        </p:txBody>
      </p:sp>
    </p:spTree>
    <p:extLst>
      <p:ext uri="{BB962C8B-B14F-4D97-AF65-F5344CB8AC3E}">
        <p14:creationId xmlns:p14="http://schemas.microsoft.com/office/powerpoint/2010/main" val="1872899363"/>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532868"/>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变量</a:t>
            </a:r>
            <a:r>
              <a:rPr lang="zh-CN" altLang="en-US" sz="2100" dirty="0">
                <a:latin typeface="Arial" pitchFamily="34" charset="0"/>
                <a:ea typeface="黑体" pitchFamily="49" charset="-122"/>
              </a:rPr>
              <a:t>是有一定的使用范围，在命令窗口中直接使用的变量是全局性的。其使用范围在命令窗口中以及所有的程序都可以使用。在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程序中，还可以使用</a:t>
            </a:r>
            <a:r>
              <a:rPr lang="en-US" altLang="zh-CN" sz="2100" dirty="0">
                <a:latin typeface="Arial" pitchFamily="34" charset="0"/>
                <a:ea typeface="黑体" pitchFamily="49" charset="-122"/>
              </a:rPr>
              <a:t>Local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Private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Public</a:t>
            </a:r>
            <a:r>
              <a:rPr lang="zh-CN" altLang="en-US" sz="2100" dirty="0">
                <a:latin typeface="Arial" pitchFamily="34" charset="0"/>
                <a:ea typeface="黑体" pitchFamily="49" charset="-122"/>
              </a:rPr>
              <a:t>命令强制规定变量的作用范围。</a:t>
            </a:r>
          </a:p>
          <a:p>
            <a:r>
              <a:rPr lang="zh-CN" altLang="en-US" sz="2100" dirty="0" smtClean="0">
                <a:solidFill>
                  <a:srgbClr val="FFFF00"/>
                </a:solidFill>
                <a:latin typeface="Arial" pitchFamily="34" charset="0"/>
                <a:ea typeface="黑体" pitchFamily="49" charset="-122"/>
              </a:rPr>
              <a:t>       ⑴</a:t>
            </a:r>
            <a:r>
              <a:rPr lang="en-US" altLang="zh-CN" sz="2100" dirty="0" smtClean="0">
                <a:solidFill>
                  <a:srgbClr val="FFFF00"/>
                </a:solidFill>
                <a:latin typeface="Arial" pitchFamily="34" charset="0"/>
                <a:ea typeface="黑体" pitchFamily="49" charset="-122"/>
              </a:rPr>
              <a:t>Local</a:t>
            </a:r>
            <a:r>
              <a:rPr lang="zh-CN" altLang="en-US" sz="2100" dirty="0" smtClean="0">
                <a:solidFill>
                  <a:srgbClr val="FFFF00"/>
                </a:solidFill>
                <a:latin typeface="Arial" pitchFamily="34" charset="0"/>
                <a:ea typeface="黑体" pitchFamily="49" charset="-122"/>
              </a:rPr>
              <a:t>，</a:t>
            </a:r>
            <a:r>
              <a:rPr lang="zh-CN" altLang="en-US" sz="2100" dirty="0" smtClean="0">
                <a:latin typeface="Arial" pitchFamily="34" charset="0"/>
                <a:ea typeface="黑体" pitchFamily="49" charset="-122"/>
              </a:rPr>
              <a:t>用于</a:t>
            </a:r>
            <a:r>
              <a:rPr lang="zh-CN" altLang="en-US" sz="2100" dirty="0">
                <a:latin typeface="Arial" pitchFamily="34" charset="0"/>
                <a:ea typeface="黑体" pitchFamily="49" charset="-122"/>
              </a:rPr>
              <a:t>定义本地</a:t>
            </a:r>
            <a:r>
              <a:rPr lang="zh-CN" altLang="en-US" sz="2100" dirty="0" smtClean="0">
                <a:latin typeface="Arial" pitchFamily="34" charset="0"/>
                <a:ea typeface="黑体" pitchFamily="49" charset="-122"/>
              </a:rPr>
              <a:t>变量。</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en-US" altLang="zh-CN" sz="2100" dirty="0" smtClean="0">
                <a:latin typeface="Arial" pitchFamily="34" charset="0"/>
                <a:ea typeface="黑体" pitchFamily="49" charset="-122"/>
              </a:rPr>
              <a:t>Private</a:t>
            </a:r>
            <a:r>
              <a:rPr lang="zh-CN" altLang="en-US" sz="2100" dirty="0" smtClean="0">
                <a:latin typeface="Arial" pitchFamily="34" charset="0"/>
                <a:ea typeface="黑体" pitchFamily="49" charset="-122"/>
              </a:rPr>
              <a:t>，用于</a:t>
            </a:r>
            <a:r>
              <a:rPr lang="zh-CN" altLang="en-US" sz="2100" dirty="0">
                <a:latin typeface="Arial" pitchFamily="34" charset="0"/>
                <a:ea typeface="黑体" pitchFamily="49" charset="-122"/>
              </a:rPr>
              <a:t>定义私有</a:t>
            </a:r>
            <a:r>
              <a:rPr lang="zh-CN" altLang="en-US" sz="2100" dirty="0" smtClean="0">
                <a:latin typeface="Arial" pitchFamily="34" charset="0"/>
                <a:ea typeface="黑体" pitchFamily="49" charset="-122"/>
              </a:rPr>
              <a:t>变量。</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en-US" altLang="zh-CN" sz="2100" dirty="0" smtClean="0">
                <a:latin typeface="Arial" pitchFamily="34" charset="0"/>
                <a:ea typeface="黑体" pitchFamily="49" charset="-122"/>
              </a:rPr>
              <a:t>Public</a:t>
            </a:r>
            <a:r>
              <a:rPr lang="zh-CN" altLang="en-US" sz="2100" dirty="0" smtClean="0">
                <a:latin typeface="Arial" pitchFamily="34" charset="0"/>
                <a:ea typeface="黑体" pitchFamily="49" charset="-122"/>
              </a:rPr>
              <a:t>，用于</a:t>
            </a:r>
            <a:r>
              <a:rPr lang="zh-CN" altLang="en-US" sz="2100" dirty="0">
                <a:latin typeface="Arial" pitchFamily="34" charset="0"/>
                <a:ea typeface="黑体" pitchFamily="49" charset="-122"/>
              </a:rPr>
              <a:t>定义</a:t>
            </a:r>
            <a:r>
              <a:rPr lang="zh-CN" altLang="en-US" sz="2100" dirty="0" smtClean="0">
                <a:latin typeface="Arial" pitchFamily="34" charset="0"/>
                <a:ea typeface="黑体" pitchFamily="49" charset="-122"/>
              </a:rPr>
              <a:t>全局变量。</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变量的使用范围，请参考第</a:t>
            </a:r>
            <a:r>
              <a:rPr lang="en-US" altLang="zh-CN" sz="2100" dirty="0" smtClean="0">
                <a:latin typeface="Arial" pitchFamily="34" charset="0"/>
                <a:ea typeface="黑体" pitchFamily="49" charset="-122"/>
              </a:rPr>
              <a:t>7</a:t>
            </a:r>
            <a:r>
              <a:rPr lang="zh-CN" altLang="en-US" sz="2100" dirty="0" smtClean="0">
                <a:latin typeface="Arial" pitchFamily="34" charset="0"/>
                <a:ea typeface="黑体" pitchFamily="49" charset="-122"/>
              </a:rPr>
              <a:t>章中的</a:t>
            </a:r>
            <a:r>
              <a:rPr lang="en-US" altLang="zh-CN" sz="2100" dirty="0" smtClean="0">
                <a:latin typeface="Arial" pitchFamily="34" charset="0"/>
                <a:ea typeface="黑体" pitchFamily="49" charset="-122"/>
              </a:rPr>
              <a:t>7.4</a:t>
            </a:r>
            <a:r>
              <a:rPr lang="zh-CN" altLang="en-US" sz="2100" dirty="0">
                <a:latin typeface="Arial" pitchFamily="34" charset="0"/>
                <a:ea typeface="黑体" pitchFamily="49" charset="-122"/>
              </a:rPr>
              <a:t>节</a:t>
            </a:r>
            <a:r>
              <a:rPr lang="zh-CN" altLang="en-US" sz="2100" dirty="0" smtClean="0">
                <a:latin typeface="Arial" pitchFamily="34" charset="0"/>
                <a:ea typeface="黑体" pitchFamily="49" charset="-122"/>
              </a:rPr>
              <a:t>有关内容，这里不详述。</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250"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．变量的作用范围</a:t>
            </a:r>
          </a:p>
        </p:txBody>
      </p:sp>
      <p:sp>
        <p:nvSpPr>
          <p:cNvPr id="4" name="Rectangle 4"/>
          <p:cNvSpPr>
            <a:spLocks noChangeArrowheads="1"/>
          </p:cNvSpPr>
          <p:nvPr/>
        </p:nvSpPr>
        <p:spPr bwMode="auto">
          <a:xfrm>
            <a:off x="71250" y="3309596"/>
            <a:ext cx="8997950" cy="655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a:t>
            </a:r>
            <a:r>
              <a:rPr lang="en-US" altLang="zh-CN" sz="2100" dirty="0" smtClean="0">
                <a:latin typeface="Arial" pitchFamily="34" charset="0"/>
                <a:ea typeface="黑体" pitchFamily="49" charset="-122"/>
              </a:rPr>
              <a:t>FoxPro</a:t>
            </a:r>
            <a:r>
              <a:rPr lang="zh-CN" altLang="en-US" sz="2100" dirty="0" smtClean="0">
                <a:latin typeface="Arial" pitchFamily="34" charset="0"/>
                <a:ea typeface="黑体" pitchFamily="49" charset="-122"/>
              </a:rPr>
              <a:t>中，为</a:t>
            </a:r>
            <a:r>
              <a:rPr lang="zh-CN" altLang="en-US" sz="2100" dirty="0">
                <a:latin typeface="Arial" pitchFamily="34" charset="0"/>
                <a:ea typeface="黑体" pitchFamily="49" charset="-122"/>
              </a:rPr>
              <a:t>方便对各个变量进行统一管理，可将各变量定义一个集合，即</a:t>
            </a:r>
            <a:r>
              <a:rPr lang="zh-CN" altLang="en-US" sz="2100" dirty="0" smtClean="0">
                <a:latin typeface="Arial" pitchFamily="34" charset="0"/>
                <a:ea typeface="黑体" pitchFamily="49" charset="-122"/>
              </a:rPr>
              <a:t>数组。</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1250" y="289336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2.4.2  </a:t>
            </a:r>
            <a:r>
              <a:rPr lang="zh-CN" altLang="en-US" sz="2200" dirty="0">
                <a:ea typeface="黑体" pitchFamily="49" charset="-122"/>
              </a:rPr>
              <a:t>数组变量</a:t>
            </a:r>
          </a:p>
        </p:txBody>
      </p:sp>
      <p:sp>
        <p:nvSpPr>
          <p:cNvPr id="6" name="Rectangle 3"/>
          <p:cNvSpPr>
            <a:spLocks noChangeArrowheads="1"/>
          </p:cNvSpPr>
          <p:nvPr/>
        </p:nvSpPr>
        <p:spPr bwMode="auto">
          <a:xfrm>
            <a:off x="71250" y="4020877"/>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．数组的声明</a:t>
            </a:r>
          </a:p>
        </p:txBody>
      </p:sp>
      <p:sp>
        <p:nvSpPr>
          <p:cNvPr id="7" name="Rectangle 4"/>
          <p:cNvSpPr>
            <a:spLocks noChangeArrowheads="1"/>
          </p:cNvSpPr>
          <p:nvPr/>
        </p:nvSpPr>
        <p:spPr bwMode="auto">
          <a:xfrm>
            <a:off x="71250" y="443711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数组</a:t>
            </a:r>
            <a:r>
              <a:rPr lang="zh-CN" altLang="en-US" sz="2100" dirty="0">
                <a:latin typeface="Arial" pitchFamily="34" charset="0"/>
                <a:ea typeface="黑体" pitchFamily="49" charset="-122"/>
              </a:rPr>
              <a:t>原则上必须先声明而后使用，数组声明使用</a:t>
            </a:r>
            <a:r>
              <a:rPr lang="en-US" altLang="zh-CN" sz="2100" dirty="0">
                <a:latin typeface="Arial" pitchFamily="34" charset="0"/>
                <a:ea typeface="黑体" pitchFamily="49" charset="-122"/>
              </a:rPr>
              <a:t>DIMENSION</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DECLARE</a:t>
            </a:r>
            <a:r>
              <a:rPr lang="zh-CN" altLang="en-US" sz="2100" dirty="0">
                <a:latin typeface="Arial" pitchFamily="34" charset="0"/>
                <a:ea typeface="黑体" pitchFamily="49" charset="-122"/>
              </a:rPr>
              <a:t>语句。数组声明的格式如下：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DIMENSION|DECLARE </a:t>
            </a:r>
            <a:r>
              <a:rPr lang="en-US" altLang="zh-CN" sz="2100" dirty="0">
                <a:solidFill>
                  <a:srgbClr val="FFFF00"/>
                </a:solidFill>
                <a:latin typeface="Arial" pitchFamily="34" charset="0"/>
                <a:ea typeface="黑体" pitchFamily="49" charset="-122"/>
              </a:rPr>
              <a:t>ArrayName1(nRows1 [, nColumns1])</a:t>
            </a:r>
          </a:p>
          <a:p>
            <a:r>
              <a:rPr lang="en-US" altLang="zh-CN" sz="2100" dirty="0">
                <a:solidFill>
                  <a:srgbClr val="FFFF00"/>
                </a:solidFill>
                <a:latin typeface="Arial" pitchFamily="34" charset="0"/>
                <a:ea typeface="黑体" pitchFamily="49" charset="-122"/>
              </a:rPr>
              <a:t> [, ArrayName2(nRows2 [, nColumns2])] ...</a:t>
            </a:r>
          </a:p>
          <a:p>
            <a:r>
              <a:rPr lang="zh-CN" altLang="en-US" sz="2100" dirty="0" smtClean="0">
                <a:latin typeface="Arial" pitchFamily="34" charset="0"/>
                <a:ea typeface="黑体" pitchFamily="49" charset="-122"/>
              </a:rPr>
              <a:t>       功能</a:t>
            </a:r>
            <a:r>
              <a:rPr lang="zh-CN" altLang="en-US" sz="2100" dirty="0">
                <a:latin typeface="Arial" pitchFamily="34" charset="0"/>
                <a:ea typeface="黑体" pitchFamily="49" charset="-122"/>
              </a:rPr>
              <a:t>是声明一维或二维数组</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同时声明多个数组。其中</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①</a:t>
            </a:r>
            <a:r>
              <a:rPr lang="en-US" altLang="zh-CN" sz="2100" dirty="0" err="1" smtClean="0">
                <a:latin typeface="Arial" pitchFamily="34" charset="0"/>
                <a:ea typeface="黑体" pitchFamily="49" charset="-122"/>
              </a:rPr>
              <a:t>ArrayName</a:t>
            </a:r>
            <a:r>
              <a:rPr lang="zh-CN" altLang="en-US" sz="2100" dirty="0">
                <a:latin typeface="Arial" pitchFamily="34" charset="0"/>
                <a:ea typeface="黑体" pitchFamily="49" charset="-122"/>
              </a:rPr>
              <a:t>：要声明的数组的</a:t>
            </a:r>
            <a:r>
              <a:rPr lang="zh-CN" altLang="en-US" sz="2100" dirty="0" smtClean="0">
                <a:latin typeface="Arial" pitchFamily="34" charset="0"/>
                <a:ea typeface="黑体" pitchFamily="49" charset="-122"/>
              </a:rPr>
              <a:t>名字；</a:t>
            </a:r>
            <a:r>
              <a:rPr lang="en-US" altLang="zh-CN" sz="2100" dirty="0" smtClean="0">
                <a:latin typeface="Arial" pitchFamily="34" charset="0"/>
                <a:ea typeface="黑体" pitchFamily="49" charset="-122"/>
              </a:rPr>
              <a:t>②</a:t>
            </a:r>
            <a:r>
              <a:rPr lang="en-US" altLang="zh-CN" sz="2100" dirty="0" err="1" smtClean="0">
                <a:latin typeface="Arial" pitchFamily="34" charset="0"/>
                <a:ea typeface="黑体" pitchFamily="49" charset="-122"/>
              </a:rPr>
              <a:t>nRows</a:t>
            </a:r>
            <a:r>
              <a:rPr lang="zh-CN" altLang="en-US" sz="2100" dirty="0">
                <a:latin typeface="Arial" pitchFamily="34" charset="0"/>
                <a:ea typeface="黑体" pitchFamily="49" charset="-122"/>
              </a:rPr>
              <a:t>：要声明的数组的行</a:t>
            </a:r>
            <a:r>
              <a:rPr lang="zh-CN" altLang="en-US" sz="2100" dirty="0" smtClean="0">
                <a:latin typeface="Arial" pitchFamily="34" charset="0"/>
                <a:ea typeface="黑体" pitchFamily="49" charset="-122"/>
              </a:rPr>
              <a:t>数；</a:t>
            </a:r>
            <a:r>
              <a:rPr lang="en-US" altLang="zh-CN" sz="2100" dirty="0" smtClean="0">
                <a:latin typeface="Arial" pitchFamily="34" charset="0"/>
                <a:ea typeface="黑体" pitchFamily="49" charset="-122"/>
              </a:rPr>
              <a:t>③</a:t>
            </a:r>
            <a:r>
              <a:rPr lang="en-US" altLang="zh-CN" sz="2100" dirty="0" err="1" smtClean="0">
                <a:latin typeface="Arial" pitchFamily="34" charset="0"/>
                <a:ea typeface="黑体" pitchFamily="49" charset="-122"/>
              </a:rPr>
              <a:t>nColumns</a:t>
            </a:r>
            <a:r>
              <a:rPr lang="zh-CN" altLang="en-US" sz="2100" dirty="0">
                <a:latin typeface="Arial" pitchFamily="34" charset="0"/>
                <a:ea typeface="黑体" pitchFamily="49" charset="-122"/>
              </a:rPr>
              <a:t>：要声明的数组的列数</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036545689"/>
      </p:ext>
    </p:extLst>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250" y="116632"/>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说明</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①</a:t>
            </a:r>
            <a:r>
              <a:rPr lang="zh-CN" altLang="en-US" sz="2000" dirty="0" smtClean="0">
                <a:latin typeface="Arial" pitchFamily="34" charset="0"/>
                <a:ea typeface="黑体" pitchFamily="49" charset="-122"/>
              </a:rPr>
              <a:t>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中，数组的命名规则和内存变量相同。</a:t>
            </a:r>
          </a:p>
          <a:p>
            <a:r>
              <a:rPr lang="en-US" altLang="zh-CN" sz="2000" dirty="0" smtClean="0">
                <a:latin typeface="Arial" pitchFamily="34" charset="0"/>
                <a:ea typeface="黑体" pitchFamily="49" charset="-122"/>
              </a:rPr>
              <a:t>　　②Visual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中</a:t>
            </a:r>
            <a:r>
              <a:rPr lang="zh-CN" altLang="en-US" sz="2000" dirty="0" smtClean="0">
                <a:latin typeface="Arial" pitchFamily="34" charset="0"/>
                <a:ea typeface="黑体" pitchFamily="49" charset="-122"/>
              </a:rPr>
              <a:t>，用户最多</a:t>
            </a:r>
            <a:r>
              <a:rPr lang="zh-CN" altLang="en-US" sz="2000" dirty="0">
                <a:latin typeface="Arial" pitchFamily="34" charset="0"/>
                <a:ea typeface="黑体" pitchFamily="49" charset="-122"/>
              </a:rPr>
              <a:t>可声明</a:t>
            </a:r>
            <a:r>
              <a:rPr lang="en-US" altLang="zh-CN" sz="2000" dirty="0">
                <a:latin typeface="Arial" pitchFamily="34" charset="0"/>
                <a:ea typeface="黑体" pitchFamily="49" charset="-122"/>
              </a:rPr>
              <a:t>1024</a:t>
            </a:r>
            <a:r>
              <a:rPr lang="zh-CN" altLang="en-US" sz="2000" dirty="0">
                <a:latin typeface="Arial" pitchFamily="34" charset="0"/>
                <a:ea typeface="黑体" pitchFamily="49" charset="-122"/>
              </a:rPr>
              <a:t>个数组，每个数组最多</a:t>
            </a:r>
            <a:r>
              <a:rPr lang="en-US" altLang="zh-CN" sz="2000" dirty="0">
                <a:latin typeface="Arial" pitchFamily="34" charset="0"/>
                <a:ea typeface="黑体" pitchFamily="49" charset="-122"/>
              </a:rPr>
              <a:t>65000</a:t>
            </a:r>
            <a:r>
              <a:rPr lang="zh-CN" altLang="en-US" sz="2000" dirty="0">
                <a:latin typeface="Arial" pitchFamily="34" charset="0"/>
                <a:ea typeface="黑体" pitchFamily="49" charset="-122"/>
              </a:rPr>
              <a:t>个元素。</a:t>
            </a:r>
          </a:p>
          <a:p>
            <a:r>
              <a:rPr lang="en-US" altLang="zh-CN" sz="2000" dirty="0" smtClean="0">
                <a:latin typeface="Arial" pitchFamily="34" charset="0"/>
                <a:ea typeface="黑体" pitchFamily="49" charset="-122"/>
              </a:rPr>
              <a:t>　　③</a:t>
            </a:r>
            <a:r>
              <a:rPr lang="zh-CN" altLang="en-US" sz="2000" dirty="0" smtClean="0">
                <a:latin typeface="Arial" pitchFamily="34" charset="0"/>
                <a:ea typeface="黑体" pitchFamily="49" charset="-122"/>
              </a:rPr>
              <a:t>数组</a:t>
            </a:r>
            <a:r>
              <a:rPr lang="zh-CN" altLang="en-US" sz="2000" dirty="0">
                <a:latin typeface="Arial" pitchFamily="34" charset="0"/>
                <a:ea typeface="黑体" pitchFamily="49" charset="-122"/>
              </a:rPr>
              <a:t>声明后各元素一律被初始化为</a:t>
            </a:r>
            <a:r>
              <a:rPr lang="en-US" altLang="zh-CN" sz="2000" dirty="0">
                <a:latin typeface="Arial" pitchFamily="34" charset="0"/>
                <a:ea typeface="黑体" pitchFamily="49" charset="-122"/>
              </a:rPr>
              <a:t>: .F.</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④</a:t>
            </a:r>
            <a:r>
              <a:rPr lang="zh-CN" altLang="en-US" sz="2000" dirty="0" smtClean="0">
                <a:latin typeface="Arial" pitchFamily="34" charset="0"/>
                <a:ea typeface="黑体" pitchFamily="49" charset="-122"/>
              </a:rPr>
              <a:t>数组</a:t>
            </a:r>
            <a:r>
              <a:rPr lang="zh-CN" altLang="en-US" sz="2000" dirty="0">
                <a:latin typeface="Arial" pitchFamily="34" charset="0"/>
                <a:ea typeface="黑体" pitchFamily="49" charset="-122"/>
              </a:rPr>
              <a:t>在声明和使用时，也可在数组名后使用方括号。</a:t>
            </a:r>
          </a:p>
          <a:p>
            <a:r>
              <a:rPr lang="en-US" altLang="zh-CN" sz="2000" dirty="0" smtClean="0">
                <a:latin typeface="Arial" pitchFamily="34" charset="0"/>
                <a:ea typeface="黑体" pitchFamily="49" charset="-122"/>
              </a:rPr>
              <a:t>　　⑤</a:t>
            </a:r>
            <a:r>
              <a:rPr lang="zh-CN" altLang="en-US" sz="2000" dirty="0" smtClean="0">
                <a:latin typeface="Arial" pitchFamily="34" charset="0"/>
                <a:ea typeface="黑体" pitchFamily="49" charset="-122"/>
              </a:rPr>
              <a:t>数组</a:t>
            </a:r>
            <a:r>
              <a:rPr lang="zh-CN" altLang="en-US" sz="2000" dirty="0">
                <a:latin typeface="Arial" pitchFamily="34" charset="0"/>
                <a:ea typeface="黑体" pitchFamily="49" charset="-122"/>
              </a:rPr>
              <a:t>可重新声明而改变其维数与大小，此时原元素值将保持不变，除非数组的容量变小使后面的元素丢失。</a:t>
            </a:r>
          </a:p>
          <a:p>
            <a:r>
              <a:rPr lang="en-US" altLang="zh-CN" sz="2000" dirty="0" smtClean="0">
                <a:latin typeface="Arial" pitchFamily="34" charset="0"/>
                <a:ea typeface="黑体" pitchFamily="49" charset="-122"/>
              </a:rPr>
              <a:t>　　⑥</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计算机中数组按行存储，二维数组可以当一维数组来使用，只要元素的序号相对应即可。设有一个二维数组：</a:t>
            </a:r>
            <a:r>
              <a:rPr lang="en-US" altLang="zh-CN" sz="2000" dirty="0">
                <a:latin typeface="Arial" pitchFamily="34" charset="0"/>
                <a:ea typeface="黑体" pitchFamily="49" charset="-122"/>
              </a:rPr>
              <a:t>a(M,N)</a:t>
            </a:r>
            <a:r>
              <a:rPr lang="zh-CN" altLang="en-US" sz="2000" dirty="0">
                <a:latin typeface="Arial" pitchFamily="34" charset="0"/>
                <a:ea typeface="黑体" pitchFamily="49" charset="-122"/>
              </a:rPr>
              <a:t>，一个一维数组：</a:t>
            </a:r>
            <a:r>
              <a:rPr lang="en-US" altLang="zh-CN" sz="2000" dirty="0">
                <a:latin typeface="Arial" pitchFamily="34" charset="0"/>
                <a:ea typeface="黑体" pitchFamily="49" charset="-122"/>
              </a:rPr>
              <a:t>a(M*N)</a:t>
            </a:r>
            <a:r>
              <a:rPr lang="zh-CN" altLang="en-US" sz="2000" dirty="0">
                <a:latin typeface="Arial" pitchFamily="34" charset="0"/>
                <a:ea typeface="黑体" pitchFamily="49" charset="-122"/>
              </a:rPr>
              <a:t>。则</a:t>
            </a:r>
            <a:r>
              <a:rPr lang="en-US" altLang="zh-CN" sz="2000" dirty="0">
                <a:latin typeface="Arial" pitchFamily="34" charset="0"/>
                <a:ea typeface="黑体" pitchFamily="49" charset="-122"/>
              </a:rPr>
              <a:t>a(</a:t>
            </a:r>
            <a:r>
              <a:rPr lang="en-US" altLang="zh-CN" sz="2000" dirty="0" err="1">
                <a:latin typeface="Arial" pitchFamily="34" charset="0"/>
                <a:ea typeface="黑体" pitchFamily="49" charset="-122"/>
              </a:rPr>
              <a:t>i,j</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a(k)</a:t>
            </a:r>
            <a:r>
              <a:rPr lang="zh-CN" altLang="en-US" sz="2000" dirty="0">
                <a:latin typeface="Arial" pitchFamily="34" charset="0"/>
                <a:ea typeface="黑体" pitchFamily="49" charset="-122"/>
              </a:rPr>
              <a:t>的下标对应关系为：</a:t>
            </a:r>
            <a:r>
              <a:rPr lang="en-US" altLang="zh-CN" sz="2000" dirty="0">
                <a:latin typeface="Arial" pitchFamily="34" charset="0"/>
                <a:ea typeface="黑体" pitchFamily="49" charset="-122"/>
              </a:rPr>
              <a:t>k=(i-1)*</a:t>
            </a:r>
            <a:r>
              <a:rPr lang="en-US" altLang="zh-CN" sz="2000" dirty="0" err="1">
                <a:latin typeface="Arial" pitchFamily="34" charset="0"/>
                <a:ea typeface="黑体" pitchFamily="49" charset="-122"/>
              </a:rPr>
              <a:t>N+j</a:t>
            </a:r>
            <a:r>
              <a:rPr lang="en-US" altLang="zh-CN" sz="2000" dirty="0">
                <a:latin typeface="Arial" pitchFamily="34" charset="0"/>
                <a:ea typeface="黑体" pitchFamily="49" charset="-122"/>
              </a:rPr>
              <a:t>   ( i=1,2,…,M    j=1,2…,N)</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⑦</a:t>
            </a:r>
            <a:r>
              <a:rPr lang="zh-CN" altLang="en-US" sz="2000" dirty="0" smtClean="0">
                <a:latin typeface="Arial" pitchFamily="34" charset="0"/>
                <a:ea typeface="黑体" pitchFamily="49" charset="-122"/>
              </a:rPr>
              <a:t>维数</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Dimension</a:t>
            </a:r>
            <a:r>
              <a:rPr lang="zh-CN" altLang="en-US" sz="2000" dirty="0">
                <a:latin typeface="Arial" pitchFamily="34" charset="0"/>
                <a:ea typeface="黑体" pitchFamily="49" charset="-122"/>
              </a:rPr>
              <a:t>）：数组下标的个数，表示数组的复杂度。如数组</a:t>
            </a:r>
            <a:r>
              <a:rPr lang="en-US" altLang="zh-CN" sz="2000" dirty="0">
                <a:latin typeface="Arial" pitchFamily="34" charset="0"/>
                <a:ea typeface="黑体" pitchFamily="49" charset="-122"/>
              </a:rPr>
              <a:t>y(3,4)</a:t>
            </a:r>
            <a:r>
              <a:rPr lang="zh-CN" altLang="en-US" sz="2000" dirty="0">
                <a:latin typeface="Arial" pitchFamily="34" charset="0"/>
                <a:ea typeface="黑体" pitchFamily="49" charset="-122"/>
              </a:rPr>
              <a:t>有两个下标，我们称二维数组。在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中支持二维数组，但不支持更高维数组。</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⑧</a:t>
            </a:r>
            <a:r>
              <a:rPr lang="zh-CN" altLang="en-US" sz="2000" dirty="0" smtClean="0">
                <a:latin typeface="Arial" pitchFamily="34" charset="0"/>
                <a:ea typeface="黑体" pitchFamily="49" charset="-122"/>
              </a:rPr>
              <a:t>下标</a:t>
            </a:r>
            <a:r>
              <a:rPr lang="zh-CN" altLang="en-US" sz="2000" dirty="0">
                <a:latin typeface="Arial" pitchFamily="34" charset="0"/>
                <a:ea typeface="黑体" pitchFamily="49" charset="-122"/>
              </a:rPr>
              <a:t>的上界（</a:t>
            </a:r>
            <a:r>
              <a:rPr lang="en-US" altLang="zh-CN" sz="2000" dirty="0">
                <a:latin typeface="Arial" pitchFamily="34" charset="0"/>
                <a:ea typeface="黑体" pitchFamily="49" charset="-122"/>
              </a:rPr>
              <a:t>Upper Boundary</a:t>
            </a:r>
            <a:r>
              <a:rPr lang="zh-CN" altLang="en-US" sz="2000" dirty="0">
                <a:latin typeface="Arial" pitchFamily="34" charset="0"/>
                <a:ea typeface="黑体" pitchFamily="49" charset="-122"/>
              </a:rPr>
              <a:t>）和下界（</a:t>
            </a:r>
            <a:r>
              <a:rPr lang="en-US" altLang="zh-CN" sz="2000" dirty="0">
                <a:latin typeface="Arial" pitchFamily="34" charset="0"/>
                <a:ea typeface="黑体" pitchFamily="49" charset="-122"/>
              </a:rPr>
              <a:t>Lower Boundary</a:t>
            </a:r>
            <a:r>
              <a:rPr lang="zh-CN" altLang="en-US" sz="2000" dirty="0">
                <a:latin typeface="Arial" pitchFamily="34" charset="0"/>
                <a:ea typeface="黑体" pitchFamily="49" charset="-122"/>
              </a:rPr>
              <a:t>）。指定的上下标界，在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中，各维的</a:t>
            </a:r>
            <a:r>
              <a:rPr lang="zh-CN" altLang="en-US" sz="2000" dirty="0">
                <a:solidFill>
                  <a:srgbClr val="FFFF00"/>
                </a:solidFill>
                <a:latin typeface="Arial" pitchFamily="34" charset="0"/>
                <a:ea typeface="黑体" pitchFamily="49" charset="-122"/>
              </a:rPr>
              <a:t>下标界总是</a:t>
            </a:r>
            <a:r>
              <a:rPr lang="en-US" altLang="zh-CN" sz="2000" dirty="0">
                <a:solidFill>
                  <a:srgbClr val="FFFF00"/>
                </a:solidFill>
                <a:latin typeface="Arial" pitchFamily="34" charset="0"/>
                <a:ea typeface="黑体" pitchFamily="49" charset="-122"/>
              </a:rPr>
              <a:t>1</a:t>
            </a:r>
            <a:r>
              <a:rPr lang="zh-CN" altLang="en-US" sz="2000" dirty="0">
                <a:latin typeface="Arial" pitchFamily="34" charset="0"/>
                <a:ea typeface="黑体" pitchFamily="49" charset="-122"/>
              </a:rPr>
              <a:t>，上界大小由下标的数字决定。</a:t>
            </a:r>
          </a:p>
          <a:p>
            <a:r>
              <a:rPr lang="zh-CN" altLang="en-US" sz="2000" dirty="0">
                <a:latin typeface="Arial" pitchFamily="34" charset="0"/>
                <a:ea typeface="黑体" pitchFamily="49" charset="-122"/>
              </a:rPr>
              <a:t>       一维数组对应于二维表格中的一条记录，二维数组对应于一张表格。</a:t>
            </a:r>
          </a:p>
          <a:p>
            <a:r>
              <a:rPr lang="zh-CN" altLang="en-US" sz="2000" dirty="0">
                <a:latin typeface="Arial" pitchFamily="34" charset="0"/>
                <a:ea typeface="黑体" pitchFamily="49" charset="-122"/>
              </a:rPr>
              <a:t>与其它高级语言不同</a:t>
            </a:r>
            <a:r>
              <a:rPr lang="zh-CN" altLang="en-US" sz="2000" dirty="0" smtClean="0">
                <a:latin typeface="Arial" pitchFamily="34" charset="0"/>
                <a:ea typeface="黑体" pitchFamily="49" charset="-122"/>
              </a:rPr>
              <a:t>，在</a:t>
            </a:r>
            <a:r>
              <a:rPr lang="en-US" altLang="zh-CN" sz="2000" dirty="0" smtClean="0">
                <a:latin typeface="Arial" pitchFamily="34" charset="0"/>
                <a:ea typeface="黑体" pitchFamily="49" charset="-122"/>
              </a:rPr>
              <a:t>Visual FoxPro</a:t>
            </a:r>
            <a:r>
              <a:rPr lang="zh-CN" altLang="en-US" sz="2000" dirty="0" smtClean="0">
                <a:latin typeface="Arial" pitchFamily="34" charset="0"/>
                <a:ea typeface="黑体" pitchFamily="49" charset="-122"/>
              </a:rPr>
              <a:t>中定义的数组</a:t>
            </a:r>
            <a:r>
              <a:rPr lang="zh-CN" altLang="en-US" sz="2000" dirty="0">
                <a:latin typeface="Arial" pitchFamily="34" charset="0"/>
                <a:ea typeface="黑体" pitchFamily="49" charset="-122"/>
              </a:rPr>
              <a:t>中的各个元素可以具有不同的数据类型。</a:t>
            </a:r>
          </a:p>
          <a:p>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2012011488"/>
      </p:ext>
    </p:ext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8997950"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2-8】  </a:t>
            </a:r>
            <a:r>
              <a:rPr lang="zh-CN" altLang="en-US" sz="1900" dirty="0">
                <a:latin typeface="Arial" pitchFamily="34" charset="0"/>
                <a:ea typeface="黑体" pitchFamily="49" charset="-122"/>
              </a:rPr>
              <a:t>下面命令行可声明一个元素为</a:t>
            </a:r>
            <a:r>
              <a:rPr lang="en-US" altLang="zh-CN" sz="1900" dirty="0">
                <a:latin typeface="Arial" pitchFamily="34" charset="0"/>
                <a:ea typeface="黑体" pitchFamily="49" charset="-122"/>
              </a:rPr>
              <a:t>10</a:t>
            </a:r>
            <a:r>
              <a:rPr lang="zh-CN" altLang="en-US" sz="1900" dirty="0">
                <a:latin typeface="Arial" pitchFamily="34" charset="0"/>
                <a:ea typeface="黑体" pitchFamily="49" charset="-122"/>
              </a:rPr>
              <a:t>个的一维数组</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，行数为</a:t>
            </a:r>
            <a:r>
              <a:rPr lang="en-US" altLang="zh-CN" sz="1900" dirty="0">
                <a:latin typeface="Arial" pitchFamily="34" charset="0"/>
                <a:ea typeface="黑体" pitchFamily="49" charset="-122"/>
              </a:rPr>
              <a:t>10</a:t>
            </a:r>
            <a:r>
              <a:rPr lang="zh-CN" altLang="en-US" sz="1900" dirty="0">
                <a:latin typeface="Arial" pitchFamily="34" charset="0"/>
                <a:ea typeface="黑体" pitchFamily="49" charset="-122"/>
              </a:rPr>
              <a:t>，列数为</a:t>
            </a:r>
            <a:r>
              <a:rPr lang="en-US" altLang="zh-CN" sz="1900" dirty="0">
                <a:latin typeface="Arial" pitchFamily="34" charset="0"/>
                <a:ea typeface="黑体" pitchFamily="49" charset="-122"/>
              </a:rPr>
              <a:t>20</a:t>
            </a:r>
            <a:r>
              <a:rPr lang="zh-CN" altLang="en-US" sz="1900" dirty="0">
                <a:latin typeface="Arial" pitchFamily="34" charset="0"/>
                <a:ea typeface="黑体" pitchFamily="49" charset="-122"/>
              </a:rPr>
              <a:t>的数组</a:t>
            </a:r>
            <a:r>
              <a:rPr lang="en-US" altLang="zh-CN" sz="1900" dirty="0">
                <a:latin typeface="Arial" pitchFamily="34" charset="0"/>
                <a:ea typeface="黑体" pitchFamily="49" charset="-122"/>
              </a:rPr>
              <a:t>b</a:t>
            </a:r>
            <a:r>
              <a:rPr lang="zh-CN" altLang="en-US" sz="1900" dirty="0">
                <a:latin typeface="Arial" pitchFamily="34" charset="0"/>
                <a:ea typeface="黑体" pitchFamily="49" charset="-122"/>
              </a:rPr>
              <a:t>。</a:t>
            </a:r>
          </a:p>
          <a:p>
            <a:r>
              <a:rPr lang="en-US" altLang="zh-CN" sz="1900" dirty="0" smtClean="0">
                <a:latin typeface="Arial" pitchFamily="34" charset="0"/>
                <a:ea typeface="黑体" pitchFamily="49" charset="-122"/>
              </a:rPr>
              <a:t>       DIMENSION  </a:t>
            </a:r>
            <a:r>
              <a:rPr lang="en-US" altLang="zh-CN" sz="1900" dirty="0">
                <a:latin typeface="Arial" pitchFamily="34" charset="0"/>
                <a:ea typeface="黑体" pitchFamily="49" charset="-122"/>
              </a:rPr>
              <a:t>a(10),b(10,20</a:t>
            </a:r>
            <a:r>
              <a:rPr lang="en-US" altLang="zh-CN" sz="1900" dirty="0" smtClean="0">
                <a:latin typeface="Arial" pitchFamily="34" charset="0"/>
                <a:ea typeface="黑体" pitchFamily="49" charset="-122"/>
              </a:rPr>
              <a:t>)</a:t>
            </a:r>
            <a:endParaRPr lang="en-US" altLang="zh-CN" sz="1900" dirty="0">
              <a:latin typeface="Arial" pitchFamily="34" charset="0"/>
              <a:ea typeface="黑体" pitchFamily="49" charset="-122"/>
            </a:endParaRPr>
          </a:p>
        </p:txBody>
      </p:sp>
      <p:sp>
        <p:nvSpPr>
          <p:cNvPr id="3" name="Rectangle 3"/>
          <p:cNvSpPr>
            <a:spLocks noChangeArrowheads="1"/>
          </p:cNvSpPr>
          <p:nvPr/>
        </p:nvSpPr>
        <p:spPr bwMode="auto">
          <a:xfrm>
            <a:off x="71250" y="112475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．数组的赋值</a:t>
            </a:r>
          </a:p>
        </p:txBody>
      </p:sp>
      <p:sp>
        <p:nvSpPr>
          <p:cNvPr id="4" name="Rectangle 4"/>
          <p:cNvSpPr>
            <a:spLocks noChangeArrowheads="1"/>
          </p:cNvSpPr>
          <p:nvPr/>
        </p:nvSpPr>
        <p:spPr bwMode="auto">
          <a:xfrm>
            <a:off x="71250" y="1556772"/>
            <a:ext cx="8997950" cy="5040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数组</a:t>
            </a:r>
            <a:r>
              <a:rPr lang="zh-CN" altLang="en-US" sz="1900" dirty="0">
                <a:latin typeface="Arial" pitchFamily="34" charset="0"/>
                <a:ea typeface="黑体" pitchFamily="49" charset="-122"/>
              </a:rPr>
              <a:t>的赋值分为整体赋值和元素</a:t>
            </a:r>
            <a:r>
              <a:rPr lang="zh-CN" altLang="en-US" sz="1900" dirty="0" smtClean="0">
                <a:latin typeface="Arial" pitchFamily="34" charset="0"/>
                <a:ea typeface="黑体" pitchFamily="49" charset="-122"/>
              </a:rPr>
              <a:t>赋值，通过</a:t>
            </a:r>
            <a:r>
              <a:rPr lang="zh-CN" altLang="en-US" sz="1900" dirty="0">
                <a:latin typeface="Arial" pitchFamily="34" charset="0"/>
                <a:ea typeface="黑体" pitchFamily="49" charset="-122"/>
              </a:rPr>
              <a:t>赋值语句或赋值符来实现。</a:t>
            </a:r>
          </a:p>
          <a:p>
            <a:r>
              <a:rPr lang="zh-CN" altLang="en-US" sz="1900" dirty="0" smtClean="0">
                <a:latin typeface="Arial" pitchFamily="34" charset="0"/>
                <a:ea typeface="黑体" pitchFamily="49" charset="-122"/>
              </a:rPr>
              <a:t>       ⑴</a:t>
            </a:r>
            <a:r>
              <a:rPr lang="zh-CN" altLang="en-US" sz="1900" dirty="0">
                <a:latin typeface="Arial" pitchFamily="34" charset="0"/>
                <a:ea typeface="黑体" pitchFamily="49" charset="-122"/>
              </a:rPr>
              <a:t>为数组整体赋值</a:t>
            </a:r>
          </a:p>
          <a:p>
            <a:r>
              <a:rPr lang="zh-CN" altLang="en-US" sz="1900" dirty="0">
                <a:latin typeface="Arial" pitchFamily="34" charset="0"/>
                <a:ea typeface="黑体" pitchFamily="49" charset="-122"/>
              </a:rPr>
              <a:t>数组的整体赋值只要将表达式的值赋给数组名即可。</a:t>
            </a:r>
          </a:p>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2-9】  </a:t>
            </a:r>
            <a:r>
              <a:rPr lang="zh-CN" altLang="en-US" sz="1900" dirty="0">
                <a:latin typeface="Arial" pitchFamily="34" charset="0"/>
                <a:ea typeface="黑体" pitchFamily="49" charset="-122"/>
              </a:rPr>
              <a:t>声明一个</a:t>
            </a:r>
            <a:r>
              <a:rPr lang="en-US" altLang="zh-CN" sz="1900" dirty="0">
                <a:latin typeface="Arial" pitchFamily="34" charset="0"/>
                <a:ea typeface="黑体" pitchFamily="49" charset="-122"/>
              </a:rPr>
              <a:t>2</a:t>
            </a:r>
            <a:r>
              <a:rPr lang="zh-CN" altLang="en-US" sz="1900" dirty="0">
                <a:latin typeface="Arial" pitchFamily="34" charset="0"/>
                <a:ea typeface="黑体" pitchFamily="49" charset="-122"/>
              </a:rPr>
              <a:t>行</a:t>
            </a:r>
            <a:r>
              <a:rPr lang="en-US" altLang="zh-CN" sz="1900" dirty="0">
                <a:latin typeface="Arial" pitchFamily="34" charset="0"/>
                <a:ea typeface="黑体" pitchFamily="49" charset="-122"/>
              </a:rPr>
              <a:t>3</a:t>
            </a:r>
            <a:r>
              <a:rPr lang="zh-CN" altLang="en-US" sz="1900" dirty="0">
                <a:latin typeface="Arial" pitchFamily="34" charset="0"/>
                <a:ea typeface="黑体" pitchFamily="49" charset="-122"/>
              </a:rPr>
              <a:t>列的数组</a:t>
            </a:r>
            <a:r>
              <a:rPr lang="en-US" altLang="zh-CN" sz="1900" dirty="0">
                <a:latin typeface="Arial" pitchFamily="34" charset="0"/>
                <a:ea typeface="黑体" pitchFamily="49" charset="-122"/>
              </a:rPr>
              <a:t>d</a:t>
            </a:r>
            <a:r>
              <a:rPr lang="zh-CN" altLang="en-US" sz="1900" dirty="0">
                <a:latin typeface="Arial" pitchFamily="34" charset="0"/>
                <a:ea typeface="黑体" pitchFamily="49" charset="-122"/>
              </a:rPr>
              <a:t>，并将各元素的初值一律赋为</a:t>
            </a:r>
            <a:r>
              <a:rPr lang="en-US" altLang="zh-CN" sz="1900" dirty="0">
                <a:latin typeface="Arial" pitchFamily="34" charset="0"/>
                <a:ea typeface="黑体" pitchFamily="49" charset="-122"/>
              </a:rPr>
              <a:t>{^2011-10-1</a:t>
            </a:r>
            <a:r>
              <a:rPr lang="zh-CN" altLang="en-US" sz="1900" dirty="0">
                <a:latin typeface="Arial" pitchFamily="34" charset="0"/>
                <a:ea typeface="黑体" pitchFamily="49" charset="-122"/>
              </a:rPr>
              <a:t>日</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a:t>
            </a:r>
          </a:p>
          <a:p>
            <a:r>
              <a:rPr lang="en-US" altLang="zh-CN" sz="1900" dirty="0" smtClean="0">
                <a:latin typeface="Arial" pitchFamily="34" charset="0"/>
                <a:ea typeface="黑体" pitchFamily="49" charset="-122"/>
              </a:rPr>
              <a:t>       DIMENSION </a:t>
            </a:r>
            <a:r>
              <a:rPr lang="en-US" altLang="zh-CN" sz="1900" dirty="0">
                <a:latin typeface="Arial" pitchFamily="34" charset="0"/>
                <a:ea typeface="黑体" pitchFamily="49" charset="-122"/>
              </a:rPr>
              <a:t>d(2,3) </a:t>
            </a:r>
          </a:p>
          <a:p>
            <a:r>
              <a:rPr lang="en-US" altLang="zh-CN" sz="1900" dirty="0" smtClean="0">
                <a:latin typeface="Arial" pitchFamily="34" charset="0"/>
                <a:ea typeface="黑体" pitchFamily="49" charset="-122"/>
              </a:rPr>
              <a:t>       d</a:t>
            </a:r>
            <a:r>
              <a:rPr lang="en-US" altLang="zh-CN" sz="1900" dirty="0">
                <a:latin typeface="Arial" pitchFamily="34" charset="0"/>
                <a:ea typeface="黑体" pitchFamily="49" charset="-122"/>
              </a:rPr>
              <a:t>={^2011-10-1}  &amp;&amp;</a:t>
            </a:r>
            <a:r>
              <a:rPr lang="zh-CN" altLang="en-US" sz="1900" dirty="0">
                <a:latin typeface="Arial" pitchFamily="34" charset="0"/>
                <a:ea typeface="黑体" pitchFamily="49" charset="-122"/>
              </a:rPr>
              <a:t>也可使用命令</a:t>
            </a:r>
            <a:r>
              <a:rPr lang="en-US" altLang="zh-CN" sz="1900" dirty="0">
                <a:latin typeface="Arial" pitchFamily="34" charset="0"/>
                <a:ea typeface="黑体" pitchFamily="49" charset="-122"/>
              </a:rPr>
              <a:t>STORE {^2011-10-1</a:t>
            </a:r>
            <a:r>
              <a:rPr lang="zh-CN" altLang="en-US" sz="1900" dirty="0">
                <a:latin typeface="Arial" pitchFamily="34" charset="0"/>
                <a:ea typeface="黑体" pitchFamily="49" charset="-122"/>
              </a:rPr>
              <a:t>日</a:t>
            </a:r>
            <a:r>
              <a:rPr lang="en-US" altLang="zh-CN" sz="1900" dirty="0">
                <a:latin typeface="Arial" pitchFamily="34" charset="0"/>
                <a:ea typeface="黑体" pitchFamily="49" charset="-122"/>
              </a:rPr>
              <a:t>} TO d</a:t>
            </a:r>
          </a:p>
          <a:p>
            <a:r>
              <a:rPr lang="en-US" altLang="zh-CN" sz="1900" dirty="0" smtClean="0">
                <a:latin typeface="Arial" pitchFamily="34" charset="0"/>
                <a:ea typeface="黑体" pitchFamily="49" charset="-122"/>
              </a:rPr>
              <a:t>       SET </a:t>
            </a:r>
            <a:r>
              <a:rPr lang="en-US" altLang="zh-CN" sz="1900" dirty="0">
                <a:latin typeface="Arial" pitchFamily="34" charset="0"/>
                <a:ea typeface="黑体" pitchFamily="49" charset="-122"/>
              </a:rPr>
              <a:t>CENTURY ON</a:t>
            </a:r>
          </a:p>
          <a:p>
            <a:r>
              <a:rPr lang="en-US" altLang="zh-CN" sz="1900" dirty="0" smtClean="0">
                <a:latin typeface="Arial" pitchFamily="34" charset="0"/>
                <a:ea typeface="黑体" pitchFamily="49" charset="-122"/>
              </a:rPr>
              <a:t>       ?</a:t>
            </a:r>
            <a:r>
              <a:rPr lang="en-US" altLang="zh-CN" sz="1900" dirty="0">
                <a:latin typeface="Arial" pitchFamily="34" charset="0"/>
                <a:ea typeface="黑体" pitchFamily="49" charset="-122"/>
              </a:rPr>
              <a:t>d(1,1),d(1,2),d(1,3) </a:t>
            </a:r>
            <a:r>
              <a:rPr lang="en-US" altLang="zh-CN" sz="1900" dirty="0" smtClean="0">
                <a:latin typeface="Arial" pitchFamily="34" charset="0"/>
                <a:ea typeface="黑体" pitchFamily="49" charset="-122"/>
              </a:rPr>
              <a:t>&amp;&amp;</a:t>
            </a:r>
            <a:r>
              <a:rPr lang="zh-CN" altLang="en-US" sz="1900" dirty="0" smtClean="0">
                <a:latin typeface="Arial" pitchFamily="34" charset="0"/>
                <a:ea typeface="黑体" pitchFamily="49" charset="-122"/>
              </a:rPr>
              <a:t>显示</a:t>
            </a:r>
            <a:r>
              <a:rPr lang="en-US" altLang="zh-CN" sz="1900" dirty="0">
                <a:latin typeface="Arial" pitchFamily="34" charset="0"/>
                <a:ea typeface="黑体" pitchFamily="49" charset="-122"/>
              </a:rPr>
              <a:t>10/1/2011 10/1/2011 </a:t>
            </a:r>
            <a:r>
              <a:rPr lang="en-US" altLang="zh-CN" sz="1900" dirty="0" smtClean="0">
                <a:latin typeface="Arial" pitchFamily="34" charset="0"/>
                <a:ea typeface="黑体" pitchFamily="49" charset="-122"/>
              </a:rPr>
              <a:t>10/1/2011</a:t>
            </a:r>
            <a:endParaRPr lang="en-US" altLang="zh-CN" sz="1900" dirty="0">
              <a:latin typeface="Arial" pitchFamily="34" charset="0"/>
              <a:ea typeface="黑体" pitchFamily="49" charset="-122"/>
            </a:endParaRPr>
          </a:p>
          <a:p>
            <a:r>
              <a:rPr lang="en-US" altLang="zh-CN" sz="1900" dirty="0" smtClean="0">
                <a:latin typeface="Arial" pitchFamily="34" charset="0"/>
                <a:ea typeface="黑体" pitchFamily="49" charset="-122"/>
              </a:rPr>
              <a:t>       ?</a:t>
            </a:r>
            <a:r>
              <a:rPr lang="en-US" altLang="zh-CN" sz="1900" dirty="0">
                <a:latin typeface="Arial" pitchFamily="34" charset="0"/>
                <a:ea typeface="黑体" pitchFamily="49" charset="-122"/>
              </a:rPr>
              <a:t>d(2,1),d(2,2),d(2,3) &amp;&amp;</a:t>
            </a:r>
            <a:r>
              <a:rPr lang="zh-CN" altLang="en-US" sz="1900" dirty="0" smtClean="0">
                <a:latin typeface="Arial" pitchFamily="34" charset="0"/>
                <a:ea typeface="黑体" pitchFamily="49" charset="-122"/>
              </a:rPr>
              <a:t>显示</a:t>
            </a:r>
            <a:r>
              <a:rPr lang="en-US" altLang="zh-CN" sz="1900" dirty="0" smtClean="0">
                <a:latin typeface="Arial" pitchFamily="34" charset="0"/>
                <a:ea typeface="黑体" pitchFamily="49" charset="-122"/>
              </a:rPr>
              <a:t>10/1/2011 </a:t>
            </a:r>
            <a:r>
              <a:rPr lang="en-US" altLang="zh-CN" sz="1900" dirty="0">
                <a:latin typeface="Arial" pitchFamily="34" charset="0"/>
                <a:ea typeface="黑体" pitchFamily="49" charset="-122"/>
              </a:rPr>
              <a:t>10/1/2011 10/1/2011</a:t>
            </a:r>
          </a:p>
          <a:p>
            <a:r>
              <a:rPr lang="en-US" altLang="zh-CN" sz="1900" dirty="0" smtClean="0">
                <a:latin typeface="Arial" pitchFamily="34" charset="0"/>
                <a:ea typeface="黑体" pitchFamily="49" charset="-122"/>
              </a:rPr>
              <a:t>       ⑵</a:t>
            </a:r>
            <a:r>
              <a:rPr lang="zh-CN" altLang="en-US" sz="1900" dirty="0">
                <a:latin typeface="Arial" pitchFamily="34" charset="0"/>
                <a:ea typeface="黑体" pitchFamily="49" charset="-122"/>
              </a:rPr>
              <a:t>为数组元素赋值</a:t>
            </a:r>
          </a:p>
          <a:p>
            <a:r>
              <a:rPr lang="zh-CN" altLang="en-US" sz="1900" dirty="0" smtClean="0">
                <a:latin typeface="Arial" pitchFamily="34" charset="0"/>
                <a:ea typeface="黑体" pitchFamily="49" charset="-122"/>
              </a:rPr>
              <a:t>       数组</a:t>
            </a:r>
            <a:r>
              <a:rPr lang="zh-CN" altLang="en-US" sz="1900" dirty="0">
                <a:latin typeface="Arial" pitchFamily="34" charset="0"/>
                <a:ea typeface="黑体" pitchFamily="49" charset="-122"/>
              </a:rPr>
              <a:t>声明后，对数组元素的赋值，只要使用下标即可。</a:t>
            </a:r>
          </a:p>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2-10</a:t>
            </a:r>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对上例中的数组元素</a:t>
            </a:r>
            <a:r>
              <a:rPr lang="en-US" altLang="zh-CN" sz="1900" dirty="0">
                <a:latin typeface="Arial" pitchFamily="34" charset="0"/>
                <a:ea typeface="黑体" pitchFamily="49" charset="-122"/>
              </a:rPr>
              <a:t>d(1,3)</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d(2,3)</a:t>
            </a:r>
            <a:r>
              <a:rPr lang="zh-CN" altLang="en-US" sz="1900" dirty="0">
                <a:latin typeface="Arial" pitchFamily="34" charset="0"/>
                <a:ea typeface="黑体" pitchFamily="49" charset="-122"/>
              </a:rPr>
              <a:t>分别赋一个日期和一个字符串。</a:t>
            </a:r>
          </a:p>
          <a:p>
            <a:r>
              <a:rPr lang="en-US" altLang="zh-CN" sz="1900" dirty="0" smtClean="0">
                <a:latin typeface="Arial" pitchFamily="34" charset="0"/>
                <a:ea typeface="黑体" pitchFamily="49" charset="-122"/>
              </a:rPr>
              <a:t>       SET </a:t>
            </a:r>
            <a:r>
              <a:rPr lang="en-US" altLang="zh-CN" sz="1900" dirty="0">
                <a:latin typeface="Arial" pitchFamily="34" charset="0"/>
                <a:ea typeface="黑体" pitchFamily="49" charset="-122"/>
              </a:rPr>
              <a:t>DATE LONG     &amp;&amp;</a:t>
            </a:r>
            <a:r>
              <a:rPr lang="zh-CN" altLang="en-US" sz="1900" dirty="0">
                <a:latin typeface="Arial" pitchFamily="34" charset="0"/>
                <a:ea typeface="黑体" pitchFamily="49" charset="-122"/>
              </a:rPr>
              <a:t>设置日期的显示为长格式</a:t>
            </a:r>
          </a:p>
          <a:p>
            <a:r>
              <a:rPr lang="en-US" altLang="zh-CN" sz="1900" dirty="0" smtClean="0">
                <a:latin typeface="Arial" pitchFamily="34" charset="0"/>
                <a:ea typeface="黑体" pitchFamily="49" charset="-122"/>
              </a:rPr>
              <a:t>       d(1,3</a:t>
            </a:r>
            <a:r>
              <a:rPr lang="en-US" altLang="zh-CN" sz="1900" dirty="0">
                <a:latin typeface="Arial" pitchFamily="34" charset="0"/>
                <a:ea typeface="黑体" pitchFamily="49" charset="-122"/>
              </a:rPr>
              <a:t>)= {^2011/10/1}</a:t>
            </a:r>
          </a:p>
          <a:p>
            <a:r>
              <a:rPr lang="en-US" altLang="zh-CN" sz="1900" dirty="0" smtClean="0">
                <a:latin typeface="Arial" pitchFamily="34" charset="0"/>
                <a:ea typeface="黑体" pitchFamily="49" charset="-122"/>
              </a:rPr>
              <a:t>       d(2,3</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中华人民共和国国庆日</a:t>
            </a:r>
            <a:r>
              <a:rPr lang="en-US" altLang="zh-CN" sz="1900" dirty="0">
                <a:latin typeface="Arial" pitchFamily="34" charset="0"/>
                <a:ea typeface="黑体" pitchFamily="49" charset="-122"/>
              </a:rPr>
              <a:t>′</a:t>
            </a:r>
          </a:p>
          <a:p>
            <a:r>
              <a:rPr lang="en-US" altLang="zh-CN" sz="1900" dirty="0" smtClean="0">
                <a:latin typeface="Arial" pitchFamily="34" charset="0"/>
                <a:ea typeface="黑体" pitchFamily="49" charset="-122"/>
              </a:rPr>
              <a:t>       ?</a:t>
            </a:r>
            <a:r>
              <a:rPr lang="en-US" altLang="zh-CN" sz="1900" dirty="0">
                <a:latin typeface="Arial" pitchFamily="34" charset="0"/>
                <a:ea typeface="黑体" pitchFamily="49" charset="-122"/>
              </a:rPr>
              <a:t>d[1,3],d(2,3) </a:t>
            </a:r>
            <a:r>
              <a:rPr lang="en-US" altLang="zh-CN" sz="1900" dirty="0" smtClean="0">
                <a:latin typeface="Arial" pitchFamily="34" charset="0"/>
                <a:ea typeface="黑体" pitchFamily="49" charset="-122"/>
              </a:rPr>
              <a:t>&amp;&amp;</a:t>
            </a:r>
            <a:r>
              <a:rPr lang="zh-CN" altLang="en-US" sz="1900" dirty="0" smtClean="0">
                <a:latin typeface="Arial" pitchFamily="34" charset="0"/>
                <a:ea typeface="黑体" pitchFamily="49" charset="-122"/>
              </a:rPr>
              <a:t>结果</a:t>
            </a:r>
            <a:r>
              <a:rPr lang="zh-CN" altLang="en-US" sz="1900" dirty="0">
                <a:latin typeface="Arial" pitchFamily="34" charset="0"/>
                <a:ea typeface="黑体" pitchFamily="49" charset="-122"/>
              </a:rPr>
              <a:t>显示：</a:t>
            </a:r>
            <a:r>
              <a:rPr lang="en-US" altLang="zh-CN" sz="1900" dirty="0">
                <a:latin typeface="Arial" pitchFamily="34" charset="0"/>
                <a:ea typeface="黑体" pitchFamily="49" charset="-122"/>
              </a:rPr>
              <a:t>2011</a:t>
            </a:r>
            <a:r>
              <a:rPr lang="zh-CN" altLang="en-US" sz="1900" dirty="0">
                <a:latin typeface="Arial" pitchFamily="34" charset="0"/>
                <a:ea typeface="黑体" pitchFamily="49" charset="-122"/>
              </a:rPr>
              <a:t>年</a:t>
            </a:r>
            <a:r>
              <a:rPr lang="en-US" altLang="zh-CN" sz="1900" dirty="0">
                <a:latin typeface="Arial" pitchFamily="34" charset="0"/>
                <a:ea typeface="黑体" pitchFamily="49" charset="-122"/>
              </a:rPr>
              <a:t>10</a:t>
            </a:r>
            <a:r>
              <a:rPr lang="zh-CN" altLang="en-US" sz="1900" dirty="0">
                <a:latin typeface="Arial" pitchFamily="34" charset="0"/>
                <a:ea typeface="黑体" pitchFamily="49" charset="-122"/>
              </a:rPr>
              <a:t>月</a:t>
            </a:r>
            <a:r>
              <a:rPr lang="en-US" altLang="zh-CN" sz="1900" dirty="0">
                <a:latin typeface="Arial" pitchFamily="34" charset="0"/>
                <a:ea typeface="黑体" pitchFamily="49" charset="-122"/>
              </a:rPr>
              <a:t>1</a:t>
            </a:r>
            <a:r>
              <a:rPr lang="zh-CN" altLang="en-US" sz="1900" dirty="0">
                <a:latin typeface="Arial" pitchFamily="34" charset="0"/>
                <a:ea typeface="黑体" pitchFamily="49" charset="-122"/>
              </a:rPr>
              <a:t>日 中华人民共和国</a:t>
            </a:r>
            <a:r>
              <a:rPr lang="zh-CN" altLang="en-US" sz="1900" dirty="0" smtClean="0">
                <a:latin typeface="Arial" pitchFamily="34" charset="0"/>
                <a:ea typeface="黑体" pitchFamily="49" charset="-122"/>
              </a:rPr>
              <a:t>国庆日</a:t>
            </a:r>
            <a:endParaRPr lang="en-US" altLang="zh-CN" sz="1900" dirty="0">
              <a:latin typeface="Arial" pitchFamily="34" charset="0"/>
              <a:ea typeface="黑体" pitchFamily="49" charset="-122"/>
            </a:endParaRPr>
          </a:p>
        </p:txBody>
      </p:sp>
    </p:spTree>
    <p:extLst>
      <p:ext uri="{BB962C8B-B14F-4D97-AF65-F5344CB8AC3E}">
        <p14:creationId xmlns:p14="http://schemas.microsoft.com/office/powerpoint/2010/main" val="3564084936"/>
      </p:ext>
    </p:extLst>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531265"/>
            <a:ext cx="8997950" cy="1636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由于</a:t>
            </a:r>
            <a:r>
              <a:rPr lang="zh-CN" altLang="en-US" sz="2100" dirty="0">
                <a:latin typeface="Arial" pitchFamily="34" charset="0"/>
                <a:ea typeface="黑体" pitchFamily="49" charset="-122"/>
              </a:rPr>
              <a:t>内在变量存放在独立于数据库文件的临时存储单元中，所以，变量和可以同名，但在这种下，具有更高的使用优先级，若访问内存变量，变量名闪应加上“</a:t>
            </a:r>
            <a:r>
              <a:rPr lang="en-US" altLang="zh-CN" sz="2100" dirty="0">
                <a:latin typeface="Arial" pitchFamily="34" charset="0"/>
                <a:ea typeface="黑体" pitchFamily="49" charset="-122"/>
              </a:rPr>
              <a:t>m.”</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m-&gt;”</a:t>
            </a:r>
            <a:r>
              <a:rPr lang="zh-CN" altLang="en-US" sz="2100" dirty="0">
                <a:latin typeface="Arial" pitchFamily="34" charset="0"/>
                <a:ea typeface="黑体" pitchFamily="49" charset="-122"/>
              </a:rPr>
              <a:t>前缀来引用它。例如，如一个内存变量和当前打开的表字段变量同名，都是</a:t>
            </a:r>
            <a:r>
              <a:rPr lang="en-US" altLang="zh-CN" sz="2100" dirty="0" err="1">
                <a:latin typeface="Arial" pitchFamily="34" charset="0"/>
                <a:ea typeface="黑体" pitchFamily="49" charset="-122"/>
              </a:rPr>
              <a:t>csrq</a:t>
            </a:r>
            <a:r>
              <a:rPr lang="zh-CN" altLang="en-US" sz="2100" dirty="0">
                <a:latin typeface="Arial" pitchFamily="34" charset="0"/>
                <a:ea typeface="黑体" pitchFamily="49" charset="-122"/>
              </a:rPr>
              <a:t>，则在引用内存变量</a:t>
            </a:r>
            <a:r>
              <a:rPr lang="en-US" altLang="zh-CN" sz="2100" dirty="0" err="1">
                <a:latin typeface="Arial" pitchFamily="34" charset="0"/>
                <a:ea typeface="黑体" pitchFamily="49" charset="-122"/>
              </a:rPr>
              <a:t>csrq</a:t>
            </a:r>
            <a:r>
              <a:rPr lang="zh-CN" altLang="en-US" sz="2100" dirty="0">
                <a:latin typeface="Arial" pitchFamily="34" charset="0"/>
                <a:ea typeface="黑体" pitchFamily="49" charset="-122"/>
              </a:rPr>
              <a:t>时，要用形式</a:t>
            </a:r>
            <a:r>
              <a:rPr lang="en-US" altLang="zh-CN" sz="2100" dirty="0" err="1">
                <a:latin typeface="Arial" pitchFamily="34" charset="0"/>
                <a:ea typeface="黑体" pitchFamily="49" charset="-122"/>
              </a:rPr>
              <a:t>m.csrq</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m-&gt;</a:t>
            </a:r>
            <a:r>
              <a:rPr lang="en-US" altLang="zh-CN" sz="2100" dirty="0" err="1">
                <a:latin typeface="Arial" pitchFamily="34" charset="0"/>
                <a:ea typeface="黑体" pitchFamily="49" charset="-122"/>
              </a:rPr>
              <a:t>csrq</a:t>
            </a:r>
            <a:r>
              <a:rPr lang="zh-CN" altLang="en-US" sz="2100" dirty="0">
                <a:latin typeface="Arial" pitchFamily="34" charset="0"/>
                <a:ea typeface="黑体" pitchFamily="49" charset="-122"/>
              </a:rPr>
              <a:t>，如果直接使用</a:t>
            </a:r>
            <a:r>
              <a:rPr lang="en-US" altLang="zh-CN" sz="2100" dirty="0" err="1">
                <a:latin typeface="Arial" pitchFamily="34" charset="0"/>
                <a:ea typeface="黑体" pitchFamily="49" charset="-122"/>
              </a:rPr>
              <a:t>csrq</a:t>
            </a:r>
            <a:r>
              <a:rPr lang="zh-CN" altLang="en-US" sz="2100" dirty="0">
                <a:latin typeface="Arial" pitchFamily="34" charset="0"/>
                <a:ea typeface="黑体" pitchFamily="49" charset="-122"/>
              </a:rPr>
              <a:t>，则引用是的表字段</a:t>
            </a:r>
            <a:r>
              <a:rPr lang="en-US" altLang="zh-CN" sz="2100" dirty="0" err="1">
                <a:latin typeface="Arial" pitchFamily="34" charset="0"/>
                <a:ea typeface="黑体" pitchFamily="49" charset="-122"/>
              </a:rPr>
              <a:t>csrq</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2.4.3  </a:t>
            </a:r>
            <a:r>
              <a:rPr lang="zh-CN" altLang="en-US" sz="2200" dirty="0">
                <a:ea typeface="黑体" pitchFamily="49" charset="-122"/>
              </a:rPr>
              <a:t>字段名变量</a:t>
            </a:r>
          </a:p>
        </p:txBody>
      </p:sp>
      <p:sp>
        <p:nvSpPr>
          <p:cNvPr id="4" name="Rectangle 4"/>
          <p:cNvSpPr>
            <a:spLocks noChangeArrowheads="1"/>
          </p:cNvSpPr>
          <p:nvPr/>
        </p:nvSpPr>
        <p:spPr bwMode="auto">
          <a:xfrm>
            <a:off x="71250" y="2636912"/>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声明</a:t>
            </a:r>
            <a:r>
              <a:rPr lang="zh-CN" altLang="en-US" sz="2100" dirty="0">
                <a:latin typeface="Arial" pitchFamily="34" charset="0"/>
                <a:ea typeface="黑体" pitchFamily="49" charset="-122"/>
              </a:rPr>
              <a:t>或定义了一定的内存变量后，用户可通过</a:t>
            </a:r>
            <a:r>
              <a:rPr lang="en-US" altLang="zh-CN" sz="2100" dirty="0">
                <a:latin typeface="Arial" pitchFamily="34" charset="0"/>
                <a:ea typeface="黑体" pitchFamily="49" charset="-122"/>
              </a:rPr>
              <a:t>DISPLAY MEMORY</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LIST MEMORY</a:t>
            </a:r>
            <a:r>
              <a:rPr lang="zh-CN" altLang="en-US" sz="2100" dirty="0">
                <a:latin typeface="Arial" pitchFamily="34" charset="0"/>
                <a:ea typeface="黑体" pitchFamily="49" charset="-122"/>
              </a:rPr>
              <a:t>命令对所定义的内存变量进行察看。</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MEMORY</a:t>
            </a:r>
            <a:r>
              <a:rPr lang="zh-CN" altLang="en-US" sz="2100" dirty="0">
                <a:latin typeface="Arial" pitchFamily="34" charset="0"/>
                <a:ea typeface="黑体" pitchFamily="49" charset="-122"/>
              </a:rPr>
              <a:t>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DISPLAY </a:t>
            </a:r>
            <a:r>
              <a:rPr lang="en-US" altLang="zh-CN" sz="2100" dirty="0">
                <a:solidFill>
                  <a:srgbClr val="FFFF00"/>
                </a:solidFill>
                <a:latin typeface="Arial" pitchFamily="34" charset="0"/>
                <a:ea typeface="黑体" pitchFamily="49" charset="-122"/>
              </a:rPr>
              <a:t>MEMORY [LIKE </a:t>
            </a:r>
            <a:r>
              <a:rPr lang="en-US" altLang="zh-CN" sz="2100" dirty="0" err="1">
                <a:solidFill>
                  <a:srgbClr val="FFFF00"/>
                </a:solidFill>
                <a:latin typeface="Arial" pitchFamily="34" charset="0"/>
                <a:ea typeface="黑体" pitchFamily="49" charset="-122"/>
              </a:rPr>
              <a:t>FileSkeleton</a:t>
            </a:r>
            <a:r>
              <a:rPr lang="en-US" altLang="zh-CN" sz="2100" dirty="0">
                <a:solidFill>
                  <a:srgbClr val="FFFF00"/>
                </a:solidFill>
                <a:latin typeface="Arial" pitchFamily="34" charset="0"/>
                <a:ea typeface="黑体" pitchFamily="49" charset="-122"/>
              </a:rPr>
              <a:t>] [NOCONSOLE]</a:t>
            </a:r>
          </a:p>
          <a:p>
            <a:r>
              <a:rPr lang="en-US" altLang="zh-CN" sz="2100" dirty="0">
                <a:solidFill>
                  <a:srgbClr val="FFFF00"/>
                </a:solidFill>
                <a:latin typeface="Arial" pitchFamily="34" charset="0"/>
                <a:ea typeface="黑体" pitchFamily="49" charset="-122"/>
              </a:rPr>
              <a:t>[TO PRINTER [PROMPT] | TO 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①LIKE </a:t>
            </a:r>
            <a:r>
              <a:rPr lang="en-US" altLang="zh-CN" sz="2100" dirty="0" err="1">
                <a:latin typeface="Arial" pitchFamily="34" charset="0"/>
                <a:ea typeface="黑体" pitchFamily="49" charset="-122"/>
              </a:rPr>
              <a:t>FileSkeleton</a:t>
            </a:r>
            <a:r>
              <a:rPr lang="zh-CN" altLang="en-US" sz="2100" dirty="0">
                <a:latin typeface="Arial" pitchFamily="34" charset="0"/>
                <a:ea typeface="黑体" pitchFamily="49" charset="-122"/>
              </a:rPr>
              <a:t>：可以通过包含</a:t>
            </a:r>
            <a:r>
              <a:rPr lang="en-US" altLang="zh-CN" sz="2100" dirty="0">
                <a:latin typeface="Arial" pitchFamily="34" charset="0"/>
                <a:ea typeface="黑体" pitchFamily="49" charset="-122"/>
              </a:rPr>
              <a:t>LIKE</a:t>
            </a:r>
            <a:r>
              <a:rPr lang="zh-CN" altLang="en-US" sz="2100" dirty="0">
                <a:latin typeface="Arial" pitchFamily="34" charset="0"/>
                <a:ea typeface="黑体" pitchFamily="49" charset="-122"/>
              </a:rPr>
              <a:t>子句有选择地显示有符合匹配条件要求的内存变量和数组。匹配条件</a:t>
            </a:r>
            <a:r>
              <a:rPr lang="zh-CN" altLang="en-US" sz="2100" dirty="0" smtClean="0">
                <a:latin typeface="Arial" pitchFamily="34" charset="0"/>
                <a:ea typeface="黑体" pitchFamily="49" charset="-122"/>
              </a:rPr>
              <a:t>中可包含“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通配符，例如，要显示所有以字母</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开头的内存变量，可执行命令：</a:t>
            </a:r>
            <a:r>
              <a:rPr lang="en-US" altLang="zh-CN" sz="2100" dirty="0">
                <a:latin typeface="Arial" pitchFamily="34" charset="0"/>
                <a:ea typeface="黑体" pitchFamily="49" charset="-122"/>
              </a:rPr>
              <a:t>DISPLAY MEMORY LIKE A*</a:t>
            </a:r>
          </a:p>
          <a:p>
            <a:r>
              <a:rPr lang="en-US" altLang="zh-CN" sz="2100" dirty="0" smtClean="0">
                <a:latin typeface="Arial" pitchFamily="34" charset="0"/>
                <a:ea typeface="黑体" pitchFamily="49" charset="-122"/>
              </a:rPr>
              <a:t>       ②NOCONSOLE</a:t>
            </a:r>
            <a:r>
              <a:rPr lang="zh-CN" altLang="en-US" sz="2100" dirty="0">
                <a:latin typeface="Arial" pitchFamily="34" charset="0"/>
                <a:ea typeface="黑体" pitchFamily="49" charset="-122"/>
              </a:rPr>
              <a:t>：不在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主窗口或活动的用户自定义窗口输出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1250" y="222227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2.4.4  </a:t>
            </a:r>
            <a:r>
              <a:rPr lang="zh-CN" altLang="en-US" sz="2200" dirty="0">
                <a:ea typeface="黑体" pitchFamily="49" charset="-122"/>
              </a:rPr>
              <a:t>内存变量的察看</a:t>
            </a:r>
          </a:p>
        </p:txBody>
      </p:sp>
    </p:spTree>
    <p:extLst>
      <p:ext uri="{BB962C8B-B14F-4D97-AF65-F5344CB8AC3E}">
        <p14:creationId xmlns:p14="http://schemas.microsoft.com/office/powerpoint/2010/main" val="2113649433"/>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③TO </a:t>
            </a:r>
            <a:r>
              <a:rPr lang="en-US" altLang="zh-CN" sz="2100" dirty="0">
                <a:latin typeface="Arial" pitchFamily="34" charset="0"/>
                <a:ea typeface="黑体" pitchFamily="49" charset="-122"/>
              </a:rPr>
              <a:t>PRINTER [PROMPT]</a:t>
            </a:r>
            <a:r>
              <a:rPr lang="zh-CN" altLang="en-US" sz="2100" dirty="0">
                <a:latin typeface="Arial" pitchFamily="34" charset="0"/>
                <a:ea typeface="黑体" pitchFamily="49" charset="-122"/>
              </a:rPr>
              <a:t>：将</a:t>
            </a:r>
            <a:r>
              <a:rPr lang="en-US" altLang="zh-CN" sz="2100" dirty="0">
                <a:latin typeface="Arial" pitchFamily="34" charset="0"/>
                <a:ea typeface="黑体" pitchFamily="49" charset="-122"/>
              </a:rPr>
              <a:t>DISPLAY MEMORY</a:t>
            </a:r>
            <a:r>
              <a:rPr lang="zh-CN" altLang="en-US" sz="2100" dirty="0">
                <a:latin typeface="Arial" pitchFamily="34" charset="0"/>
                <a:ea typeface="黑体" pitchFamily="49" charset="-122"/>
              </a:rPr>
              <a:t>的结果定向输出到打印机。包含</a:t>
            </a:r>
            <a:r>
              <a:rPr lang="en-US" altLang="zh-CN" sz="2100" dirty="0">
                <a:latin typeface="Arial" pitchFamily="34" charset="0"/>
                <a:ea typeface="黑体" pitchFamily="49" charset="-122"/>
              </a:rPr>
              <a:t>PROMPT</a:t>
            </a:r>
            <a:r>
              <a:rPr lang="zh-CN" altLang="en-US" sz="2100" dirty="0">
                <a:latin typeface="Arial" pitchFamily="34" charset="0"/>
                <a:ea typeface="黑体" pitchFamily="49" charset="-122"/>
              </a:rPr>
              <a:t>子句时，在打印开始前显示“打印”对话框。</a:t>
            </a:r>
          </a:p>
          <a:p>
            <a:r>
              <a:rPr lang="en-US" altLang="zh-CN" sz="2100" dirty="0" smtClean="0">
                <a:latin typeface="Arial" pitchFamily="34" charset="0"/>
                <a:ea typeface="黑体" pitchFamily="49" charset="-122"/>
              </a:rPr>
              <a:t>       ④TO </a:t>
            </a:r>
            <a:r>
              <a:rPr lang="en-US" altLang="zh-CN" sz="2100" dirty="0">
                <a:latin typeface="Arial" pitchFamily="34" charset="0"/>
                <a:ea typeface="黑体" pitchFamily="49" charset="-122"/>
              </a:rPr>
              <a:t>FILE </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：将察看的结果定向输出到</a:t>
            </a:r>
            <a:r>
              <a:rPr lang="en-US" altLang="zh-CN" sz="2100" dirty="0" err="1">
                <a:latin typeface="Arial" pitchFamily="34" charset="0"/>
                <a:ea typeface="黑体" pitchFamily="49" charset="-122"/>
              </a:rPr>
              <a:t>FileName</a:t>
            </a:r>
            <a:r>
              <a:rPr lang="zh-CN" altLang="en-US" sz="2100" dirty="0">
                <a:latin typeface="Arial" pitchFamily="34" charset="0"/>
                <a:ea typeface="黑体" pitchFamily="49" charset="-122"/>
              </a:rPr>
              <a:t>指定的文件（*</a:t>
            </a:r>
            <a:r>
              <a:rPr lang="en-US" altLang="zh-CN" sz="2100" dirty="0">
                <a:latin typeface="Arial" pitchFamily="34" charset="0"/>
                <a:ea typeface="黑体" pitchFamily="49" charset="-122"/>
              </a:rPr>
              <a:t>.txt</a:t>
            </a:r>
            <a:r>
              <a:rPr lang="zh-CN" altLang="en-US" sz="2100" dirty="0">
                <a:latin typeface="Arial" pitchFamily="34" charset="0"/>
                <a:ea typeface="黑体" pitchFamily="49" charset="-122"/>
              </a:rPr>
              <a:t>）中。如果文件已经存在，且</a:t>
            </a:r>
            <a:r>
              <a:rPr lang="en-US" altLang="zh-CN" sz="2100" dirty="0">
                <a:latin typeface="Arial" pitchFamily="34" charset="0"/>
                <a:ea typeface="黑体" pitchFamily="49" charset="-122"/>
              </a:rPr>
              <a:t>SET SAFETY</a:t>
            </a:r>
            <a:r>
              <a:rPr lang="zh-CN" altLang="en-US" sz="2100" dirty="0">
                <a:latin typeface="Arial" pitchFamily="34" charset="0"/>
                <a:ea typeface="黑体" pitchFamily="49" charset="-122"/>
              </a:rPr>
              <a:t>设为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提示是否要改写此文件。</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2-11】  </a:t>
            </a:r>
            <a:r>
              <a:rPr lang="zh-CN" altLang="en-US" sz="2100" dirty="0">
                <a:latin typeface="Arial" pitchFamily="34" charset="0"/>
                <a:ea typeface="黑体" pitchFamily="49" charset="-122"/>
              </a:rPr>
              <a:t>内存变量显示示例。</a:t>
            </a:r>
          </a:p>
          <a:p>
            <a:r>
              <a:rPr lang="en-US" altLang="zh-CN" sz="2100" dirty="0" smtClean="0">
                <a:latin typeface="Arial" pitchFamily="34" charset="0"/>
                <a:ea typeface="黑体" pitchFamily="49" charset="-122"/>
              </a:rPr>
              <a:t>       a=10</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ab</a:t>
            </a:r>
            <a:r>
              <a:rPr lang="en-US" altLang="zh-CN" sz="2100" dirty="0">
                <a:latin typeface="Arial" pitchFamily="34" charset="0"/>
                <a:ea typeface="黑体" pitchFamily="49" charset="-122"/>
              </a:rPr>
              <a:t>="Visual FoxPro"</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abc</a:t>
            </a:r>
            <a:r>
              <a:rPr lang="en-US" altLang="zh-CN" sz="2100" dirty="0">
                <a:latin typeface="Arial" pitchFamily="34" charset="0"/>
                <a:ea typeface="黑体" pitchFamily="49" charset="-122"/>
              </a:rPr>
              <a:t>=.Y.</a:t>
            </a:r>
          </a:p>
          <a:p>
            <a:r>
              <a:rPr lang="en-US" altLang="zh-CN" sz="2100" dirty="0" smtClean="0">
                <a:latin typeface="Arial" pitchFamily="34" charset="0"/>
                <a:ea typeface="黑体" pitchFamily="49" charset="-122"/>
              </a:rPr>
              <a:t>       b=30</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bc</a:t>
            </a:r>
            <a:r>
              <a:rPr lang="en-US" altLang="zh-CN" sz="2100" dirty="0">
                <a:latin typeface="Arial" pitchFamily="34" charset="0"/>
                <a:ea typeface="黑体" pitchFamily="49" charset="-122"/>
              </a:rPr>
              <a:t>="Hello China!"</a:t>
            </a:r>
          </a:p>
          <a:p>
            <a:r>
              <a:rPr lang="en-US" altLang="zh-CN" sz="2100" dirty="0" smtClean="0">
                <a:latin typeface="Arial" pitchFamily="34" charset="0"/>
                <a:ea typeface="黑体" pitchFamily="49" charset="-122"/>
              </a:rPr>
              <a:t>       DIMENSION </a:t>
            </a:r>
            <a:r>
              <a:rPr lang="en-US" altLang="zh-CN" sz="2100" dirty="0">
                <a:latin typeface="Arial" pitchFamily="34" charset="0"/>
                <a:ea typeface="黑体" pitchFamily="49" charset="-122"/>
              </a:rPr>
              <a:t>c(3)</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MEMORY LIKE a*</a:t>
            </a:r>
          </a:p>
          <a:p>
            <a:r>
              <a:rPr lang="en-US" altLang="zh-CN" sz="2100" dirty="0" smtClean="0">
                <a:latin typeface="Arial" pitchFamily="34" charset="0"/>
                <a:ea typeface="黑体" pitchFamily="49" charset="-122"/>
              </a:rPr>
              <a:t>       DISPLAY </a:t>
            </a:r>
            <a:r>
              <a:rPr lang="en-US" altLang="zh-CN" sz="2100" dirty="0">
                <a:latin typeface="Arial" pitchFamily="34" charset="0"/>
                <a:ea typeface="黑体" pitchFamily="49" charset="-122"/>
              </a:rPr>
              <a:t>MEMORY TO </a:t>
            </a:r>
            <a:r>
              <a:rPr lang="en-US" altLang="zh-CN" sz="2100" dirty="0" err="1">
                <a:latin typeface="Arial" pitchFamily="34" charset="0"/>
                <a:ea typeface="黑体" pitchFamily="49" charset="-122"/>
              </a:rPr>
              <a:t>nc</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说明略，参见</a:t>
            </a:r>
            <a:r>
              <a:rPr lang="en-US" altLang="zh-CN" sz="2100" dirty="0" smtClean="0">
                <a:latin typeface="Arial" pitchFamily="34" charset="0"/>
                <a:ea typeface="黑体" pitchFamily="49" charset="-122"/>
              </a:rPr>
              <a:t>P51</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要察看</a:t>
            </a:r>
            <a:r>
              <a:rPr lang="zh-CN" altLang="en-US" sz="2100" dirty="0">
                <a:latin typeface="Arial" pitchFamily="34" charset="0"/>
                <a:ea typeface="黑体" pitchFamily="49" charset="-122"/>
              </a:rPr>
              <a:t>内存变量的使用情况，也可使用</a:t>
            </a:r>
            <a:r>
              <a:rPr lang="en-US" altLang="zh-CN" sz="2100" dirty="0">
                <a:latin typeface="Arial" pitchFamily="34" charset="0"/>
                <a:ea typeface="黑体" pitchFamily="49" charset="-122"/>
              </a:rPr>
              <a:t>LIST MEMORY</a:t>
            </a:r>
            <a:r>
              <a:rPr lang="zh-CN" altLang="en-US" sz="2100" dirty="0">
                <a:latin typeface="Arial" pitchFamily="34" charset="0"/>
                <a:ea typeface="黑体" pitchFamily="49" charset="-122"/>
              </a:rPr>
              <a:t>命令，该命令和</a:t>
            </a:r>
            <a:r>
              <a:rPr lang="en-US" altLang="zh-CN" sz="2100" dirty="0">
                <a:latin typeface="Arial" pitchFamily="34" charset="0"/>
                <a:ea typeface="黑体" pitchFamily="49" charset="-122"/>
              </a:rPr>
              <a:t>DISPLAY MEMORY</a:t>
            </a:r>
            <a:r>
              <a:rPr lang="zh-CN" altLang="en-US" sz="2100" dirty="0">
                <a:latin typeface="Arial" pitchFamily="34" charset="0"/>
                <a:ea typeface="黑体" pitchFamily="49" charset="-122"/>
              </a:rPr>
              <a:t>的区别是滚屏显示，而不是分屏显示。</a:t>
            </a:r>
            <a:r>
              <a:rPr lang="en-US" altLang="zh-CN" sz="2100" dirty="0">
                <a:latin typeface="Arial" pitchFamily="34" charset="0"/>
                <a:ea typeface="黑体" pitchFamily="49" charset="-122"/>
              </a:rPr>
              <a:t>LIST MEMORY</a:t>
            </a:r>
            <a:r>
              <a:rPr lang="zh-CN" altLang="en-US" sz="2100" dirty="0">
                <a:latin typeface="Arial" pitchFamily="34" charset="0"/>
                <a:ea typeface="黑体" pitchFamily="49" charset="-122"/>
              </a:rPr>
              <a:t>命令的语法格式如下：</a:t>
            </a:r>
          </a:p>
          <a:p>
            <a:r>
              <a:rPr lang="en-US" altLang="zh-CN" sz="2100" dirty="0" smtClean="0">
                <a:latin typeface="Arial" pitchFamily="34" charset="0"/>
                <a:ea typeface="黑体" pitchFamily="49" charset="-122"/>
              </a:rPr>
              <a:t>       LIST </a:t>
            </a:r>
            <a:r>
              <a:rPr lang="en-US" altLang="zh-CN" sz="2100" dirty="0">
                <a:latin typeface="Arial" pitchFamily="34" charset="0"/>
                <a:ea typeface="黑体" pitchFamily="49" charset="-122"/>
              </a:rPr>
              <a:t>MEMORY [LIKE </a:t>
            </a:r>
            <a:r>
              <a:rPr lang="en-US" altLang="zh-CN" sz="2100" dirty="0" err="1">
                <a:latin typeface="Arial" pitchFamily="34" charset="0"/>
                <a:ea typeface="黑体" pitchFamily="49" charset="-122"/>
              </a:rPr>
              <a:t>FileSkeleton</a:t>
            </a:r>
            <a:r>
              <a:rPr lang="en-US" altLang="zh-CN" sz="2100" dirty="0">
                <a:latin typeface="Arial" pitchFamily="34" charset="0"/>
                <a:ea typeface="黑体" pitchFamily="49" charset="-122"/>
              </a:rPr>
              <a:t>] [NOCONSOLE]</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TO PRINTER [PROMPT] | TO FILE </a:t>
            </a:r>
            <a:r>
              <a:rPr lang="en-US" altLang="zh-CN" sz="2100" dirty="0" err="1">
                <a:latin typeface="Arial" pitchFamily="34" charset="0"/>
                <a:ea typeface="黑体" pitchFamily="49" charset="-122"/>
              </a:rPr>
              <a:t>FileName</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147574298"/>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628800"/>
            <a:ext cx="8956298" cy="646331"/>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3600" dirty="0" smtClean="0">
                <a:ea typeface="黑体" pitchFamily="49" charset="-122"/>
              </a:rPr>
              <a:t>第</a:t>
            </a:r>
            <a:r>
              <a:rPr lang="en-US" altLang="zh-CN" sz="3600" dirty="0" smtClean="0">
                <a:ea typeface="黑体" pitchFamily="49" charset="-122"/>
              </a:rPr>
              <a:t>2</a:t>
            </a:r>
            <a:r>
              <a:rPr lang="zh-CN" altLang="en-US" sz="3600" dirty="0" smtClean="0">
                <a:ea typeface="黑体" pitchFamily="49" charset="-122"/>
              </a:rPr>
              <a:t>章  数据类型、常量、变量与项目的使用</a:t>
            </a:r>
            <a:endParaRPr lang="zh-CN" altLang="en-US" sz="3600" dirty="0">
              <a:ea typeface="黑体" pitchFamily="49" charset="-122"/>
            </a:endParaRPr>
          </a:p>
        </p:txBody>
      </p:sp>
      <p:sp>
        <p:nvSpPr>
          <p:cNvPr id="361475" name="Text Box 3"/>
          <p:cNvSpPr txBox="1">
            <a:spLocks noChangeArrowheads="1"/>
          </p:cNvSpPr>
          <p:nvPr/>
        </p:nvSpPr>
        <p:spPr bwMode="auto">
          <a:xfrm>
            <a:off x="104775" y="2417217"/>
            <a:ext cx="8997950" cy="3388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学习了解</a:t>
            </a:r>
            <a:r>
              <a:rPr lang="en-US" altLang="zh-CN" sz="2400" dirty="0">
                <a:ea typeface="黑体" pitchFamily="49" charset="-122"/>
              </a:rPr>
              <a:t>Visual FoxPro</a:t>
            </a:r>
            <a:r>
              <a:rPr lang="zh-CN" altLang="zh-CN" sz="2400" dirty="0">
                <a:ea typeface="黑体" pitchFamily="49" charset="-122"/>
              </a:rPr>
              <a:t>的基本类型、常量和变量的概念和定义方法。</a:t>
            </a:r>
          </a:p>
          <a:p>
            <a:pPr marL="1085850" lvl="1" indent="-342900" fontAlgn="ctr">
              <a:buSzPct val="100000"/>
              <a:buFont typeface="Wingdings" pitchFamily="2" charset="2"/>
              <a:buChar char="l"/>
            </a:pPr>
            <a:r>
              <a:rPr lang="zh-CN" altLang="zh-CN" sz="2400" dirty="0">
                <a:ea typeface="黑体" pitchFamily="49" charset="-122"/>
              </a:rPr>
              <a:t>掌握数据的查看方法。</a:t>
            </a:r>
          </a:p>
          <a:p>
            <a:pPr marL="1085850" lvl="1" indent="-342900" fontAlgn="ctr">
              <a:buSzPct val="100000"/>
              <a:buFont typeface="Wingdings" pitchFamily="2" charset="2"/>
              <a:buChar char="l"/>
            </a:pPr>
            <a:r>
              <a:rPr lang="zh-CN" altLang="zh-CN" sz="2400" dirty="0">
                <a:ea typeface="黑体" pitchFamily="49" charset="-122"/>
              </a:rPr>
              <a:t>熟练掌握常量、变量、运算符和表达式的使用方法。</a:t>
            </a:r>
          </a:p>
          <a:p>
            <a:pPr marL="1085850" lvl="1" indent="-342900" fontAlgn="ctr">
              <a:buSzPct val="100000"/>
              <a:buFont typeface="Wingdings" pitchFamily="2" charset="2"/>
              <a:buChar char="l"/>
            </a:pPr>
            <a:r>
              <a:rPr lang="zh-CN" altLang="zh-CN" sz="2400" dirty="0">
                <a:ea typeface="黑体" pitchFamily="49" charset="-122"/>
              </a:rPr>
              <a:t>理解数组的概念和基本使用。</a:t>
            </a:r>
          </a:p>
          <a:p>
            <a:pPr marL="1085850" lvl="1" indent="-342900" fontAlgn="ctr">
              <a:buSzPct val="100000"/>
              <a:buFont typeface="Wingdings" pitchFamily="2" charset="2"/>
              <a:buChar char="l"/>
            </a:pPr>
            <a:r>
              <a:rPr lang="zh-CN" altLang="zh-CN" sz="2400" dirty="0">
                <a:ea typeface="黑体" pitchFamily="49" charset="-122"/>
              </a:rPr>
              <a:t>学会使用</a:t>
            </a:r>
            <a:r>
              <a:rPr lang="en-US" altLang="zh-CN" sz="2400" dirty="0">
                <a:ea typeface="黑体" pitchFamily="49" charset="-122"/>
              </a:rPr>
              <a:t>Visual FoxPro</a:t>
            </a:r>
            <a:r>
              <a:rPr lang="zh-CN" altLang="zh-CN" sz="2400" dirty="0">
                <a:ea typeface="黑体" pitchFamily="49" charset="-122"/>
              </a:rPr>
              <a:t>数据库中提供的常用函数的使用方法。</a:t>
            </a:r>
          </a:p>
          <a:p>
            <a:pPr marL="1085850" lvl="1" indent="-342900" fontAlgn="ctr">
              <a:buSzPct val="100000"/>
              <a:buFont typeface="Wingdings" pitchFamily="2" charset="2"/>
              <a:buChar char="l"/>
            </a:pPr>
            <a:r>
              <a:rPr lang="zh-CN" altLang="zh-CN" sz="2400" dirty="0">
                <a:ea typeface="黑体" pitchFamily="49" charset="-122"/>
              </a:rPr>
              <a:t>掌握项目的建立和使用方法。</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521567"/>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退出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系统后，用户所建立的内存变量将不会存在，如果希望以后再使用这些变量，这时可将这些内存变量保存到一个指定的内存变量文件中，同时也可将指定的内存变量文件中的变量恢复到</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系统中。如果内存变量不再使用，也可清除</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71250" y="116672"/>
            <a:ext cx="4860790"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2.4.5  </a:t>
            </a:r>
            <a:r>
              <a:rPr lang="zh-CN" altLang="en-US" sz="2200" dirty="0">
                <a:ea typeface="黑体" pitchFamily="49" charset="-122"/>
              </a:rPr>
              <a:t>内存变量的保存、恢复和清除</a:t>
            </a:r>
          </a:p>
        </p:txBody>
      </p:sp>
      <p:sp>
        <p:nvSpPr>
          <p:cNvPr id="4" name="Rectangle 4"/>
          <p:cNvSpPr>
            <a:spLocks noChangeArrowheads="1"/>
          </p:cNvSpPr>
          <p:nvPr/>
        </p:nvSpPr>
        <p:spPr bwMode="auto">
          <a:xfrm>
            <a:off x="71250" y="2267501"/>
            <a:ext cx="8997950" cy="2295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内存</a:t>
            </a:r>
            <a:r>
              <a:rPr lang="zh-CN" altLang="en-US" sz="2100" dirty="0">
                <a:latin typeface="Arial" pitchFamily="34" charset="0"/>
                <a:ea typeface="黑体" pitchFamily="49" charset="-122"/>
              </a:rPr>
              <a:t>变量可用下面的命令将它们保存到内存变量文件中。</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SAVE </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 MEMO </a:t>
            </a:r>
            <a:r>
              <a:rPr lang="en-US" altLang="zh-CN" sz="2100" dirty="0" err="1">
                <a:solidFill>
                  <a:srgbClr val="FFFF00"/>
                </a:solidFill>
                <a:latin typeface="Arial" pitchFamily="34" charset="0"/>
                <a:ea typeface="黑体" pitchFamily="49" charset="-122"/>
              </a:rPr>
              <a:t>MemoFieldName</a:t>
            </a:r>
            <a:endParaRPr lang="en-US" altLang="zh-CN" sz="2100" dirty="0">
              <a:solidFill>
                <a:srgbClr val="FFFF00"/>
              </a:solidFill>
              <a:latin typeface="Arial" pitchFamily="34" charset="0"/>
              <a:ea typeface="黑体" pitchFamily="49" charset="-122"/>
            </a:endParaRP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ALL LIKE Skeleton | ALL EXCEPT Skeleton]</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2-12】  </a:t>
            </a:r>
            <a:r>
              <a:rPr lang="zh-CN" altLang="en-US" sz="2100" dirty="0">
                <a:latin typeface="Arial" pitchFamily="34" charset="0"/>
                <a:ea typeface="黑体" pitchFamily="49" charset="-122"/>
              </a:rPr>
              <a:t>对例</a:t>
            </a:r>
            <a:r>
              <a:rPr lang="en-US" altLang="zh-CN" sz="2100" dirty="0">
                <a:latin typeface="Arial" pitchFamily="34" charset="0"/>
                <a:ea typeface="黑体" pitchFamily="49" charset="-122"/>
              </a:rPr>
              <a:t>2-11</a:t>
            </a:r>
            <a:r>
              <a:rPr lang="zh-CN" altLang="en-US" sz="2100" dirty="0">
                <a:latin typeface="Arial" pitchFamily="34" charset="0"/>
                <a:ea typeface="黑体" pitchFamily="49" charset="-122"/>
              </a:rPr>
              <a:t>中所定义的内存变量进行保存。</a:t>
            </a:r>
          </a:p>
          <a:p>
            <a:r>
              <a:rPr lang="en-US" altLang="zh-CN" sz="2100" dirty="0" smtClean="0">
                <a:latin typeface="Arial" pitchFamily="34" charset="0"/>
                <a:ea typeface="黑体" pitchFamily="49" charset="-122"/>
              </a:rPr>
              <a:t>       SAVE </a:t>
            </a:r>
            <a:r>
              <a:rPr lang="en-US" altLang="zh-CN" sz="2100" dirty="0">
                <a:latin typeface="Arial" pitchFamily="34" charset="0"/>
                <a:ea typeface="黑体" pitchFamily="49" charset="-122"/>
              </a:rPr>
              <a:t>TO NC     &amp;&amp;</a:t>
            </a:r>
            <a:r>
              <a:rPr lang="zh-CN" altLang="en-US" sz="2100" dirty="0">
                <a:latin typeface="Arial" pitchFamily="34" charset="0"/>
                <a:ea typeface="黑体" pitchFamily="49" charset="-122"/>
              </a:rPr>
              <a:t>保存所有内存变量</a:t>
            </a:r>
          </a:p>
          <a:p>
            <a:r>
              <a:rPr lang="en-US" altLang="zh-CN" sz="2100" dirty="0" smtClean="0">
                <a:latin typeface="Arial" pitchFamily="34" charset="0"/>
                <a:ea typeface="黑体" pitchFamily="49" charset="-122"/>
              </a:rPr>
              <a:t>       SAVE </a:t>
            </a:r>
            <a:r>
              <a:rPr lang="en-US" altLang="zh-CN" sz="2100" dirty="0">
                <a:latin typeface="Arial" pitchFamily="34" charset="0"/>
                <a:ea typeface="黑体" pitchFamily="49" charset="-122"/>
              </a:rPr>
              <a:t>TO NC1 ALL LIKE A*  &amp;&amp;</a:t>
            </a:r>
            <a:r>
              <a:rPr lang="zh-CN" altLang="en-US" sz="2100" dirty="0">
                <a:latin typeface="Arial" pitchFamily="34" charset="0"/>
                <a:ea typeface="黑体" pitchFamily="49" charset="-122"/>
              </a:rPr>
              <a:t>保存所有以</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字符开始的内存变量</a:t>
            </a:r>
          </a:p>
          <a:p>
            <a:r>
              <a:rPr lang="en-US" altLang="zh-CN" sz="2100" dirty="0" smtClean="0">
                <a:latin typeface="Arial" pitchFamily="34" charset="0"/>
                <a:ea typeface="黑体" pitchFamily="49" charset="-122"/>
              </a:rPr>
              <a:t>       SAVE </a:t>
            </a:r>
            <a:r>
              <a:rPr lang="en-US" altLang="zh-CN" sz="2100" dirty="0">
                <a:latin typeface="Arial" pitchFamily="34" charset="0"/>
                <a:ea typeface="黑体" pitchFamily="49" charset="-122"/>
              </a:rPr>
              <a:t>TO NC1 ALL EXCEPT A*  &amp;&amp;</a:t>
            </a:r>
            <a:r>
              <a:rPr lang="zh-CN" altLang="en-US" sz="2100" dirty="0">
                <a:latin typeface="Arial" pitchFamily="34" charset="0"/>
                <a:ea typeface="黑体" pitchFamily="49" charset="-122"/>
              </a:rPr>
              <a:t>保存所有除</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字符开始的内存</a:t>
            </a:r>
            <a:r>
              <a:rPr lang="zh-CN" altLang="en-US" sz="2100" dirty="0" smtClean="0">
                <a:latin typeface="Arial" pitchFamily="34" charset="0"/>
                <a:ea typeface="黑体" pitchFamily="49" charset="-122"/>
              </a:rPr>
              <a:t>变量</a:t>
            </a:r>
            <a:endParaRPr lang="en-US" altLang="zh-CN" sz="2100" dirty="0">
              <a:latin typeface="Arial" pitchFamily="34" charset="0"/>
              <a:ea typeface="黑体" pitchFamily="49" charset="-122"/>
            </a:endParaRPr>
          </a:p>
        </p:txBody>
      </p:sp>
      <p:sp>
        <p:nvSpPr>
          <p:cNvPr id="5" name="Rectangle 3"/>
          <p:cNvSpPr>
            <a:spLocks noChangeArrowheads="1"/>
          </p:cNvSpPr>
          <p:nvPr/>
        </p:nvSpPr>
        <p:spPr bwMode="auto">
          <a:xfrm>
            <a:off x="71250" y="1862606"/>
            <a:ext cx="4860790"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．内存变量的保存</a:t>
            </a:r>
          </a:p>
        </p:txBody>
      </p:sp>
      <p:sp>
        <p:nvSpPr>
          <p:cNvPr id="6" name="Rectangle 3"/>
          <p:cNvSpPr>
            <a:spLocks noChangeArrowheads="1"/>
          </p:cNvSpPr>
          <p:nvPr/>
        </p:nvSpPr>
        <p:spPr bwMode="auto">
          <a:xfrm>
            <a:off x="71250" y="4608280"/>
            <a:ext cx="4860790"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．内存变量的恢复</a:t>
            </a:r>
          </a:p>
        </p:txBody>
      </p:sp>
      <p:sp>
        <p:nvSpPr>
          <p:cNvPr id="7" name="Rectangle 4"/>
          <p:cNvSpPr>
            <a:spLocks noChangeArrowheads="1"/>
          </p:cNvSpPr>
          <p:nvPr/>
        </p:nvSpPr>
        <p:spPr bwMode="auto">
          <a:xfrm>
            <a:off x="71250" y="5013176"/>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要重新使用已保存在内存变量文件中的内存变量，</a:t>
            </a:r>
            <a:r>
              <a:rPr lang="zh-CN" altLang="en-US" sz="2100" dirty="0" smtClean="0">
                <a:latin typeface="Arial" pitchFamily="34" charset="0"/>
                <a:ea typeface="黑体" pitchFamily="49" charset="-122"/>
              </a:rPr>
              <a:t>可用如下命令：</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RESTORE </a:t>
            </a:r>
            <a:r>
              <a:rPr lang="en-US" altLang="zh-CN" sz="2100" dirty="0">
                <a:solidFill>
                  <a:srgbClr val="FFFF00"/>
                </a:solidFill>
                <a:latin typeface="Arial" pitchFamily="34" charset="0"/>
                <a:ea typeface="黑体" pitchFamily="49" charset="-122"/>
              </a:rPr>
              <a:t>FROM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 MEMO </a:t>
            </a:r>
            <a:r>
              <a:rPr lang="en-US" altLang="zh-CN" sz="2100" dirty="0" err="1">
                <a:solidFill>
                  <a:srgbClr val="FFFF00"/>
                </a:solidFill>
                <a:latin typeface="Arial" pitchFamily="34" charset="0"/>
                <a:ea typeface="黑体" pitchFamily="49" charset="-122"/>
              </a:rPr>
              <a:t>MemoFieldName</a:t>
            </a:r>
            <a:r>
              <a:rPr lang="en-US" altLang="zh-CN" sz="2100" dirty="0">
                <a:solidFill>
                  <a:srgbClr val="FFFF00"/>
                </a:solidFill>
                <a:latin typeface="Arial" pitchFamily="34" charset="0"/>
                <a:ea typeface="黑体" pitchFamily="49" charset="-122"/>
              </a:rPr>
              <a:t> [ADDITIVE]</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①MEMO </a:t>
            </a:r>
            <a:r>
              <a:rPr lang="en-US" altLang="zh-CN" sz="2100" dirty="0" err="1">
                <a:latin typeface="Arial" pitchFamily="34" charset="0"/>
                <a:ea typeface="黑体" pitchFamily="49" charset="-122"/>
              </a:rPr>
              <a:t>MemoFieldName</a:t>
            </a:r>
            <a:r>
              <a:rPr lang="zh-CN" altLang="en-US" sz="2100" dirty="0">
                <a:latin typeface="Arial" pitchFamily="34" charset="0"/>
                <a:ea typeface="黑体" pitchFamily="49" charset="-122"/>
              </a:rPr>
              <a:t>：指定保存内存</a:t>
            </a:r>
            <a:r>
              <a:rPr lang="zh-CN" altLang="en-US" sz="2100" dirty="0" smtClean="0">
                <a:latin typeface="Arial" pitchFamily="34" charset="0"/>
                <a:ea typeface="黑体" pitchFamily="49" charset="-122"/>
              </a:rPr>
              <a:t>变量的</a:t>
            </a:r>
            <a:r>
              <a:rPr lang="zh-CN" altLang="en-US" sz="2100" dirty="0">
                <a:latin typeface="Arial" pitchFamily="34" charset="0"/>
                <a:ea typeface="黑体" pitchFamily="49" charset="-122"/>
              </a:rPr>
              <a:t>备注字段。</a:t>
            </a:r>
          </a:p>
          <a:p>
            <a:r>
              <a:rPr lang="en-US" altLang="zh-CN" sz="2100" dirty="0" smtClean="0">
                <a:latin typeface="Arial" pitchFamily="34" charset="0"/>
                <a:ea typeface="黑体" pitchFamily="49" charset="-122"/>
              </a:rPr>
              <a:t>       ②ADDITIVE</a:t>
            </a:r>
            <a:r>
              <a:rPr lang="zh-CN" altLang="en-US" sz="2100" dirty="0">
                <a:latin typeface="Arial" pitchFamily="34" charset="0"/>
                <a:ea typeface="黑体" pitchFamily="49" charset="-122"/>
              </a:rPr>
              <a:t>：防止删除当前内存中已有的内存变量或内存变量数组</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623127704"/>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1250" y="116632"/>
            <a:ext cx="4860790"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3</a:t>
            </a:r>
            <a:r>
              <a:rPr lang="zh-CN" altLang="en-US" sz="2200" dirty="0" smtClean="0">
                <a:ea typeface="黑体" pitchFamily="49" charset="-122"/>
              </a:rPr>
              <a:t>．</a:t>
            </a:r>
            <a:r>
              <a:rPr lang="zh-CN" altLang="en-US" sz="2200" dirty="0">
                <a:ea typeface="黑体" pitchFamily="49" charset="-122"/>
              </a:rPr>
              <a:t>内存变量</a:t>
            </a:r>
            <a:r>
              <a:rPr lang="zh-CN" altLang="en-US" sz="2200" dirty="0" smtClean="0">
                <a:ea typeface="黑体" pitchFamily="49" charset="-122"/>
              </a:rPr>
              <a:t>的清除</a:t>
            </a:r>
            <a:endParaRPr lang="zh-CN" altLang="en-US" sz="2200" dirty="0">
              <a:ea typeface="黑体" pitchFamily="49" charset="-122"/>
            </a:endParaRPr>
          </a:p>
        </p:txBody>
      </p:sp>
      <p:sp>
        <p:nvSpPr>
          <p:cNvPr id="3" name="Rectangle 4"/>
          <p:cNvSpPr>
            <a:spLocks noChangeArrowheads="1"/>
          </p:cNvSpPr>
          <p:nvPr/>
        </p:nvSpPr>
        <p:spPr bwMode="auto">
          <a:xfrm>
            <a:off x="71250" y="548680"/>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a:t>
            </a:r>
            <a:r>
              <a:rPr lang="zh-CN" altLang="en-US" sz="2100" dirty="0">
                <a:latin typeface="Arial" pitchFamily="34" charset="0"/>
                <a:ea typeface="黑体" pitchFamily="49" charset="-122"/>
              </a:rPr>
              <a:t>节省存储空间，不再使用的内存变量应使用清除命令来释放其所占的内存空间。可利用如下几条命令清除内存变量。其语法格式如下：</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⑴</a:t>
            </a:r>
            <a:r>
              <a:rPr lang="en-US" altLang="zh-CN" sz="2100" dirty="0">
                <a:solidFill>
                  <a:srgbClr val="FFFF00"/>
                </a:solidFill>
                <a:latin typeface="Arial" pitchFamily="34" charset="0"/>
                <a:ea typeface="黑体" pitchFamily="49" charset="-122"/>
              </a:rPr>
              <a:t>CLEAR ALL</a:t>
            </a:r>
          </a:p>
          <a:p>
            <a:r>
              <a:rPr lang="zh-CN" altLang="en-US" sz="2100" dirty="0" smtClean="0">
                <a:latin typeface="Arial" pitchFamily="34" charset="0"/>
                <a:ea typeface="黑体" pitchFamily="49" charset="-122"/>
              </a:rPr>
              <a:t>       其</a:t>
            </a:r>
            <a:r>
              <a:rPr lang="zh-CN" altLang="en-US" sz="2100" dirty="0">
                <a:latin typeface="Arial" pitchFamily="34" charset="0"/>
                <a:ea typeface="黑体" pitchFamily="49" charset="-122"/>
              </a:rPr>
              <a:t>命令的功能或从内存中释放所有的内存变量和数组以及所有用户自定义菜单栏、菜单和窗口的定义。</a:t>
            </a:r>
          </a:p>
          <a:p>
            <a:r>
              <a:rPr lang="zh-CN" altLang="en-US" sz="2100" dirty="0" smtClean="0">
                <a:solidFill>
                  <a:srgbClr val="FFFF00"/>
                </a:solidFill>
                <a:latin typeface="Arial" pitchFamily="34" charset="0"/>
                <a:ea typeface="黑体" pitchFamily="49" charset="-122"/>
              </a:rPr>
              <a:t>       ⑵</a:t>
            </a:r>
            <a:r>
              <a:rPr lang="en-US" altLang="zh-CN" sz="2100" dirty="0">
                <a:solidFill>
                  <a:srgbClr val="FFFF00"/>
                </a:solidFill>
                <a:latin typeface="Arial" pitchFamily="34" charset="0"/>
                <a:ea typeface="黑体" pitchFamily="49" charset="-122"/>
              </a:rPr>
              <a:t>CLEAR MEMORY</a:t>
            </a:r>
          </a:p>
          <a:p>
            <a:r>
              <a:rPr lang="en-US" altLang="zh-CN" sz="2100" dirty="0" smtClean="0">
                <a:latin typeface="Arial" pitchFamily="34" charset="0"/>
                <a:ea typeface="黑体" pitchFamily="49" charset="-122"/>
              </a:rPr>
              <a:t>       CLEAR </a:t>
            </a:r>
            <a:r>
              <a:rPr lang="en-US" altLang="zh-CN" sz="2100" dirty="0">
                <a:latin typeface="Arial" pitchFamily="34" charset="0"/>
                <a:ea typeface="黑体" pitchFamily="49" charset="-122"/>
              </a:rPr>
              <a:t>MEMORY</a:t>
            </a:r>
            <a:r>
              <a:rPr lang="zh-CN" altLang="en-US" sz="2100" dirty="0">
                <a:latin typeface="Arial" pitchFamily="34" charset="0"/>
                <a:ea typeface="黑体" pitchFamily="49" charset="-122"/>
              </a:rPr>
              <a:t>命令的作用是从内存中释放所有公共或私有内存变量和数组，但不释放系统内存变量。</a:t>
            </a:r>
          </a:p>
          <a:p>
            <a:r>
              <a:rPr lang="zh-CN" altLang="en-US" sz="2100" dirty="0" smtClean="0">
                <a:solidFill>
                  <a:srgbClr val="FFFF00"/>
                </a:solidFill>
                <a:latin typeface="Arial" pitchFamily="34" charset="0"/>
                <a:ea typeface="黑体" pitchFamily="49" charset="-122"/>
              </a:rPr>
              <a:t>       ⑶</a:t>
            </a:r>
            <a:r>
              <a:rPr lang="en-US" altLang="zh-CN" sz="2100" dirty="0">
                <a:solidFill>
                  <a:srgbClr val="FFFF00"/>
                </a:solidFill>
                <a:latin typeface="Arial" pitchFamily="34" charset="0"/>
                <a:ea typeface="黑体" pitchFamily="49" charset="-122"/>
              </a:rPr>
              <a:t>RELEASE &lt;</a:t>
            </a:r>
            <a:r>
              <a:rPr lang="zh-CN" altLang="en-US" sz="2100" dirty="0">
                <a:solidFill>
                  <a:srgbClr val="FFFF00"/>
                </a:solidFill>
                <a:latin typeface="Arial" pitchFamily="34" charset="0"/>
                <a:ea typeface="黑体" pitchFamily="49" charset="-122"/>
              </a:rPr>
              <a:t>内存变量名表</a:t>
            </a:r>
            <a:r>
              <a:rPr lang="en-US" altLang="zh-CN" sz="2100" dirty="0">
                <a:solidFill>
                  <a:srgbClr val="FFFF00"/>
                </a:solidFill>
                <a:latin typeface="Arial" pitchFamily="34" charset="0"/>
                <a:ea typeface="黑体" pitchFamily="49" charset="-122"/>
              </a:rPr>
              <a:t>&gt;</a:t>
            </a:r>
          </a:p>
          <a:p>
            <a:r>
              <a:rPr lang="zh-CN" altLang="en-US" sz="2100" dirty="0" smtClean="0">
                <a:solidFill>
                  <a:srgbClr val="FFFF00"/>
                </a:solidFill>
                <a:latin typeface="Arial" pitchFamily="34" charset="0"/>
                <a:ea typeface="黑体" pitchFamily="49" charset="-122"/>
              </a:rPr>
              <a:t>       该</a:t>
            </a:r>
            <a:r>
              <a:rPr lang="zh-CN" altLang="en-US" sz="2100" dirty="0">
                <a:solidFill>
                  <a:srgbClr val="FFFF00"/>
                </a:solidFill>
                <a:latin typeface="Arial" pitchFamily="34" charset="0"/>
                <a:ea typeface="黑体" pitchFamily="49" charset="-122"/>
              </a:rPr>
              <a:t>命令的作用是从内存中释放指定的内存变量和</a:t>
            </a:r>
            <a:r>
              <a:rPr lang="zh-CN" altLang="en-US" sz="2100" dirty="0">
                <a:latin typeface="Arial" pitchFamily="34" charset="0"/>
                <a:ea typeface="黑体" pitchFamily="49" charset="-122"/>
              </a:rPr>
              <a:t>数组，各个内存变量和数组名称可用逗号分隔。</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⑷</a:t>
            </a:r>
            <a:r>
              <a:rPr lang="en-US" altLang="zh-CN" sz="2100" dirty="0">
                <a:solidFill>
                  <a:srgbClr val="FFFF00"/>
                </a:solidFill>
                <a:latin typeface="Arial" pitchFamily="34" charset="0"/>
                <a:ea typeface="黑体" pitchFamily="49" charset="-122"/>
              </a:rPr>
              <a:t>RELEASE ALL [EXTENDED] [LIKE Skeleton | EXCEPT Skeleton]</a:t>
            </a:r>
          </a:p>
          <a:p>
            <a:r>
              <a:rPr lang="zh-CN" altLang="en-US" sz="2100" dirty="0">
                <a:latin typeface="Arial" pitchFamily="34" charset="0"/>
                <a:ea typeface="黑体" pitchFamily="49" charset="-122"/>
              </a:rPr>
              <a:t>其中：</a:t>
            </a:r>
          </a:p>
          <a:p>
            <a:r>
              <a:rPr lang="en-US" altLang="zh-CN" sz="2100" dirty="0" smtClean="0">
                <a:latin typeface="Arial" pitchFamily="34" charset="0"/>
                <a:ea typeface="黑体" pitchFamily="49" charset="-122"/>
              </a:rPr>
              <a:t>       ①ALL</a:t>
            </a:r>
            <a:r>
              <a:rPr lang="zh-CN" altLang="en-US" sz="2100" dirty="0">
                <a:latin typeface="Arial" pitchFamily="34" charset="0"/>
                <a:ea typeface="黑体" pitchFamily="49" charset="-122"/>
              </a:rPr>
              <a:t>：从内存中释放所有的内存变量和数组。</a:t>
            </a:r>
          </a:p>
          <a:p>
            <a:r>
              <a:rPr lang="en-US" altLang="zh-CN" sz="2100" dirty="0" smtClean="0">
                <a:latin typeface="Arial" pitchFamily="34" charset="0"/>
                <a:ea typeface="黑体" pitchFamily="49" charset="-122"/>
              </a:rPr>
              <a:t>       ②EXTENDED</a:t>
            </a:r>
            <a:r>
              <a:rPr lang="zh-CN" altLang="en-US" sz="2100" dirty="0">
                <a:latin typeface="Arial" pitchFamily="34" charset="0"/>
                <a:ea typeface="黑体" pitchFamily="49" charset="-122"/>
              </a:rPr>
              <a:t>：在程序中，指定释放所有的公共变量。当在程序中执行</a:t>
            </a:r>
            <a:r>
              <a:rPr lang="en-US" altLang="zh-CN" sz="2100" dirty="0">
                <a:latin typeface="Arial" pitchFamily="34" charset="0"/>
                <a:ea typeface="黑体" pitchFamily="49" charset="-122"/>
              </a:rPr>
              <a:t>RELEASE ALL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RELEASE ALL LIKE</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RELEASE ALL EXCEPT</a:t>
            </a:r>
            <a:r>
              <a:rPr lang="zh-CN" altLang="en-US" sz="2100" dirty="0">
                <a:latin typeface="Arial" pitchFamily="34" charset="0"/>
                <a:ea typeface="黑体" pitchFamily="49" charset="-122"/>
              </a:rPr>
              <a:t>时，并不释放公共变量。</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，清除所有以</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开头的内存命令，可输入下面的命令：</a:t>
            </a:r>
          </a:p>
          <a:p>
            <a:r>
              <a:rPr lang="en-US" altLang="zh-CN" sz="2100" dirty="0">
                <a:latin typeface="Arial" pitchFamily="34" charset="0"/>
                <a:ea typeface="黑体" pitchFamily="49" charset="-122"/>
              </a:rPr>
              <a:t>RELEASE ALL LIKE a*</a:t>
            </a:r>
          </a:p>
        </p:txBody>
      </p:sp>
    </p:spTree>
    <p:extLst>
      <p:ext uri="{BB962C8B-B14F-4D97-AF65-F5344CB8AC3E}">
        <p14:creationId xmlns:p14="http://schemas.microsoft.com/office/powerpoint/2010/main" val="95730844"/>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590100"/>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数据加工时，</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提供了一组运算指令，这些指令以某些特殊符号表示，称为运算算符，简称运算符（</a:t>
            </a:r>
            <a:r>
              <a:rPr lang="en-US" altLang="zh-CN" sz="2100" dirty="0">
                <a:latin typeface="Arial" pitchFamily="34" charset="0"/>
                <a:ea typeface="黑体" pitchFamily="49" charset="-122"/>
              </a:rPr>
              <a:t>Operator</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用</a:t>
            </a:r>
            <a:r>
              <a:rPr lang="zh-CN" altLang="en-US" sz="2100" dirty="0">
                <a:latin typeface="Arial" pitchFamily="34" charset="0"/>
                <a:ea typeface="黑体" pitchFamily="49" charset="-122"/>
              </a:rPr>
              <a:t>运算符按一定的规则连接常量、变量和函数所组成的式子称为表达式（</a:t>
            </a:r>
            <a:r>
              <a:rPr lang="en-US" altLang="zh-CN" sz="2100" dirty="0">
                <a:latin typeface="Arial" pitchFamily="34" charset="0"/>
                <a:ea typeface="黑体" pitchFamily="49" charset="-122"/>
              </a:rPr>
              <a:t>Expression</a:t>
            </a:r>
            <a:r>
              <a:rPr lang="zh-CN" altLang="en-US" sz="2100" dirty="0">
                <a:latin typeface="Arial" pitchFamily="34" charset="0"/>
                <a:ea typeface="黑体" pitchFamily="49" charset="-122"/>
              </a:rPr>
              <a:t>），如，</a:t>
            </a:r>
            <a:r>
              <a:rPr lang="en-US" altLang="zh-CN" sz="2100" dirty="0">
                <a:latin typeface="Arial" pitchFamily="34" charset="0"/>
                <a:ea typeface="黑体" pitchFamily="49" charset="-122"/>
              </a:rPr>
              <a:t>m+3</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s+Cos</a:t>
            </a:r>
            <a:r>
              <a:rPr lang="en-US" altLang="zh-CN" sz="2100" dirty="0">
                <a:latin typeface="Arial" pitchFamily="34" charset="0"/>
                <a:ea typeface="黑体" pitchFamily="49" charset="-122"/>
              </a:rPr>
              <a:t>(x*3.14/180)</a:t>
            </a:r>
            <a:r>
              <a:rPr lang="zh-CN" altLang="en-US" sz="2100" dirty="0">
                <a:latin typeface="Arial" pitchFamily="34" charset="0"/>
                <a:ea typeface="黑体" pitchFamily="49" charset="-122"/>
              </a:rPr>
              <a:t>等都是表达式，单个变量或常数也可以看成是表达式。每一个表达式都有一个值，即计算结果，称为表达式的值（</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运算</a:t>
            </a:r>
            <a:r>
              <a:rPr lang="zh-CN" altLang="en-US" sz="2100" dirty="0">
                <a:latin typeface="Arial" pitchFamily="34" charset="0"/>
                <a:ea typeface="黑体" pitchFamily="49" charset="-122"/>
              </a:rPr>
              <a:t>算符可分为数值（算术）运算符、字符串运算符、日期运算符、关系（比较）运算符、逻辑运算符和类与对象运算符等</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类运算</a:t>
            </a:r>
            <a:r>
              <a:rPr lang="zh-CN" altLang="en-US" sz="2100" dirty="0" smtClean="0">
                <a:latin typeface="Arial" pitchFamily="34" charset="0"/>
                <a:ea typeface="黑体" pitchFamily="49" charset="-122"/>
              </a:rPr>
              <a:t>算符。</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250"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2.5  </a:t>
            </a:r>
            <a:r>
              <a:rPr lang="zh-CN" altLang="en-US" sz="2400" dirty="0">
                <a:latin typeface="黑体" pitchFamily="49" charset="-122"/>
                <a:ea typeface="黑体" pitchFamily="49" charset="-122"/>
              </a:rPr>
              <a:t>运算符与表达式</a:t>
            </a:r>
          </a:p>
        </p:txBody>
      </p:sp>
      <p:sp>
        <p:nvSpPr>
          <p:cNvPr id="4" name="Rectangle 4"/>
          <p:cNvSpPr>
            <a:spLocks noChangeArrowheads="1"/>
          </p:cNvSpPr>
          <p:nvPr/>
        </p:nvSpPr>
        <p:spPr bwMode="auto">
          <a:xfrm>
            <a:off x="71250" y="322385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2.5.1  </a:t>
            </a:r>
            <a:r>
              <a:rPr lang="zh-CN" altLang="en-US" sz="2200" dirty="0">
                <a:ea typeface="黑体" pitchFamily="49" charset="-122"/>
              </a:rPr>
              <a:t>数值运算符</a:t>
            </a:r>
          </a:p>
        </p:txBody>
      </p:sp>
      <p:sp>
        <p:nvSpPr>
          <p:cNvPr id="7" name="Rectangle 4"/>
          <p:cNvSpPr>
            <a:spLocks noChangeArrowheads="1"/>
          </p:cNvSpPr>
          <p:nvPr/>
        </p:nvSpPr>
        <p:spPr bwMode="auto">
          <a:xfrm>
            <a:off x="71250" y="3625325"/>
            <a:ext cx="8997950" cy="387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数值</a:t>
            </a:r>
            <a:r>
              <a:rPr lang="zh-CN" altLang="en-US" sz="2100" dirty="0">
                <a:latin typeface="Arial" pitchFamily="34" charset="0"/>
                <a:ea typeface="黑体" pitchFamily="49" charset="-122"/>
              </a:rPr>
              <a:t>运算的运算符及优先级如表</a:t>
            </a:r>
            <a:r>
              <a:rPr lang="en-US" altLang="zh-CN" sz="2100" dirty="0">
                <a:latin typeface="Arial" pitchFamily="34" charset="0"/>
                <a:ea typeface="黑体" pitchFamily="49" charset="-122"/>
              </a:rPr>
              <a:t>2-4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矩形 7"/>
          <p:cNvSpPr/>
          <p:nvPr/>
        </p:nvSpPr>
        <p:spPr>
          <a:xfrm>
            <a:off x="1507218" y="6525344"/>
            <a:ext cx="3096344" cy="338554"/>
          </a:xfrm>
          <a:prstGeom prst="rect">
            <a:avLst/>
          </a:prstGeom>
        </p:spPr>
        <p:txBody>
          <a:bodyPr wrap="square">
            <a:spAutoFit/>
          </a:bodyPr>
          <a:lstStyle/>
          <a:p>
            <a:pPr lvl="0"/>
            <a:r>
              <a:rPr lang="zh-CN" altLang="en-US" sz="1600" dirty="0">
                <a:solidFill>
                  <a:srgbClr val="FFFFFF"/>
                </a:solidFill>
                <a:latin typeface="Arial" pitchFamily="34" charset="0"/>
                <a:ea typeface="黑体" pitchFamily="49" charset="-122"/>
              </a:rPr>
              <a:t>表</a:t>
            </a:r>
            <a:r>
              <a:rPr lang="en-US" altLang="zh-CN" sz="1600" dirty="0">
                <a:solidFill>
                  <a:srgbClr val="FFFFFF"/>
                </a:solidFill>
                <a:latin typeface="Arial" pitchFamily="34" charset="0"/>
                <a:ea typeface="黑体" pitchFamily="49" charset="-122"/>
              </a:rPr>
              <a:t>2-4  </a:t>
            </a:r>
            <a:r>
              <a:rPr lang="zh-CN" altLang="en-US" sz="1600" dirty="0">
                <a:solidFill>
                  <a:srgbClr val="FFFFFF"/>
                </a:solidFill>
                <a:latin typeface="Arial" pitchFamily="34" charset="0"/>
                <a:ea typeface="黑体" pitchFamily="49" charset="-122"/>
              </a:rPr>
              <a:t>算术运算符及优先级</a:t>
            </a:r>
          </a:p>
        </p:txBody>
      </p:sp>
      <p:graphicFrame>
        <p:nvGraphicFramePr>
          <p:cNvPr id="9" name="表格 8"/>
          <p:cNvGraphicFramePr>
            <a:graphicFrameLocks noGrp="1"/>
          </p:cNvGraphicFramePr>
          <p:nvPr>
            <p:extLst>
              <p:ext uri="{D42A27DB-BD31-4B8C-83A1-F6EECF244321}">
                <p14:modId xmlns:p14="http://schemas.microsoft.com/office/powerpoint/2010/main" val="372206896"/>
              </p:ext>
            </p:extLst>
          </p:nvPr>
        </p:nvGraphicFramePr>
        <p:xfrm>
          <a:off x="395536" y="4056464"/>
          <a:ext cx="4933950" cy="2468880"/>
        </p:xfrm>
        <a:graphic>
          <a:graphicData uri="http://schemas.openxmlformats.org/drawingml/2006/table">
            <a:tbl>
              <a:tblPr/>
              <a:tblGrid>
                <a:gridCol w="1337310"/>
                <a:gridCol w="880110"/>
                <a:gridCol w="1337310"/>
                <a:gridCol w="727710"/>
                <a:gridCol w="651510"/>
              </a:tblGrid>
              <a:tr h="203835">
                <a:tc>
                  <a:txBody>
                    <a:bodyPr/>
                    <a:lstStyle/>
                    <a:p>
                      <a:pPr algn="just" fontAlgn="ctr">
                        <a:spcAft>
                          <a:spcPts val="0"/>
                        </a:spcAft>
                      </a:pPr>
                      <a:r>
                        <a:rPr lang="zh-CN" sz="1800" kern="0">
                          <a:solidFill>
                            <a:schemeClr val="tx1"/>
                          </a:solidFill>
                          <a:effectLst/>
                          <a:latin typeface="Times New Roman"/>
                          <a:ea typeface="宋体"/>
                        </a:rPr>
                        <a:t>运算</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solidFill>
                            <a:schemeClr val="tx1"/>
                          </a:solidFill>
                          <a:effectLst/>
                          <a:latin typeface="Times New Roman"/>
                          <a:ea typeface="宋体"/>
                        </a:rPr>
                        <a:t>运算符</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solidFill>
                            <a:schemeClr val="tx1"/>
                          </a:solidFill>
                          <a:effectLst/>
                          <a:latin typeface="Times New Roman"/>
                          <a:ea typeface="宋体"/>
                        </a:rPr>
                        <a:t>运算优先级</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solidFill>
                            <a:schemeClr val="tx1"/>
                          </a:solidFill>
                          <a:effectLst/>
                          <a:latin typeface="Times New Roman"/>
                          <a:ea typeface="宋体"/>
                        </a:rPr>
                        <a:t>例子</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solidFill>
                            <a:schemeClr val="tx1"/>
                          </a:solidFill>
                          <a:effectLst/>
                          <a:latin typeface="Times New Roman"/>
                          <a:ea typeface="宋体"/>
                        </a:rPr>
                        <a:t>结果</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括号</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1</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 </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 </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取负</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1</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幂</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r>
                        <a:rPr lang="zh-CN" sz="1800" kern="0">
                          <a:solidFill>
                            <a:schemeClr val="tx1"/>
                          </a:solidFill>
                          <a:effectLst/>
                          <a:latin typeface="Times New Roman"/>
                          <a:ea typeface="宋体"/>
                        </a:rPr>
                        <a:t>或</a:t>
                      </a: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-2^4</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16</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4310">
                <a:tc>
                  <a:txBody>
                    <a:bodyPr/>
                    <a:lstStyle/>
                    <a:p>
                      <a:pPr algn="just" fontAlgn="ctr">
                        <a:spcAft>
                          <a:spcPts val="0"/>
                        </a:spcAft>
                      </a:pPr>
                      <a:r>
                        <a:rPr lang="zh-CN" sz="1800" kern="0">
                          <a:solidFill>
                            <a:schemeClr val="tx1"/>
                          </a:solidFill>
                          <a:effectLst/>
                          <a:latin typeface="Times New Roman"/>
                          <a:ea typeface="宋体"/>
                        </a:rPr>
                        <a:t>乘法</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just" fontAlgn="ctr">
                        <a:spcAft>
                          <a:spcPts val="0"/>
                        </a:spcAft>
                      </a:pPr>
                      <a:r>
                        <a:rPr lang="en-US" sz="1800" kern="0">
                          <a:solidFill>
                            <a:schemeClr val="tx1"/>
                          </a:solidFill>
                          <a:effectLst/>
                          <a:latin typeface="Times New Roman"/>
                          <a:ea typeface="宋体"/>
                        </a:rPr>
                        <a:t>4</a:t>
                      </a:r>
                      <a:endParaRPr lang="zh-CN" sz="1800" kern="100">
                        <a:solidFill>
                          <a:schemeClr val="tx1"/>
                        </a:solidFill>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6</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浮点除法</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spcAft>
                          <a:spcPts val="0"/>
                        </a:spcAft>
                      </a:pPr>
                      <a:r>
                        <a:rPr lang="en-US" sz="1800" kern="0">
                          <a:solidFill>
                            <a:schemeClr val="tx1"/>
                          </a:solidFill>
                          <a:effectLst/>
                          <a:latin typeface="Times New Roman"/>
                          <a:ea typeface="宋体"/>
                        </a:rPr>
                        <a:t>3/2</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1.5</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4310">
                <a:tc>
                  <a:txBody>
                    <a:bodyPr/>
                    <a:lstStyle/>
                    <a:p>
                      <a:pPr algn="just" fontAlgn="ctr">
                        <a:spcAft>
                          <a:spcPts val="0"/>
                        </a:spcAft>
                      </a:pPr>
                      <a:r>
                        <a:rPr lang="zh-CN" sz="1800" kern="0">
                          <a:solidFill>
                            <a:schemeClr val="tx1"/>
                          </a:solidFill>
                          <a:effectLst/>
                          <a:latin typeface="Times New Roman"/>
                          <a:ea typeface="宋体"/>
                        </a:rPr>
                        <a:t>取模（余）</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5</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5 % 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加法</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just" fontAlgn="ctr">
                        <a:spcAft>
                          <a:spcPts val="0"/>
                        </a:spcAft>
                      </a:pPr>
                      <a:r>
                        <a:rPr lang="en-US" sz="1800" kern="0">
                          <a:solidFill>
                            <a:schemeClr val="tx1"/>
                          </a:solidFill>
                          <a:effectLst/>
                          <a:latin typeface="Times New Roman"/>
                          <a:ea typeface="宋体"/>
                        </a:rPr>
                        <a:t>6</a:t>
                      </a:r>
                      <a:endParaRPr lang="zh-CN" sz="1800" kern="100">
                        <a:solidFill>
                          <a:schemeClr val="tx1"/>
                        </a:solidFill>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2+3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5</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3835">
                <a:tc>
                  <a:txBody>
                    <a:bodyPr/>
                    <a:lstStyle/>
                    <a:p>
                      <a:pPr algn="just" fontAlgn="ctr">
                        <a:spcAft>
                          <a:spcPts val="0"/>
                        </a:spcAft>
                      </a:pPr>
                      <a:r>
                        <a:rPr lang="zh-CN" sz="1800" kern="0">
                          <a:solidFill>
                            <a:schemeClr val="tx1"/>
                          </a:solidFill>
                          <a:effectLst/>
                          <a:latin typeface="Times New Roman"/>
                          <a:ea typeface="宋体"/>
                        </a:rPr>
                        <a:t>减法</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solidFill>
                            <a:schemeClr val="tx1"/>
                          </a:solidFill>
                          <a:effectLst/>
                          <a:latin typeface="Times New Roman"/>
                          <a:ea typeface="宋体"/>
                        </a:rPr>
                        <a:t>-</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spcAft>
                          <a:spcPts val="0"/>
                        </a:spcAft>
                      </a:pPr>
                      <a:r>
                        <a:rPr lang="en-US" sz="1800" kern="0">
                          <a:solidFill>
                            <a:schemeClr val="tx1"/>
                          </a:solidFill>
                          <a:effectLst/>
                          <a:latin typeface="Times New Roman"/>
                          <a:ea typeface="宋体"/>
                        </a:rPr>
                        <a:t>2-3</a:t>
                      </a:r>
                      <a:endParaRPr lang="zh-CN" sz="1800" kern="10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dirty="0">
                          <a:solidFill>
                            <a:schemeClr val="tx1"/>
                          </a:solidFill>
                          <a:effectLst/>
                          <a:latin typeface="Times New Roman"/>
                          <a:ea typeface="宋体"/>
                        </a:rPr>
                        <a:t>-1</a:t>
                      </a:r>
                      <a:endParaRPr lang="zh-CN" sz="1800" kern="100" dirty="0">
                        <a:solidFill>
                          <a:schemeClr val="tx1"/>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Rectangle 4"/>
          <p:cNvSpPr>
            <a:spLocks noChangeArrowheads="1"/>
          </p:cNvSpPr>
          <p:nvPr/>
        </p:nvSpPr>
        <p:spPr bwMode="auto">
          <a:xfrm>
            <a:off x="5580112" y="3429000"/>
            <a:ext cx="3489088"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zh-CN" altLang="en-US" sz="2000" dirty="0" smtClean="0">
                <a:solidFill>
                  <a:srgbClr val="FFFF00"/>
                </a:solidFill>
                <a:latin typeface="Arial" pitchFamily="34" charset="0"/>
                <a:ea typeface="黑体" pitchFamily="49" charset="-122"/>
              </a:rPr>
              <a:t>说明</a:t>
            </a:r>
            <a:r>
              <a:rPr lang="zh-CN" altLang="en-US" sz="2000" dirty="0">
                <a:solidFill>
                  <a:srgbClr val="FFFF00"/>
                </a:solidFill>
                <a:latin typeface="Arial" pitchFamily="34" charset="0"/>
                <a:ea typeface="黑体" pitchFamily="49" charset="-122"/>
              </a:rPr>
              <a:t>：</a:t>
            </a:r>
          </a:p>
          <a:p>
            <a:r>
              <a:rPr lang="zh-CN" altLang="en-US" sz="2000" dirty="0" smtClean="0">
                <a:solidFill>
                  <a:srgbClr val="FFFF00"/>
                </a:solidFill>
                <a:latin typeface="Arial" pitchFamily="34" charset="0"/>
                <a:ea typeface="黑体" pitchFamily="49" charset="-122"/>
              </a:rPr>
              <a:t>       取</a:t>
            </a:r>
            <a:r>
              <a:rPr lang="zh-CN" altLang="en-US" sz="2000" dirty="0">
                <a:solidFill>
                  <a:srgbClr val="FFFF00"/>
                </a:solidFill>
                <a:latin typeface="Arial" pitchFamily="34" charset="0"/>
                <a:ea typeface="黑体" pitchFamily="49" charset="-122"/>
              </a:rPr>
              <a:t>模（余）运算符</a:t>
            </a:r>
            <a:r>
              <a:rPr lang="en-US" altLang="zh-CN" sz="2000" dirty="0">
                <a:solidFill>
                  <a:srgbClr val="FFFF00"/>
                </a:solidFill>
                <a:latin typeface="Arial" pitchFamily="34" charset="0"/>
                <a:ea typeface="黑体" pitchFamily="49" charset="-122"/>
              </a:rPr>
              <a:t>%</a:t>
            </a:r>
            <a:r>
              <a:rPr lang="zh-CN" altLang="en-US" sz="2000" dirty="0">
                <a:solidFill>
                  <a:srgbClr val="FFFF00"/>
                </a:solidFill>
                <a:latin typeface="Arial" pitchFamily="34" charset="0"/>
                <a:ea typeface="黑体" pitchFamily="49" charset="-122"/>
              </a:rPr>
              <a:t>。取余运算就是对两数进行除法运算后取商的余数部分，如果第一个对象是一个整数，则余数一定为整数，即被除数中的小数位数决定了计算结果中的小数位数。</a:t>
            </a:r>
          </a:p>
          <a:p>
            <a:r>
              <a:rPr lang="zh-CN" altLang="en-US" sz="2000" dirty="0">
                <a:solidFill>
                  <a:srgbClr val="FFFF00"/>
                </a:solidFill>
                <a:latin typeface="Arial" pitchFamily="34" charset="0"/>
                <a:ea typeface="黑体" pitchFamily="49" charset="-122"/>
              </a:rPr>
              <a:t>求余的结果的正负号始终与第二个运算对象的符号相同</a:t>
            </a:r>
            <a:r>
              <a:rPr lang="zh-CN" altLang="en-US" sz="2000" dirty="0" smtClean="0">
                <a:solidFill>
                  <a:srgbClr val="FFFF00"/>
                </a:solidFill>
                <a:latin typeface="Arial" pitchFamily="34" charset="0"/>
                <a:ea typeface="黑体" pitchFamily="49" charset="-122"/>
              </a:rPr>
              <a:t>。</a:t>
            </a:r>
            <a:endParaRPr lang="zh-CN" altLang="en-US" sz="20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2410080583"/>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47667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字符串</a:t>
            </a:r>
            <a:r>
              <a:rPr lang="zh-CN" altLang="en-US" sz="2100" dirty="0">
                <a:latin typeface="Arial" pitchFamily="34" charset="0"/>
                <a:ea typeface="黑体" pitchFamily="49" charset="-122"/>
              </a:rPr>
              <a:t>运算符有“</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，用字符串运算符按一定的规则连接常量、变量和函数所组成的式子称为字符表达式。其中：</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运算符“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：作用是将两个字符串连接在一起，系同级别运算符。由字符串运算符与运算对象构成的表达式称为字符串表达式。例如：</a:t>
            </a:r>
          </a:p>
          <a:p>
            <a:r>
              <a:rPr lang="en-US" altLang="zh-CN" sz="2100" dirty="0" smtClean="0">
                <a:latin typeface="Arial" pitchFamily="34" charset="0"/>
                <a:ea typeface="黑体" pitchFamily="49" charset="-122"/>
              </a:rPr>
              <a:t>       "Hello</a:t>
            </a:r>
            <a:r>
              <a:rPr lang="zh-CN" altLang="en-US" sz="2100" dirty="0">
                <a:latin typeface="Arial" pitchFamily="34" charset="0"/>
                <a:ea typeface="黑体" pitchFamily="49" charset="-122"/>
                <a:sym typeface="Wingdings 3"/>
              </a:rPr>
              <a:t>  </a:t>
            </a:r>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 "China!"  '</a:t>
            </a:r>
            <a:r>
              <a:rPr lang="zh-CN" altLang="en-US" sz="2100" dirty="0">
                <a:latin typeface="Arial" pitchFamily="34" charset="0"/>
                <a:ea typeface="黑体" pitchFamily="49" charset="-122"/>
              </a:rPr>
              <a:t>结果为：</a:t>
            </a:r>
            <a:r>
              <a:rPr lang="en-US" altLang="zh-CN" sz="2100" dirty="0">
                <a:latin typeface="Arial" pitchFamily="34" charset="0"/>
                <a:ea typeface="黑体" pitchFamily="49" charset="-122"/>
              </a:rPr>
              <a:t>Hello China!</a:t>
            </a:r>
            <a:r>
              <a:rPr lang="zh-CN" altLang="en-US" sz="2100" dirty="0">
                <a:latin typeface="Arial" pitchFamily="34" charset="0"/>
                <a:ea typeface="黑体" pitchFamily="49" charset="-122"/>
              </a:rPr>
              <a:t>，其中</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表示空格</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Hello</a:t>
            </a:r>
            <a:r>
              <a:rPr lang="zh-CN" altLang="en-US" sz="2100" dirty="0" smtClean="0">
                <a:latin typeface="Arial" pitchFamily="34" charset="0"/>
                <a:ea typeface="黑体" pitchFamily="49" charset="-122"/>
                <a:sym typeface="Wingdings 3"/>
              </a:rPr>
              <a:t> </a:t>
            </a:r>
            <a:r>
              <a:rPr lang="zh-CN" altLang="en-US" sz="2100" dirty="0">
                <a:latin typeface="Arial" pitchFamily="34" charset="0"/>
                <a:ea typeface="黑体" pitchFamily="49" charset="-122"/>
                <a:sym typeface="Wingdings 3"/>
              </a:rPr>
              <a:t> </a:t>
            </a:r>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"China!"  </a:t>
            </a:r>
            <a:r>
              <a:rPr lang="zh-CN" altLang="en-US" sz="2100" dirty="0">
                <a:latin typeface="Arial" pitchFamily="34" charset="0"/>
                <a:ea typeface="黑体" pitchFamily="49" charset="-122"/>
              </a:rPr>
              <a:t>结果为：</a:t>
            </a:r>
            <a:r>
              <a:rPr lang="en-US" altLang="zh-CN" sz="2100" dirty="0" err="1">
                <a:latin typeface="Arial" pitchFamily="34" charset="0"/>
                <a:ea typeface="黑体" pitchFamily="49" charset="-122"/>
              </a:rPr>
              <a:t>HelloChina</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sym typeface="Wingdings 3"/>
              </a:rPr>
              <a:t>  </a:t>
            </a:r>
            <a:endParaRPr lang="en-US" altLang="zh-CN" sz="2100" dirty="0" smtClean="0">
              <a:latin typeface="Arial" pitchFamily="34" charset="0"/>
              <a:ea typeface="黑体" pitchFamily="49" charset="-122"/>
              <a:sym typeface="Wingdings 3"/>
            </a:endParaRP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运算符“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：用于比较，在一个字符表达式中寻找另一个字符表达式。由于该运算符的运算优先级比“</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低，但比关系运算符</a:t>
            </a:r>
            <a:r>
              <a:rPr lang="zh-CN" altLang="en-US" sz="2100" dirty="0" smtClean="0">
                <a:latin typeface="Arial" pitchFamily="34" charset="0"/>
                <a:ea typeface="黑体" pitchFamily="49" charset="-122"/>
              </a:rPr>
              <a:t>高。</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1250" y="6868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2.5.2  </a:t>
            </a:r>
            <a:r>
              <a:rPr lang="zh-CN" altLang="en-US" sz="2200" dirty="0">
                <a:ea typeface="黑体" pitchFamily="49" charset="-122"/>
              </a:rPr>
              <a:t>字符型运算符</a:t>
            </a:r>
          </a:p>
        </p:txBody>
      </p:sp>
      <p:sp>
        <p:nvSpPr>
          <p:cNvPr id="5" name="Rectangle 3"/>
          <p:cNvSpPr>
            <a:spLocks noChangeArrowheads="1"/>
          </p:cNvSpPr>
          <p:nvPr/>
        </p:nvSpPr>
        <p:spPr bwMode="auto">
          <a:xfrm>
            <a:off x="71250" y="3140968"/>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2.5.3  </a:t>
            </a:r>
            <a:r>
              <a:rPr lang="zh-CN" altLang="en-US" sz="2200" dirty="0">
                <a:ea typeface="黑体" pitchFamily="49" charset="-122"/>
              </a:rPr>
              <a:t>日期时间型运算符</a:t>
            </a:r>
          </a:p>
        </p:txBody>
      </p:sp>
      <p:sp>
        <p:nvSpPr>
          <p:cNvPr id="6" name="Rectangle 4"/>
          <p:cNvSpPr>
            <a:spLocks noChangeArrowheads="1"/>
          </p:cNvSpPr>
          <p:nvPr/>
        </p:nvSpPr>
        <p:spPr bwMode="auto">
          <a:xfrm>
            <a:off x="71250" y="3573016"/>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有“</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两个去处符，</a:t>
            </a:r>
            <a:r>
              <a:rPr lang="zh-CN" altLang="en-US" sz="2100" dirty="0">
                <a:latin typeface="Arial" pitchFamily="34" charset="0"/>
                <a:ea typeface="黑体" pitchFamily="49" charset="-122"/>
              </a:rPr>
              <a:t>它们是同一优先级</a:t>
            </a:r>
            <a:r>
              <a:rPr lang="zh-CN" altLang="en-US" sz="2100" dirty="0" smtClean="0">
                <a:latin typeface="Arial" pitchFamily="34" charset="0"/>
                <a:ea typeface="黑体" pitchFamily="49" charset="-122"/>
              </a:rPr>
              <a:t>的。表</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给出了日期型和日期时间型运算符、表达式的功能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71250" y="5229200"/>
            <a:ext cx="1836454" cy="923330"/>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2-5  </a:t>
            </a:r>
            <a:r>
              <a:rPr lang="zh-CN" altLang="en-US" dirty="0">
                <a:solidFill>
                  <a:srgbClr val="FFFFFF"/>
                </a:solidFill>
                <a:latin typeface="Arial" pitchFamily="34" charset="0"/>
                <a:ea typeface="黑体" pitchFamily="49" charset="-122"/>
              </a:rPr>
              <a:t>日期、日期时间型运算符及表达式</a:t>
            </a: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401352"/>
            <a:ext cx="6928101"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576484"/>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477944"/>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关系</a:t>
            </a:r>
            <a:r>
              <a:rPr lang="zh-CN" altLang="en-US" sz="2100" dirty="0">
                <a:latin typeface="Arial" pitchFamily="34" charset="0"/>
                <a:ea typeface="黑体" pitchFamily="49" charset="-122"/>
              </a:rPr>
              <a:t>运算符用于进行两个类型相容的数据之间的大小比较，比较的结果是逻辑值</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，即比较成立时，返回逻辑值</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；反之，返回逻辑值</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各个</a:t>
            </a:r>
            <a:r>
              <a:rPr lang="zh-CN" altLang="en-US" sz="2100" dirty="0">
                <a:latin typeface="Arial" pitchFamily="34" charset="0"/>
                <a:ea typeface="黑体" pitchFamily="49" charset="-122"/>
              </a:rPr>
              <a:t>关系运算符及表达式的功能说明，如表</a:t>
            </a:r>
            <a:r>
              <a:rPr lang="en-US" altLang="zh-CN" sz="2100" dirty="0">
                <a:latin typeface="Arial" pitchFamily="34" charset="0"/>
                <a:ea typeface="黑体" pitchFamily="49" charset="-122"/>
              </a:rPr>
              <a:t>2-6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1250" y="6868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2.5.4  </a:t>
            </a:r>
            <a:r>
              <a:rPr lang="zh-CN" altLang="en-US" sz="2200" dirty="0">
                <a:ea typeface="黑体" pitchFamily="49" charset="-122"/>
              </a:rPr>
              <a:t>关系型运算符</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535314"/>
            <a:ext cx="565785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156176" y="2350385"/>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2-6  </a:t>
            </a:r>
            <a:r>
              <a:rPr lang="zh-CN" altLang="en-US" dirty="0">
                <a:solidFill>
                  <a:srgbClr val="FFFFFF"/>
                </a:solidFill>
                <a:latin typeface="Arial" pitchFamily="34" charset="0"/>
                <a:ea typeface="黑体" pitchFamily="49" charset="-122"/>
              </a:rPr>
              <a:t>关系运算符和关系表达式</a:t>
            </a:r>
          </a:p>
        </p:txBody>
      </p:sp>
      <p:sp>
        <p:nvSpPr>
          <p:cNvPr id="8" name="Rectangle 4"/>
          <p:cNvSpPr>
            <a:spLocks noChangeArrowheads="1"/>
          </p:cNvSpPr>
          <p:nvPr/>
        </p:nvSpPr>
        <p:spPr bwMode="auto">
          <a:xfrm>
            <a:off x="71250" y="3861048"/>
            <a:ext cx="8997950" cy="2887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⑴</a:t>
            </a:r>
            <a:r>
              <a:rPr lang="zh-CN" altLang="en-US" sz="2100" dirty="0" smtClean="0">
                <a:latin typeface="Arial" pitchFamily="34" charset="0"/>
                <a:ea typeface="黑体" pitchFamily="49" charset="-122"/>
              </a:rPr>
              <a:t>字符串</a:t>
            </a:r>
            <a:r>
              <a:rPr lang="zh-CN" altLang="en-US" sz="2100" dirty="0">
                <a:latin typeface="Arial" pitchFamily="34" charset="0"/>
                <a:ea typeface="黑体" pitchFamily="49" charset="-122"/>
              </a:rPr>
              <a:t>比较分为精确比较和非精确比较</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精确比较：精确</a:t>
            </a:r>
            <a:r>
              <a:rPr lang="zh-CN" altLang="en-US" sz="2100" dirty="0">
                <a:latin typeface="Arial" pitchFamily="34" charset="0"/>
                <a:ea typeface="黑体" pitchFamily="49" charset="-122"/>
              </a:rPr>
              <a:t>比较的运算符为“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，其比较方法是：当且仅当两个字符串完全相同一一长度相等（对应字符相同时），表达式的结果为真，其余情况均为假。它与命令</a:t>
            </a:r>
            <a:r>
              <a:rPr lang="en-US" altLang="zh-CN" sz="2100" dirty="0">
                <a:latin typeface="Arial" pitchFamily="34" charset="0"/>
                <a:ea typeface="黑体" pitchFamily="49" charset="-122"/>
              </a:rPr>
              <a:t>SET EXACT OFF|ON</a:t>
            </a:r>
            <a:r>
              <a:rPr lang="zh-CN" altLang="en-US" sz="2100" dirty="0">
                <a:latin typeface="Arial" pitchFamily="34" charset="0"/>
                <a:ea typeface="黑体" pitchFamily="49" charset="-122"/>
              </a:rPr>
              <a:t>状态设置无关。</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非</a:t>
            </a:r>
            <a:r>
              <a:rPr lang="zh-CN" altLang="en-US" sz="2100" dirty="0">
                <a:latin typeface="Arial" pitchFamily="34" charset="0"/>
                <a:ea typeface="黑体" pitchFamily="49" charset="-122"/>
              </a:rPr>
              <a:t>精确</a:t>
            </a:r>
            <a:r>
              <a:rPr lang="zh-CN" altLang="en-US" sz="2100" dirty="0" smtClean="0">
                <a:latin typeface="Arial" pitchFamily="34" charset="0"/>
                <a:ea typeface="黑体" pitchFamily="49" charset="-122"/>
              </a:rPr>
              <a:t>比较：非</a:t>
            </a:r>
            <a:r>
              <a:rPr lang="zh-CN" altLang="en-US" sz="2100" dirty="0">
                <a:latin typeface="Arial" pitchFamily="34" charset="0"/>
                <a:ea typeface="黑体" pitchFamily="49" charset="-122"/>
              </a:rPr>
              <a:t>精确比较所用的比较运算符是“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，它与</a:t>
            </a:r>
            <a:r>
              <a:rPr lang="en-US" altLang="zh-CN" sz="2100" dirty="0">
                <a:latin typeface="Arial" pitchFamily="34" charset="0"/>
                <a:ea typeface="黑体" pitchFamily="49" charset="-122"/>
              </a:rPr>
              <a:t>SET EXACT OFF|ON</a:t>
            </a:r>
            <a:r>
              <a:rPr lang="zh-CN" altLang="en-US" sz="2100" dirty="0">
                <a:latin typeface="Arial" pitchFamily="34" charset="0"/>
                <a:ea typeface="黑体" pitchFamily="49" charset="-122"/>
              </a:rPr>
              <a:t>状态的设置有密切的关系。设有两个字符串</a:t>
            </a:r>
            <a:r>
              <a:rPr lang="en-US" altLang="zh-CN" sz="2100" dirty="0">
                <a:latin typeface="Arial" pitchFamily="34" charset="0"/>
                <a:ea typeface="黑体" pitchFamily="49" charset="-122"/>
              </a:rPr>
              <a:t>S1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S2</a:t>
            </a:r>
            <a:r>
              <a:rPr lang="zh-CN" altLang="en-US" sz="2100" dirty="0">
                <a:latin typeface="Arial" pitchFamily="34" charset="0"/>
                <a:ea typeface="黑体" pitchFamily="49" charset="-122"/>
              </a:rPr>
              <a:t>，有表达式：</a:t>
            </a:r>
            <a:r>
              <a:rPr lang="en-US" altLang="zh-CN" sz="2100" dirty="0" smtClean="0">
                <a:latin typeface="Arial" pitchFamily="34" charset="0"/>
                <a:ea typeface="黑体" pitchFamily="49" charset="-122"/>
              </a:rPr>
              <a:t>S1=S2</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S2</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S1</a:t>
            </a:r>
            <a:r>
              <a:rPr lang="zh-CN" altLang="en-US" sz="2100" dirty="0" smtClean="0">
                <a:latin typeface="Arial" pitchFamily="34" charset="0"/>
                <a:ea typeface="黑体" pitchFamily="49" charset="-122"/>
              </a:rPr>
              <a:t>则</a:t>
            </a:r>
            <a:r>
              <a:rPr lang="zh-CN" altLang="en-US" sz="2100" dirty="0">
                <a:latin typeface="Arial" pitchFamily="34" charset="0"/>
                <a:ea typeface="黑体" pitchFamily="49" charset="-122"/>
              </a:rPr>
              <a:t>可能产生不同结果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90592548"/>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3348371"/>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2.5.5  </a:t>
            </a:r>
            <a:r>
              <a:rPr lang="zh-CN" altLang="en-US" sz="2200" dirty="0">
                <a:ea typeface="黑体" pitchFamily="49" charset="-122"/>
              </a:rPr>
              <a:t>逻辑型运算符</a:t>
            </a:r>
          </a:p>
        </p:txBody>
      </p:sp>
      <p:sp>
        <p:nvSpPr>
          <p:cNvPr id="5" name="Rectangle 4"/>
          <p:cNvSpPr>
            <a:spLocks noChangeArrowheads="1"/>
          </p:cNvSpPr>
          <p:nvPr/>
        </p:nvSpPr>
        <p:spPr bwMode="auto">
          <a:xfrm>
            <a:off x="71250" y="80249"/>
            <a:ext cx="8997950" cy="3213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2-13】  </a:t>
            </a:r>
            <a:r>
              <a:rPr lang="zh-CN" altLang="en-US" sz="2100" dirty="0">
                <a:latin typeface="Arial" pitchFamily="34" charset="0"/>
                <a:ea typeface="黑体" pitchFamily="49" charset="-122"/>
              </a:rPr>
              <a:t>比较“北京奥运会”和“奥运会”的大小。</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COLLATE TO "machine"</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EXACT OFF</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北京奥运会</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北京奥运会</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结果为  </a:t>
            </a:r>
            <a:r>
              <a:rPr lang="en-US" altLang="zh-CN" sz="2100" dirty="0">
                <a:latin typeface="Arial" pitchFamily="34" charset="0"/>
                <a:ea typeface="黑体" pitchFamily="49" charset="-122"/>
              </a:rPr>
              <a:t>.T.     .F.</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EXACT ON</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北京奥运会</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北京奥运会</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结果为  </a:t>
            </a:r>
            <a:r>
              <a:rPr lang="en-US" altLang="zh-CN" sz="2100" dirty="0">
                <a:latin typeface="Arial" pitchFamily="34" charset="0"/>
                <a:ea typeface="黑体" pitchFamily="49" charset="-122"/>
              </a:rPr>
              <a:t>.F.     .F.</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包含</a:t>
            </a:r>
            <a:r>
              <a:rPr lang="zh-CN" altLang="en-US" sz="2100" dirty="0">
                <a:latin typeface="Arial" pitchFamily="34" charset="0"/>
                <a:ea typeface="黑体" pitchFamily="49" charset="-122"/>
              </a:rPr>
              <a:t>运算符</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包含</a:t>
            </a:r>
            <a:r>
              <a:rPr lang="zh-CN" altLang="en-US" sz="2100" dirty="0">
                <a:latin typeface="Arial" pitchFamily="34" charset="0"/>
                <a:ea typeface="黑体" pitchFamily="49" charset="-122"/>
              </a:rPr>
              <a:t>运算符的运算定义为：设有两个字符串</a:t>
            </a:r>
            <a:r>
              <a:rPr lang="en-US" altLang="zh-CN" sz="2100" dirty="0">
                <a:latin typeface="Arial" pitchFamily="34" charset="0"/>
                <a:ea typeface="黑体" pitchFamily="49" charset="-122"/>
              </a:rPr>
              <a:t>S1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S2</a:t>
            </a:r>
            <a:r>
              <a:rPr lang="zh-CN" altLang="en-US" sz="2100" dirty="0">
                <a:latin typeface="Arial" pitchFamily="34" charset="0"/>
                <a:ea typeface="黑体" pitchFamily="49" charset="-122"/>
              </a:rPr>
              <a:t>，有表达式：</a:t>
            </a:r>
            <a:r>
              <a:rPr lang="en-US" altLang="zh-CN" sz="2100" dirty="0">
                <a:latin typeface="Arial" pitchFamily="34" charset="0"/>
                <a:ea typeface="黑体" pitchFamily="49" charset="-122"/>
              </a:rPr>
              <a:t>S1$S2</a:t>
            </a:r>
            <a:r>
              <a:rPr lang="zh-CN" altLang="en-US" sz="2100" dirty="0">
                <a:latin typeface="Arial" pitchFamily="34" charset="0"/>
                <a:ea typeface="黑体" pitchFamily="49" charset="-122"/>
              </a:rPr>
              <a:t>。当</a:t>
            </a:r>
            <a:r>
              <a:rPr lang="en-US" altLang="zh-CN" sz="2100" dirty="0">
                <a:latin typeface="Arial" pitchFamily="34" charset="0"/>
                <a:ea typeface="黑体" pitchFamily="49" charset="-122"/>
              </a:rPr>
              <a:t>S1</a:t>
            </a:r>
            <a:r>
              <a:rPr lang="zh-CN" altLang="en-US" sz="2100" dirty="0">
                <a:latin typeface="Arial" pitchFamily="34" charset="0"/>
                <a:ea typeface="黑体" pitchFamily="49" charset="-122"/>
              </a:rPr>
              <a:t>属于</a:t>
            </a:r>
            <a:r>
              <a:rPr lang="en-US" altLang="zh-CN" sz="2100" dirty="0">
                <a:latin typeface="Arial" pitchFamily="34" charset="0"/>
                <a:ea typeface="黑体" pitchFamily="49" charset="-122"/>
              </a:rPr>
              <a:t>S2</a:t>
            </a:r>
            <a:r>
              <a:rPr lang="zh-CN" altLang="en-US" sz="2100" dirty="0">
                <a:latin typeface="Arial" pitchFamily="34" charset="0"/>
                <a:ea typeface="黑体" pitchFamily="49" charset="-122"/>
              </a:rPr>
              <a:t>的一个子字符串时表达式结果为真，否则为假。例如</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奥运会</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北京奥运会</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，结果</a:t>
            </a:r>
            <a:r>
              <a:rPr lang="zh-CN" altLang="en-US" sz="2100" dirty="0">
                <a:latin typeface="Arial" pitchFamily="34" charset="0"/>
                <a:ea typeface="黑体" pitchFamily="49" charset="-122"/>
              </a:rPr>
              <a:t>显示：</a:t>
            </a:r>
            <a:r>
              <a:rPr lang="en-US" altLang="zh-CN" sz="2100" dirty="0">
                <a:latin typeface="Arial" pitchFamily="34" charset="0"/>
                <a:ea typeface="黑体" pitchFamily="49" charset="-122"/>
              </a:rPr>
              <a:t>.T.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1250" y="3763144"/>
            <a:ext cx="8997950" cy="385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2-7</a:t>
            </a:r>
            <a:r>
              <a:rPr lang="zh-CN" altLang="en-US" sz="2100" dirty="0">
                <a:latin typeface="Arial" pitchFamily="34" charset="0"/>
                <a:ea typeface="黑体" pitchFamily="49" charset="-122"/>
              </a:rPr>
              <a:t>列出了</a:t>
            </a:r>
            <a:r>
              <a:rPr lang="en-US" altLang="zh-CN" sz="2100" dirty="0">
                <a:latin typeface="Arial" pitchFamily="34" charset="0"/>
                <a:ea typeface="黑体" pitchFamily="49" charset="-122"/>
              </a:rPr>
              <a:t>VB</a:t>
            </a:r>
            <a:r>
              <a:rPr lang="zh-CN" altLang="en-US" sz="2100" dirty="0">
                <a:latin typeface="Arial" pitchFamily="34" charset="0"/>
                <a:ea typeface="黑体" pitchFamily="49" charset="-122"/>
              </a:rPr>
              <a:t>中的逻辑运算符，表</a:t>
            </a:r>
            <a:r>
              <a:rPr lang="en-US" altLang="zh-CN" sz="2100" dirty="0">
                <a:latin typeface="Arial" pitchFamily="34" charset="0"/>
                <a:ea typeface="黑体" pitchFamily="49" charset="-122"/>
              </a:rPr>
              <a:t>2-8</a:t>
            </a:r>
            <a:r>
              <a:rPr lang="zh-CN" altLang="en-US" sz="2100" dirty="0">
                <a:latin typeface="Arial" pitchFamily="34" charset="0"/>
                <a:ea typeface="黑体" pitchFamily="49" charset="-122"/>
              </a:rPr>
              <a:t>列出了逻辑运算的真值表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187527"/>
            <a:ext cx="5101714" cy="17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448780" y="6011996"/>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2-7  </a:t>
            </a:r>
            <a:r>
              <a:rPr lang="zh-CN" altLang="en-US" dirty="0">
                <a:solidFill>
                  <a:srgbClr val="FFFFFF"/>
                </a:solidFill>
                <a:latin typeface="Arial" pitchFamily="34" charset="0"/>
                <a:ea typeface="黑体" pitchFamily="49" charset="-122"/>
              </a:rPr>
              <a:t>逻辑运算符</a:t>
            </a:r>
          </a:p>
        </p:txBody>
      </p:sp>
      <p:sp>
        <p:nvSpPr>
          <p:cNvPr id="8" name="矩形 7"/>
          <p:cNvSpPr/>
          <p:nvPr/>
        </p:nvSpPr>
        <p:spPr>
          <a:xfrm>
            <a:off x="3419872" y="6446066"/>
            <a:ext cx="56166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2-8  VB</a:t>
            </a:r>
            <a:r>
              <a:rPr lang="zh-CN" altLang="en-US" dirty="0">
                <a:solidFill>
                  <a:srgbClr val="FFFFFF"/>
                </a:solidFill>
                <a:latin typeface="Arial" pitchFamily="34" charset="0"/>
                <a:ea typeface="黑体" pitchFamily="49" charset="-122"/>
              </a:rPr>
              <a:t>逻辑运算真值表（用</a:t>
            </a:r>
            <a:r>
              <a:rPr lang="en-US" altLang="zh-CN" dirty="0">
                <a:solidFill>
                  <a:srgbClr val="FFFFFF"/>
                </a:solidFill>
                <a:latin typeface="Arial" pitchFamily="34" charset="0"/>
                <a:ea typeface="黑体" pitchFamily="49" charset="-122"/>
              </a:rPr>
              <a:t>T</a:t>
            </a:r>
            <a:r>
              <a:rPr lang="zh-CN" altLang="en-US" dirty="0">
                <a:solidFill>
                  <a:srgbClr val="FFFFFF"/>
                </a:solidFill>
                <a:latin typeface="Arial" pitchFamily="34" charset="0"/>
                <a:ea typeface="黑体" pitchFamily="49" charset="-122"/>
              </a:rPr>
              <a:t>表示真，用</a:t>
            </a:r>
            <a:r>
              <a:rPr lang="en-US" altLang="zh-CN" dirty="0">
                <a:solidFill>
                  <a:srgbClr val="FFFFFF"/>
                </a:solidFill>
                <a:latin typeface="Arial" pitchFamily="34" charset="0"/>
                <a:ea typeface="黑体" pitchFamily="49" charset="-122"/>
              </a:rPr>
              <a:t>F</a:t>
            </a:r>
            <a:r>
              <a:rPr lang="zh-CN" altLang="en-US" dirty="0">
                <a:solidFill>
                  <a:srgbClr val="FFFFFF"/>
                </a:solidFill>
                <a:latin typeface="Arial" pitchFamily="34" charset="0"/>
                <a:ea typeface="黑体" pitchFamily="49" charset="-122"/>
              </a:rPr>
              <a:t>表示假）</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38" y="4653136"/>
            <a:ext cx="4109145" cy="16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0765051"/>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3429027"/>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2.5.6  </a:t>
            </a:r>
            <a:r>
              <a:rPr lang="zh-CN" altLang="en-US" sz="2200" dirty="0">
                <a:ea typeface="黑体" pitchFamily="49" charset="-122"/>
              </a:rPr>
              <a:t>名称表达式和宏替换表达式</a:t>
            </a:r>
          </a:p>
        </p:txBody>
      </p:sp>
      <p:sp>
        <p:nvSpPr>
          <p:cNvPr id="3" name="Rectangle 4"/>
          <p:cNvSpPr>
            <a:spLocks noChangeArrowheads="1"/>
          </p:cNvSpPr>
          <p:nvPr/>
        </p:nvSpPr>
        <p:spPr bwMode="auto">
          <a:xfrm>
            <a:off x="71250" y="4293096"/>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，将</a:t>
            </a:r>
            <a:r>
              <a:rPr lang="zh-CN" altLang="en-US" sz="2100" dirty="0">
                <a:latin typeface="Arial" pitchFamily="34" charset="0"/>
                <a:ea typeface="黑体" pitchFamily="49" charset="-122"/>
              </a:rPr>
              <a:t>名称保存到变量或数组元素中，然后再由括号括起来该变量或数组，称为</a:t>
            </a:r>
            <a:r>
              <a:rPr lang="zh-CN" altLang="en-US" sz="2100" dirty="0">
                <a:solidFill>
                  <a:srgbClr val="FFFF00"/>
                </a:solidFill>
                <a:latin typeface="Arial" pitchFamily="34" charset="0"/>
                <a:ea typeface="黑体" pitchFamily="49" charset="-122"/>
              </a:rPr>
              <a:t>名称表达式</a:t>
            </a:r>
            <a:r>
              <a:rPr lang="zh-CN" altLang="en-US" sz="2100" dirty="0">
                <a:latin typeface="Arial" pitchFamily="34" charset="0"/>
                <a:ea typeface="黑体" pitchFamily="49" charset="-122"/>
              </a:rPr>
              <a:t>，用这个名称表达式来替换字符型变量或数组元素的值。名称表达式的使用语法格式如下：</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VarName1)</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VarName</a:t>
            </a:r>
            <a:r>
              <a:rPr lang="zh-CN" altLang="en-US" sz="2100" dirty="0">
                <a:latin typeface="Arial" pitchFamily="34" charset="0"/>
                <a:ea typeface="黑体" pitchFamily="49" charset="-122"/>
              </a:rPr>
              <a:t>为字符型的内存变量名，名称并不是表达式、变量、数组元素或字段，名称不应以引号括起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1250" y="116632"/>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说明和举例：</a:t>
            </a:r>
            <a:r>
              <a:rPr lang="en-US" altLang="zh-CN" sz="2100" dirty="0" smtClean="0">
                <a:latin typeface="Arial" pitchFamily="34" charset="0"/>
                <a:ea typeface="黑体" pitchFamily="49" charset="-122"/>
              </a:rPr>
              <a:t>    </a:t>
            </a:r>
          </a:p>
          <a:p>
            <a:r>
              <a:rPr lang="en-US" altLang="zh-CN" sz="2100" dirty="0" smtClean="0">
                <a:latin typeface="Arial" pitchFamily="34" charset="0"/>
                <a:ea typeface="黑体" pitchFamily="49" charset="-122"/>
              </a:rPr>
              <a:t>       ⑴</a:t>
            </a:r>
            <a:r>
              <a:rPr lang="zh-CN" altLang="en-US" sz="2100" dirty="0" smtClean="0">
                <a:latin typeface="Arial" pitchFamily="34" charset="0"/>
                <a:ea typeface="黑体" pitchFamily="49" charset="-122"/>
              </a:rPr>
              <a:t>要</a:t>
            </a:r>
            <a:r>
              <a:rPr lang="zh-CN" altLang="en-US" sz="2100" dirty="0">
                <a:latin typeface="Arial" pitchFamily="34" charset="0"/>
                <a:ea typeface="黑体" pitchFamily="49" charset="-122"/>
              </a:rPr>
              <a:t>判断</a:t>
            </a:r>
            <a:r>
              <a:rPr lang="en-US" altLang="zh-CN" sz="2100" dirty="0">
                <a:latin typeface="Arial" pitchFamily="34" charset="0"/>
                <a:ea typeface="黑体" pitchFamily="49" charset="-122"/>
              </a:rPr>
              <a:t>X</a:t>
            </a:r>
            <a:r>
              <a:rPr lang="zh-CN" altLang="en-US" sz="2100" dirty="0">
                <a:latin typeface="Arial" pitchFamily="34" charset="0"/>
                <a:ea typeface="黑体" pitchFamily="49" charset="-122"/>
              </a:rPr>
              <a:t>是否为</a:t>
            </a:r>
            <a:r>
              <a:rPr lang="en-US" altLang="zh-CN" sz="2100" dirty="0">
                <a:latin typeface="Arial" pitchFamily="34" charset="0"/>
                <a:ea typeface="黑体" pitchFamily="49" charset="-122"/>
              </a:rPr>
              <a:t>[3,9)</a:t>
            </a:r>
            <a:r>
              <a:rPr lang="zh-CN" altLang="en-US" sz="2100" dirty="0">
                <a:latin typeface="Arial" pitchFamily="34" charset="0"/>
                <a:ea typeface="黑体" pitchFamily="49" charset="-122"/>
              </a:rPr>
              <a:t>中的一个数，就要使用逻辑运行符</a:t>
            </a:r>
            <a:r>
              <a:rPr lang="en-US" altLang="zh-CN" sz="2100" dirty="0">
                <a:latin typeface="Arial" pitchFamily="34" charset="0"/>
                <a:ea typeface="黑体" pitchFamily="49" charset="-122"/>
              </a:rPr>
              <a:t>And</a:t>
            </a:r>
            <a:r>
              <a:rPr lang="zh-CN" altLang="en-US" sz="2100" dirty="0">
                <a:latin typeface="Arial" pitchFamily="34" charset="0"/>
                <a:ea typeface="黑体" pitchFamily="49" charset="-122"/>
              </a:rPr>
              <a:t>，正确的写法是</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3</a:t>
            </a:r>
            <a:r>
              <a:rPr lang="en-US" altLang="zh-CN" sz="2100" dirty="0">
                <a:latin typeface="Arial" pitchFamily="34" charset="0"/>
                <a:ea typeface="黑体" pitchFamily="49" charset="-122"/>
              </a:rPr>
              <a:t>&lt;=X And X&lt;9  </a:t>
            </a:r>
            <a:r>
              <a:rPr lang="zh-CN" altLang="en-US" sz="2100" dirty="0">
                <a:latin typeface="Arial" pitchFamily="34" charset="0"/>
                <a:ea typeface="黑体" pitchFamily="49" charset="-122"/>
              </a:rPr>
              <a:t>或  </a:t>
            </a:r>
            <a:r>
              <a:rPr lang="en-US" altLang="zh-CN" sz="2100" dirty="0">
                <a:latin typeface="Arial" pitchFamily="34" charset="0"/>
                <a:ea typeface="黑体" pitchFamily="49" charset="-122"/>
              </a:rPr>
              <a:t>X&gt;=3 And X&lt;9</a:t>
            </a:r>
          </a:p>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又</a:t>
            </a:r>
            <a:r>
              <a:rPr lang="zh-CN" altLang="en-US" sz="2100" dirty="0">
                <a:latin typeface="Arial" pitchFamily="34" charset="0"/>
                <a:ea typeface="黑体" pitchFamily="49" charset="-122"/>
              </a:rPr>
              <a:t>如，判断闰年的是：①能被</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整除，但不能被</a:t>
            </a:r>
            <a:r>
              <a:rPr lang="en-US" altLang="zh-CN" sz="2100" dirty="0">
                <a:latin typeface="Arial" pitchFamily="34" charset="0"/>
                <a:ea typeface="黑体" pitchFamily="49" charset="-122"/>
              </a:rPr>
              <a:t>100</a:t>
            </a:r>
            <a:r>
              <a:rPr lang="zh-CN" altLang="en-US" sz="2100" dirty="0">
                <a:latin typeface="Arial" pitchFamily="34" charset="0"/>
                <a:ea typeface="黑体" pitchFamily="49" charset="-122"/>
              </a:rPr>
              <a:t>整除；②能被</a:t>
            </a:r>
            <a:r>
              <a:rPr lang="en-US" altLang="zh-CN" sz="2100" dirty="0">
                <a:latin typeface="Arial" pitchFamily="34" charset="0"/>
                <a:ea typeface="黑体" pitchFamily="49" charset="-122"/>
              </a:rPr>
              <a:t>400</a:t>
            </a:r>
            <a:r>
              <a:rPr lang="zh-CN" altLang="en-US" sz="2100" dirty="0">
                <a:latin typeface="Arial" pitchFamily="34" charset="0"/>
                <a:ea typeface="黑体" pitchFamily="49" charset="-122"/>
              </a:rPr>
              <a:t>整除。假设用</a:t>
            </a:r>
            <a:r>
              <a:rPr lang="en-US" altLang="zh-CN" sz="2100" dirty="0" err="1">
                <a:latin typeface="Arial" pitchFamily="34" charset="0"/>
                <a:ea typeface="黑体" pitchFamily="49" charset="-122"/>
              </a:rPr>
              <a:t>IntYear</a:t>
            </a:r>
            <a:r>
              <a:rPr lang="zh-CN" altLang="en-US" sz="2100" dirty="0">
                <a:latin typeface="Arial" pitchFamily="34" charset="0"/>
                <a:ea typeface="黑体" pitchFamily="49" charset="-122"/>
              </a:rPr>
              <a:t>表示输入的年份，则该年是否为闰年的条件如下。</a:t>
            </a:r>
          </a:p>
          <a:p>
            <a:r>
              <a:rPr lang="en-US" altLang="zh-CN" sz="2100" dirty="0" err="1">
                <a:latin typeface="Arial" pitchFamily="34" charset="0"/>
                <a:ea typeface="黑体" pitchFamily="49" charset="-122"/>
              </a:rPr>
              <a:t>IntYear</a:t>
            </a:r>
            <a:r>
              <a:rPr lang="en-US" altLang="zh-CN" sz="2100" dirty="0">
                <a:latin typeface="Arial" pitchFamily="34" charset="0"/>
                <a:ea typeface="黑体" pitchFamily="49" charset="-122"/>
              </a:rPr>
              <a:t> % 4 = 0 And </a:t>
            </a:r>
            <a:r>
              <a:rPr lang="en-US" altLang="zh-CN" sz="2100" dirty="0" err="1">
                <a:latin typeface="Arial" pitchFamily="34" charset="0"/>
                <a:ea typeface="黑体" pitchFamily="49" charset="-122"/>
              </a:rPr>
              <a:t>IntYear</a:t>
            </a:r>
            <a:r>
              <a:rPr lang="en-US" altLang="zh-CN" sz="2100" dirty="0">
                <a:latin typeface="Arial" pitchFamily="34" charset="0"/>
                <a:ea typeface="黑体" pitchFamily="49" charset="-122"/>
              </a:rPr>
              <a:t> % 100 &lt;&gt; 0 Or </a:t>
            </a:r>
            <a:r>
              <a:rPr lang="en-US" altLang="zh-CN" sz="2100" dirty="0" err="1">
                <a:latin typeface="Arial" pitchFamily="34" charset="0"/>
                <a:ea typeface="黑体" pitchFamily="49" charset="-122"/>
              </a:rPr>
              <a:t>IntYear</a:t>
            </a:r>
            <a:r>
              <a:rPr lang="en-US" altLang="zh-CN" sz="2100" dirty="0">
                <a:latin typeface="Arial" pitchFamily="34" charset="0"/>
                <a:ea typeface="黑体" pitchFamily="49" charset="-122"/>
              </a:rPr>
              <a:t> % 400 = 0</a:t>
            </a:r>
          </a:p>
          <a:p>
            <a:r>
              <a:rPr lang="en-US" altLang="zh-CN" sz="2100" dirty="0" smtClean="0">
                <a:latin typeface="Arial" pitchFamily="34" charset="0"/>
                <a:ea typeface="黑体" pitchFamily="49" charset="-122"/>
              </a:rPr>
              <a:t>       ⑶</a:t>
            </a:r>
            <a:r>
              <a:rPr lang="zh-CN" altLang="en-US" sz="2100" dirty="0" smtClean="0">
                <a:latin typeface="Arial" pitchFamily="34" charset="0"/>
                <a:ea typeface="黑体" pitchFamily="49" charset="-122"/>
              </a:rPr>
              <a:t>下面</a:t>
            </a:r>
            <a:r>
              <a:rPr lang="zh-CN" altLang="en-US" sz="2100" dirty="0">
                <a:latin typeface="Arial" pitchFamily="34" charset="0"/>
                <a:ea typeface="黑体" pitchFamily="49" charset="-122"/>
              </a:rPr>
              <a:t>一段程序的输出结果是：</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 </a:t>
            </a:r>
            <a:r>
              <a:rPr lang="en-US" altLang="zh-CN" sz="2100" dirty="0">
                <a:latin typeface="Arial" pitchFamily="34" charset="0"/>
                <a:ea typeface="黑体" pitchFamily="49" charset="-122"/>
              </a:rPr>
              <a:t>= 10</a:t>
            </a:r>
          </a:p>
          <a:p>
            <a:r>
              <a:rPr lang="en-US" altLang="zh-CN" sz="2100" dirty="0" smtClean="0">
                <a:latin typeface="Arial" pitchFamily="34" charset="0"/>
                <a:ea typeface="黑体" pitchFamily="49" charset="-122"/>
              </a:rPr>
              <a:t>       b </a:t>
            </a:r>
            <a:r>
              <a:rPr lang="en-US" altLang="zh-CN" sz="2100" dirty="0">
                <a:latin typeface="Arial" pitchFamily="34" charset="0"/>
                <a:ea typeface="黑体" pitchFamily="49" charset="-122"/>
              </a:rPr>
              <a:t>= 20</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a = </a:t>
            </a:r>
            <a:r>
              <a:rPr lang="en-US" altLang="zh-CN" sz="2100" dirty="0" smtClean="0">
                <a:latin typeface="Arial" pitchFamily="34" charset="0"/>
                <a:ea typeface="黑体" pitchFamily="49" charset="-122"/>
              </a:rPr>
              <a:t>b</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250" y="386106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．名称表达式</a:t>
            </a:r>
            <a:endParaRPr lang="zh-CN" altLang="en-US" sz="2200" dirty="0">
              <a:ea typeface="黑体" pitchFamily="49" charset="-122"/>
            </a:endParaRPr>
          </a:p>
        </p:txBody>
      </p:sp>
    </p:spTree>
    <p:extLst>
      <p:ext uri="{BB962C8B-B14F-4D97-AF65-F5344CB8AC3E}">
        <p14:creationId xmlns:p14="http://schemas.microsoft.com/office/powerpoint/2010/main" val="3741165988"/>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2-14】  </a:t>
            </a:r>
            <a:r>
              <a:rPr lang="zh-CN" altLang="en-US" sz="2100" dirty="0">
                <a:latin typeface="Arial" pitchFamily="34" charset="0"/>
                <a:ea typeface="黑体" pitchFamily="49" charset="-122"/>
              </a:rPr>
              <a:t>执行下面的命令，察看运行结果：</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nvar</a:t>
            </a:r>
            <a:r>
              <a:rPr lang="en-US" altLang="zh-CN" sz="2100" dirty="0" smtClean="0">
                <a:latin typeface="Arial" pitchFamily="34" charset="0"/>
                <a:ea typeface="黑体" pitchFamily="49" charset="-122"/>
              </a:rPr>
              <a:t>=10</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var_name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nvar</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将名称</a:t>
            </a:r>
            <a:r>
              <a:rPr lang="en-US" altLang="zh-CN" sz="2100" dirty="0" err="1">
                <a:latin typeface="Arial" pitchFamily="34" charset="0"/>
                <a:ea typeface="黑体" pitchFamily="49" charset="-122"/>
              </a:rPr>
              <a:t>nvar</a:t>
            </a:r>
            <a:r>
              <a:rPr lang="zh-CN" altLang="en-US" sz="2100" dirty="0">
                <a:latin typeface="Arial" pitchFamily="34" charset="0"/>
                <a:ea typeface="黑体" pitchFamily="49" charset="-122"/>
              </a:rPr>
              <a:t>保存到变量</a:t>
            </a:r>
            <a:r>
              <a:rPr lang="en-US" altLang="zh-CN" sz="2100" dirty="0" err="1">
                <a:latin typeface="Arial" pitchFamily="34" charset="0"/>
                <a:ea typeface="黑体" pitchFamily="49" charset="-122"/>
              </a:rPr>
              <a:t>var_name</a:t>
            </a:r>
            <a:r>
              <a:rPr lang="zh-CN" altLang="en-US" sz="2100" dirty="0">
                <a:latin typeface="Arial" pitchFamily="34" charset="0"/>
                <a:ea typeface="黑体" pitchFamily="49" charset="-122"/>
              </a:rPr>
              <a:t>中</a:t>
            </a:r>
          </a:p>
          <a:p>
            <a:r>
              <a:rPr lang="en-US" altLang="zh-CN" sz="2100" dirty="0" smtClean="0">
                <a:latin typeface="Arial" pitchFamily="34" charset="0"/>
                <a:ea typeface="黑体" pitchFamily="49" charset="-122"/>
              </a:rPr>
              <a:t>       STORE </a:t>
            </a:r>
            <a:r>
              <a:rPr lang="en-US" altLang="zh-CN" sz="2100" dirty="0">
                <a:latin typeface="Arial" pitchFamily="34" charset="0"/>
                <a:ea typeface="黑体" pitchFamily="49" charset="-122"/>
              </a:rPr>
              <a:t>1.23 TO (</a:t>
            </a:r>
            <a:r>
              <a:rPr lang="en-US" altLang="zh-CN" sz="2100" dirty="0" err="1">
                <a:latin typeface="Arial" pitchFamily="34" charset="0"/>
                <a:ea typeface="黑体" pitchFamily="49" charset="-122"/>
              </a:rPr>
              <a:t>var_name</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该命令的作用等于</a:t>
            </a:r>
            <a:r>
              <a:rPr lang="en-US" altLang="zh-CN" sz="2100" dirty="0">
                <a:latin typeface="Arial" pitchFamily="34" charset="0"/>
                <a:ea typeface="黑体" pitchFamily="49" charset="-122"/>
              </a:rPr>
              <a:t>store 1.23 to </a:t>
            </a:r>
            <a:r>
              <a:rPr lang="en-US" altLang="zh-CN" sz="2100" dirty="0" err="1">
                <a:latin typeface="Arial" pitchFamily="34" charset="0"/>
                <a:ea typeface="黑体" pitchFamily="49" charset="-122"/>
              </a:rPr>
              <a:t>nvar</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var_name</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var_name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nvar</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显示结果为</a:t>
            </a:r>
            <a:r>
              <a:rPr lang="en-US" altLang="zh-CN" sz="2100" dirty="0" err="1">
                <a:latin typeface="Arial" pitchFamily="34" charset="0"/>
                <a:ea typeface="黑体" pitchFamily="49" charset="-122"/>
              </a:rPr>
              <a:t>nvar</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1.23</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250" y="2168880"/>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．宏替换表达式</a:t>
            </a:r>
          </a:p>
        </p:txBody>
      </p:sp>
      <p:sp>
        <p:nvSpPr>
          <p:cNvPr id="4" name="Rectangle 4"/>
          <p:cNvSpPr>
            <a:spLocks noChangeArrowheads="1"/>
          </p:cNvSpPr>
          <p:nvPr/>
        </p:nvSpPr>
        <p:spPr bwMode="auto">
          <a:xfrm>
            <a:off x="71250" y="2636912"/>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宏</a:t>
            </a:r>
            <a:r>
              <a:rPr lang="zh-CN" altLang="en-US" sz="2100" dirty="0">
                <a:latin typeface="Arial" pitchFamily="34" charset="0"/>
                <a:ea typeface="黑体" pitchFamily="49" charset="-122"/>
              </a:rPr>
              <a:t>替换表达式的使用语法格式如下：</a:t>
            </a:r>
          </a:p>
          <a:p>
            <a:r>
              <a:rPr lang="en-US" altLang="zh-CN" sz="2100" dirty="0" smtClean="0">
                <a:solidFill>
                  <a:srgbClr val="FFFF00"/>
                </a:solidFill>
                <a:latin typeface="Arial" pitchFamily="34" charset="0"/>
                <a:ea typeface="黑体" pitchFamily="49" charset="-122"/>
              </a:rPr>
              <a:t>       &amp;</a:t>
            </a:r>
            <a:r>
              <a:rPr lang="en-US" altLang="zh-CN" sz="2100" dirty="0" err="1">
                <a:solidFill>
                  <a:srgbClr val="FFFF00"/>
                </a:solidFill>
                <a:latin typeface="Arial" pitchFamily="34" charset="0"/>
                <a:ea typeface="黑体" pitchFamily="49" charset="-122"/>
              </a:rPr>
              <a:t>VarName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cExpression</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VarName</a:t>
            </a:r>
            <a:r>
              <a:rPr lang="zh-CN" altLang="en-US" sz="2100" dirty="0">
                <a:latin typeface="Arial" pitchFamily="34" charset="0"/>
                <a:ea typeface="黑体" pitchFamily="49" charset="-122"/>
              </a:rPr>
              <a:t>为字符型变量，其作用是将存储在字符型内存变量中的字符串替换出现，即将此变量值作为名称使用。宏替换符号与内存变量名之间不能有空格。宏替换的范围是从“</a:t>
            </a:r>
            <a:r>
              <a:rPr lang="en-US" altLang="zh-CN" sz="2100" dirty="0">
                <a:latin typeface="Arial" pitchFamily="34" charset="0"/>
                <a:ea typeface="黑体" pitchFamily="49" charset="-122"/>
              </a:rPr>
              <a:t>&amp;”</a:t>
            </a:r>
            <a:r>
              <a:rPr lang="zh-CN" altLang="en-US" sz="2100" dirty="0">
                <a:latin typeface="Arial" pitchFamily="34" charset="0"/>
                <a:ea typeface="黑体" pitchFamily="49" charset="-122"/>
              </a:rPr>
              <a:t>起，直到遇到一个点号（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）或空白为止。</a:t>
            </a:r>
          </a:p>
          <a:p>
            <a:r>
              <a:rPr lang="zh-CN" altLang="en-US" sz="2100" dirty="0" smtClean="0">
                <a:latin typeface="Arial" pitchFamily="34" charset="0"/>
                <a:ea typeface="黑体" pitchFamily="49" charset="-122"/>
              </a:rPr>
              <a:t>       同样</a:t>
            </a:r>
            <a:r>
              <a:rPr lang="zh-CN" altLang="en-US" sz="2100" dirty="0">
                <a:latin typeface="Arial" pitchFamily="34" charset="0"/>
                <a:ea typeface="黑体" pitchFamily="49" charset="-122"/>
              </a:rPr>
              <a:t>是完成替换，但宏替换的速度比名称表达式慢，但使用或作用更为广泛。</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2-15】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2-14</a:t>
            </a:r>
            <a:r>
              <a:rPr lang="zh-CN" altLang="en-US" sz="2100" dirty="0">
                <a:latin typeface="Arial" pitchFamily="34" charset="0"/>
                <a:ea typeface="黑体" pitchFamily="49" charset="-122"/>
              </a:rPr>
              <a:t>中，用宏替换表达式替换名称表达式。</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var_name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nvar</a:t>
            </a:r>
            <a:r>
              <a:rPr lang="en-US" altLang="zh-CN" sz="2100" dirty="0">
                <a:latin typeface="Arial" pitchFamily="34" charset="0"/>
                <a:ea typeface="黑体" pitchFamily="49" charset="-122"/>
              </a:rPr>
              <a:t>"   &amp;&amp;</a:t>
            </a:r>
            <a:r>
              <a:rPr lang="zh-CN" altLang="en-US" sz="2100" dirty="0">
                <a:latin typeface="Arial" pitchFamily="34" charset="0"/>
                <a:ea typeface="黑体" pitchFamily="49" charset="-122"/>
              </a:rPr>
              <a:t>将名称</a:t>
            </a:r>
            <a:r>
              <a:rPr lang="en-US" altLang="zh-CN" sz="2100" dirty="0" err="1">
                <a:latin typeface="Arial" pitchFamily="34" charset="0"/>
                <a:ea typeface="黑体" pitchFamily="49" charset="-122"/>
              </a:rPr>
              <a:t>nvar</a:t>
            </a:r>
            <a:r>
              <a:rPr lang="zh-CN" altLang="en-US" sz="2100" dirty="0">
                <a:latin typeface="Arial" pitchFamily="34" charset="0"/>
                <a:ea typeface="黑体" pitchFamily="49" charset="-122"/>
              </a:rPr>
              <a:t>保存到变量</a:t>
            </a:r>
            <a:r>
              <a:rPr lang="en-US" altLang="zh-CN" sz="2100" dirty="0" err="1">
                <a:latin typeface="Arial" pitchFamily="34" charset="0"/>
                <a:ea typeface="黑体" pitchFamily="49" charset="-122"/>
              </a:rPr>
              <a:t>var_name</a:t>
            </a:r>
            <a:r>
              <a:rPr lang="zh-CN" altLang="en-US" sz="2100" dirty="0">
                <a:latin typeface="Arial" pitchFamily="34" charset="0"/>
                <a:ea typeface="黑体" pitchFamily="49" charset="-122"/>
              </a:rPr>
              <a:t>中</a:t>
            </a:r>
          </a:p>
          <a:p>
            <a:r>
              <a:rPr lang="en-US" altLang="zh-CN" sz="2100" dirty="0" smtClean="0">
                <a:latin typeface="Arial" pitchFamily="34" charset="0"/>
                <a:ea typeface="黑体" pitchFamily="49" charset="-122"/>
              </a:rPr>
              <a:t>       STORE </a:t>
            </a:r>
            <a:r>
              <a:rPr lang="en-US" altLang="zh-CN" sz="2100" dirty="0">
                <a:latin typeface="Arial" pitchFamily="34" charset="0"/>
                <a:ea typeface="黑体" pitchFamily="49" charset="-122"/>
              </a:rPr>
              <a:t>1.23 TO &amp;</a:t>
            </a:r>
            <a:r>
              <a:rPr lang="en-US" altLang="zh-CN" sz="2100" dirty="0" err="1">
                <a:latin typeface="Arial" pitchFamily="34" charset="0"/>
                <a:ea typeface="黑体" pitchFamily="49" charset="-122"/>
              </a:rPr>
              <a:t>var_name</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?&amp;</a:t>
            </a:r>
            <a:r>
              <a:rPr lang="en-US" altLang="zh-CN" sz="2100" dirty="0" err="1">
                <a:latin typeface="Arial" pitchFamily="34" charset="0"/>
                <a:ea typeface="黑体" pitchFamily="49" charset="-122"/>
              </a:rPr>
              <a:t>var_name,nvar</a:t>
            </a:r>
            <a:r>
              <a:rPr lang="en-US" altLang="zh-CN" sz="2100" dirty="0">
                <a:latin typeface="Arial" pitchFamily="34" charset="0"/>
                <a:ea typeface="黑体" pitchFamily="49" charset="-122"/>
              </a:rPr>
              <a:t>    &amp;&amp; </a:t>
            </a:r>
            <a:r>
              <a:rPr lang="zh-CN" altLang="en-US" sz="2100" dirty="0">
                <a:latin typeface="Arial" pitchFamily="34" charset="0"/>
                <a:ea typeface="黑体" pitchFamily="49" charset="-122"/>
              </a:rPr>
              <a:t>显示结果为</a:t>
            </a:r>
            <a:r>
              <a:rPr lang="en-US" altLang="zh-CN" sz="2100" dirty="0" err="1">
                <a:latin typeface="Arial" pitchFamily="34" charset="0"/>
                <a:ea typeface="黑体" pitchFamily="49" charset="-122"/>
              </a:rPr>
              <a:t>nvar</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1.23</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574273782"/>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250" y="600761"/>
            <a:ext cx="8997950" cy="45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内部函数分为数值运算函数、字符串运算函数、日期时间函数、转换函数、测试函数和用户自定义函数（将在第</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章中给予介绍）等</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函数</a:t>
            </a:r>
            <a:r>
              <a:rPr lang="zh-CN" altLang="en-US" sz="2100" dirty="0" smtClean="0">
                <a:latin typeface="Arial" pitchFamily="34" charset="0"/>
                <a:ea typeface="黑体" pitchFamily="49" charset="-122"/>
              </a:rPr>
              <a:t>类，有</a:t>
            </a:r>
            <a:r>
              <a:rPr lang="en-US" altLang="zh-CN" sz="2100" dirty="0" smtClean="0">
                <a:latin typeface="Arial" pitchFamily="34" charset="0"/>
                <a:ea typeface="黑体" pitchFamily="49" charset="-122"/>
              </a:rPr>
              <a:t>500</a:t>
            </a:r>
            <a:r>
              <a:rPr lang="zh-CN" altLang="en-US" sz="2100" dirty="0">
                <a:latin typeface="Arial" pitchFamily="34" charset="0"/>
                <a:ea typeface="黑体" pitchFamily="49" charset="-122"/>
              </a:rPr>
              <a:t>余种内部函数。</a:t>
            </a:r>
          </a:p>
          <a:p>
            <a:r>
              <a:rPr lang="zh-CN" altLang="en-US" sz="2100" dirty="0" smtClean="0">
                <a:latin typeface="Arial" pitchFamily="34" charset="0"/>
                <a:ea typeface="黑体" pitchFamily="49" charset="-122"/>
              </a:rPr>
              <a:t>       一般</a:t>
            </a:r>
            <a:r>
              <a:rPr lang="zh-CN" altLang="en-US" sz="2100" dirty="0">
                <a:latin typeface="Arial" pitchFamily="34" charset="0"/>
                <a:ea typeface="黑体" pitchFamily="49" charset="-122"/>
              </a:rPr>
              <a:t>函数的调用方法如下：</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函数</a:t>
            </a:r>
            <a:r>
              <a:rPr lang="zh-CN" altLang="en-US" sz="2100" dirty="0">
                <a:solidFill>
                  <a:srgbClr val="FFFF00"/>
                </a:solidFill>
                <a:latin typeface="Arial" pitchFamily="34" charset="0"/>
                <a:ea typeface="黑体" pitchFamily="49" charset="-122"/>
              </a:rPr>
              <a:t>名（参数列表） ‘有参函数</a:t>
            </a:r>
          </a:p>
          <a:p>
            <a:r>
              <a:rPr lang="zh-CN" altLang="en-US" sz="2100" dirty="0" smtClean="0">
                <a:solidFill>
                  <a:srgbClr val="FFFF00"/>
                </a:solidFill>
                <a:latin typeface="Arial" pitchFamily="34" charset="0"/>
                <a:ea typeface="黑体" pitchFamily="49" charset="-122"/>
              </a:rPr>
              <a:t>       函数</a:t>
            </a:r>
            <a:r>
              <a:rPr lang="zh-CN" altLang="en-US" sz="2100" dirty="0">
                <a:solidFill>
                  <a:srgbClr val="FFFF00"/>
                </a:solidFill>
                <a:latin typeface="Arial" pitchFamily="34" charset="0"/>
                <a:ea typeface="黑体" pitchFamily="49" charset="-122"/>
              </a:rPr>
              <a:t>名（）         ‘无参函数</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使用函数要注意参数的个数及其参数的数据类型。函数中使没有一个参数，函数调用时圆括号也不得省略。圆括号内的参数称为实参。</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函数的调用可单独或出现在表达式中，目的是使用函数取得一值。</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要注意函数的定义域（自变量或参数的取值范围）和值域。如：</a:t>
            </a:r>
            <a:r>
              <a:rPr lang="en-US" altLang="zh-CN" sz="2100" dirty="0" err="1">
                <a:latin typeface="Arial" pitchFamily="34" charset="0"/>
                <a:ea typeface="黑体" pitchFamily="49" charset="-122"/>
              </a:rPr>
              <a:t>sqr</a:t>
            </a:r>
            <a:r>
              <a:rPr lang="en-US" altLang="zh-CN" sz="2100" dirty="0">
                <a:latin typeface="Arial" pitchFamily="34" charset="0"/>
                <a:ea typeface="黑体" pitchFamily="49" charset="-122"/>
              </a:rPr>
              <a:t>(x) </a:t>
            </a:r>
            <a:r>
              <a:rPr lang="zh-CN" altLang="en-US" sz="2100" dirty="0">
                <a:latin typeface="Arial" pitchFamily="34" charset="0"/>
                <a:ea typeface="黑体" pitchFamily="49" charset="-122"/>
              </a:rPr>
              <a:t>要求：</a:t>
            </a:r>
            <a:r>
              <a:rPr lang="en-US" altLang="zh-CN" sz="2100" dirty="0">
                <a:latin typeface="Arial" pitchFamily="34" charset="0"/>
                <a:ea typeface="黑体" pitchFamily="49" charset="-122"/>
              </a:rPr>
              <a:t>x&gt;=0</a:t>
            </a:r>
            <a:r>
              <a:rPr lang="zh-CN" altLang="en-US" sz="2100" dirty="0">
                <a:latin typeface="Arial" pitchFamily="34" charset="0"/>
                <a:ea typeface="黑体" pitchFamily="49" charset="-122"/>
              </a:rPr>
              <a:t>；而函数</a:t>
            </a:r>
            <a:r>
              <a:rPr lang="en-US" altLang="zh-CN" sz="2100" dirty="0" err="1">
                <a:latin typeface="Arial" pitchFamily="34" charset="0"/>
                <a:ea typeface="黑体" pitchFamily="49" charset="-122"/>
              </a:rPr>
              <a:t>exp</a:t>
            </a:r>
            <a:r>
              <a:rPr lang="en-US" altLang="zh-CN" sz="2100" dirty="0">
                <a:latin typeface="Arial" pitchFamily="34" charset="0"/>
                <a:ea typeface="黑体" pitchFamily="49" charset="-122"/>
              </a:rPr>
              <a:t>(23773)</a:t>
            </a:r>
            <a:r>
              <a:rPr lang="zh-CN" altLang="en-US" sz="2100" dirty="0">
                <a:latin typeface="Arial" pitchFamily="34" charset="0"/>
                <a:ea typeface="黑体" pitchFamily="49" charset="-122"/>
              </a:rPr>
              <a:t>的值就超出实数在计算机中的表示范围</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1250" y="11668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2.6  </a:t>
            </a:r>
            <a:r>
              <a:rPr lang="zh-CN" altLang="en-US" sz="2400" dirty="0">
                <a:latin typeface="黑体" pitchFamily="49" charset="-122"/>
                <a:ea typeface="黑体" pitchFamily="49" charset="-122"/>
              </a:rPr>
              <a:t>内部函数</a:t>
            </a:r>
          </a:p>
        </p:txBody>
      </p:sp>
      <p:sp>
        <p:nvSpPr>
          <p:cNvPr id="5" name="Rectangle 4"/>
          <p:cNvSpPr>
            <a:spLocks noChangeArrowheads="1"/>
          </p:cNvSpPr>
          <p:nvPr/>
        </p:nvSpPr>
        <p:spPr bwMode="auto">
          <a:xfrm>
            <a:off x="71250" y="517717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2.6.1  </a:t>
            </a:r>
            <a:r>
              <a:rPr lang="zh-CN" altLang="en-US" sz="2200" dirty="0">
                <a:ea typeface="黑体" pitchFamily="49" charset="-122"/>
              </a:rPr>
              <a:t>数值运算函数</a:t>
            </a:r>
          </a:p>
        </p:txBody>
      </p:sp>
      <p:sp>
        <p:nvSpPr>
          <p:cNvPr id="6" name="Rectangle 4"/>
          <p:cNvSpPr>
            <a:spLocks noChangeArrowheads="1"/>
          </p:cNvSpPr>
          <p:nvPr/>
        </p:nvSpPr>
        <p:spPr bwMode="auto">
          <a:xfrm>
            <a:off x="71250" y="5589260"/>
            <a:ext cx="8997950" cy="1008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数值</a:t>
            </a:r>
            <a:r>
              <a:rPr lang="zh-CN" altLang="en-US" sz="2100" dirty="0">
                <a:latin typeface="Arial" pitchFamily="34" charset="0"/>
                <a:ea typeface="黑体" pitchFamily="49" charset="-122"/>
              </a:rPr>
              <a:t>运算函数指自变量和结果一般均为数值型数据的函数。表</a:t>
            </a:r>
            <a:r>
              <a:rPr lang="en-US" altLang="zh-CN" sz="2100" dirty="0">
                <a:latin typeface="Arial" pitchFamily="34" charset="0"/>
                <a:ea typeface="黑体" pitchFamily="49" charset="-122"/>
              </a:rPr>
              <a:t>2-9</a:t>
            </a:r>
            <a:r>
              <a:rPr lang="zh-CN" altLang="en-US" sz="2100" dirty="0">
                <a:latin typeface="Arial" pitchFamily="34" charset="0"/>
                <a:ea typeface="黑体" pitchFamily="49" charset="-122"/>
              </a:rPr>
              <a:t>给出了常用的数值函数。其中的参数</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代表数值型表达式，</a:t>
            </a:r>
            <a:r>
              <a:rPr lang="en-US" altLang="zh-CN" sz="2100" dirty="0">
                <a:latin typeface="Arial" pitchFamily="34" charset="0"/>
                <a:ea typeface="黑体" pitchFamily="49" charset="-122"/>
              </a:rPr>
              <a:t>en</a:t>
            </a:r>
            <a:r>
              <a:rPr lang="zh-CN" altLang="en-US" sz="2100" dirty="0">
                <a:latin typeface="Arial" pitchFamily="34" charset="0"/>
                <a:ea typeface="黑体" pitchFamily="49" charset="-122"/>
              </a:rPr>
              <a:t>表示任意表达式。</a:t>
            </a:r>
          </a:p>
          <a:p>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2-9  Visual FoxPro</a:t>
            </a:r>
            <a:r>
              <a:rPr lang="zh-CN" altLang="en-US" sz="2100" dirty="0">
                <a:latin typeface="Arial" pitchFamily="34" charset="0"/>
                <a:ea typeface="黑体" pitchFamily="49" charset="-122"/>
              </a:rPr>
              <a:t>常用数值运算函数</a:t>
            </a:r>
          </a:p>
        </p:txBody>
      </p:sp>
    </p:spTree>
    <p:extLst>
      <p:ext uri="{BB962C8B-B14F-4D97-AF65-F5344CB8AC3E}">
        <p14:creationId xmlns:p14="http://schemas.microsoft.com/office/powerpoint/2010/main" val="1340561688"/>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44624"/>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2-9  Visual FoxPro</a:t>
            </a:r>
            <a:r>
              <a:rPr lang="zh-CN" altLang="en-US" sz="2100" dirty="0">
                <a:latin typeface="Arial" pitchFamily="34" charset="0"/>
                <a:ea typeface="黑体" pitchFamily="49" charset="-122"/>
              </a:rPr>
              <a:t>常用数值运算</a:t>
            </a:r>
            <a:r>
              <a:rPr lang="zh-CN" altLang="en-US" sz="2100" dirty="0" smtClean="0">
                <a:latin typeface="Arial" pitchFamily="34" charset="0"/>
                <a:ea typeface="黑体" pitchFamily="49" charset="-122"/>
              </a:rPr>
              <a:t>函数（一）</a:t>
            </a:r>
            <a:endParaRPr lang="zh-CN" altLang="en-US" sz="2100" dirty="0">
              <a:latin typeface="Arial" pitchFamily="34" charset="0"/>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434006732"/>
              </p:ext>
            </p:extLst>
          </p:nvPr>
        </p:nvGraphicFramePr>
        <p:xfrm>
          <a:off x="342968" y="750912"/>
          <a:ext cx="8549512" cy="5486400"/>
        </p:xfrm>
        <a:graphic>
          <a:graphicData uri="http://schemas.openxmlformats.org/drawingml/2006/table">
            <a:tbl>
              <a:tblPr firstRow="1" firstCol="1" lastRow="1" lastCol="1" bandRow="1" bandCol="1"/>
              <a:tblGrid>
                <a:gridCol w="2290970"/>
                <a:gridCol w="3441902"/>
                <a:gridCol w="2011570"/>
                <a:gridCol w="805070"/>
              </a:tblGrid>
              <a:tr h="119270">
                <a:tc>
                  <a:txBody>
                    <a:bodyPr/>
                    <a:lstStyle/>
                    <a:p>
                      <a:pPr algn="just" fontAlgn="ctr">
                        <a:spcAft>
                          <a:spcPts val="0"/>
                        </a:spcAft>
                      </a:pPr>
                      <a:r>
                        <a:rPr lang="zh-CN" sz="1800" kern="100" dirty="0">
                          <a:effectLst/>
                          <a:latin typeface="Times New Roman"/>
                          <a:ea typeface="宋体"/>
                        </a:rPr>
                        <a:t>函数名称</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a:t>
                      </a:r>
                      <a:r>
                        <a:rPr lang="en-US" sz="1800" kern="100">
                          <a:effectLst/>
                          <a:latin typeface="Times New Roman"/>
                          <a:ea typeface="宋体"/>
                        </a:rPr>
                        <a:t>   </a:t>
                      </a:r>
                      <a:r>
                        <a:rPr lang="zh-CN" sz="1800" kern="100">
                          <a:effectLst/>
                          <a:latin typeface="Times New Roman"/>
                          <a:ea typeface="宋体"/>
                        </a:rPr>
                        <a:t>果</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148">
                <a:tc>
                  <a:txBody>
                    <a:bodyPr/>
                    <a:lstStyle/>
                    <a:p>
                      <a:pPr algn="just" fontAlgn="ctr">
                        <a:spcAft>
                          <a:spcPts val="0"/>
                        </a:spcAft>
                      </a:pPr>
                      <a:r>
                        <a:rPr lang="en-US" sz="1800" kern="100">
                          <a:effectLst/>
                          <a:latin typeface="Times New Roman"/>
                          <a:ea typeface="宋体"/>
                        </a:rPr>
                        <a:t>ABS(n)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返回由</a:t>
                      </a:r>
                      <a:r>
                        <a:rPr lang="en-US" sz="1800" kern="100">
                          <a:effectLst/>
                          <a:latin typeface="Times New Roman"/>
                          <a:ea typeface="宋体"/>
                        </a:rPr>
                        <a:t>n</a:t>
                      </a:r>
                      <a:r>
                        <a:rPr lang="zh-CN" sz="1800" kern="100">
                          <a:effectLst/>
                          <a:latin typeface="Times New Roman"/>
                          <a:ea typeface="宋体"/>
                        </a:rPr>
                        <a:t>指定数值表达式的绝对值。</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?ABS(-5)</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5</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COS(n)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余弦函数，</a:t>
                      </a:r>
                      <a:r>
                        <a:rPr lang="en-US" sz="1800" kern="100">
                          <a:effectLst/>
                          <a:latin typeface="Times New Roman"/>
                          <a:ea typeface="宋体"/>
                        </a:rPr>
                        <a:t>n</a:t>
                      </a:r>
                      <a:r>
                        <a:rPr lang="zh-CN" sz="1800" kern="100">
                          <a:effectLst/>
                          <a:latin typeface="Times New Roman"/>
                          <a:ea typeface="宋体"/>
                        </a:rPr>
                        <a:t>为弧度值</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COS(PI()/3)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0.50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8539">
                <a:tc>
                  <a:txBody>
                    <a:bodyPr/>
                    <a:lstStyle/>
                    <a:p>
                      <a:pPr algn="just" fontAlgn="ctr">
                        <a:spcAft>
                          <a:spcPts val="0"/>
                        </a:spcAft>
                      </a:pPr>
                      <a:r>
                        <a:rPr lang="en-US" sz="1800" kern="100">
                          <a:effectLst/>
                          <a:latin typeface="Times New Roman"/>
                          <a:ea typeface="宋体"/>
                        </a:rPr>
                        <a:t>EXP(n)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返回</a:t>
                      </a:r>
                      <a:r>
                        <a:rPr lang="en-US" sz="1800" kern="100">
                          <a:effectLst/>
                          <a:latin typeface="Times New Roman"/>
                          <a:ea typeface="宋体"/>
                        </a:rPr>
                        <a:t>e^x</a:t>
                      </a:r>
                      <a:r>
                        <a:rPr lang="zh-CN" sz="1800" kern="100">
                          <a:effectLst/>
                          <a:latin typeface="Times New Roman"/>
                          <a:ea typeface="宋体"/>
                        </a:rPr>
                        <a:t>的值，其中</a:t>
                      </a:r>
                      <a:r>
                        <a:rPr lang="en-US" sz="1800" kern="100">
                          <a:effectLst/>
                          <a:latin typeface="Times New Roman"/>
                          <a:ea typeface="宋体"/>
                        </a:rPr>
                        <a:t>x</a:t>
                      </a:r>
                      <a:r>
                        <a:rPr lang="zh-CN" sz="1800" kern="100">
                          <a:effectLst/>
                          <a:latin typeface="Times New Roman"/>
                          <a:ea typeface="宋体"/>
                        </a:rPr>
                        <a:t>是某个给定的数值型表达式</a:t>
                      </a:r>
                      <a:r>
                        <a:rPr lang="en-US" sz="1800" kern="100">
                          <a:effectLst/>
                          <a:latin typeface="Times New Roman"/>
                          <a:ea typeface="宋体"/>
                        </a:rPr>
                        <a:t>n</a:t>
                      </a:r>
                      <a:r>
                        <a:rPr lang="zh-CN" sz="1800" kern="100">
                          <a:effectLst/>
                          <a:latin typeface="Times New Roman"/>
                          <a:ea typeface="宋体"/>
                        </a:rPr>
                        <a:t>；</a:t>
                      </a:r>
                      <a:r>
                        <a:rPr lang="en-US" sz="1800" kern="100">
                          <a:effectLst/>
                          <a:latin typeface="Times New Roman"/>
                          <a:ea typeface="宋体"/>
                        </a:rPr>
                        <a:t>e</a:t>
                      </a:r>
                      <a:r>
                        <a:rPr lang="zh-CN" sz="1800" kern="100">
                          <a:effectLst/>
                          <a:latin typeface="Times New Roman"/>
                          <a:ea typeface="宋体"/>
                        </a:rPr>
                        <a:t>为自然对数的底，大小约等于</a:t>
                      </a:r>
                      <a:r>
                        <a:rPr lang="en-US" sz="1800" kern="100">
                          <a:effectLst/>
                          <a:latin typeface="Times New Roman"/>
                          <a:ea typeface="宋体"/>
                        </a:rPr>
                        <a:t>2.71828</a:t>
                      </a:r>
                      <a:r>
                        <a:rPr lang="zh-CN" sz="1800" kern="100">
                          <a:effectLst/>
                          <a:latin typeface="Times New Roman"/>
                          <a:ea typeface="宋体"/>
                        </a:rPr>
                        <a:t>。</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EXP(2)</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7.39</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8539">
                <a:tc>
                  <a:txBody>
                    <a:bodyPr/>
                    <a:lstStyle/>
                    <a:p>
                      <a:pPr algn="just" fontAlgn="ctr">
                        <a:spcAft>
                          <a:spcPts val="0"/>
                        </a:spcAft>
                      </a:pPr>
                      <a:r>
                        <a:rPr lang="en-US" sz="1800" kern="100">
                          <a:effectLst/>
                          <a:latin typeface="Times New Roman"/>
                          <a:ea typeface="宋体"/>
                        </a:rPr>
                        <a:t>FLOOR(n)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对于给定的数值型表达式值</a:t>
                      </a:r>
                      <a:r>
                        <a:rPr lang="en-US" sz="1800" kern="100">
                          <a:effectLst/>
                          <a:latin typeface="Times New Roman"/>
                          <a:ea typeface="宋体"/>
                        </a:rPr>
                        <a:t>n</a:t>
                      </a:r>
                      <a:r>
                        <a:rPr lang="zh-CN" sz="1800" kern="100">
                          <a:effectLst/>
                          <a:latin typeface="Times New Roman"/>
                          <a:ea typeface="宋体"/>
                        </a:rPr>
                        <a:t>，返回小于或等于它的最大整数。</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FLOOR(-10.5)</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FLOOR(10.5)</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-11</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809">
                <a:tc>
                  <a:txBody>
                    <a:bodyPr/>
                    <a:lstStyle/>
                    <a:p>
                      <a:pPr algn="just" fontAlgn="ctr">
                        <a:spcAft>
                          <a:spcPts val="0"/>
                        </a:spcAft>
                      </a:pPr>
                      <a:r>
                        <a:rPr lang="en-US" sz="1800" kern="100" dirty="0">
                          <a:effectLst/>
                          <a:latin typeface="Times New Roman"/>
                          <a:ea typeface="宋体"/>
                        </a:rPr>
                        <a:t>INT(n)</a:t>
                      </a:r>
                      <a:endParaRPr lang="zh-CN" sz="1800" kern="100" dirty="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计算一个数值表达式</a:t>
                      </a:r>
                      <a:r>
                        <a:rPr lang="en-US" sz="1800" kern="100">
                          <a:effectLst/>
                          <a:latin typeface="Times New Roman"/>
                          <a:ea typeface="宋体"/>
                        </a:rPr>
                        <a:t>n</a:t>
                      </a:r>
                      <a:r>
                        <a:rPr lang="zh-CN" sz="1800" kern="100">
                          <a:effectLst/>
                          <a:latin typeface="Times New Roman"/>
                          <a:ea typeface="宋体"/>
                        </a:rPr>
                        <a:t>的值，并返回其整数部分。</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?INT(12.5)</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?INT(6.25 * 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 INT(-12.5) </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-12</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LOG(n)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计算数值表达式</a:t>
                      </a:r>
                      <a:r>
                        <a:rPr lang="en-US" sz="1800" kern="100">
                          <a:effectLst/>
                          <a:latin typeface="Times New Roman"/>
                          <a:ea typeface="宋体"/>
                        </a:rPr>
                        <a:t>n</a:t>
                      </a:r>
                      <a:r>
                        <a:rPr lang="zh-CN" sz="1800" kern="100">
                          <a:effectLst/>
                          <a:latin typeface="Times New Roman"/>
                          <a:ea typeface="宋体"/>
                        </a:rPr>
                        <a:t>的自然对数</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LOG(10)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2.30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LOG10(n)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计算数值表达式</a:t>
                      </a:r>
                      <a:r>
                        <a:rPr lang="en-US" sz="1800" kern="100">
                          <a:effectLst/>
                          <a:latin typeface="Times New Roman"/>
                          <a:ea typeface="宋体"/>
                        </a:rPr>
                        <a:t>n</a:t>
                      </a:r>
                      <a:r>
                        <a:rPr lang="zh-CN" sz="1800" kern="100">
                          <a:effectLst/>
                          <a:latin typeface="Times New Roman"/>
                          <a:ea typeface="宋体"/>
                        </a:rPr>
                        <a:t>的常用对数</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LOG10(10)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8539">
                <a:tc>
                  <a:txBody>
                    <a:bodyPr/>
                    <a:lstStyle/>
                    <a:p>
                      <a:pPr algn="just" fontAlgn="ctr">
                        <a:spcAft>
                          <a:spcPts val="0"/>
                        </a:spcAft>
                      </a:pPr>
                      <a:r>
                        <a:rPr lang="en-US" sz="1800" kern="100">
                          <a:effectLst/>
                          <a:latin typeface="Times New Roman"/>
                          <a:ea typeface="宋体"/>
                        </a:rPr>
                        <a:t>MAX(en1,en2[,en3...])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对几个表达式求值，并返回具有最大值的表达式。所有表达式必须为同一数据类型。</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?MAX(12,34.5,-23)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34.5</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148">
                <a:tc>
                  <a:txBody>
                    <a:bodyPr/>
                    <a:lstStyle/>
                    <a:p>
                      <a:pPr algn="just" fontAlgn="ctr">
                        <a:spcAft>
                          <a:spcPts val="0"/>
                        </a:spcAft>
                      </a:pPr>
                      <a:r>
                        <a:rPr lang="en-US" sz="1800" kern="100">
                          <a:effectLst/>
                          <a:latin typeface="Times New Roman"/>
                          <a:ea typeface="宋体"/>
                        </a:rPr>
                        <a:t>MIN(en1,en2[,en3 ...])</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对几个表达式求值，并返回具有最小值的表达式。</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?MIN(12,34.5,-23)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-23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MOD(n1,n2)</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同于</a:t>
                      </a:r>
                      <a:r>
                        <a:rPr lang="en-US" sz="1800" kern="100">
                          <a:effectLst/>
                          <a:latin typeface="Times New Roman"/>
                          <a:ea typeface="宋体"/>
                        </a:rPr>
                        <a:t>n1%n2</a:t>
                      </a:r>
                      <a:r>
                        <a:rPr lang="zh-CN" sz="1800" kern="100">
                          <a:effectLst/>
                          <a:latin typeface="Times New Roman"/>
                          <a:ea typeface="宋体"/>
                        </a:rPr>
                        <a:t>运算</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MOD(5,-3)</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PI()</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圆周率函数</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PI()</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3.14</a:t>
                      </a:r>
                      <a:endParaRPr lang="zh-CN" sz="1800" kern="100" dirty="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55327677"/>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2.1  </a:t>
            </a:r>
            <a:r>
              <a:rPr lang="zh-CN" altLang="en-US" sz="2400" dirty="0">
                <a:ea typeface="黑体" pitchFamily="49" charset="-122"/>
              </a:rPr>
              <a:t>数据类型</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2.2  </a:t>
            </a:r>
            <a:r>
              <a:rPr lang="zh-CN" altLang="en-US" sz="2400" dirty="0">
                <a:ea typeface="黑体" pitchFamily="49" charset="-122"/>
              </a:rPr>
              <a:t>数据输出命令</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2.3  </a:t>
            </a:r>
            <a:r>
              <a:rPr lang="zh-CN" altLang="en-US" sz="2400" dirty="0">
                <a:ea typeface="黑体" pitchFamily="49" charset="-122"/>
              </a:rPr>
              <a:t>常量</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 action="ppaction://noaction"/>
              </a:rPr>
              <a:t>2.</a:t>
            </a:r>
            <a:r>
              <a:rPr lang="zh-CN" altLang="en-US" sz="2400" dirty="0" smtClean="0">
                <a:ea typeface="黑体" pitchFamily="49" charset="-122"/>
                <a:hlinkClick r:id="" action="ppaction://noaction"/>
              </a:rPr>
              <a:t>4</a:t>
            </a:r>
            <a:r>
              <a:rPr lang="zh-CN" altLang="en-US" sz="2400" dirty="0" smtClean="0">
                <a:ea typeface="黑体" pitchFamily="49" charset="-122"/>
              </a:rPr>
              <a:t>  变量</a:t>
            </a:r>
            <a:endParaRPr lang="zh-CN" altLang="en-US" sz="2400" dirty="0">
              <a:ea typeface="黑体" pitchFamily="49" charset="-122"/>
            </a:endParaRP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2.5  </a:t>
            </a:r>
            <a:r>
              <a:rPr lang="zh-CN" altLang="en-US" sz="2400" dirty="0">
                <a:ea typeface="黑体" pitchFamily="49" charset="-122"/>
              </a:rPr>
              <a:t>运算符与表达式</a:t>
            </a:r>
          </a:p>
        </p:txBody>
      </p:sp>
      <p:sp>
        <p:nvSpPr>
          <p:cNvPr id="362504" name="AutoShape 8"/>
          <p:cNvSpPr>
            <a:spLocks noChangeArrowheads="1"/>
          </p:cNvSpPr>
          <p:nvPr/>
        </p:nvSpPr>
        <p:spPr bwMode="auto">
          <a:xfrm>
            <a:off x="2266950" y="3551238"/>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2.6  </a:t>
            </a:r>
            <a:r>
              <a:rPr lang="zh-CN" altLang="en-US" sz="2400" dirty="0">
                <a:ea typeface="黑体" pitchFamily="49" charset="-122"/>
              </a:rPr>
              <a:t>内部函数</a:t>
            </a:r>
          </a:p>
        </p:txBody>
      </p:sp>
      <p:sp>
        <p:nvSpPr>
          <p:cNvPr id="362505" name="AutoShape 9"/>
          <p:cNvSpPr>
            <a:spLocks noChangeArrowheads="1"/>
          </p:cNvSpPr>
          <p:nvPr/>
        </p:nvSpPr>
        <p:spPr bwMode="auto">
          <a:xfrm>
            <a:off x="2266950" y="4179888"/>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2.7  Visual FoxPro</a:t>
            </a:r>
            <a:r>
              <a:rPr lang="zh-CN" altLang="en-US" sz="2400" dirty="0">
                <a:ea typeface="黑体" pitchFamily="49" charset="-122"/>
              </a:rPr>
              <a:t>的可视化设计工具</a:t>
            </a:r>
          </a:p>
        </p:txBody>
      </p:sp>
      <p:sp>
        <p:nvSpPr>
          <p:cNvPr id="362506" name="AutoShape 10"/>
          <p:cNvSpPr>
            <a:spLocks noChangeArrowheads="1"/>
          </p:cNvSpPr>
          <p:nvPr/>
        </p:nvSpPr>
        <p:spPr bwMode="auto">
          <a:xfrm>
            <a:off x="2266950" y="4810125"/>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2.8  </a:t>
            </a:r>
            <a:r>
              <a:rPr lang="zh-CN" altLang="en-US" sz="2400" dirty="0">
                <a:ea typeface="黑体" pitchFamily="49" charset="-122"/>
              </a:rPr>
              <a:t>项目管理器</a:t>
            </a:r>
          </a:p>
        </p:txBody>
      </p:sp>
      <p:sp>
        <p:nvSpPr>
          <p:cNvPr id="362507" name="AutoShape 11"/>
          <p:cNvSpPr>
            <a:spLocks noChangeArrowheads="1"/>
          </p:cNvSpPr>
          <p:nvPr/>
        </p:nvSpPr>
        <p:spPr bwMode="auto">
          <a:xfrm>
            <a:off x="2266950" y="5438774"/>
            <a:ext cx="5921375" cy="726529"/>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t>2.9  </a:t>
            </a:r>
            <a:r>
              <a:rPr lang="zh-CN" altLang="zh-CN" sz="2400" dirty="0"/>
              <a:t>在</a:t>
            </a:r>
            <a:r>
              <a:rPr lang="en-US" altLang="zh-CN" sz="2400" dirty="0"/>
              <a:t>Visual FoxPro</a:t>
            </a:r>
            <a:r>
              <a:rPr lang="zh-CN" altLang="zh-CN" sz="2400" dirty="0"/>
              <a:t>环境下使用</a:t>
            </a:r>
            <a:r>
              <a:rPr lang="zh-CN" altLang="zh-CN" sz="2400" dirty="0" smtClean="0"/>
              <a:t>操作系统</a:t>
            </a:r>
            <a:endParaRPr lang="en-US" altLang="zh-CN" sz="2400" dirty="0" smtClean="0"/>
          </a:p>
          <a:p>
            <a:r>
              <a:rPr lang="en-US" altLang="zh-CN" sz="2400" dirty="0" smtClean="0"/>
              <a:t>       </a:t>
            </a:r>
            <a:r>
              <a:rPr lang="zh-CN" altLang="zh-CN" sz="2400" dirty="0" smtClean="0"/>
              <a:t>命令</a:t>
            </a:r>
            <a:r>
              <a:rPr lang="zh-CN" altLang="zh-CN" sz="2400" dirty="0"/>
              <a:t>创建用户文件</a:t>
            </a:r>
            <a:r>
              <a:rPr lang="zh-CN" altLang="zh-CN" sz="2400" dirty="0" smtClean="0"/>
              <a:t>夹</a:t>
            </a:r>
            <a:endParaRPr lang="zh-CN" altLang="zh-CN" sz="2400" dirty="0"/>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06732702"/>
              </p:ext>
            </p:extLst>
          </p:nvPr>
        </p:nvGraphicFramePr>
        <p:xfrm>
          <a:off x="543710" y="620608"/>
          <a:ext cx="8132746" cy="5760720"/>
        </p:xfrm>
        <a:graphic>
          <a:graphicData uri="http://schemas.openxmlformats.org/drawingml/2006/table">
            <a:tbl>
              <a:tblPr firstRow="1" firstCol="1" lastRow="1" lastCol="1" bandRow="1" bandCol="1"/>
              <a:tblGrid>
                <a:gridCol w="1655970"/>
                <a:gridCol w="2736518"/>
                <a:gridCol w="2592288"/>
                <a:gridCol w="1147970"/>
              </a:tblGrid>
              <a:tr h="119270">
                <a:tc>
                  <a:txBody>
                    <a:bodyPr/>
                    <a:lstStyle/>
                    <a:p>
                      <a:pPr algn="just" fontAlgn="ctr">
                        <a:spcAft>
                          <a:spcPts val="0"/>
                        </a:spcAft>
                      </a:pPr>
                      <a:r>
                        <a:rPr lang="zh-CN" sz="1800" kern="100" dirty="0">
                          <a:effectLst/>
                          <a:latin typeface="Times New Roman"/>
                          <a:ea typeface="宋体"/>
                        </a:rPr>
                        <a:t>函数名称</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a:t>
                      </a:r>
                      <a:r>
                        <a:rPr lang="en-US" sz="1800" kern="100">
                          <a:effectLst/>
                          <a:latin typeface="Times New Roman"/>
                          <a:ea typeface="宋体"/>
                        </a:rPr>
                        <a:t>   </a:t>
                      </a:r>
                      <a:r>
                        <a:rPr lang="zh-CN" sz="1800" kern="100">
                          <a:effectLst/>
                          <a:latin typeface="Times New Roman"/>
                          <a:ea typeface="宋体"/>
                        </a:rPr>
                        <a:t>果</a:t>
                      </a:r>
                    </a:p>
                  </a:txBody>
                  <a:tcPr marL="59635" marR="59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148">
                <a:tc>
                  <a:txBody>
                    <a:bodyPr/>
                    <a:lstStyle/>
                    <a:p>
                      <a:pPr algn="just" fontAlgn="ctr">
                        <a:spcAft>
                          <a:spcPts val="0"/>
                        </a:spcAft>
                      </a:pPr>
                      <a:r>
                        <a:rPr lang="en-US" sz="1800" kern="100" dirty="0">
                          <a:effectLst/>
                          <a:latin typeface="Times New Roman"/>
                          <a:ea typeface="宋体"/>
                        </a:rPr>
                        <a:t>RAND([n])</a:t>
                      </a:r>
                      <a:endParaRPr lang="zh-CN" sz="1800" kern="100" dirty="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根据种子数</a:t>
                      </a:r>
                      <a:r>
                        <a:rPr lang="en-US" sz="1800" kern="100">
                          <a:effectLst/>
                          <a:latin typeface="Times New Roman"/>
                          <a:ea typeface="宋体"/>
                        </a:rPr>
                        <a:t>n</a:t>
                      </a:r>
                      <a:r>
                        <a:rPr lang="zh-CN" sz="1800" kern="100">
                          <a:effectLst/>
                          <a:latin typeface="Times New Roman"/>
                          <a:ea typeface="宋体"/>
                        </a:rPr>
                        <a:t>，返回一个</a:t>
                      </a:r>
                      <a:r>
                        <a:rPr lang="en-US" sz="1800" kern="100">
                          <a:effectLst/>
                          <a:latin typeface="Times New Roman"/>
                          <a:ea typeface="宋体"/>
                        </a:rPr>
                        <a:t>0</a:t>
                      </a:r>
                      <a:r>
                        <a:rPr lang="zh-CN" sz="1800" kern="100">
                          <a:effectLst/>
                          <a:latin typeface="Times New Roman"/>
                          <a:ea typeface="宋体"/>
                        </a:rPr>
                        <a:t>到</a:t>
                      </a:r>
                      <a:r>
                        <a:rPr lang="en-US" sz="1800" kern="100">
                          <a:effectLst/>
                          <a:latin typeface="Times New Roman"/>
                          <a:ea typeface="宋体"/>
                        </a:rPr>
                        <a:t>1</a:t>
                      </a:r>
                      <a:r>
                        <a:rPr lang="zh-CN" sz="1800" kern="100">
                          <a:effectLst/>
                          <a:latin typeface="Times New Roman"/>
                          <a:ea typeface="宋体"/>
                        </a:rPr>
                        <a:t>之间的随机纯小数。</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?INT(1+100*RAND( ))</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91</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696">
                <a:tc>
                  <a:txBody>
                    <a:bodyPr/>
                    <a:lstStyle/>
                    <a:p>
                      <a:pPr algn="just" fontAlgn="ctr">
                        <a:spcAft>
                          <a:spcPts val="0"/>
                        </a:spcAft>
                      </a:pPr>
                      <a:r>
                        <a:rPr lang="en-US" sz="1800" kern="100">
                          <a:effectLst/>
                          <a:latin typeface="Times New Roman"/>
                          <a:ea typeface="宋体"/>
                        </a:rPr>
                        <a:t>ROUND(n1,n2)</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四舍五入到指定小数位数的数值。</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SET DECIMALS TO 4</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SET FIXED ON</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?ROUND(1234.1962,3)</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 ROUND(1234.1962,2)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?ROUND(1234.1962,0)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?ROUND(1234.1962,-1)</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?ROUND(1234.1962,-2)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SET FIXED OFF</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SET DECIMALS TO 3</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?ROUND(1234.1962, 2)</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endParaRPr lang="en-US" sz="1800" kern="100" dirty="0" smtClean="0">
                        <a:effectLst/>
                        <a:latin typeface="Times New Roman"/>
                        <a:ea typeface="宋体"/>
                      </a:endParaRPr>
                    </a:p>
                    <a:p>
                      <a:pPr algn="just" fontAlgn="ctr">
                        <a:spcAft>
                          <a:spcPts val="0"/>
                        </a:spcAft>
                      </a:pPr>
                      <a:endParaRPr lang="en-US" sz="1800" kern="100" dirty="0" smtClean="0">
                        <a:effectLst/>
                        <a:latin typeface="Times New Roman"/>
                        <a:ea typeface="宋体"/>
                      </a:endParaRPr>
                    </a:p>
                    <a:p>
                      <a:pPr algn="just" fontAlgn="ctr">
                        <a:spcAft>
                          <a:spcPts val="0"/>
                        </a:spcAft>
                      </a:pPr>
                      <a:r>
                        <a:rPr lang="en-US" sz="1800" kern="100" dirty="0" smtClean="0">
                          <a:effectLst/>
                          <a:latin typeface="Times New Roman"/>
                          <a:ea typeface="宋体"/>
                        </a:rPr>
                        <a:t>1234.196</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1234.2000</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1234.0000</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1230.0000</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1200.0000</a:t>
                      </a:r>
                      <a:endParaRPr lang="zh-CN" sz="1800" kern="100" dirty="0">
                        <a:effectLst/>
                        <a:latin typeface="Times New Roman"/>
                        <a:ea typeface="宋体"/>
                      </a:endParaRPr>
                    </a:p>
                    <a:p>
                      <a:pPr algn="just" fontAlgn="ctr">
                        <a:spcAft>
                          <a:spcPts val="0"/>
                        </a:spcAft>
                      </a:pPr>
                      <a:endParaRPr lang="en-US" sz="1800" kern="100" dirty="0" smtClean="0">
                        <a:effectLst/>
                        <a:latin typeface="Times New Roman"/>
                        <a:ea typeface="宋体"/>
                      </a:endParaRPr>
                    </a:p>
                    <a:p>
                      <a:pPr algn="just" fontAlgn="ctr">
                        <a:spcAft>
                          <a:spcPts val="0"/>
                        </a:spcAft>
                      </a:pPr>
                      <a:endParaRPr lang="en-US" sz="1800" kern="100" dirty="0" smtClean="0">
                        <a:effectLst/>
                        <a:latin typeface="Times New Roman"/>
                        <a:ea typeface="宋体"/>
                      </a:endParaRPr>
                    </a:p>
                    <a:p>
                      <a:pPr algn="just" fontAlgn="ctr">
                        <a:spcAft>
                          <a:spcPts val="0"/>
                        </a:spcAft>
                      </a:pPr>
                      <a:r>
                        <a:rPr lang="en-US" sz="1800" kern="100" dirty="0" smtClean="0">
                          <a:effectLst/>
                          <a:latin typeface="Times New Roman"/>
                          <a:ea typeface="宋体"/>
                        </a:rPr>
                        <a:t>1234.20</a:t>
                      </a:r>
                      <a:endParaRPr lang="zh-CN" sz="1800" kern="100" dirty="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809">
                <a:tc>
                  <a:txBody>
                    <a:bodyPr/>
                    <a:lstStyle/>
                    <a:p>
                      <a:pPr algn="just" fontAlgn="ctr">
                        <a:spcAft>
                          <a:spcPts val="0"/>
                        </a:spcAft>
                      </a:pPr>
                      <a:r>
                        <a:rPr lang="en-US" sz="1800" kern="100">
                          <a:effectLst/>
                          <a:latin typeface="Times New Roman"/>
                          <a:ea typeface="宋体"/>
                        </a:rPr>
                        <a:t>SIGN(n)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当表达式</a:t>
                      </a:r>
                      <a:r>
                        <a:rPr lang="en-US" sz="1800" kern="100">
                          <a:effectLst/>
                          <a:latin typeface="Times New Roman"/>
                          <a:ea typeface="宋体"/>
                        </a:rPr>
                        <a:t>nExpression</a:t>
                      </a:r>
                      <a:r>
                        <a:rPr lang="zh-CN" sz="1800" kern="100">
                          <a:effectLst/>
                          <a:latin typeface="Times New Roman"/>
                          <a:ea typeface="宋体"/>
                        </a:rPr>
                        <a:t>的值为正、负或</a:t>
                      </a:r>
                      <a:r>
                        <a:rPr lang="en-US" sz="1800" kern="100">
                          <a:effectLst/>
                          <a:latin typeface="Times New Roman"/>
                          <a:ea typeface="宋体"/>
                        </a:rPr>
                        <a:t>0</a:t>
                      </a:r>
                      <a:r>
                        <a:rPr lang="zh-CN" sz="1800" kern="100">
                          <a:effectLst/>
                          <a:latin typeface="Times New Roman"/>
                          <a:ea typeface="宋体"/>
                        </a:rPr>
                        <a:t>时，分别返回</a:t>
                      </a:r>
                      <a:r>
                        <a:rPr lang="en-US" sz="1800" kern="100">
                          <a:effectLst/>
                          <a:latin typeface="Times New Roman"/>
                          <a:ea typeface="宋体"/>
                        </a:rPr>
                        <a:t>1</a:t>
                      </a:r>
                      <a:r>
                        <a:rPr lang="zh-CN" sz="1800" kern="100">
                          <a:effectLst/>
                          <a:latin typeface="Times New Roman"/>
                          <a:ea typeface="宋体"/>
                        </a:rPr>
                        <a:t>、</a:t>
                      </a:r>
                      <a:r>
                        <a:rPr lang="en-US" sz="1800" kern="100">
                          <a:effectLst/>
                          <a:latin typeface="Times New Roman"/>
                          <a:ea typeface="宋体"/>
                        </a:rPr>
                        <a:t>-1</a:t>
                      </a:r>
                      <a:r>
                        <a:rPr lang="zh-CN" sz="1800" kern="100">
                          <a:effectLst/>
                          <a:latin typeface="Times New Roman"/>
                          <a:ea typeface="宋体"/>
                        </a:rPr>
                        <a:t>或</a:t>
                      </a:r>
                      <a:r>
                        <a:rPr lang="en-US" sz="1800" kern="100">
                          <a:effectLst/>
                          <a:latin typeface="Times New Roman"/>
                          <a:ea typeface="宋体"/>
                        </a:rPr>
                        <a:t>0</a:t>
                      </a:r>
                      <a:r>
                        <a:rPr lang="zh-CN" sz="1800" kern="100">
                          <a:effectLst/>
                          <a:latin typeface="Times New Roman"/>
                          <a:ea typeface="宋体"/>
                        </a:rPr>
                        <a:t>。</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?SIGN(10)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?SIGN(0)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?SIGN(-10)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SIN(n)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返回角度</a:t>
                      </a:r>
                      <a:r>
                        <a:rPr lang="en-US" sz="1800" kern="100">
                          <a:effectLst/>
                          <a:latin typeface="Times New Roman"/>
                          <a:ea typeface="宋体"/>
                        </a:rPr>
                        <a:t>nExpression</a:t>
                      </a:r>
                      <a:r>
                        <a:rPr lang="zh-CN" sz="1800" kern="100">
                          <a:effectLst/>
                          <a:latin typeface="Times New Roman"/>
                          <a:ea typeface="宋体"/>
                        </a:rPr>
                        <a:t>的正弦值。</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?SIN(PI()/6)</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0.500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SQRT(n)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开平方根，</a:t>
                      </a:r>
                      <a:r>
                        <a:rPr lang="en-US" sz="1800" kern="100">
                          <a:effectLst/>
                          <a:latin typeface="Times New Roman"/>
                          <a:ea typeface="宋体"/>
                        </a:rPr>
                        <a:t>nExpression≥0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SQRT(4)</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2.00</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270">
                <a:tc>
                  <a:txBody>
                    <a:bodyPr/>
                    <a:lstStyle/>
                    <a:p>
                      <a:pPr algn="just" fontAlgn="ctr">
                        <a:spcAft>
                          <a:spcPts val="0"/>
                        </a:spcAft>
                      </a:pPr>
                      <a:r>
                        <a:rPr lang="en-US" sz="1800" kern="100">
                          <a:effectLst/>
                          <a:latin typeface="Times New Roman"/>
                          <a:ea typeface="宋体"/>
                        </a:rPr>
                        <a:t>TAN(n)</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求正切函数，</a:t>
                      </a:r>
                      <a:r>
                        <a:rPr lang="en-US" sz="1800" kern="100">
                          <a:effectLst/>
                          <a:latin typeface="Times New Roman"/>
                          <a:ea typeface="宋体"/>
                        </a:rPr>
                        <a:t>nExpression</a:t>
                      </a:r>
                      <a:r>
                        <a:rPr lang="zh-CN" sz="1800" kern="100">
                          <a:effectLst/>
                          <a:latin typeface="Times New Roman"/>
                          <a:ea typeface="宋体"/>
                        </a:rPr>
                        <a:t>为弧度值</a:t>
                      </a: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TAN(PI()/4)</a:t>
                      </a:r>
                      <a:endParaRPr lang="zh-CN" sz="1800" kern="10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1.00</a:t>
                      </a:r>
                      <a:endParaRPr lang="zh-CN" sz="1800" kern="100" dirty="0">
                        <a:effectLst/>
                        <a:latin typeface="Times New Roman"/>
                        <a:ea typeface="宋体"/>
                      </a:endParaRPr>
                    </a:p>
                  </a:txBody>
                  <a:tcPr marL="59635" marR="596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4"/>
          <p:cNvSpPr>
            <a:spLocks noChangeArrowheads="1"/>
          </p:cNvSpPr>
          <p:nvPr/>
        </p:nvSpPr>
        <p:spPr bwMode="auto">
          <a:xfrm>
            <a:off x="71250" y="44624"/>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2-9  Visual FoxPro</a:t>
            </a:r>
            <a:r>
              <a:rPr lang="zh-CN" altLang="en-US" sz="2100" dirty="0">
                <a:latin typeface="Arial" pitchFamily="34" charset="0"/>
                <a:ea typeface="黑体" pitchFamily="49" charset="-122"/>
              </a:rPr>
              <a:t>常用数值运算</a:t>
            </a:r>
            <a:r>
              <a:rPr lang="zh-CN" altLang="en-US" sz="2100" dirty="0" smtClean="0">
                <a:latin typeface="Arial" pitchFamily="34" charset="0"/>
                <a:ea typeface="黑体" pitchFamily="49" charset="-122"/>
              </a:rPr>
              <a:t>函数（二）</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209488464"/>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2.6.2  </a:t>
            </a:r>
            <a:r>
              <a:rPr lang="zh-CN" altLang="en-US" sz="2200" dirty="0">
                <a:ea typeface="黑体" pitchFamily="49" charset="-122"/>
              </a:rPr>
              <a:t>常用字符处理函数</a:t>
            </a:r>
          </a:p>
        </p:txBody>
      </p:sp>
      <p:sp>
        <p:nvSpPr>
          <p:cNvPr id="3" name="Rectangle 4"/>
          <p:cNvSpPr>
            <a:spLocks noChangeArrowheads="1"/>
          </p:cNvSpPr>
          <p:nvPr/>
        </p:nvSpPr>
        <p:spPr bwMode="auto">
          <a:xfrm>
            <a:off x="71250" y="528714"/>
            <a:ext cx="8997950" cy="66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2-10</a:t>
            </a:r>
            <a:r>
              <a:rPr lang="zh-CN" altLang="en-US" sz="2100" dirty="0">
                <a:latin typeface="Arial" pitchFamily="34" charset="0"/>
                <a:ea typeface="黑体" pitchFamily="49" charset="-122"/>
              </a:rPr>
              <a:t>给出了常用的字符</a:t>
            </a:r>
            <a:r>
              <a:rPr lang="zh-CN" altLang="en-US" sz="2100" dirty="0" smtClean="0">
                <a:latin typeface="Arial" pitchFamily="34" charset="0"/>
                <a:ea typeface="黑体" pitchFamily="49" charset="-122"/>
              </a:rPr>
              <a:t>型函数。其中，参数</a:t>
            </a:r>
            <a:r>
              <a:rPr lang="en-US" altLang="zh-CN" sz="2100" dirty="0">
                <a:latin typeface="Arial" pitchFamily="34" charset="0"/>
                <a:ea typeface="黑体" pitchFamily="49" charset="-122"/>
              </a:rPr>
              <a:t>s</a:t>
            </a:r>
            <a:r>
              <a:rPr lang="zh-CN" altLang="en-US" sz="2100" dirty="0">
                <a:latin typeface="Arial" pitchFamily="34" charset="0"/>
                <a:ea typeface="黑体" pitchFamily="49" charset="-122"/>
              </a:rPr>
              <a:t>表示字符型表达式，</a:t>
            </a:r>
            <a:r>
              <a:rPr lang="en-US" altLang="zh-CN" sz="2100" dirty="0">
                <a:latin typeface="Arial" pitchFamily="34" charset="0"/>
                <a:ea typeface="黑体" pitchFamily="49" charset="-122"/>
              </a:rPr>
              <a:t>en</a:t>
            </a:r>
            <a:r>
              <a:rPr lang="zh-CN" altLang="en-US" sz="2100" dirty="0">
                <a:latin typeface="Arial" pitchFamily="34" charset="0"/>
                <a:ea typeface="黑体" pitchFamily="49" charset="-122"/>
              </a:rPr>
              <a:t>表示任意数据类型的表达式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2804075" y="1449211"/>
            <a:ext cx="35323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2-10  </a:t>
            </a:r>
            <a:r>
              <a:rPr lang="zh-CN" altLang="en-US" dirty="0">
                <a:solidFill>
                  <a:srgbClr val="FFFFFF"/>
                </a:solidFill>
                <a:latin typeface="Arial" pitchFamily="34" charset="0"/>
                <a:ea typeface="黑体" pitchFamily="49" charset="-122"/>
              </a:rPr>
              <a:t>常用的字符</a:t>
            </a:r>
            <a:r>
              <a:rPr lang="zh-CN" altLang="en-US" dirty="0" smtClean="0">
                <a:solidFill>
                  <a:srgbClr val="FFFFFF"/>
                </a:solidFill>
                <a:latin typeface="Arial" pitchFamily="34" charset="0"/>
                <a:ea typeface="黑体" pitchFamily="49" charset="-122"/>
              </a:rPr>
              <a:t>型函数（一）</a:t>
            </a:r>
            <a:endParaRPr lang="zh-CN" altLang="en-US" dirty="0">
              <a:solidFill>
                <a:srgbClr val="FFFFFF"/>
              </a:solidFill>
              <a:latin typeface="Arial" pitchFamily="34" charset="0"/>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711322302"/>
              </p:ext>
            </p:extLst>
          </p:nvPr>
        </p:nvGraphicFramePr>
        <p:xfrm>
          <a:off x="323528" y="1978496"/>
          <a:ext cx="8568952" cy="4114800"/>
        </p:xfrm>
        <a:graphic>
          <a:graphicData uri="http://schemas.openxmlformats.org/drawingml/2006/table">
            <a:tbl>
              <a:tblPr firstRow="1" firstCol="1" lastRow="1" lastCol="1" bandRow="1" bandCol="1"/>
              <a:tblGrid>
                <a:gridCol w="1542282"/>
                <a:gridCol w="2202134"/>
                <a:gridCol w="3456384"/>
                <a:gridCol w="1368152"/>
              </a:tblGrid>
              <a:tr h="118128">
                <a:tc>
                  <a:txBody>
                    <a:bodyPr/>
                    <a:lstStyle/>
                    <a:p>
                      <a:pPr algn="just" fontAlgn="ctr">
                        <a:spcAft>
                          <a:spcPts val="0"/>
                        </a:spcAft>
                      </a:pPr>
                      <a:r>
                        <a:rPr lang="zh-CN" sz="1800" kern="100" dirty="0">
                          <a:effectLst/>
                          <a:latin typeface="Times New Roman"/>
                          <a:ea typeface="宋体"/>
                        </a:rPr>
                        <a:t>函数名称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0641">
                <a:tc>
                  <a:txBody>
                    <a:bodyPr/>
                    <a:lstStyle/>
                    <a:p>
                      <a:pPr algn="just" fontAlgn="ctr">
                        <a:spcAft>
                          <a:spcPts val="0"/>
                        </a:spcAft>
                      </a:pPr>
                      <a:r>
                        <a:rPr lang="pt-BR" sz="1800" kern="100">
                          <a:effectLst/>
                          <a:latin typeface="Times New Roman"/>
                          <a:ea typeface="宋体"/>
                        </a:rPr>
                        <a:t>AT(s1,s2 [,n])</a:t>
                      </a:r>
                      <a:endParaRPr lang="zh-CN" sz="1800" kern="100">
                        <a:effectLst/>
                        <a:latin typeface="Times New Roman"/>
                        <a:ea typeface="宋体"/>
                      </a:endParaRPr>
                    </a:p>
                    <a:p>
                      <a:pPr algn="just" fontAlgn="ctr">
                        <a:spcAft>
                          <a:spcPts val="0"/>
                        </a:spcAft>
                      </a:pPr>
                      <a:r>
                        <a:rPr lang="zh-CN" sz="1800" kern="100">
                          <a:effectLst/>
                          <a:latin typeface="Times New Roman"/>
                          <a:ea typeface="宋体"/>
                        </a:rPr>
                        <a:t>或</a:t>
                      </a:r>
                    </a:p>
                    <a:p>
                      <a:pPr algn="just" fontAlgn="ctr">
                        <a:spcAft>
                          <a:spcPts val="0"/>
                        </a:spcAft>
                      </a:pPr>
                      <a:r>
                        <a:rPr lang="pt-BR" sz="1800" kern="100">
                          <a:effectLst/>
                          <a:latin typeface="Times New Roman"/>
                          <a:ea typeface="宋体"/>
                        </a:rPr>
                        <a:t>ATC(s1,s2 [,n])</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数值型。查找字符表达式</a:t>
                      </a:r>
                      <a:r>
                        <a:rPr lang="en-US" sz="1800" kern="100">
                          <a:effectLst/>
                          <a:latin typeface="Times New Roman"/>
                          <a:ea typeface="宋体"/>
                        </a:rPr>
                        <a:t>s1</a:t>
                      </a:r>
                      <a:r>
                        <a:rPr lang="zh-CN" sz="1800" kern="100">
                          <a:effectLst/>
                          <a:latin typeface="Times New Roman"/>
                          <a:ea typeface="宋体"/>
                        </a:rPr>
                        <a:t>在另一个字符表达</a:t>
                      </a:r>
                      <a:r>
                        <a:rPr lang="en-US" sz="1800" kern="100">
                          <a:effectLst/>
                          <a:latin typeface="Times New Roman"/>
                          <a:ea typeface="宋体"/>
                        </a:rPr>
                        <a:t>s2</a:t>
                      </a:r>
                      <a:r>
                        <a:rPr lang="zh-CN" sz="1800" kern="100">
                          <a:effectLst/>
                          <a:latin typeface="Times New Roman"/>
                          <a:ea typeface="宋体"/>
                        </a:rPr>
                        <a:t>中第</a:t>
                      </a:r>
                      <a:r>
                        <a:rPr lang="en-US" sz="1800" kern="100">
                          <a:effectLst/>
                          <a:latin typeface="Times New Roman"/>
                          <a:ea typeface="宋体"/>
                        </a:rPr>
                        <a:t>n</a:t>
                      </a:r>
                      <a:r>
                        <a:rPr lang="zh-CN" sz="1800" kern="100">
                          <a:effectLst/>
                          <a:latin typeface="Times New Roman"/>
                          <a:ea typeface="宋体"/>
                        </a:rPr>
                        <a:t>次出现的位置，从最左边开始计数。</a:t>
                      </a:r>
                      <a:r>
                        <a:rPr lang="en-US" sz="1800" kern="100">
                          <a:effectLst/>
                          <a:latin typeface="Times New Roman"/>
                          <a:ea typeface="宋体"/>
                        </a:rPr>
                        <a:t>n</a:t>
                      </a:r>
                      <a:r>
                        <a:rPr lang="zh-CN" sz="1800" kern="100">
                          <a:effectLst/>
                          <a:latin typeface="Times New Roman"/>
                          <a:ea typeface="宋体"/>
                        </a:rPr>
                        <a:t>缺省，指第</a:t>
                      </a:r>
                      <a:r>
                        <a:rPr lang="en-US" sz="1800" kern="100">
                          <a:effectLst/>
                          <a:latin typeface="Times New Roman"/>
                          <a:ea typeface="宋体"/>
                        </a:rPr>
                        <a:t>1</a:t>
                      </a:r>
                      <a:r>
                        <a:rPr lang="zh-CN" sz="1800" kern="100">
                          <a:effectLst/>
                          <a:latin typeface="Times New Roman"/>
                          <a:ea typeface="宋体"/>
                        </a:rPr>
                        <a:t>次。</a:t>
                      </a:r>
                    </a:p>
                    <a:p>
                      <a:pPr algn="just" fontAlgn="ctr">
                        <a:spcAft>
                          <a:spcPts val="0"/>
                        </a:spcAft>
                      </a:pPr>
                      <a:r>
                        <a:rPr lang="en-US" sz="1800" kern="100">
                          <a:effectLst/>
                          <a:latin typeface="Times New Roman"/>
                          <a:ea typeface="宋体"/>
                        </a:rPr>
                        <a:t>ATC()</a:t>
                      </a:r>
                      <a:r>
                        <a:rPr lang="zh-CN" sz="1800" kern="100">
                          <a:effectLst/>
                          <a:latin typeface="Times New Roman"/>
                          <a:ea typeface="宋体"/>
                        </a:rPr>
                        <a:t>与</a:t>
                      </a:r>
                      <a:r>
                        <a:rPr lang="en-US" sz="1800" kern="100">
                          <a:effectLst/>
                          <a:latin typeface="Times New Roman"/>
                          <a:ea typeface="宋体"/>
                        </a:rPr>
                        <a:t>AT()</a:t>
                      </a:r>
                      <a:r>
                        <a:rPr lang="zh-CN" sz="1800" kern="100">
                          <a:effectLst/>
                          <a:latin typeface="Times New Roman"/>
                          <a:ea typeface="宋体"/>
                        </a:rPr>
                        <a:t>功能类似，但不区分串中的大小写字符</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AT([ab],[abcdabefAbdeaabg],3)</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ATC([ab],[abcdabefAbdeaabg],3)</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14</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9</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4385">
                <a:tc>
                  <a:txBody>
                    <a:bodyPr/>
                    <a:lstStyle/>
                    <a:p>
                      <a:pPr algn="just" fontAlgn="ctr">
                        <a:spcAft>
                          <a:spcPts val="0"/>
                        </a:spcAft>
                      </a:pPr>
                      <a:r>
                        <a:rPr lang="en-US" sz="1800" kern="100">
                          <a:effectLst/>
                          <a:latin typeface="Times New Roman"/>
                          <a:ea typeface="宋体"/>
                        </a:rPr>
                        <a:t>CHRTRAN(s1,s2,s3)</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字符型。在一个字符表达式中</a:t>
                      </a:r>
                      <a:r>
                        <a:rPr lang="en-US" sz="1800" kern="100">
                          <a:effectLst/>
                          <a:latin typeface="Times New Roman"/>
                          <a:ea typeface="宋体"/>
                        </a:rPr>
                        <a:t>s1</a:t>
                      </a:r>
                      <a:r>
                        <a:rPr lang="zh-CN" sz="1800" kern="100">
                          <a:effectLst/>
                          <a:latin typeface="Times New Roman"/>
                          <a:ea typeface="宋体"/>
                        </a:rPr>
                        <a:t>，把与</a:t>
                      </a:r>
                      <a:r>
                        <a:rPr lang="en-US" sz="1800" kern="100">
                          <a:effectLst/>
                          <a:latin typeface="Times New Roman"/>
                          <a:ea typeface="宋体"/>
                        </a:rPr>
                        <a:t>s2</a:t>
                      </a:r>
                      <a:r>
                        <a:rPr lang="zh-CN" sz="1800" kern="100">
                          <a:effectLst/>
                          <a:latin typeface="Times New Roman"/>
                          <a:ea typeface="宋体"/>
                        </a:rPr>
                        <a:t>字符表达式字符相匹配的字符替换为</a:t>
                      </a:r>
                      <a:r>
                        <a:rPr lang="en-US" sz="1800" kern="100">
                          <a:effectLst/>
                          <a:latin typeface="Times New Roman"/>
                          <a:ea typeface="宋体"/>
                        </a:rPr>
                        <a:t>s3</a:t>
                      </a:r>
                      <a:r>
                        <a:rPr lang="zh-CN" sz="1800" kern="100">
                          <a:effectLst/>
                          <a:latin typeface="Times New Roman"/>
                          <a:ea typeface="宋体"/>
                        </a:rPr>
                        <a:t>表达式中相应字符。</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?CHRTRAN('</a:t>
                      </a:r>
                      <a:r>
                        <a:rPr lang="en-US" sz="1800" kern="100" dirty="0" err="1">
                          <a:effectLst/>
                          <a:latin typeface="Times New Roman"/>
                          <a:ea typeface="宋体"/>
                        </a:rPr>
                        <a:t>abcdef</a:t>
                      </a:r>
                      <a:r>
                        <a:rPr lang="en-US" sz="1800" kern="100" dirty="0">
                          <a:effectLst/>
                          <a:latin typeface="Times New Roman"/>
                          <a:ea typeface="宋体"/>
                        </a:rPr>
                        <a:t>', 'ace', 'xyz')</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?CHRTRAN('</a:t>
                      </a:r>
                      <a:r>
                        <a:rPr lang="en-US" sz="1800" kern="100" dirty="0" err="1">
                          <a:effectLst/>
                          <a:latin typeface="Times New Roman"/>
                          <a:ea typeface="宋体"/>
                        </a:rPr>
                        <a:t>abcd</a:t>
                      </a:r>
                      <a:r>
                        <a:rPr lang="en-US" sz="1800" kern="100" dirty="0">
                          <a:effectLst/>
                          <a:latin typeface="Times New Roman"/>
                          <a:ea typeface="宋体"/>
                        </a:rPr>
                        <a:t>', '</a:t>
                      </a:r>
                      <a:r>
                        <a:rPr lang="en-US" sz="1800" kern="100" dirty="0" err="1">
                          <a:effectLst/>
                          <a:latin typeface="Times New Roman"/>
                          <a:ea typeface="宋体"/>
                        </a:rPr>
                        <a:t>abc</a:t>
                      </a:r>
                      <a:r>
                        <a:rPr lang="en-US" sz="1800" kern="100" dirty="0">
                          <a:effectLst/>
                          <a:latin typeface="Times New Roman"/>
                          <a:ea typeface="宋体"/>
                        </a:rPr>
                        <a:t>', '</a:t>
                      </a:r>
                      <a:r>
                        <a:rPr lang="en-US" sz="1800" kern="100" dirty="0" err="1">
                          <a:effectLst/>
                          <a:latin typeface="Times New Roman"/>
                          <a:ea typeface="宋体"/>
                        </a:rPr>
                        <a:t>yz</a:t>
                      </a:r>
                      <a:r>
                        <a:rPr lang="en-US" sz="1800" kern="100" dirty="0">
                          <a:effectLst/>
                          <a:latin typeface="Times New Roman"/>
                          <a:ea typeface="宋体"/>
                        </a:rPr>
                        <a:t>')</a:t>
                      </a:r>
                      <a:endParaRPr lang="zh-CN" sz="1800" kern="100" dirty="0">
                        <a:effectLst/>
                        <a:latin typeface="Times New Roman"/>
                        <a:ea typeface="宋体"/>
                      </a:endParaRPr>
                    </a:p>
                    <a:p>
                      <a:pPr algn="just" fontAlgn="ctr">
                        <a:spcAft>
                          <a:spcPts val="0"/>
                        </a:spcAft>
                      </a:pPr>
                      <a:r>
                        <a:rPr lang="en-US" sz="1800" kern="0" dirty="0">
                          <a:effectLst/>
                          <a:latin typeface="Times New Roman"/>
                          <a:ea typeface="宋体"/>
                        </a:rPr>
                        <a:t>?CHRTRAN('</a:t>
                      </a:r>
                      <a:r>
                        <a:rPr lang="en-US" sz="1800" kern="0" dirty="0" err="1">
                          <a:effectLst/>
                          <a:latin typeface="Times New Roman"/>
                          <a:ea typeface="宋体"/>
                        </a:rPr>
                        <a:t>abcdef</a:t>
                      </a:r>
                      <a:r>
                        <a:rPr lang="en-US" sz="1800" kern="0" dirty="0">
                          <a:effectLst/>
                          <a:latin typeface="Times New Roman"/>
                          <a:ea typeface="宋体"/>
                        </a:rPr>
                        <a:t>','ace','</a:t>
                      </a:r>
                      <a:r>
                        <a:rPr lang="en-US" sz="1800" kern="0" dirty="0" err="1">
                          <a:effectLst/>
                          <a:latin typeface="Times New Roman"/>
                          <a:ea typeface="宋体"/>
                        </a:rPr>
                        <a:t>xyzqrst</a:t>
                      </a:r>
                      <a:r>
                        <a:rPr lang="en-US" sz="1800" kern="0" dirty="0">
                          <a:effectLst/>
                          <a:latin typeface="Times New Roman"/>
                          <a:ea typeface="宋体"/>
                        </a:rPr>
                        <a:t>')</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err="1">
                          <a:effectLst/>
                          <a:latin typeface="Times New Roman"/>
                          <a:ea typeface="宋体"/>
                        </a:rPr>
                        <a:t>Xbydzf</a:t>
                      </a:r>
                      <a:endParaRPr lang="zh-CN" sz="1800" kern="100" dirty="0">
                        <a:effectLst/>
                        <a:latin typeface="Times New Roman"/>
                        <a:ea typeface="宋体"/>
                      </a:endParaRPr>
                    </a:p>
                    <a:p>
                      <a:pPr algn="just" fontAlgn="ctr">
                        <a:spcAft>
                          <a:spcPts val="0"/>
                        </a:spcAft>
                      </a:pPr>
                      <a:r>
                        <a:rPr lang="en-US" sz="1800" kern="0" dirty="0" err="1">
                          <a:effectLst/>
                          <a:latin typeface="Times New Roman"/>
                          <a:ea typeface="宋体"/>
                        </a:rPr>
                        <a:t>Yzd</a:t>
                      </a:r>
                      <a:endParaRPr lang="zh-CN" sz="1800" kern="100" dirty="0">
                        <a:effectLst/>
                        <a:latin typeface="Times New Roman"/>
                        <a:ea typeface="宋体"/>
                      </a:endParaRPr>
                    </a:p>
                    <a:p>
                      <a:pPr algn="just" fontAlgn="ctr">
                        <a:spcAft>
                          <a:spcPts val="0"/>
                        </a:spcAft>
                      </a:pPr>
                      <a:r>
                        <a:rPr lang="en-US" sz="1800" kern="0" dirty="0" err="1">
                          <a:effectLst/>
                          <a:latin typeface="Times New Roman"/>
                          <a:ea typeface="宋体"/>
                        </a:rPr>
                        <a:t>xbydzf</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33982463"/>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951767436"/>
              </p:ext>
            </p:extLst>
          </p:nvPr>
        </p:nvGraphicFramePr>
        <p:xfrm>
          <a:off x="179512" y="692616"/>
          <a:ext cx="8821262" cy="5760720"/>
        </p:xfrm>
        <a:graphic>
          <a:graphicData uri="http://schemas.openxmlformats.org/drawingml/2006/table">
            <a:tbl>
              <a:tblPr firstRow="1" firstCol="1" lastRow="1" lastCol="1" bandRow="1" bandCol="1"/>
              <a:tblGrid>
                <a:gridCol w="1794592"/>
                <a:gridCol w="2274142"/>
                <a:gridCol w="3384376"/>
                <a:gridCol w="1368152"/>
              </a:tblGrid>
              <a:tr h="118128">
                <a:tc>
                  <a:txBody>
                    <a:bodyPr/>
                    <a:lstStyle/>
                    <a:p>
                      <a:pPr algn="just" fontAlgn="ctr">
                        <a:spcAft>
                          <a:spcPts val="0"/>
                        </a:spcAft>
                      </a:pPr>
                      <a:r>
                        <a:rPr lang="zh-CN" sz="1800" kern="100" dirty="0">
                          <a:effectLst/>
                          <a:latin typeface="Times New Roman"/>
                          <a:ea typeface="宋体"/>
                        </a:rPr>
                        <a:t>函数名称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功能描述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dirty="0">
                          <a:effectLst/>
                          <a:latin typeface="Times New Roman"/>
                          <a:ea typeface="宋体"/>
                        </a:rPr>
                        <a:t>LEFT(</a:t>
                      </a:r>
                      <a:r>
                        <a:rPr lang="en-US" sz="1800" kern="100" dirty="0" err="1">
                          <a:effectLst/>
                          <a:latin typeface="Times New Roman"/>
                          <a:ea typeface="宋体"/>
                        </a:rPr>
                        <a:t>s,n</a:t>
                      </a:r>
                      <a:r>
                        <a:rPr lang="en-US" sz="1800" kern="100" dirty="0">
                          <a:effectLst/>
                          <a:latin typeface="Times New Roman"/>
                          <a:ea typeface="宋体"/>
                        </a:rPr>
                        <a:t>)</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字符型。从</a:t>
                      </a:r>
                      <a:r>
                        <a:rPr lang="en-US" sz="1800" kern="100">
                          <a:effectLst/>
                          <a:latin typeface="Times New Roman"/>
                          <a:ea typeface="宋体"/>
                        </a:rPr>
                        <a:t>s</a:t>
                      </a:r>
                      <a:r>
                        <a:rPr lang="zh-CN" sz="1800" kern="100">
                          <a:effectLst/>
                          <a:latin typeface="Times New Roman"/>
                          <a:ea typeface="宋体"/>
                        </a:rPr>
                        <a:t>的左边取</a:t>
                      </a:r>
                      <a:r>
                        <a:rPr lang="en-US" sz="1800" kern="100">
                          <a:effectLst/>
                          <a:latin typeface="Times New Roman"/>
                          <a:ea typeface="宋体"/>
                        </a:rPr>
                        <a:t>n</a:t>
                      </a:r>
                      <a:r>
                        <a:rPr lang="zh-CN" sz="1800" kern="100">
                          <a:effectLst/>
                          <a:latin typeface="Times New Roman"/>
                          <a:ea typeface="宋体"/>
                        </a:rPr>
                        <a:t>个字符。</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LEFT(“2008</a:t>
                      </a:r>
                      <a:r>
                        <a:rPr lang="zh-CN" sz="1800" kern="100">
                          <a:effectLst/>
                          <a:latin typeface="Times New Roman"/>
                          <a:ea typeface="宋体"/>
                        </a:rPr>
                        <a:t>北京奥运会</a:t>
                      </a:r>
                      <a:r>
                        <a:rPr lang="en-US" sz="1800" kern="100">
                          <a:effectLst/>
                          <a:latin typeface="Times New Roman"/>
                          <a:ea typeface="宋体"/>
                        </a:rPr>
                        <a:t>”,8)</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2008</a:t>
                      </a:r>
                      <a:r>
                        <a:rPr lang="zh-CN" sz="1800" kern="100">
                          <a:effectLst/>
                          <a:latin typeface="Times New Roman"/>
                          <a:ea typeface="宋体"/>
                        </a:rPr>
                        <a:t>北京</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a:effectLst/>
                          <a:latin typeface="Times New Roman"/>
                          <a:ea typeface="宋体"/>
                        </a:rPr>
                        <a:t>LEN(s)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数值型。求字符串</a:t>
                      </a:r>
                      <a:r>
                        <a:rPr lang="en-US" sz="1800" kern="100">
                          <a:effectLst/>
                          <a:latin typeface="Times New Roman"/>
                          <a:ea typeface="宋体"/>
                        </a:rPr>
                        <a:t>s</a:t>
                      </a:r>
                      <a:r>
                        <a:rPr lang="zh-CN" sz="1800" kern="100">
                          <a:effectLst/>
                          <a:latin typeface="Times New Roman"/>
                          <a:ea typeface="宋体"/>
                        </a:rPr>
                        <a:t>的长度。</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LEN(‘2008</a:t>
                      </a:r>
                      <a:r>
                        <a:rPr lang="zh-CN" sz="1800" kern="100">
                          <a:effectLst/>
                          <a:latin typeface="Times New Roman"/>
                          <a:ea typeface="宋体"/>
                        </a:rPr>
                        <a:t>北京奥运会</a:t>
                      </a:r>
                      <a:r>
                        <a:rPr lang="en-US" sz="1800" kern="100">
                          <a:effectLst/>
                          <a:latin typeface="Times New Roman"/>
                          <a:ea typeface="宋体"/>
                        </a:rPr>
                        <a:t>’)</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14</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4385">
                <a:tc>
                  <a:txBody>
                    <a:bodyPr/>
                    <a:lstStyle/>
                    <a:p>
                      <a:pPr algn="just" fontAlgn="ctr">
                        <a:spcAft>
                          <a:spcPts val="0"/>
                        </a:spcAft>
                      </a:pPr>
                      <a:r>
                        <a:rPr lang="en-US" sz="1800" kern="100">
                          <a:effectLst/>
                          <a:latin typeface="Times New Roman"/>
                          <a:ea typeface="宋体"/>
                        </a:rPr>
                        <a:t>LIKE(s1,s2)</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a:t>
                      </a:r>
                      <a:r>
                        <a:rPr lang="en-US" sz="1800" kern="100">
                          <a:effectLst/>
                          <a:latin typeface="Times New Roman"/>
                          <a:ea typeface="宋体"/>
                        </a:rPr>
                        <a:t>s1</a:t>
                      </a:r>
                      <a:r>
                        <a:rPr lang="zh-CN" sz="1800" kern="100">
                          <a:effectLst/>
                          <a:latin typeface="Times New Roman"/>
                          <a:ea typeface="宋体"/>
                        </a:rPr>
                        <a:t>字符表达式是否与</a:t>
                      </a:r>
                      <a:r>
                        <a:rPr lang="en-US" sz="1800" kern="100">
                          <a:effectLst/>
                          <a:latin typeface="Times New Roman"/>
                          <a:ea typeface="宋体"/>
                        </a:rPr>
                        <a:t>s2</a:t>
                      </a:r>
                      <a:r>
                        <a:rPr lang="zh-CN" sz="1800" kern="100">
                          <a:effectLst/>
                          <a:latin typeface="Times New Roman"/>
                          <a:ea typeface="宋体"/>
                        </a:rPr>
                        <a:t>字符表达式相匹配，当两串对应字符都匹配时结果为</a:t>
                      </a:r>
                      <a:r>
                        <a:rPr lang="en-US" sz="1800" kern="100">
                          <a:effectLst/>
                          <a:latin typeface="Times New Roman"/>
                          <a:ea typeface="宋体"/>
                        </a:rPr>
                        <a:t>.T.</a:t>
                      </a:r>
                      <a:r>
                        <a:rPr lang="zh-CN" sz="1800" kern="100">
                          <a:effectLst/>
                          <a:latin typeface="Times New Roman"/>
                          <a:ea typeface="宋体"/>
                        </a:rPr>
                        <a:t>；否则为</a:t>
                      </a:r>
                      <a:r>
                        <a:rPr lang="en-US" sz="1800" kern="100">
                          <a:effectLst/>
                          <a:latin typeface="Times New Roman"/>
                          <a:ea typeface="宋体"/>
                        </a:rPr>
                        <a:t>.F.</a:t>
                      </a:r>
                      <a:r>
                        <a:rPr lang="zh-CN" sz="1800" kern="100">
                          <a:effectLst/>
                          <a:latin typeface="Times New Roman"/>
                          <a:ea typeface="宋体"/>
                        </a:rPr>
                        <a:t>；</a:t>
                      </a:r>
                      <a:r>
                        <a:rPr lang="en-US" sz="1800" kern="100">
                          <a:effectLst/>
                          <a:latin typeface="Times New Roman"/>
                          <a:ea typeface="宋体"/>
                        </a:rPr>
                        <a:t>s1</a:t>
                      </a:r>
                      <a:r>
                        <a:rPr lang="zh-CN" sz="1800" kern="100">
                          <a:effectLst/>
                          <a:latin typeface="Times New Roman"/>
                          <a:ea typeface="宋体"/>
                        </a:rPr>
                        <a:t>中可用通配符：</a:t>
                      </a:r>
                      <a:r>
                        <a:rPr lang="en-US" sz="1800" kern="100">
                          <a:effectLst/>
                          <a:latin typeface="Times New Roman"/>
                          <a:ea typeface="宋体"/>
                        </a:rPr>
                        <a:t>*</a:t>
                      </a:r>
                      <a:r>
                        <a:rPr lang="zh-CN" sz="1800" kern="100">
                          <a:effectLst/>
                          <a:latin typeface="Times New Roman"/>
                          <a:ea typeface="宋体"/>
                        </a:rPr>
                        <a:t>、</a:t>
                      </a:r>
                      <a:r>
                        <a:rPr lang="en-US" sz="1800" kern="100">
                          <a:effectLst/>
                          <a:latin typeface="Times New Roman"/>
                          <a:ea typeface="宋体"/>
                        </a:rPr>
                        <a:t>?</a:t>
                      </a:r>
                      <a:r>
                        <a:rPr lang="zh-CN" sz="1800" kern="100">
                          <a:effectLst/>
                          <a:latin typeface="Times New Roman"/>
                          <a:ea typeface="宋体"/>
                        </a:rPr>
                        <a:t>。</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LIKE([ab*],[abcd])</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a:effectLst/>
                          <a:latin typeface="Times New Roman"/>
                          <a:ea typeface="宋体"/>
                        </a:rPr>
                        <a:t>LOWER(s)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字符型。将串</a:t>
                      </a:r>
                      <a:r>
                        <a:rPr lang="en-US" sz="1800" kern="100">
                          <a:effectLst/>
                          <a:latin typeface="Times New Roman"/>
                          <a:ea typeface="宋体"/>
                        </a:rPr>
                        <a:t>s</a:t>
                      </a:r>
                      <a:r>
                        <a:rPr lang="zh-CN" sz="1800" kern="100">
                          <a:effectLst/>
                          <a:latin typeface="Times New Roman"/>
                          <a:ea typeface="宋体"/>
                        </a:rPr>
                        <a:t>中的大写字母改为小写</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LOWER(‘FoxPro’)</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foxpro</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6256">
                <a:tc>
                  <a:txBody>
                    <a:bodyPr/>
                    <a:lstStyle/>
                    <a:p>
                      <a:pPr algn="just" fontAlgn="ctr">
                        <a:spcAft>
                          <a:spcPts val="0"/>
                        </a:spcAft>
                      </a:pPr>
                      <a:r>
                        <a:rPr lang="en-US" sz="1800" kern="100">
                          <a:effectLst/>
                          <a:latin typeface="Times New Roman"/>
                          <a:ea typeface="宋体"/>
                        </a:rPr>
                        <a:t>OCCURS(s1,s2)</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数值型。子串</a:t>
                      </a:r>
                      <a:r>
                        <a:rPr lang="en-US" sz="1800" kern="100">
                          <a:effectLst/>
                          <a:latin typeface="Times New Roman"/>
                          <a:ea typeface="宋体"/>
                        </a:rPr>
                        <a:t>s1</a:t>
                      </a:r>
                      <a:r>
                        <a:rPr lang="zh-CN" sz="1800" kern="100">
                          <a:effectLst/>
                          <a:latin typeface="Times New Roman"/>
                          <a:ea typeface="宋体"/>
                        </a:rPr>
                        <a:t>在串</a:t>
                      </a:r>
                      <a:r>
                        <a:rPr lang="en-US" sz="1800" kern="100">
                          <a:effectLst/>
                          <a:latin typeface="Times New Roman"/>
                          <a:ea typeface="宋体"/>
                        </a:rPr>
                        <a:t>s2</a:t>
                      </a:r>
                      <a:r>
                        <a:rPr lang="zh-CN" sz="1800" kern="100">
                          <a:effectLst/>
                          <a:latin typeface="Times New Roman"/>
                          <a:ea typeface="宋体"/>
                        </a:rPr>
                        <a:t>中出现的次数，若</a:t>
                      </a:r>
                      <a:r>
                        <a:rPr lang="en-US" sz="1800" kern="100">
                          <a:effectLst/>
                          <a:latin typeface="Times New Roman"/>
                          <a:ea typeface="宋体"/>
                        </a:rPr>
                        <a:t>s1</a:t>
                      </a:r>
                      <a:r>
                        <a:rPr lang="zh-CN" sz="1800" kern="100">
                          <a:effectLst/>
                          <a:latin typeface="Times New Roman"/>
                          <a:ea typeface="宋体"/>
                        </a:rPr>
                        <a:t>不是</a:t>
                      </a:r>
                      <a:r>
                        <a:rPr lang="en-US" sz="1800" kern="100">
                          <a:effectLst/>
                          <a:latin typeface="Times New Roman"/>
                          <a:ea typeface="宋体"/>
                        </a:rPr>
                        <a:t>s2</a:t>
                      </a:r>
                      <a:r>
                        <a:rPr lang="zh-CN" sz="1800" kern="100">
                          <a:effectLst/>
                          <a:latin typeface="Times New Roman"/>
                          <a:ea typeface="宋体"/>
                        </a:rPr>
                        <a:t>的子串，则返回</a:t>
                      </a:r>
                      <a:r>
                        <a:rPr lang="en-US" sz="1800" kern="100">
                          <a:effectLst/>
                          <a:latin typeface="Times New Roman"/>
                          <a:ea typeface="宋体"/>
                        </a:rPr>
                        <a:t>0</a:t>
                      </a:r>
                      <a:r>
                        <a:rPr lang="zh-CN" sz="1800" kern="100">
                          <a:effectLst/>
                          <a:latin typeface="Times New Roman"/>
                          <a:ea typeface="宋体"/>
                        </a:rPr>
                        <a:t>。</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OCCURS([ab],[abcdabefabdeadbg])</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3</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a:effectLst/>
                          <a:latin typeface="Times New Roman"/>
                          <a:ea typeface="宋体"/>
                        </a:rPr>
                        <a:t>REPLICATE(s,n)</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字符型。生成</a:t>
                      </a:r>
                      <a:r>
                        <a:rPr lang="en-US" sz="1800" kern="100">
                          <a:effectLst/>
                          <a:latin typeface="Times New Roman"/>
                          <a:ea typeface="宋体"/>
                        </a:rPr>
                        <a:t>n</a:t>
                      </a:r>
                      <a:r>
                        <a:rPr lang="zh-CN" sz="1800" kern="100">
                          <a:effectLst/>
                          <a:latin typeface="Times New Roman"/>
                          <a:ea typeface="宋体"/>
                        </a:rPr>
                        <a:t>个串</a:t>
                      </a:r>
                      <a:r>
                        <a:rPr lang="en-US" sz="1800" kern="100">
                          <a:effectLst/>
                          <a:latin typeface="Times New Roman"/>
                          <a:ea typeface="宋体"/>
                        </a:rPr>
                        <a:t>s</a:t>
                      </a:r>
                      <a:r>
                        <a:rPr lang="zh-CN" sz="1800" kern="100">
                          <a:effectLst/>
                          <a:latin typeface="Times New Roman"/>
                          <a:ea typeface="宋体"/>
                        </a:rPr>
                        <a:t>组成的新串。</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REPLICATE(‘Fox’,2)</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FoxFox</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a:effectLst/>
                          <a:latin typeface="Times New Roman"/>
                          <a:ea typeface="宋体"/>
                        </a:rPr>
                        <a:t>RIGHT(s,n)</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字符型。从</a:t>
                      </a:r>
                      <a:r>
                        <a:rPr lang="en-US" sz="1800" kern="100">
                          <a:effectLst/>
                          <a:latin typeface="Times New Roman"/>
                          <a:ea typeface="宋体"/>
                        </a:rPr>
                        <a:t>s</a:t>
                      </a:r>
                      <a:r>
                        <a:rPr lang="zh-CN" sz="1800" kern="100">
                          <a:effectLst/>
                          <a:latin typeface="Times New Roman"/>
                          <a:ea typeface="宋体"/>
                        </a:rPr>
                        <a:t>的右边取</a:t>
                      </a:r>
                      <a:r>
                        <a:rPr lang="en-US" sz="1800" kern="100">
                          <a:effectLst/>
                          <a:latin typeface="Times New Roman"/>
                          <a:ea typeface="宋体"/>
                        </a:rPr>
                        <a:t>n</a:t>
                      </a:r>
                      <a:r>
                        <a:rPr lang="zh-CN" sz="1800" kern="100">
                          <a:effectLst/>
                          <a:latin typeface="Times New Roman"/>
                          <a:ea typeface="宋体"/>
                        </a:rPr>
                        <a:t>个字符。</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RIGHT(“Visual FoxPro”,6)</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FoxPro</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2804075" y="188640"/>
            <a:ext cx="35323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2-10  </a:t>
            </a:r>
            <a:r>
              <a:rPr lang="zh-CN" altLang="en-US" dirty="0">
                <a:solidFill>
                  <a:srgbClr val="FFFFFF"/>
                </a:solidFill>
                <a:latin typeface="Arial" pitchFamily="34" charset="0"/>
                <a:ea typeface="黑体" pitchFamily="49" charset="-122"/>
              </a:rPr>
              <a:t>常用的字符</a:t>
            </a:r>
            <a:r>
              <a:rPr lang="zh-CN" altLang="en-US" dirty="0" smtClean="0">
                <a:solidFill>
                  <a:srgbClr val="FFFFFF"/>
                </a:solidFill>
                <a:latin typeface="Arial" pitchFamily="34" charset="0"/>
                <a:ea typeface="黑体" pitchFamily="49" charset="-122"/>
              </a:rPr>
              <a:t>型函数（二）</a:t>
            </a:r>
            <a:endParaRPr lang="zh-CN" altLang="en-US" dirty="0">
              <a:solidFill>
                <a:srgbClr val="FFFFFF"/>
              </a:solidFill>
              <a:latin typeface="Arial" pitchFamily="34" charset="0"/>
              <a:ea typeface="黑体" pitchFamily="49" charset="-122"/>
            </a:endParaRPr>
          </a:p>
        </p:txBody>
      </p:sp>
    </p:spTree>
    <p:extLst>
      <p:ext uri="{BB962C8B-B14F-4D97-AF65-F5344CB8AC3E}">
        <p14:creationId xmlns:p14="http://schemas.microsoft.com/office/powerpoint/2010/main" val="1884908343"/>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63906222"/>
              </p:ext>
            </p:extLst>
          </p:nvPr>
        </p:nvGraphicFramePr>
        <p:xfrm>
          <a:off x="152045" y="796632"/>
          <a:ext cx="8812443" cy="5440680"/>
        </p:xfrm>
        <a:graphic>
          <a:graphicData uri="http://schemas.openxmlformats.org/drawingml/2006/table">
            <a:tbl>
              <a:tblPr firstRow="1" firstCol="1" lastRow="1" lastCol="1" bandRow="1" bandCol="1"/>
              <a:tblGrid>
                <a:gridCol w="2251728"/>
                <a:gridCol w="2157776"/>
                <a:gridCol w="3151336"/>
                <a:gridCol w="1251603"/>
              </a:tblGrid>
              <a:tr h="118128">
                <a:tc>
                  <a:txBody>
                    <a:bodyPr/>
                    <a:lstStyle/>
                    <a:p>
                      <a:pPr algn="just" fontAlgn="ctr">
                        <a:spcAft>
                          <a:spcPts val="0"/>
                        </a:spcAft>
                      </a:pPr>
                      <a:r>
                        <a:rPr lang="zh-CN" sz="1700" kern="100" dirty="0">
                          <a:effectLst/>
                          <a:latin typeface="Times New Roman"/>
                          <a:ea typeface="宋体"/>
                        </a:rPr>
                        <a:t>函数名称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dirty="0">
                          <a:effectLst/>
                          <a:latin typeface="Times New Roman"/>
                          <a:ea typeface="宋体"/>
                        </a:rPr>
                        <a:t>功能描述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举</a:t>
                      </a:r>
                      <a:r>
                        <a:rPr lang="en-US" sz="1700" kern="100">
                          <a:effectLst/>
                          <a:latin typeface="Times New Roman"/>
                          <a:ea typeface="宋体"/>
                        </a:rPr>
                        <a:t>      </a:t>
                      </a:r>
                      <a:r>
                        <a:rPr lang="zh-CN" sz="1700" kern="100">
                          <a:effectLst/>
                          <a:latin typeface="Times New Roman"/>
                          <a:ea typeface="宋体"/>
                        </a:rPr>
                        <a:t>例</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结果</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700" kern="100" dirty="0">
                          <a:effectLst/>
                          <a:latin typeface="Times New Roman"/>
                          <a:ea typeface="宋体"/>
                        </a:rPr>
                        <a:t>SPACE(n)</a:t>
                      </a:r>
                      <a:endParaRPr lang="zh-CN" sz="17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字符型。生成</a:t>
                      </a:r>
                      <a:r>
                        <a:rPr lang="en-US" sz="1700" kern="100">
                          <a:effectLst/>
                          <a:latin typeface="Times New Roman"/>
                          <a:ea typeface="宋体"/>
                        </a:rPr>
                        <a:t>n</a:t>
                      </a:r>
                      <a:r>
                        <a:rPr lang="zh-CN" sz="1700" kern="100">
                          <a:effectLst/>
                          <a:latin typeface="Times New Roman"/>
                          <a:ea typeface="宋体"/>
                        </a:rPr>
                        <a:t>个空格的一个字符串。</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700" kern="100">
                          <a:effectLst/>
                          <a:latin typeface="Times New Roman"/>
                          <a:ea typeface="宋体"/>
                        </a:rPr>
                        <a:t>LEN(SPACE(18)-SPACE(5))</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700" kern="100">
                          <a:effectLst/>
                          <a:latin typeface="Times New Roman"/>
                          <a:ea typeface="宋体"/>
                        </a:rPr>
                        <a:t>23</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2513">
                <a:tc>
                  <a:txBody>
                    <a:bodyPr/>
                    <a:lstStyle/>
                    <a:p>
                      <a:pPr algn="just" fontAlgn="ctr">
                        <a:spcAft>
                          <a:spcPts val="0"/>
                        </a:spcAft>
                      </a:pPr>
                      <a:r>
                        <a:rPr lang="en-US" sz="1700" kern="100">
                          <a:effectLst/>
                          <a:latin typeface="Times New Roman"/>
                          <a:ea typeface="宋体"/>
                        </a:rPr>
                        <a:t>STUFF(s1,n1,n2[,s2])</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字符型。用</a:t>
                      </a:r>
                      <a:r>
                        <a:rPr lang="en-US" sz="1700" kern="100">
                          <a:effectLst/>
                          <a:latin typeface="Times New Roman"/>
                          <a:ea typeface="宋体"/>
                        </a:rPr>
                        <a:t>s2</a:t>
                      </a:r>
                      <a:r>
                        <a:rPr lang="zh-CN" sz="1700" kern="100">
                          <a:effectLst/>
                          <a:latin typeface="Times New Roman"/>
                          <a:ea typeface="宋体"/>
                        </a:rPr>
                        <a:t>替换</a:t>
                      </a:r>
                      <a:r>
                        <a:rPr lang="en-US" sz="1700" kern="100">
                          <a:effectLst/>
                          <a:latin typeface="Times New Roman"/>
                          <a:ea typeface="宋体"/>
                        </a:rPr>
                        <a:t>s1</a:t>
                      </a:r>
                      <a:r>
                        <a:rPr lang="zh-CN" sz="1700" kern="100">
                          <a:effectLst/>
                          <a:latin typeface="Times New Roman"/>
                          <a:ea typeface="宋体"/>
                        </a:rPr>
                        <a:t>中从</a:t>
                      </a:r>
                      <a:r>
                        <a:rPr lang="en-US" sz="1700" kern="100">
                          <a:effectLst/>
                          <a:latin typeface="Times New Roman"/>
                          <a:ea typeface="宋体"/>
                        </a:rPr>
                        <a:t>n1</a:t>
                      </a:r>
                      <a:r>
                        <a:rPr lang="zh-CN" sz="1700" kern="100">
                          <a:effectLst/>
                          <a:latin typeface="Times New Roman"/>
                          <a:ea typeface="宋体"/>
                        </a:rPr>
                        <a:t>开始的</a:t>
                      </a:r>
                      <a:r>
                        <a:rPr lang="en-US" sz="1700" kern="100">
                          <a:effectLst/>
                          <a:latin typeface="Times New Roman"/>
                          <a:ea typeface="宋体"/>
                        </a:rPr>
                        <a:t>n2</a:t>
                      </a:r>
                      <a:r>
                        <a:rPr lang="zh-CN" sz="1700" kern="100">
                          <a:effectLst/>
                          <a:latin typeface="Times New Roman"/>
                          <a:ea typeface="宋体"/>
                        </a:rPr>
                        <a:t>个字符。如果</a:t>
                      </a:r>
                      <a:r>
                        <a:rPr lang="en-US" sz="1700" kern="100">
                          <a:effectLst/>
                          <a:latin typeface="Times New Roman"/>
                          <a:ea typeface="宋体"/>
                        </a:rPr>
                        <a:t>s2</a:t>
                      </a:r>
                      <a:r>
                        <a:rPr lang="zh-CN" sz="1700" kern="100">
                          <a:effectLst/>
                          <a:latin typeface="Times New Roman"/>
                          <a:ea typeface="宋体"/>
                        </a:rPr>
                        <a:t>是空字符串，则从</a:t>
                      </a:r>
                      <a:r>
                        <a:rPr lang="en-US" sz="1700" kern="100">
                          <a:effectLst/>
                          <a:latin typeface="Times New Roman"/>
                          <a:ea typeface="宋体"/>
                        </a:rPr>
                        <a:t>s1</a:t>
                      </a:r>
                      <a:r>
                        <a:rPr lang="zh-CN" sz="1700" kern="100">
                          <a:effectLst/>
                          <a:latin typeface="Times New Roman"/>
                          <a:ea typeface="宋体"/>
                        </a:rPr>
                        <a:t>中删除用</a:t>
                      </a:r>
                      <a:r>
                        <a:rPr lang="en-US" sz="1700" kern="100">
                          <a:effectLst/>
                          <a:latin typeface="Times New Roman"/>
                          <a:ea typeface="宋体"/>
                        </a:rPr>
                        <a:t>n2</a:t>
                      </a:r>
                      <a:r>
                        <a:rPr lang="zh-CN" sz="1700" kern="100">
                          <a:effectLst/>
                          <a:latin typeface="Times New Roman"/>
                          <a:ea typeface="宋体"/>
                        </a:rPr>
                        <a:t>指定的字符数目。要替换的字符数目。如果</a:t>
                      </a:r>
                      <a:r>
                        <a:rPr lang="en-US" sz="1700" kern="100">
                          <a:effectLst/>
                          <a:latin typeface="Times New Roman"/>
                          <a:ea typeface="宋体"/>
                        </a:rPr>
                        <a:t>n2</a:t>
                      </a:r>
                      <a:r>
                        <a:rPr lang="zh-CN" sz="1700" kern="100">
                          <a:effectLst/>
                          <a:latin typeface="Times New Roman"/>
                          <a:ea typeface="宋体"/>
                        </a:rPr>
                        <a:t>是</a:t>
                      </a:r>
                      <a:r>
                        <a:rPr lang="en-US" sz="1700" kern="100">
                          <a:effectLst/>
                          <a:latin typeface="Times New Roman"/>
                          <a:ea typeface="宋体"/>
                        </a:rPr>
                        <a:t>0</a:t>
                      </a:r>
                      <a:r>
                        <a:rPr lang="zh-CN" sz="1700" kern="100">
                          <a:effectLst/>
                          <a:latin typeface="Times New Roman"/>
                          <a:ea typeface="宋体"/>
                        </a:rPr>
                        <a:t>，则替换字符串</a:t>
                      </a:r>
                      <a:r>
                        <a:rPr lang="en-US" sz="1700" kern="100">
                          <a:effectLst/>
                          <a:latin typeface="Times New Roman"/>
                          <a:ea typeface="宋体"/>
                        </a:rPr>
                        <a:t> s2 </a:t>
                      </a:r>
                      <a:r>
                        <a:rPr lang="zh-CN" sz="1700" kern="100">
                          <a:effectLst/>
                          <a:latin typeface="Times New Roman"/>
                          <a:ea typeface="宋体"/>
                        </a:rPr>
                        <a:t>插入到</a:t>
                      </a:r>
                      <a:r>
                        <a:rPr lang="en-US" sz="1700" kern="100">
                          <a:effectLst/>
                          <a:latin typeface="Times New Roman"/>
                          <a:ea typeface="宋体"/>
                        </a:rPr>
                        <a:t>s1</a:t>
                      </a:r>
                      <a:r>
                        <a:rPr lang="zh-CN" sz="1700" kern="100">
                          <a:effectLst/>
                          <a:latin typeface="Times New Roman"/>
                          <a:ea typeface="宋体"/>
                        </a:rPr>
                        <a:t>中。</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700" kern="100">
                          <a:effectLst/>
                          <a:latin typeface="Times New Roman"/>
                          <a:ea typeface="宋体"/>
                        </a:rPr>
                        <a:t>STUFF([</a:t>
                      </a:r>
                      <a:r>
                        <a:rPr lang="zh-CN" sz="1700" kern="100">
                          <a:effectLst/>
                          <a:latin typeface="Times New Roman"/>
                          <a:ea typeface="宋体"/>
                        </a:rPr>
                        <a:t>北京奥林匹克运动会</a:t>
                      </a:r>
                      <a:r>
                        <a:rPr lang="en-US" sz="1700" kern="100">
                          <a:effectLst/>
                          <a:latin typeface="Times New Roman"/>
                          <a:ea typeface="宋体"/>
                        </a:rPr>
                        <a:t>],7,10,’</a:t>
                      </a:r>
                      <a:r>
                        <a:rPr lang="zh-CN" sz="1700" kern="100">
                          <a:effectLst/>
                          <a:latin typeface="Times New Roman"/>
                          <a:ea typeface="宋体"/>
                        </a:rPr>
                        <a:t>运</a:t>
                      </a:r>
                      <a:r>
                        <a:rPr lang="en-US" sz="1700" kern="100">
                          <a:effectLst/>
                          <a:latin typeface="Times New Roman"/>
                          <a:ea typeface="宋体"/>
                        </a:rPr>
                        <a:t>’)</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北京奥运会</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6256">
                <a:tc>
                  <a:txBody>
                    <a:bodyPr/>
                    <a:lstStyle/>
                    <a:p>
                      <a:pPr algn="just" fontAlgn="ctr">
                        <a:spcAft>
                          <a:spcPts val="0"/>
                        </a:spcAft>
                      </a:pPr>
                      <a:r>
                        <a:rPr lang="en-US" sz="1700" kern="100">
                          <a:effectLst/>
                          <a:latin typeface="Times New Roman"/>
                          <a:ea typeface="宋体"/>
                        </a:rPr>
                        <a:t>SUBSTR(s,n1[,n2])</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字符型。从</a:t>
                      </a:r>
                      <a:r>
                        <a:rPr lang="en-US" sz="1700" kern="100">
                          <a:effectLst/>
                          <a:latin typeface="Times New Roman"/>
                          <a:ea typeface="宋体"/>
                        </a:rPr>
                        <a:t>s</a:t>
                      </a:r>
                      <a:r>
                        <a:rPr lang="zh-CN" sz="1700" kern="100">
                          <a:effectLst/>
                          <a:latin typeface="Times New Roman"/>
                          <a:ea typeface="宋体"/>
                        </a:rPr>
                        <a:t>的第</a:t>
                      </a:r>
                      <a:r>
                        <a:rPr lang="en-US" sz="1700" kern="100">
                          <a:effectLst/>
                          <a:latin typeface="Times New Roman"/>
                          <a:ea typeface="宋体"/>
                        </a:rPr>
                        <a:t>n1</a:t>
                      </a:r>
                      <a:r>
                        <a:rPr lang="zh-CN" sz="1700" kern="100">
                          <a:effectLst/>
                          <a:latin typeface="Times New Roman"/>
                          <a:ea typeface="宋体"/>
                        </a:rPr>
                        <a:t>个字符开始，取</a:t>
                      </a:r>
                      <a:r>
                        <a:rPr lang="en-US" sz="1700" kern="100">
                          <a:effectLst/>
                          <a:latin typeface="Times New Roman"/>
                          <a:ea typeface="宋体"/>
                        </a:rPr>
                        <a:t>n2</a:t>
                      </a:r>
                      <a:r>
                        <a:rPr lang="zh-CN" sz="1700" kern="100">
                          <a:effectLst/>
                          <a:latin typeface="Times New Roman"/>
                          <a:ea typeface="宋体"/>
                        </a:rPr>
                        <a:t>个字符，组成新串，</a:t>
                      </a:r>
                      <a:r>
                        <a:rPr lang="en-US" sz="1700" kern="100">
                          <a:effectLst/>
                          <a:latin typeface="Times New Roman"/>
                          <a:ea typeface="宋体"/>
                        </a:rPr>
                        <a:t>n2</a:t>
                      </a:r>
                      <a:r>
                        <a:rPr lang="zh-CN" sz="1700" kern="100">
                          <a:effectLst/>
                          <a:latin typeface="Times New Roman"/>
                          <a:ea typeface="宋体"/>
                        </a:rPr>
                        <a:t>缺省指从</a:t>
                      </a:r>
                      <a:r>
                        <a:rPr lang="en-US" sz="1700" kern="100">
                          <a:effectLst/>
                          <a:latin typeface="Times New Roman"/>
                          <a:ea typeface="宋体"/>
                        </a:rPr>
                        <a:t>n1</a:t>
                      </a:r>
                      <a:r>
                        <a:rPr lang="zh-CN" sz="1700" kern="100">
                          <a:effectLst/>
                          <a:latin typeface="Times New Roman"/>
                          <a:ea typeface="宋体"/>
                        </a:rPr>
                        <a:t>一直取到最后。</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700" kern="100">
                          <a:effectLst/>
                          <a:latin typeface="Times New Roman"/>
                          <a:ea typeface="宋体"/>
                        </a:rPr>
                        <a:t>SUBSTR(“</a:t>
                      </a:r>
                      <a:r>
                        <a:rPr lang="zh-CN" sz="1700" kern="100">
                          <a:effectLst/>
                          <a:latin typeface="Times New Roman"/>
                          <a:ea typeface="宋体"/>
                        </a:rPr>
                        <a:t>北京奥运会</a:t>
                      </a:r>
                      <a:r>
                        <a:rPr lang="en-US" sz="1700" kern="100">
                          <a:effectLst/>
                          <a:latin typeface="Times New Roman"/>
                          <a:ea typeface="宋体"/>
                        </a:rPr>
                        <a:t>”,5,6)</a:t>
                      </a:r>
                      <a:endParaRPr lang="zh-CN" sz="17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奥运会</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889">
                <a:tc>
                  <a:txBody>
                    <a:bodyPr/>
                    <a:lstStyle/>
                    <a:p>
                      <a:pPr algn="just" fontAlgn="ctr">
                        <a:spcAft>
                          <a:spcPts val="0"/>
                        </a:spcAft>
                      </a:pPr>
                      <a:r>
                        <a:rPr lang="en-US" sz="1700" kern="100" dirty="0">
                          <a:effectLst/>
                          <a:latin typeface="Times New Roman"/>
                          <a:ea typeface="宋体"/>
                        </a:rPr>
                        <a:t>TRANSFORM(en,[</a:t>
                      </a:r>
                      <a:r>
                        <a:rPr lang="en-US" sz="1700" kern="100" dirty="0" err="1">
                          <a:effectLst/>
                          <a:latin typeface="Times New Roman"/>
                          <a:ea typeface="宋体"/>
                        </a:rPr>
                        <a:t>cF</a:t>
                      </a:r>
                      <a:r>
                        <a:rPr lang="en-US" sz="1700" kern="100" dirty="0">
                          <a:effectLst/>
                          <a:latin typeface="Times New Roman"/>
                          <a:ea typeface="宋体"/>
                        </a:rPr>
                        <a:t>])</a:t>
                      </a:r>
                      <a:endParaRPr lang="zh-CN" sz="17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700" kern="100">
                          <a:effectLst/>
                          <a:latin typeface="Times New Roman"/>
                          <a:ea typeface="宋体"/>
                        </a:rPr>
                        <a:t>字符型。以指定的格式</a:t>
                      </a:r>
                      <a:r>
                        <a:rPr lang="en-US" sz="1700" kern="100">
                          <a:effectLst/>
                          <a:latin typeface="Times New Roman"/>
                          <a:ea typeface="宋体"/>
                        </a:rPr>
                        <a:t>cF</a:t>
                      </a:r>
                      <a:r>
                        <a:rPr lang="zh-CN" sz="1700" kern="100">
                          <a:effectLst/>
                          <a:latin typeface="Times New Roman"/>
                          <a:ea typeface="宋体"/>
                        </a:rPr>
                        <a:t>输出字符表达式或数值表达式</a:t>
                      </a:r>
                      <a:r>
                        <a:rPr lang="en-US" sz="1700" kern="100">
                          <a:effectLst/>
                          <a:latin typeface="Times New Roman"/>
                          <a:ea typeface="宋体"/>
                        </a:rPr>
                        <a:t>en</a:t>
                      </a:r>
                      <a:r>
                        <a:rPr lang="zh-CN" sz="1700" kern="100">
                          <a:effectLst/>
                          <a:latin typeface="Times New Roman"/>
                          <a:ea typeface="宋体"/>
                        </a:rPr>
                        <a:t>。详细使用情况，请参见第</a:t>
                      </a:r>
                      <a:r>
                        <a:rPr lang="en-US" sz="1700" kern="100">
                          <a:effectLst/>
                          <a:latin typeface="Times New Roman"/>
                          <a:ea typeface="宋体"/>
                        </a:rPr>
                        <a:t>7</a:t>
                      </a:r>
                      <a:r>
                        <a:rPr lang="zh-CN" sz="1700" kern="100">
                          <a:effectLst/>
                          <a:latin typeface="Times New Roman"/>
                          <a:ea typeface="宋体"/>
                        </a:rPr>
                        <a:t>章</a:t>
                      </a:r>
                      <a:r>
                        <a:rPr lang="en-US" sz="1700" kern="100">
                          <a:effectLst/>
                          <a:latin typeface="Times New Roman"/>
                          <a:ea typeface="宋体"/>
                        </a:rPr>
                        <a:t>@...SAY</a:t>
                      </a:r>
                      <a:r>
                        <a:rPr lang="zh-CN" sz="1700" kern="100">
                          <a:effectLst/>
                          <a:latin typeface="Times New Roman"/>
                          <a:ea typeface="宋体"/>
                        </a:rPr>
                        <a:t>的使用。</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700" kern="100">
                          <a:effectLst/>
                          <a:latin typeface="Times New Roman"/>
                          <a:ea typeface="宋体"/>
                        </a:rPr>
                        <a:t>?TRANSFORM(12.34, '$$$$.99')</a:t>
                      </a:r>
                      <a:endParaRPr lang="zh-CN" sz="1700" kern="100">
                        <a:effectLst/>
                        <a:latin typeface="Times New Roman"/>
                        <a:ea typeface="宋体"/>
                      </a:endParaRPr>
                    </a:p>
                    <a:p>
                      <a:pPr algn="just" fontAlgn="ctr">
                        <a:spcAft>
                          <a:spcPts val="0"/>
                        </a:spcAft>
                      </a:pPr>
                      <a:r>
                        <a:rPr lang="pt-BR" sz="1700" kern="100">
                          <a:effectLst/>
                          <a:latin typeface="Times New Roman"/>
                          <a:ea typeface="宋体"/>
                        </a:rPr>
                        <a:t>?TRANSFORM("abc","@!")</a:t>
                      </a:r>
                      <a:endParaRPr lang="zh-CN" sz="1700" kern="100">
                        <a:effectLst/>
                        <a:latin typeface="Times New Roman"/>
                        <a:ea typeface="宋体"/>
                      </a:endParaRPr>
                    </a:p>
                    <a:p>
                      <a:pPr algn="just" fontAlgn="ctr">
                        <a:spcAft>
                          <a:spcPts val="0"/>
                        </a:spcAft>
                      </a:pPr>
                      <a:r>
                        <a:rPr lang="pt-BR" sz="1700" kern="100">
                          <a:effectLst/>
                          <a:latin typeface="Times New Roman"/>
                          <a:ea typeface="宋体"/>
                        </a:rPr>
                        <a:t>?TRANSFORM("abc","!!X")</a:t>
                      </a:r>
                      <a:endParaRPr lang="zh-CN" sz="1700" kern="100">
                        <a:effectLst/>
                        <a:latin typeface="Times New Roman"/>
                        <a:ea typeface="宋体"/>
                      </a:endParaRPr>
                    </a:p>
                    <a:p>
                      <a:pPr algn="just" fontAlgn="ctr">
                        <a:spcAft>
                          <a:spcPts val="0"/>
                        </a:spcAft>
                      </a:pPr>
                      <a:r>
                        <a:rPr lang="pt-BR" sz="1700" kern="100">
                          <a:effectLst/>
                          <a:latin typeface="Times New Roman"/>
                          <a:ea typeface="宋体"/>
                        </a:rPr>
                        <a:t>&amp;&amp;</a:t>
                      </a:r>
                      <a:r>
                        <a:rPr lang="zh-CN" sz="1700" kern="100">
                          <a:effectLst/>
                          <a:latin typeface="Times New Roman"/>
                          <a:ea typeface="宋体"/>
                        </a:rPr>
                        <a:t>其中带有</a:t>
                      </a:r>
                      <a:r>
                        <a:rPr lang="pt-BR" sz="1700" kern="100">
                          <a:effectLst/>
                          <a:latin typeface="Times New Roman"/>
                          <a:ea typeface="宋体"/>
                        </a:rPr>
                        <a:t>“@”</a:t>
                      </a:r>
                      <a:r>
                        <a:rPr lang="zh-CN" sz="1700" kern="100">
                          <a:effectLst/>
                          <a:latin typeface="Times New Roman"/>
                          <a:ea typeface="宋体"/>
                        </a:rPr>
                        <a:t>表整体效果</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700" kern="100" dirty="0">
                          <a:effectLst/>
                          <a:latin typeface="Times New Roman"/>
                          <a:ea typeface="宋体"/>
                        </a:rPr>
                        <a:t>$12.34</a:t>
                      </a:r>
                      <a:endParaRPr lang="zh-CN" sz="1700" kern="100" dirty="0">
                        <a:effectLst/>
                        <a:latin typeface="Times New Roman"/>
                        <a:ea typeface="宋体"/>
                      </a:endParaRPr>
                    </a:p>
                    <a:p>
                      <a:pPr algn="just" fontAlgn="ctr">
                        <a:spcAft>
                          <a:spcPts val="0"/>
                        </a:spcAft>
                      </a:pPr>
                      <a:r>
                        <a:rPr lang="en-US" sz="1700" kern="100" dirty="0">
                          <a:effectLst/>
                          <a:latin typeface="Times New Roman"/>
                          <a:ea typeface="宋体"/>
                        </a:rPr>
                        <a:t>ABC</a:t>
                      </a:r>
                      <a:endParaRPr lang="zh-CN" sz="1700" kern="100" dirty="0">
                        <a:effectLst/>
                        <a:latin typeface="Times New Roman"/>
                        <a:ea typeface="宋体"/>
                      </a:endParaRPr>
                    </a:p>
                    <a:p>
                      <a:pPr algn="just" fontAlgn="ctr">
                        <a:spcAft>
                          <a:spcPts val="0"/>
                        </a:spcAft>
                      </a:pPr>
                      <a:r>
                        <a:rPr lang="en-US" sz="1700" kern="100" dirty="0" err="1">
                          <a:effectLst/>
                          <a:latin typeface="Times New Roman"/>
                          <a:ea typeface="宋体"/>
                        </a:rPr>
                        <a:t>ABc</a:t>
                      </a:r>
                      <a:endParaRPr lang="zh-CN" sz="1700" kern="100" dirty="0">
                        <a:effectLst/>
                        <a:latin typeface="Times New Roman"/>
                        <a:ea typeface="宋体"/>
                      </a:endParaRPr>
                    </a:p>
                    <a:p>
                      <a:pPr algn="just" fontAlgn="ctr">
                        <a:spcAft>
                          <a:spcPts val="0"/>
                        </a:spcAft>
                      </a:pPr>
                      <a:r>
                        <a:rPr lang="en-US" sz="1700" kern="100" dirty="0">
                          <a:effectLst/>
                          <a:latin typeface="Times New Roman"/>
                          <a:ea typeface="宋体"/>
                        </a:rPr>
                        <a:t> </a:t>
                      </a:r>
                      <a:endParaRPr lang="zh-CN" sz="17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2804075" y="188640"/>
            <a:ext cx="35323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2-10  </a:t>
            </a:r>
            <a:r>
              <a:rPr lang="zh-CN" altLang="en-US" dirty="0">
                <a:solidFill>
                  <a:srgbClr val="FFFFFF"/>
                </a:solidFill>
                <a:latin typeface="Arial" pitchFamily="34" charset="0"/>
                <a:ea typeface="黑体" pitchFamily="49" charset="-122"/>
              </a:rPr>
              <a:t>常用的字符</a:t>
            </a:r>
            <a:r>
              <a:rPr lang="zh-CN" altLang="en-US" dirty="0" smtClean="0">
                <a:solidFill>
                  <a:srgbClr val="FFFFFF"/>
                </a:solidFill>
                <a:latin typeface="Arial" pitchFamily="34" charset="0"/>
                <a:ea typeface="黑体" pitchFamily="49" charset="-122"/>
              </a:rPr>
              <a:t>型函数（三）</a:t>
            </a:r>
            <a:endParaRPr lang="zh-CN" altLang="en-US" dirty="0">
              <a:solidFill>
                <a:srgbClr val="FFFFFF"/>
              </a:solidFill>
              <a:latin typeface="Arial" pitchFamily="34" charset="0"/>
              <a:ea typeface="黑体" pitchFamily="49" charset="-122"/>
            </a:endParaRPr>
          </a:p>
        </p:txBody>
      </p:sp>
    </p:spTree>
    <p:extLst>
      <p:ext uri="{BB962C8B-B14F-4D97-AF65-F5344CB8AC3E}">
        <p14:creationId xmlns:p14="http://schemas.microsoft.com/office/powerpoint/2010/main" val="2635324045"/>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718403719"/>
              </p:ext>
            </p:extLst>
          </p:nvPr>
        </p:nvGraphicFramePr>
        <p:xfrm>
          <a:off x="179512" y="620688"/>
          <a:ext cx="8775742" cy="4389120"/>
        </p:xfrm>
        <a:graphic>
          <a:graphicData uri="http://schemas.openxmlformats.org/drawingml/2006/table">
            <a:tbl>
              <a:tblPr firstRow="1" firstCol="1" lastRow="1" lastCol="1" bandRow="1" bandCol="1"/>
              <a:tblGrid>
                <a:gridCol w="2378728"/>
                <a:gridCol w="2157776"/>
                <a:gridCol w="2880320"/>
                <a:gridCol w="1358918"/>
              </a:tblGrid>
              <a:tr h="118128">
                <a:tc>
                  <a:txBody>
                    <a:bodyPr/>
                    <a:lstStyle/>
                    <a:p>
                      <a:pPr algn="just" fontAlgn="ctr">
                        <a:spcAft>
                          <a:spcPts val="0"/>
                        </a:spcAft>
                      </a:pPr>
                      <a:r>
                        <a:rPr lang="zh-CN" sz="1800" kern="100" dirty="0">
                          <a:effectLst/>
                          <a:latin typeface="Times New Roman"/>
                          <a:ea typeface="宋体"/>
                        </a:rPr>
                        <a:t>函数名称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功能描述</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59064" marR="590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889">
                <a:tc>
                  <a:txBody>
                    <a:bodyPr/>
                    <a:lstStyle/>
                    <a:p>
                      <a:pPr algn="just" fontAlgn="ctr">
                        <a:spcAft>
                          <a:spcPts val="0"/>
                        </a:spcAft>
                      </a:pPr>
                      <a:r>
                        <a:rPr lang="en-US" sz="1800" kern="100" dirty="0">
                          <a:effectLst/>
                          <a:latin typeface="Times New Roman"/>
                          <a:ea typeface="宋体"/>
                        </a:rPr>
                        <a:t>TRANSFORM(en,[</a:t>
                      </a:r>
                      <a:r>
                        <a:rPr lang="en-US" sz="1800" kern="100" dirty="0" err="1">
                          <a:effectLst/>
                          <a:latin typeface="Times New Roman"/>
                          <a:ea typeface="宋体"/>
                        </a:rPr>
                        <a:t>cF</a:t>
                      </a:r>
                      <a:r>
                        <a:rPr lang="en-US" sz="1800" kern="100" dirty="0">
                          <a:effectLst/>
                          <a:latin typeface="Times New Roman"/>
                          <a:ea typeface="宋体"/>
                        </a:rPr>
                        <a:t>])</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字符型。以指定的格式</a:t>
                      </a:r>
                      <a:r>
                        <a:rPr lang="en-US" sz="1800" kern="100">
                          <a:effectLst/>
                          <a:latin typeface="Times New Roman"/>
                          <a:ea typeface="宋体"/>
                        </a:rPr>
                        <a:t>cF</a:t>
                      </a:r>
                      <a:r>
                        <a:rPr lang="zh-CN" sz="1800" kern="100">
                          <a:effectLst/>
                          <a:latin typeface="Times New Roman"/>
                          <a:ea typeface="宋体"/>
                        </a:rPr>
                        <a:t>输出字符表达式或数值表达式</a:t>
                      </a:r>
                      <a:r>
                        <a:rPr lang="en-US" sz="1800" kern="100">
                          <a:effectLst/>
                          <a:latin typeface="Times New Roman"/>
                          <a:ea typeface="宋体"/>
                        </a:rPr>
                        <a:t>en</a:t>
                      </a:r>
                      <a:r>
                        <a:rPr lang="zh-CN" sz="1800" kern="100">
                          <a:effectLst/>
                          <a:latin typeface="Times New Roman"/>
                          <a:ea typeface="宋体"/>
                        </a:rPr>
                        <a:t>。详细使用情况，请参见第</a:t>
                      </a:r>
                      <a:r>
                        <a:rPr lang="en-US" sz="1800" kern="100">
                          <a:effectLst/>
                          <a:latin typeface="Times New Roman"/>
                          <a:ea typeface="宋体"/>
                        </a:rPr>
                        <a:t>7</a:t>
                      </a:r>
                      <a:r>
                        <a:rPr lang="zh-CN" sz="1800" kern="100">
                          <a:effectLst/>
                          <a:latin typeface="Times New Roman"/>
                          <a:ea typeface="宋体"/>
                        </a:rPr>
                        <a:t>章</a:t>
                      </a:r>
                      <a:r>
                        <a:rPr lang="en-US" sz="1800" kern="100">
                          <a:effectLst/>
                          <a:latin typeface="Times New Roman"/>
                          <a:ea typeface="宋体"/>
                        </a:rPr>
                        <a:t>@...SAY</a:t>
                      </a:r>
                      <a:r>
                        <a:rPr lang="zh-CN" sz="1800" kern="100">
                          <a:effectLst/>
                          <a:latin typeface="Times New Roman"/>
                          <a:ea typeface="宋体"/>
                        </a:rPr>
                        <a:t>的使用。</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800" kern="100">
                          <a:effectLst/>
                          <a:latin typeface="Times New Roman"/>
                          <a:ea typeface="宋体"/>
                        </a:rPr>
                        <a:t>?TRANSFORM(12.34, '$$$$.99')</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?TRANSFORM("abc","@!")</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?TRANSFORM("abc","!!X")</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&amp;&amp;</a:t>
                      </a:r>
                      <a:r>
                        <a:rPr lang="zh-CN" sz="1800" kern="100">
                          <a:effectLst/>
                          <a:latin typeface="Times New Roman"/>
                          <a:ea typeface="宋体"/>
                        </a:rPr>
                        <a:t>其中带有</a:t>
                      </a:r>
                      <a:r>
                        <a:rPr lang="pt-BR" sz="1800" kern="100">
                          <a:effectLst/>
                          <a:latin typeface="Times New Roman"/>
                          <a:ea typeface="宋体"/>
                        </a:rPr>
                        <a:t>“@”</a:t>
                      </a:r>
                      <a:r>
                        <a:rPr lang="zh-CN" sz="1800" kern="100">
                          <a:effectLst/>
                          <a:latin typeface="Times New Roman"/>
                          <a:ea typeface="宋体"/>
                        </a:rPr>
                        <a:t>表整体效果</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$12.34</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ABC</a:t>
                      </a:r>
                      <a:endParaRPr lang="zh-CN" sz="1800" kern="100" dirty="0">
                        <a:effectLst/>
                        <a:latin typeface="Times New Roman"/>
                        <a:ea typeface="宋体"/>
                      </a:endParaRPr>
                    </a:p>
                    <a:p>
                      <a:pPr algn="just" fontAlgn="ctr">
                        <a:spcAft>
                          <a:spcPts val="0"/>
                        </a:spcAft>
                      </a:pPr>
                      <a:r>
                        <a:rPr lang="en-US" sz="1800" kern="100" dirty="0" err="1">
                          <a:effectLst/>
                          <a:latin typeface="Times New Roman"/>
                          <a:ea typeface="宋体"/>
                        </a:rPr>
                        <a:t>ABc</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 </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128">
                <a:tc>
                  <a:txBody>
                    <a:bodyPr/>
                    <a:lstStyle/>
                    <a:p>
                      <a:pPr algn="just" fontAlgn="ctr">
                        <a:spcAft>
                          <a:spcPts val="0"/>
                        </a:spcAft>
                      </a:pPr>
                      <a:r>
                        <a:rPr lang="en-US" sz="1800" kern="100">
                          <a:effectLst/>
                          <a:latin typeface="Times New Roman"/>
                          <a:ea typeface="宋体"/>
                        </a:rPr>
                        <a:t>UPPER(s)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字符型。将串</a:t>
                      </a:r>
                      <a:r>
                        <a:rPr lang="en-US" sz="1800" kern="100">
                          <a:effectLst/>
                          <a:latin typeface="Times New Roman"/>
                          <a:ea typeface="宋体"/>
                        </a:rPr>
                        <a:t>s</a:t>
                      </a:r>
                      <a:r>
                        <a:rPr lang="zh-CN" sz="1800" kern="100">
                          <a:effectLst/>
                          <a:latin typeface="Times New Roman"/>
                          <a:ea typeface="宋体"/>
                        </a:rPr>
                        <a:t>中的小写字母改为大写字母。</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UPPER(‘Olympiad’)</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OLYMPIAD</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7816">
                <a:tc>
                  <a:txBody>
                    <a:bodyPr/>
                    <a:lstStyle/>
                    <a:p>
                      <a:pPr algn="just" fontAlgn="ctr">
                        <a:spcAft>
                          <a:spcPts val="0"/>
                        </a:spcAft>
                      </a:pPr>
                      <a:r>
                        <a:rPr lang="en-US" sz="1800" kern="100">
                          <a:effectLst/>
                          <a:latin typeface="Times New Roman"/>
                          <a:ea typeface="宋体"/>
                        </a:rPr>
                        <a:t>LTRIM(s)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字符型。将字符串</a:t>
                      </a:r>
                      <a:r>
                        <a:rPr lang="en-US" sz="1800" kern="100">
                          <a:effectLst/>
                          <a:latin typeface="Times New Roman"/>
                          <a:ea typeface="宋体"/>
                        </a:rPr>
                        <a:t>s</a:t>
                      </a:r>
                      <a:r>
                        <a:rPr lang="zh-CN" sz="1800" kern="100">
                          <a:effectLst/>
                          <a:latin typeface="Times New Roman"/>
                          <a:ea typeface="宋体"/>
                        </a:rPr>
                        <a:t>中的先导空格删除。</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LTRIM([</a:t>
                      </a:r>
                      <a:r>
                        <a:rPr lang="en-US" sz="1800" kern="0">
                          <a:solidFill>
                            <a:srgbClr val="000000"/>
                          </a:solidFill>
                          <a:effectLst/>
                          <a:latin typeface="Times New Roman"/>
                          <a:ea typeface="宋体"/>
                          <a:sym typeface="Wingdings 3"/>
                        </a:rPr>
                        <a:t></a:t>
                      </a:r>
                      <a:r>
                        <a:rPr lang="zh-CN" sz="1800" kern="100">
                          <a:effectLst/>
                          <a:latin typeface="Times New Roman"/>
                          <a:ea typeface="宋体"/>
                        </a:rPr>
                        <a:t>喜迎奥运</a:t>
                      </a:r>
                      <a:r>
                        <a:rPr lang="en-US" sz="1800" kern="100">
                          <a:effectLst/>
                          <a:latin typeface="Times New Roman"/>
                          <a:ea typeface="宋体"/>
                        </a:rPr>
                        <a:t>])</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喜迎奥运</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7816">
                <a:tc>
                  <a:txBody>
                    <a:bodyPr/>
                    <a:lstStyle/>
                    <a:p>
                      <a:pPr algn="just" fontAlgn="ctr">
                        <a:spcAft>
                          <a:spcPts val="0"/>
                        </a:spcAft>
                      </a:pPr>
                      <a:r>
                        <a:rPr lang="pt-BR" sz="1800" kern="100">
                          <a:effectLst/>
                          <a:latin typeface="Times New Roman"/>
                          <a:ea typeface="宋体"/>
                        </a:rPr>
                        <a:t>TRIM(s)</a:t>
                      </a:r>
                      <a:r>
                        <a:rPr lang="zh-CN" sz="1800" kern="100">
                          <a:effectLst/>
                          <a:latin typeface="Times New Roman"/>
                          <a:ea typeface="宋体"/>
                        </a:rPr>
                        <a:t>、</a:t>
                      </a:r>
                      <a:r>
                        <a:rPr lang="pt-BR" sz="1800" kern="100">
                          <a:effectLst/>
                          <a:latin typeface="Times New Roman"/>
                          <a:ea typeface="宋体"/>
                        </a:rPr>
                        <a:t>RTRIM(s)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字符型。将字符串</a:t>
                      </a:r>
                      <a:r>
                        <a:rPr lang="en-US" sz="1800" kern="100">
                          <a:effectLst/>
                          <a:latin typeface="Times New Roman"/>
                          <a:ea typeface="宋体"/>
                        </a:rPr>
                        <a:t>s</a:t>
                      </a:r>
                      <a:r>
                        <a:rPr lang="zh-CN" sz="1800" kern="100">
                          <a:effectLst/>
                          <a:latin typeface="Times New Roman"/>
                          <a:ea typeface="宋体"/>
                        </a:rPr>
                        <a:t>中的后缀空格删除。</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LEN(TRIM(‘</a:t>
                      </a:r>
                      <a:r>
                        <a:rPr lang="zh-CN" sz="1800" kern="100">
                          <a:effectLst/>
                          <a:latin typeface="Times New Roman"/>
                          <a:ea typeface="宋体"/>
                        </a:rPr>
                        <a:t>北京奥运</a:t>
                      </a:r>
                      <a:r>
                        <a:rPr lang="en-US" sz="1800" kern="0">
                          <a:solidFill>
                            <a:srgbClr val="000000"/>
                          </a:solidFill>
                          <a:effectLst/>
                          <a:latin typeface="Times New Roman"/>
                          <a:ea typeface="宋体"/>
                          <a:sym typeface="Wingdings 3"/>
                        </a:rPr>
                        <a:t></a:t>
                      </a:r>
                      <a:r>
                        <a:rPr lang="en-US" sz="1800" kern="100">
                          <a:effectLst/>
                          <a:latin typeface="Times New Roman"/>
                          <a:ea typeface="宋体"/>
                        </a:rPr>
                        <a:t>’))</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8</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7816">
                <a:tc>
                  <a:txBody>
                    <a:bodyPr/>
                    <a:lstStyle/>
                    <a:p>
                      <a:pPr algn="just" fontAlgn="ctr">
                        <a:spcAft>
                          <a:spcPts val="0"/>
                        </a:spcAft>
                      </a:pPr>
                      <a:r>
                        <a:rPr lang="en-US" sz="1800" kern="100">
                          <a:effectLst/>
                          <a:latin typeface="Times New Roman"/>
                          <a:ea typeface="宋体"/>
                        </a:rPr>
                        <a:t>ALLTRIM(s)</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字符型。将字符串</a:t>
                      </a:r>
                      <a:r>
                        <a:rPr lang="en-US" sz="1800" kern="100">
                          <a:effectLst/>
                          <a:latin typeface="Times New Roman"/>
                          <a:ea typeface="宋体"/>
                        </a:rPr>
                        <a:t>s</a:t>
                      </a:r>
                      <a:r>
                        <a:rPr lang="zh-CN" sz="1800" kern="100">
                          <a:effectLst/>
                          <a:latin typeface="Times New Roman"/>
                          <a:ea typeface="宋体"/>
                        </a:rPr>
                        <a:t>中的前后空格删除。</a:t>
                      </a: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LEN(ALLTRIM(‘</a:t>
                      </a:r>
                      <a:r>
                        <a:rPr lang="en-US" sz="1800" kern="0">
                          <a:solidFill>
                            <a:srgbClr val="000000"/>
                          </a:solidFill>
                          <a:effectLst/>
                          <a:latin typeface="Times New Roman"/>
                          <a:ea typeface="宋体"/>
                          <a:sym typeface="Wingdings 3"/>
                        </a:rPr>
                        <a:t></a:t>
                      </a:r>
                      <a:r>
                        <a:rPr lang="zh-CN" sz="1800" kern="100">
                          <a:effectLst/>
                          <a:latin typeface="Times New Roman"/>
                          <a:ea typeface="宋体"/>
                        </a:rPr>
                        <a:t>喜迎奥运</a:t>
                      </a:r>
                      <a:r>
                        <a:rPr lang="en-US" sz="1800" kern="0">
                          <a:solidFill>
                            <a:srgbClr val="000000"/>
                          </a:solidFill>
                          <a:effectLst/>
                          <a:latin typeface="Times New Roman"/>
                          <a:ea typeface="宋体"/>
                          <a:sym typeface="Wingdings 3"/>
                        </a:rPr>
                        <a:t></a:t>
                      </a:r>
                      <a:r>
                        <a:rPr lang="en-US" sz="1800" kern="100">
                          <a:effectLst/>
                          <a:latin typeface="Times New Roman"/>
                          <a:ea typeface="宋体"/>
                        </a:rPr>
                        <a:t>’))</a:t>
                      </a:r>
                      <a:endParaRPr lang="zh-CN" sz="1800" kern="10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8</a:t>
                      </a:r>
                      <a:endParaRPr lang="zh-CN" sz="1800" kern="100" dirty="0">
                        <a:effectLst/>
                        <a:latin typeface="Times New Roman"/>
                        <a:ea typeface="宋体"/>
                      </a:endParaRPr>
                    </a:p>
                  </a:txBody>
                  <a:tcPr marL="59064" marR="590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2804075" y="188640"/>
            <a:ext cx="35323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2-10  </a:t>
            </a:r>
            <a:r>
              <a:rPr lang="zh-CN" altLang="en-US" dirty="0">
                <a:solidFill>
                  <a:srgbClr val="FFFFFF"/>
                </a:solidFill>
                <a:latin typeface="Arial" pitchFamily="34" charset="0"/>
                <a:ea typeface="黑体" pitchFamily="49" charset="-122"/>
              </a:rPr>
              <a:t>常用的字符</a:t>
            </a:r>
            <a:r>
              <a:rPr lang="zh-CN" altLang="en-US" dirty="0" smtClean="0">
                <a:solidFill>
                  <a:srgbClr val="FFFFFF"/>
                </a:solidFill>
                <a:latin typeface="Arial" pitchFamily="34" charset="0"/>
                <a:ea typeface="黑体" pitchFamily="49" charset="-122"/>
              </a:rPr>
              <a:t>型函数（四）</a:t>
            </a:r>
            <a:endParaRPr lang="zh-CN" altLang="en-US" dirty="0">
              <a:solidFill>
                <a:srgbClr val="FFFFFF"/>
              </a:solidFill>
              <a:latin typeface="Arial" pitchFamily="34" charset="0"/>
              <a:ea typeface="黑体" pitchFamily="49" charset="-122"/>
            </a:endParaRPr>
          </a:p>
        </p:txBody>
      </p:sp>
      <p:sp>
        <p:nvSpPr>
          <p:cNvPr id="4" name="Rectangle 4"/>
          <p:cNvSpPr>
            <a:spLocks noChangeArrowheads="1"/>
          </p:cNvSpPr>
          <p:nvPr/>
        </p:nvSpPr>
        <p:spPr bwMode="auto">
          <a:xfrm>
            <a:off x="71250" y="515719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2.6.3  </a:t>
            </a:r>
            <a:r>
              <a:rPr lang="zh-CN" altLang="en-US" sz="2200" dirty="0">
                <a:ea typeface="黑体" pitchFamily="49" charset="-122"/>
              </a:rPr>
              <a:t>常用日期和时间类函数</a:t>
            </a:r>
          </a:p>
        </p:txBody>
      </p:sp>
      <p:sp>
        <p:nvSpPr>
          <p:cNvPr id="5" name="Rectangle 4"/>
          <p:cNvSpPr>
            <a:spLocks noChangeArrowheads="1"/>
          </p:cNvSpPr>
          <p:nvPr/>
        </p:nvSpPr>
        <p:spPr bwMode="auto">
          <a:xfrm>
            <a:off x="71250" y="5713290"/>
            <a:ext cx="8997950" cy="66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2-11</a:t>
            </a:r>
            <a:r>
              <a:rPr lang="zh-CN" altLang="en-US" sz="2100" dirty="0">
                <a:latin typeface="Arial" pitchFamily="34" charset="0"/>
                <a:ea typeface="黑体" pitchFamily="49" charset="-122"/>
              </a:rPr>
              <a:t>给出了常用的日期和时间函数。表中的自变量</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代表日期型表达式、</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代表日期时间型表达式、</a:t>
            </a:r>
            <a:r>
              <a:rPr lang="en-US" altLang="zh-CN" sz="2100" dirty="0" err="1">
                <a:latin typeface="Arial" pitchFamily="34" charset="0"/>
                <a:ea typeface="黑体" pitchFamily="49" charset="-122"/>
              </a:rPr>
              <a:t>dt</a:t>
            </a:r>
            <a:r>
              <a:rPr lang="zh-CN" altLang="en-US" sz="2100" dirty="0">
                <a:latin typeface="Arial" pitchFamily="34" charset="0"/>
                <a:ea typeface="黑体" pitchFamily="49" charset="-122"/>
              </a:rPr>
              <a:t>代表日期或日期时间型表达式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808862632"/>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39112" y="188640"/>
            <a:ext cx="3065776" cy="369332"/>
          </a:xfrm>
          <a:prstGeom prst="rect">
            <a:avLst/>
          </a:prstGeom>
        </p:spPr>
        <p:txBody>
          <a:bodyPr wrap="none">
            <a:spAutoFit/>
          </a:bodyPr>
          <a:lstStyle/>
          <a:p>
            <a:r>
              <a:rPr lang="zh-CN" altLang="en-US" dirty="0">
                <a:latin typeface="Arial" pitchFamily="34" charset="0"/>
                <a:ea typeface="黑体" pitchFamily="49" charset="-122"/>
              </a:rPr>
              <a:t>表</a:t>
            </a:r>
            <a:r>
              <a:rPr lang="en-US" altLang="zh-CN" dirty="0">
                <a:latin typeface="Arial" pitchFamily="34" charset="0"/>
                <a:ea typeface="黑体" pitchFamily="49" charset="-122"/>
              </a:rPr>
              <a:t>2-11  </a:t>
            </a:r>
            <a:r>
              <a:rPr lang="zh-CN" altLang="en-US" dirty="0">
                <a:latin typeface="Arial" pitchFamily="34" charset="0"/>
                <a:ea typeface="黑体" pitchFamily="49" charset="-122"/>
              </a:rPr>
              <a:t>常用日期时间型函数</a:t>
            </a:r>
          </a:p>
        </p:txBody>
      </p:sp>
      <p:graphicFrame>
        <p:nvGraphicFramePr>
          <p:cNvPr id="3" name="表格 2"/>
          <p:cNvGraphicFramePr>
            <a:graphicFrameLocks noGrp="1"/>
          </p:cNvGraphicFramePr>
          <p:nvPr>
            <p:extLst>
              <p:ext uri="{D42A27DB-BD31-4B8C-83A1-F6EECF244321}">
                <p14:modId xmlns:p14="http://schemas.microsoft.com/office/powerpoint/2010/main" val="3545881713"/>
              </p:ext>
            </p:extLst>
          </p:nvPr>
        </p:nvGraphicFramePr>
        <p:xfrm>
          <a:off x="179512" y="737200"/>
          <a:ext cx="8819523" cy="5212080"/>
        </p:xfrm>
        <a:graphic>
          <a:graphicData uri="http://schemas.openxmlformats.org/drawingml/2006/table">
            <a:tbl>
              <a:tblPr firstRow="1" firstCol="1" lastRow="1" lastCol="1" bandRow="1" bandCol="1"/>
              <a:tblGrid>
                <a:gridCol w="1489774"/>
                <a:gridCol w="2542674"/>
                <a:gridCol w="2531174"/>
                <a:gridCol w="2255901"/>
              </a:tblGrid>
              <a:tr h="0">
                <a:tc>
                  <a:txBody>
                    <a:bodyPr/>
                    <a:lstStyle/>
                    <a:p>
                      <a:pPr algn="just" fontAlgn="ctr">
                        <a:spcAft>
                          <a:spcPts val="0"/>
                        </a:spcAft>
                      </a:pPr>
                      <a:r>
                        <a:rPr lang="zh-CN" sz="1800" kern="100">
                          <a:effectLst/>
                          <a:latin typeface="Times New Roman"/>
                          <a:ea typeface="宋体"/>
                        </a:rPr>
                        <a:t>函数名称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DATE()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日期型。返回系统当前日期。</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?DATE()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08/08/11</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日期时间型。返回系统当前日期时间</a:t>
                      </a:r>
                      <a:r>
                        <a:rPr lang="en-US" sz="1800" kern="100">
                          <a:effectLst/>
                          <a:latin typeface="Times New Roman"/>
                          <a:ea typeface="宋体"/>
                        </a:rPr>
                        <a:t>(12</a:t>
                      </a:r>
                      <a:r>
                        <a:rPr lang="zh-CN" sz="1800" kern="100">
                          <a:effectLst/>
                          <a:latin typeface="Times New Roman"/>
                          <a:ea typeface="宋体"/>
                        </a:rPr>
                        <a:t>时制</a:t>
                      </a:r>
                      <a:r>
                        <a:rPr lang="en-US" sz="1800" kern="100">
                          <a:effectLst/>
                          <a:latin typeface="Times New Roman"/>
                          <a:ea typeface="宋体"/>
                        </a:rPr>
                        <a:t>)</a:t>
                      </a:r>
                      <a:r>
                        <a:rPr lang="zh-CN" sz="1800" kern="100">
                          <a:effectLst/>
                          <a:latin typeface="Times New Roman"/>
                          <a:ea typeface="宋体"/>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08/08/11 06:26:45 PM</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DAY(dt)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数值型。返回表达式中月内的第几天。</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?DAY(DATETIME())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8</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HOUR(t)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数值型。返回表达式中的小时数</a:t>
                      </a:r>
                      <a:r>
                        <a:rPr lang="en-US" sz="1800" kern="100">
                          <a:effectLst/>
                          <a:latin typeface="Times New Roman"/>
                          <a:ea typeface="宋体"/>
                        </a:rPr>
                        <a:t>(24</a:t>
                      </a:r>
                      <a:r>
                        <a:rPr lang="zh-CN" sz="1800" kern="100">
                          <a:effectLst/>
                          <a:latin typeface="Times New Roman"/>
                          <a:ea typeface="宋体"/>
                        </a:rPr>
                        <a:t>时制</a:t>
                      </a:r>
                      <a:r>
                        <a:rPr lang="en-US" sz="1800" kern="100">
                          <a:effectLst/>
                          <a:latin typeface="Times New Roman"/>
                          <a:ea typeface="宋体"/>
                        </a:rPr>
                        <a:t>)</a:t>
                      </a:r>
                      <a:r>
                        <a:rPr lang="zh-CN" sz="1800" kern="100">
                          <a:effectLst/>
                          <a:latin typeface="Times New Roman"/>
                          <a:ea typeface="宋体"/>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HOUR(DATETIME())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18</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MIMUTE(t)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数值型。返回表达式中的分钟数。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MINUTE(DATETIME())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26</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MONTH(dt)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数值型。返回表达式中的月份。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?MONTH(DATE())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8</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SEC(t)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数值型。返回表达式中的秒数部分。</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SEC(DATETIME())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45</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字符型。返回系统当前时间</a:t>
                      </a:r>
                      <a:r>
                        <a:rPr lang="en-US" sz="1800" kern="100">
                          <a:effectLst/>
                          <a:latin typeface="Times New Roman"/>
                          <a:ea typeface="宋体"/>
                        </a:rPr>
                        <a:t>(24</a:t>
                      </a:r>
                      <a:r>
                        <a:rPr lang="zh-CN" sz="1800" kern="100">
                          <a:effectLst/>
                          <a:latin typeface="Times New Roman"/>
                          <a:ea typeface="宋体"/>
                        </a:rPr>
                        <a:t>时制</a:t>
                      </a:r>
                      <a:r>
                        <a:rPr lang="en-US" sz="1800" kern="100">
                          <a:effectLst/>
                          <a:latin typeface="Times New Roman"/>
                          <a:ea typeface="宋体"/>
                        </a:rPr>
                        <a:t>)</a:t>
                      </a:r>
                      <a:r>
                        <a:rPr lang="zh-CN" sz="1800" kern="100">
                          <a:effectLst/>
                          <a:latin typeface="Times New Roman"/>
                          <a:ea typeface="宋体"/>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?TIME()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18:26:45</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800" kern="100">
                          <a:effectLst/>
                          <a:latin typeface="Times New Roman"/>
                          <a:ea typeface="宋体"/>
                        </a:rPr>
                        <a:t>YEAR(dt)</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数值型。返回表达式中的年份。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?YEAR(DATE())</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2011</a:t>
                      </a:r>
                      <a:endParaRPr lang="zh-CN" sz="18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90319459"/>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zh-CN" altLang="en-US" sz="2200" dirty="0">
                <a:ea typeface="黑体" pitchFamily="49" charset="-122"/>
              </a:rPr>
              <a:t> </a:t>
            </a:r>
            <a:r>
              <a:rPr lang="en-US" altLang="zh-CN" sz="2200" dirty="0">
                <a:ea typeface="黑体" pitchFamily="49" charset="-122"/>
              </a:rPr>
              <a:t>2.6.4  </a:t>
            </a:r>
            <a:r>
              <a:rPr lang="zh-CN" altLang="en-US" sz="2200" dirty="0">
                <a:ea typeface="黑体" pitchFamily="49" charset="-122"/>
              </a:rPr>
              <a:t>常用类型转换类函数</a:t>
            </a:r>
          </a:p>
        </p:txBody>
      </p:sp>
      <p:sp>
        <p:nvSpPr>
          <p:cNvPr id="3" name="Rectangle 4"/>
          <p:cNvSpPr>
            <a:spLocks noChangeArrowheads="1"/>
          </p:cNvSpPr>
          <p:nvPr/>
        </p:nvSpPr>
        <p:spPr bwMode="auto">
          <a:xfrm>
            <a:off x="71250" y="548680"/>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常用</a:t>
            </a:r>
            <a:r>
              <a:rPr lang="zh-CN" altLang="en-US" sz="2100" dirty="0">
                <a:latin typeface="Arial" pitchFamily="34" charset="0"/>
                <a:ea typeface="黑体" pitchFamily="49" charset="-122"/>
              </a:rPr>
              <a:t>的数据类型转换函数，如表</a:t>
            </a:r>
            <a:r>
              <a:rPr lang="en-US" altLang="zh-CN" sz="2100" dirty="0">
                <a:latin typeface="Arial" pitchFamily="34" charset="0"/>
                <a:ea typeface="黑体" pitchFamily="49" charset="-122"/>
              </a:rPr>
              <a:t>2-12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2915816" y="980728"/>
            <a:ext cx="36004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2-12  </a:t>
            </a:r>
            <a:r>
              <a:rPr lang="zh-CN" altLang="en-US" dirty="0">
                <a:solidFill>
                  <a:srgbClr val="FFFFFF"/>
                </a:solidFill>
                <a:latin typeface="Arial" pitchFamily="34" charset="0"/>
                <a:ea typeface="黑体" pitchFamily="49" charset="-122"/>
              </a:rPr>
              <a:t>常用类型转换</a:t>
            </a:r>
            <a:r>
              <a:rPr lang="zh-CN" altLang="en-US" dirty="0" smtClean="0">
                <a:solidFill>
                  <a:srgbClr val="FFFFFF"/>
                </a:solidFill>
                <a:latin typeface="Arial" pitchFamily="34" charset="0"/>
                <a:ea typeface="黑体" pitchFamily="49" charset="-122"/>
              </a:rPr>
              <a:t>函数（一）</a:t>
            </a:r>
            <a:endParaRPr lang="zh-CN" altLang="en-US" dirty="0">
              <a:solidFill>
                <a:srgbClr val="FFFFFF"/>
              </a:solidFill>
              <a:latin typeface="Arial" pitchFamily="34" charset="0"/>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707199552"/>
              </p:ext>
            </p:extLst>
          </p:nvPr>
        </p:nvGraphicFramePr>
        <p:xfrm>
          <a:off x="403806" y="1501864"/>
          <a:ext cx="8344658" cy="4663440"/>
        </p:xfrm>
        <a:graphic>
          <a:graphicData uri="http://schemas.openxmlformats.org/drawingml/2006/table">
            <a:tbl>
              <a:tblPr firstRow="1" firstCol="1" lastRow="1" lastCol="1" bandRow="1" bandCol="1"/>
              <a:tblGrid>
                <a:gridCol w="1847850"/>
                <a:gridCol w="3048694"/>
                <a:gridCol w="2228914"/>
                <a:gridCol w="1219200"/>
              </a:tblGrid>
              <a:tr h="114300">
                <a:tc>
                  <a:txBody>
                    <a:bodyPr/>
                    <a:lstStyle/>
                    <a:p>
                      <a:pPr algn="just" fontAlgn="ctr">
                        <a:spcAft>
                          <a:spcPts val="0"/>
                        </a:spcAft>
                      </a:pPr>
                      <a:r>
                        <a:rPr lang="zh-CN" sz="1800" kern="100" dirty="0">
                          <a:effectLst/>
                          <a:latin typeface="Times New Roman"/>
                          <a:ea typeface="宋体"/>
                        </a:rPr>
                        <a:t>函数名称</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800" kern="100">
                          <a:effectLst/>
                          <a:latin typeface="Times New Roman"/>
                          <a:ea typeface="宋体"/>
                        </a:rPr>
                        <a:t>ASC(s)</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数值型。返回表达式</a:t>
                      </a:r>
                      <a:r>
                        <a:rPr lang="en-US" sz="1800" kern="100">
                          <a:effectLst/>
                          <a:latin typeface="Times New Roman"/>
                          <a:ea typeface="宋体"/>
                        </a:rPr>
                        <a:t>s</a:t>
                      </a:r>
                      <a:r>
                        <a:rPr lang="zh-CN" sz="1800" kern="100">
                          <a:effectLst/>
                          <a:latin typeface="Times New Roman"/>
                          <a:ea typeface="宋体"/>
                        </a:rPr>
                        <a:t>中第一个字符的机内码值，忽略其他字符。</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?ASC(“FoxPro”)</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70</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900">
                <a:tc>
                  <a:txBody>
                    <a:bodyPr/>
                    <a:lstStyle/>
                    <a:p>
                      <a:pPr algn="just" fontAlgn="ctr">
                        <a:spcAft>
                          <a:spcPts val="0"/>
                        </a:spcAft>
                      </a:pPr>
                      <a:r>
                        <a:rPr lang="en-US" sz="1800" kern="100">
                          <a:effectLst/>
                          <a:latin typeface="Times New Roman"/>
                          <a:ea typeface="宋体"/>
                        </a:rPr>
                        <a:t>CHR(n)</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a:t>
                      </a:r>
                      <a:r>
                        <a:rPr lang="en-US" sz="1800" kern="100">
                          <a:effectLst/>
                          <a:latin typeface="Times New Roman"/>
                          <a:ea typeface="宋体"/>
                        </a:rPr>
                        <a:t>N</a:t>
                      </a:r>
                      <a:r>
                        <a:rPr lang="zh-CN" sz="1800" kern="100">
                          <a:effectLst/>
                          <a:latin typeface="Times New Roman"/>
                          <a:ea typeface="宋体"/>
                        </a:rPr>
                        <a:t>是一个介于</a:t>
                      </a:r>
                      <a:r>
                        <a:rPr lang="en-US" sz="1800" kern="100">
                          <a:effectLst/>
                          <a:latin typeface="Times New Roman"/>
                          <a:ea typeface="宋体"/>
                        </a:rPr>
                        <a:t>0</a:t>
                      </a:r>
                      <a:r>
                        <a:rPr lang="zh-CN" sz="1800" kern="100">
                          <a:effectLst/>
                          <a:latin typeface="Times New Roman"/>
                          <a:ea typeface="宋体"/>
                        </a:rPr>
                        <a:t>和</a:t>
                      </a:r>
                      <a:r>
                        <a:rPr lang="en-US" sz="1800" kern="100">
                          <a:effectLst/>
                          <a:latin typeface="Times New Roman"/>
                          <a:ea typeface="宋体"/>
                        </a:rPr>
                        <a:t>255</a:t>
                      </a:r>
                      <a:r>
                        <a:rPr lang="zh-CN" sz="1800" kern="100">
                          <a:effectLst/>
                          <a:latin typeface="Times New Roman"/>
                          <a:ea typeface="宋体"/>
                        </a:rPr>
                        <a:t>之间的数值，</a:t>
                      </a:r>
                      <a:r>
                        <a:rPr lang="en-US" sz="1800" kern="100">
                          <a:effectLst/>
                          <a:latin typeface="Times New Roman"/>
                          <a:ea typeface="宋体"/>
                        </a:rPr>
                        <a:t>CHR( )</a:t>
                      </a:r>
                      <a:r>
                        <a:rPr lang="zh-CN" sz="1800" kern="100">
                          <a:effectLst/>
                          <a:latin typeface="Times New Roman"/>
                          <a:ea typeface="宋体"/>
                        </a:rPr>
                        <a:t>返回与之对应的</a:t>
                      </a:r>
                      <a:r>
                        <a:rPr lang="en-US" sz="1800" kern="100">
                          <a:effectLst/>
                          <a:latin typeface="Times New Roman"/>
                          <a:ea typeface="宋体"/>
                        </a:rPr>
                        <a:t>ASCII</a:t>
                      </a:r>
                      <a:r>
                        <a:rPr lang="zh-CN" sz="1800" kern="100">
                          <a:effectLst/>
                          <a:latin typeface="Times New Roman"/>
                          <a:ea typeface="宋体"/>
                        </a:rPr>
                        <a:t>字符或汉字。</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?CHR(65)</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A</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algn="just" fontAlgn="ctr">
                        <a:spcAft>
                          <a:spcPts val="0"/>
                        </a:spcAft>
                      </a:pPr>
                      <a:r>
                        <a:rPr lang="en-US" sz="1800" kern="100">
                          <a:effectLst/>
                          <a:latin typeface="Times New Roman"/>
                          <a:ea typeface="宋体"/>
                        </a:rPr>
                        <a:t>Val(s)</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数值型。将数字组成的字符表达式转换成数字值。</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800" kern="100">
                          <a:effectLst/>
                          <a:latin typeface="Times New Roman"/>
                          <a:ea typeface="宋体"/>
                        </a:rPr>
                        <a:t>?Val(‘123.456abc’)</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?Val(“1.23e5”)</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?Val(“-1.23e5”)</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?Val(“abc-1.23e5”)</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123.46</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123000.00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-123000.00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0.00</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800" kern="100">
                          <a:effectLst/>
                          <a:latin typeface="Times New Roman"/>
                          <a:ea typeface="宋体"/>
                        </a:rPr>
                        <a:t>STR(n1,[n2[,n3]])</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字符型。将数值</a:t>
                      </a:r>
                      <a:r>
                        <a:rPr lang="en-US" sz="1800" kern="100">
                          <a:effectLst/>
                          <a:latin typeface="Times New Roman"/>
                          <a:ea typeface="宋体"/>
                        </a:rPr>
                        <a:t>n1</a:t>
                      </a:r>
                      <a:r>
                        <a:rPr lang="zh-CN" sz="1800" kern="100">
                          <a:effectLst/>
                          <a:latin typeface="Times New Roman"/>
                          <a:ea typeface="宋体"/>
                        </a:rPr>
                        <a:t>转成总长度为</a:t>
                      </a:r>
                      <a:r>
                        <a:rPr lang="en-US" sz="1800" kern="100">
                          <a:effectLst/>
                          <a:latin typeface="Times New Roman"/>
                          <a:ea typeface="宋体"/>
                        </a:rPr>
                        <a:t>n2</a:t>
                      </a:r>
                      <a:r>
                        <a:rPr lang="zh-CN" sz="1800" kern="100">
                          <a:effectLst/>
                          <a:latin typeface="Times New Roman"/>
                          <a:ea typeface="宋体"/>
                        </a:rPr>
                        <a:t>、小数为</a:t>
                      </a:r>
                      <a:r>
                        <a:rPr lang="en-US" sz="1800" kern="100">
                          <a:effectLst/>
                          <a:latin typeface="Times New Roman"/>
                          <a:ea typeface="宋体"/>
                        </a:rPr>
                        <a:t>n3</a:t>
                      </a:r>
                      <a:r>
                        <a:rPr lang="zh-CN" sz="1800" kern="100">
                          <a:effectLst/>
                          <a:latin typeface="Times New Roman"/>
                          <a:ea typeface="宋体"/>
                        </a:rPr>
                        <a:t>位的字符串。</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?STR(123.456,6,2)</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123.46</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800" kern="100">
                          <a:effectLst/>
                          <a:latin typeface="Times New Roman"/>
                          <a:ea typeface="宋体"/>
                        </a:rPr>
                        <a:t>CTOD(s)</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日期型。将形式像日期型数据的字符串转换成对应的日期型数据</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?CTOD(‘08/08/2011’)</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?CTOD(‘^2011-8-8’)</a:t>
                      </a:r>
                      <a:endParaRPr lang="zh-CN" sz="18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08/08/2011</a:t>
                      </a:r>
                      <a:endParaRPr lang="zh-CN" sz="1800" kern="100" dirty="0">
                        <a:effectLst/>
                        <a:latin typeface="Times New Roman"/>
                        <a:ea typeface="宋体"/>
                      </a:endParaRPr>
                    </a:p>
                    <a:p>
                      <a:pPr algn="just" fontAlgn="ctr">
                        <a:spcAft>
                          <a:spcPts val="0"/>
                        </a:spcAft>
                      </a:pPr>
                      <a:r>
                        <a:rPr lang="en-US" sz="1800" kern="100" dirty="0">
                          <a:effectLst/>
                          <a:latin typeface="Times New Roman"/>
                          <a:ea typeface="宋体"/>
                        </a:rPr>
                        <a:t>08/08/2011</a:t>
                      </a:r>
                      <a:endParaRPr lang="zh-CN" sz="1800" kern="100" dirty="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60798510"/>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7784" y="116632"/>
            <a:ext cx="36004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2-12  </a:t>
            </a:r>
            <a:r>
              <a:rPr lang="zh-CN" altLang="en-US" dirty="0">
                <a:solidFill>
                  <a:srgbClr val="FFFFFF"/>
                </a:solidFill>
                <a:latin typeface="Arial" pitchFamily="34" charset="0"/>
                <a:ea typeface="黑体" pitchFamily="49" charset="-122"/>
              </a:rPr>
              <a:t>常用类型转换</a:t>
            </a:r>
            <a:r>
              <a:rPr lang="zh-CN" altLang="en-US" dirty="0" smtClean="0">
                <a:solidFill>
                  <a:srgbClr val="FFFFFF"/>
                </a:solidFill>
                <a:latin typeface="Arial" pitchFamily="34" charset="0"/>
                <a:ea typeface="黑体" pitchFamily="49" charset="-122"/>
              </a:rPr>
              <a:t>函数（二）</a:t>
            </a:r>
            <a:endParaRPr lang="zh-CN" altLang="en-US" dirty="0">
              <a:solidFill>
                <a:srgbClr val="FFFFFF"/>
              </a:solidFill>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653467019"/>
              </p:ext>
            </p:extLst>
          </p:nvPr>
        </p:nvGraphicFramePr>
        <p:xfrm>
          <a:off x="179512" y="569128"/>
          <a:ext cx="8784975" cy="6096000"/>
        </p:xfrm>
        <a:graphic>
          <a:graphicData uri="http://schemas.openxmlformats.org/drawingml/2006/table">
            <a:tbl>
              <a:tblPr firstRow="1" firstCol="1" lastRow="1" lastCol="1" bandRow="1" bandCol="1"/>
              <a:tblGrid>
                <a:gridCol w="1412367"/>
                <a:gridCol w="2655414"/>
                <a:gridCol w="2772979"/>
                <a:gridCol w="1944215"/>
              </a:tblGrid>
              <a:tr h="114300">
                <a:tc>
                  <a:txBody>
                    <a:bodyPr/>
                    <a:lstStyle/>
                    <a:p>
                      <a:pPr algn="just" fontAlgn="ctr">
                        <a:spcAft>
                          <a:spcPts val="0"/>
                        </a:spcAft>
                      </a:pPr>
                      <a:r>
                        <a:rPr lang="zh-CN" sz="1600" kern="100" dirty="0">
                          <a:effectLst/>
                          <a:latin typeface="Times New Roman"/>
                          <a:ea typeface="宋体"/>
                        </a:rPr>
                        <a:t>函数名称</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功能描述</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举</a:t>
                      </a:r>
                      <a:r>
                        <a:rPr lang="en-US" sz="1600" kern="100">
                          <a:effectLst/>
                          <a:latin typeface="Times New Roman"/>
                          <a:ea typeface="宋体"/>
                        </a:rPr>
                        <a:t>      </a:t>
                      </a:r>
                      <a:r>
                        <a:rPr lang="zh-CN" sz="1600" kern="100">
                          <a:effectLst/>
                          <a:latin typeface="Times New Roman"/>
                          <a:ea typeface="宋体"/>
                        </a:rPr>
                        <a:t>例</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结果</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900">
                <a:tc>
                  <a:txBody>
                    <a:bodyPr/>
                    <a:lstStyle/>
                    <a:p>
                      <a:pPr algn="just" fontAlgn="ctr">
                        <a:spcAft>
                          <a:spcPts val="0"/>
                        </a:spcAft>
                      </a:pPr>
                      <a:r>
                        <a:rPr lang="en-US" sz="1600" kern="100" dirty="0">
                          <a:effectLst/>
                          <a:latin typeface="Times New Roman"/>
                          <a:ea typeface="宋体"/>
                        </a:rPr>
                        <a:t>CTOT(s)</a:t>
                      </a:r>
                      <a:endParaRPr lang="zh-CN" sz="1600" kern="100" dirty="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日期时间型。将形式像日期时间型数据的字符串转换为对应的日期时间型数据</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?CTOT([08/08/2011 18:00])</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08/08/2011 06:00 PM</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600" kern="100">
                          <a:effectLst/>
                          <a:latin typeface="Times New Roman"/>
                          <a:ea typeface="宋体"/>
                        </a:rPr>
                        <a:t>DTOC(d [,1])</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字符型。将日期型数据转换成对应的字符串。</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?DTOC({^2011/08/08})</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?DTOC({^2008/8/8},1)</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08/08/2011</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20110808</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algn="just" fontAlgn="ctr">
                        <a:spcAft>
                          <a:spcPts val="0"/>
                        </a:spcAft>
                      </a:pPr>
                      <a:r>
                        <a:rPr lang="en-US" sz="1600" kern="100">
                          <a:effectLst/>
                          <a:latin typeface="Times New Roman"/>
                          <a:ea typeface="宋体"/>
                        </a:rPr>
                        <a:t>DTOR(n)</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数值型。将数值表达式</a:t>
                      </a:r>
                      <a:r>
                        <a:rPr lang="en-US" sz="1600" kern="100">
                          <a:effectLst/>
                          <a:latin typeface="Times New Roman"/>
                          <a:ea typeface="宋体"/>
                        </a:rPr>
                        <a:t>n(</a:t>
                      </a:r>
                      <a:r>
                        <a:rPr lang="zh-CN" sz="1600" kern="100">
                          <a:effectLst/>
                          <a:latin typeface="Times New Roman"/>
                          <a:ea typeface="宋体"/>
                        </a:rPr>
                        <a:t>度</a:t>
                      </a:r>
                      <a:r>
                        <a:rPr lang="en-US" sz="1600" kern="100">
                          <a:effectLst/>
                          <a:latin typeface="Times New Roman"/>
                          <a:ea typeface="宋体"/>
                        </a:rPr>
                        <a:t>)</a:t>
                      </a:r>
                      <a:r>
                        <a:rPr lang="zh-CN" sz="1600" kern="100">
                          <a:effectLst/>
                          <a:latin typeface="Times New Roman"/>
                          <a:ea typeface="宋体"/>
                        </a:rPr>
                        <a:t>转换为弧度。如果用一个用</a:t>
                      </a:r>
                      <a:r>
                        <a:rPr lang="en-US" sz="1600" kern="100">
                          <a:effectLst/>
                          <a:latin typeface="Times New Roman"/>
                          <a:ea typeface="宋体"/>
                        </a:rPr>
                        <a:t>“</a:t>
                      </a:r>
                      <a:r>
                        <a:rPr lang="zh-CN" sz="1600" kern="100">
                          <a:effectLst/>
                          <a:latin typeface="Times New Roman"/>
                          <a:ea typeface="宋体"/>
                        </a:rPr>
                        <a:t>度：分：秒</a:t>
                      </a:r>
                      <a:r>
                        <a:rPr lang="en-US" sz="1600" kern="100">
                          <a:effectLst/>
                          <a:latin typeface="Times New Roman"/>
                          <a:ea typeface="宋体"/>
                        </a:rPr>
                        <a:t>”</a:t>
                      </a:r>
                      <a:r>
                        <a:rPr lang="zh-CN" sz="1600" kern="100">
                          <a:effectLst/>
                          <a:latin typeface="Times New Roman"/>
                          <a:ea typeface="宋体"/>
                        </a:rPr>
                        <a:t>格式表示的度数应先转换为实数形式。</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?sin(dtor(30))</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0.50</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algn="just" fontAlgn="ctr">
                        <a:spcAft>
                          <a:spcPts val="0"/>
                        </a:spcAft>
                      </a:pPr>
                      <a:r>
                        <a:rPr lang="en-US" sz="1600" kern="100">
                          <a:effectLst/>
                          <a:latin typeface="Times New Roman"/>
                          <a:ea typeface="宋体"/>
                        </a:rPr>
                        <a:t>DTOS(dt)</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字符型。将指定日期或日期时间表达式</a:t>
                      </a:r>
                      <a:r>
                        <a:rPr lang="en-US" sz="1600" kern="100">
                          <a:effectLst/>
                          <a:latin typeface="Times New Roman"/>
                          <a:ea typeface="宋体"/>
                        </a:rPr>
                        <a:t>dt</a:t>
                      </a:r>
                      <a:r>
                        <a:rPr lang="zh-CN" sz="1600" kern="100">
                          <a:effectLst/>
                          <a:latin typeface="Times New Roman"/>
                          <a:ea typeface="宋体"/>
                        </a:rPr>
                        <a:t>转换成八位字符串。此函数不受命令</a:t>
                      </a:r>
                      <a:r>
                        <a:rPr lang="en-US" sz="1600" kern="100">
                          <a:effectLst/>
                          <a:latin typeface="Times New Roman"/>
                          <a:ea typeface="宋体"/>
                        </a:rPr>
                        <a:t>SET DATE |CENTURY</a:t>
                      </a:r>
                      <a:r>
                        <a:rPr lang="zh-CN" sz="1600" kern="100">
                          <a:effectLst/>
                          <a:latin typeface="Times New Roman"/>
                          <a:ea typeface="宋体"/>
                        </a:rPr>
                        <a:t>的影响。</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Dt={^2011-8-8 18:36:45}</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?dtos(dt)</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20110808</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900">
                <a:tc>
                  <a:txBody>
                    <a:bodyPr/>
                    <a:lstStyle/>
                    <a:p>
                      <a:pPr algn="just" fontAlgn="ctr">
                        <a:spcAft>
                          <a:spcPts val="0"/>
                        </a:spcAft>
                      </a:pPr>
                      <a:r>
                        <a:rPr lang="en-US" sz="1600" kern="100">
                          <a:effectLst/>
                          <a:latin typeface="Times New Roman"/>
                          <a:ea typeface="宋体"/>
                        </a:rPr>
                        <a:t>TTOC(t [,1|2])</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字符型。将日期时间型数据转换成对应的字符串。</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SET HOUR TO 24</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?TTOC({^2011/08/8 18:26:35})</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?TTOC({^2011/08/8 18:26:35},1)</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08/08/2011 18:26:35</a:t>
                      </a:r>
                      <a:endParaRPr lang="zh-CN" sz="1600" kern="100">
                        <a:effectLst/>
                        <a:latin typeface="Times New Roman"/>
                        <a:ea typeface="宋体"/>
                      </a:endParaRPr>
                    </a:p>
                    <a:p>
                      <a:pPr algn="just" fontAlgn="ctr">
                        <a:spcAft>
                          <a:spcPts val="0"/>
                        </a:spcAft>
                      </a:pPr>
                      <a:r>
                        <a:rPr lang="en-US" sz="1600" kern="100">
                          <a:effectLst/>
                          <a:latin typeface="Times New Roman"/>
                          <a:ea typeface="宋体"/>
                        </a:rPr>
                        <a:t>20110808182635</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600" kern="100">
                          <a:effectLst/>
                          <a:latin typeface="Times New Roman"/>
                          <a:ea typeface="宋体"/>
                        </a:rPr>
                        <a:t>RTOD(n)</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数值型。将表示弧度的数值表达式</a:t>
                      </a:r>
                      <a:r>
                        <a:rPr lang="en-US" sz="1600" kern="100">
                          <a:effectLst/>
                          <a:latin typeface="Times New Roman"/>
                          <a:ea typeface="宋体"/>
                        </a:rPr>
                        <a:t>n</a:t>
                      </a:r>
                      <a:r>
                        <a:rPr lang="zh-CN" sz="1600" kern="100">
                          <a:effectLst/>
                          <a:latin typeface="Times New Roman"/>
                          <a:ea typeface="宋体"/>
                        </a:rPr>
                        <a:t>转换成度。</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 ?RTOD(PI()/3)</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60.00</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600" kern="100">
                          <a:effectLst/>
                          <a:latin typeface="Times New Roman"/>
                          <a:ea typeface="宋体"/>
                        </a:rPr>
                        <a:t>DTOT(D</a:t>
                      </a:r>
                      <a:r>
                        <a:rPr lang="zh-CN" sz="1600" kern="100">
                          <a:effectLst/>
                          <a:latin typeface="Times New Roman"/>
                          <a:ea typeface="宋体"/>
                        </a:rPr>
                        <a:t>）</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日期时间型。将日期型表达式</a:t>
                      </a:r>
                      <a:r>
                        <a:rPr lang="en-US" sz="1600" kern="100">
                          <a:effectLst/>
                          <a:latin typeface="Times New Roman"/>
                          <a:ea typeface="宋体"/>
                        </a:rPr>
                        <a:t>d</a:t>
                      </a:r>
                      <a:r>
                        <a:rPr lang="zh-CN" sz="1600" kern="100">
                          <a:effectLst/>
                          <a:latin typeface="Times New Roman"/>
                          <a:ea typeface="宋体"/>
                        </a:rPr>
                        <a:t>转换成日期时间型值。</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?dtot(date())</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a:effectLst/>
                          <a:latin typeface="Times New Roman"/>
                          <a:ea typeface="宋体"/>
                        </a:rPr>
                        <a:t>08/08/2011 18:26:35</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00">
                <a:tc>
                  <a:txBody>
                    <a:bodyPr/>
                    <a:lstStyle/>
                    <a:p>
                      <a:pPr algn="just" fontAlgn="ctr">
                        <a:spcAft>
                          <a:spcPts val="0"/>
                        </a:spcAft>
                      </a:pPr>
                      <a:r>
                        <a:rPr lang="en-US" sz="1600" kern="100">
                          <a:effectLst/>
                          <a:latin typeface="Times New Roman"/>
                          <a:ea typeface="宋体"/>
                        </a:rPr>
                        <a:t>TTOD(t)</a:t>
                      </a:r>
                      <a:endParaRPr lang="zh-CN" sz="1600" kern="10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600" kern="100">
                          <a:effectLst/>
                          <a:latin typeface="Times New Roman"/>
                          <a:ea typeface="宋体"/>
                        </a:rPr>
                        <a:t>日期型。从日期时间表达式</a:t>
                      </a:r>
                      <a:r>
                        <a:rPr lang="en-US" sz="1600" kern="100">
                          <a:effectLst/>
                          <a:latin typeface="Times New Roman"/>
                          <a:ea typeface="宋体"/>
                        </a:rPr>
                        <a:t>t</a:t>
                      </a:r>
                      <a:r>
                        <a:rPr lang="zh-CN" sz="1600" kern="100">
                          <a:effectLst/>
                          <a:latin typeface="Times New Roman"/>
                          <a:ea typeface="宋体"/>
                        </a:rPr>
                        <a:t>中返回一个日期值。</a:t>
                      </a:r>
                    </a:p>
                  </a:txBody>
                  <a:tcPr marL="57150" marR="571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dirty="0">
                          <a:effectLst/>
                          <a:latin typeface="Times New Roman"/>
                          <a:ea typeface="宋体"/>
                        </a:rPr>
                        <a:t>SET CENTURY ON</a:t>
                      </a:r>
                      <a:endParaRPr lang="zh-CN" sz="1600" kern="100" dirty="0">
                        <a:effectLst/>
                        <a:latin typeface="Times New Roman"/>
                        <a:ea typeface="宋体"/>
                      </a:endParaRPr>
                    </a:p>
                    <a:p>
                      <a:pPr algn="just" fontAlgn="ctr">
                        <a:spcAft>
                          <a:spcPts val="0"/>
                        </a:spcAft>
                      </a:pPr>
                      <a:r>
                        <a:rPr lang="en-US" sz="1600" kern="100" dirty="0">
                          <a:effectLst/>
                          <a:latin typeface="Times New Roman"/>
                          <a:ea typeface="宋体"/>
                        </a:rPr>
                        <a:t>?TTOD(CTOT([08/08/2011 18:00]))</a:t>
                      </a:r>
                      <a:endParaRPr lang="zh-CN" sz="1600" kern="100" dirty="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600" kern="100" dirty="0">
                          <a:effectLst/>
                          <a:latin typeface="Times New Roman"/>
                          <a:ea typeface="宋体"/>
                        </a:rPr>
                        <a:t>08/08/2011</a:t>
                      </a:r>
                      <a:endParaRPr lang="zh-CN" sz="1600" kern="100" dirty="0">
                        <a:effectLst/>
                        <a:latin typeface="Times New Roman"/>
                        <a:ea typeface="宋体"/>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76808604"/>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2.6.5  </a:t>
            </a:r>
            <a:r>
              <a:rPr lang="zh-CN" altLang="en-US" sz="2200" dirty="0">
                <a:ea typeface="黑体" pitchFamily="49" charset="-122"/>
              </a:rPr>
              <a:t>测试函数</a:t>
            </a:r>
          </a:p>
        </p:txBody>
      </p:sp>
      <p:sp>
        <p:nvSpPr>
          <p:cNvPr id="3" name="Rectangle 4"/>
          <p:cNvSpPr>
            <a:spLocks noChangeArrowheads="1"/>
          </p:cNvSpPr>
          <p:nvPr/>
        </p:nvSpPr>
        <p:spPr bwMode="auto">
          <a:xfrm>
            <a:off x="71250" y="548680"/>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2-13</a:t>
            </a:r>
            <a:r>
              <a:rPr lang="zh-CN" altLang="en-US" sz="2100" dirty="0">
                <a:latin typeface="Arial" pitchFamily="34" charset="0"/>
                <a:ea typeface="黑体" pitchFamily="49" charset="-122"/>
              </a:rPr>
              <a:t>给出常用测试函数。函数中的自变量</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表示工作区号，</a:t>
            </a:r>
            <a:r>
              <a:rPr lang="en-US" altLang="zh-CN" sz="2100" dirty="0">
                <a:latin typeface="Arial" pitchFamily="34" charset="0"/>
                <a:ea typeface="黑体" pitchFamily="49" charset="-122"/>
              </a:rPr>
              <a:t>s</a:t>
            </a:r>
            <a:r>
              <a:rPr lang="zh-CN" altLang="en-US" sz="2100" dirty="0">
                <a:latin typeface="Arial" pitchFamily="34" charset="0"/>
                <a:ea typeface="黑体" pitchFamily="49" charset="-122"/>
              </a:rPr>
              <a:t>表示表的别名。</a:t>
            </a:r>
            <a:r>
              <a:rPr lang="zh-CN" altLang="en-US" sz="2100" dirty="0" smtClean="0">
                <a:latin typeface="Arial" pitchFamily="34" charset="0"/>
                <a:ea typeface="黑体" pitchFamily="49" charset="-122"/>
              </a:rPr>
              <a:t>同时，假设</a:t>
            </a:r>
            <a:r>
              <a:rPr lang="zh-CN" altLang="en-US" sz="2100" dirty="0">
                <a:latin typeface="Arial" pitchFamily="34" charset="0"/>
                <a:ea typeface="黑体" pitchFamily="49" charset="-122"/>
              </a:rPr>
              <a:t>有一个表：</a:t>
            </a:r>
            <a:r>
              <a:rPr lang="en-US" altLang="zh-CN" sz="2100" dirty="0" err="1">
                <a:latin typeface="Arial" pitchFamily="34" charset="0"/>
                <a:ea typeface="黑体" pitchFamily="49" charset="-122"/>
              </a:rPr>
              <a:t>xscj.dbf</a:t>
            </a:r>
            <a:r>
              <a:rPr lang="zh-CN" altLang="en-US" sz="2100" dirty="0">
                <a:latin typeface="Arial" pitchFamily="34" charset="0"/>
                <a:ea typeface="黑体" pitchFamily="49" charset="-122"/>
              </a:rPr>
              <a:t>有</a:t>
            </a:r>
            <a:r>
              <a:rPr lang="en-US" altLang="zh-CN" sz="2100" dirty="0">
                <a:latin typeface="Arial" pitchFamily="34" charset="0"/>
                <a:ea typeface="黑体" pitchFamily="49" charset="-122"/>
              </a:rPr>
              <a:t>100</a:t>
            </a:r>
            <a:r>
              <a:rPr lang="zh-CN" altLang="en-US" sz="2100" dirty="0">
                <a:latin typeface="Arial" pitchFamily="34" charset="0"/>
                <a:ea typeface="黑体" pitchFamily="49" charset="-122"/>
              </a:rPr>
              <a:t>条记录，并已经打开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2843808" y="1475492"/>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2-13  </a:t>
            </a:r>
            <a:r>
              <a:rPr lang="zh-CN" altLang="en-US" dirty="0">
                <a:solidFill>
                  <a:srgbClr val="FFFFFF"/>
                </a:solidFill>
                <a:latin typeface="Arial" pitchFamily="34" charset="0"/>
                <a:ea typeface="黑体" pitchFamily="49" charset="-122"/>
              </a:rPr>
              <a:t>常用</a:t>
            </a:r>
            <a:r>
              <a:rPr lang="zh-CN" altLang="en-US" dirty="0" smtClean="0">
                <a:solidFill>
                  <a:srgbClr val="FFFFFF"/>
                </a:solidFill>
                <a:latin typeface="Arial" pitchFamily="34" charset="0"/>
                <a:ea typeface="黑体" pitchFamily="49" charset="-122"/>
              </a:rPr>
              <a:t>测试函数（一）</a:t>
            </a:r>
            <a:endParaRPr lang="zh-CN" altLang="en-US" dirty="0">
              <a:solidFill>
                <a:srgbClr val="FFFFFF"/>
              </a:solidFill>
              <a:latin typeface="Arial" pitchFamily="34" charset="0"/>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06342941"/>
              </p:ext>
            </p:extLst>
          </p:nvPr>
        </p:nvGraphicFramePr>
        <p:xfrm>
          <a:off x="251520" y="1920200"/>
          <a:ext cx="8568953" cy="4389120"/>
        </p:xfrm>
        <a:graphic>
          <a:graphicData uri="http://schemas.openxmlformats.org/drawingml/2006/table">
            <a:tbl>
              <a:tblPr firstRow="1" firstCol="1" lastRow="1" lastCol="1" bandRow="1" bandCol="1"/>
              <a:tblGrid>
                <a:gridCol w="2170127"/>
                <a:gridCol w="3302481"/>
                <a:gridCol w="2369466"/>
                <a:gridCol w="726879"/>
              </a:tblGrid>
              <a:tr h="54864">
                <a:tc>
                  <a:txBody>
                    <a:bodyPr/>
                    <a:lstStyle/>
                    <a:p>
                      <a:pPr algn="just" fontAlgn="ctr">
                        <a:spcAft>
                          <a:spcPts val="0"/>
                        </a:spcAft>
                      </a:pPr>
                      <a:r>
                        <a:rPr lang="zh-CN" sz="1800" kern="100" dirty="0">
                          <a:effectLst/>
                          <a:latin typeface="Times New Roman"/>
                          <a:ea typeface="宋体"/>
                        </a:rPr>
                        <a:t>函数名称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just" fontAlgn="ctr">
                        <a:spcAft>
                          <a:spcPts val="0"/>
                        </a:spcAft>
                      </a:pPr>
                      <a:r>
                        <a:rPr lang="en-US" sz="1800" kern="100">
                          <a:effectLst/>
                          <a:latin typeface="Times New Roman"/>
                          <a:ea typeface="宋体"/>
                        </a:rPr>
                        <a:t>ALIAS(n | 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字符型。返回当前表或指定工作区表的别名。</a:t>
                      </a:r>
                    </a:p>
                    <a:p>
                      <a:pPr algn="just" fontAlgn="ctr">
                        <a:spcAft>
                          <a:spcPts val="0"/>
                        </a:spcAft>
                      </a:pPr>
                      <a:r>
                        <a:rPr lang="zh-CN" sz="1800" kern="100">
                          <a:effectLst/>
                          <a:latin typeface="Times New Roman"/>
                          <a:ea typeface="宋体"/>
                        </a:rPr>
                        <a:t>如果省略参数</a:t>
                      </a:r>
                      <a:r>
                        <a:rPr lang="en-US" sz="1800" kern="100">
                          <a:effectLst/>
                          <a:latin typeface="Times New Roman"/>
                          <a:ea typeface="宋体"/>
                        </a:rPr>
                        <a:t>n</a:t>
                      </a:r>
                      <a:r>
                        <a:rPr lang="zh-CN" sz="1800" kern="100">
                          <a:effectLst/>
                          <a:latin typeface="Times New Roman"/>
                          <a:ea typeface="宋体"/>
                        </a:rPr>
                        <a:t>或</a:t>
                      </a:r>
                      <a:r>
                        <a:rPr lang="en-US" sz="1800" kern="100">
                          <a:effectLst/>
                          <a:latin typeface="Times New Roman"/>
                          <a:ea typeface="宋体"/>
                        </a:rPr>
                        <a:t>s</a:t>
                      </a:r>
                      <a:r>
                        <a:rPr lang="zh-CN" sz="1800" kern="100">
                          <a:effectLst/>
                          <a:latin typeface="Times New Roman"/>
                          <a:ea typeface="宋体"/>
                        </a:rPr>
                        <a:t>，函数将返回在当前工作区中打开的表的别名。如果当前或指定工作区没有打开的表，则函数返回空字符串。</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USE xscj</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?alias( )</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select 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use xscj again alias cj</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 alias( )</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Xscj</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cj</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a:effectLst/>
                          <a:latin typeface="Times New Roman"/>
                          <a:ea typeface="宋体"/>
                        </a:rPr>
                        <a:t>BETWEEN(vt,vl,vh)</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逻辑型或</a:t>
                      </a:r>
                      <a:r>
                        <a:rPr lang="en-US" sz="1800" kern="100">
                          <a:effectLst/>
                          <a:latin typeface="Times New Roman"/>
                          <a:ea typeface="宋体"/>
                        </a:rPr>
                        <a:t>Null</a:t>
                      </a:r>
                      <a:r>
                        <a:rPr lang="zh-CN" sz="1800" kern="100">
                          <a:effectLst/>
                          <a:latin typeface="Times New Roman"/>
                          <a:ea typeface="宋体"/>
                        </a:rPr>
                        <a:t>值。测试</a:t>
                      </a:r>
                      <a:r>
                        <a:rPr lang="en-US" sz="1800" kern="100">
                          <a:effectLst/>
                          <a:latin typeface="Times New Roman"/>
                          <a:ea typeface="宋体"/>
                        </a:rPr>
                        <a:t>vt</a:t>
                      </a:r>
                      <a:r>
                        <a:rPr lang="zh-CN" sz="1800" kern="100">
                          <a:effectLst/>
                          <a:latin typeface="Times New Roman"/>
                          <a:ea typeface="宋体"/>
                        </a:rPr>
                        <a:t>是否在</a:t>
                      </a:r>
                      <a:r>
                        <a:rPr lang="en-US" sz="1800" kern="100">
                          <a:effectLst/>
                          <a:latin typeface="Times New Roman"/>
                          <a:ea typeface="宋体"/>
                        </a:rPr>
                        <a:t>vl</a:t>
                      </a:r>
                      <a:r>
                        <a:rPr lang="zh-CN" sz="1800" kern="100">
                          <a:effectLst/>
                          <a:latin typeface="Times New Roman"/>
                          <a:ea typeface="宋体"/>
                        </a:rPr>
                        <a:t>～</a:t>
                      </a:r>
                      <a:r>
                        <a:rPr lang="en-US" sz="1800" kern="100">
                          <a:effectLst/>
                          <a:latin typeface="Times New Roman"/>
                          <a:ea typeface="宋体"/>
                        </a:rPr>
                        <a:t>vh</a:t>
                      </a:r>
                      <a:r>
                        <a:rPr lang="zh-CN" sz="1800" kern="100">
                          <a:effectLst/>
                          <a:latin typeface="Times New Roman"/>
                          <a:ea typeface="宋体"/>
                        </a:rPr>
                        <a:t>之间，在其中返回</a:t>
                      </a:r>
                      <a:r>
                        <a:rPr lang="en-US" sz="1800" kern="100">
                          <a:effectLst/>
                          <a:latin typeface="Times New Roman"/>
                          <a:ea typeface="宋体"/>
                        </a:rPr>
                        <a:t>.T.</a:t>
                      </a:r>
                      <a:r>
                        <a:rPr lang="zh-CN" sz="1800" kern="100">
                          <a:effectLst/>
                          <a:latin typeface="Times New Roman"/>
                          <a:ea typeface="宋体"/>
                        </a:rPr>
                        <a:t>，否则返回</a:t>
                      </a:r>
                      <a:r>
                        <a:rPr lang="en-US" sz="1800" kern="100">
                          <a:effectLst/>
                          <a:latin typeface="Times New Roman"/>
                          <a:ea typeface="宋体"/>
                        </a:rPr>
                        <a:t>.F.</a:t>
                      </a:r>
                      <a:r>
                        <a:rPr lang="zh-CN" sz="1800" kern="100">
                          <a:effectLst/>
                          <a:latin typeface="Times New Roman"/>
                          <a:ea typeface="宋体"/>
                        </a:rPr>
                        <a:t>。</a:t>
                      </a:r>
                      <a:r>
                        <a:rPr lang="en-US" sz="1800" kern="100">
                          <a:effectLst/>
                          <a:latin typeface="Times New Roman"/>
                          <a:ea typeface="宋体"/>
                        </a:rPr>
                        <a:t>vl</a:t>
                      </a:r>
                      <a:r>
                        <a:rPr lang="zh-CN" sz="1800" kern="100">
                          <a:effectLst/>
                          <a:latin typeface="Times New Roman"/>
                          <a:ea typeface="宋体"/>
                        </a:rPr>
                        <a:t>一定小于或等于</a:t>
                      </a:r>
                      <a:r>
                        <a:rPr lang="en-US" sz="1800" kern="100">
                          <a:effectLst/>
                          <a:latin typeface="Times New Roman"/>
                          <a:ea typeface="宋体"/>
                        </a:rPr>
                        <a:t>vh</a:t>
                      </a:r>
                      <a:r>
                        <a:rPr lang="zh-CN" sz="1800" kern="100">
                          <a:effectLst/>
                          <a:latin typeface="Times New Roman"/>
                          <a:ea typeface="宋体"/>
                        </a:rPr>
                        <a:t>；如果</a:t>
                      </a:r>
                      <a:r>
                        <a:rPr lang="en-US" sz="1800" kern="100">
                          <a:effectLst/>
                          <a:latin typeface="Times New Roman"/>
                          <a:ea typeface="宋体"/>
                        </a:rPr>
                        <a:t>vl</a:t>
                      </a:r>
                      <a:r>
                        <a:rPr lang="zh-CN" sz="1800" kern="100">
                          <a:effectLst/>
                          <a:latin typeface="Times New Roman"/>
                          <a:ea typeface="宋体"/>
                        </a:rPr>
                        <a:t>或</a:t>
                      </a:r>
                      <a:r>
                        <a:rPr lang="en-US" sz="1800" kern="100">
                          <a:effectLst/>
                          <a:latin typeface="Times New Roman"/>
                          <a:ea typeface="宋体"/>
                        </a:rPr>
                        <a:t>vh</a:t>
                      </a:r>
                      <a:r>
                        <a:rPr lang="zh-CN" sz="1800" kern="100">
                          <a:effectLst/>
                          <a:latin typeface="Times New Roman"/>
                          <a:ea typeface="宋体"/>
                        </a:rPr>
                        <a:t>为</a:t>
                      </a:r>
                      <a:r>
                        <a:rPr lang="en-US" sz="1800" kern="100">
                          <a:effectLst/>
                          <a:latin typeface="Times New Roman"/>
                          <a:ea typeface="宋体"/>
                        </a:rPr>
                        <a:t>Null</a:t>
                      </a:r>
                      <a:r>
                        <a:rPr lang="zh-CN" sz="1800" kern="100">
                          <a:effectLst/>
                          <a:latin typeface="Times New Roman"/>
                          <a:ea typeface="宋体"/>
                        </a:rPr>
                        <a:t>值，则返回</a:t>
                      </a:r>
                      <a:r>
                        <a:rPr lang="en-US" sz="1800" kern="100">
                          <a:effectLst/>
                          <a:latin typeface="Times New Roman"/>
                          <a:ea typeface="宋体"/>
                        </a:rPr>
                        <a:t>Null</a:t>
                      </a:r>
                      <a:r>
                        <a:rPr lang="zh-CN" sz="1800" kern="100">
                          <a:effectLst/>
                          <a:latin typeface="Times New Roman"/>
                          <a:ea typeface="宋体"/>
                        </a:rPr>
                        <a:t>值。</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?BETWEEN(5,2,10)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?BETWEEN(‘C’,’a’,’z’)</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.F.</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a:effectLst/>
                          <a:latin typeface="Times New Roman"/>
                          <a:ea typeface="宋体"/>
                        </a:rPr>
                        <a:t>BOF([n|s])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逻辑型。测试记录指针是否指向表文件的开始标记</a:t>
                      </a:r>
                      <a:r>
                        <a:rPr lang="en-US" sz="1800" kern="100">
                          <a:effectLst/>
                          <a:latin typeface="Times New Roman"/>
                          <a:ea typeface="宋体"/>
                        </a:rPr>
                        <a:t>,</a:t>
                      </a:r>
                      <a:r>
                        <a:rPr lang="zh-CN" sz="1800" kern="100">
                          <a:effectLst/>
                          <a:latin typeface="Times New Roman"/>
                          <a:ea typeface="宋体"/>
                        </a:rPr>
                        <a:t>指向则返回</a:t>
                      </a:r>
                      <a:r>
                        <a:rPr lang="en-US" sz="1800" kern="100">
                          <a:effectLst/>
                          <a:latin typeface="Times New Roman"/>
                          <a:ea typeface="宋体"/>
                        </a:rPr>
                        <a:t>.T.</a:t>
                      </a:r>
                      <a:r>
                        <a:rPr lang="zh-CN" sz="1800" kern="100">
                          <a:effectLst/>
                          <a:latin typeface="Times New Roman"/>
                          <a:ea typeface="宋体"/>
                        </a:rPr>
                        <a:t>，否则返回</a:t>
                      </a:r>
                      <a:r>
                        <a:rPr lang="en-US" sz="1800" kern="100">
                          <a:effectLst/>
                          <a:latin typeface="Times New Roman"/>
                          <a:ea typeface="宋体"/>
                        </a:rPr>
                        <a:t>.F.</a:t>
                      </a:r>
                      <a:r>
                        <a:rPr lang="zh-CN" sz="1800" kern="100">
                          <a:effectLst/>
                          <a:latin typeface="Times New Roman"/>
                          <a:ea typeface="宋体"/>
                        </a:rPr>
                        <a:t>；空表时</a:t>
                      </a:r>
                      <a:r>
                        <a:rPr lang="en-US" sz="1800" kern="100">
                          <a:effectLst/>
                          <a:latin typeface="Times New Roman"/>
                          <a:ea typeface="宋体"/>
                        </a:rPr>
                        <a:t>BOF()</a:t>
                      </a:r>
                      <a:r>
                        <a:rPr lang="zh-CN" sz="1800" kern="100">
                          <a:effectLst/>
                          <a:latin typeface="Times New Roman"/>
                          <a:ea typeface="宋体"/>
                        </a:rPr>
                        <a:t>为</a:t>
                      </a:r>
                      <a:r>
                        <a:rPr lang="en-US" sz="1800" kern="100">
                          <a:effectLst/>
                          <a:latin typeface="Times New Roman"/>
                          <a:ea typeface="宋体"/>
                        </a:rPr>
                        <a:t>.T.</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GO TOP</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SKIP -1</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?BOF()</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.T.</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53866419"/>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3808" y="44624"/>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2-13  </a:t>
            </a:r>
            <a:r>
              <a:rPr lang="zh-CN" altLang="en-US" dirty="0">
                <a:solidFill>
                  <a:srgbClr val="FFFFFF"/>
                </a:solidFill>
                <a:latin typeface="Arial" pitchFamily="34" charset="0"/>
                <a:ea typeface="黑体" pitchFamily="49" charset="-122"/>
              </a:rPr>
              <a:t>常用</a:t>
            </a:r>
            <a:r>
              <a:rPr lang="zh-CN" altLang="en-US" dirty="0" smtClean="0">
                <a:solidFill>
                  <a:srgbClr val="FFFFFF"/>
                </a:solidFill>
                <a:latin typeface="Arial" pitchFamily="34" charset="0"/>
                <a:ea typeface="黑体" pitchFamily="49" charset="-122"/>
              </a:rPr>
              <a:t>测试函数（二）</a:t>
            </a:r>
            <a:endParaRPr lang="zh-CN" altLang="en-US" dirty="0">
              <a:solidFill>
                <a:srgbClr val="FFFFFF"/>
              </a:solidFill>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949959988"/>
              </p:ext>
            </p:extLst>
          </p:nvPr>
        </p:nvGraphicFramePr>
        <p:xfrm>
          <a:off x="251520" y="620608"/>
          <a:ext cx="8574112" cy="5760720"/>
        </p:xfrm>
        <a:graphic>
          <a:graphicData uri="http://schemas.openxmlformats.org/drawingml/2006/table">
            <a:tbl>
              <a:tblPr firstRow="1" firstCol="1" lastRow="1" lastCol="1" bandRow="1" bandCol="1"/>
              <a:tblGrid>
                <a:gridCol w="1800200"/>
                <a:gridCol w="2880320"/>
                <a:gridCol w="1895628"/>
                <a:gridCol w="1997964"/>
              </a:tblGrid>
              <a:tr h="54864">
                <a:tc>
                  <a:txBody>
                    <a:bodyPr/>
                    <a:lstStyle/>
                    <a:p>
                      <a:pPr algn="just" fontAlgn="ctr">
                        <a:spcAft>
                          <a:spcPts val="0"/>
                        </a:spcAft>
                      </a:pPr>
                      <a:r>
                        <a:rPr lang="zh-CN" sz="1800" kern="100" dirty="0">
                          <a:effectLst/>
                          <a:latin typeface="Times New Roman"/>
                          <a:ea typeface="宋体"/>
                        </a:rPr>
                        <a:t>函数名称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184">
                <a:tc>
                  <a:txBody>
                    <a:bodyPr/>
                    <a:lstStyle/>
                    <a:p>
                      <a:pPr algn="just" fontAlgn="ctr">
                        <a:spcAft>
                          <a:spcPts val="0"/>
                        </a:spcAft>
                      </a:pPr>
                      <a:r>
                        <a:rPr lang="en-US" sz="1800" kern="100" dirty="0">
                          <a:effectLst/>
                          <a:latin typeface="Times New Roman"/>
                          <a:ea typeface="宋体"/>
                        </a:rPr>
                        <a:t>DBF([s | n])</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字符型。返回指定工作区中打开的表名，或根据表别名返回表名（包含的路径）。</a:t>
                      </a:r>
                    </a:p>
                    <a:p>
                      <a:pPr algn="just" fontAlgn="ctr">
                        <a:spcAft>
                          <a:spcPts val="0"/>
                        </a:spcAft>
                      </a:pPr>
                      <a:r>
                        <a:rPr lang="zh-CN" sz="1800" kern="100">
                          <a:effectLst/>
                          <a:latin typeface="Times New Roman"/>
                          <a:ea typeface="宋体"/>
                        </a:rPr>
                        <a:t>如果省略</a:t>
                      </a:r>
                      <a:r>
                        <a:rPr lang="en-US" sz="1800" kern="100">
                          <a:effectLst/>
                          <a:latin typeface="Times New Roman"/>
                          <a:ea typeface="宋体"/>
                        </a:rPr>
                        <a:t>s</a:t>
                      </a:r>
                      <a:r>
                        <a:rPr lang="zh-CN" sz="1800" kern="100">
                          <a:effectLst/>
                          <a:latin typeface="Times New Roman"/>
                          <a:ea typeface="宋体"/>
                        </a:rPr>
                        <a:t>和</a:t>
                      </a:r>
                      <a:r>
                        <a:rPr lang="en-US" sz="1800" kern="100">
                          <a:effectLst/>
                          <a:latin typeface="Times New Roman"/>
                          <a:ea typeface="宋体"/>
                        </a:rPr>
                        <a:t>n</a:t>
                      </a:r>
                      <a:r>
                        <a:rPr lang="zh-CN" sz="1800" kern="100">
                          <a:effectLst/>
                          <a:latin typeface="Times New Roman"/>
                          <a:ea typeface="宋体"/>
                        </a:rPr>
                        <a:t>，</a:t>
                      </a:r>
                      <a:r>
                        <a:rPr lang="en-US" sz="1800" kern="100">
                          <a:effectLst/>
                          <a:latin typeface="Times New Roman"/>
                          <a:ea typeface="宋体"/>
                        </a:rPr>
                        <a:t>DBF( ) </a:t>
                      </a:r>
                      <a:r>
                        <a:rPr lang="zh-CN" sz="1800" kern="100">
                          <a:effectLst/>
                          <a:latin typeface="Times New Roman"/>
                          <a:ea typeface="宋体"/>
                        </a:rPr>
                        <a:t>返回当前工作区中打开的表名；如果指定的工作区中没有打开的表，</a:t>
                      </a:r>
                      <a:r>
                        <a:rPr lang="en-US" sz="1800" kern="100">
                          <a:effectLst/>
                          <a:latin typeface="Times New Roman"/>
                          <a:ea typeface="宋体"/>
                        </a:rPr>
                        <a:t>DBF( ) </a:t>
                      </a:r>
                      <a:r>
                        <a:rPr lang="zh-CN" sz="1800" kern="100">
                          <a:effectLst/>
                          <a:latin typeface="Times New Roman"/>
                          <a:ea typeface="宋体"/>
                        </a:rPr>
                        <a:t>返回一个空字符串；如果表没有</a:t>
                      </a:r>
                      <a:r>
                        <a:rPr lang="en-US" sz="1800" kern="100">
                          <a:effectLst/>
                          <a:latin typeface="Times New Roman"/>
                          <a:ea typeface="宋体"/>
                        </a:rPr>
                        <a:t>s</a:t>
                      </a:r>
                      <a:r>
                        <a:rPr lang="zh-CN" sz="1800" kern="100">
                          <a:effectLst/>
                          <a:latin typeface="Times New Roman"/>
                          <a:ea typeface="宋体"/>
                        </a:rPr>
                        <a:t>别名，则</a:t>
                      </a:r>
                      <a:r>
                        <a:rPr lang="en-US" sz="1800" kern="100">
                          <a:effectLst/>
                          <a:latin typeface="Times New Roman"/>
                          <a:ea typeface="宋体"/>
                        </a:rPr>
                        <a:t>Visual FoxPro </a:t>
                      </a:r>
                      <a:r>
                        <a:rPr lang="zh-CN" sz="1800" kern="100">
                          <a:effectLst/>
                          <a:latin typeface="Times New Roman"/>
                          <a:ea typeface="宋体"/>
                        </a:rPr>
                        <a:t>产生错误。</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select 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use xscj alias cj</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?dbf("cj")</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D:\jxgl\data\xscj.dbf</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DBC( )</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字符型。返回当前数据库的名称和路径。如果没有当前数据库，则</a:t>
                      </a:r>
                      <a:r>
                        <a:rPr lang="en-US" sz="1800" kern="100">
                          <a:effectLst/>
                          <a:latin typeface="Times New Roman"/>
                          <a:ea typeface="宋体"/>
                        </a:rPr>
                        <a:t>DBC( )</a:t>
                      </a:r>
                      <a:r>
                        <a:rPr lang="zh-CN" sz="1800" kern="100">
                          <a:effectLst/>
                          <a:latin typeface="Times New Roman"/>
                          <a:ea typeface="宋体"/>
                        </a:rPr>
                        <a:t>返回空字符串。</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Open DataBase jxgl</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?dbc()</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800" kern="100">
                          <a:effectLst/>
                          <a:latin typeface="Times New Roman"/>
                          <a:ea typeface="宋体"/>
                        </a:rPr>
                        <a:t>d:\jxgl\data\jxgl.dbc</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DELETED([n|s])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逻辑型。删除标记测试函数：测试当前记录是否加有逻辑删除标记</a:t>
                      </a:r>
                      <a:r>
                        <a:rPr lang="en-US" sz="1800" kern="100" dirty="0">
                          <a:effectLst/>
                          <a:latin typeface="Times New Roman"/>
                          <a:ea typeface="宋体"/>
                        </a:rPr>
                        <a:t>,</a:t>
                      </a:r>
                      <a:r>
                        <a:rPr lang="zh-CN" sz="1800" kern="100" dirty="0">
                          <a:effectLst/>
                          <a:latin typeface="Times New Roman"/>
                          <a:ea typeface="宋体"/>
                        </a:rPr>
                        <a:t>加有则返回</a:t>
                      </a:r>
                      <a:r>
                        <a:rPr lang="en-US" sz="1800" kern="100" dirty="0">
                          <a:effectLst/>
                          <a:latin typeface="Times New Roman"/>
                          <a:ea typeface="宋体"/>
                        </a:rPr>
                        <a:t>.T.</a:t>
                      </a:r>
                      <a:r>
                        <a:rPr lang="zh-CN" sz="1800" kern="100" dirty="0">
                          <a:effectLst/>
                          <a:latin typeface="Times New Roman"/>
                          <a:ea typeface="宋体"/>
                        </a:rPr>
                        <a:t>，否则返回</a:t>
                      </a:r>
                      <a:r>
                        <a:rPr lang="en-US" sz="1800" kern="100" dirty="0">
                          <a:effectLst/>
                          <a:latin typeface="Times New Roman"/>
                          <a:ea typeface="宋体"/>
                        </a:rPr>
                        <a:t>.F.</a:t>
                      </a:r>
                      <a:r>
                        <a:rPr lang="zh-CN" sz="1800" kern="100" dirty="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DELETE</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?DELETED()</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EMPTY(Exp)</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逻辑型。当表达式为该数据类型规定的</a:t>
                      </a:r>
                      <a:r>
                        <a:rPr lang="en-US" sz="1800" kern="100">
                          <a:effectLst/>
                          <a:latin typeface="Times New Roman"/>
                          <a:ea typeface="宋体"/>
                        </a:rPr>
                        <a:t>“</a:t>
                      </a:r>
                      <a:r>
                        <a:rPr lang="zh-CN" sz="1800" kern="100">
                          <a:effectLst/>
                          <a:latin typeface="Times New Roman"/>
                          <a:ea typeface="宋体"/>
                        </a:rPr>
                        <a:t>空</a:t>
                      </a:r>
                      <a:r>
                        <a:rPr lang="en-US" sz="1800" kern="100">
                          <a:effectLst/>
                          <a:latin typeface="Times New Roman"/>
                          <a:ea typeface="宋体"/>
                        </a:rPr>
                        <a:t>”</a:t>
                      </a:r>
                      <a:r>
                        <a:rPr lang="zh-CN" sz="1800" kern="100">
                          <a:effectLst/>
                          <a:latin typeface="Times New Roman"/>
                          <a:ea typeface="宋体"/>
                        </a:rPr>
                        <a:t>值时，返回</a:t>
                      </a:r>
                      <a:r>
                        <a:rPr lang="en-US" sz="1800" kern="100">
                          <a:effectLst/>
                          <a:latin typeface="Times New Roman"/>
                          <a:ea typeface="宋体"/>
                        </a:rPr>
                        <a:t>.T.</a:t>
                      </a:r>
                      <a:r>
                        <a:rPr lang="zh-CN" sz="1800" kern="100">
                          <a:effectLst/>
                          <a:latin typeface="Times New Roman"/>
                          <a:ea typeface="宋体"/>
                        </a:rPr>
                        <a:t>，否则返回</a:t>
                      </a:r>
                      <a:r>
                        <a:rPr lang="en-US" sz="1800" kern="100">
                          <a:effectLst/>
                          <a:latin typeface="Times New Roman"/>
                          <a:ea typeface="宋体"/>
                        </a:rPr>
                        <a:t>.F.</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?EMPTY(0)</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.T.</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59616511"/>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2.1  </a:t>
            </a:r>
            <a:r>
              <a:rPr lang="zh-CN" altLang="en-US" sz="2400" dirty="0">
                <a:latin typeface="黑体" pitchFamily="49" charset="-122"/>
                <a:ea typeface="黑体" pitchFamily="49" charset="-122"/>
              </a:rPr>
              <a:t>数据类型</a:t>
            </a:r>
          </a:p>
        </p:txBody>
      </p:sp>
      <p:sp>
        <p:nvSpPr>
          <p:cNvPr id="363524" name="Rectangle 4"/>
          <p:cNvSpPr>
            <a:spLocks noChangeArrowheads="1"/>
          </p:cNvSpPr>
          <p:nvPr/>
        </p:nvSpPr>
        <p:spPr bwMode="auto">
          <a:xfrm>
            <a:off x="74613" y="548681"/>
            <a:ext cx="8997950" cy="259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计算机中，一切信息（数据）都以二进制的形式表示和描述，即数据处理的方式都相同，因此处理的手段过于简单，也不易理解</a:t>
            </a:r>
            <a:r>
              <a:rPr lang="zh-CN" altLang="en-US" sz="2100" dirty="0" smtClean="0">
                <a:latin typeface="Arial" pitchFamily="34" charset="0"/>
                <a:ea typeface="黑体" pitchFamily="49" charset="-122"/>
              </a:rPr>
              <a:t>。例如</a:t>
            </a:r>
            <a:r>
              <a:rPr lang="zh-CN" altLang="en-US" sz="2100" dirty="0">
                <a:latin typeface="Arial" pitchFamily="34" charset="0"/>
                <a:ea typeface="黑体" pitchFamily="49" charset="-122"/>
              </a:rPr>
              <a:t>：有具有大小意义的数，如</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12.45</a:t>
            </a:r>
            <a:r>
              <a:rPr lang="zh-CN" altLang="en-US" sz="2100" dirty="0">
                <a:latin typeface="Arial" pitchFamily="34" charset="0"/>
                <a:ea typeface="黑体" pitchFamily="49" charset="-122"/>
              </a:rPr>
              <a:t>等；有具有日期时间性质的（信息）数据，如：</a:t>
            </a:r>
            <a:r>
              <a:rPr lang="en-US" altLang="zh-CN" sz="2100" dirty="0">
                <a:latin typeface="Arial" pitchFamily="34" charset="0"/>
                <a:ea typeface="黑体" pitchFamily="49" charset="-122"/>
              </a:rPr>
              <a:t>2011</a:t>
            </a:r>
            <a:r>
              <a:rPr lang="zh-CN" altLang="en-US" sz="2100" dirty="0">
                <a:latin typeface="Arial" pitchFamily="34" charset="0"/>
                <a:ea typeface="黑体" pitchFamily="49" charset="-122"/>
              </a:rPr>
              <a:t>年</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月</a:t>
            </a:r>
            <a:r>
              <a:rPr lang="en-US" altLang="zh-CN" sz="2100" dirty="0">
                <a:latin typeface="Arial" pitchFamily="34" charset="0"/>
                <a:ea typeface="黑体" pitchFamily="49" charset="-122"/>
              </a:rPr>
              <a:t>21</a:t>
            </a:r>
            <a:r>
              <a:rPr lang="zh-CN" altLang="en-US" sz="2100" dirty="0">
                <a:latin typeface="Arial" pitchFamily="34" charset="0"/>
                <a:ea typeface="黑体" pitchFamily="49" charset="-122"/>
              </a:rPr>
              <a:t>日、</a:t>
            </a:r>
            <a:r>
              <a:rPr lang="en-US" altLang="zh-CN" sz="2100" dirty="0">
                <a:latin typeface="Arial" pitchFamily="34" charset="0"/>
                <a:ea typeface="黑体" pitchFamily="49" charset="-122"/>
              </a:rPr>
              <a:t>9:18:56</a:t>
            </a:r>
            <a:r>
              <a:rPr lang="zh-CN" altLang="en-US" sz="2100" dirty="0">
                <a:latin typeface="Arial" pitchFamily="34" charset="0"/>
                <a:ea typeface="黑体" pitchFamily="49" charset="-122"/>
              </a:rPr>
              <a:t>等。</a:t>
            </a:r>
          </a:p>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方便计算机对这些（信息）数据存储和处理，</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对各种数据进行了分类，这就是数据类型</a:t>
            </a:r>
            <a:r>
              <a:rPr lang="zh-CN" altLang="en-US" sz="2100" dirty="0" smtClean="0">
                <a:latin typeface="Arial" pitchFamily="34" charset="0"/>
                <a:ea typeface="黑体" pitchFamily="49" charset="-122"/>
              </a:rPr>
              <a:t>。表</a:t>
            </a:r>
            <a:r>
              <a:rPr lang="en-US" altLang="zh-CN" sz="2100" dirty="0">
                <a:latin typeface="Arial" pitchFamily="34" charset="0"/>
                <a:ea typeface="黑体" pitchFamily="49" charset="-122"/>
              </a:rPr>
              <a:t>2-1</a:t>
            </a:r>
            <a:r>
              <a:rPr lang="zh-CN" altLang="en-US" sz="2100" dirty="0">
                <a:latin typeface="Arial" pitchFamily="34" charset="0"/>
                <a:ea typeface="黑体" pitchFamily="49" charset="-122"/>
              </a:rPr>
              <a:t>给出了</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的常用数据的类型。在表</a:t>
            </a:r>
            <a:r>
              <a:rPr lang="en-US" altLang="zh-CN" sz="2100" dirty="0">
                <a:latin typeface="Arial" pitchFamily="34" charset="0"/>
                <a:ea typeface="黑体" pitchFamily="49" charset="-122"/>
              </a:rPr>
              <a:t>2-1</a:t>
            </a:r>
            <a:r>
              <a:rPr lang="zh-CN" altLang="en-US" sz="2100" dirty="0">
                <a:latin typeface="Arial" pitchFamily="34" charset="0"/>
                <a:ea typeface="黑体" pitchFamily="49" charset="-122"/>
              </a:rPr>
              <a:t>的第一列中，凡带下划线的字符，表示该类数据的类型缩写，在表的定义命令中将会用到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2269332" y="3212976"/>
            <a:ext cx="4608511" cy="369332"/>
          </a:xfrm>
          <a:prstGeom prst="rect">
            <a:avLst/>
          </a:prstGeom>
        </p:spPr>
        <p:txBody>
          <a:bodyPr wrap="square">
            <a:spAutoFit/>
          </a:bodyPr>
          <a:lstStyle/>
          <a:p>
            <a:pPr lvl="0"/>
            <a:r>
              <a:rPr lang="zh-CN" altLang="en-US" dirty="0">
                <a:solidFill>
                  <a:srgbClr val="FFFF00"/>
                </a:solidFill>
                <a:latin typeface="Arial" pitchFamily="34" charset="0"/>
                <a:ea typeface="黑体" pitchFamily="49" charset="-122"/>
              </a:rPr>
              <a:t>表</a:t>
            </a:r>
            <a:r>
              <a:rPr lang="en-US" altLang="zh-CN" dirty="0">
                <a:solidFill>
                  <a:srgbClr val="FFFF00"/>
                </a:solidFill>
                <a:latin typeface="Arial" pitchFamily="34" charset="0"/>
                <a:ea typeface="黑体" pitchFamily="49" charset="-122"/>
              </a:rPr>
              <a:t>2-1  Visual FoxPro 6.0</a:t>
            </a:r>
            <a:r>
              <a:rPr lang="zh-CN" altLang="en-US" dirty="0">
                <a:solidFill>
                  <a:srgbClr val="FFFF00"/>
                </a:solidFill>
                <a:latin typeface="Arial" pitchFamily="34" charset="0"/>
                <a:ea typeface="黑体" pitchFamily="49" charset="-122"/>
              </a:rPr>
              <a:t>的常用数据的类型</a:t>
            </a:r>
          </a:p>
        </p:txBody>
      </p:sp>
      <p:graphicFrame>
        <p:nvGraphicFramePr>
          <p:cNvPr id="3" name="表格 2"/>
          <p:cNvGraphicFramePr>
            <a:graphicFrameLocks noGrp="1"/>
          </p:cNvGraphicFramePr>
          <p:nvPr>
            <p:extLst>
              <p:ext uri="{D42A27DB-BD31-4B8C-83A1-F6EECF244321}">
                <p14:modId xmlns:p14="http://schemas.microsoft.com/office/powerpoint/2010/main" val="1182626970"/>
              </p:ext>
            </p:extLst>
          </p:nvPr>
        </p:nvGraphicFramePr>
        <p:xfrm>
          <a:off x="320646" y="3645024"/>
          <a:ext cx="8704012" cy="2987040"/>
        </p:xfrm>
        <a:graphic>
          <a:graphicData uri="http://schemas.openxmlformats.org/drawingml/2006/table">
            <a:tbl>
              <a:tblPr/>
              <a:tblGrid>
                <a:gridCol w="1344689"/>
                <a:gridCol w="1399200"/>
                <a:gridCol w="1995524"/>
                <a:gridCol w="3964599"/>
              </a:tblGrid>
              <a:tr h="0">
                <a:tc>
                  <a:txBody>
                    <a:bodyPr/>
                    <a:lstStyle/>
                    <a:p>
                      <a:pPr algn="ctr" fontAlgn="ctr">
                        <a:spcAft>
                          <a:spcPts val="0"/>
                        </a:spcAft>
                      </a:pPr>
                      <a:r>
                        <a:rPr lang="zh-CN" sz="1400" b="1" kern="0" dirty="0">
                          <a:effectLst/>
                          <a:latin typeface="Times New Roman"/>
                          <a:ea typeface="宋体"/>
                        </a:rPr>
                        <a:t>数据类型</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400" b="1" kern="0" dirty="0">
                          <a:effectLst/>
                          <a:latin typeface="Times New Roman"/>
                          <a:ea typeface="宋体"/>
                        </a:rPr>
                        <a:t>说明</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400" b="1" kern="0" dirty="0">
                          <a:effectLst/>
                          <a:latin typeface="Times New Roman"/>
                          <a:ea typeface="宋体"/>
                        </a:rPr>
                        <a:t>大小</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400" b="1" kern="0" dirty="0">
                          <a:effectLst/>
                          <a:latin typeface="Times New Roman"/>
                          <a:ea typeface="宋体"/>
                        </a:rPr>
                        <a:t>范围</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字符型</a:t>
                      </a:r>
                      <a:endParaRPr lang="zh-CN" sz="1400" b="1" kern="100">
                        <a:effectLst/>
                        <a:latin typeface="Times New Roman"/>
                        <a:ea typeface="宋体"/>
                      </a:endParaRPr>
                    </a:p>
                    <a:p>
                      <a:pPr algn="ctr" fontAlgn="ctr">
                        <a:spcAft>
                          <a:spcPts val="0"/>
                        </a:spcAft>
                      </a:pPr>
                      <a:r>
                        <a:rPr lang="zh-CN" sz="1400" b="1" kern="100">
                          <a:effectLst/>
                          <a:latin typeface="Times New Roman"/>
                          <a:ea typeface="宋体"/>
                        </a:rPr>
                        <a:t>（</a:t>
                      </a:r>
                      <a:r>
                        <a:rPr lang="en-US" sz="1400" b="1" u="sng" kern="100">
                          <a:effectLst/>
                          <a:latin typeface="Times New Roman"/>
                          <a:ea typeface="宋体"/>
                        </a:rPr>
                        <a:t>C</a:t>
                      </a:r>
                      <a:r>
                        <a:rPr lang="en-US" sz="1400" b="1" kern="100">
                          <a:effectLst/>
                          <a:latin typeface="Times New Roman"/>
                          <a:ea typeface="宋体"/>
                        </a:rPr>
                        <a:t>haracter</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任意文本</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每个字符指用一个字节</a:t>
                      </a:r>
                      <a:r>
                        <a:rPr lang="en-US" sz="1400" b="1" kern="0">
                          <a:effectLst/>
                          <a:latin typeface="Times New Roman"/>
                          <a:ea typeface="宋体"/>
                        </a:rPr>
                        <a:t>,</a:t>
                      </a:r>
                      <a:r>
                        <a:rPr lang="zh-CN" sz="1400" b="1" kern="0">
                          <a:effectLst/>
                          <a:latin typeface="Times New Roman"/>
                          <a:ea typeface="宋体"/>
                        </a:rPr>
                        <a:t>最多可有</a:t>
                      </a:r>
                      <a:r>
                        <a:rPr lang="en-US" sz="1400" b="1" kern="0">
                          <a:effectLst/>
                          <a:latin typeface="Times New Roman"/>
                          <a:ea typeface="宋体"/>
                        </a:rPr>
                        <a:t> 254</a:t>
                      </a:r>
                      <a:r>
                        <a:rPr lang="zh-CN" sz="1400" b="1" kern="0">
                          <a:effectLst/>
                          <a:latin typeface="Times New Roman"/>
                          <a:ea typeface="宋体"/>
                        </a:rPr>
                        <a:t>个字符</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任意字符</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货币型</a:t>
                      </a:r>
                      <a:endParaRPr lang="zh-CN" sz="1400" b="1" kern="100">
                        <a:effectLst/>
                        <a:latin typeface="Times New Roman"/>
                        <a:ea typeface="宋体"/>
                      </a:endParaRPr>
                    </a:p>
                    <a:p>
                      <a:pPr algn="ctr" fontAlgn="ctr">
                        <a:spcAft>
                          <a:spcPts val="0"/>
                        </a:spcAft>
                      </a:pPr>
                      <a:r>
                        <a:rPr lang="zh-CN" sz="1400" b="1" kern="100">
                          <a:effectLst/>
                          <a:latin typeface="Times New Roman"/>
                          <a:ea typeface="宋体"/>
                        </a:rPr>
                        <a:t>（</a:t>
                      </a:r>
                      <a:r>
                        <a:rPr lang="en-US" sz="1400" b="1" kern="100">
                          <a:effectLst/>
                          <a:latin typeface="Times New Roman"/>
                          <a:ea typeface="宋体"/>
                        </a:rPr>
                        <a:t>Currenc</a:t>
                      </a:r>
                      <a:r>
                        <a:rPr lang="en-US" sz="1400" b="1" u="sng" kern="100">
                          <a:effectLst/>
                          <a:latin typeface="Times New Roman"/>
                          <a:ea typeface="宋体"/>
                        </a:rPr>
                        <a:t>y</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货币量</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a:effectLst/>
                          <a:latin typeface="Times New Roman"/>
                          <a:ea typeface="宋体"/>
                        </a:rPr>
                        <a:t>8</a:t>
                      </a:r>
                      <a:r>
                        <a:rPr lang="zh-CN" sz="1400" b="1" kern="0">
                          <a:effectLst/>
                          <a:latin typeface="Times New Roman"/>
                          <a:ea typeface="宋体"/>
                        </a:rPr>
                        <a:t>个字节</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dirty="0">
                          <a:effectLst/>
                          <a:latin typeface="Times New Roman"/>
                          <a:ea typeface="宋体"/>
                        </a:rPr>
                        <a:t>-922337203685477.5808~922337203685477.5807</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日期型</a:t>
                      </a:r>
                      <a:r>
                        <a:rPr lang="zh-CN" sz="1400" b="1" kern="100">
                          <a:effectLst/>
                          <a:latin typeface="Times New Roman"/>
                          <a:ea typeface="宋体"/>
                        </a:rPr>
                        <a:t>（</a:t>
                      </a:r>
                      <a:r>
                        <a:rPr lang="en-US" sz="1400" b="1" u="sng" kern="100">
                          <a:effectLst/>
                          <a:latin typeface="Times New Roman"/>
                          <a:ea typeface="宋体"/>
                        </a:rPr>
                        <a:t>D</a:t>
                      </a:r>
                      <a:r>
                        <a:rPr lang="en-US" sz="1400" b="1" kern="100">
                          <a:effectLst/>
                          <a:latin typeface="Times New Roman"/>
                          <a:ea typeface="宋体"/>
                        </a:rPr>
                        <a:t>ate</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含有年、月和日的数据</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a:effectLst/>
                          <a:latin typeface="Times New Roman"/>
                          <a:ea typeface="宋体"/>
                        </a:rPr>
                        <a:t>8</a:t>
                      </a:r>
                      <a:r>
                        <a:rPr lang="zh-CN" sz="1400" b="1" kern="0">
                          <a:effectLst/>
                          <a:latin typeface="Times New Roman"/>
                          <a:ea typeface="宋体"/>
                        </a:rPr>
                        <a:t>个字节</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使用严格日期格式时</a:t>
                      </a:r>
                      <a:r>
                        <a:rPr lang="en-US" sz="1400" b="1" kern="0">
                          <a:effectLst/>
                          <a:latin typeface="Times New Roman"/>
                          <a:ea typeface="宋体"/>
                        </a:rPr>
                        <a:t>,{^0001-01-01},</a:t>
                      </a:r>
                      <a:r>
                        <a:rPr lang="zh-CN" sz="1400" b="1" kern="0">
                          <a:effectLst/>
                          <a:latin typeface="Times New Roman"/>
                          <a:ea typeface="宋体"/>
                        </a:rPr>
                        <a:t>公元前</a:t>
                      </a:r>
                      <a:r>
                        <a:rPr lang="en-US" sz="1400" b="1" kern="0">
                          <a:effectLst/>
                          <a:latin typeface="Times New Roman"/>
                          <a:ea typeface="宋体"/>
                        </a:rPr>
                        <a:t>1</a:t>
                      </a:r>
                      <a:r>
                        <a:rPr lang="zh-CN" sz="1400" b="1" kern="0">
                          <a:effectLst/>
                          <a:latin typeface="Times New Roman"/>
                          <a:ea typeface="宋体"/>
                        </a:rPr>
                        <a:t>年</a:t>
                      </a:r>
                      <a:r>
                        <a:rPr lang="en-US" sz="1400" b="1" kern="0">
                          <a:effectLst/>
                          <a:latin typeface="Times New Roman"/>
                          <a:ea typeface="宋体"/>
                        </a:rPr>
                        <a:t>1</a:t>
                      </a:r>
                      <a:r>
                        <a:rPr lang="zh-CN" sz="1400" b="1" kern="0">
                          <a:effectLst/>
                          <a:latin typeface="Times New Roman"/>
                          <a:ea typeface="宋体"/>
                        </a:rPr>
                        <a:t>月</a:t>
                      </a:r>
                      <a:r>
                        <a:rPr lang="en-US" sz="1400" b="1" kern="0">
                          <a:effectLst/>
                          <a:latin typeface="Times New Roman"/>
                          <a:ea typeface="宋体"/>
                        </a:rPr>
                        <a:t>1</a:t>
                      </a:r>
                      <a:r>
                        <a:rPr lang="zh-CN" sz="1400" b="1" kern="0">
                          <a:effectLst/>
                          <a:latin typeface="Times New Roman"/>
                          <a:ea typeface="宋体"/>
                        </a:rPr>
                        <a:t>日到</a:t>
                      </a:r>
                      <a:r>
                        <a:rPr lang="en-US" sz="1400" b="1" kern="0">
                          <a:effectLst/>
                          <a:latin typeface="Times New Roman"/>
                          <a:ea typeface="宋体"/>
                        </a:rPr>
                        <a:t>{^9999-12-31},</a:t>
                      </a:r>
                      <a:r>
                        <a:rPr lang="zh-CN" sz="1400" b="1" kern="0">
                          <a:effectLst/>
                          <a:latin typeface="Times New Roman"/>
                          <a:ea typeface="宋体"/>
                        </a:rPr>
                        <a:t>公元</a:t>
                      </a:r>
                      <a:r>
                        <a:rPr lang="en-US" sz="1400" b="1" kern="0">
                          <a:effectLst/>
                          <a:latin typeface="Times New Roman"/>
                          <a:ea typeface="宋体"/>
                        </a:rPr>
                        <a:t>9999</a:t>
                      </a:r>
                      <a:r>
                        <a:rPr lang="zh-CN" sz="1400" b="1" kern="0">
                          <a:effectLst/>
                          <a:latin typeface="Times New Roman"/>
                          <a:ea typeface="宋体"/>
                        </a:rPr>
                        <a:t>年</a:t>
                      </a:r>
                      <a:r>
                        <a:rPr lang="en-US" sz="1400" b="1" kern="0">
                          <a:effectLst/>
                          <a:latin typeface="Times New Roman"/>
                          <a:ea typeface="宋体"/>
                        </a:rPr>
                        <a:t>12</a:t>
                      </a:r>
                      <a:r>
                        <a:rPr lang="zh-CN" sz="1400" b="1" kern="0">
                          <a:effectLst/>
                          <a:latin typeface="Times New Roman"/>
                          <a:ea typeface="宋体"/>
                        </a:rPr>
                        <a:t>月</a:t>
                      </a:r>
                      <a:r>
                        <a:rPr lang="en-US" sz="1400" b="1" kern="0">
                          <a:effectLst/>
                          <a:latin typeface="Times New Roman"/>
                          <a:ea typeface="宋体"/>
                        </a:rPr>
                        <a:t>31</a:t>
                      </a:r>
                      <a:r>
                        <a:rPr lang="zh-CN" sz="1400" b="1" kern="0">
                          <a:effectLst/>
                          <a:latin typeface="Times New Roman"/>
                          <a:ea typeface="宋体"/>
                        </a:rPr>
                        <a:t>日</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日期时间型</a:t>
                      </a:r>
                      <a:endParaRPr lang="zh-CN" sz="1400" b="1" kern="100">
                        <a:effectLst/>
                        <a:latin typeface="Times New Roman"/>
                        <a:ea typeface="宋体"/>
                      </a:endParaRPr>
                    </a:p>
                    <a:p>
                      <a:pPr algn="ctr" fontAlgn="ctr">
                        <a:spcAft>
                          <a:spcPts val="0"/>
                        </a:spcAft>
                      </a:pPr>
                      <a:r>
                        <a:rPr lang="zh-CN" sz="1400" b="1" kern="100">
                          <a:effectLst/>
                          <a:latin typeface="Times New Roman"/>
                          <a:ea typeface="宋体"/>
                        </a:rPr>
                        <a:t>（</a:t>
                      </a:r>
                      <a:r>
                        <a:rPr lang="en-US" sz="1400" b="1" kern="100">
                          <a:effectLst/>
                          <a:latin typeface="Times New Roman"/>
                          <a:ea typeface="宋体"/>
                        </a:rPr>
                        <a:t>Date</a:t>
                      </a:r>
                      <a:r>
                        <a:rPr lang="en-US" sz="1400" b="1" u="sng" kern="100">
                          <a:effectLst/>
                          <a:latin typeface="Times New Roman"/>
                          <a:ea typeface="宋体"/>
                        </a:rPr>
                        <a:t>T</a:t>
                      </a:r>
                      <a:r>
                        <a:rPr lang="en-US" sz="1400" b="1" kern="100">
                          <a:effectLst/>
                          <a:latin typeface="Times New Roman"/>
                          <a:ea typeface="宋体"/>
                        </a:rPr>
                        <a:t>ime</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含有年、月、日和时间的数据</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a:effectLst/>
                          <a:latin typeface="Times New Roman"/>
                          <a:ea typeface="宋体"/>
                        </a:rPr>
                        <a:t>8</a:t>
                      </a:r>
                      <a:r>
                        <a:rPr lang="zh-CN" sz="1400" b="1" kern="0">
                          <a:effectLst/>
                          <a:latin typeface="Times New Roman"/>
                          <a:ea typeface="宋体"/>
                        </a:rPr>
                        <a:t>个字节</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使用严格日期格式时</a:t>
                      </a:r>
                      <a:r>
                        <a:rPr lang="en-US" sz="1400" b="1" kern="0">
                          <a:effectLst/>
                          <a:latin typeface="Times New Roman"/>
                          <a:ea typeface="宋体"/>
                        </a:rPr>
                        <a:t>,{^0001-01-01},</a:t>
                      </a:r>
                      <a:r>
                        <a:rPr lang="zh-CN" sz="1400" b="1" kern="0">
                          <a:effectLst/>
                          <a:latin typeface="Times New Roman"/>
                          <a:ea typeface="宋体"/>
                        </a:rPr>
                        <a:t>公元前</a:t>
                      </a:r>
                      <a:r>
                        <a:rPr lang="en-US" sz="1400" b="1" kern="0">
                          <a:effectLst/>
                          <a:latin typeface="Times New Roman"/>
                          <a:ea typeface="宋体"/>
                        </a:rPr>
                        <a:t>1</a:t>
                      </a:r>
                      <a:r>
                        <a:rPr lang="zh-CN" sz="1400" b="1" kern="0">
                          <a:effectLst/>
                          <a:latin typeface="Times New Roman"/>
                          <a:ea typeface="宋体"/>
                        </a:rPr>
                        <a:t>年</a:t>
                      </a:r>
                      <a:r>
                        <a:rPr lang="en-US" sz="1400" b="1" kern="0">
                          <a:effectLst/>
                          <a:latin typeface="Times New Roman"/>
                          <a:ea typeface="宋体"/>
                        </a:rPr>
                        <a:t>1</a:t>
                      </a:r>
                      <a:r>
                        <a:rPr lang="zh-CN" sz="1400" b="1" kern="0">
                          <a:effectLst/>
                          <a:latin typeface="Times New Roman"/>
                          <a:ea typeface="宋体"/>
                        </a:rPr>
                        <a:t>月</a:t>
                      </a:r>
                      <a:r>
                        <a:rPr lang="en-US" sz="1400" b="1" kern="0">
                          <a:effectLst/>
                          <a:latin typeface="Times New Roman"/>
                          <a:ea typeface="宋体"/>
                        </a:rPr>
                        <a:t>1</a:t>
                      </a:r>
                      <a:r>
                        <a:rPr lang="zh-CN" sz="1400" b="1" kern="0">
                          <a:effectLst/>
                          <a:latin typeface="Times New Roman"/>
                          <a:ea typeface="宋体"/>
                        </a:rPr>
                        <a:t>日到</a:t>
                      </a:r>
                      <a:r>
                        <a:rPr lang="en-US" sz="1400" b="1" kern="0">
                          <a:effectLst/>
                          <a:latin typeface="Times New Roman"/>
                          <a:ea typeface="宋体"/>
                        </a:rPr>
                        <a:t>{^9999-12-31}, </a:t>
                      </a:r>
                      <a:r>
                        <a:rPr lang="zh-CN" sz="1400" b="1" kern="0">
                          <a:effectLst/>
                          <a:latin typeface="Times New Roman"/>
                          <a:ea typeface="宋体"/>
                        </a:rPr>
                        <a:t>公元</a:t>
                      </a:r>
                      <a:r>
                        <a:rPr lang="en-US" sz="1400" b="1" kern="0">
                          <a:effectLst/>
                          <a:latin typeface="Times New Roman"/>
                          <a:ea typeface="宋体"/>
                        </a:rPr>
                        <a:t>9999</a:t>
                      </a:r>
                      <a:r>
                        <a:rPr lang="zh-CN" sz="1400" b="1" kern="0">
                          <a:effectLst/>
                          <a:latin typeface="Times New Roman"/>
                          <a:ea typeface="宋体"/>
                        </a:rPr>
                        <a:t>年</a:t>
                      </a:r>
                      <a:r>
                        <a:rPr lang="en-US" sz="1400" b="1" kern="0">
                          <a:effectLst/>
                          <a:latin typeface="Times New Roman"/>
                          <a:ea typeface="宋体"/>
                        </a:rPr>
                        <a:t>12</a:t>
                      </a:r>
                      <a:r>
                        <a:rPr lang="zh-CN" sz="1400" b="1" kern="0">
                          <a:effectLst/>
                          <a:latin typeface="Times New Roman"/>
                          <a:ea typeface="宋体"/>
                        </a:rPr>
                        <a:t>月</a:t>
                      </a:r>
                      <a:r>
                        <a:rPr lang="en-US" sz="1400" b="1" kern="0">
                          <a:effectLst/>
                          <a:latin typeface="Times New Roman"/>
                          <a:ea typeface="宋体"/>
                        </a:rPr>
                        <a:t>31</a:t>
                      </a:r>
                      <a:r>
                        <a:rPr lang="zh-CN" sz="1400" b="1" kern="0">
                          <a:effectLst/>
                          <a:latin typeface="Times New Roman"/>
                          <a:ea typeface="宋体"/>
                        </a:rPr>
                        <a:t>日</a:t>
                      </a:r>
                      <a:r>
                        <a:rPr lang="en-US" sz="1400" b="1" kern="0">
                          <a:effectLst/>
                          <a:latin typeface="Times New Roman"/>
                          <a:ea typeface="宋体"/>
                        </a:rPr>
                        <a:t>, </a:t>
                      </a:r>
                      <a:r>
                        <a:rPr lang="zh-CN" sz="1400" b="1" kern="0">
                          <a:effectLst/>
                          <a:latin typeface="Times New Roman"/>
                          <a:ea typeface="宋体"/>
                        </a:rPr>
                        <a:t>加上上午</a:t>
                      </a:r>
                      <a:r>
                        <a:rPr lang="en-US" sz="1400" b="1" kern="0">
                          <a:effectLst/>
                          <a:latin typeface="Times New Roman"/>
                          <a:ea typeface="宋体"/>
                        </a:rPr>
                        <a:t> 00:00:00</a:t>
                      </a:r>
                      <a:r>
                        <a:rPr lang="zh-CN" sz="1400" b="1" kern="0">
                          <a:effectLst/>
                          <a:latin typeface="Times New Roman"/>
                          <a:ea typeface="宋体"/>
                        </a:rPr>
                        <a:t>时到下午</a:t>
                      </a:r>
                      <a:r>
                        <a:rPr lang="en-US" sz="1400" b="1" kern="0">
                          <a:effectLst/>
                          <a:latin typeface="Times New Roman"/>
                          <a:ea typeface="宋体"/>
                        </a:rPr>
                        <a:t>11:59:59</a:t>
                      </a:r>
                      <a:r>
                        <a:rPr lang="zh-CN" sz="1400" b="1" kern="0">
                          <a:effectLst/>
                          <a:latin typeface="Times New Roman"/>
                          <a:ea typeface="宋体"/>
                        </a:rPr>
                        <a:t>时</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逻辑型</a:t>
                      </a:r>
                      <a:endParaRPr lang="zh-CN" sz="1400" b="1" kern="100">
                        <a:effectLst/>
                        <a:latin typeface="Times New Roman"/>
                        <a:ea typeface="宋体"/>
                      </a:endParaRPr>
                    </a:p>
                    <a:p>
                      <a:pPr algn="ctr" fontAlgn="ctr">
                        <a:spcAft>
                          <a:spcPts val="0"/>
                        </a:spcAft>
                      </a:pPr>
                      <a:r>
                        <a:rPr lang="zh-CN" sz="1400" b="1" kern="100">
                          <a:effectLst/>
                          <a:latin typeface="Times New Roman"/>
                          <a:ea typeface="宋体"/>
                        </a:rPr>
                        <a:t>（</a:t>
                      </a:r>
                      <a:r>
                        <a:rPr lang="en-US" sz="1400" b="1" u="sng" kern="100">
                          <a:effectLst/>
                          <a:latin typeface="Times New Roman"/>
                          <a:ea typeface="宋体"/>
                        </a:rPr>
                        <a:t>L</a:t>
                      </a:r>
                      <a:r>
                        <a:rPr lang="en-US" sz="1400" b="1" kern="100">
                          <a:effectLst/>
                          <a:latin typeface="Times New Roman"/>
                          <a:ea typeface="宋体"/>
                        </a:rPr>
                        <a:t>ogical</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a:effectLst/>
                          <a:latin typeface="Times New Roman"/>
                          <a:ea typeface="宋体"/>
                        </a:rPr>
                        <a:t>“</a:t>
                      </a:r>
                      <a:r>
                        <a:rPr lang="zh-CN" sz="1400" b="1" kern="0">
                          <a:effectLst/>
                          <a:latin typeface="Times New Roman"/>
                          <a:ea typeface="宋体"/>
                        </a:rPr>
                        <a:t>真</a:t>
                      </a:r>
                      <a:r>
                        <a:rPr lang="en-US" sz="1400" b="1" kern="0">
                          <a:effectLst/>
                          <a:latin typeface="Times New Roman"/>
                          <a:ea typeface="宋体"/>
                        </a:rPr>
                        <a:t>”</a:t>
                      </a:r>
                      <a:r>
                        <a:rPr lang="zh-CN" sz="1400" b="1" kern="0">
                          <a:effectLst/>
                          <a:latin typeface="Times New Roman"/>
                          <a:ea typeface="宋体"/>
                        </a:rPr>
                        <a:t>或</a:t>
                      </a:r>
                      <a:r>
                        <a:rPr lang="en-US" sz="1400" b="1" kern="0">
                          <a:effectLst/>
                          <a:latin typeface="Times New Roman"/>
                          <a:ea typeface="宋体"/>
                        </a:rPr>
                        <a:t>“</a:t>
                      </a:r>
                      <a:r>
                        <a:rPr lang="zh-CN" sz="1400" b="1" kern="0">
                          <a:effectLst/>
                          <a:latin typeface="Times New Roman"/>
                          <a:ea typeface="宋体"/>
                        </a:rPr>
                        <a:t>假</a:t>
                      </a:r>
                      <a:r>
                        <a:rPr lang="en-US" sz="1400" b="1" kern="0">
                          <a:effectLst/>
                          <a:latin typeface="Times New Roman"/>
                          <a:ea typeface="宋体"/>
                        </a:rPr>
                        <a:t>”</a:t>
                      </a:r>
                      <a:r>
                        <a:rPr lang="zh-CN" sz="1400" b="1" kern="0">
                          <a:effectLst/>
                          <a:latin typeface="Times New Roman"/>
                          <a:ea typeface="宋体"/>
                        </a:rPr>
                        <a:t>的布尔值</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b="1" kern="0">
                          <a:effectLst/>
                          <a:latin typeface="Times New Roman"/>
                          <a:ea typeface="宋体"/>
                        </a:rPr>
                        <a:t>1</a:t>
                      </a:r>
                      <a:r>
                        <a:rPr lang="zh-CN" sz="1400" b="1" kern="0">
                          <a:effectLst/>
                          <a:latin typeface="Times New Roman"/>
                          <a:ea typeface="宋体"/>
                        </a:rPr>
                        <a:t>个字节</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真（</a:t>
                      </a:r>
                      <a:r>
                        <a:rPr lang="en-US" sz="1400" b="1" kern="0">
                          <a:effectLst/>
                          <a:latin typeface="Times New Roman"/>
                          <a:ea typeface="宋体"/>
                        </a:rPr>
                        <a:t>.T.</a:t>
                      </a:r>
                      <a:r>
                        <a:rPr lang="zh-CN" sz="1400" b="1" kern="0">
                          <a:effectLst/>
                          <a:latin typeface="Times New Roman"/>
                          <a:ea typeface="宋体"/>
                        </a:rPr>
                        <a:t>）或假（</a:t>
                      </a:r>
                      <a:r>
                        <a:rPr lang="en-US" sz="1400" b="1" kern="0">
                          <a:effectLst/>
                          <a:latin typeface="Times New Roman"/>
                          <a:ea typeface="宋体"/>
                        </a:rPr>
                        <a:t>.F.</a:t>
                      </a:r>
                      <a:r>
                        <a:rPr lang="zh-CN" sz="1400" b="1" kern="0">
                          <a:effectLst/>
                          <a:latin typeface="Times New Roman"/>
                          <a:ea typeface="宋体"/>
                        </a:rPr>
                        <a:t>）</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400" b="1" kern="0">
                          <a:effectLst/>
                          <a:latin typeface="Times New Roman"/>
                          <a:ea typeface="宋体"/>
                        </a:rPr>
                        <a:t>数值型</a:t>
                      </a:r>
                      <a:endParaRPr lang="zh-CN" sz="1400" b="1" kern="100">
                        <a:effectLst/>
                        <a:latin typeface="Times New Roman"/>
                        <a:ea typeface="宋体"/>
                      </a:endParaRPr>
                    </a:p>
                    <a:p>
                      <a:pPr algn="ctr" fontAlgn="ctr">
                        <a:spcAft>
                          <a:spcPts val="0"/>
                        </a:spcAft>
                      </a:pPr>
                      <a:r>
                        <a:rPr lang="zh-CN" sz="1400" b="1" kern="100">
                          <a:effectLst/>
                          <a:latin typeface="Times New Roman"/>
                          <a:ea typeface="宋体"/>
                        </a:rPr>
                        <a:t>（</a:t>
                      </a:r>
                      <a:r>
                        <a:rPr lang="en-US" sz="1400" b="1" u="sng" kern="100">
                          <a:effectLst/>
                          <a:latin typeface="Times New Roman"/>
                          <a:ea typeface="宋体"/>
                        </a:rPr>
                        <a:t>N</a:t>
                      </a:r>
                      <a:r>
                        <a:rPr lang="en-US" sz="1400" b="1" kern="100">
                          <a:effectLst/>
                          <a:latin typeface="Times New Roman"/>
                          <a:ea typeface="宋体"/>
                        </a:rPr>
                        <a:t>umeric</a:t>
                      </a:r>
                      <a:r>
                        <a:rPr lang="zh-CN" sz="1400" b="1"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整数或分数</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a:effectLst/>
                          <a:latin typeface="Times New Roman"/>
                          <a:ea typeface="宋体"/>
                        </a:rPr>
                        <a:t>在内存中占</a:t>
                      </a:r>
                      <a:r>
                        <a:rPr lang="en-US" sz="1400" b="1" kern="0">
                          <a:effectLst/>
                          <a:latin typeface="Times New Roman"/>
                          <a:ea typeface="宋体"/>
                        </a:rPr>
                        <a:t>8</a:t>
                      </a:r>
                      <a:r>
                        <a:rPr lang="zh-CN" sz="1400" b="1" kern="0">
                          <a:effectLst/>
                          <a:latin typeface="Times New Roman"/>
                          <a:ea typeface="宋体"/>
                        </a:rPr>
                        <a:t>个字节</a:t>
                      </a:r>
                      <a:endParaRPr lang="zh-CN" sz="1400" b="1"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b="1" kern="0" dirty="0">
                          <a:effectLst/>
                          <a:latin typeface="Times New Roman"/>
                          <a:ea typeface="宋体"/>
                        </a:rPr>
                        <a:t>在表中占</a:t>
                      </a:r>
                      <a:r>
                        <a:rPr lang="en-US" sz="1400" b="1" kern="0" dirty="0">
                          <a:effectLst/>
                          <a:latin typeface="Times New Roman"/>
                          <a:ea typeface="宋体"/>
                        </a:rPr>
                        <a:t>1</a:t>
                      </a:r>
                      <a:r>
                        <a:rPr lang="zh-CN" sz="1400" b="1" kern="0" dirty="0">
                          <a:effectLst/>
                          <a:latin typeface="Times New Roman"/>
                          <a:ea typeface="宋体"/>
                        </a:rPr>
                        <a:t>至</a:t>
                      </a:r>
                      <a:r>
                        <a:rPr lang="en-US" sz="1400" b="1" kern="0" dirty="0">
                          <a:effectLst/>
                          <a:latin typeface="Times New Roman"/>
                          <a:ea typeface="宋体"/>
                        </a:rPr>
                        <a:t>20</a:t>
                      </a:r>
                      <a:r>
                        <a:rPr lang="zh-CN" sz="1400" b="1" kern="0" dirty="0">
                          <a:effectLst/>
                          <a:latin typeface="Times New Roman"/>
                          <a:ea typeface="宋体"/>
                        </a:rPr>
                        <a:t>个字节从</a:t>
                      </a:r>
                      <a:r>
                        <a:rPr lang="en-US" sz="1400" b="1" kern="0" dirty="0">
                          <a:effectLst/>
                          <a:latin typeface="Times New Roman"/>
                          <a:ea typeface="宋体"/>
                        </a:rPr>
                        <a:t>.9999999999E+19~.9999999999E+20</a:t>
                      </a:r>
                      <a:endParaRPr lang="zh-CN" sz="1400" b="1"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3808" y="44624"/>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2-13  </a:t>
            </a:r>
            <a:r>
              <a:rPr lang="zh-CN" altLang="en-US" dirty="0">
                <a:solidFill>
                  <a:srgbClr val="FFFFFF"/>
                </a:solidFill>
                <a:latin typeface="Arial" pitchFamily="34" charset="0"/>
                <a:ea typeface="黑体" pitchFamily="49" charset="-122"/>
              </a:rPr>
              <a:t>常用</a:t>
            </a:r>
            <a:r>
              <a:rPr lang="zh-CN" altLang="en-US" dirty="0" smtClean="0">
                <a:solidFill>
                  <a:srgbClr val="FFFFFF"/>
                </a:solidFill>
                <a:latin typeface="Arial" pitchFamily="34" charset="0"/>
                <a:ea typeface="黑体" pitchFamily="49" charset="-122"/>
              </a:rPr>
              <a:t>测试函数（三）</a:t>
            </a:r>
            <a:endParaRPr lang="zh-CN" altLang="en-US" dirty="0">
              <a:solidFill>
                <a:srgbClr val="FFFFFF"/>
              </a:solidFill>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73714616"/>
              </p:ext>
            </p:extLst>
          </p:nvPr>
        </p:nvGraphicFramePr>
        <p:xfrm>
          <a:off x="179512" y="665192"/>
          <a:ext cx="8784976" cy="5212080"/>
        </p:xfrm>
        <a:graphic>
          <a:graphicData uri="http://schemas.openxmlformats.org/drawingml/2006/table">
            <a:tbl>
              <a:tblPr firstRow="1" firstCol="1" lastRow="1" lastCol="1" bandRow="1" bandCol="1"/>
              <a:tblGrid>
                <a:gridCol w="2329716"/>
                <a:gridCol w="3722027"/>
                <a:gridCol w="2200634"/>
                <a:gridCol w="532599"/>
              </a:tblGrid>
              <a:tr h="54864">
                <a:tc>
                  <a:txBody>
                    <a:bodyPr/>
                    <a:lstStyle/>
                    <a:p>
                      <a:pPr algn="just" fontAlgn="ctr">
                        <a:spcAft>
                          <a:spcPts val="0"/>
                        </a:spcAft>
                      </a:pPr>
                      <a:r>
                        <a:rPr lang="zh-CN" sz="1800" kern="100" dirty="0">
                          <a:effectLst/>
                          <a:latin typeface="Times New Roman"/>
                          <a:ea typeface="宋体"/>
                        </a:rPr>
                        <a:t>函数名称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dirty="0">
                          <a:effectLst/>
                          <a:latin typeface="Times New Roman"/>
                          <a:ea typeface="宋体"/>
                        </a:rPr>
                        <a:t>EOF([</a:t>
                      </a:r>
                      <a:r>
                        <a:rPr lang="en-US" sz="1800" kern="100" dirty="0" err="1">
                          <a:effectLst/>
                          <a:latin typeface="Times New Roman"/>
                          <a:ea typeface="宋体"/>
                        </a:rPr>
                        <a:t>n|s</a:t>
                      </a:r>
                      <a:r>
                        <a:rPr lang="en-US" sz="1800" kern="100" dirty="0">
                          <a:effectLst/>
                          <a:latin typeface="Times New Roman"/>
                          <a:ea typeface="宋体"/>
                        </a:rPr>
                        <a:t>])</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逻辑型。测试记录指针是否指向表文件的结束标记，指向则返回</a:t>
                      </a:r>
                      <a:r>
                        <a:rPr lang="en-US" sz="1800" kern="100">
                          <a:effectLst/>
                          <a:latin typeface="Times New Roman"/>
                          <a:ea typeface="宋体"/>
                        </a:rPr>
                        <a:t>.T.</a:t>
                      </a:r>
                      <a:r>
                        <a:rPr lang="zh-CN" sz="1800" kern="100">
                          <a:effectLst/>
                          <a:latin typeface="Times New Roman"/>
                          <a:ea typeface="宋体"/>
                        </a:rPr>
                        <a:t>，否则返回</a:t>
                      </a:r>
                      <a:r>
                        <a:rPr lang="en-US" sz="1800" kern="100">
                          <a:effectLst/>
                          <a:latin typeface="Times New Roman"/>
                          <a:ea typeface="宋体"/>
                        </a:rPr>
                        <a:t>.F.</a:t>
                      </a:r>
                      <a:r>
                        <a:rPr lang="zh-CN" sz="1800" kern="100">
                          <a:effectLst/>
                          <a:latin typeface="Times New Roman"/>
                          <a:ea typeface="宋体"/>
                        </a:rPr>
                        <a:t>；空表时</a:t>
                      </a:r>
                      <a:r>
                        <a:rPr lang="en-US" sz="1800" kern="100">
                          <a:effectLst/>
                          <a:latin typeface="Times New Roman"/>
                          <a:ea typeface="宋体"/>
                        </a:rPr>
                        <a:t>EOF()</a:t>
                      </a:r>
                      <a:r>
                        <a:rPr lang="zh-CN" sz="1800" kern="100">
                          <a:effectLst/>
                          <a:latin typeface="Times New Roman"/>
                          <a:ea typeface="宋体"/>
                        </a:rPr>
                        <a:t>为</a:t>
                      </a:r>
                      <a:r>
                        <a:rPr lang="en-US" sz="1800" kern="100">
                          <a:effectLst/>
                          <a:latin typeface="Times New Roman"/>
                          <a:ea typeface="宋体"/>
                        </a:rPr>
                        <a:t>.T.</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List</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?EOF()</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864">
                <a:tc>
                  <a:txBody>
                    <a:bodyPr/>
                    <a:lstStyle/>
                    <a:p>
                      <a:pPr algn="just" fontAlgn="ctr">
                        <a:spcAft>
                          <a:spcPts val="0"/>
                        </a:spcAft>
                      </a:pPr>
                      <a:r>
                        <a:rPr lang="en-US" sz="1800" kern="100">
                          <a:effectLst/>
                          <a:latin typeface="Times New Roman"/>
                          <a:ea typeface="宋体"/>
                        </a:rPr>
                        <a:t>FCOUNT([n | 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数值型。返回表中的字段数目。</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?fcount()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9</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a:effectLst/>
                          <a:latin typeface="Times New Roman"/>
                          <a:ea typeface="宋体"/>
                        </a:rPr>
                        <a:t>FIELD(n1 [, n | 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字符型。根据编号</a:t>
                      </a:r>
                      <a:r>
                        <a:rPr lang="en-US" sz="1800" kern="100">
                          <a:effectLst/>
                          <a:latin typeface="Times New Roman"/>
                          <a:ea typeface="宋体"/>
                        </a:rPr>
                        <a:t>n1</a:t>
                      </a:r>
                      <a:r>
                        <a:rPr lang="zh-CN" sz="1800" kern="100">
                          <a:effectLst/>
                          <a:latin typeface="Times New Roman"/>
                          <a:ea typeface="宋体"/>
                        </a:rPr>
                        <a:t>返回表中的字段名。如果</a:t>
                      </a:r>
                      <a:r>
                        <a:rPr lang="en-US" sz="1800" kern="100">
                          <a:effectLst/>
                          <a:latin typeface="Times New Roman"/>
                          <a:ea typeface="宋体"/>
                        </a:rPr>
                        <a:t>n1</a:t>
                      </a:r>
                      <a:r>
                        <a:rPr lang="zh-CN" sz="1800" kern="100">
                          <a:effectLst/>
                          <a:latin typeface="Times New Roman"/>
                          <a:ea typeface="宋体"/>
                        </a:rPr>
                        <a:t>等于</a:t>
                      </a:r>
                      <a:r>
                        <a:rPr lang="en-US" sz="1800" kern="100">
                          <a:effectLst/>
                          <a:latin typeface="Times New Roman"/>
                          <a:ea typeface="宋体"/>
                        </a:rPr>
                        <a:t>1</a:t>
                      </a:r>
                      <a:r>
                        <a:rPr lang="zh-CN" sz="1800" kern="100">
                          <a:effectLst/>
                          <a:latin typeface="Times New Roman"/>
                          <a:ea typeface="宋体"/>
                        </a:rPr>
                        <a:t>，则返回表中的第一个字段名；如果</a:t>
                      </a:r>
                      <a:r>
                        <a:rPr lang="en-US" sz="1800" kern="100">
                          <a:effectLst/>
                          <a:latin typeface="Times New Roman"/>
                          <a:ea typeface="宋体"/>
                        </a:rPr>
                        <a:t>n1</a:t>
                      </a:r>
                      <a:r>
                        <a:rPr lang="zh-CN" sz="1800" kern="100">
                          <a:effectLst/>
                          <a:latin typeface="Times New Roman"/>
                          <a:ea typeface="宋体"/>
                        </a:rPr>
                        <a:t>等于</a:t>
                      </a:r>
                      <a:r>
                        <a:rPr lang="en-US" sz="1800" kern="100">
                          <a:effectLst/>
                          <a:latin typeface="Times New Roman"/>
                          <a:ea typeface="宋体"/>
                        </a:rPr>
                        <a:t>2</a:t>
                      </a:r>
                      <a:r>
                        <a:rPr lang="zh-CN" sz="1800" kern="100">
                          <a:effectLst/>
                          <a:latin typeface="Times New Roman"/>
                          <a:ea typeface="宋体"/>
                        </a:rPr>
                        <a:t>，则返回第二个字段名，依此类推。</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?field(2)</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姓名</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864">
                <a:tc>
                  <a:txBody>
                    <a:bodyPr/>
                    <a:lstStyle/>
                    <a:p>
                      <a:pPr algn="just" fontAlgn="ctr">
                        <a:spcAft>
                          <a:spcPts val="0"/>
                        </a:spcAft>
                      </a:pPr>
                      <a:r>
                        <a:rPr lang="en-US" sz="1800" kern="100">
                          <a:effectLst/>
                          <a:latin typeface="Times New Roman"/>
                          <a:ea typeface="宋体"/>
                        </a:rPr>
                        <a:t>FILE(s)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逻辑型。如果在磁盘上找到指定的文件</a:t>
                      </a:r>
                      <a:r>
                        <a:rPr lang="en-US" sz="1800" kern="100">
                          <a:effectLst/>
                          <a:latin typeface="Times New Roman"/>
                          <a:ea typeface="宋体"/>
                        </a:rPr>
                        <a:t>,</a:t>
                      </a:r>
                      <a:r>
                        <a:rPr lang="zh-CN" sz="1800" kern="100">
                          <a:effectLst/>
                          <a:latin typeface="Times New Roman"/>
                          <a:ea typeface="宋体"/>
                        </a:rPr>
                        <a:t>则返回</a:t>
                      </a:r>
                      <a:r>
                        <a:rPr lang="en-US" sz="1800" kern="100">
                          <a:effectLst/>
                          <a:latin typeface="Times New Roman"/>
                          <a:ea typeface="宋体"/>
                        </a:rPr>
                        <a:t>.T.</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?FILE("xsda.dbf")</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456">
                <a:tc>
                  <a:txBody>
                    <a:bodyPr/>
                    <a:lstStyle/>
                    <a:p>
                      <a:pPr algn="just" fontAlgn="ctr">
                        <a:spcAft>
                          <a:spcPts val="0"/>
                        </a:spcAft>
                      </a:pPr>
                      <a:r>
                        <a:rPr lang="en-US" sz="1800" kern="100">
                          <a:effectLst/>
                          <a:latin typeface="Times New Roman"/>
                          <a:ea typeface="宋体"/>
                        </a:rPr>
                        <a:t>FOUND([n | 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逻辑型。如果最近</a:t>
                      </a:r>
                      <a:r>
                        <a:rPr lang="en-US" sz="1800" kern="100">
                          <a:effectLst/>
                          <a:latin typeface="Times New Roman"/>
                          <a:ea typeface="宋体"/>
                        </a:rPr>
                        <a:t>CONTINUE</a:t>
                      </a:r>
                      <a:r>
                        <a:rPr lang="zh-CN" sz="1800" kern="100">
                          <a:effectLst/>
                          <a:latin typeface="Times New Roman"/>
                          <a:ea typeface="宋体"/>
                        </a:rPr>
                        <a:t>、</a:t>
                      </a:r>
                      <a:r>
                        <a:rPr lang="en-US" sz="1800" kern="100">
                          <a:effectLst/>
                          <a:latin typeface="Times New Roman"/>
                          <a:ea typeface="宋体"/>
                        </a:rPr>
                        <a:t>FIND</a:t>
                      </a:r>
                      <a:r>
                        <a:rPr lang="zh-CN" sz="1800" kern="100">
                          <a:effectLst/>
                          <a:latin typeface="Times New Roman"/>
                          <a:ea typeface="宋体"/>
                        </a:rPr>
                        <a:t>、</a:t>
                      </a:r>
                      <a:r>
                        <a:rPr lang="en-US" sz="1800" kern="100">
                          <a:effectLst/>
                          <a:latin typeface="Times New Roman"/>
                          <a:ea typeface="宋体"/>
                        </a:rPr>
                        <a:t>LOCATE</a:t>
                      </a:r>
                      <a:r>
                        <a:rPr lang="zh-CN" sz="1800" kern="100">
                          <a:effectLst/>
                          <a:latin typeface="Times New Roman"/>
                          <a:ea typeface="宋体"/>
                        </a:rPr>
                        <a:t>或</a:t>
                      </a:r>
                      <a:r>
                        <a:rPr lang="en-US" sz="1800" kern="100">
                          <a:effectLst/>
                          <a:latin typeface="Times New Roman"/>
                          <a:ea typeface="宋体"/>
                        </a:rPr>
                        <a:t>SEEK</a:t>
                      </a:r>
                      <a:r>
                        <a:rPr lang="zh-CN" sz="1800" kern="100">
                          <a:effectLst/>
                          <a:latin typeface="Times New Roman"/>
                          <a:ea typeface="宋体"/>
                        </a:rPr>
                        <a:t>命令执行成功，函数的返回值为</a:t>
                      </a:r>
                      <a:r>
                        <a:rPr lang="en-US" sz="1800" kern="100">
                          <a:effectLst/>
                          <a:latin typeface="Times New Roman"/>
                          <a:ea typeface="宋体"/>
                        </a:rPr>
                        <a:t>“</a:t>
                      </a:r>
                      <a:r>
                        <a:rPr lang="zh-CN" sz="1800" kern="100">
                          <a:effectLst/>
                          <a:latin typeface="Times New Roman"/>
                          <a:ea typeface="宋体"/>
                        </a:rPr>
                        <a:t>真</a:t>
                      </a:r>
                      <a:r>
                        <a:rPr lang="en-US" sz="1800" kern="100">
                          <a:effectLst/>
                          <a:latin typeface="Times New Roman"/>
                          <a:ea typeface="宋体"/>
                        </a:rPr>
                        <a:t>”(.T.)</a:t>
                      </a:r>
                      <a:r>
                        <a:rPr lang="zh-CN" sz="1800" kern="100">
                          <a:effectLst/>
                          <a:latin typeface="Times New Roman"/>
                          <a:ea typeface="宋体"/>
                        </a:rPr>
                        <a:t>。</a:t>
                      </a:r>
                    </a:p>
                    <a:p>
                      <a:pPr algn="just" fontAlgn="ctr">
                        <a:spcAft>
                          <a:spcPts val="0"/>
                        </a:spcAft>
                      </a:pPr>
                      <a:r>
                        <a:rPr lang="zh-CN" sz="1800" kern="100">
                          <a:effectLst/>
                          <a:latin typeface="Times New Roman"/>
                          <a:ea typeface="宋体"/>
                        </a:rPr>
                        <a:t>可以使用这个函数来判定子表是否有记录和父表的记录相匹配。</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USE xsda</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INDEX </a:t>
                      </a:r>
                      <a:r>
                        <a:rPr lang="zh-CN" sz="1800" kern="100">
                          <a:effectLst/>
                          <a:latin typeface="Times New Roman"/>
                          <a:ea typeface="宋体"/>
                        </a:rPr>
                        <a:t>姓名</a:t>
                      </a:r>
                      <a:r>
                        <a:rPr lang="en-US" sz="1800" kern="100">
                          <a:effectLst/>
                          <a:latin typeface="Times New Roman"/>
                          <a:ea typeface="宋体"/>
                        </a:rPr>
                        <a:t>TAG xm</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FIND</a:t>
                      </a:r>
                      <a:r>
                        <a:rPr lang="zh-CN" sz="1800" kern="100">
                          <a:effectLst/>
                          <a:latin typeface="Times New Roman"/>
                          <a:ea typeface="宋体"/>
                        </a:rPr>
                        <a:t>阿童木</a:t>
                      </a:r>
                    </a:p>
                    <a:p>
                      <a:pPr algn="just" fontAlgn="ctr">
                        <a:spcAft>
                          <a:spcPts val="0"/>
                        </a:spcAft>
                      </a:pPr>
                      <a:r>
                        <a:rPr lang="en-US" sz="1800" kern="100">
                          <a:effectLst/>
                          <a:latin typeface="Times New Roman"/>
                          <a:ea typeface="宋体"/>
                        </a:rPr>
                        <a:t>?FOUND()</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FSIZE(cfn[,n| s] | FN)</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数值型。以字节为单位，返回指定字段或文件的大小。其中，参数</a:t>
                      </a:r>
                      <a:r>
                        <a:rPr lang="en-US" sz="1800" kern="100">
                          <a:effectLst/>
                          <a:latin typeface="Times New Roman"/>
                          <a:ea typeface="宋体"/>
                        </a:rPr>
                        <a:t>cfn</a:t>
                      </a:r>
                      <a:r>
                        <a:rPr lang="zh-CN" sz="1800" kern="100">
                          <a:effectLst/>
                          <a:latin typeface="Times New Roman"/>
                          <a:ea typeface="宋体"/>
                        </a:rPr>
                        <a:t>和</a:t>
                      </a:r>
                      <a:r>
                        <a:rPr lang="en-US" sz="1800" kern="100">
                          <a:effectLst/>
                          <a:latin typeface="Times New Roman"/>
                          <a:ea typeface="宋体"/>
                        </a:rPr>
                        <a:t>FN</a:t>
                      </a:r>
                      <a:r>
                        <a:rPr lang="zh-CN" sz="1800" kern="100">
                          <a:effectLst/>
                          <a:latin typeface="Times New Roman"/>
                          <a:ea typeface="宋体"/>
                        </a:rPr>
                        <a:t>分别表示字段名或文件名。</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?fsize("</a:t>
                      </a:r>
                      <a:r>
                        <a:rPr lang="zh-CN" sz="1800" kern="100">
                          <a:effectLst/>
                          <a:latin typeface="Times New Roman"/>
                          <a:ea typeface="宋体"/>
                        </a:rPr>
                        <a:t>姓名</a:t>
                      </a:r>
                      <a:r>
                        <a:rPr lang="en-US" sz="1800" kern="100">
                          <a:effectLst/>
                          <a:latin typeface="Times New Roman"/>
                          <a:ea typeface="宋体"/>
                        </a:rPr>
                        <a: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8</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07618083"/>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3808" y="44624"/>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2-13  </a:t>
            </a:r>
            <a:r>
              <a:rPr lang="zh-CN" altLang="en-US" dirty="0">
                <a:solidFill>
                  <a:srgbClr val="FFFFFF"/>
                </a:solidFill>
                <a:latin typeface="Arial" pitchFamily="34" charset="0"/>
                <a:ea typeface="黑体" pitchFamily="49" charset="-122"/>
              </a:rPr>
              <a:t>常用</a:t>
            </a:r>
            <a:r>
              <a:rPr lang="zh-CN" altLang="en-US" dirty="0" smtClean="0">
                <a:solidFill>
                  <a:srgbClr val="FFFFFF"/>
                </a:solidFill>
                <a:latin typeface="Arial" pitchFamily="34" charset="0"/>
                <a:ea typeface="黑体" pitchFamily="49" charset="-122"/>
              </a:rPr>
              <a:t>测试函数（四）</a:t>
            </a:r>
            <a:endParaRPr lang="zh-CN" altLang="en-US" dirty="0">
              <a:solidFill>
                <a:srgbClr val="FFFFFF"/>
              </a:solidFill>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430650503"/>
              </p:ext>
            </p:extLst>
          </p:nvPr>
        </p:nvGraphicFramePr>
        <p:xfrm>
          <a:off x="251520" y="606896"/>
          <a:ext cx="8640960" cy="5486400"/>
        </p:xfrm>
        <a:graphic>
          <a:graphicData uri="http://schemas.openxmlformats.org/drawingml/2006/table">
            <a:tbl>
              <a:tblPr firstRow="1" firstCol="1" lastRow="1" lastCol="1" bandRow="1" bandCol="1"/>
              <a:tblGrid>
                <a:gridCol w="2265120"/>
                <a:gridCol w="3618827"/>
                <a:gridCol w="2216032"/>
                <a:gridCol w="540981"/>
              </a:tblGrid>
              <a:tr h="54864">
                <a:tc>
                  <a:txBody>
                    <a:bodyPr/>
                    <a:lstStyle/>
                    <a:p>
                      <a:pPr algn="just" fontAlgn="ctr">
                        <a:spcAft>
                          <a:spcPts val="0"/>
                        </a:spcAft>
                      </a:pPr>
                      <a:r>
                        <a:rPr lang="zh-CN" sz="1800" kern="100" dirty="0">
                          <a:effectLst/>
                          <a:latin typeface="Times New Roman"/>
                          <a:ea typeface="宋体"/>
                        </a:rPr>
                        <a:t>函数名称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dirty="0">
                          <a:effectLst/>
                          <a:latin typeface="Times New Roman"/>
                          <a:ea typeface="宋体"/>
                        </a:rPr>
                        <a:t>IIF(lExp,Exp1,Exp2)</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条件测试函数；当</a:t>
                      </a:r>
                      <a:r>
                        <a:rPr lang="en-US" sz="1800" kern="100">
                          <a:effectLst/>
                          <a:latin typeface="Times New Roman"/>
                          <a:ea typeface="宋体"/>
                        </a:rPr>
                        <a:t>lExp</a:t>
                      </a:r>
                      <a:r>
                        <a:rPr lang="zh-CN" sz="1800" kern="100">
                          <a:effectLst/>
                          <a:latin typeface="Times New Roman"/>
                          <a:ea typeface="宋体"/>
                        </a:rPr>
                        <a:t>为真时，返回</a:t>
                      </a:r>
                      <a:r>
                        <a:rPr lang="en-US" sz="1800" kern="100">
                          <a:effectLst/>
                          <a:latin typeface="Times New Roman"/>
                          <a:ea typeface="宋体"/>
                        </a:rPr>
                        <a:t>Exp1</a:t>
                      </a:r>
                      <a:r>
                        <a:rPr lang="zh-CN" sz="1800" kern="100">
                          <a:effectLst/>
                          <a:latin typeface="Times New Roman"/>
                          <a:ea typeface="宋体"/>
                        </a:rPr>
                        <a:t>的值，否则返回</a:t>
                      </a:r>
                      <a:r>
                        <a:rPr lang="en-US" sz="1800" kern="100">
                          <a:effectLst/>
                          <a:latin typeface="Times New Roman"/>
                          <a:ea typeface="宋体"/>
                        </a:rPr>
                        <a:t>Exp2</a:t>
                      </a:r>
                      <a:r>
                        <a:rPr lang="zh-CN" sz="1800" kern="100">
                          <a:effectLst/>
                          <a:latin typeface="Times New Roman"/>
                          <a:ea typeface="宋体"/>
                        </a:rPr>
                        <a:t>的值。</a:t>
                      </a:r>
                    </a:p>
                    <a:p>
                      <a:pPr algn="just" fontAlgn="ctr">
                        <a:spcAft>
                          <a:spcPts val="0"/>
                        </a:spcAft>
                      </a:pPr>
                      <a:r>
                        <a:rPr lang="zh-CN" sz="1800" kern="100">
                          <a:effectLst/>
                          <a:latin typeface="Times New Roman"/>
                          <a:ea typeface="宋体"/>
                        </a:rPr>
                        <a:t>该函数的数据类型由</a:t>
                      </a:r>
                      <a:r>
                        <a:rPr lang="en-US" sz="1800" kern="100">
                          <a:effectLst/>
                          <a:latin typeface="Times New Roman"/>
                          <a:ea typeface="宋体"/>
                        </a:rPr>
                        <a:t>Exp1</a:t>
                      </a:r>
                      <a:r>
                        <a:rPr lang="zh-CN" sz="1800" kern="100">
                          <a:effectLst/>
                          <a:latin typeface="Times New Roman"/>
                          <a:ea typeface="宋体"/>
                        </a:rPr>
                        <a:t>或</a:t>
                      </a:r>
                      <a:r>
                        <a:rPr lang="en-US" sz="1800" kern="100">
                          <a:effectLst/>
                          <a:latin typeface="Times New Roman"/>
                          <a:ea typeface="宋体"/>
                        </a:rPr>
                        <a:t>Exp2</a:t>
                      </a:r>
                      <a:r>
                        <a:rPr lang="zh-CN" sz="1800" kern="100">
                          <a:effectLst/>
                          <a:latin typeface="Times New Roman"/>
                          <a:ea typeface="宋体"/>
                        </a:rPr>
                        <a:t>的数据类型决定。</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?IIF(</a:t>
                      </a:r>
                      <a:r>
                        <a:rPr lang="zh-CN" sz="1800" kern="100">
                          <a:effectLst/>
                          <a:latin typeface="Times New Roman"/>
                          <a:ea typeface="宋体"/>
                        </a:rPr>
                        <a:t>性别</a:t>
                      </a:r>
                      <a:r>
                        <a:rPr lang="en-US" sz="1800" kern="100">
                          <a:effectLst/>
                          <a:latin typeface="Times New Roman"/>
                          <a:ea typeface="宋体"/>
                        </a:rPr>
                        <a:t>=‘</a:t>
                      </a:r>
                      <a:r>
                        <a:rPr lang="zh-CN" sz="1800" kern="100">
                          <a:effectLst/>
                          <a:latin typeface="Times New Roman"/>
                          <a:ea typeface="宋体"/>
                        </a:rPr>
                        <a:t>男</a:t>
                      </a:r>
                      <a:r>
                        <a:rPr lang="en-US" sz="1800" kern="100">
                          <a:effectLst/>
                          <a:latin typeface="Times New Roman"/>
                          <a:ea typeface="宋体"/>
                        </a:rPr>
                        <a:t>’,’</a:t>
                      </a:r>
                      <a:r>
                        <a:rPr lang="zh-CN" sz="1800" kern="100">
                          <a:effectLst/>
                          <a:latin typeface="Times New Roman"/>
                          <a:ea typeface="宋体"/>
                        </a:rPr>
                        <a:t>樱木花道</a:t>
                      </a:r>
                      <a:r>
                        <a:rPr lang="en-US" sz="1800" kern="100">
                          <a:effectLst/>
                          <a:latin typeface="Times New Roman"/>
                          <a:ea typeface="宋体"/>
                        </a:rPr>
                        <a:t>’,’</a:t>
                      </a:r>
                      <a:r>
                        <a:rPr lang="zh-CN" sz="1800" kern="100">
                          <a:effectLst/>
                          <a:latin typeface="Times New Roman"/>
                          <a:ea typeface="宋体"/>
                        </a:rPr>
                        <a:t>花仙子</a:t>
                      </a:r>
                      <a:r>
                        <a:rPr lang="en-US" sz="1800" kern="100">
                          <a:effectLst/>
                          <a:latin typeface="Times New Roman"/>
                          <a:ea typeface="宋体"/>
                        </a:rPr>
                        <a: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花仙子</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ISNULL(Exp)</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逻辑型。当</a:t>
                      </a:r>
                      <a:r>
                        <a:rPr lang="en-US" sz="1800" kern="100">
                          <a:effectLst/>
                          <a:latin typeface="Times New Roman"/>
                          <a:ea typeface="宋体"/>
                        </a:rPr>
                        <a:t>Exp</a:t>
                      </a:r>
                      <a:r>
                        <a:rPr lang="zh-CN" sz="1800" kern="100">
                          <a:effectLst/>
                          <a:latin typeface="Times New Roman"/>
                          <a:ea typeface="宋体"/>
                        </a:rPr>
                        <a:t>的值为</a:t>
                      </a:r>
                      <a:r>
                        <a:rPr lang="en-US" sz="1800" kern="100">
                          <a:effectLst/>
                          <a:latin typeface="Times New Roman"/>
                          <a:ea typeface="宋体"/>
                        </a:rPr>
                        <a:t>Null</a:t>
                      </a:r>
                      <a:r>
                        <a:rPr lang="zh-CN" sz="1800" kern="100">
                          <a:effectLst/>
                          <a:latin typeface="Times New Roman"/>
                          <a:ea typeface="宋体"/>
                        </a:rPr>
                        <a:t>时，返回</a:t>
                      </a:r>
                      <a:r>
                        <a:rPr lang="en-US" sz="1800" kern="100">
                          <a:effectLst/>
                          <a:latin typeface="Times New Roman"/>
                          <a:ea typeface="宋体"/>
                        </a:rPr>
                        <a:t>.T.</a:t>
                      </a:r>
                      <a:r>
                        <a:rPr lang="zh-CN" sz="1800" kern="100">
                          <a:effectLst/>
                          <a:latin typeface="Times New Roman"/>
                          <a:ea typeface="宋体"/>
                        </a:rPr>
                        <a:t>，否则返回</a:t>
                      </a:r>
                      <a:r>
                        <a:rPr lang="en-US" sz="1800" kern="100">
                          <a:effectLst/>
                          <a:latin typeface="Times New Roman"/>
                          <a:ea typeface="宋体"/>
                        </a:rPr>
                        <a:t>.F.</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x=.null.</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?ISNULL(x)</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RECCOUNT([n|s])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数值型。返回表的物理记录条数，注意空表时，该函数为</a:t>
                      </a:r>
                      <a:r>
                        <a:rPr lang="en-US" sz="1800" kern="100">
                          <a:effectLst/>
                          <a:latin typeface="Times New Roman"/>
                          <a:ea typeface="宋体"/>
                        </a:rPr>
                        <a:t>0</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?RECCOUNT()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100</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a:effectLst/>
                          <a:latin typeface="Times New Roman"/>
                          <a:ea typeface="宋体"/>
                        </a:rPr>
                        <a:t>RECNO([n|s])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数值型。返回当前记录的物理记录号，注意当</a:t>
                      </a:r>
                      <a:r>
                        <a:rPr lang="en-US" sz="1800" kern="100">
                          <a:effectLst/>
                          <a:latin typeface="Times New Roman"/>
                          <a:ea typeface="宋体"/>
                        </a:rPr>
                        <a:t>BOF()</a:t>
                      </a:r>
                      <a:r>
                        <a:rPr lang="zh-CN" sz="1800" kern="100">
                          <a:effectLst/>
                          <a:latin typeface="Times New Roman"/>
                          <a:ea typeface="宋体"/>
                        </a:rPr>
                        <a:t>为</a:t>
                      </a:r>
                      <a:r>
                        <a:rPr lang="en-US" sz="1800" kern="100">
                          <a:effectLst/>
                          <a:latin typeface="Times New Roman"/>
                          <a:ea typeface="宋体"/>
                        </a:rPr>
                        <a:t>.T.</a:t>
                      </a:r>
                      <a:r>
                        <a:rPr lang="zh-CN" sz="1800" kern="100">
                          <a:effectLst/>
                          <a:latin typeface="Times New Roman"/>
                          <a:ea typeface="宋体"/>
                        </a:rPr>
                        <a:t>时，</a:t>
                      </a:r>
                      <a:r>
                        <a:rPr lang="en-US" sz="1800" kern="100">
                          <a:effectLst/>
                          <a:latin typeface="Times New Roman"/>
                          <a:ea typeface="宋体"/>
                        </a:rPr>
                        <a:t>RECNO()</a:t>
                      </a:r>
                      <a:r>
                        <a:rPr lang="zh-CN" sz="1800" kern="100">
                          <a:effectLst/>
                          <a:latin typeface="Times New Roman"/>
                          <a:ea typeface="宋体"/>
                        </a:rPr>
                        <a:t>为</a:t>
                      </a:r>
                      <a:r>
                        <a:rPr lang="en-US" sz="1800" kern="100">
                          <a:effectLst/>
                          <a:latin typeface="Times New Roman"/>
                          <a:ea typeface="宋体"/>
                        </a:rPr>
                        <a:t>1</a:t>
                      </a:r>
                      <a:r>
                        <a:rPr lang="zh-CN" sz="1800" kern="100">
                          <a:effectLst/>
                          <a:latin typeface="Times New Roman"/>
                          <a:ea typeface="宋体"/>
                        </a:rPr>
                        <a:t>；</a:t>
                      </a:r>
                      <a:r>
                        <a:rPr lang="en-US" sz="1800" kern="100">
                          <a:effectLst/>
                          <a:latin typeface="Times New Roman"/>
                          <a:ea typeface="宋体"/>
                        </a:rPr>
                        <a:t>EOF()</a:t>
                      </a:r>
                      <a:r>
                        <a:rPr lang="zh-CN" sz="1800" kern="100">
                          <a:effectLst/>
                          <a:latin typeface="Times New Roman"/>
                          <a:ea typeface="宋体"/>
                        </a:rPr>
                        <a:t>为</a:t>
                      </a:r>
                      <a:r>
                        <a:rPr lang="en-US" sz="1800" kern="100">
                          <a:effectLst/>
                          <a:latin typeface="Times New Roman"/>
                          <a:ea typeface="宋体"/>
                        </a:rPr>
                        <a:t>.T.</a:t>
                      </a:r>
                      <a:r>
                        <a:rPr lang="zh-CN" sz="1800" kern="100">
                          <a:effectLst/>
                          <a:latin typeface="Times New Roman"/>
                          <a:ea typeface="宋体"/>
                        </a:rPr>
                        <a:t>时，</a:t>
                      </a:r>
                      <a:r>
                        <a:rPr lang="en-US" sz="1800" kern="100">
                          <a:effectLst/>
                          <a:latin typeface="Times New Roman"/>
                          <a:ea typeface="宋体"/>
                        </a:rPr>
                        <a:t>RECNO()</a:t>
                      </a:r>
                      <a:r>
                        <a:rPr lang="zh-CN" sz="1800" kern="100">
                          <a:effectLst/>
                          <a:latin typeface="Times New Roman"/>
                          <a:ea typeface="宋体"/>
                        </a:rPr>
                        <a:t>为记录条数</a:t>
                      </a:r>
                      <a:r>
                        <a:rPr lang="en-US" sz="1800" kern="100">
                          <a:effectLst/>
                          <a:latin typeface="Times New Roman"/>
                          <a:ea typeface="宋体"/>
                        </a:rPr>
                        <a:t>+1</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GO 10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?RECNO()</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4592">
                <a:tc>
                  <a:txBody>
                    <a:bodyPr/>
                    <a:lstStyle/>
                    <a:p>
                      <a:pPr algn="just" fontAlgn="ctr">
                        <a:spcAft>
                          <a:spcPts val="0"/>
                        </a:spcAft>
                      </a:pPr>
                      <a:r>
                        <a:rPr lang="en-US" sz="1800" kern="100">
                          <a:effectLst/>
                          <a:latin typeface="Times New Roman"/>
                          <a:ea typeface="宋体"/>
                        </a:rPr>
                        <a:t>RECSIZE([n | s])</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数值型，测试表中记录的大小。该函数显示的记录的大小与</a:t>
                      </a:r>
                      <a:r>
                        <a:rPr lang="en-US" sz="1800" kern="100">
                          <a:effectLst/>
                          <a:latin typeface="Times New Roman"/>
                          <a:ea typeface="宋体"/>
                        </a:rPr>
                        <a:t>DISPLAY STRUCTRUE</a:t>
                      </a:r>
                      <a:r>
                        <a:rPr lang="zh-CN" sz="1800" kern="100">
                          <a:effectLst/>
                          <a:latin typeface="Times New Roman"/>
                          <a:ea typeface="宋体"/>
                        </a:rPr>
                        <a:t>命令显示的结果相同。</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?recsize()</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44</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8368">
                <a:tc>
                  <a:txBody>
                    <a:bodyPr/>
                    <a:lstStyle/>
                    <a:p>
                      <a:pPr algn="just" fontAlgn="ctr">
                        <a:spcAft>
                          <a:spcPts val="0"/>
                        </a:spcAft>
                      </a:pPr>
                      <a:r>
                        <a:rPr lang="pt-BR" sz="1800" kern="100">
                          <a:effectLst/>
                          <a:latin typeface="Times New Roman"/>
                          <a:ea typeface="宋体"/>
                        </a:rPr>
                        <a:t>SEEK(eExp [, n | s</a:t>
                      </a:r>
                      <a:endParaRPr lang="zh-CN" sz="1800" kern="100">
                        <a:effectLst/>
                        <a:latin typeface="Times New Roman"/>
                        <a:ea typeface="宋体"/>
                      </a:endParaRPr>
                    </a:p>
                    <a:p>
                      <a:pPr algn="just" fontAlgn="ctr">
                        <a:spcAft>
                          <a:spcPts val="0"/>
                        </a:spcAft>
                      </a:pPr>
                      <a:r>
                        <a:rPr lang="pt-BR" sz="1800" kern="100">
                          <a:effectLst/>
                          <a:latin typeface="Times New Roman"/>
                          <a:ea typeface="宋体"/>
                        </a:rPr>
                        <a:t>[,n1| cfn| ctn]])</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逻辑型。在一个已建立索引的表中搜索一个记录的第一次出现位置，该记录的索引关键字与指定表达式相匹配</a:t>
                      </a:r>
                      <a:r>
                        <a:rPr lang="zh-CN" sz="1800" kern="100" dirty="0" smtClean="0">
                          <a:effectLst/>
                          <a:latin typeface="Times New Roman"/>
                          <a:ea typeface="宋体"/>
                        </a:rPr>
                        <a:t>。</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use xsda order xm</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?seek('</a:t>
                      </a:r>
                      <a:r>
                        <a:rPr lang="zh-CN" sz="1800" kern="100">
                          <a:effectLst/>
                          <a:latin typeface="Times New Roman"/>
                          <a:ea typeface="宋体"/>
                        </a:rPr>
                        <a:t>阿童木</a:t>
                      </a:r>
                      <a:r>
                        <a:rPr lang="en-US" sz="1800" kern="100">
                          <a:effectLst/>
                          <a:latin typeface="Times New Roman"/>
                          <a:ea typeface="宋体"/>
                        </a:rPr>
                        <a: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.T.</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44167714"/>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3808" y="44624"/>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2-13  </a:t>
            </a:r>
            <a:r>
              <a:rPr lang="zh-CN" altLang="en-US" dirty="0">
                <a:solidFill>
                  <a:srgbClr val="FFFFFF"/>
                </a:solidFill>
                <a:latin typeface="Arial" pitchFamily="34" charset="0"/>
                <a:ea typeface="黑体" pitchFamily="49" charset="-122"/>
              </a:rPr>
              <a:t>常用</a:t>
            </a:r>
            <a:r>
              <a:rPr lang="zh-CN" altLang="en-US" dirty="0" smtClean="0">
                <a:solidFill>
                  <a:srgbClr val="FFFFFF"/>
                </a:solidFill>
                <a:latin typeface="Arial" pitchFamily="34" charset="0"/>
                <a:ea typeface="黑体" pitchFamily="49" charset="-122"/>
              </a:rPr>
              <a:t>测试函数（五）</a:t>
            </a:r>
            <a:endParaRPr lang="zh-CN" altLang="en-US" dirty="0">
              <a:solidFill>
                <a:srgbClr val="FFFFFF"/>
              </a:solidFill>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471610957"/>
              </p:ext>
            </p:extLst>
          </p:nvPr>
        </p:nvGraphicFramePr>
        <p:xfrm>
          <a:off x="251520" y="467197"/>
          <a:ext cx="8568951" cy="5212080"/>
        </p:xfrm>
        <a:graphic>
          <a:graphicData uri="http://schemas.openxmlformats.org/drawingml/2006/table">
            <a:tbl>
              <a:tblPr firstRow="1" firstCol="1" lastRow="1" lastCol="1" bandRow="1" bandCol="1"/>
              <a:tblGrid>
                <a:gridCol w="2073310"/>
                <a:gridCol w="3312385"/>
                <a:gridCol w="2247153"/>
                <a:gridCol w="936103"/>
              </a:tblGrid>
              <a:tr h="54864">
                <a:tc>
                  <a:txBody>
                    <a:bodyPr/>
                    <a:lstStyle/>
                    <a:p>
                      <a:pPr algn="just" fontAlgn="ctr">
                        <a:spcAft>
                          <a:spcPts val="0"/>
                        </a:spcAft>
                      </a:pPr>
                      <a:r>
                        <a:rPr lang="zh-CN" sz="1800" kern="100" dirty="0">
                          <a:effectLst/>
                          <a:latin typeface="Times New Roman"/>
                          <a:ea typeface="宋体"/>
                        </a:rPr>
                        <a:t>函数名称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功能描述</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举</a:t>
                      </a:r>
                      <a:r>
                        <a:rPr lang="en-US" sz="1800" kern="100">
                          <a:effectLst/>
                          <a:latin typeface="Times New Roman"/>
                          <a:ea typeface="宋体"/>
                        </a:rPr>
                        <a:t>    </a:t>
                      </a:r>
                      <a:r>
                        <a:rPr lang="zh-CN" sz="1800" kern="100">
                          <a:effectLst/>
                          <a:latin typeface="Times New Roman"/>
                          <a:ea typeface="宋体"/>
                        </a:rPr>
                        <a:t>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结果</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456">
                <a:tc>
                  <a:txBody>
                    <a:bodyPr/>
                    <a:lstStyle/>
                    <a:p>
                      <a:pPr algn="just" fontAlgn="ctr">
                        <a:spcAft>
                          <a:spcPts val="0"/>
                        </a:spcAft>
                      </a:pPr>
                      <a:r>
                        <a:rPr lang="en-US" sz="1800" kern="100" dirty="0">
                          <a:effectLst/>
                          <a:latin typeface="Times New Roman"/>
                          <a:ea typeface="宋体"/>
                        </a:rPr>
                        <a:t>SELECT([ 0 | 1 | s ])</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数值型。返回当前工作区编号或未使用工作区的最大编号。其中：</a:t>
                      </a:r>
                      <a:r>
                        <a:rPr lang="en-US" sz="1800" kern="100" dirty="0">
                          <a:effectLst/>
                          <a:latin typeface="Times New Roman"/>
                          <a:ea typeface="宋体"/>
                        </a:rPr>
                        <a:t>0</a:t>
                      </a:r>
                      <a:r>
                        <a:rPr lang="zh-CN" sz="1800" kern="100" dirty="0">
                          <a:effectLst/>
                          <a:latin typeface="Times New Roman"/>
                          <a:ea typeface="宋体"/>
                        </a:rPr>
                        <a:t>（或省略），函数返回当前工作区的编号；</a:t>
                      </a:r>
                      <a:r>
                        <a:rPr lang="en-US" sz="1800" kern="100" dirty="0">
                          <a:effectLst/>
                          <a:latin typeface="Times New Roman"/>
                          <a:ea typeface="宋体"/>
                        </a:rPr>
                        <a:t>1</a:t>
                      </a:r>
                      <a:r>
                        <a:rPr lang="zh-CN" sz="1800" kern="100" dirty="0">
                          <a:effectLst/>
                          <a:latin typeface="Times New Roman"/>
                          <a:ea typeface="宋体"/>
                        </a:rPr>
                        <a:t>，函数返回未使用工作区的最大编号；</a:t>
                      </a:r>
                      <a:r>
                        <a:rPr lang="en-US" sz="1800" kern="100" dirty="0">
                          <a:effectLst/>
                          <a:latin typeface="Times New Roman"/>
                          <a:ea typeface="宋体"/>
                        </a:rPr>
                        <a:t>s</a:t>
                      </a:r>
                      <a:r>
                        <a:rPr lang="zh-CN" sz="1800" kern="100" dirty="0">
                          <a:effectLst/>
                          <a:latin typeface="Times New Roman"/>
                          <a:ea typeface="宋体"/>
                        </a:rPr>
                        <a:t>，指定表别名，函数返回其所在工作区编号。</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Select 10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?select()</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?select(0)</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10</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just" fontAlgn="ctr">
                        <a:spcAft>
                          <a:spcPts val="0"/>
                        </a:spcAft>
                      </a:pPr>
                      <a:r>
                        <a:rPr lang="en-US" sz="1800" kern="100">
                          <a:effectLst/>
                          <a:latin typeface="Times New Roman"/>
                          <a:ea typeface="宋体"/>
                        </a:rPr>
                        <a:t>TYPE(cExp)</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字符型。并返回字符表达式其内容的数据类型。</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?TYPE('(12 * 3) + 4')</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?TYPE('date( )')</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?TYPE('.f. or .t.')</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?TYPE('answer=42')</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?TYPE('$19.99')</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N</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D</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L</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U</a:t>
                      </a:r>
                      <a:endParaRPr lang="zh-CN" sz="1800" kern="100">
                        <a:effectLst/>
                        <a:latin typeface="Times New Roman"/>
                        <a:ea typeface="宋体"/>
                      </a:endParaRPr>
                    </a:p>
                    <a:p>
                      <a:pPr algn="just" fontAlgn="ctr">
                        <a:spcAft>
                          <a:spcPts val="0"/>
                        </a:spcAft>
                      </a:pPr>
                      <a:r>
                        <a:rPr lang="en-US" sz="1800" kern="100">
                          <a:effectLst/>
                          <a:latin typeface="Times New Roman"/>
                          <a:ea typeface="宋体"/>
                        </a:rPr>
                        <a:t>Y</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USED([n|c])</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a:effectLst/>
                          <a:latin typeface="Times New Roman"/>
                          <a:ea typeface="宋体"/>
                        </a:rPr>
                        <a:t>逻辑型。如果在指定的工作区</a:t>
                      </a:r>
                      <a:r>
                        <a:rPr lang="en-US" sz="1800" kern="100">
                          <a:effectLst/>
                          <a:latin typeface="Times New Roman"/>
                          <a:ea typeface="宋体"/>
                        </a:rPr>
                        <a:t>n</a:t>
                      </a:r>
                      <a:r>
                        <a:rPr lang="zh-CN" sz="1800" kern="100">
                          <a:effectLst/>
                          <a:latin typeface="Times New Roman"/>
                          <a:ea typeface="宋体"/>
                        </a:rPr>
                        <a:t>中打开了一个表</a:t>
                      </a:r>
                      <a:r>
                        <a:rPr lang="en-US" sz="1800" kern="100">
                          <a:effectLst/>
                          <a:latin typeface="Times New Roman"/>
                          <a:ea typeface="宋体"/>
                        </a:rPr>
                        <a:t>c</a:t>
                      </a:r>
                      <a:r>
                        <a:rPr lang="zh-CN" sz="1800" kern="100">
                          <a:effectLst/>
                          <a:latin typeface="Times New Roman"/>
                          <a:ea typeface="宋体"/>
                        </a:rPr>
                        <a:t>，函数就返回</a:t>
                      </a:r>
                      <a:r>
                        <a:rPr lang="en-US" sz="1800" kern="100">
                          <a:effectLst/>
                          <a:latin typeface="Times New Roman"/>
                          <a:ea typeface="宋体"/>
                        </a:rPr>
                        <a:t>“</a:t>
                      </a:r>
                      <a:r>
                        <a:rPr lang="zh-CN" sz="1800" kern="100">
                          <a:effectLst/>
                          <a:latin typeface="Times New Roman"/>
                          <a:ea typeface="宋体"/>
                        </a:rPr>
                        <a:t>真</a:t>
                      </a:r>
                      <a:r>
                        <a:rPr lang="en-US" sz="1800" kern="100">
                          <a:effectLst/>
                          <a:latin typeface="Times New Roman"/>
                          <a:ea typeface="宋体"/>
                        </a:rPr>
                        <a:t>”(.T.)</a:t>
                      </a:r>
                      <a:r>
                        <a:rPr lang="zh-CN" sz="1800" kern="100">
                          <a:effectLst/>
                          <a:latin typeface="Times New Roman"/>
                          <a:ea typeface="宋体"/>
                        </a:rPr>
                        <a:t>；否则，为</a:t>
                      </a:r>
                      <a:r>
                        <a:rPr lang="en-US" sz="1800" kern="100">
                          <a:effectLst/>
                          <a:latin typeface="Times New Roman"/>
                          <a:ea typeface="宋体"/>
                        </a:rPr>
                        <a:t>“</a:t>
                      </a:r>
                      <a:r>
                        <a:rPr lang="zh-CN" sz="1800" kern="100">
                          <a:effectLst/>
                          <a:latin typeface="Times New Roman"/>
                          <a:ea typeface="宋体"/>
                        </a:rPr>
                        <a:t>假</a:t>
                      </a:r>
                      <a:r>
                        <a:rPr lang="en-US" sz="1800" kern="100">
                          <a:effectLst/>
                          <a:latin typeface="Times New Roman"/>
                          <a:ea typeface="宋体"/>
                        </a:rPr>
                        <a:t>” (.F.)</a:t>
                      </a:r>
                      <a:r>
                        <a:rPr lang="zh-CN" sz="1800" kern="100">
                          <a:effectLst/>
                          <a:latin typeface="Times New Roman"/>
                          <a:ea typeface="宋体"/>
                        </a:rPr>
                        <a:t>。</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UES </a:t>
                      </a:r>
                      <a:r>
                        <a:rPr lang="zh-CN" sz="1800" kern="100">
                          <a:effectLst/>
                          <a:latin typeface="Times New Roman"/>
                          <a:ea typeface="宋体"/>
                        </a:rPr>
                        <a:t>学生</a:t>
                      </a:r>
                    </a:p>
                    <a:p>
                      <a:pPr algn="just" fontAlgn="ctr">
                        <a:spcAft>
                          <a:spcPts val="0"/>
                        </a:spcAft>
                      </a:pPr>
                      <a:r>
                        <a:rPr lang="en-US" sz="1800" kern="100">
                          <a:effectLst/>
                          <a:latin typeface="Times New Roman"/>
                          <a:ea typeface="宋体"/>
                        </a:rPr>
                        <a:t>?USED()</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28">
                <a:tc>
                  <a:txBody>
                    <a:bodyPr/>
                    <a:lstStyle/>
                    <a:p>
                      <a:pPr algn="just" fontAlgn="ctr">
                        <a:spcAft>
                          <a:spcPts val="0"/>
                        </a:spcAft>
                      </a:pPr>
                      <a:r>
                        <a:rPr lang="en-US" sz="1800" kern="100">
                          <a:effectLst/>
                          <a:latin typeface="Times New Roman"/>
                          <a:ea typeface="宋体"/>
                        </a:rPr>
                        <a:t>VARTYPE(Exp)</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100" dirty="0">
                          <a:effectLst/>
                          <a:latin typeface="Times New Roman"/>
                          <a:ea typeface="宋体"/>
                        </a:rPr>
                        <a:t>字符型。与</a:t>
                      </a:r>
                      <a:r>
                        <a:rPr lang="en-US" sz="1800" kern="100" dirty="0">
                          <a:effectLst/>
                          <a:latin typeface="Times New Roman"/>
                          <a:ea typeface="宋体"/>
                        </a:rPr>
                        <a:t>TYPE()</a:t>
                      </a:r>
                      <a:r>
                        <a:rPr lang="zh-CN" sz="1800" kern="100" dirty="0">
                          <a:effectLst/>
                          <a:latin typeface="Times New Roman"/>
                          <a:ea typeface="宋体"/>
                        </a:rPr>
                        <a:t>函数功能相同，但是</a:t>
                      </a:r>
                      <a:r>
                        <a:rPr lang="en-US" sz="1800" kern="100" dirty="0">
                          <a:effectLst/>
                          <a:latin typeface="Times New Roman"/>
                          <a:ea typeface="宋体"/>
                        </a:rPr>
                        <a:t>VARTYPE()</a:t>
                      </a:r>
                      <a:r>
                        <a:rPr lang="zh-CN" sz="1800" kern="100" dirty="0">
                          <a:effectLst/>
                          <a:latin typeface="Times New Roman"/>
                          <a:ea typeface="宋体"/>
                        </a:rPr>
                        <a:t>更快，而且表达式外面不需要引号。</a:t>
                      </a: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a:effectLst/>
                          <a:latin typeface="Times New Roman"/>
                          <a:ea typeface="宋体"/>
                        </a:rPr>
                        <a:t>?TYPE('date( )')</a:t>
                      </a:r>
                      <a:endParaRPr lang="zh-CN" sz="1800" kern="10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100" dirty="0">
                          <a:effectLst/>
                          <a:latin typeface="Times New Roman"/>
                          <a:ea typeface="宋体"/>
                        </a:rPr>
                        <a:t>D</a:t>
                      </a:r>
                      <a:endParaRPr lang="zh-CN" sz="1800" kern="100" dirty="0">
                        <a:effectLst/>
                        <a:latin typeface="Times New Roman"/>
                        <a:ea typeface="宋体"/>
                      </a:endParaRPr>
                    </a:p>
                  </a:txBody>
                  <a:tcPr marL="27432" marR="274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25211059"/>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2.6.6  </a:t>
            </a:r>
            <a:r>
              <a:rPr lang="zh-CN" altLang="en-US" sz="2200" dirty="0" smtClean="0">
                <a:ea typeface="黑体" pitchFamily="49" charset="-122"/>
              </a:rPr>
              <a:t>其他函数</a:t>
            </a:r>
            <a:endParaRPr lang="zh-CN" altLang="en-US" sz="2200" dirty="0">
              <a:ea typeface="黑体" pitchFamily="49" charset="-122"/>
            </a:endParaRPr>
          </a:p>
        </p:txBody>
      </p:sp>
      <p:sp>
        <p:nvSpPr>
          <p:cNvPr id="3" name="Rectangle 4"/>
          <p:cNvSpPr>
            <a:spLocks noChangeArrowheads="1"/>
          </p:cNvSpPr>
          <p:nvPr/>
        </p:nvSpPr>
        <p:spPr bwMode="auto">
          <a:xfrm>
            <a:off x="71250" y="548680"/>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2-17</a:t>
            </a:r>
            <a:r>
              <a:rPr lang="zh-CN" altLang="en-US" sz="2100" dirty="0">
                <a:latin typeface="Arial" pitchFamily="34" charset="0"/>
                <a:ea typeface="黑体" pitchFamily="49" charset="-122"/>
              </a:rPr>
              <a:t>给出了几个常用的其他功能函数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3651379" y="980728"/>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2-17  </a:t>
            </a:r>
            <a:r>
              <a:rPr lang="zh-CN" altLang="en-US" dirty="0">
                <a:solidFill>
                  <a:srgbClr val="FFFFFF"/>
                </a:solidFill>
                <a:latin typeface="Arial" pitchFamily="34" charset="0"/>
                <a:ea typeface="黑体" pitchFamily="49" charset="-122"/>
              </a:rPr>
              <a:t>其他函数</a:t>
            </a:r>
          </a:p>
        </p:txBody>
      </p:sp>
      <p:graphicFrame>
        <p:nvGraphicFramePr>
          <p:cNvPr id="5" name="表格 4"/>
          <p:cNvGraphicFramePr>
            <a:graphicFrameLocks noGrp="1"/>
          </p:cNvGraphicFramePr>
          <p:nvPr>
            <p:extLst>
              <p:ext uri="{D42A27DB-BD31-4B8C-83A1-F6EECF244321}">
                <p14:modId xmlns:p14="http://schemas.microsoft.com/office/powerpoint/2010/main" val="321862819"/>
              </p:ext>
            </p:extLst>
          </p:nvPr>
        </p:nvGraphicFramePr>
        <p:xfrm>
          <a:off x="323528" y="1474048"/>
          <a:ext cx="8568952" cy="4907280"/>
        </p:xfrm>
        <a:graphic>
          <a:graphicData uri="http://schemas.openxmlformats.org/drawingml/2006/table">
            <a:tbl>
              <a:tblPr/>
              <a:tblGrid>
                <a:gridCol w="2160240"/>
                <a:gridCol w="2592288"/>
                <a:gridCol w="2376264"/>
                <a:gridCol w="1440160"/>
              </a:tblGrid>
              <a:tr h="0">
                <a:tc>
                  <a:txBody>
                    <a:bodyPr/>
                    <a:lstStyle/>
                    <a:p>
                      <a:pPr algn="ctr" fontAlgn="ctr">
                        <a:spcAft>
                          <a:spcPts val="0"/>
                        </a:spcAft>
                      </a:pPr>
                      <a:r>
                        <a:rPr lang="zh-CN" sz="1400" kern="100">
                          <a:effectLst/>
                          <a:latin typeface="Times New Roman"/>
                          <a:ea typeface="黑体"/>
                        </a:rPr>
                        <a:t>函</a:t>
                      </a:r>
                      <a:r>
                        <a:rPr lang="en-US" sz="1400" kern="100">
                          <a:effectLst/>
                          <a:latin typeface="Times New Roman"/>
                          <a:ea typeface="黑体"/>
                        </a:rPr>
                        <a:t>  </a:t>
                      </a:r>
                      <a:r>
                        <a:rPr lang="zh-CN" sz="1400" kern="100">
                          <a:effectLst/>
                          <a:latin typeface="Times New Roman"/>
                          <a:ea typeface="黑体"/>
                        </a:rPr>
                        <a:t>数</a:t>
                      </a:r>
                      <a:r>
                        <a:rPr lang="en-US" sz="1400" kern="100">
                          <a:effectLst/>
                          <a:latin typeface="Times New Roman"/>
                          <a:ea typeface="黑体"/>
                        </a:rPr>
                        <a:t>  </a:t>
                      </a:r>
                      <a:r>
                        <a:rPr lang="zh-CN" sz="1400" kern="100">
                          <a:effectLst/>
                          <a:latin typeface="Times New Roman"/>
                          <a:ea typeface="黑体"/>
                        </a:rPr>
                        <a:t>名</a:t>
                      </a:r>
                      <a:endParaRPr lang="zh-CN" sz="14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400" kern="100">
                          <a:effectLst/>
                          <a:latin typeface="Times New Roman"/>
                          <a:ea typeface="黑体"/>
                        </a:rPr>
                        <a:t> </a:t>
                      </a:r>
                      <a:endParaRPr lang="zh-CN" sz="14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黑体"/>
                        </a:rPr>
                        <a:t>操</a:t>
                      </a:r>
                      <a:r>
                        <a:rPr lang="en-US" sz="1400" kern="100">
                          <a:effectLst/>
                          <a:latin typeface="Times New Roman"/>
                          <a:ea typeface="黑体"/>
                        </a:rPr>
                        <a:t>  </a:t>
                      </a:r>
                      <a:r>
                        <a:rPr lang="zh-CN" sz="1400" kern="100">
                          <a:effectLst/>
                          <a:latin typeface="Times New Roman"/>
                          <a:ea typeface="黑体"/>
                        </a:rPr>
                        <a:t>作</a:t>
                      </a:r>
                      <a:endParaRPr lang="zh-CN" sz="14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黑体"/>
                        </a:rPr>
                        <a:t>显示结果</a:t>
                      </a:r>
                      <a:endParaRPr lang="zh-CN" sz="14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MESSAGEBOX(cExp1[,n [, cExp2]])</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数值型。显示一个用户自定义对话框。</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?MessageBox("</a:t>
                      </a:r>
                      <a:r>
                        <a:rPr lang="zh-CN" sz="1400" kern="100">
                          <a:effectLst/>
                          <a:latin typeface="Times New Roman"/>
                          <a:ea typeface="宋体"/>
                        </a:rPr>
                        <a:t>真的要退出</a:t>
                      </a:r>
                    </a:p>
                    <a:p>
                      <a:pPr algn="just" fontAlgn="ctr">
                        <a:spcAft>
                          <a:spcPts val="0"/>
                        </a:spcAft>
                      </a:pPr>
                      <a:r>
                        <a:rPr lang="zh-CN" sz="1400" kern="100">
                          <a:effectLst/>
                          <a:latin typeface="Times New Roman"/>
                          <a:ea typeface="宋体"/>
                        </a:rPr>
                        <a:t>吗</a:t>
                      </a:r>
                      <a:r>
                        <a:rPr lang="en-US" sz="1400" kern="100">
                          <a:effectLst/>
                          <a:latin typeface="Times New Roman"/>
                          <a:ea typeface="宋体"/>
                        </a:rPr>
                        <a:t>? ",4+32+0, "</a:t>
                      </a:r>
                      <a:r>
                        <a:rPr lang="zh-CN" sz="1400" kern="100">
                          <a:effectLst/>
                          <a:latin typeface="Times New Roman"/>
                          <a:ea typeface="宋体"/>
                        </a:rPr>
                        <a:t>提示信息</a:t>
                      </a:r>
                      <a:r>
                        <a:rPr lang="en-US" sz="1400" kern="100">
                          <a:effectLst/>
                          <a:latin typeface="Times New Roman"/>
                          <a:ea typeface="宋体"/>
                        </a:rPr>
                        <a:t>")</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endParaRPr lang="en-US" sz="14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CURDIR(cExp)</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dirty="0" smtClean="0">
                          <a:effectLst/>
                          <a:latin typeface="Times New Roman"/>
                          <a:ea typeface="宋体"/>
                        </a:rPr>
                        <a:t>给</a:t>
                      </a:r>
                      <a:r>
                        <a:rPr lang="zh-CN" sz="1400" kern="100" dirty="0">
                          <a:effectLst/>
                          <a:latin typeface="Times New Roman"/>
                          <a:ea typeface="宋体"/>
                        </a:rPr>
                        <a:t>出当前磁盘的当前目录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SET DEFAULT d:\xsda</a:t>
                      </a:r>
                      <a:endParaRPr lang="zh-CN" sz="1400" kern="100">
                        <a:effectLst/>
                        <a:latin typeface="Times New Roman"/>
                        <a:ea typeface="宋体"/>
                      </a:endParaRPr>
                    </a:p>
                    <a:p>
                      <a:pPr algn="just" fontAlgn="ctr">
                        <a:spcAft>
                          <a:spcPts val="0"/>
                        </a:spcAft>
                      </a:pPr>
                      <a:r>
                        <a:rPr lang="en-US" sz="1400" kern="100">
                          <a:effectLst/>
                          <a:latin typeface="Times New Roman"/>
                          <a:ea typeface="宋体"/>
                        </a:rPr>
                        <a:t>?CURDIR()</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\xsda\</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SYS(5) </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dirty="0">
                          <a:effectLst/>
                          <a:latin typeface="Times New Roman"/>
                          <a:ea typeface="宋体"/>
                        </a:rPr>
                        <a:t>字符型。返回</a:t>
                      </a:r>
                      <a:r>
                        <a:rPr lang="zh-CN" sz="1400" kern="100" dirty="0" smtClean="0">
                          <a:effectLst/>
                          <a:latin typeface="Times New Roman"/>
                          <a:ea typeface="宋体"/>
                        </a:rPr>
                        <a:t>当前</a:t>
                      </a:r>
                      <a:r>
                        <a:rPr lang="en-US" sz="1400" kern="100" dirty="0" smtClean="0">
                          <a:effectLst/>
                          <a:latin typeface="Times New Roman"/>
                          <a:ea typeface="宋体"/>
                        </a:rPr>
                        <a:t>Visual FoxPro</a:t>
                      </a:r>
                      <a:r>
                        <a:rPr lang="zh-CN" sz="1400" kern="100" dirty="0" smtClean="0">
                          <a:effectLst/>
                          <a:latin typeface="Times New Roman"/>
                          <a:ea typeface="宋体"/>
                        </a:rPr>
                        <a:t>的</a:t>
                      </a:r>
                      <a:r>
                        <a:rPr lang="zh-CN" sz="1400" kern="100" dirty="0">
                          <a:effectLst/>
                          <a:latin typeface="Times New Roman"/>
                          <a:ea typeface="宋体"/>
                        </a:rPr>
                        <a:t>默认驱动器。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?SYS(5)</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D</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SYS(2004)</a:t>
                      </a:r>
                      <a:endParaRPr lang="zh-CN" sz="1400" kern="100">
                        <a:effectLst/>
                        <a:latin typeface="Times New Roman"/>
                        <a:ea typeface="宋体"/>
                      </a:endParaRPr>
                    </a:p>
                    <a:p>
                      <a:pPr algn="just" fontAlgn="ctr">
                        <a:spcAft>
                          <a:spcPts val="0"/>
                        </a:spcAft>
                      </a:pPr>
                      <a:r>
                        <a:rPr lang="zh-CN" sz="1400" kern="100">
                          <a:effectLst/>
                          <a:latin typeface="Times New Roman"/>
                          <a:ea typeface="宋体"/>
                        </a:rPr>
                        <a:t>或</a:t>
                      </a:r>
                      <a:r>
                        <a:rPr lang="en-US" sz="1400" kern="100">
                          <a:effectLst/>
                          <a:latin typeface="Times New Roman"/>
                          <a:ea typeface="宋体"/>
                        </a:rPr>
                        <a:t>HOME()</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字符型。返回启动</a:t>
                      </a:r>
                      <a:r>
                        <a:rPr lang="en-US" sz="1400" kern="100">
                          <a:effectLst/>
                          <a:latin typeface="Times New Roman"/>
                          <a:ea typeface="宋体"/>
                        </a:rPr>
                        <a:t>Visual FoxPro</a:t>
                      </a:r>
                      <a:r>
                        <a:rPr lang="zh-CN" sz="1400" kern="100">
                          <a:effectLst/>
                          <a:latin typeface="Times New Roman"/>
                          <a:ea typeface="宋体"/>
                        </a:rPr>
                        <a:t>的目录或文件夹名称。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?HOME()</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显示</a:t>
                      </a:r>
                      <a:r>
                        <a:rPr lang="en-US" sz="1400" kern="100">
                          <a:effectLst/>
                          <a:latin typeface="Times New Roman"/>
                          <a:ea typeface="宋体"/>
                        </a:rPr>
                        <a:t>VISUAL FOXPRO</a:t>
                      </a:r>
                      <a:r>
                        <a:rPr lang="zh-CN" sz="1400" kern="100">
                          <a:effectLst/>
                          <a:latin typeface="Times New Roman"/>
                          <a:ea typeface="宋体"/>
                        </a:rPr>
                        <a:t>安装启动目录名称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DISKSPACE([cExp])</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dirty="0" smtClean="0">
                          <a:effectLst/>
                          <a:latin typeface="Times New Roman"/>
                          <a:ea typeface="宋体"/>
                        </a:rPr>
                        <a:t>返回</a:t>
                      </a:r>
                      <a:r>
                        <a:rPr lang="zh-CN" sz="1400" kern="100" dirty="0">
                          <a:effectLst/>
                          <a:latin typeface="Times New Roman"/>
                          <a:ea typeface="宋体"/>
                        </a:rPr>
                        <a:t>默认磁盘驱动器上可用的字节数</a:t>
                      </a:r>
                      <a:r>
                        <a:rPr lang="zh-CN" sz="1400" kern="100" dirty="0" smtClean="0">
                          <a:effectLst/>
                          <a:latin typeface="Times New Roman"/>
                          <a:ea typeface="宋体"/>
                        </a:rPr>
                        <a:t>。。</a:t>
                      </a:r>
                      <a:endParaRPr lang="zh-CN" sz="14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SET DEFAULT TO D</a:t>
                      </a:r>
                      <a:endParaRPr lang="zh-CN" sz="1400" kern="100">
                        <a:effectLst/>
                        <a:latin typeface="Times New Roman"/>
                        <a:ea typeface="宋体"/>
                      </a:endParaRPr>
                    </a:p>
                    <a:p>
                      <a:pPr algn="just" fontAlgn="ctr">
                        <a:spcAft>
                          <a:spcPts val="0"/>
                        </a:spcAft>
                      </a:pPr>
                      <a:r>
                        <a:rPr lang="en-US" sz="1400" kern="100">
                          <a:effectLst/>
                          <a:latin typeface="Times New Roman"/>
                          <a:ea typeface="宋体"/>
                        </a:rPr>
                        <a:t>?DISKSPACE()</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5211013120</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de-DE" sz="1400" kern="100">
                          <a:effectLst/>
                          <a:latin typeface="Times New Roman"/>
                          <a:ea typeface="宋体"/>
                        </a:rPr>
                        <a:t>RGB(nR, nG, nB</a:t>
                      </a:r>
                      <a:r>
                        <a:rPr lang="zh-CN" sz="14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根据红</a:t>
                      </a:r>
                      <a:r>
                        <a:rPr lang="en-US" sz="1400" kern="100">
                          <a:effectLst/>
                          <a:latin typeface="Times New Roman"/>
                          <a:ea typeface="宋体"/>
                        </a:rPr>
                        <a:t>nR</a:t>
                      </a:r>
                      <a:r>
                        <a:rPr lang="zh-CN" sz="1400" kern="100">
                          <a:effectLst/>
                          <a:latin typeface="Times New Roman"/>
                          <a:ea typeface="宋体"/>
                        </a:rPr>
                        <a:t>、绿</a:t>
                      </a:r>
                      <a:r>
                        <a:rPr lang="en-US" sz="1400" kern="100">
                          <a:effectLst/>
                          <a:latin typeface="Times New Roman"/>
                          <a:ea typeface="宋体"/>
                        </a:rPr>
                        <a:t>nG</a:t>
                      </a:r>
                      <a:r>
                        <a:rPr lang="zh-CN" sz="1400" kern="100">
                          <a:effectLst/>
                          <a:latin typeface="Times New Roman"/>
                          <a:ea typeface="宋体"/>
                        </a:rPr>
                        <a:t>、蓝</a:t>
                      </a:r>
                      <a:r>
                        <a:rPr lang="en-US" sz="1400" kern="100">
                          <a:effectLst/>
                          <a:latin typeface="Times New Roman"/>
                          <a:ea typeface="宋体"/>
                        </a:rPr>
                        <a:t>nB</a:t>
                      </a:r>
                      <a:r>
                        <a:rPr lang="zh-CN" sz="1400" kern="100">
                          <a:effectLst/>
                          <a:latin typeface="Times New Roman"/>
                          <a:ea typeface="宋体"/>
                        </a:rPr>
                        <a:t>颜色成份合成一个颜色值。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_SCREEN.BACKCOLOR=</a:t>
                      </a:r>
                      <a:endParaRPr lang="zh-CN" sz="1400" kern="100">
                        <a:effectLst/>
                        <a:latin typeface="Times New Roman"/>
                        <a:ea typeface="宋体"/>
                      </a:endParaRPr>
                    </a:p>
                    <a:p>
                      <a:pPr algn="just" fontAlgn="ctr">
                        <a:spcAft>
                          <a:spcPts val="0"/>
                        </a:spcAft>
                      </a:pPr>
                      <a:r>
                        <a:rPr lang="en-US" sz="1400" kern="100">
                          <a:effectLst/>
                          <a:latin typeface="Times New Roman"/>
                          <a:ea typeface="宋体"/>
                        </a:rPr>
                        <a:t>RGB(255,0,0)</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屏幕显示红色</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COL()</a:t>
                      </a:r>
                      <a:r>
                        <a:rPr lang="zh-CN" sz="1400" kern="100">
                          <a:effectLst/>
                          <a:latin typeface="Times New Roman"/>
                          <a:ea typeface="宋体"/>
                        </a:rPr>
                        <a:t>和</a:t>
                      </a:r>
                      <a:r>
                        <a:rPr lang="en-US" sz="1400" kern="100">
                          <a:effectLst/>
                          <a:latin typeface="Times New Roman"/>
                          <a:ea typeface="宋体"/>
                        </a:rPr>
                        <a:t>ROW()</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判断光标列（行）位置函数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400" kern="100">
                          <a:effectLst/>
                          <a:latin typeface="Times New Roman"/>
                          <a:ea typeface="宋体"/>
                        </a:rPr>
                        <a:t>CLEAR</a:t>
                      </a:r>
                      <a:endParaRPr lang="zh-CN" sz="1400" kern="100">
                        <a:effectLst/>
                        <a:latin typeface="Times New Roman"/>
                        <a:ea typeface="宋体"/>
                      </a:endParaRPr>
                    </a:p>
                    <a:p>
                      <a:pPr algn="just" fontAlgn="ctr">
                        <a:spcAft>
                          <a:spcPts val="0"/>
                        </a:spcAft>
                      </a:pPr>
                      <a:r>
                        <a:rPr lang="en-US" sz="1400" kern="100">
                          <a:effectLst/>
                          <a:latin typeface="Times New Roman"/>
                          <a:ea typeface="宋体"/>
                        </a:rPr>
                        <a:t>@5,5 SAY ‘’ &amp;&amp;</a:t>
                      </a:r>
                      <a:r>
                        <a:rPr lang="zh-CN" sz="1400" kern="100">
                          <a:effectLst/>
                          <a:latin typeface="Times New Roman"/>
                          <a:ea typeface="宋体"/>
                        </a:rPr>
                        <a:t>定位于</a:t>
                      </a:r>
                      <a:r>
                        <a:rPr lang="en-US" sz="1400" kern="100">
                          <a:effectLst/>
                          <a:latin typeface="Times New Roman"/>
                          <a:ea typeface="宋体"/>
                        </a:rPr>
                        <a:t>5,5</a:t>
                      </a:r>
                      <a:r>
                        <a:rPr lang="zh-CN" sz="1400" kern="100">
                          <a:effectLst/>
                          <a:latin typeface="Times New Roman"/>
                          <a:ea typeface="宋体"/>
                        </a:rPr>
                        <a:t>处</a:t>
                      </a:r>
                    </a:p>
                    <a:p>
                      <a:pPr algn="just" fontAlgn="ctr">
                        <a:spcAft>
                          <a:spcPts val="0"/>
                        </a:spcAft>
                      </a:pPr>
                      <a:r>
                        <a:rPr lang="en-US" sz="1400" kern="100">
                          <a:effectLst/>
                          <a:latin typeface="Times New Roman"/>
                          <a:ea typeface="宋体"/>
                        </a:rPr>
                        <a:t>@ROW()+6,COL() SAY ‘</a:t>
                      </a:r>
                      <a:r>
                        <a:rPr lang="zh-CN" sz="1400" kern="100">
                          <a:effectLst/>
                          <a:latin typeface="Times New Roman"/>
                          <a:ea typeface="宋体"/>
                        </a:rPr>
                        <a:t>胜利</a:t>
                      </a:r>
                      <a:r>
                        <a:rPr lang="en-US" sz="1400" kern="100">
                          <a:effectLst/>
                          <a:latin typeface="Times New Roman"/>
                          <a:ea typeface="宋体"/>
                        </a:rPr>
                        <a:t>’</a:t>
                      </a:r>
                      <a:endParaRPr lang="zh-CN" sz="1400" kern="100">
                        <a:effectLst/>
                        <a:latin typeface="Times New Roman"/>
                        <a:ea typeface="宋体"/>
                      </a:endParaRPr>
                    </a:p>
                    <a:p>
                      <a:pPr algn="just" fontAlgn="ctr">
                        <a:spcAft>
                          <a:spcPts val="0"/>
                        </a:spcAft>
                      </a:pPr>
                      <a:r>
                        <a:rPr lang="en-US" sz="1400" kern="100">
                          <a:effectLst/>
                          <a:latin typeface="Times New Roman"/>
                          <a:ea typeface="宋体"/>
                        </a:rPr>
                        <a:t>@ROW()+1,$+4 SAY ‘</a:t>
                      </a:r>
                      <a:r>
                        <a:rPr lang="zh-CN" sz="1400" kern="100">
                          <a:effectLst/>
                          <a:latin typeface="Times New Roman"/>
                          <a:ea typeface="宋体"/>
                        </a:rPr>
                        <a:t>万岁！</a:t>
                      </a:r>
                      <a:r>
                        <a:rPr lang="en-US" sz="1400" kern="100">
                          <a:effectLst/>
                          <a:latin typeface="Times New Roman"/>
                          <a:ea typeface="宋体"/>
                        </a:rPr>
                        <a:t>’</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a:effectLst/>
                          <a:latin typeface="Times New Roman"/>
                          <a:ea typeface="宋体"/>
                        </a:rPr>
                        <a:t>胜利</a:t>
                      </a:r>
                    </a:p>
                    <a:p>
                      <a:pPr algn="just" fontAlgn="ctr">
                        <a:spcAft>
                          <a:spcPts val="0"/>
                        </a:spcAft>
                      </a:pPr>
                      <a:r>
                        <a:rPr lang="en-US" sz="1400" kern="100">
                          <a:effectLst/>
                          <a:latin typeface="Times New Roman"/>
                          <a:ea typeface="宋体"/>
                        </a:rPr>
                        <a:t>        </a:t>
                      </a:r>
                      <a:r>
                        <a:rPr lang="zh-CN" sz="1400" kern="100">
                          <a:effectLst/>
                          <a:latin typeface="Times New Roman"/>
                          <a:ea typeface="宋体"/>
                        </a:rPr>
                        <a:t>万岁！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spcAft>
                          <a:spcPts val="0"/>
                        </a:spcAft>
                      </a:pPr>
                      <a:r>
                        <a:rPr lang="en-US" sz="1400" kern="100">
                          <a:effectLst/>
                          <a:latin typeface="Times New Roman"/>
                          <a:ea typeface="宋体"/>
                        </a:rPr>
                        <a:t>INKEY([&lt;n&gt;][, cH]))</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400" kern="100" dirty="0">
                          <a:effectLst/>
                          <a:latin typeface="Times New Roman"/>
                          <a:ea typeface="宋体"/>
                        </a:rPr>
                        <a:t>数值型。检测用户所击键对应的</a:t>
                      </a:r>
                      <a:r>
                        <a:rPr lang="en-US" sz="1400" kern="100" dirty="0">
                          <a:effectLst/>
                          <a:latin typeface="Times New Roman"/>
                          <a:ea typeface="宋体"/>
                        </a:rPr>
                        <a:t>ASCII</a:t>
                      </a:r>
                      <a:r>
                        <a:rPr lang="zh-CN" sz="1400" kern="100" dirty="0" smtClean="0">
                          <a:effectLst/>
                          <a:latin typeface="Times New Roman"/>
                          <a:ea typeface="宋体"/>
                        </a:rPr>
                        <a:t>码</a:t>
                      </a:r>
                      <a:r>
                        <a:rPr lang="zh-CN" altLang="en-US" sz="1400" kern="100" dirty="0" smtClean="0">
                          <a:effectLst/>
                          <a:latin typeface="Times New Roman"/>
                          <a:ea typeface="宋体"/>
                        </a:rPr>
                        <a:t>。</a:t>
                      </a:r>
                      <a:endParaRPr lang="zh-CN" sz="14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400" kern="100">
                          <a:effectLst/>
                          <a:latin typeface="Times New Roman"/>
                          <a:ea typeface="宋体"/>
                        </a:rPr>
                        <a:t>K=INKEY([&lt;n&gt;])</a:t>
                      </a:r>
                      <a:endParaRPr lang="zh-CN" sz="1400" kern="100">
                        <a:effectLst/>
                        <a:latin typeface="Times New Roman"/>
                        <a:ea typeface="宋体"/>
                      </a:endParaRPr>
                    </a:p>
                    <a:p>
                      <a:pPr algn="just" fontAlgn="ctr">
                        <a:spcAft>
                          <a:spcPts val="0"/>
                        </a:spcAft>
                      </a:pPr>
                      <a:r>
                        <a:rPr lang="zh-CN" sz="1400" kern="100">
                          <a:effectLst/>
                          <a:latin typeface="Times New Roman"/>
                          <a:ea typeface="宋体"/>
                        </a:rPr>
                        <a:t>执行该命令并按下</a:t>
                      </a:r>
                      <a:r>
                        <a:rPr lang="pt-BR" sz="1400" kern="100">
                          <a:effectLst/>
                          <a:latin typeface="Times New Roman"/>
                          <a:ea typeface="宋体"/>
                        </a:rPr>
                        <a:t>A</a:t>
                      </a:r>
                      <a:r>
                        <a:rPr lang="zh-CN" sz="1400" kern="100">
                          <a:effectLst/>
                          <a:latin typeface="Times New Roman"/>
                          <a:ea typeface="宋体"/>
                        </a:rPr>
                        <a:t>键后</a:t>
                      </a:r>
                    </a:p>
                    <a:p>
                      <a:pPr algn="just" fontAlgn="ctr">
                        <a:spcAft>
                          <a:spcPts val="0"/>
                        </a:spcAft>
                      </a:pPr>
                      <a:r>
                        <a:rPr lang="pt-BR" sz="1400" kern="100">
                          <a:effectLst/>
                          <a:latin typeface="Times New Roman"/>
                          <a:ea typeface="宋体"/>
                        </a:rPr>
                        <a:t>?k</a:t>
                      </a:r>
                      <a:endParaRPr lang="zh-CN" sz="14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pt-BR" sz="1400" kern="100" dirty="0">
                          <a:effectLst/>
                          <a:latin typeface="Times New Roman"/>
                          <a:ea typeface="宋体"/>
                        </a:rPr>
                        <a:t>65</a:t>
                      </a:r>
                      <a:endParaRPr lang="zh-CN" sz="14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9217"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7850" y="2392363"/>
            <a:ext cx="59055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95753"/>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69894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2.7.1  </a:t>
            </a:r>
            <a:r>
              <a:rPr lang="zh-CN" altLang="en-US" sz="2200" dirty="0">
                <a:ea typeface="黑体" pitchFamily="49" charset="-122"/>
              </a:rPr>
              <a:t>向导（</a:t>
            </a:r>
            <a:r>
              <a:rPr lang="en-US" altLang="zh-CN" sz="2200" dirty="0">
                <a:ea typeface="黑体" pitchFamily="49" charset="-122"/>
              </a:rPr>
              <a:t>WIZARD</a:t>
            </a:r>
            <a:r>
              <a:rPr lang="zh-CN" altLang="en-US" sz="2200" dirty="0">
                <a:ea typeface="黑体" pitchFamily="49" charset="-122"/>
              </a:rPr>
              <a:t>）</a:t>
            </a:r>
          </a:p>
        </p:txBody>
      </p:sp>
      <p:sp>
        <p:nvSpPr>
          <p:cNvPr id="3" name="Rectangle 4"/>
          <p:cNvSpPr>
            <a:spLocks noChangeArrowheads="1"/>
          </p:cNvSpPr>
          <p:nvPr/>
        </p:nvSpPr>
        <p:spPr bwMode="auto">
          <a:xfrm>
            <a:off x="71250" y="637955"/>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减小用户工作量，高效开发出高质量的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应用程序，</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提供了一整套的可视化设计工具供用户使用。这些工具可分为：向导、设计器、生成器三大类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1250" y="153074"/>
            <a:ext cx="5652878"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2.7  Visual FoxPro</a:t>
            </a:r>
            <a:r>
              <a:rPr lang="zh-CN" altLang="en-US" sz="2400" dirty="0">
                <a:latin typeface="黑体" pitchFamily="49" charset="-122"/>
                <a:ea typeface="黑体" pitchFamily="49" charset="-122"/>
              </a:rPr>
              <a:t>的可视化设计工具</a:t>
            </a:r>
          </a:p>
        </p:txBody>
      </p:sp>
      <p:sp>
        <p:nvSpPr>
          <p:cNvPr id="5" name="Rectangle 4"/>
          <p:cNvSpPr>
            <a:spLocks noChangeArrowheads="1"/>
          </p:cNvSpPr>
          <p:nvPr/>
        </p:nvSpPr>
        <p:spPr bwMode="auto">
          <a:xfrm>
            <a:off x="71250" y="2111829"/>
            <a:ext cx="8997950" cy="1643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向导</a:t>
            </a:r>
            <a:r>
              <a:rPr lang="zh-CN" altLang="en-US" sz="2100" dirty="0">
                <a:latin typeface="Arial" pitchFamily="34" charset="0"/>
                <a:ea typeface="黑体" pitchFamily="49" charset="-122"/>
              </a:rPr>
              <a:t>提供了用户要完成某些工作所需要的详细操作步骤，在这些步骤的引导下，用户可以一步一步方便地完成任务，不用编程就可以创建良好的应用程序界面，并完成许多与数据库有关的操作。</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提供了</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余种向导工具。常用的向导有：表向导、报表向导、表单向导、查询向导等。</a:t>
            </a:r>
          </a:p>
          <a:p>
            <a:r>
              <a:rPr lang="zh-CN" altLang="en-US" sz="2100" dirty="0">
                <a:latin typeface="Arial" pitchFamily="34" charset="0"/>
                <a:ea typeface="黑体" pitchFamily="49" charset="-122"/>
              </a:rPr>
              <a:t>向导的启动有两种方法，现以建立表单文件为例讲解向导的使用步骤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250" y="380820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．通过“文件”菜单</a:t>
            </a:r>
          </a:p>
        </p:txBody>
      </p:sp>
      <p:sp>
        <p:nvSpPr>
          <p:cNvPr id="8" name="Rectangle 4"/>
          <p:cNvSpPr>
            <a:spLocks noChangeArrowheads="1"/>
          </p:cNvSpPr>
          <p:nvPr/>
        </p:nvSpPr>
        <p:spPr bwMode="auto">
          <a:xfrm>
            <a:off x="71250" y="4221088"/>
            <a:ext cx="7093038"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单击“文件”菜单的“新建”命令，打开“新建”对话框，如图</a:t>
            </a:r>
            <a:r>
              <a:rPr lang="en-US" altLang="zh-CN" sz="2100" dirty="0">
                <a:latin typeface="Arial" pitchFamily="34" charset="0"/>
                <a:ea typeface="黑体" pitchFamily="49" charset="-122"/>
              </a:rPr>
              <a:t>2-4</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选择有关的文件类型，例如选“表单”。</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单击“向导”按钮。即可启动“向导”，用户即可在该向导的指引下，逐步完成该类文件的创建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3896534"/>
            <a:ext cx="1512168" cy="2665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615892" y="6239682"/>
            <a:ext cx="2403222" cy="369332"/>
          </a:xfrm>
          <a:prstGeom prst="rect">
            <a:avLst/>
          </a:prstGeom>
        </p:spPr>
        <p:txBody>
          <a:bodyPr wrap="none">
            <a:spAutoFit/>
          </a:bodyPr>
          <a:lstStyle/>
          <a:p>
            <a:r>
              <a:rPr lang="zh-CN" altLang="en-US" dirty="0">
                <a:latin typeface="Arial" pitchFamily="34" charset="0"/>
                <a:ea typeface="黑体" pitchFamily="49" charset="-122"/>
              </a:rPr>
              <a:t>图</a:t>
            </a:r>
            <a:r>
              <a:rPr lang="en-US" altLang="zh-CN" dirty="0">
                <a:latin typeface="Arial" pitchFamily="34" charset="0"/>
                <a:ea typeface="黑体" pitchFamily="49" charset="-122"/>
              </a:rPr>
              <a:t>2-4  “</a:t>
            </a:r>
            <a:r>
              <a:rPr lang="zh-CN" altLang="en-US" dirty="0">
                <a:latin typeface="Arial" pitchFamily="34" charset="0"/>
                <a:ea typeface="黑体" pitchFamily="49" charset="-122"/>
              </a:rPr>
              <a:t>新建”对话框 </a:t>
            </a:r>
            <a:endParaRPr lang="zh-CN" altLang="en-US" dirty="0"/>
          </a:p>
        </p:txBody>
      </p:sp>
    </p:spTree>
    <p:extLst>
      <p:ext uri="{BB962C8B-B14F-4D97-AF65-F5344CB8AC3E}">
        <p14:creationId xmlns:p14="http://schemas.microsoft.com/office/powerpoint/2010/main" val="3040807567"/>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476672"/>
            <a:ext cx="5292838"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单击“工具”菜单中的“向导”命令</a:t>
            </a:r>
            <a:r>
              <a:rPr lang="zh-CN" altLang="en-US" sz="2100" dirty="0" smtClean="0">
                <a:latin typeface="Arial" pitchFamily="34" charset="0"/>
                <a:ea typeface="黑体" pitchFamily="49" charset="-122"/>
              </a:rPr>
              <a:t>，选择</a:t>
            </a:r>
            <a:r>
              <a:rPr lang="zh-CN" altLang="en-US" sz="2100" dirty="0">
                <a:latin typeface="Arial" pitchFamily="34" charset="0"/>
                <a:ea typeface="黑体" pitchFamily="49" charset="-122"/>
              </a:rPr>
              <a:t>“表单”命令，启动创建“表单”向导，如图</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在“向导选择”对话框中，单击需要的向导</a:t>
            </a:r>
            <a:r>
              <a:rPr lang="zh-CN" altLang="en-US" sz="2100" dirty="0" smtClean="0">
                <a:latin typeface="Arial" pitchFamily="34" charset="0"/>
                <a:ea typeface="黑体" pitchFamily="49" charset="-122"/>
              </a:rPr>
              <a:t>图标</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250" y="11663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．通过“工具”菜单</a:t>
            </a:r>
          </a:p>
        </p:txBody>
      </p:sp>
      <p:sp>
        <p:nvSpPr>
          <p:cNvPr id="4" name="矩形 3"/>
          <p:cNvSpPr/>
          <p:nvPr/>
        </p:nvSpPr>
        <p:spPr>
          <a:xfrm>
            <a:off x="4581128" y="5592470"/>
            <a:ext cx="308721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2-5</a:t>
            </a:r>
            <a:r>
              <a:rPr lang="zh-CN" altLang="en-US" dirty="0">
                <a:solidFill>
                  <a:srgbClr val="FFFFFF"/>
                </a:solidFill>
                <a:latin typeface="Arial" pitchFamily="34" charset="0"/>
                <a:ea typeface="黑体" pitchFamily="49" charset="-122"/>
              </a:rPr>
              <a:t>使用工具菜单启动向导</a:t>
            </a:r>
          </a:p>
        </p:txBody>
      </p:sp>
      <p:sp>
        <p:nvSpPr>
          <p:cNvPr id="5" name="矩形 4"/>
          <p:cNvSpPr/>
          <p:nvPr/>
        </p:nvSpPr>
        <p:spPr>
          <a:xfrm>
            <a:off x="6057292" y="3006688"/>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2-18  </a:t>
            </a:r>
            <a:r>
              <a:rPr lang="zh-CN" altLang="en-US" dirty="0">
                <a:solidFill>
                  <a:srgbClr val="FFFFFF"/>
                </a:solidFill>
                <a:latin typeface="Arial" pitchFamily="34" charset="0"/>
                <a:ea typeface="黑体" pitchFamily="49" charset="-122"/>
              </a:rPr>
              <a:t>向导功能表</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09391"/>
            <a:ext cx="3528392" cy="2897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514584"/>
            <a:ext cx="4248472" cy="4241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a:spLocks noChangeArrowheads="1"/>
          </p:cNvSpPr>
          <p:nvPr/>
        </p:nvSpPr>
        <p:spPr bwMode="auto">
          <a:xfrm>
            <a:off x="4570225" y="3771615"/>
            <a:ext cx="4417257"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smtClean="0">
                <a:latin typeface="Arial" pitchFamily="34" charset="0"/>
                <a:ea typeface="黑体" pitchFamily="49" charset="-122"/>
              </a:rPr>
              <a:t>提供的常用</a:t>
            </a:r>
            <a:r>
              <a:rPr lang="zh-CN" altLang="en-US" sz="2100" dirty="0">
                <a:latin typeface="Arial" pitchFamily="34" charset="0"/>
                <a:ea typeface="黑体" pitchFamily="49" charset="-122"/>
              </a:rPr>
              <a:t>向导工具的功能如表</a:t>
            </a:r>
            <a:r>
              <a:rPr lang="en-US" altLang="zh-CN" sz="2100" dirty="0">
                <a:latin typeface="Arial" pitchFamily="34" charset="0"/>
                <a:ea typeface="黑体" pitchFamily="49" charset="-122"/>
              </a:rPr>
              <a:t>2-18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26768536"/>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2.7.2  </a:t>
            </a:r>
            <a:r>
              <a:rPr lang="zh-CN" altLang="en-US" sz="2200" dirty="0">
                <a:ea typeface="黑体" pitchFamily="49" charset="-122"/>
              </a:rPr>
              <a:t>设计器（</a:t>
            </a:r>
            <a:r>
              <a:rPr lang="en-US" altLang="zh-CN" sz="2200" dirty="0">
                <a:ea typeface="黑体" pitchFamily="49" charset="-122"/>
              </a:rPr>
              <a:t>DESIGNER</a:t>
            </a:r>
            <a:r>
              <a:rPr lang="zh-CN" altLang="en-US" sz="2200" dirty="0">
                <a:ea typeface="黑体" pitchFamily="49" charset="-122"/>
              </a:rPr>
              <a:t>）</a:t>
            </a:r>
          </a:p>
        </p:txBody>
      </p:sp>
      <p:sp>
        <p:nvSpPr>
          <p:cNvPr id="3" name="Rectangle 4"/>
          <p:cNvSpPr>
            <a:spLocks noChangeArrowheads="1"/>
          </p:cNvSpPr>
          <p:nvPr/>
        </p:nvSpPr>
        <p:spPr bwMode="auto">
          <a:xfrm>
            <a:off x="71250" y="529513"/>
            <a:ext cx="5076814" cy="2971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系统的设计</a:t>
            </a:r>
            <a:r>
              <a:rPr lang="zh-CN" altLang="en-US" sz="2100" dirty="0" smtClean="0">
                <a:latin typeface="Arial" pitchFamily="34" charset="0"/>
                <a:ea typeface="黑体" pitchFamily="49" charset="-122"/>
              </a:rPr>
              <a:t>器和</a:t>
            </a:r>
            <a:r>
              <a:rPr lang="zh-CN" altLang="en-US" sz="2100" dirty="0">
                <a:latin typeface="Arial" pitchFamily="34" charset="0"/>
                <a:ea typeface="黑体" pitchFamily="49" charset="-122"/>
              </a:rPr>
              <a:t>向导不同，它是一个不分步骤的集成设计环境。</a:t>
            </a:r>
          </a:p>
          <a:p>
            <a:r>
              <a:rPr lang="zh-CN" altLang="en-US" sz="2100" dirty="0" smtClean="0">
                <a:latin typeface="Arial" pitchFamily="34" charset="0"/>
                <a:ea typeface="黑体" pitchFamily="49" charset="-122"/>
              </a:rPr>
              <a:t>       以</a:t>
            </a:r>
            <a:r>
              <a:rPr lang="zh-CN" altLang="en-US" sz="2100" dirty="0">
                <a:latin typeface="Arial" pitchFamily="34" charset="0"/>
                <a:ea typeface="黑体" pitchFamily="49" charset="-122"/>
              </a:rPr>
              <a:t>打开数据库设计器为例，其操作步骤如下：</a:t>
            </a:r>
          </a:p>
          <a:p>
            <a:r>
              <a:rPr lang="zh-CN" altLang="en-US" sz="2100" dirty="0" smtClean="0">
                <a:latin typeface="Arial" pitchFamily="34" charset="0"/>
                <a:ea typeface="黑体" pitchFamily="49" charset="-122"/>
              </a:rPr>
              <a:t>       ⑴单击“文件”下的“新建”</a:t>
            </a:r>
            <a:r>
              <a:rPr lang="zh-CN" altLang="en-US" sz="2100" dirty="0">
                <a:latin typeface="Arial" pitchFamily="34" charset="0"/>
                <a:ea typeface="黑体" pitchFamily="49" charset="-122"/>
              </a:rPr>
              <a:t>命令，打开“新建”对话框。</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在“新建”对话框中，选中“数据库”单选项，单击“新建文件”按钮，打开“创建”对话框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667904"/>
            <a:ext cx="3520182" cy="206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837163" y="2843644"/>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2-6  </a:t>
            </a:r>
            <a:r>
              <a:rPr lang="zh-CN" altLang="en-US" dirty="0">
                <a:solidFill>
                  <a:srgbClr val="FFFFFF"/>
                </a:solidFill>
                <a:latin typeface="Arial" pitchFamily="34" charset="0"/>
                <a:ea typeface="黑体" pitchFamily="49" charset="-122"/>
              </a:rPr>
              <a:t>数据库设计器</a:t>
            </a:r>
          </a:p>
        </p:txBody>
      </p:sp>
      <p:sp>
        <p:nvSpPr>
          <p:cNvPr id="6" name="矩形 5"/>
          <p:cNvSpPr/>
          <p:nvPr/>
        </p:nvSpPr>
        <p:spPr>
          <a:xfrm>
            <a:off x="4902926" y="5733256"/>
            <a:ext cx="25337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2-19  </a:t>
            </a:r>
            <a:r>
              <a:rPr lang="zh-CN" altLang="en-US" dirty="0">
                <a:solidFill>
                  <a:srgbClr val="FFFFFF"/>
                </a:solidFill>
                <a:latin typeface="Arial" pitchFamily="34" charset="0"/>
                <a:ea typeface="黑体" pitchFamily="49" charset="-122"/>
              </a:rPr>
              <a:t>设计器功能表</a:t>
            </a:r>
          </a:p>
        </p:txBody>
      </p:sp>
      <p:sp>
        <p:nvSpPr>
          <p:cNvPr id="7" name="矩形 6"/>
          <p:cNvSpPr/>
          <p:nvPr/>
        </p:nvSpPr>
        <p:spPr>
          <a:xfrm>
            <a:off x="4860032" y="3341891"/>
            <a:ext cx="4196528" cy="2031325"/>
          </a:xfrm>
          <a:prstGeom prst="rect">
            <a:avLst/>
          </a:prstGeom>
        </p:spPr>
        <p:txBody>
          <a:bodyPr wrap="square">
            <a:spAutoFit/>
          </a:bodyPr>
          <a:lstStyle/>
          <a:p>
            <a:pPr lvl="0"/>
            <a:r>
              <a:rPr lang="zh-CN" altLang="en-US" sz="2100" dirty="0" smtClean="0">
                <a:solidFill>
                  <a:srgbClr val="FFFFFF"/>
                </a:solidFill>
                <a:latin typeface="Arial" pitchFamily="34" charset="0"/>
                <a:ea typeface="黑体" pitchFamily="49" charset="-122"/>
              </a:rPr>
              <a:t>       ⑶</a:t>
            </a:r>
            <a:r>
              <a:rPr lang="zh-CN" altLang="en-US" sz="2100" dirty="0">
                <a:solidFill>
                  <a:srgbClr val="FFFFFF"/>
                </a:solidFill>
                <a:latin typeface="Arial" pitchFamily="34" charset="0"/>
                <a:ea typeface="黑体" pitchFamily="49" charset="-122"/>
              </a:rPr>
              <a:t>输入数据库文件名，选择文件保存路径，单击“保存”按钮返回，这时就会打开“数据库设计器”对话框，如图</a:t>
            </a:r>
            <a:r>
              <a:rPr lang="en-US" altLang="zh-CN" sz="2100" dirty="0">
                <a:solidFill>
                  <a:srgbClr val="FFFFFF"/>
                </a:solidFill>
                <a:latin typeface="Arial" pitchFamily="34" charset="0"/>
                <a:ea typeface="黑体" pitchFamily="49" charset="-122"/>
              </a:rPr>
              <a:t>2-6</a:t>
            </a:r>
            <a:r>
              <a:rPr lang="zh-CN" altLang="en-US" sz="2100" dirty="0">
                <a:solidFill>
                  <a:srgbClr val="FFFFFF"/>
                </a:solidFill>
                <a:latin typeface="Arial" pitchFamily="34" charset="0"/>
                <a:ea typeface="黑体" pitchFamily="49" charset="-122"/>
              </a:rPr>
              <a:t>所示</a:t>
            </a:r>
            <a:r>
              <a:rPr lang="zh-CN" altLang="en-US" sz="2100" dirty="0" smtClean="0">
                <a:solidFill>
                  <a:srgbClr val="FFFFFF"/>
                </a:solidFill>
                <a:latin typeface="Arial" pitchFamily="34" charset="0"/>
                <a:ea typeface="黑体" pitchFamily="49" charset="-122"/>
              </a:rPr>
              <a:t>。 </a:t>
            </a:r>
            <a:endParaRPr lang="zh-CN" altLang="en-US" sz="2100" dirty="0">
              <a:solidFill>
                <a:srgbClr val="FFFFFF"/>
              </a:solidFill>
              <a:latin typeface="Arial" pitchFamily="34" charset="0"/>
              <a:ea typeface="黑体" pitchFamily="49" charset="-122"/>
            </a:endParaRPr>
          </a:p>
          <a:p>
            <a:pPr lvl="0"/>
            <a:r>
              <a:rPr lang="en-US" altLang="zh-CN" sz="2100" dirty="0" smtClean="0">
                <a:solidFill>
                  <a:srgbClr val="FFFFFF"/>
                </a:solidFill>
                <a:latin typeface="Arial" pitchFamily="34" charset="0"/>
                <a:ea typeface="黑体" pitchFamily="49" charset="-122"/>
              </a:rPr>
              <a:t>       Visual FoxPro</a:t>
            </a:r>
            <a:r>
              <a:rPr lang="zh-CN" altLang="en-US" sz="2100" dirty="0" smtClean="0">
                <a:solidFill>
                  <a:srgbClr val="FFFFFF"/>
                </a:solidFill>
                <a:latin typeface="Arial" pitchFamily="34" charset="0"/>
                <a:ea typeface="黑体" pitchFamily="49" charset="-122"/>
              </a:rPr>
              <a:t>设计器有多种，其功能如表</a:t>
            </a:r>
            <a:r>
              <a:rPr lang="en-US" altLang="zh-CN" sz="2100" dirty="0" smtClean="0">
                <a:solidFill>
                  <a:srgbClr val="FFFFFF"/>
                </a:solidFill>
                <a:latin typeface="Arial" pitchFamily="34" charset="0"/>
                <a:ea typeface="黑体" pitchFamily="49" charset="-122"/>
              </a:rPr>
              <a:t>2-19</a:t>
            </a:r>
            <a:r>
              <a:rPr lang="zh-CN" altLang="en-US" sz="2100" dirty="0" smtClean="0">
                <a:solidFill>
                  <a:srgbClr val="FFFFFF"/>
                </a:solidFill>
                <a:latin typeface="Arial" pitchFamily="34" charset="0"/>
                <a:ea typeface="黑体" pitchFamily="49" charset="-122"/>
              </a:rPr>
              <a:t>所示。</a:t>
            </a:r>
            <a:endParaRPr lang="zh-CN" altLang="en-US" sz="2100" dirty="0">
              <a:solidFill>
                <a:srgbClr val="FFFFFF"/>
              </a:solidFill>
              <a:latin typeface="Arial" pitchFamily="34" charset="0"/>
              <a:ea typeface="黑体" pitchFamily="49" charset="-122"/>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 y="3645024"/>
            <a:ext cx="4700712" cy="265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059984"/>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2.7.3  </a:t>
            </a:r>
            <a:r>
              <a:rPr lang="zh-CN" altLang="en-US" sz="2200" dirty="0">
                <a:ea typeface="黑体" pitchFamily="49" charset="-122"/>
              </a:rPr>
              <a:t>生成器（</a:t>
            </a:r>
            <a:r>
              <a:rPr lang="en-US" altLang="zh-CN" sz="2200" dirty="0">
                <a:ea typeface="黑体" pitchFamily="49" charset="-122"/>
              </a:rPr>
              <a:t>BUILDER</a:t>
            </a:r>
            <a:r>
              <a:rPr lang="zh-CN" altLang="en-US" sz="2200" dirty="0">
                <a:ea typeface="黑体" pitchFamily="49" charset="-122"/>
              </a:rPr>
              <a:t>）</a:t>
            </a:r>
          </a:p>
        </p:txBody>
      </p:sp>
      <p:sp>
        <p:nvSpPr>
          <p:cNvPr id="3" name="Rectangle 4"/>
          <p:cNvSpPr>
            <a:spLocks noChangeArrowheads="1"/>
          </p:cNvSpPr>
          <p:nvPr/>
        </p:nvSpPr>
        <p:spPr bwMode="auto">
          <a:xfrm>
            <a:off x="71250" y="529513"/>
            <a:ext cx="8997950" cy="32595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生成器</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builder</a:t>
            </a:r>
            <a:r>
              <a:rPr lang="zh-CN" altLang="en-US" sz="2100" dirty="0">
                <a:latin typeface="Arial" pitchFamily="34" charset="0"/>
                <a:ea typeface="黑体" pitchFamily="49" charset="-122"/>
              </a:rPr>
              <a:t>）一般附属于设计器，其作用是协助设计器通过交互式操作，自动生成表达式、程序过程等，从而简化操作，提高效率</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常用</a:t>
            </a:r>
            <a:r>
              <a:rPr lang="zh-CN" altLang="en-US" sz="2100" dirty="0">
                <a:latin typeface="Arial" pitchFamily="34" charset="0"/>
                <a:ea typeface="黑体" pitchFamily="49" charset="-122"/>
              </a:rPr>
              <a:t>的生成器有：组合框生成器、命令组生成器、表达式生成器、表单生成器、列表框生成器等。</a:t>
            </a:r>
          </a:p>
          <a:p>
            <a:r>
              <a:rPr lang="zh-CN" altLang="en-US" sz="2100" dirty="0" smtClean="0">
                <a:latin typeface="Arial" pitchFamily="34" charset="0"/>
                <a:ea typeface="黑体" pitchFamily="49" charset="-122"/>
              </a:rPr>
              <a:t>       以</a:t>
            </a:r>
            <a:r>
              <a:rPr lang="zh-CN" altLang="en-US" sz="2100" dirty="0">
                <a:latin typeface="Arial" pitchFamily="34" charset="0"/>
                <a:ea typeface="黑体" pitchFamily="49" charset="-122"/>
              </a:rPr>
              <a:t>打开表单生成器为例，其操作步骤如下：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打开“文件”菜单，单击“新建”命令，打开“新建”对话框。</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选中</a:t>
            </a:r>
            <a:r>
              <a:rPr lang="zh-CN" altLang="en-US" sz="2100" dirty="0" smtClean="0">
                <a:latin typeface="Arial" pitchFamily="34" charset="0"/>
                <a:ea typeface="黑体" pitchFamily="49" charset="-122"/>
              </a:rPr>
              <a:t>“表单”，</a:t>
            </a:r>
            <a:r>
              <a:rPr lang="zh-CN" altLang="en-US" sz="2100" dirty="0">
                <a:latin typeface="Arial" pitchFamily="34" charset="0"/>
                <a:ea typeface="黑体" pitchFamily="49" charset="-122"/>
              </a:rPr>
              <a:t>单击“新建文件”按钮，打开“表单设计器”窗口。</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在“表单设计器”窗口中</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鼠标</a:t>
            </a:r>
            <a:r>
              <a:rPr lang="zh-CN" altLang="en-US" sz="2100" dirty="0" smtClean="0">
                <a:latin typeface="Arial" pitchFamily="34" charset="0"/>
                <a:ea typeface="黑体" pitchFamily="49" charset="-122"/>
              </a:rPr>
              <a:t>右击表单，单击</a:t>
            </a:r>
            <a:r>
              <a:rPr lang="zh-CN" altLang="en-US" sz="2100" dirty="0">
                <a:latin typeface="Arial" pitchFamily="34" charset="0"/>
                <a:ea typeface="黑体" pitchFamily="49" charset="-122"/>
              </a:rPr>
              <a:t>“生成器”命令，打开“表单生成器”对话框，如图</a:t>
            </a:r>
            <a:r>
              <a:rPr lang="en-US" altLang="zh-CN" sz="2100" dirty="0">
                <a:latin typeface="Arial" pitchFamily="34" charset="0"/>
                <a:ea typeface="黑体" pitchFamily="49" charset="-122"/>
              </a:rPr>
              <a:t>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生成器具有多种种类，其功能分别如表</a:t>
            </a:r>
            <a:r>
              <a:rPr lang="en-US" altLang="zh-CN" sz="2100" dirty="0">
                <a:latin typeface="Arial" pitchFamily="34" charset="0"/>
                <a:ea typeface="黑体" pitchFamily="49" charset="-122"/>
              </a:rPr>
              <a:t>2-20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1400956" y="6014849"/>
            <a:ext cx="281369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2-20  </a:t>
            </a:r>
            <a:r>
              <a:rPr lang="zh-CN" altLang="en-US" dirty="0">
                <a:solidFill>
                  <a:srgbClr val="FFFFFF"/>
                </a:solidFill>
                <a:latin typeface="Arial" pitchFamily="34" charset="0"/>
                <a:ea typeface="黑体" pitchFamily="49" charset="-122"/>
              </a:rPr>
              <a:t>生成器功能表</a:t>
            </a:r>
          </a:p>
        </p:txBody>
      </p:sp>
      <p:sp>
        <p:nvSpPr>
          <p:cNvPr id="5" name="矩形 4"/>
          <p:cNvSpPr/>
          <p:nvPr/>
        </p:nvSpPr>
        <p:spPr>
          <a:xfrm>
            <a:off x="5652120" y="6372036"/>
            <a:ext cx="321821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2-7  “</a:t>
            </a:r>
            <a:r>
              <a:rPr lang="zh-CN" altLang="en-US" dirty="0">
                <a:solidFill>
                  <a:srgbClr val="FFFFFF"/>
                </a:solidFill>
                <a:latin typeface="Arial" pitchFamily="34" charset="0"/>
                <a:ea typeface="黑体" pitchFamily="49" charset="-122"/>
              </a:rPr>
              <a:t>表单生成器”对话框</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1" y="3933056"/>
            <a:ext cx="3436745" cy="243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933056"/>
            <a:ext cx="5256584" cy="2017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753070"/>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2636929"/>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2.8.1  </a:t>
            </a:r>
            <a:r>
              <a:rPr lang="zh-CN" altLang="en-US" sz="2200" dirty="0">
                <a:ea typeface="黑体" pitchFamily="49" charset="-122"/>
              </a:rPr>
              <a:t>创建项目</a:t>
            </a:r>
          </a:p>
        </p:txBody>
      </p:sp>
      <p:sp>
        <p:nvSpPr>
          <p:cNvPr id="3" name="Rectangle 4"/>
          <p:cNvSpPr>
            <a:spLocks noChangeArrowheads="1"/>
          </p:cNvSpPr>
          <p:nvPr/>
        </p:nvSpPr>
        <p:spPr bwMode="auto">
          <a:xfrm>
            <a:off x="71250" y="611089"/>
            <a:ext cx="8997950" cy="19633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的项目管理</a:t>
            </a:r>
            <a:r>
              <a:rPr lang="zh-CN" altLang="en-US" sz="2100" dirty="0" smtClean="0">
                <a:latin typeface="Arial" pitchFamily="34" charset="0"/>
                <a:ea typeface="黑体" pitchFamily="49" charset="-122"/>
              </a:rPr>
              <a:t>器</a:t>
            </a:r>
            <a:r>
              <a:rPr lang="zh-CN" altLang="en-US" sz="2100" dirty="0">
                <a:latin typeface="Arial" pitchFamily="34" charset="0"/>
                <a:ea typeface="黑体" pitchFamily="49" charset="-122"/>
              </a:rPr>
              <a:t>是</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的管理和</a:t>
            </a:r>
            <a:r>
              <a:rPr lang="zh-CN" altLang="en-US" sz="2100" dirty="0" smtClean="0">
                <a:latin typeface="Arial" pitchFamily="34" charset="0"/>
                <a:ea typeface="黑体" pitchFamily="49" charset="-122"/>
              </a:rPr>
              <a:t>控制中心，它把</a:t>
            </a:r>
            <a:r>
              <a:rPr lang="zh-CN" altLang="en-US" sz="2100" dirty="0">
                <a:latin typeface="Arial" pitchFamily="34" charset="0"/>
                <a:ea typeface="黑体" pitchFamily="49" charset="-122"/>
              </a:rPr>
              <a:t>每一类文件的组成作为一类模块，如表模块、表单模块、报表模块等，通过创建一个项目文件把应用系统的所有组成模块统一管理起来。用户可利用项目管理器简便地、可视化地创建、修改、调试和运行项目中各类文件，还能把应用项目集合成一个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环境下运行的应用程序，或者编译（连编）成脱离</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环境而运行的可执行文件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1250"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2.8  </a:t>
            </a:r>
            <a:r>
              <a:rPr lang="zh-CN" altLang="en-US" sz="2400" dirty="0">
                <a:latin typeface="黑体" pitchFamily="49" charset="-122"/>
                <a:ea typeface="黑体" pitchFamily="49" charset="-122"/>
              </a:rPr>
              <a:t>项目管理器</a:t>
            </a:r>
          </a:p>
        </p:txBody>
      </p:sp>
      <p:sp>
        <p:nvSpPr>
          <p:cNvPr id="5" name="Rectangle 4"/>
          <p:cNvSpPr>
            <a:spLocks noChangeArrowheads="1"/>
          </p:cNvSpPr>
          <p:nvPr/>
        </p:nvSpPr>
        <p:spPr bwMode="auto">
          <a:xfrm>
            <a:off x="71250" y="3481841"/>
            <a:ext cx="8997950" cy="2971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种是使用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的菜单命令，另一种是在命令窗口输入命令。具体操作如下所述。</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菜单操作：打开“文件”菜单，单击“新建”命令，选文件类型“项目”，单击“新建文件”按钮，文件取名，单击“保存”按钮。</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命令窗口：</a:t>
            </a:r>
            <a:r>
              <a:rPr lang="en-US" altLang="zh-CN" sz="2100" dirty="0">
                <a:solidFill>
                  <a:srgbClr val="FFFF00"/>
                </a:solidFill>
                <a:latin typeface="Arial" pitchFamily="34" charset="0"/>
                <a:ea typeface="黑体" pitchFamily="49" charset="-122"/>
              </a:rPr>
              <a:t>CREATE PROJECT &lt;</a:t>
            </a:r>
            <a:r>
              <a:rPr lang="zh-CN" altLang="en-US" sz="2100" dirty="0">
                <a:solidFill>
                  <a:srgbClr val="FFFF00"/>
                </a:solidFill>
                <a:latin typeface="Arial" pitchFamily="34" charset="0"/>
                <a:ea typeface="黑体" pitchFamily="49" charset="-122"/>
              </a:rPr>
              <a:t>项目文件名</a:t>
            </a:r>
            <a:r>
              <a:rPr lang="en-US" altLang="zh-CN" sz="2100" dirty="0">
                <a:solidFill>
                  <a:srgbClr val="FFFF00"/>
                </a:solidFill>
                <a:latin typeface="Arial" pitchFamily="34" charset="0"/>
                <a:ea typeface="黑体" pitchFamily="49" charset="-122"/>
              </a:rPr>
              <a:t>&gt;</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使用以上两种方法后，都可以创建一个新的项目文件，项目文件的扩展名是</a:t>
            </a:r>
            <a:r>
              <a:rPr lang="en-US" altLang="zh-CN" sz="2100" dirty="0">
                <a:latin typeface="Arial" pitchFamily="34" charset="0"/>
                <a:ea typeface="黑体" pitchFamily="49" charset="-122"/>
              </a:rPr>
              <a:t>.PJX</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系统的窗口中出现一个项目管理器来表示项目文件，同时在系统的菜单栏中还会出现“项目”菜单，提供对项目文件操作的相关命令。项目管理器的界面如图</a:t>
            </a:r>
            <a:r>
              <a:rPr lang="en-US" altLang="zh-CN" sz="2100" dirty="0">
                <a:latin typeface="Arial" pitchFamily="34" charset="0"/>
                <a:ea typeface="黑体" pitchFamily="49" charset="-122"/>
              </a:rPr>
              <a:t>2-8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250" y="3059385"/>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．创建方法</a:t>
            </a:r>
          </a:p>
        </p:txBody>
      </p:sp>
    </p:spTree>
    <p:extLst>
      <p:ext uri="{BB962C8B-B14F-4D97-AF65-F5344CB8AC3E}">
        <p14:creationId xmlns:p14="http://schemas.microsoft.com/office/powerpoint/2010/main" val="3101443000"/>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1250" y="3708810"/>
            <a:ext cx="8997950" cy="296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“项目管理器”对话框窗口中，单击对话框中的右上角“关闭”按钮（或按下</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键，或按下</a:t>
            </a:r>
            <a:r>
              <a:rPr lang="en-US" altLang="zh-CN" sz="2100" dirty="0" err="1">
                <a:latin typeface="Arial" pitchFamily="34" charset="0"/>
                <a:ea typeface="黑体" pitchFamily="49" charset="-122"/>
              </a:rPr>
              <a:t>Ctrl+Q</a:t>
            </a:r>
            <a:r>
              <a:rPr lang="zh-CN" altLang="en-US" sz="2100" dirty="0">
                <a:latin typeface="Arial" pitchFamily="34" charset="0"/>
                <a:ea typeface="黑体" pitchFamily="49" charset="-122"/>
              </a:rPr>
              <a:t>组合键），也可按下</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组合键（保存），这时系统弹出“系统信息提示”对话框，如图</a:t>
            </a:r>
            <a:r>
              <a:rPr lang="en-US" altLang="zh-CN" sz="2100" dirty="0">
                <a:latin typeface="Arial" pitchFamily="34" charset="0"/>
                <a:ea typeface="黑体" pitchFamily="49" charset="-122"/>
              </a:rPr>
              <a:t>2-9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①</a:t>
            </a:r>
            <a:r>
              <a:rPr lang="zh-CN" altLang="en-US" sz="2100" dirty="0" smtClean="0">
                <a:solidFill>
                  <a:srgbClr val="FFFF00"/>
                </a:solidFill>
                <a:latin typeface="Arial" pitchFamily="34" charset="0"/>
                <a:ea typeface="黑体" pitchFamily="49" charset="-122"/>
              </a:rPr>
              <a:t>如果</a:t>
            </a:r>
            <a:r>
              <a:rPr lang="zh-CN" altLang="en-US" sz="2100" dirty="0">
                <a:solidFill>
                  <a:srgbClr val="FFFF00"/>
                </a:solidFill>
                <a:latin typeface="Arial" pitchFamily="34" charset="0"/>
                <a:ea typeface="黑体" pitchFamily="49" charset="-122"/>
              </a:rPr>
              <a:t>单击图</a:t>
            </a:r>
            <a:r>
              <a:rPr lang="en-US" altLang="zh-CN" sz="2100" dirty="0">
                <a:solidFill>
                  <a:srgbClr val="FFFF00"/>
                </a:solidFill>
                <a:latin typeface="Arial" pitchFamily="34" charset="0"/>
                <a:ea typeface="黑体" pitchFamily="49" charset="-122"/>
              </a:rPr>
              <a:t>2-4</a:t>
            </a:r>
            <a:r>
              <a:rPr lang="zh-CN" altLang="en-US" sz="2100" dirty="0">
                <a:solidFill>
                  <a:srgbClr val="FFFF00"/>
                </a:solidFill>
                <a:latin typeface="Arial" pitchFamily="34" charset="0"/>
                <a:ea typeface="黑体" pitchFamily="49" charset="-122"/>
              </a:rPr>
              <a:t>中的“向导”按钮，系统将弹出“应用程序向导”对话框，利用它可创建项目并同时生成一个应用程序框架。</a:t>
            </a:r>
          </a:p>
          <a:p>
            <a:r>
              <a:rPr lang="en-US" altLang="zh-CN" sz="2100" dirty="0" smtClean="0">
                <a:solidFill>
                  <a:srgbClr val="FFFF00"/>
                </a:solidFill>
                <a:latin typeface="Arial" pitchFamily="34" charset="0"/>
                <a:ea typeface="黑体" pitchFamily="49" charset="-122"/>
              </a:rPr>
              <a:t>       ②</a:t>
            </a:r>
            <a:r>
              <a:rPr lang="zh-CN" altLang="en-US" sz="2100" dirty="0" smtClean="0">
                <a:solidFill>
                  <a:srgbClr val="FFFF00"/>
                </a:solidFill>
                <a:latin typeface="Arial" pitchFamily="34" charset="0"/>
                <a:ea typeface="黑体" pitchFamily="49" charset="-122"/>
              </a:rPr>
              <a:t>对于</a:t>
            </a:r>
            <a:r>
              <a:rPr lang="zh-CN" altLang="en-US" sz="2100" dirty="0">
                <a:solidFill>
                  <a:srgbClr val="FFFF00"/>
                </a:solidFill>
                <a:latin typeface="Arial" pitchFamily="34" charset="0"/>
                <a:ea typeface="黑体" pitchFamily="49" charset="-122"/>
              </a:rPr>
              <a:t>已存在的项目，双出该项目文件名同样会激活项目管理器，并将该项目所的路径（文件夹）做为当前操作（如，保存文件）时的默认路径（文件夹）</a:t>
            </a:r>
            <a:r>
              <a:rPr lang="zh-CN" altLang="en-US" sz="2100" dirty="0" smtClean="0">
                <a:solidFill>
                  <a:srgbClr val="FFFF00"/>
                </a:solidFill>
                <a:latin typeface="Arial" pitchFamily="34" charset="0"/>
                <a:ea typeface="黑体" pitchFamily="49" charset="-122"/>
              </a:rPr>
              <a:t>。</a:t>
            </a:r>
            <a:endParaRPr lang="zh-CN" altLang="en-US" sz="2100" dirty="0">
              <a:solidFill>
                <a:srgbClr val="FFFF00"/>
              </a:solidFill>
              <a:latin typeface="Arial" pitchFamily="34" charset="0"/>
              <a:ea typeface="黑体" pitchFamily="49" charset="-122"/>
            </a:endParaRPr>
          </a:p>
        </p:txBody>
      </p:sp>
      <p:sp>
        <p:nvSpPr>
          <p:cNvPr id="4" name="矩形 3"/>
          <p:cNvSpPr/>
          <p:nvPr/>
        </p:nvSpPr>
        <p:spPr>
          <a:xfrm>
            <a:off x="1150861" y="2771636"/>
            <a:ext cx="367240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2-8  Visual FoxPro</a:t>
            </a:r>
            <a:r>
              <a:rPr lang="zh-CN" altLang="en-US" dirty="0">
                <a:solidFill>
                  <a:srgbClr val="FFFFFF"/>
                </a:solidFill>
                <a:latin typeface="Arial" pitchFamily="34" charset="0"/>
                <a:ea typeface="黑体" pitchFamily="49" charset="-122"/>
              </a:rPr>
              <a:t>的项目管理器</a:t>
            </a:r>
          </a:p>
        </p:txBody>
      </p:sp>
      <p:sp>
        <p:nvSpPr>
          <p:cNvPr id="5" name="矩形 4"/>
          <p:cNvSpPr/>
          <p:nvPr/>
        </p:nvSpPr>
        <p:spPr>
          <a:xfrm>
            <a:off x="5364088" y="2757488"/>
            <a:ext cx="329411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2-9  “</a:t>
            </a:r>
            <a:r>
              <a:rPr lang="zh-CN" altLang="en-US" dirty="0">
                <a:solidFill>
                  <a:srgbClr val="FFFFFF"/>
                </a:solidFill>
                <a:latin typeface="Arial" pitchFamily="34" charset="0"/>
                <a:ea typeface="黑体" pitchFamily="49" charset="-122"/>
              </a:rPr>
              <a:t>系统信息提示”对话框</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942" y="124648"/>
            <a:ext cx="4080902" cy="263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535396"/>
            <a:ext cx="3129748" cy="122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71250" y="328502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．项目的关闭与保存</a:t>
            </a:r>
          </a:p>
        </p:txBody>
      </p:sp>
    </p:spTree>
    <p:extLst>
      <p:ext uri="{BB962C8B-B14F-4D97-AF65-F5344CB8AC3E}">
        <p14:creationId xmlns:p14="http://schemas.microsoft.com/office/powerpoint/2010/main" val="4112265389"/>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702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除了</a:t>
            </a:r>
            <a:r>
              <a:rPr lang="zh-CN" altLang="en-US" sz="2100" dirty="0">
                <a:latin typeface="Arial" pitchFamily="34" charset="0"/>
                <a:ea typeface="黑体" pitchFamily="49" charset="-122"/>
              </a:rPr>
              <a:t>上述数据类型外，表</a:t>
            </a:r>
            <a:r>
              <a:rPr lang="en-US" altLang="zh-CN" sz="2100" dirty="0">
                <a:latin typeface="Arial" pitchFamily="34" charset="0"/>
                <a:ea typeface="黑体" pitchFamily="49" charset="-122"/>
              </a:rPr>
              <a:t>2-2</a:t>
            </a:r>
            <a:r>
              <a:rPr lang="zh-CN" altLang="en-US" sz="2100" dirty="0">
                <a:latin typeface="Arial" pitchFamily="34" charset="0"/>
                <a:ea typeface="黑体" pitchFamily="49" charset="-122"/>
              </a:rPr>
              <a:t>还给出了在</a:t>
            </a:r>
            <a:r>
              <a:rPr lang="en-US" altLang="zh-CN" sz="2100" dirty="0">
                <a:latin typeface="Arial" pitchFamily="34" charset="0"/>
                <a:ea typeface="黑体" pitchFamily="49" charset="-122"/>
              </a:rPr>
              <a:t>Visual FoxPro 6.0</a:t>
            </a:r>
            <a:r>
              <a:rPr lang="zh-CN" altLang="en-US" sz="2100" dirty="0">
                <a:latin typeface="Arial" pitchFamily="34" charset="0"/>
                <a:ea typeface="黑体" pitchFamily="49" charset="-122"/>
              </a:rPr>
              <a:t>中仅可用于表中字段的有关的数据类型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760430885"/>
              </p:ext>
            </p:extLst>
          </p:nvPr>
        </p:nvGraphicFramePr>
        <p:xfrm>
          <a:off x="131254" y="1375934"/>
          <a:ext cx="8893051" cy="5212080"/>
        </p:xfrm>
        <a:graphic>
          <a:graphicData uri="http://schemas.openxmlformats.org/drawingml/2006/table">
            <a:tbl>
              <a:tblPr/>
              <a:tblGrid>
                <a:gridCol w="1847976"/>
                <a:gridCol w="1712801"/>
                <a:gridCol w="1867541"/>
                <a:gridCol w="3464733"/>
              </a:tblGrid>
              <a:tr h="0">
                <a:tc>
                  <a:txBody>
                    <a:bodyPr/>
                    <a:lstStyle/>
                    <a:p>
                      <a:pPr algn="ctr" fontAlgn="ctr">
                        <a:spcAft>
                          <a:spcPts val="0"/>
                        </a:spcAft>
                      </a:pPr>
                      <a:r>
                        <a:rPr lang="zh-CN" sz="1800" b="1" kern="0" dirty="0">
                          <a:effectLst/>
                          <a:latin typeface="Times New Roman"/>
                          <a:ea typeface="宋体"/>
                        </a:rPr>
                        <a:t>字段类型</a:t>
                      </a:r>
                      <a:endParaRPr lang="zh-CN" sz="18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spcAft>
                          <a:spcPts val="0"/>
                        </a:spcAft>
                      </a:pPr>
                      <a:r>
                        <a:rPr lang="zh-CN" sz="1800" b="1" kern="0">
                          <a:effectLst/>
                          <a:latin typeface="Times New Roman"/>
                          <a:ea typeface="宋体"/>
                        </a:rPr>
                        <a:t>说明</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spcAft>
                          <a:spcPts val="0"/>
                        </a:spcAft>
                      </a:pPr>
                      <a:r>
                        <a:rPr lang="zh-CN" sz="1800" b="1" kern="0" dirty="0">
                          <a:effectLst/>
                          <a:latin typeface="Times New Roman"/>
                          <a:ea typeface="宋体"/>
                        </a:rPr>
                        <a:t>大小</a:t>
                      </a:r>
                      <a:endParaRPr lang="zh-CN" sz="18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spcAft>
                          <a:spcPts val="0"/>
                        </a:spcAft>
                      </a:pPr>
                      <a:r>
                        <a:rPr lang="zh-CN" sz="1800" b="1" kern="0">
                          <a:effectLst/>
                          <a:latin typeface="Times New Roman"/>
                          <a:ea typeface="宋体"/>
                        </a:rPr>
                        <a:t>范围</a:t>
                      </a:r>
                      <a:endParaRPr lang="zh-CN" sz="18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双精度型</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kern="100">
                          <a:effectLst/>
                          <a:latin typeface="Times New Roman"/>
                          <a:ea typeface="宋体"/>
                        </a:rPr>
                        <a:t>Dou</a:t>
                      </a:r>
                      <a:r>
                        <a:rPr lang="en-US" sz="1800" u="sng" kern="100">
                          <a:effectLst/>
                          <a:latin typeface="Times New Roman"/>
                          <a:ea typeface="宋体"/>
                        </a:rPr>
                        <a:t>b</a:t>
                      </a:r>
                      <a:r>
                        <a:rPr lang="en-US" sz="1800" kern="100">
                          <a:effectLst/>
                          <a:latin typeface="Times New Roman"/>
                          <a:ea typeface="宋体"/>
                        </a:rPr>
                        <a:t>le</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双精度浮点数</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effectLst/>
                          <a:latin typeface="Times New Roman"/>
                          <a:ea typeface="宋体"/>
                        </a:rPr>
                        <a:t>8</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effectLst/>
                          <a:latin typeface="Times New Roman"/>
                          <a:ea typeface="宋体"/>
                        </a:rPr>
                        <a:t>+/-4.94065645841247E-324 to +/-8.9884656743115E307</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浮点型</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u="sng" kern="100">
                          <a:effectLst/>
                          <a:latin typeface="Times New Roman"/>
                          <a:ea typeface="宋体"/>
                        </a:rPr>
                        <a:t>F</a:t>
                      </a:r>
                      <a:r>
                        <a:rPr lang="en-US" sz="1800" kern="100">
                          <a:effectLst/>
                          <a:latin typeface="Times New Roman"/>
                          <a:ea typeface="宋体"/>
                        </a:rPr>
                        <a:t>loat</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与数值型一样</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在内存中占</a:t>
                      </a:r>
                      <a:r>
                        <a:rPr lang="en-US" sz="1800" kern="0">
                          <a:effectLst/>
                          <a:latin typeface="Times New Roman"/>
                          <a:ea typeface="宋体"/>
                        </a:rPr>
                        <a:t>8</a:t>
                      </a:r>
                      <a:r>
                        <a:rPr lang="zh-CN" sz="1800" kern="0">
                          <a:effectLst/>
                          <a:latin typeface="Times New Roman"/>
                          <a:ea typeface="宋体"/>
                        </a:rPr>
                        <a:t>个字节；在表中占</a:t>
                      </a:r>
                      <a:r>
                        <a:rPr lang="en-US" sz="1800" kern="0">
                          <a:effectLst/>
                          <a:latin typeface="Times New Roman"/>
                          <a:ea typeface="宋体"/>
                        </a:rPr>
                        <a:t>1</a:t>
                      </a:r>
                      <a:r>
                        <a:rPr lang="zh-CN" sz="1800" kern="0">
                          <a:effectLst/>
                          <a:latin typeface="Times New Roman"/>
                          <a:ea typeface="宋体"/>
                        </a:rPr>
                        <a:t>至</a:t>
                      </a:r>
                      <a:r>
                        <a:rPr lang="en-US" sz="1800" kern="0">
                          <a:effectLst/>
                          <a:latin typeface="Times New Roman"/>
                          <a:ea typeface="宋体"/>
                        </a:rPr>
                        <a:t>20</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effectLst/>
                          <a:latin typeface="Times New Roman"/>
                          <a:ea typeface="宋体"/>
                        </a:rPr>
                        <a:t>-.9999999999E+19~.9999999999E+20</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通用型</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u="sng" kern="100">
                          <a:effectLst/>
                          <a:latin typeface="Times New Roman"/>
                          <a:ea typeface="宋体"/>
                        </a:rPr>
                        <a:t>G</a:t>
                      </a:r>
                      <a:r>
                        <a:rPr lang="en-US" sz="1800" kern="100">
                          <a:effectLst/>
                          <a:latin typeface="Times New Roman"/>
                          <a:ea typeface="宋体"/>
                        </a:rPr>
                        <a:t>eneral</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effectLst/>
                          <a:latin typeface="Times New Roman"/>
                          <a:ea typeface="宋体"/>
                        </a:rPr>
                        <a:t>OLE</a:t>
                      </a:r>
                      <a:r>
                        <a:rPr lang="zh-CN" sz="1800" kern="0">
                          <a:effectLst/>
                          <a:latin typeface="Times New Roman"/>
                          <a:ea typeface="宋体"/>
                        </a:rPr>
                        <a:t>对象引用</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在表中占</a:t>
                      </a:r>
                      <a:r>
                        <a:rPr lang="en-US" sz="1800" kern="0">
                          <a:effectLst/>
                          <a:latin typeface="Times New Roman"/>
                          <a:ea typeface="宋体"/>
                        </a:rPr>
                        <a:t>4</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受可用内存空间限制，</a:t>
                      </a:r>
                      <a:r>
                        <a:rPr lang="zh-CN" sz="1800" kern="100">
                          <a:effectLst/>
                          <a:latin typeface="Times New Roman"/>
                          <a:ea typeface="宋体"/>
                        </a:rPr>
                        <a:t>通用型数据也是存放在与数据表同名、扩展名为</a:t>
                      </a:r>
                      <a:r>
                        <a:rPr lang="en-US" sz="1800" kern="100">
                          <a:effectLst/>
                          <a:latin typeface="Times New Roman"/>
                          <a:ea typeface="宋体"/>
                        </a:rPr>
                        <a:t>.FPT</a:t>
                      </a:r>
                      <a:r>
                        <a:rPr lang="zh-CN" sz="1800" kern="100">
                          <a:effectLst/>
                          <a:latin typeface="Times New Roman"/>
                          <a:ea typeface="宋体"/>
                        </a:rPr>
                        <a:t>的备注文件中。</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整型</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u="sng" kern="100">
                          <a:effectLst/>
                          <a:latin typeface="Times New Roman"/>
                          <a:ea typeface="宋体"/>
                        </a:rPr>
                        <a:t>I</a:t>
                      </a:r>
                      <a:r>
                        <a:rPr lang="en-US" sz="1800" kern="100">
                          <a:effectLst/>
                          <a:latin typeface="Times New Roman"/>
                          <a:ea typeface="宋体"/>
                        </a:rPr>
                        <a:t>nteger</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整型值</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en-US" sz="1800" kern="0">
                          <a:effectLst/>
                          <a:latin typeface="Times New Roman"/>
                          <a:ea typeface="宋体"/>
                        </a:rPr>
                        <a:t>4</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从</a:t>
                      </a:r>
                      <a:r>
                        <a:rPr lang="en-US" sz="1800" kern="0">
                          <a:effectLst/>
                          <a:latin typeface="Times New Roman"/>
                          <a:ea typeface="宋体"/>
                        </a:rPr>
                        <a:t>2147483647</a:t>
                      </a:r>
                      <a:r>
                        <a:rPr lang="zh-CN" sz="1800" kern="0">
                          <a:effectLst/>
                          <a:latin typeface="Times New Roman"/>
                          <a:ea typeface="宋体"/>
                        </a:rPr>
                        <a:t>到</a:t>
                      </a:r>
                      <a:r>
                        <a:rPr lang="en-US" sz="1800" kern="0">
                          <a:effectLst/>
                          <a:latin typeface="Times New Roman"/>
                          <a:ea typeface="宋体"/>
                        </a:rPr>
                        <a:t>2147483646</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备注型</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u="sng" kern="100">
                          <a:effectLst/>
                          <a:latin typeface="Times New Roman"/>
                          <a:ea typeface="宋体"/>
                        </a:rPr>
                        <a:t>M</a:t>
                      </a:r>
                      <a:r>
                        <a:rPr lang="en-US" sz="1800" kern="100">
                          <a:effectLst/>
                          <a:latin typeface="Times New Roman"/>
                          <a:ea typeface="宋体"/>
                        </a:rPr>
                        <a:t>emo</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数据块引用</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在表中占</a:t>
                      </a:r>
                      <a:r>
                        <a:rPr lang="en-US" sz="1800" kern="0">
                          <a:effectLst/>
                          <a:latin typeface="Times New Roman"/>
                          <a:ea typeface="宋体"/>
                        </a:rPr>
                        <a:t>4</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受可用内存空间限制，并</a:t>
                      </a:r>
                      <a:r>
                        <a:rPr lang="zh-CN" sz="1800" kern="100">
                          <a:effectLst/>
                          <a:latin typeface="Times New Roman"/>
                          <a:ea typeface="宋体"/>
                        </a:rPr>
                        <a:t>存放在与数据表文件同名、扩展名为</a:t>
                      </a:r>
                      <a:r>
                        <a:rPr lang="en-US" sz="1800" kern="100">
                          <a:effectLst/>
                          <a:latin typeface="Times New Roman"/>
                          <a:ea typeface="宋体"/>
                        </a:rPr>
                        <a:t>.FPT</a:t>
                      </a:r>
                      <a:r>
                        <a:rPr lang="zh-CN" sz="1800" kern="100">
                          <a:effectLst/>
                          <a:latin typeface="Times New Roman"/>
                          <a:ea typeface="宋体"/>
                        </a:rPr>
                        <a:t>的备注文件中。</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字符型</a:t>
                      </a:r>
                      <a:r>
                        <a:rPr lang="en-US" sz="1800" kern="0">
                          <a:effectLst/>
                          <a:latin typeface="Times New Roman"/>
                          <a:ea typeface="宋体"/>
                        </a:rPr>
                        <a:t>(</a:t>
                      </a:r>
                      <a:r>
                        <a:rPr lang="zh-CN" sz="1800" kern="0">
                          <a:effectLst/>
                          <a:latin typeface="Times New Roman"/>
                          <a:ea typeface="宋体"/>
                        </a:rPr>
                        <a:t>二进制</a:t>
                      </a:r>
                      <a:r>
                        <a:rPr lang="en-US" sz="1800" kern="0">
                          <a:effectLst/>
                          <a:latin typeface="Times New Roman"/>
                          <a:ea typeface="宋体"/>
                        </a:rPr>
                        <a:t>)</a:t>
                      </a:r>
                      <a:endParaRPr lang="zh-CN" sz="1800" kern="100">
                        <a:effectLst/>
                        <a:latin typeface="Times New Roman"/>
                        <a:ea typeface="宋体"/>
                      </a:endParaRPr>
                    </a:p>
                    <a:p>
                      <a:pPr algn="ctr" fontAlgn="ctr">
                        <a:spcAft>
                          <a:spcPts val="0"/>
                        </a:spcAft>
                      </a:pPr>
                      <a:r>
                        <a:rPr lang="zh-CN" sz="1800" kern="100">
                          <a:effectLst/>
                          <a:latin typeface="Times New Roman"/>
                          <a:ea typeface="宋体"/>
                        </a:rPr>
                        <a:t>（</a:t>
                      </a:r>
                      <a:r>
                        <a:rPr lang="en-US" sz="1800" u="sng" kern="100">
                          <a:effectLst/>
                          <a:latin typeface="Times New Roman"/>
                          <a:ea typeface="宋体"/>
                        </a:rPr>
                        <a:t>V</a:t>
                      </a:r>
                      <a:r>
                        <a:rPr lang="en-US" sz="1800" kern="100">
                          <a:effectLst/>
                          <a:latin typeface="Times New Roman"/>
                          <a:ea typeface="宋体"/>
                        </a:rPr>
                        <a:t>arChar Binary</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每个字符用一个字节</a:t>
                      </a:r>
                      <a:r>
                        <a:rPr lang="en-US" sz="1800" kern="0">
                          <a:effectLst/>
                          <a:latin typeface="Times New Roman"/>
                          <a:ea typeface="宋体"/>
                        </a:rPr>
                        <a:t>,</a:t>
                      </a:r>
                      <a:r>
                        <a:rPr lang="zh-CN" sz="1800" kern="0">
                          <a:effectLst/>
                          <a:latin typeface="Times New Roman"/>
                          <a:ea typeface="宋体"/>
                        </a:rPr>
                        <a:t>最多可有</a:t>
                      </a:r>
                      <a:r>
                        <a:rPr lang="en-US" sz="1800" kern="0">
                          <a:effectLst/>
                          <a:latin typeface="Times New Roman"/>
                          <a:ea typeface="宋体"/>
                        </a:rPr>
                        <a:t>254</a:t>
                      </a:r>
                      <a:r>
                        <a:rPr lang="zh-CN" sz="1800" kern="0">
                          <a:effectLst/>
                          <a:latin typeface="Times New Roman"/>
                          <a:ea typeface="宋体"/>
                        </a:rPr>
                        <a:t>个字符</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任意字符</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zh-CN" sz="1800" kern="0">
                          <a:effectLst/>
                          <a:latin typeface="Times New Roman"/>
                          <a:ea typeface="宋体"/>
                        </a:rPr>
                        <a:t>备注型</a:t>
                      </a:r>
                      <a:r>
                        <a:rPr lang="en-US" sz="1800" kern="0">
                          <a:effectLst/>
                          <a:latin typeface="Times New Roman"/>
                          <a:ea typeface="宋体"/>
                        </a:rPr>
                        <a:t>(</a:t>
                      </a:r>
                      <a:r>
                        <a:rPr lang="zh-CN" sz="1800" kern="0">
                          <a:effectLst/>
                          <a:latin typeface="Times New Roman"/>
                          <a:ea typeface="宋体"/>
                        </a:rPr>
                        <a:t>二进制</a:t>
                      </a:r>
                      <a:r>
                        <a:rPr lang="en-US" sz="1800" kern="0">
                          <a:effectLst/>
                          <a:latin typeface="Times New Roman"/>
                          <a:ea typeface="宋体"/>
                        </a:rPr>
                        <a:t>)</a:t>
                      </a:r>
                      <a:endParaRPr lang="zh-CN" sz="1800" kern="100">
                        <a:effectLst/>
                        <a:latin typeface="Times New Roman"/>
                        <a:ea typeface="宋体"/>
                      </a:endParaRPr>
                    </a:p>
                    <a:p>
                      <a:pPr marL="57150" indent="-57150" algn="ctr" fontAlgn="ctr">
                        <a:spcAft>
                          <a:spcPts val="0"/>
                        </a:spcAft>
                      </a:pPr>
                      <a:r>
                        <a:rPr lang="zh-CN" sz="1800" kern="100">
                          <a:effectLst/>
                          <a:latin typeface="Times New Roman"/>
                          <a:ea typeface="宋体"/>
                        </a:rPr>
                        <a:t>（</a:t>
                      </a:r>
                      <a:r>
                        <a:rPr lang="en-US" sz="1800" u="sng" kern="100">
                          <a:effectLst/>
                          <a:latin typeface="Times New Roman"/>
                          <a:ea typeface="宋体"/>
                        </a:rPr>
                        <a:t>M</a:t>
                      </a:r>
                      <a:r>
                        <a:rPr lang="en-US" sz="1800" kern="100">
                          <a:effectLst/>
                          <a:latin typeface="Times New Roman"/>
                          <a:ea typeface="宋体"/>
                        </a:rPr>
                        <a:t>emo Binary</a:t>
                      </a:r>
                      <a:r>
                        <a:rPr lang="zh-CN" sz="1800" kern="1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a:effectLst/>
                          <a:latin typeface="Times New Roman"/>
                          <a:ea typeface="宋体"/>
                        </a:rPr>
                        <a:t>在表中占</a:t>
                      </a:r>
                      <a:r>
                        <a:rPr lang="en-US" sz="1800" kern="0">
                          <a:effectLst/>
                          <a:latin typeface="Times New Roman"/>
                          <a:ea typeface="宋体"/>
                        </a:rPr>
                        <a:t>4</a:t>
                      </a:r>
                      <a:r>
                        <a:rPr lang="zh-CN" sz="1800" kern="0">
                          <a:effectLst/>
                          <a:latin typeface="Times New Roman"/>
                          <a:ea typeface="宋体"/>
                        </a:rPr>
                        <a:t>个字节</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spcAft>
                          <a:spcPts val="0"/>
                        </a:spcAft>
                      </a:pPr>
                      <a:r>
                        <a:rPr lang="zh-CN" sz="1800" kern="0" dirty="0">
                          <a:effectLst/>
                          <a:latin typeface="Times New Roman"/>
                          <a:ea typeface="宋体"/>
                        </a:rPr>
                        <a:t>受可用内存空间限制</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矩形 3"/>
          <p:cNvSpPr/>
          <p:nvPr/>
        </p:nvSpPr>
        <p:spPr>
          <a:xfrm>
            <a:off x="1837284" y="908720"/>
            <a:ext cx="547260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2-2  Visual FoxPro 6.0</a:t>
            </a:r>
            <a:r>
              <a:rPr lang="zh-CN" altLang="en-US" dirty="0">
                <a:solidFill>
                  <a:srgbClr val="FFFFFF"/>
                </a:solidFill>
                <a:latin typeface="Arial" pitchFamily="34" charset="0"/>
                <a:ea typeface="黑体" pitchFamily="49" charset="-122"/>
              </a:rPr>
              <a:t>仅用于字段的数据类型</a:t>
            </a:r>
          </a:p>
        </p:txBody>
      </p:sp>
    </p:spTree>
    <p:extLst>
      <p:ext uri="{BB962C8B-B14F-4D97-AF65-F5344CB8AC3E}">
        <p14:creationId xmlns:p14="http://schemas.microsoft.com/office/powerpoint/2010/main" val="3281130327"/>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612466"/>
            <a:ext cx="8997950" cy="6128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开发一个应用程序，用户最好先为自己创建一个独立的文件夹</a:t>
            </a:r>
            <a:r>
              <a:rPr lang="zh-CN" altLang="en-US" sz="2100" dirty="0" smtClean="0">
                <a:latin typeface="Arial" pitchFamily="34" charset="0"/>
                <a:ea typeface="黑体" pitchFamily="49" charset="-122"/>
              </a:rPr>
              <a:t>。在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环境中创建用户文件夹，可使用下面的命令。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RUN</a:t>
            </a:r>
            <a:r>
              <a:rPr lang="en-US" altLang="zh-CN" sz="2100" dirty="0">
                <a:solidFill>
                  <a:srgbClr val="FFFF00"/>
                </a:solidFill>
                <a:latin typeface="Arial" pitchFamily="34" charset="0"/>
                <a:ea typeface="黑体" pitchFamily="49" charset="-122"/>
              </a:rPr>
              <a:t>|! MD [Driver:][ Path]</a:t>
            </a:r>
            <a:r>
              <a:rPr lang="en-US" altLang="zh-CN" sz="2100" dirty="0" err="1">
                <a:solidFill>
                  <a:srgbClr val="FFFF00"/>
                </a:solidFill>
                <a:latin typeface="Arial" pitchFamily="34" charset="0"/>
                <a:ea typeface="黑体" pitchFamily="49" charset="-122"/>
              </a:rPr>
              <a:t>FolderName</a:t>
            </a:r>
            <a:endParaRPr lang="en-US" altLang="zh-CN"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①RUN</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命令窗口执行操作系统的有关命令或运行非</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程序。</a:t>
            </a:r>
          </a:p>
          <a:p>
            <a:r>
              <a:rPr lang="en-US" altLang="zh-CN" sz="2100" dirty="0" smtClean="0">
                <a:latin typeface="Arial" pitchFamily="34" charset="0"/>
                <a:ea typeface="黑体" pitchFamily="49" charset="-122"/>
              </a:rPr>
              <a:t>　　②MD</a:t>
            </a:r>
            <a:r>
              <a:rPr lang="zh-CN" altLang="en-US" sz="2100" dirty="0">
                <a:latin typeface="Arial" pitchFamily="34" charset="0"/>
                <a:ea typeface="黑体" pitchFamily="49" charset="-122"/>
              </a:rPr>
              <a:t>：操作系统中创建目录的命令。</a:t>
            </a:r>
          </a:p>
          <a:p>
            <a:r>
              <a:rPr lang="en-US" altLang="zh-CN" sz="2100" dirty="0" smtClean="0">
                <a:latin typeface="Arial" pitchFamily="34" charset="0"/>
                <a:ea typeface="黑体" pitchFamily="49" charset="-122"/>
              </a:rPr>
              <a:t>　　③Driver</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：指定要创建的用户文件夹所在的磁盘驱动器符，缺省时为当前盘。</a:t>
            </a:r>
          </a:p>
          <a:p>
            <a:r>
              <a:rPr lang="en-US" altLang="zh-CN" sz="2100" dirty="0" smtClean="0">
                <a:latin typeface="Arial" pitchFamily="34" charset="0"/>
                <a:ea typeface="黑体" pitchFamily="49" charset="-122"/>
              </a:rPr>
              <a:t>　　④Path</a:t>
            </a:r>
            <a:r>
              <a:rPr lang="zh-CN" altLang="en-US" sz="2100" dirty="0">
                <a:latin typeface="Arial" pitchFamily="34" charset="0"/>
                <a:ea typeface="黑体" pitchFamily="49" charset="-122"/>
              </a:rPr>
              <a:t>：指定要创建的用户文件夹的路径，缺省时为当前目录</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2-21】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环境中创建一个用户子目录：</a:t>
            </a:r>
            <a:r>
              <a:rPr lang="en-US" altLang="zh-CN" sz="2100" dirty="0">
                <a:latin typeface="Arial" pitchFamily="34" charset="0"/>
                <a:ea typeface="黑体" pitchFamily="49" charset="-122"/>
              </a:rPr>
              <a:t>d:\VISUAL FOXPRO\</a:t>
            </a:r>
            <a:r>
              <a:rPr lang="en-US" altLang="zh-CN" sz="2100" dirty="0" err="1">
                <a:latin typeface="Arial" pitchFamily="34" charset="0"/>
                <a:ea typeface="黑体" pitchFamily="49" charset="-122"/>
              </a:rPr>
              <a:t>myFolder</a:t>
            </a:r>
            <a:r>
              <a:rPr lang="zh-CN" altLang="en-US" sz="2100" dirty="0">
                <a:latin typeface="Arial" pitchFamily="34" charset="0"/>
                <a:ea typeface="黑体" pitchFamily="49" charset="-122"/>
              </a:rPr>
              <a:t>，并把它设置为缺省目录。</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MD d:\VISUAL FOXPRO\</a:t>
            </a:r>
            <a:r>
              <a:rPr lang="en-US" altLang="zh-CN" sz="2100" dirty="0" err="1">
                <a:latin typeface="Arial" pitchFamily="34" charset="0"/>
                <a:ea typeface="黑体" pitchFamily="49" charset="-122"/>
              </a:rPr>
              <a:t>myFolder</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DEFAULT TO d:\VISUAL FOXPRO\</a:t>
            </a:r>
            <a:r>
              <a:rPr lang="en-US" altLang="zh-CN" sz="2100" dirty="0" err="1">
                <a:latin typeface="Arial" pitchFamily="34" charset="0"/>
                <a:ea typeface="黑体" pitchFamily="49" charset="-122"/>
              </a:rPr>
              <a:t>myFolder</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，设置指定使用默认的驱动器、目录或文件夹命令</a:t>
            </a:r>
            <a:r>
              <a:rPr lang="en-US" altLang="zh-CN" sz="2100" dirty="0">
                <a:latin typeface="Arial" pitchFamily="34" charset="0"/>
                <a:ea typeface="黑体" pitchFamily="49" charset="-122"/>
              </a:rPr>
              <a:t>SET DEFAULT TO</a:t>
            </a:r>
            <a:r>
              <a:rPr lang="zh-CN" altLang="en-US" sz="2100" dirty="0">
                <a:latin typeface="Arial" pitchFamily="34" charset="0"/>
                <a:ea typeface="黑体" pitchFamily="49" charset="-122"/>
              </a:rPr>
              <a:t>，也可使用如下命令进行对话式的设定：</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CD </a:t>
            </a:r>
            <a:r>
              <a:rPr lang="en-US" altLang="zh-CN" sz="2100" dirty="0">
                <a:solidFill>
                  <a:srgbClr val="FFFF00"/>
                </a:solidFill>
                <a:latin typeface="Arial" pitchFamily="34" charset="0"/>
                <a:ea typeface="黑体" pitchFamily="49" charset="-122"/>
              </a:rPr>
              <a:t>| CHDIR </a:t>
            </a:r>
            <a:r>
              <a:rPr lang="en-US" altLang="zh-CN" sz="2100" dirty="0" err="1">
                <a:solidFill>
                  <a:srgbClr val="FFFF00"/>
                </a:solidFill>
                <a:latin typeface="Arial" pitchFamily="34" charset="0"/>
                <a:ea typeface="黑体" pitchFamily="49" charset="-122"/>
              </a:rPr>
              <a:t>cPath</a:t>
            </a:r>
            <a:r>
              <a:rPr lang="en-US" altLang="zh-CN" sz="2100" dirty="0">
                <a:solidFill>
                  <a:srgbClr val="FFFF00"/>
                </a:solidFill>
                <a:latin typeface="Arial" pitchFamily="34" charset="0"/>
                <a:ea typeface="黑体" pitchFamily="49" charset="-122"/>
              </a:rPr>
              <a:t> | ?</a:t>
            </a:r>
          </a:p>
          <a:p>
            <a:r>
              <a:rPr lang="zh-CN" altLang="en-US" sz="2100" dirty="0" smtClean="0">
                <a:latin typeface="Arial" pitchFamily="34" charset="0"/>
                <a:ea typeface="黑体" pitchFamily="49" charset="-122"/>
              </a:rPr>
              <a:t>　　参数</a:t>
            </a:r>
            <a:r>
              <a:rPr lang="en-US" altLang="zh-CN" sz="2100" dirty="0" err="1">
                <a:latin typeface="Arial" pitchFamily="34" charset="0"/>
                <a:ea typeface="黑体" pitchFamily="49" charset="-122"/>
              </a:rPr>
              <a:t>cPath</a:t>
            </a:r>
            <a:r>
              <a:rPr lang="zh-CN" altLang="en-US" sz="2100" dirty="0">
                <a:latin typeface="Arial" pitchFamily="34" charset="0"/>
                <a:ea typeface="黑体" pitchFamily="49" charset="-122"/>
              </a:rPr>
              <a:t>表示完整的路径，如</a:t>
            </a:r>
            <a:r>
              <a:rPr lang="en-US" altLang="zh-CN" sz="2100" dirty="0">
                <a:latin typeface="Arial" pitchFamily="34" charset="0"/>
                <a:ea typeface="黑体" pitchFamily="49" charset="-122"/>
              </a:rPr>
              <a:t>d:\Jxgl</a:t>
            </a:r>
            <a:r>
              <a:rPr lang="zh-CN" altLang="en-US" sz="2100" dirty="0">
                <a:latin typeface="Arial" pitchFamily="34" charset="0"/>
                <a:ea typeface="黑体" pitchFamily="49" charset="-122"/>
              </a:rPr>
              <a:t>；参数</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，表示在设置默认路径时，打开一个对话框，供用户进行路径的选择</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1249" y="180466"/>
            <a:ext cx="8821231"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2.9  </a:t>
            </a:r>
            <a:r>
              <a:rPr lang="zh-CN" altLang="en-US" sz="2400" dirty="0">
                <a:latin typeface="黑体" pitchFamily="49" charset="-122"/>
                <a:ea typeface="黑体" pitchFamily="49" charset="-122"/>
              </a:rPr>
              <a:t>在</a:t>
            </a:r>
            <a:r>
              <a:rPr lang="en-US" altLang="zh-CN" sz="2400" dirty="0">
                <a:latin typeface="黑体" pitchFamily="49" charset="-122"/>
                <a:ea typeface="黑体" pitchFamily="49" charset="-122"/>
              </a:rPr>
              <a:t>Visual FoxPro</a:t>
            </a:r>
            <a:r>
              <a:rPr lang="zh-CN" altLang="en-US" sz="2400" dirty="0">
                <a:latin typeface="黑体" pitchFamily="49" charset="-122"/>
                <a:ea typeface="黑体" pitchFamily="49" charset="-122"/>
              </a:rPr>
              <a:t>环境下使用操作系统命令创建用户文件夹</a:t>
            </a:r>
          </a:p>
        </p:txBody>
      </p:sp>
      <p:sp>
        <p:nvSpPr>
          <p:cNvPr id="5"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823590464"/>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2.2  </a:t>
            </a:r>
            <a:r>
              <a:rPr lang="zh-CN" altLang="en-US" sz="2400" dirty="0" smtClean="0">
                <a:latin typeface="黑体" pitchFamily="49" charset="-122"/>
                <a:ea typeface="黑体" pitchFamily="49" charset="-122"/>
              </a:rPr>
              <a:t>数据输出命令</a:t>
            </a:r>
            <a:endParaRPr lang="zh-CN" altLang="en-US" sz="2400" dirty="0">
              <a:latin typeface="黑体" pitchFamily="49" charset="-122"/>
              <a:ea typeface="黑体" pitchFamily="49" charset="-122"/>
            </a:endParaRPr>
          </a:p>
        </p:txBody>
      </p:sp>
      <p:sp>
        <p:nvSpPr>
          <p:cNvPr id="3" name="Rectangle 4"/>
          <p:cNvSpPr>
            <a:spLocks noChangeArrowheads="1"/>
          </p:cNvSpPr>
          <p:nvPr/>
        </p:nvSpPr>
        <p:spPr bwMode="auto">
          <a:xfrm>
            <a:off x="74613" y="553273"/>
            <a:ext cx="8997950" cy="65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最</a:t>
            </a:r>
            <a:r>
              <a:rPr lang="zh-CN" altLang="en-US" sz="2100" dirty="0">
                <a:latin typeface="Arial" pitchFamily="34" charset="0"/>
                <a:ea typeface="黑体" pitchFamily="49" charset="-122"/>
              </a:rPr>
              <a:t>简单的数据输出命令是问号“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和反斜杠“</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命令。问号命令分为单、双、三问号命令三种形式，反斜杠命令分为单、双反斜杠命令两种形式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4"/>
          <p:cNvSpPr>
            <a:spLocks noChangeArrowheads="1"/>
          </p:cNvSpPr>
          <p:nvPr/>
        </p:nvSpPr>
        <p:spPr bwMode="auto">
          <a:xfrm>
            <a:off x="74613" y="1260186"/>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2.2.1  </a:t>
            </a:r>
            <a:r>
              <a:rPr lang="zh-CN" altLang="en-US" sz="2200" dirty="0">
                <a:ea typeface="黑体" pitchFamily="49" charset="-122"/>
              </a:rPr>
              <a:t>问号命令</a:t>
            </a:r>
          </a:p>
        </p:txBody>
      </p:sp>
      <p:sp>
        <p:nvSpPr>
          <p:cNvPr id="5" name="Rectangle 3"/>
          <p:cNvSpPr>
            <a:spLocks noChangeArrowheads="1"/>
          </p:cNvSpPr>
          <p:nvPr/>
        </p:nvSpPr>
        <p:spPr bwMode="auto">
          <a:xfrm>
            <a:off x="74613" y="1676371"/>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．命令格式</a:t>
            </a:r>
            <a:endParaRPr lang="zh-CN" altLang="en-US" sz="2200" dirty="0">
              <a:ea typeface="黑体" pitchFamily="49" charset="-122"/>
            </a:endParaRPr>
          </a:p>
        </p:txBody>
      </p:sp>
      <p:sp>
        <p:nvSpPr>
          <p:cNvPr id="6" name="Rectangle 4"/>
          <p:cNvSpPr>
            <a:spLocks noChangeArrowheads="1"/>
          </p:cNvSpPr>
          <p:nvPr/>
        </p:nvSpPr>
        <p:spPr bwMode="auto">
          <a:xfrm>
            <a:off x="74613" y="2092556"/>
            <a:ext cx="8997950" cy="976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 ?? | Expression1 [FONT </a:t>
            </a:r>
            <a:r>
              <a:rPr lang="en-US" altLang="zh-CN" sz="2100" dirty="0" err="1">
                <a:latin typeface="Arial" pitchFamily="34" charset="0"/>
                <a:ea typeface="黑体" pitchFamily="49" charset="-122"/>
              </a:rPr>
              <a:t>cFontName</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nFontSize</a:t>
            </a:r>
            <a:r>
              <a:rPr lang="en-US" altLang="zh-CN" sz="2100" dirty="0">
                <a:latin typeface="Arial" pitchFamily="34" charset="0"/>
                <a:ea typeface="黑体" pitchFamily="49" charset="-122"/>
              </a:rPr>
              <a:t>] [STYLE </a:t>
            </a:r>
            <a:r>
              <a:rPr lang="en-US" altLang="zh-CN" sz="2100" dirty="0" err="1">
                <a:latin typeface="Arial" pitchFamily="34" charset="0"/>
                <a:ea typeface="黑体" pitchFamily="49" charset="-122"/>
              </a:rPr>
              <a:t>cFontStyle</a:t>
            </a:r>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Expression2] ... [, Expression3]...</a:t>
            </a:r>
          </a:p>
          <a:p>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       ??? Expression</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4613" y="3084865"/>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．功能</a:t>
            </a:r>
            <a:endParaRPr lang="zh-CN" altLang="en-US" sz="2200" dirty="0">
              <a:ea typeface="黑体" pitchFamily="49" charset="-122"/>
            </a:endParaRPr>
          </a:p>
        </p:txBody>
      </p:sp>
      <p:sp>
        <p:nvSpPr>
          <p:cNvPr id="8" name="Rectangle 4"/>
          <p:cNvSpPr>
            <a:spLocks noChangeArrowheads="1"/>
          </p:cNvSpPr>
          <p:nvPr/>
        </p:nvSpPr>
        <p:spPr bwMode="auto">
          <a:xfrm>
            <a:off x="74613" y="3501048"/>
            <a:ext cx="8997950" cy="324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：换行从下行首部开始显示表达式列表中各表达式的值。</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：不换行从光标的当前位置开始显示表达式列表中各表达式得值。</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：指定将字符型常量的内容直接发送到打印机上。</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Expression1</a:t>
            </a:r>
            <a:r>
              <a:rPr lang="zh-CN" altLang="en-US" sz="2100" dirty="0">
                <a:latin typeface="Arial" pitchFamily="34" charset="0"/>
                <a:ea typeface="黑体" pitchFamily="49" charset="-122"/>
              </a:rPr>
              <a:t>：计算表达式</a:t>
            </a:r>
            <a:r>
              <a:rPr lang="en-US" altLang="zh-CN" sz="2100" dirty="0">
                <a:latin typeface="Arial" pitchFamily="34" charset="0"/>
                <a:ea typeface="黑体" pitchFamily="49" charset="-122"/>
              </a:rPr>
              <a:t>Expression1</a:t>
            </a:r>
            <a:r>
              <a:rPr lang="zh-CN" altLang="en-US" sz="2100" dirty="0">
                <a:latin typeface="Arial" pitchFamily="34" charset="0"/>
                <a:ea typeface="黑体" pitchFamily="49" charset="-122"/>
              </a:rPr>
              <a:t>的值，然后先输出一个回车和换行符，再输出计算结果。计算结果显示在</a:t>
            </a:r>
            <a:r>
              <a:rPr lang="en-US" altLang="zh-CN" sz="2100" dirty="0">
                <a:latin typeface="Arial" pitchFamily="34" charset="0"/>
                <a:ea typeface="黑体" pitchFamily="49" charset="-122"/>
              </a:rPr>
              <a:t>Visual FoxPro </a:t>
            </a:r>
            <a:r>
              <a:rPr lang="zh-CN" altLang="en-US" sz="2100" dirty="0">
                <a:latin typeface="Arial" pitchFamily="34" charset="0"/>
                <a:ea typeface="黑体" pitchFamily="49" charset="-122"/>
              </a:rPr>
              <a:t>主窗口或者活动的用户自定义窗口的下一行。</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省略了表达式，则显示或打印一个空行。当包含多个表达式时，即有</a:t>
            </a:r>
            <a:r>
              <a:rPr lang="en-US" altLang="zh-CN" sz="2100" dirty="0">
                <a:latin typeface="Arial" pitchFamily="34" charset="0"/>
                <a:ea typeface="黑体" pitchFamily="49" charset="-122"/>
              </a:rPr>
              <a:t>Expression2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Expression3</a:t>
            </a:r>
            <a:r>
              <a:rPr lang="zh-CN" altLang="en-US" sz="2100" dirty="0">
                <a:latin typeface="Arial" pitchFamily="34" charset="0"/>
                <a:ea typeface="黑体" pitchFamily="49" charset="-122"/>
              </a:rPr>
              <a:t>等表达式时，显示的表达式结果之间将插入一个空格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19159214"/>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5433491" cy="2305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FONT </a:t>
            </a:r>
            <a:r>
              <a:rPr lang="en-US" altLang="zh-CN" sz="2100" dirty="0" err="1">
                <a:latin typeface="Arial" pitchFamily="34" charset="0"/>
                <a:ea typeface="黑体" pitchFamily="49" charset="-122"/>
              </a:rPr>
              <a:t>cFontName</a:t>
            </a:r>
            <a:r>
              <a:rPr lang="en-US" altLang="zh-CN" sz="2100" dirty="0">
                <a:latin typeface="Arial" pitchFamily="34" charset="0"/>
                <a:ea typeface="黑体" pitchFamily="49" charset="-122"/>
              </a:rPr>
              <a:t> [, </a:t>
            </a:r>
            <a:r>
              <a:rPr lang="en-US" altLang="zh-CN" sz="2100" dirty="0" err="1">
                <a:latin typeface="Arial" pitchFamily="34" charset="0"/>
                <a:ea typeface="黑体" pitchFamily="49" charset="-122"/>
              </a:rPr>
              <a:t>nFontSize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：指定用于</a:t>
            </a:r>
            <a:r>
              <a:rPr lang="en-US" altLang="zh-CN" sz="2100" dirty="0">
                <a:latin typeface="Arial" pitchFamily="34" charset="0"/>
                <a:ea typeface="黑体" pitchFamily="49" charset="-122"/>
              </a:rPr>
              <a:t>? | ?? </a:t>
            </a:r>
            <a:r>
              <a:rPr lang="zh-CN" altLang="en-US" sz="2100" dirty="0">
                <a:latin typeface="Arial" pitchFamily="34" charset="0"/>
                <a:ea typeface="黑体" pitchFamily="49" charset="-122"/>
              </a:rPr>
              <a:t>输出的字体。</a:t>
            </a:r>
            <a:r>
              <a:rPr lang="en-US" altLang="zh-CN" sz="2100" dirty="0" err="1">
                <a:latin typeface="Arial" pitchFamily="34" charset="0"/>
                <a:ea typeface="黑体" pitchFamily="49" charset="-122"/>
              </a:rPr>
              <a:t>cFontName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指定字体名称，</a:t>
            </a:r>
            <a:r>
              <a:rPr lang="en-US" altLang="zh-CN" sz="2100" dirty="0" err="1">
                <a:latin typeface="Arial" pitchFamily="34" charset="0"/>
                <a:ea typeface="黑体" pitchFamily="49" charset="-122"/>
              </a:rPr>
              <a:t>nFontSize</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指定字体的大小。</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2-1】  </a:t>
            </a:r>
            <a:r>
              <a:rPr lang="zh-CN" altLang="en-US" sz="2100" dirty="0">
                <a:latin typeface="Arial" pitchFamily="34" charset="0"/>
                <a:ea typeface="黑体" pitchFamily="49" charset="-122"/>
              </a:rPr>
              <a:t>下列命令用</a:t>
            </a:r>
            <a:r>
              <a:rPr lang="en-US" altLang="zh-CN" sz="2100" dirty="0">
                <a:latin typeface="Arial" pitchFamily="34" charset="0"/>
                <a:ea typeface="黑体" pitchFamily="49" charset="-122"/>
              </a:rPr>
              <a:t>16</a:t>
            </a:r>
            <a:r>
              <a:rPr lang="zh-CN" altLang="en-US" sz="2100" dirty="0">
                <a:latin typeface="Arial" pitchFamily="34" charset="0"/>
                <a:ea typeface="黑体" pitchFamily="49" charset="-122"/>
              </a:rPr>
              <a:t>磅的“黑体”字体显示字符“中华人民共和国”，显示结果，如图</a:t>
            </a:r>
            <a:r>
              <a:rPr lang="en-US" altLang="zh-CN" sz="2100" dirty="0">
                <a:latin typeface="Arial" pitchFamily="34" charset="0"/>
                <a:ea typeface="黑体" pitchFamily="49" charset="-122"/>
              </a:rPr>
              <a:t>2-1</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中华人民共和国</a:t>
            </a:r>
            <a:r>
              <a:rPr lang="en-US" altLang="zh-CN" sz="2100" dirty="0">
                <a:latin typeface="Arial" pitchFamily="34" charset="0"/>
                <a:ea typeface="黑体" pitchFamily="49" charset="-122"/>
              </a:rPr>
              <a:t>" FONT '</a:t>
            </a:r>
            <a:r>
              <a:rPr lang="zh-CN" altLang="en-US" sz="2100" dirty="0">
                <a:latin typeface="Arial" pitchFamily="34" charset="0"/>
                <a:ea typeface="黑体" pitchFamily="49" charset="-122"/>
              </a:rPr>
              <a:t>黑体</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16</a:t>
            </a:r>
            <a:endParaRPr lang="zh-CN" altLang="en-US" sz="2100" dirty="0">
              <a:latin typeface="Arial" pitchFamily="34" charset="0"/>
              <a:ea typeface="黑体" pitchFamily="49" charset="-122"/>
            </a:endParaRPr>
          </a:p>
        </p:txBody>
      </p:sp>
      <p:sp>
        <p:nvSpPr>
          <p:cNvPr id="3" name="矩形 2"/>
          <p:cNvSpPr/>
          <p:nvPr/>
        </p:nvSpPr>
        <p:spPr>
          <a:xfrm>
            <a:off x="5786067" y="2188532"/>
            <a:ext cx="2778415"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2-1  </a:t>
            </a:r>
            <a:r>
              <a:rPr lang="zh-CN" altLang="en-US" dirty="0">
                <a:solidFill>
                  <a:srgbClr val="FFFFFF"/>
                </a:solidFill>
                <a:latin typeface="Arial" pitchFamily="34" charset="0"/>
                <a:ea typeface="黑体" pitchFamily="49" charset="-122"/>
              </a:rPr>
              <a:t>用“</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数据输出命令的使用</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436" y="81369"/>
            <a:ext cx="3127677" cy="205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27784" y="5273872"/>
            <a:ext cx="366185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2-3  </a:t>
            </a:r>
            <a:r>
              <a:rPr lang="en-US" altLang="zh-CN" dirty="0" err="1">
                <a:solidFill>
                  <a:srgbClr val="FFFFFF"/>
                </a:solidFill>
                <a:latin typeface="Arial" pitchFamily="34" charset="0"/>
                <a:ea typeface="黑体" pitchFamily="49" charset="-122"/>
              </a:rPr>
              <a:t>cFontStyle</a:t>
            </a:r>
            <a:r>
              <a:rPr lang="zh-CN" altLang="en-US" dirty="0">
                <a:solidFill>
                  <a:srgbClr val="FFFFFF"/>
                </a:solidFill>
                <a:latin typeface="Arial" pitchFamily="34" charset="0"/>
                <a:ea typeface="黑体" pitchFamily="49" charset="-122"/>
              </a:rPr>
              <a:t>指定的字体样式</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3456564915"/>
              </p:ext>
            </p:extLst>
          </p:nvPr>
        </p:nvGraphicFramePr>
        <p:xfrm>
          <a:off x="2791358" y="3717032"/>
          <a:ext cx="3253062" cy="1507231"/>
        </p:xfrm>
        <a:graphic>
          <a:graphicData uri="http://schemas.openxmlformats.org/drawingml/2006/table">
            <a:tbl>
              <a:tblPr/>
              <a:tblGrid>
                <a:gridCol w="597535"/>
                <a:gridCol w="1007110"/>
                <a:gridCol w="641307"/>
                <a:gridCol w="1007110"/>
              </a:tblGrid>
              <a:tr h="288031">
                <a:tc>
                  <a:txBody>
                    <a:bodyPr/>
                    <a:lstStyle/>
                    <a:p>
                      <a:pPr algn="ctr" fontAlgn="ctr">
                        <a:spcAft>
                          <a:spcPts val="0"/>
                        </a:spcAft>
                      </a:pPr>
                      <a:r>
                        <a:rPr lang="zh-CN" sz="1600" b="1" kern="0" dirty="0">
                          <a:solidFill>
                            <a:srgbClr val="FFFF00"/>
                          </a:solidFill>
                          <a:effectLst/>
                          <a:latin typeface="Times New Roman"/>
                          <a:ea typeface="宋体"/>
                        </a:rPr>
                        <a:t>字符</a:t>
                      </a:r>
                      <a:endParaRPr lang="zh-CN" sz="1600" kern="100" dirty="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b="1" kern="0" dirty="0">
                          <a:solidFill>
                            <a:srgbClr val="FFFF00"/>
                          </a:solidFill>
                          <a:effectLst/>
                          <a:latin typeface="Times New Roman"/>
                          <a:ea typeface="宋体"/>
                        </a:rPr>
                        <a:t>字体样式</a:t>
                      </a:r>
                      <a:endParaRPr lang="zh-CN" sz="1600" kern="100" dirty="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b="1" kern="0">
                          <a:solidFill>
                            <a:srgbClr val="FFFF00"/>
                          </a:solidFill>
                          <a:effectLst/>
                          <a:latin typeface="Times New Roman"/>
                          <a:ea typeface="宋体"/>
                        </a:rPr>
                        <a:t>字符</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b="1" kern="0">
                          <a:solidFill>
                            <a:srgbClr val="FFFF00"/>
                          </a:solidFill>
                          <a:effectLst/>
                          <a:latin typeface="Times New Roman"/>
                          <a:ea typeface="宋体"/>
                        </a:rPr>
                        <a:t>字体样式</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en-US" sz="1600" kern="0">
                          <a:solidFill>
                            <a:srgbClr val="FFFF00"/>
                          </a:solidFill>
                          <a:effectLst/>
                          <a:latin typeface="Times New Roman"/>
                          <a:ea typeface="宋体"/>
                        </a:rPr>
                        <a:t>B</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粗体</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a:solidFill>
                            <a:srgbClr val="FFFF00"/>
                          </a:solidFill>
                          <a:effectLst/>
                          <a:latin typeface="Times New Roman"/>
                          <a:ea typeface="宋体"/>
                        </a:rPr>
                        <a:t>S</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阴影</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567">
                <a:tc>
                  <a:txBody>
                    <a:bodyPr/>
                    <a:lstStyle/>
                    <a:p>
                      <a:pPr algn="ctr" fontAlgn="ctr">
                        <a:spcAft>
                          <a:spcPts val="0"/>
                        </a:spcAft>
                      </a:pPr>
                      <a:r>
                        <a:rPr lang="en-US" sz="1600" kern="0">
                          <a:solidFill>
                            <a:srgbClr val="FFFF00"/>
                          </a:solidFill>
                          <a:effectLst/>
                          <a:latin typeface="Times New Roman"/>
                          <a:ea typeface="宋体"/>
                        </a:rPr>
                        <a:t>I</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斜体</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a:solidFill>
                            <a:srgbClr val="FFFF00"/>
                          </a:solidFill>
                          <a:effectLst/>
                          <a:latin typeface="Times New Roman"/>
                          <a:ea typeface="宋体"/>
                        </a:rPr>
                        <a:t>-</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删除线</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en-US" sz="1600" kern="0">
                          <a:solidFill>
                            <a:srgbClr val="FFFF00"/>
                          </a:solidFill>
                          <a:effectLst/>
                          <a:latin typeface="Times New Roman"/>
                          <a:ea typeface="宋体"/>
                        </a:rPr>
                        <a:t>N</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正常</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a:solidFill>
                            <a:srgbClr val="FFFF00"/>
                          </a:solidFill>
                          <a:effectLst/>
                          <a:latin typeface="Times New Roman"/>
                          <a:ea typeface="宋体"/>
                        </a:rPr>
                        <a:t>T</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透明</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en-US" sz="1600" kern="0">
                          <a:solidFill>
                            <a:srgbClr val="FFFF00"/>
                          </a:solidFill>
                          <a:effectLst/>
                          <a:latin typeface="Times New Roman"/>
                          <a:ea typeface="宋体"/>
                        </a:rPr>
                        <a:t>O</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轮廓</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dirty="0">
                          <a:solidFill>
                            <a:srgbClr val="FFFF00"/>
                          </a:solidFill>
                          <a:effectLst/>
                          <a:latin typeface="Times New Roman"/>
                          <a:ea typeface="宋体"/>
                        </a:rPr>
                        <a:t>U</a:t>
                      </a:r>
                      <a:endParaRPr lang="zh-CN" sz="1600" kern="100" dirty="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dirty="0">
                          <a:solidFill>
                            <a:srgbClr val="FFFF00"/>
                          </a:solidFill>
                          <a:effectLst/>
                          <a:latin typeface="Times New Roman"/>
                          <a:ea typeface="宋体"/>
                        </a:rPr>
                        <a:t>下划线</a:t>
                      </a:r>
                      <a:endParaRPr lang="zh-CN" sz="1600" kern="100" dirty="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spcAft>
                          <a:spcPts val="0"/>
                        </a:spcAft>
                      </a:pPr>
                      <a:r>
                        <a:rPr lang="en-US" sz="1600" kern="0">
                          <a:solidFill>
                            <a:srgbClr val="FFFF00"/>
                          </a:solidFill>
                          <a:effectLst/>
                          <a:latin typeface="Times New Roman"/>
                          <a:ea typeface="宋体"/>
                        </a:rPr>
                        <a:t>Q</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1600" kern="0">
                          <a:solidFill>
                            <a:srgbClr val="FFFF00"/>
                          </a:solidFill>
                          <a:effectLst/>
                          <a:latin typeface="Times New Roman"/>
                          <a:ea typeface="宋体"/>
                        </a:rPr>
                        <a:t>不透明</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a:solidFill>
                            <a:srgbClr val="FFFF00"/>
                          </a:solidFill>
                          <a:effectLst/>
                          <a:latin typeface="Times New Roman"/>
                          <a:ea typeface="宋体"/>
                        </a:rPr>
                        <a:t> </a:t>
                      </a:r>
                      <a:endParaRPr lang="zh-CN" sz="1600" kern="10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600" kern="0" dirty="0">
                          <a:solidFill>
                            <a:srgbClr val="FFFF00"/>
                          </a:solidFill>
                          <a:effectLst/>
                          <a:latin typeface="Times New Roman"/>
                          <a:ea typeface="宋体"/>
                        </a:rPr>
                        <a:t> </a:t>
                      </a:r>
                      <a:endParaRPr lang="zh-CN" sz="1600" kern="100" dirty="0">
                        <a:solidFill>
                          <a:srgbClr val="FFFF00"/>
                        </a:solidFill>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Rectangle 4"/>
          <p:cNvSpPr>
            <a:spLocks noChangeArrowheads="1"/>
          </p:cNvSpPr>
          <p:nvPr/>
        </p:nvSpPr>
        <p:spPr bwMode="auto">
          <a:xfrm>
            <a:off x="74613" y="2836951"/>
            <a:ext cx="8999999" cy="1024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en-US" altLang="zh-CN" sz="2100" dirty="0">
                <a:latin typeface="Arial" pitchFamily="34" charset="0"/>
                <a:ea typeface="黑体" pitchFamily="49" charset="-122"/>
              </a:rPr>
              <a:t>STYLE </a:t>
            </a:r>
            <a:r>
              <a:rPr lang="en-US" altLang="zh-CN" sz="2100" dirty="0" err="1">
                <a:latin typeface="Arial" pitchFamily="34" charset="0"/>
                <a:ea typeface="黑体" pitchFamily="49" charset="-122"/>
              </a:rPr>
              <a:t>cFontStyle</a:t>
            </a:r>
            <a:r>
              <a:rPr lang="zh-CN" altLang="en-US" sz="2100" dirty="0">
                <a:latin typeface="Arial" pitchFamily="34" charset="0"/>
                <a:ea typeface="黑体" pitchFamily="49" charset="-122"/>
              </a:rPr>
              <a:t>：指定用于 </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输出的字体</a:t>
            </a:r>
            <a:r>
              <a:rPr lang="zh-CN" altLang="en-US" sz="2100" dirty="0" smtClean="0">
                <a:latin typeface="Arial" pitchFamily="34" charset="0"/>
                <a:ea typeface="黑体" pitchFamily="49" charset="-122"/>
              </a:rPr>
              <a:t>样式，如</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2-3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可以使用多个字符的组合来指定字体</a:t>
            </a:r>
            <a:r>
              <a:rPr lang="zh-CN" altLang="en-US" sz="2100" dirty="0" smtClean="0">
                <a:latin typeface="Arial" pitchFamily="34" charset="0"/>
                <a:ea typeface="黑体" pitchFamily="49" charset="-122"/>
              </a:rPr>
              <a:t>样式，如果</a:t>
            </a:r>
            <a:r>
              <a:rPr lang="zh-CN" altLang="en-US" sz="2100" dirty="0">
                <a:latin typeface="Arial" pitchFamily="34" charset="0"/>
                <a:ea typeface="黑体" pitchFamily="49" charset="-122"/>
              </a:rPr>
              <a:t>省略 </a:t>
            </a:r>
            <a:r>
              <a:rPr lang="en-US" altLang="zh-CN" sz="2100" dirty="0">
                <a:latin typeface="Arial" pitchFamily="34" charset="0"/>
                <a:ea typeface="黑体" pitchFamily="49" charset="-122"/>
              </a:rPr>
              <a:t>STYLE </a:t>
            </a:r>
            <a:r>
              <a:rPr lang="zh-CN" altLang="en-US" sz="2100" dirty="0">
                <a:latin typeface="Arial" pitchFamily="34" charset="0"/>
                <a:ea typeface="黑体" pitchFamily="49" charset="-122"/>
              </a:rPr>
              <a:t>子句，则使用“正常”字体样式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4"/>
          <p:cNvSpPr>
            <a:spLocks noChangeArrowheads="1"/>
          </p:cNvSpPr>
          <p:nvPr/>
        </p:nvSpPr>
        <p:spPr bwMode="auto">
          <a:xfrm>
            <a:off x="74612" y="5746423"/>
            <a:ext cx="9000000" cy="976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2-2】  </a:t>
            </a:r>
            <a:r>
              <a:rPr lang="zh-CN" altLang="en-US" sz="2100" dirty="0">
                <a:latin typeface="Arial" pitchFamily="34" charset="0"/>
                <a:ea typeface="黑体" pitchFamily="49" charset="-122"/>
              </a:rPr>
              <a:t>例如，下面的命令用</a:t>
            </a:r>
            <a:r>
              <a:rPr lang="en-US" altLang="zh-CN" sz="2100" dirty="0">
                <a:latin typeface="Arial" pitchFamily="34" charset="0"/>
                <a:ea typeface="黑体" pitchFamily="49" charset="-122"/>
              </a:rPr>
              <a:t>16</a:t>
            </a:r>
            <a:r>
              <a:rPr lang="zh-CN" altLang="en-US" sz="2100" dirty="0">
                <a:latin typeface="Arial" pitchFamily="34" charset="0"/>
                <a:ea typeface="黑体" pitchFamily="49" charset="-122"/>
              </a:rPr>
              <a:t>磅的“楷体”字体，加粗和斜体字样，显示字符“中华人民共和国”，显示结果，如图</a:t>
            </a:r>
            <a:r>
              <a:rPr lang="en-US" altLang="zh-CN" sz="2100" dirty="0" smtClean="0">
                <a:latin typeface="Arial" pitchFamily="34" charset="0"/>
                <a:ea typeface="黑体" pitchFamily="49" charset="-122"/>
              </a:rPr>
              <a:t>2-1</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p>
          <a:p>
            <a:r>
              <a:rPr lang="en-US" altLang="zh-CN" sz="2100" dirty="0" smtClean="0">
                <a:latin typeface="Arial" pitchFamily="34" charset="0"/>
                <a:ea typeface="黑体" pitchFamily="49" charset="-122"/>
              </a:rPr>
              <a:t>       ?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中华人民共和国</a:t>
            </a:r>
            <a:r>
              <a:rPr lang="en-US" altLang="zh-CN" sz="2100" dirty="0">
                <a:latin typeface="Arial" pitchFamily="34" charset="0"/>
                <a:ea typeface="黑体" pitchFamily="49" charset="-122"/>
              </a:rPr>
              <a:t>" FONT '</a:t>
            </a:r>
            <a:r>
              <a:rPr lang="zh-CN" altLang="en-US" sz="2100" dirty="0">
                <a:latin typeface="Arial" pitchFamily="34" charset="0"/>
                <a:ea typeface="黑体" pitchFamily="49" charset="-122"/>
              </a:rPr>
              <a:t>楷体</a:t>
            </a:r>
            <a:r>
              <a:rPr lang="en-US" altLang="zh-CN" sz="2100" dirty="0">
                <a:latin typeface="Arial" pitchFamily="34" charset="0"/>
                <a:ea typeface="黑体" pitchFamily="49" charset="-122"/>
              </a:rPr>
              <a:t>_gb2312',20 STYLE </a:t>
            </a:r>
            <a:r>
              <a:rPr lang="en-US" altLang="zh-CN" sz="2100" dirty="0" smtClean="0">
                <a:latin typeface="Arial" pitchFamily="34" charset="0"/>
                <a:ea typeface="黑体" pitchFamily="49" charset="-122"/>
              </a:rPr>
              <a:t>'BI'</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596388080"/>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908720"/>
            <a:ext cx="8997950" cy="350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TextLine</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47711" y="116632"/>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2.2.2  </a:t>
            </a:r>
            <a:r>
              <a:rPr lang="zh-CN" altLang="en-US" sz="2200" dirty="0">
                <a:ea typeface="黑体" pitchFamily="49" charset="-122"/>
              </a:rPr>
              <a:t>反斜杠命令</a:t>
            </a:r>
          </a:p>
        </p:txBody>
      </p:sp>
      <p:sp>
        <p:nvSpPr>
          <p:cNvPr id="4" name="Rectangle 3"/>
          <p:cNvSpPr>
            <a:spLocks noChangeArrowheads="1"/>
          </p:cNvSpPr>
          <p:nvPr/>
        </p:nvSpPr>
        <p:spPr bwMode="auto">
          <a:xfrm>
            <a:off x="47711" y="5486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．命令格式</a:t>
            </a:r>
            <a:endParaRPr lang="zh-CN" altLang="en-US" sz="2200" dirty="0">
              <a:ea typeface="黑体" pitchFamily="49" charset="-122"/>
            </a:endParaRPr>
          </a:p>
        </p:txBody>
      </p:sp>
      <p:sp>
        <p:nvSpPr>
          <p:cNvPr id="5" name="Rectangle 4"/>
          <p:cNvSpPr>
            <a:spLocks noChangeArrowheads="1"/>
          </p:cNvSpPr>
          <p:nvPr/>
        </p:nvSpPr>
        <p:spPr bwMode="auto">
          <a:xfrm>
            <a:off x="47711" y="1700808"/>
            <a:ext cx="8997950"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：换行从下行首部开始显示文本行的内容。</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：不换行从光标的当前位置开始显示文本行的内容。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前面的空格不包含在输出行中，但是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之后的空格包含在输出行中。</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2-3】  </a:t>
            </a:r>
            <a:r>
              <a:rPr lang="zh-CN" altLang="en-US" sz="2100" dirty="0">
                <a:latin typeface="Arial" pitchFamily="34" charset="0"/>
                <a:ea typeface="黑体" pitchFamily="49" charset="-122"/>
              </a:rPr>
              <a:t>在命令窗口中输入如下命令序列，在主窗口输出的结果。</a:t>
            </a:r>
          </a:p>
          <a:p>
            <a:r>
              <a:rPr lang="en-US" altLang="zh-CN" sz="2100" dirty="0" smtClean="0">
                <a:latin typeface="Arial" pitchFamily="34" charset="0"/>
                <a:ea typeface="黑体" pitchFamily="49" charset="-122"/>
              </a:rPr>
              <a:t>       x=50</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y=150</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x+y</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x,"+",y</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en-US" altLang="zh-CN" sz="2100" dirty="0" err="1">
                <a:latin typeface="Arial" pitchFamily="34" charset="0"/>
                <a:ea typeface="黑体" pitchFamily="49" charset="-122"/>
              </a:rPr>
              <a:t>x+y</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则</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工作主窗口中显示：</a:t>
            </a:r>
            <a:r>
              <a:rPr lang="en-US" altLang="zh-CN" sz="2100" dirty="0" err="1">
                <a:latin typeface="Arial" pitchFamily="34" charset="0"/>
                <a:ea typeface="黑体" pitchFamily="49" charset="-122"/>
              </a:rPr>
              <a:t>x+y</a:t>
            </a:r>
            <a:r>
              <a:rPr lang="en-US" altLang="zh-CN" sz="2100" dirty="0">
                <a:latin typeface="Arial" pitchFamily="34" charset="0"/>
                <a:ea typeface="黑体" pitchFamily="49" charset="-122"/>
              </a:rPr>
              <a:t>= 50 + 150 = 200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在文本行中嵌套一个表达式。如果表达式放在文本合并分隔符（默认情况下为</a:t>
            </a:r>
            <a:r>
              <a:rPr lang="en-US" altLang="zh-CN" sz="2100" dirty="0">
                <a:latin typeface="Arial" pitchFamily="34" charset="0"/>
                <a:ea typeface="黑体" pitchFamily="49" charset="-122"/>
              </a:rPr>
              <a:t>&lt;&lt; &gt;&gt;</a:t>
            </a:r>
            <a:r>
              <a:rPr lang="zh-CN" altLang="en-US" sz="2100" dirty="0">
                <a:latin typeface="Arial" pitchFamily="34" charset="0"/>
                <a:ea typeface="黑体" pitchFamily="49" charset="-122"/>
              </a:rPr>
              <a:t>）之内，并且</a:t>
            </a:r>
            <a:r>
              <a:rPr lang="en-US" altLang="zh-CN" sz="2100" dirty="0">
                <a:latin typeface="Arial" pitchFamily="34" charset="0"/>
                <a:ea typeface="黑体" pitchFamily="49" charset="-122"/>
              </a:rPr>
              <a:t>SET TEXTMERGE</a:t>
            </a:r>
            <a:r>
              <a:rPr lang="zh-CN" altLang="en-US" sz="2100" dirty="0">
                <a:latin typeface="Arial" pitchFamily="34" charset="0"/>
                <a:ea typeface="黑体" pitchFamily="49" charset="-122"/>
              </a:rPr>
              <a:t>设置为</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，则计算表达式的值，并将结果以文本形式输出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47711" y="128571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．功能</a:t>
            </a:r>
            <a:endParaRPr lang="zh-CN" altLang="en-US" sz="2200" dirty="0">
              <a:ea typeface="黑体" pitchFamily="49" charset="-122"/>
            </a:endParaRPr>
          </a:p>
        </p:txBody>
      </p:sp>
    </p:spTree>
    <p:extLst>
      <p:ext uri="{BB962C8B-B14F-4D97-AF65-F5344CB8AC3E}">
        <p14:creationId xmlns:p14="http://schemas.microsoft.com/office/powerpoint/2010/main" val="882705931"/>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407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2-4】  </a:t>
            </a:r>
            <a:r>
              <a:rPr lang="zh-CN" altLang="en-US" sz="2100" dirty="0">
                <a:latin typeface="Arial" pitchFamily="34" charset="0"/>
                <a:ea typeface="黑体" pitchFamily="49" charset="-122"/>
              </a:rPr>
              <a:t>在命令窗口中输入如下命令序列，在主窗口输出的结果。</a:t>
            </a:r>
          </a:p>
          <a:p>
            <a:r>
              <a:rPr lang="en-US" altLang="zh-CN" sz="2100" dirty="0" smtClean="0">
                <a:latin typeface="Arial" pitchFamily="34" charset="0"/>
                <a:ea typeface="黑体" pitchFamily="49" charset="-122"/>
              </a:rPr>
              <a:t>       </a:t>
            </a:r>
            <a:r>
              <a:rPr lang="en-US" altLang="zh-CN" dirty="0" smtClean="0">
                <a:solidFill>
                  <a:srgbClr val="FFFF00"/>
                </a:solidFill>
                <a:latin typeface="Arial" pitchFamily="34" charset="0"/>
                <a:ea typeface="黑体" pitchFamily="49" charset="-122"/>
              </a:rPr>
              <a:t>d=CTOD</a:t>
            </a:r>
            <a:r>
              <a:rPr lang="en-US" altLang="zh-CN" dirty="0">
                <a:solidFill>
                  <a:srgbClr val="FFFF00"/>
                </a:solidFill>
                <a:latin typeface="Arial" pitchFamily="34" charset="0"/>
                <a:ea typeface="黑体" pitchFamily="49" charset="-122"/>
              </a:rPr>
              <a:t>("10-1-2009")  &amp;&amp;</a:t>
            </a:r>
            <a:r>
              <a:rPr lang="zh-CN" altLang="en-US" dirty="0">
                <a:solidFill>
                  <a:srgbClr val="FFFF00"/>
                </a:solidFill>
                <a:latin typeface="Arial" pitchFamily="34" charset="0"/>
                <a:ea typeface="黑体" pitchFamily="49" charset="-122"/>
              </a:rPr>
              <a:t>此命令将字符串</a:t>
            </a:r>
            <a:r>
              <a:rPr lang="en-US" altLang="zh-CN" dirty="0">
                <a:solidFill>
                  <a:srgbClr val="FFFF00"/>
                </a:solidFill>
                <a:latin typeface="Arial" pitchFamily="34" charset="0"/>
                <a:ea typeface="黑体" pitchFamily="49" charset="-122"/>
              </a:rPr>
              <a:t>"10-1-2009"</a:t>
            </a:r>
            <a:r>
              <a:rPr lang="zh-CN" altLang="en-US" dirty="0">
                <a:solidFill>
                  <a:srgbClr val="FFFF00"/>
                </a:solidFill>
                <a:latin typeface="Arial" pitchFamily="34" charset="0"/>
                <a:ea typeface="黑体" pitchFamily="49" charset="-122"/>
              </a:rPr>
              <a:t>转化为一个日期</a:t>
            </a:r>
          </a:p>
          <a:p>
            <a:r>
              <a:rPr lang="en-US" altLang="zh-CN" dirty="0" smtClean="0">
                <a:solidFill>
                  <a:srgbClr val="FFFF00"/>
                </a:solidFill>
                <a:latin typeface="Arial" pitchFamily="34" charset="0"/>
                <a:ea typeface="黑体" pitchFamily="49" charset="-122"/>
              </a:rPr>
              <a:t>       SET </a:t>
            </a:r>
            <a:r>
              <a:rPr lang="en-US" altLang="zh-CN" dirty="0">
                <a:solidFill>
                  <a:srgbClr val="FFFF00"/>
                </a:solidFill>
                <a:latin typeface="Arial" pitchFamily="34" charset="0"/>
                <a:ea typeface="黑体" pitchFamily="49" charset="-122"/>
              </a:rPr>
              <a:t>TEXTMERGE ON</a:t>
            </a:r>
          </a:p>
          <a:p>
            <a:r>
              <a:rPr lang="en-US" altLang="zh-CN" dirty="0" smtClean="0">
                <a:solidFill>
                  <a:srgbClr val="FFFF00"/>
                </a:solidFill>
                <a:latin typeface="Arial" pitchFamily="34" charset="0"/>
                <a:ea typeface="黑体" pitchFamily="49" charset="-122"/>
              </a:rPr>
              <a:t>       \&lt;&lt;YEAR(d)&gt;&gt;</a:t>
            </a:r>
            <a:r>
              <a:rPr lang="zh-CN" altLang="en-US" dirty="0">
                <a:solidFill>
                  <a:srgbClr val="FFFF00"/>
                </a:solidFill>
                <a:latin typeface="Arial" pitchFamily="34" charset="0"/>
                <a:ea typeface="黑体" pitchFamily="49" charset="-122"/>
              </a:rPr>
              <a:t>年</a:t>
            </a:r>
          </a:p>
          <a:p>
            <a:r>
              <a:rPr lang="en-US" altLang="zh-CN" dirty="0" smtClean="0">
                <a:solidFill>
                  <a:srgbClr val="FFFF00"/>
                </a:solidFill>
                <a:latin typeface="Arial" pitchFamily="34" charset="0"/>
                <a:ea typeface="黑体" pitchFamily="49" charset="-122"/>
              </a:rPr>
              <a:t>       \\&lt;&lt;MONTH(d)&gt;&gt;</a:t>
            </a:r>
            <a:r>
              <a:rPr lang="zh-CN" altLang="en-US" dirty="0">
                <a:solidFill>
                  <a:srgbClr val="FFFF00"/>
                </a:solidFill>
                <a:latin typeface="Arial" pitchFamily="34" charset="0"/>
                <a:ea typeface="黑体" pitchFamily="49" charset="-122"/>
              </a:rPr>
              <a:t>月</a:t>
            </a:r>
          </a:p>
          <a:p>
            <a:r>
              <a:rPr lang="en-US" altLang="zh-CN" dirty="0" smtClean="0">
                <a:solidFill>
                  <a:srgbClr val="FFFF00"/>
                </a:solidFill>
                <a:latin typeface="Arial" pitchFamily="34" charset="0"/>
                <a:ea typeface="黑体" pitchFamily="49" charset="-122"/>
              </a:rPr>
              <a:t>       \\&lt;&lt;DAY(d</a:t>
            </a:r>
            <a:r>
              <a:rPr lang="en-US" altLang="zh-CN" dirty="0">
                <a:solidFill>
                  <a:srgbClr val="FFFF00"/>
                </a:solidFill>
                <a:latin typeface="Arial" pitchFamily="34" charset="0"/>
                <a:ea typeface="黑体" pitchFamily="49" charset="-122"/>
              </a:rPr>
              <a:t>)</a:t>
            </a:r>
            <a:r>
              <a:rPr lang="en-US" altLang="zh-CN" dirty="0" smtClean="0">
                <a:solidFill>
                  <a:srgbClr val="FFFF00"/>
                </a:solidFill>
                <a:latin typeface="Arial" pitchFamily="34" charset="0"/>
                <a:ea typeface="黑体" pitchFamily="49" charset="-122"/>
              </a:rPr>
              <a:t>&gt;&gt;</a:t>
            </a:r>
            <a:r>
              <a:rPr lang="zh-CN" altLang="en-US" dirty="0">
                <a:solidFill>
                  <a:srgbClr val="FFFF00"/>
                </a:solidFill>
                <a:latin typeface="Arial" pitchFamily="34" charset="0"/>
                <a:ea typeface="黑体" pitchFamily="49" charset="-122"/>
              </a:rPr>
              <a:t>日</a:t>
            </a:r>
          </a:p>
          <a:p>
            <a:r>
              <a:rPr lang="en-US" altLang="zh-CN" dirty="0" smtClean="0">
                <a:solidFill>
                  <a:srgbClr val="FFFF00"/>
                </a:solidFill>
                <a:latin typeface="Arial" pitchFamily="34" charset="0"/>
                <a:ea typeface="黑体" pitchFamily="49" charset="-122"/>
              </a:rPr>
              <a:t>       \</a:t>
            </a:r>
            <a:r>
              <a:rPr lang="zh-CN" altLang="en-US" dirty="0">
                <a:solidFill>
                  <a:srgbClr val="FFFF00"/>
                </a:solidFill>
                <a:latin typeface="Arial" pitchFamily="34" charset="0"/>
                <a:ea typeface="黑体" pitchFamily="49" charset="-122"/>
              </a:rPr>
              <a:t>是中华人民共和国成立</a:t>
            </a:r>
            <a:r>
              <a:rPr lang="en-US" altLang="zh-CN" dirty="0">
                <a:solidFill>
                  <a:srgbClr val="FFFF00"/>
                </a:solidFill>
                <a:latin typeface="Arial" pitchFamily="34" charset="0"/>
                <a:ea typeface="黑体" pitchFamily="49" charset="-122"/>
              </a:rPr>
              <a:t>60</a:t>
            </a:r>
            <a:r>
              <a:rPr lang="zh-CN" altLang="en-US" dirty="0">
                <a:solidFill>
                  <a:srgbClr val="FFFF00"/>
                </a:solidFill>
                <a:latin typeface="Arial" pitchFamily="34" charset="0"/>
                <a:ea typeface="黑体" pitchFamily="49" charset="-122"/>
              </a:rPr>
              <a:t>周年的喜庆日子。</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序列显示的结果，如图</a:t>
            </a:r>
            <a:r>
              <a:rPr lang="en-US" altLang="zh-CN" sz="2100" dirty="0">
                <a:latin typeface="Arial" pitchFamily="34" charset="0"/>
                <a:ea typeface="黑体" pitchFamily="49" charset="-122"/>
              </a:rPr>
              <a:t>2-2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908720"/>
            <a:ext cx="3750726" cy="1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481515" y="2339588"/>
            <a:ext cx="3591048" cy="369332"/>
          </a:xfrm>
          <a:prstGeom prst="rect">
            <a:avLst/>
          </a:prstGeom>
        </p:spPr>
        <p:txBody>
          <a:bodyPr wrap="none">
            <a:spAutoFit/>
          </a:bodyPr>
          <a:lstStyle/>
          <a:p>
            <a:pPr fontAlgn="ctr"/>
            <a:r>
              <a:rPr lang="zh-CN" altLang="zh-CN" dirty="0">
                <a:ea typeface="黑体" pitchFamily="49" charset="-122"/>
              </a:rPr>
              <a:t>图</a:t>
            </a:r>
            <a:r>
              <a:rPr lang="en-US" altLang="zh-CN" dirty="0">
                <a:ea typeface="黑体" pitchFamily="49" charset="-122"/>
              </a:rPr>
              <a:t>2-2  </a:t>
            </a:r>
            <a:r>
              <a:rPr lang="zh-CN" altLang="zh-CN" dirty="0">
                <a:ea typeface="黑体" pitchFamily="49" charset="-122"/>
              </a:rPr>
              <a:t>用</a:t>
            </a:r>
            <a:r>
              <a:rPr lang="en-US" altLang="zh-CN" dirty="0">
                <a:ea typeface="黑体" pitchFamily="49" charset="-122"/>
              </a:rPr>
              <a:t>“\|\\”</a:t>
            </a:r>
            <a:r>
              <a:rPr lang="zh-CN" altLang="zh-CN" dirty="0">
                <a:ea typeface="黑体" pitchFamily="49" charset="-122"/>
              </a:rPr>
              <a:t>文本输出命令的使用</a:t>
            </a:r>
          </a:p>
        </p:txBody>
      </p:sp>
      <p:sp>
        <p:nvSpPr>
          <p:cNvPr id="7" name="Rectangle 4"/>
          <p:cNvSpPr>
            <a:spLocks noChangeArrowheads="1"/>
          </p:cNvSpPr>
          <p:nvPr/>
        </p:nvSpPr>
        <p:spPr bwMode="auto">
          <a:xfrm>
            <a:off x="47711" y="3011323"/>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常量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Constant</a:t>
            </a:r>
            <a:r>
              <a:rPr lang="zh-CN" altLang="en-US" sz="2100" dirty="0">
                <a:latin typeface="Arial" pitchFamily="34" charset="0"/>
                <a:ea typeface="黑体" pitchFamily="49" charset="-122"/>
              </a:rPr>
              <a:t>）是指在数据处理或在程序执行过程其值不能发生变化的数据</a:t>
            </a:r>
            <a:r>
              <a:rPr lang="zh-CN" altLang="en-US" sz="2100" dirty="0" smtClean="0">
                <a:latin typeface="Arial" pitchFamily="34" charset="0"/>
                <a:ea typeface="黑体" pitchFamily="49" charset="-122"/>
              </a:rPr>
              <a:t>，常量</a:t>
            </a:r>
            <a:r>
              <a:rPr lang="zh-CN" altLang="en-US" sz="2100" dirty="0">
                <a:latin typeface="Arial" pitchFamily="34" charset="0"/>
                <a:ea typeface="黑体" pitchFamily="49" charset="-122"/>
              </a:rPr>
              <a:t>分为直写常量（字面常量）和符号常量。</a:t>
            </a:r>
          </a:p>
          <a:p>
            <a:r>
              <a:rPr lang="zh-CN" altLang="en-US" sz="2100" dirty="0" smtClean="0">
                <a:latin typeface="Arial" pitchFamily="34" charset="0"/>
                <a:ea typeface="黑体" pitchFamily="49" charset="-122"/>
              </a:rPr>
              <a:t>       最</a:t>
            </a:r>
            <a:r>
              <a:rPr lang="zh-CN" altLang="en-US" sz="2100" dirty="0">
                <a:latin typeface="Arial" pitchFamily="34" charset="0"/>
                <a:ea typeface="黑体" pitchFamily="49" charset="-122"/>
              </a:rPr>
              <a:t>常用的直写常量在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中有以下类型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8" name="Rectangle 3"/>
          <p:cNvSpPr>
            <a:spLocks noChangeArrowheads="1"/>
          </p:cNvSpPr>
          <p:nvPr/>
        </p:nvSpPr>
        <p:spPr bwMode="auto">
          <a:xfrm>
            <a:off x="47711" y="4033854"/>
            <a:ext cx="4498975" cy="360000"/>
          </a:xfrm>
          <a:prstGeom prst="rect">
            <a:avLst/>
          </a:prstGeom>
          <a:gradFill rotWithShape="1">
            <a:gsLst>
              <a:gs pos="0">
                <a:srgbClr val="66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．数值型常量</a:t>
            </a:r>
          </a:p>
        </p:txBody>
      </p:sp>
      <p:sp>
        <p:nvSpPr>
          <p:cNvPr id="9" name="Rectangle 3"/>
          <p:cNvSpPr>
            <a:spLocks noChangeArrowheads="1"/>
          </p:cNvSpPr>
          <p:nvPr/>
        </p:nvSpPr>
        <p:spPr bwMode="auto">
          <a:xfrm>
            <a:off x="47711" y="440827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．字符型常量</a:t>
            </a:r>
          </a:p>
        </p:txBody>
      </p:sp>
      <p:sp>
        <p:nvSpPr>
          <p:cNvPr id="10" name="Rectangle 3"/>
          <p:cNvSpPr>
            <a:spLocks noChangeArrowheads="1"/>
          </p:cNvSpPr>
          <p:nvPr/>
        </p:nvSpPr>
        <p:spPr bwMode="auto">
          <a:xfrm>
            <a:off x="47711" y="2564904"/>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2.3  </a:t>
            </a:r>
            <a:r>
              <a:rPr lang="zh-CN" altLang="en-US" sz="2400" dirty="0" smtClean="0">
                <a:latin typeface="黑体" pitchFamily="49" charset="-122"/>
                <a:ea typeface="黑体" pitchFamily="49" charset="-122"/>
              </a:rPr>
              <a:t>常量</a:t>
            </a:r>
            <a:endParaRPr lang="zh-CN" altLang="en-US" sz="2400" dirty="0">
              <a:latin typeface="黑体" pitchFamily="49" charset="-122"/>
              <a:ea typeface="黑体" pitchFamily="49" charset="-122"/>
            </a:endParaRPr>
          </a:p>
        </p:txBody>
      </p:sp>
      <p:sp>
        <p:nvSpPr>
          <p:cNvPr id="11" name="Rectangle 4"/>
          <p:cNvSpPr>
            <a:spLocks noChangeArrowheads="1"/>
          </p:cNvSpPr>
          <p:nvPr/>
        </p:nvSpPr>
        <p:spPr bwMode="auto">
          <a:xfrm>
            <a:off x="47711" y="4782692"/>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整数</a:t>
            </a:r>
            <a:r>
              <a:rPr lang="zh-CN" altLang="en-US" sz="2100" dirty="0">
                <a:latin typeface="Arial" pitchFamily="34" charset="0"/>
                <a:ea typeface="黑体" pitchFamily="49" charset="-122"/>
              </a:rPr>
              <a:t>、小数和科学计数法表达的数是数值型常量，如</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123.45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1.2e-3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2.5E+6</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12" name="Rectangle 4"/>
          <p:cNvSpPr>
            <a:spLocks noChangeArrowheads="1"/>
          </p:cNvSpPr>
          <p:nvPr/>
        </p:nvSpPr>
        <p:spPr bwMode="auto">
          <a:xfrm>
            <a:off x="47711" y="5445184"/>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字符型</a:t>
            </a:r>
            <a:r>
              <a:rPr lang="zh-CN" altLang="en-US" sz="2100" dirty="0">
                <a:latin typeface="Arial" pitchFamily="34" charset="0"/>
                <a:ea typeface="黑体" pitchFamily="49" charset="-122"/>
              </a:rPr>
              <a:t>常量是用一对界限符</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，也可使用一对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括起来的一个或几个字符，称为字符串。如</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Abcd</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[123abc]</a:t>
            </a:r>
            <a:r>
              <a:rPr lang="zh-CN" altLang="en-US" sz="2100" dirty="0">
                <a:latin typeface="Arial" pitchFamily="34" charset="0"/>
                <a:ea typeface="黑体" pitchFamily="49" charset="-122"/>
              </a:rPr>
              <a:t>。如果该字符串本身含有一种界限符，则需要用另一种界限符括起来，如</a:t>
            </a:r>
            <a:r>
              <a:rPr lang="en-US" altLang="zh-CN" sz="2100" dirty="0">
                <a:latin typeface="Arial" pitchFamily="34" charset="0"/>
                <a:ea typeface="黑体" pitchFamily="49" charset="-122"/>
              </a:rPr>
              <a:t>[It's all right]</a:t>
            </a:r>
            <a:r>
              <a:rPr lang="zh-CN" altLang="en-US" sz="2100" dirty="0">
                <a:latin typeface="Arial" pitchFamily="34" charset="0"/>
                <a:ea typeface="黑体" pitchFamily="49" charset="-122"/>
              </a:rPr>
              <a:t>等。字符串的最大长度为</a:t>
            </a:r>
            <a:r>
              <a:rPr lang="en-US" altLang="zh-CN" sz="2100" dirty="0">
                <a:latin typeface="Arial" pitchFamily="34" charset="0"/>
                <a:ea typeface="黑体" pitchFamily="49" charset="-122"/>
              </a:rPr>
              <a:t>254</a:t>
            </a:r>
            <a:r>
              <a:rPr lang="zh-CN" altLang="en-US" sz="2100" dirty="0">
                <a:latin typeface="Arial" pitchFamily="34" charset="0"/>
                <a:ea typeface="黑体" pitchFamily="49" charset="-122"/>
              </a:rPr>
              <a:t>个字符</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96488407"/>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1926</TotalTime>
  <Pages>0</Pages>
  <Words>9947</Words>
  <Characters>0</Characters>
  <Application>Microsoft Office PowerPoint</Application>
  <DocSecurity>0</DocSecurity>
  <PresentationFormat>全屏显示(4:3)</PresentationFormat>
  <Lines>0</Lines>
  <Paragraphs>1101</Paragraphs>
  <Slides>50</Slides>
  <Notes>0</Notes>
  <HiddenSlides>0</HiddenSlides>
  <MMClips>1</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2846</cp:revision>
  <dcterms:created xsi:type="dcterms:W3CDTF">1999-01-28T02:15:27Z</dcterms:created>
  <dcterms:modified xsi:type="dcterms:W3CDTF">2015-11-10T03:50:18Z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