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51720" y="2492896"/>
            <a:ext cx="6406480" cy="2232248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9</a:t>
            </a:r>
            <a:r>
              <a:rPr lang="zh-CN" altLang="zh-CN" dirty="0"/>
              <a:t>章  数据绑定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473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实例</a:t>
            </a:r>
            <a:r>
              <a:rPr lang="en-US" altLang="zh-CN" b="1" dirty="0"/>
              <a:t>9-3 </a:t>
            </a:r>
            <a:r>
              <a:rPr lang="en-US" altLang="zh-CN" b="1" dirty="0" err="1"/>
              <a:t>DropDownList</a:t>
            </a:r>
            <a:r>
              <a:rPr lang="zh-CN" altLang="zh-CN" b="1" dirty="0"/>
              <a:t>和</a:t>
            </a:r>
            <a:r>
              <a:rPr lang="en-US" altLang="zh-CN" b="1" dirty="0" err="1"/>
              <a:t>SqlDataSource</a:t>
            </a:r>
            <a:r>
              <a:rPr lang="zh-CN" altLang="zh-CN" b="1" dirty="0"/>
              <a:t>结合显示</a:t>
            </a:r>
            <a:r>
              <a:rPr lang="zh-CN" altLang="zh-CN" b="1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zh-CN" altLang="zh-CN" dirty="0"/>
              <a:t>程序开发步骤如下：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）新建一个名为</a:t>
            </a:r>
            <a:r>
              <a:rPr lang="en-US" altLang="zh-CN" dirty="0" err="1"/>
              <a:t>aynu</a:t>
            </a:r>
            <a:r>
              <a:rPr lang="zh-CN" altLang="zh-CN" dirty="0"/>
              <a:t>教务管理的网站，添加</a:t>
            </a:r>
            <a:r>
              <a:rPr lang="en-US" altLang="zh-CN" dirty="0"/>
              <a:t>Infoshow.aspx</a:t>
            </a:r>
            <a:r>
              <a:rPr lang="zh-CN" altLang="zh-CN" dirty="0"/>
              <a:t>网页，进行学生信息查询，添加一个</a:t>
            </a:r>
            <a:r>
              <a:rPr lang="en-US" altLang="zh-CN" dirty="0" err="1"/>
              <a:t>DropDownList</a:t>
            </a:r>
            <a:r>
              <a:rPr lang="zh-CN" altLang="zh-CN" dirty="0"/>
              <a:t>控件，进行专业筛选。并手工添加一个</a:t>
            </a:r>
            <a:r>
              <a:rPr lang="en-US" altLang="zh-CN" dirty="0" err="1"/>
              <a:t>ListItem</a:t>
            </a:r>
            <a:r>
              <a:rPr lang="zh-CN" altLang="zh-CN" dirty="0"/>
              <a:t>，</a:t>
            </a:r>
            <a:r>
              <a:rPr lang="en-US" altLang="zh-CN" dirty="0"/>
              <a:t>Text</a:t>
            </a:r>
            <a:r>
              <a:rPr lang="zh-CN" altLang="zh-CN" dirty="0"/>
              <a:t>赋值为“所有专业”。信息查询</a:t>
            </a:r>
            <a:r>
              <a:rPr lang="en-US" altLang="zh-CN" dirty="0"/>
              <a:t>.</a:t>
            </a:r>
            <a:r>
              <a:rPr lang="en-US" altLang="zh-CN" dirty="0" err="1"/>
              <a:t>aspx</a:t>
            </a:r>
            <a:r>
              <a:rPr lang="zh-CN" altLang="zh-CN" dirty="0"/>
              <a:t>部分代码如下：</a:t>
            </a:r>
          </a:p>
          <a:p>
            <a:r>
              <a:rPr lang="en-US" altLang="zh-CN" dirty="0"/>
              <a:t>&lt;td class="style2"&gt;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zh-CN" altLang="zh-CN" dirty="0"/>
              <a:t>专业：</a:t>
            </a:r>
            <a:r>
              <a:rPr lang="en-US" altLang="zh-CN" dirty="0"/>
              <a:t>&lt;</a:t>
            </a:r>
            <a:r>
              <a:rPr lang="en-US" altLang="zh-CN" dirty="0" err="1"/>
              <a:t>asp:DropDownList</a:t>
            </a:r>
            <a:r>
              <a:rPr lang="en-US" altLang="zh-CN" dirty="0"/>
              <a:t> ID="DropDownList1" </a:t>
            </a:r>
            <a:r>
              <a:rPr lang="en-US" altLang="zh-CN" dirty="0" err="1"/>
              <a:t>runat</a:t>
            </a:r>
            <a:r>
              <a:rPr lang="en-US" altLang="zh-CN" dirty="0"/>
              <a:t>="server" </a:t>
            </a:r>
            <a:endParaRPr lang="zh-CN" altLang="zh-CN" dirty="0"/>
          </a:p>
          <a:p>
            <a:r>
              <a:rPr lang="en-US" altLang="zh-CN" dirty="0"/>
              <a:t>    </a:t>
            </a:r>
            <a:r>
              <a:rPr lang="en-US" altLang="zh-CN" dirty="0" err="1"/>
              <a:t>DataSourceID</a:t>
            </a:r>
            <a:r>
              <a:rPr lang="en-US" altLang="zh-CN" dirty="0"/>
              <a:t>="SqlDataSource2" </a:t>
            </a:r>
            <a:r>
              <a:rPr lang="en-US" altLang="zh-CN" dirty="0" err="1"/>
              <a:t>DataTextField</a:t>
            </a:r>
            <a:r>
              <a:rPr lang="en-US" altLang="zh-CN" dirty="0"/>
              <a:t>="</a:t>
            </a:r>
            <a:r>
              <a:rPr lang="zh-CN" altLang="zh-CN" dirty="0"/>
              <a:t>系别</a:t>
            </a:r>
            <a:r>
              <a:rPr lang="en-US" altLang="zh-CN" dirty="0"/>
              <a:t>" </a:t>
            </a:r>
            <a:r>
              <a:rPr lang="en-US" altLang="zh-CN" dirty="0" err="1"/>
              <a:t>DataValueField</a:t>
            </a:r>
            <a:r>
              <a:rPr lang="en-US" altLang="zh-CN" dirty="0"/>
              <a:t>="</a:t>
            </a:r>
            <a:r>
              <a:rPr lang="zh-CN" altLang="zh-CN" dirty="0"/>
              <a:t>系别</a:t>
            </a:r>
            <a:r>
              <a:rPr lang="en-US" altLang="zh-CN" dirty="0"/>
              <a:t>"                     </a:t>
            </a:r>
            <a:r>
              <a:rPr lang="en-US" altLang="zh-CN" dirty="0" err="1"/>
              <a:t>AppendDataBoundItems</a:t>
            </a:r>
            <a:r>
              <a:rPr lang="en-US" altLang="zh-CN" dirty="0"/>
              <a:t>="True"&gt;</a:t>
            </a:r>
            <a:endParaRPr lang="zh-CN" altLang="zh-CN" dirty="0"/>
          </a:p>
          <a:p>
            <a:r>
              <a:rPr lang="en-US" altLang="zh-CN" dirty="0"/>
              <a:t>   &lt;</a:t>
            </a:r>
            <a:r>
              <a:rPr lang="en-US" altLang="zh-CN" dirty="0" err="1"/>
              <a:t>asp:ListItem</a:t>
            </a:r>
            <a:r>
              <a:rPr lang="en-US" altLang="zh-CN" dirty="0"/>
              <a:t>&gt;</a:t>
            </a:r>
            <a:r>
              <a:rPr lang="zh-CN" altLang="zh-CN" dirty="0"/>
              <a:t>所有专业</a:t>
            </a:r>
            <a:r>
              <a:rPr lang="en-US" altLang="zh-CN" dirty="0"/>
              <a:t>&lt;/</a:t>
            </a:r>
            <a:r>
              <a:rPr lang="en-US" altLang="zh-CN" dirty="0" err="1"/>
              <a:t>asp:ListItem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   &lt;/</a:t>
            </a:r>
            <a:r>
              <a:rPr lang="en-US" altLang="zh-CN" dirty="0" err="1"/>
              <a:t>asp:DropDownList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 &lt;</a:t>
            </a:r>
            <a:r>
              <a:rPr lang="en-US" altLang="zh-CN" dirty="0" err="1"/>
              <a:t>asp:SqlDataSource</a:t>
            </a:r>
            <a:r>
              <a:rPr lang="en-US" altLang="zh-CN" dirty="0"/>
              <a:t> ID="SqlDataSource2" </a:t>
            </a:r>
            <a:r>
              <a:rPr lang="en-US" altLang="zh-CN" dirty="0" err="1"/>
              <a:t>runat</a:t>
            </a:r>
            <a:r>
              <a:rPr lang="en-US" altLang="zh-CN" dirty="0"/>
              <a:t>="server"                     </a:t>
            </a:r>
            <a:r>
              <a:rPr lang="en-US" altLang="zh-CN" dirty="0" err="1"/>
              <a:t>ConnectionString</a:t>
            </a:r>
            <a:r>
              <a:rPr lang="en-US" altLang="zh-CN" dirty="0"/>
              <a:t>="&lt;%$ </a:t>
            </a:r>
            <a:r>
              <a:rPr lang="en-US" altLang="zh-CN" dirty="0" err="1"/>
              <a:t>ConnectionStrings:Mycon</a:t>
            </a:r>
            <a:r>
              <a:rPr lang="en-US" altLang="zh-CN" dirty="0"/>
              <a:t> %&gt;" </a:t>
            </a:r>
            <a:endParaRPr lang="zh-CN" altLang="zh-CN" dirty="0"/>
          </a:p>
          <a:p>
            <a:r>
              <a:rPr lang="en-US" altLang="zh-CN" dirty="0"/>
              <a:t>  </a:t>
            </a:r>
            <a:r>
              <a:rPr lang="en-US" altLang="zh-CN" dirty="0" err="1"/>
              <a:t>SelectCommand</a:t>
            </a:r>
            <a:r>
              <a:rPr lang="en-US" altLang="zh-CN" dirty="0"/>
              <a:t>="SELECT DISTINCT [</a:t>
            </a:r>
            <a:r>
              <a:rPr lang="zh-CN" altLang="zh-CN" dirty="0"/>
              <a:t>系别</a:t>
            </a:r>
            <a:r>
              <a:rPr lang="en-US" altLang="zh-CN" dirty="0"/>
              <a:t>] FROM [</a:t>
            </a:r>
            <a:r>
              <a:rPr lang="zh-CN" altLang="zh-CN" dirty="0"/>
              <a:t>学生信息表</a:t>
            </a:r>
            <a:r>
              <a:rPr lang="en-US" altLang="zh-CN" dirty="0"/>
              <a:t>]"&gt;&lt;/</a:t>
            </a:r>
            <a:r>
              <a:rPr lang="en-US" altLang="zh-CN" dirty="0" err="1"/>
              <a:t>asp:SqlDataSource</a:t>
            </a:r>
            <a:r>
              <a:rPr lang="en-US" altLang="zh-CN" dirty="0"/>
              <a:t>&gt;</a:t>
            </a:r>
            <a:endParaRPr lang="zh-CN" altLang="zh-CN" dirty="0"/>
          </a:p>
          <a:p>
            <a:r>
              <a:rPr lang="en-US" altLang="zh-CN" dirty="0"/>
              <a:t>&lt;/td&gt;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）配置</a:t>
            </a:r>
            <a:r>
              <a:rPr lang="en-US" altLang="zh-CN" dirty="0" err="1"/>
              <a:t>SqlDataSource</a:t>
            </a:r>
            <a:r>
              <a:rPr lang="zh-CN" altLang="zh-CN" dirty="0"/>
              <a:t>数据源为学生信息表，进行配置，如图</a:t>
            </a:r>
            <a:r>
              <a:rPr lang="en-US" altLang="zh-CN" dirty="0"/>
              <a:t>9-15</a:t>
            </a:r>
            <a:r>
              <a:rPr lang="zh-CN" altLang="zh-CN" dirty="0"/>
              <a:t>所示。查询出“系别”这一列，并选择返回唯一行。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）将</a:t>
            </a:r>
            <a:r>
              <a:rPr lang="en-US" altLang="zh-CN" dirty="0" err="1"/>
              <a:t>SqlDataSource</a:t>
            </a:r>
            <a:r>
              <a:rPr lang="zh-CN" altLang="zh-CN" dirty="0"/>
              <a:t>绑定到下来列表控件上。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4904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 descr="9-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775" y="1057275"/>
            <a:ext cx="7354960" cy="4387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94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9.3 </a:t>
            </a:r>
            <a:r>
              <a:rPr lang="en-US" altLang="zh-CN" b="1" dirty="0" err="1"/>
              <a:t>GridViw</a:t>
            </a:r>
            <a:r>
              <a:rPr lang="zh-CN" altLang="zh-CN" b="1" dirty="0" smtClean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GridView</a:t>
            </a:r>
            <a:r>
              <a:rPr lang="zh-CN" altLang="zh-CN" dirty="0"/>
              <a:t>控件可称之为数据表格控件，它以表格的形式显示数据源中的数据，每列表示一个字段，而每行表示一条记录。</a:t>
            </a:r>
            <a:r>
              <a:rPr lang="en-US" altLang="zh-CN" dirty="0" err="1"/>
              <a:t>GridView</a:t>
            </a:r>
            <a:r>
              <a:rPr lang="zh-CN" altLang="zh-CN" dirty="0"/>
              <a:t>控件是</a:t>
            </a:r>
            <a:r>
              <a:rPr lang="en-US" altLang="zh-CN" dirty="0"/>
              <a:t>ASP.NET 1.x</a:t>
            </a:r>
            <a:r>
              <a:rPr lang="zh-CN" altLang="zh-CN" dirty="0"/>
              <a:t>中</a:t>
            </a:r>
            <a:r>
              <a:rPr lang="en-US" altLang="zh-CN" dirty="0" err="1"/>
              <a:t>DataGrid</a:t>
            </a:r>
            <a:r>
              <a:rPr lang="zh-CN" altLang="zh-CN" dirty="0"/>
              <a:t>控件的改进版本，其最大的特点是自动化程度比</a:t>
            </a:r>
            <a:r>
              <a:rPr lang="en-US" altLang="zh-CN" dirty="0" err="1"/>
              <a:t>DataGrid</a:t>
            </a:r>
            <a:r>
              <a:rPr lang="zh-CN" altLang="zh-CN" dirty="0"/>
              <a:t>控件高。使用</a:t>
            </a:r>
            <a:r>
              <a:rPr lang="en-US" altLang="zh-CN" dirty="0" err="1"/>
              <a:t>GridView</a:t>
            </a:r>
            <a:r>
              <a:rPr lang="zh-CN" altLang="zh-CN" dirty="0"/>
              <a:t>控件时，可以在不编写代码的情况下实现分页、排序等功能。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1631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GridView</a:t>
            </a:r>
            <a:r>
              <a:rPr lang="zh-CN" altLang="zh-CN" dirty="0"/>
              <a:t>控件支持下面的功能：</a:t>
            </a:r>
          </a:p>
          <a:p>
            <a:pPr lvl="0"/>
            <a:r>
              <a:rPr lang="zh-CN" altLang="zh-CN" dirty="0"/>
              <a:t>绑定至数据源控件，如</a:t>
            </a:r>
            <a:r>
              <a:rPr lang="en-US" altLang="zh-CN" dirty="0" err="1"/>
              <a:t>SqlDataSource</a:t>
            </a:r>
            <a:r>
              <a:rPr lang="zh-CN" altLang="zh-CN" dirty="0"/>
              <a:t>。</a:t>
            </a:r>
          </a:p>
          <a:p>
            <a:pPr lvl="0"/>
            <a:r>
              <a:rPr lang="zh-CN" altLang="zh-CN" dirty="0"/>
              <a:t>内置排序功能。</a:t>
            </a:r>
          </a:p>
          <a:p>
            <a:pPr lvl="0"/>
            <a:r>
              <a:rPr lang="zh-CN" altLang="zh-CN" dirty="0"/>
              <a:t>内置更新和删除功能。</a:t>
            </a:r>
          </a:p>
          <a:p>
            <a:pPr lvl="0"/>
            <a:r>
              <a:rPr lang="zh-CN" altLang="zh-CN" dirty="0"/>
              <a:t>内置分页功能。</a:t>
            </a:r>
          </a:p>
          <a:p>
            <a:pPr lvl="0"/>
            <a:r>
              <a:rPr lang="zh-CN" altLang="zh-CN" dirty="0"/>
              <a:t>内置行选择功能。</a:t>
            </a:r>
          </a:p>
          <a:p>
            <a:pPr lvl="0"/>
            <a:r>
              <a:rPr lang="zh-CN" altLang="zh-CN" dirty="0"/>
              <a:t>以编程方式访问</a:t>
            </a:r>
            <a:r>
              <a:rPr lang="en-US" altLang="zh-CN" dirty="0" err="1"/>
              <a:t>GridView</a:t>
            </a:r>
            <a:r>
              <a:rPr lang="zh-CN" altLang="zh-CN" dirty="0"/>
              <a:t>对象模型以动态设置属性、处理事件等。</a:t>
            </a:r>
          </a:p>
          <a:p>
            <a:pPr lvl="0"/>
            <a:r>
              <a:rPr lang="zh-CN" altLang="zh-CN" dirty="0"/>
              <a:t>多个键字段。</a:t>
            </a:r>
          </a:p>
          <a:p>
            <a:pPr lvl="0"/>
            <a:r>
              <a:rPr lang="zh-CN" altLang="zh-CN" dirty="0"/>
              <a:t>用于超链接列的多个数据字段。</a:t>
            </a:r>
          </a:p>
          <a:p>
            <a:r>
              <a:rPr lang="zh-CN" altLang="zh-CN" dirty="0"/>
              <a:t>可通过主题和样式自定义外观。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80151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dirty="0"/>
              <a:t>9.3.1 </a:t>
            </a:r>
            <a:r>
              <a:rPr lang="en-US" altLang="zh-CN" b="1" dirty="0" err="1"/>
              <a:t>GridView</a:t>
            </a:r>
            <a:r>
              <a:rPr lang="zh-CN" altLang="zh-CN" b="1" dirty="0"/>
              <a:t>控件常用的属性、方法和</a:t>
            </a:r>
            <a:r>
              <a:rPr lang="zh-CN" altLang="zh-CN" b="1" dirty="0" smtClean="0"/>
              <a:t>事件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740474490"/>
              </p:ext>
            </p:extLst>
          </p:nvPr>
        </p:nvGraphicFramePr>
        <p:xfrm>
          <a:off x="755576" y="1700808"/>
          <a:ext cx="6155699" cy="38164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4791"/>
                <a:gridCol w="4250908"/>
              </a:tblGrid>
              <a:tr h="21697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属性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说明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32468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AllowPaging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获取或设置一个值，该值指示是否启用分页功能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32468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AllowSorting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获取或设置一个值，该值指示是否启用排序功能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4339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DataKeyNames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获取或设置一个数组，该数组包含了显示在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控件中的项的主键字段的名称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4339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DataKeys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获取一个</a:t>
                      </a:r>
                      <a:r>
                        <a:rPr lang="en-US" sz="1050" kern="100">
                          <a:effectLst/>
                        </a:rPr>
                        <a:t>DataKey</a:t>
                      </a:r>
                      <a:r>
                        <a:rPr lang="zh-CN" sz="1050" kern="100">
                          <a:effectLst/>
                        </a:rPr>
                        <a:t>对象集合，这些对象表示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控件中的每一行的数据键值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4339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DataSource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获取或设置对象，数据绑定控件从该对象中检索其数据项列表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4339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DataSourceID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获取或设置控件的</a:t>
                      </a:r>
                      <a:r>
                        <a:rPr lang="en-US" sz="1050" kern="100">
                          <a:effectLst/>
                        </a:rPr>
                        <a:t>ID</a:t>
                      </a:r>
                      <a:r>
                        <a:rPr lang="zh-CN" sz="1050" kern="100">
                          <a:effectLst/>
                        </a:rPr>
                        <a:t>，数据绑定控件从该控件中检索其数据项列表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697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Enabled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获取或设置一个值，该值指示是否启用</a:t>
                      </a:r>
                      <a:r>
                        <a:rPr lang="en-US" sz="1050" kern="100">
                          <a:effectLst/>
                        </a:rPr>
                        <a:t>Web</a:t>
                      </a:r>
                      <a:r>
                        <a:rPr lang="zh-CN" sz="1050" kern="100">
                          <a:effectLst/>
                        </a:rPr>
                        <a:t>服务器控件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97042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HorizontalAlign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控件在页面上的水平对齐方式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697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PageCount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控件中显示数据源记录所需的页数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697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PageIndex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获取或设置当前显示页的索引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697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PageSize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获取或设置</a:t>
                      </a:r>
                      <a:r>
                        <a:rPr lang="en-US" sz="1050" kern="100" dirty="0" err="1">
                          <a:effectLst/>
                        </a:rPr>
                        <a:t>GridView</a:t>
                      </a:r>
                      <a:r>
                        <a:rPr lang="zh-CN" sz="1050" kern="100" dirty="0">
                          <a:effectLst/>
                        </a:rPr>
                        <a:t>控件在每页上所显示的记录的数目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33837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SortDirection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获取正在排序的列的排序方向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9355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21321191"/>
              </p:ext>
            </p:extLst>
          </p:nvPr>
        </p:nvGraphicFramePr>
        <p:xfrm>
          <a:off x="683569" y="1628800"/>
          <a:ext cx="7992888" cy="1920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2850"/>
                <a:gridCol w="6380038"/>
              </a:tblGrid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方法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DataBind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将数据源绑定到</a:t>
                      </a:r>
                      <a:r>
                        <a:rPr lang="en-US" sz="1800" kern="100" dirty="0" err="1">
                          <a:effectLst/>
                        </a:rPr>
                        <a:t>GridView</a:t>
                      </a:r>
                      <a:r>
                        <a:rPr lang="zh-CN" sz="1800" kern="100" dirty="0">
                          <a:effectLst/>
                        </a:rPr>
                        <a:t>控件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DeleteRow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从数据源中删除位于指定索引位置的记录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FindControl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在当前的命名容器中搜索指定的服务器控件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Sort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根据指定的排序表达式和方向对</a:t>
                      </a:r>
                      <a:r>
                        <a:rPr lang="en-US" sz="1800" kern="100">
                          <a:effectLst/>
                        </a:rPr>
                        <a:t>GridView</a:t>
                      </a:r>
                      <a:r>
                        <a:rPr lang="zh-CN" sz="1800" kern="100">
                          <a:effectLst/>
                        </a:rPr>
                        <a:t>控件进行排序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8034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UpdateRow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使用行的字段值更新位于指定行索引位置的记录</a:t>
                      </a:r>
                      <a:endParaRPr lang="zh-CN" sz="18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1403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27509737"/>
              </p:ext>
            </p:extLst>
          </p:nvPr>
        </p:nvGraphicFramePr>
        <p:xfrm>
          <a:off x="755576" y="2116772"/>
          <a:ext cx="6035749" cy="3840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44061"/>
                <a:gridCol w="3791688"/>
              </a:tblGrid>
              <a:tr h="1143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事件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说明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143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PageIndexChanged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控件处理分页操作之后发生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143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PageIndexChanging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控件处理分页操作之前发生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RowCancelingEdit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单击编辑模式中某一行的“取消”按钮以后，在该行退出编辑模式之前发生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143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RowCommand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当单击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控件中的按钮时发生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RowDeleted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单击某一行的“删除”按钮时，在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控件删除该行之后发生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152400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RowDeleting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单击某一行的“删除”按钮时，在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控件删除该行之前发生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RowEditing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单击某一行的“编辑”按钮以后，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控件进入编辑模式之前发生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RowUpdated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单击某一行的“更新”按钮，在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控件对该行进行更新之后发生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RowUpdating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单击某一行的“更新”按钮以后，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控件对该行进行更新之前发生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SelectedIndexChanged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单击某一行的“选择”按钮，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控件对相应的选择操作进行处理之后发生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SelectedIndexChanging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单击某一行的“选择”按钮后，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控件对相应的选择操作进行处理之前发生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Sorted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just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单击用于列排序的超链接时，在</a:t>
                      </a:r>
                      <a:r>
                        <a:rPr lang="en-US" sz="1050" kern="100">
                          <a:effectLst/>
                        </a:rPr>
                        <a:t>GridView</a:t>
                      </a:r>
                      <a:r>
                        <a:rPr lang="zh-CN" sz="1050" kern="100">
                          <a:effectLst/>
                        </a:rPr>
                        <a:t>控件对相应的排序操作进行处理之后发生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  <a:tr h="219075"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Sorting</a:t>
                      </a:r>
                      <a:endParaRPr lang="zh-CN" sz="105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333375" algn="l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单击用于列排序的超链接时，在</a:t>
                      </a:r>
                      <a:r>
                        <a:rPr lang="en-US" sz="1050" kern="100" dirty="0" err="1">
                          <a:effectLst/>
                        </a:rPr>
                        <a:t>GridView</a:t>
                      </a:r>
                      <a:r>
                        <a:rPr lang="zh-CN" sz="1050" kern="100" dirty="0">
                          <a:effectLst/>
                        </a:rPr>
                        <a:t>控件对相应的排序操作进行处理之前发生</a:t>
                      </a:r>
                      <a:endParaRPr lang="zh-CN" sz="105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28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/>
              <a:t>实例</a:t>
            </a:r>
            <a:r>
              <a:rPr lang="en-US" altLang="zh-CN" b="1" dirty="0"/>
              <a:t>9-3 </a:t>
            </a:r>
            <a:r>
              <a:rPr lang="en-US" altLang="zh-CN" b="1" dirty="0" err="1"/>
              <a:t>GridView</a:t>
            </a:r>
            <a:r>
              <a:rPr lang="zh-CN" altLang="zh-CN" b="1" dirty="0"/>
              <a:t>和</a:t>
            </a:r>
            <a:r>
              <a:rPr lang="en-US" altLang="zh-CN" b="1" dirty="0" err="1"/>
              <a:t>SqlDataSource</a:t>
            </a:r>
            <a:r>
              <a:rPr lang="zh-CN" altLang="zh-CN" b="1" dirty="0"/>
              <a:t>结合显示</a:t>
            </a:r>
            <a:r>
              <a:rPr lang="zh-CN" altLang="zh-CN" b="1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 smtClean="0"/>
              <a:t>aynu</a:t>
            </a:r>
            <a:r>
              <a:rPr lang="zh-CN" altLang="zh-CN" dirty="0"/>
              <a:t>教务管理的网站的</a:t>
            </a:r>
            <a:r>
              <a:rPr lang="en-US" altLang="zh-CN" dirty="0"/>
              <a:t>Infoshow.aspx</a:t>
            </a:r>
            <a:r>
              <a:rPr lang="zh-CN" altLang="zh-CN" dirty="0"/>
              <a:t>网页，添加一个</a:t>
            </a:r>
            <a:r>
              <a:rPr lang="en-US" altLang="zh-CN" dirty="0" err="1"/>
              <a:t>GridView</a:t>
            </a:r>
            <a:r>
              <a:rPr lang="zh-CN" altLang="zh-CN" dirty="0"/>
              <a:t>控件，并实现分页的功能，添加</a:t>
            </a:r>
            <a:r>
              <a:rPr lang="en-US" altLang="zh-CN" dirty="0" err="1"/>
              <a:t>SqlDataSource</a:t>
            </a:r>
            <a:r>
              <a:rPr lang="zh-CN" altLang="zh-CN" dirty="0"/>
              <a:t>控件，将学生信息表的全部信息查询出来。</a:t>
            </a:r>
            <a:r>
              <a:rPr lang="en-US" altLang="zh-CN" dirty="0"/>
              <a:t>Infoshow.aspx</a:t>
            </a:r>
            <a:r>
              <a:rPr lang="zh-CN" altLang="zh-CN" dirty="0"/>
              <a:t>部分代码如下，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55705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9.3.2</a:t>
            </a:r>
            <a:r>
              <a:rPr lang="zh-CN" altLang="zh-CN" b="1" dirty="0"/>
              <a:t>自定义</a:t>
            </a:r>
            <a:r>
              <a:rPr lang="en-US" altLang="zh-CN" b="1" dirty="0" err="1"/>
              <a:t>GridView</a:t>
            </a:r>
            <a:r>
              <a:rPr lang="zh-CN" altLang="zh-CN" b="1" dirty="0"/>
              <a:t>控件的</a:t>
            </a:r>
            <a:r>
              <a:rPr lang="zh-CN" altLang="zh-CN" b="1" dirty="0" smtClean="0"/>
              <a:t>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GridView</a:t>
            </a:r>
            <a:r>
              <a:rPr lang="zh-CN" altLang="zh-CN" dirty="0"/>
              <a:t>控件中的每一列由一个</a:t>
            </a:r>
            <a:r>
              <a:rPr lang="en-US" altLang="zh-CN" dirty="0" err="1"/>
              <a:t>DataControlField</a:t>
            </a:r>
            <a:r>
              <a:rPr lang="zh-CN" altLang="zh-CN" dirty="0"/>
              <a:t>对象表示。默认情况下，</a:t>
            </a:r>
            <a:r>
              <a:rPr lang="en-US" altLang="zh-CN" dirty="0" err="1"/>
              <a:t>AutoGenerateColumns</a:t>
            </a:r>
            <a:r>
              <a:rPr lang="zh-CN" altLang="zh-CN" dirty="0"/>
              <a:t>属性被设置为</a:t>
            </a:r>
            <a:r>
              <a:rPr lang="en-US" altLang="zh-CN" dirty="0"/>
              <a:t>true</a:t>
            </a:r>
            <a:r>
              <a:rPr lang="zh-CN" altLang="zh-CN" dirty="0"/>
              <a:t>，为数据源中的每一个字段创建一个</a:t>
            </a:r>
            <a:r>
              <a:rPr lang="en-US" altLang="zh-CN" dirty="0" err="1"/>
              <a:t>AutoGeneratedField</a:t>
            </a:r>
            <a:r>
              <a:rPr lang="zh-CN" altLang="zh-CN" dirty="0"/>
              <a:t>对象。将</a:t>
            </a:r>
            <a:r>
              <a:rPr lang="en-US" altLang="zh-CN" dirty="0" err="1"/>
              <a:t>AutoGenerateColumns</a:t>
            </a:r>
            <a:r>
              <a:rPr lang="zh-CN" altLang="zh-CN" dirty="0"/>
              <a:t>属性设置为</a:t>
            </a:r>
            <a:r>
              <a:rPr lang="en-US" altLang="zh-CN" dirty="0"/>
              <a:t>false</a:t>
            </a:r>
            <a:r>
              <a:rPr lang="zh-CN" altLang="zh-CN" dirty="0"/>
              <a:t>时，可以自定义数据绑定列。</a:t>
            </a:r>
            <a:r>
              <a:rPr lang="en-US" altLang="zh-CN" dirty="0" err="1"/>
              <a:t>GridView</a:t>
            </a:r>
            <a:r>
              <a:rPr lang="zh-CN" altLang="zh-CN" dirty="0"/>
              <a:t>控件共包括</a:t>
            </a:r>
            <a:r>
              <a:rPr lang="en-US" altLang="zh-CN" dirty="0"/>
              <a:t>7</a:t>
            </a:r>
            <a:r>
              <a:rPr lang="zh-CN" altLang="zh-CN" dirty="0"/>
              <a:t>种类型的列，分别为：</a:t>
            </a:r>
            <a:r>
              <a:rPr lang="en-US" altLang="zh-CN" dirty="0" err="1"/>
              <a:t>BoundField</a:t>
            </a:r>
            <a:r>
              <a:rPr lang="zh-CN" altLang="zh-CN" dirty="0"/>
              <a:t>（普通数据绑定列）、</a:t>
            </a:r>
            <a:r>
              <a:rPr lang="en-US" altLang="zh-CN" dirty="0" err="1"/>
              <a:t>CheckBoxField</a:t>
            </a:r>
            <a:r>
              <a:rPr lang="zh-CN" altLang="zh-CN" dirty="0"/>
              <a:t>（复选框数据绑定列）、</a:t>
            </a:r>
            <a:r>
              <a:rPr lang="en-US" altLang="zh-CN" dirty="0" err="1"/>
              <a:t>CommandField</a:t>
            </a:r>
            <a:r>
              <a:rPr lang="zh-CN" altLang="zh-CN" dirty="0"/>
              <a:t>（命令数据绑定列）、</a:t>
            </a:r>
            <a:r>
              <a:rPr lang="en-US" altLang="zh-CN" dirty="0" err="1"/>
              <a:t>ImageField</a:t>
            </a:r>
            <a:r>
              <a:rPr lang="zh-CN" altLang="zh-CN" dirty="0"/>
              <a:t>（图片数据绑定列）、</a:t>
            </a:r>
            <a:r>
              <a:rPr lang="en-US" altLang="zh-CN" dirty="0" err="1"/>
              <a:t>HyperLinkField</a:t>
            </a:r>
            <a:r>
              <a:rPr lang="zh-CN" altLang="zh-CN" dirty="0"/>
              <a:t>（超链接数据绑定列）、</a:t>
            </a:r>
            <a:r>
              <a:rPr lang="en-US" altLang="zh-CN" dirty="0" err="1"/>
              <a:t>ButtonField</a:t>
            </a:r>
            <a:r>
              <a:rPr lang="zh-CN" altLang="zh-CN" dirty="0"/>
              <a:t>（按钮数据绑定列）、</a:t>
            </a:r>
            <a:r>
              <a:rPr lang="en-US" altLang="zh-CN" dirty="0" err="1"/>
              <a:t>TemplateField</a:t>
            </a:r>
            <a:r>
              <a:rPr lang="zh-CN" altLang="zh-CN" dirty="0"/>
              <a:t>（模板数据绑定列），它们的作用分别如下：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940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altLang="zh-CN" dirty="0" err="1"/>
              <a:t>BoundField</a:t>
            </a:r>
            <a:r>
              <a:rPr lang="zh-CN" altLang="zh-CN" dirty="0"/>
              <a:t>列：默认的数据绑定类型，通常用于显示普通文本。</a:t>
            </a:r>
          </a:p>
          <a:p>
            <a:pPr lvl="0"/>
            <a:r>
              <a:rPr lang="en-US" altLang="zh-CN" dirty="0" err="1"/>
              <a:t>CheckBoxField</a:t>
            </a:r>
            <a:r>
              <a:rPr lang="zh-CN" altLang="zh-CN" dirty="0"/>
              <a:t>列：显示布尔类型的数据。绑定数据为</a:t>
            </a:r>
            <a:r>
              <a:rPr lang="en-US" altLang="zh-CN" dirty="0"/>
              <a:t>true</a:t>
            </a:r>
            <a:r>
              <a:rPr lang="zh-CN" altLang="zh-CN" dirty="0"/>
              <a:t>时，复选框数据绑定列为选中状态；绑定数据为</a:t>
            </a:r>
            <a:r>
              <a:rPr lang="en-US" altLang="zh-CN" dirty="0"/>
              <a:t>false</a:t>
            </a:r>
            <a:r>
              <a:rPr lang="zh-CN" altLang="zh-CN" dirty="0"/>
              <a:t>时，则显示未选中状态。在正常情况下，</a:t>
            </a:r>
            <a:r>
              <a:rPr lang="en-US" altLang="zh-CN" dirty="0" err="1"/>
              <a:t>CheckBoxField</a:t>
            </a:r>
            <a:r>
              <a:rPr lang="zh-CN" altLang="zh-CN" dirty="0"/>
              <a:t>显示在表格中的复选框控件处于只读状态。只有</a:t>
            </a:r>
            <a:r>
              <a:rPr lang="en-US" altLang="zh-CN" dirty="0" err="1"/>
              <a:t>GridView</a:t>
            </a:r>
            <a:r>
              <a:rPr lang="zh-CN" altLang="zh-CN" dirty="0"/>
              <a:t>控件的某一行进入编辑状态后，复选框才恢复为可修改状态。</a:t>
            </a:r>
            <a:r>
              <a:rPr lang="en-US" altLang="zh-CN" dirty="0" err="1"/>
              <a:t>CommandField</a:t>
            </a:r>
            <a:r>
              <a:rPr lang="zh-CN" altLang="zh-CN" dirty="0"/>
              <a:t>列：显示用来执行选择、编辑或删除操作的预定义命令按钮。这些按钮可以显示为普通按钮、超链接、图片等外观。</a:t>
            </a:r>
            <a:r>
              <a:rPr lang="en-US" altLang="zh-CN" dirty="0"/>
              <a:t> </a:t>
            </a:r>
            <a:endParaRPr lang="zh-CN" altLang="zh-CN" dirty="0"/>
          </a:p>
          <a:p>
            <a:pPr lvl="0"/>
            <a:r>
              <a:rPr lang="en-US" altLang="zh-CN" dirty="0" err="1"/>
              <a:t>ImageField</a:t>
            </a:r>
            <a:r>
              <a:rPr lang="zh-CN" altLang="zh-CN" dirty="0"/>
              <a:t>列：在</a:t>
            </a:r>
            <a:r>
              <a:rPr lang="en-US" altLang="zh-CN" dirty="0" err="1"/>
              <a:t>GridView</a:t>
            </a:r>
            <a:r>
              <a:rPr lang="zh-CN" altLang="zh-CN" dirty="0"/>
              <a:t>控件所在的表格中显示图片列。通常</a:t>
            </a:r>
            <a:r>
              <a:rPr lang="en-US" altLang="zh-CN" dirty="0" err="1"/>
              <a:t>ImageField</a:t>
            </a:r>
            <a:r>
              <a:rPr lang="zh-CN" altLang="zh-CN" dirty="0"/>
              <a:t>绑定的内容是图片的路径。</a:t>
            </a:r>
          </a:p>
          <a:p>
            <a:pPr lvl="0"/>
            <a:r>
              <a:rPr lang="en-US" altLang="zh-CN" dirty="0" err="1"/>
              <a:t>HyperLinkField</a:t>
            </a:r>
            <a:r>
              <a:rPr lang="zh-CN" altLang="zh-CN" dirty="0"/>
              <a:t>列：允许将所绑定的数据以超链接的形式显示出来。开发人员可自定义绑定超链接的显示文字、超链接的</a:t>
            </a:r>
            <a:r>
              <a:rPr lang="en-US" altLang="zh-CN" dirty="0"/>
              <a:t>URL</a:t>
            </a:r>
            <a:r>
              <a:rPr lang="zh-CN" altLang="zh-CN" dirty="0"/>
              <a:t>以及打开窗口的方式等。</a:t>
            </a:r>
            <a:r>
              <a:rPr lang="en-US" altLang="zh-CN" dirty="0"/>
              <a:t> </a:t>
            </a:r>
            <a:endParaRPr lang="zh-CN" altLang="zh-CN" dirty="0"/>
          </a:p>
          <a:p>
            <a:pPr lvl="0"/>
            <a:r>
              <a:rPr lang="en-US" altLang="zh-CN" dirty="0" err="1"/>
              <a:t>ButtonField</a:t>
            </a:r>
            <a:r>
              <a:rPr lang="zh-CN" altLang="zh-CN" dirty="0"/>
              <a:t>列：为</a:t>
            </a:r>
            <a:r>
              <a:rPr lang="en-US" altLang="zh-CN" dirty="0" err="1"/>
              <a:t>GridView</a:t>
            </a:r>
            <a:r>
              <a:rPr lang="zh-CN" altLang="zh-CN" dirty="0"/>
              <a:t>控件创建命令按钮，开发人员可以通过按钮来操作其所在行的数据。</a:t>
            </a:r>
          </a:p>
          <a:p>
            <a:r>
              <a:rPr lang="en-US" altLang="zh-CN" dirty="0" err="1"/>
              <a:t>TemplateField</a:t>
            </a:r>
            <a:r>
              <a:rPr lang="zh-CN" altLang="zh-CN" dirty="0"/>
              <a:t>列：允许以模板形式自定义数据绑定列的内容。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959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教学</a:t>
            </a:r>
            <a:r>
              <a:rPr lang="zh-CN" altLang="zh-CN" b="1" dirty="0" smtClean="0"/>
              <a:t>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zh-CN" altLang="zh-CN" dirty="0"/>
              <a:t>熟练掌握</a:t>
            </a:r>
            <a:r>
              <a:rPr lang="en-US" altLang="zh-CN" dirty="0" err="1"/>
              <a:t>GridView</a:t>
            </a:r>
            <a:r>
              <a:rPr lang="zh-CN" altLang="zh-CN" dirty="0"/>
              <a:t>控件的常用属性、方法和事件，两种</a:t>
            </a:r>
            <a:r>
              <a:rPr lang="en-US" altLang="zh-CN" dirty="0" err="1"/>
              <a:t>GridView</a:t>
            </a:r>
            <a:r>
              <a:rPr lang="zh-CN" altLang="zh-CN" dirty="0"/>
              <a:t>控件的绑定方式。</a:t>
            </a:r>
          </a:p>
          <a:p>
            <a:pPr lvl="0"/>
            <a:r>
              <a:rPr lang="zh-CN" altLang="zh-CN" dirty="0"/>
              <a:t>熟练掌握如何自定义</a:t>
            </a:r>
            <a:r>
              <a:rPr lang="en-US" altLang="zh-CN" dirty="0" err="1"/>
              <a:t>GridView</a:t>
            </a:r>
            <a:r>
              <a:rPr lang="zh-CN" altLang="zh-CN" dirty="0"/>
              <a:t>控件中的列，使用</a:t>
            </a:r>
            <a:r>
              <a:rPr lang="en-US" altLang="zh-CN" dirty="0" err="1"/>
              <a:t>GridView</a:t>
            </a:r>
            <a:r>
              <a:rPr lang="zh-CN" altLang="zh-CN" dirty="0"/>
              <a:t>控件分页显示、编辑、删除数据</a:t>
            </a:r>
          </a:p>
          <a:p>
            <a:pPr lvl="0"/>
            <a:r>
              <a:rPr lang="zh-CN" altLang="zh-CN" dirty="0"/>
              <a:t>熟练掌握</a:t>
            </a:r>
            <a:r>
              <a:rPr lang="en-US" altLang="zh-CN" dirty="0" err="1"/>
              <a:t>DataList</a:t>
            </a:r>
            <a:r>
              <a:rPr lang="zh-CN" altLang="zh-CN" dirty="0"/>
              <a:t>控件的常用属性、方法和事件，以及使用</a:t>
            </a:r>
            <a:r>
              <a:rPr lang="en-US" altLang="zh-CN" dirty="0" err="1"/>
              <a:t>DataList</a:t>
            </a:r>
            <a:r>
              <a:rPr lang="zh-CN" altLang="zh-CN" dirty="0"/>
              <a:t>控件分页显示数据。</a:t>
            </a:r>
          </a:p>
          <a:p>
            <a:pPr lvl="0"/>
            <a:r>
              <a:rPr lang="zh-CN" altLang="zh-CN" dirty="0"/>
              <a:t>熟练掌握</a:t>
            </a:r>
            <a:r>
              <a:rPr lang="en-US" altLang="zh-CN" dirty="0" err="1"/>
              <a:t>ListView</a:t>
            </a:r>
            <a:r>
              <a:rPr lang="zh-CN" altLang="zh-CN" dirty="0"/>
              <a:t>控件的常用属性、方法和事件，</a:t>
            </a:r>
            <a:r>
              <a:rPr lang="en-US" altLang="zh-CN" dirty="0" err="1"/>
              <a:t>ListView</a:t>
            </a:r>
            <a:r>
              <a:rPr lang="zh-CN" altLang="zh-CN" dirty="0"/>
              <a:t>控件的模板及定义，使用</a:t>
            </a:r>
            <a:r>
              <a:rPr lang="en-US" altLang="zh-CN" dirty="0" err="1"/>
              <a:t>ListView</a:t>
            </a:r>
            <a:r>
              <a:rPr lang="zh-CN" altLang="zh-CN" dirty="0"/>
              <a:t>控件分页显示和排序数据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47645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9.3.4</a:t>
            </a:r>
            <a:r>
              <a:rPr lang="zh-CN" altLang="zh-CN" b="1" dirty="0"/>
              <a:t>利用</a:t>
            </a:r>
            <a:r>
              <a:rPr lang="en-US" altLang="zh-CN" b="1" dirty="0" err="1"/>
              <a:t>GridView</a:t>
            </a:r>
            <a:r>
              <a:rPr lang="zh-CN" altLang="zh-CN" b="1" dirty="0"/>
              <a:t>编辑、删除数据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为</a:t>
            </a:r>
            <a:r>
              <a:rPr lang="en-US" altLang="zh-CN" dirty="0" err="1"/>
              <a:t>GridView</a:t>
            </a:r>
            <a:r>
              <a:rPr lang="zh-CN" altLang="zh-CN" dirty="0"/>
              <a:t>控件配置内置的添加、修改、删除功能，这几项内置功能在默认情况下是没有的，需要用户明确地指定要使用这几项功能的时候才会有，方法是单击图</a:t>
            </a:r>
            <a:r>
              <a:rPr lang="en-US" altLang="zh-CN" dirty="0"/>
              <a:t>9-21</a:t>
            </a:r>
            <a:r>
              <a:rPr lang="zh-CN" altLang="zh-CN" dirty="0"/>
              <a:t>中的“高级”按钮，弹出如图</a:t>
            </a:r>
            <a:r>
              <a:rPr lang="en-US" altLang="zh-CN" dirty="0"/>
              <a:t>7-5</a:t>
            </a:r>
            <a:r>
              <a:rPr lang="zh-CN" altLang="zh-CN" dirty="0"/>
              <a:t>所示的对话框，该对话框用于设置</a:t>
            </a:r>
            <a:r>
              <a:rPr lang="en-US" altLang="zh-CN" dirty="0" err="1"/>
              <a:t>GridView</a:t>
            </a:r>
            <a:r>
              <a:rPr lang="zh-CN" altLang="zh-CN" dirty="0"/>
              <a:t>控件的</a:t>
            </a:r>
            <a:r>
              <a:rPr lang="en-US" altLang="zh-CN" dirty="0"/>
              <a:t>INSERT</a:t>
            </a:r>
            <a:r>
              <a:rPr lang="zh-CN" altLang="zh-CN" dirty="0"/>
              <a:t>、</a:t>
            </a:r>
            <a:r>
              <a:rPr lang="en-US" altLang="zh-CN" dirty="0"/>
              <a:t>UPDATE</a:t>
            </a:r>
            <a:r>
              <a:rPr lang="zh-CN" altLang="zh-CN" dirty="0"/>
              <a:t>、</a:t>
            </a:r>
            <a:r>
              <a:rPr lang="en-US" altLang="zh-CN" dirty="0"/>
              <a:t>DELETE</a:t>
            </a:r>
            <a:r>
              <a:rPr lang="zh-CN" altLang="zh-CN" dirty="0"/>
              <a:t>等内置功能，选中其中的两个复选框（第二个复选框的作用是判断</a:t>
            </a:r>
            <a:r>
              <a:rPr lang="en-US" altLang="zh-CN" dirty="0"/>
              <a:t>UPDATE</a:t>
            </a:r>
            <a:r>
              <a:rPr lang="zh-CN" altLang="zh-CN" dirty="0"/>
              <a:t>和</a:t>
            </a:r>
            <a:r>
              <a:rPr lang="en-US" altLang="zh-CN" dirty="0"/>
              <a:t>DELETE</a:t>
            </a:r>
            <a:r>
              <a:rPr lang="zh-CN" altLang="zh-CN" dirty="0"/>
              <a:t>操作会不会和其他用户的操作造成数据上的冲突），可以使用数据操作更加安全。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11404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47" y="404664"/>
            <a:ext cx="6704947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4492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9.3.5</a:t>
            </a:r>
            <a:r>
              <a:rPr lang="zh-CN" altLang="zh-CN" b="1" dirty="0"/>
              <a:t>利用</a:t>
            </a:r>
            <a:r>
              <a:rPr lang="en-US" altLang="zh-CN" b="1" dirty="0" err="1"/>
              <a:t>GridView</a:t>
            </a:r>
            <a:r>
              <a:rPr lang="zh-CN" altLang="zh-CN" b="1" dirty="0"/>
              <a:t>跨网页提交</a:t>
            </a:r>
            <a:r>
              <a:rPr lang="zh-CN" altLang="zh-CN" b="1" dirty="0" smtClean="0"/>
              <a:t>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b="1" dirty="0"/>
              <a:t>实例</a:t>
            </a:r>
            <a:r>
              <a:rPr lang="en-US" altLang="zh-CN" b="1" dirty="0"/>
              <a:t>9-7 </a:t>
            </a:r>
            <a:r>
              <a:rPr lang="zh-CN" altLang="zh-CN" b="1" dirty="0"/>
              <a:t>为</a:t>
            </a:r>
            <a:r>
              <a:rPr lang="en-US" altLang="zh-CN" b="1" dirty="0" err="1"/>
              <a:t>Gridview</a:t>
            </a:r>
            <a:r>
              <a:rPr lang="zh-CN" altLang="zh-CN" b="1"/>
              <a:t>中链接实现跨页提交数据</a:t>
            </a:r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904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9.1 </a:t>
            </a:r>
            <a:r>
              <a:rPr lang="zh-CN" altLang="zh-CN" b="1" dirty="0"/>
              <a:t>数据源控件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ASP.NET</a:t>
            </a:r>
            <a:r>
              <a:rPr lang="zh-CN" altLang="zh-CN" dirty="0"/>
              <a:t>包含多种类型的数据源控件，这些数据源控件允许用户使用不同类型的数据源。数据源控件没有呈现形式，即在运行时是不可见的，而是用来表示特定的后端数据存储。数据源控件还支持针对数据的各种处理，数据绑定控件能够轻易地使用这些功能。</a:t>
            </a:r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573016"/>
            <a:ext cx="5544616" cy="307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785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9.1.1 </a:t>
            </a:r>
            <a:r>
              <a:rPr lang="en-US" altLang="zh-CN" b="1" dirty="0" err="1"/>
              <a:t>SqlDataSource</a:t>
            </a:r>
            <a:r>
              <a:rPr lang="zh-CN" altLang="zh-CN" b="1" dirty="0" smtClean="0"/>
              <a:t>控件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SqlDataSource</a:t>
            </a:r>
            <a:r>
              <a:rPr lang="zh-CN" altLang="zh-CN" dirty="0"/>
              <a:t>控件可以用来访问</a:t>
            </a:r>
            <a:r>
              <a:rPr lang="en-US" altLang="zh-CN" dirty="0"/>
              <a:t>Access</a:t>
            </a:r>
            <a:r>
              <a:rPr lang="zh-CN" altLang="zh-CN" dirty="0"/>
              <a:t>、</a:t>
            </a:r>
            <a:r>
              <a:rPr lang="en-US" altLang="zh-CN" dirty="0"/>
              <a:t>SQL Server</a:t>
            </a:r>
            <a:r>
              <a:rPr lang="zh-CN" altLang="zh-CN" dirty="0"/>
              <a:t>、</a:t>
            </a:r>
            <a:r>
              <a:rPr lang="en-US" altLang="zh-CN" dirty="0"/>
              <a:t>SQL Server Express</a:t>
            </a:r>
            <a:r>
              <a:rPr lang="zh-CN" altLang="zh-CN" dirty="0"/>
              <a:t>、</a:t>
            </a:r>
            <a:r>
              <a:rPr lang="en-US" altLang="zh-CN" dirty="0"/>
              <a:t>Oracle</a:t>
            </a:r>
            <a:r>
              <a:rPr lang="zh-CN" altLang="zh-CN" dirty="0"/>
              <a:t>、</a:t>
            </a:r>
            <a:r>
              <a:rPr lang="en-US" altLang="zh-CN" dirty="0"/>
              <a:t>ODBC</a:t>
            </a:r>
            <a:r>
              <a:rPr lang="zh-CN" altLang="zh-CN" dirty="0"/>
              <a:t>数据源和</a:t>
            </a:r>
            <a:r>
              <a:rPr lang="en-US" altLang="zh-CN" dirty="0"/>
              <a:t>OLEDB</a:t>
            </a:r>
            <a:r>
              <a:rPr lang="zh-CN" altLang="zh-CN" dirty="0"/>
              <a:t>数据源。要访问带密码的</a:t>
            </a:r>
            <a:r>
              <a:rPr lang="en-US" altLang="zh-CN" dirty="0"/>
              <a:t>Access</a:t>
            </a:r>
            <a:r>
              <a:rPr lang="zh-CN" altLang="zh-CN" dirty="0"/>
              <a:t>数据库，就不能使用</a:t>
            </a:r>
            <a:r>
              <a:rPr lang="en-US" altLang="zh-CN" dirty="0" err="1"/>
              <a:t>AccessDataSource</a:t>
            </a:r>
            <a:r>
              <a:rPr lang="zh-CN" altLang="zh-CN" dirty="0"/>
              <a:t>，只能使用</a:t>
            </a:r>
            <a:r>
              <a:rPr lang="en-US" altLang="zh-CN" dirty="0" err="1"/>
              <a:t>SqlDataSource</a:t>
            </a:r>
            <a:r>
              <a:rPr lang="zh-CN" altLang="zh-CN" dirty="0"/>
              <a:t>控件。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637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33940039"/>
              </p:ext>
            </p:extLst>
          </p:nvPr>
        </p:nvGraphicFramePr>
        <p:xfrm>
          <a:off x="457200" y="1600200"/>
          <a:ext cx="7704855" cy="48736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6824"/>
                <a:gridCol w="5828031"/>
              </a:tblGrid>
              <a:tr h="2234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属 性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b="1" kern="100">
                          <a:effectLst/>
                        </a:rPr>
                        <a:t>说 明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 dirty="0" err="1">
                          <a:effectLst/>
                        </a:rPr>
                        <a:t>ConnectionString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获取或设置连接到数据库的字符串。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837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DataSourceMode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获取或设置获取数据时所使用的数据返回模式。值</a:t>
                      </a:r>
                      <a:r>
                        <a:rPr lang="en-US" sz="900" b="1" kern="100" dirty="0" err="1">
                          <a:effectLst/>
                        </a:rPr>
                        <a:t>DataReader</a:t>
                      </a:r>
                      <a:r>
                        <a:rPr lang="zh-CN" sz="900" b="1" kern="100" dirty="0">
                          <a:effectLst/>
                        </a:rPr>
                        <a:t>表示获取只读数据；值为</a:t>
                      </a:r>
                      <a:r>
                        <a:rPr lang="en-US" sz="900" b="1" kern="100" dirty="0" err="1">
                          <a:effectLst/>
                        </a:rPr>
                        <a:t>DataSet</a:t>
                      </a:r>
                      <a:r>
                        <a:rPr lang="zh-CN" sz="900" b="1" kern="100" dirty="0">
                          <a:effectLst/>
                        </a:rPr>
                        <a:t>表示获取数据可更改。默认值为</a:t>
                      </a:r>
                      <a:r>
                        <a:rPr lang="en-US" sz="900" b="1" kern="100" dirty="0" err="1">
                          <a:effectLst/>
                        </a:rPr>
                        <a:t>DataSet</a:t>
                      </a:r>
                      <a:r>
                        <a:rPr lang="zh-CN" sz="900" b="1" kern="100" dirty="0">
                          <a:effectLst/>
                        </a:rPr>
                        <a:t>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DeleteCommand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获取或设置用于删除数据的</a:t>
                      </a:r>
                      <a:r>
                        <a:rPr lang="en-US" sz="900" b="1" kern="100" dirty="0">
                          <a:effectLst/>
                        </a:rPr>
                        <a:t>SQL</a:t>
                      </a:r>
                      <a:r>
                        <a:rPr lang="zh-CN" sz="900" b="1" kern="100" dirty="0">
                          <a:effectLst/>
                        </a:rPr>
                        <a:t>语句或存储过程名。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837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DeleteCommandType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获取或设置属性</a:t>
                      </a:r>
                      <a:r>
                        <a:rPr lang="en-US" sz="900" b="1" kern="100" dirty="0" err="1">
                          <a:effectLst/>
                        </a:rPr>
                        <a:t>DeleteCommand</a:t>
                      </a:r>
                      <a:r>
                        <a:rPr lang="zh-CN" sz="900" b="1" kern="100" dirty="0">
                          <a:effectLst/>
                        </a:rPr>
                        <a:t>值的类型。</a:t>
                      </a:r>
                      <a:r>
                        <a:rPr lang="en-US" sz="900" b="1" kern="100" dirty="0">
                          <a:effectLst/>
                        </a:rPr>
                        <a:t>Text</a:t>
                      </a:r>
                      <a:r>
                        <a:rPr lang="zh-CN" sz="900" b="1" kern="100" dirty="0">
                          <a:effectLst/>
                        </a:rPr>
                        <a:t>表示</a:t>
                      </a:r>
                      <a:r>
                        <a:rPr lang="en-US" sz="900" b="1" kern="100" dirty="0">
                          <a:effectLst/>
                        </a:rPr>
                        <a:t>SQL</a:t>
                      </a:r>
                      <a:r>
                        <a:rPr lang="zh-CN" sz="900" b="1" kern="100" dirty="0">
                          <a:effectLst/>
                        </a:rPr>
                        <a:t>语句；</a:t>
                      </a:r>
                      <a:r>
                        <a:rPr lang="en-US" sz="900" b="1" kern="100" dirty="0" err="1">
                          <a:effectLst/>
                        </a:rPr>
                        <a:t>StoreProcedure</a:t>
                      </a:r>
                      <a:r>
                        <a:rPr lang="zh-CN" sz="900" b="1" kern="100" dirty="0">
                          <a:effectLst/>
                        </a:rPr>
                        <a:t>表示存储过程。默认值为</a:t>
                      </a:r>
                      <a:r>
                        <a:rPr lang="en-US" sz="900" b="1" kern="100" dirty="0">
                          <a:effectLst/>
                        </a:rPr>
                        <a:t>Text</a:t>
                      </a:r>
                      <a:r>
                        <a:rPr lang="zh-CN" sz="900" b="1" kern="100" dirty="0">
                          <a:effectLst/>
                        </a:rPr>
                        <a:t>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DeleteParameters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</a:t>
                      </a:r>
                      <a:r>
                        <a:rPr lang="en-US" sz="900" b="1" kern="100" dirty="0" err="1">
                          <a:effectLst/>
                        </a:rPr>
                        <a:t>DeleteCommand</a:t>
                      </a:r>
                      <a:r>
                        <a:rPr lang="zh-CN" sz="900" b="1" kern="100" dirty="0">
                          <a:effectLst/>
                        </a:rPr>
                        <a:t>值中出现的参数集合。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DeleteQuery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设置</a:t>
                      </a:r>
                      <a:r>
                        <a:rPr lang="en-US" sz="900" b="1" kern="100" dirty="0">
                          <a:effectLst/>
                        </a:rPr>
                        <a:t>Delete</a:t>
                      </a:r>
                      <a:r>
                        <a:rPr lang="zh-CN" sz="900" b="1" kern="100" dirty="0">
                          <a:effectLst/>
                        </a:rPr>
                        <a:t>命令使用的参数。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837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EnableCaching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逻辑值，</a:t>
                      </a:r>
                      <a:r>
                        <a:rPr lang="en-US" sz="900" b="1" kern="100" dirty="0">
                          <a:effectLst/>
                        </a:rPr>
                        <a:t>true</a:t>
                      </a:r>
                      <a:r>
                        <a:rPr lang="zh-CN" sz="900" b="1" kern="100" dirty="0">
                          <a:effectLst/>
                        </a:rPr>
                        <a:t>表示启用数据缓存功能，</a:t>
                      </a:r>
                      <a:r>
                        <a:rPr lang="en-US" sz="900" b="1" kern="100" dirty="0">
                          <a:effectLst/>
                        </a:rPr>
                        <a:t>false</a:t>
                      </a:r>
                      <a:r>
                        <a:rPr lang="zh-CN" sz="900" b="1" kern="100" dirty="0">
                          <a:effectLst/>
                        </a:rPr>
                        <a:t>表示不启用。默认值为</a:t>
                      </a:r>
                      <a:r>
                        <a:rPr lang="en-US" sz="900" b="1" kern="100" dirty="0">
                          <a:effectLst/>
                        </a:rPr>
                        <a:t>false</a:t>
                      </a:r>
                      <a:r>
                        <a:rPr lang="zh-CN" sz="900" b="1" kern="100" dirty="0">
                          <a:effectLst/>
                        </a:rPr>
                        <a:t>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InsertCommand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获取或设置用于插入数据的</a:t>
                      </a:r>
                      <a:r>
                        <a:rPr lang="en-US" sz="900" b="1" kern="100" dirty="0">
                          <a:effectLst/>
                        </a:rPr>
                        <a:t>SQL</a:t>
                      </a:r>
                      <a:r>
                        <a:rPr lang="zh-CN" sz="900" b="1" kern="100" dirty="0">
                          <a:effectLst/>
                        </a:rPr>
                        <a:t>语句或存储过程名。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InsertCommandType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获取或设置属性</a:t>
                      </a:r>
                      <a:r>
                        <a:rPr lang="en-US" sz="900" b="1" kern="100" dirty="0" err="1">
                          <a:effectLst/>
                        </a:rPr>
                        <a:t>InsertCommand</a:t>
                      </a:r>
                      <a:r>
                        <a:rPr lang="zh-CN" sz="900" b="1" kern="100" dirty="0">
                          <a:effectLst/>
                        </a:rPr>
                        <a:t>值的类型。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InsertParameters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获取属性</a:t>
                      </a:r>
                      <a:r>
                        <a:rPr lang="en-US" sz="900" b="1" kern="100" dirty="0" err="1">
                          <a:effectLst/>
                        </a:rPr>
                        <a:t>InsertCommand</a:t>
                      </a:r>
                      <a:r>
                        <a:rPr lang="zh-CN" sz="900" b="1" kern="100" dirty="0">
                          <a:effectLst/>
                        </a:rPr>
                        <a:t>值中出现的参数集合。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InsertQuery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设置</a:t>
                      </a:r>
                      <a:r>
                        <a:rPr lang="en-US" sz="900" b="1" kern="100" dirty="0">
                          <a:effectLst/>
                        </a:rPr>
                        <a:t>Insert</a:t>
                      </a:r>
                      <a:r>
                        <a:rPr lang="zh-CN" sz="900" b="1" kern="100" dirty="0">
                          <a:effectLst/>
                        </a:rPr>
                        <a:t>语句使用的参数。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ProviderName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获取或设置连接数据源的提供程序名称。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SelectCommand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获取或设置用于查询数据的</a:t>
                      </a:r>
                      <a:r>
                        <a:rPr lang="en-US" sz="900" b="1" kern="100" dirty="0">
                          <a:effectLst/>
                        </a:rPr>
                        <a:t>SQL</a:t>
                      </a:r>
                      <a:r>
                        <a:rPr lang="zh-CN" sz="900" b="1" kern="100" dirty="0">
                          <a:effectLst/>
                        </a:rPr>
                        <a:t>语句或存储过程名。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SelectCommandType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获取或设置属性</a:t>
                      </a:r>
                      <a:r>
                        <a:rPr lang="en-US" sz="900" b="1" kern="100" dirty="0" err="1">
                          <a:effectLst/>
                        </a:rPr>
                        <a:t>SelectCommand</a:t>
                      </a:r>
                      <a:r>
                        <a:rPr lang="zh-CN" sz="900" b="1" kern="100" dirty="0">
                          <a:effectLst/>
                        </a:rPr>
                        <a:t>值的类型。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SelectParameters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</a:t>
                      </a:r>
                      <a:r>
                        <a:rPr lang="en-US" sz="900" b="1" kern="100" dirty="0" err="1">
                          <a:effectLst/>
                        </a:rPr>
                        <a:t>SelectCommand</a:t>
                      </a:r>
                      <a:r>
                        <a:rPr lang="zh-CN" sz="900" b="1" kern="100" dirty="0">
                          <a:effectLst/>
                        </a:rPr>
                        <a:t>值中出现的参数集合。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SelectQuery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设置</a:t>
                      </a:r>
                      <a:r>
                        <a:rPr lang="en-US" sz="900" b="1" kern="100" dirty="0">
                          <a:effectLst/>
                        </a:rPr>
                        <a:t>Select</a:t>
                      </a:r>
                      <a:r>
                        <a:rPr lang="zh-CN" sz="900" b="1" kern="100" dirty="0">
                          <a:effectLst/>
                        </a:rPr>
                        <a:t>语句使用的参数。 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UpdateCommand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获取或设置用于更新数据的</a:t>
                      </a:r>
                      <a:r>
                        <a:rPr lang="en-US" sz="900" b="1" kern="100" dirty="0">
                          <a:effectLst/>
                        </a:rPr>
                        <a:t>SQL</a:t>
                      </a:r>
                      <a:r>
                        <a:rPr lang="zh-CN" sz="900" b="1" kern="100" dirty="0">
                          <a:effectLst/>
                        </a:rPr>
                        <a:t>语句或存储过程。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UpdateCommandType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获取或设置</a:t>
                      </a:r>
                      <a:r>
                        <a:rPr lang="en-US" sz="900" b="1" kern="100" dirty="0" err="1">
                          <a:effectLst/>
                        </a:rPr>
                        <a:t>UpdateCommand</a:t>
                      </a:r>
                      <a:r>
                        <a:rPr lang="zh-CN" sz="900" b="1" kern="100" dirty="0">
                          <a:effectLst/>
                        </a:rPr>
                        <a:t>值的类型。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UpdateParameters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获取属性</a:t>
                      </a:r>
                      <a:r>
                        <a:rPr lang="en-US" sz="900" b="1" kern="100" dirty="0" err="1">
                          <a:effectLst/>
                        </a:rPr>
                        <a:t>UpdateCommand</a:t>
                      </a:r>
                      <a:r>
                        <a:rPr lang="zh-CN" sz="900" b="1" kern="100" dirty="0">
                          <a:effectLst/>
                        </a:rPr>
                        <a:t>值中出现的参数集合。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  <a:tr h="2234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900" b="1" kern="100">
                          <a:effectLst/>
                        </a:rPr>
                        <a:t>UpdateQuery</a:t>
                      </a:r>
                      <a:endParaRPr lang="zh-CN" sz="900" b="1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900" b="1" kern="100" dirty="0">
                          <a:effectLst/>
                        </a:rPr>
                        <a:t>设置</a:t>
                      </a:r>
                      <a:r>
                        <a:rPr lang="en-US" sz="900" b="1" kern="100" dirty="0">
                          <a:effectLst/>
                        </a:rPr>
                        <a:t>Update</a:t>
                      </a:r>
                      <a:r>
                        <a:rPr lang="zh-CN" sz="900" b="1" kern="100" dirty="0">
                          <a:effectLst/>
                        </a:rPr>
                        <a:t>命令使用的参数。</a:t>
                      </a:r>
                      <a:endParaRPr lang="zh-CN" sz="900" b="1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3485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zh-CN" b="1" dirty="0" err="1"/>
              <a:t>SqlDataSource</a:t>
            </a:r>
            <a:r>
              <a:rPr lang="zh-CN" altLang="zh-CN" b="1" dirty="0"/>
              <a:t>的参数绑定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/>
              <a:t>ASP.NET </a:t>
            </a:r>
            <a:r>
              <a:rPr lang="zh-CN" altLang="zh-CN" dirty="0"/>
              <a:t>数据源控件可以接受输入参数，这样就可以在运行时将值传递给这些参数。参数值可以从多种源中获取。通过</a:t>
            </a:r>
            <a:r>
              <a:rPr lang="en-US" altLang="zh-CN" dirty="0"/>
              <a:t> Parameter </a:t>
            </a:r>
            <a:r>
              <a:rPr lang="zh-CN" altLang="zh-CN" dirty="0"/>
              <a:t>对象，可以从</a:t>
            </a:r>
            <a:r>
              <a:rPr lang="en-US" altLang="zh-CN" dirty="0"/>
              <a:t> Web </a:t>
            </a:r>
            <a:r>
              <a:rPr lang="zh-CN" altLang="zh-CN" dirty="0"/>
              <a:t>服务器控件属性、</a:t>
            </a:r>
            <a:r>
              <a:rPr lang="en-US" altLang="zh-CN" dirty="0"/>
              <a:t>Cookie</a:t>
            </a:r>
            <a:r>
              <a:rPr lang="zh-CN" altLang="zh-CN" dirty="0"/>
              <a:t>、会话状态、</a:t>
            </a:r>
            <a:r>
              <a:rPr lang="en-US" altLang="zh-CN" dirty="0" err="1"/>
              <a:t>QueryString</a:t>
            </a:r>
            <a:r>
              <a:rPr lang="en-US" altLang="zh-CN" dirty="0"/>
              <a:t> </a:t>
            </a:r>
            <a:r>
              <a:rPr lang="zh-CN" altLang="zh-CN" dirty="0"/>
              <a:t>字段、用户配置文件属性及其他源中为参数化数据操作提供值。相应的参数对象包括：</a:t>
            </a:r>
          </a:p>
          <a:p>
            <a:r>
              <a:rPr lang="en-US" altLang="zh-CN" dirty="0"/>
              <a:t>● Parameter</a:t>
            </a:r>
            <a:r>
              <a:rPr lang="zh-CN" altLang="zh-CN" dirty="0"/>
              <a:t>：表示任意一个静态值。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ControlParameter</a:t>
            </a:r>
            <a:r>
              <a:rPr lang="zh-CN" altLang="zh-CN" dirty="0"/>
              <a:t>：表示控件值或页面的属性值。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CookieParameter</a:t>
            </a:r>
            <a:r>
              <a:rPr lang="zh-CN" altLang="zh-CN" dirty="0"/>
              <a:t>：表示浏览器的</a:t>
            </a:r>
            <a:r>
              <a:rPr lang="en-US" altLang="zh-CN" dirty="0"/>
              <a:t>Cookie</a:t>
            </a:r>
            <a:r>
              <a:rPr lang="zh-CN" altLang="zh-CN" dirty="0"/>
              <a:t>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FormParameter</a:t>
            </a:r>
            <a:r>
              <a:rPr lang="zh-CN" altLang="zh-CN" dirty="0"/>
              <a:t>：表示一个</a:t>
            </a:r>
            <a:r>
              <a:rPr lang="en-US" altLang="zh-CN" dirty="0"/>
              <a:t>HTML</a:t>
            </a:r>
            <a:r>
              <a:rPr lang="zh-CN" altLang="zh-CN" dirty="0"/>
              <a:t>表单字段的值。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ProfileParameter</a:t>
            </a:r>
            <a:r>
              <a:rPr lang="zh-CN" altLang="zh-CN" dirty="0"/>
              <a:t>：表示一个配置文件属性值。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QueryStringParameter</a:t>
            </a:r>
            <a:r>
              <a:rPr lang="zh-CN" altLang="zh-CN" dirty="0"/>
              <a:t>：表示一个查询字符串字段中的值。</a:t>
            </a:r>
            <a:r>
              <a:rPr lang="en-US" altLang="zh-CN" dirty="0"/>
              <a:t> </a:t>
            </a:r>
            <a:br>
              <a:rPr lang="en-US" altLang="zh-CN" dirty="0"/>
            </a:br>
            <a:r>
              <a:rPr lang="en-US" altLang="zh-CN" dirty="0"/>
              <a:t>● </a:t>
            </a:r>
            <a:r>
              <a:rPr lang="en-US" altLang="zh-CN" dirty="0" err="1"/>
              <a:t>SessionParameter</a:t>
            </a:r>
            <a:r>
              <a:rPr lang="zh-CN" altLang="zh-CN" dirty="0"/>
              <a:t>：表示一个存储在会话状态中的值。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1650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9.1.2 </a:t>
            </a:r>
            <a:r>
              <a:rPr lang="zh-CN" altLang="en-US" dirty="0"/>
              <a:t>利用</a:t>
            </a:r>
            <a:r>
              <a:rPr lang="en-US" altLang="zh-CN" dirty="0" err="1"/>
              <a:t>SqlDataSource</a:t>
            </a:r>
            <a:r>
              <a:rPr lang="zh-CN" altLang="en-US" dirty="0"/>
              <a:t>控件管理数据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 err="1" smtClean="0">
                <a:latin typeface="Times New Roman"/>
              </a:rPr>
              <a:t>SqlDataSource</a:t>
            </a:r>
            <a:r>
              <a:rPr lang="zh-CN" altLang="zh-CN" kern="100" dirty="0">
                <a:latin typeface="Times New Roman"/>
              </a:rPr>
              <a:t>控件在配置数据源时除了可以设定</a:t>
            </a:r>
            <a:r>
              <a:rPr lang="en-US" altLang="zh-CN" kern="100" dirty="0">
                <a:latin typeface="Times New Roman"/>
              </a:rPr>
              <a:t>Select</a:t>
            </a:r>
            <a:r>
              <a:rPr lang="zh-CN" altLang="zh-CN" kern="100" dirty="0">
                <a:latin typeface="Times New Roman"/>
              </a:rPr>
              <a:t>语句外，还可组合</a:t>
            </a:r>
            <a:r>
              <a:rPr lang="en-US" altLang="zh-CN" kern="100" dirty="0">
                <a:latin typeface="Times New Roman"/>
              </a:rPr>
              <a:t>Insert</a:t>
            </a:r>
            <a:r>
              <a:rPr lang="zh-CN" altLang="zh-CN" kern="100" dirty="0">
                <a:latin typeface="Times New Roman"/>
              </a:rPr>
              <a:t>、</a:t>
            </a:r>
            <a:r>
              <a:rPr lang="en-US" altLang="zh-CN" kern="100" dirty="0">
                <a:latin typeface="Times New Roman"/>
              </a:rPr>
              <a:t>Update</a:t>
            </a:r>
            <a:r>
              <a:rPr lang="zh-CN" altLang="zh-CN" kern="100" dirty="0">
                <a:latin typeface="Times New Roman"/>
              </a:rPr>
              <a:t>和</a:t>
            </a:r>
            <a:r>
              <a:rPr lang="en-US" altLang="zh-CN" kern="100" dirty="0">
                <a:latin typeface="Times New Roman"/>
              </a:rPr>
              <a:t>Delete</a:t>
            </a:r>
            <a:r>
              <a:rPr lang="zh-CN" altLang="zh-CN" kern="100" dirty="0">
                <a:latin typeface="Times New Roman"/>
              </a:rPr>
              <a:t>语句。</a:t>
            </a:r>
            <a:r>
              <a:rPr lang="en-US" altLang="zh-CN" kern="100" dirty="0">
                <a:latin typeface="Times New Roman"/>
              </a:rPr>
              <a:t>Select</a:t>
            </a:r>
            <a:r>
              <a:rPr lang="zh-CN" altLang="zh-CN" kern="100" dirty="0">
                <a:latin typeface="Times New Roman"/>
              </a:rPr>
              <a:t>语句在网页显示数据时即被执行，不需要手动调用相应的方法，而</a:t>
            </a:r>
            <a:r>
              <a:rPr lang="en-US" altLang="zh-CN" kern="100" dirty="0">
                <a:latin typeface="Times New Roman"/>
              </a:rPr>
              <a:t>Insert</a:t>
            </a:r>
            <a:r>
              <a:rPr lang="zh-CN" altLang="zh-CN" kern="100" dirty="0">
                <a:latin typeface="Times New Roman"/>
              </a:rPr>
              <a:t>、</a:t>
            </a:r>
            <a:r>
              <a:rPr lang="en-US" altLang="zh-CN" kern="100" dirty="0">
                <a:latin typeface="Times New Roman"/>
              </a:rPr>
              <a:t>Update</a:t>
            </a:r>
            <a:r>
              <a:rPr lang="zh-CN" altLang="zh-CN" kern="100" dirty="0">
                <a:latin typeface="Times New Roman"/>
              </a:rPr>
              <a:t>和</a:t>
            </a:r>
            <a:r>
              <a:rPr lang="en-US" altLang="zh-CN" kern="100" dirty="0">
                <a:latin typeface="Times New Roman"/>
              </a:rPr>
              <a:t>Delete</a:t>
            </a:r>
            <a:r>
              <a:rPr lang="zh-CN" altLang="zh-CN" kern="100" dirty="0">
                <a:latin typeface="Times New Roman"/>
              </a:rPr>
              <a:t>语句必须调用相应的方法才能被执行。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6105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9.2 </a:t>
            </a:r>
            <a:r>
              <a:rPr lang="en-US" altLang="zh-CN" b="1" dirty="0" err="1"/>
              <a:t>ListControl</a:t>
            </a:r>
            <a:r>
              <a:rPr lang="zh-CN" altLang="zh-CN" b="1" dirty="0"/>
              <a:t>类控件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 err="1"/>
              <a:t>ListControl</a:t>
            </a:r>
            <a:r>
              <a:rPr lang="en-US" altLang="zh-CN" dirty="0"/>
              <a:t> </a:t>
            </a:r>
            <a:r>
              <a:rPr lang="zh-CN" altLang="zh-CN" dirty="0"/>
              <a:t>类的属性允许您指定用</a:t>
            </a:r>
            <a:r>
              <a:rPr lang="en-US" altLang="zh-CN" dirty="0" err="1"/>
              <a:t>DataSource</a:t>
            </a:r>
            <a:r>
              <a:rPr lang="zh-CN" altLang="zh-CN" dirty="0"/>
              <a:t>来填充列表控件的数据源。使用</a:t>
            </a:r>
            <a:r>
              <a:rPr lang="en-US" altLang="zh-CN" dirty="0" err="1"/>
              <a:t>DataSource</a:t>
            </a:r>
            <a:r>
              <a:rPr lang="zh-CN" altLang="zh-CN" dirty="0"/>
              <a:t>属性指定要绑定到列表控件的数据源。如果数据源包含多个表，请使用</a:t>
            </a:r>
            <a:r>
              <a:rPr lang="en-US" altLang="zh-CN" dirty="0" err="1"/>
              <a:t>DataMember</a:t>
            </a:r>
            <a:r>
              <a:rPr lang="zh-CN" altLang="zh-CN" dirty="0"/>
              <a:t>属性指定要使用的表。通过分别设置</a:t>
            </a:r>
            <a:r>
              <a:rPr lang="en-US" altLang="zh-CN" dirty="0" err="1"/>
              <a:t>DataTextField</a:t>
            </a:r>
            <a:r>
              <a:rPr lang="en-US" altLang="zh-CN" dirty="0"/>
              <a:t> </a:t>
            </a:r>
            <a:r>
              <a:rPr lang="zh-CN" altLang="zh-CN" dirty="0"/>
              <a:t>和</a:t>
            </a:r>
            <a:r>
              <a:rPr lang="en-US" altLang="zh-CN" dirty="0" err="1"/>
              <a:t>DataValueField</a:t>
            </a:r>
            <a:r>
              <a:rPr lang="en-US" altLang="zh-CN" dirty="0"/>
              <a:t> </a:t>
            </a:r>
            <a:r>
              <a:rPr lang="zh-CN" altLang="zh-CN" dirty="0"/>
              <a:t>属性，可以将数据源中的不同字段绑定到列表控件项的</a:t>
            </a:r>
            <a:r>
              <a:rPr lang="en-US" altLang="zh-CN" dirty="0" err="1"/>
              <a:t>ListItem.Text</a:t>
            </a:r>
            <a:r>
              <a:rPr lang="zh-CN" altLang="zh-CN" dirty="0"/>
              <a:t>和</a:t>
            </a:r>
            <a:r>
              <a:rPr lang="en-US" altLang="zh-CN" dirty="0" err="1"/>
              <a:t>ListItem.Value</a:t>
            </a:r>
            <a:r>
              <a:rPr lang="zh-CN" altLang="zh-CN" dirty="0"/>
              <a:t>属性。通过设置</a:t>
            </a:r>
            <a:r>
              <a:rPr lang="en-US" altLang="zh-CN" dirty="0" err="1"/>
              <a:t>DataTextFormatString</a:t>
            </a:r>
            <a:r>
              <a:rPr lang="zh-CN" altLang="zh-CN" dirty="0"/>
              <a:t>属性，可以设定列表控件中每一项的显示文本的格式。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93686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 </a:t>
            </a:r>
            <a:endParaRPr lang="zh-CN" altLang="zh-CN" dirty="0"/>
          </a:p>
          <a:p>
            <a:r>
              <a:rPr lang="zh-CN" altLang="zh-CN" dirty="0"/>
              <a:t>与数据库数据显示有关的属性主要包括：</a:t>
            </a:r>
            <a:r>
              <a:rPr lang="en-US" altLang="zh-CN" dirty="0" err="1"/>
              <a:t>AppendDataBoundItem</a:t>
            </a:r>
            <a:r>
              <a:rPr lang="zh-CN" altLang="zh-CN" dirty="0"/>
              <a:t>、</a:t>
            </a:r>
            <a:r>
              <a:rPr lang="en-US" altLang="zh-CN" dirty="0" err="1"/>
              <a:t>DataSourceID</a:t>
            </a:r>
            <a:r>
              <a:rPr lang="zh-CN" altLang="zh-CN" dirty="0"/>
              <a:t>、</a:t>
            </a:r>
            <a:r>
              <a:rPr lang="en-US" altLang="zh-CN" dirty="0" err="1"/>
              <a:t>DataSource</a:t>
            </a:r>
            <a:r>
              <a:rPr lang="zh-CN" altLang="zh-CN" dirty="0"/>
              <a:t>、</a:t>
            </a:r>
            <a:r>
              <a:rPr lang="en-US" altLang="zh-CN" dirty="0" err="1"/>
              <a:t>DataTextField</a:t>
            </a:r>
            <a:r>
              <a:rPr lang="zh-CN" altLang="zh-CN" dirty="0"/>
              <a:t>、</a:t>
            </a:r>
            <a:r>
              <a:rPr lang="en-US" altLang="zh-CN" dirty="0" err="1"/>
              <a:t>DataValueField</a:t>
            </a:r>
            <a:r>
              <a:rPr lang="zh-CN" altLang="zh-CN" dirty="0"/>
              <a:t>。</a:t>
            </a:r>
          </a:p>
          <a:p>
            <a:r>
              <a:rPr lang="en-US" altLang="zh-CN" dirty="0" err="1"/>
              <a:t>AppendDataBoundItem</a:t>
            </a:r>
            <a:r>
              <a:rPr lang="zh-CN" altLang="zh-CN" dirty="0"/>
              <a:t>用于将数据绑定项追加到静态声明的列表项上；</a:t>
            </a:r>
          </a:p>
          <a:p>
            <a:r>
              <a:rPr lang="en-US" altLang="zh-CN" dirty="0" err="1"/>
              <a:t>DataTextField</a:t>
            </a:r>
            <a:r>
              <a:rPr lang="zh-CN" altLang="zh-CN" dirty="0"/>
              <a:t>绑定的字段用于显示列表项；</a:t>
            </a:r>
          </a:p>
          <a:p>
            <a:r>
              <a:rPr lang="en-US" altLang="zh-CN" dirty="0" err="1"/>
              <a:t>DataValueField</a:t>
            </a:r>
            <a:r>
              <a:rPr lang="zh-CN" altLang="zh-CN" dirty="0"/>
              <a:t>绑定的字段用于设置列表项的值。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62293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</TotalTime>
  <Words>2046</Words>
  <Application>Microsoft Office PowerPoint</Application>
  <PresentationFormat>全屏显示(4:3)</PresentationFormat>
  <Paragraphs>170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凸显</vt:lpstr>
      <vt:lpstr>第9章  数据绑定 </vt:lpstr>
      <vt:lpstr>教学目标</vt:lpstr>
      <vt:lpstr>9.1 数据源控件 </vt:lpstr>
      <vt:lpstr>9.1.1 SqlDataSource控件</vt:lpstr>
      <vt:lpstr>PowerPoint 演示文稿</vt:lpstr>
      <vt:lpstr>SqlDataSource的参数绑定 </vt:lpstr>
      <vt:lpstr>9.1.2 利用SqlDataSource控件管理数据 </vt:lpstr>
      <vt:lpstr>9.2 ListControl类控件 </vt:lpstr>
      <vt:lpstr>PowerPoint 演示文稿</vt:lpstr>
      <vt:lpstr>实例9-3 DropDownList和SqlDataSource结合显示数据</vt:lpstr>
      <vt:lpstr>PowerPoint 演示文稿</vt:lpstr>
      <vt:lpstr>9.3 GridViw控件</vt:lpstr>
      <vt:lpstr>PowerPoint 演示文稿</vt:lpstr>
      <vt:lpstr>9.3.1 GridView控件常用的属性、方法和事件</vt:lpstr>
      <vt:lpstr>PowerPoint 演示文稿</vt:lpstr>
      <vt:lpstr>PowerPoint 演示文稿</vt:lpstr>
      <vt:lpstr>实例9-3 GridView和SqlDataSource结合显示数据</vt:lpstr>
      <vt:lpstr>9.3.2自定义GridView控件的列</vt:lpstr>
      <vt:lpstr>PowerPoint 演示文稿</vt:lpstr>
      <vt:lpstr>9.3.4利用GridView编辑、删除数据 </vt:lpstr>
      <vt:lpstr>PowerPoint 演示文稿</vt:lpstr>
      <vt:lpstr>9.3.5利用GridView跨网页提交数据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第9章  数据绑定 </dc:title>
  <cp:lastModifiedBy>USER</cp:lastModifiedBy>
  <cp:revision>3</cp:revision>
  <dcterms:modified xsi:type="dcterms:W3CDTF">2017-04-17T09:57:16Z</dcterms:modified>
</cp:coreProperties>
</file>