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21"/>
  </p:notesMasterIdLst>
  <p:sldIdLst>
    <p:sldId id="620" r:id="rId2"/>
    <p:sldId id="624" r:id="rId3"/>
    <p:sldId id="628" r:id="rId4"/>
    <p:sldId id="629" r:id="rId5"/>
    <p:sldId id="630" r:id="rId6"/>
    <p:sldId id="631" r:id="rId7"/>
    <p:sldId id="632" r:id="rId8"/>
    <p:sldId id="634" r:id="rId9"/>
    <p:sldId id="633" r:id="rId10"/>
    <p:sldId id="636" r:id="rId11"/>
    <p:sldId id="635" r:id="rId12"/>
    <p:sldId id="637" r:id="rId13"/>
    <p:sldId id="639" r:id="rId14"/>
    <p:sldId id="640" r:id="rId15"/>
    <p:sldId id="641" r:id="rId16"/>
    <p:sldId id="642" r:id="rId17"/>
    <p:sldId id="643" r:id="rId18"/>
    <p:sldId id="646" r:id="rId19"/>
    <p:sldId id="64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8F89"/>
    <a:srgbClr val="FFBFEA"/>
    <a:srgbClr val="61FF61"/>
    <a:srgbClr val="CCECFF"/>
    <a:srgbClr val="FFF8B7"/>
    <a:srgbClr val="0000CC"/>
    <a:srgbClr val="969696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9" autoAdjust="0"/>
    <p:restoredTop sz="94718" autoAdjust="0"/>
  </p:normalViewPr>
  <p:slideViewPr>
    <p:cSldViewPr>
      <p:cViewPr varScale="1">
        <p:scale>
          <a:sx n="88" d="100"/>
          <a:sy n="88" d="100"/>
        </p:scale>
        <p:origin x="-42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fld id="{40FE59A1-CFB8-4A89-A6BE-1A3F52A98C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62469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fld id="{3FD43353-5E0D-489A-8542-A40C60925F20}" type="datetime1">
              <a:rPr lang="zh-CN" altLang="en-US"/>
              <a:pPr/>
              <a:t>2014-5-26</a:t>
            </a:fld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fld id="{FF9DE897-D44C-46E8-9A15-FC7A43C9D000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5378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1537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8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538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88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93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5394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6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5368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15369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>
                  <a:gd name="T0" fmla="*/ 794 w 794"/>
                  <a:gd name="T1" fmla="*/ 395 h 414"/>
                  <a:gd name="T2" fmla="*/ 710 w 794"/>
                  <a:gd name="T3" fmla="*/ 318 h 414"/>
                  <a:gd name="T4" fmla="*/ 556 w 794"/>
                  <a:gd name="T5" fmla="*/ 210 h 414"/>
                  <a:gd name="T6" fmla="*/ 71 w 794"/>
                  <a:gd name="T7" fmla="*/ 0 h 414"/>
                  <a:gd name="T8" fmla="*/ 23 w 794"/>
                  <a:gd name="T9" fmla="*/ 20 h 414"/>
                  <a:gd name="T10" fmla="*/ 0 w 794"/>
                  <a:gd name="T11" fmla="*/ 83 h 414"/>
                  <a:gd name="T12" fmla="*/ 28 w 794"/>
                  <a:gd name="T13" fmla="*/ 155 h 414"/>
                  <a:gd name="T14" fmla="*/ 570 w 794"/>
                  <a:gd name="T15" fmla="*/ 409 h 414"/>
                  <a:gd name="T16" fmla="*/ 689 w 794"/>
                  <a:gd name="T17" fmla="*/ 393 h 414"/>
                  <a:gd name="T18" fmla="*/ 785 w 794"/>
                  <a:gd name="T19" fmla="*/ 414 h 414"/>
                  <a:gd name="T20" fmla="*/ 794 w 794"/>
                  <a:gd name="T21" fmla="*/ 395 h 414"/>
                  <a:gd name="T22" fmla="*/ 794 w 794"/>
                  <a:gd name="T23" fmla="*/ 39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Freeform 10"/>
              <p:cNvSpPr>
                <a:spLocks/>
              </p:cNvSpPr>
              <p:nvPr userDrawn="1"/>
            </p:nvSpPr>
            <p:spPr bwMode="auto">
              <a:xfrm>
                <a:off x="166" y="261"/>
                <a:ext cx="2244" cy="1007"/>
              </a:xfrm>
              <a:custGeom>
                <a:avLst/>
                <a:gdLst>
                  <a:gd name="T0" fmla="*/ 137 w 1586"/>
                  <a:gd name="T1" fmla="*/ 0 h 821"/>
                  <a:gd name="T2" fmla="*/ 1331 w 1586"/>
                  <a:gd name="T3" fmla="*/ 519 h 821"/>
                  <a:gd name="T4" fmla="*/ 1428 w 1586"/>
                  <a:gd name="T5" fmla="*/ 638 h 821"/>
                  <a:gd name="T6" fmla="*/ 1586 w 1586"/>
                  <a:gd name="T7" fmla="*/ 792 h 821"/>
                  <a:gd name="T8" fmla="*/ 1565 w 1586"/>
                  <a:gd name="T9" fmla="*/ 821 h 821"/>
                  <a:gd name="T10" fmla="*/ 1350 w 1586"/>
                  <a:gd name="T11" fmla="*/ 787 h 821"/>
                  <a:gd name="T12" fmla="*/ 1145 w 1586"/>
                  <a:gd name="T13" fmla="*/ 811 h 821"/>
                  <a:gd name="T14" fmla="*/ 42 w 1586"/>
                  <a:gd name="T15" fmla="*/ 298 h 821"/>
                  <a:gd name="T16" fmla="*/ 0 w 1586"/>
                  <a:gd name="T17" fmla="*/ 150 h 821"/>
                  <a:gd name="T18" fmla="*/ 46 w 1586"/>
                  <a:gd name="T19" fmla="*/ 32 h 821"/>
                  <a:gd name="T20" fmla="*/ 137 w 1586"/>
                  <a:gd name="T21" fmla="*/ 0 h 821"/>
                  <a:gd name="T22" fmla="*/ 137 w 1586"/>
                  <a:gd name="T23" fmla="*/ 0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auto">
              <a:xfrm>
                <a:off x="474" y="344"/>
                <a:ext cx="1488" cy="919"/>
              </a:xfrm>
              <a:custGeom>
                <a:avLst/>
                <a:gdLst>
                  <a:gd name="T0" fmla="*/ 0 w 1049"/>
                  <a:gd name="T1" fmla="*/ 325 h 747"/>
                  <a:gd name="T2" fmla="*/ 922 w 1049"/>
                  <a:gd name="T3" fmla="*/ 747 h 747"/>
                  <a:gd name="T4" fmla="*/ 939 w 1049"/>
                  <a:gd name="T5" fmla="*/ 534 h 747"/>
                  <a:gd name="T6" fmla="*/ 1049 w 1049"/>
                  <a:gd name="T7" fmla="*/ 422 h 747"/>
                  <a:gd name="T8" fmla="*/ 78 w 1049"/>
                  <a:gd name="T9" fmla="*/ 0 h 747"/>
                  <a:gd name="T10" fmla="*/ 0 w 1049"/>
                  <a:gd name="T11" fmla="*/ 127 h 747"/>
                  <a:gd name="T12" fmla="*/ 0 w 1049"/>
                  <a:gd name="T13" fmla="*/ 325 h 747"/>
                  <a:gd name="T14" fmla="*/ 0 w 1049"/>
                  <a:gd name="T15" fmla="*/ 325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5372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15373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4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5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6" cy="614"/>
                </a:xfrm>
                <a:custGeom>
                  <a:avLst/>
                  <a:gdLst>
                    <a:gd name="T0" fmla="*/ 100 w 1190"/>
                    <a:gd name="T1" fmla="*/ 0 h 500"/>
                    <a:gd name="T2" fmla="*/ 1190 w 1190"/>
                    <a:gd name="T3" fmla="*/ 490 h 500"/>
                    <a:gd name="T4" fmla="*/ 1076 w 1190"/>
                    <a:gd name="T5" fmla="*/ 500 h 500"/>
                    <a:gd name="T6" fmla="*/ 0 w 1190"/>
                    <a:gd name="T7" fmla="*/ 27 h 500"/>
                    <a:gd name="T8" fmla="*/ 100 w 1190"/>
                    <a:gd name="T9" fmla="*/ 0 h 500"/>
                    <a:gd name="T10" fmla="*/ 100 w 1190"/>
                    <a:gd name="T11" fmla="*/ 0 h 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6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7" cy="410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7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1" cy="364"/>
                </a:xfrm>
                <a:custGeom>
                  <a:avLst/>
                  <a:gdLst>
                    <a:gd name="T0" fmla="*/ 14 w 489"/>
                    <a:gd name="T1" fmla="*/ 34 h 296"/>
                    <a:gd name="T2" fmla="*/ 160 w 489"/>
                    <a:gd name="T3" fmla="*/ 66 h 296"/>
                    <a:gd name="T4" fmla="*/ 324 w 489"/>
                    <a:gd name="T5" fmla="*/ 137 h 296"/>
                    <a:gd name="T6" fmla="*/ 440 w 489"/>
                    <a:gd name="T7" fmla="*/ 243 h 296"/>
                    <a:gd name="T8" fmla="*/ 326 w 489"/>
                    <a:gd name="T9" fmla="*/ 230 h 296"/>
                    <a:gd name="T10" fmla="*/ 139 w 489"/>
                    <a:gd name="T11" fmla="*/ 146 h 296"/>
                    <a:gd name="T12" fmla="*/ 50 w 489"/>
                    <a:gd name="T13" fmla="*/ 80 h 296"/>
                    <a:gd name="T14" fmla="*/ 107 w 489"/>
                    <a:gd name="T15" fmla="*/ 163 h 296"/>
                    <a:gd name="T16" fmla="*/ 272 w 489"/>
                    <a:gd name="T17" fmla="*/ 270 h 296"/>
                    <a:gd name="T18" fmla="*/ 466 w 489"/>
                    <a:gd name="T19" fmla="*/ 296 h 296"/>
                    <a:gd name="T20" fmla="*/ 489 w 489"/>
                    <a:gd name="T21" fmla="*/ 224 h 296"/>
                    <a:gd name="T22" fmla="*/ 394 w 489"/>
                    <a:gd name="T23" fmla="*/ 120 h 296"/>
                    <a:gd name="T24" fmla="*/ 170 w 489"/>
                    <a:gd name="T25" fmla="*/ 17 h 296"/>
                    <a:gd name="T26" fmla="*/ 0 w 489"/>
                    <a:gd name="T27" fmla="*/ 0 h 296"/>
                    <a:gd name="T28" fmla="*/ 14 w 489"/>
                    <a:gd name="T29" fmla="*/ 34 h 296"/>
                    <a:gd name="T30" fmla="*/ 14 w 489"/>
                    <a:gd name="T31" fmla="*/ 34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389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>
                <a:gd name="T0" fmla="*/ 0 w 560"/>
                <a:gd name="T1" fmla="*/ 32 h 240"/>
                <a:gd name="T2" fmla="*/ 280 w 560"/>
                <a:gd name="T3" fmla="*/ 144 h 240"/>
                <a:gd name="T4" fmla="*/ 448 w 560"/>
                <a:gd name="T5" fmla="*/ 16 h 240"/>
                <a:gd name="T6" fmla="*/ 560 w 560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重庆电子工程职业学院计算机学院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9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21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38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277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5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8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10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77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2016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46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>
              <a:gd name="T0" fmla="*/ 3338 w 3668"/>
              <a:gd name="T1" fmla="*/ 288 h 943"/>
              <a:gd name="T2" fmla="*/ 3194 w 3668"/>
              <a:gd name="T3" fmla="*/ 258 h 943"/>
              <a:gd name="T4" fmla="*/ 2816 w 3668"/>
              <a:gd name="T5" fmla="*/ 234 h 943"/>
              <a:gd name="T6" fmla="*/ 2330 w 3668"/>
              <a:gd name="T7" fmla="*/ 306 h 943"/>
              <a:gd name="T8" fmla="*/ 2372 w 3668"/>
              <a:gd name="T9" fmla="*/ 258 h 943"/>
              <a:gd name="T10" fmla="*/ 2624 w 3668"/>
              <a:gd name="T11" fmla="*/ 132 h 943"/>
              <a:gd name="T12" fmla="*/ 2707 w 3668"/>
              <a:gd name="T13" fmla="*/ 24 h 943"/>
              <a:gd name="T14" fmla="*/ 2642 w 3668"/>
              <a:gd name="T15" fmla="*/ 12 h 943"/>
              <a:gd name="T16" fmla="*/ 2515 w 3668"/>
              <a:gd name="T17" fmla="*/ 54 h 943"/>
              <a:gd name="T18" fmla="*/ 2324 w 3668"/>
              <a:gd name="T19" fmla="*/ 66 h 943"/>
              <a:gd name="T20" fmla="*/ 2101 w 3668"/>
              <a:gd name="T21" fmla="*/ 90 h 943"/>
              <a:gd name="T22" fmla="*/ 1855 w 3668"/>
              <a:gd name="T23" fmla="*/ 228 h 943"/>
              <a:gd name="T24" fmla="*/ 1591 w 3668"/>
              <a:gd name="T25" fmla="*/ 337 h 943"/>
              <a:gd name="T26" fmla="*/ 1459 w 3668"/>
              <a:gd name="T27" fmla="*/ 379 h 943"/>
              <a:gd name="T28" fmla="*/ 1417 w 3668"/>
              <a:gd name="T29" fmla="*/ 361 h 943"/>
              <a:gd name="T30" fmla="*/ 1363 w 3668"/>
              <a:gd name="T31" fmla="*/ 331 h 943"/>
              <a:gd name="T32" fmla="*/ 1344 w 3668"/>
              <a:gd name="T33" fmla="*/ 312 h 943"/>
              <a:gd name="T34" fmla="*/ 1290 w 3668"/>
              <a:gd name="T35" fmla="*/ 288 h 943"/>
              <a:gd name="T36" fmla="*/ 1230 w 3668"/>
              <a:gd name="T37" fmla="*/ 252 h 943"/>
              <a:gd name="T38" fmla="*/ 1119 w 3668"/>
              <a:gd name="T39" fmla="*/ 227 h 943"/>
              <a:gd name="T40" fmla="*/ 1320 w 3668"/>
              <a:gd name="T41" fmla="*/ 438 h 943"/>
              <a:gd name="T42" fmla="*/ 960 w 3668"/>
              <a:gd name="T43" fmla="*/ 558 h 943"/>
              <a:gd name="T44" fmla="*/ 474 w 3668"/>
              <a:gd name="T45" fmla="*/ 630 h 943"/>
              <a:gd name="T46" fmla="*/ 132 w 3668"/>
              <a:gd name="T47" fmla="*/ 781 h 943"/>
              <a:gd name="T48" fmla="*/ 234 w 3668"/>
              <a:gd name="T49" fmla="*/ 847 h 943"/>
              <a:gd name="T50" fmla="*/ 925 w 3668"/>
              <a:gd name="T51" fmla="*/ 739 h 943"/>
              <a:gd name="T52" fmla="*/ 637 w 3668"/>
              <a:gd name="T53" fmla="*/ 925 h 943"/>
              <a:gd name="T54" fmla="*/ 1405 w 3668"/>
              <a:gd name="T55" fmla="*/ 943 h 943"/>
              <a:gd name="T56" fmla="*/ 1447 w 3668"/>
              <a:gd name="T57" fmla="*/ 943 h 943"/>
              <a:gd name="T58" fmla="*/ 2888 w 3668"/>
              <a:gd name="T59" fmla="*/ 859 h 943"/>
              <a:gd name="T60" fmla="*/ 2582 w 3668"/>
              <a:gd name="T61" fmla="*/ 708 h 943"/>
              <a:gd name="T62" fmla="*/ 2299 w 3668"/>
              <a:gd name="T63" fmla="*/ 606 h 943"/>
              <a:gd name="T64" fmla="*/ 2606 w 3668"/>
              <a:gd name="T65" fmla="*/ 588 h 943"/>
              <a:gd name="T66" fmla="*/ 3001 w 3668"/>
              <a:gd name="T67" fmla="*/ 582 h 943"/>
              <a:gd name="T68" fmla="*/ 3452 w 3668"/>
              <a:gd name="T69" fmla="*/ 438 h 943"/>
              <a:gd name="T70" fmla="*/ 3668 w 3668"/>
              <a:gd name="T71" fmla="*/ 312 h 943"/>
              <a:gd name="T72" fmla="*/ 3482 w 3668"/>
              <a:gd name="T73" fmla="*/ 300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401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>
              <a:gd name="T0" fmla="*/ 1814 w 2828"/>
              <a:gd name="T1" fmla="*/ 606 h 2366"/>
              <a:gd name="T2" fmla="*/ 1615 w 2828"/>
              <a:gd name="T3" fmla="*/ 252 h 2366"/>
              <a:gd name="T4" fmla="*/ 1345 w 2828"/>
              <a:gd name="T5" fmla="*/ 132 h 2366"/>
              <a:gd name="T6" fmla="*/ 1381 w 2828"/>
              <a:gd name="T7" fmla="*/ 492 h 2366"/>
              <a:gd name="T8" fmla="*/ 955 w 2828"/>
              <a:gd name="T9" fmla="*/ 221 h 2366"/>
              <a:gd name="T10" fmla="*/ 877 w 2828"/>
              <a:gd name="T11" fmla="*/ 161 h 2366"/>
              <a:gd name="T12" fmla="*/ 841 w 2828"/>
              <a:gd name="T13" fmla="*/ 167 h 2366"/>
              <a:gd name="T14" fmla="*/ 720 w 2828"/>
              <a:gd name="T15" fmla="*/ 161 h 2366"/>
              <a:gd name="T16" fmla="*/ 613 w 2828"/>
              <a:gd name="T17" fmla="*/ 144 h 2366"/>
              <a:gd name="T18" fmla="*/ 492 w 2828"/>
              <a:gd name="T19" fmla="*/ 161 h 2366"/>
              <a:gd name="T20" fmla="*/ 432 w 2828"/>
              <a:gd name="T21" fmla="*/ 150 h 2366"/>
              <a:gd name="T22" fmla="*/ 342 w 2828"/>
              <a:gd name="T23" fmla="*/ 138 h 2366"/>
              <a:gd name="T24" fmla="*/ 246 w 2828"/>
              <a:gd name="T25" fmla="*/ 126 h 2366"/>
              <a:gd name="T26" fmla="*/ 174 w 2828"/>
              <a:gd name="T27" fmla="*/ 114 h 2366"/>
              <a:gd name="T28" fmla="*/ 216 w 2828"/>
              <a:gd name="T29" fmla="*/ 240 h 2366"/>
              <a:gd name="T30" fmla="*/ 607 w 2828"/>
              <a:gd name="T31" fmla="*/ 588 h 2366"/>
              <a:gd name="T32" fmla="*/ 1177 w 2828"/>
              <a:gd name="T33" fmla="*/ 817 h 2366"/>
              <a:gd name="T34" fmla="*/ 972 w 2828"/>
              <a:gd name="T35" fmla="*/ 871 h 2366"/>
              <a:gd name="T36" fmla="*/ 492 w 2828"/>
              <a:gd name="T37" fmla="*/ 1111 h 2366"/>
              <a:gd name="T38" fmla="*/ 276 w 2828"/>
              <a:gd name="T39" fmla="*/ 1441 h 2366"/>
              <a:gd name="T40" fmla="*/ 42 w 2828"/>
              <a:gd name="T41" fmla="*/ 1441 h 2366"/>
              <a:gd name="T42" fmla="*/ 367 w 2828"/>
              <a:gd name="T43" fmla="*/ 1585 h 2366"/>
              <a:gd name="T44" fmla="*/ 949 w 2828"/>
              <a:gd name="T45" fmla="*/ 1712 h 2366"/>
              <a:gd name="T46" fmla="*/ 1519 w 2828"/>
              <a:gd name="T47" fmla="*/ 1537 h 2366"/>
              <a:gd name="T48" fmla="*/ 1735 w 2828"/>
              <a:gd name="T49" fmla="*/ 1513 h 2366"/>
              <a:gd name="T50" fmla="*/ 1723 w 2828"/>
              <a:gd name="T51" fmla="*/ 1802 h 2366"/>
              <a:gd name="T52" fmla="*/ 2042 w 2828"/>
              <a:gd name="T53" fmla="*/ 2229 h 2366"/>
              <a:gd name="T54" fmla="*/ 2191 w 2828"/>
              <a:gd name="T55" fmla="*/ 2133 h 2366"/>
              <a:gd name="T56" fmla="*/ 2270 w 2828"/>
              <a:gd name="T57" fmla="*/ 1970 h 2366"/>
              <a:gd name="T58" fmla="*/ 2233 w 2828"/>
              <a:gd name="T59" fmla="*/ 1573 h 2366"/>
              <a:gd name="T60" fmla="*/ 2294 w 2828"/>
              <a:gd name="T61" fmla="*/ 1483 h 2366"/>
              <a:gd name="T62" fmla="*/ 2588 w 2828"/>
              <a:gd name="T63" fmla="*/ 1688 h 2366"/>
              <a:gd name="T64" fmla="*/ 2695 w 2828"/>
              <a:gd name="T65" fmla="*/ 1682 h 2366"/>
              <a:gd name="T66" fmla="*/ 2588 w 2828"/>
              <a:gd name="T67" fmla="*/ 1543 h 2366"/>
              <a:gd name="T68" fmla="*/ 2510 w 2828"/>
              <a:gd name="T69" fmla="*/ 1357 h 2366"/>
              <a:gd name="T70" fmla="*/ 2354 w 2828"/>
              <a:gd name="T71" fmla="*/ 1184 h 2366"/>
              <a:gd name="T72" fmla="*/ 2102 w 2828"/>
              <a:gd name="T73" fmla="*/ 931 h 2366"/>
              <a:gd name="T74" fmla="*/ 2137 w 2828"/>
              <a:gd name="T75" fmla="*/ 907 h 2366"/>
              <a:gd name="T76" fmla="*/ 2215 w 2828"/>
              <a:gd name="T77" fmla="*/ 871 h 2366"/>
              <a:gd name="T78" fmla="*/ 2324 w 2828"/>
              <a:gd name="T79" fmla="*/ 817 h 2366"/>
              <a:gd name="T80" fmla="*/ 2372 w 2828"/>
              <a:gd name="T81" fmla="*/ 787 h 2366"/>
              <a:gd name="T82" fmla="*/ 2078 w 2828"/>
              <a:gd name="T83" fmla="*/ 865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effectLst/>
              </a:rPr>
              <a:t>第</a:t>
            </a:r>
            <a:r>
              <a:rPr lang="en-US" altLang="zh-CN" dirty="0" smtClean="0">
                <a:effectLst/>
              </a:rPr>
              <a:t>2</a:t>
            </a:r>
            <a:r>
              <a:rPr lang="zh-CN" altLang="en-US" dirty="0" smtClean="0">
                <a:effectLst/>
              </a:rPr>
              <a:t>讲   </a:t>
            </a:r>
            <a:r>
              <a:rPr lang="en-US" altLang="zh-CN" dirty="0">
                <a:effectLst/>
              </a:rPr>
              <a:t>Internet</a:t>
            </a:r>
            <a:r>
              <a:rPr lang="zh-CN" altLang="en-US" dirty="0">
                <a:effectLst/>
              </a:rPr>
              <a:t>操作应用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rgbClr val="00B05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isou.com/" TargetMode="External"/><Relationship Id="rId3" Type="http://schemas.openxmlformats.org/officeDocument/2006/relationships/hyperlink" Target="http://www.google.com.hk/" TargetMode="External"/><Relationship Id="rId7" Type="http://schemas.openxmlformats.org/officeDocument/2006/relationships/hyperlink" Target="http://dir.sogou.com/" TargetMode="External"/><Relationship Id="rId2" Type="http://schemas.openxmlformats.org/officeDocument/2006/relationships/hyperlink" Target="http://www.baidu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earch.sina.com.cn/" TargetMode="External"/><Relationship Id="rId5" Type="http://schemas.openxmlformats.org/officeDocument/2006/relationships/hyperlink" Target="http://so.166.com/" TargetMode="External"/><Relationship Id="rId4" Type="http://schemas.openxmlformats.org/officeDocument/2006/relationships/hyperlink" Target="http://gbchinese.yahoo.com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63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916832"/>
            <a:ext cx="8534400" cy="1944216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7</a:t>
            </a:r>
            <a:r>
              <a:rPr lang="zh-CN" altLang="en-US" sz="4000" dirty="0" smtClean="0"/>
              <a:t>章  </a:t>
            </a:r>
            <a:r>
              <a:rPr lang="en-US" altLang="zh-CN" sz="4000" dirty="0" smtClean="0"/>
              <a:t>Internet</a:t>
            </a:r>
            <a:r>
              <a:rPr lang="zh-CN" altLang="en-US" sz="4000" dirty="0" smtClean="0"/>
              <a:t>操作应用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2800" dirty="0" smtClean="0">
                <a:solidFill>
                  <a:srgbClr val="00B050"/>
                </a:solidFill>
              </a:rPr>
              <a:t>第</a:t>
            </a:r>
            <a:r>
              <a:rPr lang="en-US" altLang="zh-CN" sz="28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讲  </a:t>
            </a:r>
            <a:r>
              <a:rPr lang="en-US" altLang="zh-CN" sz="2800" dirty="0">
                <a:solidFill>
                  <a:srgbClr val="00B050"/>
                </a:solidFill>
              </a:rPr>
              <a:t>Internet</a:t>
            </a:r>
            <a:r>
              <a:rPr lang="zh-CN" altLang="en-US" sz="2800" dirty="0">
                <a:solidFill>
                  <a:srgbClr val="00B050"/>
                </a:solidFill>
              </a:rPr>
              <a:t>操作应用</a:t>
            </a:r>
            <a:r>
              <a:rPr lang="en-US" altLang="zh-CN" sz="2800" smtClean="0">
                <a:solidFill>
                  <a:srgbClr val="00B050"/>
                </a:solidFill>
              </a:rPr>
              <a:t>(1)</a:t>
            </a:r>
            <a:endParaRPr lang="zh-CN" altLang="en-US" sz="1800" dirty="0">
              <a:solidFill>
                <a:srgbClr val="00B050"/>
              </a:solidFill>
            </a:endParaRP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4365104"/>
            <a:ext cx="6032500" cy="685056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altLang="zh-CN" dirty="0" smtClean="0"/>
              <a:t>IE</a:t>
            </a:r>
            <a:r>
              <a:rPr lang="zh-CN" altLang="en-US" dirty="0" smtClean="0"/>
              <a:t>上网冲浪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信息检索</a:t>
            </a:r>
            <a:endParaRPr lang="en-US" altLang="zh-CN" dirty="0"/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7：</a:t>
            </a:r>
            <a:r>
              <a:rPr lang="zh-CN" altLang="en-US" dirty="0" smtClean="0"/>
              <a:t>用</a:t>
            </a:r>
            <a:r>
              <a:rPr lang="zh-CN" altLang="en-US" dirty="0"/>
              <a:t>剪贴板转存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91440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选取</a:t>
            </a:r>
            <a:r>
              <a:rPr lang="zh-CN" altLang="en-US" dirty="0"/>
              <a:t>要保存的文本或图片。</a:t>
            </a:r>
          </a:p>
          <a:p>
            <a:pPr marL="91440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右</a:t>
            </a:r>
            <a:r>
              <a:rPr lang="zh-CN" altLang="en-US" dirty="0"/>
              <a:t>击选取的内容，在弹出的快捷菜单中选择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复制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选项。</a:t>
            </a:r>
          </a:p>
          <a:p>
            <a:pPr marL="914400" lvl="1" indent="-5143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将</a:t>
            </a:r>
            <a:r>
              <a:rPr lang="zh-CN" altLang="en-US" dirty="0"/>
              <a:t>复制的内容粘贴到目的地，例如</a:t>
            </a:r>
            <a:r>
              <a:rPr lang="en-US" altLang="zh-CN" dirty="0"/>
              <a:t>Word</a:t>
            </a:r>
            <a:r>
              <a:rPr lang="zh-CN" altLang="en-US" dirty="0"/>
              <a:t>文档、记事本等。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8：</a:t>
            </a:r>
            <a:r>
              <a:rPr lang="zh-CN" altLang="en-US" dirty="0" smtClean="0"/>
              <a:t>加快</a:t>
            </a:r>
            <a:r>
              <a:rPr lang="zh-CN" altLang="en-US" dirty="0"/>
              <a:t>网页的下载速度 </a:t>
            </a:r>
          </a:p>
        </p:txBody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4536752" cy="5113337"/>
          </a:xfrm>
          <a:ln/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进行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网上浏览的主要目的是获取文本信息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，可以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屏蔽掉图片、声音、动画和视频等内容，以加快网页的下载速度，方法如下：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单击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“工具”→“</a:t>
            </a:r>
            <a:r>
              <a:rPr lang="en-US" altLang="zh-CN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Internet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选项”命令，在弹出的对话框中单击“高级”选项卡，如图</a:t>
            </a:r>
            <a:r>
              <a:rPr lang="en-US" altLang="zh-CN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7-19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清除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“播放网页中的动画”、“播放网页中的声音”、“播放网页中的视频”、“显示图片”复选框前的复选标志。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单击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“确定”按钮。</a:t>
            </a:r>
          </a:p>
        </p:txBody>
      </p:sp>
      <p:pic>
        <p:nvPicPr>
          <p:cNvPr id="7127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278" y="1556792"/>
            <a:ext cx="3854202" cy="4648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9：</a:t>
            </a:r>
            <a:r>
              <a:rPr lang="zh-CN" altLang="en-US" dirty="0" smtClean="0"/>
              <a:t>设置</a:t>
            </a:r>
            <a:r>
              <a:rPr lang="zh-CN" altLang="en-US" dirty="0"/>
              <a:t>兼容性视图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4824784" cy="5113337"/>
          </a:xfrm>
          <a:ln/>
        </p:spPr>
        <p:txBody>
          <a:bodyPr/>
          <a:lstStyle/>
          <a:p>
            <a:pPr>
              <a:lnSpc>
                <a:spcPts val="28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en-US" altLang="zh-CN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IE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菜单的“工具”按钮，选择“兼容性视图设置”。在弹出的对话框中，勾选“在兼容性视图中显示所有网站”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28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只想让某些网站实现兼容性显示，可以把这些网站的网址添加到兼容性列表中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。在“添加此网站”文本框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中录入要添加的网站，单击“添加”按钮即可。这种设置可以对特定网站实现兼容性显示。</a:t>
            </a:r>
          </a:p>
          <a:p>
            <a:pPr>
              <a:lnSpc>
                <a:spcPts val="2800"/>
              </a:lnSpc>
              <a:buFont typeface="+mj-ea"/>
              <a:buAutoNum type="circleNumDbPlain"/>
            </a:pP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打开网页时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，发现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兼容性出现问题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，直接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点击“工具”菜单</a:t>
            </a:r>
            <a:r>
              <a:rPr lang="en-US" altLang="zh-CN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—“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兼容性视图”命令</a:t>
            </a:r>
            <a:r>
              <a:rPr lang="zh-CN" altLang="en-US" sz="18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，会自动将该网站保存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到兼容性列表中，下次再登录这个页面，</a:t>
            </a:r>
            <a:r>
              <a:rPr lang="en-US" altLang="zh-CN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IE10</a:t>
            </a:r>
            <a:r>
              <a:rPr lang="zh-CN" altLang="en-US" sz="1800" b="0" dirty="0">
                <a:latin typeface="宋体" panose="02010600030101010101" pitchFamily="2" charset="-122"/>
                <a:ea typeface="宋体" panose="02010600030101010101" pitchFamily="2" charset="-122"/>
              </a:rPr>
              <a:t>就会自动启用兼容性视图。</a:t>
            </a:r>
          </a:p>
        </p:txBody>
      </p:sp>
      <p:pic>
        <p:nvPicPr>
          <p:cNvPr id="7147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16832"/>
            <a:ext cx="3533775" cy="424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二、搜索引擎的使用 </a:t>
            </a:r>
          </a:p>
        </p:txBody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 sz="2400" dirty="0" smtClean="0"/>
              <a:t>搜索引擎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是</a:t>
            </a:r>
            <a:r>
              <a:rPr lang="zh-CN" altLang="en-US" sz="2000" dirty="0"/>
              <a:t>一种交互式的数据库检索系统，用来帮助我们方便地查询网上信息，用户可通过输入关键词来检索数据库中的信息。 </a:t>
            </a:r>
          </a:p>
          <a:p>
            <a:r>
              <a:rPr lang="zh-CN" altLang="en-US" sz="2400" dirty="0"/>
              <a:t>常用的</a:t>
            </a:r>
            <a:r>
              <a:rPr lang="zh-CN" altLang="en-US" sz="2400" dirty="0" smtClean="0"/>
              <a:t>搜索引擎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百</a:t>
            </a:r>
            <a:r>
              <a:rPr lang="zh-CN" altLang="en-US" sz="2000" dirty="0"/>
              <a:t>度（</a:t>
            </a:r>
            <a:r>
              <a:rPr lang="en-US" altLang="zh-CN" sz="2000" dirty="0">
                <a:hlinkClick r:id="rId2"/>
              </a:rPr>
              <a:t>http://www.baidu.com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google</a:t>
            </a:r>
            <a:r>
              <a:rPr lang="zh-CN" altLang="en-US" sz="2000" dirty="0"/>
              <a:t>（</a:t>
            </a:r>
            <a:r>
              <a:rPr lang="en-US" altLang="zh-CN" sz="2000" dirty="0">
                <a:hlinkClick r:id="rId3"/>
              </a:rPr>
              <a:t>http://www.google.com.hk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中</a:t>
            </a:r>
            <a:r>
              <a:rPr lang="zh-CN" altLang="en-US" sz="2000" dirty="0"/>
              <a:t>文雅虎（</a:t>
            </a:r>
            <a:r>
              <a:rPr lang="en-US" altLang="zh-CN" sz="2000" dirty="0">
                <a:hlinkClick r:id="rId4"/>
              </a:rPr>
              <a:t>http://cn. yahoo.com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网</a:t>
            </a:r>
            <a:r>
              <a:rPr lang="zh-CN" altLang="en-US" sz="2000" dirty="0"/>
              <a:t>易（</a:t>
            </a:r>
            <a:r>
              <a:rPr lang="en-US" altLang="zh-CN" sz="2000" dirty="0">
                <a:hlinkClick r:id="rId5"/>
              </a:rPr>
              <a:t>http://so.166.com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21CN</a:t>
            </a:r>
            <a:r>
              <a:rPr lang="zh-CN" altLang="en-US" sz="2000" dirty="0"/>
              <a:t>（</a:t>
            </a:r>
            <a:r>
              <a:rPr lang="en-US" altLang="zh-CN" sz="2000" dirty="0"/>
              <a:t>http://search. 21cn.com/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新</a:t>
            </a:r>
            <a:r>
              <a:rPr lang="zh-CN" altLang="en-US" sz="2000" dirty="0"/>
              <a:t>浪（</a:t>
            </a:r>
            <a:r>
              <a:rPr lang="en-US" altLang="zh-CN" sz="2000" dirty="0">
                <a:hlinkClick r:id="rId6"/>
              </a:rPr>
              <a:t>http://search.sina.com.cn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搜</a:t>
            </a:r>
            <a:r>
              <a:rPr lang="zh-CN" altLang="en-US" sz="2000" dirty="0"/>
              <a:t>狐（</a:t>
            </a:r>
            <a:r>
              <a:rPr lang="en-US" altLang="zh-CN" sz="2000" dirty="0">
                <a:hlinkClick r:id="rId7"/>
              </a:rPr>
              <a:t>http://dir.sogou.com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一</a:t>
            </a:r>
            <a:r>
              <a:rPr lang="zh-CN" altLang="en-US" sz="2000" dirty="0"/>
              <a:t>搜（</a:t>
            </a:r>
            <a:r>
              <a:rPr lang="en-US" altLang="zh-CN" sz="2000" dirty="0">
                <a:hlinkClick r:id="rId8"/>
              </a:rPr>
              <a:t>http://www.yisou.com/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中国</a:t>
            </a:r>
            <a:r>
              <a:rPr lang="zh-CN" altLang="en-US" sz="2000" dirty="0"/>
              <a:t>电信黄页（</a:t>
            </a:r>
            <a:r>
              <a:rPr lang="en-US" altLang="zh-CN" sz="2000" dirty="0"/>
              <a:t>http://search.yellowpage.com.cn/</a:t>
            </a:r>
            <a:r>
              <a:rPr lang="zh-CN" altLang="en-US" sz="2000" dirty="0" smtClean="0"/>
              <a:t>）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1：</a:t>
            </a:r>
            <a:r>
              <a:rPr lang="zh-CN" altLang="en-US" dirty="0" smtClean="0"/>
              <a:t>搜索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迅雷</a:t>
            </a:r>
            <a:r>
              <a:rPr lang="en-US" altLang="zh-CN" dirty="0"/>
              <a:t>7</a:t>
            </a:r>
            <a:r>
              <a:rPr lang="zh-CN" altLang="en-US" dirty="0"/>
              <a:t>下载</a:t>
            </a:r>
            <a:r>
              <a:rPr lang="zh-CN" altLang="en-US" dirty="0">
                <a:latin typeface="Arial"/>
              </a:rPr>
              <a:t>”</a:t>
            </a:r>
            <a:endParaRPr lang="zh-CN" altLang="en-US" dirty="0"/>
          </a:p>
        </p:txBody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914400" lvl="1" indent="-5143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打开</a:t>
            </a:r>
            <a:r>
              <a:rPr lang="en-US" altLang="zh-CN" b="0" dirty="0"/>
              <a:t>IE</a:t>
            </a:r>
            <a:r>
              <a:rPr lang="zh-CN" altLang="en-US" b="0" dirty="0"/>
              <a:t>浏览器。</a:t>
            </a:r>
          </a:p>
          <a:p>
            <a:pPr marL="914400" lvl="1" indent="-5143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在</a:t>
            </a:r>
            <a:r>
              <a:rPr lang="zh-CN" altLang="en-US" b="0" dirty="0"/>
              <a:t>地址栏中输入：</a:t>
            </a:r>
            <a:r>
              <a:rPr lang="en-US" altLang="zh-CN" b="0" dirty="0"/>
              <a:t>http://www.google.com.hk</a:t>
            </a:r>
            <a:r>
              <a:rPr lang="zh-CN" altLang="en-US" b="0" dirty="0"/>
              <a:t>，并回车，将显示</a:t>
            </a:r>
            <a:r>
              <a:rPr lang="en-US" altLang="zh-CN" b="0" dirty="0"/>
              <a:t>Google</a:t>
            </a:r>
            <a:r>
              <a:rPr lang="zh-CN" altLang="en-US" b="0" dirty="0"/>
              <a:t>主页。</a:t>
            </a:r>
          </a:p>
          <a:p>
            <a:pPr marL="914400" lvl="1" indent="-5143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在</a:t>
            </a:r>
            <a:r>
              <a:rPr lang="en-US" altLang="zh-CN" b="0" dirty="0"/>
              <a:t>Google</a:t>
            </a:r>
            <a:r>
              <a:rPr lang="zh-CN" altLang="en-US" b="0" dirty="0"/>
              <a:t>主页的文本框中输入关键词：迅雷</a:t>
            </a:r>
            <a:r>
              <a:rPr lang="en-US" altLang="zh-CN" b="0" dirty="0"/>
              <a:t>7</a:t>
            </a:r>
            <a:r>
              <a:rPr lang="zh-CN" altLang="en-US" b="0" dirty="0"/>
              <a:t>下载，回车或单击</a:t>
            </a:r>
            <a:r>
              <a:rPr lang="zh-CN" altLang="en-US" b="0" dirty="0">
                <a:latin typeface="Arial"/>
              </a:rPr>
              <a:t>“</a:t>
            </a:r>
            <a:r>
              <a:rPr lang="en-US" altLang="zh-CN" b="0" dirty="0"/>
              <a:t>google</a:t>
            </a:r>
            <a:r>
              <a:rPr lang="zh-CN" altLang="en-US" b="0" dirty="0"/>
              <a:t>搜索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/>
              <a:t>按钮。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2：</a:t>
            </a:r>
            <a:r>
              <a:rPr lang="zh-CN" altLang="en-US" dirty="0" smtClean="0"/>
              <a:t>查询</a:t>
            </a:r>
            <a:r>
              <a:rPr lang="zh-CN" altLang="en-US" dirty="0"/>
              <a:t>有关重庆大学科研项目的信息</a:t>
            </a:r>
          </a:p>
        </p:txBody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57250" lvl="1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在</a:t>
            </a:r>
            <a:r>
              <a:rPr lang="zh-CN" altLang="en-US" b="0" dirty="0"/>
              <a:t>百度搜索引擎主页文字框中输入：重庆大学科研项目，回车或单击</a:t>
            </a:r>
            <a:r>
              <a:rPr lang="zh-CN" altLang="en-US" b="0" dirty="0">
                <a:latin typeface="Arial"/>
              </a:rPr>
              <a:t>“</a:t>
            </a:r>
            <a:r>
              <a:rPr lang="zh-CN" altLang="en-US" b="0" dirty="0"/>
              <a:t>百度一下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 smtClean="0"/>
              <a:t>按钮。</a:t>
            </a:r>
            <a:endParaRPr lang="zh-CN" altLang="en-US" b="0" dirty="0"/>
          </a:p>
          <a:p>
            <a:pPr marL="857250" lvl="1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在</a:t>
            </a:r>
            <a:r>
              <a:rPr lang="zh-CN" altLang="en-US" b="0" dirty="0"/>
              <a:t>搜索引擎文字框中输入：</a:t>
            </a:r>
            <a:r>
              <a:rPr lang="en-US" altLang="zh-CN" b="0" dirty="0"/>
              <a:t>+</a:t>
            </a:r>
            <a:r>
              <a:rPr lang="zh-CN" altLang="en-US" b="0" dirty="0"/>
              <a:t>重庆大学</a:t>
            </a:r>
            <a:r>
              <a:rPr lang="en-US" altLang="zh-CN" b="0" dirty="0"/>
              <a:t>+</a:t>
            </a:r>
            <a:r>
              <a:rPr lang="zh-CN" altLang="en-US" b="0" dirty="0"/>
              <a:t>科研项目，回车或单击</a:t>
            </a:r>
            <a:r>
              <a:rPr lang="zh-CN" altLang="en-US" b="0" dirty="0">
                <a:latin typeface="Arial"/>
              </a:rPr>
              <a:t>“</a:t>
            </a:r>
            <a:r>
              <a:rPr lang="zh-CN" altLang="en-US" b="0" dirty="0"/>
              <a:t>搜索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 smtClean="0"/>
              <a:t>按钮。</a:t>
            </a:r>
            <a:endParaRPr lang="zh-CN" altLang="en-US" b="0" dirty="0"/>
          </a:p>
          <a:p>
            <a:pPr marL="857250" lvl="1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b="0" dirty="0" smtClean="0"/>
              <a:t>在</a:t>
            </a:r>
            <a:r>
              <a:rPr lang="zh-CN" altLang="en-US" b="0" dirty="0"/>
              <a:t>搜索引擎文字框中输入：</a:t>
            </a:r>
            <a:r>
              <a:rPr lang="en-US" altLang="zh-CN" b="0" dirty="0"/>
              <a:t>+</a:t>
            </a:r>
            <a:r>
              <a:rPr lang="en-US" altLang="zh-CN" b="0" dirty="0">
                <a:latin typeface="Arial"/>
              </a:rPr>
              <a:t>“</a:t>
            </a:r>
            <a:r>
              <a:rPr lang="zh-CN" altLang="en-US" b="0" dirty="0"/>
              <a:t>重庆大学</a:t>
            </a:r>
            <a:r>
              <a:rPr lang="zh-CN" altLang="en-US" b="0" dirty="0">
                <a:latin typeface="Arial"/>
              </a:rPr>
              <a:t>”</a:t>
            </a:r>
            <a:r>
              <a:rPr lang="en-US" altLang="zh-CN" b="0" dirty="0"/>
              <a:t>+</a:t>
            </a:r>
            <a:r>
              <a:rPr lang="en-US" altLang="zh-CN" b="0" dirty="0">
                <a:latin typeface="Arial"/>
              </a:rPr>
              <a:t>“</a:t>
            </a:r>
            <a:r>
              <a:rPr lang="zh-CN" altLang="en-US" b="0" dirty="0"/>
              <a:t>科研项目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/>
              <a:t>，回车或单击</a:t>
            </a:r>
            <a:r>
              <a:rPr lang="zh-CN" altLang="en-US" b="0" dirty="0">
                <a:latin typeface="Arial"/>
              </a:rPr>
              <a:t>“</a:t>
            </a:r>
            <a:r>
              <a:rPr lang="zh-CN" altLang="en-US" b="0" dirty="0"/>
              <a:t>搜索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 smtClean="0"/>
              <a:t>按钮。</a:t>
            </a:r>
            <a:endParaRPr lang="zh-CN" altLang="en-US" b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3：</a:t>
            </a:r>
            <a:r>
              <a:rPr lang="zh-CN" altLang="en-US" dirty="0" smtClean="0"/>
              <a:t>不</a:t>
            </a:r>
            <a:r>
              <a:rPr lang="zh-CN" altLang="en-US" dirty="0"/>
              <a:t>包含特定关键字的搜索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>
              <a:buNone/>
            </a:pPr>
            <a:r>
              <a:rPr lang="en-US" altLang="zh-CN" b="0" dirty="0"/>
              <a:t>【</a:t>
            </a:r>
            <a:r>
              <a:rPr lang="zh-CN" altLang="en-US" b="0" dirty="0"/>
              <a:t>实例</a:t>
            </a:r>
            <a:r>
              <a:rPr lang="en-US" altLang="zh-CN" b="0" dirty="0"/>
              <a:t>】</a:t>
            </a:r>
            <a:r>
              <a:rPr lang="zh-CN" altLang="en-US" b="0" dirty="0"/>
              <a:t>搜索不包含新闻内容的有关</a:t>
            </a:r>
            <a:r>
              <a:rPr lang="zh-CN" altLang="en-US" b="0" dirty="0">
                <a:latin typeface="Arial"/>
              </a:rPr>
              <a:t>“</a:t>
            </a:r>
            <a:r>
              <a:rPr lang="zh-CN" altLang="en-US" b="0" dirty="0"/>
              <a:t>金山词霸软件下载</a:t>
            </a:r>
            <a:r>
              <a:rPr lang="zh-CN" altLang="en-US" b="0" dirty="0">
                <a:latin typeface="Arial"/>
              </a:rPr>
              <a:t>”</a:t>
            </a:r>
            <a:r>
              <a:rPr lang="zh-CN" altLang="en-US" b="0" dirty="0"/>
              <a:t>的信息。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打开</a:t>
            </a:r>
            <a:r>
              <a:rPr lang="en-US" altLang="zh-CN" dirty="0"/>
              <a:t>IE</a:t>
            </a:r>
            <a:r>
              <a:rPr lang="zh-CN" altLang="en-US" dirty="0"/>
              <a:t>浏览器。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地址栏中输入：</a:t>
            </a:r>
            <a:r>
              <a:rPr lang="en-US" altLang="zh-CN" dirty="0"/>
              <a:t>http://www.baidu.com</a:t>
            </a:r>
            <a:r>
              <a:rPr lang="zh-CN" altLang="en-US" dirty="0"/>
              <a:t>，并回车，将显示百度主页。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搜索引擎文字框中输入：金山词霸软件下载</a:t>
            </a:r>
            <a:r>
              <a:rPr lang="en-US" altLang="zh-CN" dirty="0"/>
              <a:t>-</a:t>
            </a:r>
            <a:r>
              <a:rPr lang="zh-CN" altLang="en-US" dirty="0"/>
              <a:t>新闻，回车或单击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百度搜索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 smtClean="0"/>
              <a:t>按钮。</a:t>
            </a:r>
            <a:endParaRPr lang="zh-CN" altLang="en-US" dirty="0"/>
          </a:p>
          <a:p>
            <a:endParaRPr lang="en-US" altLang="zh-CN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4：</a:t>
            </a:r>
            <a:r>
              <a:rPr lang="zh-CN" altLang="en-US" dirty="0" smtClean="0"/>
              <a:t>在</a:t>
            </a:r>
            <a:r>
              <a:rPr lang="zh-CN" altLang="en-US" dirty="0"/>
              <a:t>指定的站点中搜索信息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【</a:t>
            </a:r>
            <a:r>
              <a:rPr lang="zh-CN" altLang="en-US" dirty="0"/>
              <a:t>实例</a:t>
            </a:r>
            <a:r>
              <a:rPr lang="en-US" altLang="zh-CN" dirty="0"/>
              <a:t>】</a:t>
            </a:r>
            <a:r>
              <a:rPr lang="zh-CN" altLang="en-US" dirty="0"/>
              <a:t>搜索</a:t>
            </a:r>
            <a:r>
              <a:rPr lang="en-US" altLang="zh-CN" dirty="0" err="1"/>
              <a:t>sohu</a:t>
            </a:r>
            <a:r>
              <a:rPr lang="zh-CN" altLang="en-US" dirty="0"/>
              <a:t>网站中的幻灯片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打开</a:t>
            </a:r>
            <a:r>
              <a:rPr lang="en-US" altLang="zh-CN" dirty="0"/>
              <a:t>IE</a:t>
            </a:r>
            <a:r>
              <a:rPr lang="zh-CN" altLang="en-US" dirty="0"/>
              <a:t>浏览器。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地址栏中输入：</a:t>
            </a:r>
            <a:r>
              <a:rPr lang="en-US" altLang="zh-CN" dirty="0"/>
              <a:t>http://www.baidu.com</a:t>
            </a:r>
            <a:r>
              <a:rPr lang="zh-CN" altLang="en-US" dirty="0"/>
              <a:t>，并回车，将显示百度主页。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搜索引擎文字框中输入：幻灯片</a:t>
            </a:r>
            <a:r>
              <a:rPr lang="en-US" altLang="zh-CN" dirty="0" err="1"/>
              <a:t>site:sohu.com</a:t>
            </a:r>
            <a:r>
              <a:rPr lang="zh-CN" altLang="en-US" dirty="0"/>
              <a:t>，回车或单击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百度搜索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 smtClean="0"/>
              <a:t>按钮。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5：</a:t>
            </a:r>
            <a:r>
              <a:rPr lang="zh-CN" altLang="en-US" dirty="0" smtClean="0"/>
              <a:t>在</a:t>
            </a:r>
            <a:r>
              <a:rPr lang="zh-CN" altLang="en-US" dirty="0"/>
              <a:t>指定的网页标题中搜索信息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311196" cy="5113337"/>
          </a:xfrm>
          <a:ln/>
        </p:spPr>
        <p:txBody>
          <a:bodyPr/>
          <a:lstStyle/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打开</a:t>
            </a:r>
            <a:r>
              <a:rPr lang="en-US" altLang="zh-CN" dirty="0"/>
              <a:t>IE</a:t>
            </a:r>
            <a:r>
              <a:rPr lang="zh-CN" altLang="en-US" dirty="0"/>
              <a:t>浏览器，在地址栏中输入：</a:t>
            </a:r>
            <a:r>
              <a:rPr lang="en-US" altLang="zh-CN" dirty="0"/>
              <a:t>http://www.baidu.com</a:t>
            </a:r>
            <a:r>
              <a:rPr lang="zh-CN" altLang="en-US" dirty="0"/>
              <a:t>，并回车，将显示百度主页。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搜索引擎文字框中输入：新闻 </a:t>
            </a:r>
            <a:r>
              <a:rPr lang="en-US" altLang="zh-CN" dirty="0"/>
              <a:t>intitle:2012</a:t>
            </a:r>
            <a:r>
              <a:rPr lang="zh-CN" altLang="en-US" dirty="0"/>
              <a:t>年奥运，回车或单击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百度搜索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 smtClean="0"/>
              <a:t>按钮。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思考题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0" dirty="0" smtClean="0"/>
              <a:t>入网</a:t>
            </a:r>
            <a:r>
              <a:rPr lang="zh-CN" altLang="en-US" b="0" dirty="0"/>
              <a:t>的方法有哪些？</a:t>
            </a:r>
          </a:p>
          <a:p>
            <a:pPr>
              <a:lnSpc>
                <a:spcPct val="150000"/>
              </a:lnSpc>
            </a:pPr>
            <a:r>
              <a:rPr lang="en-US" altLang="zh-CN" b="0" dirty="0" smtClean="0"/>
              <a:t>IE10</a:t>
            </a:r>
            <a:r>
              <a:rPr lang="zh-CN" altLang="en-US" b="0" dirty="0"/>
              <a:t>有哪些新特性？</a:t>
            </a:r>
          </a:p>
          <a:p>
            <a:pPr>
              <a:lnSpc>
                <a:spcPct val="150000"/>
              </a:lnSpc>
            </a:pPr>
            <a:r>
              <a:rPr lang="en-US" altLang="zh-CN" b="0" dirty="0" err="1" smtClean="0"/>
              <a:t>InPrivate</a:t>
            </a:r>
            <a:r>
              <a:rPr lang="en-US" altLang="zh-CN" b="0" dirty="0" smtClean="0"/>
              <a:t> </a:t>
            </a:r>
            <a:r>
              <a:rPr lang="zh-CN" altLang="en-US" b="0" dirty="0"/>
              <a:t>浏览的特点？</a:t>
            </a:r>
          </a:p>
          <a:p>
            <a:pPr>
              <a:lnSpc>
                <a:spcPct val="150000"/>
              </a:lnSpc>
            </a:pPr>
            <a:r>
              <a:rPr lang="zh-CN" altLang="en-US" b="0" smtClean="0"/>
              <a:t>如何</a:t>
            </a:r>
            <a:r>
              <a:rPr lang="zh-CN" altLang="en-US" b="0" dirty="0"/>
              <a:t>加快网页的下载速度？</a:t>
            </a:r>
          </a:p>
          <a:p>
            <a:pPr>
              <a:lnSpc>
                <a:spcPct val="150000"/>
              </a:lnSpc>
            </a:pPr>
            <a:r>
              <a:rPr lang="zh-CN" altLang="en-US" b="0" smtClean="0"/>
              <a:t>常用</a:t>
            </a:r>
            <a:r>
              <a:rPr lang="zh-CN" altLang="en-US" b="0" dirty="0"/>
              <a:t>的搜索引擎有哪些？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ym typeface="Monotype Sorts" pitchFamily="2" charset="2"/>
              </a:rPr>
              <a:t>一、</a:t>
            </a:r>
            <a:r>
              <a:rPr lang="en-US" altLang="zh-CN" dirty="0" smtClean="0">
                <a:sym typeface="Monotype Sorts" pitchFamily="2" charset="2"/>
              </a:rPr>
              <a:t>IE10</a:t>
            </a:r>
            <a:r>
              <a:rPr lang="zh-CN" altLang="en-US" dirty="0" smtClean="0">
                <a:sym typeface="Monotype Sorts" pitchFamily="2" charset="2"/>
              </a:rPr>
              <a:t>的使用</a:t>
            </a:r>
            <a:endParaRPr lang="en-US" altLang="zh-CN" dirty="0">
              <a:sym typeface="Monotype Sorts" pitchFamily="2" charset="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ym typeface="Monotype Sorts" pitchFamily="2" charset="2"/>
              </a:rPr>
              <a:t>IE10</a:t>
            </a:r>
            <a:r>
              <a:rPr lang="zh-CN" altLang="en-US" dirty="0" smtClean="0">
                <a:sym typeface="Monotype Sorts" pitchFamily="2" charset="2"/>
              </a:rPr>
              <a:t>浏览器窗口</a:t>
            </a:r>
            <a:endParaRPr lang="en-US" altLang="zh-CN" dirty="0" smtClean="0">
              <a:sym typeface="Monotype Sorts" pitchFamily="2" charset="2"/>
            </a:endParaRPr>
          </a:p>
          <a:p>
            <a:endParaRPr lang="zh-CN" altLang="en-US" dirty="0"/>
          </a:p>
        </p:txBody>
      </p:sp>
      <p:grpSp>
        <p:nvGrpSpPr>
          <p:cNvPr id="700449" name="Group 33"/>
          <p:cNvGrpSpPr>
            <a:grpSpLocks/>
          </p:cNvGrpSpPr>
          <p:nvPr/>
        </p:nvGrpSpPr>
        <p:grpSpPr bwMode="auto">
          <a:xfrm>
            <a:off x="972393" y="2206079"/>
            <a:ext cx="6911975" cy="3959225"/>
            <a:chOff x="1693" y="8409"/>
            <a:chExt cx="8509" cy="4378"/>
          </a:xfrm>
        </p:grpSpPr>
        <p:sp>
          <p:nvSpPr>
            <p:cNvPr id="700450" name="Rectangle 34"/>
            <p:cNvSpPr>
              <a:spLocks noChangeArrowheads="1"/>
            </p:cNvSpPr>
            <p:nvPr/>
          </p:nvSpPr>
          <p:spPr bwMode="auto">
            <a:xfrm>
              <a:off x="9045" y="10943"/>
              <a:ext cx="606" cy="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altLang="zh-CN" sz="900">
                  <a:effectLst/>
                  <a:latin typeface="Times New Roman" pitchFamily="18" charset="0"/>
                  <a:ea typeface="宋体" pitchFamily="2" charset="-122"/>
                </a:rPr>
                <a:t>Web</a:t>
              </a:r>
              <a:r>
                <a:rPr lang="zh-CN" altLang="en-US" sz="900">
                  <a:effectLst/>
                  <a:latin typeface="Times New Roman" pitchFamily="18" charset="0"/>
                  <a:ea typeface="宋体" pitchFamily="2" charset="-122"/>
                </a:rPr>
                <a:t>页</a:t>
              </a:r>
              <a:br>
                <a:rPr lang="zh-CN" altLang="en-US" sz="900">
                  <a:effectLst/>
                  <a:latin typeface="Times New Roman" pitchFamily="18" charset="0"/>
                  <a:ea typeface="宋体" pitchFamily="2" charset="-122"/>
                </a:rPr>
              </a:br>
              <a:r>
                <a:rPr lang="zh-CN" altLang="en-US" sz="900">
                  <a:effectLst/>
                  <a:latin typeface="Times New Roman" pitchFamily="18" charset="0"/>
                  <a:ea typeface="宋体" pitchFamily="2" charset="-122"/>
                </a:rPr>
                <a:t>显示区</a:t>
              </a:r>
              <a:endParaRPr lang="zh-CN" alt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00451" name="Rectangle 35"/>
            <p:cNvSpPr>
              <a:spLocks noChangeArrowheads="1"/>
            </p:cNvSpPr>
            <p:nvPr/>
          </p:nvSpPr>
          <p:spPr bwMode="auto">
            <a:xfrm>
              <a:off x="9000" y="8948"/>
              <a:ext cx="744" cy="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r>
                <a:rPr lang="en-US" altLang="zh-CN" sz="900">
                  <a:effectLst/>
                  <a:latin typeface="Times New Roman" pitchFamily="18" charset="0"/>
                  <a:ea typeface="宋体" pitchFamily="2" charset="-122"/>
                </a:rPr>
                <a:t>Windows</a:t>
              </a:r>
              <a:br>
                <a:rPr lang="en-US" altLang="zh-CN" sz="900">
                  <a:effectLst/>
                  <a:latin typeface="Times New Roman" pitchFamily="18" charset="0"/>
                  <a:ea typeface="宋体" pitchFamily="2" charset="-122"/>
                </a:rPr>
              </a:br>
              <a:r>
                <a:rPr lang="zh-CN" altLang="en-US" sz="900">
                  <a:effectLst/>
                  <a:latin typeface="Times New Roman" pitchFamily="18" charset="0"/>
                  <a:ea typeface="宋体" pitchFamily="2" charset="-122"/>
                </a:rPr>
                <a:t>图标</a:t>
              </a:r>
              <a:endParaRPr lang="zh-CN" alt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grpSp>
          <p:nvGrpSpPr>
            <p:cNvPr id="700452" name="Group 36"/>
            <p:cNvGrpSpPr>
              <a:grpSpLocks/>
            </p:cNvGrpSpPr>
            <p:nvPr/>
          </p:nvGrpSpPr>
          <p:grpSpPr bwMode="auto">
            <a:xfrm>
              <a:off x="1693" y="8948"/>
              <a:ext cx="804" cy="513"/>
              <a:chOff x="1693" y="2708"/>
              <a:chExt cx="804" cy="513"/>
            </a:xfrm>
          </p:grpSpPr>
          <p:sp>
            <p:nvSpPr>
              <p:cNvPr id="700453" name="Rectangle 37"/>
              <p:cNvSpPr>
                <a:spLocks noChangeArrowheads="1"/>
              </p:cNvSpPr>
              <p:nvPr/>
            </p:nvSpPr>
            <p:spPr bwMode="auto">
              <a:xfrm>
                <a:off x="1815" y="3003"/>
                <a:ext cx="606" cy="2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r"/>
                <a:r>
                  <a:rPr lang="zh-CN" altLang="en-US" sz="900">
                    <a:effectLst/>
                    <a:latin typeface="Times New Roman" pitchFamily="18" charset="0"/>
                    <a:ea typeface="宋体" pitchFamily="2" charset="-122"/>
                  </a:rPr>
                  <a:t>菜单栏</a:t>
                </a:r>
                <a:endParaRPr lang="zh-CN" alt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700454" name="Rectangle 38"/>
              <p:cNvSpPr>
                <a:spLocks noChangeArrowheads="1"/>
              </p:cNvSpPr>
              <p:nvPr/>
            </p:nvSpPr>
            <p:spPr bwMode="auto">
              <a:xfrm>
                <a:off x="1693" y="2708"/>
                <a:ext cx="804" cy="2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r"/>
                <a:r>
                  <a:rPr lang="zh-CN" altLang="en-US" sz="900">
                    <a:effectLst/>
                    <a:latin typeface="Times New Roman" pitchFamily="18" charset="0"/>
                    <a:ea typeface="宋体" pitchFamily="2" charset="-122"/>
                  </a:rPr>
                  <a:t>选项卡栏</a:t>
                </a:r>
                <a:endParaRPr lang="zh-CN" alt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grpSp>
          <p:nvGrpSpPr>
            <p:cNvPr id="700455" name="Group 39"/>
            <p:cNvGrpSpPr>
              <a:grpSpLocks/>
            </p:cNvGrpSpPr>
            <p:nvPr/>
          </p:nvGrpSpPr>
          <p:grpSpPr bwMode="auto">
            <a:xfrm>
              <a:off x="1701" y="8409"/>
              <a:ext cx="8501" cy="4378"/>
              <a:chOff x="1701" y="8409"/>
              <a:chExt cx="8501" cy="4378"/>
            </a:xfrm>
          </p:grpSpPr>
          <p:grpSp>
            <p:nvGrpSpPr>
              <p:cNvPr id="700456" name="Group 40"/>
              <p:cNvGrpSpPr>
                <a:grpSpLocks/>
              </p:cNvGrpSpPr>
              <p:nvPr/>
            </p:nvGrpSpPr>
            <p:grpSpPr bwMode="auto">
              <a:xfrm>
                <a:off x="1815" y="8602"/>
                <a:ext cx="8387" cy="4185"/>
                <a:chOff x="1815" y="2362"/>
                <a:chExt cx="8387" cy="4185"/>
              </a:xfrm>
            </p:grpSpPr>
            <p:grpSp>
              <p:nvGrpSpPr>
                <p:cNvPr id="700457" name="Group 41"/>
                <p:cNvGrpSpPr>
                  <a:grpSpLocks/>
                </p:cNvGrpSpPr>
                <p:nvPr/>
              </p:nvGrpSpPr>
              <p:grpSpPr bwMode="auto">
                <a:xfrm>
                  <a:off x="1815" y="6329"/>
                  <a:ext cx="1332" cy="218"/>
                  <a:chOff x="1815" y="11321"/>
                  <a:chExt cx="1332" cy="218"/>
                </a:xfrm>
              </p:grpSpPr>
              <p:sp>
                <p:nvSpPr>
                  <p:cNvPr id="700458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815" y="11321"/>
                    <a:ext cx="606" cy="21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pPr algn="r"/>
                    <a:r>
                      <a:rPr lang="zh-CN" altLang="en-US" sz="900">
                        <a:effectLst/>
                        <a:latin typeface="Times New Roman" pitchFamily="18" charset="0"/>
                        <a:ea typeface="宋体" pitchFamily="2" charset="-122"/>
                      </a:rPr>
                      <a:t>状态栏</a:t>
                    </a:r>
                    <a:endParaRPr lang="zh-CN" altLang="en-US"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endParaRPr>
                  </a:p>
                </p:txBody>
              </p:sp>
              <p:cxnSp>
                <p:nvCxnSpPr>
                  <p:cNvPr id="700459" name="AutoShape 4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421" y="11436"/>
                    <a:ext cx="726" cy="1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pic>
              <p:nvPicPr>
                <p:cNvPr id="700460" name="Picture 4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47" y="2362"/>
                  <a:ext cx="7055" cy="4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700461" name="Group 45"/>
              <p:cNvGrpSpPr>
                <a:grpSpLocks/>
              </p:cNvGrpSpPr>
              <p:nvPr/>
            </p:nvGrpSpPr>
            <p:grpSpPr bwMode="auto">
              <a:xfrm>
                <a:off x="1701" y="8409"/>
                <a:ext cx="1995" cy="1386"/>
                <a:chOff x="1693" y="2132"/>
                <a:chExt cx="1995" cy="1386"/>
              </a:xfrm>
            </p:grpSpPr>
            <p:sp>
              <p:nvSpPr>
                <p:cNvPr id="700462" name="Rectangle 46"/>
                <p:cNvSpPr>
                  <a:spLocks noChangeArrowheads="1"/>
                </p:cNvSpPr>
                <p:nvPr/>
              </p:nvSpPr>
              <p:spPr bwMode="auto">
                <a:xfrm>
                  <a:off x="1693" y="2420"/>
                  <a:ext cx="606" cy="21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algn="r"/>
                  <a:r>
                    <a:rPr lang="zh-CN" altLang="en-US" sz="900">
                      <a:effectLst/>
                      <a:latin typeface="Times New Roman" pitchFamily="18" charset="0"/>
                      <a:ea typeface="宋体" pitchFamily="2" charset="-122"/>
                    </a:rPr>
                    <a:t>地址栏</a:t>
                  </a:r>
                  <a:endParaRPr lang="zh-CN" altLang="en-US"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  <p:grpSp>
              <p:nvGrpSpPr>
                <p:cNvPr id="700463" name="Group 47"/>
                <p:cNvGrpSpPr>
                  <a:grpSpLocks/>
                </p:cNvGrpSpPr>
                <p:nvPr/>
              </p:nvGrpSpPr>
              <p:grpSpPr bwMode="auto">
                <a:xfrm>
                  <a:off x="1693" y="2132"/>
                  <a:ext cx="1995" cy="1386"/>
                  <a:chOff x="1693" y="2132"/>
                  <a:chExt cx="1995" cy="1386"/>
                </a:xfrm>
              </p:grpSpPr>
              <p:sp>
                <p:nvSpPr>
                  <p:cNvPr id="700464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693" y="2132"/>
                    <a:ext cx="606" cy="21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pPr algn="r"/>
                    <a:r>
                      <a:rPr lang="zh-CN" altLang="en-US" sz="900">
                        <a:effectLst/>
                        <a:latin typeface="Times New Roman" pitchFamily="18" charset="0"/>
                        <a:ea typeface="宋体" pitchFamily="2" charset="-122"/>
                      </a:rPr>
                      <a:t>标题栏</a:t>
                    </a:r>
                    <a:endParaRPr lang="zh-CN" altLang="en-US"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endParaRPr>
                  </a:p>
                </p:txBody>
              </p:sp>
              <p:grpSp>
                <p:nvGrpSpPr>
                  <p:cNvPr id="700465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1815" y="2256"/>
                    <a:ext cx="1873" cy="1262"/>
                    <a:chOff x="1815" y="2256"/>
                    <a:chExt cx="1873" cy="1262"/>
                  </a:xfrm>
                </p:grpSpPr>
                <p:sp>
                  <p:nvSpPr>
                    <p:cNvPr id="700466" name="Rectangle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15" y="3300"/>
                      <a:ext cx="606" cy="21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0" tIns="0" rIns="0" bIns="0"/>
                    <a:lstStyle/>
                    <a:p>
                      <a:pPr algn="r"/>
                      <a:r>
                        <a:rPr lang="zh-CN" altLang="en-US" sz="900"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工具栏</a:t>
                      </a:r>
                      <a:endParaRPr lang="zh-CN" altLang="en-US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</a:endParaRPr>
                    </a:p>
                  </p:txBody>
                </p:sp>
                <p:grpSp>
                  <p:nvGrpSpPr>
                    <p:cNvPr id="700467" name="Group 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61" y="2256"/>
                      <a:ext cx="1427" cy="1164"/>
                      <a:chOff x="2261" y="2256"/>
                      <a:chExt cx="1427" cy="1164"/>
                    </a:xfrm>
                  </p:grpSpPr>
                  <p:cxnSp>
                    <p:nvCxnSpPr>
                      <p:cNvPr id="700468" name="AutoShape 5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2497" y="3108"/>
                        <a:ext cx="779" cy="312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700469" name="AutoShape 53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2421" y="2926"/>
                        <a:ext cx="726" cy="182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700470" name="AutoShape 54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2497" y="2824"/>
                        <a:ext cx="726" cy="0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700471" name="AutoShape 55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2261" y="2520"/>
                        <a:ext cx="1427" cy="118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700472" name="AutoShape 56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2299" y="2256"/>
                        <a:ext cx="977" cy="164"/>
                      </a:xfrm>
                      <a:prstGeom prst="straightConnector1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</p:grpSp>
            </p:grpSp>
          </p:grpSp>
        </p:grp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1：</a:t>
            </a:r>
            <a:r>
              <a:rPr lang="zh-CN" altLang="en-US" dirty="0" smtClean="0"/>
              <a:t>网上</a:t>
            </a:r>
            <a:r>
              <a:rPr lang="zh-CN" altLang="en-US" dirty="0"/>
              <a:t>冲浪 </a:t>
            </a:r>
          </a:p>
        </p:txBody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）启动</a:t>
            </a:r>
            <a:r>
              <a:rPr lang="en-US" altLang="zh-CN" sz="2400" dirty="0" smtClean="0"/>
              <a:t>IE10 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）在地址栏中输入网址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）启动</a:t>
            </a:r>
            <a:r>
              <a:rPr lang="en-US" altLang="zh-CN" sz="2400" dirty="0" err="1" smtClean="0"/>
              <a:t>InPrivate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浏览</a:t>
            </a:r>
          </a:p>
          <a:p>
            <a:pPr lvl="1">
              <a:lnSpc>
                <a:spcPct val="150000"/>
              </a:lnSpc>
            </a:pPr>
            <a:r>
              <a:rPr lang="zh-CN" altLang="en-US" sz="2000" dirty="0" smtClean="0"/>
              <a:t>启动</a:t>
            </a:r>
            <a:r>
              <a:rPr lang="en-US" altLang="zh-CN" sz="2000" dirty="0" err="1"/>
              <a:t>InPrivate</a:t>
            </a:r>
            <a:r>
              <a:rPr lang="en-US" altLang="zh-CN" sz="2000" dirty="0"/>
              <a:t> </a:t>
            </a:r>
            <a:r>
              <a:rPr lang="zh-CN" altLang="en-US" sz="2000" dirty="0"/>
              <a:t>浏览的方法如下：</a:t>
            </a:r>
          </a:p>
          <a:p>
            <a:pPr lvl="1">
              <a:lnSpc>
                <a:spcPct val="150000"/>
              </a:lnSpc>
            </a:pPr>
            <a:r>
              <a:rPr lang="zh-CN" altLang="en-US" sz="2000" dirty="0"/>
              <a:t>在工具栏中选择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安全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命令，在弹出的下拉菜单中单击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en-US" altLang="zh-CN" sz="2000" dirty="0" err="1"/>
              <a:t>InPrivate</a:t>
            </a:r>
            <a:r>
              <a:rPr lang="en-US" altLang="zh-CN" sz="2000" dirty="0"/>
              <a:t> </a:t>
            </a:r>
            <a:r>
              <a:rPr lang="zh-CN" altLang="en-US" sz="2000" dirty="0"/>
              <a:t>浏览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命令，然后在浏览器地址栏中输入要浏览的网址，即可进行</a:t>
            </a:r>
            <a:r>
              <a:rPr lang="en-US" altLang="zh-CN" sz="2000" dirty="0" err="1"/>
              <a:t>InPrivate</a:t>
            </a:r>
            <a:r>
              <a:rPr lang="en-US" altLang="zh-CN" sz="2000" dirty="0"/>
              <a:t> </a:t>
            </a:r>
            <a:r>
              <a:rPr lang="zh-CN" altLang="en-US" sz="2000" dirty="0"/>
              <a:t>浏览。在</a:t>
            </a:r>
            <a:r>
              <a:rPr lang="en-US" altLang="zh-CN" sz="2000" dirty="0"/>
              <a:t>IE10</a:t>
            </a:r>
            <a:r>
              <a:rPr lang="zh-CN" altLang="en-US" sz="2000" dirty="0"/>
              <a:t>中，启用</a:t>
            </a:r>
            <a:r>
              <a:rPr lang="en-US" altLang="zh-CN" sz="2000" dirty="0" err="1"/>
              <a:t>InPrivate</a:t>
            </a:r>
            <a:r>
              <a:rPr lang="en-US" altLang="zh-CN" sz="2000" dirty="0"/>
              <a:t> </a:t>
            </a:r>
            <a:r>
              <a:rPr lang="zh-CN" altLang="en-US" sz="2000" dirty="0"/>
              <a:t>浏览的网址前会有图标。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2：</a:t>
            </a:r>
            <a:r>
              <a:rPr lang="zh-CN" altLang="en-US" dirty="0" smtClean="0"/>
              <a:t>设置起始页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．将</a:t>
            </a:r>
            <a:r>
              <a:rPr lang="en-US" altLang="zh-CN" dirty="0" smtClean="0"/>
              <a:t>IE 10</a:t>
            </a:r>
            <a:r>
              <a:rPr lang="zh-CN" altLang="en-US" dirty="0" smtClean="0"/>
              <a:t>的起始页设置为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新浪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主页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</a:pPr>
            <a:r>
              <a:rPr lang="zh-CN" altLang="en-US" dirty="0" smtClean="0">
                <a:effectLst/>
                <a:latin typeface="宋体" panose="02010600030101010101" pitchFamily="2" charset="-122"/>
              </a:rPr>
              <a:t>启动</a:t>
            </a:r>
            <a:r>
              <a:rPr lang="en-US" altLang="zh-CN" dirty="0" smtClean="0">
                <a:effectLst/>
                <a:latin typeface="宋体" panose="02010600030101010101" pitchFamily="2" charset="-122"/>
              </a:rPr>
              <a:t>IE</a:t>
            </a:r>
            <a:r>
              <a:rPr lang="zh-CN" altLang="en-US" dirty="0" smtClean="0">
                <a:effectLst/>
                <a:latin typeface="宋体" panose="02010600030101010101" pitchFamily="2" charset="-122"/>
              </a:rPr>
              <a:t>浏览器。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</a:pPr>
            <a:r>
              <a:rPr lang="zh-CN" altLang="en-US" dirty="0" smtClean="0">
                <a:effectLst/>
                <a:latin typeface="宋体" panose="02010600030101010101" pitchFamily="2" charset="-122"/>
              </a:rPr>
              <a:t>单击工具栏或者菜单栏的“工具”→“</a:t>
            </a:r>
            <a:r>
              <a:rPr lang="en-US" altLang="zh-CN" dirty="0" smtClean="0">
                <a:effectLst/>
                <a:latin typeface="宋体" panose="02010600030101010101" pitchFamily="2" charset="-122"/>
              </a:rPr>
              <a:t>Internet</a:t>
            </a:r>
            <a:r>
              <a:rPr lang="zh-CN" altLang="en-US" dirty="0" smtClean="0">
                <a:effectLst/>
                <a:latin typeface="宋体" panose="02010600030101010101" pitchFamily="2" charset="-122"/>
              </a:rPr>
              <a:t>选项”命令，在弹出的对话框中单击“常规”选项卡。</a:t>
            </a:r>
            <a:endParaRPr lang="en-US" altLang="zh-CN" dirty="0" smtClean="0">
              <a:effectLst/>
              <a:latin typeface="宋体" panose="02010600030101010101" pitchFamily="2" charset="-122"/>
            </a:endParaRP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</a:pPr>
            <a:r>
              <a:rPr lang="zh-CN" altLang="en-US" dirty="0" smtClean="0">
                <a:effectLst/>
                <a:latin typeface="宋体" panose="02010600030101010101" pitchFamily="2" charset="-122"/>
              </a:rPr>
              <a:t>在“地址”栏中输入一个网址（</a:t>
            </a:r>
            <a:r>
              <a:rPr lang="en-US" altLang="zh-CN" dirty="0" smtClean="0">
                <a:effectLst/>
                <a:latin typeface="宋体" panose="02010600030101010101" pitchFamily="2" charset="-122"/>
              </a:rPr>
              <a:t>www.sina.com.cn</a:t>
            </a:r>
            <a:r>
              <a:rPr lang="zh-CN" altLang="en-US" dirty="0" smtClean="0">
                <a:effectLst/>
                <a:latin typeface="宋体" panose="02010600030101010101" pitchFamily="2" charset="-122"/>
              </a:rPr>
              <a:t>）。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</a:pPr>
            <a:r>
              <a:rPr lang="zh-CN" altLang="en-US" dirty="0" smtClean="0">
                <a:effectLst/>
                <a:latin typeface="宋体" panose="02010600030101010101" pitchFamily="2" charset="-122"/>
              </a:rPr>
              <a:t> </a:t>
            </a:r>
            <a:r>
              <a:rPr lang="en-US" altLang="zh-CN" dirty="0" smtClean="0">
                <a:effectLst/>
                <a:latin typeface="宋体" panose="02010600030101010101" pitchFamily="2" charset="-122"/>
              </a:rPr>
              <a:t>IE10</a:t>
            </a:r>
            <a:r>
              <a:rPr lang="zh-CN" altLang="en-US" dirty="0" smtClean="0">
                <a:effectLst/>
                <a:latin typeface="宋体" panose="02010600030101010101" pitchFamily="2" charset="-122"/>
              </a:rPr>
              <a:t>允许创建多个主页选项卡，可以在每行输入一个地址来创建多个主页选项卡。这样当你打开一个新选项卡的时候会启动设置好的主页。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</a:pPr>
            <a:r>
              <a:rPr lang="zh-CN" altLang="en-US" dirty="0" smtClean="0">
                <a:effectLst/>
                <a:latin typeface="宋体" panose="02010600030101010101" pitchFamily="2" charset="-122"/>
              </a:rPr>
              <a:t>单击“确定”按钮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实作</a:t>
            </a:r>
            <a:r>
              <a:rPr lang="en-US" altLang="zh-CN" dirty="0"/>
              <a:t>2：</a:t>
            </a:r>
            <a:r>
              <a:rPr lang="zh-CN" altLang="en-US" dirty="0"/>
              <a:t>设置起始页</a:t>
            </a:r>
          </a:p>
        </p:txBody>
      </p:sp>
      <p:sp>
        <p:nvSpPr>
          <p:cNvPr id="70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281168" cy="5113337"/>
          </a:xfrm>
          <a:ln/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．将</a:t>
            </a:r>
            <a:r>
              <a:rPr lang="en-US" altLang="zh-CN" dirty="0" smtClean="0"/>
              <a:t>IE 10</a:t>
            </a:r>
            <a:r>
              <a:rPr lang="zh-CN" altLang="en-US" dirty="0" smtClean="0"/>
              <a:t>的起始页设置为空白页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启动</a:t>
            </a:r>
            <a:r>
              <a:rPr lang="en-US" altLang="zh-CN" dirty="0"/>
              <a:t>IE</a:t>
            </a:r>
            <a:r>
              <a:rPr lang="zh-CN" altLang="en-US" dirty="0"/>
              <a:t>浏览器。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工具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→</a:t>
            </a:r>
            <a:r>
              <a:rPr lang="zh-CN" altLang="en-US" dirty="0">
                <a:latin typeface="Arial"/>
              </a:rPr>
              <a:t>“</a:t>
            </a:r>
            <a:r>
              <a:rPr lang="en-US" altLang="zh-CN" dirty="0"/>
              <a:t>Internet</a:t>
            </a:r>
            <a:r>
              <a:rPr lang="zh-CN" altLang="en-US" dirty="0"/>
              <a:t>选项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命令，在弹出的对话框中单击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常规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选项卡。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使用新选项卡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按钮，地址栏中将显示。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确定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按钮。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3：</a:t>
            </a:r>
            <a:r>
              <a:rPr lang="zh-CN" altLang="en-US" dirty="0" smtClean="0"/>
              <a:t>漫游</a:t>
            </a:r>
            <a:r>
              <a:rPr lang="en-US" altLang="zh-CN" dirty="0"/>
              <a:t>Internet </a:t>
            </a:r>
          </a:p>
        </p:txBody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启动</a:t>
            </a:r>
            <a:r>
              <a:rPr lang="en-US" altLang="zh-CN" sz="2000" dirty="0"/>
              <a:t>IE</a:t>
            </a:r>
            <a:r>
              <a:rPr lang="zh-CN" altLang="en-US" sz="2000" dirty="0"/>
              <a:t>浏览器。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地址栏中输入要访问网站的网址（如</a:t>
            </a:r>
            <a:r>
              <a:rPr lang="en-US" altLang="zh-CN" sz="2000" dirty="0">
                <a:hlinkClick r:id="rId2"/>
              </a:rPr>
              <a:t>www.163.com</a:t>
            </a:r>
            <a:r>
              <a:rPr lang="zh-CN" altLang="en-US" sz="2000" dirty="0"/>
              <a:t>），回车后，将显示该网站的网页。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观察</a:t>
            </a:r>
            <a:r>
              <a:rPr lang="zh-CN" altLang="en-US" sz="2000" dirty="0"/>
              <a:t>网页中的内容，选择一个自己感兴趣的内容，将鼠标指针指向它，当指针变为形状时单击，即可看到在新窗口中打开的网页。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若</a:t>
            </a:r>
            <a:r>
              <a:rPr lang="zh-CN" altLang="en-US" sz="2000" dirty="0"/>
              <a:t>还要查看其他内容，单击网页中任意超级链接的标题文字，即可在多个窗口或同一个窗口中打开多个网页。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重新查看在同一窗口中打开且访问过的网页，可单击或按钮来回切换。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访问的网页下载速度太慢，可单击按钮终止，然后再单击按钮重新下载当前网页。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要重新访问起始页，可单击按钮。</a:t>
            </a:r>
          </a:p>
          <a:p>
            <a:pPr marL="914400" lvl="1" indent="-457200">
              <a:lnSpc>
                <a:spcPts val="24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要访问另一个站点，可新建一个窗口或新建一个选项卡，方法是：单击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文件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→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新建窗口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或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新建选项卡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命令，在地址栏中输入新的网址即可。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4：</a:t>
            </a:r>
            <a:r>
              <a:rPr lang="zh-CN" altLang="en-US" dirty="0" smtClean="0"/>
              <a:t>把</a:t>
            </a:r>
            <a:r>
              <a:rPr lang="zh-CN" altLang="en-US" dirty="0"/>
              <a:t>网址添加到收藏夹</a:t>
            </a:r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0768"/>
            <a:ext cx="8281168" cy="5114007"/>
          </a:xfrm>
          <a:ln/>
        </p:spPr>
        <p:txBody>
          <a:bodyPr/>
          <a:lstStyle/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/>
              <a:t>菜单栏中的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收藏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→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添加到收藏夹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命令或单击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收藏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按钮→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添加到收藏夹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命令，会</a:t>
            </a:r>
            <a:r>
              <a:rPr lang="zh-CN" altLang="en-US" sz="2000" dirty="0" smtClean="0"/>
              <a:t>出现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添加收藏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/>
              <a:t>对话框。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在</a:t>
            </a:r>
            <a:r>
              <a:rPr lang="zh-CN" altLang="en-US" sz="2000" dirty="0"/>
              <a:t>其中单击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添加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按钮，即可将当前页面添加到收藏夹中。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要保存在一个新的文件夹中，可单击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新建文件夹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按钮，弹出如图</a:t>
            </a:r>
            <a:r>
              <a:rPr lang="en-US" altLang="zh-CN" sz="2000" dirty="0"/>
              <a:t>7-15</a:t>
            </a:r>
            <a:r>
              <a:rPr lang="zh-CN" altLang="en-US" sz="2000" dirty="0"/>
              <a:t>所示的对话框，在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文件夹名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文本框中输入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搜索引擎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，然后单击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创建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如果</a:t>
            </a:r>
            <a:r>
              <a:rPr lang="zh-CN" altLang="en-US" sz="2000" dirty="0"/>
              <a:t>要修改保存网页的名字</a:t>
            </a:r>
            <a:r>
              <a:rPr lang="zh-CN" altLang="en-US" sz="2000" dirty="0" smtClean="0"/>
              <a:t>，在 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名称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/>
              <a:t>文本框中</a:t>
            </a:r>
            <a:r>
              <a:rPr lang="zh-CN" altLang="en-US" sz="2000" dirty="0" smtClean="0"/>
              <a:t>输入新</a:t>
            </a:r>
            <a:r>
              <a:rPr lang="zh-CN" altLang="en-US" sz="2000" dirty="0"/>
              <a:t>的名字。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确定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按钮，便可将当前访问的网页添加到收藏夹显示窗格中。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5：</a:t>
            </a:r>
            <a:r>
              <a:rPr lang="zh-CN" altLang="en-US" dirty="0" smtClean="0"/>
              <a:t>保存</a:t>
            </a:r>
            <a:r>
              <a:rPr lang="zh-CN" altLang="en-US" dirty="0"/>
              <a:t>网页文件</a:t>
            </a:r>
          </a:p>
        </p:txBody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281168" cy="5113337"/>
          </a:xfrm>
          <a:ln/>
        </p:spPr>
        <p:txBody>
          <a:bodyPr/>
          <a:lstStyle/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文件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→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另存为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命令，弹出</a:t>
            </a:r>
            <a:r>
              <a:rPr lang="zh-CN" altLang="en-US" sz="2000" dirty="0" smtClean="0"/>
              <a:t>如下图所</a:t>
            </a:r>
            <a:r>
              <a:rPr lang="zh-CN" altLang="en-US" sz="2000" dirty="0"/>
              <a:t>示的对话框。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保存类型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下拉列表框选择保存类型，其中有四种保存类型可供选择，</a:t>
            </a:r>
            <a:r>
              <a:rPr lang="zh-CN" altLang="en-US" sz="2000" dirty="0" smtClean="0"/>
              <a:t>如下图所</a:t>
            </a:r>
            <a:r>
              <a:rPr lang="zh-CN" altLang="en-US" sz="2000" dirty="0"/>
              <a:t>示。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选择</a:t>
            </a:r>
            <a:r>
              <a:rPr lang="zh-CN" altLang="en-US" sz="2000" dirty="0"/>
              <a:t>好要保存的网页类型后，单击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保存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按钮。</a:t>
            </a:r>
          </a:p>
        </p:txBody>
      </p:sp>
      <p:pic>
        <p:nvPicPr>
          <p:cNvPr id="7116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84984"/>
            <a:ext cx="4464496" cy="31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</a:t>
            </a:r>
            <a:r>
              <a:rPr lang="zh-CN" altLang="en-US" dirty="0" smtClean="0"/>
              <a:t>作</a:t>
            </a:r>
            <a:r>
              <a:rPr lang="en-US" altLang="zh-CN" dirty="0" smtClean="0"/>
              <a:t>6：</a:t>
            </a:r>
            <a:r>
              <a:rPr lang="zh-CN" altLang="en-US" dirty="0" smtClean="0"/>
              <a:t>保存</a:t>
            </a:r>
            <a:r>
              <a:rPr lang="zh-CN" altLang="en-US" dirty="0"/>
              <a:t>网页中的图片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281168" cy="5113337"/>
          </a:xfrm>
          <a:ln/>
        </p:spPr>
        <p:txBody>
          <a:bodyPr/>
          <a:lstStyle/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右</a:t>
            </a:r>
            <a:r>
              <a:rPr lang="zh-CN" altLang="en-US" sz="2000" dirty="0"/>
              <a:t>击网页中的图片，在弹出的快捷菜单中选择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图片另存为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选项，弹出</a:t>
            </a:r>
            <a:r>
              <a:rPr lang="zh-CN" altLang="en-US" sz="2000" dirty="0" smtClean="0"/>
              <a:t>如下图所</a:t>
            </a:r>
            <a:r>
              <a:rPr lang="zh-CN" altLang="en-US" sz="2000" dirty="0"/>
              <a:t>示的对话框。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保存类型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下拉列表框选择保存类型，其中有两种保存类型可供选择：</a:t>
            </a:r>
            <a:r>
              <a:rPr lang="en-US" altLang="zh-CN" sz="2000" dirty="0"/>
              <a:t>GIF</a:t>
            </a:r>
            <a:r>
              <a:rPr lang="zh-CN" altLang="en-US" sz="2000" dirty="0"/>
              <a:t>（*</a:t>
            </a:r>
            <a:r>
              <a:rPr lang="en-US" altLang="zh-CN" sz="2000" dirty="0"/>
              <a:t>.gif</a:t>
            </a:r>
            <a:r>
              <a:rPr lang="zh-CN" altLang="en-US" sz="2000" dirty="0"/>
              <a:t>）和位图（*</a:t>
            </a:r>
            <a:r>
              <a:rPr lang="en-US" altLang="zh-CN" sz="2000" dirty="0"/>
              <a:t>.bmp</a:t>
            </a:r>
            <a:r>
              <a:rPr lang="zh-CN" altLang="en-US" sz="2000" dirty="0"/>
              <a:t>）。</a:t>
            </a:r>
          </a:p>
          <a:p>
            <a:pPr marL="857250" lvl="1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>
                <a:latin typeface="Arial"/>
              </a:rPr>
              <a:t>“</a:t>
            </a:r>
            <a:r>
              <a:rPr lang="zh-CN" altLang="en-US" sz="2000" dirty="0"/>
              <a:t>保存</a:t>
            </a:r>
            <a:r>
              <a:rPr lang="zh-CN" altLang="en-US" sz="2000" dirty="0">
                <a:latin typeface="Arial"/>
              </a:rPr>
              <a:t>”</a:t>
            </a:r>
            <a:r>
              <a:rPr lang="zh-CN" altLang="en-US" sz="2000" dirty="0"/>
              <a:t>按钮。</a:t>
            </a:r>
          </a:p>
        </p:txBody>
      </p:sp>
      <p:pic>
        <p:nvPicPr>
          <p:cNvPr id="7106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172" y="3274690"/>
            <a:ext cx="4322236" cy="3034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4130</TotalTime>
  <Words>1483</Words>
  <Application>Microsoft Office PowerPoint</Application>
  <PresentationFormat>全屏显示(4:3)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Crayons</vt:lpstr>
      <vt:lpstr>第7章  Internet操作应用 第2讲  Internet操作应用(1)</vt:lpstr>
      <vt:lpstr>一、IE10的使用</vt:lpstr>
      <vt:lpstr>实作1：网上冲浪 </vt:lpstr>
      <vt:lpstr>实作2：设置起始页</vt:lpstr>
      <vt:lpstr>实作2：设置起始页</vt:lpstr>
      <vt:lpstr>实作3：漫游Internet </vt:lpstr>
      <vt:lpstr>实作4：把网址添加到收藏夹</vt:lpstr>
      <vt:lpstr>实作5：保存网页文件</vt:lpstr>
      <vt:lpstr>实作6：保存网页中的图片</vt:lpstr>
      <vt:lpstr>实作7：用剪贴板转存</vt:lpstr>
      <vt:lpstr>实作8：加快网页的下载速度 </vt:lpstr>
      <vt:lpstr>实作9：设置兼容性视图</vt:lpstr>
      <vt:lpstr>二、搜索引擎的使用 </vt:lpstr>
      <vt:lpstr>实作1：搜索“迅雷7下载”</vt:lpstr>
      <vt:lpstr>实作2：查询有关重庆大学科研项目的信息</vt:lpstr>
      <vt:lpstr>实作3：不包含特定关键字的搜索</vt:lpstr>
      <vt:lpstr>实作4：在指定的站点中搜索信息</vt:lpstr>
      <vt:lpstr>实作5：在指定的网页标题中搜索信息</vt:lpstr>
      <vt:lpstr>思考题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286</cp:revision>
  <dcterms:created xsi:type="dcterms:W3CDTF">2003-05-15T13:10:49Z</dcterms:created>
  <dcterms:modified xsi:type="dcterms:W3CDTF">2014-05-26T07:56:48Z</dcterms:modified>
</cp:coreProperties>
</file>