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s/slide113.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theme/themeOverride1.xml" ContentType="application/vnd.openxmlformats-officedocument.themeOverr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129.xml" ContentType="application/vnd.openxmlformats-officedocument.presentationml.slide+xml"/>
  <Override PartName="/ppt/slides/slide99.xml" ContentType="application/vnd.openxmlformats-officedocument.presentationml.slide+xml"/>
  <Override PartName="/ppt/slides/slide118.xml" ContentType="application/vnd.openxmlformats-officedocument.presentationml.slide+xml"/>
  <Override PartName="/ppt/slides/slide136.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07.xml" ContentType="application/vnd.openxmlformats-officedocument.presentationml.slide+xml"/>
  <Override PartName="/ppt/slides/slide125.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32.xml" ContentType="application/vnd.openxmlformats-officedocument.presentationml.slide+xml"/>
  <Override PartName="/ppt/slideLayouts/slideLayout7.xml" ContentType="application/vnd.openxmlformats-officedocument.presentationml.slideLayout+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theme/themeOverride2.xml" ContentType="application/vnd.openxmlformats-officedocument.themeOverr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s/slide119.xml" ContentType="application/vnd.openxmlformats-officedocument.presentationml.slide+xml"/>
  <Override PartName="/ppt/slideLayouts/slideLayout10.xml" ContentType="application/vnd.openxmlformats-officedocument.presentationml.slideLayout+xml"/>
  <Override PartName="/ppt/slides/slide89.xml" ContentType="application/vnd.openxmlformats-officedocument.presentationml.slide+xml"/>
  <Override PartName="/ppt/slides/slide98.xml" ContentType="application/vnd.openxmlformats-officedocument.presentationml.slide+xml"/>
  <Override PartName="/ppt/slides/slide108.xml" ContentType="application/vnd.openxmlformats-officedocument.presentationml.slide+xml"/>
  <Override PartName="/ppt/slides/slide117.xml" ContentType="application/vnd.openxmlformats-officedocument.presentationml.slide+xml"/>
  <Override PartName="/ppt/slides/slide126.xml" ContentType="application/vnd.openxmlformats-officedocument.presentationml.slide+xml"/>
  <Override PartName="/ppt/slides/slide128.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ppt/slides/slide106.xml" ContentType="application/vnd.openxmlformats-officedocument.presentationml.slide+xml"/>
  <Override PartName="/ppt/slides/slide115.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theme/themeOverride3.xml" ContentType="application/vnd.openxmlformats-officedocument.themeOverride+xml"/>
  <Default Extension="wmf" ContentType="image/x-wmf"/>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s/slide79.xml" ContentType="application/vnd.openxmlformats-officedocument.presentationml.slide+xml"/>
  <Override PartName="/ppt/slides/slide109.xml" ContentType="application/vnd.openxmlformats-officedocument.presentationml.slide+xml"/>
  <Override PartName="/ppt/slides/slide127.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s/slide134.xml" ContentType="application/vnd.openxmlformats-officedocument.presentationml.slide+xml"/>
  <Override PartName="/ppt/slideLayouts/slideLayout9.xml" ContentType="application/vnd.openxmlformats-officedocument.presentationml.slideLayout+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130.xml" ContentType="application/vnd.openxmlformats-officedocument.presentationml.slide+xml"/>
  <Override PartName="/ppt/slideLayouts/slideLayout5.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theme/themeOverride4.xml" ContentType="application/vnd.openxmlformats-officedocument.themeOverr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391"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6" r:id="rId43"/>
    <p:sldId id="297" r:id="rId44"/>
    <p:sldId id="298" r:id="rId45"/>
    <p:sldId id="299" r:id="rId46"/>
    <p:sldId id="300" r:id="rId47"/>
    <p:sldId id="301" r:id="rId48"/>
    <p:sldId id="302" r:id="rId49"/>
    <p:sldId id="303" r:id="rId50"/>
    <p:sldId id="304" r:id="rId51"/>
    <p:sldId id="305" r:id="rId52"/>
    <p:sldId id="306" r:id="rId53"/>
    <p:sldId id="307" r:id="rId54"/>
    <p:sldId id="308" r:id="rId55"/>
    <p:sldId id="309" r:id="rId56"/>
    <p:sldId id="310" r:id="rId57"/>
    <p:sldId id="311" r:id="rId58"/>
    <p:sldId id="312" r:id="rId59"/>
    <p:sldId id="313" r:id="rId60"/>
    <p:sldId id="314" r:id="rId61"/>
    <p:sldId id="315" r:id="rId62"/>
    <p:sldId id="316" r:id="rId63"/>
    <p:sldId id="317" r:id="rId64"/>
    <p:sldId id="318" r:id="rId65"/>
    <p:sldId id="320" r:id="rId66"/>
    <p:sldId id="321" r:id="rId67"/>
    <p:sldId id="322" r:id="rId68"/>
    <p:sldId id="323" r:id="rId69"/>
    <p:sldId id="324" r:id="rId70"/>
    <p:sldId id="325" r:id="rId71"/>
    <p:sldId id="327" r:id="rId72"/>
    <p:sldId id="328" r:id="rId73"/>
    <p:sldId id="329" r:id="rId74"/>
    <p:sldId id="330" r:id="rId75"/>
    <p:sldId id="326" r:id="rId76"/>
    <p:sldId id="319" r:id="rId77"/>
    <p:sldId id="331" r:id="rId78"/>
    <p:sldId id="332" r:id="rId79"/>
    <p:sldId id="333" r:id="rId80"/>
    <p:sldId id="334" r:id="rId81"/>
    <p:sldId id="335" r:id="rId82"/>
    <p:sldId id="336" r:id="rId83"/>
    <p:sldId id="337" r:id="rId84"/>
    <p:sldId id="338" r:id="rId85"/>
    <p:sldId id="339" r:id="rId86"/>
    <p:sldId id="340" r:id="rId87"/>
    <p:sldId id="341" r:id="rId88"/>
    <p:sldId id="342" r:id="rId89"/>
    <p:sldId id="343" r:id="rId90"/>
    <p:sldId id="344" r:id="rId91"/>
    <p:sldId id="345" r:id="rId92"/>
    <p:sldId id="346" r:id="rId93"/>
    <p:sldId id="347" r:id="rId94"/>
    <p:sldId id="348" r:id="rId95"/>
    <p:sldId id="349" r:id="rId96"/>
    <p:sldId id="350" r:id="rId97"/>
    <p:sldId id="351" r:id="rId98"/>
    <p:sldId id="352" r:id="rId99"/>
    <p:sldId id="353" r:id="rId100"/>
    <p:sldId id="354" r:id="rId101"/>
    <p:sldId id="355" r:id="rId102"/>
    <p:sldId id="356" r:id="rId103"/>
    <p:sldId id="358" r:id="rId104"/>
    <p:sldId id="359" r:id="rId105"/>
    <p:sldId id="360" r:id="rId106"/>
    <p:sldId id="361" r:id="rId107"/>
    <p:sldId id="362" r:id="rId108"/>
    <p:sldId id="363" r:id="rId109"/>
    <p:sldId id="365" r:id="rId110"/>
    <p:sldId id="366" r:id="rId111"/>
    <p:sldId id="367" r:id="rId112"/>
    <p:sldId id="368" r:id="rId113"/>
    <p:sldId id="369" r:id="rId114"/>
    <p:sldId id="370" r:id="rId115"/>
    <p:sldId id="364" r:id="rId116"/>
    <p:sldId id="357" r:id="rId117"/>
    <p:sldId id="371" r:id="rId118"/>
    <p:sldId id="372" r:id="rId119"/>
    <p:sldId id="373" r:id="rId120"/>
    <p:sldId id="374" r:id="rId121"/>
    <p:sldId id="375" r:id="rId122"/>
    <p:sldId id="376" r:id="rId123"/>
    <p:sldId id="377" r:id="rId124"/>
    <p:sldId id="378" r:id="rId125"/>
    <p:sldId id="379" r:id="rId126"/>
    <p:sldId id="380" r:id="rId127"/>
    <p:sldId id="381" r:id="rId128"/>
    <p:sldId id="382" r:id="rId129"/>
    <p:sldId id="383" r:id="rId130"/>
    <p:sldId id="384" r:id="rId131"/>
    <p:sldId id="385" r:id="rId132"/>
    <p:sldId id="386" r:id="rId133"/>
    <p:sldId id="387" r:id="rId134"/>
    <p:sldId id="388" r:id="rId135"/>
    <p:sldId id="389" r:id="rId136"/>
    <p:sldId id="390" r:id="rId137"/>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72" d="100"/>
          <a:sy n="72" d="100"/>
        </p:scale>
        <p:origin x="-45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presProps" Target="presProp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xml"/><Relationship Id="rId1" Type="http://schemas.openxmlformats.org/officeDocument/2006/relationships/themeOverride" Target="../theme/themeOverride4.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直角三角形 9"/>
          <p:cNvSpPr/>
          <p:nvPr/>
        </p:nvSpPr>
        <p:spPr>
          <a:xfrm>
            <a:off x="0" y="4664075"/>
            <a:ext cx="9150350"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grpSp>
        <p:nvGrpSpPr>
          <p:cNvPr id="5" name="组合 1"/>
          <p:cNvGrpSpPr>
            <a:grpSpLocks/>
          </p:cNvGrpSpPr>
          <p:nvPr/>
        </p:nvGrpSpPr>
        <p:grpSpPr bwMode="auto">
          <a:xfrm>
            <a:off x="-3175" y="4953000"/>
            <a:ext cx="9147175" cy="1911350"/>
            <a:chOff x="-3765" y="4832896"/>
            <a:chExt cx="9147765" cy="2032192"/>
          </a:xfrm>
        </p:grpSpPr>
        <p:sp>
          <p:nvSpPr>
            <p:cNvPr id="6" name="任意多边形 6"/>
            <p:cNvSpPr>
              <a:spLocks/>
            </p:cNvSpPr>
            <p:nvPr/>
          </p:nvSpPr>
          <p:spPr bwMode="auto">
            <a:xfrm>
              <a:off x="1687032" y="4832896"/>
              <a:ext cx="7456968" cy="51817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a typeface="+mn-ea"/>
              </a:endParaRPr>
            </a:p>
          </p:txBody>
        </p:sp>
        <p:sp>
          <p:nvSpPr>
            <p:cNvPr id="7" name="任意多边形 7"/>
            <p:cNvSpPr>
              <a:spLocks/>
            </p:cNvSpPr>
            <p:nvPr/>
          </p:nvSpPr>
          <p:spPr bwMode="auto">
            <a:xfrm>
              <a:off x="35926" y="5135025"/>
              <a:ext cx="9108074" cy="838869"/>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a typeface="+mn-ea"/>
              </a:endParaRPr>
            </a:p>
          </p:txBody>
        </p:sp>
        <p:sp>
          <p:nvSpPr>
            <p:cNvPr id="8" name="任意多边形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cxnSp>
          <p:nvCxnSpPr>
            <p:cNvPr id="10" name="直接连接符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9" name="标题 8"/>
          <p:cNvSpPr>
            <a:spLocks noGrp="1"/>
          </p:cNvSpPr>
          <p:nvPr>
            <p:ph type="ctrTitle"/>
          </p:nvPr>
        </p:nvSpPr>
        <p:spPr>
          <a:xfrm>
            <a:off x="685800" y="1752601"/>
            <a:ext cx="7772400" cy="1829761"/>
          </a:xfrm>
        </p:spPr>
        <p:txBody>
          <a:bodyPr anchor="b"/>
          <a:lstStyle>
            <a:lvl1pPr algn="r">
              <a:defRPr sz="4800" b="1">
                <a:solidFill>
                  <a:schemeClr val="tx2"/>
                </a:solidFill>
                <a:effectLst>
                  <a:outerShdw blurRad="31750" dist="25400" dir="5400000" algn="tl" rotWithShape="0">
                    <a:srgbClr val="000000">
                      <a:alpha val="25000"/>
                    </a:srgbClr>
                  </a:outerShdw>
                </a:effectLst>
              </a:defRPr>
            </a:lvl1pPr>
            <a:extLst/>
          </a:lstStyle>
          <a:p>
            <a:r>
              <a:rPr lang="zh-CN" altLang="en-US" smtClean="0"/>
              <a:t>单击此处编辑母版标题样式</a:t>
            </a:r>
            <a:endParaRPr lang="en-US"/>
          </a:p>
        </p:txBody>
      </p:sp>
      <p:sp>
        <p:nvSpPr>
          <p:cNvPr id="17" name="副标题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zh-CN" altLang="en-US" smtClean="0"/>
              <a:t>单击此处编辑母版副标题样式</a:t>
            </a:r>
            <a:endParaRPr lang="en-US"/>
          </a:p>
        </p:txBody>
      </p:sp>
      <p:sp>
        <p:nvSpPr>
          <p:cNvPr id="11" name="日期占位符 29"/>
          <p:cNvSpPr>
            <a:spLocks noGrp="1"/>
          </p:cNvSpPr>
          <p:nvPr>
            <p:ph type="dt" sz="half" idx="10"/>
          </p:nvPr>
        </p:nvSpPr>
        <p:spPr/>
        <p:txBody>
          <a:bodyPr/>
          <a:lstStyle>
            <a:lvl1pPr>
              <a:defRPr smtClean="0">
                <a:solidFill>
                  <a:srgbClr val="FFFFFF"/>
                </a:solidFill>
              </a:defRPr>
            </a:lvl1pPr>
            <a:extLst/>
          </a:lstStyle>
          <a:p>
            <a:pPr>
              <a:defRPr/>
            </a:pPr>
            <a:fld id="{79E783B4-A921-4C16-AFC5-8619FC8D6160}" type="datetimeFigureOut">
              <a:rPr lang="zh-CN" altLang="en-US"/>
              <a:pPr>
                <a:defRPr/>
              </a:pPr>
              <a:t>2010-5-26</a:t>
            </a:fld>
            <a:endParaRPr lang="zh-CN" altLang="en-US"/>
          </a:p>
        </p:txBody>
      </p:sp>
      <p:sp>
        <p:nvSpPr>
          <p:cNvPr id="12" name="页脚占位符 18"/>
          <p:cNvSpPr>
            <a:spLocks noGrp="1"/>
          </p:cNvSpPr>
          <p:nvPr>
            <p:ph type="ftr" sz="quarter" idx="11"/>
          </p:nvPr>
        </p:nvSpPr>
        <p:spPr/>
        <p:txBody>
          <a:bodyPr/>
          <a:lstStyle>
            <a:lvl1pPr>
              <a:defRPr>
                <a:solidFill>
                  <a:schemeClr val="accent1">
                    <a:tint val="20000"/>
                  </a:schemeClr>
                </a:solidFill>
              </a:defRPr>
            </a:lvl1pPr>
            <a:extLst/>
          </a:lstStyle>
          <a:p>
            <a:pPr>
              <a:defRPr/>
            </a:pPr>
            <a:endParaRPr lang="zh-CN" altLang="en-US"/>
          </a:p>
        </p:txBody>
      </p:sp>
      <p:sp>
        <p:nvSpPr>
          <p:cNvPr id="13" name="灯片编号占位符 26"/>
          <p:cNvSpPr>
            <a:spLocks noGrp="1"/>
          </p:cNvSpPr>
          <p:nvPr>
            <p:ph type="sldNum" sz="quarter" idx="12"/>
          </p:nvPr>
        </p:nvSpPr>
        <p:spPr/>
        <p:txBody>
          <a:bodyPr/>
          <a:lstStyle>
            <a:lvl1pPr>
              <a:defRPr smtClean="0">
                <a:solidFill>
                  <a:srgbClr val="FFFFFF"/>
                </a:solidFill>
              </a:defRPr>
            </a:lvl1pPr>
            <a:extLst/>
          </a:lstStyle>
          <a:p>
            <a:pPr>
              <a:defRPr/>
            </a:pPr>
            <a:fld id="{E984C10E-8CFA-4FBD-9DD6-EF76CF0C3FF6}"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extLs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457200" y="1481329"/>
            <a:ext cx="8229600" cy="4386071"/>
          </a:xfrm>
        </p:spPr>
        <p:txBody>
          <a:bodyPr vert="eaVert"/>
          <a:lstStyle>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9"/>
          <p:cNvSpPr>
            <a:spLocks noGrp="1"/>
          </p:cNvSpPr>
          <p:nvPr>
            <p:ph type="dt" sz="half" idx="10"/>
          </p:nvPr>
        </p:nvSpPr>
        <p:spPr/>
        <p:txBody>
          <a:bodyPr/>
          <a:lstStyle>
            <a:lvl1pPr>
              <a:defRPr/>
            </a:lvl1pPr>
          </a:lstStyle>
          <a:p>
            <a:pPr>
              <a:defRPr/>
            </a:pPr>
            <a:fld id="{82854F60-594D-481B-9B29-EEF52FCE1CA8}" type="datetimeFigureOut">
              <a:rPr lang="zh-CN" altLang="en-US"/>
              <a:pPr>
                <a:defRPr/>
              </a:pPr>
              <a:t>2010-5-26</a:t>
            </a:fld>
            <a:endParaRPr lang="zh-CN" altLang="en-US"/>
          </a:p>
        </p:txBody>
      </p:sp>
      <p:sp>
        <p:nvSpPr>
          <p:cNvPr id="5" name="页脚占位符 21"/>
          <p:cNvSpPr>
            <a:spLocks noGrp="1"/>
          </p:cNvSpPr>
          <p:nvPr>
            <p:ph type="ftr" sz="quarter" idx="11"/>
          </p:nvPr>
        </p:nvSpPr>
        <p:spPr/>
        <p:txBody>
          <a:bodyPr/>
          <a:lstStyle>
            <a:lvl1pPr>
              <a:defRPr/>
            </a:lvl1pPr>
          </a:lstStyle>
          <a:p>
            <a:pPr>
              <a:defRPr/>
            </a:pPr>
            <a:endParaRPr lang="zh-CN" altLang="en-US"/>
          </a:p>
        </p:txBody>
      </p:sp>
      <p:sp>
        <p:nvSpPr>
          <p:cNvPr id="6" name="灯片编号占位符 17"/>
          <p:cNvSpPr>
            <a:spLocks noGrp="1"/>
          </p:cNvSpPr>
          <p:nvPr>
            <p:ph type="sldNum" sz="quarter" idx="12"/>
          </p:nvPr>
        </p:nvSpPr>
        <p:spPr/>
        <p:txBody>
          <a:bodyPr/>
          <a:lstStyle>
            <a:lvl1pPr>
              <a:defRPr/>
            </a:lvl1pPr>
          </a:lstStyle>
          <a:p>
            <a:pPr>
              <a:defRPr/>
            </a:pPr>
            <a:fld id="{C733980F-CDB8-4FB1-935E-29574D99ED1F}"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44013" y="274640"/>
            <a:ext cx="1777470" cy="5592761"/>
          </a:xfrm>
        </p:spPr>
        <p:txBody>
          <a:bodyPr vert="eaVert"/>
          <a:lstStyle>
            <a:extLs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457200" y="274641"/>
            <a:ext cx="6324600" cy="5592760"/>
          </a:xfrm>
        </p:spPr>
        <p:txBody>
          <a:bodyPr vert="eaVert"/>
          <a:lstStyle>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9"/>
          <p:cNvSpPr>
            <a:spLocks noGrp="1"/>
          </p:cNvSpPr>
          <p:nvPr>
            <p:ph type="dt" sz="half" idx="10"/>
          </p:nvPr>
        </p:nvSpPr>
        <p:spPr/>
        <p:txBody>
          <a:bodyPr/>
          <a:lstStyle>
            <a:lvl1pPr>
              <a:defRPr/>
            </a:lvl1pPr>
          </a:lstStyle>
          <a:p>
            <a:pPr>
              <a:defRPr/>
            </a:pPr>
            <a:fld id="{F1C64EFE-7A52-4F34-8CC8-8C09DC807FAC}" type="datetimeFigureOut">
              <a:rPr lang="zh-CN" altLang="en-US"/>
              <a:pPr>
                <a:defRPr/>
              </a:pPr>
              <a:t>2010-5-26</a:t>
            </a:fld>
            <a:endParaRPr lang="zh-CN" altLang="en-US"/>
          </a:p>
        </p:txBody>
      </p:sp>
      <p:sp>
        <p:nvSpPr>
          <p:cNvPr id="5" name="页脚占位符 21"/>
          <p:cNvSpPr>
            <a:spLocks noGrp="1"/>
          </p:cNvSpPr>
          <p:nvPr>
            <p:ph type="ftr" sz="quarter" idx="11"/>
          </p:nvPr>
        </p:nvSpPr>
        <p:spPr/>
        <p:txBody>
          <a:bodyPr/>
          <a:lstStyle>
            <a:lvl1pPr>
              <a:defRPr/>
            </a:lvl1pPr>
          </a:lstStyle>
          <a:p>
            <a:pPr>
              <a:defRPr/>
            </a:pPr>
            <a:endParaRPr lang="zh-CN" altLang="en-US"/>
          </a:p>
        </p:txBody>
      </p:sp>
      <p:sp>
        <p:nvSpPr>
          <p:cNvPr id="6" name="灯片编号占位符 17"/>
          <p:cNvSpPr>
            <a:spLocks noGrp="1"/>
          </p:cNvSpPr>
          <p:nvPr>
            <p:ph type="sldNum" sz="quarter" idx="12"/>
          </p:nvPr>
        </p:nvSpPr>
        <p:spPr/>
        <p:txBody>
          <a:bodyPr/>
          <a:lstStyle>
            <a:lvl1pPr>
              <a:defRPr/>
            </a:lvl1pPr>
          </a:lstStyle>
          <a:p>
            <a:pPr>
              <a:defRPr/>
            </a:pPr>
            <a:fld id="{9AE3DAAF-85EB-495C-AB89-744A5EE34138}"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7" name="标题 6"/>
          <p:cNvSpPr>
            <a:spLocks noGrp="1"/>
          </p:cNvSpPr>
          <p:nvPr>
            <p:ph type="title"/>
          </p:nvPr>
        </p:nvSpPr>
        <p:spPr/>
        <p:txBody>
          <a:bodyPr rtlCol="0"/>
          <a:lstStyle>
            <a:extLst/>
          </a:lstStyle>
          <a:p>
            <a:r>
              <a:rPr lang="zh-CN" altLang="en-US" smtClean="0"/>
              <a:t>单击此处编辑母版标题样式</a:t>
            </a:r>
            <a:endParaRPr lang="en-US"/>
          </a:p>
        </p:txBody>
      </p:sp>
      <p:sp>
        <p:nvSpPr>
          <p:cNvPr id="4" name="日期占位符 9"/>
          <p:cNvSpPr>
            <a:spLocks noGrp="1"/>
          </p:cNvSpPr>
          <p:nvPr>
            <p:ph type="dt" sz="half" idx="10"/>
          </p:nvPr>
        </p:nvSpPr>
        <p:spPr/>
        <p:txBody>
          <a:bodyPr/>
          <a:lstStyle>
            <a:lvl1pPr>
              <a:defRPr/>
            </a:lvl1pPr>
          </a:lstStyle>
          <a:p>
            <a:pPr>
              <a:defRPr/>
            </a:pPr>
            <a:fld id="{06341594-1CD0-4B49-A11F-256670F92FD9}" type="datetimeFigureOut">
              <a:rPr lang="zh-CN" altLang="en-US"/>
              <a:pPr>
                <a:defRPr/>
              </a:pPr>
              <a:t>2010-5-26</a:t>
            </a:fld>
            <a:endParaRPr lang="zh-CN" altLang="en-US"/>
          </a:p>
        </p:txBody>
      </p:sp>
      <p:sp>
        <p:nvSpPr>
          <p:cNvPr id="5" name="页脚占位符 21"/>
          <p:cNvSpPr>
            <a:spLocks noGrp="1"/>
          </p:cNvSpPr>
          <p:nvPr>
            <p:ph type="ftr" sz="quarter" idx="11"/>
          </p:nvPr>
        </p:nvSpPr>
        <p:spPr/>
        <p:txBody>
          <a:bodyPr/>
          <a:lstStyle>
            <a:lvl1pPr>
              <a:defRPr/>
            </a:lvl1pPr>
          </a:lstStyle>
          <a:p>
            <a:pPr>
              <a:defRPr/>
            </a:pPr>
            <a:endParaRPr lang="zh-CN" altLang="en-US"/>
          </a:p>
        </p:txBody>
      </p:sp>
      <p:sp>
        <p:nvSpPr>
          <p:cNvPr id="6" name="灯片编号占位符 17"/>
          <p:cNvSpPr>
            <a:spLocks noGrp="1"/>
          </p:cNvSpPr>
          <p:nvPr>
            <p:ph type="sldNum" sz="quarter" idx="12"/>
          </p:nvPr>
        </p:nvSpPr>
        <p:spPr/>
        <p:txBody>
          <a:bodyPr/>
          <a:lstStyle>
            <a:lvl1pPr>
              <a:defRPr/>
            </a:lvl1pPr>
          </a:lstStyle>
          <a:p>
            <a:pPr>
              <a:defRPr/>
            </a:pPr>
            <a:fld id="{9C46E35C-6A94-4A29-8A9D-FBE0B9A50BA3}"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1"/>
      </p:bgRef>
    </p:bg>
    <p:spTree>
      <p:nvGrpSpPr>
        <p:cNvPr id="1" name=""/>
        <p:cNvGrpSpPr/>
        <p:nvPr/>
      </p:nvGrpSpPr>
      <p:grpSpPr>
        <a:xfrm>
          <a:off x="0" y="0"/>
          <a:ext cx="0" cy="0"/>
          <a:chOff x="0" y="0"/>
          <a:chExt cx="0" cy="0"/>
        </a:xfrm>
      </p:grpSpPr>
      <p:sp>
        <p:nvSpPr>
          <p:cNvPr id="4" name="燕尾形 6"/>
          <p:cNvSpPr/>
          <p:nvPr/>
        </p:nvSpPr>
        <p:spPr>
          <a:xfrm>
            <a:off x="3636963" y="3005138"/>
            <a:ext cx="182562"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auto">
              <a:spcBef>
                <a:spcPts val="0"/>
              </a:spcBef>
              <a:spcAft>
                <a:spcPts val="0"/>
              </a:spcAft>
              <a:defRPr/>
            </a:pPr>
            <a:endParaRPr lang="en-US"/>
          </a:p>
        </p:txBody>
      </p:sp>
      <p:sp>
        <p:nvSpPr>
          <p:cNvPr id="5" name="燕尾形 7"/>
          <p:cNvSpPr/>
          <p:nvPr/>
        </p:nvSpPr>
        <p:spPr>
          <a:xfrm>
            <a:off x="3449638" y="3005138"/>
            <a:ext cx="18415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auto">
              <a:spcBef>
                <a:spcPts val="0"/>
              </a:spcBef>
              <a:spcAft>
                <a:spcPts val="0"/>
              </a:spcAft>
              <a:defRPr/>
            </a:pPr>
            <a:endParaRPr lang="en-US"/>
          </a:p>
        </p:txBody>
      </p:sp>
      <p:sp>
        <p:nvSpPr>
          <p:cNvPr id="2" name="标题 1"/>
          <p:cNvSpPr>
            <a:spLocks noGrp="1"/>
          </p:cNvSpPr>
          <p:nvPr>
            <p:ph type="title"/>
          </p:nvPr>
        </p:nvSpPr>
        <p:spPr>
          <a:xfrm>
            <a:off x="722376" y="1059712"/>
            <a:ext cx="7772400" cy="1828800"/>
          </a:xfrm>
        </p:spPr>
        <p:txBody>
          <a:bodyPr anchor="b"/>
          <a:lstStyle>
            <a:lvl1pPr algn="r">
              <a:buNone/>
              <a:defRPr sz="4800" b="1" cap="none" baseline="0">
                <a:effectLst>
                  <a:outerShdw blurRad="31750" dist="25400" dir="5400000" algn="tl" rotWithShape="0">
                    <a:srgbClr val="000000">
                      <a:alpha val="25000"/>
                    </a:srgbClr>
                  </a:outerShdw>
                </a:effectLst>
              </a:defRPr>
            </a:lvl1pPr>
            <a:extLst/>
          </a:lstStyle>
          <a:p>
            <a:r>
              <a:rPr lang="zh-CN" altLang="en-US" smtClean="0"/>
              <a:t>单击此处编辑母版标题样式</a:t>
            </a:r>
            <a:endParaRPr lang="en-US"/>
          </a:p>
        </p:txBody>
      </p:sp>
      <p:sp>
        <p:nvSpPr>
          <p:cNvPr id="3" name="文本占位符 2"/>
          <p:cNvSpPr>
            <a:spLocks noGrp="1"/>
          </p:cNvSpPr>
          <p:nvPr>
            <p:ph type="body" idx="1"/>
          </p:nvPr>
        </p:nvSpPr>
        <p:spPr>
          <a:xfrm>
            <a:off x="3922713" y="2931712"/>
            <a:ext cx="4572000" cy="1454888"/>
          </a:xfrm>
        </p:spPr>
        <p:txBody>
          <a:bodyPr/>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zh-CN" altLang="en-US" smtClean="0"/>
              <a:t>单击此处编辑母版文本样式</a:t>
            </a:r>
          </a:p>
        </p:txBody>
      </p:sp>
      <p:sp>
        <p:nvSpPr>
          <p:cNvPr id="6" name="日期占位符 3"/>
          <p:cNvSpPr>
            <a:spLocks noGrp="1"/>
          </p:cNvSpPr>
          <p:nvPr>
            <p:ph type="dt" sz="half" idx="10"/>
          </p:nvPr>
        </p:nvSpPr>
        <p:spPr/>
        <p:txBody>
          <a:bodyPr/>
          <a:lstStyle>
            <a:lvl1pPr>
              <a:defRPr/>
            </a:lvl1pPr>
            <a:extLst/>
          </a:lstStyle>
          <a:p>
            <a:pPr>
              <a:defRPr/>
            </a:pPr>
            <a:fld id="{696D1BC4-CD04-446A-83C2-58EFD88A352E}" type="datetimeFigureOut">
              <a:rPr lang="zh-CN" altLang="en-US"/>
              <a:pPr>
                <a:defRPr/>
              </a:pPr>
              <a:t>2010-5-26</a:t>
            </a:fld>
            <a:endParaRPr lang="zh-CN" altLang="en-US"/>
          </a:p>
        </p:txBody>
      </p:sp>
      <p:sp>
        <p:nvSpPr>
          <p:cNvPr id="7" name="页脚占位符 4"/>
          <p:cNvSpPr>
            <a:spLocks noGrp="1"/>
          </p:cNvSpPr>
          <p:nvPr>
            <p:ph type="ftr" sz="quarter" idx="11"/>
          </p:nvPr>
        </p:nvSpPr>
        <p:spPr/>
        <p:txBody>
          <a:bodyPr/>
          <a:lstStyle>
            <a:lvl1pPr>
              <a:defRPr/>
            </a:lvl1pPr>
            <a:extLst/>
          </a:lstStyle>
          <a:p>
            <a:pPr>
              <a:defRPr/>
            </a:pPr>
            <a:endParaRPr lang="zh-CN" altLang="en-US"/>
          </a:p>
        </p:txBody>
      </p:sp>
      <p:sp>
        <p:nvSpPr>
          <p:cNvPr id="8" name="灯片编号占位符 5"/>
          <p:cNvSpPr>
            <a:spLocks noGrp="1"/>
          </p:cNvSpPr>
          <p:nvPr>
            <p:ph type="sldNum" sz="quarter" idx="12"/>
          </p:nvPr>
        </p:nvSpPr>
        <p:spPr/>
        <p:txBody>
          <a:bodyPr/>
          <a:lstStyle>
            <a:lvl1pPr>
              <a:defRPr/>
            </a:lvl1pPr>
            <a:extLst/>
          </a:lstStyle>
          <a:p>
            <a:pPr>
              <a:defRPr/>
            </a:pPr>
            <a:fld id="{0DCE3462-0D07-4810-BFAF-DD934964CCF2}" type="slidenum">
              <a:rPr lang="zh-CN" altLang="en-US"/>
              <a:pPr>
                <a:defRPr/>
              </a:pPr>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Ref idx="1002">
        <a:schemeClr val="bg1"/>
      </p:bgRef>
    </p:bg>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内容占位符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8" name="标题 7"/>
          <p:cNvSpPr>
            <a:spLocks noGrp="1"/>
          </p:cNvSpPr>
          <p:nvPr>
            <p:ph type="title"/>
          </p:nvPr>
        </p:nvSpPr>
        <p:spPr/>
        <p:txBody>
          <a:bodyPr rtlCol="0"/>
          <a:lstStyle>
            <a:extLst/>
          </a:lstStyle>
          <a:p>
            <a:r>
              <a:rPr lang="zh-CN" altLang="en-US" smtClean="0"/>
              <a:t>单击此处编辑母版标题样式</a:t>
            </a:r>
            <a:endParaRPr lang="en-US"/>
          </a:p>
        </p:txBody>
      </p:sp>
      <p:sp>
        <p:nvSpPr>
          <p:cNvPr id="5" name="日期占位符 4"/>
          <p:cNvSpPr>
            <a:spLocks noGrp="1"/>
          </p:cNvSpPr>
          <p:nvPr>
            <p:ph type="dt" sz="half" idx="10"/>
          </p:nvPr>
        </p:nvSpPr>
        <p:spPr/>
        <p:txBody>
          <a:bodyPr/>
          <a:lstStyle>
            <a:lvl1pPr>
              <a:defRPr/>
            </a:lvl1pPr>
            <a:extLst/>
          </a:lstStyle>
          <a:p>
            <a:pPr>
              <a:defRPr/>
            </a:pPr>
            <a:fld id="{52B83A99-D13B-4E9E-9BD9-13609DBB1297}" type="datetimeFigureOut">
              <a:rPr lang="zh-CN" altLang="en-US"/>
              <a:pPr>
                <a:defRPr/>
              </a:pPr>
              <a:t>2010-5-26</a:t>
            </a:fld>
            <a:endParaRPr lang="zh-CN" altLang="en-US"/>
          </a:p>
        </p:txBody>
      </p:sp>
      <p:sp>
        <p:nvSpPr>
          <p:cNvPr id="6" name="页脚占位符 5"/>
          <p:cNvSpPr>
            <a:spLocks noGrp="1"/>
          </p:cNvSpPr>
          <p:nvPr>
            <p:ph type="ftr" sz="quarter" idx="11"/>
          </p:nvPr>
        </p:nvSpPr>
        <p:spPr/>
        <p:txBody>
          <a:bodyPr/>
          <a:lstStyle>
            <a:lvl1pPr>
              <a:defRPr/>
            </a:lvl1pPr>
            <a:extLst/>
          </a:lstStyle>
          <a:p>
            <a:pPr>
              <a:defRPr/>
            </a:pPr>
            <a:endParaRPr lang="zh-CN" altLang="en-US"/>
          </a:p>
        </p:txBody>
      </p:sp>
      <p:sp>
        <p:nvSpPr>
          <p:cNvPr id="7" name="灯片编号占位符 6"/>
          <p:cNvSpPr>
            <a:spLocks noGrp="1"/>
          </p:cNvSpPr>
          <p:nvPr>
            <p:ph type="sldNum" sz="quarter" idx="12"/>
          </p:nvPr>
        </p:nvSpPr>
        <p:spPr/>
        <p:txBody>
          <a:bodyPr/>
          <a:lstStyle>
            <a:lvl1pPr>
              <a:defRPr/>
            </a:lvl1pPr>
            <a:extLst/>
          </a:lstStyle>
          <a:p>
            <a:pPr>
              <a:defRPr/>
            </a:pPr>
            <a:fld id="{786DEE85-6F26-46AE-81B7-2D42CF77793C}" type="slidenum">
              <a:rPr lang="zh-CN" altLang="en-US"/>
              <a:pPr>
                <a:defRPr/>
              </a:pPr>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8229600" cy="1143000"/>
          </a:xfrm>
        </p:spPr>
        <p:txBody>
          <a:bodyPr/>
          <a:lstStyle>
            <a:lvl1pPr>
              <a:defRPr/>
            </a:lvl1pPr>
            <a:extLst/>
          </a:lstStyle>
          <a:p>
            <a:r>
              <a:rPr lang="zh-CN" altLang="en-US" smtClean="0"/>
              <a:t>单击此处编辑母版标题样式</a:t>
            </a:r>
            <a:endParaRPr lang="en-US"/>
          </a:p>
        </p:txBody>
      </p:sp>
      <p:sp>
        <p:nvSpPr>
          <p:cNvPr id="3" name="文本占位符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zh-CN" altLang="en-US" smtClean="0"/>
              <a:t>单击此处编辑母版文本样式</a:t>
            </a:r>
          </a:p>
        </p:txBody>
      </p:sp>
      <p:sp>
        <p:nvSpPr>
          <p:cNvPr id="4" name="文本占位符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zh-CN" altLang="en-US" smtClean="0"/>
              <a:t>单击此处编辑母版文本样式</a:t>
            </a:r>
          </a:p>
        </p:txBody>
      </p:sp>
      <p:sp>
        <p:nvSpPr>
          <p:cNvPr id="5" name="内容占位符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6" name="内容占位符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7" name="日期占位符 6"/>
          <p:cNvSpPr>
            <a:spLocks noGrp="1"/>
          </p:cNvSpPr>
          <p:nvPr>
            <p:ph type="dt" sz="half" idx="10"/>
          </p:nvPr>
        </p:nvSpPr>
        <p:spPr/>
        <p:txBody>
          <a:bodyPr/>
          <a:lstStyle>
            <a:lvl1pPr>
              <a:defRPr/>
            </a:lvl1pPr>
            <a:extLst/>
          </a:lstStyle>
          <a:p>
            <a:pPr>
              <a:defRPr/>
            </a:pPr>
            <a:fld id="{4154ABF5-869A-4CEA-85D8-91EE53B868A0}" type="datetimeFigureOut">
              <a:rPr lang="zh-CN" altLang="en-US"/>
              <a:pPr>
                <a:defRPr/>
              </a:pPr>
              <a:t>2010-5-26</a:t>
            </a:fld>
            <a:endParaRPr lang="zh-CN" altLang="en-US"/>
          </a:p>
        </p:txBody>
      </p:sp>
      <p:sp>
        <p:nvSpPr>
          <p:cNvPr id="8" name="页脚占位符 7"/>
          <p:cNvSpPr>
            <a:spLocks noGrp="1"/>
          </p:cNvSpPr>
          <p:nvPr>
            <p:ph type="ftr" sz="quarter" idx="11"/>
          </p:nvPr>
        </p:nvSpPr>
        <p:spPr/>
        <p:txBody>
          <a:bodyPr/>
          <a:lstStyle>
            <a:lvl1pPr>
              <a:defRPr/>
            </a:lvl1pPr>
            <a:extLst/>
          </a:lstStyle>
          <a:p>
            <a:pPr>
              <a:defRPr/>
            </a:pPr>
            <a:endParaRPr lang="zh-CN" altLang="en-US"/>
          </a:p>
        </p:txBody>
      </p:sp>
      <p:sp>
        <p:nvSpPr>
          <p:cNvPr id="9" name="灯片编号占位符 8"/>
          <p:cNvSpPr>
            <a:spLocks noGrp="1"/>
          </p:cNvSpPr>
          <p:nvPr>
            <p:ph type="sldNum" sz="quarter" idx="12"/>
          </p:nvPr>
        </p:nvSpPr>
        <p:spPr/>
        <p:txBody>
          <a:bodyPr/>
          <a:lstStyle>
            <a:lvl1pPr>
              <a:defRPr/>
            </a:lvl1pPr>
            <a:extLst/>
          </a:lstStyle>
          <a:p>
            <a:pPr>
              <a:defRPr/>
            </a:pPr>
            <a:fld id="{BC28C995-2AF7-4EFF-88B9-A82C22892B39}" type="slidenum">
              <a:rPr lang="zh-CN" altLang="en-US"/>
              <a:pPr>
                <a:defRPr/>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Ref idx="1002">
        <a:schemeClr val="bg1"/>
      </p:bgRef>
    </p:bg>
    <p:spTree>
      <p:nvGrpSpPr>
        <p:cNvPr id="1" name=""/>
        <p:cNvGrpSpPr/>
        <p:nvPr/>
      </p:nvGrpSpPr>
      <p:grpSpPr>
        <a:xfrm>
          <a:off x="0" y="0"/>
          <a:ext cx="0" cy="0"/>
          <a:chOff x="0" y="0"/>
          <a:chExt cx="0" cy="0"/>
        </a:xfrm>
      </p:grpSpPr>
      <p:sp>
        <p:nvSpPr>
          <p:cNvPr id="6" name="标题 5"/>
          <p:cNvSpPr>
            <a:spLocks noGrp="1"/>
          </p:cNvSpPr>
          <p:nvPr>
            <p:ph type="title"/>
          </p:nvPr>
        </p:nvSpPr>
        <p:spPr/>
        <p:txBody>
          <a:bodyPr rtlCol="0"/>
          <a:lstStyle>
            <a:extLst/>
          </a:lstStyle>
          <a:p>
            <a:r>
              <a:rPr lang="zh-CN" altLang="en-US" smtClean="0"/>
              <a:t>单击此处编辑母版标题样式</a:t>
            </a:r>
            <a:endParaRPr lang="en-US"/>
          </a:p>
        </p:txBody>
      </p:sp>
      <p:sp>
        <p:nvSpPr>
          <p:cNvPr id="3" name="日期占位符 2"/>
          <p:cNvSpPr>
            <a:spLocks noGrp="1"/>
          </p:cNvSpPr>
          <p:nvPr>
            <p:ph type="dt" sz="half" idx="10"/>
          </p:nvPr>
        </p:nvSpPr>
        <p:spPr/>
        <p:txBody>
          <a:bodyPr/>
          <a:lstStyle>
            <a:lvl1pPr>
              <a:defRPr/>
            </a:lvl1pPr>
            <a:extLst/>
          </a:lstStyle>
          <a:p>
            <a:pPr>
              <a:defRPr/>
            </a:pPr>
            <a:fld id="{694749A5-3691-40F3-906E-A5EBD84EA55D}" type="datetimeFigureOut">
              <a:rPr lang="zh-CN" altLang="en-US"/>
              <a:pPr>
                <a:defRPr/>
              </a:pPr>
              <a:t>2010-5-26</a:t>
            </a:fld>
            <a:endParaRPr lang="zh-CN" altLang="en-US"/>
          </a:p>
        </p:txBody>
      </p:sp>
      <p:sp>
        <p:nvSpPr>
          <p:cNvPr id="4" name="页脚占位符 3"/>
          <p:cNvSpPr>
            <a:spLocks noGrp="1"/>
          </p:cNvSpPr>
          <p:nvPr>
            <p:ph type="ftr" sz="quarter" idx="11"/>
          </p:nvPr>
        </p:nvSpPr>
        <p:spPr/>
        <p:txBody>
          <a:bodyPr/>
          <a:lstStyle>
            <a:lvl1pPr>
              <a:defRPr/>
            </a:lvl1pPr>
            <a:extLst/>
          </a:lstStyle>
          <a:p>
            <a:pPr>
              <a:defRPr/>
            </a:pPr>
            <a:endParaRPr lang="zh-CN" altLang="en-US"/>
          </a:p>
        </p:txBody>
      </p:sp>
      <p:sp>
        <p:nvSpPr>
          <p:cNvPr id="5" name="灯片编号占位符 4"/>
          <p:cNvSpPr>
            <a:spLocks noGrp="1"/>
          </p:cNvSpPr>
          <p:nvPr>
            <p:ph type="sldNum" sz="quarter" idx="12"/>
          </p:nvPr>
        </p:nvSpPr>
        <p:spPr/>
        <p:txBody>
          <a:bodyPr/>
          <a:lstStyle>
            <a:lvl1pPr>
              <a:defRPr/>
            </a:lvl1pPr>
            <a:extLst/>
          </a:lstStyle>
          <a:p>
            <a:pPr>
              <a:defRPr/>
            </a:pPr>
            <a:fld id="{B8247BD2-08AE-40A1-A49A-290A17C59F4E}" type="slidenum">
              <a:rPr lang="zh-CN" altLang="en-US"/>
              <a:pPr>
                <a:defRPr/>
              </a:pPr>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9"/>
          <p:cNvSpPr>
            <a:spLocks noGrp="1"/>
          </p:cNvSpPr>
          <p:nvPr>
            <p:ph type="dt" sz="half" idx="10"/>
          </p:nvPr>
        </p:nvSpPr>
        <p:spPr/>
        <p:txBody>
          <a:bodyPr/>
          <a:lstStyle>
            <a:lvl1pPr>
              <a:defRPr/>
            </a:lvl1pPr>
          </a:lstStyle>
          <a:p>
            <a:pPr>
              <a:defRPr/>
            </a:pPr>
            <a:fld id="{85526CB7-D469-4AA9-B2ED-ADDEF2D479E1}" type="datetimeFigureOut">
              <a:rPr lang="zh-CN" altLang="en-US"/>
              <a:pPr>
                <a:defRPr/>
              </a:pPr>
              <a:t>2010-5-26</a:t>
            </a:fld>
            <a:endParaRPr lang="zh-CN" altLang="en-US"/>
          </a:p>
        </p:txBody>
      </p:sp>
      <p:sp>
        <p:nvSpPr>
          <p:cNvPr id="3" name="页脚占位符 21"/>
          <p:cNvSpPr>
            <a:spLocks noGrp="1"/>
          </p:cNvSpPr>
          <p:nvPr>
            <p:ph type="ftr" sz="quarter" idx="11"/>
          </p:nvPr>
        </p:nvSpPr>
        <p:spPr/>
        <p:txBody>
          <a:bodyPr/>
          <a:lstStyle>
            <a:lvl1pPr>
              <a:defRPr/>
            </a:lvl1pPr>
          </a:lstStyle>
          <a:p>
            <a:pPr>
              <a:defRPr/>
            </a:pPr>
            <a:endParaRPr lang="zh-CN" altLang="en-US"/>
          </a:p>
        </p:txBody>
      </p:sp>
      <p:sp>
        <p:nvSpPr>
          <p:cNvPr id="4" name="灯片编号占位符 17"/>
          <p:cNvSpPr>
            <a:spLocks noGrp="1"/>
          </p:cNvSpPr>
          <p:nvPr>
            <p:ph type="sldNum" sz="quarter" idx="12"/>
          </p:nvPr>
        </p:nvSpPr>
        <p:spPr/>
        <p:txBody>
          <a:bodyPr/>
          <a:lstStyle>
            <a:lvl1pPr>
              <a:defRPr/>
            </a:lvl1pPr>
          </a:lstStyle>
          <a:p>
            <a:pPr>
              <a:defRPr/>
            </a:pPr>
            <a:fld id="{9D13DCE2-027C-4094-BC95-71E41A161985}"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914400" y="4876800"/>
            <a:ext cx="7481776" cy="457200"/>
          </a:xfrm>
        </p:spPr>
        <p:txBody>
          <a:bodyPr anchor="t">
            <a:noAutofit/>
            <a:sp3d prstMaterial="softEdge">
              <a:bevelT w="0" h="0"/>
            </a:sp3d>
          </a:bodyPr>
          <a:lstStyle>
            <a:lvl1pPr algn="r">
              <a:buNone/>
              <a:defRPr sz="2500" b="0">
                <a:solidFill>
                  <a:schemeClr val="accent1"/>
                </a:solidFill>
                <a:effectLst/>
              </a:defRPr>
            </a:lvl1pPr>
            <a:extLst/>
          </a:lstStyle>
          <a:p>
            <a:r>
              <a:rPr lang="zh-CN" altLang="en-US" smtClean="0"/>
              <a:t>单击此处编辑母版标题样式</a:t>
            </a:r>
            <a:endParaRPr lang="en-US"/>
          </a:p>
        </p:txBody>
      </p:sp>
      <p:sp>
        <p:nvSpPr>
          <p:cNvPr id="3" name="文本占位符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a:r>
              <a:rPr lang="zh-CN" altLang="en-US" smtClean="0"/>
              <a:t>单击此处编辑母版文本样式</a:t>
            </a:r>
          </a:p>
        </p:txBody>
      </p:sp>
      <p:sp>
        <p:nvSpPr>
          <p:cNvPr id="4" name="内容占位符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日期占位符 4"/>
          <p:cNvSpPr>
            <a:spLocks noGrp="1"/>
          </p:cNvSpPr>
          <p:nvPr>
            <p:ph type="dt" sz="half" idx="10"/>
          </p:nvPr>
        </p:nvSpPr>
        <p:spPr/>
        <p:txBody>
          <a:bodyPr/>
          <a:lstStyle>
            <a:lvl1pPr>
              <a:defRPr/>
            </a:lvl1pPr>
            <a:extLst/>
          </a:lstStyle>
          <a:p>
            <a:pPr>
              <a:defRPr/>
            </a:pPr>
            <a:fld id="{B18B13AD-DF48-4DCC-A366-74FBF68341C4}" type="datetimeFigureOut">
              <a:rPr lang="zh-CN" altLang="en-US"/>
              <a:pPr>
                <a:defRPr/>
              </a:pPr>
              <a:t>2010-5-26</a:t>
            </a:fld>
            <a:endParaRPr lang="zh-CN" altLang="en-US"/>
          </a:p>
        </p:txBody>
      </p:sp>
      <p:sp>
        <p:nvSpPr>
          <p:cNvPr id="6" name="页脚占位符 5"/>
          <p:cNvSpPr>
            <a:spLocks noGrp="1"/>
          </p:cNvSpPr>
          <p:nvPr>
            <p:ph type="ftr" sz="quarter" idx="11"/>
          </p:nvPr>
        </p:nvSpPr>
        <p:spPr/>
        <p:txBody>
          <a:bodyPr/>
          <a:lstStyle>
            <a:lvl1pPr>
              <a:defRPr/>
            </a:lvl1pPr>
            <a:extLst/>
          </a:lstStyle>
          <a:p>
            <a:pPr>
              <a:defRPr/>
            </a:pPr>
            <a:endParaRPr lang="zh-CN" altLang="en-US"/>
          </a:p>
        </p:txBody>
      </p:sp>
      <p:sp>
        <p:nvSpPr>
          <p:cNvPr id="7" name="灯片编号占位符 6"/>
          <p:cNvSpPr>
            <a:spLocks noGrp="1"/>
          </p:cNvSpPr>
          <p:nvPr>
            <p:ph type="sldNum" sz="quarter" idx="12"/>
          </p:nvPr>
        </p:nvSpPr>
        <p:spPr/>
        <p:txBody>
          <a:bodyPr/>
          <a:lstStyle>
            <a:lvl1pPr>
              <a:defRPr/>
            </a:lvl1pPr>
            <a:extLst/>
          </a:lstStyle>
          <a:p>
            <a:pPr>
              <a:defRPr/>
            </a:pPr>
            <a:fld id="{9B9B4C94-203D-47B9-AA3E-10231C10946C}" type="slidenum">
              <a:rPr lang="zh-CN" altLang="en-US"/>
              <a:pPr>
                <a:defRPr/>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bg>
      <p:bgRef idx="1002">
        <a:schemeClr val="bg1"/>
      </p:bgRef>
    </p:bg>
    <p:spTree>
      <p:nvGrpSpPr>
        <p:cNvPr id="1" name=""/>
        <p:cNvGrpSpPr/>
        <p:nvPr/>
      </p:nvGrpSpPr>
      <p:grpSpPr>
        <a:xfrm>
          <a:off x="0" y="0"/>
          <a:ext cx="0" cy="0"/>
          <a:chOff x="0" y="0"/>
          <a:chExt cx="0" cy="0"/>
        </a:xfrm>
      </p:grpSpPr>
      <p:sp>
        <p:nvSpPr>
          <p:cNvPr id="5" name="任意多边形 7"/>
          <p:cNvSpPr>
            <a:spLocks/>
          </p:cNvSpPr>
          <p:nvPr/>
        </p:nvSpPr>
        <p:spPr bwMode="auto">
          <a:xfrm>
            <a:off x="715963" y="5002213"/>
            <a:ext cx="3802062" cy="144303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a typeface="+mn-ea"/>
            </a:endParaRPr>
          </a:p>
        </p:txBody>
      </p:sp>
      <p:sp>
        <p:nvSpPr>
          <p:cNvPr id="6" name="任意多边形 8"/>
          <p:cNvSpPr>
            <a:spLocks/>
          </p:cNvSpPr>
          <p:nvPr/>
        </p:nvSpPr>
        <p:spPr bwMode="auto">
          <a:xfrm>
            <a:off x="-53975" y="5784850"/>
            <a:ext cx="380206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a typeface="+mn-ea"/>
            </a:endParaRPr>
          </a:p>
        </p:txBody>
      </p:sp>
      <p:sp>
        <p:nvSpPr>
          <p:cNvPr id="7" name="直角三角形 9"/>
          <p:cNvSpPr>
            <a:spLocks/>
          </p:cNvSpPr>
          <p:nvPr/>
        </p:nvSpPr>
        <p:spPr bwMode="auto">
          <a:xfrm>
            <a:off x="-6042" y="5791253"/>
            <a:ext cx="3402314" cy="1080868"/>
          </a:xfrm>
          <a:prstGeom prst="rtTriangle">
            <a:avLst/>
          </a:prstGeom>
          <a:blipFill>
            <a:blip r:embed="rId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cxnSp>
        <p:nvCxnSpPr>
          <p:cNvPr id="8" name="直接连接符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燕尾形 11"/>
          <p:cNvSpPr/>
          <p:nvPr/>
        </p:nvSpPr>
        <p:spPr>
          <a:xfrm>
            <a:off x="8664575"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auto">
              <a:spcBef>
                <a:spcPts val="0"/>
              </a:spcBef>
              <a:spcAft>
                <a:spcPts val="0"/>
              </a:spcAft>
              <a:defRPr/>
            </a:pPr>
            <a:endParaRPr lang="en-US"/>
          </a:p>
        </p:txBody>
      </p:sp>
      <p:sp>
        <p:nvSpPr>
          <p:cNvPr id="10" name="燕尾形 12"/>
          <p:cNvSpPr/>
          <p:nvPr/>
        </p:nvSpPr>
        <p:spPr>
          <a:xfrm>
            <a:off x="8477250"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auto">
              <a:spcBef>
                <a:spcPts val="0"/>
              </a:spcBef>
              <a:spcAft>
                <a:spcPts val="0"/>
              </a:spcAft>
              <a:defRPr/>
            </a:pPr>
            <a:endParaRPr lang="en-US"/>
          </a:p>
        </p:txBody>
      </p:sp>
      <p:sp>
        <p:nvSpPr>
          <p:cNvPr id="4" name="文本占位符 3"/>
          <p:cNvSpPr>
            <a:spLocks noGrp="1"/>
          </p:cNvSpPr>
          <p:nvPr>
            <p:ph type="body" sz="half" idx="2"/>
          </p:nvPr>
        </p:nvSpPr>
        <p:spPr>
          <a:xfrm>
            <a:off x="1141232" y="5443402"/>
            <a:ext cx="7162800" cy="648232"/>
          </a:xfrm>
          <a:noFill/>
        </p:spPr>
        <p:txBody>
          <a:bodyPr tIns="0"/>
          <a:lstStyle>
            <a:lvl1pPr marL="0" marR="18288" indent="0" algn="r">
              <a:buNone/>
              <a:defRPr sz="1400"/>
            </a:lvl1pPr>
            <a:lvl2pPr>
              <a:defRPr sz="1200"/>
            </a:lvl2pPr>
            <a:lvl3pPr>
              <a:defRPr sz="1000"/>
            </a:lvl3pPr>
            <a:lvl4pPr>
              <a:defRPr sz="900"/>
            </a:lvl4pPr>
            <a:lvl5pPr>
              <a:defRPr sz="900"/>
            </a:lvl5pPr>
            <a:extLst/>
          </a:lstStyle>
          <a:p>
            <a:pPr lvl="0"/>
            <a:r>
              <a:rPr lang="zh-CN" altLang="en-US" smtClean="0"/>
              <a:t>单击此处编辑母版文本样式</a:t>
            </a:r>
          </a:p>
        </p:txBody>
      </p:sp>
      <p:sp>
        <p:nvSpPr>
          <p:cNvPr id="3" name="图片占位符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normAutofit/>
          </a:bodyPr>
          <a:lstStyle>
            <a:lvl1pPr marL="0" indent="0">
              <a:buNone/>
              <a:defRPr sz="3200"/>
            </a:lvl1pPr>
            <a:extLst/>
          </a:lstStyle>
          <a:p>
            <a:pPr lvl="0"/>
            <a:r>
              <a:rPr lang="zh-CN" altLang="en-US" noProof="0" smtClean="0"/>
              <a:t>单击图标添加图片</a:t>
            </a:r>
            <a:endParaRPr lang="en-US" noProof="0" dirty="0"/>
          </a:p>
        </p:txBody>
      </p:sp>
      <p:sp>
        <p:nvSpPr>
          <p:cNvPr id="2" name="标题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lang="zh-CN" altLang="en-US" smtClean="0"/>
              <a:t>单击此处编辑母版标题样式</a:t>
            </a:r>
            <a:endParaRPr lang="en-US"/>
          </a:p>
        </p:txBody>
      </p:sp>
      <p:sp>
        <p:nvSpPr>
          <p:cNvPr id="11" name="日期占位符 4"/>
          <p:cNvSpPr>
            <a:spLocks noGrp="1"/>
          </p:cNvSpPr>
          <p:nvPr>
            <p:ph type="dt" sz="half" idx="10"/>
          </p:nvPr>
        </p:nvSpPr>
        <p:spPr/>
        <p:txBody>
          <a:bodyPr/>
          <a:lstStyle>
            <a:lvl1pPr>
              <a:defRPr smtClean="0">
                <a:solidFill>
                  <a:schemeClr val="tx1"/>
                </a:solidFill>
              </a:defRPr>
            </a:lvl1pPr>
            <a:extLst/>
          </a:lstStyle>
          <a:p>
            <a:pPr>
              <a:defRPr/>
            </a:pPr>
            <a:fld id="{29A83FC4-1C2A-480A-8FE0-C02AB918BFCF}" type="datetimeFigureOut">
              <a:rPr lang="zh-CN" altLang="en-US"/>
              <a:pPr>
                <a:defRPr/>
              </a:pPr>
              <a:t>2010-5-26</a:t>
            </a:fld>
            <a:endParaRPr lang="zh-CN" altLang="en-US"/>
          </a:p>
        </p:txBody>
      </p:sp>
      <p:sp>
        <p:nvSpPr>
          <p:cNvPr id="12" name="页脚占位符 5"/>
          <p:cNvSpPr>
            <a:spLocks noGrp="1"/>
          </p:cNvSpPr>
          <p:nvPr>
            <p:ph type="ftr" sz="quarter" idx="11"/>
          </p:nvPr>
        </p:nvSpPr>
        <p:spPr/>
        <p:txBody>
          <a:bodyPr/>
          <a:lstStyle>
            <a:lvl1pPr>
              <a:defRPr>
                <a:solidFill>
                  <a:schemeClr val="tx1"/>
                </a:solidFill>
              </a:defRPr>
            </a:lvl1pPr>
            <a:extLst/>
          </a:lstStyle>
          <a:p>
            <a:pPr>
              <a:defRPr/>
            </a:pPr>
            <a:endParaRPr lang="zh-CN" altLang="en-US"/>
          </a:p>
        </p:txBody>
      </p:sp>
      <p:sp>
        <p:nvSpPr>
          <p:cNvPr id="13" name="灯片编号占位符 6"/>
          <p:cNvSpPr>
            <a:spLocks noGrp="1"/>
          </p:cNvSpPr>
          <p:nvPr>
            <p:ph type="sldNum" sz="quarter" idx="12"/>
          </p:nvPr>
        </p:nvSpPr>
        <p:spPr/>
        <p:txBody>
          <a:bodyPr/>
          <a:lstStyle>
            <a:lvl1pPr>
              <a:defRPr smtClean="0">
                <a:solidFill>
                  <a:schemeClr val="tx1"/>
                </a:solidFill>
              </a:defRPr>
            </a:lvl1pPr>
            <a:extLst/>
          </a:lstStyle>
          <a:p>
            <a:pPr>
              <a:defRPr/>
            </a:pPr>
            <a:fld id="{5617D24F-BB40-4157-98A7-C2E9BF4827CD}" type="slidenum">
              <a:rPr lang="zh-CN" altLang="en-US"/>
              <a:pPr>
                <a:defRPr/>
              </a:pPr>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任意多边形 12"/>
          <p:cNvSpPr>
            <a:spLocks/>
          </p:cNvSpPr>
          <p:nvPr/>
        </p:nvSpPr>
        <p:spPr bwMode="auto">
          <a:xfrm>
            <a:off x="715963" y="5002213"/>
            <a:ext cx="3802062" cy="144303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a typeface="+mn-ea"/>
            </a:endParaRPr>
          </a:p>
        </p:txBody>
      </p:sp>
      <p:sp>
        <p:nvSpPr>
          <p:cNvPr id="12" name="任意多边形 11"/>
          <p:cNvSpPr>
            <a:spLocks/>
          </p:cNvSpPr>
          <p:nvPr/>
        </p:nvSpPr>
        <p:spPr bwMode="auto">
          <a:xfrm>
            <a:off x="-53975" y="5784850"/>
            <a:ext cx="380206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a typeface="+mn-ea"/>
            </a:endParaRPr>
          </a:p>
        </p:txBody>
      </p:sp>
      <p:sp>
        <p:nvSpPr>
          <p:cNvPr id="14" name="直角三角形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cxnSp>
        <p:nvCxnSpPr>
          <p:cNvPr id="15" name="直接连接符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标题占位符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lang="zh-CN" altLang="en-US" smtClean="0"/>
              <a:t>单击此处编辑母版标题样式</a:t>
            </a:r>
            <a:endParaRPr lang="en-US"/>
          </a:p>
        </p:txBody>
      </p:sp>
      <p:sp>
        <p:nvSpPr>
          <p:cNvPr id="1033" name="文本占位符 29"/>
          <p:cNvSpPr>
            <a:spLocks noGrp="1"/>
          </p:cNvSpPr>
          <p:nvPr>
            <p:ph type="body" idx="1"/>
          </p:nvPr>
        </p:nvSpPr>
        <p:spPr bwMode="auto">
          <a:xfrm>
            <a:off x="457200" y="1481138"/>
            <a:ext cx="8229600" cy="4525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smtClean="0"/>
          </a:p>
        </p:txBody>
      </p:sp>
      <p:sp>
        <p:nvSpPr>
          <p:cNvPr id="10" name="日期占位符 9"/>
          <p:cNvSpPr>
            <a:spLocks noGrp="1"/>
          </p:cNvSpPr>
          <p:nvPr>
            <p:ph type="dt" sz="half" idx="2"/>
          </p:nvPr>
        </p:nvSpPr>
        <p:spPr>
          <a:xfrm>
            <a:off x="6727825" y="6408738"/>
            <a:ext cx="1919288" cy="365125"/>
          </a:xfrm>
          <a:prstGeom prst="rect">
            <a:avLst/>
          </a:prstGeom>
        </p:spPr>
        <p:txBody>
          <a:bodyPr vert="horz" anchor="b"/>
          <a:lstStyle>
            <a:lvl1pPr algn="l" eaLnBrk="1" fontAlgn="auto" latinLnBrk="0" hangingPunct="1">
              <a:spcBef>
                <a:spcPts val="0"/>
              </a:spcBef>
              <a:spcAft>
                <a:spcPts val="0"/>
              </a:spcAft>
              <a:defRPr kumimoji="0" sz="1000" smtClean="0">
                <a:solidFill>
                  <a:schemeClr val="tx1"/>
                </a:solidFill>
                <a:latin typeface="+mn-lt"/>
                <a:ea typeface="+mn-ea"/>
              </a:defRPr>
            </a:lvl1pPr>
            <a:extLst/>
          </a:lstStyle>
          <a:p>
            <a:pPr>
              <a:defRPr/>
            </a:pPr>
            <a:fld id="{D9D2FAA2-8989-4E40-AC13-A164D31B8006}" type="datetimeFigureOut">
              <a:rPr lang="zh-CN" altLang="en-US"/>
              <a:pPr>
                <a:defRPr/>
              </a:pPr>
              <a:t>2010-5-26</a:t>
            </a:fld>
            <a:endParaRPr lang="zh-CN" altLang="en-US"/>
          </a:p>
        </p:txBody>
      </p:sp>
      <p:sp>
        <p:nvSpPr>
          <p:cNvPr id="22" name="页脚占位符 21"/>
          <p:cNvSpPr>
            <a:spLocks noGrp="1"/>
          </p:cNvSpPr>
          <p:nvPr>
            <p:ph type="ftr" sz="quarter" idx="3"/>
          </p:nvPr>
        </p:nvSpPr>
        <p:spPr>
          <a:xfrm>
            <a:off x="4379913" y="6408738"/>
            <a:ext cx="2351087" cy="365125"/>
          </a:xfrm>
          <a:prstGeom prst="rect">
            <a:avLst/>
          </a:prstGeom>
        </p:spPr>
        <p:txBody>
          <a:bodyPr vert="horz" anchor="b"/>
          <a:lstStyle>
            <a:lvl1pPr algn="r" eaLnBrk="1" fontAlgn="auto" latinLnBrk="0" hangingPunct="1">
              <a:spcBef>
                <a:spcPts val="0"/>
              </a:spcBef>
              <a:spcAft>
                <a:spcPts val="0"/>
              </a:spcAft>
              <a:defRPr kumimoji="0" sz="1000">
                <a:solidFill>
                  <a:schemeClr val="tx1"/>
                </a:solidFill>
                <a:latin typeface="+mn-lt"/>
                <a:ea typeface="+mn-ea"/>
              </a:defRPr>
            </a:lvl1pPr>
            <a:extLst/>
          </a:lstStyle>
          <a:p>
            <a:pPr>
              <a:defRPr/>
            </a:pPr>
            <a:endParaRPr lang="zh-CN" altLang="en-US"/>
          </a:p>
        </p:txBody>
      </p:sp>
      <p:sp>
        <p:nvSpPr>
          <p:cNvPr id="18" name="灯片编号占位符 17"/>
          <p:cNvSpPr>
            <a:spLocks noGrp="1"/>
          </p:cNvSpPr>
          <p:nvPr>
            <p:ph type="sldNum" sz="quarter" idx="4"/>
          </p:nvPr>
        </p:nvSpPr>
        <p:spPr>
          <a:xfrm>
            <a:off x="8647113" y="6408738"/>
            <a:ext cx="366712" cy="365125"/>
          </a:xfrm>
          <a:prstGeom prst="rect">
            <a:avLst/>
          </a:prstGeom>
        </p:spPr>
        <p:txBody>
          <a:bodyPr vert="horz" anchor="b"/>
          <a:lstStyle>
            <a:lvl1pPr algn="r" eaLnBrk="1" fontAlgn="auto" latinLnBrk="0" hangingPunct="1">
              <a:spcBef>
                <a:spcPts val="0"/>
              </a:spcBef>
              <a:spcAft>
                <a:spcPts val="0"/>
              </a:spcAft>
              <a:defRPr kumimoji="0" sz="1000" b="0" smtClean="0">
                <a:solidFill>
                  <a:schemeClr val="tx1"/>
                </a:solidFill>
                <a:latin typeface="+mn-lt"/>
                <a:ea typeface="+mn-ea"/>
              </a:defRPr>
            </a:lvl1pPr>
            <a:extLst/>
          </a:lstStyle>
          <a:p>
            <a:pPr>
              <a:defRPr/>
            </a:pPr>
            <a:fld id="{5C0E1283-CFCB-4801-8B99-83C46B618F45}"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72" r:id="rId1"/>
    <p:sldLayoutId id="2147483671" r:id="rId2"/>
    <p:sldLayoutId id="2147483673" r:id="rId3"/>
    <p:sldLayoutId id="2147483674" r:id="rId4"/>
    <p:sldLayoutId id="2147483675" r:id="rId5"/>
    <p:sldLayoutId id="2147483676" r:id="rId6"/>
    <p:sldLayoutId id="2147483670" r:id="rId7"/>
    <p:sldLayoutId id="2147483677" r:id="rId8"/>
    <p:sldLayoutId id="2147483678" r:id="rId9"/>
    <p:sldLayoutId id="2147483669" r:id="rId10"/>
    <p:sldLayoutId id="2147483668" r:id="rId11"/>
  </p:sldLayoutIdLst>
  <p:txStyles>
    <p:titleStyle>
      <a:lvl1pPr algn="l" rtl="0" fontAlgn="base">
        <a:spcBef>
          <a:spcPct val="0"/>
        </a:spcBef>
        <a:spcAft>
          <a:spcPct val="0"/>
        </a:spcAft>
        <a:defRPr sz="4100" b="1" kern="1200">
          <a:solidFill>
            <a:schemeClr val="tx2"/>
          </a:solidFill>
          <a:effectLst>
            <a:outerShdw blurRad="31750" dist="25400" dir="5400000" algn="tl" rotWithShape="0">
              <a:srgbClr val="000000">
                <a:alpha val="25000"/>
              </a:srgbClr>
            </a:outerShdw>
          </a:effectLst>
          <a:latin typeface="+mj-lt"/>
          <a:ea typeface="+mj-ea"/>
          <a:cs typeface="+mj-cs"/>
        </a:defRPr>
      </a:lvl1pPr>
      <a:lvl2pPr algn="l" rtl="0" fontAlgn="base">
        <a:spcBef>
          <a:spcPct val="0"/>
        </a:spcBef>
        <a:spcAft>
          <a:spcPct val="0"/>
        </a:spcAft>
        <a:defRPr sz="4100" b="1">
          <a:solidFill>
            <a:schemeClr val="tx2"/>
          </a:solidFill>
          <a:latin typeface="Lucida Sans Unicode" pitchFamily="34" charset="0"/>
          <a:ea typeface="黑体" pitchFamily="2" charset="-122"/>
        </a:defRPr>
      </a:lvl2pPr>
      <a:lvl3pPr algn="l" rtl="0" fontAlgn="base">
        <a:spcBef>
          <a:spcPct val="0"/>
        </a:spcBef>
        <a:spcAft>
          <a:spcPct val="0"/>
        </a:spcAft>
        <a:defRPr sz="4100" b="1">
          <a:solidFill>
            <a:schemeClr val="tx2"/>
          </a:solidFill>
          <a:latin typeface="Lucida Sans Unicode" pitchFamily="34" charset="0"/>
          <a:ea typeface="黑体" pitchFamily="2" charset="-122"/>
        </a:defRPr>
      </a:lvl3pPr>
      <a:lvl4pPr algn="l" rtl="0" fontAlgn="base">
        <a:spcBef>
          <a:spcPct val="0"/>
        </a:spcBef>
        <a:spcAft>
          <a:spcPct val="0"/>
        </a:spcAft>
        <a:defRPr sz="4100" b="1">
          <a:solidFill>
            <a:schemeClr val="tx2"/>
          </a:solidFill>
          <a:latin typeface="Lucida Sans Unicode" pitchFamily="34" charset="0"/>
          <a:ea typeface="黑体" pitchFamily="2" charset="-122"/>
        </a:defRPr>
      </a:lvl4pPr>
      <a:lvl5pPr algn="l" rtl="0" fontAlgn="base">
        <a:spcBef>
          <a:spcPct val="0"/>
        </a:spcBef>
        <a:spcAft>
          <a:spcPct val="0"/>
        </a:spcAft>
        <a:defRPr sz="4100" b="1">
          <a:solidFill>
            <a:schemeClr val="tx2"/>
          </a:solidFill>
          <a:latin typeface="Lucida Sans Unicode" pitchFamily="34" charset="0"/>
          <a:ea typeface="黑体" pitchFamily="2" charset="-122"/>
        </a:defRPr>
      </a:lvl5pPr>
      <a:lvl6pPr marL="457200" algn="l" rtl="0" fontAlgn="base">
        <a:spcBef>
          <a:spcPct val="0"/>
        </a:spcBef>
        <a:spcAft>
          <a:spcPct val="0"/>
        </a:spcAft>
        <a:defRPr sz="4100" b="1">
          <a:solidFill>
            <a:schemeClr val="tx2"/>
          </a:solidFill>
          <a:latin typeface="Lucida Sans Unicode" pitchFamily="34" charset="0"/>
          <a:ea typeface="黑体" pitchFamily="2" charset="-122"/>
        </a:defRPr>
      </a:lvl6pPr>
      <a:lvl7pPr marL="914400" algn="l" rtl="0" fontAlgn="base">
        <a:spcBef>
          <a:spcPct val="0"/>
        </a:spcBef>
        <a:spcAft>
          <a:spcPct val="0"/>
        </a:spcAft>
        <a:defRPr sz="4100" b="1">
          <a:solidFill>
            <a:schemeClr val="tx2"/>
          </a:solidFill>
          <a:latin typeface="Lucida Sans Unicode" pitchFamily="34" charset="0"/>
          <a:ea typeface="黑体" pitchFamily="2" charset="-122"/>
        </a:defRPr>
      </a:lvl7pPr>
      <a:lvl8pPr marL="1371600" algn="l" rtl="0" fontAlgn="base">
        <a:spcBef>
          <a:spcPct val="0"/>
        </a:spcBef>
        <a:spcAft>
          <a:spcPct val="0"/>
        </a:spcAft>
        <a:defRPr sz="4100" b="1">
          <a:solidFill>
            <a:schemeClr val="tx2"/>
          </a:solidFill>
          <a:latin typeface="Lucida Sans Unicode" pitchFamily="34" charset="0"/>
          <a:ea typeface="黑体" pitchFamily="2" charset="-122"/>
        </a:defRPr>
      </a:lvl8pPr>
      <a:lvl9pPr marL="1828800" algn="l" rtl="0" fontAlgn="base">
        <a:spcBef>
          <a:spcPct val="0"/>
        </a:spcBef>
        <a:spcAft>
          <a:spcPct val="0"/>
        </a:spcAft>
        <a:defRPr sz="4100" b="1">
          <a:solidFill>
            <a:schemeClr val="tx2"/>
          </a:solidFill>
          <a:latin typeface="Lucida Sans Unicode" pitchFamily="34" charset="0"/>
          <a:ea typeface="黑体" pitchFamily="2" charset="-122"/>
        </a:defRPr>
      </a:lvl9pPr>
      <a:extLst/>
    </p:titleStyle>
    <p:bodyStyle>
      <a:lvl1pPr marL="365125" indent="-255588" algn="l" rtl="0" fontAlgn="base">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mn-cs"/>
        </a:defRPr>
      </a:lvl1pPr>
      <a:lvl2pPr marL="620713" indent="-228600" algn="l" rtl="0" fontAlgn="base">
        <a:spcBef>
          <a:spcPts val="325"/>
        </a:spcBef>
        <a:spcAft>
          <a:spcPct val="0"/>
        </a:spcAft>
        <a:buClr>
          <a:schemeClr val="accent1"/>
        </a:buClr>
        <a:buFont typeface="Verdana" pitchFamily="34" charset="0"/>
        <a:buChar char="◦"/>
        <a:defRPr sz="2300" kern="1200">
          <a:solidFill>
            <a:schemeClr val="tx1"/>
          </a:solidFill>
          <a:latin typeface="+mn-lt"/>
          <a:ea typeface="+mn-ea"/>
          <a:cs typeface="+mn-cs"/>
        </a:defRPr>
      </a:lvl2pPr>
      <a:lvl3pPr marL="858838" indent="-228600" algn="l" rtl="0" fontAlgn="base">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mn-cs"/>
        </a:defRPr>
      </a:lvl3pPr>
      <a:lvl4pPr marL="1143000" indent="-228600" algn="l" rtl="0" fontAlgn="base">
        <a:spcBef>
          <a:spcPts val="350"/>
        </a:spcBef>
        <a:spcAft>
          <a:spcPct val="0"/>
        </a:spcAft>
        <a:buClr>
          <a:schemeClr val="accent2"/>
        </a:buClr>
        <a:buFont typeface="Wingdings 2" pitchFamily="18" charset="2"/>
        <a:buChar char=""/>
        <a:defRPr sz="1900" kern="1200">
          <a:solidFill>
            <a:schemeClr val="tx1"/>
          </a:solidFill>
          <a:latin typeface="+mn-lt"/>
          <a:ea typeface="+mn-ea"/>
          <a:cs typeface="+mn-cs"/>
        </a:defRPr>
      </a:lvl4pPr>
      <a:lvl5pPr marL="1371600" indent="-228600" algn="l" rtl="0" fontAlgn="base">
        <a:spcBef>
          <a:spcPts val="350"/>
        </a:spcBef>
        <a:spcAft>
          <a:spcPct val="0"/>
        </a:spcAft>
        <a:buClr>
          <a:schemeClr val="accent2"/>
        </a:buClr>
        <a:buFont typeface="Wingdings 2" pitchFamily="18" charset="2"/>
        <a:buChar char=""/>
        <a:defRPr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hyperlink" Target="http://www.xfocus.net/" TargetMode="Externa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pPr fontAlgn="auto">
              <a:spcAft>
                <a:spcPts val="0"/>
              </a:spcAft>
              <a:defRPr/>
            </a:pPr>
            <a:r>
              <a:rPr lang="zh-CN" altLang="en-US" dirty="0"/>
              <a:t>第</a:t>
            </a:r>
            <a:r>
              <a:rPr lang="en-US" dirty="0"/>
              <a:t>4</a:t>
            </a:r>
            <a:r>
              <a:rPr lang="zh-CN" altLang="en-US" dirty="0"/>
              <a:t>章  网络入侵与攻击技术</a:t>
            </a:r>
            <a:br>
              <a:rPr lang="zh-CN" altLang="en-US" dirty="0"/>
            </a:br>
            <a:endParaRPr lang="zh-CN" alt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内容占位符 1"/>
          <p:cNvSpPr>
            <a:spLocks noGrp="1"/>
          </p:cNvSpPr>
          <p:nvPr>
            <p:ph idx="1"/>
          </p:nvPr>
        </p:nvSpPr>
        <p:spPr/>
        <p:txBody>
          <a:bodyPr/>
          <a:lstStyle/>
          <a:p>
            <a:r>
              <a:rPr lang="en-US" altLang="zh-CN" smtClean="0"/>
              <a:t>2</a:t>
            </a:r>
            <a:r>
              <a:rPr lang="zh-CN" altLang="en-US" smtClean="0"/>
              <a:t>．放置特洛伊木马</a:t>
            </a:r>
          </a:p>
          <a:p>
            <a:r>
              <a:rPr lang="en-US" altLang="zh-CN" smtClean="0"/>
              <a:t>    </a:t>
            </a:r>
            <a:r>
              <a:rPr lang="zh-CN" altLang="en-US" smtClean="0"/>
              <a:t>特洛伊木马程序是一种远程控制工具，可以直接侵入用户的电脑并进行破坏，它常被伪装成工具程序或者游戏，有时也捆绑在某个有用的程序上，诱使用户打开带有特洛伊木马程序的邮件附件或从网上直接下载，一旦用户打开了这些邮件的附件或者执行了这些程序，木马程序就会留在电脑中，并会在每次计算机启动时悄悄执行。</a:t>
            </a:r>
          </a:p>
        </p:txBody>
      </p:sp>
      <p:sp>
        <p:nvSpPr>
          <p:cNvPr id="3" name="标题 2"/>
          <p:cNvSpPr>
            <a:spLocks noGrp="1"/>
          </p:cNvSpPr>
          <p:nvPr>
            <p:ph type="title"/>
          </p:nvPr>
        </p:nvSpPr>
        <p:spPr/>
        <p:txBody>
          <a:bodyPr/>
          <a:lstStyle/>
          <a:p>
            <a:pPr fontAlgn="auto">
              <a:spcAft>
                <a:spcPts val="0"/>
              </a:spcAft>
              <a:defRPr/>
            </a:pPr>
            <a:r>
              <a:rPr lang="zh-CN" altLang="en-US" dirty="0" smtClean="0"/>
              <a:t>黑客攻击的主要方法</a:t>
            </a:r>
            <a:endParaRPr lang="zh-CN" altLang="en-US" dirty="0"/>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lnSpcReduction="10000"/>
          </a:bodyPr>
          <a:lstStyle/>
          <a:p>
            <a:pPr marL="365760" indent="-256032" fontAlgn="auto">
              <a:spcAft>
                <a:spcPts val="0"/>
              </a:spcAft>
              <a:buFont typeface="Wingdings 3"/>
              <a:buChar char=""/>
              <a:defRPr/>
            </a:pPr>
            <a:r>
              <a:rPr lang="en-US" dirty="0" smtClean="0"/>
              <a:t>1</a:t>
            </a:r>
            <a:r>
              <a:rPr lang="zh-CN" altLang="en-US" dirty="0" smtClean="0"/>
              <a:t>．抛弃基于</a:t>
            </a:r>
            <a:r>
              <a:rPr lang="en-US" dirty="0" smtClean="0"/>
              <a:t>IP</a:t>
            </a:r>
            <a:r>
              <a:rPr lang="zh-CN" altLang="en-US" dirty="0" smtClean="0"/>
              <a:t>地址的信任策略</a:t>
            </a:r>
          </a:p>
          <a:p>
            <a:pPr marL="365760" indent="-256032" fontAlgn="auto">
              <a:spcAft>
                <a:spcPts val="0"/>
              </a:spcAft>
              <a:buFont typeface="Wingdings 3"/>
              <a:buChar char=""/>
              <a:defRPr/>
            </a:pPr>
            <a:r>
              <a:rPr lang="en-US" dirty="0" smtClean="0"/>
              <a:t>IP</a:t>
            </a:r>
            <a:r>
              <a:rPr lang="zh-CN" altLang="en-US" dirty="0" smtClean="0"/>
              <a:t>欺骗之所以能成功，是因为信任服务建立在网络</a:t>
            </a:r>
            <a:r>
              <a:rPr lang="en-US" dirty="0" smtClean="0"/>
              <a:t>IP</a:t>
            </a:r>
            <a:r>
              <a:rPr lang="zh-CN" altLang="en-US" dirty="0" smtClean="0"/>
              <a:t>地址之上，而</a:t>
            </a:r>
            <a:r>
              <a:rPr lang="en-US" dirty="0" smtClean="0"/>
              <a:t>IP</a:t>
            </a:r>
            <a:r>
              <a:rPr lang="zh-CN" altLang="en-US" dirty="0" smtClean="0"/>
              <a:t>地址是容易伪造的。因而阻止这类攻击的一种非常容易的办法就是放弃以地址为基础的验证。</a:t>
            </a:r>
          </a:p>
          <a:p>
            <a:pPr marL="365760" indent="-256032" fontAlgn="auto">
              <a:spcAft>
                <a:spcPts val="0"/>
              </a:spcAft>
              <a:buFont typeface="Wingdings 3"/>
              <a:buChar char=""/>
              <a:defRPr/>
            </a:pPr>
            <a:r>
              <a:rPr lang="en-US" dirty="0" smtClean="0"/>
              <a:t>2</a:t>
            </a:r>
            <a:r>
              <a:rPr lang="zh-CN" altLang="en-US" dirty="0" smtClean="0"/>
              <a:t>．进行包过滤</a:t>
            </a:r>
          </a:p>
          <a:p>
            <a:pPr marL="365760" indent="-256032" fontAlgn="auto">
              <a:spcAft>
                <a:spcPts val="0"/>
              </a:spcAft>
              <a:buFont typeface="Wingdings 3"/>
              <a:buChar char=""/>
              <a:defRPr/>
            </a:pPr>
            <a:r>
              <a:rPr lang="zh-CN" altLang="en-US" dirty="0" smtClean="0"/>
              <a:t>如果网络是通过路由器接入</a:t>
            </a:r>
            <a:r>
              <a:rPr lang="en-US" dirty="0" smtClean="0"/>
              <a:t>Internet</a:t>
            </a:r>
            <a:r>
              <a:rPr lang="zh-CN" altLang="en-US" dirty="0" smtClean="0"/>
              <a:t>的，那么可以利用路由器来进行包过滤。确信只有内部</a:t>
            </a:r>
            <a:r>
              <a:rPr lang="en-US" dirty="0" smtClean="0"/>
              <a:t>LAN</a:t>
            </a:r>
            <a:r>
              <a:rPr lang="zh-CN" altLang="en-US" dirty="0" smtClean="0"/>
              <a:t>可以使用信任关系，而内部</a:t>
            </a:r>
            <a:r>
              <a:rPr lang="en-US" dirty="0" smtClean="0"/>
              <a:t>LAN</a:t>
            </a:r>
            <a:r>
              <a:rPr lang="zh-CN" altLang="en-US" dirty="0" smtClean="0"/>
              <a:t>上的主机对于</a:t>
            </a:r>
            <a:r>
              <a:rPr lang="en-US" dirty="0" smtClean="0"/>
              <a:t>LAN</a:t>
            </a:r>
            <a:r>
              <a:rPr lang="zh-CN" altLang="en-US" dirty="0" smtClean="0"/>
              <a:t>以外的主机要慎重处理。路由器可以帮助过滤掉所有来自于外部、希望与内部建立连接的请求。</a:t>
            </a:r>
          </a:p>
          <a:p>
            <a:pPr marL="365760" indent="-256032" fontAlgn="auto">
              <a:spcAft>
                <a:spcPts val="0"/>
              </a:spcAft>
              <a:buFont typeface="Wingdings 3"/>
              <a:buChar char=""/>
              <a:defRPr/>
            </a:pPr>
            <a:endParaRPr lang="zh-CN" altLang="en-US" dirty="0"/>
          </a:p>
        </p:txBody>
      </p:sp>
      <p:sp>
        <p:nvSpPr>
          <p:cNvPr id="3" name="标题 2"/>
          <p:cNvSpPr>
            <a:spLocks noGrp="1"/>
          </p:cNvSpPr>
          <p:nvPr>
            <p:ph type="title"/>
          </p:nvPr>
        </p:nvSpPr>
        <p:spPr/>
        <p:txBody>
          <a:bodyPr/>
          <a:lstStyle/>
          <a:p>
            <a:pPr fontAlgn="auto">
              <a:spcAft>
                <a:spcPts val="0"/>
              </a:spcAft>
              <a:defRPr/>
            </a:pPr>
            <a:r>
              <a:rPr lang="en-US" dirty="0" smtClean="0"/>
              <a:t>IP</a:t>
            </a:r>
            <a:r>
              <a:rPr lang="zh-CN" altLang="en-US" dirty="0" smtClean="0"/>
              <a:t>欺骗攻击的防范</a:t>
            </a:r>
            <a:endParaRPr lang="zh-CN" altLang="en-US" dirty="0"/>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3" name="内容占位符 1"/>
          <p:cNvSpPr>
            <a:spLocks noGrp="1"/>
          </p:cNvSpPr>
          <p:nvPr>
            <p:ph idx="1"/>
          </p:nvPr>
        </p:nvSpPr>
        <p:spPr/>
        <p:txBody>
          <a:bodyPr/>
          <a:lstStyle/>
          <a:p>
            <a:r>
              <a:rPr lang="en-US" altLang="zh-CN" smtClean="0"/>
              <a:t>3</a:t>
            </a:r>
            <a:r>
              <a:rPr lang="zh-CN" altLang="en-US" smtClean="0"/>
              <a:t>．使用加密方法</a:t>
            </a:r>
          </a:p>
          <a:p>
            <a:r>
              <a:rPr lang="zh-CN" altLang="en-US" smtClean="0"/>
              <a:t>阻止</a:t>
            </a:r>
            <a:r>
              <a:rPr lang="en-US" altLang="zh-CN" smtClean="0"/>
              <a:t>IP</a:t>
            </a:r>
            <a:r>
              <a:rPr lang="zh-CN" altLang="en-US" smtClean="0"/>
              <a:t>欺骗的另一种有效的方法就是在通信时要求加密传输和验证。</a:t>
            </a:r>
          </a:p>
          <a:p>
            <a:r>
              <a:rPr lang="en-US" altLang="zh-CN" smtClean="0"/>
              <a:t>4</a:t>
            </a:r>
            <a:r>
              <a:rPr lang="zh-CN" altLang="en-US" smtClean="0"/>
              <a:t>．使用随机化的初始序列号</a:t>
            </a:r>
          </a:p>
          <a:p>
            <a:r>
              <a:rPr lang="zh-CN" altLang="en-US" smtClean="0"/>
              <a:t>黑客攻击得以成功实现的一个很重要的因素就是，序列号不是随机选择的或者随机增加的。</a:t>
            </a:r>
            <a:r>
              <a:rPr lang="en-US" altLang="zh-CN" smtClean="0"/>
              <a:t>Bellovin</a:t>
            </a:r>
            <a:r>
              <a:rPr lang="zh-CN" altLang="en-US" smtClean="0"/>
              <a:t>描述了一种弥补</a:t>
            </a:r>
            <a:r>
              <a:rPr lang="en-US" altLang="zh-CN" smtClean="0"/>
              <a:t>TCP</a:t>
            </a:r>
            <a:r>
              <a:rPr lang="zh-CN" altLang="en-US" smtClean="0"/>
              <a:t>不足的方法，就是分割序列号空间。每一个连接将有自己独立的序列号空间。序列号将仍然按照以前的方式增加，但是在这些序列号空间中没有明显的关系。</a:t>
            </a:r>
          </a:p>
          <a:p>
            <a:endParaRPr lang="zh-CN" altLang="en-US" smtClean="0"/>
          </a:p>
        </p:txBody>
      </p:sp>
      <p:sp>
        <p:nvSpPr>
          <p:cNvPr id="3" name="标题 2"/>
          <p:cNvSpPr>
            <a:spLocks noGrp="1"/>
          </p:cNvSpPr>
          <p:nvPr>
            <p:ph type="title"/>
          </p:nvPr>
        </p:nvSpPr>
        <p:spPr/>
        <p:txBody>
          <a:bodyPr/>
          <a:lstStyle/>
          <a:p>
            <a:pPr fontAlgn="auto">
              <a:spcAft>
                <a:spcPts val="0"/>
              </a:spcAft>
              <a:defRPr/>
            </a:pPr>
            <a:r>
              <a:rPr lang="en-US" dirty="0" smtClean="0"/>
              <a:t>IP</a:t>
            </a:r>
            <a:r>
              <a:rPr lang="zh-CN" altLang="en-US" dirty="0" smtClean="0"/>
              <a:t>欺骗攻击的防范</a:t>
            </a:r>
            <a:endParaRPr lang="zh-CN" altLang="en-US" dirty="0"/>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85000" lnSpcReduction="20000"/>
          </a:bodyPr>
          <a:lstStyle/>
          <a:p>
            <a:pPr marL="365760" indent="-256032" fontAlgn="auto">
              <a:spcAft>
                <a:spcPts val="0"/>
              </a:spcAft>
              <a:buFont typeface="Wingdings 3"/>
              <a:buChar char=""/>
              <a:defRPr/>
            </a:pPr>
            <a:r>
              <a:rPr lang="en-US" altLang="zh-CN" dirty="0" smtClean="0"/>
              <a:t>DNS</a:t>
            </a:r>
            <a:r>
              <a:rPr lang="zh-CN" altLang="en-US" dirty="0" smtClean="0"/>
              <a:t>具体查询的过程如步骤如下：</a:t>
            </a:r>
          </a:p>
          <a:p>
            <a:pPr marL="365760" indent="-256032" fontAlgn="auto">
              <a:spcAft>
                <a:spcPts val="0"/>
              </a:spcAft>
              <a:buFont typeface="Wingdings 3"/>
              <a:buChar char=""/>
              <a:defRPr/>
            </a:pPr>
            <a:r>
              <a:rPr lang="zh-CN" altLang="en-US" dirty="0" smtClean="0"/>
              <a:t>（</a:t>
            </a:r>
            <a:r>
              <a:rPr lang="en-US" dirty="0" smtClean="0"/>
              <a:t>1</a:t>
            </a:r>
            <a:r>
              <a:rPr lang="zh-CN" altLang="en-US" dirty="0" smtClean="0"/>
              <a:t>）客户端首先向首选</a:t>
            </a:r>
            <a:r>
              <a:rPr lang="en-US" dirty="0" smtClean="0"/>
              <a:t> DNS </a:t>
            </a:r>
            <a:r>
              <a:rPr lang="zh-CN" altLang="en-US" dirty="0" smtClean="0"/>
              <a:t>服务器递归查询</a:t>
            </a:r>
            <a:r>
              <a:rPr lang="en-US" dirty="0" smtClean="0"/>
              <a:t>www.hit.edu.cn</a:t>
            </a:r>
            <a:r>
              <a:rPr lang="zh-CN" altLang="en-US" dirty="0" smtClean="0"/>
              <a:t>。</a:t>
            </a:r>
            <a:r>
              <a:rPr lang="en-US" dirty="0" smtClean="0"/>
              <a:t> </a:t>
            </a:r>
            <a:endParaRPr lang="zh-CN" altLang="en-US" dirty="0" smtClean="0"/>
          </a:p>
          <a:p>
            <a:pPr marL="365760" indent="-256032" fontAlgn="auto">
              <a:spcAft>
                <a:spcPts val="0"/>
              </a:spcAft>
              <a:buFont typeface="Wingdings 3"/>
              <a:buChar char=""/>
              <a:defRPr/>
            </a:pPr>
            <a:r>
              <a:rPr lang="zh-CN" altLang="en-US" dirty="0" smtClean="0"/>
              <a:t>（</a:t>
            </a:r>
            <a:r>
              <a:rPr lang="en-US" dirty="0" smtClean="0"/>
              <a:t>2</a:t>
            </a:r>
            <a:r>
              <a:rPr lang="zh-CN" altLang="en-US" dirty="0" smtClean="0"/>
              <a:t>）首选</a:t>
            </a:r>
            <a:r>
              <a:rPr lang="en-US" dirty="0" smtClean="0"/>
              <a:t> DNS </a:t>
            </a:r>
            <a:r>
              <a:rPr lang="zh-CN" altLang="en-US" dirty="0" smtClean="0"/>
              <a:t>服务器检查本地资源记录，若存在则作授权回答；若不存在，则检查本地缓存，如存在则直接返回结果。若本地资源记录和缓存中都不存在时，则向根服务器迭代查询。</a:t>
            </a:r>
            <a:r>
              <a:rPr lang="en-US" dirty="0" smtClean="0"/>
              <a:t> </a:t>
            </a:r>
            <a:endParaRPr lang="zh-CN" altLang="en-US" dirty="0" smtClean="0"/>
          </a:p>
          <a:p>
            <a:pPr marL="365760" indent="-256032" fontAlgn="auto">
              <a:spcAft>
                <a:spcPts val="0"/>
              </a:spcAft>
              <a:buFont typeface="Wingdings 3"/>
              <a:buChar char=""/>
              <a:defRPr/>
            </a:pPr>
            <a:r>
              <a:rPr lang="zh-CN" altLang="en-US" dirty="0" smtClean="0"/>
              <a:t>（</a:t>
            </a:r>
            <a:r>
              <a:rPr lang="en-US" dirty="0" smtClean="0"/>
              <a:t>3</a:t>
            </a:r>
            <a:r>
              <a:rPr lang="zh-CN" altLang="en-US" dirty="0" smtClean="0"/>
              <a:t>）根服务器返回</a:t>
            </a:r>
            <a:r>
              <a:rPr lang="en-US" dirty="0" smtClean="0"/>
              <a:t> CN </a:t>
            </a:r>
            <a:r>
              <a:rPr lang="zh-CN" altLang="en-US" dirty="0" smtClean="0"/>
              <a:t>域的授权域名服务器的地址，首选</a:t>
            </a:r>
            <a:r>
              <a:rPr lang="en-US" dirty="0" smtClean="0"/>
              <a:t>DNS </a:t>
            </a:r>
            <a:r>
              <a:rPr lang="zh-CN" altLang="en-US" dirty="0" smtClean="0"/>
              <a:t>服务器继续向</a:t>
            </a:r>
            <a:r>
              <a:rPr lang="en-US" dirty="0" smtClean="0"/>
              <a:t> CN </a:t>
            </a:r>
            <a:r>
              <a:rPr lang="zh-CN" altLang="en-US" dirty="0" smtClean="0"/>
              <a:t>授权服务器迭</a:t>
            </a:r>
          </a:p>
          <a:p>
            <a:pPr marL="365760" indent="-256032" fontAlgn="auto">
              <a:spcAft>
                <a:spcPts val="0"/>
              </a:spcAft>
              <a:buFont typeface="Wingdings 3"/>
              <a:buChar char=""/>
              <a:defRPr/>
            </a:pPr>
            <a:r>
              <a:rPr lang="zh-CN" altLang="en-US" dirty="0" smtClean="0"/>
              <a:t>代查询。</a:t>
            </a:r>
            <a:r>
              <a:rPr lang="en-US" dirty="0" smtClean="0"/>
              <a:t> </a:t>
            </a:r>
            <a:endParaRPr lang="zh-CN" altLang="en-US" dirty="0" smtClean="0"/>
          </a:p>
          <a:p>
            <a:pPr marL="365760" indent="-256032" fontAlgn="auto">
              <a:spcAft>
                <a:spcPts val="0"/>
              </a:spcAft>
              <a:buFont typeface="Wingdings 3"/>
              <a:buChar char=""/>
              <a:defRPr/>
            </a:pPr>
            <a:r>
              <a:rPr lang="zh-CN" altLang="en-US" dirty="0" smtClean="0"/>
              <a:t>（</a:t>
            </a:r>
            <a:r>
              <a:rPr lang="en-US" dirty="0" smtClean="0"/>
              <a:t>4</a:t>
            </a:r>
            <a:r>
              <a:rPr lang="zh-CN" altLang="en-US" dirty="0" smtClean="0"/>
              <a:t>）</a:t>
            </a:r>
            <a:r>
              <a:rPr lang="en-US" dirty="0" smtClean="0"/>
              <a:t>CN</a:t>
            </a:r>
            <a:r>
              <a:rPr lang="zh-CN" altLang="en-US" dirty="0" smtClean="0"/>
              <a:t>域权威服务器返回</a:t>
            </a:r>
            <a:r>
              <a:rPr lang="en-US" dirty="0" smtClean="0"/>
              <a:t>edu.cn</a:t>
            </a:r>
            <a:r>
              <a:rPr lang="zh-CN" altLang="en-US" dirty="0" smtClean="0"/>
              <a:t>域的授权域名服务器地址，首选</a:t>
            </a:r>
            <a:r>
              <a:rPr lang="en-US" dirty="0" smtClean="0"/>
              <a:t> DNS </a:t>
            </a:r>
            <a:r>
              <a:rPr lang="zh-CN" altLang="en-US" dirty="0" smtClean="0"/>
              <a:t>服务器如此迭代查询，</a:t>
            </a:r>
          </a:p>
          <a:p>
            <a:pPr marL="365760" indent="-256032" fontAlgn="auto">
              <a:spcAft>
                <a:spcPts val="0"/>
              </a:spcAft>
              <a:buFont typeface="Wingdings 3"/>
              <a:buChar char=""/>
              <a:defRPr/>
            </a:pPr>
            <a:r>
              <a:rPr lang="zh-CN" altLang="en-US" dirty="0" smtClean="0"/>
              <a:t>直到得到对于域名</a:t>
            </a:r>
            <a:r>
              <a:rPr lang="en-US" dirty="0" smtClean="0"/>
              <a:t>www.hit.edu.cn </a:t>
            </a:r>
            <a:r>
              <a:rPr lang="zh-CN" altLang="en-US" dirty="0" smtClean="0"/>
              <a:t>的授权回答，保存在本地缓存中，并返回给客户端，完成此次查询。</a:t>
            </a:r>
          </a:p>
          <a:p>
            <a:pPr marL="365760" indent="-256032" fontAlgn="auto">
              <a:spcAft>
                <a:spcPts val="0"/>
              </a:spcAft>
              <a:buFont typeface="Wingdings 3"/>
              <a:buChar char=""/>
              <a:defRPr/>
            </a:pPr>
            <a:endParaRPr lang="zh-CN" altLang="en-US" dirty="0"/>
          </a:p>
        </p:txBody>
      </p:sp>
      <p:sp>
        <p:nvSpPr>
          <p:cNvPr id="3" name="标题 2"/>
          <p:cNvSpPr>
            <a:spLocks noGrp="1"/>
          </p:cNvSpPr>
          <p:nvPr>
            <p:ph type="title"/>
          </p:nvPr>
        </p:nvSpPr>
        <p:spPr/>
        <p:txBody>
          <a:bodyPr/>
          <a:lstStyle/>
          <a:p>
            <a:pPr fontAlgn="auto">
              <a:spcAft>
                <a:spcPts val="0"/>
              </a:spcAft>
              <a:defRPr/>
            </a:pPr>
            <a:r>
              <a:rPr lang="en-US" dirty="0" smtClean="0"/>
              <a:t>DNS</a:t>
            </a:r>
            <a:r>
              <a:rPr lang="zh-CN" altLang="en-US" dirty="0" smtClean="0"/>
              <a:t>欺骗攻击</a:t>
            </a:r>
            <a:endParaRPr lang="zh-CN" altLang="en-US" dirty="0"/>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内容占位符 1"/>
          <p:cNvSpPr>
            <a:spLocks noGrp="1"/>
          </p:cNvSpPr>
          <p:nvPr>
            <p:ph idx="1"/>
          </p:nvPr>
        </p:nvSpPr>
        <p:spPr/>
        <p:txBody>
          <a:bodyPr/>
          <a:lstStyle/>
          <a:p>
            <a:r>
              <a:rPr lang="zh-CN" altLang="en-US" smtClean="0"/>
              <a:t> </a:t>
            </a:r>
            <a:r>
              <a:rPr lang="en-US" altLang="zh-CN" smtClean="0"/>
              <a:t>DNS</a:t>
            </a:r>
            <a:r>
              <a:rPr lang="zh-CN" altLang="en-US" smtClean="0"/>
              <a:t>欺骗就是攻击者冒充域名服务器的一种欺骗行为。如果网上有一台服务器</a:t>
            </a:r>
            <a:r>
              <a:rPr lang="en-US" altLang="zh-CN" smtClean="0"/>
              <a:t>,</a:t>
            </a:r>
            <a:r>
              <a:rPr lang="zh-CN" altLang="en-US" smtClean="0"/>
              <a:t>他专门提供</a:t>
            </a:r>
            <a:r>
              <a:rPr lang="en-US" altLang="zh-CN" smtClean="0"/>
              <a:t>DNS</a:t>
            </a:r>
            <a:r>
              <a:rPr lang="zh-CN" altLang="en-US" smtClean="0"/>
              <a:t>解析这项服务，当我们在浏览器里输入一个域名的时候</a:t>
            </a:r>
            <a:r>
              <a:rPr lang="en-US" altLang="zh-CN" smtClean="0"/>
              <a:t>,</a:t>
            </a:r>
            <a:r>
              <a:rPr lang="zh-CN" altLang="en-US" smtClean="0"/>
              <a:t>会首先提交给这台提供</a:t>
            </a:r>
            <a:r>
              <a:rPr lang="en-US" altLang="zh-CN" smtClean="0"/>
              <a:t>DNS</a:t>
            </a:r>
            <a:r>
              <a:rPr lang="zh-CN" altLang="en-US" smtClean="0"/>
              <a:t>服务的服务器</a:t>
            </a:r>
            <a:r>
              <a:rPr lang="en-US" altLang="zh-CN" smtClean="0"/>
              <a:t>,</a:t>
            </a:r>
            <a:r>
              <a:rPr lang="zh-CN" altLang="en-US" smtClean="0"/>
              <a:t>他将这个域名解析成对应的</a:t>
            </a:r>
            <a:r>
              <a:rPr lang="en-US" altLang="zh-CN" smtClean="0"/>
              <a:t>IP,</a:t>
            </a:r>
            <a:r>
              <a:rPr lang="zh-CN" altLang="en-US" smtClean="0"/>
              <a:t>然后我们实际上是去访问的这个</a:t>
            </a:r>
            <a:r>
              <a:rPr lang="en-US" altLang="zh-CN" smtClean="0"/>
              <a:t>IP</a:t>
            </a:r>
            <a:r>
              <a:rPr lang="zh-CN" altLang="en-US" smtClean="0"/>
              <a:t>地址所在的那台服务器上的网站。那么如果把这台提供</a:t>
            </a:r>
            <a:r>
              <a:rPr lang="en-US" altLang="zh-CN" smtClean="0"/>
              <a:t>DNS</a:t>
            </a:r>
            <a:r>
              <a:rPr lang="zh-CN" altLang="en-US" smtClean="0"/>
              <a:t>解析服务解析到另一个</a:t>
            </a:r>
            <a:r>
              <a:rPr lang="en-US" altLang="zh-CN" smtClean="0"/>
              <a:t>IP</a:t>
            </a:r>
            <a:r>
              <a:rPr lang="zh-CN" altLang="en-US" smtClean="0"/>
              <a:t>地址，这就是</a:t>
            </a:r>
            <a:r>
              <a:rPr lang="en-US" altLang="zh-CN" smtClean="0"/>
              <a:t>DNS</a:t>
            </a:r>
            <a:r>
              <a:rPr lang="zh-CN" altLang="en-US" smtClean="0"/>
              <a:t>欺骗的基本原理。</a:t>
            </a:r>
          </a:p>
        </p:txBody>
      </p:sp>
      <p:sp>
        <p:nvSpPr>
          <p:cNvPr id="3" name="标题 2"/>
          <p:cNvSpPr>
            <a:spLocks noGrp="1"/>
          </p:cNvSpPr>
          <p:nvPr>
            <p:ph type="title"/>
          </p:nvPr>
        </p:nvSpPr>
        <p:spPr/>
        <p:txBody>
          <a:bodyPr/>
          <a:lstStyle/>
          <a:p>
            <a:pPr fontAlgn="auto">
              <a:spcAft>
                <a:spcPts val="0"/>
              </a:spcAft>
              <a:defRPr/>
            </a:pPr>
            <a:r>
              <a:rPr lang="zh-CN" altLang="en-US" dirty="0" smtClean="0"/>
              <a:t> </a:t>
            </a:r>
            <a:r>
              <a:rPr lang="en-US" dirty="0" smtClean="0"/>
              <a:t>DNS</a:t>
            </a:r>
            <a:r>
              <a:rPr lang="zh-CN" altLang="en-US" dirty="0" smtClean="0"/>
              <a:t>欺骗攻击的原理</a:t>
            </a:r>
            <a:endParaRPr lang="zh-CN" altLang="en-US" dirty="0"/>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内容占位符 1"/>
          <p:cNvSpPr>
            <a:spLocks noGrp="1"/>
          </p:cNvSpPr>
          <p:nvPr>
            <p:ph idx="1"/>
          </p:nvPr>
        </p:nvSpPr>
        <p:spPr/>
        <p:txBody>
          <a:bodyPr/>
          <a:lstStyle/>
          <a:p>
            <a:r>
              <a:rPr lang="zh-CN" altLang="en-US" smtClean="0"/>
              <a:t>由于</a:t>
            </a:r>
            <a:r>
              <a:rPr lang="en-US" smtClean="0">
                <a:ea typeface="黑体" pitchFamily="2" charset="-122"/>
              </a:rPr>
              <a:t> </a:t>
            </a:r>
            <a:r>
              <a:rPr lang="en-US" altLang="zh-CN" smtClean="0"/>
              <a:t>DNS </a:t>
            </a:r>
            <a:r>
              <a:rPr lang="zh-CN" altLang="en-US" smtClean="0"/>
              <a:t>协议在设计上的缺陷，在</a:t>
            </a:r>
            <a:r>
              <a:rPr lang="en-US" smtClean="0">
                <a:ea typeface="黑体" pitchFamily="2" charset="-122"/>
              </a:rPr>
              <a:t> </a:t>
            </a:r>
            <a:r>
              <a:rPr lang="en-US" altLang="zh-CN" smtClean="0"/>
              <a:t>DNS </a:t>
            </a:r>
            <a:r>
              <a:rPr lang="zh-CN" altLang="en-US" smtClean="0"/>
              <a:t>报文中只使用一个序列号来进行有效性鉴别，并未提供其它的认证和保护手段，这使得攻击者可以很容易地监听到查询请求，并伪造</a:t>
            </a:r>
            <a:r>
              <a:rPr lang="en-US" altLang="zh-CN" smtClean="0"/>
              <a:t>DNS </a:t>
            </a:r>
            <a:r>
              <a:rPr lang="zh-CN" altLang="en-US" smtClean="0"/>
              <a:t>应答包给</a:t>
            </a:r>
            <a:r>
              <a:rPr lang="en-US" smtClean="0">
                <a:ea typeface="黑体" pitchFamily="2" charset="-122"/>
              </a:rPr>
              <a:t> </a:t>
            </a:r>
            <a:r>
              <a:rPr lang="en-US" altLang="zh-CN" smtClean="0"/>
              <a:t>DNS </a:t>
            </a:r>
            <a:r>
              <a:rPr lang="zh-CN" altLang="en-US" smtClean="0"/>
              <a:t>客户端，从而进行</a:t>
            </a:r>
            <a:r>
              <a:rPr lang="en-US" smtClean="0">
                <a:ea typeface="黑体" pitchFamily="2" charset="-122"/>
              </a:rPr>
              <a:t> </a:t>
            </a:r>
            <a:r>
              <a:rPr lang="en-US" altLang="zh-CN" smtClean="0"/>
              <a:t>DNS </a:t>
            </a:r>
            <a:r>
              <a:rPr lang="zh-CN" altLang="en-US" smtClean="0"/>
              <a:t>欺骗攻击。 目前所有</a:t>
            </a:r>
            <a:r>
              <a:rPr lang="en-US" smtClean="0">
                <a:ea typeface="黑体" pitchFamily="2" charset="-122"/>
              </a:rPr>
              <a:t> </a:t>
            </a:r>
            <a:r>
              <a:rPr lang="en-US" altLang="zh-CN" smtClean="0"/>
              <a:t>DNS </a:t>
            </a:r>
            <a:r>
              <a:rPr lang="zh-CN" altLang="en-US" smtClean="0"/>
              <a:t>客户端处理</a:t>
            </a:r>
            <a:r>
              <a:rPr lang="en-US" smtClean="0">
                <a:ea typeface="黑体" pitchFamily="2" charset="-122"/>
              </a:rPr>
              <a:t> </a:t>
            </a:r>
            <a:r>
              <a:rPr lang="en-US" altLang="zh-CN" smtClean="0"/>
              <a:t>DNS </a:t>
            </a:r>
            <a:r>
              <a:rPr lang="zh-CN" altLang="en-US" smtClean="0"/>
              <a:t>应答包的方法都是简单地信任首先到达的数据包，丢弃所有后到达的，而不会对数据包的合法性作任何的分析。这样，只要能保证欺骗包先于合法包到达就可以达到欺骗的目的，而通常这是非常容易实现的。</a:t>
            </a:r>
          </a:p>
        </p:txBody>
      </p:sp>
      <p:sp>
        <p:nvSpPr>
          <p:cNvPr id="3" name="标题 2"/>
          <p:cNvSpPr>
            <a:spLocks noGrp="1"/>
          </p:cNvSpPr>
          <p:nvPr>
            <p:ph type="title"/>
          </p:nvPr>
        </p:nvSpPr>
        <p:spPr/>
        <p:txBody>
          <a:bodyPr/>
          <a:lstStyle/>
          <a:p>
            <a:pPr fontAlgn="auto">
              <a:spcAft>
                <a:spcPts val="0"/>
              </a:spcAft>
              <a:defRPr/>
            </a:pPr>
            <a:r>
              <a:rPr lang="zh-CN" altLang="en-US" dirty="0" smtClean="0"/>
              <a:t> </a:t>
            </a:r>
            <a:r>
              <a:rPr lang="en-US" dirty="0" smtClean="0"/>
              <a:t>DNS</a:t>
            </a:r>
            <a:r>
              <a:rPr lang="zh-CN" altLang="en-US" dirty="0" smtClean="0"/>
              <a:t>欺骗攻击的原理</a:t>
            </a:r>
            <a:endParaRPr lang="zh-CN" altLang="en-US" dirty="0"/>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9" name="内容占位符 1"/>
          <p:cNvSpPr>
            <a:spLocks noGrp="1"/>
          </p:cNvSpPr>
          <p:nvPr>
            <p:ph idx="1"/>
          </p:nvPr>
        </p:nvSpPr>
        <p:spPr/>
        <p:txBody>
          <a:bodyPr/>
          <a:lstStyle/>
          <a:p>
            <a:r>
              <a:rPr lang="zh-CN" altLang="en-US" smtClean="0"/>
              <a:t>在</a:t>
            </a:r>
            <a:r>
              <a:rPr lang="en-US" altLang="zh-CN" smtClean="0"/>
              <a:t>DNS</a:t>
            </a:r>
            <a:r>
              <a:rPr lang="zh-CN" altLang="en-US" smtClean="0"/>
              <a:t>数据报头部的</a:t>
            </a:r>
            <a:r>
              <a:rPr lang="en-US" altLang="zh-CN" smtClean="0"/>
              <a:t>ID</a:t>
            </a:r>
            <a:r>
              <a:rPr lang="zh-CN" altLang="en-US" smtClean="0"/>
              <a:t>（标识）是用来匹配响应和请求数据报的。当域名服务器解析的时候，客户端首先以特定的标识向</a:t>
            </a:r>
            <a:r>
              <a:rPr lang="en-US" altLang="zh-CN" smtClean="0"/>
              <a:t>DNS</a:t>
            </a:r>
            <a:r>
              <a:rPr lang="zh-CN" altLang="en-US" smtClean="0"/>
              <a:t>服务器发送域名查询数据报，在</a:t>
            </a:r>
            <a:r>
              <a:rPr lang="en-US" altLang="zh-CN" smtClean="0"/>
              <a:t>DNS</a:t>
            </a:r>
            <a:r>
              <a:rPr lang="zh-CN" altLang="en-US" smtClean="0"/>
              <a:t>服务器查询之后以相同的</a:t>
            </a:r>
            <a:r>
              <a:rPr lang="en-US" altLang="zh-CN" smtClean="0"/>
              <a:t>ID</a:t>
            </a:r>
            <a:r>
              <a:rPr lang="zh-CN" altLang="en-US" smtClean="0"/>
              <a:t>号给客户端发送域名响应数据报。这时客户端会将收到的</a:t>
            </a:r>
            <a:r>
              <a:rPr lang="en-US" altLang="zh-CN" smtClean="0"/>
              <a:t>DNS</a:t>
            </a:r>
            <a:r>
              <a:rPr lang="zh-CN" altLang="en-US" smtClean="0"/>
              <a:t>响应数据报的</a:t>
            </a:r>
            <a:r>
              <a:rPr lang="en-US" altLang="zh-CN" smtClean="0"/>
              <a:t>ID</a:t>
            </a:r>
            <a:r>
              <a:rPr lang="zh-CN" altLang="en-US" smtClean="0"/>
              <a:t>和自己发送的查询数据报</a:t>
            </a:r>
            <a:r>
              <a:rPr lang="en-US" altLang="zh-CN" smtClean="0"/>
              <a:t>ID</a:t>
            </a:r>
            <a:r>
              <a:rPr lang="zh-CN" altLang="en-US" smtClean="0"/>
              <a:t>相比较，如果匹配则表明接收到的正是自己等待的数据报，如果不匹配则丢弃之。</a:t>
            </a:r>
          </a:p>
        </p:txBody>
      </p:sp>
      <p:sp>
        <p:nvSpPr>
          <p:cNvPr id="3" name="标题 2"/>
          <p:cNvSpPr>
            <a:spLocks noGrp="1"/>
          </p:cNvSpPr>
          <p:nvPr>
            <p:ph type="title"/>
          </p:nvPr>
        </p:nvSpPr>
        <p:spPr/>
        <p:txBody>
          <a:bodyPr/>
          <a:lstStyle/>
          <a:p>
            <a:pPr fontAlgn="auto">
              <a:spcAft>
                <a:spcPts val="0"/>
              </a:spcAft>
              <a:defRPr/>
            </a:pPr>
            <a:r>
              <a:rPr lang="zh-CN" altLang="en-US" dirty="0" smtClean="0"/>
              <a:t> </a:t>
            </a:r>
            <a:r>
              <a:rPr lang="en-US" dirty="0" smtClean="0"/>
              <a:t>DNS</a:t>
            </a:r>
            <a:r>
              <a:rPr lang="zh-CN" altLang="en-US" dirty="0" smtClean="0"/>
              <a:t>欺骗攻击的原理</a:t>
            </a:r>
            <a:endParaRPr lang="zh-CN" altLang="en-US" dirty="0"/>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3" name="内容占位符 1"/>
          <p:cNvSpPr>
            <a:spLocks noGrp="1"/>
          </p:cNvSpPr>
          <p:nvPr>
            <p:ph idx="1"/>
          </p:nvPr>
        </p:nvSpPr>
        <p:spPr/>
        <p:txBody>
          <a:bodyPr/>
          <a:lstStyle/>
          <a:p>
            <a:r>
              <a:rPr lang="zh-CN" altLang="en-US" smtClean="0"/>
              <a:t>假如我们能够伪装</a:t>
            </a:r>
            <a:r>
              <a:rPr lang="en-US" altLang="zh-CN" smtClean="0"/>
              <a:t>DNS</a:t>
            </a:r>
            <a:r>
              <a:rPr lang="zh-CN" altLang="en-US" smtClean="0"/>
              <a:t>服务器提前向客户端发送响应数据报，那么客户端的</a:t>
            </a:r>
            <a:r>
              <a:rPr lang="en-US" altLang="zh-CN" smtClean="0"/>
              <a:t>DNS</a:t>
            </a:r>
            <a:r>
              <a:rPr lang="zh-CN" altLang="en-US" smtClean="0"/>
              <a:t>缓存里域名所对应的</a:t>
            </a:r>
            <a:r>
              <a:rPr lang="en-US" altLang="zh-CN" smtClean="0"/>
              <a:t>IP</a:t>
            </a:r>
            <a:r>
              <a:rPr lang="zh-CN" altLang="en-US" smtClean="0"/>
              <a:t>就是攻击者自定义的</a:t>
            </a:r>
            <a:r>
              <a:rPr lang="en-US" altLang="zh-CN" smtClean="0"/>
              <a:t>IP</a:t>
            </a:r>
            <a:r>
              <a:rPr lang="zh-CN" altLang="en-US" smtClean="0"/>
              <a:t>了，同时客户端也就被带到了攻击者希望的网站。条件只有一个，那就是攻击者发送的</a:t>
            </a:r>
            <a:r>
              <a:rPr lang="en-US" altLang="zh-CN" smtClean="0"/>
              <a:t>ID</a:t>
            </a:r>
            <a:r>
              <a:rPr lang="zh-CN" altLang="en-US" smtClean="0"/>
              <a:t>匹配的</a:t>
            </a:r>
            <a:r>
              <a:rPr lang="en-US" altLang="zh-CN" smtClean="0"/>
              <a:t>DSN</a:t>
            </a:r>
            <a:r>
              <a:rPr lang="zh-CN" altLang="en-US" smtClean="0"/>
              <a:t>响应数据报在真实</a:t>
            </a:r>
            <a:r>
              <a:rPr lang="en-US" altLang="zh-CN" smtClean="0"/>
              <a:t>DNS</a:t>
            </a:r>
            <a:r>
              <a:rPr lang="zh-CN" altLang="en-US" smtClean="0"/>
              <a:t>服务器发送的响应数据报之前到达客户端。</a:t>
            </a:r>
          </a:p>
        </p:txBody>
      </p:sp>
      <p:sp>
        <p:nvSpPr>
          <p:cNvPr id="3" name="标题 2"/>
          <p:cNvSpPr>
            <a:spLocks noGrp="1"/>
          </p:cNvSpPr>
          <p:nvPr>
            <p:ph type="title"/>
          </p:nvPr>
        </p:nvSpPr>
        <p:spPr/>
        <p:txBody>
          <a:bodyPr/>
          <a:lstStyle/>
          <a:p>
            <a:pPr fontAlgn="auto">
              <a:spcAft>
                <a:spcPts val="0"/>
              </a:spcAft>
              <a:defRPr/>
            </a:pPr>
            <a:r>
              <a:rPr lang="zh-CN" altLang="en-US" dirty="0" smtClean="0"/>
              <a:t> </a:t>
            </a:r>
            <a:r>
              <a:rPr lang="en-US" dirty="0" smtClean="0"/>
              <a:t>DNS</a:t>
            </a:r>
            <a:r>
              <a:rPr lang="zh-CN" altLang="en-US" dirty="0" smtClean="0"/>
              <a:t>欺骗攻击的原理</a:t>
            </a:r>
            <a:endParaRPr lang="zh-CN" altLang="en-US" dirty="0"/>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lnSpcReduction="10000"/>
          </a:bodyPr>
          <a:lstStyle/>
          <a:p>
            <a:pPr marL="365760" indent="-256032" fontAlgn="auto">
              <a:spcAft>
                <a:spcPts val="0"/>
              </a:spcAft>
              <a:buFont typeface="Wingdings 3"/>
              <a:buChar char=""/>
              <a:defRPr/>
            </a:pPr>
            <a:r>
              <a:rPr lang="zh-CN" altLang="en-US" dirty="0" smtClean="0"/>
              <a:t>以</a:t>
            </a:r>
            <a:r>
              <a:rPr lang="en-US" dirty="0" smtClean="0"/>
              <a:t> www.hit.edu.cn </a:t>
            </a:r>
            <a:r>
              <a:rPr lang="zh-CN" altLang="en-US" dirty="0" smtClean="0"/>
              <a:t>为例，假设伪造</a:t>
            </a:r>
            <a:r>
              <a:rPr lang="en-US" dirty="0" smtClean="0"/>
              <a:t> IP </a:t>
            </a:r>
            <a:r>
              <a:rPr lang="zh-CN" altLang="en-US" dirty="0" smtClean="0"/>
              <a:t>为</a:t>
            </a:r>
            <a:r>
              <a:rPr lang="en-US" dirty="0" smtClean="0"/>
              <a:t> 1.2.3.4</a:t>
            </a:r>
            <a:r>
              <a:rPr lang="zh-CN" altLang="en-US" dirty="0" smtClean="0"/>
              <a:t>，具体的欺骗过程如下：</a:t>
            </a:r>
            <a:r>
              <a:rPr lang="en-US" dirty="0" smtClean="0"/>
              <a:t> </a:t>
            </a:r>
            <a:endParaRPr lang="zh-CN" altLang="en-US" dirty="0" smtClean="0"/>
          </a:p>
          <a:p>
            <a:pPr marL="365760" indent="-256032" fontAlgn="auto">
              <a:spcAft>
                <a:spcPts val="0"/>
              </a:spcAft>
              <a:buFont typeface="Wingdings 3"/>
              <a:buChar char=""/>
              <a:defRPr/>
            </a:pPr>
            <a:r>
              <a:rPr lang="zh-CN" altLang="en-US" dirty="0" smtClean="0"/>
              <a:t>（</a:t>
            </a:r>
            <a:r>
              <a:rPr lang="en-US" dirty="0" smtClean="0"/>
              <a:t>1</a:t>
            </a:r>
            <a:r>
              <a:rPr lang="zh-CN" altLang="en-US" dirty="0" smtClean="0"/>
              <a:t>）</a:t>
            </a:r>
            <a:r>
              <a:rPr lang="en-US" dirty="0" smtClean="0"/>
              <a:t>DNS </a:t>
            </a:r>
            <a:r>
              <a:rPr lang="zh-CN" altLang="en-US" dirty="0" smtClean="0"/>
              <a:t>客户端向首选</a:t>
            </a:r>
            <a:r>
              <a:rPr lang="en-US" dirty="0" smtClean="0"/>
              <a:t>DNS</a:t>
            </a:r>
            <a:r>
              <a:rPr lang="zh-CN" altLang="en-US" dirty="0" smtClean="0"/>
              <a:t>服务器发送对于</a:t>
            </a:r>
            <a:r>
              <a:rPr lang="en-US" dirty="0" smtClean="0"/>
              <a:t>www.hit.edu.cn </a:t>
            </a:r>
            <a:r>
              <a:rPr lang="zh-CN" altLang="en-US" dirty="0" smtClean="0"/>
              <a:t>的递归解析请求。</a:t>
            </a:r>
            <a:r>
              <a:rPr lang="en-US" dirty="0" smtClean="0"/>
              <a:t> </a:t>
            </a:r>
            <a:endParaRPr lang="zh-CN" altLang="en-US" dirty="0" smtClean="0"/>
          </a:p>
          <a:p>
            <a:pPr marL="365760" indent="-256032" fontAlgn="auto">
              <a:spcAft>
                <a:spcPts val="0"/>
              </a:spcAft>
              <a:buFont typeface="Wingdings 3"/>
              <a:buChar char=""/>
              <a:defRPr/>
            </a:pPr>
            <a:r>
              <a:rPr lang="zh-CN" altLang="en-US" dirty="0" smtClean="0"/>
              <a:t>（</a:t>
            </a:r>
            <a:r>
              <a:rPr lang="en-US" dirty="0" smtClean="0"/>
              <a:t>2</a:t>
            </a:r>
            <a:r>
              <a:rPr lang="zh-CN" altLang="en-US" dirty="0" smtClean="0"/>
              <a:t>）攻击者监听到请求，并根据请求</a:t>
            </a:r>
            <a:r>
              <a:rPr lang="en-US" dirty="0" smtClean="0"/>
              <a:t>ID</a:t>
            </a:r>
            <a:r>
              <a:rPr lang="zh-CN" altLang="en-US" dirty="0" smtClean="0"/>
              <a:t>向请求者发送虚假应答包，通知与</a:t>
            </a:r>
            <a:r>
              <a:rPr lang="en-US" dirty="0" smtClean="0"/>
              <a:t>www.hit.edu.cn</a:t>
            </a:r>
            <a:r>
              <a:rPr lang="zh-CN" altLang="en-US" dirty="0" smtClean="0"/>
              <a:t>对应的</a:t>
            </a:r>
            <a:r>
              <a:rPr lang="en-US" dirty="0" smtClean="0"/>
              <a:t>IP</a:t>
            </a:r>
            <a:r>
              <a:rPr lang="zh-CN" altLang="en-US" dirty="0" smtClean="0"/>
              <a:t>地址为</a:t>
            </a:r>
            <a:r>
              <a:rPr lang="en-US" dirty="0" smtClean="0"/>
              <a:t>1.2.3.4</a:t>
            </a:r>
            <a:r>
              <a:rPr lang="zh-CN" altLang="en-US" dirty="0" smtClean="0"/>
              <a:t>。</a:t>
            </a:r>
            <a:r>
              <a:rPr lang="en-US" dirty="0" smtClean="0"/>
              <a:t> </a:t>
            </a:r>
            <a:endParaRPr lang="zh-CN" altLang="en-US" dirty="0" smtClean="0"/>
          </a:p>
          <a:p>
            <a:pPr marL="365760" indent="-256032" fontAlgn="auto">
              <a:spcAft>
                <a:spcPts val="0"/>
              </a:spcAft>
              <a:buFont typeface="Wingdings 3"/>
              <a:buChar char=""/>
              <a:defRPr/>
            </a:pPr>
            <a:r>
              <a:rPr lang="zh-CN" altLang="en-US" dirty="0" smtClean="0"/>
              <a:t>（</a:t>
            </a:r>
            <a:r>
              <a:rPr lang="en-US" dirty="0" smtClean="0"/>
              <a:t>3</a:t>
            </a:r>
            <a:r>
              <a:rPr lang="zh-CN" altLang="en-US" dirty="0" smtClean="0"/>
              <a:t>）本地</a:t>
            </a:r>
            <a:r>
              <a:rPr lang="en-US" dirty="0" smtClean="0"/>
              <a:t>DNS</a:t>
            </a:r>
            <a:r>
              <a:rPr lang="zh-CN" altLang="en-US" dirty="0" smtClean="0"/>
              <a:t>服务器返回正确应答，但由于在时间上晚于监听者的应答，结果被丢弃。</a:t>
            </a:r>
            <a:r>
              <a:rPr lang="en-US" dirty="0" smtClean="0"/>
              <a:t> </a:t>
            </a:r>
            <a:endParaRPr lang="zh-CN" altLang="en-US" dirty="0" smtClean="0"/>
          </a:p>
          <a:p>
            <a:pPr marL="365760" indent="-256032" fontAlgn="auto">
              <a:spcAft>
                <a:spcPts val="0"/>
              </a:spcAft>
              <a:buFont typeface="Wingdings 3"/>
              <a:buChar char=""/>
              <a:defRPr/>
            </a:pPr>
            <a:r>
              <a:rPr lang="zh-CN" altLang="en-US" dirty="0" smtClean="0"/>
              <a:t>（</a:t>
            </a:r>
            <a:r>
              <a:rPr lang="en-US" dirty="0" smtClean="0"/>
              <a:t>4</a:t>
            </a:r>
            <a:r>
              <a:rPr lang="zh-CN" altLang="en-US" dirty="0" smtClean="0"/>
              <a:t>）攻击完成，客户端对</a:t>
            </a:r>
            <a:r>
              <a:rPr lang="en-US" dirty="0" smtClean="0"/>
              <a:t> www.hit.edu.cn </a:t>
            </a:r>
            <a:r>
              <a:rPr lang="zh-CN" altLang="en-US" dirty="0" smtClean="0"/>
              <a:t>的访问被重定向到</a:t>
            </a:r>
            <a:r>
              <a:rPr lang="en-US" dirty="0" smtClean="0"/>
              <a:t> 1.2.3.4</a:t>
            </a:r>
            <a:r>
              <a:rPr lang="zh-CN" altLang="en-US" dirty="0" smtClean="0"/>
              <a:t>。</a:t>
            </a:r>
          </a:p>
          <a:p>
            <a:pPr marL="365760" indent="-256032" fontAlgn="auto">
              <a:spcAft>
                <a:spcPts val="0"/>
              </a:spcAft>
              <a:buFont typeface="Wingdings 3"/>
              <a:buChar char=""/>
              <a:defRPr/>
            </a:pPr>
            <a:endParaRPr lang="zh-CN" altLang="en-US" dirty="0"/>
          </a:p>
        </p:txBody>
      </p:sp>
      <p:sp>
        <p:nvSpPr>
          <p:cNvPr id="3" name="标题 2"/>
          <p:cNvSpPr>
            <a:spLocks noGrp="1"/>
          </p:cNvSpPr>
          <p:nvPr>
            <p:ph type="title"/>
          </p:nvPr>
        </p:nvSpPr>
        <p:spPr/>
        <p:txBody>
          <a:bodyPr/>
          <a:lstStyle/>
          <a:p>
            <a:pPr fontAlgn="auto">
              <a:spcAft>
                <a:spcPts val="0"/>
              </a:spcAft>
              <a:defRPr/>
            </a:pPr>
            <a:r>
              <a:rPr lang="zh-CN" altLang="en-US" dirty="0" smtClean="0"/>
              <a:t> </a:t>
            </a:r>
            <a:r>
              <a:rPr lang="en-US" dirty="0" smtClean="0"/>
              <a:t>DNS</a:t>
            </a:r>
            <a:r>
              <a:rPr lang="zh-CN" altLang="en-US" dirty="0" smtClean="0"/>
              <a:t>欺骗攻击的原理</a:t>
            </a:r>
            <a:endParaRPr lang="zh-CN" altLang="en-US" dirty="0"/>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20000"/>
          </a:bodyPr>
          <a:lstStyle/>
          <a:p>
            <a:pPr marL="365760" indent="-256032" fontAlgn="auto">
              <a:spcAft>
                <a:spcPts val="0"/>
              </a:spcAft>
              <a:buFont typeface="Wingdings 3"/>
              <a:buChar char=""/>
              <a:defRPr/>
            </a:pPr>
            <a:r>
              <a:rPr lang="en-US" dirty="0" smtClean="0"/>
              <a:t>1</a:t>
            </a:r>
            <a:r>
              <a:rPr lang="zh-CN" altLang="en-US" dirty="0" smtClean="0"/>
              <a:t>．</a:t>
            </a:r>
            <a:r>
              <a:rPr lang="en-US" dirty="0" smtClean="0"/>
              <a:t>DNS</a:t>
            </a:r>
            <a:r>
              <a:rPr lang="zh-CN" altLang="en-US" dirty="0" smtClean="0"/>
              <a:t>欺骗攻击的检测</a:t>
            </a:r>
          </a:p>
          <a:p>
            <a:pPr marL="365760" indent="-256032" fontAlgn="auto">
              <a:spcAft>
                <a:spcPts val="0"/>
              </a:spcAft>
              <a:buFont typeface="Wingdings 3"/>
              <a:buChar char=""/>
              <a:defRPr/>
            </a:pPr>
            <a:r>
              <a:rPr lang="zh-CN" altLang="en-US" dirty="0" smtClean="0"/>
              <a:t>根据上面的讨论，如果受到欺骗攻击，那么客户端应该至少收到两个应答包，一个合法应答包，一个欺骗攻击包。根据这个特点就可以通过一定的方法检测这种攻击。根据检测手段的不同，将其分为被动监听检测、虚假报文探测和交叉检查查询</a:t>
            </a:r>
            <a:r>
              <a:rPr lang="en-US" dirty="0" smtClean="0"/>
              <a:t>3</a:t>
            </a:r>
            <a:r>
              <a:rPr lang="zh-CN" altLang="en-US" dirty="0" smtClean="0"/>
              <a:t>种：</a:t>
            </a:r>
            <a:r>
              <a:rPr lang="en-US" dirty="0" smtClean="0"/>
              <a:t> </a:t>
            </a:r>
            <a:endParaRPr lang="zh-CN" altLang="en-US" dirty="0" smtClean="0"/>
          </a:p>
          <a:p>
            <a:pPr marL="365760" indent="-256032" fontAlgn="auto">
              <a:spcAft>
                <a:spcPts val="0"/>
              </a:spcAft>
              <a:buFont typeface="Wingdings 3"/>
              <a:buChar char=""/>
              <a:defRPr/>
            </a:pPr>
            <a:r>
              <a:rPr lang="zh-CN" altLang="en-US" dirty="0" smtClean="0"/>
              <a:t>（</a:t>
            </a:r>
            <a:r>
              <a:rPr lang="en-US" dirty="0" smtClean="0"/>
              <a:t>1</a:t>
            </a:r>
            <a:r>
              <a:rPr lang="zh-CN" altLang="en-US" dirty="0" smtClean="0"/>
              <a:t>）被动监听检测：该检测手段是通过旁路监听的方式，捕获所有</a:t>
            </a:r>
            <a:r>
              <a:rPr lang="en-US" dirty="0" smtClean="0"/>
              <a:t>DNS</a:t>
            </a:r>
            <a:r>
              <a:rPr lang="zh-CN" altLang="en-US" dirty="0" smtClean="0"/>
              <a:t>请求和应答数据包，并为其建立一个请求应答映射表。如果在一定的时间间隔内，一个请求对应两个或两个以上结果不同的应答包，则怀疑受到了</a:t>
            </a:r>
            <a:r>
              <a:rPr lang="en-US" dirty="0" smtClean="0"/>
              <a:t>DNS</a:t>
            </a:r>
            <a:r>
              <a:rPr lang="zh-CN" altLang="en-US" dirty="0" smtClean="0"/>
              <a:t>欺骗攻击，因为</a:t>
            </a:r>
            <a:r>
              <a:rPr lang="en-US" dirty="0" smtClean="0"/>
              <a:t>DNS</a:t>
            </a:r>
            <a:r>
              <a:rPr lang="zh-CN" altLang="en-US" dirty="0" smtClean="0"/>
              <a:t>服务器不会给出多个结果不同的应答包，即使目标域名对应多个</a:t>
            </a:r>
            <a:r>
              <a:rPr lang="en-US" dirty="0" smtClean="0"/>
              <a:t>IP</a:t>
            </a:r>
            <a:r>
              <a:rPr lang="zh-CN" altLang="en-US" dirty="0" smtClean="0"/>
              <a:t>地址，</a:t>
            </a:r>
            <a:r>
              <a:rPr lang="en-US" dirty="0" smtClean="0"/>
              <a:t>DNS</a:t>
            </a:r>
            <a:r>
              <a:rPr lang="zh-CN" altLang="en-US" dirty="0" smtClean="0"/>
              <a:t>服务器也会在一个</a:t>
            </a:r>
            <a:r>
              <a:rPr lang="en-US" dirty="0" smtClean="0"/>
              <a:t>DNS</a:t>
            </a:r>
            <a:r>
              <a:rPr lang="zh-CN" altLang="en-US" dirty="0" smtClean="0"/>
              <a:t>应答包中返回，只是有多个应答域</a:t>
            </a:r>
            <a:r>
              <a:rPr lang="en-US" dirty="0" smtClean="0"/>
              <a:t>(Answer Section)</a:t>
            </a:r>
            <a:r>
              <a:rPr lang="zh-CN" altLang="en-US" dirty="0" smtClean="0"/>
              <a:t>而已。</a:t>
            </a:r>
          </a:p>
          <a:p>
            <a:pPr marL="365760" indent="-256032" fontAlgn="auto">
              <a:spcAft>
                <a:spcPts val="0"/>
              </a:spcAft>
              <a:buFont typeface="Wingdings 3"/>
              <a:buChar char=""/>
              <a:defRPr/>
            </a:pPr>
            <a:endParaRPr lang="zh-CN" altLang="en-US" dirty="0"/>
          </a:p>
        </p:txBody>
      </p:sp>
      <p:sp>
        <p:nvSpPr>
          <p:cNvPr id="3" name="标题 2"/>
          <p:cNvSpPr>
            <a:spLocks noGrp="1"/>
          </p:cNvSpPr>
          <p:nvPr>
            <p:ph type="title"/>
          </p:nvPr>
        </p:nvSpPr>
        <p:spPr/>
        <p:txBody>
          <a:bodyPr>
            <a:normAutofit fontScale="90000"/>
          </a:bodyPr>
          <a:lstStyle/>
          <a:p>
            <a:pPr fontAlgn="auto">
              <a:spcAft>
                <a:spcPts val="0"/>
              </a:spcAft>
              <a:defRPr/>
            </a:pPr>
            <a:r>
              <a:rPr lang="en-US" dirty="0" smtClean="0"/>
              <a:t>DNS</a:t>
            </a:r>
            <a:r>
              <a:rPr lang="zh-CN" altLang="en-US" dirty="0" smtClean="0"/>
              <a:t>欺骗攻击的检测与防范</a:t>
            </a:r>
            <a:br>
              <a:rPr lang="zh-CN" altLang="en-US" dirty="0" smtClean="0"/>
            </a:br>
            <a:endParaRPr lang="zh-CN" altLang="en-US" dirty="0"/>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5" name="内容占位符 1"/>
          <p:cNvSpPr>
            <a:spLocks noGrp="1"/>
          </p:cNvSpPr>
          <p:nvPr>
            <p:ph idx="1"/>
          </p:nvPr>
        </p:nvSpPr>
        <p:spPr/>
        <p:txBody>
          <a:bodyPr/>
          <a:lstStyle/>
          <a:p>
            <a:r>
              <a:rPr lang="zh-CN" altLang="en-US" smtClean="0"/>
              <a:t>（</a:t>
            </a:r>
            <a:r>
              <a:rPr lang="en-US" altLang="zh-CN" smtClean="0"/>
              <a:t>2</a:t>
            </a:r>
            <a:r>
              <a:rPr lang="zh-CN" altLang="en-US" smtClean="0"/>
              <a:t>）虚假报文探测：该检测手段采用主动发送探测包的手段来检测网络内是否存在</a:t>
            </a:r>
            <a:r>
              <a:rPr lang="en-US" altLang="zh-CN" smtClean="0"/>
              <a:t>DNS</a:t>
            </a:r>
            <a:r>
              <a:rPr lang="zh-CN" altLang="en-US" smtClean="0"/>
              <a:t>欺骗攻击者。这种探测手段基于一个简单的假设：攻击者为了尽快地发出欺骗包，不会对域名服务器</a:t>
            </a:r>
            <a:r>
              <a:rPr lang="en-US" altLang="zh-CN" smtClean="0"/>
              <a:t>IP</a:t>
            </a:r>
            <a:r>
              <a:rPr lang="zh-CN" altLang="en-US" smtClean="0"/>
              <a:t>的有效性进行验证。这样如果向一个非</a:t>
            </a:r>
            <a:r>
              <a:rPr lang="en-US" altLang="zh-CN" smtClean="0"/>
              <a:t>DNS</a:t>
            </a:r>
            <a:r>
              <a:rPr lang="zh-CN" altLang="en-US" smtClean="0"/>
              <a:t>服务器发送请求包，正常来说不会收到任何应答，但是由于攻击者不会验证目标</a:t>
            </a:r>
            <a:r>
              <a:rPr lang="en-US" altLang="zh-CN" smtClean="0"/>
              <a:t>IP</a:t>
            </a:r>
            <a:r>
              <a:rPr lang="zh-CN" altLang="en-US" smtClean="0"/>
              <a:t>是否是合法</a:t>
            </a:r>
            <a:r>
              <a:rPr lang="en-US" altLang="zh-CN" smtClean="0"/>
              <a:t>DNS</a:t>
            </a:r>
            <a:r>
              <a:rPr lang="zh-CN" altLang="en-US" smtClean="0"/>
              <a:t>服务器，他会继续实施欺骗攻击，因此如果收到了应答包，则说明受到了攻击。</a:t>
            </a:r>
          </a:p>
          <a:p>
            <a:endParaRPr lang="zh-CN" altLang="en-US" smtClean="0"/>
          </a:p>
        </p:txBody>
      </p:sp>
      <p:sp>
        <p:nvSpPr>
          <p:cNvPr id="3" name="标题 2"/>
          <p:cNvSpPr>
            <a:spLocks noGrp="1"/>
          </p:cNvSpPr>
          <p:nvPr>
            <p:ph type="title"/>
          </p:nvPr>
        </p:nvSpPr>
        <p:spPr/>
        <p:txBody>
          <a:bodyPr/>
          <a:lstStyle/>
          <a:p>
            <a:pPr fontAlgn="auto">
              <a:spcAft>
                <a:spcPts val="0"/>
              </a:spcAft>
              <a:defRPr/>
            </a:pPr>
            <a:r>
              <a:rPr lang="en-US" dirty="0" smtClean="0"/>
              <a:t>DNS</a:t>
            </a:r>
            <a:r>
              <a:rPr lang="zh-CN" altLang="en-US" dirty="0" smtClean="0"/>
              <a:t>欺骗攻击的检测与防范</a:t>
            </a:r>
            <a:endParaRPr lang="zh-CN" alt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内容占位符 1"/>
          <p:cNvSpPr>
            <a:spLocks noGrp="1"/>
          </p:cNvSpPr>
          <p:nvPr>
            <p:ph idx="1"/>
          </p:nvPr>
        </p:nvSpPr>
        <p:spPr/>
        <p:txBody>
          <a:bodyPr/>
          <a:lstStyle/>
          <a:p>
            <a:r>
              <a:rPr lang="zh-CN" altLang="en-US" smtClean="0"/>
              <a:t>　</a:t>
            </a:r>
            <a:r>
              <a:rPr lang="en-US" altLang="zh-CN" smtClean="0"/>
              <a:t>3</a:t>
            </a:r>
            <a:r>
              <a:rPr lang="zh-CN" altLang="en-US" smtClean="0"/>
              <a:t>．</a:t>
            </a:r>
            <a:r>
              <a:rPr lang="en-US" altLang="zh-CN" smtClean="0"/>
              <a:t>WWW</a:t>
            </a:r>
            <a:r>
              <a:rPr lang="zh-CN" altLang="en-US" smtClean="0"/>
              <a:t>的欺骗技术</a:t>
            </a:r>
          </a:p>
          <a:p>
            <a:r>
              <a:rPr lang="en-US" altLang="zh-CN" smtClean="0"/>
              <a:t>  </a:t>
            </a:r>
            <a:r>
              <a:rPr lang="zh-CN" altLang="en-US" smtClean="0"/>
              <a:t>　用户可以利用</a:t>
            </a:r>
            <a:r>
              <a:rPr lang="en-US" altLang="zh-CN" smtClean="0"/>
              <a:t>IE</a:t>
            </a:r>
            <a:r>
              <a:rPr lang="zh-CN" altLang="en-US" smtClean="0"/>
              <a:t>浏览器进行各种各样的</a:t>
            </a:r>
            <a:r>
              <a:rPr lang="en-US" altLang="zh-CN" smtClean="0"/>
              <a:t>Web</a:t>
            </a:r>
            <a:r>
              <a:rPr lang="zh-CN" altLang="en-US" smtClean="0"/>
              <a:t>站点的访问，如阅读新闻组、咨询产品价格、订阅报纸、电子商务等。然而一般的用户恐怕不会想到有这些问题存在：正在访问的网页已经被黑客篡改过，网页上的信息是虚假的。</a:t>
            </a:r>
          </a:p>
        </p:txBody>
      </p:sp>
      <p:sp>
        <p:nvSpPr>
          <p:cNvPr id="3" name="标题 2"/>
          <p:cNvSpPr>
            <a:spLocks noGrp="1"/>
          </p:cNvSpPr>
          <p:nvPr>
            <p:ph type="title"/>
          </p:nvPr>
        </p:nvSpPr>
        <p:spPr/>
        <p:txBody>
          <a:bodyPr/>
          <a:lstStyle/>
          <a:p>
            <a:pPr fontAlgn="auto">
              <a:spcAft>
                <a:spcPts val="0"/>
              </a:spcAft>
              <a:defRPr/>
            </a:pPr>
            <a:r>
              <a:rPr lang="zh-CN" altLang="en-US" dirty="0" smtClean="0"/>
              <a:t>黑客攻击的主要方法</a:t>
            </a:r>
            <a:endParaRPr lang="zh-CN" altLang="en-US" dirty="0"/>
          </a:p>
        </p:txBody>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29" name="内容占位符 1"/>
          <p:cNvSpPr>
            <a:spLocks noGrp="1"/>
          </p:cNvSpPr>
          <p:nvPr>
            <p:ph idx="1"/>
          </p:nvPr>
        </p:nvSpPr>
        <p:spPr/>
        <p:txBody>
          <a:bodyPr/>
          <a:lstStyle/>
          <a:p>
            <a:r>
              <a:rPr lang="zh-CN" altLang="en-US" smtClean="0"/>
              <a:t>（</a:t>
            </a:r>
            <a:r>
              <a:rPr lang="en-US" altLang="zh-CN" smtClean="0"/>
              <a:t>3</a:t>
            </a:r>
            <a:r>
              <a:rPr lang="zh-CN" altLang="en-US" smtClean="0"/>
              <a:t>）交叉检查查询：所谓交叉检查即在客户端收到</a:t>
            </a:r>
            <a:r>
              <a:rPr lang="en-US" altLang="zh-CN" smtClean="0"/>
              <a:t>DNS</a:t>
            </a:r>
            <a:r>
              <a:rPr lang="zh-CN" altLang="en-US" smtClean="0"/>
              <a:t>应答包之后，向</a:t>
            </a:r>
            <a:r>
              <a:rPr lang="en-US" altLang="zh-CN" smtClean="0"/>
              <a:t>DNS</a:t>
            </a:r>
            <a:r>
              <a:rPr lang="zh-CN" altLang="en-US" smtClean="0"/>
              <a:t>服务器反向查询应答包中返回的</a:t>
            </a:r>
            <a:r>
              <a:rPr lang="en-US" altLang="zh-CN" smtClean="0"/>
              <a:t>IP</a:t>
            </a:r>
            <a:r>
              <a:rPr lang="zh-CN" altLang="en-US" smtClean="0"/>
              <a:t>地址所对应的</a:t>
            </a:r>
            <a:r>
              <a:rPr lang="en-US" altLang="zh-CN" smtClean="0"/>
              <a:t>DNS</a:t>
            </a:r>
            <a:r>
              <a:rPr lang="zh-CN" altLang="en-US" smtClean="0"/>
              <a:t>名字，如果二者一致说明没有受到攻击，否则说明被欺骗。</a:t>
            </a:r>
          </a:p>
          <a:p>
            <a:endParaRPr lang="zh-CN" altLang="en-US" smtClean="0"/>
          </a:p>
        </p:txBody>
      </p:sp>
      <p:sp>
        <p:nvSpPr>
          <p:cNvPr id="3" name="标题 2"/>
          <p:cNvSpPr>
            <a:spLocks noGrp="1"/>
          </p:cNvSpPr>
          <p:nvPr>
            <p:ph type="title"/>
          </p:nvPr>
        </p:nvSpPr>
        <p:spPr/>
        <p:txBody>
          <a:bodyPr/>
          <a:lstStyle/>
          <a:p>
            <a:pPr fontAlgn="auto">
              <a:spcAft>
                <a:spcPts val="0"/>
              </a:spcAft>
              <a:defRPr/>
            </a:pPr>
            <a:r>
              <a:rPr lang="en-US" dirty="0" smtClean="0"/>
              <a:t>DNS</a:t>
            </a:r>
            <a:r>
              <a:rPr lang="zh-CN" altLang="en-US" dirty="0" smtClean="0"/>
              <a:t>欺骗攻击的检测与防范</a:t>
            </a:r>
            <a:endParaRPr lang="zh-CN" altLang="en-US" dirty="0"/>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3" name="内容占位符 1"/>
          <p:cNvSpPr>
            <a:spLocks noGrp="1"/>
          </p:cNvSpPr>
          <p:nvPr>
            <p:ph idx="1"/>
          </p:nvPr>
        </p:nvSpPr>
        <p:spPr/>
        <p:txBody>
          <a:bodyPr/>
          <a:lstStyle/>
          <a:p>
            <a:r>
              <a:rPr lang="en-US" altLang="zh-CN" smtClean="0"/>
              <a:t>2</a:t>
            </a:r>
            <a:r>
              <a:rPr lang="zh-CN" altLang="en-US" smtClean="0"/>
              <a:t>．</a:t>
            </a:r>
            <a:r>
              <a:rPr lang="en-US" altLang="zh-CN" smtClean="0"/>
              <a:t>DNS</a:t>
            </a:r>
            <a:r>
              <a:rPr lang="zh-CN" altLang="en-US" smtClean="0"/>
              <a:t>欺骗攻击的防范</a:t>
            </a:r>
          </a:p>
          <a:p>
            <a:r>
              <a:rPr lang="zh-CN" altLang="en-US" smtClean="0"/>
              <a:t>直接用</a:t>
            </a:r>
            <a:r>
              <a:rPr lang="en-US" altLang="zh-CN" smtClean="0"/>
              <a:t>IP</a:t>
            </a:r>
            <a:r>
              <a:rPr lang="zh-CN" altLang="en-US" smtClean="0"/>
              <a:t>访问重要的服务，这样至少可以避开</a:t>
            </a:r>
            <a:r>
              <a:rPr lang="en-US" altLang="zh-CN" smtClean="0"/>
              <a:t>DNS</a:t>
            </a:r>
            <a:r>
              <a:rPr lang="zh-CN" altLang="en-US" smtClean="0"/>
              <a:t>欺骗攻击。最根本的解决办法就是加密所有对外的数据流，对服务器来说就是尽量使用</a:t>
            </a:r>
            <a:r>
              <a:rPr lang="en-US" altLang="zh-CN" smtClean="0"/>
              <a:t>SSL</a:t>
            </a:r>
            <a:r>
              <a:rPr lang="zh-CN" altLang="en-US" smtClean="0"/>
              <a:t>之类的有加密支持的协议，对一般用户应该用</a:t>
            </a:r>
            <a:r>
              <a:rPr lang="en-US" altLang="zh-CN" smtClean="0"/>
              <a:t>PGP</a:t>
            </a:r>
            <a:r>
              <a:rPr lang="zh-CN" altLang="en-US" smtClean="0"/>
              <a:t>之类的软件加密所有发到网络上的数据。</a:t>
            </a:r>
          </a:p>
          <a:p>
            <a:endParaRPr lang="zh-CN" altLang="en-US" smtClean="0"/>
          </a:p>
        </p:txBody>
      </p:sp>
      <p:sp>
        <p:nvSpPr>
          <p:cNvPr id="3" name="标题 2"/>
          <p:cNvSpPr>
            <a:spLocks noGrp="1"/>
          </p:cNvSpPr>
          <p:nvPr>
            <p:ph type="title"/>
          </p:nvPr>
        </p:nvSpPr>
        <p:spPr/>
        <p:txBody>
          <a:bodyPr/>
          <a:lstStyle/>
          <a:p>
            <a:pPr fontAlgn="auto">
              <a:spcAft>
                <a:spcPts val="0"/>
              </a:spcAft>
              <a:defRPr/>
            </a:pPr>
            <a:r>
              <a:rPr lang="en-US" dirty="0" smtClean="0"/>
              <a:t>DNS</a:t>
            </a:r>
            <a:r>
              <a:rPr lang="zh-CN" altLang="en-US" dirty="0" smtClean="0"/>
              <a:t>欺骗攻击的检测与防范</a:t>
            </a:r>
            <a:endParaRPr lang="zh-CN" altLang="en-US" dirty="0"/>
          </a:p>
        </p:txBody>
      </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a:bodyPr>
          <a:lstStyle/>
          <a:p>
            <a:pPr marL="365760" indent="-256032" fontAlgn="auto">
              <a:spcAft>
                <a:spcPts val="0"/>
              </a:spcAft>
              <a:buFont typeface="Wingdings 3"/>
              <a:buChar char=""/>
              <a:defRPr/>
            </a:pPr>
            <a:r>
              <a:rPr lang="zh-CN" altLang="en-US" dirty="0" smtClean="0"/>
              <a:t>攻击的关键在于攻击者的</a:t>
            </a:r>
            <a:r>
              <a:rPr lang="en-US" dirty="0" smtClean="0"/>
              <a:t>Web</a:t>
            </a:r>
            <a:r>
              <a:rPr lang="zh-CN" altLang="en-US" dirty="0" smtClean="0"/>
              <a:t>服务器能够插在浏览者和其他的</a:t>
            </a:r>
            <a:r>
              <a:rPr lang="en-US" dirty="0" smtClean="0"/>
              <a:t>Web</a:t>
            </a:r>
            <a:r>
              <a:rPr lang="zh-CN" altLang="en-US" dirty="0" smtClean="0"/>
              <a:t>之间，如图</a:t>
            </a:r>
            <a:r>
              <a:rPr lang="en-US" dirty="0" smtClean="0"/>
              <a:t>4-25</a:t>
            </a:r>
            <a:r>
              <a:rPr lang="zh-CN" altLang="en-US" dirty="0" smtClean="0"/>
              <a:t>所示，攻击服务器截断正常的连接，</a:t>
            </a:r>
            <a:r>
              <a:rPr lang="en-US" dirty="0" smtClean="0"/>
              <a:t>Web</a:t>
            </a:r>
            <a:r>
              <a:rPr lang="zh-CN" altLang="en-US" dirty="0" smtClean="0"/>
              <a:t>攻击通过下面几个步骤实现。</a:t>
            </a:r>
          </a:p>
          <a:p>
            <a:pPr marL="365760" indent="-256032" fontAlgn="auto">
              <a:spcAft>
                <a:spcPts val="0"/>
              </a:spcAft>
              <a:buFont typeface="Wingdings 3"/>
              <a:buChar char=""/>
              <a:defRPr/>
            </a:pPr>
            <a:r>
              <a:rPr lang="en-US" dirty="0" smtClean="0"/>
              <a:t>1</a:t>
            </a:r>
            <a:r>
              <a:rPr lang="zh-CN" altLang="en-US" dirty="0" smtClean="0"/>
              <a:t>．改写</a:t>
            </a:r>
            <a:r>
              <a:rPr lang="en-US" dirty="0" smtClean="0"/>
              <a:t>URL</a:t>
            </a:r>
            <a:endParaRPr lang="zh-CN" altLang="en-US" dirty="0" smtClean="0"/>
          </a:p>
          <a:p>
            <a:pPr marL="365760" indent="-256032" fontAlgn="auto">
              <a:spcAft>
                <a:spcPts val="0"/>
              </a:spcAft>
              <a:buFont typeface="Wingdings 3"/>
              <a:buChar char=""/>
              <a:defRPr/>
            </a:pPr>
            <a:r>
              <a:rPr lang="zh-CN" altLang="en-US" dirty="0" smtClean="0"/>
              <a:t>攻击者的首要任务是改写某个页面上的所有</a:t>
            </a:r>
            <a:r>
              <a:rPr lang="en-US" dirty="0" smtClean="0"/>
              <a:t>URL</a:t>
            </a:r>
            <a:r>
              <a:rPr lang="zh-CN" altLang="en-US" dirty="0" smtClean="0"/>
              <a:t>，使得这些连接都指向攻击者机器，而不是真正的服务器。假定攻击者的服务器在机器</a:t>
            </a:r>
            <a:r>
              <a:rPr lang="en-US" dirty="0" smtClean="0"/>
              <a:t>WWW</a:t>
            </a:r>
            <a:r>
              <a:rPr lang="zh-CN" altLang="en-US" dirty="0" smtClean="0"/>
              <a:t>．</a:t>
            </a:r>
            <a:r>
              <a:rPr lang="en-US" dirty="0" smtClean="0"/>
              <a:t>attacker</a:t>
            </a:r>
            <a:r>
              <a:rPr lang="zh-CN" altLang="en-US" dirty="0" smtClean="0"/>
              <a:t>．</a:t>
            </a:r>
            <a:r>
              <a:rPr lang="en-US" dirty="0" err="1" smtClean="0"/>
              <a:t>edu</a:t>
            </a:r>
            <a:r>
              <a:rPr lang="zh-CN" altLang="en-US" dirty="0" smtClean="0"/>
              <a:t>．</a:t>
            </a:r>
            <a:r>
              <a:rPr lang="en-US" dirty="0" err="1" smtClean="0"/>
              <a:t>cn</a:t>
            </a:r>
            <a:r>
              <a:rPr lang="zh-CN" altLang="en-US" dirty="0" smtClean="0"/>
              <a:t>上运行，那么攻击者要在页面上的所有</a:t>
            </a:r>
            <a:r>
              <a:rPr lang="en-US" dirty="0" smtClean="0"/>
              <a:t>URL</a:t>
            </a:r>
            <a:r>
              <a:rPr lang="zh-CN" altLang="en-US" dirty="0" smtClean="0"/>
              <a:t>前加上</a:t>
            </a:r>
            <a:r>
              <a:rPr lang="en-US" dirty="0" smtClean="0"/>
              <a:t>http</a:t>
            </a:r>
            <a:r>
              <a:rPr lang="zh-CN" altLang="en-US" dirty="0" smtClean="0"/>
              <a:t>：</a:t>
            </a:r>
            <a:r>
              <a:rPr lang="en-US" dirty="0" smtClean="0"/>
              <a:t>//www</a:t>
            </a:r>
            <a:r>
              <a:rPr lang="zh-CN" altLang="en-US" dirty="0" smtClean="0"/>
              <a:t>．</a:t>
            </a:r>
            <a:r>
              <a:rPr lang="en-US" dirty="0" smtClean="0"/>
              <a:t>attacker</a:t>
            </a:r>
            <a:r>
              <a:rPr lang="zh-CN" altLang="en-US" dirty="0" smtClean="0"/>
              <a:t>．</a:t>
            </a:r>
            <a:r>
              <a:rPr lang="en-US" dirty="0" err="1" smtClean="0"/>
              <a:t>edu</a:t>
            </a:r>
            <a:r>
              <a:rPr lang="zh-CN" altLang="en-US" dirty="0" smtClean="0"/>
              <a:t>．</a:t>
            </a:r>
            <a:r>
              <a:rPr lang="en-US" dirty="0" err="1" smtClean="0"/>
              <a:t>cn</a:t>
            </a:r>
            <a:r>
              <a:rPr lang="zh-CN" altLang="en-US" dirty="0" smtClean="0"/>
              <a:t>。如，原来的</a:t>
            </a:r>
            <a:r>
              <a:rPr lang="en-US" dirty="0" smtClean="0"/>
              <a:t>URL</a:t>
            </a:r>
            <a:r>
              <a:rPr lang="zh-CN" altLang="en-US" dirty="0" smtClean="0"/>
              <a:t>为</a:t>
            </a:r>
            <a:r>
              <a:rPr lang="en-US" dirty="0" smtClean="0"/>
              <a:t>http</a:t>
            </a:r>
            <a:r>
              <a:rPr lang="zh-CN" altLang="en-US" dirty="0" smtClean="0"/>
              <a:t>：</a:t>
            </a:r>
            <a:r>
              <a:rPr lang="en-US" dirty="0" smtClean="0"/>
              <a:t>//home</a:t>
            </a:r>
            <a:r>
              <a:rPr lang="zh-CN" altLang="en-US" dirty="0" smtClean="0"/>
              <a:t>．</a:t>
            </a:r>
            <a:r>
              <a:rPr lang="en-US" dirty="0" err="1" smtClean="0"/>
              <a:t>netscape</a:t>
            </a:r>
            <a:r>
              <a:rPr lang="zh-CN" altLang="en-US" dirty="0" smtClean="0"/>
              <a:t>．</a:t>
            </a:r>
            <a:r>
              <a:rPr lang="en-US" dirty="0" smtClean="0"/>
              <a:t>com</a:t>
            </a:r>
            <a:r>
              <a:rPr lang="zh-CN" altLang="en-US" dirty="0" smtClean="0"/>
              <a:t>就变成了</a:t>
            </a:r>
            <a:r>
              <a:rPr lang="en-US" dirty="0" smtClean="0"/>
              <a:t>http</a:t>
            </a:r>
            <a:r>
              <a:rPr lang="zh-CN" altLang="en-US" dirty="0" smtClean="0"/>
              <a:t>：</a:t>
            </a:r>
            <a:r>
              <a:rPr lang="en-US" dirty="0" smtClean="0"/>
              <a:t>//www</a:t>
            </a:r>
            <a:r>
              <a:rPr lang="zh-CN" altLang="en-US" dirty="0" smtClean="0"/>
              <a:t>．</a:t>
            </a:r>
            <a:r>
              <a:rPr lang="en-US" dirty="0" smtClean="0"/>
              <a:t>attacker</a:t>
            </a:r>
            <a:r>
              <a:rPr lang="zh-CN" altLang="en-US" dirty="0" smtClean="0"/>
              <a:t>．</a:t>
            </a:r>
            <a:r>
              <a:rPr lang="en-US" dirty="0" err="1" smtClean="0"/>
              <a:t>edu</a:t>
            </a:r>
            <a:r>
              <a:rPr lang="zh-CN" altLang="en-US" dirty="0" smtClean="0"/>
              <a:t>．</a:t>
            </a:r>
            <a:r>
              <a:rPr lang="en-US" dirty="0" err="1" smtClean="0"/>
              <a:t>cn</a:t>
            </a:r>
            <a:endParaRPr lang="zh-CN" altLang="en-US" dirty="0" smtClean="0"/>
          </a:p>
          <a:p>
            <a:pPr marL="365760" indent="-256032" fontAlgn="auto">
              <a:spcAft>
                <a:spcPts val="0"/>
              </a:spcAft>
              <a:buFont typeface="Wingdings 3"/>
              <a:buChar char=""/>
              <a:defRPr/>
            </a:pPr>
            <a:endParaRPr lang="zh-CN" altLang="en-US" dirty="0"/>
          </a:p>
        </p:txBody>
      </p:sp>
      <p:sp>
        <p:nvSpPr>
          <p:cNvPr id="3" name="标题 2"/>
          <p:cNvSpPr>
            <a:spLocks noGrp="1"/>
          </p:cNvSpPr>
          <p:nvPr>
            <p:ph type="title"/>
          </p:nvPr>
        </p:nvSpPr>
        <p:spPr/>
        <p:txBody>
          <a:bodyPr>
            <a:normAutofit fontScale="90000"/>
          </a:bodyPr>
          <a:lstStyle/>
          <a:p>
            <a:pPr fontAlgn="auto">
              <a:spcAft>
                <a:spcPts val="0"/>
              </a:spcAft>
              <a:defRPr/>
            </a:pPr>
            <a:r>
              <a:rPr lang="zh-CN" altLang="en-US" dirty="0" smtClean="0"/>
              <a:t> </a:t>
            </a:r>
            <a:r>
              <a:rPr lang="en-US" dirty="0" smtClean="0"/>
              <a:t>Web</a:t>
            </a:r>
            <a:r>
              <a:rPr lang="zh-CN" altLang="en-US" dirty="0" smtClean="0"/>
              <a:t>欺骗攻击</a:t>
            </a:r>
            <a:br>
              <a:rPr lang="zh-CN" altLang="en-US" dirty="0" smtClean="0"/>
            </a:br>
            <a:endParaRPr lang="zh-CN" altLang="en-US" dirty="0"/>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1" name="内容占位符 1"/>
          <p:cNvSpPr>
            <a:spLocks noGrp="1"/>
          </p:cNvSpPr>
          <p:nvPr>
            <p:ph idx="1"/>
          </p:nvPr>
        </p:nvSpPr>
        <p:spPr/>
        <p:txBody>
          <a:bodyPr/>
          <a:lstStyle/>
          <a:p>
            <a:r>
              <a:rPr lang="zh-CN" altLang="en-US" smtClean="0"/>
              <a:t>浏览者请求一个</a:t>
            </a:r>
            <a:r>
              <a:rPr lang="en-US" altLang="zh-CN" smtClean="0"/>
              <a:t>Web</a:t>
            </a:r>
            <a:r>
              <a:rPr lang="zh-CN" altLang="en-US" smtClean="0"/>
              <a:t>页面，发生了下面的一些事情：</a:t>
            </a:r>
          </a:p>
          <a:p>
            <a:r>
              <a:rPr lang="zh-CN" altLang="en-US" smtClean="0"/>
              <a:t>（</a:t>
            </a:r>
            <a:r>
              <a:rPr lang="en-US" altLang="zh-CN" smtClean="0"/>
              <a:t>1</a:t>
            </a:r>
            <a:r>
              <a:rPr lang="zh-CN" altLang="en-US" smtClean="0"/>
              <a:t>）浏览者请求来自于攻击服务器的页面。</a:t>
            </a:r>
          </a:p>
          <a:p>
            <a:r>
              <a:rPr lang="zh-CN" altLang="en-US" smtClean="0"/>
              <a:t>（</a:t>
            </a:r>
            <a:r>
              <a:rPr lang="en-US" altLang="zh-CN" smtClean="0"/>
              <a:t>2</a:t>
            </a:r>
            <a:r>
              <a:rPr lang="zh-CN" altLang="en-US" smtClean="0"/>
              <a:t>）攻击服务器请求真正的服务器的相应页面。</a:t>
            </a:r>
          </a:p>
          <a:p>
            <a:r>
              <a:rPr lang="zh-CN" altLang="en-US" smtClean="0"/>
              <a:t>（</a:t>
            </a:r>
            <a:r>
              <a:rPr lang="en-US" altLang="zh-CN" smtClean="0"/>
              <a:t>3</a:t>
            </a:r>
            <a:r>
              <a:rPr lang="zh-CN" altLang="en-US" smtClean="0"/>
              <a:t>）真正的服务器向攻击服务器提供真正的页面。</a:t>
            </a:r>
          </a:p>
          <a:p>
            <a:r>
              <a:rPr lang="zh-CN" altLang="en-US" smtClean="0"/>
              <a:t>（</a:t>
            </a:r>
            <a:r>
              <a:rPr lang="en-US" altLang="zh-CN" smtClean="0"/>
              <a:t>4</a:t>
            </a:r>
            <a:r>
              <a:rPr lang="zh-CN" altLang="en-US" smtClean="0"/>
              <a:t>）攻击服务器重写页面。</a:t>
            </a:r>
          </a:p>
          <a:p>
            <a:r>
              <a:rPr lang="zh-CN" altLang="en-US" smtClean="0"/>
              <a:t>（</a:t>
            </a:r>
            <a:r>
              <a:rPr lang="en-US" altLang="zh-CN" smtClean="0"/>
              <a:t>5</a:t>
            </a:r>
            <a:r>
              <a:rPr lang="zh-CN" altLang="en-US" smtClean="0"/>
              <a:t>）攻击服务器向浏览者提供一个经过改写后的页面。</a:t>
            </a:r>
          </a:p>
          <a:p>
            <a:endParaRPr lang="zh-CN" altLang="en-US" smtClean="0"/>
          </a:p>
        </p:txBody>
      </p:sp>
      <p:sp>
        <p:nvSpPr>
          <p:cNvPr id="3" name="标题 2"/>
          <p:cNvSpPr>
            <a:spLocks noGrp="1"/>
          </p:cNvSpPr>
          <p:nvPr>
            <p:ph type="title"/>
          </p:nvPr>
        </p:nvSpPr>
        <p:spPr/>
        <p:txBody>
          <a:bodyPr/>
          <a:lstStyle/>
          <a:p>
            <a:pPr fontAlgn="auto">
              <a:spcAft>
                <a:spcPts val="0"/>
              </a:spcAft>
              <a:defRPr/>
            </a:pPr>
            <a:r>
              <a:rPr lang="zh-CN" altLang="en-US" dirty="0" smtClean="0"/>
              <a:t> </a:t>
            </a:r>
            <a:r>
              <a:rPr lang="en-US" dirty="0" smtClean="0"/>
              <a:t>Web</a:t>
            </a:r>
            <a:r>
              <a:rPr lang="zh-CN" altLang="en-US" dirty="0" smtClean="0"/>
              <a:t>欺骗攻击</a:t>
            </a:r>
            <a:endParaRPr lang="zh-CN" altLang="en-US" dirty="0"/>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lnSpcReduction="10000"/>
          </a:bodyPr>
          <a:lstStyle/>
          <a:p>
            <a:pPr marL="365760" indent="-256032" fontAlgn="auto">
              <a:spcAft>
                <a:spcPts val="0"/>
              </a:spcAft>
              <a:buFont typeface="Wingdings 3"/>
              <a:buChar char=""/>
              <a:defRPr/>
            </a:pPr>
            <a:r>
              <a:rPr lang="en-US" dirty="0" smtClean="0"/>
              <a:t>2</a:t>
            </a:r>
            <a:r>
              <a:rPr lang="zh-CN" altLang="en-US" dirty="0" smtClean="0"/>
              <a:t>．开始攻击</a:t>
            </a:r>
          </a:p>
          <a:p>
            <a:pPr marL="365760" indent="-256032" fontAlgn="auto">
              <a:spcAft>
                <a:spcPts val="0"/>
              </a:spcAft>
              <a:buFont typeface="Wingdings 3"/>
              <a:buChar char=""/>
              <a:defRPr/>
            </a:pPr>
            <a:r>
              <a:rPr lang="zh-CN" altLang="en-US" dirty="0" smtClean="0"/>
              <a:t>为了开始攻击，攻击者必须诱惑被攻击对象连到攻击者的假</a:t>
            </a:r>
            <a:r>
              <a:rPr lang="en-US" dirty="0" smtClean="0"/>
              <a:t>Web</a:t>
            </a:r>
            <a:r>
              <a:rPr lang="zh-CN" altLang="en-US" dirty="0" smtClean="0"/>
              <a:t>上。为了做到这点，攻击者可以用下面的做法：</a:t>
            </a:r>
          </a:p>
          <a:p>
            <a:pPr marL="365760" indent="-256032" fontAlgn="auto">
              <a:spcAft>
                <a:spcPts val="0"/>
              </a:spcAft>
              <a:buFont typeface="Wingdings 3"/>
              <a:buChar char=""/>
              <a:defRPr/>
            </a:pPr>
            <a:r>
              <a:rPr lang="zh-CN" altLang="en-US" dirty="0" smtClean="0"/>
              <a:t>（</a:t>
            </a:r>
            <a:r>
              <a:rPr lang="en-US" dirty="0" smtClean="0"/>
              <a:t>1</a:t>
            </a:r>
            <a:r>
              <a:rPr lang="zh-CN" altLang="en-US" dirty="0" smtClean="0"/>
              <a:t>）攻击者可以把一个指向假</a:t>
            </a:r>
            <a:r>
              <a:rPr lang="en-US" dirty="0" smtClean="0"/>
              <a:t>Web</a:t>
            </a:r>
            <a:r>
              <a:rPr lang="zh-CN" altLang="en-US" dirty="0" smtClean="0"/>
              <a:t>的链接放到一个流行的</a:t>
            </a:r>
            <a:r>
              <a:rPr lang="en-US" dirty="0" smtClean="0"/>
              <a:t>Web</a:t>
            </a:r>
            <a:r>
              <a:rPr lang="zh-CN" altLang="en-US" dirty="0" smtClean="0"/>
              <a:t>页面上去</a:t>
            </a:r>
            <a:r>
              <a:rPr lang="en-US" altLang="zh-CN" dirty="0" smtClean="0"/>
              <a:t>.</a:t>
            </a:r>
          </a:p>
          <a:p>
            <a:pPr marL="365760" indent="-256032" fontAlgn="auto">
              <a:spcAft>
                <a:spcPts val="0"/>
              </a:spcAft>
              <a:buFont typeface="Wingdings 3"/>
              <a:buChar char=""/>
              <a:defRPr/>
            </a:pPr>
            <a:r>
              <a:rPr lang="zh-CN" altLang="en-US" dirty="0" smtClean="0"/>
              <a:t>（</a:t>
            </a:r>
            <a:r>
              <a:rPr lang="en-US" dirty="0" smtClean="0"/>
              <a:t>2</a:t>
            </a:r>
            <a:r>
              <a:rPr lang="zh-CN" altLang="en-US" dirty="0" smtClean="0"/>
              <a:t>）表格。如果浏览者在一个假的页面上填充了一份表格，表面看起来结果似乎被合适地处理了。其实表格也是被集成到基本的</a:t>
            </a:r>
            <a:r>
              <a:rPr lang="en-US" dirty="0" smtClean="0"/>
              <a:t>Web</a:t>
            </a:r>
            <a:r>
              <a:rPr lang="zh-CN" altLang="en-US" dirty="0" smtClean="0"/>
              <a:t>协议中，表格请求被编码成</a:t>
            </a:r>
            <a:r>
              <a:rPr lang="en-US" dirty="0" smtClean="0"/>
              <a:t>Web</a:t>
            </a:r>
            <a:r>
              <a:rPr lang="zh-CN" altLang="en-US" dirty="0" smtClean="0"/>
              <a:t>请求，而用普通的</a:t>
            </a:r>
            <a:r>
              <a:rPr lang="en-US" dirty="0" smtClean="0"/>
              <a:t>HTML</a:t>
            </a:r>
            <a:r>
              <a:rPr lang="zh-CN" altLang="en-US" dirty="0" smtClean="0"/>
              <a:t>回答。任何</a:t>
            </a:r>
            <a:r>
              <a:rPr lang="en-US" dirty="0" smtClean="0"/>
              <a:t>URL</a:t>
            </a:r>
            <a:r>
              <a:rPr lang="zh-CN" altLang="en-US" dirty="0" smtClean="0"/>
              <a:t>都能被假冒，表格自然也不例外。</a:t>
            </a:r>
          </a:p>
          <a:p>
            <a:pPr marL="365760" indent="-256032" fontAlgn="auto">
              <a:spcAft>
                <a:spcPts val="0"/>
              </a:spcAft>
              <a:buFont typeface="Wingdings 3"/>
              <a:buChar char=""/>
              <a:defRPr/>
            </a:pPr>
            <a:endParaRPr lang="zh-CN" altLang="en-US" dirty="0"/>
          </a:p>
        </p:txBody>
      </p:sp>
      <p:sp>
        <p:nvSpPr>
          <p:cNvPr id="3" name="标题 2"/>
          <p:cNvSpPr>
            <a:spLocks noGrp="1"/>
          </p:cNvSpPr>
          <p:nvPr>
            <p:ph type="title"/>
          </p:nvPr>
        </p:nvSpPr>
        <p:spPr/>
        <p:txBody>
          <a:bodyPr/>
          <a:lstStyle/>
          <a:p>
            <a:pPr fontAlgn="auto">
              <a:spcAft>
                <a:spcPts val="0"/>
              </a:spcAft>
              <a:defRPr/>
            </a:pPr>
            <a:r>
              <a:rPr lang="en-US" dirty="0" smtClean="0"/>
              <a:t>Web</a:t>
            </a:r>
            <a:r>
              <a:rPr lang="zh-CN" altLang="en-US" dirty="0" smtClean="0"/>
              <a:t>欺骗攻击</a:t>
            </a:r>
            <a:endParaRPr lang="zh-CN" altLang="en-US" dirty="0"/>
          </a:p>
        </p:txBody>
      </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49" name="内容占位符 1"/>
          <p:cNvSpPr>
            <a:spLocks noGrp="1"/>
          </p:cNvSpPr>
          <p:nvPr>
            <p:ph idx="1"/>
          </p:nvPr>
        </p:nvSpPr>
        <p:spPr/>
        <p:txBody>
          <a:bodyPr/>
          <a:lstStyle/>
          <a:p>
            <a:r>
              <a:rPr lang="zh-CN" altLang="en-US" smtClean="0"/>
              <a:t>（</a:t>
            </a:r>
            <a:r>
              <a:rPr lang="en-US" altLang="zh-CN" smtClean="0"/>
              <a:t>3</a:t>
            </a:r>
            <a:r>
              <a:rPr lang="zh-CN" altLang="en-US" smtClean="0"/>
              <a:t>）关于安全连接。这种攻击的比较可怕的方面在于即使客户使用安全连接进行浏览也有可能被攻击。如果用户使用安全性连接访问一个假的</a:t>
            </a:r>
            <a:r>
              <a:rPr lang="en-US" altLang="zh-CN" smtClean="0"/>
              <a:t>Web</a:t>
            </a:r>
            <a:r>
              <a:rPr lang="zh-CN" altLang="en-US" smtClean="0"/>
              <a:t>页面，任何事情还是显示正常：页面会被传送，安全性连接指示器</a:t>
            </a:r>
            <a:r>
              <a:rPr lang="en-US" altLang="zh-CN" smtClean="0"/>
              <a:t>(</a:t>
            </a:r>
            <a:r>
              <a:rPr lang="zh-CN" altLang="en-US" smtClean="0"/>
              <a:t>通常为一个锁或钥匙</a:t>
            </a:r>
            <a:r>
              <a:rPr lang="en-US" altLang="zh-CN" smtClean="0"/>
              <a:t>)</a:t>
            </a:r>
            <a:r>
              <a:rPr lang="zh-CN" altLang="en-US" smtClean="0"/>
              <a:t>也会打开。</a:t>
            </a:r>
          </a:p>
          <a:p>
            <a:endParaRPr lang="zh-CN" altLang="en-US" smtClean="0"/>
          </a:p>
        </p:txBody>
      </p:sp>
      <p:sp>
        <p:nvSpPr>
          <p:cNvPr id="3" name="标题 2"/>
          <p:cNvSpPr>
            <a:spLocks noGrp="1"/>
          </p:cNvSpPr>
          <p:nvPr>
            <p:ph type="title"/>
          </p:nvPr>
        </p:nvSpPr>
        <p:spPr/>
        <p:txBody>
          <a:bodyPr/>
          <a:lstStyle/>
          <a:p>
            <a:pPr fontAlgn="auto">
              <a:spcAft>
                <a:spcPts val="0"/>
              </a:spcAft>
              <a:defRPr/>
            </a:pPr>
            <a:r>
              <a:rPr lang="en-US" dirty="0" smtClean="0"/>
              <a:t>Web</a:t>
            </a:r>
            <a:r>
              <a:rPr lang="zh-CN" altLang="en-US" dirty="0" smtClean="0"/>
              <a:t>欺骗攻击</a:t>
            </a:r>
            <a:endParaRPr lang="zh-CN" altLang="en-US" dirty="0"/>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3" name="内容占位符 1"/>
          <p:cNvSpPr>
            <a:spLocks noGrp="1"/>
          </p:cNvSpPr>
          <p:nvPr>
            <p:ph idx="1"/>
          </p:nvPr>
        </p:nvSpPr>
        <p:spPr/>
        <p:txBody>
          <a:bodyPr/>
          <a:lstStyle/>
          <a:p>
            <a:r>
              <a:rPr lang="zh-CN" altLang="en-US" smtClean="0"/>
              <a:t>要想做好防范，第一条就是当上网浏览时，最好关掉浏览器的</a:t>
            </a:r>
            <a:r>
              <a:rPr lang="en-US" altLang="zh-CN" smtClean="0"/>
              <a:t>javascript</a:t>
            </a:r>
            <a:r>
              <a:rPr lang="zh-CN" altLang="en-US" smtClean="0"/>
              <a:t>，使攻击者不能隐藏攻击的迹象，虽然这会减少浏览器的功能，但我想这样做还是值得的，只有当访问熟悉的网站时才打开他。第二不从自己不熟悉的网站上链接到其他的网站</a:t>
            </a:r>
            <a:r>
              <a:rPr lang="en-US" altLang="zh-CN" smtClean="0"/>
              <a:t>(</a:t>
            </a:r>
            <a:r>
              <a:rPr lang="zh-CN" altLang="en-US" smtClean="0"/>
              <a:t>特别是链接那些需要输入个人账户名和密码的有关电子商务的网站</a:t>
            </a:r>
            <a:r>
              <a:rPr lang="en-US" altLang="zh-CN" smtClean="0"/>
              <a:t>)</a:t>
            </a:r>
            <a:r>
              <a:rPr lang="zh-CN" altLang="en-US" smtClean="0"/>
              <a:t>。第三要养成从地址栏中直接输入网址来实现浏览网站的好习惯。</a:t>
            </a:r>
          </a:p>
        </p:txBody>
      </p:sp>
      <p:sp>
        <p:nvSpPr>
          <p:cNvPr id="3" name="标题 2"/>
          <p:cNvSpPr>
            <a:spLocks noGrp="1"/>
          </p:cNvSpPr>
          <p:nvPr>
            <p:ph type="title"/>
          </p:nvPr>
        </p:nvSpPr>
        <p:spPr/>
        <p:txBody>
          <a:bodyPr>
            <a:normAutofit fontScale="90000"/>
          </a:bodyPr>
          <a:lstStyle/>
          <a:p>
            <a:pPr fontAlgn="auto">
              <a:spcAft>
                <a:spcPts val="0"/>
              </a:spcAft>
              <a:defRPr/>
            </a:pPr>
            <a:r>
              <a:rPr lang="en-US" dirty="0" smtClean="0"/>
              <a:t>Web</a:t>
            </a:r>
            <a:r>
              <a:rPr lang="zh-CN" altLang="en-US" dirty="0" smtClean="0"/>
              <a:t>攻击的防范</a:t>
            </a:r>
            <a:br>
              <a:rPr lang="zh-CN" altLang="en-US" dirty="0" smtClean="0"/>
            </a:br>
            <a:endParaRPr lang="zh-CN" altLang="en-US" dirty="0"/>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7" name="内容占位符 1"/>
          <p:cNvSpPr>
            <a:spLocks noGrp="1"/>
          </p:cNvSpPr>
          <p:nvPr>
            <p:ph idx="1"/>
          </p:nvPr>
        </p:nvSpPr>
        <p:spPr/>
        <p:txBody>
          <a:bodyPr/>
          <a:lstStyle/>
          <a:p>
            <a:r>
              <a:rPr lang="zh-CN" altLang="en-US" smtClean="0"/>
              <a:t>木马是一个程序，它驻留在目标计算机里，可以随计算机自动启动并在某一端口进行侦听，在对接收的数据识别后，对目标计算机执行特定的操作。木马本质上是一个通过端口进行通信的网络客户</a:t>
            </a:r>
            <a:r>
              <a:rPr lang="en-US" altLang="zh-CN" smtClean="0"/>
              <a:t>/</a:t>
            </a:r>
            <a:r>
              <a:rPr lang="zh-CN" altLang="en-US" smtClean="0"/>
              <a:t>服务（</a:t>
            </a:r>
            <a:r>
              <a:rPr lang="en-US" altLang="zh-CN" smtClean="0"/>
              <a:t>Client/Server</a:t>
            </a:r>
            <a:r>
              <a:rPr lang="zh-CN" altLang="en-US" smtClean="0"/>
              <a:t>）程序。它是一种基于远程控制的黑客工具，一般的木马都有控制端和服务端两个执行程序，其中控制端是用于攻击者远程控制的程序；服务端程序即是木马程序。攻击者要通过木马攻击你的系统，要做的第一件事就是把木马的服务端程序通过某种方式植入到用户的电脑里面。</a:t>
            </a:r>
          </a:p>
        </p:txBody>
      </p:sp>
      <p:sp>
        <p:nvSpPr>
          <p:cNvPr id="3" name="标题 2"/>
          <p:cNvSpPr>
            <a:spLocks noGrp="1"/>
          </p:cNvSpPr>
          <p:nvPr>
            <p:ph type="title"/>
          </p:nvPr>
        </p:nvSpPr>
        <p:spPr/>
        <p:txBody>
          <a:bodyPr>
            <a:normAutofit fontScale="90000"/>
          </a:bodyPr>
          <a:lstStyle/>
          <a:p>
            <a:pPr fontAlgn="auto">
              <a:spcAft>
                <a:spcPts val="0"/>
              </a:spcAft>
              <a:defRPr/>
            </a:pPr>
            <a:r>
              <a:rPr lang="zh-CN" altLang="en-US" dirty="0" smtClean="0"/>
              <a:t>木马攻击技术</a:t>
            </a:r>
            <a:br>
              <a:rPr lang="zh-CN" altLang="en-US" dirty="0" smtClean="0"/>
            </a:br>
            <a:endParaRPr lang="zh-CN" altLang="en-US" dirty="0"/>
          </a:p>
        </p:txBody>
      </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1" name="内容占位符 1"/>
          <p:cNvSpPr>
            <a:spLocks noGrp="1"/>
          </p:cNvSpPr>
          <p:nvPr>
            <p:ph idx="1"/>
          </p:nvPr>
        </p:nvSpPr>
        <p:spPr/>
        <p:txBody>
          <a:bodyPr/>
          <a:lstStyle/>
          <a:p>
            <a:r>
              <a:rPr lang="en-US" altLang="zh-CN" smtClean="0"/>
              <a:t>1</a:t>
            </a:r>
            <a:r>
              <a:rPr lang="zh-CN" altLang="en-US" smtClean="0"/>
              <a:t>．定位于</a:t>
            </a:r>
            <a:r>
              <a:rPr lang="en-US" altLang="zh-CN" smtClean="0"/>
              <a:t>System.ini</a:t>
            </a:r>
            <a:r>
              <a:rPr lang="zh-CN" altLang="en-US" smtClean="0"/>
              <a:t>和</a:t>
            </a:r>
            <a:r>
              <a:rPr lang="en-US" altLang="zh-CN" smtClean="0"/>
              <a:t>Win.ini</a:t>
            </a:r>
            <a:r>
              <a:rPr lang="zh-CN" altLang="en-US" smtClean="0"/>
              <a:t>文件</a:t>
            </a:r>
          </a:p>
          <a:p>
            <a:r>
              <a:rPr lang="en-US" altLang="zh-CN" smtClean="0"/>
              <a:t>System.ini(</a:t>
            </a:r>
            <a:r>
              <a:rPr lang="zh-CN" altLang="en-US" smtClean="0"/>
              <a:t>位置</a:t>
            </a:r>
            <a:r>
              <a:rPr lang="en-US" altLang="zh-CN" smtClean="0"/>
              <a:t>C:\windows\)</a:t>
            </a:r>
            <a:r>
              <a:rPr lang="zh-CN" altLang="en-US" smtClean="0"/>
              <a:t>：</a:t>
            </a:r>
            <a:r>
              <a:rPr lang="en-US" altLang="zh-CN" smtClean="0"/>
              <a:t>[boot]</a:t>
            </a:r>
            <a:r>
              <a:rPr lang="zh-CN" altLang="en-US" smtClean="0"/>
              <a:t>项原始值配置：“</a:t>
            </a:r>
            <a:r>
              <a:rPr lang="en-US" altLang="zh-CN" smtClean="0"/>
              <a:t>shell=explorer.exe</a:t>
            </a:r>
            <a:r>
              <a:rPr lang="zh-CN" altLang="en-US" smtClean="0"/>
              <a:t>”，</a:t>
            </a:r>
            <a:r>
              <a:rPr lang="en-US" altLang="zh-CN" smtClean="0"/>
              <a:t>explorer.exe</a:t>
            </a:r>
            <a:endParaRPr lang="zh-CN" altLang="en-US" smtClean="0"/>
          </a:p>
          <a:p>
            <a:r>
              <a:rPr lang="zh-CN" altLang="en-US" smtClean="0"/>
              <a:t>是</a:t>
            </a:r>
            <a:r>
              <a:rPr lang="en-US" altLang="zh-CN" smtClean="0"/>
              <a:t>Windows</a:t>
            </a:r>
            <a:r>
              <a:rPr lang="zh-CN" altLang="en-US" smtClean="0"/>
              <a:t>的核心文件之一，每次系统启动时，都会自动加载。</a:t>
            </a:r>
            <a:r>
              <a:rPr lang="en-US" altLang="zh-CN" smtClean="0"/>
              <a:t>[boot]</a:t>
            </a:r>
            <a:r>
              <a:rPr lang="zh-CN" altLang="en-US" smtClean="0"/>
              <a:t>项修改后配置：“</a:t>
            </a:r>
            <a:r>
              <a:rPr lang="en-US" altLang="zh-CN" smtClean="0"/>
              <a:t>shell=explorer </a:t>
            </a:r>
            <a:endParaRPr lang="zh-CN" altLang="en-US" smtClean="0"/>
          </a:p>
          <a:p>
            <a:r>
              <a:rPr lang="en-US" altLang="zh-CN" smtClean="0"/>
              <a:t>C:\windows\xxx.exe</a:t>
            </a:r>
            <a:r>
              <a:rPr lang="zh-CN" altLang="en-US" smtClean="0"/>
              <a:t>”</a:t>
            </a:r>
            <a:r>
              <a:rPr lang="en-US" altLang="zh-CN" smtClean="0"/>
              <a:t>(xxx.exe</a:t>
            </a:r>
            <a:r>
              <a:rPr lang="zh-CN" altLang="en-US" smtClean="0"/>
              <a:t>假设为一木马程序</a:t>
            </a:r>
            <a:r>
              <a:rPr lang="en-US" altLang="zh-CN" smtClean="0"/>
              <a:t>)</a:t>
            </a:r>
            <a:r>
              <a:rPr lang="zh-CN" altLang="en-US" smtClean="0"/>
              <a:t>。</a:t>
            </a:r>
          </a:p>
          <a:p>
            <a:endParaRPr lang="zh-CN" altLang="en-US" smtClean="0"/>
          </a:p>
        </p:txBody>
      </p:sp>
      <p:sp>
        <p:nvSpPr>
          <p:cNvPr id="3" name="标题 2"/>
          <p:cNvSpPr>
            <a:spLocks noGrp="1"/>
          </p:cNvSpPr>
          <p:nvPr>
            <p:ph type="title"/>
          </p:nvPr>
        </p:nvSpPr>
        <p:spPr/>
        <p:txBody>
          <a:bodyPr/>
          <a:lstStyle/>
          <a:p>
            <a:pPr fontAlgn="auto">
              <a:spcAft>
                <a:spcPts val="0"/>
              </a:spcAft>
              <a:defRPr/>
            </a:pPr>
            <a:r>
              <a:rPr lang="zh-CN" altLang="en-US" dirty="0" smtClean="0"/>
              <a:t>木马的加载和隐藏</a:t>
            </a:r>
            <a:endParaRPr lang="zh-CN" altLang="en-US" dirty="0"/>
          </a:p>
        </p:txBody>
      </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5" name="内容占位符 1"/>
          <p:cNvSpPr>
            <a:spLocks noGrp="1"/>
          </p:cNvSpPr>
          <p:nvPr>
            <p:ph idx="1"/>
          </p:nvPr>
        </p:nvSpPr>
        <p:spPr/>
        <p:txBody>
          <a:bodyPr/>
          <a:lstStyle/>
          <a:p>
            <a:r>
              <a:rPr lang="en-US" altLang="zh-CN" smtClean="0"/>
              <a:t>2</a:t>
            </a:r>
            <a:r>
              <a:rPr lang="zh-CN" altLang="en-US" smtClean="0"/>
              <a:t>．隐藏在注册表中</a:t>
            </a:r>
          </a:p>
          <a:p>
            <a:r>
              <a:rPr lang="zh-CN" altLang="en-US" smtClean="0"/>
              <a:t>注意以下注册表项：</a:t>
            </a:r>
            <a:r>
              <a:rPr lang="en-US" altLang="zh-CN" smtClean="0"/>
              <a:t>HKEY LOCAL MACHINE\Software\classes\exefile\shell\open\command\</a:t>
            </a:r>
            <a:r>
              <a:rPr lang="zh-CN" altLang="en-US" smtClean="0"/>
              <a:t>原</a:t>
            </a:r>
          </a:p>
          <a:p>
            <a:r>
              <a:rPr lang="zh-CN" altLang="en-US" smtClean="0"/>
              <a:t>始数值数据：“</a:t>
            </a:r>
            <a:r>
              <a:rPr lang="en-US" altLang="zh-CN" smtClean="0"/>
              <a:t>%1</a:t>
            </a:r>
            <a:r>
              <a:rPr lang="zh-CN" altLang="en-US" smtClean="0"/>
              <a:t>”</a:t>
            </a:r>
            <a:r>
              <a:rPr lang="en-US" altLang="zh-CN" smtClean="0"/>
              <a:t>%</a:t>
            </a:r>
            <a:r>
              <a:rPr lang="zh-CN" altLang="en-US" smtClean="0"/>
              <a:t>；被修改后的数值数据：</a:t>
            </a:r>
            <a:r>
              <a:rPr lang="en-US" altLang="zh-CN" smtClean="0"/>
              <a:t>C:\system\xxx.exe </a:t>
            </a:r>
            <a:r>
              <a:rPr lang="zh-CN" altLang="en-US" smtClean="0"/>
              <a:t>“</a:t>
            </a:r>
            <a:r>
              <a:rPr lang="en-US" altLang="zh-CN" smtClean="0"/>
              <a:t>%1</a:t>
            </a:r>
            <a:r>
              <a:rPr lang="zh-CN" altLang="en-US" smtClean="0"/>
              <a:t>”</a:t>
            </a:r>
            <a:r>
              <a:rPr lang="en-US" altLang="zh-CN" smtClean="0"/>
              <a:t>%</a:t>
            </a:r>
            <a:r>
              <a:rPr lang="zh-CN" altLang="en-US" smtClean="0"/>
              <a:t>。原注册表项是运行可执行文件的格式，被修改后就变为每次运行可执行文件时都会先运行</a:t>
            </a:r>
            <a:r>
              <a:rPr lang="en-US" altLang="zh-CN" smtClean="0"/>
              <a:t>C:\system\xxx.exe</a:t>
            </a:r>
            <a:r>
              <a:rPr lang="zh-CN" altLang="en-US" smtClean="0"/>
              <a:t>这个程序。</a:t>
            </a:r>
          </a:p>
          <a:p>
            <a:endParaRPr lang="zh-CN" altLang="en-US" smtClean="0"/>
          </a:p>
        </p:txBody>
      </p:sp>
      <p:sp>
        <p:nvSpPr>
          <p:cNvPr id="3" name="标题 2"/>
          <p:cNvSpPr>
            <a:spLocks noGrp="1"/>
          </p:cNvSpPr>
          <p:nvPr>
            <p:ph type="title"/>
          </p:nvPr>
        </p:nvSpPr>
        <p:spPr/>
        <p:txBody>
          <a:bodyPr/>
          <a:lstStyle/>
          <a:p>
            <a:pPr fontAlgn="auto">
              <a:spcAft>
                <a:spcPts val="0"/>
              </a:spcAft>
              <a:defRPr/>
            </a:pPr>
            <a:r>
              <a:rPr lang="zh-CN" altLang="en-US" dirty="0" smtClean="0"/>
              <a:t>木马的加载和隐藏</a:t>
            </a:r>
            <a:endParaRPr lang="zh-CN" alt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内容占位符 1"/>
          <p:cNvSpPr>
            <a:spLocks noGrp="1"/>
          </p:cNvSpPr>
          <p:nvPr>
            <p:ph idx="1"/>
          </p:nvPr>
        </p:nvSpPr>
        <p:spPr/>
        <p:txBody>
          <a:bodyPr/>
          <a:lstStyle/>
          <a:p>
            <a:r>
              <a:rPr lang="en-US" altLang="zh-CN" smtClean="0"/>
              <a:t>4</a:t>
            </a:r>
            <a:r>
              <a:rPr lang="zh-CN" altLang="en-US" smtClean="0"/>
              <a:t>．电子邮件攻击</a:t>
            </a:r>
          </a:p>
          <a:p>
            <a:r>
              <a:rPr lang="en-US" altLang="zh-CN" smtClean="0"/>
              <a:t>    </a:t>
            </a:r>
            <a:r>
              <a:rPr lang="zh-CN" altLang="en-US" smtClean="0"/>
              <a:t>电子邮件攻击主要表现为两种方式：一是通常所说的邮件炸弹，指的是用伪造的</a:t>
            </a:r>
            <a:r>
              <a:rPr lang="en-US" altLang="zh-CN" smtClean="0"/>
              <a:t>IP</a:t>
            </a:r>
            <a:r>
              <a:rPr lang="zh-CN" altLang="en-US" smtClean="0"/>
              <a:t>地址和电子邮件地址向同一信箱发送数以千计、万计甚至无穷多次的内容相同的垃圾邮件，致使受害人邮箱被“炸”，严重者可能会给电子邮件服务器操作系统带来危险，甚至瘫痪</a:t>
            </a:r>
          </a:p>
        </p:txBody>
      </p:sp>
      <p:sp>
        <p:nvSpPr>
          <p:cNvPr id="3" name="标题 2"/>
          <p:cNvSpPr>
            <a:spLocks noGrp="1"/>
          </p:cNvSpPr>
          <p:nvPr>
            <p:ph type="title"/>
          </p:nvPr>
        </p:nvSpPr>
        <p:spPr/>
        <p:txBody>
          <a:bodyPr/>
          <a:lstStyle/>
          <a:p>
            <a:pPr fontAlgn="auto">
              <a:spcAft>
                <a:spcPts val="0"/>
              </a:spcAft>
              <a:defRPr/>
            </a:pPr>
            <a:r>
              <a:rPr lang="zh-CN" altLang="en-US" dirty="0" smtClean="0"/>
              <a:t>黑客攻击的主要方法</a:t>
            </a:r>
            <a:endParaRPr lang="zh-CN" altLang="en-US" dirty="0"/>
          </a:p>
        </p:txBody>
      </p:sp>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lnSpcReduction="10000"/>
          </a:bodyPr>
          <a:lstStyle/>
          <a:p>
            <a:pPr marL="365760" indent="-256032" fontAlgn="auto">
              <a:spcAft>
                <a:spcPts val="0"/>
              </a:spcAft>
              <a:buFont typeface="Wingdings 3"/>
              <a:buChar char=""/>
              <a:defRPr/>
            </a:pPr>
            <a:r>
              <a:rPr lang="en-US" dirty="0" smtClean="0"/>
              <a:t>3</a:t>
            </a:r>
            <a:r>
              <a:rPr lang="zh-CN" altLang="en-US" dirty="0" smtClean="0"/>
              <a:t>．系统启动组</a:t>
            </a:r>
          </a:p>
          <a:p>
            <a:pPr marL="365760" indent="-256032" fontAlgn="auto">
              <a:spcAft>
                <a:spcPts val="0"/>
              </a:spcAft>
              <a:buFont typeface="Wingdings 3"/>
              <a:buChar char=""/>
              <a:defRPr/>
            </a:pPr>
            <a:r>
              <a:rPr lang="zh-CN" altLang="en-US" dirty="0" smtClean="0"/>
              <a:t>　　依次点开</a:t>
            </a:r>
            <a:r>
              <a:rPr lang="en-US" dirty="0" smtClean="0"/>
              <a:t>“</a:t>
            </a:r>
            <a:r>
              <a:rPr lang="zh-CN" altLang="en-US" dirty="0" smtClean="0"/>
              <a:t>开始</a:t>
            </a:r>
            <a:r>
              <a:rPr lang="en-US" dirty="0" smtClean="0"/>
              <a:t>”--“</a:t>
            </a:r>
            <a:r>
              <a:rPr lang="zh-CN" altLang="en-US" dirty="0" smtClean="0"/>
              <a:t>程序</a:t>
            </a:r>
            <a:r>
              <a:rPr lang="en-US" dirty="0" smtClean="0"/>
              <a:t>”--“</a:t>
            </a:r>
            <a:r>
              <a:rPr lang="zh-CN" altLang="en-US" dirty="0" smtClean="0"/>
              <a:t>启动</a:t>
            </a:r>
            <a:r>
              <a:rPr lang="en-US" dirty="0" smtClean="0"/>
              <a:t>”</a:t>
            </a:r>
            <a:endParaRPr lang="zh-CN" altLang="en-US" dirty="0" smtClean="0"/>
          </a:p>
          <a:p>
            <a:pPr marL="365760" indent="-256032" fontAlgn="auto">
              <a:spcAft>
                <a:spcPts val="0"/>
              </a:spcAft>
              <a:buFont typeface="Wingdings 3"/>
              <a:buChar char=""/>
              <a:defRPr/>
            </a:pPr>
            <a:r>
              <a:rPr lang="zh-CN" altLang="en-US" dirty="0" smtClean="0"/>
              <a:t>　　</a:t>
            </a:r>
            <a:r>
              <a:rPr lang="en-US" dirty="0" smtClean="0"/>
              <a:t>WINXP: C:\Documents and Settings\</a:t>
            </a:r>
            <a:r>
              <a:rPr lang="en-US" dirty="0" err="1" smtClean="0"/>
              <a:t>gillispie</a:t>
            </a:r>
            <a:r>
              <a:rPr lang="en-US" dirty="0" smtClean="0"/>
              <a:t>\[</a:t>
            </a:r>
            <a:r>
              <a:rPr lang="zh-CN" altLang="en-US" dirty="0" smtClean="0"/>
              <a:t>开始</a:t>
            </a:r>
            <a:r>
              <a:rPr lang="en-US" dirty="0" smtClean="0"/>
              <a:t>]</a:t>
            </a:r>
            <a:r>
              <a:rPr lang="zh-CN" altLang="en-US" dirty="0" smtClean="0"/>
              <a:t>菜单</a:t>
            </a:r>
            <a:r>
              <a:rPr lang="en-US" dirty="0" smtClean="0"/>
              <a:t>\</a:t>
            </a:r>
            <a:r>
              <a:rPr lang="zh-CN" altLang="en-US" dirty="0" smtClean="0"/>
              <a:t>程序</a:t>
            </a:r>
            <a:r>
              <a:rPr lang="en-US" dirty="0" smtClean="0"/>
              <a:t>\</a:t>
            </a:r>
            <a:r>
              <a:rPr lang="zh-CN" altLang="en-US" dirty="0" smtClean="0"/>
              <a:t>启动</a:t>
            </a:r>
          </a:p>
          <a:p>
            <a:pPr marL="365760" indent="-256032" fontAlgn="auto">
              <a:spcAft>
                <a:spcPts val="0"/>
              </a:spcAft>
              <a:buFont typeface="Wingdings 3"/>
              <a:buChar char=""/>
              <a:defRPr/>
            </a:pPr>
            <a:r>
              <a:rPr lang="zh-CN" altLang="en-US" dirty="0" smtClean="0"/>
              <a:t>　　</a:t>
            </a:r>
            <a:r>
              <a:rPr lang="en-US" dirty="0" smtClean="0"/>
              <a:t>WIN98: C:\WINDOWS\Start Menu\Programs\</a:t>
            </a:r>
            <a:r>
              <a:rPr lang="zh-CN" altLang="en-US" dirty="0" smtClean="0"/>
              <a:t>启动</a:t>
            </a:r>
          </a:p>
          <a:p>
            <a:pPr marL="365760" indent="-256032" fontAlgn="auto">
              <a:spcAft>
                <a:spcPts val="0"/>
              </a:spcAft>
              <a:buFont typeface="Wingdings 3"/>
              <a:buChar char=""/>
              <a:defRPr/>
            </a:pPr>
            <a:r>
              <a:rPr lang="zh-CN" altLang="en-US" dirty="0" smtClean="0"/>
              <a:t>　　对应的注册表键值：</a:t>
            </a:r>
          </a:p>
          <a:p>
            <a:pPr marL="365760" indent="-256032" fontAlgn="auto">
              <a:spcAft>
                <a:spcPts val="0"/>
              </a:spcAft>
              <a:buFont typeface="Wingdings 3"/>
              <a:buChar char=""/>
              <a:defRPr/>
            </a:pPr>
            <a:r>
              <a:rPr lang="zh-CN" altLang="en-US" dirty="0" smtClean="0"/>
              <a:t>　　</a:t>
            </a:r>
            <a:r>
              <a:rPr lang="en-US" dirty="0" smtClean="0"/>
              <a:t>HKEY_CURRENT_USER\SOFTWARE\Microsoft\Windows\</a:t>
            </a:r>
            <a:r>
              <a:rPr lang="en-US" dirty="0" err="1" smtClean="0"/>
              <a:t>CurrentVersion</a:t>
            </a:r>
            <a:r>
              <a:rPr lang="en-US" dirty="0" smtClean="0"/>
              <a:t>\Explorer\Shell Folders</a:t>
            </a:r>
            <a:endParaRPr lang="zh-CN" altLang="en-US" dirty="0" smtClean="0"/>
          </a:p>
          <a:p>
            <a:pPr marL="365760" indent="-256032" fontAlgn="auto">
              <a:spcAft>
                <a:spcPts val="0"/>
              </a:spcAft>
              <a:buFont typeface="Wingdings 3"/>
              <a:buChar char=""/>
              <a:defRPr/>
            </a:pPr>
            <a:endParaRPr lang="zh-CN" altLang="en-US" dirty="0"/>
          </a:p>
        </p:txBody>
      </p:sp>
      <p:sp>
        <p:nvSpPr>
          <p:cNvPr id="3" name="标题 2"/>
          <p:cNvSpPr>
            <a:spLocks noGrp="1"/>
          </p:cNvSpPr>
          <p:nvPr>
            <p:ph type="title"/>
          </p:nvPr>
        </p:nvSpPr>
        <p:spPr/>
        <p:txBody>
          <a:bodyPr/>
          <a:lstStyle/>
          <a:p>
            <a:pPr fontAlgn="auto">
              <a:spcAft>
                <a:spcPts val="0"/>
              </a:spcAft>
              <a:defRPr/>
            </a:pPr>
            <a:r>
              <a:rPr lang="zh-CN" altLang="en-US" dirty="0" smtClean="0"/>
              <a:t>木马的加载和隐藏</a:t>
            </a:r>
            <a:endParaRPr lang="zh-CN" altLang="en-US" dirty="0"/>
          </a:p>
        </p:txBody>
      </p: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3" name="内容占位符 1"/>
          <p:cNvSpPr>
            <a:spLocks noGrp="1"/>
          </p:cNvSpPr>
          <p:nvPr>
            <p:ph idx="1"/>
          </p:nvPr>
        </p:nvSpPr>
        <p:spPr/>
        <p:txBody>
          <a:bodyPr/>
          <a:lstStyle/>
          <a:p>
            <a:r>
              <a:rPr lang="en-US" altLang="zh-CN" smtClean="0"/>
              <a:t>4</a:t>
            </a:r>
            <a:r>
              <a:rPr lang="zh-CN" altLang="en-US" smtClean="0"/>
              <a:t>．利用文件关联</a:t>
            </a:r>
          </a:p>
          <a:p>
            <a:r>
              <a:rPr lang="zh-CN" altLang="en-US" smtClean="0"/>
              <a:t>例如：正常情况下</a:t>
            </a:r>
            <a:r>
              <a:rPr lang="en-US" altLang="zh-CN" smtClean="0"/>
              <a:t>txt</a:t>
            </a:r>
            <a:r>
              <a:rPr lang="zh-CN" altLang="en-US" smtClean="0"/>
              <a:t>文件的打开方式为</a:t>
            </a:r>
            <a:r>
              <a:rPr lang="en-US" altLang="zh-CN" smtClean="0"/>
              <a:t>Notepad.exe</a:t>
            </a:r>
            <a:r>
              <a:rPr lang="zh-CN" altLang="en-US" smtClean="0"/>
              <a:t>文件，如果一旦中了文件关联类的木马，</a:t>
            </a:r>
          </a:p>
          <a:p>
            <a:r>
              <a:rPr lang="zh-CN" altLang="en-US" smtClean="0"/>
              <a:t>这样打开一个</a:t>
            </a:r>
            <a:r>
              <a:rPr lang="en-US" altLang="zh-CN" smtClean="0"/>
              <a:t>txt</a:t>
            </a:r>
            <a:r>
              <a:rPr lang="zh-CN" altLang="en-US" smtClean="0"/>
              <a:t>文件，原本应该用</a:t>
            </a:r>
            <a:r>
              <a:rPr lang="en-US" altLang="zh-CN" smtClean="0"/>
              <a:t>Notepad</a:t>
            </a:r>
            <a:r>
              <a:rPr lang="zh-CN" altLang="en-US" smtClean="0"/>
              <a:t>打开该文件的，现在却变成了启动木马程序了。</a:t>
            </a:r>
            <a:endParaRPr lang="en-US" altLang="zh-CN" smtClean="0"/>
          </a:p>
          <a:p>
            <a:r>
              <a:rPr lang="en-US" altLang="zh-CN" smtClean="0"/>
              <a:t>5</a:t>
            </a:r>
            <a:r>
              <a:rPr lang="zh-CN" altLang="en-US" smtClean="0"/>
              <a:t>．利用服务加载</a:t>
            </a:r>
          </a:p>
          <a:p>
            <a:r>
              <a:rPr lang="zh-CN" altLang="en-US" smtClean="0"/>
              <a:t>系统要正常的运行，就少不了一些服务，一些木马通过加载服务来达到随系统启动的目的</a:t>
            </a:r>
          </a:p>
          <a:p>
            <a:r>
              <a:rPr lang="zh-CN" altLang="en-US" smtClean="0"/>
              <a:t>控制面板－管理工具－服务。</a:t>
            </a:r>
          </a:p>
          <a:p>
            <a:endParaRPr lang="zh-CN" altLang="en-US" smtClean="0"/>
          </a:p>
        </p:txBody>
      </p:sp>
      <p:sp>
        <p:nvSpPr>
          <p:cNvPr id="3" name="标题 2"/>
          <p:cNvSpPr>
            <a:spLocks noGrp="1"/>
          </p:cNvSpPr>
          <p:nvPr>
            <p:ph type="title"/>
          </p:nvPr>
        </p:nvSpPr>
        <p:spPr/>
        <p:txBody>
          <a:bodyPr/>
          <a:lstStyle/>
          <a:p>
            <a:pPr fontAlgn="auto">
              <a:spcAft>
                <a:spcPts val="0"/>
              </a:spcAft>
              <a:defRPr/>
            </a:pPr>
            <a:r>
              <a:rPr lang="zh-CN" altLang="en-US" dirty="0" smtClean="0"/>
              <a:t>木马的加载和隐藏</a:t>
            </a:r>
            <a:endParaRPr lang="zh-CN" altLang="en-US" dirty="0"/>
          </a:p>
        </p:txBody>
      </p:sp>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7" name="内容占位符 1"/>
          <p:cNvSpPr>
            <a:spLocks noGrp="1"/>
          </p:cNvSpPr>
          <p:nvPr>
            <p:ph idx="1"/>
          </p:nvPr>
        </p:nvSpPr>
        <p:spPr/>
        <p:txBody>
          <a:bodyPr/>
          <a:lstStyle/>
          <a:p>
            <a:r>
              <a:rPr lang="en-US" altLang="zh-CN" smtClean="0"/>
              <a:t>1</a:t>
            </a:r>
            <a:r>
              <a:rPr lang="zh-CN" altLang="en-US" smtClean="0"/>
              <a:t>．配置木马</a:t>
            </a:r>
            <a:r>
              <a:rPr lang="en-US" smtClean="0">
                <a:ea typeface="黑体" pitchFamily="2" charset="-122"/>
              </a:rPr>
              <a:t>    </a:t>
            </a:r>
            <a:endParaRPr lang="zh-CN" altLang="en-US" smtClean="0"/>
          </a:p>
          <a:p>
            <a:r>
              <a:rPr lang="en-US" smtClean="0">
                <a:ea typeface="黑体" pitchFamily="2" charset="-122"/>
              </a:rPr>
              <a:t> </a:t>
            </a:r>
            <a:r>
              <a:rPr lang="zh-CN" altLang="en-US" smtClean="0"/>
              <a:t>一般来说一个设计成熟的木马都有木马配置程序，从具体的配置内容看，主要是为了实现以下</a:t>
            </a:r>
          </a:p>
          <a:p>
            <a:r>
              <a:rPr lang="zh-CN" altLang="en-US" smtClean="0"/>
              <a:t>两方面功能。</a:t>
            </a:r>
            <a:r>
              <a:rPr lang="en-US" smtClean="0">
                <a:ea typeface="黑体" pitchFamily="2" charset="-122"/>
              </a:rPr>
              <a:t> </a:t>
            </a:r>
          </a:p>
          <a:p>
            <a:r>
              <a:rPr lang="en-US" altLang="zh-CN" smtClean="0"/>
              <a:t>2</a:t>
            </a:r>
            <a:r>
              <a:rPr lang="zh-CN" altLang="en-US" smtClean="0"/>
              <a:t>．传播木马</a:t>
            </a:r>
          </a:p>
          <a:p>
            <a:r>
              <a:rPr lang="en-US" altLang="zh-CN" smtClean="0"/>
              <a:t>3</a:t>
            </a:r>
            <a:r>
              <a:rPr lang="zh-CN" altLang="en-US" smtClean="0"/>
              <a:t>．运行木马</a:t>
            </a:r>
          </a:p>
          <a:p>
            <a:r>
              <a:rPr lang="en-US" altLang="zh-CN" smtClean="0"/>
              <a:t>4</a:t>
            </a:r>
            <a:r>
              <a:rPr lang="zh-CN" altLang="en-US" smtClean="0"/>
              <a:t>．信息泄露</a:t>
            </a:r>
          </a:p>
          <a:p>
            <a:r>
              <a:rPr lang="en-US" altLang="zh-CN" smtClean="0"/>
              <a:t>5</a:t>
            </a:r>
            <a:r>
              <a:rPr lang="zh-CN" altLang="en-US" smtClean="0"/>
              <a:t>．建立连接</a:t>
            </a:r>
          </a:p>
          <a:p>
            <a:r>
              <a:rPr lang="en-US" altLang="zh-CN" smtClean="0"/>
              <a:t>6</a:t>
            </a:r>
            <a:r>
              <a:rPr lang="zh-CN" altLang="en-US" smtClean="0"/>
              <a:t>．远程控制</a:t>
            </a:r>
          </a:p>
          <a:p>
            <a:endParaRPr lang="zh-CN" altLang="en-US" smtClean="0"/>
          </a:p>
        </p:txBody>
      </p:sp>
      <p:sp>
        <p:nvSpPr>
          <p:cNvPr id="3" name="标题 2"/>
          <p:cNvSpPr>
            <a:spLocks noGrp="1"/>
          </p:cNvSpPr>
          <p:nvPr>
            <p:ph type="title"/>
          </p:nvPr>
        </p:nvSpPr>
        <p:spPr/>
        <p:txBody>
          <a:bodyPr>
            <a:normAutofit fontScale="90000"/>
          </a:bodyPr>
          <a:lstStyle/>
          <a:p>
            <a:pPr fontAlgn="auto">
              <a:spcAft>
                <a:spcPts val="0"/>
              </a:spcAft>
              <a:defRPr/>
            </a:pPr>
            <a:r>
              <a:rPr lang="zh-CN" altLang="en-US" dirty="0" smtClean="0"/>
              <a:t>木马的攻击步骤</a:t>
            </a:r>
            <a:br>
              <a:rPr lang="zh-CN" altLang="en-US" dirty="0" smtClean="0"/>
            </a:br>
            <a:endParaRPr lang="zh-CN" altLang="en-US" dirty="0"/>
          </a:p>
        </p:txBody>
      </p:sp>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内容占位符 1"/>
          <p:cNvSpPr>
            <a:spLocks noGrp="1"/>
          </p:cNvSpPr>
          <p:nvPr>
            <p:ph idx="1"/>
          </p:nvPr>
        </p:nvSpPr>
        <p:spPr/>
        <p:txBody>
          <a:bodyPr/>
          <a:lstStyle/>
          <a:p>
            <a:r>
              <a:rPr lang="zh-CN" altLang="en-US" smtClean="0"/>
              <a:t>知道了木马的攻击原理和隐身方法，我们就可以采取措施进行防御了。</a:t>
            </a:r>
            <a:r>
              <a:rPr lang="en-US" smtClean="0">
                <a:ea typeface="黑体" pitchFamily="2" charset="-122"/>
              </a:rPr>
              <a:t> </a:t>
            </a:r>
            <a:endParaRPr lang="zh-CN" altLang="en-US" smtClean="0"/>
          </a:p>
          <a:p>
            <a:r>
              <a:rPr lang="en-US" altLang="zh-CN" smtClean="0"/>
              <a:t>1</a:t>
            </a:r>
            <a:r>
              <a:rPr lang="zh-CN" altLang="en-US" smtClean="0"/>
              <a:t>．端口扫描</a:t>
            </a:r>
            <a:r>
              <a:rPr lang="en-US" smtClean="0">
                <a:ea typeface="黑体" pitchFamily="2" charset="-122"/>
              </a:rPr>
              <a:t> </a:t>
            </a:r>
            <a:endParaRPr lang="zh-CN" altLang="en-US" smtClean="0"/>
          </a:p>
          <a:p>
            <a:r>
              <a:rPr lang="zh-CN" altLang="en-US" smtClean="0"/>
              <a:t>端口扫描是检查远程机器有无木马的最好办法</a:t>
            </a:r>
            <a:r>
              <a:rPr lang="en-US" altLang="zh-CN" smtClean="0"/>
              <a:t>, </a:t>
            </a:r>
            <a:r>
              <a:rPr lang="zh-CN" altLang="en-US" smtClean="0"/>
              <a:t>端口扫描的原理非常简单</a:t>
            </a:r>
            <a:r>
              <a:rPr lang="en-US" altLang="zh-CN" smtClean="0"/>
              <a:t>, </a:t>
            </a:r>
            <a:r>
              <a:rPr lang="zh-CN" altLang="en-US" smtClean="0"/>
              <a:t>扫描程序尝试连接某个端口</a:t>
            </a:r>
            <a:r>
              <a:rPr lang="en-US" altLang="zh-CN" smtClean="0"/>
              <a:t>, </a:t>
            </a:r>
            <a:r>
              <a:rPr lang="zh-CN" altLang="en-US" smtClean="0"/>
              <a:t>如果成功</a:t>
            </a:r>
            <a:r>
              <a:rPr lang="en-US" altLang="zh-CN" smtClean="0"/>
              <a:t>, </a:t>
            </a:r>
            <a:r>
              <a:rPr lang="zh-CN" altLang="en-US" smtClean="0"/>
              <a:t>则说明端口开放</a:t>
            </a:r>
            <a:r>
              <a:rPr lang="en-US" altLang="zh-CN" smtClean="0"/>
              <a:t>,</a:t>
            </a:r>
            <a:r>
              <a:rPr lang="zh-CN" altLang="en-US" smtClean="0"/>
              <a:t>如果失败或超过某个特定的时间</a:t>
            </a:r>
            <a:r>
              <a:rPr lang="en-US" altLang="zh-CN" smtClean="0"/>
              <a:t>(</a:t>
            </a:r>
            <a:r>
              <a:rPr lang="zh-CN" altLang="en-US" smtClean="0"/>
              <a:t>超时</a:t>
            </a:r>
            <a:r>
              <a:rPr lang="en-US" altLang="zh-CN" smtClean="0"/>
              <a:t>), </a:t>
            </a:r>
            <a:r>
              <a:rPr lang="zh-CN" altLang="en-US" smtClean="0"/>
              <a:t>则说明端口关闭。但对于驱动程序</a:t>
            </a:r>
            <a:r>
              <a:rPr lang="en-US" altLang="zh-CN" smtClean="0"/>
              <a:t>/</a:t>
            </a:r>
            <a:r>
              <a:rPr lang="zh-CN" altLang="en-US" smtClean="0"/>
              <a:t>动态链接木马</a:t>
            </a:r>
            <a:r>
              <a:rPr lang="en-US" altLang="zh-CN" smtClean="0"/>
              <a:t>, </a:t>
            </a:r>
            <a:r>
              <a:rPr lang="zh-CN" altLang="en-US" smtClean="0"/>
              <a:t>扫描端口是不起作用的。</a:t>
            </a:r>
          </a:p>
        </p:txBody>
      </p:sp>
      <p:sp>
        <p:nvSpPr>
          <p:cNvPr id="3" name="标题 2"/>
          <p:cNvSpPr>
            <a:spLocks noGrp="1"/>
          </p:cNvSpPr>
          <p:nvPr>
            <p:ph type="title"/>
          </p:nvPr>
        </p:nvSpPr>
        <p:spPr/>
        <p:txBody>
          <a:bodyPr>
            <a:normAutofit fontScale="90000"/>
          </a:bodyPr>
          <a:lstStyle/>
          <a:p>
            <a:pPr fontAlgn="auto">
              <a:spcAft>
                <a:spcPts val="0"/>
              </a:spcAft>
              <a:defRPr/>
            </a:pPr>
            <a:r>
              <a:rPr lang="zh-CN" altLang="en-US" dirty="0" smtClean="0"/>
              <a:t>木马的一般清除方法</a:t>
            </a:r>
            <a:br>
              <a:rPr lang="zh-CN" altLang="en-US" dirty="0" smtClean="0"/>
            </a:br>
            <a:endParaRPr lang="zh-CN" altLang="en-US" dirty="0"/>
          </a:p>
        </p:txBody>
      </p:sp>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5" name="内容占位符 1"/>
          <p:cNvSpPr>
            <a:spLocks noGrp="1"/>
          </p:cNvSpPr>
          <p:nvPr>
            <p:ph idx="1"/>
          </p:nvPr>
        </p:nvSpPr>
        <p:spPr/>
        <p:txBody>
          <a:bodyPr/>
          <a:lstStyle/>
          <a:p>
            <a:r>
              <a:rPr lang="en-US" altLang="zh-CN" smtClean="0"/>
              <a:t>2</a:t>
            </a:r>
            <a:r>
              <a:rPr lang="zh-CN" altLang="en-US" smtClean="0"/>
              <a:t>．查看连接</a:t>
            </a:r>
            <a:r>
              <a:rPr lang="en-US" smtClean="0">
                <a:ea typeface="黑体" pitchFamily="2" charset="-122"/>
              </a:rPr>
              <a:t> </a:t>
            </a:r>
            <a:endParaRPr lang="zh-CN" altLang="en-US" smtClean="0"/>
          </a:p>
          <a:p>
            <a:r>
              <a:rPr lang="zh-CN" altLang="en-US" smtClean="0"/>
              <a:t>查看连接和端口扫描的原理基本相同，不过是在本地机上通过</a:t>
            </a:r>
            <a:r>
              <a:rPr lang="en-US" altLang="zh-CN" smtClean="0"/>
              <a:t>netstat -a</a:t>
            </a:r>
            <a:r>
              <a:rPr lang="zh-CN" altLang="en-US" smtClean="0"/>
              <a:t>（或某个第三方程序）查看所有的</a:t>
            </a:r>
            <a:r>
              <a:rPr lang="en-US" altLang="zh-CN" smtClean="0"/>
              <a:t>TCP/UDP</a:t>
            </a:r>
            <a:r>
              <a:rPr lang="zh-CN" altLang="en-US" smtClean="0"/>
              <a:t>连接，查看连接要比端口扫描快，但同样是无法查出驱动程序</a:t>
            </a:r>
            <a:r>
              <a:rPr lang="en-US" altLang="zh-CN" smtClean="0"/>
              <a:t>/</a:t>
            </a:r>
            <a:r>
              <a:rPr lang="zh-CN" altLang="en-US" smtClean="0"/>
              <a:t>动态链接木马</a:t>
            </a:r>
            <a:r>
              <a:rPr lang="en-US" altLang="zh-CN" smtClean="0"/>
              <a:t>,</a:t>
            </a:r>
            <a:r>
              <a:rPr lang="zh-CN" altLang="en-US" smtClean="0"/>
              <a:t>而且仅仅能在本地使用。</a:t>
            </a:r>
            <a:r>
              <a:rPr lang="en-US" smtClean="0">
                <a:ea typeface="黑体" pitchFamily="2" charset="-122"/>
              </a:rPr>
              <a:t> </a:t>
            </a:r>
            <a:endParaRPr lang="zh-CN" altLang="en-US" smtClean="0"/>
          </a:p>
          <a:p>
            <a:endParaRPr lang="zh-CN" altLang="en-US" smtClean="0"/>
          </a:p>
        </p:txBody>
      </p:sp>
      <p:sp>
        <p:nvSpPr>
          <p:cNvPr id="3" name="标题 2"/>
          <p:cNvSpPr>
            <a:spLocks noGrp="1"/>
          </p:cNvSpPr>
          <p:nvPr>
            <p:ph type="title"/>
          </p:nvPr>
        </p:nvSpPr>
        <p:spPr/>
        <p:txBody>
          <a:bodyPr/>
          <a:lstStyle/>
          <a:p>
            <a:pPr fontAlgn="auto">
              <a:spcAft>
                <a:spcPts val="0"/>
              </a:spcAft>
              <a:defRPr/>
            </a:pPr>
            <a:r>
              <a:rPr lang="zh-CN" altLang="en-US" dirty="0" smtClean="0"/>
              <a:t>木马的一般清除方法</a:t>
            </a:r>
            <a:endParaRPr lang="zh-CN" altLang="en-US" dirty="0"/>
          </a:p>
        </p:txBody>
      </p:sp>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89" name="内容占位符 1"/>
          <p:cNvSpPr>
            <a:spLocks noGrp="1"/>
          </p:cNvSpPr>
          <p:nvPr>
            <p:ph idx="1"/>
          </p:nvPr>
        </p:nvSpPr>
        <p:spPr/>
        <p:txBody>
          <a:bodyPr/>
          <a:lstStyle/>
          <a:p>
            <a:r>
              <a:rPr lang="en-US" altLang="zh-CN" smtClean="0"/>
              <a:t>3</a:t>
            </a:r>
            <a:r>
              <a:rPr lang="zh-CN" altLang="en-US" smtClean="0"/>
              <a:t>．检查注册表</a:t>
            </a:r>
            <a:r>
              <a:rPr lang="en-US" smtClean="0">
                <a:ea typeface="黑体" pitchFamily="2" charset="-122"/>
              </a:rPr>
              <a:t> </a:t>
            </a:r>
            <a:endParaRPr lang="zh-CN" altLang="en-US" smtClean="0"/>
          </a:p>
          <a:p>
            <a:r>
              <a:rPr lang="zh-CN" altLang="en-US" smtClean="0"/>
              <a:t>上面在讨论木马的启动方式时已经提到，木马可以通过注册表启动（好像现在大部分的木马都是通过注册表启动的，至少也把注册表作为一个自我保护的方式），那么，我们同样可以通过检查注册表来发现冰河在注册表里留下的痕迹。</a:t>
            </a:r>
          </a:p>
          <a:p>
            <a:endParaRPr lang="zh-CN" altLang="en-US" smtClean="0"/>
          </a:p>
        </p:txBody>
      </p:sp>
      <p:sp>
        <p:nvSpPr>
          <p:cNvPr id="3" name="标题 2"/>
          <p:cNvSpPr>
            <a:spLocks noGrp="1"/>
          </p:cNvSpPr>
          <p:nvPr>
            <p:ph type="title"/>
          </p:nvPr>
        </p:nvSpPr>
        <p:spPr/>
        <p:txBody>
          <a:bodyPr/>
          <a:lstStyle/>
          <a:p>
            <a:pPr fontAlgn="auto">
              <a:spcAft>
                <a:spcPts val="0"/>
              </a:spcAft>
              <a:defRPr/>
            </a:pPr>
            <a:r>
              <a:rPr lang="zh-CN" altLang="en-US" dirty="0" smtClean="0"/>
              <a:t>木马的一般清除方法</a:t>
            </a:r>
            <a:endParaRPr lang="zh-CN" altLang="en-US" dirty="0"/>
          </a:p>
        </p:txBody>
      </p:sp>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3" name="内容占位符 1"/>
          <p:cNvSpPr>
            <a:spLocks noGrp="1"/>
          </p:cNvSpPr>
          <p:nvPr>
            <p:ph idx="1"/>
          </p:nvPr>
        </p:nvSpPr>
        <p:spPr/>
        <p:txBody>
          <a:bodyPr/>
          <a:lstStyle/>
          <a:p>
            <a:r>
              <a:rPr lang="en-US" altLang="zh-CN" smtClean="0"/>
              <a:t>4</a:t>
            </a:r>
            <a:r>
              <a:rPr lang="zh-CN" altLang="en-US" smtClean="0"/>
              <a:t>．查找文件</a:t>
            </a:r>
            <a:r>
              <a:rPr lang="en-US" smtClean="0">
                <a:ea typeface="黑体" pitchFamily="2" charset="-122"/>
              </a:rPr>
              <a:t> </a:t>
            </a:r>
            <a:endParaRPr lang="zh-CN" altLang="en-US" smtClean="0"/>
          </a:p>
          <a:p>
            <a:r>
              <a:rPr lang="zh-CN" altLang="en-US" smtClean="0"/>
              <a:t>查找木马特定的文件也是一个常用的方法，木马的一个特征文件是</a:t>
            </a:r>
            <a:r>
              <a:rPr lang="en-US" altLang="zh-CN" smtClean="0"/>
              <a:t>kernl32.exe,</a:t>
            </a:r>
            <a:r>
              <a:rPr lang="zh-CN" altLang="en-US" smtClean="0"/>
              <a:t>另一个是</a:t>
            </a:r>
            <a:r>
              <a:rPr lang="en-US" altLang="zh-CN" smtClean="0"/>
              <a:t>sysexlpr.exe</a:t>
            </a:r>
            <a:r>
              <a:rPr lang="zh-CN" altLang="en-US" smtClean="0"/>
              <a:t>，只要删除了这两个文件</a:t>
            </a:r>
            <a:r>
              <a:rPr lang="en-US" altLang="zh-CN" smtClean="0"/>
              <a:t>,</a:t>
            </a:r>
            <a:r>
              <a:rPr lang="zh-CN" altLang="en-US" smtClean="0"/>
              <a:t>木马就已经不起作用了。如果你只是删除了</a:t>
            </a:r>
            <a:r>
              <a:rPr lang="en-US" altLang="zh-CN" smtClean="0"/>
              <a:t>sysexlpr.exe</a:t>
            </a:r>
            <a:r>
              <a:rPr lang="zh-CN" altLang="en-US" smtClean="0"/>
              <a:t>而没有做扫尾工作的话</a:t>
            </a:r>
            <a:r>
              <a:rPr lang="en-US" altLang="zh-CN" smtClean="0"/>
              <a:t>,</a:t>
            </a:r>
            <a:r>
              <a:rPr lang="zh-CN" altLang="en-US" smtClean="0"/>
              <a:t>可能会遇到一些麻烦</a:t>
            </a:r>
            <a:r>
              <a:rPr lang="en-US" altLang="zh-CN" smtClean="0"/>
              <a:t>-</a:t>
            </a:r>
            <a:r>
              <a:rPr lang="zh-CN" altLang="en-US" smtClean="0"/>
              <a:t>就是你的文本文件打不开了</a:t>
            </a:r>
            <a:r>
              <a:rPr lang="en-US" altLang="zh-CN" smtClean="0"/>
              <a:t>, sysexlpr.exe</a:t>
            </a:r>
            <a:r>
              <a:rPr lang="zh-CN" altLang="en-US" smtClean="0"/>
              <a:t>是和文本文件关联的</a:t>
            </a:r>
            <a:r>
              <a:rPr lang="en-US" altLang="zh-CN" smtClean="0"/>
              <a:t>,</a:t>
            </a:r>
            <a:r>
              <a:rPr lang="zh-CN" altLang="en-US" smtClean="0"/>
              <a:t>你还必须把文本文件跟</a:t>
            </a:r>
            <a:r>
              <a:rPr lang="en-US" altLang="zh-CN" smtClean="0"/>
              <a:t>notepad</a:t>
            </a:r>
            <a:r>
              <a:rPr lang="zh-CN" altLang="en-US" smtClean="0"/>
              <a:t>关联上。 </a:t>
            </a:r>
          </a:p>
          <a:p>
            <a:endParaRPr lang="zh-CN" altLang="en-US" smtClean="0"/>
          </a:p>
        </p:txBody>
      </p:sp>
      <p:sp>
        <p:nvSpPr>
          <p:cNvPr id="3" name="标题 2"/>
          <p:cNvSpPr>
            <a:spLocks noGrp="1"/>
          </p:cNvSpPr>
          <p:nvPr>
            <p:ph type="title"/>
          </p:nvPr>
        </p:nvSpPr>
        <p:spPr/>
        <p:txBody>
          <a:bodyPr/>
          <a:lstStyle/>
          <a:p>
            <a:pPr fontAlgn="auto">
              <a:spcAft>
                <a:spcPts val="0"/>
              </a:spcAft>
              <a:defRPr/>
            </a:pPr>
            <a:r>
              <a:rPr lang="zh-CN" altLang="en-US" dirty="0" smtClean="0"/>
              <a:t>木马的一般清除方法</a:t>
            </a:r>
            <a:endParaRPr lang="zh-CN" altLang="en-US" dirty="0"/>
          </a:p>
        </p:txBody>
      </p:sp>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lnSpcReduction="10000"/>
          </a:bodyPr>
          <a:lstStyle/>
          <a:p>
            <a:pPr marL="365760" indent="-256032" fontAlgn="auto">
              <a:spcAft>
                <a:spcPts val="0"/>
              </a:spcAft>
              <a:buFont typeface="Wingdings 3"/>
              <a:buChar char=""/>
              <a:defRPr/>
            </a:pPr>
            <a:r>
              <a:rPr lang="zh-CN" altLang="en-US" dirty="0" smtClean="0"/>
              <a:t>后门程序</a:t>
            </a:r>
            <a:r>
              <a:rPr lang="en-US" dirty="0" smtClean="0"/>
              <a:t>,</a:t>
            </a:r>
            <a:r>
              <a:rPr lang="zh-CN" altLang="en-US" dirty="0" smtClean="0"/>
              <a:t>跟我们通常所说的“木马”有联系也有区别，</a:t>
            </a:r>
            <a:r>
              <a:rPr lang="en-US" dirty="0" smtClean="0"/>
              <a:t> </a:t>
            </a:r>
            <a:r>
              <a:rPr lang="zh-CN" altLang="en-US" dirty="0" smtClean="0"/>
              <a:t>联系在于：都是隐藏在用户系统中向外发送信息，而且本身具有一定权限，以便远程机器对本机的控制。</a:t>
            </a:r>
            <a:r>
              <a:rPr lang="en-US" dirty="0" smtClean="0"/>
              <a:t> </a:t>
            </a:r>
            <a:r>
              <a:rPr lang="zh-CN" altLang="en-US" dirty="0" smtClean="0"/>
              <a:t>区别在于：木马是一个完整的软件，而后门则体积较小且功能都很单一。</a:t>
            </a:r>
            <a:endParaRPr lang="en-US" altLang="zh-CN" dirty="0" smtClean="0"/>
          </a:p>
          <a:p>
            <a:pPr marL="365760" indent="-256032" fontAlgn="auto">
              <a:spcAft>
                <a:spcPts val="0"/>
              </a:spcAft>
              <a:buFont typeface="Wingdings 3"/>
              <a:buChar char=""/>
              <a:defRPr/>
            </a:pPr>
            <a:r>
              <a:rPr lang="zh-CN" altLang="en-US" dirty="0" smtClean="0"/>
              <a:t>“后门”是黑客在入侵了计算机以后为了以后能方便地进入该计算机而安装的一类软件，它的使用者是水平比较高的黑客，他们入侵的机器都是一些性能比较好的服务器，而且这些计算机的管理员水平都比较高，为了不让管理员发现，这就要求“后门”必须很隐蔽，因此后门的特征是隐蔽性。</a:t>
            </a:r>
          </a:p>
          <a:p>
            <a:pPr marL="365760" indent="-256032" fontAlgn="auto">
              <a:spcAft>
                <a:spcPts val="0"/>
              </a:spcAft>
              <a:buFont typeface="Wingdings 3"/>
              <a:buChar char=""/>
              <a:defRPr/>
            </a:pPr>
            <a:endParaRPr lang="zh-CN" altLang="en-US" dirty="0"/>
          </a:p>
        </p:txBody>
      </p:sp>
      <p:sp>
        <p:nvSpPr>
          <p:cNvPr id="3" name="标题 2"/>
          <p:cNvSpPr>
            <a:spLocks noGrp="1"/>
          </p:cNvSpPr>
          <p:nvPr>
            <p:ph type="title"/>
          </p:nvPr>
        </p:nvSpPr>
        <p:spPr/>
        <p:txBody>
          <a:bodyPr>
            <a:normAutofit fontScale="90000"/>
          </a:bodyPr>
          <a:lstStyle/>
          <a:p>
            <a:pPr fontAlgn="auto">
              <a:spcAft>
                <a:spcPts val="0"/>
              </a:spcAft>
              <a:defRPr/>
            </a:pPr>
            <a:r>
              <a:rPr lang="zh-CN" altLang="en-US" dirty="0" smtClean="0"/>
              <a:t>网络后门</a:t>
            </a:r>
            <a:br>
              <a:rPr lang="zh-CN" altLang="en-US" dirty="0" smtClean="0"/>
            </a:br>
            <a:endParaRPr lang="zh-CN" altLang="en-US" dirty="0"/>
          </a:p>
        </p:txBody>
      </p:sp>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10000"/>
          </a:bodyPr>
          <a:lstStyle/>
          <a:p>
            <a:pPr marL="365760" indent="-256032" fontAlgn="auto">
              <a:spcAft>
                <a:spcPts val="0"/>
              </a:spcAft>
              <a:buFont typeface="Wingdings 3"/>
              <a:buChar char=""/>
              <a:defRPr/>
            </a:pPr>
            <a:r>
              <a:rPr lang="en-US" dirty="0" smtClean="0"/>
              <a:t>1</a:t>
            </a:r>
            <a:r>
              <a:rPr lang="zh-CN" altLang="en-US" dirty="0" smtClean="0"/>
              <a:t>．后门产生的条件及其特点</a:t>
            </a:r>
          </a:p>
          <a:p>
            <a:pPr marL="365760" indent="-256032" fontAlgn="auto">
              <a:spcAft>
                <a:spcPts val="0"/>
              </a:spcAft>
              <a:buFont typeface="Wingdings 3"/>
              <a:buChar char=""/>
              <a:defRPr/>
            </a:pPr>
            <a:r>
              <a:rPr lang="en-US" dirty="0" smtClean="0"/>
              <a:t>    </a:t>
            </a:r>
            <a:r>
              <a:rPr lang="zh-CN" altLang="en-US" dirty="0" smtClean="0"/>
              <a:t>后门产生的必要条件有以下</a:t>
            </a:r>
            <a:r>
              <a:rPr lang="en-US" dirty="0" smtClean="0"/>
              <a:t>3</a:t>
            </a:r>
            <a:r>
              <a:rPr lang="zh-CN" altLang="en-US" dirty="0" smtClean="0"/>
              <a:t>点。</a:t>
            </a:r>
          </a:p>
          <a:p>
            <a:pPr marL="365760" indent="-256032" fontAlgn="auto">
              <a:spcAft>
                <a:spcPts val="0"/>
              </a:spcAft>
              <a:buFont typeface="Wingdings 3"/>
              <a:buChar char=""/>
              <a:defRPr/>
            </a:pPr>
            <a:r>
              <a:rPr lang="en-US" dirty="0" smtClean="0"/>
              <a:t>    </a:t>
            </a:r>
            <a:r>
              <a:rPr lang="zh-CN" altLang="en-US" dirty="0" smtClean="0"/>
              <a:t>（</a:t>
            </a:r>
            <a:r>
              <a:rPr lang="en-US" dirty="0" smtClean="0"/>
              <a:t>1</a:t>
            </a:r>
            <a:r>
              <a:rPr lang="zh-CN" altLang="en-US" dirty="0" smtClean="0"/>
              <a:t>）必须以某种方式与其他终端节点相连。由于后门的利用都是从其他节点进行访问，因此必须与目标机使用双绞线、光纤维、串／并口、蓝牙、红外等设备在物理信号上有所连接，才可以对端口进行访问。只有访问成功，双方才可以进行信号交流，攻击方才有机会进行入侵。</a:t>
            </a:r>
          </a:p>
          <a:p>
            <a:pPr marL="365760" indent="-256032" fontAlgn="auto">
              <a:spcAft>
                <a:spcPts val="0"/>
              </a:spcAft>
              <a:buFont typeface="Wingdings 3"/>
              <a:buChar char=""/>
              <a:defRPr/>
            </a:pPr>
            <a:r>
              <a:rPr lang="en-US" dirty="0" smtClean="0"/>
              <a:t>    </a:t>
            </a:r>
            <a:r>
              <a:rPr lang="zh-CN" altLang="en-US" dirty="0" smtClean="0"/>
              <a:t>（</a:t>
            </a:r>
            <a:r>
              <a:rPr lang="en-US" dirty="0" smtClean="0"/>
              <a:t>2</a:t>
            </a:r>
            <a:r>
              <a:rPr lang="zh-CN" altLang="en-US" dirty="0" smtClean="0"/>
              <a:t>）目标机默认开放的可供外界访问的端口必须在一个以上。因为一台默认无任何端口开放的机器是无法连接通信的，而如果开放着的端口外界无法访问，则同样没有办法进行入侵。</a:t>
            </a:r>
          </a:p>
          <a:p>
            <a:pPr marL="365760" indent="-256032" fontAlgn="auto">
              <a:spcAft>
                <a:spcPts val="0"/>
              </a:spcAft>
              <a:buFont typeface="Wingdings 3"/>
              <a:buChar char=""/>
              <a:defRPr/>
            </a:pPr>
            <a:endParaRPr lang="zh-CN" altLang="en-US" dirty="0"/>
          </a:p>
        </p:txBody>
      </p:sp>
      <p:sp>
        <p:nvSpPr>
          <p:cNvPr id="3" name="标题 2"/>
          <p:cNvSpPr>
            <a:spLocks noGrp="1"/>
          </p:cNvSpPr>
          <p:nvPr>
            <p:ph type="title"/>
          </p:nvPr>
        </p:nvSpPr>
        <p:spPr/>
        <p:txBody>
          <a:bodyPr/>
          <a:lstStyle/>
          <a:p>
            <a:pPr fontAlgn="auto">
              <a:spcAft>
                <a:spcPts val="0"/>
              </a:spcAft>
              <a:defRPr/>
            </a:pPr>
            <a:r>
              <a:rPr lang="zh-CN" altLang="en-US" dirty="0" smtClean="0"/>
              <a:t>后门产生的条件及其特点</a:t>
            </a:r>
            <a:endParaRPr lang="zh-CN" altLang="en-US" dirty="0"/>
          </a:p>
        </p:txBody>
      </p:sp>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10000"/>
          </a:bodyPr>
          <a:lstStyle/>
          <a:p>
            <a:pPr marL="365760" indent="-256032" fontAlgn="auto">
              <a:spcAft>
                <a:spcPts val="0"/>
              </a:spcAft>
              <a:buFont typeface="Wingdings 3"/>
              <a:buChar char=""/>
              <a:defRPr/>
            </a:pPr>
            <a:r>
              <a:rPr lang="zh-CN" altLang="en-US" dirty="0" smtClean="0"/>
              <a:t>（</a:t>
            </a:r>
            <a:r>
              <a:rPr lang="en-US" dirty="0" smtClean="0"/>
              <a:t>3</a:t>
            </a:r>
            <a:r>
              <a:rPr lang="zh-CN" altLang="en-US" dirty="0" smtClean="0"/>
              <a:t>）目标机存在程序设计或人为疏忽。导致攻击者能以权限较高的身份执行程序，并不是任何一个权限的账号都能够被利用的，只有权限达到操作系统一定要求的才允许执行修改注册表，修改</a:t>
            </a:r>
            <a:r>
              <a:rPr lang="en-US" dirty="0" smtClean="0"/>
              <a:t>log</a:t>
            </a:r>
            <a:r>
              <a:rPr lang="zh-CN" altLang="en-US" dirty="0" smtClean="0"/>
              <a:t>记录等相关修改。明白了后门产生的必要条件后，接下来我们看看，这些后门都是在什么情况下被开启的，通常后门通过如下的方式开启：</a:t>
            </a:r>
          </a:p>
          <a:p>
            <a:pPr marL="365760" indent="-256032" fontAlgn="auto">
              <a:spcAft>
                <a:spcPts val="0"/>
              </a:spcAft>
              <a:buFont typeface="Wingdings 3"/>
              <a:buChar char=""/>
              <a:defRPr/>
            </a:pPr>
            <a:r>
              <a:rPr lang="zh-CN" altLang="en-US" dirty="0" smtClean="0"/>
              <a:t>操作系统自带服务。</a:t>
            </a:r>
          </a:p>
          <a:p>
            <a:pPr marL="365760" indent="-256032" fontAlgn="auto">
              <a:spcAft>
                <a:spcPts val="0"/>
              </a:spcAft>
              <a:buFont typeface="Wingdings 3"/>
              <a:buChar char=""/>
              <a:defRPr/>
            </a:pPr>
            <a:r>
              <a:rPr lang="zh-CN" altLang="en-US" dirty="0" smtClean="0"/>
              <a:t>网络协议捆绑。</a:t>
            </a:r>
          </a:p>
          <a:p>
            <a:pPr marL="365760" indent="-256032" fontAlgn="auto">
              <a:spcAft>
                <a:spcPts val="0"/>
              </a:spcAft>
              <a:buFont typeface="Wingdings 3"/>
              <a:buChar char=""/>
              <a:defRPr/>
            </a:pPr>
            <a:r>
              <a:rPr lang="zh-CN" altLang="en-US" dirty="0" smtClean="0"/>
              <a:t>软件编写者制作。 </a:t>
            </a:r>
          </a:p>
          <a:p>
            <a:pPr marL="365760" indent="-256032" fontAlgn="auto">
              <a:spcAft>
                <a:spcPts val="0"/>
              </a:spcAft>
              <a:buFont typeface="Wingdings 3"/>
              <a:buChar char=""/>
              <a:defRPr/>
            </a:pPr>
            <a:r>
              <a:rPr lang="zh-CN" altLang="en-US" dirty="0" smtClean="0"/>
              <a:t>漏洞攻击后放置。</a:t>
            </a:r>
          </a:p>
          <a:p>
            <a:pPr marL="365760" indent="-256032" fontAlgn="auto">
              <a:spcAft>
                <a:spcPts val="0"/>
              </a:spcAft>
              <a:buFont typeface="Wingdings 3"/>
              <a:buChar char=""/>
              <a:defRPr/>
            </a:pPr>
            <a:r>
              <a:rPr lang="zh-CN" altLang="en-US" dirty="0" smtClean="0"/>
              <a:t>社会工程学等相关方式。</a:t>
            </a:r>
          </a:p>
          <a:p>
            <a:pPr marL="365760" indent="-256032" fontAlgn="auto">
              <a:spcAft>
                <a:spcPts val="0"/>
              </a:spcAft>
              <a:buFont typeface="Wingdings 3"/>
              <a:buChar char=""/>
              <a:defRPr/>
            </a:pPr>
            <a:endParaRPr lang="zh-CN" altLang="en-US" dirty="0"/>
          </a:p>
        </p:txBody>
      </p:sp>
      <p:sp>
        <p:nvSpPr>
          <p:cNvPr id="3" name="标题 2"/>
          <p:cNvSpPr>
            <a:spLocks noGrp="1"/>
          </p:cNvSpPr>
          <p:nvPr>
            <p:ph type="title"/>
          </p:nvPr>
        </p:nvSpPr>
        <p:spPr/>
        <p:txBody>
          <a:bodyPr/>
          <a:lstStyle/>
          <a:p>
            <a:pPr fontAlgn="auto">
              <a:spcAft>
                <a:spcPts val="0"/>
              </a:spcAft>
              <a:defRPr/>
            </a:pPr>
            <a:r>
              <a:rPr lang="zh-CN" altLang="en-US" dirty="0" smtClean="0"/>
              <a:t>后门产生的条件及其特点</a:t>
            </a:r>
            <a:endParaRPr lang="zh-CN" alt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内容占位符 1"/>
          <p:cNvSpPr>
            <a:spLocks noGrp="1"/>
          </p:cNvSpPr>
          <p:nvPr>
            <p:ph idx="1"/>
          </p:nvPr>
        </p:nvSpPr>
        <p:spPr/>
        <p:txBody>
          <a:bodyPr/>
          <a:lstStyle/>
          <a:p>
            <a:r>
              <a:rPr lang="en-US" altLang="zh-CN" smtClean="0"/>
              <a:t>5</a:t>
            </a:r>
            <a:r>
              <a:rPr lang="zh-CN" altLang="en-US" smtClean="0"/>
              <a:t>．网络监听</a:t>
            </a:r>
          </a:p>
          <a:p>
            <a:r>
              <a:rPr lang="en-US" altLang="zh-CN" smtClean="0"/>
              <a:t>    </a:t>
            </a:r>
            <a:r>
              <a:rPr lang="zh-CN" altLang="en-US" smtClean="0"/>
              <a:t>网络监听是将网卡置于一种杂乱模式</a:t>
            </a:r>
            <a:r>
              <a:rPr lang="en-US" altLang="zh-CN" smtClean="0"/>
              <a:t>(promiscuous)</a:t>
            </a:r>
            <a:r>
              <a:rPr lang="zh-CN" altLang="en-US" smtClean="0"/>
              <a:t>的工作模式，在这种模式下，主机可以接收到本网段同一条物理通道上传输的所有信息，而不管这些信息的发送方和接受方是谁。此时，如果两台主机进行通信的信息没有加密，只要使用某些网络监听工具</a:t>
            </a:r>
            <a:r>
              <a:rPr lang="en-US" altLang="zh-CN" smtClean="0"/>
              <a:t>(</a:t>
            </a:r>
            <a:r>
              <a:rPr lang="zh-CN" altLang="en-US" smtClean="0"/>
              <a:t>例如</a:t>
            </a:r>
            <a:r>
              <a:rPr lang="en-US" altLang="zh-CN" smtClean="0"/>
              <a:t>NetXray</a:t>
            </a:r>
            <a:r>
              <a:rPr lang="zh-CN" altLang="en-US" smtClean="0"/>
              <a:t>、</a:t>
            </a:r>
            <a:r>
              <a:rPr lang="en-US" altLang="zh-CN" smtClean="0"/>
              <a:t>Sniffer</a:t>
            </a:r>
            <a:r>
              <a:rPr lang="zh-CN" altLang="en-US" smtClean="0"/>
              <a:t>等工具</a:t>
            </a:r>
            <a:r>
              <a:rPr lang="en-US" altLang="zh-CN" smtClean="0"/>
              <a:t>)</a:t>
            </a:r>
            <a:r>
              <a:rPr lang="zh-CN" altLang="en-US" smtClean="0"/>
              <a:t>就可以轻而易举地截取包括口令和账号在内的信息资料。</a:t>
            </a:r>
          </a:p>
          <a:p>
            <a:endParaRPr lang="zh-CN" altLang="en-US" smtClean="0"/>
          </a:p>
        </p:txBody>
      </p:sp>
      <p:sp>
        <p:nvSpPr>
          <p:cNvPr id="3" name="标题 2"/>
          <p:cNvSpPr>
            <a:spLocks noGrp="1"/>
          </p:cNvSpPr>
          <p:nvPr>
            <p:ph type="title"/>
          </p:nvPr>
        </p:nvSpPr>
        <p:spPr/>
        <p:txBody>
          <a:bodyPr/>
          <a:lstStyle/>
          <a:p>
            <a:pPr fontAlgn="auto">
              <a:spcAft>
                <a:spcPts val="0"/>
              </a:spcAft>
              <a:defRPr/>
            </a:pPr>
            <a:r>
              <a:rPr lang="zh-CN" altLang="en-US" dirty="0" smtClean="0"/>
              <a:t>黑客攻击的主要方法</a:t>
            </a:r>
            <a:endParaRPr lang="zh-CN" altLang="en-US" dirty="0"/>
          </a:p>
        </p:txBody>
      </p:sp>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9" name="内容占位符 1"/>
          <p:cNvSpPr>
            <a:spLocks noGrp="1"/>
          </p:cNvSpPr>
          <p:nvPr>
            <p:ph idx="1"/>
          </p:nvPr>
        </p:nvSpPr>
        <p:spPr/>
        <p:txBody>
          <a:bodyPr/>
          <a:lstStyle/>
          <a:p>
            <a:r>
              <a:rPr lang="zh-CN" altLang="en-US" smtClean="0"/>
              <a:t>后门是一种登录系统的方法，它不仅绕过系统已有的安全设置，而且还能挫败系统上各种增强的安全设置。从简单到奇特，后门有很多的类型。简单的后门可能只是建立一个新的账号，或者接管一个很少时间使用的账号；复杂的后门</a:t>
            </a:r>
            <a:r>
              <a:rPr lang="en-US" altLang="zh-CN" smtClean="0"/>
              <a:t>(</a:t>
            </a:r>
            <a:r>
              <a:rPr lang="zh-CN" altLang="en-US" smtClean="0"/>
              <a:t>包括木马</a:t>
            </a:r>
            <a:r>
              <a:rPr lang="en-US" altLang="zh-CN" smtClean="0"/>
              <a:t>)</a:t>
            </a:r>
            <a:r>
              <a:rPr lang="zh-CN" altLang="en-US" smtClean="0"/>
              <a:t>可能会绕过系统的安全认证而对系统有完全的存取权。后门可以按照很多方式来分类，标准不同分类就不同，从技术方面来考虑，后门程序可分为网页后门、线程插入后门、扩展后门、</a:t>
            </a:r>
            <a:r>
              <a:rPr lang="en-US" altLang="zh-CN" smtClean="0"/>
              <a:t>C</a:t>
            </a:r>
            <a:r>
              <a:rPr lang="zh-CN" altLang="en-US" smtClean="0"/>
              <a:t>／</a:t>
            </a:r>
            <a:r>
              <a:rPr lang="en-US" altLang="zh-CN" smtClean="0"/>
              <a:t>S</a:t>
            </a:r>
            <a:r>
              <a:rPr lang="zh-CN" altLang="en-US" smtClean="0"/>
              <a:t>后门和</a:t>
            </a:r>
            <a:r>
              <a:rPr lang="en-US" altLang="zh-CN" smtClean="0"/>
              <a:t>Rootkit</a:t>
            </a:r>
            <a:r>
              <a:rPr lang="zh-CN" altLang="en-US" smtClean="0"/>
              <a:t>这</a:t>
            </a:r>
            <a:r>
              <a:rPr lang="en-US" altLang="zh-CN" smtClean="0"/>
              <a:t>5</a:t>
            </a:r>
            <a:r>
              <a:rPr lang="zh-CN" altLang="en-US" smtClean="0"/>
              <a:t>类。</a:t>
            </a:r>
          </a:p>
          <a:p>
            <a:endParaRPr lang="zh-CN" altLang="en-US" smtClean="0"/>
          </a:p>
        </p:txBody>
      </p:sp>
      <p:sp>
        <p:nvSpPr>
          <p:cNvPr id="3" name="标题 2"/>
          <p:cNvSpPr>
            <a:spLocks noGrp="1"/>
          </p:cNvSpPr>
          <p:nvPr>
            <p:ph type="title"/>
          </p:nvPr>
        </p:nvSpPr>
        <p:spPr/>
        <p:txBody>
          <a:bodyPr>
            <a:normAutofit fontScale="90000"/>
          </a:bodyPr>
          <a:lstStyle/>
          <a:p>
            <a:pPr fontAlgn="auto">
              <a:spcAft>
                <a:spcPts val="0"/>
              </a:spcAft>
              <a:defRPr/>
            </a:pPr>
            <a:r>
              <a:rPr lang="zh-CN" altLang="en-US" dirty="0" smtClean="0"/>
              <a:t> 留网络后门的方法</a:t>
            </a:r>
            <a:br>
              <a:rPr lang="zh-CN" altLang="en-US" dirty="0" smtClean="0"/>
            </a:br>
            <a:endParaRPr lang="zh-CN" altLang="en-US" dirty="0"/>
          </a:p>
        </p:txBody>
      </p:sp>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20000"/>
          </a:bodyPr>
          <a:lstStyle/>
          <a:p>
            <a:pPr marL="365760" indent="-256032" fontAlgn="auto">
              <a:spcAft>
                <a:spcPts val="0"/>
              </a:spcAft>
              <a:buFont typeface="Wingdings 3"/>
              <a:buChar char=""/>
              <a:defRPr/>
            </a:pPr>
            <a:r>
              <a:rPr lang="en-US" dirty="0" smtClean="0"/>
              <a:t>1</a:t>
            </a:r>
            <a:r>
              <a:rPr lang="zh-CN" altLang="en-US" dirty="0" smtClean="0"/>
              <a:t>．网页后门</a:t>
            </a:r>
          </a:p>
          <a:p>
            <a:pPr marL="365760" indent="-256032" fontAlgn="auto">
              <a:spcAft>
                <a:spcPts val="0"/>
              </a:spcAft>
              <a:buFont typeface="Wingdings 3"/>
              <a:buChar char=""/>
              <a:defRPr/>
            </a:pPr>
            <a:r>
              <a:rPr lang="en-US" dirty="0" smtClean="0"/>
              <a:t>    </a:t>
            </a:r>
            <a:r>
              <a:rPr lang="zh-CN" altLang="en-US" dirty="0" smtClean="0"/>
              <a:t>此后门程序一般都是使用服务器上正常的</a:t>
            </a:r>
            <a:r>
              <a:rPr lang="en-US" dirty="0" smtClean="0"/>
              <a:t>Web</a:t>
            </a:r>
            <a:r>
              <a:rPr lang="zh-CN" altLang="en-US" dirty="0" smtClean="0"/>
              <a:t>服务来构造自己的连接方式，比如现在非常流行的</a:t>
            </a:r>
            <a:r>
              <a:rPr lang="en-US" dirty="0" smtClean="0"/>
              <a:t>ASP</a:t>
            </a:r>
            <a:r>
              <a:rPr lang="zh-CN" altLang="en-US" dirty="0" smtClean="0"/>
              <a:t>、</a:t>
            </a:r>
            <a:r>
              <a:rPr lang="en-US" dirty="0" smtClean="0"/>
              <a:t>PHP</a:t>
            </a:r>
            <a:r>
              <a:rPr lang="zh-CN" altLang="en-US" dirty="0" smtClean="0"/>
              <a:t>脚本后门等。</a:t>
            </a:r>
          </a:p>
          <a:p>
            <a:pPr marL="365760" indent="-256032" fontAlgn="auto">
              <a:spcAft>
                <a:spcPts val="0"/>
              </a:spcAft>
              <a:buFont typeface="Wingdings 3"/>
              <a:buChar char=""/>
              <a:defRPr/>
            </a:pPr>
            <a:r>
              <a:rPr lang="en-US" dirty="0" smtClean="0"/>
              <a:t>2</a:t>
            </a:r>
            <a:r>
              <a:rPr lang="zh-CN" altLang="en-US" dirty="0" smtClean="0"/>
              <a:t>．线程插入后门</a:t>
            </a:r>
          </a:p>
          <a:p>
            <a:pPr marL="365760" indent="-256032" fontAlgn="auto">
              <a:spcAft>
                <a:spcPts val="0"/>
              </a:spcAft>
              <a:buFont typeface="Wingdings 3"/>
              <a:buChar char=""/>
              <a:defRPr/>
            </a:pPr>
            <a:r>
              <a:rPr lang="en-US" dirty="0" smtClean="0"/>
              <a:t>    </a:t>
            </a:r>
            <a:r>
              <a:rPr lang="zh-CN" altLang="en-US" dirty="0" smtClean="0"/>
              <a:t>利用系统自身的某个服务或者进程，将后门程序插入到其中，也是现在流行的一种后门技术。</a:t>
            </a:r>
            <a:r>
              <a:rPr lang="en-US" dirty="0" smtClean="0"/>
              <a:t>  </a:t>
            </a:r>
            <a:r>
              <a:rPr lang="zh-CN" altLang="en-US" dirty="0" smtClean="0"/>
              <a:t>什么是典型的“线程插入”后门？这种后门在运行时没有进程，所有网络操作均插入到其他应用程序的进程中完成。也就是说，即使受控端安装的防火墙拥有“应用程序访问权限”的功能，也不能对这样的后门进行有效的警告和拦截，也就使受侵者的防火墙形同虚设了。这种后门是现在非常主流的一种，查杀比较困难。</a:t>
            </a:r>
          </a:p>
          <a:p>
            <a:pPr marL="365760" indent="-256032" fontAlgn="auto">
              <a:spcAft>
                <a:spcPts val="0"/>
              </a:spcAft>
              <a:buFont typeface="Wingdings 3"/>
              <a:buChar char=""/>
              <a:defRPr/>
            </a:pPr>
            <a:endParaRPr lang="zh-CN" altLang="en-US" dirty="0"/>
          </a:p>
        </p:txBody>
      </p:sp>
      <p:sp>
        <p:nvSpPr>
          <p:cNvPr id="3" name="标题 2"/>
          <p:cNvSpPr>
            <a:spLocks noGrp="1"/>
          </p:cNvSpPr>
          <p:nvPr>
            <p:ph type="title"/>
          </p:nvPr>
        </p:nvSpPr>
        <p:spPr/>
        <p:txBody>
          <a:bodyPr/>
          <a:lstStyle/>
          <a:p>
            <a:pPr fontAlgn="auto">
              <a:spcAft>
                <a:spcPts val="0"/>
              </a:spcAft>
              <a:defRPr/>
            </a:pPr>
            <a:r>
              <a:rPr lang="zh-CN" altLang="en-US" dirty="0" smtClean="0"/>
              <a:t> 留网络后门的方法</a:t>
            </a:r>
            <a:endParaRPr lang="zh-CN" altLang="en-US" dirty="0"/>
          </a:p>
        </p:txBody>
      </p:sp>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lnSpcReduction="10000"/>
          </a:bodyPr>
          <a:lstStyle/>
          <a:p>
            <a:pPr marL="365760" indent="-256032" fontAlgn="auto">
              <a:spcAft>
                <a:spcPts val="0"/>
              </a:spcAft>
              <a:buFont typeface="Wingdings 3"/>
              <a:buChar char=""/>
              <a:defRPr/>
            </a:pPr>
            <a:r>
              <a:rPr lang="en-US" dirty="0" smtClean="0"/>
              <a:t>3</a:t>
            </a:r>
            <a:r>
              <a:rPr lang="zh-CN" altLang="en-US" dirty="0" smtClean="0"/>
              <a:t>．扩展后门</a:t>
            </a:r>
          </a:p>
          <a:p>
            <a:pPr marL="365760" indent="-256032" fontAlgn="auto">
              <a:spcAft>
                <a:spcPts val="0"/>
              </a:spcAft>
              <a:buFont typeface="Wingdings 3"/>
              <a:buChar char=""/>
              <a:defRPr/>
            </a:pPr>
            <a:r>
              <a:rPr lang="en-US" dirty="0" smtClean="0"/>
              <a:t>    </a:t>
            </a:r>
            <a:r>
              <a:rPr lang="zh-CN" altLang="en-US" dirty="0" smtClean="0"/>
              <a:t>所谓扩展是指在功能上有很大的提升，相对于普通的单一功能的后门有很强的使用性，这种后门本身就相当于一个小的安全工具包，能实现非常多的常见安全功能，适合新手使用。在普通意义上理解，可以看成是将非常多的功能集成到了后门里，让后门本身就可以实现很多的功能，方便直接控制肉鸡或者服务器，通常集成了文件上传／下载、系统用户检测、</a:t>
            </a:r>
            <a:r>
              <a:rPr lang="en-US" dirty="0" smtClean="0"/>
              <a:t>HTTP</a:t>
            </a:r>
            <a:r>
              <a:rPr lang="zh-CN" altLang="en-US" dirty="0" smtClean="0"/>
              <a:t>访问、终端安装、端口开放、启动／停止服务等功能，本身就是个小的工具包，功能很强大。</a:t>
            </a:r>
            <a:endParaRPr lang="zh-CN" altLang="en-US" dirty="0"/>
          </a:p>
        </p:txBody>
      </p:sp>
      <p:sp>
        <p:nvSpPr>
          <p:cNvPr id="3" name="标题 2"/>
          <p:cNvSpPr>
            <a:spLocks noGrp="1"/>
          </p:cNvSpPr>
          <p:nvPr>
            <p:ph type="title"/>
          </p:nvPr>
        </p:nvSpPr>
        <p:spPr/>
        <p:txBody>
          <a:bodyPr/>
          <a:lstStyle/>
          <a:p>
            <a:pPr fontAlgn="auto">
              <a:spcAft>
                <a:spcPts val="0"/>
              </a:spcAft>
              <a:defRPr/>
            </a:pPr>
            <a:r>
              <a:rPr lang="zh-CN" altLang="en-US" dirty="0" smtClean="0"/>
              <a:t> 留网络后门的方法</a:t>
            </a:r>
            <a:endParaRPr lang="zh-CN" altLang="en-US" dirty="0"/>
          </a:p>
        </p:txBody>
      </p:sp>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1" name="内容占位符 1"/>
          <p:cNvSpPr>
            <a:spLocks noGrp="1"/>
          </p:cNvSpPr>
          <p:nvPr>
            <p:ph idx="1"/>
          </p:nvPr>
        </p:nvSpPr>
        <p:spPr/>
        <p:txBody>
          <a:bodyPr/>
          <a:lstStyle/>
          <a:p>
            <a:r>
              <a:rPr lang="en-US" altLang="zh-CN" smtClean="0"/>
              <a:t>4</a:t>
            </a:r>
            <a:r>
              <a:rPr lang="zh-CN" altLang="en-US" smtClean="0"/>
              <a:t>．</a:t>
            </a:r>
            <a:r>
              <a:rPr lang="en-US" altLang="zh-CN" smtClean="0"/>
              <a:t>C/S</a:t>
            </a:r>
            <a:r>
              <a:rPr lang="zh-CN" altLang="en-US" smtClean="0"/>
              <a:t>后门</a:t>
            </a:r>
          </a:p>
          <a:p>
            <a:r>
              <a:rPr lang="en-US" altLang="zh-CN" smtClean="0"/>
              <a:t>C/S</a:t>
            </a:r>
            <a:r>
              <a:rPr lang="zh-CN" altLang="en-US" smtClean="0"/>
              <a:t>后门有和传统的木马程序类似的控制手法，采用“客户端</a:t>
            </a:r>
            <a:r>
              <a:rPr lang="en-US" altLang="zh-CN" smtClean="0"/>
              <a:t>/</a:t>
            </a:r>
            <a:r>
              <a:rPr lang="zh-CN" altLang="en-US" smtClean="0"/>
              <a:t>服务器”的控制方式，通过某种特定的访问方式来启动后门进而控制服务器。</a:t>
            </a:r>
          </a:p>
          <a:p>
            <a:r>
              <a:rPr lang="zh-CN" altLang="en-US" smtClean="0"/>
              <a:t>传统的木马程序常常使用</a:t>
            </a:r>
            <a:r>
              <a:rPr lang="en-US" altLang="zh-CN" smtClean="0"/>
              <a:t>C</a:t>
            </a:r>
            <a:r>
              <a:rPr lang="zh-CN" altLang="en-US" smtClean="0"/>
              <a:t>／</a:t>
            </a:r>
            <a:r>
              <a:rPr lang="en-US" altLang="zh-CN" smtClean="0"/>
              <a:t>S</a:t>
            </a:r>
            <a:r>
              <a:rPr lang="zh-CN" altLang="en-US" smtClean="0"/>
              <a:t>构架，这样的构架很方便控制，同时对后门个性化有一定的作用，这方面分类比较模糊，很多后门可以归结到此类木马中。</a:t>
            </a:r>
          </a:p>
          <a:p>
            <a:endParaRPr lang="zh-CN" altLang="en-US" smtClean="0"/>
          </a:p>
        </p:txBody>
      </p:sp>
      <p:sp>
        <p:nvSpPr>
          <p:cNvPr id="3" name="标题 2"/>
          <p:cNvSpPr>
            <a:spLocks noGrp="1"/>
          </p:cNvSpPr>
          <p:nvPr>
            <p:ph type="title"/>
          </p:nvPr>
        </p:nvSpPr>
        <p:spPr/>
        <p:txBody>
          <a:bodyPr/>
          <a:lstStyle/>
          <a:p>
            <a:pPr fontAlgn="auto">
              <a:spcAft>
                <a:spcPts val="0"/>
              </a:spcAft>
              <a:defRPr/>
            </a:pPr>
            <a:r>
              <a:rPr lang="zh-CN" altLang="en-US" dirty="0" smtClean="0"/>
              <a:t> 留网络后门的方法</a:t>
            </a:r>
            <a:endParaRPr lang="zh-CN" altLang="en-US" dirty="0"/>
          </a:p>
        </p:txBody>
      </p:sp>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fontAlgn="auto">
              <a:spcAft>
                <a:spcPts val="0"/>
              </a:spcAft>
              <a:defRPr/>
            </a:pPr>
            <a:endParaRPr lang="zh-CN" altLang="en-US"/>
          </a:p>
        </p:txBody>
      </p:sp>
      <p:sp>
        <p:nvSpPr>
          <p:cNvPr id="149506" name="Rectangle 3"/>
          <p:cNvSpPr>
            <a:spLocks noGrp="1"/>
          </p:cNvSpPr>
          <p:nvPr>
            <p:ph idx="1"/>
          </p:nvPr>
        </p:nvSpPr>
        <p:spPr/>
        <p:txBody>
          <a:bodyPr/>
          <a:lstStyle/>
          <a:p>
            <a:endParaRPr lang="zh-CN" altLang="en-US" smtClean="0"/>
          </a:p>
          <a:p>
            <a:endParaRPr lang="zh-CN" altLang="en-US" smtClean="0"/>
          </a:p>
          <a:p>
            <a:pPr algn="ctr"/>
            <a:r>
              <a:rPr lang="zh-CN" altLang="en-US" sz="6600" b="1" smtClean="0"/>
              <a:t>本章结束</a:t>
            </a:r>
          </a:p>
        </p:txBody>
      </p:sp>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29" name="内容占位符 1"/>
          <p:cNvSpPr>
            <a:spLocks noGrp="1"/>
          </p:cNvSpPr>
          <p:nvPr>
            <p:ph idx="1"/>
          </p:nvPr>
        </p:nvSpPr>
        <p:spPr/>
        <p:txBody>
          <a:bodyPr/>
          <a:lstStyle/>
          <a:p>
            <a:endParaRPr lang="zh-CN" altLang="en-US" smtClean="0"/>
          </a:p>
        </p:txBody>
      </p:sp>
      <p:sp>
        <p:nvSpPr>
          <p:cNvPr id="3" name="标题 2"/>
          <p:cNvSpPr>
            <a:spLocks noGrp="1"/>
          </p:cNvSpPr>
          <p:nvPr>
            <p:ph type="title"/>
          </p:nvPr>
        </p:nvSpPr>
        <p:spPr/>
        <p:txBody>
          <a:bodyPr/>
          <a:lstStyle/>
          <a:p>
            <a:pPr fontAlgn="auto">
              <a:spcAft>
                <a:spcPts val="0"/>
              </a:spcAft>
              <a:defRPr/>
            </a:pPr>
            <a:endParaRPr lang="zh-CN" altLang="en-US"/>
          </a:p>
        </p:txBody>
      </p:sp>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3" name="内容占位符 1"/>
          <p:cNvSpPr>
            <a:spLocks noGrp="1"/>
          </p:cNvSpPr>
          <p:nvPr>
            <p:ph idx="1"/>
          </p:nvPr>
        </p:nvSpPr>
        <p:spPr/>
        <p:txBody>
          <a:bodyPr/>
          <a:lstStyle/>
          <a:p>
            <a:endParaRPr lang="zh-CN" altLang="en-US" smtClean="0"/>
          </a:p>
        </p:txBody>
      </p:sp>
      <p:sp>
        <p:nvSpPr>
          <p:cNvPr id="3" name="标题 2"/>
          <p:cNvSpPr>
            <a:spLocks noGrp="1"/>
          </p:cNvSpPr>
          <p:nvPr>
            <p:ph type="title"/>
          </p:nvPr>
        </p:nvSpPr>
        <p:spPr/>
        <p:txBody>
          <a:bodyPr/>
          <a:lstStyle/>
          <a:p>
            <a:pPr fontAlgn="auto">
              <a:spcAft>
                <a:spcPts val="0"/>
              </a:spcAft>
              <a:defRPr/>
            </a:pPr>
            <a:endParaRPr lang="zh-CN" alt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a:bodyPr>
          <a:lstStyle/>
          <a:p>
            <a:pPr marL="365760" indent="-256032" fontAlgn="auto">
              <a:spcAft>
                <a:spcPts val="0"/>
              </a:spcAft>
              <a:buFont typeface="Wingdings 3"/>
              <a:buChar char=""/>
              <a:defRPr/>
            </a:pPr>
            <a:r>
              <a:rPr lang="en-US" dirty="0" smtClean="0"/>
              <a:t> 6</a:t>
            </a:r>
            <a:r>
              <a:rPr lang="zh-CN" altLang="en-US" dirty="0" smtClean="0"/>
              <a:t>．寻找系统漏洞</a:t>
            </a:r>
          </a:p>
          <a:p>
            <a:pPr marL="365760" indent="-256032" fontAlgn="auto">
              <a:spcAft>
                <a:spcPts val="0"/>
              </a:spcAft>
              <a:buFont typeface="Wingdings 3"/>
              <a:buChar char=""/>
              <a:defRPr/>
            </a:pPr>
            <a:r>
              <a:rPr lang="en-US" dirty="0" smtClean="0"/>
              <a:t>    </a:t>
            </a:r>
            <a:r>
              <a:rPr lang="zh-CN" altLang="en-US" dirty="0" smtClean="0"/>
              <a:t>许多系统都有这样那样的安全漏洞</a:t>
            </a:r>
            <a:r>
              <a:rPr lang="en-US" dirty="0" smtClean="0"/>
              <a:t>(Bugs)</a:t>
            </a:r>
            <a:r>
              <a:rPr lang="zh-CN" altLang="en-US" dirty="0" smtClean="0"/>
              <a:t>，其中某些是操作系统或应用软件本身具有的，如</a:t>
            </a:r>
            <a:r>
              <a:rPr lang="en-US" dirty="0" err="1" smtClean="0"/>
              <a:t>Sendmail</a:t>
            </a:r>
            <a:r>
              <a:rPr lang="zh-CN" altLang="en-US" dirty="0" smtClean="0"/>
              <a:t>漏洞、</a:t>
            </a:r>
            <a:r>
              <a:rPr lang="en-US" dirty="0" smtClean="0"/>
              <a:t>Windows 98</a:t>
            </a:r>
            <a:r>
              <a:rPr lang="zh-CN" altLang="en-US" dirty="0" smtClean="0"/>
              <a:t>中的共享目录密码验证漏洞和</a:t>
            </a:r>
            <a:r>
              <a:rPr lang="en-US" dirty="0" smtClean="0"/>
              <a:t>IE5</a:t>
            </a:r>
            <a:r>
              <a:rPr lang="zh-CN" altLang="en-US" dirty="0" smtClean="0"/>
              <a:t>漏洞等，这些漏洞在补丁未被开发出来之前一般很难防御黑客的破坏，除非将网线拔掉；还有一些漏洞是由于系统管理员配置错误引起的，如在网络文件系统中，将目录和文件以可写的方式调出，将用户密码文件以明码方式存放在某一目录下，这都会给攻击者带来可乘之机，应及时加以修正。在以后的几节中，将陆续介绍几种主要的攻击技术。</a:t>
            </a:r>
          </a:p>
          <a:p>
            <a:pPr marL="365760" indent="-256032" fontAlgn="auto">
              <a:spcAft>
                <a:spcPts val="0"/>
              </a:spcAft>
              <a:buFont typeface="Wingdings 3"/>
              <a:buChar char=""/>
              <a:defRPr/>
            </a:pPr>
            <a:endParaRPr lang="zh-CN" altLang="en-US" dirty="0"/>
          </a:p>
        </p:txBody>
      </p:sp>
      <p:sp>
        <p:nvSpPr>
          <p:cNvPr id="3" name="标题 2"/>
          <p:cNvSpPr>
            <a:spLocks noGrp="1"/>
          </p:cNvSpPr>
          <p:nvPr>
            <p:ph type="title"/>
          </p:nvPr>
        </p:nvSpPr>
        <p:spPr/>
        <p:txBody>
          <a:bodyPr/>
          <a:lstStyle/>
          <a:p>
            <a:pPr fontAlgn="auto">
              <a:spcAft>
                <a:spcPts val="0"/>
              </a:spcAft>
              <a:defRPr/>
            </a:pPr>
            <a:r>
              <a:rPr lang="zh-CN" altLang="en-US" dirty="0" smtClean="0"/>
              <a:t>黑客攻击的主要方法</a:t>
            </a:r>
            <a:endParaRPr lang="zh-CN" alt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10000"/>
          </a:bodyPr>
          <a:lstStyle/>
          <a:p>
            <a:pPr marL="365760" indent="-256032" fontAlgn="auto">
              <a:spcAft>
                <a:spcPts val="0"/>
              </a:spcAft>
              <a:buFont typeface="Wingdings 3"/>
              <a:buChar char=""/>
              <a:defRPr/>
            </a:pPr>
            <a:r>
              <a:rPr lang="zh-CN" altLang="en-US" dirty="0" smtClean="0"/>
              <a:t> 从</a:t>
            </a:r>
            <a:r>
              <a:rPr lang="en-US" dirty="0" smtClean="0"/>
              <a:t>1988</a:t>
            </a:r>
            <a:r>
              <a:rPr lang="zh-CN" altLang="en-US" dirty="0" smtClean="0"/>
              <a:t>年开始，位于美国卡内基梅隆大学的</a:t>
            </a:r>
            <a:r>
              <a:rPr lang="en-US" dirty="0" smtClean="0"/>
              <a:t>CERT</a:t>
            </a:r>
            <a:r>
              <a:rPr lang="zh-CN" altLang="en-US" dirty="0" smtClean="0"/>
              <a:t>／</a:t>
            </a:r>
            <a:r>
              <a:rPr lang="en-US" dirty="0" smtClean="0"/>
              <a:t>CC(</a:t>
            </a:r>
            <a:r>
              <a:rPr lang="zh-CN" altLang="en-US" dirty="0" smtClean="0"/>
              <a:t>计算机紧急响应小组协调中心</a:t>
            </a:r>
            <a:r>
              <a:rPr lang="en-US" dirty="0" smtClean="0"/>
              <a:t>)</a:t>
            </a:r>
            <a:r>
              <a:rPr lang="zh-CN" altLang="en-US" dirty="0" smtClean="0"/>
              <a:t>就开始调查入侵者的活动。</a:t>
            </a:r>
            <a:r>
              <a:rPr lang="en-US" dirty="0" smtClean="0"/>
              <a:t>CERT</a:t>
            </a:r>
            <a:r>
              <a:rPr lang="zh-CN" altLang="en-US" dirty="0" smtClean="0"/>
              <a:t>／</a:t>
            </a:r>
            <a:r>
              <a:rPr lang="en-US" dirty="0" smtClean="0"/>
              <a:t>CC</a:t>
            </a:r>
            <a:r>
              <a:rPr lang="zh-CN" altLang="en-US" dirty="0" smtClean="0"/>
              <a:t>给出了一些关于最新入侵者攻击方式的趋势。</a:t>
            </a:r>
          </a:p>
          <a:p>
            <a:pPr marL="365760" indent="-256032" fontAlgn="auto">
              <a:spcAft>
                <a:spcPts val="0"/>
              </a:spcAft>
              <a:buFont typeface="Wingdings 3"/>
              <a:buChar char=""/>
              <a:defRPr/>
            </a:pPr>
            <a:r>
              <a:rPr lang="en-US" dirty="0" smtClean="0"/>
              <a:t>    1</a:t>
            </a:r>
            <a:r>
              <a:rPr lang="zh-CN" altLang="en-US" dirty="0" smtClean="0"/>
              <a:t>．攻击过程的自动化与攻击工具的快速更新</a:t>
            </a:r>
          </a:p>
          <a:p>
            <a:pPr marL="365760" indent="-256032" fontAlgn="auto">
              <a:spcAft>
                <a:spcPts val="0"/>
              </a:spcAft>
              <a:buFont typeface="Wingdings 3"/>
              <a:buChar char=""/>
              <a:defRPr/>
            </a:pPr>
            <a:r>
              <a:rPr lang="en-US" dirty="0" smtClean="0"/>
              <a:t>    </a:t>
            </a:r>
            <a:r>
              <a:rPr lang="zh-CN" altLang="en-US" dirty="0" smtClean="0"/>
              <a:t>攻击工具的自动化程度继续不断增强。自动化攻击涉及的四个阶段都发生了变化。</a:t>
            </a:r>
          </a:p>
          <a:p>
            <a:pPr marL="365760" indent="-256032" fontAlgn="auto">
              <a:spcAft>
                <a:spcPts val="0"/>
              </a:spcAft>
              <a:buFont typeface="Wingdings 3"/>
              <a:buChar char=""/>
              <a:defRPr/>
            </a:pPr>
            <a:r>
              <a:rPr lang="en-US" dirty="0" smtClean="0"/>
              <a:t>    </a:t>
            </a:r>
            <a:r>
              <a:rPr lang="zh-CN" altLang="en-US" dirty="0" smtClean="0"/>
              <a:t>（</a:t>
            </a:r>
            <a:r>
              <a:rPr lang="en-US" dirty="0" smtClean="0"/>
              <a:t>1</a:t>
            </a:r>
            <a:r>
              <a:rPr lang="zh-CN" altLang="en-US" dirty="0" smtClean="0"/>
              <a:t>）扫描潜在的受害者。</a:t>
            </a:r>
          </a:p>
          <a:p>
            <a:pPr marL="365760" indent="-256032" fontAlgn="auto">
              <a:spcAft>
                <a:spcPts val="0"/>
              </a:spcAft>
              <a:buFont typeface="Wingdings 3"/>
              <a:buChar char=""/>
              <a:defRPr/>
            </a:pPr>
            <a:r>
              <a:rPr lang="en-US" dirty="0" smtClean="0"/>
              <a:t>    </a:t>
            </a:r>
            <a:r>
              <a:rPr lang="zh-CN" altLang="en-US" dirty="0" smtClean="0"/>
              <a:t>（</a:t>
            </a:r>
            <a:r>
              <a:rPr lang="en-US" dirty="0" smtClean="0"/>
              <a:t>2</a:t>
            </a:r>
            <a:r>
              <a:rPr lang="zh-CN" altLang="en-US" dirty="0" smtClean="0"/>
              <a:t>）入侵具有漏洞的系统。</a:t>
            </a:r>
          </a:p>
          <a:p>
            <a:pPr marL="365760" indent="-256032" fontAlgn="auto">
              <a:spcAft>
                <a:spcPts val="0"/>
              </a:spcAft>
              <a:buFont typeface="Wingdings 3"/>
              <a:buChar char=""/>
              <a:defRPr/>
            </a:pPr>
            <a:r>
              <a:rPr lang="en-US" dirty="0" smtClean="0"/>
              <a:t>    </a:t>
            </a:r>
            <a:r>
              <a:rPr lang="zh-CN" altLang="en-US" dirty="0" smtClean="0"/>
              <a:t>（</a:t>
            </a:r>
            <a:r>
              <a:rPr lang="en-US" dirty="0" smtClean="0"/>
              <a:t>3</a:t>
            </a:r>
            <a:r>
              <a:rPr lang="zh-CN" altLang="en-US" dirty="0" smtClean="0"/>
              <a:t>）攻击扩散。</a:t>
            </a:r>
          </a:p>
          <a:p>
            <a:pPr marL="365760" indent="-256032" fontAlgn="auto">
              <a:spcAft>
                <a:spcPts val="0"/>
              </a:spcAft>
              <a:buFont typeface="Wingdings 3"/>
              <a:buChar char=""/>
              <a:defRPr/>
            </a:pPr>
            <a:r>
              <a:rPr lang="en-US" dirty="0" smtClean="0"/>
              <a:t>    </a:t>
            </a:r>
            <a:r>
              <a:rPr lang="zh-CN" altLang="en-US" dirty="0" smtClean="0"/>
              <a:t>（</a:t>
            </a:r>
            <a:r>
              <a:rPr lang="en-US" dirty="0" smtClean="0"/>
              <a:t>4</a:t>
            </a:r>
            <a:r>
              <a:rPr lang="zh-CN" altLang="en-US" dirty="0" smtClean="0"/>
              <a:t>）攻击工具的协同管理。</a:t>
            </a:r>
          </a:p>
          <a:p>
            <a:pPr marL="365760" indent="-256032" fontAlgn="auto">
              <a:spcAft>
                <a:spcPts val="0"/>
              </a:spcAft>
              <a:buFont typeface="Wingdings 3"/>
              <a:buChar char=""/>
              <a:defRPr/>
            </a:pPr>
            <a:endParaRPr lang="zh-CN" altLang="en-US" dirty="0"/>
          </a:p>
        </p:txBody>
      </p:sp>
      <p:sp>
        <p:nvSpPr>
          <p:cNvPr id="3" name="标题 2"/>
          <p:cNvSpPr>
            <a:spLocks noGrp="1"/>
          </p:cNvSpPr>
          <p:nvPr>
            <p:ph type="title"/>
          </p:nvPr>
        </p:nvSpPr>
        <p:spPr/>
        <p:txBody>
          <a:bodyPr/>
          <a:lstStyle/>
          <a:p>
            <a:pPr fontAlgn="auto">
              <a:spcAft>
                <a:spcPts val="0"/>
              </a:spcAft>
              <a:defRPr/>
            </a:pPr>
            <a:r>
              <a:rPr lang="zh-CN" altLang="en-US" dirty="0" smtClean="0"/>
              <a:t>黑客攻击的新趋势</a:t>
            </a:r>
            <a:endParaRPr lang="zh-CN" alt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内容占位符 1"/>
          <p:cNvSpPr>
            <a:spLocks noGrp="1"/>
          </p:cNvSpPr>
          <p:nvPr>
            <p:ph idx="1"/>
          </p:nvPr>
        </p:nvSpPr>
        <p:spPr/>
        <p:txBody>
          <a:bodyPr/>
          <a:lstStyle/>
          <a:p>
            <a:r>
              <a:rPr lang="zh-CN" altLang="en-US" smtClean="0"/>
              <a:t>　</a:t>
            </a:r>
            <a:r>
              <a:rPr lang="en-US" altLang="zh-CN" smtClean="0"/>
              <a:t>2</a:t>
            </a:r>
            <a:r>
              <a:rPr lang="zh-CN" altLang="en-US" smtClean="0"/>
              <a:t>．攻击工具复杂化</a:t>
            </a:r>
          </a:p>
          <a:p>
            <a:r>
              <a:rPr lang="en-US" altLang="zh-CN" smtClean="0"/>
              <a:t>  </a:t>
            </a:r>
            <a:r>
              <a:rPr lang="zh-CN" altLang="en-US" smtClean="0"/>
              <a:t>　攻击工具的编写者采用了比以前更加先进的技术。攻击工具的特征码越来越难以通过分析来发现，并且越来越难以通过基于特征码的检测系统发现，例如防病毒软件和入侵检测系统。当今攻击工具的</a:t>
            </a:r>
            <a:r>
              <a:rPr lang="en-US" altLang="zh-CN" smtClean="0"/>
              <a:t>3</a:t>
            </a:r>
            <a:r>
              <a:rPr lang="zh-CN" altLang="en-US" smtClean="0"/>
              <a:t>个重要特点是反检测功能、动态行为特点以及攻击工具的模块化。</a:t>
            </a:r>
          </a:p>
          <a:p>
            <a:r>
              <a:rPr lang="en-US" altLang="zh-CN" smtClean="0"/>
              <a:t>    </a:t>
            </a:r>
            <a:r>
              <a:rPr lang="zh-CN" altLang="en-US" smtClean="0"/>
              <a:t>（</a:t>
            </a:r>
            <a:r>
              <a:rPr lang="en-US" altLang="zh-CN" smtClean="0"/>
              <a:t>1</a:t>
            </a:r>
            <a:r>
              <a:rPr lang="zh-CN" altLang="en-US" smtClean="0"/>
              <a:t>）反检测。</a:t>
            </a:r>
          </a:p>
          <a:p>
            <a:r>
              <a:rPr lang="en-US" altLang="zh-CN" smtClean="0"/>
              <a:t>    </a:t>
            </a:r>
            <a:r>
              <a:rPr lang="zh-CN" altLang="en-US" smtClean="0"/>
              <a:t>（</a:t>
            </a:r>
            <a:r>
              <a:rPr lang="en-US" altLang="zh-CN" smtClean="0"/>
              <a:t>2</a:t>
            </a:r>
            <a:r>
              <a:rPr lang="zh-CN" altLang="en-US" smtClean="0"/>
              <a:t>）动态行为。</a:t>
            </a:r>
          </a:p>
          <a:p>
            <a:r>
              <a:rPr lang="en-US" altLang="zh-CN" smtClean="0"/>
              <a:t>    </a:t>
            </a:r>
            <a:r>
              <a:rPr lang="zh-CN" altLang="en-US" smtClean="0"/>
              <a:t>（</a:t>
            </a:r>
            <a:r>
              <a:rPr lang="en-US" altLang="zh-CN" smtClean="0"/>
              <a:t>3</a:t>
            </a:r>
            <a:r>
              <a:rPr lang="zh-CN" altLang="en-US" smtClean="0"/>
              <a:t>）攻击工具的模块化和标准化。</a:t>
            </a:r>
          </a:p>
          <a:p>
            <a:endParaRPr lang="zh-CN" altLang="en-US" smtClean="0"/>
          </a:p>
        </p:txBody>
      </p:sp>
      <p:sp>
        <p:nvSpPr>
          <p:cNvPr id="3" name="标题 2"/>
          <p:cNvSpPr>
            <a:spLocks noGrp="1"/>
          </p:cNvSpPr>
          <p:nvPr>
            <p:ph type="title"/>
          </p:nvPr>
        </p:nvSpPr>
        <p:spPr/>
        <p:txBody>
          <a:bodyPr/>
          <a:lstStyle/>
          <a:p>
            <a:pPr fontAlgn="auto">
              <a:spcAft>
                <a:spcPts val="0"/>
              </a:spcAft>
              <a:defRPr/>
            </a:pPr>
            <a:r>
              <a:rPr lang="zh-CN" altLang="en-US" dirty="0" smtClean="0"/>
              <a:t>黑客攻击的新趋势</a:t>
            </a:r>
            <a:endParaRPr lang="zh-CN" alt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lnSpcReduction="10000"/>
          </a:bodyPr>
          <a:lstStyle/>
          <a:p>
            <a:pPr marL="365760" indent="-256032" fontAlgn="auto">
              <a:spcAft>
                <a:spcPts val="0"/>
              </a:spcAft>
              <a:buFont typeface="Wingdings 3"/>
              <a:buChar char=""/>
              <a:defRPr/>
            </a:pPr>
            <a:r>
              <a:rPr lang="en-US" dirty="0" smtClean="0"/>
              <a:t>3</a:t>
            </a:r>
            <a:r>
              <a:rPr lang="zh-CN" altLang="en-US" dirty="0" smtClean="0"/>
              <a:t>．漏洞发现得更快</a:t>
            </a:r>
          </a:p>
          <a:p>
            <a:pPr marL="365760" indent="-256032" fontAlgn="auto">
              <a:spcAft>
                <a:spcPts val="0"/>
              </a:spcAft>
              <a:buFont typeface="Wingdings 3"/>
              <a:buChar char=""/>
              <a:defRPr/>
            </a:pPr>
            <a:r>
              <a:rPr lang="en-US" dirty="0" smtClean="0"/>
              <a:t>  </a:t>
            </a:r>
            <a:r>
              <a:rPr lang="zh-CN" altLang="en-US" dirty="0" smtClean="0"/>
              <a:t>　每一年报告给</a:t>
            </a:r>
            <a:r>
              <a:rPr lang="en-US" dirty="0" smtClean="0"/>
              <a:t>CERT</a:t>
            </a:r>
            <a:r>
              <a:rPr lang="zh-CN" altLang="en-US" dirty="0" smtClean="0"/>
              <a:t>／</a:t>
            </a:r>
            <a:r>
              <a:rPr lang="en-US" dirty="0" smtClean="0"/>
              <a:t>CC</a:t>
            </a:r>
            <a:r>
              <a:rPr lang="zh-CN" altLang="en-US" dirty="0" smtClean="0"/>
              <a:t>的漏洞数量都成倍增长。</a:t>
            </a:r>
            <a:r>
              <a:rPr lang="en-US" dirty="0" smtClean="0"/>
              <a:t>CERT</a:t>
            </a:r>
            <a:r>
              <a:rPr lang="zh-CN" altLang="en-US" dirty="0" smtClean="0"/>
              <a:t>／</a:t>
            </a:r>
            <a:r>
              <a:rPr lang="en-US" dirty="0" smtClean="0"/>
              <a:t>CC</a:t>
            </a:r>
            <a:r>
              <a:rPr lang="zh-CN" altLang="en-US" dirty="0" smtClean="0"/>
              <a:t>公布的漏洞数据</a:t>
            </a:r>
            <a:r>
              <a:rPr lang="en-US" dirty="0" smtClean="0"/>
              <a:t>2000</a:t>
            </a:r>
            <a:r>
              <a:rPr lang="zh-CN" altLang="en-US" dirty="0" smtClean="0"/>
              <a:t>年为</a:t>
            </a:r>
            <a:r>
              <a:rPr lang="en-US" dirty="0" smtClean="0"/>
              <a:t>1090</a:t>
            </a:r>
            <a:r>
              <a:rPr lang="zh-CN" altLang="en-US" dirty="0" smtClean="0"/>
              <a:t>个，</a:t>
            </a:r>
            <a:r>
              <a:rPr lang="en-US" dirty="0" smtClean="0"/>
              <a:t>2001</a:t>
            </a:r>
            <a:r>
              <a:rPr lang="zh-CN" altLang="en-US" dirty="0" smtClean="0"/>
              <a:t>年为</a:t>
            </a:r>
            <a:r>
              <a:rPr lang="en-US" dirty="0" smtClean="0"/>
              <a:t>2437</a:t>
            </a:r>
            <a:r>
              <a:rPr lang="zh-CN" altLang="en-US" dirty="0" smtClean="0"/>
              <a:t>个，</a:t>
            </a:r>
            <a:r>
              <a:rPr lang="en-US" dirty="0" smtClean="0"/>
              <a:t>2002</a:t>
            </a:r>
            <a:r>
              <a:rPr lang="zh-CN" altLang="en-US" dirty="0" smtClean="0"/>
              <a:t>年已经增加至</a:t>
            </a:r>
            <a:r>
              <a:rPr lang="en-US" dirty="0" smtClean="0"/>
              <a:t>4129</a:t>
            </a:r>
            <a:r>
              <a:rPr lang="zh-CN" altLang="en-US" dirty="0" smtClean="0"/>
              <a:t>个，就是说每天都有十几个新的漏洞被发现。可以想象，对于管理员来说想要跟上补丁的步伐是很困难的。而且，入侵者往往能够在软件厂商修补这些漏洞之前首先发现这些漏洞。随着发现漏洞的工具的自动化，留给用户打补丁的时间越来越短。尤其是缓冲区溢出类型的漏洞，其危害性非常大而又无处不在，是计算机安全的最大威胁。</a:t>
            </a:r>
            <a:endParaRPr lang="zh-CN" altLang="en-US" dirty="0"/>
          </a:p>
        </p:txBody>
      </p:sp>
      <p:sp>
        <p:nvSpPr>
          <p:cNvPr id="3" name="标题 2"/>
          <p:cNvSpPr>
            <a:spLocks noGrp="1"/>
          </p:cNvSpPr>
          <p:nvPr>
            <p:ph type="title"/>
          </p:nvPr>
        </p:nvSpPr>
        <p:spPr/>
        <p:txBody>
          <a:bodyPr/>
          <a:lstStyle/>
          <a:p>
            <a:pPr fontAlgn="auto">
              <a:spcAft>
                <a:spcPts val="0"/>
              </a:spcAft>
              <a:defRPr/>
            </a:pPr>
            <a:endParaRPr lang="zh-CN" alt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内容占位符 1"/>
          <p:cNvSpPr>
            <a:spLocks noGrp="1"/>
          </p:cNvSpPr>
          <p:nvPr>
            <p:ph idx="1"/>
          </p:nvPr>
        </p:nvSpPr>
        <p:spPr/>
        <p:txBody>
          <a:bodyPr/>
          <a:lstStyle/>
          <a:p>
            <a:r>
              <a:rPr lang="zh-CN" altLang="en-US" smtClean="0"/>
              <a:t>在</a:t>
            </a:r>
            <a:r>
              <a:rPr lang="en-US" altLang="zh-CN" smtClean="0"/>
              <a:t>Internet</a:t>
            </a:r>
            <a:r>
              <a:rPr lang="zh-CN" altLang="en-US" smtClean="0"/>
              <a:t>安全领域，扫描器是常用攻击工具之一。许多网络入侵是从扫描开始的。利用扫描器能够找出目标主机的各种安全漏洞，尽管其中的一些漏洞早巳公布于众，但在许多系统中仍然存在，于是给了外部入侵以可乘之机。扫描器是一种自动检测远程或本地主机安全性弱点的程序。通过使用扫描器，我们可以自动发现系统的安全缺陷。</a:t>
            </a:r>
          </a:p>
          <a:p>
            <a:endParaRPr lang="zh-CN" altLang="en-US" smtClean="0"/>
          </a:p>
        </p:txBody>
      </p:sp>
      <p:sp>
        <p:nvSpPr>
          <p:cNvPr id="3" name="标题 2"/>
          <p:cNvSpPr>
            <a:spLocks noGrp="1"/>
          </p:cNvSpPr>
          <p:nvPr>
            <p:ph type="title"/>
          </p:nvPr>
        </p:nvSpPr>
        <p:spPr/>
        <p:txBody>
          <a:bodyPr>
            <a:normAutofit fontScale="90000"/>
          </a:bodyPr>
          <a:lstStyle/>
          <a:p>
            <a:pPr fontAlgn="auto">
              <a:spcAft>
                <a:spcPts val="0"/>
              </a:spcAft>
              <a:defRPr/>
            </a:pPr>
            <a:r>
              <a:rPr lang="zh-CN" altLang="en-US" dirty="0" smtClean="0"/>
              <a:t>网络扫描技术</a:t>
            </a:r>
            <a:br>
              <a:rPr lang="zh-CN" altLang="en-US" dirty="0" smtClean="0"/>
            </a:br>
            <a:endParaRPr lang="zh-CN" alt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内容占位符 1"/>
          <p:cNvSpPr>
            <a:spLocks noGrp="1"/>
          </p:cNvSpPr>
          <p:nvPr>
            <p:ph idx="1"/>
          </p:nvPr>
        </p:nvSpPr>
        <p:spPr/>
        <p:txBody>
          <a:bodyPr/>
          <a:lstStyle/>
          <a:p>
            <a:r>
              <a:rPr lang="zh-CN" altLang="en-US" smtClean="0"/>
              <a:t>许多的</a:t>
            </a:r>
            <a:r>
              <a:rPr lang="en-US" altLang="zh-CN" smtClean="0"/>
              <a:t>TCP</a:t>
            </a:r>
            <a:r>
              <a:rPr lang="zh-CN" altLang="en-US" smtClean="0"/>
              <a:t>／</a:t>
            </a:r>
            <a:r>
              <a:rPr lang="en-US" altLang="zh-CN" smtClean="0"/>
              <a:t>IP</a:t>
            </a:r>
            <a:r>
              <a:rPr lang="zh-CN" altLang="en-US" smtClean="0"/>
              <a:t>程序都可以通过网络启动的客户／服务器结构。服务器上运行着一个守护进程，当客户有请求到达服务器时，服务器就启动一个服务进程与其进行通信。常用的</a:t>
            </a:r>
            <a:r>
              <a:rPr lang="en-US" altLang="zh-CN" smtClean="0"/>
              <a:t>Internet</a:t>
            </a:r>
            <a:r>
              <a:rPr lang="zh-CN" altLang="en-US" smtClean="0"/>
              <a:t>应用所使用的端口如下：</a:t>
            </a:r>
            <a:r>
              <a:rPr lang="en-US" altLang="zh-CN" smtClean="0"/>
              <a:t>HTTP</a:t>
            </a:r>
            <a:r>
              <a:rPr lang="zh-CN" altLang="en-US" smtClean="0"/>
              <a:t>：</a:t>
            </a:r>
            <a:r>
              <a:rPr lang="en-US" altLang="zh-CN" smtClean="0"/>
              <a:t>80</a:t>
            </a:r>
            <a:r>
              <a:rPr lang="zh-CN" altLang="en-US" smtClean="0"/>
              <a:t>，</a:t>
            </a:r>
            <a:r>
              <a:rPr lang="en-US" altLang="zh-CN" smtClean="0"/>
              <a:t>FTP</a:t>
            </a:r>
            <a:r>
              <a:rPr lang="zh-CN" altLang="en-US" smtClean="0"/>
              <a:t>：</a:t>
            </a:r>
            <a:r>
              <a:rPr lang="en-US" altLang="zh-CN" smtClean="0"/>
              <a:t>21</a:t>
            </a:r>
            <a:r>
              <a:rPr lang="zh-CN" altLang="en-US" smtClean="0"/>
              <a:t>，</a:t>
            </a:r>
            <a:r>
              <a:rPr lang="en-US" altLang="zh-CN" smtClean="0"/>
              <a:t>Telnet</a:t>
            </a:r>
            <a:r>
              <a:rPr lang="zh-CN" altLang="en-US" smtClean="0"/>
              <a:t>：</a:t>
            </a:r>
            <a:r>
              <a:rPr lang="en-US" altLang="zh-CN" smtClean="0"/>
              <a:t>23</a:t>
            </a:r>
            <a:r>
              <a:rPr lang="zh-CN" altLang="en-US" smtClean="0"/>
              <a:t>，</a:t>
            </a:r>
            <a:r>
              <a:rPr lang="en-US" altLang="zh-CN" smtClean="0"/>
              <a:t>SMTP</a:t>
            </a:r>
            <a:r>
              <a:rPr lang="zh-CN" altLang="en-US" smtClean="0"/>
              <a:t>：</a:t>
            </a:r>
            <a:r>
              <a:rPr lang="en-US" altLang="zh-CN" smtClean="0"/>
              <a:t>25</a:t>
            </a:r>
            <a:r>
              <a:rPr lang="zh-CN" altLang="en-US" smtClean="0"/>
              <a:t>，</a:t>
            </a:r>
            <a:r>
              <a:rPr lang="en-US" altLang="zh-CN" smtClean="0"/>
              <a:t>DNS</a:t>
            </a:r>
            <a:r>
              <a:rPr lang="zh-CN" altLang="en-US" smtClean="0"/>
              <a:t>：</a:t>
            </a:r>
            <a:r>
              <a:rPr lang="en-US" altLang="zh-CN" smtClean="0"/>
              <a:t>53</a:t>
            </a:r>
            <a:r>
              <a:rPr lang="zh-CN" altLang="en-US" smtClean="0"/>
              <a:t>，</a:t>
            </a:r>
            <a:r>
              <a:rPr lang="en-US" altLang="zh-CN" smtClean="0"/>
              <a:t>SNMP</a:t>
            </a:r>
            <a:r>
              <a:rPr lang="zh-CN" altLang="en-US" smtClean="0"/>
              <a:t>：</a:t>
            </a:r>
            <a:r>
              <a:rPr lang="en-US" altLang="zh-CN" smtClean="0"/>
              <a:t>169</a:t>
            </a:r>
            <a:r>
              <a:rPr lang="zh-CN" altLang="en-US" smtClean="0"/>
              <a:t>。这类服务也可以绑定到其他端口，但一般都使用指定端口，它们被称为周知端口或公认端口。</a:t>
            </a:r>
          </a:p>
        </p:txBody>
      </p:sp>
      <p:sp>
        <p:nvSpPr>
          <p:cNvPr id="3" name="标题 2"/>
          <p:cNvSpPr>
            <a:spLocks noGrp="1"/>
          </p:cNvSpPr>
          <p:nvPr>
            <p:ph type="title"/>
          </p:nvPr>
        </p:nvSpPr>
        <p:spPr/>
        <p:txBody>
          <a:bodyPr/>
          <a:lstStyle/>
          <a:p>
            <a:pPr fontAlgn="auto">
              <a:spcAft>
                <a:spcPts val="0"/>
              </a:spcAft>
              <a:defRPr/>
            </a:pPr>
            <a:r>
              <a:rPr lang="zh-CN" altLang="en-US" dirty="0" smtClean="0"/>
              <a:t>端口与服务</a:t>
            </a:r>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内容占位符 1"/>
          <p:cNvSpPr>
            <a:spLocks noGrp="1"/>
          </p:cNvSpPr>
          <p:nvPr>
            <p:ph idx="1"/>
          </p:nvPr>
        </p:nvSpPr>
        <p:spPr/>
        <p:txBody>
          <a:bodyPr/>
          <a:lstStyle/>
          <a:p>
            <a:r>
              <a:rPr lang="zh-CN" altLang="en-US" smtClean="0"/>
              <a:t>黑客攻击的基本步骤和主要的攻击方法</a:t>
            </a:r>
          </a:p>
          <a:p>
            <a:r>
              <a:rPr lang="zh-CN" altLang="en-US" smtClean="0"/>
              <a:t>网络扫描与网络监听技术</a:t>
            </a:r>
          </a:p>
          <a:p>
            <a:r>
              <a:rPr lang="en-US" altLang="zh-CN" smtClean="0"/>
              <a:t>ARP</a:t>
            </a:r>
            <a:r>
              <a:rPr lang="zh-CN" altLang="en-US" smtClean="0"/>
              <a:t>欺骗、</a:t>
            </a:r>
            <a:r>
              <a:rPr lang="en-US" altLang="zh-CN" smtClean="0"/>
              <a:t>DOS</a:t>
            </a:r>
            <a:r>
              <a:rPr lang="zh-CN" altLang="en-US" smtClean="0"/>
              <a:t>攻击、缓冲区溢出、</a:t>
            </a:r>
            <a:r>
              <a:rPr lang="en-US" altLang="zh-CN" smtClean="0"/>
              <a:t>IP</a:t>
            </a:r>
            <a:r>
              <a:rPr lang="zh-CN" altLang="en-US" smtClean="0"/>
              <a:t>欺骗、</a:t>
            </a:r>
            <a:r>
              <a:rPr lang="en-US" altLang="zh-CN" smtClean="0"/>
              <a:t>DNS</a:t>
            </a:r>
            <a:r>
              <a:rPr lang="zh-CN" altLang="en-US" smtClean="0"/>
              <a:t>欺骗等主要攻击技术</a:t>
            </a:r>
          </a:p>
          <a:p>
            <a:r>
              <a:rPr lang="zh-CN" altLang="en-US" smtClean="0"/>
              <a:t>在网络中隐藏真实</a:t>
            </a:r>
            <a:r>
              <a:rPr lang="en-US" altLang="zh-CN" smtClean="0"/>
              <a:t>IP</a:t>
            </a:r>
            <a:r>
              <a:rPr lang="zh-CN" altLang="en-US" smtClean="0"/>
              <a:t>地址的网络隐身技术</a:t>
            </a:r>
          </a:p>
          <a:p>
            <a:endParaRPr lang="zh-CN" altLang="en-US" smtClean="0"/>
          </a:p>
          <a:p>
            <a:endParaRPr lang="zh-CN" altLang="en-US" smtClean="0"/>
          </a:p>
        </p:txBody>
      </p:sp>
      <p:sp>
        <p:nvSpPr>
          <p:cNvPr id="3" name="标题 2"/>
          <p:cNvSpPr>
            <a:spLocks noGrp="1"/>
          </p:cNvSpPr>
          <p:nvPr>
            <p:ph type="title"/>
          </p:nvPr>
        </p:nvSpPr>
        <p:spPr/>
        <p:txBody>
          <a:bodyPr/>
          <a:lstStyle/>
          <a:p>
            <a:pPr fontAlgn="auto">
              <a:spcAft>
                <a:spcPts val="0"/>
              </a:spcAft>
              <a:defRPr/>
            </a:pPr>
            <a:r>
              <a:rPr lang="zh-CN" altLang="en-US" dirty="0" smtClean="0"/>
              <a:t>本章学习要点</a:t>
            </a:r>
            <a:endParaRPr lang="zh-CN" alt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内容占位符 1"/>
          <p:cNvSpPr>
            <a:spLocks noGrp="1"/>
          </p:cNvSpPr>
          <p:nvPr>
            <p:ph idx="1"/>
          </p:nvPr>
        </p:nvSpPr>
        <p:spPr/>
        <p:txBody>
          <a:bodyPr/>
          <a:lstStyle/>
          <a:p>
            <a:r>
              <a:rPr lang="zh-CN" altLang="en-US" smtClean="0"/>
              <a:t>    扫描器可以通过收集系统的信息来自动检测远程或本地主机安全性弱点的程序，通过使用扫描器，可以发现远程服务器的各种</a:t>
            </a:r>
            <a:r>
              <a:rPr lang="en-US" altLang="zh-CN" smtClean="0"/>
              <a:t>TCP</a:t>
            </a:r>
            <a:r>
              <a:rPr lang="zh-CN" altLang="en-US" smtClean="0"/>
              <a:t>端口的分配及提供的服务和它们的软件版本。这就能让黑客或管理员间接或直观地了解远程主机所存在的安全问题。</a:t>
            </a:r>
          </a:p>
          <a:p>
            <a:r>
              <a:rPr lang="zh-CN" altLang="en-US" smtClean="0"/>
              <a:t>    扫描器通过选用远程</a:t>
            </a:r>
            <a:r>
              <a:rPr lang="en-US" altLang="zh-CN" smtClean="0"/>
              <a:t>TCP</a:t>
            </a:r>
            <a:r>
              <a:rPr lang="zh-CN" altLang="en-US" smtClean="0"/>
              <a:t>／</a:t>
            </a:r>
            <a:r>
              <a:rPr lang="en-US" altLang="zh-CN" smtClean="0"/>
              <a:t>IP</a:t>
            </a:r>
            <a:r>
              <a:rPr lang="zh-CN" altLang="en-US" smtClean="0"/>
              <a:t>不同端口的服务，记录目标给予的回答。通过这种方法，可以搜集到很多关于目标主机的各种有用信息。</a:t>
            </a:r>
          </a:p>
        </p:txBody>
      </p:sp>
      <p:sp>
        <p:nvSpPr>
          <p:cNvPr id="3" name="标题 2"/>
          <p:cNvSpPr>
            <a:spLocks noGrp="1"/>
          </p:cNvSpPr>
          <p:nvPr>
            <p:ph type="title"/>
          </p:nvPr>
        </p:nvSpPr>
        <p:spPr/>
        <p:txBody>
          <a:bodyPr/>
          <a:lstStyle/>
          <a:p>
            <a:pPr fontAlgn="auto">
              <a:spcAft>
                <a:spcPts val="0"/>
              </a:spcAft>
              <a:defRPr/>
            </a:pPr>
            <a:r>
              <a:rPr lang="zh-CN" altLang="en-US" dirty="0" smtClean="0"/>
              <a:t>扫描的目的 </a:t>
            </a:r>
            <a:endParaRPr lang="zh-CN" alt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内容占位符 1"/>
          <p:cNvSpPr>
            <a:spLocks noGrp="1"/>
          </p:cNvSpPr>
          <p:nvPr>
            <p:ph idx="1"/>
          </p:nvPr>
        </p:nvSpPr>
        <p:spPr/>
        <p:txBody>
          <a:bodyPr/>
          <a:lstStyle/>
          <a:p>
            <a:r>
              <a:rPr lang="zh-CN" altLang="en-US" smtClean="0"/>
              <a:t>尽管从技术的角度来看，主机系统和网络扫描器不尽相同，但是它们具有共同的特征。其相同之处就是扫描器的检测机制。</a:t>
            </a:r>
            <a:endParaRPr lang="en-US" altLang="zh-CN" smtClean="0"/>
          </a:p>
          <a:p>
            <a:r>
              <a:rPr lang="zh-CN" altLang="en-US" smtClean="0"/>
              <a:t>网络扫描器是通过连接远程</a:t>
            </a:r>
            <a:r>
              <a:rPr lang="en-US" altLang="zh-CN" smtClean="0"/>
              <a:t>TCP</a:t>
            </a:r>
            <a:r>
              <a:rPr lang="zh-CN" altLang="en-US" smtClean="0"/>
              <a:t>／</a:t>
            </a:r>
            <a:r>
              <a:rPr lang="en-US" altLang="zh-CN" smtClean="0"/>
              <a:t>IP</a:t>
            </a:r>
            <a:r>
              <a:rPr lang="zh-CN" altLang="en-US" smtClean="0"/>
              <a:t>不同的端口的服务，并记录目标给予的回答，就可以搜集到很多关于目标主机的各种有用的信息</a:t>
            </a:r>
            <a:r>
              <a:rPr lang="en-US" altLang="zh-CN" smtClean="0"/>
              <a:t>(</a:t>
            </a:r>
            <a:r>
              <a:rPr lang="zh-CN" altLang="en-US" smtClean="0"/>
              <a:t>如是否能用匿名登录访问</a:t>
            </a:r>
            <a:r>
              <a:rPr lang="en-US" altLang="zh-CN" smtClean="0"/>
              <a:t>FTP</a:t>
            </a:r>
            <a:r>
              <a:rPr lang="zh-CN" altLang="en-US" smtClean="0"/>
              <a:t>服务，是否有可写的</a:t>
            </a:r>
            <a:r>
              <a:rPr lang="en-US" altLang="zh-CN" smtClean="0"/>
              <a:t>FTP</a:t>
            </a:r>
            <a:r>
              <a:rPr lang="zh-CN" altLang="en-US" smtClean="0"/>
              <a:t>目录，是否能用</a:t>
            </a:r>
            <a:r>
              <a:rPr lang="en-US" altLang="zh-CN" smtClean="0"/>
              <a:t>Telnet</a:t>
            </a:r>
            <a:r>
              <a:rPr lang="zh-CN" altLang="en-US" smtClean="0"/>
              <a:t>，</a:t>
            </a:r>
            <a:r>
              <a:rPr lang="en-US" altLang="zh-CN" smtClean="0"/>
              <a:t>HTTP</a:t>
            </a:r>
            <a:r>
              <a:rPr lang="zh-CN" altLang="en-US" smtClean="0"/>
              <a:t>是用</a:t>
            </a:r>
            <a:r>
              <a:rPr lang="en-US" altLang="zh-CN" smtClean="0"/>
              <a:t>Root</a:t>
            </a:r>
            <a:r>
              <a:rPr lang="zh-CN" altLang="en-US" smtClean="0"/>
              <a:t>还是普通用户在运行</a:t>
            </a:r>
            <a:r>
              <a:rPr lang="en-US" altLang="zh-CN" smtClean="0"/>
              <a:t>)</a:t>
            </a:r>
            <a:r>
              <a:rPr lang="zh-CN" altLang="en-US" smtClean="0"/>
              <a:t>。</a:t>
            </a:r>
          </a:p>
          <a:p>
            <a:endParaRPr lang="zh-CN" altLang="en-US" smtClean="0"/>
          </a:p>
        </p:txBody>
      </p:sp>
      <p:sp>
        <p:nvSpPr>
          <p:cNvPr id="3" name="标题 2"/>
          <p:cNvSpPr>
            <a:spLocks noGrp="1"/>
          </p:cNvSpPr>
          <p:nvPr>
            <p:ph type="title"/>
          </p:nvPr>
        </p:nvSpPr>
        <p:spPr/>
        <p:txBody>
          <a:bodyPr>
            <a:normAutofit fontScale="90000"/>
          </a:bodyPr>
          <a:lstStyle/>
          <a:p>
            <a:pPr fontAlgn="auto">
              <a:spcAft>
                <a:spcPts val="0"/>
              </a:spcAft>
              <a:defRPr/>
            </a:pPr>
            <a:r>
              <a:rPr lang="zh-CN" altLang="en-US" dirty="0" smtClean="0"/>
              <a:t>扫描的原理</a:t>
            </a:r>
            <a:br>
              <a:rPr lang="zh-CN" altLang="en-US" dirty="0" smtClean="0"/>
            </a:br>
            <a:endParaRPr lang="zh-CN" alt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内容占位符 1"/>
          <p:cNvSpPr>
            <a:spLocks noGrp="1"/>
          </p:cNvSpPr>
          <p:nvPr>
            <p:ph idx="1"/>
          </p:nvPr>
        </p:nvSpPr>
        <p:spPr/>
        <p:txBody>
          <a:bodyPr/>
          <a:lstStyle/>
          <a:p>
            <a:r>
              <a:rPr lang="zh-CN" altLang="en-US" smtClean="0"/>
              <a:t>不同的扫描器检查不同的安全漏洞，按扫描对象来分，可以分为为主机扫描和漏洞扫描两类。</a:t>
            </a:r>
          </a:p>
          <a:p>
            <a:r>
              <a:rPr lang="zh-CN" altLang="en-US" smtClean="0"/>
              <a:t>（</a:t>
            </a:r>
            <a:r>
              <a:rPr lang="en-US" altLang="zh-CN" smtClean="0"/>
              <a:t>1</a:t>
            </a:r>
            <a:r>
              <a:rPr lang="zh-CN" altLang="en-US" smtClean="0"/>
              <a:t>）主机系统扫描器：主机系统扫描器用来扫描查找本地主机的安全漏洞，这些漏洞经常是错误的文件权限配置和默认账号。它检查扫描目标中可能包含的大量已知的漏洞，如果发现潜在的漏洞可能性，就报告给扫描者。这种扫描器的威胁性极大，因为黑客可以利用扫描到的结果直接进行攻击。</a:t>
            </a:r>
          </a:p>
        </p:txBody>
      </p:sp>
      <p:sp>
        <p:nvSpPr>
          <p:cNvPr id="3" name="标题 2"/>
          <p:cNvSpPr>
            <a:spLocks noGrp="1"/>
          </p:cNvSpPr>
          <p:nvPr>
            <p:ph type="title"/>
          </p:nvPr>
        </p:nvSpPr>
        <p:spPr/>
        <p:txBody>
          <a:bodyPr/>
          <a:lstStyle/>
          <a:p>
            <a:pPr fontAlgn="auto">
              <a:spcAft>
                <a:spcPts val="0"/>
              </a:spcAft>
              <a:defRPr/>
            </a:pPr>
            <a:r>
              <a:rPr lang="zh-CN" altLang="en-US" dirty="0" smtClean="0"/>
              <a:t>扫描器的分类</a:t>
            </a:r>
            <a:endParaRPr lang="zh-CN" alt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内容占位符 1"/>
          <p:cNvSpPr>
            <a:spLocks noGrp="1"/>
          </p:cNvSpPr>
          <p:nvPr>
            <p:ph idx="1"/>
          </p:nvPr>
        </p:nvSpPr>
        <p:spPr/>
        <p:txBody>
          <a:bodyPr/>
          <a:lstStyle/>
          <a:p>
            <a:r>
              <a:rPr lang="zh-CN" altLang="en-US" smtClean="0"/>
              <a:t>（</a:t>
            </a:r>
            <a:r>
              <a:rPr lang="en-US" altLang="zh-CN" smtClean="0"/>
              <a:t>2</a:t>
            </a:r>
            <a:r>
              <a:rPr lang="zh-CN" altLang="en-US" smtClean="0"/>
              <a:t>）网络扫描器：网络扫描器是通过检查可用的端口号和服务，查找远程攻击者所能利用的安全缺陷。端口扫描器只是单纯的用来扫描目标机开放的服务端口以及与端口相关的信息。常见的端口扫描器有</a:t>
            </a:r>
            <a:r>
              <a:rPr lang="en-US" altLang="zh-CN" smtClean="0"/>
              <a:t>NMAP</a:t>
            </a:r>
            <a:r>
              <a:rPr lang="zh-CN" altLang="en-US" smtClean="0"/>
              <a:t>、</a:t>
            </a:r>
            <a:r>
              <a:rPr lang="en-US" altLang="zh-CN" smtClean="0"/>
              <a:t>PORTSCAN</a:t>
            </a:r>
            <a:r>
              <a:rPr lang="zh-CN" altLang="en-US" smtClean="0"/>
              <a:t>等。这类扫描器并不能给出直接可以利用的漏洞，而是给出与突破系统相关的信息，这些信息对于普通人来说也许是极为平常的，丝毫不能对安全造成威胁，但一旦到了高手手里，它们就成为突破系统所必须的关键信息。</a:t>
            </a:r>
          </a:p>
          <a:p>
            <a:endParaRPr lang="zh-CN" altLang="en-US" smtClean="0"/>
          </a:p>
        </p:txBody>
      </p:sp>
      <p:sp>
        <p:nvSpPr>
          <p:cNvPr id="3" name="标题 2"/>
          <p:cNvSpPr>
            <a:spLocks noGrp="1"/>
          </p:cNvSpPr>
          <p:nvPr>
            <p:ph type="title"/>
          </p:nvPr>
        </p:nvSpPr>
        <p:spPr/>
        <p:txBody>
          <a:bodyPr/>
          <a:lstStyle/>
          <a:p>
            <a:pPr fontAlgn="auto">
              <a:spcAft>
                <a:spcPts val="0"/>
              </a:spcAft>
              <a:defRPr/>
            </a:pPr>
            <a:r>
              <a:rPr lang="zh-CN" altLang="en-US" dirty="0" smtClean="0"/>
              <a:t>扫描器的分类</a:t>
            </a:r>
            <a:endParaRPr lang="zh-CN" alt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内容占位符 1"/>
          <p:cNvSpPr>
            <a:spLocks noGrp="1"/>
          </p:cNvSpPr>
          <p:nvPr>
            <p:ph idx="1"/>
          </p:nvPr>
        </p:nvSpPr>
        <p:spPr/>
        <p:txBody>
          <a:bodyPr/>
          <a:lstStyle/>
          <a:p>
            <a:r>
              <a:rPr lang="zh-CN" altLang="en-US" smtClean="0"/>
              <a:t>扫描器并不是一个直接的攻击网络漏洞的程序，它仅能帮助发现目标机的某些内在的弱点。一个好的扫描器能对它得到的漏洞资料进行分析，帮助查找目标主机的漏洞，同时给出修补漏洞的建议</a:t>
            </a:r>
            <a:r>
              <a:rPr lang="en-US" altLang="zh-CN" smtClean="0"/>
              <a:t>.</a:t>
            </a:r>
          </a:p>
          <a:p>
            <a:r>
              <a:rPr lang="zh-CN" altLang="en-US" smtClean="0"/>
              <a:t>但是，扫描器虽然功能强大，但是扫描器并不是无所不能的</a:t>
            </a:r>
            <a:r>
              <a:rPr lang="en-US" altLang="zh-CN" smtClean="0"/>
              <a:t>.</a:t>
            </a:r>
          </a:p>
          <a:p>
            <a:r>
              <a:rPr lang="zh-CN" altLang="en-US" smtClean="0"/>
              <a:t>（</a:t>
            </a:r>
            <a:r>
              <a:rPr lang="en-US" altLang="zh-CN" smtClean="0"/>
              <a:t>1</a:t>
            </a:r>
            <a:r>
              <a:rPr lang="zh-CN" altLang="en-US" smtClean="0"/>
              <a:t>）扫描工具工作的具体步骤。</a:t>
            </a:r>
          </a:p>
          <a:p>
            <a:r>
              <a:rPr lang="zh-CN" altLang="en-US" smtClean="0"/>
              <a:t>（</a:t>
            </a:r>
            <a:r>
              <a:rPr lang="en-US" altLang="zh-CN" smtClean="0"/>
              <a:t>2</a:t>
            </a:r>
            <a:r>
              <a:rPr lang="zh-CN" altLang="en-US" smtClean="0"/>
              <a:t>）不能报告未被扫描工具包含的安全隐患和新发现的安全隐患。</a:t>
            </a:r>
          </a:p>
          <a:p>
            <a:endParaRPr lang="zh-CN" altLang="en-US" smtClean="0"/>
          </a:p>
        </p:txBody>
      </p:sp>
      <p:sp>
        <p:nvSpPr>
          <p:cNvPr id="3" name="标题 2"/>
          <p:cNvSpPr>
            <a:spLocks noGrp="1"/>
          </p:cNvSpPr>
          <p:nvPr>
            <p:ph type="title"/>
          </p:nvPr>
        </p:nvSpPr>
        <p:spPr/>
        <p:txBody>
          <a:bodyPr>
            <a:normAutofit fontScale="90000"/>
          </a:bodyPr>
          <a:lstStyle/>
          <a:p>
            <a:pPr fontAlgn="auto">
              <a:spcAft>
                <a:spcPts val="0"/>
              </a:spcAft>
              <a:defRPr/>
            </a:pPr>
            <a:r>
              <a:rPr lang="zh-CN" altLang="en-US" dirty="0" smtClean="0"/>
              <a:t>扫描器的局限性</a:t>
            </a:r>
            <a:br>
              <a:rPr lang="zh-CN" altLang="en-US" dirty="0" smtClean="0"/>
            </a:br>
            <a:endParaRPr lang="zh-CN" alt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内容占位符 1"/>
          <p:cNvSpPr>
            <a:spLocks noGrp="1"/>
          </p:cNvSpPr>
          <p:nvPr>
            <p:ph idx="1"/>
          </p:nvPr>
        </p:nvSpPr>
        <p:spPr/>
        <p:txBody>
          <a:bodyPr/>
          <a:lstStyle/>
          <a:p>
            <a:r>
              <a:rPr lang="zh-CN" altLang="en-US" smtClean="0"/>
              <a:t>１．端口扫描</a:t>
            </a:r>
          </a:p>
          <a:p>
            <a:r>
              <a:rPr lang="en-US" altLang="zh-CN" smtClean="0"/>
              <a:t>    </a:t>
            </a:r>
            <a:r>
              <a:rPr lang="zh-CN" altLang="en-US" smtClean="0"/>
              <a:t>  端口扫描向目标主机的</a:t>
            </a:r>
            <a:r>
              <a:rPr lang="en-US" altLang="zh-CN" smtClean="0"/>
              <a:t>TCP/IP</a:t>
            </a:r>
            <a:r>
              <a:rPr lang="zh-CN" altLang="en-US" smtClean="0"/>
              <a:t>服务端口发送探测数据包，并记录目标主机的响应。通过分析响应来判断服务端口是打开还是关闭，就可以得知端口提供的服务或信息。</a:t>
            </a:r>
            <a:endParaRPr lang="en-US" altLang="zh-CN" smtClean="0"/>
          </a:p>
          <a:p>
            <a:r>
              <a:rPr lang="zh-CN" altLang="en-US" smtClean="0"/>
              <a:t>       端口扫描是获取主机信息的一种常用方法。一个端口就是一个潜在的通信通道，也就是一个入侵通道。对目标计算机进行端口扫描，能得到许多有用的信息。进行扫描的方法很多，可以是手工进行扫描，也可以用端口扫描软件进行。</a:t>
            </a:r>
          </a:p>
        </p:txBody>
      </p:sp>
      <p:sp>
        <p:nvSpPr>
          <p:cNvPr id="3" name="标题 2"/>
          <p:cNvSpPr>
            <a:spLocks noGrp="1"/>
          </p:cNvSpPr>
          <p:nvPr>
            <p:ph type="title"/>
          </p:nvPr>
        </p:nvSpPr>
        <p:spPr/>
        <p:txBody>
          <a:bodyPr>
            <a:normAutofit fontScale="90000"/>
          </a:bodyPr>
          <a:lstStyle/>
          <a:p>
            <a:pPr fontAlgn="auto">
              <a:spcAft>
                <a:spcPts val="0"/>
              </a:spcAft>
              <a:defRPr/>
            </a:pPr>
            <a:r>
              <a:rPr lang="zh-CN" altLang="en-US" dirty="0" smtClean="0"/>
              <a:t>端口扫描与漏洞扫描</a:t>
            </a:r>
            <a:br>
              <a:rPr lang="zh-CN" altLang="en-US" dirty="0" smtClean="0"/>
            </a:br>
            <a:endParaRPr lang="zh-CN" alt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内容占位符 1"/>
          <p:cNvSpPr>
            <a:spLocks noGrp="1"/>
          </p:cNvSpPr>
          <p:nvPr>
            <p:ph idx="1"/>
          </p:nvPr>
        </p:nvSpPr>
        <p:spPr/>
        <p:txBody>
          <a:bodyPr/>
          <a:lstStyle/>
          <a:p>
            <a:r>
              <a:rPr lang="zh-CN" altLang="en-US" smtClean="0"/>
              <a:t>作为系统管理员使用扫描工具，可以及时检查和发现自己系统存在的安全弱点和安全漏洞，是很常用的网络管理工具，许多安全软件都提供扫描功能。比如：当系统管理员扫描到</a:t>
            </a:r>
            <a:r>
              <a:rPr lang="en-US" altLang="zh-CN" smtClean="0"/>
              <a:t>Finger</a:t>
            </a:r>
            <a:r>
              <a:rPr lang="zh-CN" altLang="en-US" smtClean="0"/>
              <a:t>服务所在的端口是打开的时，应当考虑这项服务是否应关闭才更安全，如果原来该项服务是关闭的，现在被扫描到是打开的，则说明系统已遭到入侵，并有人非法取得了管理员权限，改变了系统的设置。</a:t>
            </a:r>
          </a:p>
        </p:txBody>
      </p:sp>
      <p:sp>
        <p:nvSpPr>
          <p:cNvPr id="3" name="标题 2"/>
          <p:cNvSpPr>
            <a:spLocks noGrp="1"/>
          </p:cNvSpPr>
          <p:nvPr>
            <p:ph type="title"/>
          </p:nvPr>
        </p:nvSpPr>
        <p:spPr/>
        <p:txBody>
          <a:bodyPr/>
          <a:lstStyle/>
          <a:p>
            <a:pPr fontAlgn="auto">
              <a:spcAft>
                <a:spcPts val="0"/>
              </a:spcAft>
              <a:defRPr/>
            </a:pPr>
            <a:r>
              <a:rPr lang="zh-CN" altLang="en-US" dirty="0" smtClean="0"/>
              <a:t>端口扫描与漏洞扫描</a:t>
            </a:r>
            <a:endParaRPr lang="zh-CN" alt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内容占位符 1"/>
          <p:cNvSpPr>
            <a:spLocks noGrp="1"/>
          </p:cNvSpPr>
          <p:nvPr>
            <p:ph idx="1"/>
          </p:nvPr>
        </p:nvSpPr>
        <p:spPr/>
        <p:txBody>
          <a:bodyPr/>
          <a:lstStyle/>
          <a:p>
            <a:r>
              <a:rPr lang="zh-CN" altLang="en-US" smtClean="0"/>
              <a:t>端口扫描也广泛被入侵者用来寻找攻击线索和攻击入口。例如：在</a:t>
            </a:r>
            <a:r>
              <a:rPr lang="en-US" altLang="zh-CN" smtClean="0"/>
              <a:t>Windows NT</a:t>
            </a:r>
            <a:r>
              <a:rPr lang="zh-CN" altLang="en-US" smtClean="0"/>
              <a:t>和</a:t>
            </a:r>
            <a:r>
              <a:rPr lang="en-US" altLang="zh-CN" smtClean="0"/>
              <a:t>Windows 2000</a:t>
            </a:r>
            <a:r>
              <a:rPr lang="zh-CN" altLang="en-US" smtClean="0"/>
              <a:t>中，只有非常有限的几个端口开放提供服务。除了在</a:t>
            </a:r>
            <a:r>
              <a:rPr lang="en-US" altLang="zh-CN" smtClean="0"/>
              <a:t>21(FTP)</a:t>
            </a:r>
            <a:r>
              <a:rPr lang="zh-CN" altLang="en-US" smtClean="0"/>
              <a:t>、</a:t>
            </a:r>
            <a:r>
              <a:rPr lang="en-US" altLang="zh-CN" smtClean="0"/>
              <a:t>80(WWW)</a:t>
            </a:r>
            <a:r>
              <a:rPr lang="zh-CN" altLang="en-US" smtClean="0"/>
              <a:t>端口监听外，</a:t>
            </a:r>
            <a:r>
              <a:rPr lang="en-US" altLang="zh-CN" smtClean="0"/>
              <a:t>Windows NT</a:t>
            </a:r>
            <a:r>
              <a:rPr lang="zh-CN" altLang="en-US" smtClean="0"/>
              <a:t>还监听</a:t>
            </a:r>
            <a:r>
              <a:rPr lang="en-US" altLang="zh-CN" smtClean="0"/>
              <a:t>135</a:t>
            </a:r>
            <a:r>
              <a:rPr lang="zh-CN" altLang="en-US" smtClean="0"/>
              <a:t>、</a:t>
            </a:r>
            <a:r>
              <a:rPr lang="en-US" altLang="zh-CN" smtClean="0"/>
              <a:t>139</a:t>
            </a:r>
            <a:r>
              <a:rPr lang="zh-CN" altLang="en-US" smtClean="0"/>
              <a:t>等端口。这样，通过扫描到的端口数和端口号，就能大体上判断出目标所运行的操作系统。通过这种方法，还可以搜集到很多关于目标主机的各种有用的信息，比如：是否能用匿名登录，是否有可写的</a:t>
            </a:r>
            <a:r>
              <a:rPr lang="en-US" altLang="zh-CN" smtClean="0"/>
              <a:t>FTP</a:t>
            </a:r>
            <a:r>
              <a:rPr lang="zh-CN" altLang="en-US" smtClean="0"/>
              <a:t>目录，是否能用</a:t>
            </a:r>
            <a:r>
              <a:rPr lang="en-US" altLang="zh-CN" smtClean="0"/>
              <a:t>Telnet</a:t>
            </a:r>
            <a:r>
              <a:rPr lang="zh-CN" altLang="en-US" smtClean="0"/>
              <a:t>等。</a:t>
            </a:r>
          </a:p>
        </p:txBody>
      </p:sp>
      <p:sp>
        <p:nvSpPr>
          <p:cNvPr id="3" name="标题 2"/>
          <p:cNvSpPr>
            <a:spLocks noGrp="1"/>
          </p:cNvSpPr>
          <p:nvPr>
            <p:ph type="title"/>
          </p:nvPr>
        </p:nvSpPr>
        <p:spPr/>
        <p:txBody>
          <a:bodyPr/>
          <a:lstStyle/>
          <a:p>
            <a:pPr fontAlgn="auto">
              <a:spcAft>
                <a:spcPts val="0"/>
              </a:spcAft>
              <a:defRPr/>
            </a:pPr>
            <a:r>
              <a:rPr lang="zh-CN" altLang="en-US" dirty="0" smtClean="0"/>
              <a:t>端口扫描与漏洞扫描</a:t>
            </a:r>
            <a:endParaRPr lang="zh-CN" alt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内容占位符 1"/>
          <p:cNvSpPr>
            <a:spLocks noGrp="1"/>
          </p:cNvSpPr>
          <p:nvPr>
            <p:ph idx="1"/>
          </p:nvPr>
        </p:nvSpPr>
        <p:spPr/>
        <p:txBody>
          <a:bodyPr/>
          <a:lstStyle/>
          <a:p>
            <a:r>
              <a:rPr lang="en-US" altLang="zh-CN" smtClean="0"/>
              <a:t>2</a:t>
            </a:r>
            <a:r>
              <a:rPr lang="zh-CN" altLang="en-US" smtClean="0"/>
              <a:t>．漏洞扫描</a:t>
            </a:r>
          </a:p>
          <a:p>
            <a:r>
              <a:rPr lang="zh-CN" altLang="en-US" smtClean="0"/>
              <a:t>漏洞扫描主要通过以下两种方法来检查目标主机是否存在漏洞：在端口扫描后得知目标主机开启的端口以及端口上的网络服务，将这些相关信息与网络漏洞扫描系统提供的漏洞库进行匹配，查看是否有满足匹配条件的漏洞存在；通过模拟黑客的攻击手法，对目标主机系统进行攻击性的安全漏洞扫描，如测试弱势口令等。若模拟攻击成功，则表明目标主机系统存在安全漏洞。</a:t>
            </a:r>
          </a:p>
        </p:txBody>
      </p:sp>
      <p:sp>
        <p:nvSpPr>
          <p:cNvPr id="3" name="标题 2"/>
          <p:cNvSpPr>
            <a:spLocks noGrp="1"/>
          </p:cNvSpPr>
          <p:nvPr>
            <p:ph type="title"/>
          </p:nvPr>
        </p:nvSpPr>
        <p:spPr/>
        <p:txBody>
          <a:bodyPr/>
          <a:lstStyle/>
          <a:p>
            <a:pPr fontAlgn="auto">
              <a:spcAft>
                <a:spcPts val="0"/>
              </a:spcAft>
              <a:defRPr/>
            </a:pPr>
            <a:r>
              <a:rPr lang="zh-CN" altLang="en-US" dirty="0" smtClean="0"/>
              <a:t>端口扫描与漏洞扫描</a:t>
            </a:r>
            <a:endParaRPr lang="zh-CN" alt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内容占位符 1"/>
          <p:cNvSpPr>
            <a:spLocks noGrp="1"/>
          </p:cNvSpPr>
          <p:nvPr>
            <p:ph idx="1"/>
          </p:nvPr>
        </p:nvSpPr>
        <p:spPr/>
        <p:txBody>
          <a:bodyPr/>
          <a:lstStyle/>
          <a:p>
            <a:r>
              <a:rPr lang="zh-CN" altLang="en-US" smtClean="0"/>
              <a:t>基于网络系统漏洞库，漏洞扫描大体包括</a:t>
            </a:r>
            <a:r>
              <a:rPr lang="en-US" altLang="zh-CN" smtClean="0"/>
              <a:t>CGI</a:t>
            </a:r>
            <a:r>
              <a:rPr lang="zh-CN" altLang="en-US" smtClean="0"/>
              <a:t>漏洞扫描、</a:t>
            </a:r>
            <a:r>
              <a:rPr lang="en-US" altLang="zh-CN" smtClean="0"/>
              <a:t>POP3</a:t>
            </a:r>
            <a:r>
              <a:rPr lang="zh-CN" altLang="en-US" smtClean="0"/>
              <a:t>漏洞扫描、</a:t>
            </a:r>
            <a:r>
              <a:rPr lang="en-US" altLang="zh-CN" smtClean="0"/>
              <a:t>FTP</a:t>
            </a:r>
            <a:r>
              <a:rPr lang="zh-CN" altLang="en-US" smtClean="0"/>
              <a:t>漏　洞扫描、</a:t>
            </a:r>
            <a:r>
              <a:rPr lang="en-US" altLang="zh-CN" smtClean="0"/>
              <a:t>SSH</a:t>
            </a:r>
            <a:r>
              <a:rPr lang="zh-CN" altLang="en-US" smtClean="0"/>
              <a:t>漏洞扫描、</a:t>
            </a:r>
            <a:r>
              <a:rPr lang="en-US" altLang="zh-CN" smtClean="0"/>
              <a:t>HTTP</a:t>
            </a:r>
            <a:r>
              <a:rPr lang="zh-CN" altLang="en-US" smtClean="0"/>
              <a:t>漏洞扫描等。这些漏洞扫描是基于漏洞库，将扫描结果与漏洞库相关数据匹配比较得到漏洞信息；漏洞扫描还包括没有相应漏洞库的各种扫描，比如</a:t>
            </a:r>
            <a:r>
              <a:rPr lang="en-US" altLang="zh-CN" smtClean="0"/>
              <a:t>Unicode</a:t>
            </a:r>
            <a:r>
              <a:rPr lang="zh-CN" altLang="en-US" smtClean="0"/>
              <a:t>遍历目录漏洞探测、</a:t>
            </a:r>
            <a:r>
              <a:rPr lang="en-US" altLang="zh-CN" smtClean="0"/>
              <a:t>FTP</a:t>
            </a:r>
            <a:r>
              <a:rPr lang="zh-CN" altLang="en-US" smtClean="0"/>
              <a:t>弱势密码探测、</a:t>
            </a:r>
            <a:r>
              <a:rPr lang="en-US" altLang="zh-CN" smtClean="0"/>
              <a:t>OPENRelay</a:t>
            </a:r>
            <a:r>
              <a:rPr lang="zh-CN" altLang="en-US" smtClean="0"/>
              <a:t>邮件转发漏洞探测等，这些扫描通过使用插件（功能模块技术）进行模拟攻击，测试出目标主机的漏洞信息。</a:t>
            </a:r>
          </a:p>
        </p:txBody>
      </p:sp>
      <p:sp>
        <p:nvSpPr>
          <p:cNvPr id="3" name="标题 2"/>
          <p:cNvSpPr>
            <a:spLocks noGrp="1"/>
          </p:cNvSpPr>
          <p:nvPr>
            <p:ph type="title"/>
          </p:nvPr>
        </p:nvSpPr>
        <p:spPr/>
        <p:txBody>
          <a:bodyPr/>
          <a:lstStyle/>
          <a:p>
            <a:pPr fontAlgn="auto">
              <a:spcAft>
                <a:spcPts val="0"/>
              </a:spcAft>
              <a:defRPr/>
            </a:pPr>
            <a:r>
              <a:rPr lang="zh-CN" altLang="en-US" dirty="0" smtClean="0"/>
              <a:t>端口扫描与漏洞扫描</a:t>
            </a:r>
            <a:endParaRPr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内容占位符 1"/>
          <p:cNvSpPr>
            <a:spLocks noGrp="1"/>
          </p:cNvSpPr>
          <p:nvPr>
            <p:ph idx="1"/>
          </p:nvPr>
        </p:nvSpPr>
        <p:spPr/>
        <p:txBody>
          <a:bodyPr/>
          <a:lstStyle/>
          <a:p>
            <a:r>
              <a:rPr lang="zh-CN" altLang="en-US" smtClean="0"/>
              <a:t>黑客攻击和网络安全的是紧密结合在一起的，研究网络安全不研究黑客攻击技术简直是纸上谈兵，研究攻击技术不研究网络安全就是闭门造车。某种意义上说没有攻击就没有安全，系统管理员可以利用常见的攻击手段对系统进行检测，并对相关的漏洞采取措施。</a:t>
            </a:r>
          </a:p>
        </p:txBody>
      </p:sp>
      <p:sp>
        <p:nvSpPr>
          <p:cNvPr id="3" name="标题 2"/>
          <p:cNvSpPr>
            <a:spLocks noGrp="1"/>
          </p:cNvSpPr>
          <p:nvPr>
            <p:ph type="title"/>
          </p:nvPr>
        </p:nvSpPr>
        <p:spPr/>
        <p:txBody>
          <a:bodyPr/>
          <a:lstStyle/>
          <a:p>
            <a:pPr fontAlgn="auto">
              <a:spcAft>
                <a:spcPts val="0"/>
              </a:spcAft>
              <a:defRPr/>
            </a:pPr>
            <a:r>
              <a:rPr lang="zh-CN" altLang="en-US" dirty="0" smtClean="0"/>
              <a:t>黑客攻击概述</a:t>
            </a:r>
            <a:endParaRPr lang="zh-CN" alt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内容占位符 1"/>
          <p:cNvSpPr>
            <a:spLocks noGrp="1"/>
          </p:cNvSpPr>
          <p:nvPr>
            <p:ph idx="1"/>
          </p:nvPr>
        </p:nvSpPr>
        <p:spPr/>
        <p:txBody>
          <a:bodyPr/>
          <a:lstStyle/>
          <a:p>
            <a:r>
              <a:rPr lang="en-US" altLang="zh-CN" smtClean="0"/>
              <a:t>1</a:t>
            </a:r>
            <a:r>
              <a:rPr lang="zh-CN" altLang="en-US" smtClean="0"/>
              <a:t>．</a:t>
            </a:r>
            <a:r>
              <a:rPr lang="en-US" altLang="zh-CN" smtClean="0"/>
              <a:t>TCP SYN </a:t>
            </a:r>
            <a:r>
              <a:rPr lang="zh-CN" altLang="en-US" smtClean="0"/>
              <a:t>扫描 </a:t>
            </a:r>
          </a:p>
          <a:p>
            <a:r>
              <a:rPr lang="zh-CN" altLang="en-US" smtClean="0"/>
              <a:t>扫描程序发送的</a:t>
            </a:r>
            <a:r>
              <a:rPr lang="en-US" altLang="zh-CN" smtClean="0"/>
              <a:t>SYN</a:t>
            </a:r>
            <a:r>
              <a:rPr lang="zh-CN" altLang="en-US" smtClean="0"/>
              <a:t>数据包，好像准备打开一个新的连接并等待反映一样。一个</a:t>
            </a:r>
            <a:r>
              <a:rPr lang="en-US" altLang="zh-CN" smtClean="0"/>
              <a:t>SYN|ACK</a:t>
            </a:r>
            <a:r>
              <a:rPr lang="zh-CN" altLang="en-US" smtClean="0"/>
              <a:t>的返回信息表示端口处于侦听状态。一个</a:t>
            </a:r>
            <a:r>
              <a:rPr lang="en-US" altLang="zh-CN" smtClean="0"/>
              <a:t>RST </a:t>
            </a:r>
            <a:r>
              <a:rPr lang="zh-CN" altLang="en-US" smtClean="0"/>
              <a:t>返回表示端口没有处于侦听状态。如果收到一个</a:t>
            </a:r>
            <a:r>
              <a:rPr lang="en-US" altLang="zh-CN" smtClean="0"/>
              <a:t>SYN|ACK</a:t>
            </a:r>
            <a:r>
              <a:rPr lang="zh-CN" altLang="en-US" smtClean="0"/>
              <a:t>，扫描程序必须再发送一个</a:t>
            </a:r>
            <a:r>
              <a:rPr lang="en-US" altLang="zh-CN" smtClean="0"/>
              <a:t>RST </a:t>
            </a:r>
            <a:r>
              <a:rPr lang="zh-CN" altLang="en-US" smtClean="0"/>
              <a:t>信号，来关闭这个连接过程。</a:t>
            </a:r>
          </a:p>
          <a:p>
            <a:r>
              <a:rPr lang="zh-CN" altLang="en-US" smtClean="0"/>
              <a:t>优点：不会在目标计算机上留下纪录。</a:t>
            </a:r>
          </a:p>
          <a:p>
            <a:r>
              <a:rPr lang="zh-CN" altLang="en-US" smtClean="0"/>
              <a:t>缺点：扫描程序必须要有</a:t>
            </a:r>
            <a:r>
              <a:rPr lang="en-US" altLang="zh-CN" smtClean="0"/>
              <a:t>root</a:t>
            </a:r>
            <a:r>
              <a:rPr lang="zh-CN" altLang="en-US" smtClean="0"/>
              <a:t>权限才能建立自己的</a:t>
            </a:r>
            <a:r>
              <a:rPr lang="en-US" altLang="zh-CN" smtClean="0"/>
              <a:t>SYN</a:t>
            </a:r>
            <a:r>
              <a:rPr lang="zh-CN" altLang="en-US" smtClean="0"/>
              <a:t>数据包。</a:t>
            </a:r>
          </a:p>
          <a:p>
            <a:endParaRPr lang="zh-CN" altLang="en-US" smtClean="0"/>
          </a:p>
        </p:txBody>
      </p:sp>
      <p:sp>
        <p:nvSpPr>
          <p:cNvPr id="3" name="标题 2"/>
          <p:cNvSpPr>
            <a:spLocks noGrp="1"/>
          </p:cNvSpPr>
          <p:nvPr>
            <p:ph type="title"/>
          </p:nvPr>
        </p:nvSpPr>
        <p:spPr/>
        <p:txBody>
          <a:bodyPr>
            <a:normAutofit fontScale="90000"/>
          </a:bodyPr>
          <a:lstStyle/>
          <a:p>
            <a:pPr fontAlgn="auto">
              <a:spcAft>
                <a:spcPts val="0"/>
              </a:spcAft>
              <a:defRPr/>
            </a:pPr>
            <a:r>
              <a:rPr lang="zh-CN" altLang="en-US" dirty="0" smtClean="0"/>
              <a:t>常用的扫描技术</a:t>
            </a:r>
            <a:br>
              <a:rPr lang="zh-CN" altLang="en-US" dirty="0" smtClean="0"/>
            </a:br>
            <a:endParaRPr lang="zh-CN" alt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内容占位符 1"/>
          <p:cNvSpPr>
            <a:spLocks noGrp="1"/>
          </p:cNvSpPr>
          <p:nvPr>
            <p:ph idx="1"/>
          </p:nvPr>
        </p:nvSpPr>
        <p:spPr/>
        <p:txBody>
          <a:bodyPr/>
          <a:lstStyle/>
          <a:p>
            <a:r>
              <a:rPr lang="en-US" altLang="zh-CN" smtClean="0"/>
              <a:t>2</a:t>
            </a:r>
            <a:r>
              <a:rPr lang="zh-CN" altLang="en-US" smtClean="0"/>
              <a:t>．</a:t>
            </a:r>
            <a:r>
              <a:rPr lang="en-US" altLang="zh-CN" smtClean="0"/>
              <a:t>TCP FIN </a:t>
            </a:r>
            <a:r>
              <a:rPr lang="zh-CN" altLang="en-US" smtClean="0"/>
              <a:t>扫描</a:t>
            </a:r>
            <a:r>
              <a:rPr lang="en-US" smtClean="0">
                <a:ea typeface="黑体" pitchFamily="2" charset="-122"/>
              </a:rPr>
              <a:t> </a:t>
            </a:r>
            <a:endParaRPr lang="zh-CN" altLang="en-US" smtClean="0"/>
          </a:p>
          <a:p>
            <a:r>
              <a:rPr lang="zh-CN" altLang="en-US" smtClean="0"/>
              <a:t>关闭的端口会用适当的</a:t>
            </a:r>
            <a:r>
              <a:rPr lang="en-US" altLang="zh-CN" smtClean="0"/>
              <a:t>RST</a:t>
            </a:r>
            <a:r>
              <a:rPr lang="zh-CN" altLang="en-US" smtClean="0"/>
              <a:t>来回复</a:t>
            </a:r>
            <a:r>
              <a:rPr lang="en-US" altLang="zh-CN" smtClean="0"/>
              <a:t>FIN</a:t>
            </a:r>
            <a:r>
              <a:rPr lang="zh-CN" altLang="en-US" smtClean="0"/>
              <a:t>数据包，而打开的端口会忽略对</a:t>
            </a:r>
            <a:r>
              <a:rPr lang="en-US" altLang="zh-CN" smtClean="0"/>
              <a:t>FIN</a:t>
            </a:r>
            <a:r>
              <a:rPr lang="zh-CN" altLang="en-US" smtClean="0"/>
              <a:t>数据包的回复。</a:t>
            </a:r>
          </a:p>
          <a:p>
            <a:r>
              <a:rPr lang="zh-CN" altLang="en-US" smtClean="0"/>
              <a:t>优点：</a:t>
            </a:r>
            <a:r>
              <a:rPr lang="en-US" altLang="zh-CN" smtClean="0"/>
              <a:t>FIN</a:t>
            </a:r>
            <a:r>
              <a:rPr lang="zh-CN" altLang="en-US" smtClean="0"/>
              <a:t>数据包可以不惹任何麻烦的通过。</a:t>
            </a:r>
          </a:p>
          <a:p>
            <a:r>
              <a:rPr lang="zh-CN" altLang="en-US" smtClean="0"/>
              <a:t>缺点：这种方法和系统的实现有一定的关系，有些系统不论是打开的或关闭的端口对</a:t>
            </a:r>
            <a:r>
              <a:rPr lang="en-US" altLang="zh-CN" smtClean="0"/>
              <a:t>FIN</a:t>
            </a:r>
            <a:r>
              <a:rPr lang="zh-CN" altLang="en-US" smtClean="0"/>
              <a:t>数据包都要给以回复，这种情况下该方法就不实用了。</a:t>
            </a:r>
          </a:p>
          <a:p>
            <a:endParaRPr lang="zh-CN" altLang="en-US" smtClean="0"/>
          </a:p>
        </p:txBody>
      </p:sp>
      <p:sp>
        <p:nvSpPr>
          <p:cNvPr id="3" name="标题 2"/>
          <p:cNvSpPr>
            <a:spLocks noGrp="1"/>
          </p:cNvSpPr>
          <p:nvPr>
            <p:ph type="title"/>
          </p:nvPr>
        </p:nvSpPr>
        <p:spPr/>
        <p:txBody>
          <a:bodyPr/>
          <a:lstStyle/>
          <a:p>
            <a:pPr fontAlgn="auto">
              <a:spcAft>
                <a:spcPts val="0"/>
              </a:spcAft>
              <a:defRPr/>
            </a:pPr>
            <a:r>
              <a:rPr lang="zh-CN" altLang="en-US" dirty="0" smtClean="0"/>
              <a:t>常用的扫描技术</a:t>
            </a:r>
            <a:endParaRPr lang="zh-CN" altLang="en-US"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a:bodyPr>
          <a:lstStyle/>
          <a:p>
            <a:pPr marL="365760" indent="-256032" fontAlgn="auto">
              <a:spcAft>
                <a:spcPts val="0"/>
              </a:spcAft>
              <a:buFont typeface="Wingdings 3"/>
              <a:buChar char=""/>
              <a:defRPr/>
            </a:pPr>
            <a:r>
              <a:rPr lang="en-US" dirty="0" smtClean="0"/>
              <a:t>3</a:t>
            </a:r>
            <a:r>
              <a:rPr lang="zh-CN" altLang="en-US" dirty="0" smtClean="0"/>
              <a:t>．</a:t>
            </a:r>
            <a:r>
              <a:rPr lang="en-US" dirty="0" smtClean="0"/>
              <a:t>TCP connect()</a:t>
            </a:r>
            <a:r>
              <a:rPr lang="zh-CN" altLang="en-US" dirty="0" smtClean="0"/>
              <a:t>扫描</a:t>
            </a:r>
          </a:p>
          <a:p>
            <a:pPr marL="365760" indent="-256032" fontAlgn="auto">
              <a:spcAft>
                <a:spcPts val="0"/>
              </a:spcAft>
              <a:buFont typeface="Wingdings 3"/>
              <a:buChar char=""/>
              <a:defRPr/>
            </a:pPr>
            <a:r>
              <a:rPr lang="zh-CN" altLang="en-US" dirty="0" smtClean="0"/>
              <a:t>操作系统提供</a:t>
            </a:r>
            <a:r>
              <a:rPr lang="en-US" dirty="0" smtClean="0"/>
              <a:t>connect</a:t>
            </a:r>
            <a:r>
              <a:rPr lang="zh-CN" altLang="en-US" dirty="0" smtClean="0"/>
              <a:t>（）系统调用，用来与每一个感兴趣的目标计算机的端口进行连接。如果端口处于侦听状态，那么</a:t>
            </a:r>
            <a:r>
              <a:rPr lang="en-US" dirty="0" smtClean="0"/>
              <a:t>connect()</a:t>
            </a:r>
            <a:r>
              <a:rPr lang="zh-CN" altLang="en-US" dirty="0" smtClean="0"/>
              <a:t>就能成功。否则，这个端口是不能用的，即没有提供服务。 </a:t>
            </a:r>
          </a:p>
          <a:p>
            <a:pPr marL="365760" indent="-256032" fontAlgn="auto">
              <a:spcAft>
                <a:spcPts val="0"/>
              </a:spcAft>
              <a:buFont typeface="Wingdings 3"/>
              <a:buChar char=""/>
              <a:defRPr/>
            </a:pPr>
            <a:r>
              <a:rPr lang="zh-CN" altLang="en-US" dirty="0" smtClean="0"/>
              <a:t>优点：系统中的任何用户都有权利使用这个调用；如果对每个目标端口以线性的方式扫描，将会花费相当长的时间，但如果同时打开多个套接字，就能加速扫描。 </a:t>
            </a:r>
          </a:p>
          <a:p>
            <a:pPr marL="365760" indent="-256032" fontAlgn="auto">
              <a:spcAft>
                <a:spcPts val="0"/>
              </a:spcAft>
              <a:buFont typeface="Wingdings 3"/>
              <a:buChar char=""/>
              <a:defRPr/>
            </a:pPr>
            <a:r>
              <a:rPr lang="zh-CN" altLang="en-US" dirty="0" smtClean="0"/>
              <a:t>缺点：很容易被发现，目标计算机的</a:t>
            </a:r>
            <a:r>
              <a:rPr lang="en-US" dirty="0" smtClean="0"/>
              <a:t>logs</a:t>
            </a:r>
            <a:r>
              <a:rPr lang="zh-CN" altLang="en-US" dirty="0" smtClean="0"/>
              <a:t>文件会显示一连串连接和连接出错的消息，并且能很快的将它关闭。</a:t>
            </a:r>
            <a:r>
              <a:rPr lang="en-US" dirty="0" smtClean="0"/>
              <a:t> </a:t>
            </a:r>
            <a:endParaRPr lang="zh-CN" altLang="en-US" dirty="0" smtClean="0"/>
          </a:p>
          <a:p>
            <a:pPr marL="365760" indent="-256032" fontAlgn="auto">
              <a:spcAft>
                <a:spcPts val="0"/>
              </a:spcAft>
              <a:buFont typeface="Wingdings 3"/>
              <a:buChar char=""/>
              <a:defRPr/>
            </a:pPr>
            <a:endParaRPr lang="zh-CN" altLang="en-US" dirty="0"/>
          </a:p>
        </p:txBody>
      </p:sp>
      <p:sp>
        <p:nvSpPr>
          <p:cNvPr id="3" name="标题 2"/>
          <p:cNvSpPr>
            <a:spLocks noGrp="1"/>
          </p:cNvSpPr>
          <p:nvPr>
            <p:ph type="title"/>
          </p:nvPr>
        </p:nvSpPr>
        <p:spPr/>
        <p:txBody>
          <a:bodyPr/>
          <a:lstStyle/>
          <a:p>
            <a:pPr fontAlgn="auto">
              <a:spcAft>
                <a:spcPts val="0"/>
              </a:spcAft>
              <a:defRPr/>
            </a:pPr>
            <a:r>
              <a:rPr lang="zh-CN" altLang="en-US" dirty="0" smtClean="0"/>
              <a:t>常用的扫描技术</a:t>
            </a:r>
            <a:endParaRPr lang="zh-CN" altLang="en-US"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内容占位符 1"/>
          <p:cNvSpPr>
            <a:spLocks noGrp="1"/>
          </p:cNvSpPr>
          <p:nvPr>
            <p:ph idx="1"/>
          </p:nvPr>
        </p:nvSpPr>
        <p:spPr/>
        <p:txBody>
          <a:bodyPr/>
          <a:lstStyle/>
          <a:p>
            <a:r>
              <a:rPr lang="en-US" altLang="zh-CN" smtClean="0"/>
              <a:t>4</a:t>
            </a:r>
            <a:r>
              <a:rPr lang="zh-CN" altLang="en-US" smtClean="0"/>
              <a:t>．</a:t>
            </a:r>
            <a:r>
              <a:rPr lang="en-US" altLang="zh-CN" smtClean="0"/>
              <a:t>IP</a:t>
            </a:r>
            <a:r>
              <a:rPr lang="zh-CN" altLang="en-US" smtClean="0"/>
              <a:t>段扫描</a:t>
            </a:r>
          </a:p>
          <a:p>
            <a:r>
              <a:rPr lang="zh-CN" altLang="en-US" smtClean="0"/>
              <a:t>这种技术不是直接发送</a:t>
            </a:r>
            <a:r>
              <a:rPr lang="en-US" altLang="zh-CN" smtClean="0"/>
              <a:t>TCP</a:t>
            </a:r>
            <a:r>
              <a:rPr lang="zh-CN" altLang="en-US" smtClean="0"/>
              <a:t>探测数据包，而是将数据包分成两个较小的</a:t>
            </a:r>
            <a:r>
              <a:rPr lang="en-US" altLang="zh-CN" smtClean="0"/>
              <a:t>IP</a:t>
            </a:r>
            <a:r>
              <a:rPr lang="zh-CN" altLang="en-US" smtClean="0"/>
              <a:t>段。这样就将一个</a:t>
            </a:r>
            <a:r>
              <a:rPr lang="en-US" altLang="zh-CN" smtClean="0"/>
              <a:t>TCP</a:t>
            </a:r>
            <a:r>
              <a:rPr lang="zh-CN" altLang="en-US" smtClean="0"/>
              <a:t>头分成好几个数据包，使过滤器就很难探测到。</a:t>
            </a:r>
          </a:p>
          <a:p>
            <a:endParaRPr lang="zh-CN" altLang="en-US" smtClean="0"/>
          </a:p>
        </p:txBody>
      </p:sp>
      <p:sp>
        <p:nvSpPr>
          <p:cNvPr id="3" name="标题 2"/>
          <p:cNvSpPr>
            <a:spLocks noGrp="1"/>
          </p:cNvSpPr>
          <p:nvPr>
            <p:ph type="title"/>
          </p:nvPr>
        </p:nvSpPr>
        <p:spPr/>
        <p:txBody>
          <a:bodyPr/>
          <a:lstStyle/>
          <a:p>
            <a:pPr fontAlgn="auto">
              <a:spcAft>
                <a:spcPts val="0"/>
              </a:spcAft>
              <a:defRPr/>
            </a:pPr>
            <a:r>
              <a:rPr lang="zh-CN" altLang="en-US" dirty="0" smtClean="0"/>
              <a:t>常用的扫描技术</a:t>
            </a:r>
            <a:endParaRPr lang="zh-CN" altLang="en-US"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内容占位符 1"/>
          <p:cNvSpPr>
            <a:spLocks noGrp="1"/>
          </p:cNvSpPr>
          <p:nvPr>
            <p:ph idx="1"/>
          </p:nvPr>
        </p:nvSpPr>
        <p:spPr/>
        <p:txBody>
          <a:bodyPr/>
          <a:lstStyle/>
          <a:p>
            <a:r>
              <a:rPr lang="en-US" altLang="zh-CN" smtClean="0"/>
              <a:t>5</a:t>
            </a:r>
            <a:r>
              <a:rPr lang="zh-CN" altLang="en-US" smtClean="0"/>
              <a:t>．</a:t>
            </a:r>
            <a:r>
              <a:rPr lang="en-US" altLang="zh-CN" smtClean="0"/>
              <a:t>TCP</a:t>
            </a:r>
            <a:r>
              <a:rPr lang="zh-CN" altLang="en-US" smtClean="0"/>
              <a:t>反向</a:t>
            </a:r>
            <a:r>
              <a:rPr lang="en-US" altLang="zh-CN" smtClean="0"/>
              <a:t>ident</a:t>
            </a:r>
            <a:r>
              <a:rPr lang="zh-CN" altLang="en-US" smtClean="0"/>
              <a:t>扫描</a:t>
            </a:r>
          </a:p>
          <a:p>
            <a:r>
              <a:rPr lang="en-US" altLang="zh-CN" smtClean="0"/>
              <a:t>ident</a:t>
            </a:r>
            <a:r>
              <a:rPr lang="zh-CN" altLang="en-US" smtClean="0"/>
              <a:t>协议允许看到通过</a:t>
            </a:r>
            <a:r>
              <a:rPr lang="en-US" altLang="zh-CN" smtClean="0"/>
              <a:t>TCP</a:t>
            </a:r>
            <a:r>
              <a:rPr lang="zh-CN" altLang="en-US" smtClean="0"/>
              <a:t>连接的任何进程的拥有者的用户名，即使这个连接不是由这个进程开始的。比如，你可以连接到</a:t>
            </a:r>
            <a:r>
              <a:rPr lang="en-US" altLang="zh-CN" smtClean="0"/>
              <a:t>Http</a:t>
            </a:r>
            <a:r>
              <a:rPr lang="zh-CN" altLang="en-US" smtClean="0"/>
              <a:t>端口，然后用</a:t>
            </a:r>
            <a:r>
              <a:rPr lang="en-US" altLang="zh-CN" smtClean="0"/>
              <a:t>identd</a:t>
            </a:r>
            <a:r>
              <a:rPr lang="zh-CN" altLang="en-US" smtClean="0"/>
              <a:t>来发现服务器是否正在以</a:t>
            </a:r>
            <a:r>
              <a:rPr lang="en-US" altLang="zh-CN" smtClean="0"/>
              <a:t>root</a:t>
            </a:r>
            <a:r>
              <a:rPr lang="zh-CN" altLang="en-US" smtClean="0"/>
              <a:t>权限运行。这种方法只能在和目标端口建立了一个完整的</a:t>
            </a:r>
            <a:r>
              <a:rPr lang="en-US" altLang="zh-CN" smtClean="0"/>
              <a:t>TCP</a:t>
            </a:r>
            <a:r>
              <a:rPr lang="zh-CN" altLang="en-US" smtClean="0"/>
              <a:t>连接后才能实现。</a:t>
            </a:r>
          </a:p>
          <a:p>
            <a:endParaRPr lang="zh-CN" altLang="en-US" smtClean="0"/>
          </a:p>
        </p:txBody>
      </p:sp>
      <p:sp>
        <p:nvSpPr>
          <p:cNvPr id="3" name="标题 2"/>
          <p:cNvSpPr>
            <a:spLocks noGrp="1"/>
          </p:cNvSpPr>
          <p:nvPr>
            <p:ph type="title"/>
          </p:nvPr>
        </p:nvSpPr>
        <p:spPr/>
        <p:txBody>
          <a:bodyPr/>
          <a:lstStyle/>
          <a:p>
            <a:pPr fontAlgn="auto">
              <a:spcAft>
                <a:spcPts val="0"/>
              </a:spcAft>
              <a:defRPr/>
            </a:pPr>
            <a:r>
              <a:rPr lang="zh-CN" altLang="en-US" dirty="0" smtClean="0"/>
              <a:t>常用的扫描技术</a:t>
            </a:r>
            <a:endParaRPr lang="zh-CN" altLang="en-US"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内容占位符 1"/>
          <p:cNvSpPr>
            <a:spLocks noGrp="1"/>
          </p:cNvSpPr>
          <p:nvPr>
            <p:ph idx="1"/>
          </p:nvPr>
        </p:nvSpPr>
        <p:spPr/>
        <p:txBody>
          <a:bodyPr/>
          <a:lstStyle/>
          <a:p>
            <a:r>
              <a:rPr lang="en-US" altLang="zh-CN" smtClean="0"/>
              <a:t>6</a:t>
            </a:r>
            <a:r>
              <a:rPr lang="zh-CN" altLang="en-US" smtClean="0"/>
              <a:t>．</a:t>
            </a:r>
            <a:r>
              <a:rPr lang="en-US" altLang="zh-CN" smtClean="0"/>
              <a:t>FTP</a:t>
            </a:r>
            <a:r>
              <a:rPr lang="zh-CN" altLang="en-US" smtClean="0"/>
              <a:t>返回攻击 </a:t>
            </a:r>
          </a:p>
          <a:p>
            <a:r>
              <a:rPr lang="en-US" altLang="zh-CN" smtClean="0"/>
              <a:t>FTP</a:t>
            </a:r>
            <a:r>
              <a:rPr lang="zh-CN" altLang="en-US" smtClean="0"/>
              <a:t>协议的一个有趣的特点是它支持代理</a:t>
            </a:r>
            <a:r>
              <a:rPr lang="en-US" altLang="zh-CN" smtClean="0"/>
              <a:t>(proxy)FTP</a:t>
            </a:r>
            <a:r>
              <a:rPr lang="zh-CN" altLang="en-US" smtClean="0"/>
              <a:t>连接，即入侵者可以从自己的计算机</a:t>
            </a:r>
            <a:r>
              <a:rPr lang="en-US" altLang="zh-CN" smtClean="0"/>
              <a:t>myself</a:t>
            </a:r>
            <a:r>
              <a:rPr lang="zh-CN" altLang="en-US" smtClean="0"/>
              <a:t>．</a:t>
            </a:r>
            <a:r>
              <a:rPr lang="en-US" altLang="zh-CN" smtClean="0"/>
              <a:t>com</a:t>
            </a:r>
            <a:r>
              <a:rPr lang="zh-CN" altLang="en-US" smtClean="0"/>
              <a:t>和目标主机</a:t>
            </a:r>
            <a:r>
              <a:rPr lang="en-US" altLang="zh-CN" smtClean="0"/>
              <a:t>target</a:t>
            </a:r>
            <a:r>
              <a:rPr lang="zh-CN" altLang="en-US" smtClean="0"/>
              <a:t>．</a:t>
            </a:r>
            <a:r>
              <a:rPr lang="en-US" altLang="zh-CN" smtClean="0"/>
              <a:t>com</a:t>
            </a:r>
            <a:r>
              <a:rPr lang="zh-CN" altLang="en-US" smtClean="0"/>
              <a:t>的</a:t>
            </a:r>
            <a:r>
              <a:rPr lang="en-US" altLang="zh-CN" smtClean="0"/>
              <a:t>FTP server-PI</a:t>
            </a:r>
            <a:r>
              <a:rPr lang="zh-CN" altLang="en-US" smtClean="0"/>
              <a:t>连接，建立一个控制通信连接。然后，请求这个</a:t>
            </a:r>
            <a:r>
              <a:rPr lang="en-US" altLang="zh-CN" smtClean="0"/>
              <a:t>server-PI</a:t>
            </a:r>
            <a:r>
              <a:rPr lang="zh-CN" altLang="en-US" smtClean="0"/>
              <a:t>激活一个有效的</a:t>
            </a:r>
            <a:r>
              <a:rPr lang="en-US" altLang="zh-CN" smtClean="0"/>
              <a:t>server-DTP(</a:t>
            </a:r>
            <a:r>
              <a:rPr lang="zh-CN" altLang="en-US" smtClean="0"/>
              <a:t>数据传输进程</a:t>
            </a:r>
            <a:r>
              <a:rPr lang="en-US" altLang="zh-CN" smtClean="0"/>
              <a:t>)</a:t>
            </a:r>
            <a:r>
              <a:rPr lang="zh-CN" altLang="en-US" smtClean="0"/>
              <a:t>来给</a:t>
            </a:r>
            <a:r>
              <a:rPr lang="en-US" altLang="zh-CN" smtClean="0"/>
              <a:t>Internet</a:t>
            </a:r>
            <a:r>
              <a:rPr lang="zh-CN" altLang="en-US" smtClean="0"/>
              <a:t>上任何地方发送文件。</a:t>
            </a:r>
          </a:p>
        </p:txBody>
      </p:sp>
      <p:sp>
        <p:nvSpPr>
          <p:cNvPr id="3" name="标题 2"/>
          <p:cNvSpPr>
            <a:spLocks noGrp="1"/>
          </p:cNvSpPr>
          <p:nvPr>
            <p:ph type="title"/>
          </p:nvPr>
        </p:nvSpPr>
        <p:spPr/>
        <p:txBody>
          <a:bodyPr/>
          <a:lstStyle/>
          <a:p>
            <a:pPr fontAlgn="auto">
              <a:spcAft>
                <a:spcPts val="0"/>
              </a:spcAft>
              <a:defRPr/>
            </a:pPr>
            <a:r>
              <a:rPr lang="zh-CN" altLang="en-US" dirty="0" smtClean="0"/>
              <a:t>常用的扫描技术</a:t>
            </a:r>
            <a:endParaRPr lang="zh-CN" altLang="en-US"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lnSpcReduction="10000"/>
          </a:bodyPr>
          <a:lstStyle/>
          <a:p>
            <a:pPr marL="365760" indent="-256032" fontAlgn="auto">
              <a:spcAft>
                <a:spcPts val="0"/>
              </a:spcAft>
              <a:buFont typeface="Wingdings 3"/>
              <a:buChar char=""/>
              <a:defRPr/>
            </a:pPr>
            <a:r>
              <a:rPr lang="en-US" dirty="0" smtClean="0"/>
              <a:t>1</a:t>
            </a:r>
            <a:r>
              <a:rPr lang="zh-CN" altLang="en-US" dirty="0" smtClean="0"/>
              <a:t>．</a:t>
            </a:r>
            <a:r>
              <a:rPr lang="en-US" dirty="0" err="1" smtClean="0"/>
              <a:t>HostScan</a:t>
            </a:r>
            <a:r>
              <a:rPr lang="zh-CN" altLang="en-US" dirty="0" smtClean="0"/>
              <a:t>扫描器</a:t>
            </a:r>
          </a:p>
          <a:p>
            <a:pPr marL="365760" indent="-256032" fontAlgn="auto">
              <a:spcAft>
                <a:spcPts val="0"/>
              </a:spcAft>
              <a:buFont typeface="Wingdings 3"/>
              <a:buChar char=""/>
              <a:defRPr/>
            </a:pPr>
            <a:r>
              <a:rPr lang="en-US" dirty="0" err="1" smtClean="0"/>
              <a:t>HostScan</a:t>
            </a:r>
            <a:r>
              <a:rPr lang="zh-CN" altLang="en-US" dirty="0" smtClean="0"/>
              <a:t>是一款功能强大的网络扫描软件，包括</a:t>
            </a:r>
            <a:r>
              <a:rPr lang="en-US" dirty="0" smtClean="0"/>
              <a:t>IP</a:t>
            </a:r>
            <a:r>
              <a:rPr lang="zh-CN" altLang="en-US" dirty="0" smtClean="0"/>
              <a:t>扫描， 端口扫描和网络服务扫描。</a:t>
            </a:r>
            <a:endParaRPr lang="en-US" altLang="zh-CN" dirty="0" smtClean="0"/>
          </a:p>
          <a:p>
            <a:pPr marL="365760" indent="-256032" fontAlgn="auto">
              <a:spcAft>
                <a:spcPts val="0"/>
              </a:spcAft>
              <a:buFont typeface="Wingdings 3"/>
              <a:buChar char=""/>
              <a:defRPr/>
            </a:pPr>
            <a:r>
              <a:rPr lang="en-US" dirty="0" smtClean="0"/>
              <a:t>     IP</a:t>
            </a:r>
            <a:r>
              <a:rPr lang="zh-CN" altLang="en-US" dirty="0" smtClean="0"/>
              <a:t>扫描可以扫描任意范围的</a:t>
            </a:r>
            <a:r>
              <a:rPr lang="en-US" dirty="0" smtClean="0"/>
              <a:t>IP</a:t>
            </a:r>
            <a:r>
              <a:rPr lang="zh-CN" altLang="en-US" dirty="0" smtClean="0"/>
              <a:t>地址</a:t>
            </a:r>
            <a:r>
              <a:rPr lang="en-US" dirty="0" smtClean="0"/>
              <a:t>(0.0.0.0) </a:t>
            </a:r>
            <a:r>
              <a:rPr lang="zh-CN" altLang="en-US" dirty="0" smtClean="0"/>
              <a:t>到</a:t>
            </a:r>
            <a:r>
              <a:rPr lang="en-US" dirty="0" smtClean="0"/>
              <a:t> (255.255.255.255)</a:t>
            </a:r>
            <a:r>
              <a:rPr lang="zh-CN" altLang="en-US" dirty="0" smtClean="0"/>
              <a:t>，找到正在使用中的网络主机；</a:t>
            </a:r>
            <a:endParaRPr lang="en-US" altLang="zh-CN" dirty="0" smtClean="0"/>
          </a:p>
          <a:p>
            <a:pPr marL="365760" indent="-256032" fontAlgn="auto">
              <a:spcAft>
                <a:spcPts val="0"/>
              </a:spcAft>
              <a:buFont typeface="Wingdings 3"/>
              <a:buChar char=""/>
              <a:defRPr/>
            </a:pPr>
            <a:r>
              <a:rPr lang="en-US" altLang="zh-CN" dirty="0" smtClean="0"/>
              <a:t> </a:t>
            </a:r>
            <a:r>
              <a:rPr lang="zh-CN" altLang="en-US" dirty="0" smtClean="0"/>
              <a:t>   端口扫描可以扫描已发现网上主机的端口，范围可以从</a:t>
            </a:r>
            <a:r>
              <a:rPr lang="en-US" dirty="0" smtClean="0"/>
              <a:t>1</a:t>
            </a:r>
            <a:r>
              <a:rPr lang="zh-CN" altLang="en-US" dirty="0" smtClean="0"/>
              <a:t>到</a:t>
            </a:r>
            <a:r>
              <a:rPr lang="en-US" dirty="0" smtClean="0"/>
              <a:t>65535</a:t>
            </a:r>
            <a:r>
              <a:rPr lang="zh-CN" altLang="en-US" dirty="0" smtClean="0"/>
              <a:t>，获得已经打开的端口的信息；</a:t>
            </a:r>
            <a:endParaRPr lang="en-US" altLang="zh-CN" dirty="0" smtClean="0"/>
          </a:p>
          <a:p>
            <a:pPr marL="365760" indent="-256032" fontAlgn="auto">
              <a:spcAft>
                <a:spcPts val="0"/>
              </a:spcAft>
              <a:buFont typeface="Wingdings 3"/>
              <a:buChar char=""/>
              <a:defRPr/>
            </a:pPr>
            <a:r>
              <a:rPr lang="en-US" altLang="zh-CN" dirty="0" smtClean="0"/>
              <a:t>  </a:t>
            </a:r>
            <a:r>
              <a:rPr lang="zh-CN" altLang="en-US" dirty="0" smtClean="0"/>
              <a:t>  网络服务扫描可以扫描打开的端口，返回端口后台运行的网络服务信息，例如，通常情况下，端口</a:t>
            </a:r>
            <a:r>
              <a:rPr lang="en-US" dirty="0" smtClean="0"/>
              <a:t>80</a:t>
            </a:r>
            <a:r>
              <a:rPr lang="zh-CN" altLang="en-US" dirty="0" smtClean="0"/>
              <a:t>运行的是</a:t>
            </a:r>
            <a:r>
              <a:rPr lang="en-US" dirty="0" smtClean="0"/>
              <a:t>HTTP</a:t>
            </a:r>
            <a:r>
              <a:rPr lang="zh-CN" altLang="en-US" dirty="0" smtClean="0"/>
              <a:t>服务。扫描完成后，会给出一份详细的网络扫描报告，以备查阅。</a:t>
            </a:r>
            <a:endParaRPr lang="zh-CN" altLang="en-US" dirty="0"/>
          </a:p>
        </p:txBody>
      </p:sp>
      <p:sp>
        <p:nvSpPr>
          <p:cNvPr id="3" name="标题 2"/>
          <p:cNvSpPr>
            <a:spLocks noGrp="1"/>
          </p:cNvSpPr>
          <p:nvPr>
            <p:ph type="title"/>
          </p:nvPr>
        </p:nvSpPr>
        <p:spPr/>
        <p:txBody>
          <a:bodyPr>
            <a:normAutofit fontScale="90000"/>
          </a:bodyPr>
          <a:lstStyle/>
          <a:p>
            <a:pPr fontAlgn="auto">
              <a:spcAft>
                <a:spcPts val="0"/>
              </a:spcAft>
              <a:defRPr/>
            </a:pPr>
            <a:r>
              <a:rPr lang="zh-CN" altLang="en-US" dirty="0" smtClean="0"/>
              <a:t>扫描器介绍</a:t>
            </a:r>
            <a:br>
              <a:rPr lang="zh-CN" altLang="en-US" dirty="0" smtClean="0"/>
            </a:br>
            <a:endParaRPr lang="zh-CN" altLang="en-US"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a:bodyPr>
          <a:lstStyle/>
          <a:p>
            <a:pPr marL="365760" indent="-256032" fontAlgn="auto">
              <a:spcAft>
                <a:spcPts val="0"/>
              </a:spcAft>
              <a:buFont typeface="Wingdings 3"/>
              <a:buChar char=""/>
              <a:defRPr/>
            </a:pPr>
            <a:r>
              <a:rPr lang="zh-CN" altLang="en-US" dirty="0" smtClean="0"/>
              <a:t> </a:t>
            </a:r>
            <a:r>
              <a:rPr lang="en-US" dirty="0" smtClean="0"/>
              <a:t>2</a:t>
            </a:r>
            <a:r>
              <a:rPr lang="zh-CN" altLang="en-US" dirty="0" smtClean="0"/>
              <a:t>．</a:t>
            </a:r>
            <a:r>
              <a:rPr lang="en-US" dirty="0" err="1" smtClean="0"/>
              <a:t>Xscan</a:t>
            </a:r>
            <a:r>
              <a:rPr lang="zh-CN" altLang="en-US" dirty="0" smtClean="0"/>
              <a:t>扫描工具</a:t>
            </a:r>
          </a:p>
          <a:p>
            <a:pPr marL="365760" indent="-256032" fontAlgn="auto">
              <a:spcAft>
                <a:spcPts val="0"/>
              </a:spcAft>
              <a:buFont typeface="Wingdings 3"/>
              <a:buChar char=""/>
              <a:defRPr/>
            </a:pPr>
            <a:r>
              <a:rPr lang="en-US" dirty="0" smtClean="0"/>
              <a:t>    X-Scan</a:t>
            </a:r>
            <a:r>
              <a:rPr lang="zh-CN" altLang="en-US" dirty="0" smtClean="0"/>
              <a:t>是一个优秀的扫描器类工具软件。</a:t>
            </a:r>
            <a:r>
              <a:rPr lang="en-US" dirty="0" smtClean="0"/>
              <a:t>X-Scanv1.0</a:t>
            </a:r>
            <a:r>
              <a:rPr lang="zh-CN" altLang="en-US" dirty="0" smtClean="0"/>
              <a:t>版由安全焦点公司（</a:t>
            </a:r>
            <a:r>
              <a:rPr lang="en-US" dirty="0" smtClean="0">
                <a:hlinkClick r:id="rId2"/>
              </a:rPr>
              <a:t>www.xfocus.net</a:t>
            </a:r>
            <a:r>
              <a:rPr lang="zh-CN" altLang="en-US" dirty="0" smtClean="0"/>
              <a:t>）于</a:t>
            </a:r>
            <a:r>
              <a:rPr lang="en-US" dirty="0" smtClean="0"/>
              <a:t>2000</a:t>
            </a:r>
            <a:r>
              <a:rPr lang="zh-CN" altLang="en-US" dirty="0" smtClean="0"/>
              <a:t>年</a:t>
            </a:r>
            <a:r>
              <a:rPr lang="en-US" dirty="0" smtClean="0"/>
              <a:t>12</a:t>
            </a:r>
            <a:r>
              <a:rPr lang="zh-CN" altLang="en-US" dirty="0" smtClean="0"/>
              <a:t>月首次发布，目前</a:t>
            </a:r>
            <a:r>
              <a:rPr lang="en-US" dirty="0" smtClean="0"/>
              <a:t>X-</a:t>
            </a:r>
            <a:r>
              <a:rPr lang="en-US" dirty="0" err="1" smtClean="0"/>
              <a:t>Scanv</a:t>
            </a:r>
            <a:r>
              <a:rPr lang="zh-CN" altLang="en-US" dirty="0" smtClean="0"/>
              <a:t>已发展到</a:t>
            </a:r>
            <a:r>
              <a:rPr lang="en-US" dirty="0" smtClean="0"/>
              <a:t>v3.3</a:t>
            </a:r>
            <a:r>
              <a:rPr lang="zh-CN" altLang="en-US" dirty="0" smtClean="0"/>
              <a:t>版。</a:t>
            </a:r>
            <a:endParaRPr lang="en-US" altLang="zh-CN" dirty="0" smtClean="0"/>
          </a:p>
          <a:p>
            <a:pPr marL="365760" indent="-256032" fontAlgn="auto">
              <a:spcAft>
                <a:spcPts val="0"/>
              </a:spcAft>
              <a:buFont typeface="Wingdings 3"/>
              <a:buChar char=""/>
              <a:defRPr/>
            </a:pPr>
            <a:r>
              <a:rPr lang="en-US" dirty="0" smtClean="0"/>
              <a:t>    X-Scan</a:t>
            </a:r>
            <a:r>
              <a:rPr lang="zh-CN" altLang="en-US" dirty="0" smtClean="0"/>
              <a:t>采用多线程方式对网络中指定</a:t>
            </a:r>
            <a:r>
              <a:rPr lang="en-US" dirty="0" smtClean="0"/>
              <a:t>IP</a:t>
            </a:r>
            <a:r>
              <a:rPr lang="zh-CN" altLang="en-US" dirty="0" smtClean="0"/>
              <a:t>地址段</a:t>
            </a:r>
            <a:r>
              <a:rPr lang="en-US" dirty="0" smtClean="0"/>
              <a:t>(</a:t>
            </a:r>
            <a:r>
              <a:rPr lang="zh-CN" altLang="en-US" dirty="0" smtClean="0"/>
              <a:t>或单机</a:t>
            </a:r>
            <a:r>
              <a:rPr lang="en-US" dirty="0" smtClean="0"/>
              <a:t>)</a:t>
            </a:r>
            <a:r>
              <a:rPr lang="zh-CN" altLang="en-US" dirty="0" smtClean="0"/>
              <a:t>进行安全漏洞检测，支持插件功能。扫描内容包括：远程服务类型、操作系统类型及版本，各种弱口令漏洞、后门、应用服务漏洞、网络设备漏洞、拒绝服务漏洞等二十几个大类。对于多数已知漏洞，系统给出了相应的漏洞描述、解决方案及详细描述链接。</a:t>
            </a:r>
          </a:p>
          <a:p>
            <a:pPr marL="365760" indent="-256032" fontAlgn="auto">
              <a:spcAft>
                <a:spcPts val="0"/>
              </a:spcAft>
              <a:buFont typeface="Wingdings 3"/>
              <a:buChar char=""/>
              <a:defRPr/>
            </a:pPr>
            <a:endParaRPr lang="zh-CN" altLang="en-US" dirty="0"/>
          </a:p>
        </p:txBody>
      </p:sp>
      <p:sp>
        <p:nvSpPr>
          <p:cNvPr id="3" name="标题 2"/>
          <p:cNvSpPr>
            <a:spLocks noGrp="1"/>
          </p:cNvSpPr>
          <p:nvPr>
            <p:ph type="title"/>
          </p:nvPr>
        </p:nvSpPr>
        <p:spPr/>
        <p:txBody>
          <a:bodyPr/>
          <a:lstStyle/>
          <a:p>
            <a:pPr fontAlgn="auto">
              <a:spcAft>
                <a:spcPts val="0"/>
              </a:spcAft>
              <a:defRPr/>
            </a:pPr>
            <a:r>
              <a:rPr lang="zh-CN" altLang="en-US" dirty="0" smtClean="0"/>
              <a:t>扫描器介绍</a:t>
            </a:r>
            <a:endParaRPr lang="zh-CN" altLang="en-US"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内容占位符 1"/>
          <p:cNvSpPr>
            <a:spLocks noGrp="1"/>
          </p:cNvSpPr>
          <p:nvPr>
            <p:ph idx="1"/>
          </p:nvPr>
        </p:nvSpPr>
        <p:spPr/>
        <p:txBody>
          <a:bodyPr/>
          <a:lstStyle/>
          <a:p>
            <a:r>
              <a:rPr lang="en-US" altLang="zh-CN" smtClean="0"/>
              <a:t>Sniffer</a:t>
            </a:r>
            <a:r>
              <a:rPr lang="zh-CN" altLang="en-US" smtClean="0"/>
              <a:t>的定义</a:t>
            </a:r>
          </a:p>
          <a:p>
            <a:r>
              <a:rPr lang="en-US" altLang="zh-CN" smtClean="0"/>
              <a:t>Sniffer</a:t>
            </a:r>
            <a:r>
              <a:rPr lang="zh-CN" altLang="en-US" smtClean="0"/>
              <a:t>（嗅探器）是利用计算机的网络接口，截获目的地是其他计算机的数据报文的一种技术。该技术被广泛应用于网络维护和管理方面，它工作的时候就像一部被动声纳，默默地接收着来自网络的各种信息，通过对这些数据的分析，网络管理员可以深入了解网络当前的运行状况，以便找出所关心的网络中潜在的问题。</a:t>
            </a:r>
          </a:p>
          <a:p>
            <a:endParaRPr lang="zh-CN" altLang="en-US" smtClean="0"/>
          </a:p>
        </p:txBody>
      </p:sp>
      <p:sp>
        <p:nvSpPr>
          <p:cNvPr id="3" name="标题 2"/>
          <p:cNvSpPr>
            <a:spLocks noGrp="1"/>
          </p:cNvSpPr>
          <p:nvPr>
            <p:ph type="title"/>
          </p:nvPr>
        </p:nvSpPr>
        <p:spPr/>
        <p:txBody>
          <a:bodyPr>
            <a:normAutofit fontScale="90000"/>
          </a:bodyPr>
          <a:lstStyle/>
          <a:p>
            <a:pPr fontAlgn="auto">
              <a:spcAft>
                <a:spcPts val="0"/>
              </a:spcAft>
              <a:defRPr/>
            </a:pPr>
            <a:r>
              <a:rPr lang="zh-CN" altLang="en-US" dirty="0" smtClean="0"/>
              <a:t>网络监听</a:t>
            </a:r>
            <a:br>
              <a:rPr lang="zh-CN" altLang="en-US" dirty="0" smtClean="0"/>
            </a:br>
            <a:endParaRPr lang="zh-CN" altLang="en-US"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内容占位符 1"/>
          <p:cNvSpPr>
            <a:spLocks noGrp="1"/>
          </p:cNvSpPr>
          <p:nvPr>
            <p:ph idx="1"/>
          </p:nvPr>
        </p:nvSpPr>
        <p:spPr/>
        <p:txBody>
          <a:bodyPr/>
          <a:lstStyle/>
          <a:p>
            <a:r>
              <a:rPr lang="en-US" altLang="zh-CN" smtClean="0"/>
              <a:t>Sniffer</a:t>
            </a:r>
            <a:r>
              <a:rPr lang="zh-CN" altLang="en-US" smtClean="0"/>
              <a:t>的作用</a:t>
            </a:r>
          </a:p>
          <a:p>
            <a:r>
              <a:rPr lang="en-US" altLang="zh-CN" smtClean="0"/>
              <a:t>    </a:t>
            </a:r>
            <a:r>
              <a:rPr lang="zh-CN" altLang="en-US" smtClean="0"/>
              <a:t>　　　</a:t>
            </a:r>
            <a:r>
              <a:rPr lang="en-US" altLang="zh-CN" smtClean="0"/>
              <a:t>Sniffer</a:t>
            </a:r>
            <a:r>
              <a:rPr lang="zh-CN" altLang="en-US" smtClean="0"/>
              <a:t>的正当用处主要是分析网络的流量，以便找出所关心的网络中潜在的问题。借助于</a:t>
            </a:r>
            <a:r>
              <a:rPr lang="en-US" altLang="zh-CN" smtClean="0"/>
              <a:t>Sniffer</a:t>
            </a:r>
            <a:r>
              <a:rPr lang="zh-CN" altLang="en-US" smtClean="0"/>
              <a:t>系统管理员可以方便地确定出多少通信量属于哪个网络协议，占主要通信协议的主机是哪一台，大多数通信的目的地是哪台主机。</a:t>
            </a:r>
          </a:p>
        </p:txBody>
      </p:sp>
      <p:sp>
        <p:nvSpPr>
          <p:cNvPr id="3" name="标题 2"/>
          <p:cNvSpPr>
            <a:spLocks noGrp="1"/>
          </p:cNvSpPr>
          <p:nvPr>
            <p:ph type="title"/>
          </p:nvPr>
        </p:nvSpPr>
        <p:spPr/>
        <p:txBody>
          <a:bodyPr/>
          <a:lstStyle/>
          <a:p>
            <a:pPr fontAlgn="auto">
              <a:spcAft>
                <a:spcPts val="0"/>
              </a:spcAft>
              <a:defRPr/>
            </a:pPr>
            <a:r>
              <a:rPr lang="zh-CN" altLang="en-US" dirty="0" smtClean="0"/>
              <a:t>网络监听</a:t>
            </a:r>
            <a:endParaRPr lang="zh-CN" alt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内容占位符 1"/>
          <p:cNvSpPr>
            <a:spLocks noGrp="1"/>
          </p:cNvSpPr>
          <p:nvPr>
            <p:ph idx="1"/>
          </p:nvPr>
        </p:nvSpPr>
        <p:spPr/>
        <p:txBody>
          <a:bodyPr/>
          <a:lstStyle/>
          <a:p>
            <a:r>
              <a:rPr lang="zh-CN" altLang="en-US" smtClean="0"/>
              <a:t>网络攻击可分为三个阶段：</a:t>
            </a:r>
            <a:endParaRPr lang="en-US" altLang="zh-CN" smtClean="0"/>
          </a:p>
          <a:p>
            <a:r>
              <a:rPr lang="zh-CN" altLang="en-US" smtClean="0"/>
              <a:t>一是寻找目标，收集信息；</a:t>
            </a:r>
            <a:endParaRPr lang="en-US" altLang="zh-CN" smtClean="0"/>
          </a:p>
          <a:p>
            <a:r>
              <a:rPr lang="zh-CN" altLang="en-US" smtClean="0"/>
              <a:t>二是探测系统安全弱点，获得初始的访问权和特权；</a:t>
            </a:r>
            <a:endParaRPr lang="en-US" altLang="zh-CN" smtClean="0"/>
          </a:p>
          <a:p>
            <a:r>
              <a:rPr lang="zh-CN" altLang="en-US" smtClean="0"/>
              <a:t>三是攻击其他系统。</a:t>
            </a:r>
            <a:endParaRPr lang="en-US" altLang="zh-CN" smtClean="0"/>
          </a:p>
          <a:p>
            <a:r>
              <a:rPr lang="en-US" altLang="zh-CN" smtClean="0"/>
              <a:t>    </a:t>
            </a:r>
            <a:r>
              <a:rPr lang="zh-CN" altLang="en-US" smtClean="0"/>
              <a:t>攻击的范围从简单地使某服务器无效到完全破坏服务器，使网络上成功实施的攻击的级别依赖于采用的安全措施。一次成功的攻击，都可以归纳成以上的几个阶段和基本的步骤</a:t>
            </a:r>
          </a:p>
        </p:txBody>
      </p:sp>
      <p:sp>
        <p:nvSpPr>
          <p:cNvPr id="3" name="标题 2"/>
          <p:cNvSpPr>
            <a:spLocks noGrp="1"/>
          </p:cNvSpPr>
          <p:nvPr>
            <p:ph type="title"/>
          </p:nvPr>
        </p:nvSpPr>
        <p:spPr/>
        <p:txBody>
          <a:bodyPr/>
          <a:lstStyle/>
          <a:p>
            <a:pPr fontAlgn="auto">
              <a:spcAft>
                <a:spcPts val="0"/>
              </a:spcAft>
              <a:defRPr/>
            </a:pPr>
            <a:r>
              <a:rPr lang="zh-CN" altLang="en-US" dirty="0" smtClean="0"/>
              <a:t>黑客攻击步骤</a:t>
            </a:r>
            <a:endParaRPr lang="zh-CN" altLang="en-US"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内容占位符 1"/>
          <p:cNvSpPr>
            <a:spLocks noGrp="1"/>
          </p:cNvSpPr>
          <p:nvPr>
            <p:ph idx="1"/>
          </p:nvPr>
        </p:nvSpPr>
        <p:spPr/>
        <p:txBody>
          <a:bodyPr/>
          <a:lstStyle/>
          <a:p>
            <a:r>
              <a:rPr lang="zh-CN" altLang="en-US" smtClean="0"/>
              <a:t>在正常情况下，网卡读入一帧并进行检查，如果帧中携带的目的地址（这里的目的地址是指物理地址而非</a:t>
            </a:r>
            <a:r>
              <a:rPr lang="en-US" altLang="zh-CN" smtClean="0"/>
              <a:t>IP</a:t>
            </a:r>
            <a:r>
              <a:rPr lang="zh-CN" altLang="en-US" smtClean="0"/>
              <a:t>地址，该地址是网络设备的唯一性标志）和自己的物理地址一致或者是广播地址（就是被设定为一次性发送到网络所有主机的特殊地址，当目标地址为该地址时，所有的网卡都会接收该帧），网卡通过产生一个硬件中断引起操作系统响应，然后将帧中所包含的数据传送给系统进一步处理，否则就将这个帧丢弃。</a:t>
            </a:r>
          </a:p>
        </p:txBody>
      </p:sp>
      <p:sp>
        <p:nvSpPr>
          <p:cNvPr id="3" name="标题 2"/>
          <p:cNvSpPr>
            <a:spLocks noGrp="1"/>
          </p:cNvSpPr>
          <p:nvPr>
            <p:ph type="title"/>
          </p:nvPr>
        </p:nvSpPr>
        <p:spPr/>
        <p:txBody>
          <a:bodyPr>
            <a:normAutofit fontScale="90000"/>
          </a:bodyPr>
          <a:lstStyle/>
          <a:p>
            <a:pPr fontAlgn="auto">
              <a:spcAft>
                <a:spcPts val="0"/>
              </a:spcAft>
              <a:defRPr/>
            </a:pPr>
            <a:r>
              <a:rPr lang="en-US" dirty="0" err="1" smtClean="0"/>
              <a:t>Snifier</a:t>
            </a:r>
            <a:r>
              <a:rPr lang="zh-CN" altLang="en-US" dirty="0" smtClean="0"/>
              <a:t>的工作原理</a:t>
            </a:r>
            <a:br>
              <a:rPr lang="zh-CN" altLang="en-US" dirty="0" smtClean="0"/>
            </a:br>
            <a:endParaRPr lang="zh-CN" altLang="en-US"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内容占位符 1"/>
          <p:cNvSpPr>
            <a:spLocks noGrp="1"/>
          </p:cNvSpPr>
          <p:nvPr>
            <p:ph idx="1"/>
          </p:nvPr>
        </p:nvSpPr>
        <p:spPr/>
        <p:txBody>
          <a:bodyPr/>
          <a:lstStyle/>
          <a:p>
            <a:r>
              <a:rPr lang="en-US" altLang="zh-CN" smtClean="0"/>
              <a:t>Sniffer</a:t>
            </a:r>
            <a:r>
              <a:rPr lang="zh-CN" altLang="en-US" smtClean="0"/>
              <a:t>就是一种能将本地网卡状态设成“混杂”状态的软件，当网卡处于这种“混杂”方式时，该网卡具备“广播地址”，它对所有遭遇到的每一个帧都产生一个硬件中断，以便提醒操作系统处理流经该浊物理媒体上的每一个数据包，需要说明的是，绝大多数的网卡具备置成“混杂”方式的能力。</a:t>
            </a:r>
          </a:p>
          <a:p>
            <a:r>
              <a:rPr lang="en-US" altLang="zh-CN" smtClean="0"/>
              <a:t>Sniffer</a:t>
            </a:r>
            <a:r>
              <a:rPr lang="zh-CN" altLang="en-US" smtClean="0"/>
              <a:t>工作在网络环境的底层，会拦截所有在网络上传送的数据，并且通过相应的软件处理，实时分析这些数据的内容，进而分析所处的网络状态和整体布局。</a:t>
            </a:r>
          </a:p>
          <a:p>
            <a:endParaRPr lang="zh-CN" altLang="en-US" smtClean="0"/>
          </a:p>
        </p:txBody>
      </p:sp>
      <p:sp>
        <p:nvSpPr>
          <p:cNvPr id="3" name="标题 2"/>
          <p:cNvSpPr>
            <a:spLocks noGrp="1"/>
          </p:cNvSpPr>
          <p:nvPr>
            <p:ph type="title"/>
          </p:nvPr>
        </p:nvSpPr>
        <p:spPr/>
        <p:txBody>
          <a:bodyPr/>
          <a:lstStyle/>
          <a:p>
            <a:pPr fontAlgn="auto">
              <a:spcAft>
                <a:spcPts val="0"/>
              </a:spcAft>
              <a:defRPr/>
            </a:pPr>
            <a:r>
              <a:rPr lang="en-US" dirty="0" err="1" smtClean="0"/>
              <a:t>Snifier</a:t>
            </a:r>
            <a:r>
              <a:rPr lang="zh-CN" altLang="en-US" dirty="0" smtClean="0"/>
              <a:t>的工作原理</a:t>
            </a:r>
            <a:endParaRPr lang="zh-CN" altLang="en-US"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内容占位符 1"/>
          <p:cNvSpPr>
            <a:spLocks noGrp="1"/>
          </p:cNvSpPr>
          <p:nvPr>
            <p:ph idx="1"/>
          </p:nvPr>
        </p:nvSpPr>
        <p:spPr/>
        <p:txBody>
          <a:bodyPr/>
          <a:lstStyle/>
          <a:p>
            <a:r>
              <a:rPr lang="en-US" altLang="zh-CN" smtClean="0"/>
              <a:t>sniffer</a:t>
            </a:r>
            <a:r>
              <a:rPr lang="zh-CN" altLang="en-US" smtClean="0"/>
              <a:t>会拦截所有正在网络上传送的数据，并且通过相应的软件处理，可以实时分析这些数据的内容，进而分析所处的网络状态和整体布局。值得注意的是，</a:t>
            </a:r>
            <a:r>
              <a:rPr lang="en-US" altLang="zh-CN" smtClean="0"/>
              <a:t>Sniffer</a:t>
            </a:r>
            <a:r>
              <a:rPr lang="zh-CN" altLang="en-US" smtClean="0"/>
              <a:t>是极其安静的，它是一种消极的安全攻击，在功能和设计方面有很多不同，有些只能分析一种协议，而另一些可能能够分析几百种协议。一般情况下，大多数的嗅探器至少能够分析以下的协议：标准以太网，</a:t>
            </a:r>
            <a:r>
              <a:rPr lang="en-US" altLang="zh-CN" smtClean="0"/>
              <a:t>TCP</a:t>
            </a:r>
            <a:r>
              <a:rPr lang="zh-CN" altLang="en-US" smtClean="0"/>
              <a:t>／</a:t>
            </a:r>
            <a:r>
              <a:rPr lang="en-US" altLang="zh-CN" smtClean="0"/>
              <a:t>TP</a:t>
            </a:r>
            <a:r>
              <a:rPr lang="zh-CN" altLang="en-US" smtClean="0"/>
              <a:t>，</a:t>
            </a:r>
            <a:r>
              <a:rPr lang="en-US" altLang="zh-CN" smtClean="0"/>
              <a:t>TPX</a:t>
            </a:r>
            <a:r>
              <a:rPr lang="zh-CN" altLang="en-US" smtClean="0"/>
              <a:t>，</a:t>
            </a:r>
            <a:r>
              <a:rPr lang="en-US" altLang="zh-CN" smtClean="0"/>
              <a:t>DECNet</a:t>
            </a:r>
            <a:r>
              <a:rPr lang="zh-CN" altLang="en-US" smtClean="0"/>
              <a:t>。</a:t>
            </a:r>
          </a:p>
        </p:txBody>
      </p:sp>
      <p:sp>
        <p:nvSpPr>
          <p:cNvPr id="3" name="标题 2"/>
          <p:cNvSpPr>
            <a:spLocks noGrp="1"/>
          </p:cNvSpPr>
          <p:nvPr>
            <p:ph type="title"/>
          </p:nvPr>
        </p:nvSpPr>
        <p:spPr/>
        <p:txBody>
          <a:bodyPr/>
          <a:lstStyle/>
          <a:p>
            <a:pPr fontAlgn="auto">
              <a:spcAft>
                <a:spcPts val="0"/>
              </a:spcAft>
              <a:defRPr/>
            </a:pPr>
            <a:r>
              <a:rPr lang="en-US" dirty="0" err="1" smtClean="0"/>
              <a:t>Snifier</a:t>
            </a:r>
            <a:r>
              <a:rPr lang="zh-CN" altLang="en-US" dirty="0" smtClean="0"/>
              <a:t>的工作原理</a:t>
            </a:r>
            <a:endParaRPr lang="zh-CN" altLang="en-US"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85000" lnSpcReduction="20000"/>
          </a:bodyPr>
          <a:lstStyle/>
          <a:p>
            <a:pPr marL="365760" indent="-256032" fontAlgn="auto">
              <a:spcAft>
                <a:spcPts val="0"/>
              </a:spcAft>
              <a:buFont typeface="Wingdings 3"/>
              <a:buChar char=""/>
              <a:defRPr/>
            </a:pPr>
            <a:r>
              <a:rPr lang="en-US" dirty="0" smtClean="0"/>
              <a:t>1</a:t>
            </a:r>
            <a:r>
              <a:rPr lang="zh-CN" altLang="en-US" dirty="0" smtClean="0"/>
              <a:t>．</a:t>
            </a:r>
            <a:r>
              <a:rPr lang="en-US" dirty="0" smtClean="0"/>
              <a:t>Sniffer</a:t>
            </a:r>
            <a:r>
              <a:rPr lang="zh-CN" altLang="en-US" dirty="0" smtClean="0"/>
              <a:t>的检测 </a:t>
            </a:r>
          </a:p>
          <a:p>
            <a:pPr marL="365760" indent="-256032" fontAlgn="auto">
              <a:spcAft>
                <a:spcPts val="0"/>
              </a:spcAft>
              <a:buFont typeface="Wingdings 3"/>
              <a:buChar char=""/>
              <a:defRPr/>
            </a:pPr>
            <a:r>
              <a:rPr lang="zh-CN" altLang="en-US" dirty="0" smtClean="0"/>
              <a:t>（</a:t>
            </a:r>
            <a:r>
              <a:rPr lang="en-US" dirty="0" smtClean="0"/>
              <a:t>1</a:t>
            </a:r>
            <a:r>
              <a:rPr lang="zh-CN" altLang="en-US" dirty="0" smtClean="0"/>
              <a:t>）网络通讯掉包率反常的高。通过一些网络软件，你可以看到你的信息包传送情况。如果网络中有人在监听，</a:t>
            </a:r>
            <a:r>
              <a:rPr lang="en-US" dirty="0" smtClean="0"/>
              <a:t>Sniffer</a:t>
            </a:r>
            <a:r>
              <a:rPr lang="zh-CN" altLang="en-US" dirty="0" smtClean="0"/>
              <a:t>拦截了每一个包，数据包将不能顺畅的到达目的地。</a:t>
            </a:r>
            <a:r>
              <a:rPr lang="en-US" dirty="0" smtClean="0"/>
              <a:t/>
            </a:r>
            <a:br>
              <a:rPr lang="en-US" dirty="0" smtClean="0"/>
            </a:br>
            <a:r>
              <a:rPr lang="en-US" dirty="0" smtClean="0"/>
              <a:t>    </a:t>
            </a:r>
            <a:r>
              <a:rPr lang="zh-CN" altLang="en-US" dirty="0" smtClean="0"/>
              <a:t>（</a:t>
            </a:r>
            <a:r>
              <a:rPr lang="en-US" dirty="0" smtClean="0"/>
              <a:t>2</a:t>
            </a:r>
            <a:r>
              <a:rPr lang="zh-CN" altLang="en-US" dirty="0" smtClean="0"/>
              <a:t>）网络带宽将出现反常。通过某些带宽控制器，你可以实时看到目前网络带宽的分布情况，如果某台计算机长时间的占用了较大的带宽，这台计算机就有可能被监听。</a:t>
            </a:r>
          </a:p>
          <a:p>
            <a:pPr marL="365760" indent="-256032" fontAlgn="auto">
              <a:spcAft>
                <a:spcPts val="0"/>
              </a:spcAft>
              <a:buFont typeface="Wingdings 3"/>
              <a:buChar char=""/>
              <a:defRPr/>
            </a:pPr>
            <a:r>
              <a:rPr lang="zh-CN" altLang="en-US" dirty="0" smtClean="0"/>
              <a:t>（</a:t>
            </a:r>
            <a:r>
              <a:rPr lang="en-US" dirty="0" smtClean="0"/>
              <a:t>3</a:t>
            </a:r>
            <a:r>
              <a:rPr lang="zh-CN" altLang="en-US" dirty="0" smtClean="0"/>
              <a:t>）通常一个</a:t>
            </a:r>
            <a:r>
              <a:rPr lang="en-US" dirty="0" smtClean="0"/>
              <a:t>Sniffer</a:t>
            </a:r>
            <a:r>
              <a:rPr lang="zh-CN" altLang="en-US" dirty="0" smtClean="0"/>
              <a:t>的记录文件会很快增大并填满文件空间。在一个大型网络中，</a:t>
            </a:r>
            <a:r>
              <a:rPr lang="en-US" dirty="0" smtClean="0"/>
              <a:t>Sniffer</a:t>
            </a:r>
            <a:r>
              <a:rPr lang="zh-CN" altLang="en-US" dirty="0" smtClean="0"/>
              <a:t>明显加重计算机负荷。</a:t>
            </a:r>
          </a:p>
          <a:p>
            <a:pPr marL="365760" indent="-256032" fontAlgn="auto">
              <a:spcAft>
                <a:spcPts val="0"/>
              </a:spcAft>
              <a:buFont typeface="Wingdings 3"/>
              <a:buChar char=""/>
              <a:defRPr/>
            </a:pPr>
            <a:r>
              <a:rPr lang="zh-CN" altLang="en-US" dirty="0" smtClean="0"/>
              <a:t>（</a:t>
            </a:r>
            <a:r>
              <a:rPr lang="en-US" dirty="0" smtClean="0"/>
              <a:t>4</a:t>
            </a:r>
            <a:r>
              <a:rPr lang="zh-CN" altLang="en-US" dirty="0" smtClean="0"/>
              <a:t>）对于怀疑运行监听程序的机器，用正确的</a:t>
            </a:r>
            <a:r>
              <a:rPr lang="en-US" dirty="0" smtClean="0"/>
              <a:t>IP</a:t>
            </a:r>
            <a:r>
              <a:rPr lang="zh-CN" altLang="en-US" dirty="0" smtClean="0"/>
              <a:t>地址和错误的物理地址</a:t>
            </a:r>
            <a:r>
              <a:rPr lang="en-US" dirty="0" smtClean="0"/>
              <a:t>ping</a:t>
            </a:r>
            <a:r>
              <a:rPr lang="zh-CN" altLang="en-US" dirty="0" smtClean="0"/>
              <a:t>，运行监听程序的机器会有响应。这是因为正常的机器不接收错误的物理地址，处于监听状态的机器能接收。</a:t>
            </a:r>
          </a:p>
          <a:p>
            <a:pPr marL="365760" indent="-256032" fontAlgn="auto">
              <a:spcAft>
                <a:spcPts val="0"/>
              </a:spcAft>
              <a:buFont typeface="Wingdings 3"/>
              <a:buChar char=""/>
              <a:defRPr/>
            </a:pPr>
            <a:r>
              <a:rPr lang="zh-CN" altLang="en-US" dirty="0" smtClean="0"/>
              <a:t>（</a:t>
            </a:r>
            <a:r>
              <a:rPr lang="en-US" dirty="0" smtClean="0"/>
              <a:t>5</a:t>
            </a:r>
            <a:r>
              <a:rPr lang="zh-CN" altLang="en-US" dirty="0" smtClean="0"/>
              <a:t>）使用反监听工具如，</a:t>
            </a:r>
            <a:r>
              <a:rPr lang="en-US" dirty="0" smtClean="0"/>
              <a:t>Anti Sniffer</a:t>
            </a:r>
            <a:r>
              <a:rPr lang="zh-CN" altLang="en-US" dirty="0" smtClean="0"/>
              <a:t>等进行检测。</a:t>
            </a:r>
          </a:p>
          <a:p>
            <a:pPr marL="365760" indent="-256032" fontAlgn="auto">
              <a:spcAft>
                <a:spcPts val="0"/>
              </a:spcAft>
              <a:buFont typeface="Wingdings 3"/>
              <a:buChar char=""/>
              <a:defRPr/>
            </a:pPr>
            <a:endParaRPr lang="zh-CN" altLang="en-US" dirty="0"/>
          </a:p>
        </p:txBody>
      </p:sp>
      <p:sp>
        <p:nvSpPr>
          <p:cNvPr id="3" name="标题 2"/>
          <p:cNvSpPr>
            <a:spLocks noGrp="1"/>
          </p:cNvSpPr>
          <p:nvPr>
            <p:ph type="title"/>
          </p:nvPr>
        </p:nvSpPr>
        <p:spPr/>
        <p:txBody>
          <a:bodyPr>
            <a:normAutofit fontScale="90000"/>
          </a:bodyPr>
          <a:lstStyle/>
          <a:p>
            <a:pPr fontAlgn="auto">
              <a:spcAft>
                <a:spcPts val="0"/>
              </a:spcAft>
              <a:defRPr/>
            </a:pPr>
            <a:r>
              <a:rPr lang="en-US" dirty="0" smtClean="0"/>
              <a:t>Sniffer</a:t>
            </a:r>
            <a:r>
              <a:rPr lang="zh-CN" altLang="en-US" dirty="0" smtClean="0"/>
              <a:t>的检测和防范</a:t>
            </a:r>
            <a:br>
              <a:rPr lang="zh-CN" altLang="en-US" dirty="0" smtClean="0"/>
            </a:br>
            <a:endParaRPr lang="zh-CN" altLang="en-US"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内容占位符 1"/>
          <p:cNvSpPr>
            <a:spLocks noGrp="1"/>
          </p:cNvSpPr>
          <p:nvPr>
            <p:ph idx="1"/>
          </p:nvPr>
        </p:nvSpPr>
        <p:spPr/>
        <p:txBody>
          <a:bodyPr/>
          <a:lstStyle/>
          <a:p>
            <a:r>
              <a:rPr lang="en-US" altLang="zh-CN" smtClean="0"/>
              <a:t>2</a:t>
            </a:r>
            <a:r>
              <a:rPr lang="zh-CN" altLang="en-US" smtClean="0"/>
              <a:t>．对网络监听的防范措施</a:t>
            </a:r>
          </a:p>
          <a:p>
            <a:r>
              <a:rPr lang="zh-CN" altLang="en-US" smtClean="0"/>
              <a:t>（</a:t>
            </a:r>
            <a:r>
              <a:rPr lang="en-US" altLang="zh-CN" smtClean="0"/>
              <a:t>1</a:t>
            </a:r>
            <a:r>
              <a:rPr lang="zh-CN" altLang="en-US" smtClean="0"/>
              <a:t>）采用安全会话协议。</a:t>
            </a:r>
            <a:endParaRPr lang="en-US" altLang="zh-CN" smtClean="0"/>
          </a:p>
          <a:p>
            <a:r>
              <a:rPr lang="zh-CN" altLang="en-US" smtClean="0"/>
              <a:t>（</a:t>
            </a:r>
            <a:r>
              <a:rPr lang="en-US" altLang="zh-CN" smtClean="0"/>
              <a:t>2</a:t>
            </a:r>
            <a:r>
              <a:rPr lang="zh-CN" altLang="en-US" smtClean="0"/>
              <a:t>）改进网络的安全结构。</a:t>
            </a:r>
            <a:endParaRPr lang="en-US" altLang="zh-CN" smtClean="0"/>
          </a:p>
          <a:p>
            <a:r>
              <a:rPr lang="zh-CN" altLang="en-US" smtClean="0"/>
              <a:t>（</a:t>
            </a:r>
            <a:r>
              <a:rPr lang="en-US" altLang="zh-CN" smtClean="0"/>
              <a:t>3</a:t>
            </a:r>
            <a:r>
              <a:rPr lang="zh-CN" altLang="en-US" smtClean="0"/>
              <a:t>）使用加密技术。</a:t>
            </a:r>
            <a:endParaRPr lang="en-US" altLang="zh-CN" smtClean="0"/>
          </a:p>
          <a:p>
            <a:r>
              <a:rPr lang="en-US" smtClean="0">
                <a:ea typeface="黑体" pitchFamily="2" charset="-122"/>
              </a:rPr>
              <a:t>  </a:t>
            </a:r>
            <a:r>
              <a:rPr lang="en-US" altLang="zh-CN" smtClean="0"/>
              <a:t>(4) </a:t>
            </a:r>
            <a:r>
              <a:rPr lang="zh-CN" altLang="en-US" smtClean="0"/>
              <a:t>采用</a:t>
            </a:r>
            <a:r>
              <a:rPr lang="en-US" altLang="zh-CN" smtClean="0"/>
              <a:t>Antisnff</a:t>
            </a:r>
            <a:r>
              <a:rPr lang="zh-CN" altLang="en-US" smtClean="0"/>
              <a:t>工具。</a:t>
            </a:r>
            <a:endParaRPr lang="en-US" altLang="zh-CN" smtClean="0"/>
          </a:p>
          <a:p>
            <a:endParaRPr lang="zh-CN" altLang="en-US" smtClean="0"/>
          </a:p>
        </p:txBody>
      </p:sp>
      <p:sp>
        <p:nvSpPr>
          <p:cNvPr id="3" name="标题 2"/>
          <p:cNvSpPr>
            <a:spLocks noGrp="1"/>
          </p:cNvSpPr>
          <p:nvPr>
            <p:ph type="title"/>
          </p:nvPr>
        </p:nvSpPr>
        <p:spPr/>
        <p:txBody>
          <a:bodyPr/>
          <a:lstStyle/>
          <a:p>
            <a:pPr fontAlgn="auto">
              <a:spcAft>
                <a:spcPts val="0"/>
              </a:spcAft>
              <a:defRPr/>
            </a:pPr>
            <a:r>
              <a:rPr lang="en-US" dirty="0" smtClean="0"/>
              <a:t>Sniffer</a:t>
            </a:r>
            <a:r>
              <a:rPr lang="zh-CN" altLang="en-US" dirty="0" smtClean="0"/>
              <a:t>的检测和防范</a:t>
            </a:r>
            <a:endParaRPr lang="zh-CN" altLang="en-US"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内容占位符 1"/>
          <p:cNvSpPr>
            <a:spLocks noGrp="1"/>
          </p:cNvSpPr>
          <p:nvPr>
            <p:ph idx="1"/>
          </p:nvPr>
        </p:nvSpPr>
        <p:spPr/>
        <p:txBody>
          <a:bodyPr/>
          <a:lstStyle/>
          <a:p>
            <a:r>
              <a:rPr lang="zh-CN" altLang="en-US" smtClean="0"/>
              <a:t>口令是网络系统的第一道防线。当前的网络系统都是通过口令来验证用户身份、实施访问控制的。口令攻击是指黑客以口令为攻击目标，破解合法用户的口令，或避开口令验证过程，然后冒充合法用户潜入目标网络系统，夺取目标系统控制权的过程。</a:t>
            </a:r>
            <a:endParaRPr lang="en-US" altLang="zh-CN" smtClean="0"/>
          </a:p>
          <a:p>
            <a:r>
              <a:rPr lang="zh-CN" altLang="en-US" smtClean="0"/>
              <a:t>  据统计，目前系统口令密码用自己姓名拼音的为</a:t>
            </a:r>
            <a:r>
              <a:rPr lang="en-US" altLang="zh-CN" smtClean="0"/>
              <a:t>37%</a:t>
            </a:r>
            <a:r>
              <a:rPr lang="zh-CN" altLang="en-US" smtClean="0"/>
              <a:t>，常用英文单词的为</a:t>
            </a:r>
            <a:r>
              <a:rPr lang="en-US" altLang="zh-CN" smtClean="0"/>
              <a:t>23%</a:t>
            </a:r>
            <a:r>
              <a:rPr lang="zh-CN" altLang="en-US" smtClean="0"/>
              <a:t>，计算机中经常出现的单词为</a:t>
            </a:r>
            <a:r>
              <a:rPr lang="en-US" altLang="zh-CN" smtClean="0"/>
              <a:t>18%</a:t>
            </a:r>
            <a:r>
              <a:rPr lang="zh-CN" altLang="en-US" smtClean="0"/>
              <a:t>，起得良好的只占</a:t>
            </a:r>
            <a:r>
              <a:rPr lang="en-US" altLang="zh-CN" smtClean="0"/>
              <a:t>15%</a:t>
            </a:r>
            <a:r>
              <a:rPr lang="zh-CN" altLang="en-US" smtClean="0"/>
              <a:t>。这样就会带来很大的安全隐患。</a:t>
            </a:r>
          </a:p>
          <a:p>
            <a:endParaRPr lang="zh-CN" altLang="en-US" smtClean="0"/>
          </a:p>
        </p:txBody>
      </p:sp>
      <p:sp>
        <p:nvSpPr>
          <p:cNvPr id="3" name="标题 2"/>
          <p:cNvSpPr>
            <a:spLocks noGrp="1"/>
          </p:cNvSpPr>
          <p:nvPr>
            <p:ph type="title"/>
          </p:nvPr>
        </p:nvSpPr>
        <p:spPr/>
        <p:txBody>
          <a:bodyPr/>
          <a:lstStyle/>
          <a:p>
            <a:pPr fontAlgn="auto">
              <a:spcAft>
                <a:spcPts val="0"/>
              </a:spcAft>
              <a:defRPr/>
            </a:pPr>
            <a:r>
              <a:rPr lang="zh-CN" altLang="en-US" dirty="0" smtClean="0"/>
              <a:t>口令攻击</a:t>
            </a:r>
            <a:endParaRPr lang="zh-CN" altLang="en-US"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内容占位符 1"/>
          <p:cNvSpPr>
            <a:spLocks noGrp="1"/>
          </p:cNvSpPr>
          <p:nvPr>
            <p:ph idx="1"/>
          </p:nvPr>
        </p:nvSpPr>
        <p:spPr/>
        <p:txBody>
          <a:bodyPr/>
          <a:lstStyle/>
          <a:p>
            <a:r>
              <a:rPr lang="en-US" altLang="zh-CN" smtClean="0"/>
              <a:t>1</a:t>
            </a:r>
            <a:r>
              <a:rPr lang="zh-CN" altLang="en-US" smtClean="0"/>
              <a:t>．社会工程学</a:t>
            </a:r>
            <a:r>
              <a:rPr lang="en-US" altLang="zh-CN" smtClean="0"/>
              <a:t>(social Engineering)</a:t>
            </a:r>
            <a:endParaRPr lang="zh-CN" altLang="en-US" smtClean="0"/>
          </a:p>
          <a:p>
            <a:r>
              <a:rPr lang="zh-CN" altLang="en-US" smtClean="0"/>
              <a:t>通过人际交往这一非技术手段以欺骗、套取的方式来获得口令。使用计谋和假情报去获得密码和其他敏感信息的科学</a:t>
            </a:r>
            <a:r>
              <a:rPr lang="en-US" altLang="zh-CN" smtClean="0"/>
              <a:t>.</a:t>
            </a:r>
          </a:p>
          <a:p>
            <a:r>
              <a:rPr lang="en-US" altLang="zh-CN" smtClean="0"/>
              <a:t>2</a:t>
            </a:r>
            <a:r>
              <a:rPr lang="zh-CN" altLang="en-US" smtClean="0"/>
              <a:t>．猜测攻击</a:t>
            </a:r>
          </a:p>
          <a:p>
            <a:r>
              <a:rPr lang="zh-CN" altLang="en-US" smtClean="0"/>
              <a:t>首先使用口令猜测程序进行攻击。口令猜测程序往往根据用户定义口令的习惯猜测用户口令，像名字缩写、生日、宠物名、部门名等。</a:t>
            </a:r>
          </a:p>
        </p:txBody>
      </p:sp>
      <p:sp>
        <p:nvSpPr>
          <p:cNvPr id="3" name="标题 2"/>
          <p:cNvSpPr>
            <a:spLocks noGrp="1"/>
          </p:cNvSpPr>
          <p:nvPr>
            <p:ph type="title"/>
          </p:nvPr>
        </p:nvSpPr>
        <p:spPr/>
        <p:txBody>
          <a:bodyPr>
            <a:normAutofit fontScale="90000"/>
          </a:bodyPr>
          <a:lstStyle/>
          <a:p>
            <a:pPr fontAlgn="auto">
              <a:spcAft>
                <a:spcPts val="0"/>
              </a:spcAft>
              <a:defRPr/>
            </a:pPr>
            <a:r>
              <a:rPr lang="zh-CN" altLang="en-US" dirty="0" smtClean="0"/>
              <a:t>口令攻击的常用方法</a:t>
            </a:r>
            <a:br>
              <a:rPr lang="zh-CN" altLang="en-US" dirty="0" smtClean="0"/>
            </a:br>
            <a:endParaRPr lang="zh-CN" altLang="en-US"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内容占位符 1"/>
          <p:cNvSpPr>
            <a:spLocks noGrp="1"/>
          </p:cNvSpPr>
          <p:nvPr>
            <p:ph idx="1"/>
          </p:nvPr>
        </p:nvSpPr>
        <p:spPr/>
        <p:txBody>
          <a:bodyPr/>
          <a:lstStyle/>
          <a:p>
            <a:r>
              <a:rPr lang="en-US" altLang="zh-CN" smtClean="0"/>
              <a:t>3</a:t>
            </a:r>
            <a:r>
              <a:rPr lang="zh-CN" altLang="en-US" smtClean="0"/>
              <a:t>．字典攻击</a:t>
            </a:r>
          </a:p>
          <a:p>
            <a:r>
              <a:rPr lang="zh-CN" altLang="en-US" smtClean="0"/>
              <a:t>如果猜测攻击不成功，入侵者会继续扩大攻击范围，对所有英文单词进行尝试，程序将按序取出一个又一个的单词，进行一次又一次尝试，直到成功。</a:t>
            </a:r>
            <a:endParaRPr lang="en-US" altLang="zh-CN" smtClean="0"/>
          </a:p>
          <a:p>
            <a:r>
              <a:rPr lang="en-US" altLang="zh-CN" smtClean="0"/>
              <a:t>4</a:t>
            </a:r>
            <a:r>
              <a:rPr lang="zh-CN" altLang="en-US" smtClean="0"/>
              <a:t>．直接破解系统口令文件</a:t>
            </a:r>
          </a:p>
          <a:p>
            <a:r>
              <a:rPr lang="zh-CN" altLang="en-US" smtClean="0"/>
              <a:t>所有的攻击都不能够奏效，入侵者会寻找目标主机的安全漏洞和薄弱环节，饲机偷走存放系统口令的文件，然后破译加密的口令，以便冒充合法用户访问这台主机。</a:t>
            </a:r>
          </a:p>
          <a:p>
            <a:endParaRPr lang="zh-CN" altLang="en-US" smtClean="0"/>
          </a:p>
        </p:txBody>
      </p:sp>
      <p:sp>
        <p:nvSpPr>
          <p:cNvPr id="3" name="标题 2"/>
          <p:cNvSpPr>
            <a:spLocks noGrp="1"/>
          </p:cNvSpPr>
          <p:nvPr>
            <p:ph type="title"/>
          </p:nvPr>
        </p:nvSpPr>
        <p:spPr/>
        <p:txBody>
          <a:bodyPr/>
          <a:lstStyle/>
          <a:p>
            <a:pPr fontAlgn="auto">
              <a:spcAft>
                <a:spcPts val="0"/>
              </a:spcAft>
              <a:defRPr/>
            </a:pPr>
            <a:r>
              <a:rPr lang="zh-CN" altLang="en-US" dirty="0" smtClean="0"/>
              <a:t>口令攻击的常用方法</a:t>
            </a:r>
            <a:endParaRPr lang="zh-CN" altLang="en-US"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内容占位符 1"/>
          <p:cNvSpPr>
            <a:spLocks noGrp="1"/>
          </p:cNvSpPr>
          <p:nvPr>
            <p:ph idx="1"/>
          </p:nvPr>
        </p:nvSpPr>
        <p:spPr/>
        <p:txBody>
          <a:bodyPr/>
          <a:lstStyle/>
          <a:p>
            <a:r>
              <a:rPr lang="en-US" altLang="zh-CN" smtClean="0"/>
              <a:t>5.</a:t>
            </a:r>
            <a:r>
              <a:rPr lang="zh-CN" altLang="en-US" smtClean="0"/>
              <a:t>网络嗅探</a:t>
            </a:r>
            <a:r>
              <a:rPr lang="en-US" altLang="zh-CN" smtClean="0"/>
              <a:t>(sniffer)</a:t>
            </a:r>
            <a:endParaRPr lang="zh-CN" altLang="en-US" smtClean="0"/>
          </a:p>
          <a:p>
            <a:r>
              <a:rPr lang="zh-CN" altLang="en-US" smtClean="0"/>
              <a:t>通过嗅探器在局域网内嗅探明文传输的口令字符串。避免此类攻击的对策是网络传输采用加密传输的方式进行。</a:t>
            </a:r>
          </a:p>
          <a:p>
            <a:r>
              <a:rPr lang="en-US" altLang="zh-CN" smtClean="0"/>
              <a:t>6.</a:t>
            </a:r>
            <a:r>
              <a:rPr lang="zh-CN" altLang="en-US" smtClean="0"/>
              <a:t>键盘记录</a:t>
            </a:r>
          </a:p>
          <a:p>
            <a:r>
              <a:rPr lang="zh-CN" altLang="en-US" smtClean="0"/>
              <a:t>在目标系统中安装键盘记录后门，记录操作员输入的口令字符串，如很多间谍软件，木马等都可能会盗取你的口述。</a:t>
            </a:r>
          </a:p>
          <a:p>
            <a:endParaRPr lang="zh-CN" altLang="en-US" smtClean="0"/>
          </a:p>
        </p:txBody>
      </p:sp>
      <p:sp>
        <p:nvSpPr>
          <p:cNvPr id="3" name="标题 2"/>
          <p:cNvSpPr>
            <a:spLocks noGrp="1"/>
          </p:cNvSpPr>
          <p:nvPr>
            <p:ph type="title"/>
          </p:nvPr>
        </p:nvSpPr>
        <p:spPr/>
        <p:txBody>
          <a:bodyPr/>
          <a:lstStyle/>
          <a:p>
            <a:pPr fontAlgn="auto">
              <a:spcAft>
                <a:spcPts val="0"/>
              </a:spcAft>
              <a:defRPr/>
            </a:pPr>
            <a:r>
              <a:rPr lang="zh-CN" altLang="en-US" dirty="0" smtClean="0"/>
              <a:t>口令攻击的常用方法</a:t>
            </a:r>
            <a:endParaRPr lang="zh-CN" altLang="en-US"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内容占位符 1"/>
          <p:cNvSpPr>
            <a:spLocks noGrp="1"/>
          </p:cNvSpPr>
          <p:nvPr>
            <p:ph idx="1"/>
          </p:nvPr>
        </p:nvSpPr>
        <p:spPr/>
        <p:txBody>
          <a:bodyPr/>
          <a:lstStyle/>
          <a:p>
            <a:r>
              <a:rPr lang="en-US" altLang="zh-CN" smtClean="0"/>
              <a:t> </a:t>
            </a:r>
            <a:r>
              <a:rPr lang="zh-CN" altLang="en-US" smtClean="0"/>
              <a:t>要有效防范口令攻击，就要从选择一个好口令开始，并且要注意保护口令的安全。</a:t>
            </a:r>
          </a:p>
          <a:p>
            <a:r>
              <a:rPr lang="en-US" altLang="zh-CN" smtClean="0"/>
              <a:t>1.</a:t>
            </a:r>
            <a:r>
              <a:rPr lang="zh-CN" altLang="en-US" smtClean="0"/>
              <a:t>设计好口令</a:t>
            </a:r>
          </a:p>
          <a:p>
            <a:r>
              <a:rPr lang="zh-CN" altLang="en-US" smtClean="0"/>
              <a:t>设计好口令是防范口令攻击的最基本、最有效的方法。最好采用字母、数字、还有标点符号、特殊字符的组合，同时有大小写字母，长度最好达到</a:t>
            </a:r>
            <a:r>
              <a:rPr lang="en-US" altLang="zh-CN" smtClean="0"/>
              <a:t>8</a:t>
            </a:r>
            <a:r>
              <a:rPr lang="zh-CN" altLang="en-US" smtClean="0"/>
              <a:t>个以上，最好容易记忆，不必把口令写下来，绝对不要用自己或亲友的生日、手机号码等易于被他人获知的信息作密码。</a:t>
            </a:r>
          </a:p>
        </p:txBody>
      </p:sp>
      <p:sp>
        <p:nvSpPr>
          <p:cNvPr id="3" name="标题 2"/>
          <p:cNvSpPr>
            <a:spLocks noGrp="1"/>
          </p:cNvSpPr>
          <p:nvPr>
            <p:ph type="title"/>
          </p:nvPr>
        </p:nvSpPr>
        <p:spPr/>
        <p:txBody>
          <a:bodyPr>
            <a:normAutofit fontScale="90000"/>
          </a:bodyPr>
          <a:lstStyle/>
          <a:p>
            <a:pPr fontAlgn="auto">
              <a:spcAft>
                <a:spcPts val="0"/>
              </a:spcAft>
              <a:defRPr/>
            </a:pPr>
            <a:r>
              <a:rPr lang="zh-CN" altLang="en-US" dirty="0" smtClean="0"/>
              <a:t>设置安全的口令</a:t>
            </a:r>
            <a:br>
              <a:rPr lang="zh-CN" altLang="en-US" dirty="0" smtClean="0"/>
            </a:br>
            <a:endParaRPr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内容占位符 1"/>
          <p:cNvSpPr>
            <a:spLocks noGrp="1"/>
          </p:cNvSpPr>
          <p:nvPr>
            <p:ph idx="1"/>
          </p:nvPr>
        </p:nvSpPr>
        <p:spPr/>
        <p:txBody>
          <a:bodyPr/>
          <a:lstStyle/>
          <a:p>
            <a:r>
              <a:rPr lang="zh-CN" altLang="en-US" smtClean="0"/>
              <a:t>（</a:t>
            </a:r>
            <a:r>
              <a:rPr lang="en-US" altLang="zh-CN" smtClean="0"/>
              <a:t>1</a:t>
            </a:r>
            <a:r>
              <a:rPr lang="zh-CN" altLang="en-US" smtClean="0"/>
              <a:t>）隐藏</a:t>
            </a:r>
            <a:r>
              <a:rPr lang="en-US" altLang="zh-CN" smtClean="0"/>
              <a:t>IP</a:t>
            </a:r>
            <a:r>
              <a:rPr lang="zh-CN" altLang="en-US" smtClean="0"/>
              <a:t>。隐藏位置就是有效地保护自己，在因持网上的网络主机均有自己的网络地址，根据</a:t>
            </a:r>
            <a:r>
              <a:rPr lang="en-US" altLang="zh-CN" smtClean="0"/>
              <a:t>TCP</a:t>
            </a:r>
            <a:r>
              <a:rPr lang="zh-CN" altLang="en-US" smtClean="0"/>
              <a:t>／</a:t>
            </a:r>
            <a:r>
              <a:rPr lang="en-US" altLang="zh-CN" smtClean="0"/>
              <a:t>IP</a:t>
            </a:r>
            <a:r>
              <a:rPr lang="zh-CN" altLang="en-US" smtClean="0"/>
              <a:t>协议的规定，若没有采取保护措施，很容易反查到某台网络主机的位置，如</a:t>
            </a:r>
            <a:r>
              <a:rPr lang="en-US" altLang="zh-CN" smtClean="0"/>
              <a:t>IP</a:t>
            </a:r>
            <a:r>
              <a:rPr lang="zh-CN" altLang="en-US" smtClean="0"/>
              <a:t>地址和域名。因此，有经验的黑客在实施攻击活动时的首要步骤是设法隐藏自已所在的网络位置，包括自己的网络域及</a:t>
            </a:r>
            <a:r>
              <a:rPr lang="en-US" altLang="zh-CN" smtClean="0"/>
              <a:t>IP</a:t>
            </a:r>
            <a:r>
              <a:rPr lang="zh-CN" altLang="en-US" smtClean="0"/>
              <a:t>地址，这样使调查者难以发现真正的攻击者来源。</a:t>
            </a:r>
          </a:p>
        </p:txBody>
      </p:sp>
      <p:sp>
        <p:nvSpPr>
          <p:cNvPr id="3" name="标题 2"/>
          <p:cNvSpPr>
            <a:spLocks noGrp="1"/>
          </p:cNvSpPr>
          <p:nvPr>
            <p:ph type="title"/>
          </p:nvPr>
        </p:nvSpPr>
        <p:spPr/>
        <p:txBody>
          <a:bodyPr>
            <a:normAutofit fontScale="90000"/>
          </a:bodyPr>
          <a:lstStyle/>
          <a:p>
            <a:pPr fontAlgn="auto">
              <a:spcAft>
                <a:spcPts val="0"/>
              </a:spcAft>
              <a:defRPr/>
            </a:pPr>
            <a:r>
              <a:rPr lang="en-US" dirty="0" smtClean="0"/>
              <a:t>1</a:t>
            </a:r>
            <a:r>
              <a:rPr lang="zh-CN" altLang="en-US" dirty="0" smtClean="0"/>
              <a:t>．寻找目标收集信息</a:t>
            </a:r>
            <a:br>
              <a:rPr lang="zh-CN" altLang="en-US" dirty="0" smtClean="0"/>
            </a:br>
            <a:endParaRPr lang="zh-CN" altLang="en-US"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内容占位符 1"/>
          <p:cNvSpPr>
            <a:spLocks noGrp="1"/>
          </p:cNvSpPr>
          <p:nvPr>
            <p:ph idx="1"/>
          </p:nvPr>
        </p:nvSpPr>
        <p:spPr/>
        <p:txBody>
          <a:bodyPr/>
          <a:lstStyle/>
          <a:p>
            <a:r>
              <a:rPr lang="zh-CN" altLang="en-US" smtClean="0"/>
              <a:t>２．注意保护口令安全</a:t>
            </a:r>
          </a:p>
          <a:p>
            <a:r>
              <a:rPr lang="en-US" altLang="zh-CN" smtClean="0"/>
              <a:t>    </a:t>
            </a:r>
            <a:r>
              <a:rPr lang="zh-CN" altLang="en-US" smtClean="0"/>
              <a:t>　　　　不要将口令记在纸上或存储于计算机文件中；最好不要告诉别人你的口令；不要在不同的系统中使用相同的口令；在输入口令时应确保无人在身边窥视；在公共上网场所如网吧等处最好先确认系统是否安全；定期更改口令，至少六个月更改一次，这会使自己遭受口令攻击的风险降到最低，要永远不要对自己的口令过于自信。</a:t>
            </a:r>
          </a:p>
        </p:txBody>
      </p:sp>
      <p:sp>
        <p:nvSpPr>
          <p:cNvPr id="3" name="标题 2"/>
          <p:cNvSpPr>
            <a:spLocks noGrp="1"/>
          </p:cNvSpPr>
          <p:nvPr>
            <p:ph type="title"/>
          </p:nvPr>
        </p:nvSpPr>
        <p:spPr/>
        <p:txBody>
          <a:bodyPr/>
          <a:lstStyle/>
          <a:p>
            <a:pPr fontAlgn="auto">
              <a:spcAft>
                <a:spcPts val="0"/>
              </a:spcAft>
              <a:defRPr/>
            </a:pPr>
            <a:r>
              <a:rPr lang="zh-CN" altLang="en-US" dirty="0" smtClean="0"/>
              <a:t>设置安全的口令</a:t>
            </a:r>
            <a:endParaRPr lang="zh-CN" altLang="en-US"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内容占位符 1"/>
          <p:cNvSpPr>
            <a:spLocks noGrp="1"/>
          </p:cNvSpPr>
          <p:nvPr>
            <p:ph idx="1"/>
          </p:nvPr>
        </p:nvSpPr>
        <p:spPr/>
        <p:txBody>
          <a:bodyPr/>
          <a:lstStyle/>
          <a:p>
            <a:r>
              <a:rPr lang="en-US" altLang="zh-CN" smtClean="0"/>
              <a:t>3</a:t>
            </a:r>
            <a:r>
              <a:rPr lang="zh-CN" altLang="en-US" smtClean="0"/>
              <a:t>．一次性口令</a:t>
            </a:r>
          </a:p>
          <a:p>
            <a:r>
              <a:rPr lang="zh-CN" altLang="en-US" smtClean="0"/>
              <a:t>如果采用上面介绍的措施，使用常规的口令安全仍不能得到保证，更好的方法是使用特殊的口令机制，如：一次性口令</a:t>
            </a:r>
            <a:r>
              <a:rPr lang="en-US" altLang="zh-CN" smtClean="0"/>
              <a:t>(OTP</a:t>
            </a:r>
            <a:r>
              <a:rPr lang="zh-CN" altLang="en-US" smtClean="0"/>
              <a:t>，</a:t>
            </a:r>
            <a:r>
              <a:rPr lang="en-US" altLang="zh-CN" smtClean="0"/>
              <a:t>One-Time Password)</a:t>
            </a:r>
            <a:r>
              <a:rPr lang="zh-CN" altLang="en-US" smtClean="0"/>
              <a:t>。所谓的一次性口令就是一个口令仅使用一次，它能有效地抵制重放攻击，这样窃取系统的口令文件、窃听网络通信获取口令及穷举攻击猜测口令等攻击方式都不能生效。</a:t>
            </a:r>
          </a:p>
        </p:txBody>
      </p:sp>
      <p:sp>
        <p:nvSpPr>
          <p:cNvPr id="3" name="标题 2"/>
          <p:cNvSpPr>
            <a:spLocks noGrp="1"/>
          </p:cNvSpPr>
          <p:nvPr>
            <p:ph type="title"/>
          </p:nvPr>
        </p:nvSpPr>
        <p:spPr/>
        <p:txBody>
          <a:bodyPr/>
          <a:lstStyle/>
          <a:p>
            <a:pPr fontAlgn="auto">
              <a:spcAft>
                <a:spcPts val="0"/>
              </a:spcAft>
              <a:defRPr/>
            </a:pPr>
            <a:r>
              <a:rPr lang="zh-CN" altLang="en-US" dirty="0" smtClean="0"/>
              <a:t>设置安全的口令</a:t>
            </a:r>
            <a:endParaRPr lang="zh-CN" altLang="en-US"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内容占位符 1"/>
          <p:cNvSpPr>
            <a:spLocks noGrp="1"/>
          </p:cNvSpPr>
          <p:nvPr>
            <p:ph idx="1"/>
          </p:nvPr>
        </p:nvSpPr>
        <p:spPr/>
        <p:txBody>
          <a:bodyPr/>
          <a:lstStyle/>
          <a:p>
            <a:r>
              <a:rPr lang="zh-CN" altLang="en-US" smtClean="0"/>
              <a:t>地址解析协议（</a:t>
            </a:r>
            <a:r>
              <a:rPr lang="en-US" altLang="zh-CN" smtClean="0"/>
              <a:t>Address Resolution Protocol</a:t>
            </a:r>
            <a:r>
              <a:rPr lang="zh-CN" altLang="en-US" smtClean="0"/>
              <a:t>，</a:t>
            </a:r>
            <a:r>
              <a:rPr lang="en-US" altLang="zh-CN" smtClean="0"/>
              <a:t>ARP</a:t>
            </a:r>
            <a:r>
              <a:rPr lang="zh-CN" altLang="en-US" smtClean="0"/>
              <a:t>）是在仅知道主机的</a:t>
            </a:r>
            <a:r>
              <a:rPr lang="en-US" altLang="zh-CN" smtClean="0"/>
              <a:t>IP</a:t>
            </a:r>
            <a:r>
              <a:rPr lang="zh-CN" altLang="en-US" smtClean="0"/>
              <a:t>地址时确定其物理地址的一种协议。因为</a:t>
            </a:r>
            <a:r>
              <a:rPr lang="en-US" altLang="zh-CN" smtClean="0"/>
              <a:t>IPv4</a:t>
            </a:r>
            <a:r>
              <a:rPr lang="zh-CN" altLang="en-US" smtClean="0"/>
              <a:t>和以太网的广泛应用，其主要用作将</a:t>
            </a:r>
            <a:r>
              <a:rPr lang="en-US" altLang="zh-CN" smtClean="0"/>
              <a:t>IP</a:t>
            </a:r>
            <a:r>
              <a:rPr lang="zh-CN" altLang="en-US" smtClean="0"/>
              <a:t>地址翻译为以太网的</a:t>
            </a:r>
            <a:r>
              <a:rPr lang="en-US" altLang="zh-CN" smtClean="0"/>
              <a:t>MAC</a:t>
            </a:r>
            <a:r>
              <a:rPr lang="zh-CN" altLang="en-US" smtClean="0"/>
              <a:t>地址，但其也能在</a:t>
            </a:r>
            <a:r>
              <a:rPr lang="en-US" altLang="zh-CN" smtClean="0"/>
              <a:t>ATM</a:t>
            </a:r>
            <a:r>
              <a:rPr lang="zh-CN" altLang="en-US" smtClean="0"/>
              <a:t>和</a:t>
            </a:r>
            <a:r>
              <a:rPr lang="en-US" altLang="zh-CN" smtClean="0"/>
              <a:t>FDDI IP</a:t>
            </a:r>
            <a:r>
              <a:rPr lang="zh-CN" altLang="en-US" smtClean="0"/>
              <a:t>网络中使用。从</a:t>
            </a:r>
            <a:r>
              <a:rPr lang="en-US" altLang="zh-CN" smtClean="0"/>
              <a:t>IP</a:t>
            </a:r>
            <a:r>
              <a:rPr lang="zh-CN" altLang="en-US" smtClean="0"/>
              <a:t>地址到物理地址的映射有两种方式：表格方式和非表格方式。</a:t>
            </a:r>
            <a:r>
              <a:rPr lang="en-US" altLang="zh-CN" smtClean="0"/>
              <a:t>ARP</a:t>
            </a:r>
            <a:r>
              <a:rPr lang="zh-CN" altLang="en-US" smtClean="0"/>
              <a:t>具体说来就是将网络层（</a:t>
            </a:r>
            <a:r>
              <a:rPr lang="en-US" altLang="zh-CN" smtClean="0"/>
              <a:t>IP</a:t>
            </a:r>
            <a:r>
              <a:rPr lang="zh-CN" altLang="en-US" smtClean="0"/>
              <a:t>层，也就是相当于</a:t>
            </a:r>
            <a:r>
              <a:rPr lang="en-US" altLang="zh-CN" smtClean="0"/>
              <a:t>OSI</a:t>
            </a:r>
            <a:r>
              <a:rPr lang="zh-CN" altLang="en-US" smtClean="0"/>
              <a:t>的第三层）地址解析为数据连接层（</a:t>
            </a:r>
            <a:r>
              <a:rPr lang="en-US" altLang="zh-CN" smtClean="0"/>
              <a:t>MAC</a:t>
            </a:r>
            <a:r>
              <a:rPr lang="zh-CN" altLang="en-US" smtClean="0"/>
              <a:t>层，也就是相当于</a:t>
            </a:r>
            <a:r>
              <a:rPr lang="en-US" altLang="zh-CN" smtClean="0"/>
              <a:t>OSI</a:t>
            </a:r>
            <a:r>
              <a:rPr lang="zh-CN" altLang="en-US" smtClean="0"/>
              <a:t>的第二层）的</a:t>
            </a:r>
            <a:r>
              <a:rPr lang="en-US" altLang="zh-CN" smtClean="0"/>
              <a:t>MAC</a:t>
            </a:r>
            <a:r>
              <a:rPr lang="zh-CN" altLang="en-US" smtClean="0"/>
              <a:t>地址。</a:t>
            </a:r>
          </a:p>
          <a:p>
            <a:endParaRPr lang="zh-CN" altLang="en-US" smtClean="0"/>
          </a:p>
        </p:txBody>
      </p:sp>
      <p:sp>
        <p:nvSpPr>
          <p:cNvPr id="3" name="标题 2"/>
          <p:cNvSpPr>
            <a:spLocks noGrp="1"/>
          </p:cNvSpPr>
          <p:nvPr>
            <p:ph type="title"/>
          </p:nvPr>
        </p:nvSpPr>
        <p:spPr/>
        <p:txBody>
          <a:bodyPr/>
          <a:lstStyle/>
          <a:p>
            <a:pPr fontAlgn="auto">
              <a:spcAft>
                <a:spcPts val="0"/>
              </a:spcAft>
              <a:defRPr/>
            </a:pPr>
            <a:r>
              <a:rPr lang="en-US" dirty="0" smtClean="0"/>
              <a:t>ARP</a:t>
            </a:r>
            <a:r>
              <a:rPr lang="zh-CN" altLang="en-US" dirty="0" smtClean="0"/>
              <a:t>欺骗攻击</a:t>
            </a:r>
            <a:endParaRPr lang="zh-CN" altLang="en-US" dirty="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lnSpcReduction="10000"/>
          </a:bodyPr>
          <a:lstStyle/>
          <a:p>
            <a:pPr marL="365760" indent="-256032" fontAlgn="auto">
              <a:spcAft>
                <a:spcPts val="0"/>
              </a:spcAft>
              <a:buFont typeface="Wingdings 3"/>
              <a:buChar char=""/>
              <a:defRPr/>
            </a:pPr>
            <a:r>
              <a:rPr lang="en-US" dirty="0" smtClean="0"/>
              <a:t>ARP</a:t>
            </a:r>
            <a:r>
              <a:rPr lang="zh-CN" altLang="en-US" dirty="0" smtClean="0"/>
              <a:t>工作原理如下</a:t>
            </a:r>
            <a:r>
              <a:rPr lang="en-US" dirty="0" smtClean="0"/>
              <a:t>: </a:t>
            </a:r>
            <a:br>
              <a:rPr lang="en-US" dirty="0" smtClean="0"/>
            </a:br>
            <a:r>
              <a:rPr lang="en-US" dirty="0" smtClean="0"/>
              <a:t>    </a:t>
            </a:r>
            <a:r>
              <a:rPr lang="zh-CN" altLang="en-US" dirty="0" smtClean="0"/>
              <a:t>在</a:t>
            </a:r>
            <a:r>
              <a:rPr lang="en-US" dirty="0" smtClean="0"/>
              <a:t>TCP/IP</a:t>
            </a:r>
            <a:r>
              <a:rPr lang="zh-CN" altLang="en-US" dirty="0" smtClean="0"/>
              <a:t>协议中</a:t>
            </a:r>
            <a:r>
              <a:rPr lang="en-US" dirty="0" smtClean="0"/>
              <a:t>,A</a:t>
            </a:r>
            <a:r>
              <a:rPr lang="zh-CN" altLang="en-US" dirty="0" smtClean="0"/>
              <a:t>给</a:t>
            </a:r>
            <a:r>
              <a:rPr lang="en-US" dirty="0" smtClean="0"/>
              <a:t>B</a:t>
            </a:r>
            <a:r>
              <a:rPr lang="zh-CN" altLang="en-US" dirty="0" smtClean="0"/>
              <a:t>发送</a:t>
            </a:r>
            <a:r>
              <a:rPr lang="en-US" dirty="0" smtClean="0"/>
              <a:t>IP</a:t>
            </a:r>
            <a:r>
              <a:rPr lang="zh-CN" altLang="en-US" dirty="0" smtClean="0"/>
              <a:t>包</a:t>
            </a:r>
            <a:r>
              <a:rPr lang="en-US" dirty="0" smtClean="0"/>
              <a:t>,</a:t>
            </a:r>
            <a:r>
              <a:rPr lang="zh-CN" altLang="en-US" dirty="0" smtClean="0"/>
              <a:t>在包头中需要填写</a:t>
            </a:r>
            <a:r>
              <a:rPr lang="en-US" dirty="0" smtClean="0"/>
              <a:t>B</a:t>
            </a:r>
            <a:r>
              <a:rPr lang="zh-CN" altLang="en-US" dirty="0" smtClean="0"/>
              <a:t>的</a:t>
            </a:r>
            <a:r>
              <a:rPr lang="en-US" dirty="0" smtClean="0"/>
              <a:t>IP</a:t>
            </a:r>
            <a:r>
              <a:rPr lang="zh-CN" altLang="en-US" dirty="0" smtClean="0"/>
              <a:t>为目标地址</a:t>
            </a:r>
            <a:r>
              <a:rPr lang="en-US" dirty="0" smtClean="0"/>
              <a:t>,</a:t>
            </a:r>
            <a:r>
              <a:rPr lang="zh-CN" altLang="en-US" dirty="0" smtClean="0"/>
              <a:t>但这个</a:t>
            </a:r>
            <a:r>
              <a:rPr lang="en-US" dirty="0" smtClean="0"/>
              <a:t>IP</a:t>
            </a:r>
            <a:r>
              <a:rPr lang="zh-CN" altLang="en-US" dirty="0" smtClean="0"/>
              <a:t>包在以太网上传输的时候</a:t>
            </a:r>
            <a:r>
              <a:rPr lang="en-US" dirty="0" smtClean="0"/>
              <a:t>,</a:t>
            </a:r>
            <a:r>
              <a:rPr lang="zh-CN" altLang="en-US" dirty="0" smtClean="0"/>
              <a:t>还需要进行一次以太包的封装</a:t>
            </a:r>
            <a:r>
              <a:rPr lang="en-US" dirty="0" smtClean="0"/>
              <a:t>,</a:t>
            </a:r>
            <a:r>
              <a:rPr lang="zh-CN" altLang="en-US" dirty="0" smtClean="0"/>
              <a:t>在这个以太包中</a:t>
            </a:r>
            <a:r>
              <a:rPr lang="en-US" dirty="0" smtClean="0"/>
              <a:t>,</a:t>
            </a:r>
            <a:r>
              <a:rPr lang="zh-CN" altLang="en-US" dirty="0" smtClean="0"/>
              <a:t>目标地址就是</a:t>
            </a:r>
            <a:r>
              <a:rPr lang="en-US" dirty="0" smtClean="0"/>
              <a:t>B</a:t>
            </a:r>
            <a:r>
              <a:rPr lang="zh-CN" altLang="en-US" dirty="0" smtClean="0"/>
              <a:t>的</a:t>
            </a:r>
            <a:r>
              <a:rPr lang="en-US" dirty="0" smtClean="0"/>
              <a:t>MAC</a:t>
            </a:r>
            <a:r>
              <a:rPr lang="zh-CN" altLang="en-US" dirty="0" smtClean="0"/>
              <a:t>地址。</a:t>
            </a:r>
            <a:endParaRPr lang="en-US" altLang="zh-CN" dirty="0" smtClean="0"/>
          </a:p>
          <a:p>
            <a:pPr marL="365760" indent="-256032" fontAlgn="auto">
              <a:spcAft>
                <a:spcPts val="0"/>
              </a:spcAft>
              <a:buFont typeface="Wingdings 3"/>
              <a:buChar char=""/>
              <a:defRPr/>
            </a:pPr>
            <a:r>
              <a:rPr lang="en-US" altLang="zh-CN" dirty="0" smtClean="0"/>
              <a:t>   </a:t>
            </a:r>
            <a:r>
              <a:rPr lang="zh-CN" altLang="en-US" dirty="0" smtClean="0"/>
              <a:t>在</a:t>
            </a:r>
            <a:r>
              <a:rPr lang="en-US" dirty="0" smtClean="0"/>
              <a:t>A</a:t>
            </a:r>
            <a:r>
              <a:rPr lang="zh-CN" altLang="en-US" dirty="0" smtClean="0"/>
              <a:t>不知道</a:t>
            </a:r>
            <a:r>
              <a:rPr lang="en-US" dirty="0" smtClean="0"/>
              <a:t>B</a:t>
            </a:r>
            <a:r>
              <a:rPr lang="zh-CN" altLang="en-US" dirty="0" smtClean="0"/>
              <a:t>的</a:t>
            </a:r>
            <a:r>
              <a:rPr lang="en-US" dirty="0" smtClean="0"/>
              <a:t>MAC</a:t>
            </a:r>
            <a:r>
              <a:rPr lang="zh-CN" altLang="en-US" dirty="0" smtClean="0"/>
              <a:t>地址的情况下</a:t>
            </a:r>
            <a:r>
              <a:rPr lang="en-US" dirty="0" smtClean="0"/>
              <a:t>,A</a:t>
            </a:r>
            <a:r>
              <a:rPr lang="zh-CN" altLang="en-US" dirty="0" smtClean="0"/>
              <a:t>就广播一个</a:t>
            </a:r>
            <a:r>
              <a:rPr lang="en-US" dirty="0" smtClean="0"/>
              <a:t>ARP</a:t>
            </a:r>
            <a:r>
              <a:rPr lang="zh-CN" altLang="en-US" dirty="0" smtClean="0"/>
              <a:t>请求包</a:t>
            </a:r>
            <a:r>
              <a:rPr lang="en-US" dirty="0" smtClean="0"/>
              <a:t>,</a:t>
            </a:r>
            <a:r>
              <a:rPr lang="zh-CN" altLang="en-US" dirty="0" smtClean="0"/>
              <a:t>请求包中填有</a:t>
            </a:r>
            <a:r>
              <a:rPr lang="en-US" dirty="0" smtClean="0"/>
              <a:t>B</a:t>
            </a:r>
            <a:r>
              <a:rPr lang="zh-CN" altLang="en-US" dirty="0" smtClean="0"/>
              <a:t>的</a:t>
            </a:r>
            <a:r>
              <a:rPr lang="en-US" dirty="0" smtClean="0"/>
              <a:t>IP(192.168.1.2)</a:t>
            </a:r>
            <a:r>
              <a:rPr lang="zh-CN" altLang="en-US" dirty="0" smtClean="0"/>
              <a:t>，以太网中的所有计算机都会接收这个请求，而正常的情况下只有</a:t>
            </a:r>
            <a:r>
              <a:rPr lang="en-US" dirty="0" smtClean="0"/>
              <a:t>B</a:t>
            </a:r>
            <a:r>
              <a:rPr lang="zh-CN" altLang="en-US" dirty="0" smtClean="0"/>
              <a:t>会给出</a:t>
            </a:r>
            <a:r>
              <a:rPr lang="en-US" dirty="0" smtClean="0"/>
              <a:t>ARP</a:t>
            </a:r>
            <a:r>
              <a:rPr lang="zh-CN" altLang="en-US" dirty="0" smtClean="0"/>
              <a:t>应答包，包中就填充上了</a:t>
            </a:r>
            <a:r>
              <a:rPr lang="en-US" dirty="0" smtClean="0"/>
              <a:t>B</a:t>
            </a:r>
            <a:r>
              <a:rPr lang="zh-CN" altLang="en-US" dirty="0" smtClean="0"/>
              <a:t>的</a:t>
            </a:r>
            <a:r>
              <a:rPr lang="en-US" dirty="0" smtClean="0"/>
              <a:t>MAC</a:t>
            </a:r>
            <a:r>
              <a:rPr lang="zh-CN" altLang="en-US" dirty="0" smtClean="0"/>
              <a:t>地址，并回复给</a:t>
            </a:r>
            <a:r>
              <a:rPr lang="en-US" dirty="0" smtClean="0"/>
              <a:t>A</a:t>
            </a:r>
            <a:r>
              <a:rPr lang="zh-CN" altLang="en-US" dirty="0" smtClean="0"/>
              <a:t>。得到</a:t>
            </a:r>
            <a:r>
              <a:rPr lang="en-US" dirty="0" smtClean="0"/>
              <a:t>ARP</a:t>
            </a:r>
            <a:r>
              <a:rPr lang="zh-CN" altLang="en-US" dirty="0" smtClean="0"/>
              <a:t>应答后</a:t>
            </a:r>
            <a:r>
              <a:rPr lang="en-US" dirty="0" smtClean="0"/>
              <a:t>,</a:t>
            </a:r>
            <a:r>
              <a:rPr lang="zh-CN" altLang="en-US" dirty="0" smtClean="0"/>
              <a:t>将</a:t>
            </a:r>
            <a:r>
              <a:rPr lang="en-US" dirty="0" smtClean="0"/>
              <a:t>B</a:t>
            </a:r>
            <a:r>
              <a:rPr lang="zh-CN" altLang="en-US" dirty="0" smtClean="0"/>
              <a:t>的</a:t>
            </a:r>
            <a:r>
              <a:rPr lang="en-US" dirty="0" smtClean="0"/>
              <a:t>MAC</a:t>
            </a:r>
            <a:r>
              <a:rPr lang="zh-CN" altLang="en-US" dirty="0" smtClean="0"/>
              <a:t>地址放入本机缓存</a:t>
            </a:r>
            <a:r>
              <a:rPr lang="en-US" dirty="0" smtClean="0"/>
              <a:t>,</a:t>
            </a:r>
            <a:r>
              <a:rPr lang="zh-CN" altLang="en-US" dirty="0" smtClean="0"/>
              <a:t>便于下次使用。 </a:t>
            </a:r>
            <a:endParaRPr lang="zh-CN" altLang="en-US" dirty="0"/>
          </a:p>
        </p:txBody>
      </p:sp>
      <p:sp>
        <p:nvSpPr>
          <p:cNvPr id="3" name="标题 2"/>
          <p:cNvSpPr>
            <a:spLocks noGrp="1"/>
          </p:cNvSpPr>
          <p:nvPr>
            <p:ph type="title"/>
          </p:nvPr>
        </p:nvSpPr>
        <p:spPr/>
        <p:txBody>
          <a:bodyPr/>
          <a:lstStyle/>
          <a:p>
            <a:pPr fontAlgn="auto">
              <a:spcAft>
                <a:spcPts val="0"/>
              </a:spcAft>
              <a:defRPr/>
            </a:pPr>
            <a:r>
              <a:rPr lang="en-US" dirty="0" smtClean="0"/>
              <a:t>ARP</a:t>
            </a:r>
            <a:r>
              <a:rPr lang="zh-CN" altLang="en-US" dirty="0" smtClean="0"/>
              <a:t>欺骗攻击</a:t>
            </a:r>
            <a:endParaRPr lang="zh-CN" altLang="en-US"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10000"/>
          </a:bodyPr>
          <a:lstStyle/>
          <a:p>
            <a:pPr marL="365760" indent="-256032" fontAlgn="auto">
              <a:spcAft>
                <a:spcPts val="0"/>
              </a:spcAft>
              <a:buFont typeface="Wingdings 3"/>
              <a:buChar char=""/>
              <a:defRPr/>
            </a:pPr>
            <a:r>
              <a:rPr lang="zh-CN" altLang="en-US" dirty="0" smtClean="0"/>
              <a:t>当计算机接收到</a:t>
            </a:r>
            <a:r>
              <a:rPr lang="en-US" dirty="0" smtClean="0"/>
              <a:t>ARP</a:t>
            </a:r>
            <a:r>
              <a:rPr lang="zh-CN" altLang="en-US" dirty="0" smtClean="0"/>
              <a:t>应答数据包的时候，就会对本地的</a:t>
            </a:r>
            <a:r>
              <a:rPr lang="en-US" dirty="0" smtClean="0"/>
              <a:t>ARP</a:t>
            </a:r>
            <a:r>
              <a:rPr lang="zh-CN" altLang="en-US" dirty="0" smtClean="0"/>
              <a:t>缓存进行更新，将应答中的</a:t>
            </a:r>
            <a:r>
              <a:rPr lang="en-US" dirty="0" smtClean="0"/>
              <a:t>IP</a:t>
            </a:r>
            <a:r>
              <a:rPr lang="zh-CN" altLang="en-US" dirty="0" smtClean="0"/>
              <a:t>和</a:t>
            </a:r>
            <a:r>
              <a:rPr lang="en-US" dirty="0" smtClean="0"/>
              <a:t>MAC</a:t>
            </a:r>
            <a:r>
              <a:rPr lang="zh-CN" altLang="en-US" dirty="0" smtClean="0"/>
              <a:t>地址存储在</a:t>
            </a:r>
            <a:r>
              <a:rPr lang="en-US" dirty="0" smtClean="0"/>
              <a:t>ARP</a:t>
            </a:r>
            <a:r>
              <a:rPr lang="zh-CN" altLang="en-US" dirty="0" smtClean="0"/>
              <a:t>缓存中。因此，当局域网中的某台机器</a:t>
            </a:r>
            <a:r>
              <a:rPr lang="en-US" dirty="0" smtClean="0"/>
              <a:t>B</a:t>
            </a:r>
            <a:r>
              <a:rPr lang="zh-CN" altLang="en-US" dirty="0" smtClean="0"/>
              <a:t>向</a:t>
            </a:r>
            <a:r>
              <a:rPr lang="en-US" dirty="0" smtClean="0"/>
              <a:t>A</a:t>
            </a:r>
            <a:r>
              <a:rPr lang="zh-CN" altLang="en-US" dirty="0" smtClean="0"/>
              <a:t>发送一个自己伪造的</a:t>
            </a:r>
            <a:r>
              <a:rPr lang="en-US" dirty="0" smtClean="0"/>
              <a:t>ARP</a:t>
            </a:r>
            <a:r>
              <a:rPr lang="zh-CN" altLang="en-US" dirty="0" smtClean="0"/>
              <a:t>应答，而如果这个应答是</a:t>
            </a:r>
            <a:r>
              <a:rPr lang="en-US" dirty="0" smtClean="0"/>
              <a:t>B</a:t>
            </a:r>
            <a:r>
              <a:rPr lang="zh-CN" altLang="en-US" dirty="0" smtClean="0"/>
              <a:t>冒充</a:t>
            </a:r>
            <a:r>
              <a:rPr lang="en-US" dirty="0" smtClean="0"/>
              <a:t>C</a:t>
            </a:r>
            <a:r>
              <a:rPr lang="zh-CN" altLang="en-US" dirty="0" smtClean="0"/>
              <a:t>伪造来的，即</a:t>
            </a:r>
            <a:r>
              <a:rPr lang="en-US" dirty="0" smtClean="0"/>
              <a:t>IP</a:t>
            </a:r>
            <a:r>
              <a:rPr lang="zh-CN" altLang="en-US" dirty="0" smtClean="0"/>
              <a:t>地址为</a:t>
            </a:r>
            <a:r>
              <a:rPr lang="en-US" dirty="0" smtClean="0"/>
              <a:t>C</a:t>
            </a:r>
            <a:r>
              <a:rPr lang="zh-CN" altLang="en-US" dirty="0" smtClean="0"/>
              <a:t>的</a:t>
            </a:r>
            <a:r>
              <a:rPr lang="en-US" dirty="0" smtClean="0"/>
              <a:t>IP</a:t>
            </a:r>
            <a:r>
              <a:rPr lang="zh-CN" altLang="en-US" dirty="0" smtClean="0"/>
              <a:t>，而</a:t>
            </a:r>
            <a:r>
              <a:rPr lang="en-US" dirty="0" smtClean="0"/>
              <a:t>MAC</a:t>
            </a:r>
            <a:r>
              <a:rPr lang="zh-CN" altLang="en-US" dirty="0" smtClean="0"/>
              <a:t>地址是伪造的，则当</a:t>
            </a:r>
            <a:r>
              <a:rPr lang="en-US" dirty="0" smtClean="0"/>
              <a:t>A</a:t>
            </a:r>
            <a:r>
              <a:rPr lang="zh-CN" altLang="en-US" dirty="0" smtClean="0"/>
              <a:t>接收到</a:t>
            </a:r>
            <a:r>
              <a:rPr lang="en-US" dirty="0" smtClean="0"/>
              <a:t>B</a:t>
            </a:r>
            <a:r>
              <a:rPr lang="zh-CN" altLang="en-US" dirty="0" smtClean="0"/>
              <a:t>伪造的</a:t>
            </a:r>
            <a:r>
              <a:rPr lang="en-US" dirty="0" smtClean="0"/>
              <a:t>ARP</a:t>
            </a:r>
            <a:r>
              <a:rPr lang="zh-CN" altLang="en-US" dirty="0" smtClean="0"/>
              <a:t>应答后，就会更新本地的</a:t>
            </a:r>
            <a:r>
              <a:rPr lang="en-US" dirty="0" smtClean="0"/>
              <a:t>ARP</a:t>
            </a:r>
            <a:r>
              <a:rPr lang="zh-CN" altLang="en-US" dirty="0" smtClean="0"/>
              <a:t>缓存，这样在</a:t>
            </a:r>
            <a:r>
              <a:rPr lang="en-US" dirty="0" smtClean="0"/>
              <a:t>A</a:t>
            </a:r>
            <a:r>
              <a:rPr lang="zh-CN" altLang="en-US" dirty="0" smtClean="0"/>
              <a:t>看来</a:t>
            </a:r>
            <a:r>
              <a:rPr lang="en-US" dirty="0" smtClean="0"/>
              <a:t>C</a:t>
            </a:r>
            <a:r>
              <a:rPr lang="zh-CN" altLang="en-US" dirty="0" smtClean="0"/>
              <a:t>的</a:t>
            </a:r>
            <a:r>
              <a:rPr lang="en-US" dirty="0" smtClean="0"/>
              <a:t>IP</a:t>
            </a:r>
            <a:r>
              <a:rPr lang="zh-CN" altLang="en-US" dirty="0" smtClean="0"/>
              <a:t>地址没有变，而它的</a:t>
            </a:r>
            <a:r>
              <a:rPr lang="en-US" dirty="0" smtClean="0"/>
              <a:t>MAC</a:t>
            </a:r>
            <a:r>
              <a:rPr lang="zh-CN" altLang="en-US" dirty="0" smtClean="0"/>
              <a:t>地址已经不是原来那个了。由于局域网的网络流通不是根据</a:t>
            </a:r>
            <a:r>
              <a:rPr lang="en-US" dirty="0" smtClean="0"/>
              <a:t>IP</a:t>
            </a:r>
            <a:r>
              <a:rPr lang="zh-CN" altLang="en-US" dirty="0" smtClean="0"/>
              <a:t>地址进行，而是按照</a:t>
            </a:r>
            <a:r>
              <a:rPr lang="en-US" dirty="0" smtClean="0"/>
              <a:t>MAC</a:t>
            </a:r>
            <a:r>
              <a:rPr lang="zh-CN" altLang="en-US" dirty="0" smtClean="0"/>
              <a:t>地址进行传输。所以，那个伪造出来的</a:t>
            </a:r>
            <a:r>
              <a:rPr lang="en-US" dirty="0" smtClean="0"/>
              <a:t>MAC</a:t>
            </a:r>
            <a:r>
              <a:rPr lang="zh-CN" altLang="en-US" dirty="0" smtClean="0"/>
              <a:t>地址在</a:t>
            </a:r>
            <a:r>
              <a:rPr lang="en-US" dirty="0" smtClean="0"/>
              <a:t>A</a:t>
            </a:r>
            <a:r>
              <a:rPr lang="zh-CN" altLang="en-US" dirty="0" smtClean="0"/>
              <a:t>上被改变成一个不存在的</a:t>
            </a:r>
            <a:r>
              <a:rPr lang="en-US" dirty="0" smtClean="0"/>
              <a:t>MAC</a:t>
            </a:r>
            <a:r>
              <a:rPr lang="zh-CN" altLang="en-US" dirty="0" smtClean="0"/>
              <a:t>地址，这样就会造成网络不通，导致</a:t>
            </a:r>
            <a:r>
              <a:rPr lang="en-US" dirty="0" smtClean="0"/>
              <a:t>A</a:t>
            </a:r>
            <a:r>
              <a:rPr lang="zh-CN" altLang="en-US" dirty="0" smtClean="0"/>
              <a:t>不能</a:t>
            </a:r>
            <a:r>
              <a:rPr lang="en-US" dirty="0" smtClean="0"/>
              <a:t>Ping</a:t>
            </a:r>
            <a:r>
              <a:rPr lang="zh-CN" altLang="en-US" dirty="0" smtClean="0"/>
              <a:t>通</a:t>
            </a:r>
            <a:r>
              <a:rPr lang="en-US" dirty="0" smtClean="0"/>
              <a:t>C</a:t>
            </a:r>
            <a:r>
              <a:rPr lang="zh-CN" altLang="en-US" dirty="0" smtClean="0"/>
              <a:t>，这就是一个简单的</a:t>
            </a:r>
            <a:r>
              <a:rPr lang="en-US" dirty="0" smtClean="0"/>
              <a:t>ARP</a:t>
            </a:r>
            <a:r>
              <a:rPr lang="zh-CN" altLang="en-US" dirty="0" smtClean="0"/>
              <a:t>欺骗。</a:t>
            </a:r>
            <a:endParaRPr lang="zh-CN" altLang="en-US" dirty="0"/>
          </a:p>
        </p:txBody>
      </p:sp>
      <p:sp>
        <p:nvSpPr>
          <p:cNvPr id="3" name="标题 2"/>
          <p:cNvSpPr>
            <a:spLocks noGrp="1"/>
          </p:cNvSpPr>
          <p:nvPr>
            <p:ph type="title"/>
          </p:nvPr>
        </p:nvSpPr>
        <p:spPr/>
        <p:txBody>
          <a:bodyPr>
            <a:normAutofit fontScale="90000"/>
          </a:bodyPr>
          <a:lstStyle/>
          <a:p>
            <a:pPr fontAlgn="auto">
              <a:spcAft>
                <a:spcPts val="0"/>
              </a:spcAft>
              <a:defRPr/>
            </a:pPr>
            <a:r>
              <a:rPr lang="en-US" dirty="0" smtClean="0"/>
              <a:t>ARP</a:t>
            </a:r>
            <a:r>
              <a:rPr lang="zh-CN" altLang="en-US" dirty="0" smtClean="0"/>
              <a:t>欺骗攻击的原理</a:t>
            </a:r>
            <a:br>
              <a:rPr lang="zh-CN" altLang="en-US" dirty="0" smtClean="0"/>
            </a:br>
            <a:endParaRPr lang="zh-CN" altLang="en-US" dirty="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内容占位符 1"/>
          <p:cNvSpPr>
            <a:spLocks noGrp="1"/>
          </p:cNvSpPr>
          <p:nvPr>
            <p:ph idx="1"/>
          </p:nvPr>
        </p:nvSpPr>
        <p:spPr/>
        <p:txBody>
          <a:bodyPr/>
          <a:lstStyle/>
          <a:p>
            <a:r>
              <a:rPr lang="zh-CN" altLang="en-US" smtClean="0"/>
              <a:t>可以人为地制造这个包，可以指定</a:t>
            </a:r>
            <a:r>
              <a:rPr lang="en-US" altLang="zh-CN" smtClean="0"/>
              <a:t>ARP</a:t>
            </a:r>
            <a:r>
              <a:rPr lang="zh-CN" altLang="en-US" smtClean="0"/>
              <a:t>包中的源</a:t>
            </a:r>
            <a:r>
              <a:rPr lang="en-US" altLang="zh-CN" smtClean="0"/>
              <a:t>IP</a:t>
            </a:r>
            <a:r>
              <a:rPr lang="zh-CN" altLang="en-US" smtClean="0"/>
              <a:t>、目标</a:t>
            </a:r>
            <a:r>
              <a:rPr lang="en-US" altLang="zh-CN" smtClean="0"/>
              <a:t>IP</a:t>
            </a:r>
            <a:r>
              <a:rPr lang="zh-CN" altLang="en-US" smtClean="0"/>
              <a:t>、源</a:t>
            </a:r>
            <a:r>
              <a:rPr lang="en-US" altLang="zh-CN" smtClean="0"/>
              <a:t>MAC</a:t>
            </a:r>
            <a:r>
              <a:rPr lang="zh-CN" altLang="en-US" smtClean="0"/>
              <a:t>地址、目标</a:t>
            </a:r>
            <a:r>
              <a:rPr lang="en-US" altLang="zh-CN" smtClean="0"/>
              <a:t>MAC</a:t>
            </a:r>
            <a:r>
              <a:rPr lang="zh-CN" altLang="en-US" smtClean="0"/>
              <a:t>地址。这样就可以通过虚假的</a:t>
            </a:r>
            <a:r>
              <a:rPr lang="en-US" altLang="zh-CN" smtClean="0"/>
              <a:t>ARP</a:t>
            </a:r>
            <a:r>
              <a:rPr lang="zh-CN" altLang="en-US" smtClean="0"/>
              <a:t>响应包来修改主机</a:t>
            </a:r>
            <a:r>
              <a:rPr lang="en-US" altLang="zh-CN" smtClean="0"/>
              <a:t>A</a:t>
            </a:r>
            <a:r>
              <a:rPr lang="zh-CN" altLang="en-US" smtClean="0"/>
              <a:t>上的动态</a:t>
            </a:r>
            <a:r>
              <a:rPr lang="en-US" altLang="zh-CN" smtClean="0"/>
              <a:t>ARP</a:t>
            </a:r>
            <a:r>
              <a:rPr lang="zh-CN" altLang="en-US" smtClean="0"/>
              <a:t>缓存达到欺骗的目的。</a:t>
            </a:r>
            <a:endParaRPr lang="en-US" altLang="zh-CN" smtClean="0"/>
          </a:p>
          <a:p>
            <a:r>
              <a:rPr lang="zh-CN" altLang="en-US" smtClean="0"/>
              <a:t>下面是具体的步骤：</a:t>
            </a:r>
          </a:p>
          <a:p>
            <a:r>
              <a:rPr lang="en-US" altLang="zh-CN" smtClean="0"/>
              <a:t>1</a:t>
            </a:r>
            <a:r>
              <a:rPr lang="zh-CN" altLang="en-US" smtClean="0"/>
              <a:t>）先研究</a:t>
            </a:r>
            <a:r>
              <a:rPr lang="en-US" altLang="zh-CN" smtClean="0"/>
              <a:t>192.0.0.3</a:t>
            </a:r>
            <a:r>
              <a:rPr lang="zh-CN" altLang="en-US" smtClean="0"/>
              <a:t>这台主机，发现这台主机的漏洞。</a:t>
            </a:r>
          </a:p>
          <a:p>
            <a:r>
              <a:rPr lang="en-US" altLang="zh-CN" smtClean="0"/>
              <a:t>2</a:t>
            </a:r>
            <a:r>
              <a:rPr lang="zh-CN" altLang="en-US" smtClean="0"/>
              <a:t>）根据发现的漏洞使主机</a:t>
            </a:r>
            <a:r>
              <a:rPr lang="en-US" altLang="zh-CN" smtClean="0"/>
              <a:t>C</a:t>
            </a:r>
            <a:r>
              <a:rPr lang="zh-CN" altLang="en-US" smtClean="0"/>
              <a:t>当掉，暂时停止工作。</a:t>
            </a:r>
          </a:p>
          <a:p>
            <a:r>
              <a:rPr lang="en-US" altLang="zh-CN" smtClean="0"/>
              <a:t>3</a:t>
            </a:r>
            <a:r>
              <a:rPr lang="zh-CN" altLang="en-US" smtClean="0"/>
              <a:t>）这段时间里，入侵者把自己的</a:t>
            </a:r>
            <a:r>
              <a:rPr lang="en-US" altLang="zh-CN" smtClean="0"/>
              <a:t>IP</a:t>
            </a:r>
            <a:r>
              <a:rPr lang="zh-CN" altLang="en-US" smtClean="0"/>
              <a:t>改成</a:t>
            </a:r>
            <a:r>
              <a:rPr lang="en-US" altLang="zh-CN" smtClean="0"/>
              <a:t>192.0.0.3</a:t>
            </a:r>
            <a:endParaRPr lang="zh-CN" altLang="en-US" smtClean="0"/>
          </a:p>
          <a:p>
            <a:endParaRPr lang="zh-CN" altLang="en-US" smtClean="0"/>
          </a:p>
          <a:p>
            <a:endParaRPr lang="zh-CN" altLang="en-US" smtClean="0"/>
          </a:p>
        </p:txBody>
      </p:sp>
      <p:sp>
        <p:nvSpPr>
          <p:cNvPr id="3" name="标题 2"/>
          <p:cNvSpPr>
            <a:spLocks noGrp="1"/>
          </p:cNvSpPr>
          <p:nvPr>
            <p:ph type="title"/>
          </p:nvPr>
        </p:nvSpPr>
        <p:spPr/>
        <p:txBody>
          <a:bodyPr/>
          <a:lstStyle/>
          <a:p>
            <a:pPr fontAlgn="auto">
              <a:spcAft>
                <a:spcPts val="0"/>
              </a:spcAft>
              <a:defRPr/>
            </a:pPr>
            <a:r>
              <a:rPr lang="en-US" dirty="0" smtClean="0"/>
              <a:t>ARP</a:t>
            </a:r>
            <a:r>
              <a:rPr lang="zh-CN" altLang="en-US" dirty="0" smtClean="0"/>
              <a:t>欺骗攻击的原理</a:t>
            </a:r>
            <a:endParaRPr lang="zh-CN" altLang="en-US" dirty="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内容占位符 1"/>
          <p:cNvSpPr>
            <a:spLocks noGrp="1"/>
          </p:cNvSpPr>
          <p:nvPr>
            <p:ph idx="1"/>
          </p:nvPr>
        </p:nvSpPr>
        <p:spPr/>
        <p:txBody>
          <a:bodyPr/>
          <a:lstStyle/>
          <a:p>
            <a:r>
              <a:rPr lang="en-US" altLang="zh-CN" smtClean="0"/>
              <a:t>4</a:t>
            </a:r>
            <a:r>
              <a:rPr lang="zh-CN" altLang="en-US" smtClean="0"/>
              <a:t>）利用工具发一个源</a:t>
            </a:r>
            <a:r>
              <a:rPr lang="en-US" altLang="zh-CN" smtClean="0"/>
              <a:t>IP</a:t>
            </a:r>
            <a:r>
              <a:rPr lang="zh-CN" altLang="en-US" smtClean="0"/>
              <a:t>地址为</a:t>
            </a:r>
            <a:r>
              <a:rPr lang="en-US" altLang="zh-CN" smtClean="0"/>
              <a:t>192.168.0.3</a:t>
            </a:r>
            <a:r>
              <a:rPr lang="zh-CN" altLang="en-US" smtClean="0"/>
              <a:t>源</a:t>
            </a:r>
            <a:r>
              <a:rPr lang="en-US" altLang="zh-CN" smtClean="0"/>
              <a:t>MAC</a:t>
            </a:r>
            <a:r>
              <a:rPr lang="zh-CN" altLang="en-US" smtClean="0"/>
              <a:t>地址为</a:t>
            </a:r>
            <a:r>
              <a:rPr lang="en-US" altLang="zh-CN" smtClean="0"/>
              <a:t>BB:BB:BB:BB:BB:BB</a:t>
            </a:r>
            <a:r>
              <a:rPr lang="zh-CN" altLang="en-US" smtClean="0"/>
              <a:t>的包给主机</a:t>
            </a:r>
            <a:r>
              <a:rPr lang="en-US" altLang="zh-CN" smtClean="0"/>
              <a:t>A</a:t>
            </a:r>
            <a:r>
              <a:rPr lang="zh-CN" altLang="en-US" smtClean="0"/>
              <a:t>，要求主机</a:t>
            </a:r>
            <a:r>
              <a:rPr lang="en-US" altLang="zh-CN" smtClean="0"/>
              <a:t>A</a:t>
            </a:r>
            <a:r>
              <a:rPr lang="zh-CN" altLang="en-US" smtClean="0"/>
              <a:t>更新自己的</a:t>
            </a:r>
            <a:r>
              <a:rPr lang="en-US" altLang="zh-CN" smtClean="0"/>
              <a:t>ARP</a:t>
            </a:r>
            <a:r>
              <a:rPr lang="zh-CN" altLang="en-US" smtClean="0"/>
              <a:t>转换表。</a:t>
            </a:r>
          </a:p>
          <a:p>
            <a:r>
              <a:rPr lang="en-US" altLang="zh-CN" smtClean="0"/>
              <a:t>5</a:t>
            </a:r>
            <a:r>
              <a:rPr lang="zh-CN" altLang="en-US" smtClean="0"/>
              <a:t>）主机更新了</a:t>
            </a:r>
            <a:r>
              <a:rPr lang="en-US" altLang="zh-CN" smtClean="0"/>
              <a:t>ARP</a:t>
            </a:r>
            <a:r>
              <a:rPr lang="zh-CN" altLang="en-US" smtClean="0"/>
              <a:t>表中关于主机</a:t>
            </a:r>
            <a:r>
              <a:rPr lang="en-US" altLang="zh-CN" smtClean="0"/>
              <a:t>C</a:t>
            </a:r>
            <a:r>
              <a:rPr lang="zh-CN" altLang="en-US" smtClean="0"/>
              <a:t>的</a:t>
            </a:r>
            <a:r>
              <a:rPr lang="en-US" altLang="zh-CN" smtClean="0"/>
              <a:t>IP--&gt;MAC</a:t>
            </a:r>
            <a:r>
              <a:rPr lang="zh-CN" altLang="en-US" smtClean="0"/>
              <a:t>对应关系。</a:t>
            </a:r>
          </a:p>
          <a:p>
            <a:r>
              <a:rPr lang="en-US" altLang="zh-CN" smtClean="0"/>
              <a:t>6</a:t>
            </a:r>
            <a:r>
              <a:rPr lang="zh-CN" altLang="en-US" smtClean="0"/>
              <a:t>）防火墙失效了，入侵的</a:t>
            </a:r>
            <a:r>
              <a:rPr lang="en-US" altLang="zh-CN" smtClean="0"/>
              <a:t>IP</a:t>
            </a:r>
            <a:r>
              <a:rPr lang="zh-CN" altLang="en-US" smtClean="0"/>
              <a:t>变成合法的</a:t>
            </a:r>
            <a:r>
              <a:rPr lang="en-US" altLang="zh-CN" smtClean="0"/>
              <a:t>MAC</a:t>
            </a:r>
            <a:r>
              <a:rPr lang="zh-CN" altLang="en-US" smtClean="0"/>
              <a:t>地址，可以</a:t>
            </a:r>
            <a:r>
              <a:rPr lang="en-US" altLang="zh-CN" smtClean="0"/>
              <a:t>Telnet</a:t>
            </a:r>
            <a:r>
              <a:rPr lang="zh-CN" altLang="en-US" smtClean="0"/>
              <a:t>了。</a:t>
            </a:r>
          </a:p>
          <a:p>
            <a:endParaRPr lang="zh-CN" altLang="en-US" smtClean="0"/>
          </a:p>
        </p:txBody>
      </p:sp>
      <p:sp>
        <p:nvSpPr>
          <p:cNvPr id="3" name="标题 2"/>
          <p:cNvSpPr>
            <a:spLocks noGrp="1"/>
          </p:cNvSpPr>
          <p:nvPr>
            <p:ph type="title"/>
          </p:nvPr>
        </p:nvSpPr>
        <p:spPr/>
        <p:txBody>
          <a:bodyPr/>
          <a:lstStyle/>
          <a:p>
            <a:pPr fontAlgn="auto">
              <a:spcAft>
                <a:spcPts val="0"/>
              </a:spcAft>
              <a:defRPr/>
            </a:pPr>
            <a:r>
              <a:rPr lang="en-US" dirty="0" smtClean="0"/>
              <a:t>ARP</a:t>
            </a:r>
            <a:r>
              <a:rPr lang="zh-CN" altLang="en-US" dirty="0" smtClean="0"/>
              <a:t>欺骗攻击的原理</a:t>
            </a:r>
            <a:endParaRPr lang="zh-CN" altLang="en-US"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内容占位符 1"/>
          <p:cNvSpPr>
            <a:spLocks noGrp="1"/>
          </p:cNvSpPr>
          <p:nvPr>
            <p:ph idx="1"/>
          </p:nvPr>
        </p:nvSpPr>
        <p:spPr/>
        <p:txBody>
          <a:bodyPr/>
          <a:lstStyle/>
          <a:p>
            <a:r>
              <a:rPr lang="en-US" altLang="zh-CN" smtClean="0"/>
              <a:t>ARP</a:t>
            </a:r>
            <a:r>
              <a:rPr lang="zh-CN" altLang="en-US" smtClean="0"/>
              <a:t>欺骗攻击是一种基于</a:t>
            </a:r>
            <a:r>
              <a:rPr lang="en-US" altLang="zh-CN" smtClean="0"/>
              <a:t>OSI</a:t>
            </a:r>
            <a:r>
              <a:rPr lang="zh-CN" altLang="en-US" smtClean="0"/>
              <a:t>二层的攻击，在三层的网络设备上往往对其难以控制与防范，根本的手段是加强对客户端机器的管理，包括用户权限管理、软件安装管理、网络准入管理等等，这需要制定一整套的管理规范并得到贯彻执行，同时需要投入一定的管理成本，包括人力和费用。知道了</a:t>
            </a:r>
            <a:r>
              <a:rPr lang="en-US" altLang="zh-CN" smtClean="0"/>
              <a:t>ARP</a:t>
            </a:r>
            <a:r>
              <a:rPr lang="zh-CN" altLang="en-US" smtClean="0"/>
              <a:t>欺骗的方法和危害，采用如下的方法可以防御</a:t>
            </a:r>
            <a:r>
              <a:rPr lang="en-US" altLang="zh-CN" smtClean="0"/>
              <a:t>ARP</a:t>
            </a:r>
            <a:r>
              <a:rPr lang="zh-CN" altLang="en-US" smtClean="0"/>
              <a:t>攻击：</a:t>
            </a:r>
          </a:p>
        </p:txBody>
      </p:sp>
      <p:sp>
        <p:nvSpPr>
          <p:cNvPr id="3" name="标题 2"/>
          <p:cNvSpPr>
            <a:spLocks noGrp="1"/>
          </p:cNvSpPr>
          <p:nvPr>
            <p:ph type="title"/>
          </p:nvPr>
        </p:nvSpPr>
        <p:spPr/>
        <p:txBody>
          <a:bodyPr>
            <a:normAutofit fontScale="90000"/>
          </a:bodyPr>
          <a:lstStyle/>
          <a:p>
            <a:pPr fontAlgn="auto">
              <a:spcAft>
                <a:spcPts val="0"/>
              </a:spcAft>
              <a:defRPr/>
            </a:pPr>
            <a:r>
              <a:rPr lang="en-US" dirty="0" smtClean="0"/>
              <a:t>ARP</a:t>
            </a:r>
            <a:r>
              <a:rPr lang="zh-CN" altLang="en-US" dirty="0" smtClean="0"/>
              <a:t>欺骗攻击的防御</a:t>
            </a:r>
            <a:br>
              <a:rPr lang="zh-CN" altLang="en-US" dirty="0" smtClean="0"/>
            </a:br>
            <a:endParaRPr lang="zh-CN" altLang="en-US" dirty="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85000" lnSpcReduction="20000"/>
          </a:bodyPr>
          <a:lstStyle/>
          <a:p>
            <a:pPr marL="365760" indent="-256032" fontAlgn="auto">
              <a:spcAft>
                <a:spcPts val="0"/>
              </a:spcAft>
              <a:buFont typeface="Wingdings 3"/>
              <a:buChar char=""/>
              <a:defRPr/>
            </a:pPr>
            <a:r>
              <a:rPr lang="en-US" dirty="0" smtClean="0"/>
              <a:t>(1</a:t>
            </a:r>
            <a:r>
              <a:rPr lang="zh-CN" altLang="en-US" dirty="0" smtClean="0"/>
              <a:t>）不要把你的网络安全信任关系建立在</a:t>
            </a:r>
            <a:r>
              <a:rPr lang="en-US" dirty="0" smtClean="0"/>
              <a:t>IP</a:t>
            </a:r>
            <a:r>
              <a:rPr lang="zh-CN" altLang="en-US" dirty="0" smtClean="0"/>
              <a:t>地址的基础上或硬件</a:t>
            </a:r>
            <a:r>
              <a:rPr lang="en-US" dirty="0" smtClean="0"/>
              <a:t>MAC</a:t>
            </a:r>
            <a:r>
              <a:rPr lang="zh-CN" altLang="en-US" dirty="0" smtClean="0"/>
              <a:t>地址基础上，</a:t>
            </a:r>
            <a:r>
              <a:rPr lang="en-US" dirty="0" smtClean="0"/>
              <a:t>(RARP</a:t>
            </a:r>
            <a:r>
              <a:rPr lang="zh-CN" altLang="en-US" dirty="0" smtClean="0"/>
              <a:t>同样存在欺骗的问题</a:t>
            </a:r>
            <a:r>
              <a:rPr lang="en-US" dirty="0" smtClean="0"/>
              <a:t>)</a:t>
            </a:r>
            <a:r>
              <a:rPr lang="zh-CN" altLang="en-US" dirty="0" smtClean="0"/>
              <a:t>，理想的关系应该建立在</a:t>
            </a:r>
            <a:r>
              <a:rPr lang="en-US" dirty="0" smtClean="0"/>
              <a:t>IP+MAC</a:t>
            </a:r>
            <a:r>
              <a:rPr lang="zh-CN" altLang="en-US" dirty="0" smtClean="0"/>
              <a:t>基础上。</a:t>
            </a:r>
          </a:p>
          <a:p>
            <a:pPr marL="365760" indent="-256032" fontAlgn="auto">
              <a:spcAft>
                <a:spcPts val="0"/>
              </a:spcAft>
              <a:buFont typeface="Wingdings 3"/>
              <a:buChar char=""/>
              <a:defRPr/>
            </a:pPr>
            <a:r>
              <a:rPr lang="en-US" dirty="0" smtClean="0"/>
              <a:t>(2</a:t>
            </a:r>
            <a:r>
              <a:rPr lang="zh-CN" altLang="en-US" dirty="0" smtClean="0"/>
              <a:t>）除非很有必要，否则停止使用</a:t>
            </a:r>
            <a:r>
              <a:rPr lang="en-US" dirty="0" smtClean="0"/>
              <a:t>ARP</a:t>
            </a:r>
            <a:r>
              <a:rPr lang="zh-CN" altLang="en-US" dirty="0" smtClean="0"/>
              <a:t>，将</a:t>
            </a:r>
            <a:r>
              <a:rPr lang="en-US" dirty="0" smtClean="0"/>
              <a:t>ARP</a:t>
            </a:r>
            <a:r>
              <a:rPr lang="zh-CN" altLang="en-US" dirty="0" smtClean="0"/>
              <a:t>做为永久条目保存在对应表中。在</a:t>
            </a:r>
            <a:r>
              <a:rPr lang="en-US" dirty="0" err="1" smtClean="0"/>
              <a:t>linux</a:t>
            </a:r>
            <a:r>
              <a:rPr lang="zh-CN" altLang="en-US" dirty="0" smtClean="0"/>
              <a:t>下可以用</a:t>
            </a:r>
            <a:r>
              <a:rPr lang="en-US" dirty="0" err="1" smtClean="0"/>
              <a:t>ifconfig</a:t>
            </a:r>
            <a:r>
              <a:rPr lang="en-US" dirty="0" smtClean="0"/>
              <a:t> -</a:t>
            </a:r>
            <a:r>
              <a:rPr lang="en-US" dirty="0" err="1" smtClean="0"/>
              <a:t>arp</a:t>
            </a:r>
            <a:r>
              <a:rPr lang="zh-CN" altLang="en-US" dirty="0" smtClean="0"/>
              <a:t>可以使网卡驱动程序停止使用</a:t>
            </a:r>
            <a:r>
              <a:rPr lang="en-US" dirty="0" smtClean="0"/>
              <a:t>ARP</a:t>
            </a:r>
            <a:r>
              <a:rPr lang="zh-CN" altLang="en-US" dirty="0" smtClean="0"/>
              <a:t>。</a:t>
            </a:r>
          </a:p>
          <a:p>
            <a:pPr marL="365760" indent="-256032" fontAlgn="auto">
              <a:spcAft>
                <a:spcPts val="0"/>
              </a:spcAft>
              <a:buFont typeface="Wingdings 3"/>
              <a:buChar char=""/>
              <a:defRPr/>
            </a:pPr>
            <a:r>
              <a:rPr lang="en-US" dirty="0" smtClean="0"/>
              <a:t>(3</a:t>
            </a:r>
            <a:r>
              <a:rPr lang="zh-CN" altLang="en-US" dirty="0" smtClean="0"/>
              <a:t>）在交换机上做端口与</a:t>
            </a:r>
            <a:r>
              <a:rPr lang="en-US" dirty="0" smtClean="0"/>
              <a:t>MAC</a:t>
            </a:r>
            <a:r>
              <a:rPr lang="zh-CN" altLang="en-US" dirty="0" smtClean="0"/>
              <a:t>地址的静态绑定。</a:t>
            </a:r>
          </a:p>
          <a:p>
            <a:pPr marL="365760" indent="-256032" fontAlgn="auto">
              <a:spcAft>
                <a:spcPts val="0"/>
              </a:spcAft>
              <a:buFont typeface="Wingdings 3"/>
              <a:buChar char=""/>
              <a:defRPr/>
            </a:pPr>
            <a:r>
              <a:rPr lang="en-US" dirty="0" smtClean="0"/>
              <a:t>(4</a:t>
            </a:r>
            <a:r>
              <a:rPr lang="zh-CN" altLang="en-US" dirty="0" smtClean="0"/>
              <a:t>）在路由器上做</a:t>
            </a:r>
            <a:r>
              <a:rPr lang="en-US" dirty="0" smtClean="0"/>
              <a:t>IP</a:t>
            </a:r>
            <a:r>
              <a:rPr lang="zh-CN" altLang="en-US" dirty="0" smtClean="0"/>
              <a:t>地址与</a:t>
            </a:r>
            <a:r>
              <a:rPr lang="en-US" dirty="0" smtClean="0"/>
              <a:t>MAC</a:t>
            </a:r>
            <a:r>
              <a:rPr lang="zh-CN" altLang="en-US" dirty="0" smtClean="0"/>
              <a:t>地址的静态绑定。</a:t>
            </a:r>
          </a:p>
          <a:p>
            <a:pPr marL="365760" indent="-256032" fontAlgn="auto">
              <a:spcAft>
                <a:spcPts val="0"/>
              </a:spcAft>
              <a:buFont typeface="Wingdings 3"/>
              <a:buChar char=""/>
              <a:defRPr/>
            </a:pPr>
            <a:r>
              <a:rPr lang="en-US" dirty="0" smtClean="0"/>
              <a:t>(5</a:t>
            </a:r>
            <a:r>
              <a:rPr lang="zh-CN" altLang="en-US" dirty="0" smtClean="0"/>
              <a:t>）使用</a:t>
            </a:r>
            <a:r>
              <a:rPr lang="en-US" dirty="0" smtClean="0"/>
              <a:t>“ARP Server”</a:t>
            </a:r>
            <a:r>
              <a:rPr lang="zh-CN" altLang="en-US" dirty="0" smtClean="0"/>
              <a:t>按一定的时间间隔广播网段内所有主机的正确</a:t>
            </a:r>
            <a:r>
              <a:rPr lang="en-US" dirty="0" smtClean="0"/>
              <a:t>IP-MAC</a:t>
            </a:r>
            <a:r>
              <a:rPr lang="zh-CN" altLang="en-US" dirty="0" smtClean="0"/>
              <a:t>映射表。</a:t>
            </a:r>
          </a:p>
          <a:p>
            <a:pPr marL="365760" indent="-256032" fontAlgn="auto">
              <a:spcAft>
                <a:spcPts val="0"/>
              </a:spcAft>
              <a:buFont typeface="Wingdings 3"/>
              <a:buChar char=""/>
              <a:defRPr/>
            </a:pPr>
            <a:r>
              <a:rPr lang="en-US" dirty="0" smtClean="0"/>
              <a:t>(6</a:t>
            </a:r>
            <a:r>
              <a:rPr lang="zh-CN" altLang="en-US" dirty="0" smtClean="0"/>
              <a:t>）最主要是要提高用户的安全意识，养成良好的安全习惯，包括：及时安装系统补丁程序；为系统设置强壮的密码；安装防火墙；安装有效的杀毒软件并及时升级病毒库；不随便运行不受信任的软件。</a:t>
            </a:r>
          </a:p>
          <a:p>
            <a:pPr marL="365760" indent="-256032" fontAlgn="auto">
              <a:spcAft>
                <a:spcPts val="0"/>
              </a:spcAft>
              <a:buFont typeface="Wingdings 3"/>
              <a:buChar char=""/>
              <a:defRPr/>
            </a:pPr>
            <a:endParaRPr lang="zh-CN" altLang="en-US" dirty="0"/>
          </a:p>
        </p:txBody>
      </p:sp>
      <p:sp>
        <p:nvSpPr>
          <p:cNvPr id="3" name="标题 2"/>
          <p:cNvSpPr>
            <a:spLocks noGrp="1"/>
          </p:cNvSpPr>
          <p:nvPr>
            <p:ph type="title"/>
          </p:nvPr>
        </p:nvSpPr>
        <p:spPr/>
        <p:txBody>
          <a:bodyPr/>
          <a:lstStyle/>
          <a:p>
            <a:pPr fontAlgn="auto">
              <a:spcAft>
                <a:spcPts val="0"/>
              </a:spcAft>
              <a:defRPr/>
            </a:pPr>
            <a:r>
              <a:rPr lang="en-US" dirty="0" smtClean="0"/>
              <a:t>ARP</a:t>
            </a:r>
            <a:r>
              <a:rPr lang="zh-CN" altLang="en-US" dirty="0" smtClean="0"/>
              <a:t>欺骗攻击的防御</a:t>
            </a:r>
            <a:endParaRPr lang="zh-CN" altLang="en-US" dirty="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内容占位符 1"/>
          <p:cNvSpPr>
            <a:spLocks noGrp="1"/>
          </p:cNvSpPr>
          <p:nvPr>
            <p:ph idx="1"/>
          </p:nvPr>
        </p:nvSpPr>
        <p:spPr/>
        <p:txBody>
          <a:bodyPr/>
          <a:lstStyle/>
          <a:p>
            <a:r>
              <a:rPr lang="zh-CN" altLang="en-US" smtClean="0"/>
              <a:t>拒绝服务攻击的简称是</a:t>
            </a:r>
            <a:r>
              <a:rPr lang="en-US" altLang="zh-CN" smtClean="0"/>
              <a:t>DoS</a:t>
            </a:r>
            <a:r>
              <a:rPr lang="zh-CN" altLang="en-US" smtClean="0"/>
              <a:t>（</a:t>
            </a:r>
            <a:r>
              <a:rPr lang="en-US" altLang="zh-CN" smtClean="0"/>
              <a:t>Denial of Service</a:t>
            </a:r>
            <a:r>
              <a:rPr lang="zh-CN" altLang="en-US" smtClean="0"/>
              <a:t>）攻击，凡是造成目标计算机拒绝提供服务的攻击都称为</a:t>
            </a:r>
            <a:r>
              <a:rPr lang="en-US" altLang="zh-CN" smtClean="0"/>
              <a:t>DoS</a:t>
            </a:r>
            <a:r>
              <a:rPr lang="zh-CN" altLang="en-US" smtClean="0"/>
              <a:t>攻击，其目的是使目标计算机或网络无法提供正常的服务。拒绝服攻击者利用系统的缺陷，通过执行一些恶意的操作而使得合法的系统用户不能及时地得到应得的服务或系统资源，如</a:t>
            </a:r>
            <a:r>
              <a:rPr lang="en-US" altLang="zh-CN" smtClean="0"/>
              <a:t>CPU</a:t>
            </a:r>
            <a:r>
              <a:rPr lang="zh-CN" altLang="en-US" smtClean="0"/>
              <a:t>处理时间、存储器、网络带宽等。</a:t>
            </a:r>
          </a:p>
        </p:txBody>
      </p:sp>
      <p:sp>
        <p:nvSpPr>
          <p:cNvPr id="3" name="标题 2"/>
          <p:cNvSpPr>
            <a:spLocks noGrp="1"/>
          </p:cNvSpPr>
          <p:nvPr>
            <p:ph type="title"/>
          </p:nvPr>
        </p:nvSpPr>
        <p:spPr/>
        <p:txBody>
          <a:bodyPr/>
          <a:lstStyle/>
          <a:p>
            <a:pPr fontAlgn="auto">
              <a:spcAft>
                <a:spcPts val="0"/>
              </a:spcAft>
              <a:defRPr/>
            </a:pPr>
            <a:r>
              <a:rPr lang="zh-CN" altLang="en-US" dirty="0" smtClean="0"/>
              <a:t>拒绝服务攻击</a:t>
            </a:r>
            <a:endParaRPr lang="zh-CN"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85000" lnSpcReduction="20000"/>
          </a:bodyPr>
          <a:lstStyle/>
          <a:p>
            <a:pPr marL="365760" indent="-256032" fontAlgn="auto">
              <a:spcAft>
                <a:spcPts val="0"/>
              </a:spcAft>
              <a:buFont typeface="Wingdings 3"/>
              <a:buChar char=""/>
              <a:defRPr/>
            </a:pPr>
            <a:r>
              <a:rPr lang="zh-CN" altLang="en-US" dirty="0" smtClean="0"/>
              <a:t>（</a:t>
            </a:r>
            <a:r>
              <a:rPr lang="en-US" dirty="0" smtClean="0"/>
              <a:t>2</a:t>
            </a:r>
            <a:r>
              <a:rPr lang="zh-CN" altLang="en-US" dirty="0" smtClean="0"/>
              <a:t>）网络探测和扫描。对于攻击者来说，信息是最好的工具。它可能就是攻击者发动攻击的最终目的</a:t>
            </a:r>
            <a:r>
              <a:rPr lang="en-US" dirty="0" smtClean="0"/>
              <a:t>(</a:t>
            </a:r>
            <a:r>
              <a:rPr lang="zh-CN" altLang="en-US" dirty="0" smtClean="0"/>
              <a:t>如绝密文件、经济情报</a:t>
            </a:r>
            <a:r>
              <a:rPr lang="en-US" dirty="0" smtClean="0"/>
              <a:t>)</a:t>
            </a:r>
            <a:r>
              <a:rPr lang="zh-CN" altLang="en-US" dirty="0" smtClean="0"/>
              <a:t>，也可能是攻击者获得系统访问权的通行证，如用户口令、认证票据，也可能是攻击者</a:t>
            </a:r>
            <a:r>
              <a:rPr lang="en-US" altLang="zh-CN" dirty="0" smtClean="0"/>
              <a:t>.</a:t>
            </a:r>
            <a:r>
              <a:rPr lang="zh-CN" altLang="en-US" dirty="0" smtClean="0"/>
              <a:t>获取系统访问权的前奏</a:t>
            </a:r>
            <a:r>
              <a:rPr lang="en-US" altLang="zh-CN" dirty="0" smtClean="0"/>
              <a:t>.</a:t>
            </a:r>
            <a:r>
              <a:rPr lang="zh-CN" altLang="en-US" dirty="0" smtClean="0"/>
              <a:t>攻击者感兴趣的信息主要包括：</a:t>
            </a:r>
          </a:p>
          <a:p>
            <a:pPr marL="365760" indent="-256032" fontAlgn="auto">
              <a:spcAft>
                <a:spcPts val="0"/>
              </a:spcAft>
              <a:buFont typeface="Wingdings 3"/>
              <a:buChar char=""/>
              <a:defRPr/>
            </a:pPr>
            <a:r>
              <a:rPr lang="zh-CN" altLang="en-US" dirty="0" smtClean="0"/>
              <a:t>操作系统信息。</a:t>
            </a:r>
          </a:p>
          <a:p>
            <a:pPr marL="365760" indent="-256032" fontAlgn="auto">
              <a:spcAft>
                <a:spcPts val="0"/>
              </a:spcAft>
              <a:buFont typeface="Wingdings 3"/>
              <a:buChar char=""/>
              <a:defRPr/>
            </a:pPr>
            <a:r>
              <a:rPr lang="zh-CN" altLang="en-US" dirty="0" smtClean="0"/>
              <a:t>开放的服务端口号。</a:t>
            </a:r>
          </a:p>
          <a:p>
            <a:pPr marL="365760" indent="-256032" fontAlgn="auto">
              <a:spcAft>
                <a:spcPts val="0"/>
              </a:spcAft>
              <a:buFont typeface="Wingdings 3"/>
              <a:buChar char=""/>
              <a:defRPr/>
            </a:pPr>
            <a:r>
              <a:rPr lang="zh-CN" altLang="en-US" dirty="0" smtClean="0"/>
              <a:t>系统默认账号和口今。</a:t>
            </a:r>
          </a:p>
          <a:p>
            <a:pPr marL="365760" indent="-256032" fontAlgn="auto">
              <a:spcAft>
                <a:spcPts val="0"/>
              </a:spcAft>
              <a:buFont typeface="Wingdings 3"/>
              <a:buChar char=""/>
              <a:defRPr/>
            </a:pPr>
            <a:r>
              <a:rPr lang="zh-CN" altLang="en-US" dirty="0" smtClean="0"/>
              <a:t>邮件账号。</a:t>
            </a:r>
          </a:p>
          <a:p>
            <a:pPr marL="365760" indent="-256032" fontAlgn="auto">
              <a:spcAft>
                <a:spcPts val="0"/>
              </a:spcAft>
              <a:buFont typeface="Wingdings 3"/>
              <a:buChar char=""/>
              <a:defRPr/>
            </a:pPr>
            <a:r>
              <a:rPr lang="en-US" dirty="0" smtClean="0"/>
              <a:t>IP</a:t>
            </a:r>
            <a:r>
              <a:rPr lang="zh-CN" altLang="en-US" dirty="0" smtClean="0"/>
              <a:t>地址分配情况。</a:t>
            </a:r>
          </a:p>
          <a:p>
            <a:pPr marL="365760" indent="-256032" fontAlgn="auto">
              <a:spcAft>
                <a:spcPts val="0"/>
              </a:spcAft>
              <a:buFont typeface="Wingdings 3"/>
              <a:buChar char=""/>
              <a:defRPr/>
            </a:pPr>
            <a:r>
              <a:rPr lang="zh-CN" altLang="en-US" dirty="0" smtClean="0"/>
              <a:t>域名信息。</a:t>
            </a:r>
          </a:p>
          <a:p>
            <a:pPr marL="365760" indent="-256032" fontAlgn="auto">
              <a:spcAft>
                <a:spcPts val="0"/>
              </a:spcAft>
              <a:buFont typeface="Wingdings 3"/>
              <a:buChar char=""/>
              <a:defRPr/>
            </a:pPr>
            <a:r>
              <a:rPr lang="zh-CN" altLang="en-US" dirty="0" smtClean="0"/>
              <a:t>网络设备类型。</a:t>
            </a:r>
          </a:p>
          <a:p>
            <a:pPr marL="365760" indent="-256032" fontAlgn="auto">
              <a:spcAft>
                <a:spcPts val="0"/>
              </a:spcAft>
              <a:buFont typeface="Wingdings 3"/>
              <a:buChar char=""/>
              <a:defRPr/>
            </a:pPr>
            <a:r>
              <a:rPr lang="zh-CN" altLang="en-US" dirty="0" smtClean="0"/>
              <a:t>网络通信协议。</a:t>
            </a:r>
          </a:p>
          <a:p>
            <a:pPr marL="365760" indent="-256032" fontAlgn="auto">
              <a:spcAft>
                <a:spcPts val="0"/>
              </a:spcAft>
              <a:buFont typeface="Wingdings 3"/>
              <a:buChar char=""/>
              <a:defRPr/>
            </a:pPr>
            <a:r>
              <a:rPr lang="zh-CN" altLang="en-US" dirty="0" smtClean="0"/>
              <a:t>应用服务器软件类型。</a:t>
            </a:r>
          </a:p>
          <a:p>
            <a:pPr marL="365760" indent="-256032" fontAlgn="auto">
              <a:spcAft>
                <a:spcPts val="0"/>
              </a:spcAft>
              <a:buFont typeface="Wingdings 3"/>
              <a:buChar char=""/>
              <a:defRPr/>
            </a:pPr>
            <a:endParaRPr lang="zh-CN" altLang="en-US" dirty="0"/>
          </a:p>
        </p:txBody>
      </p:sp>
      <p:sp>
        <p:nvSpPr>
          <p:cNvPr id="3" name="标题 2"/>
          <p:cNvSpPr>
            <a:spLocks noGrp="1"/>
          </p:cNvSpPr>
          <p:nvPr>
            <p:ph type="title"/>
          </p:nvPr>
        </p:nvSpPr>
        <p:spPr/>
        <p:txBody>
          <a:bodyPr/>
          <a:lstStyle/>
          <a:p>
            <a:pPr fontAlgn="auto">
              <a:spcAft>
                <a:spcPts val="0"/>
              </a:spcAft>
              <a:defRPr/>
            </a:pPr>
            <a:r>
              <a:rPr lang="en-US" dirty="0" smtClean="0"/>
              <a:t>1</a:t>
            </a:r>
            <a:r>
              <a:rPr lang="zh-CN" altLang="en-US" dirty="0" smtClean="0"/>
              <a:t>．寻找目标收集信息</a:t>
            </a:r>
            <a:endParaRPr lang="zh-CN" altLang="en-US" dirty="0"/>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内容占位符 1"/>
          <p:cNvSpPr>
            <a:spLocks noGrp="1"/>
          </p:cNvSpPr>
          <p:nvPr>
            <p:ph idx="1"/>
          </p:nvPr>
        </p:nvSpPr>
        <p:spPr/>
        <p:txBody>
          <a:bodyPr/>
          <a:lstStyle/>
          <a:p>
            <a:r>
              <a:rPr lang="zh-CN" altLang="en-US" smtClean="0"/>
              <a:t>最常见的</a:t>
            </a:r>
            <a:r>
              <a:rPr lang="en-US" altLang="zh-CN" smtClean="0"/>
              <a:t>DoS</a:t>
            </a:r>
            <a:r>
              <a:rPr lang="zh-CN" altLang="en-US" smtClean="0"/>
              <a:t>攻击方法为计算机网络带宽攻击和连通性攻击。带宽攻击是以极大的通信量冲击网络，使网络所有可用的带宽都被消耗掉，最后导致合法用户的请求无法通过。连通性攻击指用大量的连接请求冲击计算机，最终导致计算机无法再处理合法用户的请求。</a:t>
            </a:r>
          </a:p>
          <a:p>
            <a:endParaRPr lang="zh-CN" altLang="en-US" smtClean="0"/>
          </a:p>
        </p:txBody>
      </p:sp>
      <p:sp>
        <p:nvSpPr>
          <p:cNvPr id="3" name="标题 2"/>
          <p:cNvSpPr>
            <a:spLocks noGrp="1"/>
          </p:cNvSpPr>
          <p:nvPr>
            <p:ph type="title"/>
          </p:nvPr>
        </p:nvSpPr>
        <p:spPr/>
        <p:txBody>
          <a:bodyPr/>
          <a:lstStyle/>
          <a:p>
            <a:pPr fontAlgn="auto">
              <a:spcAft>
                <a:spcPts val="0"/>
              </a:spcAft>
              <a:defRPr/>
            </a:pPr>
            <a:r>
              <a:rPr lang="zh-CN" altLang="en-US" dirty="0" smtClean="0"/>
              <a:t>拒绝服务攻击</a:t>
            </a:r>
            <a:endParaRPr lang="zh-CN" altLang="en-US" dirty="0"/>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内容占位符 1"/>
          <p:cNvSpPr>
            <a:spLocks noGrp="1"/>
          </p:cNvSpPr>
          <p:nvPr>
            <p:ph idx="1"/>
          </p:nvPr>
        </p:nvSpPr>
        <p:spPr/>
        <p:txBody>
          <a:bodyPr/>
          <a:lstStyle/>
          <a:p>
            <a:r>
              <a:rPr lang="zh-CN" altLang="en-US" smtClean="0"/>
              <a:t>拒绝服务攻击的关键在于所达到的效果：延迟或者阻碍合法的用户使用系统提供的服务，对关键性和实时性服务造成的影响最大。</a:t>
            </a:r>
            <a:endParaRPr lang="en-US" altLang="zh-CN" smtClean="0"/>
          </a:p>
          <a:p>
            <a:r>
              <a:rPr lang="zh-CN" altLang="en-US" smtClean="0"/>
              <a:t>网络攻击者利用网络通信协议的弱点传送大量数据包使计算机系统负荷过重，并让主机的某一服务无法运作、发生错误、重新开机或整个系统停机，但拒绝服务攻击行为本身并不会破坏资料的内容。</a:t>
            </a:r>
          </a:p>
          <a:p>
            <a:endParaRPr lang="zh-CN" altLang="en-US" smtClean="0"/>
          </a:p>
        </p:txBody>
      </p:sp>
      <p:sp>
        <p:nvSpPr>
          <p:cNvPr id="3" name="标题 2"/>
          <p:cNvSpPr>
            <a:spLocks noGrp="1"/>
          </p:cNvSpPr>
          <p:nvPr>
            <p:ph type="title"/>
          </p:nvPr>
        </p:nvSpPr>
        <p:spPr/>
        <p:txBody>
          <a:bodyPr/>
          <a:lstStyle/>
          <a:p>
            <a:pPr fontAlgn="auto">
              <a:spcAft>
                <a:spcPts val="0"/>
              </a:spcAft>
              <a:defRPr/>
            </a:pPr>
            <a:r>
              <a:rPr lang="zh-CN" altLang="en-US" dirty="0" smtClean="0"/>
              <a:t>拒绝服务攻击</a:t>
            </a:r>
            <a:endParaRPr lang="zh-CN" altLang="en-US" dirty="0"/>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内容占位符 1"/>
          <p:cNvSpPr>
            <a:spLocks noGrp="1"/>
          </p:cNvSpPr>
          <p:nvPr>
            <p:ph idx="1"/>
          </p:nvPr>
        </p:nvSpPr>
        <p:spPr/>
        <p:txBody>
          <a:bodyPr/>
          <a:lstStyle/>
          <a:p>
            <a:r>
              <a:rPr lang="zh-CN" altLang="en-US" smtClean="0"/>
              <a:t>对</a:t>
            </a:r>
            <a:r>
              <a:rPr lang="en-US" altLang="zh-CN" smtClean="0"/>
              <a:t>DoS</a:t>
            </a:r>
            <a:r>
              <a:rPr lang="zh-CN" altLang="en-US" smtClean="0"/>
              <a:t>攻击而言，其攻击方式很多，主要使用的攻击有</a:t>
            </a:r>
            <a:r>
              <a:rPr lang="en-US" altLang="zh-CN" smtClean="0"/>
              <a:t>3</a:t>
            </a:r>
            <a:r>
              <a:rPr lang="zh-CN" altLang="en-US" smtClean="0"/>
              <a:t>种，分别是</a:t>
            </a:r>
            <a:r>
              <a:rPr lang="en-US" altLang="zh-CN" smtClean="0"/>
              <a:t>TCP-SYN flood</a:t>
            </a:r>
            <a:r>
              <a:rPr lang="zh-CN" altLang="en-US" smtClean="0"/>
              <a:t>、</a:t>
            </a:r>
            <a:r>
              <a:rPr lang="en-US" altLang="zh-CN" smtClean="0"/>
              <a:t>UDP flood</a:t>
            </a:r>
            <a:r>
              <a:rPr lang="zh-CN" altLang="en-US" smtClean="0"/>
              <a:t>和</a:t>
            </a:r>
            <a:r>
              <a:rPr lang="en-US" altLang="zh-CN" smtClean="0"/>
              <a:t>ICMP flood</a:t>
            </a:r>
            <a:r>
              <a:rPr lang="zh-CN" altLang="en-US" smtClean="0"/>
              <a:t>。当用户进行一次标准的</a:t>
            </a:r>
            <a:r>
              <a:rPr lang="en-US" altLang="zh-CN" smtClean="0"/>
              <a:t>TCP</a:t>
            </a:r>
            <a:r>
              <a:rPr lang="zh-CN" altLang="en-US" smtClean="0"/>
              <a:t>连接时，会有一个</a:t>
            </a:r>
            <a:r>
              <a:rPr lang="en-US" altLang="zh-CN" smtClean="0"/>
              <a:t>3</a:t>
            </a:r>
            <a:r>
              <a:rPr lang="zh-CN" altLang="en-US" smtClean="0"/>
              <a:t>次握手过程。首先是请求服务方发送一个</a:t>
            </a:r>
            <a:r>
              <a:rPr lang="en-US" altLang="zh-CN" smtClean="0"/>
              <a:t>SYN</a:t>
            </a:r>
            <a:r>
              <a:rPr lang="zh-CN" altLang="en-US" smtClean="0"/>
              <a:t>消息，服务方收到</a:t>
            </a:r>
            <a:r>
              <a:rPr lang="en-US" altLang="zh-CN" smtClean="0"/>
              <a:t>SYN</a:t>
            </a:r>
            <a:r>
              <a:rPr lang="zh-CN" altLang="en-US" smtClean="0"/>
              <a:t>后，会向请求方回送一个</a:t>
            </a:r>
            <a:r>
              <a:rPr lang="en-US" altLang="zh-CN" smtClean="0"/>
              <a:t>SYN-ACK</a:t>
            </a:r>
            <a:r>
              <a:rPr lang="zh-CN" altLang="en-US" smtClean="0"/>
              <a:t>表示确认，当请求方收到</a:t>
            </a:r>
            <a:r>
              <a:rPr lang="en-US" altLang="zh-CN" smtClean="0"/>
              <a:t>SYN-ACK</a:t>
            </a:r>
            <a:r>
              <a:rPr lang="zh-CN" altLang="en-US" smtClean="0"/>
              <a:t>后，再次向服务方发送一个</a:t>
            </a:r>
            <a:r>
              <a:rPr lang="en-US" altLang="zh-CN" smtClean="0"/>
              <a:t>ACK</a:t>
            </a:r>
            <a:r>
              <a:rPr lang="zh-CN" altLang="en-US" smtClean="0"/>
              <a:t>消息，这样，一次</a:t>
            </a:r>
            <a:r>
              <a:rPr lang="en-US" altLang="zh-CN" smtClean="0"/>
              <a:t>TCP</a:t>
            </a:r>
            <a:r>
              <a:rPr lang="zh-CN" altLang="en-US" smtClean="0"/>
              <a:t>连接建立成功。</a:t>
            </a:r>
          </a:p>
        </p:txBody>
      </p:sp>
      <p:sp>
        <p:nvSpPr>
          <p:cNvPr id="3" name="标题 2"/>
          <p:cNvSpPr>
            <a:spLocks noGrp="1"/>
          </p:cNvSpPr>
          <p:nvPr>
            <p:ph type="title"/>
          </p:nvPr>
        </p:nvSpPr>
        <p:spPr/>
        <p:txBody>
          <a:bodyPr/>
          <a:lstStyle/>
          <a:p>
            <a:pPr fontAlgn="auto">
              <a:spcAft>
                <a:spcPts val="0"/>
              </a:spcAft>
              <a:defRPr/>
            </a:pPr>
            <a:r>
              <a:rPr lang="zh-CN" altLang="en-US" dirty="0" smtClean="0"/>
              <a:t>拒绝服务攻击的常用方法</a:t>
            </a:r>
            <a:endParaRPr lang="zh-CN" altLang="en-US" dirty="0"/>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内容占位符 1"/>
          <p:cNvSpPr>
            <a:spLocks noGrp="1"/>
          </p:cNvSpPr>
          <p:nvPr>
            <p:ph idx="1"/>
          </p:nvPr>
        </p:nvSpPr>
        <p:spPr/>
        <p:txBody>
          <a:bodyPr/>
          <a:lstStyle/>
          <a:p>
            <a:r>
              <a:rPr lang="zh-CN" altLang="en-US" smtClean="0"/>
              <a:t>但是</a:t>
            </a:r>
            <a:r>
              <a:rPr lang="en-US" altLang="zh-CN" smtClean="0"/>
              <a:t>TCP-SYN flood</a:t>
            </a:r>
            <a:r>
              <a:rPr lang="zh-CN" altLang="en-US" smtClean="0"/>
              <a:t>在实现过程中只进行前</a:t>
            </a:r>
            <a:r>
              <a:rPr lang="en-US" altLang="zh-CN" smtClean="0"/>
              <a:t>2</a:t>
            </a:r>
            <a:r>
              <a:rPr lang="zh-CN" altLang="en-US" smtClean="0"/>
              <a:t>个步骤：当服务方收到请求方的</a:t>
            </a:r>
            <a:r>
              <a:rPr lang="en-US" altLang="zh-CN" smtClean="0"/>
              <a:t>SYN-ACK</a:t>
            </a:r>
            <a:r>
              <a:rPr lang="zh-CN" altLang="en-US" smtClean="0"/>
              <a:t>确认消息后，请求方由于采用源地址欺骗等手段使得服务方收不到</a:t>
            </a:r>
            <a:r>
              <a:rPr lang="en-US" altLang="zh-CN" smtClean="0"/>
              <a:t>ACK</a:t>
            </a:r>
            <a:r>
              <a:rPr lang="zh-CN" altLang="en-US" smtClean="0"/>
              <a:t>回应，于是，服务方会在一定时间处于等待接收请求方</a:t>
            </a:r>
            <a:r>
              <a:rPr lang="en-US" altLang="zh-CN" smtClean="0"/>
              <a:t>ACK</a:t>
            </a:r>
            <a:r>
              <a:rPr lang="zh-CN" altLang="en-US" smtClean="0"/>
              <a:t>消息的状态。对于某台服务器来说，可用的</a:t>
            </a:r>
            <a:r>
              <a:rPr lang="en-US" altLang="zh-CN" smtClean="0"/>
              <a:t>TCP</a:t>
            </a:r>
            <a:r>
              <a:rPr lang="zh-CN" altLang="en-US" smtClean="0"/>
              <a:t>连接是有限的，如果恶意攻击方快速连续地发送此类连接请求，该服务器可用的</a:t>
            </a:r>
            <a:r>
              <a:rPr lang="en-US" altLang="zh-CN" smtClean="0"/>
              <a:t>TCP</a:t>
            </a:r>
            <a:r>
              <a:rPr lang="zh-CN" altLang="en-US" smtClean="0"/>
              <a:t>连接队列将很快被阻塞，系统可用资源急剧减少，网络可用带宽迅速缩小，长此下去，网络将无法向用户提供正常的服务。</a:t>
            </a:r>
          </a:p>
          <a:p>
            <a:endParaRPr lang="zh-CN" altLang="en-US" smtClean="0"/>
          </a:p>
        </p:txBody>
      </p:sp>
      <p:sp>
        <p:nvSpPr>
          <p:cNvPr id="3" name="标题 2"/>
          <p:cNvSpPr>
            <a:spLocks noGrp="1"/>
          </p:cNvSpPr>
          <p:nvPr>
            <p:ph type="title"/>
          </p:nvPr>
        </p:nvSpPr>
        <p:spPr/>
        <p:txBody>
          <a:bodyPr/>
          <a:lstStyle/>
          <a:p>
            <a:pPr fontAlgn="auto">
              <a:spcAft>
                <a:spcPts val="0"/>
              </a:spcAft>
              <a:defRPr/>
            </a:pPr>
            <a:r>
              <a:rPr lang="zh-CN" altLang="en-US" dirty="0" smtClean="0"/>
              <a:t>拒绝服务攻击的常用方法</a:t>
            </a:r>
            <a:endParaRPr lang="zh-CN" altLang="en-US" dirty="0"/>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内容占位符 1"/>
          <p:cNvSpPr>
            <a:spLocks noGrp="1"/>
          </p:cNvSpPr>
          <p:nvPr>
            <p:ph idx="1"/>
          </p:nvPr>
        </p:nvSpPr>
        <p:spPr/>
        <p:txBody>
          <a:bodyPr/>
          <a:lstStyle/>
          <a:p>
            <a:r>
              <a:rPr lang="zh-CN" altLang="en-US" smtClean="0"/>
              <a:t>下面以</a:t>
            </a:r>
            <a:r>
              <a:rPr lang="en-US" altLang="zh-CN" smtClean="0"/>
              <a:t>SYS</a:t>
            </a:r>
            <a:r>
              <a:rPr lang="zh-CN" altLang="en-US" smtClean="0"/>
              <a:t>风暴为例，详细分析一个拒绝服务攻击的过程：</a:t>
            </a:r>
          </a:p>
          <a:p>
            <a:r>
              <a:rPr lang="en-US" altLang="zh-CN" smtClean="0"/>
              <a:t>SYN</a:t>
            </a:r>
            <a:r>
              <a:rPr lang="zh-CN" altLang="en-US" smtClean="0"/>
              <a:t>风暴 （</a:t>
            </a:r>
            <a:r>
              <a:rPr lang="en-US" altLang="zh-CN" smtClean="0"/>
              <a:t>SYN flood</a:t>
            </a:r>
            <a:r>
              <a:rPr lang="zh-CN" altLang="en-US" smtClean="0"/>
              <a:t>）攻击是最常见又最容易被利用的一种攻击手法，它是通过创建大量“半连接</a:t>
            </a:r>
            <a:r>
              <a:rPr lang="en-US" altLang="zh-CN" smtClean="0"/>
              <a:t>"</a:t>
            </a:r>
            <a:r>
              <a:rPr lang="zh-CN" altLang="en-US" smtClean="0"/>
              <a:t>来进行攻击，任何连接到</a:t>
            </a:r>
            <a:r>
              <a:rPr lang="en-US" altLang="zh-CN" smtClean="0"/>
              <a:t>Internet</a:t>
            </a:r>
            <a:r>
              <a:rPr lang="zh-CN" altLang="en-US" smtClean="0"/>
              <a:t>上并提供基于</a:t>
            </a:r>
            <a:r>
              <a:rPr lang="en-US" altLang="zh-CN" smtClean="0"/>
              <a:t>TCP</a:t>
            </a:r>
            <a:r>
              <a:rPr lang="zh-CN" altLang="en-US" smtClean="0"/>
              <a:t>的网络服务</a:t>
            </a:r>
            <a:r>
              <a:rPr lang="en-US" altLang="zh-CN" smtClean="0"/>
              <a:t>(</a:t>
            </a:r>
            <a:r>
              <a:rPr lang="zh-CN" altLang="en-US" smtClean="0"/>
              <a:t>如</a:t>
            </a:r>
            <a:r>
              <a:rPr lang="en-US" altLang="zh-CN" smtClean="0"/>
              <a:t>WWW</a:t>
            </a:r>
            <a:r>
              <a:rPr lang="zh-CN" altLang="en-US" smtClean="0"/>
              <a:t>服务、</a:t>
            </a:r>
            <a:r>
              <a:rPr lang="en-US" altLang="zh-CN" smtClean="0"/>
              <a:t>FTP</a:t>
            </a:r>
            <a:r>
              <a:rPr lang="zh-CN" altLang="en-US" smtClean="0"/>
              <a:t>服务、邮件服务等</a:t>
            </a:r>
            <a:r>
              <a:rPr lang="en-US" altLang="zh-CN" smtClean="0"/>
              <a:t>)</a:t>
            </a:r>
            <a:r>
              <a:rPr lang="zh-CN" altLang="en-US" smtClean="0"/>
              <a:t>的主机都可能遭受这种攻击。针对不同的系统，攻击的结果可能不同，但是攻击的根本都是利用这些系统中</a:t>
            </a:r>
            <a:r>
              <a:rPr lang="en-US" altLang="zh-CN" smtClean="0"/>
              <a:t>TCP</a:t>
            </a:r>
            <a:r>
              <a:rPr lang="zh-CN" altLang="en-US" smtClean="0"/>
              <a:t>／</a:t>
            </a:r>
            <a:r>
              <a:rPr lang="en-US" altLang="zh-CN" smtClean="0"/>
              <a:t>IP</a:t>
            </a:r>
            <a:r>
              <a:rPr lang="zh-CN" altLang="en-US" smtClean="0"/>
              <a:t>协议族的设计弱点和缺陷。</a:t>
            </a:r>
          </a:p>
        </p:txBody>
      </p:sp>
      <p:sp>
        <p:nvSpPr>
          <p:cNvPr id="3" name="标题 2"/>
          <p:cNvSpPr>
            <a:spLocks noGrp="1"/>
          </p:cNvSpPr>
          <p:nvPr>
            <p:ph type="title"/>
          </p:nvPr>
        </p:nvSpPr>
        <p:spPr/>
        <p:txBody>
          <a:bodyPr/>
          <a:lstStyle/>
          <a:p>
            <a:pPr fontAlgn="auto">
              <a:spcAft>
                <a:spcPts val="0"/>
              </a:spcAft>
              <a:defRPr/>
            </a:pPr>
            <a:r>
              <a:rPr lang="en-US" dirty="0" smtClean="0"/>
              <a:t>SYN</a:t>
            </a:r>
            <a:r>
              <a:rPr lang="zh-CN" altLang="en-US" dirty="0" smtClean="0"/>
              <a:t>风暴 （</a:t>
            </a:r>
            <a:r>
              <a:rPr lang="en-US" dirty="0" smtClean="0"/>
              <a:t>SYN flood</a:t>
            </a:r>
            <a:r>
              <a:rPr lang="zh-CN" altLang="en-US" dirty="0" smtClean="0"/>
              <a:t>）攻击</a:t>
            </a:r>
            <a:endParaRPr lang="zh-CN" altLang="en-US" dirty="0"/>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内容占位符 1"/>
          <p:cNvSpPr>
            <a:spLocks noGrp="1"/>
          </p:cNvSpPr>
          <p:nvPr>
            <p:ph idx="1"/>
          </p:nvPr>
        </p:nvSpPr>
        <p:spPr/>
        <p:txBody>
          <a:bodyPr/>
          <a:lstStyle/>
          <a:p>
            <a:r>
              <a:rPr lang="en-US" altLang="zh-CN" smtClean="0"/>
              <a:t>SYN</a:t>
            </a:r>
            <a:r>
              <a:rPr lang="zh-CN" altLang="en-US" smtClean="0"/>
              <a:t>攻击属于</a:t>
            </a:r>
            <a:r>
              <a:rPr lang="en-US" altLang="zh-CN" smtClean="0"/>
              <a:t>DOS</a:t>
            </a:r>
            <a:r>
              <a:rPr lang="zh-CN" altLang="en-US" smtClean="0"/>
              <a:t>攻击的一种，它利用</a:t>
            </a:r>
            <a:r>
              <a:rPr lang="en-US" altLang="zh-CN" smtClean="0"/>
              <a:t>TCP</a:t>
            </a:r>
            <a:r>
              <a:rPr lang="zh-CN" altLang="en-US" smtClean="0"/>
              <a:t>协议缺陷，通过发送大量的半连接请求，耗费</a:t>
            </a:r>
            <a:r>
              <a:rPr lang="en-US" altLang="zh-CN" smtClean="0"/>
              <a:t>CPU</a:t>
            </a:r>
            <a:r>
              <a:rPr lang="zh-CN" altLang="en-US" smtClean="0"/>
              <a:t>和内存资源。</a:t>
            </a:r>
            <a:r>
              <a:rPr lang="en-US" altLang="zh-CN" smtClean="0"/>
              <a:t>SYN</a:t>
            </a:r>
            <a:r>
              <a:rPr lang="zh-CN" altLang="en-US" smtClean="0"/>
              <a:t>攻击除了能影响主机外，还可以危害路由器、防火墙等网络系统，事实上</a:t>
            </a:r>
            <a:r>
              <a:rPr lang="en-US" altLang="zh-CN" smtClean="0"/>
              <a:t>SYN</a:t>
            </a:r>
            <a:r>
              <a:rPr lang="zh-CN" altLang="en-US" smtClean="0"/>
              <a:t>攻击并不管目标是什么系统，只要这些系统打开</a:t>
            </a:r>
            <a:r>
              <a:rPr lang="en-US" altLang="zh-CN" smtClean="0"/>
              <a:t>TCP</a:t>
            </a:r>
            <a:r>
              <a:rPr lang="zh-CN" altLang="en-US" smtClean="0"/>
              <a:t>服务就可以实施。</a:t>
            </a:r>
          </a:p>
        </p:txBody>
      </p:sp>
      <p:sp>
        <p:nvSpPr>
          <p:cNvPr id="3" name="标题 2"/>
          <p:cNvSpPr>
            <a:spLocks noGrp="1"/>
          </p:cNvSpPr>
          <p:nvPr>
            <p:ph type="title"/>
          </p:nvPr>
        </p:nvSpPr>
        <p:spPr/>
        <p:txBody>
          <a:bodyPr/>
          <a:lstStyle/>
          <a:p>
            <a:pPr fontAlgn="auto">
              <a:spcAft>
                <a:spcPts val="0"/>
              </a:spcAft>
              <a:defRPr/>
            </a:pPr>
            <a:r>
              <a:rPr lang="en-US" dirty="0" smtClean="0"/>
              <a:t>SYN</a:t>
            </a:r>
            <a:r>
              <a:rPr lang="zh-CN" altLang="en-US" dirty="0" smtClean="0"/>
              <a:t>风暴 （</a:t>
            </a:r>
            <a:r>
              <a:rPr lang="en-US" dirty="0" smtClean="0"/>
              <a:t>SYN flood</a:t>
            </a:r>
            <a:r>
              <a:rPr lang="zh-CN" altLang="en-US" dirty="0" smtClean="0"/>
              <a:t>）攻击</a:t>
            </a:r>
            <a:endParaRPr lang="zh-CN" altLang="en-US" dirty="0"/>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内容占位符 1"/>
          <p:cNvSpPr>
            <a:spLocks noGrp="1"/>
          </p:cNvSpPr>
          <p:nvPr>
            <p:ph idx="1"/>
          </p:nvPr>
        </p:nvSpPr>
        <p:spPr/>
        <p:txBody>
          <a:bodyPr/>
          <a:lstStyle/>
          <a:p>
            <a:r>
              <a:rPr lang="zh-CN" altLang="en-US" smtClean="0"/>
              <a:t>从上上面分析可看到，服务器接收到连接请求（</a:t>
            </a:r>
            <a:r>
              <a:rPr lang="en-US" altLang="zh-CN" smtClean="0"/>
              <a:t>SYN=j</a:t>
            </a:r>
            <a:r>
              <a:rPr lang="zh-CN" altLang="en-US" smtClean="0"/>
              <a:t>），将此信息加入未连接队列，并发送请求包给客户（</a:t>
            </a:r>
            <a:r>
              <a:rPr lang="en-US" altLang="zh-CN" smtClean="0"/>
              <a:t>SYN=k,ACK=j+1</a:t>
            </a:r>
            <a:r>
              <a:rPr lang="zh-CN" altLang="en-US" smtClean="0"/>
              <a:t>），此时进入</a:t>
            </a:r>
            <a:r>
              <a:rPr lang="en-US" altLang="zh-CN" smtClean="0"/>
              <a:t>SYN_RECV</a:t>
            </a:r>
            <a:r>
              <a:rPr lang="zh-CN" altLang="en-US" smtClean="0"/>
              <a:t>状态。当服务器未收到客户端的确认包时，重发请求包，一直到超时，才将此条目从未连接队列删除。</a:t>
            </a:r>
          </a:p>
        </p:txBody>
      </p:sp>
      <p:sp>
        <p:nvSpPr>
          <p:cNvPr id="3" name="标题 2"/>
          <p:cNvSpPr>
            <a:spLocks noGrp="1"/>
          </p:cNvSpPr>
          <p:nvPr>
            <p:ph type="title"/>
          </p:nvPr>
        </p:nvSpPr>
        <p:spPr/>
        <p:txBody>
          <a:bodyPr/>
          <a:lstStyle/>
          <a:p>
            <a:pPr fontAlgn="auto">
              <a:spcAft>
                <a:spcPts val="0"/>
              </a:spcAft>
              <a:defRPr/>
            </a:pPr>
            <a:r>
              <a:rPr lang="en-US" dirty="0" smtClean="0"/>
              <a:t>SYN</a:t>
            </a:r>
            <a:r>
              <a:rPr lang="zh-CN" altLang="en-US" dirty="0" smtClean="0"/>
              <a:t>风暴 （</a:t>
            </a:r>
            <a:r>
              <a:rPr lang="en-US" dirty="0" smtClean="0"/>
              <a:t>SYN flood</a:t>
            </a:r>
            <a:r>
              <a:rPr lang="zh-CN" altLang="en-US" dirty="0" smtClean="0"/>
              <a:t>）攻击</a:t>
            </a:r>
            <a:endParaRPr lang="zh-CN" altLang="en-US" dirty="0"/>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内容占位符 1"/>
          <p:cNvSpPr>
            <a:spLocks noGrp="1"/>
          </p:cNvSpPr>
          <p:nvPr>
            <p:ph idx="1"/>
          </p:nvPr>
        </p:nvSpPr>
        <p:spPr/>
        <p:txBody>
          <a:bodyPr/>
          <a:lstStyle/>
          <a:p>
            <a:r>
              <a:rPr lang="zh-CN" altLang="en-US" smtClean="0"/>
              <a:t>客户端在短时间内伪造大量不存在的</a:t>
            </a:r>
            <a:r>
              <a:rPr lang="en-US" altLang="zh-CN" smtClean="0"/>
              <a:t>IP</a:t>
            </a:r>
            <a:r>
              <a:rPr lang="zh-CN" altLang="en-US" smtClean="0"/>
              <a:t>地址，向服务器不断地发送</a:t>
            </a:r>
            <a:r>
              <a:rPr lang="en-US" altLang="zh-CN" smtClean="0"/>
              <a:t>SYN</a:t>
            </a:r>
            <a:r>
              <a:rPr lang="zh-CN" altLang="en-US" smtClean="0"/>
              <a:t>包，服务器回复确认包，并等待客户的确认，由于源地址是不存在的，服务器需要不断的重发直至超时，这些伪造的</a:t>
            </a:r>
            <a:r>
              <a:rPr lang="en-US" altLang="zh-CN" smtClean="0"/>
              <a:t>SYN</a:t>
            </a:r>
            <a:r>
              <a:rPr lang="zh-CN" altLang="en-US" smtClean="0"/>
              <a:t>包将长时间占用未连接队列，正常的</a:t>
            </a:r>
            <a:r>
              <a:rPr lang="en-US" altLang="zh-CN" smtClean="0"/>
              <a:t>SYN</a:t>
            </a:r>
            <a:r>
              <a:rPr lang="zh-CN" altLang="en-US" smtClean="0"/>
              <a:t>请求被丢弃，目标系统运行缓慢，严重者引起网络堵塞甚至系统瘫痪。 </a:t>
            </a:r>
          </a:p>
        </p:txBody>
      </p:sp>
      <p:sp>
        <p:nvSpPr>
          <p:cNvPr id="3" name="标题 2"/>
          <p:cNvSpPr>
            <a:spLocks noGrp="1"/>
          </p:cNvSpPr>
          <p:nvPr>
            <p:ph type="title"/>
          </p:nvPr>
        </p:nvSpPr>
        <p:spPr/>
        <p:txBody>
          <a:bodyPr/>
          <a:lstStyle/>
          <a:p>
            <a:pPr fontAlgn="auto">
              <a:spcAft>
                <a:spcPts val="0"/>
              </a:spcAft>
              <a:defRPr/>
            </a:pPr>
            <a:r>
              <a:rPr lang="en-US" dirty="0" smtClean="0"/>
              <a:t>SYN</a:t>
            </a:r>
            <a:r>
              <a:rPr lang="zh-CN" altLang="en-US" dirty="0" smtClean="0"/>
              <a:t>风暴 （</a:t>
            </a:r>
            <a:r>
              <a:rPr lang="en-US" dirty="0" smtClean="0"/>
              <a:t>SYN flood</a:t>
            </a:r>
            <a:r>
              <a:rPr lang="zh-CN" altLang="en-US" dirty="0" smtClean="0"/>
              <a:t>）攻击</a:t>
            </a:r>
            <a:endParaRPr lang="zh-CN" altLang="en-US" dirty="0"/>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内容占位符 1"/>
          <p:cNvSpPr>
            <a:spLocks noGrp="1"/>
          </p:cNvSpPr>
          <p:nvPr>
            <p:ph idx="1"/>
          </p:nvPr>
        </p:nvSpPr>
        <p:spPr/>
        <p:txBody>
          <a:bodyPr/>
          <a:lstStyle/>
          <a:p>
            <a:r>
              <a:rPr lang="zh-CN" altLang="en-US" smtClean="0"/>
              <a:t>当半连接数达到最大值时，</a:t>
            </a:r>
            <a:r>
              <a:rPr lang="en-US" altLang="zh-CN" smtClean="0"/>
              <a:t>TCP</a:t>
            </a:r>
            <a:r>
              <a:rPr lang="zh-CN" altLang="en-US" smtClean="0"/>
              <a:t>就会</a:t>
            </a:r>
            <a:r>
              <a:rPr lang="en-US" altLang="zh-CN" smtClean="0"/>
              <a:t>SYN RECVD</a:t>
            </a:r>
            <a:r>
              <a:rPr lang="zh-CN" altLang="en-US" smtClean="0"/>
              <a:t>丢弃所有后续的连接请求，此时用户的合法连接请求也会被拒绝。但是，受害主机的所有外出连接请求和所有已经建立好的连接将不会受到影响。这种状况会持续到半连接超时，或某些连接被重置或释放。</a:t>
            </a:r>
          </a:p>
        </p:txBody>
      </p:sp>
      <p:sp>
        <p:nvSpPr>
          <p:cNvPr id="3" name="标题 2"/>
          <p:cNvSpPr>
            <a:spLocks noGrp="1"/>
          </p:cNvSpPr>
          <p:nvPr>
            <p:ph type="title"/>
          </p:nvPr>
        </p:nvSpPr>
        <p:spPr/>
        <p:txBody>
          <a:bodyPr/>
          <a:lstStyle/>
          <a:p>
            <a:pPr fontAlgn="auto">
              <a:spcAft>
                <a:spcPts val="0"/>
              </a:spcAft>
              <a:defRPr/>
            </a:pPr>
            <a:r>
              <a:rPr lang="en-US" dirty="0" smtClean="0"/>
              <a:t>SYN</a:t>
            </a:r>
            <a:r>
              <a:rPr lang="zh-CN" altLang="en-US" dirty="0" smtClean="0"/>
              <a:t>风暴 （</a:t>
            </a:r>
            <a:r>
              <a:rPr lang="en-US" dirty="0" smtClean="0"/>
              <a:t>SYN flood</a:t>
            </a:r>
            <a:r>
              <a:rPr lang="zh-CN" altLang="en-US" dirty="0" smtClean="0"/>
              <a:t>）攻击</a:t>
            </a:r>
            <a:endParaRPr lang="zh-CN" altLang="en-US" dirty="0"/>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内容占位符 1"/>
          <p:cNvSpPr>
            <a:spLocks noGrp="1"/>
          </p:cNvSpPr>
          <p:nvPr>
            <p:ph idx="1"/>
          </p:nvPr>
        </p:nvSpPr>
        <p:spPr/>
        <p:txBody>
          <a:bodyPr/>
          <a:lstStyle/>
          <a:p>
            <a:r>
              <a:rPr lang="zh-CN" altLang="en-US" smtClean="0"/>
              <a:t>如果攻击者盗用的是某台可达主机</a:t>
            </a:r>
            <a:r>
              <a:rPr lang="en-US" altLang="zh-CN" smtClean="0"/>
              <a:t>X</a:t>
            </a:r>
            <a:r>
              <a:rPr lang="zh-CN" altLang="en-US" smtClean="0"/>
              <a:t>的</a:t>
            </a:r>
            <a:r>
              <a:rPr lang="en-US" altLang="zh-CN" smtClean="0"/>
              <a:t>IP</a:t>
            </a:r>
            <a:r>
              <a:rPr lang="zh-CN" altLang="en-US" smtClean="0"/>
              <a:t>地址，由于主机</a:t>
            </a:r>
            <a:r>
              <a:rPr lang="en-US" altLang="zh-CN" smtClean="0"/>
              <a:t>X</a:t>
            </a:r>
            <a:r>
              <a:rPr lang="zh-CN" altLang="en-US" smtClean="0"/>
              <a:t>没有向主机</a:t>
            </a:r>
            <a:r>
              <a:rPr lang="en-US" altLang="zh-CN" smtClean="0"/>
              <a:t>D</a:t>
            </a:r>
            <a:r>
              <a:rPr lang="zh-CN" altLang="en-US" smtClean="0"/>
              <a:t>发送连接请求，所以当它收到来自主机</a:t>
            </a:r>
            <a:r>
              <a:rPr lang="en-US" altLang="zh-CN" smtClean="0"/>
              <a:t>D</a:t>
            </a:r>
            <a:r>
              <a:rPr lang="zh-CN" altLang="en-US" smtClean="0"/>
              <a:t>的</a:t>
            </a:r>
            <a:r>
              <a:rPr lang="en-US" altLang="zh-CN" smtClean="0"/>
              <a:t>SYN+ACK</a:t>
            </a:r>
            <a:r>
              <a:rPr lang="zh-CN" altLang="en-US" smtClean="0"/>
              <a:t>包时，会向主机</a:t>
            </a:r>
            <a:r>
              <a:rPr lang="en-US" altLang="zh-CN" smtClean="0"/>
              <a:t>D</a:t>
            </a:r>
            <a:r>
              <a:rPr lang="zh-CN" altLang="en-US" smtClean="0"/>
              <a:t>发送</a:t>
            </a:r>
            <a:r>
              <a:rPr lang="en-US" altLang="zh-CN" smtClean="0"/>
              <a:t>RST</a:t>
            </a:r>
            <a:r>
              <a:rPr lang="zh-CN" altLang="en-US" smtClean="0"/>
              <a:t>包，主机</a:t>
            </a:r>
            <a:r>
              <a:rPr lang="en-US" altLang="zh-CN" smtClean="0"/>
              <a:t>D</a:t>
            </a:r>
            <a:r>
              <a:rPr lang="zh-CN" altLang="en-US" smtClean="0"/>
              <a:t>会将该连接重置。因此，攻击者通常伪造主机</a:t>
            </a:r>
            <a:r>
              <a:rPr lang="en-US" altLang="zh-CN" smtClean="0"/>
              <a:t>D</a:t>
            </a:r>
            <a:r>
              <a:rPr lang="zh-CN" altLang="en-US" smtClean="0"/>
              <a:t>不可达的</a:t>
            </a:r>
            <a:r>
              <a:rPr lang="en-US" altLang="zh-CN" smtClean="0"/>
              <a:t>IP</a:t>
            </a:r>
            <a:r>
              <a:rPr lang="zh-CN" altLang="en-US" smtClean="0"/>
              <a:t>地址作为源地址。为了使拒绝服务的时间长于超时所用的时间，攻击者会持续不断地发送</a:t>
            </a:r>
            <a:r>
              <a:rPr lang="en-US" altLang="zh-CN" smtClean="0"/>
              <a:t>SYN</a:t>
            </a:r>
            <a:r>
              <a:rPr lang="zh-CN" altLang="en-US" smtClean="0"/>
              <a:t>包，故称为“</a:t>
            </a:r>
            <a:r>
              <a:rPr lang="en-US" altLang="zh-CN" smtClean="0"/>
              <a:t>SYN</a:t>
            </a:r>
            <a:r>
              <a:rPr lang="zh-CN" altLang="en-US" smtClean="0"/>
              <a:t>风暴”。</a:t>
            </a:r>
          </a:p>
          <a:p>
            <a:endParaRPr lang="zh-CN" altLang="en-US" smtClean="0"/>
          </a:p>
        </p:txBody>
      </p:sp>
      <p:sp>
        <p:nvSpPr>
          <p:cNvPr id="3" name="标题 2"/>
          <p:cNvSpPr>
            <a:spLocks noGrp="1"/>
          </p:cNvSpPr>
          <p:nvPr>
            <p:ph type="title"/>
          </p:nvPr>
        </p:nvSpPr>
        <p:spPr/>
        <p:txBody>
          <a:bodyPr/>
          <a:lstStyle/>
          <a:p>
            <a:pPr fontAlgn="auto">
              <a:spcAft>
                <a:spcPts val="0"/>
              </a:spcAft>
              <a:defRPr/>
            </a:pPr>
            <a:r>
              <a:rPr lang="en-US" dirty="0" smtClean="0"/>
              <a:t>SYN</a:t>
            </a:r>
            <a:r>
              <a:rPr lang="zh-CN" altLang="en-US" dirty="0" smtClean="0"/>
              <a:t>风暴 （</a:t>
            </a:r>
            <a:r>
              <a:rPr lang="en-US" dirty="0" smtClean="0"/>
              <a:t>SYN flood</a:t>
            </a:r>
            <a:r>
              <a:rPr lang="zh-CN" altLang="en-US" dirty="0" smtClean="0"/>
              <a:t>）攻击</a:t>
            </a:r>
            <a:endParaRPr lang="zh-CN" alt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内容占位符 1"/>
          <p:cNvSpPr>
            <a:spLocks noGrp="1"/>
          </p:cNvSpPr>
          <p:nvPr>
            <p:ph idx="1"/>
          </p:nvPr>
        </p:nvSpPr>
        <p:spPr/>
        <p:txBody>
          <a:bodyPr/>
          <a:lstStyle/>
          <a:p>
            <a:r>
              <a:rPr lang="zh-CN" altLang="en-US" smtClean="0"/>
              <a:t>（</a:t>
            </a:r>
            <a:r>
              <a:rPr lang="en-US" altLang="zh-CN" smtClean="0"/>
              <a:t>3</a:t>
            </a:r>
            <a:r>
              <a:rPr lang="zh-CN" altLang="en-US" smtClean="0"/>
              <a:t>）系统弱点挖掘。系统中脆弱性的存在是系统受到各种安全威胁的根源。外部攻击者的攻击主要利用了系统提供的网络服务中的脆弱性；内部人员作案则利用了系统内部服务及其配置上的脆弱性。</a:t>
            </a:r>
            <a:endParaRPr lang="en-US" altLang="zh-CN" smtClean="0"/>
          </a:p>
          <a:p>
            <a:endParaRPr lang="zh-CN" altLang="en-US" smtClean="0"/>
          </a:p>
        </p:txBody>
      </p:sp>
      <p:sp>
        <p:nvSpPr>
          <p:cNvPr id="3" name="标题 2"/>
          <p:cNvSpPr>
            <a:spLocks noGrp="1"/>
          </p:cNvSpPr>
          <p:nvPr>
            <p:ph type="title"/>
          </p:nvPr>
        </p:nvSpPr>
        <p:spPr/>
        <p:txBody>
          <a:bodyPr>
            <a:normAutofit fontScale="90000"/>
          </a:bodyPr>
          <a:lstStyle/>
          <a:p>
            <a:pPr fontAlgn="auto">
              <a:spcAft>
                <a:spcPts val="0"/>
              </a:spcAft>
              <a:defRPr/>
            </a:pPr>
            <a:r>
              <a:rPr lang="en-US" dirty="0" smtClean="0"/>
              <a:t>2</a:t>
            </a:r>
            <a:r>
              <a:rPr lang="zh-CN" altLang="en-US" dirty="0" smtClean="0"/>
              <a:t>．获得初始的访问权和特权</a:t>
            </a:r>
            <a:br>
              <a:rPr lang="zh-CN" altLang="en-US" dirty="0" smtClean="0"/>
            </a:br>
            <a:endParaRPr lang="zh-CN" altLang="en-US" dirty="0"/>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内容占位符 1"/>
          <p:cNvSpPr>
            <a:spLocks noGrp="1"/>
          </p:cNvSpPr>
          <p:nvPr>
            <p:ph idx="1"/>
          </p:nvPr>
        </p:nvSpPr>
        <p:spPr/>
        <p:txBody>
          <a:bodyPr/>
          <a:lstStyle/>
          <a:p>
            <a:r>
              <a:rPr lang="zh-CN" altLang="en-US" smtClean="0"/>
              <a:t>基于上述</a:t>
            </a:r>
            <a:r>
              <a:rPr lang="en-US" altLang="zh-CN" smtClean="0"/>
              <a:t>SYN</a:t>
            </a:r>
            <a:r>
              <a:rPr lang="zh-CN" altLang="en-US" smtClean="0"/>
              <a:t>风暴攻击的特点，可以在多个层次上展开对抗，常用的防范方法包括</a:t>
            </a:r>
            <a:r>
              <a:rPr lang="en-US" altLang="zh-CN" smtClean="0"/>
              <a:t>5</a:t>
            </a:r>
            <a:r>
              <a:rPr lang="zh-CN" altLang="en-US" smtClean="0"/>
              <a:t>个方面。</a:t>
            </a:r>
          </a:p>
          <a:p>
            <a:r>
              <a:rPr lang="zh-CN" altLang="en-US" smtClean="0"/>
              <a:t>（</a:t>
            </a:r>
            <a:r>
              <a:rPr lang="en-US" altLang="zh-CN" smtClean="0"/>
              <a:t>1</a:t>
            </a:r>
            <a:r>
              <a:rPr lang="zh-CN" altLang="en-US" smtClean="0"/>
              <a:t>）优化系统配置。缩短超时时间，使得无效的半连接能够尽快释放，但是可能会导致超过该阈值的合法连接失败；增加半连接队列的长度，使得系统能够同时处理更多的半连接；关闭不重要的服务，减小被攻击的可能。</a:t>
            </a:r>
          </a:p>
          <a:p>
            <a:endParaRPr lang="zh-CN" altLang="en-US" smtClean="0"/>
          </a:p>
        </p:txBody>
      </p:sp>
      <p:sp>
        <p:nvSpPr>
          <p:cNvPr id="3" name="标题 2"/>
          <p:cNvSpPr>
            <a:spLocks noGrp="1"/>
          </p:cNvSpPr>
          <p:nvPr>
            <p:ph type="title"/>
          </p:nvPr>
        </p:nvSpPr>
        <p:spPr/>
        <p:txBody>
          <a:bodyPr/>
          <a:lstStyle/>
          <a:p>
            <a:pPr fontAlgn="auto">
              <a:spcAft>
                <a:spcPts val="0"/>
              </a:spcAft>
              <a:defRPr/>
            </a:pPr>
            <a:r>
              <a:rPr lang="en-US" dirty="0" smtClean="0"/>
              <a:t>SYN </a:t>
            </a:r>
            <a:r>
              <a:rPr lang="zh-CN" altLang="en-US" dirty="0" smtClean="0"/>
              <a:t>风暴攻击的防范</a:t>
            </a:r>
            <a:endParaRPr lang="zh-CN" altLang="en-US" dirty="0"/>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内容占位符 1"/>
          <p:cNvSpPr>
            <a:spLocks noGrp="1"/>
          </p:cNvSpPr>
          <p:nvPr>
            <p:ph idx="1"/>
          </p:nvPr>
        </p:nvSpPr>
        <p:spPr/>
        <p:txBody>
          <a:bodyPr/>
          <a:lstStyle/>
          <a:p>
            <a:r>
              <a:rPr lang="zh-CN" altLang="en-US" smtClean="0"/>
              <a:t>（</a:t>
            </a:r>
            <a:r>
              <a:rPr lang="en-US" altLang="zh-CN" smtClean="0"/>
              <a:t>2</a:t>
            </a:r>
            <a:r>
              <a:rPr lang="zh-CN" altLang="en-US" smtClean="0"/>
              <a:t>）优化路由器配置。配置路由器的外网卡，丢弃那些来自外部网而源</a:t>
            </a:r>
            <a:r>
              <a:rPr lang="en-US" altLang="zh-CN" smtClean="0"/>
              <a:t>IP</a:t>
            </a:r>
            <a:r>
              <a:rPr lang="zh-CN" altLang="en-US" smtClean="0"/>
              <a:t>地址具有内部网络地址的包；配置路由器的内网卡，丢弃那些即将发到外部网而源</a:t>
            </a:r>
            <a:r>
              <a:rPr lang="en-US" altLang="zh-CN" smtClean="0"/>
              <a:t>IP</a:t>
            </a:r>
            <a:r>
              <a:rPr lang="zh-CN" altLang="en-US" smtClean="0"/>
              <a:t>地址不具有内部网络地址的包。这种方法不能完全杜绝</a:t>
            </a:r>
            <a:r>
              <a:rPr lang="en-US" altLang="zh-CN" smtClean="0"/>
              <a:t>SYN</a:t>
            </a:r>
            <a:r>
              <a:rPr lang="zh-CN" altLang="en-US" smtClean="0"/>
              <a:t>风暴攻击，但是能够有效地减少攻击的可能，特别是当全球的</a:t>
            </a:r>
            <a:r>
              <a:rPr lang="en-US" altLang="zh-CN" smtClean="0"/>
              <a:t>ISP</a:t>
            </a:r>
            <a:r>
              <a:rPr lang="zh-CN" altLang="en-US" smtClean="0"/>
              <a:t>都正确合理地配置他们的路由器的时候。特别需要强调的是，优化路由器配置对几乎所有伪造源地址的拒绝服务攻击都能进行有效的限制，减小攻击的可能。</a:t>
            </a:r>
          </a:p>
          <a:p>
            <a:endParaRPr lang="zh-CN" altLang="en-US" smtClean="0"/>
          </a:p>
        </p:txBody>
      </p:sp>
      <p:sp>
        <p:nvSpPr>
          <p:cNvPr id="3" name="标题 2"/>
          <p:cNvSpPr>
            <a:spLocks noGrp="1"/>
          </p:cNvSpPr>
          <p:nvPr>
            <p:ph type="title"/>
          </p:nvPr>
        </p:nvSpPr>
        <p:spPr/>
        <p:txBody>
          <a:bodyPr/>
          <a:lstStyle/>
          <a:p>
            <a:pPr fontAlgn="auto">
              <a:spcAft>
                <a:spcPts val="0"/>
              </a:spcAft>
              <a:defRPr/>
            </a:pPr>
            <a:r>
              <a:rPr lang="en-US" dirty="0" smtClean="0"/>
              <a:t>SYN </a:t>
            </a:r>
            <a:r>
              <a:rPr lang="zh-CN" altLang="en-US" dirty="0" smtClean="0"/>
              <a:t>风暴攻击的防范</a:t>
            </a:r>
            <a:endParaRPr lang="zh-CN" altLang="en-US" dirty="0"/>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a:bodyPr>
          <a:lstStyle/>
          <a:p>
            <a:pPr marL="365760" indent="-256032" fontAlgn="auto">
              <a:spcAft>
                <a:spcPts val="0"/>
              </a:spcAft>
              <a:buFont typeface="Wingdings 3"/>
              <a:buChar char=""/>
              <a:defRPr/>
            </a:pPr>
            <a:r>
              <a:rPr lang="zh-CN" altLang="en-US" dirty="0" smtClean="0"/>
              <a:t>（</a:t>
            </a:r>
            <a:r>
              <a:rPr lang="en-US" dirty="0" smtClean="0"/>
              <a:t>3</a:t>
            </a:r>
            <a:r>
              <a:rPr lang="zh-CN" altLang="en-US" dirty="0" smtClean="0"/>
              <a:t>）完善基础设施。现有的网络体系结构没有对源</a:t>
            </a:r>
            <a:r>
              <a:rPr lang="en-US" dirty="0" smtClean="0"/>
              <a:t>IP</a:t>
            </a:r>
            <a:r>
              <a:rPr lang="zh-CN" altLang="en-US" dirty="0" smtClean="0"/>
              <a:t>地址进行检查的机制，同时也不具备追踪网络包的物理传输路径的机制，使得发现并惩治作恶者很困难。而且很多攻击手段都是利用现有网络协议的缺陷，因此，对整个网络体系结构的再改造十分重要。</a:t>
            </a:r>
          </a:p>
          <a:p>
            <a:pPr marL="365760" indent="-256032" fontAlgn="auto">
              <a:spcAft>
                <a:spcPts val="0"/>
              </a:spcAft>
              <a:buFont typeface="Wingdings 3"/>
              <a:buChar char=""/>
              <a:defRPr/>
            </a:pPr>
            <a:r>
              <a:rPr lang="zh-CN" altLang="en-US" dirty="0" smtClean="0"/>
              <a:t>（</a:t>
            </a:r>
            <a:r>
              <a:rPr lang="en-US" dirty="0" smtClean="0"/>
              <a:t>4</a:t>
            </a:r>
            <a:r>
              <a:rPr lang="zh-CN" altLang="en-US" dirty="0" smtClean="0"/>
              <a:t>）使用防火墙。现在许多厂商的防火墙产品实现了半透明网关技术，能够有效地防范</a:t>
            </a:r>
            <a:r>
              <a:rPr lang="en-US" dirty="0" smtClean="0"/>
              <a:t>SYN</a:t>
            </a:r>
            <a:r>
              <a:rPr lang="zh-CN" altLang="en-US" dirty="0" smtClean="0"/>
              <a:t>风暴攻击，同时保证了很好的性能。</a:t>
            </a:r>
            <a:r>
              <a:rPr lang="en-US" dirty="0" smtClean="0"/>
              <a:t>    </a:t>
            </a:r>
            <a:endParaRPr lang="zh-CN" altLang="en-US" dirty="0" smtClean="0"/>
          </a:p>
          <a:p>
            <a:pPr marL="365760" indent="-256032" fontAlgn="auto">
              <a:spcAft>
                <a:spcPts val="0"/>
              </a:spcAft>
              <a:buFont typeface="Wingdings 3"/>
              <a:buChar char=""/>
              <a:defRPr/>
            </a:pPr>
            <a:r>
              <a:rPr lang="zh-CN" altLang="en-US" dirty="0" smtClean="0"/>
              <a:t>（</a:t>
            </a:r>
            <a:r>
              <a:rPr lang="en-US" dirty="0" smtClean="0"/>
              <a:t>5</a:t>
            </a:r>
            <a:r>
              <a:rPr lang="zh-CN" altLang="en-US" dirty="0" smtClean="0"/>
              <a:t>）主动监视。即在网络的关键点上安装监视软件，这些软件持续监视</a:t>
            </a:r>
            <a:r>
              <a:rPr lang="en-US" dirty="0" smtClean="0"/>
              <a:t>TCP</a:t>
            </a:r>
            <a:r>
              <a:rPr lang="zh-CN" altLang="en-US" dirty="0" smtClean="0"/>
              <a:t>／</a:t>
            </a:r>
            <a:r>
              <a:rPr lang="en-US" dirty="0" smtClean="0"/>
              <a:t>IP</a:t>
            </a:r>
            <a:r>
              <a:rPr lang="zh-CN" altLang="en-US" dirty="0" smtClean="0"/>
              <a:t>流量，收集通信控制信息，分析通信状态，辨别攻击行为，并及时做出反应。</a:t>
            </a:r>
            <a:endParaRPr lang="zh-CN" altLang="en-US" dirty="0"/>
          </a:p>
        </p:txBody>
      </p:sp>
      <p:sp>
        <p:nvSpPr>
          <p:cNvPr id="3" name="标题 2"/>
          <p:cNvSpPr>
            <a:spLocks noGrp="1"/>
          </p:cNvSpPr>
          <p:nvPr>
            <p:ph type="title"/>
          </p:nvPr>
        </p:nvSpPr>
        <p:spPr/>
        <p:txBody>
          <a:bodyPr/>
          <a:lstStyle/>
          <a:p>
            <a:pPr fontAlgn="auto">
              <a:spcAft>
                <a:spcPts val="0"/>
              </a:spcAft>
              <a:defRPr/>
            </a:pPr>
            <a:r>
              <a:rPr lang="en-US" dirty="0" smtClean="0"/>
              <a:t>SYN </a:t>
            </a:r>
            <a:r>
              <a:rPr lang="zh-CN" altLang="en-US" dirty="0" smtClean="0"/>
              <a:t>风暴攻击的防范</a:t>
            </a:r>
            <a:endParaRPr lang="zh-CN" altLang="en-US" dirty="0"/>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内容占位符 1"/>
          <p:cNvSpPr>
            <a:spLocks noGrp="1"/>
          </p:cNvSpPr>
          <p:nvPr>
            <p:ph idx="1"/>
          </p:nvPr>
        </p:nvSpPr>
        <p:spPr/>
        <p:txBody>
          <a:bodyPr/>
          <a:lstStyle/>
          <a:p>
            <a:r>
              <a:rPr lang="en-US" altLang="zh-CN" smtClean="0"/>
              <a:t>DDOS</a:t>
            </a:r>
            <a:r>
              <a:rPr lang="zh-CN" altLang="en-US" smtClean="0"/>
              <a:t>是英文</a:t>
            </a:r>
            <a:r>
              <a:rPr lang="en-US" altLang="zh-CN" smtClean="0"/>
              <a:t>Distributed Denial of Service</a:t>
            </a:r>
            <a:r>
              <a:rPr lang="zh-CN" altLang="en-US" smtClean="0"/>
              <a:t>的缩写，意即“分布式拒绝服务”。</a:t>
            </a:r>
            <a:r>
              <a:rPr lang="en-US" altLang="zh-CN" smtClean="0"/>
              <a:t>DDoS</a:t>
            </a:r>
            <a:r>
              <a:rPr lang="zh-CN" altLang="en-US" smtClean="0"/>
              <a:t>与</a:t>
            </a:r>
            <a:r>
              <a:rPr lang="en-US" altLang="zh-CN" smtClean="0"/>
              <a:t>DoS</a:t>
            </a:r>
            <a:r>
              <a:rPr lang="zh-CN" altLang="en-US" smtClean="0"/>
              <a:t>的最大区别是人多力量大。原来的</a:t>
            </a:r>
            <a:r>
              <a:rPr lang="en-US" altLang="zh-CN" smtClean="0"/>
              <a:t>DoS</a:t>
            </a:r>
            <a:r>
              <a:rPr lang="zh-CN" altLang="en-US" smtClean="0"/>
              <a:t>是一台机器攻击目标，现在的</a:t>
            </a:r>
            <a:r>
              <a:rPr lang="en-US" altLang="zh-CN" smtClean="0"/>
              <a:t>DDoS</a:t>
            </a:r>
            <a:r>
              <a:rPr lang="zh-CN" altLang="en-US" smtClean="0"/>
              <a:t>是很多台机器利用他们的高带宽攻击目标，更容易将目标网站攻掉。除此之外，</a:t>
            </a:r>
            <a:r>
              <a:rPr lang="en-US" altLang="zh-CN" smtClean="0"/>
              <a:t>DDoS</a:t>
            </a:r>
            <a:r>
              <a:rPr lang="zh-CN" altLang="en-US" smtClean="0"/>
              <a:t>攻击方式较为自动化，攻击者可以把他的程序安装到网络中的多台机器上，所采用的攻击工具致使被攻击对象难以察觉，只要攻击者发下攻击命令，这些机器便发起进攻。</a:t>
            </a:r>
          </a:p>
          <a:p>
            <a:endParaRPr lang="zh-CN" altLang="en-US" smtClean="0"/>
          </a:p>
        </p:txBody>
      </p:sp>
      <p:sp>
        <p:nvSpPr>
          <p:cNvPr id="3" name="标题 2"/>
          <p:cNvSpPr>
            <a:spLocks noGrp="1"/>
          </p:cNvSpPr>
          <p:nvPr>
            <p:ph type="title"/>
          </p:nvPr>
        </p:nvSpPr>
        <p:spPr/>
        <p:txBody>
          <a:bodyPr/>
          <a:lstStyle/>
          <a:p>
            <a:pPr fontAlgn="auto">
              <a:spcAft>
                <a:spcPts val="0"/>
              </a:spcAft>
              <a:defRPr/>
            </a:pPr>
            <a:r>
              <a:rPr lang="zh-CN" altLang="en-US" dirty="0" smtClean="0"/>
              <a:t> 分布式拒绝服务攻击</a:t>
            </a:r>
            <a:endParaRPr lang="zh-CN" altLang="en-US" dirty="0"/>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内容占位符 1"/>
          <p:cNvSpPr>
            <a:spLocks noGrp="1"/>
          </p:cNvSpPr>
          <p:nvPr>
            <p:ph idx="1"/>
          </p:nvPr>
        </p:nvSpPr>
        <p:spPr/>
        <p:txBody>
          <a:bodyPr/>
          <a:lstStyle/>
          <a:p>
            <a:r>
              <a:rPr lang="en-US" altLang="zh-CN" smtClean="0"/>
              <a:t>1</a:t>
            </a:r>
            <a:r>
              <a:rPr lang="zh-CN" altLang="en-US" smtClean="0"/>
              <a:t>．</a:t>
            </a:r>
            <a:r>
              <a:rPr lang="en-US" smtClean="0">
                <a:ea typeface="黑体" pitchFamily="2" charset="-122"/>
              </a:rPr>
              <a:t> </a:t>
            </a:r>
            <a:r>
              <a:rPr lang="en-US" altLang="zh-CN" smtClean="0"/>
              <a:t>DDoS</a:t>
            </a:r>
            <a:r>
              <a:rPr lang="zh-CN" altLang="en-US" smtClean="0"/>
              <a:t>的特点 </a:t>
            </a:r>
          </a:p>
          <a:p>
            <a:r>
              <a:rPr lang="zh-CN" altLang="en-US" smtClean="0"/>
              <a:t>分布式拒绝服务攻击的特点是先使用一些典型的黑客人侵手段控制一些高带宽的服务器，然后在这些服务器上安装攻击进程，集数十台、数百台甚至上千台机器的力量对单一攻击目标实施攻击。在悬殊的带宽力量对比下，被攻击的主机会很快因不胜重负而瘫痪。实践证明，这种攻击方式是非常有效的，而且难以抵挡。</a:t>
            </a:r>
          </a:p>
        </p:txBody>
      </p:sp>
      <p:sp>
        <p:nvSpPr>
          <p:cNvPr id="3" name="标题 2"/>
          <p:cNvSpPr>
            <a:spLocks noGrp="1"/>
          </p:cNvSpPr>
          <p:nvPr>
            <p:ph type="title"/>
          </p:nvPr>
        </p:nvSpPr>
        <p:spPr/>
        <p:txBody>
          <a:bodyPr/>
          <a:lstStyle/>
          <a:p>
            <a:pPr fontAlgn="auto">
              <a:spcAft>
                <a:spcPts val="0"/>
              </a:spcAft>
              <a:defRPr/>
            </a:pPr>
            <a:r>
              <a:rPr lang="zh-CN" altLang="en-US" dirty="0" smtClean="0"/>
              <a:t>分布式拒绝服务攻击</a:t>
            </a:r>
            <a:endParaRPr lang="zh-CN" altLang="en-US" dirty="0"/>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内容占位符 1"/>
          <p:cNvSpPr>
            <a:spLocks noGrp="1"/>
          </p:cNvSpPr>
          <p:nvPr>
            <p:ph idx="1"/>
          </p:nvPr>
        </p:nvSpPr>
        <p:spPr/>
        <p:txBody>
          <a:bodyPr/>
          <a:lstStyle/>
          <a:p>
            <a:r>
              <a:rPr lang="en-US" altLang="zh-CN" smtClean="0"/>
              <a:t>2</a:t>
            </a:r>
            <a:r>
              <a:rPr lang="zh-CN" altLang="en-US" smtClean="0"/>
              <a:t>．攻击手段</a:t>
            </a:r>
          </a:p>
          <a:p>
            <a:r>
              <a:rPr lang="zh-CN" altLang="en-US" smtClean="0"/>
              <a:t>攻击者在客户端</a:t>
            </a:r>
            <a:r>
              <a:rPr lang="en-US" altLang="zh-CN" smtClean="0"/>
              <a:t>(Client)</a:t>
            </a:r>
            <a:r>
              <a:rPr lang="zh-CN" altLang="en-US" smtClean="0"/>
              <a:t>操纵攻击过程。每个主控端</a:t>
            </a:r>
            <a:r>
              <a:rPr lang="en-US" altLang="zh-CN" smtClean="0"/>
              <a:t>(Handle</a:t>
            </a:r>
            <a:r>
              <a:rPr lang="zh-CN" altLang="en-US" smtClean="0"/>
              <a:t>／</a:t>
            </a:r>
            <a:r>
              <a:rPr lang="en-US" altLang="zh-CN" smtClean="0"/>
              <a:t>Master)</a:t>
            </a:r>
            <a:r>
              <a:rPr lang="zh-CN" altLang="en-US" smtClean="0"/>
              <a:t>是一台已被攻击者入侵并运行了特定程序的系统主机。每个主控端主机能够控制多个代理端份布端</a:t>
            </a:r>
            <a:r>
              <a:rPr lang="en-US" altLang="zh-CN" smtClean="0"/>
              <a:t>(Agent)</a:t>
            </a:r>
            <a:r>
              <a:rPr lang="zh-CN" altLang="en-US" smtClean="0"/>
              <a:t>。每个代理端也是一台已被入侵并运行某种特定程序的系统主机，是执行攻击的角色。多个代理端份布端能够同时响应攻击命令并向被攻击目标主机发送拒绝服务攻击数据包。攻击过程实施的顺序为：攻击者一主控端一分布代理端一目标主机。</a:t>
            </a:r>
          </a:p>
        </p:txBody>
      </p:sp>
      <p:sp>
        <p:nvSpPr>
          <p:cNvPr id="3" name="标题 2"/>
          <p:cNvSpPr>
            <a:spLocks noGrp="1"/>
          </p:cNvSpPr>
          <p:nvPr>
            <p:ph type="title"/>
          </p:nvPr>
        </p:nvSpPr>
        <p:spPr/>
        <p:txBody>
          <a:bodyPr/>
          <a:lstStyle/>
          <a:p>
            <a:pPr fontAlgn="auto">
              <a:spcAft>
                <a:spcPts val="0"/>
              </a:spcAft>
              <a:defRPr/>
            </a:pPr>
            <a:r>
              <a:rPr lang="zh-CN" altLang="en-US" dirty="0" smtClean="0"/>
              <a:t>分布式拒绝服务攻击</a:t>
            </a:r>
            <a:endParaRPr lang="zh-CN" altLang="en-US" dirty="0"/>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77500" lnSpcReduction="20000"/>
          </a:bodyPr>
          <a:lstStyle/>
          <a:p>
            <a:pPr marL="365760" indent="-256032" fontAlgn="auto">
              <a:spcAft>
                <a:spcPts val="0"/>
              </a:spcAft>
              <a:buFont typeface="Wingdings 3"/>
              <a:buChar char=""/>
              <a:defRPr/>
            </a:pPr>
            <a:r>
              <a:rPr lang="en-US" dirty="0" smtClean="0"/>
              <a:t>1</a:t>
            </a:r>
            <a:r>
              <a:rPr lang="zh-CN" altLang="en-US" dirty="0" smtClean="0"/>
              <a:t>．拒绝服务攻击的发展趋势</a:t>
            </a:r>
          </a:p>
          <a:p>
            <a:pPr marL="365760" indent="-256032" fontAlgn="auto">
              <a:spcAft>
                <a:spcPts val="0"/>
              </a:spcAft>
              <a:buFont typeface="Wingdings 3"/>
              <a:buChar char=""/>
              <a:defRPr/>
            </a:pPr>
            <a:r>
              <a:rPr lang="zh-CN" altLang="en-US" dirty="0" smtClean="0"/>
              <a:t>根据对以往的各种</a:t>
            </a:r>
            <a:r>
              <a:rPr lang="en-US" dirty="0" err="1" smtClean="0"/>
              <a:t>DoS</a:t>
            </a:r>
            <a:r>
              <a:rPr lang="zh-CN" altLang="en-US" dirty="0" smtClean="0"/>
              <a:t>攻击事件和手段的经验，并结合网络协议尤其是</a:t>
            </a:r>
            <a:r>
              <a:rPr lang="en-US" dirty="0" smtClean="0"/>
              <a:t>TCP</a:t>
            </a:r>
            <a:r>
              <a:rPr lang="zh-CN" altLang="en-US" dirty="0" smtClean="0"/>
              <a:t>／</a:t>
            </a:r>
            <a:r>
              <a:rPr lang="en-US" dirty="0" smtClean="0"/>
              <a:t>IP</a:t>
            </a:r>
            <a:r>
              <a:rPr lang="zh-CN" altLang="en-US" dirty="0" smtClean="0"/>
              <a:t>协议的先天缺陷，</a:t>
            </a:r>
            <a:r>
              <a:rPr lang="en-US" dirty="0" err="1" smtClean="0"/>
              <a:t>DoS</a:t>
            </a:r>
            <a:r>
              <a:rPr lang="zh-CN" altLang="en-US" dirty="0" smtClean="0"/>
              <a:t>攻击有如下发展趋势。</a:t>
            </a:r>
          </a:p>
          <a:p>
            <a:pPr marL="365760" indent="-256032" fontAlgn="auto">
              <a:spcAft>
                <a:spcPts val="0"/>
              </a:spcAft>
              <a:buFont typeface="Wingdings 3"/>
              <a:buChar char=""/>
              <a:defRPr/>
            </a:pPr>
            <a:r>
              <a:rPr lang="zh-CN" altLang="en-US" dirty="0" smtClean="0"/>
              <a:t>（１）</a:t>
            </a:r>
            <a:r>
              <a:rPr lang="en-US" dirty="0" err="1" smtClean="0"/>
              <a:t>DoS</a:t>
            </a:r>
            <a:r>
              <a:rPr lang="zh-CN" altLang="en-US" dirty="0" smtClean="0"/>
              <a:t>攻击将越来越多地采用</a:t>
            </a:r>
            <a:r>
              <a:rPr lang="en-US" dirty="0" smtClean="0"/>
              <a:t>IP</a:t>
            </a:r>
            <a:r>
              <a:rPr lang="zh-CN" altLang="en-US" dirty="0" smtClean="0"/>
              <a:t>欺骗技术，以隐藏攻击者的行踪。</a:t>
            </a:r>
          </a:p>
          <a:p>
            <a:pPr marL="365760" indent="-256032" fontAlgn="auto">
              <a:spcAft>
                <a:spcPts val="0"/>
              </a:spcAft>
              <a:buFont typeface="Wingdings 3"/>
              <a:buChar char=""/>
              <a:defRPr/>
            </a:pPr>
            <a:r>
              <a:rPr lang="zh-CN" altLang="en-US" dirty="0" smtClean="0"/>
              <a:t>（２）</a:t>
            </a:r>
            <a:r>
              <a:rPr lang="en-US" dirty="0" err="1" smtClean="0"/>
              <a:t>DoS</a:t>
            </a:r>
            <a:r>
              <a:rPr lang="zh-CN" altLang="en-US" dirty="0" smtClean="0"/>
              <a:t>技术和工具将不断推陈出新，呈现由单一攻击源发起进攻，转变为由多个中间攻击源对单一目标进攻的分布式攻击趋势。</a:t>
            </a:r>
          </a:p>
          <a:p>
            <a:pPr marL="365760" indent="-256032" fontAlgn="auto">
              <a:spcAft>
                <a:spcPts val="0"/>
              </a:spcAft>
              <a:buFont typeface="Wingdings 3"/>
              <a:buChar char=""/>
              <a:defRPr/>
            </a:pPr>
            <a:r>
              <a:rPr lang="zh-CN" altLang="en-US" dirty="0" smtClean="0"/>
              <a:t>（３）</a:t>
            </a:r>
            <a:r>
              <a:rPr lang="en-US" dirty="0" err="1" smtClean="0"/>
              <a:t>DoS</a:t>
            </a:r>
            <a:r>
              <a:rPr lang="zh-CN" altLang="en-US" dirty="0" smtClean="0"/>
              <a:t>攻击将会变得越来越智能化，新的攻击工具将试图躲过网络入侵检测系统的检测跟踪，并绕过防火墙防御体系。</a:t>
            </a:r>
          </a:p>
          <a:p>
            <a:pPr marL="365760" indent="-256032" fontAlgn="auto">
              <a:spcAft>
                <a:spcPts val="0"/>
              </a:spcAft>
              <a:buFont typeface="Wingdings 3"/>
              <a:buChar char=""/>
              <a:defRPr/>
            </a:pPr>
            <a:r>
              <a:rPr lang="zh-CN" altLang="en-US" dirty="0" smtClean="0"/>
              <a:t>（４）针对路由器弱点的</a:t>
            </a:r>
            <a:r>
              <a:rPr lang="en-US" dirty="0" err="1" smtClean="0"/>
              <a:t>DDoS</a:t>
            </a:r>
            <a:r>
              <a:rPr lang="zh-CN" altLang="en-US" dirty="0" smtClean="0"/>
              <a:t>攻击将会增多。</a:t>
            </a:r>
          </a:p>
          <a:p>
            <a:pPr marL="365760" indent="-256032" fontAlgn="auto">
              <a:spcAft>
                <a:spcPts val="0"/>
              </a:spcAft>
              <a:buFont typeface="Wingdings 3"/>
              <a:buChar char=""/>
              <a:defRPr/>
            </a:pPr>
            <a:r>
              <a:rPr lang="zh-CN" altLang="en-US" dirty="0" smtClean="0"/>
              <a:t>（５）</a:t>
            </a:r>
            <a:r>
              <a:rPr lang="en-US" dirty="0" err="1" smtClean="0"/>
              <a:t>DDos</a:t>
            </a:r>
            <a:r>
              <a:rPr lang="zh-CN" altLang="en-US" dirty="0" smtClean="0"/>
              <a:t>攻击利用路由器的多点传送功能可以将攻击效果扩大若干倍。</a:t>
            </a:r>
          </a:p>
          <a:p>
            <a:pPr marL="365760" indent="-256032" fontAlgn="auto">
              <a:spcAft>
                <a:spcPts val="0"/>
              </a:spcAft>
              <a:buFont typeface="Wingdings 3"/>
              <a:buChar char=""/>
              <a:defRPr/>
            </a:pPr>
            <a:endParaRPr lang="zh-CN" altLang="en-US" dirty="0"/>
          </a:p>
        </p:txBody>
      </p:sp>
      <p:sp>
        <p:nvSpPr>
          <p:cNvPr id="3" name="标题 2"/>
          <p:cNvSpPr>
            <a:spLocks noGrp="1"/>
          </p:cNvSpPr>
          <p:nvPr>
            <p:ph type="title"/>
          </p:nvPr>
        </p:nvSpPr>
        <p:spPr/>
        <p:txBody>
          <a:bodyPr>
            <a:normAutofit fontScale="90000"/>
          </a:bodyPr>
          <a:lstStyle/>
          <a:p>
            <a:pPr fontAlgn="auto">
              <a:spcAft>
                <a:spcPts val="0"/>
              </a:spcAft>
              <a:defRPr/>
            </a:pPr>
            <a:r>
              <a:rPr lang="zh-CN" altLang="en-US" dirty="0" smtClean="0"/>
              <a:t>拒绝服务攻击的发展趋势与防范措施</a:t>
            </a:r>
            <a:br>
              <a:rPr lang="zh-CN" altLang="en-US" dirty="0" smtClean="0"/>
            </a:br>
            <a:endParaRPr lang="zh-CN" altLang="en-US" dirty="0"/>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内容占位符 1"/>
          <p:cNvSpPr>
            <a:spLocks noGrp="1"/>
          </p:cNvSpPr>
          <p:nvPr>
            <p:ph idx="1"/>
          </p:nvPr>
        </p:nvSpPr>
        <p:spPr/>
        <p:txBody>
          <a:bodyPr/>
          <a:lstStyle/>
          <a:p>
            <a:r>
              <a:rPr lang="en-US" altLang="zh-CN" smtClean="0"/>
              <a:t>2</a:t>
            </a:r>
            <a:r>
              <a:rPr lang="zh-CN" altLang="en-US" smtClean="0"/>
              <a:t>．拒绝服务攻击的防范措施</a:t>
            </a:r>
          </a:p>
          <a:p>
            <a:r>
              <a:rPr lang="zh-CN" altLang="en-US" smtClean="0"/>
              <a:t>对付</a:t>
            </a:r>
            <a:r>
              <a:rPr lang="en-US" altLang="zh-CN" smtClean="0"/>
              <a:t>DDOS</a:t>
            </a:r>
            <a:r>
              <a:rPr lang="zh-CN" altLang="en-US" smtClean="0"/>
              <a:t>是一个系统工程，想仅仅依靠某种系统或产品防范</a:t>
            </a:r>
            <a:r>
              <a:rPr lang="en-US" altLang="zh-CN" smtClean="0"/>
              <a:t>DDOS</a:t>
            </a:r>
            <a:r>
              <a:rPr lang="zh-CN" altLang="en-US" smtClean="0"/>
              <a:t>是不现实的，可以肯定的是，完全杜绝</a:t>
            </a:r>
            <a:r>
              <a:rPr lang="en-US" altLang="zh-CN" smtClean="0"/>
              <a:t>DDOS</a:t>
            </a:r>
            <a:r>
              <a:rPr lang="zh-CN" altLang="en-US" smtClean="0"/>
              <a:t>目前是不可能的，但通过适当的措施抵御</a:t>
            </a:r>
            <a:r>
              <a:rPr lang="en-US" altLang="zh-CN" smtClean="0"/>
              <a:t>90%</a:t>
            </a:r>
            <a:r>
              <a:rPr lang="zh-CN" altLang="en-US" smtClean="0"/>
              <a:t>的</a:t>
            </a:r>
            <a:r>
              <a:rPr lang="en-US" altLang="zh-CN" smtClean="0"/>
              <a:t>DDOS</a:t>
            </a:r>
            <a:r>
              <a:rPr lang="zh-CN" altLang="en-US" smtClean="0"/>
              <a:t>攻击是可以做到的</a:t>
            </a:r>
            <a:r>
              <a:rPr lang="en-US" altLang="zh-CN" smtClean="0"/>
              <a:t>.</a:t>
            </a:r>
          </a:p>
          <a:p>
            <a:r>
              <a:rPr lang="zh-CN" altLang="en-US" smtClean="0"/>
              <a:t>（</a:t>
            </a:r>
            <a:r>
              <a:rPr lang="en-US" altLang="zh-CN" smtClean="0"/>
              <a:t>1</a:t>
            </a:r>
            <a:r>
              <a:rPr lang="zh-CN" altLang="en-US" smtClean="0"/>
              <a:t>）采用高性能的网络设备。</a:t>
            </a:r>
            <a:endParaRPr lang="en-US" altLang="zh-CN" smtClean="0"/>
          </a:p>
          <a:p>
            <a:r>
              <a:rPr lang="zh-CN" altLang="en-US" smtClean="0"/>
              <a:t>（２）充足的网络带宽保证 。</a:t>
            </a:r>
            <a:endParaRPr lang="en-US" altLang="zh-CN" smtClean="0"/>
          </a:p>
          <a:p>
            <a:r>
              <a:rPr lang="zh-CN" altLang="en-US" smtClean="0"/>
              <a:t>（３）安装专业抗</a:t>
            </a:r>
            <a:r>
              <a:rPr lang="en-US" altLang="zh-CN" smtClean="0"/>
              <a:t>DDOS</a:t>
            </a:r>
            <a:r>
              <a:rPr lang="zh-CN" altLang="en-US" smtClean="0"/>
              <a:t>防火墙。</a:t>
            </a:r>
            <a:endParaRPr lang="en-US" altLang="zh-CN" smtClean="0"/>
          </a:p>
          <a:p>
            <a:r>
              <a:rPr lang="zh-CN" altLang="en-US" smtClean="0"/>
              <a:t>（４）限制</a:t>
            </a:r>
            <a:r>
              <a:rPr lang="en-US" altLang="zh-CN" smtClean="0"/>
              <a:t>SYN/ICMP</a:t>
            </a:r>
            <a:r>
              <a:rPr lang="zh-CN" altLang="en-US" smtClean="0"/>
              <a:t>流量。</a:t>
            </a:r>
          </a:p>
        </p:txBody>
      </p:sp>
      <p:sp>
        <p:nvSpPr>
          <p:cNvPr id="3" name="标题 2"/>
          <p:cNvSpPr>
            <a:spLocks noGrp="1"/>
          </p:cNvSpPr>
          <p:nvPr>
            <p:ph type="title"/>
          </p:nvPr>
        </p:nvSpPr>
        <p:spPr/>
        <p:txBody>
          <a:bodyPr>
            <a:normAutofit fontScale="90000"/>
          </a:bodyPr>
          <a:lstStyle/>
          <a:p>
            <a:pPr fontAlgn="auto">
              <a:spcAft>
                <a:spcPts val="0"/>
              </a:spcAft>
              <a:defRPr/>
            </a:pPr>
            <a:r>
              <a:rPr lang="zh-CN" altLang="en-US" dirty="0" smtClean="0"/>
              <a:t>拒绝服务攻击的发展趋势与防范措施</a:t>
            </a:r>
            <a:endParaRPr lang="zh-CN" altLang="en-US" dirty="0"/>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内容占位符 1"/>
          <p:cNvSpPr>
            <a:spLocks noGrp="1"/>
          </p:cNvSpPr>
          <p:nvPr>
            <p:ph idx="1"/>
          </p:nvPr>
        </p:nvSpPr>
        <p:spPr/>
        <p:txBody>
          <a:bodyPr/>
          <a:lstStyle/>
          <a:p>
            <a:r>
              <a:rPr lang="zh-CN" altLang="en-US" smtClean="0"/>
              <a:t>缓冲区是内存中存放数据的地方。在程序试图将数据放到机器内存中的某一个位置的时候，因为没有足够的空间就会发生缓冲区溢出。而人为的溢出则是有一定企图的，攻击者写一个超过缓冲区长度的字符串，然后植入到缓冲区，而再向一个有限空间的缓冲区中植入超长的字符串可能会出现两个结果，一是过长的字符串覆盖了相邻的存储单元，引起程序运行失败，严重的可导致系统崩溃；另有一个结果就是利用这种漏洞可以执行任意指令，甚至可以取得系统管理员权限。</a:t>
            </a:r>
            <a:r>
              <a:rPr lang="en-US" smtClean="0">
                <a:ea typeface="黑体" pitchFamily="2" charset="-122"/>
              </a:rPr>
              <a:t>   </a:t>
            </a:r>
            <a:endParaRPr lang="zh-CN" altLang="en-US" smtClean="0"/>
          </a:p>
          <a:p>
            <a:endParaRPr lang="zh-CN" altLang="en-US" smtClean="0"/>
          </a:p>
        </p:txBody>
      </p:sp>
      <p:sp>
        <p:nvSpPr>
          <p:cNvPr id="3" name="标题 2"/>
          <p:cNvSpPr>
            <a:spLocks noGrp="1"/>
          </p:cNvSpPr>
          <p:nvPr>
            <p:ph type="title"/>
          </p:nvPr>
        </p:nvSpPr>
        <p:spPr/>
        <p:txBody>
          <a:bodyPr>
            <a:normAutofit fontScale="90000"/>
          </a:bodyPr>
          <a:lstStyle/>
          <a:p>
            <a:pPr fontAlgn="auto">
              <a:spcAft>
                <a:spcPts val="0"/>
              </a:spcAft>
              <a:defRPr/>
            </a:pPr>
            <a:r>
              <a:rPr lang="zh-CN" altLang="en-US" dirty="0" smtClean="0"/>
              <a:t>缓冲区溢出攻击</a:t>
            </a:r>
            <a:br>
              <a:rPr lang="zh-CN" altLang="en-US" dirty="0" smtClean="0"/>
            </a:br>
            <a:endParaRPr lang="zh-CN" altLang="en-US" dirty="0"/>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10000"/>
          </a:bodyPr>
          <a:lstStyle/>
          <a:p>
            <a:pPr marL="365760" indent="-256032" fontAlgn="auto">
              <a:spcAft>
                <a:spcPts val="0"/>
              </a:spcAft>
              <a:buFont typeface="Wingdings 3"/>
              <a:buChar char=""/>
              <a:defRPr/>
            </a:pPr>
            <a:r>
              <a:rPr lang="zh-CN" altLang="en-US" dirty="0" smtClean="0"/>
              <a:t>通过往程序缓冲区写超出其长度的内容，造成缓冲区的溢出，从而破坏程序的堆栈，使程序转而执行其他指令，以达到攻击的目的。造成缓冲区溢出的原因是程序中没有仔细检查用户输入的参数。例如下面的程序：</a:t>
            </a:r>
          </a:p>
          <a:p>
            <a:pPr marL="365760" indent="-256032" fontAlgn="auto">
              <a:spcAft>
                <a:spcPts val="0"/>
              </a:spcAft>
              <a:buFont typeface="Wingdings 3"/>
              <a:buChar char=""/>
              <a:defRPr/>
            </a:pPr>
            <a:r>
              <a:rPr lang="en-US" dirty="0" smtClean="0"/>
              <a:t>void function(char *</a:t>
            </a:r>
            <a:r>
              <a:rPr lang="en-US" dirty="0" err="1" smtClean="0"/>
              <a:t>sztr</a:t>
            </a:r>
            <a:r>
              <a:rPr lang="en-US" dirty="0" smtClean="0"/>
              <a:t>)</a:t>
            </a:r>
            <a:endParaRPr lang="zh-CN" altLang="en-US" dirty="0" smtClean="0"/>
          </a:p>
          <a:p>
            <a:pPr marL="365760" indent="-256032" fontAlgn="auto">
              <a:spcAft>
                <a:spcPts val="0"/>
              </a:spcAft>
              <a:buFont typeface="Wingdings 3"/>
              <a:buChar char=""/>
              <a:defRPr/>
            </a:pPr>
            <a:r>
              <a:rPr lang="en-US" dirty="0" smtClean="0"/>
              <a:t>{</a:t>
            </a:r>
            <a:endParaRPr lang="zh-CN" altLang="en-US" dirty="0" smtClean="0"/>
          </a:p>
          <a:p>
            <a:pPr marL="365760" indent="-256032" fontAlgn="auto">
              <a:spcAft>
                <a:spcPts val="0"/>
              </a:spcAft>
              <a:buFont typeface="Wingdings 3"/>
              <a:buChar char=""/>
              <a:defRPr/>
            </a:pPr>
            <a:r>
              <a:rPr lang="en-US" dirty="0" smtClean="0"/>
              <a:t>    char buffer[16];</a:t>
            </a:r>
            <a:endParaRPr lang="zh-CN" altLang="en-US" dirty="0" smtClean="0"/>
          </a:p>
          <a:p>
            <a:pPr marL="365760" indent="-256032" fontAlgn="auto">
              <a:spcAft>
                <a:spcPts val="0"/>
              </a:spcAft>
              <a:buFont typeface="Wingdings 3"/>
              <a:buChar char=""/>
              <a:defRPr/>
            </a:pPr>
            <a:r>
              <a:rPr lang="en-US" dirty="0" smtClean="0"/>
              <a:t>    </a:t>
            </a:r>
            <a:r>
              <a:rPr lang="en-US" dirty="0" err="1" smtClean="0"/>
              <a:t>strcpy</a:t>
            </a:r>
            <a:r>
              <a:rPr lang="en-US" dirty="0" smtClean="0"/>
              <a:t>(</a:t>
            </a:r>
            <a:r>
              <a:rPr lang="en-US" dirty="0" err="1" smtClean="0"/>
              <a:t>buffer,sztr</a:t>
            </a:r>
            <a:r>
              <a:rPr lang="en-US" dirty="0" smtClean="0"/>
              <a:t>);</a:t>
            </a:r>
            <a:endParaRPr lang="zh-CN" altLang="en-US" dirty="0" smtClean="0"/>
          </a:p>
          <a:p>
            <a:pPr marL="365760" indent="-256032" fontAlgn="auto">
              <a:spcAft>
                <a:spcPts val="0"/>
              </a:spcAft>
              <a:buFont typeface="Wingdings 3"/>
              <a:buChar char=""/>
              <a:defRPr/>
            </a:pPr>
            <a:r>
              <a:rPr lang="en-US" dirty="0" smtClean="0"/>
              <a:t>}</a:t>
            </a:r>
            <a:endParaRPr lang="zh-CN" altLang="en-US" dirty="0" smtClean="0"/>
          </a:p>
          <a:p>
            <a:pPr marL="365760" indent="-256032" fontAlgn="auto">
              <a:spcAft>
                <a:spcPts val="0"/>
              </a:spcAft>
              <a:buFont typeface="Wingdings 3"/>
              <a:buChar char=""/>
              <a:defRPr/>
            </a:pPr>
            <a:r>
              <a:rPr lang="zh-CN" altLang="en-US" dirty="0" smtClean="0"/>
              <a:t>上面的</a:t>
            </a:r>
            <a:r>
              <a:rPr lang="en-US" dirty="0" err="1" smtClean="0"/>
              <a:t>strcpy</a:t>
            </a:r>
            <a:r>
              <a:rPr lang="en-US" dirty="0" smtClean="0"/>
              <a:t>()</a:t>
            </a:r>
            <a:r>
              <a:rPr lang="zh-CN" altLang="en-US" dirty="0" smtClean="0"/>
              <a:t>将直接把</a:t>
            </a:r>
            <a:r>
              <a:rPr lang="en-US" dirty="0" err="1" smtClean="0"/>
              <a:t>sztr</a:t>
            </a:r>
            <a:r>
              <a:rPr lang="zh-CN" altLang="en-US" dirty="0" smtClean="0"/>
              <a:t>中的内容</a:t>
            </a:r>
            <a:r>
              <a:rPr lang="en-US" dirty="0" smtClean="0"/>
              <a:t>COPY</a:t>
            </a:r>
            <a:r>
              <a:rPr lang="zh-CN" altLang="en-US" dirty="0" smtClean="0"/>
              <a:t>到</a:t>
            </a:r>
            <a:r>
              <a:rPr lang="en-US" dirty="0" smtClean="0"/>
              <a:t>buffer</a:t>
            </a:r>
            <a:r>
              <a:rPr lang="zh-CN" altLang="en-US" dirty="0" smtClean="0"/>
              <a:t>中。这样只要</a:t>
            </a:r>
            <a:r>
              <a:rPr lang="en-US" dirty="0" err="1" smtClean="0"/>
              <a:t>sztr</a:t>
            </a:r>
            <a:r>
              <a:rPr lang="zh-CN" altLang="en-US" dirty="0" smtClean="0"/>
              <a:t>的长度大于</a:t>
            </a:r>
            <a:r>
              <a:rPr lang="en-US" dirty="0" smtClean="0"/>
              <a:t>16</a:t>
            </a:r>
            <a:r>
              <a:rPr lang="zh-CN" altLang="en-US" dirty="0" smtClean="0"/>
              <a:t>，就会造成</a:t>
            </a:r>
            <a:r>
              <a:rPr lang="en-US" dirty="0" smtClean="0"/>
              <a:t>buffer</a:t>
            </a:r>
            <a:r>
              <a:rPr lang="zh-CN" altLang="en-US" dirty="0" smtClean="0"/>
              <a:t>的溢出，使程序运行出错。</a:t>
            </a:r>
            <a:endParaRPr lang="zh-CN" altLang="en-US" dirty="0"/>
          </a:p>
        </p:txBody>
      </p:sp>
      <p:sp>
        <p:nvSpPr>
          <p:cNvPr id="3" name="标题 2"/>
          <p:cNvSpPr>
            <a:spLocks noGrp="1"/>
          </p:cNvSpPr>
          <p:nvPr>
            <p:ph type="title"/>
          </p:nvPr>
        </p:nvSpPr>
        <p:spPr/>
        <p:txBody>
          <a:bodyPr/>
          <a:lstStyle/>
          <a:p>
            <a:pPr fontAlgn="auto">
              <a:spcAft>
                <a:spcPts val="0"/>
              </a:spcAft>
              <a:defRPr/>
            </a:pPr>
            <a:r>
              <a:rPr lang="zh-CN" altLang="en-US" dirty="0" smtClean="0"/>
              <a:t>缓冲区溢出攻击</a:t>
            </a:r>
            <a:endParaRPr lang="zh-CN" alt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lnSpcReduction="10000"/>
          </a:bodyPr>
          <a:lstStyle/>
          <a:p>
            <a:pPr marL="365760" indent="-256032" fontAlgn="auto">
              <a:spcAft>
                <a:spcPts val="0"/>
              </a:spcAft>
              <a:buFont typeface="Wingdings 3"/>
              <a:buChar char=""/>
              <a:defRPr/>
            </a:pPr>
            <a:r>
              <a:rPr lang="zh-CN" altLang="en-US" dirty="0" smtClean="0"/>
              <a:t>（</a:t>
            </a:r>
            <a:r>
              <a:rPr lang="en-US" dirty="0" smtClean="0"/>
              <a:t>4</a:t>
            </a:r>
            <a:r>
              <a:rPr lang="zh-CN" altLang="en-US" dirty="0" smtClean="0"/>
              <a:t>）实施攻击。不同的攻击者有不同的攻击目的，可能是为了获得机密文件的访问权，也可能是破坏系统数据的完整性，也可能是整个系统的控制权：系统管理权限，以及其他日的等</a:t>
            </a:r>
            <a:r>
              <a:rPr lang="en-US" altLang="zh-CN" dirty="0" smtClean="0"/>
              <a:t>.</a:t>
            </a:r>
          </a:p>
          <a:p>
            <a:pPr marL="365760" indent="-256032" fontAlgn="auto">
              <a:spcAft>
                <a:spcPts val="0"/>
              </a:spcAft>
              <a:buFont typeface="Wingdings 3"/>
              <a:buChar char=""/>
              <a:defRPr/>
            </a:pPr>
            <a:r>
              <a:rPr lang="zh-CN" altLang="en-US" dirty="0" smtClean="0"/>
              <a:t>（</a:t>
            </a:r>
            <a:r>
              <a:rPr lang="en-US" dirty="0" smtClean="0"/>
              <a:t>5</a:t>
            </a:r>
            <a:r>
              <a:rPr lang="zh-CN" altLang="en-US" dirty="0" smtClean="0"/>
              <a:t>）种植后门。为了保持长期对自己胜利果实的访问权</a:t>
            </a:r>
            <a:r>
              <a:rPr lang="en-US" dirty="0" smtClean="0"/>
              <a:t>,</a:t>
            </a:r>
            <a:r>
              <a:rPr lang="zh-CN" altLang="en-US" dirty="0" smtClean="0"/>
              <a:t>在已经攻破的计算机上种植一些供自己访问的后门。</a:t>
            </a:r>
          </a:p>
          <a:p>
            <a:pPr marL="365760" indent="-256032" fontAlgn="auto">
              <a:spcAft>
                <a:spcPts val="0"/>
              </a:spcAft>
              <a:buFont typeface="Wingdings 3"/>
              <a:buChar char=""/>
              <a:defRPr/>
            </a:pPr>
            <a:r>
              <a:rPr lang="zh-CN" altLang="en-US" dirty="0" smtClean="0"/>
              <a:t>（</a:t>
            </a:r>
            <a:r>
              <a:rPr lang="en-US" dirty="0" smtClean="0"/>
              <a:t>6</a:t>
            </a:r>
            <a:r>
              <a:rPr lang="zh-CN" altLang="en-US" dirty="0" smtClean="0"/>
              <a:t>）在网络中隐身。一次成功入侵之后，一般在对方的计算机上已经存储了相关的登录日志，这样就容易被管理员发现。在入侵完毕后需要清除登录日志已经其他相关的日志。</a:t>
            </a:r>
            <a:endParaRPr lang="zh-CN" altLang="en-US" dirty="0"/>
          </a:p>
        </p:txBody>
      </p:sp>
      <p:sp>
        <p:nvSpPr>
          <p:cNvPr id="3" name="标题 2"/>
          <p:cNvSpPr>
            <a:spLocks noGrp="1"/>
          </p:cNvSpPr>
          <p:nvPr>
            <p:ph type="title"/>
          </p:nvPr>
        </p:nvSpPr>
        <p:spPr/>
        <p:txBody>
          <a:bodyPr>
            <a:normAutofit fontScale="90000"/>
          </a:bodyPr>
          <a:lstStyle/>
          <a:p>
            <a:pPr fontAlgn="auto">
              <a:spcAft>
                <a:spcPts val="0"/>
              </a:spcAft>
              <a:defRPr/>
            </a:pPr>
            <a:r>
              <a:rPr lang="en-US" dirty="0" smtClean="0"/>
              <a:t>3</a:t>
            </a:r>
            <a:r>
              <a:rPr lang="zh-CN" altLang="en-US" dirty="0" smtClean="0"/>
              <a:t>．攻击系统</a:t>
            </a:r>
            <a:br>
              <a:rPr lang="zh-CN" altLang="en-US" dirty="0" smtClean="0"/>
            </a:br>
            <a:endParaRPr lang="zh-CN" altLang="en-US" dirty="0"/>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内容占位符 1"/>
          <p:cNvSpPr>
            <a:spLocks noGrp="1"/>
          </p:cNvSpPr>
          <p:nvPr>
            <p:ph idx="1"/>
          </p:nvPr>
        </p:nvSpPr>
        <p:spPr/>
        <p:txBody>
          <a:bodyPr/>
          <a:lstStyle/>
          <a:p>
            <a:r>
              <a:rPr lang="zh-CN" altLang="en-US" smtClean="0"/>
              <a:t>缓冲区溢出攻击的目的在于扰乱具有某些特权运行的程序的功能，这样可以使得攻击者取得程序的控制权，如果该程序具有足够的权限，那么整个主机就被控制了。</a:t>
            </a:r>
            <a:endParaRPr lang="en-US" altLang="zh-CN" smtClean="0"/>
          </a:p>
          <a:p>
            <a:r>
              <a:rPr lang="en-US" smtClean="0">
                <a:ea typeface="黑体" pitchFamily="2" charset="-122"/>
              </a:rPr>
              <a:t/>
            </a:r>
            <a:br>
              <a:rPr lang="en-US" smtClean="0">
                <a:ea typeface="黑体" pitchFamily="2" charset="-122"/>
              </a:rPr>
            </a:br>
            <a:endParaRPr lang="zh-CN" altLang="en-US" smtClean="0"/>
          </a:p>
        </p:txBody>
      </p:sp>
      <p:sp>
        <p:nvSpPr>
          <p:cNvPr id="3" name="标题 2"/>
          <p:cNvSpPr>
            <a:spLocks noGrp="1"/>
          </p:cNvSpPr>
          <p:nvPr>
            <p:ph type="title"/>
          </p:nvPr>
        </p:nvSpPr>
        <p:spPr/>
        <p:txBody>
          <a:bodyPr/>
          <a:lstStyle/>
          <a:p>
            <a:pPr fontAlgn="auto">
              <a:spcAft>
                <a:spcPts val="0"/>
              </a:spcAft>
              <a:defRPr/>
            </a:pPr>
            <a:r>
              <a:rPr lang="zh-CN" altLang="en-US" dirty="0" smtClean="0"/>
              <a:t>缓冲区溢出的漏洞和攻击</a:t>
            </a:r>
            <a:endParaRPr lang="zh-CN" altLang="en-US" dirty="0"/>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内容占位符 1"/>
          <p:cNvSpPr>
            <a:spLocks noGrp="1"/>
          </p:cNvSpPr>
          <p:nvPr>
            <p:ph idx="1"/>
          </p:nvPr>
        </p:nvSpPr>
        <p:spPr/>
        <p:txBody>
          <a:bodyPr/>
          <a:lstStyle/>
          <a:p>
            <a:r>
              <a:rPr lang="en-US" altLang="zh-CN" smtClean="0"/>
              <a:t>1</a:t>
            </a:r>
            <a:r>
              <a:rPr lang="zh-CN" altLang="en-US" smtClean="0"/>
              <a:t>．在程序的地址空间里安排适当的代码的方法</a:t>
            </a:r>
          </a:p>
          <a:p>
            <a:r>
              <a:rPr lang="zh-CN" altLang="en-US" smtClean="0"/>
              <a:t>有两种在被攻击程序地址空间里安排攻击代码的方法： </a:t>
            </a:r>
          </a:p>
          <a:p>
            <a:r>
              <a:rPr lang="zh-CN" altLang="en-US" smtClean="0"/>
              <a:t>（</a:t>
            </a:r>
            <a:r>
              <a:rPr lang="en-US" altLang="zh-CN" smtClean="0"/>
              <a:t>1</a:t>
            </a:r>
            <a:r>
              <a:rPr lang="zh-CN" altLang="en-US" smtClean="0"/>
              <a:t>）植入法：攻击者向被攻击的程序输入一个字符串，程序会把这个字符串放到缓冲区里。这个字符串包含的资料是可以在这个被攻击的硬件平台上运行的指令序列。在这里，攻击者用被攻击程序的缓冲区来存放攻击代码。缓冲区可以设在任何地方：堆栈（</a:t>
            </a:r>
            <a:r>
              <a:rPr lang="en-US" altLang="zh-CN" smtClean="0"/>
              <a:t>stack</a:t>
            </a:r>
            <a:r>
              <a:rPr lang="zh-CN" altLang="en-US" smtClean="0"/>
              <a:t>，自动变量）、堆（</a:t>
            </a:r>
            <a:r>
              <a:rPr lang="en-US" altLang="zh-CN" smtClean="0"/>
              <a:t>heap</a:t>
            </a:r>
            <a:r>
              <a:rPr lang="zh-CN" altLang="en-US" smtClean="0"/>
              <a:t>，动态分配的内存区）和静态资料区。</a:t>
            </a:r>
          </a:p>
        </p:txBody>
      </p:sp>
      <p:sp>
        <p:nvSpPr>
          <p:cNvPr id="3" name="标题 2"/>
          <p:cNvSpPr>
            <a:spLocks noGrp="1"/>
          </p:cNvSpPr>
          <p:nvPr>
            <p:ph type="title"/>
          </p:nvPr>
        </p:nvSpPr>
        <p:spPr/>
        <p:txBody>
          <a:bodyPr/>
          <a:lstStyle/>
          <a:p>
            <a:pPr fontAlgn="auto">
              <a:spcAft>
                <a:spcPts val="0"/>
              </a:spcAft>
              <a:defRPr/>
            </a:pPr>
            <a:r>
              <a:rPr lang="zh-CN" altLang="en-US" dirty="0" smtClean="0"/>
              <a:t>缓冲区溢出的漏洞和攻击</a:t>
            </a:r>
            <a:endParaRPr lang="zh-CN" altLang="en-US" dirty="0"/>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内容占位符 1"/>
          <p:cNvSpPr>
            <a:spLocks noGrp="1"/>
          </p:cNvSpPr>
          <p:nvPr>
            <p:ph idx="1"/>
          </p:nvPr>
        </p:nvSpPr>
        <p:spPr/>
        <p:txBody>
          <a:bodyPr/>
          <a:lstStyle/>
          <a:p>
            <a:r>
              <a:rPr lang="zh-CN" altLang="en-US" smtClean="0"/>
              <a:t>（</a:t>
            </a:r>
            <a:r>
              <a:rPr lang="en-US" altLang="zh-CN" smtClean="0"/>
              <a:t>2</a:t>
            </a:r>
            <a:r>
              <a:rPr lang="zh-CN" altLang="en-US" smtClean="0"/>
              <a:t>）利用已经存在的代码：有时，攻击者想要的代码已经在被攻击的程序中了，攻击者所要做的只是对代码传递一些参数。比如，攻击代码要求执行“</a:t>
            </a:r>
            <a:r>
              <a:rPr lang="en-US" altLang="zh-CN" smtClean="0"/>
              <a:t>exec (“/bin/sh”)</a:t>
            </a:r>
            <a:r>
              <a:rPr lang="zh-CN" altLang="en-US" smtClean="0"/>
              <a:t>”，而在</a:t>
            </a:r>
            <a:r>
              <a:rPr lang="en-US" altLang="zh-CN" smtClean="0"/>
              <a:t>libc</a:t>
            </a:r>
            <a:r>
              <a:rPr lang="zh-CN" altLang="en-US" smtClean="0"/>
              <a:t>库中的代码执行“</a:t>
            </a:r>
            <a:r>
              <a:rPr lang="en-US" altLang="zh-CN" smtClean="0"/>
              <a:t>exec (arg)</a:t>
            </a:r>
            <a:r>
              <a:rPr lang="zh-CN" altLang="en-US" smtClean="0"/>
              <a:t>”，其中</a:t>
            </a:r>
            <a:r>
              <a:rPr lang="en-US" altLang="zh-CN" smtClean="0"/>
              <a:t>arg</a:t>
            </a:r>
            <a:r>
              <a:rPr lang="zh-CN" altLang="en-US" smtClean="0"/>
              <a:t>是指向一个字符串的指针参数，那么攻击者只要把传入的参数指针改向指向“</a:t>
            </a:r>
            <a:r>
              <a:rPr lang="en-US" altLang="zh-CN" smtClean="0"/>
              <a:t>/bin/sh</a:t>
            </a:r>
            <a:r>
              <a:rPr lang="zh-CN" altLang="en-US" smtClean="0"/>
              <a:t>”。</a:t>
            </a:r>
            <a:r>
              <a:rPr lang="en-US" smtClean="0">
                <a:ea typeface="黑体" pitchFamily="2" charset="-122"/>
              </a:rPr>
              <a:t> </a:t>
            </a:r>
            <a:br>
              <a:rPr lang="en-US" smtClean="0">
                <a:ea typeface="黑体" pitchFamily="2" charset="-122"/>
              </a:rPr>
            </a:br>
            <a:endParaRPr lang="zh-CN" altLang="en-US" smtClean="0"/>
          </a:p>
        </p:txBody>
      </p:sp>
      <p:sp>
        <p:nvSpPr>
          <p:cNvPr id="3" name="标题 2"/>
          <p:cNvSpPr>
            <a:spLocks noGrp="1"/>
          </p:cNvSpPr>
          <p:nvPr>
            <p:ph type="title"/>
          </p:nvPr>
        </p:nvSpPr>
        <p:spPr/>
        <p:txBody>
          <a:bodyPr/>
          <a:lstStyle/>
          <a:p>
            <a:pPr fontAlgn="auto">
              <a:spcAft>
                <a:spcPts val="0"/>
              </a:spcAft>
              <a:defRPr/>
            </a:pPr>
            <a:r>
              <a:rPr lang="zh-CN" altLang="en-US" dirty="0" smtClean="0"/>
              <a:t>缓冲区溢出的漏洞和攻击</a:t>
            </a:r>
            <a:endParaRPr lang="zh-CN" altLang="en-US" dirty="0"/>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内容占位符 1"/>
          <p:cNvSpPr>
            <a:spLocks noGrp="1"/>
          </p:cNvSpPr>
          <p:nvPr>
            <p:ph idx="1"/>
          </p:nvPr>
        </p:nvSpPr>
        <p:spPr/>
        <p:txBody>
          <a:bodyPr/>
          <a:lstStyle/>
          <a:p>
            <a:r>
              <a:rPr lang="en-US" altLang="zh-CN" smtClean="0"/>
              <a:t>2</a:t>
            </a:r>
            <a:r>
              <a:rPr lang="zh-CN" altLang="en-US" smtClean="0"/>
              <a:t>．控制程序转移到攻击代码的方法 </a:t>
            </a:r>
          </a:p>
          <a:p>
            <a:r>
              <a:rPr lang="zh-CN" altLang="en-US" smtClean="0"/>
              <a:t>所有的这些方法都是在寻求改变程序的执行流程，使之跳转到攻击代码。最基本的就是溢出一个没有边界检查或者其它弱点的缓冲区，这样就扰乱了程序的正常的执行顺序。通过溢出一个缓冲区，攻击者可以用暴力的方法改写相邻的程序空间而直接跳过了系统的检查。这类程序的不同之处就是程序空间的突破和内存空间的定位不同，主要实现有以下三种方法。 </a:t>
            </a:r>
          </a:p>
          <a:p>
            <a:endParaRPr lang="zh-CN" altLang="en-US" smtClean="0"/>
          </a:p>
        </p:txBody>
      </p:sp>
      <p:sp>
        <p:nvSpPr>
          <p:cNvPr id="3" name="标题 2"/>
          <p:cNvSpPr>
            <a:spLocks noGrp="1"/>
          </p:cNvSpPr>
          <p:nvPr>
            <p:ph type="title"/>
          </p:nvPr>
        </p:nvSpPr>
        <p:spPr/>
        <p:txBody>
          <a:bodyPr/>
          <a:lstStyle/>
          <a:p>
            <a:pPr fontAlgn="auto">
              <a:spcAft>
                <a:spcPts val="0"/>
              </a:spcAft>
              <a:defRPr/>
            </a:pPr>
            <a:r>
              <a:rPr lang="zh-CN" altLang="en-US" dirty="0" smtClean="0"/>
              <a:t>缓冲区溢出的漏洞和攻击</a:t>
            </a:r>
            <a:endParaRPr lang="zh-CN" altLang="en-US" dirty="0"/>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内容占位符 1"/>
          <p:cNvSpPr>
            <a:spLocks noGrp="1"/>
          </p:cNvSpPr>
          <p:nvPr>
            <p:ph idx="1"/>
          </p:nvPr>
        </p:nvSpPr>
        <p:spPr/>
        <p:txBody>
          <a:bodyPr/>
          <a:lstStyle/>
          <a:p>
            <a:r>
              <a:rPr lang="zh-CN" altLang="en-US" smtClean="0"/>
              <a:t>（</a:t>
            </a:r>
            <a:r>
              <a:rPr lang="en-US" altLang="zh-CN" smtClean="0"/>
              <a:t>1</a:t>
            </a:r>
            <a:r>
              <a:rPr lang="zh-CN" altLang="en-US" smtClean="0"/>
              <a:t>）活动纪录（</a:t>
            </a:r>
            <a:r>
              <a:rPr lang="en-US" altLang="zh-CN" smtClean="0"/>
              <a:t>Activation Records</a:t>
            </a:r>
            <a:r>
              <a:rPr lang="zh-CN" altLang="en-US" smtClean="0"/>
              <a:t>）：每当一个函数调用发生时，调用者会在堆栈中留下一个活动纪录，它包含了函数结束时返回的地址。攻击者通过溢出堆栈中的自动变量，使返回地址指向攻击代码。通过改变程序的返回地址，当函数调用结束时，程序就跳转到攻击者设定的地址，而不是原先的地址。这类的缓冲区溢出被称为堆栈溢出攻击（</a:t>
            </a:r>
            <a:r>
              <a:rPr lang="en-US" altLang="zh-CN" smtClean="0"/>
              <a:t>Stack Smashing Attack</a:t>
            </a:r>
            <a:r>
              <a:rPr lang="zh-CN" altLang="en-US" smtClean="0"/>
              <a:t>），是目前最常用的缓冲区溢出攻击方式。 </a:t>
            </a:r>
          </a:p>
          <a:p>
            <a:endParaRPr lang="zh-CN" altLang="en-US" smtClean="0"/>
          </a:p>
        </p:txBody>
      </p:sp>
      <p:sp>
        <p:nvSpPr>
          <p:cNvPr id="3" name="标题 2"/>
          <p:cNvSpPr>
            <a:spLocks noGrp="1"/>
          </p:cNvSpPr>
          <p:nvPr>
            <p:ph type="title"/>
          </p:nvPr>
        </p:nvSpPr>
        <p:spPr/>
        <p:txBody>
          <a:bodyPr/>
          <a:lstStyle/>
          <a:p>
            <a:pPr fontAlgn="auto">
              <a:spcAft>
                <a:spcPts val="0"/>
              </a:spcAft>
              <a:defRPr/>
            </a:pPr>
            <a:r>
              <a:rPr lang="zh-CN" altLang="en-US" dirty="0" smtClean="0"/>
              <a:t>缓冲区溢出的漏洞和攻击</a:t>
            </a:r>
            <a:endParaRPr lang="zh-CN" altLang="en-US" dirty="0"/>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内容占位符 1"/>
          <p:cNvSpPr>
            <a:spLocks noGrp="1"/>
          </p:cNvSpPr>
          <p:nvPr>
            <p:ph idx="1"/>
          </p:nvPr>
        </p:nvSpPr>
        <p:spPr/>
        <p:txBody>
          <a:bodyPr/>
          <a:lstStyle/>
          <a:p>
            <a:r>
              <a:rPr lang="zh-CN" altLang="en-US" smtClean="0"/>
              <a:t>（</a:t>
            </a:r>
            <a:r>
              <a:rPr lang="en-US" altLang="zh-CN" smtClean="0"/>
              <a:t>2</a:t>
            </a:r>
            <a:r>
              <a:rPr lang="zh-CN" altLang="en-US" smtClean="0"/>
              <a:t>）函数指针（</a:t>
            </a:r>
            <a:r>
              <a:rPr lang="en-US" altLang="zh-CN" smtClean="0"/>
              <a:t>Function Pointers</a:t>
            </a:r>
            <a:r>
              <a:rPr lang="zh-CN" altLang="en-US" smtClean="0"/>
              <a:t>）：函数指针可以用来定位任何地址空间。例如：</a:t>
            </a:r>
            <a:r>
              <a:rPr lang="en-US" smtClean="0">
                <a:ea typeface="黑体" pitchFamily="2" charset="-122"/>
              </a:rPr>
              <a:t>“</a:t>
            </a:r>
            <a:r>
              <a:rPr lang="en-US" altLang="zh-CN" smtClean="0"/>
              <a:t>void (* foo)()”</a:t>
            </a:r>
            <a:r>
              <a:rPr lang="zh-CN" altLang="en-US" smtClean="0"/>
              <a:t>声明了一个返回值为</a:t>
            </a:r>
            <a:r>
              <a:rPr lang="en-US" altLang="zh-CN" smtClean="0"/>
              <a:t>void</a:t>
            </a:r>
            <a:r>
              <a:rPr lang="zh-CN" altLang="en-US" smtClean="0"/>
              <a:t>的函数指针变量</a:t>
            </a:r>
            <a:r>
              <a:rPr lang="en-US" altLang="zh-CN" smtClean="0"/>
              <a:t>foo</a:t>
            </a:r>
            <a:r>
              <a:rPr lang="zh-CN" altLang="en-US" smtClean="0"/>
              <a:t>。所以攻击者只需在任何空间内的函数指针附近找到一个能够溢出的缓冲区，然后溢出这个缓冲区来改变函数指针。在某一时刻，当程序通过函数指针调用函数时，程序的流程就按攻击者的意图实现了。</a:t>
            </a:r>
          </a:p>
        </p:txBody>
      </p:sp>
      <p:sp>
        <p:nvSpPr>
          <p:cNvPr id="3" name="标题 2"/>
          <p:cNvSpPr>
            <a:spLocks noGrp="1"/>
          </p:cNvSpPr>
          <p:nvPr>
            <p:ph type="title"/>
          </p:nvPr>
        </p:nvSpPr>
        <p:spPr/>
        <p:txBody>
          <a:bodyPr/>
          <a:lstStyle/>
          <a:p>
            <a:pPr fontAlgn="auto">
              <a:spcAft>
                <a:spcPts val="0"/>
              </a:spcAft>
              <a:defRPr/>
            </a:pPr>
            <a:r>
              <a:rPr lang="zh-CN" altLang="en-US" dirty="0" smtClean="0"/>
              <a:t>缓冲区溢出的漏洞和攻击</a:t>
            </a:r>
            <a:endParaRPr lang="zh-CN" altLang="en-US" dirty="0"/>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内容占位符 1"/>
          <p:cNvSpPr>
            <a:spLocks noGrp="1"/>
          </p:cNvSpPr>
          <p:nvPr>
            <p:ph idx="1"/>
          </p:nvPr>
        </p:nvSpPr>
        <p:spPr/>
        <p:txBody>
          <a:bodyPr/>
          <a:lstStyle/>
          <a:p>
            <a:r>
              <a:rPr lang="zh-CN" altLang="en-US" smtClean="0"/>
              <a:t>（</a:t>
            </a:r>
            <a:r>
              <a:rPr lang="en-US" altLang="zh-CN" smtClean="0"/>
              <a:t>3</a:t>
            </a:r>
            <a:r>
              <a:rPr lang="zh-CN" altLang="en-US" smtClean="0"/>
              <a:t>）长跳转缓冲区（</a:t>
            </a:r>
            <a:r>
              <a:rPr lang="en-US" altLang="zh-CN" smtClean="0"/>
              <a:t>Long jmp buffers</a:t>
            </a:r>
            <a:r>
              <a:rPr lang="zh-CN" altLang="en-US" smtClean="0"/>
              <a:t>）：在</a:t>
            </a:r>
            <a:r>
              <a:rPr lang="en-US" altLang="zh-CN" smtClean="0"/>
              <a:t>C</a:t>
            </a:r>
            <a:r>
              <a:rPr lang="zh-CN" altLang="en-US" smtClean="0"/>
              <a:t>语言中包含了一个简单的检验</a:t>
            </a:r>
            <a:r>
              <a:rPr lang="en-US" altLang="zh-CN" smtClean="0"/>
              <a:t>/</a:t>
            </a:r>
            <a:r>
              <a:rPr lang="zh-CN" altLang="en-US" smtClean="0"/>
              <a:t>恢复系统，称为</a:t>
            </a:r>
            <a:r>
              <a:rPr lang="en-US" altLang="zh-CN" smtClean="0"/>
              <a:t>setjmp/longjmp</a:t>
            </a:r>
            <a:r>
              <a:rPr lang="zh-CN" altLang="en-US" smtClean="0"/>
              <a:t>。意思是在检验点设定</a:t>
            </a:r>
            <a:r>
              <a:rPr lang="en-US" smtClean="0">
                <a:ea typeface="黑体" pitchFamily="2" charset="-122"/>
              </a:rPr>
              <a:t>“</a:t>
            </a:r>
            <a:r>
              <a:rPr lang="en-US" altLang="zh-CN" smtClean="0"/>
              <a:t>setjmp(buffer)”</a:t>
            </a:r>
            <a:r>
              <a:rPr lang="zh-CN" altLang="en-US" smtClean="0"/>
              <a:t>，用</a:t>
            </a:r>
            <a:r>
              <a:rPr lang="en-US" smtClean="0">
                <a:ea typeface="黑体" pitchFamily="2" charset="-122"/>
              </a:rPr>
              <a:t>“</a:t>
            </a:r>
            <a:r>
              <a:rPr lang="en-US" altLang="zh-CN" smtClean="0"/>
              <a:t>longjmp(buffer)”</a:t>
            </a:r>
            <a:r>
              <a:rPr lang="zh-CN" altLang="en-US" smtClean="0"/>
              <a:t>来恢复检验点。然而，如果攻击者能够进入缓冲区的空间，那么</a:t>
            </a:r>
            <a:r>
              <a:rPr lang="en-US" smtClean="0">
                <a:ea typeface="黑体" pitchFamily="2" charset="-122"/>
              </a:rPr>
              <a:t>“</a:t>
            </a:r>
            <a:r>
              <a:rPr lang="en-US" altLang="zh-CN" smtClean="0"/>
              <a:t>longjmp(buffer)”</a:t>
            </a:r>
            <a:r>
              <a:rPr lang="zh-CN" altLang="en-US" smtClean="0"/>
              <a:t>实际上是跳转到攻击者的代码。象函数指针一样，</a:t>
            </a:r>
            <a:r>
              <a:rPr lang="en-US" altLang="zh-CN" smtClean="0"/>
              <a:t>longjmp</a:t>
            </a:r>
            <a:r>
              <a:rPr lang="zh-CN" altLang="en-US" smtClean="0"/>
              <a:t>缓冲区能够指向任何地方，所以攻击者所要做的就是找到一个可供溢出的缓冲区。</a:t>
            </a:r>
          </a:p>
        </p:txBody>
      </p:sp>
      <p:sp>
        <p:nvSpPr>
          <p:cNvPr id="3" name="标题 2"/>
          <p:cNvSpPr>
            <a:spLocks noGrp="1"/>
          </p:cNvSpPr>
          <p:nvPr>
            <p:ph type="title"/>
          </p:nvPr>
        </p:nvSpPr>
        <p:spPr/>
        <p:txBody>
          <a:bodyPr/>
          <a:lstStyle/>
          <a:p>
            <a:pPr fontAlgn="auto">
              <a:spcAft>
                <a:spcPts val="0"/>
              </a:spcAft>
              <a:defRPr/>
            </a:pPr>
            <a:r>
              <a:rPr lang="zh-CN" altLang="en-US" dirty="0" smtClean="0"/>
              <a:t>缓冲区溢出的漏洞和攻击</a:t>
            </a:r>
            <a:endParaRPr lang="zh-CN" altLang="en-US" dirty="0"/>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内容占位符 1"/>
          <p:cNvSpPr>
            <a:spLocks noGrp="1"/>
          </p:cNvSpPr>
          <p:nvPr>
            <p:ph idx="1"/>
          </p:nvPr>
        </p:nvSpPr>
        <p:spPr/>
        <p:txBody>
          <a:bodyPr/>
          <a:lstStyle/>
          <a:p>
            <a:r>
              <a:rPr lang="zh-CN" altLang="en-US" smtClean="0"/>
              <a:t>缓冲区溢出攻击占了远程网络攻击的绝大多数，这种攻击可以使得一个匿名的</a:t>
            </a:r>
            <a:r>
              <a:rPr lang="en-US" altLang="zh-CN" smtClean="0"/>
              <a:t>Internet</a:t>
            </a:r>
            <a:r>
              <a:rPr lang="zh-CN" altLang="en-US" smtClean="0"/>
              <a:t>用户有机会获得一台主机的部分或全部的控制权。如果能有效地消除缓冲区溢出的漏洞，则很大一部分的安全威胁可以得到缓解。</a:t>
            </a:r>
          </a:p>
          <a:p>
            <a:endParaRPr lang="zh-CN" altLang="en-US" smtClean="0"/>
          </a:p>
        </p:txBody>
      </p:sp>
      <p:sp>
        <p:nvSpPr>
          <p:cNvPr id="3" name="标题 2"/>
          <p:cNvSpPr>
            <a:spLocks noGrp="1"/>
          </p:cNvSpPr>
          <p:nvPr>
            <p:ph type="title"/>
          </p:nvPr>
        </p:nvSpPr>
        <p:spPr/>
        <p:txBody>
          <a:bodyPr>
            <a:normAutofit fontScale="90000"/>
          </a:bodyPr>
          <a:lstStyle/>
          <a:p>
            <a:pPr fontAlgn="auto">
              <a:spcAft>
                <a:spcPts val="0"/>
              </a:spcAft>
              <a:defRPr/>
            </a:pPr>
            <a:r>
              <a:rPr lang="zh-CN" altLang="en-US" dirty="0" smtClean="0"/>
              <a:t> 缓冲区溢出攻击的防范措施</a:t>
            </a:r>
            <a:br>
              <a:rPr lang="zh-CN" altLang="en-US" dirty="0" smtClean="0"/>
            </a:br>
            <a:endParaRPr lang="zh-CN" altLang="en-US" dirty="0"/>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内容占位符 1"/>
          <p:cNvSpPr>
            <a:spLocks noGrp="1"/>
          </p:cNvSpPr>
          <p:nvPr>
            <p:ph idx="1"/>
          </p:nvPr>
        </p:nvSpPr>
        <p:spPr/>
        <p:txBody>
          <a:bodyPr/>
          <a:lstStyle/>
          <a:p>
            <a:r>
              <a:rPr lang="en-US" altLang="zh-CN" smtClean="0"/>
              <a:t>1</a:t>
            </a:r>
            <a:r>
              <a:rPr lang="zh-CN" altLang="en-US" smtClean="0"/>
              <a:t>．系统管理上的防范策略</a:t>
            </a:r>
            <a:r>
              <a:rPr lang="en-US" smtClean="0">
                <a:ea typeface="黑体" pitchFamily="2" charset="-122"/>
              </a:rPr>
              <a:t> </a:t>
            </a:r>
            <a:endParaRPr lang="zh-CN" altLang="en-US" smtClean="0"/>
          </a:p>
          <a:p>
            <a:r>
              <a:rPr lang="zh-CN" altLang="en-US" smtClean="0"/>
              <a:t>（</a:t>
            </a:r>
            <a:r>
              <a:rPr lang="en-US" altLang="zh-CN" smtClean="0"/>
              <a:t>1</a:t>
            </a:r>
            <a:r>
              <a:rPr lang="zh-CN" altLang="en-US" smtClean="0"/>
              <a:t>）关闭不需要的特权程序。由于缓冲区溢出只有在获得更高的特权时才有意义，所以带有特权的</a:t>
            </a:r>
            <a:r>
              <a:rPr lang="en-US" altLang="zh-CN" smtClean="0"/>
              <a:t>Windows</a:t>
            </a:r>
            <a:r>
              <a:rPr lang="zh-CN" altLang="en-US" smtClean="0"/>
              <a:t>下由系统管理员启动的服务进程都经常是缓冲区溢出攻击的目标。这时候，关闭一些不必要的特权程序就可以降低被攻击的风险。</a:t>
            </a:r>
          </a:p>
        </p:txBody>
      </p:sp>
      <p:sp>
        <p:nvSpPr>
          <p:cNvPr id="3" name="标题 2"/>
          <p:cNvSpPr>
            <a:spLocks noGrp="1"/>
          </p:cNvSpPr>
          <p:nvPr>
            <p:ph type="title"/>
          </p:nvPr>
        </p:nvSpPr>
        <p:spPr/>
        <p:txBody>
          <a:bodyPr/>
          <a:lstStyle/>
          <a:p>
            <a:pPr fontAlgn="auto">
              <a:spcAft>
                <a:spcPts val="0"/>
              </a:spcAft>
              <a:defRPr/>
            </a:pPr>
            <a:r>
              <a:rPr lang="zh-CN" altLang="en-US" dirty="0" smtClean="0"/>
              <a:t> 缓冲区溢出攻击的防范措施</a:t>
            </a:r>
            <a:endParaRPr lang="zh-CN" altLang="en-US" dirty="0"/>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内容占位符 1"/>
          <p:cNvSpPr>
            <a:spLocks noGrp="1"/>
          </p:cNvSpPr>
          <p:nvPr>
            <p:ph idx="1"/>
          </p:nvPr>
        </p:nvSpPr>
        <p:spPr/>
        <p:txBody>
          <a:bodyPr/>
          <a:lstStyle/>
          <a:p>
            <a:r>
              <a:rPr lang="zh-CN" altLang="en-US" smtClean="0"/>
              <a:t>（</a:t>
            </a:r>
            <a:r>
              <a:rPr lang="en-US" altLang="zh-CN" smtClean="0"/>
              <a:t>2</a:t>
            </a:r>
            <a:r>
              <a:rPr lang="zh-CN" altLang="en-US" smtClean="0"/>
              <a:t>）及时给程序漏洞打补丁。这是漏洞出现后最迅速有效的补救措施。大部分的入侵是利用一些已被公布的漏洞达成的，如能及时补上这些漏洞，无疑极大的增强了系统抵抗攻击的能力。这两种措施对管理员来说，代价都不是很高，但能很有效地防止住大部分的攻击企图。 </a:t>
            </a:r>
          </a:p>
        </p:txBody>
      </p:sp>
      <p:sp>
        <p:nvSpPr>
          <p:cNvPr id="3" name="标题 2"/>
          <p:cNvSpPr>
            <a:spLocks noGrp="1"/>
          </p:cNvSpPr>
          <p:nvPr>
            <p:ph type="title"/>
          </p:nvPr>
        </p:nvSpPr>
        <p:spPr/>
        <p:txBody>
          <a:bodyPr/>
          <a:lstStyle/>
          <a:p>
            <a:pPr fontAlgn="auto">
              <a:spcAft>
                <a:spcPts val="0"/>
              </a:spcAft>
              <a:defRPr/>
            </a:pPr>
            <a:r>
              <a:rPr lang="zh-CN" altLang="en-US" dirty="0" smtClean="0"/>
              <a:t> 缓冲区溢出攻击的防范措施</a:t>
            </a:r>
            <a:endParaRPr lang="zh-CN"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a:bodyPr>
          <a:lstStyle/>
          <a:p>
            <a:pPr marL="365760" indent="-256032" fontAlgn="auto">
              <a:spcAft>
                <a:spcPts val="0"/>
              </a:spcAft>
              <a:buFont typeface="Wingdings 3"/>
              <a:buChar char=""/>
              <a:defRPr/>
            </a:pPr>
            <a:r>
              <a:rPr lang="en-US" dirty="0" smtClean="0"/>
              <a:t>1</a:t>
            </a:r>
            <a:r>
              <a:rPr lang="zh-CN" altLang="en-US" dirty="0" smtClean="0"/>
              <a:t>．获取口今</a:t>
            </a:r>
          </a:p>
          <a:p>
            <a:pPr marL="365760" indent="-256032" fontAlgn="auto">
              <a:spcAft>
                <a:spcPts val="0"/>
              </a:spcAft>
              <a:buFont typeface="Wingdings 3"/>
              <a:buChar char=""/>
              <a:defRPr/>
            </a:pPr>
            <a:r>
              <a:rPr lang="en-US" dirty="0" smtClean="0"/>
              <a:t>    </a:t>
            </a:r>
            <a:r>
              <a:rPr lang="zh-CN" altLang="en-US" dirty="0" smtClean="0"/>
              <a:t>获取口令一般有</a:t>
            </a:r>
            <a:r>
              <a:rPr lang="en-US" dirty="0" smtClean="0"/>
              <a:t>3</a:t>
            </a:r>
            <a:r>
              <a:rPr lang="zh-CN" altLang="en-US" dirty="0" smtClean="0"/>
              <a:t>种方法：</a:t>
            </a:r>
            <a:endParaRPr lang="en-US" altLang="zh-CN" dirty="0" smtClean="0"/>
          </a:p>
          <a:p>
            <a:pPr marL="365760" indent="-256032" fontAlgn="auto">
              <a:spcAft>
                <a:spcPts val="0"/>
              </a:spcAft>
              <a:buFont typeface="Wingdings 3"/>
              <a:buChar char=""/>
              <a:defRPr/>
            </a:pPr>
            <a:r>
              <a:rPr lang="zh-CN" altLang="en-US" dirty="0" smtClean="0"/>
              <a:t>一是通过网络监听非法得到用户口令，这类方法有一定的局限性，但危害性极大，监听者往往能够获得其所在网段的所有用户账号和口令，对局域网安全威胁巨大；</a:t>
            </a:r>
            <a:endParaRPr lang="en-US" altLang="zh-CN" dirty="0" smtClean="0"/>
          </a:p>
          <a:p>
            <a:pPr marL="365760" indent="-256032" fontAlgn="auto">
              <a:spcAft>
                <a:spcPts val="0"/>
              </a:spcAft>
              <a:buFont typeface="Wingdings 3"/>
              <a:buChar char=""/>
              <a:defRPr/>
            </a:pPr>
            <a:r>
              <a:rPr lang="zh-CN" altLang="en-US" dirty="0" smtClean="0"/>
              <a:t>二是在知道用户的账号后，利用一些专门软件强行破解用户口令，这种方法不受网段限制，但攻击者要有足够的耐心和时间；</a:t>
            </a:r>
            <a:endParaRPr lang="en-US" altLang="zh-CN" dirty="0" smtClean="0"/>
          </a:p>
          <a:p>
            <a:pPr marL="365760" indent="-256032" fontAlgn="auto">
              <a:spcAft>
                <a:spcPts val="0"/>
              </a:spcAft>
              <a:buFont typeface="Wingdings 3"/>
              <a:buChar char=""/>
              <a:defRPr/>
            </a:pPr>
            <a:r>
              <a:rPr lang="zh-CN" altLang="en-US" dirty="0" smtClean="0"/>
              <a:t>三是在获得一个服务器上的用户口令文件</a:t>
            </a:r>
            <a:r>
              <a:rPr lang="en-US" dirty="0" smtClean="0"/>
              <a:t>(</a:t>
            </a:r>
            <a:r>
              <a:rPr lang="zh-CN" altLang="en-US" dirty="0" smtClean="0"/>
              <a:t>在</a:t>
            </a:r>
            <a:r>
              <a:rPr lang="en-US" dirty="0" smtClean="0"/>
              <a:t>UNIX</a:t>
            </a:r>
            <a:r>
              <a:rPr lang="zh-CN" altLang="en-US" dirty="0" smtClean="0"/>
              <a:t>中此文件称为</a:t>
            </a:r>
            <a:r>
              <a:rPr lang="en-US" dirty="0" smtClean="0"/>
              <a:t>Shadow</a:t>
            </a:r>
            <a:r>
              <a:rPr lang="zh-CN" altLang="en-US" dirty="0" smtClean="0"/>
              <a:t>文件</a:t>
            </a:r>
            <a:r>
              <a:rPr lang="en-US" dirty="0" smtClean="0"/>
              <a:t>)</a:t>
            </a:r>
            <a:r>
              <a:rPr lang="zh-CN" altLang="en-US" dirty="0" smtClean="0"/>
              <a:t>后，用暴力破解程序破解用户口令</a:t>
            </a:r>
            <a:r>
              <a:rPr lang="en-US" altLang="zh-CN" dirty="0" smtClean="0"/>
              <a:t>.</a:t>
            </a:r>
            <a:endParaRPr lang="zh-CN" altLang="en-US" dirty="0"/>
          </a:p>
        </p:txBody>
      </p:sp>
      <p:sp>
        <p:nvSpPr>
          <p:cNvPr id="3" name="标题 2"/>
          <p:cNvSpPr>
            <a:spLocks noGrp="1"/>
          </p:cNvSpPr>
          <p:nvPr>
            <p:ph type="title"/>
          </p:nvPr>
        </p:nvSpPr>
        <p:spPr/>
        <p:txBody>
          <a:bodyPr>
            <a:normAutofit fontScale="90000"/>
          </a:bodyPr>
          <a:lstStyle/>
          <a:p>
            <a:pPr fontAlgn="auto">
              <a:spcAft>
                <a:spcPts val="0"/>
              </a:spcAft>
              <a:defRPr/>
            </a:pPr>
            <a:r>
              <a:rPr lang="zh-CN" altLang="en-US" dirty="0" smtClean="0"/>
              <a:t>黑客攻击的主要方法</a:t>
            </a:r>
            <a:br>
              <a:rPr lang="zh-CN" altLang="en-US" dirty="0" smtClean="0"/>
            </a:br>
            <a:endParaRPr lang="zh-CN" altLang="en-US" dirty="0"/>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内容占位符 1"/>
          <p:cNvSpPr>
            <a:spLocks noGrp="1"/>
          </p:cNvSpPr>
          <p:nvPr>
            <p:ph idx="1"/>
          </p:nvPr>
        </p:nvSpPr>
        <p:spPr/>
        <p:txBody>
          <a:bodyPr/>
          <a:lstStyle/>
          <a:p>
            <a:r>
              <a:rPr lang="en-US" altLang="zh-CN" smtClean="0"/>
              <a:t>2</a:t>
            </a:r>
            <a:r>
              <a:rPr lang="zh-CN" altLang="en-US" smtClean="0"/>
              <a:t>．软件开发过程中的防范策略</a:t>
            </a:r>
            <a:r>
              <a:rPr lang="en-US" smtClean="0">
                <a:ea typeface="黑体" pitchFamily="2" charset="-122"/>
              </a:rPr>
              <a:t> </a:t>
            </a:r>
            <a:endParaRPr lang="zh-CN" altLang="en-US" smtClean="0"/>
          </a:p>
          <a:p>
            <a:r>
              <a:rPr lang="zh-CN" altLang="en-US" smtClean="0"/>
              <a:t>发生缓冲区溢出的主要及各要素是：数组没有边界检查而导致的缓冲区溢出；函数返回地址或函数指针被改变，使程序流程的改变成为可能；植入代码被成功的执行等等。所以针对这些要素，从技术上我们就可以采取一定的措施。 </a:t>
            </a:r>
            <a:endParaRPr lang="en-US" altLang="zh-CN" smtClean="0"/>
          </a:p>
          <a:p>
            <a:r>
              <a:rPr lang="zh-CN" altLang="en-US" smtClean="0"/>
              <a:t>（</a:t>
            </a:r>
            <a:r>
              <a:rPr lang="en-US" altLang="zh-CN" smtClean="0"/>
              <a:t>1</a:t>
            </a:r>
            <a:r>
              <a:rPr lang="zh-CN" altLang="en-US" smtClean="0"/>
              <a:t>）编写正确的代码。</a:t>
            </a:r>
            <a:endParaRPr lang="en-US" altLang="zh-CN" smtClean="0"/>
          </a:p>
          <a:p>
            <a:r>
              <a:rPr lang="zh-CN" altLang="en-US" smtClean="0"/>
              <a:t>（</a:t>
            </a:r>
            <a:r>
              <a:rPr lang="en-US" altLang="zh-CN" smtClean="0"/>
              <a:t>2</a:t>
            </a:r>
            <a:r>
              <a:rPr lang="zh-CN" altLang="en-US" smtClean="0"/>
              <a:t>）缓冲区不可执行。</a:t>
            </a:r>
            <a:endParaRPr lang="en-US" altLang="zh-CN" smtClean="0"/>
          </a:p>
          <a:p>
            <a:r>
              <a:rPr lang="zh-CN" altLang="en-US" smtClean="0"/>
              <a:t>（</a:t>
            </a:r>
            <a:r>
              <a:rPr lang="en-US" altLang="zh-CN" smtClean="0"/>
              <a:t>3</a:t>
            </a:r>
            <a:r>
              <a:rPr lang="zh-CN" altLang="en-US" smtClean="0"/>
              <a:t>）程序指针完整性检查。</a:t>
            </a:r>
          </a:p>
          <a:p>
            <a:endParaRPr lang="zh-CN" altLang="en-US" smtClean="0"/>
          </a:p>
        </p:txBody>
      </p:sp>
      <p:sp>
        <p:nvSpPr>
          <p:cNvPr id="3" name="标题 2"/>
          <p:cNvSpPr>
            <a:spLocks noGrp="1"/>
          </p:cNvSpPr>
          <p:nvPr>
            <p:ph type="title"/>
          </p:nvPr>
        </p:nvSpPr>
        <p:spPr/>
        <p:txBody>
          <a:bodyPr/>
          <a:lstStyle/>
          <a:p>
            <a:pPr fontAlgn="auto">
              <a:spcAft>
                <a:spcPts val="0"/>
              </a:spcAft>
              <a:defRPr/>
            </a:pPr>
            <a:r>
              <a:rPr lang="zh-CN" altLang="en-US" dirty="0" smtClean="0"/>
              <a:t>缓冲区溢出攻击的防范措施</a:t>
            </a:r>
            <a:endParaRPr lang="zh-CN" altLang="en-US" dirty="0"/>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内容占位符 1"/>
          <p:cNvSpPr>
            <a:spLocks noGrp="1"/>
          </p:cNvSpPr>
          <p:nvPr>
            <p:ph idx="1"/>
          </p:nvPr>
        </p:nvSpPr>
        <p:spPr/>
        <p:txBody>
          <a:bodyPr/>
          <a:lstStyle/>
          <a:p>
            <a:r>
              <a:rPr lang="en-US" altLang="zh-CN" smtClean="0"/>
              <a:t>3</a:t>
            </a:r>
            <a:r>
              <a:rPr lang="zh-CN" altLang="en-US" smtClean="0"/>
              <a:t>．利用编译器的边界检查策略</a:t>
            </a:r>
          </a:p>
          <a:p>
            <a:r>
              <a:rPr lang="en-US" altLang="zh-CN" smtClean="0"/>
              <a:t>          </a:t>
            </a:r>
            <a:r>
              <a:rPr lang="zh-CN" altLang="en-US" smtClean="0"/>
              <a:t>利用编译器的边界检查来实现缓冲区的保护，使得缓冲区溢出不可能出现，从而完全消除了缓冲区溢出的威胁。数组边界检查完全没有缓冲区溢出的产生，所以只要保证数组不溢出，那么缓冲区溢出攻击也就只能是望梅止渴了。实现数组边界检查，所有的对数组的读写操作都应该被检查，这样可以保证对数组的操作在正确的范围之内。</a:t>
            </a:r>
          </a:p>
          <a:p>
            <a:endParaRPr lang="zh-CN" altLang="en-US" smtClean="0"/>
          </a:p>
        </p:txBody>
      </p:sp>
      <p:sp>
        <p:nvSpPr>
          <p:cNvPr id="3" name="标题 2"/>
          <p:cNvSpPr>
            <a:spLocks noGrp="1"/>
          </p:cNvSpPr>
          <p:nvPr>
            <p:ph type="title"/>
          </p:nvPr>
        </p:nvSpPr>
        <p:spPr/>
        <p:txBody>
          <a:bodyPr/>
          <a:lstStyle/>
          <a:p>
            <a:pPr fontAlgn="auto">
              <a:spcAft>
                <a:spcPts val="0"/>
              </a:spcAft>
              <a:defRPr/>
            </a:pPr>
            <a:r>
              <a:rPr lang="zh-CN" altLang="en-US" dirty="0" smtClean="0"/>
              <a:t>缓冲区溢出攻击的防范措施</a:t>
            </a:r>
            <a:endParaRPr lang="zh-CN" altLang="en-US" dirty="0"/>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10000"/>
          </a:bodyPr>
          <a:lstStyle/>
          <a:p>
            <a:pPr marL="365760" indent="-256032" fontAlgn="auto">
              <a:spcAft>
                <a:spcPts val="0"/>
              </a:spcAft>
              <a:buFont typeface="Wingdings 3"/>
              <a:buChar char=""/>
              <a:defRPr/>
            </a:pPr>
            <a:r>
              <a:rPr lang="zh-CN" altLang="en-US" dirty="0" smtClean="0"/>
              <a:t>  为了讲解</a:t>
            </a:r>
            <a:r>
              <a:rPr lang="en-US" dirty="0" smtClean="0"/>
              <a:t>IP</a:t>
            </a:r>
            <a:r>
              <a:rPr lang="zh-CN" altLang="en-US" dirty="0" smtClean="0"/>
              <a:t>欺骗</a:t>
            </a:r>
            <a:r>
              <a:rPr lang="en-US" dirty="0" smtClean="0"/>
              <a:t>(IP Spoof)</a:t>
            </a:r>
            <a:r>
              <a:rPr lang="zh-CN" altLang="en-US" dirty="0" smtClean="0"/>
              <a:t>，我们假设有</a:t>
            </a:r>
            <a:r>
              <a:rPr lang="en-US" dirty="0" smtClean="0"/>
              <a:t>3</a:t>
            </a:r>
            <a:r>
              <a:rPr lang="zh-CN" altLang="en-US" dirty="0" smtClean="0"/>
              <a:t>台主机</a:t>
            </a:r>
            <a:r>
              <a:rPr lang="en-US" dirty="0" smtClean="0"/>
              <a:t>A</a:t>
            </a:r>
            <a:r>
              <a:rPr lang="zh-CN" altLang="en-US" dirty="0" smtClean="0"/>
              <a:t>、</a:t>
            </a:r>
            <a:r>
              <a:rPr lang="en-US" dirty="0" smtClean="0"/>
              <a:t>B</a:t>
            </a:r>
            <a:r>
              <a:rPr lang="zh-CN" altLang="en-US" dirty="0" smtClean="0"/>
              <a:t>、</a:t>
            </a:r>
            <a:r>
              <a:rPr lang="en-US" dirty="0" smtClean="0"/>
              <a:t>C</a:t>
            </a:r>
            <a:r>
              <a:rPr lang="zh-CN" altLang="en-US" dirty="0" smtClean="0"/>
              <a:t>，其中</a:t>
            </a:r>
            <a:r>
              <a:rPr lang="en-US" dirty="0" smtClean="0"/>
              <a:t>A</a:t>
            </a:r>
            <a:r>
              <a:rPr lang="zh-CN" altLang="en-US" dirty="0" smtClean="0"/>
              <a:t>和</a:t>
            </a:r>
            <a:r>
              <a:rPr lang="en-US" dirty="0" smtClean="0"/>
              <a:t>B</a:t>
            </a:r>
            <a:r>
              <a:rPr lang="zh-CN" altLang="en-US" dirty="0" smtClean="0"/>
              <a:t>处于一个信任域，即</a:t>
            </a:r>
            <a:r>
              <a:rPr lang="en-US" dirty="0" smtClean="0"/>
              <a:t>A</a:t>
            </a:r>
            <a:r>
              <a:rPr lang="zh-CN" altLang="en-US" dirty="0" smtClean="0"/>
              <a:t>和</a:t>
            </a:r>
            <a:r>
              <a:rPr lang="en-US" dirty="0" smtClean="0"/>
              <a:t>B</a:t>
            </a:r>
            <a:r>
              <a:rPr lang="zh-CN" altLang="en-US" dirty="0" smtClean="0"/>
              <a:t>是互相信任的，可以通过远程登录命令互相访问，且信任关系的验证是用</a:t>
            </a:r>
            <a:r>
              <a:rPr lang="en-US" dirty="0" smtClean="0"/>
              <a:t>IP</a:t>
            </a:r>
            <a:r>
              <a:rPr lang="zh-CN" altLang="en-US" dirty="0" smtClean="0"/>
              <a:t>地址。</a:t>
            </a:r>
            <a:r>
              <a:rPr lang="en-US" dirty="0" smtClean="0"/>
              <a:t>C</a:t>
            </a:r>
            <a:r>
              <a:rPr lang="zh-CN" altLang="en-US" dirty="0" smtClean="0"/>
              <a:t>冒充</a:t>
            </a:r>
            <a:r>
              <a:rPr lang="en-US" dirty="0" smtClean="0"/>
              <a:t>B</a:t>
            </a:r>
            <a:r>
              <a:rPr lang="zh-CN" altLang="en-US" dirty="0" smtClean="0"/>
              <a:t>实现与</a:t>
            </a:r>
            <a:r>
              <a:rPr lang="en-US" dirty="0" smtClean="0"/>
              <a:t>A</a:t>
            </a:r>
            <a:r>
              <a:rPr lang="zh-CN" altLang="en-US" dirty="0" smtClean="0"/>
              <a:t>的连接的过程，就是</a:t>
            </a:r>
            <a:r>
              <a:rPr lang="en-US" dirty="0" smtClean="0"/>
              <a:t>IP</a:t>
            </a:r>
            <a:r>
              <a:rPr lang="zh-CN" altLang="en-US" dirty="0" smtClean="0"/>
              <a:t>地址欺骗攻击。</a:t>
            </a:r>
            <a:endParaRPr lang="en-US" altLang="zh-CN" dirty="0" smtClean="0"/>
          </a:p>
          <a:p>
            <a:pPr marL="365760" indent="-256032" fontAlgn="auto">
              <a:spcAft>
                <a:spcPts val="0"/>
              </a:spcAft>
              <a:buFont typeface="Wingdings 3"/>
              <a:buChar char=""/>
              <a:defRPr/>
            </a:pPr>
            <a:r>
              <a:rPr lang="zh-CN" altLang="en-US" dirty="0" smtClean="0"/>
              <a:t>   既然</a:t>
            </a:r>
            <a:r>
              <a:rPr lang="en-US" dirty="0" smtClean="0"/>
              <a:t>A</a:t>
            </a:r>
            <a:r>
              <a:rPr lang="zh-CN" altLang="en-US" dirty="0" smtClean="0"/>
              <a:t>和</a:t>
            </a:r>
            <a:r>
              <a:rPr lang="en-US" dirty="0" smtClean="0"/>
              <a:t>B</a:t>
            </a:r>
            <a:r>
              <a:rPr lang="zh-CN" altLang="en-US" dirty="0" smtClean="0"/>
              <a:t>之间的信任关系是基于</a:t>
            </a:r>
            <a:r>
              <a:rPr lang="en-US" dirty="0" smtClean="0"/>
              <a:t>IP</a:t>
            </a:r>
            <a:r>
              <a:rPr lang="zh-CN" altLang="en-US" dirty="0" smtClean="0"/>
              <a:t>址而建立起来的，那么假如能够冒充</a:t>
            </a:r>
            <a:r>
              <a:rPr lang="en-US" dirty="0" smtClean="0"/>
              <a:t>B</a:t>
            </a:r>
            <a:r>
              <a:rPr lang="zh-CN" altLang="en-US" dirty="0" smtClean="0"/>
              <a:t>的</a:t>
            </a:r>
            <a:r>
              <a:rPr lang="en-US" dirty="0" smtClean="0"/>
              <a:t>IP</a:t>
            </a:r>
            <a:r>
              <a:rPr lang="zh-CN" altLang="en-US" dirty="0" smtClean="0"/>
              <a:t>，就可以登录到</a:t>
            </a:r>
            <a:r>
              <a:rPr lang="en-US" dirty="0" smtClean="0"/>
              <a:t>A</a:t>
            </a:r>
            <a:r>
              <a:rPr lang="zh-CN" altLang="en-US" dirty="0" smtClean="0"/>
              <a:t>，而不需任何口令验证。这就是</a:t>
            </a:r>
            <a:r>
              <a:rPr lang="en-US" dirty="0" smtClean="0"/>
              <a:t>IP</a:t>
            </a:r>
            <a:r>
              <a:rPr lang="zh-CN" altLang="en-US" dirty="0" smtClean="0"/>
              <a:t>欺骗的最根本的理论依据。但是，事情远没有想像中那么简单，虽然可以通过编程的方法随意改变发出的包的</a:t>
            </a:r>
            <a:r>
              <a:rPr lang="en-US" dirty="0" smtClean="0"/>
              <a:t>IP</a:t>
            </a:r>
            <a:r>
              <a:rPr lang="zh-CN" altLang="en-US" dirty="0" smtClean="0"/>
              <a:t>地址，但</a:t>
            </a:r>
            <a:r>
              <a:rPr lang="en-US" dirty="0" smtClean="0"/>
              <a:t>TCP</a:t>
            </a:r>
            <a:r>
              <a:rPr lang="zh-CN" altLang="en-US" dirty="0" smtClean="0"/>
              <a:t>协议对</a:t>
            </a:r>
            <a:r>
              <a:rPr lang="en-US" dirty="0" smtClean="0"/>
              <a:t>IP</a:t>
            </a:r>
            <a:r>
              <a:rPr lang="zh-CN" altLang="en-US" dirty="0" smtClean="0"/>
              <a:t>进行了进一步的封装，它是一种相对可靠的协议，不会让黑客轻易得逞</a:t>
            </a:r>
            <a:endParaRPr lang="zh-CN" altLang="en-US" dirty="0"/>
          </a:p>
        </p:txBody>
      </p:sp>
      <p:sp>
        <p:nvSpPr>
          <p:cNvPr id="3" name="标题 2"/>
          <p:cNvSpPr>
            <a:spLocks noGrp="1"/>
          </p:cNvSpPr>
          <p:nvPr>
            <p:ph type="title"/>
          </p:nvPr>
        </p:nvSpPr>
        <p:spPr/>
        <p:txBody>
          <a:bodyPr/>
          <a:lstStyle/>
          <a:p>
            <a:pPr fontAlgn="auto">
              <a:spcAft>
                <a:spcPts val="0"/>
              </a:spcAft>
              <a:defRPr/>
            </a:pPr>
            <a:r>
              <a:rPr lang="zh-CN" altLang="en-US" dirty="0" smtClean="0"/>
              <a:t> </a:t>
            </a:r>
            <a:r>
              <a:rPr lang="en-US" dirty="0" smtClean="0"/>
              <a:t>IP</a:t>
            </a:r>
            <a:r>
              <a:rPr lang="zh-CN" altLang="en-US" dirty="0" smtClean="0"/>
              <a:t>欺骗攻击</a:t>
            </a:r>
            <a:endParaRPr lang="zh-CN" altLang="en-US" dirty="0"/>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内容占位符 1"/>
          <p:cNvSpPr>
            <a:spLocks noGrp="1"/>
          </p:cNvSpPr>
          <p:nvPr>
            <p:ph idx="1"/>
          </p:nvPr>
        </p:nvSpPr>
        <p:spPr/>
        <p:txBody>
          <a:bodyPr/>
          <a:lstStyle/>
          <a:p>
            <a:r>
              <a:rPr lang="zh-CN" altLang="en-US" smtClean="0"/>
              <a:t>由于</a:t>
            </a:r>
            <a:r>
              <a:rPr lang="en-US" altLang="zh-CN" smtClean="0"/>
              <a:t>TCP</a:t>
            </a:r>
            <a:r>
              <a:rPr lang="zh-CN" altLang="en-US" smtClean="0"/>
              <a:t>是面向连接的协议，所以在双方正式传输数据之前，需要用</a:t>
            </a:r>
            <a:r>
              <a:rPr lang="en-US" smtClean="0">
                <a:ea typeface="黑体" pitchFamily="2" charset="-122"/>
              </a:rPr>
              <a:t>“</a:t>
            </a:r>
            <a:r>
              <a:rPr lang="zh-CN" altLang="en-US" smtClean="0"/>
              <a:t>三次握手</a:t>
            </a:r>
            <a:r>
              <a:rPr lang="en-US" smtClean="0">
                <a:ea typeface="黑体" pitchFamily="2" charset="-122"/>
              </a:rPr>
              <a:t>”</a:t>
            </a:r>
            <a:r>
              <a:rPr lang="zh-CN" altLang="en-US" smtClean="0"/>
              <a:t>来建立一个稳重的连接。假设还是</a:t>
            </a:r>
            <a:r>
              <a:rPr lang="en-US" altLang="zh-CN" smtClean="0"/>
              <a:t>A</a:t>
            </a:r>
            <a:r>
              <a:rPr lang="zh-CN" altLang="en-US" smtClean="0"/>
              <a:t>和</a:t>
            </a:r>
            <a:r>
              <a:rPr lang="en-US" altLang="zh-CN" smtClean="0"/>
              <a:t>B</a:t>
            </a:r>
            <a:r>
              <a:rPr lang="zh-CN" altLang="en-US" smtClean="0"/>
              <a:t>两台主机进行通信，</a:t>
            </a:r>
            <a:r>
              <a:rPr lang="en-US" altLang="zh-CN" smtClean="0"/>
              <a:t>B</a:t>
            </a:r>
            <a:r>
              <a:rPr lang="zh-CN" altLang="en-US" smtClean="0"/>
              <a:t>首先发送带有</a:t>
            </a:r>
            <a:r>
              <a:rPr lang="en-US" altLang="zh-CN" smtClean="0"/>
              <a:t>SYN</a:t>
            </a:r>
            <a:r>
              <a:rPr lang="zh-CN" altLang="en-US" smtClean="0"/>
              <a:t>标志的数据段通知</a:t>
            </a:r>
            <a:r>
              <a:rPr lang="en-US" altLang="zh-CN" smtClean="0"/>
              <a:t>A</a:t>
            </a:r>
            <a:r>
              <a:rPr lang="zh-CN" altLang="en-US" smtClean="0"/>
              <a:t>建立</a:t>
            </a:r>
            <a:r>
              <a:rPr lang="en-US" altLang="zh-CN" smtClean="0"/>
              <a:t>TCP</a:t>
            </a:r>
            <a:r>
              <a:rPr lang="zh-CN" altLang="en-US" smtClean="0"/>
              <a:t>连接，</a:t>
            </a:r>
            <a:r>
              <a:rPr lang="en-US" altLang="zh-CN" smtClean="0"/>
              <a:t>TCP</a:t>
            </a:r>
            <a:r>
              <a:rPr lang="zh-CN" altLang="en-US" smtClean="0"/>
              <a:t>的可靠性就是由数据包中的多位控制字来提供的，其中最重要的是数据序列</a:t>
            </a:r>
            <a:r>
              <a:rPr lang="en-US" altLang="zh-CN" smtClean="0"/>
              <a:t>SYN</a:t>
            </a:r>
            <a:r>
              <a:rPr lang="zh-CN" altLang="en-US" smtClean="0"/>
              <a:t>和数据确认标志</a:t>
            </a:r>
            <a:r>
              <a:rPr lang="en-US" altLang="zh-CN" smtClean="0"/>
              <a:t>ACK</a:t>
            </a:r>
            <a:r>
              <a:rPr lang="zh-CN" altLang="en-US" smtClean="0"/>
              <a:t>。</a:t>
            </a:r>
            <a:r>
              <a:rPr lang="en-US" altLang="zh-CN" smtClean="0"/>
              <a:t>B</a:t>
            </a:r>
            <a:r>
              <a:rPr lang="zh-CN" altLang="en-US" smtClean="0"/>
              <a:t>将</a:t>
            </a:r>
            <a:r>
              <a:rPr lang="en-US" altLang="zh-CN" smtClean="0"/>
              <a:t>TCP</a:t>
            </a:r>
            <a:r>
              <a:rPr lang="zh-CN" altLang="en-US" smtClean="0"/>
              <a:t>报头中的</a:t>
            </a:r>
            <a:r>
              <a:rPr lang="en-US" altLang="zh-CN" smtClean="0"/>
              <a:t>SYN</a:t>
            </a:r>
            <a:r>
              <a:rPr lang="zh-CN" altLang="en-US" smtClean="0"/>
              <a:t>设为自己本次连接中的初始值（</a:t>
            </a:r>
            <a:r>
              <a:rPr lang="en-US" altLang="zh-CN" smtClean="0"/>
              <a:t>ISN</a:t>
            </a:r>
            <a:r>
              <a:rPr lang="zh-CN" altLang="en-US" smtClean="0"/>
              <a:t>）。</a:t>
            </a:r>
          </a:p>
          <a:p>
            <a:endParaRPr lang="zh-CN" altLang="en-US" smtClean="0"/>
          </a:p>
        </p:txBody>
      </p:sp>
      <p:sp>
        <p:nvSpPr>
          <p:cNvPr id="3" name="标题 2"/>
          <p:cNvSpPr>
            <a:spLocks noGrp="1"/>
          </p:cNvSpPr>
          <p:nvPr>
            <p:ph type="title"/>
          </p:nvPr>
        </p:nvSpPr>
        <p:spPr/>
        <p:txBody>
          <a:bodyPr/>
          <a:lstStyle/>
          <a:p>
            <a:pPr fontAlgn="auto">
              <a:spcAft>
                <a:spcPts val="0"/>
              </a:spcAft>
              <a:defRPr/>
            </a:pPr>
            <a:r>
              <a:rPr lang="zh-CN" altLang="en-US" dirty="0" smtClean="0"/>
              <a:t> </a:t>
            </a:r>
            <a:r>
              <a:rPr lang="en-US" dirty="0" smtClean="0"/>
              <a:t>IP</a:t>
            </a:r>
            <a:r>
              <a:rPr lang="zh-CN" altLang="en-US" dirty="0" smtClean="0"/>
              <a:t>欺骗攻击</a:t>
            </a:r>
            <a:endParaRPr lang="zh-CN" altLang="en-US" dirty="0"/>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内容占位符 1"/>
          <p:cNvSpPr>
            <a:spLocks noGrp="1"/>
          </p:cNvSpPr>
          <p:nvPr>
            <p:ph idx="1"/>
          </p:nvPr>
        </p:nvSpPr>
        <p:spPr/>
        <p:txBody>
          <a:bodyPr/>
          <a:lstStyle/>
          <a:p>
            <a:r>
              <a:rPr lang="zh-CN" altLang="en-US" smtClean="0"/>
              <a:t>当</a:t>
            </a:r>
            <a:r>
              <a:rPr lang="en-US" altLang="zh-CN" smtClean="0"/>
              <a:t>A</a:t>
            </a:r>
            <a:r>
              <a:rPr lang="zh-CN" altLang="en-US" smtClean="0"/>
              <a:t>收到</a:t>
            </a:r>
            <a:r>
              <a:rPr lang="en-US" altLang="zh-CN" smtClean="0"/>
              <a:t>B</a:t>
            </a:r>
            <a:r>
              <a:rPr lang="zh-CN" altLang="en-US" smtClean="0"/>
              <a:t>的</a:t>
            </a:r>
            <a:r>
              <a:rPr lang="en-US" altLang="zh-CN" smtClean="0"/>
              <a:t>SYN</a:t>
            </a:r>
            <a:r>
              <a:rPr lang="zh-CN" altLang="en-US" smtClean="0"/>
              <a:t>包之后，会发送给Ｂ一个带有</a:t>
            </a:r>
            <a:r>
              <a:rPr lang="en-US" altLang="zh-CN" smtClean="0"/>
              <a:t>SYN+ACK</a:t>
            </a:r>
            <a:r>
              <a:rPr lang="zh-CN" altLang="en-US" smtClean="0"/>
              <a:t>标志的数据段，告之自己的</a:t>
            </a:r>
            <a:r>
              <a:rPr lang="en-US" altLang="zh-CN" smtClean="0"/>
              <a:t>ISN</a:t>
            </a:r>
            <a:r>
              <a:rPr lang="zh-CN" altLang="en-US" smtClean="0"/>
              <a:t>，并确认Ｂ发送来的第一个数据段，将</a:t>
            </a:r>
            <a:r>
              <a:rPr lang="en-US" altLang="zh-CN" smtClean="0"/>
              <a:t>ACK</a:t>
            </a:r>
            <a:r>
              <a:rPr lang="zh-CN" altLang="en-US" smtClean="0"/>
              <a:t>设置成Ｂ的</a:t>
            </a:r>
            <a:r>
              <a:rPr lang="en-US" altLang="zh-CN" smtClean="0"/>
              <a:t>SYN+1</a:t>
            </a:r>
            <a:r>
              <a:rPr lang="zh-CN" altLang="en-US" smtClean="0"/>
              <a:t>。</a:t>
            </a:r>
          </a:p>
          <a:p>
            <a:r>
              <a:rPr lang="zh-CN" altLang="en-US" smtClean="0"/>
              <a:t>当Ｂ确认收到Ａ的</a:t>
            </a:r>
            <a:r>
              <a:rPr lang="en-US" altLang="zh-CN" smtClean="0"/>
              <a:t>SYN+ACK</a:t>
            </a:r>
            <a:r>
              <a:rPr lang="zh-CN" altLang="en-US" smtClean="0"/>
              <a:t>数据包后，将</a:t>
            </a:r>
            <a:r>
              <a:rPr lang="en-US" altLang="zh-CN" smtClean="0"/>
              <a:t>ACK</a:t>
            </a:r>
            <a:r>
              <a:rPr lang="zh-CN" altLang="en-US" smtClean="0"/>
              <a:t>设置成Ａ的</a:t>
            </a:r>
            <a:r>
              <a:rPr lang="en-US" altLang="zh-CN" smtClean="0"/>
              <a:t>SYN+1</a:t>
            </a:r>
            <a:r>
              <a:rPr lang="zh-CN" altLang="en-US" smtClean="0"/>
              <a:t>。Ａ收到Ｂ的</a:t>
            </a:r>
            <a:r>
              <a:rPr lang="en-US" altLang="zh-CN" smtClean="0"/>
              <a:t>ACK</a:t>
            </a:r>
            <a:r>
              <a:rPr lang="zh-CN" altLang="en-US" smtClean="0"/>
              <a:t>后，连接成功建立，双方可以正式传输数据了。</a:t>
            </a:r>
          </a:p>
          <a:p>
            <a:endParaRPr lang="zh-CN" altLang="en-US" smtClean="0"/>
          </a:p>
        </p:txBody>
      </p:sp>
      <p:sp>
        <p:nvSpPr>
          <p:cNvPr id="3" name="标题 2"/>
          <p:cNvSpPr>
            <a:spLocks noGrp="1"/>
          </p:cNvSpPr>
          <p:nvPr>
            <p:ph type="title"/>
          </p:nvPr>
        </p:nvSpPr>
        <p:spPr/>
        <p:txBody>
          <a:bodyPr/>
          <a:lstStyle/>
          <a:p>
            <a:pPr fontAlgn="auto">
              <a:spcAft>
                <a:spcPts val="0"/>
              </a:spcAft>
              <a:defRPr/>
            </a:pPr>
            <a:r>
              <a:rPr lang="zh-CN" altLang="en-US" dirty="0" smtClean="0"/>
              <a:t> </a:t>
            </a:r>
            <a:r>
              <a:rPr lang="en-US" dirty="0" smtClean="0"/>
              <a:t>IP</a:t>
            </a:r>
            <a:r>
              <a:rPr lang="zh-CN" altLang="en-US" dirty="0" smtClean="0"/>
              <a:t>欺骗攻击</a:t>
            </a:r>
            <a:endParaRPr lang="zh-CN" altLang="en-US" dirty="0"/>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内容占位符 1"/>
          <p:cNvSpPr>
            <a:spLocks noGrp="1"/>
          </p:cNvSpPr>
          <p:nvPr>
            <p:ph idx="1"/>
          </p:nvPr>
        </p:nvSpPr>
        <p:spPr/>
        <p:txBody>
          <a:bodyPr/>
          <a:lstStyle/>
          <a:p>
            <a:r>
              <a:rPr lang="zh-CN" altLang="en-US" smtClean="0"/>
              <a:t>看了这个过程，我们就很容易想到，假如想冒充</a:t>
            </a:r>
            <a:r>
              <a:rPr lang="en-US" altLang="zh-CN" smtClean="0"/>
              <a:t>B</a:t>
            </a:r>
            <a:r>
              <a:rPr lang="zh-CN" altLang="en-US" smtClean="0"/>
              <a:t>对</a:t>
            </a:r>
            <a:r>
              <a:rPr lang="en-US" altLang="zh-CN" smtClean="0"/>
              <a:t>A</a:t>
            </a:r>
            <a:r>
              <a:rPr lang="zh-CN" altLang="en-US" smtClean="0"/>
              <a:t>进行攻击，就要先使用</a:t>
            </a:r>
            <a:r>
              <a:rPr lang="en-US" altLang="zh-CN" smtClean="0"/>
              <a:t>B</a:t>
            </a:r>
            <a:r>
              <a:rPr lang="zh-CN" altLang="en-US" smtClean="0"/>
              <a:t>的</a:t>
            </a:r>
            <a:r>
              <a:rPr lang="en-US" altLang="zh-CN" smtClean="0"/>
              <a:t>IP</a:t>
            </a:r>
            <a:r>
              <a:rPr lang="zh-CN" altLang="en-US" smtClean="0"/>
              <a:t>地址发送</a:t>
            </a:r>
            <a:r>
              <a:rPr lang="en-US" altLang="zh-CN" smtClean="0"/>
              <a:t>SYN</a:t>
            </a:r>
            <a:r>
              <a:rPr lang="zh-CN" altLang="en-US" smtClean="0"/>
              <a:t>标志给</a:t>
            </a:r>
            <a:r>
              <a:rPr lang="en-US" altLang="zh-CN" smtClean="0"/>
              <a:t>A</a:t>
            </a:r>
            <a:r>
              <a:rPr lang="zh-CN" altLang="en-US" smtClean="0"/>
              <a:t>，但是当</a:t>
            </a:r>
            <a:r>
              <a:rPr lang="en-US" altLang="zh-CN" smtClean="0"/>
              <a:t>A</a:t>
            </a:r>
            <a:r>
              <a:rPr lang="zh-CN" altLang="en-US" smtClean="0"/>
              <a:t>收到后，并不会把</a:t>
            </a:r>
            <a:r>
              <a:rPr lang="en-US" altLang="zh-CN" smtClean="0"/>
              <a:t>SYN+ACK</a:t>
            </a:r>
            <a:r>
              <a:rPr lang="zh-CN" altLang="en-US" smtClean="0"/>
              <a:t>发送到我们的主机上，而是发送到真正的</a:t>
            </a:r>
            <a:r>
              <a:rPr lang="en-US" altLang="zh-CN" smtClean="0"/>
              <a:t>B</a:t>
            </a:r>
            <a:r>
              <a:rPr lang="zh-CN" altLang="en-US" smtClean="0"/>
              <a:t>上去，这时</a:t>
            </a:r>
            <a:r>
              <a:rPr lang="en-US" altLang="zh-CN" smtClean="0"/>
              <a:t>IP</a:t>
            </a:r>
            <a:r>
              <a:rPr lang="zh-CN" altLang="en-US" smtClean="0"/>
              <a:t>欺骗就失败了，因为</a:t>
            </a:r>
            <a:r>
              <a:rPr lang="en-US" altLang="zh-CN" smtClean="0"/>
              <a:t>B</a:t>
            </a:r>
            <a:r>
              <a:rPr lang="zh-CN" altLang="en-US" smtClean="0"/>
              <a:t>根本没发送发</a:t>
            </a:r>
            <a:r>
              <a:rPr lang="en-US" altLang="zh-CN" smtClean="0"/>
              <a:t>SYN</a:t>
            </a:r>
            <a:r>
              <a:rPr lang="zh-CN" altLang="en-US" smtClean="0"/>
              <a:t>请求。所以如果要冒充</a:t>
            </a:r>
            <a:r>
              <a:rPr lang="en-US" altLang="zh-CN" smtClean="0"/>
              <a:t>B</a:t>
            </a:r>
            <a:r>
              <a:rPr lang="zh-CN" altLang="en-US" smtClean="0"/>
              <a:t>，首先要让</a:t>
            </a:r>
            <a:r>
              <a:rPr lang="en-US" altLang="zh-CN" smtClean="0"/>
              <a:t>B</a:t>
            </a:r>
            <a:r>
              <a:rPr lang="zh-CN" altLang="en-US" smtClean="0"/>
              <a:t>失去工作能力，也就是所谓的拒绝服务攻击，设法让让</a:t>
            </a:r>
            <a:r>
              <a:rPr lang="en-US" altLang="zh-CN" smtClean="0"/>
              <a:t>B</a:t>
            </a:r>
            <a:r>
              <a:rPr lang="zh-CN" altLang="en-US" smtClean="0"/>
              <a:t>瘫痪。</a:t>
            </a:r>
          </a:p>
          <a:p>
            <a:endParaRPr lang="zh-CN" altLang="en-US" smtClean="0"/>
          </a:p>
        </p:txBody>
      </p:sp>
      <p:sp>
        <p:nvSpPr>
          <p:cNvPr id="3" name="标题 2"/>
          <p:cNvSpPr>
            <a:spLocks noGrp="1"/>
          </p:cNvSpPr>
          <p:nvPr>
            <p:ph type="title"/>
          </p:nvPr>
        </p:nvSpPr>
        <p:spPr/>
        <p:txBody>
          <a:bodyPr/>
          <a:lstStyle/>
          <a:p>
            <a:pPr fontAlgn="auto">
              <a:spcAft>
                <a:spcPts val="0"/>
              </a:spcAft>
              <a:defRPr/>
            </a:pPr>
            <a:r>
              <a:rPr lang="zh-CN" altLang="en-US" dirty="0" smtClean="0"/>
              <a:t> </a:t>
            </a:r>
            <a:r>
              <a:rPr lang="en-US" dirty="0" smtClean="0"/>
              <a:t>IP</a:t>
            </a:r>
            <a:r>
              <a:rPr lang="zh-CN" altLang="en-US" dirty="0" smtClean="0"/>
              <a:t>欺骗攻击</a:t>
            </a:r>
            <a:endParaRPr lang="zh-CN" altLang="en-US" dirty="0"/>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20000"/>
          </a:bodyPr>
          <a:lstStyle/>
          <a:p>
            <a:pPr marL="365760" indent="-256032" fontAlgn="auto">
              <a:spcAft>
                <a:spcPts val="0"/>
              </a:spcAft>
              <a:buFont typeface="Wingdings 3"/>
              <a:buChar char=""/>
              <a:defRPr/>
            </a:pPr>
            <a:r>
              <a:rPr lang="zh-CN" altLang="en-US" dirty="0" smtClean="0"/>
              <a:t>   最难的就是要对</a:t>
            </a:r>
            <a:r>
              <a:rPr lang="en-US" dirty="0" smtClean="0"/>
              <a:t>A</a:t>
            </a:r>
            <a:r>
              <a:rPr lang="zh-CN" altLang="en-US" dirty="0" smtClean="0"/>
              <a:t>进行攻击，必须知道</a:t>
            </a:r>
            <a:r>
              <a:rPr lang="en-US" dirty="0" smtClean="0"/>
              <a:t>A</a:t>
            </a:r>
            <a:r>
              <a:rPr lang="zh-CN" altLang="en-US" dirty="0" smtClean="0"/>
              <a:t>使用的</a:t>
            </a:r>
            <a:r>
              <a:rPr lang="en-US" dirty="0" smtClean="0"/>
              <a:t>ISN</a:t>
            </a:r>
            <a:r>
              <a:rPr lang="zh-CN" altLang="en-US" dirty="0" smtClean="0"/>
              <a:t>。</a:t>
            </a:r>
            <a:r>
              <a:rPr lang="en-US" dirty="0" smtClean="0"/>
              <a:t>TCP</a:t>
            </a:r>
            <a:r>
              <a:rPr lang="zh-CN" altLang="en-US" dirty="0" smtClean="0"/>
              <a:t>使用的</a:t>
            </a:r>
            <a:r>
              <a:rPr lang="en-US" dirty="0" smtClean="0"/>
              <a:t>ISN</a:t>
            </a:r>
            <a:r>
              <a:rPr lang="zh-CN" altLang="en-US" dirty="0" smtClean="0"/>
              <a:t>是一个</a:t>
            </a:r>
            <a:r>
              <a:rPr lang="en-US" dirty="0" smtClean="0"/>
              <a:t>32</a:t>
            </a:r>
            <a:r>
              <a:rPr lang="zh-CN" altLang="en-US" dirty="0" smtClean="0"/>
              <a:t>位的计数器，从</a:t>
            </a:r>
            <a:r>
              <a:rPr lang="en-US" dirty="0" smtClean="0"/>
              <a:t>0</a:t>
            </a:r>
            <a:r>
              <a:rPr lang="zh-CN" altLang="en-US" dirty="0" smtClean="0"/>
              <a:t>到</a:t>
            </a:r>
            <a:r>
              <a:rPr lang="en-US" dirty="0" smtClean="0"/>
              <a:t>4,294,967,295</a:t>
            </a:r>
            <a:r>
              <a:rPr lang="zh-CN" altLang="en-US" dirty="0" smtClean="0"/>
              <a:t>。</a:t>
            </a:r>
            <a:r>
              <a:rPr lang="en-US" dirty="0" smtClean="0"/>
              <a:t>TCP</a:t>
            </a:r>
            <a:r>
              <a:rPr lang="zh-CN" altLang="en-US" dirty="0" smtClean="0"/>
              <a:t>为每一个连接选择一个初始序列号</a:t>
            </a:r>
            <a:r>
              <a:rPr lang="en-US" dirty="0" smtClean="0"/>
              <a:t>ISN</a:t>
            </a:r>
            <a:r>
              <a:rPr lang="zh-CN" altLang="en-US" dirty="0" smtClean="0"/>
              <a:t>，为了防止因为延迟、重传等扰乱三次握手，</a:t>
            </a:r>
            <a:r>
              <a:rPr lang="en-US" dirty="0" smtClean="0"/>
              <a:t>ISN</a:t>
            </a:r>
            <a:r>
              <a:rPr lang="zh-CN" altLang="en-US" dirty="0" smtClean="0"/>
              <a:t>不能随便选取，不同的系统有着不同的算法。</a:t>
            </a:r>
            <a:r>
              <a:rPr lang="en-US" dirty="0" smtClean="0"/>
              <a:t>ISN</a:t>
            </a:r>
            <a:r>
              <a:rPr lang="zh-CN" altLang="en-US" dirty="0" smtClean="0"/>
              <a:t>约每秒增加</a:t>
            </a:r>
            <a:r>
              <a:rPr lang="en-US" dirty="0" smtClean="0"/>
              <a:t>128 000</a:t>
            </a:r>
            <a:r>
              <a:rPr lang="zh-CN" altLang="en-US" dirty="0" smtClean="0"/>
              <a:t>，如果有连接出现，每次连接将把计数器的数值增加</a:t>
            </a:r>
            <a:r>
              <a:rPr lang="en-US" dirty="0" smtClean="0"/>
              <a:t>64,000</a:t>
            </a:r>
            <a:r>
              <a:rPr lang="zh-CN" altLang="en-US" dirty="0" smtClean="0"/>
              <a:t>。</a:t>
            </a:r>
            <a:endParaRPr lang="en-US" altLang="zh-CN" dirty="0" smtClean="0"/>
          </a:p>
          <a:p>
            <a:pPr marL="365760" indent="-256032" fontAlgn="auto">
              <a:spcAft>
                <a:spcPts val="0"/>
              </a:spcAft>
              <a:buFont typeface="Wingdings 3"/>
              <a:buChar char=""/>
              <a:defRPr/>
            </a:pPr>
            <a:r>
              <a:rPr lang="zh-CN" altLang="en-US" dirty="0" smtClean="0"/>
              <a:t>   预测出攻击目标的序例号非常困难，而且各个系统也不想同。如果开始了一个合法连接，并观察到一个</a:t>
            </a:r>
            <a:r>
              <a:rPr lang="en-US" dirty="0" smtClean="0"/>
              <a:t>ISN</a:t>
            </a:r>
            <a:r>
              <a:rPr lang="zh-CN" altLang="en-US" dirty="0" smtClean="0"/>
              <a:t>正在使用，便可以进行预测，而且这样做有很高的可信度。现在我们假设黑客已经使用某种方法，能预测出</a:t>
            </a:r>
            <a:r>
              <a:rPr lang="en-US" dirty="0" smtClean="0"/>
              <a:t>ISN</a:t>
            </a:r>
            <a:r>
              <a:rPr lang="zh-CN" altLang="en-US" dirty="0" smtClean="0"/>
              <a:t>。在这种情况下，他就可以将</a:t>
            </a:r>
            <a:r>
              <a:rPr lang="en-US" dirty="0" smtClean="0"/>
              <a:t>ACK</a:t>
            </a:r>
            <a:r>
              <a:rPr lang="zh-CN" altLang="en-US" dirty="0" smtClean="0"/>
              <a:t>序便号送给</a:t>
            </a:r>
            <a:r>
              <a:rPr lang="en-US" dirty="0" smtClean="0"/>
              <a:t>A</a:t>
            </a:r>
            <a:r>
              <a:rPr lang="zh-CN" altLang="en-US" dirty="0" smtClean="0"/>
              <a:t>，这时连接就建立了。</a:t>
            </a:r>
          </a:p>
          <a:p>
            <a:pPr marL="365760" indent="-256032" fontAlgn="auto">
              <a:spcAft>
                <a:spcPts val="0"/>
              </a:spcAft>
              <a:buFont typeface="Wingdings 3"/>
              <a:buChar char=""/>
              <a:defRPr/>
            </a:pPr>
            <a:endParaRPr lang="zh-CN" altLang="en-US" dirty="0"/>
          </a:p>
        </p:txBody>
      </p:sp>
      <p:sp>
        <p:nvSpPr>
          <p:cNvPr id="3" name="标题 2"/>
          <p:cNvSpPr>
            <a:spLocks noGrp="1"/>
          </p:cNvSpPr>
          <p:nvPr>
            <p:ph type="title"/>
          </p:nvPr>
        </p:nvSpPr>
        <p:spPr/>
        <p:txBody>
          <a:bodyPr/>
          <a:lstStyle/>
          <a:p>
            <a:pPr fontAlgn="auto">
              <a:spcAft>
                <a:spcPts val="0"/>
              </a:spcAft>
              <a:defRPr/>
            </a:pPr>
            <a:r>
              <a:rPr lang="zh-CN" altLang="en-US" dirty="0" smtClean="0"/>
              <a:t> </a:t>
            </a:r>
            <a:r>
              <a:rPr lang="en-US" dirty="0" smtClean="0"/>
              <a:t>IP</a:t>
            </a:r>
            <a:r>
              <a:rPr lang="zh-CN" altLang="en-US" dirty="0" smtClean="0"/>
              <a:t>欺骗攻击</a:t>
            </a:r>
            <a:endParaRPr lang="zh-CN" altLang="en-US" dirty="0"/>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内容占位符 1"/>
          <p:cNvSpPr>
            <a:spLocks noGrp="1"/>
          </p:cNvSpPr>
          <p:nvPr>
            <p:ph idx="1"/>
          </p:nvPr>
        </p:nvSpPr>
        <p:spPr/>
        <p:txBody>
          <a:bodyPr/>
          <a:lstStyle/>
          <a:p>
            <a:r>
              <a:rPr lang="en-US" altLang="zh-CN" smtClean="0"/>
              <a:t>1</a:t>
            </a:r>
            <a:r>
              <a:rPr lang="zh-CN" altLang="en-US" smtClean="0"/>
              <a:t>．使被信任主机失去工作能力</a:t>
            </a:r>
          </a:p>
          <a:p>
            <a:r>
              <a:rPr lang="zh-CN" altLang="en-US" smtClean="0"/>
              <a:t>为了伪装成被信任主机而不露陷，需要使其完全失去工作能力。由于攻击者将要代替真正的被信任主机，他必须确保真正的被信任主机不能收到任何有效的网络数据，否则将会被揭穿。有许多方法可以达到这个目的（如</a:t>
            </a:r>
            <a:r>
              <a:rPr lang="en-US" altLang="zh-CN" smtClean="0"/>
              <a:t>SYN</a:t>
            </a:r>
            <a:r>
              <a:rPr lang="zh-CN" altLang="en-US" smtClean="0"/>
              <a:t>洪水攻击、</a:t>
            </a:r>
            <a:r>
              <a:rPr lang="en-US" altLang="zh-CN" smtClean="0"/>
              <a:t>TTN</a:t>
            </a:r>
            <a:r>
              <a:rPr lang="zh-CN" altLang="en-US" smtClean="0"/>
              <a:t>、</a:t>
            </a:r>
            <a:r>
              <a:rPr lang="en-US" altLang="zh-CN" smtClean="0"/>
              <a:t>Land</a:t>
            </a:r>
            <a:r>
              <a:rPr lang="zh-CN" altLang="en-US" smtClean="0"/>
              <a:t>等攻击）。现假设你已经使用某种方法使得被信任的主机完全失去了工作能力。</a:t>
            </a:r>
          </a:p>
          <a:p>
            <a:endParaRPr lang="zh-CN" altLang="en-US" smtClean="0"/>
          </a:p>
        </p:txBody>
      </p:sp>
      <p:sp>
        <p:nvSpPr>
          <p:cNvPr id="3" name="标题 2"/>
          <p:cNvSpPr>
            <a:spLocks noGrp="1"/>
          </p:cNvSpPr>
          <p:nvPr>
            <p:ph type="title"/>
          </p:nvPr>
        </p:nvSpPr>
        <p:spPr/>
        <p:txBody>
          <a:bodyPr>
            <a:normAutofit fontScale="90000"/>
          </a:bodyPr>
          <a:lstStyle/>
          <a:p>
            <a:pPr fontAlgn="auto">
              <a:spcAft>
                <a:spcPts val="0"/>
              </a:spcAft>
              <a:defRPr/>
            </a:pPr>
            <a:r>
              <a:rPr lang="en-US" dirty="0" smtClean="0"/>
              <a:t>IP</a:t>
            </a:r>
            <a:r>
              <a:rPr lang="zh-CN" altLang="en-US" dirty="0" smtClean="0"/>
              <a:t>欺骗攻击的步骤</a:t>
            </a:r>
            <a:br>
              <a:rPr lang="zh-CN" altLang="en-US" dirty="0" smtClean="0"/>
            </a:br>
            <a:endParaRPr lang="zh-CN" altLang="en-US" dirty="0"/>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a:bodyPr>
          <a:lstStyle/>
          <a:p>
            <a:pPr marL="365760" indent="-256032" fontAlgn="auto">
              <a:spcAft>
                <a:spcPts val="0"/>
              </a:spcAft>
              <a:buFont typeface="Wingdings 3"/>
              <a:buChar char=""/>
              <a:defRPr/>
            </a:pPr>
            <a:r>
              <a:rPr lang="en-US" dirty="0" smtClean="0"/>
              <a:t>2</a:t>
            </a:r>
            <a:r>
              <a:rPr lang="zh-CN" altLang="en-US" dirty="0" smtClean="0"/>
              <a:t>．序例号取样和猜测</a:t>
            </a:r>
          </a:p>
          <a:p>
            <a:pPr marL="365760" indent="-256032" fontAlgn="auto">
              <a:spcAft>
                <a:spcPts val="0"/>
              </a:spcAft>
              <a:buFont typeface="Wingdings 3"/>
              <a:buChar char=""/>
              <a:defRPr/>
            </a:pPr>
            <a:r>
              <a:rPr lang="zh-CN" altLang="en-US" dirty="0" smtClean="0"/>
              <a:t>前面讲到了，对目标主机进行攻击，必须知道目标主机的数据包序例号。通常是如何进行预测的呢？往往先与被攻击主机的一个端口（如：</a:t>
            </a:r>
            <a:r>
              <a:rPr lang="en-US" dirty="0" smtClean="0"/>
              <a:t>25</a:t>
            </a:r>
            <a:r>
              <a:rPr lang="zh-CN" altLang="en-US" dirty="0" smtClean="0"/>
              <a:t>）建立起正常连接。通常，这个过程被重复</a:t>
            </a:r>
            <a:r>
              <a:rPr lang="en-US" dirty="0" smtClean="0"/>
              <a:t>N</a:t>
            </a:r>
            <a:r>
              <a:rPr lang="zh-CN" altLang="en-US" dirty="0" smtClean="0"/>
              <a:t>次，并将目标主机最后所发送的</a:t>
            </a:r>
            <a:r>
              <a:rPr lang="en-US" dirty="0" smtClean="0"/>
              <a:t>ISN</a:t>
            </a:r>
            <a:r>
              <a:rPr lang="zh-CN" altLang="en-US" dirty="0" smtClean="0"/>
              <a:t>存储起来。然后还需要进行估计他的主机与被信任主机之间的往返时间，这个时间是通过多次统计平均计算出来的。一旦估计出</a:t>
            </a:r>
            <a:r>
              <a:rPr lang="en-US" dirty="0" smtClean="0"/>
              <a:t>ISN</a:t>
            </a:r>
            <a:r>
              <a:rPr lang="zh-CN" altLang="en-US" dirty="0" smtClean="0"/>
              <a:t>的大小，就开始着手进行攻击，当然你的虚假</a:t>
            </a:r>
            <a:r>
              <a:rPr lang="en-US" dirty="0" smtClean="0"/>
              <a:t>TCP</a:t>
            </a:r>
            <a:r>
              <a:rPr lang="zh-CN" altLang="en-US" dirty="0" smtClean="0"/>
              <a:t>数据包进入目标主机时，如果刚才估计的序例号是准确的，进入的数据将被放置在目标机的缓冲区中。</a:t>
            </a:r>
            <a:endParaRPr lang="zh-CN" altLang="en-US" dirty="0"/>
          </a:p>
        </p:txBody>
      </p:sp>
      <p:sp>
        <p:nvSpPr>
          <p:cNvPr id="3" name="标题 2"/>
          <p:cNvSpPr>
            <a:spLocks noGrp="1"/>
          </p:cNvSpPr>
          <p:nvPr>
            <p:ph type="title"/>
          </p:nvPr>
        </p:nvSpPr>
        <p:spPr/>
        <p:txBody>
          <a:bodyPr/>
          <a:lstStyle/>
          <a:p>
            <a:pPr fontAlgn="auto">
              <a:spcAft>
                <a:spcPts val="0"/>
              </a:spcAft>
              <a:defRPr/>
            </a:pPr>
            <a:r>
              <a:rPr lang="en-US" dirty="0" smtClean="0"/>
              <a:t>IP</a:t>
            </a:r>
            <a:r>
              <a:rPr lang="zh-CN" altLang="en-US" dirty="0" smtClean="0"/>
              <a:t>欺骗攻击的步骤</a:t>
            </a:r>
            <a:endParaRPr lang="zh-CN" altLang="en-US" dirty="0"/>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10000"/>
          </a:bodyPr>
          <a:lstStyle/>
          <a:p>
            <a:pPr marL="365760" indent="-256032" fontAlgn="auto">
              <a:spcAft>
                <a:spcPts val="0"/>
              </a:spcAft>
              <a:buFont typeface="Wingdings 3"/>
              <a:buChar char=""/>
              <a:defRPr/>
            </a:pPr>
            <a:r>
              <a:rPr lang="en-US" dirty="0" smtClean="0"/>
              <a:t>3</a:t>
            </a:r>
            <a:r>
              <a:rPr lang="zh-CN" altLang="en-US" dirty="0" smtClean="0"/>
              <a:t>．</a:t>
            </a:r>
            <a:r>
              <a:rPr lang="en-US" dirty="0" smtClean="0"/>
              <a:t>IP</a:t>
            </a:r>
            <a:r>
              <a:rPr lang="zh-CN" altLang="en-US" dirty="0" smtClean="0"/>
              <a:t>攻击的整个步骤</a:t>
            </a:r>
          </a:p>
          <a:p>
            <a:pPr marL="365760" indent="-256032" fontAlgn="auto">
              <a:spcAft>
                <a:spcPts val="0"/>
              </a:spcAft>
              <a:buFont typeface="Wingdings 3"/>
              <a:buChar char=""/>
              <a:defRPr/>
            </a:pPr>
            <a:r>
              <a:rPr lang="zh-CN" altLang="en-US" dirty="0" smtClean="0"/>
              <a:t>（</a:t>
            </a:r>
            <a:r>
              <a:rPr lang="en-US" dirty="0" smtClean="0"/>
              <a:t>1</a:t>
            </a:r>
            <a:r>
              <a:rPr lang="zh-CN" altLang="en-US" dirty="0" smtClean="0"/>
              <a:t>）首先使被信任主机的网络暂时瘫痪，以免对攻击造成干扰。</a:t>
            </a:r>
          </a:p>
          <a:p>
            <a:pPr marL="365760" indent="-256032" fontAlgn="auto">
              <a:spcAft>
                <a:spcPts val="0"/>
              </a:spcAft>
              <a:buFont typeface="Wingdings 3"/>
              <a:buChar char=""/>
              <a:defRPr/>
            </a:pPr>
            <a:r>
              <a:rPr lang="zh-CN" altLang="en-US" dirty="0" smtClean="0"/>
              <a:t>（</a:t>
            </a:r>
            <a:r>
              <a:rPr lang="en-US" dirty="0" smtClean="0"/>
              <a:t>2</a:t>
            </a:r>
            <a:r>
              <a:rPr lang="zh-CN" altLang="en-US" dirty="0" smtClean="0"/>
              <a:t>）然后连接到目标机的某个端口来猜测</a:t>
            </a:r>
            <a:r>
              <a:rPr lang="en-US" dirty="0" smtClean="0"/>
              <a:t>ISN</a:t>
            </a:r>
            <a:r>
              <a:rPr lang="zh-CN" altLang="en-US" dirty="0" smtClean="0"/>
              <a:t>基值和增加规律。</a:t>
            </a:r>
          </a:p>
          <a:p>
            <a:pPr marL="365760" indent="-256032" fontAlgn="auto">
              <a:spcAft>
                <a:spcPts val="0"/>
              </a:spcAft>
              <a:buFont typeface="Wingdings 3"/>
              <a:buChar char=""/>
              <a:defRPr/>
            </a:pPr>
            <a:r>
              <a:rPr lang="zh-CN" altLang="en-US" dirty="0" smtClean="0"/>
              <a:t>（</a:t>
            </a:r>
            <a:r>
              <a:rPr lang="en-US" dirty="0" smtClean="0"/>
              <a:t>3</a:t>
            </a:r>
            <a:r>
              <a:rPr lang="zh-CN" altLang="en-US" dirty="0" smtClean="0"/>
              <a:t>）接下来把源址址伪装成被信任主机，发送带有</a:t>
            </a:r>
            <a:r>
              <a:rPr lang="en-US" dirty="0" smtClean="0"/>
              <a:t>SYN</a:t>
            </a:r>
            <a:r>
              <a:rPr lang="zh-CN" altLang="en-US" dirty="0" smtClean="0"/>
              <a:t>标志的数据段请求连接。</a:t>
            </a:r>
          </a:p>
          <a:p>
            <a:pPr marL="365760" indent="-256032" fontAlgn="auto">
              <a:spcAft>
                <a:spcPts val="0"/>
              </a:spcAft>
              <a:buFont typeface="Wingdings 3"/>
              <a:buChar char=""/>
              <a:defRPr/>
            </a:pPr>
            <a:r>
              <a:rPr lang="zh-CN" altLang="en-US" dirty="0" smtClean="0"/>
              <a:t>（</a:t>
            </a:r>
            <a:r>
              <a:rPr lang="en-US" dirty="0" smtClean="0"/>
              <a:t>4</a:t>
            </a:r>
            <a:r>
              <a:rPr lang="zh-CN" altLang="en-US" dirty="0" smtClean="0"/>
              <a:t>）然后等待目标机发送</a:t>
            </a:r>
            <a:r>
              <a:rPr lang="en-US" dirty="0" smtClean="0"/>
              <a:t>SYN+ACK</a:t>
            </a:r>
            <a:r>
              <a:rPr lang="zh-CN" altLang="en-US" dirty="0" smtClean="0"/>
              <a:t>包给已经瘫痪的主机。</a:t>
            </a:r>
          </a:p>
          <a:p>
            <a:pPr marL="365760" indent="-256032" fontAlgn="auto">
              <a:spcAft>
                <a:spcPts val="0"/>
              </a:spcAft>
              <a:buFont typeface="Wingdings 3"/>
              <a:buChar char=""/>
              <a:defRPr/>
            </a:pPr>
            <a:r>
              <a:rPr lang="zh-CN" altLang="en-US" dirty="0" smtClean="0"/>
              <a:t>（</a:t>
            </a:r>
            <a:r>
              <a:rPr lang="en-US" dirty="0" smtClean="0"/>
              <a:t>5</a:t>
            </a:r>
            <a:r>
              <a:rPr lang="zh-CN" altLang="en-US" dirty="0" smtClean="0"/>
              <a:t>）最后再次伪装成被信任主机向目标机发送的</a:t>
            </a:r>
            <a:r>
              <a:rPr lang="en-US" dirty="0" smtClean="0"/>
              <a:t>ACK</a:t>
            </a:r>
            <a:r>
              <a:rPr lang="zh-CN" altLang="en-US" dirty="0" smtClean="0"/>
              <a:t>，此时发送的数据段带有预测的目标机的</a:t>
            </a:r>
            <a:r>
              <a:rPr lang="en-US" dirty="0" smtClean="0"/>
              <a:t>ISN+1</a:t>
            </a:r>
            <a:r>
              <a:rPr lang="zh-CN" altLang="en-US" dirty="0" smtClean="0"/>
              <a:t>。</a:t>
            </a:r>
          </a:p>
          <a:p>
            <a:pPr marL="365760" indent="-256032" fontAlgn="auto">
              <a:spcAft>
                <a:spcPts val="0"/>
              </a:spcAft>
              <a:buFont typeface="Wingdings 3"/>
              <a:buChar char=""/>
              <a:defRPr/>
            </a:pPr>
            <a:r>
              <a:rPr lang="zh-CN" altLang="en-US" dirty="0" smtClean="0"/>
              <a:t>（</a:t>
            </a:r>
            <a:r>
              <a:rPr lang="en-US" dirty="0" smtClean="0"/>
              <a:t>6</a:t>
            </a:r>
            <a:r>
              <a:rPr lang="zh-CN" altLang="en-US" dirty="0" smtClean="0"/>
              <a:t>）连接建立，发送命令请求。</a:t>
            </a:r>
          </a:p>
          <a:p>
            <a:pPr marL="365760" indent="-256032" fontAlgn="auto">
              <a:spcAft>
                <a:spcPts val="0"/>
              </a:spcAft>
              <a:buFont typeface="Wingdings 3"/>
              <a:buChar char=""/>
              <a:defRPr/>
            </a:pPr>
            <a:endParaRPr lang="zh-CN" altLang="en-US" dirty="0"/>
          </a:p>
        </p:txBody>
      </p:sp>
      <p:sp>
        <p:nvSpPr>
          <p:cNvPr id="3" name="标题 2"/>
          <p:cNvSpPr>
            <a:spLocks noGrp="1"/>
          </p:cNvSpPr>
          <p:nvPr>
            <p:ph type="title"/>
          </p:nvPr>
        </p:nvSpPr>
        <p:spPr/>
        <p:txBody>
          <a:bodyPr/>
          <a:lstStyle/>
          <a:p>
            <a:pPr fontAlgn="auto">
              <a:spcAft>
                <a:spcPts val="0"/>
              </a:spcAft>
              <a:defRPr/>
            </a:pPr>
            <a:r>
              <a:rPr lang="en-US" dirty="0" smtClean="0"/>
              <a:t>IP</a:t>
            </a:r>
            <a:r>
              <a:rPr lang="zh-CN" altLang="en-US" dirty="0" smtClean="0"/>
              <a:t>欺骗攻击的步骤</a:t>
            </a:r>
            <a:endParaRPr lang="zh-CN" altLang="en-US"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聚合">
  <a:themeElements>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聚合">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聚合">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Override1.xml><?xml version="1.0" encoding="utf-8"?>
<a:themeOverride xmlns:a="http://schemas.openxmlformats.org/drawingml/2006/main">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2.xml><?xml version="1.0" encoding="utf-8"?>
<a:themeOverride xmlns:a="http://schemas.openxmlformats.org/drawingml/2006/main">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3.xml><?xml version="1.0" encoding="utf-8"?>
<a:themeOverride xmlns:a="http://schemas.openxmlformats.org/drawingml/2006/main">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4.xml><?xml version="1.0" encoding="utf-8"?>
<a:themeOverride xmlns:a="http://schemas.openxmlformats.org/drawingml/2006/main">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docProps/app.xml><?xml version="1.0" encoding="utf-8"?>
<Properties xmlns="http://schemas.openxmlformats.org/officeDocument/2006/extended-properties" xmlns:vt="http://schemas.openxmlformats.org/officeDocument/2006/docPropsVTypes">
  <Template>Concourse</Template>
  <TotalTime>236</TotalTime>
  <Words>19200</Words>
  <Application>Microsoft Office PowerPoint</Application>
  <PresentationFormat>全屏显示(4:3)</PresentationFormat>
  <Paragraphs>353</Paragraphs>
  <Slides>136</Slides>
  <Notes>0</Notes>
  <HiddenSlides>0</HiddenSlides>
  <MMClips>0</MMClips>
  <ScaleCrop>false</ScaleCrop>
  <HeadingPairs>
    <vt:vector size="6" baseType="variant">
      <vt:variant>
        <vt:lpstr>已用的字体</vt:lpstr>
      </vt:variant>
      <vt:variant>
        <vt:i4>8</vt:i4>
      </vt:variant>
      <vt:variant>
        <vt:lpstr>演示文稿设计模板</vt:lpstr>
      </vt:variant>
      <vt:variant>
        <vt:i4>8</vt:i4>
      </vt:variant>
      <vt:variant>
        <vt:lpstr>幻灯片标题</vt:lpstr>
      </vt:variant>
      <vt:variant>
        <vt:i4>136</vt:i4>
      </vt:variant>
    </vt:vector>
  </HeadingPairs>
  <TitlesOfParts>
    <vt:vector size="152" baseType="lpstr">
      <vt:lpstr>Lucida Sans Unicode</vt:lpstr>
      <vt:lpstr>黑体</vt:lpstr>
      <vt:lpstr>Arial</vt:lpstr>
      <vt:lpstr>Wingdings 3</vt:lpstr>
      <vt:lpstr>Verdana</vt:lpstr>
      <vt:lpstr>Wingdings 2</vt:lpstr>
      <vt:lpstr>Calibri</vt:lpstr>
      <vt:lpstr>宋体</vt:lpstr>
      <vt:lpstr>聚合</vt:lpstr>
      <vt:lpstr>聚合</vt:lpstr>
      <vt:lpstr>聚合</vt:lpstr>
      <vt:lpstr>聚合</vt:lpstr>
      <vt:lpstr>聚合</vt:lpstr>
      <vt:lpstr>聚合</vt:lpstr>
      <vt:lpstr>聚合</vt:lpstr>
      <vt:lpstr>聚合</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lpstr>幻灯片 85</vt:lpstr>
      <vt:lpstr>幻灯片 86</vt:lpstr>
      <vt:lpstr>幻灯片 87</vt:lpstr>
      <vt:lpstr>幻灯片 88</vt:lpstr>
      <vt:lpstr>幻灯片 89</vt:lpstr>
      <vt:lpstr>幻灯片 90</vt:lpstr>
      <vt:lpstr>幻灯片 91</vt:lpstr>
      <vt:lpstr>幻灯片 92</vt:lpstr>
      <vt:lpstr>幻灯片 93</vt:lpstr>
      <vt:lpstr>幻灯片 94</vt:lpstr>
      <vt:lpstr>幻灯片 95</vt:lpstr>
      <vt:lpstr>幻灯片 96</vt:lpstr>
      <vt:lpstr>幻灯片 97</vt:lpstr>
      <vt:lpstr>幻灯片 98</vt:lpstr>
      <vt:lpstr>幻灯片 99</vt:lpstr>
      <vt:lpstr>幻灯片 100</vt:lpstr>
      <vt:lpstr>幻灯片 101</vt:lpstr>
      <vt:lpstr>幻灯片 102</vt:lpstr>
      <vt:lpstr>幻灯片 103</vt:lpstr>
      <vt:lpstr>幻灯片 104</vt:lpstr>
      <vt:lpstr>幻灯片 105</vt:lpstr>
      <vt:lpstr>幻灯片 106</vt:lpstr>
      <vt:lpstr>幻灯片 107</vt:lpstr>
      <vt:lpstr>幻灯片 108</vt:lpstr>
      <vt:lpstr>幻灯片 109</vt:lpstr>
      <vt:lpstr>幻灯片 110</vt:lpstr>
      <vt:lpstr>幻灯片 111</vt:lpstr>
      <vt:lpstr>幻灯片 112</vt:lpstr>
      <vt:lpstr>幻灯片 113</vt:lpstr>
      <vt:lpstr>幻灯片 114</vt:lpstr>
      <vt:lpstr>幻灯片 115</vt:lpstr>
      <vt:lpstr>幻灯片 116</vt:lpstr>
      <vt:lpstr>幻灯片 117</vt:lpstr>
      <vt:lpstr>幻灯片 118</vt:lpstr>
      <vt:lpstr>幻灯片 119</vt:lpstr>
      <vt:lpstr>幻灯片 120</vt:lpstr>
      <vt:lpstr>幻灯片 121</vt:lpstr>
      <vt:lpstr>幻灯片 122</vt:lpstr>
      <vt:lpstr>幻灯片 123</vt:lpstr>
      <vt:lpstr>幻灯片 124</vt:lpstr>
      <vt:lpstr>幻灯片 125</vt:lpstr>
      <vt:lpstr>幻灯片 126</vt:lpstr>
      <vt:lpstr>幻灯片 127</vt:lpstr>
      <vt:lpstr>幻灯片 128</vt:lpstr>
      <vt:lpstr>幻灯片 129</vt:lpstr>
      <vt:lpstr>幻灯片 130</vt:lpstr>
      <vt:lpstr>幻灯片 131</vt:lpstr>
      <vt:lpstr>幻灯片 132</vt:lpstr>
      <vt:lpstr>幻灯片 133</vt:lpstr>
      <vt:lpstr>幻灯片 134</vt:lpstr>
      <vt:lpstr>幻灯片 135</vt:lpstr>
      <vt:lpstr>幻灯片 136</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第4章  网络入侵与攻击技术 </dc:title>
  <dc:creator>Administrator</dc:creator>
  <cp:lastModifiedBy>MS USER</cp:lastModifiedBy>
  <cp:revision>63</cp:revision>
  <dcterms:created xsi:type="dcterms:W3CDTF">2009-08-14T07:33:26Z</dcterms:created>
  <dcterms:modified xsi:type="dcterms:W3CDTF">2010-05-26T02:40:28Z</dcterms:modified>
</cp:coreProperties>
</file>