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3"/>
  </p:handoutMasterIdLst>
  <p:sldIdLst>
    <p:sldId id="256" r:id="rId2"/>
    <p:sldId id="277" r:id="rId3"/>
    <p:sldId id="259" r:id="rId4"/>
    <p:sldId id="260" r:id="rId5"/>
    <p:sldId id="286" r:id="rId6"/>
    <p:sldId id="262" r:id="rId7"/>
    <p:sldId id="263" r:id="rId8"/>
    <p:sldId id="264" r:id="rId9"/>
    <p:sldId id="265" r:id="rId10"/>
    <p:sldId id="278" r:id="rId11"/>
    <p:sldId id="283" r:id="rId12"/>
    <p:sldId id="279" r:id="rId13"/>
    <p:sldId id="284" r:id="rId14"/>
    <p:sldId id="280" r:id="rId15"/>
    <p:sldId id="281" r:id="rId16"/>
    <p:sldId id="272" r:id="rId17"/>
    <p:sldId id="273" r:id="rId18"/>
    <p:sldId id="282" r:id="rId19"/>
    <p:sldId id="285" r:id="rId20"/>
    <p:sldId id="276" r:id="rId21"/>
    <p:sldId id="287" r:id="rId22"/>
  </p:sldIdLst>
  <p:sldSz cx="9144000" cy="6858000" type="screen4x3"/>
  <p:notesSz cx="7102475" cy="8991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A5C866"/>
    <a:srgbClr val="467CE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4301" autoAdjust="0"/>
    <p:restoredTop sz="98966" autoAdjust="0"/>
  </p:normalViewPr>
  <p:slideViewPr>
    <p:cSldViewPr>
      <p:cViewPr varScale="1">
        <p:scale>
          <a:sx n="63" d="100"/>
          <a:sy n="63" d="100"/>
        </p:scale>
        <p:origin x="-46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36"/>
  <c:chart>
    <c:title>
      <c:tx>
        <c:rich>
          <a:bodyPr/>
          <a:lstStyle/>
          <a:p>
            <a:pPr>
              <a:defRPr/>
            </a:pPr>
            <a:r>
              <a:rPr lang="zh-CN" altLang="en-US" dirty="0" smtClean="0"/>
              <a:t>数据对比图</a:t>
            </a:r>
            <a:endParaRPr lang="zh-CN" altLang="en-US" dirty="0"/>
          </a:p>
        </c:rich>
      </c:tx>
      <c:layout/>
    </c:title>
    <c:plotArea>
      <c:layout/>
      <c:line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亚洲</c:v>
                </c:pt>
              </c:strCache>
            </c:strRef>
          </c:tx>
          <c:dLbls>
            <c:dLblPos val="t"/>
            <c:showVal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美洲</c:v>
                </c:pt>
              </c:strCache>
            </c:strRef>
          </c:tx>
          <c:dLbls>
            <c:dLblPos val="t"/>
            <c:showVal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欧洲</c:v>
                </c:pt>
              </c:strCache>
            </c:strRef>
          </c:tx>
          <c:dLbls>
            <c:dLblPos val="t"/>
            <c:showVal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3.4</c:v>
                </c:pt>
                <c:pt idx="1">
                  <c:v>3.4</c:v>
                </c:pt>
                <c:pt idx="2">
                  <c:v>0.8</c:v>
                </c:pt>
                <c:pt idx="3">
                  <c:v>1.8</c:v>
                </c:pt>
              </c:numCache>
            </c:numRef>
          </c:val>
        </c:ser>
        <c:dLbls>
          <c:showVal val="1"/>
        </c:dLbls>
        <c:marker val="1"/>
        <c:axId val="152017152"/>
        <c:axId val="152031232"/>
      </c:lineChart>
      <c:catAx>
        <c:axId val="152017152"/>
        <c:scaling>
          <c:orientation val="minMax"/>
        </c:scaling>
        <c:axPos val="b"/>
        <c:majorTickMark val="none"/>
        <c:tickLblPos val="nextTo"/>
        <c:crossAx val="152031232"/>
        <c:crosses val="autoZero"/>
        <c:auto val="1"/>
        <c:lblAlgn val="ctr"/>
        <c:lblOffset val="100"/>
      </c:catAx>
      <c:valAx>
        <c:axId val="152031232"/>
        <c:scaling>
          <c:orientation val="minMax"/>
        </c:scaling>
        <c:axPos val="l"/>
        <c:majorGridlines/>
        <c:title>
          <c:layout/>
        </c:title>
        <c:numFmt formatCode="General" sourceLinked="1"/>
        <c:majorTickMark val="none"/>
        <c:tickLblPos val="nextTo"/>
        <c:crossAx val="15201715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942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942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E6D5622-65EA-490C-B1E4-B5CEEFC5FA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0" y="2420938"/>
          <a:ext cx="9144000" cy="3529012"/>
        </p:xfrm>
        <a:graphic>
          <a:graphicData uri="http://schemas.openxmlformats.org/presentationml/2006/ole">
            <p:oleObj spid="_x0000_s3089" name="Image" r:id="rId3" imgW="10438095" imgH="5980952" progId="">
              <p:embed/>
            </p:oleObj>
          </a:graphicData>
        </a:graphic>
      </p:graphicFrame>
      <p:sp>
        <p:nvSpPr>
          <p:cNvPr id="3090" name="Rectangle 18"/>
          <p:cNvSpPr>
            <a:spLocks noChangeArrowheads="1"/>
          </p:cNvSpPr>
          <p:nvPr/>
        </p:nvSpPr>
        <p:spPr bwMode="gray">
          <a:xfrm>
            <a:off x="0" y="2420938"/>
            <a:ext cx="9144000" cy="7302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4902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white">
          <a:xfrm>
            <a:off x="0" y="6021388"/>
            <a:ext cx="9144000" cy="83661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681038" y="6157913"/>
            <a:ext cx="77724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3092" name="Rectangle 20"/>
          <p:cNvSpPr>
            <a:spLocks noGrp="1" noChangeArrowheads="1"/>
          </p:cNvSpPr>
          <p:nvPr>
            <p:ph type="ctrTitle" sz="quarter"/>
          </p:nvPr>
        </p:nvSpPr>
        <p:spPr bwMode="black">
          <a:xfrm>
            <a:off x="900113" y="1135063"/>
            <a:ext cx="7416800" cy="1150937"/>
          </a:xfrm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>
            <a:lvl1pPr algn="ctr">
              <a:defRPr sz="4400">
                <a:solidFill>
                  <a:srgbClr val="467CE8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altLang="ko-KR"/>
          </a:p>
        </p:txBody>
      </p:sp>
      <p:grpSp>
        <p:nvGrpSpPr>
          <p:cNvPr id="3093" name="Group 21"/>
          <p:cNvGrpSpPr>
            <a:grpSpLocks/>
          </p:cNvGrpSpPr>
          <p:nvPr userDrawn="1"/>
        </p:nvGrpSpPr>
        <p:grpSpPr bwMode="auto">
          <a:xfrm>
            <a:off x="1" y="1"/>
            <a:ext cx="1142976" cy="785794"/>
            <a:chOff x="1632" y="1248"/>
            <a:chExt cx="2682" cy="2286"/>
          </a:xfrm>
        </p:grpSpPr>
        <p:sp>
          <p:nvSpPr>
            <p:cNvPr id="3094" name="Gear"/>
            <p:cNvSpPr>
              <a:spLocks noEditPoints="1" noChangeArrowheads="1"/>
            </p:cNvSpPr>
            <p:nvPr/>
          </p:nvSpPr>
          <p:spPr bwMode="auto">
            <a:xfrm>
              <a:off x="3119" y="1248"/>
              <a:ext cx="1195" cy="1048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zh-CN" altLang="en-US"/>
            </a:p>
          </p:txBody>
        </p:sp>
        <p:sp>
          <p:nvSpPr>
            <p:cNvPr id="3095" name="AutoShape 23"/>
            <p:cNvSpPr>
              <a:spLocks noEditPoints="1" noChangeArrowheads="1"/>
            </p:cNvSpPr>
            <p:nvPr/>
          </p:nvSpPr>
          <p:spPr bwMode="auto">
            <a:xfrm>
              <a:off x="1632" y="1680"/>
              <a:ext cx="1429" cy="1253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zh-CN" altLang="en-US"/>
            </a:p>
          </p:txBody>
        </p:sp>
        <p:sp>
          <p:nvSpPr>
            <p:cNvPr id="3096" name="AutoShape 24"/>
            <p:cNvSpPr>
              <a:spLocks noEditPoints="1" noChangeArrowheads="1"/>
            </p:cNvSpPr>
            <p:nvPr/>
          </p:nvSpPr>
          <p:spPr bwMode="auto">
            <a:xfrm>
              <a:off x="2559" y="2142"/>
              <a:ext cx="1588" cy="1392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867F0A-B3BF-40F8-A2FF-63F8DF63E41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6191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6191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DC4945-502B-47FE-8197-A5ABF35319E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3413" y="319088"/>
            <a:ext cx="7896225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62063"/>
            <a:ext cx="8229600" cy="5248275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446838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53100" y="645795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471863" y="6443663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4665E69F-EE68-4B32-9655-D8AF3AB6A4A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3413" y="319088"/>
            <a:ext cx="7896225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262063"/>
            <a:ext cx="8229600" cy="5248275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446838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53100" y="645795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471863" y="6443663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C7130A68-BAD7-427A-90B8-7A67D8EDFE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0FC0BC-6A06-4787-8A91-DB31E1469C0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AF0D8D-C8D2-407D-A459-4D7DB40CE4B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2063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2063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478664-7460-44F4-AB1C-E08AA0A653B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543E94-2159-4CF8-A2B0-44253015786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032AB4-5FAA-4CDB-A976-7F302D2E5F9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553F0-04DD-48D9-B30D-268A7FCFAE9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819CF2-E315-497C-90C7-870DB3BA52B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2536CD-D452-474C-87EF-A7974697B8E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ltGray">
          <a:xfrm>
            <a:off x="0" y="981075"/>
            <a:ext cx="9144000" cy="1444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1040" name="Object 16"/>
          <p:cNvGraphicFramePr>
            <a:graphicFrameLocks noChangeAspect="1"/>
          </p:cNvGraphicFramePr>
          <p:nvPr/>
        </p:nvGraphicFramePr>
        <p:xfrm>
          <a:off x="0" y="0"/>
          <a:ext cx="9144000" cy="981075"/>
        </p:xfrm>
        <a:graphic>
          <a:graphicData uri="http://schemas.openxmlformats.org/presentationml/2006/ole">
            <p:oleObj spid="_x0000_s1040" name="Image" r:id="rId16" imgW="10387302" imgH="1205924" progId="">
              <p:embed/>
            </p:oleObj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62063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46838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n-lt"/>
                <a:ea typeface="宋体" charset="-122"/>
              </a:defRPr>
            </a:lvl1pPr>
          </a:lstStyle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53100" y="645795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71863" y="6443663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  <a:ea typeface="宋体" charset="-122"/>
              </a:defRPr>
            </a:lvl1pPr>
          </a:lstStyle>
          <a:p>
            <a:fld id="{DEF39B96-AE55-4B22-A059-E39D381E93E5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633413" y="319088"/>
            <a:ext cx="7896225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02-&#32844;&#22330;&#21150;&#20844;&#39640;&#25163;&#31995;&#21015;\03-&#21150;&#20844;&#39640;&#25163;PowerPoint%202007&#26696;&#20363;&#23548;&#33322;\02-&#23454;&#20363;\07\&#26032;&#20135;&#21697;&#21457;&#24067;&#20250;.pptx256.wav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E:\02-&#32844;&#22330;&#21150;&#20844;&#39640;&#25163;&#31995;&#21015;\03-&#21150;&#20844;&#39640;&#25163;PowerPoint%202007&#26696;&#20363;&#23548;&#33322;\02-&#23454;&#20363;\07\&#23459;&#20256;&#29255;.avi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02-&#32844;&#22330;&#21150;&#20844;&#39640;&#25163;&#31995;&#21015;\03-&#21150;&#20844;&#39640;&#25163;PowerPoint%202007&#26696;&#20363;&#23548;&#33322;\02-&#23454;&#20363;\07\&#26032;&#20135;&#21697;&#21457;&#24067;&#20250;.pptx277.wav" TargetMode="External"/><Relationship Id="rId6" Type="http://schemas.openxmlformats.org/officeDocument/2006/relationships/image" Target="../media/image4.png"/><Relationship Id="rId5" Type="http://schemas.openxmlformats.org/officeDocument/2006/relationships/hyperlink" Target="file:///E:\02-&#32844;&#22330;&#21150;&#20844;&#39640;&#25163;&#31995;&#21015;\03-&#21150;&#20844;&#39640;&#25163;PowerPoint%202007&#26696;&#20363;&#23548;&#33322;\02-&#23454;&#20363;\07\&#20844;&#21496;&#20171;&#32461;.pptx" TargetMode="Externa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02-&#32844;&#22330;&#21150;&#20844;&#39640;&#25163;&#31995;&#21015;\03-&#21150;&#20844;&#39640;&#25163;PowerPoint%202007&#26696;&#20363;&#23548;&#33322;\02-&#23454;&#20363;\07\&#26032;&#20135;&#21697;&#21457;&#24067;&#20250;.pptx259.wa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02-&#32844;&#22330;&#21150;&#20844;&#39640;&#25163;&#31995;&#21015;\03-&#21150;&#20844;&#39640;&#25163;PowerPoint%202007&#26696;&#20363;&#23548;&#33322;\02-&#23454;&#20363;\07\&#26032;&#20135;&#21697;&#21457;&#24067;&#20250;.pptx260.wa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02-&#32844;&#22330;&#21150;&#20844;&#39640;&#25163;&#31995;&#21015;\03-&#21150;&#20844;&#39640;&#25163;PowerPoint%202007&#26696;&#20363;&#23548;&#33322;\02-&#23454;&#20363;\07\&#26032;&#20135;&#21697;&#21457;&#24067;&#20250;.pptx286.wa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02-&#32844;&#22330;&#21150;&#20844;&#39640;&#25163;&#31995;&#21015;\03-&#21150;&#20844;&#39640;&#25163;PowerPoint%202007&#26696;&#20363;&#23548;&#33322;\02-&#23454;&#20363;\07\&#26032;&#20135;&#21697;&#21457;&#24067;&#20250;.pptx262.wav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285875"/>
            <a:ext cx="7239000" cy="1012825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凯之隆</a:t>
            </a:r>
            <a:r>
              <a:rPr lang="zh-CN" altLang="en-US" b="1" dirty="0" smtClean="0">
                <a:solidFill>
                  <a:schemeClr val="tx2"/>
                </a:solidFill>
                <a:ea typeface="宋体" charset="-122"/>
              </a:rPr>
              <a:t>新款手表发布会</a:t>
            </a:r>
            <a:endParaRPr lang="en-US" altLang="zh-CN" b="1" dirty="0">
              <a:solidFill>
                <a:schemeClr val="tx2"/>
              </a:solidFill>
              <a:ea typeface="宋体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www.abc123.com</a:t>
            </a:r>
            <a:endParaRPr lang="en-US" altLang="zh-CN" dirty="0">
              <a:ea typeface="宋体" charset="-122"/>
            </a:endParaRPr>
          </a:p>
        </p:txBody>
      </p:sp>
      <p:pic>
        <p:nvPicPr>
          <p:cNvPr id="5" name="新产品发布会.pptx25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639175" y="635317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新产品开发的八个阶段</a:t>
            </a:r>
            <a:endParaRPr lang="en-US" altLang="zh-CN" dirty="0">
              <a:ea typeface="宋体" charset="-122"/>
            </a:endParaRPr>
          </a:p>
        </p:txBody>
      </p:sp>
      <p:grpSp>
        <p:nvGrpSpPr>
          <p:cNvPr id="88067" name="Group 3"/>
          <p:cNvGrpSpPr>
            <a:grpSpLocks/>
          </p:cNvGrpSpPr>
          <p:nvPr/>
        </p:nvGrpSpPr>
        <p:grpSpPr bwMode="auto">
          <a:xfrm>
            <a:off x="1676400" y="1749425"/>
            <a:ext cx="5867400" cy="1301750"/>
            <a:chOff x="912" y="1008"/>
            <a:chExt cx="3984" cy="912"/>
          </a:xfrm>
        </p:grpSpPr>
        <p:sp>
          <p:nvSpPr>
            <p:cNvPr id="88068" name="AutoShape 4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88069" name="Group 5"/>
            <p:cNvGrpSpPr>
              <a:grpSpLocks/>
            </p:cNvGrpSpPr>
            <p:nvPr/>
          </p:nvGrpSpPr>
          <p:grpSpPr bwMode="auto">
            <a:xfrm>
              <a:off x="999" y="1092"/>
              <a:ext cx="833" cy="746"/>
              <a:chOff x="999" y="1092"/>
              <a:chExt cx="833" cy="746"/>
            </a:xfrm>
          </p:grpSpPr>
          <p:sp>
            <p:nvSpPr>
              <p:cNvPr id="88070" name="AutoShape 6"/>
              <p:cNvSpPr>
                <a:spLocks noChangeArrowheads="1"/>
              </p:cNvSpPr>
              <p:nvPr/>
            </p:nvSpPr>
            <p:spPr bwMode="gray">
              <a:xfrm>
                <a:off x="999" y="1092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8071" name="Freeform 7"/>
              <p:cNvSpPr>
                <a:spLocks/>
              </p:cNvSpPr>
              <p:nvPr/>
            </p:nvSpPr>
            <p:spPr bwMode="gray">
              <a:xfrm>
                <a:off x="1047" y="1140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072" name="Text Box 8"/>
              <p:cNvSpPr txBox="1">
                <a:spLocks noChangeArrowheads="1"/>
              </p:cNvSpPr>
              <p:nvPr/>
            </p:nvSpPr>
            <p:spPr bwMode="gray">
              <a:xfrm>
                <a:off x="1083" y="1295"/>
                <a:ext cx="749" cy="36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zh-CN" altLang="en-US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产品</a:t>
                </a:r>
                <a:r>
                  <a:rPr lang="en-US" altLang="zh-CN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1</a:t>
                </a:r>
                <a:endPara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charset="-122"/>
                </a:endParaRPr>
              </a:p>
            </p:txBody>
          </p:sp>
        </p:grpSp>
        <p:sp>
          <p:nvSpPr>
            <p:cNvPr id="88073" name="Text Box 9"/>
            <p:cNvSpPr txBox="1">
              <a:spLocks noChangeArrowheads="1"/>
            </p:cNvSpPr>
            <p:nvPr/>
          </p:nvSpPr>
          <p:spPr bwMode="gray">
            <a:xfrm>
              <a:off x="1872" y="1334"/>
              <a:ext cx="2928" cy="2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dirty="0" smtClean="0">
                  <a:solidFill>
                    <a:srgbClr val="000000"/>
                  </a:solidFill>
                  <a:ea typeface="宋体" charset="-122"/>
                </a:rPr>
                <a:t>售价￥</a:t>
              </a:r>
              <a:r>
                <a:rPr lang="en-US" altLang="zh-CN" dirty="0" smtClean="0">
                  <a:solidFill>
                    <a:srgbClr val="000000"/>
                  </a:solidFill>
                  <a:ea typeface="宋体" charset="-122"/>
                </a:rPr>
                <a:t>10000.</a:t>
              </a:r>
              <a:endParaRPr lang="en-US" altLang="zh-CN" dirty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88074" name="Group 10"/>
          <p:cNvGrpSpPr>
            <a:grpSpLocks/>
          </p:cNvGrpSpPr>
          <p:nvPr/>
        </p:nvGrpSpPr>
        <p:grpSpPr bwMode="auto">
          <a:xfrm>
            <a:off x="1676400" y="3279775"/>
            <a:ext cx="5867400" cy="1301750"/>
            <a:chOff x="912" y="2016"/>
            <a:chExt cx="3984" cy="912"/>
          </a:xfrm>
        </p:grpSpPr>
        <p:sp>
          <p:nvSpPr>
            <p:cNvPr id="88075" name="AutoShape 11"/>
            <p:cNvSpPr>
              <a:spLocks noChangeArrowheads="1"/>
            </p:cNvSpPr>
            <p:nvPr/>
          </p:nvSpPr>
          <p:spPr bwMode="gray">
            <a:xfrm>
              <a:off x="912" y="201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88076" name="Group 12"/>
            <p:cNvGrpSpPr>
              <a:grpSpLocks/>
            </p:cNvGrpSpPr>
            <p:nvPr/>
          </p:nvGrpSpPr>
          <p:grpSpPr bwMode="auto">
            <a:xfrm>
              <a:off x="999" y="2100"/>
              <a:ext cx="833" cy="746"/>
              <a:chOff x="999" y="2100"/>
              <a:chExt cx="833" cy="746"/>
            </a:xfrm>
          </p:grpSpPr>
          <p:sp>
            <p:nvSpPr>
              <p:cNvPr id="88077" name="AutoShape 13"/>
              <p:cNvSpPr>
                <a:spLocks noChangeArrowheads="1"/>
              </p:cNvSpPr>
              <p:nvPr/>
            </p:nvSpPr>
            <p:spPr bwMode="gray">
              <a:xfrm>
                <a:off x="999" y="210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8078" name="Freeform 14"/>
              <p:cNvSpPr>
                <a:spLocks/>
              </p:cNvSpPr>
              <p:nvPr/>
            </p:nvSpPr>
            <p:spPr bwMode="gray">
              <a:xfrm>
                <a:off x="1047" y="2148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079" name="Text Box 15"/>
              <p:cNvSpPr txBox="1">
                <a:spLocks noChangeArrowheads="1"/>
              </p:cNvSpPr>
              <p:nvPr/>
            </p:nvSpPr>
            <p:spPr bwMode="gray">
              <a:xfrm>
                <a:off x="1083" y="2304"/>
                <a:ext cx="749" cy="36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zh-CN" altLang="en-US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产品</a:t>
                </a:r>
                <a:r>
                  <a:rPr lang="en-US" altLang="zh-CN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2</a:t>
                </a:r>
                <a:endPara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charset="-122"/>
                </a:endParaRPr>
              </a:p>
            </p:txBody>
          </p:sp>
        </p:grpSp>
      </p:grpSp>
      <p:grpSp>
        <p:nvGrpSpPr>
          <p:cNvPr id="88081" name="Group 17"/>
          <p:cNvGrpSpPr>
            <a:grpSpLocks/>
          </p:cNvGrpSpPr>
          <p:nvPr/>
        </p:nvGrpSpPr>
        <p:grpSpPr bwMode="auto">
          <a:xfrm>
            <a:off x="1676400" y="4819650"/>
            <a:ext cx="5867400" cy="1301750"/>
            <a:chOff x="912" y="3036"/>
            <a:chExt cx="3984" cy="912"/>
          </a:xfrm>
        </p:grpSpPr>
        <p:sp>
          <p:nvSpPr>
            <p:cNvPr id="88082" name="AutoShape 18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88083" name="Group 19"/>
            <p:cNvGrpSpPr>
              <a:grpSpLocks/>
            </p:cNvGrpSpPr>
            <p:nvPr/>
          </p:nvGrpSpPr>
          <p:grpSpPr bwMode="auto">
            <a:xfrm>
              <a:off x="999" y="3120"/>
              <a:ext cx="833" cy="746"/>
              <a:chOff x="999" y="3120"/>
              <a:chExt cx="833" cy="746"/>
            </a:xfrm>
          </p:grpSpPr>
          <p:sp>
            <p:nvSpPr>
              <p:cNvPr id="88084" name="AutoShape 20"/>
              <p:cNvSpPr>
                <a:spLocks noChangeArrowheads="1"/>
              </p:cNvSpPr>
              <p:nvPr/>
            </p:nvSpPr>
            <p:spPr bwMode="gray">
              <a:xfrm>
                <a:off x="999" y="312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>
                      <a:gamma/>
                      <a:tint val="63529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8085" name="Freeform 21"/>
              <p:cNvSpPr>
                <a:spLocks/>
              </p:cNvSpPr>
              <p:nvPr/>
            </p:nvSpPr>
            <p:spPr bwMode="gray">
              <a:xfrm>
                <a:off x="1047" y="3168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48627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086" name="Text Box 22"/>
              <p:cNvSpPr txBox="1">
                <a:spLocks noChangeArrowheads="1"/>
              </p:cNvSpPr>
              <p:nvPr/>
            </p:nvSpPr>
            <p:spPr bwMode="gray">
              <a:xfrm>
                <a:off x="1083" y="3324"/>
                <a:ext cx="749" cy="36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zh-CN" altLang="en-US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产品</a:t>
                </a:r>
                <a:r>
                  <a:rPr lang="en-US" altLang="zh-CN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3</a:t>
                </a:r>
                <a:endPara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charset="-122"/>
                </a:endParaRPr>
              </a:p>
            </p:txBody>
          </p:sp>
        </p:grpSp>
      </p:grpSp>
      <p:sp>
        <p:nvSpPr>
          <p:cNvPr id="27" name="Text Box 9"/>
          <p:cNvSpPr txBox="1">
            <a:spLocks noChangeArrowheads="1"/>
          </p:cNvSpPr>
          <p:nvPr/>
        </p:nvSpPr>
        <p:spPr bwMode="gray">
          <a:xfrm>
            <a:off x="3143240" y="3714752"/>
            <a:ext cx="4312186" cy="3696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ea typeface="宋体" charset="-122"/>
              </a:rPr>
              <a:t>售价￥</a:t>
            </a:r>
            <a:r>
              <a:rPr lang="en-US" altLang="zh-CN" dirty="0" smtClean="0">
                <a:solidFill>
                  <a:srgbClr val="000000"/>
                </a:solidFill>
                <a:ea typeface="宋体" charset="-122"/>
              </a:rPr>
              <a:t>20000.</a:t>
            </a:r>
            <a:endParaRPr lang="en-US" altLang="zh-CN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gray">
          <a:xfrm>
            <a:off x="3143240" y="5357826"/>
            <a:ext cx="4312186" cy="3696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ea typeface="宋体" charset="-122"/>
              </a:rPr>
              <a:t>售价￥</a:t>
            </a:r>
            <a:r>
              <a:rPr lang="en-US" altLang="zh-CN" dirty="0" smtClean="0">
                <a:solidFill>
                  <a:srgbClr val="000000"/>
                </a:solidFill>
                <a:ea typeface="宋体" charset="-122"/>
              </a:rPr>
              <a:t>40000.</a:t>
            </a:r>
            <a:endParaRPr lang="en-US" altLang="zh-CN" dirty="0">
              <a:solidFill>
                <a:srgbClr val="000000"/>
              </a:solidFill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/>
              <a:t>新产品开发的八个阶段</a:t>
            </a:r>
            <a:endParaRPr lang="en-US" altLang="zh-CN" sz="2000" dirty="0">
              <a:ea typeface="宋体" charset="-122"/>
            </a:endParaRPr>
          </a:p>
        </p:txBody>
      </p:sp>
      <p:sp>
        <p:nvSpPr>
          <p:cNvPr id="96259" name="Freeform 3"/>
          <p:cNvSpPr>
            <a:spLocks noEditPoints="1"/>
          </p:cNvSpPr>
          <p:nvPr/>
        </p:nvSpPr>
        <p:spPr bwMode="gray">
          <a:xfrm>
            <a:off x="1447800" y="1981200"/>
            <a:ext cx="5943600" cy="4038600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accent2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dist="206741" dir="8249373" algn="ctr" rotWithShape="0">
              <a:srgbClr val="C1D1D3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96288" name="Text Box 32"/>
          <p:cNvSpPr txBox="1">
            <a:spLocks noChangeArrowheads="1"/>
          </p:cNvSpPr>
          <p:nvPr/>
        </p:nvSpPr>
        <p:spPr bwMode="auto">
          <a:xfrm>
            <a:off x="5786446" y="3505200"/>
            <a:ext cx="307183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2"/>
                </a:solidFill>
                <a:ea typeface="宋体" charset="-122"/>
              </a:rPr>
              <a:t>占领全球</a:t>
            </a:r>
            <a:r>
              <a:rPr lang="en-US" altLang="zh-CN" sz="2800" dirty="0" smtClean="0">
                <a:solidFill>
                  <a:schemeClr val="tx2"/>
                </a:solidFill>
                <a:ea typeface="宋体" charset="-122"/>
              </a:rPr>
              <a:t>80%</a:t>
            </a:r>
            <a:r>
              <a:rPr lang="zh-CN" altLang="en-US" sz="2800" dirty="0" smtClean="0">
                <a:solidFill>
                  <a:schemeClr val="tx2"/>
                </a:solidFill>
                <a:ea typeface="宋体" charset="-122"/>
              </a:rPr>
              <a:t>市场</a:t>
            </a:r>
            <a:endParaRPr lang="en-US" altLang="zh-CN" sz="2800" dirty="0">
              <a:solidFill>
                <a:schemeClr val="tx2"/>
              </a:solidFill>
              <a:ea typeface="宋体" charset="-122"/>
            </a:endParaRPr>
          </a:p>
        </p:txBody>
      </p:sp>
      <p:sp>
        <p:nvSpPr>
          <p:cNvPr id="96291" name="Oval 35"/>
          <p:cNvSpPr>
            <a:spLocks noChangeArrowheads="1"/>
          </p:cNvSpPr>
          <p:nvPr/>
        </p:nvSpPr>
        <p:spPr bwMode="gray">
          <a:xfrm rot="-723406">
            <a:off x="3468688" y="4972050"/>
            <a:ext cx="1438275" cy="666750"/>
          </a:xfrm>
          <a:prstGeom prst="ellipse">
            <a:avLst/>
          </a:prstGeom>
          <a:solidFill>
            <a:srgbClr val="0F2145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6292" name="Oval 36"/>
          <p:cNvSpPr>
            <a:spLocks noChangeArrowheads="1"/>
          </p:cNvSpPr>
          <p:nvPr/>
        </p:nvSpPr>
        <p:spPr bwMode="gray">
          <a:xfrm>
            <a:off x="3400425" y="3752850"/>
            <a:ext cx="1704975" cy="170656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6293" name="Oval 37"/>
          <p:cNvSpPr>
            <a:spLocks noChangeArrowheads="1"/>
          </p:cNvSpPr>
          <p:nvPr/>
        </p:nvSpPr>
        <p:spPr bwMode="gray">
          <a:xfrm>
            <a:off x="3421063" y="3762375"/>
            <a:ext cx="1665287" cy="16637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6294" name="Oval 38"/>
          <p:cNvSpPr>
            <a:spLocks noChangeArrowheads="1"/>
          </p:cNvSpPr>
          <p:nvPr/>
        </p:nvSpPr>
        <p:spPr bwMode="gray">
          <a:xfrm>
            <a:off x="3438525" y="3778250"/>
            <a:ext cx="1584325" cy="155575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6295" name="Oval 39"/>
          <p:cNvSpPr>
            <a:spLocks noChangeArrowheads="1"/>
          </p:cNvSpPr>
          <p:nvPr/>
        </p:nvSpPr>
        <p:spPr bwMode="gray">
          <a:xfrm>
            <a:off x="3530600" y="3822700"/>
            <a:ext cx="1409700" cy="126206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6296" name="Text Box 40"/>
          <p:cNvSpPr txBox="1">
            <a:spLocks noChangeArrowheads="1"/>
          </p:cNvSpPr>
          <p:nvPr/>
        </p:nvSpPr>
        <p:spPr bwMode="gray">
          <a:xfrm>
            <a:off x="3816350" y="4379913"/>
            <a:ext cx="986167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0000"/>
                </a:solidFill>
                <a:ea typeface="宋体" charset="-122"/>
              </a:rPr>
              <a:t>2010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6297" name="Oval 41"/>
          <p:cNvSpPr>
            <a:spLocks noChangeArrowheads="1"/>
          </p:cNvSpPr>
          <p:nvPr/>
        </p:nvSpPr>
        <p:spPr bwMode="gray">
          <a:xfrm rot="-772996">
            <a:off x="1625600" y="4362450"/>
            <a:ext cx="1133475" cy="609600"/>
          </a:xfrm>
          <a:prstGeom prst="ellipse">
            <a:avLst/>
          </a:prstGeom>
          <a:solidFill>
            <a:srgbClr val="0F2145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6298" name="Group 42"/>
          <p:cNvGrpSpPr>
            <a:grpSpLocks/>
          </p:cNvGrpSpPr>
          <p:nvPr/>
        </p:nvGrpSpPr>
        <p:grpSpPr bwMode="auto">
          <a:xfrm>
            <a:off x="1549400" y="3371850"/>
            <a:ext cx="1371600" cy="1441450"/>
            <a:chOff x="732" y="2112"/>
            <a:chExt cx="842" cy="860"/>
          </a:xfrm>
        </p:grpSpPr>
        <p:sp>
          <p:nvSpPr>
            <p:cNvPr id="96299" name="Oval 43"/>
            <p:cNvSpPr>
              <a:spLocks noChangeArrowheads="1"/>
            </p:cNvSpPr>
            <p:nvPr/>
          </p:nvSpPr>
          <p:spPr bwMode="gray">
            <a:xfrm>
              <a:off x="732" y="2112"/>
              <a:ext cx="842" cy="86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300" name="Oval 44"/>
            <p:cNvSpPr>
              <a:spLocks noChangeArrowheads="1"/>
            </p:cNvSpPr>
            <p:nvPr/>
          </p:nvSpPr>
          <p:spPr bwMode="gray">
            <a:xfrm>
              <a:off x="743" y="2117"/>
              <a:ext cx="821" cy="83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301" name="Oval 45"/>
            <p:cNvSpPr>
              <a:spLocks noChangeArrowheads="1"/>
            </p:cNvSpPr>
            <p:nvPr/>
          </p:nvSpPr>
          <p:spPr bwMode="gray">
            <a:xfrm>
              <a:off x="751" y="2125"/>
              <a:ext cx="781" cy="78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302" name="Oval 46"/>
            <p:cNvSpPr>
              <a:spLocks noChangeArrowheads="1"/>
            </p:cNvSpPr>
            <p:nvPr/>
          </p:nvSpPr>
          <p:spPr bwMode="gray">
            <a:xfrm>
              <a:off x="795" y="2147"/>
              <a:ext cx="695" cy="63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303" name="Text Box 47"/>
            <p:cNvSpPr txBox="1">
              <a:spLocks noChangeArrowheads="1"/>
            </p:cNvSpPr>
            <p:nvPr/>
          </p:nvSpPr>
          <p:spPr bwMode="gray">
            <a:xfrm>
              <a:off x="904" y="2414"/>
              <a:ext cx="535" cy="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000000"/>
                  </a:solidFill>
                  <a:ea typeface="宋体" charset="-122"/>
                </a:rPr>
                <a:t>1990</a:t>
              </a:r>
              <a:endParaRPr lang="en-US" altLang="zh-CN" dirty="0">
                <a:ea typeface="宋体" charset="-122"/>
              </a:endParaRPr>
            </a:p>
          </p:txBody>
        </p:sp>
      </p:grpSp>
      <p:sp>
        <p:nvSpPr>
          <p:cNvPr id="96304" name="Oval 48"/>
          <p:cNvSpPr>
            <a:spLocks noChangeArrowheads="1"/>
          </p:cNvSpPr>
          <p:nvPr/>
        </p:nvSpPr>
        <p:spPr bwMode="gray">
          <a:xfrm>
            <a:off x="1516063" y="2606675"/>
            <a:ext cx="914400" cy="533400"/>
          </a:xfrm>
          <a:prstGeom prst="ellipse">
            <a:avLst/>
          </a:prstGeom>
          <a:solidFill>
            <a:srgbClr val="0F2145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6305" name="Oval 49"/>
          <p:cNvSpPr>
            <a:spLocks noChangeArrowheads="1"/>
          </p:cNvSpPr>
          <p:nvPr/>
        </p:nvSpPr>
        <p:spPr bwMode="gray">
          <a:xfrm>
            <a:off x="1592263" y="2000250"/>
            <a:ext cx="1023937" cy="1023938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6306" name="Oval 50"/>
          <p:cNvSpPr>
            <a:spLocks noChangeArrowheads="1"/>
          </p:cNvSpPr>
          <p:nvPr/>
        </p:nvSpPr>
        <p:spPr bwMode="gray">
          <a:xfrm>
            <a:off x="1604963" y="2005013"/>
            <a:ext cx="1000125" cy="1000125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6307" name="Oval 51"/>
          <p:cNvSpPr>
            <a:spLocks noChangeArrowheads="1"/>
          </p:cNvSpPr>
          <p:nvPr/>
        </p:nvSpPr>
        <p:spPr bwMode="gray">
          <a:xfrm>
            <a:off x="1616075" y="2016125"/>
            <a:ext cx="950913" cy="93345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6308" name="Oval 52"/>
          <p:cNvSpPr>
            <a:spLocks noChangeArrowheads="1"/>
          </p:cNvSpPr>
          <p:nvPr/>
        </p:nvSpPr>
        <p:spPr bwMode="gray">
          <a:xfrm>
            <a:off x="1670050" y="2041525"/>
            <a:ext cx="847725" cy="757238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6309" name="Text Box 53"/>
          <p:cNvSpPr txBox="1">
            <a:spLocks noChangeArrowheads="1"/>
          </p:cNvSpPr>
          <p:nvPr/>
        </p:nvSpPr>
        <p:spPr bwMode="gray">
          <a:xfrm>
            <a:off x="1787525" y="2349500"/>
            <a:ext cx="69762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0000"/>
                </a:solidFill>
                <a:ea typeface="宋体" charset="-122"/>
              </a:rPr>
              <a:t>1970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96310" name="Oval 54"/>
          <p:cNvSpPr>
            <a:spLocks noChangeArrowheads="1"/>
          </p:cNvSpPr>
          <p:nvPr/>
        </p:nvSpPr>
        <p:spPr bwMode="gray">
          <a:xfrm>
            <a:off x="2782888" y="2076450"/>
            <a:ext cx="685800" cy="228600"/>
          </a:xfrm>
          <a:prstGeom prst="ellipse">
            <a:avLst/>
          </a:prstGeom>
          <a:solidFill>
            <a:srgbClr val="0F2145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6311" name="Oval 55"/>
          <p:cNvSpPr>
            <a:spLocks noChangeArrowheads="1"/>
          </p:cNvSpPr>
          <p:nvPr/>
        </p:nvSpPr>
        <p:spPr bwMode="gray">
          <a:xfrm>
            <a:off x="2905125" y="1543050"/>
            <a:ext cx="682625" cy="682625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6312" name="Oval 56"/>
          <p:cNvSpPr>
            <a:spLocks noChangeArrowheads="1"/>
          </p:cNvSpPr>
          <p:nvPr/>
        </p:nvSpPr>
        <p:spPr bwMode="gray">
          <a:xfrm>
            <a:off x="2914650" y="1546225"/>
            <a:ext cx="665163" cy="66675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6313" name="Oval 57"/>
          <p:cNvSpPr>
            <a:spLocks noChangeArrowheads="1"/>
          </p:cNvSpPr>
          <p:nvPr/>
        </p:nvSpPr>
        <p:spPr bwMode="gray">
          <a:xfrm>
            <a:off x="2921000" y="1552575"/>
            <a:ext cx="633413" cy="62230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6314" name="Oval 58"/>
          <p:cNvSpPr>
            <a:spLocks noChangeArrowheads="1"/>
          </p:cNvSpPr>
          <p:nvPr/>
        </p:nvSpPr>
        <p:spPr bwMode="gray">
          <a:xfrm>
            <a:off x="2957513" y="1571625"/>
            <a:ext cx="563562" cy="503238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6315" name="Text Box 59"/>
          <p:cNvSpPr txBox="1">
            <a:spLocks noChangeArrowheads="1"/>
          </p:cNvSpPr>
          <p:nvPr/>
        </p:nvSpPr>
        <p:spPr bwMode="gray">
          <a:xfrm>
            <a:off x="2974975" y="1766888"/>
            <a:ext cx="58221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000000"/>
                </a:solidFill>
                <a:ea typeface="宋体" charset="-122"/>
              </a:rPr>
              <a:t>1960</a:t>
            </a:r>
            <a:endParaRPr lang="en-US" altLang="zh-CN" dirty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新产品上市营销规划思路</a:t>
            </a:r>
            <a:endParaRPr lang="en-US" altLang="zh-CN" dirty="0">
              <a:ea typeface="宋体" charset="-122"/>
            </a:endParaRPr>
          </a:p>
        </p:txBody>
      </p:sp>
      <p:grpSp>
        <p:nvGrpSpPr>
          <p:cNvPr id="89091" name="Group 3"/>
          <p:cNvGrpSpPr>
            <a:grpSpLocks/>
          </p:cNvGrpSpPr>
          <p:nvPr/>
        </p:nvGrpSpPr>
        <p:grpSpPr bwMode="auto">
          <a:xfrm>
            <a:off x="762000" y="1524000"/>
            <a:ext cx="7772400" cy="4405313"/>
            <a:chOff x="288" y="873"/>
            <a:chExt cx="5280" cy="2967"/>
          </a:xfrm>
        </p:grpSpPr>
        <p:sp>
          <p:nvSpPr>
            <p:cNvPr id="89092" name="Oval 4"/>
            <p:cNvSpPr>
              <a:spLocks noChangeArrowheads="1"/>
            </p:cNvSpPr>
            <p:nvPr/>
          </p:nvSpPr>
          <p:spPr bwMode="auto">
            <a:xfrm>
              <a:off x="1632" y="1344"/>
              <a:ext cx="2544" cy="249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algn="ctr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89093" name="Group 5"/>
            <p:cNvGrpSpPr>
              <a:grpSpLocks/>
            </p:cNvGrpSpPr>
            <p:nvPr/>
          </p:nvGrpSpPr>
          <p:grpSpPr bwMode="auto">
            <a:xfrm>
              <a:off x="2256" y="1968"/>
              <a:ext cx="1296" cy="1344"/>
              <a:chOff x="2016" y="1920"/>
              <a:chExt cx="1680" cy="1680"/>
            </a:xfrm>
          </p:grpSpPr>
          <p:sp>
            <p:nvSpPr>
              <p:cNvPr id="89094" name="Oval 6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FF6600">
                      <a:gamma/>
                      <a:shade val="45490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9095" name="Freeform 7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6600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9096" name="Text Box 8"/>
            <p:cNvSpPr txBox="1">
              <a:spLocks noChangeArrowheads="1"/>
            </p:cNvSpPr>
            <p:nvPr/>
          </p:nvSpPr>
          <p:spPr bwMode="gray">
            <a:xfrm>
              <a:off x="2453" y="2496"/>
              <a:ext cx="966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charset="-122"/>
                </a:rPr>
                <a:t>全球战略</a:t>
              </a:r>
              <a:endParaRPr lang="en-US" altLang="zh-CN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endParaRPr>
            </a:p>
          </p:txBody>
        </p:sp>
        <p:grpSp>
          <p:nvGrpSpPr>
            <p:cNvPr id="89097" name="Group 9"/>
            <p:cNvGrpSpPr>
              <a:grpSpLocks/>
            </p:cNvGrpSpPr>
            <p:nvPr/>
          </p:nvGrpSpPr>
          <p:grpSpPr bwMode="auto">
            <a:xfrm>
              <a:off x="2640" y="1104"/>
              <a:ext cx="432" cy="415"/>
              <a:chOff x="2640" y="1088"/>
              <a:chExt cx="432" cy="415"/>
            </a:xfrm>
          </p:grpSpPr>
          <p:grpSp>
            <p:nvGrpSpPr>
              <p:cNvPr id="89098" name="Group 10"/>
              <p:cNvGrpSpPr>
                <a:grpSpLocks/>
              </p:cNvGrpSpPr>
              <p:nvPr/>
            </p:nvGrpSpPr>
            <p:grpSpPr bwMode="auto">
              <a:xfrm>
                <a:off x="2640" y="1088"/>
                <a:ext cx="432" cy="415"/>
                <a:chOff x="2016" y="1920"/>
                <a:chExt cx="1680" cy="1680"/>
              </a:xfrm>
            </p:grpSpPr>
            <p:sp>
              <p:nvSpPr>
                <p:cNvPr id="89099" name="Oval 11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42353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9100" name="Freeform 12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9101" name="Text Box 13"/>
              <p:cNvSpPr txBox="1">
                <a:spLocks noChangeArrowheads="1"/>
              </p:cNvSpPr>
              <p:nvPr/>
            </p:nvSpPr>
            <p:spPr bwMode="gray">
              <a:xfrm>
                <a:off x="2724" y="1152"/>
                <a:ext cx="282" cy="30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charset="-122"/>
                  </a:rPr>
                  <a:t>B</a:t>
                </a:r>
              </a:p>
            </p:txBody>
          </p:sp>
        </p:grpSp>
        <p:grpSp>
          <p:nvGrpSpPr>
            <p:cNvPr id="89102" name="Group 14"/>
            <p:cNvGrpSpPr>
              <a:grpSpLocks/>
            </p:cNvGrpSpPr>
            <p:nvPr/>
          </p:nvGrpSpPr>
          <p:grpSpPr bwMode="auto">
            <a:xfrm>
              <a:off x="2236" y="3191"/>
              <a:ext cx="201" cy="176"/>
              <a:chOff x="2236" y="3191"/>
              <a:chExt cx="201" cy="176"/>
            </a:xfrm>
          </p:grpSpPr>
          <p:sp>
            <p:nvSpPr>
              <p:cNvPr id="89103" name="Oval 15"/>
              <p:cNvSpPr>
                <a:spLocks noChangeArrowheads="1"/>
              </p:cNvSpPr>
              <p:nvPr/>
            </p:nvSpPr>
            <p:spPr bwMode="gray">
              <a:xfrm rot="18227093">
                <a:off x="2239" y="3282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9104" name="Oval 16"/>
              <p:cNvSpPr>
                <a:spLocks noChangeArrowheads="1"/>
              </p:cNvSpPr>
              <p:nvPr/>
            </p:nvSpPr>
            <p:spPr bwMode="gray">
              <a:xfrm rot="18227093">
                <a:off x="2353" y="3188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9105" name="Group 17"/>
            <p:cNvGrpSpPr>
              <a:grpSpLocks/>
            </p:cNvGrpSpPr>
            <p:nvPr/>
          </p:nvGrpSpPr>
          <p:grpSpPr bwMode="auto">
            <a:xfrm>
              <a:off x="1824" y="3357"/>
              <a:ext cx="432" cy="432"/>
              <a:chOff x="1824" y="3357"/>
              <a:chExt cx="432" cy="432"/>
            </a:xfrm>
          </p:grpSpPr>
          <p:grpSp>
            <p:nvGrpSpPr>
              <p:cNvPr id="89106" name="Group 18"/>
              <p:cNvGrpSpPr>
                <a:grpSpLocks/>
              </p:cNvGrpSpPr>
              <p:nvPr/>
            </p:nvGrpSpPr>
            <p:grpSpPr bwMode="auto">
              <a:xfrm>
                <a:off x="1824" y="3357"/>
                <a:ext cx="432" cy="432"/>
                <a:chOff x="2016" y="1920"/>
                <a:chExt cx="1680" cy="1680"/>
              </a:xfrm>
            </p:grpSpPr>
            <p:sp>
              <p:nvSpPr>
                <p:cNvPr id="89107" name="Oval 1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9108" name="Freeform 2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9109" name="Text Box 21"/>
              <p:cNvSpPr txBox="1">
                <a:spLocks noChangeArrowheads="1"/>
              </p:cNvSpPr>
              <p:nvPr/>
            </p:nvSpPr>
            <p:spPr bwMode="gray">
              <a:xfrm>
                <a:off x="1902" y="3438"/>
                <a:ext cx="266" cy="30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charset="-122"/>
                  </a:rPr>
                  <a:t>E</a:t>
                </a:r>
              </a:p>
            </p:txBody>
          </p:sp>
        </p:grpSp>
        <p:grpSp>
          <p:nvGrpSpPr>
            <p:cNvPr id="89110" name="Group 22"/>
            <p:cNvGrpSpPr>
              <a:grpSpLocks/>
            </p:cNvGrpSpPr>
            <p:nvPr/>
          </p:nvGrpSpPr>
          <p:grpSpPr bwMode="auto">
            <a:xfrm>
              <a:off x="3938" y="1968"/>
              <a:ext cx="430" cy="437"/>
              <a:chOff x="3938" y="1968"/>
              <a:chExt cx="430" cy="437"/>
            </a:xfrm>
          </p:grpSpPr>
          <p:grpSp>
            <p:nvGrpSpPr>
              <p:cNvPr id="89111" name="Group 23"/>
              <p:cNvGrpSpPr>
                <a:grpSpLocks/>
              </p:cNvGrpSpPr>
              <p:nvPr/>
            </p:nvGrpSpPr>
            <p:grpSpPr bwMode="auto">
              <a:xfrm>
                <a:off x="3938" y="1968"/>
                <a:ext cx="430" cy="437"/>
                <a:chOff x="2016" y="1920"/>
                <a:chExt cx="1680" cy="1680"/>
              </a:xfrm>
            </p:grpSpPr>
            <p:sp>
              <p:nvSpPr>
                <p:cNvPr id="89112" name="Oval 2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62353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9113" name="Freeform 25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9114" name="Text Box 26"/>
              <p:cNvSpPr txBox="1">
                <a:spLocks noChangeArrowheads="1"/>
              </p:cNvSpPr>
              <p:nvPr/>
            </p:nvSpPr>
            <p:spPr bwMode="gray">
              <a:xfrm>
                <a:off x="4010" y="2028"/>
                <a:ext cx="276" cy="30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charset="-122"/>
                  </a:rPr>
                  <a:t>C</a:t>
                </a:r>
              </a:p>
            </p:txBody>
          </p:sp>
        </p:grpSp>
        <p:grpSp>
          <p:nvGrpSpPr>
            <p:cNvPr id="89115" name="Group 27"/>
            <p:cNvGrpSpPr>
              <a:grpSpLocks/>
            </p:cNvGrpSpPr>
            <p:nvPr/>
          </p:nvGrpSpPr>
          <p:grpSpPr bwMode="auto">
            <a:xfrm>
              <a:off x="3552" y="3360"/>
              <a:ext cx="412" cy="392"/>
              <a:chOff x="3552" y="3339"/>
              <a:chExt cx="412" cy="392"/>
            </a:xfrm>
          </p:grpSpPr>
          <p:grpSp>
            <p:nvGrpSpPr>
              <p:cNvPr id="89116" name="Group 28"/>
              <p:cNvGrpSpPr>
                <a:grpSpLocks/>
              </p:cNvGrpSpPr>
              <p:nvPr/>
            </p:nvGrpSpPr>
            <p:grpSpPr bwMode="auto">
              <a:xfrm>
                <a:off x="3552" y="3339"/>
                <a:ext cx="412" cy="392"/>
                <a:chOff x="2016" y="1920"/>
                <a:chExt cx="1680" cy="1680"/>
              </a:xfrm>
            </p:grpSpPr>
            <p:sp>
              <p:nvSpPr>
                <p:cNvPr id="89117" name="Oval 2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9118" name="Freeform 3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9119" name="Text Box 31"/>
              <p:cNvSpPr txBox="1">
                <a:spLocks noChangeArrowheads="1"/>
              </p:cNvSpPr>
              <p:nvPr/>
            </p:nvSpPr>
            <p:spPr bwMode="gray">
              <a:xfrm>
                <a:off x="3631" y="3360"/>
                <a:ext cx="296" cy="30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charset="-122"/>
                  </a:rPr>
                  <a:t>D</a:t>
                </a:r>
              </a:p>
            </p:txBody>
          </p:sp>
        </p:grpSp>
        <p:grpSp>
          <p:nvGrpSpPr>
            <p:cNvPr id="89120" name="Group 32"/>
            <p:cNvGrpSpPr>
              <a:grpSpLocks/>
            </p:cNvGrpSpPr>
            <p:nvPr/>
          </p:nvGrpSpPr>
          <p:grpSpPr bwMode="auto">
            <a:xfrm>
              <a:off x="1488" y="1968"/>
              <a:ext cx="432" cy="432"/>
              <a:chOff x="1488" y="1968"/>
              <a:chExt cx="432" cy="432"/>
            </a:xfrm>
          </p:grpSpPr>
          <p:grpSp>
            <p:nvGrpSpPr>
              <p:cNvPr id="89121" name="Group 33"/>
              <p:cNvGrpSpPr>
                <a:grpSpLocks/>
              </p:cNvGrpSpPr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89122" name="Oval 3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9123" name="Freeform 35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9124" name="Text Box 36"/>
              <p:cNvSpPr txBox="1">
                <a:spLocks noChangeArrowheads="1"/>
              </p:cNvSpPr>
              <p:nvPr/>
            </p:nvSpPr>
            <p:spPr bwMode="gray">
              <a:xfrm>
                <a:off x="1570" y="2016"/>
                <a:ext cx="286" cy="30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charset="-122"/>
                  </a:rPr>
                  <a:t>A</a:t>
                </a:r>
              </a:p>
            </p:txBody>
          </p:sp>
        </p:grpSp>
        <p:sp>
          <p:nvSpPr>
            <p:cNvPr id="89125" name="Oval 37"/>
            <p:cNvSpPr>
              <a:spLocks noChangeArrowheads="1"/>
            </p:cNvSpPr>
            <p:nvPr/>
          </p:nvSpPr>
          <p:spPr bwMode="gray">
            <a:xfrm rot="18227093">
              <a:off x="3507" y="3261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26" name="Oval 38"/>
            <p:cNvSpPr>
              <a:spLocks noChangeArrowheads="1"/>
            </p:cNvSpPr>
            <p:nvPr/>
          </p:nvSpPr>
          <p:spPr bwMode="gray">
            <a:xfrm rot="18227093">
              <a:off x="3411" y="3165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89127" name="Group 39"/>
            <p:cNvGrpSpPr>
              <a:grpSpLocks/>
            </p:cNvGrpSpPr>
            <p:nvPr/>
          </p:nvGrpSpPr>
          <p:grpSpPr bwMode="auto">
            <a:xfrm>
              <a:off x="1968" y="2256"/>
              <a:ext cx="231" cy="130"/>
              <a:chOff x="2016" y="2304"/>
              <a:chExt cx="231" cy="130"/>
            </a:xfrm>
          </p:grpSpPr>
          <p:sp>
            <p:nvSpPr>
              <p:cNvPr id="89128" name="Oval 40"/>
              <p:cNvSpPr>
                <a:spLocks noChangeArrowheads="1"/>
              </p:cNvSpPr>
              <p:nvPr/>
            </p:nvSpPr>
            <p:spPr bwMode="gray">
              <a:xfrm rot="18227093">
                <a:off x="2019" y="2301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5764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9129" name="Oval 41"/>
              <p:cNvSpPr>
                <a:spLocks noChangeArrowheads="1"/>
              </p:cNvSpPr>
              <p:nvPr/>
            </p:nvSpPr>
            <p:spPr bwMode="gray">
              <a:xfrm rot="18227093">
                <a:off x="2163" y="234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9130" name="Group 42"/>
            <p:cNvGrpSpPr>
              <a:grpSpLocks/>
            </p:cNvGrpSpPr>
            <p:nvPr/>
          </p:nvGrpSpPr>
          <p:grpSpPr bwMode="auto">
            <a:xfrm>
              <a:off x="2832" y="1612"/>
              <a:ext cx="87" cy="260"/>
              <a:chOff x="2832" y="1612"/>
              <a:chExt cx="87" cy="260"/>
            </a:xfrm>
          </p:grpSpPr>
          <p:sp>
            <p:nvSpPr>
              <p:cNvPr id="89131" name="Oval 43"/>
              <p:cNvSpPr>
                <a:spLocks noChangeArrowheads="1"/>
              </p:cNvSpPr>
              <p:nvPr/>
            </p:nvSpPr>
            <p:spPr bwMode="gray">
              <a:xfrm rot="18227093">
                <a:off x="2835" y="160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549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9132" name="Oval 44"/>
              <p:cNvSpPr>
                <a:spLocks noChangeArrowheads="1"/>
              </p:cNvSpPr>
              <p:nvPr/>
            </p:nvSpPr>
            <p:spPr bwMode="gray">
              <a:xfrm rot="18227093">
                <a:off x="2835" y="1787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9133" name="Oval 45"/>
            <p:cNvSpPr>
              <a:spLocks noChangeArrowheads="1"/>
            </p:cNvSpPr>
            <p:nvPr/>
          </p:nvSpPr>
          <p:spPr bwMode="gray">
            <a:xfrm rot="18227093">
              <a:off x="3759" y="2271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75686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34" name="Oval 46"/>
            <p:cNvSpPr>
              <a:spLocks noChangeArrowheads="1"/>
            </p:cNvSpPr>
            <p:nvPr/>
          </p:nvSpPr>
          <p:spPr bwMode="gray">
            <a:xfrm rot="18227093">
              <a:off x="3603" y="2349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75686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35" name="Text Box 47"/>
            <p:cNvSpPr txBox="1">
              <a:spLocks noChangeArrowheads="1"/>
            </p:cNvSpPr>
            <p:nvPr/>
          </p:nvSpPr>
          <p:spPr bwMode="auto">
            <a:xfrm>
              <a:off x="288" y="2064"/>
              <a:ext cx="1200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chemeClr val="tx2"/>
                  </a:solidFill>
                  <a:ea typeface="宋体" charset="-122"/>
                </a:rPr>
                <a:t>中东市场</a:t>
              </a:r>
              <a:endParaRPr lang="en-US" altLang="zh-CN" b="1" dirty="0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89136" name="Text Box 48"/>
            <p:cNvSpPr txBox="1">
              <a:spLocks noChangeArrowheads="1"/>
            </p:cNvSpPr>
            <p:nvPr/>
          </p:nvSpPr>
          <p:spPr bwMode="auto">
            <a:xfrm>
              <a:off x="2256" y="873"/>
              <a:ext cx="1200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chemeClr val="tx2"/>
                  </a:solidFill>
                  <a:ea typeface="宋体" charset="-122"/>
                </a:rPr>
                <a:t>亚洲市场</a:t>
              </a:r>
              <a:endParaRPr lang="en-US" altLang="zh-CN" b="1" dirty="0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89137" name="Text Box 49"/>
            <p:cNvSpPr txBox="1">
              <a:spLocks noChangeArrowheads="1"/>
            </p:cNvSpPr>
            <p:nvPr/>
          </p:nvSpPr>
          <p:spPr bwMode="auto">
            <a:xfrm>
              <a:off x="4368" y="2073"/>
              <a:ext cx="1200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chemeClr val="tx2"/>
                  </a:solidFill>
                  <a:ea typeface="宋体" charset="-122"/>
                </a:rPr>
                <a:t>南美市场</a:t>
              </a:r>
              <a:endParaRPr lang="en-US" altLang="zh-CN" b="1" dirty="0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89138" name="Text Box 50"/>
            <p:cNvSpPr txBox="1">
              <a:spLocks noChangeArrowheads="1"/>
            </p:cNvSpPr>
            <p:nvPr/>
          </p:nvSpPr>
          <p:spPr bwMode="auto">
            <a:xfrm>
              <a:off x="528" y="3504"/>
              <a:ext cx="1200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chemeClr val="tx2"/>
                  </a:solidFill>
                  <a:ea typeface="宋体" charset="-122"/>
                </a:rPr>
                <a:t>欧洲市场</a:t>
              </a:r>
              <a:endParaRPr lang="en-US" altLang="zh-CN" b="1" dirty="0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89139" name="Text Box 51"/>
            <p:cNvSpPr txBox="1">
              <a:spLocks noChangeArrowheads="1"/>
            </p:cNvSpPr>
            <p:nvPr/>
          </p:nvSpPr>
          <p:spPr bwMode="auto">
            <a:xfrm>
              <a:off x="3984" y="3504"/>
              <a:ext cx="1200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chemeClr val="tx2"/>
                  </a:solidFill>
                  <a:ea typeface="宋体" charset="-122"/>
                </a:rPr>
                <a:t>北美市场</a:t>
              </a:r>
              <a:endParaRPr lang="en-US" altLang="zh-CN" b="1" dirty="0">
                <a:solidFill>
                  <a:schemeClr val="tx2"/>
                </a:solidFill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>
                <a:ea typeface="宋体" charset="-122"/>
              </a:rPr>
              <a:t>新产品宣传广告</a:t>
            </a:r>
            <a:endParaRPr lang="en-US" altLang="zh-CN" sz="2000" dirty="0">
              <a:ea typeface="宋体" charset="-122"/>
            </a:endParaRPr>
          </a:p>
        </p:txBody>
      </p:sp>
      <p:grpSp>
        <p:nvGrpSpPr>
          <p:cNvPr id="97283" name="Group 3"/>
          <p:cNvGrpSpPr>
            <a:grpSpLocks/>
          </p:cNvGrpSpPr>
          <p:nvPr/>
        </p:nvGrpSpPr>
        <p:grpSpPr bwMode="auto">
          <a:xfrm>
            <a:off x="1143000" y="1831975"/>
            <a:ext cx="2170113" cy="4035425"/>
            <a:chOff x="720" y="1296"/>
            <a:chExt cx="1367" cy="2542"/>
          </a:xfrm>
        </p:grpSpPr>
        <p:sp>
          <p:nvSpPr>
            <p:cNvPr id="97284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285" name="AutoShape 5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286" name="AutoShape 6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3CA1E6">
                    <a:gamma/>
                    <a:tint val="5137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287" name="AutoShape 7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gamma/>
                    <a:tint val="33333"/>
                    <a:invGamma/>
                  </a:srgbClr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288" name="AutoShape 8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289" name="AutoShape 9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7290" name="Group 10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97291" name="Oval 11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7292" name="Oval 12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7293" name="Oval 13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7294" name="Oval 14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7295" name="Oval 15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7296" name="Text Box 16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000000"/>
                  </a:solidFill>
                  <a:ea typeface="宋体" charset="-122"/>
                </a:rPr>
                <a:t>1</a:t>
              </a:r>
              <a:endParaRPr lang="en-US" altLang="zh-CN" dirty="0">
                <a:ea typeface="宋体" charset="-122"/>
              </a:endParaRPr>
            </a:p>
          </p:txBody>
        </p:sp>
        <p:sp>
          <p:nvSpPr>
            <p:cNvPr id="97297" name="Text Box 17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ea typeface="宋体" charset="-122"/>
                </a:rPr>
                <a:t>产品</a:t>
              </a:r>
              <a:r>
                <a:rPr lang="en-US" altLang="zh-CN" sz="2800" dirty="0" smtClean="0">
                  <a:solidFill>
                    <a:srgbClr val="FF0000"/>
                  </a:solidFill>
                  <a:ea typeface="宋体" charset="-122"/>
                </a:rPr>
                <a:t>1</a:t>
              </a:r>
              <a:r>
                <a:rPr lang="zh-CN" altLang="en-US" sz="2800" dirty="0" smtClean="0">
                  <a:solidFill>
                    <a:srgbClr val="FF0000"/>
                  </a:solidFill>
                  <a:ea typeface="宋体" charset="-122"/>
                </a:rPr>
                <a:t>特点</a:t>
              </a:r>
              <a:endParaRPr lang="en-US" altLang="zh-CN" sz="2800" dirty="0">
                <a:solidFill>
                  <a:srgbClr val="FF0000"/>
                </a:solidFill>
                <a:ea typeface="宋体" charset="-122"/>
              </a:endParaRPr>
            </a:p>
          </p:txBody>
        </p:sp>
      </p:grpSp>
      <p:grpSp>
        <p:nvGrpSpPr>
          <p:cNvPr id="97298" name="Group 18"/>
          <p:cNvGrpSpPr>
            <a:grpSpLocks/>
          </p:cNvGrpSpPr>
          <p:nvPr/>
        </p:nvGrpSpPr>
        <p:grpSpPr bwMode="auto">
          <a:xfrm>
            <a:off x="3505200" y="1831975"/>
            <a:ext cx="2166938" cy="4035425"/>
            <a:chOff x="2208" y="1296"/>
            <a:chExt cx="1365" cy="2542"/>
          </a:xfrm>
        </p:grpSpPr>
        <p:sp>
          <p:nvSpPr>
            <p:cNvPr id="97299" name="AutoShape 19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300" name="AutoShape 20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301" name="AutoShape 21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73E77E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302" name="AutoShape 22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>
                    <a:gamma/>
                    <a:tint val="33333"/>
                    <a:invGamma/>
                  </a:srgbClr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303" name="Oval 23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7304" name="Oval 24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7305" name="Oval 25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7306" name="Oval 26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7307" name="Oval 27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7308" name="Text Box 28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2</a:t>
              </a:r>
              <a:endParaRPr lang="en-US" altLang="zh-CN">
                <a:ea typeface="宋体" charset="-122"/>
              </a:endParaRPr>
            </a:p>
          </p:txBody>
        </p:sp>
        <p:sp>
          <p:nvSpPr>
            <p:cNvPr id="97309" name="Text Box 29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ea typeface="宋体" charset="-122"/>
                </a:rPr>
                <a:t>产品</a:t>
              </a:r>
              <a:r>
                <a:rPr lang="en-US" altLang="zh-CN" sz="2800" dirty="0" smtClean="0">
                  <a:solidFill>
                    <a:srgbClr val="FF0000"/>
                  </a:solidFill>
                  <a:ea typeface="宋体" charset="-122"/>
                </a:rPr>
                <a:t>2</a:t>
              </a:r>
              <a:r>
                <a:rPr lang="zh-CN" altLang="en-US" sz="2800" dirty="0" smtClean="0">
                  <a:solidFill>
                    <a:srgbClr val="FF0000"/>
                  </a:solidFill>
                  <a:ea typeface="宋体" charset="-122"/>
                </a:rPr>
                <a:t>特点</a:t>
              </a:r>
              <a:endParaRPr lang="en-US" altLang="zh-CN" sz="2800" dirty="0">
                <a:solidFill>
                  <a:srgbClr val="FF0000"/>
                </a:solidFill>
                <a:ea typeface="宋体" charset="-122"/>
              </a:endParaRPr>
            </a:p>
          </p:txBody>
        </p:sp>
        <p:sp>
          <p:nvSpPr>
            <p:cNvPr id="97310" name="AutoShape 30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311" name="AutoShape 31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7312" name="Group 32"/>
          <p:cNvGrpSpPr>
            <a:grpSpLocks/>
          </p:cNvGrpSpPr>
          <p:nvPr/>
        </p:nvGrpSpPr>
        <p:grpSpPr bwMode="auto">
          <a:xfrm>
            <a:off x="5861050" y="1831975"/>
            <a:ext cx="2170113" cy="4035425"/>
            <a:chOff x="3692" y="1296"/>
            <a:chExt cx="1367" cy="2542"/>
          </a:xfrm>
        </p:grpSpPr>
        <p:sp>
          <p:nvSpPr>
            <p:cNvPr id="97313" name="AutoShape 33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314" name="AutoShape 34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315" name="AutoShape 35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E9E065">
                    <a:gamma/>
                    <a:tint val="57647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316" name="AutoShape 36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>
                    <a:gamma/>
                    <a:tint val="33333"/>
                    <a:invGamma/>
                  </a:srgbClr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7317" name="Group 37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97318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7319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7320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7321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7322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7323" name="Text Box 43"/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3</a:t>
              </a:r>
              <a:endParaRPr lang="en-US" altLang="zh-CN">
                <a:ea typeface="宋体" charset="-122"/>
              </a:endParaRPr>
            </a:p>
          </p:txBody>
        </p:sp>
        <p:sp>
          <p:nvSpPr>
            <p:cNvPr id="97324" name="Text Box 44"/>
            <p:cNvSpPr txBox="1">
              <a:spLocks noChangeArrowheads="1"/>
            </p:cNvSpPr>
            <p:nvPr/>
          </p:nvSpPr>
          <p:spPr bwMode="gray">
            <a:xfrm>
              <a:off x="3744" y="1776"/>
              <a:ext cx="1296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ea typeface="宋体" charset="-122"/>
                </a:rPr>
                <a:t>产品</a:t>
              </a:r>
              <a:r>
                <a:rPr lang="en-US" altLang="zh-CN" sz="2800" dirty="0" smtClean="0">
                  <a:solidFill>
                    <a:srgbClr val="FF0000"/>
                  </a:solidFill>
                  <a:ea typeface="宋体" charset="-122"/>
                </a:rPr>
                <a:t>3</a:t>
              </a:r>
              <a:r>
                <a:rPr lang="zh-CN" altLang="en-US" sz="2800" dirty="0" smtClean="0">
                  <a:solidFill>
                    <a:srgbClr val="FF0000"/>
                  </a:solidFill>
                  <a:ea typeface="宋体" charset="-122"/>
                </a:rPr>
                <a:t>特点</a:t>
              </a:r>
              <a:endParaRPr lang="en-US" altLang="zh-CN" sz="2800" dirty="0">
                <a:solidFill>
                  <a:srgbClr val="FF0000"/>
                </a:solidFill>
                <a:ea typeface="宋体" charset="-122"/>
              </a:endParaRPr>
            </a:p>
          </p:txBody>
        </p:sp>
        <p:sp>
          <p:nvSpPr>
            <p:cNvPr id="97325" name="AutoShape 45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326" name="AutoShape 46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>
                <a:ea typeface="宋体" charset="-122"/>
              </a:rPr>
              <a:t>新产品推广程序</a:t>
            </a:r>
            <a:endParaRPr lang="en-US" altLang="zh-CN" sz="2000" dirty="0">
              <a:ea typeface="宋体" charset="-122"/>
            </a:endParaRP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gray">
          <a:xfrm rot="3419336">
            <a:off x="7265987" y="1560513"/>
            <a:ext cx="923925" cy="10033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gray">
          <a:xfrm rot="3419336">
            <a:off x="1411287" y="2268538"/>
            <a:ext cx="923925" cy="10033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18" name="Text Box 6"/>
          <p:cNvSpPr txBox="1">
            <a:spLocks noChangeArrowheads="1"/>
          </p:cNvSpPr>
          <p:nvPr/>
        </p:nvSpPr>
        <p:spPr bwMode="gray">
          <a:xfrm>
            <a:off x="1504950" y="2627313"/>
            <a:ext cx="69762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 dirty="0" smtClean="0">
                <a:solidFill>
                  <a:srgbClr val="FFFFFF"/>
                </a:solidFill>
                <a:ea typeface="宋体" charset="-122"/>
              </a:rPr>
              <a:t>1895</a:t>
            </a:r>
            <a:endParaRPr lang="en-US" altLang="zh-CN" b="1" dirty="0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90119" name="Rectangle 7"/>
          <p:cNvSpPr>
            <a:spLocks noChangeArrowheads="1"/>
          </p:cNvSpPr>
          <p:nvPr/>
        </p:nvSpPr>
        <p:spPr bwMode="gray">
          <a:xfrm rot="3419336">
            <a:off x="2846387" y="4173538"/>
            <a:ext cx="923925" cy="10033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20" name="Text Box 8"/>
          <p:cNvSpPr txBox="1">
            <a:spLocks noChangeArrowheads="1"/>
          </p:cNvSpPr>
          <p:nvPr/>
        </p:nvSpPr>
        <p:spPr bwMode="gray">
          <a:xfrm>
            <a:off x="2940050" y="4532313"/>
            <a:ext cx="69762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 dirty="0" smtClean="0">
                <a:solidFill>
                  <a:srgbClr val="FFFFFF"/>
                </a:solidFill>
                <a:ea typeface="宋体" charset="-122"/>
              </a:rPr>
              <a:t>1926</a:t>
            </a:r>
            <a:endParaRPr lang="en-US" altLang="zh-CN" b="1" dirty="0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90121" name="Rectangle 9"/>
          <p:cNvSpPr>
            <a:spLocks noChangeArrowheads="1"/>
          </p:cNvSpPr>
          <p:nvPr/>
        </p:nvSpPr>
        <p:spPr bwMode="gray">
          <a:xfrm rot="3419336">
            <a:off x="4916487" y="3021013"/>
            <a:ext cx="923925" cy="10033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22" name="Text Box 10"/>
          <p:cNvSpPr txBox="1">
            <a:spLocks noChangeArrowheads="1"/>
          </p:cNvSpPr>
          <p:nvPr/>
        </p:nvSpPr>
        <p:spPr bwMode="gray">
          <a:xfrm>
            <a:off x="5010150" y="3379788"/>
            <a:ext cx="69762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 dirty="0" smtClean="0">
                <a:solidFill>
                  <a:srgbClr val="FFFFFF"/>
                </a:solidFill>
                <a:ea typeface="宋体" charset="-122"/>
              </a:rPr>
              <a:t>1999</a:t>
            </a:r>
            <a:endParaRPr lang="en-US" altLang="zh-CN" b="1" dirty="0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90123" name="Text Box 11"/>
          <p:cNvSpPr txBox="1">
            <a:spLocks noChangeArrowheads="1"/>
          </p:cNvSpPr>
          <p:nvPr/>
        </p:nvSpPr>
        <p:spPr bwMode="gray">
          <a:xfrm>
            <a:off x="7359650" y="1919288"/>
            <a:ext cx="69762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 dirty="0" smtClean="0">
                <a:solidFill>
                  <a:srgbClr val="FFFFFF"/>
                </a:solidFill>
                <a:ea typeface="宋体" charset="-122"/>
              </a:rPr>
              <a:t>2008</a:t>
            </a:r>
            <a:endParaRPr lang="en-US" altLang="zh-CN" b="1" dirty="0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90124" name="Line 12"/>
          <p:cNvSpPr>
            <a:spLocks noChangeShapeType="1"/>
          </p:cNvSpPr>
          <p:nvPr/>
        </p:nvSpPr>
        <p:spPr bwMode="auto">
          <a:xfrm>
            <a:off x="2209800" y="3222625"/>
            <a:ext cx="762000" cy="1066800"/>
          </a:xfrm>
          <a:prstGeom prst="line">
            <a:avLst/>
          </a:prstGeom>
          <a:noFill/>
          <a:ln w="57150" cap="rnd">
            <a:solidFill>
              <a:srgbClr val="80808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25" name="Line 13"/>
          <p:cNvSpPr>
            <a:spLocks noChangeShapeType="1"/>
          </p:cNvSpPr>
          <p:nvPr/>
        </p:nvSpPr>
        <p:spPr bwMode="auto">
          <a:xfrm flipV="1">
            <a:off x="3810000" y="3756025"/>
            <a:ext cx="1066800" cy="609600"/>
          </a:xfrm>
          <a:prstGeom prst="line">
            <a:avLst/>
          </a:prstGeom>
          <a:noFill/>
          <a:ln w="57150" cap="rnd">
            <a:solidFill>
              <a:srgbClr val="80808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26" name="Line 14"/>
          <p:cNvSpPr>
            <a:spLocks noChangeShapeType="1"/>
          </p:cNvSpPr>
          <p:nvPr/>
        </p:nvSpPr>
        <p:spPr bwMode="auto">
          <a:xfrm flipV="1">
            <a:off x="5943600" y="2371725"/>
            <a:ext cx="1295400" cy="774700"/>
          </a:xfrm>
          <a:prstGeom prst="line">
            <a:avLst/>
          </a:prstGeom>
          <a:noFill/>
          <a:ln w="57150" cap="rnd">
            <a:solidFill>
              <a:srgbClr val="80808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27" name="Text Box 15"/>
          <p:cNvSpPr txBox="1">
            <a:spLocks noChangeArrowheads="1"/>
          </p:cNvSpPr>
          <p:nvPr/>
        </p:nvSpPr>
        <p:spPr bwMode="auto">
          <a:xfrm>
            <a:off x="2514600" y="1806575"/>
            <a:ext cx="41148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公司历史</a:t>
            </a:r>
            <a:endParaRPr lang="en-US" altLang="zh-CN" sz="28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新产品推广程序</a:t>
            </a:r>
            <a:endParaRPr lang="en-US" altLang="zh-CN" sz="1800" dirty="0">
              <a:ea typeface="宋体" charset="-122"/>
            </a:endParaRPr>
          </a:p>
        </p:txBody>
      </p:sp>
      <p:sp>
        <p:nvSpPr>
          <p:cNvPr id="91139" name="Freeform 3"/>
          <p:cNvSpPr>
            <a:spLocks/>
          </p:cNvSpPr>
          <p:nvPr/>
        </p:nvSpPr>
        <p:spPr bwMode="gray">
          <a:xfrm>
            <a:off x="5073650" y="1219200"/>
            <a:ext cx="1466850" cy="1155700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hlink">
                  <a:gamma/>
                  <a:tint val="90980"/>
                  <a:invGamma/>
                  <a:alpha val="32001"/>
                </a:schemeClr>
              </a:gs>
              <a:gs pos="100000">
                <a:schemeClr val="hlink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40" name="AutoShape 4"/>
          <p:cNvSpPr>
            <a:spLocks noChangeArrowheads="1"/>
          </p:cNvSpPr>
          <p:nvPr/>
        </p:nvSpPr>
        <p:spPr bwMode="auto">
          <a:xfrm>
            <a:off x="3424238" y="2652713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1" name="AutoShape 5"/>
          <p:cNvSpPr>
            <a:spLocks noChangeArrowheads="1"/>
          </p:cNvSpPr>
          <p:nvPr/>
        </p:nvSpPr>
        <p:spPr bwMode="gray">
          <a:xfrm>
            <a:off x="3657600" y="2514600"/>
            <a:ext cx="1863725" cy="2873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2" name="AutoShape 6"/>
          <p:cNvSpPr>
            <a:spLocks noChangeArrowheads="1"/>
          </p:cNvSpPr>
          <p:nvPr/>
        </p:nvSpPr>
        <p:spPr bwMode="auto">
          <a:xfrm flipH="1">
            <a:off x="5334000" y="2590800"/>
            <a:ext cx="73025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3" name="AutoShape 7"/>
          <p:cNvSpPr>
            <a:spLocks noChangeArrowheads="1"/>
          </p:cNvSpPr>
          <p:nvPr/>
        </p:nvSpPr>
        <p:spPr bwMode="auto">
          <a:xfrm flipH="1">
            <a:off x="3743325" y="2581275"/>
            <a:ext cx="71438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4" name="AutoShape 8"/>
          <p:cNvSpPr>
            <a:spLocks noChangeArrowheads="1"/>
          </p:cNvSpPr>
          <p:nvPr/>
        </p:nvSpPr>
        <p:spPr bwMode="auto">
          <a:xfrm>
            <a:off x="5934075" y="2151063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5" name="AutoShape 9"/>
          <p:cNvSpPr>
            <a:spLocks noChangeArrowheads="1"/>
          </p:cNvSpPr>
          <p:nvPr/>
        </p:nvSpPr>
        <p:spPr bwMode="gray">
          <a:xfrm>
            <a:off x="6149975" y="2008188"/>
            <a:ext cx="1863725" cy="2873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6" name="AutoShape 10"/>
          <p:cNvSpPr>
            <a:spLocks noChangeArrowheads="1"/>
          </p:cNvSpPr>
          <p:nvPr/>
        </p:nvSpPr>
        <p:spPr bwMode="auto">
          <a:xfrm flipH="1">
            <a:off x="7835900" y="2079625"/>
            <a:ext cx="71438" cy="142875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7" name="AutoShape 11"/>
          <p:cNvSpPr>
            <a:spLocks noChangeArrowheads="1"/>
          </p:cNvSpPr>
          <p:nvPr/>
        </p:nvSpPr>
        <p:spPr bwMode="auto">
          <a:xfrm flipH="1">
            <a:off x="6253163" y="2079625"/>
            <a:ext cx="71437" cy="142875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8" name="Freeform 12"/>
          <p:cNvSpPr>
            <a:spLocks/>
          </p:cNvSpPr>
          <p:nvPr/>
        </p:nvSpPr>
        <p:spPr bwMode="gray">
          <a:xfrm>
            <a:off x="2492375" y="1720850"/>
            <a:ext cx="1466850" cy="1157288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folHlink">
                  <a:gamma/>
                  <a:tint val="57647"/>
                  <a:invGamma/>
                  <a:alpha val="32001"/>
                </a:schemeClr>
              </a:gs>
              <a:gs pos="100000">
                <a:schemeClr val="folHlink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49" name="Text Box 13"/>
          <p:cNvSpPr txBox="1">
            <a:spLocks noChangeArrowheads="1"/>
          </p:cNvSpPr>
          <p:nvPr/>
        </p:nvSpPr>
        <p:spPr bwMode="gray">
          <a:xfrm>
            <a:off x="3914775" y="2486025"/>
            <a:ext cx="90281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1400" dirty="0" smtClean="0">
                <a:solidFill>
                  <a:schemeClr val="bg1"/>
                </a:solidFill>
                <a:ea typeface="宋体" charset="-122"/>
              </a:rPr>
              <a:t>产品定位</a:t>
            </a:r>
            <a:endParaRPr lang="en-US" altLang="zh-CN" sz="1400" dirty="0">
              <a:solidFill>
                <a:schemeClr val="bg1"/>
              </a:solidFill>
              <a:ea typeface="宋体" charset="-122"/>
            </a:endParaRPr>
          </a:p>
        </p:txBody>
      </p:sp>
      <p:sp>
        <p:nvSpPr>
          <p:cNvPr id="91150" name="Text Box 14"/>
          <p:cNvSpPr txBox="1">
            <a:spLocks noChangeArrowheads="1"/>
          </p:cNvSpPr>
          <p:nvPr/>
        </p:nvSpPr>
        <p:spPr bwMode="gray">
          <a:xfrm>
            <a:off x="6429375" y="1990725"/>
            <a:ext cx="90281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1400" dirty="0" smtClean="0">
                <a:solidFill>
                  <a:schemeClr val="bg1"/>
                </a:solidFill>
                <a:ea typeface="宋体" charset="-122"/>
              </a:rPr>
              <a:t>产品定位</a:t>
            </a:r>
            <a:endParaRPr lang="en-US" altLang="zh-CN" sz="1400" dirty="0">
              <a:solidFill>
                <a:schemeClr val="bg1"/>
              </a:solidFill>
              <a:ea typeface="宋体" charset="-122"/>
            </a:endParaRPr>
          </a:p>
        </p:txBody>
      </p:sp>
      <p:grpSp>
        <p:nvGrpSpPr>
          <p:cNvPr id="91151" name="Group 15"/>
          <p:cNvGrpSpPr>
            <a:grpSpLocks/>
          </p:cNvGrpSpPr>
          <p:nvPr/>
        </p:nvGrpSpPr>
        <p:grpSpPr bwMode="auto">
          <a:xfrm>
            <a:off x="914400" y="2914650"/>
            <a:ext cx="2295525" cy="3324225"/>
            <a:chOff x="576" y="1836"/>
            <a:chExt cx="1446" cy="2094"/>
          </a:xfrm>
        </p:grpSpPr>
        <p:sp>
          <p:nvSpPr>
            <p:cNvPr id="91152" name="AutoShape 16"/>
            <p:cNvSpPr>
              <a:spLocks noChangeArrowheads="1"/>
            </p:cNvSpPr>
            <p:nvPr/>
          </p:nvSpPr>
          <p:spPr bwMode="auto">
            <a:xfrm>
              <a:off x="576" y="1942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53" name="AutoShape 17"/>
            <p:cNvSpPr>
              <a:spLocks noChangeArrowheads="1"/>
            </p:cNvSpPr>
            <p:nvPr/>
          </p:nvSpPr>
          <p:spPr bwMode="gray">
            <a:xfrm>
              <a:off x="712" y="1852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38824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3882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54" name="AutoShape 18"/>
            <p:cNvSpPr>
              <a:spLocks noChangeArrowheads="1"/>
            </p:cNvSpPr>
            <p:nvPr/>
          </p:nvSpPr>
          <p:spPr bwMode="auto">
            <a:xfrm flipH="1">
              <a:off x="1773" y="1897"/>
              <a:ext cx="45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55" name="AutoShape 19"/>
            <p:cNvSpPr>
              <a:spLocks noChangeArrowheads="1"/>
            </p:cNvSpPr>
            <p:nvPr/>
          </p:nvSpPr>
          <p:spPr bwMode="auto">
            <a:xfrm flipH="1">
              <a:off x="776" y="1897"/>
              <a:ext cx="46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56" name="Text Box 20"/>
            <p:cNvSpPr txBox="1">
              <a:spLocks noChangeArrowheads="1"/>
            </p:cNvSpPr>
            <p:nvPr/>
          </p:nvSpPr>
          <p:spPr bwMode="gray">
            <a:xfrm>
              <a:off x="882" y="1836"/>
              <a:ext cx="569" cy="19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1400" dirty="0" smtClean="0">
                  <a:solidFill>
                    <a:schemeClr val="bg1"/>
                  </a:solidFill>
                  <a:ea typeface="宋体" charset="-122"/>
                </a:rPr>
                <a:t>产品定位</a:t>
              </a:r>
              <a:endParaRPr lang="en-US" altLang="zh-CN" sz="1400" dirty="0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91157" name="Text Box 21"/>
            <p:cNvSpPr txBox="1">
              <a:spLocks noChangeArrowheads="1"/>
            </p:cNvSpPr>
            <p:nvPr/>
          </p:nvSpPr>
          <p:spPr bwMode="auto">
            <a:xfrm>
              <a:off x="624" y="2106"/>
              <a:ext cx="1344" cy="18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dirty="0" smtClean="0">
                  <a:solidFill>
                    <a:srgbClr val="FF0000"/>
                  </a:solidFill>
                  <a:ea typeface="宋体" charset="-122"/>
                </a:rPr>
                <a:t>产品定位产品定位</a:t>
              </a:r>
              <a:endParaRPr lang="en-US" altLang="zh-CN" dirty="0" smtClean="0">
                <a:solidFill>
                  <a:srgbClr val="FF0000"/>
                </a:solidFill>
                <a:ea typeface="宋体" charset="-122"/>
              </a:endParaRPr>
            </a:p>
            <a:p>
              <a:pPr algn="ctr" eaLnBrk="0" hangingPunct="0"/>
              <a:r>
                <a:rPr lang="zh-CN" altLang="en-US" dirty="0" smtClean="0">
                  <a:solidFill>
                    <a:srgbClr val="FF0000"/>
                  </a:solidFill>
                  <a:ea typeface="宋体" charset="-122"/>
                </a:rPr>
                <a:t>产品定位</a:t>
              </a:r>
              <a:endParaRPr lang="en-US" altLang="zh-CN" dirty="0" smtClean="0">
                <a:solidFill>
                  <a:srgbClr val="FF0000"/>
                </a:solidFill>
                <a:ea typeface="宋体" charset="-122"/>
              </a:endParaRPr>
            </a:p>
            <a:p>
              <a:pPr algn="ctr" eaLnBrk="0" hangingPunct="0"/>
              <a:r>
                <a:rPr lang="zh-CN" altLang="en-US" dirty="0" smtClean="0">
                  <a:solidFill>
                    <a:srgbClr val="FF0000"/>
                  </a:solidFill>
                  <a:ea typeface="宋体" charset="-122"/>
                </a:rPr>
                <a:t>产品定位</a:t>
              </a:r>
              <a:endParaRPr lang="en-US" altLang="zh-CN" dirty="0" smtClean="0">
                <a:solidFill>
                  <a:srgbClr val="FF0000"/>
                </a:solidFill>
                <a:ea typeface="宋体" charset="-122"/>
              </a:endParaRPr>
            </a:p>
            <a:p>
              <a:pPr algn="ctr" eaLnBrk="0" hangingPunct="0"/>
              <a:r>
                <a:rPr lang="zh-CN" altLang="en-US" dirty="0" smtClean="0">
                  <a:solidFill>
                    <a:srgbClr val="FF0000"/>
                  </a:solidFill>
                  <a:ea typeface="宋体" charset="-122"/>
                </a:rPr>
                <a:t>产品定位</a:t>
              </a:r>
              <a:endParaRPr lang="en-US" altLang="zh-CN" dirty="0" smtClean="0">
                <a:solidFill>
                  <a:srgbClr val="FF0000"/>
                </a:solidFill>
                <a:ea typeface="宋体" charset="-122"/>
              </a:endParaRPr>
            </a:p>
            <a:p>
              <a:pPr algn="ctr" eaLnBrk="0" hangingPunct="0"/>
              <a:r>
                <a:rPr lang="zh-CN" altLang="en-US" dirty="0" smtClean="0">
                  <a:solidFill>
                    <a:srgbClr val="FF0000"/>
                  </a:solidFill>
                  <a:ea typeface="宋体" charset="-122"/>
                </a:rPr>
                <a:t>产品定位</a:t>
              </a:r>
              <a:endParaRPr lang="en-US" altLang="zh-CN" dirty="0" smtClean="0">
                <a:solidFill>
                  <a:srgbClr val="FF0000"/>
                </a:solidFill>
                <a:ea typeface="宋体" charset="-122"/>
              </a:endParaRPr>
            </a:p>
            <a:p>
              <a:pPr algn="ctr" eaLnBrk="0" hangingPunct="0"/>
              <a:r>
                <a:rPr lang="zh-CN" altLang="en-US" dirty="0" smtClean="0">
                  <a:solidFill>
                    <a:srgbClr val="FF0000"/>
                  </a:solidFill>
                  <a:ea typeface="宋体" charset="-122"/>
                </a:rPr>
                <a:t>产品定位</a:t>
              </a:r>
              <a:endParaRPr lang="en-US" altLang="zh-CN" dirty="0" smtClean="0">
                <a:solidFill>
                  <a:srgbClr val="FF0000"/>
                </a:solidFill>
                <a:ea typeface="宋体" charset="-122"/>
              </a:endParaRPr>
            </a:p>
            <a:p>
              <a:pPr algn="ctr" eaLnBrk="0" hangingPunct="0"/>
              <a:r>
                <a:rPr lang="zh-CN" altLang="en-US" dirty="0" smtClean="0">
                  <a:solidFill>
                    <a:srgbClr val="FF0000"/>
                  </a:solidFill>
                  <a:ea typeface="宋体" charset="-122"/>
                </a:rPr>
                <a:t>产品定位</a:t>
              </a:r>
              <a:endParaRPr lang="en-US" altLang="zh-CN" dirty="0" smtClean="0">
                <a:solidFill>
                  <a:srgbClr val="FF0000"/>
                </a:solidFill>
                <a:ea typeface="宋体" charset="-122"/>
              </a:endParaRPr>
            </a:p>
            <a:p>
              <a:pPr algn="ctr" eaLnBrk="0" hangingPunct="0"/>
              <a:r>
                <a:rPr lang="zh-CN" altLang="en-US" dirty="0" smtClean="0">
                  <a:solidFill>
                    <a:srgbClr val="FF0000"/>
                  </a:solidFill>
                  <a:ea typeface="宋体" charset="-122"/>
                </a:rPr>
                <a:t>产品定位</a:t>
              </a:r>
              <a:endParaRPr lang="en-US" altLang="zh-CN" dirty="0" smtClean="0">
                <a:solidFill>
                  <a:srgbClr val="FF0000"/>
                </a:solidFill>
                <a:ea typeface="宋体" charset="-122"/>
              </a:endParaRPr>
            </a:p>
            <a:p>
              <a:pPr algn="ctr" eaLnBrk="0" hangingPunct="0"/>
              <a:r>
                <a:rPr lang="zh-CN" altLang="en-US" dirty="0" smtClean="0">
                  <a:solidFill>
                    <a:srgbClr val="FF0000"/>
                  </a:solidFill>
                  <a:ea typeface="宋体" charset="-122"/>
                </a:rPr>
                <a:t>产品定位</a:t>
              </a:r>
              <a:endParaRPr lang="en-US" altLang="zh-CN" dirty="0" smtClean="0">
                <a:solidFill>
                  <a:srgbClr val="FF0000"/>
                </a:solidFill>
                <a:ea typeface="宋体" charset="-122"/>
              </a:endParaRPr>
            </a:p>
            <a:p>
              <a:pPr algn="ctr" eaLnBrk="0" hangingPunct="0"/>
              <a:endParaRPr lang="en-US" altLang="zh-CN" dirty="0">
                <a:solidFill>
                  <a:srgbClr val="FF0000"/>
                </a:solidFill>
                <a:ea typeface="宋体" charset="-122"/>
              </a:endParaRPr>
            </a:p>
          </p:txBody>
        </p:sp>
      </p:grpSp>
      <p:sp>
        <p:nvSpPr>
          <p:cNvPr id="91158" name="Text Box 22"/>
          <p:cNvSpPr txBox="1">
            <a:spLocks noChangeArrowheads="1"/>
          </p:cNvSpPr>
          <p:nvPr/>
        </p:nvSpPr>
        <p:spPr bwMode="auto">
          <a:xfrm>
            <a:off x="3505200" y="2886075"/>
            <a:ext cx="2133600" cy="286232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endParaRPr lang="en-US" altLang="zh-CN" dirty="0">
              <a:solidFill>
                <a:srgbClr val="FF0000"/>
              </a:solidFill>
              <a:ea typeface="宋体" charset="-122"/>
            </a:endParaRPr>
          </a:p>
        </p:txBody>
      </p:sp>
      <p:sp>
        <p:nvSpPr>
          <p:cNvPr id="91159" name="Text Box 23"/>
          <p:cNvSpPr txBox="1">
            <a:spLocks noChangeArrowheads="1"/>
          </p:cNvSpPr>
          <p:nvPr/>
        </p:nvSpPr>
        <p:spPr bwMode="auto">
          <a:xfrm>
            <a:off x="6019800" y="2352675"/>
            <a:ext cx="2133600" cy="286232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r>
              <a:rPr lang="zh-CN" altLang="en-US" dirty="0" smtClean="0">
                <a:solidFill>
                  <a:srgbClr val="FF0000"/>
                </a:solidFill>
                <a:ea typeface="宋体" charset="-122"/>
              </a:rPr>
              <a:t>产品定位</a:t>
            </a:r>
            <a:endParaRPr lang="en-US" altLang="zh-CN" dirty="0" smtClean="0">
              <a:solidFill>
                <a:srgbClr val="FF0000"/>
              </a:solidFill>
              <a:ea typeface="宋体" charset="-122"/>
            </a:endParaRPr>
          </a:p>
          <a:p>
            <a:pPr algn="ctr" eaLnBrk="0" hangingPunct="0"/>
            <a:endParaRPr lang="en-US" altLang="zh-CN" dirty="0">
              <a:solidFill>
                <a:srgbClr val="FF0000"/>
              </a:solidFill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新产品推广程序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81923" name="AutoShape 3"/>
          <p:cNvSpPr>
            <a:spLocks noChangeArrowheads="1"/>
          </p:cNvSpPr>
          <p:nvPr/>
        </p:nvSpPr>
        <p:spPr bwMode="auto">
          <a:xfrm>
            <a:off x="6151563" y="3433763"/>
            <a:ext cx="162083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4" name="AutoShape 4"/>
          <p:cNvSpPr>
            <a:spLocks noChangeArrowheads="1"/>
          </p:cNvSpPr>
          <p:nvPr/>
        </p:nvSpPr>
        <p:spPr bwMode="auto">
          <a:xfrm>
            <a:off x="4456113" y="3433763"/>
            <a:ext cx="1611312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5" name="AutoShape 5"/>
          <p:cNvSpPr>
            <a:spLocks noChangeArrowheads="1"/>
          </p:cNvSpPr>
          <p:nvPr/>
        </p:nvSpPr>
        <p:spPr bwMode="auto">
          <a:xfrm>
            <a:off x="2773363" y="3433763"/>
            <a:ext cx="156368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6" name="AutoShape 6"/>
          <p:cNvSpPr>
            <a:spLocks noChangeArrowheads="1"/>
          </p:cNvSpPr>
          <p:nvPr/>
        </p:nvSpPr>
        <p:spPr bwMode="auto">
          <a:xfrm>
            <a:off x="1066800" y="3433763"/>
            <a:ext cx="1620838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1927" name="Group 7"/>
          <p:cNvGrpSpPr>
            <a:grpSpLocks/>
          </p:cNvGrpSpPr>
          <p:nvPr/>
        </p:nvGrpSpPr>
        <p:grpSpPr bwMode="auto">
          <a:xfrm>
            <a:off x="1287463" y="2057400"/>
            <a:ext cx="5895975" cy="936625"/>
            <a:chOff x="624" y="1152"/>
            <a:chExt cx="4080" cy="720"/>
          </a:xfrm>
        </p:grpSpPr>
        <p:sp>
          <p:nvSpPr>
            <p:cNvPr id="81928" name="Rectangle 8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81929" name="Group 9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81930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31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32" name="Oval 12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33" name="Oval 13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1934" name="Rectangle 14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81935" name="Group 15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81936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37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38" name="Oval 18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39" name="Oval 19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1940" name="Rectangle 20"/>
            <p:cNvSpPr>
              <a:spLocks noChangeArrowheads="1"/>
            </p:cNvSpPr>
            <p:nvPr/>
          </p:nvSpPr>
          <p:spPr bwMode="gray">
            <a:xfrm rot="3419336">
              <a:off x="2880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81941" name="Group 21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81942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43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44" name="Oval 24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45" name="Oval 25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1946" name="Rectangle 26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81947" name="Rectangle 27"/>
          <p:cNvSpPr>
            <a:spLocks noChangeArrowheads="1"/>
          </p:cNvSpPr>
          <p:nvPr/>
        </p:nvSpPr>
        <p:spPr bwMode="gray">
          <a:xfrm>
            <a:off x="1441450" y="2359025"/>
            <a:ext cx="7777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ea typeface="宋体" charset="-122"/>
              </a:rPr>
              <a:t>产品</a:t>
            </a:r>
            <a:r>
              <a:rPr lang="en-US" altLang="zh-CN" b="1" dirty="0" smtClean="0">
                <a:solidFill>
                  <a:schemeClr val="bg1"/>
                </a:solidFill>
                <a:ea typeface="宋体" charset="-122"/>
              </a:rPr>
              <a:t>1</a:t>
            </a:r>
            <a:endParaRPr lang="en-US" altLang="zh-CN" b="1" dirty="0">
              <a:solidFill>
                <a:schemeClr val="bg1"/>
              </a:solidFill>
              <a:ea typeface="宋体" charset="-122"/>
            </a:endParaRPr>
          </a:p>
        </p:txBody>
      </p:sp>
      <p:sp>
        <p:nvSpPr>
          <p:cNvPr id="81948" name="Rectangle 28"/>
          <p:cNvSpPr>
            <a:spLocks noChangeArrowheads="1"/>
          </p:cNvSpPr>
          <p:nvPr/>
        </p:nvSpPr>
        <p:spPr bwMode="gray">
          <a:xfrm>
            <a:off x="3136900" y="2359025"/>
            <a:ext cx="7777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ea typeface="宋体" charset="-122"/>
              </a:rPr>
              <a:t>产品</a:t>
            </a:r>
            <a:r>
              <a:rPr lang="en-US" altLang="zh-CN" b="1" dirty="0" smtClean="0">
                <a:solidFill>
                  <a:schemeClr val="bg1"/>
                </a:solidFill>
                <a:ea typeface="宋体" charset="-122"/>
              </a:rPr>
              <a:t>2</a:t>
            </a:r>
            <a:endParaRPr lang="en-US" altLang="zh-CN" b="1" dirty="0">
              <a:solidFill>
                <a:schemeClr val="bg1"/>
              </a:solidFill>
              <a:ea typeface="宋体" charset="-122"/>
            </a:endParaRPr>
          </a:p>
        </p:txBody>
      </p:sp>
      <p:sp>
        <p:nvSpPr>
          <p:cNvPr id="81949" name="Rectangle 29"/>
          <p:cNvSpPr>
            <a:spLocks noChangeArrowheads="1"/>
          </p:cNvSpPr>
          <p:nvPr/>
        </p:nvSpPr>
        <p:spPr bwMode="gray">
          <a:xfrm>
            <a:off x="4683125" y="2359025"/>
            <a:ext cx="7777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ea typeface="宋体" charset="-122"/>
              </a:rPr>
              <a:t>产品</a:t>
            </a:r>
            <a:r>
              <a:rPr lang="en-US" altLang="zh-CN" b="1" dirty="0" smtClean="0">
                <a:solidFill>
                  <a:schemeClr val="bg1"/>
                </a:solidFill>
                <a:ea typeface="宋体" charset="-122"/>
              </a:rPr>
              <a:t>3</a:t>
            </a:r>
            <a:endParaRPr lang="en-US" altLang="zh-CN" b="1" dirty="0">
              <a:solidFill>
                <a:schemeClr val="bg1"/>
              </a:solidFill>
              <a:ea typeface="宋体" charset="-122"/>
            </a:endParaRPr>
          </a:p>
        </p:txBody>
      </p:sp>
      <p:sp>
        <p:nvSpPr>
          <p:cNvPr id="81950" name="Rectangle 30"/>
          <p:cNvSpPr>
            <a:spLocks noChangeArrowheads="1"/>
          </p:cNvSpPr>
          <p:nvPr/>
        </p:nvSpPr>
        <p:spPr bwMode="gray">
          <a:xfrm>
            <a:off x="6378575" y="2359025"/>
            <a:ext cx="7777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ea typeface="宋体" charset="-122"/>
              </a:rPr>
              <a:t>产品</a:t>
            </a:r>
            <a:r>
              <a:rPr lang="en-US" altLang="zh-CN" b="1" dirty="0" smtClean="0">
                <a:solidFill>
                  <a:schemeClr val="bg1"/>
                </a:solidFill>
                <a:ea typeface="宋体" charset="-122"/>
              </a:rPr>
              <a:t>4</a:t>
            </a:r>
            <a:endParaRPr lang="en-US" altLang="zh-CN" b="1" dirty="0">
              <a:solidFill>
                <a:schemeClr val="bg1"/>
              </a:solidFill>
              <a:ea typeface="宋体" charset="-122"/>
            </a:endParaRPr>
          </a:p>
        </p:txBody>
      </p:sp>
      <p:sp>
        <p:nvSpPr>
          <p:cNvPr id="81951" name="Rectangle 31"/>
          <p:cNvSpPr>
            <a:spLocks noChangeArrowheads="1"/>
          </p:cNvSpPr>
          <p:nvPr/>
        </p:nvSpPr>
        <p:spPr bwMode="auto">
          <a:xfrm>
            <a:off x="1447800" y="3651250"/>
            <a:ext cx="11144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dirty="0" smtClean="0">
                <a:ea typeface="宋体" charset="-122"/>
              </a:rPr>
              <a:t>适合年轻</a:t>
            </a:r>
            <a:endParaRPr lang="en-US" altLang="zh-CN" b="1" dirty="0" smtClean="0">
              <a:ea typeface="宋体" charset="-122"/>
            </a:endParaRPr>
          </a:p>
          <a:p>
            <a:r>
              <a:rPr lang="zh-CN" altLang="en-US" b="1" dirty="0" smtClean="0">
                <a:ea typeface="宋体" charset="-122"/>
              </a:rPr>
              <a:t>人配戴</a:t>
            </a:r>
            <a:endParaRPr lang="en-US" altLang="zh-CN" b="1" dirty="0">
              <a:ea typeface="宋体" charset="-122"/>
            </a:endParaRPr>
          </a:p>
        </p:txBody>
      </p:sp>
      <p:sp>
        <p:nvSpPr>
          <p:cNvPr id="81952" name="Rectangle 32"/>
          <p:cNvSpPr>
            <a:spLocks noChangeArrowheads="1"/>
          </p:cNvSpPr>
          <p:nvPr/>
        </p:nvSpPr>
        <p:spPr bwMode="auto">
          <a:xfrm>
            <a:off x="3141663" y="3651250"/>
            <a:ext cx="11144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dirty="0" smtClean="0">
                <a:ea typeface="宋体" charset="-122"/>
              </a:rPr>
              <a:t>适合老年</a:t>
            </a:r>
            <a:endParaRPr lang="en-US" altLang="zh-CN" b="1" dirty="0" smtClean="0">
              <a:ea typeface="宋体" charset="-122"/>
            </a:endParaRPr>
          </a:p>
          <a:p>
            <a:r>
              <a:rPr lang="zh-CN" altLang="en-US" b="1" dirty="0" smtClean="0">
                <a:ea typeface="宋体" charset="-122"/>
              </a:rPr>
              <a:t>人配戴</a:t>
            </a:r>
            <a:endParaRPr lang="en-US" altLang="zh-CN" b="1" dirty="0">
              <a:ea typeface="宋体" charset="-122"/>
            </a:endParaRPr>
          </a:p>
        </p:txBody>
      </p:sp>
      <p:sp>
        <p:nvSpPr>
          <p:cNvPr id="81953" name="Rectangle 33"/>
          <p:cNvSpPr>
            <a:spLocks noChangeArrowheads="1"/>
          </p:cNvSpPr>
          <p:nvPr/>
        </p:nvSpPr>
        <p:spPr bwMode="auto">
          <a:xfrm>
            <a:off x="4837113" y="3651250"/>
            <a:ext cx="11144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dirty="0" smtClean="0">
                <a:ea typeface="宋体" charset="-122"/>
              </a:rPr>
              <a:t>适合小朋</a:t>
            </a:r>
            <a:endParaRPr lang="en-US" altLang="zh-CN" b="1" dirty="0" smtClean="0">
              <a:ea typeface="宋体" charset="-122"/>
            </a:endParaRPr>
          </a:p>
          <a:p>
            <a:r>
              <a:rPr lang="zh-CN" altLang="en-US" b="1" dirty="0" smtClean="0">
                <a:ea typeface="宋体" charset="-122"/>
              </a:rPr>
              <a:t>友配戴</a:t>
            </a:r>
            <a:endParaRPr lang="en-US" altLang="zh-CN" b="1" dirty="0">
              <a:ea typeface="宋体" charset="-122"/>
            </a:endParaRPr>
          </a:p>
        </p:txBody>
      </p:sp>
      <p:sp>
        <p:nvSpPr>
          <p:cNvPr id="81954" name="Rectangle 34"/>
          <p:cNvSpPr>
            <a:spLocks noChangeArrowheads="1"/>
          </p:cNvSpPr>
          <p:nvPr/>
        </p:nvSpPr>
        <p:spPr bwMode="auto">
          <a:xfrm>
            <a:off x="6532563" y="3651250"/>
            <a:ext cx="11144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dirty="0" smtClean="0">
                <a:ea typeface="宋体" charset="-122"/>
              </a:rPr>
              <a:t>适合白领</a:t>
            </a:r>
            <a:endParaRPr lang="en-US" altLang="zh-CN" b="1" dirty="0" smtClean="0">
              <a:ea typeface="宋体" charset="-122"/>
            </a:endParaRPr>
          </a:p>
          <a:p>
            <a:r>
              <a:rPr lang="zh-CN" altLang="en-US" b="1" dirty="0" smtClean="0">
                <a:ea typeface="宋体" charset="-122"/>
              </a:rPr>
              <a:t>人群配戴</a:t>
            </a:r>
            <a:endParaRPr lang="en-US" altLang="zh-CN" b="1" dirty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活动程序</a:t>
            </a:r>
            <a:endParaRPr lang="en-US" altLang="zh-CN" dirty="0">
              <a:ea typeface="宋体" charset="-122"/>
            </a:endParaRPr>
          </a:p>
        </p:txBody>
      </p:sp>
      <p:pic>
        <p:nvPicPr>
          <p:cNvPr id="6" name="宣传片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42976" y="1643050"/>
            <a:ext cx="6858000" cy="450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kern="1200" dirty="0" smtClean="0">
                <a:latin typeface="Verdana" pitchFamily="34" charset="0"/>
                <a:ea typeface="宋体" charset="-122"/>
                <a:cs typeface="+mn-cs"/>
              </a:rPr>
              <a:t>市场占有率</a:t>
            </a:r>
            <a:endParaRPr lang="en-US" altLang="zh-CN" kern="1200" dirty="0">
              <a:latin typeface="Verdana" pitchFamily="34" charset="0"/>
              <a:ea typeface="宋体" charset="-122"/>
              <a:cs typeface="+mn-cs"/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~PP1305.WAV">
            <a:hlinkClick r:id="" action="ppaction://media"/>
          </p:cNvPr>
          <p:cNvPicPr>
            <a:picLocks noRot="1" noChangeAspect="1"/>
          </p:cNvPicPr>
          <p:nvPr>
            <a:wavAudioFile r:embed="rId1" name="~PP1305.WAV"/>
          </p:nvPr>
        </p:nvPicPr>
        <p:blipFill>
          <a:blip r:embed="rId4"/>
          <a:stretch>
            <a:fillRect/>
          </a:stretch>
        </p:blipFill>
        <p:spPr>
          <a:xfrm>
            <a:off x="8639175" y="635317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98309" name="Oval 5"/>
          <p:cNvSpPr>
            <a:spLocks noChangeArrowheads="1"/>
          </p:cNvSpPr>
          <p:nvPr/>
        </p:nvSpPr>
        <p:spPr bwMode="ltGray">
          <a:xfrm rot="-998297">
            <a:off x="1470025" y="2190750"/>
            <a:ext cx="5562600" cy="2922588"/>
          </a:xfrm>
          <a:prstGeom prst="ellipse">
            <a:avLst/>
          </a:prstGeom>
          <a:gradFill rotWithShape="1">
            <a:gsLst>
              <a:gs pos="0">
                <a:srgbClr val="2791BB"/>
              </a:gs>
              <a:gs pos="100000">
                <a:srgbClr val="2791BB">
                  <a:gamma/>
                  <a:shade val="0"/>
                  <a:invGamma/>
                </a:srgbClr>
              </a:gs>
            </a:gsLst>
            <a:lin ang="2700000" scaled="1"/>
          </a:gra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8325" name="Group 21"/>
          <p:cNvGrpSpPr>
            <a:grpSpLocks/>
          </p:cNvGrpSpPr>
          <p:nvPr/>
        </p:nvGrpSpPr>
        <p:grpSpPr bwMode="auto">
          <a:xfrm>
            <a:off x="1443038" y="2003425"/>
            <a:ext cx="6329362" cy="3711575"/>
            <a:chOff x="864" y="1310"/>
            <a:chExt cx="3987" cy="2338"/>
          </a:xfrm>
        </p:grpSpPr>
        <p:sp>
          <p:nvSpPr>
            <p:cNvPr id="98307" name="Oval 3"/>
            <p:cNvSpPr>
              <a:spLocks noChangeArrowheads="1"/>
            </p:cNvSpPr>
            <p:nvPr/>
          </p:nvSpPr>
          <p:spPr bwMode="ltGray">
            <a:xfrm>
              <a:off x="1347" y="2813"/>
              <a:ext cx="3504" cy="835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rgbClr val="F7F9F2"/>
                </a:gs>
              </a:gsLst>
              <a:lin ang="2700000" scaled="1"/>
            </a:gradFill>
            <a:ln w="3175">
              <a:noFill/>
              <a:round/>
              <a:headEnd/>
              <a:tailEnd type="none" w="sm" len="sm"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zh-CN" altLang="zh-CN"/>
            </a:p>
          </p:txBody>
        </p:sp>
        <p:sp>
          <p:nvSpPr>
            <p:cNvPr id="98308" name="Oval 4"/>
            <p:cNvSpPr>
              <a:spLocks noChangeArrowheads="1"/>
            </p:cNvSpPr>
            <p:nvPr/>
          </p:nvSpPr>
          <p:spPr bwMode="ltGray">
            <a:xfrm rot="-998297">
              <a:off x="890" y="1482"/>
              <a:ext cx="3630" cy="1900"/>
            </a:xfrm>
            <a:prstGeom prst="ellipse">
              <a:avLst/>
            </a:prstGeom>
            <a:gradFill rotWithShape="0">
              <a:gsLst>
                <a:gs pos="0">
                  <a:srgbClr val="808080"/>
                </a:gs>
                <a:gs pos="50000">
                  <a:srgbClr val="808080">
                    <a:gamma/>
                    <a:tint val="63529"/>
                    <a:invGamma/>
                  </a:srgbClr>
                </a:gs>
                <a:gs pos="100000">
                  <a:srgbClr val="808080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310" name="Arc 6"/>
            <p:cNvSpPr>
              <a:spLocks/>
            </p:cNvSpPr>
            <p:nvPr/>
          </p:nvSpPr>
          <p:spPr bwMode="gray">
            <a:xfrm rot="-998297">
              <a:off x="2599" y="1310"/>
              <a:ext cx="1795" cy="1239"/>
            </a:xfrm>
            <a:custGeom>
              <a:avLst/>
              <a:gdLst>
                <a:gd name="G0" fmla="+- 0 0 0"/>
                <a:gd name="G1" fmla="+- 17105 0 0"/>
                <a:gd name="G2" fmla="+- 21600 0 0"/>
                <a:gd name="T0" fmla="*/ 13190 w 21600"/>
                <a:gd name="T1" fmla="*/ 0 h 29046"/>
                <a:gd name="T2" fmla="*/ 17999 w 21600"/>
                <a:gd name="T3" fmla="*/ 29046 h 29046"/>
                <a:gd name="T4" fmla="*/ 0 w 21600"/>
                <a:gd name="T5" fmla="*/ 17105 h 29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046" fill="none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</a:path>
                <a:path w="21600" h="29046" stroke="0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lnTo>
                    <a:pt x="0" y="17105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3529"/>
                    <a:invGamma/>
                  </a:schemeClr>
                </a:gs>
              </a:gsLst>
              <a:lin ang="54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311" name="Arc 7"/>
            <p:cNvSpPr>
              <a:spLocks/>
            </p:cNvSpPr>
            <p:nvPr/>
          </p:nvSpPr>
          <p:spPr bwMode="gray">
            <a:xfrm rot="20601703" flipH="1">
              <a:off x="1080" y="2491"/>
              <a:ext cx="2067" cy="930"/>
            </a:xfrm>
            <a:custGeom>
              <a:avLst/>
              <a:gdLst>
                <a:gd name="G0" fmla="+- 3659 0 0"/>
                <a:gd name="G1" fmla="+- 0 0 0"/>
                <a:gd name="G2" fmla="+- 21600 0 0"/>
                <a:gd name="T0" fmla="*/ 25114 w 25114"/>
                <a:gd name="T1" fmla="*/ 2497 h 21600"/>
                <a:gd name="T2" fmla="*/ 0 w 25114"/>
                <a:gd name="T3" fmla="*/ 21288 h 21600"/>
                <a:gd name="T4" fmla="*/ 3659 w 25114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14" h="21600" fill="none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</a:path>
                <a:path w="25114" h="21600" stroke="0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lnTo>
                    <a:pt x="365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312" name="Arc 8"/>
            <p:cNvSpPr>
              <a:spLocks/>
            </p:cNvSpPr>
            <p:nvPr/>
          </p:nvSpPr>
          <p:spPr bwMode="gray">
            <a:xfrm rot="-998297">
              <a:off x="1715" y="1339"/>
              <a:ext cx="2034" cy="893"/>
            </a:xfrm>
            <a:custGeom>
              <a:avLst/>
              <a:gdLst>
                <a:gd name="G0" fmla="+- 9843 0 0"/>
                <a:gd name="G1" fmla="+- 21600 0 0"/>
                <a:gd name="G2" fmla="+- 21600 0 0"/>
                <a:gd name="T0" fmla="*/ 0 w 24549"/>
                <a:gd name="T1" fmla="*/ 2373 h 21600"/>
                <a:gd name="T2" fmla="*/ 24549 w 24549"/>
                <a:gd name="T3" fmla="*/ 5780 h 21600"/>
                <a:gd name="T4" fmla="*/ 9843 w 24549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49" h="21600" fill="none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</a:path>
                <a:path w="24549" h="21600" stroke="0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  <a:lnTo>
                    <a:pt x="9843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A5C866"/>
                </a:gs>
                <a:gs pos="100000">
                  <a:srgbClr val="A5C866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313" name="Arc 9"/>
            <p:cNvSpPr>
              <a:spLocks/>
            </p:cNvSpPr>
            <p:nvPr/>
          </p:nvSpPr>
          <p:spPr bwMode="gray">
            <a:xfrm rot="20601703" flipH="1">
              <a:off x="864" y="1713"/>
              <a:ext cx="1796" cy="1302"/>
            </a:xfrm>
            <a:custGeom>
              <a:avLst/>
              <a:gdLst>
                <a:gd name="G0" fmla="+- 0 0 0"/>
                <a:gd name="G1" fmla="+- 19945 0 0"/>
                <a:gd name="G2" fmla="+- 21600 0 0"/>
                <a:gd name="T0" fmla="*/ 8292 w 21600"/>
                <a:gd name="T1" fmla="*/ 0 h 30468"/>
                <a:gd name="T2" fmla="*/ 18863 w 21600"/>
                <a:gd name="T3" fmla="*/ 30468 h 30468"/>
                <a:gd name="T4" fmla="*/ 0 w 21600"/>
                <a:gd name="T5" fmla="*/ 19945 h 30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0468" fill="none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</a:path>
                <a:path w="21600" h="30468" stroke="0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  <a:lnTo>
                    <a:pt x="0" y="19945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314" name="Freeform 10"/>
            <p:cNvSpPr>
              <a:spLocks/>
            </p:cNvSpPr>
            <p:nvPr/>
          </p:nvSpPr>
          <p:spPr bwMode="gray">
            <a:xfrm>
              <a:off x="3442" y="2282"/>
              <a:ext cx="1105" cy="1120"/>
            </a:xfrm>
            <a:custGeom>
              <a:avLst/>
              <a:gdLst/>
              <a:ahLst/>
              <a:cxnLst>
                <a:cxn ang="0">
                  <a:pos x="9" y="888"/>
                </a:cxn>
                <a:cxn ang="0">
                  <a:pos x="1105" y="0"/>
                </a:cxn>
                <a:cxn ang="0">
                  <a:pos x="1081" y="256"/>
                </a:cxn>
                <a:cxn ang="0">
                  <a:pos x="705" y="704"/>
                </a:cxn>
                <a:cxn ang="0">
                  <a:pos x="17" y="1120"/>
                </a:cxn>
                <a:cxn ang="0">
                  <a:pos x="9" y="888"/>
                </a:cxn>
              </a:cxnLst>
              <a:rect l="0" t="0" r="r" b="b"/>
              <a:pathLst>
                <a:path w="1105" h="1120">
                  <a:moveTo>
                    <a:pt x="9" y="888"/>
                  </a:moveTo>
                  <a:lnTo>
                    <a:pt x="1105" y="0"/>
                  </a:lnTo>
                  <a:lnTo>
                    <a:pt x="1081" y="256"/>
                  </a:lnTo>
                  <a:cubicBezTo>
                    <a:pt x="1014" y="373"/>
                    <a:pt x="882" y="560"/>
                    <a:pt x="705" y="704"/>
                  </a:cubicBezTo>
                  <a:cubicBezTo>
                    <a:pt x="528" y="848"/>
                    <a:pt x="133" y="1089"/>
                    <a:pt x="17" y="1120"/>
                  </a:cubicBezTo>
                  <a:cubicBezTo>
                    <a:pt x="0" y="1038"/>
                    <a:pt x="9" y="888"/>
                    <a:pt x="9" y="88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>
                    <a:gamma/>
                    <a:tint val="4549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98315" name="Arc 11"/>
            <p:cNvSpPr>
              <a:spLocks/>
            </p:cNvSpPr>
            <p:nvPr/>
          </p:nvSpPr>
          <p:spPr bwMode="gray">
            <a:xfrm rot="-1060795">
              <a:off x="2840" y="1897"/>
              <a:ext cx="1719" cy="1171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8016 w 18016"/>
                <a:gd name="T1" fmla="*/ 11915 h 21282"/>
                <a:gd name="T2" fmla="*/ 3695 w 18016"/>
                <a:gd name="T3" fmla="*/ 21282 h 21282"/>
                <a:gd name="T4" fmla="*/ 0 w 18016"/>
                <a:gd name="T5" fmla="*/ 0 h 2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016" h="21282" fill="none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</a:path>
                <a:path w="18016" h="21282" stroke="0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316" name="Freeform 12"/>
            <p:cNvSpPr>
              <a:spLocks/>
            </p:cNvSpPr>
            <p:nvPr/>
          </p:nvSpPr>
          <p:spPr bwMode="gray">
            <a:xfrm>
              <a:off x="2819" y="2496"/>
              <a:ext cx="648" cy="928"/>
            </a:xfrm>
            <a:custGeom>
              <a:avLst/>
              <a:gdLst/>
              <a:ahLst/>
              <a:cxnLst>
                <a:cxn ang="0">
                  <a:pos x="648" y="632"/>
                </a:cxn>
                <a:cxn ang="0">
                  <a:pos x="648" y="928"/>
                </a:cxn>
                <a:cxn ang="0">
                  <a:pos x="0" y="64"/>
                </a:cxn>
                <a:cxn ang="0">
                  <a:pos x="96" y="0"/>
                </a:cxn>
                <a:cxn ang="0">
                  <a:pos x="648" y="632"/>
                </a:cxn>
              </a:cxnLst>
              <a:rect l="0" t="0" r="r" b="b"/>
              <a:pathLst>
                <a:path w="648" h="928">
                  <a:moveTo>
                    <a:pt x="648" y="632"/>
                  </a:moveTo>
                  <a:lnTo>
                    <a:pt x="648" y="928"/>
                  </a:lnTo>
                  <a:lnTo>
                    <a:pt x="0" y="64"/>
                  </a:lnTo>
                  <a:lnTo>
                    <a:pt x="96" y="0"/>
                  </a:lnTo>
                  <a:lnTo>
                    <a:pt x="648" y="632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45490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98317" name="Oval 13"/>
            <p:cNvSpPr>
              <a:spLocks noChangeArrowheads="1"/>
            </p:cNvSpPr>
            <p:nvPr/>
          </p:nvSpPr>
          <p:spPr bwMode="gray">
            <a:xfrm rot="-998297">
              <a:off x="1846" y="1830"/>
              <a:ext cx="1698" cy="844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50000">
                  <a:srgbClr val="000000">
                    <a:gamma/>
                    <a:tint val="24314"/>
                    <a:invGamma/>
                  </a:srgbClr>
                </a:gs>
                <a:gs pos="100000">
                  <a:srgbClr val="000000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318" name="Text Box 14"/>
            <p:cNvSpPr txBox="1">
              <a:spLocks noChangeArrowheads="1"/>
            </p:cNvSpPr>
            <p:nvPr/>
          </p:nvSpPr>
          <p:spPr bwMode="auto">
            <a:xfrm>
              <a:off x="1179" y="2258"/>
              <a:ext cx="409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硕士</a:t>
              </a:r>
              <a:endParaRPr lang="en-US" altLang="zh-CN" b="1" dirty="0">
                <a:solidFill>
                  <a:srgbClr val="FFFFFF"/>
                </a:solidFill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98319" name="Text Box 15"/>
            <p:cNvSpPr txBox="1">
              <a:spLocks noChangeArrowheads="1"/>
            </p:cNvSpPr>
            <p:nvPr/>
          </p:nvSpPr>
          <p:spPr bwMode="auto">
            <a:xfrm>
              <a:off x="2379" y="1490"/>
              <a:ext cx="409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博士</a:t>
              </a:r>
              <a:endParaRPr lang="en-US" altLang="zh-CN" b="1" dirty="0">
                <a:solidFill>
                  <a:srgbClr val="FFFFFF"/>
                </a:solidFill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98320" name="Text Box 16"/>
            <p:cNvSpPr txBox="1">
              <a:spLocks noChangeArrowheads="1"/>
            </p:cNvSpPr>
            <p:nvPr/>
          </p:nvSpPr>
          <p:spPr bwMode="auto">
            <a:xfrm>
              <a:off x="3531" y="1682"/>
              <a:ext cx="409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专科</a:t>
              </a:r>
              <a:endParaRPr lang="en-US" altLang="zh-CN" b="1" dirty="0">
                <a:solidFill>
                  <a:srgbClr val="FFFFFF"/>
                </a:solidFill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98321" name="Text Box 17"/>
            <p:cNvSpPr txBox="1">
              <a:spLocks noChangeArrowheads="1"/>
            </p:cNvSpPr>
            <p:nvPr/>
          </p:nvSpPr>
          <p:spPr bwMode="auto">
            <a:xfrm>
              <a:off x="3339" y="2450"/>
              <a:ext cx="409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导师</a:t>
              </a:r>
              <a:endParaRPr lang="en-US" altLang="zh-CN" b="1" dirty="0">
                <a:solidFill>
                  <a:srgbClr val="FFFFFF"/>
                </a:solidFill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98322" name="Text Box 18"/>
            <p:cNvSpPr txBox="1">
              <a:spLocks noChangeArrowheads="1"/>
            </p:cNvSpPr>
            <p:nvPr/>
          </p:nvSpPr>
          <p:spPr bwMode="auto">
            <a:xfrm>
              <a:off x="1947" y="2882"/>
              <a:ext cx="409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本科</a:t>
              </a:r>
              <a:endParaRPr lang="en-US" altLang="zh-CN" b="1" dirty="0">
                <a:solidFill>
                  <a:srgbClr val="FFFFFF"/>
                </a:solidFill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98323" name="Freeform 19"/>
            <p:cNvSpPr>
              <a:spLocks/>
            </p:cNvSpPr>
            <p:nvPr/>
          </p:nvSpPr>
          <p:spPr bwMode="gray">
            <a:xfrm>
              <a:off x="2768" y="2632"/>
              <a:ext cx="544" cy="68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256" y="528"/>
                </a:cxn>
                <a:cxn ang="0">
                  <a:pos x="264" y="680"/>
                </a:cxn>
                <a:cxn ang="0">
                  <a:pos x="448" y="624"/>
                </a:cxn>
                <a:cxn ang="0">
                  <a:pos x="544" y="576"/>
                </a:cxn>
                <a:cxn ang="0">
                  <a:pos x="112" y="0"/>
                </a:cxn>
                <a:cxn ang="0">
                  <a:pos x="0" y="16"/>
                </a:cxn>
              </a:cxnLst>
              <a:rect l="0" t="0" r="r" b="b"/>
              <a:pathLst>
                <a:path w="544" h="680">
                  <a:moveTo>
                    <a:pt x="0" y="16"/>
                  </a:moveTo>
                  <a:lnTo>
                    <a:pt x="256" y="528"/>
                  </a:lnTo>
                  <a:lnTo>
                    <a:pt x="264" y="680"/>
                  </a:lnTo>
                  <a:lnTo>
                    <a:pt x="448" y="624"/>
                  </a:lnTo>
                  <a:lnTo>
                    <a:pt x="544" y="576"/>
                  </a:lnTo>
                  <a:lnTo>
                    <a:pt x="112" y="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alpha val="14000"/>
                  </a:schemeClr>
                </a:gs>
                <a:gs pos="100000">
                  <a:schemeClr val="hlink">
                    <a:gamma/>
                    <a:tint val="66667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324" name="Oval 20"/>
            <p:cNvSpPr>
              <a:spLocks noChangeArrowheads="1"/>
            </p:cNvSpPr>
            <p:nvPr/>
          </p:nvSpPr>
          <p:spPr bwMode="white">
            <a:xfrm rot="-998297">
              <a:off x="1910" y="1989"/>
              <a:ext cx="1629" cy="687"/>
            </a:xfrm>
            <a:prstGeom prst="ellipse">
              <a:avLst/>
            </a:prstGeom>
            <a:solidFill>
              <a:srgbClr val="FFFFFF"/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8326" name="Rectangle 22"/>
          <p:cNvSpPr>
            <a:spLocks noChangeArrowheads="1"/>
          </p:cNvSpPr>
          <p:nvPr/>
        </p:nvSpPr>
        <p:spPr bwMode="white">
          <a:xfrm>
            <a:off x="633413" y="319088"/>
            <a:ext cx="7896225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3200" dirty="0" smtClean="0">
                <a:solidFill>
                  <a:schemeClr val="bg1"/>
                </a:solidFill>
                <a:latin typeface="Verdana" pitchFamily="34" charset="0"/>
                <a:ea typeface="宋体" charset="-122"/>
              </a:rPr>
              <a:t>研发团队</a:t>
            </a:r>
            <a:endParaRPr lang="en-US" altLang="zh-CN" sz="3200" dirty="0">
              <a:solidFill>
                <a:schemeClr val="bg1"/>
              </a:solidFill>
              <a:latin typeface="Verdana" pitchFamily="34" charset="0"/>
              <a:ea typeface="宋体" charset="-122"/>
            </a:endParaRPr>
          </a:p>
        </p:txBody>
      </p:sp>
      <p:pic>
        <p:nvPicPr>
          <p:cNvPr id="23" name="~PP365.WAV">
            <a:hlinkClick r:id="" action="ppaction://media"/>
          </p:cNvPr>
          <p:cNvPicPr>
            <a:picLocks noRot="1" noChangeAspect="1"/>
          </p:cNvPicPr>
          <p:nvPr>
            <a:wavAudioFile r:embed="rId1" name="~PP365.WAV"/>
          </p:nvPr>
        </p:nvPicPr>
        <p:blipFill>
          <a:blip r:embed="rId3"/>
          <a:stretch>
            <a:fillRect/>
          </a:stretch>
        </p:blipFill>
        <p:spPr>
          <a:xfrm>
            <a:off x="8639175" y="635317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引言</a:t>
            </a:r>
            <a:endParaRPr lang="en-US" altLang="zh-CN" dirty="0">
              <a:solidFill>
                <a:schemeClr val="accent1"/>
              </a:solidFill>
              <a:ea typeface="宋体" charset="-122"/>
            </a:endParaRP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7044" name="AutoShape 4"/>
          <p:cNvSpPr>
            <a:spLocks noChangeArrowheads="1"/>
          </p:cNvSpPr>
          <p:nvPr/>
        </p:nvSpPr>
        <p:spPr bwMode="ltGray">
          <a:xfrm rot="5400000">
            <a:off x="-2422526" y="16271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7045" name="AutoShape 5"/>
          <p:cNvSpPr>
            <a:spLocks noChangeArrowheads="1"/>
          </p:cNvSpPr>
          <p:nvPr/>
        </p:nvSpPr>
        <p:spPr bwMode="ltGray">
          <a:xfrm rot="5400000" flipH="1">
            <a:off x="-2016918" y="20629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chemeClr val="hlink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7046" name="AutoShape 6"/>
          <p:cNvSpPr>
            <a:spLocks noChangeArrowheads="1"/>
          </p:cNvSpPr>
          <p:nvPr/>
        </p:nvSpPr>
        <p:spPr bwMode="gray">
          <a:xfrm>
            <a:off x="1822450" y="525145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b="1" dirty="0" smtClean="0">
                <a:solidFill>
                  <a:schemeClr val="tx2"/>
                </a:solidFill>
                <a:ea typeface="宋体" charset="-122"/>
              </a:rPr>
              <a:t>活动程序</a:t>
            </a:r>
            <a:endParaRPr lang="en-US" altLang="zh-CN" b="1" dirty="0">
              <a:solidFill>
                <a:schemeClr val="tx2"/>
              </a:solidFill>
              <a:ea typeface="宋体" charset="-122"/>
            </a:endParaRPr>
          </a:p>
        </p:txBody>
      </p:sp>
      <p:sp>
        <p:nvSpPr>
          <p:cNvPr id="87047" name="AutoShape 7"/>
          <p:cNvSpPr>
            <a:spLocks noChangeArrowheads="1"/>
          </p:cNvSpPr>
          <p:nvPr/>
        </p:nvSpPr>
        <p:spPr bwMode="gray">
          <a:xfrm>
            <a:off x="2317750" y="4424363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b="1" dirty="0" smtClean="0">
                <a:solidFill>
                  <a:schemeClr val="tx2"/>
                </a:solidFill>
                <a:ea typeface="宋体" charset="-122"/>
              </a:rPr>
              <a:t>新产品</a:t>
            </a:r>
            <a:r>
              <a:rPr lang="zh-CN" altLang="en-US" b="1" dirty="0">
                <a:solidFill>
                  <a:schemeClr val="tx2"/>
                </a:solidFill>
                <a:ea typeface="宋体" charset="-122"/>
              </a:rPr>
              <a:t>推广程序</a:t>
            </a:r>
            <a:endParaRPr lang="en-US" altLang="zh-CN" b="1" dirty="0">
              <a:solidFill>
                <a:schemeClr val="tx2"/>
              </a:solidFill>
              <a:ea typeface="宋体" charset="-122"/>
            </a:endParaRPr>
          </a:p>
        </p:txBody>
      </p:sp>
      <p:sp>
        <p:nvSpPr>
          <p:cNvPr id="87048" name="AutoShape 8"/>
          <p:cNvSpPr>
            <a:spLocks noChangeArrowheads="1"/>
          </p:cNvSpPr>
          <p:nvPr/>
        </p:nvSpPr>
        <p:spPr bwMode="gray">
          <a:xfrm>
            <a:off x="2438400" y="3611563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b="1" dirty="0" smtClean="0">
                <a:solidFill>
                  <a:schemeClr val="tx2"/>
                </a:solidFill>
                <a:ea typeface="宋体" charset="-122"/>
              </a:rPr>
              <a:t>新产品</a:t>
            </a:r>
            <a:r>
              <a:rPr lang="zh-CN" altLang="en-US" b="1" dirty="0">
                <a:solidFill>
                  <a:schemeClr val="tx2"/>
                </a:solidFill>
                <a:ea typeface="宋体" charset="-122"/>
              </a:rPr>
              <a:t>宣传广告</a:t>
            </a:r>
            <a:endParaRPr lang="en-US" altLang="zh-CN" b="1" dirty="0">
              <a:solidFill>
                <a:schemeClr val="tx2"/>
              </a:solidFill>
              <a:ea typeface="宋体" charset="-122"/>
            </a:endParaRPr>
          </a:p>
        </p:txBody>
      </p:sp>
      <p:sp>
        <p:nvSpPr>
          <p:cNvPr id="87049" name="AutoShape 9"/>
          <p:cNvSpPr>
            <a:spLocks noChangeArrowheads="1"/>
          </p:cNvSpPr>
          <p:nvPr/>
        </p:nvSpPr>
        <p:spPr bwMode="gray">
          <a:xfrm>
            <a:off x="2286000" y="27432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b="1" dirty="0" smtClean="0">
                <a:solidFill>
                  <a:schemeClr val="tx2"/>
                </a:solidFill>
                <a:ea typeface="宋体" charset="-122"/>
                <a:hlinkClick r:id="rId3" action="ppaction://hlinksldjump"/>
              </a:rPr>
              <a:t>新产品</a:t>
            </a:r>
            <a:r>
              <a:rPr lang="zh-CN" altLang="en-US" b="1" dirty="0">
                <a:solidFill>
                  <a:schemeClr val="tx2"/>
                </a:solidFill>
                <a:ea typeface="宋体" charset="-122"/>
                <a:hlinkClick r:id="rId3" action="ppaction://hlinksldjump"/>
              </a:rPr>
              <a:t>开发的八个阶段</a:t>
            </a:r>
            <a:endParaRPr lang="en-US" altLang="zh-CN" b="1" dirty="0">
              <a:solidFill>
                <a:schemeClr val="tx2"/>
              </a:solidFill>
              <a:ea typeface="宋体" charset="-122"/>
            </a:endParaRPr>
          </a:p>
        </p:txBody>
      </p:sp>
      <p:sp>
        <p:nvSpPr>
          <p:cNvPr id="87050" name="AutoShape 10"/>
          <p:cNvSpPr>
            <a:spLocks noChangeArrowheads="1"/>
          </p:cNvSpPr>
          <p:nvPr/>
        </p:nvSpPr>
        <p:spPr bwMode="gray">
          <a:xfrm>
            <a:off x="1765300" y="1973263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b="1" dirty="0" smtClean="0">
                <a:solidFill>
                  <a:schemeClr val="tx2"/>
                </a:solidFill>
                <a:ea typeface="宋体" charset="-122"/>
                <a:hlinkClick r:id="rId4" action="ppaction://hlinksldjump"/>
              </a:rPr>
              <a:t>形势</a:t>
            </a:r>
            <a:r>
              <a:rPr lang="zh-CN" altLang="en-US" b="1" dirty="0">
                <a:solidFill>
                  <a:schemeClr val="tx2"/>
                </a:solidFill>
                <a:ea typeface="宋体" charset="-122"/>
                <a:hlinkClick r:id="rId4" action="ppaction://hlinksldjump"/>
              </a:rPr>
              <a:t>分析</a:t>
            </a:r>
            <a:endParaRPr lang="en-US" altLang="zh-CN" b="1" dirty="0">
              <a:solidFill>
                <a:schemeClr val="tx2"/>
              </a:solidFill>
              <a:ea typeface="宋体" charset="-122"/>
            </a:endParaRPr>
          </a:p>
        </p:txBody>
      </p:sp>
      <p:grpSp>
        <p:nvGrpSpPr>
          <p:cNvPr id="87051" name="Group 11"/>
          <p:cNvGrpSpPr>
            <a:grpSpLocks/>
          </p:cNvGrpSpPr>
          <p:nvPr/>
        </p:nvGrpSpPr>
        <p:grpSpPr bwMode="auto">
          <a:xfrm>
            <a:off x="1447800" y="2062163"/>
            <a:ext cx="381000" cy="381000"/>
            <a:chOff x="2078" y="1680"/>
            <a:chExt cx="1615" cy="1615"/>
          </a:xfrm>
        </p:grpSpPr>
        <p:sp>
          <p:nvSpPr>
            <p:cNvPr id="87052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53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54" name="Oval 1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7055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7056" name="Oval 1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7057" name="Oval 17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87058" name="Group 18"/>
          <p:cNvGrpSpPr>
            <a:grpSpLocks/>
          </p:cNvGrpSpPr>
          <p:nvPr/>
        </p:nvGrpSpPr>
        <p:grpSpPr bwMode="auto">
          <a:xfrm>
            <a:off x="1981200" y="2849563"/>
            <a:ext cx="381000" cy="381000"/>
            <a:chOff x="2078" y="1680"/>
            <a:chExt cx="1615" cy="1615"/>
          </a:xfrm>
        </p:grpSpPr>
        <p:sp>
          <p:nvSpPr>
            <p:cNvPr id="87059" name="Oval 19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60" name="Oval 20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61" name="Oval 21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7062" name="Oval 2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7063" name="Oval 23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7064" name="Oval 2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87065" name="Group 25"/>
          <p:cNvGrpSpPr>
            <a:grpSpLocks/>
          </p:cNvGrpSpPr>
          <p:nvPr/>
        </p:nvGrpSpPr>
        <p:grpSpPr bwMode="auto">
          <a:xfrm>
            <a:off x="2133600" y="3687763"/>
            <a:ext cx="381000" cy="381000"/>
            <a:chOff x="2078" y="1680"/>
            <a:chExt cx="1615" cy="1615"/>
          </a:xfrm>
        </p:grpSpPr>
        <p:sp>
          <p:nvSpPr>
            <p:cNvPr id="87066" name="Oval 26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67" name="Oval 27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68" name="Oval 28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7069" name="Oval 29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7070" name="Oval 30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7071" name="Oval 31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87072" name="Group 32"/>
          <p:cNvGrpSpPr>
            <a:grpSpLocks/>
          </p:cNvGrpSpPr>
          <p:nvPr/>
        </p:nvGrpSpPr>
        <p:grpSpPr bwMode="auto">
          <a:xfrm>
            <a:off x="1981200" y="4525963"/>
            <a:ext cx="381000" cy="381000"/>
            <a:chOff x="2078" y="1680"/>
            <a:chExt cx="1615" cy="1615"/>
          </a:xfrm>
        </p:grpSpPr>
        <p:sp>
          <p:nvSpPr>
            <p:cNvPr id="87073" name="Oval 33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74" name="Oval 34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75" name="Oval 3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7076" name="Oval 36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7077" name="Oval 37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7078" name="Oval 38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87079" name="Group 39"/>
          <p:cNvGrpSpPr>
            <a:grpSpLocks/>
          </p:cNvGrpSpPr>
          <p:nvPr/>
        </p:nvGrpSpPr>
        <p:grpSpPr bwMode="auto">
          <a:xfrm>
            <a:off x="1524000" y="5300663"/>
            <a:ext cx="355600" cy="381000"/>
            <a:chOff x="2078" y="1680"/>
            <a:chExt cx="1615" cy="1615"/>
          </a:xfrm>
        </p:grpSpPr>
        <p:sp>
          <p:nvSpPr>
            <p:cNvPr id="87080" name="Oval 4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1" name="Oval 4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2" name="Oval 4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7083" name="Oval 4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7084" name="Oval 4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7085" name="Oval 4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49" name="动作按钮: 自定义 48">
            <a:hlinkClick r:id="rId5" action="ppaction://hlinkpres?slideindex=2&amp;slidetitle=公司介绍" highlightClick="1"/>
          </p:cNvPr>
          <p:cNvSpPr/>
          <p:nvPr/>
        </p:nvSpPr>
        <p:spPr>
          <a:xfrm>
            <a:off x="7143768" y="5643578"/>
            <a:ext cx="1500198" cy="50006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2"/>
                </a:solidFill>
              </a:rPr>
              <a:t>公司介绍</a:t>
            </a:r>
            <a:endParaRPr lang="zh-CN" altLang="en-US" dirty="0">
              <a:solidFill>
                <a:schemeClr val="tx2"/>
              </a:solidFill>
            </a:endParaRPr>
          </a:p>
        </p:txBody>
      </p:sp>
      <p:pic>
        <p:nvPicPr>
          <p:cNvPr id="50" name="新产品发布会.pptx277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639175" y="635317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2209800" y="6140450"/>
            <a:ext cx="4724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Verdana" pitchFamily="34" charset="0"/>
                <a:ea typeface="宋体" charset="-122"/>
              </a:rPr>
              <a:t>www.abc123.com</a:t>
            </a:r>
            <a:endParaRPr lang="en-US" altLang="zh-CN" sz="1600" dirty="0">
              <a:solidFill>
                <a:schemeClr val="bg1"/>
              </a:solidFill>
              <a:latin typeface="Verdana" pitchFamily="34" charset="0"/>
              <a:ea typeface="宋体" charset="-122"/>
            </a:endParaRPr>
          </a:p>
        </p:txBody>
      </p:sp>
      <p:sp>
        <p:nvSpPr>
          <p:cNvPr id="86021" name="WordArt 5"/>
          <p:cNvSpPr>
            <a:spLocks noChangeArrowheads="1" noChangeShapeType="1" noTextEdit="1"/>
          </p:cNvSpPr>
          <p:nvPr/>
        </p:nvSpPr>
        <p:spPr bwMode="gray">
          <a:xfrm>
            <a:off x="2124075" y="1557338"/>
            <a:ext cx="5045075" cy="63341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89803" dir="2700000" algn="ctr" rotWithShape="0">
                    <a:schemeClr val="bg2">
                      <a:alpha val="50000"/>
                    </a:schemeClr>
                  </a:outerShdw>
                </a:effectLst>
                <a:latin typeface="Arial"/>
                <a:cs typeface="Arial"/>
              </a:rPr>
              <a:t>谢谢各位客户</a:t>
            </a:r>
            <a:r>
              <a:rPr lang="en-US" altLang="zh-CN" sz="36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89803" dir="2700000" algn="ctr" rotWithShape="0">
                    <a:schemeClr val="bg2">
                      <a:alpha val="50000"/>
                    </a:schemeClr>
                  </a:outerShdw>
                </a:effectLst>
                <a:latin typeface="Arial"/>
                <a:cs typeface="Arial"/>
              </a:rPr>
              <a:t>!</a:t>
            </a:r>
            <a:endParaRPr lang="zh-CN" altLang="en-US" sz="3600" b="1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1"/>
              </a:gradFill>
              <a:effectLst>
                <a:outerShdw dist="89803" dir="2700000" algn="ctr" rotWithShape="0">
                  <a:schemeClr val="bg2">
                    <a:alpha val="50000"/>
                  </a:scheme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www.abc123.com</a:t>
            </a:r>
            <a:endParaRPr lang="en-US" altLang="zh-CN" dirty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2143108" y="1357298"/>
          <a:ext cx="4929222" cy="6643734"/>
        </p:xfrm>
        <a:graphic>
          <a:graphicData uri="http://schemas.openxmlformats.org/presentationml/2006/ole">
            <p:oleObj spid="_x0000_s5122" name="文档" r:id="rId3" imgW="5295287" imgH="71325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形势分析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577975"/>
            <a:ext cx="7824788" cy="48529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b="0" dirty="0" smtClean="0">
                <a:solidFill>
                  <a:schemeClr val="tx2"/>
                </a:solidFill>
                <a:ea typeface="宋体" charset="-122"/>
              </a:rPr>
              <a:t>目前全球手表市场的形式与机遇。</a:t>
            </a:r>
            <a:r>
              <a:rPr lang="en-US" altLang="zh-CN" b="0" dirty="0" smtClean="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b="0" dirty="0">
              <a:solidFill>
                <a:schemeClr val="tx2"/>
              </a:solidFill>
              <a:ea typeface="宋体" charset="-122"/>
            </a:endParaRPr>
          </a:p>
          <a:p>
            <a:pPr>
              <a:lnSpc>
                <a:spcPct val="80000"/>
              </a:lnSpc>
            </a:pPr>
            <a:endParaRPr lang="en-US" altLang="zh-CN" b="0" dirty="0">
              <a:solidFill>
                <a:schemeClr val="tx2"/>
              </a:solidFill>
              <a:ea typeface="宋体" charset="-122"/>
            </a:endParaRPr>
          </a:p>
          <a:p>
            <a:pPr lvl="1">
              <a:lnSpc>
                <a:spcPct val="80000"/>
              </a:lnSpc>
            </a:pPr>
            <a:r>
              <a:rPr lang="zh-CN" altLang="en-US" sz="3200" dirty="0" smtClean="0">
                <a:solidFill>
                  <a:schemeClr val="tx2"/>
                </a:solidFill>
                <a:ea typeface="宋体" charset="-122"/>
              </a:rPr>
              <a:t>目前全球手表市场的形式与机遇。目前全球手表市场的形式与机遇。目前全球手表市场的形式与机遇。目前全球手表市场的形式与机遇。目前全球手表市场的形式与机遇。目前全球手表市场的形式与机遇。</a:t>
            </a:r>
            <a:r>
              <a:rPr lang="en-US" altLang="zh-CN" sz="2900" dirty="0" smtClean="0">
                <a:ea typeface="宋体" charset="-122"/>
              </a:rPr>
              <a:t>.</a:t>
            </a:r>
            <a:r>
              <a:rPr lang="en-US" altLang="zh-CN" sz="2900" dirty="0">
                <a:ea typeface="宋体" charset="-122"/>
              </a:rPr>
              <a:t/>
            </a:r>
            <a:br>
              <a:rPr lang="en-US" altLang="zh-CN" sz="2900" dirty="0">
                <a:ea typeface="宋体" charset="-122"/>
              </a:rPr>
            </a:br>
            <a:endParaRPr lang="en-US" altLang="zh-CN" sz="2900" dirty="0">
              <a:ea typeface="宋体" charset="-122"/>
            </a:endParaRPr>
          </a:p>
          <a:p>
            <a:pPr lvl="1">
              <a:lnSpc>
                <a:spcPct val="80000"/>
              </a:lnSpc>
            </a:pPr>
            <a:endParaRPr lang="en-US" altLang="zh-CN" sz="2900" dirty="0">
              <a:ea typeface="宋体" charset="-122"/>
            </a:endParaRPr>
          </a:p>
        </p:txBody>
      </p:sp>
      <p:pic>
        <p:nvPicPr>
          <p:cNvPr id="5" name="新产品发布会.pptx25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639175" y="635317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/>
              <a:t>新产品开发的八个阶段</a:t>
            </a:r>
            <a:endParaRPr lang="en-US" altLang="zh-CN" sz="2000" dirty="0">
              <a:ea typeface="宋体" charset="-122"/>
            </a:endParaRPr>
          </a:p>
        </p:txBody>
      </p:sp>
      <p:sp>
        <p:nvSpPr>
          <p:cNvPr id="69635" name="AutoShape 3"/>
          <p:cNvSpPr>
            <a:spLocks noChangeArrowheads="1"/>
          </p:cNvSpPr>
          <p:nvPr/>
        </p:nvSpPr>
        <p:spPr bwMode="auto">
          <a:xfrm>
            <a:off x="5562600" y="3352800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zh-CN" altLang="zh-CN">
              <a:latin typeface="Verdana" pitchFamily="34" charset="0"/>
            </a:endParaRPr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auto">
          <a:xfrm>
            <a:off x="1143000" y="3352800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zh-CN" altLang="zh-CN">
              <a:latin typeface="Verdana" pitchFamily="34" charset="0"/>
            </a:endParaRP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1238250" y="3552825"/>
            <a:ext cx="203835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 smtClean="0">
                <a:solidFill>
                  <a:srgbClr val="000000"/>
                </a:solidFill>
                <a:ea typeface="宋体" charset="-122"/>
              </a:rPr>
              <a:t>大众客户的需求</a:t>
            </a:r>
            <a:r>
              <a:rPr lang="en-US" altLang="zh-CN" sz="2400" dirty="0" smtClean="0">
                <a:solidFill>
                  <a:srgbClr val="000000"/>
                </a:solidFill>
                <a:ea typeface="宋体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ea typeface="宋体" charset="-122"/>
              </a:rPr>
              <a:t>大众客户的需求</a:t>
            </a:r>
            <a:r>
              <a:rPr lang="en-US" altLang="zh-CN" sz="2400" dirty="0" smtClean="0">
                <a:solidFill>
                  <a:srgbClr val="000000"/>
                </a:solidFill>
                <a:ea typeface="宋体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ea typeface="宋体" charset="-122"/>
              </a:rPr>
              <a:t>大众客户的需求</a:t>
            </a:r>
            <a:r>
              <a:rPr lang="en-US" altLang="zh-CN" sz="2400" dirty="0" smtClean="0">
                <a:solidFill>
                  <a:srgbClr val="000000"/>
                </a:solidFill>
                <a:ea typeface="宋体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ea typeface="宋体" charset="-122"/>
              </a:rPr>
              <a:t>大众客户的需求</a:t>
            </a:r>
            <a:r>
              <a:rPr lang="en-US" altLang="zh-CN" sz="2400" dirty="0" smtClean="0">
                <a:solidFill>
                  <a:srgbClr val="000000"/>
                </a:solidFill>
                <a:ea typeface="宋体" charset="-122"/>
              </a:rPr>
              <a:t>.</a:t>
            </a:r>
            <a:endParaRPr lang="en-US" altLang="zh-CN" sz="2400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69639" name="Freeform 7"/>
          <p:cNvSpPr>
            <a:spLocks/>
          </p:cNvSpPr>
          <p:nvPr/>
        </p:nvSpPr>
        <p:spPr bwMode="gray">
          <a:xfrm>
            <a:off x="3222625" y="3255963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40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41" name="Freeform 9"/>
          <p:cNvSpPr>
            <a:spLocks/>
          </p:cNvSpPr>
          <p:nvPr/>
        </p:nvSpPr>
        <p:spPr bwMode="gray">
          <a:xfrm flipH="1">
            <a:off x="4875213" y="3255963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9642" name="Group 10"/>
          <p:cNvGrpSpPr>
            <a:grpSpLocks/>
          </p:cNvGrpSpPr>
          <p:nvPr/>
        </p:nvGrpSpPr>
        <p:grpSpPr bwMode="auto">
          <a:xfrm>
            <a:off x="3048000" y="1628775"/>
            <a:ext cx="2998788" cy="1601788"/>
            <a:chOff x="1997" y="1314"/>
            <a:chExt cx="1889" cy="1009"/>
          </a:xfrm>
        </p:grpSpPr>
        <p:grpSp>
          <p:nvGrpSpPr>
            <p:cNvPr id="69643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69644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9645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9646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69647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69648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69649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69650" name="Text Box 18"/>
          <p:cNvSpPr txBox="1">
            <a:spLocks noChangeArrowheads="1"/>
          </p:cNvSpPr>
          <p:nvPr/>
        </p:nvSpPr>
        <p:spPr bwMode="auto">
          <a:xfrm>
            <a:off x="3304468" y="1857364"/>
            <a:ext cx="233910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800" dirty="0" smtClean="0">
                <a:solidFill>
                  <a:srgbClr val="000000"/>
                </a:solidFill>
                <a:ea typeface="宋体" charset="-122"/>
              </a:rPr>
              <a:t>需求分析阶段</a:t>
            </a:r>
            <a:endParaRPr lang="en-US" altLang="zh-CN" sz="2800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69651" name="Text Box 19"/>
          <p:cNvSpPr txBox="1">
            <a:spLocks noChangeArrowheads="1"/>
          </p:cNvSpPr>
          <p:nvPr/>
        </p:nvSpPr>
        <p:spPr bwMode="auto">
          <a:xfrm>
            <a:off x="5715000" y="3581400"/>
            <a:ext cx="203835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altLang="zh-CN" sz="2400" dirty="0" smtClean="0">
                <a:solidFill>
                  <a:srgbClr val="000000"/>
                </a:solidFill>
                <a:ea typeface="宋体" charset="-122"/>
              </a:rPr>
              <a:t>VIP</a:t>
            </a:r>
            <a:r>
              <a:rPr lang="zh-CN" altLang="en-US" sz="2400" dirty="0" smtClean="0">
                <a:solidFill>
                  <a:srgbClr val="000000"/>
                </a:solidFill>
                <a:ea typeface="宋体" charset="-122"/>
              </a:rPr>
              <a:t>客户的需求分析</a:t>
            </a:r>
            <a:r>
              <a:rPr lang="en-US" altLang="zh-CN" sz="2400" dirty="0" smtClean="0">
                <a:solidFill>
                  <a:srgbClr val="000000"/>
                </a:solidFill>
                <a:ea typeface="宋体" charset="-122"/>
              </a:rPr>
              <a:t>VIP</a:t>
            </a:r>
            <a:r>
              <a:rPr lang="zh-CN" altLang="en-US" sz="2400" dirty="0" smtClean="0">
                <a:solidFill>
                  <a:srgbClr val="000000"/>
                </a:solidFill>
                <a:ea typeface="宋体" charset="-122"/>
              </a:rPr>
              <a:t>客户的需求分析</a:t>
            </a:r>
            <a:endParaRPr lang="en-US" altLang="zh-CN" sz="2400" dirty="0" smtClean="0">
              <a:solidFill>
                <a:srgbClr val="000000"/>
              </a:solidFill>
              <a:ea typeface="宋体" charset="-122"/>
            </a:endParaRPr>
          </a:p>
          <a:p>
            <a:pPr eaLnBrk="0" hangingPunct="0"/>
            <a:r>
              <a:rPr lang="en-US" altLang="zh-CN" sz="2400" dirty="0" smtClean="0">
                <a:solidFill>
                  <a:srgbClr val="000000"/>
                </a:solidFill>
                <a:ea typeface="宋体" charset="-122"/>
              </a:rPr>
              <a:t>VIP</a:t>
            </a:r>
            <a:r>
              <a:rPr lang="zh-CN" altLang="en-US" sz="2400" dirty="0" smtClean="0">
                <a:solidFill>
                  <a:srgbClr val="000000"/>
                </a:solidFill>
                <a:ea typeface="宋体" charset="-122"/>
              </a:rPr>
              <a:t>客户的需求分析客户的需求分析</a:t>
            </a:r>
            <a:endParaRPr lang="en-US" altLang="zh-CN" sz="2400" dirty="0" smtClean="0">
              <a:solidFill>
                <a:srgbClr val="000000"/>
              </a:solidFill>
              <a:ea typeface="宋体" charset="-122"/>
            </a:endParaRPr>
          </a:p>
          <a:p>
            <a:pPr eaLnBrk="0" hangingPunct="0"/>
            <a:endParaRPr lang="en-US" altLang="zh-CN" sz="2400" dirty="0">
              <a:solidFill>
                <a:srgbClr val="000000"/>
              </a:solidFill>
              <a:ea typeface="宋体" charset="-122"/>
            </a:endParaRPr>
          </a:p>
        </p:txBody>
      </p:sp>
      <p:pic>
        <p:nvPicPr>
          <p:cNvPr id="20" name="新产品发布会.pptx26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639175" y="635317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新产品开发的八个阶段</a:t>
            </a:r>
            <a:endParaRPr lang="en-US" altLang="zh-CN" dirty="0">
              <a:ea typeface="宋体" charset="-122"/>
            </a:endParaRPr>
          </a:p>
        </p:txBody>
      </p:sp>
      <p:grpSp>
        <p:nvGrpSpPr>
          <p:cNvPr id="99331" name="Group 3"/>
          <p:cNvGrpSpPr>
            <a:grpSpLocks/>
          </p:cNvGrpSpPr>
          <p:nvPr/>
        </p:nvGrpSpPr>
        <p:grpSpPr bwMode="auto">
          <a:xfrm>
            <a:off x="762000" y="2057400"/>
            <a:ext cx="7315200" cy="3886200"/>
            <a:chOff x="480" y="1296"/>
            <a:chExt cx="4608" cy="2448"/>
          </a:xfrm>
        </p:grpSpPr>
        <p:sp>
          <p:nvSpPr>
            <p:cNvPr id="99332" name="Freeform 4"/>
            <p:cNvSpPr>
              <a:spLocks noEditPoints="1"/>
            </p:cNvSpPr>
            <p:nvPr/>
          </p:nvSpPr>
          <p:spPr bwMode="gray">
            <a:xfrm rot="-1358056">
              <a:off x="877" y="1765"/>
              <a:ext cx="3839" cy="1527"/>
            </a:xfrm>
            <a:custGeom>
              <a:avLst/>
              <a:gdLst/>
              <a:ahLst/>
              <a:cxnLst>
                <a:cxn ang="0">
                  <a:pos x="1692" y="12"/>
                </a:cxn>
                <a:cxn ang="0">
                  <a:pos x="1234" y="74"/>
                </a:cxn>
                <a:cxn ang="0">
                  <a:pos x="828" y="182"/>
                </a:cxn>
                <a:cxn ang="0">
                  <a:pos x="486" y="330"/>
                </a:cxn>
                <a:cxn ang="0">
                  <a:pos x="226" y="510"/>
                </a:cxn>
                <a:cxn ang="0">
                  <a:pos x="58" y="718"/>
                </a:cxn>
                <a:cxn ang="0">
                  <a:pos x="0" y="944"/>
                </a:cxn>
                <a:cxn ang="0">
                  <a:pos x="58" y="1170"/>
                </a:cxn>
                <a:cxn ang="0">
                  <a:pos x="226" y="1378"/>
                </a:cxn>
                <a:cxn ang="0">
                  <a:pos x="486" y="1558"/>
                </a:cxn>
                <a:cxn ang="0">
                  <a:pos x="828" y="1706"/>
                </a:cxn>
                <a:cxn ang="0">
                  <a:pos x="1234" y="1814"/>
                </a:cxn>
                <a:cxn ang="0">
                  <a:pos x="1692" y="1876"/>
                </a:cxn>
                <a:cxn ang="0">
                  <a:pos x="2186" y="1884"/>
                </a:cxn>
                <a:cxn ang="0">
                  <a:pos x="2658" y="1840"/>
                </a:cxn>
                <a:cxn ang="0">
                  <a:pos x="3084" y="1746"/>
                </a:cxn>
                <a:cxn ang="0">
                  <a:pos x="3448" y="1612"/>
                </a:cxn>
                <a:cxn ang="0">
                  <a:pos x="3738" y="1442"/>
                </a:cxn>
                <a:cxn ang="0">
                  <a:pos x="3938" y="1242"/>
                </a:cxn>
                <a:cxn ang="0">
                  <a:pos x="4034" y="1022"/>
                </a:cxn>
                <a:cxn ang="0">
                  <a:pos x="4014" y="790"/>
                </a:cxn>
                <a:cxn ang="0">
                  <a:pos x="3882" y="576"/>
                </a:cxn>
                <a:cxn ang="0">
                  <a:pos x="3650" y="386"/>
                </a:cxn>
                <a:cxn ang="0">
                  <a:pos x="3334" y="228"/>
                </a:cxn>
                <a:cxn ang="0">
                  <a:pos x="2948" y="106"/>
                </a:cxn>
                <a:cxn ang="0">
                  <a:pos x="2506" y="28"/>
                </a:cxn>
                <a:cxn ang="0">
                  <a:pos x="2020" y="0"/>
                </a:cxn>
                <a:cxn ang="0">
                  <a:pos x="1606" y="1736"/>
                </a:cxn>
                <a:cxn ang="0">
                  <a:pos x="1164" y="1678"/>
                </a:cxn>
                <a:cxn ang="0">
                  <a:pos x="776" y="1576"/>
                </a:cxn>
                <a:cxn ang="0">
                  <a:pos x="458" y="1436"/>
                </a:cxn>
                <a:cxn ang="0">
                  <a:pos x="224" y="1266"/>
                </a:cxn>
                <a:cxn ang="0">
                  <a:pos x="88" y="1074"/>
                </a:cxn>
                <a:cxn ang="0">
                  <a:pos x="68" y="864"/>
                </a:cxn>
                <a:cxn ang="0">
                  <a:pos x="166" y="664"/>
                </a:cxn>
                <a:cxn ang="0">
                  <a:pos x="370" y="486"/>
                </a:cxn>
                <a:cxn ang="0">
                  <a:pos x="662" y="336"/>
                </a:cxn>
                <a:cxn ang="0">
                  <a:pos x="1028" y="222"/>
                </a:cxn>
                <a:cxn ang="0">
                  <a:pos x="1454" y="148"/>
                </a:cxn>
                <a:cxn ang="0">
                  <a:pos x="1922" y="120"/>
                </a:cxn>
                <a:cxn ang="0">
                  <a:pos x="2392" y="148"/>
                </a:cxn>
                <a:cxn ang="0">
                  <a:pos x="2818" y="222"/>
                </a:cxn>
                <a:cxn ang="0">
                  <a:pos x="3184" y="336"/>
                </a:cxn>
                <a:cxn ang="0">
                  <a:pos x="3476" y="486"/>
                </a:cxn>
                <a:cxn ang="0">
                  <a:pos x="3680" y="664"/>
                </a:cxn>
                <a:cxn ang="0">
                  <a:pos x="3778" y="864"/>
                </a:cxn>
                <a:cxn ang="0">
                  <a:pos x="3758" y="1074"/>
                </a:cxn>
                <a:cxn ang="0">
                  <a:pos x="3622" y="1266"/>
                </a:cxn>
                <a:cxn ang="0">
                  <a:pos x="3388" y="1436"/>
                </a:cxn>
                <a:cxn ang="0">
                  <a:pos x="3070" y="1576"/>
                </a:cxn>
                <a:cxn ang="0">
                  <a:pos x="2682" y="1678"/>
                </a:cxn>
                <a:cxn ang="0">
                  <a:pos x="2240" y="1736"/>
                </a:cxn>
              </a:cxnLst>
              <a:rect l="0" t="0" r="r" b="b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0196"/>
                    <a:invGamma/>
                    <a:alpha val="36000"/>
                  </a:schemeClr>
                </a:gs>
                <a:gs pos="100000">
                  <a:schemeClr val="bg2"/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333" name="Oval 5"/>
            <p:cNvSpPr>
              <a:spLocks noChangeArrowheads="1"/>
            </p:cNvSpPr>
            <p:nvPr/>
          </p:nvSpPr>
          <p:spPr bwMode="gray">
            <a:xfrm rot="-1543677">
              <a:off x="2736" y="1728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34" name="Oval 6"/>
            <p:cNvSpPr>
              <a:spLocks noChangeArrowheads="1"/>
            </p:cNvSpPr>
            <p:nvPr/>
          </p:nvSpPr>
          <p:spPr bwMode="gray">
            <a:xfrm rot="-1543677">
              <a:off x="4416" y="182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35" name="Oval 7"/>
            <p:cNvSpPr>
              <a:spLocks noChangeArrowheads="1"/>
            </p:cNvSpPr>
            <p:nvPr/>
          </p:nvSpPr>
          <p:spPr bwMode="gray">
            <a:xfrm rot="-1543677">
              <a:off x="1824" y="350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36" name="Oval 8"/>
            <p:cNvSpPr>
              <a:spLocks noChangeArrowheads="1"/>
            </p:cNvSpPr>
            <p:nvPr/>
          </p:nvSpPr>
          <p:spPr bwMode="gray">
            <a:xfrm rot="-1543677">
              <a:off x="3456" y="3120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37" name="Oval 9"/>
            <p:cNvSpPr>
              <a:spLocks noChangeArrowheads="1"/>
            </p:cNvSpPr>
            <p:nvPr/>
          </p:nvSpPr>
          <p:spPr bwMode="gray">
            <a:xfrm rot="-1543677">
              <a:off x="1296" y="2592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38" name="Oval 10"/>
            <p:cNvSpPr>
              <a:spLocks noChangeArrowheads="1"/>
            </p:cNvSpPr>
            <p:nvPr/>
          </p:nvSpPr>
          <p:spPr bwMode="gray">
            <a:xfrm>
              <a:off x="2407" y="1296"/>
              <a:ext cx="720" cy="69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99339" name="Oval 11"/>
            <p:cNvSpPr>
              <a:spLocks noChangeArrowheads="1"/>
            </p:cNvSpPr>
            <p:nvPr/>
          </p:nvSpPr>
          <p:spPr bwMode="gray">
            <a:xfrm>
              <a:off x="999" y="2126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373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99340" name="Oval 12"/>
            <p:cNvSpPr>
              <a:spLocks noChangeArrowheads="1"/>
            </p:cNvSpPr>
            <p:nvPr/>
          </p:nvSpPr>
          <p:spPr bwMode="gray">
            <a:xfrm>
              <a:off x="1493" y="3050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99341" name="Oval 13"/>
            <p:cNvSpPr>
              <a:spLocks noChangeArrowheads="1"/>
            </p:cNvSpPr>
            <p:nvPr/>
          </p:nvSpPr>
          <p:spPr bwMode="gray">
            <a:xfrm>
              <a:off x="3048" y="2707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99342" name="Oval 14"/>
            <p:cNvSpPr>
              <a:spLocks noChangeArrowheads="1"/>
            </p:cNvSpPr>
            <p:nvPr/>
          </p:nvSpPr>
          <p:spPr bwMode="gray">
            <a:xfrm>
              <a:off x="4072" y="1420"/>
              <a:ext cx="680" cy="695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 b="1"/>
            </a:p>
          </p:txBody>
        </p:sp>
        <p:sp>
          <p:nvSpPr>
            <p:cNvPr id="99343" name="Text Box 15"/>
            <p:cNvSpPr txBox="1">
              <a:spLocks noChangeArrowheads="1"/>
            </p:cNvSpPr>
            <p:nvPr/>
          </p:nvSpPr>
          <p:spPr bwMode="gray">
            <a:xfrm>
              <a:off x="1127" y="2375"/>
              <a:ext cx="40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 smtClean="0">
                  <a:solidFill>
                    <a:schemeClr val="bg1"/>
                  </a:solidFill>
                  <a:latin typeface="Verdana" pitchFamily="34" charset="0"/>
                  <a:ea typeface="宋体" charset="-122"/>
                </a:rPr>
                <a:t>动工</a:t>
              </a:r>
              <a:endParaRPr lang="en-US" altLang="zh-CN" b="1" dirty="0">
                <a:solidFill>
                  <a:schemeClr val="bg1"/>
                </a:solidFill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99344" name="Text Box 16"/>
            <p:cNvSpPr txBox="1">
              <a:spLocks noChangeArrowheads="1"/>
            </p:cNvSpPr>
            <p:nvPr/>
          </p:nvSpPr>
          <p:spPr bwMode="gray">
            <a:xfrm>
              <a:off x="2578" y="1545"/>
              <a:ext cx="40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 smtClean="0">
                  <a:solidFill>
                    <a:schemeClr val="bg1"/>
                  </a:solidFill>
                  <a:latin typeface="Verdana" pitchFamily="34" charset="0"/>
                  <a:ea typeface="宋体" charset="-122"/>
                </a:rPr>
                <a:t>准备</a:t>
              </a:r>
              <a:endParaRPr lang="en-US" altLang="zh-CN" b="1" dirty="0">
                <a:solidFill>
                  <a:schemeClr val="bg1"/>
                </a:solidFill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99345" name="Text Box 17"/>
            <p:cNvSpPr txBox="1">
              <a:spLocks noChangeArrowheads="1"/>
            </p:cNvSpPr>
            <p:nvPr/>
          </p:nvSpPr>
          <p:spPr bwMode="gray">
            <a:xfrm>
              <a:off x="4222" y="1696"/>
              <a:ext cx="40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 smtClean="0">
                  <a:solidFill>
                    <a:schemeClr val="bg1"/>
                  </a:solidFill>
                  <a:latin typeface="Verdana" pitchFamily="34" charset="0"/>
                  <a:ea typeface="宋体" charset="-122"/>
                </a:rPr>
                <a:t>开始</a:t>
              </a:r>
              <a:endParaRPr lang="en-US" altLang="zh-CN" b="1" dirty="0">
                <a:solidFill>
                  <a:schemeClr val="bg1"/>
                </a:solidFill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99346" name="Text Box 18"/>
            <p:cNvSpPr txBox="1">
              <a:spLocks noChangeArrowheads="1"/>
            </p:cNvSpPr>
            <p:nvPr/>
          </p:nvSpPr>
          <p:spPr bwMode="gray">
            <a:xfrm>
              <a:off x="3219" y="2956"/>
              <a:ext cx="40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 smtClean="0">
                  <a:solidFill>
                    <a:schemeClr val="bg1"/>
                  </a:solidFill>
                  <a:latin typeface="Verdana" pitchFamily="34" charset="0"/>
                  <a:ea typeface="宋体" charset="-122"/>
                </a:rPr>
                <a:t>设计</a:t>
              </a:r>
              <a:endParaRPr lang="en-US" altLang="zh-CN" b="1" dirty="0">
                <a:solidFill>
                  <a:schemeClr val="bg1"/>
                </a:solidFill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99347" name="Text Box 19"/>
            <p:cNvSpPr txBox="1">
              <a:spLocks noChangeArrowheads="1"/>
            </p:cNvSpPr>
            <p:nvPr/>
          </p:nvSpPr>
          <p:spPr bwMode="gray">
            <a:xfrm>
              <a:off x="1638" y="3295"/>
              <a:ext cx="40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 smtClean="0">
                  <a:solidFill>
                    <a:schemeClr val="bg1"/>
                  </a:solidFill>
                  <a:latin typeface="Verdana" pitchFamily="34" charset="0"/>
                  <a:ea typeface="宋体" charset="-122"/>
                </a:rPr>
                <a:t>定型</a:t>
              </a:r>
              <a:endParaRPr lang="en-US" altLang="zh-CN" b="1" dirty="0">
                <a:solidFill>
                  <a:schemeClr val="bg1"/>
                </a:solidFill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99348" name="Text Box 20"/>
            <p:cNvSpPr txBox="1">
              <a:spLocks noChangeArrowheads="1"/>
            </p:cNvSpPr>
            <p:nvPr/>
          </p:nvSpPr>
          <p:spPr bwMode="gray">
            <a:xfrm>
              <a:off x="2160" y="2304"/>
              <a:ext cx="145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800" b="1" dirty="0" smtClean="0">
                  <a:ea typeface="宋体" charset="-122"/>
                </a:rPr>
                <a:t>思路</a:t>
              </a:r>
              <a:endParaRPr lang="en-US" altLang="zh-CN" sz="2800" b="1" dirty="0">
                <a:ea typeface="宋体" charset="-122"/>
              </a:endParaRPr>
            </a:p>
          </p:txBody>
        </p:sp>
        <p:sp>
          <p:nvSpPr>
            <p:cNvPr id="99349" name="Line 21"/>
            <p:cNvSpPr>
              <a:spLocks noChangeShapeType="1"/>
            </p:cNvSpPr>
            <p:nvPr/>
          </p:nvSpPr>
          <p:spPr bwMode="gray">
            <a:xfrm>
              <a:off x="1639" y="1545"/>
              <a:ext cx="1025" cy="7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99350" name="AutoShape 22"/>
            <p:cNvCxnSpPr>
              <a:cxnSpLocks noChangeShapeType="1"/>
            </p:cNvCxnSpPr>
            <p:nvPr/>
          </p:nvCxnSpPr>
          <p:spPr bwMode="gray">
            <a:xfrm flipH="1">
              <a:off x="559" y="1545"/>
              <a:ext cx="108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sp>
          <p:nvSpPr>
            <p:cNvPr id="99351" name="Text Box 23"/>
            <p:cNvSpPr txBox="1">
              <a:spLocks noChangeArrowheads="1"/>
            </p:cNvSpPr>
            <p:nvPr/>
          </p:nvSpPr>
          <p:spPr bwMode="gray">
            <a:xfrm>
              <a:off x="480" y="1296"/>
              <a:ext cx="129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1600" b="1" dirty="0" smtClean="0">
                  <a:latin typeface="Verdana" pitchFamily="34" charset="0"/>
                  <a:ea typeface="宋体" charset="-122"/>
                </a:rPr>
                <a:t>实施阶段</a:t>
              </a:r>
              <a:endParaRPr lang="en-US" altLang="zh-CN" sz="1600" b="1" dirty="0">
                <a:latin typeface="Verdana" pitchFamily="34" charset="0"/>
                <a:ea typeface="宋体" charset="-122"/>
              </a:endParaRPr>
            </a:p>
          </p:txBody>
        </p:sp>
      </p:grpSp>
      <p:pic>
        <p:nvPicPr>
          <p:cNvPr id="25" name="新产品发布会.pptx28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639175" y="635317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新产品开发的八个阶段</a:t>
            </a:r>
            <a:endParaRPr lang="en-US" altLang="zh-CN" sz="1800" dirty="0">
              <a:ea typeface="宋体" charset="-122"/>
            </a:endParaRPr>
          </a:p>
        </p:txBody>
      </p:sp>
      <p:grpSp>
        <p:nvGrpSpPr>
          <p:cNvPr id="71683" name="Group 3"/>
          <p:cNvGrpSpPr>
            <a:grpSpLocks/>
          </p:cNvGrpSpPr>
          <p:nvPr/>
        </p:nvGrpSpPr>
        <p:grpSpPr bwMode="auto">
          <a:xfrm>
            <a:off x="1295400" y="1752600"/>
            <a:ext cx="6477000" cy="4127341"/>
            <a:chOff x="624" y="967"/>
            <a:chExt cx="4416" cy="2737"/>
          </a:xfrm>
        </p:grpSpPr>
        <p:sp>
          <p:nvSpPr>
            <p:cNvPr id="71684" name="AutoShape 4"/>
            <p:cNvSpPr>
              <a:spLocks noChangeArrowheads="1"/>
            </p:cNvSpPr>
            <p:nvPr/>
          </p:nvSpPr>
          <p:spPr bwMode="gray">
            <a:xfrm>
              <a:off x="2304" y="2496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85" name="AutoShape 5"/>
            <p:cNvSpPr>
              <a:spLocks noChangeArrowheads="1"/>
            </p:cNvSpPr>
            <p:nvPr/>
          </p:nvSpPr>
          <p:spPr bwMode="gray">
            <a:xfrm>
              <a:off x="2304" y="2160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86" name="AutoShape 6"/>
            <p:cNvSpPr>
              <a:spLocks noChangeArrowheads="1"/>
            </p:cNvSpPr>
            <p:nvPr/>
          </p:nvSpPr>
          <p:spPr bwMode="gray">
            <a:xfrm>
              <a:off x="2304" y="1824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87" name="Text Box 7"/>
            <p:cNvSpPr txBox="1">
              <a:spLocks noChangeArrowheads="1"/>
            </p:cNvSpPr>
            <p:nvPr/>
          </p:nvSpPr>
          <p:spPr bwMode="gray">
            <a:xfrm>
              <a:off x="2619" y="1969"/>
              <a:ext cx="530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chemeClr val="bg1"/>
                  </a:solidFill>
                  <a:ea typeface="宋体" charset="-122"/>
                </a:rPr>
                <a:t>特点</a:t>
              </a:r>
              <a:r>
                <a:rPr lang="en-US" altLang="zh-CN" b="1" dirty="0" smtClean="0">
                  <a:solidFill>
                    <a:schemeClr val="bg1"/>
                  </a:solidFill>
                  <a:ea typeface="宋体" charset="-122"/>
                </a:rPr>
                <a:t>1</a:t>
              </a:r>
              <a:endParaRPr lang="en-US" altLang="zh-CN" b="1" dirty="0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71688" name="Text Box 8"/>
            <p:cNvSpPr txBox="1">
              <a:spLocks noChangeArrowheads="1"/>
            </p:cNvSpPr>
            <p:nvPr/>
          </p:nvSpPr>
          <p:spPr bwMode="gray">
            <a:xfrm>
              <a:off x="2619" y="2305"/>
              <a:ext cx="530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chemeClr val="bg1"/>
                  </a:solidFill>
                  <a:ea typeface="宋体" charset="-122"/>
                </a:rPr>
                <a:t>特点</a:t>
              </a:r>
              <a:r>
                <a:rPr lang="en-US" altLang="zh-CN" b="1" dirty="0" smtClean="0">
                  <a:solidFill>
                    <a:schemeClr val="bg1"/>
                  </a:solidFill>
                  <a:ea typeface="宋体" charset="-122"/>
                </a:rPr>
                <a:t>1</a:t>
              </a:r>
              <a:endParaRPr lang="en-US" altLang="zh-CN" b="1" dirty="0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71689" name="Text Box 9"/>
            <p:cNvSpPr txBox="1">
              <a:spLocks noChangeArrowheads="1"/>
            </p:cNvSpPr>
            <p:nvPr/>
          </p:nvSpPr>
          <p:spPr bwMode="gray">
            <a:xfrm>
              <a:off x="2619" y="2641"/>
              <a:ext cx="530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chemeClr val="bg1"/>
                  </a:solidFill>
                  <a:ea typeface="宋体" charset="-122"/>
                </a:rPr>
                <a:t>特点</a:t>
              </a:r>
              <a:r>
                <a:rPr lang="en-US" altLang="zh-CN" b="1" dirty="0" smtClean="0">
                  <a:solidFill>
                    <a:schemeClr val="bg1"/>
                  </a:solidFill>
                  <a:ea typeface="宋体" charset="-122"/>
                </a:rPr>
                <a:t>1</a:t>
              </a:r>
              <a:endParaRPr lang="en-US" altLang="zh-CN" b="1" dirty="0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71690" name="AutoShape 10"/>
            <p:cNvSpPr>
              <a:spLocks noChangeArrowheads="1"/>
            </p:cNvSpPr>
            <p:nvPr/>
          </p:nvSpPr>
          <p:spPr bwMode="gray">
            <a:xfrm>
              <a:off x="1872" y="1680"/>
              <a:ext cx="336" cy="1296"/>
            </a:xfrm>
            <a:prstGeom prst="leftArrow">
              <a:avLst>
                <a:gd name="adj1" fmla="val 65583"/>
                <a:gd name="adj2" fmla="val 65181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  <a:alpha val="1200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91" name="AutoShape 11"/>
            <p:cNvSpPr>
              <a:spLocks noChangeArrowheads="1"/>
            </p:cNvSpPr>
            <p:nvPr/>
          </p:nvSpPr>
          <p:spPr bwMode="auto">
            <a:xfrm>
              <a:off x="624" y="1344"/>
              <a:ext cx="115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zh-CN" altLang="zh-CN">
                <a:latin typeface="Verdana" pitchFamily="34" charset="0"/>
              </a:endParaRPr>
            </a:p>
          </p:txBody>
        </p:sp>
        <p:sp>
          <p:nvSpPr>
            <p:cNvPr id="71692" name="Text Box 12"/>
            <p:cNvSpPr txBox="1">
              <a:spLocks noChangeArrowheads="1"/>
            </p:cNvSpPr>
            <p:nvPr/>
          </p:nvSpPr>
          <p:spPr bwMode="auto">
            <a:xfrm>
              <a:off x="672" y="1488"/>
              <a:ext cx="1056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国外生产国外生产</a:t>
              </a:r>
              <a:endParaRPr lang="en-US" altLang="zh-CN" dirty="0" smtClean="0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/>
              <a:r>
                <a:rPr lang="zh-CN" altLang="en-US" b="1" dirty="0" smtClean="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国外生产</a:t>
              </a:r>
              <a:endParaRPr lang="en-US" altLang="zh-CN" dirty="0" smtClean="0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/>
              <a:r>
                <a:rPr lang="zh-CN" altLang="en-US" b="1" dirty="0" smtClean="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国外生产</a:t>
              </a:r>
              <a:endParaRPr lang="en-US" altLang="zh-CN" dirty="0" smtClean="0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/>
              <a:r>
                <a:rPr lang="zh-CN" altLang="en-US" b="1" dirty="0" smtClean="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国外生产</a:t>
              </a:r>
              <a:endParaRPr lang="en-US" altLang="zh-CN" dirty="0" smtClean="0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/>
              <a:r>
                <a:rPr lang="zh-CN" altLang="en-US" b="1" dirty="0" smtClean="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国外生产</a:t>
              </a:r>
              <a:endParaRPr lang="en-US" altLang="zh-CN" dirty="0" smtClean="0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/>
              <a:r>
                <a:rPr lang="zh-CN" altLang="en-US" b="1" dirty="0" smtClean="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国外生产</a:t>
              </a:r>
              <a:endParaRPr lang="en-US" altLang="zh-CN" dirty="0" smtClean="0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/>
              <a:r>
                <a:rPr lang="zh-CN" altLang="en-US" b="1" dirty="0" smtClean="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国外生产</a:t>
              </a:r>
              <a:endParaRPr lang="en-US" altLang="zh-CN" dirty="0" smtClean="0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/>
              <a:endParaRPr lang="en-US" altLang="zh-CN" dirty="0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71693" name="AutoShape 13"/>
            <p:cNvSpPr>
              <a:spLocks noChangeArrowheads="1"/>
            </p:cNvSpPr>
            <p:nvPr/>
          </p:nvSpPr>
          <p:spPr bwMode="auto">
            <a:xfrm>
              <a:off x="3888" y="1344"/>
              <a:ext cx="115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zh-CN" altLang="zh-CN">
                <a:latin typeface="Verdana" pitchFamily="34" charset="0"/>
              </a:endParaRPr>
            </a:p>
          </p:txBody>
        </p:sp>
        <p:sp>
          <p:nvSpPr>
            <p:cNvPr id="71694" name="Text Box 14"/>
            <p:cNvSpPr txBox="1">
              <a:spLocks noChangeArrowheads="1"/>
            </p:cNvSpPr>
            <p:nvPr/>
          </p:nvSpPr>
          <p:spPr bwMode="auto">
            <a:xfrm>
              <a:off x="3936" y="1488"/>
              <a:ext cx="1056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国内生产国内生产</a:t>
              </a:r>
              <a:endParaRPr lang="en-US" altLang="zh-CN" b="1" dirty="0" smtClean="0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/>
              <a:r>
                <a:rPr lang="zh-CN" altLang="en-US" b="1" dirty="0" smtClean="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国内生产</a:t>
              </a:r>
              <a:endParaRPr lang="en-US" altLang="zh-CN" b="1" dirty="0" smtClean="0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/>
              <a:r>
                <a:rPr lang="zh-CN" altLang="en-US" b="1" dirty="0" smtClean="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国内生产</a:t>
              </a:r>
              <a:endParaRPr lang="en-US" altLang="zh-CN" b="1" dirty="0" smtClean="0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/>
              <a:r>
                <a:rPr lang="zh-CN" altLang="en-US" b="1" dirty="0" smtClean="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国内生产</a:t>
              </a:r>
              <a:endParaRPr lang="en-US" altLang="zh-CN" b="1" dirty="0" smtClean="0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/>
              <a:r>
                <a:rPr lang="zh-CN" altLang="en-US" b="1" dirty="0" smtClean="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国内生产</a:t>
              </a:r>
              <a:endParaRPr lang="en-US" altLang="zh-CN" b="1" dirty="0" smtClean="0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/>
              <a:r>
                <a:rPr lang="zh-CN" altLang="en-US" b="1" dirty="0" smtClean="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国内生产</a:t>
              </a:r>
              <a:endParaRPr lang="en-US" altLang="zh-CN" b="1" dirty="0" smtClean="0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/>
              <a:r>
                <a:rPr lang="zh-CN" altLang="en-US" b="1" dirty="0" smtClean="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国内生产</a:t>
              </a:r>
              <a:endParaRPr lang="en-US" altLang="zh-CN" b="1" dirty="0" smtClean="0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/>
              <a:endParaRPr lang="en-US" altLang="zh-CN" b="1" dirty="0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71695" name="AutoShape 15"/>
            <p:cNvSpPr>
              <a:spLocks noChangeArrowheads="1"/>
            </p:cNvSpPr>
            <p:nvPr/>
          </p:nvSpPr>
          <p:spPr bwMode="gray">
            <a:xfrm>
              <a:off x="3458" y="1680"/>
              <a:ext cx="334" cy="1296"/>
            </a:xfrm>
            <a:prstGeom prst="rightArrow">
              <a:avLst>
                <a:gd name="adj1" fmla="val 67750"/>
                <a:gd name="adj2" fmla="val 66167"/>
              </a:avLst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96" name="AutoShape 16"/>
            <p:cNvSpPr>
              <a:spLocks noChangeArrowheads="1"/>
            </p:cNvSpPr>
            <p:nvPr/>
          </p:nvSpPr>
          <p:spPr bwMode="gray">
            <a:xfrm>
              <a:off x="1824" y="967"/>
              <a:ext cx="1920" cy="384"/>
            </a:xfrm>
            <a:prstGeom prst="can">
              <a:avLst>
                <a:gd name="adj" fmla="val 2786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97" name="AutoShape 17"/>
            <p:cNvSpPr>
              <a:spLocks noChangeArrowheads="1"/>
            </p:cNvSpPr>
            <p:nvPr/>
          </p:nvSpPr>
          <p:spPr bwMode="gray">
            <a:xfrm>
              <a:off x="2283" y="1440"/>
              <a:ext cx="1104" cy="336"/>
            </a:xfrm>
            <a:prstGeom prst="upArrow">
              <a:avLst>
                <a:gd name="adj1" fmla="val 68380"/>
                <a:gd name="adj2" fmla="val 70833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63529"/>
                    <a:invGamma/>
                    <a:alpha val="12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98" name="Text Box 18"/>
            <p:cNvSpPr txBox="1">
              <a:spLocks noChangeArrowheads="1"/>
            </p:cNvSpPr>
            <p:nvPr/>
          </p:nvSpPr>
          <p:spPr bwMode="gray">
            <a:xfrm>
              <a:off x="2604" y="1107"/>
              <a:ext cx="760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chemeClr val="bg1"/>
                  </a:solidFill>
                  <a:ea typeface="宋体" charset="-122"/>
                </a:rPr>
                <a:t>生产阶段</a:t>
              </a:r>
              <a:endParaRPr lang="en-US" altLang="zh-CN" b="1" dirty="0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71699" name="AutoShape 19"/>
            <p:cNvSpPr>
              <a:spLocks noChangeArrowheads="1"/>
            </p:cNvSpPr>
            <p:nvPr/>
          </p:nvSpPr>
          <p:spPr bwMode="gray">
            <a:xfrm>
              <a:off x="1872" y="3312"/>
              <a:ext cx="1920" cy="384"/>
            </a:xfrm>
            <a:prstGeom prst="can">
              <a:avLst>
                <a:gd name="adj" fmla="val 32032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00" name="Text Box 20"/>
            <p:cNvSpPr txBox="1">
              <a:spLocks noChangeArrowheads="1"/>
            </p:cNvSpPr>
            <p:nvPr/>
          </p:nvSpPr>
          <p:spPr bwMode="gray">
            <a:xfrm>
              <a:off x="2604" y="3459"/>
              <a:ext cx="443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chemeClr val="bg1"/>
                  </a:solidFill>
                  <a:ea typeface="宋体" charset="-122"/>
                </a:rPr>
                <a:t>成品</a:t>
              </a:r>
              <a:endParaRPr lang="en-US" altLang="zh-CN" b="1" dirty="0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71701" name="AutoShape 21"/>
            <p:cNvSpPr>
              <a:spLocks noChangeArrowheads="1"/>
            </p:cNvSpPr>
            <p:nvPr/>
          </p:nvSpPr>
          <p:spPr bwMode="gray">
            <a:xfrm>
              <a:off x="2269" y="2928"/>
              <a:ext cx="1106" cy="331"/>
            </a:xfrm>
            <a:prstGeom prst="downArrow">
              <a:avLst>
                <a:gd name="adj1" fmla="val 67093"/>
                <a:gd name="adj2" fmla="val 64051"/>
              </a:avLst>
            </a:prstGeom>
            <a:gradFill rotWithShape="1">
              <a:gsLst>
                <a:gs pos="0">
                  <a:schemeClr val="bg2">
                    <a:gamma/>
                    <a:tint val="63529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23" name="新产品发布会.pptx26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639175" y="635317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新产品开发的八个阶段</a:t>
            </a:r>
            <a:endParaRPr lang="en-US" altLang="zh-CN" sz="1800" dirty="0">
              <a:ea typeface="宋体" charset="-122"/>
            </a:endParaRPr>
          </a:p>
        </p:txBody>
      </p:sp>
      <p:grpSp>
        <p:nvGrpSpPr>
          <p:cNvPr id="72707" name="Group 3"/>
          <p:cNvGrpSpPr>
            <a:grpSpLocks/>
          </p:cNvGrpSpPr>
          <p:nvPr/>
        </p:nvGrpSpPr>
        <p:grpSpPr bwMode="auto">
          <a:xfrm>
            <a:off x="1143000" y="2209800"/>
            <a:ext cx="6705600" cy="3352800"/>
            <a:chOff x="528" y="1248"/>
            <a:chExt cx="4656" cy="2256"/>
          </a:xfrm>
        </p:grpSpPr>
        <p:grpSp>
          <p:nvGrpSpPr>
            <p:cNvPr id="72708" name="Group 4"/>
            <p:cNvGrpSpPr>
              <a:grpSpLocks/>
            </p:cNvGrpSpPr>
            <p:nvPr/>
          </p:nvGrpSpPr>
          <p:grpSpPr bwMode="auto">
            <a:xfrm>
              <a:off x="1824" y="1248"/>
              <a:ext cx="2014" cy="1821"/>
              <a:chOff x="1872" y="1824"/>
              <a:chExt cx="2014" cy="1821"/>
            </a:xfrm>
          </p:grpSpPr>
          <p:sp>
            <p:nvSpPr>
              <p:cNvPr id="72709" name="AutoShape 5"/>
              <p:cNvSpPr>
                <a:spLocks noChangeArrowheads="1"/>
              </p:cNvSpPr>
              <p:nvPr/>
            </p:nvSpPr>
            <p:spPr bwMode="gray">
              <a:xfrm rot="16200000" flipH="1">
                <a:off x="1820" y="2528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710" name="AutoShape 6"/>
              <p:cNvSpPr>
                <a:spLocks noChangeArrowheads="1"/>
              </p:cNvSpPr>
              <p:nvPr/>
            </p:nvSpPr>
            <p:spPr bwMode="gray">
              <a:xfrm rot="5400000" flipH="1">
                <a:off x="3628" y="2494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711" name="AutoShape 7"/>
              <p:cNvSpPr>
                <a:spLocks noChangeArrowheads="1"/>
              </p:cNvSpPr>
              <p:nvPr/>
            </p:nvSpPr>
            <p:spPr bwMode="gray">
              <a:xfrm rot="10800000" flipH="1">
                <a:off x="2725" y="3439"/>
                <a:ext cx="308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712" name="Oval 8"/>
              <p:cNvSpPr>
                <a:spLocks noChangeArrowheads="1"/>
              </p:cNvSpPr>
              <p:nvPr/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713" name="Oval 9"/>
              <p:cNvSpPr>
                <a:spLocks noChangeArrowheads="1"/>
              </p:cNvSpPr>
              <p:nvPr/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714" name="Oval 10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2715" name="Oval 11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2716" name="Oval 12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2717" name="Oval 13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718" name="AutoShape 14"/>
            <p:cNvSpPr>
              <a:spLocks noChangeArrowheads="1"/>
            </p:cNvSpPr>
            <p:nvPr/>
          </p:nvSpPr>
          <p:spPr bwMode="gray">
            <a:xfrm>
              <a:off x="528" y="2256"/>
              <a:ext cx="1152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19" name="AutoShape 15"/>
            <p:cNvSpPr>
              <a:spLocks noChangeArrowheads="1"/>
            </p:cNvSpPr>
            <p:nvPr/>
          </p:nvSpPr>
          <p:spPr bwMode="gray">
            <a:xfrm>
              <a:off x="528" y="1920"/>
              <a:ext cx="1152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20" name="AutoShape 16"/>
            <p:cNvSpPr>
              <a:spLocks noChangeArrowheads="1"/>
            </p:cNvSpPr>
            <p:nvPr/>
          </p:nvSpPr>
          <p:spPr bwMode="gray">
            <a:xfrm>
              <a:off x="528" y="1584"/>
              <a:ext cx="1152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21" name="AutoShape 17"/>
            <p:cNvSpPr>
              <a:spLocks noChangeArrowheads="1"/>
            </p:cNvSpPr>
            <p:nvPr/>
          </p:nvSpPr>
          <p:spPr bwMode="gray">
            <a:xfrm>
              <a:off x="3984" y="2256"/>
              <a:ext cx="1200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22" name="AutoShape 18"/>
            <p:cNvSpPr>
              <a:spLocks noChangeArrowheads="1"/>
            </p:cNvSpPr>
            <p:nvPr/>
          </p:nvSpPr>
          <p:spPr bwMode="gray">
            <a:xfrm>
              <a:off x="3984" y="1920"/>
              <a:ext cx="1200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23" name="AutoShape 19"/>
            <p:cNvSpPr>
              <a:spLocks noChangeArrowheads="1"/>
            </p:cNvSpPr>
            <p:nvPr/>
          </p:nvSpPr>
          <p:spPr bwMode="gray">
            <a:xfrm>
              <a:off x="3984" y="1584"/>
              <a:ext cx="1200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24" name="Text Box 20"/>
            <p:cNvSpPr txBox="1">
              <a:spLocks noChangeArrowheads="1"/>
            </p:cNvSpPr>
            <p:nvPr/>
          </p:nvSpPr>
          <p:spPr bwMode="gray">
            <a:xfrm>
              <a:off x="2240" y="1920"/>
              <a:ext cx="1202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400" b="1" dirty="0" smtClean="0">
                  <a:solidFill>
                    <a:schemeClr val="bg1"/>
                  </a:solidFill>
                  <a:ea typeface="宋体" charset="-122"/>
                </a:rPr>
                <a:t>新产品优势</a:t>
              </a:r>
              <a:endParaRPr lang="en-US" altLang="zh-CN" sz="2400" b="1" dirty="0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72725" name="AutoShape 21"/>
            <p:cNvSpPr>
              <a:spLocks noChangeArrowheads="1"/>
            </p:cNvSpPr>
            <p:nvPr/>
          </p:nvSpPr>
          <p:spPr bwMode="auto">
            <a:xfrm>
              <a:off x="1611" y="3168"/>
              <a:ext cx="2448" cy="3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zh-CN" altLang="en-US" dirty="0" smtClean="0">
                  <a:latin typeface="Verdana" pitchFamily="34" charset="0"/>
                  <a:ea typeface="宋体" charset="-122"/>
                </a:rPr>
                <a:t>自动对时</a:t>
              </a:r>
              <a:endParaRPr lang="en-US" altLang="zh-CN" dirty="0"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72726" name="Text Box 22"/>
            <p:cNvSpPr txBox="1">
              <a:spLocks noChangeArrowheads="1"/>
            </p:cNvSpPr>
            <p:nvPr/>
          </p:nvSpPr>
          <p:spPr bwMode="gray">
            <a:xfrm>
              <a:off x="836" y="1683"/>
              <a:ext cx="451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chemeClr val="bg1"/>
                  </a:solidFill>
                  <a:ea typeface="宋体" charset="-122"/>
                </a:rPr>
                <a:t>时尚</a:t>
              </a:r>
              <a:endParaRPr lang="en-US" altLang="zh-CN" b="1" dirty="0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72727" name="Text Box 23"/>
            <p:cNvSpPr txBox="1">
              <a:spLocks noChangeArrowheads="1"/>
            </p:cNvSpPr>
            <p:nvPr/>
          </p:nvSpPr>
          <p:spPr bwMode="gray">
            <a:xfrm>
              <a:off x="836" y="2019"/>
              <a:ext cx="451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chemeClr val="bg1"/>
                  </a:solidFill>
                  <a:ea typeface="宋体" charset="-122"/>
                </a:rPr>
                <a:t>大气</a:t>
              </a:r>
              <a:endParaRPr lang="en-US" altLang="zh-CN" b="1" dirty="0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72728" name="Text Box 24"/>
            <p:cNvSpPr txBox="1">
              <a:spLocks noChangeArrowheads="1"/>
            </p:cNvSpPr>
            <p:nvPr/>
          </p:nvSpPr>
          <p:spPr bwMode="gray">
            <a:xfrm>
              <a:off x="836" y="2355"/>
              <a:ext cx="612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chemeClr val="bg1"/>
                  </a:solidFill>
                  <a:ea typeface="宋体" charset="-122"/>
                </a:rPr>
                <a:t>多功能</a:t>
              </a:r>
              <a:endParaRPr lang="en-US" altLang="zh-CN" b="1" dirty="0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72729" name="Text Box 25"/>
            <p:cNvSpPr txBox="1">
              <a:spLocks noChangeArrowheads="1"/>
            </p:cNvSpPr>
            <p:nvPr/>
          </p:nvSpPr>
          <p:spPr bwMode="gray">
            <a:xfrm>
              <a:off x="4375" y="1683"/>
              <a:ext cx="612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chemeClr val="bg1"/>
                  </a:solidFill>
                  <a:ea typeface="宋体" charset="-122"/>
                </a:rPr>
                <a:t>耐用性</a:t>
              </a:r>
              <a:endParaRPr lang="en-US" altLang="zh-CN" b="1" dirty="0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72730" name="Text Box 26"/>
            <p:cNvSpPr txBox="1">
              <a:spLocks noChangeArrowheads="1"/>
            </p:cNvSpPr>
            <p:nvPr/>
          </p:nvSpPr>
          <p:spPr bwMode="gray">
            <a:xfrm>
              <a:off x="4375" y="2019"/>
              <a:ext cx="451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chemeClr val="bg1"/>
                  </a:solidFill>
                  <a:ea typeface="宋体" charset="-122"/>
                </a:rPr>
                <a:t>防水</a:t>
              </a:r>
              <a:endParaRPr lang="en-US" altLang="zh-CN" b="1" dirty="0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72731" name="Text Box 27"/>
            <p:cNvSpPr txBox="1">
              <a:spLocks noChangeArrowheads="1"/>
            </p:cNvSpPr>
            <p:nvPr/>
          </p:nvSpPr>
          <p:spPr bwMode="gray">
            <a:xfrm>
              <a:off x="4375" y="2355"/>
              <a:ext cx="774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chemeClr val="bg1"/>
                  </a:solidFill>
                  <a:ea typeface="宋体" charset="-122"/>
                </a:rPr>
                <a:t>定位跟踪</a:t>
              </a:r>
              <a:endParaRPr lang="en-US" altLang="zh-CN" b="1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/>
              <a:t>新产品开发的八个阶段</a:t>
            </a:r>
            <a:endParaRPr lang="en-US" altLang="zh-CN" sz="2000" dirty="0">
              <a:ea typeface="宋体" charset="-122"/>
            </a:endParaRPr>
          </a:p>
        </p:txBody>
      </p:sp>
      <p:sp>
        <p:nvSpPr>
          <p:cNvPr id="73731" name="Line 3"/>
          <p:cNvSpPr>
            <a:spLocks noChangeShapeType="1"/>
          </p:cNvSpPr>
          <p:nvPr/>
        </p:nvSpPr>
        <p:spPr bwMode="gray">
          <a:xfrm flipH="1">
            <a:off x="873125" y="5621338"/>
            <a:ext cx="165735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2" name="Line 4"/>
          <p:cNvSpPr>
            <a:spLocks noChangeShapeType="1"/>
          </p:cNvSpPr>
          <p:nvPr/>
        </p:nvSpPr>
        <p:spPr bwMode="gray">
          <a:xfrm flipH="1">
            <a:off x="873125" y="4783138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3" name="Line 5"/>
          <p:cNvSpPr>
            <a:spLocks noChangeShapeType="1"/>
          </p:cNvSpPr>
          <p:nvPr/>
        </p:nvSpPr>
        <p:spPr bwMode="gray">
          <a:xfrm flipH="1">
            <a:off x="873125" y="3952875"/>
            <a:ext cx="335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4" name="Line 6"/>
          <p:cNvSpPr>
            <a:spLocks noChangeShapeType="1"/>
          </p:cNvSpPr>
          <p:nvPr/>
        </p:nvSpPr>
        <p:spPr bwMode="gray">
          <a:xfrm flipH="1">
            <a:off x="873125" y="3124200"/>
            <a:ext cx="416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5" name="Line 7"/>
          <p:cNvSpPr>
            <a:spLocks noChangeShapeType="1"/>
          </p:cNvSpPr>
          <p:nvPr/>
        </p:nvSpPr>
        <p:spPr bwMode="gray">
          <a:xfrm flipH="1" flipV="1">
            <a:off x="873125" y="2282825"/>
            <a:ext cx="503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6" name="Line 8"/>
          <p:cNvSpPr>
            <a:spLocks noChangeShapeType="1"/>
          </p:cNvSpPr>
          <p:nvPr/>
        </p:nvSpPr>
        <p:spPr bwMode="gray">
          <a:xfrm>
            <a:off x="1025525" y="2276475"/>
            <a:ext cx="0" cy="871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7" name="Line 9"/>
          <p:cNvSpPr>
            <a:spLocks noChangeShapeType="1"/>
          </p:cNvSpPr>
          <p:nvPr/>
        </p:nvSpPr>
        <p:spPr bwMode="gray">
          <a:xfrm>
            <a:off x="1025525" y="3148013"/>
            <a:ext cx="0" cy="817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8" name="Line 10"/>
          <p:cNvSpPr>
            <a:spLocks noChangeShapeType="1"/>
          </p:cNvSpPr>
          <p:nvPr/>
        </p:nvSpPr>
        <p:spPr bwMode="gray">
          <a:xfrm>
            <a:off x="1025525" y="3965575"/>
            <a:ext cx="0" cy="81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9" name="Line 11"/>
          <p:cNvSpPr>
            <a:spLocks noChangeShapeType="1"/>
          </p:cNvSpPr>
          <p:nvPr/>
        </p:nvSpPr>
        <p:spPr bwMode="gray">
          <a:xfrm>
            <a:off x="1025525" y="4783138"/>
            <a:ext cx="0" cy="81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40" name="Text Box 12"/>
          <p:cNvSpPr txBox="1">
            <a:spLocks noChangeArrowheads="1"/>
          </p:cNvSpPr>
          <p:nvPr/>
        </p:nvSpPr>
        <p:spPr bwMode="gray">
          <a:xfrm>
            <a:off x="1177925" y="2600325"/>
            <a:ext cx="162095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dirty="0" smtClean="0">
                <a:solidFill>
                  <a:schemeClr val="tx2"/>
                </a:solidFill>
                <a:latin typeface="Verdana" pitchFamily="34" charset="0"/>
                <a:ea typeface="宋体" charset="-122"/>
              </a:rPr>
              <a:t>占领其他国家市场</a:t>
            </a:r>
            <a:endParaRPr lang="en-US" altLang="zh-CN" sz="1400" dirty="0">
              <a:solidFill>
                <a:schemeClr val="tx2"/>
              </a:solidFill>
              <a:latin typeface="Verdana" pitchFamily="34" charset="0"/>
              <a:ea typeface="宋体" charset="-122"/>
            </a:endParaRPr>
          </a:p>
        </p:txBody>
      </p:sp>
      <p:sp>
        <p:nvSpPr>
          <p:cNvPr id="73741" name="Text Box 13"/>
          <p:cNvSpPr txBox="1">
            <a:spLocks noChangeArrowheads="1"/>
          </p:cNvSpPr>
          <p:nvPr/>
        </p:nvSpPr>
        <p:spPr bwMode="gray">
          <a:xfrm>
            <a:off x="1177925" y="3427413"/>
            <a:ext cx="180049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dirty="0" smtClean="0">
                <a:solidFill>
                  <a:schemeClr val="tx2"/>
                </a:solidFill>
                <a:latin typeface="Verdana" pitchFamily="34" charset="0"/>
                <a:ea typeface="宋体" charset="-122"/>
              </a:rPr>
              <a:t>占领发展中国家市场</a:t>
            </a:r>
            <a:endParaRPr lang="en-US" altLang="zh-CN" sz="1400" dirty="0">
              <a:solidFill>
                <a:schemeClr val="tx2"/>
              </a:solidFill>
              <a:latin typeface="Verdana" pitchFamily="34" charset="0"/>
              <a:ea typeface="宋体" charset="-122"/>
            </a:endParaRPr>
          </a:p>
        </p:txBody>
      </p:sp>
      <p:sp>
        <p:nvSpPr>
          <p:cNvPr id="73742" name="Text Box 14"/>
          <p:cNvSpPr txBox="1">
            <a:spLocks noChangeArrowheads="1"/>
          </p:cNvSpPr>
          <p:nvPr/>
        </p:nvSpPr>
        <p:spPr bwMode="gray">
          <a:xfrm>
            <a:off x="1177925" y="4291013"/>
            <a:ext cx="180049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dirty="0" smtClean="0">
                <a:solidFill>
                  <a:schemeClr val="tx2"/>
                </a:solidFill>
                <a:latin typeface="Verdana" pitchFamily="34" charset="0"/>
                <a:ea typeface="宋体" charset="-122"/>
              </a:rPr>
              <a:t>占领欠发达国家市场</a:t>
            </a:r>
            <a:endParaRPr lang="en-US" altLang="zh-CN" sz="1400" dirty="0">
              <a:solidFill>
                <a:schemeClr val="tx2"/>
              </a:solidFill>
              <a:latin typeface="Verdana" pitchFamily="34" charset="0"/>
              <a:ea typeface="宋体" charset="-122"/>
            </a:endParaRPr>
          </a:p>
        </p:txBody>
      </p:sp>
      <p:sp>
        <p:nvSpPr>
          <p:cNvPr id="73743" name="Text Box 15"/>
          <p:cNvSpPr txBox="1">
            <a:spLocks noChangeArrowheads="1"/>
          </p:cNvSpPr>
          <p:nvPr/>
        </p:nvSpPr>
        <p:spPr bwMode="gray">
          <a:xfrm>
            <a:off x="1177925" y="5097463"/>
            <a:ext cx="162095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dirty="0" smtClean="0">
                <a:solidFill>
                  <a:schemeClr val="tx2"/>
                </a:solidFill>
                <a:latin typeface="Verdana" pitchFamily="34" charset="0"/>
                <a:ea typeface="宋体" charset="-122"/>
              </a:rPr>
              <a:t>占领发达国家市场</a:t>
            </a:r>
            <a:endParaRPr lang="en-US" altLang="zh-CN" sz="1400" dirty="0">
              <a:solidFill>
                <a:schemeClr val="tx2"/>
              </a:solidFill>
              <a:latin typeface="Verdana" pitchFamily="34" charset="0"/>
              <a:ea typeface="宋体" charset="-122"/>
            </a:endParaRPr>
          </a:p>
        </p:txBody>
      </p:sp>
      <p:grpSp>
        <p:nvGrpSpPr>
          <p:cNvPr id="73744" name="Group 16"/>
          <p:cNvGrpSpPr>
            <a:grpSpLocks/>
          </p:cNvGrpSpPr>
          <p:nvPr/>
        </p:nvGrpSpPr>
        <p:grpSpPr bwMode="auto">
          <a:xfrm>
            <a:off x="2590801" y="2286000"/>
            <a:ext cx="5826126" cy="3343275"/>
            <a:chOff x="1514" y="1446"/>
            <a:chExt cx="3670" cy="2106"/>
          </a:xfrm>
        </p:grpSpPr>
        <p:sp>
          <p:nvSpPr>
            <p:cNvPr id="73745" name="Freeform 17"/>
            <p:cNvSpPr>
              <a:spLocks/>
            </p:cNvSpPr>
            <p:nvPr/>
          </p:nvSpPr>
          <p:spPr bwMode="gray">
            <a:xfrm>
              <a:off x="4817" y="1446"/>
              <a:ext cx="363" cy="533"/>
            </a:xfrm>
            <a:custGeom>
              <a:avLst/>
              <a:gdLst/>
              <a:ahLst/>
              <a:cxnLst>
                <a:cxn ang="0">
                  <a:pos x="308" y="120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0"/>
                </a:cxn>
              </a:cxnLst>
              <a:rect l="0" t="0" r="r" b="b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46" name="Freeform 18"/>
            <p:cNvSpPr>
              <a:spLocks/>
            </p:cNvSpPr>
            <p:nvPr/>
          </p:nvSpPr>
          <p:spPr bwMode="gray">
            <a:xfrm>
              <a:off x="3078" y="1446"/>
              <a:ext cx="2106" cy="341"/>
            </a:xfrm>
            <a:custGeom>
              <a:avLst/>
              <a:gdLst/>
              <a:ahLst/>
              <a:cxnLst>
                <a:cxn ang="0">
                  <a:pos x="1478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1786" y="0"/>
                </a:cxn>
                <a:cxn ang="0">
                  <a:pos x="1478" y="284"/>
                </a:cxn>
              </a:cxnLst>
              <a:rect l="0" t="0" r="r" b="b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47" name="Freeform 19"/>
            <p:cNvSpPr>
              <a:spLocks/>
            </p:cNvSpPr>
            <p:nvPr/>
          </p:nvSpPr>
          <p:spPr bwMode="gray">
            <a:xfrm>
              <a:off x="4452" y="1970"/>
              <a:ext cx="363" cy="530"/>
            </a:xfrm>
            <a:custGeom>
              <a:avLst/>
              <a:gdLst/>
              <a:ahLst/>
              <a:cxnLst>
                <a:cxn ang="0">
                  <a:pos x="308" y="120"/>
                </a:cxn>
                <a:cxn ang="0">
                  <a:pos x="0" y="442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0"/>
                </a:cxn>
              </a:cxnLst>
              <a:rect l="0" t="0" r="r" b="b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48" name="Freeform 20"/>
            <p:cNvSpPr>
              <a:spLocks/>
            </p:cNvSpPr>
            <p:nvPr/>
          </p:nvSpPr>
          <p:spPr bwMode="gray">
            <a:xfrm>
              <a:off x="2555" y="1970"/>
              <a:ext cx="2264" cy="340"/>
            </a:xfrm>
            <a:custGeom>
              <a:avLst/>
              <a:gdLst/>
              <a:ahLst/>
              <a:cxnLst>
                <a:cxn ang="0">
                  <a:pos x="1612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1920" y="0"/>
                </a:cxn>
                <a:cxn ang="0">
                  <a:pos x="1612" y="284"/>
                </a:cxn>
              </a:cxnLst>
              <a:rect l="0" t="0" r="r" b="b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solidFill>
              <a:schemeClr val="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49" name="Freeform 21"/>
            <p:cNvSpPr>
              <a:spLocks/>
            </p:cNvSpPr>
            <p:nvPr/>
          </p:nvSpPr>
          <p:spPr bwMode="gray">
            <a:xfrm>
              <a:off x="4086" y="2494"/>
              <a:ext cx="361" cy="532"/>
            </a:xfrm>
            <a:custGeom>
              <a:avLst/>
              <a:gdLst/>
              <a:ahLst/>
              <a:cxnLst>
                <a:cxn ang="0">
                  <a:pos x="306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6" y="0"/>
                </a:cxn>
                <a:cxn ang="0">
                  <a:pos x="306" y="122"/>
                </a:cxn>
              </a:cxnLst>
              <a:rect l="0" t="0" r="r" b="b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0" name="Freeform 22"/>
            <p:cNvSpPr>
              <a:spLocks/>
            </p:cNvSpPr>
            <p:nvPr/>
          </p:nvSpPr>
          <p:spPr bwMode="gray">
            <a:xfrm>
              <a:off x="3722" y="3019"/>
              <a:ext cx="364" cy="533"/>
            </a:xfrm>
            <a:custGeom>
              <a:avLst/>
              <a:gdLst/>
              <a:ahLst/>
              <a:cxnLst>
                <a:cxn ang="0">
                  <a:pos x="308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2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1" name="Freeform 23"/>
            <p:cNvSpPr>
              <a:spLocks/>
            </p:cNvSpPr>
            <p:nvPr/>
          </p:nvSpPr>
          <p:spPr bwMode="gray">
            <a:xfrm>
              <a:off x="1515" y="3022"/>
              <a:ext cx="2571" cy="340"/>
            </a:xfrm>
            <a:custGeom>
              <a:avLst/>
              <a:gdLst/>
              <a:ahLst/>
              <a:cxnLst>
                <a:cxn ang="0">
                  <a:pos x="1872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2180" y="0"/>
                </a:cxn>
                <a:cxn ang="0">
                  <a:pos x="1872" y="284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2" name="Freeform 24"/>
            <p:cNvSpPr>
              <a:spLocks/>
            </p:cNvSpPr>
            <p:nvPr/>
          </p:nvSpPr>
          <p:spPr bwMode="gray">
            <a:xfrm>
              <a:off x="1888" y="1543"/>
              <a:ext cx="1158" cy="1715"/>
            </a:xfrm>
            <a:custGeom>
              <a:avLst/>
              <a:gdLst/>
              <a:ahLst/>
              <a:cxnLst>
                <a:cxn ang="0">
                  <a:pos x="12" y="2464"/>
                </a:cxn>
                <a:cxn ang="0">
                  <a:pos x="56" y="2120"/>
                </a:cxn>
                <a:cxn ang="0">
                  <a:pos x="124" y="1808"/>
                </a:cxn>
                <a:cxn ang="0">
                  <a:pos x="212" y="1524"/>
                </a:cxn>
                <a:cxn ang="0">
                  <a:pos x="316" y="1270"/>
                </a:cxn>
                <a:cxn ang="0">
                  <a:pos x="430" y="1044"/>
                </a:cxn>
                <a:cxn ang="0">
                  <a:pos x="550" y="846"/>
                </a:cxn>
                <a:cxn ang="0">
                  <a:pos x="672" y="674"/>
                </a:cxn>
                <a:cxn ang="0">
                  <a:pos x="792" y="528"/>
                </a:cxn>
                <a:cxn ang="0">
                  <a:pos x="906" y="408"/>
                </a:cxn>
                <a:cxn ang="0">
                  <a:pos x="1010" y="310"/>
                </a:cxn>
                <a:cxn ang="0">
                  <a:pos x="1096" y="236"/>
                </a:cxn>
                <a:cxn ang="0">
                  <a:pos x="1164" y="184"/>
                </a:cxn>
                <a:cxn ang="0">
                  <a:pos x="1208" y="154"/>
                </a:cxn>
                <a:cxn ang="0">
                  <a:pos x="1224" y="144"/>
                </a:cxn>
                <a:cxn ang="0">
                  <a:pos x="1728" y="56"/>
                </a:cxn>
                <a:cxn ang="0">
                  <a:pos x="1568" y="328"/>
                </a:cxn>
                <a:cxn ang="0">
                  <a:pos x="1554" y="332"/>
                </a:cxn>
                <a:cxn ang="0">
                  <a:pos x="1514" y="346"/>
                </a:cxn>
                <a:cxn ang="0">
                  <a:pos x="1452" y="370"/>
                </a:cxn>
                <a:cxn ang="0">
                  <a:pos x="1370" y="410"/>
                </a:cxn>
                <a:cxn ang="0">
                  <a:pos x="1270" y="466"/>
                </a:cxn>
                <a:cxn ang="0">
                  <a:pos x="1158" y="540"/>
                </a:cxn>
                <a:cxn ang="0">
                  <a:pos x="1034" y="636"/>
                </a:cxn>
                <a:cxn ang="0">
                  <a:pos x="904" y="756"/>
                </a:cxn>
                <a:cxn ang="0">
                  <a:pos x="770" y="900"/>
                </a:cxn>
                <a:cxn ang="0">
                  <a:pos x="632" y="1076"/>
                </a:cxn>
                <a:cxn ang="0">
                  <a:pos x="498" y="1280"/>
                </a:cxn>
                <a:cxn ang="0">
                  <a:pos x="370" y="1518"/>
                </a:cxn>
                <a:cxn ang="0">
                  <a:pos x="248" y="1792"/>
                </a:cxn>
                <a:cxn ang="0">
                  <a:pos x="138" y="2104"/>
                </a:cxn>
                <a:cxn ang="0">
                  <a:pos x="42" y="2456"/>
                </a:cxn>
              </a:cxnLst>
              <a:rect l="0" t="0" r="r" b="b"/>
              <a:pathLst>
                <a:path w="1824" h="2648">
                  <a:moveTo>
                    <a:pt x="0" y="2648"/>
                  </a:moveTo>
                  <a:lnTo>
                    <a:pt x="12" y="2464"/>
                  </a:lnTo>
                  <a:lnTo>
                    <a:pt x="32" y="2288"/>
                  </a:lnTo>
                  <a:lnTo>
                    <a:pt x="56" y="2120"/>
                  </a:lnTo>
                  <a:lnTo>
                    <a:pt x="88" y="1960"/>
                  </a:lnTo>
                  <a:lnTo>
                    <a:pt x="124" y="1808"/>
                  </a:lnTo>
                  <a:lnTo>
                    <a:pt x="166" y="1662"/>
                  </a:lnTo>
                  <a:lnTo>
                    <a:pt x="212" y="1524"/>
                  </a:lnTo>
                  <a:lnTo>
                    <a:pt x="262" y="1394"/>
                  </a:lnTo>
                  <a:lnTo>
                    <a:pt x="316" y="1270"/>
                  </a:lnTo>
                  <a:lnTo>
                    <a:pt x="372" y="1154"/>
                  </a:lnTo>
                  <a:lnTo>
                    <a:pt x="430" y="1044"/>
                  </a:lnTo>
                  <a:lnTo>
                    <a:pt x="490" y="942"/>
                  </a:lnTo>
                  <a:lnTo>
                    <a:pt x="550" y="846"/>
                  </a:lnTo>
                  <a:lnTo>
                    <a:pt x="612" y="758"/>
                  </a:lnTo>
                  <a:lnTo>
                    <a:pt x="672" y="674"/>
                  </a:lnTo>
                  <a:lnTo>
                    <a:pt x="734" y="598"/>
                  </a:lnTo>
                  <a:lnTo>
                    <a:pt x="792" y="528"/>
                  </a:lnTo>
                  <a:lnTo>
                    <a:pt x="850" y="464"/>
                  </a:lnTo>
                  <a:lnTo>
                    <a:pt x="906" y="408"/>
                  </a:lnTo>
                  <a:lnTo>
                    <a:pt x="960" y="356"/>
                  </a:lnTo>
                  <a:lnTo>
                    <a:pt x="1010" y="310"/>
                  </a:lnTo>
                  <a:lnTo>
                    <a:pt x="1056" y="270"/>
                  </a:lnTo>
                  <a:lnTo>
                    <a:pt x="1096" y="236"/>
                  </a:lnTo>
                  <a:lnTo>
                    <a:pt x="1134" y="208"/>
                  </a:lnTo>
                  <a:lnTo>
                    <a:pt x="1164" y="184"/>
                  </a:lnTo>
                  <a:lnTo>
                    <a:pt x="1190" y="166"/>
                  </a:lnTo>
                  <a:lnTo>
                    <a:pt x="1208" y="154"/>
                  </a:lnTo>
                  <a:lnTo>
                    <a:pt x="1220" y="146"/>
                  </a:lnTo>
                  <a:lnTo>
                    <a:pt x="1224" y="144"/>
                  </a:lnTo>
                  <a:lnTo>
                    <a:pt x="848" y="0"/>
                  </a:lnTo>
                  <a:lnTo>
                    <a:pt x="1728" y="56"/>
                  </a:lnTo>
                  <a:lnTo>
                    <a:pt x="1824" y="480"/>
                  </a:lnTo>
                  <a:lnTo>
                    <a:pt x="1568" y="328"/>
                  </a:lnTo>
                  <a:lnTo>
                    <a:pt x="1564" y="328"/>
                  </a:lnTo>
                  <a:lnTo>
                    <a:pt x="1554" y="332"/>
                  </a:lnTo>
                  <a:lnTo>
                    <a:pt x="1538" y="338"/>
                  </a:lnTo>
                  <a:lnTo>
                    <a:pt x="1514" y="346"/>
                  </a:lnTo>
                  <a:lnTo>
                    <a:pt x="1486" y="356"/>
                  </a:lnTo>
                  <a:lnTo>
                    <a:pt x="1452" y="370"/>
                  </a:lnTo>
                  <a:lnTo>
                    <a:pt x="1412" y="388"/>
                  </a:lnTo>
                  <a:lnTo>
                    <a:pt x="1370" y="410"/>
                  </a:lnTo>
                  <a:lnTo>
                    <a:pt x="1322" y="436"/>
                  </a:lnTo>
                  <a:lnTo>
                    <a:pt x="1270" y="466"/>
                  </a:lnTo>
                  <a:lnTo>
                    <a:pt x="1216" y="500"/>
                  </a:lnTo>
                  <a:lnTo>
                    <a:pt x="1158" y="540"/>
                  </a:lnTo>
                  <a:lnTo>
                    <a:pt x="1098" y="584"/>
                  </a:lnTo>
                  <a:lnTo>
                    <a:pt x="1034" y="636"/>
                  </a:lnTo>
                  <a:lnTo>
                    <a:pt x="970" y="692"/>
                  </a:lnTo>
                  <a:lnTo>
                    <a:pt x="904" y="756"/>
                  </a:lnTo>
                  <a:lnTo>
                    <a:pt x="836" y="824"/>
                  </a:lnTo>
                  <a:lnTo>
                    <a:pt x="770" y="900"/>
                  </a:lnTo>
                  <a:lnTo>
                    <a:pt x="700" y="984"/>
                  </a:lnTo>
                  <a:lnTo>
                    <a:pt x="632" y="1076"/>
                  </a:lnTo>
                  <a:lnTo>
                    <a:pt x="566" y="1174"/>
                  </a:lnTo>
                  <a:lnTo>
                    <a:pt x="498" y="1280"/>
                  </a:lnTo>
                  <a:lnTo>
                    <a:pt x="434" y="1394"/>
                  </a:lnTo>
                  <a:lnTo>
                    <a:pt x="370" y="1518"/>
                  </a:lnTo>
                  <a:lnTo>
                    <a:pt x="308" y="1650"/>
                  </a:lnTo>
                  <a:lnTo>
                    <a:pt x="248" y="1792"/>
                  </a:lnTo>
                  <a:lnTo>
                    <a:pt x="192" y="1944"/>
                  </a:lnTo>
                  <a:lnTo>
                    <a:pt x="138" y="2104"/>
                  </a:lnTo>
                  <a:lnTo>
                    <a:pt x="88" y="2274"/>
                  </a:lnTo>
                  <a:lnTo>
                    <a:pt x="42" y="2456"/>
                  </a:lnTo>
                  <a:lnTo>
                    <a:pt x="0" y="2648"/>
                  </a:lnTo>
                  <a:close/>
                </a:path>
              </a:pathLst>
            </a:custGeom>
            <a:gradFill rotWithShape="1">
              <a:gsLst>
                <a:gs pos="0">
                  <a:srgbClr val="D11364"/>
                </a:gs>
                <a:gs pos="100000">
                  <a:srgbClr val="D1136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3" name="Rectangle 25"/>
            <p:cNvSpPr>
              <a:spLocks noChangeArrowheads="1"/>
            </p:cNvSpPr>
            <p:nvPr/>
          </p:nvSpPr>
          <p:spPr bwMode="gray">
            <a:xfrm>
              <a:off x="3082" y="1787"/>
              <a:ext cx="1743" cy="192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72549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zh-CN" altLang="en-US" sz="1600" b="1" dirty="0" smtClean="0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中心城市</a:t>
              </a:r>
              <a:endParaRPr lang="en-US" altLang="zh-CN" sz="1600" b="1" dirty="0">
                <a:solidFill>
                  <a:srgbClr val="FFFFFF"/>
                </a:solidFill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73754" name="Rectangle 26"/>
            <p:cNvSpPr>
              <a:spLocks noChangeArrowheads="1"/>
            </p:cNvSpPr>
            <p:nvPr/>
          </p:nvSpPr>
          <p:spPr bwMode="gray">
            <a:xfrm>
              <a:off x="2556" y="2310"/>
              <a:ext cx="1900" cy="188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72549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zh-CN" altLang="en-US" sz="1600" b="1" dirty="0" smtClean="0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中心城市</a:t>
              </a:r>
              <a:endParaRPr lang="en-US" altLang="zh-CN" sz="1600" b="1" dirty="0">
                <a:solidFill>
                  <a:srgbClr val="FFFFFF"/>
                </a:solidFill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73755" name="Freeform 27"/>
            <p:cNvSpPr>
              <a:spLocks/>
            </p:cNvSpPr>
            <p:nvPr/>
          </p:nvSpPr>
          <p:spPr bwMode="gray">
            <a:xfrm>
              <a:off x="2036" y="2494"/>
              <a:ext cx="2415" cy="343"/>
            </a:xfrm>
            <a:custGeom>
              <a:avLst/>
              <a:gdLst/>
              <a:ahLst/>
              <a:cxnLst>
                <a:cxn ang="0">
                  <a:pos x="1742" y="286"/>
                </a:cxn>
                <a:cxn ang="0">
                  <a:pos x="0" y="286"/>
                </a:cxn>
                <a:cxn ang="0">
                  <a:pos x="446" y="0"/>
                </a:cxn>
                <a:cxn ang="0">
                  <a:pos x="2048" y="0"/>
                </a:cxn>
                <a:cxn ang="0">
                  <a:pos x="1742" y="286"/>
                </a:cxn>
              </a:cxnLst>
              <a:rect l="0" t="0" r="r" b="b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6" name="Rectangle 28"/>
            <p:cNvSpPr>
              <a:spLocks noChangeArrowheads="1"/>
            </p:cNvSpPr>
            <p:nvPr/>
          </p:nvSpPr>
          <p:spPr bwMode="gray">
            <a:xfrm>
              <a:off x="2038" y="2836"/>
              <a:ext cx="2056" cy="188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shade val="72549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zh-CN" altLang="en-US" sz="1600" b="1" dirty="0" smtClean="0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中心城市</a:t>
              </a:r>
              <a:endParaRPr lang="en-US" altLang="zh-CN" sz="1600" b="1" dirty="0">
                <a:solidFill>
                  <a:srgbClr val="FFFFFF"/>
                </a:solidFill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73757" name="Rectangle 29"/>
            <p:cNvSpPr>
              <a:spLocks noChangeArrowheads="1"/>
            </p:cNvSpPr>
            <p:nvPr/>
          </p:nvSpPr>
          <p:spPr bwMode="gray">
            <a:xfrm>
              <a:off x="1514" y="3363"/>
              <a:ext cx="2213" cy="187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72549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zh-CN" altLang="en-US" sz="1600" b="1" dirty="0" smtClean="0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中心城市</a:t>
              </a:r>
              <a:endParaRPr lang="en-US" altLang="zh-CN" sz="1600" b="1" dirty="0">
                <a:solidFill>
                  <a:srgbClr val="FFFFFF"/>
                </a:solidFill>
                <a:latin typeface="Verdana" pitchFamily="34" charset="0"/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www.abc123.com</a:t>
            </a:r>
            <a:endParaRPr lang="en-US" altLang="zh-CN" dirty="0"/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/>
              <a:t>新产品开发的八个阶段</a:t>
            </a:r>
            <a:endParaRPr lang="en-US" altLang="zh-CN" sz="2000" dirty="0">
              <a:ea typeface="宋体" charset="-122"/>
            </a:endParaRPr>
          </a:p>
        </p:txBody>
      </p:sp>
      <p:sp>
        <p:nvSpPr>
          <p:cNvPr id="74755" name="AutoShape 3"/>
          <p:cNvSpPr>
            <a:spLocks noChangeArrowheads="1"/>
          </p:cNvSpPr>
          <p:nvPr/>
        </p:nvSpPr>
        <p:spPr bwMode="ltGray">
          <a:xfrm>
            <a:off x="381000" y="1600200"/>
            <a:ext cx="5880100" cy="4495800"/>
          </a:xfrm>
          <a:prstGeom prst="rightArrow">
            <a:avLst>
              <a:gd name="adj1" fmla="val 79306"/>
              <a:gd name="adj2" fmla="val 32395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756" name="AutoShape 4"/>
          <p:cNvSpPr>
            <a:spLocks noChangeArrowheads="1"/>
          </p:cNvSpPr>
          <p:nvPr/>
        </p:nvSpPr>
        <p:spPr bwMode="blackWhite">
          <a:xfrm>
            <a:off x="914400" y="22098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zh-CN" altLang="en-US" b="1" dirty="0" smtClean="0">
                <a:solidFill>
                  <a:schemeClr val="bg1"/>
                </a:solidFill>
                <a:ea typeface="宋体" charset="-122"/>
              </a:rPr>
              <a:t>第一层售后服务</a:t>
            </a:r>
            <a:endParaRPr lang="en-US" altLang="zh-CN" b="1" dirty="0">
              <a:solidFill>
                <a:schemeClr val="bg1"/>
              </a:solidFill>
              <a:ea typeface="宋体" charset="-122"/>
            </a:endParaRPr>
          </a:p>
        </p:txBody>
      </p:sp>
      <p:sp>
        <p:nvSpPr>
          <p:cNvPr id="74757" name="AutoShape 5"/>
          <p:cNvSpPr>
            <a:spLocks noChangeArrowheads="1"/>
          </p:cNvSpPr>
          <p:nvPr/>
        </p:nvSpPr>
        <p:spPr bwMode="blackWhite">
          <a:xfrm>
            <a:off x="914400" y="33528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699D5F">
                  <a:gamma/>
                  <a:tint val="69804"/>
                  <a:invGamma/>
                </a:srgb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zh-CN" altLang="en-US" b="1" dirty="0" smtClean="0">
                <a:solidFill>
                  <a:schemeClr val="bg1"/>
                </a:solidFill>
                <a:ea typeface="宋体" charset="-122"/>
              </a:rPr>
              <a:t>第二层售后服务</a:t>
            </a:r>
            <a:endParaRPr lang="en-US" altLang="zh-CN" b="1" dirty="0">
              <a:solidFill>
                <a:schemeClr val="bg1"/>
              </a:solidFill>
              <a:ea typeface="宋体" charset="-122"/>
            </a:endParaRPr>
          </a:p>
        </p:txBody>
      </p:sp>
      <p:sp>
        <p:nvSpPr>
          <p:cNvPr id="74758" name="AutoShape 6"/>
          <p:cNvSpPr>
            <a:spLocks noChangeArrowheads="1"/>
          </p:cNvSpPr>
          <p:nvPr/>
        </p:nvSpPr>
        <p:spPr bwMode="blackWhite">
          <a:xfrm>
            <a:off x="914400" y="44958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zh-CN" altLang="en-US" b="1" dirty="0" smtClean="0">
                <a:solidFill>
                  <a:schemeClr val="bg1"/>
                </a:solidFill>
                <a:ea typeface="宋体" charset="-122"/>
              </a:rPr>
              <a:t>第三层售后服务</a:t>
            </a:r>
            <a:endParaRPr lang="en-US" altLang="zh-CN" b="1" dirty="0">
              <a:solidFill>
                <a:schemeClr val="bg1"/>
              </a:solidFill>
              <a:ea typeface="宋体" charset="-122"/>
            </a:endParaRPr>
          </a:p>
        </p:txBody>
      </p:sp>
      <p:sp>
        <p:nvSpPr>
          <p:cNvPr id="74759" name="AutoShape 7"/>
          <p:cNvSpPr>
            <a:spLocks noChangeArrowheads="1"/>
          </p:cNvSpPr>
          <p:nvPr/>
        </p:nvSpPr>
        <p:spPr bwMode="auto">
          <a:xfrm>
            <a:off x="5880100" y="3276600"/>
            <a:ext cx="2514600" cy="1295400"/>
          </a:xfrm>
          <a:prstGeom prst="roundRect">
            <a:avLst>
              <a:gd name="adj" fmla="val 9106"/>
            </a:avLst>
          </a:prstGeom>
          <a:noFill/>
          <a:ln w="25400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终身质保</a:t>
            </a:r>
            <a:endParaRPr lang="en-US" altLang="zh-CN" sz="2400" b="1" dirty="0">
              <a:effectLst>
                <a:outerShdw blurRad="38100" dist="38100" dir="2700000" algn="tl">
                  <a:srgbClr val="C0C0C0"/>
                </a:outerShdw>
              </a:effectLst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142gl">
  <a:themeElements>
    <a:clrScheme name="sample 3">
      <a:dk1>
        <a:srgbClr val="666699"/>
      </a:dk1>
      <a:lt1>
        <a:srgbClr val="FFFFFF"/>
      </a:lt1>
      <a:dk2>
        <a:srgbClr val="000066"/>
      </a:dk2>
      <a:lt2>
        <a:srgbClr val="C0C0C0"/>
      </a:lt2>
      <a:accent1>
        <a:srgbClr val="49CACD"/>
      </a:accent1>
      <a:accent2>
        <a:srgbClr val="467CE8"/>
      </a:accent2>
      <a:accent3>
        <a:srgbClr val="FFFFFF"/>
      </a:accent3>
      <a:accent4>
        <a:srgbClr val="565682"/>
      </a:accent4>
      <a:accent5>
        <a:srgbClr val="B1E1E3"/>
      </a:accent5>
      <a:accent6>
        <a:srgbClr val="3F70D2"/>
      </a:accent6>
      <a:hlink>
        <a:srgbClr val="28BFEE"/>
      </a:hlink>
      <a:folHlink>
        <a:srgbClr val="878FA5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2CA3C8"/>
        </a:accent1>
        <a:accent2>
          <a:srgbClr val="C5903B"/>
        </a:accent2>
        <a:accent3>
          <a:srgbClr val="FFFFFF"/>
        </a:accent3>
        <a:accent4>
          <a:srgbClr val="174578"/>
        </a:accent4>
        <a:accent5>
          <a:srgbClr val="ACCEE0"/>
        </a:accent5>
        <a:accent6>
          <a:srgbClr val="B28235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24B98"/>
        </a:dk1>
        <a:lt1>
          <a:srgbClr val="FFFFFF"/>
        </a:lt1>
        <a:dk2>
          <a:srgbClr val="000000"/>
        </a:dk2>
        <a:lt2>
          <a:srgbClr val="C0C0C0"/>
        </a:lt2>
        <a:accent1>
          <a:srgbClr val="4A95E8"/>
        </a:accent1>
        <a:accent2>
          <a:srgbClr val="6D8DE9"/>
        </a:accent2>
        <a:accent3>
          <a:srgbClr val="FFFFFF"/>
        </a:accent3>
        <a:accent4>
          <a:srgbClr val="0E3F81"/>
        </a:accent4>
        <a:accent5>
          <a:srgbClr val="B1C8F2"/>
        </a:accent5>
        <a:accent6>
          <a:srgbClr val="627FD3"/>
        </a:accent6>
        <a:hlink>
          <a:srgbClr val="95CD2F"/>
        </a:hlink>
        <a:folHlink>
          <a:srgbClr val="CAA6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666699"/>
        </a:dk1>
        <a:lt1>
          <a:srgbClr val="FFFFFF"/>
        </a:lt1>
        <a:dk2>
          <a:srgbClr val="000066"/>
        </a:dk2>
        <a:lt2>
          <a:srgbClr val="C0C0C0"/>
        </a:lt2>
        <a:accent1>
          <a:srgbClr val="49CACD"/>
        </a:accent1>
        <a:accent2>
          <a:srgbClr val="467CE8"/>
        </a:accent2>
        <a:accent3>
          <a:srgbClr val="FFFFFF"/>
        </a:accent3>
        <a:accent4>
          <a:srgbClr val="565682"/>
        </a:accent4>
        <a:accent5>
          <a:srgbClr val="B1E1E3"/>
        </a:accent5>
        <a:accent6>
          <a:srgbClr val="3F70D2"/>
        </a:accent6>
        <a:hlink>
          <a:srgbClr val="28BFEE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cdb2004142gl</Template>
  <TotalTime>630</TotalTime>
  <Words>478</Words>
  <Application>Microsoft PowerPoint</Application>
  <PresentationFormat>全屏显示(4:3)</PresentationFormat>
  <Paragraphs>182</Paragraphs>
  <Slides>21</Slides>
  <Notes>0</Notes>
  <HiddenSlides>0</HiddenSlides>
  <MMClips>9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cdb2004142gl</vt:lpstr>
      <vt:lpstr>Image</vt:lpstr>
      <vt:lpstr>文档</vt:lpstr>
      <vt:lpstr>凯之隆新款手表发布会</vt:lpstr>
      <vt:lpstr>引言</vt:lpstr>
      <vt:lpstr>形势分析</vt:lpstr>
      <vt:lpstr>新产品开发的八个阶段</vt:lpstr>
      <vt:lpstr>新产品开发的八个阶段</vt:lpstr>
      <vt:lpstr>新产品开发的八个阶段</vt:lpstr>
      <vt:lpstr>新产品开发的八个阶段</vt:lpstr>
      <vt:lpstr>新产品开发的八个阶段</vt:lpstr>
      <vt:lpstr>新产品开发的八个阶段</vt:lpstr>
      <vt:lpstr>新产品开发的八个阶段</vt:lpstr>
      <vt:lpstr>新产品开发的八个阶段</vt:lpstr>
      <vt:lpstr>新产品上市营销规划思路</vt:lpstr>
      <vt:lpstr>新产品宣传广告</vt:lpstr>
      <vt:lpstr>新产品推广程序</vt:lpstr>
      <vt:lpstr>新产品推广程序</vt:lpstr>
      <vt:lpstr>新产品推广程序</vt:lpstr>
      <vt:lpstr>活动程序</vt:lpstr>
      <vt:lpstr>市场占有率</vt:lpstr>
      <vt:lpstr>幻灯片 19</vt:lpstr>
      <vt:lpstr>幻灯片 20</vt:lpstr>
      <vt:lpstr>幻灯片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xiaotu</dc:creator>
  <cp:lastModifiedBy>xiaotu</cp:lastModifiedBy>
  <cp:revision>249</cp:revision>
  <dcterms:created xsi:type="dcterms:W3CDTF">2008-10-01T15:06:00Z</dcterms:created>
  <dcterms:modified xsi:type="dcterms:W3CDTF">2008-10-03T11:58:52Z</dcterms:modified>
</cp:coreProperties>
</file>