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sldIdLst>
    <p:sldId id="287" r:id="rId2"/>
    <p:sldId id="288" r:id="rId3"/>
    <p:sldId id="290" r:id="rId4"/>
    <p:sldId id="314" r:id="rId5"/>
    <p:sldId id="317" r:id="rId6"/>
    <p:sldId id="345" r:id="rId7"/>
    <p:sldId id="318" r:id="rId8"/>
    <p:sldId id="347" r:id="rId9"/>
    <p:sldId id="319" r:id="rId10"/>
    <p:sldId id="349" r:id="rId11"/>
    <p:sldId id="352" r:id="rId12"/>
    <p:sldId id="353" r:id="rId13"/>
    <p:sldId id="394" r:id="rId14"/>
    <p:sldId id="361" r:id="rId15"/>
    <p:sldId id="362" r:id="rId16"/>
    <p:sldId id="359" r:id="rId17"/>
    <p:sldId id="365" r:id="rId18"/>
    <p:sldId id="366" r:id="rId19"/>
    <p:sldId id="368" r:id="rId20"/>
    <p:sldId id="369" r:id="rId21"/>
    <p:sldId id="370" r:id="rId22"/>
    <p:sldId id="371" r:id="rId23"/>
    <p:sldId id="376" r:id="rId24"/>
    <p:sldId id="379" r:id="rId25"/>
    <p:sldId id="378" r:id="rId26"/>
    <p:sldId id="381" r:id="rId27"/>
    <p:sldId id="380" r:id="rId28"/>
    <p:sldId id="382" r:id="rId29"/>
    <p:sldId id="383" r:id="rId30"/>
    <p:sldId id="384" r:id="rId31"/>
    <p:sldId id="385" r:id="rId32"/>
    <p:sldId id="386" r:id="rId33"/>
    <p:sldId id="387" r:id="rId34"/>
    <p:sldId id="388" r:id="rId35"/>
    <p:sldId id="389" r:id="rId36"/>
    <p:sldId id="391" r:id="rId37"/>
    <p:sldId id="309"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1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DFB"/>
    <a:srgbClr val="F7FA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68" autoAdjust="0"/>
    <p:restoredTop sz="94660" autoAdjust="0"/>
  </p:normalViewPr>
  <p:slideViewPr>
    <p:cSldViewPr snapToGrid="0">
      <p:cViewPr>
        <p:scale>
          <a:sx n="100" d="100"/>
          <a:sy n="100" d="100"/>
        </p:scale>
        <p:origin x="-90" y="1170"/>
      </p:cViewPr>
      <p:guideLst>
        <p:guide orient="horz" pos="2160"/>
        <p:guide pos="2116"/>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432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933685-EBFB-4B95-913A-DFEFCEB19951}" type="datetimeFigureOut">
              <a:rPr lang="zh-CN" altLang="en-US" smtClean="0"/>
              <a:pPr/>
              <a:t>2017/12/27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2AD6A0-C615-4EB0-97F7-F641CE376541}" type="slidenum">
              <a:rPr lang="zh-CN" altLang="en-US" smtClean="0"/>
              <a:pPr/>
              <a:t>‹#›</a:t>
            </a:fld>
            <a:endParaRPr lang="zh-CN" altLang="en-US"/>
          </a:p>
        </p:txBody>
      </p:sp>
    </p:spTree>
    <p:extLst>
      <p:ext uri="{BB962C8B-B14F-4D97-AF65-F5344CB8AC3E}">
        <p14:creationId xmlns:p14="http://schemas.microsoft.com/office/powerpoint/2010/main" val="19383880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a:t>
            </a:fld>
            <a:endParaRPr lang="zh-CN" altLang="en-US"/>
          </a:p>
        </p:txBody>
      </p:sp>
    </p:spTree>
    <p:extLst>
      <p:ext uri="{BB962C8B-B14F-4D97-AF65-F5344CB8AC3E}">
        <p14:creationId xmlns:p14="http://schemas.microsoft.com/office/powerpoint/2010/main" val="37421523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10</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11</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12</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50DEE79-D6A9-404B-B2E7-14B1D3548937}" type="slidenum">
              <a:rPr lang="zh-CN" altLang="en-US" smtClean="0"/>
              <a:pPr/>
              <a:t>13</a:t>
            </a:fld>
            <a:endParaRPr lang="zh-CN" altLang="en-US"/>
          </a:p>
        </p:txBody>
      </p:sp>
    </p:spTree>
    <p:extLst>
      <p:ext uri="{BB962C8B-B14F-4D97-AF65-F5344CB8AC3E}">
        <p14:creationId xmlns:p14="http://schemas.microsoft.com/office/powerpoint/2010/main" val="33668014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14</a:t>
            </a:fld>
            <a:endParaRPr lang="zh-CN" altLang="en-US"/>
          </a:p>
        </p:txBody>
      </p:sp>
    </p:spTree>
    <p:extLst>
      <p:ext uri="{BB962C8B-B14F-4D97-AF65-F5344CB8AC3E}">
        <p14:creationId xmlns:p14="http://schemas.microsoft.com/office/powerpoint/2010/main" val="16539695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15</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16</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17</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18</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19</a:t>
            </a:fld>
            <a:endParaRPr lang="zh-CN" altLang="en-US"/>
          </a:p>
        </p:txBody>
      </p:sp>
    </p:spTree>
    <p:extLst>
      <p:ext uri="{BB962C8B-B14F-4D97-AF65-F5344CB8AC3E}">
        <p14:creationId xmlns:p14="http://schemas.microsoft.com/office/powerpoint/2010/main" val="34986511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a:t>
            </a:fld>
            <a:endParaRPr lang="zh-CN" altLang="en-US"/>
          </a:p>
        </p:txBody>
      </p:sp>
    </p:spTree>
    <p:extLst>
      <p:ext uri="{BB962C8B-B14F-4D97-AF65-F5344CB8AC3E}">
        <p14:creationId xmlns:p14="http://schemas.microsoft.com/office/powerpoint/2010/main" val="19420010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20</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21</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22</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24</a:t>
            </a:fld>
            <a:endParaRPr lang="zh-CN" altLang="en-US"/>
          </a:p>
        </p:txBody>
      </p:sp>
    </p:spTree>
    <p:extLst>
      <p:ext uri="{BB962C8B-B14F-4D97-AF65-F5344CB8AC3E}">
        <p14:creationId xmlns:p14="http://schemas.microsoft.com/office/powerpoint/2010/main" val="7154213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25</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26</a:t>
            </a:fld>
            <a:endParaRPr lang="zh-CN" altLang="en-US"/>
          </a:p>
        </p:txBody>
      </p:sp>
    </p:spTree>
    <p:extLst>
      <p:ext uri="{BB962C8B-B14F-4D97-AF65-F5344CB8AC3E}">
        <p14:creationId xmlns:p14="http://schemas.microsoft.com/office/powerpoint/2010/main" val="28564382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27</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28</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29</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30</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31</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32</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34</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35</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36</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37</a:t>
            </a:fld>
            <a:endParaRPr lang="zh-CN" altLang="en-US"/>
          </a:p>
        </p:txBody>
      </p:sp>
    </p:spTree>
    <p:extLst>
      <p:ext uri="{BB962C8B-B14F-4D97-AF65-F5344CB8AC3E}">
        <p14:creationId xmlns:p14="http://schemas.microsoft.com/office/powerpoint/2010/main" val="3110267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4</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5</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6</a:t>
            </a:fld>
            <a:endParaRPr lang="zh-CN" altLang="en-US"/>
          </a:p>
        </p:txBody>
      </p:sp>
    </p:spTree>
    <p:extLst>
      <p:ext uri="{BB962C8B-B14F-4D97-AF65-F5344CB8AC3E}">
        <p14:creationId xmlns:p14="http://schemas.microsoft.com/office/powerpoint/2010/main" val="3498651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7</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8</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9</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2" cstate="screen">
            <a:extLst>
              <a:ext uri="{28A0092B-C50C-407E-A947-70E740481C1C}">
                <a14:useLocalDpi xmlns:a14="http://schemas.microsoft.com/office/drawing/2010/main"/>
              </a:ext>
            </a:extLst>
          </a:blip>
          <a:srcRect l="398" t="28519"/>
          <a:stretch/>
        </p:blipFill>
        <p:spPr>
          <a:xfrm>
            <a:off x="1" y="-12701"/>
            <a:ext cx="12189980" cy="6857031"/>
          </a:xfrm>
          <a:prstGeom prst="rect">
            <a:avLst/>
          </a:prstGeom>
        </p:spPr>
      </p:pic>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
        <p:nvSpPr>
          <p:cNvPr id="3" name="KSO_CT2"/>
          <p:cNvSpPr>
            <a:spLocks noGrp="1"/>
          </p:cNvSpPr>
          <p:nvPr>
            <p:ph type="subTitle" idx="1" hasCustomPrompt="1"/>
          </p:nvPr>
        </p:nvSpPr>
        <p:spPr>
          <a:xfrm>
            <a:off x="632188" y="3178254"/>
            <a:ext cx="8262165" cy="467211"/>
          </a:xfrm>
          <a:noFill/>
        </p:spPr>
        <p:txBody>
          <a:bodyPr>
            <a:noAutofit/>
          </a:bodyPr>
          <a:lstStyle>
            <a:lvl1pPr marL="0" indent="0" algn="ctr">
              <a:buNone/>
              <a:defRPr sz="2000" b="0">
                <a:solidFill>
                  <a:schemeClr val="tx1"/>
                </a:solidFill>
                <a:effectLst/>
                <a:latin typeface="+mn-ea"/>
                <a:ea typeface="+mn-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单击此处添加您的副标题</a:t>
            </a:r>
          </a:p>
        </p:txBody>
      </p:sp>
      <p:sp>
        <p:nvSpPr>
          <p:cNvPr id="7" name="KSO_CT1"/>
          <p:cNvSpPr>
            <a:spLocks noGrp="1"/>
          </p:cNvSpPr>
          <p:nvPr>
            <p:ph type="title" hasCustomPrompt="1"/>
          </p:nvPr>
        </p:nvSpPr>
        <p:spPr>
          <a:xfrm>
            <a:off x="632188" y="1341121"/>
            <a:ext cx="8262165" cy="1716487"/>
          </a:xfrm>
        </p:spPr>
        <p:txBody>
          <a:bodyPr>
            <a:noAutofit/>
          </a:bodyPr>
          <a:lstStyle>
            <a:lvl1pPr algn="ctr">
              <a:lnSpc>
                <a:spcPct val="100000"/>
              </a:lnSpc>
              <a:defRPr sz="3600" b="1" kern="1000" baseline="0">
                <a:gradFill flip="none" rotWithShape="1">
                  <a:gsLst>
                    <a:gs pos="65000">
                      <a:schemeClr val="accent1">
                        <a:lumMod val="75000"/>
                      </a:schemeClr>
                    </a:gs>
                    <a:gs pos="0">
                      <a:schemeClr val="accent1">
                        <a:shade val="67500"/>
                        <a:satMod val="115000"/>
                      </a:schemeClr>
                    </a:gs>
                    <a:gs pos="100000">
                      <a:schemeClr val="accent1">
                        <a:shade val="100000"/>
                        <a:satMod val="115000"/>
                      </a:schemeClr>
                    </a:gs>
                  </a:gsLst>
                  <a:path path="circle">
                    <a:fillToRect l="50000" t="50000" r="50000" b="50000"/>
                  </a:path>
                  <a:tileRect/>
                </a:gradFill>
                <a:effectLst/>
                <a:latin typeface="+mj-ea"/>
                <a:ea typeface="+mj-ea"/>
              </a:defRPr>
            </a:lvl1pPr>
          </a:lstStyle>
          <a:p>
            <a:r>
              <a:rPr lang="zh-CN" altLang="en-US" dirty="0" smtClean="0"/>
              <a:t>单击此处添加您的标题文字</a:t>
            </a:r>
            <a:endParaRPr lang="zh-CN" altLang="en-US" dirty="0"/>
          </a:p>
        </p:txBody>
      </p:sp>
    </p:spTree>
    <p:extLst>
      <p:ext uri="{BB962C8B-B14F-4D97-AF65-F5344CB8AC3E}">
        <p14:creationId xmlns:p14="http://schemas.microsoft.com/office/powerpoint/2010/main" val="357064639"/>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pos="4967">
          <p15:clr>
            <a:srgbClr val="FBAE40"/>
          </p15:clr>
        </p15:guide>
        <p15:guide id="2" orient="horz" pos="2160">
          <p15:clr>
            <a:srgbClr val="FBAE40"/>
          </p15:clr>
        </p15:guide>
        <p15:guide id="3" pos="66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1046755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1" y="365125"/>
            <a:ext cx="1182511"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3" y="365125"/>
            <a:ext cx="7933269"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2136608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normAutofit/>
          </a:bodyPr>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p:txBody>
          <a:bodyPr>
            <a:normAutofit/>
          </a:bodyPr>
          <a:lstStyle>
            <a:lvl1pPr>
              <a:defRPr sz="2400">
                <a:solidFill>
                  <a:schemeClr val="accent1">
                    <a:lumMod val="75000"/>
                  </a:schemeClr>
                </a:solidFill>
              </a:defRPr>
            </a:lvl1pPr>
            <a:lvl2pPr>
              <a:defRPr sz="1800"/>
            </a:lvl2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308071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6" y="2108202"/>
            <a:ext cx="7994651" cy="1235075"/>
          </a:xfrm>
        </p:spPr>
        <p:txBody>
          <a:bodyPr anchor="b">
            <a:normAutofit/>
          </a:bodyPr>
          <a:lstStyle>
            <a:lvl1pPr algn="ctr">
              <a:defRPr sz="2700">
                <a:solidFill>
                  <a:schemeClr val="tx2"/>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4" y="3400425"/>
            <a:ext cx="4090217"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2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890623445"/>
      </p:ext>
    </p:extLst>
  </p:cSld>
  <p:clrMapOvr>
    <a:masterClrMapping/>
  </p:clrMapOvr>
  <p:extLst mod="1">
    <p:ext uri="{DCECCB84-F9BA-43D5-87BE-67443E8EF086}">
      <p15:sldGuideLst xmlns=""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3"/>
            <a:ext cx="508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6519334" y="1244603"/>
            <a:ext cx="5094116"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430385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6" y="1376362"/>
            <a:ext cx="5157787"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KSO_BC1"/>
          <p:cNvSpPr>
            <a:spLocks noGrp="1"/>
          </p:cNvSpPr>
          <p:nvPr>
            <p:ph sz="half" idx="2"/>
          </p:nvPr>
        </p:nvSpPr>
        <p:spPr>
          <a:xfrm>
            <a:off x="1099436" y="2200274"/>
            <a:ext cx="5157787"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6431847" y="1376362"/>
            <a:ext cx="5183188"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KSO_BC2"/>
          <p:cNvSpPr>
            <a:spLocks noGrp="1"/>
          </p:cNvSpPr>
          <p:nvPr>
            <p:ph sz="quarter" idx="4"/>
          </p:nvPr>
        </p:nvSpPr>
        <p:spPr>
          <a:xfrm>
            <a:off x="6431847" y="2200274"/>
            <a:ext cx="5183188"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569877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942503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479450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1" y="533402"/>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31"/>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591" y="2133602"/>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784696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9"/>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KSO_BC2"/>
          <p:cNvSpPr>
            <a:spLocks noGrp="1"/>
          </p:cNvSpPr>
          <p:nvPr>
            <p:ph type="body" sz="half" idx="2"/>
          </p:nvPr>
        </p:nvSpPr>
        <p:spPr>
          <a:xfrm>
            <a:off x="1246192"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1438535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1" y="0"/>
            <a:ext cx="12189980" cy="6858000"/>
          </a:xfrm>
          <a:prstGeom prst="rect">
            <a:avLst/>
          </a:prstGeom>
        </p:spPr>
      </p:pic>
      <p:sp>
        <p:nvSpPr>
          <p:cNvPr id="4" name="KSO_FD"/>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04D90D7-01B4-4AF1-B54D-18436DA97069}" type="slidenum">
              <a:rPr lang="zh-CN" altLang="en-US" smtClean="0"/>
              <a:pPr/>
              <a:t>‹#›</a:t>
            </a:fld>
            <a:endParaRPr lang="zh-CN" altLang="en-US"/>
          </a:p>
        </p:txBody>
      </p:sp>
      <p:sp>
        <p:nvSpPr>
          <p:cNvPr id="2" name="KSO_BT1"/>
          <p:cNvSpPr>
            <a:spLocks noGrp="1"/>
          </p:cNvSpPr>
          <p:nvPr>
            <p:ph type="title"/>
          </p:nvPr>
        </p:nvSpPr>
        <p:spPr>
          <a:xfrm>
            <a:off x="971551" y="76620"/>
            <a:ext cx="10277474" cy="796011"/>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971550" y="1047750"/>
            <a:ext cx="10277475" cy="4863104"/>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Tree>
    <p:extLst>
      <p:ext uri="{BB962C8B-B14F-4D97-AF65-F5344CB8AC3E}">
        <p14:creationId xmlns:p14="http://schemas.microsoft.com/office/powerpoint/2010/main" val="15781535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685800" rtl="0" eaLnBrk="1" latinLnBrk="0" hangingPunct="1">
        <a:lnSpc>
          <a:spcPct val="90000"/>
        </a:lnSpc>
        <a:spcBef>
          <a:spcPct val="0"/>
        </a:spcBef>
        <a:buNone/>
        <a:defRPr sz="3200" b="1" i="0" kern="1200" baseline="0">
          <a:solidFill>
            <a:schemeClr val="accent1">
              <a:lumMod val="75000"/>
            </a:schemeClr>
          </a:solidFill>
          <a:effectLst/>
          <a:latin typeface="+mj-ea"/>
          <a:ea typeface="+mj-ea"/>
          <a:cs typeface="+mj-cs"/>
        </a:defRPr>
      </a:lvl1pPr>
    </p:titleStyle>
    <p:bodyStyle>
      <a:lvl1pPr marL="361950" indent="-361950" algn="just" defTabSz="685800" rtl="0" eaLnBrk="1" latinLnBrk="0" hangingPunct="1">
        <a:lnSpc>
          <a:spcPct val="110000"/>
        </a:lnSpc>
        <a:spcBef>
          <a:spcPts val="450"/>
        </a:spcBef>
        <a:spcAft>
          <a:spcPts val="0"/>
        </a:spcAft>
        <a:buClr>
          <a:schemeClr val="accent1"/>
        </a:buClr>
        <a:buSzPct val="80000"/>
        <a:buFont typeface="Wingdings" panose="05000000000000000000" pitchFamily="2" charset="2"/>
        <a:buChar char=""/>
        <a:defRPr lang="zh-CN" altLang="en-US" sz="2400" kern="1200" baseline="0" dirty="0" smtClean="0">
          <a:solidFill>
            <a:schemeClr val="accent1">
              <a:lumMod val="75000"/>
            </a:schemeClr>
          </a:solidFill>
          <a:latin typeface="+mn-ea"/>
          <a:ea typeface="+mn-ea"/>
          <a:cs typeface="+mn-cs"/>
        </a:defRPr>
      </a:lvl1pPr>
      <a:lvl2pPr marL="361950" indent="-361950" algn="just" defTabSz="685800" rtl="0" eaLnBrk="1" latinLnBrk="0" hangingPunct="1">
        <a:lnSpc>
          <a:spcPct val="120000"/>
        </a:lnSpc>
        <a:spcBef>
          <a:spcPts val="0"/>
        </a:spcBef>
        <a:spcAft>
          <a:spcPts val="450"/>
        </a:spcAft>
        <a:buClr>
          <a:schemeClr val="accent2">
            <a:lumMod val="60000"/>
            <a:lumOff val="40000"/>
          </a:schemeClr>
        </a:buClr>
        <a:buFont typeface="幼圆" panose="02010509060101010101" pitchFamily="49" charset="-122"/>
        <a:buChar char=" "/>
        <a:defRPr sz="1800" kern="1200" baseline="0">
          <a:solidFill>
            <a:schemeClr val="tx1"/>
          </a:solidFill>
          <a:latin typeface="+mn-ea"/>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www.1ppt.com/" TargetMode="Externa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3488269" y="2486718"/>
            <a:ext cx="6180665" cy="1323439"/>
          </a:xfrm>
          <a:prstGeom prst="rect">
            <a:avLst/>
          </a:prstGeom>
          <a:noFill/>
        </p:spPr>
        <p:txBody>
          <a:bodyPr wrap="square" lIns="91440" tIns="45720" rIns="91440" bIns="45720">
            <a:spAutoFit/>
          </a:bodyPr>
          <a:lstStyle/>
          <a:p>
            <a:r>
              <a:rPr lang="zh-CN" altLang="zh-CN" sz="4000" b="1" dirty="0" smtClean="0"/>
              <a:t>第</a:t>
            </a:r>
            <a:r>
              <a:rPr lang="en-US" altLang="zh-CN" sz="4000" b="1" dirty="0" smtClean="0"/>
              <a:t>1</a:t>
            </a:r>
            <a:r>
              <a:rPr lang="zh-CN" altLang="zh-CN" sz="4000" b="1" dirty="0" smtClean="0"/>
              <a:t>章</a:t>
            </a:r>
            <a:r>
              <a:rPr lang="en-US" altLang="zh-CN" sz="4000" b="1" dirty="0" smtClean="0"/>
              <a:t>  </a:t>
            </a:r>
            <a:r>
              <a:rPr lang="zh-CN" altLang="zh-CN" sz="4000" b="1" dirty="0" smtClean="0"/>
              <a:t>保险学基础</a:t>
            </a:r>
          </a:p>
          <a:p>
            <a:endParaRPr lang="zh-CN" altLang="en-US" sz="40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endParaRPr>
          </a:p>
        </p:txBody>
      </p:sp>
      <p:pic>
        <p:nvPicPr>
          <p:cNvPr id="4" name="图片 3"/>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475767" y="1199765"/>
            <a:ext cx="2730782" cy="2243143"/>
          </a:xfrm>
          <a:prstGeom prst="rect">
            <a:avLst/>
          </a:prstGeom>
          <a:noFill/>
          <a:ln>
            <a:noFill/>
          </a:ln>
        </p:spPr>
      </p:pic>
      <p:sp>
        <p:nvSpPr>
          <p:cNvPr id="7" name="文本框 6"/>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5" name="图片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13" name="图片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Tree>
    <p:extLst>
      <p:ext uri="{BB962C8B-B14F-4D97-AF65-F5344CB8AC3E}">
        <p14:creationId xmlns:p14="http://schemas.microsoft.com/office/powerpoint/2010/main" val="1604906920"/>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2"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par>
                          <p:cTn id="14" fill="hold">
                            <p:stCondLst>
                              <p:cond delay="500"/>
                            </p:stCondLst>
                            <p:childTnLst>
                              <p:par>
                                <p:cTn id="15" presetID="0" presetClass="path" presetSubtype="0" fill="hold" nodeType="afterEffect">
                                  <p:stCondLst>
                                    <p:cond delay="0"/>
                                  </p:stCondLst>
                                  <p:childTnLst>
                                    <p:animMotion origin="layout" path="M -4.16667E-7 4.44444E-6 C 0.01094 -0.01945 0.00573 -0.01181 0.01523 -0.02431 C 0.01966 -0.0426 0.02331 -0.04075 0.0319 -0.04422 C 0.03385 -0.04144 0.03646 -0.04075 0.03802 -0.03635 C 0.04622 -0.01459 0.03164 -0.03102 0.04414 -0.02014 C 0.05313 -0.02223 0.06211 -0.02825 0.07148 -0.02825 C 0.08008 -0.02825 0.0905 -0.01945 0.09896 -0.01621 C 0.10794 -0.01737 0.11732 -0.01667 0.12643 -0.02014 C 0.12826 -0.02107 0.12904 -0.02778 0.13073 -0.02825 C 0.1349 -0.02894 0.13893 -0.02547 0.1431 -0.02431 C 0.14427 -0.02014 0.1444 -0.01412 0.14622 -0.01227 C 0.14987 -0.00741 0.1582 -0.00417 0.1582 -0.00371 C 0.18815 -0.00695 0.21107 -0.01297 0.24063 -0.01621 C 0.24362 -0.0213 0.24635 -0.02894 0.24961 -0.03218 C 0.25117 -0.03357 0.253 -0.03426 0.25456 -0.03635 C 0.26914 -0.05764 0.25768 -0.04908 0.26966 -0.05602 C 0.27122 -0.0588 0.27227 -0.06389 0.27409 -0.06389 C 0.27604 -0.06389 0.27721 -0.05834 0.27865 -0.05602 C 0.28073 -0.05325 0.28268 -0.0507 0.28477 -0.04838 C 0.28594 -0.04422 0.28633 -0.03866 0.28789 -0.03635 C 0.29063 -0.03195 0.29701 -0.02825 0.29701 -0.02778 C 0.30703 -0.0294 0.31732 -0.02987 0.32747 -0.03218 C 0.33346 -0.03357 0.33659 -0.04676 0.34271 -0.04838 C 0.37813 -0.05787 0.37565 -0.05602 0.4082 -0.05602 L 0.42513 -0.00417 " pathEditMode="relative" rAng="0" ptsTypes="AAAAAAAAAAAAAAAAAAAAAAAAA">
                                      <p:cBhvr>
                                        <p:cTn id="16" dur="2100" fill="hold"/>
                                        <p:tgtEl>
                                          <p:spTgt spid="4"/>
                                        </p:tgtEl>
                                        <p:attrNameLst>
                                          <p:attrName>ppt_x</p:attrName>
                                          <p:attrName>ppt_y</p:attrName>
                                        </p:attrNameLst>
                                      </p:cBhvr>
                                      <p:rCtr x="21250" y="-3194"/>
                                    </p:animMotion>
                                  </p:childTnLst>
                                </p:cTn>
                              </p:par>
                            </p:childTnLst>
                          </p:cTn>
                        </p:par>
                        <p:par>
                          <p:cTn id="17" fill="hold">
                            <p:stCondLst>
                              <p:cond delay="2600"/>
                            </p:stCondLst>
                            <p:childTnLst>
                              <p:par>
                                <p:cTn id="18" presetID="22" presetClass="entr" presetSubtype="8"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5"/>
            <a:chOff x="6168776" y="1221676"/>
            <a:chExt cx="5282648" cy="651316"/>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5"/>
              <a:ext cx="3011555" cy="639567"/>
            </a:xfrm>
            <a:prstGeom prst="rect">
              <a:avLst/>
            </a:prstGeom>
            <a:noFill/>
            <a:ln w="9525">
              <a:noFill/>
              <a:miter lim="800000"/>
              <a:headEnd/>
              <a:tailEnd/>
            </a:ln>
          </p:spPr>
          <p:txBody>
            <a:bodyPr wrap="none">
              <a:spAutoFit/>
            </a:bodyPr>
            <a:lstStyle/>
            <a:p>
              <a:r>
                <a:rPr lang="en-US" altLang="zh-CN" sz="3000" b="1" dirty="0" smtClean="0"/>
                <a:t>1.1.3 </a:t>
              </a:r>
              <a:r>
                <a:rPr lang="zh-CN" altLang="en-US" sz="3000" b="1" dirty="0" smtClean="0"/>
                <a:t>可保风险</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89558" y="1593026"/>
            <a:ext cx="9314480" cy="383181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mn-ea"/>
                <a:cs typeface="Times New Roman" pitchFamily="18" charset="0"/>
              </a:rPr>
              <a:t>1</a:t>
            </a:r>
            <a:r>
              <a:rPr kumimoji="0" lang="zh-CN" altLang="en-US" sz="2400" b="1" i="0" u="none" strike="noStrike" cap="none" normalizeH="0" baseline="0" dirty="0" smtClean="0">
                <a:ln>
                  <a:noFill/>
                </a:ln>
                <a:solidFill>
                  <a:srgbClr val="000000"/>
                </a:solidFill>
                <a:effectLst/>
                <a:latin typeface="+mn-ea"/>
                <a:cs typeface="Times New Roman" pitchFamily="18" charset="0"/>
              </a:rPr>
              <a:t>．风险与保险的关系</a:t>
            </a:r>
            <a:endParaRPr kumimoji="0" lang="en-US" altLang="zh-CN" sz="2400" b="1" i="0" u="none" strike="noStrike" cap="none" normalizeH="0" baseline="0" dirty="0" smtClean="0">
              <a:ln>
                <a:noFill/>
              </a:ln>
              <a:solidFill>
                <a:srgbClr val="000000"/>
              </a:solidFill>
              <a:effectLst/>
              <a:latin typeface="+mn-ea"/>
              <a:cs typeface="Times New Roman" pitchFamily="18" charset="0"/>
            </a:endParaRPr>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zh-CN" altLang="zh-CN" sz="2200" dirty="0" smtClean="0"/>
              <a:t>（</a:t>
            </a:r>
            <a:r>
              <a:rPr lang="en-US" altLang="zh-CN" sz="2200" dirty="0" smtClean="0"/>
              <a:t>1</a:t>
            </a:r>
            <a:r>
              <a:rPr lang="zh-CN" altLang="zh-CN" sz="2200" dirty="0" smtClean="0"/>
              <a:t>）风险是保险成立发展的基础，无风险无保险。</a:t>
            </a:r>
          </a:p>
          <a:p>
            <a:pPr indent="457200"/>
            <a:r>
              <a:rPr lang="zh-CN" altLang="zh-CN" sz="2200" dirty="0" smtClean="0"/>
              <a:t>（</a:t>
            </a:r>
            <a:r>
              <a:rPr lang="en-US" altLang="zh-CN" sz="2200" dirty="0" smtClean="0"/>
              <a:t>2</a:t>
            </a:r>
            <a:r>
              <a:rPr lang="zh-CN" altLang="zh-CN" sz="2200" dirty="0" smtClean="0"/>
              <a:t>）保险是风险管理的有效措施之一。</a:t>
            </a:r>
          </a:p>
          <a:p>
            <a:pPr indent="457200"/>
            <a:r>
              <a:rPr lang="zh-CN" altLang="zh-CN" sz="2200" dirty="0" smtClean="0"/>
              <a:t>（</a:t>
            </a:r>
            <a:r>
              <a:rPr lang="en-US" altLang="zh-CN" sz="2200" dirty="0" smtClean="0"/>
              <a:t>3</a:t>
            </a:r>
            <a:r>
              <a:rPr lang="zh-CN" altLang="zh-CN" sz="2200" dirty="0" smtClean="0"/>
              <a:t>）保险经营效益受风险管理技术的制约。</a:t>
            </a:r>
            <a:endParaRPr lang="en-US" altLang="zh-CN" sz="2200" dirty="0" smtClean="0"/>
          </a:p>
          <a:p>
            <a:endParaRPr kumimoji="0" lang="en-US" altLang="zh-CN" sz="2200" b="0" i="0" u="none" strike="noStrike" cap="none" normalizeH="0" baseline="0" dirty="0" smtClean="0">
              <a:ln>
                <a:noFill/>
              </a:ln>
              <a:solidFill>
                <a:schemeClr val="tx1"/>
              </a:solidFill>
              <a:effectLst/>
              <a:latin typeface="+mn-ea"/>
              <a:cs typeface="宋体" pitchFamily="2" charset="-122"/>
            </a:endParaRPr>
          </a:p>
          <a:p>
            <a:pPr lvl="0" indent="269875" fontAlgn="base">
              <a:spcBef>
                <a:spcPct val="0"/>
              </a:spcBef>
              <a:spcAft>
                <a:spcPct val="0"/>
              </a:spcAft>
            </a:pPr>
            <a:r>
              <a:rPr lang="en-US" altLang="zh-CN" sz="2400" b="1" dirty="0" smtClean="0">
                <a:solidFill>
                  <a:srgbClr val="000000"/>
                </a:solidFill>
                <a:latin typeface="+mn-ea"/>
                <a:cs typeface="Times New Roman" pitchFamily="18" charset="0"/>
              </a:rPr>
              <a:t>2</a:t>
            </a:r>
            <a:r>
              <a:rPr lang="zh-CN" altLang="en-US" sz="2400" b="1" dirty="0" smtClean="0">
                <a:solidFill>
                  <a:srgbClr val="000000"/>
                </a:solidFill>
                <a:latin typeface="+mn-ea"/>
                <a:cs typeface="Times New Roman" pitchFamily="18" charset="0"/>
              </a:rPr>
              <a:t>．可保风险的概念</a:t>
            </a:r>
            <a:endParaRPr lang="en-US" altLang="zh-CN" sz="2400" b="1" dirty="0" smtClean="0">
              <a:solidFill>
                <a:srgbClr val="000000"/>
              </a:solidFill>
              <a:latin typeface="+mn-ea"/>
              <a:cs typeface="Times New Roman" pitchFamily="18" charset="0"/>
            </a:endParaRPr>
          </a:p>
          <a:p>
            <a:pPr lvl="0" indent="269875" fontAlgn="base">
              <a:spcBef>
                <a:spcPct val="0"/>
              </a:spcBef>
              <a:spcAft>
                <a:spcPct val="0"/>
              </a:spcAft>
            </a:pPr>
            <a:endParaRPr lang="zh-CN" altLang="en-US" sz="2000" b="1" dirty="0" smtClean="0">
              <a:latin typeface="+mn-ea"/>
              <a:cs typeface="Times New Roman" pitchFamily="18" charset="0"/>
            </a:endParaRPr>
          </a:p>
          <a:p>
            <a:pPr indent="457200"/>
            <a:r>
              <a:rPr lang="zh-CN" altLang="zh-CN" sz="2200" dirty="0" smtClean="0"/>
              <a:t>可保风险是指保险人愿意并能够承保的风险，是符合保险人承保条件的特定风险。</a:t>
            </a:r>
          </a:p>
          <a:p>
            <a:endParaRPr kumimoji="0" lang="zh-CN" altLang="en-US" sz="2200" b="0" i="0" u="none" strike="noStrike" cap="none" normalizeH="0" baseline="0" dirty="0" smtClean="0">
              <a:ln>
                <a:noFill/>
              </a:ln>
              <a:solidFill>
                <a:schemeClr val="tx1"/>
              </a:solidFill>
              <a:effectLst/>
              <a:latin typeface="+mn-ea"/>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5"/>
            <a:chOff x="6168776" y="1221676"/>
            <a:chExt cx="5282648" cy="651316"/>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5"/>
              <a:ext cx="3011555" cy="639567"/>
            </a:xfrm>
            <a:prstGeom prst="rect">
              <a:avLst/>
            </a:prstGeom>
            <a:noFill/>
            <a:ln w="9525">
              <a:noFill/>
              <a:miter lim="800000"/>
              <a:headEnd/>
              <a:tailEnd/>
            </a:ln>
          </p:spPr>
          <p:txBody>
            <a:bodyPr wrap="none">
              <a:spAutoFit/>
            </a:bodyPr>
            <a:lstStyle/>
            <a:p>
              <a:r>
                <a:rPr lang="en-US" altLang="zh-CN" sz="3000" b="1" dirty="0" smtClean="0"/>
                <a:t>1.1.3 </a:t>
              </a:r>
              <a:r>
                <a:rPr lang="zh-CN" altLang="en-US" sz="3000" b="1" dirty="0" smtClean="0"/>
                <a:t>可保风险</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45846" y="1638997"/>
            <a:ext cx="9314480" cy="247760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lvl="0" indent="269875" fontAlgn="base">
              <a:spcBef>
                <a:spcPct val="0"/>
              </a:spcBef>
              <a:spcAft>
                <a:spcPct val="0"/>
              </a:spcAft>
            </a:pPr>
            <a:r>
              <a:rPr lang="en-US" altLang="zh-CN" sz="2400" b="1" dirty="0" smtClean="0">
                <a:solidFill>
                  <a:srgbClr val="000000"/>
                </a:solidFill>
                <a:latin typeface="+mn-ea"/>
                <a:cs typeface="Times New Roman" pitchFamily="18" charset="0"/>
              </a:rPr>
              <a:t>3</a:t>
            </a:r>
            <a:r>
              <a:rPr lang="zh-CN" altLang="en-US" sz="2400" b="1" dirty="0" smtClean="0">
                <a:solidFill>
                  <a:srgbClr val="000000"/>
                </a:solidFill>
                <a:latin typeface="+mn-ea"/>
                <a:cs typeface="Times New Roman" pitchFamily="18" charset="0"/>
              </a:rPr>
              <a:t>．</a:t>
            </a:r>
            <a:r>
              <a:rPr lang="zh-CN" altLang="zh-CN" sz="2400" b="1" dirty="0" smtClean="0">
                <a:solidFill>
                  <a:srgbClr val="000000"/>
                </a:solidFill>
                <a:latin typeface="+mn-ea"/>
                <a:cs typeface="Times New Roman" pitchFamily="18" charset="0"/>
              </a:rPr>
              <a:t>可保风险的构成条件</a:t>
            </a:r>
            <a:endParaRPr lang="en-US" altLang="zh-CN" sz="2400" b="1" dirty="0" smtClean="0">
              <a:solidFill>
                <a:srgbClr val="000000"/>
              </a:solidFill>
              <a:latin typeface="+mn-ea"/>
              <a:cs typeface="Times New Roman" pitchFamily="18" charset="0"/>
            </a:endParaRPr>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zh-CN" altLang="zh-CN" sz="2200" dirty="0" smtClean="0"/>
              <a:t>（</a:t>
            </a:r>
            <a:r>
              <a:rPr lang="en-US" altLang="zh-CN" sz="2200" dirty="0" smtClean="0"/>
              <a:t>1</a:t>
            </a:r>
            <a:r>
              <a:rPr lang="zh-CN" altLang="zh-CN" sz="2200" dirty="0" smtClean="0"/>
              <a:t>）风险必须是纯粹</a:t>
            </a:r>
            <a:r>
              <a:rPr lang="zh-CN" altLang="zh-CN" sz="2200" dirty="0" smtClean="0"/>
              <a:t>风险</a:t>
            </a:r>
            <a:endParaRPr lang="zh-CN" altLang="zh-CN" sz="2200" dirty="0" smtClean="0"/>
          </a:p>
          <a:p>
            <a:pPr indent="457200"/>
            <a:r>
              <a:rPr lang="zh-CN" altLang="zh-CN" sz="2200" dirty="0" smtClean="0"/>
              <a:t>（</a:t>
            </a:r>
            <a:r>
              <a:rPr lang="en-US" altLang="zh-CN" sz="2200" dirty="0" smtClean="0"/>
              <a:t>2</a:t>
            </a:r>
            <a:r>
              <a:rPr lang="zh-CN" altLang="zh-CN" sz="2200" dirty="0" smtClean="0"/>
              <a:t>）风险必须使保险标的均存在遭受损失的可能</a:t>
            </a:r>
          </a:p>
          <a:p>
            <a:pPr indent="457200"/>
            <a:r>
              <a:rPr lang="zh-CN" altLang="zh-CN" sz="2200" dirty="0" smtClean="0"/>
              <a:t>（</a:t>
            </a:r>
            <a:r>
              <a:rPr lang="en-US" altLang="zh-CN" sz="2200" dirty="0" smtClean="0"/>
              <a:t>3</a:t>
            </a:r>
            <a:r>
              <a:rPr lang="zh-CN" altLang="zh-CN" sz="2200" dirty="0" smtClean="0"/>
              <a:t>）风险必须使保险标的有导致重大损失的可能</a:t>
            </a:r>
          </a:p>
          <a:p>
            <a:pPr indent="457200"/>
            <a:r>
              <a:rPr lang="zh-CN" altLang="zh-CN" sz="2200" dirty="0" smtClean="0"/>
              <a:t>（</a:t>
            </a:r>
            <a:r>
              <a:rPr lang="en-US" altLang="zh-CN" sz="2200" dirty="0" smtClean="0"/>
              <a:t>4</a:t>
            </a:r>
            <a:r>
              <a:rPr lang="zh-CN" altLang="zh-CN" sz="2200" dirty="0" smtClean="0"/>
              <a:t>）风险不能使大多数保险标的同时遭受损失</a:t>
            </a:r>
          </a:p>
          <a:p>
            <a:pPr indent="457200"/>
            <a:r>
              <a:rPr lang="zh-CN" altLang="zh-CN" sz="2200" dirty="0" smtClean="0"/>
              <a:t>（</a:t>
            </a:r>
            <a:r>
              <a:rPr lang="en-US" altLang="zh-CN" sz="2200" dirty="0" smtClean="0"/>
              <a:t>5</a:t>
            </a:r>
            <a:r>
              <a:rPr lang="zh-CN" altLang="zh-CN" sz="2200" dirty="0" smtClean="0"/>
              <a:t>）风险必须具有现实的可测性</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4575474" cy="594954"/>
            <a:chOff x="6168776" y="1221676"/>
            <a:chExt cx="5282648" cy="686849"/>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599" y="1233427"/>
              <a:ext cx="4499000" cy="675098"/>
            </a:xfrm>
            <a:prstGeom prst="rect">
              <a:avLst/>
            </a:prstGeom>
            <a:noFill/>
            <a:ln w="9525">
              <a:noFill/>
              <a:miter lim="800000"/>
              <a:headEnd/>
              <a:tailEnd/>
            </a:ln>
          </p:spPr>
          <p:txBody>
            <a:bodyPr wrap="square">
              <a:spAutoFit/>
            </a:bodyPr>
            <a:lstStyle/>
            <a:p>
              <a:r>
                <a:rPr lang="en-US" altLang="zh-CN" sz="3200" b="1" dirty="0" smtClean="0">
                  <a:solidFill>
                    <a:schemeClr val="accent1"/>
                  </a:solidFill>
                  <a:latin typeface="+mn-ea"/>
                </a:rPr>
                <a:t>1.2 </a:t>
              </a:r>
              <a:r>
                <a:rPr lang="zh-CN" altLang="en-US" sz="3200" b="1" dirty="0" smtClean="0">
                  <a:solidFill>
                    <a:schemeClr val="accent1"/>
                  </a:solidFill>
                  <a:latin typeface="+mn-ea"/>
                </a:rPr>
                <a:t>保险的基本原理</a:t>
              </a:r>
              <a:endParaRPr lang="zh-CN" altLang="zh-CN" sz="3200" b="1" dirty="0">
                <a:solidFill>
                  <a:schemeClr val="accent1"/>
                </a:solidFill>
                <a:latin typeface="+mn-ea"/>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09060" y="1302076"/>
            <a:ext cx="9314480" cy="509370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3000" b="1" dirty="0" smtClean="0"/>
              <a:t>1.2.1  </a:t>
            </a:r>
            <a:r>
              <a:rPr lang="zh-CN" altLang="zh-CN" sz="3000" b="1" dirty="0" smtClean="0"/>
              <a:t>保险的概念</a:t>
            </a:r>
          </a:p>
          <a:p>
            <a:pPr marL="0" marR="0" lvl="0" indent="269875" algn="l" defTabSz="914400" rtl="0" eaLnBrk="1" fontAlgn="base" latinLnBrk="0" hangingPunct="1">
              <a:lnSpc>
                <a:spcPct val="100000"/>
              </a:lnSpc>
              <a:spcBef>
                <a:spcPct val="0"/>
              </a:spcBef>
              <a:spcAft>
                <a:spcPct val="0"/>
              </a:spcAft>
              <a:buClrTx/>
              <a:buSzTx/>
              <a:buFontTx/>
              <a:buNone/>
              <a:tabLst/>
            </a:pPr>
            <a:endParaRPr lang="en-US" altLang="zh-CN" sz="2000" dirty="0" smtClean="0">
              <a:solidFill>
                <a:srgbClr val="000000"/>
              </a:solidFill>
              <a:latin typeface="+mn-ea"/>
              <a:cs typeface="Times New Roman" pitchFamily="18" charset="0"/>
            </a:endParaRPr>
          </a:p>
          <a:p>
            <a:pPr indent="457200"/>
            <a:r>
              <a:rPr lang="en-US" altLang="zh-CN" sz="2400" b="1" dirty="0" smtClean="0">
                <a:latin typeface="+mn-ea"/>
              </a:rPr>
              <a:t>1</a:t>
            </a:r>
            <a:r>
              <a:rPr lang="zh-CN" altLang="zh-CN" sz="2400" b="1" dirty="0" smtClean="0">
                <a:latin typeface="+mn-ea"/>
              </a:rPr>
              <a:t>．从经济学角度看</a:t>
            </a:r>
          </a:p>
          <a:p>
            <a:pPr indent="457200"/>
            <a:r>
              <a:rPr lang="zh-CN" altLang="zh-CN" sz="2200" dirty="0" smtClean="0">
                <a:latin typeface="+mn-ea"/>
              </a:rPr>
              <a:t>保险是分摊意外事故损失的财务安排。</a:t>
            </a:r>
          </a:p>
          <a:p>
            <a:pPr indent="457200"/>
            <a:r>
              <a:rPr lang="en-US" altLang="zh-CN" sz="2400" b="1" dirty="0" smtClean="0"/>
              <a:t>2</a:t>
            </a:r>
            <a:r>
              <a:rPr lang="zh-CN" altLang="zh-CN" sz="2400" b="1" dirty="0" smtClean="0">
                <a:latin typeface="+mn-ea"/>
              </a:rPr>
              <a:t>．从法律角度看</a:t>
            </a:r>
          </a:p>
          <a:p>
            <a:pPr indent="457200"/>
            <a:r>
              <a:rPr lang="zh-CN" altLang="zh-CN" sz="2200" dirty="0" smtClean="0">
                <a:latin typeface="+mn-ea"/>
              </a:rPr>
              <a:t>保险是保险人同意补偿被保险人损失的一种合同安排。</a:t>
            </a:r>
            <a:endParaRPr lang="en-US" altLang="zh-CN" sz="2200" dirty="0" smtClean="0">
              <a:latin typeface="+mn-ea"/>
            </a:endParaRPr>
          </a:p>
          <a:p>
            <a:pPr indent="457200"/>
            <a:r>
              <a:rPr lang="en-US" altLang="zh-CN" sz="2400" b="1" dirty="0" smtClean="0"/>
              <a:t>3</a:t>
            </a:r>
            <a:r>
              <a:rPr lang="zh-CN" altLang="zh-CN" sz="2400" b="1" dirty="0" smtClean="0"/>
              <a:t>．从社会角度看</a:t>
            </a:r>
          </a:p>
          <a:p>
            <a:pPr indent="457200"/>
            <a:r>
              <a:rPr lang="zh-CN" altLang="zh-CN" sz="2200" dirty="0" smtClean="0">
                <a:latin typeface="+mn-ea"/>
              </a:rPr>
              <a:t>保险是稳定社会生产和社会生活的一种事物，具有积极的作用。</a:t>
            </a:r>
            <a:endParaRPr lang="en-US" altLang="zh-CN" sz="2200" dirty="0" smtClean="0">
              <a:latin typeface="+mn-ea"/>
            </a:endParaRPr>
          </a:p>
          <a:p>
            <a:pPr indent="457200"/>
            <a:r>
              <a:rPr lang="en-US" altLang="zh-CN" sz="2400" b="1" dirty="0" smtClean="0">
                <a:latin typeface="+mn-ea"/>
              </a:rPr>
              <a:t>4</a:t>
            </a:r>
            <a:r>
              <a:rPr lang="zh-CN" altLang="zh-CN" sz="2400" b="1" dirty="0" smtClean="0">
                <a:latin typeface="+mn-ea"/>
              </a:rPr>
              <a:t>．从风险管理角度看</a:t>
            </a:r>
          </a:p>
          <a:p>
            <a:pPr indent="457200"/>
            <a:r>
              <a:rPr lang="zh-CN" altLang="zh-CN" sz="2200" dirty="0" smtClean="0">
                <a:latin typeface="+mn-ea"/>
              </a:rPr>
              <a:t>保险是一种具有分散风险、消化损失的非常有效的风险管理方法。</a:t>
            </a:r>
            <a:endParaRPr lang="en-US" altLang="zh-CN" sz="2200" dirty="0" smtClean="0">
              <a:latin typeface="+mn-ea"/>
            </a:endParaRPr>
          </a:p>
          <a:p>
            <a:pPr indent="457200"/>
            <a:r>
              <a:rPr lang="en-US" altLang="zh-CN" sz="2400" b="1" dirty="0" smtClean="0"/>
              <a:t>5</a:t>
            </a:r>
            <a:r>
              <a:rPr lang="zh-CN" altLang="zh-CN" sz="2400" b="1" dirty="0" smtClean="0"/>
              <a:t>．从保险法规定看</a:t>
            </a:r>
          </a:p>
          <a:p>
            <a:pPr indent="457200"/>
            <a:r>
              <a:rPr lang="zh-CN" altLang="zh-CN" sz="2200" dirty="0" smtClean="0"/>
              <a:t>我国保险法是一部商业保险法，并且其将保险分为财产保险和人身保险两类。</a:t>
            </a:r>
            <a:endParaRPr lang="en-US" altLang="zh-CN" sz="2200" dirty="0" smtClean="0">
              <a:latin typeface="+mn-ea"/>
            </a:endParaRPr>
          </a:p>
          <a:p>
            <a:pPr indent="457200"/>
            <a:endParaRPr lang="en-US" altLang="zh-CN" sz="2200" dirty="0" smtClean="0">
              <a:latin typeface="+mn-ea"/>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59"/>
          <p:cNvSpPr/>
          <p:nvPr/>
        </p:nvSpPr>
        <p:spPr bwMode="auto">
          <a:xfrm>
            <a:off x="3695734" y="8253536"/>
            <a:ext cx="5376597"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3"/>
              </a:rPr>
              <a:t>www.1ppt.com</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
        <p:nvSpPr>
          <p:cNvPr id="314" name="AutoShape 311"/>
          <p:cNvSpPr>
            <a:spLocks noChangeArrowheads="1"/>
          </p:cNvSpPr>
          <p:nvPr/>
        </p:nvSpPr>
        <p:spPr bwMode="auto">
          <a:xfrm>
            <a:off x="4940830" y="2249770"/>
            <a:ext cx="1921933" cy="1727200"/>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wrap="none" anchor="ctr"/>
          <a:lstStyle/>
          <a:p>
            <a:pPr fontAlgn="auto">
              <a:spcBef>
                <a:spcPts val="0"/>
              </a:spcBef>
              <a:spcAft>
                <a:spcPts val="0"/>
              </a:spcAft>
              <a:defRPr/>
            </a:pPr>
            <a:endParaRPr lang="ko-KR" altLang="en-US">
              <a:latin typeface="굴림" charset="-127"/>
              <a:ea typeface="굴림" charset="-127"/>
            </a:endParaRPr>
          </a:p>
        </p:txBody>
      </p:sp>
      <p:sp>
        <p:nvSpPr>
          <p:cNvPr id="317" name="WordArt 314"/>
          <p:cNvSpPr>
            <a:spLocks noChangeArrowheads="1" noChangeShapeType="1" noTextEdit="1"/>
          </p:cNvSpPr>
          <p:nvPr/>
        </p:nvSpPr>
        <p:spPr bwMode="auto">
          <a:xfrm>
            <a:off x="5135563" y="3183220"/>
            <a:ext cx="1540933" cy="1333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endParaRPr lang="zh-CN" altLang="en-US" sz="800" b="1" kern="10" spc="-40" dirty="0">
              <a:solidFill>
                <a:schemeClr val="bg1"/>
              </a:solidFill>
              <a:latin typeface="Arial"/>
              <a:cs typeface="Arial"/>
            </a:endParaRPr>
          </a:p>
        </p:txBody>
      </p:sp>
      <p:sp>
        <p:nvSpPr>
          <p:cNvPr id="318" name="AutoShape 315"/>
          <p:cNvSpPr>
            <a:spLocks noChangeArrowheads="1"/>
          </p:cNvSpPr>
          <p:nvPr/>
        </p:nvSpPr>
        <p:spPr bwMode="auto">
          <a:xfrm>
            <a:off x="1099079" y="1025808"/>
            <a:ext cx="2497667" cy="576262"/>
          </a:xfrm>
          <a:prstGeom prst="roundRect">
            <a:avLst>
              <a:gd name="adj" fmla="val 16667"/>
            </a:avLst>
          </a:prstGeom>
          <a:solidFill>
            <a:schemeClr val="accent1"/>
          </a:solidFill>
          <a:ln w="19050" algn="ctr">
            <a:solidFill>
              <a:schemeClr val="accent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19" name="AutoShape 316"/>
          <p:cNvSpPr>
            <a:spLocks noChangeArrowheads="1"/>
          </p:cNvSpPr>
          <p:nvPr/>
        </p:nvSpPr>
        <p:spPr bwMode="auto">
          <a:xfrm>
            <a:off x="1099079" y="1744946"/>
            <a:ext cx="2497667" cy="576263"/>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20" name="AutoShape 317"/>
          <p:cNvSpPr>
            <a:spLocks noChangeArrowheads="1"/>
          </p:cNvSpPr>
          <p:nvPr/>
        </p:nvSpPr>
        <p:spPr bwMode="auto">
          <a:xfrm>
            <a:off x="1099079" y="2465671"/>
            <a:ext cx="2497667" cy="576263"/>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21" name="AutoShape 318"/>
          <p:cNvSpPr>
            <a:spLocks noChangeArrowheads="1"/>
          </p:cNvSpPr>
          <p:nvPr/>
        </p:nvSpPr>
        <p:spPr bwMode="auto">
          <a:xfrm>
            <a:off x="1099079" y="3184808"/>
            <a:ext cx="2497667" cy="576262"/>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22" name="AutoShape 319"/>
          <p:cNvSpPr>
            <a:spLocks noChangeArrowheads="1"/>
          </p:cNvSpPr>
          <p:nvPr/>
        </p:nvSpPr>
        <p:spPr bwMode="auto">
          <a:xfrm>
            <a:off x="1099079" y="3905533"/>
            <a:ext cx="2497667" cy="576262"/>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23" name="AutoShape 320"/>
          <p:cNvSpPr>
            <a:spLocks noChangeArrowheads="1"/>
          </p:cNvSpPr>
          <p:nvPr/>
        </p:nvSpPr>
        <p:spPr bwMode="auto">
          <a:xfrm>
            <a:off x="1099079" y="4624671"/>
            <a:ext cx="2497667" cy="576263"/>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24" name="Line 321"/>
          <p:cNvSpPr>
            <a:spLocks noChangeShapeType="1"/>
          </p:cNvSpPr>
          <p:nvPr/>
        </p:nvSpPr>
        <p:spPr bwMode="auto">
          <a:xfrm flipH="1" flipV="1">
            <a:off x="3981979" y="1313146"/>
            <a:ext cx="958851" cy="1800225"/>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25" name="Line 322"/>
          <p:cNvSpPr>
            <a:spLocks noChangeShapeType="1"/>
          </p:cNvSpPr>
          <p:nvPr/>
        </p:nvSpPr>
        <p:spPr bwMode="auto">
          <a:xfrm flipH="1" flipV="1">
            <a:off x="3981979" y="2033870"/>
            <a:ext cx="958851" cy="1079500"/>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26" name="Line 323"/>
          <p:cNvSpPr>
            <a:spLocks noChangeShapeType="1"/>
          </p:cNvSpPr>
          <p:nvPr/>
        </p:nvSpPr>
        <p:spPr bwMode="auto">
          <a:xfrm flipH="1" flipV="1">
            <a:off x="3596746" y="1313145"/>
            <a:ext cx="385233" cy="0"/>
          </a:xfrm>
          <a:prstGeom prst="line">
            <a:avLst/>
          </a:prstGeom>
          <a:noFill/>
          <a:ln w="19050" cap="rnd">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 name="Line 324"/>
          <p:cNvSpPr>
            <a:spLocks noChangeShapeType="1"/>
          </p:cNvSpPr>
          <p:nvPr/>
        </p:nvSpPr>
        <p:spPr bwMode="auto">
          <a:xfrm flipH="1" flipV="1">
            <a:off x="3596746" y="2033870"/>
            <a:ext cx="385233" cy="0"/>
          </a:xfrm>
          <a:prstGeom prst="line">
            <a:avLst/>
          </a:prstGeom>
          <a:noFill/>
          <a:ln w="19050" cap="rnd">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 name="Line 325"/>
          <p:cNvSpPr>
            <a:spLocks noChangeShapeType="1"/>
          </p:cNvSpPr>
          <p:nvPr/>
        </p:nvSpPr>
        <p:spPr bwMode="auto">
          <a:xfrm flipH="1" flipV="1">
            <a:off x="3596746" y="2753008"/>
            <a:ext cx="385233" cy="0"/>
          </a:xfrm>
          <a:prstGeom prst="line">
            <a:avLst/>
          </a:prstGeom>
          <a:noFill/>
          <a:ln w="19050" cap="rnd">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9" name="Line 326"/>
          <p:cNvSpPr>
            <a:spLocks noChangeShapeType="1"/>
          </p:cNvSpPr>
          <p:nvPr/>
        </p:nvSpPr>
        <p:spPr bwMode="auto">
          <a:xfrm flipH="1" flipV="1">
            <a:off x="3596746" y="3473733"/>
            <a:ext cx="385233" cy="0"/>
          </a:xfrm>
          <a:prstGeom prst="line">
            <a:avLst/>
          </a:prstGeom>
          <a:noFill/>
          <a:ln w="19050" cap="rnd">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0" name="Line 327"/>
          <p:cNvSpPr>
            <a:spLocks noChangeShapeType="1"/>
          </p:cNvSpPr>
          <p:nvPr/>
        </p:nvSpPr>
        <p:spPr bwMode="auto">
          <a:xfrm flipH="1" flipV="1">
            <a:off x="3596746" y="4192870"/>
            <a:ext cx="385233" cy="0"/>
          </a:xfrm>
          <a:prstGeom prst="line">
            <a:avLst/>
          </a:prstGeom>
          <a:noFill/>
          <a:ln w="19050" cap="rnd">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1" name="Line 328"/>
          <p:cNvSpPr>
            <a:spLocks noChangeShapeType="1"/>
          </p:cNvSpPr>
          <p:nvPr/>
        </p:nvSpPr>
        <p:spPr bwMode="auto">
          <a:xfrm flipH="1" flipV="1">
            <a:off x="3596746" y="4913595"/>
            <a:ext cx="385233" cy="0"/>
          </a:xfrm>
          <a:prstGeom prst="line">
            <a:avLst/>
          </a:prstGeom>
          <a:noFill/>
          <a:ln w="19050" cap="rnd">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2" name="Line 329"/>
          <p:cNvSpPr>
            <a:spLocks noChangeShapeType="1"/>
          </p:cNvSpPr>
          <p:nvPr/>
        </p:nvSpPr>
        <p:spPr bwMode="auto">
          <a:xfrm flipH="1" flipV="1">
            <a:off x="7821613" y="1313145"/>
            <a:ext cx="385233" cy="0"/>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3" name="Line 330"/>
          <p:cNvSpPr>
            <a:spLocks noChangeShapeType="1"/>
          </p:cNvSpPr>
          <p:nvPr/>
        </p:nvSpPr>
        <p:spPr bwMode="auto">
          <a:xfrm flipH="1" flipV="1">
            <a:off x="7821613" y="2033870"/>
            <a:ext cx="385233" cy="0"/>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4" name="Line 331"/>
          <p:cNvSpPr>
            <a:spLocks noChangeShapeType="1"/>
          </p:cNvSpPr>
          <p:nvPr/>
        </p:nvSpPr>
        <p:spPr bwMode="auto">
          <a:xfrm flipH="1" flipV="1">
            <a:off x="7821613" y="2753008"/>
            <a:ext cx="385233" cy="0"/>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5" name="Line 332"/>
          <p:cNvSpPr>
            <a:spLocks noChangeShapeType="1"/>
          </p:cNvSpPr>
          <p:nvPr/>
        </p:nvSpPr>
        <p:spPr bwMode="auto">
          <a:xfrm flipH="1" flipV="1">
            <a:off x="7821613" y="3473733"/>
            <a:ext cx="385233" cy="0"/>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6" name="Line 333"/>
          <p:cNvSpPr>
            <a:spLocks noChangeShapeType="1"/>
          </p:cNvSpPr>
          <p:nvPr/>
        </p:nvSpPr>
        <p:spPr bwMode="auto">
          <a:xfrm flipH="1" flipV="1">
            <a:off x="7821613" y="4192870"/>
            <a:ext cx="385233" cy="0"/>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7" name="Line 334"/>
          <p:cNvSpPr>
            <a:spLocks noChangeShapeType="1"/>
          </p:cNvSpPr>
          <p:nvPr/>
        </p:nvSpPr>
        <p:spPr bwMode="auto">
          <a:xfrm flipH="1" flipV="1">
            <a:off x="7821613" y="4913595"/>
            <a:ext cx="385233" cy="0"/>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 name="Line 335"/>
          <p:cNvSpPr>
            <a:spLocks noChangeShapeType="1"/>
          </p:cNvSpPr>
          <p:nvPr/>
        </p:nvSpPr>
        <p:spPr bwMode="auto">
          <a:xfrm flipH="1" flipV="1">
            <a:off x="3979863" y="2754596"/>
            <a:ext cx="960967" cy="358775"/>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39" name="Line 336"/>
          <p:cNvSpPr>
            <a:spLocks noChangeShapeType="1"/>
          </p:cNvSpPr>
          <p:nvPr/>
        </p:nvSpPr>
        <p:spPr bwMode="auto">
          <a:xfrm flipH="1">
            <a:off x="3981979" y="3113371"/>
            <a:ext cx="958851" cy="360363"/>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0" name="Line 337"/>
          <p:cNvSpPr>
            <a:spLocks noChangeShapeType="1"/>
          </p:cNvSpPr>
          <p:nvPr/>
        </p:nvSpPr>
        <p:spPr bwMode="auto">
          <a:xfrm flipH="1">
            <a:off x="3981979" y="3113370"/>
            <a:ext cx="958851" cy="1079500"/>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1" name="Line 338"/>
          <p:cNvSpPr>
            <a:spLocks noChangeShapeType="1"/>
          </p:cNvSpPr>
          <p:nvPr/>
        </p:nvSpPr>
        <p:spPr bwMode="auto">
          <a:xfrm flipH="1">
            <a:off x="3981979" y="3113371"/>
            <a:ext cx="958851" cy="1800225"/>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2" name="Line 339"/>
          <p:cNvSpPr>
            <a:spLocks noChangeShapeType="1"/>
          </p:cNvSpPr>
          <p:nvPr/>
        </p:nvSpPr>
        <p:spPr bwMode="auto">
          <a:xfrm flipV="1">
            <a:off x="6860646" y="1313146"/>
            <a:ext cx="960967" cy="1800225"/>
          </a:xfrm>
          <a:prstGeom prst="line">
            <a:avLst/>
          </a:prstGeom>
          <a:noFill/>
          <a:ln w="19050" cap="rnd">
            <a:solidFill>
              <a:schemeClr val="tx1"/>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3" name="Line 340"/>
          <p:cNvSpPr>
            <a:spLocks noChangeShapeType="1"/>
          </p:cNvSpPr>
          <p:nvPr/>
        </p:nvSpPr>
        <p:spPr bwMode="auto">
          <a:xfrm flipV="1">
            <a:off x="6862764" y="2033870"/>
            <a:ext cx="958849" cy="1079500"/>
          </a:xfrm>
          <a:prstGeom prst="line">
            <a:avLst/>
          </a:prstGeom>
          <a:noFill/>
          <a:ln w="19050" cap="rnd">
            <a:solidFill>
              <a:schemeClr val="tx1"/>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4" name="Line 341"/>
          <p:cNvSpPr>
            <a:spLocks noChangeShapeType="1"/>
          </p:cNvSpPr>
          <p:nvPr/>
        </p:nvSpPr>
        <p:spPr bwMode="auto">
          <a:xfrm flipV="1">
            <a:off x="6862764" y="2753008"/>
            <a:ext cx="958849" cy="360362"/>
          </a:xfrm>
          <a:prstGeom prst="line">
            <a:avLst/>
          </a:prstGeom>
          <a:noFill/>
          <a:ln w="19050" cap="rnd">
            <a:solidFill>
              <a:schemeClr val="tx1"/>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5" name="Line 342"/>
          <p:cNvSpPr>
            <a:spLocks noChangeShapeType="1"/>
          </p:cNvSpPr>
          <p:nvPr/>
        </p:nvSpPr>
        <p:spPr bwMode="auto">
          <a:xfrm>
            <a:off x="6862764" y="3113371"/>
            <a:ext cx="958849" cy="360363"/>
          </a:xfrm>
          <a:prstGeom prst="line">
            <a:avLst/>
          </a:prstGeom>
          <a:noFill/>
          <a:ln w="19050" cap="rnd">
            <a:solidFill>
              <a:schemeClr val="tx1"/>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6" name="Line 343"/>
          <p:cNvSpPr>
            <a:spLocks noChangeShapeType="1"/>
          </p:cNvSpPr>
          <p:nvPr/>
        </p:nvSpPr>
        <p:spPr bwMode="auto">
          <a:xfrm>
            <a:off x="6862764" y="3113370"/>
            <a:ext cx="958849" cy="1079500"/>
          </a:xfrm>
          <a:prstGeom prst="line">
            <a:avLst/>
          </a:prstGeom>
          <a:noFill/>
          <a:ln w="19050" cap="rnd">
            <a:solidFill>
              <a:schemeClr val="tx1"/>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7" name="Line 344"/>
          <p:cNvSpPr>
            <a:spLocks noChangeShapeType="1"/>
          </p:cNvSpPr>
          <p:nvPr/>
        </p:nvSpPr>
        <p:spPr bwMode="auto">
          <a:xfrm>
            <a:off x="6862764" y="3113371"/>
            <a:ext cx="958849" cy="1800225"/>
          </a:xfrm>
          <a:prstGeom prst="line">
            <a:avLst/>
          </a:prstGeom>
          <a:noFill/>
          <a:ln w="19050" cap="rnd">
            <a:solidFill>
              <a:schemeClr val="tx1"/>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8" name="AutoShape 345"/>
          <p:cNvSpPr>
            <a:spLocks noChangeArrowheads="1"/>
          </p:cNvSpPr>
          <p:nvPr/>
        </p:nvSpPr>
        <p:spPr bwMode="auto">
          <a:xfrm>
            <a:off x="8206845" y="1025808"/>
            <a:ext cx="2497667" cy="576262"/>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49" name="AutoShape 346"/>
          <p:cNvSpPr>
            <a:spLocks noChangeArrowheads="1"/>
          </p:cNvSpPr>
          <p:nvPr/>
        </p:nvSpPr>
        <p:spPr bwMode="auto">
          <a:xfrm>
            <a:off x="8206845" y="1744946"/>
            <a:ext cx="2497667" cy="576263"/>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50" name="AutoShape 347"/>
          <p:cNvSpPr>
            <a:spLocks noChangeArrowheads="1"/>
          </p:cNvSpPr>
          <p:nvPr/>
        </p:nvSpPr>
        <p:spPr bwMode="auto">
          <a:xfrm>
            <a:off x="8206845" y="2465671"/>
            <a:ext cx="2497667" cy="576263"/>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51" name="AutoShape 348"/>
          <p:cNvSpPr>
            <a:spLocks noChangeArrowheads="1"/>
          </p:cNvSpPr>
          <p:nvPr/>
        </p:nvSpPr>
        <p:spPr bwMode="auto">
          <a:xfrm>
            <a:off x="8206845" y="3184808"/>
            <a:ext cx="2497667" cy="576262"/>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52" name="AutoShape 349"/>
          <p:cNvSpPr>
            <a:spLocks noChangeArrowheads="1"/>
          </p:cNvSpPr>
          <p:nvPr/>
        </p:nvSpPr>
        <p:spPr bwMode="auto">
          <a:xfrm>
            <a:off x="8206845" y="3905533"/>
            <a:ext cx="2497667" cy="576262"/>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53" name="AutoShape 350"/>
          <p:cNvSpPr>
            <a:spLocks noChangeArrowheads="1"/>
          </p:cNvSpPr>
          <p:nvPr/>
        </p:nvSpPr>
        <p:spPr bwMode="auto">
          <a:xfrm>
            <a:off x="8206845" y="4624671"/>
            <a:ext cx="2497667" cy="576263"/>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55" name="AutoShape 320"/>
          <p:cNvSpPr>
            <a:spLocks noChangeArrowheads="1"/>
          </p:cNvSpPr>
          <p:nvPr/>
        </p:nvSpPr>
        <p:spPr bwMode="auto">
          <a:xfrm>
            <a:off x="1112582" y="5541001"/>
            <a:ext cx="2497667" cy="576263"/>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56" name="AutoShape 320"/>
          <p:cNvSpPr>
            <a:spLocks noChangeArrowheads="1"/>
          </p:cNvSpPr>
          <p:nvPr/>
        </p:nvSpPr>
        <p:spPr bwMode="auto">
          <a:xfrm>
            <a:off x="8231013" y="5459977"/>
            <a:ext cx="2497667" cy="576263"/>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57" name="Line 338"/>
          <p:cNvSpPr>
            <a:spLocks noChangeShapeType="1"/>
          </p:cNvSpPr>
          <p:nvPr/>
        </p:nvSpPr>
        <p:spPr bwMode="auto">
          <a:xfrm flipH="1">
            <a:off x="3946967" y="3134297"/>
            <a:ext cx="983848" cy="2696900"/>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58" name="Line 338"/>
          <p:cNvSpPr>
            <a:spLocks noChangeShapeType="1"/>
          </p:cNvSpPr>
          <p:nvPr/>
        </p:nvSpPr>
        <p:spPr bwMode="auto">
          <a:xfrm>
            <a:off x="6886936" y="3122720"/>
            <a:ext cx="931183" cy="2639269"/>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59" name="Line 328"/>
          <p:cNvSpPr>
            <a:spLocks noChangeShapeType="1"/>
          </p:cNvSpPr>
          <p:nvPr/>
        </p:nvSpPr>
        <p:spPr bwMode="auto">
          <a:xfrm flipH="1" flipV="1">
            <a:off x="3592830" y="5853428"/>
            <a:ext cx="331470" cy="3811"/>
          </a:xfrm>
          <a:prstGeom prst="line">
            <a:avLst/>
          </a:prstGeom>
          <a:noFill/>
          <a:ln w="19050" cap="rnd">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 name="Line 328"/>
          <p:cNvSpPr>
            <a:spLocks noChangeShapeType="1"/>
          </p:cNvSpPr>
          <p:nvPr/>
        </p:nvSpPr>
        <p:spPr bwMode="auto">
          <a:xfrm flipH="1" flipV="1">
            <a:off x="7841086" y="5755605"/>
            <a:ext cx="385233" cy="0"/>
          </a:xfrm>
          <a:prstGeom prst="line">
            <a:avLst/>
          </a:prstGeom>
          <a:noFill/>
          <a:ln w="19050" cap="rnd">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62" name="组合 15"/>
          <p:cNvGrpSpPr>
            <a:grpSpLocks/>
          </p:cNvGrpSpPr>
          <p:nvPr/>
        </p:nvGrpSpPr>
        <p:grpSpPr bwMode="auto">
          <a:xfrm>
            <a:off x="-421928" y="152402"/>
            <a:ext cx="4557048" cy="660398"/>
            <a:chOff x="6168776" y="1221676"/>
            <a:chExt cx="5282648" cy="686849"/>
          </a:xfrm>
        </p:grpSpPr>
        <p:sp>
          <p:nvSpPr>
            <p:cNvPr id="63" name="圆角矩形 62"/>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4" name="文本框 13"/>
            <p:cNvSpPr txBox="1">
              <a:spLocks noChangeArrowheads="1"/>
            </p:cNvSpPr>
            <p:nvPr/>
          </p:nvSpPr>
          <p:spPr bwMode="auto">
            <a:xfrm>
              <a:off x="6834599" y="1233427"/>
              <a:ext cx="4499000" cy="675098"/>
            </a:xfrm>
            <a:prstGeom prst="rect">
              <a:avLst/>
            </a:prstGeom>
            <a:noFill/>
            <a:ln w="9525">
              <a:noFill/>
              <a:miter lim="800000"/>
              <a:headEnd/>
              <a:tailEnd/>
            </a:ln>
          </p:spPr>
          <p:txBody>
            <a:bodyPr wrap="square">
              <a:spAutoFit/>
            </a:bodyPr>
            <a:lstStyle/>
            <a:p>
              <a:r>
                <a:rPr lang="en-US" altLang="zh-CN" sz="3200" b="1" dirty="0" smtClean="0"/>
                <a:t>1.2.1  </a:t>
              </a:r>
              <a:r>
                <a:rPr lang="zh-CN" altLang="zh-CN" sz="3200" b="1" dirty="0" smtClean="0"/>
                <a:t>保险的概念</a:t>
              </a:r>
            </a:p>
          </p:txBody>
        </p:sp>
      </p:grpSp>
      <p:sp>
        <p:nvSpPr>
          <p:cNvPr id="65" name="TextBox 64"/>
          <p:cNvSpPr txBox="1"/>
          <p:nvPr/>
        </p:nvSpPr>
        <p:spPr>
          <a:xfrm>
            <a:off x="5140960" y="2570480"/>
            <a:ext cx="1503680" cy="1148080"/>
          </a:xfrm>
          <a:prstGeom prst="rect">
            <a:avLst/>
          </a:prstGeom>
          <a:noFill/>
        </p:spPr>
        <p:txBody>
          <a:bodyPr wrap="square" rtlCol="0">
            <a:spAutoFit/>
          </a:bodyPr>
          <a:lstStyle/>
          <a:p>
            <a:pPr>
              <a:lnSpc>
                <a:spcPct val="130000"/>
              </a:lnSpc>
            </a:pPr>
            <a:r>
              <a:rPr lang="zh-CN" altLang="en-US" sz="2400" b="1" dirty="0" smtClean="0">
                <a:solidFill>
                  <a:schemeClr val="bg1"/>
                </a:solidFill>
                <a:latin typeface="+mn-ea"/>
              </a:rPr>
              <a:t>  </a:t>
            </a:r>
            <a:r>
              <a:rPr lang="zh-CN" altLang="en-US" sz="2800" b="1" dirty="0" smtClean="0">
                <a:solidFill>
                  <a:srgbClr val="FFFF00"/>
                </a:solidFill>
                <a:latin typeface="+mn-ea"/>
              </a:rPr>
              <a:t>保险</a:t>
            </a:r>
            <a:endParaRPr lang="en-US" altLang="zh-CN" sz="2400" b="1" dirty="0" smtClean="0">
              <a:solidFill>
                <a:srgbClr val="FFFF00"/>
              </a:solidFill>
              <a:latin typeface="+mn-ea"/>
            </a:endParaRPr>
          </a:p>
          <a:p>
            <a:pPr>
              <a:lnSpc>
                <a:spcPct val="130000"/>
              </a:lnSpc>
            </a:pPr>
            <a:r>
              <a:rPr lang="zh-CN" altLang="en-US" sz="2400" b="1" dirty="0" smtClean="0">
                <a:solidFill>
                  <a:srgbClr val="FFFF00"/>
                </a:solidFill>
                <a:latin typeface="+mn-ea"/>
              </a:rPr>
              <a:t>相关术语</a:t>
            </a:r>
          </a:p>
        </p:txBody>
      </p:sp>
      <p:sp>
        <p:nvSpPr>
          <p:cNvPr id="66" name="TextBox 65"/>
          <p:cNvSpPr txBox="1"/>
          <p:nvPr/>
        </p:nvSpPr>
        <p:spPr>
          <a:xfrm>
            <a:off x="1757680" y="1087120"/>
            <a:ext cx="112776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保险人</a:t>
            </a:r>
          </a:p>
        </p:txBody>
      </p:sp>
      <p:sp>
        <p:nvSpPr>
          <p:cNvPr id="67" name="TextBox 66"/>
          <p:cNvSpPr txBox="1"/>
          <p:nvPr/>
        </p:nvSpPr>
        <p:spPr>
          <a:xfrm>
            <a:off x="1767840" y="1767840"/>
            <a:ext cx="112776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投保人</a:t>
            </a:r>
          </a:p>
        </p:txBody>
      </p:sp>
      <p:sp>
        <p:nvSpPr>
          <p:cNvPr id="68" name="TextBox 67"/>
          <p:cNvSpPr txBox="1"/>
          <p:nvPr/>
        </p:nvSpPr>
        <p:spPr>
          <a:xfrm>
            <a:off x="8961120" y="1778000"/>
            <a:ext cx="112776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保险费</a:t>
            </a:r>
          </a:p>
        </p:txBody>
      </p:sp>
      <p:sp>
        <p:nvSpPr>
          <p:cNvPr id="69" name="TextBox 68"/>
          <p:cNvSpPr txBox="1"/>
          <p:nvPr/>
        </p:nvSpPr>
        <p:spPr>
          <a:xfrm>
            <a:off x="8636000" y="1097280"/>
            <a:ext cx="172720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保险公估人</a:t>
            </a:r>
          </a:p>
        </p:txBody>
      </p:sp>
      <p:sp>
        <p:nvSpPr>
          <p:cNvPr id="70" name="TextBox 69"/>
          <p:cNvSpPr txBox="1"/>
          <p:nvPr/>
        </p:nvSpPr>
        <p:spPr>
          <a:xfrm>
            <a:off x="1513840" y="5598160"/>
            <a:ext cx="183896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保险经济人</a:t>
            </a:r>
          </a:p>
        </p:txBody>
      </p:sp>
      <p:sp>
        <p:nvSpPr>
          <p:cNvPr id="71" name="TextBox 70"/>
          <p:cNvSpPr txBox="1"/>
          <p:nvPr/>
        </p:nvSpPr>
        <p:spPr>
          <a:xfrm>
            <a:off x="1452880" y="4663440"/>
            <a:ext cx="1747520" cy="532453"/>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保险代理人</a:t>
            </a:r>
          </a:p>
        </p:txBody>
      </p:sp>
      <p:sp>
        <p:nvSpPr>
          <p:cNvPr id="72" name="TextBox 71"/>
          <p:cNvSpPr txBox="1"/>
          <p:nvPr/>
        </p:nvSpPr>
        <p:spPr>
          <a:xfrm>
            <a:off x="1564640" y="3972560"/>
            <a:ext cx="141224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保险中介</a:t>
            </a:r>
          </a:p>
        </p:txBody>
      </p:sp>
      <p:sp>
        <p:nvSpPr>
          <p:cNvPr id="73" name="TextBox 72"/>
          <p:cNvSpPr txBox="1"/>
          <p:nvPr/>
        </p:nvSpPr>
        <p:spPr>
          <a:xfrm>
            <a:off x="1798320" y="3251200"/>
            <a:ext cx="112776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受益人</a:t>
            </a:r>
          </a:p>
        </p:txBody>
      </p:sp>
      <p:sp>
        <p:nvSpPr>
          <p:cNvPr id="74" name="TextBox 73"/>
          <p:cNvSpPr txBox="1"/>
          <p:nvPr/>
        </p:nvSpPr>
        <p:spPr>
          <a:xfrm>
            <a:off x="1584960" y="2499360"/>
            <a:ext cx="136144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被保险人</a:t>
            </a:r>
          </a:p>
        </p:txBody>
      </p:sp>
      <p:sp>
        <p:nvSpPr>
          <p:cNvPr id="75" name="TextBox 74"/>
          <p:cNvSpPr txBox="1"/>
          <p:nvPr/>
        </p:nvSpPr>
        <p:spPr>
          <a:xfrm>
            <a:off x="8829040" y="5506720"/>
            <a:ext cx="147320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保险合同</a:t>
            </a:r>
          </a:p>
        </p:txBody>
      </p:sp>
      <p:sp>
        <p:nvSpPr>
          <p:cNvPr id="76" name="TextBox 75"/>
          <p:cNvSpPr txBox="1"/>
          <p:nvPr/>
        </p:nvSpPr>
        <p:spPr>
          <a:xfrm>
            <a:off x="8849360" y="4673600"/>
            <a:ext cx="146304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保险标的</a:t>
            </a:r>
          </a:p>
        </p:txBody>
      </p:sp>
      <p:sp>
        <p:nvSpPr>
          <p:cNvPr id="77" name="TextBox 76"/>
          <p:cNvSpPr txBox="1"/>
          <p:nvPr/>
        </p:nvSpPr>
        <p:spPr>
          <a:xfrm>
            <a:off x="8829040" y="3962400"/>
            <a:ext cx="149352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保险金额</a:t>
            </a:r>
          </a:p>
        </p:txBody>
      </p:sp>
      <p:sp>
        <p:nvSpPr>
          <p:cNvPr id="78" name="TextBox 77"/>
          <p:cNvSpPr txBox="1"/>
          <p:nvPr/>
        </p:nvSpPr>
        <p:spPr>
          <a:xfrm>
            <a:off x="8808720" y="3220720"/>
            <a:ext cx="137160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保险密度</a:t>
            </a:r>
          </a:p>
        </p:txBody>
      </p:sp>
      <p:sp>
        <p:nvSpPr>
          <p:cNvPr id="79" name="TextBox 78"/>
          <p:cNvSpPr txBox="1"/>
          <p:nvPr/>
        </p:nvSpPr>
        <p:spPr>
          <a:xfrm>
            <a:off x="8798560" y="2529840"/>
            <a:ext cx="149352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保险深度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314"/>
                                        </p:tgtEl>
                                        <p:attrNameLst>
                                          <p:attrName>style.visibility</p:attrName>
                                        </p:attrNameLst>
                                      </p:cBhvr>
                                      <p:to>
                                        <p:strVal val="visible"/>
                                      </p:to>
                                    </p:set>
                                    <p:animEffect transition="in" filter="diamond(in)">
                                      <p:cBhvr>
                                        <p:cTn id="13" dur="2000"/>
                                        <p:tgtEl>
                                          <p:spTgt spid="314"/>
                                        </p:tgtEl>
                                      </p:cBhvr>
                                    </p:animEffect>
                                  </p:childTnLst>
                                </p:cTn>
                              </p:par>
                              <p:par>
                                <p:cTn id="14" presetID="8" presetClass="entr" presetSubtype="16" fill="hold" grpId="0" nodeType="withEffect" nodePh="1">
                                  <p:stCondLst>
                                    <p:cond delay="0"/>
                                  </p:stCondLst>
                                  <p:endCondLst>
                                    <p:cond evt="begin" delay="0">
                                      <p:tn val="14"/>
                                    </p:cond>
                                  </p:endCondLst>
                                  <p:childTnLst>
                                    <p:set>
                                      <p:cBhvr>
                                        <p:cTn id="15" dur="1" fill="hold">
                                          <p:stCondLst>
                                            <p:cond delay="0"/>
                                          </p:stCondLst>
                                        </p:cTn>
                                        <p:tgtEl>
                                          <p:spTgt spid="317"/>
                                        </p:tgtEl>
                                        <p:attrNameLst>
                                          <p:attrName>style.visibility</p:attrName>
                                        </p:attrNameLst>
                                      </p:cBhvr>
                                      <p:to>
                                        <p:strVal val="visible"/>
                                      </p:to>
                                    </p:set>
                                    <p:animEffect transition="in" filter="diamond(in)">
                                      <p:cBhvr>
                                        <p:cTn id="16" dur="2000"/>
                                        <p:tgtEl>
                                          <p:spTgt spid="317"/>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318"/>
                                        </p:tgtEl>
                                        <p:attrNameLst>
                                          <p:attrName>style.visibility</p:attrName>
                                        </p:attrNameLst>
                                      </p:cBhvr>
                                      <p:to>
                                        <p:strVal val="visible"/>
                                      </p:to>
                                    </p:set>
                                    <p:animEffect transition="in" filter="diamond(in)">
                                      <p:cBhvr>
                                        <p:cTn id="19" dur="2000"/>
                                        <p:tgtEl>
                                          <p:spTgt spid="318"/>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319"/>
                                        </p:tgtEl>
                                        <p:attrNameLst>
                                          <p:attrName>style.visibility</p:attrName>
                                        </p:attrNameLst>
                                      </p:cBhvr>
                                      <p:to>
                                        <p:strVal val="visible"/>
                                      </p:to>
                                    </p:set>
                                    <p:animEffect transition="in" filter="diamond(in)">
                                      <p:cBhvr>
                                        <p:cTn id="22" dur="2000"/>
                                        <p:tgtEl>
                                          <p:spTgt spid="319"/>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320"/>
                                        </p:tgtEl>
                                        <p:attrNameLst>
                                          <p:attrName>style.visibility</p:attrName>
                                        </p:attrNameLst>
                                      </p:cBhvr>
                                      <p:to>
                                        <p:strVal val="visible"/>
                                      </p:to>
                                    </p:set>
                                    <p:animEffect transition="in" filter="diamond(in)">
                                      <p:cBhvr>
                                        <p:cTn id="25" dur="2000"/>
                                        <p:tgtEl>
                                          <p:spTgt spid="320"/>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321"/>
                                        </p:tgtEl>
                                        <p:attrNameLst>
                                          <p:attrName>style.visibility</p:attrName>
                                        </p:attrNameLst>
                                      </p:cBhvr>
                                      <p:to>
                                        <p:strVal val="visible"/>
                                      </p:to>
                                    </p:set>
                                    <p:animEffect transition="in" filter="diamond(in)">
                                      <p:cBhvr>
                                        <p:cTn id="28" dur="2000"/>
                                        <p:tgtEl>
                                          <p:spTgt spid="321"/>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322"/>
                                        </p:tgtEl>
                                        <p:attrNameLst>
                                          <p:attrName>style.visibility</p:attrName>
                                        </p:attrNameLst>
                                      </p:cBhvr>
                                      <p:to>
                                        <p:strVal val="visible"/>
                                      </p:to>
                                    </p:set>
                                    <p:animEffect transition="in" filter="diamond(in)">
                                      <p:cBhvr>
                                        <p:cTn id="31" dur="2000"/>
                                        <p:tgtEl>
                                          <p:spTgt spid="322"/>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323"/>
                                        </p:tgtEl>
                                        <p:attrNameLst>
                                          <p:attrName>style.visibility</p:attrName>
                                        </p:attrNameLst>
                                      </p:cBhvr>
                                      <p:to>
                                        <p:strVal val="visible"/>
                                      </p:to>
                                    </p:set>
                                    <p:animEffect transition="in" filter="diamond(in)">
                                      <p:cBhvr>
                                        <p:cTn id="34" dur="2000"/>
                                        <p:tgtEl>
                                          <p:spTgt spid="323"/>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324"/>
                                        </p:tgtEl>
                                        <p:attrNameLst>
                                          <p:attrName>style.visibility</p:attrName>
                                        </p:attrNameLst>
                                      </p:cBhvr>
                                      <p:to>
                                        <p:strVal val="visible"/>
                                      </p:to>
                                    </p:set>
                                    <p:animEffect transition="in" filter="diamond(in)">
                                      <p:cBhvr>
                                        <p:cTn id="37" dur="2000"/>
                                        <p:tgtEl>
                                          <p:spTgt spid="324"/>
                                        </p:tgtEl>
                                      </p:cBhvr>
                                    </p:animEffect>
                                  </p:childTnLst>
                                </p:cTn>
                              </p:par>
                              <p:par>
                                <p:cTn id="38" presetID="8" presetClass="entr" presetSubtype="16" fill="hold" grpId="0" nodeType="withEffect">
                                  <p:stCondLst>
                                    <p:cond delay="0"/>
                                  </p:stCondLst>
                                  <p:childTnLst>
                                    <p:set>
                                      <p:cBhvr>
                                        <p:cTn id="39" dur="1" fill="hold">
                                          <p:stCondLst>
                                            <p:cond delay="0"/>
                                          </p:stCondLst>
                                        </p:cTn>
                                        <p:tgtEl>
                                          <p:spTgt spid="325"/>
                                        </p:tgtEl>
                                        <p:attrNameLst>
                                          <p:attrName>style.visibility</p:attrName>
                                        </p:attrNameLst>
                                      </p:cBhvr>
                                      <p:to>
                                        <p:strVal val="visible"/>
                                      </p:to>
                                    </p:set>
                                    <p:animEffect transition="in" filter="diamond(in)">
                                      <p:cBhvr>
                                        <p:cTn id="40" dur="2000"/>
                                        <p:tgtEl>
                                          <p:spTgt spid="325"/>
                                        </p:tgtEl>
                                      </p:cBhvr>
                                    </p:animEffect>
                                  </p:childTnLst>
                                </p:cTn>
                              </p:par>
                              <p:par>
                                <p:cTn id="41" presetID="8" presetClass="entr" presetSubtype="16" fill="hold" grpId="0" nodeType="withEffect">
                                  <p:stCondLst>
                                    <p:cond delay="0"/>
                                  </p:stCondLst>
                                  <p:childTnLst>
                                    <p:set>
                                      <p:cBhvr>
                                        <p:cTn id="42" dur="1" fill="hold">
                                          <p:stCondLst>
                                            <p:cond delay="0"/>
                                          </p:stCondLst>
                                        </p:cTn>
                                        <p:tgtEl>
                                          <p:spTgt spid="326"/>
                                        </p:tgtEl>
                                        <p:attrNameLst>
                                          <p:attrName>style.visibility</p:attrName>
                                        </p:attrNameLst>
                                      </p:cBhvr>
                                      <p:to>
                                        <p:strVal val="visible"/>
                                      </p:to>
                                    </p:set>
                                    <p:animEffect transition="in" filter="diamond(in)">
                                      <p:cBhvr>
                                        <p:cTn id="43" dur="2000"/>
                                        <p:tgtEl>
                                          <p:spTgt spid="326"/>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327"/>
                                        </p:tgtEl>
                                        <p:attrNameLst>
                                          <p:attrName>style.visibility</p:attrName>
                                        </p:attrNameLst>
                                      </p:cBhvr>
                                      <p:to>
                                        <p:strVal val="visible"/>
                                      </p:to>
                                    </p:set>
                                    <p:animEffect transition="in" filter="diamond(in)">
                                      <p:cBhvr>
                                        <p:cTn id="46" dur="2000"/>
                                        <p:tgtEl>
                                          <p:spTgt spid="327"/>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328"/>
                                        </p:tgtEl>
                                        <p:attrNameLst>
                                          <p:attrName>style.visibility</p:attrName>
                                        </p:attrNameLst>
                                      </p:cBhvr>
                                      <p:to>
                                        <p:strVal val="visible"/>
                                      </p:to>
                                    </p:set>
                                    <p:animEffect transition="in" filter="diamond(in)">
                                      <p:cBhvr>
                                        <p:cTn id="49" dur="2000"/>
                                        <p:tgtEl>
                                          <p:spTgt spid="328"/>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329"/>
                                        </p:tgtEl>
                                        <p:attrNameLst>
                                          <p:attrName>style.visibility</p:attrName>
                                        </p:attrNameLst>
                                      </p:cBhvr>
                                      <p:to>
                                        <p:strVal val="visible"/>
                                      </p:to>
                                    </p:set>
                                    <p:animEffect transition="in" filter="diamond(in)">
                                      <p:cBhvr>
                                        <p:cTn id="52" dur="2000"/>
                                        <p:tgtEl>
                                          <p:spTgt spid="329"/>
                                        </p:tgtEl>
                                      </p:cBhvr>
                                    </p:animEffect>
                                  </p:childTnLst>
                                </p:cTn>
                              </p:par>
                              <p:par>
                                <p:cTn id="53" presetID="8" presetClass="entr" presetSubtype="16" fill="hold" grpId="0" nodeType="withEffect">
                                  <p:stCondLst>
                                    <p:cond delay="0"/>
                                  </p:stCondLst>
                                  <p:childTnLst>
                                    <p:set>
                                      <p:cBhvr>
                                        <p:cTn id="54" dur="1" fill="hold">
                                          <p:stCondLst>
                                            <p:cond delay="0"/>
                                          </p:stCondLst>
                                        </p:cTn>
                                        <p:tgtEl>
                                          <p:spTgt spid="330"/>
                                        </p:tgtEl>
                                        <p:attrNameLst>
                                          <p:attrName>style.visibility</p:attrName>
                                        </p:attrNameLst>
                                      </p:cBhvr>
                                      <p:to>
                                        <p:strVal val="visible"/>
                                      </p:to>
                                    </p:set>
                                    <p:animEffect transition="in" filter="diamond(in)">
                                      <p:cBhvr>
                                        <p:cTn id="55" dur="2000"/>
                                        <p:tgtEl>
                                          <p:spTgt spid="330"/>
                                        </p:tgtEl>
                                      </p:cBhvr>
                                    </p:animEffect>
                                  </p:childTnLst>
                                </p:cTn>
                              </p:par>
                              <p:par>
                                <p:cTn id="56" presetID="8" presetClass="entr" presetSubtype="16" fill="hold" grpId="0" nodeType="withEffect">
                                  <p:stCondLst>
                                    <p:cond delay="0"/>
                                  </p:stCondLst>
                                  <p:childTnLst>
                                    <p:set>
                                      <p:cBhvr>
                                        <p:cTn id="57" dur="1" fill="hold">
                                          <p:stCondLst>
                                            <p:cond delay="0"/>
                                          </p:stCondLst>
                                        </p:cTn>
                                        <p:tgtEl>
                                          <p:spTgt spid="331"/>
                                        </p:tgtEl>
                                        <p:attrNameLst>
                                          <p:attrName>style.visibility</p:attrName>
                                        </p:attrNameLst>
                                      </p:cBhvr>
                                      <p:to>
                                        <p:strVal val="visible"/>
                                      </p:to>
                                    </p:set>
                                    <p:animEffect transition="in" filter="diamond(in)">
                                      <p:cBhvr>
                                        <p:cTn id="58" dur="2000"/>
                                        <p:tgtEl>
                                          <p:spTgt spid="331"/>
                                        </p:tgtEl>
                                      </p:cBhvr>
                                    </p:animEffect>
                                  </p:childTnLst>
                                </p:cTn>
                              </p:par>
                              <p:par>
                                <p:cTn id="59" presetID="8" presetClass="entr" presetSubtype="16" fill="hold" grpId="0" nodeType="withEffect">
                                  <p:stCondLst>
                                    <p:cond delay="0"/>
                                  </p:stCondLst>
                                  <p:childTnLst>
                                    <p:set>
                                      <p:cBhvr>
                                        <p:cTn id="60" dur="1" fill="hold">
                                          <p:stCondLst>
                                            <p:cond delay="0"/>
                                          </p:stCondLst>
                                        </p:cTn>
                                        <p:tgtEl>
                                          <p:spTgt spid="332"/>
                                        </p:tgtEl>
                                        <p:attrNameLst>
                                          <p:attrName>style.visibility</p:attrName>
                                        </p:attrNameLst>
                                      </p:cBhvr>
                                      <p:to>
                                        <p:strVal val="visible"/>
                                      </p:to>
                                    </p:set>
                                    <p:animEffect transition="in" filter="diamond(in)">
                                      <p:cBhvr>
                                        <p:cTn id="61" dur="2000"/>
                                        <p:tgtEl>
                                          <p:spTgt spid="332"/>
                                        </p:tgtEl>
                                      </p:cBhvr>
                                    </p:animEffect>
                                  </p:childTnLst>
                                </p:cTn>
                              </p:par>
                              <p:par>
                                <p:cTn id="62" presetID="8" presetClass="entr" presetSubtype="16" fill="hold" grpId="0" nodeType="withEffect">
                                  <p:stCondLst>
                                    <p:cond delay="0"/>
                                  </p:stCondLst>
                                  <p:childTnLst>
                                    <p:set>
                                      <p:cBhvr>
                                        <p:cTn id="63" dur="1" fill="hold">
                                          <p:stCondLst>
                                            <p:cond delay="0"/>
                                          </p:stCondLst>
                                        </p:cTn>
                                        <p:tgtEl>
                                          <p:spTgt spid="333"/>
                                        </p:tgtEl>
                                        <p:attrNameLst>
                                          <p:attrName>style.visibility</p:attrName>
                                        </p:attrNameLst>
                                      </p:cBhvr>
                                      <p:to>
                                        <p:strVal val="visible"/>
                                      </p:to>
                                    </p:set>
                                    <p:animEffect transition="in" filter="diamond(in)">
                                      <p:cBhvr>
                                        <p:cTn id="64" dur="2000"/>
                                        <p:tgtEl>
                                          <p:spTgt spid="333"/>
                                        </p:tgtEl>
                                      </p:cBhvr>
                                    </p:animEffect>
                                  </p:childTnLst>
                                </p:cTn>
                              </p:par>
                              <p:par>
                                <p:cTn id="65" presetID="8" presetClass="entr" presetSubtype="16" fill="hold" grpId="0" nodeType="withEffect">
                                  <p:stCondLst>
                                    <p:cond delay="0"/>
                                  </p:stCondLst>
                                  <p:childTnLst>
                                    <p:set>
                                      <p:cBhvr>
                                        <p:cTn id="66" dur="1" fill="hold">
                                          <p:stCondLst>
                                            <p:cond delay="0"/>
                                          </p:stCondLst>
                                        </p:cTn>
                                        <p:tgtEl>
                                          <p:spTgt spid="334"/>
                                        </p:tgtEl>
                                        <p:attrNameLst>
                                          <p:attrName>style.visibility</p:attrName>
                                        </p:attrNameLst>
                                      </p:cBhvr>
                                      <p:to>
                                        <p:strVal val="visible"/>
                                      </p:to>
                                    </p:set>
                                    <p:animEffect transition="in" filter="diamond(in)">
                                      <p:cBhvr>
                                        <p:cTn id="67" dur="2000"/>
                                        <p:tgtEl>
                                          <p:spTgt spid="334"/>
                                        </p:tgtEl>
                                      </p:cBhvr>
                                    </p:animEffect>
                                  </p:childTnLst>
                                </p:cTn>
                              </p:par>
                              <p:par>
                                <p:cTn id="68" presetID="8" presetClass="entr" presetSubtype="16" fill="hold" grpId="0" nodeType="withEffect">
                                  <p:stCondLst>
                                    <p:cond delay="0"/>
                                  </p:stCondLst>
                                  <p:childTnLst>
                                    <p:set>
                                      <p:cBhvr>
                                        <p:cTn id="69" dur="1" fill="hold">
                                          <p:stCondLst>
                                            <p:cond delay="0"/>
                                          </p:stCondLst>
                                        </p:cTn>
                                        <p:tgtEl>
                                          <p:spTgt spid="335"/>
                                        </p:tgtEl>
                                        <p:attrNameLst>
                                          <p:attrName>style.visibility</p:attrName>
                                        </p:attrNameLst>
                                      </p:cBhvr>
                                      <p:to>
                                        <p:strVal val="visible"/>
                                      </p:to>
                                    </p:set>
                                    <p:animEffect transition="in" filter="diamond(in)">
                                      <p:cBhvr>
                                        <p:cTn id="70" dur="2000"/>
                                        <p:tgtEl>
                                          <p:spTgt spid="335"/>
                                        </p:tgtEl>
                                      </p:cBhvr>
                                    </p:animEffect>
                                  </p:childTnLst>
                                </p:cTn>
                              </p:par>
                              <p:par>
                                <p:cTn id="71" presetID="8" presetClass="entr" presetSubtype="16" fill="hold" grpId="0" nodeType="withEffect">
                                  <p:stCondLst>
                                    <p:cond delay="0"/>
                                  </p:stCondLst>
                                  <p:childTnLst>
                                    <p:set>
                                      <p:cBhvr>
                                        <p:cTn id="72" dur="1" fill="hold">
                                          <p:stCondLst>
                                            <p:cond delay="0"/>
                                          </p:stCondLst>
                                        </p:cTn>
                                        <p:tgtEl>
                                          <p:spTgt spid="336"/>
                                        </p:tgtEl>
                                        <p:attrNameLst>
                                          <p:attrName>style.visibility</p:attrName>
                                        </p:attrNameLst>
                                      </p:cBhvr>
                                      <p:to>
                                        <p:strVal val="visible"/>
                                      </p:to>
                                    </p:set>
                                    <p:animEffect transition="in" filter="diamond(in)">
                                      <p:cBhvr>
                                        <p:cTn id="73" dur="2000"/>
                                        <p:tgtEl>
                                          <p:spTgt spid="336"/>
                                        </p:tgtEl>
                                      </p:cBhvr>
                                    </p:animEffect>
                                  </p:childTnLst>
                                </p:cTn>
                              </p:par>
                              <p:par>
                                <p:cTn id="74" presetID="8" presetClass="entr" presetSubtype="16" fill="hold" grpId="0" nodeType="withEffect">
                                  <p:stCondLst>
                                    <p:cond delay="0"/>
                                  </p:stCondLst>
                                  <p:childTnLst>
                                    <p:set>
                                      <p:cBhvr>
                                        <p:cTn id="75" dur="1" fill="hold">
                                          <p:stCondLst>
                                            <p:cond delay="0"/>
                                          </p:stCondLst>
                                        </p:cTn>
                                        <p:tgtEl>
                                          <p:spTgt spid="337"/>
                                        </p:tgtEl>
                                        <p:attrNameLst>
                                          <p:attrName>style.visibility</p:attrName>
                                        </p:attrNameLst>
                                      </p:cBhvr>
                                      <p:to>
                                        <p:strVal val="visible"/>
                                      </p:to>
                                    </p:set>
                                    <p:animEffect transition="in" filter="diamond(in)">
                                      <p:cBhvr>
                                        <p:cTn id="76" dur="2000"/>
                                        <p:tgtEl>
                                          <p:spTgt spid="337"/>
                                        </p:tgtEl>
                                      </p:cBhvr>
                                    </p:animEffect>
                                  </p:childTnLst>
                                </p:cTn>
                              </p:par>
                              <p:par>
                                <p:cTn id="77" presetID="8" presetClass="entr" presetSubtype="16" fill="hold" grpId="0" nodeType="withEffect">
                                  <p:stCondLst>
                                    <p:cond delay="0"/>
                                  </p:stCondLst>
                                  <p:childTnLst>
                                    <p:set>
                                      <p:cBhvr>
                                        <p:cTn id="78" dur="1" fill="hold">
                                          <p:stCondLst>
                                            <p:cond delay="0"/>
                                          </p:stCondLst>
                                        </p:cTn>
                                        <p:tgtEl>
                                          <p:spTgt spid="338"/>
                                        </p:tgtEl>
                                        <p:attrNameLst>
                                          <p:attrName>style.visibility</p:attrName>
                                        </p:attrNameLst>
                                      </p:cBhvr>
                                      <p:to>
                                        <p:strVal val="visible"/>
                                      </p:to>
                                    </p:set>
                                    <p:animEffect transition="in" filter="diamond(in)">
                                      <p:cBhvr>
                                        <p:cTn id="79" dur="2000"/>
                                        <p:tgtEl>
                                          <p:spTgt spid="338"/>
                                        </p:tgtEl>
                                      </p:cBhvr>
                                    </p:animEffect>
                                  </p:childTnLst>
                                </p:cTn>
                              </p:par>
                              <p:par>
                                <p:cTn id="80" presetID="8" presetClass="entr" presetSubtype="16" fill="hold" grpId="0" nodeType="withEffect">
                                  <p:stCondLst>
                                    <p:cond delay="0"/>
                                  </p:stCondLst>
                                  <p:childTnLst>
                                    <p:set>
                                      <p:cBhvr>
                                        <p:cTn id="81" dur="1" fill="hold">
                                          <p:stCondLst>
                                            <p:cond delay="0"/>
                                          </p:stCondLst>
                                        </p:cTn>
                                        <p:tgtEl>
                                          <p:spTgt spid="339"/>
                                        </p:tgtEl>
                                        <p:attrNameLst>
                                          <p:attrName>style.visibility</p:attrName>
                                        </p:attrNameLst>
                                      </p:cBhvr>
                                      <p:to>
                                        <p:strVal val="visible"/>
                                      </p:to>
                                    </p:set>
                                    <p:animEffect transition="in" filter="diamond(in)">
                                      <p:cBhvr>
                                        <p:cTn id="82" dur="2000"/>
                                        <p:tgtEl>
                                          <p:spTgt spid="339"/>
                                        </p:tgtEl>
                                      </p:cBhvr>
                                    </p:animEffect>
                                  </p:childTnLst>
                                </p:cTn>
                              </p:par>
                              <p:par>
                                <p:cTn id="83" presetID="8" presetClass="entr" presetSubtype="16" fill="hold" grpId="0" nodeType="withEffect">
                                  <p:stCondLst>
                                    <p:cond delay="0"/>
                                  </p:stCondLst>
                                  <p:childTnLst>
                                    <p:set>
                                      <p:cBhvr>
                                        <p:cTn id="84" dur="1" fill="hold">
                                          <p:stCondLst>
                                            <p:cond delay="0"/>
                                          </p:stCondLst>
                                        </p:cTn>
                                        <p:tgtEl>
                                          <p:spTgt spid="340"/>
                                        </p:tgtEl>
                                        <p:attrNameLst>
                                          <p:attrName>style.visibility</p:attrName>
                                        </p:attrNameLst>
                                      </p:cBhvr>
                                      <p:to>
                                        <p:strVal val="visible"/>
                                      </p:to>
                                    </p:set>
                                    <p:animEffect transition="in" filter="diamond(in)">
                                      <p:cBhvr>
                                        <p:cTn id="85" dur="2000"/>
                                        <p:tgtEl>
                                          <p:spTgt spid="340"/>
                                        </p:tgtEl>
                                      </p:cBhvr>
                                    </p:animEffect>
                                  </p:childTnLst>
                                </p:cTn>
                              </p:par>
                              <p:par>
                                <p:cTn id="86" presetID="8" presetClass="entr" presetSubtype="16" fill="hold" grpId="0" nodeType="withEffect">
                                  <p:stCondLst>
                                    <p:cond delay="0"/>
                                  </p:stCondLst>
                                  <p:childTnLst>
                                    <p:set>
                                      <p:cBhvr>
                                        <p:cTn id="87" dur="1" fill="hold">
                                          <p:stCondLst>
                                            <p:cond delay="0"/>
                                          </p:stCondLst>
                                        </p:cTn>
                                        <p:tgtEl>
                                          <p:spTgt spid="341"/>
                                        </p:tgtEl>
                                        <p:attrNameLst>
                                          <p:attrName>style.visibility</p:attrName>
                                        </p:attrNameLst>
                                      </p:cBhvr>
                                      <p:to>
                                        <p:strVal val="visible"/>
                                      </p:to>
                                    </p:set>
                                    <p:animEffect transition="in" filter="diamond(in)">
                                      <p:cBhvr>
                                        <p:cTn id="88" dur="2000"/>
                                        <p:tgtEl>
                                          <p:spTgt spid="341"/>
                                        </p:tgtEl>
                                      </p:cBhvr>
                                    </p:animEffect>
                                  </p:childTnLst>
                                </p:cTn>
                              </p:par>
                              <p:par>
                                <p:cTn id="89" presetID="8" presetClass="entr" presetSubtype="16" fill="hold" grpId="0" nodeType="withEffect">
                                  <p:stCondLst>
                                    <p:cond delay="0"/>
                                  </p:stCondLst>
                                  <p:childTnLst>
                                    <p:set>
                                      <p:cBhvr>
                                        <p:cTn id="90" dur="1" fill="hold">
                                          <p:stCondLst>
                                            <p:cond delay="0"/>
                                          </p:stCondLst>
                                        </p:cTn>
                                        <p:tgtEl>
                                          <p:spTgt spid="342"/>
                                        </p:tgtEl>
                                        <p:attrNameLst>
                                          <p:attrName>style.visibility</p:attrName>
                                        </p:attrNameLst>
                                      </p:cBhvr>
                                      <p:to>
                                        <p:strVal val="visible"/>
                                      </p:to>
                                    </p:set>
                                    <p:animEffect transition="in" filter="diamond(in)">
                                      <p:cBhvr>
                                        <p:cTn id="91" dur="2000"/>
                                        <p:tgtEl>
                                          <p:spTgt spid="342"/>
                                        </p:tgtEl>
                                      </p:cBhvr>
                                    </p:animEffect>
                                  </p:childTnLst>
                                </p:cTn>
                              </p:par>
                              <p:par>
                                <p:cTn id="92" presetID="8" presetClass="entr" presetSubtype="16" fill="hold" grpId="0" nodeType="withEffect">
                                  <p:stCondLst>
                                    <p:cond delay="0"/>
                                  </p:stCondLst>
                                  <p:childTnLst>
                                    <p:set>
                                      <p:cBhvr>
                                        <p:cTn id="93" dur="1" fill="hold">
                                          <p:stCondLst>
                                            <p:cond delay="0"/>
                                          </p:stCondLst>
                                        </p:cTn>
                                        <p:tgtEl>
                                          <p:spTgt spid="343"/>
                                        </p:tgtEl>
                                        <p:attrNameLst>
                                          <p:attrName>style.visibility</p:attrName>
                                        </p:attrNameLst>
                                      </p:cBhvr>
                                      <p:to>
                                        <p:strVal val="visible"/>
                                      </p:to>
                                    </p:set>
                                    <p:animEffect transition="in" filter="diamond(in)">
                                      <p:cBhvr>
                                        <p:cTn id="94" dur="2000"/>
                                        <p:tgtEl>
                                          <p:spTgt spid="343"/>
                                        </p:tgtEl>
                                      </p:cBhvr>
                                    </p:animEffect>
                                  </p:childTnLst>
                                </p:cTn>
                              </p:par>
                              <p:par>
                                <p:cTn id="95" presetID="8" presetClass="entr" presetSubtype="16" fill="hold" grpId="0" nodeType="withEffect">
                                  <p:stCondLst>
                                    <p:cond delay="0"/>
                                  </p:stCondLst>
                                  <p:childTnLst>
                                    <p:set>
                                      <p:cBhvr>
                                        <p:cTn id="96" dur="1" fill="hold">
                                          <p:stCondLst>
                                            <p:cond delay="0"/>
                                          </p:stCondLst>
                                        </p:cTn>
                                        <p:tgtEl>
                                          <p:spTgt spid="344"/>
                                        </p:tgtEl>
                                        <p:attrNameLst>
                                          <p:attrName>style.visibility</p:attrName>
                                        </p:attrNameLst>
                                      </p:cBhvr>
                                      <p:to>
                                        <p:strVal val="visible"/>
                                      </p:to>
                                    </p:set>
                                    <p:animEffect transition="in" filter="diamond(in)">
                                      <p:cBhvr>
                                        <p:cTn id="97" dur="2000"/>
                                        <p:tgtEl>
                                          <p:spTgt spid="344"/>
                                        </p:tgtEl>
                                      </p:cBhvr>
                                    </p:animEffect>
                                  </p:childTnLst>
                                </p:cTn>
                              </p:par>
                              <p:par>
                                <p:cTn id="98" presetID="8" presetClass="entr" presetSubtype="16" fill="hold" grpId="0" nodeType="withEffect">
                                  <p:stCondLst>
                                    <p:cond delay="0"/>
                                  </p:stCondLst>
                                  <p:childTnLst>
                                    <p:set>
                                      <p:cBhvr>
                                        <p:cTn id="99" dur="1" fill="hold">
                                          <p:stCondLst>
                                            <p:cond delay="0"/>
                                          </p:stCondLst>
                                        </p:cTn>
                                        <p:tgtEl>
                                          <p:spTgt spid="345"/>
                                        </p:tgtEl>
                                        <p:attrNameLst>
                                          <p:attrName>style.visibility</p:attrName>
                                        </p:attrNameLst>
                                      </p:cBhvr>
                                      <p:to>
                                        <p:strVal val="visible"/>
                                      </p:to>
                                    </p:set>
                                    <p:animEffect transition="in" filter="diamond(in)">
                                      <p:cBhvr>
                                        <p:cTn id="100" dur="2000"/>
                                        <p:tgtEl>
                                          <p:spTgt spid="345"/>
                                        </p:tgtEl>
                                      </p:cBhvr>
                                    </p:animEffect>
                                  </p:childTnLst>
                                </p:cTn>
                              </p:par>
                              <p:par>
                                <p:cTn id="101" presetID="8" presetClass="entr" presetSubtype="16" fill="hold" grpId="0" nodeType="withEffect">
                                  <p:stCondLst>
                                    <p:cond delay="0"/>
                                  </p:stCondLst>
                                  <p:childTnLst>
                                    <p:set>
                                      <p:cBhvr>
                                        <p:cTn id="102" dur="1" fill="hold">
                                          <p:stCondLst>
                                            <p:cond delay="0"/>
                                          </p:stCondLst>
                                        </p:cTn>
                                        <p:tgtEl>
                                          <p:spTgt spid="346"/>
                                        </p:tgtEl>
                                        <p:attrNameLst>
                                          <p:attrName>style.visibility</p:attrName>
                                        </p:attrNameLst>
                                      </p:cBhvr>
                                      <p:to>
                                        <p:strVal val="visible"/>
                                      </p:to>
                                    </p:set>
                                    <p:animEffect transition="in" filter="diamond(in)">
                                      <p:cBhvr>
                                        <p:cTn id="103" dur="2000"/>
                                        <p:tgtEl>
                                          <p:spTgt spid="346"/>
                                        </p:tgtEl>
                                      </p:cBhvr>
                                    </p:animEffect>
                                  </p:childTnLst>
                                </p:cTn>
                              </p:par>
                              <p:par>
                                <p:cTn id="104" presetID="8" presetClass="entr" presetSubtype="16" fill="hold" grpId="0" nodeType="withEffect">
                                  <p:stCondLst>
                                    <p:cond delay="0"/>
                                  </p:stCondLst>
                                  <p:childTnLst>
                                    <p:set>
                                      <p:cBhvr>
                                        <p:cTn id="105" dur="1" fill="hold">
                                          <p:stCondLst>
                                            <p:cond delay="0"/>
                                          </p:stCondLst>
                                        </p:cTn>
                                        <p:tgtEl>
                                          <p:spTgt spid="347"/>
                                        </p:tgtEl>
                                        <p:attrNameLst>
                                          <p:attrName>style.visibility</p:attrName>
                                        </p:attrNameLst>
                                      </p:cBhvr>
                                      <p:to>
                                        <p:strVal val="visible"/>
                                      </p:to>
                                    </p:set>
                                    <p:animEffect transition="in" filter="diamond(in)">
                                      <p:cBhvr>
                                        <p:cTn id="106" dur="2000"/>
                                        <p:tgtEl>
                                          <p:spTgt spid="347"/>
                                        </p:tgtEl>
                                      </p:cBhvr>
                                    </p:animEffect>
                                  </p:childTnLst>
                                </p:cTn>
                              </p:par>
                              <p:par>
                                <p:cTn id="107" presetID="8" presetClass="entr" presetSubtype="16" fill="hold" grpId="0" nodeType="withEffect">
                                  <p:stCondLst>
                                    <p:cond delay="0"/>
                                  </p:stCondLst>
                                  <p:childTnLst>
                                    <p:set>
                                      <p:cBhvr>
                                        <p:cTn id="108" dur="1" fill="hold">
                                          <p:stCondLst>
                                            <p:cond delay="0"/>
                                          </p:stCondLst>
                                        </p:cTn>
                                        <p:tgtEl>
                                          <p:spTgt spid="348"/>
                                        </p:tgtEl>
                                        <p:attrNameLst>
                                          <p:attrName>style.visibility</p:attrName>
                                        </p:attrNameLst>
                                      </p:cBhvr>
                                      <p:to>
                                        <p:strVal val="visible"/>
                                      </p:to>
                                    </p:set>
                                    <p:animEffect transition="in" filter="diamond(in)">
                                      <p:cBhvr>
                                        <p:cTn id="109" dur="2000"/>
                                        <p:tgtEl>
                                          <p:spTgt spid="348"/>
                                        </p:tgtEl>
                                      </p:cBhvr>
                                    </p:animEffect>
                                  </p:childTnLst>
                                </p:cTn>
                              </p:par>
                              <p:par>
                                <p:cTn id="110" presetID="8" presetClass="entr" presetSubtype="16" fill="hold" grpId="0" nodeType="withEffect">
                                  <p:stCondLst>
                                    <p:cond delay="0"/>
                                  </p:stCondLst>
                                  <p:childTnLst>
                                    <p:set>
                                      <p:cBhvr>
                                        <p:cTn id="111" dur="1" fill="hold">
                                          <p:stCondLst>
                                            <p:cond delay="0"/>
                                          </p:stCondLst>
                                        </p:cTn>
                                        <p:tgtEl>
                                          <p:spTgt spid="349"/>
                                        </p:tgtEl>
                                        <p:attrNameLst>
                                          <p:attrName>style.visibility</p:attrName>
                                        </p:attrNameLst>
                                      </p:cBhvr>
                                      <p:to>
                                        <p:strVal val="visible"/>
                                      </p:to>
                                    </p:set>
                                    <p:animEffect transition="in" filter="diamond(in)">
                                      <p:cBhvr>
                                        <p:cTn id="112" dur="2000"/>
                                        <p:tgtEl>
                                          <p:spTgt spid="349"/>
                                        </p:tgtEl>
                                      </p:cBhvr>
                                    </p:animEffect>
                                  </p:childTnLst>
                                </p:cTn>
                              </p:par>
                              <p:par>
                                <p:cTn id="113" presetID="8" presetClass="entr" presetSubtype="16" fill="hold" grpId="0" nodeType="withEffect">
                                  <p:stCondLst>
                                    <p:cond delay="0"/>
                                  </p:stCondLst>
                                  <p:childTnLst>
                                    <p:set>
                                      <p:cBhvr>
                                        <p:cTn id="114" dur="1" fill="hold">
                                          <p:stCondLst>
                                            <p:cond delay="0"/>
                                          </p:stCondLst>
                                        </p:cTn>
                                        <p:tgtEl>
                                          <p:spTgt spid="350"/>
                                        </p:tgtEl>
                                        <p:attrNameLst>
                                          <p:attrName>style.visibility</p:attrName>
                                        </p:attrNameLst>
                                      </p:cBhvr>
                                      <p:to>
                                        <p:strVal val="visible"/>
                                      </p:to>
                                    </p:set>
                                    <p:animEffect transition="in" filter="diamond(in)">
                                      <p:cBhvr>
                                        <p:cTn id="115" dur="2000"/>
                                        <p:tgtEl>
                                          <p:spTgt spid="350"/>
                                        </p:tgtEl>
                                      </p:cBhvr>
                                    </p:animEffect>
                                  </p:childTnLst>
                                </p:cTn>
                              </p:par>
                              <p:par>
                                <p:cTn id="116" presetID="8" presetClass="entr" presetSubtype="16" fill="hold" grpId="0" nodeType="withEffect">
                                  <p:stCondLst>
                                    <p:cond delay="0"/>
                                  </p:stCondLst>
                                  <p:childTnLst>
                                    <p:set>
                                      <p:cBhvr>
                                        <p:cTn id="117" dur="1" fill="hold">
                                          <p:stCondLst>
                                            <p:cond delay="0"/>
                                          </p:stCondLst>
                                        </p:cTn>
                                        <p:tgtEl>
                                          <p:spTgt spid="351"/>
                                        </p:tgtEl>
                                        <p:attrNameLst>
                                          <p:attrName>style.visibility</p:attrName>
                                        </p:attrNameLst>
                                      </p:cBhvr>
                                      <p:to>
                                        <p:strVal val="visible"/>
                                      </p:to>
                                    </p:set>
                                    <p:animEffect transition="in" filter="diamond(in)">
                                      <p:cBhvr>
                                        <p:cTn id="118" dur="2000"/>
                                        <p:tgtEl>
                                          <p:spTgt spid="351"/>
                                        </p:tgtEl>
                                      </p:cBhvr>
                                    </p:animEffect>
                                  </p:childTnLst>
                                </p:cTn>
                              </p:par>
                              <p:par>
                                <p:cTn id="119" presetID="8" presetClass="entr" presetSubtype="16" fill="hold" grpId="0" nodeType="withEffect">
                                  <p:stCondLst>
                                    <p:cond delay="0"/>
                                  </p:stCondLst>
                                  <p:childTnLst>
                                    <p:set>
                                      <p:cBhvr>
                                        <p:cTn id="120" dur="1" fill="hold">
                                          <p:stCondLst>
                                            <p:cond delay="0"/>
                                          </p:stCondLst>
                                        </p:cTn>
                                        <p:tgtEl>
                                          <p:spTgt spid="352"/>
                                        </p:tgtEl>
                                        <p:attrNameLst>
                                          <p:attrName>style.visibility</p:attrName>
                                        </p:attrNameLst>
                                      </p:cBhvr>
                                      <p:to>
                                        <p:strVal val="visible"/>
                                      </p:to>
                                    </p:set>
                                    <p:animEffect transition="in" filter="diamond(in)">
                                      <p:cBhvr>
                                        <p:cTn id="121" dur="2000"/>
                                        <p:tgtEl>
                                          <p:spTgt spid="352"/>
                                        </p:tgtEl>
                                      </p:cBhvr>
                                    </p:animEffect>
                                  </p:childTnLst>
                                </p:cTn>
                              </p:par>
                              <p:par>
                                <p:cTn id="122" presetID="8" presetClass="entr" presetSubtype="16" fill="hold" grpId="0" nodeType="withEffect">
                                  <p:stCondLst>
                                    <p:cond delay="0"/>
                                  </p:stCondLst>
                                  <p:childTnLst>
                                    <p:set>
                                      <p:cBhvr>
                                        <p:cTn id="123" dur="1" fill="hold">
                                          <p:stCondLst>
                                            <p:cond delay="0"/>
                                          </p:stCondLst>
                                        </p:cTn>
                                        <p:tgtEl>
                                          <p:spTgt spid="353"/>
                                        </p:tgtEl>
                                        <p:attrNameLst>
                                          <p:attrName>style.visibility</p:attrName>
                                        </p:attrNameLst>
                                      </p:cBhvr>
                                      <p:to>
                                        <p:strVal val="visible"/>
                                      </p:to>
                                    </p:set>
                                    <p:animEffect transition="in" filter="diamond(in)">
                                      <p:cBhvr>
                                        <p:cTn id="124" dur="2000"/>
                                        <p:tgtEl>
                                          <p:spTgt spid="353"/>
                                        </p:tgtEl>
                                      </p:cBhvr>
                                    </p:animEffect>
                                  </p:childTnLst>
                                </p:cTn>
                              </p:par>
                              <p:par>
                                <p:cTn id="125" presetID="8" presetClass="entr" presetSubtype="16" fill="hold" grpId="0" nodeType="with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diamond(in)">
                                      <p:cBhvr>
                                        <p:cTn id="127" dur="2000"/>
                                        <p:tgtEl>
                                          <p:spTgt spid="55"/>
                                        </p:tgtEl>
                                      </p:cBhvr>
                                    </p:animEffect>
                                  </p:childTnLst>
                                </p:cTn>
                              </p:par>
                              <p:par>
                                <p:cTn id="128" presetID="8" presetClass="entr" presetSubtype="16" fill="hold" grpId="0" nodeType="with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diamond(in)">
                                      <p:cBhvr>
                                        <p:cTn id="130" dur="2000"/>
                                        <p:tgtEl>
                                          <p:spTgt spid="56"/>
                                        </p:tgtEl>
                                      </p:cBhvr>
                                    </p:animEffect>
                                  </p:childTnLst>
                                </p:cTn>
                              </p:par>
                              <p:par>
                                <p:cTn id="131" presetID="8" presetClass="entr" presetSubtype="16" fill="hold" grpId="0" nodeType="withEffect">
                                  <p:stCondLst>
                                    <p:cond delay="0"/>
                                  </p:stCondLst>
                                  <p:childTnLst>
                                    <p:set>
                                      <p:cBhvr>
                                        <p:cTn id="132" dur="1" fill="hold">
                                          <p:stCondLst>
                                            <p:cond delay="0"/>
                                          </p:stCondLst>
                                        </p:cTn>
                                        <p:tgtEl>
                                          <p:spTgt spid="57"/>
                                        </p:tgtEl>
                                        <p:attrNameLst>
                                          <p:attrName>style.visibility</p:attrName>
                                        </p:attrNameLst>
                                      </p:cBhvr>
                                      <p:to>
                                        <p:strVal val="visible"/>
                                      </p:to>
                                    </p:set>
                                    <p:animEffect transition="in" filter="diamond(in)">
                                      <p:cBhvr>
                                        <p:cTn id="133" dur="2000"/>
                                        <p:tgtEl>
                                          <p:spTgt spid="57"/>
                                        </p:tgtEl>
                                      </p:cBhvr>
                                    </p:animEffect>
                                  </p:childTnLst>
                                </p:cTn>
                              </p:par>
                              <p:par>
                                <p:cTn id="134" presetID="8" presetClass="entr" presetSubtype="16" fill="hold" grpId="0" nodeType="withEffect">
                                  <p:stCondLst>
                                    <p:cond delay="0"/>
                                  </p:stCondLst>
                                  <p:childTnLst>
                                    <p:set>
                                      <p:cBhvr>
                                        <p:cTn id="135" dur="1" fill="hold">
                                          <p:stCondLst>
                                            <p:cond delay="0"/>
                                          </p:stCondLst>
                                        </p:cTn>
                                        <p:tgtEl>
                                          <p:spTgt spid="58"/>
                                        </p:tgtEl>
                                        <p:attrNameLst>
                                          <p:attrName>style.visibility</p:attrName>
                                        </p:attrNameLst>
                                      </p:cBhvr>
                                      <p:to>
                                        <p:strVal val="visible"/>
                                      </p:to>
                                    </p:set>
                                    <p:animEffect transition="in" filter="diamond(in)">
                                      <p:cBhvr>
                                        <p:cTn id="136" dur="2000"/>
                                        <p:tgtEl>
                                          <p:spTgt spid="58"/>
                                        </p:tgtEl>
                                      </p:cBhvr>
                                    </p:animEffect>
                                  </p:childTnLst>
                                </p:cTn>
                              </p:par>
                              <p:par>
                                <p:cTn id="137" presetID="8" presetClass="entr" presetSubtype="16" fill="hold" grpId="0" nodeType="withEffect">
                                  <p:stCondLst>
                                    <p:cond delay="0"/>
                                  </p:stCondLst>
                                  <p:childTnLst>
                                    <p:set>
                                      <p:cBhvr>
                                        <p:cTn id="138" dur="1" fill="hold">
                                          <p:stCondLst>
                                            <p:cond delay="0"/>
                                          </p:stCondLst>
                                        </p:cTn>
                                        <p:tgtEl>
                                          <p:spTgt spid="59"/>
                                        </p:tgtEl>
                                        <p:attrNameLst>
                                          <p:attrName>style.visibility</p:attrName>
                                        </p:attrNameLst>
                                      </p:cBhvr>
                                      <p:to>
                                        <p:strVal val="visible"/>
                                      </p:to>
                                    </p:set>
                                    <p:animEffect transition="in" filter="diamond(in)">
                                      <p:cBhvr>
                                        <p:cTn id="139" dur="2000"/>
                                        <p:tgtEl>
                                          <p:spTgt spid="59"/>
                                        </p:tgtEl>
                                      </p:cBhvr>
                                    </p:animEffect>
                                  </p:childTnLst>
                                </p:cTn>
                              </p:par>
                              <p:par>
                                <p:cTn id="140" presetID="8" presetClass="entr" presetSubtype="16" fill="hold" grpId="0" nodeType="withEffect">
                                  <p:stCondLst>
                                    <p:cond delay="0"/>
                                  </p:stCondLst>
                                  <p:childTnLst>
                                    <p:set>
                                      <p:cBhvr>
                                        <p:cTn id="141" dur="1" fill="hold">
                                          <p:stCondLst>
                                            <p:cond delay="0"/>
                                          </p:stCondLst>
                                        </p:cTn>
                                        <p:tgtEl>
                                          <p:spTgt spid="61"/>
                                        </p:tgtEl>
                                        <p:attrNameLst>
                                          <p:attrName>style.visibility</p:attrName>
                                        </p:attrNameLst>
                                      </p:cBhvr>
                                      <p:to>
                                        <p:strVal val="visible"/>
                                      </p:to>
                                    </p:set>
                                    <p:animEffect transition="in" filter="diamond(in)">
                                      <p:cBhvr>
                                        <p:cTn id="142" dur="2000"/>
                                        <p:tgtEl>
                                          <p:spTgt spid="61"/>
                                        </p:tgtEl>
                                      </p:cBhvr>
                                    </p:animEffect>
                                  </p:childTnLst>
                                </p:cTn>
                              </p:par>
                              <p:par>
                                <p:cTn id="143" presetID="8" presetClass="entr" presetSubtype="16" fill="hold" grpId="0" nodeType="withEffect">
                                  <p:stCondLst>
                                    <p:cond delay="0"/>
                                  </p:stCondLst>
                                  <p:childTnLst>
                                    <p:set>
                                      <p:cBhvr>
                                        <p:cTn id="144" dur="1" fill="hold">
                                          <p:stCondLst>
                                            <p:cond delay="0"/>
                                          </p:stCondLst>
                                        </p:cTn>
                                        <p:tgtEl>
                                          <p:spTgt spid="65"/>
                                        </p:tgtEl>
                                        <p:attrNameLst>
                                          <p:attrName>style.visibility</p:attrName>
                                        </p:attrNameLst>
                                      </p:cBhvr>
                                      <p:to>
                                        <p:strVal val="visible"/>
                                      </p:to>
                                    </p:set>
                                    <p:animEffect transition="in" filter="diamond(in)">
                                      <p:cBhvr>
                                        <p:cTn id="145" dur="2000"/>
                                        <p:tgtEl>
                                          <p:spTgt spid="65"/>
                                        </p:tgtEl>
                                      </p:cBhvr>
                                    </p:animEffect>
                                  </p:childTnLst>
                                </p:cTn>
                              </p:par>
                              <p:par>
                                <p:cTn id="146" presetID="8" presetClass="entr" presetSubtype="16" fill="hold" grpId="0" nodeType="withEffect">
                                  <p:stCondLst>
                                    <p:cond delay="0"/>
                                  </p:stCondLst>
                                  <p:childTnLst>
                                    <p:set>
                                      <p:cBhvr>
                                        <p:cTn id="147" dur="1" fill="hold">
                                          <p:stCondLst>
                                            <p:cond delay="0"/>
                                          </p:stCondLst>
                                        </p:cTn>
                                        <p:tgtEl>
                                          <p:spTgt spid="66"/>
                                        </p:tgtEl>
                                        <p:attrNameLst>
                                          <p:attrName>style.visibility</p:attrName>
                                        </p:attrNameLst>
                                      </p:cBhvr>
                                      <p:to>
                                        <p:strVal val="visible"/>
                                      </p:to>
                                    </p:set>
                                    <p:animEffect transition="in" filter="diamond(in)">
                                      <p:cBhvr>
                                        <p:cTn id="148" dur="2000"/>
                                        <p:tgtEl>
                                          <p:spTgt spid="66"/>
                                        </p:tgtEl>
                                      </p:cBhvr>
                                    </p:animEffect>
                                  </p:childTnLst>
                                </p:cTn>
                              </p:par>
                              <p:par>
                                <p:cTn id="149" presetID="8" presetClass="entr" presetSubtype="16" fill="hold" grpId="0" nodeType="withEffect">
                                  <p:stCondLst>
                                    <p:cond delay="0"/>
                                  </p:stCondLst>
                                  <p:childTnLst>
                                    <p:set>
                                      <p:cBhvr>
                                        <p:cTn id="150" dur="1" fill="hold">
                                          <p:stCondLst>
                                            <p:cond delay="0"/>
                                          </p:stCondLst>
                                        </p:cTn>
                                        <p:tgtEl>
                                          <p:spTgt spid="67"/>
                                        </p:tgtEl>
                                        <p:attrNameLst>
                                          <p:attrName>style.visibility</p:attrName>
                                        </p:attrNameLst>
                                      </p:cBhvr>
                                      <p:to>
                                        <p:strVal val="visible"/>
                                      </p:to>
                                    </p:set>
                                    <p:animEffect transition="in" filter="diamond(in)">
                                      <p:cBhvr>
                                        <p:cTn id="151" dur="2000"/>
                                        <p:tgtEl>
                                          <p:spTgt spid="67"/>
                                        </p:tgtEl>
                                      </p:cBhvr>
                                    </p:animEffect>
                                  </p:childTnLst>
                                </p:cTn>
                              </p:par>
                              <p:par>
                                <p:cTn id="152" presetID="8" presetClass="entr" presetSubtype="16" fill="hold" grpId="0" nodeType="withEffect">
                                  <p:stCondLst>
                                    <p:cond delay="0"/>
                                  </p:stCondLst>
                                  <p:childTnLst>
                                    <p:set>
                                      <p:cBhvr>
                                        <p:cTn id="153" dur="1" fill="hold">
                                          <p:stCondLst>
                                            <p:cond delay="0"/>
                                          </p:stCondLst>
                                        </p:cTn>
                                        <p:tgtEl>
                                          <p:spTgt spid="68"/>
                                        </p:tgtEl>
                                        <p:attrNameLst>
                                          <p:attrName>style.visibility</p:attrName>
                                        </p:attrNameLst>
                                      </p:cBhvr>
                                      <p:to>
                                        <p:strVal val="visible"/>
                                      </p:to>
                                    </p:set>
                                    <p:animEffect transition="in" filter="diamond(in)">
                                      <p:cBhvr>
                                        <p:cTn id="154" dur="2000"/>
                                        <p:tgtEl>
                                          <p:spTgt spid="68"/>
                                        </p:tgtEl>
                                      </p:cBhvr>
                                    </p:animEffect>
                                  </p:childTnLst>
                                </p:cTn>
                              </p:par>
                              <p:par>
                                <p:cTn id="155" presetID="8" presetClass="entr" presetSubtype="16" fill="hold" grpId="0" nodeType="withEffect">
                                  <p:stCondLst>
                                    <p:cond delay="0"/>
                                  </p:stCondLst>
                                  <p:childTnLst>
                                    <p:set>
                                      <p:cBhvr>
                                        <p:cTn id="156" dur="1" fill="hold">
                                          <p:stCondLst>
                                            <p:cond delay="0"/>
                                          </p:stCondLst>
                                        </p:cTn>
                                        <p:tgtEl>
                                          <p:spTgt spid="69"/>
                                        </p:tgtEl>
                                        <p:attrNameLst>
                                          <p:attrName>style.visibility</p:attrName>
                                        </p:attrNameLst>
                                      </p:cBhvr>
                                      <p:to>
                                        <p:strVal val="visible"/>
                                      </p:to>
                                    </p:set>
                                    <p:animEffect transition="in" filter="diamond(in)">
                                      <p:cBhvr>
                                        <p:cTn id="157" dur="2000"/>
                                        <p:tgtEl>
                                          <p:spTgt spid="69"/>
                                        </p:tgtEl>
                                      </p:cBhvr>
                                    </p:animEffect>
                                  </p:childTnLst>
                                </p:cTn>
                              </p:par>
                              <p:par>
                                <p:cTn id="158" presetID="8" presetClass="entr" presetSubtype="16" fill="hold" grpId="0" nodeType="withEffect">
                                  <p:stCondLst>
                                    <p:cond delay="0"/>
                                  </p:stCondLst>
                                  <p:childTnLst>
                                    <p:set>
                                      <p:cBhvr>
                                        <p:cTn id="159" dur="1" fill="hold">
                                          <p:stCondLst>
                                            <p:cond delay="0"/>
                                          </p:stCondLst>
                                        </p:cTn>
                                        <p:tgtEl>
                                          <p:spTgt spid="70"/>
                                        </p:tgtEl>
                                        <p:attrNameLst>
                                          <p:attrName>style.visibility</p:attrName>
                                        </p:attrNameLst>
                                      </p:cBhvr>
                                      <p:to>
                                        <p:strVal val="visible"/>
                                      </p:to>
                                    </p:set>
                                    <p:animEffect transition="in" filter="diamond(in)">
                                      <p:cBhvr>
                                        <p:cTn id="160" dur="2000"/>
                                        <p:tgtEl>
                                          <p:spTgt spid="70"/>
                                        </p:tgtEl>
                                      </p:cBhvr>
                                    </p:animEffect>
                                  </p:childTnLst>
                                </p:cTn>
                              </p:par>
                              <p:par>
                                <p:cTn id="161" presetID="8" presetClass="entr" presetSubtype="16" fill="hold" grpId="0" nodeType="withEffect">
                                  <p:stCondLst>
                                    <p:cond delay="0"/>
                                  </p:stCondLst>
                                  <p:childTnLst>
                                    <p:set>
                                      <p:cBhvr>
                                        <p:cTn id="162" dur="1" fill="hold">
                                          <p:stCondLst>
                                            <p:cond delay="0"/>
                                          </p:stCondLst>
                                        </p:cTn>
                                        <p:tgtEl>
                                          <p:spTgt spid="71"/>
                                        </p:tgtEl>
                                        <p:attrNameLst>
                                          <p:attrName>style.visibility</p:attrName>
                                        </p:attrNameLst>
                                      </p:cBhvr>
                                      <p:to>
                                        <p:strVal val="visible"/>
                                      </p:to>
                                    </p:set>
                                    <p:animEffect transition="in" filter="diamond(in)">
                                      <p:cBhvr>
                                        <p:cTn id="163" dur="2000"/>
                                        <p:tgtEl>
                                          <p:spTgt spid="71"/>
                                        </p:tgtEl>
                                      </p:cBhvr>
                                    </p:animEffect>
                                  </p:childTnLst>
                                </p:cTn>
                              </p:par>
                              <p:par>
                                <p:cTn id="164" presetID="8" presetClass="entr" presetSubtype="16" fill="hold" grpId="0" nodeType="withEffect">
                                  <p:stCondLst>
                                    <p:cond delay="0"/>
                                  </p:stCondLst>
                                  <p:childTnLst>
                                    <p:set>
                                      <p:cBhvr>
                                        <p:cTn id="165" dur="1" fill="hold">
                                          <p:stCondLst>
                                            <p:cond delay="0"/>
                                          </p:stCondLst>
                                        </p:cTn>
                                        <p:tgtEl>
                                          <p:spTgt spid="72"/>
                                        </p:tgtEl>
                                        <p:attrNameLst>
                                          <p:attrName>style.visibility</p:attrName>
                                        </p:attrNameLst>
                                      </p:cBhvr>
                                      <p:to>
                                        <p:strVal val="visible"/>
                                      </p:to>
                                    </p:set>
                                    <p:animEffect transition="in" filter="diamond(in)">
                                      <p:cBhvr>
                                        <p:cTn id="166" dur="2000"/>
                                        <p:tgtEl>
                                          <p:spTgt spid="72"/>
                                        </p:tgtEl>
                                      </p:cBhvr>
                                    </p:animEffect>
                                  </p:childTnLst>
                                </p:cTn>
                              </p:par>
                              <p:par>
                                <p:cTn id="167" presetID="8" presetClass="entr" presetSubtype="16" fill="hold" grpId="0" nodeType="withEffect">
                                  <p:stCondLst>
                                    <p:cond delay="0"/>
                                  </p:stCondLst>
                                  <p:childTnLst>
                                    <p:set>
                                      <p:cBhvr>
                                        <p:cTn id="168" dur="1" fill="hold">
                                          <p:stCondLst>
                                            <p:cond delay="0"/>
                                          </p:stCondLst>
                                        </p:cTn>
                                        <p:tgtEl>
                                          <p:spTgt spid="73"/>
                                        </p:tgtEl>
                                        <p:attrNameLst>
                                          <p:attrName>style.visibility</p:attrName>
                                        </p:attrNameLst>
                                      </p:cBhvr>
                                      <p:to>
                                        <p:strVal val="visible"/>
                                      </p:to>
                                    </p:set>
                                    <p:animEffect transition="in" filter="diamond(in)">
                                      <p:cBhvr>
                                        <p:cTn id="169" dur="2000"/>
                                        <p:tgtEl>
                                          <p:spTgt spid="73"/>
                                        </p:tgtEl>
                                      </p:cBhvr>
                                    </p:animEffect>
                                  </p:childTnLst>
                                </p:cTn>
                              </p:par>
                              <p:par>
                                <p:cTn id="170" presetID="8" presetClass="entr" presetSubtype="16" fill="hold" grpId="0" nodeType="withEffect">
                                  <p:stCondLst>
                                    <p:cond delay="0"/>
                                  </p:stCondLst>
                                  <p:childTnLst>
                                    <p:set>
                                      <p:cBhvr>
                                        <p:cTn id="171" dur="1" fill="hold">
                                          <p:stCondLst>
                                            <p:cond delay="0"/>
                                          </p:stCondLst>
                                        </p:cTn>
                                        <p:tgtEl>
                                          <p:spTgt spid="74"/>
                                        </p:tgtEl>
                                        <p:attrNameLst>
                                          <p:attrName>style.visibility</p:attrName>
                                        </p:attrNameLst>
                                      </p:cBhvr>
                                      <p:to>
                                        <p:strVal val="visible"/>
                                      </p:to>
                                    </p:set>
                                    <p:animEffect transition="in" filter="diamond(in)">
                                      <p:cBhvr>
                                        <p:cTn id="172" dur="2000"/>
                                        <p:tgtEl>
                                          <p:spTgt spid="74"/>
                                        </p:tgtEl>
                                      </p:cBhvr>
                                    </p:animEffect>
                                  </p:childTnLst>
                                </p:cTn>
                              </p:par>
                              <p:par>
                                <p:cTn id="173" presetID="8" presetClass="entr" presetSubtype="16" fill="hold" grpId="0" nodeType="withEffect">
                                  <p:stCondLst>
                                    <p:cond delay="0"/>
                                  </p:stCondLst>
                                  <p:childTnLst>
                                    <p:set>
                                      <p:cBhvr>
                                        <p:cTn id="174" dur="1" fill="hold">
                                          <p:stCondLst>
                                            <p:cond delay="0"/>
                                          </p:stCondLst>
                                        </p:cTn>
                                        <p:tgtEl>
                                          <p:spTgt spid="75"/>
                                        </p:tgtEl>
                                        <p:attrNameLst>
                                          <p:attrName>style.visibility</p:attrName>
                                        </p:attrNameLst>
                                      </p:cBhvr>
                                      <p:to>
                                        <p:strVal val="visible"/>
                                      </p:to>
                                    </p:set>
                                    <p:animEffect transition="in" filter="diamond(in)">
                                      <p:cBhvr>
                                        <p:cTn id="175" dur="2000"/>
                                        <p:tgtEl>
                                          <p:spTgt spid="75"/>
                                        </p:tgtEl>
                                      </p:cBhvr>
                                    </p:animEffect>
                                  </p:childTnLst>
                                </p:cTn>
                              </p:par>
                              <p:par>
                                <p:cTn id="176" presetID="8" presetClass="entr" presetSubtype="16" fill="hold" grpId="0" nodeType="withEffect">
                                  <p:stCondLst>
                                    <p:cond delay="0"/>
                                  </p:stCondLst>
                                  <p:childTnLst>
                                    <p:set>
                                      <p:cBhvr>
                                        <p:cTn id="177" dur="1" fill="hold">
                                          <p:stCondLst>
                                            <p:cond delay="0"/>
                                          </p:stCondLst>
                                        </p:cTn>
                                        <p:tgtEl>
                                          <p:spTgt spid="76"/>
                                        </p:tgtEl>
                                        <p:attrNameLst>
                                          <p:attrName>style.visibility</p:attrName>
                                        </p:attrNameLst>
                                      </p:cBhvr>
                                      <p:to>
                                        <p:strVal val="visible"/>
                                      </p:to>
                                    </p:set>
                                    <p:animEffect transition="in" filter="diamond(in)">
                                      <p:cBhvr>
                                        <p:cTn id="178" dur="2000"/>
                                        <p:tgtEl>
                                          <p:spTgt spid="76"/>
                                        </p:tgtEl>
                                      </p:cBhvr>
                                    </p:animEffect>
                                  </p:childTnLst>
                                </p:cTn>
                              </p:par>
                              <p:par>
                                <p:cTn id="179" presetID="8" presetClass="entr" presetSubtype="16" fill="hold" grpId="0" nodeType="withEffect">
                                  <p:stCondLst>
                                    <p:cond delay="0"/>
                                  </p:stCondLst>
                                  <p:childTnLst>
                                    <p:set>
                                      <p:cBhvr>
                                        <p:cTn id="180" dur="1" fill="hold">
                                          <p:stCondLst>
                                            <p:cond delay="0"/>
                                          </p:stCondLst>
                                        </p:cTn>
                                        <p:tgtEl>
                                          <p:spTgt spid="77"/>
                                        </p:tgtEl>
                                        <p:attrNameLst>
                                          <p:attrName>style.visibility</p:attrName>
                                        </p:attrNameLst>
                                      </p:cBhvr>
                                      <p:to>
                                        <p:strVal val="visible"/>
                                      </p:to>
                                    </p:set>
                                    <p:animEffect transition="in" filter="diamond(in)">
                                      <p:cBhvr>
                                        <p:cTn id="181" dur="2000"/>
                                        <p:tgtEl>
                                          <p:spTgt spid="77"/>
                                        </p:tgtEl>
                                      </p:cBhvr>
                                    </p:animEffect>
                                  </p:childTnLst>
                                </p:cTn>
                              </p:par>
                              <p:par>
                                <p:cTn id="182" presetID="8" presetClass="entr" presetSubtype="16" fill="hold" grpId="0" nodeType="withEffect">
                                  <p:stCondLst>
                                    <p:cond delay="0"/>
                                  </p:stCondLst>
                                  <p:childTnLst>
                                    <p:set>
                                      <p:cBhvr>
                                        <p:cTn id="183" dur="1" fill="hold">
                                          <p:stCondLst>
                                            <p:cond delay="0"/>
                                          </p:stCondLst>
                                        </p:cTn>
                                        <p:tgtEl>
                                          <p:spTgt spid="78"/>
                                        </p:tgtEl>
                                        <p:attrNameLst>
                                          <p:attrName>style.visibility</p:attrName>
                                        </p:attrNameLst>
                                      </p:cBhvr>
                                      <p:to>
                                        <p:strVal val="visible"/>
                                      </p:to>
                                    </p:set>
                                    <p:animEffect transition="in" filter="diamond(in)">
                                      <p:cBhvr>
                                        <p:cTn id="184" dur="2000"/>
                                        <p:tgtEl>
                                          <p:spTgt spid="78"/>
                                        </p:tgtEl>
                                      </p:cBhvr>
                                    </p:animEffect>
                                  </p:childTnLst>
                                </p:cTn>
                              </p:par>
                              <p:par>
                                <p:cTn id="185" presetID="8" presetClass="entr" presetSubtype="16" fill="hold" grpId="0" nodeType="withEffect">
                                  <p:stCondLst>
                                    <p:cond delay="0"/>
                                  </p:stCondLst>
                                  <p:childTnLst>
                                    <p:set>
                                      <p:cBhvr>
                                        <p:cTn id="186" dur="1" fill="hold">
                                          <p:stCondLst>
                                            <p:cond delay="0"/>
                                          </p:stCondLst>
                                        </p:cTn>
                                        <p:tgtEl>
                                          <p:spTgt spid="79"/>
                                        </p:tgtEl>
                                        <p:attrNameLst>
                                          <p:attrName>style.visibility</p:attrName>
                                        </p:attrNameLst>
                                      </p:cBhvr>
                                      <p:to>
                                        <p:strVal val="visible"/>
                                      </p:to>
                                    </p:set>
                                    <p:animEffect transition="in" filter="diamond(in)">
                                      <p:cBhvr>
                                        <p:cTn id="187" dur="2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 grpId="0" animBg="1"/>
      <p:bldP spid="317" grpId="0"/>
      <p:bldP spid="318" grpId="0" animBg="1"/>
      <p:bldP spid="319" grpId="0" animBg="1"/>
      <p:bldP spid="320" grpId="0" animBg="1"/>
      <p:bldP spid="321" grpId="0" animBg="1"/>
      <p:bldP spid="322" grpId="0" animBg="1"/>
      <p:bldP spid="323" grpId="0" animBg="1"/>
      <p:bldP spid="324" grpId="0" animBg="1"/>
      <p:bldP spid="325" grpId="0" animBg="1"/>
      <p:bldP spid="326" grpId="0" animBg="1"/>
      <p:bldP spid="327" grpId="0" animBg="1"/>
      <p:bldP spid="328" grpId="0" animBg="1"/>
      <p:bldP spid="329" grpId="0" animBg="1"/>
      <p:bldP spid="330" grpId="0" animBg="1"/>
      <p:bldP spid="331" grpId="0" animBg="1"/>
      <p:bldP spid="332" grpId="0" animBg="1"/>
      <p:bldP spid="333" grpId="0" animBg="1"/>
      <p:bldP spid="334" grpId="0" animBg="1"/>
      <p:bldP spid="335" grpId="0" animBg="1"/>
      <p:bldP spid="336" grpId="0" animBg="1"/>
      <p:bldP spid="337" grpId="0" animBg="1"/>
      <p:bldP spid="338" grpId="0" animBg="1"/>
      <p:bldP spid="339" grpId="0" animBg="1"/>
      <p:bldP spid="340" grpId="0" animBg="1"/>
      <p:bldP spid="341" grpId="0" animBg="1"/>
      <p:bldP spid="342" grpId="0" animBg="1"/>
      <p:bldP spid="343" grpId="0" animBg="1"/>
      <p:bldP spid="344" grpId="0" animBg="1"/>
      <p:bldP spid="345" grpId="0" animBg="1"/>
      <p:bldP spid="346" grpId="0" animBg="1"/>
      <p:bldP spid="347" grpId="0" animBg="1"/>
      <p:bldP spid="348" grpId="0" animBg="1"/>
      <p:bldP spid="349" grpId="0" animBg="1"/>
      <p:bldP spid="350" grpId="0" animBg="1"/>
      <p:bldP spid="351" grpId="0" animBg="1"/>
      <p:bldP spid="352" grpId="0" animBg="1"/>
      <p:bldP spid="353" grpId="0" animBg="1"/>
      <p:bldP spid="55" grpId="0" animBg="1"/>
      <p:bldP spid="56" grpId="0" animBg="1"/>
      <p:bldP spid="57" grpId="0" animBg="1"/>
      <p:bldP spid="58" grpId="0" animBg="1"/>
      <p:bldP spid="59" grpId="0" animBg="1"/>
      <p:bldP spid="61" grpId="0" animBg="1"/>
      <p:bldP spid="65" grpId="0"/>
      <p:bldP spid="66" grpId="0"/>
      <p:bldP spid="67" grpId="0"/>
      <p:bldP spid="68" grpId="0"/>
      <p:bldP spid="69" grpId="0"/>
      <p:bldP spid="70" grpId="0"/>
      <p:bldP spid="71" grpId="0"/>
      <p:bldP spid="72" grpId="0"/>
      <p:bldP spid="73" grpId="0"/>
      <p:bldP spid="74" grpId="0"/>
      <p:bldP spid="75" grpId="0"/>
      <p:bldP spid="76" grpId="0"/>
      <p:bldP spid="77" grpId="0"/>
      <p:bldP spid="78" grpId="0"/>
      <p:bldP spid="7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429274" y="1067331"/>
            <a:ext cx="8812006" cy="615553"/>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r>
              <a:rPr lang="en-US" altLang="zh-CN" sz="2000" dirty="0" smtClean="0"/>
              <a:t>      </a:t>
            </a:r>
            <a:r>
              <a:rPr lang="zh-CN" altLang="zh-CN" sz="2000" dirty="0" smtClean="0"/>
              <a:t>保险要素是指进行保险经济活动所应具备的基本条件。一般来讲，现代商业保险包括以下五大要素：</a:t>
            </a:r>
            <a:endParaRPr lang="zh-CN" altLang="zh-CN" sz="2000" dirty="0"/>
          </a:p>
        </p:txBody>
      </p:sp>
      <p:grpSp>
        <p:nvGrpSpPr>
          <p:cNvPr id="2" name="组合 8"/>
          <p:cNvGrpSpPr/>
          <p:nvPr/>
        </p:nvGrpSpPr>
        <p:grpSpPr>
          <a:xfrm>
            <a:off x="1348448" y="2453066"/>
            <a:ext cx="4671483" cy="1746251"/>
            <a:chOff x="1042988" y="2273002"/>
            <a:chExt cx="3503612" cy="1309688"/>
          </a:xfrm>
        </p:grpSpPr>
        <p:sp>
          <p:nvSpPr>
            <p:cNvPr id="10" name="Freeform 7"/>
            <p:cNvSpPr>
              <a:spLocks/>
            </p:cNvSpPr>
            <p:nvPr/>
          </p:nvSpPr>
          <p:spPr bwMode="auto">
            <a:xfrm>
              <a:off x="1042988" y="2273002"/>
              <a:ext cx="3503612" cy="1309688"/>
            </a:xfrm>
            <a:custGeom>
              <a:avLst/>
              <a:gdLst>
                <a:gd name="T0" fmla="*/ 987 w 9385"/>
                <a:gd name="T1" fmla="*/ 1974 h 3491"/>
                <a:gd name="T2" fmla="*/ 6935 w 9385"/>
                <a:gd name="T3" fmla="*/ 1974 h 3491"/>
                <a:gd name="T4" fmla="*/ 9212 w 9385"/>
                <a:gd name="T5" fmla="*/ 3194 h 3491"/>
                <a:gd name="T6" fmla="*/ 9385 w 9385"/>
                <a:gd name="T7" fmla="*/ 3491 h 3491"/>
                <a:gd name="T8" fmla="*/ 9385 w 9385"/>
                <a:gd name="T9" fmla="*/ 2623 h 3491"/>
                <a:gd name="T10" fmla="*/ 6386 w 9385"/>
                <a:gd name="T11" fmla="*/ 0 h 3491"/>
                <a:gd name="T12" fmla="*/ 987 w 9385"/>
                <a:gd name="T13" fmla="*/ 0 h 3491"/>
                <a:gd name="T14" fmla="*/ 0 w 9385"/>
                <a:gd name="T15" fmla="*/ 987 h 3491"/>
                <a:gd name="T16" fmla="*/ 0 w 9385"/>
                <a:gd name="T17" fmla="*/ 987 h 3491"/>
                <a:gd name="T18" fmla="*/ 987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4"/>
                  </a:moveTo>
                  <a:lnTo>
                    <a:pt x="6935" y="1974"/>
                  </a:lnTo>
                  <a:cubicBezTo>
                    <a:pt x="8046" y="1974"/>
                    <a:pt x="8807" y="2498"/>
                    <a:pt x="9212" y="3194"/>
                  </a:cubicBezTo>
                  <a:lnTo>
                    <a:pt x="9385" y="3491"/>
                  </a:lnTo>
                  <a:lnTo>
                    <a:pt x="9385" y="2623"/>
                  </a:lnTo>
                  <a:cubicBezTo>
                    <a:pt x="9385" y="1089"/>
                    <a:pt x="8339" y="0"/>
                    <a:pt x="6386" y="0"/>
                  </a:cubicBezTo>
                  <a:lnTo>
                    <a:pt x="987" y="0"/>
                  </a:lnTo>
                  <a:cubicBezTo>
                    <a:pt x="444" y="0"/>
                    <a:pt x="0" y="444"/>
                    <a:pt x="0" y="987"/>
                  </a:cubicBezTo>
                  <a:lnTo>
                    <a:pt x="0" y="987"/>
                  </a:lnTo>
                  <a:cubicBezTo>
                    <a:pt x="0" y="1530"/>
                    <a:pt x="444" y="1974"/>
                    <a:pt x="987" y="197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TextBox 10"/>
            <p:cNvSpPr txBox="1"/>
            <p:nvPr/>
          </p:nvSpPr>
          <p:spPr>
            <a:xfrm>
              <a:off x="1760538" y="2476617"/>
              <a:ext cx="2088231" cy="300082"/>
            </a:xfrm>
            <a:prstGeom prst="rect">
              <a:avLst/>
            </a:prstGeom>
            <a:noFill/>
          </p:spPr>
          <p:txBody>
            <a:bodyPr wrap="square" rtlCol="0">
              <a:spAutoFit/>
            </a:bodyPr>
            <a:lstStyle/>
            <a:p>
              <a:pPr algn="just"/>
              <a:r>
                <a:rPr lang="zh-CN" altLang="en-US" sz="2000" b="1" dirty="0" smtClean="0">
                  <a:solidFill>
                    <a:schemeClr val="bg1"/>
                  </a:solidFill>
                  <a:latin typeface="+mn-ea"/>
                </a:rPr>
                <a:t>可保风险</a:t>
              </a:r>
              <a:endParaRPr lang="en-US" altLang="zh-CN" sz="2000" b="1" dirty="0">
                <a:solidFill>
                  <a:schemeClr val="bg1"/>
                </a:solidFill>
                <a:latin typeface="+mn-ea"/>
              </a:endParaRPr>
            </a:p>
          </p:txBody>
        </p:sp>
        <p:sp>
          <p:nvSpPr>
            <p:cNvPr id="12" name="矩形 11"/>
            <p:cNvSpPr/>
            <p:nvPr/>
          </p:nvSpPr>
          <p:spPr>
            <a:xfrm>
              <a:off x="1151814" y="2393960"/>
              <a:ext cx="578524" cy="496290"/>
            </a:xfrm>
            <a:prstGeom prst="rect">
              <a:avLst/>
            </a:prstGeom>
          </p:spPr>
          <p:txBody>
            <a:bodyPr wrap="none">
              <a:spAutoFit/>
            </a:bodyPr>
            <a:lstStyle/>
            <a:p>
              <a:r>
                <a:rPr lang="en-US" altLang="zh-CN" sz="3700" b="1" dirty="0">
                  <a:solidFill>
                    <a:schemeClr val="bg1"/>
                  </a:solidFill>
                  <a:latin typeface="微软雅黑" pitchFamily="34" charset="-122"/>
                  <a:ea typeface="微软雅黑" pitchFamily="34" charset="-122"/>
                </a:rPr>
                <a:t>01</a:t>
              </a:r>
              <a:endParaRPr lang="zh-CN" altLang="en-US" sz="3700" b="1" dirty="0">
                <a:solidFill>
                  <a:schemeClr val="bg1"/>
                </a:solidFill>
                <a:latin typeface="微软雅黑" pitchFamily="34" charset="-122"/>
                <a:ea typeface="微软雅黑" pitchFamily="34" charset="-122"/>
              </a:endParaRPr>
            </a:p>
          </p:txBody>
        </p:sp>
      </p:grpSp>
      <p:grpSp>
        <p:nvGrpSpPr>
          <p:cNvPr id="3" name="组合 12"/>
          <p:cNvGrpSpPr/>
          <p:nvPr/>
        </p:nvGrpSpPr>
        <p:grpSpPr>
          <a:xfrm>
            <a:off x="1348448" y="3864884"/>
            <a:ext cx="4671483" cy="1746251"/>
            <a:chOff x="1042988" y="3331865"/>
            <a:chExt cx="3503612" cy="1309688"/>
          </a:xfrm>
          <a:solidFill>
            <a:srgbClr val="92D050"/>
          </a:solidFill>
        </p:grpSpPr>
        <p:sp>
          <p:nvSpPr>
            <p:cNvPr id="14" name="Freeform 8"/>
            <p:cNvSpPr>
              <a:spLocks/>
            </p:cNvSpPr>
            <p:nvPr/>
          </p:nvSpPr>
          <p:spPr bwMode="auto">
            <a:xfrm>
              <a:off x="1042988" y="3331865"/>
              <a:ext cx="3503612" cy="1309688"/>
            </a:xfrm>
            <a:custGeom>
              <a:avLst/>
              <a:gdLst>
                <a:gd name="T0" fmla="*/ 987 w 9385"/>
                <a:gd name="T1" fmla="*/ 1973 h 3491"/>
                <a:gd name="T2" fmla="*/ 6935 w 9385"/>
                <a:gd name="T3" fmla="*/ 1973 h 3491"/>
                <a:gd name="T4" fmla="*/ 9212 w 9385"/>
                <a:gd name="T5" fmla="*/ 3193 h 3491"/>
                <a:gd name="T6" fmla="*/ 9385 w 9385"/>
                <a:gd name="T7" fmla="*/ 3491 h 3491"/>
                <a:gd name="T8" fmla="*/ 9385 w 9385"/>
                <a:gd name="T9" fmla="*/ 2623 h 3491"/>
                <a:gd name="T10" fmla="*/ 6386 w 9385"/>
                <a:gd name="T11" fmla="*/ 0 h 3491"/>
                <a:gd name="T12" fmla="*/ 987 w 9385"/>
                <a:gd name="T13" fmla="*/ 0 h 3491"/>
                <a:gd name="T14" fmla="*/ 0 w 9385"/>
                <a:gd name="T15" fmla="*/ 986 h 3491"/>
                <a:gd name="T16" fmla="*/ 0 w 9385"/>
                <a:gd name="T17" fmla="*/ 986 h 3491"/>
                <a:gd name="T18" fmla="*/ 987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3"/>
                  </a:moveTo>
                  <a:lnTo>
                    <a:pt x="6935" y="1973"/>
                  </a:lnTo>
                  <a:cubicBezTo>
                    <a:pt x="8046" y="1973"/>
                    <a:pt x="8807" y="2497"/>
                    <a:pt x="9212" y="3193"/>
                  </a:cubicBezTo>
                  <a:lnTo>
                    <a:pt x="9385" y="3491"/>
                  </a:lnTo>
                  <a:lnTo>
                    <a:pt x="9385" y="2623"/>
                  </a:lnTo>
                  <a:cubicBezTo>
                    <a:pt x="9385" y="1089"/>
                    <a:pt x="8339" y="0"/>
                    <a:pt x="6386" y="0"/>
                  </a:cubicBezTo>
                  <a:lnTo>
                    <a:pt x="987" y="0"/>
                  </a:lnTo>
                  <a:cubicBezTo>
                    <a:pt x="444" y="0"/>
                    <a:pt x="0" y="444"/>
                    <a:pt x="0" y="986"/>
                  </a:cubicBezTo>
                  <a:lnTo>
                    <a:pt x="0" y="986"/>
                  </a:lnTo>
                  <a:cubicBezTo>
                    <a:pt x="0" y="1529"/>
                    <a:pt x="444" y="1973"/>
                    <a:pt x="987" y="197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1750677" y="3459555"/>
              <a:ext cx="2258614" cy="530914"/>
            </a:xfrm>
            <a:prstGeom prst="rect">
              <a:avLst/>
            </a:prstGeom>
            <a:grp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zh-CN" sz="2000" b="1" dirty="0" smtClean="0">
                  <a:latin typeface="+mn-ea"/>
                  <a:ea typeface="+mn-ea"/>
                </a:rPr>
                <a:t>多数人同质风险的集合与分散</a:t>
              </a:r>
              <a:endParaRPr lang="en-US" altLang="zh-CN" sz="2000" b="1" dirty="0">
                <a:latin typeface="+mn-ea"/>
                <a:ea typeface="+mn-ea"/>
              </a:endParaRPr>
            </a:p>
          </p:txBody>
        </p:sp>
        <p:sp>
          <p:nvSpPr>
            <p:cNvPr id="16" name="矩形 15"/>
            <p:cNvSpPr/>
            <p:nvPr/>
          </p:nvSpPr>
          <p:spPr>
            <a:xfrm>
              <a:off x="1151814" y="3445916"/>
              <a:ext cx="578524" cy="496290"/>
            </a:xfrm>
            <a:prstGeom prst="rect">
              <a:avLst/>
            </a:prstGeom>
            <a:grpFill/>
          </p:spPr>
          <p:txBody>
            <a:bodyPr wrap="none">
              <a:spAutoFit/>
            </a:bodyPr>
            <a:lstStyle/>
            <a:p>
              <a:r>
                <a:rPr lang="en-US" altLang="zh-CN" sz="3700" b="1" dirty="0">
                  <a:solidFill>
                    <a:schemeClr val="bg1"/>
                  </a:solidFill>
                  <a:latin typeface="微软雅黑" pitchFamily="34" charset="-122"/>
                  <a:ea typeface="微软雅黑" pitchFamily="34" charset="-122"/>
                </a:rPr>
                <a:t>02</a:t>
              </a:r>
              <a:endParaRPr lang="zh-CN" altLang="en-US" sz="3700" b="1" dirty="0">
                <a:solidFill>
                  <a:schemeClr val="bg1"/>
                </a:solidFill>
                <a:latin typeface="微软雅黑" pitchFamily="34" charset="-122"/>
                <a:ea typeface="微软雅黑" pitchFamily="34" charset="-122"/>
              </a:endParaRPr>
            </a:p>
          </p:txBody>
        </p:sp>
      </p:grpSp>
      <p:grpSp>
        <p:nvGrpSpPr>
          <p:cNvPr id="4" name="组合 16"/>
          <p:cNvGrpSpPr/>
          <p:nvPr/>
        </p:nvGrpSpPr>
        <p:grpSpPr>
          <a:xfrm>
            <a:off x="6138464" y="1716466"/>
            <a:ext cx="4671483" cy="1746251"/>
            <a:chOff x="4635500" y="1720552"/>
            <a:chExt cx="3503612" cy="1309688"/>
          </a:xfrm>
          <a:solidFill>
            <a:schemeClr val="accent1">
              <a:lumMod val="40000"/>
              <a:lumOff val="60000"/>
            </a:schemeClr>
          </a:solidFill>
        </p:grpSpPr>
        <p:sp>
          <p:nvSpPr>
            <p:cNvPr id="18" name="Freeform 5"/>
            <p:cNvSpPr>
              <a:spLocks/>
            </p:cNvSpPr>
            <p:nvPr/>
          </p:nvSpPr>
          <p:spPr bwMode="auto">
            <a:xfrm>
              <a:off x="4635500" y="1720552"/>
              <a:ext cx="3503612" cy="1309688"/>
            </a:xfrm>
            <a:custGeom>
              <a:avLst/>
              <a:gdLst>
                <a:gd name="T0" fmla="*/ 8398 w 9385"/>
                <a:gd name="T1" fmla="*/ 1974 h 3491"/>
                <a:gd name="T2" fmla="*/ 2450 w 9385"/>
                <a:gd name="T3" fmla="*/ 1974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4"/>
                  </a:moveTo>
                  <a:lnTo>
                    <a:pt x="2450" y="1974"/>
                  </a:lnTo>
                  <a:cubicBezTo>
                    <a:pt x="1339" y="1974"/>
                    <a:pt x="578" y="2498"/>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30"/>
                    <a:pt x="8941" y="1974"/>
                    <a:pt x="8398" y="197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TextBox 18"/>
            <p:cNvSpPr txBox="1"/>
            <p:nvPr/>
          </p:nvSpPr>
          <p:spPr>
            <a:xfrm>
              <a:off x="5780228" y="1889055"/>
              <a:ext cx="2088231" cy="300082"/>
            </a:xfrm>
            <a:prstGeom prst="rect">
              <a:avLst/>
            </a:prstGeom>
            <a:grp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zh-CN" sz="2000" b="1" dirty="0" smtClean="0">
                  <a:latin typeface="+mn-ea"/>
                  <a:ea typeface="+mn-ea"/>
                </a:rPr>
                <a:t>费率的合理厘定</a:t>
              </a:r>
              <a:endParaRPr lang="en-US" altLang="zh-CN" sz="2000" b="1" dirty="0">
                <a:latin typeface="+mn-ea"/>
                <a:ea typeface="+mn-ea"/>
              </a:endParaRPr>
            </a:p>
          </p:txBody>
        </p:sp>
        <p:sp>
          <p:nvSpPr>
            <p:cNvPr id="20" name="矩形 19"/>
            <p:cNvSpPr/>
            <p:nvPr/>
          </p:nvSpPr>
          <p:spPr>
            <a:xfrm>
              <a:off x="5159007" y="1828562"/>
              <a:ext cx="578524" cy="496290"/>
            </a:xfrm>
            <a:prstGeom prst="rect">
              <a:avLst/>
            </a:prstGeom>
            <a:grpFill/>
          </p:spPr>
          <p:txBody>
            <a:bodyPr wrap="none">
              <a:spAutoFit/>
            </a:bodyPr>
            <a:lstStyle/>
            <a:p>
              <a:r>
                <a:rPr lang="en-US" altLang="zh-CN" sz="3700" b="1" dirty="0">
                  <a:solidFill>
                    <a:schemeClr val="bg1"/>
                  </a:solidFill>
                  <a:latin typeface="微软雅黑" pitchFamily="34" charset="-122"/>
                  <a:ea typeface="微软雅黑" pitchFamily="34" charset="-122"/>
                </a:rPr>
                <a:t>03</a:t>
              </a:r>
              <a:endParaRPr lang="zh-CN" altLang="en-US" sz="3700" b="1" dirty="0">
                <a:solidFill>
                  <a:schemeClr val="bg1"/>
                </a:solidFill>
                <a:latin typeface="微软雅黑" pitchFamily="34" charset="-122"/>
                <a:ea typeface="微软雅黑" pitchFamily="34" charset="-122"/>
              </a:endParaRPr>
            </a:p>
          </p:txBody>
        </p:sp>
      </p:grpSp>
      <p:grpSp>
        <p:nvGrpSpPr>
          <p:cNvPr id="5" name="组合 20"/>
          <p:cNvGrpSpPr/>
          <p:nvPr/>
        </p:nvGrpSpPr>
        <p:grpSpPr>
          <a:xfrm>
            <a:off x="6138464" y="3130400"/>
            <a:ext cx="4671483" cy="1746251"/>
            <a:chOff x="4635500" y="2781002"/>
            <a:chExt cx="3503612" cy="1309688"/>
          </a:xfrm>
          <a:solidFill>
            <a:srgbClr val="92D050"/>
          </a:solidFill>
        </p:grpSpPr>
        <p:sp>
          <p:nvSpPr>
            <p:cNvPr id="22" name="Freeform 6"/>
            <p:cNvSpPr>
              <a:spLocks/>
            </p:cNvSpPr>
            <p:nvPr/>
          </p:nvSpPr>
          <p:spPr bwMode="auto">
            <a:xfrm>
              <a:off x="4635500" y="2781002"/>
              <a:ext cx="3503612" cy="1309688"/>
            </a:xfrm>
            <a:custGeom>
              <a:avLst/>
              <a:gdLst>
                <a:gd name="T0" fmla="*/ 8398 w 9385"/>
                <a:gd name="T1" fmla="*/ 1973 h 3491"/>
                <a:gd name="T2" fmla="*/ 2450 w 9385"/>
                <a:gd name="T3" fmla="*/ 1973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3"/>
                  </a:moveTo>
                  <a:lnTo>
                    <a:pt x="2450" y="1973"/>
                  </a:lnTo>
                  <a:cubicBezTo>
                    <a:pt x="1339" y="1973"/>
                    <a:pt x="578" y="2497"/>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29"/>
                    <a:pt x="8941" y="1973"/>
                    <a:pt x="8398" y="197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TextBox 22"/>
            <p:cNvSpPr txBox="1"/>
            <p:nvPr/>
          </p:nvSpPr>
          <p:spPr>
            <a:xfrm>
              <a:off x="5780227" y="2969175"/>
              <a:ext cx="2088231" cy="300082"/>
            </a:xfrm>
            <a:prstGeom prst="rect">
              <a:avLst/>
            </a:prstGeom>
            <a:grp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zh-CN" sz="2000" b="1" dirty="0" smtClean="0">
                  <a:latin typeface="+mn-ea"/>
                  <a:ea typeface="+mn-ea"/>
                </a:rPr>
                <a:t>保险基金的建立</a:t>
              </a:r>
              <a:endParaRPr lang="en-US" altLang="zh-CN" sz="2000" b="1" dirty="0">
                <a:latin typeface="+mn-ea"/>
                <a:ea typeface="+mn-ea"/>
              </a:endParaRPr>
            </a:p>
          </p:txBody>
        </p:sp>
        <p:sp>
          <p:nvSpPr>
            <p:cNvPr id="24" name="矩形 23"/>
            <p:cNvSpPr/>
            <p:nvPr/>
          </p:nvSpPr>
          <p:spPr>
            <a:xfrm>
              <a:off x="5159007" y="2899082"/>
              <a:ext cx="578524" cy="496290"/>
            </a:xfrm>
            <a:prstGeom prst="rect">
              <a:avLst/>
            </a:prstGeom>
            <a:grpFill/>
          </p:spPr>
          <p:txBody>
            <a:bodyPr wrap="none">
              <a:spAutoFit/>
            </a:bodyPr>
            <a:lstStyle/>
            <a:p>
              <a:r>
                <a:rPr lang="en-US" altLang="zh-CN" sz="3700" b="1" dirty="0">
                  <a:solidFill>
                    <a:schemeClr val="bg1"/>
                  </a:solidFill>
                  <a:latin typeface="微软雅黑" pitchFamily="34" charset="-122"/>
                  <a:ea typeface="微软雅黑" pitchFamily="34" charset="-122"/>
                </a:rPr>
                <a:t>04</a:t>
              </a:r>
              <a:endParaRPr lang="zh-CN" altLang="en-US" sz="3700" b="1" dirty="0">
                <a:solidFill>
                  <a:schemeClr val="bg1"/>
                </a:solidFill>
                <a:latin typeface="微软雅黑" pitchFamily="34" charset="-122"/>
                <a:ea typeface="微软雅黑" pitchFamily="34" charset="-122"/>
              </a:endParaRPr>
            </a:p>
          </p:txBody>
        </p:sp>
      </p:grpSp>
      <p:grpSp>
        <p:nvGrpSpPr>
          <p:cNvPr id="6" name="组合 15"/>
          <p:cNvGrpSpPr>
            <a:grpSpLocks/>
          </p:cNvGrpSpPr>
          <p:nvPr/>
        </p:nvGrpSpPr>
        <p:grpSpPr bwMode="auto">
          <a:xfrm>
            <a:off x="-421928" y="152399"/>
            <a:ext cx="3859212" cy="564177"/>
            <a:chOff x="6168776" y="1221671"/>
            <a:chExt cx="4455682" cy="651318"/>
          </a:xfrm>
        </p:grpSpPr>
        <p:sp>
          <p:nvSpPr>
            <p:cNvPr id="26" name="圆角矩形 25"/>
            <p:cNvSpPr/>
            <p:nvPr/>
          </p:nvSpPr>
          <p:spPr>
            <a:xfrm>
              <a:off x="6168776" y="1221671"/>
              <a:ext cx="4455682" cy="606624"/>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27" name="文本框 13"/>
            <p:cNvSpPr txBox="1">
              <a:spLocks noChangeArrowheads="1"/>
            </p:cNvSpPr>
            <p:nvPr/>
          </p:nvSpPr>
          <p:spPr bwMode="auto">
            <a:xfrm>
              <a:off x="6834600" y="1233423"/>
              <a:ext cx="3011555" cy="639566"/>
            </a:xfrm>
            <a:prstGeom prst="rect">
              <a:avLst/>
            </a:prstGeom>
            <a:noFill/>
            <a:ln w="9525">
              <a:noFill/>
              <a:miter lim="800000"/>
              <a:headEnd/>
              <a:tailEnd/>
            </a:ln>
          </p:spPr>
          <p:txBody>
            <a:bodyPr wrap="none">
              <a:spAutoFit/>
            </a:bodyPr>
            <a:lstStyle/>
            <a:p>
              <a:r>
                <a:rPr lang="en-US" altLang="zh-CN" sz="3000" b="1" dirty="0" smtClean="0"/>
                <a:t>1.2.2 </a:t>
              </a:r>
              <a:r>
                <a:rPr lang="zh-CN" altLang="en-US" sz="3000" b="1" dirty="0" smtClean="0"/>
                <a:t>保险要素</a:t>
              </a:r>
              <a:endParaRPr lang="zh-CN" altLang="zh-CN" sz="3000" b="1" dirty="0"/>
            </a:p>
          </p:txBody>
        </p:sp>
      </p:grpSp>
      <p:sp>
        <p:nvSpPr>
          <p:cNvPr id="28" name="文本框 27"/>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grpSp>
        <p:nvGrpSpPr>
          <p:cNvPr id="25" name="组合 20"/>
          <p:cNvGrpSpPr/>
          <p:nvPr/>
        </p:nvGrpSpPr>
        <p:grpSpPr>
          <a:xfrm>
            <a:off x="6136120" y="4816178"/>
            <a:ext cx="4671483" cy="1746251"/>
            <a:chOff x="4635500" y="2781002"/>
            <a:chExt cx="3503612" cy="1309688"/>
          </a:xfrm>
          <a:solidFill>
            <a:srgbClr val="92D050"/>
          </a:solidFill>
        </p:grpSpPr>
        <p:sp>
          <p:nvSpPr>
            <p:cNvPr id="29" name="Freeform 6"/>
            <p:cNvSpPr>
              <a:spLocks/>
            </p:cNvSpPr>
            <p:nvPr/>
          </p:nvSpPr>
          <p:spPr bwMode="auto">
            <a:xfrm>
              <a:off x="4635500" y="2781002"/>
              <a:ext cx="3503612" cy="1309688"/>
            </a:xfrm>
            <a:custGeom>
              <a:avLst/>
              <a:gdLst>
                <a:gd name="T0" fmla="*/ 8398 w 9385"/>
                <a:gd name="T1" fmla="*/ 1973 h 3491"/>
                <a:gd name="T2" fmla="*/ 2450 w 9385"/>
                <a:gd name="T3" fmla="*/ 1973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3"/>
                  </a:moveTo>
                  <a:lnTo>
                    <a:pt x="2450" y="1973"/>
                  </a:lnTo>
                  <a:cubicBezTo>
                    <a:pt x="1339" y="1973"/>
                    <a:pt x="578" y="2497"/>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29"/>
                    <a:pt x="8941" y="1973"/>
                    <a:pt x="8398" y="197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TextBox 29"/>
            <p:cNvSpPr txBox="1"/>
            <p:nvPr/>
          </p:nvSpPr>
          <p:spPr>
            <a:xfrm>
              <a:off x="5780227" y="2969175"/>
              <a:ext cx="2088231" cy="300082"/>
            </a:xfrm>
            <a:prstGeom prst="rect">
              <a:avLst/>
            </a:prstGeom>
            <a:grpFill/>
          </p:spPr>
          <p:txBody>
            <a:bodyPr wrap="square" rtlCol="0">
              <a:spAutoFit/>
            </a:bodyPr>
            <a:lstStyle>
              <a:defPPr>
                <a:defRPr lang="zh-CN"/>
              </a:defPPr>
              <a:lvl1pPr algn="just">
                <a:defRPr sz="900">
                  <a:solidFill>
                    <a:schemeClr val="bg1"/>
                  </a:solidFill>
                  <a:latin typeface="微软雅黑" pitchFamily="34" charset="-122"/>
                  <a:ea typeface="微软雅黑" pitchFamily="34" charset="-122"/>
                </a:defRPr>
              </a:lvl1pPr>
            </a:lstStyle>
            <a:p>
              <a:r>
                <a:rPr lang="zh-CN" altLang="zh-CN" sz="2000" b="1" dirty="0" smtClean="0">
                  <a:latin typeface="+mn-ea"/>
                  <a:ea typeface="+mn-ea"/>
                </a:rPr>
                <a:t>订立保险合同</a:t>
              </a:r>
            </a:p>
          </p:txBody>
        </p:sp>
        <p:sp>
          <p:nvSpPr>
            <p:cNvPr id="31" name="矩形 30"/>
            <p:cNvSpPr/>
            <p:nvPr/>
          </p:nvSpPr>
          <p:spPr>
            <a:xfrm>
              <a:off x="5159007" y="2899082"/>
              <a:ext cx="578524" cy="496290"/>
            </a:xfrm>
            <a:prstGeom prst="rect">
              <a:avLst/>
            </a:prstGeom>
            <a:grpFill/>
          </p:spPr>
          <p:txBody>
            <a:bodyPr wrap="none">
              <a:spAutoFit/>
            </a:bodyPr>
            <a:lstStyle/>
            <a:p>
              <a:r>
                <a:rPr lang="en-US" altLang="zh-CN" sz="3700" b="1" dirty="0" smtClean="0">
                  <a:solidFill>
                    <a:schemeClr val="bg1"/>
                  </a:solidFill>
                  <a:latin typeface="微软雅黑" pitchFamily="34" charset="-122"/>
                  <a:ea typeface="微软雅黑" pitchFamily="34" charset="-122"/>
                </a:rPr>
                <a:t>05</a:t>
              </a:r>
              <a:endParaRPr lang="zh-CN" altLang="en-US" sz="37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4305344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right)">
                                      <p:cBhvr>
                                        <p:cTn id="17" dur="500"/>
                                        <p:tgtEl>
                                          <p:spTgt spid="2"/>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right)">
                                      <p:cBhvr>
                                        <p:cTn id="21" dur="500"/>
                                        <p:tgtEl>
                                          <p:spTgt spid="3"/>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left)">
                                      <p:cBhvr>
                                        <p:cTn id="25" dur="500"/>
                                        <p:tgtEl>
                                          <p:spTgt spid="4"/>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down)">
                                      <p:cBhvr>
                                        <p:cTn id="38"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5"/>
            <a:chOff x="6168776" y="1221676"/>
            <a:chExt cx="5282648" cy="651316"/>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5"/>
              <a:ext cx="3348394" cy="639567"/>
            </a:xfrm>
            <a:prstGeom prst="rect">
              <a:avLst/>
            </a:prstGeom>
            <a:noFill/>
            <a:ln w="9525">
              <a:noFill/>
              <a:miter lim="800000"/>
              <a:headEnd/>
              <a:tailEnd/>
            </a:ln>
          </p:spPr>
          <p:txBody>
            <a:bodyPr wrap="none">
              <a:spAutoFit/>
            </a:bodyPr>
            <a:lstStyle/>
            <a:p>
              <a:r>
                <a:rPr lang="en-US" altLang="zh-CN" sz="3000" b="1" dirty="0" smtClean="0"/>
                <a:t>1.2.3</a:t>
              </a:r>
              <a:r>
                <a:rPr lang="zh-CN" altLang="zh-CN" sz="3000" b="1" dirty="0" smtClean="0"/>
                <a:t>保险的分类</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163804" y="2124933"/>
            <a:ext cx="9314480" cy="220060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2400" b="1" dirty="0">
                <a:solidFill>
                  <a:srgbClr val="000000"/>
                </a:solidFill>
                <a:latin typeface="+mn-ea"/>
                <a:cs typeface="Times New Roman" pitchFamily="18" charset="0"/>
              </a:rPr>
              <a:t>1</a:t>
            </a:r>
            <a:r>
              <a:rPr lang="zh-CN" altLang="en-US" sz="2400" b="1" dirty="0">
                <a:solidFill>
                  <a:srgbClr val="000000"/>
                </a:solidFill>
                <a:latin typeface="+mn-ea"/>
                <a:cs typeface="Times New Roman" pitchFamily="18" charset="0"/>
              </a:rPr>
              <a:t>．</a:t>
            </a:r>
            <a:r>
              <a:rPr lang="zh-CN" altLang="zh-CN" sz="2400" b="1" dirty="0">
                <a:solidFill>
                  <a:srgbClr val="000000"/>
                </a:solidFill>
                <a:latin typeface="+mn-ea"/>
                <a:cs typeface="Times New Roman" pitchFamily="18" charset="0"/>
              </a:rPr>
              <a:t>按保险实施方式分类</a:t>
            </a:r>
            <a:endParaRPr lang="en-US" altLang="zh-CN" sz="2400" b="1" dirty="0">
              <a:solidFill>
                <a:srgbClr val="000000"/>
              </a:solidFill>
              <a:latin typeface="+mn-ea"/>
              <a:cs typeface="Times New Roman" pitchFamily="18" charset="0"/>
            </a:endParaRPr>
          </a:p>
          <a:p>
            <a:pPr indent="269875" fontAlgn="base">
              <a:spcBef>
                <a:spcPct val="0"/>
              </a:spcBef>
              <a:spcAft>
                <a:spcPct val="0"/>
              </a:spcAft>
            </a:pPr>
            <a:r>
              <a:rPr lang="en-US" altLang="zh-CN" sz="2400" b="1" dirty="0">
                <a:solidFill>
                  <a:srgbClr val="000000"/>
                </a:solidFill>
                <a:latin typeface="+mn-ea"/>
                <a:cs typeface="Times New Roman" pitchFamily="18" charset="0"/>
              </a:rPr>
              <a:t>2</a:t>
            </a:r>
            <a:r>
              <a:rPr lang="zh-CN" altLang="en-US" sz="2400" b="1" dirty="0">
                <a:solidFill>
                  <a:srgbClr val="000000"/>
                </a:solidFill>
                <a:latin typeface="+mn-ea"/>
                <a:cs typeface="Times New Roman" pitchFamily="18" charset="0"/>
              </a:rPr>
              <a:t>．</a:t>
            </a:r>
            <a:r>
              <a:rPr lang="zh-CN" altLang="zh-CN" sz="2400" b="1" dirty="0">
                <a:solidFill>
                  <a:srgbClr val="000000"/>
                </a:solidFill>
                <a:latin typeface="+mn-ea"/>
                <a:cs typeface="Times New Roman" pitchFamily="18" charset="0"/>
              </a:rPr>
              <a:t>按合同中是否确定保险价值分类</a:t>
            </a:r>
          </a:p>
          <a:p>
            <a:pPr indent="269875" fontAlgn="base">
              <a:spcBef>
                <a:spcPct val="0"/>
              </a:spcBef>
              <a:spcAft>
                <a:spcPct val="0"/>
              </a:spcAft>
            </a:pPr>
            <a:r>
              <a:rPr lang="en-US" altLang="zh-CN" sz="2400" b="1" dirty="0">
                <a:solidFill>
                  <a:srgbClr val="000000"/>
                </a:solidFill>
                <a:latin typeface="+mn-ea"/>
                <a:cs typeface="Times New Roman" pitchFamily="18" charset="0"/>
              </a:rPr>
              <a:t>3</a:t>
            </a:r>
            <a:r>
              <a:rPr lang="zh-CN" altLang="zh-CN" sz="2400" b="1" dirty="0">
                <a:solidFill>
                  <a:srgbClr val="000000"/>
                </a:solidFill>
                <a:latin typeface="+mn-ea"/>
                <a:cs typeface="Times New Roman" pitchFamily="18" charset="0"/>
              </a:rPr>
              <a:t>．按风险转嫁方式分类</a:t>
            </a:r>
            <a:endParaRPr lang="zh-CN" altLang="en-US" sz="2400" b="1" dirty="0">
              <a:solidFill>
                <a:srgbClr val="000000"/>
              </a:solidFill>
              <a:latin typeface="+mn-ea"/>
              <a:cs typeface="Times New Roman" pitchFamily="18" charset="0"/>
            </a:endParaRPr>
          </a:p>
          <a:p>
            <a:pPr indent="269875" fontAlgn="base">
              <a:spcBef>
                <a:spcPct val="0"/>
              </a:spcBef>
              <a:spcAft>
                <a:spcPct val="0"/>
              </a:spcAft>
            </a:pPr>
            <a:r>
              <a:rPr lang="en-US" altLang="zh-CN" sz="2400" b="1" dirty="0" smtClean="0">
                <a:solidFill>
                  <a:srgbClr val="000000"/>
                </a:solidFill>
                <a:latin typeface="+mn-ea"/>
                <a:cs typeface="Times New Roman" pitchFamily="18" charset="0"/>
              </a:rPr>
              <a:t>4</a:t>
            </a:r>
            <a:r>
              <a:rPr lang="zh-CN" altLang="zh-CN" sz="2400" b="1" dirty="0" smtClean="0">
                <a:solidFill>
                  <a:srgbClr val="000000"/>
                </a:solidFill>
                <a:latin typeface="+mn-ea"/>
                <a:cs typeface="Times New Roman" pitchFamily="18" charset="0"/>
              </a:rPr>
              <a:t>．按保险标的分类</a:t>
            </a: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4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5"/>
            <a:chOff x="6168776" y="1221676"/>
            <a:chExt cx="5282648" cy="651316"/>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5"/>
              <a:ext cx="3457589" cy="639567"/>
            </a:xfrm>
            <a:prstGeom prst="rect">
              <a:avLst/>
            </a:prstGeom>
            <a:noFill/>
            <a:ln w="9525">
              <a:noFill/>
              <a:miter lim="800000"/>
              <a:headEnd/>
              <a:tailEnd/>
            </a:ln>
          </p:spPr>
          <p:txBody>
            <a:bodyPr wrap="none">
              <a:spAutoFit/>
            </a:bodyPr>
            <a:lstStyle/>
            <a:p>
              <a:r>
                <a:rPr lang="en-US" altLang="zh-CN" sz="3000" b="1" dirty="0" smtClean="0"/>
                <a:t>1.2.4 </a:t>
              </a:r>
              <a:r>
                <a:rPr lang="zh-CN" altLang="en-US" sz="3000" b="1" dirty="0" smtClean="0"/>
                <a:t>保险的职能</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89075" y="1600643"/>
            <a:ext cx="9314480" cy="207749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zh-CN" altLang="zh-CN" sz="2200" dirty="0" smtClean="0"/>
              <a:t>保险的职能是指保险内在的、固有的功能。保险的职能有</a:t>
            </a:r>
            <a:r>
              <a:rPr lang="zh-CN" altLang="zh-CN" sz="2200" b="1" dirty="0" smtClean="0"/>
              <a:t>基本职能</a:t>
            </a:r>
            <a:r>
              <a:rPr lang="zh-CN" altLang="zh-CN" sz="2200" dirty="0" smtClean="0"/>
              <a:t>和</a:t>
            </a:r>
            <a:r>
              <a:rPr lang="zh-CN" altLang="zh-CN" sz="2200" b="1" dirty="0" smtClean="0"/>
              <a:t>派生职能</a:t>
            </a:r>
            <a:r>
              <a:rPr lang="zh-CN" altLang="zh-CN" sz="2200" dirty="0" smtClean="0"/>
              <a:t>之分。</a:t>
            </a:r>
          </a:p>
          <a:p>
            <a:pPr indent="457200"/>
            <a:r>
              <a:rPr lang="zh-CN" altLang="zh-CN" sz="2200" dirty="0" smtClean="0"/>
              <a:t>基本职能是反映保险原始与固有的职能，它不以时间的推移和社会形态的不同而改变。</a:t>
            </a:r>
          </a:p>
          <a:p>
            <a:pPr indent="457200"/>
            <a:r>
              <a:rPr lang="zh-CN" altLang="zh-CN" sz="2200" dirty="0" smtClean="0"/>
              <a:t>派生职能是在保险基本职能基础上，伴随着保险分配关系发展而产生的。</a:t>
            </a:r>
          </a:p>
          <a:p>
            <a:pPr indent="457200"/>
            <a:endParaRPr lang="en-US" altLang="zh-CN" sz="2200" dirty="0" smtClean="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94952"/>
            <a:chOff x="6168776" y="1221676"/>
            <a:chExt cx="5282648" cy="686847"/>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5"/>
              <a:ext cx="3259557" cy="675098"/>
            </a:xfrm>
            <a:prstGeom prst="rect">
              <a:avLst/>
            </a:prstGeom>
            <a:noFill/>
            <a:ln w="9525">
              <a:noFill/>
              <a:miter lim="800000"/>
              <a:headEnd/>
              <a:tailEnd/>
            </a:ln>
          </p:spPr>
          <p:txBody>
            <a:bodyPr wrap="none">
              <a:spAutoFit/>
            </a:bodyPr>
            <a:lstStyle/>
            <a:p>
              <a:r>
                <a:rPr lang="en-US" altLang="zh-CN" sz="3000" b="1" dirty="0" smtClean="0"/>
                <a:t>1.2.</a:t>
              </a:r>
              <a:r>
                <a:rPr lang="en-US" altLang="zh-CN" sz="3200" b="1" dirty="0" smtClean="0"/>
                <a:t>5 </a:t>
              </a:r>
              <a:r>
                <a:rPr lang="zh-CN" altLang="zh-CN" sz="3200" b="1" dirty="0" smtClean="0"/>
                <a:t>保险监管</a:t>
              </a: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38724" y="1351925"/>
            <a:ext cx="9314480" cy="4478149"/>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 1</a:t>
            </a:r>
            <a:r>
              <a:rPr lang="zh-CN" altLang="zh-CN" sz="2400" b="1" dirty="0" smtClean="0"/>
              <a:t>．保险监管的概念</a:t>
            </a:r>
            <a:endParaRPr lang="en-US" altLang="zh-CN" sz="2400" b="1" dirty="0" smtClean="0"/>
          </a:p>
          <a:p>
            <a:pPr indent="457200"/>
            <a:endParaRPr lang="zh-CN" altLang="zh-CN" sz="2400" b="1" dirty="0" smtClean="0"/>
          </a:p>
          <a:p>
            <a:pPr indent="457200"/>
            <a:r>
              <a:rPr lang="zh-CN" altLang="zh-CN" sz="2400" dirty="0" smtClean="0"/>
              <a:t>保险监管是指政府对保险业的监督和管理，具体指一个国家的金融主管机关或保险监管执行机关，依据现行法律对保险人和保险市场进行监督管理，以确保保险人经营的稳定和维护被保险人的合法权益。 </a:t>
            </a:r>
            <a:endParaRPr lang="en-US" altLang="zh-CN" sz="2400" dirty="0" smtClean="0"/>
          </a:p>
          <a:p>
            <a:pPr indent="457200"/>
            <a:endParaRPr lang="en-US" altLang="zh-CN" sz="2400" dirty="0" smtClean="0"/>
          </a:p>
          <a:p>
            <a:pPr indent="457200"/>
            <a:endParaRPr lang="en-US" altLang="zh-CN" sz="2400" dirty="0" smtClean="0"/>
          </a:p>
          <a:p>
            <a:pPr indent="457200"/>
            <a:r>
              <a:rPr lang="en-US" altLang="zh-CN" sz="2400" b="1" dirty="0" smtClean="0"/>
              <a:t>2</a:t>
            </a:r>
            <a:r>
              <a:rPr lang="zh-CN" altLang="zh-CN" sz="2400" b="1" dirty="0" smtClean="0"/>
              <a:t>．保险监管体系</a:t>
            </a:r>
            <a:endParaRPr lang="en-US" altLang="zh-CN" sz="2400" b="1" dirty="0" smtClean="0"/>
          </a:p>
          <a:p>
            <a:pPr indent="457200"/>
            <a:endParaRPr lang="zh-CN" altLang="zh-CN" sz="2400" b="1" dirty="0" smtClean="0"/>
          </a:p>
          <a:p>
            <a:pPr indent="457200"/>
            <a:r>
              <a:rPr lang="zh-CN" altLang="zh-CN" sz="2400" dirty="0" smtClean="0"/>
              <a:t>保险监管体系包括监管法规、监管机构、行业自律三部分。</a:t>
            </a:r>
          </a:p>
          <a:p>
            <a:endParaRPr lang="zh-CN" altLang="zh-CN" sz="24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4575474" cy="594953"/>
            <a:chOff x="6168776" y="1221676"/>
            <a:chExt cx="5282648" cy="686848"/>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accent1"/>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283018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1.3 </a:t>
              </a:r>
              <a:r>
                <a:rPr lang="zh-CN" altLang="en-US" sz="3200" b="1" dirty="0" smtClean="0">
                  <a:solidFill>
                    <a:schemeClr val="accent1"/>
                  </a:solidFill>
                </a:rPr>
                <a:t>保险合同</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44229" y="1428789"/>
            <a:ext cx="9314480" cy="337015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1.3.1 </a:t>
            </a:r>
            <a:r>
              <a:rPr lang="zh-CN" altLang="zh-CN" sz="3000" b="1" dirty="0" smtClean="0"/>
              <a:t>保险合同要素</a:t>
            </a:r>
          </a:p>
          <a:p>
            <a:pPr marL="0" marR="0" lvl="0" indent="269875" algn="l" defTabSz="914400" rtl="0" eaLnBrk="1" fontAlgn="base" latinLnBrk="0" hangingPunct="1">
              <a:lnSpc>
                <a:spcPct val="100000"/>
              </a:lnSpc>
              <a:spcBef>
                <a:spcPct val="0"/>
              </a:spcBef>
              <a:spcAft>
                <a:spcPct val="0"/>
              </a:spcAft>
              <a:buClrTx/>
              <a:buSzTx/>
              <a:buFontTx/>
              <a:buNone/>
              <a:tabLst/>
            </a:pPr>
            <a:endParaRPr lang="en-US" altLang="zh-CN" sz="2000" dirty="0" smtClean="0">
              <a:solidFill>
                <a:srgbClr val="000000"/>
              </a:solidFill>
              <a:latin typeface="+mn-ea"/>
              <a:cs typeface="Times New Roman" pitchFamily="18" charset="0"/>
            </a:endParaRPr>
          </a:p>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mn-ea"/>
                <a:cs typeface="Times New Roman" pitchFamily="18" charset="0"/>
              </a:rPr>
              <a:t> 1</a:t>
            </a:r>
            <a:r>
              <a:rPr kumimoji="0" lang="zh-CN" altLang="en-US" sz="2400" b="1" i="0" u="none" strike="noStrike" cap="none" normalizeH="0" baseline="0" dirty="0" smtClean="0">
                <a:ln>
                  <a:noFill/>
                </a:ln>
                <a:solidFill>
                  <a:srgbClr val="000000"/>
                </a:solidFill>
                <a:effectLst/>
                <a:latin typeface="+mn-ea"/>
                <a:cs typeface="Times New Roman" pitchFamily="18" charset="0"/>
              </a:rPr>
              <a:t>．概念</a:t>
            </a:r>
            <a:endParaRPr kumimoji="0" lang="en-US" altLang="zh-CN" sz="2400" b="1" i="0" u="none" strike="noStrike" cap="none" normalizeH="0" baseline="0" dirty="0" smtClean="0">
              <a:ln>
                <a:noFill/>
              </a:ln>
              <a:solidFill>
                <a:srgbClr val="000000"/>
              </a:solidFill>
              <a:effectLst/>
              <a:latin typeface="+mn-ea"/>
              <a:cs typeface="Times New Roman" pitchFamily="18" charset="0"/>
            </a:endParaRPr>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zh-CN" altLang="zh-CN" sz="2200" b="1" dirty="0" smtClean="0"/>
              <a:t>法律规定：</a:t>
            </a:r>
            <a:endParaRPr lang="zh-CN" altLang="zh-CN" sz="2200" dirty="0" smtClean="0"/>
          </a:p>
          <a:p>
            <a:pPr indent="457200"/>
            <a:r>
              <a:rPr lang="zh-CN" altLang="zh-CN" sz="2200" dirty="0" smtClean="0"/>
              <a:t>《保险法》第</a:t>
            </a:r>
            <a:r>
              <a:rPr lang="en-US" altLang="zh-CN" sz="2200" dirty="0" smtClean="0"/>
              <a:t>10</a:t>
            </a:r>
            <a:r>
              <a:rPr lang="zh-CN" altLang="zh-CN" sz="2200" dirty="0" smtClean="0"/>
              <a:t>条规定：保险合同是投保人与保险人约定保险权利义务关系的协议。</a:t>
            </a:r>
            <a:endParaRPr kumimoji="0" lang="en-US" altLang="zh-CN" sz="22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4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7809313" y="3233069"/>
            <a:ext cx="916355" cy="91635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b="1" dirty="0" smtClean="0">
                <a:latin typeface="微软雅黑" pitchFamily="34" charset="-122"/>
                <a:ea typeface="微软雅黑" pitchFamily="34" charset="-122"/>
              </a:rPr>
              <a:t>复合</a:t>
            </a:r>
            <a:endParaRPr lang="en-US" altLang="zh-CN" sz="1600" b="1" dirty="0" smtClean="0">
              <a:latin typeface="微软雅黑" pitchFamily="34" charset="-122"/>
              <a:ea typeface="微软雅黑" pitchFamily="34" charset="-122"/>
            </a:endParaRPr>
          </a:p>
          <a:p>
            <a:pPr algn="ctr"/>
            <a:r>
              <a:rPr lang="zh-CN" altLang="en-US" sz="1600" b="1" dirty="0" smtClean="0">
                <a:latin typeface="微软雅黑" pitchFamily="34" charset="-122"/>
                <a:ea typeface="微软雅黑" pitchFamily="34" charset="-122"/>
              </a:rPr>
              <a:t>合同</a:t>
            </a:r>
            <a:endParaRPr lang="zh-CN" altLang="en-US" sz="1600" b="1" dirty="0">
              <a:latin typeface="微软雅黑" pitchFamily="34" charset="-122"/>
              <a:ea typeface="微软雅黑" pitchFamily="34" charset="-122"/>
            </a:endParaRPr>
          </a:p>
        </p:txBody>
      </p:sp>
      <p:sp>
        <p:nvSpPr>
          <p:cNvPr id="11" name="椭圆 10"/>
          <p:cNvSpPr/>
          <p:nvPr/>
        </p:nvSpPr>
        <p:spPr>
          <a:xfrm rot="2700000">
            <a:off x="7303950" y="2000787"/>
            <a:ext cx="916355" cy="91635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b="1" dirty="0" smtClean="0">
                <a:latin typeface="微软雅黑" pitchFamily="34" charset="-122"/>
                <a:ea typeface="微软雅黑" pitchFamily="34" charset="-122"/>
              </a:rPr>
              <a:t>双务</a:t>
            </a:r>
            <a:endParaRPr lang="en-US" altLang="zh-CN" sz="1600" b="1" dirty="0" smtClean="0">
              <a:latin typeface="微软雅黑" pitchFamily="34" charset="-122"/>
              <a:ea typeface="微软雅黑" pitchFamily="34" charset="-122"/>
            </a:endParaRPr>
          </a:p>
          <a:p>
            <a:pPr algn="ctr"/>
            <a:r>
              <a:rPr lang="zh-CN" altLang="en-US" sz="1600" b="1" dirty="0" smtClean="0">
                <a:latin typeface="微软雅黑" pitchFamily="34" charset="-122"/>
                <a:ea typeface="微软雅黑" pitchFamily="34" charset="-122"/>
              </a:rPr>
              <a:t>合同</a:t>
            </a:r>
            <a:endParaRPr lang="zh-CN" altLang="en-US" sz="1600" b="1" dirty="0">
              <a:latin typeface="微软雅黑" pitchFamily="34" charset="-122"/>
              <a:ea typeface="微软雅黑" pitchFamily="34" charset="-122"/>
            </a:endParaRPr>
          </a:p>
        </p:txBody>
      </p:sp>
      <p:sp>
        <p:nvSpPr>
          <p:cNvPr id="12" name="椭圆 11"/>
          <p:cNvSpPr/>
          <p:nvPr/>
        </p:nvSpPr>
        <p:spPr>
          <a:xfrm rot="2700000">
            <a:off x="4839385" y="4465352"/>
            <a:ext cx="916355" cy="91635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b="1" dirty="0" smtClean="0">
                <a:latin typeface="微软雅黑" pitchFamily="34" charset="-122"/>
                <a:ea typeface="微软雅黑" pitchFamily="34" charset="-122"/>
              </a:rPr>
              <a:t>个人性</a:t>
            </a:r>
            <a:endParaRPr lang="zh-CN" altLang="en-US" sz="1600" b="1" dirty="0">
              <a:latin typeface="微软雅黑" pitchFamily="34" charset="-122"/>
              <a:ea typeface="微软雅黑" pitchFamily="34" charset="-122"/>
            </a:endParaRPr>
          </a:p>
        </p:txBody>
      </p:sp>
      <p:sp>
        <p:nvSpPr>
          <p:cNvPr id="13" name="椭圆 12"/>
          <p:cNvSpPr/>
          <p:nvPr/>
        </p:nvSpPr>
        <p:spPr>
          <a:xfrm rot="-2700000">
            <a:off x="7303950" y="4465352"/>
            <a:ext cx="916355" cy="916355"/>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b="1" dirty="0" smtClean="0">
                <a:latin typeface="微软雅黑" pitchFamily="34" charset="-122"/>
                <a:ea typeface="微软雅黑" pitchFamily="34" charset="-122"/>
              </a:rPr>
              <a:t>射幸</a:t>
            </a:r>
            <a:endParaRPr lang="en-US" altLang="zh-CN" sz="1600" b="1" dirty="0" smtClean="0">
              <a:latin typeface="微软雅黑" pitchFamily="34" charset="-122"/>
              <a:ea typeface="微软雅黑" pitchFamily="34" charset="-122"/>
            </a:endParaRPr>
          </a:p>
          <a:p>
            <a:pPr algn="ctr"/>
            <a:r>
              <a:rPr lang="zh-CN" altLang="en-US" sz="1600" b="1" dirty="0" smtClean="0">
                <a:latin typeface="微软雅黑" pitchFamily="34" charset="-122"/>
                <a:ea typeface="微软雅黑" pitchFamily="34" charset="-122"/>
              </a:rPr>
              <a:t>合同</a:t>
            </a:r>
            <a:endParaRPr lang="zh-CN" altLang="en-US" sz="1600" b="1" dirty="0">
              <a:latin typeface="微软雅黑" pitchFamily="34" charset="-122"/>
              <a:ea typeface="微软雅黑" pitchFamily="34" charset="-122"/>
            </a:endParaRPr>
          </a:p>
        </p:txBody>
      </p:sp>
      <p:sp>
        <p:nvSpPr>
          <p:cNvPr id="14" name="椭圆 13"/>
          <p:cNvSpPr/>
          <p:nvPr/>
        </p:nvSpPr>
        <p:spPr>
          <a:xfrm rot="-2700000">
            <a:off x="4839385" y="2000787"/>
            <a:ext cx="916355" cy="916355"/>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b="1" dirty="0" smtClean="0">
                <a:latin typeface="微软雅黑" pitchFamily="34" charset="-122"/>
                <a:ea typeface="微软雅黑" pitchFamily="34" charset="-122"/>
              </a:rPr>
              <a:t>有偿</a:t>
            </a:r>
            <a:endParaRPr lang="en-US" altLang="zh-CN" sz="1600" b="1" dirty="0" smtClean="0">
              <a:latin typeface="微软雅黑" pitchFamily="34" charset="-122"/>
              <a:ea typeface="微软雅黑" pitchFamily="34" charset="-122"/>
            </a:endParaRPr>
          </a:p>
          <a:p>
            <a:pPr algn="ctr"/>
            <a:r>
              <a:rPr lang="zh-CN" altLang="en-US" sz="1600" b="1" dirty="0" smtClean="0">
                <a:latin typeface="微软雅黑" pitchFamily="34" charset="-122"/>
                <a:ea typeface="微软雅黑" pitchFamily="34" charset="-122"/>
              </a:rPr>
              <a:t>合同</a:t>
            </a:r>
            <a:endParaRPr lang="zh-CN" altLang="en-US" sz="1600" b="1" dirty="0">
              <a:latin typeface="微软雅黑" pitchFamily="34" charset="-122"/>
              <a:ea typeface="微软雅黑" pitchFamily="34" charset="-122"/>
            </a:endParaRPr>
          </a:p>
        </p:txBody>
      </p:sp>
      <p:sp>
        <p:nvSpPr>
          <p:cNvPr id="17" name="等腰三角形 16"/>
          <p:cNvSpPr/>
          <p:nvPr/>
        </p:nvSpPr>
        <p:spPr>
          <a:xfrm rot="5400000">
            <a:off x="7567545" y="3588377"/>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b="1"/>
          </a:p>
        </p:txBody>
      </p:sp>
      <p:sp>
        <p:nvSpPr>
          <p:cNvPr id="18" name="等腰三角形 17"/>
          <p:cNvSpPr/>
          <p:nvPr/>
        </p:nvSpPr>
        <p:spPr>
          <a:xfrm rot="5400000" flipV="1">
            <a:off x="4098412" y="2682218"/>
            <a:ext cx="267289" cy="199297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9" name="等腰三角形 18"/>
          <p:cNvSpPr/>
          <p:nvPr/>
        </p:nvSpPr>
        <p:spPr>
          <a:xfrm rot="2700000">
            <a:off x="7231920" y="2778111"/>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b="1"/>
          </a:p>
        </p:txBody>
      </p:sp>
      <p:sp>
        <p:nvSpPr>
          <p:cNvPr id="20" name="等腰三角形 19"/>
          <p:cNvSpPr/>
          <p:nvPr/>
        </p:nvSpPr>
        <p:spPr>
          <a:xfrm rot="2700000" flipV="1">
            <a:off x="5611386" y="4398644"/>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b="1"/>
          </a:p>
        </p:txBody>
      </p:sp>
      <p:sp>
        <p:nvSpPr>
          <p:cNvPr id="21" name="等腰三角形 20"/>
          <p:cNvSpPr/>
          <p:nvPr/>
        </p:nvSpPr>
        <p:spPr>
          <a:xfrm rot="8100000">
            <a:off x="7231920" y="4398644"/>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b="1"/>
          </a:p>
        </p:txBody>
      </p:sp>
      <p:sp>
        <p:nvSpPr>
          <p:cNvPr id="22" name="等腰三角形 21"/>
          <p:cNvSpPr/>
          <p:nvPr/>
        </p:nvSpPr>
        <p:spPr>
          <a:xfrm rot="8100000" flipV="1">
            <a:off x="5611386" y="2778111"/>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b="1"/>
          </a:p>
        </p:txBody>
      </p:sp>
      <p:sp>
        <p:nvSpPr>
          <p:cNvPr id="23" name="椭圆 22"/>
          <p:cNvSpPr/>
          <p:nvPr/>
        </p:nvSpPr>
        <p:spPr>
          <a:xfrm>
            <a:off x="5534004" y="2700471"/>
            <a:ext cx="1981552" cy="198155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b="1"/>
          </a:p>
        </p:txBody>
      </p:sp>
      <p:sp>
        <p:nvSpPr>
          <p:cNvPr id="24" name="TextBox 23"/>
          <p:cNvSpPr txBox="1"/>
          <p:nvPr/>
        </p:nvSpPr>
        <p:spPr>
          <a:xfrm>
            <a:off x="5978513" y="3285544"/>
            <a:ext cx="1176939" cy="86177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800" b="1" dirty="0" smtClean="0">
                <a:solidFill>
                  <a:schemeClr val="bg1"/>
                </a:solidFill>
              </a:rPr>
              <a:t>风险</a:t>
            </a:r>
            <a:endParaRPr lang="en-US" altLang="zh-CN" sz="2800" b="1" dirty="0" smtClean="0">
              <a:solidFill>
                <a:schemeClr val="bg1"/>
              </a:solidFill>
            </a:endParaRPr>
          </a:p>
          <a:p>
            <a:pPr algn="ctr">
              <a:lnSpc>
                <a:spcPct val="100000"/>
              </a:lnSpc>
            </a:pPr>
            <a:r>
              <a:rPr lang="zh-CN" altLang="en-US" sz="2800" b="1" dirty="0" smtClean="0">
                <a:solidFill>
                  <a:schemeClr val="bg1"/>
                </a:solidFill>
              </a:rPr>
              <a:t>特征</a:t>
            </a:r>
            <a:endParaRPr lang="en-US" altLang="zh-CN" sz="2800" b="1" dirty="0">
              <a:solidFill>
                <a:schemeClr val="bg1"/>
              </a:solidFill>
            </a:endParaRPr>
          </a:p>
        </p:txBody>
      </p:sp>
      <p:sp>
        <p:nvSpPr>
          <p:cNvPr id="43" name="文本框 42"/>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40" name="矩形 39"/>
          <p:cNvSpPr/>
          <p:nvPr/>
        </p:nvSpPr>
        <p:spPr>
          <a:xfrm>
            <a:off x="0" y="3370943"/>
            <a:ext cx="3087705" cy="461665"/>
          </a:xfrm>
          <a:prstGeom prst="rect">
            <a:avLst/>
          </a:prstGeom>
        </p:spPr>
        <p:txBody>
          <a:bodyPr wrap="none">
            <a:spAutoFit/>
          </a:bodyPr>
          <a:lstStyle/>
          <a:p>
            <a:pPr lvl="0" indent="269875" fontAlgn="base">
              <a:spcBef>
                <a:spcPct val="0"/>
              </a:spcBef>
              <a:spcAft>
                <a:spcPct val="0"/>
              </a:spcAft>
            </a:pPr>
            <a:r>
              <a:rPr lang="en-US" altLang="zh-CN" sz="2400" b="1" dirty="0" smtClean="0">
                <a:solidFill>
                  <a:srgbClr val="000000"/>
                </a:solidFill>
                <a:latin typeface="+mn-ea"/>
                <a:cs typeface="Times New Roman" pitchFamily="18" charset="0"/>
              </a:rPr>
              <a:t>2</a:t>
            </a:r>
            <a:r>
              <a:rPr lang="zh-CN" altLang="en-US" sz="2400" b="1" dirty="0" smtClean="0">
                <a:solidFill>
                  <a:srgbClr val="000000"/>
                </a:solidFill>
                <a:latin typeface="+mn-ea"/>
                <a:cs typeface="Times New Roman" pitchFamily="18" charset="0"/>
              </a:rPr>
              <a:t>．保险合同的特征</a:t>
            </a:r>
            <a:endParaRPr lang="en-US" altLang="zh-CN" sz="2400" b="1" dirty="0" smtClean="0">
              <a:solidFill>
                <a:srgbClr val="000000"/>
              </a:solidFill>
              <a:latin typeface="+mn-ea"/>
              <a:cs typeface="Times New Roman" pitchFamily="18" charset="0"/>
            </a:endParaRPr>
          </a:p>
        </p:txBody>
      </p:sp>
      <p:grpSp>
        <p:nvGrpSpPr>
          <p:cNvPr id="25" name="组合 15"/>
          <p:cNvGrpSpPr>
            <a:grpSpLocks/>
          </p:cNvGrpSpPr>
          <p:nvPr/>
        </p:nvGrpSpPr>
        <p:grpSpPr bwMode="auto">
          <a:xfrm>
            <a:off x="-421928" y="152402"/>
            <a:ext cx="4575474" cy="564176"/>
            <a:chOff x="6168776" y="1221676"/>
            <a:chExt cx="5282648" cy="651317"/>
          </a:xfrm>
        </p:grpSpPr>
        <p:sp>
          <p:nvSpPr>
            <p:cNvPr id="26" name="圆角矩形 25"/>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27" name="文本框 13"/>
            <p:cNvSpPr txBox="1">
              <a:spLocks noChangeArrowheads="1"/>
            </p:cNvSpPr>
            <p:nvPr/>
          </p:nvSpPr>
          <p:spPr bwMode="auto">
            <a:xfrm>
              <a:off x="6834600" y="1233426"/>
              <a:ext cx="3903621" cy="639567"/>
            </a:xfrm>
            <a:prstGeom prst="rect">
              <a:avLst/>
            </a:prstGeom>
            <a:noFill/>
            <a:ln w="9525">
              <a:noFill/>
              <a:miter lim="800000"/>
              <a:headEnd/>
              <a:tailEnd/>
            </a:ln>
          </p:spPr>
          <p:txBody>
            <a:bodyPr wrap="none">
              <a:spAutoFit/>
            </a:bodyPr>
            <a:lstStyle/>
            <a:p>
              <a:r>
                <a:rPr lang="en-US" altLang="zh-CN" sz="3000" b="1" dirty="0" smtClean="0"/>
                <a:t>1.3 .1</a:t>
              </a:r>
              <a:r>
                <a:rPr lang="zh-CN" altLang="en-US" sz="3000" b="1" dirty="0" smtClean="0"/>
                <a:t>保险合同要素</a:t>
              </a:r>
              <a:endParaRPr lang="zh-CN" altLang="zh-CN" sz="3000" b="1" dirty="0"/>
            </a:p>
          </p:txBody>
        </p:sp>
      </p:grpSp>
    </p:spTree>
    <p:extLst>
      <p:ext uri="{BB962C8B-B14F-4D97-AF65-F5344CB8AC3E}">
        <p14:creationId xmlns:p14="http://schemas.microsoft.com/office/powerpoint/2010/main" val="33567990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blinds(horizontal)">
                                      <p:cBhvr>
                                        <p:cTn id="13" dur="500"/>
                                        <p:tgtEl>
                                          <p:spTgt spid="40"/>
                                        </p:tgtEl>
                                      </p:cBhvr>
                                    </p:animEffec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par>
                                <p:cTn id="25" presetID="1" presetClass="entr" presetSubtype="0" fill="hold" grpId="0" nodeType="withEffect">
                                  <p:stCondLst>
                                    <p:cond delay="200"/>
                                  </p:stCondLst>
                                  <p:childTnLst>
                                    <p:set>
                                      <p:cBhvr>
                                        <p:cTn id="26" dur="1" fill="hold">
                                          <p:stCondLst>
                                            <p:cond delay="0"/>
                                          </p:stCondLst>
                                        </p:cTn>
                                        <p:tgtEl>
                                          <p:spTgt spid="19"/>
                                        </p:tgtEl>
                                        <p:attrNameLst>
                                          <p:attrName>style.visibility</p:attrName>
                                        </p:attrNameLst>
                                      </p:cBhvr>
                                      <p:to>
                                        <p:strVal val="visible"/>
                                      </p:to>
                                    </p:set>
                                  </p:childTnLst>
                                </p:cTn>
                              </p:par>
                              <p:par>
                                <p:cTn id="27" presetID="64" presetClass="path" presetSubtype="0" accel="50000" decel="50000" fill="hold" grpId="1" nodeType="withEffect">
                                  <p:stCondLst>
                                    <p:cond delay="200"/>
                                  </p:stCondLst>
                                  <p:childTnLst>
                                    <p:animMotion origin="layout" path="M -0.06631 0.11852 L -4.72222E-6 -3.95062E-6 " pathEditMode="relative" rAng="0" ptsTypes="AA">
                                      <p:cBhvr>
                                        <p:cTn id="28" dur="500" fill="hold"/>
                                        <p:tgtEl>
                                          <p:spTgt spid="19"/>
                                        </p:tgtEl>
                                        <p:attrNameLst>
                                          <p:attrName>ppt_x</p:attrName>
                                          <p:attrName>ppt_y</p:attrName>
                                        </p:attrNameLst>
                                      </p:cBhvr>
                                      <p:rCtr x="3316" y="-5926"/>
                                    </p:animMotion>
                                  </p:childTnLst>
                                </p:cTn>
                              </p:par>
                              <p:par>
                                <p:cTn id="29" presetID="1" presetClass="entr" presetSubtype="0" fill="hold" grpId="0" nodeType="withEffect">
                                  <p:stCondLst>
                                    <p:cond delay="400"/>
                                  </p:stCondLst>
                                  <p:childTnLst>
                                    <p:set>
                                      <p:cBhvr>
                                        <p:cTn id="30" dur="1" fill="hold">
                                          <p:stCondLst>
                                            <p:cond delay="0"/>
                                          </p:stCondLst>
                                        </p:cTn>
                                        <p:tgtEl>
                                          <p:spTgt spid="17"/>
                                        </p:tgtEl>
                                        <p:attrNameLst>
                                          <p:attrName>style.visibility</p:attrName>
                                        </p:attrNameLst>
                                      </p:cBhvr>
                                      <p:to>
                                        <p:strVal val="visible"/>
                                      </p:to>
                                    </p:set>
                                  </p:childTnLst>
                                </p:cTn>
                              </p:par>
                              <p:par>
                                <p:cTn id="31" presetID="64" presetClass="path" presetSubtype="0" accel="50000" decel="50000" fill="hold" grpId="1" nodeType="withEffect">
                                  <p:stCondLst>
                                    <p:cond delay="400"/>
                                  </p:stCondLst>
                                  <p:childTnLst>
                                    <p:animMotion origin="layout" path="M -0.09427 -0.00061 L 1.11111E-6 -3.82716E-6 " pathEditMode="relative" rAng="0" ptsTypes="AA">
                                      <p:cBhvr>
                                        <p:cTn id="32" dur="500" fill="hold"/>
                                        <p:tgtEl>
                                          <p:spTgt spid="17"/>
                                        </p:tgtEl>
                                        <p:attrNameLst>
                                          <p:attrName>ppt_x</p:attrName>
                                          <p:attrName>ppt_y</p:attrName>
                                        </p:attrNameLst>
                                      </p:cBhvr>
                                      <p:rCtr x="4705" y="31"/>
                                    </p:animMotion>
                                  </p:childTnLst>
                                </p:cTn>
                              </p:par>
                              <p:par>
                                <p:cTn id="33" presetID="1" presetClass="entr" presetSubtype="0" fill="hold" grpId="0" nodeType="withEffect">
                                  <p:stCondLst>
                                    <p:cond delay="600"/>
                                  </p:stCondLst>
                                  <p:childTnLst>
                                    <p:set>
                                      <p:cBhvr>
                                        <p:cTn id="34" dur="1" fill="hold">
                                          <p:stCondLst>
                                            <p:cond delay="0"/>
                                          </p:stCondLst>
                                        </p:cTn>
                                        <p:tgtEl>
                                          <p:spTgt spid="21"/>
                                        </p:tgtEl>
                                        <p:attrNameLst>
                                          <p:attrName>style.visibility</p:attrName>
                                        </p:attrNameLst>
                                      </p:cBhvr>
                                      <p:to>
                                        <p:strVal val="visible"/>
                                      </p:to>
                                    </p:set>
                                  </p:childTnLst>
                                </p:cTn>
                              </p:par>
                              <p:par>
                                <p:cTn id="35" presetID="64" presetClass="path" presetSubtype="0" accel="50000" decel="50000" fill="hold" grpId="1" nodeType="withEffect">
                                  <p:stCondLst>
                                    <p:cond delay="600"/>
                                  </p:stCondLst>
                                  <p:childTnLst>
                                    <p:animMotion origin="layout" path="M -0.06631 -0.11882 L -4.72222E-6 -3.7037E-6 " pathEditMode="relative" rAng="0" ptsTypes="AA">
                                      <p:cBhvr>
                                        <p:cTn id="36" dur="500" fill="hold"/>
                                        <p:tgtEl>
                                          <p:spTgt spid="21"/>
                                        </p:tgtEl>
                                        <p:attrNameLst>
                                          <p:attrName>ppt_x</p:attrName>
                                          <p:attrName>ppt_y</p:attrName>
                                        </p:attrNameLst>
                                      </p:cBhvr>
                                      <p:rCtr x="3316" y="5926"/>
                                    </p:animMotion>
                                  </p:childTnLst>
                                </p:cTn>
                              </p:par>
                              <p:par>
                                <p:cTn id="37" presetID="1" presetClass="entr" presetSubtype="0" fill="hold" grpId="0" nodeType="withEffect">
                                  <p:stCondLst>
                                    <p:cond delay="1000"/>
                                  </p:stCondLst>
                                  <p:childTnLst>
                                    <p:set>
                                      <p:cBhvr>
                                        <p:cTn id="38" dur="1" fill="hold">
                                          <p:stCondLst>
                                            <p:cond delay="0"/>
                                          </p:stCondLst>
                                        </p:cTn>
                                        <p:tgtEl>
                                          <p:spTgt spid="20"/>
                                        </p:tgtEl>
                                        <p:attrNameLst>
                                          <p:attrName>style.visibility</p:attrName>
                                        </p:attrNameLst>
                                      </p:cBhvr>
                                      <p:to>
                                        <p:strVal val="visible"/>
                                      </p:to>
                                    </p:set>
                                  </p:childTnLst>
                                </p:cTn>
                              </p:par>
                              <p:par>
                                <p:cTn id="39" presetID="64" presetClass="path" presetSubtype="0" accel="50000" decel="50000" fill="hold" grpId="1" nodeType="withEffect">
                                  <p:stCondLst>
                                    <p:cond delay="1000"/>
                                  </p:stCondLst>
                                  <p:childTnLst>
                                    <p:animMotion origin="layout" path="M 0.06597 -0.11882 L -2.22222E-6 -3.7037E-6 " pathEditMode="relative" rAng="0" ptsTypes="AA">
                                      <p:cBhvr>
                                        <p:cTn id="40" dur="500" fill="hold"/>
                                        <p:tgtEl>
                                          <p:spTgt spid="20"/>
                                        </p:tgtEl>
                                        <p:attrNameLst>
                                          <p:attrName>ppt_x</p:attrName>
                                          <p:attrName>ppt_y</p:attrName>
                                        </p:attrNameLst>
                                      </p:cBhvr>
                                      <p:rCtr x="-3299" y="5926"/>
                                    </p:animMotion>
                                  </p:childTnLst>
                                </p:cTn>
                              </p:par>
                              <p:par>
                                <p:cTn id="41" presetID="1" presetClass="entr" presetSubtype="0" fill="hold" grpId="0" nodeType="withEffect">
                                  <p:stCondLst>
                                    <p:cond delay="1200"/>
                                  </p:stCondLst>
                                  <p:childTnLst>
                                    <p:set>
                                      <p:cBhvr>
                                        <p:cTn id="42" dur="1" fill="hold">
                                          <p:stCondLst>
                                            <p:cond delay="0"/>
                                          </p:stCondLst>
                                        </p:cTn>
                                        <p:tgtEl>
                                          <p:spTgt spid="18"/>
                                        </p:tgtEl>
                                        <p:attrNameLst>
                                          <p:attrName>style.visibility</p:attrName>
                                        </p:attrNameLst>
                                      </p:cBhvr>
                                      <p:to>
                                        <p:strVal val="visible"/>
                                      </p:to>
                                    </p:set>
                                  </p:childTnLst>
                                </p:cTn>
                              </p:par>
                              <p:par>
                                <p:cTn id="43" presetID="64" presetClass="path" presetSubtype="0" accel="50000" decel="50000" fill="hold" grpId="1" nodeType="withEffect">
                                  <p:stCondLst>
                                    <p:cond delay="1200"/>
                                  </p:stCondLst>
                                  <p:childTnLst>
                                    <p:animMotion origin="layout" path="M 0.09375 -0.0003 L 1.94444E-6 -3.82716E-6 " pathEditMode="relative" rAng="0" ptsTypes="AA">
                                      <p:cBhvr>
                                        <p:cTn id="44" dur="500" fill="hold"/>
                                        <p:tgtEl>
                                          <p:spTgt spid="18"/>
                                        </p:tgtEl>
                                        <p:attrNameLst>
                                          <p:attrName>ppt_x</p:attrName>
                                          <p:attrName>ppt_y</p:attrName>
                                        </p:attrNameLst>
                                      </p:cBhvr>
                                      <p:rCtr x="-4688" y="0"/>
                                    </p:animMotion>
                                  </p:childTnLst>
                                </p:cTn>
                              </p:par>
                              <p:par>
                                <p:cTn id="45" presetID="1" presetClass="entr" presetSubtype="0" fill="hold" grpId="0" nodeType="withEffect">
                                  <p:stCondLst>
                                    <p:cond delay="1400"/>
                                  </p:stCondLst>
                                  <p:childTnLst>
                                    <p:set>
                                      <p:cBhvr>
                                        <p:cTn id="46" dur="1" fill="hold">
                                          <p:stCondLst>
                                            <p:cond delay="0"/>
                                          </p:stCondLst>
                                        </p:cTn>
                                        <p:tgtEl>
                                          <p:spTgt spid="22"/>
                                        </p:tgtEl>
                                        <p:attrNameLst>
                                          <p:attrName>style.visibility</p:attrName>
                                        </p:attrNameLst>
                                      </p:cBhvr>
                                      <p:to>
                                        <p:strVal val="visible"/>
                                      </p:to>
                                    </p:set>
                                  </p:childTnLst>
                                </p:cTn>
                              </p:par>
                              <p:par>
                                <p:cTn id="47" presetID="64" presetClass="path" presetSubtype="0" accel="50000" decel="50000" fill="hold" grpId="1" nodeType="withEffect">
                                  <p:stCondLst>
                                    <p:cond delay="1400"/>
                                  </p:stCondLst>
                                  <p:childTnLst>
                                    <p:animMotion origin="layout" path="M 0.06615 0.1176 L -2.22222E-6 -3.95062E-6 " pathEditMode="relative" rAng="0" ptsTypes="AA">
                                      <p:cBhvr>
                                        <p:cTn id="48" dur="500" fill="hold"/>
                                        <p:tgtEl>
                                          <p:spTgt spid="22"/>
                                        </p:tgtEl>
                                        <p:attrNameLst>
                                          <p:attrName>ppt_x</p:attrName>
                                          <p:attrName>ppt_y</p:attrName>
                                        </p:attrNameLst>
                                      </p:cBhvr>
                                      <p:rCtr x="-3316" y="-5895"/>
                                    </p:animMotion>
                                  </p:childTnLst>
                                </p:cTn>
                              </p:par>
                            </p:childTnLst>
                          </p:cTn>
                        </p:par>
                        <p:par>
                          <p:cTn id="49" fill="hold">
                            <p:stCondLst>
                              <p:cond delay="2400"/>
                            </p:stCondLst>
                            <p:childTnLst>
                              <p:par>
                                <p:cTn id="50" presetID="22" presetClass="entr" presetSubtype="4"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wipe(down)">
                                      <p:cBhvr>
                                        <p:cTn id="52" dur="750"/>
                                        <p:tgtEl>
                                          <p:spTgt spid="43"/>
                                        </p:tgtEl>
                                      </p:cBhvr>
                                    </p:animEffect>
                                  </p:childTnLst>
                                </p:cTn>
                              </p:par>
                              <p:par>
                                <p:cTn id="53" presetID="1" presetClass="entr" presetSubtype="0" fill="hold" grpId="1" nodeType="withEffect">
                                  <p:stCondLst>
                                    <p:cond delay="1400"/>
                                  </p:stCondLst>
                                  <p:childTnLst>
                                    <p:set>
                                      <p:cBhvr>
                                        <p:cTn id="54" dur="1" fill="hold">
                                          <p:stCondLst>
                                            <p:cond delay="0"/>
                                          </p:stCondLst>
                                        </p:cTn>
                                        <p:tgtEl>
                                          <p:spTgt spid="14"/>
                                        </p:tgtEl>
                                        <p:attrNameLst>
                                          <p:attrName>style.visibility</p:attrName>
                                        </p:attrNameLst>
                                      </p:cBhvr>
                                      <p:to>
                                        <p:strVal val="visible"/>
                                      </p:to>
                                    </p:set>
                                  </p:childTnLst>
                                </p:cTn>
                              </p:par>
                              <p:par>
                                <p:cTn id="55" presetID="64" presetClass="path" presetSubtype="0" accel="50000" decel="50000" fill="hold" grpId="0" nodeType="withEffect">
                                  <p:stCondLst>
                                    <p:cond delay="1400"/>
                                  </p:stCondLst>
                                  <p:childTnLst>
                                    <p:animMotion origin="layout" path="M 0.10017 0.17778 L -8.33333E-7 -4.19753E-6 " pathEditMode="relative" rAng="0" ptsTypes="AA">
                                      <p:cBhvr>
                                        <p:cTn id="56" dur="500" fill="hold"/>
                                        <p:tgtEl>
                                          <p:spTgt spid="14"/>
                                        </p:tgtEl>
                                        <p:attrNameLst>
                                          <p:attrName>ppt_x</p:attrName>
                                          <p:attrName>ppt_y</p:attrName>
                                        </p:attrNameLst>
                                      </p:cBhvr>
                                      <p:rCtr x="-5017" y="-8889"/>
                                    </p:animMotion>
                                  </p:childTnLst>
                                </p:cTn>
                              </p:par>
                              <p:par>
                                <p:cTn id="57" presetID="1" presetClass="entr" presetSubtype="0" fill="hold" grpId="1" nodeType="withEffect">
                                  <p:stCondLst>
                                    <p:cond delay="200"/>
                                  </p:stCondLst>
                                  <p:childTnLst>
                                    <p:set>
                                      <p:cBhvr>
                                        <p:cTn id="58" dur="1" fill="hold">
                                          <p:stCondLst>
                                            <p:cond delay="0"/>
                                          </p:stCondLst>
                                        </p:cTn>
                                        <p:tgtEl>
                                          <p:spTgt spid="11"/>
                                        </p:tgtEl>
                                        <p:attrNameLst>
                                          <p:attrName>style.visibility</p:attrName>
                                        </p:attrNameLst>
                                      </p:cBhvr>
                                      <p:to>
                                        <p:strVal val="visible"/>
                                      </p:to>
                                    </p:set>
                                  </p:childTnLst>
                                </p:cTn>
                              </p:par>
                              <p:par>
                                <p:cTn id="59" presetID="64" presetClass="path" presetSubtype="0" accel="50000" decel="50000" fill="hold" grpId="0" nodeType="withEffect">
                                  <p:stCondLst>
                                    <p:cond delay="200"/>
                                  </p:stCondLst>
                                  <p:childTnLst>
                                    <p:animMotion origin="layout" path="M -0.10086 0.17994 L -4.16667E-6 -4.19753E-6 " pathEditMode="relative" rAng="0" ptsTypes="AA">
                                      <p:cBhvr>
                                        <p:cTn id="60" dur="500" fill="hold"/>
                                        <p:tgtEl>
                                          <p:spTgt spid="11"/>
                                        </p:tgtEl>
                                        <p:attrNameLst>
                                          <p:attrName>ppt_x</p:attrName>
                                          <p:attrName>ppt_y</p:attrName>
                                        </p:attrNameLst>
                                      </p:cBhvr>
                                      <p:rCtr x="5035" y="-9012"/>
                                    </p:animMotion>
                                  </p:childTnLst>
                                </p:cTn>
                              </p:par>
                              <p:par>
                                <p:cTn id="61" presetID="1" presetClass="entr" presetSubtype="0" fill="hold" grpId="1" nodeType="withEffect">
                                  <p:stCondLst>
                                    <p:cond delay="400"/>
                                  </p:stCondLst>
                                  <p:childTnLst>
                                    <p:set>
                                      <p:cBhvr>
                                        <p:cTn id="62" dur="1" fill="hold">
                                          <p:stCondLst>
                                            <p:cond delay="0"/>
                                          </p:stCondLst>
                                        </p:cTn>
                                        <p:tgtEl>
                                          <p:spTgt spid="9"/>
                                        </p:tgtEl>
                                        <p:attrNameLst>
                                          <p:attrName>style.visibility</p:attrName>
                                        </p:attrNameLst>
                                      </p:cBhvr>
                                      <p:to>
                                        <p:strVal val="visible"/>
                                      </p:to>
                                    </p:set>
                                  </p:childTnLst>
                                </p:cTn>
                              </p:par>
                              <p:par>
                                <p:cTn id="63" presetID="64" presetClass="path" presetSubtype="0" accel="50000" decel="50000" fill="hold" grpId="0" nodeType="withEffect">
                                  <p:stCondLst>
                                    <p:cond delay="400"/>
                                  </p:stCondLst>
                                  <p:childTnLst>
                                    <p:animMotion origin="layout" path="M -0.14254 0.00031 L 2.77778E-6 -3.82716E-6 " pathEditMode="relative" rAng="0" ptsTypes="AA">
                                      <p:cBhvr>
                                        <p:cTn id="64" dur="500" fill="hold"/>
                                        <p:tgtEl>
                                          <p:spTgt spid="9"/>
                                        </p:tgtEl>
                                        <p:attrNameLst>
                                          <p:attrName>ppt_x</p:attrName>
                                          <p:attrName>ppt_y</p:attrName>
                                        </p:attrNameLst>
                                      </p:cBhvr>
                                      <p:rCtr x="7118" y="-31"/>
                                    </p:animMotion>
                                  </p:childTnLst>
                                </p:cTn>
                              </p:par>
                              <p:par>
                                <p:cTn id="65" presetID="1" presetClass="entr" presetSubtype="0" fill="hold" grpId="1" nodeType="withEffect">
                                  <p:stCondLst>
                                    <p:cond delay="600"/>
                                  </p:stCondLst>
                                  <p:childTnLst>
                                    <p:set>
                                      <p:cBhvr>
                                        <p:cTn id="66" dur="1" fill="hold">
                                          <p:stCondLst>
                                            <p:cond delay="0"/>
                                          </p:stCondLst>
                                        </p:cTn>
                                        <p:tgtEl>
                                          <p:spTgt spid="13"/>
                                        </p:tgtEl>
                                        <p:attrNameLst>
                                          <p:attrName>style.visibility</p:attrName>
                                        </p:attrNameLst>
                                      </p:cBhvr>
                                      <p:to>
                                        <p:strVal val="visible"/>
                                      </p:to>
                                    </p:set>
                                  </p:childTnLst>
                                </p:cTn>
                              </p:par>
                              <p:par>
                                <p:cTn id="67" presetID="64" presetClass="path" presetSubtype="0" accel="50000" decel="50000" fill="hold" grpId="0" nodeType="withEffect">
                                  <p:stCondLst>
                                    <p:cond delay="600"/>
                                  </p:stCondLst>
                                  <p:childTnLst>
                                    <p:animMotion origin="layout" path="M -0.10173 -0.17993 L -4.16667E-6 -3.45679E-6 " pathEditMode="relative" rAng="0" ptsTypes="AA">
                                      <p:cBhvr>
                                        <p:cTn id="68" dur="500" fill="hold"/>
                                        <p:tgtEl>
                                          <p:spTgt spid="13"/>
                                        </p:tgtEl>
                                        <p:attrNameLst>
                                          <p:attrName>ppt_x</p:attrName>
                                          <p:attrName>ppt_y</p:attrName>
                                        </p:attrNameLst>
                                      </p:cBhvr>
                                      <p:rCtr x="5087" y="8981"/>
                                    </p:animMotion>
                                  </p:childTnLst>
                                </p:cTn>
                              </p:par>
                              <p:par>
                                <p:cTn id="69" presetID="1" presetClass="entr" presetSubtype="0" fill="hold" grpId="1" nodeType="withEffect">
                                  <p:stCondLst>
                                    <p:cond delay="1000"/>
                                  </p:stCondLst>
                                  <p:childTnLst>
                                    <p:set>
                                      <p:cBhvr>
                                        <p:cTn id="70" dur="1" fill="hold">
                                          <p:stCondLst>
                                            <p:cond delay="0"/>
                                          </p:stCondLst>
                                        </p:cTn>
                                        <p:tgtEl>
                                          <p:spTgt spid="12"/>
                                        </p:tgtEl>
                                        <p:attrNameLst>
                                          <p:attrName>style.visibility</p:attrName>
                                        </p:attrNameLst>
                                      </p:cBhvr>
                                      <p:to>
                                        <p:strVal val="visible"/>
                                      </p:to>
                                    </p:set>
                                  </p:childTnLst>
                                </p:cTn>
                              </p:par>
                              <p:par>
                                <p:cTn id="71" presetID="64" presetClass="path" presetSubtype="0" accel="50000" decel="50000" fill="hold" grpId="0" nodeType="withEffect">
                                  <p:stCondLst>
                                    <p:cond delay="1000"/>
                                  </p:stCondLst>
                                  <p:childTnLst>
                                    <p:animMotion origin="layout" path="M 0.1007 -0.17963 L -8.33333E-7 -3.45679E-6 " pathEditMode="relative" rAng="0" ptsTypes="AA">
                                      <p:cBhvr>
                                        <p:cTn id="72" dur="500" fill="hold"/>
                                        <p:tgtEl>
                                          <p:spTgt spid="12"/>
                                        </p:tgtEl>
                                        <p:attrNameLst>
                                          <p:attrName>ppt_x</p:attrName>
                                          <p:attrName>ppt_y</p:attrName>
                                        </p:attrNameLst>
                                      </p:cBhvr>
                                      <p:rCtr x="-5035" y="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animBg="1"/>
      <p:bldP spid="11" grpId="1" animBg="1"/>
      <p:bldP spid="12" grpId="0" animBg="1"/>
      <p:bldP spid="12" grpId="1" animBg="1"/>
      <p:bldP spid="13" grpId="0" animBg="1"/>
      <p:bldP spid="13" grpId="1" animBg="1"/>
      <p:bldP spid="14" grpId="0" animBg="1"/>
      <p:bldP spid="14"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4" grpId="0"/>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717932" y="1248386"/>
            <a:ext cx="1446605" cy="1107996"/>
          </a:xfrm>
          <a:prstGeom prst="rect">
            <a:avLst/>
          </a:prstGeom>
          <a:noFill/>
        </p:spPr>
        <p:txBody>
          <a:bodyPr wrap="square" lIns="91440" tIns="45720" rIns="91440" bIns="45720">
            <a:spAutoFit/>
          </a:bodyPr>
          <a:lstStyle/>
          <a:p>
            <a:r>
              <a:rPr lang="zh-CN" altLang="en-US" sz="66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rPr>
              <a:t>目</a:t>
            </a:r>
          </a:p>
        </p:txBody>
      </p:sp>
      <p:sp>
        <p:nvSpPr>
          <p:cNvPr id="9" name="矩形 8"/>
          <p:cNvSpPr/>
          <p:nvPr/>
        </p:nvSpPr>
        <p:spPr>
          <a:xfrm>
            <a:off x="2700164" y="1259524"/>
            <a:ext cx="1224136" cy="1107996"/>
          </a:xfrm>
          <a:prstGeom prst="rect">
            <a:avLst/>
          </a:prstGeom>
          <a:noFill/>
        </p:spPr>
        <p:txBody>
          <a:bodyPr wrap="square" lIns="91440" tIns="45720" rIns="91440" bIns="45720">
            <a:spAutoFit/>
          </a:bodyPr>
          <a:lstStyle/>
          <a:p>
            <a:r>
              <a:rPr lang="zh-CN" altLang="en-US" sz="66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rPr>
              <a:t>录</a:t>
            </a:r>
          </a:p>
        </p:txBody>
      </p:sp>
      <p:sp>
        <p:nvSpPr>
          <p:cNvPr id="3" name="文本框 2"/>
          <p:cNvSpPr txBox="1"/>
          <p:nvPr/>
        </p:nvSpPr>
        <p:spPr>
          <a:xfrm>
            <a:off x="4533900" y="1552938"/>
            <a:ext cx="4806124" cy="892552"/>
          </a:xfrm>
          <a:prstGeom prst="rect">
            <a:avLst/>
          </a:prstGeom>
          <a:noFill/>
        </p:spPr>
        <p:txBody>
          <a:bodyPr wrap="none" rtlCol="0">
            <a:spAutoFit/>
          </a:bodyPr>
          <a:lstStyle/>
          <a:p>
            <a:pPr>
              <a:lnSpc>
                <a:spcPct val="130000"/>
              </a:lnSpc>
            </a:pPr>
            <a:r>
              <a:rPr lang="en-US" altLang="zh-CN" sz="4000" dirty="0" smtClean="0">
                <a:solidFill>
                  <a:schemeClr val="accent1">
                    <a:lumMod val="75000"/>
                  </a:schemeClr>
                </a:solidFill>
                <a:latin typeface="+mj-ea"/>
                <a:ea typeface="+mj-ea"/>
              </a:rPr>
              <a:t>1.1  </a:t>
            </a:r>
            <a:r>
              <a:rPr lang="zh-CN" altLang="en-US" sz="4000" dirty="0" smtClean="0">
                <a:solidFill>
                  <a:schemeClr val="accent1">
                    <a:lumMod val="75000"/>
                  </a:schemeClr>
                </a:solidFill>
                <a:latin typeface="+mj-ea"/>
                <a:ea typeface="+mj-ea"/>
              </a:rPr>
              <a:t>风险与风险管理</a:t>
            </a:r>
          </a:p>
        </p:txBody>
      </p:sp>
      <p:sp>
        <p:nvSpPr>
          <p:cNvPr id="27" name="文本框 26"/>
          <p:cNvSpPr txBox="1"/>
          <p:nvPr/>
        </p:nvSpPr>
        <p:spPr>
          <a:xfrm>
            <a:off x="4533900" y="2505438"/>
            <a:ext cx="4806124" cy="892552"/>
          </a:xfrm>
          <a:prstGeom prst="rect">
            <a:avLst/>
          </a:prstGeom>
          <a:noFill/>
        </p:spPr>
        <p:txBody>
          <a:bodyPr wrap="none" rtlCol="0">
            <a:spAutoFit/>
          </a:bodyPr>
          <a:lstStyle/>
          <a:p>
            <a:pPr>
              <a:lnSpc>
                <a:spcPct val="130000"/>
              </a:lnSpc>
            </a:pPr>
            <a:r>
              <a:rPr lang="en-US" altLang="zh-CN" sz="4000" dirty="0" smtClean="0">
                <a:solidFill>
                  <a:schemeClr val="accent1">
                    <a:lumMod val="75000"/>
                  </a:schemeClr>
                </a:solidFill>
                <a:latin typeface="+mj-ea"/>
                <a:ea typeface="+mj-ea"/>
              </a:rPr>
              <a:t>1.2  </a:t>
            </a:r>
            <a:r>
              <a:rPr lang="zh-CN" altLang="en-US" sz="4000" dirty="0" smtClean="0">
                <a:solidFill>
                  <a:schemeClr val="accent1">
                    <a:lumMod val="75000"/>
                  </a:schemeClr>
                </a:solidFill>
                <a:latin typeface="+mj-ea"/>
                <a:ea typeface="+mj-ea"/>
              </a:rPr>
              <a:t>保险的基本原理</a:t>
            </a:r>
          </a:p>
        </p:txBody>
      </p:sp>
      <p:sp>
        <p:nvSpPr>
          <p:cNvPr id="28" name="文本框 27"/>
          <p:cNvSpPr txBox="1"/>
          <p:nvPr/>
        </p:nvSpPr>
        <p:spPr>
          <a:xfrm>
            <a:off x="4533900" y="3457938"/>
            <a:ext cx="3267241" cy="814582"/>
          </a:xfrm>
          <a:prstGeom prst="rect">
            <a:avLst/>
          </a:prstGeom>
          <a:noFill/>
        </p:spPr>
        <p:txBody>
          <a:bodyPr wrap="none" rtlCol="0">
            <a:spAutoFit/>
          </a:bodyPr>
          <a:lstStyle/>
          <a:p>
            <a:pPr>
              <a:lnSpc>
                <a:spcPct val="130000"/>
              </a:lnSpc>
            </a:pPr>
            <a:r>
              <a:rPr lang="en-US" altLang="zh-CN" sz="4000" dirty="0" smtClean="0">
                <a:solidFill>
                  <a:schemeClr val="accent1">
                    <a:lumMod val="75000"/>
                  </a:schemeClr>
                </a:solidFill>
                <a:latin typeface="+mj-ea"/>
                <a:ea typeface="+mj-ea"/>
              </a:rPr>
              <a:t>1.3  </a:t>
            </a:r>
            <a:r>
              <a:rPr lang="zh-CN" altLang="en-US" sz="4000" dirty="0" smtClean="0">
                <a:solidFill>
                  <a:schemeClr val="accent1">
                    <a:lumMod val="75000"/>
                  </a:schemeClr>
                </a:solidFill>
                <a:latin typeface="+mj-ea"/>
                <a:ea typeface="+mj-ea"/>
              </a:rPr>
              <a:t>保险合同</a:t>
            </a:r>
          </a:p>
        </p:txBody>
      </p:sp>
      <p:sp>
        <p:nvSpPr>
          <p:cNvPr id="29" name="文本框 28"/>
          <p:cNvSpPr txBox="1"/>
          <p:nvPr/>
        </p:nvSpPr>
        <p:spPr>
          <a:xfrm>
            <a:off x="4533900" y="4410438"/>
            <a:ext cx="3267241" cy="814582"/>
          </a:xfrm>
          <a:prstGeom prst="rect">
            <a:avLst/>
          </a:prstGeom>
          <a:noFill/>
        </p:spPr>
        <p:txBody>
          <a:bodyPr wrap="none" rtlCol="0">
            <a:spAutoFit/>
          </a:bodyPr>
          <a:lstStyle/>
          <a:p>
            <a:pPr>
              <a:lnSpc>
                <a:spcPct val="130000"/>
              </a:lnSpc>
            </a:pPr>
            <a:r>
              <a:rPr lang="en-US" altLang="zh-CN" sz="4000" dirty="0" smtClean="0">
                <a:solidFill>
                  <a:schemeClr val="accent1">
                    <a:lumMod val="75000"/>
                  </a:schemeClr>
                </a:solidFill>
                <a:latin typeface="+mj-ea"/>
                <a:ea typeface="+mj-ea"/>
              </a:rPr>
              <a:t>1.4  </a:t>
            </a:r>
            <a:r>
              <a:rPr lang="zh-CN" altLang="en-US" sz="4000" dirty="0" smtClean="0">
                <a:solidFill>
                  <a:schemeClr val="accent1">
                    <a:lumMod val="75000"/>
                  </a:schemeClr>
                </a:solidFill>
                <a:latin typeface="+mj-ea"/>
                <a:ea typeface="+mj-ea"/>
              </a:rPr>
              <a:t>保险原则</a:t>
            </a:r>
          </a:p>
        </p:txBody>
      </p:sp>
      <p:sp>
        <p:nvSpPr>
          <p:cNvPr id="30" name="文本框 29"/>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10" name="图片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11" name="图片 1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Tree>
    <p:extLst>
      <p:ext uri="{BB962C8B-B14F-4D97-AF65-F5344CB8AC3E}">
        <p14:creationId xmlns:p14="http://schemas.microsoft.com/office/powerpoint/2010/main" val="194556602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0-#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0-#ppt_w/2"/>
                                          </p:val>
                                        </p:tav>
                                        <p:tav tm="100000">
                                          <p:val>
                                            <p:strVal val="#ppt_x"/>
                                          </p:val>
                                        </p:tav>
                                      </p:tavLst>
                                    </p:anim>
                                    <p:anim calcmode="lin" valueType="num">
                                      <p:cBhvr additive="base">
                                        <p:cTn id="3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down)">
                                      <p:cBhvr>
                                        <p:cTn id="43"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 grpId="0"/>
      <p:bldP spid="27" grpId="0"/>
      <p:bldP spid="28" grpId="0"/>
      <p:bldP spid="29"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4575474" cy="564176"/>
            <a:chOff x="6168776" y="1221676"/>
            <a:chExt cx="5282648" cy="651317"/>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003562" cy="639567"/>
            </a:xfrm>
            <a:prstGeom prst="rect">
              <a:avLst/>
            </a:prstGeom>
            <a:noFill/>
            <a:ln w="9525">
              <a:noFill/>
              <a:miter lim="800000"/>
              <a:headEnd/>
              <a:tailEnd/>
            </a:ln>
          </p:spPr>
          <p:txBody>
            <a:bodyPr wrap="none">
              <a:spAutoFit/>
            </a:bodyPr>
            <a:lstStyle/>
            <a:p>
              <a:r>
                <a:rPr lang="en-US" altLang="zh-CN" sz="3000" b="1" dirty="0" smtClean="0"/>
                <a:t>1.3.1 </a:t>
              </a:r>
              <a:r>
                <a:rPr lang="zh-CN" altLang="zh-CN" sz="3000" b="1" dirty="0" smtClean="0"/>
                <a:t>保险合同要素</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63340" y="1574731"/>
            <a:ext cx="9314480" cy="3493264"/>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 3</a:t>
            </a:r>
            <a:r>
              <a:rPr lang="zh-CN" altLang="zh-CN" sz="2400" b="1" dirty="0" smtClean="0"/>
              <a:t>．主体与客体</a:t>
            </a:r>
            <a:endParaRPr lang="en-US" altLang="zh-CN" sz="2400" b="1" dirty="0" smtClean="0"/>
          </a:p>
          <a:p>
            <a:pPr indent="457200"/>
            <a:endParaRPr lang="zh-CN" altLang="zh-CN" sz="2400" b="1" dirty="0" smtClean="0"/>
          </a:p>
          <a:p>
            <a:pPr indent="457200"/>
            <a:r>
              <a:rPr lang="zh-CN" altLang="zh-CN" sz="2200" dirty="0" smtClean="0"/>
              <a:t>（</a:t>
            </a:r>
            <a:r>
              <a:rPr lang="en-US" altLang="zh-CN" sz="2200" dirty="0" smtClean="0"/>
              <a:t>1</a:t>
            </a:r>
            <a:r>
              <a:rPr lang="zh-CN" altLang="zh-CN" sz="2200" dirty="0" smtClean="0"/>
              <a:t>）保险合同主体</a:t>
            </a:r>
            <a:endParaRPr lang="en-US" altLang="zh-CN" sz="2200" dirty="0" smtClean="0"/>
          </a:p>
          <a:p>
            <a:pPr indent="457200"/>
            <a:r>
              <a:rPr lang="zh-CN" altLang="zh-CN" sz="2200" dirty="0" smtClean="0"/>
              <a:t>保险合同主体是指在保险合同订立、履行过程中享有合同赋予的权利和承担相应义务的人。</a:t>
            </a:r>
          </a:p>
          <a:p>
            <a:pPr indent="457200"/>
            <a:r>
              <a:rPr lang="zh-CN" altLang="zh-CN" sz="2200" dirty="0" smtClean="0"/>
              <a:t>（</a:t>
            </a:r>
            <a:r>
              <a:rPr lang="en-US" altLang="zh-CN" sz="2200" dirty="0" smtClean="0"/>
              <a:t>2</a:t>
            </a:r>
            <a:r>
              <a:rPr lang="zh-CN" altLang="zh-CN" sz="2200" dirty="0" smtClean="0"/>
              <a:t>）保险合同客体</a:t>
            </a:r>
            <a:endParaRPr lang="en-US" altLang="zh-CN" sz="2200" dirty="0" smtClean="0"/>
          </a:p>
          <a:p>
            <a:pPr indent="457200"/>
            <a:r>
              <a:rPr lang="zh-CN" altLang="zh-CN" sz="2200" dirty="0" smtClean="0"/>
              <a:t>保险合同客体是投保人对保险标的的保险利益，表现为因保险标的完好无损而使其受益，因保险标的遭受损坏而使其蒙受经济损失。</a:t>
            </a: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4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4575474" cy="564176"/>
            <a:chOff x="6168776" y="1221676"/>
            <a:chExt cx="5282648" cy="651317"/>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003562" cy="639567"/>
            </a:xfrm>
            <a:prstGeom prst="rect">
              <a:avLst/>
            </a:prstGeom>
            <a:noFill/>
            <a:ln w="9525">
              <a:noFill/>
              <a:miter lim="800000"/>
              <a:headEnd/>
              <a:tailEnd/>
            </a:ln>
          </p:spPr>
          <p:txBody>
            <a:bodyPr wrap="none">
              <a:spAutoFit/>
            </a:bodyPr>
            <a:lstStyle/>
            <a:p>
              <a:r>
                <a:rPr lang="en-US" altLang="zh-CN" sz="3000" b="1" dirty="0" smtClean="0"/>
                <a:t>1.3.1 </a:t>
              </a:r>
              <a:r>
                <a:rPr lang="zh-CN" altLang="zh-CN" sz="3000" b="1" dirty="0" smtClean="0"/>
                <a:t>保险合同要素</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4691" y="1636790"/>
            <a:ext cx="9314480" cy="3185487"/>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latin typeface="+mn-ea"/>
              </a:rPr>
              <a:t>4</a:t>
            </a:r>
            <a:r>
              <a:rPr lang="zh-CN" altLang="zh-CN" sz="2400" b="1" dirty="0" smtClean="0">
                <a:latin typeface="+mn-ea"/>
              </a:rPr>
              <a:t>．</a:t>
            </a:r>
            <a:r>
              <a:rPr lang="zh-CN" altLang="en-US" sz="2400" b="1" dirty="0" smtClean="0">
                <a:latin typeface="+mn-ea"/>
              </a:rPr>
              <a:t>内容与形式</a:t>
            </a:r>
            <a:endParaRPr lang="en-US" altLang="zh-CN" sz="2400" b="1" dirty="0" smtClean="0">
              <a:latin typeface="+mn-ea"/>
            </a:endParaRPr>
          </a:p>
          <a:p>
            <a:pPr indent="457200"/>
            <a:endParaRPr lang="zh-CN" altLang="zh-CN" sz="2400" b="1" dirty="0" smtClean="0"/>
          </a:p>
          <a:p>
            <a:pPr indent="457200"/>
            <a:r>
              <a:rPr lang="zh-CN" altLang="zh-CN" sz="2200" dirty="0" smtClean="0"/>
              <a:t>（</a:t>
            </a:r>
            <a:r>
              <a:rPr lang="en-US" altLang="zh-CN" sz="2200" dirty="0" smtClean="0"/>
              <a:t>1</a:t>
            </a:r>
            <a:r>
              <a:rPr lang="zh-CN" altLang="zh-CN" sz="2200" dirty="0" smtClean="0"/>
              <a:t>）保险合同内容</a:t>
            </a:r>
          </a:p>
          <a:p>
            <a:pPr indent="457200"/>
            <a:r>
              <a:rPr lang="zh-CN" altLang="zh-CN" sz="2200" dirty="0" smtClean="0"/>
              <a:t>保险合同的内容分为基本内容和约定内容。</a:t>
            </a:r>
            <a:endParaRPr lang="en-US" altLang="zh-CN" sz="2200" dirty="0" smtClean="0"/>
          </a:p>
          <a:p>
            <a:pPr indent="457200"/>
            <a:r>
              <a:rPr lang="zh-CN" altLang="zh-CN" sz="2200" dirty="0" smtClean="0"/>
              <a:t>（</a:t>
            </a:r>
            <a:r>
              <a:rPr lang="en-US" altLang="zh-CN" sz="2200" dirty="0" smtClean="0"/>
              <a:t>2</a:t>
            </a:r>
            <a:r>
              <a:rPr lang="zh-CN" altLang="zh-CN" sz="2200" dirty="0" smtClean="0"/>
              <a:t>）保险合同形式</a:t>
            </a:r>
            <a:endParaRPr lang="en-US" altLang="zh-CN" sz="2200" dirty="0" smtClean="0"/>
          </a:p>
          <a:p>
            <a:pPr indent="457200"/>
            <a:r>
              <a:rPr lang="zh-CN" altLang="zh-CN" sz="2200" dirty="0" smtClean="0"/>
              <a:t>主要有投保单、保险单、保险凭证、暂保单和批单等五种。</a:t>
            </a:r>
          </a:p>
          <a:p>
            <a:endParaRPr lang="en-US" altLang="zh-CN" sz="2400" dirty="0" smtClean="0"/>
          </a:p>
          <a:p>
            <a:endParaRPr kumimoji="0" lang="zh-CN" altLang="en-US" sz="4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5"/>
            <a:chOff x="6168776" y="1221676"/>
            <a:chExt cx="5282648" cy="651316"/>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5"/>
              <a:ext cx="3903621" cy="639567"/>
            </a:xfrm>
            <a:prstGeom prst="rect">
              <a:avLst/>
            </a:prstGeom>
            <a:noFill/>
            <a:ln w="9525">
              <a:noFill/>
              <a:miter lim="800000"/>
              <a:headEnd/>
              <a:tailEnd/>
            </a:ln>
          </p:spPr>
          <p:txBody>
            <a:bodyPr wrap="none">
              <a:spAutoFit/>
            </a:bodyPr>
            <a:lstStyle/>
            <a:p>
              <a:r>
                <a:rPr lang="en-US" altLang="zh-CN" sz="3000" b="1" dirty="0" smtClean="0"/>
                <a:t>1.3.2 </a:t>
              </a:r>
              <a:r>
                <a:rPr lang="zh-CN" altLang="en-US" sz="3000" b="1" dirty="0" smtClean="0"/>
                <a:t>保险合同签订</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36025" y="1612023"/>
            <a:ext cx="9314480" cy="2569934"/>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2400" b="1" dirty="0" smtClean="0"/>
              <a:t>      1</a:t>
            </a:r>
            <a:r>
              <a:rPr lang="zh-CN" altLang="zh-CN" sz="2400" b="1" dirty="0" smtClean="0"/>
              <a:t>．订立</a:t>
            </a:r>
            <a:endParaRPr lang="en-US" altLang="zh-CN" sz="2200" dirty="0" smtClean="0"/>
          </a:p>
          <a:p>
            <a:r>
              <a:rPr lang="en-US" altLang="zh-CN" sz="2400" b="1" dirty="0" smtClean="0"/>
              <a:t>      2</a:t>
            </a:r>
            <a:r>
              <a:rPr lang="zh-CN" altLang="zh-CN" sz="2400" b="1" dirty="0" smtClean="0"/>
              <a:t>．</a:t>
            </a:r>
            <a:r>
              <a:rPr lang="zh-CN" altLang="en-US" sz="2400" b="1" dirty="0" smtClean="0"/>
              <a:t>生效</a:t>
            </a:r>
            <a:endParaRPr lang="en-US" altLang="zh-CN" sz="2400" b="1" dirty="0" smtClean="0"/>
          </a:p>
          <a:p>
            <a:r>
              <a:rPr lang="en-US" altLang="zh-CN" sz="2400" b="1" dirty="0" smtClean="0"/>
              <a:t>      3</a:t>
            </a:r>
            <a:r>
              <a:rPr lang="zh-CN" altLang="zh-CN" sz="2400" b="1" dirty="0" smtClean="0"/>
              <a:t>．履行</a:t>
            </a:r>
            <a:endParaRPr lang="en-US" altLang="zh-CN" sz="2400" b="1" dirty="0" smtClean="0"/>
          </a:p>
          <a:p>
            <a:r>
              <a:rPr lang="en-US" altLang="zh-CN" sz="2400" b="1" dirty="0" smtClean="0"/>
              <a:t>      4</a:t>
            </a:r>
            <a:r>
              <a:rPr lang="zh-CN" altLang="zh-CN" sz="2400" b="1" dirty="0" smtClean="0"/>
              <a:t>．解除</a:t>
            </a:r>
            <a:endParaRPr lang="en-US" altLang="zh-CN" sz="2400" b="1" dirty="0" smtClean="0"/>
          </a:p>
          <a:p>
            <a:r>
              <a:rPr lang="en-US" altLang="zh-CN" sz="2400" b="1" dirty="0" smtClean="0"/>
              <a:t>      5</a:t>
            </a:r>
            <a:r>
              <a:rPr lang="zh-CN" altLang="zh-CN" sz="2400" b="1" dirty="0" smtClean="0"/>
              <a:t>．终止</a:t>
            </a:r>
          </a:p>
          <a:p>
            <a:pPr indent="457200"/>
            <a:endParaRPr lang="en-US" altLang="zh-CN" sz="2200" dirty="0" smtClean="0"/>
          </a:p>
          <a:p>
            <a:pPr indent="457200"/>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5"/>
            <a:chOff x="6168776" y="1221676"/>
            <a:chExt cx="5282648" cy="651316"/>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5"/>
              <a:ext cx="3903621" cy="639567"/>
            </a:xfrm>
            <a:prstGeom prst="rect">
              <a:avLst/>
            </a:prstGeom>
            <a:noFill/>
            <a:ln w="9525">
              <a:noFill/>
              <a:miter lim="800000"/>
              <a:headEnd/>
              <a:tailEnd/>
            </a:ln>
          </p:spPr>
          <p:txBody>
            <a:bodyPr wrap="none">
              <a:spAutoFit/>
            </a:bodyPr>
            <a:lstStyle/>
            <a:p>
              <a:r>
                <a:rPr lang="en-US" altLang="zh-CN" sz="3000" b="1" dirty="0" smtClean="0"/>
                <a:t>1.3.3 </a:t>
              </a:r>
              <a:r>
                <a:rPr lang="zh-CN" altLang="en-US" sz="3000" b="1" dirty="0" smtClean="0"/>
                <a:t>保险合同解释</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75777" name="Rectangle 1"/>
          <p:cNvSpPr>
            <a:spLocks noChangeArrowheads="1"/>
          </p:cNvSpPr>
          <p:nvPr/>
        </p:nvSpPr>
        <p:spPr bwMode="auto">
          <a:xfrm>
            <a:off x="954745" y="1168536"/>
            <a:ext cx="9314480" cy="78483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2400" b="1" dirty="0" smtClean="0"/>
              <a:t>       1</a:t>
            </a:r>
            <a:r>
              <a:rPr lang="zh-CN" altLang="zh-CN" sz="2400" b="1" dirty="0" smtClean="0"/>
              <a:t>．解释原则</a:t>
            </a:r>
            <a:endParaRPr lang="en-US" altLang="zh-CN" sz="2400" b="1" dirty="0" smtClean="0"/>
          </a:p>
          <a:p>
            <a:endParaRPr lang="zh-CN" altLang="zh-CN" sz="2400" b="1" dirty="0" smtClean="0"/>
          </a:p>
        </p:txBody>
      </p:sp>
      <p:sp>
        <p:nvSpPr>
          <p:cNvPr id="9" name="椭圆 12"/>
          <p:cNvSpPr>
            <a:spLocks noChangeArrowheads="1"/>
          </p:cNvSpPr>
          <p:nvPr/>
        </p:nvSpPr>
        <p:spPr bwMode="auto">
          <a:xfrm>
            <a:off x="719667" y="3594507"/>
            <a:ext cx="3090333" cy="2316162"/>
          </a:xfrm>
          <a:prstGeom prst="ellipse">
            <a:avLst/>
          </a:prstGeom>
          <a:solidFill>
            <a:srgbClr val="317FB7">
              <a:alpha val="7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1" name="矩形 14"/>
          <p:cNvSpPr>
            <a:spLocks noChangeArrowheads="1"/>
          </p:cNvSpPr>
          <p:nvPr/>
        </p:nvSpPr>
        <p:spPr bwMode="auto">
          <a:xfrm>
            <a:off x="1598508" y="4575583"/>
            <a:ext cx="18182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4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sym typeface="微软雅黑" pitchFamily="34" charset="-122"/>
              </a:rPr>
              <a:t>文义解释</a:t>
            </a:r>
          </a:p>
        </p:txBody>
      </p:sp>
      <p:sp>
        <p:nvSpPr>
          <p:cNvPr id="12" name="椭圆 15"/>
          <p:cNvSpPr>
            <a:spLocks noChangeArrowheads="1"/>
          </p:cNvSpPr>
          <p:nvPr/>
        </p:nvSpPr>
        <p:spPr bwMode="auto">
          <a:xfrm>
            <a:off x="3215217" y="1818095"/>
            <a:ext cx="2656416" cy="1992313"/>
          </a:xfrm>
          <a:prstGeom prst="ellipse">
            <a:avLst/>
          </a:prstGeom>
          <a:solidFill>
            <a:srgbClr val="53C3B0">
              <a:alpha val="7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4" name="矩形 17"/>
          <p:cNvSpPr>
            <a:spLocks noChangeArrowheads="1"/>
          </p:cNvSpPr>
          <p:nvPr/>
        </p:nvSpPr>
        <p:spPr bwMode="auto">
          <a:xfrm>
            <a:off x="3902288" y="2637563"/>
            <a:ext cx="18182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4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sym typeface="微软雅黑" pitchFamily="34" charset="-122"/>
              </a:rPr>
              <a:t>意图解释</a:t>
            </a:r>
          </a:p>
        </p:txBody>
      </p:sp>
      <p:sp>
        <p:nvSpPr>
          <p:cNvPr id="15" name="椭圆 18"/>
          <p:cNvSpPr>
            <a:spLocks noChangeArrowheads="1"/>
          </p:cNvSpPr>
          <p:nvPr/>
        </p:nvSpPr>
        <p:spPr bwMode="auto">
          <a:xfrm>
            <a:off x="6481234" y="2010182"/>
            <a:ext cx="2656417" cy="1992312"/>
          </a:xfrm>
          <a:prstGeom prst="ellipse">
            <a:avLst/>
          </a:prstGeom>
          <a:solidFill>
            <a:schemeClr val="accent1">
              <a:lumMod val="60000"/>
              <a:lumOff val="40000"/>
              <a:alpha val="74117"/>
            </a:scheme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18" name="矩形 20"/>
          <p:cNvSpPr>
            <a:spLocks noChangeArrowheads="1"/>
          </p:cNvSpPr>
          <p:nvPr/>
        </p:nvSpPr>
        <p:spPr bwMode="auto">
          <a:xfrm>
            <a:off x="6891867" y="2606129"/>
            <a:ext cx="203877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r>
              <a:rPr lang="zh-CN" altLang="en-US" sz="2000" b="1" kern="0" dirty="0" smtClean="0">
                <a:solidFill>
                  <a:srgbClr val="FFFFFF"/>
                </a:solidFill>
                <a:latin typeface="微软雅黑" pitchFamily="34" charset="-122"/>
                <a:ea typeface="微软雅黑" pitchFamily="34" charset="-122"/>
                <a:sym typeface="微软雅黑" pitchFamily="34" charset="-122"/>
              </a:rPr>
              <a:t>有利于被保险人或受益人的解释</a:t>
            </a:r>
            <a:endParaRPr kumimoji="0" lang="zh-CN" altLang="en-US" sz="20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sym typeface="微软雅黑" pitchFamily="34" charset="-122"/>
            </a:endParaRPr>
          </a:p>
        </p:txBody>
      </p:sp>
      <p:sp>
        <p:nvSpPr>
          <p:cNvPr id="19" name="椭圆 21"/>
          <p:cNvSpPr>
            <a:spLocks noChangeArrowheads="1"/>
          </p:cNvSpPr>
          <p:nvPr/>
        </p:nvSpPr>
        <p:spPr bwMode="auto">
          <a:xfrm>
            <a:off x="8688917" y="4048532"/>
            <a:ext cx="2656416" cy="1992312"/>
          </a:xfrm>
          <a:prstGeom prst="ellipse">
            <a:avLst/>
          </a:prstGeom>
          <a:solidFill>
            <a:srgbClr val="F49022">
              <a:alpha val="7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eaLnBrk="1" hangingPunct="1">
              <a:buFont typeface="Arial" pitchFamily="34" charset="0"/>
              <a:buNone/>
            </a:pPr>
            <a:endParaRPr lang="zh-CN" altLang="zh-CN">
              <a:solidFill>
                <a:srgbClr val="FFFFFF"/>
              </a:solidFill>
              <a:latin typeface="宋体" pitchFamily="2" charset="-122"/>
              <a:sym typeface="宋体" pitchFamily="2" charset="-122"/>
            </a:endParaRPr>
          </a:p>
        </p:txBody>
      </p:sp>
      <p:sp>
        <p:nvSpPr>
          <p:cNvPr id="21" name="矩形 23"/>
          <p:cNvSpPr>
            <a:spLocks noChangeArrowheads="1"/>
          </p:cNvSpPr>
          <p:nvPr/>
        </p:nvSpPr>
        <p:spPr bwMode="auto">
          <a:xfrm>
            <a:off x="9172788" y="4725759"/>
            <a:ext cx="181821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 typeface="Arial" pitchFamily="34" charset="0"/>
              <a:buNone/>
              <a:tabLst/>
              <a:defRPr/>
            </a:pPr>
            <a:r>
              <a:rPr lang="zh-CN" altLang="en-US" sz="2200" b="1" kern="0" dirty="0" smtClean="0">
                <a:solidFill>
                  <a:srgbClr val="FFFFFF"/>
                </a:solidFill>
                <a:latin typeface="微软雅黑" pitchFamily="34" charset="-122"/>
                <a:ea typeface="微软雅黑" pitchFamily="34" charset="-122"/>
                <a:sym typeface="微软雅黑" pitchFamily="34" charset="-122"/>
              </a:rPr>
              <a:t>尊重保险惯例的解释</a:t>
            </a:r>
            <a:endParaRPr kumimoji="0" lang="zh-CN" altLang="en-US" sz="2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sym typeface="微软雅黑" pitchFamily="34" charset="-122"/>
            </a:endParaRPr>
          </a:p>
        </p:txBody>
      </p:sp>
      <p:sp>
        <p:nvSpPr>
          <p:cNvPr id="16" name="矩形 15"/>
          <p:cNvSpPr/>
          <p:nvPr/>
        </p:nvSpPr>
        <p:spPr>
          <a:xfrm>
            <a:off x="8272676" y="1235055"/>
            <a:ext cx="2348720" cy="461665"/>
          </a:xfrm>
          <a:prstGeom prst="rect">
            <a:avLst/>
          </a:prstGeom>
        </p:spPr>
        <p:txBody>
          <a:bodyPr wrap="none">
            <a:spAutoFit/>
          </a:bodyPr>
          <a:lstStyle/>
          <a:p>
            <a:pPr indent="457200"/>
            <a:r>
              <a:rPr lang="en-US" altLang="zh-CN" sz="2400" b="1" dirty="0" smtClean="0"/>
              <a:t>2</a:t>
            </a:r>
            <a:r>
              <a:rPr lang="zh-CN" altLang="zh-CN" sz="2400" b="1" dirty="0" smtClean="0"/>
              <a:t>．争议处理</a:t>
            </a:r>
            <a:endParaRPr lang="en-US" altLang="zh-CN" sz="2400" b="1" dirty="0" smtClean="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75777"/>
                                        </p:tgtEl>
                                        <p:attrNameLst>
                                          <p:attrName>style.visibility</p:attrName>
                                        </p:attrNameLst>
                                      </p:cBhvr>
                                      <p:to>
                                        <p:strVal val="visible"/>
                                      </p:to>
                                    </p:set>
                                    <p:animEffect transition="in" filter="diamond(in)">
                                      <p:cBhvr>
                                        <p:cTn id="26" dur="2000"/>
                                        <p:tgtEl>
                                          <p:spTgt spid="75777"/>
                                        </p:tgtEl>
                                      </p:cBhvr>
                                    </p:animEffect>
                                  </p:childTnLst>
                                </p:cTn>
                              </p:par>
                            </p:childTnLst>
                          </p:cTn>
                        </p:par>
                        <p:par>
                          <p:cTn id="27" fill="hold">
                            <p:stCondLst>
                              <p:cond delay="2000"/>
                            </p:stCondLst>
                            <p:childTnLst>
                              <p:par>
                                <p:cTn id="28" presetID="15"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fltVal val="0"/>
                                          </p:val>
                                        </p:tav>
                                        <p:tav tm="100000">
                                          <p:val>
                                            <p:strVal val="#ppt_w"/>
                                          </p:val>
                                        </p:tav>
                                      </p:tavLst>
                                    </p:anim>
                                    <p:anim calcmode="lin" valueType="num">
                                      <p:cBhvr>
                                        <p:cTn id="31" dur="1000" fill="hold"/>
                                        <p:tgtEl>
                                          <p:spTgt spid="9"/>
                                        </p:tgtEl>
                                        <p:attrNameLst>
                                          <p:attrName>ppt_h</p:attrName>
                                        </p:attrNameLst>
                                      </p:cBhvr>
                                      <p:tavLst>
                                        <p:tav tm="0">
                                          <p:val>
                                            <p:fltVal val="0"/>
                                          </p:val>
                                        </p:tav>
                                        <p:tav tm="100000">
                                          <p:val>
                                            <p:strVal val="#ppt_h"/>
                                          </p:val>
                                        </p:tav>
                                      </p:tavLst>
                                    </p:anim>
                                    <p:anim calcmode="lin" valueType="num">
                                      <p:cBhvr>
                                        <p:cTn id="32"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9"/>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ppt_w</p:attrName>
                                        </p:attrNameLst>
                                      </p:cBhvr>
                                      <p:tavLst>
                                        <p:tav tm="0">
                                          <p:val>
                                            <p:fltVal val="0"/>
                                          </p:val>
                                        </p:tav>
                                        <p:tav tm="100000">
                                          <p:val>
                                            <p:strVal val="#ppt_w"/>
                                          </p:val>
                                        </p:tav>
                                      </p:tavLst>
                                    </p:anim>
                                    <p:anim calcmode="lin" valueType="num">
                                      <p:cBhvr>
                                        <p:cTn id="37" dur="1000" fill="hold"/>
                                        <p:tgtEl>
                                          <p:spTgt spid="12"/>
                                        </p:tgtEl>
                                        <p:attrNameLst>
                                          <p:attrName>ppt_h</p:attrName>
                                        </p:attrNameLst>
                                      </p:cBhvr>
                                      <p:tavLst>
                                        <p:tav tm="0">
                                          <p:val>
                                            <p:fltVal val="0"/>
                                          </p:val>
                                        </p:tav>
                                        <p:tav tm="100000">
                                          <p:val>
                                            <p:strVal val="#ppt_h"/>
                                          </p:val>
                                        </p:tav>
                                      </p:tavLst>
                                    </p:anim>
                                    <p:anim calcmode="lin" valueType="num">
                                      <p:cBhvr>
                                        <p:cTn id="38"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12"/>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1000" fill="hold"/>
                                        <p:tgtEl>
                                          <p:spTgt spid="15"/>
                                        </p:tgtEl>
                                        <p:attrNameLst>
                                          <p:attrName>ppt_w</p:attrName>
                                        </p:attrNameLst>
                                      </p:cBhvr>
                                      <p:tavLst>
                                        <p:tav tm="0">
                                          <p:val>
                                            <p:fltVal val="0"/>
                                          </p:val>
                                        </p:tav>
                                        <p:tav tm="100000">
                                          <p:val>
                                            <p:strVal val="#ppt_w"/>
                                          </p:val>
                                        </p:tav>
                                      </p:tavLst>
                                    </p:anim>
                                    <p:anim calcmode="lin" valueType="num">
                                      <p:cBhvr>
                                        <p:cTn id="43" dur="1000" fill="hold"/>
                                        <p:tgtEl>
                                          <p:spTgt spid="15"/>
                                        </p:tgtEl>
                                        <p:attrNameLst>
                                          <p:attrName>ppt_h</p:attrName>
                                        </p:attrNameLst>
                                      </p:cBhvr>
                                      <p:tavLst>
                                        <p:tav tm="0">
                                          <p:val>
                                            <p:fltVal val="0"/>
                                          </p:val>
                                        </p:tav>
                                        <p:tav tm="100000">
                                          <p:val>
                                            <p:strVal val="#ppt_h"/>
                                          </p:val>
                                        </p:tav>
                                      </p:tavLst>
                                    </p:anim>
                                    <p:anim calcmode="lin" valueType="num">
                                      <p:cBhvr>
                                        <p:cTn id="44"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5"/>
                                        </p:tgtEl>
                                        <p:attrNameLst>
                                          <p:attrName>ppt_y</p:attrName>
                                        </p:attrNameLst>
                                      </p:cBhvr>
                                      <p:tavLst>
                                        <p:tav tm="0" fmla="#ppt_y+(sin(-2*pi*(1-$))*-#ppt_x+cos(-2*pi*(1-$))*(1-#ppt_y))*(1-$)">
                                          <p:val>
                                            <p:fltVal val="0"/>
                                          </p:val>
                                        </p:tav>
                                        <p:tav tm="100000">
                                          <p:val>
                                            <p:fltVal val="1"/>
                                          </p:val>
                                        </p:tav>
                                      </p:tavLst>
                                    </p:anim>
                                  </p:childTnLst>
                                </p:cTn>
                              </p:par>
                              <p:par>
                                <p:cTn id="46" presetID="15"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1000" fill="hold"/>
                                        <p:tgtEl>
                                          <p:spTgt spid="19"/>
                                        </p:tgtEl>
                                        <p:attrNameLst>
                                          <p:attrName>ppt_w</p:attrName>
                                        </p:attrNameLst>
                                      </p:cBhvr>
                                      <p:tavLst>
                                        <p:tav tm="0">
                                          <p:val>
                                            <p:fltVal val="0"/>
                                          </p:val>
                                        </p:tav>
                                        <p:tav tm="100000">
                                          <p:val>
                                            <p:strVal val="#ppt_w"/>
                                          </p:val>
                                        </p:tav>
                                      </p:tavLst>
                                    </p:anim>
                                    <p:anim calcmode="lin" valueType="num">
                                      <p:cBhvr>
                                        <p:cTn id="49" dur="1000" fill="hold"/>
                                        <p:tgtEl>
                                          <p:spTgt spid="19"/>
                                        </p:tgtEl>
                                        <p:attrNameLst>
                                          <p:attrName>ppt_h</p:attrName>
                                        </p:attrNameLst>
                                      </p:cBhvr>
                                      <p:tavLst>
                                        <p:tav tm="0">
                                          <p:val>
                                            <p:fltVal val="0"/>
                                          </p:val>
                                        </p:tav>
                                        <p:tav tm="100000">
                                          <p:val>
                                            <p:strVal val="#ppt_h"/>
                                          </p:val>
                                        </p:tav>
                                      </p:tavLst>
                                    </p:anim>
                                    <p:anim calcmode="lin" valueType="num">
                                      <p:cBhvr>
                                        <p:cTn id="50"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52" fill="hold">
                            <p:stCondLst>
                              <p:cond delay="3000"/>
                            </p:stCondLst>
                            <p:childTnLst>
                              <p:par>
                                <p:cTn id="53" presetID="2" presetClass="entr" presetSubtype="4"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ppt_x</p:attrName>
                                        </p:attrNameLst>
                                      </p:cBhvr>
                                      <p:tavLst>
                                        <p:tav tm="0">
                                          <p:val>
                                            <p:strVal val="#ppt_x"/>
                                          </p:val>
                                        </p:tav>
                                        <p:tav tm="100000">
                                          <p:val>
                                            <p:strVal val="#ppt_x"/>
                                          </p:val>
                                        </p:tav>
                                      </p:tavLst>
                                    </p:anim>
                                    <p:anim calcmode="lin" valueType="num">
                                      <p:cBhvr>
                                        <p:cTn id="56" dur="500" fill="hold"/>
                                        <p:tgtEl>
                                          <p:spTgt spid="11"/>
                                        </p:tgtEl>
                                        <p:attrNameLst>
                                          <p:attrName>ppt_y</p:attrName>
                                        </p:attrNameLst>
                                      </p:cBhvr>
                                      <p:tavLst>
                                        <p:tav tm="0">
                                          <p:val>
                                            <p:strVal val="1+#ppt_h/2"/>
                                          </p:val>
                                        </p:tav>
                                        <p:tav tm="100000">
                                          <p:val>
                                            <p:strVal val="#ppt_y"/>
                                          </p:val>
                                        </p:tav>
                                      </p:tavLst>
                                    </p:anim>
                                  </p:childTnLst>
                                </p:cTn>
                              </p:par>
                            </p:childTnLst>
                          </p:cTn>
                        </p:par>
                        <p:par>
                          <p:cTn id="57" fill="hold">
                            <p:stCondLst>
                              <p:cond delay="3500"/>
                            </p:stCondLst>
                            <p:childTnLst>
                              <p:par>
                                <p:cTn id="58" presetID="2" presetClass="entr" presetSubtype="4"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ppt_x</p:attrName>
                                        </p:attrNameLst>
                                      </p:cBhvr>
                                      <p:tavLst>
                                        <p:tav tm="0">
                                          <p:val>
                                            <p:strVal val="#ppt_x"/>
                                          </p:val>
                                        </p:tav>
                                        <p:tav tm="100000">
                                          <p:val>
                                            <p:strVal val="#ppt_x"/>
                                          </p:val>
                                        </p:tav>
                                      </p:tavLst>
                                    </p:anim>
                                    <p:anim calcmode="lin" valueType="num">
                                      <p:cBhvr>
                                        <p:cTn id="61" dur="500" fill="hold"/>
                                        <p:tgtEl>
                                          <p:spTgt spid="14"/>
                                        </p:tgtEl>
                                        <p:attrNameLst>
                                          <p:attrName>ppt_y</p:attrName>
                                        </p:attrNameLst>
                                      </p:cBhvr>
                                      <p:tavLst>
                                        <p:tav tm="0">
                                          <p:val>
                                            <p:strVal val="1+#ppt_h/2"/>
                                          </p:val>
                                        </p:tav>
                                        <p:tav tm="100000">
                                          <p:val>
                                            <p:strVal val="#ppt_y"/>
                                          </p:val>
                                        </p:tav>
                                      </p:tavLst>
                                    </p:anim>
                                  </p:childTnLst>
                                </p:cTn>
                              </p:par>
                            </p:childTnLst>
                          </p:cTn>
                        </p:par>
                        <p:par>
                          <p:cTn id="62" fill="hold">
                            <p:stCondLst>
                              <p:cond delay="4000"/>
                            </p:stCondLst>
                            <p:childTnLst>
                              <p:par>
                                <p:cTn id="63" presetID="2" presetClass="entr" presetSubtype="4"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ppt_x</p:attrName>
                                        </p:attrNameLst>
                                      </p:cBhvr>
                                      <p:tavLst>
                                        <p:tav tm="0">
                                          <p:val>
                                            <p:strVal val="#ppt_x"/>
                                          </p:val>
                                        </p:tav>
                                        <p:tav tm="100000">
                                          <p:val>
                                            <p:strVal val="#ppt_x"/>
                                          </p:val>
                                        </p:tav>
                                      </p:tavLst>
                                    </p:anim>
                                    <p:anim calcmode="lin" valueType="num">
                                      <p:cBhvr>
                                        <p:cTn id="66" dur="500" fill="hold"/>
                                        <p:tgtEl>
                                          <p:spTgt spid="18"/>
                                        </p:tgtEl>
                                        <p:attrNameLst>
                                          <p:attrName>ppt_y</p:attrName>
                                        </p:attrNameLst>
                                      </p:cBhvr>
                                      <p:tavLst>
                                        <p:tav tm="0">
                                          <p:val>
                                            <p:strVal val="1+#ppt_h/2"/>
                                          </p:val>
                                        </p:tav>
                                        <p:tav tm="100000">
                                          <p:val>
                                            <p:strVal val="#ppt_y"/>
                                          </p:val>
                                        </p:tav>
                                      </p:tavLst>
                                    </p:anim>
                                  </p:childTnLst>
                                </p:cTn>
                              </p:par>
                            </p:childTnLst>
                          </p:cTn>
                        </p:par>
                        <p:par>
                          <p:cTn id="67" fill="hold">
                            <p:stCondLst>
                              <p:cond delay="4500"/>
                            </p:stCondLst>
                            <p:childTnLst>
                              <p:par>
                                <p:cTn id="68" presetID="2" presetClass="entr" presetSubtype="4"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p:cTn id="70" dur="500" fill="hold"/>
                                        <p:tgtEl>
                                          <p:spTgt spid="21"/>
                                        </p:tgtEl>
                                        <p:attrNameLst>
                                          <p:attrName>ppt_x</p:attrName>
                                        </p:attrNameLst>
                                      </p:cBhvr>
                                      <p:tavLst>
                                        <p:tav tm="0">
                                          <p:val>
                                            <p:strVal val="#ppt_x"/>
                                          </p:val>
                                        </p:tav>
                                        <p:tav tm="100000">
                                          <p:val>
                                            <p:strVal val="#ppt_x"/>
                                          </p:val>
                                        </p:tav>
                                      </p:tavLst>
                                    </p:anim>
                                    <p:anim calcmode="lin" valueType="num">
                                      <p:cBhvr>
                                        <p:cTn id="7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8" presetClass="entr" presetSubtype="16" fill="hold" grpId="0" nodeType="click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diamond(in)">
                                      <p:cBhvr>
                                        <p:cTn id="76"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75777" grpId="0"/>
      <p:bldP spid="9" grpId="0" bldLvl="0" animBg="1" autoUpdateAnimBg="0"/>
      <p:bldP spid="11" grpId="0" bldLvl="0" autoUpdateAnimBg="0"/>
      <p:bldP spid="12" grpId="0" bldLvl="0" animBg="1" autoUpdateAnimBg="0"/>
      <p:bldP spid="14" grpId="0" bldLvl="0" autoUpdateAnimBg="0"/>
      <p:bldP spid="15" grpId="0" bldLvl="0" animBg="1" autoUpdateAnimBg="0"/>
      <p:bldP spid="18" grpId="0" bldLvl="0" autoUpdateAnimBg="0"/>
      <p:bldP spid="19" grpId="0" bldLvl="0" animBg="1" autoUpdateAnimBg="0"/>
      <p:bldP spid="21" grpId="0" bldLvl="0" autoUpdateAnimBg="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2"/>
          <p:cNvSpPr>
            <a:spLocks/>
          </p:cNvSpPr>
          <p:nvPr/>
        </p:nvSpPr>
        <p:spPr bwMode="auto">
          <a:xfrm>
            <a:off x="6155394" y="3739253"/>
            <a:ext cx="2881925" cy="2280547"/>
          </a:xfrm>
          <a:custGeom>
            <a:avLst/>
            <a:gdLst>
              <a:gd name="T0" fmla="*/ 0 w 2320"/>
              <a:gd name="T1" fmla="*/ 1620 h 2320"/>
              <a:gd name="T2" fmla="*/ 700 w 2320"/>
              <a:gd name="T3" fmla="*/ 2320 h 2320"/>
              <a:gd name="T4" fmla="*/ 2320 w 2320"/>
              <a:gd name="T5" fmla="*/ 2320 h 2320"/>
              <a:gd name="T6" fmla="*/ 2320 w 2320"/>
              <a:gd name="T7" fmla="*/ 700 h 2320"/>
              <a:gd name="T8" fmla="*/ 1620 w 2320"/>
              <a:gd name="T9" fmla="*/ 0 h 2320"/>
              <a:gd name="T10" fmla="*/ 0 w 2320"/>
              <a:gd name="T11" fmla="*/ 0 h 2320"/>
              <a:gd name="T12" fmla="*/ 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chemeClr val="accent1">
              <a:lumMod val="50000"/>
            </a:schemeClr>
          </a:solidFill>
          <a:ln>
            <a:noFill/>
          </a:ln>
        </p:spPr>
        <p:txBody>
          <a:bodyPr vert="horz" wrap="square" lIns="121917" tIns="60958" rIns="121917" bIns="60958" numCol="1" anchor="t" anchorCtr="0" compatLnSpc="1">
            <a:prstTxWarp prst="textNoShape">
              <a:avLst/>
            </a:prstTxWarp>
          </a:bodyPr>
          <a:lstStyle/>
          <a:p>
            <a:endParaRPr lang="zh-CN" altLang="en-US" dirty="0"/>
          </a:p>
        </p:txBody>
      </p:sp>
      <p:sp>
        <p:nvSpPr>
          <p:cNvPr id="8" name="Freeform 13"/>
          <p:cNvSpPr>
            <a:spLocks/>
          </p:cNvSpPr>
          <p:nvPr/>
        </p:nvSpPr>
        <p:spPr bwMode="auto">
          <a:xfrm>
            <a:off x="3139440" y="3739252"/>
            <a:ext cx="2897166" cy="2311027"/>
          </a:xfrm>
          <a:custGeom>
            <a:avLst/>
            <a:gdLst>
              <a:gd name="T0" fmla="*/ 2320 w 2320"/>
              <a:gd name="T1" fmla="*/ 1620 h 2320"/>
              <a:gd name="T2" fmla="*/ 1620 w 2320"/>
              <a:gd name="T3" fmla="*/ 2320 h 2320"/>
              <a:gd name="T4" fmla="*/ 0 w 2320"/>
              <a:gd name="T5" fmla="*/ 2320 h 2320"/>
              <a:gd name="T6" fmla="*/ 0 w 2320"/>
              <a:gd name="T7" fmla="*/ 700 h 2320"/>
              <a:gd name="T8" fmla="*/ 700 w 2320"/>
              <a:gd name="T9" fmla="*/ 0 h 2320"/>
              <a:gd name="T10" fmla="*/ 2320 w 2320"/>
              <a:gd name="T11" fmla="*/ 0 h 2320"/>
              <a:gd name="T12" fmla="*/ 232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chemeClr val="accent1">
              <a:lumMod val="75000"/>
            </a:schemeClr>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9" name="Freeform 14"/>
          <p:cNvSpPr>
            <a:spLocks/>
          </p:cNvSpPr>
          <p:nvPr/>
        </p:nvSpPr>
        <p:spPr bwMode="auto">
          <a:xfrm>
            <a:off x="6155394" y="1280160"/>
            <a:ext cx="2805726" cy="2344018"/>
          </a:xfrm>
          <a:custGeom>
            <a:avLst/>
            <a:gdLst>
              <a:gd name="T0" fmla="*/ 0 w 2320"/>
              <a:gd name="T1" fmla="*/ 700 h 2320"/>
              <a:gd name="T2" fmla="*/ 700 w 2320"/>
              <a:gd name="T3" fmla="*/ 0 h 2320"/>
              <a:gd name="T4" fmla="*/ 2320 w 2320"/>
              <a:gd name="T5" fmla="*/ 0 h 2320"/>
              <a:gd name="T6" fmla="*/ 2320 w 2320"/>
              <a:gd name="T7" fmla="*/ 1620 h 2320"/>
              <a:gd name="T8" fmla="*/ 1620 w 2320"/>
              <a:gd name="T9" fmla="*/ 2320 h 2320"/>
              <a:gd name="T10" fmla="*/ 0 w 2320"/>
              <a:gd name="T11" fmla="*/ 2320 h 2320"/>
              <a:gd name="T12" fmla="*/ 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rgbClr val="92D050"/>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10" name="Freeform 15"/>
          <p:cNvSpPr>
            <a:spLocks/>
          </p:cNvSpPr>
          <p:nvPr/>
        </p:nvSpPr>
        <p:spPr bwMode="auto">
          <a:xfrm>
            <a:off x="3169920" y="1264920"/>
            <a:ext cx="2866686" cy="2359258"/>
          </a:xfrm>
          <a:custGeom>
            <a:avLst/>
            <a:gdLst>
              <a:gd name="T0" fmla="*/ 2320 w 2320"/>
              <a:gd name="T1" fmla="*/ 700 h 2320"/>
              <a:gd name="T2" fmla="*/ 1620 w 2320"/>
              <a:gd name="T3" fmla="*/ 0 h 2320"/>
              <a:gd name="T4" fmla="*/ 0 w 2320"/>
              <a:gd name="T5" fmla="*/ 0 h 2320"/>
              <a:gd name="T6" fmla="*/ 0 w 2320"/>
              <a:gd name="T7" fmla="*/ 1620 h 2320"/>
              <a:gd name="T8" fmla="*/ 700 w 2320"/>
              <a:gd name="T9" fmla="*/ 2320 h 2320"/>
              <a:gd name="T10" fmla="*/ 2320 w 2320"/>
              <a:gd name="T11" fmla="*/ 2320 h 2320"/>
              <a:gd name="T12" fmla="*/ 232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chemeClr val="accent1"/>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11" name="Freeform 16"/>
          <p:cNvSpPr>
            <a:spLocks/>
          </p:cNvSpPr>
          <p:nvPr/>
        </p:nvSpPr>
        <p:spPr bwMode="auto">
          <a:xfrm>
            <a:off x="5582738" y="3166182"/>
            <a:ext cx="453868" cy="457996"/>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solidFill>
            <a:schemeClr val="accent1">
              <a:lumMod val="75000"/>
            </a:schemeClr>
          </a:solidFill>
          <a:ln>
            <a:noFill/>
          </a:ln>
        </p:spPr>
        <p:txBody>
          <a:bodyPr vert="horz" wrap="square" lIns="121917" tIns="60958" rIns="121917" bIns="60958" numCol="1" anchor="t" anchorCtr="0" compatLnSpc="1">
            <a:prstTxWarp prst="textNoShape">
              <a:avLst/>
            </a:prstTxWarp>
          </a:bodyPr>
          <a:lstStyle/>
          <a:p>
            <a:pPr algn="r"/>
            <a:endParaRPr lang="zh-CN" altLang="en-US" dirty="0">
              <a:latin typeface="微软雅黑" pitchFamily="34" charset="-122"/>
              <a:ea typeface="微软雅黑" pitchFamily="34" charset="-122"/>
            </a:endParaRPr>
          </a:p>
        </p:txBody>
      </p:sp>
      <p:sp>
        <p:nvSpPr>
          <p:cNvPr id="12" name="Freeform 17"/>
          <p:cNvSpPr>
            <a:spLocks/>
          </p:cNvSpPr>
          <p:nvPr/>
        </p:nvSpPr>
        <p:spPr bwMode="auto">
          <a:xfrm>
            <a:off x="6155394" y="3166182"/>
            <a:ext cx="453868" cy="457996"/>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solidFill>
            <a:schemeClr val="accent2">
              <a:lumMod val="75000"/>
            </a:schemeClr>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13" name="Freeform 18"/>
          <p:cNvSpPr>
            <a:spLocks/>
          </p:cNvSpPr>
          <p:nvPr/>
        </p:nvSpPr>
        <p:spPr bwMode="auto">
          <a:xfrm>
            <a:off x="5582738" y="3739254"/>
            <a:ext cx="453868" cy="457996"/>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solidFill>
            <a:schemeClr val="accent3">
              <a:lumMod val="75000"/>
            </a:schemeClr>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14" name="Freeform 19"/>
          <p:cNvSpPr>
            <a:spLocks/>
          </p:cNvSpPr>
          <p:nvPr/>
        </p:nvSpPr>
        <p:spPr bwMode="auto">
          <a:xfrm>
            <a:off x="6155394" y="3739254"/>
            <a:ext cx="453868" cy="457996"/>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solidFill>
            <a:schemeClr val="accent6">
              <a:lumMod val="75000"/>
            </a:schemeClr>
          </a:solidFill>
          <a:ln>
            <a:noFill/>
          </a:ln>
        </p:spPr>
        <p:txBody>
          <a:bodyPr vert="horz" wrap="square" lIns="121917" tIns="60958" rIns="121917" bIns="60958" numCol="1" anchor="t" anchorCtr="0" compatLnSpc="1">
            <a:prstTxWarp prst="textNoShape">
              <a:avLst/>
            </a:prstTxWarp>
          </a:bodyPr>
          <a:lstStyle/>
          <a:p>
            <a:endParaRPr lang="zh-CN" altLang="en-US"/>
          </a:p>
        </p:txBody>
      </p:sp>
      <p:sp>
        <p:nvSpPr>
          <p:cNvPr id="15" name="矩形 14"/>
          <p:cNvSpPr/>
          <p:nvPr/>
        </p:nvSpPr>
        <p:spPr>
          <a:xfrm>
            <a:off x="5797661" y="3289845"/>
            <a:ext cx="156791" cy="292388"/>
          </a:xfrm>
          <a:prstGeom prst="rect">
            <a:avLst/>
          </a:prstGeom>
        </p:spPr>
        <p:txBody>
          <a:bodyPr wrap="square" lIns="0" tIns="0" rIns="0" bIns="0">
            <a:spAutoFit/>
          </a:bodyPr>
          <a:lstStyle/>
          <a:p>
            <a:pPr algn="r"/>
            <a:r>
              <a:rPr lang="en-US" altLang="zh-CN" sz="1900" dirty="0">
                <a:solidFill>
                  <a:schemeClr val="bg1"/>
                </a:solidFill>
                <a:latin typeface="微软雅黑" pitchFamily="34" charset="-122"/>
                <a:ea typeface="微软雅黑" pitchFamily="34" charset="-122"/>
              </a:rPr>
              <a:t>1</a:t>
            </a:r>
            <a:endParaRPr lang="zh-CN" altLang="en-US" sz="1900" dirty="0">
              <a:solidFill>
                <a:schemeClr val="bg1"/>
              </a:solidFill>
              <a:latin typeface="微软雅黑" pitchFamily="34" charset="-122"/>
              <a:ea typeface="微软雅黑" pitchFamily="34" charset="-122"/>
            </a:endParaRPr>
          </a:p>
        </p:txBody>
      </p:sp>
      <p:sp>
        <p:nvSpPr>
          <p:cNvPr id="16" name="矩形 15"/>
          <p:cNvSpPr/>
          <p:nvPr/>
        </p:nvSpPr>
        <p:spPr>
          <a:xfrm>
            <a:off x="6226177" y="3289845"/>
            <a:ext cx="156791" cy="292388"/>
          </a:xfrm>
          <a:prstGeom prst="rect">
            <a:avLst/>
          </a:prstGeom>
        </p:spPr>
        <p:txBody>
          <a:bodyPr wrap="square" lIns="0" tIns="0" rIns="0" bIns="0">
            <a:spAutoFit/>
          </a:bodyPr>
          <a:lstStyle/>
          <a:p>
            <a:pPr algn="r"/>
            <a:r>
              <a:rPr lang="en-US" altLang="zh-CN" sz="1900" dirty="0">
                <a:solidFill>
                  <a:schemeClr val="bg1"/>
                </a:solidFill>
                <a:latin typeface="微软雅黑" pitchFamily="34" charset="-122"/>
                <a:ea typeface="微软雅黑" pitchFamily="34" charset="-122"/>
              </a:rPr>
              <a:t>2</a:t>
            </a:r>
            <a:endParaRPr lang="zh-CN" altLang="en-US" sz="1900" dirty="0">
              <a:solidFill>
                <a:schemeClr val="bg1"/>
              </a:solidFill>
              <a:latin typeface="微软雅黑" pitchFamily="34" charset="-122"/>
              <a:ea typeface="微软雅黑" pitchFamily="34" charset="-122"/>
            </a:endParaRPr>
          </a:p>
        </p:txBody>
      </p:sp>
      <p:sp>
        <p:nvSpPr>
          <p:cNvPr id="17" name="矩形 16"/>
          <p:cNvSpPr/>
          <p:nvPr/>
        </p:nvSpPr>
        <p:spPr>
          <a:xfrm>
            <a:off x="5797659" y="3762235"/>
            <a:ext cx="156792" cy="292388"/>
          </a:xfrm>
          <a:prstGeom prst="rect">
            <a:avLst/>
          </a:prstGeom>
        </p:spPr>
        <p:txBody>
          <a:bodyPr wrap="square" lIns="0" tIns="0" rIns="0" bIns="0">
            <a:spAutoFit/>
          </a:bodyPr>
          <a:lstStyle/>
          <a:p>
            <a:pPr algn="r"/>
            <a:r>
              <a:rPr lang="en-US" altLang="zh-CN" sz="1900" dirty="0">
                <a:solidFill>
                  <a:schemeClr val="bg1"/>
                </a:solidFill>
                <a:latin typeface="微软雅黑" pitchFamily="34" charset="-122"/>
                <a:ea typeface="微软雅黑" pitchFamily="34" charset="-122"/>
              </a:rPr>
              <a:t>3</a:t>
            </a:r>
            <a:endParaRPr lang="zh-CN" altLang="en-US" sz="1900" dirty="0">
              <a:solidFill>
                <a:schemeClr val="bg1"/>
              </a:solidFill>
              <a:latin typeface="微软雅黑" pitchFamily="34" charset="-122"/>
              <a:ea typeface="微软雅黑" pitchFamily="34" charset="-122"/>
            </a:endParaRPr>
          </a:p>
        </p:txBody>
      </p:sp>
      <p:sp>
        <p:nvSpPr>
          <p:cNvPr id="18" name="矩形 17"/>
          <p:cNvSpPr/>
          <p:nvPr/>
        </p:nvSpPr>
        <p:spPr>
          <a:xfrm>
            <a:off x="6226177" y="3762236"/>
            <a:ext cx="156791" cy="292388"/>
          </a:xfrm>
          <a:prstGeom prst="rect">
            <a:avLst/>
          </a:prstGeom>
        </p:spPr>
        <p:txBody>
          <a:bodyPr wrap="square" lIns="0" tIns="0" rIns="0" bIns="0">
            <a:spAutoFit/>
          </a:bodyPr>
          <a:lstStyle/>
          <a:p>
            <a:pPr algn="r"/>
            <a:r>
              <a:rPr lang="en-US" altLang="zh-CN" sz="1900" dirty="0">
                <a:solidFill>
                  <a:schemeClr val="bg1"/>
                </a:solidFill>
                <a:latin typeface="微软雅黑" pitchFamily="34" charset="-122"/>
                <a:ea typeface="微软雅黑" pitchFamily="34" charset="-122"/>
              </a:rPr>
              <a:t>4</a:t>
            </a:r>
            <a:endParaRPr lang="zh-CN" altLang="en-US" sz="1900" dirty="0">
              <a:solidFill>
                <a:schemeClr val="bg1"/>
              </a:solidFill>
              <a:latin typeface="微软雅黑" pitchFamily="34" charset="-122"/>
              <a:ea typeface="微软雅黑" pitchFamily="34" charset="-122"/>
            </a:endParaRPr>
          </a:p>
        </p:txBody>
      </p:sp>
      <p:sp>
        <p:nvSpPr>
          <p:cNvPr id="20" name="TextBox 19"/>
          <p:cNvSpPr txBox="1"/>
          <p:nvPr/>
        </p:nvSpPr>
        <p:spPr>
          <a:xfrm>
            <a:off x="3581400" y="1950720"/>
            <a:ext cx="2109105" cy="1046438"/>
          </a:xfrm>
          <a:prstGeom prst="rect">
            <a:avLst/>
          </a:prstGeom>
          <a:noFill/>
        </p:spPr>
        <p:txBody>
          <a:bodyPr wrap="square" lIns="0" tIns="60958" rIns="0" bIns="0" rtlCol="0">
            <a:spAutoFit/>
          </a:bodyPr>
          <a:lstStyle/>
          <a:p>
            <a:pPr algn="ctr"/>
            <a:r>
              <a:rPr lang="zh-CN" altLang="en-US" sz="3200" b="1" dirty="0" smtClean="0">
                <a:solidFill>
                  <a:schemeClr val="bg1"/>
                </a:solidFill>
                <a:latin typeface="微软雅黑" pitchFamily="34" charset="-122"/>
                <a:ea typeface="微软雅黑" pitchFamily="34" charset="-122"/>
              </a:rPr>
              <a:t>保险利益</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原则</a:t>
            </a:r>
            <a:endParaRPr lang="zh-CN" altLang="en-US" sz="3200" b="1" dirty="0">
              <a:solidFill>
                <a:schemeClr val="bg1"/>
              </a:solidFill>
              <a:latin typeface="微软雅黑" pitchFamily="34" charset="-122"/>
              <a:ea typeface="微软雅黑" pitchFamily="34" charset="-122"/>
            </a:endParaRPr>
          </a:p>
        </p:txBody>
      </p:sp>
      <p:sp>
        <p:nvSpPr>
          <p:cNvPr id="21" name="TextBox 20"/>
          <p:cNvSpPr txBox="1"/>
          <p:nvPr/>
        </p:nvSpPr>
        <p:spPr>
          <a:xfrm>
            <a:off x="6522386" y="1986383"/>
            <a:ext cx="2133934" cy="1046438"/>
          </a:xfrm>
          <a:prstGeom prst="rect">
            <a:avLst/>
          </a:prstGeom>
          <a:noFill/>
        </p:spPr>
        <p:txBody>
          <a:bodyPr wrap="square" lIns="0" tIns="60958" rIns="0" bIns="0" rtlCol="0">
            <a:spAutoFit/>
          </a:bodyPr>
          <a:lstStyle/>
          <a:p>
            <a:pPr algn="ctr"/>
            <a:r>
              <a:rPr lang="zh-CN" altLang="en-US" sz="3200" b="1" dirty="0" smtClean="0">
                <a:solidFill>
                  <a:schemeClr val="bg1"/>
                </a:solidFill>
                <a:latin typeface="微软雅黑" pitchFamily="34" charset="-122"/>
                <a:ea typeface="微软雅黑" pitchFamily="34" charset="-122"/>
              </a:rPr>
              <a:t>最大诚信</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原则</a:t>
            </a:r>
            <a:endParaRPr lang="zh-CN" altLang="en-US" sz="3200" b="1" dirty="0">
              <a:solidFill>
                <a:schemeClr val="bg1"/>
              </a:solidFill>
              <a:latin typeface="微软雅黑" pitchFamily="34" charset="-122"/>
              <a:ea typeface="微软雅黑" pitchFamily="34" charset="-122"/>
            </a:endParaRPr>
          </a:p>
        </p:txBody>
      </p:sp>
      <p:sp>
        <p:nvSpPr>
          <p:cNvPr id="22" name="TextBox 21"/>
          <p:cNvSpPr txBox="1"/>
          <p:nvPr/>
        </p:nvSpPr>
        <p:spPr>
          <a:xfrm>
            <a:off x="3718560" y="4191000"/>
            <a:ext cx="1957125" cy="1046438"/>
          </a:xfrm>
          <a:prstGeom prst="rect">
            <a:avLst/>
          </a:prstGeom>
          <a:noFill/>
        </p:spPr>
        <p:txBody>
          <a:bodyPr wrap="square" lIns="0" tIns="60958" rIns="0" bIns="0" rtlCol="0">
            <a:spAutoFit/>
          </a:bodyPr>
          <a:lstStyle/>
          <a:p>
            <a:pPr algn="ctr"/>
            <a:r>
              <a:rPr lang="zh-CN" altLang="en-US" sz="3200" b="1" dirty="0" smtClean="0">
                <a:solidFill>
                  <a:schemeClr val="bg1"/>
                </a:solidFill>
                <a:latin typeface="微软雅黑" pitchFamily="34" charset="-122"/>
                <a:ea typeface="微软雅黑" pitchFamily="34" charset="-122"/>
              </a:rPr>
              <a:t>近因</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原则</a:t>
            </a:r>
            <a:endParaRPr lang="zh-CN" altLang="en-US" sz="3200" b="1" dirty="0">
              <a:solidFill>
                <a:schemeClr val="bg1"/>
              </a:solidFill>
              <a:latin typeface="微软雅黑" pitchFamily="34" charset="-122"/>
              <a:ea typeface="微软雅黑" pitchFamily="34" charset="-122"/>
            </a:endParaRPr>
          </a:p>
        </p:txBody>
      </p:sp>
      <p:sp>
        <p:nvSpPr>
          <p:cNvPr id="23" name="TextBox 22"/>
          <p:cNvSpPr txBox="1"/>
          <p:nvPr/>
        </p:nvSpPr>
        <p:spPr>
          <a:xfrm>
            <a:off x="6522386" y="4165029"/>
            <a:ext cx="2133934" cy="1046438"/>
          </a:xfrm>
          <a:prstGeom prst="rect">
            <a:avLst/>
          </a:prstGeom>
          <a:noFill/>
        </p:spPr>
        <p:txBody>
          <a:bodyPr wrap="square" lIns="0" tIns="60958" rIns="0" bIns="0" rtlCol="0">
            <a:spAutoFit/>
          </a:bodyPr>
          <a:lstStyle/>
          <a:p>
            <a:pPr algn="ctr"/>
            <a:r>
              <a:rPr lang="zh-CN" altLang="en-US" sz="3200" b="1" dirty="0" smtClean="0">
                <a:solidFill>
                  <a:schemeClr val="bg1"/>
                </a:solidFill>
                <a:latin typeface="微软雅黑" pitchFamily="34" charset="-122"/>
                <a:ea typeface="微软雅黑" pitchFamily="34" charset="-122"/>
              </a:rPr>
              <a:t>损失补偿</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原则</a:t>
            </a:r>
            <a:endParaRPr lang="zh-CN" altLang="en-US" sz="3200" b="1" dirty="0">
              <a:solidFill>
                <a:schemeClr val="bg1"/>
              </a:solidFill>
              <a:latin typeface="微软雅黑" pitchFamily="34" charset="-122"/>
              <a:ea typeface="微软雅黑" pitchFamily="34" charset="-122"/>
            </a:endParaRPr>
          </a:p>
        </p:txBody>
      </p:sp>
      <p:grpSp>
        <p:nvGrpSpPr>
          <p:cNvPr id="2" name="组合 15"/>
          <p:cNvGrpSpPr>
            <a:grpSpLocks/>
          </p:cNvGrpSpPr>
          <p:nvPr/>
        </p:nvGrpSpPr>
        <p:grpSpPr bwMode="auto">
          <a:xfrm>
            <a:off x="-421928" y="152401"/>
            <a:ext cx="3859212" cy="594955"/>
            <a:chOff x="6168776" y="1221671"/>
            <a:chExt cx="4455682" cy="686849"/>
          </a:xfrm>
        </p:grpSpPr>
        <p:sp>
          <p:nvSpPr>
            <p:cNvPr id="28" name="圆角矩形 27"/>
            <p:cNvSpPr/>
            <p:nvPr/>
          </p:nvSpPr>
          <p:spPr>
            <a:xfrm>
              <a:off x="6168776" y="1221671"/>
              <a:ext cx="4455682" cy="606624"/>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29" name="文本框 13"/>
            <p:cNvSpPr txBox="1">
              <a:spLocks noChangeArrowheads="1"/>
            </p:cNvSpPr>
            <p:nvPr/>
          </p:nvSpPr>
          <p:spPr bwMode="auto">
            <a:xfrm>
              <a:off x="6834600" y="1233423"/>
              <a:ext cx="2835734" cy="675097"/>
            </a:xfrm>
            <a:prstGeom prst="rect">
              <a:avLst/>
            </a:prstGeom>
            <a:noFill/>
            <a:ln w="9525">
              <a:noFill/>
              <a:miter lim="800000"/>
              <a:headEnd/>
              <a:tailEnd/>
            </a:ln>
          </p:spPr>
          <p:txBody>
            <a:bodyPr wrap="none">
              <a:spAutoFit/>
            </a:bodyPr>
            <a:lstStyle/>
            <a:p>
              <a:pPr eaLnBrk="1" hangingPunct="1"/>
              <a:r>
                <a:rPr lang="en-US" altLang="zh-CN" sz="3200" b="1" dirty="0" smtClean="0">
                  <a:solidFill>
                    <a:srgbClr val="92D050"/>
                  </a:solidFill>
                  <a:latin typeface="微软雅黑" pitchFamily="34" charset="-122"/>
                </a:rPr>
                <a:t>1.4</a:t>
              </a:r>
              <a:r>
                <a:rPr lang="zh-CN" altLang="en-US" sz="3200" b="1" dirty="0" smtClean="0">
                  <a:solidFill>
                    <a:srgbClr val="92D050"/>
                  </a:solidFill>
                  <a:latin typeface="微软雅黑" pitchFamily="34" charset="-122"/>
                </a:rPr>
                <a:t>保险原则</a:t>
              </a:r>
              <a:endParaRPr lang="zh-CN" altLang="en-US" sz="3200" b="1" dirty="0">
                <a:solidFill>
                  <a:srgbClr val="92D050"/>
                </a:solidFill>
                <a:latin typeface="微软雅黑" pitchFamily="34" charset="-122"/>
              </a:endParaRPr>
            </a:p>
          </p:txBody>
        </p:sp>
      </p:grpSp>
      <p:sp>
        <p:nvSpPr>
          <p:cNvPr id="30" name="文本框 29"/>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Tree>
    <p:extLst>
      <p:ext uri="{BB962C8B-B14F-4D97-AF65-F5344CB8AC3E}">
        <p14:creationId xmlns:p14="http://schemas.microsoft.com/office/powerpoint/2010/main" val="205114593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repeatCount="200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400" fill="hold"/>
                                        <p:tgtEl>
                                          <p:spTgt spid="20"/>
                                        </p:tgtEl>
                                        <p:attrNameLst>
                                          <p:attrName>ppt_w</p:attrName>
                                        </p:attrNameLst>
                                      </p:cBhvr>
                                      <p:tavLst>
                                        <p:tav tm="0">
                                          <p:val>
                                            <p:fltVal val="0"/>
                                          </p:val>
                                        </p:tav>
                                        <p:tav tm="100000">
                                          <p:val>
                                            <p:strVal val="#ppt_w"/>
                                          </p:val>
                                        </p:tav>
                                      </p:tavLst>
                                    </p:anim>
                                    <p:anim calcmode="lin" valueType="num">
                                      <p:cBhvr>
                                        <p:cTn id="13" dur="400" fill="hold"/>
                                        <p:tgtEl>
                                          <p:spTgt spid="20"/>
                                        </p:tgtEl>
                                        <p:attrNameLst>
                                          <p:attrName>ppt_h</p:attrName>
                                        </p:attrNameLst>
                                      </p:cBhvr>
                                      <p:tavLst>
                                        <p:tav tm="0">
                                          <p:val>
                                            <p:fltVal val="0"/>
                                          </p:val>
                                        </p:tav>
                                        <p:tav tm="100000">
                                          <p:val>
                                            <p:strVal val="#ppt_h"/>
                                          </p:val>
                                        </p:tav>
                                      </p:tavLst>
                                    </p:anim>
                                    <p:animEffect transition="in" filter="fade">
                                      <p:cBhvr>
                                        <p:cTn id="14" dur="400"/>
                                        <p:tgtEl>
                                          <p:spTgt spid="20"/>
                                        </p:tgtEl>
                                      </p:cBhvr>
                                    </p:animEffect>
                                    <p:anim calcmode="lin" valueType="num">
                                      <p:cBhvr>
                                        <p:cTn id="15" dur="400" fill="hold"/>
                                        <p:tgtEl>
                                          <p:spTgt spid="20"/>
                                        </p:tgtEl>
                                        <p:attrNameLst>
                                          <p:attrName>ppt_x</p:attrName>
                                        </p:attrNameLst>
                                      </p:cBhvr>
                                      <p:tavLst>
                                        <p:tav tm="0">
                                          <p:val>
                                            <p:fltVal val="0.5"/>
                                          </p:val>
                                        </p:tav>
                                        <p:tav tm="100000">
                                          <p:val>
                                            <p:strVal val="#ppt_x"/>
                                          </p:val>
                                        </p:tav>
                                      </p:tavLst>
                                    </p:anim>
                                    <p:anim calcmode="lin" valueType="num">
                                      <p:cBhvr>
                                        <p:cTn id="16" dur="400" fill="hold"/>
                                        <p:tgtEl>
                                          <p:spTgt spid="20"/>
                                        </p:tgtEl>
                                        <p:attrNameLst>
                                          <p:attrName>ppt_y</p:attrName>
                                        </p:attrNameLst>
                                      </p:cBhvr>
                                      <p:tavLst>
                                        <p:tav tm="0">
                                          <p:val>
                                            <p:fltVal val="0.5"/>
                                          </p:val>
                                        </p:tav>
                                        <p:tav tm="100000">
                                          <p:val>
                                            <p:strVal val="#ppt_y"/>
                                          </p:val>
                                        </p:tav>
                                      </p:tavLst>
                                    </p:anim>
                                  </p:childTnLst>
                                </p:cTn>
                              </p:par>
                              <p:par>
                                <p:cTn id="17" presetID="53" presetClass="entr" presetSubtype="528" repeatCount="2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400" fill="hold"/>
                                        <p:tgtEl>
                                          <p:spTgt spid="10"/>
                                        </p:tgtEl>
                                        <p:attrNameLst>
                                          <p:attrName>ppt_w</p:attrName>
                                        </p:attrNameLst>
                                      </p:cBhvr>
                                      <p:tavLst>
                                        <p:tav tm="0">
                                          <p:val>
                                            <p:fltVal val="0"/>
                                          </p:val>
                                        </p:tav>
                                        <p:tav tm="100000">
                                          <p:val>
                                            <p:strVal val="#ppt_w"/>
                                          </p:val>
                                        </p:tav>
                                      </p:tavLst>
                                    </p:anim>
                                    <p:anim calcmode="lin" valueType="num">
                                      <p:cBhvr>
                                        <p:cTn id="20" dur="400" fill="hold"/>
                                        <p:tgtEl>
                                          <p:spTgt spid="10"/>
                                        </p:tgtEl>
                                        <p:attrNameLst>
                                          <p:attrName>ppt_h</p:attrName>
                                        </p:attrNameLst>
                                      </p:cBhvr>
                                      <p:tavLst>
                                        <p:tav tm="0">
                                          <p:val>
                                            <p:fltVal val="0"/>
                                          </p:val>
                                        </p:tav>
                                        <p:tav tm="100000">
                                          <p:val>
                                            <p:strVal val="#ppt_h"/>
                                          </p:val>
                                        </p:tav>
                                      </p:tavLst>
                                    </p:anim>
                                    <p:animEffect transition="in" filter="fade">
                                      <p:cBhvr>
                                        <p:cTn id="21" dur="400"/>
                                        <p:tgtEl>
                                          <p:spTgt spid="10"/>
                                        </p:tgtEl>
                                      </p:cBhvr>
                                    </p:animEffect>
                                    <p:anim calcmode="lin" valueType="num">
                                      <p:cBhvr>
                                        <p:cTn id="22" dur="400" fill="hold"/>
                                        <p:tgtEl>
                                          <p:spTgt spid="10"/>
                                        </p:tgtEl>
                                        <p:attrNameLst>
                                          <p:attrName>ppt_x</p:attrName>
                                        </p:attrNameLst>
                                      </p:cBhvr>
                                      <p:tavLst>
                                        <p:tav tm="0">
                                          <p:val>
                                            <p:fltVal val="0.5"/>
                                          </p:val>
                                        </p:tav>
                                        <p:tav tm="100000">
                                          <p:val>
                                            <p:strVal val="#ppt_x"/>
                                          </p:val>
                                        </p:tav>
                                      </p:tavLst>
                                    </p:anim>
                                    <p:anim calcmode="lin" valueType="num">
                                      <p:cBhvr>
                                        <p:cTn id="23" dur="400" fill="hold"/>
                                        <p:tgtEl>
                                          <p:spTgt spid="10"/>
                                        </p:tgtEl>
                                        <p:attrNameLst>
                                          <p:attrName>ppt_y</p:attrName>
                                        </p:attrNameLst>
                                      </p:cBhvr>
                                      <p:tavLst>
                                        <p:tav tm="0">
                                          <p:val>
                                            <p:fltVal val="0.5"/>
                                          </p:val>
                                        </p:tav>
                                        <p:tav tm="100000">
                                          <p:val>
                                            <p:strVal val="#ppt_y"/>
                                          </p:val>
                                        </p:tav>
                                      </p:tavLst>
                                    </p:anim>
                                  </p:childTnLst>
                                </p:cTn>
                              </p:par>
                              <p:par>
                                <p:cTn id="24" presetID="53" presetClass="entr" presetSubtype="528" repeatCount="200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400" fill="hold"/>
                                        <p:tgtEl>
                                          <p:spTgt spid="11"/>
                                        </p:tgtEl>
                                        <p:attrNameLst>
                                          <p:attrName>ppt_w</p:attrName>
                                        </p:attrNameLst>
                                      </p:cBhvr>
                                      <p:tavLst>
                                        <p:tav tm="0">
                                          <p:val>
                                            <p:fltVal val="0"/>
                                          </p:val>
                                        </p:tav>
                                        <p:tav tm="100000">
                                          <p:val>
                                            <p:strVal val="#ppt_w"/>
                                          </p:val>
                                        </p:tav>
                                      </p:tavLst>
                                    </p:anim>
                                    <p:anim calcmode="lin" valueType="num">
                                      <p:cBhvr>
                                        <p:cTn id="27" dur="400" fill="hold"/>
                                        <p:tgtEl>
                                          <p:spTgt spid="11"/>
                                        </p:tgtEl>
                                        <p:attrNameLst>
                                          <p:attrName>ppt_h</p:attrName>
                                        </p:attrNameLst>
                                      </p:cBhvr>
                                      <p:tavLst>
                                        <p:tav tm="0">
                                          <p:val>
                                            <p:fltVal val="0"/>
                                          </p:val>
                                        </p:tav>
                                        <p:tav tm="100000">
                                          <p:val>
                                            <p:strVal val="#ppt_h"/>
                                          </p:val>
                                        </p:tav>
                                      </p:tavLst>
                                    </p:anim>
                                    <p:animEffect transition="in" filter="fade">
                                      <p:cBhvr>
                                        <p:cTn id="28" dur="400"/>
                                        <p:tgtEl>
                                          <p:spTgt spid="11"/>
                                        </p:tgtEl>
                                      </p:cBhvr>
                                    </p:animEffect>
                                    <p:anim calcmode="lin" valueType="num">
                                      <p:cBhvr>
                                        <p:cTn id="29" dur="400" fill="hold"/>
                                        <p:tgtEl>
                                          <p:spTgt spid="11"/>
                                        </p:tgtEl>
                                        <p:attrNameLst>
                                          <p:attrName>ppt_x</p:attrName>
                                        </p:attrNameLst>
                                      </p:cBhvr>
                                      <p:tavLst>
                                        <p:tav tm="0">
                                          <p:val>
                                            <p:fltVal val="0.5"/>
                                          </p:val>
                                        </p:tav>
                                        <p:tav tm="100000">
                                          <p:val>
                                            <p:strVal val="#ppt_x"/>
                                          </p:val>
                                        </p:tav>
                                      </p:tavLst>
                                    </p:anim>
                                    <p:anim calcmode="lin" valueType="num">
                                      <p:cBhvr>
                                        <p:cTn id="30" dur="400" fill="hold"/>
                                        <p:tgtEl>
                                          <p:spTgt spid="11"/>
                                        </p:tgtEl>
                                        <p:attrNameLst>
                                          <p:attrName>ppt_y</p:attrName>
                                        </p:attrNameLst>
                                      </p:cBhvr>
                                      <p:tavLst>
                                        <p:tav tm="0">
                                          <p:val>
                                            <p:fltVal val="0.5"/>
                                          </p:val>
                                        </p:tav>
                                        <p:tav tm="100000">
                                          <p:val>
                                            <p:strVal val="#ppt_y"/>
                                          </p:val>
                                        </p:tav>
                                      </p:tavLst>
                                    </p:anim>
                                  </p:childTnLst>
                                </p:cTn>
                              </p:par>
                              <p:par>
                                <p:cTn id="31" presetID="53" presetClass="entr" presetSubtype="528" repeatCount="2000"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400" fill="hold"/>
                                        <p:tgtEl>
                                          <p:spTgt spid="15"/>
                                        </p:tgtEl>
                                        <p:attrNameLst>
                                          <p:attrName>ppt_w</p:attrName>
                                        </p:attrNameLst>
                                      </p:cBhvr>
                                      <p:tavLst>
                                        <p:tav tm="0">
                                          <p:val>
                                            <p:fltVal val="0"/>
                                          </p:val>
                                        </p:tav>
                                        <p:tav tm="100000">
                                          <p:val>
                                            <p:strVal val="#ppt_w"/>
                                          </p:val>
                                        </p:tav>
                                      </p:tavLst>
                                    </p:anim>
                                    <p:anim calcmode="lin" valueType="num">
                                      <p:cBhvr>
                                        <p:cTn id="34" dur="400" fill="hold"/>
                                        <p:tgtEl>
                                          <p:spTgt spid="15"/>
                                        </p:tgtEl>
                                        <p:attrNameLst>
                                          <p:attrName>ppt_h</p:attrName>
                                        </p:attrNameLst>
                                      </p:cBhvr>
                                      <p:tavLst>
                                        <p:tav tm="0">
                                          <p:val>
                                            <p:fltVal val="0"/>
                                          </p:val>
                                        </p:tav>
                                        <p:tav tm="100000">
                                          <p:val>
                                            <p:strVal val="#ppt_h"/>
                                          </p:val>
                                        </p:tav>
                                      </p:tavLst>
                                    </p:anim>
                                    <p:animEffect transition="in" filter="fade">
                                      <p:cBhvr>
                                        <p:cTn id="35" dur="400"/>
                                        <p:tgtEl>
                                          <p:spTgt spid="15"/>
                                        </p:tgtEl>
                                      </p:cBhvr>
                                    </p:animEffect>
                                    <p:anim calcmode="lin" valueType="num">
                                      <p:cBhvr>
                                        <p:cTn id="36" dur="400" fill="hold"/>
                                        <p:tgtEl>
                                          <p:spTgt spid="15"/>
                                        </p:tgtEl>
                                        <p:attrNameLst>
                                          <p:attrName>ppt_x</p:attrName>
                                        </p:attrNameLst>
                                      </p:cBhvr>
                                      <p:tavLst>
                                        <p:tav tm="0">
                                          <p:val>
                                            <p:fltVal val="0.5"/>
                                          </p:val>
                                        </p:tav>
                                        <p:tav tm="100000">
                                          <p:val>
                                            <p:strVal val="#ppt_x"/>
                                          </p:val>
                                        </p:tav>
                                      </p:tavLst>
                                    </p:anim>
                                    <p:anim calcmode="lin" valueType="num">
                                      <p:cBhvr>
                                        <p:cTn id="37" dur="400" fill="hold"/>
                                        <p:tgtEl>
                                          <p:spTgt spid="15"/>
                                        </p:tgtEl>
                                        <p:attrNameLst>
                                          <p:attrName>ppt_y</p:attrName>
                                        </p:attrNameLst>
                                      </p:cBhvr>
                                      <p:tavLst>
                                        <p:tav tm="0">
                                          <p:val>
                                            <p:fltVal val="0.5"/>
                                          </p:val>
                                        </p:tav>
                                        <p:tav tm="100000">
                                          <p:val>
                                            <p:strVal val="#ppt_y"/>
                                          </p:val>
                                        </p:tav>
                                      </p:tavLst>
                                    </p:anim>
                                  </p:childTnLst>
                                </p:cTn>
                              </p:par>
                            </p:childTnLst>
                          </p:cTn>
                        </p:par>
                        <p:par>
                          <p:cTn id="38" fill="hold">
                            <p:stCondLst>
                              <p:cond delay="1300"/>
                            </p:stCondLst>
                            <p:childTnLst>
                              <p:par>
                                <p:cTn id="39" presetID="53" presetClass="entr" presetSubtype="528" repeatCount="200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400" fill="hold"/>
                                        <p:tgtEl>
                                          <p:spTgt spid="21"/>
                                        </p:tgtEl>
                                        <p:attrNameLst>
                                          <p:attrName>ppt_w</p:attrName>
                                        </p:attrNameLst>
                                      </p:cBhvr>
                                      <p:tavLst>
                                        <p:tav tm="0">
                                          <p:val>
                                            <p:fltVal val="0"/>
                                          </p:val>
                                        </p:tav>
                                        <p:tav tm="100000">
                                          <p:val>
                                            <p:strVal val="#ppt_w"/>
                                          </p:val>
                                        </p:tav>
                                      </p:tavLst>
                                    </p:anim>
                                    <p:anim calcmode="lin" valueType="num">
                                      <p:cBhvr>
                                        <p:cTn id="42" dur="400" fill="hold"/>
                                        <p:tgtEl>
                                          <p:spTgt spid="21"/>
                                        </p:tgtEl>
                                        <p:attrNameLst>
                                          <p:attrName>ppt_h</p:attrName>
                                        </p:attrNameLst>
                                      </p:cBhvr>
                                      <p:tavLst>
                                        <p:tav tm="0">
                                          <p:val>
                                            <p:fltVal val="0"/>
                                          </p:val>
                                        </p:tav>
                                        <p:tav tm="100000">
                                          <p:val>
                                            <p:strVal val="#ppt_h"/>
                                          </p:val>
                                        </p:tav>
                                      </p:tavLst>
                                    </p:anim>
                                    <p:animEffect transition="in" filter="fade">
                                      <p:cBhvr>
                                        <p:cTn id="43" dur="400"/>
                                        <p:tgtEl>
                                          <p:spTgt spid="21"/>
                                        </p:tgtEl>
                                      </p:cBhvr>
                                    </p:animEffect>
                                    <p:anim calcmode="lin" valueType="num">
                                      <p:cBhvr>
                                        <p:cTn id="44" dur="400" fill="hold"/>
                                        <p:tgtEl>
                                          <p:spTgt spid="21"/>
                                        </p:tgtEl>
                                        <p:attrNameLst>
                                          <p:attrName>ppt_x</p:attrName>
                                        </p:attrNameLst>
                                      </p:cBhvr>
                                      <p:tavLst>
                                        <p:tav tm="0">
                                          <p:val>
                                            <p:fltVal val="0.5"/>
                                          </p:val>
                                        </p:tav>
                                        <p:tav tm="100000">
                                          <p:val>
                                            <p:strVal val="#ppt_x"/>
                                          </p:val>
                                        </p:tav>
                                      </p:tavLst>
                                    </p:anim>
                                    <p:anim calcmode="lin" valueType="num">
                                      <p:cBhvr>
                                        <p:cTn id="45" dur="400" fill="hold"/>
                                        <p:tgtEl>
                                          <p:spTgt spid="21"/>
                                        </p:tgtEl>
                                        <p:attrNameLst>
                                          <p:attrName>ppt_y</p:attrName>
                                        </p:attrNameLst>
                                      </p:cBhvr>
                                      <p:tavLst>
                                        <p:tav tm="0">
                                          <p:val>
                                            <p:fltVal val="0.5"/>
                                          </p:val>
                                        </p:tav>
                                        <p:tav tm="100000">
                                          <p:val>
                                            <p:strVal val="#ppt_y"/>
                                          </p:val>
                                        </p:tav>
                                      </p:tavLst>
                                    </p:anim>
                                  </p:childTnLst>
                                </p:cTn>
                              </p:par>
                              <p:par>
                                <p:cTn id="46" presetID="53" presetClass="entr" presetSubtype="528" repeatCount="2000"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400" fill="hold"/>
                                        <p:tgtEl>
                                          <p:spTgt spid="9"/>
                                        </p:tgtEl>
                                        <p:attrNameLst>
                                          <p:attrName>ppt_w</p:attrName>
                                        </p:attrNameLst>
                                      </p:cBhvr>
                                      <p:tavLst>
                                        <p:tav tm="0">
                                          <p:val>
                                            <p:fltVal val="0"/>
                                          </p:val>
                                        </p:tav>
                                        <p:tav tm="100000">
                                          <p:val>
                                            <p:strVal val="#ppt_w"/>
                                          </p:val>
                                        </p:tav>
                                      </p:tavLst>
                                    </p:anim>
                                    <p:anim calcmode="lin" valueType="num">
                                      <p:cBhvr>
                                        <p:cTn id="49" dur="400" fill="hold"/>
                                        <p:tgtEl>
                                          <p:spTgt spid="9"/>
                                        </p:tgtEl>
                                        <p:attrNameLst>
                                          <p:attrName>ppt_h</p:attrName>
                                        </p:attrNameLst>
                                      </p:cBhvr>
                                      <p:tavLst>
                                        <p:tav tm="0">
                                          <p:val>
                                            <p:fltVal val="0"/>
                                          </p:val>
                                        </p:tav>
                                        <p:tav tm="100000">
                                          <p:val>
                                            <p:strVal val="#ppt_h"/>
                                          </p:val>
                                        </p:tav>
                                      </p:tavLst>
                                    </p:anim>
                                    <p:animEffect transition="in" filter="fade">
                                      <p:cBhvr>
                                        <p:cTn id="50" dur="400"/>
                                        <p:tgtEl>
                                          <p:spTgt spid="9"/>
                                        </p:tgtEl>
                                      </p:cBhvr>
                                    </p:animEffect>
                                    <p:anim calcmode="lin" valueType="num">
                                      <p:cBhvr>
                                        <p:cTn id="51" dur="400" fill="hold"/>
                                        <p:tgtEl>
                                          <p:spTgt spid="9"/>
                                        </p:tgtEl>
                                        <p:attrNameLst>
                                          <p:attrName>ppt_x</p:attrName>
                                        </p:attrNameLst>
                                      </p:cBhvr>
                                      <p:tavLst>
                                        <p:tav tm="0">
                                          <p:val>
                                            <p:fltVal val="0.5"/>
                                          </p:val>
                                        </p:tav>
                                        <p:tav tm="100000">
                                          <p:val>
                                            <p:strVal val="#ppt_x"/>
                                          </p:val>
                                        </p:tav>
                                      </p:tavLst>
                                    </p:anim>
                                    <p:anim calcmode="lin" valueType="num">
                                      <p:cBhvr>
                                        <p:cTn id="52" dur="400" fill="hold"/>
                                        <p:tgtEl>
                                          <p:spTgt spid="9"/>
                                        </p:tgtEl>
                                        <p:attrNameLst>
                                          <p:attrName>ppt_y</p:attrName>
                                        </p:attrNameLst>
                                      </p:cBhvr>
                                      <p:tavLst>
                                        <p:tav tm="0">
                                          <p:val>
                                            <p:fltVal val="0.5"/>
                                          </p:val>
                                        </p:tav>
                                        <p:tav tm="100000">
                                          <p:val>
                                            <p:strVal val="#ppt_y"/>
                                          </p:val>
                                        </p:tav>
                                      </p:tavLst>
                                    </p:anim>
                                  </p:childTnLst>
                                </p:cTn>
                              </p:par>
                              <p:par>
                                <p:cTn id="53" presetID="53" presetClass="entr" presetSubtype="528" repeatCount="2000"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400" fill="hold"/>
                                        <p:tgtEl>
                                          <p:spTgt spid="12"/>
                                        </p:tgtEl>
                                        <p:attrNameLst>
                                          <p:attrName>ppt_w</p:attrName>
                                        </p:attrNameLst>
                                      </p:cBhvr>
                                      <p:tavLst>
                                        <p:tav tm="0">
                                          <p:val>
                                            <p:fltVal val="0"/>
                                          </p:val>
                                        </p:tav>
                                        <p:tav tm="100000">
                                          <p:val>
                                            <p:strVal val="#ppt_w"/>
                                          </p:val>
                                        </p:tav>
                                      </p:tavLst>
                                    </p:anim>
                                    <p:anim calcmode="lin" valueType="num">
                                      <p:cBhvr>
                                        <p:cTn id="56" dur="400" fill="hold"/>
                                        <p:tgtEl>
                                          <p:spTgt spid="12"/>
                                        </p:tgtEl>
                                        <p:attrNameLst>
                                          <p:attrName>ppt_h</p:attrName>
                                        </p:attrNameLst>
                                      </p:cBhvr>
                                      <p:tavLst>
                                        <p:tav tm="0">
                                          <p:val>
                                            <p:fltVal val="0"/>
                                          </p:val>
                                        </p:tav>
                                        <p:tav tm="100000">
                                          <p:val>
                                            <p:strVal val="#ppt_h"/>
                                          </p:val>
                                        </p:tav>
                                      </p:tavLst>
                                    </p:anim>
                                    <p:animEffect transition="in" filter="fade">
                                      <p:cBhvr>
                                        <p:cTn id="57" dur="400"/>
                                        <p:tgtEl>
                                          <p:spTgt spid="12"/>
                                        </p:tgtEl>
                                      </p:cBhvr>
                                    </p:animEffect>
                                    <p:anim calcmode="lin" valueType="num">
                                      <p:cBhvr>
                                        <p:cTn id="58" dur="400" fill="hold"/>
                                        <p:tgtEl>
                                          <p:spTgt spid="12"/>
                                        </p:tgtEl>
                                        <p:attrNameLst>
                                          <p:attrName>ppt_x</p:attrName>
                                        </p:attrNameLst>
                                      </p:cBhvr>
                                      <p:tavLst>
                                        <p:tav tm="0">
                                          <p:val>
                                            <p:fltVal val="0.5"/>
                                          </p:val>
                                        </p:tav>
                                        <p:tav tm="100000">
                                          <p:val>
                                            <p:strVal val="#ppt_x"/>
                                          </p:val>
                                        </p:tav>
                                      </p:tavLst>
                                    </p:anim>
                                    <p:anim calcmode="lin" valueType="num">
                                      <p:cBhvr>
                                        <p:cTn id="59" dur="400" fill="hold"/>
                                        <p:tgtEl>
                                          <p:spTgt spid="12"/>
                                        </p:tgtEl>
                                        <p:attrNameLst>
                                          <p:attrName>ppt_y</p:attrName>
                                        </p:attrNameLst>
                                      </p:cBhvr>
                                      <p:tavLst>
                                        <p:tav tm="0">
                                          <p:val>
                                            <p:fltVal val="0.5"/>
                                          </p:val>
                                        </p:tav>
                                        <p:tav tm="100000">
                                          <p:val>
                                            <p:strVal val="#ppt_y"/>
                                          </p:val>
                                        </p:tav>
                                      </p:tavLst>
                                    </p:anim>
                                  </p:childTnLst>
                                </p:cTn>
                              </p:par>
                              <p:par>
                                <p:cTn id="60" presetID="53" presetClass="entr" presetSubtype="528" repeatCount="2000"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400" fill="hold"/>
                                        <p:tgtEl>
                                          <p:spTgt spid="16"/>
                                        </p:tgtEl>
                                        <p:attrNameLst>
                                          <p:attrName>ppt_w</p:attrName>
                                        </p:attrNameLst>
                                      </p:cBhvr>
                                      <p:tavLst>
                                        <p:tav tm="0">
                                          <p:val>
                                            <p:fltVal val="0"/>
                                          </p:val>
                                        </p:tav>
                                        <p:tav tm="100000">
                                          <p:val>
                                            <p:strVal val="#ppt_w"/>
                                          </p:val>
                                        </p:tav>
                                      </p:tavLst>
                                    </p:anim>
                                    <p:anim calcmode="lin" valueType="num">
                                      <p:cBhvr>
                                        <p:cTn id="63" dur="400" fill="hold"/>
                                        <p:tgtEl>
                                          <p:spTgt spid="16"/>
                                        </p:tgtEl>
                                        <p:attrNameLst>
                                          <p:attrName>ppt_h</p:attrName>
                                        </p:attrNameLst>
                                      </p:cBhvr>
                                      <p:tavLst>
                                        <p:tav tm="0">
                                          <p:val>
                                            <p:fltVal val="0"/>
                                          </p:val>
                                        </p:tav>
                                        <p:tav tm="100000">
                                          <p:val>
                                            <p:strVal val="#ppt_h"/>
                                          </p:val>
                                        </p:tav>
                                      </p:tavLst>
                                    </p:anim>
                                    <p:animEffect transition="in" filter="fade">
                                      <p:cBhvr>
                                        <p:cTn id="64" dur="400"/>
                                        <p:tgtEl>
                                          <p:spTgt spid="16"/>
                                        </p:tgtEl>
                                      </p:cBhvr>
                                    </p:animEffect>
                                    <p:anim calcmode="lin" valueType="num">
                                      <p:cBhvr>
                                        <p:cTn id="65" dur="400" fill="hold"/>
                                        <p:tgtEl>
                                          <p:spTgt spid="16"/>
                                        </p:tgtEl>
                                        <p:attrNameLst>
                                          <p:attrName>ppt_x</p:attrName>
                                        </p:attrNameLst>
                                      </p:cBhvr>
                                      <p:tavLst>
                                        <p:tav tm="0">
                                          <p:val>
                                            <p:fltVal val="0.5"/>
                                          </p:val>
                                        </p:tav>
                                        <p:tav tm="100000">
                                          <p:val>
                                            <p:strVal val="#ppt_x"/>
                                          </p:val>
                                        </p:tav>
                                      </p:tavLst>
                                    </p:anim>
                                    <p:anim calcmode="lin" valueType="num">
                                      <p:cBhvr>
                                        <p:cTn id="66" dur="400" fill="hold"/>
                                        <p:tgtEl>
                                          <p:spTgt spid="16"/>
                                        </p:tgtEl>
                                        <p:attrNameLst>
                                          <p:attrName>ppt_y</p:attrName>
                                        </p:attrNameLst>
                                      </p:cBhvr>
                                      <p:tavLst>
                                        <p:tav tm="0">
                                          <p:val>
                                            <p:fltVal val="0.5"/>
                                          </p:val>
                                        </p:tav>
                                        <p:tav tm="100000">
                                          <p:val>
                                            <p:strVal val="#ppt_y"/>
                                          </p:val>
                                        </p:tav>
                                      </p:tavLst>
                                    </p:anim>
                                  </p:childTnLst>
                                </p:cTn>
                              </p:par>
                            </p:childTnLst>
                          </p:cTn>
                        </p:par>
                        <p:par>
                          <p:cTn id="67" fill="hold">
                            <p:stCondLst>
                              <p:cond delay="2100"/>
                            </p:stCondLst>
                            <p:childTnLst>
                              <p:par>
                                <p:cTn id="68" presetID="53" presetClass="entr" presetSubtype="528" repeatCount="2000"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p:cTn id="70" dur="400" fill="hold"/>
                                        <p:tgtEl>
                                          <p:spTgt spid="22"/>
                                        </p:tgtEl>
                                        <p:attrNameLst>
                                          <p:attrName>ppt_w</p:attrName>
                                        </p:attrNameLst>
                                      </p:cBhvr>
                                      <p:tavLst>
                                        <p:tav tm="0">
                                          <p:val>
                                            <p:fltVal val="0"/>
                                          </p:val>
                                        </p:tav>
                                        <p:tav tm="100000">
                                          <p:val>
                                            <p:strVal val="#ppt_w"/>
                                          </p:val>
                                        </p:tav>
                                      </p:tavLst>
                                    </p:anim>
                                    <p:anim calcmode="lin" valueType="num">
                                      <p:cBhvr>
                                        <p:cTn id="71" dur="400" fill="hold"/>
                                        <p:tgtEl>
                                          <p:spTgt spid="22"/>
                                        </p:tgtEl>
                                        <p:attrNameLst>
                                          <p:attrName>ppt_h</p:attrName>
                                        </p:attrNameLst>
                                      </p:cBhvr>
                                      <p:tavLst>
                                        <p:tav tm="0">
                                          <p:val>
                                            <p:fltVal val="0"/>
                                          </p:val>
                                        </p:tav>
                                        <p:tav tm="100000">
                                          <p:val>
                                            <p:strVal val="#ppt_h"/>
                                          </p:val>
                                        </p:tav>
                                      </p:tavLst>
                                    </p:anim>
                                    <p:animEffect transition="in" filter="fade">
                                      <p:cBhvr>
                                        <p:cTn id="72" dur="400"/>
                                        <p:tgtEl>
                                          <p:spTgt spid="22"/>
                                        </p:tgtEl>
                                      </p:cBhvr>
                                    </p:animEffect>
                                    <p:anim calcmode="lin" valueType="num">
                                      <p:cBhvr>
                                        <p:cTn id="73" dur="400" fill="hold"/>
                                        <p:tgtEl>
                                          <p:spTgt spid="22"/>
                                        </p:tgtEl>
                                        <p:attrNameLst>
                                          <p:attrName>ppt_x</p:attrName>
                                        </p:attrNameLst>
                                      </p:cBhvr>
                                      <p:tavLst>
                                        <p:tav tm="0">
                                          <p:val>
                                            <p:fltVal val="0.5"/>
                                          </p:val>
                                        </p:tav>
                                        <p:tav tm="100000">
                                          <p:val>
                                            <p:strVal val="#ppt_x"/>
                                          </p:val>
                                        </p:tav>
                                      </p:tavLst>
                                    </p:anim>
                                    <p:anim calcmode="lin" valueType="num">
                                      <p:cBhvr>
                                        <p:cTn id="74" dur="400" fill="hold"/>
                                        <p:tgtEl>
                                          <p:spTgt spid="22"/>
                                        </p:tgtEl>
                                        <p:attrNameLst>
                                          <p:attrName>ppt_y</p:attrName>
                                        </p:attrNameLst>
                                      </p:cBhvr>
                                      <p:tavLst>
                                        <p:tav tm="0">
                                          <p:val>
                                            <p:fltVal val="0.5"/>
                                          </p:val>
                                        </p:tav>
                                        <p:tav tm="100000">
                                          <p:val>
                                            <p:strVal val="#ppt_y"/>
                                          </p:val>
                                        </p:tav>
                                      </p:tavLst>
                                    </p:anim>
                                  </p:childTnLst>
                                </p:cTn>
                              </p:par>
                              <p:par>
                                <p:cTn id="75" presetID="53" presetClass="entr" presetSubtype="528" repeatCount="2000"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400" fill="hold"/>
                                        <p:tgtEl>
                                          <p:spTgt spid="8"/>
                                        </p:tgtEl>
                                        <p:attrNameLst>
                                          <p:attrName>ppt_w</p:attrName>
                                        </p:attrNameLst>
                                      </p:cBhvr>
                                      <p:tavLst>
                                        <p:tav tm="0">
                                          <p:val>
                                            <p:fltVal val="0"/>
                                          </p:val>
                                        </p:tav>
                                        <p:tav tm="100000">
                                          <p:val>
                                            <p:strVal val="#ppt_w"/>
                                          </p:val>
                                        </p:tav>
                                      </p:tavLst>
                                    </p:anim>
                                    <p:anim calcmode="lin" valueType="num">
                                      <p:cBhvr>
                                        <p:cTn id="78" dur="400" fill="hold"/>
                                        <p:tgtEl>
                                          <p:spTgt spid="8"/>
                                        </p:tgtEl>
                                        <p:attrNameLst>
                                          <p:attrName>ppt_h</p:attrName>
                                        </p:attrNameLst>
                                      </p:cBhvr>
                                      <p:tavLst>
                                        <p:tav tm="0">
                                          <p:val>
                                            <p:fltVal val="0"/>
                                          </p:val>
                                        </p:tav>
                                        <p:tav tm="100000">
                                          <p:val>
                                            <p:strVal val="#ppt_h"/>
                                          </p:val>
                                        </p:tav>
                                      </p:tavLst>
                                    </p:anim>
                                    <p:animEffect transition="in" filter="fade">
                                      <p:cBhvr>
                                        <p:cTn id="79" dur="400"/>
                                        <p:tgtEl>
                                          <p:spTgt spid="8"/>
                                        </p:tgtEl>
                                      </p:cBhvr>
                                    </p:animEffect>
                                    <p:anim calcmode="lin" valueType="num">
                                      <p:cBhvr>
                                        <p:cTn id="80" dur="400" fill="hold"/>
                                        <p:tgtEl>
                                          <p:spTgt spid="8"/>
                                        </p:tgtEl>
                                        <p:attrNameLst>
                                          <p:attrName>ppt_x</p:attrName>
                                        </p:attrNameLst>
                                      </p:cBhvr>
                                      <p:tavLst>
                                        <p:tav tm="0">
                                          <p:val>
                                            <p:fltVal val="0.5"/>
                                          </p:val>
                                        </p:tav>
                                        <p:tav tm="100000">
                                          <p:val>
                                            <p:strVal val="#ppt_x"/>
                                          </p:val>
                                        </p:tav>
                                      </p:tavLst>
                                    </p:anim>
                                    <p:anim calcmode="lin" valueType="num">
                                      <p:cBhvr>
                                        <p:cTn id="81" dur="400" fill="hold"/>
                                        <p:tgtEl>
                                          <p:spTgt spid="8"/>
                                        </p:tgtEl>
                                        <p:attrNameLst>
                                          <p:attrName>ppt_y</p:attrName>
                                        </p:attrNameLst>
                                      </p:cBhvr>
                                      <p:tavLst>
                                        <p:tav tm="0">
                                          <p:val>
                                            <p:fltVal val="0.5"/>
                                          </p:val>
                                        </p:tav>
                                        <p:tav tm="100000">
                                          <p:val>
                                            <p:strVal val="#ppt_y"/>
                                          </p:val>
                                        </p:tav>
                                      </p:tavLst>
                                    </p:anim>
                                  </p:childTnLst>
                                </p:cTn>
                              </p:par>
                              <p:par>
                                <p:cTn id="82" presetID="53" presetClass="entr" presetSubtype="528" repeatCount="2000" fill="hold" grpId="0" nodeType="with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p:cTn id="84" dur="400" fill="hold"/>
                                        <p:tgtEl>
                                          <p:spTgt spid="13"/>
                                        </p:tgtEl>
                                        <p:attrNameLst>
                                          <p:attrName>ppt_w</p:attrName>
                                        </p:attrNameLst>
                                      </p:cBhvr>
                                      <p:tavLst>
                                        <p:tav tm="0">
                                          <p:val>
                                            <p:fltVal val="0"/>
                                          </p:val>
                                        </p:tav>
                                        <p:tav tm="100000">
                                          <p:val>
                                            <p:strVal val="#ppt_w"/>
                                          </p:val>
                                        </p:tav>
                                      </p:tavLst>
                                    </p:anim>
                                    <p:anim calcmode="lin" valueType="num">
                                      <p:cBhvr>
                                        <p:cTn id="85" dur="400" fill="hold"/>
                                        <p:tgtEl>
                                          <p:spTgt spid="13"/>
                                        </p:tgtEl>
                                        <p:attrNameLst>
                                          <p:attrName>ppt_h</p:attrName>
                                        </p:attrNameLst>
                                      </p:cBhvr>
                                      <p:tavLst>
                                        <p:tav tm="0">
                                          <p:val>
                                            <p:fltVal val="0"/>
                                          </p:val>
                                        </p:tav>
                                        <p:tav tm="100000">
                                          <p:val>
                                            <p:strVal val="#ppt_h"/>
                                          </p:val>
                                        </p:tav>
                                      </p:tavLst>
                                    </p:anim>
                                    <p:animEffect transition="in" filter="fade">
                                      <p:cBhvr>
                                        <p:cTn id="86" dur="400"/>
                                        <p:tgtEl>
                                          <p:spTgt spid="13"/>
                                        </p:tgtEl>
                                      </p:cBhvr>
                                    </p:animEffect>
                                    <p:anim calcmode="lin" valueType="num">
                                      <p:cBhvr>
                                        <p:cTn id="87" dur="400" fill="hold"/>
                                        <p:tgtEl>
                                          <p:spTgt spid="13"/>
                                        </p:tgtEl>
                                        <p:attrNameLst>
                                          <p:attrName>ppt_x</p:attrName>
                                        </p:attrNameLst>
                                      </p:cBhvr>
                                      <p:tavLst>
                                        <p:tav tm="0">
                                          <p:val>
                                            <p:fltVal val="0.5"/>
                                          </p:val>
                                        </p:tav>
                                        <p:tav tm="100000">
                                          <p:val>
                                            <p:strVal val="#ppt_x"/>
                                          </p:val>
                                        </p:tav>
                                      </p:tavLst>
                                    </p:anim>
                                    <p:anim calcmode="lin" valueType="num">
                                      <p:cBhvr>
                                        <p:cTn id="88" dur="400" fill="hold"/>
                                        <p:tgtEl>
                                          <p:spTgt spid="13"/>
                                        </p:tgtEl>
                                        <p:attrNameLst>
                                          <p:attrName>ppt_y</p:attrName>
                                        </p:attrNameLst>
                                      </p:cBhvr>
                                      <p:tavLst>
                                        <p:tav tm="0">
                                          <p:val>
                                            <p:fltVal val="0.5"/>
                                          </p:val>
                                        </p:tav>
                                        <p:tav tm="100000">
                                          <p:val>
                                            <p:strVal val="#ppt_y"/>
                                          </p:val>
                                        </p:tav>
                                      </p:tavLst>
                                    </p:anim>
                                  </p:childTnLst>
                                </p:cTn>
                              </p:par>
                              <p:par>
                                <p:cTn id="89" presetID="53" presetClass="entr" presetSubtype="528" repeatCount="2000"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400" fill="hold"/>
                                        <p:tgtEl>
                                          <p:spTgt spid="17"/>
                                        </p:tgtEl>
                                        <p:attrNameLst>
                                          <p:attrName>ppt_w</p:attrName>
                                        </p:attrNameLst>
                                      </p:cBhvr>
                                      <p:tavLst>
                                        <p:tav tm="0">
                                          <p:val>
                                            <p:fltVal val="0"/>
                                          </p:val>
                                        </p:tav>
                                        <p:tav tm="100000">
                                          <p:val>
                                            <p:strVal val="#ppt_w"/>
                                          </p:val>
                                        </p:tav>
                                      </p:tavLst>
                                    </p:anim>
                                    <p:anim calcmode="lin" valueType="num">
                                      <p:cBhvr>
                                        <p:cTn id="92" dur="400" fill="hold"/>
                                        <p:tgtEl>
                                          <p:spTgt spid="17"/>
                                        </p:tgtEl>
                                        <p:attrNameLst>
                                          <p:attrName>ppt_h</p:attrName>
                                        </p:attrNameLst>
                                      </p:cBhvr>
                                      <p:tavLst>
                                        <p:tav tm="0">
                                          <p:val>
                                            <p:fltVal val="0"/>
                                          </p:val>
                                        </p:tav>
                                        <p:tav tm="100000">
                                          <p:val>
                                            <p:strVal val="#ppt_h"/>
                                          </p:val>
                                        </p:tav>
                                      </p:tavLst>
                                    </p:anim>
                                    <p:animEffect transition="in" filter="fade">
                                      <p:cBhvr>
                                        <p:cTn id="93" dur="400"/>
                                        <p:tgtEl>
                                          <p:spTgt spid="17"/>
                                        </p:tgtEl>
                                      </p:cBhvr>
                                    </p:animEffect>
                                    <p:anim calcmode="lin" valueType="num">
                                      <p:cBhvr>
                                        <p:cTn id="94" dur="400" fill="hold"/>
                                        <p:tgtEl>
                                          <p:spTgt spid="17"/>
                                        </p:tgtEl>
                                        <p:attrNameLst>
                                          <p:attrName>ppt_x</p:attrName>
                                        </p:attrNameLst>
                                      </p:cBhvr>
                                      <p:tavLst>
                                        <p:tav tm="0">
                                          <p:val>
                                            <p:fltVal val="0.5"/>
                                          </p:val>
                                        </p:tav>
                                        <p:tav tm="100000">
                                          <p:val>
                                            <p:strVal val="#ppt_x"/>
                                          </p:val>
                                        </p:tav>
                                      </p:tavLst>
                                    </p:anim>
                                    <p:anim calcmode="lin" valueType="num">
                                      <p:cBhvr>
                                        <p:cTn id="95" dur="400" fill="hold"/>
                                        <p:tgtEl>
                                          <p:spTgt spid="17"/>
                                        </p:tgtEl>
                                        <p:attrNameLst>
                                          <p:attrName>ppt_y</p:attrName>
                                        </p:attrNameLst>
                                      </p:cBhvr>
                                      <p:tavLst>
                                        <p:tav tm="0">
                                          <p:val>
                                            <p:fltVal val="0.5"/>
                                          </p:val>
                                        </p:tav>
                                        <p:tav tm="100000">
                                          <p:val>
                                            <p:strVal val="#ppt_y"/>
                                          </p:val>
                                        </p:tav>
                                      </p:tavLst>
                                    </p:anim>
                                  </p:childTnLst>
                                </p:cTn>
                              </p:par>
                            </p:childTnLst>
                          </p:cTn>
                        </p:par>
                        <p:par>
                          <p:cTn id="96" fill="hold">
                            <p:stCondLst>
                              <p:cond delay="2900"/>
                            </p:stCondLst>
                            <p:childTnLst>
                              <p:par>
                                <p:cTn id="97" presetID="53" presetClass="entr" presetSubtype="528" repeatCount="2000" fill="hold" grpId="0" nodeType="afterEffect">
                                  <p:stCondLst>
                                    <p:cond delay="0"/>
                                  </p:stCondLst>
                                  <p:childTnLst>
                                    <p:set>
                                      <p:cBhvr>
                                        <p:cTn id="98" dur="1" fill="hold">
                                          <p:stCondLst>
                                            <p:cond delay="0"/>
                                          </p:stCondLst>
                                        </p:cTn>
                                        <p:tgtEl>
                                          <p:spTgt spid="23"/>
                                        </p:tgtEl>
                                        <p:attrNameLst>
                                          <p:attrName>style.visibility</p:attrName>
                                        </p:attrNameLst>
                                      </p:cBhvr>
                                      <p:to>
                                        <p:strVal val="visible"/>
                                      </p:to>
                                    </p:set>
                                    <p:anim calcmode="lin" valueType="num">
                                      <p:cBhvr>
                                        <p:cTn id="99" dur="400" fill="hold"/>
                                        <p:tgtEl>
                                          <p:spTgt spid="23"/>
                                        </p:tgtEl>
                                        <p:attrNameLst>
                                          <p:attrName>ppt_w</p:attrName>
                                        </p:attrNameLst>
                                      </p:cBhvr>
                                      <p:tavLst>
                                        <p:tav tm="0">
                                          <p:val>
                                            <p:fltVal val="0"/>
                                          </p:val>
                                        </p:tav>
                                        <p:tav tm="100000">
                                          <p:val>
                                            <p:strVal val="#ppt_w"/>
                                          </p:val>
                                        </p:tav>
                                      </p:tavLst>
                                    </p:anim>
                                    <p:anim calcmode="lin" valueType="num">
                                      <p:cBhvr>
                                        <p:cTn id="100" dur="400" fill="hold"/>
                                        <p:tgtEl>
                                          <p:spTgt spid="23"/>
                                        </p:tgtEl>
                                        <p:attrNameLst>
                                          <p:attrName>ppt_h</p:attrName>
                                        </p:attrNameLst>
                                      </p:cBhvr>
                                      <p:tavLst>
                                        <p:tav tm="0">
                                          <p:val>
                                            <p:fltVal val="0"/>
                                          </p:val>
                                        </p:tav>
                                        <p:tav tm="100000">
                                          <p:val>
                                            <p:strVal val="#ppt_h"/>
                                          </p:val>
                                        </p:tav>
                                      </p:tavLst>
                                    </p:anim>
                                    <p:animEffect transition="in" filter="fade">
                                      <p:cBhvr>
                                        <p:cTn id="101" dur="400"/>
                                        <p:tgtEl>
                                          <p:spTgt spid="23"/>
                                        </p:tgtEl>
                                      </p:cBhvr>
                                    </p:animEffect>
                                    <p:anim calcmode="lin" valueType="num">
                                      <p:cBhvr>
                                        <p:cTn id="102" dur="400" fill="hold"/>
                                        <p:tgtEl>
                                          <p:spTgt spid="23"/>
                                        </p:tgtEl>
                                        <p:attrNameLst>
                                          <p:attrName>ppt_x</p:attrName>
                                        </p:attrNameLst>
                                      </p:cBhvr>
                                      <p:tavLst>
                                        <p:tav tm="0">
                                          <p:val>
                                            <p:fltVal val="0.5"/>
                                          </p:val>
                                        </p:tav>
                                        <p:tav tm="100000">
                                          <p:val>
                                            <p:strVal val="#ppt_x"/>
                                          </p:val>
                                        </p:tav>
                                      </p:tavLst>
                                    </p:anim>
                                    <p:anim calcmode="lin" valueType="num">
                                      <p:cBhvr>
                                        <p:cTn id="103" dur="400" fill="hold"/>
                                        <p:tgtEl>
                                          <p:spTgt spid="23"/>
                                        </p:tgtEl>
                                        <p:attrNameLst>
                                          <p:attrName>ppt_y</p:attrName>
                                        </p:attrNameLst>
                                      </p:cBhvr>
                                      <p:tavLst>
                                        <p:tav tm="0">
                                          <p:val>
                                            <p:fltVal val="0.5"/>
                                          </p:val>
                                        </p:tav>
                                        <p:tav tm="100000">
                                          <p:val>
                                            <p:strVal val="#ppt_y"/>
                                          </p:val>
                                        </p:tav>
                                      </p:tavLst>
                                    </p:anim>
                                  </p:childTnLst>
                                </p:cTn>
                              </p:par>
                              <p:par>
                                <p:cTn id="104" presetID="53" presetClass="entr" presetSubtype="528" repeatCount="2000" fill="hold" grpId="0" nodeType="withEffect">
                                  <p:stCondLst>
                                    <p:cond delay="0"/>
                                  </p:stCondLst>
                                  <p:childTnLst>
                                    <p:set>
                                      <p:cBhvr>
                                        <p:cTn id="105" dur="1" fill="hold">
                                          <p:stCondLst>
                                            <p:cond delay="0"/>
                                          </p:stCondLst>
                                        </p:cTn>
                                        <p:tgtEl>
                                          <p:spTgt spid="7"/>
                                        </p:tgtEl>
                                        <p:attrNameLst>
                                          <p:attrName>style.visibility</p:attrName>
                                        </p:attrNameLst>
                                      </p:cBhvr>
                                      <p:to>
                                        <p:strVal val="visible"/>
                                      </p:to>
                                    </p:set>
                                    <p:anim calcmode="lin" valueType="num">
                                      <p:cBhvr>
                                        <p:cTn id="106" dur="400" fill="hold"/>
                                        <p:tgtEl>
                                          <p:spTgt spid="7"/>
                                        </p:tgtEl>
                                        <p:attrNameLst>
                                          <p:attrName>ppt_w</p:attrName>
                                        </p:attrNameLst>
                                      </p:cBhvr>
                                      <p:tavLst>
                                        <p:tav tm="0">
                                          <p:val>
                                            <p:fltVal val="0"/>
                                          </p:val>
                                        </p:tav>
                                        <p:tav tm="100000">
                                          <p:val>
                                            <p:strVal val="#ppt_w"/>
                                          </p:val>
                                        </p:tav>
                                      </p:tavLst>
                                    </p:anim>
                                    <p:anim calcmode="lin" valueType="num">
                                      <p:cBhvr>
                                        <p:cTn id="107" dur="400" fill="hold"/>
                                        <p:tgtEl>
                                          <p:spTgt spid="7"/>
                                        </p:tgtEl>
                                        <p:attrNameLst>
                                          <p:attrName>ppt_h</p:attrName>
                                        </p:attrNameLst>
                                      </p:cBhvr>
                                      <p:tavLst>
                                        <p:tav tm="0">
                                          <p:val>
                                            <p:fltVal val="0"/>
                                          </p:val>
                                        </p:tav>
                                        <p:tav tm="100000">
                                          <p:val>
                                            <p:strVal val="#ppt_h"/>
                                          </p:val>
                                        </p:tav>
                                      </p:tavLst>
                                    </p:anim>
                                    <p:animEffect transition="in" filter="fade">
                                      <p:cBhvr>
                                        <p:cTn id="108" dur="400"/>
                                        <p:tgtEl>
                                          <p:spTgt spid="7"/>
                                        </p:tgtEl>
                                      </p:cBhvr>
                                    </p:animEffect>
                                    <p:anim calcmode="lin" valueType="num">
                                      <p:cBhvr>
                                        <p:cTn id="109" dur="400" fill="hold"/>
                                        <p:tgtEl>
                                          <p:spTgt spid="7"/>
                                        </p:tgtEl>
                                        <p:attrNameLst>
                                          <p:attrName>ppt_x</p:attrName>
                                        </p:attrNameLst>
                                      </p:cBhvr>
                                      <p:tavLst>
                                        <p:tav tm="0">
                                          <p:val>
                                            <p:fltVal val="0.5"/>
                                          </p:val>
                                        </p:tav>
                                        <p:tav tm="100000">
                                          <p:val>
                                            <p:strVal val="#ppt_x"/>
                                          </p:val>
                                        </p:tav>
                                      </p:tavLst>
                                    </p:anim>
                                    <p:anim calcmode="lin" valueType="num">
                                      <p:cBhvr>
                                        <p:cTn id="110" dur="400" fill="hold"/>
                                        <p:tgtEl>
                                          <p:spTgt spid="7"/>
                                        </p:tgtEl>
                                        <p:attrNameLst>
                                          <p:attrName>ppt_y</p:attrName>
                                        </p:attrNameLst>
                                      </p:cBhvr>
                                      <p:tavLst>
                                        <p:tav tm="0">
                                          <p:val>
                                            <p:fltVal val="0.5"/>
                                          </p:val>
                                        </p:tav>
                                        <p:tav tm="100000">
                                          <p:val>
                                            <p:strVal val="#ppt_y"/>
                                          </p:val>
                                        </p:tav>
                                      </p:tavLst>
                                    </p:anim>
                                  </p:childTnLst>
                                </p:cTn>
                              </p:par>
                              <p:par>
                                <p:cTn id="111" presetID="53" presetClass="entr" presetSubtype="528" repeatCount="2000" fill="hold" grpId="0" nodeType="withEffect">
                                  <p:stCondLst>
                                    <p:cond delay="0"/>
                                  </p:stCondLst>
                                  <p:childTnLst>
                                    <p:set>
                                      <p:cBhvr>
                                        <p:cTn id="112" dur="1" fill="hold">
                                          <p:stCondLst>
                                            <p:cond delay="0"/>
                                          </p:stCondLst>
                                        </p:cTn>
                                        <p:tgtEl>
                                          <p:spTgt spid="14"/>
                                        </p:tgtEl>
                                        <p:attrNameLst>
                                          <p:attrName>style.visibility</p:attrName>
                                        </p:attrNameLst>
                                      </p:cBhvr>
                                      <p:to>
                                        <p:strVal val="visible"/>
                                      </p:to>
                                    </p:set>
                                    <p:anim calcmode="lin" valueType="num">
                                      <p:cBhvr>
                                        <p:cTn id="113" dur="400" fill="hold"/>
                                        <p:tgtEl>
                                          <p:spTgt spid="14"/>
                                        </p:tgtEl>
                                        <p:attrNameLst>
                                          <p:attrName>ppt_w</p:attrName>
                                        </p:attrNameLst>
                                      </p:cBhvr>
                                      <p:tavLst>
                                        <p:tav tm="0">
                                          <p:val>
                                            <p:fltVal val="0"/>
                                          </p:val>
                                        </p:tav>
                                        <p:tav tm="100000">
                                          <p:val>
                                            <p:strVal val="#ppt_w"/>
                                          </p:val>
                                        </p:tav>
                                      </p:tavLst>
                                    </p:anim>
                                    <p:anim calcmode="lin" valueType="num">
                                      <p:cBhvr>
                                        <p:cTn id="114" dur="400" fill="hold"/>
                                        <p:tgtEl>
                                          <p:spTgt spid="14"/>
                                        </p:tgtEl>
                                        <p:attrNameLst>
                                          <p:attrName>ppt_h</p:attrName>
                                        </p:attrNameLst>
                                      </p:cBhvr>
                                      <p:tavLst>
                                        <p:tav tm="0">
                                          <p:val>
                                            <p:fltVal val="0"/>
                                          </p:val>
                                        </p:tav>
                                        <p:tav tm="100000">
                                          <p:val>
                                            <p:strVal val="#ppt_h"/>
                                          </p:val>
                                        </p:tav>
                                      </p:tavLst>
                                    </p:anim>
                                    <p:animEffect transition="in" filter="fade">
                                      <p:cBhvr>
                                        <p:cTn id="115" dur="400"/>
                                        <p:tgtEl>
                                          <p:spTgt spid="14"/>
                                        </p:tgtEl>
                                      </p:cBhvr>
                                    </p:animEffect>
                                    <p:anim calcmode="lin" valueType="num">
                                      <p:cBhvr>
                                        <p:cTn id="116" dur="400" fill="hold"/>
                                        <p:tgtEl>
                                          <p:spTgt spid="14"/>
                                        </p:tgtEl>
                                        <p:attrNameLst>
                                          <p:attrName>ppt_x</p:attrName>
                                        </p:attrNameLst>
                                      </p:cBhvr>
                                      <p:tavLst>
                                        <p:tav tm="0">
                                          <p:val>
                                            <p:fltVal val="0.5"/>
                                          </p:val>
                                        </p:tav>
                                        <p:tav tm="100000">
                                          <p:val>
                                            <p:strVal val="#ppt_x"/>
                                          </p:val>
                                        </p:tav>
                                      </p:tavLst>
                                    </p:anim>
                                    <p:anim calcmode="lin" valueType="num">
                                      <p:cBhvr>
                                        <p:cTn id="117" dur="400" fill="hold"/>
                                        <p:tgtEl>
                                          <p:spTgt spid="14"/>
                                        </p:tgtEl>
                                        <p:attrNameLst>
                                          <p:attrName>ppt_y</p:attrName>
                                        </p:attrNameLst>
                                      </p:cBhvr>
                                      <p:tavLst>
                                        <p:tav tm="0">
                                          <p:val>
                                            <p:fltVal val="0.5"/>
                                          </p:val>
                                        </p:tav>
                                        <p:tav tm="100000">
                                          <p:val>
                                            <p:strVal val="#ppt_y"/>
                                          </p:val>
                                        </p:tav>
                                      </p:tavLst>
                                    </p:anim>
                                  </p:childTnLst>
                                </p:cTn>
                              </p:par>
                              <p:par>
                                <p:cTn id="118" presetID="53" presetClass="entr" presetSubtype="528" repeatCount="2000" fill="hold" grpId="0" nodeType="withEffect">
                                  <p:stCondLst>
                                    <p:cond delay="0"/>
                                  </p:stCondLst>
                                  <p:childTnLst>
                                    <p:set>
                                      <p:cBhvr>
                                        <p:cTn id="119" dur="1" fill="hold">
                                          <p:stCondLst>
                                            <p:cond delay="0"/>
                                          </p:stCondLst>
                                        </p:cTn>
                                        <p:tgtEl>
                                          <p:spTgt spid="18"/>
                                        </p:tgtEl>
                                        <p:attrNameLst>
                                          <p:attrName>style.visibility</p:attrName>
                                        </p:attrNameLst>
                                      </p:cBhvr>
                                      <p:to>
                                        <p:strVal val="visible"/>
                                      </p:to>
                                    </p:set>
                                    <p:anim calcmode="lin" valueType="num">
                                      <p:cBhvr>
                                        <p:cTn id="120" dur="400" fill="hold"/>
                                        <p:tgtEl>
                                          <p:spTgt spid="18"/>
                                        </p:tgtEl>
                                        <p:attrNameLst>
                                          <p:attrName>ppt_w</p:attrName>
                                        </p:attrNameLst>
                                      </p:cBhvr>
                                      <p:tavLst>
                                        <p:tav tm="0">
                                          <p:val>
                                            <p:fltVal val="0"/>
                                          </p:val>
                                        </p:tav>
                                        <p:tav tm="100000">
                                          <p:val>
                                            <p:strVal val="#ppt_w"/>
                                          </p:val>
                                        </p:tav>
                                      </p:tavLst>
                                    </p:anim>
                                    <p:anim calcmode="lin" valueType="num">
                                      <p:cBhvr>
                                        <p:cTn id="121" dur="400" fill="hold"/>
                                        <p:tgtEl>
                                          <p:spTgt spid="18"/>
                                        </p:tgtEl>
                                        <p:attrNameLst>
                                          <p:attrName>ppt_h</p:attrName>
                                        </p:attrNameLst>
                                      </p:cBhvr>
                                      <p:tavLst>
                                        <p:tav tm="0">
                                          <p:val>
                                            <p:fltVal val="0"/>
                                          </p:val>
                                        </p:tav>
                                        <p:tav tm="100000">
                                          <p:val>
                                            <p:strVal val="#ppt_h"/>
                                          </p:val>
                                        </p:tav>
                                      </p:tavLst>
                                    </p:anim>
                                    <p:animEffect transition="in" filter="fade">
                                      <p:cBhvr>
                                        <p:cTn id="122" dur="400"/>
                                        <p:tgtEl>
                                          <p:spTgt spid="18"/>
                                        </p:tgtEl>
                                      </p:cBhvr>
                                    </p:animEffect>
                                    <p:anim calcmode="lin" valueType="num">
                                      <p:cBhvr>
                                        <p:cTn id="123" dur="400" fill="hold"/>
                                        <p:tgtEl>
                                          <p:spTgt spid="18"/>
                                        </p:tgtEl>
                                        <p:attrNameLst>
                                          <p:attrName>ppt_x</p:attrName>
                                        </p:attrNameLst>
                                      </p:cBhvr>
                                      <p:tavLst>
                                        <p:tav tm="0">
                                          <p:val>
                                            <p:fltVal val="0.5"/>
                                          </p:val>
                                        </p:tav>
                                        <p:tav tm="100000">
                                          <p:val>
                                            <p:strVal val="#ppt_x"/>
                                          </p:val>
                                        </p:tav>
                                      </p:tavLst>
                                    </p:anim>
                                    <p:anim calcmode="lin" valueType="num">
                                      <p:cBhvr>
                                        <p:cTn id="124" dur="400" fill="hold"/>
                                        <p:tgtEl>
                                          <p:spTgt spid="18"/>
                                        </p:tgtEl>
                                        <p:attrNameLst>
                                          <p:attrName>ppt_y</p:attrName>
                                        </p:attrNameLst>
                                      </p:cBhvr>
                                      <p:tavLst>
                                        <p:tav tm="0">
                                          <p:val>
                                            <p:fltVal val="0.5"/>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22" presetClass="entr" presetSubtype="4" fill="hold" grpId="0" nodeType="clickEffect">
                                  <p:stCondLst>
                                    <p:cond delay="0"/>
                                  </p:stCondLst>
                                  <p:childTnLst>
                                    <p:set>
                                      <p:cBhvr>
                                        <p:cTn id="128" dur="1" fill="hold">
                                          <p:stCondLst>
                                            <p:cond delay="0"/>
                                          </p:stCondLst>
                                        </p:cTn>
                                        <p:tgtEl>
                                          <p:spTgt spid="30"/>
                                        </p:tgtEl>
                                        <p:attrNameLst>
                                          <p:attrName>style.visibility</p:attrName>
                                        </p:attrNameLst>
                                      </p:cBhvr>
                                      <p:to>
                                        <p:strVal val="visible"/>
                                      </p:to>
                                    </p:set>
                                    <p:animEffect transition="in" filter="wipe(down)">
                                      <p:cBhvr>
                                        <p:cTn id="129"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20" grpId="0"/>
      <p:bldP spid="21" grpId="0"/>
      <p:bldP spid="22" grpId="0"/>
      <p:bldP spid="23"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6"/>
            <a:chOff x="6168776" y="1221676"/>
            <a:chExt cx="5282648" cy="651317"/>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903621" cy="639567"/>
            </a:xfrm>
            <a:prstGeom prst="rect">
              <a:avLst/>
            </a:prstGeom>
            <a:noFill/>
            <a:ln w="9525">
              <a:noFill/>
              <a:miter lim="800000"/>
              <a:headEnd/>
              <a:tailEnd/>
            </a:ln>
          </p:spPr>
          <p:txBody>
            <a:bodyPr wrap="none">
              <a:spAutoFit/>
            </a:bodyPr>
            <a:lstStyle/>
            <a:p>
              <a:r>
                <a:rPr lang="en-US" altLang="zh-CN" sz="3000" b="1" dirty="0" smtClean="0"/>
                <a:t>1.4.1 </a:t>
              </a:r>
              <a:r>
                <a:rPr lang="zh-CN" altLang="zh-CN" sz="3000" b="1" dirty="0" smtClean="0"/>
                <a:t>保险利益原则</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30945" y="1603077"/>
            <a:ext cx="9314480" cy="337015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1</a:t>
            </a:r>
            <a:r>
              <a:rPr lang="zh-CN" altLang="zh-CN" sz="2400" b="1" dirty="0" smtClean="0"/>
              <a:t>．保险利益原则的含义</a:t>
            </a:r>
            <a:endParaRPr lang="en-US" altLang="zh-CN" sz="2400" b="1" dirty="0" smtClean="0"/>
          </a:p>
          <a:p>
            <a:pPr indent="457200"/>
            <a:endParaRPr lang="zh-CN" altLang="zh-CN" sz="2400" b="1" dirty="0" smtClean="0"/>
          </a:p>
          <a:p>
            <a:pPr indent="457200"/>
            <a:r>
              <a:rPr lang="zh-CN" altLang="zh-CN" sz="2400" b="1" dirty="0" smtClean="0"/>
              <a:t>保险利益原则</a:t>
            </a:r>
            <a:r>
              <a:rPr lang="zh-CN" altLang="zh-CN" sz="2400" dirty="0" smtClean="0"/>
              <a:t>是指在签定或履行保险合同的过程中，投保人或被保险人对保险标的必须具有保险利益。如果投保人或被保险人对保险标的不具有保险利益，签订的保险合同无效；如果保险合同生效后，投保人或被保险人对保险标的失去了保险利益，保险合同也随之失效。</a:t>
            </a:r>
          </a:p>
          <a:p>
            <a:pPr indent="457200"/>
            <a:r>
              <a:rPr lang="zh-CN" altLang="zh-CN" sz="2400" dirty="0" smtClean="0"/>
              <a:t>所谓保险利益是指投保人或者被保险人对保险标的具有的法律上承认的利益。</a:t>
            </a: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563439" y="1983161"/>
            <a:ext cx="4023075" cy="7480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ts val="2000"/>
              </a:lnSpc>
            </a:pPr>
            <a:r>
              <a:rPr lang="zh-CN" altLang="zh-CN" sz="1400" b="1" dirty="0" smtClean="0"/>
              <a:t>合法利益是指投保人或被保险人对保险标的的利益必须是法律上承认的利益，即能得到法律认可和保护的利益。</a:t>
            </a:r>
            <a:endParaRPr lang="en-US" altLang="zh-CN" sz="1400" b="1" dirty="0">
              <a:solidFill>
                <a:schemeClr val="tx1">
                  <a:lumMod val="75000"/>
                </a:schemeClr>
              </a:solidFill>
            </a:endParaRPr>
          </a:p>
        </p:txBody>
      </p:sp>
      <p:sp>
        <p:nvSpPr>
          <p:cNvPr id="8" name="TextBox 7"/>
          <p:cNvSpPr txBox="1"/>
          <p:nvPr/>
        </p:nvSpPr>
        <p:spPr>
          <a:xfrm>
            <a:off x="6563439" y="3601420"/>
            <a:ext cx="4023075" cy="7480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ts val="2000"/>
              </a:lnSpc>
            </a:pPr>
            <a:r>
              <a:rPr lang="zh-CN" altLang="zh-CN" sz="1400" b="1" dirty="0" smtClean="0"/>
              <a:t>经济利益是指可以用货币估算其价值的利益，又称金钱上的利益。保险实质是对被保险人遭受的经济损失给予补偿。</a:t>
            </a:r>
            <a:endParaRPr lang="en-US" altLang="zh-CN" sz="1400" b="1" dirty="0">
              <a:solidFill>
                <a:schemeClr val="tx1">
                  <a:lumMod val="75000"/>
                </a:schemeClr>
              </a:solidFill>
            </a:endParaRPr>
          </a:p>
        </p:txBody>
      </p:sp>
      <p:sp>
        <p:nvSpPr>
          <p:cNvPr id="9" name="TextBox 8"/>
          <p:cNvSpPr txBox="1"/>
          <p:nvPr/>
        </p:nvSpPr>
        <p:spPr>
          <a:xfrm>
            <a:off x="6563439" y="5218542"/>
            <a:ext cx="4023075" cy="49154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ts val="2000"/>
              </a:lnSpc>
            </a:pPr>
            <a:r>
              <a:rPr lang="zh-CN" altLang="zh-CN" sz="1400" b="1" dirty="0" smtClean="0"/>
              <a:t>确定利益包括已经确定利益和即将确定利益。已经确定利益指事实上的利益，即现有的利益。</a:t>
            </a:r>
            <a:endParaRPr lang="en-US" altLang="zh-CN" sz="1400" b="1" dirty="0">
              <a:solidFill>
                <a:schemeClr val="tx1">
                  <a:lumMod val="75000"/>
                </a:schemeClr>
              </a:solidFill>
            </a:endParaRPr>
          </a:p>
        </p:txBody>
      </p:sp>
      <p:sp>
        <p:nvSpPr>
          <p:cNvPr id="10" name="Freeform 5"/>
          <p:cNvSpPr>
            <a:spLocks/>
          </p:cNvSpPr>
          <p:nvPr/>
        </p:nvSpPr>
        <p:spPr bwMode="auto">
          <a:xfrm>
            <a:off x="3429232" y="4483376"/>
            <a:ext cx="1557867" cy="1564217"/>
          </a:xfrm>
          <a:custGeom>
            <a:avLst/>
            <a:gdLst>
              <a:gd name="T0" fmla="*/ 3898 w 3898"/>
              <a:gd name="T1" fmla="*/ 944 h 3904"/>
              <a:gd name="T2" fmla="*/ 934 w 3898"/>
              <a:gd name="T3" fmla="*/ 3904 h 3904"/>
              <a:gd name="T4" fmla="*/ 0 w 3898"/>
              <a:gd name="T5" fmla="*/ 1642 h 3904"/>
              <a:gd name="T6" fmla="*/ 1624 w 3898"/>
              <a:gd name="T7" fmla="*/ 0 h 3904"/>
              <a:gd name="T8" fmla="*/ 3898 w 3898"/>
              <a:gd name="T9" fmla="*/ 944 h 3904"/>
            </a:gdLst>
            <a:ahLst/>
            <a:cxnLst>
              <a:cxn ang="0">
                <a:pos x="T0" y="T1"/>
              </a:cxn>
              <a:cxn ang="0">
                <a:pos x="T2" y="T3"/>
              </a:cxn>
              <a:cxn ang="0">
                <a:pos x="T4" y="T5"/>
              </a:cxn>
              <a:cxn ang="0">
                <a:pos x="T6" y="T7"/>
              </a:cxn>
              <a:cxn ang="0">
                <a:pos x="T8" y="T9"/>
              </a:cxn>
            </a:cxnLst>
            <a:rect l="0" t="0" r="r" b="b"/>
            <a:pathLst>
              <a:path w="3898" h="3904">
                <a:moveTo>
                  <a:pt x="3898" y="944"/>
                </a:moveTo>
                <a:cubicBezTo>
                  <a:pt x="3316" y="2213"/>
                  <a:pt x="2294" y="3284"/>
                  <a:pt x="934" y="3904"/>
                </a:cubicBezTo>
                <a:lnTo>
                  <a:pt x="0" y="1642"/>
                </a:lnTo>
                <a:cubicBezTo>
                  <a:pt x="734" y="1284"/>
                  <a:pt x="1292" y="696"/>
                  <a:pt x="1624" y="0"/>
                </a:cubicBezTo>
                <a:lnTo>
                  <a:pt x="3898" y="944"/>
                </a:lnTo>
                <a:close/>
              </a:path>
            </a:pathLst>
          </a:custGeom>
          <a:solidFill>
            <a:schemeClr val="accent1">
              <a:lumMod val="50000"/>
            </a:schemeClr>
          </a:solidFill>
          <a:ln w="4" cap="flat">
            <a:noFill/>
            <a:prstDash val="solid"/>
            <a:miter lim="800000"/>
            <a:headEnd/>
            <a:tailEnd/>
          </a:ln>
        </p:spPr>
        <p:txBody>
          <a:bodyPr vert="horz" wrap="square" lIns="121917" tIns="60958" rIns="121917" bIns="60958" numCol="1" anchor="t" anchorCtr="0" compatLnSpc="1">
            <a:prstTxWarp prst="textNoShape">
              <a:avLst/>
            </a:prstTxWarp>
          </a:bodyPr>
          <a:lstStyle/>
          <a:p>
            <a:endParaRPr lang="zh-CN" altLang="en-US"/>
          </a:p>
        </p:txBody>
      </p:sp>
      <p:sp>
        <p:nvSpPr>
          <p:cNvPr id="11" name="Freeform 6"/>
          <p:cNvSpPr>
            <a:spLocks/>
          </p:cNvSpPr>
          <p:nvPr/>
        </p:nvSpPr>
        <p:spPr bwMode="auto">
          <a:xfrm>
            <a:off x="4140432" y="3020759"/>
            <a:ext cx="1126067" cy="1678517"/>
          </a:xfrm>
          <a:custGeom>
            <a:avLst/>
            <a:gdLst>
              <a:gd name="T0" fmla="*/ 2294 w 2814"/>
              <a:gd name="T1" fmla="*/ 0 h 4189"/>
              <a:gd name="T2" fmla="*/ 2290 w 2814"/>
              <a:gd name="T3" fmla="*/ 4189 h 4189"/>
              <a:gd name="T4" fmla="*/ 12 w 2814"/>
              <a:gd name="T5" fmla="*/ 3244 h 4189"/>
              <a:gd name="T6" fmla="*/ 0 w 2814"/>
              <a:gd name="T7" fmla="*/ 948 h 4189"/>
              <a:gd name="T8" fmla="*/ 2294 w 2814"/>
              <a:gd name="T9" fmla="*/ 0 h 4189"/>
            </a:gdLst>
            <a:ahLst/>
            <a:cxnLst>
              <a:cxn ang="0">
                <a:pos x="T0" y="T1"/>
              </a:cxn>
              <a:cxn ang="0">
                <a:pos x="T2" y="T3"/>
              </a:cxn>
              <a:cxn ang="0">
                <a:pos x="T4" y="T5"/>
              </a:cxn>
              <a:cxn ang="0">
                <a:pos x="T6" y="T7"/>
              </a:cxn>
              <a:cxn ang="0">
                <a:pos x="T8" y="T9"/>
              </a:cxn>
            </a:cxnLst>
            <a:rect l="0" t="0" r="r" b="b"/>
            <a:pathLst>
              <a:path w="2814" h="4189">
                <a:moveTo>
                  <a:pt x="2294" y="0"/>
                </a:moveTo>
                <a:cubicBezTo>
                  <a:pt x="2814" y="1401"/>
                  <a:pt x="2778" y="2881"/>
                  <a:pt x="2290" y="4189"/>
                </a:cubicBezTo>
                <a:lnTo>
                  <a:pt x="12" y="3244"/>
                </a:lnTo>
                <a:cubicBezTo>
                  <a:pt x="253" y="2522"/>
                  <a:pt x="265" y="1717"/>
                  <a:pt x="0" y="948"/>
                </a:cubicBezTo>
                <a:lnTo>
                  <a:pt x="2294" y="0"/>
                </a:lnTo>
                <a:close/>
              </a:path>
            </a:pathLst>
          </a:custGeom>
          <a:solidFill>
            <a:schemeClr val="accent1">
              <a:lumMod val="75000"/>
            </a:schemeClr>
          </a:solidFill>
          <a:ln w="4" cap="flat">
            <a:noFill/>
            <a:prstDash val="solid"/>
            <a:miter lim="800000"/>
            <a:headEnd/>
            <a:tailEnd/>
          </a:ln>
        </p:spPr>
        <p:txBody>
          <a:bodyPr vert="horz" wrap="square" lIns="121917" tIns="60958" rIns="121917" bIns="60958" numCol="1" anchor="t" anchorCtr="0" compatLnSpc="1">
            <a:prstTxWarp prst="textNoShape">
              <a:avLst/>
            </a:prstTxWarp>
          </a:bodyPr>
          <a:lstStyle/>
          <a:p>
            <a:endParaRPr lang="zh-CN" altLang="en-US"/>
          </a:p>
        </p:txBody>
      </p:sp>
      <p:sp>
        <p:nvSpPr>
          <p:cNvPr id="12" name="Freeform 7"/>
          <p:cNvSpPr>
            <a:spLocks/>
          </p:cNvSpPr>
          <p:nvPr/>
        </p:nvSpPr>
        <p:spPr bwMode="auto">
          <a:xfrm>
            <a:off x="3429232" y="1668208"/>
            <a:ext cx="1559984" cy="1568451"/>
          </a:xfrm>
          <a:custGeom>
            <a:avLst/>
            <a:gdLst>
              <a:gd name="T0" fmla="*/ 946 w 3906"/>
              <a:gd name="T1" fmla="*/ 0 h 3912"/>
              <a:gd name="T2" fmla="*/ 3906 w 3906"/>
              <a:gd name="T3" fmla="*/ 2964 h 3912"/>
              <a:gd name="T4" fmla="*/ 1613 w 3906"/>
              <a:gd name="T5" fmla="*/ 3912 h 3912"/>
              <a:gd name="T6" fmla="*/ 0 w 3906"/>
              <a:gd name="T7" fmla="*/ 2278 h 3912"/>
              <a:gd name="T8" fmla="*/ 946 w 3906"/>
              <a:gd name="T9" fmla="*/ 0 h 3912"/>
            </a:gdLst>
            <a:ahLst/>
            <a:cxnLst>
              <a:cxn ang="0">
                <a:pos x="T0" y="T1"/>
              </a:cxn>
              <a:cxn ang="0">
                <a:pos x="T2" y="T3"/>
              </a:cxn>
              <a:cxn ang="0">
                <a:pos x="T4" y="T5"/>
              </a:cxn>
              <a:cxn ang="0">
                <a:pos x="T6" y="T7"/>
              </a:cxn>
              <a:cxn ang="0">
                <a:pos x="T8" y="T9"/>
              </a:cxn>
            </a:cxnLst>
            <a:rect l="0" t="0" r="r" b="b"/>
            <a:pathLst>
              <a:path w="3906" h="3912">
                <a:moveTo>
                  <a:pt x="946" y="0"/>
                </a:moveTo>
                <a:cubicBezTo>
                  <a:pt x="2215" y="582"/>
                  <a:pt x="3286" y="1605"/>
                  <a:pt x="3906" y="2964"/>
                </a:cubicBezTo>
                <a:lnTo>
                  <a:pt x="1613" y="3912"/>
                </a:lnTo>
                <a:cubicBezTo>
                  <a:pt x="1257" y="3181"/>
                  <a:pt x="681" y="2620"/>
                  <a:pt x="0" y="2278"/>
                </a:cubicBezTo>
                <a:lnTo>
                  <a:pt x="946" y="0"/>
                </a:lnTo>
                <a:close/>
              </a:path>
            </a:pathLst>
          </a:custGeom>
          <a:solidFill>
            <a:srgbClr val="92D050"/>
          </a:solidFill>
          <a:ln w="4" cap="flat">
            <a:noFill/>
            <a:prstDash val="solid"/>
            <a:miter lim="800000"/>
            <a:headEnd/>
            <a:tailEnd/>
          </a:ln>
        </p:spPr>
        <p:txBody>
          <a:bodyPr vert="horz" wrap="square" lIns="121917" tIns="60958" rIns="121917" bIns="60958" numCol="1" anchor="t" anchorCtr="0" compatLnSpc="1">
            <a:prstTxWarp prst="textNoShape">
              <a:avLst/>
            </a:prstTxWarp>
          </a:bodyPr>
          <a:lstStyle/>
          <a:p>
            <a:endParaRPr lang="zh-CN" altLang="en-US"/>
          </a:p>
        </p:txBody>
      </p:sp>
      <p:sp>
        <p:nvSpPr>
          <p:cNvPr id="13" name="Oval 8"/>
          <p:cNvSpPr>
            <a:spLocks noChangeArrowheads="1"/>
          </p:cNvSpPr>
          <p:nvPr/>
        </p:nvSpPr>
        <p:spPr bwMode="auto">
          <a:xfrm>
            <a:off x="1583500" y="2633408"/>
            <a:ext cx="2442633" cy="2448984"/>
          </a:xfrm>
          <a:prstGeom prst="ellipse">
            <a:avLst/>
          </a:prstGeom>
          <a:solidFill>
            <a:schemeClr val="accent1"/>
          </a:solidFill>
          <a:ln w="4" cap="flat">
            <a:noFill/>
            <a:prstDash val="solid"/>
            <a:miter lim="800000"/>
            <a:headEnd/>
            <a:tailEnd/>
          </a:ln>
        </p:spPr>
        <p:txBody>
          <a:bodyPr vert="horz" wrap="square" lIns="121917" tIns="60958" rIns="121917" bIns="60958" numCol="1" anchor="t" anchorCtr="0" compatLnSpc="1">
            <a:prstTxWarp prst="textNoShape">
              <a:avLst/>
            </a:prstTxWarp>
          </a:bodyPr>
          <a:lstStyle/>
          <a:p>
            <a:endParaRPr lang="zh-CN" altLang="en-US"/>
          </a:p>
        </p:txBody>
      </p:sp>
      <p:cxnSp>
        <p:nvCxnSpPr>
          <p:cNvPr id="14" name="直接连接符 13"/>
          <p:cNvCxnSpPr/>
          <p:nvPr/>
        </p:nvCxnSpPr>
        <p:spPr>
          <a:xfrm>
            <a:off x="4547215" y="2239641"/>
            <a:ext cx="1860085" cy="0"/>
          </a:xfrm>
          <a:prstGeom prst="line">
            <a:avLst/>
          </a:prstGeom>
          <a:ln w="6350">
            <a:solidFill>
              <a:schemeClr val="tx1">
                <a:lumMod val="65000"/>
                <a:lumOff val="35000"/>
              </a:schemeClr>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180161" y="3860017"/>
            <a:ext cx="1227139" cy="0"/>
          </a:xfrm>
          <a:prstGeom prst="line">
            <a:avLst/>
          </a:prstGeom>
          <a:ln w="6350">
            <a:solidFill>
              <a:schemeClr val="tx1">
                <a:lumMod val="65000"/>
                <a:lumOff val="35000"/>
              </a:schemeClr>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564969" y="5475023"/>
            <a:ext cx="1842332" cy="0"/>
          </a:xfrm>
          <a:prstGeom prst="line">
            <a:avLst/>
          </a:prstGeom>
          <a:ln w="6350">
            <a:solidFill>
              <a:schemeClr val="tx1">
                <a:lumMod val="65000"/>
                <a:lumOff val="35000"/>
              </a:schemeClr>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047853" y="3352300"/>
            <a:ext cx="1631210" cy="954103"/>
          </a:xfrm>
          <a:prstGeom prst="rect">
            <a:avLst/>
          </a:prstGeom>
          <a:noFill/>
        </p:spPr>
        <p:txBody>
          <a:bodyPr wrap="none" lIns="121917" tIns="60958" rIns="121917" bIns="60958">
            <a:spAutoFit/>
          </a:bodyPr>
          <a:lstStyle/>
          <a:p>
            <a:pPr algn="ctr">
              <a:defRPr/>
            </a:pPr>
            <a:r>
              <a:rPr lang="zh-CN" altLang="en-US" sz="2700" b="1" dirty="0" smtClean="0">
                <a:solidFill>
                  <a:schemeClr val="bg1"/>
                </a:solidFill>
                <a:latin typeface="微软雅黑" pitchFamily="34" charset="-122"/>
                <a:ea typeface="微软雅黑" pitchFamily="34" charset="-122"/>
              </a:rPr>
              <a:t>保险利益</a:t>
            </a:r>
            <a:endParaRPr lang="en-US" altLang="zh-CN" sz="2700" b="1" dirty="0" smtClean="0">
              <a:solidFill>
                <a:schemeClr val="bg1"/>
              </a:solidFill>
              <a:latin typeface="微软雅黑" pitchFamily="34" charset="-122"/>
              <a:ea typeface="微软雅黑" pitchFamily="34" charset="-122"/>
            </a:endParaRPr>
          </a:p>
          <a:p>
            <a:pPr algn="ctr">
              <a:defRPr/>
            </a:pPr>
            <a:r>
              <a:rPr lang="zh-CN" altLang="en-US" sz="2700" b="1" dirty="0" smtClean="0">
                <a:solidFill>
                  <a:schemeClr val="bg1"/>
                </a:solidFill>
                <a:latin typeface="微软雅黑" pitchFamily="34" charset="-122"/>
                <a:ea typeface="微软雅黑" pitchFamily="34" charset="-122"/>
              </a:rPr>
              <a:t>构成条件</a:t>
            </a:r>
            <a:endParaRPr lang="zh-CN" altLang="en-US" sz="2700" b="1" dirty="0">
              <a:solidFill>
                <a:schemeClr val="bg1"/>
              </a:solidFill>
              <a:latin typeface="微软雅黑" pitchFamily="34" charset="-122"/>
              <a:ea typeface="微软雅黑" pitchFamily="34" charset="-122"/>
            </a:endParaRPr>
          </a:p>
        </p:txBody>
      </p:sp>
      <p:sp>
        <p:nvSpPr>
          <p:cNvPr id="18" name="TextBox 17"/>
          <p:cNvSpPr txBox="1"/>
          <p:nvPr/>
        </p:nvSpPr>
        <p:spPr>
          <a:xfrm>
            <a:off x="3739240" y="2201382"/>
            <a:ext cx="779993" cy="646331"/>
          </a:xfrm>
          <a:prstGeom prst="rect">
            <a:avLst/>
          </a:prstGeom>
          <a:noFill/>
        </p:spPr>
        <p:txBody>
          <a:bodyPr wrap="square" lIns="0" tIns="0" rIns="0" bIns="0">
            <a:spAutoFit/>
          </a:bodyPr>
          <a:lstStyle/>
          <a:p>
            <a:pPr algn="ctr">
              <a:defRPr/>
            </a:pPr>
            <a:r>
              <a:rPr lang="zh-CN" altLang="en-US" sz="2100" dirty="0" smtClean="0">
                <a:solidFill>
                  <a:schemeClr val="bg1"/>
                </a:solidFill>
                <a:latin typeface="微软雅黑" pitchFamily="34" charset="-122"/>
                <a:ea typeface="微软雅黑" pitchFamily="34" charset="-122"/>
              </a:rPr>
              <a:t>合法利益</a:t>
            </a:r>
            <a:endParaRPr lang="zh-CN" altLang="en-US" sz="2100" dirty="0">
              <a:solidFill>
                <a:schemeClr val="bg1"/>
              </a:solidFill>
              <a:latin typeface="微软雅黑" pitchFamily="34" charset="-122"/>
              <a:ea typeface="微软雅黑" pitchFamily="34" charset="-122"/>
            </a:endParaRPr>
          </a:p>
        </p:txBody>
      </p:sp>
      <p:sp>
        <p:nvSpPr>
          <p:cNvPr id="19" name="TextBox 18"/>
          <p:cNvSpPr txBox="1"/>
          <p:nvPr/>
        </p:nvSpPr>
        <p:spPr>
          <a:xfrm>
            <a:off x="4313469" y="3553059"/>
            <a:ext cx="779993" cy="646331"/>
          </a:xfrm>
          <a:prstGeom prst="rect">
            <a:avLst/>
          </a:prstGeom>
          <a:noFill/>
        </p:spPr>
        <p:txBody>
          <a:bodyPr wrap="square" lIns="0" tIns="0" rIns="0" bIns="0">
            <a:spAutoFit/>
          </a:bodyPr>
          <a:lstStyle/>
          <a:p>
            <a:pPr algn="ctr">
              <a:defRPr/>
            </a:pPr>
            <a:r>
              <a:rPr lang="zh-CN" altLang="en-US" sz="2100" dirty="0" smtClean="0">
                <a:solidFill>
                  <a:schemeClr val="bg1"/>
                </a:solidFill>
                <a:latin typeface="微软雅黑" pitchFamily="34" charset="-122"/>
                <a:ea typeface="微软雅黑" pitchFamily="34" charset="-122"/>
              </a:rPr>
              <a:t>经济利益</a:t>
            </a:r>
            <a:endParaRPr lang="zh-CN" altLang="en-US" sz="2100" dirty="0">
              <a:solidFill>
                <a:schemeClr val="bg1"/>
              </a:solidFill>
              <a:latin typeface="微软雅黑" pitchFamily="34" charset="-122"/>
              <a:ea typeface="微软雅黑" pitchFamily="34" charset="-122"/>
            </a:endParaRPr>
          </a:p>
        </p:txBody>
      </p:sp>
      <p:sp>
        <p:nvSpPr>
          <p:cNvPr id="20" name="TextBox 19"/>
          <p:cNvSpPr txBox="1"/>
          <p:nvPr/>
        </p:nvSpPr>
        <p:spPr>
          <a:xfrm>
            <a:off x="3739240" y="4890246"/>
            <a:ext cx="779993" cy="646331"/>
          </a:xfrm>
          <a:prstGeom prst="rect">
            <a:avLst/>
          </a:prstGeom>
          <a:noFill/>
        </p:spPr>
        <p:txBody>
          <a:bodyPr wrap="square" lIns="0" tIns="0" rIns="0" bIns="0">
            <a:spAutoFit/>
          </a:bodyPr>
          <a:lstStyle/>
          <a:p>
            <a:pPr algn="ctr">
              <a:defRPr/>
            </a:pPr>
            <a:r>
              <a:rPr lang="zh-CN" altLang="en-US" sz="2100" dirty="0" smtClean="0">
                <a:solidFill>
                  <a:schemeClr val="bg1"/>
                </a:solidFill>
                <a:latin typeface="微软雅黑" pitchFamily="34" charset="-122"/>
                <a:ea typeface="微软雅黑" pitchFamily="34" charset="-122"/>
              </a:rPr>
              <a:t>确定利益</a:t>
            </a:r>
            <a:endParaRPr lang="zh-CN" altLang="en-US" sz="2100" dirty="0">
              <a:solidFill>
                <a:schemeClr val="bg1"/>
              </a:solidFill>
              <a:latin typeface="微软雅黑" pitchFamily="34" charset="-122"/>
              <a:ea typeface="微软雅黑" pitchFamily="34" charset="-122"/>
            </a:endParaRPr>
          </a:p>
        </p:txBody>
      </p:sp>
      <p:sp>
        <p:nvSpPr>
          <p:cNvPr id="24" name="文本框 23"/>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grpSp>
        <p:nvGrpSpPr>
          <p:cNvPr id="21" name="组合 15"/>
          <p:cNvGrpSpPr>
            <a:grpSpLocks/>
          </p:cNvGrpSpPr>
          <p:nvPr/>
        </p:nvGrpSpPr>
        <p:grpSpPr bwMode="auto">
          <a:xfrm>
            <a:off x="-421928" y="152403"/>
            <a:ext cx="4575474" cy="564176"/>
            <a:chOff x="6168776" y="1221676"/>
            <a:chExt cx="5282648" cy="651317"/>
          </a:xfrm>
        </p:grpSpPr>
        <p:sp>
          <p:nvSpPr>
            <p:cNvPr id="25" name="圆角矩形 2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26" name="文本框 13"/>
            <p:cNvSpPr txBox="1">
              <a:spLocks noChangeArrowheads="1"/>
            </p:cNvSpPr>
            <p:nvPr/>
          </p:nvSpPr>
          <p:spPr bwMode="auto">
            <a:xfrm>
              <a:off x="6834600" y="1233426"/>
              <a:ext cx="3903621" cy="639567"/>
            </a:xfrm>
            <a:prstGeom prst="rect">
              <a:avLst/>
            </a:prstGeom>
            <a:noFill/>
            <a:ln w="9525">
              <a:noFill/>
              <a:miter lim="800000"/>
              <a:headEnd/>
              <a:tailEnd/>
            </a:ln>
          </p:spPr>
          <p:txBody>
            <a:bodyPr wrap="none">
              <a:spAutoFit/>
            </a:bodyPr>
            <a:lstStyle/>
            <a:p>
              <a:r>
                <a:rPr lang="en-US" altLang="zh-CN" sz="3000" b="1" dirty="0" smtClean="0"/>
                <a:t>1.4.1 </a:t>
              </a:r>
              <a:r>
                <a:rPr lang="zh-CN" altLang="zh-CN" sz="3000" b="1" dirty="0" smtClean="0"/>
                <a:t>保险利益原则</a:t>
              </a:r>
              <a:endParaRPr lang="zh-CN" altLang="zh-CN" sz="3000" b="1" dirty="0"/>
            </a:p>
          </p:txBody>
        </p:sp>
      </p:grpSp>
      <p:sp>
        <p:nvSpPr>
          <p:cNvPr id="22" name="矩形 21"/>
          <p:cNvSpPr/>
          <p:nvPr/>
        </p:nvSpPr>
        <p:spPr>
          <a:xfrm>
            <a:off x="1005063" y="1125974"/>
            <a:ext cx="3433953" cy="461665"/>
          </a:xfrm>
          <a:prstGeom prst="rect">
            <a:avLst/>
          </a:prstGeom>
        </p:spPr>
        <p:txBody>
          <a:bodyPr wrap="none">
            <a:spAutoFit/>
          </a:bodyPr>
          <a:lstStyle/>
          <a:p>
            <a:r>
              <a:rPr lang="en-US" altLang="zh-CN" sz="2400" b="1" dirty="0" smtClean="0">
                <a:latin typeface="+mn-ea"/>
              </a:rPr>
              <a:t>2</a:t>
            </a:r>
            <a:r>
              <a:rPr lang="zh-CN" altLang="zh-CN" sz="2400" b="1" dirty="0" smtClean="0">
                <a:latin typeface="+mn-ea"/>
              </a:rPr>
              <a:t>．保险利益的构成条件</a:t>
            </a:r>
            <a:endParaRPr lang="zh-CN" altLang="zh-CN" sz="2400" b="1" dirty="0">
              <a:latin typeface="+mn-ea"/>
            </a:endParaRPr>
          </a:p>
        </p:txBody>
      </p:sp>
    </p:spTree>
    <p:extLst>
      <p:ext uri="{BB962C8B-B14F-4D97-AF65-F5344CB8AC3E}">
        <p14:creationId xmlns:p14="http://schemas.microsoft.com/office/powerpoint/2010/main" val="644784662"/>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8" presetClass="entr" presetSubtype="16"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diamond(in)">
                                      <p:cBhvr>
                                        <p:cTn id="12" dur="20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52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fltVal val="0.5"/>
                                          </p:val>
                                        </p:tav>
                                        <p:tav tm="100000">
                                          <p:val>
                                            <p:strVal val="#ppt_x"/>
                                          </p:val>
                                        </p:tav>
                                      </p:tavLst>
                                    </p:anim>
                                    <p:anim calcmode="lin" valueType="num">
                                      <p:cBhvr>
                                        <p:cTn id="21" dur="500" fill="hold"/>
                                        <p:tgtEl>
                                          <p:spTgt spid="13"/>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anim calcmode="lin" valueType="num">
                                      <p:cBhvr>
                                        <p:cTn id="27" dur="500" fill="hold"/>
                                        <p:tgtEl>
                                          <p:spTgt spid="17"/>
                                        </p:tgtEl>
                                        <p:attrNameLst>
                                          <p:attrName>ppt_x</p:attrName>
                                        </p:attrNameLst>
                                      </p:cBhvr>
                                      <p:tavLst>
                                        <p:tav tm="0">
                                          <p:val>
                                            <p:fltVal val="0.5"/>
                                          </p:val>
                                        </p:tav>
                                        <p:tav tm="100000">
                                          <p:val>
                                            <p:strVal val="#ppt_x"/>
                                          </p:val>
                                        </p:tav>
                                      </p:tavLst>
                                    </p:anim>
                                    <p:anim calcmode="lin" valueType="num">
                                      <p:cBhvr>
                                        <p:cTn id="28" dur="500" fill="hold"/>
                                        <p:tgtEl>
                                          <p:spTgt spid="17"/>
                                        </p:tgtEl>
                                        <p:attrNameLst>
                                          <p:attrName>ppt_y</p:attrName>
                                        </p:attrNameLst>
                                      </p:cBhvr>
                                      <p:tavLst>
                                        <p:tav tm="0">
                                          <p:val>
                                            <p:fltVal val="0.5"/>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down)">
                                      <p:cBhvr>
                                        <p:cTn id="33" dur="750"/>
                                        <p:tgtEl>
                                          <p:spTgt spid="24"/>
                                        </p:tgtEl>
                                      </p:cBhvr>
                                    </p:animEffect>
                                  </p:childTnLst>
                                </p:cTn>
                              </p:par>
                            </p:childTnLst>
                          </p:cTn>
                        </p:par>
                        <p:par>
                          <p:cTn id="34" fill="hold">
                            <p:stCondLst>
                              <p:cond delay="75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10" presetClass="entr" presetSubtype="0" fill="hold" grpId="0" nodeType="withEffect">
                                  <p:stCondLst>
                                    <p:cond delay="30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par>
                                <p:cTn id="46" presetID="10" presetClass="entr" presetSubtype="0" fill="hold" grpId="0" nodeType="withEffect">
                                  <p:stCondLst>
                                    <p:cond delay="30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grpId="0" nodeType="withEffect">
                                  <p:stCondLst>
                                    <p:cond delay="60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par>
                                <p:cTn id="52" presetID="10" presetClass="entr" presetSubtype="0" fill="hold" grpId="0" nodeType="withEffect">
                                  <p:stCondLst>
                                    <p:cond delay="60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childTnLst>
                          </p:cTn>
                        </p:par>
                        <p:par>
                          <p:cTn id="55" fill="hold">
                            <p:stCondLst>
                              <p:cond delay="1850"/>
                            </p:stCondLst>
                            <p:childTnLst>
                              <p:par>
                                <p:cTn id="56" presetID="22" presetClass="entr" presetSubtype="8"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childTnLst>
                          </p:cTn>
                        </p:par>
                        <p:par>
                          <p:cTn id="59" fill="hold">
                            <p:stCondLst>
                              <p:cond delay="2350"/>
                            </p:stCondLst>
                            <p:childTnLst>
                              <p:par>
                                <p:cTn id="60" presetID="22" presetClass="entr" presetSubtype="2"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right)">
                                      <p:cBhvr>
                                        <p:cTn id="62" dur="500"/>
                                        <p:tgtEl>
                                          <p:spTgt spid="7"/>
                                        </p:tgtEl>
                                      </p:cBhvr>
                                    </p:animEffect>
                                  </p:childTnLst>
                                </p:cTn>
                              </p:par>
                            </p:childTnLst>
                          </p:cTn>
                        </p:par>
                        <p:par>
                          <p:cTn id="63" fill="hold">
                            <p:stCondLst>
                              <p:cond delay="2850"/>
                            </p:stCondLst>
                            <p:childTnLst>
                              <p:par>
                                <p:cTn id="64" presetID="22" presetClass="entr" presetSubtype="8"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500"/>
                                        <p:tgtEl>
                                          <p:spTgt spid="15"/>
                                        </p:tgtEl>
                                      </p:cBhvr>
                                    </p:animEffect>
                                  </p:childTnLst>
                                </p:cTn>
                              </p:par>
                            </p:childTnLst>
                          </p:cTn>
                        </p:par>
                        <p:par>
                          <p:cTn id="67" fill="hold">
                            <p:stCondLst>
                              <p:cond delay="3350"/>
                            </p:stCondLst>
                            <p:childTnLst>
                              <p:par>
                                <p:cTn id="68" presetID="22" presetClass="entr" presetSubtype="8"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500"/>
                                        <p:tgtEl>
                                          <p:spTgt spid="8"/>
                                        </p:tgtEl>
                                      </p:cBhvr>
                                    </p:animEffect>
                                  </p:childTnLst>
                                </p:cTn>
                              </p:par>
                            </p:childTnLst>
                          </p:cTn>
                        </p:par>
                        <p:par>
                          <p:cTn id="71" fill="hold">
                            <p:stCondLst>
                              <p:cond delay="3850"/>
                            </p:stCondLst>
                            <p:childTnLst>
                              <p:par>
                                <p:cTn id="72" presetID="22" presetClass="entr" presetSubtype="8" fill="hold"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left)">
                                      <p:cBhvr>
                                        <p:cTn id="74" dur="500"/>
                                        <p:tgtEl>
                                          <p:spTgt spid="16"/>
                                        </p:tgtEl>
                                      </p:cBhvr>
                                    </p:animEffect>
                                  </p:childTnLst>
                                </p:cTn>
                              </p:par>
                            </p:childTnLst>
                          </p:cTn>
                        </p:par>
                        <p:par>
                          <p:cTn id="75" fill="hold">
                            <p:stCondLst>
                              <p:cond delay="4350"/>
                            </p:stCondLst>
                            <p:childTnLst>
                              <p:par>
                                <p:cTn id="76" presetID="22" presetClass="entr" presetSubtype="8" fill="hold" grpId="0" nodeType="after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left)">
                                      <p:cBhvr>
                                        <p:cTn id="7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P spid="11" grpId="0" animBg="1"/>
      <p:bldP spid="12" grpId="0" animBg="1"/>
      <p:bldP spid="13" grpId="0" animBg="1"/>
      <p:bldP spid="17" grpId="0"/>
      <p:bldP spid="18" grpId="0"/>
      <p:bldP spid="19" grpId="0"/>
      <p:bldP spid="20" grpId="0"/>
      <p:bldP spid="24"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6"/>
            <a:chOff x="6168776" y="1221676"/>
            <a:chExt cx="5282648" cy="651317"/>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903621" cy="639567"/>
            </a:xfrm>
            <a:prstGeom prst="rect">
              <a:avLst/>
            </a:prstGeom>
            <a:noFill/>
            <a:ln w="9525">
              <a:noFill/>
              <a:miter lim="800000"/>
              <a:headEnd/>
              <a:tailEnd/>
            </a:ln>
          </p:spPr>
          <p:txBody>
            <a:bodyPr wrap="none">
              <a:spAutoFit/>
            </a:bodyPr>
            <a:lstStyle/>
            <a:p>
              <a:r>
                <a:rPr lang="en-US" altLang="zh-CN" sz="3000" b="1" dirty="0" smtClean="0"/>
                <a:t>1.4.1 </a:t>
              </a:r>
              <a:r>
                <a:rPr lang="zh-CN" altLang="zh-CN" sz="3000" b="1" dirty="0" smtClean="0"/>
                <a:t>保险利益原则</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0785" y="1563482"/>
            <a:ext cx="9314480" cy="315471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3</a:t>
            </a:r>
            <a:r>
              <a:rPr lang="zh-CN" altLang="zh-CN" sz="2400" b="1" dirty="0" smtClean="0"/>
              <a:t>．保险利益的来源</a:t>
            </a:r>
            <a:endParaRPr lang="en-US" altLang="zh-CN" sz="2400" b="1" dirty="0" smtClean="0"/>
          </a:p>
          <a:p>
            <a:pPr indent="457200"/>
            <a:endParaRPr lang="zh-CN" altLang="zh-CN" sz="2400" b="1" dirty="0" smtClean="0"/>
          </a:p>
          <a:p>
            <a:pPr indent="457200"/>
            <a:r>
              <a:rPr lang="zh-CN" altLang="zh-CN" sz="2200" dirty="0" smtClean="0"/>
              <a:t>（</a:t>
            </a:r>
            <a:r>
              <a:rPr lang="en-US" altLang="zh-CN" sz="2200" dirty="0" smtClean="0"/>
              <a:t>1</a:t>
            </a:r>
            <a:r>
              <a:rPr lang="zh-CN" altLang="zh-CN" sz="2200" dirty="0" smtClean="0"/>
              <a:t>）财产保险。在财产保险中，保险利益来源于投保人对保险标的所拥有的各种权利，如财产所有权、经营权、使用权、承运权、保管权、抵押权、留置权等。</a:t>
            </a:r>
          </a:p>
          <a:p>
            <a:pPr indent="457200"/>
            <a:r>
              <a:rPr lang="zh-CN" altLang="zh-CN" sz="2200" dirty="0" smtClean="0"/>
              <a:t>（</a:t>
            </a:r>
            <a:r>
              <a:rPr lang="en-US" altLang="zh-CN" sz="2200" dirty="0" smtClean="0"/>
              <a:t>2</a:t>
            </a:r>
            <a:r>
              <a:rPr lang="zh-CN" altLang="zh-CN" sz="2200" dirty="0" smtClean="0"/>
              <a:t>）人身保险。在人身保险中，保险利益来源于投保人与被保险人之间所具有的各种利害关系，如人身关系（自己的生命和身体）、婚姻关系、血缘关系、抚养关系、赡养关系、雇佣关系等，对没有上述关系的，若被保险人同意投保人为其订立合同的，视为投保人对被保险人具有保险利益。</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6"/>
            <a:chOff x="6168776" y="1221676"/>
            <a:chExt cx="5282648" cy="651317"/>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903621" cy="639567"/>
            </a:xfrm>
            <a:prstGeom prst="rect">
              <a:avLst/>
            </a:prstGeom>
            <a:noFill/>
            <a:ln w="9525">
              <a:noFill/>
              <a:miter lim="800000"/>
              <a:headEnd/>
              <a:tailEnd/>
            </a:ln>
          </p:spPr>
          <p:txBody>
            <a:bodyPr wrap="none">
              <a:spAutoFit/>
            </a:bodyPr>
            <a:lstStyle/>
            <a:p>
              <a:r>
                <a:rPr lang="en-US" altLang="zh-CN" sz="3000" b="1" dirty="0" smtClean="0"/>
                <a:t>1.4.2 </a:t>
              </a:r>
              <a:r>
                <a:rPr lang="zh-CN" altLang="en-US" sz="3000" b="1" dirty="0" smtClean="0"/>
                <a:t>最大诚信</a:t>
              </a:r>
              <a:r>
                <a:rPr lang="zh-CN" altLang="zh-CN" sz="3000" b="1" dirty="0" smtClean="0"/>
                <a:t>原则</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0785" y="1625907"/>
            <a:ext cx="9314480" cy="180049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1</a:t>
            </a:r>
            <a:r>
              <a:rPr lang="zh-CN" altLang="zh-CN" sz="2400" b="1" dirty="0" smtClean="0"/>
              <a:t>．</a:t>
            </a:r>
            <a:r>
              <a:rPr lang="zh-CN" altLang="en-US" sz="2400" b="1" dirty="0" smtClean="0"/>
              <a:t>最大诚信</a:t>
            </a:r>
            <a:r>
              <a:rPr lang="zh-CN" altLang="zh-CN" sz="2400" b="1" dirty="0" smtClean="0"/>
              <a:t>原则的含义</a:t>
            </a:r>
            <a:endParaRPr lang="en-US" altLang="zh-CN" sz="2400" b="1" dirty="0" smtClean="0"/>
          </a:p>
          <a:p>
            <a:pPr indent="457200"/>
            <a:endParaRPr lang="zh-CN" altLang="zh-CN" sz="2400" b="1" dirty="0" smtClean="0"/>
          </a:p>
          <a:p>
            <a:pPr indent="457200"/>
            <a:r>
              <a:rPr lang="zh-CN" altLang="zh-CN" sz="2200" dirty="0" smtClean="0"/>
              <a:t>最大诚信原则是指保险合同的双方当事人在保险合同的签订和履行过程中，必须以最大的诚意，履行自己的义务，互不欺骗和隐瞒，恪守合同的约定，否则保险合同无效。</a:t>
            </a: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6"/>
            <a:chOff x="6168776" y="1221676"/>
            <a:chExt cx="5282648" cy="651317"/>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903621" cy="639567"/>
            </a:xfrm>
            <a:prstGeom prst="rect">
              <a:avLst/>
            </a:prstGeom>
            <a:noFill/>
            <a:ln w="9525">
              <a:noFill/>
              <a:miter lim="800000"/>
              <a:headEnd/>
              <a:tailEnd/>
            </a:ln>
          </p:spPr>
          <p:txBody>
            <a:bodyPr wrap="none">
              <a:spAutoFit/>
            </a:bodyPr>
            <a:lstStyle/>
            <a:p>
              <a:r>
                <a:rPr lang="en-US" altLang="zh-CN" sz="3000" b="1" dirty="0" smtClean="0"/>
                <a:t>1.4.2 </a:t>
              </a:r>
              <a:r>
                <a:rPr lang="zh-CN" altLang="en-US" sz="3000" b="1" dirty="0" smtClean="0"/>
                <a:t>最大诚信</a:t>
              </a:r>
              <a:r>
                <a:rPr lang="zh-CN" altLang="zh-CN" sz="3000" b="1" dirty="0" smtClean="0"/>
                <a:t>原则</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5705" y="1573598"/>
            <a:ext cx="9314480" cy="2108269"/>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2</a:t>
            </a:r>
            <a:r>
              <a:rPr lang="zh-CN" altLang="zh-CN" sz="2400" b="1" dirty="0" smtClean="0"/>
              <a:t>．最大诚信原则的内容</a:t>
            </a:r>
          </a:p>
          <a:p>
            <a:pPr indent="457200"/>
            <a:endParaRPr lang="zh-CN" altLang="zh-CN" sz="2200" b="1" dirty="0" smtClean="0"/>
          </a:p>
          <a:p>
            <a:pPr indent="457200"/>
            <a:r>
              <a:rPr lang="zh-CN" altLang="zh-CN" sz="2200" dirty="0" smtClean="0"/>
              <a:t>最大诚信原则的内容包括告知、保证、弃权与禁止反言。</a:t>
            </a:r>
          </a:p>
          <a:p>
            <a:pPr indent="457200"/>
            <a:r>
              <a:rPr lang="zh-CN" altLang="zh-CN" sz="2200" dirty="0" smtClean="0"/>
              <a:t>（</a:t>
            </a:r>
            <a:r>
              <a:rPr lang="en-US" altLang="zh-CN" sz="2200" dirty="0" smtClean="0"/>
              <a:t>1</a:t>
            </a:r>
            <a:r>
              <a:rPr lang="zh-CN" altLang="zh-CN" sz="2200" dirty="0" smtClean="0"/>
              <a:t>）告知。告知分为投保人告知和保险人告知两种。</a:t>
            </a:r>
          </a:p>
          <a:p>
            <a:pPr indent="457200"/>
            <a:r>
              <a:rPr lang="zh-CN" altLang="zh-CN" sz="2200" dirty="0" smtClean="0"/>
              <a:t>（</a:t>
            </a:r>
            <a:r>
              <a:rPr lang="en-US" altLang="zh-CN" sz="2200" dirty="0" smtClean="0"/>
              <a:t>2</a:t>
            </a:r>
            <a:r>
              <a:rPr lang="zh-CN" altLang="zh-CN" sz="2200" dirty="0" smtClean="0"/>
              <a:t>）保证。保证分为明示保证和默示保证。</a:t>
            </a:r>
          </a:p>
          <a:p>
            <a:pPr indent="457200"/>
            <a:r>
              <a:rPr lang="zh-CN" altLang="zh-CN" sz="2200" dirty="0" smtClean="0"/>
              <a:t>（</a:t>
            </a:r>
            <a:r>
              <a:rPr lang="en-US" altLang="zh-CN" sz="2200" dirty="0" smtClean="0"/>
              <a:t>3</a:t>
            </a:r>
            <a:r>
              <a:rPr lang="zh-CN" altLang="zh-CN" sz="2200" dirty="0" smtClean="0"/>
              <a:t>）弃权和禁止反言。</a:t>
            </a:r>
            <a:endParaRPr lang="zh-CN" altLang="zh-CN" sz="24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5"/>
          <p:cNvGrpSpPr>
            <a:grpSpLocks/>
          </p:cNvGrpSpPr>
          <p:nvPr/>
        </p:nvGrpSpPr>
        <p:grpSpPr bwMode="auto">
          <a:xfrm>
            <a:off x="-421928" y="152401"/>
            <a:ext cx="3859212" cy="594955"/>
            <a:chOff x="6168776" y="1221671"/>
            <a:chExt cx="4455682" cy="686849"/>
          </a:xfrm>
        </p:grpSpPr>
        <p:sp>
          <p:nvSpPr>
            <p:cNvPr id="5" name="圆角矩形 4"/>
            <p:cNvSpPr/>
            <p:nvPr/>
          </p:nvSpPr>
          <p:spPr>
            <a:xfrm>
              <a:off x="6168776" y="1221671"/>
              <a:ext cx="4455682" cy="606624"/>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3"/>
              <a:ext cx="3067077" cy="675097"/>
            </a:xfrm>
            <a:prstGeom prst="rect">
              <a:avLst/>
            </a:prstGeom>
            <a:noFill/>
            <a:ln w="9525">
              <a:noFill/>
              <a:miter lim="800000"/>
              <a:headEnd/>
              <a:tailEnd/>
            </a:ln>
          </p:spPr>
          <p:txBody>
            <a:bodyPr wrap="none">
              <a:spAutoFit/>
            </a:bodyPr>
            <a:lstStyle/>
            <a:p>
              <a:r>
                <a:rPr lang="zh-CN" altLang="zh-CN" sz="3200" b="1" dirty="0" smtClean="0"/>
                <a:t>【知识目标】</a:t>
              </a:r>
              <a:endParaRPr lang="zh-CN" altLang="zh-CN" sz="3200" b="1" dirty="0"/>
            </a:p>
          </p:txBody>
        </p:sp>
      </p:grpSp>
      <p:sp>
        <p:nvSpPr>
          <p:cNvPr id="7" name="Freeform 5"/>
          <p:cNvSpPr>
            <a:spLocks/>
          </p:cNvSpPr>
          <p:nvPr/>
        </p:nvSpPr>
        <p:spPr bwMode="auto">
          <a:xfrm>
            <a:off x="1116069" y="2442620"/>
            <a:ext cx="2051605" cy="18497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w="9525" cap="flat">
            <a:noFill/>
            <a:prstDash val="solid"/>
            <a:miter lim="800000"/>
            <a:headEnd/>
            <a:tailEnd/>
          </a:ln>
          <a:extLst/>
        </p:spPr>
        <p:txBody>
          <a:bodyPr vert="horz" wrap="square" lIns="121917" tIns="60958" rIns="121917" bIns="60958" numCol="1" anchor="t" anchorCtr="0" compatLnSpc="1">
            <a:prstTxWarp prst="textNoShape">
              <a:avLst/>
            </a:prstTxWarp>
          </a:bodyPr>
          <a:lstStyle/>
          <a:p>
            <a:endParaRPr lang="zh-CN" altLang="en-US"/>
          </a:p>
        </p:txBody>
      </p:sp>
      <p:sp>
        <p:nvSpPr>
          <p:cNvPr id="23" name="TextBox 22"/>
          <p:cNvSpPr txBox="1"/>
          <p:nvPr/>
        </p:nvSpPr>
        <p:spPr>
          <a:xfrm>
            <a:off x="1355609" y="2896187"/>
            <a:ext cx="1572527"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知识</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26" name="圆角矩形 25"/>
          <p:cNvSpPr/>
          <p:nvPr/>
        </p:nvSpPr>
        <p:spPr>
          <a:xfrm>
            <a:off x="4445081" y="398028"/>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27" name="圆角矩形 26"/>
          <p:cNvSpPr/>
          <p:nvPr/>
        </p:nvSpPr>
        <p:spPr>
          <a:xfrm>
            <a:off x="4445081" y="1142972"/>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28" name="圆角矩形 27"/>
          <p:cNvSpPr/>
          <p:nvPr/>
        </p:nvSpPr>
        <p:spPr>
          <a:xfrm>
            <a:off x="4445081" y="1887916"/>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29" name="圆角矩形 28"/>
          <p:cNvSpPr/>
          <p:nvPr/>
        </p:nvSpPr>
        <p:spPr>
          <a:xfrm>
            <a:off x="4445081" y="2632859"/>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30" name="圆角矩形 29"/>
          <p:cNvSpPr/>
          <p:nvPr/>
        </p:nvSpPr>
        <p:spPr>
          <a:xfrm>
            <a:off x="4445081" y="3377804"/>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31" name="圆角矩形 30"/>
          <p:cNvSpPr/>
          <p:nvPr/>
        </p:nvSpPr>
        <p:spPr>
          <a:xfrm>
            <a:off x="4445081" y="4122748"/>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32" name="圆角矩形 31"/>
          <p:cNvSpPr/>
          <p:nvPr/>
        </p:nvSpPr>
        <p:spPr>
          <a:xfrm>
            <a:off x="4445081" y="4867688"/>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33" name="TextBox 23"/>
          <p:cNvSpPr txBox="1"/>
          <p:nvPr/>
        </p:nvSpPr>
        <p:spPr>
          <a:xfrm>
            <a:off x="4912896" y="608741"/>
            <a:ext cx="3084579" cy="230832"/>
          </a:xfrm>
          <a:prstGeom prst="rect">
            <a:avLst/>
          </a:prstGeom>
          <a:noFill/>
        </p:spPr>
        <p:txBody>
          <a:bodyPr wrap="square" lIns="0" tIns="0" rIns="0" bIns="0" rtlCol="0">
            <a:spAutoFit/>
          </a:bodyPr>
          <a:lstStyle/>
          <a:p>
            <a:pPr algn="just"/>
            <a:r>
              <a:rPr lang="zh-CN" altLang="zh-CN" sz="1500" b="1" dirty="0" smtClean="0"/>
              <a:t>了解风险及风险管理知识</a:t>
            </a:r>
          </a:p>
        </p:txBody>
      </p:sp>
      <p:sp>
        <p:nvSpPr>
          <p:cNvPr id="34" name="TextBox 24"/>
          <p:cNvSpPr txBox="1"/>
          <p:nvPr/>
        </p:nvSpPr>
        <p:spPr>
          <a:xfrm>
            <a:off x="4912896" y="1353685"/>
            <a:ext cx="3084579" cy="461665"/>
          </a:xfrm>
          <a:prstGeom prst="rect">
            <a:avLst/>
          </a:prstGeom>
          <a:noFill/>
        </p:spPr>
        <p:txBody>
          <a:bodyPr wrap="square" lIns="0" tIns="0" rIns="0" bIns="0" rtlCol="0">
            <a:spAutoFit/>
          </a:bodyPr>
          <a:lstStyle/>
          <a:p>
            <a:pPr algn="just"/>
            <a:r>
              <a:rPr lang="zh-CN" altLang="zh-CN" sz="1500" b="1" dirty="0" smtClean="0"/>
              <a:t>掌握保险基本原理</a:t>
            </a:r>
          </a:p>
          <a:p>
            <a:pPr algn="just"/>
            <a:endParaRPr lang="en-US" altLang="zh-CN" sz="1500" b="1" dirty="0">
              <a:latin typeface="微软雅黑" pitchFamily="34" charset="-122"/>
              <a:ea typeface="微软雅黑" pitchFamily="34" charset="-122"/>
            </a:endParaRPr>
          </a:p>
        </p:txBody>
      </p:sp>
      <p:sp>
        <p:nvSpPr>
          <p:cNvPr id="35" name="TextBox 25"/>
          <p:cNvSpPr txBox="1"/>
          <p:nvPr/>
        </p:nvSpPr>
        <p:spPr>
          <a:xfrm>
            <a:off x="4897399" y="1990140"/>
            <a:ext cx="3642169" cy="692497"/>
          </a:xfrm>
          <a:prstGeom prst="rect">
            <a:avLst/>
          </a:prstGeom>
          <a:noFill/>
        </p:spPr>
        <p:txBody>
          <a:bodyPr wrap="square" lIns="0" tIns="0" rIns="0" bIns="0" rtlCol="0">
            <a:spAutoFit/>
          </a:bodyPr>
          <a:lstStyle/>
          <a:p>
            <a:pPr algn="just"/>
            <a:r>
              <a:rPr lang="zh-CN" altLang="zh-CN" sz="1500" b="1" dirty="0" smtClean="0"/>
              <a:t>掌握保险合同要素（概念、特征、主体、客体、内容）</a:t>
            </a:r>
          </a:p>
          <a:p>
            <a:pPr algn="just"/>
            <a:endParaRPr lang="en-US" altLang="zh-CN" sz="1500" b="1" dirty="0">
              <a:latin typeface="微软雅黑" pitchFamily="34" charset="-122"/>
              <a:ea typeface="微软雅黑" pitchFamily="34" charset="-122"/>
            </a:endParaRPr>
          </a:p>
        </p:txBody>
      </p:sp>
      <p:sp>
        <p:nvSpPr>
          <p:cNvPr id="36" name="TextBox 26"/>
          <p:cNvSpPr txBox="1"/>
          <p:nvPr/>
        </p:nvSpPr>
        <p:spPr>
          <a:xfrm>
            <a:off x="4912896" y="2766081"/>
            <a:ext cx="3673165" cy="461665"/>
          </a:xfrm>
          <a:prstGeom prst="rect">
            <a:avLst/>
          </a:prstGeom>
          <a:noFill/>
        </p:spPr>
        <p:txBody>
          <a:bodyPr wrap="square" lIns="0" tIns="0" rIns="0" bIns="0" rtlCol="0">
            <a:spAutoFit/>
          </a:bodyPr>
          <a:lstStyle/>
          <a:p>
            <a:pPr algn="just"/>
            <a:r>
              <a:rPr lang="zh-CN" altLang="zh-CN" sz="1500" b="1" dirty="0" smtClean="0"/>
              <a:t>掌握保险合同签订（订立、生效、履行、变更、解除、终止）</a:t>
            </a:r>
            <a:endParaRPr lang="en-US" altLang="zh-CN" sz="1500" b="1" dirty="0">
              <a:latin typeface="微软雅黑" pitchFamily="34" charset="-122"/>
              <a:ea typeface="微软雅黑" pitchFamily="34" charset="-122"/>
            </a:endParaRPr>
          </a:p>
        </p:txBody>
      </p:sp>
      <p:sp>
        <p:nvSpPr>
          <p:cNvPr id="37" name="TextBox 27"/>
          <p:cNvSpPr txBox="1"/>
          <p:nvPr/>
        </p:nvSpPr>
        <p:spPr>
          <a:xfrm>
            <a:off x="4912896" y="3588517"/>
            <a:ext cx="3084579" cy="461665"/>
          </a:xfrm>
          <a:prstGeom prst="rect">
            <a:avLst/>
          </a:prstGeom>
          <a:noFill/>
        </p:spPr>
        <p:txBody>
          <a:bodyPr wrap="square" lIns="0" tIns="0" rIns="0" bIns="0" rtlCol="0">
            <a:spAutoFit/>
          </a:bodyPr>
          <a:lstStyle/>
          <a:p>
            <a:pPr algn="just"/>
            <a:r>
              <a:rPr lang="zh-CN" altLang="zh-CN" sz="1500" b="1" dirty="0" smtClean="0"/>
              <a:t>掌握保险利益原则的含义及规定</a:t>
            </a:r>
          </a:p>
          <a:p>
            <a:pPr algn="just"/>
            <a:endParaRPr lang="en-US" altLang="zh-CN" sz="1500" b="1" dirty="0">
              <a:latin typeface="微软雅黑" pitchFamily="34" charset="-122"/>
              <a:ea typeface="微软雅黑" pitchFamily="34" charset="-122"/>
            </a:endParaRPr>
          </a:p>
        </p:txBody>
      </p:sp>
      <p:sp>
        <p:nvSpPr>
          <p:cNvPr id="38" name="TextBox 28"/>
          <p:cNvSpPr txBox="1"/>
          <p:nvPr/>
        </p:nvSpPr>
        <p:spPr>
          <a:xfrm>
            <a:off x="4912896" y="4333461"/>
            <a:ext cx="3084579" cy="230832"/>
          </a:xfrm>
          <a:prstGeom prst="rect">
            <a:avLst/>
          </a:prstGeom>
          <a:noFill/>
        </p:spPr>
        <p:txBody>
          <a:bodyPr wrap="square" lIns="0" tIns="0" rIns="0" bIns="0" rtlCol="0">
            <a:spAutoFit/>
          </a:bodyPr>
          <a:lstStyle/>
          <a:p>
            <a:pPr algn="just"/>
            <a:r>
              <a:rPr lang="zh-CN" altLang="zh-CN" sz="1500" b="1" dirty="0" smtClean="0"/>
              <a:t>掌握最大诚信原则的含义及规定</a:t>
            </a:r>
            <a:endParaRPr lang="en-US" altLang="zh-CN" sz="1500" b="1" dirty="0">
              <a:latin typeface="微软雅黑" pitchFamily="34" charset="-122"/>
              <a:ea typeface="微软雅黑" pitchFamily="34" charset="-122"/>
            </a:endParaRPr>
          </a:p>
        </p:txBody>
      </p:sp>
      <p:sp>
        <p:nvSpPr>
          <p:cNvPr id="39" name="TextBox 29"/>
          <p:cNvSpPr txBox="1"/>
          <p:nvPr/>
        </p:nvSpPr>
        <p:spPr>
          <a:xfrm>
            <a:off x="4912896" y="5078401"/>
            <a:ext cx="3084579" cy="461665"/>
          </a:xfrm>
          <a:prstGeom prst="rect">
            <a:avLst/>
          </a:prstGeom>
          <a:noFill/>
        </p:spPr>
        <p:txBody>
          <a:bodyPr wrap="square" lIns="0" tIns="0" rIns="0" bIns="0" rtlCol="0">
            <a:spAutoFit/>
          </a:bodyPr>
          <a:lstStyle/>
          <a:p>
            <a:pPr algn="just"/>
            <a:r>
              <a:rPr lang="zh-CN" altLang="zh-CN" sz="1500" b="1" dirty="0" smtClean="0"/>
              <a:t>掌握近因原则的含义及近因判定</a:t>
            </a:r>
          </a:p>
          <a:p>
            <a:pPr algn="just"/>
            <a:endParaRPr lang="en-US" altLang="zh-CN" sz="1500" b="1" dirty="0">
              <a:latin typeface="微软雅黑" pitchFamily="34" charset="-122"/>
              <a:ea typeface="微软雅黑" pitchFamily="34" charset="-122"/>
            </a:endParaRPr>
          </a:p>
        </p:txBody>
      </p:sp>
      <p:sp>
        <p:nvSpPr>
          <p:cNvPr id="40" name="圆角矩形 39"/>
          <p:cNvSpPr/>
          <p:nvPr/>
        </p:nvSpPr>
        <p:spPr>
          <a:xfrm>
            <a:off x="4462818" y="5636748"/>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41" name="TextBox 29"/>
          <p:cNvSpPr txBox="1"/>
          <p:nvPr/>
        </p:nvSpPr>
        <p:spPr>
          <a:xfrm>
            <a:off x="4925811" y="5857621"/>
            <a:ext cx="3691247" cy="692497"/>
          </a:xfrm>
          <a:prstGeom prst="rect">
            <a:avLst/>
          </a:prstGeom>
          <a:noFill/>
        </p:spPr>
        <p:txBody>
          <a:bodyPr wrap="square" lIns="0" tIns="0" rIns="0" bIns="0" rtlCol="0">
            <a:spAutoFit/>
          </a:bodyPr>
          <a:lstStyle/>
          <a:p>
            <a:pPr algn="just"/>
            <a:r>
              <a:rPr lang="zh-CN" altLang="zh-CN" sz="1500" b="1" dirty="0" smtClean="0"/>
              <a:t>掌握损失补偿原则的含义及其派生原则规定</a:t>
            </a:r>
          </a:p>
          <a:p>
            <a:pPr algn="just"/>
            <a:endParaRPr lang="zh-CN" altLang="zh-CN" sz="1500" b="1" dirty="0" smtClean="0"/>
          </a:p>
          <a:p>
            <a:pPr algn="just"/>
            <a:endParaRPr lang="en-US" altLang="zh-CN" sz="1500" b="1" dirty="0">
              <a:latin typeface="微软雅黑" pitchFamily="34" charset="-122"/>
              <a:ea typeface="微软雅黑" pitchFamily="34"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750"/>
                                        <p:tgtEl>
                                          <p:spTgt spid="25"/>
                                        </p:tgtEl>
                                      </p:cBhvr>
                                    </p:animEffect>
                                  </p:childTnLst>
                                </p:cTn>
                              </p:par>
                            </p:childTnLst>
                          </p:cTn>
                        </p:par>
                        <p:par>
                          <p:cTn id="29" fill="hold">
                            <p:stCondLst>
                              <p:cond delay="750"/>
                            </p:stCondLst>
                            <p:childTnLst>
                              <p:par>
                                <p:cTn id="30" presetID="22" presetClass="entr" presetSubtype="8"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300"/>
                                        <p:tgtEl>
                                          <p:spTgt spid="3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300"/>
                                        <p:tgtEl>
                                          <p:spTgt spid="26"/>
                                        </p:tgtEl>
                                      </p:cBhvr>
                                    </p:animEffect>
                                  </p:childTnLst>
                                </p:cTn>
                              </p:par>
                            </p:childTnLst>
                          </p:cTn>
                        </p:par>
                        <p:par>
                          <p:cTn id="36" fill="hold">
                            <p:stCondLst>
                              <p:cond delay="10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300"/>
                                        <p:tgtEl>
                                          <p:spTgt spid="3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300"/>
                                        <p:tgtEl>
                                          <p:spTgt spid="27"/>
                                        </p:tgtEl>
                                      </p:cBhvr>
                                    </p:animEffect>
                                  </p:childTnLst>
                                </p:cTn>
                              </p:par>
                            </p:childTnLst>
                          </p:cTn>
                        </p:par>
                        <p:par>
                          <p:cTn id="43" fill="hold">
                            <p:stCondLst>
                              <p:cond delay="135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300"/>
                                        <p:tgtEl>
                                          <p:spTgt spid="35"/>
                                        </p:tgtEl>
                                      </p:cBhvr>
                                    </p:animEffect>
                                  </p:childTnLst>
                                </p:cTn>
                              </p:par>
                              <p:par>
                                <p:cTn id="47" presetID="22" presetClass="entr" presetSubtype="8"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300"/>
                                        <p:tgtEl>
                                          <p:spTgt spid="28"/>
                                        </p:tgtEl>
                                      </p:cBhvr>
                                    </p:animEffect>
                                  </p:childTnLst>
                                </p:cTn>
                              </p:par>
                            </p:childTnLst>
                          </p:cTn>
                        </p:par>
                        <p:par>
                          <p:cTn id="50" fill="hold">
                            <p:stCondLst>
                              <p:cond delay="1650"/>
                            </p:stCondLst>
                            <p:childTnLst>
                              <p:par>
                                <p:cTn id="51" presetID="22" presetClass="entr" presetSubtype="8"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left)">
                                      <p:cBhvr>
                                        <p:cTn id="53" dur="300"/>
                                        <p:tgtEl>
                                          <p:spTgt spid="3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300"/>
                                        <p:tgtEl>
                                          <p:spTgt spid="29"/>
                                        </p:tgtEl>
                                      </p:cBhvr>
                                    </p:animEffect>
                                  </p:childTnLst>
                                </p:cTn>
                              </p:par>
                            </p:childTnLst>
                          </p:cTn>
                        </p:par>
                        <p:par>
                          <p:cTn id="57" fill="hold">
                            <p:stCondLst>
                              <p:cond delay="1950"/>
                            </p:stCondLst>
                            <p:childTnLst>
                              <p:par>
                                <p:cTn id="58" presetID="22" presetClass="entr" presetSubtype="8"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left)">
                                      <p:cBhvr>
                                        <p:cTn id="60" dur="300"/>
                                        <p:tgtEl>
                                          <p:spTgt spid="37"/>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300"/>
                                        <p:tgtEl>
                                          <p:spTgt spid="30"/>
                                        </p:tgtEl>
                                      </p:cBhvr>
                                    </p:animEffect>
                                  </p:childTnLst>
                                </p:cTn>
                              </p:par>
                            </p:childTnLst>
                          </p:cTn>
                        </p:par>
                        <p:par>
                          <p:cTn id="64" fill="hold">
                            <p:stCondLst>
                              <p:cond delay="2250"/>
                            </p:stCondLst>
                            <p:childTnLst>
                              <p:par>
                                <p:cTn id="65" presetID="22" presetClass="entr" presetSubtype="8"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left)">
                                      <p:cBhvr>
                                        <p:cTn id="67" dur="300"/>
                                        <p:tgtEl>
                                          <p:spTgt spid="3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wipe(left)">
                                      <p:cBhvr>
                                        <p:cTn id="70" dur="300"/>
                                        <p:tgtEl>
                                          <p:spTgt spid="31"/>
                                        </p:tgtEl>
                                      </p:cBhvr>
                                    </p:animEffect>
                                  </p:childTnLst>
                                </p:cTn>
                              </p:par>
                            </p:childTnLst>
                          </p:cTn>
                        </p:par>
                        <p:par>
                          <p:cTn id="71" fill="hold">
                            <p:stCondLst>
                              <p:cond delay="2550"/>
                            </p:stCondLst>
                            <p:childTnLst>
                              <p:par>
                                <p:cTn id="72" presetID="22" presetClass="entr" presetSubtype="8"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wipe(left)">
                                      <p:cBhvr>
                                        <p:cTn id="74" dur="300"/>
                                        <p:tgtEl>
                                          <p:spTgt spid="3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wipe(left)">
                                      <p:cBhvr>
                                        <p:cTn id="77" dur="300"/>
                                        <p:tgtEl>
                                          <p:spTgt spid="32"/>
                                        </p:tgtEl>
                                      </p:cBhvr>
                                    </p:animEffect>
                                  </p:childTnLst>
                                </p:cTn>
                              </p:par>
                            </p:childTnLst>
                          </p:cTn>
                        </p:par>
                        <p:par>
                          <p:cTn id="78" fill="hold">
                            <p:stCondLst>
                              <p:cond delay="2850"/>
                            </p:stCondLst>
                            <p:childTnLst>
                              <p:par>
                                <p:cTn id="79" presetID="22" presetClass="entr" presetSubtype="8"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wipe(left)">
                                      <p:cBhvr>
                                        <p:cTn id="81" dur="300"/>
                                        <p:tgtEl>
                                          <p:spTgt spid="41"/>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40"/>
                                        </p:tgtEl>
                                        <p:attrNameLst>
                                          <p:attrName>style.visibility</p:attrName>
                                        </p:attrNameLst>
                                      </p:cBhvr>
                                      <p:to>
                                        <p:strVal val="visible"/>
                                      </p:to>
                                    </p:set>
                                    <p:animEffect transition="in" filter="wipe(left)">
                                      <p:cBhvr>
                                        <p:cTn id="84" dur="3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p:bldP spid="25" grpId="0"/>
      <p:bldP spid="26" grpId="0" animBg="1"/>
      <p:bldP spid="27"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animBg="1"/>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6"/>
            <a:chOff x="6168776" y="1221676"/>
            <a:chExt cx="5282648" cy="651317"/>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011555" cy="639567"/>
            </a:xfrm>
            <a:prstGeom prst="rect">
              <a:avLst/>
            </a:prstGeom>
            <a:noFill/>
            <a:ln w="9525">
              <a:noFill/>
              <a:miter lim="800000"/>
              <a:headEnd/>
              <a:tailEnd/>
            </a:ln>
          </p:spPr>
          <p:txBody>
            <a:bodyPr wrap="none">
              <a:spAutoFit/>
            </a:bodyPr>
            <a:lstStyle/>
            <a:p>
              <a:r>
                <a:rPr lang="en-US" altLang="zh-CN" sz="3000" b="1" dirty="0" smtClean="0"/>
                <a:t>1.4.3 </a:t>
              </a:r>
              <a:r>
                <a:rPr lang="zh-CN" altLang="en-US" sz="3000" b="1" dirty="0" smtClean="0"/>
                <a:t>近因</a:t>
              </a:r>
              <a:r>
                <a:rPr lang="zh-CN" altLang="zh-CN" sz="3000" b="1" dirty="0" smtClean="0"/>
                <a:t>原则</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90305" y="1519396"/>
            <a:ext cx="9314480" cy="281615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1</a:t>
            </a:r>
            <a:r>
              <a:rPr lang="zh-CN" altLang="zh-CN" sz="2400" b="1" dirty="0" smtClean="0"/>
              <a:t>．</a:t>
            </a:r>
            <a:r>
              <a:rPr lang="zh-CN" altLang="en-US" sz="2400" b="1" dirty="0" smtClean="0"/>
              <a:t>近因</a:t>
            </a:r>
            <a:r>
              <a:rPr lang="zh-CN" altLang="zh-CN" sz="2400" b="1" dirty="0" smtClean="0"/>
              <a:t>原则的含义</a:t>
            </a:r>
            <a:endParaRPr lang="en-US" altLang="zh-CN" sz="2400" b="1" dirty="0" smtClean="0"/>
          </a:p>
          <a:p>
            <a:pPr indent="457200"/>
            <a:endParaRPr lang="zh-CN" altLang="zh-CN" sz="2400" b="1" dirty="0" smtClean="0"/>
          </a:p>
          <a:p>
            <a:pPr indent="457200"/>
            <a:r>
              <a:rPr lang="zh-CN" altLang="zh-CN" sz="2200" dirty="0" smtClean="0"/>
              <a:t>近因原则是指造成保险标的损失的近因是保险责任范围的，保险人承担损失赔偿责任；造成保险标的损失的近因不属于保险责任范围的，保险人不承担损失赔偿责任。在保险业务中，近因原则是认定保险责任的一个重要原则，对判定事故损失是否属于保险赔偿范围具有重要的意义。</a:t>
            </a:r>
          </a:p>
          <a:p>
            <a:pPr indent="457200"/>
            <a:r>
              <a:rPr lang="zh-CN" altLang="zh-CN" sz="2200" dirty="0" smtClean="0"/>
              <a:t>所谓近因是指造成保险标的损失的最直接、最有效、起主导作用或支配性作用的原因，而不是指在时间上或空间上与损失最接近的原因。</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6"/>
            <a:chOff x="6168776" y="1221676"/>
            <a:chExt cx="5282648" cy="651317"/>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011555" cy="639567"/>
            </a:xfrm>
            <a:prstGeom prst="rect">
              <a:avLst/>
            </a:prstGeom>
            <a:noFill/>
            <a:ln w="9525">
              <a:noFill/>
              <a:miter lim="800000"/>
              <a:headEnd/>
              <a:tailEnd/>
            </a:ln>
          </p:spPr>
          <p:txBody>
            <a:bodyPr wrap="none">
              <a:spAutoFit/>
            </a:bodyPr>
            <a:lstStyle/>
            <a:p>
              <a:r>
                <a:rPr lang="en-US" altLang="zh-CN" sz="3000" b="1" dirty="0" smtClean="0"/>
                <a:t>1.4.3 </a:t>
              </a:r>
              <a:r>
                <a:rPr lang="zh-CN" altLang="en-US" sz="3000" b="1" dirty="0" smtClean="0"/>
                <a:t>近因</a:t>
              </a:r>
              <a:r>
                <a:rPr lang="zh-CN" altLang="zh-CN" sz="3000" b="1" dirty="0" smtClean="0"/>
                <a:t>原则</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36025" y="1534638"/>
            <a:ext cx="9314480" cy="281615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2</a:t>
            </a:r>
            <a:r>
              <a:rPr lang="zh-CN" altLang="zh-CN" sz="2400" b="1" dirty="0" smtClean="0"/>
              <a:t>．近因的判定</a:t>
            </a:r>
            <a:endParaRPr lang="en-US" altLang="zh-CN" sz="2400" b="1" dirty="0" smtClean="0"/>
          </a:p>
          <a:p>
            <a:endParaRPr lang="zh-CN" altLang="zh-CN" sz="2400" b="1" dirty="0" smtClean="0"/>
          </a:p>
          <a:p>
            <a:pPr indent="457200"/>
            <a:r>
              <a:rPr lang="zh-CN" altLang="zh-CN" sz="2200" dirty="0" smtClean="0"/>
              <a:t>任何一起事故的理赔都必须坚持近因原则，所以对事故的近因判定非常关键。事故的近因判定可分为以下几类：</a:t>
            </a:r>
          </a:p>
          <a:p>
            <a:pPr indent="457200"/>
            <a:r>
              <a:rPr lang="zh-CN" altLang="zh-CN" sz="2200" dirty="0" smtClean="0"/>
              <a:t>（</a:t>
            </a:r>
            <a:r>
              <a:rPr lang="en-US" altLang="zh-CN" sz="2200" dirty="0" smtClean="0"/>
              <a:t>1</a:t>
            </a:r>
            <a:r>
              <a:rPr lang="zh-CN" altLang="zh-CN" sz="2200" dirty="0" smtClean="0"/>
              <a:t>）单一原因造成的</a:t>
            </a:r>
            <a:r>
              <a:rPr lang="zh-CN" altLang="zh-CN" sz="2200" dirty="0" smtClean="0"/>
              <a:t>损失</a:t>
            </a:r>
            <a:r>
              <a:rPr lang="zh-CN" altLang="en-US" sz="2200" dirty="0" smtClean="0"/>
              <a:t>。</a:t>
            </a:r>
            <a:endParaRPr lang="en-US" altLang="zh-CN" sz="2200" dirty="0" smtClean="0"/>
          </a:p>
          <a:p>
            <a:pPr indent="457200"/>
            <a:r>
              <a:rPr lang="zh-CN" altLang="zh-CN" sz="2200" dirty="0" smtClean="0"/>
              <a:t>（</a:t>
            </a:r>
            <a:r>
              <a:rPr lang="en-US" altLang="zh-CN" sz="2200" dirty="0" smtClean="0"/>
              <a:t>2</a:t>
            </a:r>
            <a:r>
              <a:rPr lang="zh-CN" altLang="zh-CN" sz="2200" dirty="0" smtClean="0"/>
              <a:t>）多种原因同时发生造成的损失。</a:t>
            </a:r>
            <a:endParaRPr lang="en-US" altLang="zh-CN" sz="2200" dirty="0" smtClean="0"/>
          </a:p>
          <a:p>
            <a:pPr indent="457200"/>
            <a:r>
              <a:rPr lang="zh-CN" altLang="zh-CN" sz="2200" dirty="0" smtClean="0"/>
              <a:t>（</a:t>
            </a:r>
            <a:r>
              <a:rPr lang="en-US" altLang="zh-CN" sz="2200" dirty="0" smtClean="0"/>
              <a:t>3</a:t>
            </a:r>
            <a:r>
              <a:rPr lang="zh-CN" altLang="zh-CN" sz="2200" dirty="0" smtClean="0"/>
              <a:t>）多种原因连续发生造成的损失。</a:t>
            </a:r>
            <a:endParaRPr lang="en-US" altLang="zh-CN" sz="2200" dirty="0" smtClean="0"/>
          </a:p>
          <a:p>
            <a:pPr indent="457200"/>
            <a:r>
              <a:rPr lang="zh-CN" altLang="zh-CN" sz="2200" dirty="0" smtClean="0"/>
              <a:t>（</a:t>
            </a:r>
            <a:r>
              <a:rPr lang="en-US" altLang="zh-CN" sz="2200" dirty="0" smtClean="0"/>
              <a:t>4</a:t>
            </a:r>
            <a:r>
              <a:rPr lang="zh-CN" altLang="zh-CN" sz="2200" dirty="0" smtClean="0"/>
              <a:t>）多种原因间断发生造成的损失。</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6"/>
            <a:chOff x="6168776" y="1221676"/>
            <a:chExt cx="5282648" cy="651317"/>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903621" cy="639567"/>
            </a:xfrm>
            <a:prstGeom prst="rect">
              <a:avLst/>
            </a:prstGeom>
            <a:noFill/>
            <a:ln w="9525">
              <a:noFill/>
              <a:miter lim="800000"/>
              <a:headEnd/>
              <a:tailEnd/>
            </a:ln>
          </p:spPr>
          <p:txBody>
            <a:bodyPr wrap="none">
              <a:spAutoFit/>
            </a:bodyPr>
            <a:lstStyle/>
            <a:p>
              <a:r>
                <a:rPr lang="en-US" altLang="zh-CN" sz="3000" b="1" dirty="0" smtClean="0"/>
                <a:t>1.4.4 </a:t>
              </a:r>
              <a:r>
                <a:rPr lang="zh-CN" altLang="en-US" sz="3000" b="1" dirty="0" smtClean="0"/>
                <a:t>损失补偿</a:t>
              </a:r>
              <a:r>
                <a:rPr lang="zh-CN" altLang="zh-CN" sz="3000" b="1" dirty="0" smtClean="0"/>
                <a:t>原则</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05545" y="1581993"/>
            <a:ext cx="9314480" cy="247760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1</a:t>
            </a:r>
            <a:r>
              <a:rPr lang="zh-CN" altLang="zh-CN" sz="2400" b="1" dirty="0" smtClean="0"/>
              <a:t>．</a:t>
            </a:r>
            <a:r>
              <a:rPr lang="zh-CN" altLang="en-US" sz="2400" b="1" dirty="0" smtClean="0"/>
              <a:t>损失补偿原则</a:t>
            </a:r>
            <a:r>
              <a:rPr lang="zh-CN" altLang="zh-CN" sz="2400" b="1" dirty="0" smtClean="0"/>
              <a:t>的含义</a:t>
            </a:r>
            <a:endParaRPr lang="en-US" altLang="zh-CN" sz="2400" b="1" dirty="0" smtClean="0"/>
          </a:p>
          <a:p>
            <a:pPr indent="457200"/>
            <a:endParaRPr lang="zh-CN" altLang="zh-CN" sz="2400" b="1" dirty="0" smtClean="0"/>
          </a:p>
          <a:p>
            <a:pPr indent="457200"/>
            <a:r>
              <a:rPr lang="zh-CN" altLang="zh-CN" sz="2200" dirty="0" smtClean="0"/>
              <a:t>损失补偿原则是指当保险标的发生保险责任范围内的损失时，保险人按照合同规定，给予被保险人一定的保险赔偿，使被保险人恢复到受灾前的经济原状，但不能因损失而获得额外利益。损失补偿是保险的基本职能，通过保险补偿，避免被保险人因保险事故造成的损失而影响生产或生活的稳定。</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6"/>
            <a:chOff x="6168776" y="1221676"/>
            <a:chExt cx="5282648" cy="651317"/>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903621" cy="639567"/>
            </a:xfrm>
            <a:prstGeom prst="rect">
              <a:avLst/>
            </a:prstGeom>
            <a:noFill/>
            <a:ln w="9525">
              <a:noFill/>
              <a:miter lim="800000"/>
              <a:headEnd/>
              <a:tailEnd/>
            </a:ln>
          </p:spPr>
          <p:txBody>
            <a:bodyPr wrap="none">
              <a:spAutoFit/>
            </a:bodyPr>
            <a:lstStyle/>
            <a:p>
              <a:r>
                <a:rPr lang="en-US" altLang="zh-CN" sz="3000" b="1" dirty="0" smtClean="0"/>
                <a:t>1.4.4 </a:t>
              </a:r>
              <a:r>
                <a:rPr lang="zh-CN" altLang="en-US" sz="3000" b="1" dirty="0" smtClean="0"/>
                <a:t>损失补偿</a:t>
              </a:r>
              <a:r>
                <a:rPr lang="zh-CN" altLang="zh-CN" sz="3000" b="1" dirty="0" smtClean="0"/>
                <a:t>原则</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75777" name="Rectangle 1"/>
          <p:cNvSpPr>
            <a:spLocks noChangeArrowheads="1"/>
          </p:cNvSpPr>
          <p:nvPr/>
        </p:nvSpPr>
        <p:spPr bwMode="auto">
          <a:xfrm>
            <a:off x="1020785" y="1590179"/>
            <a:ext cx="9314480" cy="78483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2</a:t>
            </a:r>
            <a:r>
              <a:rPr lang="zh-CN" altLang="zh-CN" sz="2400" b="1" dirty="0" smtClean="0"/>
              <a:t>．损失补偿的方式</a:t>
            </a:r>
            <a:endParaRPr lang="en-US" altLang="zh-CN" sz="2400" b="1" dirty="0" smtClean="0"/>
          </a:p>
          <a:p>
            <a:endParaRPr lang="zh-CN" altLang="zh-CN" sz="2400" b="1" dirty="0" smtClean="0"/>
          </a:p>
        </p:txBody>
      </p:sp>
      <p:grpSp>
        <p:nvGrpSpPr>
          <p:cNvPr id="9" name="组合 4"/>
          <p:cNvGrpSpPr>
            <a:grpSpLocks/>
          </p:cNvGrpSpPr>
          <p:nvPr/>
        </p:nvGrpSpPr>
        <p:grpSpPr bwMode="auto">
          <a:xfrm>
            <a:off x="3462338" y="2641600"/>
            <a:ext cx="1547812" cy="3481388"/>
            <a:chOff x="5901200" y="1879696"/>
            <a:chExt cx="1546676" cy="3480871"/>
          </a:xfrm>
          <a:solidFill>
            <a:schemeClr val="accent1">
              <a:lumMod val="75000"/>
            </a:schemeClr>
          </a:solidFill>
        </p:grpSpPr>
        <p:sp>
          <p:nvSpPr>
            <p:cNvPr id="10" name="Freeform 12@|5FFC:3103537|FBC:16777215|LFC:16777215|LBC:16777215"/>
            <p:cNvSpPr/>
            <p:nvPr/>
          </p:nvSpPr>
          <p:spPr>
            <a:xfrm>
              <a:off x="5901200" y="1879696"/>
              <a:ext cx="1546676" cy="3480871"/>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76200" tIns="609442" rIns="76201" bIns="609441" spcCol="1270"/>
            <a:lstStyle/>
            <a:p>
              <a:pPr defTabSz="533400" eaLnBrk="1" fontAlgn="auto" hangingPunct="1">
                <a:lnSpc>
                  <a:spcPct val="90000"/>
                </a:lnSpc>
                <a:spcAft>
                  <a:spcPct val="35000"/>
                </a:spcAft>
                <a:defRPr/>
              </a:pPr>
              <a:endParaRPr lang="en-US" sz="100" b="1" dirty="0">
                <a:cs typeface="+mn-ea"/>
                <a:sym typeface="+mn-lt"/>
              </a:endParaRPr>
            </a:p>
          </p:txBody>
        </p:sp>
        <p:sp>
          <p:nvSpPr>
            <p:cNvPr id="11" name="TextBox 10@|17FFC:16777215|FBC:16777215|LFC:16777215|LBC:16777215"/>
            <p:cNvSpPr txBox="1"/>
            <p:nvPr/>
          </p:nvSpPr>
          <p:spPr>
            <a:xfrm>
              <a:off x="5966239" y="3424105"/>
              <a:ext cx="1416598" cy="953965"/>
            </a:xfrm>
            <a:prstGeom prst="rect">
              <a:avLst/>
            </a:prstGeom>
            <a:grpFill/>
            <a:ln>
              <a:noFill/>
            </a:ln>
          </p:spPr>
          <p:txBody>
            <a:bodyPr>
              <a:spAutoFit/>
            </a:bodyPr>
            <a:lstStyle/>
            <a:p>
              <a:pPr algn="ctr">
                <a:defRPr/>
              </a:pPr>
              <a:r>
                <a:rPr lang="zh-CN" altLang="zh-CN" sz="2800" b="1" dirty="0" smtClean="0">
                  <a:solidFill>
                    <a:schemeClr val="bg2"/>
                  </a:solidFill>
                </a:rPr>
                <a:t>现金</a:t>
              </a:r>
              <a:endParaRPr lang="en-US" altLang="zh-CN" sz="2800" b="1" dirty="0" smtClean="0">
                <a:solidFill>
                  <a:schemeClr val="bg2"/>
                </a:solidFill>
              </a:endParaRPr>
            </a:p>
            <a:p>
              <a:pPr algn="ctr">
                <a:defRPr/>
              </a:pPr>
              <a:r>
                <a:rPr lang="zh-CN" altLang="zh-CN" sz="2800" b="1" dirty="0" smtClean="0">
                  <a:solidFill>
                    <a:schemeClr val="bg2"/>
                  </a:solidFill>
                </a:rPr>
                <a:t>给付</a:t>
              </a:r>
              <a:endParaRPr lang="en-US" sz="2800" b="1" dirty="0">
                <a:solidFill>
                  <a:schemeClr val="bg2"/>
                </a:solidFill>
                <a:latin typeface="+mn-lt"/>
                <a:ea typeface="+mn-ea"/>
                <a:cs typeface="+mn-ea"/>
                <a:sym typeface="+mn-lt"/>
              </a:endParaRPr>
            </a:p>
          </p:txBody>
        </p:sp>
        <p:grpSp>
          <p:nvGrpSpPr>
            <p:cNvPr id="12" name="组合 30"/>
            <p:cNvGrpSpPr>
              <a:grpSpLocks/>
            </p:cNvGrpSpPr>
            <p:nvPr/>
          </p:nvGrpSpPr>
          <p:grpSpPr bwMode="auto">
            <a:xfrm>
              <a:off x="6376946" y="2632595"/>
              <a:ext cx="560623" cy="646331"/>
              <a:chOff x="1282566" y="2486075"/>
              <a:chExt cx="560623" cy="646331"/>
            </a:xfrm>
            <a:grpFill/>
          </p:grpSpPr>
          <p:sp>
            <p:nvSpPr>
              <p:cNvPr id="13" name="Oval 29@|1FFC:16777215|FBC:16777215|LFC:16777215|LBC:16777215"/>
              <p:cNvSpPr/>
              <p:nvPr/>
            </p:nvSpPr>
            <p:spPr>
              <a:xfrm>
                <a:off x="1282721" y="2534745"/>
                <a:ext cx="559975" cy="5618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TextBox 10@|17FFC:16777215|FBC:16777215|LFC:16777215|LBC:16777215"/>
              <p:cNvSpPr txBox="1">
                <a:spLocks noChangeArrowheads="1"/>
              </p:cNvSpPr>
              <p:nvPr/>
            </p:nvSpPr>
            <p:spPr bwMode="auto">
              <a:xfrm>
                <a:off x="1328724" y="2485539"/>
                <a:ext cx="474314" cy="647604"/>
              </a:xfrm>
              <a:prstGeom prst="rect">
                <a:avLst/>
              </a:prstGeom>
              <a:grpFill/>
              <a:ln w="9525">
                <a:noFill/>
                <a:miter lim="800000"/>
                <a:headEnd/>
                <a:tailEnd/>
              </a:ln>
            </p:spPr>
            <p:txBody>
              <a:bodyPr>
                <a:spAutoFit/>
              </a:bodyPr>
              <a:lstStyle/>
              <a:p>
                <a:pPr algn="ctr" eaLnBrk="1" hangingPunct="1"/>
                <a:r>
                  <a:rPr lang="en-US" altLang="zh-CN" sz="3600" b="1">
                    <a:solidFill>
                      <a:srgbClr val="315B2F"/>
                    </a:solidFill>
                    <a:sym typeface="+mn-lt"/>
                  </a:rPr>
                  <a:t>1</a:t>
                </a:r>
              </a:p>
            </p:txBody>
          </p:sp>
        </p:grpSp>
      </p:grpSp>
      <p:grpSp>
        <p:nvGrpSpPr>
          <p:cNvPr id="15" name="组合 12"/>
          <p:cNvGrpSpPr>
            <a:grpSpLocks/>
          </p:cNvGrpSpPr>
          <p:nvPr/>
        </p:nvGrpSpPr>
        <p:grpSpPr bwMode="auto">
          <a:xfrm>
            <a:off x="5126037" y="2641600"/>
            <a:ext cx="1546225" cy="3481388"/>
            <a:chOff x="7563875" y="1879696"/>
            <a:chExt cx="1546676" cy="3480871"/>
          </a:xfrm>
          <a:solidFill>
            <a:schemeClr val="accent1">
              <a:lumMod val="60000"/>
              <a:lumOff val="40000"/>
            </a:schemeClr>
          </a:solidFill>
        </p:grpSpPr>
        <p:sp>
          <p:nvSpPr>
            <p:cNvPr id="16" name="Freeform 14@|5FFC:3255130|FBC:16777215|LFC:16777215|LBC:16777215"/>
            <p:cNvSpPr/>
            <p:nvPr/>
          </p:nvSpPr>
          <p:spPr>
            <a:xfrm>
              <a:off x="7563875" y="1879696"/>
              <a:ext cx="1546676" cy="3480871"/>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76200" tIns="609442" rIns="76201" bIns="609441" spcCol="1270"/>
            <a:lstStyle/>
            <a:p>
              <a:pPr defTabSz="533400" eaLnBrk="1" fontAlgn="auto" hangingPunct="1">
                <a:lnSpc>
                  <a:spcPct val="90000"/>
                </a:lnSpc>
                <a:spcAft>
                  <a:spcPct val="35000"/>
                </a:spcAft>
                <a:defRPr/>
              </a:pPr>
              <a:endParaRPr lang="en-US" dirty="0">
                <a:cs typeface="+mn-ea"/>
                <a:sym typeface="+mn-lt"/>
              </a:endParaRPr>
            </a:p>
          </p:txBody>
        </p:sp>
        <p:sp>
          <p:nvSpPr>
            <p:cNvPr id="18" name="TextBox 10@|17FFC:16777215|FBC:16777215|LFC:16777215|LBC:16777215"/>
            <p:cNvSpPr txBox="1"/>
            <p:nvPr/>
          </p:nvSpPr>
          <p:spPr>
            <a:xfrm>
              <a:off x="7624856" y="3515531"/>
              <a:ext cx="1427578" cy="523142"/>
            </a:xfrm>
            <a:prstGeom prst="rect">
              <a:avLst/>
            </a:prstGeom>
            <a:grpFill/>
            <a:ln>
              <a:noFill/>
            </a:ln>
          </p:spPr>
          <p:txBody>
            <a:bodyPr wrap="square">
              <a:spAutoFit/>
            </a:bodyPr>
            <a:lstStyle/>
            <a:p>
              <a:pPr algn="ctr">
                <a:defRPr/>
              </a:pPr>
              <a:r>
                <a:rPr lang="zh-CN" altLang="zh-CN" sz="2800" b="1" dirty="0" smtClean="0">
                  <a:solidFill>
                    <a:schemeClr val="bg2"/>
                  </a:solidFill>
                </a:rPr>
                <a:t>重置</a:t>
              </a:r>
              <a:endParaRPr lang="en-US" altLang="zh-CN" sz="2800" b="1" dirty="0">
                <a:solidFill>
                  <a:schemeClr val="bg2"/>
                </a:solidFill>
                <a:latin typeface="+mn-lt"/>
                <a:ea typeface="+mn-ea"/>
                <a:cs typeface="+mn-ea"/>
                <a:sym typeface="+mn-lt"/>
              </a:endParaRPr>
            </a:p>
          </p:txBody>
        </p:sp>
        <p:grpSp>
          <p:nvGrpSpPr>
            <p:cNvPr id="19" name="组合 31"/>
            <p:cNvGrpSpPr>
              <a:grpSpLocks/>
            </p:cNvGrpSpPr>
            <p:nvPr/>
          </p:nvGrpSpPr>
          <p:grpSpPr bwMode="auto">
            <a:xfrm>
              <a:off x="8018357" y="2632595"/>
              <a:ext cx="560623" cy="646331"/>
              <a:chOff x="1282566" y="2486075"/>
              <a:chExt cx="560623" cy="646331"/>
            </a:xfrm>
            <a:grpFill/>
          </p:grpSpPr>
          <p:sp>
            <p:nvSpPr>
              <p:cNvPr id="20" name="Oval 32@|1FFC:16777215|FBC:16777215|LFC:16777215|LBC:16777215"/>
              <p:cNvSpPr/>
              <p:nvPr/>
            </p:nvSpPr>
            <p:spPr>
              <a:xfrm>
                <a:off x="1282242" y="2534745"/>
                <a:ext cx="560550" cy="5618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F3E70"/>
                  </a:solidFill>
                </a:endParaRPr>
              </a:p>
            </p:txBody>
          </p:sp>
          <p:sp>
            <p:nvSpPr>
              <p:cNvPr id="21" name="TextBox 10@|17FFC:16777215|FBC:16777215|LFC:16777215|LBC:16777215"/>
              <p:cNvSpPr txBox="1">
                <a:spLocks noChangeArrowheads="1"/>
              </p:cNvSpPr>
              <p:nvPr/>
            </p:nvSpPr>
            <p:spPr bwMode="auto">
              <a:xfrm>
                <a:off x="1328292" y="2485539"/>
                <a:ext cx="474801" cy="647604"/>
              </a:xfrm>
              <a:prstGeom prst="rect">
                <a:avLst/>
              </a:prstGeom>
              <a:grpFill/>
              <a:ln w="9525">
                <a:noFill/>
                <a:miter lim="800000"/>
                <a:headEnd/>
                <a:tailEnd/>
              </a:ln>
            </p:spPr>
            <p:txBody>
              <a:bodyPr>
                <a:spAutoFit/>
              </a:bodyPr>
              <a:lstStyle/>
              <a:p>
                <a:pPr algn="ctr" eaLnBrk="1" hangingPunct="1"/>
                <a:r>
                  <a:rPr lang="en-US" altLang="zh-CN" sz="3600" b="1">
                    <a:solidFill>
                      <a:srgbClr val="5AAB31"/>
                    </a:solidFill>
                    <a:sym typeface="+mn-lt"/>
                  </a:rPr>
                  <a:t>2</a:t>
                </a:r>
              </a:p>
            </p:txBody>
          </p:sp>
        </p:grpSp>
      </p:grpSp>
      <p:grpSp>
        <p:nvGrpSpPr>
          <p:cNvPr id="22" name="组合 2"/>
          <p:cNvGrpSpPr>
            <a:grpSpLocks/>
          </p:cNvGrpSpPr>
          <p:nvPr/>
        </p:nvGrpSpPr>
        <p:grpSpPr bwMode="auto">
          <a:xfrm>
            <a:off x="6788150" y="2641600"/>
            <a:ext cx="1546225" cy="3481388"/>
            <a:chOff x="9226550" y="1879696"/>
            <a:chExt cx="1546678" cy="3480871"/>
          </a:xfrm>
          <a:solidFill>
            <a:schemeClr val="accent1"/>
          </a:solidFill>
        </p:grpSpPr>
        <p:sp>
          <p:nvSpPr>
            <p:cNvPr id="24" name="Freeform 16@|5FFC:3255130|FBC:16777215|LFC:16777215|LBC:16777215"/>
            <p:cNvSpPr/>
            <p:nvPr/>
          </p:nvSpPr>
          <p:spPr>
            <a:xfrm>
              <a:off x="9226550" y="1879696"/>
              <a:ext cx="1546678" cy="3480871"/>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lIns="76200" tIns="609442" rIns="76201" bIns="609441" spcCol="1270"/>
            <a:lstStyle/>
            <a:p>
              <a:pPr defTabSz="533400" eaLnBrk="1" fontAlgn="auto" hangingPunct="1">
                <a:lnSpc>
                  <a:spcPct val="90000"/>
                </a:lnSpc>
                <a:spcAft>
                  <a:spcPct val="35000"/>
                </a:spcAft>
                <a:defRPr/>
              </a:pPr>
              <a:endParaRPr lang="en-US" dirty="0">
                <a:cs typeface="+mn-ea"/>
                <a:sym typeface="+mn-lt"/>
              </a:endParaRPr>
            </a:p>
          </p:txBody>
        </p:sp>
        <p:sp>
          <p:nvSpPr>
            <p:cNvPr id="26" name="TextBox 10@|17FFC:16777215|FBC:16777215|LFC:16777215|LBC:16777215"/>
            <p:cNvSpPr txBox="1"/>
            <p:nvPr/>
          </p:nvSpPr>
          <p:spPr>
            <a:xfrm>
              <a:off x="9257039" y="3546007"/>
              <a:ext cx="1448224" cy="523142"/>
            </a:xfrm>
            <a:prstGeom prst="rect">
              <a:avLst/>
            </a:prstGeom>
            <a:grpFill/>
            <a:ln>
              <a:noFill/>
            </a:ln>
          </p:spPr>
          <p:txBody>
            <a:bodyPr>
              <a:spAutoFit/>
            </a:bodyPr>
            <a:lstStyle/>
            <a:p>
              <a:pPr algn="ctr">
                <a:defRPr/>
              </a:pPr>
              <a:r>
                <a:rPr lang="zh-CN" altLang="zh-CN" sz="2800" b="1" dirty="0" smtClean="0">
                  <a:solidFill>
                    <a:schemeClr val="bg2"/>
                  </a:solidFill>
                </a:rPr>
                <a:t>维修</a:t>
              </a:r>
              <a:endParaRPr lang="en-US" altLang="zh-CN" sz="2800" b="1" dirty="0">
                <a:solidFill>
                  <a:schemeClr val="bg2"/>
                </a:solidFill>
                <a:latin typeface="+mn-lt"/>
                <a:ea typeface="+mn-ea"/>
                <a:cs typeface="+mn-ea"/>
                <a:sym typeface="+mn-lt"/>
              </a:endParaRPr>
            </a:p>
          </p:txBody>
        </p:sp>
        <p:grpSp>
          <p:nvGrpSpPr>
            <p:cNvPr id="27" name="组合 34"/>
            <p:cNvGrpSpPr>
              <a:grpSpLocks/>
            </p:cNvGrpSpPr>
            <p:nvPr/>
          </p:nvGrpSpPr>
          <p:grpSpPr bwMode="auto">
            <a:xfrm>
              <a:off x="9719578" y="2632595"/>
              <a:ext cx="560623" cy="646331"/>
              <a:chOff x="1282566" y="2486075"/>
              <a:chExt cx="560623" cy="646331"/>
            </a:xfrm>
            <a:grpFill/>
          </p:grpSpPr>
          <p:sp>
            <p:nvSpPr>
              <p:cNvPr id="28" name="Oval 35@|1FFC:16777215|FBC:16777215|LFC:16777215|LBC:16777215"/>
              <p:cNvSpPr/>
              <p:nvPr/>
            </p:nvSpPr>
            <p:spPr>
              <a:xfrm>
                <a:off x="1281807" y="2534745"/>
                <a:ext cx="562139" cy="5618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0F3E70"/>
                  </a:solidFill>
                </a:endParaRPr>
              </a:p>
            </p:txBody>
          </p:sp>
          <p:sp>
            <p:nvSpPr>
              <p:cNvPr id="29" name="TextBox 10@|17FFC:16777215|FBC:16777215|LFC:16777215|LBC:16777215"/>
              <p:cNvSpPr txBox="1">
                <a:spLocks noChangeArrowheads="1"/>
              </p:cNvSpPr>
              <p:nvPr/>
            </p:nvSpPr>
            <p:spPr bwMode="auto">
              <a:xfrm>
                <a:off x="1327858" y="2485539"/>
                <a:ext cx="476389" cy="647604"/>
              </a:xfrm>
              <a:prstGeom prst="rect">
                <a:avLst/>
              </a:prstGeom>
              <a:grpFill/>
              <a:ln w="9525">
                <a:noFill/>
                <a:miter lim="800000"/>
                <a:headEnd/>
                <a:tailEnd/>
              </a:ln>
            </p:spPr>
            <p:txBody>
              <a:bodyPr>
                <a:spAutoFit/>
              </a:bodyPr>
              <a:lstStyle/>
              <a:p>
                <a:pPr algn="ctr" eaLnBrk="1" hangingPunct="1"/>
                <a:r>
                  <a:rPr lang="en-US" altLang="zh-CN" sz="3600" b="1">
                    <a:solidFill>
                      <a:srgbClr val="5AAB31"/>
                    </a:solidFill>
                    <a:sym typeface="+mn-lt"/>
                  </a:rPr>
                  <a:t>3</a:t>
                </a:r>
              </a:p>
            </p:txBody>
          </p:sp>
        </p:grpSp>
      </p:gr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75777"/>
                                        </p:tgtEl>
                                        <p:attrNameLst>
                                          <p:attrName>style.visibility</p:attrName>
                                        </p:attrNameLst>
                                      </p:cBhvr>
                                      <p:to>
                                        <p:strVal val="visible"/>
                                      </p:to>
                                    </p:set>
                                    <p:animEffect transition="in" filter="diamond(in)">
                                      <p:cBhvr>
                                        <p:cTn id="26" dur="2000"/>
                                        <p:tgtEl>
                                          <p:spTgt spid="75777"/>
                                        </p:tgtEl>
                                      </p:cBhvr>
                                    </p:animEffect>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anim calcmode="lin" valueType="num">
                                      <p:cBhvr>
                                        <p:cTn id="31" dur="500" fill="hold"/>
                                        <p:tgtEl>
                                          <p:spTgt spid="9"/>
                                        </p:tgtEl>
                                        <p:attrNameLst>
                                          <p:attrName>ppt_x</p:attrName>
                                        </p:attrNameLst>
                                      </p:cBhvr>
                                      <p:tavLst>
                                        <p:tav tm="0">
                                          <p:val>
                                            <p:strVal val="#ppt_x"/>
                                          </p:val>
                                        </p:tav>
                                        <p:tav tm="100000">
                                          <p:val>
                                            <p:strVal val="#ppt_x"/>
                                          </p:val>
                                        </p:tav>
                                      </p:tavLst>
                                    </p:anim>
                                    <p:anim calcmode="lin" valueType="num">
                                      <p:cBhvr>
                                        <p:cTn id="32" dur="500" fill="hold"/>
                                        <p:tgtEl>
                                          <p:spTgt spid="9"/>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anim calcmode="lin" valueType="num">
                                      <p:cBhvr>
                                        <p:cTn id="37" dur="500" fill="hold"/>
                                        <p:tgtEl>
                                          <p:spTgt spid="15"/>
                                        </p:tgtEl>
                                        <p:attrNameLst>
                                          <p:attrName>ppt_x</p:attrName>
                                        </p:attrNameLst>
                                      </p:cBhvr>
                                      <p:tavLst>
                                        <p:tav tm="0">
                                          <p:val>
                                            <p:strVal val="#ppt_x"/>
                                          </p:val>
                                        </p:tav>
                                        <p:tav tm="100000">
                                          <p:val>
                                            <p:strVal val="#ppt_x"/>
                                          </p:val>
                                        </p:tav>
                                      </p:tavLst>
                                    </p:anim>
                                    <p:anim calcmode="lin" valueType="num">
                                      <p:cBhvr>
                                        <p:cTn id="38" dur="50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anim calcmode="lin" valueType="num">
                                      <p:cBhvr>
                                        <p:cTn id="43" dur="500" fill="hold"/>
                                        <p:tgtEl>
                                          <p:spTgt spid="22"/>
                                        </p:tgtEl>
                                        <p:attrNameLst>
                                          <p:attrName>ppt_x</p:attrName>
                                        </p:attrNameLst>
                                      </p:cBhvr>
                                      <p:tavLst>
                                        <p:tav tm="0">
                                          <p:val>
                                            <p:strVal val="#ppt_x"/>
                                          </p:val>
                                        </p:tav>
                                        <p:tav tm="100000">
                                          <p:val>
                                            <p:strVal val="#ppt_x"/>
                                          </p:val>
                                        </p:tav>
                                      </p:tavLst>
                                    </p:anim>
                                    <p:anim calcmode="lin" valueType="num">
                                      <p:cBhvr>
                                        <p:cTn id="4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7577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6"/>
            <a:chOff x="6168776" y="1221676"/>
            <a:chExt cx="5282648" cy="651317"/>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903621" cy="639567"/>
            </a:xfrm>
            <a:prstGeom prst="rect">
              <a:avLst/>
            </a:prstGeom>
            <a:noFill/>
            <a:ln w="9525">
              <a:noFill/>
              <a:miter lim="800000"/>
              <a:headEnd/>
              <a:tailEnd/>
            </a:ln>
          </p:spPr>
          <p:txBody>
            <a:bodyPr wrap="none">
              <a:spAutoFit/>
            </a:bodyPr>
            <a:lstStyle/>
            <a:p>
              <a:r>
                <a:rPr lang="en-US" altLang="zh-CN" sz="3000" b="1" dirty="0" smtClean="0"/>
                <a:t>1.4.4 </a:t>
              </a:r>
              <a:r>
                <a:rPr lang="zh-CN" altLang="en-US" sz="3000" b="1" dirty="0" smtClean="0"/>
                <a:t>损失补偿</a:t>
              </a:r>
              <a:r>
                <a:rPr lang="zh-CN" altLang="zh-CN" sz="3000" b="1" dirty="0" smtClean="0"/>
                <a:t>原则</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36025" y="1642954"/>
            <a:ext cx="9314480" cy="247760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3</a:t>
            </a:r>
            <a:r>
              <a:rPr lang="zh-CN" altLang="zh-CN" sz="2400" b="1" dirty="0" smtClean="0"/>
              <a:t>．损失补偿的限度</a:t>
            </a:r>
            <a:endParaRPr lang="en-US" altLang="zh-CN" sz="2400" b="1" dirty="0" smtClean="0"/>
          </a:p>
          <a:p>
            <a:endParaRPr lang="zh-CN" altLang="zh-CN" sz="2400" b="1" dirty="0" smtClean="0"/>
          </a:p>
          <a:p>
            <a:pPr indent="457200"/>
            <a:r>
              <a:rPr lang="zh-CN" altLang="zh-CN" sz="2200" dirty="0" smtClean="0"/>
              <a:t>保险人履行损失赔偿责任时，必须把握三个限度，以保证被保险人既能恢复失去的经济利益，又不会由于保险赔款而额外受益。具体如下：</a:t>
            </a:r>
          </a:p>
          <a:p>
            <a:pPr indent="457200"/>
            <a:r>
              <a:rPr lang="zh-CN" altLang="zh-CN" sz="2200" dirty="0" smtClean="0"/>
              <a:t>（</a:t>
            </a:r>
            <a:r>
              <a:rPr lang="en-US" altLang="zh-CN" sz="2200" dirty="0" smtClean="0"/>
              <a:t>1</a:t>
            </a:r>
            <a:r>
              <a:rPr lang="zh-CN" altLang="zh-CN" sz="2200" dirty="0" smtClean="0"/>
              <a:t>）以实际损失为限</a:t>
            </a:r>
          </a:p>
          <a:p>
            <a:pPr indent="457200"/>
            <a:r>
              <a:rPr lang="zh-CN" altLang="zh-CN" sz="2200" dirty="0" smtClean="0"/>
              <a:t>（</a:t>
            </a:r>
            <a:r>
              <a:rPr lang="en-US" altLang="zh-CN" sz="2200" dirty="0" smtClean="0"/>
              <a:t>2</a:t>
            </a:r>
            <a:r>
              <a:rPr lang="zh-CN" altLang="zh-CN" sz="2200" dirty="0" smtClean="0"/>
              <a:t>）以保险金额为限</a:t>
            </a:r>
          </a:p>
          <a:p>
            <a:pPr indent="457200"/>
            <a:r>
              <a:rPr lang="zh-CN" altLang="zh-CN" sz="2200" dirty="0" smtClean="0"/>
              <a:t>（</a:t>
            </a:r>
            <a:r>
              <a:rPr lang="en-US" altLang="zh-CN" sz="2200" dirty="0" smtClean="0"/>
              <a:t>3</a:t>
            </a:r>
            <a:r>
              <a:rPr lang="zh-CN" altLang="zh-CN" sz="2200" dirty="0" smtClean="0"/>
              <a:t>）以保险利益为限</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6"/>
            <a:chOff x="6168776" y="1221676"/>
            <a:chExt cx="5282648" cy="651317"/>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903621" cy="639567"/>
            </a:xfrm>
            <a:prstGeom prst="rect">
              <a:avLst/>
            </a:prstGeom>
            <a:noFill/>
            <a:ln w="9525">
              <a:noFill/>
              <a:miter lim="800000"/>
              <a:headEnd/>
              <a:tailEnd/>
            </a:ln>
          </p:spPr>
          <p:txBody>
            <a:bodyPr wrap="none">
              <a:spAutoFit/>
            </a:bodyPr>
            <a:lstStyle/>
            <a:p>
              <a:r>
                <a:rPr lang="en-US" altLang="zh-CN" sz="3000" b="1" dirty="0" smtClean="0"/>
                <a:t>1.4.4 </a:t>
              </a:r>
              <a:r>
                <a:rPr lang="zh-CN" altLang="en-US" sz="3000" b="1" dirty="0" smtClean="0"/>
                <a:t>损失补偿</a:t>
              </a:r>
              <a:r>
                <a:rPr lang="zh-CN" altLang="zh-CN" sz="3000" b="1" dirty="0" smtClean="0"/>
                <a:t>原则</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75065" y="1627715"/>
            <a:ext cx="9314480" cy="247760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4</a:t>
            </a:r>
            <a:r>
              <a:rPr lang="zh-CN" altLang="zh-CN" sz="2400" b="1" dirty="0" smtClean="0"/>
              <a:t>．代位原则</a:t>
            </a:r>
            <a:endParaRPr lang="en-US" altLang="zh-CN" sz="2400" b="1" dirty="0" smtClean="0"/>
          </a:p>
          <a:p>
            <a:endParaRPr lang="zh-CN" altLang="zh-CN" sz="2400" b="1" dirty="0" smtClean="0"/>
          </a:p>
          <a:p>
            <a:pPr indent="457200"/>
            <a:r>
              <a:rPr lang="zh-CN" altLang="zh-CN" sz="2200" dirty="0" smtClean="0"/>
              <a:t>代位原则是损失补偿原则的派生原则。</a:t>
            </a:r>
          </a:p>
          <a:p>
            <a:pPr indent="457200"/>
            <a:r>
              <a:rPr lang="zh-CN" altLang="zh-CN" sz="2200" dirty="0" smtClean="0"/>
              <a:t>（</a:t>
            </a:r>
            <a:r>
              <a:rPr lang="en-US" altLang="zh-CN" sz="2200" dirty="0" smtClean="0"/>
              <a:t>1</a:t>
            </a:r>
            <a:r>
              <a:rPr lang="zh-CN" altLang="zh-CN" sz="2200" dirty="0" smtClean="0"/>
              <a:t>）代位原则的含义</a:t>
            </a:r>
            <a:endParaRPr lang="en-US" altLang="zh-CN" sz="2200" dirty="0" smtClean="0"/>
          </a:p>
          <a:p>
            <a:pPr indent="457200"/>
            <a:r>
              <a:rPr lang="zh-CN" altLang="zh-CN" sz="2200" dirty="0" smtClean="0"/>
              <a:t>（</a:t>
            </a:r>
            <a:r>
              <a:rPr lang="en-US" altLang="zh-CN" sz="2200" dirty="0" smtClean="0"/>
              <a:t>2</a:t>
            </a:r>
            <a:r>
              <a:rPr lang="zh-CN" altLang="zh-CN" sz="2200" dirty="0" smtClean="0"/>
              <a:t>）权利代位（代位追偿）</a:t>
            </a:r>
          </a:p>
          <a:p>
            <a:pPr indent="457200"/>
            <a:r>
              <a:rPr lang="zh-CN" altLang="zh-CN" sz="2200" dirty="0" smtClean="0"/>
              <a:t>（</a:t>
            </a:r>
            <a:r>
              <a:rPr lang="en-US" altLang="zh-CN" sz="2200" dirty="0" smtClean="0"/>
              <a:t>3</a:t>
            </a:r>
            <a:r>
              <a:rPr lang="zh-CN" altLang="zh-CN" sz="2200" dirty="0" smtClean="0"/>
              <a:t>）物上代位</a:t>
            </a:r>
            <a:endParaRPr lang="en-US" altLang="zh-CN" sz="2200" dirty="0" smtClean="0"/>
          </a:p>
          <a:p>
            <a:pPr indent="457200"/>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6"/>
            <a:chOff x="6168776" y="1221676"/>
            <a:chExt cx="5282648" cy="651317"/>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903621" cy="639567"/>
            </a:xfrm>
            <a:prstGeom prst="rect">
              <a:avLst/>
            </a:prstGeom>
            <a:noFill/>
            <a:ln w="9525">
              <a:noFill/>
              <a:miter lim="800000"/>
              <a:headEnd/>
              <a:tailEnd/>
            </a:ln>
          </p:spPr>
          <p:txBody>
            <a:bodyPr wrap="none">
              <a:spAutoFit/>
            </a:bodyPr>
            <a:lstStyle/>
            <a:p>
              <a:r>
                <a:rPr lang="en-US" altLang="zh-CN" sz="3000" b="1" dirty="0" smtClean="0"/>
                <a:t>1.4.4 </a:t>
              </a:r>
              <a:r>
                <a:rPr lang="zh-CN" altLang="en-US" sz="3000" b="1" dirty="0" smtClean="0"/>
                <a:t>损失补偿</a:t>
              </a:r>
              <a:r>
                <a:rPr lang="zh-CN" altLang="zh-CN" sz="3000" b="1" dirty="0" smtClean="0"/>
                <a:t>原则</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0785" y="1620833"/>
            <a:ext cx="9314480" cy="180049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5</a:t>
            </a:r>
            <a:r>
              <a:rPr lang="zh-CN" altLang="zh-CN" sz="2400" b="1" dirty="0" smtClean="0"/>
              <a:t>．分摊原则</a:t>
            </a:r>
            <a:endParaRPr lang="en-US" altLang="zh-CN" sz="2400" b="1" dirty="0" smtClean="0"/>
          </a:p>
          <a:p>
            <a:pPr indent="457200"/>
            <a:endParaRPr lang="zh-CN" altLang="zh-CN" sz="2400" b="1" dirty="0" smtClean="0"/>
          </a:p>
          <a:p>
            <a:pPr indent="457200"/>
            <a:r>
              <a:rPr lang="zh-CN" altLang="zh-CN" sz="2200" dirty="0" smtClean="0"/>
              <a:t>分摊原则是损失补偿原则的另一派生原则。分摊原则适用于重复保险。</a:t>
            </a:r>
          </a:p>
          <a:p>
            <a:pPr indent="457200"/>
            <a:r>
              <a:rPr lang="zh-CN" altLang="zh-CN" sz="2200" dirty="0" smtClean="0"/>
              <a:t>（</a:t>
            </a:r>
            <a:r>
              <a:rPr lang="en-US" altLang="zh-CN" sz="2200" dirty="0" smtClean="0"/>
              <a:t>1</a:t>
            </a:r>
            <a:r>
              <a:rPr lang="zh-CN" altLang="zh-CN" sz="2200" dirty="0" smtClean="0"/>
              <a:t>）分摊原则的含义</a:t>
            </a:r>
          </a:p>
          <a:p>
            <a:pPr indent="457200"/>
            <a:r>
              <a:rPr lang="zh-CN" altLang="zh-CN" sz="2200" dirty="0" smtClean="0"/>
              <a:t>（</a:t>
            </a:r>
            <a:r>
              <a:rPr lang="en-US" altLang="zh-CN" sz="2200" dirty="0" smtClean="0"/>
              <a:t>2</a:t>
            </a:r>
            <a:r>
              <a:rPr lang="zh-CN" altLang="zh-CN" sz="2200" dirty="0" smtClean="0"/>
              <a:t>）分摊方式</a:t>
            </a: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27120" y="2328306"/>
            <a:ext cx="5293360" cy="1678921"/>
          </a:xfrm>
          <a:prstGeom prst="rect">
            <a:avLst/>
          </a:prstGeom>
          <a:noFill/>
        </p:spPr>
        <p:txBody>
          <a:bodyPr wrap="square" rtlCol="0">
            <a:spAutoFit/>
          </a:bodyPr>
          <a:lstStyle/>
          <a:p>
            <a:pPr>
              <a:lnSpc>
                <a:spcPct val="130000"/>
              </a:lnSpc>
            </a:pPr>
            <a:r>
              <a:rPr lang="zh-CN" altLang="en-US" sz="8800" b="1" dirty="0" smtClean="0">
                <a:solidFill>
                  <a:schemeClr val="accent1">
                    <a:lumMod val="75000"/>
                  </a:schemeClr>
                </a:solidFill>
                <a:latin typeface="Arial" panose="020B0604020202020204" pitchFamily="34" charset="0"/>
                <a:ea typeface="微软雅黑" panose="020B0503020204020204" pitchFamily="34" charset="-122"/>
              </a:rPr>
              <a:t>谢谢观赏</a:t>
            </a:r>
          </a:p>
        </p:txBody>
      </p:sp>
      <p:sp>
        <p:nvSpPr>
          <p:cNvPr id="33" name="文本框 32"/>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7" name="图片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8" name="图片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
        <p:nvSpPr>
          <p:cNvPr id="9" name="矩形 8"/>
          <p:cNvSpPr/>
          <p:nvPr/>
        </p:nvSpPr>
        <p:spPr>
          <a:xfrm>
            <a:off x="334687" y="6496056"/>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2597114574"/>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1"/>
            <a:ext cx="3859212" cy="594955"/>
            <a:chOff x="6168776" y="1221671"/>
            <a:chExt cx="4455682" cy="686849"/>
          </a:xfrm>
        </p:grpSpPr>
        <p:sp>
          <p:nvSpPr>
            <p:cNvPr id="5" name="圆角矩形 4"/>
            <p:cNvSpPr/>
            <p:nvPr/>
          </p:nvSpPr>
          <p:spPr>
            <a:xfrm>
              <a:off x="6168776" y="1221671"/>
              <a:ext cx="4455682" cy="606624"/>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3"/>
              <a:ext cx="3067077" cy="675097"/>
            </a:xfrm>
            <a:prstGeom prst="rect">
              <a:avLst/>
            </a:prstGeom>
            <a:noFill/>
            <a:ln w="9525">
              <a:noFill/>
              <a:miter lim="800000"/>
              <a:headEnd/>
              <a:tailEnd/>
            </a:ln>
          </p:spPr>
          <p:txBody>
            <a:bodyPr wrap="none">
              <a:spAutoFit/>
            </a:bodyPr>
            <a:lstStyle/>
            <a:p>
              <a:r>
                <a:rPr lang="zh-CN" altLang="zh-CN" sz="3200" b="1" dirty="0" smtClean="0"/>
                <a:t>【</a:t>
              </a:r>
              <a:r>
                <a:rPr lang="zh-CN" altLang="en-US" sz="3200" b="1" dirty="0" smtClean="0"/>
                <a:t>能力</a:t>
              </a:r>
              <a:r>
                <a:rPr lang="zh-CN" altLang="zh-CN" sz="3200" b="1" dirty="0" smtClean="0"/>
                <a:t>目标】</a:t>
              </a:r>
              <a:endParaRPr lang="zh-CN" altLang="zh-CN" sz="3200" b="1" dirty="0"/>
            </a:p>
          </p:txBody>
        </p:sp>
      </p:grpSp>
      <p:sp>
        <p:nvSpPr>
          <p:cNvPr id="7" name="Freeform 5"/>
          <p:cNvSpPr>
            <a:spLocks/>
          </p:cNvSpPr>
          <p:nvPr/>
        </p:nvSpPr>
        <p:spPr bwMode="auto">
          <a:xfrm>
            <a:off x="1116069" y="2442620"/>
            <a:ext cx="2051605" cy="18497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w="9525" cap="flat">
            <a:noFill/>
            <a:prstDash val="solid"/>
            <a:miter lim="800000"/>
            <a:headEnd/>
            <a:tailEnd/>
          </a:ln>
          <a:extLst/>
        </p:spPr>
        <p:txBody>
          <a:bodyPr vert="horz" wrap="square" lIns="121917" tIns="60958" rIns="121917" bIns="60958" numCol="1" anchor="t" anchorCtr="0" compatLnSpc="1">
            <a:prstTxWarp prst="textNoShape">
              <a:avLst/>
            </a:prstTxWarp>
          </a:bodyPr>
          <a:lstStyle/>
          <a:p>
            <a:endParaRPr lang="zh-CN" altLang="en-US"/>
          </a:p>
        </p:txBody>
      </p:sp>
      <p:sp>
        <p:nvSpPr>
          <p:cNvPr id="23" name="TextBox 22"/>
          <p:cNvSpPr txBox="1"/>
          <p:nvPr/>
        </p:nvSpPr>
        <p:spPr>
          <a:xfrm>
            <a:off x="1355609" y="2896187"/>
            <a:ext cx="1572527"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26" name="圆角矩形 25"/>
          <p:cNvSpPr/>
          <p:nvPr/>
        </p:nvSpPr>
        <p:spPr>
          <a:xfrm>
            <a:off x="4460579" y="2335316"/>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27" name="圆角矩形 26"/>
          <p:cNvSpPr/>
          <p:nvPr/>
        </p:nvSpPr>
        <p:spPr>
          <a:xfrm>
            <a:off x="4460579" y="3080260"/>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28" name="圆角矩形 27"/>
          <p:cNvSpPr/>
          <p:nvPr/>
        </p:nvSpPr>
        <p:spPr>
          <a:xfrm>
            <a:off x="4460579" y="3825204"/>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33" name="TextBox 23"/>
          <p:cNvSpPr txBox="1"/>
          <p:nvPr/>
        </p:nvSpPr>
        <p:spPr>
          <a:xfrm>
            <a:off x="4470317" y="2511478"/>
            <a:ext cx="4204992" cy="461665"/>
          </a:xfrm>
          <a:prstGeom prst="rect">
            <a:avLst/>
          </a:prstGeom>
          <a:noFill/>
        </p:spPr>
        <p:txBody>
          <a:bodyPr wrap="square" lIns="0" tIns="0" rIns="0" bIns="0" rtlCol="0">
            <a:spAutoFit/>
          </a:bodyPr>
          <a:lstStyle/>
          <a:p>
            <a:pPr algn="ctr"/>
            <a:r>
              <a:rPr lang="zh-CN" altLang="zh-CN" sz="1500" b="1" dirty="0" smtClean="0"/>
              <a:t>能简单分析汽车使用风险并制定相应管理方案</a:t>
            </a:r>
          </a:p>
          <a:p>
            <a:pPr algn="just"/>
            <a:endParaRPr lang="zh-CN" altLang="zh-CN" sz="1500" b="1" dirty="0" smtClean="0"/>
          </a:p>
        </p:txBody>
      </p:sp>
      <p:sp>
        <p:nvSpPr>
          <p:cNvPr id="34" name="TextBox 24"/>
          <p:cNvSpPr txBox="1"/>
          <p:nvPr/>
        </p:nvSpPr>
        <p:spPr>
          <a:xfrm>
            <a:off x="4470317" y="3290973"/>
            <a:ext cx="4204991" cy="461665"/>
          </a:xfrm>
          <a:prstGeom prst="rect">
            <a:avLst/>
          </a:prstGeom>
          <a:noFill/>
        </p:spPr>
        <p:txBody>
          <a:bodyPr wrap="square" lIns="0" tIns="0" rIns="0" bIns="0" rtlCol="0">
            <a:spAutoFit/>
          </a:bodyPr>
          <a:lstStyle/>
          <a:p>
            <a:pPr algn="ctr"/>
            <a:r>
              <a:rPr lang="zh-CN" altLang="zh-CN" sz="1500" b="1" dirty="0" smtClean="0"/>
              <a:t>能按照保险合同规定开展相关工作</a:t>
            </a:r>
          </a:p>
          <a:p>
            <a:pPr algn="just"/>
            <a:endParaRPr lang="en-US" altLang="zh-CN" sz="1500" b="1" dirty="0">
              <a:latin typeface="微软雅黑" pitchFamily="34" charset="-122"/>
              <a:ea typeface="微软雅黑" pitchFamily="34" charset="-122"/>
            </a:endParaRPr>
          </a:p>
        </p:txBody>
      </p:sp>
      <p:sp>
        <p:nvSpPr>
          <p:cNvPr id="35" name="TextBox 25"/>
          <p:cNvSpPr txBox="1"/>
          <p:nvPr/>
        </p:nvSpPr>
        <p:spPr>
          <a:xfrm>
            <a:off x="4460579" y="3986304"/>
            <a:ext cx="4204992" cy="461665"/>
          </a:xfrm>
          <a:prstGeom prst="rect">
            <a:avLst/>
          </a:prstGeom>
          <a:noFill/>
        </p:spPr>
        <p:txBody>
          <a:bodyPr wrap="square" lIns="0" tIns="0" rIns="0" bIns="0" rtlCol="0">
            <a:spAutoFit/>
          </a:bodyPr>
          <a:lstStyle/>
          <a:p>
            <a:pPr algn="ctr"/>
            <a:r>
              <a:rPr lang="zh-CN" altLang="zh-CN" sz="1500" b="1" dirty="0" smtClean="0"/>
              <a:t>能运用保险原则分析保险事故</a:t>
            </a:r>
          </a:p>
          <a:p>
            <a:pPr algn="just"/>
            <a:endParaRPr lang="en-US" altLang="zh-CN" sz="1500" b="1" dirty="0">
              <a:latin typeface="微软雅黑" pitchFamily="34" charset="-122"/>
              <a:ea typeface="微软雅黑" pitchFamily="34"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750"/>
                                        <p:tgtEl>
                                          <p:spTgt spid="25"/>
                                        </p:tgtEl>
                                      </p:cBhvr>
                                    </p:animEffect>
                                  </p:childTnLst>
                                </p:cTn>
                              </p:par>
                            </p:childTnLst>
                          </p:cTn>
                        </p:par>
                        <p:par>
                          <p:cTn id="29" fill="hold">
                            <p:stCondLst>
                              <p:cond delay="750"/>
                            </p:stCondLst>
                            <p:childTnLst>
                              <p:par>
                                <p:cTn id="30" presetID="22" presetClass="entr" presetSubtype="8"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300"/>
                                        <p:tgtEl>
                                          <p:spTgt spid="3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300"/>
                                        <p:tgtEl>
                                          <p:spTgt spid="26"/>
                                        </p:tgtEl>
                                      </p:cBhvr>
                                    </p:animEffect>
                                  </p:childTnLst>
                                </p:cTn>
                              </p:par>
                            </p:childTnLst>
                          </p:cTn>
                        </p:par>
                        <p:par>
                          <p:cTn id="36" fill="hold">
                            <p:stCondLst>
                              <p:cond delay="10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300"/>
                                        <p:tgtEl>
                                          <p:spTgt spid="3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300"/>
                                        <p:tgtEl>
                                          <p:spTgt spid="27"/>
                                        </p:tgtEl>
                                      </p:cBhvr>
                                    </p:animEffect>
                                  </p:childTnLst>
                                </p:cTn>
                              </p:par>
                            </p:childTnLst>
                          </p:cTn>
                        </p:par>
                        <p:par>
                          <p:cTn id="43" fill="hold">
                            <p:stCondLst>
                              <p:cond delay="135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300"/>
                                        <p:tgtEl>
                                          <p:spTgt spid="35"/>
                                        </p:tgtEl>
                                      </p:cBhvr>
                                    </p:animEffect>
                                  </p:childTnLst>
                                </p:cTn>
                              </p:par>
                              <p:par>
                                <p:cTn id="47" presetID="22" presetClass="entr" presetSubtype="8"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3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p:bldP spid="25" grpId="0"/>
      <p:bldP spid="26" grpId="0" animBg="1"/>
      <p:bldP spid="27" grpId="0" animBg="1"/>
      <p:bldP spid="33" grpId="0"/>
      <p:bldP spid="34"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4575474" cy="594952"/>
            <a:chOff x="6168776" y="1221676"/>
            <a:chExt cx="5282648" cy="686847"/>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247862" cy="675097"/>
            </a:xfrm>
            <a:prstGeom prst="rect">
              <a:avLst/>
            </a:prstGeom>
            <a:noFill/>
            <a:ln w="9525">
              <a:noFill/>
              <a:miter lim="800000"/>
              <a:headEnd/>
              <a:tailEnd/>
            </a:ln>
          </p:spPr>
          <p:txBody>
            <a:bodyPr wrap="none">
              <a:spAutoFit/>
            </a:bodyPr>
            <a:lstStyle/>
            <a:p>
              <a:r>
                <a:rPr lang="en-US" altLang="zh-CN" sz="3200" b="1" dirty="0" smtClean="0">
                  <a:solidFill>
                    <a:schemeClr val="accent1"/>
                  </a:solidFill>
                </a:rPr>
                <a:t>1.1 </a:t>
              </a:r>
              <a:r>
                <a:rPr lang="zh-CN" altLang="zh-CN" sz="3200" b="1" dirty="0" smtClean="0">
                  <a:solidFill>
                    <a:schemeClr val="accent1"/>
                  </a:solidFill>
                </a:rPr>
                <a:t>风险与风险管理</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177872" y="1601639"/>
            <a:ext cx="9314480" cy="423192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1.1.1  </a:t>
            </a:r>
            <a:r>
              <a:rPr lang="zh-CN" altLang="zh-CN" sz="3000" b="1" dirty="0" smtClean="0"/>
              <a:t>风险</a:t>
            </a:r>
          </a:p>
          <a:p>
            <a:pPr marL="0" marR="0" lvl="0" indent="269875" algn="l" defTabSz="914400" rtl="0" eaLnBrk="1" fontAlgn="base" latinLnBrk="0" hangingPunct="1">
              <a:lnSpc>
                <a:spcPct val="100000"/>
              </a:lnSpc>
              <a:spcBef>
                <a:spcPct val="0"/>
              </a:spcBef>
              <a:spcAft>
                <a:spcPct val="0"/>
              </a:spcAft>
              <a:buClrTx/>
              <a:buSzTx/>
              <a:buFontTx/>
              <a:buNone/>
              <a:tabLst/>
            </a:pPr>
            <a:endParaRPr lang="en-US" altLang="zh-CN" sz="2000" dirty="0" smtClean="0">
              <a:solidFill>
                <a:srgbClr val="000000"/>
              </a:solidFill>
              <a:latin typeface="+mn-ea"/>
              <a:cs typeface="Times New Roman" pitchFamily="18" charset="0"/>
            </a:endParaRPr>
          </a:p>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mn-ea"/>
                <a:cs typeface="Times New Roman" pitchFamily="18" charset="0"/>
              </a:rPr>
              <a:t>1</a:t>
            </a:r>
            <a:r>
              <a:rPr kumimoji="0" lang="zh-CN" altLang="en-US" sz="2400" b="1" i="0" u="none" strike="noStrike" cap="none" normalizeH="0" baseline="0" dirty="0" smtClean="0">
                <a:ln>
                  <a:noFill/>
                </a:ln>
                <a:solidFill>
                  <a:srgbClr val="000000"/>
                </a:solidFill>
                <a:effectLst/>
                <a:latin typeface="+mn-ea"/>
                <a:cs typeface="Times New Roman" pitchFamily="18" charset="0"/>
              </a:rPr>
              <a:t>．风险的概念</a:t>
            </a:r>
            <a:endParaRPr kumimoji="0" lang="en-US" altLang="zh-CN" sz="2400" b="1" i="0" u="none" strike="noStrike" cap="none" normalizeH="0" baseline="0" dirty="0" smtClean="0">
              <a:ln>
                <a:noFill/>
              </a:ln>
              <a:solidFill>
                <a:srgbClr val="000000"/>
              </a:solidFill>
              <a:effectLst/>
              <a:latin typeface="+mn-ea"/>
              <a:cs typeface="Times New Roman" pitchFamily="18" charset="0"/>
            </a:endParaRPr>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2200" b="0" i="0" u="none" strike="noStrike" cap="none" normalizeH="0" baseline="0" dirty="0" smtClean="0">
                <a:ln>
                  <a:noFill/>
                </a:ln>
                <a:solidFill>
                  <a:srgbClr val="000000"/>
                </a:solidFill>
                <a:effectLst/>
                <a:latin typeface="+mn-ea"/>
                <a:cs typeface="Times New Roman" pitchFamily="18" charset="0"/>
              </a:rPr>
              <a:t>  风险是指引致损失的事件发生的一种可能性。</a:t>
            </a:r>
            <a:endParaRPr kumimoji="0" lang="en-US" altLang="zh-CN" sz="2200" b="0" i="0" u="none" strike="noStrike" cap="none" normalizeH="0" baseline="0" dirty="0" smtClean="0">
              <a:ln>
                <a:noFill/>
              </a:ln>
              <a:solidFill>
                <a:srgbClr val="000000"/>
              </a:solidFill>
              <a:effectLst/>
              <a:latin typeface="+mn-ea"/>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lang="en-US" altLang="zh-CN" sz="2200" dirty="0" smtClean="0">
                <a:solidFill>
                  <a:srgbClr val="000000"/>
                </a:solidFill>
                <a:latin typeface="+mn-ea"/>
                <a:cs typeface="Times New Roman" pitchFamily="18" charset="0"/>
              </a:rPr>
              <a:t>  </a:t>
            </a:r>
            <a:r>
              <a:rPr kumimoji="0" lang="zh-CN" altLang="en-US" sz="2200" b="0" i="0" u="none" strike="noStrike" cap="none" normalizeH="0" baseline="0" dirty="0" smtClean="0">
                <a:ln>
                  <a:noFill/>
                </a:ln>
                <a:solidFill>
                  <a:srgbClr val="000000"/>
                </a:solidFill>
                <a:effectLst/>
                <a:latin typeface="+mn-ea"/>
                <a:cs typeface="Times New Roman" pitchFamily="18" charset="0"/>
              </a:rPr>
              <a:t>风险通常包括三层含义：</a:t>
            </a:r>
            <a:endParaRPr kumimoji="0" lang="en-US" altLang="zh-CN" sz="2200" b="0" i="0" u="none" strike="noStrike" cap="none" normalizeH="0" baseline="0" dirty="0" smtClean="0">
              <a:ln>
                <a:noFill/>
              </a:ln>
              <a:solidFill>
                <a:srgbClr val="000000"/>
              </a:solidFill>
              <a:effectLst/>
              <a:latin typeface="+mn-ea"/>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2200" b="0" i="0" u="none" strike="noStrike" cap="none" normalizeH="0" baseline="0" dirty="0" smtClean="0">
                <a:ln>
                  <a:noFill/>
                </a:ln>
                <a:solidFill>
                  <a:srgbClr val="000000"/>
                </a:solidFill>
                <a:effectLst/>
                <a:latin typeface="+mn-ea"/>
                <a:cs typeface="Times New Roman" pitchFamily="18" charset="0"/>
              </a:rPr>
              <a:t>  一是风险是一种随机事件，有可能发生也有可能不发生；</a:t>
            </a:r>
            <a:endParaRPr kumimoji="0" lang="en-US" altLang="zh-CN" sz="2200" b="0" i="0" u="none" strike="noStrike" cap="none" normalizeH="0" baseline="0" dirty="0" smtClean="0">
              <a:ln>
                <a:noFill/>
              </a:ln>
              <a:solidFill>
                <a:srgbClr val="000000"/>
              </a:solidFill>
              <a:effectLst/>
              <a:latin typeface="+mn-ea"/>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2200" b="0" i="0" u="none" strike="noStrike" cap="none" normalizeH="0" baseline="0" dirty="0" smtClean="0">
                <a:ln>
                  <a:noFill/>
                </a:ln>
                <a:solidFill>
                  <a:srgbClr val="000000"/>
                </a:solidFill>
                <a:effectLst/>
                <a:latin typeface="+mn-ea"/>
                <a:cs typeface="Times New Roman" pitchFamily="18" charset="0"/>
              </a:rPr>
              <a:t>  二是风险一旦发生，其结果是损失，而不可能是获利；</a:t>
            </a:r>
            <a:endParaRPr kumimoji="0" lang="en-US" altLang="zh-CN" sz="2200" b="0" i="0" u="none" strike="noStrike" cap="none" normalizeH="0" baseline="0" dirty="0" smtClean="0">
              <a:ln>
                <a:noFill/>
              </a:ln>
              <a:solidFill>
                <a:srgbClr val="000000"/>
              </a:solidFill>
              <a:effectLst/>
              <a:latin typeface="+mn-ea"/>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r>
              <a:rPr kumimoji="0" lang="zh-CN" altLang="en-US" sz="2200" b="0" i="0" u="none" strike="noStrike" cap="none" normalizeH="0" baseline="0" dirty="0" smtClean="0">
                <a:ln>
                  <a:noFill/>
                </a:ln>
                <a:solidFill>
                  <a:srgbClr val="000000"/>
                </a:solidFill>
                <a:effectLst/>
                <a:latin typeface="+mn-ea"/>
                <a:cs typeface="Times New Roman" pitchFamily="18" charset="0"/>
              </a:rPr>
              <a:t>  三是风险事件发生所造成的损失是不确定的，可能大也可能小。</a:t>
            </a:r>
            <a:endParaRPr lang="en-US" altLang="zh-CN" sz="2000" dirty="0" smtClean="0">
              <a:solidFill>
                <a:srgbClr val="000000"/>
              </a:solidFill>
              <a:latin typeface="Times New Roman" pitchFamily="18" charset="0"/>
              <a:ea typeface="宋体" pitchFamily="2" charset="-122"/>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en-US" altLang="zh-CN" sz="20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4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4"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4"/>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6066602" y="1490359"/>
            <a:ext cx="916355" cy="91635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smtClean="0">
                <a:latin typeface="微软雅黑" pitchFamily="34" charset="-122"/>
                <a:ea typeface="微软雅黑" pitchFamily="34" charset="-122"/>
              </a:rPr>
              <a:t>损害性</a:t>
            </a:r>
            <a:endParaRPr lang="zh-CN" altLang="en-US" sz="1600" dirty="0">
              <a:latin typeface="微软雅黑" pitchFamily="34" charset="-122"/>
              <a:ea typeface="微软雅黑" pitchFamily="34" charset="-122"/>
            </a:endParaRPr>
          </a:p>
        </p:txBody>
      </p:sp>
      <p:sp>
        <p:nvSpPr>
          <p:cNvPr id="8" name="椭圆 7"/>
          <p:cNvSpPr/>
          <p:nvPr/>
        </p:nvSpPr>
        <p:spPr>
          <a:xfrm>
            <a:off x="6066602" y="4975780"/>
            <a:ext cx="916355" cy="91635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smtClean="0">
                <a:latin typeface="微软雅黑" pitchFamily="34" charset="-122"/>
                <a:ea typeface="微软雅黑" pitchFamily="34" charset="-122"/>
              </a:rPr>
              <a:t>普遍性</a:t>
            </a:r>
            <a:endParaRPr lang="zh-CN" altLang="en-US" sz="1600" dirty="0">
              <a:latin typeface="微软雅黑" pitchFamily="34" charset="-122"/>
              <a:ea typeface="微软雅黑" pitchFamily="34" charset="-122"/>
            </a:endParaRPr>
          </a:p>
        </p:txBody>
      </p:sp>
      <p:sp>
        <p:nvSpPr>
          <p:cNvPr id="9" name="椭圆 8"/>
          <p:cNvSpPr/>
          <p:nvPr/>
        </p:nvSpPr>
        <p:spPr>
          <a:xfrm>
            <a:off x="7809313" y="3233069"/>
            <a:ext cx="916355" cy="91635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smtClean="0">
                <a:latin typeface="微软雅黑" pitchFamily="34" charset="-122"/>
                <a:ea typeface="微软雅黑" pitchFamily="34" charset="-122"/>
              </a:rPr>
              <a:t>可测性</a:t>
            </a:r>
            <a:endParaRPr lang="zh-CN" altLang="en-US" sz="1600" dirty="0">
              <a:latin typeface="微软雅黑" pitchFamily="34" charset="-122"/>
              <a:ea typeface="微软雅黑" pitchFamily="34" charset="-122"/>
            </a:endParaRPr>
          </a:p>
        </p:txBody>
      </p:sp>
      <p:sp>
        <p:nvSpPr>
          <p:cNvPr id="11" name="椭圆 10"/>
          <p:cNvSpPr/>
          <p:nvPr/>
        </p:nvSpPr>
        <p:spPr>
          <a:xfrm rot="2700000">
            <a:off x="7303950" y="2000787"/>
            <a:ext cx="916355" cy="91635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smtClean="0">
                <a:latin typeface="微软雅黑" pitchFamily="34" charset="-122"/>
                <a:ea typeface="微软雅黑" pitchFamily="34" charset="-122"/>
              </a:rPr>
              <a:t>不确定性</a:t>
            </a:r>
            <a:endParaRPr lang="zh-CN" altLang="en-US" sz="1600" dirty="0">
              <a:latin typeface="微软雅黑" pitchFamily="34" charset="-122"/>
              <a:ea typeface="微软雅黑" pitchFamily="34" charset="-122"/>
            </a:endParaRPr>
          </a:p>
        </p:txBody>
      </p:sp>
      <p:sp>
        <p:nvSpPr>
          <p:cNvPr id="12" name="椭圆 11"/>
          <p:cNvSpPr/>
          <p:nvPr/>
        </p:nvSpPr>
        <p:spPr>
          <a:xfrm rot="2700000">
            <a:off x="4839385" y="4465352"/>
            <a:ext cx="916355" cy="916355"/>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smtClean="0">
                <a:latin typeface="微软雅黑" pitchFamily="34" charset="-122"/>
                <a:ea typeface="微软雅黑" pitchFamily="34" charset="-122"/>
              </a:rPr>
              <a:t>社会性</a:t>
            </a:r>
            <a:endParaRPr lang="zh-CN" altLang="en-US" sz="1600" dirty="0">
              <a:latin typeface="微软雅黑" pitchFamily="34" charset="-122"/>
              <a:ea typeface="微软雅黑" pitchFamily="34" charset="-122"/>
            </a:endParaRPr>
          </a:p>
        </p:txBody>
      </p:sp>
      <p:sp>
        <p:nvSpPr>
          <p:cNvPr id="13" name="椭圆 12"/>
          <p:cNvSpPr/>
          <p:nvPr/>
        </p:nvSpPr>
        <p:spPr>
          <a:xfrm rot="-2700000">
            <a:off x="7303950" y="4465352"/>
            <a:ext cx="916355" cy="916355"/>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smtClean="0">
                <a:latin typeface="微软雅黑" pitchFamily="34" charset="-122"/>
                <a:ea typeface="微软雅黑" pitchFamily="34" charset="-122"/>
              </a:rPr>
              <a:t>发展性</a:t>
            </a:r>
            <a:endParaRPr lang="zh-CN" altLang="en-US" sz="1600" dirty="0">
              <a:latin typeface="微软雅黑" pitchFamily="34" charset="-122"/>
              <a:ea typeface="微软雅黑" pitchFamily="34" charset="-122"/>
            </a:endParaRPr>
          </a:p>
        </p:txBody>
      </p:sp>
      <p:sp>
        <p:nvSpPr>
          <p:cNvPr id="14" name="椭圆 13"/>
          <p:cNvSpPr/>
          <p:nvPr/>
        </p:nvSpPr>
        <p:spPr>
          <a:xfrm rot="-2700000">
            <a:off x="4839385" y="2000787"/>
            <a:ext cx="916355" cy="916355"/>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1600" dirty="0" smtClean="0">
                <a:latin typeface="微软雅黑" pitchFamily="34" charset="-122"/>
                <a:ea typeface="微软雅黑" pitchFamily="34" charset="-122"/>
              </a:rPr>
              <a:t>客观性</a:t>
            </a:r>
            <a:endParaRPr lang="zh-CN" altLang="en-US" sz="1600" dirty="0">
              <a:latin typeface="微软雅黑" pitchFamily="34" charset="-122"/>
              <a:ea typeface="微软雅黑" pitchFamily="34" charset="-122"/>
            </a:endParaRPr>
          </a:p>
        </p:txBody>
      </p:sp>
      <p:sp>
        <p:nvSpPr>
          <p:cNvPr id="15" name="等腰三角形 14"/>
          <p:cNvSpPr/>
          <p:nvPr/>
        </p:nvSpPr>
        <p:spPr>
          <a:xfrm>
            <a:off x="6421654" y="2442487"/>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6" name="等腰三角形 15"/>
          <p:cNvSpPr/>
          <p:nvPr/>
        </p:nvSpPr>
        <p:spPr>
          <a:xfrm flipV="1">
            <a:off x="6421654" y="4734268"/>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7" name="等腰三角形 16"/>
          <p:cNvSpPr/>
          <p:nvPr/>
        </p:nvSpPr>
        <p:spPr>
          <a:xfrm rot="5400000">
            <a:off x="7567545" y="3588377"/>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8" name="等腰三角形 17"/>
          <p:cNvSpPr/>
          <p:nvPr/>
        </p:nvSpPr>
        <p:spPr>
          <a:xfrm rot="5400000" flipV="1">
            <a:off x="4044094" y="2356707"/>
            <a:ext cx="249314" cy="262601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9" name="等腰三角形 18"/>
          <p:cNvSpPr/>
          <p:nvPr/>
        </p:nvSpPr>
        <p:spPr>
          <a:xfrm rot="2700000">
            <a:off x="7231920" y="2778111"/>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0" name="等腰三角形 19"/>
          <p:cNvSpPr/>
          <p:nvPr/>
        </p:nvSpPr>
        <p:spPr>
          <a:xfrm rot="2700000" flipV="1">
            <a:off x="5611386" y="4398644"/>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1" name="等腰三角形 20"/>
          <p:cNvSpPr/>
          <p:nvPr/>
        </p:nvSpPr>
        <p:spPr>
          <a:xfrm rot="8100000">
            <a:off x="7231920" y="4398644"/>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2" name="等腰三角形 21"/>
          <p:cNvSpPr/>
          <p:nvPr/>
        </p:nvSpPr>
        <p:spPr>
          <a:xfrm rot="8100000" flipV="1">
            <a:off x="5611386" y="2778111"/>
            <a:ext cx="206251" cy="20573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3" name="椭圆 22"/>
          <p:cNvSpPr/>
          <p:nvPr/>
        </p:nvSpPr>
        <p:spPr>
          <a:xfrm>
            <a:off x="5534004" y="2700471"/>
            <a:ext cx="1981552" cy="198155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24" name="TextBox 23"/>
          <p:cNvSpPr txBox="1"/>
          <p:nvPr/>
        </p:nvSpPr>
        <p:spPr>
          <a:xfrm>
            <a:off x="5978513" y="3285544"/>
            <a:ext cx="1176939" cy="861774"/>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800" b="1" dirty="0" smtClean="0">
                <a:solidFill>
                  <a:schemeClr val="bg1"/>
                </a:solidFill>
              </a:rPr>
              <a:t>风险</a:t>
            </a:r>
            <a:endParaRPr lang="en-US" altLang="zh-CN" sz="2800" b="1" dirty="0" smtClean="0">
              <a:solidFill>
                <a:schemeClr val="bg1"/>
              </a:solidFill>
            </a:endParaRPr>
          </a:p>
          <a:p>
            <a:pPr algn="ctr">
              <a:lnSpc>
                <a:spcPct val="100000"/>
              </a:lnSpc>
            </a:pPr>
            <a:r>
              <a:rPr lang="zh-CN" altLang="en-US" sz="2800" b="1" dirty="0" smtClean="0">
                <a:solidFill>
                  <a:schemeClr val="bg1"/>
                </a:solidFill>
              </a:rPr>
              <a:t>特征</a:t>
            </a:r>
            <a:endParaRPr lang="en-US" altLang="zh-CN" sz="2800" b="1" dirty="0">
              <a:solidFill>
                <a:schemeClr val="bg1"/>
              </a:solidFill>
            </a:endParaRPr>
          </a:p>
        </p:txBody>
      </p:sp>
      <p:grpSp>
        <p:nvGrpSpPr>
          <p:cNvPr id="5" name="组合 15"/>
          <p:cNvGrpSpPr>
            <a:grpSpLocks/>
          </p:cNvGrpSpPr>
          <p:nvPr/>
        </p:nvGrpSpPr>
        <p:grpSpPr bwMode="auto">
          <a:xfrm>
            <a:off x="-421928" y="152400"/>
            <a:ext cx="2588353" cy="564176"/>
            <a:chOff x="6168776" y="1221672"/>
            <a:chExt cx="2988402" cy="651317"/>
          </a:xfrm>
        </p:grpSpPr>
        <p:sp>
          <p:nvSpPr>
            <p:cNvPr id="41" name="圆角矩形 40"/>
            <p:cNvSpPr/>
            <p:nvPr/>
          </p:nvSpPr>
          <p:spPr>
            <a:xfrm>
              <a:off x="6168776" y="1221672"/>
              <a:ext cx="2988402" cy="619848"/>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42" name="文本框 13"/>
            <p:cNvSpPr txBox="1">
              <a:spLocks noChangeArrowheads="1"/>
            </p:cNvSpPr>
            <p:nvPr/>
          </p:nvSpPr>
          <p:spPr bwMode="auto">
            <a:xfrm>
              <a:off x="6834600" y="1233423"/>
              <a:ext cx="2182415" cy="639566"/>
            </a:xfrm>
            <a:prstGeom prst="rect">
              <a:avLst/>
            </a:prstGeom>
            <a:noFill/>
            <a:ln w="9525">
              <a:noFill/>
              <a:miter lim="800000"/>
              <a:headEnd/>
              <a:tailEnd/>
            </a:ln>
          </p:spPr>
          <p:txBody>
            <a:bodyPr wrap="none">
              <a:spAutoFit/>
            </a:bodyPr>
            <a:lstStyle/>
            <a:p>
              <a:pPr eaLnBrk="1" hangingPunct="1"/>
              <a:r>
                <a:rPr lang="en-US" altLang="zh-CN" sz="3000" b="1" dirty="0" smtClean="0">
                  <a:latin typeface="微软雅黑" pitchFamily="34" charset="-122"/>
                </a:rPr>
                <a:t>1.1.1</a:t>
              </a:r>
              <a:r>
                <a:rPr lang="zh-CN" altLang="en-US" sz="3000" b="1" dirty="0" smtClean="0">
                  <a:latin typeface="微软雅黑" pitchFamily="34" charset="-122"/>
                </a:rPr>
                <a:t>风险</a:t>
              </a:r>
              <a:endParaRPr lang="zh-CN" altLang="en-US" sz="3000" b="1" dirty="0">
                <a:latin typeface="微软雅黑" pitchFamily="34" charset="-122"/>
              </a:endParaRPr>
            </a:p>
          </p:txBody>
        </p:sp>
      </p:grpSp>
      <p:sp>
        <p:nvSpPr>
          <p:cNvPr id="43" name="文本框 42"/>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40" name="矩形 39"/>
          <p:cNvSpPr/>
          <p:nvPr/>
        </p:nvSpPr>
        <p:spPr>
          <a:xfrm>
            <a:off x="314512" y="3356876"/>
            <a:ext cx="2468946" cy="461665"/>
          </a:xfrm>
          <a:prstGeom prst="rect">
            <a:avLst/>
          </a:prstGeom>
        </p:spPr>
        <p:txBody>
          <a:bodyPr wrap="none">
            <a:spAutoFit/>
          </a:bodyPr>
          <a:lstStyle/>
          <a:p>
            <a:pPr lvl="0" indent="269875" fontAlgn="base">
              <a:spcBef>
                <a:spcPct val="0"/>
              </a:spcBef>
              <a:spcAft>
                <a:spcPct val="0"/>
              </a:spcAft>
            </a:pPr>
            <a:r>
              <a:rPr lang="en-US" altLang="zh-CN" sz="2400" b="1" dirty="0" smtClean="0">
                <a:solidFill>
                  <a:srgbClr val="000000"/>
                </a:solidFill>
                <a:latin typeface="+mn-ea"/>
                <a:cs typeface="Times New Roman" pitchFamily="18" charset="0"/>
              </a:rPr>
              <a:t>2</a:t>
            </a:r>
            <a:r>
              <a:rPr lang="zh-CN" altLang="en-US" sz="2400" b="1" dirty="0" smtClean="0">
                <a:solidFill>
                  <a:srgbClr val="000000"/>
                </a:solidFill>
                <a:latin typeface="+mn-ea"/>
                <a:cs typeface="Times New Roman" pitchFamily="18" charset="0"/>
              </a:rPr>
              <a:t>．风险的特征</a:t>
            </a:r>
            <a:endParaRPr lang="en-US" altLang="zh-CN" sz="2400" b="1" dirty="0" smtClean="0">
              <a:solidFill>
                <a:srgbClr val="000000"/>
              </a:solidFill>
              <a:latin typeface="+mn-ea"/>
              <a:cs typeface="Times New Roman" pitchFamily="18" charset="0"/>
            </a:endParaRPr>
          </a:p>
        </p:txBody>
      </p:sp>
    </p:spTree>
    <p:extLst>
      <p:ext uri="{BB962C8B-B14F-4D97-AF65-F5344CB8AC3E}">
        <p14:creationId xmlns:p14="http://schemas.microsoft.com/office/powerpoint/2010/main" val="335679904"/>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blinds(horizontal)">
                                      <p:cBhvr>
                                        <p:cTn id="12" dur="500"/>
                                        <p:tgtEl>
                                          <p:spTgt spid="40"/>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down)">
                                      <p:cBhvr>
                                        <p:cTn id="23" dur="750"/>
                                        <p:tgtEl>
                                          <p:spTgt spid="43"/>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childTnLst>
                          </p:cTn>
                        </p:par>
                        <p:par>
                          <p:cTn id="29" fill="hold">
                            <p:stCondLst>
                              <p:cond delay="750"/>
                            </p:stCondLst>
                            <p:childTnLst>
                              <p:par>
                                <p:cTn id="30" presetID="1"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par>
                                <p:cTn id="32" presetID="64" presetClass="path" presetSubtype="0" accel="50000" decel="50000" fill="hold" grpId="1" nodeType="withEffect">
                                  <p:stCondLst>
                                    <p:cond delay="0"/>
                                  </p:stCondLst>
                                  <p:childTnLst>
                                    <p:animMotion origin="layout" path="M 4.72222E-6 0.16605 L 4.72222E-6 1.48148E-6 " pathEditMode="relative" rAng="0" ptsTypes="AA">
                                      <p:cBhvr>
                                        <p:cTn id="33" dur="500" fill="hold"/>
                                        <p:tgtEl>
                                          <p:spTgt spid="15"/>
                                        </p:tgtEl>
                                        <p:attrNameLst>
                                          <p:attrName>ppt_x</p:attrName>
                                          <p:attrName>ppt_y</p:attrName>
                                        </p:attrNameLst>
                                      </p:cBhvr>
                                      <p:rCtr x="0" y="-8302"/>
                                    </p:animMotion>
                                  </p:childTnLst>
                                </p:cTn>
                              </p:par>
                              <p:par>
                                <p:cTn id="34" presetID="1" presetClass="entr" presetSubtype="0" fill="hold" grpId="0" nodeType="withEffect">
                                  <p:stCondLst>
                                    <p:cond delay="200"/>
                                  </p:stCondLst>
                                  <p:childTnLst>
                                    <p:set>
                                      <p:cBhvr>
                                        <p:cTn id="35" dur="1" fill="hold">
                                          <p:stCondLst>
                                            <p:cond delay="0"/>
                                          </p:stCondLst>
                                        </p:cTn>
                                        <p:tgtEl>
                                          <p:spTgt spid="19"/>
                                        </p:tgtEl>
                                        <p:attrNameLst>
                                          <p:attrName>style.visibility</p:attrName>
                                        </p:attrNameLst>
                                      </p:cBhvr>
                                      <p:to>
                                        <p:strVal val="visible"/>
                                      </p:to>
                                    </p:set>
                                  </p:childTnLst>
                                </p:cTn>
                              </p:par>
                              <p:par>
                                <p:cTn id="36" presetID="64" presetClass="path" presetSubtype="0" accel="50000" decel="50000" fill="hold" grpId="1" nodeType="withEffect">
                                  <p:stCondLst>
                                    <p:cond delay="200"/>
                                  </p:stCondLst>
                                  <p:childTnLst>
                                    <p:animMotion origin="layout" path="M -0.06631 0.11852 L -4.72222E-6 -3.95062E-6 " pathEditMode="relative" rAng="0" ptsTypes="AA">
                                      <p:cBhvr>
                                        <p:cTn id="37" dur="500" fill="hold"/>
                                        <p:tgtEl>
                                          <p:spTgt spid="19"/>
                                        </p:tgtEl>
                                        <p:attrNameLst>
                                          <p:attrName>ppt_x</p:attrName>
                                          <p:attrName>ppt_y</p:attrName>
                                        </p:attrNameLst>
                                      </p:cBhvr>
                                      <p:rCtr x="3316" y="-5926"/>
                                    </p:animMotion>
                                  </p:childTnLst>
                                </p:cTn>
                              </p:par>
                              <p:par>
                                <p:cTn id="38" presetID="1" presetClass="entr" presetSubtype="0" fill="hold" grpId="0" nodeType="withEffect">
                                  <p:stCondLst>
                                    <p:cond delay="400"/>
                                  </p:stCondLst>
                                  <p:childTnLst>
                                    <p:set>
                                      <p:cBhvr>
                                        <p:cTn id="39" dur="1" fill="hold">
                                          <p:stCondLst>
                                            <p:cond delay="0"/>
                                          </p:stCondLst>
                                        </p:cTn>
                                        <p:tgtEl>
                                          <p:spTgt spid="17"/>
                                        </p:tgtEl>
                                        <p:attrNameLst>
                                          <p:attrName>style.visibility</p:attrName>
                                        </p:attrNameLst>
                                      </p:cBhvr>
                                      <p:to>
                                        <p:strVal val="visible"/>
                                      </p:to>
                                    </p:set>
                                  </p:childTnLst>
                                </p:cTn>
                              </p:par>
                              <p:par>
                                <p:cTn id="40" presetID="64" presetClass="path" presetSubtype="0" accel="50000" decel="50000" fill="hold" grpId="1" nodeType="withEffect">
                                  <p:stCondLst>
                                    <p:cond delay="400"/>
                                  </p:stCondLst>
                                  <p:childTnLst>
                                    <p:animMotion origin="layout" path="M -0.09427 -0.00061 L 1.11111E-6 -3.82716E-6 " pathEditMode="relative" rAng="0" ptsTypes="AA">
                                      <p:cBhvr>
                                        <p:cTn id="41" dur="500" fill="hold"/>
                                        <p:tgtEl>
                                          <p:spTgt spid="17"/>
                                        </p:tgtEl>
                                        <p:attrNameLst>
                                          <p:attrName>ppt_x</p:attrName>
                                          <p:attrName>ppt_y</p:attrName>
                                        </p:attrNameLst>
                                      </p:cBhvr>
                                      <p:rCtr x="4705" y="31"/>
                                    </p:animMotion>
                                  </p:childTnLst>
                                </p:cTn>
                              </p:par>
                              <p:par>
                                <p:cTn id="42" presetID="1" presetClass="entr" presetSubtype="0" fill="hold" grpId="0" nodeType="withEffect">
                                  <p:stCondLst>
                                    <p:cond delay="600"/>
                                  </p:stCondLst>
                                  <p:childTnLst>
                                    <p:set>
                                      <p:cBhvr>
                                        <p:cTn id="43" dur="1" fill="hold">
                                          <p:stCondLst>
                                            <p:cond delay="0"/>
                                          </p:stCondLst>
                                        </p:cTn>
                                        <p:tgtEl>
                                          <p:spTgt spid="21"/>
                                        </p:tgtEl>
                                        <p:attrNameLst>
                                          <p:attrName>style.visibility</p:attrName>
                                        </p:attrNameLst>
                                      </p:cBhvr>
                                      <p:to>
                                        <p:strVal val="visible"/>
                                      </p:to>
                                    </p:set>
                                  </p:childTnLst>
                                </p:cTn>
                              </p:par>
                              <p:par>
                                <p:cTn id="44" presetID="64" presetClass="path" presetSubtype="0" accel="50000" decel="50000" fill="hold" grpId="1" nodeType="withEffect">
                                  <p:stCondLst>
                                    <p:cond delay="600"/>
                                  </p:stCondLst>
                                  <p:childTnLst>
                                    <p:animMotion origin="layout" path="M -0.06631 -0.11882 L -4.72222E-6 -3.7037E-6 " pathEditMode="relative" rAng="0" ptsTypes="AA">
                                      <p:cBhvr>
                                        <p:cTn id="45" dur="500" fill="hold"/>
                                        <p:tgtEl>
                                          <p:spTgt spid="21"/>
                                        </p:tgtEl>
                                        <p:attrNameLst>
                                          <p:attrName>ppt_x</p:attrName>
                                          <p:attrName>ppt_y</p:attrName>
                                        </p:attrNameLst>
                                      </p:cBhvr>
                                      <p:rCtr x="3316" y="5926"/>
                                    </p:animMotion>
                                  </p:childTnLst>
                                </p:cTn>
                              </p:par>
                              <p:par>
                                <p:cTn id="46" presetID="1" presetClass="entr" presetSubtype="0" fill="hold" grpId="0" nodeType="withEffect">
                                  <p:stCondLst>
                                    <p:cond delay="800"/>
                                  </p:stCondLst>
                                  <p:childTnLst>
                                    <p:set>
                                      <p:cBhvr>
                                        <p:cTn id="47" dur="1" fill="hold">
                                          <p:stCondLst>
                                            <p:cond delay="0"/>
                                          </p:stCondLst>
                                        </p:cTn>
                                        <p:tgtEl>
                                          <p:spTgt spid="16"/>
                                        </p:tgtEl>
                                        <p:attrNameLst>
                                          <p:attrName>style.visibility</p:attrName>
                                        </p:attrNameLst>
                                      </p:cBhvr>
                                      <p:to>
                                        <p:strVal val="visible"/>
                                      </p:to>
                                    </p:set>
                                  </p:childTnLst>
                                </p:cTn>
                              </p:par>
                              <p:par>
                                <p:cTn id="48" presetID="64" presetClass="path" presetSubtype="0" accel="50000" decel="50000" fill="hold" grpId="1" nodeType="withEffect">
                                  <p:stCondLst>
                                    <p:cond delay="800"/>
                                  </p:stCondLst>
                                  <p:childTnLst>
                                    <p:animMotion origin="layout" path="M -0.00053 -0.16728 L 4.72222E-6 8.64198E-7 " pathEditMode="relative" rAng="0" ptsTypes="AA">
                                      <p:cBhvr>
                                        <p:cTn id="49" dur="500" fill="hold"/>
                                        <p:tgtEl>
                                          <p:spTgt spid="16"/>
                                        </p:tgtEl>
                                        <p:attrNameLst>
                                          <p:attrName>ppt_x</p:attrName>
                                          <p:attrName>ppt_y</p:attrName>
                                        </p:attrNameLst>
                                      </p:cBhvr>
                                      <p:rCtr x="17" y="8364"/>
                                    </p:animMotion>
                                  </p:childTnLst>
                                </p:cTn>
                              </p:par>
                              <p:par>
                                <p:cTn id="50" presetID="1" presetClass="entr" presetSubtype="0" fill="hold" grpId="0" nodeType="withEffect">
                                  <p:stCondLst>
                                    <p:cond delay="1000"/>
                                  </p:stCondLst>
                                  <p:childTnLst>
                                    <p:set>
                                      <p:cBhvr>
                                        <p:cTn id="51" dur="1" fill="hold">
                                          <p:stCondLst>
                                            <p:cond delay="0"/>
                                          </p:stCondLst>
                                        </p:cTn>
                                        <p:tgtEl>
                                          <p:spTgt spid="20"/>
                                        </p:tgtEl>
                                        <p:attrNameLst>
                                          <p:attrName>style.visibility</p:attrName>
                                        </p:attrNameLst>
                                      </p:cBhvr>
                                      <p:to>
                                        <p:strVal val="visible"/>
                                      </p:to>
                                    </p:set>
                                  </p:childTnLst>
                                </p:cTn>
                              </p:par>
                              <p:par>
                                <p:cTn id="52" presetID="64" presetClass="path" presetSubtype="0" accel="50000" decel="50000" fill="hold" grpId="1" nodeType="withEffect">
                                  <p:stCondLst>
                                    <p:cond delay="1000"/>
                                  </p:stCondLst>
                                  <p:childTnLst>
                                    <p:animMotion origin="layout" path="M 0.06597 -0.11882 L -2.22222E-6 -3.7037E-6 " pathEditMode="relative" rAng="0" ptsTypes="AA">
                                      <p:cBhvr>
                                        <p:cTn id="53" dur="500" fill="hold"/>
                                        <p:tgtEl>
                                          <p:spTgt spid="20"/>
                                        </p:tgtEl>
                                        <p:attrNameLst>
                                          <p:attrName>ppt_x</p:attrName>
                                          <p:attrName>ppt_y</p:attrName>
                                        </p:attrNameLst>
                                      </p:cBhvr>
                                      <p:rCtr x="-3299" y="5926"/>
                                    </p:animMotion>
                                  </p:childTnLst>
                                </p:cTn>
                              </p:par>
                              <p:par>
                                <p:cTn id="54" presetID="1" presetClass="entr" presetSubtype="0" fill="hold" grpId="0" nodeType="withEffect">
                                  <p:stCondLst>
                                    <p:cond delay="1200"/>
                                  </p:stCondLst>
                                  <p:childTnLst>
                                    <p:set>
                                      <p:cBhvr>
                                        <p:cTn id="55" dur="1" fill="hold">
                                          <p:stCondLst>
                                            <p:cond delay="0"/>
                                          </p:stCondLst>
                                        </p:cTn>
                                        <p:tgtEl>
                                          <p:spTgt spid="18"/>
                                        </p:tgtEl>
                                        <p:attrNameLst>
                                          <p:attrName>style.visibility</p:attrName>
                                        </p:attrNameLst>
                                      </p:cBhvr>
                                      <p:to>
                                        <p:strVal val="visible"/>
                                      </p:to>
                                    </p:set>
                                  </p:childTnLst>
                                </p:cTn>
                              </p:par>
                              <p:par>
                                <p:cTn id="56" presetID="64" presetClass="path" presetSubtype="0" accel="50000" decel="50000" fill="hold" grpId="1" nodeType="withEffect">
                                  <p:stCondLst>
                                    <p:cond delay="1200"/>
                                  </p:stCondLst>
                                  <p:childTnLst>
                                    <p:animMotion origin="layout" path="M 0.09375 -0.0003 L 1.94444E-6 -3.82716E-6 " pathEditMode="relative" rAng="0" ptsTypes="AA">
                                      <p:cBhvr>
                                        <p:cTn id="57" dur="500" fill="hold"/>
                                        <p:tgtEl>
                                          <p:spTgt spid="18"/>
                                        </p:tgtEl>
                                        <p:attrNameLst>
                                          <p:attrName>ppt_x</p:attrName>
                                          <p:attrName>ppt_y</p:attrName>
                                        </p:attrNameLst>
                                      </p:cBhvr>
                                      <p:rCtr x="-4688" y="0"/>
                                    </p:animMotion>
                                  </p:childTnLst>
                                </p:cTn>
                              </p:par>
                              <p:par>
                                <p:cTn id="58" presetID="1" presetClass="entr" presetSubtype="0" fill="hold" grpId="0" nodeType="withEffect">
                                  <p:stCondLst>
                                    <p:cond delay="1400"/>
                                  </p:stCondLst>
                                  <p:childTnLst>
                                    <p:set>
                                      <p:cBhvr>
                                        <p:cTn id="59" dur="1" fill="hold">
                                          <p:stCondLst>
                                            <p:cond delay="0"/>
                                          </p:stCondLst>
                                        </p:cTn>
                                        <p:tgtEl>
                                          <p:spTgt spid="22"/>
                                        </p:tgtEl>
                                        <p:attrNameLst>
                                          <p:attrName>style.visibility</p:attrName>
                                        </p:attrNameLst>
                                      </p:cBhvr>
                                      <p:to>
                                        <p:strVal val="visible"/>
                                      </p:to>
                                    </p:set>
                                  </p:childTnLst>
                                </p:cTn>
                              </p:par>
                              <p:par>
                                <p:cTn id="60" presetID="64" presetClass="path" presetSubtype="0" accel="50000" decel="50000" fill="hold" grpId="1" nodeType="withEffect">
                                  <p:stCondLst>
                                    <p:cond delay="1400"/>
                                  </p:stCondLst>
                                  <p:childTnLst>
                                    <p:animMotion origin="layout" path="M 0.06615 0.1176 L -2.22222E-6 -3.95062E-6 " pathEditMode="relative" rAng="0" ptsTypes="AA">
                                      <p:cBhvr>
                                        <p:cTn id="61" dur="500" fill="hold"/>
                                        <p:tgtEl>
                                          <p:spTgt spid="22"/>
                                        </p:tgtEl>
                                        <p:attrNameLst>
                                          <p:attrName>ppt_x</p:attrName>
                                          <p:attrName>ppt_y</p:attrName>
                                        </p:attrNameLst>
                                      </p:cBhvr>
                                      <p:rCtr x="-3316" y="-5895"/>
                                    </p:animMotion>
                                  </p:childTnLst>
                                </p:cTn>
                              </p:par>
                            </p:childTnLst>
                          </p:cTn>
                        </p:par>
                        <p:par>
                          <p:cTn id="62" fill="hold">
                            <p:stCondLst>
                              <p:cond delay="2650"/>
                            </p:stCondLst>
                            <p:childTnLst>
                              <p:par>
                                <p:cTn id="63" presetID="1" presetClass="entr" presetSubtype="0" fill="hold" grpId="1" nodeType="afterEffect">
                                  <p:stCondLst>
                                    <p:cond delay="0"/>
                                  </p:stCondLst>
                                  <p:childTnLst>
                                    <p:set>
                                      <p:cBhvr>
                                        <p:cTn id="64" dur="1" fill="hold">
                                          <p:stCondLst>
                                            <p:cond delay="0"/>
                                          </p:stCondLst>
                                        </p:cTn>
                                        <p:tgtEl>
                                          <p:spTgt spid="14"/>
                                        </p:tgtEl>
                                        <p:attrNameLst>
                                          <p:attrName>style.visibility</p:attrName>
                                        </p:attrNameLst>
                                      </p:cBhvr>
                                      <p:to>
                                        <p:strVal val="visible"/>
                                      </p:to>
                                    </p:set>
                                  </p:childTnLst>
                                </p:cTn>
                              </p:par>
                            </p:childTnLst>
                          </p:cTn>
                        </p:par>
                        <p:par>
                          <p:cTn id="65" fill="hold">
                            <p:stCondLst>
                              <p:cond delay="2650"/>
                            </p:stCondLst>
                            <p:childTnLst>
                              <p:par>
                                <p:cTn id="66" presetID="64" presetClass="path" presetSubtype="0" accel="50000" decel="50000" fill="hold" grpId="0" nodeType="afterEffect">
                                  <p:stCondLst>
                                    <p:cond delay="0"/>
                                  </p:stCondLst>
                                  <p:childTnLst>
                                    <p:animMotion origin="layout" path="M 0.10017 0.17778 L -8.33333E-7 -4.19753E-6 " pathEditMode="relative" rAng="0" ptsTypes="AA">
                                      <p:cBhvr>
                                        <p:cTn id="67" dur="500" fill="hold"/>
                                        <p:tgtEl>
                                          <p:spTgt spid="14"/>
                                        </p:tgtEl>
                                        <p:attrNameLst>
                                          <p:attrName>ppt_x</p:attrName>
                                          <p:attrName>ppt_y</p:attrName>
                                        </p:attrNameLst>
                                      </p:cBhvr>
                                      <p:rCtr x="-5017" y="-8889"/>
                                    </p:animMotion>
                                  </p:childTnLst>
                                </p:cTn>
                              </p:par>
                              <p:par>
                                <p:cTn id="68" presetID="1" presetClass="entr" presetSubtype="0" fill="hold" grpId="1" nodeType="withEffect">
                                  <p:stCondLst>
                                    <p:cond delay="0"/>
                                  </p:stCondLst>
                                  <p:childTnLst>
                                    <p:set>
                                      <p:cBhvr>
                                        <p:cTn id="69" dur="1" fill="hold">
                                          <p:stCondLst>
                                            <p:cond delay="0"/>
                                          </p:stCondLst>
                                        </p:cTn>
                                        <p:tgtEl>
                                          <p:spTgt spid="7"/>
                                        </p:tgtEl>
                                        <p:attrNameLst>
                                          <p:attrName>style.visibility</p:attrName>
                                        </p:attrNameLst>
                                      </p:cBhvr>
                                      <p:to>
                                        <p:strVal val="visible"/>
                                      </p:to>
                                    </p:set>
                                  </p:childTnLst>
                                </p:cTn>
                              </p:par>
                              <p:par>
                                <p:cTn id="70" presetID="64" presetClass="path" presetSubtype="0" accel="50000" decel="50000" fill="hold" grpId="0" nodeType="withEffect">
                                  <p:stCondLst>
                                    <p:cond delay="0"/>
                                  </p:stCondLst>
                                  <p:childTnLst>
                                    <p:animMotion origin="layout" path="M -1.66667E-6 0.25432 L -1.66667E-6 -1.48148E-6 " pathEditMode="relative" rAng="0" ptsTypes="AA">
                                      <p:cBhvr>
                                        <p:cTn id="71" dur="500" fill="hold"/>
                                        <p:tgtEl>
                                          <p:spTgt spid="7"/>
                                        </p:tgtEl>
                                        <p:attrNameLst>
                                          <p:attrName>ppt_x</p:attrName>
                                          <p:attrName>ppt_y</p:attrName>
                                        </p:attrNameLst>
                                      </p:cBhvr>
                                      <p:rCtr x="0" y="-12716"/>
                                    </p:animMotion>
                                  </p:childTnLst>
                                </p:cTn>
                              </p:par>
                              <p:par>
                                <p:cTn id="72" presetID="1" presetClass="entr" presetSubtype="0" fill="hold" grpId="1" nodeType="withEffect">
                                  <p:stCondLst>
                                    <p:cond delay="200"/>
                                  </p:stCondLst>
                                  <p:childTnLst>
                                    <p:set>
                                      <p:cBhvr>
                                        <p:cTn id="73" dur="1" fill="hold">
                                          <p:stCondLst>
                                            <p:cond delay="0"/>
                                          </p:stCondLst>
                                        </p:cTn>
                                        <p:tgtEl>
                                          <p:spTgt spid="11"/>
                                        </p:tgtEl>
                                        <p:attrNameLst>
                                          <p:attrName>style.visibility</p:attrName>
                                        </p:attrNameLst>
                                      </p:cBhvr>
                                      <p:to>
                                        <p:strVal val="visible"/>
                                      </p:to>
                                    </p:set>
                                  </p:childTnLst>
                                </p:cTn>
                              </p:par>
                              <p:par>
                                <p:cTn id="74" presetID="64" presetClass="path" presetSubtype="0" accel="50000" decel="50000" fill="hold" grpId="0" nodeType="withEffect">
                                  <p:stCondLst>
                                    <p:cond delay="200"/>
                                  </p:stCondLst>
                                  <p:childTnLst>
                                    <p:animMotion origin="layout" path="M -0.10086 0.17994 L -4.16667E-6 -4.19753E-6 " pathEditMode="relative" rAng="0" ptsTypes="AA">
                                      <p:cBhvr>
                                        <p:cTn id="75" dur="500" fill="hold"/>
                                        <p:tgtEl>
                                          <p:spTgt spid="11"/>
                                        </p:tgtEl>
                                        <p:attrNameLst>
                                          <p:attrName>ppt_x</p:attrName>
                                          <p:attrName>ppt_y</p:attrName>
                                        </p:attrNameLst>
                                      </p:cBhvr>
                                      <p:rCtr x="5035" y="-9012"/>
                                    </p:animMotion>
                                  </p:childTnLst>
                                </p:cTn>
                              </p:par>
                              <p:par>
                                <p:cTn id="76" presetID="1" presetClass="entr" presetSubtype="0" fill="hold" grpId="1" nodeType="withEffect">
                                  <p:stCondLst>
                                    <p:cond delay="400"/>
                                  </p:stCondLst>
                                  <p:childTnLst>
                                    <p:set>
                                      <p:cBhvr>
                                        <p:cTn id="77" dur="1" fill="hold">
                                          <p:stCondLst>
                                            <p:cond delay="0"/>
                                          </p:stCondLst>
                                        </p:cTn>
                                        <p:tgtEl>
                                          <p:spTgt spid="9"/>
                                        </p:tgtEl>
                                        <p:attrNameLst>
                                          <p:attrName>style.visibility</p:attrName>
                                        </p:attrNameLst>
                                      </p:cBhvr>
                                      <p:to>
                                        <p:strVal val="visible"/>
                                      </p:to>
                                    </p:set>
                                  </p:childTnLst>
                                </p:cTn>
                              </p:par>
                              <p:par>
                                <p:cTn id="78" presetID="64" presetClass="path" presetSubtype="0" accel="50000" decel="50000" fill="hold" grpId="0" nodeType="withEffect">
                                  <p:stCondLst>
                                    <p:cond delay="400"/>
                                  </p:stCondLst>
                                  <p:childTnLst>
                                    <p:animMotion origin="layout" path="M -0.14254 0.00031 L 2.77778E-6 -3.82716E-6 " pathEditMode="relative" rAng="0" ptsTypes="AA">
                                      <p:cBhvr>
                                        <p:cTn id="79" dur="500" fill="hold"/>
                                        <p:tgtEl>
                                          <p:spTgt spid="9"/>
                                        </p:tgtEl>
                                        <p:attrNameLst>
                                          <p:attrName>ppt_x</p:attrName>
                                          <p:attrName>ppt_y</p:attrName>
                                        </p:attrNameLst>
                                      </p:cBhvr>
                                      <p:rCtr x="7118" y="-31"/>
                                    </p:animMotion>
                                  </p:childTnLst>
                                </p:cTn>
                              </p:par>
                              <p:par>
                                <p:cTn id="80" presetID="1" presetClass="entr" presetSubtype="0" fill="hold" grpId="1" nodeType="withEffect">
                                  <p:stCondLst>
                                    <p:cond delay="600"/>
                                  </p:stCondLst>
                                  <p:childTnLst>
                                    <p:set>
                                      <p:cBhvr>
                                        <p:cTn id="81" dur="1" fill="hold">
                                          <p:stCondLst>
                                            <p:cond delay="0"/>
                                          </p:stCondLst>
                                        </p:cTn>
                                        <p:tgtEl>
                                          <p:spTgt spid="13"/>
                                        </p:tgtEl>
                                        <p:attrNameLst>
                                          <p:attrName>style.visibility</p:attrName>
                                        </p:attrNameLst>
                                      </p:cBhvr>
                                      <p:to>
                                        <p:strVal val="visible"/>
                                      </p:to>
                                    </p:set>
                                  </p:childTnLst>
                                </p:cTn>
                              </p:par>
                              <p:par>
                                <p:cTn id="82" presetID="64" presetClass="path" presetSubtype="0" accel="50000" decel="50000" fill="hold" grpId="0" nodeType="withEffect">
                                  <p:stCondLst>
                                    <p:cond delay="600"/>
                                  </p:stCondLst>
                                  <p:childTnLst>
                                    <p:animMotion origin="layout" path="M -0.10173 -0.17993 L -4.16667E-6 -3.45679E-6 " pathEditMode="relative" rAng="0" ptsTypes="AA">
                                      <p:cBhvr>
                                        <p:cTn id="83" dur="500" fill="hold"/>
                                        <p:tgtEl>
                                          <p:spTgt spid="13"/>
                                        </p:tgtEl>
                                        <p:attrNameLst>
                                          <p:attrName>ppt_x</p:attrName>
                                          <p:attrName>ppt_y</p:attrName>
                                        </p:attrNameLst>
                                      </p:cBhvr>
                                      <p:rCtr x="5087" y="8981"/>
                                    </p:animMotion>
                                  </p:childTnLst>
                                </p:cTn>
                              </p:par>
                              <p:par>
                                <p:cTn id="84" presetID="1" presetClass="entr" presetSubtype="0" fill="hold" grpId="1" nodeType="withEffect">
                                  <p:stCondLst>
                                    <p:cond delay="800"/>
                                  </p:stCondLst>
                                  <p:childTnLst>
                                    <p:set>
                                      <p:cBhvr>
                                        <p:cTn id="85" dur="1" fill="hold">
                                          <p:stCondLst>
                                            <p:cond delay="0"/>
                                          </p:stCondLst>
                                        </p:cTn>
                                        <p:tgtEl>
                                          <p:spTgt spid="8"/>
                                        </p:tgtEl>
                                        <p:attrNameLst>
                                          <p:attrName>style.visibility</p:attrName>
                                        </p:attrNameLst>
                                      </p:cBhvr>
                                      <p:to>
                                        <p:strVal val="visible"/>
                                      </p:to>
                                    </p:set>
                                  </p:childTnLst>
                                </p:cTn>
                              </p:par>
                              <p:par>
                                <p:cTn id="86" presetID="64" presetClass="path" presetSubtype="0" accel="50000" decel="50000" fill="hold" grpId="0" nodeType="withEffect">
                                  <p:stCondLst>
                                    <p:cond delay="800"/>
                                  </p:stCondLst>
                                  <p:childTnLst>
                                    <p:animMotion origin="layout" path="M -0.00069 -0.25432 L -1.66667E-6 3.82716E-6 " pathEditMode="relative" rAng="0" ptsTypes="AA">
                                      <p:cBhvr>
                                        <p:cTn id="87" dur="500" fill="hold"/>
                                        <p:tgtEl>
                                          <p:spTgt spid="8"/>
                                        </p:tgtEl>
                                        <p:attrNameLst>
                                          <p:attrName>ppt_x</p:attrName>
                                          <p:attrName>ppt_y</p:attrName>
                                        </p:attrNameLst>
                                      </p:cBhvr>
                                      <p:rCtr x="35" y="12716"/>
                                    </p:animMotion>
                                  </p:childTnLst>
                                </p:cTn>
                              </p:par>
                              <p:par>
                                <p:cTn id="88" presetID="1" presetClass="entr" presetSubtype="0" fill="hold" grpId="1" nodeType="withEffect">
                                  <p:stCondLst>
                                    <p:cond delay="1000"/>
                                  </p:stCondLst>
                                  <p:childTnLst>
                                    <p:set>
                                      <p:cBhvr>
                                        <p:cTn id="89" dur="1" fill="hold">
                                          <p:stCondLst>
                                            <p:cond delay="0"/>
                                          </p:stCondLst>
                                        </p:cTn>
                                        <p:tgtEl>
                                          <p:spTgt spid="12"/>
                                        </p:tgtEl>
                                        <p:attrNameLst>
                                          <p:attrName>style.visibility</p:attrName>
                                        </p:attrNameLst>
                                      </p:cBhvr>
                                      <p:to>
                                        <p:strVal val="visible"/>
                                      </p:to>
                                    </p:set>
                                  </p:childTnLst>
                                </p:cTn>
                              </p:par>
                              <p:par>
                                <p:cTn id="90" presetID="64" presetClass="path" presetSubtype="0" accel="50000" decel="50000" fill="hold" grpId="0" nodeType="withEffect">
                                  <p:stCondLst>
                                    <p:cond delay="1000"/>
                                  </p:stCondLst>
                                  <p:childTnLst>
                                    <p:animMotion origin="layout" path="M 0.1007 -0.17963 L -8.33333E-7 -3.45679E-6 " pathEditMode="relative" rAng="0" ptsTypes="AA">
                                      <p:cBhvr>
                                        <p:cTn id="91" dur="500" fill="hold"/>
                                        <p:tgtEl>
                                          <p:spTgt spid="12"/>
                                        </p:tgtEl>
                                        <p:attrNameLst>
                                          <p:attrName>ppt_x</p:attrName>
                                          <p:attrName>ppt_y</p:attrName>
                                        </p:attrNameLst>
                                      </p:cBhvr>
                                      <p:rCtr x="-5035" y="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animBg="1"/>
      <p:bldP spid="24" grpId="0"/>
      <p:bldP spid="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0"/>
            <a:ext cx="2714962" cy="564178"/>
            <a:chOff x="6168776" y="1221675"/>
            <a:chExt cx="3134580" cy="651320"/>
          </a:xfrm>
        </p:grpSpPr>
        <p:sp>
          <p:nvSpPr>
            <p:cNvPr id="5" name="圆角矩形 4"/>
            <p:cNvSpPr/>
            <p:nvPr/>
          </p:nvSpPr>
          <p:spPr>
            <a:xfrm>
              <a:off x="6168776" y="1221675"/>
              <a:ext cx="3134580" cy="619846"/>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7"/>
              <a:ext cx="2119489" cy="639568"/>
            </a:xfrm>
            <a:prstGeom prst="rect">
              <a:avLst/>
            </a:prstGeom>
            <a:noFill/>
            <a:ln w="9525">
              <a:noFill/>
              <a:miter lim="800000"/>
              <a:headEnd/>
              <a:tailEnd/>
            </a:ln>
          </p:spPr>
          <p:txBody>
            <a:bodyPr wrap="none">
              <a:spAutoFit/>
            </a:bodyPr>
            <a:lstStyle/>
            <a:p>
              <a:r>
                <a:rPr lang="en-US" altLang="zh-CN" sz="3000" b="1" dirty="0" smtClean="0"/>
                <a:t>1.1.1 </a:t>
              </a:r>
              <a:r>
                <a:rPr lang="zh-CN" altLang="zh-CN" sz="3000" b="1" dirty="0" smtClean="0"/>
                <a:t>风险</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55951" y="1618797"/>
            <a:ext cx="9678723" cy="278537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mn-ea"/>
                <a:cs typeface="Times New Roman" pitchFamily="18" charset="0"/>
              </a:rPr>
              <a:t>3</a:t>
            </a:r>
            <a:r>
              <a:rPr kumimoji="0" lang="zh-CN" altLang="en-US" sz="2400" b="1" i="0" u="none" strike="noStrike" cap="none" normalizeH="0" baseline="0" dirty="0" smtClean="0">
                <a:ln>
                  <a:noFill/>
                </a:ln>
                <a:solidFill>
                  <a:srgbClr val="000000"/>
                </a:solidFill>
                <a:effectLst/>
                <a:latin typeface="+mn-ea"/>
                <a:cs typeface="Times New Roman" pitchFamily="18" charset="0"/>
              </a:rPr>
              <a:t>．风险的要素</a:t>
            </a:r>
            <a:endParaRPr kumimoji="0" lang="en-US" altLang="zh-CN" sz="2400" b="1" i="0" u="none" strike="noStrike" cap="none" normalizeH="0" baseline="0" dirty="0" smtClean="0">
              <a:ln>
                <a:noFill/>
              </a:ln>
              <a:solidFill>
                <a:srgbClr val="000000"/>
              </a:solidFill>
              <a:effectLst/>
              <a:latin typeface="+mn-ea"/>
              <a:cs typeface="Times New Roman" pitchFamily="18" charset="0"/>
            </a:endParaRPr>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269875" eaLnBrk="0" fontAlgn="base" hangingPunct="0">
              <a:spcBef>
                <a:spcPct val="0"/>
              </a:spcBef>
              <a:spcAft>
                <a:spcPct val="0"/>
              </a:spcAft>
            </a:pPr>
            <a:r>
              <a:rPr lang="en-US" altLang="zh-CN" sz="2200" dirty="0" smtClean="0">
                <a:latin typeface="+mn-ea"/>
              </a:rPr>
              <a:t> </a:t>
            </a:r>
            <a:r>
              <a:rPr lang="zh-CN" altLang="zh-CN" sz="2200" dirty="0" smtClean="0">
                <a:latin typeface="+mn-ea"/>
              </a:rPr>
              <a:t>风险一般由风险因素、风险事故、风险损失三要素构成，它们相互作用，共同决定了风险的存在、发展和变化。</a:t>
            </a:r>
            <a:endParaRPr kumimoji="0" lang="en-US" altLang="zh-CN" sz="2200" b="0" i="0" u="none" strike="noStrike" cap="none" normalizeH="0" baseline="0" dirty="0" smtClean="0">
              <a:ln>
                <a:noFill/>
              </a:ln>
              <a:solidFill>
                <a:srgbClr val="000000"/>
              </a:solidFill>
              <a:effectLst/>
              <a:latin typeface="+mn-ea"/>
              <a:cs typeface="Times New Roman" pitchFamily="18" charset="0"/>
            </a:endParaRPr>
          </a:p>
          <a:p>
            <a:pPr indent="269875" eaLnBrk="0" fontAlgn="base" hangingPunct="0">
              <a:spcBef>
                <a:spcPct val="0"/>
              </a:spcBef>
              <a:spcAft>
                <a:spcPct val="0"/>
              </a:spcAft>
            </a:pPr>
            <a:endParaRPr lang="zh-CN" altLang="zh-CN" sz="2200" dirty="0" smtClean="0"/>
          </a:p>
          <a:p>
            <a:pPr lvl="0" indent="269875" eaLnBrk="0" fontAlgn="base" hangingPunct="0">
              <a:spcBef>
                <a:spcPct val="0"/>
              </a:spcBef>
              <a:spcAft>
                <a:spcPct val="0"/>
              </a:spcAft>
            </a:pPr>
            <a:endParaRPr kumimoji="0" lang="en-US" altLang="zh-CN" sz="20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4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9" name="图片 8"/>
          <p:cNvPicPr/>
          <p:nvPr/>
        </p:nvPicPr>
        <p:blipFill>
          <a:blip r:embed="rId3" cstate="print"/>
          <a:srcRect/>
          <a:stretch>
            <a:fillRect/>
          </a:stretch>
        </p:blipFill>
        <p:spPr bwMode="auto">
          <a:xfrm>
            <a:off x="3154680" y="4037036"/>
            <a:ext cx="4790440" cy="1708444"/>
          </a:xfrm>
          <a:prstGeom prst="rect">
            <a:avLst/>
          </a:prstGeom>
          <a:noFill/>
          <a:ln w="9525">
            <a:noFill/>
            <a:miter lim="800000"/>
            <a:headEnd/>
            <a:tailEnd/>
          </a:ln>
        </p:spPr>
      </p:pic>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blinds(horizontal)">
                                      <p:cBhvr>
                                        <p:cTn id="3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0"/>
            <a:ext cx="2714962" cy="564178"/>
            <a:chOff x="6168776" y="1221675"/>
            <a:chExt cx="3134580" cy="651320"/>
          </a:xfrm>
        </p:grpSpPr>
        <p:sp>
          <p:nvSpPr>
            <p:cNvPr id="5" name="圆角矩形 4"/>
            <p:cNvSpPr/>
            <p:nvPr/>
          </p:nvSpPr>
          <p:spPr>
            <a:xfrm>
              <a:off x="6168776" y="1221675"/>
              <a:ext cx="3134580" cy="619846"/>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7"/>
              <a:ext cx="2119489" cy="639568"/>
            </a:xfrm>
            <a:prstGeom prst="rect">
              <a:avLst/>
            </a:prstGeom>
            <a:noFill/>
            <a:ln w="9525">
              <a:noFill/>
              <a:miter lim="800000"/>
              <a:headEnd/>
              <a:tailEnd/>
            </a:ln>
          </p:spPr>
          <p:txBody>
            <a:bodyPr wrap="none">
              <a:spAutoFit/>
            </a:bodyPr>
            <a:lstStyle/>
            <a:p>
              <a:r>
                <a:rPr lang="en-US" altLang="zh-CN" sz="3000" b="1" dirty="0" smtClean="0"/>
                <a:t>1.1.1 </a:t>
              </a:r>
              <a:r>
                <a:rPr lang="zh-CN" altLang="zh-CN" sz="3000" b="1" dirty="0" smtClean="0"/>
                <a:t>风险</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86432" y="1386200"/>
            <a:ext cx="9314480" cy="4662815"/>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r>
              <a:rPr lang="en-US" altLang="zh-CN" sz="2400" b="1" dirty="0" smtClean="0">
                <a:solidFill>
                  <a:srgbClr val="000000"/>
                </a:solidFill>
                <a:latin typeface="+mn-ea"/>
                <a:cs typeface="Times New Roman" pitchFamily="18" charset="0"/>
              </a:rPr>
              <a:t>  4</a:t>
            </a:r>
            <a:r>
              <a:rPr lang="zh-CN" altLang="zh-CN" sz="2400" b="1" dirty="0" smtClean="0">
                <a:solidFill>
                  <a:srgbClr val="000000"/>
                </a:solidFill>
                <a:latin typeface="+mn-ea"/>
                <a:cs typeface="Times New Roman" pitchFamily="18" charset="0"/>
              </a:rPr>
              <a:t>．风险分类</a:t>
            </a:r>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r>
              <a:rPr lang="en-US" altLang="zh-CN" sz="2200" dirty="0" smtClean="0">
                <a:latin typeface="+mn-ea"/>
              </a:rPr>
              <a:t> </a:t>
            </a:r>
            <a:r>
              <a:rPr lang="zh-CN" altLang="zh-CN" sz="2200" dirty="0" smtClean="0"/>
              <a:t>（</a:t>
            </a:r>
            <a:r>
              <a:rPr lang="en-US" altLang="zh-CN" sz="2200" dirty="0" smtClean="0"/>
              <a:t>1</a:t>
            </a:r>
            <a:r>
              <a:rPr lang="zh-CN" altLang="zh-CN" sz="2200" dirty="0" smtClean="0"/>
              <a:t>）风险按其性质分类，可分为纯粹风险与投机风险。</a:t>
            </a:r>
            <a:r>
              <a:rPr lang="en-US" altLang="zh-CN" sz="2200" dirty="0" smtClean="0"/>
              <a:t> </a:t>
            </a:r>
          </a:p>
          <a:p>
            <a:r>
              <a:rPr lang="en-US" altLang="zh-CN" sz="2200" dirty="0" smtClean="0"/>
              <a:t>  </a:t>
            </a:r>
            <a:r>
              <a:rPr lang="zh-CN" altLang="zh-CN" sz="2200" dirty="0" smtClean="0"/>
              <a:t>（</a:t>
            </a:r>
            <a:r>
              <a:rPr lang="en-US" altLang="zh-CN" sz="2200" dirty="0" smtClean="0"/>
              <a:t>2</a:t>
            </a:r>
            <a:r>
              <a:rPr lang="zh-CN" altLang="zh-CN" sz="2200" dirty="0" smtClean="0"/>
              <a:t>）风险按其损害对象分类，可分为财产风险、责任风险、信用风险和人身风险。</a:t>
            </a:r>
            <a:endParaRPr lang="en-US" altLang="zh-CN" sz="2200" dirty="0" smtClean="0"/>
          </a:p>
          <a:p>
            <a:r>
              <a:rPr lang="en-US" altLang="zh-CN" sz="2200" dirty="0" smtClean="0"/>
              <a:t>  </a:t>
            </a:r>
            <a:r>
              <a:rPr lang="zh-CN" altLang="zh-CN" sz="2200" dirty="0" smtClean="0"/>
              <a:t>（</a:t>
            </a:r>
            <a:r>
              <a:rPr lang="en-US" altLang="zh-CN" sz="2200" dirty="0" smtClean="0"/>
              <a:t>3</a:t>
            </a:r>
            <a:r>
              <a:rPr lang="zh-CN" altLang="zh-CN" sz="2200" dirty="0" smtClean="0"/>
              <a:t>）风险按其产生的原因分类，可分为自然风险、社会风险、政治风险、经济风险。</a:t>
            </a:r>
          </a:p>
          <a:p>
            <a:endParaRPr lang="zh-CN" altLang="zh-CN" sz="2400" dirty="0" smtClean="0"/>
          </a:p>
          <a:p>
            <a:pPr indent="269875" eaLnBrk="0" fontAlgn="base" hangingPunct="0">
              <a:spcBef>
                <a:spcPct val="0"/>
              </a:spcBef>
              <a:spcAft>
                <a:spcPct val="0"/>
              </a:spcAft>
            </a:pPr>
            <a:endParaRPr lang="en-US" altLang="zh-CN" sz="2200" dirty="0" smtClean="0">
              <a:latin typeface="+mn-ea"/>
            </a:endParaRPr>
          </a:p>
          <a:p>
            <a:pPr indent="269875" eaLnBrk="0" fontAlgn="base" hangingPunct="0">
              <a:spcBef>
                <a:spcPct val="0"/>
              </a:spcBef>
              <a:spcAft>
                <a:spcPct val="0"/>
              </a:spcAft>
            </a:pPr>
            <a:endParaRPr lang="zh-CN" altLang="zh-CN" sz="2200" dirty="0" smtClean="0"/>
          </a:p>
          <a:p>
            <a:pPr lvl="0" indent="269875" eaLnBrk="0" fontAlgn="base" hangingPunct="0">
              <a:spcBef>
                <a:spcPct val="0"/>
              </a:spcBef>
              <a:spcAft>
                <a:spcPct val="0"/>
              </a:spcAft>
            </a:pPr>
            <a:endParaRPr kumimoji="0" lang="en-US" altLang="zh-CN" sz="20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endParaRPr>
          </a:p>
          <a:p>
            <a:pPr marL="0" marR="0" lvl="0" indent="269875" algn="l" defTabSz="914400" rtl="0" eaLnBrk="0" fontAlgn="base" latinLnBrk="0" hangingPunct="0">
              <a:lnSpc>
                <a:spcPct val="100000"/>
              </a:lnSpc>
              <a:spcBef>
                <a:spcPct val="0"/>
              </a:spcBef>
              <a:spcAft>
                <a:spcPct val="0"/>
              </a:spcAft>
              <a:buClrTx/>
              <a:buSzTx/>
              <a:buFontTx/>
              <a:buNone/>
              <a:tabLst/>
            </a:pPr>
            <a:endParaRPr kumimoji="0" lang="zh-CN" altLang="en-US" sz="4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3"/>
            <a:ext cx="4575474" cy="564175"/>
            <a:chOff x="6168776" y="1221676"/>
            <a:chExt cx="5282648" cy="651316"/>
          </a:xfrm>
        </p:grpSpPr>
        <p:sp>
          <p:nvSpPr>
            <p:cNvPr id="5" name="圆角矩形 4"/>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5"/>
              <a:ext cx="3011555" cy="639567"/>
            </a:xfrm>
            <a:prstGeom prst="rect">
              <a:avLst/>
            </a:prstGeom>
            <a:noFill/>
            <a:ln w="9525">
              <a:noFill/>
              <a:miter lim="800000"/>
              <a:headEnd/>
              <a:tailEnd/>
            </a:ln>
          </p:spPr>
          <p:txBody>
            <a:bodyPr wrap="none">
              <a:spAutoFit/>
            </a:bodyPr>
            <a:lstStyle/>
            <a:p>
              <a:r>
                <a:rPr lang="en-US" altLang="zh-CN" sz="3000" b="1" dirty="0" smtClean="0"/>
                <a:t>1.1.2 </a:t>
              </a:r>
              <a:r>
                <a:rPr lang="zh-CN" altLang="zh-CN" sz="3000" b="1" dirty="0" smtClean="0"/>
                <a:t>风险管理</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49997" y="1658473"/>
            <a:ext cx="9314480" cy="1523494"/>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sz="2400" b="1" i="0" u="none" strike="noStrike" cap="none" normalizeH="0" baseline="0" dirty="0" smtClean="0">
                <a:ln>
                  <a:noFill/>
                </a:ln>
                <a:solidFill>
                  <a:srgbClr val="000000"/>
                </a:solidFill>
                <a:effectLst/>
                <a:latin typeface="+mn-ea"/>
                <a:cs typeface="Times New Roman" pitchFamily="18" charset="0"/>
              </a:rPr>
              <a:t>1</a:t>
            </a:r>
            <a:r>
              <a:rPr kumimoji="0" lang="zh-CN" altLang="en-US" sz="2400" b="1" i="0" u="none" strike="noStrike" cap="none" normalizeH="0" baseline="0" dirty="0" smtClean="0">
                <a:ln>
                  <a:noFill/>
                </a:ln>
                <a:solidFill>
                  <a:srgbClr val="000000"/>
                </a:solidFill>
                <a:effectLst/>
                <a:latin typeface="+mn-ea"/>
                <a:cs typeface="Times New Roman" pitchFamily="18" charset="0"/>
              </a:rPr>
              <a:t>．风险管理的概念</a:t>
            </a:r>
            <a:endParaRPr lang="en-US" altLang="zh-CN" sz="2400" b="1" dirty="0" smtClean="0">
              <a:latin typeface="+mn-ea"/>
            </a:endParaRPr>
          </a:p>
          <a:p>
            <a:pPr indent="269875" fontAlgn="base">
              <a:spcBef>
                <a:spcPct val="0"/>
              </a:spcBef>
              <a:spcAft>
                <a:spcPct val="0"/>
              </a:spcAft>
            </a:pPr>
            <a:r>
              <a:rPr lang="en-US" altLang="zh-CN" sz="2400" b="1" dirty="0">
                <a:solidFill>
                  <a:srgbClr val="000000"/>
                </a:solidFill>
                <a:latin typeface="+mn-ea"/>
                <a:cs typeface="Times New Roman" pitchFamily="18" charset="0"/>
              </a:rPr>
              <a:t>2</a:t>
            </a:r>
            <a:r>
              <a:rPr lang="zh-CN" altLang="zh-CN" sz="2400" b="1" dirty="0">
                <a:solidFill>
                  <a:srgbClr val="000000"/>
                </a:solidFill>
                <a:latin typeface="+mn-ea"/>
                <a:cs typeface="Times New Roman" pitchFamily="18" charset="0"/>
              </a:rPr>
              <a:t>．风险管理的基本程序</a:t>
            </a:r>
            <a:endParaRPr lang="en-US" altLang="zh-CN" sz="2400" b="1" dirty="0">
              <a:solidFill>
                <a:srgbClr val="000000"/>
              </a:solidFill>
              <a:latin typeface="+mn-ea"/>
              <a:cs typeface="Times New Roman" pitchFamily="18" charset="0"/>
            </a:endParaRPr>
          </a:p>
          <a:p>
            <a:pPr indent="269875" fontAlgn="base">
              <a:spcBef>
                <a:spcPct val="0"/>
              </a:spcBef>
              <a:spcAft>
                <a:spcPct val="0"/>
              </a:spcAft>
            </a:pPr>
            <a:r>
              <a:rPr lang="en-US" altLang="zh-CN" sz="2400" b="1" dirty="0">
                <a:solidFill>
                  <a:srgbClr val="000000"/>
                </a:solidFill>
                <a:latin typeface="+mn-ea"/>
                <a:cs typeface="Times New Roman" pitchFamily="18" charset="0"/>
              </a:rPr>
              <a:t>3</a:t>
            </a:r>
            <a:r>
              <a:rPr lang="zh-CN" altLang="zh-CN" sz="2400" b="1" dirty="0">
                <a:solidFill>
                  <a:srgbClr val="000000"/>
                </a:solidFill>
                <a:latin typeface="+mn-ea"/>
                <a:cs typeface="Times New Roman" pitchFamily="18" charset="0"/>
              </a:rPr>
              <a:t>．风险管理方法</a:t>
            </a:r>
          </a:p>
          <a:p>
            <a:endParaRPr lang="zh-CN" altLang="zh-CN" sz="2400" b="1"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theme/theme1.xml><?xml version="1.0" encoding="utf-8"?>
<a:theme xmlns:a="http://schemas.openxmlformats.org/drawingml/2006/main" name="第一PPT，www.1ppt.com">
  <a:themeElements>
    <a:clrScheme name="自定义 468">
      <a:dk1>
        <a:srgbClr val="5F5F5F"/>
      </a:dk1>
      <a:lt1>
        <a:srgbClr val="FFFFFF"/>
      </a:lt1>
      <a:dk2>
        <a:srgbClr val="5F5F5F"/>
      </a:dk2>
      <a:lt2>
        <a:srgbClr val="FFFFFF"/>
      </a:lt2>
      <a:accent1>
        <a:srgbClr val="90C413"/>
      </a:accent1>
      <a:accent2>
        <a:srgbClr val="BABD3D"/>
      </a:accent2>
      <a:accent3>
        <a:srgbClr val="DCAB48"/>
      </a:accent3>
      <a:accent4>
        <a:srgbClr val="6B8A4B"/>
      </a:accent4>
      <a:accent5>
        <a:srgbClr val="409BA2"/>
      </a:accent5>
      <a:accent6>
        <a:srgbClr val="B84D30"/>
      </a:accent6>
      <a:hlink>
        <a:srgbClr val="00B0F0"/>
      </a:hlink>
      <a:folHlink>
        <a:srgbClr val="AFB2B4"/>
      </a:folHlink>
    </a:clrScheme>
    <a:fontScheme name="KSO主题5">
      <a:majorFont>
        <a:latin typeface="Broadway"/>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787</TotalTime>
  <Words>2367</Words>
  <Application>Microsoft Office PowerPoint</Application>
  <PresentationFormat>自定义</PresentationFormat>
  <Paragraphs>415</Paragraphs>
  <Slides>37</Slides>
  <Notes>37</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16说课模板</dc:title>
  <dc:creator>Administrator</dc:creator>
  <cp:lastModifiedBy>gsc</cp:lastModifiedBy>
  <cp:revision>64</cp:revision>
  <dcterms:created xsi:type="dcterms:W3CDTF">2015-06-25T04:58:24Z</dcterms:created>
  <dcterms:modified xsi:type="dcterms:W3CDTF">2017-12-27T02:40:50Z</dcterms:modified>
</cp:coreProperties>
</file>