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287" r:id="rId3"/>
    <p:sldId id="279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6" r:id="rId31"/>
    <p:sldId id="337" r:id="rId32"/>
    <p:sldId id="338" r:id="rId3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3"/>
    <p:restoredTop sz="99419"/>
  </p:normalViewPr>
  <p:slideViewPr>
    <p:cSldViewPr showGuides="1">
      <p:cViewPr>
        <p:scale>
          <a:sx n="75" d="100"/>
          <a:sy n="75" d="100"/>
        </p:scale>
        <p:origin x="-1685" y="-6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50" d="100"/>
        <a:sy n="150" d="100"/>
      </p:scale>
      <p:origin x="0" y="57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/>
          <a:srcRect r="-2"/>
          <a:stretch>
            <a:fillRect/>
          </a:stretch>
        </p:blipFill>
        <p:spPr>
          <a:xfrm>
            <a:off x="120650" y="90488"/>
            <a:ext cx="1982788" cy="196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Users\Thinkpad\Desktop\7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:\360安全浏览器下载\水墨\1402\09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50" y="50800"/>
            <a:ext cx="744538" cy="7921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539750" y="700088"/>
            <a:ext cx="8424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1013" y="771525"/>
            <a:ext cx="84836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6013" y="339725"/>
            <a:ext cx="19431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家具结构设计</a:t>
            </a:r>
          </a:p>
        </p:txBody>
      </p:sp>
      <p:pic>
        <p:nvPicPr>
          <p:cNvPr id="3075" name="Picture 2" descr="C:\Users\Thinkpad\Desktop\7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587"/>
            <a:ext cx="9144000" cy="514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-6350" y="5326063"/>
            <a:ext cx="9150350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lIns="51408" tIns="25704" rIns="51408" bIns="25704"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 txBox="1"/>
          <p:nvPr/>
        </p:nvSpPr>
        <p:spPr>
          <a:xfrm>
            <a:off x="-6350" y="5326063"/>
            <a:ext cx="9150350" cy="271462"/>
          </a:xfrm>
          <a:prstGeom prst="rect">
            <a:avLst/>
          </a:prstGeom>
          <a:noFill/>
          <a:ln w="9525">
            <a:noFill/>
          </a:ln>
        </p:spPr>
        <p:txBody>
          <a:bodyPr lIns="51408" tIns="25704" rIns="51408" bIns="25704" anchor="ctr"/>
          <a:lstStyle/>
          <a:p>
            <a:endParaRPr lang="zh-CN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5" descr="C:\Users\Thinkpad\Desktop\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643188"/>
            <a:ext cx="9144000" cy="253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8" descr="C:\Users\Thinkpad\Desktop\新建文件夹 (3)\t_0000s_0002_图层-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1760538"/>
            <a:ext cx="768350" cy="309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2" descr="C:\Users\Thinkpad\Desktop\新建文件夹 (3)\-_0000s_0010_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6619">
            <a:off x="4811713" y="1173163"/>
            <a:ext cx="327025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3" descr="C:\Users\Thinkpad\Desktop\新建文件夹 (3)\-_0000s_0011_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7475" y="1287463"/>
            <a:ext cx="738188" cy="29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4" descr="C:\Users\Thinkpad\Desktop\新建文件夹 (3)\-_0000s_0012_1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18562" flipH="1">
            <a:off x="5410200" y="1249363"/>
            <a:ext cx="346075" cy="10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16" descr="C:\Users\Thinkpad\Desktop\新建文件夹 (3)\t_0000s_0000_图层-3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8213" y="1327150"/>
            <a:ext cx="363537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3" descr="C:\Users\Thinkpad\Desktop\新建文件夹 (3)\yyyyyy_0000s_0000_组-5-副本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-4190863">
            <a:off x="4056063" y="1298575"/>
            <a:ext cx="676275" cy="67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 Box 13"/>
          <p:cNvSpPr txBox="1"/>
          <p:nvPr/>
        </p:nvSpPr>
        <p:spPr>
          <a:xfrm>
            <a:off x="957263" y="2135188"/>
            <a:ext cx="7286625" cy="1106487"/>
          </a:xfrm>
          <a:prstGeom prst="rect">
            <a:avLst/>
          </a:prstGeom>
          <a:noFill/>
          <a:ln w="9525">
            <a:noFill/>
          </a:ln>
        </p:spPr>
        <p:txBody>
          <a:bodyPr lIns="91448" tIns="45724" rIns="91448" bIns="45724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软体家具结构设计</a:t>
            </a:r>
            <a:endParaRPr lang="zh-CN" altLang="en-US" sz="66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Picture 272" descr="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2438" y="1563688"/>
            <a:ext cx="1931987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17" descr="C:\Users\Thinkpad\Desktop\新建文件夹 (3)\t_0000s_0001_图层-3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67113" y="1395413"/>
            <a:ext cx="395287" cy="52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45 0.00092 L 0.5467 0.00092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99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928676"/>
            <a:ext cx="7215238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2.2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软体材料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 弹簧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: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是软体家具的主要材料之一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常见有螺旋弹簧和蛇形弹簧两类，而螺旋弹簧按形状又可分为中凹型螺旋弹簧（腰鼓弹簧）、圆柱形螺旋弹簧（包布弹簧）、宝塔形螺旋弹簧、拉簧、蛇簧等。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）软垫物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: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主要有泡沫塑料、棉花、羽绒、人造棉、棕丝等具有一定弹性与柔软性的材料。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）绷带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: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绷带的种类很多，有麻织类绷带、棉织类绷带、橡胶类绷带、塑料类绷带等多种结构。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）面料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主要包括布料和皮革两大类。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6072198" y="142858"/>
            <a:ext cx="264320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2 .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家具的主要材料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928676"/>
            <a:ext cx="7215238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其他辅助材料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）底：有麻布、棉布、化纤布等。 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）面料绳：包括蜡绷绳、细纱绳、嵌绳、拉绳等。 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 钉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主要有圆钉、木螺钉、骑马钉、鞋钉、气枪钉、泡钉、扣钉等。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 喷胶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一种溶剂型橡胶胶黏剂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）各种各样的塑料胶条、拉布条、锁合胶条等装饰收口材料，有些还会用到金属脚及脚轮，甚至专用的连接件和配件等。</a:t>
            </a:r>
          </a:p>
          <a:p>
            <a:pPr>
              <a:lnSpc>
                <a:spcPct val="125000"/>
              </a:lnSpc>
            </a:pPr>
            <a:endParaRPr lang="en-US" altLang="zh-CN" sz="2000" dirty="0" smtClean="0"/>
          </a:p>
          <a:p>
            <a:pPr>
              <a:lnSpc>
                <a:spcPct val="125000"/>
              </a:lnSpc>
            </a:pP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6072198" y="142858"/>
            <a:ext cx="264320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2 .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家具的主要材料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4414" y="928676"/>
            <a:ext cx="6357982" cy="822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沙发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的外部结构是由沙发靠背、沙发作为、沙发扶手以及沙发脚等构成。</a:t>
            </a:r>
          </a:p>
        </p:txBody>
      </p:sp>
      <p:pic>
        <p:nvPicPr>
          <p:cNvPr id="6" name="图片 5" descr="C:\Users\confetti83\AppData\Local\Microsoft\Windows\INetCache\Content.Word\Scan0053.jpg"/>
          <p:cNvPicPr/>
          <p:nvPr/>
        </p:nvPicPr>
        <p:blipFill>
          <a:blip r:embed="rId2" cstate="print"/>
          <a:srcRect b="54912"/>
          <a:stretch>
            <a:fillRect/>
          </a:stretch>
        </p:blipFill>
        <p:spPr>
          <a:xfrm>
            <a:off x="1357290" y="1928808"/>
            <a:ext cx="255651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C:\Users\confetti83\AppData\Local\Microsoft\Windows\INetCache\Content.Word\Scan0053.jpg"/>
          <p:cNvPicPr/>
          <p:nvPr/>
        </p:nvPicPr>
        <p:blipFill>
          <a:blip r:embed="rId3" cstate="print"/>
          <a:srcRect t="53859" b="8948"/>
          <a:stretch>
            <a:fillRect/>
          </a:stretch>
        </p:blipFill>
        <p:spPr>
          <a:xfrm>
            <a:off x="4500562" y="2071684"/>
            <a:ext cx="2495550" cy="137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786182" y="3857634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5-20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沙发的外部结构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4414" y="928676"/>
            <a:ext cx="635798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沙发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内部结构是由海绵、木架等组成。</a:t>
            </a:r>
          </a:p>
        </p:txBody>
      </p:sp>
      <p:sp>
        <p:nvSpPr>
          <p:cNvPr id="8" name="矩形 7"/>
          <p:cNvSpPr/>
          <p:nvPr/>
        </p:nvSpPr>
        <p:spPr>
          <a:xfrm>
            <a:off x="3786182" y="3857634"/>
            <a:ext cx="17748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5-21 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沙发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的内部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结构</a:t>
            </a:r>
          </a:p>
        </p:txBody>
      </p:sp>
      <p:pic>
        <p:nvPicPr>
          <p:cNvPr id="9" name="图片 8" descr="C:\Users\confetti83\Desktop\Scan0053.jpg"/>
          <p:cNvPicPr/>
          <p:nvPr/>
        </p:nvPicPr>
        <p:blipFill>
          <a:blip r:embed="rId2" cstate="print"/>
          <a:srcRect b="53939"/>
          <a:stretch>
            <a:fillRect/>
          </a:stretch>
        </p:blipFill>
        <p:spPr>
          <a:xfrm>
            <a:off x="1500166" y="1714494"/>
            <a:ext cx="278608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C:\Users\confetti83\Desktop\Scan0053.jpg"/>
          <p:cNvPicPr/>
          <p:nvPr/>
        </p:nvPicPr>
        <p:blipFill>
          <a:blip r:embed="rId3" cstate="print"/>
          <a:srcRect t="55446"/>
          <a:stretch>
            <a:fillRect/>
          </a:stretch>
        </p:blipFill>
        <p:spPr>
          <a:xfrm>
            <a:off x="4572000" y="1714494"/>
            <a:ext cx="307183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3.1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沙发框架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）木质框架结构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①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实木框架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实木木框架的要求，除了尺寸准确，结构合理之外，对材质也有一定的要求。一般采用含水率在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15%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以下，无腐朽、掘钉力强的硬阔叶村或节子较少的松木。</a:t>
            </a:r>
          </a:p>
          <a:p>
            <a:pPr>
              <a:lnSpc>
                <a:spcPct val="125000"/>
              </a:lnSpc>
            </a:pP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C:\Users\confetti83\Desktop\Scan0055.jpg"/>
          <p:cNvPicPr/>
          <p:nvPr/>
        </p:nvPicPr>
        <p:blipFill>
          <a:blip r:embed="rId2" cstate="print"/>
          <a:srcRect t="6360" b="12014"/>
          <a:stretch>
            <a:fillRect/>
          </a:stretch>
        </p:blipFill>
        <p:spPr>
          <a:xfrm>
            <a:off x="1714480" y="3000378"/>
            <a:ext cx="5274310" cy="17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68" y="4714890"/>
            <a:ext cx="1582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5-22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实木框架结构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43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sz="2000" b="1" dirty="0" smtClean="0"/>
              <a:t>②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木与人造板结合的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框架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357554" y="4572014"/>
            <a:ext cx="23903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5-23  </a:t>
            </a:r>
            <a:r>
              <a:rPr lang="zh-CN" altLang="en-US" sz="1200" dirty="0" smtClean="0"/>
              <a:t>实</a:t>
            </a:r>
            <a:r>
              <a:rPr lang="zh-CN" altLang="en-US" sz="1200" dirty="0" smtClean="0"/>
              <a:t>木与人造板结合的框架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 descr="Immagine 053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643174" y="1571618"/>
            <a:ext cx="406527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③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杨木结构人造板框架结构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利用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杨木结构人造板（多层胶合板、定向刨花板、单板层积材等）生产的沙发内部结构框架是针对沙发实木框架受众多因素制约，而开发的一种新型木质复合材料结构框架。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357554" y="4572014"/>
            <a:ext cx="23903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5-24 </a:t>
            </a:r>
            <a:r>
              <a:rPr lang="zh-CN" altLang="en-US" sz="1200" dirty="0" smtClean="0"/>
              <a:t>杨木</a:t>
            </a:r>
            <a:r>
              <a:rPr lang="zh-CN" altLang="en-US" sz="1200" dirty="0" smtClean="0"/>
              <a:t>结构人造板框架结构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 descr="Scan005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643188"/>
            <a:ext cx="4030980" cy="189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）金属框架结构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金属框架的沙发，是以金属的管材、板材、线材或型材等为结构材料，同时与人接触部位配以软垫等。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68" y="4714890"/>
            <a:ext cx="1582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5-25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金属框架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结构</a:t>
            </a:r>
          </a:p>
        </p:txBody>
      </p:sp>
      <p:pic>
        <p:nvPicPr>
          <p:cNvPr id="7" name="图片 6" descr="https://gd1.alicdn.com/imgextra/i1/2561444883/TB2LpG.XX55V1Bjy0FoXXbVjFXa_!!2561444883.jpg"/>
          <p:cNvPicPr/>
          <p:nvPr/>
        </p:nvPicPr>
        <p:blipFill>
          <a:blip r:embed="rId2" cstate="print"/>
          <a:srcRect t="17775"/>
          <a:stretch>
            <a:fillRect/>
          </a:stretch>
        </p:blipFill>
        <p:spPr>
          <a:xfrm>
            <a:off x="3214678" y="2357436"/>
            <a:ext cx="2404110" cy="197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）塑料框架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/>
              <a:t>   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塑料框架通常经过模塑成型而形成的，塑料以其鲜艳的颜色、新颖的造型、轻便实用的特点，在沙发框架结构中得到淋漓尽致的应用。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68" y="4714890"/>
            <a:ext cx="162095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5-26 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塑料框架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结构</a:t>
            </a:r>
          </a:p>
        </p:txBody>
      </p:sp>
      <p:pic>
        <p:nvPicPr>
          <p:cNvPr id="6" name="图片 5" descr="http://img011.hc360.cn/m3/M01/7E/3D/wKhQ51S3vjeEHoenAAAAAPZbasE229.jp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43240" y="2285998"/>
            <a:ext cx="239096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）竹藤框架结构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用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竹（藤）材料做沙发的框架，既保持了竹（藤）特有的质感和性能，又克服了易于裂变形的不足，同时还考虑到现实的需求观念。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68" y="4714890"/>
            <a:ext cx="162095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5-27 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竹藤框架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结构</a:t>
            </a:r>
          </a:p>
        </p:txBody>
      </p:sp>
      <p:pic>
        <p:nvPicPr>
          <p:cNvPr id="7" name="图片 6" descr="http://img.china.alibaba.com/img/ibank/2013/475/518/842815574_320070750.jpg"/>
          <p:cNvPicPr/>
          <p:nvPr/>
        </p:nvPicPr>
        <p:blipFill>
          <a:blip r:embed="rId2" cstate="print"/>
          <a:srcRect t="13595"/>
          <a:stretch>
            <a:fillRect/>
          </a:stretch>
        </p:blipFill>
        <p:spPr bwMode="auto">
          <a:xfrm>
            <a:off x="3286116" y="2428874"/>
            <a:ext cx="249608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073150" y="1419225"/>
            <a:ext cx="1982788" cy="198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06525" y="1857375"/>
            <a:ext cx="915988" cy="922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前</a:t>
            </a:r>
          </a:p>
        </p:txBody>
      </p:sp>
      <p:sp>
        <p:nvSpPr>
          <p:cNvPr id="6" name="矩形 5"/>
          <p:cNvSpPr/>
          <p:nvPr/>
        </p:nvSpPr>
        <p:spPr>
          <a:xfrm>
            <a:off x="1884363" y="2036763"/>
            <a:ext cx="914400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言</a:t>
            </a:r>
          </a:p>
        </p:txBody>
      </p:sp>
      <p:sp>
        <p:nvSpPr>
          <p:cNvPr id="7" name="矩形 6"/>
          <p:cNvSpPr/>
          <p:nvPr/>
        </p:nvSpPr>
        <p:spPr>
          <a:xfrm>
            <a:off x="3214678" y="1142990"/>
            <a:ext cx="5329266" cy="2926268"/>
          </a:xfrm>
          <a:prstGeom prst="rect">
            <a:avLst/>
          </a:prstGeom>
          <a:noFill/>
          <a:ln w="9525">
            <a:noFill/>
          </a:ln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12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    随着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家具行业的不断兴起，人们对新材料、新技术、新领域的不断研究探索，作为家具大家族中的一员</a:t>
            </a:r>
            <a:r>
              <a:rPr lang="en-US" altLang="en-US" sz="22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软体家具，也得到了长足的进步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。现代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软体家具产品覆盖面广泛，品种丰富多样，主要产品包括沙发、沙发床、软椅、床垫等。</a:t>
            </a:r>
          </a:p>
          <a:p>
            <a:pPr defTabSz="815975">
              <a:lnSpc>
                <a:spcPct val="120000"/>
              </a:lnSpc>
            </a:pP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4" descr="E:\PPT\PPT中国风元素\水墨祥云\水墨祥云\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8" y="2960688"/>
            <a:ext cx="808037" cy="50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4"/>
          <p:cNvSpPr txBox="1"/>
          <p:nvPr/>
        </p:nvSpPr>
        <p:spPr>
          <a:xfrm>
            <a:off x="-6350" y="5326063"/>
            <a:ext cx="9150350" cy="271462"/>
          </a:xfrm>
          <a:prstGeom prst="rect">
            <a:avLst/>
          </a:prstGeom>
          <a:noFill/>
          <a:ln w="9525">
            <a:noFill/>
          </a:ln>
        </p:spPr>
        <p:txBody>
          <a:bodyPr lIns="51408" tIns="25704" rIns="51408" bIns="25704" anchor="ctr"/>
          <a:lstStyle/>
          <a:p>
            <a:endParaRPr lang="zh-CN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4" descr="E:\PPT\PPT中国风元素\水墨祥云\水墨祥云\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513" y="915988"/>
            <a:ext cx="1252537" cy="77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4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250"/>
                            </p:stCondLst>
                            <p:childTnLst>
                              <p:par>
                                <p:cTn id="3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）功能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沙发框架结构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功能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沙发主要指的是除了具有普通沙发功能以外，还具有休闲躺椅等功能。其框架结构通常是在普通沙发框架结构的基础上，在沙发底部安装一个能实现功能化的铁架。</a:t>
            </a:r>
          </a:p>
          <a:p>
            <a:pPr>
              <a:lnSpc>
                <a:spcPct val="125000"/>
              </a:lnSpc>
            </a:pP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68" y="4714890"/>
            <a:ext cx="192873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5-28 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功能沙发框架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结构</a:t>
            </a:r>
          </a:p>
        </p:txBody>
      </p:sp>
      <p:pic>
        <p:nvPicPr>
          <p:cNvPr id="6" name="图片 5" descr="http://gooju.cn/products/0df0e8d41eee7df2.jpg"/>
          <p:cNvPicPr/>
          <p:nvPr/>
        </p:nvPicPr>
        <p:blipFill>
          <a:blip r:embed="rId2" cstate="print"/>
          <a:srcRect t="20809" b="16041"/>
          <a:stretch>
            <a:fillRect/>
          </a:stretch>
        </p:blipFill>
        <p:spPr>
          <a:xfrm>
            <a:off x="2928926" y="2643188"/>
            <a:ext cx="3139576" cy="1981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3.2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（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）软层结构的厚薄分类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薄型软体结构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又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称半软体结构，一般采用藤编、绳编、布、皮革、塑料编织、棕绷面等制成，也有采用薄型海绵与面料制作。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厚型软体结构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有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两种结构形式，第一种是传统的弹簧结构，另一种为现代沙发结构，也叫软垫结构。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http://d03.res.meilishuo.net/pic/_o/88/85/fe24c8ee7fead86946f6bb7508ef_1200_1200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14348" y="1214428"/>
            <a:ext cx="2621280" cy="262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c:\users\confetti83\appdata\roaming\360se6\User Data\temp\2106702_145351075048_2.jpg"/>
          <p:cNvPicPr/>
          <p:nvPr/>
        </p:nvPicPr>
        <p:blipFill>
          <a:blip r:embed="rId3"/>
          <a:srcRect t="21783" b="5882"/>
          <a:stretch>
            <a:fillRect/>
          </a:stretch>
        </p:blipFill>
        <p:spPr>
          <a:xfrm>
            <a:off x="3786182" y="1428742"/>
            <a:ext cx="4486207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28728" y="4000510"/>
            <a:ext cx="1582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5-29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薄型软体结构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14942" y="4000510"/>
            <a:ext cx="1582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5-30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厚型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软体结构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85786" y="857238"/>
            <a:ext cx="72152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）软层结构的构成弹性主体材料分类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 软体部位的结构可分为螺旋弹簧、蛇簧和泡沫塑料三类。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①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使用螺旋弹簧的沙发结构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C:\Users\zhuyu\Desktop\图形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42613"/>
            <a:ext cx="4857784" cy="2815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214810" y="4774168"/>
            <a:ext cx="15824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5-31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螺旋弹簧沙发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85786" y="857238"/>
            <a:ext cx="721523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使用蛇簧的沙发结构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4572014"/>
            <a:ext cx="12747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5-32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蛇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簧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沙发</a:t>
            </a:r>
          </a:p>
        </p:txBody>
      </p:sp>
      <p:pic>
        <p:nvPicPr>
          <p:cNvPr id="7" name="图片 6" descr="沙发内部结构.jpg"/>
          <p:cNvPicPr/>
          <p:nvPr/>
        </p:nvPicPr>
        <p:blipFill>
          <a:blip r:embed="rId2" cstate="print"/>
          <a:srcRect t="15732" b="15001"/>
          <a:stretch>
            <a:fillRect/>
          </a:stretch>
        </p:blipFill>
        <p:spPr>
          <a:xfrm>
            <a:off x="2000232" y="1500180"/>
            <a:ext cx="527431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）活动软垫结构形式分类</a:t>
            </a:r>
          </a:p>
          <a:p>
            <a:pPr>
              <a:lnSpc>
                <a:spcPct val="125000"/>
              </a:lnSpc>
            </a:pP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的活动软垫结构在这里主要指的是可以活动的座垫及靠垫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有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两种结构形式：一种是带弹簧的填充活动软垫；另一种是无弹簧的填充活动软垫。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    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沙发的结构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357304"/>
            <a:ext cx="7215238" cy="236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目前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市场上的弹簧床垫一般以采用不同材料搭配而成，从上至下即分为：上面料层、上铺垫层、弹簧层、下铺垫层、下面料层，为增加床垫的舒适性，又将面料层独立，将面料、海绵等铺垫料绗缝在一起，成为双层复合面料层。通常床垫为双面可用，因此，一般的弹簧床垫以弹簧芯作为中心层，上下左右对称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结构。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图形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3122"/>
            <a:ext cx="4572032" cy="245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29058" y="4714890"/>
            <a:ext cx="14285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5-33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床垫的结构</a:t>
            </a:r>
          </a:p>
        </p:txBody>
      </p:sp>
      <p:sp>
        <p:nvSpPr>
          <p:cNvPr id="6" name="矩形 5"/>
          <p:cNvSpPr/>
          <p:nvPr/>
        </p:nvSpPr>
        <p:spPr>
          <a:xfrm>
            <a:off x="928662" y="928676"/>
            <a:ext cx="714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在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床垫的构造中，面料层是最上层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铺垫层是弹簧层之上的海绵层，负责填补身体曲线的空隙；弹簧层要求受到冲击时，起到柔和的缓冲作用，主要负责的是承受身体的重力，给予适度的支撑力。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）弹簧层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smtClean="0"/>
              <a:t>       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弹簧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层由弹簧组成，是弹簧床垫内部起支撑作用的结构件。弹簧层可以合理支撑人体各部位，保证人体特别是骨骼的自然曲线，贴合人体各种躺卧姿势。根据弹簧形式不同，弹簧层大致可分连接式、袋装独立式、线状直立式、张状整体式及袋装线状整体式等。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rcRect l="2699" t="5417" r="32739" b="5476"/>
          <a:stretch>
            <a:fillRect/>
          </a:stretch>
        </p:blipFill>
        <p:spPr>
          <a:xfrm>
            <a:off x="785786" y="1000114"/>
            <a:ext cx="2500330" cy="171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214414" y="2786064"/>
            <a:ext cx="1582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5-34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连接式弹簧层</a:t>
            </a:r>
          </a:p>
        </p:txBody>
      </p:sp>
      <p:pic>
        <p:nvPicPr>
          <p:cNvPr id="6" name="图片 5" descr="http://image.big5.made-in-china.com/2f0j01evuaMPCtJLcz/%E7%8B%AC%E7%AB%8B%E8%A2%8B%E8%A3%85%E5%BC%B9%E7%B0%A7+-+2.jpg"/>
          <p:cNvPicPr/>
          <p:nvPr/>
        </p:nvPicPr>
        <p:blipFill>
          <a:blip r:embed="rId3"/>
          <a:srcRect t="30780" b="33237"/>
          <a:stretch>
            <a:fillRect/>
          </a:stretch>
        </p:blipFill>
        <p:spPr>
          <a:xfrm>
            <a:off x="3786182" y="1142990"/>
            <a:ext cx="4143404" cy="149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000628" y="2714626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5-35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袋装独立式弹簧层</a:t>
            </a:r>
          </a:p>
        </p:txBody>
      </p:sp>
      <p:pic>
        <p:nvPicPr>
          <p:cNvPr id="9" name="图片 8" descr="C:\Documents and Settings\mayuanzhen\桌面\lunwentupian\2007113201548.jpg"/>
          <p:cNvPicPr/>
          <p:nvPr/>
        </p:nvPicPr>
        <p:blipFill>
          <a:blip r:embed="rId4" cstate="print"/>
          <a:srcRect l="4337" t="15434" b="9354"/>
          <a:stretch>
            <a:fillRect/>
          </a:stretch>
        </p:blipFill>
        <p:spPr>
          <a:xfrm>
            <a:off x="1000100" y="3143254"/>
            <a:ext cx="2238374" cy="131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142976" y="4572014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5-36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线装整体式弹簧层</a:t>
            </a:r>
          </a:p>
        </p:txBody>
      </p:sp>
      <p:pic>
        <p:nvPicPr>
          <p:cNvPr id="11" name="图片 10" descr="http://imgmall.tg.com.cn/group1/M00/1F/98/CgooaFE1hjPw6t1AAADm2Yt_3yk775.jpg"/>
          <p:cNvPicPr/>
          <p:nvPr/>
        </p:nvPicPr>
        <p:blipFill>
          <a:blip r:embed="rId5"/>
          <a:srcRect b="13472"/>
          <a:stretch>
            <a:fillRect/>
          </a:stretch>
        </p:blipFill>
        <p:spPr>
          <a:xfrm>
            <a:off x="4714876" y="3071816"/>
            <a:ext cx="2286016" cy="151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5214942" y="464345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5-37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双层弹簧层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24" descr="D_04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0900" y="1343025"/>
            <a:ext cx="650875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31" descr="D_04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2098675"/>
            <a:ext cx="652462" cy="62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" name="图片 35" descr="D_04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2857500"/>
            <a:ext cx="652462" cy="62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" name="图片 39" descr="D_04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3684588"/>
            <a:ext cx="652462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/>
          <p:cNvPicPr>
            <a:picLocks noChangeAspect="1"/>
          </p:cNvPicPr>
          <p:nvPr/>
        </p:nvPicPr>
        <p:blipFill>
          <a:blip r:embed="rId3"/>
          <a:srcRect r="-2"/>
          <a:stretch>
            <a:fillRect/>
          </a:stretch>
        </p:blipFill>
        <p:spPr>
          <a:xfrm>
            <a:off x="120650" y="90488"/>
            <a:ext cx="1489075" cy="147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矩形 49"/>
          <p:cNvSpPr/>
          <p:nvPr/>
        </p:nvSpPr>
        <p:spPr bwMode="auto">
          <a:xfrm>
            <a:off x="2038350" y="1204913"/>
            <a:ext cx="827088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华隶简体" pitchFamily="65" charset="-122"/>
                <a:ea typeface="方正华隶简体" pitchFamily="65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华隶简体" pitchFamily="65" charset="-122"/>
              <a:ea typeface="方正华隶简体" pitchFamily="65" charset="-122"/>
              <a:cs typeface="+mn-cs"/>
            </a:endParaRPr>
          </a:p>
        </p:txBody>
      </p:sp>
      <p:grpSp>
        <p:nvGrpSpPr>
          <p:cNvPr id="2" name="组合 69"/>
          <p:cNvGrpSpPr/>
          <p:nvPr/>
        </p:nvGrpSpPr>
        <p:grpSpPr>
          <a:xfrm>
            <a:off x="2533650" y="1343025"/>
            <a:ext cx="4889500" cy="619125"/>
            <a:chOff x="2533733" y="1343047"/>
            <a:chExt cx="4889544" cy="618939"/>
          </a:xfrm>
        </p:grpSpPr>
        <p:sp>
          <p:nvSpPr>
            <p:cNvPr id="52" name="矩形 51"/>
            <p:cNvSpPr/>
            <p:nvPr/>
          </p:nvSpPr>
          <p:spPr bwMode="auto">
            <a:xfrm>
              <a:off x="2809960" y="1343047"/>
              <a:ext cx="4613317" cy="549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3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rPr>
                <a:t>软体家具概述</a:t>
              </a:r>
              <a:endParaRPr kumimoji="0" lang="zh-CN" altLang="en-US" sz="24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5384" name="图片 28" descr="C_108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3733" y="1824332"/>
              <a:ext cx="4497271" cy="1376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71"/>
          <p:cNvGrpSpPr/>
          <p:nvPr/>
        </p:nvGrpSpPr>
        <p:grpSpPr>
          <a:xfrm>
            <a:off x="2533650" y="2098675"/>
            <a:ext cx="4889500" cy="620713"/>
            <a:chOff x="2533295" y="2099134"/>
            <a:chExt cx="4889983" cy="620963"/>
          </a:xfrm>
        </p:grpSpPr>
        <p:sp>
          <p:nvSpPr>
            <p:cNvPr id="56" name="矩形 55"/>
            <p:cNvSpPr/>
            <p:nvPr/>
          </p:nvSpPr>
          <p:spPr bwMode="auto">
            <a:xfrm>
              <a:off x="2809547" y="2099134"/>
              <a:ext cx="4613731" cy="552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-3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rPr>
                <a:t>软体家具的主要材料</a:t>
              </a:r>
              <a:endParaRPr kumimoji="0" lang="zh-CN" altLang="en-US" sz="28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5382" name="图片 33" descr="C_108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3295" y="2582105"/>
              <a:ext cx="4497709" cy="1379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72"/>
          <p:cNvGrpSpPr/>
          <p:nvPr/>
        </p:nvGrpSpPr>
        <p:grpSpPr>
          <a:xfrm>
            <a:off x="2533650" y="2857500"/>
            <a:ext cx="4889500" cy="620713"/>
            <a:chOff x="2533295" y="2856740"/>
            <a:chExt cx="4889983" cy="620962"/>
          </a:xfrm>
        </p:grpSpPr>
        <p:sp>
          <p:nvSpPr>
            <p:cNvPr id="60" name="矩形 59"/>
            <p:cNvSpPr/>
            <p:nvPr/>
          </p:nvSpPr>
          <p:spPr bwMode="auto">
            <a:xfrm>
              <a:off x="2809547" y="2856740"/>
              <a:ext cx="4613731" cy="552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-3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rPr>
                <a:t>沙发的结构</a:t>
              </a:r>
              <a:endParaRPr kumimoji="0" lang="zh-CN" altLang="en-US" sz="28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5380" name="图片 37" descr="C_108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3295" y="3339710"/>
              <a:ext cx="4497709" cy="1379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73"/>
          <p:cNvGrpSpPr/>
          <p:nvPr/>
        </p:nvGrpSpPr>
        <p:grpSpPr>
          <a:xfrm>
            <a:off x="2533650" y="3684588"/>
            <a:ext cx="4889500" cy="619125"/>
            <a:chOff x="2533295" y="3684184"/>
            <a:chExt cx="4889983" cy="619445"/>
          </a:xfrm>
        </p:grpSpPr>
        <p:sp>
          <p:nvSpPr>
            <p:cNvPr id="64" name="矩形 63"/>
            <p:cNvSpPr/>
            <p:nvPr/>
          </p:nvSpPr>
          <p:spPr bwMode="auto">
            <a:xfrm>
              <a:off x="2809547" y="3684184"/>
              <a:ext cx="4613731" cy="5511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-3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rPr>
                <a:t>床垫的结构</a:t>
              </a:r>
              <a:endParaRPr kumimoji="0" lang="zh-CN" altLang="en-US" sz="28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5378" name="图片 41" descr="C_108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3295" y="4165975"/>
              <a:ext cx="4497709" cy="1376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6" name="矩形 65"/>
          <p:cNvSpPr/>
          <p:nvPr/>
        </p:nvSpPr>
        <p:spPr>
          <a:xfrm>
            <a:off x="2038350" y="1962150"/>
            <a:ext cx="827088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华隶简体" pitchFamily="65" charset="-122"/>
                <a:ea typeface="方正华隶简体" pitchFamily="65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华隶简体" pitchFamily="65" charset="-122"/>
              <a:ea typeface="方正华隶简体" pitchFamily="65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38350" y="2719388"/>
            <a:ext cx="827088" cy="827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华隶简体" pitchFamily="65" charset="-122"/>
                <a:ea typeface="方正华隶简体" pitchFamily="65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华隶简体" pitchFamily="65" charset="-122"/>
              <a:ea typeface="方正华隶简体" pitchFamily="65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38350" y="3546475"/>
            <a:ext cx="827088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华隶简体" pitchFamily="65" charset="-122"/>
                <a:ea typeface="方正华隶简体" pitchFamily="65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华隶简体" pitchFamily="65" charset="-122"/>
              <a:ea typeface="方正华隶简体" pitchFamily="65" charset="-122"/>
              <a:cs typeface="+mn-cs"/>
            </a:endParaRPr>
          </a:p>
        </p:txBody>
      </p:sp>
      <p:pic>
        <p:nvPicPr>
          <p:cNvPr id="71" name="Picture 6" descr="F:\360安全浏览器下载\水墨\1402\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563" y="2600325"/>
            <a:ext cx="2139950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Rectangle 4"/>
          <p:cNvSpPr txBox="1"/>
          <p:nvPr/>
        </p:nvSpPr>
        <p:spPr>
          <a:xfrm>
            <a:off x="-6350" y="5326063"/>
            <a:ext cx="9150350" cy="271462"/>
          </a:xfrm>
          <a:prstGeom prst="rect">
            <a:avLst/>
          </a:prstGeom>
          <a:noFill/>
          <a:ln w="9525">
            <a:noFill/>
          </a:ln>
        </p:spPr>
        <p:txBody>
          <a:bodyPr lIns="51408" tIns="25704" rIns="51408" bIns="25704" anchor="ctr"/>
          <a:lstStyle/>
          <a:p>
            <a:endParaRPr lang="zh-CN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6" grpId="0"/>
      <p:bldP spid="67" grpId="0"/>
      <p:bldP spid="68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）铺垫层</a:t>
            </a: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铺垫层是介于复合面料和弹簧芯之间的衬垫材料，包括泡沫塑料、塑网和麻毡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布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、棕纤维垫、化纤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棉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毡、椰丝垫等各种毡垫。铺垫层充当织物面料层与弹簧层之间的桥梁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http://img.007swz.com/cpimg/chuangdian/OXKkwqH2x_12619627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142990"/>
            <a:ext cx="2166761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http://img010.hc360.cn/m8/M01/0B/13/wKhQplUuG9OEY4qXAAAAAHvA5oQ286.jpg"/>
          <p:cNvPicPr/>
          <p:nvPr/>
        </p:nvPicPr>
        <p:blipFill>
          <a:blip r:embed="rId3" cstate="print"/>
          <a:srcRect l="10395" t="16757" b="9369"/>
          <a:stretch>
            <a:fillRect/>
          </a:stretch>
        </p:blipFill>
        <p:spPr>
          <a:xfrm>
            <a:off x="5143504" y="1142990"/>
            <a:ext cx="2177822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714626"/>
            <a:ext cx="12747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5-39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乳胶海绵</a:t>
            </a:r>
          </a:p>
        </p:txBody>
      </p:sp>
      <p:sp>
        <p:nvSpPr>
          <p:cNvPr id="9" name="矩形 8"/>
          <p:cNvSpPr/>
          <p:nvPr/>
        </p:nvSpPr>
        <p:spPr>
          <a:xfrm>
            <a:off x="5357818" y="2714626"/>
            <a:ext cx="12747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5-40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记忆海绵</a:t>
            </a:r>
          </a:p>
        </p:txBody>
      </p:sp>
      <p:pic>
        <p:nvPicPr>
          <p:cNvPr id="10" name="图片 9" descr="C:\Users\confetti83\Desktop\wKhQuVJGhxWENnQtAAAAADEIB1A716.jpg"/>
          <p:cNvPicPr/>
          <p:nvPr/>
        </p:nvPicPr>
        <p:blipFill>
          <a:blip r:embed="rId4"/>
          <a:srcRect l="5815" t="7693" r="12771" b="25000"/>
          <a:stretch>
            <a:fillRect/>
          </a:stretch>
        </p:blipFill>
        <p:spPr>
          <a:xfrm>
            <a:off x="3143240" y="3095629"/>
            <a:ext cx="2500330" cy="154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571868" y="4643452"/>
            <a:ext cx="11544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5-41 3D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网布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7000892" y="142858"/>
            <a:ext cx="1714512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 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床垫</a:t>
            </a:r>
            <a:r>
              <a:rPr lang="zh-CN" altLang="en-US" sz="2200" spc="-300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的结构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1000114"/>
            <a:ext cx="72152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面料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层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面料层是由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种结构缝合而成，最上层接触人体的表面材料为面料；中间层为海绵或者乳胶等弹性材料，以增加柔软度和舒适性，一些高档床垫还会使用羊毛、马毛或纳米竹炭等材料；最下层为衬布，通常是无纺布。</a:t>
            </a:r>
            <a:endParaRPr lang="zh-CN" altLang="en-US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图片 3" descr="PA220011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28992" y="3000378"/>
            <a:ext cx="217551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857620" y="4500576"/>
            <a:ext cx="1338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5-44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床垫面料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6715140" y="142858"/>
            <a:ext cx="192882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1.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软体家具概述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928676"/>
            <a:ext cx="692948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软体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家具一般是指不同材料如实木、人造板、金属等制成框架，辅以弹簧、绷带、泡沫塑料凳作为弹性填料，表面包覆各式面料制成的，具有一定弹性的坐卧类家具的总称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软体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家具按其结构，可分为内骨骼软包家具、外骨骼软包家具、无骨骼软体家具和软骨骼家具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 软体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家具按其材料，可分为皮革类软体家具、织物类软体家具和塑料类软体家具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/>
              <a:t> 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软体家具按其功能，可分为软体坐具、软体卧具、其他功能软体家具。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6715140" y="142858"/>
            <a:ext cx="192882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1.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软体家具概述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http://pic8.nipic.com/20100701/2154626_153607099171_2.jpg"/>
          <p:cNvPicPr/>
          <p:nvPr/>
        </p:nvPicPr>
        <p:blipFill>
          <a:blip r:embed="rId2" cstate="print"/>
          <a:srcRect l="8885" t="30636" r="8237" b="12909"/>
          <a:stretch>
            <a:fillRect/>
          </a:stretch>
        </p:blipFill>
        <p:spPr>
          <a:xfrm>
            <a:off x="1285852" y="928676"/>
            <a:ext cx="2465070" cy="125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http://image.cn.made-in-china.com/2f0j01kCVtFjMsQobZ/%E5%AE%9E%E6%9C%A8%E6%B2%99%E5%8F%91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999805"/>
            <a:ext cx="2759710" cy="121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http://www.chinaispo.com.cn/up/picture/201311/15/201311151049501049337922.jpg"/>
          <p:cNvPicPr/>
          <p:nvPr/>
        </p:nvPicPr>
        <p:blipFill>
          <a:blip r:embed="rId4" cstate="print"/>
          <a:srcRect t="5988" b="11856"/>
          <a:stretch>
            <a:fillRect/>
          </a:stretch>
        </p:blipFill>
        <p:spPr>
          <a:xfrm>
            <a:off x="1285852" y="2500312"/>
            <a:ext cx="22340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11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01" t="37303" r="6400" b="1797"/>
          <a:stretch>
            <a:fillRect/>
          </a:stretch>
        </p:blipFill>
        <p:spPr>
          <a:xfrm>
            <a:off x="4714876" y="2928940"/>
            <a:ext cx="2541270" cy="15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643042" y="2214560"/>
            <a:ext cx="1680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5-1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内骨骼软包家具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6380" y="2285998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5-2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外骨骼软包家具</a:t>
            </a:r>
          </a:p>
        </p:txBody>
      </p:sp>
      <p:sp>
        <p:nvSpPr>
          <p:cNvPr id="14" name="矩形 13"/>
          <p:cNvSpPr/>
          <p:nvPr/>
        </p:nvSpPr>
        <p:spPr>
          <a:xfrm>
            <a:off x="1428728" y="4643452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5-3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无骨骼软体家具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5008" y="4500576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5-4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软骨骼家具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6715140" y="142858"/>
            <a:ext cx="192882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1.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软体家具概述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 descr="http://pic18.nipic.com/20111130/6660005_041645009303_2.jpg"/>
          <p:cNvPicPr/>
          <p:nvPr/>
        </p:nvPicPr>
        <p:blipFill>
          <a:blip r:embed="rId2" cstate="print"/>
          <a:srcRect t="38646" b="28125"/>
          <a:stretch>
            <a:fillRect/>
          </a:stretch>
        </p:blipFill>
        <p:spPr>
          <a:xfrm>
            <a:off x="1142976" y="1000114"/>
            <a:ext cx="2640330" cy="121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http://www.fabric114.com/uploads/-b201492132142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43504" y="928676"/>
            <a:ext cx="254127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http://l.b2b168.com/2014/05/08/15/201405081504249362704.jp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3143240" y="2786064"/>
            <a:ext cx="2670810" cy="211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1500166" y="2357436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5-5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皮革类软体家具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86446" y="2428874"/>
            <a:ext cx="165942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buClrTx/>
              <a:buSzTx/>
              <a:tabLst/>
            </a:pP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5-6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织物类软体家具</a:t>
            </a:r>
          </a:p>
        </p:txBody>
      </p:sp>
      <p:sp>
        <p:nvSpPr>
          <p:cNvPr id="20" name="矩形 19"/>
          <p:cNvSpPr/>
          <p:nvPr/>
        </p:nvSpPr>
        <p:spPr>
          <a:xfrm>
            <a:off x="3786182" y="4714890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zh-CN" altLang="en-US" sz="1200" dirty="0" smtClean="0">
                <a:latin typeface="Times New Roman" pitchFamily="18" charset="0"/>
                <a:cs typeface="Times New Roman" pitchFamily="18" charset="0"/>
              </a:rPr>
              <a:t>塑料类软体家具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6715140" y="142858"/>
            <a:ext cx="192882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1.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软体家具概述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142990"/>
            <a:ext cx="771530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>
              <a:lnSpc>
                <a:spcPct val="125000"/>
              </a:lnSpc>
              <a:buClrTx/>
              <a:buSzTx/>
              <a:tabLst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软体家具通常分为沙发和弹簧软床垫两大类。</a:t>
            </a:r>
          </a:p>
          <a:p>
            <a:pPr marR="0" lvl="0">
              <a:lnSpc>
                <a:spcPct val="125000"/>
              </a:lnSpc>
              <a:buClrTx/>
              <a:buSzTx/>
              <a:tabLst/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狭义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的沙发是指一种装有弹簧软垫的低坐靠椅。广义来说，凡是装有软垫或装有柔软接触表面的座、卧用具，均可称之为沙发，如沙发凳、沙发椅、沙发床等。</a:t>
            </a:r>
          </a:p>
          <a:p>
            <a:pPr marR="0" lvl="0">
              <a:lnSpc>
                <a:spcPct val="125000"/>
              </a:lnSpc>
              <a:buClrTx/>
              <a:buSzTx/>
              <a:tabLst/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 弹簧软床垫是以弹簧及软质衬垫物为内芯材料，外表罩有织物面料或软席等材料制成的卧具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6072198" y="142858"/>
            <a:ext cx="264320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2 .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家具的主要材料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142990"/>
            <a:ext cx="7215238" cy="1193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 软体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家具的原辅材料主要包括框架材料（木材、木质复合材料、金属等）、弹簧、软垫物、绷带和底布、面料、钉、绳、胶黏剂、五金连接件等几部分。</a:t>
            </a:r>
          </a:p>
        </p:txBody>
      </p:sp>
    </p:spTree>
  </p:cSld>
  <p:clrMapOvr>
    <a:masterClrMapping/>
  </p:clrMapOvr>
  <p:transition spd="med" advClick="0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142990"/>
            <a:ext cx="72152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2.1 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框架材料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）木质材料：软体家具的框架结构最常用的材料为木质材料，包括实木及人造板，如胶合板、刨花板、纤维板、单板层积材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(LVL)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等。</a:t>
            </a:r>
            <a:endParaRPr lang="en-US" altLang="zh-CN" sz="2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）金属材料： 软体家具中的金属材料通常以管材、板材、线材或型材等形式出现。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6072198" y="142858"/>
            <a:ext cx="2643206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2 .   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软体</a:t>
            </a:r>
            <a:r>
              <a:rPr kumimoji="0" lang="zh-CN" altLang="en-US" sz="22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家具的主要材料</a:t>
            </a:r>
            <a:endParaRPr kumimoji="0" lang="zh-CN" altLang="en-US" sz="2200" b="0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 advClick="0" advTm="0">
    <p:fade/>
  </p:transition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1852</Words>
  <Application>WPS 演示</Application>
  <PresentationFormat>全屏显示(16:9)</PresentationFormat>
  <Paragraphs>129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朱芋锭</cp:lastModifiedBy>
  <cp:revision>113</cp:revision>
  <dcterms:created xsi:type="dcterms:W3CDTF">2014-08-16T02:22:19Z</dcterms:created>
  <dcterms:modified xsi:type="dcterms:W3CDTF">2017-07-27T11:33:36Z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