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305"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95" r:id="rId16"/>
    <p:sldId id="269" r:id="rId17"/>
    <p:sldId id="296" r:id="rId18"/>
    <p:sldId id="271" r:id="rId19"/>
    <p:sldId id="270" r:id="rId20"/>
    <p:sldId id="272" r:id="rId21"/>
    <p:sldId id="273" r:id="rId22"/>
    <p:sldId id="274" r:id="rId23"/>
    <p:sldId id="275" r:id="rId24"/>
    <p:sldId id="276" r:id="rId25"/>
    <p:sldId id="277" r:id="rId26"/>
    <p:sldId id="297" r:id="rId27"/>
    <p:sldId id="278" r:id="rId28"/>
    <p:sldId id="298" r:id="rId29"/>
    <p:sldId id="279" r:id="rId30"/>
    <p:sldId id="280" r:id="rId31"/>
    <p:sldId id="299" r:id="rId32"/>
    <p:sldId id="281" r:id="rId33"/>
    <p:sldId id="300" r:id="rId34"/>
    <p:sldId id="282" r:id="rId35"/>
    <p:sldId id="283" r:id="rId36"/>
    <p:sldId id="301" r:id="rId37"/>
    <p:sldId id="284" r:id="rId38"/>
    <p:sldId id="302" r:id="rId39"/>
    <p:sldId id="285" r:id="rId40"/>
    <p:sldId id="286" r:id="rId41"/>
    <p:sldId id="287" r:id="rId42"/>
    <p:sldId id="288" r:id="rId43"/>
    <p:sldId id="289" r:id="rId44"/>
    <p:sldId id="303" r:id="rId45"/>
    <p:sldId id="290" r:id="rId46"/>
    <p:sldId id="291" r:id="rId47"/>
    <p:sldId id="292" r:id="rId48"/>
    <p:sldId id="293" r:id="rId49"/>
    <p:sldId id="304" r:id="rId50"/>
    <p:sldId id="294" r:id="rId51"/>
  </p:sldIdLst>
  <p:sldSz cx="9144000" cy="6858000" type="screen4x3"/>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Tahoma"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Tahoma"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Tahoma"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Tahoma"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Tahoma" pitchFamily="34" charset="0"/>
        <a:ea typeface="宋体" pitchFamily="2" charset="-122"/>
        <a:cs typeface="+mn-cs"/>
      </a:defRPr>
    </a:lvl5pPr>
    <a:lvl6pPr marL="2286000" algn="l" defTabSz="914400" rtl="0" eaLnBrk="1" latinLnBrk="0" hangingPunct="1">
      <a:defRPr kern="1200">
        <a:solidFill>
          <a:schemeClr val="tx1"/>
        </a:solidFill>
        <a:latin typeface="Tahoma" pitchFamily="34" charset="0"/>
        <a:ea typeface="宋体" pitchFamily="2" charset="-122"/>
        <a:cs typeface="+mn-cs"/>
      </a:defRPr>
    </a:lvl6pPr>
    <a:lvl7pPr marL="2743200" algn="l" defTabSz="914400" rtl="0" eaLnBrk="1" latinLnBrk="0" hangingPunct="1">
      <a:defRPr kern="1200">
        <a:solidFill>
          <a:schemeClr val="tx1"/>
        </a:solidFill>
        <a:latin typeface="Tahoma" pitchFamily="34" charset="0"/>
        <a:ea typeface="宋体" pitchFamily="2" charset="-122"/>
        <a:cs typeface="+mn-cs"/>
      </a:defRPr>
    </a:lvl7pPr>
    <a:lvl8pPr marL="3200400" algn="l" defTabSz="914400" rtl="0" eaLnBrk="1" latinLnBrk="0" hangingPunct="1">
      <a:defRPr kern="1200">
        <a:solidFill>
          <a:schemeClr val="tx1"/>
        </a:solidFill>
        <a:latin typeface="Tahoma" pitchFamily="34" charset="0"/>
        <a:ea typeface="宋体" pitchFamily="2" charset="-122"/>
        <a:cs typeface="+mn-cs"/>
      </a:defRPr>
    </a:lvl8pPr>
    <a:lvl9pPr marL="3657600" algn="l" defTabSz="914400" rtl="0" eaLnBrk="1" latinLnBrk="0" hangingPunct="1">
      <a:defRPr kern="1200">
        <a:solidFill>
          <a:schemeClr val="tx1"/>
        </a:solidFill>
        <a:latin typeface="Tahoma"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486" y="-90"/>
      </p:cViewPr>
      <p:guideLst>
        <p:guide orient="horz" pos="2160"/>
        <p:guide pos="2908"/>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445F8CBD-B6CE-4956-ADA5-5D37A926FB02}" type="slidenum">
              <a:rPr lang="zh-CN" altLang="en-US"/>
              <a:pPr/>
              <a:t>‹#›</a:t>
            </a:fld>
            <a:endParaRPr lang="en-US" altLang="zh-CN" sz="1800"/>
          </a:p>
        </p:txBody>
      </p:sp>
    </p:spTree>
    <p:extLst>
      <p:ext uri="{BB962C8B-B14F-4D97-AF65-F5344CB8AC3E}">
        <p14:creationId xmlns:p14="http://schemas.microsoft.com/office/powerpoint/2010/main" val="10417407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30BFB1A8-89E6-49DE-8005-571DA76DB2EF}" type="slidenum">
              <a:rPr lang="zh-CN" altLang="en-US"/>
              <a:pPr/>
              <a:t>‹#›</a:t>
            </a:fld>
            <a:endParaRPr lang="en-US" altLang="zh-CN" sz="1800"/>
          </a:p>
        </p:txBody>
      </p:sp>
    </p:spTree>
    <p:extLst>
      <p:ext uri="{BB962C8B-B14F-4D97-AF65-F5344CB8AC3E}">
        <p14:creationId xmlns:p14="http://schemas.microsoft.com/office/powerpoint/2010/main" val="2488219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32600" y="404813"/>
            <a:ext cx="2049463" cy="56880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4213" y="404813"/>
            <a:ext cx="5995987" cy="56880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F36FD940-1997-4064-A2FA-88A60755B0AC}" type="slidenum">
              <a:rPr lang="zh-CN" altLang="en-US"/>
              <a:pPr/>
              <a:t>‹#›</a:t>
            </a:fld>
            <a:endParaRPr lang="en-US" altLang="zh-CN" sz="1800"/>
          </a:p>
        </p:txBody>
      </p:sp>
    </p:spTree>
    <p:extLst>
      <p:ext uri="{BB962C8B-B14F-4D97-AF65-F5344CB8AC3E}">
        <p14:creationId xmlns:p14="http://schemas.microsoft.com/office/powerpoint/2010/main" val="3234582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26ACFA4C-265F-4115-804B-CC866710631C}" type="slidenum">
              <a:rPr lang="zh-CN" altLang="en-US"/>
              <a:pPr/>
              <a:t>‹#›</a:t>
            </a:fld>
            <a:endParaRPr lang="en-US" altLang="zh-CN" sz="1800"/>
          </a:p>
        </p:txBody>
      </p:sp>
    </p:spTree>
    <p:extLst>
      <p:ext uri="{BB962C8B-B14F-4D97-AF65-F5344CB8AC3E}">
        <p14:creationId xmlns:p14="http://schemas.microsoft.com/office/powerpoint/2010/main" val="481006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4AAC5D4B-255B-4408-8DFE-B85525C1AE9B}" type="slidenum">
              <a:rPr lang="zh-CN" altLang="en-US"/>
              <a:pPr/>
              <a:t>‹#›</a:t>
            </a:fld>
            <a:endParaRPr lang="en-US" altLang="zh-CN" sz="1800"/>
          </a:p>
        </p:txBody>
      </p:sp>
    </p:spTree>
    <p:extLst>
      <p:ext uri="{BB962C8B-B14F-4D97-AF65-F5344CB8AC3E}">
        <p14:creationId xmlns:p14="http://schemas.microsoft.com/office/powerpoint/2010/main" val="21184897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4213" y="1557338"/>
            <a:ext cx="4022725" cy="4535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59338" y="1557338"/>
            <a:ext cx="4022725" cy="45354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AD0CCDE0-E2D5-4205-8E77-82DF066477B1}" type="slidenum">
              <a:rPr lang="zh-CN" altLang="en-US"/>
              <a:pPr/>
              <a:t>‹#›</a:t>
            </a:fld>
            <a:endParaRPr lang="en-US" altLang="zh-CN" sz="1800"/>
          </a:p>
        </p:txBody>
      </p:sp>
    </p:spTree>
    <p:extLst>
      <p:ext uri="{BB962C8B-B14F-4D97-AF65-F5344CB8AC3E}">
        <p14:creationId xmlns:p14="http://schemas.microsoft.com/office/powerpoint/2010/main" val="35517973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zh-CN" altLang="zh-CN"/>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3A8542CA-53F5-4C29-BA94-CD291281189A}" type="slidenum">
              <a:rPr lang="zh-CN" altLang="en-US"/>
              <a:pPr/>
              <a:t>‹#›</a:t>
            </a:fld>
            <a:endParaRPr lang="en-US" altLang="zh-CN" sz="1800"/>
          </a:p>
        </p:txBody>
      </p:sp>
    </p:spTree>
    <p:extLst>
      <p:ext uri="{BB962C8B-B14F-4D97-AF65-F5344CB8AC3E}">
        <p14:creationId xmlns:p14="http://schemas.microsoft.com/office/powerpoint/2010/main" val="25653484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zh-CN" altLang="zh-CN"/>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B13BD016-3A48-4E26-BAAB-E876A35E9525}" type="slidenum">
              <a:rPr lang="zh-CN" altLang="en-US"/>
              <a:pPr/>
              <a:t>‹#›</a:t>
            </a:fld>
            <a:endParaRPr lang="en-US" altLang="zh-CN" sz="1800"/>
          </a:p>
        </p:txBody>
      </p:sp>
    </p:spTree>
    <p:extLst>
      <p:ext uri="{BB962C8B-B14F-4D97-AF65-F5344CB8AC3E}">
        <p14:creationId xmlns:p14="http://schemas.microsoft.com/office/powerpoint/2010/main" val="38419301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zh-CN" altLang="zh-CN"/>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BAD7490E-17FB-444B-B1D9-CD78A1D5808D}" type="slidenum">
              <a:rPr lang="zh-CN" altLang="en-US"/>
              <a:pPr/>
              <a:t>‹#›</a:t>
            </a:fld>
            <a:endParaRPr lang="en-US" altLang="zh-CN" sz="1800"/>
          </a:p>
        </p:txBody>
      </p:sp>
    </p:spTree>
    <p:extLst>
      <p:ext uri="{BB962C8B-B14F-4D97-AF65-F5344CB8AC3E}">
        <p14:creationId xmlns:p14="http://schemas.microsoft.com/office/powerpoint/2010/main" val="5111600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2B77F296-3D1B-4F1F-9EAF-3266D9845191}" type="slidenum">
              <a:rPr lang="zh-CN" altLang="en-US"/>
              <a:pPr/>
              <a:t>‹#›</a:t>
            </a:fld>
            <a:endParaRPr lang="en-US" altLang="zh-CN" sz="1800"/>
          </a:p>
        </p:txBody>
      </p:sp>
    </p:spTree>
    <p:extLst>
      <p:ext uri="{BB962C8B-B14F-4D97-AF65-F5344CB8AC3E}">
        <p14:creationId xmlns:p14="http://schemas.microsoft.com/office/powerpoint/2010/main" val="40491181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A3C1BD71-949B-4F1D-B017-F21F5361FE6D}" type="slidenum">
              <a:rPr lang="zh-CN" altLang="en-US"/>
              <a:pPr/>
              <a:t>‹#›</a:t>
            </a:fld>
            <a:endParaRPr lang="en-US" altLang="zh-CN" sz="1800"/>
          </a:p>
        </p:txBody>
      </p:sp>
    </p:spTree>
    <p:extLst>
      <p:ext uri="{BB962C8B-B14F-4D97-AF65-F5344CB8AC3E}">
        <p14:creationId xmlns:p14="http://schemas.microsoft.com/office/powerpoint/2010/main" val="14454591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0">
              <a:srgbClr val="5E9EFF"/>
            </a:gs>
            <a:gs pos="20000">
              <a:srgbClr val="85C2FF"/>
            </a:gs>
            <a:gs pos="39000">
              <a:srgbClr val="C4D6EB"/>
            </a:gs>
            <a:gs pos="57999">
              <a:srgbClr val="E2E1F3"/>
            </a:gs>
            <a:gs pos="79999">
              <a:srgbClr val="FFFFFF"/>
            </a:gs>
            <a:gs pos="100000">
              <a:srgbClr val="FFFFFF"/>
            </a:gs>
          </a:gsLst>
          <a:lin ang="16200000" scaled="1"/>
          <a:tileRect/>
        </a:gra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417513" y="1019175"/>
            <a:ext cx="482600" cy="3143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zh-CN" sz="2400">
              <a:solidFill>
                <a:srgbClr val="000000"/>
              </a:solidFill>
              <a:sym typeface="Tahoma" pitchFamily="34" charset="0"/>
            </a:endParaRPr>
          </a:p>
        </p:txBody>
      </p:sp>
      <p:sp>
        <p:nvSpPr>
          <p:cNvPr id="1027" name="Rectangle 3"/>
          <p:cNvSpPr>
            <a:spLocks noChangeArrowheads="1"/>
          </p:cNvSpPr>
          <p:nvPr/>
        </p:nvSpPr>
        <p:spPr bwMode="auto">
          <a:xfrm>
            <a:off x="755650" y="1060450"/>
            <a:ext cx="328613" cy="474663"/>
          </a:xfrm>
          <a:prstGeom prst="rect">
            <a:avLst/>
          </a:prstGeom>
          <a:gradFill rotWithShape="0">
            <a:gsLst>
              <a:gs pos="0">
                <a:srgbClr val="FFCF01"/>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zh-CN" sz="2400">
              <a:solidFill>
                <a:srgbClr val="000000"/>
              </a:solidFill>
              <a:sym typeface="Tahoma" pitchFamily="34" charset="0"/>
            </a:endParaRPr>
          </a:p>
        </p:txBody>
      </p:sp>
      <p:sp>
        <p:nvSpPr>
          <p:cNvPr id="1028" name="Rectangle 4"/>
          <p:cNvSpPr>
            <a:spLocks noChangeArrowheads="1"/>
          </p:cNvSpPr>
          <p:nvPr/>
        </p:nvSpPr>
        <p:spPr bwMode="auto">
          <a:xfrm>
            <a:off x="420688" y="1309688"/>
            <a:ext cx="358775" cy="35877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zh-CN" sz="2400">
              <a:solidFill>
                <a:srgbClr val="000000"/>
              </a:solidFill>
              <a:sym typeface="Tahoma" pitchFamily="34" charset="0"/>
            </a:endParaRPr>
          </a:p>
        </p:txBody>
      </p:sp>
      <p:sp>
        <p:nvSpPr>
          <p:cNvPr id="1029" name="Rectangle 6"/>
          <p:cNvSpPr>
            <a:spLocks noChangeArrowheads="1"/>
          </p:cNvSpPr>
          <p:nvPr/>
        </p:nvSpPr>
        <p:spPr bwMode="auto">
          <a:xfrm>
            <a:off x="63500" y="1173163"/>
            <a:ext cx="412750" cy="422275"/>
          </a:xfrm>
          <a:prstGeom prst="rect">
            <a:avLst/>
          </a:prstGeom>
          <a:gradFill rotWithShape="0">
            <a:gsLst>
              <a:gs pos="0">
                <a:srgbClr val="FFFFFF"/>
              </a:gs>
              <a:gs pos="100000">
                <a:srgbClr val="7030A0"/>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zh-CN" sz="2400">
              <a:solidFill>
                <a:srgbClr val="000000"/>
              </a:solidFill>
              <a:sym typeface="Tahoma" pitchFamily="34" charset="0"/>
            </a:endParaRPr>
          </a:p>
        </p:txBody>
      </p:sp>
      <p:sp>
        <p:nvSpPr>
          <p:cNvPr id="1030" name="Rectangle 7"/>
          <p:cNvSpPr>
            <a:spLocks noChangeArrowheads="1"/>
          </p:cNvSpPr>
          <p:nvPr/>
        </p:nvSpPr>
        <p:spPr bwMode="auto">
          <a:xfrm>
            <a:off x="573088" y="981075"/>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zh-CN" sz="2400">
              <a:solidFill>
                <a:srgbClr val="000000"/>
              </a:solidFill>
              <a:sym typeface="Tahoma" pitchFamily="34" charset="0"/>
            </a:endParaRPr>
          </a:p>
        </p:txBody>
      </p:sp>
      <p:sp>
        <p:nvSpPr>
          <p:cNvPr id="1031" name="Rectangle 8"/>
          <p:cNvSpPr>
            <a:spLocks noChangeArrowheads="1"/>
          </p:cNvSpPr>
          <p:nvPr/>
        </p:nvSpPr>
        <p:spPr bwMode="auto">
          <a:xfrm>
            <a:off x="468313" y="1417638"/>
            <a:ext cx="8226425" cy="31750"/>
          </a:xfrm>
          <a:prstGeom prst="rect">
            <a:avLst/>
          </a:prstGeom>
          <a:gradFill rotWithShape="0">
            <a:gsLst>
              <a:gs pos="0">
                <a:srgbClr val="1C1C1C"/>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zh-CN" sz="2400">
              <a:solidFill>
                <a:srgbClr val="000000"/>
              </a:solidFill>
              <a:sym typeface="Tahoma" pitchFamily="34" charset="0"/>
            </a:endParaRPr>
          </a:p>
        </p:txBody>
      </p:sp>
      <p:sp>
        <p:nvSpPr>
          <p:cNvPr id="1032" name="Rectangle 9"/>
          <p:cNvSpPr>
            <a:spLocks noGrp="1" noChangeArrowheads="1"/>
          </p:cNvSpPr>
          <p:nvPr>
            <p:ph type="title" idx="4294967295"/>
          </p:nvPr>
        </p:nvSpPr>
        <p:spPr bwMode="auto">
          <a:xfrm>
            <a:off x="827088" y="404813"/>
            <a:ext cx="7577137"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zh-CN" altLang="zh-CN" smtClean="0">
                <a:sym typeface="Tahoma" pitchFamily="34" charset="0"/>
              </a:rPr>
              <a:t>单击此处编辑母版标题样式</a:t>
            </a:r>
          </a:p>
        </p:txBody>
      </p:sp>
      <p:sp>
        <p:nvSpPr>
          <p:cNvPr id="1033" name="Rectangle 10"/>
          <p:cNvSpPr>
            <a:spLocks noGrp="1" noChangeArrowheads="1"/>
          </p:cNvSpPr>
          <p:nvPr>
            <p:ph type="body" idx="1"/>
          </p:nvPr>
        </p:nvSpPr>
        <p:spPr bwMode="auto">
          <a:xfrm>
            <a:off x="684213" y="1557338"/>
            <a:ext cx="8197850" cy="453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Tahoma" pitchFamily="34" charset="0"/>
              </a:rPr>
              <a:t>单击此处编辑母版文本样式</a:t>
            </a:r>
          </a:p>
          <a:p>
            <a:pPr lvl="1"/>
            <a:r>
              <a:rPr lang="zh-CN" altLang="zh-CN" smtClean="0">
                <a:sym typeface="Tahoma" pitchFamily="34" charset="0"/>
              </a:rPr>
              <a:t>第二级</a:t>
            </a:r>
          </a:p>
          <a:p>
            <a:pPr lvl="2"/>
            <a:r>
              <a:rPr lang="zh-CN" altLang="zh-CN" smtClean="0">
                <a:sym typeface="Tahoma" pitchFamily="34" charset="0"/>
              </a:rPr>
              <a:t>第三级</a:t>
            </a:r>
          </a:p>
          <a:p>
            <a:pPr lvl="3"/>
            <a:r>
              <a:rPr lang="zh-CN" altLang="zh-CN" smtClean="0">
                <a:sym typeface="Tahoma" pitchFamily="34" charset="0"/>
              </a:rPr>
              <a:t>第四级</a:t>
            </a:r>
          </a:p>
          <a:p>
            <a:pPr lvl="3"/>
            <a:r>
              <a:rPr lang="zh-CN" altLang="zh-CN" smtClean="0">
                <a:sym typeface="Tahoma" pitchFamily="34" charset="0"/>
              </a:rPr>
              <a:t>第五级</a:t>
            </a:r>
          </a:p>
        </p:txBody>
      </p:sp>
      <p:sp>
        <p:nvSpPr>
          <p:cNvPr id="1034" name="Rectangle 11"/>
          <p:cNvSpPr>
            <a:spLocks noGrp="1" noChangeArrowheads="1"/>
          </p:cNvSpPr>
          <p:nvPr>
            <p:ph type="dt" sz="half" idx="2"/>
          </p:nvPr>
        </p:nvSpPr>
        <p:spPr bwMode="auto">
          <a:xfrm>
            <a:off x="611188" y="616585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400"/>
            </a:lvl1pPr>
          </a:lstStyle>
          <a:p>
            <a:endParaRPr lang="zh-CN" altLang="zh-CN"/>
          </a:p>
        </p:txBody>
      </p:sp>
      <p:sp>
        <p:nvSpPr>
          <p:cNvPr id="1035" name="Rectangle 12"/>
          <p:cNvSpPr>
            <a:spLocks noGrp="1" noChangeArrowheads="1"/>
          </p:cNvSpPr>
          <p:nvPr>
            <p:ph type="ftr" sz="quarter" idx="3"/>
          </p:nvPr>
        </p:nvSpPr>
        <p:spPr bwMode="auto">
          <a:xfrm>
            <a:off x="2555875" y="6092825"/>
            <a:ext cx="424815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a:defRPr sz="1400"/>
            </a:lvl1pPr>
          </a:lstStyle>
          <a:p>
            <a:endParaRPr lang="zh-CN" altLang="zh-CN"/>
          </a:p>
        </p:txBody>
      </p:sp>
      <p:sp>
        <p:nvSpPr>
          <p:cNvPr id="1036" name="Rectangle 13"/>
          <p:cNvSpPr>
            <a:spLocks noGrp="1" noChangeArrowheads="1"/>
          </p:cNvSpPr>
          <p:nvPr>
            <p:ph type="sldNum" sz="quarter" idx="4"/>
          </p:nvPr>
        </p:nvSpPr>
        <p:spPr bwMode="auto">
          <a:xfrm>
            <a:off x="7019925" y="616585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400"/>
            </a:lvl1pPr>
          </a:lstStyle>
          <a:p>
            <a:fld id="{D49D68C2-6E3F-4B9A-96A7-7E2EE786482B}" type="slidenum">
              <a:rPr lang="zh-CN" altLang="en-US"/>
              <a:pPr/>
              <a:t>‹#›</a:t>
            </a:fld>
            <a:endParaRPr lang="en-US" altLang="zh-CN" sz="1800"/>
          </a:p>
        </p:txBody>
      </p:sp>
      <p:sp>
        <p:nvSpPr>
          <p:cNvPr id="1037" name="Rectangle 14"/>
          <p:cNvSpPr>
            <a:spLocks noChangeArrowheads="1"/>
          </p:cNvSpPr>
          <p:nvPr/>
        </p:nvSpPr>
        <p:spPr bwMode="auto">
          <a:xfrm>
            <a:off x="7956550" y="188913"/>
            <a:ext cx="118745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zh-CN">
              <a:solidFill>
                <a:srgbClr val="000000"/>
              </a:solidFill>
              <a:latin typeface="Arial" pitchFamily="34" charset="0"/>
              <a:sym typeface="Arial" pitchFamily="34" charset="0"/>
            </a:endParaRPr>
          </a:p>
        </p:txBody>
      </p:sp>
      <p:pic>
        <p:nvPicPr>
          <p:cNvPr id="1038" name="Picture 15" descr="指导"/>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753350" y="76200"/>
            <a:ext cx="1352550"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rtl="0" fontAlgn="base">
        <a:spcBef>
          <a:spcPct val="0"/>
        </a:spcBef>
        <a:spcAft>
          <a:spcPct val="0"/>
        </a:spcAft>
        <a:defRPr sz="3600">
          <a:solidFill>
            <a:schemeClr val="tx2"/>
          </a:solidFill>
          <a:latin typeface="+mj-lt"/>
          <a:ea typeface="+mj-ea"/>
          <a:cs typeface="+mj-cs"/>
          <a:sym typeface="Tahoma" pitchFamily="34" charset="0"/>
        </a:defRPr>
      </a:lvl1pPr>
      <a:lvl2pPr algn="l" rtl="0" fontAlgn="base">
        <a:spcBef>
          <a:spcPct val="0"/>
        </a:spcBef>
        <a:spcAft>
          <a:spcPct val="0"/>
        </a:spcAft>
        <a:defRPr sz="3600">
          <a:solidFill>
            <a:schemeClr val="tx2"/>
          </a:solidFill>
          <a:latin typeface="Tahoma" pitchFamily="34" charset="0"/>
          <a:ea typeface="宋体" pitchFamily="2" charset="-122"/>
          <a:sym typeface="Tahoma" pitchFamily="34" charset="0"/>
        </a:defRPr>
      </a:lvl2pPr>
      <a:lvl3pPr algn="l" rtl="0" fontAlgn="base">
        <a:spcBef>
          <a:spcPct val="0"/>
        </a:spcBef>
        <a:spcAft>
          <a:spcPct val="0"/>
        </a:spcAft>
        <a:defRPr sz="3600">
          <a:solidFill>
            <a:schemeClr val="tx2"/>
          </a:solidFill>
          <a:latin typeface="Tahoma" pitchFamily="34" charset="0"/>
          <a:ea typeface="宋体" pitchFamily="2" charset="-122"/>
          <a:sym typeface="Tahoma" pitchFamily="34" charset="0"/>
        </a:defRPr>
      </a:lvl3pPr>
      <a:lvl4pPr algn="l" rtl="0" fontAlgn="base">
        <a:spcBef>
          <a:spcPct val="0"/>
        </a:spcBef>
        <a:spcAft>
          <a:spcPct val="0"/>
        </a:spcAft>
        <a:defRPr sz="3600">
          <a:solidFill>
            <a:schemeClr val="tx2"/>
          </a:solidFill>
          <a:latin typeface="Tahoma" pitchFamily="34" charset="0"/>
          <a:ea typeface="宋体" pitchFamily="2" charset="-122"/>
          <a:sym typeface="Tahoma" pitchFamily="34" charset="0"/>
        </a:defRPr>
      </a:lvl4pPr>
      <a:lvl5pPr algn="l" rtl="0" fontAlgn="base">
        <a:spcBef>
          <a:spcPct val="0"/>
        </a:spcBef>
        <a:spcAft>
          <a:spcPct val="0"/>
        </a:spcAft>
        <a:defRPr sz="3600">
          <a:solidFill>
            <a:schemeClr val="tx2"/>
          </a:solidFill>
          <a:latin typeface="Tahoma" pitchFamily="34" charset="0"/>
          <a:ea typeface="宋体" pitchFamily="2" charset="-122"/>
          <a:sym typeface="Tahoma" pitchFamily="34" charset="0"/>
        </a:defRPr>
      </a:lvl5pPr>
      <a:lvl6pPr marL="457200" algn="l" rtl="0" fontAlgn="base">
        <a:spcBef>
          <a:spcPct val="0"/>
        </a:spcBef>
        <a:spcAft>
          <a:spcPct val="0"/>
        </a:spcAft>
        <a:defRPr sz="3600">
          <a:solidFill>
            <a:schemeClr val="tx2"/>
          </a:solidFill>
          <a:latin typeface="Tahoma" pitchFamily="34" charset="0"/>
          <a:ea typeface="宋体" pitchFamily="2" charset="-122"/>
          <a:sym typeface="Tahoma" pitchFamily="34" charset="0"/>
        </a:defRPr>
      </a:lvl6pPr>
      <a:lvl7pPr marL="914400" algn="l" rtl="0" fontAlgn="base">
        <a:spcBef>
          <a:spcPct val="0"/>
        </a:spcBef>
        <a:spcAft>
          <a:spcPct val="0"/>
        </a:spcAft>
        <a:defRPr sz="3600">
          <a:solidFill>
            <a:schemeClr val="tx2"/>
          </a:solidFill>
          <a:latin typeface="Tahoma" pitchFamily="34" charset="0"/>
          <a:ea typeface="宋体" pitchFamily="2" charset="-122"/>
          <a:sym typeface="Tahoma" pitchFamily="34" charset="0"/>
        </a:defRPr>
      </a:lvl7pPr>
      <a:lvl8pPr marL="1371600" algn="l" rtl="0" fontAlgn="base">
        <a:spcBef>
          <a:spcPct val="0"/>
        </a:spcBef>
        <a:spcAft>
          <a:spcPct val="0"/>
        </a:spcAft>
        <a:defRPr sz="3600">
          <a:solidFill>
            <a:schemeClr val="tx2"/>
          </a:solidFill>
          <a:latin typeface="Tahoma" pitchFamily="34" charset="0"/>
          <a:ea typeface="宋体" pitchFamily="2" charset="-122"/>
          <a:sym typeface="Tahoma" pitchFamily="34" charset="0"/>
        </a:defRPr>
      </a:lvl8pPr>
      <a:lvl9pPr marL="1828800" algn="l" rtl="0" fontAlgn="base">
        <a:spcBef>
          <a:spcPct val="0"/>
        </a:spcBef>
        <a:spcAft>
          <a:spcPct val="0"/>
        </a:spcAft>
        <a:defRPr sz="3600">
          <a:solidFill>
            <a:schemeClr val="tx2"/>
          </a:solidFill>
          <a:latin typeface="Tahoma" pitchFamily="34" charset="0"/>
          <a:ea typeface="宋体" pitchFamily="2" charset="-122"/>
          <a:sym typeface="Tahoma" pitchFamily="34" charset="0"/>
        </a:defRPr>
      </a:lvl9pPr>
    </p:titleStyle>
    <p:bodyStyle>
      <a:lvl1pPr marL="342900" indent="-342900" algn="l" defTabSz="0" rtl="0" fontAlgn="base">
        <a:spcBef>
          <a:spcPct val="20000"/>
        </a:spcBef>
        <a:spcAft>
          <a:spcPct val="0"/>
        </a:spcAft>
        <a:buClr>
          <a:srgbClr val="FF3300"/>
        </a:buClr>
        <a:buSzPct val="80000"/>
        <a:buFont typeface="Wingdings" pitchFamily="2" charset="2"/>
        <a:buChar char="p"/>
        <a:defRPr sz="3200">
          <a:solidFill>
            <a:schemeClr val="tx1"/>
          </a:solidFill>
          <a:latin typeface="+mn-lt"/>
          <a:ea typeface="+mn-ea"/>
          <a:cs typeface="+mn-cs"/>
          <a:sym typeface="Tahoma" pitchFamily="34" charset="0"/>
        </a:defRPr>
      </a:lvl1pPr>
      <a:lvl2pPr marL="742950" indent="-285750" algn="l" defTabSz="0" rtl="0" fontAlgn="base">
        <a:spcBef>
          <a:spcPct val="20000"/>
        </a:spcBef>
        <a:spcAft>
          <a:spcPct val="0"/>
        </a:spcAft>
        <a:buClr>
          <a:srgbClr val="FF0000"/>
        </a:buClr>
        <a:buSzPct val="75000"/>
        <a:buFont typeface="Wingdings" pitchFamily="2" charset="2"/>
        <a:buChar char="p"/>
        <a:defRPr sz="2800">
          <a:solidFill>
            <a:schemeClr val="tx1"/>
          </a:solidFill>
          <a:latin typeface="+mn-lt"/>
          <a:ea typeface="+mn-ea"/>
          <a:sym typeface="Tahoma" pitchFamily="34" charset="0"/>
        </a:defRPr>
      </a:lvl2pPr>
      <a:lvl3pPr marL="1143000" indent="-228600" algn="l" defTabSz="0" rtl="0" fontAlgn="base">
        <a:spcBef>
          <a:spcPct val="20000"/>
        </a:spcBef>
        <a:spcAft>
          <a:spcPct val="0"/>
        </a:spcAft>
        <a:buClr>
          <a:srgbClr val="FF9966"/>
        </a:buClr>
        <a:buSzPct val="70000"/>
        <a:buFont typeface="Wingdings" pitchFamily="2" charset="2"/>
        <a:buChar char="n"/>
        <a:defRPr sz="2400">
          <a:solidFill>
            <a:schemeClr val="tx1"/>
          </a:solidFill>
          <a:latin typeface="+mn-lt"/>
          <a:ea typeface="+mn-ea"/>
          <a:sym typeface="Tahoma" pitchFamily="34" charset="0"/>
        </a:defRPr>
      </a:lvl3pPr>
      <a:lvl4pPr marL="1600200" indent="-228600" algn="l" defTabSz="0" rtl="0" fontAlgn="base">
        <a:spcBef>
          <a:spcPct val="20000"/>
        </a:spcBef>
        <a:spcAft>
          <a:spcPct val="0"/>
        </a:spcAft>
        <a:buClr>
          <a:srgbClr val="FF33CC"/>
        </a:buClr>
        <a:buSzPct val="60000"/>
        <a:buFont typeface="Wingdings" pitchFamily="2" charset="2"/>
        <a:buChar char="u"/>
        <a:defRPr sz="2000">
          <a:solidFill>
            <a:schemeClr val="tx1"/>
          </a:solidFill>
          <a:latin typeface="+mn-lt"/>
          <a:ea typeface="+mn-ea"/>
          <a:sym typeface="Tahoma" pitchFamily="34" charset="0"/>
        </a:defRPr>
      </a:lvl4pPr>
      <a:lvl5pPr marL="2057400" indent="-228600" algn="l" defTabSz="0"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sym typeface="Tahoma" pitchFamily="34" charset="0"/>
        </a:defRPr>
      </a:lvl5pPr>
      <a:lvl6pPr marL="2514600" indent="-228600" algn="l" defTabSz="0"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sym typeface="Tahoma" pitchFamily="34" charset="0"/>
        </a:defRPr>
      </a:lvl6pPr>
      <a:lvl7pPr marL="2971800" indent="-228600" algn="l" defTabSz="0"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sym typeface="Tahoma" pitchFamily="34" charset="0"/>
        </a:defRPr>
      </a:lvl7pPr>
      <a:lvl8pPr marL="3429000" indent="-228600" algn="l" defTabSz="0"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sym typeface="Tahoma" pitchFamily="34" charset="0"/>
        </a:defRPr>
      </a:lvl8pPr>
      <a:lvl9pPr marL="3886200" indent="-228600" algn="l" defTabSz="0" rtl="0" fontAlgn="base">
        <a:spcBef>
          <a:spcPct val="20000"/>
        </a:spcBef>
        <a:spcAft>
          <a:spcPct val="0"/>
        </a:spcAft>
        <a:buClr>
          <a:schemeClr val="accent1"/>
        </a:buClr>
        <a:buSzPct val="50000"/>
        <a:buFont typeface="Wingdings" pitchFamily="2" charset="2"/>
        <a:buChar char="n"/>
        <a:defRPr sz="2000">
          <a:solidFill>
            <a:schemeClr val="tx1"/>
          </a:solidFill>
          <a:latin typeface="+mn-lt"/>
          <a:ea typeface="+mn-ea"/>
          <a:sym typeface="Tahoma"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2.tiff"/><Relationship Id="rId1" Type="http://schemas.openxmlformats.org/officeDocument/2006/relationships/slideLayout" Target="../slideLayouts/slideLayout2.xml"/><Relationship Id="rId4" Type="http://schemas.openxmlformats.org/officeDocument/2006/relationships/image" Target="../media/image14.tif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image" Target="../media/image20.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a:r>
              <a:rPr lang="zh-CN" altLang="en-US" dirty="0"/>
              <a:t/>
            </a:r>
            <a:br>
              <a:rPr lang="zh-CN" altLang="en-US" dirty="0"/>
            </a:br>
            <a:r>
              <a:rPr lang="zh-CN" altLang="en-US" dirty="0"/>
              <a:t>计算机应用基础教程（第二版）（</a:t>
            </a:r>
            <a:r>
              <a:rPr lang="en-US" altLang="zh-CN" dirty="0"/>
              <a:t>Windows 7+Office 2010</a:t>
            </a:r>
            <a:r>
              <a:rPr lang="zh-CN" altLang="en-US" dirty="0"/>
              <a:t>）</a:t>
            </a:r>
            <a:endParaRPr lang="zh-CN" altLang="en-US" dirty="0"/>
          </a:p>
        </p:txBody>
      </p:sp>
      <p:sp>
        <p:nvSpPr>
          <p:cNvPr id="3" name="副标题 2"/>
          <p:cNvSpPr>
            <a:spLocks noGrp="1"/>
          </p:cNvSpPr>
          <p:nvPr>
            <p:ph type="subTitle" idx="1"/>
          </p:nvPr>
        </p:nvSpPr>
        <p:spPr/>
        <p:txBody>
          <a:bodyPr/>
          <a:lstStyle/>
          <a:p>
            <a:r>
              <a:rPr lang="zh-CN" altLang="en-US" sz="2000" dirty="0" smtClean="0">
                <a:solidFill>
                  <a:srgbClr val="6600FF"/>
                </a:solidFill>
              </a:rPr>
              <a:t>主编   贺秋芳 </a:t>
            </a:r>
            <a:r>
              <a:rPr lang="zh-CN" altLang="en-US" sz="2000" dirty="0">
                <a:solidFill>
                  <a:srgbClr val="6600FF"/>
                </a:solidFill>
              </a:rPr>
              <a:t>李久仲 汪</a:t>
            </a:r>
            <a:r>
              <a:rPr lang="zh-CN" altLang="en-US" sz="2000" dirty="0" smtClean="0">
                <a:solidFill>
                  <a:srgbClr val="6600FF"/>
                </a:solidFill>
              </a:rPr>
              <a:t>清明</a:t>
            </a:r>
            <a:endParaRPr lang="en-US" altLang="zh-CN" sz="2000" dirty="0" smtClean="0">
              <a:solidFill>
                <a:srgbClr val="6600FF"/>
              </a:solidFill>
            </a:endParaRPr>
          </a:p>
          <a:p>
            <a:endParaRPr lang="en-US" altLang="zh-CN" sz="2000" dirty="0">
              <a:solidFill>
                <a:srgbClr val="6600FF"/>
              </a:solidFill>
            </a:endParaRPr>
          </a:p>
          <a:p>
            <a:endParaRPr lang="en-US" altLang="zh-CN" sz="2000" dirty="0" smtClean="0">
              <a:solidFill>
                <a:srgbClr val="6600FF"/>
              </a:solidFill>
            </a:endParaRPr>
          </a:p>
          <a:p>
            <a:endParaRPr lang="en-US" altLang="zh-CN" sz="2000" dirty="0">
              <a:solidFill>
                <a:srgbClr val="6600FF"/>
              </a:solidFill>
            </a:endParaRPr>
          </a:p>
          <a:p>
            <a:pPr algn="r"/>
            <a:r>
              <a:rPr lang="zh-CN" altLang="en-US" sz="2000" dirty="0" smtClean="0">
                <a:solidFill>
                  <a:srgbClr val="6600FF"/>
                </a:solidFill>
              </a:rPr>
              <a:t>中国水利水电出版社</a:t>
            </a:r>
            <a:endParaRPr lang="zh-CN" altLang="en-US" sz="2000" dirty="0">
              <a:solidFill>
                <a:srgbClr val="6600FF"/>
              </a:solidFill>
            </a:endParaRPr>
          </a:p>
        </p:txBody>
      </p:sp>
    </p:spTree>
    <p:extLst>
      <p:ext uri="{BB962C8B-B14F-4D97-AF65-F5344CB8AC3E}">
        <p14:creationId xmlns:p14="http://schemas.microsoft.com/office/powerpoint/2010/main" val="42113629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11267" name="Rectangle 3"/>
          <p:cNvSpPr>
            <a:spLocks noGrp="1" noChangeArrowheads="1"/>
          </p:cNvSpPr>
          <p:nvPr>
            <p:ph idx="1"/>
          </p:nvPr>
        </p:nvSpPr>
        <p:spPr>
          <a:xfrm>
            <a:off x="684213" y="1557338"/>
            <a:ext cx="8197850" cy="4535487"/>
          </a:xfrm>
          <a:ln/>
        </p:spPr>
        <p:txBody>
          <a:bodyPr/>
          <a:lstStyle/>
          <a:p>
            <a:pPr marL="609600" indent="-609600" algn="l">
              <a:buFont typeface="Wingdings" pitchFamily="2" charset="2"/>
              <a:buChar char="p"/>
            </a:pPr>
            <a:r>
              <a:rPr lang="zh-CN" altLang="en-US" sz="2800"/>
              <a:t>文件夹是一组文件的集合，文件夹本身不含有文本、声音、图像和程序等信息，它里面包含的是子文件夹和文件，组成文件夹名的字符可以是汉字、英文字母、数字以及空格等等，不区分大小写，但是不能使用上述文字中提到的</a:t>
            </a:r>
            <a:r>
              <a:rPr lang="en-US" altLang="zh-CN" sz="2800"/>
              <a:t>9</a:t>
            </a:r>
            <a:r>
              <a:rPr lang="zh-CN" altLang="en-US" sz="2800"/>
              <a:t>个字符。</a:t>
            </a:r>
          </a:p>
          <a:p>
            <a:pPr marL="609600" indent="-609600" algn="l">
              <a:buFont typeface="Wingdings" pitchFamily="2" charset="2"/>
              <a:buChar char="p"/>
            </a:pPr>
            <a:r>
              <a:rPr lang="zh-CN" altLang="en-US" sz="2800"/>
              <a:t>文件和文件夹的复制、移动、删除、还原及搜索</a:t>
            </a:r>
            <a:endParaRPr lang="zh-CN" altLang="en-US" sz="2800" b="1"/>
          </a:p>
          <a:p>
            <a:pPr marL="609600" indent="-609600" algn="l">
              <a:buFont typeface="Wingdings" pitchFamily="2" charset="2"/>
              <a:buChar char="p"/>
            </a:pPr>
            <a:endParaRPr lang="zh-CN" altLang="en-US" sz="28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12291" name="Rectangle 3"/>
          <p:cNvSpPr>
            <a:spLocks noGrp="1" noChangeArrowheads="1"/>
          </p:cNvSpPr>
          <p:nvPr>
            <p:ph idx="1"/>
          </p:nvPr>
        </p:nvSpPr>
        <p:spPr>
          <a:xfrm>
            <a:off x="684213" y="1557338"/>
            <a:ext cx="8197850" cy="4535487"/>
          </a:xfrm>
          <a:ln/>
        </p:spPr>
        <p:txBody>
          <a:bodyPr/>
          <a:lstStyle/>
          <a:p>
            <a:pPr marL="342900" indent="-342900" algn="l">
              <a:lnSpc>
                <a:spcPct val="90000"/>
              </a:lnSpc>
              <a:buFont typeface="Wingdings" pitchFamily="2" charset="2"/>
              <a:buChar char="p"/>
            </a:pPr>
            <a:r>
              <a:rPr lang="zh-CN" altLang="en-US" sz="2800"/>
              <a:t>在对文件或文件夹进行复制、移动和删除之前要先选定进行操作的对象。</a:t>
            </a:r>
          </a:p>
          <a:p>
            <a:pPr marL="342900" indent="-342900" algn="l">
              <a:lnSpc>
                <a:spcPct val="90000"/>
              </a:lnSpc>
              <a:buFont typeface="Wingdings" pitchFamily="2" charset="2"/>
              <a:buChar char="p"/>
            </a:pPr>
            <a:r>
              <a:rPr lang="zh-CN" altLang="en-US" sz="2800"/>
              <a:t>选定一个文件或文件夹只需要单击对象就可以了。选择多个连续的文件或文件夹，单击开头的第一个文件或文件夹，然后按住</a:t>
            </a:r>
            <a:r>
              <a:rPr lang="en-US" altLang="zh-CN" sz="2800"/>
              <a:t>〖shift〗</a:t>
            </a:r>
            <a:r>
              <a:rPr lang="zh-CN" altLang="en-US" sz="2800"/>
              <a:t>键的同时单击要选择的最后一个文件或文件夹，也可以直接通过拖动鼠标的方法。</a:t>
            </a:r>
          </a:p>
          <a:p>
            <a:pPr marL="342900" indent="-342900" algn="l">
              <a:lnSpc>
                <a:spcPct val="90000"/>
              </a:lnSpc>
              <a:buFont typeface="Wingdings" pitchFamily="2" charset="2"/>
              <a:buChar char="p"/>
            </a:pPr>
            <a:r>
              <a:rPr lang="zh-CN" altLang="en-US" sz="2800"/>
              <a:t>选择不连续的文件或文件夹，单击第一个文件或文件夹，然后按住</a:t>
            </a:r>
            <a:r>
              <a:rPr lang="en-US" altLang="zh-CN" sz="2800"/>
              <a:t>【Ctrl】</a:t>
            </a:r>
            <a:r>
              <a:rPr lang="zh-CN" altLang="en-US" sz="2800"/>
              <a:t>键的同时，依次单击要选择的文件或文件夹。</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13315" name="Rectangle 3"/>
          <p:cNvSpPr>
            <a:spLocks noGrp="1" noChangeArrowheads="1"/>
          </p:cNvSpPr>
          <p:nvPr>
            <p:ph idx="1"/>
          </p:nvPr>
        </p:nvSpPr>
        <p:spPr>
          <a:xfrm>
            <a:off x="684213" y="1557338"/>
            <a:ext cx="8197850" cy="4535487"/>
          </a:xfrm>
          <a:ln/>
        </p:spPr>
        <p:txBody>
          <a:bodyPr/>
          <a:lstStyle/>
          <a:p>
            <a:pPr marL="342900" indent="-342900" algn="l">
              <a:lnSpc>
                <a:spcPct val="90000"/>
              </a:lnSpc>
              <a:buFont typeface="Wingdings" pitchFamily="2" charset="2"/>
              <a:buChar char="p"/>
            </a:pPr>
            <a:r>
              <a:rPr lang="zh-CN" altLang="en-US" sz="2400"/>
              <a:t>要选择大部分文件或文件夹而少数不选的时候，可以先选定少数不用选择的文件或文件夹，然后在菜单栏上选择</a:t>
            </a:r>
            <a:r>
              <a:rPr lang="zh-CN" altLang="en-US" sz="2400">
                <a:latin typeface="Arial" pitchFamily="34" charset="0"/>
                <a:sym typeface="Arial" pitchFamily="34" charset="0"/>
              </a:rPr>
              <a:t>“</a:t>
            </a:r>
            <a:r>
              <a:rPr lang="zh-CN" altLang="en-US" sz="2400"/>
              <a:t>编辑→反向选择</a:t>
            </a:r>
            <a:r>
              <a:rPr lang="zh-CN" altLang="en-US" sz="2400">
                <a:latin typeface="Arial" pitchFamily="34" charset="0"/>
                <a:sym typeface="Arial" pitchFamily="34" charset="0"/>
              </a:rPr>
              <a:t>”</a:t>
            </a:r>
            <a:r>
              <a:rPr lang="zh-CN" altLang="en-US" sz="2400"/>
              <a:t>命令，这样就可以选中要选择的大部分文件或文件夹了。</a:t>
            </a:r>
          </a:p>
          <a:p>
            <a:pPr marL="342900" indent="-342900" algn="l">
              <a:lnSpc>
                <a:spcPct val="90000"/>
              </a:lnSpc>
              <a:buFont typeface="Wingdings" pitchFamily="2" charset="2"/>
              <a:buChar char="p"/>
            </a:pPr>
            <a:r>
              <a:rPr lang="zh-CN" altLang="en-US" sz="2400"/>
              <a:t>要选定所有的文件或文件夹的时候，可以在菜单中选择</a:t>
            </a:r>
            <a:r>
              <a:rPr lang="zh-CN" altLang="en-US" sz="2400">
                <a:latin typeface="Arial" pitchFamily="34" charset="0"/>
                <a:sym typeface="Arial" pitchFamily="34" charset="0"/>
              </a:rPr>
              <a:t>“</a:t>
            </a:r>
            <a:r>
              <a:rPr lang="zh-CN" altLang="en-US" sz="2400"/>
              <a:t>编辑→全部选择</a:t>
            </a:r>
            <a:r>
              <a:rPr lang="zh-CN" altLang="en-US" sz="2400">
                <a:latin typeface="Arial" pitchFamily="34" charset="0"/>
                <a:sym typeface="Arial" pitchFamily="34" charset="0"/>
              </a:rPr>
              <a:t>”</a:t>
            </a:r>
            <a:r>
              <a:rPr lang="zh-CN" altLang="en-US" sz="2400"/>
              <a:t>命令或者使用组合键</a:t>
            </a:r>
            <a:r>
              <a:rPr lang="en-US" altLang="zh-CN" sz="2400"/>
              <a:t>,【Ctrl+A】</a:t>
            </a:r>
            <a:r>
              <a:rPr lang="zh-CN" altLang="en-US" sz="2400"/>
              <a:t>这样就可以选中全部的对象了。</a:t>
            </a:r>
          </a:p>
          <a:p>
            <a:pPr marL="342900" indent="-342900" algn="l">
              <a:lnSpc>
                <a:spcPct val="90000"/>
              </a:lnSpc>
              <a:buFont typeface="Wingdings" pitchFamily="2" charset="2"/>
              <a:buChar char="p"/>
            </a:pPr>
            <a:r>
              <a:rPr lang="zh-CN" altLang="en-US" sz="2400"/>
              <a:t>文件和文件夹的复制操作是将选定的对象从源位置复制到目的位置，操作完成后源文件和文件夹还在源位置。移动操作是将选定的对象从源位置剪切到目的位置，操作完成后原位置中的源文件和文件夹将消失。</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14339" name="Rectangle 3"/>
          <p:cNvSpPr>
            <a:spLocks noGrp="1" noChangeArrowheads="1"/>
          </p:cNvSpPr>
          <p:nvPr>
            <p:ph idx="1"/>
          </p:nvPr>
        </p:nvSpPr>
        <p:spPr>
          <a:xfrm>
            <a:off x="684213" y="1557338"/>
            <a:ext cx="8197850" cy="4535487"/>
          </a:xfrm>
          <a:ln/>
        </p:spPr>
        <p:txBody>
          <a:bodyPr/>
          <a:lstStyle/>
          <a:p>
            <a:pPr marL="609600" indent="-609600" algn="l">
              <a:lnSpc>
                <a:spcPct val="80000"/>
              </a:lnSpc>
              <a:buFont typeface="Wingdings" pitchFamily="2" charset="2"/>
              <a:buChar char="p"/>
            </a:pPr>
            <a:r>
              <a:rPr lang="zh-CN" altLang="en-US" sz="2400"/>
              <a:t>用户可根据需要对文件和文件夹进行删除以释放空间。</a:t>
            </a:r>
          </a:p>
          <a:p>
            <a:pPr marL="609600" indent="-609600" algn="l">
              <a:lnSpc>
                <a:spcPct val="80000"/>
              </a:lnSpc>
              <a:buFont typeface="Wingdings" pitchFamily="2" charset="2"/>
              <a:buChar char="p"/>
            </a:pPr>
            <a:r>
              <a:rPr lang="en-US" altLang="zh-CN" sz="2400"/>
              <a:t>Windows 7</a:t>
            </a:r>
            <a:r>
              <a:rPr lang="zh-CN" altLang="en-US" sz="2400"/>
              <a:t>提供的搜索工具，可以方便用户搜索文件和文件夹。</a:t>
            </a:r>
          </a:p>
          <a:p>
            <a:pPr marL="609600" indent="-609600" algn="l">
              <a:lnSpc>
                <a:spcPct val="80000"/>
              </a:lnSpc>
              <a:buFont typeface="Wingdings" pitchFamily="2" charset="2"/>
              <a:buChar char="p"/>
            </a:pPr>
            <a:r>
              <a:rPr lang="zh-CN" altLang="en-US" sz="2400"/>
              <a:t>文件和文件夹快捷方式的建立</a:t>
            </a:r>
            <a:endParaRPr lang="zh-CN" altLang="en-US" sz="2400" b="1"/>
          </a:p>
          <a:p>
            <a:pPr marL="609600" indent="-609600" algn="l">
              <a:lnSpc>
                <a:spcPct val="80000"/>
              </a:lnSpc>
              <a:buFont typeface="Wingdings" pitchFamily="2" charset="2"/>
              <a:buChar char="p"/>
            </a:pPr>
            <a:r>
              <a:rPr lang="zh-CN" altLang="en-US" sz="2400"/>
              <a:t>快捷方式实际上是外存中原文件或外部设备的一个映像文件，它是对常用程序和文档的访问捷径。</a:t>
            </a:r>
          </a:p>
          <a:p>
            <a:pPr marL="609600" indent="-609600" algn="l">
              <a:lnSpc>
                <a:spcPct val="80000"/>
              </a:lnSpc>
              <a:buFont typeface="Wingdings" pitchFamily="2" charset="2"/>
              <a:buChar char="p"/>
            </a:pPr>
            <a:r>
              <a:rPr lang="zh-CN" altLang="en-US" sz="2400"/>
              <a:t>用户的添加和删除</a:t>
            </a:r>
            <a:endParaRPr lang="zh-CN" altLang="en-US" sz="2400" b="1"/>
          </a:p>
          <a:p>
            <a:pPr marL="609600" indent="-609600" algn="l">
              <a:lnSpc>
                <a:spcPct val="80000"/>
              </a:lnSpc>
              <a:buFont typeface="Wingdings" pitchFamily="2" charset="2"/>
              <a:buChar char="p"/>
            </a:pPr>
            <a:r>
              <a:rPr lang="en-US" altLang="zh-CN" sz="2400"/>
              <a:t>Windows 7</a:t>
            </a:r>
            <a:r>
              <a:rPr lang="zh-CN" altLang="en-US" sz="2400"/>
              <a:t>操作系统提供对多用户的支持，在一个系统当中可以添加多个用户账户，不同的用户登陆同一台计算机有不同的权限即拥有不相同的对计算机软、硬件的操作权限，方便用户的使用和管理。</a:t>
            </a:r>
          </a:p>
          <a:p>
            <a:pPr marL="609600" indent="-609600" algn="l">
              <a:lnSpc>
                <a:spcPct val="80000"/>
              </a:lnSpc>
              <a:buFont typeface="Wingdings" pitchFamily="2" charset="2"/>
              <a:buChar char="p"/>
            </a:pPr>
            <a:endParaRPr lang="zh-CN" altLang="en-US" sz="24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15363" name="Rectangle 3"/>
          <p:cNvSpPr>
            <a:spLocks noGrp="1" noChangeArrowheads="1"/>
          </p:cNvSpPr>
          <p:nvPr>
            <p:ph idx="1"/>
          </p:nvPr>
        </p:nvSpPr>
        <p:spPr>
          <a:xfrm>
            <a:off x="684213" y="1557338"/>
            <a:ext cx="8197850" cy="4535487"/>
          </a:xfrm>
          <a:ln/>
        </p:spPr>
        <p:txBody>
          <a:bodyPr/>
          <a:lstStyle/>
          <a:p>
            <a:pPr marL="609600" indent="-609600" algn="l">
              <a:lnSpc>
                <a:spcPct val="80000"/>
              </a:lnSpc>
              <a:buFont typeface="Wingdings" pitchFamily="2" charset="2"/>
              <a:buChar char="p"/>
            </a:pPr>
            <a:r>
              <a:rPr lang="zh-CN" altLang="en-US" sz="2400"/>
              <a:t>用户密码的设置</a:t>
            </a:r>
            <a:endParaRPr lang="zh-CN" altLang="en-US" sz="2400" b="1"/>
          </a:p>
          <a:p>
            <a:pPr marL="609600" indent="-609600" algn="l">
              <a:lnSpc>
                <a:spcPct val="80000"/>
              </a:lnSpc>
              <a:buFont typeface="Wingdings" pitchFamily="2" charset="2"/>
              <a:buChar char="p"/>
            </a:pPr>
            <a:r>
              <a:rPr lang="zh-CN" altLang="en-US" sz="2400"/>
              <a:t>可以为不同的用户账户设置不同的密码，以保护重要的计算机设置。</a:t>
            </a:r>
          </a:p>
          <a:p>
            <a:pPr marL="609600" indent="-609600" algn="l">
              <a:lnSpc>
                <a:spcPct val="80000"/>
              </a:lnSpc>
              <a:buFont typeface="Wingdings" pitchFamily="2" charset="2"/>
              <a:buChar char="p"/>
            </a:pPr>
            <a:r>
              <a:rPr lang="zh-CN" altLang="en-US" sz="2400"/>
              <a:t>任务栏的设置</a:t>
            </a:r>
          </a:p>
          <a:p>
            <a:pPr marL="609600" indent="-609600" algn="just">
              <a:lnSpc>
                <a:spcPct val="80000"/>
              </a:lnSpc>
              <a:spcBef>
                <a:spcPct val="0"/>
              </a:spcBef>
            </a:pPr>
            <a:r>
              <a:rPr lang="zh-CN" altLang="en-US" sz="2400"/>
              <a:t>            任务栏通常位于屏幕底部，它由开始菜单、快速启动栏、任务按钮、提示区四大部分组成，可根据用户的需要对任务栏的大小、位置、和属性进行设置。如图2-1所示。</a:t>
            </a:r>
          </a:p>
          <a:p>
            <a:pPr marL="609600" indent="-609600" algn="just">
              <a:lnSpc>
                <a:spcPct val="80000"/>
              </a:lnSpc>
              <a:spcBef>
                <a:spcPct val="0"/>
              </a:spcBef>
            </a:pPr>
            <a:endParaRPr lang="zh-CN" altLang="en-US" sz="2400"/>
          </a:p>
          <a:p>
            <a:pPr marL="609600" indent="-609600" algn="l">
              <a:lnSpc>
                <a:spcPct val="80000"/>
              </a:lnSpc>
              <a:buFont typeface="Wingdings" pitchFamily="2" charset="2"/>
              <a:buChar char="p"/>
            </a:pPr>
            <a:r>
              <a:rPr lang="zh-CN" altLang="en-US" sz="2400"/>
              <a:t>实现方法</a:t>
            </a:r>
          </a:p>
          <a:p>
            <a:pPr marL="609600" indent="-609600" algn="l">
              <a:lnSpc>
                <a:spcPct val="80000"/>
              </a:lnSpc>
              <a:buFont typeface="Wingdings" pitchFamily="2" charset="2"/>
              <a:buChar char="p"/>
            </a:pPr>
            <a:r>
              <a:rPr lang="zh-CN" altLang="en-US" sz="2400"/>
              <a:t>⑴文件和文件夹的新建</a:t>
            </a:r>
          </a:p>
          <a:p>
            <a:pPr marL="609600" indent="-609600" algn="l">
              <a:lnSpc>
                <a:spcPct val="80000"/>
              </a:lnSpc>
              <a:buFont typeface="Wingdings" pitchFamily="2" charset="2"/>
              <a:buChar char="p"/>
            </a:pPr>
            <a:r>
              <a:rPr lang="zh-CN" altLang="en-US" sz="2400"/>
              <a:t>①在</a:t>
            </a:r>
            <a:r>
              <a:rPr lang="en-US" altLang="zh-CN" sz="2400"/>
              <a:t>D</a:t>
            </a:r>
            <a:r>
              <a:rPr lang="zh-CN" altLang="en-US" sz="2400"/>
              <a:t>盘根目录下面创建一个新的文件夹，文件夹的名称为：资料。 如图2-2所示。</a:t>
            </a:r>
          </a:p>
          <a:p>
            <a:pPr marL="609600" indent="-609600">
              <a:lnSpc>
                <a:spcPct val="80000"/>
              </a:lnSpc>
              <a:spcBef>
                <a:spcPct val="0"/>
              </a:spcBef>
            </a:pPr>
            <a:endParaRPr lang="zh-CN" altLang="en-US" sz="2400"/>
          </a:p>
        </p:txBody>
      </p:sp>
      <p:pic>
        <p:nvPicPr>
          <p:cNvPr id="15364" name="图片 4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2638" y="4149725"/>
            <a:ext cx="5291137" cy="16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zh-CN" altLang="en-US"/>
              <a:t>案例</a:t>
            </a:r>
            <a:r>
              <a:rPr lang="en-US" altLang="zh-CN"/>
              <a:t>1 </a:t>
            </a:r>
            <a:r>
              <a:rPr lang="zh-CN" altLang="en-US"/>
              <a:t>文件管理与用户管理</a:t>
            </a:r>
          </a:p>
        </p:txBody>
      </p:sp>
      <p:pic>
        <p:nvPicPr>
          <p:cNvPr id="16387" name="图片 45" descr="2014-12-28_15003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2138" y="1989138"/>
            <a:ext cx="3290887"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Text Box 4"/>
          <p:cNvSpPr txBox="1">
            <a:spLocks noChangeArrowheads="1"/>
          </p:cNvSpPr>
          <p:nvPr/>
        </p:nvSpPr>
        <p:spPr bwMode="auto">
          <a:xfrm>
            <a:off x="3563938" y="5734050"/>
            <a:ext cx="31623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t>图2-2 快捷菜单</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17411" name="Rectangle 3"/>
          <p:cNvSpPr>
            <a:spLocks noGrp="1" noChangeArrowheads="1"/>
          </p:cNvSpPr>
          <p:nvPr>
            <p:ph idx="1"/>
          </p:nvPr>
        </p:nvSpPr>
        <p:spPr>
          <a:xfrm>
            <a:off x="684213" y="1557338"/>
            <a:ext cx="8197850" cy="4535487"/>
          </a:xfrm>
          <a:ln/>
        </p:spPr>
        <p:txBody>
          <a:bodyPr/>
          <a:lstStyle/>
          <a:p>
            <a:pPr marL="342900" indent="-342900" algn="l">
              <a:buFont typeface="Wingdings" pitchFamily="2" charset="2"/>
              <a:buChar char="p"/>
            </a:pPr>
            <a:r>
              <a:rPr lang="zh-CN" altLang="en-US" sz="2400" b="1"/>
              <a:t>操作步骤</a:t>
            </a:r>
            <a:endParaRPr lang="zh-CN" altLang="en-US" sz="2400"/>
          </a:p>
          <a:p>
            <a:pPr marL="742950" lvl="1" indent="-285750" algn="l">
              <a:buFont typeface="Wingdings" pitchFamily="2" charset="2"/>
              <a:buChar char="p"/>
            </a:pPr>
            <a:r>
              <a:rPr lang="zh-CN" altLang="en-US" sz="2000"/>
              <a:t>双击打开桌面上</a:t>
            </a:r>
            <a:r>
              <a:rPr lang="zh-CN" altLang="en-US" sz="2000">
                <a:latin typeface="Arial" pitchFamily="34" charset="0"/>
                <a:sym typeface="Arial" pitchFamily="34" charset="0"/>
              </a:rPr>
              <a:t>“</a:t>
            </a:r>
            <a:r>
              <a:rPr lang="zh-CN" altLang="en-US" sz="2000"/>
              <a:t>我的电脑</a:t>
            </a:r>
            <a:r>
              <a:rPr lang="zh-CN" altLang="en-US" sz="2000">
                <a:latin typeface="Arial" pitchFamily="34" charset="0"/>
                <a:sym typeface="Arial" pitchFamily="34" charset="0"/>
              </a:rPr>
              <a:t>”</a:t>
            </a:r>
            <a:r>
              <a:rPr lang="zh-CN" altLang="en-US" sz="2000"/>
              <a:t>图标，在</a:t>
            </a:r>
            <a:r>
              <a:rPr lang="zh-CN" altLang="en-US" sz="2000">
                <a:latin typeface="Arial" pitchFamily="34" charset="0"/>
                <a:sym typeface="Arial" pitchFamily="34" charset="0"/>
              </a:rPr>
              <a:t>“</a:t>
            </a:r>
            <a:r>
              <a:rPr lang="zh-CN" altLang="en-US" sz="2000"/>
              <a:t>我的电脑</a:t>
            </a:r>
            <a:r>
              <a:rPr lang="zh-CN" altLang="en-US" sz="2000">
                <a:latin typeface="Arial" pitchFamily="34" charset="0"/>
                <a:sym typeface="Arial" pitchFamily="34" charset="0"/>
              </a:rPr>
              <a:t>”</a:t>
            </a:r>
            <a:r>
              <a:rPr lang="zh-CN" altLang="en-US" sz="2000"/>
              <a:t>窗口中双击打开</a:t>
            </a:r>
            <a:r>
              <a:rPr lang="en-US" altLang="zh-CN" sz="2000"/>
              <a:t>D</a:t>
            </a:r>
            <a:r>
              <a:rPr lang="zh-CN" altLang="en-US" sz="2000"/>
              <a:t>盘。</a:t>
            </a:r>
          </a:p>
          <a:p>
            <a:pPr marL="742950" lvl="1" indent="-285750" algn="l">
              <a:buFont typeface="Wingdings" pitchFamily="2" charset="2"/>
              <a:buChar char="p"/>
            </a:pPr>
            <a:r>
              <a:rPr lang="zh-CN" altLang="en-US" sz="2000"/>
              <a:t>在</a:t>
            </a:r>
            <a:r>
              <a:rPr lang="en-US" altLang="zh-CN" sz="2000"/>
              <a:t>D</a:t>
            </a:r>
            <a:r>
              <a:rPr lang="zh-CN" altLang="en-US" sz="2000"/>
              <a:t>盘的空白处单击鼠标右键，在弹出来的快捷菜单中单击</a:t>
            </a:r>
            <a:r>
              <a:rPr lang="zh-CN" altLang="en-US" sz="2000">
                <a:latin typeface="Arial" pitchFamily="34" charset="0"/>
                <a:sym typeface="Arial" pitchFamily="34" charset="0"/>
              </a:rPr>
              <a:t>“</a:t>
            </a:r>
            <a:r>
              <a:rPr lang="zh-CN" altLang="en-US" sz="2000"/>
              <a:t>新建→文件夹</a:t>
            </a:r>
            <a:r>
              <a:rPr lang="zh-CN" altLang="en-US" sz="2000">
                <a:latin typeface="Arial" pitchFamily="34" charset="0"/>
                <a:sym typeface="Arial" pitchFamily="34" charset="0"/>
              </a:rPr>
              <a:t>”</a:t>
            </a:r>
            <a:r>
              <a:rPr lang="zh-CN" altLang="en-US" sz="2000"/>
              <a:t>命令。在出现的新建文件夹中输入名称：资料。在文件夹以外的地方单击鼠标或者按回车键，文件夹就新建好了。</a:t>
            </a:r>
          </a:p>
          <a:p>
            <a:pPr marL="342900" indent="-342900" algn="l">
              <a:buFont typeface="Wingdings" pitchFamily="2" charset="2"/>
              <a:buChar char="p"/>
            </a:pPr>
            <a:r>
              <a:rPr lang="zh-CN" altLang="en-US" sz="2400"/>
              <a:t>②在</a:t>
            </a:r>
            <a:r>
              <a:rPr lang="zh-CN" altLang="en-US" sz="2400">
                <a:latin typeface="Arial" pitchFamily="34" charset="0"/>
                <a:sym typeface="Arial" pitchFamily="34" charset="0"/>
              </a:rPr>
              <a:t>“</a:t>
            </a:r>
            <a:r>
              <a:rPr lang="zh-CN" altLang="en-US" sz="2400"/>
              <a:t>资料</a:t>
            </a:r>
            <a:r>
              <a:rPr lang="zh-CN" altLang="en-US" sz="2400">
                <a:latin typeface="Arial" pitchFamily="34" charset="0"/>
                <a:sym typeface="Arial" pitchFamily="34" charset="0"/>
              </a:rPr>
              <a:t>”</a:t>
            </a:r>
            <a:r>
              <a:rPr lang="zh-CN" altLang="en-US" sz="2400"/>
              <a:t>文件下创建一个记事本类型的文件，文件名称为：日记。</a:t>
            </a:r>
          </a:p>
          <a:p>
            <a:pPr marL="342900" indent="-342900" algn="l">
              <a:buFont typeface="Wingdings" pitchFamily="2" charset="2"/>
              <a:buChar char="p"/>
            </a:pPr>
            <a:r>
              <a:rPr lang="zh-CN" altLang="en-US" sz="2400" b="1"/>
              <a:t>操作步骤</a:t>
            </a:r>
            <a:endParaRPr lang="zh-CN" altLang="en-US" sz="2400"/>
          </a:p>
          <a:p>
            <a:pPr marL="742950" lvl="1" indent="-285750" algn="l">
              <a:buFont typeface="Wingdings" pitchFamily="2" charset="2"/>
              <a:buChar char="p"/>
            </a:pPr>
            <a:r>
              <a:rPr lang="zh-CN" altLang="en-US" sz="2000"/>
              <a:t>双击打开</a:t>
            </a:r>
            <a:r>
              <a:rPr lang="zh-CN" altLang="en-US" sz="2000">
                <a:latin typeface="Arial" pitchFamily="34" charset="0"/>
                <a:sym typeface="Arial" pitchFamily="34" charset="0"/>
              </a:rPr>
              <a:t>“</a:t>
            </a:r>
            <a:r>
              <a:rPr lang="zh-CN" altLang="en-US" sz="2000"/>
              <a:t>资料</a:t>
            </a:r>
            <a:r>
              <a:rPr lang="zh-CN" altLang="en-US" sz="2000">
                <a:latin typeface="Arial" pitchFamily="34" charset="0"/>
                <a:sym typeface="Arial" pitchFamily="34" charset="0"/>
              </a:rPr>
              <a:t>”</a:t>
            </a:r>
            <a:r>
              <a:rPr lang="zh-CN" altLang="en-US" sz="2000"/>
              <a:t>文件夹，在空白处单击鼠标右键在弹出来的快捷菜单中单击</a:t>
            </a:r>
            <a:r>
              <a:rPr lang="zh-CN" altLang="en-US" sz="2000">
                <a:latin typeface="Arial" pitchFamily="34" charset="0"/>
                <a:sym typeface="Arial" pitchFamily="34" charset="0"/>
              </a:rPr>
              <a:t>“</a:t>
            </a:r>
            <a:r>
              <a:rPr lang="zh-CN" altLang="en-US" sz="2000"/>
              <a:t>新建→文本文档</a:t>
            </a:r>
            <a:r>
              <a:rPr lang="zh-CN" altLang="en-US" sz="2000">
                <a:latin typeface="Arial" pitchFamily="34" charset="0"/>
                <a:sym typeface="Arial" pitchFamily="34" charset="0"/>
              </a:rPr>
              <a:t>”</a:t>
            </a:r>
            <a:r>
              <a:rPr lang="zh-CN" altLang="en-US" sz="2000"/>
              <a:t>命令。如图2-3所示。</a:t>
            </a:r>
          </a:p>
          <a:p>
            <a:pPr marL="742950" lvl="1" indent="-285750" algn="l">
              <a:buFont typeface="Wingdings" pitchFamily="2" charset="2"/>
              <a:buChar char="p"/>
            </a:pPr>
            <a:endParaRPr lang="zh-CN" altLang="en-US" sz="20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ltLang="zh-CN"/>
              <a:t> </a:t>
            </a:r>
            <a:r>
              <a:rPr lang="zh-CN" altLang="en-US"/>
              <a:t>案例</a:t>
            </a:r>
            <a:r>
              <a:rPr lang="en-US" altLang="zh-CN"/>
              <a:t>1 </a:t>
            </a:r>
            <a:r>
              <a:rPr lang="zh-CN" altLang="en-US"/>
              <a:t>文件管理与用户管理</a:t>
            </a:r>
          </a:p>
        </p:txBody>
      </p:sp>
      <p:pic>
        <p:nvPicPr>
          <p:cNvPr id="18435" name="图片 46" descr="2014-12-28_1505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3000" y="1701800"/>
            <a:ext cx="3743325" cy="409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Text Box 4"/>
          <p:cNvSpPr txBox="1">
            <a:spLocks noChangeArrowheads="1"/>
          </p:cNvSpPr>
          <p:nvPr/>
        </p:nvSpPr>
        <p:spPr bwMode="auto">
          <a:xfrm>
            <a:off x="2916238" y="5949950"/>
            <a:ext cx="2971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t>图2-3 快捷菜单</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19459" name="Rectangle 3"/>
          <p:cNvSpPr>
            <a:spLocks noGrp="1" noChangeArrowheads="1"/>
          </p:cNvSpPr>
          <p:nvPr>
            <p:ph idx="1"/>
          </p:nvPr>
        </p:nvSpPr>
        <p:spPr>
          <a:xfrm>
            <a:off x="684213" y="1557338"/>
            <a:ext cx="8197850" cy="4535487"/>
          </a:xfrm>
          <a:ln/>
        </p:spPr>
        <p:txBody>
          <a:bodyPr/>
          <a:lstStyle/>
          <a:p>
            <a:pPr marL="342900" indent="-342900" algn="l">
              <a:lnSpc>
                <a:spcPct val="80000"/>
              </a:lnSpc>
              <a:buFont typeface="Wingdings" pitchFamily="2" charset="2"/>
              <a:buChar char="p"/>
            </a:pPr>
            <a:r>
              <a:rPr lang="zh-CN" altLang="en-US" sz="2500"/>
              <a:t>说明：当对文件进行重命名时，如果删除了它的类型名会导致系统无法识别它是哪个类型的文件，如果文件的类型名被隐藏起来了，可以选择</a:t>
            </a:r>
            <a:r>
              <a:rPr lang="zh-CN" altLang="en-US" sz="2500">
                <a:latin typeface="Arial" pitchFamily="34" charset="0"/>
                <a:sym typeface="Arial" pitchFamily="34" charset="0"/>
              </a:rPr>
              <a:t>“</a:t>
            </a:r>
            <a:r>
              <a:rPr lang="zh-CN" altLang="en-US" sz="2500"/>
              <a:t>组织</a:t>
            </a:r>
            <a:r>
              <a:rPr lang="zh-CN" altLang="en-US" sz="2500">
                <a:latin typeface="Arial" pitchFamily="34" charset="0"/>
                <a:sym typeface="Arial" pitchFamily="34" charset="0"/>
              </a:rPr>
              <a:t>”</a:t>
            </a:r>
            <a:r>
              <a:rPr lang="zh-CN" altLang="en-US" sz="2500"/>
              <a:t>菜单栏下的</a:t>
            </a:r>
            <a:r>
              <a:rPr lang="zh-CN" altLang="en-US" sz="2500">
                <a:latin typeface="Arial" pitchFamily="34" charset="0"/>
                <a:sym typeface="Arial" pitchFamily="34" charset="0"/>
              </a:rPr>
              <a:t>“</a:t>
            </a:r>
            <a:r>
              <a:rPr lang="zh-CN" altLang="en-US" sz="2500"/>
              <a:t>文件夹和搜索选项</a:t>
            </a:r>
            <a:r>
              <a:rPr lang="zh-CN" altLang="en-US" sz="2500">
                <a:latin typeface="Arial" pitchFamily="34" charset="0"/>
                <a:sym typeface="Arial" pitchFamily="34" charset="0"/>
              </a:rPr>
              <a:t>”</a:t>
            </a:r>
            <a:r>
              <a:rPr lang="zh-CN" altLang="en-US" sz="2500"/>
              <a:t>单击文件夹选项对话框中的</a:t>
            </a:r>
            <a:r>
              <a:rPr lang="zh-CN" altLang="en-US" sz="2500">
                <a:latin typeface="Arial" pitchFamily="34" charset="0"/>
                <a:sym typeface="Arial" pitchFamily="34" charset="0"/>
              </a:rPr>
              <a:t>“</a:t>
            </a:r>
            <a:r>
              <a:rPr lang="zh-CN" altLang="en-US" sz="2500"/>
              <a:t>查看</a:t>
            </a:r>
            <a:r>
              <a:rPr lang="zh-CN" altLang="en-US" sz="2500">
                <a:latin typeface="Arial" pitchFamily="34" charset="0"/>
                <a:sym typeface="Arial" pitchFamily="34" charset="0"/>
              </a:rPr>
              <a:t>”</a:t>
            </a:r>
            <a:r>
              <a:rPr lang="zh-CN" altLang="en-US" sz="2500"/>
              <a:t>标签，然后选择</a:t>
            </a:r>
            <a:r>
              <a:rPr lang="zh-CN" altLang="en-US" sz="2500">
                <a:latin typeface="Arial" pitchFamily="34" charset="0"/>
                <a:sym typeface="Arial" pitchFamily="34" charset="0"/>
              </a:rPr>
              <a:t>“</a:t>
            </a:r>
            <a:r>
              <a:rPr lang="zh-CN" altLang="en-US" sz="2500"/>
              <a:t>高级设置</a:t>
            </a:r>
            <a:r>
              <a:rPr lang="zh-CN" altLang="en-US" sz="2500">
                <a:latin typeface="Arial" pitchFamily="34" charset="0"/>
                <a:sym typeface="Arial" pitchFamily="34" charset="0"/>
              </a:rPr>
              <a:t>”</a:t>
            </a:r>
            <a:r>
              <a:rPr lang="zh-CN" altLang="en-US" sz="2500"/>
              <a:t>中的</a:t>
            </a:r>
            <a:r>
              <a:rPr lang="zh-CN" altLang="en-US" sz="2500">
                <a:latin typeface="Arial" pitchFamily="34" charset="0"/>
                <a:sym typeface="Arial" pitchFamily="34" charset="0"/>
              </a:rPr>
              <a:t>“</a:t>
            </a:r>
            <a:r>
              <a:rPr lang="zh-CN" altLang="en-US" sz="2500"/>
              <a:t>隐藏已知文件类型的扩展名</a:t>
            </a:r>
            <a:r>
              <a:rPr lang="zh-CN" altLang="en-US" sz="2500">
                <a:latin typeface="Arial" pitchFamily="34" charset="0"/>
                <a:sym typeface="Arial" pitchFamily="34" charset="0"/>
              </a:rPr>
              <a:t>”</a:t>
            </a:r>
            <a:r>
              <a:rPr lang="zh-CN" altLang="en-US" sz="2500"/>
              <a:t>将其的√去掉，就可以看到所有文件的类型名了。</a:t>
            </a:r>
          </a:p>
          <a:p>
            <a:pPr marL="342900" indent="-342900" algn="l">
              <a:lnSpc>
                <a:spcPct val="80000"/>
              </a:lnSpc>
              <a:buFont typeface="Wingdings" pitchFamily="2" charset="2"/>
              <a:buChar char="p"/>
            </a:pPr>
            <a:r>
              <a:rPr lang="zh-CN" altLang="en-US" sz="2500"/>
              <a:t>按动窗口界面上的按钮回到上一级目录，选中资料文件夹。</a:t>
            </a:r>
          </a:p>
          <a:p>
            <a:pPr marL="342900" indent="-342900" algn="l">
              <a:lnSpc>
                <a:spcPct val="80000"/>
              </a:lnSpc>
              <a:buFont typeface="Wingdings" pitchFamily="2" charset="2"/>
              <a:buChar char="p"/>
            </a:pPr>
            <a:r>
              <a:rPr lang="zh-CN" altLang="en-US" sz="2500"/>
              <a:t>单击鼠标右键，在弹出来的快捷菜单中选择</a:t>
            </a:r>
            <a:r>
              <a:rPr lang="zh-CN" altLang="en-US" sz="2500">
                <a:latin typeface="Arial" pitchFamily="34" charset="0"/>
                <a:sym typeface="Arial" pitchFamily="34" charset="0"/>
              </a:rPr>
              <a:t>“</a:t>
            </a:r>
            <a:r>
              <a:rPr lang="zh-CN" altLang="en-US" sz="2500"/>
              <a:t>重命名</a:t>
            </a:r>
            <a:r>
              <a:rPr lang="zh-CN" altLang="en-US" sz="2500">
                <a:latin typeface="Arial" pitchFamily="34" charset="0"/>
                <a:sym typeface="Arial" pitchFamily="34" charset="0"/>
              </a:rPr>
              <a:t>”</a:t>
            </a:r>
            <a:r>
              <a:rPr lang="zh-CN" altLang="en-US" sz="2500"/>
              <a:t>命令，选中</a:t>
            </a:r>
            <a:r>
              <a:rPr lang="zh-CN" altLang="en-US" sz="2500">
                <a:latin typeface="Arial" pitchFamily="34" charset="0"/>
                <a:sym typeface="Arial" pitchFamily="34" charset="0"/>
              </a:rPr>
              <a:t>“</a:t>
            </a:r>
            <a:r>
              <a:rPr lang="zh-CN" altLang="en-US" sz="2500"/>
              <a:t>资料</a:t>
            </a:r>
            <a:r>
              <a:rPr lang="zh-CN" altLang="en-US" sz="2500">
                <a:latin typeface="Arial" pitchFamily="34" charset="0"/>
                <a:sym typeface="Arial" pitchFamily="34" charset="0"/>
              </a:rPr>
              <a:t>”</a:t>
            </a:r>
            <a:r>
              <a:rPr lang="zh-CN" altLang="en-US" sz="2500"/>
              <a:t>将其改为</a:t>
            </a:r>
            <a:r>
              <a:rPr lang="zh-CN" altLang="en-US" sz="2500">
                <a:latin typeface="Arial" pitchFamily="34" charset="0"/>
                <a:sym typeface="Arial" pitchFamily="34" charset="0"/>
              </a:rPr>
              <a:t>“</a:t>
            </a:r>
            <a:r>
              <a:rPr lang="zh-CN" altLang="en-US" sz="2500"/>
              <a:t>学习</a:t>
            </a:r>
            <a:r>
              <a:rPr lang="zh-CN" altLang="en-US" sz="2500">
                <a:latin typeface="Arial" pitchFamily="34" charset="0"/>
                <a:sym typeface="Arial" pitchFamily="34" charset="0"/>
              </a:rPr>
              <a:t>”</a:t>
            </a:r>
            <a:r>
              <a:rPr lang="zh-CN" altLang="en-US" sz="2500"/>
              <a:t>，也可使用快捷键</a:t>
            </a:r>
            <a:r>
              <a:rPr lang="en-US" altLang="zh-CN" sz="2500"/>
              <a:t>F2</a:t>
            </a:r>
            <a:r>
              <a:rPr lang="zh-CN" altLang="en-US" sz="2500"/>
              <a:t>或者是选中文件夹后再单击一下鼠标实现重命名。</a:t>
            </a:r>
          </a:p>
          <a:p>
            <a:pPr marL="342900" indent="-342900" algn="l">
              <a:lnSpc>
                <a:spcPct val="80000"/>
              </a:lnSpc>
              <a:buFont typeface="Wingdings" pitchFamily="2" charset="2"/>
              <a:buChar char="p"/>
            </a:pPr>
            <a:r>
              <a:rPr lang="zh-CN" altLang="en-US" sz="2500"/>
              <a:t>说明：当文件或者文件夹处于被使用状态的时候是不能对其重命名的，必须关掉以后才能重命名。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20483" name="Rectangle 3"/>
          <p:cNvSpPr>
            <a:spLocks noGrp="1" noChangeArrowheads="1"/>
          </p:cNvSpPr>
          <p:nvPr>
            <p:ph idx="1"/>
          </p:nvPr>
        </p:nvSpPr>
        <p:spPr>
          <a:xfrm>
            <a:off x="684213" y="1557338"/>
            <a:ext cx="8197850" cy="4535487"/>
          </a:xfrm>
          <a:ln/>
        </p:spPr>
        <p:txBody>
          <a:bodyPr/>
          <a:lstStyle/>
          <a:p>
            <a:pPr marL="342900" indent="-342900" algn="l">
              <a:buFont typeface="Wingdings" pitchFamily="2" charset="2"/>
              <a:buChar char="p"/>
            </a:pPr>
            <a:r>
              <a:rPr lang="zh-CN" altLang="en-US" sz="2000"/>
              <a:t>在出现的新建文本文档中输入名称：日记</a:t>
            </a:r>
            <a:r>
              <a:rPr lang="en-US" altLang="zh-CN" sz="2000"/>
              <a:t>.txt</a:t>
            </a:r>
            <a:r>
              <a:rPr lang="zh-CN" altLang="en-US" sz="2000"/>
              <a:t>，在窗口的空白处单击鼠标或者按回车键，文件</a:t>
            </a:r>
            <a:r>
              <a:rPr lang="zh-CN" altLang="en-US" sz="2000">
                <a:latin typeface="Arial" pitchFamily="34" charset="0"/>
                <a:sym typeface="Arial" pitchFamily="34" charset="0"/>
              </a:rPr>
              <a:t>“</a:t>
            </a:r>
            <a:r>
              <a:rPr lang="zh-CN" altLang="en-US" sz="2000"/>
              <a:t>日记</a:t>
            </a:r>
            <a:r>
              <a:rPr lang="en-US" altLang="zh-CN" sz="2000"/>
              <a:t>.txt</a:t>
            </a:r>
            <a:r>
              <a:rPr lang="en-US" altLang="zh-CN" sz="2000">
                <a:latin typeface="Arial" pitchFamily="34" charset="0"/>
                <a:sym typeface="Arial" pitchFamily="34" charset="0"/>
              </a:rPr>
              <a:t>”</a:t>
            </a:r>
            <a:r>
              <a:rPr lang="zh-CN" altLang="en-US" sz="2000"/>
              <a:t>就创建好了。</a:t>
            </a:r>
          </a:p>
          <a:p>
            <a:pPr marL="342900" indent="-342900" algn="l">
              <a:buFont typeface="Wingdings" pitchFamily="2" charset="2"/>
              <a:buChar char="p"/>
            </a:pPr>
            <a:r>
              <a:rPr lang="zh-CN" altLang="en-US" sz="2000"/>
              <a:t>⑵文件和文件夹的重命名</a:t>
            </a:r>
          </a:p>
          <a:p>
            <a:pPr marL="342900" indent="-342900" algn="l">
              <a:buFont typeface="Wingdings" pitchFamily="2" charset="2"/>
              <a:buChar char="p"/>
            </a:pPr>
            <a:r>
              <a:rPr lang="zh-CN" altLang="en-US" sz="2000"/>
              <a:t>①把</a:t>
            </a:r>
            <a:r>
              <a:rPr lang="en-US" altLang="zh-CN" sz="2000"/>
              <a:t>D</a:t>
            </a:r>
            <a:r>
              <a:rPr lang="zh-CN" altLang="en-US" sz="2000"/>
              <a:t>盘下的资料文件夹下的记事本类型文件</a:t>
            </a:r>
            <a:r>
              <a:rPr lang="zh-CN" altLang="en-US" sz="2000">
                <a:latin typeface="Arial" pitchFamily="34" charset="0"/>
                <a:sym typeface="Arial" pitchFamily="34" charset="0"/>
              </a:rPr>
              <a:t>“</a:t>
            </a:r>
            <a:r>
              <a:rPr lang="zh-CN" altLang="en-US" sz="2000"/>
              <a:t>日记</a:t>
            </a:r>
            <a:r>
              <a:rPr lang="en-US" altLang="zh-CN" sz="2000"/>
              <a:t>.txt</a:t>
            </a:r>
            <a:r>
              <a:rPr lang="en-US" altLang="zh-CN" sz="2000">
                <a:latin typeface="Arial" pitchFamily="34" charset="0"/>
                <a:sym typeface="Arial" pitchFamily="34" charset="0"/>
              </a:rPr>
              <a:t>”</a:t>
            </a:r>
            <a:r>
              <a:rPr lang="zh-CN" altLang="en-US" sz="2000"/>
              <a:t>更名为</a:t>
            </a:r>
            <a:r>
              <a:rPr lang="zh-CN" altLang="en-US" sz="2000">
                <a:latin typeface="Arial" pitchFamily="34" charset="0"/>
                <a:sym typeface="Arial" pitchFamily="34" charset="0"/>
              </a:rPr>
              <a:t>“</a:t>
            </a:r>
            <a:r>
              <a:rPr lang="zh-CN" altLang="en-US" sz="2000"/>
              <a:t>写实</a:t>
            </a:r>
            <a:r>
              <a:rPr lang="en-US" altLang="zh-CN" sz="2000"/>
              <a:t>.txt</a:t>
            </a:r>
            <a:r>
              <a:rPr lang="en-US" altLang="zh-CN" sz="2000">
                <a:latin typeface="Arial" pitchFamily="34" charset="0"/>
                <a:sym typeface="Arial" pitchFamily="34" charset="0"/>
              </a:rPr>
              <a:t>”</a:t>
            </a:r>
            <a:r>
              <a:rPr lang="zh-CN" altLang="en-US" sz="2000"/>
              <a:t>，</a:t>
            </a:r>
            <a:r>
              <a:rPr lang="zh-CN" altLang="en-US" sz="2000">
                <a:latin typeface="Arial" pitchFamily="34" charset="0"/>
                <a:sym typeface="Arial" pitchFamily="34" charset="0"/>
              </a:rPr>
              <a:t>“</a:t>
            </a:r>
            <a:r>
              <a:rPr lang="zh-CN" altLang="en-US" sz="2000"/>
              <a:t>资料</a:t>
            </a:r>
            <a:r>
              <a:rPr lang="zh-CN" altLang="en-US" sz="2000">
                <a:latin typeface="Arial" pitchFamily="34" charset="0"/>
                <a:sym typeface="Arial" pitchFamily="34" charset="0"/>
              </a:rPr>
              <a:t>”</a:t>
            </a:r>
            <a:r>
              <a:rPr lang="zh-CN" altLang="en-US" sz="2000"/>
              <a:t>文件夹更名为</a:t>
            </a:r>
            <a:r>
              <a:rPr lang="zh-CN" altLang="en-US" sz="2000">
                <a:latin typeface="Arial" pitchFamily="34" charset="0"/>
                <a:sym typeface="Arial" pitchFamily="34" charset="0"/>
              </a:rPr>
              <a:t>“</a:t>
            </a:r>
            <a:r>
              <a:rPr lang="zh-CN" altLang="en-US" sz="2000"/>
              <a:t>学习</a:t>
            </a:r>
            <a:r>
              <a:rPr lang="zh-CN" altLang="en-US" sz="2000">
                <a:latin typeface="Arial" pitchFamily="34" charset="0"/>
                <a:sym typeface="Arial" pitchFamily="34" charset="0"/>
              </a:rPr>
              <a:t>”</a:t>
            </a:r>
            <a:r>
              <a:rPr lang="zh-CN" altLang="en-US" sz="2000"/>
              <a:t>。</a:t>
            </a:r>
          </a:p>
          <a:p>
            <a:pPr marL="342900" indent="-342900" algn="l">
              <a:buFont typeface="Wingdings" pitchFamily="2" charset="2"/>
              <a:buChar char="p"/>
            </a:pPr>
            <a:r>
              <a:rPr lang="zh-CN" altLang="en-US" sz="2000" b="1"/>
              <a:t>操作步骤</a:t>
            </a:r>
            <a:endParaRPr lang="zh-CN" altLang="en-US" sz="2000"/>
          </a:p>
          <a:p>
            <a:pPr marL="742950" lvl="1" indent="-285750" algn="l">
              <a:buFont typeface="Wingdings" pitchFamily="2" charset="2"/>
              <a:buChar char="p"/>
            </a:pPr>
            <a:r>
              <a:rPr lang="zh-CN" altLang="en-US" sz="2000"/>
              <a:t>双击打开</a:t>
            </a:r>
            <a:r>
              <a:rPr lang="en-US" altLang="zh-CN" sz="2000"/>
              <a:t>D</a:t>
            </a:r>
            <a:r>
              <a:rPr lang="zh-CN" altLang="en-US" sz="2000"/>
              <a:t>盘下的资料文件夹，选中其中的日记</a:t>
            </a:r>
            <a:r>
              <a:rPr lang="en-US" altLang="zh-CN" sz="2000"/>
              <a:t>.txt</a:t>
            </a:r>
            <a:r>
              <a:rPr lang="zh-CN" altLang="en-US" sz="2000"/>
              <a:t>文件。 ，也可以使用快捷键</a:t>
            </a:r>
            <a:r>
              <a:rPr lang="en-US" altLang="zh-CN" sz="2000"/>
              <a:t>F2</a:t>
            </a:r>
            <a:r>
              <a:rPr lang="zh-CN" altLang="en-US" sz="2000"/>
              <a:t>或者是选中文件后再单击一下鼠标实现重命名。 </a:t>
            </a:r>
          </a:p>
          <a:p>
            <a:pPr marL="742950" lvl="1" indent="-285750" algn="l">
              <a:buFont typeface="Wingdings" pitchFamily="2" charset="2"/>
              <a:buChar char="p"/>
            </a:pPr>
            <a:r>
              <a:rPr lang="zh-CN" altLang="en-US" sz="2000"/>
              <a:t>单击鼠标右键，在弹出来的快捷菜单中选择</a:t>
            </a:r>
            <a:r>
              <a:rPr lang="zh-CN" altLang="en-US" sz="2000">
                <a:latin typeface="Arial" pitchFamily="34" charset="0"/>
                <a:sym typeface="Arial" pitchFamily="34" charset="0"/>
              </a:rPr>
              <a:t>“</a:t>
            </a:r>
            <a:r>
              <a:rPr lang="zh-CN" altLang="en-US" sz="2000"/>
              <a:t>重命名</a:t>
            </a:r>
            <a:r>
              <a:rPr lang="zh-CN" altLang="en-US" sz="2000">
                <a:latin typeface="Arial" pitchFamily="34" charset="0"/>
                <a:sym typeface="Arial" pitchFamily="34" charset="0"/>
              </a:rPr>
              <a:t>”</a:t>
            </a:r>
            <a:r>
              <a:rPr lang="zh-CN" altLang="en-US" sz="2000"/>
              <a:t>命令，选中</a:t>
            </a:r>
            <a:r>
              <a:rPr lang="zh-CN" altLang="en-US" sz="2000">
                <a:latin typeface="Arial" pitchFamily="34" charset="0"/>
                <a:sym typeface="Arial" pitchFamily="34" charset="0"/>
              </a:rPr>
              <a:t>“</a:t>
            </a:r>
            <a:r>
              <a:rPr lang="zh-CN" altLang="en-US" sz="2000"/>
              <a:t>日记</a:t>
            </a:r>
            <a:r>
              <a:rPr lang="zh-CN" altLang="en-US" sz="2000">
                <a:latin typeface="Arial" pitchFamily="34" charset="0"/>
                <a:sym typeface="Arial" pitchFamily="34" charset="0"/>
              </a:rPr>
              <a:t>”</a:t>
            </a:r>
            <a:r>
              <a:rPr lang="zh-CN" altLang="en-US" sz="2000"/>
              <a:t>将其改为</a:t>
            </a:r>
            <a:r>
              <a:rPr lang="zh-CN" altLang="en-US" sz="2000">
                <a:latin typeface="Arial" pitchFamily="34" charset="0"/>
                <a:sym typeface="Arial" pitchFamily="34" charset="0"/>
              </a:rPr>
              <a:t>“</a:t>
            </a:r>
            <a:r>
              <a:rPr lang="zh-CN" altLang="en-US" sz="2000"/>
              <a:t>写实</a:t>
            </a:r>
            <a:r>
              <a:rPr lang="zh-CN" altLang="en-US" sz="2000">
                <a:latin typeface="Arial" pitchFamily="34" charset="0"/>
                <a:sym typeface="Arial" pitchFamily="34" charset="0"/>
              </a:rPr>
              <a:t>”</a:t>
            </a:r>
            <a:r>
              <a:rPr lang="zh-CN" altLang="en-US" sz="2000"/>
              <a:t>（注意不要更改或者删除它的类型名：</a:t>
            </a:r>
            <a:r>
              <a:rPr lang="en-US" altLang="zh-CN" sz="2000"/>
              <a:t>.txt</a:t>
            </a:r>
            <a:r>
              <a:rPr lang="zh-CN" altLang="en-US" sz="2000"/>
              <a:t>）</a:t>
            </a:r>
            <a:r>
              <a:rPr lang="en-US" altLang="zh-CN" sz="2000"/>
              <a:t>,</a:t>
            </a:r>
            <a:r>
              <a:rPr lang="zh-CN" altLang="en-US" sz="2000"/>
              <a:t>也可以使用快捷键</a:t>
            </a:r>
            <a:r>
              <a:rPr lang="en-US" altLang="zh-CN" sz="2000"/>
              <a:t>F2</a:t>
            </a:r>
            <a:r>
              <a:rPr lang="zh-CN" altLang="en-US" sz="2000"/>
              <a:t>或者是选中文件后再单击一下鼠标实现重命名 </a:t>
            </a:r>
            <a:r>
              <a:rPr lang="en-US" altLang="zh-CN" sz="2000"/>
              <a:t>.</a:t>
            </a:r>
            <a:endParaRPr lang="zh-CN" altLang="en-US" sz="2000"/>
          </a:p>
          <a:p>
            <a:pPr marL="342900" indent="-342900" algn="l">
              <a:spcBef>
                <a:spcPct val="0"/>
              </a:spcBef>
            </a:pPr>
            <a:endParaRPr lang="zh-CN" altLang="en-US" sz="20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4" name="Group 2"/>
          <p:cNvGrpSpPr>
            <a:grpSpLocks/>
          </p:cNvGrpSpPr>
          <p:nvPr/>
        </p:nvGrpSpPr>
        <p:grpSpPr bwMode="auto">
          <a:xfrm>
            <a:off x="130175" y="2373313"/>
            <a:ext cx="9009063" cy="1052512"/>
            <a:chOff x="0" y="0"/>
            <a:chExt cx="5675" cy="663"/>
          </a:xfrm>
        </p:grpSpPr>
        <p:grpSp>
          <p:nvGrpSpPr>
            <p:cNvPr id="3075" name="Group 3"/>
            <p:cNvGrpSpPr>
              <a:grpSpLocks/>
            </p:cNvGrpSpPr>
            <p:nvPr/>
          </p:nvGrpSpPr>
          <p:grpSpPr bwMode="auto">
            <a:xfrm>
              <a:off x="183" y="68"/>
              <a:ext cx="448" cy="299"/>
              <a:chOff x="0" y="0"/>
              <a:chExt cx="624" cy="432"/>
            </a:xfrm>
          </p:grpSpPr>
          <p:sp>
            <p:nvSpPr>
              <p:cNvPr id="3076" name="Rectangle 4"/>
              <p:cNvSpPr>
                <a:spLocks noChangeArrowheads="1"/>
              </p:cNvSpPr>
              <p:nvPr/>
            </p:nvSpPr>
            <p:spPr bwMode="auto">
              <a:xfrm>
                <a:off x="0" y="0"/>
                <a:ext cx="384" cy="432"/>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rgbClr val="000000"/>
                  </a:solidFill>
                  <a:sym typeface="Tahoma" pitchFamily="34" charset="0"/>
                </a:endParaRPr>
              </a:p>
            </p:txBody>
          </p:sp>
          <p:sp>
            <p:nvSpPr>
              <p:cNvPr id="3077" name="Rectangle 5"/>
              <p:cNvSpPr>
                <a:spLocks noChangeArrowheads="1"/>
              </p:cNvSpPr>
              <p:nvPr/>
            </p:nvSpPr>
            <p:spPr bwMode="auto">
              <a:xfrm>
                <a:off x="336" y="0"/>
                <a:ext cx="288" cy="432"/>
              </a:xfrm>
              <a:prstGeom prst="rect">
                <a:avLst/>
              </a:prstGeom>
              <a:gradFill rotWithShape="0">
                <a:gsLst>
                  <a:gs pos="0">
                    <a:srgbClr val="FF0000"/>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rgbClr val="000000"/>
                  </a:solidFill>
                  <a:sym typeface="Tahoma" pitchFamily="34" charset="0"/>
                </a:endParaRPr>
              </a:p>
            </p:txBody>
          </p:sp>
        </p:grpSp>
        <p:grpSp>
          <p:nvGrpSpPr>
            <p:cNvPr id="3078" name="Group 6"/>
            <p:cNvGrpSpPr>
              <a:grpSpLocks/>
            </p:cNvGrpSpPr>
            <p:nvPr/>
          </p:nvGrpSpPr>
          <p:grpSpPr bwMode="auto">
            <a:xfrm>
              <a:off x="261" y="334"/>
              <a:ext cx="465" cy="299"/>
              <a:chOff x="0" y="0"/>
              <a:chExt cx="672" cy="432"/>
            </a:xfrm>
          </p:grpSpPr>
          <p:sp>
            <p:nvSpPr>
              <p:cNvPr id="3079" name="Rectangle 7"/>
              <p:cNvSpPr>
                <a:spLocks noChangeArrowheads="1"/>
              </p:cNvSpPr>
              <p:nvPr/>
            </p:nvSpPr>
            <p:spPr bwMode="auto">
              <a:xfrm>
                <a:off x="0" y="0"/>
                <a:ext cx="384" cy="4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rgbClr val="000000"/>
                  </a:solidFill>
                  <a:sym typeface="Tahoma" pitchFamily="34" charset="0"/>
                </a:endParaRPr>
              </a:p>
            </p:txBody>
          </p:sp>
          <p:sp>
            <p:nvSpPr>
              <p:cNvPr id="3080" name="Rectangle 8"/>
              <p:cNvSpPr>
                <a:spLocks noChangeArrowheads="1"/>
              </p:cNvSpPr>
              <p:nvPr/>
            </p:nvSpPr>
            <p:spPr bwMode="auto">
              <a:xfrm>
                <a:off x="336" y="0"/>
                <a:ext cx="336" cy="432"/>
              </a:xfrm>
              <a:prstGeom prst="rect">
                <a:avLst/>
              </a:prstGeom>
              <a:gradFill rotWithShape="0">
                <a:gsLst>
                  <a:gs pos="0">
                    <a:srgbClr val="FFCF01"/>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rgbClr val="000000"/>
                  </a:solidFill>
                  <a:sym typeface="Tahoma" pitchFamily="34" charset="0"/>
                </a:endParaRPr>
              </a:p>
            </p:txBody>
          </p:sp>
        </p:grpSp>
        <p:sp>
          <p:nvSpPr>
            <p:cNvPr id="3081" name="Rectangle 9"/>
            <p:cNvSpPr>
              <a:spLocks noChangeArrowheads="1"/>
            </p:cNvSpPr>
            <p:nvPr/>
          </p:nvSpPr>
          <p:spPr bwMode="auto">
            <a:xfrm>
              <a:off x="0" y="288"/>
              <a:ext cx="353" cy="266"/>
            </a:xfrm>
            <a:prstGeom prst="rect">
              <a:avLst/>
            </a:prstGeom>
            <a:gradFill rotWithShape="0">
              <a:gsLst>
                <a:gs pos="0">
                  <a:srgbClr val="FFFFFF"/>
                </a:gs>
                <a:gs pos="100000">
                  <a:srgbClr val="7030A0"/>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rgbClr val="000000"/>
                </a:solidFill>
                <a:sym typeface="Tahoma" pitchFamily="34" charset="0"/>
              </a:endParaRPr>
            </a:p>
          </p:txBody>
        </p:sp>
        <p:sp>
          <p:nvSpPr>
            <p:cNvPr id="3082" name="Rectangle 10"/>
            <p:cNvSpPr>
              <a:spLocks noChangeArrowheads="1"/>
            </p:cNvSpPr>
            <p:nvPr/>
          </p:nvSpPr>
          <p:spPr bwMode="auto">
            <a:xfrm>
              <a:off x="400" y="0"/>
              <a:ext cx="20" cy="66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rgbClr val="000000"/>
                </a:solidFill>
                <a:sym typeface="Tahoma" pitchFamily="34" charset="0"/>
              </a:endParaRPr>
            </a:p>
          </p:txBody>
        </p:sp>
        <p:sp>
          <p:nvSpPr>
            <p:cNvPr id="3083" name="Rectangle 11"/>
            <p:cNvSpPr>
              <a:spLocks noChangeArrowheads="1"/>
            </p:cNvSpPr>
            <p:nvPr/>
          </p:nvSpPr>
          <p:spPr bwMode="auto">
            <a:xfrm flipV="1">
              <a:off x="199" y="518"/>
              <a:ext cx="5476" cy="35"/>
            </a:xfrm>
            <a:prstGeom prst="rect">
              <a:avLst/>
            </a:prstGeom>
            <a:gradFill rotWithShape="0">
              <a:gsLst>
                <a:gs pos="0">
                  <a:srgbClr val="1C1C1C"/>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rgbClr val="000000"/>
                </a:solidFill>
                <a:sym typeface="Tahoma" pitchFamily="34" charset="0"/>
              </a:endParaRPr>
            </a:p>
          </p:txBody>
        </p:sp>
      </p:grpSp>
      <p:sp>
        <p:nvSpPr>
          <p:cNvPr id="3084" name="Rectangle 2"/>
          <p:cNvSpPr>
            <a:spLocks noGrp="1" noChangeArrowheads="1"/>
          </p:cNvSpPr>
          <p:nvPr>
            <p:ph type="ctrTitle" idx="4294967295"/>
          </p:nvPr>
        </p:nvSpPr>
        <p:spPr>
          <a:xfrm>
            <a:off x="990600" y="1676400"/>
            <a:ext cx="7772400" cy="1462088"/>
          </a:xfrm>
          <a:ln/>
        </p:spPr>
        <p:txBody>
          <a:bodyPr/>
          <a:lstStyle/>
          <a:p>
            <a:r>
              <a:rPr lang="zh-CN" altLang="en-US" b="1"/>
              <a:t>第二单元 </a:t>
            </a:r>
            <a:r>
              <a:rPr lang="en-US" altLang="zh-CN" b="1"/>
              <a:t>Windows 7</a:t>
            </a:r>
            <a:r>
              <a:rPr lang="zh-CN" altLang="en-US" b="1"/>
              <a:t>的使用</a:t>
            </a:r>
            <a:br>
              <a:rPr lang="zh-CN" altLang="en-US" b="1"/>
            </a:br>
            <a:endParaRPr lang="zh-CN" altLang="en-US" b="1"/>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21507" name="Rectangle 3"/>
          <p:cNvSpPr>
            <a:spLocks noGrp="1" noChangeArrowheads="1"/>
          </p:cNvSpPr>
          <p:nvPr>
            <p:ph idx="1"/>
          </p:nvPr>
        </p:nvSpPr>
        <p:spPr>
          <a:xfrm>
            <a:off x="684213" y="1557338"/>
            <a:ext cx="8197850" cy="4535487"/>
          </a:xfrm>
          <a:ln/>
        </p:spPr>
        <p:txBody>
          <a:bodyPr/>
          <a:lstStyle/>
          <a:p>
            <a:pPr marL="342900" indent="-342900" algn="l">
              <a:lnSpc>
                <a:spcPct val="90000"/>
              </a:lnSpc>
              <a:buFont typeface="Wingdings" pitchFamily="2" charset="2"/>
              <a:buChar char="p"/>
            </a:pPr>
            <a:r>
              <a:rPr lang="en-US" altLang="zh-CN" sz="2400"/>
              <a:t>⑶</a:t>
            </a:r>
            <a:r>
              <a:rPr lang="zh-CN" altLang="en-US" sz="2400"/>
              <a:t>文件和文件夹的移动、复制</a:t>
            </a:r>
          </a:p>
          <a:p>
            <a:pPr marL="342900" indent="-342900" algn="l">
              <a:lnSpc>
                <a:spcPct val="90000"/>
              </a:lnSpc>
              <a:buFont typeface="Wingdings" pitchFamily="2" charset="2"/>
              <a:buChar char="p"/>
            </a:pPr>
            <a:r>
              <a:rPr lang="zh-CN" altLang="en-US" sz="2400"/>
              <a:t>①将桌面上的文件</a:t>
            </a:r>
            <a:r>
              <a:rPr lang="zh-CN" altLang="en-US" sz="2400">
                <a:latin typeface="Arial" pitchFamily="34" charset="0"/>
                <a:sym typeface="Arial" pitchFamily="34" charset="0"/>
              </a:rPr>
              <a:t>“</a:t>
            </a:r>
            <a:r>
              <a:rPr lang="zh-CN" altLang="en-US" sz="2400"/>
              <a:t>徽标</a:t>
            </a:r>
            <a:r>
              <a:rPr lang="en-US" altLang="zh-CN" sz="2400"/>
              <a:t>.docx</a:t>
            </a:r>
            <a:r>
              <a:rPr lang="en-US" altLang="zh-CN" sz="2400">
                <a:latin typeface="Arial" pitchFamily="34" charset="0"/>
                <a:sym typeface="Arial" pitchFamily="34" charset="0"/>
              </a:rPr>
              <a:t>”</a:t>
            </a:r>
            <a:r>
              <a:rPr lang="zh-CN" altLang="en-US" sz="2400"/>
              <a:t>移动到</a:t>
            </a:r>
            <a:r>
              <a:rPr lang="en-US" altLang="zh-CN" sz="2400"/>
              <a:t>D</a:t>
            </a:r>
            <a:r>
              <a:rPr lang="zh-CN" altLang="en-US" sz="2400"/>
              <a:t>盘下的</a:t>
            </a:r>
            <a:r>
              <a:rPr lang="zh-CN" altLang="en-US" sz="2400">
                <a:latin typeface="Arial" pitchFamily="34" charset="0"/>
                <a:sym typeface="Arial" pitchFamily="34" charset="0"/>
              </a:rPr>
              <a:t>“</a:t>
            </a:r>
            <a:r>
              <a:rPr lang="zh-CN" altLang="en-US" sz="2400"/>
              <a:t>学习</a:t>
            </a:r>
            <a:r>
              <a:rPr lang="zh-CN" altLang="en-US" sz="2400">
                <a:latin typeface="Arial" pitchFamily="34" charset="0"/>
                <a:sym typeface="Arial" pitchFamily="34" charset="0"/>
              </a:rPr>
              <a:t>”</a:t>
            </a:r>
            <a:r>
              <a:rPr lang="zh-CN" altLang="en-US" sz="2400"/>
              <a:t>文件夹里面。</a:t>
            </a:r>
            <a:endParaRPr lang="zh-CN" altLang="en-US" sz="2400" b="1"/>
          </a:p>
          <a:p>
            <a:pPr marL="342900" indent="-342900" algn="l">
              <a:lnSpc>
                <a:spcPct val="90000"/>
              </a:lnSpc>
              <a:buFont typeface="Wingdings" pitchFamily="2" charset="2"/>
              <a:buChar char="p"/>
            </a:pPr>
            <a:r>
              <a:rPr lang="zh-CN" altLang="en-US" sz="2400" b="1"/>
              <a:t>操作步骤</a:t>
            </a:r>
            <a:endParaRPr lang="zh-CN" altLang="en-US" sz="2400"/>
          </a:p>
          <a:p>
            <a:pPr marL="742950" lvl="1" indent="-285750" algn="l">
              <a:lnSpc>
                <a:spcPct val="90000"/>
              </a:lnSpc>
              <a:buFont typeface="Wingdings" pitchFamily="2" charset="2"/>
              <a:buChar char="p"/>
            </a:pPr>
            <a:r>
              <a:rPr lang="zh-CN" altLang="en-US" sz="2000"/>
              <a:t>在桌面上单击选择其中要移动的文件：徽标</a:t>
            </a:r>
            <a:r>
              <a:rPr lang="en-US" altLang="zh-CN" sz="2000"/>
              <a:t>.docx</a:t>
            </a:r>
            <a:r>
              <a:rPr lang="zh-CN" altLang="en-US" sz="2000"/>
              <a:t>，然后单击鼠标右键，在弹出来的快捷菜单中选择</a:t>
            </a:r>
            <a:r>
              <a:rPr lang="zh-CN" altLang="en-US" sz="2000">
                <a:latin typeface="Arial" pitchFamily="34" charset="0"/>
                <a:sym typeface="Arial" pitchFamily="34" charset="0"/>
              </a:rPr>
              <a:t>“</a:t>
            </a:r>
            <a:r>
              <a:rPr lang="zh-CN" altLang="en-US" sz="2000"/>
              <a:t>剪切</a:t>
            </a:r>
            <a:r>
              <a:rPr lang="zh-CN" altLang="en-US" sz="2000">
                <a:latin typeface="Arial" pitchFamily="34" charset="0"/>
                <a:sym typeface="Arial" pitchFamily="34" charset="0"/>
              </a:rPr>
              <a:t>”</a:t>
            </a:r>
            <a:r>
              <a:rPr lang="zh-CN" altLang="en-US" sz="2000"/>
              <a:t>命令或者使用键盘上的</a:t>
            </a:r>
            <a:r>
              <a:rPr lang="zh-CN" altLang="en-US" sz="2000">
                <a:latin typeface="Arial" pitchFamily="34" charset="0"/>
                <a:sym typeface="Arial" pitchFamily="34" charset="0"/>
              </a:rPr>
              <a:t>“</a:t>
            </a:r>
            <a:r>
              <a:rPr lang="en-US" altLang="zh-CN" sz="2000"/>
              <a:t>ctrl+x</a:t>
            </a:r>
            <a:r>
              <a:rPr lang="en-US" altLang="zh-CN" sz="2000">
                <a:latin typeface="Arial" pitchFamily="34" charset="0"/>
                <a:sym typeface="Arial" pitchFamily="34" charset="0"/>
              </a:rPr>
              <a:t>”</a:t>
            </a:r>
            <a:r>
              <a:rPr lang="zh-CN" altLang="en-US" sz="2000"/>
              <a:t>组合键。</a:t>
            </a:r>
          </a:p>
          <a:p>
            <a:pPr marL="742950" lvl="1" indent="-285750" algn="l">
              <a:lnSpc>
                <a:spcPct val="90000"/>
              </a:lnSpc>
              <a:buFont typeface="Wingdings" pitchFamily="2" charset="2"/>
              <a:buChar char="p"/>
            </a:pPr>
            <a:r>
              <a:rPr lang="zh-CN" altLang="en-US" sz="2000"/>
              <a:t>双击打开</a:t>
            </a:r>
            <a:r>
              <a:rPr lang="en-US" altLang="zh-CN" sz="2000"/>
              <a:t>D</a:t>
            </a:r>
            <a:r>
              <a:rPr lang="zh-CN" altLang="en-US" sz="2000"/>
              <a:t>盘，双击打开其中的</a:t>
            </a:r>
            <a:r>
              <a:rPr lang="zh-CN" altLang="en-US" sz="2000">
                <a:latin typeface="Arial" pitchFamily="34" charset="0"/>
                <a:sym typeface="Arial" pitchFamily="34" charset="0"/>
              </a:rPr>
              <a:t>“</a:t>
            </a:r>
            <a:r>
              <a:rPr lang="zh-CN" altLang="en-US" sz="2000"/>
              <a:t>学习</a:t>
            </a:r>
            <a:r>
              <a:rPr lang="zh-CN" altLang="en-US" sz="2000">
                <a:latin typeface="Arial" pitchFamily="34" charset="0"/>
                <a:sym typeface="Arial" pitchFamily="34" charset="0"/>
              </a:rPr>
              <a:t>”</a:t>
            </a:r>
            <a:r>
              <a:rPr lang="zh-CN" altLang="en-US" sz="2000"/>
              <a:t>文件夹，在空白处单击鼠标右键，在弹出来的快键菜单中选择</a:t>
            </a:r>
            <a:r>
              <a:rPr lang="zh-CN" altLang="en-US" sz="2000">
                <a:latin typeface="Arial" pitchFamily="34" charset="0"/>
                <a:sym typeface="Arial" pitchFamily="34" charset="0"/>
              </a:rPr>
              <a:t>“</a:t>
            </a:r>
            <a:r>
              <a:rPr lang="zh-CN" altLang="en-US" sz="2000"/>
              <a:t>粘贴</a:t>
            </a:r>
            <a:r>
              <a:rPr lang="zh-CN" altLang="en-US" sz="2000">
                <a:latin typeface="Arial" pitchFamily="34" charset="0"/>
                <a:sym typeface="Arial" pitchFamily="34" charset="0"/>
              </a:rPr>
              <a:t>”</a:t>
            </a:r>
            <a:r>
              <a:rPr lang="zh-CN" altLang="en-US" sz="2000"/>
              <a:t>命令或者使用键盘上的</a:t>
            </a:r>
            <a:r>
              <a:rPr lang="zh-CN" altLang="en-US" sz="2000">
                <a:latin typeface="Arial" pitchFamily="34" charset="0"/>
                <a:sym typeface="Arial" pitchFamily="34" charset="0"/>
              </a:rPr>
              <a:t>“</a:t>
            </a:r>
            <a:r>
              <a:rPr lang="en-US" altLang="zh-CN" sz="2000"/>
              <a:t>ctrl+v</a:t>
            </a:r>
            <a:r>
              <a:rPr lang="en-US" altLang="zh-CN" sz="2000">
                <a:latin typeface="Arial" pitchFamily="34" charset="0"/>
                <a:sym typeface="Arial" pitchFamily="34" charset="0"/>
              </a:rPr>
              <a:t>”</a:t>
            </a:r>
            <a:r>
              <a:rPr lang="zh-CN" altLang="en-US" sz="2000"/>
              <a:t>组合键，将文件移动到学习文件夹里面。</a:t>
            </a:r>
          </a:p>
          <a:p>
            <a:pPr marL="742950" lvl="1" indent="-285750" algn="l">
              <a:lnSpc>
                <a:spcPct val="90000"/>
              </a:lnSpc>
              <a:buFont typeface="Wingdings" pitchFamily="2" charset="2"/>
              <a:buChar char="p"/>
            </a:pPr>
            <a:r>
              <a:rPr lang="zh-CN" altLang="en-US" sz="2000"/>
              <a:t>说明：在</a:t>
            </a:r>
            <a:r>
              <a:rPr lang="en-US" altLang="zh-CN" sz="2000"/>
              <a:t>windows 7</a:t>
            </a:r>
            <a:r>
              <a:rPr lang="zh-CN" altLang="en-US" sz="2000"/>
              <a:t>里面进行移动操作的时候，也可以使用鼠标直接拖动源文件或文件夹到目的盘或者文件夹。</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22531" name="Rectangle 3"/>
          <p:cNvSpPr>
            <a:spLocks noGrp="1" noChangeArrowheads="1"/>
          </p:cNvSpPr>
          <p:nvPr>
            <p:ph idx="1"/>
          </p:nvPr>
        </p:nvSpPr>
        <p:spPr>
          <a:xfrm>
            <a:off x="684213" y="1557338"/>
            <a:ext cx="8197850" cy="4535487"/>
          </a:xfrm>
          <a:ln/>
        </p:spPr>
        <p:txBody>
          <a:bodyPr/>
          <a:lstStyle/>
          <a:p>
            <a:pPr marL="342900" indent="-342900" algn="l">
              <a:lnSpc>
                <a:spcPct val="90000"/>
              </a:lnSpc>
              <a:buFont typeface="Wingdings" pitchFamily="2" charset="2"/>
              <a:buChar char="p"/>
            </a:pPr>
            <a:r>
              <a:rPr lang="en-US" altLang="zh-CN" sz="2800"/>
              <a:t>②</a:t>
            </a:r>
            <a:r>
              <a:rPr lang="zh-CN" altLang="en-US" sz="2800"/>
              <a:t>将</a:t>
            </a:r>
            <a:r>
              <a:rPr lang="en-US" altLang="zh-CN" sz="2800"/>
              <a:t>D</a:t>
            </a:r>
            <a:r>
              <a:rPr lang="zh-CN" altLang="en-US" sz="2800"/>
              <a:t>盘下的文件夹</a:t>
            </a:r>
            <a:r>
              <a:rPr lang="zh-CN" altLang="en-US" sz="2800">
                <a:latin typeface="Arial" pitchFamily="34" charset="0"/>
                <a:sym typeface="Arial" pitchFamily="34" charset="0"/>
              </a:rPr>
              <a:t>“</a:t>
            </a:r>
            <a:r>
              <a:rPr lang="zh-CN" altLang="en-US" sz="2800"/>
              <a:t>学习</a:t>
            </a:r>
            <a:r>
              <a:rPr lang="zh-CN" altLang="en-US" sz="2800">
                <a:latin typeface="Arial" pitchFamily="34" charset="0"/>
                <a:sym typeface="Arial" pitchFamily="34" charset="0"/>
              </a:rPr>
              <a:t>”</a:t>
            </a:r>
            <a:r>
              <a:rPr lang="zh-CN" altLang="en-US" sz="2800"/>
              <a:t>复制到可移动磁盘（</a:t>
            </a:r>
            <a:r>
              <a:rPr lang="en-US" altLang="zh-CN" sz="2800"/>
              <a:t>U</a:t>
            </a:r>
            <a:r>
              <a:rPr lang="zh-CN" altLang="en-US" sz="2800"/>
              <a:t>盘）的</a:t>
            </a:r>
            <a:r>
              <a:rPr lang="zh-CN" altLang="en-US" sz="2800">
                <a:latin typeface="Arial" pitchFamily="34" charset="0"/>
                <a:sym typeface="Arial" pitchFamily="34" charset="0"/>
              </a:rPr>
              <a:t>“</a:t>
            </a:r>
            <a:r>
              <a:rPr lang="zh-CN" altLang="en-US" sz="2800"/>
              <a:t>备份资料</a:t>
            </a:r>
            <a:r>
              <a:rPr lang="zh-CN" altLang="en-US" sz="2800">
                <a:latin typeface="Arial" pitchFamily="34" charset="0"/>
                <a:sym typeface="Arial" pitchFamily="34" charset="0"/>
              </a:rPr>
              <a:t>”</a:t>
            </a:r>
            <a:r>
              <a:rPr lang="zh-CN" altLang="en-US" sz="2800"/>
              <a:t>文件夹中。</a:t>
            </a:r>
            <a:endParaRPr lang="zh-CN" altLang="en-US" sz="2800" b="1"/>
          </a:p>
          <a:p>
            <a:pPr marL="342900" indent="-342900" algn="l">
              <a:lnSpc>
                <a:spcPct val="90000"/>
              </a:lnSpc>
              <a:buFont typeface="Wingdings" pitchFamily="2" charset="2"/>
              <a:buChar char="p"/>
            </a:pPr>
            <a:r>
              <a:rPr lang="zh-CN" altLang="en-US" sz="2800" b="1"/>
              <a:t>操作步骤</a:t>
            </a:r>
            <a:endParaRPr lang="zh-CN" altLang="en-US" sz="2800"/>
          </a:p>
          <a:p>
            <a:pPr marL="742950" lvl="1" indent="-285750" algn="l">
              <a:lnSpc>
                <a:spcPct val="90000"/>
              </a:lnSpc>
              <a:buFont typeface="Wingdings" pitchFamily="2" charset="2"/>
              <a:buChar char="p"/>
            </a:pPr>
            <a:r>
              <a:rPr lang="zh-CN" altLang="en-US" sz="2400"/>
              <a:t>单击选择要复制的文件夹</a:t>
            </a:r>
            <a:r>
              <a:rPr lang="zh-CN" altLang="en-US" sz="2400">
                <a:latin typeface="Arial" pitchFamily="34" charset="0"/>
                <a:sym typeface="Arial" pitchFamily="34" charset="0"/>
              </a:rPr>
              <a:t>“</a:t>
            </a:r>
            <a:r>
              <a:rPr lang="zh-CN" altLang="en-US" sz="2400"/>
              <a:t>学习</a:t>
            </a:r>
            <a:r>
              <a:rPr lang="zh-CN" altLang="en-US" sz="2400">
                <a:latin typeface="Arial" pitchFamily="34" charset="0"/>
                <a:sym typeface="Arial" pitchFamily="34" charset="0"/>
              </a:rPr>
              <a:t>”</a:t>
            </a:r>
            <a:r>
              <a:rPr lang="zh-CN" altLang="en-US" sz="2400"/>
              <a:t>，然后单击鼠标右键在弹出来的快捷菜单中选择</a:t>
            </a:r>
            <a:r>
              <a:rPr lang="zh-CN" altLang="en-US" sz="2400">
                <a:latin typeface="Arial" pitchFamily="34" charset="0"/>
                <a:sym typeface="Arial" pitchFamily="34" charset="0"/>
              </a:rPr>
              <a:t>“</a:t>
            </a:r>
            <a:r>
              <a:rPr lang="zh-CN" altLang="en-US" sz="2400"/>
              <a:t>复制</a:t>
            </a:r>
            <a:r>
              <a:rPr lang="zh-CN" altLang="en-US" sz="2400">
                <a:latin typeface="Arial" pitchFamily="34" charset="0"/>
                <a:sym typeface="Arial" pitchFamily="34" charset="0"/>
              </a:rPr>
              <a:t>”</a:t>
            </a:r>
            <a:r>
              <a:rPr lang="zh-CN" altLang="en-US" sz="2400"/>
              <a:t>命令或者使用键盘上的</a:t>
            </a:r>
            <a:r>
              <a:rPr lang="zh-CN" altLang="en-US" sz="2400">
                <a:latin typeface="Arial" pitchFamily="34" charset="0"/>
                <a:sym typeface="Arial" pitchFamily="34" charset="0"/>
              </a:rPr>
              <a:t>“</a:t>
            </a:r>
            <a:r>
              <a:rPr lang="en-US" altLang="zh-CN" sz="2400"/>
              <a:t>ctrl+c</a:t>
            </a:r>
            <a:r>
              <a:rPr lang="en-US" altLang="zh-CN" sz="2400">
                <a:latin typeface="Arial" pitchFamily="34" charset="0"/>
                <a:sym typeface="Arial" pitchFamily="34" charset="0"/>
              </a:rPr>
              <a:t>”</a:t>
            </a:r>
            <a:r>
              <a:rPr lang="zh-CN" altLang="en-US" sz="2400"/>
              <a:t>组合键。</a:t>
            </a:r>
          </a:p>
          <a:p>
            <a:pPr marL="742950" lvl="1" indent="-285750" algn="l">
              <a:lnSpc>
                <a:spcPct val="90000"/>
              </a:lnSpc>
              <a:buFont typeface="Wingdings" pitchFamily="2" charset="2"/>
              <a:buChar char="p"/>
            </a:pPr>
            <a:r>
              <a:rPr lang="zh-CN" altLang="en-US" sz="2400"/>
              <a:t>打开可移动磁盘（</a:t>
            </a:r>
            <a:r>
              <a:rPr lang="en-US" altLang="zh-CN" sz="2400"/>
              <a:t>U</a:t>
            </a:r>
            <a:r>
              <a:rPr lang="zh-CN" altLang="en-US" sz="2400"/>
              <a:t>盘），找到名为备份资料的文件夹然后在空白处单击鼠标右键，在弹出来的快捷菜单中选择</a:t>
            </a:r>
            <a:r>
              <a:rPr lang="zh-CN" altLang="en-US" sz="2400">
                <a:latin typeface="Arial" pitchFamily="34" charset="0"/>
                <a:sym typeface="Arial" pitchFamily="34" charset="0"/>
              </a:rPr>
              <a:t>“</a:t>
            </a:r>
            <a:r>
              <a:rPr lang="zh-CN" altLang="en-US" sz="2400"/>
              <a:t>粘贴</a:t>
            </a:r>
            <a:r>
              <a:rPr lang="zh-CN" altLang="en-US" sz="2400">
                <a:latin typeface="Arial" pitchFamily="34" charset="0"/>
                <a:sym typeface="Arial" pitchFamily="34" charset="0"/>
              </a:rPr>
              <a:t>”</a:t>
            </a:r>
            <a:r>
              <a:rPr lang="zh-CN" altLang="en-US" sz="2400"/>
              <a:t>命令或者使用键盘上的</a:t>
            </a:r>
            <a:r>
              <a:rPr lang="zh-CN" altLang="en-US" sz="2400">
                <a:latin typeface="Arial" pitchFamily="34" charset="0"/>
                <a:sym typeface="Arial" pitchFamily="34" charset="0"/>
              </a:rPr>
              <a:t>“</a:t>
            </a:r>
            <a:r>
              <a:rPr lang="en-US" altLang="zh-CN" sz="2400"/>
              <a:t>ctrl+v</a:t>
            </a:r>
            <a:r>
              <a:rPr lang="en-US" altLang="zh-CN" sz="2400">
                <a:latin typeface="Arial" pitchFamily="34" charset="0"/>
                <a:sym typeface="Arial" pitchFamily="34" charset="0"/>
              </a:rPr>
              <a:t>”</a:t>
            </a:r>
            <a:r>
              <a:rPr lang="zh-CN" altLang="en-US" sz="2400"/>
              <a:t>组合键，将文件复制到资料的文件夹里面。</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23555" name="Rectangle 3"/>
          <p:cNvSpPr>
            <a:spLocks noGrp="1" noChangeArrowheads="1"/>
          </p:cNvSpPr>
          <p:nvPr>
            <p:ph idx="1"/>
          </p:nvPr>
        </p:nvSpPr>
        <p:spPr>
          <a:xfrm>
            <a:off x="684213" y="1557338"/>
            <a:ext cx="8197850" cy="4535487"/>
          </a:xfrm>
          <a:ln/>
        </p:spPr>
        <p:txBody>
          <a:bodyPr/>
          <a:lstStyle/>
          <a:p>
            <a:pPr marL="342900" indent="-342900" algn="l">
              <a:lnSpc>
                <a:spcPct val="90000"/>
              </a:lnSpc>
              <a:buFont typeface="Wingdings" pitchFamily="2" charset="2"/>
              <a:buChar char="p"/>
            </a:pPr>
            <a:r>
              <a:rPr lang="en-US" altLang="zh-CN" sz="2800"/>
              <a:t>⑷</a:t>
            </a:r>
            <a:r>
              <a:rPr lang="zh-CN" altLang="en-US" sz="2800"/>
              <a:t>文件和文件夹的删除及其还原 </a:t>
            </a:r>
          </a:p>
          <a:p>
            <a:pPr marL="342900" indent="-342900" algn="l">
              <a:lnSpc>
                <a:spcPct val="90000"/>
              </a:lnSpc>
              <a:buFont typeface="Wingdings" pitchFamily="2" charset="2"/>
              <a:buChar char="p"/>
            </a:pPr>
            <a:r>
              <a:rPr lang="en-US" altLang="zh-CN" sz="2800"/>
              <a:t>Jeff</a:t>
            </a:r>
            <a:r>
              <a:rPr lang="zh-CN" altLang="en-US" sz="2800"/>
              <a:t>在使用电脑的过程当中，从来不去整理文件，当有些多余的文件和文件夹的时候，他也不会将它们删除，</a:t>
            </a:r>
            <a:r>
              <a:rPr lang="en-US" altLang="zh-CN" sz="2800"/>
              <a:t>Jerry</a:t>
            </a:r>
            <a:r>
              <a:rPr lang="zh-CN" altLang="en-US" sz="2800"/>
              <a:t>准备删除这些文件和文件夹，同时整理一下回收站。</a:t>
            </a:r>
          </a:p>
          <a:p>
            <a:pPr marL="342900" indent="-342900" algn="l">
              <a:lnSpc>
                <a:spcPct val="90000"/>
              </a:lnSpc>
              <a:buFont typeface="Wingdings" pitchFamily="2" charset="2"/>
              <a:buChar char="p"/>
            </a:pPr>
            <a:r>
              <a:rPr lang="zh-CN" altLang="en-US" sz="2800"/>
              <a:t>如果选择彻底删除那么文件将从系统中消失，如果选择不彻底删除文件将存放于回收站中，这样可以防止误删，当用户想要恢复不彻底被删除的文件和文件夹的时候就可以从回收站里面完成。</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24579" name="Rectangle 3"/>
          <p:cNvSpPr>
            <a:spLocks noGrp="1" noChangeArrowheads="1"/>
          </p:cNvSpPr>
          <p:nvPr>
            <p:ph idx="1"/>
          </p:nvPr>
        </p:nvSpPr>
        <p:spPr>
          <a:xfrm>
            <a:off x="684213" y="1557338"/>
            <a:ext cx="8197850" cy="4968875"/>
          </a:xfrm>
          <a:ln/>
        </p:spPr>
        <p:txBody>
          <a:bodyPr/>
          <a:lstStyle/>
          <a:p>
            <a:pPr marL="342900" indent="-342900" algn="l">
              <a:lnSpc>
                <a:spcPct val="80000"/>
              </a:lnSpc>
              <a:buFont typeface="Wingdings" pitchFamily="2" charset="2"/>
              <a:buChar char="p"/>
            </a:pPr>
            <a:r>
              <a:rPr lang="en-US" altLang="zh-CN" sz="2400"/>
              <a:t>①</a:t>
            </a:r>
            <a:r>
              <a:rPr lang="zh-CN" altLang="en-US" sz="2400"/>
              <a:t>将桌面上的文件</a:t>
            </a:r>
            <a:r>
              <a:rPr lang="zh-CN" altLang="en-US" sz="2400">
                <a:latin typeface="Arial" pitchFamily="34" charset="0"/>
                <a:sym typeface="Arial" pitchFamily="34" charset="0"/>
              </a:rPr>
              <a:t>“</a:t>
            </a:r>
            <a:r>
              <a:rPr lang="en-US" altLang="zh-CN" sz="2400"/>
              <a:t>snoopy.rar</a:t>
            </a:r>
            <a:r>
              <a:rPr lang="en-US" altLang="zh-CN" sz="2400">
                <a:latin typeface="Arial" pitchFamily="34" charset="0"/>
                <a:sym typeface="Arial" pitchFamily="34" charset="0"/>
              </a:rPr>
              <a:t>”</a:t>
            </a:r>
            <a:r>
              <a:rPr lang="zh-CN" altLang="en-US" sz="2400"/>
              <a:t>删除。</a:t>
            </a:r>
            <a:endParaRPr lang="zh-CN" altLang="en-US" sz="2400" b="1"/>
          </a:p>
          <a:p>
            <a:pPr marL="342900" indent="-342900" algn="l">
              <a:lnSpc>
                <a:spcPct val="80000"/>
              </a:lnSpc>
              <a:buFont typeface="Wingdings" pitchFamily="2" charset="2"/>
              <a:buChar char="p"/>
            </a:pPr>
            <a:r>
              <a:rPr lang="zh-CN" altLang="en-US" sz="2400" b="1"/>
              <a:t>操作步骤</a:t>
            </a:r>
            <a:endParaRPr lang="zh-CN" altLang="en-US" sz="2400"/>
          </a:p>
          <a:p>
            <a:pPr marL="742950" lvl="1" indent="-285750" algn="l">
              <a:lnSpc>
                <a:spcPct val="80000"/>
              </a:lnSpc>
              <a:buFont typeface="Wingdings" pitchFamily="2" charset="2"/>
              <a:buChar char="p"/>
            </a:pPr>
            <a:r>
              <a:rPr lang="zh-CN" altLang="en-US" sz="2000"/>
              <a:t>在桌面上单击选中</a:t>
            </a:r>
            <a:r>
              <a:rPr lang="zh-CN" altLang="en-US" sz="2000">
                <a:latin typeface="Arial" pitchFamily="34" charset="0"/>
                <a:sym typeface="Arial" pitchFamily="34" charset="0"/>
              </a:rPr>
              <a:t>“</a:t>
            </a:r>
            <a:r>
              <a:rPr lang="en-US" altLang="zh-CN" sz="2000"/>
              <a:t>snoopy.rar</a:t>
            </a:r>
            <a:r>
              <a:rPr lang="en-US" altLang="zh-CN" sz="2000">
                <a:latin typeface="Arial" pitchFamily="34" charset="0"/>
                <a:sym typeface="Arial" pitchFamily="34" charset="0"/>
              </a:rPr>
              <a:t>”</a:t>
            </a:r>
            <a:r>
              <a:rPr lang="zh-CN" altLang="en-US" sz="2000"/>
              <a:t>文件。</a:t>
            </a:r>
          </a:p>
          <a:p>
            <a:pPr marL="742950" lvl="1" indent="-285750" algn="l">
              <a:lnSpc>
                <a:spcPct val="80000"/>
              </a:lnSpc>
              <a:buFont typeface="Wingdings" pitchFamily="2" charset="2"/>
              <a:buChar char="p"/>
            </a:pPr>
            <a:r>
              <a:rPr lang="zh-CN" altLang="en-US" sz="2000"/>
              <a:t>单击鼠标右键，在弹出来的快捷菜单中选择</a:t>
            </a:r>
            <a:r>
              <a:rPr lang="zh-CN" altLang="en-US" sz="2000">
                <a:latin typeface="Arial" pitchFamily="34" charset="0"/>
                <a:sym typeface="Arial" pitchFamily="34" charset="0"/>
              </a:rPr>
              <a:t>“</a:t>
            </a:r>
            <a:r>
              <a:rPr lang="zh-CN" altLang="en-US" sz="2000"/>
              <a:t>删除</a:t>
            </a:r>
            <a:r>
              <a:rPr lang="zh-CN" altLang="en-US" sz="2000">
                <a:latin typeface="Arial" pitchFamily="34" charset="0"/>
                <a:sym typeface="Arial" pitchFamily="34" charset="0"/>
              </a:rPr>
              <a:t>”</a:t>
            </a:r>
            <a:r>
              <a:rPr lang="zh-CN" altLang="en-US" sz="2000"/>
              <a:t>命令，或者直接按下键盘上面的</a:t>
            </a:r>
            <a:r>
              <a:rPr lang="en-US" altLang="zh-CN" sz="2000"/>
              <a:t>delete(del)</a:t>
            </a:r>
            <a:r>
              <a:rPr lang="zh-CN" altLang="en-US" sz="2000"/>
              <a:t>键。</a:t>
            </a:r>
          </a:p>
          <a:p>
            <a:pPr marL="742950" lvl="1" indent="-285750" algn="l">
              <a:lnSpc>
                <a:spcPct val="80000"/>
              </a:lnSpc>
              <a:buFont typeface="Wingdings" pitchFamily="2" charset="2"/>
              <a:buChar char="p"/>
            </a:pPr>
            <a:r>
              <a:rPr lang="zh-CN" altLang="en-US" sz="2000"/>
              <a:t>在弹出来的</a:t>
            </a:r>
            <a:r>
              <a:rPr lang="zh-CN" altLang="en-US" sz="2000">
                <a:latin typeface="Arial" pitchFamily="34" charset="0"/>
                <a:sym typeface="Arial" pitchFamily="34" charset="0"/>
              </a:rPr>
              <a:t>“</a:t>
            </a:r>
            <a:r>
              <a:rPr lang="zh-CN" altLang="en-US" sz="2000"/>
              <a:t>确认文件删除</a:t>
            </a:r>
            <a:r>
              <a:rPr lang="zh-CN" altLang="en-US" sz="2000">
                <a:latin typeface="Arial" pitchFamily="34" charset="0"/>
                <a:sym typeface="Arial" pitchFamily="34" charset="0"/>
              </a:rPr>
              <a:t>”</a:t>
            </a:r>
            <a:r>
              <a:rPr lang="zh-CN" altLang="en-US" sz="2000"/>
              <a:t>对话框中选择</a:t>
            </a:r>
            <a:r>
              <a:rPr lang="zh-CN" altLang="en-US" sz="2000">
                <a:latin typeface="Arial" pitchFamily="34" charset="0"/>
                <a:sym typeface="Arial" pitchFamily="34" charset="0"/>
              </a:rPr>
              <a:t>“</a:t>
            </a:r>
            <a:r>
              <a:rPr lang="zh-CN" altLang="en-US" sz="2000"/>
              <a:t>是</a:t>
            </a:r>
            <a:r>
              <a:rPr lang="zh-CN" altLang="en-US" sz="2000">
                <a:latin typeface="Arial" pitchFamily="34" charset="0"/>
                <a:sym typeface="Arial" pitchFamily="34" charset="0"/>
              </a:rPr>
              <a:t>”</a:t>
            </a:r>
            <a:r>
              <a:rPr lang="zh-CN" altLang="en-US" sz="2000"/>
              <a:t>命令，即可删除对象。如图2-4所示。</a:t>
            </a:r>
          </a:p>
          <a:p>
            <a:pPr marL="742950" lvl="1" indent="-285750" algn="l">
              <a:lnSpc>
                <a:spcPct val="80000"/>
              </a:lnSpc>
              <a:buFont typeface="Wingdings" pitchFamily="2" charset="2"/>
              <a:buChar char="p"/>
            </a:pPr>
            <a:endParaRPr lang="zh-CN" altLang="en-US" sz="2000"/>
          </a:p>
          <a:p>
            <a:pPr marL="742950" lvl="1" indent="-285750" algn="l">
              <a:lnSpc>
                <a:spcPct val="80000"/>
              </a:lnSpc>
              <a:buFont typeface="Wingdings" pitchFamily="2" charset="2"/>
              <a:buChar char="p"/>
            </a:pPr>
            <a:endParaRPr lang="zh-CN" altLang="en-US" sz="2000"/>
          </a:p>
          <a:p>
            <a:pPr marL="742950" lvl="1" indent="-285750" algn="l">
              <a:lnSpc>
                <a:spcPct val="80000"/>
              </a:lnSpc>
              <a:buFont typeface="Wingdings" pitchFamily="2" charset="2"/>
              <a:buChar char="p"/>
            </a:pPr>
            <a:endParaRPr lang="zh-CN" altLang="en-US" sz="2000"/>
          </a:p>
          <a:p>
            <a:pPr marL="742950" lvl="1" indent="-285750" algn="l">
              <a:lnSpc>
                <a:spcPct val="80000"/>
              </a:lnSpc>
              <a:buFont typeface="Wingdings" pitchFamily="2" charset="2"/>
              <a:buChar char="p"/>
            </a:pPr>
            <a:endParaRPr lang="zh-CN" altLang="en-US" sz="2000"/>
          </a:p>
          <a:p>
            <a:pPr marL="742950" lvl="1" indent="-285750" algn="l">
              <a:lnSpc>
                <a:spcPct val="80000"/>
              </a:lnSpc>
              <a:buFont typeface="Wingdings" pitchFamily="2" charset="2"/>
              <a:buChar char="p"/>
            </a:pPr>
            <a:endParaRPr lang="zh-CN" altLang="en-US" sz="2000"/>
          </a:p>
          <a:p>
            <a:pPr marL="742950" lvl="1" indent="-285750" algn="l">
              <a:lnSpc>
                <a:spcPct val="80000"/>
              </a:lnSpc>
              <a:buFont typeface="Wingdings" pitchFamily="2" charset="2"/>
              <a:buChar char="p"/>
            </a:pPr>
            <a:endParaRPr lang="zh-CN" altLang="en-US" sz="2000"/>
          </a:p>
          <a:p>
            <a:pPr marL="742950" lvl="1" indent="-285750" algn="l">
              <a:lnSpc>
                <a:spcPct val="80000"/>
              </a:lnSpc>
              <a:buFont typeface="Wingdings" pitchFamily="2" charset="2"/>
              <a:buChar char="p"/>
            </a:pPr>
            <a:endParaRPr lang="zh-CN" altLang="en-US" sz="2000"/>
          </a:p>
          <a:p>
            <a:pPr marL="742950" lvl="1" indent="-285750" algn="l">
              <a:lnSpc>
                <a:spcPct val="80000"/>
              </a:lnSpc>
              <a:buFont typeface="Wingdings" pitchFamily="2" charset="2"/>
              <a:buChar char="p"/>
            </a:pPr>
            <a:r>
              <a:rPr lang="zh-CN" altLang="en-US" sz="2000"/>
              <a:t>说明：这种删除方式并没有把文件彻底删除，在系统的回收站中还能找得到它。 </a:t>
            </a:r>
            <a:endParaRPr lang="zh-CN" altLang="en-US" sz="2400"/>
          </a:p>
        </p:txBody>
      </p:sp>
      <p:pic>
        <p:nvPicPr>
          <p:cNvPr id="24580" name="图片 36" descr="2014-10-16_2050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3502025"/>
            <a:ext cx="3473450" cy="17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Text Box 5"/>
          <p:cNvSpPr txBox="1">
            <a:spLocks noChangeArrowheads="1"/>
          </p:cNvSpPr>
          <p:nvPr/>
        </p:nvSpPr>
        <p:spPr bwMode="auto">
          <a:xfrm>
            <a:off x="3398838" y="5384800"/>
            <a:ext cx="261461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t>图2-4 对话框</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25603" name="Rectangle 3"/>
          <p:cNvSpPr>
            <a:spLocks noGrp="1" noChangeArrowheads="1"/>
          </p:cNvSpPr>
          <p:nvPr>
            <p:ph idx="1"/>
          </p:nvPr>
        </p:nvSpPr>
        <p:spPr>
          <a:xfrm>
            <a:off x="684213" y="1557338"/>
            <a:ext cx="8197850" cy="4535487"/>
          </a:xfrm>
          <a:ln/>
        </p:spPr>
        <p:txBody>
          <a:bodyPr/>
          <a:lstStyle/>
          <a:p>
            <a:pPr marL="342900" indent="-342900" algn="l">
              <a:lnSpc>
                <a:spcPct val="90000"/>
              </a:lnSpc>
              <a:buFont typeface="Wingdings" pitchFamily="2" charset="2"/>
              <a:buChar char="p"/>
            </a:pPr>
            <a:r>
              <a:rPr lang="en-US" altLang="zh-CN" sz="2400"/>
              <a:t>②</a:t>
            </a:r>
            <a:r>
              <a:rPr lang="zh-CN" altLang="en-US" sz="2400"/>
              <a:t>还原回收站中的文件</a:t>
            </a:r>
            <a:r>
              <a:rPr lang="zh-CN" altLang="en-US" sz="2400">
                <a:latin typeface="Arial" pitchFamily="34" charset="0"/>
                <a:sym typeface="Arial" pitchFamily="34" charset="0"/>
              </a:rPr>
              <a:t>“</a:t>
            </a:r>
            <a:r>
              <a:rPr lang="en-US" altLang="zh-CN" sz="2400"/>
              <a:t>snoopy.rar</a:t>
            </a:r>
            <a:r>
              <a:rPr lang="en-US" altLang="zh-CN" sz="2400">
                <a:latin typeface="Arial" pitchFamily="34" charset="0"/>
                <a:sym typeface="Arial" pitchFamily="34" charset="0"/>
              </a:rPr>
              <a:t>”</a:t>
            </a:r>
            <a:r>
              <a:rPr lang="zh-CN" altLang="en-US" sz="2400"/>
              <a:t>。</a:t>
            </a:r>
            <a:endParaRPr lang="zh-CN" altLang="en-US" sz="2400" b="1"/>
          </a:p>
          <a:p>
            <a:pPr marL="342900" indent="-342900" algn="l">
              <a:lnSpc>
                <a:spcPct val="90000"/>
              </a:lnSpc>
              <a:buFont typeface="Wingdings" pitchFamily="2" charset="2"/>
              <a:buChar char="p"/>
            </a:pPr>
            <a:r>
              <a:rPr lang="zh-CN" altLang="en-US" sz="2400" b="1"/>
              <a:t>操作步骤</a:t>
            </a:r>
            <a:endParaRPr lang="zh-CN" altLang="en-US" sz="2400"/>
          </a:p>
          <a:p>
            <a:pPr marL="742950" lvl="1" indent="-285750" algn="l">
              <a:lnSpc>
                <a:spcPct val="90000"/>
              </a:lnSpc>
              <a:buFont typeface="Wingdings" pitchFamily="2" charset="2"/>
              <a:buChar char="p"/>
            </a:pPr>
            <a:r>
              <a:rPr lang="zh-CN" altLang="en-US" sz="2000"/>
              <a:t>双击打开桌面上的</a:t>
            </a:r>
            <a:r>
              <a:rPr lang="zh-CN" altLang="en-US" sz="2000">
                <a:latin typeface="Arial" pitchFamily="34" charset="0"/>
                <a:sym typeface="Arial" pitchFamily="34" charset="0"/>
              </a:rPr>
              <a:t>“</a:t>
            </a:r>
            <a:r>
              <a:rPr lang="zh-CN" altLang="en-US" sz="2000"/>
              <a:t>回收站</a:t>
            </a:r>
            <a:r>
              <a:rPr lang="zh-CN" altLang="en-US" sz="2000">
                <a:latin typeface="Arial" pitchFamily="34" charset="0"/>
                <a:sym typeface="Arial" pitchFamily="34" charset="0"/>
              </a:rPr>
              <a:t>”</a:t>
            </a:r>
            <a:r>
              <a:rPr lang="zh-CN" altLang="en-US" sz="2000"/>
              <a:t>，在</a:t>
            </a:r>
            <a:r>
              <a:rPr lang="zh-CN" altLang="en-US" sz="2000">
                <a:latin typeface="Arial" pitchFamily="34" charset="0"/>
                <a:sym typeface="Arial" pitchFamily="34" charset="0"/>
              </a:rPr>
              <a:t>“</a:t>
            </a:r>
            <a:r>
              <a:rPr lang="zh-CN" altLang="en-US" sz="2000"/>
              <a:t>回收站</a:t>
            </a:r>
            <a:r>
              <a:rPr lang="zh-CN" altLang="en-US" sz="2000">
                <a:latin typeface="Arial" pitchFamily="34" charset="0"/>
                <a:sym typeface="Arial" pitchFamily="34" charset="0"/>
              </a:rPr>
              <a:t>”</a:t>
            </a:r>
            <a:r>
              <a:rPr lang="zh-CN" altLang="en-US" sz="2000"/>
              <a:t>窗口中选择要还原的文件</a:t>
            </a:r>
            <a:r>
              <a:rPr lang="zh-CN" altLang="en-US" sz="2000">
                <a:latin typeface="Arial" pitchFamily="34" charset="0"/>
                <a:sym typeface="Arial" pitchFamily="34" charset="0"/>
              </a:rPr>
              <a:t>“</a:t>
            </a:r>
            <a:r>
              <a:rPr lang="en-US" altLang="zh-CN" sz="2000"/>
              <a:t>snoopy.rar</a:t>
            </a:r>
            <a:r>
              <a:rPr lang="en-US" altLang="zh-CN" sz="2000">
                <a:latin typeface="Arial" pitchFamily="34" charset="0"/>
                <a:sym typeface="Arial" pitchFamily="34" charset="0"/>
              </a:rPr>
              <a:t>”</a:t>
            </a:r>
            <a:r>
              <a:rPr lang="zh-CN" altLang="en-US" sz="2000"/>
              <a:t>。</a:t>
            </a:r>
          </a:p>
          <a:p>
            <a:pPr marL="742950" lvl="1" indent="-285750" algn="l">
              <a:lnSpc>
                <a:spcPct val="90000"/>
              </a:lnSpc>
              <a:buFont typeface="Wingdings" pitchFamily="2" charset="2"/>
              <a:buChar char="p"/>
            </a:pPr>
            <a:r>
              <a:rPr lang="zh-CN" altLang="en-US" sz="2000"/>
              <a:t>在菜单栏中单击</a:t>
            </a:r>
            <a:r>
              <a:rPr lang="zh-CN" altLang="en-US" sz="2000">
                <a:latin typeface="Arial" pitchFamily="34" charset="0"/>
                <a:sym typeface="Arial" pitchFamily="34" charset="0"/>
              </a:rPr>
              <a:t>“</a:t>
            </a:r>
            <a:r>
              <a:rPr lang="zh-CN" altLang="en-US" sz="2000"/>
              <a:t>文件→还原</a:t>
            </a:r>
            <a:r>
              <a:rPr lang="zh-CN" altLang="en-US" sz="2000">
                <a:latin typeface="Arial" pitchFamily="34" charset="0"/>
                <a:sym typeface="Arial" pitchFamily="34" charset="0"/>
              </a:rPr>
              <a:t>”</a:t>
            </a:r>
            <a:r>
              <a:rPr lang="zh-CN" altLang="en-US" sz="2000"/>
              <a:t>命令，或者单击鼠标右键，在弹出来的快捷菜单中选择</a:t>
            </a:r>
            <a:r>
              <a:rPr lang="zh-CN" altLang="en-US" sz="2000">
                <a:latin typeface="Arial" pitchFamily="34" charset="0"/>
                <a:sym typeface="Arial" pitchFamily="34" charset="0"/>
              </a:rPr>
              <a:t>“</a:t>
            </a:r>
            <a:r>
              <a:rPr lang="zh-CN" altLang="en-US" sz="2000"/>
              <a:t>还原</a:t>
            </a:r>
            <a:r>
              <a:rPr lang="zh-CN" altLang="en-US" sz="2000">
                <a:latin typeface="Arial" pitchFamily="34" charset="0"/>
                <a:sym typeface="Arial" pitchFamily="34" charset="0"/>
              </a:rPr>
              <a:t>”</a:t>
            </a:r>
            <a:r>
              <a:rPr lang="zh-CN" altLang="en-US" sz="2000"/>
              <a:t>命令，文件</a:t>
            </a:r>
            <a:r>
              <a:rPr lang="zh-CN" altLang="en-US" sz="2000">
                <a:latin typeface="Arial" pitchFamily="34" charset="0"/>
                <a:sym typeface="Arial" pitchFamily="34" charset="0"/>
              </a:rPr>
              <a:t>“</a:t>
            </a:r>
            <a:r>
              <a:rPr lang="en-US" altLang="zh-CN" sz="2000"/>
              <a:t>snoopy.rar</a:t>
            </a:r>
            <a:r>
              <a:rPr lang="en-US" altLang="zh-CN" sz="2000">
                <a:latin typeface="Arial" pitchFamily="34" charset="0"/>
                <a:sym typeface="Arial" pitchFamily="34" charset="0"/>
              </a:rPr>
              <a:t>”</a:t>
            </a:r>
            <a:r>
              <a:rPr lang="zh-CN" altLang="en-US" sz="2000"/>
              <a:t>就被还原到删除之前的位置了。</a:t>
            </a:r>
          </a:p>
          <a:p>
            <a:pPr marL="342900" indent="-342900" algn="l">
              <a:lnSpc>
                <a:spcPct val="90000"/>
              </a:lnSpc>
              <a:buFont typeface="Wingdings" pitchFamily="2" charset="2"/>
              <a:buChar char="p"/>
            </a:pPr>
            <a:r>
              <a:rPr lang="zh-CN" altLang="en-US" sz="2400"/>
              <a:t>说明：不是所有被删除的文件和文件夹都可以从回收站中还原的，当从可移动磁盘或网络驱动器中删除对象时，文件和文件夹是被直接删除的而不会存放在回收站里面；当回收站的空间被占满以后，系统将自动清除最早进来的对象，释放空间以存放最新的对象。</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26627" name="Rectangle 3"/>
          <p:cNvSpPr>
            <a:spLocks noGrp="1" noChangeArrowheads="1"/>
          </p:cNvSpPr>
          <p:nvPr>
            <p:ph idx="1"/>
          </p:nvPr>
        </p:nvSpPr>
        <p:spPr>
          <a:xfrm>
            <a:off x="612775" y="1628775"/>
            <a:ext cx="8351838" cy="5113338"/>
          </a:xfrm>
          <a:ln/>
        </p:spPr>
        <p:txBody>
          <a:bodyPr/>
          <a:lstStyle/>
          <a:p>
            <a:pPr marL="342900" indent="-342900" algn="l">
              <a:lnSpc>
                <a:spcPct val="80000"/>
              </a:lnSpc>
              <a:buFont typeface="Wingdings" pitchFamily="2" charset="2"/>
              <a:buChar char="p"/>
            </a:pPr>
            <a:r>
              <a:rPr lang="en-US" altLang="zh-CN" sz="2400"/>
              <a:t>③</a:t>
            </a:r>
            <a:r>
              <a:rPr lang="zh-CN" altLang="en-US" sz="2400"/>
              <a:t>将桌面上的文件</a:t>
            </a:r>
            <a:r>
              <a:rPr lang="zh-CN" altLang="en-US" sz="2400">
                <a:latin typeface="Arial" pitchFamily="34" charset="0"/>
                <a:sym typeface="Arial" pitchFamily="34" charset="0"/>
              </a:rPr>
              <a:t>“</a:t>
            </a:r>
            <a:r>
              <a:rPr lang="en-US" altLang="zh-CN" sz="2400"/>
              <a:t>snoopy.rar</a:t>
            </a:r>
            <a:r>
              <a:rPr lang="en-US" altLang="zh-CN" sz="2400">
                <a:latin typeface="Arial" pitchFamily="34" charset="0"/>
                <a:sym typeface="Arial" pitchFamily="34" charset="0"/>
              </a:rPr>
              <a:t>”</a:t>
            </a:r>
            <a:r>
              <a:rPr lang="zh-CN" altLang="en-US" sz="2400"/>
              <a:t>彻底删除。</a:t>
            </a:r>
            <a:endParaRPr lang="zh-CN" altLang="en-US" sz="2400" b="1"/>
          </a:p>
          <a:p>
            <a:pPr marL="342900" indent="-342900" algn="l">
              <a:lnSpc>
                <a:spcPct val="80000"/>
              </a:lnSpc>
              <a:buFont typeface="Wingdings" pitchFamily="2" charset="2"/>
              <a:buChar char="p"/>
            </a:pPr>
            <a:r>
              <a:rPr lang="zh-CN" altLang="en-US" sz="2400" b="1"/>
              <a:t>操作步骤</a:t>
            </a:r>
            <a:endParaRPr lang="zh-CN" altLang="en-US" sz="2400"/>
          </a:p>
          <a:p>
            <a:pPr marL="742950" lvl="1" indent="-285750" algn="l">
              <a:lnSpc>
                <a:spcPct val="80000"/>
              </a:lnSpc>
              <a:buFont typeface="Wingdings" pitchFamily="2" charset="2"/>
              <a:buChar char="p"/>
            </a:pPr>
            <a:r>
              <a:rPr lang="zh-CN" altLang="en-US" sz="2400"/>
              <a:t>单击选中桌面上的文件</a:t>
            </a:r>
            <a:r>
              <a:rPr lang="zh-CN" altLang="en-US" sz="2400">
                <a:latin typeface="Arial" pitchFamily="34" charset="0"/>
                <a:sym typeface="Arial" pitchFamily="34" charset="0"/>
              </a:rPr>
              <a:t>“</a:t>
            </a:r>
            <a:r>
              <a:rPr lang="en-US" altLang="zh-CN" sz="2400"/>
              <a:t>snoopy</a:t>
            </a:r>
            <a:r>
              <a:rPr lang="en-US" altLang="zh-CN" sz="2400">
                <a:latin typeface="Arial" pitchFamily="34" charset="0"/>
                <a:sym typeface="Arial" pitchFamily="34" charset="0"/>
              </a:rPr>
              <a:t>”</a:t>
            </a:r>
            <a:r>
              <a:rPr lang="zh-CN" altLang="en-US" sz="2400"/>
              <a:t>。 </a:t>
            </a:r>
          </a:p>
          <a:p>
            <a:pPr marL="742950" lvl="1" indent="-285750" algn="l">
              <a:lnSpc>
                <a:spcPct val="80000"/>
              </a:lnSpc>
              <a:buFont typeface="Wingdings" pitchFamily="2" charset="2"/>
              <a:buChar char="p"/>
            </a:pPr>
            <a:r>
              <a:rPr lang="zh-CN" altLang="en-US" sz="2400"/>
              <a:t>按下键盘上面的组合键：</a:t>
            </a:r>
            <a:r>
              <a:rPr lang="en-US" altLang="zh-CN" sz="2400"/>
              <a:t>shift+delete</a:t>
            </a:r>
            <a:r>
              <a:rPr lang="zh-CN" altLang="en-US" sz="2400"/>
              <a:t>。在弹出来的对话框中选择</a:t>
            </a:r>
            <a:r>
              <a:rPr lang="zh-CN" altLang="en-US" sz="2400">
                <a:latin typeface="Arial" pitchFamily="34" charset="0"/>
                <a:sym typeface="Arial" pitchFamily="34" charset="0"/>
              </a:rPr>
              <a:t>“</a:t>
            </a:r>
            <a:r>
              <a:rPr lang="zh-CN" altLang="en-US" sz="2400"/>
              <a:t>是</a:t>
            </a:r>
            <a:r>
              <a:rPr lang="zh-CN" altLang="en-US" sz="2400">
                <a:latin typeface="Arial" pitchFamily="34" charset="0"/>
                <a:sym typeface="Arial" pitchFamily="34" charset="0"/>
              </a:rPr>
              <a:t>”</a:t>
            </a:r>
            <a:r>
              <a:rPr lang="zh-CN" altLang="en-US" sz="2400"/>
              <a:t>，文件就被彻底删除了。如图2-5所示。</a:t>
            </a:r>
          </a:p>
          <a:p>
            <a:pPr marL="742950" lvl="1" indent="-285750" algn="l">
              <a:lnSpc>
                <a:spcPct val="80000"/>
              </a:lnSpc>
              <a:buFont typeface="Wingdings" pitchFamily="2" charset="2"/>
              <a:buChar char="p"/>
            </a:pPr>
            <a:endParaRPr lang="zh-CN" altLang="en-US" sz="2400"/>
          </a:p>
          <a:p>
            <a:pPr marL="742950" lvl="1" indent="-285750" algn="l">
              <a:lnSpc>
                <a:spcPct val="80000"/>
              </a:lnSpc>
              <a:buFont typeface="Wingdings" pitchFamily="2" charset="2"/>
              <a:buChar char="p"/>
            </a:pPr>
            <a:r>
              <a:rPr lang="zh-CN" altLang="en-US" sz="2400"/>
              <a:t>④在</a:t>
            </a:r>
            <a:r>
              <a:rPr lang="en-US" altLang="zh-CN" sz="2400"/>
              <a:t>E</a:t>
            </a:r>
            <a:r>
              <a:rPr lang="zh-CN" altLang="en-US" sz="2400"/>
              <a:t>盘中设置彻底删除文件。</a:t>
            </a:r>
            <a:endParaRPr lang="zh-CN" altLang="en-US" sz="2400" b="1"/>
          </a:p>
          <a:p>
            <a:pPr marL="742950" lvl="1" indent="-285750" algn="l">
              <a:lnSpc>
                <a:spcPct val="80000"/>
              </a:lnSpc>
              <a:buFont typeface="Wingdings" pitchFamily="2" charset="2"/>
              <a:buChar char="p"/>
            </a:pPr>
            <a:r>
              <a:rPr lang="zh-CN" altLang="en-US" sz="2400" b="1"/>
              <a:t>操作步骤</a:t>
            </a:r>
          </a:p>
          <a:p>
            <a:pPr marL="742950" lvl="1" indent="-285750" algn="l">
              <a:lnSpc>
                <a:spcPct val="80000"/>
              </a:lnSpc>
              <a:buFont typeface="Wingdings" pitchFamily="2" charset="2"/>
              <a:buChar char="p"/>
            </a:pPr>
            <a:r>
              <a:rPr lang="zh-CN" altLang="en-US" sz="2400"/>
              <a:t>选中</a:t>
            </a:r>
            <a:r>
              <a:rPr lang="zh-CN" altLang="en-US" sz="2400">
                <a:latin typeface="Arial" pitchFamily="34" charset="0"/>
                <a:sym typeface="Arial" pitchFamily="34" charset="0"/>
              </a:rPr>
              <a:t>“</a:t>
            </a:r>
            <a:r>
              <a:rPr lang="zh-CN" altLang="en-US" sz="2400"/>
              <a:t>回收站</a:t>
            </a:r>
            <a:r>
              <a:rPr lang="zh-CN" altLang="en-US" sz="2400">
                <a:latin typeface="Arial" pitchFamily="34" charset="0"/>
                <a:sym typeface="Arial" pitchFamily="34" charset="0"/>
              </a:rPr>
              <a:t>”</a:t>
            </a:r>
            <a:r>
              <a:rPr lang="zh-CN" altLang="en-US" sz="2400"/>
              <a:t>单击鼠标右键，在弹出来的快捷菜单中选择</a:t>
            </a:r>
            <a:r>
              <a:rPr lang="zh-CN" altLang="en-US" sz="2400">
                <a:latin typeface="Arial" pitchFamily="34" charset="0"/>
                <a:sym typeface="Arial" pitchFamily="34" charset="0"/>
              </a:rPr>
              <a:t>“</a:t>
            </a:r>
            <a:r>
              <a:rPr lang="zh-CN" altLang="en-US" sz="2400"/>
              <a:t>属性</a:t>
            </a:r>
            <a:r>
              <a:rPr lang="zh-CN" altLang="en-US" sz="2400">
                <a:latin typeface="Arial" pitchFamily="34" charset="0"/>
                <a:sym typeface="Arial" pitchFamily="34" charset="0"/>
              </a:rPr>
              <a:t>”</a:t>
            </a:r>
            <a:r>
              <a:rPr lang="zh-CN" altLang="en-US" sz="2400"/>
              <a:t>命令。</a:t>
            </a:r>
          </a:p>
          <a:p>
            <a:pPr marL="1143000" lvl="2" indent="-228600" algn="l">
              <a:lnSpc>
                <a:spcPct val="80000"/>
              </a:lnSpc>
              <a:buFont typeface="Wingdings" pitchFamily="2" charset="2"/>
              <a:buChar char="n"/>
            </a:pPr>
            <a:r>
              <a:rPr lang="zh-CN" altLang="en-US"/>
              <a:t>在常规栏中选中 </a:t>
            </a:r>
            <a:r>
              <a:rPr lang="en-US" altLang="zh-CN"/>
              <a:t>E</a:t>
            </a:r>
            <a:r>
              <a:rPr lang="zh-CN" altLang="en-US"/>
              <a:t>盘，然后单击</a:t>
            </a:r>
            <a:r>
              <a:rPr lang="zh-CN" altLang="en-US">
                <a:latin typeface="Arial" pitchFamily="34" charset="0"/>
                <a:sym typeface="Arial" pitchFamily="34" charset="0"/>
              </a:rPr>
              <a:t>“</a:t>
            </a:r>
            <a:r>
              <a:rPr lang="zh-CN" altLang="en-US"/>
              <a:t>选定位置的设置</a:t>
            </a:r>
            <a:r>
              <a:rPr lang="zh-CN" altLang="en-US">
                <a:latin typeface="Arial" pitchFamily="34" charset="0"/>
                <a:sym typeface="Arial" pitchFamily="34" charset="0"/>
              </a:rPr>
              <a:t>”</a:t>
            </a:r>
            <a:r>
              <a:rPr lang="zh-CN" altLang="en-US"/>
              <a:t>一栏中的</a:t>
            </a:r>
            <a:r>
              <a:rPr lang="zh-CN" altLang="en-US">
                <a:latin typeface="Arial" pitchFamily="34" charset="0"/>
                <a:sym typeface="Arial" pitchFamily="34" charset="0"/>
              </a:rPr>
              <a:t>“</a:t>
            </a:r>
            <a:r>
              <a:rPr lang="zh-CN" altLang="en-US"/>
              <a:t>删除时不将文件移入回收站。移除文件后立即将其删除</a:t>
            </a:r>
            <a:r>
              <a:rPr lang="zh-CN" altLang="en-US">
                <a:latin typeface="Arial" pitchFamily="34" charset="0"/>
                <a:sym typeface="Arial" pitchFamily="34" charset="0"/>
              </a:rPr>
              <a:t>”</a:t>
            </a:r>
            <a:r>
              <a:rPr lang="zh-CN" altLang="en-US"/>
              <a:t>复选框。如图2-6所示。单击</a:t>
            </a:r>
            <a:r>
              <a:rPr lang="zh-CN" altLang="en-US">
                <a:latin typeface="Arial" pitchFamily="34" charset="0"/>
                <a:sym typeface="Arial" pitchFamily="34" charset="0"/>
              </a:rPr>
              <a:t>“</a:t>
            </a:r>
            <a:r>
              <a:rPr lang="zh-CN" altLang="en-US"/>
              <a:t>确定</a:t>
            </a:r>
            <a:r>
              <a:rPr lang="zh-CN" altLang="en-US">
                <a:latin typeface="Arial" pitchFamily="34" charset="0"/>
                <a:sym typeface="Arial" pitchFamily="34" charset="0"/>
              </a:rPr>
              <a:t>”</a:t>
            </a:r>
            <a:r>
              <a:rPr lang="zh-CN" altLang="en-US"/>
              <a:t>按钮。</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zh-CN"/>
              <a:t> </a:t>
            </a:r>
            <a:r>
              <a:rPr lang="zh-CN" altLang="en-US"/>
              <a:t>案例</a:t>
            </a:r>
            <a:r>
              <a:rPr lang="en-US" altLang="zh-CN"/>
              <a:t>1 </a:t>
            </a:r>
            <a:r>
              <a:rPr lang="zh-CN" altLang="en-US"/>
              <a:t>文件管理与用户管理</a:t>
            </a:r>
          </a:p>
        </p:txBody>
      </p:sp>
      <p:pic>
        <p:nvPicPr>
          <p:cNvPr id="27651" name="图片 37" descr="2014-10-16_2050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875" y="1917700"/>
            <a:ext cx="3905250" cy="2016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652" name="Text Box 4"/>
          <p:cNvSpPr txBox="1">
            <a:spLocks noChangeArrowheads="1"/>
          </p:cNvSpPr>
          <p:nvPr/>
        </p:nvSpPr>
        <p:spPr bwMode="auto">
          <a:xfrm>
            <a:off x="1116013" y="4076700"/>
            <a:ext cx="2298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t>图2-5 对话框</a:t>
            </a:r>
          </a:p>
        </p:txBody>
      </p:sp>
      <p:pic>
        <p:nvPicPr>
          <p:cNvPr id="27653" name="图片 38" descr="2014-10-16_2053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1288" y="1628775"/>
            <a:ext cx="292735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Text Box 6"/>
          <p:cNvSpPr txBox="1">
            <a:spLocks noChangeArrowheads="1"/>
          </p:cNvSpPr>
          <p:nvPr/>
        </p:nvSpPr>
        <p:spPr bwMode="auto">
          <a:xfrm>
            <a:off x="5416550" y="4932363"/>
            <a:ext cx="27559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t>图2-6 回收站属性对话框</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28675" name="Rectangle 3"/>
          <p:cNvSpPr>
            <a:spLocks noGrp="1" noChangeArrowheads="1"/>
          </p:cNvSpPr>
          <p:nvPr>
            <p:ph idx="1"/>
          </p:nvPr>
        </p:nvSpPr>
        <p:spPr>
          <a:xfrm>
            <a:off x="684213" y="1557338"/>
            <a:ext cx="8197850" cy="4535487"/>
          </a:xfrm>
          <a:ln/>
        </p:spPr>
        <p:txBody>
          <a:bodyPr/>
          <a:lstStyle/>
          <a:p>
            <a:pPr marL="342900" indent="-342900" algn="l">
              <a:lnSpc>
                <a:spcPct val="80000"/>
              </a:lnSpc>
              <a:buFont typeface="Wingdings" pitchFamily="2" charset="2"/>
              <a:buChar char="p"/>
            </a:pPr>
            <a:r>
              <a:rPr lang="en-US" altLang="zh-CN" sz="2400"/>
              <a:t>⑸</a:t>
            </a:r>
            <a:r>
              <a:rPr lang="zh-CN" altLang="en-US" sz="2400"/>
              <a:t>文件和文件夹的搜索</a:t>
            </a:r>
          </a:p>
          <a:p>
            <a:pPr marL="342900" indent="-342900" algn="l">
              <a:lnSpc>
                <a:spcPct val="80000"/>
              </a:lnSpc>
              <a:buFont typeface="Wingdings" pitchFamily="2" charset="2"/>
              <a:buChar char="p"/>
            </a:pPr>
            <a:r>
              <a:rPr lang="en-US" altLang="zh-CN" sz="2400"/>
              <a:t>Tom</a:t>
            </a:r>
            <a:r>
              <a:rPr lang="zh-CN" altLang="en-US" sz="2400"/>
              <a:t>一个月以前下载的一个有关操作系统安装说明的</a:t>
            </a:r>
            <a:r>
              <a:rPr lang="en-US" altLang="zh-CN" sz="2400"/>
              <a:t>docx</a:t>
            </a:r>
            <a:r>
              <a:rPr lang="zh-CN" altLang="en-US" sz="2400"/>
              <a:t>类型的文件忘了保存在什么地方了，</a:t>
            </a:r>
            <a:r>
              <a:rPr lang="en-US" altLang="zh-CN" sz="2400"/>
              <a:t>Tom</a:t>
            </a:r>
            <a:r>
              <a:rPr lang="zh-CN" altLang="en-US" sz="2400"/>
              <a:t>只记得文件名为</a:t>
            </a:r>
            <a:r>
              <a:rPr lang="zh-CN" altLang="en-US" sz="2400">
                <a:latin typeface="Arial" pitchFamily="34" charset="0"/>
                <a:sym typeface="Arial" pitchFamily="34" charset="0"/>
              </a:rPr>
              <a:t>“</a:t>
            </a:r>
            <a:r>
              <a:rPr lang="en-US" altLang="zh-CN" sz="2400"/>
              <a:t>windows 7</a:t>
            </a:r>
            <a:r>
              <a:rPr lang="zh-CN" altLang="en-US" sz="2400"/>
              <a:t>安装操作步骤</a:t>
            </a:r>
            <a:r>
              <a:rPr lang="en-US" altLang="zh-CN" sz="2400"/>
              <a:t>.docx</a:t>
            </a:r>
            <a:r>
              <a:rPr lang="en-US" altLang="zh-CN" sz="2400">
                <a:latin typeface="Arial" pitchFamily="34" charset="0"/>
                <a:sym typeface="Arial" pitchFamily="34" charset="0"/>
              </a:rPr>
              <a:t>”</a:t>
            </a:r>
            <a:r>
              <a:rPr lang="zh-CN" altLang="en-US" sz="2400"/>
              <a:t>，现在他想通过系统里面的搜索工具找到它然后移动到</a:t>
            </a:r>
            <a:r>
              <a:rPr lang="zh-CN" altLang="en-US" sz="2400">
                <a:latin typeface="Arial" pitchFamily="34" charset="0"/>
                <a:sym typeface="Arial" pitchFamily="34" charset="0"/>
              </a:rPr>
              <a:t>“</a:t>
            </a:r>
            <a:r>
              <a:rPr lang="zh-CN" altLang="en-US" sz="2400"/>
              <a:t>学习</a:t>
            </a:r>
            <a:r>
              <a:rPr lang="zh-CN" altLang="en-US" sz="2400">
                <a:latin typeface="Arial" pitchFamily="34" charset="0"/>
                <a:sym typeface="Arial" pitchFamily="34" charset="0"/>
              </a:rPr>
              <a:t>”</a:t>
            </a:r>
            <a:r>
              <a:rPr lang="zh-CN" altLang="en-US" sz="2400"/>
              <a:t>文件夹里面。</a:t>
            </a:r>
          </a:p>
          <a:p>
            <a:pPr marL="342900" indent="-342900" algn="l">
              <a:lnSpc>
                <a:spcPct val="80000"/>
              </a:lnSpc>
              <a:buFont typeface="Wingdings" pitchFamily="2" charset="2"/>
              <a:buChar char="p"/>
            </a:pPr>
            <a:r>
              <a:rPr lang="zh-CN" altLang="en-US" sz="2400"/>
              <a:t>①在所有磁盘中搜索名为</a:t>
            </a:r>
            <a:r>
              <a:rPr lang="zh-CN" altLang="en-US" sz="2400">
                <a:latin typeface="Arial" pitchFamily="34" charset="0"/>
                <a:sym typeface="Arial" pitchFamily="34" charset="0"/>
              </a:rPr>
              <a:t>“</a:t>
            </a:r>
            <a:r>
              <a:rPr lang="en-US" altLang="zh-CN" sz="2400"/>
              <a:t>windows 7</a:t>
            </a:r>
            <a:r>
              <a:rPr lang="zh-CN" altLang="en-US" sz="2400"/>
              <a:t>安装操作步骤</a:t>
            </a:r>
            <a:r>
              <a:rPr lang="en-US" altLang="zh-CN" sz="2400"/>
              <a:t>.docx</a:t>
            </a:r>
            <a:r>
              <a:rPr lang="en-US" altLang="zh-CN" sz="2400">
                <a:latin typeface="Arial" pitchFamily="34" charset="0"/>
                <a:sym typeface="Arial" pitchFamily="34" charset="0"/>
              </a:rPr>
              <a:t>”</a:t>
            </a:r>
            <a:r>
              <a:rPr lang="zh-CN" altLang="en-US" sz="2400"/>
              <a:t>文件。</a:t>
            </a:r>
          </a:p>
          <a:p>
            <a:pPr marL="342900" indent="-342900" algn="l">
              <a:lnSpc>
                <a:spcPct val="80000"/>
              </a:lnSpc>
              <a:buFont typeface="Wingdings" pitchFamily="2" charset="2"/>
              <a:buChar char="p"/>
            </a:pPr>
            <a:r>
              <a:rPr lang="zh-CN" altLang="en-US" sz="2400" b="1"/>
              <a:t>操作步骤</a:t>
            </a:r>
            <a:endParaRPr lang="zh-CN" altLang="en-US" sz="2400"/>
          </a:p>
          <a:p>
            <a:pPr marL="742950" lvl="1" indent="-285750" algn="l">
              <a:lnSpc>
                <a:spcPct val="80000"/>
              </a:lnSpc>
              <a:buFont typeface="Wingdings" pitchFamily="2" charset="2"/>
              <a:buChar char="p"/>
            </a:pPr>
            <a:r>
              <a:rPr lang="zh-CN" altLang="en-US" sz="2400"/>
              <a:t>单击窗口右上角的</a:t>
            </a:r>
            <a:r>
              <a:rPr lang="zh-CN" altLang="en-US" sz="2400">
                <a:latin typeface="Arial" pitchFamily="34" charset="0"/>
                <a:sym typeface="Arial" pitchFamily="34" charset="0"/>
              </a:rPr>
              <a:t>“</a:t>
            </a:r>
            <a:r>
              <a:rPr lang="zh-CN" altLang="en-US" sz="2400"/>
              <a:t>搜索库</a:t>
            </a:r>
            <a:r>
              <a:rPr lang="zh-CN" altLang="en-US" sz="2400">
                <a:latin typeface="Arial" pitchFamily="34" charset="0"/>
                <a:sym typeface="Arial" pitchFamily="34" charset="0"/>
              </a:rPr>
              <a:t>”</a:t>
            </a:r>
            <a:r>
              <a:rPr lang="zh-CN" altLang="en-US" sz="2400"/>
              <a:t>命令，在搜索栏中输入要搜索的文件名</a:t>
            </a:r>
            <a:r>
              <a:rPr lang="zh-CN" altLang="en-US" sz="2400">
                <a:latin typeface="Arial" pitchFamily="34" charset="0"/>
                <a:sym typeface="Arial" pitchFamily="34" charset="0"/>
              </a:rPr>
              <a:t>“</a:t>
            </a:r>
            <a:r>
              <a:rPr lang="en-US" altLang="zh-CN" sz="2400"/>
              <a:t>windows 7</a:t>
            </a:r>
            <a:r>
              <a:rPr lang="zh-CN" altLang="en-US" sz="2400"/>
              <a:t>安装操作步骤</a:t>
            </a:r>
            <a:r>
              <a:rPr lang="en-US" altLang="zh-CN" sz="2400"/>
              <a:t>.docx</a:t>
            </a:r>
            <a:r>
              <a:rPr lang="en-US" altLang="zh-CN" sz="2400">
                <a:latin typeface="Arial" pitchFamily="34" charset="0"/>
                <a:sym typeface="Arial" pitchFamily="34" charset="0"/>
              </a:rPr>
              <a:t>”</a:t>
            </a:r>
            <a:r>
              <a:rPr lang="zh-CN" altLang="en-US" sz="2400"/>
              <a:t>。</a:t>
            </a:r>
          </a:p>
          <a:p>
            <a:pPr marL="342900" indent="-342900" algn="l">
              <a:lnSpc>
                <a:spcPct val="80000"/>
              </a:lnSpc>
              <a:buFont typeface="Wingdings" pitchFamily="2" charset="2"/>
              <a:buChar char="p"/>
            </a:pPr>
            <a:r>
              <a:rPr lang="zh-CN" altLang="en-US" sz="2400"/>
              <a:t>在搜索栏目正下角的</a:t>
            </a:r>
            <a:r>
              <a:rPr lang="zh-CN" altLang="en-US" sz="2400">
                <a:latin typeface="Arial" pitchFamily="34" charset="0"/>
                <a:sym typeface="Arial" pitchFamily="34" charset="0"/>
              </a:rPr>
              <a:t>“</a:t>
            </a:r>
            <a:r>
              <a:rPr lang="zh-CN" altLang="en-US" sz="2400"/>
              <a:t>添加搜索筛选器</a:t>
            </a:r>
            <a:r>
              <a:rPr lang="zh-CN" altLang="en-US" sz="2400">
                <a:latin typeface="Arial" pitchFamily="34" charset="0"/>
                <a:sym typeface="Arial" pitchFamily="34" charset="0"/>
              </a:rPr>
              <a:t>”</a:t>
            </a:r>
            <a:r>
              <a:rPr lang="zh-CN" altLang="en-US" sz="2400"/>
              <a:t>中可设置搜索</a:t>
            </a:r>
            <a:r>
              <a:rPr lang="zh-CN" altLang="en-US" sz="2400">
                <a:latin typeface="Arial" pitchFamily="34" charset="0"/>
                <a:sym typeface="Arial" pitchFamily="34" charset="0"/>
              </a:rPr>
              <a:t>“</a:t>
            </a:r>
            <a:r>
              <a:rPr lang="zh-CN" altLang="en-US" sz="2400"/>
              <a:t>种类，修改日期，类型，名称</a:t>
            </a:r>
            <a:r>
              <a:rPr lang="zh-CN" altLang="en-US" sz="2400">
                <a:latin typeface="Arial" pitchFamily="34" charset="0"/>
                <a:sym typeface="Arial" pitchFamily="34" charset="0"/>
              </a:rPr>
              <a:t>”</a:t>
            </a:r>
            <a:r>
              <a:rPr lang="zh-CN" altLang="en-US" sz="2400"/>
              <a:t>等，在</a:t>
            </a:r>
            <a:r>
              <a:rPr lang="zh-CN" altLang="en-US" sz="2400">
                <a:latin typeface="Arial" pitchFamily="34" charset="0"/>
                <a:sym typeface="Arial" pitchFamily="34" charset="0"/>
              </a:rPr>
              <a:t>“</a:t>
            </a:r>
            <a:r>
              <a:rPr lang="zh-CN" altLang="en-US" sz="2400"/>
              <a:t>修改日期</a:t>
            </a:r>
            <a:r>
              <a:rPr lang="zh-CN" altLang="en-US" sz="2400">
                <a:latin typeface="Arial" pitchFamily="34" charset="0"/>
                <a:sym typeface="Arial" pitchFamily="34" charset="0"/>
              </a:rPr>
              <a:t>”</a:t>
            </a:r>
            <a:r>
              <a:rPr lang="zh-CN" altLang="en-US" sz="2400"/>
              <a:t>中选择</a:t>
            </a:r>
            <a:r>
              <a:rPr lang="zh-CN" altLang="en-US" sz="2400">
                <a:latin typeface="Arial" pitchFamily="34" charset="0"/>
                <a:sym typeface="Arial" pitchFamily="34" charset="0"/>
              </a:rPr>
              <a:t>“</a:t>
            </a:r>
            <a:r>
              <a:rPr lang="zh-CN" altLang="en-US" sz="2400"/>
              <a:t>今年的早些时候</a:t>
            </a:r>
            <a:r>
              <a:rPr lang="zh-CN" altLang="en-US" sz="2400">
                <a:latin typeface="Arial" pitchFamily="34" charset="0"/>
                <a:sym typeface="Arial" pitchFamily="34" charset="0"/>
              </a:rPr>
              <a:t>”</a:t>
            </a:r>
            <a:r>
              <a:rPr lang="zh-CN" altLang="en-US" sz="2400"/>
              <a:t> 。如图2-7所示。</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zh-CN"/>
              <a:t> </a:t>
            </a:r>
            <a:r>
              <a:rPr lang="zh-CN" altLang="en-US"/>
              <a:t>案例</a:t>
            </a:r>
            <a:r>
              <a:rPr lang="en-US" altLang="zh-CN"/>
              <a:t>1 </a:t>
            </a:r>
            <a:r>
              <a:rPr lang="zh-CN" altLang="en-US"/>
              <a:t>文件管理与用户管理</a:t>
            </a:r>
          </a:p>
        </p:txBody>
      </p:sp>
      <p:sp>
        <p:nvSpPr>
          <p:cNvPr id="29699" name="Rectangle 3"/>
          <p:cNvSpPr>
            <a:spLocks noGrp="1" noChangeArrowheads="1"/>
          </p:cNvSpPr>
          <p:nvPr>
            <p:ph type="body" idx="1"/>
          </p:nvPr>
        </p:nvSpPr>
        <p:spPr/>
        <p:txBody>
          <a:bodyPr/>
          <a:lstStyle/>
          <a:p>
            <a:pPr>
              <a:lnSpc>
                <a:spcPct val="80000"/>
              </a:lnSpc>
            </a:pPr>
            <a:endParaRPr lang="zh-CN" altLang="zh-CN" sz="2000"/>
          </a:p>
          <a:p>
            <a:pPr>
              <a:lnSpc>
                <a:spcPct val="80000"/>
              </a:lnSpc>
            </a:pPr>
            <a:endParaRPr lang="zh-CN" altLang="zh-CN" sz="2000"/>
          </a:p>
          <a:p>
            <a:pPr>
              <a:lnSpc>
                <a:spcPct val="80000"/>
              </a:lnSpc>
            </a:pPr>
            <a:endParaRPr lang="zh-CN" altLang="zh-CN" sz="2000"/>
          </a:p>
          <a:p>
            <a:pPr>
              <a:lnSpc>
                <a:spcPct val="80000"/>
              </a:lnSpc>
            </a:pPr>
            <a:endParaRPr lang="zh-CN" altLang="zh-CN" sz="2000"/>
          </a:p>
          <a:p>
            <a:pPr>
              <a:lnSpc>
                <a:spcPct val="80000"/>
              </a:lnSpc>
            </a:pPr>
            <a:endParaRPr lang="zh-CN" altLang="zh-CN" sz="2000"/>
          </a:p>
          <a:p>
            <a:pPr>
              <a:lnSpc>
                <a:spcPct val="80000"/>
              </a:lnSpc>
            </a:pPr>
            <a:endParaRPr lang="zh-CN" altLang="zh-CN" sz="2000"/>
          </a:p>
          <a:p>
            <a:pPr>
              <a:lnSpc>
                <a:spcPct val="80000"/>
              </a:lnSpc>
            </a:pPr>
            <a:endParaRPr lang="zh-CN" altLang="zh-CN" sz="2000"/>
          </a:p>
          <a:p>
            <a:pPr>
              <a:lnSpc>
                <a:spcPct val="80000"/>
              </a:lnSpc>
            </a:pPr>
            <a:endParaRPr lang="zh-CN" altLang="zh-CN" sz="2000"/>
          </a:p>
          <a:p>
            <a:pPr>
              <a:lnSpc>
                <a:spcPct val="80000"/>
              </a:lnSpc>
            </a:pPr>
            <a:endParaRPr lang="zh-CN" altLang="zh-CN" sz="2000"/>
          </a:p>
          <a:p>
            <a:pPr>
              <a:lnSpc>
                <a:spcPct val="80000"/>
              </a:lnSpc>
            </a:pPr>
            <a:endParaRPr lang="zh-CN" altLang="zh-CN" sz="2000"/>
          </a:p>
          <a:p>
            <a:pPr>
              <a:lnSpc>
                <a:spcPct val="80000"/>
              </a:lnSpc>
            </a:pPr>
            <a:endParaRPr lang="zh-CN" altLang="zh-CN" sz="2000"/>
          </a:p>
          <a:p>
            <a:pPr>
              <a:lnSpc>
                <a:spcPct val="80000"/>
              </a:lnSpc>
            </a:pPr>
            <a:r>
              <a:rPr lang="zh-CN" altLang="zh-CN" sz="2000"/>
              <a:t>系统即开始查找，搜索的结果将被显示在</a:t>
            </a:r>
            <a:r>
              <a:rPr lang="zh-CN" altLang="zh-CN" sz="2000">
                <a:latin typeface="Arial" pitchFamily="34" charset="0"/>
                <a:sym typeface="Arial" pitchFamily="34" charset="0"/>
              </a:rPr>
              <a:t>“</a:t>
            </a:r>
            <a:r>
              <a:rPr lang="zh-CN" altLang="zh-CN" sz="2000"/>
              <a:t>库中的搜索结果</a:t>
            </a:r>
            <a:r>
              <a:rPr lang="zh-CN" altLang="zh-CN" sz="2000">
                <a:latin typeface="Arial" pitchFamily="34" charset="0"/>
                <a:sym typeface="Arial" pitchFamily="34" charset="0"/>
              </a:rPr>
              <a:t>”</a:t>
            </a:r>
            <a:r>
              <a:rPr lang="zh-CN" altLang="zh-CN" sz="2000"/>
              <a:t>窗口中。</a:t>
            </a:r>
          </a:p>
          <a:p>
            <a:pPr>
              <a:lnSpc>
                <a:spcPct val="80000"/>
              </a:lnSpc>
            </a:pPr>
            <a:r>
              <a:rPr lang="zh-CN" altLang="zh-CN" sz="2000"/>
              <a:t>说明：查找文件或文件夹的时候，当忘记了文件名的时候我们用字符</a:t>
            </a:r>
            <a:r>
              <a:rPr lang="zh-CN" altLang="zh-CN" sz="2000">
                <a:latin typeface="Arial" pitchFamily="34" charset="0"/>
                <a:sym typeface="Arial" pitchFamily="34" charset="0"/>
              </a:rPr>
              <a:t>“</a:t>
            </a:r>
            <a:r>
              <a:rPr lang="zh-CN" altLang="zh-CN" sz="2000"/>
              <a:t>？</a:t>
            </a:r>
            <a:r>
              <a:rPr lang="zh-CN" altLang="zh-CN" sz="2000">
                <a:latin typeface="Arial" pitchFamily="34" charset="0"/>
                <a:sym typeface="Arial" pitchFamily="34" charset="0"/>
              </a:rPr>
              <a:t>”</a:t>
            </a:r>
            <a:r>
              <a:rPr lang="zh-CN" altLang="zh-CN" sz="2000"/>
              <a:t>代替文件名当中的一个字符，用</a:t>
            </a:r>
            <a:r>
              <a:rPr lang="zh-CN" altLang="zh-CN" sz="2000">
                <a:latin typeface="Arial" pitchFamily="34" charset="0"/>
                <a:sym typeface="Arial" pitchFamily="34" charset="0"/>
              </a:rPr>
              <a:t>“</a:t>
            </a:r>
            <a:r>
              <a:rPr lang="zh-CN" altLang="zh-CN" sz="2000"/>
              <a:t>*</a:t>
            </a:r>
            <a:r>
              <a:rPr lang="zh-CN" altLang="zh-CN" sz="2000">
                <a:latin typeface="Arial" pitchFamily="34" charset="0"/>
                <a:sym typeface="Arial" pitchFamily="34" charset="0"/>
              </a:rPr>
              <a:t>”</a:t>
            </a:r>
            <a:r>
              <a:rPr lang="zh-CN" altLang="zh-CN" sz="2000"/>
              <a:t>代替多个文件名。</a:t>
            </a:r>
            <a:endParaRPr lang="zh-CN" altLang="zh-CN"/>
          </a:p>
          <a:p>
            <a:endParaRPr lang="zh-CN" altLang="zh-CN"/>
          </a:p>
        </p:txBody>
      </p:sp>
      <p:pic>
        <p:nvPicPr>
          <p:cNvPr id="29700" name="图片 53" descr="2014-10-16_1546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775" y="1484313"/>
            <a:ext cx="3384550" cy="291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1" name="Text Box 5"/>
          <p:cNvSpPr txBox="1">
            <a:spLocks noChangeArrowheads="1"/>
          </p:cNvSpPr>
          <p:nvPr/>
        </p:nvSpPr>
        <p:spPr bwMode="auto">
          <a:xfrm>
            <a:off x="3708400" y="4437063"/>
            <a:ext cx="25225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t>图2-7</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30723" name="Rectangle 3"/>
          <p:cNvSpPr>
            <a:spLocks noGrp="1" noChangeArrowheads="1"/>
          </p:cNvSpPr>
          <p:nvPr>
            <p:ph idx="1"/>
          </p:nvPr>
        </p:nvSpPr>
        <p:spPr>
          <a:xfrm>
            <a:off x="684213" y="1557338"/>
            <a:ext cx="8197850" cy="4535487"/>
          </a:xfrm>
          <a:ln/>
        </p:spPr>
        <p:txBody>
          <a:bodyPr/>
          <a:lstStyle/>
          <a:p>
            <a:pPr marL="342900" indent="-342900" algn="l">
              <a:lnSpc>
                <a:spcPct val="80000"/>
              </a:lnSpc>
              <a:buFont typeface="Wingdings" pitchFamily="2" charset="2"/>
              <a:buChar char="p"/>
            </a:pPr>
            <a:r>
              <a:rPr lang="en-US" altLang="zh-CN" sz="2000"/>
              <a:t>②</a:t>
            </a:r>
            <a:r>
              <a:rPr lang="zh-CN" altLang="en-US" sz="2000"/>
              <a:t>在所有磁盘中搜索文件的第二个字符为</a:t>
            </a:r>
            <a:r>
              <a:rPr lang="zh-CN" altLang="en-US" sz="2000">
                <a:latin typeface="Arial" pitchFamily="34" charset="0"/>
                <a:sym typeface="Arial" pitchFamily="34" charset="0"/>
              </a:rPr>
              <a:t>“</a:t>
            </a:r>
            <a:r>
              <a:rPr lang="en-US" altLang="zh-CN" sz="2000"/>
              <a:t>a</a:t>
            </a:r>
            <a:r>
              <a:rPr lang="en-US" altLang="zh-CN" sz="2000">
                <a:latin typeface="Arial" pitchFamily="34" charset="0"/>
                <a:sym typeface="Arial" pitchFamily="34" charset="0"/>
              </a:rPr>
              <a:t>”</a:t>
            </a:r>
            <a:r>
              <a:rPr lang="zh-CN" altLang="en-US" sz="2000"/>
              <a:t>的任意类型的文件。</a:t>
            </a:r>
            <a:endParaRPr lang="zh-CN" altLang="en-US" sz="2000" b="1"/>
          </a:p>
          <a:p>
            <a:pPr marL="342900" indent="-342900" algn="l">
              <a:lnSpc>
                <a:spcPct val="80000"/>
              </a:lnSpc>
              <a:buFont typeface="Wingdings" pitchFamily="2" charset="2"/>
              <a:buChar char="p"/>
            </a:pPr>
            <a:r>
              <a:rPr lang="zh-CN" altLang="en-US" sz="2000" b="1"/>
              <a:t>操作步骤</a:t>
            </a:r>
            <a:endParaRPr lang="zh-CN" altLang="en-US" sz="2000"/>
          </a:p>
          <a:p>
            <a:pPr marL="742950" lvl="1" indent="-285750" algn="l">
              <a:lnSpc>
                <a:spcPct val="80000"/>
              </a:lnSpc>
              <a:buFont typeface="Wingdings" pitchFamily="2" charset="2"/>
              <a:buChar char="p"/>
            </a:pPr>
            <a:r>
              <a:rPr lang="zh-CN" altLang="en-US" sz="2000"/>
              <a:t>单击窗口右上角的</a:t>
            </a:r>
            <a:r>
              <a:rPr lang="zh-CN" altLang="en-US" sz="2000">
                <a:latin typeface="Arial" pitchFamily="34" charset="0"/>
                <a:sym typeface="Arial" pitchFamily="34" charset="0"/>
              </a:rPr>
              <a:t>“</a:t>
            </a:r>
            <a:r>
              <a:rPr lang="zh-CN" altLang="en-US" sz="2000"/>
              <a:t>搜索库</a:t>
            </a:r>
            <a:r>
              <a:rPr lang="zh-CN" altLang="en-US" sz="2000">
                <a:latin typeface="Arial" pitchFamily="34" charset="0"/>
                <a:sym typeface="Arial" pitchFamily="34" charset="0"/>
              </a:rPr>
              <a:t>”</a:t>
            </a:r>
            <a:r>
              <a:rPr lang="zh-CN" altLang="en-US" sz="2000"/>
              <a:t>命令，在搜索栏中输入要搜索的文件名</a:t>
            </a:r>
            <a:r>
              <a:rPr lang="zh-CN" altLang="en-US" sz="2000">
                <a:latin typeface="Arial" pitchFamily="34" charset="0"/>
                <a:sym typeface="Arial" pitchFamily="34" charset="0"/>
              </a:rPr>
              <a:t>“</a:t>
            </a:r>
            <a:r>
              <a:rPr lang="en-US" altLang="zh-CN" sz="2000"/>
              <a:t>?a*.</a:t>
            </a:r>
            <a:r>
              <a:rPr lang="zh-CN" altLang="en-US" sz="2000"/>
              <a:t/>
            </a:r>
            <a:br>
              <a:rPr lang="zh-CN" altLang="en-US" sz="2000"/>
            </a:br>
            <a:r>
              <a:rPr lang="en-US" altLang="zh-CN" sz="2000"/>
              <a:t>*</a:t>
            </a:r>
            <a:r>
              <a:rPr lang="en-US" altLang="zh-CN" sz="2000">
                <a:latin typeface="Arial" pitchFamily="34" charset="0"/>
                <a:sym typeface="Arial" pitchFamily="34" charset="0"/>
              </a:rPr>
              <a:t>”</a:t>
            </a:r>
            <a:r>
              <a:rPr lang="zh-CN" altLang="en-US" sz="2000"/>
              <a:t>。</a:t>
            </a:r>
          </a:p>
          <a:p>
            <a:pPr marL="742950" lvl="1" indent="-285750" algn="l">
              <a:lnSpc>
                <a:spcPct val="80000"/>
              </a:lnSpc>
              <a:buFont typeface="Wingdings" pitchFamily="2" charset="2"/>
              <a:buChar char="p"/>
            </a:pPr>
            <a:r>
              <a:rPr lang="zh-CN" altLang="en-US" sz="2000"/>
              <a:t>系统即开始查找，搜索的结果将被显示在</a:t>
            </a:r>
            <a:r>
              <a:rPr lang="zh-CN" altLang="en-US" sz="2000">
                <a:latin typeface="Arial" pitchFamily="34" charset="0"/>
                <a:sym typeface="Arial" pitchFamily="34" charset="0"/>
              </a:rPr>
              <a:t>“</a:t>
            </a:r>
            <a:r>
              <a:rPr lang="zh-CN" altLang="en-US" sz="2000"/>
              <a:t>库中的搜索结果</a:t>
            </a:r>
            <a:r>
              <a:rPr lang="zh-CN" altLang="en-US" sz="2000">
                <a:latin typeface="Arial" pitchFamily="34" charset="0"/>
                <a:sym typeface="Arial" pitchFamily="34" charset="0"/>
              </a:rPr>
              <a:t>”</a:t>
            </a:r>
            <a:r>
              <a:rPr lang="zh-CN" altLang="en-US" sz="2000"/>
              <a:t>窗口中。</a:t>
            </a:r>
          </a:p>
          <a:p>
            <a:pPr marL="342900" indent="-342900" algn="l">
              <a:lnSpc>
                <a:spcPct val="80000"/>
              </a:lnSpc>
              <a:buFont typeface="Wingdings" pitchFamily="2" charset="2"/>
              <a:buChar char="p"/>
            </a:pPr>
            <a:r>
              <a:rPr lang="zh-CN" altLang="en-US" sz="2000"/>
              <a:t>⑹文件和文件夹快捷方式的创建</a:t>
            </a:r>
          </a:p>
          <a:p>
            <a:pPr marL="342900" indent="-342900" algn="l">
              <a:lnSpc>
                <a:spcPct val="80000"/>
              </a:lnSpc>
              <a:buFont typeface="Wingdings" pitchFamily="2" charset="2"/>
              <a:buChar char="p"/>
            </a:pPr>
            <a:r>
              <a:rPr lang="en-US" altLang="zh-CN" sz="2000"/>
              <a:t>Tom</a:t>
            </a:r>
            <a:r>
              <a:rPr lang="zh-CN" altLang="en-US" sz="2000"/>
              <a:t>经常用到</a:t>
            </a:r>
            <a:r>
              <a:rPr lang="zh-CN" altLang="en-US" sz="2000">
                <a:latin typeface="Arial" pitchFamily="34" charset="0"/>
                <a:sym typeface="Arial" pitchFamily="34" charset="0"/>
              </a:rPr>
              <a:t>“</a:t>
            </a:r>
            <a:r>
              <a:rPr lang="zh-CN" altLang="en-US" sz="2000"/>
              <a:t>写实</a:t>
            </a:r>
            <a:r>
              <a:rPr lang="en-US" altLang="zh-CN" sz="2000"/>
              <a:t>.txt</a:t>
            </a:r>
            <a:r>
              <a:rPr lang="en-US" altLang="zh-CN" sz="2000">
                <a:latin typeface="Arial" pitchFamily="34" charset="0"/>
                <a:sym typeface="Arial" pitchFamily="34" charset="0"/>
              </a:rPr>
              <a:t>”</a:t>
            </a:r>
            <a:r>
              <a:rPr lang="zh-CN" altLang="en-US" sz="2000"/>
              <a:t>文件，他不想每次都打开</a:t>
            </a:r>
            <a:r>
              <a:rPr lang="en-US" altLang="zh-CN" sz="2000"/>
              <a:t>D</a:t>
            </a:r>
            <a:r>
              <a:rPr lang="zh-CN" altLang="en-US" sz="2000"/>
              <a:t>盘下的</a:t>
            </a:r>
            <a:r>
              <a:rPr lang="zh-CN" altLang="en-US" sz="2000">
                <a:latin typeface="Arial" pitchFamily="34" charset="0"/>
                <a:sym typeface="Arial" pitchFamily="34" charset="0"/>
              </a:rPr>
              <a:t>“</a:t>
            </a:r>
            <a:r>
              <a:rPr lang="zh-CN" altLang="en-US" sz="2000"/>
              <a:t>学习</a:t>
            </a:r>
            <a:r>
              <a:rPr lang="zh-CN" altLang="en-US" sz="2000">
                <a:latin typeface="Arial" pitchFamily="34" charset="0"/>
                <a:sym typeface="Arial" pitchFamily="34" charset="0"/>
              </a:rPr>
              <a:t>”</a:t>
            </a:r>
            <a:r>
              <a:rPr lang="zh-CN" altLang="en-US" sz="2000"/>
              <a:t>文件夹，为此他想创建一个该文件的快捷方式省去反复打开文件夹的操作。</a:t>
            </a:r>
          </a:p>
          <a:p>
            <a:pPr marL="342900" indent="-342900" algn="l">
              <a:lnSpc>
                <a:spcPct val="80000"/>
              </a:lnSpc>
              <a:buFont typeface="Wingdings" pitchFamily="2" charset="2"/>
              <a:buChar char="p"/>
            </a:pPr>
            <a:r>
              <a:rPr lang="zh-CN" altLang="en-US" sz="2000"/>
              <a:t>①给</a:t>
            </a:r>
            <a:r>
              <a:rPr lang="en-US" altLang="zh-CN" sz="2000"/>
              <a:t>D</a:t>
            </a:r>
            <a:r>
              <a:rPr lang="zh-CN" altLang="en-US" sz="2000"/>
              <a:t>盘</a:t>
            </a:r>
            <a:r>
              <a:rPr lang="zh-CN" altLang="en-US" sz="2000">
                <a:latin typeface="Arial" pitchFamily="34" charset="0"/>
                <a:sym typeface="Arial" pitchFamily="34" charset="0"/>
              </a:rPr>
              <a:t>“</a:t>
            </a:r>
            <a:r>
              <a:rPr lang="zh-CN" altLang="en-US" sz="2000"/>
              <a:t>学习</a:t>
            </a:r>
            <a:r>
              <a:rPr lang="zh-CN" altLang="en-US" sz="2000">
                <a:latin typeface="Arial" pitchFamily="34" charset="0"/>
                <a:sym typeface="Arial" pitchFamily="34" charset="0"/>
              </a:rPr>
              <a:t>”</a:t>
            </a:r>
            <a:r>
              <a:rPr lang="zh-CN" altLang="en-US" sz="2000"/>
              <a:t>文件夹下的</a:t>
            </a:r>
            <a:r>
              <a:rPr lang="zh-CN" altLang="en-US" sz="2000">
                <a:latin typeface="Arial" pitchFamily="34" charset="0"/>
                <a:sym typeface="Arial" pitchFamily="34" charset="0"/>
              </a:rPr>
              <a:t>“</a:t>
            </a:r>
            <a:r>
              <a:rPr lang="zh-CN" altLang="en-US" sz="2000"/>
              <a:t>写实</a:t>
            </a:r>
            <a:r>
              <a:rPr lang="en-US" altLang="zh-CN" sz="2000"/>
              <a:t>.txt</a:t>
            </a:r>
            <a:r>
              <a:rPr lang="en-US" altLang="zh-CN" sz="2000">
                <a:latin typeface="Arial" pitchFamily="34" charset="0"/>
                <a:sym typeface="Arial" pitchFamily="34" charset="0"/>
              </a:rPr>
              <a:t>”</a:t>
            </a:r>
            <a:r>
              <a:rPr lang="zh-CN" altLang="en-US" sz="2000"/>
              <a:t>文件在桌面上创建一个快捷方式。</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idx="1"/>
          </p:nvPr>
        </p:nvSpPr>
        <p:spPr>
          <a:xfrm>
            <a:off x="684213" y="1557338"/>
            <a:ext cx="8197850" cy="4535487"/>
          </a:xfrm>
          <a:ln/>
        </p:spPr>
        <p:txBody>
          <a:bodyPr/>
          <a:lstStyle/>
          <a:p>
            <a:pPr marL="342900" indent="-342900" algn="l">
              <a:buFont typeface="Wingdings" pitchFamily="2" charset="2"/>
              <a:buChar char="p"/>
            </a:pPr>
            <a:r>
              <a:rPr lang="zh-CN" altLang="zh-CN" sz="2800"/>
              <a:t>学习目标</a:t>
            </a:r>
          </a:p>
          <a:p>
            <a:pPr marL="342900" indent="-342900" algn="l">
              <a:buFont typeface="Wingdings" pitchFamily="2" charset="2"/>
              <a:buChar char="p"/>
            </a:pPr>
            <a:r>
              <a:rPr lang="zh-CN" altLang="zh-CN" sz="2800"/>
              <a:t>会对文件（夹）进行日常操作和管理</a:t>
            </a:r>
          </a:p>
          <a:p>
            <a:pPr marL="342900" indent="-342900" algn="l">
              <a:buFont typeface="Wingdings" pitchFamily="2" charset="2"/>
              <a:buChar char="p"/>
            </a:pPr>
            <a:r>
              <a:rPr lang="zh-CN" altLang="zh-CN" sz="2800"/>
              <a:t>会对需共享资源进行共享和访问</a:t>
            </a:r>
          </a:p>
          <a:p>
            <a:pPr marL="342900" indent="-342900" algn="l">
              <a:buFont typeface="Wingdings" pitchFamily="2" charset="2"/>
              <a:buChar char="p"/>
            </a:pPr>
            <a:r>
              <a:rPr lang="zh-CN" altLang="zh-CN" sz="2800"/>
              <a:t>能对用户帐户进行管理</a:t>
            </a:r>
          </a:p>
          <a:p>
            <a:pPr marL="342900" indent="-342900" algn="l">
              <a:buFont typeface="Wingdings" pitchFamily="2" charset="2"/>
              <a:buChar char="p"/>
            </a:pPr>
            <a:r>
              <a:rPr lang="zh-CN" altLang="zh-CN" sz="2800"/>
              <a:t>能对计算机进行初步维护</a:t>
            </a:r>
            <a:endParaRPr lang="zh-CN" altLang="zh-CN"/>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31747" name="Rectangle 3"/>
          <p:cNvSpPr>
            <a:spLocks noGrp="1" noChangeArrowheads="1"/>
          </p:cNvSpPr>
          <p:nvPr>
            <p:ph idx="1"/>
          </p:nvPr>
        </p:nvSpPr>
        <p:spPr>
          <a:xfrm>
            <a:off x="684213" y="1557338"/>
            <a:ext cx="8197850" cy="4535487"/>
          </a:xfrm>
          <a:ln/>
        </p:spPr>
        <p:txBody>
          <a:bodyPr/>
          <a:lstStyle/>
          <a:p>
            <a:pPr marL="342900" indent="-342900" algn="l">
              <a:buFont typeface="Wingdings" pitchFamily="2" charset="2"/>
              <a:buChar char="p"/>
            </a:pPr>
            <a:r>
              <a:rPr lang="zh-CN" altLang="en-US" sz="1800" b="1"/>
              <a:t>操作步骤</a:t>
            </a:r>
            <a:endParaRPr lang="zh-CN" altLang="en-US" sz="1800"/>
          </a:p>
          <a:p>
            <a:pPr marL="742950" lvl="1" indent="-285750" algn="l">
              <a:buFont typeface="Wingdings" pitchFamily="2" charset="2"/>
              <a:buChar char="p"/>
            </a:pPr>
            <a:r>
              <a:rPr lang="zh-CN" altLang="en-US" sz="2400"/>
              <a:t>双击打开</a:t>
            </a:r>
            <a:r>
              <a:rPr lang="zh-CN" altLang="en-US" sz="2400">
                <a:latin typeface="Arial" pitchFamily="34" charset="0"/>
                <a:sym typeface="Arial" pitchFamily="34" charset="0"/>
              </a:rPr>
              <a:t>“</a:t>
            </a:r>
            <a:r>
              <a:rPr lang="zh-CN" altLang="en-US" sz="2400"/>
              <a:t>我的电脑</a:t>
            </a:r>
            <a:r>
              <a:rPr lang="zh-CN" altLang="en-US" sz="2400">
                <a:latin typeface="Arial" pitchFamily="34" charset="0"/>
                <a:sym typeface="Arial" pitchFamily="34" charset="0"/>
              </a:rPr>
              <a:t>”</a:t>
            </a:r>
            <a:r>
              <a:rPr lang="zh-CN" altLang="en-US" sz="2400"/>
              <a:t>中的</a:t>
            </a:r>
            <a:r>
              <a:rPr lang="en-US" altLang="zh-CN" sz="2400"/>
              <a:t>D</a:t>
            </a:r>
            <a:r>
              <a:rPr lang="zh-CN" altLang="en-US" sz="2400"/>
              <a:t>盘再双击打开</a:t>
            </a:r>
            <a:r>
              <a:rPr lang="zh-CN" altLang="en-US" sz="2400">
                <a:latin typeface="Arial" pitchFamily="34" charset="0"/>
                <a:sym typeface="Arial" pitchFamily="34" charset="0"/>
              </a:rPr>
              <a:t>“</a:t>
            </a:r>
            <a:r>
              <a:rPr lang="zh-CN" altLang="en-US" sz="2400"/>
              <a:t>学习</a:t>
            </a:r>
            <a:r>
              <a:rPr lang="zh-CN" altLang="en-US" sz="2400">
                <a:latin typeface="Arial" pitchFamily="34" charset="0"/>
                <a:sym typeface="Arial" pitchFamily="34" charset="0"/>
              </a:rPr>
              <a:t>”</a:t>
            </a:r>
            <a:r>
              <a:rPr lang="zh-CN" altLang="en-US" sz="2400"/>
              <a:t>文件夹。</a:t>
            </a:r>
          </a:p>
          <a:p>
            <a:pPr marL="342900" indent="-342900" algn="l">
              <a:buFont typeface="Wingdings" pitchFamily="2" charset="2"/>
              <a:buChar char="p"/>
            </a:pPr>
            <a:r>
              <a:rPr lang="zh-CN" altLang="en-US" sz="2400"/>
              <a:t>选中文件</a:t>
            </a:r>
            <a:r>
              <a:rPr lang="zh-CN" altLang="en-US" sz="2400">
                <a:latin typeface="Arial" pitchFamily="34" charset="0"/>
                <a:sym typeface="Arial" pitchFamily="34" charset="0"/>
              </a:rPr>
              <a:t>“</a:t>
            </a:r>
            <a:r>
              <a:rPr lang="zh-CN" altLang="en-US" sz="2400"/>
              <a:t>写实</a:t>
            </a:r>
            <a:r>
              <a:rPr lang="en-US" altLang="zh-CN" sz="2400"/>
              <a:t>.txt</a:t>
            </a:r>
            <a:r>
              <a:rPr lang="en-US" altLang="zh-CN" sz="2400">
                <a:latin typeface="Arial" pitchFamily="34" charset="0"/>
                <a:sym typeface="Arial" pitchFamily="34" charset="0"/>
              </a:rPr>
              <a:t>”</a:t>
            </a:r>
            <a:r>
              <a:rPr lang="zh-CN" altLang="en-US" sz="2400"/>
              <a:t>然后单击鼠标右键，在弹出来的快捷菜单中单击</a:t>
            </a:r>
            <a:r>
              <a:rPr lang="zh-CN" altLang="en-US" sz="2400">
                <a:latin typeface="Arial" pitchFamily="34" charset="0"/>
                <a:sym typeface="Arial" pitchFamily="34" charset="0"/>
              </a:rPr>
              <a:t>“</a:t>
            </a:r>
            <a:r>
              <a:rPr lang="zh-CN" altLang="en-US" sz="2400"/>
              <a:t>发送到→桌面快捷方式</a:t>
            </a:r>
            <a:r>
              <a:rPr lang="zh-CN" altLang="en-US" sz="2400">
                <a:latin typeface="Arial" pitchFamily="34" charset="0"/>
                <a:sym typeface="Arial" pitchFamily="34" charset="0"/>
              </a:rPr>
              <a:t>”</a:t>
            </a:r>
            <a:r>
              <a:rPr lang="zh-CN" altLang="en-US" sz="2400"/>
              <a:t>命令。如图2-8所示。</a:t>
            </a:r>
          </a:p>
        </p:txBody>
      </p:sp>
      <p:pic>
        <p:nvPicPr>
          <p:cNvPr id="31748" name="图片 55" descr="2014-10-16_15493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7100" y="3639255"/>
            <a:ext cx="4084638" cy="261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 Box 5"/>
          <p:cNvSpPr txBox="1">
            <a:spLocks noChangeArrowheads="1"/>
          </p:cNvSpPr>
          <p:nvPr/>
        </p:nvSpPr>
        <p:spPr bwMode="auto">
          <a:xfrm>
            <a:off x="2771775" y="6374518"/>
            <a:ext cx="36449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图2-8 快捷菜单</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zh-CN"/>
              <a:t> </a:t>
            </a:r>
            <a:r>
              <a:rPr lang="zh-CN" altLang="en-US"/>
              <a:t>案例</a:t>
            </a:r>
            <a:r>
              <a:rPr lang="en-US" altLang="zh-CN"/>
              <a:t>1 </a:t>
            </a:r>
            <a:r>
              <a:rPr lang="zh-CN" altLang="en-US"/>
              <a:t>文件管理与用户管理</a:t>
            </a:r>
          </a:p>
        </p:txBody>
      </p:sp>
      <p:sp>
        <p:nvSpPr>
          <p:cNvPr id="32771" name="Rectangle 3"/>
          <p:cNvSpPr>
            <a:spLocks noGrp="1" noChangeArrowheads="1"/>
          </p:cNvSpPr>
          <p:nvPr>
            <p:ph type="body" idx="1"/>
          </p:nvPr>
        </p:nvSpPr>
        <p:spPr>
          <a:xfrm>
            <a:off x="685800" y="1557338"/>
            <a:ext cx="8423275" cy="4535487"/>
          </a:xfrm>
        </p:spPr>
        <p:txBody>
          <a:bodyPr/>
          <a:lstStyle/>
          <a:p>
            <a:pPr>
              <a:lnSpc>
                <a:spcPct val="80000"/>
              </a:lnSpc>
            </a:pPr>
            <a:r>
              <a:rPr lang="zh-CN" altLang="en-US" sz="1800"/>
              <a:t> ⑺用户的添加和删除</a:t>
            </a:r>
          </a:p>
          <a:p>
            <a:pPr>
              <a:lnSpc>
                <a:spcPct val="80000"/>
              </a:lnSpc>
            </a:pPr>
            <a:r>
              <a:rPr lang="en-US" altLang="zh-CN" sz="1800"/>
              <a:t>Jerry</a:t>
            </a:r>
            <a:r>
              <a:rPr lang="zh-CN" altLang="en-US" sz="1800"/>
              <a:t>要给计算机添加一个自己用的计算机管理员的账户，这样就可以和弟弟分开进行学习了。</a:t>
            </a:r>
          </a:p>
          <a:p>
            <a:pPr>
              <a:lnSpc>
                <a:spcPct val="80000"/>
              </a:lnSpc>
            </a:pPr>
            <a:r>
              <a:rPr lang="zh-CN" altLang="en-US" sz="1800"/>
              <a:t>①给</a:t>
            </a:r>
            <a:r>
              <a:rPr lang="en-US" altLang="zh-CN" sz="1800"/>
              <a:t>Windows 7</a:t>
            </a:r>
            <a:r>
              <a:rPr lang="zh-CN" altLang="en-US" sz="1800"/>
              <a:t>添加一个名为</a:t>
            </a:r>
            <a:r>
              <a:rPr lang="zh-CN" altLang="en-US" sz="1800">
                <a:latin typeface="Arial" pitchFamily="34" charset="0"/>
                <a:sym typeface="Arial" pitchFamily="34" charset="0"/>
              </a:rPr>
              <a:t>“</a:t>
            </a:r>
            <a:r>
              <a:rPr lang="en-US" altLang="zh-CN" sz="1800"/>
              <a:t>Jerry</a:t>
            </a:r>
            <a:r>
              <a:rPr lang="en-US" altLang="zh-CN" sz="1800">
                <a:latin typeface="Arial" pitchFamily="34" charset="0"/>
                <a:sym typeface="Arial" pitchFamily="34" charset="0"/>
              </a:rPr>
              <a:t>”</a:t>
            </a:r>
            <a:r>
              <a:rPr lang="zh-CN" altLang="en-US" sz="1800"/>
              <a:t>的计算机管理员用户。</a:t>
            </a:r>
            <a:endParaRPr lang="zh-CN" altLang="en-US" sz="1800" b="1"/>
          </a:p>
          <a:p>
            <a:pPr>
              <a:lnSpc>
                <a:spcPct val="80000"/>
              </a:lnSpc>
            </a:pPr>
            <a:r>
              <a:rPr lang="zh-CN" altLang="en-US" sz="1800" b="1"/>
              <a:t>操作步骤</a:t>
            </a:r>
            <a:endParaRPr lang="zh-CN" altLang="en-US" sz="1800"/>
          </a:p>
          <a:p>
            <a:pPr lvl="1">
              <a:lnSpc>
                <a:spcPct val="80000"/>
              </a:lnSpc>
            </a:pPr>
            <a:r>
              <a:rPr lang="zh-CN" altLang="en-US" sz="1800"/>
              <a:t>单击任务栏上的</a:t>
            </a:r>
            <a:r>
              <a:rPr lang="zh-CN" altLang="en-US" sz="1800">
                <a:latin typeface="Arial" pitchFamily="34" charset="0"/>
                <a:sym typeface="Arial" pitchFamily="34" charset="0"/>
              </a:rPr>
              <a:t>“</a:t>
            </a:r>
            <a:r>
              <a:rPr lang="zh-CN" altLang="en-US" sz="1800"/>
              <a:t>开始</a:t>
            </a:r>
            <a:r>
              <a:rPr lang="zh-CN" altLang="en-US" sz="1800">
                <a:latin typeface="Arial" pitchFamily="34" charset="0"/>
                <a:sym typeface="Arial" pitchFamily="34" charset="0"/>
              </a:rPr>
              <a:t>”</a:t>
            </a:r>
            <a:r>
              <a:rPr lang="zh-CN" altLang="en-US" sz="1800"/>
              <a:t>按钮，打开</a:t>
            </a:r>
            <a:r>
              <a:rPr lang="zh-CN" altLang="en-US" sz="1800">
                <a:latin typeface="Arial" pitchFamily="34" charset="0"/>
                <a:sym typeface="Arial" pitchFamily="34" charset="0"/>
              </a:rPr>
              <a:t>“</a:t>
            </a:r>
            <a:r>
              <a:rPr lang="zh-CN" altLang="en-US" sz="1800"/>
              <a:t>开始</a:t>
            </a:r>
            <a:r>
              <a:rPr lang="zh-CN" altLang="en-US" sz="1800">
                <a:latin typeface="Arial" pitchFamily="34" charset="0"/>
                <a:sym typeface="Arial" pitchFamily="34" charset="0"/>
              </a:rPr>
              <a:t>”</a:t>
            </a:r>
            <a:r>
              <a:rPr lang="zh-CN" altLang="en-US" sz="1800"/>
              <a:t>菜单，选择其中的</a:t>
            </a:r>
            <a:r>
              <a:rPr lang="zh-CN" altLang="en-US" sz="1800">
                <a:latin typeface="Arial" pitchFamily="34" charset="0"/>
                <a:sym typeface="Arial" pitchFamily="34" charset="0"/>
              </a:rPr>
              <a:t>“</a:t>
            </a:r>
            <a:r>
              <a:rPr lang="zh-CN" altLang="en-US" sz="1800"/>
              <a:t>控制面板</a:t>
            </a:r>
            <a:r>
              <a:rPr lang="zh-CN" altLang="en-US" sz="1800">
                <a:latin typeface="Arial" pitchFamily="34" charset="0"/>
                <a:sym typeface="Arial" pitchFamily="34" charset="0"/>
              </a:rPr>
              <a:t>”</a:t>
            </a:r>
            <a:r>
              <a:rPr lang="zh-CN" altLang="en-US" sz="1800"/>
              <a:t>。</a:t>
            </a:r>
          </a:p>
          <a:p>
            <a:pPr lvl="1">
              <a:lnSpc>
                <a:spcPct val="80000"/>
              </a:lnSpc>
            </a:pPr>
            <a:r>
              <a:rPr lang="zh-CN" altLang="en-US" sz="1800"/>
              <a:t>单击打开</a:t>
            </a:r>
            <a:r>
              <a:rPr lang="zh-CN" altLang="en-US" sz="1800">
                <a:latin typeface="Arial" pitchFamily="34" charset="0"/>
                <a:sym typeface="Arial" pitchFamily="34" charset="0"/>
              </a:rPr>
              <a:t>“</a:t>
            </a:r>
            <a:r>
              <a:rPr lang="zh-CN" altLang="en-US" sz="1800"/>
              <a:t>控制面板</a:t>
            </a:r>
            <a:r>
              <a:rPr lang="zh-CN" altLang="en-US" sz="1800">
                <a:latin typeface="Arial" pitchFamily="34" charset="0"/>
                <a:sym typeface="Arial" pitchFamily="34" charset="0"/>
              </a:rPr>
              <a:t>”</a:t>
            </a:r>
            <a:r>
              <a:rPr lang="zh-CN" altLang="en-US" sz="1800"/>
              <a:t>，单击</a:t>
            </a:r>
            <a:r>
              <a:rPr lang="zh-CN" altLang="en-US" sz="1800">
                <a:latin typeface="Arial" pitchFamily="34" charset="0"/>
                <a:sym typeface="Arial" pitchFamily="34" charset="0"/>
              </a:rPr>
              <a:t>“</a:t>
            </a:r>
            <a:r>
              <a:rPr lang="zh-CN" altLang="en-US" sz="1800"/>
              <a:t>用户账户</a:t>
            </a:r>
            <a:r>
              <a:rPr lang="zh-CN" altLang="en-US" sz="1800">
                <a:latin typeface="Arial" pitchFamily="34" charset="0"/>
                <a:sym typeface="Arial" pitchFamily="34" charset="0"/>
              </a:rPr>
              <a:t>”</a:t>
            </a:r>
            <a:r>
              <a:rPr lang="zh-CN" altLang="en-US" sz="1800"/>
              <a:t>图标。</a:t>
            </a:r>
          </a:p>
          <a:p>
            <a:pPr lvl="1">
              <a:lnSpc>
                <a:spcPct val="80000"/>
              </a:lnSpc>
            </a:pPr>
            <a:r>
              <a:rPr lang="zh-CN" altLang="en-US" sz="1800"/>
              <a:t>单击</a:t>
            </a:r>
            <a:r>
              <a:rPr lang="zh-CN" altLang="en-US" sz="1800">
                <a:latin typeface="Arial" pitchFamily="34" charset="0"/>
                <a:sym typeface="Arial" pitchFamily="34" charset="0"/>
              </a:rPr>
              <a:t>“</a:t>
            </a:r>
            <a:r>
              <a:rPr lang="zh-CN" altLang="en-US" sz="1800"/>
              <a:t>更改账户</a:t>
            </a:r>
            <a:r>
              <a:rPr lang="zh-CN" altLang="en-US" sz="1800">
                <a:latin typeface="Arial" pitchFamily="34" charset="0"/>
                <a:sym typeface="Arial" pitchFamily="34" charset="0"/>
              </a:rPr>
              <a:t>”</a:t>
            </a:r>
            <a:r>
              <a:rPr lang="zh-CN" altLang="en-US" sz="1800"/>
              <a:t>下的</a:t>
            </a:r>
            <a:r>
              <a:rPr lang="zh-CN" altLang="en-US" sz="1800">
                <a:latin typeface="Arial" pitchFamily="34" charset="0"/>
                <a:sym typeface="Arial" pitchFamily="34" charset="0"/>
              </a:rPr>
              <a:t>“</a:t>
            </a:r>
            <a:r>
              <a:rPr lang="zh-CN" altLang="en-US" sz="1800"/>
              <a:t>管理其他账户</a:t>
            </a:r>
            <a:r>
              <a:rPr lang="zh-CN" altLang="en-US" sz="1800">
                <a:latin typeface="Arial" pitchFamily="34" charset="0"/>
                <a:sym typeface="Arial" pitchFamily="34" charset="0"/>
              </a:rPr>
              <a:t>”</a:t>
            </a:r>
            <a:r>
              <a:rPr lang="zh-CN" altLang="en-US" sz="1800"/>
              <a:t>，在窗口中选择的</a:t>
            </a:r>
            <a:r>
              <a:rPr lang="zh-CN" altLang="en-US" sz="1800">
                <a:latin typeface="Arial" pitchFamily="34" charset="0"/>
                <a:sym typeface="Arial" pitchFamily="34" charset="0"/>
              </a:rPr>
              <a:t>“</a:t>
            </a:r>
            <a:r>
              <a:rPr lang="zh-CN" altLang="en-US" sz="1800"/>
              <a:t>创建一个新账户</a:t>
            </a:r>
            <a:r>
              <a:rPr lang="zh-CN" altLang="en-US" sz="1800">
                <a:latin typeface="Arial" pitchFamily="34" charset="0"/>
                <a:sym typeface="Arial" pitchFamily="34" charset="0"/>
              </a:rPr>
              <a:t>”</a:t>
            </a:r>
            <a:r>
              <a:rPr lang="zh-CN" altLang="en-US" sz="1800"/>
              <a:t>命令。</a:t>
            </a:r>
          </a:p>
          <a:p>
            <a:pPr lvl="1">
              <a:lnSpc>
                <a:spcPct val="80000"/>
              </a:lnSpc>
            </a:pPr>
            <a:r>
              <a:rPr lang="zh-CN" altLang="en-US" sz="1800"/>
              <a:t>在</a:t>
            </a:r>
            <a:r>
              <a:rPr lang="zh-CN" altLang="en-US" sz="1800">
                <a:latin typeface="Arial" pitchFamily="34" charset="0"/>
                <a:sym typeface="Arial" pitchFamily="34" charset="0"/>
              </a:rPr>
              <a:t>“</a:t>
            </a:r>
            <a:r>
              <a:rPr lang="zh-CN" altLang="en-US" sz="1800"/>
              <a:t>命名账户并选择账户类型</a:t>
            </a:r>
            <a:r>
              <a:rPr lang="zh-CN" altLang="en-US" sz="1800">
                <a:latin typeface="Arial" pitchFamily="34" charset="0"/>
                <a:sym typeface="Arial" pitchFamily="34" charset="0"/>
              </a:rPr>
              <a:t>”</a:t>
            </a:r>
            <a:r>
              <a:rPr lang="zh-CN" altLang="en-US" sz="1800"/>
              <a:t>项中输入新账户名</a:t>
            </a:r>
            <a:r>
              <a:rPr lang="zh-CN" altLang="en-US" sz="1800">
                <a:latin typeface="Arial" pitchFamily="34" charset="0"/>
                <a:sym typeface="Arial" pitchFamily="34" charset="0"/>
              </a:rPr>
              <a:t>“</a:t>
            </a:r>
            <a:r>
              <a:rPr lang="en-US" altLang="zh-CN" sz="1800"/>
              <a:t>Jerry</a:t>
            </a:r>
            <a:r>
              <a:rPr lang="en-US" altLang="zh-CN" sz="1800">
                <a:latin typeface="Arial" pitchFamily="34" charset="0"/>
                <a:sym typeface="Arial" pitchFamily="34" charset="0"/>
              </a:rPr>
              <a:t>”</a:t>
            </a:r>
            <a:r>
              <a:rPr lang="zh-CN" altLang="en-US" sz="1800"/>
              <a:t>，单击</a:t>
            </a:r>
            <a:r>
              <a:rPr lang="zh-CN" altLang="en-US" sz="1800">
                <a:latin typeface="Arial" pitchFamily="34" charset="0"/>
                <a:sym typeface="Arial" pitchFamily="34" charset="0"/>
              </a:rPr>
              <a:t>“</a:t>
            </a:r>
            <a:r>
              <a:rPr lang="zh-CN" altLang="en-US" sz="1800"/>
              <a:t>创建账户</a:t>
            </a:r>
            <a:r>
              <a:rPr lang="zh-CN" altLang="en-US" sz="1800">
                <a:latin typeface="Arial" pitchFamily="34" charset="0"/>
                <a:sym typeface="Arial" pitchFamily="34" charset="0"/>
              </a:rPr>
              <a:t>”</a:t>
            </a:r>
            <a:r>
              <a:rPr lang="zh-CN" altLang="en-US" sz="1800"/>
              <a:t>按钮。如图2-9所示。</a:t>
            </a:r>
          </a:p>
          <a:p>
            <a:endParaRPr lang="zh-CN" altLang="en-US"/>
          </a:p>
        </p:txBody>
      </p:sp>
      <p:pic>
        <p:nvPicPr>
          <p:cNvPr id="32772" name="图片 39" descr="2014-10-16_20560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02020" y="4509075"/>
            <a:ext cx="3162300" cy="187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Text Box 5"/>
          <p:cNvSpPr txBox="1">
            <a:spLocks noChangeArrowheads="1"/>
          </p:cNvSpPr>
          <p:nvPr/>
        </p:nvSpPr>
        <p:spPr bwMode="auto">
          <a:xfrm>
            <a:off x="4705257" y="6452175"/>
            <a:ext cx="26749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t>图2-9 创建新用户窗口</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33795" name="Rectangle 3"/>
          <p:cNvSpPr>
            <a:spLocks noGrp="1" noChangeArrowheads="1"/>
          </p:cNvSpPr>
          <p:nvPr>
            <p:ph idx="1"/>
          </p:nvPr>
        </p:nvSpPr>
        <p:spPr>
          <a:xfrm>
            <a:off x="684213" y="1557338"/>
            <a:ext cx="8197850" cy="4535487"/>
          </a:xfrm>
          <a:ln/>
        </p:spPr>
        <p:txBody>
          <a:bodyPr/>
          <a:lstStyle/>
          <a:p>
            <a:pPr marL="342900" indent="-342900" algn="l">
              <a:lnSpc>
                <a:spcPct val="80000"/>
              </a:lnSpc>
              <a:buFont typeface="Wingdings" pitchFamily="2" charset="2"/>
              <a:buChar char="p"/>
            </a:pPr>
            <a:r>
              <a:rPr lang="zh-CN" altLang="zh-CN" sz="2400"/>
              <a:t>如图2-10所示，用户创建完毕。</a:t>
            </a:r>
          </a:p>
        </p:txBody>
      </p:sp>
      <p:pic>
        <p:nvPicPr>
          <p:cNvPr id="33796" name="图片 40" descr="2014-10-16_20572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2638" y="2205038"/>
            <a:ext cx="5040312" cy="299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7" name="Text Box 5"/>
          <p:cNvSpPr txBox="1">
            <a:spLocks noChangeArrowheads="1"/>
          </p:cNvSpPr>
          <p:nvPr/>
        </p:nvSpPr>
        <p:spPr bwMode="auto">
          <a:xfrm>
            <a:off x="3203575" y="5302250"/>
            <a:ext cx="354171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t>图2-10 管理账户窗口</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zh-CN"/>
              <a:t> </a:t>
            </a:r>
            <a:r>
              <a:rPr lang="zh-CN" altLang="en-US"/>
              <a:t>案例</a:t>
            </a:r>
            <a:r>
              <a:rPr lang="en-US" altLang="zh-CN"/>
              <a:t>1 </a:t>
            </a:r>
            <a:r>
              <a:rPr lang="zh-CN" altLang="en-US"/>
              <a:t>文件管理与用户管理</a:t>
            </a:r>
          </a:p>
        </p:txBody>
      </p:sp>
      <p:sp>
        <p:nvSpPr>
          <p:cNvPr id="34819" name="Rectangle 3"/>
          <p:cNvSpPr>
            <a:spLocks noGrp="1" noChangeArrowheads="1"/>
          </p:cNvSpPr>
          <p:nvPr>
            <p:ph type="body" idx="1"/>
          </p:nvPr>
        </p:nvSpPr>
        <p:spPr/>
        <p:txBody>
          <a:bodyPr/>
          <a:lstStyle/>
          <a:p>
            <a:pPr>
              <a:lnSpc>
                <a:spcPct val="80000"/>
              </a:lnSpc>
            </a:pPr>
            <a:r>
              <a:rPr lang="zh-CN" altLang="en-US" sz="2000"/>
              <a:t>②删除名为</a:t>
            </a:r>
            <a:r>
              <a:rPr lang="zh-CN" altLang="en-US" sz="2000">
                <a:latin typeface="Arial" pitchFamily="34" charset="0"/>
                <a:sym typeface="Arial" pitchFamily="34" charset="0"/>
              </a:rPr>
              <a:t>“</a:t>
            </a:r>
            <a:r>
              <a:rPr lang="en-US" altLang="zh-CN" sz="2000"/>
              <a:t>Free</a:t>
            </a:r>
            <a:r>
              <a:rPr lang="en-US" altLang="zh-CN" sz="2000">
                <a:latin typeface="Arial" pitchFamily="34" charset="0"/>
                <a:sym typeface="Arial" pitchFamily="34" charset="0"/>
              </a:rPr>
              <a:t>”</a:t>
            </a:r>
            <a:r>
              <a:rPr lang="zh-CN" altLang="en-US" sz="2000"/>
              <a:t>的标准用户账户。</a:t>
            </a:r>
            <a:endParaRPr lang="zh-CN" altLang="en-US" sz="2000" b="1"/>
          </a:p>
          <a:p>
            <a:pPr>
              <a:lnSpc>
                <a:spcPct val="80000"/>
              </a:lnSpc>
            </a:pPr>
            <a:r>
              <a:rPr lang="zh-CN" altLang="en-US" sz="2000" b="1"/>
              <a:t>操作步骤</a:t>
            </a:r>
            <a:endParaRPr lang="zh-CN" altLang="en-US" sz="2000"/>
          </a:p>
          <a:p>
            <a:pPr>
              <a:lnSpc>
                <a:spcPct val="80000"/>
              </a:lnSpc>
            </a:pPr>
            <a:r>
              <a:rPr lang="zh-CN" altLang="en-US" sz="2000"/>
              <a:t>单击任务栏上的</a:t>
            </a:r>
            <a:r>
              <a:rPr lang="zh-CN" altLang="en-US" sz="2000">
                <a:latin typeface="Arial" pitchFamily="34" charset="0"/>
                <a:sym typeface="Arial" pitchFamily="34" charset="0"/>
              </a:rPr>
              <a:t>“</a:t>
            </a:r>
            <a:r>
              <a:rPr lang="zh-CN" altLang="en-US" sz="2000"/>
              <a:t>开始</a:t>
            </a:r>
            <a:r>
              <a:rPr lang="zh-CN" altLang="en-US" sz="2000">
                <a:latin typeface="Arial" pitchFamily="34" charset="0"/>
                <a:sym typeface="Arial" pitchFamily="34" charset="0"/>
              </a:rPr>
              <a:t>”</a:t>
            </a:r>
            <a:r>
              <a:rPr lang="zh-CN" altLang="en-US" sz="2000"/>
              <a:t>按钮，打开</a:t>
            </a:r>
            <a:r>
              <a:rPr lang="zh-CN" altLang="en-US" sz="2000">
                <a:latin typeface="Arial" pitchFamily="34" charset="0"/>
                <a:sym typeface="Arial" pitchFamily="34" charset="0"/>
              </a:rPr>
              <a:t>“</a:t>
            </a:r>
            <a:r>
              <a:rPr lang="zh-CN" altLang="en-US" sz="2000"/>
              <a:t>开始</a:t>
            </a:r>
            <a:r>
              <a:rPr lang="zh-CN" altLang="en-US" sz="2000">
                <a:latin typeface="Arial" pitchFamily="34" charset="0"/>
                <a:sym typeface="Arial" pitchFamily="34" charset="0"/>
              </a:rPr>
              <a:t>”</a:t>
            </a:r>
            <a:r>
              <a:rPr lang="zh-CN" altLang="en-US" sz="2000"/>
              <a:t>菜单，选择其中的</a:t>
            </a:r>
            <a:r>
              <a:rPr lang="zh-CN" altLang="en-US" sz="2000">
                <a:latin typeface="Arial" pitchFamily="34" charset="0"/>
                <a:sym typeface="Arial" pitchFamily="34" charset="0"/>
              </a:rPr>
              <a:t>“</a:t>
            </a:r>
            <a:r>
              <a:rPr lang="zh-CN" altLang="en-US" sz="2000"/>
              <a:t>控制面板</a:t>
            </a:r>
            <a:r>
              <a:rPr lang="zh-CN" altLang="en-US" sz="2000">
                <a:latin typeface="Arial" pitchFamily="34" charset="0"/>
                <a:sym typeface="Arial" pitchFamily="34" charset="0"/>
              </a:rPr>
              <a:t>”</a:t>
            </a:r>
            <a:r>
              <a:rPr lang="zh-CN" altLang="en-US" sz="2000"/>
              <a:t>。</a:t>
            </a:r>
          </a:p>
          <a:p>
            <a:pPr>
              <a:lnSpc>
                <a:spcPct val="80000"/>
              </a:lnSpc>
            </a:pPr>
            <a:r>
              <a:rPr lang="zh-CN" altLang="en-US" sz="2000"/>
              <a:t>单击打开</a:t>
            </a:r>
            <a:r>
              <a:rPr lang="zh-CN" altLang="en-US" sz="2000">
                <a:latin typeface="Arial" pitchFamily="34" charset="0"/>
                <a:sym typeface="Arial" pitchFamily="34" charset="0"/>
              </a:rPr>
              <a:t>“</a:t>
            </a:r>
            <a:r>
              <a:rPr lang="zh-CN" altLang="en-US" sz="2000"/>
              <a:t>控制面板</a:t>
            </a:r>
            <a:r>
              <a:rPr lang="zh-CN" altLang="en-US" sz="2000">
                <a:latin typeface="Arial" pitchFamily="34" charset="0"/>
                <a:sym typeface="Arial" pitchFamily="34" charset="0"/>
              </a:rPr>
              <a:t>”</a:t>
            </a:r>
            <a:r>
              <a:rPr lang="zh-CN" altLang="en-US" sz="2000"/>
              <a:t>，双击</a:t>
            </a:r>
            <a:r>
              <a:rPr lang="zh-CN" altLang="en-US" sz="2000">
                <a:latin typeface="Arial" pitchFamily="34" charset="0"/>
                <a:sym typeface="Arial" pitchFamily="34" charset="0"/>
              </a:rPr>
              <a:t>“</a:t>
            </a:r>
            <a:r>
              <a:rPr lang="zh-CN" altLang="en-US" sz="2000"/>
              <a:t>用户账户</a:t>
            </a:r>
            <a:r>
              <a:rPr lang="zh-CN" altLang="en-US" sz="2000">
                <a:latin typeface="Arial" pitchFamily="34" charset="0"/>
                <a:sym typeface="Arial" pitchFamily="34" charset="0"/>
              </a:rPr>
              <a:t>”</a:t>
            </a:r>
            <a:r>
              <a:rPr lang="zh-CN" altLang="en-US" sz="2000"/>
              <a:t>图标。	</a:t>
            </a:r>
          </a:p>
          <a:p>
            <a:pPr>
              <a:lnSpc>
                <a:spcPct val="80000"/>
              </a:lnSpc>
            </a:pPr>
            <a:r>
              <a:rPr lang="zh-CN" altLang="en-US" sz="2000"/>
              <a:t>单击</a:t>
            </a:r>
            <a:r>
              <a:rPr lang="zh-CN" altLang="en-US" sz="2000">
                <a:latin typeface="Arial" pitchFamily="34" charset="0"/>
                <a:sym typeface="Arial" pitchFamily="34" charset="0"/>
              </a:rPr>
              <a:t>“</a:t>
            </a:r>
            <a:r>
              <a:rPr lang="zh-CN" altLang="en-US" sz="2000"/>
              <a:t>更改用户账户</a:t>
            </a:r>
            <a:r>
              <a:rPr lang="zh-CN" altLang="en-US" sz="2000">
                <a:latin typeface="Arial" pitchFamily="34" charset="0"/>
                <a:sym typeface="Arial" pitchFamily="34" charset="0"/>
              </a:rPr>
              <a:t>”</a:t>
            </a:r>
            <a:r>
              <a:rPr lang="zh-CN" altLang="en-US" sz="2000"/>
              <a:t>栏的</a:t>
            </a:r>
            <a:r>
              <a:rPr lang="zh-CN" altLang="en-US" sz="2000">
                <a:latin typeface="Arial" pitchFamily="34" charset="0"/>
                <a:sym typeface="Arial" pitchFamily="34" charset="0"/>
              </a:rPr>
              <a:t>“</a:t>
            </a:r>
            <a:r>
              <a:rPr lang="zh-CN" altLang="en-US" sz="2000"/>
              <a:t>管理其他账户</a:t>
            </a:r>
            <a:r>
              <a:rPr lang="zh-CN" altLang="en-US" sz="2000">
                <a:latin typeface="Arial" pitchFamily="34" charset="0"/>
                <a:sym typeface="Arial" pitchFamily="34" charset="0"/>
              </a:rPr>
              <a:t>”</a:t>
            </a:r>
            <a:r>
              <a:rPr lang="zh-CN" altLang="en-US" sz="2000"/>
              <a:t>，单击</a:t>
            </a:r>
            <a:r>
              <a:rPr lang="zh-CN" altLang="en-US" sz="2000">
                <a:latin typeface="Arial" pitchFamily="34" charset="0"/>
                <a:sym typeface="Arial" pitchFamily="34" charset="0"/>
              </a:rPr>
              <a:t>“</a:t>
            </a:r>
            <a:r>
              <a:rPr lang="zh-CN" altLang="en-US" sz="2000"/>
              <a:t>选择希望更改的账户</a:t>
            </a:r>
            <a:r>
              <a:rPr lang="zh-CN" altLang="en-US" sz="2000">
                <a:latin typeface="Arial" pitchFamily="34" charset="0"/>
                <a:sym typeface="Arial" pitchFamily="34" charset="0"/>
              </a:rPr>
              <a:t>”</a:t>
            </a:r>
            <a:r>
              <a:rPr lang="zh-CN" altLang="en-US" sz="2000"/>
              <a:t>中的</a:t>
            </a:r>
            <a:r>
              <a:rPr lang="zh-CN" altLang="en-US" sz="2000">
                <a:latin typeface="Arial" pitchFamily="34" charset="0"/>
                <a:sym typeface="Arial" pitchFamily="34" charset="0"/>
              </a:rPr>
              <a:t>“</a:t>
            </a:r>
            <a:r>
              <a:rPr lang="en-US" altLang="zh-CN" sz="2000"/>
              <a:t>Free</a:t>
            </a:r>
            <a:r>
              <a:rPr lang="en-US" altLang="zh-CN" sz="2000">
                <a:latin typeface="Arial" pitchFamily="34" charset="0"/>
                <a:sym typeface="Arial" pitchFamily="34" charset="0"/>
              </a:rPr>
              <a:t>”</a:t>
            </a:r>
            <a:r>
              <a:rPr lang="zh-CN" altLang="en-US" sz="2000"/>
              <a:t>标准用户，选择其中的</a:t>
            </a:r>
            <a:r>
              <a:rPr lang="zh-CN" altLang="en-US" sz="2000">
                <a:latin typeface="Arial" pitchFamily="34" charset="0"/>
                <a:sym typeface="Arial" pitchFamily="34" charset="0"/>
              </a:rPr>
              <a:t>“</a:t>
            </a:r>
            <a:r>
              <a:rPr lang="zh-CN" altLang="en-US" sz="2000"/>
              <a:t>删除账户</a:t>
            </a:r>
            <a:r>
              <a:rPr lang="zh-CN" altLang="en-US" sz="2000">
                <a:latin typeface="Arial" pitchFamily="34" charset="0"/>
                <a:sym typeface="Arial" pitchFamily="34" charset="0"/>
              </a:rPr>
              <a:t>”</a:t>
            </a:r>
            <a:r>
              <a:rPr lang="zh-CN" altLang="en-US" sz="2000"/>
              <a:t>命令。如图2-11所示。</a:t>
            </a:r>
          </a:p>
          <a:p>
            <a:pPr>
              <a:lnSpc>
                <a:spcPct val="80000"/>
              </a:lnSpc>
            </a:pPr>
            <a:r>
              <a:rPr lang="zh-CN" altLang="en-US" sz="2000"/>
              <a:t>在删除账户窗口中选择</a:t>
            </a:r>
            <a:r>
              <a:rPr lang="zh-CN" altLang="en-US" sz="2000">
                <a:latin typeface="Arial" pitchFamily="34" charset="0"/>
                <a:sym typeface="Arial" pitchFamily="34" charset="0"/>
              </a:rPr>
              <a:t>“</a:t>
            </a:r>
            <a:r>
              <a:rPr lang="zh-CN" altLang="en-US" sz="2000"/>
              <a:t>删除文件</a:t>
            </a:r>
            <a:r>
              <a:rPr lang="zh-CN" altLang="en-US" sz="2000">
                <a:latin typeface="Arial" pitchFamily="34" charset="0"/>
                <a:sym typeface="Arial" pitchFamily="34" charset="0"/>
              </a:rPr>
              <a:t>”</a:t>
            </a:r>
            <a:r>
              <a:rPr lang="zh-CN" altLang="en-US" sz="2000"/>
              <a:t>命令。如图2-12所示。然后选择</a:t>
            </a:r>
            <a:r>
              <a:rPr lang="zh-CN" altLang="en-US" sz="2000">
                <a:latin typeface="Arial" pitchFamily="34" charset="0"/>
                <a:sym typeface="Arial" pitchFamily="34" charset="0"/>
              </a:rPr>
              <a:t>“</a:t>
            </a:r>
            <a:r>
              <a:rPr lang="zh-CN" altLang="en-US" sz="2000"/>
              <a:t>删除账户</a:t>
            </a:r>
            <a:r>
              <a:rPr lang="zh-CN" altLang="en-US" sz="2000">
                <a:latin typeface="Arial" pitchFamily="34" charset="0"/>
                <a:sym typeface="Arial" pitchFamily="34" charset="0"/>
              </a:rPr>
              <a:t>”</a:t>
            </a:r>
            <a:r>
              <a:rPr lang="zh-CN" altLang="en-US" sz="2000"/>
              <a:t>命令。如图2-13所示。</a:t>
            </a:r>
          </a:p>
          <a:p>
            <a:endParaRPr lang="zh-CN" altLang="en-US"/>
          </a:p>
        </p:txBody>
      </p:sp>
      <p:pic>
        <p:nvPicPr>
          <p:cNvPr id="34820" name="图片 59" descr="2014-10-16_15585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388" y="4534490"/>
            <a:ext cx="2716212"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1" name="Text Box 5"/>
          <p:cNvSpPr txBox="1">
            <a:spLocks noChangeArrowheads="1"/>
          </p:cNvSpPr>
          <p:nvPr/>
        </p:nvSpPr>
        <p:spPr bwMode="auto">
          <a:xfrm>
            <a:off x="250825" y="6190253"/>
            <a:ext cx="2665413"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600"/>
              <a:t>图2-11 更改账户窗口</a:t>
            </a:r>
          </a:p>
        </p:txBody>
      </p:sp>
      <p:pic>
        <p:nvPicPr>
          <p:cNvPr id="34822" name="图片 60" descr="2014-10-16_15594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48038" y="4534490"/>
            <a:ext cx="2592387" cy="152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3" name="Text Box 7"/>
          <p:cNvSpPr txBox="1">
            <a:spLocks noChangeArrowheads="1"/>
          </p:cNvSpPr>
          <p:nvPr/>
        </p:nvSpPr>
        <p:spPr bwMode="auto">
          <a:xfrm>
            <a:off x="3419475" y="6190253"/>
            <a:ext cx="259238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600"/>
              <a:t>图2-12 删除用户文件窗口</a:t>
            </a:r>
          </a:p>
        </p:txBody>
      </p:sp>
      <p:pic>
        <p:nvPicPr>
          <p:cNvPr id="34824" name="图片 43" descr="2014-10-16_20595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7763" y="4461465"/>
            <a:ext cx="2663825"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5" name="Text Box 9"/>
          <p:cNvSpPr txBox="1">
            <a:spLocks noChangeArrowheads="1"/>
          </p:cNvSpPr>
          <p:nvPr/>
        </p:nvSpPr>
        <p:spPr bwMode="auto">
          <a:xfrm>
            <a:off x="6372225" y="6190253"/>
            <a:ext cx="259238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600"/>
              <a:t>图2-13 删除用户账户窗口</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35843" name="Rectangle 3"/>
          <p:cNvSpPr>
            <a:spLocks noGrp="1" noChangeArrowheads="1"/>
          </p:cNvSpPr>
          <p:nvPr>
            <p:ph idx="1"/>
          </p:nvPr>
        </p:nvSpPr>
        <p:spPr>
          <a:xfrm>
            <a:off x="684213" y="1557338"/>
            <a:ext cx="8064500" cy="4968875"/>
          </a:xfrm>
          <a:ln/>
        </p:spPr>
        <p:txBody>
          <a:bodyPr/>
          <a:lstStyle/>
          <a:p>
            <a:pPr marL="342900" indent="-342900" algn="l">
              <a:lnSpc>
                <a:spcPct val="80000"/>
              </a:lnSpc>
              <a:buFont typeface="Wingdings" pitchFamily="2" charset="2"/>
              <a:buChar char="p"/>
            </a:pPr>
            <a:r>
              <a:rPr lang="en-US" altLang="zh-CN" sz="2400"/>
              <a:t>⑻</a:t>
            </a:r>
            <a:r>
              <a:rPr lang="zh-CN" altLang="en-US" sz="2400"/>
              <a:t>用户密码的设置</a:t>
            </a:r>
          </a:p>
          <a:p>
            <a:pPr marL="342900" indent="-342900" algn="l">
              <a:lnSpc>
                <a:spcPct val="80000"/>
              </a:lnSpc>
              <a:buFont typeface="Wingdings" pitchFamily="2" charset="2"/>
              <a:buChar char="p"/>
            </a:pPr>
            <a:r>
              <a:rPr lang="zh-CN" altLang="en-US" sz="2400"/>
              <a:t>①给用户账户</a:t>
            </a:r>
            <a:r>
              <a:rPr lang="zh-CN" altLang="en-US" sz="2400">
                <a:latin typeface="Arial" pitchFamily="34" charset="0"/>
                <a:sym typeface="Arial" pitchFamily="34" charset="0"/>
              </a:rPr>
              <a:t>“</a:t>
            </a:r>
            <a:r>
              <a:rPr lang="en-US" altLang="zh-CN" sz="2400"/>
              <a:t>Jerry</a:t>
            </a:r>
            <a:r>
              <a:rPr lang="en-US" altLang="zh-CN" sz="2400">
                <a:latin typeface="Arial" pitchFamily="34" charset="0"/>
                <a:sym typeface="Arial" pitchFamily="34" charset="0"/>
              </a:rPr>
              <a:t>”</a:t>
            </a:r>
            <a:r>
              <a:rPr lang="zh-CN" altLang="en-US" sz="2400"/>
              <a:t>添加密码，密码为：</a:t>
            </a:r>
            <a:r>
              <a:rPr lang="en-US" altLang="zh-CN" sz="2400"/>
              <a:t>123456</a:t>
            </a:r>
            <a:r>
              <a:rPr lang="zh-CN" altLang="en-US" sz="2400"/>
              <a:t>。</a:t>
            </a:r>
            <a:endParaRPr lang="zh-CN" altLang="en-US" sz="2400" b="1"/>
          </a:p>
          <a:p>
            <a:pPr marL="342900" indent="-342900" algn="l">
              <a:lnSpc>
                <a:spcPct val="80000"/>
              </a:lnSpc>
              <a:buFont typeface="Wingdings" pitchFamily="2" charset="2"/>
              <a:buChar char="p"/>
            </a:pPr>
            <a:r>
              <a:rPr lang="zh-CN" altLang="en-US" sz="2400" b="1"/>
              <a:t>操作步骤</a:t>
            </a:r>
            <a:endParaRPr lang="zh-CN" altLang="en-US" sz="2400"/>
          </a:p>
          <a:p>
            <a:pPr marL="342900" indent="-342900" algn="l">
              <a:lnSpc>
                <a:spcPct val="80000"/>
              </a:lnSpc>
              <a:buFont typeface="Wingdings" pitchFamily="2" charset="2"/>
              <a:buChar char="p"/>
            </a:pPr>
            <a:r>
              <a:rPr lang="zh-CN" altLang="en-US" sz="2400"/>
              <a:t>单击任务栏上的</a:t>
            </a:r>
            <a:r>
              <a:rPr lang="zh-CN" altLang="en-US" sz="2400">
                <a:latin typeface="Arial" pitchFamily="34" charset="0"/>
                <a:sym typeface="Arial" pitchFamily="34" charset="0"/>
              </a:rPr>
              <a:t>“</a:t>
            </a:r>
            <a:r>
              <a:rPr lang="zh-CN" altLang="en-US" sz="2400"/>
              <a:t>开始</a:t>
            </a:r>
            <a:r>
              <a:rPr lang="zh-CN" altLang="en-US" sz="2400">
                <a:latin typeface="Arial" pitchFamily="34" charset="0"/>
                <a:sym typeface="Arial" pitchFamily="34" charset="0"/>
              </a:rPr>
              <a:t>”</a:t>
            </a:r>
            <a:r>
              <a:rPr lang="zh-CN" altLang="en-US" sz="2400"/>
              <a:t>按钮，打开</a:t>
            </a:r>
            <a:r>
              <a:rPr lang="zh-CN" altLang="en-US" sz="2400">
                <a:latin typeface="Arial" pitchFamily="34" charset="0"/>
                <a:sym typeface="Arial" pitchFamily="34" charset="0"/>
              </a:rPr>
              <a:t>“</a:t>
            </a:r>
            <a:r>
              <a:rPr lang="zh-CN" altLang="en-US" sz="2400"/>
              <a:t>开始</a:t>
            </a:r>
            <a:r>
              <a:rPr lang="zh-CN" altLang="en-US" sz="2400">
                <a:latin typeface="Arial" pitchFamily="34" charset="0"/>
                <a:sym typeface="Arial" pitchFamily="34" charset="0"/>
              </a:rPr>
              <a:t>”</a:t>
            </a:r>
            <a:r>
              <a:rPr lang="zh-CN" altLang="en-US" sz="2400"/>
              <a:t>菜单，选择其中的</a:t>
            </a:r>
            <a:r>
              <a:rPr lang="zh-CN" altLang="en-US" sz="2400">
                <a:latin typeface="Arial" pitchFamily="34" charset="0"/>
                <a:sym typeface="Arial" pitchFamily="34" charset="0"/>
              </a:rPr>
              <a:t>“</a:t>
            </a:r>
            <a:r>
              <a:rPr lang="zh-CN" altLang="en-US" sz="2400"/>
              <a:t>控制面板</a:t>
            </a:r>
            <a:r>
              <a:rPr lang="zh-CN" altLang="en-US" sz="2400">
                <a:latin typeface="Arial" pitchFamily="34" charset="0"/>
                <a:sym typeface="Arial" pitchFamily="34" charset="0"/>
              </a:rPr>
              <a:t>”</a:t>
            </a:r>
            <a:r>
              <a:rPr lang="zh-CN" altLang="en-US" sz="2400"/>
              <a:t>。</a:t>
            </a:r>
          </a:p>
          <a:p>
            <a:pPr marL="342900" indent="-342900" algn="l">
              <a:lnSpc>
                <a:spcPct val="80000"/>
              </a:lnSpc>
              <a:buFont typeface="Wingdings" pitchFamily="2" charset="2"/>
              <a:buChar char="p"/>
            </a:pPr>
            <a:r>
              <a:rPr lang="zh-CN" altLang="en-US" sz="2400"/>
              <a:t>单击打开</a:t>
            </a:r>
            <a:r>
              <a:rPr lang="zh-CN" altLang="en-US" sz="2400">
                <a:latin typeface="Arial" pitchFamily="34" charset="0"/>
                <a:sym typeface="Arial" pitchFamily="34" charset="0"/>
              </a:rPr>
              <a:t>“</a:t>
            </a:r>
            <a:r>
              <a:rPr lang="zh-CN" altLang="en-US" sz="2400"/>
              <a:t>控制面板</a:t>
            </a:r>
            <a:r>
              <a:rPr lang="zh-CN" altLang="en-US" sz="2400">
                <a:latin typeface="Arial" pitchFamily="34" charset="0"/>
                <a:sym typeface="Arial" pitchFamily="34" charset="0"/>
              </a:rPr>
              <a:t>”</a:t>
            </a:r>
            <a:r>
              <a:rPr lang="zh-CN" altLang="en-US" sz="2400"/>
              <a:t>，双击</a:t>
            </a:r>
            <a:r>
              <a:rPr lang="zh-CN" altLang="en-US" sz="2400">
                <a:latin typeface="Arial" pitchFamily="34" charset="0"/>
                <a:sym typeface="Arial" pitchFamily="34" charset="0"/>
              </a:rPr>
              <a:t>“</a:t>
            </a:r>
            <a:r>
              <a:rPr lang="zh-CN" altLang="en-US" sz="2400"/>
              <a:t>用户账户</a:t>
            </a:r>
            <a:r>
              <a:rPr lang="zh-CN" altLang="en-US" sz="2400">
                <a:latin typeface="Arial" pitchFamily="34" charset="0"/>
                <a:sym typeface="Arial" pitchFamily="34" charset="0"/>
              </a:rPr>
              <a:t>”</a:t>
            </a:r>
            <a:r>
              <a:rPr lang="zh-CN" altLang="en-US" sz="2400"/>
              <a:t>图标。</a:t>
            </a:r>
          </a:p>
          <a:p>
            <a:pPr marL="342900" indent="-342900" algn="l">
              <a:lnSpc>
                <a:spcPct val="80000"/>
              </a:lnSpc>
              <a:buFont typeface="Wingdings" pitchFamily="2" charset="2"/>
              <a:buChar char="p"/>
            </a:pPr>
            <a:r>
              <a:rPr lang="zh-CN" altLang="en-US" sz="2400"/>
              <a:t>单击</a:t>
            </a:r>
            <a:r>
              <a:rPr lang="zh-CN" altLang="en-US" sz="2400">
                <a:latin typeface="Arial" pitchFamily="34" charset="0"/>
                <a:sym typeface="Arial" pitchFamily="34" charset="0"/>
              </a:rPr>
              <a:t>“</a:t>
            </a:r>
            <a:r>
              <a:rPr lang="zh-CN" altLang="en-US" sz="2400"/>
              <a:t>更改用户账户</a:t>
            </a:r>
            <a:r>
              <a:rPr lang="zh-CN" altLang="en-US" sz="2400">
                <a:latin typeface="Arial" pitchFamily="34" charset="0"/>
                <a:sym typeface="Arial" pitchFamily="34" charset="0"/>
              </a:rPr>
              <a:t>”</a:t>
            </a:r>
            <a:r>
              <a:rPr lang="zh-CN" altLang="en-US" sz="2400"/>
              <a:t>栏中的</a:t>
            </a:r>
            <a:r>
              <a:rPr lang="zh-CN" altLang="en-US" sz="2400">
                <a:latin typeface="Arial" pitchFamily="34" charset="0"/>
                <a:sym typeface="Arial" pitchFamily="34" charset="0"/>
              </a:rPr>
              <a:t>“</a:t>
            </a:r>
            <a:r>
              <a:rPr lang="zh-CN" altLang="en-US" sz="2400"/>
              <a:t>管理其他账户</a:t>
            </a:r>
            <a:r>
              <a:rPr lang="zh-CN" altLang="en-US" sz="2400">
                <a:latin typeface="Arial" pitchFamily="34" charset="0"/>
                <a:sym typeface="Arial" pitchFamily="34" charset="0"/>
              </a:rPr>
              <a:t>”</a:t>
            </a:r>
            <a:r>
              <a:rPr lang="zh-CN" altLang="en-US" sz="2400"/>
              <a:t>，单击</a:t>
            </a:r>
            <a:r>
              <a:rPr lang="zh-CN" altLang="en-US" sz="2400">
                <a:latin typeface="Arial" pitchFamily="34" charset="0"/>
                <a:sym typeface="Arial" pitchFamily="34" charset="0"/>
              </a:rPr>
              <a:t>“</a:t>
            </a:r>
            <a:r>
              <a:rPr lang="en-US" altLang="zh-CN" sz="2400"/>
              <a:t>Jerry</a:t>
            </a:r>
            <a:r>
              <a:rPr lang="en-US" altLang="zh-CN" sz="2400">
                <a:latin typeface="Arial" pitchFamily="34" charset="0"/>
                <a:sym typeface="Arial" pitchFamily="34" charset="0"/>
              </a:rPr>
              <a:t>”</a:t>
            </a:r>
            <a:r>
              <a:rPr lang="zh-CN" altLang="en-US" sz="2400"/>
              <a:t>标准用户账户，选择其中的</a:t>
            </a:r>
            <a:r>
              <a:rPr lang="zh-CN" altLang="en-US" sz="2400">
                <a:latin typeface="Arial" pitchFamily="34" charset="0"/>
                <a:sym typeface="Arial" pitchFamily="34" charset="0"/>
              </a:rPr>
              <a:t>“</a:t>
            </a:r>
            <a:r>
              <a:rPr lang="zh-CN" altLang="en-US" sz="2400"/>
              <a:t>创建密码</a:t>
            </a:r>
            <a:r>
              <a:rPr lang="zh-CN" altLang="en-US" sz="2400">
                <a:latin typeface="Arial" pitchFamily="34" charset="0"/>
                <a:sym typeface="Arial" pitchFamily="34" charset="0"/>
              </a:rPr>
              <a:t>”</a:t>
            </a:r>
            <a:r>
              <a:rPr lang="zh-CN" altLang="en-US" sz="2400"/>
              <a:t>命令。</a:t>
            </a:r>
          </a:p>
          <a:p>
            <a:pPr marL="342900" indent="-342900" algn="l">
              <a:lnSpc>
                <a:spcPct val="80000"/>
              </a:lnSpc>
              <a:buFont typeface="Wingdings" pitchFamily="2" charset="2"/>
              <a:buChar char="p"/>
            </a:pPr>
            <a:r>
              <a:rPr lang="zh-CN" altLang="en-US" sz="2400"/>
              <a:t>在</a:t>
            </a:r>
            <a:r>
              <a:rPr lang="zh-CN" altLang="en-US" sz="2400">
                <a:latin typeface="Arial" pitchFamily="34" charset="0"/>
                <a:sym typeface="Arial" pitchFamily="34" charset="0"/>
              </a:rPr>
              <a:t>“</a:t>
            </a:r>
            <a:r>
              <a:rPr lang="zh-CN" altLang="en-US" sz="2400"/>
              <a:t>输入一个新密码</a:t>
            </a:r>
            <a:r>
              <a:rPr lang="zh-CN" altLang="en-US" sz="2400">
                <a:latin typeface="Arial" pitchFamily="34" charset="0"/>
                <a:sym typeface="Arial" pitchFamily="34" charset="0"/>
              </a:rPr>
              <a:t>”</a:t>
            </a:r>
            <a:r>
              <a:rPr lang="zh-CN" altLang="en-US" sz="2400"/>
              <a:t>和</a:t>
            </a:r>
            <a:r>
              <a:rPr lang="zh-CN" altLang="en-US" sz="2400">
                <a:latin typeface="Arial" pitchFamily="34" charset="0"/>
                <a:sym typeface="Arial" pitchFamily="34" charset="0"/>
              </a:rPr>
              <a:t>“</a:t>
            </a:r>
            <a:r>
              <a:rPr lang="zh-CN" altLang="en-US" sz="2400"/>
              <a:t>再次输入密码以确认</a:t>
            </a:r>
            <a:r>
              <a:rPr lang="zh-CN" altLang="en-US" sz="2400">
                <a:latin typeface="Arial" pitchFamily="34" charset="0"/>
                <a:sym typeface="Arial" pitchFamily="34" charset="0"/>
              </a:rPr>
              <a:t>”</a:t>
            </a:r>
            <a:r>
              <a:rPr lang="zh-CN" altLang="en-US" sz="2400"/>
              <a:t>栏中输入密码，单击创建密码，操作完成。</a:t>
            </a:r>
          </a:p>
          <a:p>
            <a:pPr marL="342900" indent="-342900" algn="l">
              <a:lnSpc>
                <a:spcPct val="80000"/>
              </a:lnSpc>
              <a:buFont typeface="Wingdings" pitchFamily="2" charset="2"/>
              <a:buChar char="p"/>
            </a:pPr>
            <a:r>
              <a:rPr lang="zh-CN" altLang="en-US" sz="2400"/>
              <a:t>⑼用户桌面的设置	</a:t>
            </a:r>
          </a:p>
          <a:p>
            <a:pPr marL="342900" indent="-342900" algn="l">
              <a:lnSpc>
                <a:spcPct val="80000"/>
              </a:lnSpc>
              <a:buFont typeface="Wingdings" pitchFamily="2" charset="2"/>
              <a:buChar char="p"/>
            </a:pPr>
            <a:r>
              <a:rPr lang="en-US" altLang="zh-CN" sz="2400"/>
              <a:t>Jerry</a:t>
            </a:r>
            <a:r>
              <a:rPr lang="zh-CN" altLang="en-US" sz="2400"/>
              <a:t>有了自己的账户之后，想重新设置系统的桌面。</a:t>
            </a:r>
          </a:p>
          <a:p>
            <a:pPr marL="342900" indent="-342900" algn="l">
              <a:lnSpc>
                <a:spcPct val="80000"/>
              </a:lnSpc>
              <a:buFont typeface="Wingdings" pitchFamily="2" charset="2"/>
              <a:buChar char="p"/>
            </a:pPr>
            <a:r>
              <a:rPr lang="zh-CN" altLang="en-US" sz="2400"/>
              <a:t>①在当前为</a:t>
            </a:r>
            <a:r>
              <a:rPr lang="zh-CN" altLang="en-US" sz="2400">
                <a:latin typeface="Arial" pitchFamily="34" charset="0"/>
                <a:sym typeface="Arial" pitchFamily="34" charset="0"/>
              </a:rPr>
              <a:t>“</a:t>
            </a:r>
            <a:r>
              <a:rPr lang="en-US" altLang="zh-CN" sz="2400"/>
              <a:t>Jerry</a:t>
            </a:r>
            <a:r>
              <a:rPr lang="en-US" altLang="zh-CN" sz="2400">
                <a:latin typeface="Arial" pitchFamily="34" charset="0"/>
                <a:sym typeface="Arial" pitchFamily="34" charset="0"/>
              </a:rPr>
              <a:t>”</a:t>
            </a:r>
            <a:r>
              <a:rPr lang="zh-CN" altLang="en-US" sz="2400"/>
              <a:t>的账户下，设置系统的桌面的主题为</a:t>
            </a:r>
            <a:r>
              <a:rPr lang="zh-CN" altLang="en-US" sz="2400">
                <a:latin typeface="Arial" pitchFamily="34" charset="0"/>
                <a:sym typeface="Arial" pitchFamily="34" charset="0"/>
              </a:rPr>
              <a:t>“</a:t>
            </a:r>
            <a:r>
              <a:rPr lang="zh-CN" altLang="en-US" sz="2400"/>
              <a:t>自然</a:t>
            </a:r>
            <a:r>
              <a:rPr lang="zh-CN" altLang="en-US" sz="2400">
                <a:latin typeface="Arial" pitchFamily="34" charset="0"/>
                <a:sym typeface="Arial" pitchFamily="34" charset="0"/>
              </a:rPr>
              <a:t>”</a:t>
            </a:r>
            <a:r>
              <a:rPr lang="zh-CN" altLang="en-US" sz="2400"/>
              <a:t>并设置屏幕的保护程序为</a:t>
            </a:r>
            <a:r>
              <a:rPr lang="zh-CN" altLang="en-US" sz="2400">
                <a:latin typeface="Arial" pitchFamily="34" charset="0"/>
                <a:sym typeface="Arial" pitchFamily="34" charset="0"/>
              </a:rPr>
              <a:t>“</a:t>
            </a:r>
            <a:r>
              <a:rPr lang="zh-CN" altLang="en-US" sz="2400"/>
              <a:t>三维文字</a:t>
            </a:r>
            <a:r>
              <a:rPr lang="zh-CN" altLang="en-US" sz="2400">
                <a:latin typeface="Arial" pitchFamily="34" charset="0"/>
                <a:sym typeface="Arial" pitchFamily="34" charset="0"/>
              </a:rPr>
              <a:t>”</a:t>
            </a:r>
            <a:r>
              <a:rPr lang="zh-CN" altLang="en-US" sz="2400"/>
              <a:t>。如图2-14所示。</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36867" name="Rectangle 3"/>
          <p:cNvSpPr>
            <a:spLocks noGrp="1" noChangeArrowheads="1"/>
          </p:cNvSpPr>
          <p:nvPr>
            <p:ph idx="1"/>
          </p:nvPr>
        </p:nvSpPr>
        <p:spPr>
          <a:xfrm>
            <a:off x="612775" y="2133600"/>
            <a:ext cx="8197850" cy="4606925"/>
          </a:xfrm>
          <a:ln/>
        </p:spPr>
        <p:txBody>
          <a:bodyPr/>
          <a:lstStyle/>
          <a:p>
            <a:pPr marL="342900" indent="-342900" algn="l">
              <a:lnSpc>
                <a:spcPct val="80000"/>
              </a:lnSpc>
              <a:buFont typeface="Wingdings" pitchFamily="2" charset="2"/>
              <a:buChar char="p"/>
            </a:pPr>
            <a:endParaRPr lang="zh-CN" altLang="zh-CN" sz="2000" b="1"/>
          </a:p>
          <a:p>
            <a:pPr marL="342900" indent="-342900" algn="l">
              <a:lnSpc>
                <a:spcPct val="80000"/>
              </a:lnSpc>
              <a:buFont typeface="Wingdings" pitchFamily="2" charset="2"/>
              <a:buChar char="p"/>
            </a:pPr>
            <a:endParaRPr lang="zh-CN" altLang="zh-CN" sz="2000" b="1"/>
          </a:p>
          <a:p>
            <a:pPr marL="342900" indent="-342900">
              <a:lnSpc>
                <a:spcPct val="80000"/>
              </a:lnSpc>
              <a:buFont typeface="Wingdings" pitchFamily="2" charset="2"/>
              <a:buChar char="p"/>
            </a:pPr>
            <a:endParaRPr lang="zh-CN" altLang="zh-CN" sz="2000" b="1"/>
          </a:p>
          <a:p>
            <a:pPr marL="342900" indent="-342900" algn="l">
              <a:lnSpc>
                <a:spcPct val="80000"/>
              </a:lnSpc>
              <a:buFont typeface="Wingdings" pitchFamily="2" charset="2"/>
              <a:buChar char="p"/>
            </a:pPr>
            <a:endParaRPr lang="zh-CN" altLang="zh-CN" sz="2000" b="1"/>
          </a:p>
          <a:p>
            <a:pPr marL="342900" indent="-342900" algn="l">
              <a:lnSpc>
                <a:spcPct val="80000"/>
              </a:lnSpc>
              <a:buFont typeface="Wingdings" pitchFamily="2" charset="2"/>
              <a:buChar char="p"/>
            </a:pPr>
            <a:endParaRPr lang="zh-CN" altLang="zh-CN" sz="2000"/>
          </a:p>
          <a:p>
            <a:pPr marL="342900" indent="-342900" algn="l">
              <a:lnSpc>
                <a:spcPct val="80000"/>
              </a:lnSpc>
              <a:buFont typeface="Wingdings" pitchFamily="2" charset="2"/>
              <a:buChar char="p"/>
            </a:pPr>
            <a:endParaRPr lang="zh-CN" altLang="zh-CN" sz="2000"/>
          </a:p>
          <a:p>
            <a:pPr marL="342900" indent="-342900" algn="l">
              <a:lnSpc>
                <a:spcPct val="80000"/>
              </a:lnSpc>
              <a:buFont typeface="Wingdings" pitchFamily="2" charset="2"/>
              <a:buChar char="p"/>
            </a:pPr>
            <a:endParaRPr lang="zh-CN" altLang="zh-CN" sz="2000"/>
          </a:p>
          <a:p>
            <a:pPr marL="342900" indent="-342900" algn="l">
              <a:lnSpc>
                <a:spcPct val="80000"/>
              </a:lnSpc>
              <a:buFont typeface="Wingdings" pitchFamily="2" charset="2"/>
              <a:buChar char="p"/>
            </a:pPr>
            <a:endParaRPr lang="zh-CN" altLang="zh-CN" sz="2000"/>
          </a:p>
        </p:txBody>
      </p:sp>
      <p:pic>
        <p:nvPicPr>
          <p:cNvPr id="36868" name="图片 44" descr="2014-10-16_2103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0338" y="1701800"/>
            <a:ext cx="3095625" cy="367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Text Box 5"/>
          <p:cNvSpPr txBox="1">
            <a:spLocks noChangeArrowheads="1"/>
          </p:cNvSpPr>
          <p:nvPr/>
        </p:nvSpPr>
        <p:spPr bwMode="auto">
          <a:xfrm>
            <a:off x="2987675" y="5445125"/>
            <a:ext cx="25923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t>图2-14 屏幕保护程序设置对话框</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zh-CN" altLang="en-US"/>
              <a:t>案例</a:t>
            </a:r>
            <a:r>
              <a:rPr lang="en-US" altLang="zh-CN"/>
              <a:t>1 </a:t>
            </a:r>
            <a:r>
              <a:rPr lang="zh-CN" altLang="en-US"/>
              <a:t>文件管理与用户管理</a:t>
            </a:r>
          </a:p>
        </p:txBody>
      </p:sp>
      <p:sp>
        <p:nvSpPr>
          <p:cNvPr id="37891" name="Rectangle 3"/>
          <p:cNvSpPr>
            <a:spLocks noGrp="1" noChangeArrowheads="1"/>
          </p:cNvSpPr>
          <p:nvPr>
            <p:ph type="body" idx="1"/>
          </p:nvPr>
        </p:nvSpPr>
        <p:spPr/>
        <p:txBody>
          <a:bodyPr/>
          <a:lstStyle/>
          <a:p>
            <a:r>
              <a:rPr lang="zh-CN" altLang="en-US" sz="2300" b="1"/>
              <a:t>操作步骤</a:t>
            </a:r>
            <a:endParaRPr lang="zh-CN" altLang="en-US" sz="2300"/>
          </a:p>
          <a:p>
            <a:r>
              <a:rPr lang="zh-CN" altLang="en-US" sz="2300"/>
              <a:t>在桌面的空白处右击，在弹出来的快捷菜单中选择</a:t>
            </a:r>
            <a:r>
              <a:rPr lang="zh-CN" altLang="en-US" sz="2300">
                <a:latin typeface="Arial" pitchFamily="34" charset="0"/>
                <a:sym typeface="Arial" pitchFamily="34" charset="0"/>
              </a:rPr>
              <a:t>“</a:t>
            </a:r>
            <a:r>
              <a:rPr lang="zh-CN" altLang="en-US" sz="2300"/>
              <a:t>个性化</a:t>
            </a:r>
            <a:r>
              <a:rPr lang="zh-CN" altLang="en-US" sz="2300">
                <a:latin typeface="Arial" pitchFamily="34" charset="0"/>
                <a:sym typeface="Arial" pitchFamily="34" charset="0"/>
              </a:rPr>
              <a:t>”</a:t>
            </a:r>
            <a:r>
              <a:rPr lang="zh-CN" altLang="en-US" sz="2300"/>
              <a:t>命令，打开</a:t>
            </a:r>
            <a:r>
              <a:rPr lang="zh-CN" altLang="en-US" sz="2300">
                <a:latin typeface="Arial" pitchFamily="34" charset="0"/>
                <a:sym typeface="Arial" pitchFamily="34" charset="0"/>
              </a:rPr>
              <a:t>“</a:t>
            </a:r>
            <a:r>
              <a:rPr lang="zh-CN" altLang="en-US" sz="2300"/>
              <a:t>个性化</a:t>
            </a:r>
            <a:r>
              <a:rPr lang="zh-CN" altLang="en-US" sz="2300">
                <a:latin typeface="Arial" pitchFamily="34" charset="0"/>
                <a:sym typeface="Arial" pitchFamily="34" charset="0"/>
              </a:rPr>
              <a:t>”</a:t>
            </a:r>
            <a:r>
              <a:rPr lang="zh-CN" altLang="en-US" sz="2300"/>
              <a:t>窗口。</a:t>
            </a:r>
          </a:p>
          <a:p>
            <a:r>
              <a:rPr lang="zh-CN" altLang="en-US" sz="2300"/>
              <a:t>单击</a:t>
            </a:r>
            <a:r>
              <a:rPr lang="zh-CN" altLang="en-US" sz="2300">
                <a:latin typeface="Arial" pitchFamily="34" charset="0"/>
                <a:sym typeface="Arial" pitchFamily="34" charset="0"/>
              </a:rPr>
              <a:t>“</a:t>
            </a:r>
            <a:r>
              <a:rPr lang="zh-CN" altLang="en-US" sz="2300"/>
              <a:t>更改计算机上的视觉效果和声音</a:t>
            </a:r>
            <a:r>
              <a:rPr lang="zh-CN" altLang="en-US" sz="2300">
                <a:latin typeface="Arial" pitchFamily="34" charset="0"/>
                <a:sym typeface="Arial" pitchFamily="34" charset="0"/>
              </a:rPr>
              <a:t>”</a:t>
            </a:r>
            <a:r>
              <a:rPr lang="zh-CN" altLang="en-US" sz="2300"/>
              <a:t>中的</a:t>
            </a:r>
            <a:r>
              <a:rPr lang="en-US" altLang="zh-CN" sz="2300"/>
              <a:t>Aero</a:t>
            </a:r>
            <a:r>
              <a:rPr lang="zh-CN" altLang="en-US" sz="2300"/>
              <a:t>主题，选择</a:t>
            </a:r>
            <a:r>
              <a:rPr lang="zh-CN" altLang="en-US" sz="2300">
                <a:latin typeface="Arial" pitchFamily="34" charset="0"/>
                <a:sym typeface="Arial" pitchFamily="34" charset="0"/>
              </a:rPr>
              <a:t>“</a:t>
            </a:r>
            <a:r>
              <a:rPr lang="zh-CN" altLang="en-US" sz="2300"/>
              <a:t>自然</a:t>
            </a:r>
            <a:r>
              <a:rPr lang="zh-CN" altLang="en-US" sz="2300">
                <a:latin typeface="Arial" pitchFamily="34" charset="0"/>
                <a:sym typeface="Arial" pitchFamily="34" charset="0"/>
              </a:rPr>
              <a:t>”</a:t>
            </a:r>
            <a:r>
              <a:rPr lang="zh-CN" altLang="en-US" sz="2300"/>
              <a:t>。</a:t>
            </a:r>
          </a:p>
          <a:p>
            <a:r>
              <a:rPr lang="zh-CN" altLang="en-US" sz="2300"/>
              <a:t>单击</a:t>
            </a:r>
            <a:r>
              <a:rPr lang="zh-CN" altLang="en-US" sz="2300">
                <a:latin typeface="Arial" pitchFamily="34" charset="0"/>
                <a:sym typeface="Arial" pitchFamily="34" charset="0"/>
              </a:rPr>
              <a:t>“</a:t>
            </a:r>
            <a:r>
              <a:rPr lang="zh-CN" altLang="en-US" sz="2300"/>
              <a:t>屏幕保护程序</a:t>
            </a:r>
            <a:r>
              <a:rPr lang="zh-CN" altLang="en-US" sz="2300">
                <a:latin typeface="Arial" pitchFamily="34" charset="0"/>
                <a:sym typeface="Arial" pitchFamily="34" charset="0"/>
              </a:rPr>
              <a:t>”</a:t>
            </a:r>
            <a:r>
              <a:rPr lang="zh-CN" altLang="en-US" sz="2300"/>
              <a:t>标签，在</a:t>
            </a:r>
            <a:r>
              <a:rPr lang="zh-CN" altLang="en-US" sz="2300">
                <a:latin typeface="Arial" pitchFamily="34" charset="0"/>
                <a:sym typeface="Arial" pitchFamily="34" charset="0"/>
              </a:rPr>
              <a:t>“</a:t>
            </a:r>
            <a:r>
              <a:rPr lang="zh-CN" altLang="en-US" sz="2300"/>
              <a:t>屏幕保护程序</a:t>
            </a:r>
            <a:r>
              <a:rPr lang="zh-CN" altLang="en-US" sz="2300">
                <a:latin typeface="Arial" pitchFamily="34" charset="0"/>
                <a:sym typeface="Arial" pitchFamily="34" charset="0"/>
              </a:rPr>
              <a:t>”</a:t>
            </a:r>
            <a:r>
              <a:rPr lang="zh-CN" altLang="en-US" sz="2300"/>
              <a:t>下拉列表框中选择</a:t>
            </a:r>
            <a:r>
              <a:rPr lang="zh-CN" altLang="en-US" sz="2300">
                <a:latin typeface="Arial" pitchFamily="34" charset="0"/>
                <a:sym typeface="Arial" pitchFamily="34" charset="0"/>
              </a:rPr>
              <a:t>“</a:t>
            </a:r>
            <a:r>
              <a:rPr lang="zh-CN" altLang="en-US" sz="2300"/>
              <a:t>三维文字</a:t>
            </a:r>
            <a:r>
              <a:rPr lang="zh-CN" altLang="en-US" sz="2300">
                <a:latin typeface="Arial" pitchFamily="34" charset="0"/>
                <a:sym typeface="Arial" pitchFamily="34" charset="0"/>
              </a:rPr>
              <a:t>”</a:t>
            </a:r>
            <a:r>
              <a:rPr lang="zh-CN" altLang="en-US" sz="2300"/>
              <a:t>，然后单击确定按钮。</a:t>
            </a:r>
          </a:p>
          <a:p>
            <a:r>
              <a:rPr lang="zh-CN" altLang="en-US" sz="2300"/>
              <a:t>⑽任务栏的设置</a:t>
            </a:r>
          </a:p>
          <a:p>
            <a:r>
              <a:rPr lang="en-US" altLang="zh-CN" sz="2300"/>
              <a:t>Jerry</a:t>
            </a:r>
            <a:r>
              <a:rPr lang="zh-CN" altLang="en-US" sz="2300"/>
              <a:t>设置好了自己的桌面以后，看着桌面上的任务栏，想对它的大小，位置和属性进行调整。</a:t>
            </a:r>
          </a:p>
          <a:p>
            <a:r>
              <a:rPr lang="zh-CN" altLang="en-US" sz="2300"/>
              <a:t>①调整任务栏的宽度。</a:t>
            </a:r>
            <a:endParaRPr lang="zh-CN" altLang="en-US" sz="2300" b="1"/>
          </a:p>
          <a:p>
            <a:r>
              <a:rPr lang="zh-CN" altLang="en-US" sz="2300" b="1"/>
              <a:t>操作步骤</a:t>
            </a:r>
            <a:endParaRPr lang="zh-CN" altLang="en-US" sz="23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38915" name="Rectangle 3"/>
          <p:cNvSpPr>
            <a:spLocks noGrp="1" noChangeArrowheads="1"/>
          </p:cNvSpPr>
          <p:nvPr>
            <p:ph idx="1"/>
          </p:nvPr>
        </p:nvSpPr>
        <p:spPr>
          <a:xfrm>
            <a:off x="685800" y="1557338"/>
            <a:ext cx="8423275" cy="4968875"/>
          </a:xfrm>
          <a:ln/>
        </p:spPr>
        <p:txBody>
          <a:bodyPr/>
          <a:lstStyle/>
          <a:p>
            <a:pPr marL="342900" indent="-342900" algn="l">
              <a:lnSpc>
                <a:spcPct val="80000"/>
              </a:lnSpc>
              <a:buFont typeface="Wingdings" pitchFamily="2" charset="2"/>
              <a:buChar char="p"/>
            </a:pPr>
            <a:r>
              <a:rPr lang="zh-CN" altLang="en-US" sz="2400"/>
              <a:t>将鼠标指向任务栏的边缘处，直到鼠标变成上下两个箭头。</a:t>
            </a:r>
          </a:p>
          <a:p>
            <a:pPr marL="342900" indent="-342900" algn="l">
              <a:lnSpc>
                <a:spcPct val="80000"/>
              </a:lnSpc>
              <a:buFont typeface="Wingdings" pitchFamily="2" charset="2"/>
              <a:buChar char="p"/>
            </a:pPr>
            <a:r>
              <a:rPr lang="zh-CN" altLang="en-US" sz="2400"/>
              <a:t>按住鼠标的左键向上拉动任务栏。</a:t>
            </a:r>
          </a:p>
          <a:p>
            <a:pPr marL="342900" indent="-342900" algn="l">
              <a:lnSpc>
                <a:spcPct val="90000"/>
              </a:lnSpc>
              <a:buFont typeface="Wingdings" pitchFamily="2" charset="2"/>
              <a:buChar char="p"/>
            </a:pPr>
            <a:r>
              <a:rPr lang="en-US" altLang="zh-CN" sz="2400"/>
              <a:t>②</a:t>
            </a:r>
            <a:r>
              <a:rPr lang="zh-CN" altLang="en-US" sz="2400"/>
              <a:t>将任务栏调整至桌面的上方。</a:t>
            </a:r>
            <a:endParaRPr lang="zh-CN" altLang="en-US" sz="2400" b="1"/>
          </a:p>
          <a:p>
            <a:pPr marL="342900" indent="-342900" algn="l">
              <a:lnSpc>
                <a:spcPct val="90000"/>
              </a:lnSpc>
              <a:buFont typeface="Wingdings" pitchFamily="2" charset="2"/>
              <a:buChar char="p"/>
            </a:pPr>
            <a:r>
              <a:rPr lang="zh-CN" altLang="en-US" sz="2400" b="1"/>
              <a:t>操作步骤</a:t>
            </a:r>
            <a:endParaRPr lang="zh-CN" altLang="en-US" sz="2400"/>
          </a:p>
          <a:p>
            <a:pPr marL="342900" indent="-342900" algn="l">
              <a:lnSpc>
                <a:spcPct val="90000"/>
              </a:lnSpc>
              <a:buFont typeface="Wingdings" pitchFamily="2" charset="2"/>
              <a:buChar char="p"/>
            </a:pPr>
            <a:r>
              <a:rPr lang="zh-CN" altLang="en-US" sz="2400"/>
              <a:t>将鼠标指向任务栏的空白处。</a:t>
            </a:r>
          </a:p>
          <a:p>
            <a:pPr marL="342900" indent="-342900" algn="l">
              <a:lnSpc>
                <a:spcPct val="90000"/>
              </a:lnSpc>
              <a:buFont typeface="Wingdings" pitchFamily="2" charset="2"/>
              <a:buChar char="p"/>
            </a:pPr>
            <a:r>
              <a:rPr lang="zh-CN" altLang="en-US" sz="2400"/>
              <a:t>按着鼠标的左键将任务栏拖动到桌面的上方。</a:t>
            </a:r>
          </a:p>
          <a:p>
            <a:pPr marL="342900" indent="-342900" algn="l">
              <a:lnSpc>
                <a:spcPct val="90000"/>
              </a:lnSpc>
              <a:buFont typeface="Wingdings" pitchFamily="2" charset="2"/>
              <a:buChar char="p"/>
            </a:pPr>
            <a:r>
              <a:rPr lang="zh-CN" altLang="en-US" sz="2400"/>
              <a:t>③设置任务栏为自动隐藏。</a:t>
            </a:r>
            <a:endParaRPr lang="zh-CN" altLang="en-US" sz="2400" b="1"/>
          </a:p>
          <a:p>
            <a:pPr marL="342900" indent="-342900" algn="l">
              <a:lnSpc>
                <a:spcPct val="90000"/>
              </a:lnSpc>
              <a:buFont typeface="Wingdings" pitchFamily="2" charset="2"/>
              <a:buChar char="p"/>
            </a:pPr>
            <a:r>
              <a:rPr lang="zh-CN" altLang="en-US" sz="2400" b="1"/>
              <a:t>操作步骤</a:t>
            </a:r>
            <a:endParaRPr lang="zh-CN" altLang="en-US" sz="2400"/>
          </a:p>
          <a:p>
            <a:pPr marL="342900" indent="-342900" algn="l">
              <a:lnSpc>
                <a:spcPct val="90000"/>
              </a:lnSpc>
              <a:buFont typeface="Wingdings" pitchFamily="2" charset="2"/>
              <a:buChar char="p"/>
            </a:pPr>
            <a:r>
              <a:rPr lang="zh-CN" altLang="en-US" sz="2400"/>
              <a:t>在任务栏的空白处单击鼠标右键，在弹出来的快捷菜单中选择</a:t>
            </a:r>
            <a:r>
              <a:rPr lang="zh-CN" altLang="en-US" sz="2400">
                <a:latin typeface="Arial" pitchFamily="34" charset="0"/>
                <a:sym typeface="Arial" pitchFamily="34" charset="0"/>
              </a:rPr>
              <a:t>“</a:t>
            </a:r>
            <a:r>
              <a:rPr lang="zh-CN" altLang="en-US" sz="2400"/>
              <a:t>属性</a:t>
            </a:r>
            <a:r>
              <a:rPr lang="zh-CN" altLang="en-US" sz="2400">
                <a:latin typeface="Arial" pitchFamily="34" charset="0"/>
                <a:sym typeface="Arial" pitchFamily="34" charset="0"/>
              </a:rPr>
              <a:t>”</a:t>
            </a:r>
            <a:r>
              <a:rPr lang="zh-CN" altLang="en-US" sz="2400"/>
              <a:t>命令。</a:t>
            </a:r>
          </a:p>
          <a:p>
            <a:pPr marL="342900" indent="-342900" algn="l">
              <a:lnSpc>
                <a:spcPct val="90000"/>
              </a:lnSpc>
              <a:buFont typeface="Wingdings" pitchFamily="2" charset="2"/>
              <a:buChar char="p"/>
            </a:pPr>
            <a:r>
              <a:rPr lang="zh-CN" altLang="en-US" sz="2400"/>
              <a:t>打开</a:t>
            </a:r>
            <a:r>
              <a:rPr lang="zh-CN" altLang="en-US" sz="2400">
                <a:latin typeface="Arial" pitchFamily="34" charset="0"/>
                <a:sym typeface="Arial" pitchFamily="34" charset="0"/>
              </a:rPr>
              <a:t>“</a:t>
            </a:r>
            <a:r>
              <a:rPr lang="zh-CN" altLang="en-US" sz="2400"/>
              <a:t>任务栏和开始菜单属性</a:t>
            </a:r>
            <a:r>
              <a:rPr lang="zh-CN" altLang="en-US" sz="2400">
                <a:latin typeface="Arial" pitchFamily="34" charset="0"/>
                <a:sym typeface="Arial" pitchFamily="34" charset="0"/>
              </a:rPr>
              <a:t>”</a:t>
            </a:r>
            <a:r>
              <a:rPr lang="zh-CN" altLang="en-US" sz="2400"/>
              <a:t>对话框，选择其中的</a:t>
            </a:r>
            <a:r>
              <a:rPr lang="zh-CN" altLang="en-US" sz="2400">
                <a:latin typeface="Arial" pitchFamily="34" charset="0"/>
                <a:sym typeface="Arial" pitchFamily="34" charset="0"/>
              </a:rPr>
              <a:t>“</a:t>
            </a:r>
            <a:r>
              <a:rPr lang="zh-CN" altLang="en-US" sz="2400"/>
              <a:t>任务栏</a:t>
            </a:r>
            <a:r>
              <a:rPr lang="zh-CN" altLang="en-US" sz="2400">
                <a:latin typeface="Arial" pitchFamily="34" charset="0"/>
                <a:sym typeface="Arial" pitchFamily="34" charset="0"/>
              </a:rPr>
              <a:t>”</a:t>
            </a:r>
            <a:r>
              <a:rPr lang="zh-CN" altLang="en-US" sz="2400"/>
              <a:t>标签，在复选框</a:t>
            </a:r>
            <a:r>
              <a:rPr lang="zh-CN" altLang="en-US" sz="2400">
                <a:latin typeface="Arial" pitchFamily="34" charset="0"/>
                <a:sym typeface="Arial" pitchFamily="34" charset="0"/>
              </a:rPr>
              <a:t>“</a:t>
            </a:r>
            <a:r>
              <a:rPr lang="zh-CN" altLang="en-US" sz="2400"/>
              <a:t>自动隐藏任务栏</a:t>
            </a:r>
            <a:r>
              <a:rPr lang="zh-CN" altLang="en-US" sz="2400">
                <a:latin typeface="Arial" pitchFamily="34" charset="0"/>
                <a:sym typeface="Arial" pitchFamily="34" charset="0"/>
              </a:rPr>
              <a:t>”</a:t>
            </a:r>
            <a:r>
              <a:rPr lang="zh-CN" altLang="en-US" sz="2400"/>
              <a:t>前打上√。如图2-15所示。</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ltLang="zh-CN"/>
              <a:t> </a:t>
            </a:r>
            <a:r>
              <a:rPr lang="zh-CN" altLang="en-US"/>
              <a:t>案例</a:t>
            </a:r>
            <a:r>
              <a:rPr lang="en-US" altLang="zh-CN"/>
              <a:t>1 </a:t>
            </a:r>
            <a:r>
              <a:rPr lang="zh-CN" altLang="en-US"/>
              <a:t>文件管理与用户管理</a:t>
            </a:r>
          </a:p>
        </p:txBody>
      </p:sp>
      <p:pic>
        <p:nvPicPr>
          <p:cNvPr id="39939" name="图片 45" descr="2014-10-16_21043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775" y="1989138"/>
            <a:ext cx="3327400" cy="345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0" name="Text Box 4"/>
          <p:cNvSpPr txBox="1">
            <a:spLocks noChangeArrowheads="1"/>
          </p:cNvSpPr>
          <p:nvPr/>
        </p:nvSpPr>
        <p:spPr bwMode="auto">
          <a:xfrm>
            <a:off x="2771775" y="5518150"/>
            <a:ext cx="3529013"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1600"/>
              <a:t>图2-15 任务栏和开始菜单属性对话框</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ln/>
        </p:spPr>
        <p:txBody>
          <a:bodyPr/>
          <a:lstStyle/>
          <a:p>
            <a:r>
              <a:rPr lang="zh-CN" altLang="en-US" sz="2400"/>
              <a:t>案例</a:t>
            </a:r>
            <a:r>
              <a:rPr lang="en-US" altLang="zh-CN" sz="2400"/>
              <a:t>2  </a:t>
            </a:r>
            <a:r>
              <a:rPr lang="zh-CN" altLang="en-US" sz="2400"/>
              <a:t>文件和文件夹属性的设置、共享及其访问 </a:t>
            </a:r>
            <a:endParaRPr lang="zh-CN" altLang="en-US"/>
          </a:p>
        </p:txBody>
      </p:sp>
      <p:sp>
        <p:nvSpPr>
          <p:cNvPr id="40963" name="Rectangle 3"/>
          <p:cNvSpPr>
            <a:spLocks noGrp="1" noChangeArrowheads="1"/>
          </p:cNvSpPr>
          <p:nvPr>
            <p:ph idx="1"/>
          </p:nvPr>
        </p:nvSpPr>
        <p:spPr>
          <a:xfrm>
            <a:off x="684213" y="1557338"/>
            <a:ext cx="8197850" cy="4535487"/>
          </a:xfrm>
          <a:ln/>
        </p:spPr>
        <p:txBody>
          <a:bodyPr/>
          <a:lstStyle/>
          <a:p>
            <a:pPr marL="342900" indent="-342900" algn="l">
              <a:lnSpc>
                <a:spcPct val="90000"/>
              </a:lnSpc>
              <a:buFont typeface="Wingdings" pitchFamily="2" charset="2"/>
              <a:buChar char="p"/>
            </a:pPr>
            <a:r>
              <a:rPr lang="en-US" altLang="zh-CN" sz="2800"/>
              <a:t>Lisa</a:t>
            </a:r>
            <a:r>
              <a:rPr lang="zh-CN" altLang="en-US" sz="2800"/>
              <a:t>和</a:t>
            </a:r>
            <a:r>
              <a:rPr lang="en-US" altLang="zh-CN" sz="2800"/>
              <a:t>Jeff</a:t>
            </a:r>
            <a:r>
              <a:rPr lang="zh-CN" altLang="en-US" sz="2800"/>
              <a:t>在同一个办公室工作，两人经常需要用到对方电脑中的资料，每次要用对方电脑上的资料两人都是用</a:t>
            </a:r>
            <a:r>
              <a:rPr lang="en-US" altLang="zh-CN" sz="2800"/>
              <a:t>U</a:t>
            </a:r>
            <a:r>
              <a:rPr lang="zh-CN" altLang="en-US" sz="2800"/>
              <a:t>盘进行拷贝再复制到自己的电脑上，次数多了两人觉得很不方便，有没有一种方法可以直接使用对方电脑上的资料呢？</a:t>
            </a:r>
            <a:r>
              <a:rPr lang="en-US" altLang="zh-CN" sz="2800"/>
              <a:t>Lisa</a:t>
            </a:r>
            <a:r>
              <a:rPr lang="zh-CN" altLang="en-US" sz="2800"/>
              <a:t>的笔记本电脑没光驱，而</a:t>
            </a:r>
            <a:r>
              <a:rPr lang="en-US" altLang="zh-CN" sz="2800"/>
              <a:t>Jeff</a:t>
            </a:r>
            <a:r>
              <a:rPr lang="zh-CN" altLang="en-US" sz="2800"/>
              <a:t>电脑有光驱，</a:t>
            </a:r>
            <a:r>
              <a:rPr lang="en-US" altLang="zh-CN" sz="2800"/>
              <a:t>Lisa</a:t>
            </a:r>
            <a:r>
              <a:rPr lang="zh-CN" altLang="en-US" sz="2800"/>
              <a:t>想利用</a:t>
            </a:r>
            <a:r>
              <a:rPr lang="en-US" altLang="zh-CN" sz="2800"/>
              <a:t>Jeff</a:t>
            </a:r>
            <a:r>
              <a:rPr lang="zh-CN" altLang="en-US" sz="2800"/>
              <a:t>电脑光驱为自己的电脑安装软件，怎样才能实现</a:t>
            </a:r>
            <a:r>
              <a:rPr lang="en-US" altLang="zh-CN" sz="2800"/>
              <a:t>Lisa</a:t>
            </a:r>
            <a:r>
              <a:rPr lang="zh-CN" altLang="en-US" sz="2800"/>
              <a:t>的想法呢？她们请教了隔壁办公室的</a:t>
            </a:r>
            <a:r>
              <a:rPr lang="en-US" altLang="zh-CN" sz="2800"/>
              <a:t>Lily</a:t>
            </a:r>
            <a:r>
              <a:rPr lang="zh-CN" altLang="en-US" sz="2800"/>
              <a:t>，</a:t>
            </a:r>
            <a:r>
              <a:rPr lang="en-US" altLang="zh-CN" sz="2800"/>
              <a:t>Lily</a:t>
            </a:r>
            <a:r>
              <a:rPr lang="zh-CN" altLang="en-US" sz="2800"/>
              <a:t>提供了一套解决方案：</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ln/>
        </p:spPr>
        <p:txBody>
          <a:bodyPr/>
          <a:lstStyle/>
          <a:p>
            <a:r>
              <a:rPr lang="en-US" altLang="zh-CN" sz="4000"/>
              <a:t>2.1  </a:t>
            </a:r>
            <a:r>
              <a:rPr lang="zh-CN" altLang="en-US" sz="4000"/>
              <a:t>任务一 文件管理和用户管理</a:t>
            </a:r>
          </a:p>
        </p:txBody>
      </p:sp>
      <p:sp>
        <p:nvSpPr>
          <p:cNvPr id="5123" name="Rectangle 3"/>
          <p:cNvSpPr>
            <a:spLocks noGrp="1" noChangeArrowheads="1"/>
          </p:cNvSpPr>
          <p:nvPr>
            <p:ph idx="1"/>
          </p:nvPr>
        </p:nvSpPr>
        <p:spPr>
          <a:xfrm>
            <a:off x="684213" y="1557338"/>
            <a:ext cx="8197850" cy="4535487"/>
          </a:xfrm>
          <a:ln/>
        </p:spPr>
        <p:txBody>
          <a:bodyPr/>
          <a:lstStyle/>
          <a:p>
            <a:pPr marL="342900" indent="-342900" algn="l">
              <a:buFont typeface="Wingdings" pitchFamily="2" charset="2"/>
              <a:buChar char="p"/>
            </a:pPr>
            <a:r>
              <a:rPr lang="zh-CN" altLang="en-US" sz="2800"/>
              <a:t>文件管理和用户管理是</a:t>
            </a:r>
            <a:r>
              <a:rPr lang="en-US" altLang="zh-CN" sz="2800"/>
              <a:t>windows </a:t>
            </a:r>
            <a:r>
              <a:rPr lang="zh-CN" altLang="en-US" sz="2800"/>
              <a:t>操作系统重要的功能，多个用户的管理，用户密码的设置及其权限的分配对使用计算机的用户进行有条不紊的管理提供了方便而满意的操作环境。</a:t>
            </a:r>
            <a:endParaRPr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idx="4294967295"/>
          </p:nvPr>
        </p:nvSpPr>
        <p:spPr>
          <a:ln/>
        </p:spPr>
        <p:txBody>
          <a:bodyPr/>
          <a:lstStyle/>
          <a:p>
            <a:r>
              <a:rPr lang="zh-CN" altLang="en-US" sz="2400"/>
              <a:t>案例</a:t>
            </a:r>
            <a:r>
              <a:rPr lang="en-US" altLang="zh-CN" sz="2400"/>
              <a:t>2  </a:t>
            </a:r>
            <a:r>
              <a:rPr lang="zh-CN" altLang="en-US" sz="2400"/>
              <a:t>文件和文件夹属性的设置、共享及其访问</a:t>
            </a:r>
            <a:endParaRPr lang="zh-CN" altLang="en-US"/>
          </a:p>
        </p:txBody>
      </p:sp>
      <p:sp>
        <p:nvSpPr>
          <p:cNvPr id="41987" name="Rectangle 3"/>
          <p:cNvSpPr>
            <a:spLocks noGrp="1" noChangeArrowheads="1"/>
          </p:cNvSpPr>
          <p:nvPr>
            <p:ph idx="1"/>
          </p:nvPr>
        </p:nvSpPr>
        <p:spPr>
          <a:xfrm>
            <a:off x="684213" y="1557338"/>
            <a:ext cx="8197850" cy="4535487"/>
          </a:xfrm>
          <a:ln/>
        </p:spPr>
        <p:txBody>
          <a:bodyPr/>
          <a:lstStyle/>
          <a:p>
            <a:pPr marL="342900" indent="-342900" algn="l">
              <a:lnSpc>
                <a:spcPct val="90000"/>
              </a:lnSpc>
              <a:buFont typeface="Wingdings" pitchFamily="2" charset="2"/>
              <a:buChar char="p"/>
            </a:pPr>
            <a:r>
              <a:rPr lang="en-US" altLang="zh-CN" sz="2800"/>
              <a:t>⑴</a:t>
            </a:r>
            <a:r>
              <a:rPr lang="zh-CN" altLang="en-US" sz="2800"/>
              <a:t>由于两人的电脑在同一个局域网内，可以将需要拷贝的文件夹设置为共享。如将</a:t>
            </a:r>
            <a:r>
              <a:rPr lang="en-US" altLang="zh-CN" sz="2800"/>
              <a:t>Jeff</a:t>
            </a:r>
            <a:r>
              <a:rPr lang="zh-CN" altLang="en-US" sz="2800"/>
              <a:t>电脑中的文件夹</a:t>
            </a:r>
            <a:r>
              <a:rPr lang="zh-CN" altLang="en-US" sz="2800">
                <a:latin typeface="Arial" pitchFamily="34" charset="0"/>
                <a:sym typeface="Arial" pitchFamily="34" charset="0"/>
              </a:rPr>
              <a:t>“</a:t>
            </a:r>
            <a:r>
              <a:rPr lang="en-US" altLang="zh-CN" sz="2800"/>
              <a:t>tsclient</a:t>
            </a:r>
            <a:r>
              <a:rPr lang="en-US" altLang="zh-CN" sz="2800">
                <a:latin typeface="Arial" pitchFamily="34" charset="0"/>
                <a:sym typeface="Arial" pitchFamily="34" charset="0"/>
              </a:rPr>
              <a:t>”</a:t>
            </a:r>
            <a:r>
              <a:rPr lang="zh-CN" altLang="en-US" sz="2800"/>
              <a:t>设置为共享。</a:t>
            </a:r>
          </a:p>
          <a:p>
            <a:pPr marL="342900" indent="-342900" algn="l">
              <a:lnSpc>
                <a:spcPct val="90000"/>
              </a:lnSpc>
              <a:buFont typeface="Wingdings" pitchFamily="2" charset="2"/>
              <a:buChar char="p"/>
            </a:pPr>
            <a:r>
              <a:rPr lang="zh-CN" altLang="en-US" sz="2800"/>
              <a:t>⑵将文件夹设置为共享后，通过</a:t>
            </a:r>
            <a:r>
              <a:rPr lang="zh-CN" altLang="en-US" sz="2800">
                <a:latin typeface="Arial" pitchFamily="34" charset="0"/>
                <a:sym typeface="Arial" pitchFamily="34" charset="0"/>
              </a:rPr>
              <a:t>“</a:t>
            </a:r>
            <a:r>
              <a:rPr lang="zh-CN" altLang="en-US" sz="2800"/>
              <a:t>网络</a:t>
            </a:r>
            <a:r>
              <a:rPr lang="zh-CN" altLang="en-US" sz="2800">
                <a:latin typeface="Arial" pitchFamily="34" charset="0"/>
                <a:sym typeface="Arial" pitchFamily="34" charset="0"/>
              </a:rPr>
              <a:t>”</a:t>
            </a:r>
            <a:r>
              <a:rPr lang="zh-CN" altLang="en-US" sz="2800"/>
              <a:t>搜索计算机，找到需要的资料然后下载到目的地。如</a:t>
            </a:r>
            <a:r>
              <a:rPr lang="en-US" altLang="zh-CN" sz="2800"/>
              <a:t>Lisa</a:t>
            </a:r>
            <a:r>
              <a:rPr lang="zh-CN" altLang="en-US" sz="2800"/>
              <a:t>通过</a:t>
            </a:r>
            <a:r>
              <a:rPr lang="zh-CN" altLang="en-US" sz="2800">
                <a:latin typeface="Arial" pitchFamily="34" charset="0"/>
                <a:sym typeface="Arial" pitchFamily="34" charset="0"/>
              </a:rPr>
              <a:t>“</a:t>
            </a:r>
            <a:r>
              <a:rPr lang="zh-CN" altLang="en-US" sz="2800"/>
              <a:t>网络</a:t>
            </a:r>
            <a:r>
              <a:rPr lang="zh-CN" altLang="en-US" sz="2800">
                <a:latin typeface="Arial" pitchFamily="34" charset="0"/>
                <a:sym typeface="Arial" pitchFamily="34" charset="0"/>
              </a:rPr>
              <a:t>”</a:t>
            </a:r>
            <a:r>
              <a:rPr lang="zh-CN" altLang="en-US" sz="2800"/>
              <a:t>访问</a:t>
            </a:r>
            <a:r>
              <a:rPr lang="en-US" altLang="zh-CN" sz="2800"/>
              <a:t>Jeff</a:t>
            </a:r>
            <a:r>
              <a:rPr lang="zh-CN" altLang="en-US" sz="2800"/>
              <a:t>电脑中的文件夹</a:t>
            </a:r>
            <a:r>
              <a:rPr lang="zh-CN" altLang="en-US" sz="2800">
                <a:latin typeface="Arial" pitchFamily="34" charset="0"/>
                <a:sym typeface="Arial" pitchFamily="34" charset="0"/>
              </a:rPr>
              <a:t>“</a:t>
            </a:r>
            <a:r>
              <a:rPr lang="en-US" altLang="zh-CN" sz="2800"/>
              <a:t>tsclient</a:t>
            </a:r>
            <a:r>
              <a:rPr lang="en-US" altLang="zh-CN" sz="2800">
                <a:latin typeface="Arial" pitchFamily="34" charset="0"/>
                <a:sym typeface="Arial" pitchFamily="34" charset="0"/>
              </a:rPr>
              <a:t>”</a:t>
            </a:r>
            <a:r>
              <a:rPr lang="zh-CN" altLang="en-US" sz="2800"/>
              <a:t>。</a:t>
            </a:r>
          </a:p>
          <a:p>
            <a:pPr marL="342900" indent="-342900" algn="l">
              <a:lnSpc>
                <a:spcPct val="90000"/>
              </a:lnSpc>
              <a:buFont typeface="Wingdings" pitchFamily="2" charset="2"/>
              <a:buChar char="p"/>
            </a:pPr>
            <a:r>
              <a:rPr lang="zh-CN" altLang="en-US" sz="2800"/>
              <a:t>⑶将</a:t>
            </a:r>
            <a:r>
              <a:rPr lang="en-US" altLang="zh-CN" sz="2800"/>
              <a:t>Jeff</a:t>
            </a:r>
            <a:r>
              <a:rPr lang="zh-CN" altLang="en-US" sz="2800"/>
              <a:t>电脑中的光驱设置为共享，通过</a:t>
            </a:r>
            <a:r>
              <a:rPr lang="zh-CN" altLang="en-US" sz="2800">
                <a:latin typeface="Arial" pitchFamily="34" charset="0"/>
                <a:sym typeface="Arial" pitchFamily="34" charset="0"/>
              </a:rPr>
              <a:t>“</a:t>
            </a:r>
            <a:r>
              <a:rPr lang="zh-CN" altLang="en-US" sz="2800"/>
              <a:t>网络</a:t>
            </a:r>
            <a:r>
              <a:rPr lang="zh-CN" altLang="en-US" sz="2800">
                <a:latin typeface="Arial" pitchFamily="34" charset="0"/>
                <a:sym typeface="Arial" pitchFamily="34" charset="0"/>
              </a:rPr>
              <a:t>”</a:t>
            </a:r>
            <a:r>
              <a:rPr lang="zh-CN" altLang="en-US" sz="2800"/>
              <a:t>访问光驱，利用</a:t>
            </a:r>
            <a:r>
              <a:rPr lang="en-US" altLang="zh-CN" sz="2800"/>
              <a:t>Jeff</a:t>
            </a:r>
            <a:r>
              <a:rPr lang="zh-CN" altLang="en-US" sz="2800"/>
              <a:t>电脑中的光驱来安装软件。</a:t>
            </a: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a:ln/>
        </p:spPr>
        <p:txBody>
          <a:bodyPr/>
          <a:lstStyle/>
          <a:p>
            <a:r>
              <a:rPr lang="zh-CN" altLang="en-US" sz="2400"/>
              <a:t>案例</a:t>
            </a:r>
            <a:r>
              <a:rPr lang="en-US" altLang="zh-CN" sz="2400"/>
              <a:t>2  </a:t>
            </a:r>
            <a:r>
              <a:rPr lang="zh-CN" altLang="en-US" sz="2400"/>
              <a:t>文件和文件夹属性的设置、共享及其访问</a:t>
            </a:r>
            <a:endParaRPr lang="zh-CN" altLang="en-US"/>
          </a:p>
        </p:txBody>
      </p:sp>
      <p:sp>
        <p:nvSpPr>
          <p:cNvPr id="43011" name="Rectangle 3"/>
          <p:cNvSpPr>
            <a:spLocks noGrp="1" noChangeArrowheads="1"/>
          </p:cNvSpPr>
          <p:nvPr>
            <p:ph idx="1"/>
          </p:nvPr>
        </p:nvSpPr>
        <p:spPr>
          <a:xfrm>
            <a:off x="684213" y="1557338"/>
            <a:ext cx="8197850" cy="4535487"/>
          </a:xfrm>
          <a:ln/>
        </p:spPr>
        <p:txBody>
          <a:bodyPr/>
          <a:lstStyle/>
          <a:p>
            <a:pPr marL="609600" indent="-609600" algn="l">
              <a:lnSpc>
                <a:spcPct val="80000"/>
              </a:lnSpc>
              <a:buFont typeface="Wingdings" pitchFamily="2" charset="2"/>
              <a:buChar char="p"/>
            </a:pPr>
            <a:r>
              <a:rPr lang="zh-CN" altLang="en-US" sz="2400"/>
              <a:t>案例分析</a:t>
            </a:r>
          </a:p>
          <a:p>
            <a:pPr marL="609600" indent="-609600" algn="l">
              <a:lnSpc>
                <a:spcPct val="80000"/>
              </a:lnSpc>
              <a:buFont typeface="Wingdings" pitchFamily="2" charset="2"/>
              <a:buChar char="p"/>
            </a:pPr>
            <a:r>
              <a:rPr lang="zh-CN" altLang="en-US" sz="2400"/>
              <a:t>本案例主要涉及到在同一个局域网内如何通过</a:t>
            </a:r>
            <a:r>
              <a:rPr lang="zh-CN" altLang="en-US" sz="2400">
                <a:latin typeface="Arial" pitchFamily="34" charset="0"/>
                <a:sym typeface="Arial" pitchFamily="34" charset="0"/>
              </a:rPr>
              <a:t>“</a:t>
            </a:r>
            <a:r>
              <a:rPr lang="zh-CN" altLang="en-US" sz="2400"/>
              <a:t>网络</a:t>
            </a:r>
            <a:r>
              <a:rPr lang="zh-CN" altLang="en-US" sz="2400">
                <a:latin typeface="Arial" pitchFamily="34" charset="0"/>
                <a:sym typeface="Arial" pitchFamily="34" charset="0"/>
              </a:rPr>
              <a:t>”</a:t>
            </a:r>
            <a:r>
              <a:rPr lang="zh-CN" altLang="en-US" sz="2400"/>
              <a:t>方便地相互共享交流文件资料。</a:t>
            </a:r>
          </a:p>
          <a:p>
            <a:pPr marL="609600" indent="-609600" algn="l">
              <a:lnSpc>
                <a:spcPct val="80000"/>
              </a:lnSpc>
              <a:buFont typeface="Wingdings" pitchFamily="2" charset="2"/>
              <a:buChar char="p"/>
            </a:pPr>
            <a:r>
              <a:rPr lang="zh-CN" altLang="en-US" sz="2400"/>
              <a:t>相关知识点</a:t>
            </a:r>
          </a:p>
          <a:p>
            <a:pPr marL="609600" indent="-609600" algn="l">
              <a:lnSpc>
                <a:spcPct val="80000"/>
              </a:lnSpc>
              <a:buFont typeface="Wingdings" pitchFamily="2" charset="2"/>
              <a:buChar char="p"/>
            </a:pPr>
            <a:r>
              <a:rPr lang="zh-CN" altLang="en-US" sz="2400"/>
              <a:t>（</a:t>
            </a:r>
            <a:r>
              <a:rPr lang="en-US" altLang="zh-CN" sz="2400"/>
              <a:t>1</a:t>
            </a:r>
            <a:r>
              <a:rPr lang="zh-CN" altLang="en-US" sz="2400"/>
              <a:t>）文件和文件夹的属性设置</a:t>
            </a:r>
            <a:endParaRPr lang="zh-CN" altLang="en-US" sz="2400" b="1"/>
          </a:p>
          <a:p>
            <a:pPr marL="609600" indent="-609600" algn="l">
              <a:lnSpc>
                <a:spcPct val="80000"/>
              </a:lnSpc>
              <a:buFont typeface="Wingdings" pitchFamily="2" charset="2"/>
              <a:buChar char="p"/>
            </a:pPr>
            <a:r>
              <a:rPr lang="zh-CN" altLang="en-US" sz="2400"/>
              <a:t>无论是文件还是文件夹，都有文件的类型、大小、位置、名称、创建时间、只读、隐藏、存档、系统属性等。这些对文件和文件夹的管理十分重要。</a:t>
            </a:r>
          </a:p>
          <a:p>
            <a:pPr marL="609600" indent="-609600" algn="l">
              <a:lnSpc>
                <a:spcPct val="80000"/>
              </a:lnSpc>
              <a:buFont typeface="Wingdings" pitchFamily="2" charset="2"/>
              <a:buChar char="p"/>
            </a:pPr>
            <a:r>
              <a:rPr lang="zh-CN" altLang="en-US" sz="2400"/>
              <a:t>文件及文件夹的属性一般包括只读、隐藏和存档等，选中该文件或者文件夹，单击鼠标右键选择</a:t>
            </a:r>
            <a:r>
              <a:rPr lang="zh-CN" altLang="en-US" sz="2400">
                <a:latin typeface="Arial" pitchFamily="34" charset="0"/>
                <a:sym typeface="Arial" pitchFamily="34" charset="0"/>
              </a:rPr>
              <a:t>“</a:t>
            </a:r>
            <a:r>
              <a:rPr lang="zh-CN" altLang="en-US" sz="2400"/>
              <a:t>属性</a:t>
            </a:r>
            <a:r>
              <a:rPr lang="zh-CN" altLang="en-US" sz="2400">
                <a:latin typeface="Arial" pitchFamily="34" charset="0"/>
                <a:sym typeface="Arial" pitchFamily="34" charset="0"/>
              </a:rPr>
              <a:t>”</a:t>
            </a:r>
            <a:r>
              <a:rPr lang="zh-CN" altLang="en-US" sz="2400"/>
              <a:t>命令即可打开其对话框。</a:t>
            </a:r>
          </a:p>
          <a:p>
            <a:pPr marL="609600" indent="-609600" algn="l">
              <a:lnSpc>
                <a:spcPct val="80000"/>
              </a:lnSpc>
              <a:buFont typeface="Wingdings" pitchFamily="2" charset="2"/>
              <a:buChar char="p"/>
            </a:pPr>
            <a:r>
              <a:rPr lang="zh-CN" altLang="en-US" sz="2400"/>
              <a:t>只读：在删除和重命名文件或文件夹时，给出特殊提示，含有此属性的文件夹通常不易被误删。</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idx="4294967295"/>
          </p:nvPr>
        </p:nvSpPr>
        <p:spPr>
          <a:ln/>
        </p:spPr>
        <p:txBody>
          <a:bodyPr/>
          <a:lstStyle/>
          <a:p>
            <a:r>
              <a:rPr lang="zh-CN" altLang="en-US" sz="2400"/>
              <a:t>案例</a:t>
            </a:r>
            <a:r>
              <a:rPr lang="en-US" altLang="zh-CN" sz="2400"/>
              <a:t>2  </a:t>
            </a:r>
            <a:r>
              <a:rPr lang="zh-CN" altLang="en-US" sz="2400"/>
              <a:t>文件和文件夹属性的设置、共享及其访问</a:t>
            </a:r>
            <a:endParaRPr lang="zh-CN" altLang="en-US"/>
          </a:p>
        </p:txBody>
      </p:sp>
      <p:sp>
        <p:nvSpPr>
          <p:cNvPr id="44035" name="Rectangle 3"/>
          <p:cNvSpPr>
            <a:spLocks noGrp="1" noChangeArrowheads="1"/>
          </p:cNvSpPr>
          <p:nvPr>
            <p:ph idx="1"/>
          </p:nvPr>
        </p:nvSpPr>
        <p:spPr>
          <a:xfrm>
            <a:off x="684213" y="1557338"/>
            <a:ext cx="8197850" cy="4535487"/>
          </a:xfrm>
          <a:ln/>
        </p:spPr>
        <p:txBody>
          <a:bodyPr/>
          <a:lstStyle/>
          <a:p>
            <a:pPr marL="609600" indent="-609600" algn="l">
              <a:lnSpc>
                <a:spcPct val="80000"/>
              </a:lnSpc>
              <a:buFont typeface="Wingdings" pitchFamily="2" charset="2"/>
              <a:buChar char="p"/>
            </a:pPr>
            <a:r>
              <a:rPr lang="zh-CN" altLang="en-US" sz="2400"/>
              <a:t>隐藏：将文件或文件夹隐藏，防止别人看到该文件夹。</a:t>
            </a:r>
          </a:p>
          <a:p>
            <a:pPr marL="609600" indent="-609600" algn="l">
              <a:lnSpc>
                <a:spcPct val="80000"/>
              </a:lnSpc>
              <a:buFont typeface="Wingdings" pitchFamily="2" charset="2"/>
              <a:buChar char="p"/>
            </a:pPr>
            <a:r>
              <a:rPr lang="zh-CN" altLang="en-US" sz="2400"/>
              <a:t>存档：用来控制哪些文件或文件夹应该备份。</a:t>
            </a:r>
          </a:p>
          <a:p>
            <a:pPr marL="342900" indent="-342900" algn="l">
              <a:lnSpc>
                <a:spcPct val="80000"/>
              </a:lnSpc>
              <a:buFont typeface="Wingdings" pitchFamily="2" charset="2"/>
              <a:buChar char="p"/>
            </a:pPr>
            <a:r>
              <a:rPr lang="zh-CN" altLang="en-US" sz="2400"/>
              <a:t>资源共享的设置</a:t>
            </a:r>
            <a:endParaRPr lang="zh-CN" altLang="en-US" sz="2400" b="1"/>
          </a:p>
          <a:p>
            <a:pPr marL="342900" indent="-342900" algn="l">
              <a:lnSpc>
                <a:spcPct val="80000"/>
              </a:lnSpc>
              <a:buFont typeface="Wingdings" pitchFamily="2" charset="2"/>
              <a:buChar char="p"/>
            </a:pPr>
            <a:r>
              <a:rPr lang="zh-CN" altLang="en-US" sz="2400"/>
              <a:t>如果用户的计算机处于局域网中，用户就可以使用共享资源了。在网络中并不是所有的计算机上的资源都可以被使用，只有共享资源才能被别的用户访问。用户可以将计算机中的磁盘驱动器、光驱、软驱及任何文件夹设置为共享资源。</a:t>
            </a:r>
          </a:p>
          <a:p>
            <a:pPr marL="342900" indent="-342900" algn="l">
              <a:lnSpc>
                <a:spcPct val="80000"/>
              </a:lnSpc>
              <a:buFont typeface="Wingdings" pitchFamily="2" charset="2"/>
              <a:buChar char="p"/>
            </a:pPr>
            <a:r>
              <a:rPr lang="zh-CN" altLang="en-US" sz="2400"/>
              <a:t>（</a:t>
            </a:r>
            <a:r>
              <a:rPr lang="en-US" altLang="zh-CN" sz="2400"/>
              <a:t>3</a:t>
            </a:r>
            <a:r>
              <a:rPr lang="zh-CN" altLang="en-US" sz="2400"/>
              <a:t>）共享资源的访问	</a:t>
            </a:r>
            <a:endParaRPr lang="zh-CN" altLang="en-US" sz="2400" b="1"/>
          </a:p>
          <a:p>
            <a:pPr marL="342900" indent="-342900" algn="l">
              <a:lnSpc>
                <a:spcPct val="80000"/>
              </a:lnSpc>
              <a:buFont typeface="Wingdings" pitchFamily="2" charset="2"/>
              <a:buChar char="p"/>
            </a:pPr>
            <a:r>
              <a:rPr lang="zh-CN" altLang="en-US" sz="2400"/>
              <a:t>对于局域网内已经设置为共享的资源，可以通过</a:t>
            </a:r>
            <a:r>
              <a:rPr lang="zh-CN" altLang="en-US" sz="2400">
                <a:latin typeface="Arial" pitchFamily="34" charset="0"/>
                <a:sym typeface="Arial" pitchFamily="34" charset="0"/>
              </a:rPr>
              <a:t>“</a:t>
            </a:r>
            <a:r>
              <a:rPr lang="zh-CN" altLang="en-US" sz="2400"/>
              <a:t>网络</a:t>
            </a:r>
            <a:r>
              <a:rPr lang="zh-CN" altLang="en-US" sz="2400">
                <a:latin typeface="Arial" pitchFamily="34" charset="0"/>
                <a:sym typeface="Arial" pitchFamily="34" charset="0"/>
              </a:rPr>
              <a:t>”</a:t>
            </a:r>
            <a:r>
              <a:rPr lang="zh-CN" altLang="en-US" sz="2400"/>
              <a:t>对其进行访问。</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idx="4294967295"/>
          </p:nvPr>
        </p:nvSpPr>
        <p:spPr>
          <a:ln/>
        </p:spPr>
        <p:txBody>
          <a:bodyPr/>
          <a:lstStyle/>
          <a:p>
            <a:r>
              <a:rPr lang="zh-CN" altLang="en-US" sz="2400"/>
              <a:t>案例</a:t>
            </a:r>
            <a:r>
              <a:rPr lang="en-US" altLang="zh-CN" sz="2400"/>
              <a:t>2  </a:t>
            </a:r>
            <a:r>
              <a:rPr lang="zh-CN" altLang="en-US" sz="2400"/>
              <a:t>文件和文件夹属性的设置、共享及其访问</a:t>
            </a:r>
            <a:endParaRPr lang="zh-CN" altLang="en-US"/>
          </a:p>
        </p:txBody>
      </p:sp>
      <p:sp>
        <p:nvSpPr>
          <p:cNvPr id="45059" name="Rectangle 3"/>
          <p:cNvSpPr>
            <a:spLocks noGrp="1" noChangeArrowheads="1"/>
          </p:cNvSpPr>
          <p:nvPr>
            <p:ph idx="1"/>
          </p:nvPr>
        </p:nvSpPr>
        <p:spPr>
          <a:xfrm>
            <a:off x="685800" y="1558925"/>
            <a:ext cx="8423275" cy="5038725"/>
          </a:xfrm>
          <a:ln/>
        </p:spPr>
        <p:txBody>
          <a:bodyPr/>
          <a:lstStyle/>
          <a:p>
            <a:pPr marL="609600" indent="-609600" algn="l">
              <a:buFont typeface="Wingdings" pitchFamily="2" charset="2"/>
              <a:buChar char="p"/>
            </a:pPr>
            <a:r>
              <a:rPr lang="zh-CN" altLang="en-US" sz="2200"/>
              <a:t>实现方法</a:t>
            </a:r>
          </a:p>
          <a:p>
            <a:pPr marL="609600" indent="-609600" algn="l">
              <a:buFont typeface="Wingdings" pitchFamily="2" charset="2"/>
              <a:buChar char="p"/>
            </a:pPr>
            <a:r>
              <a:rPr lang="zh-CN" altLang="en-US" sz="2200"/>
              <a:t>⑴设置文件夹共享</a:t>
            </a:r>
          </a:p>
          <a:p>
            <a:pPr marL="609600" indent="-609600" algn="l">
              <a:buFont typeface="Wingdings" pitchFamily="2" charset="2"/>
              <a:buChar char="p"/>
            </a:pPr>
            <a:r>
              <a:rPr lang="en-US" altLang="zh-CN" sz="2200"/>
              <a:t>Lisa</a:t>
            </a:r>
            <a:r>
              <a:rPr lang="zh-CN" altLang="en-US" sz="2200"/>
              <a:t>要拷贝</a:t>
            </a:r>
            <a:r>
              <a:rPr lang="en-US" altLang="zh-CN" sz="2200"/>
              <a:t>Jeff</a:t>
            </a:r>
            <a:r>
              <a:rPr lang="zh-CN" altLang="en-US" sz="2200"/>
              <a:t>电脑中的文件夹</a:t>
            </a:r>
            <a:r>
              <a:rPr lang="zh-CN" altLang="en-US" sz="2200">
                <a:latin typeface="Arial" pitchFamily="34" charset="0"/>
                <a:sym typeface="Arial" pitchFamily="34" charset="0"/>
              </a:rPr>
              <a:t>“</a:t>
            </a:r>
            <a:r>
              <a:rPr lang="en-US" altLang="zh-CN" sz="2200"/>
              <a:t>tsclient</a:t>
            </a:r>
            <a:r>
              <a:rPr lang="en-US" altLang="zh-CN" sz="2200">
                <a:latin typeface="Arial" pitchFamily="34" charset="0"/>
                <a:sym typeface="Arial" pitchFamily="34" charset="0"/>
              </a:rPr>
              <a:t>”</a:t>
            </a:r>
            <a:r>
              <a:rPr lang="zh-CN" altLang="en-US" sz="2200"/>
              <a:t>，</a:t>
            </a:r>
            <a:r>
              <a:rPr lang="en-US" altLang="zh-CN" sz="2200"/>
              <a:t>Jeff</a:t>
            </a:r>
            <a:r>
              <a:rPr lang="zh-CN" altLang="en-US" sz="2200"/>
              <a:t>可以把这个文件夹设置为共享。</a:t>
            </a:r>
          </a:p>
          <a:p>
            <a:pPr marL="609600" indent="-609600" algn="l">
              <a:buFont typeface="Wingdings" pitchFamily="2" charset="2"/>
              <a:buChar char="p"/>
            </a:pPr>
            <a:r>
              <a:rPr lang="zh-CN" altLang="en-US" sz="2200"/>
              <a:t>①将</a:t>
            </a:r>
            <a:r>
              <a:rPr lang="en-US" altLang="zh-CN" sz="2200"/>
              <a:t>E</a:t>
            </a:r>
            <a:r>
              <a:rPr lang="zh-CN" altLang="en-US" sz="2200"/>
              <a:t>盘中的文件夹</a:t>
            </a:r>
            <a:r>
              <a:rPr lang="en-US" altLang="zh-CN" sz="2200"/>
              <a:t>tsclient</a:t>
            </a:r>
            <a:r>
              <a:rPr lang="zh-CN" altLang="en-US" sz="2200"/>
              <a:t>设置为共享，使得任何用户都能够访问。</a:t>
            </a:r>
            <a:endParaRPr lang="zh-CN" altLang="en-US" sz="2200" b="1"/>
          </a:p>
          <a:p>
            <a:pPr marL="609600" indent="-609600" algn="l">
              <a:buFont typeface="Wingdings" pitchFamily="2" charset="2"/>
              <a:buChar char="p"/>
            </a:pPr>
            <a:r>
              <a:rPr lang="zh-CN" altLang="en-US" sz="2200" b="1"/>
              <a:t>操作步骤</a:t>
            </a:r>
            <a:endParaRPr lang="zh-CN" altLang="en-US" sz="2200"/>
          </a:p>
          <a:p>
            <a:pPr marL="609600" indent="-609600" algn="l">
              <a:buFont typeface="Wingdings" pitchFamily="2" charset="2"/>
              <a:buChar char="p"/>
            </a:pPr>
            <a:r>
              <a:rPr lang="zh-CN" altLang="en-US" sz="2200"/>
              <a:t>打开</a:t>
            </a:r>
            <a:r>
              <a:rPr lang="zh-CN" altLang="en-US" sz="2200">
                <a:latin typeface="Arial" pitchFamily="34" charset="0"/>
                <a:sym typeface="Arial" pitchFamily="34" charset="0"/>
              </a:rPr>
              <a:t>“</a:t>
            </a:r>
            <a:r>
              <a:rPr lang="zh-CN" altLang="en-US" sz="2200"/>
              <a:t>我的电脑</a:t>
            </a:r>
            <a:r>
              <a:rPr lang="zh-CN" altLang="en-US" sz="2200">
                <a:latin typeface="Arial" pitchFamily="34" charset="0"/>
                <a:sym typeface="Arial" pitchFamily="34" charset="0"/>
              </a:rPr>
              <a:t>”</a:t>
            </a:r>
            <a:r>
              <a:rPr lang="zh-CN" altLang="en-US" sz="2200"/>
              <a:t>中的</a:t>
            </a:r>
            <a:r>
              <a:rPr lang="en-US" altLang="zh-CN" sz="2200"/>
              <a:t>E</a:t>
            </a:r>
            <a:r>
              <a:rPr lang="zh-CN" altLang="en-US" sz="2200"/>
              <a:t>盘，选中其中的</a:t>
            </a:r>
            <a:r>
              <a:rPr lang="zh-CN" altLang="en-US" sz="2200">
                <a:latin typeface="Arial" pitchFamily="34" charset="0"/>
                <a:sym typeface="Arial" pitchFamily="34" charset="0"/>
              </a:rPr>
              <a:t>“</a:t>
            </a:r>
            <a:r>
              <a:rPr lang="en-US" altLang="zh-CN" sz="2200"/>
              <a:t>tsclient</a:t>
            </a:r>
            <a:r>
              <a:rPr lang="en-US" altLang="zh-CN" sz="2200">
                <a:latin typeface="Arial" pitchFamily="34" charset="0"/>
                <a:sym typeface="Arial" pitchFamily="34" charset="0"/>
              </a:rPr>
              <a:t>”</a:t>
            </a:r>
            <a:r>
              <a:rPr lang="zh-CN" altLang="en-US" sz="2200"/>
              <a:t>文件夹。</a:t>
            </a:r>
          </a:p>
          <a:p>
            <a:pPr marL="609600" indent="-609600" algn="l">
              <a:buFont typeface="Wingdings" pitchFamily="2" charset="2"/>
              <a:buChar char="p"/>
            </a:pPr>
            <a:r>
              <a:rPr lang="zh-CN" altLang="en-US" sz="2200"/>
              <a:t>单击鼠标右键，在弹出来的快捷菜单中选择</a:t>
            </a:r>
            <a:r>
              <a:rPr lang="zh-CN" altLang="en-US" sz="2200">
                <a:latin typeface="Arial" pitchFamily="34" charset="0"/>
                <a:sym typeface="Arial" pitchFamily="34" charset="0"/>
              </a:rPr>
              <a:t>“</a:t>
            </a:r>
            <a:r>
              <a:rPr lang="zh-CN" altLang="en-US" sz="2200"/>
              <a:t>属性</a:t>
            </a:r>
            <a:r>
              <a:rPr lang="zh-CN" altLang="en-US" sz="2200">
                <a:latin typeface="Arial" pitchFamily="34" charset="0"/>
                <a:sym typeface="Arial" pitchFamily="34" charset="0"/>
              </a:rPr>
              <a:t>”</a:t>
            </a:r>
            <a:r>
              <a:rPr lang="zh-CN" altLang="en-US" sz="2200"/>
              <a:t>命令，打开文件夹属性对话框，单击选中</a:t>
            </a:r>
            <a:r>
              <a:rPr lang="zh-CN" altLang="en-US" sz="2200">
                <a:latin typeface="Arial" pitchFamily="34" charset="0"/>
                <a:sym typeface="Arial" pitchFamily="34" charset="0"/>
              </a:rPr>
              <a:t>“</a:t>
            </a:r>
            <a:r>
              <a:rPr lang="zh-CN" altLang="en-US" sz="2200"/>
              <a:t>共享</a:t>
            </a:r>
            <a:r>
              <a:rPr lang="zh-CN" altLang="en-US" sz="2200">
                <a:latin typeface="Arial" pitchFamily="34" charset="0"/>
                <a:sym typeface="Arial" pitchFamily="34" charset="0"/>
              </a:rPr>
              <a:t>”</a:t>
            </a:r>
            <a:r>
              <a:rPr lang="zh-CN" altLang="en-US" sz="2200"/>
              <a:t>标签。如图2-17所示。</a:t>
            </a:r>
          </a:p>
          <a:p>
            <a:pPr marL="609600" indent="-609600" algn="l">
              <a:buFont typeface="Wingdings" pitchFamily="2" charset="2"/>
              <a:buChar char="p"/>
            </a:pPr>
            <a:r>
              <a:rPr lang="zh-CN" altLang="en-US" sz="2200"/>
              <a:t>在对话框中单击</a:t>
            </a:r>
            <a:r>
              <a:rPr lang="zh-CN" altLang="en-US" sz="2200">
                <a:latin typeface="Arial" pitchFamily="34" charset="0"/>
                <a:sym typeface="Arial" pitchFamily="34" charset="0"/>
              </a:rPr>
              <a:t>“</a:t>
            </a:r>
            <a:r>
              <a:rPr lang="zh-CN" altLang="en-US" sz="2200"/>
              <a:t>共享</a:t>
            </a:r>
            <a:r>
              <a:rPr lang="zh-CN" altLang="en-US" sz="2200">
                <a:latin typeface="Arial" pitchFamily="34" charset="0"/>
                <a:sym typeface="Arial" pitchFamily="34" charset="0"/>
              </a:rPr>
              <a:t>”</a:t>
            </a:r>
            <a:r>
              <a:rPr lang="zh-CN" altLang="en-US" sz="2200"/>
              <a:t>按钮，在弹出来的</a:t>
            </a:r>
            <a:r>
              <a:rPr lang="zh-CN" altLang="en-US" sz="2200">
                <a:latin typeface="Arial" pitchFamily="34" charset="0"/>
                <a:sym typeface="Arial" pitchFamily="34" charset="0"/>
              </a:rPr>
              <a:t>“</a:t>
            </a:r>
            <a:r>
              <a:rPr lang="zh-CN" altLang="en-US" sz="2200"/>
              <a:t>文件共享</a:t>
            </a:r>
            <a:r>
              <a:rPr lang="zh-CN" altLang="en-US" sz="2200">
                <a:latin typeface="Arial" pitchFamily="34" charset="0"/>
                <a:sym typeface="Arial" pitchFamily="34" charset="0"/>
              </a:rPr>
              <a:t>”</a:t>
            </a:r>
            <a:r>
              <a:rPr lang="zh-CN" altLang="en-US" sz="2200"/>
              <a:t>对话框中选择要与其共享的用户名，单击选择</a:t>
            </a:r>
            <a:r>
              <a:rPr lang="zh-CN" altLang="en-US" sz="2200">
                <a:latin typeface="Arial" pitchFamily="34" charset="0"/>
                <a:sym typeface="Arial" pitchFamily="34" charset="0"/>
              </a:rPr>
              <a:t>“</a:t>
            </a:r>
            <a:r>
              <a:rPr lang="en-US" altLang="zh-CN" sz="2200"/>
              <a:t>Everyone</a:t>
            </a:r>
            <a:r>
              <a:rPr lang="en-US" altLang="zh-CN" sz="2200">
                <a:latin typeface="Arial" pitchFamily="34" charset="0"/>
                <a:sym typeface="Arial" pitchFamily="34" charset="0"/>
              </a:rPr>
              <a:t>”</a:t>
            </a:r>
            <a:r>
              <a:rPr lang="en-US" altLang="zh-CN" sz="2200"/>
              <a:t>.如图2-18所示。</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zh-CN" altLang="en-US" sz="2400"/>
              <a:t>案例</a:t>
            </a:r>
            <a:r>
              <a:rPr lang="en-US" altLang="zh-CN" sz="2400"/>
              <a:t>2  </a:t>
            </a:r>
            <a:r>
              <a:rPr lang="zh-CN" altLang="en-US" sz="2400"/>
              <a:t>文件和文件夹属性的设置、共享及其访问</a:t>
            </a:r>
          </a:p>
        </p:txBody>
      </p:sp>
      <p:pic>
        <p:nvPicPr>
          <p:cNvPr id="46083" name="图片 46" descr="2014-10-16_2108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1917700"/>
            <a:ext cx="3109913" cy="374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4" name="图片 47" descr="2014-10-16_21090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925" y="2133600"/>
            <a:ext cx="3178175"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5" name="Text Box 5"/>
          <p:cNvSpPr txBox="1">
            <a:spLocks noChangeArrowheads="1"/>
          </p:cNvSpPr>
          <p:nvPr/>
        </p:nvSpPr>
        <p:spPr bwMode="auto">
          <a:xfrm>
            <a:off x="1663700" y="5791200"/>
            <a:ext cx="21891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t>图2-17 文件夹属性对话框</a:t>
            </a:r>
          </a:p>
        </p:txBody>
      </p:sp>
      <p:sp>
        <p:nvSpPr>
          <p:cNvPr id="46086" name="Text Box 6"/>
          <p:cNvSpPr txBox="1">
            <a:spLocks noChangeArrowheads="1"/>
          </p:cNvSpPr>
          <p:nvPr/>
        </p:nvSpPr>
        <p:spPr bwMode="auto">
          <a:xfrm>
            <a:off x="5148263" y="4941888"/>
            <a:ext cx="2224087"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t>图2-18 文件共享用户设置对话框</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idx="4294967295"/>
          </p:nvPr>
        </p:nvSpPr>
        <p:spPr>
          <a:ln/>
        </p:spPr>
        <p:txBody>
          <a:bodyPr/>
          <a:lstStyle/>
          <a:p>
            <a:r>
              <a:rPr lang="zh-CN" altLang="en-US" sz="2400"/>
              <a:t>案例</a:t>
            </a:r>
            <a:r>
              <a:rPr lang="en-US" altLang="zh-CN" sz="2400"/>
              <a:t>2  </a:t>
            </a:r>
            <a:r>
              <a:rPr lang="zh-CN" altLang="en-US" sz="2400"/>
              <a:t>文件和文件夹属性的设置、共享及其访问</a:t>
            </a:r>
            <a:endParaRPr lang="zh-CN" altLang="en-US"/>
          </a:p>
        </p:txBody>
      </p:sp>
      <p:sp>
        <p:nvSpPr>
          <p:cNvPr id="47107" name="Rectangle 3"/>
          <p:cNvSpPr>
            <a:spLocks noGrp="1" noChangeArrowheads="1"/>
          </p:cNvSpPr>
          <p:nvPr>
            <p:ph idx="1"/>
          </p:nvPr>
        </p:nvSpPr>
        <p:spPr>
          <a:xfrm>
            <a:off x="685800" y="1558925"/>
            <a:ext cx="8351838" cy="5038725"/>
          </a:xfrm>
          <a:ln/>
        </p:spPr>
        <p:txBody>
          <a:bodyPr/>
          <a:lstStyle/>
          <a:p>
            <a:pPr marL="342900" indent="-342900" algn="l">
              <a:lnSpc>
                <a:spcPct val="80000"/>
              </a:lnSpc>
              <a:buFont typeface="Wingdings" pitchFamily="2" charset="2"/>
              <a:buChar char="p"/>
            </a:pPr>
            <a:endParaRPr lang="en-US" altLang="zh-CN" sz="2000"/>
          </a:p>
          <a:p>
            <a:pPr marL="342900" indent="-342900" algn="l">
              <a:lnSpc>
                <a:spcPct val="80000"/>
              </a:lnSpc>
              <a:buFont typeface="Wingdings" pitchFamily="2" charset="2"/>
              <a:buChar char="p"/>
            </a:pPr>
            <a:r>
              <a:rPr lang="en-US" altLang="zh-CN" sz="2000"/>
              <a:t>如图2-19所示,</a:t>
            </a:r>
            <a:r>
              <a:rPr lang="zh-CN" altLang="en-US" sz="2000"/>
              <a:t>单击</a:t>
            </a:r>
            <a:r>
              <a:rPr lang="zh-CN" altLang="en-US" sz="2000">
                <a:latin typeface="Arial" pitchFamily="34" charset="0"/>
                <a:sym typeface="Arial" pitchFamily="34" charset="0"/>
              </a:rPr>
              <a:t>“</a:t>
            </a:r>
            <a:r>
              <a:rPr lang="zh-CN" altLang="en-US" sz="2000"/>
              <a:t>共享</a:t>
            </a:r>
            <a:r>
              <a:rPr lang="zh-CN" altLang="en-US" sz="2000">
                <a:latin typeface="Arial" pitchFamily="34" charset="0"/>
                <a:sym typeface="Arial" pitchFamily="34" charset="0"/>
              </a:rPr>
              <a:t>”</a:t>
            </a:r>
            <a:r>
              <a:rPr lang="zh-CN" altLang="en-US" sz="2000"/>
              <a:t>按钮，就将文件夹</a:t>
            </a:r>
            <a:r>
              <a:rPr lang="zh-CN" altLang="en-US" sz="2000">
                <a:latin typeface="Arial" pitchFamily="34" charset="0"/>
                <a:sym typeface="Arial" pitchFamily="34" charset="0"/>
              </a:rPr>
              <a:t>“</a:t>
            </a:r>
            <a:r>
              <a:rPr lang="en-US" altLang="zh-CN" sz="2000"/>
              <a:t>tsclient</a:t>
            </a:r>
            <a:r>
              <a:rPr lang="en-US" altLang="zh-CN" sz="2000">
                <a:latin typeface="Arial" pitchFamily="34" charset="0"/>
                <a:sym typeface="Arial" pitchFamily="34" charset="0"/>
              </a:rPr>
              <a:t>”</a:t>
            </a:r>
            <a:r>
              <a:rPr lang="zh-CN" altLang="en-US" sz="2000"/>
              <a:t>设置为共享了。</a:t>
            </a:r>
          </a:p>
          <a:p>
            <a:pPr marL="342900" indent="-342900" algn="l">
              <a:lnSpc>
                <a:spcPct val="80000"/>
              </a:lnSpc>
              <a:buFont typeface="Wingdings" pitchFamily="2" charset="2"/>
              <a:buChar char="p"/>
            </a:pPr>
            <a:endParaRPr lang="zh-CN" altLang="en-US" sz="2000"/>
          </a:p>
          <a:p>
            <a:pPr marL="342900" indent="-342900" algn="l">
              <a:lnSpc>
                <a:spcPct val="80000"/>
              </a:lnSpc>
              <a:buFont typeface="Wingdings" pitchFamily="2" charset="2"/>
              <a:buChar char="p"/>
            </a:pPr>
            <a:endParaRPr lang="zh-CN" altLang="en-US" sz="2000"/>
          </a:p>
          <a:p>
            <a:pPr marL="342900" indent="-342900" algn="l">
              <a:lnSpc>
                <a:spcPct val="80000"/>
              </a:lnSpc>
              <a:buFont typeface="Wingdings" pitchFamily="2" charset="2"/>
              <a:buChar char="p"/>
            </a:pPr>
            <a:endParaRPr lang="zh-CN" altLang="en-US" sz="2000"/>
          </a:p>
          <a:p>
            <a:pPr marL="342900" indent="-342900" algn="l">
              <a:lnSpc>
                <a:spcPct val="80000"/>
              </a:lnSpc>
              <a:buFont typeface="Wingdings" pitchFamily="2" charset="2"/>
              <a:buChar char="p"/>
            </a:pPr>
            <a:endParaRPr lang="zh-CN" altLang="en-US" sz="2000"/>
          </a:p>
          <a:p>
            <a:pPr marL="342900" indent="-342900" algn="l">
              <a:lnSpc>
                <a:spcPct val="80000"/>
              </a:lnSpc>
              <a:buFont typeface="Wingdings" pitchFamily="2" charset="2"/>
              <a:buChar char="p"/>
            </a:pPr>
            <a:endParaRPr lang="zh-CN" altLang="en-US" sz="2000"/>
          </a:p>
          <a:p>
            <a:pPr marL="342900" indent="-342900" algn="l">
              <a:lnSpc>
                <a:spcPct val="80000"/>
              </a:lnSpc>
              <a:buFont typeface="Wingdings" pitchFamily="2" charset="2"/>
              <a:buChar char="p"/>
            </a:pPr>
            <a:endParaRPr lang="zh-CN" altLang="en-US" sz="2000"/>
          </a:p>
          <a:p>
            <a:pPr marL="342900" indent="-342900" algn="l">
              <a:lnSpc>
                <a:spcPct val="80000"/>
              </a:lnSpc>
              <a:buFont typeface="Wingdings" pitchFamily="2" charset="2"/>
              <a:buChar char="p"/>
            </a:pPr>
            <a:endParaRPr lang="zh-CN" altLang="en-US" sz="2000"/>
          </a:p>
          <a:p>
            <a:pPr marL="342900" indent="-342900" algn="l">
              <a:lnSpc>
                <a:spcPct val="80000"/>
              </a:lnSpc>
              <a:buFont typeface="Wingdings" pitchFamily="2" charset="2"/>
              <a:buChar char="p"/>
            </a:pPr>
            <a:endParaRPr lang="zh-CN" altLang="en-US" sz="2000"/>
          </a:p>
          <a:p>
            <a:pPr marL="342900" indent="-342900" algn="l">
              <a:lnSpc>
                <a:spcPct val="80000"/>
              </a:lnSpc>
              <a:buFont typeface="Wingdings" pitchFamily="2" charset="2"/>
              <a:buChar char="p"/>
            </a:pPr>
            <a:endParaRPr lang="zh-CN" altLang="en-US" sz="2000"/>
          </a:p>
          <a:p>
            <a:pPr marL="342900" indent="-342900" algn="l">
              <a:lnSpc>
                <a:spcPct val="80000"/>
              </a:lnSpc>
              <a:buFont typeface="Wingdings" pitchFamily="2" charset="2"/>
              <a:buChar char="p"/>
            </a:pPr>
            <a:endParaRPr lang="zh-CN" altLang="en-US" sz="2000"/>
          </a:p>
          <a:p>
            <a:pPr marL="342900" indent="-342900" algn="l">
              <a:lnSpc>
                <a:spcPct val="80000"/>
              </a:lnSpc>
              <a:buFont typeface="Wingdings" pitchFamily="2" charset="2"/>
              <a:buChar char="p"/>
            </a:pPr>
            <a:endParaRPr lang="zh-CN" altLang="en-US" sz="2000"/>
          </a:p>
          <a:p>
            <a:pPr marL="342900" indent="-342900" algn="l">
              <a:lnSpc>
                <a:spcPct val="80000"/>
              </a:lnSpc>
              <a:buFont typeface="Wingdings" pitchFamily="2" charset="2"/>
              <a:buChar char="p"/>
            </a:pPr>
            <a:r>
              <a:rPr lang="zh-CN" altLang="en-US" sz="2000"/>
              <a:t>⑵共享资源的访问</a:t>
            </a:r>
          </a:p>
          <a:p>
            <a:pPr marL="342900" indent="-342900" algn="l">
              <a:lnSpc>
                <a:spcPct val="80000"/>
              </a:lnSpc>
              <a:buFont typeface="Wingdings" pitchFamily="2" charset="2"/>
              <a:buChar char="p"/>
            </a:pPr>
            <a:r>
              <a:rPr lang="en-US" altLang="zh-CN" sz="2000"/>
              <a:t>Jeff</a:t>
            </a:r>
            <a:r>
              <a:rPr lang="zh-CN" altLang="en-US" sz="2000"/>
              <a:t>已经将文件夹</a:t>
            </a:r>
            <a:r>
              <a:rPr lang="zh-CN" altLang="en-US" sz="2000">
                <a:latin typeface="Arial" pitchFamily="34" charset="0"/>
                <a:sym typeface="Arial" pitchFamily="34" charset="0"/>
              </a:rPr>
              <a:t>“</a:t>
            </a:r>
            <a:r>
              <a:rPr lang="en-US" altLang="zh-CN" sz="2000"/>
              <a:t>tsclient</a:t>
            </a:r>
            <a:r>
              <a:rPr lang="en-US" altLang="zh-CN" sz="2000">
                <a:latin typeface="Arial" pitchFamily="34" charset="0"/>
                <a:sym typeface="Arial" pitchFamily="34" charset="0"/>
              </a:rPr>
              <a:t>”</a:t>
            </a:r>
            <a:r>
              <a:rPr lang="zh-CN" altLang="en-US" sz="2000"/>
              <a:t>设置为共享了，接下来</a:t>
            </a:r>
            <a:r>
              <a:rPr lang="en-US" altLang="zh-CN" sz="2000"/>
              <a:t>Lisa</a:t>
            </a:r>
            <a:r>
              <a:rPr lang="zh-CN" altLang="en-US" sz="2000"/>
              <a:t>就需要通过</a:t>
            </a:r>
            <a:r>
              <a:rPr lang="zh-CN" altLang="en-US" sz="2000">
                <a:latin typeface="Arial" pitchFamily="34" charset="0"/>
                <a:sym typeface="Arial" pitchFamily="34" charset="0"/>
              </a:rPr>
              <a:t>“</a:t>
            </a:r>
            <a:r>
              <a:rPr lang="zh-CN" altLang="en-US" sz="2000"/>
              <a:t>网络</a:t>
            </a:r>
            <a:r>
              <a:rPr lang="zh-CN" altLang="en-US" sz="2000">
                <a:latin typeface="Arial" pitchFamily="34" charset="0"/>
                <a:sym typeface="Arial" pitchFamily="34" charset="0"/>
              </a:rPr>
              <a:t>”</a:t>
            </a:r>
            <a:r>
              <a:rPr lang="zh-CN" altLang="en-US" sz="2000"/>
              <a:t>登录到这台电脑上下载该文件夹了。</a:t>
            </a:r>
          </a:p>
          <a:p>
            <a:pPr marL="342900" indent="-342900" algn="l">
              <a:lnSpc>
                <a:spcPct val="80000"/>
              </a:lnSpc>
              <a:buFont typeface="Wingdings" pitchFamily="2" charset="2"/>
              <a:buChar char="p"/>
            </a:pPr>
            <a:endParaRPr lang="zh-CN" altLang="en-US" sz="2800"/>
          </a:p>
        </p:txBody>
      </p:sp>
      <p:pic>
        <p:nvPicPr>
          <p:cNvPr id="47108" name="图片 48" descr="2014-10-16_2110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9838" y="2205038"/>
            <a:ext cx="3600450" cy="285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9" name="Text Box 5"/>
          <p:cNvSpPr txBox="1">
            <a:spLocks noChangeArrowheads="1"/>
          </p:cNvSpPr>
          <p:nvPr/>
        </p:nvSpPr>
        <p:spPr bwMode="auto">
          <a:xfrm>
            <a:off x="3852863" y="5086350"/>
            <a:ext cx="345598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t>图2-19 文件共享设置对话框</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idx="4294967295"/>
          </p:nvPr>
        </p:nvSpPr>
        <p:spPr>
          <a:ln/>
        </p:spPr>
        <p:txBody>
          <a:bodyPr/>
          <a:lstStyle/>
          <a:p>
            <a:r>
              <a:rPr lang="zh-CN" altLang="en-US" sz="2400"/>
              <a:t>案例</a:t>
            </a:r>
            <a:r>
              <a:rPr lang="en-US" altLang="zh-CN" sz="2400"/>
              <a:t>2  </a:t>
            </a:r>
            <a:r>
              <a:rPr lang="zh-CN" altLang="en-US" sz="2400"/>
              <a:t>文件和文件夹属性的设置、共享及其访问</a:t>
            </a:r>
            <a:endParaRPr lang="zh-CN" altLang="en-US"/>
          </a:p>
        </p:txBody>
      </p:sp>
      <p:sp>
        <p:nvSpPr>
          <p:cNvPr id="48131" name="Rectangle 3"/>
          <p:cNvSpPr>
            <a:spLocks noGrp="1" noChangeArrowheads="1"/>
          </p:cNvSpPr>
          <p:nvPr>
            <p:ph idx="1"/>
          </p:nvPr>
        </p:nvSpPr>
        <p:spPr>
          <a:xfrm>
            <a:off x="684213" y="1412875"/>
            <a:ext cx="8197850" cy="4535488"/>
          </a:xfrm>
          <a:ln/>
        </p:spPr>
        <p:txBody>
          <a:bodyPr/>
          <a:lstStyle/>
          <a:p>
            <a:pPr marL="342900" indent="-342900" algn="l">
              <a:buFont typeface="Wingdings" pitchFamily="2" charset="2"/>
              <a:buChar char="p"/>
            </a:pPr>
            <a:r>
              <a:rPr lang="zh-CN" altLang="en-US" sz="2200"/>
              <a:t>①通过</a:t>
            </a:r>
            <a:r>
              <a:rPr lang="zh-CN" altLang="en-US" sz="2200">
                <a:latin typeface="Arial" pitchFamily="34" charset="0"/>
                <a:sym typeface="Arial" pitchFamily="34" charset="0"/>
              </a:rPr>
              <a:t>“</a:t>
            </a:r>
            <a:r>
              <a:rPr lang="zh-CN" altLang="en-US" sz="2200"/>
              <a:t>网络</a:t>
            </a:r>
            <a:r>
              <a:rPr lang="zh-CN" altLang="en-US" sz="2200">
                <a:latin typeface="Arial" pitchFamily="34" charset="0"/>
                <a:sym typeface="Arial" pitchFamily="34" charset="0"/>
              </a:rPr>
              <a:t>”</a:t>
            </a:r>
            <a:r>
              <a:rPr lang="zh-CN" altLang="en-US" sz="2200"/>
              <a:t>查找同一个局域网内的用户名为</a:t>
            </a:r>
            <a:r>
              <a:rPr lang="zh-CN" altLang="en-US" sz="2200">
                <a:latin typeface="Arial" pitchFamily="34" charset="0"/>
                <a:sym typeface="Arial" pitchFamily="34" charset="0"/>
              </a:rPr>
              <a:t>“</a:t>
            </a:r>
            <a:r>
              <a:rPr lang="en-US" altLang="zh-CN" sz="2200"/>
              <a:t>Jeff</a:t>
            </a:r>
            <a:r>
              <a:rPr lang="en-US" altLang="zh-CN" sz="2200">
                <a:latin typeface="Arial" pitchFamily="34" charset="0"/>
                <a:sym typeface="Arial" pitchFamily="34" charset="0"/>
              </a:rPr>
              <a:t>”</a:t>
            </a:r>
            <a:r>
              <a:rPr lang="zh-CN" altLang="en-US" sz="2200"/>
              <a:t>的计算机，并将该电脑上已经共享的文件夹</a:t>
            </a:r>
            <a:r>
              <a:rPr lang="zh-CN" altLang="en-US" sz="2200">
                <a:latin typeface="Arial" pitchFamily="34" charset="0"/>
                <a:sym typeface="Arial" pitchFamily="34" charset="0"/>
              </a:rPr>
              <a:t>“</a:t>
            </a:r>
            <a:r>
              <a:rPr lang="en-US" altLang="zh-CN" sz="2200"/>
              <a:t>tsclient</a:t>
            </a:r>
            <a:r>
              <a:rPr lang="en-US" altLang="zh-CN" sz="2200">
                <a:latin typeface="Arial" pitchFamily="34" charset="0"/>
                <a:sym typeface="Arial" pitchFamily="34" charset="0"/>
              </a:rPr>
              <a:t>”</a:t>
            </a:r>
            <a:r>
              <a:rPr lang="zh-CN" altLang="en-US" sz="2200"/>
              <a:t>中的所有文件下载到</a:t>
            </a:r>
            <a:r>
              <a:rPr lang="en-US" altLang="zh-CN" sz="2200"/>
              <a:t>E</a:t>
            </a:r>
            <a:r>
              <a:rPr lang="zh-CN" altLang="en-US" sz="2200"/>
              <a:t>盘的文件夹</a:t>
            </a:r>
            <a:r>
              <a:rPr lang="zh-CN" altLang="en-US" sz="2200">
                <a:latin typeface="Arial" pitchFamily="34" charset="0"/>
                <a:sym typeface="Arial" pitchFamily="34" charset="0"/>
              </a:rPr>
              <a:t>“</a:t>
            </a:r>
            <a:r>
              <a:rPr lang="zh-CN" altLang="en-US" sz="2200"/>
              <a:t>数据</a:t>
            </a:r>
            <a:r>
              <a:rPr lang="zh-CN" altLang="en-US" sz="2200">
                <a:latin typeface="Arial" pitchFamily="34" charset="0"/>
                <a:sym typeface="Arial" pitchFamily="34" charset="0"/>
              </a:rPr>
              <a:t>”</a:t>
            </a:r>
            <a:r>
              <a:rPr lang="zh-CN" altLang="en-US" sz="2200"/>
              <a:t>当中。</a:t>
            </a:r>
          </a:p>
          <a:p>
            <a:pPr marL="342900" indent="-342900" algn="l">
              <a:buFont typeface="Wingdings" pitchFamily="2" charset="2"/>
              <a:buChar char="p"/>
            </a:pPr>
            <a:r>
              <a:rPr lang="zh-CN" altLang="en-US" sz="2200" b="1"/>
              <a:t>操作步骤</a:t>
            </a:r>
            <a:endParaRPr lang="zh-CN" altLang="en-US" sz="2200"/>
          </a:p>
          <a:p>
            <a:pPr marL="342900" indent="-342900" algn="l">
              <a:buFont typeface="Wingdings" pitchFamily="2" charset="2"/>
              <a:buChar char="p"/>
            </a:pPr>
            <a:r>
              <a:rPr lang="zh-CN" altLang="en-US" sz="2200"/>
              <a:t>打开桌面上的</a:t>
            </a:r>
            <a:r>
              <a:rPr lang="zh-CN" altLang="en-US" sz="2200">
                <a:latin typeface="Arial" pitchFamily="34" charset="0"/>
                <a:sym typeface="Arial" pitchFamily="34" charset="0"/>
              </a:rPr>
              <a:t>“</a:t>
            </a:r>
            <a:r>
              <a:rPr lang="zh-CN" altLang="en-US" sz="2200"/>
              <a:t>计算机</a:t>
            </a:r>
            <a:r>
              <a:rPr lang="zh-CN" altLang="en-US" sz="2200">
                <a:latin typeface="Arial" pitchFamily="34" charset="0"/>
                <a:sym typeface="Arial" pitchFamily="34" charset="0"/>
              </a:rPr>
              <a:t>”</a:t>
            </a:r>
            <a:r>
              <a:rPr lang="zh-CN" altLang="en-US" sz="2200"/>
              <a:t>，单击左窗格的</a:t>
            </a:r>
            <a:r>
              <a:rPr lang="zh-CN" altLang="en-US" sz="2200">
                <a:latin typeface="Arial" pitchFamily="34" charset="0"/>
                <a:sym typeface="Arial" pitchFamily="34" charset="0"/>
              </a:rPr>
              <a:t>“</a:t>
            </a:r>
            <a:r>
              <a:rPr lang="zh-CN" altLang="en-US" sz="2200"/>
              <a:t>网络</a:t>
            </a:r>
            <a:r>
              <a:rPr lang="zh-CN" altLang="en-US" sz="2200">
                <a:latin typeface="Arial" pitchFamily="34" charset="0"/>
                <a:sym typeface="Arial" pitchFamily="34" charset="0"/>
              </a:rPr>
              <a:t>”</a:t>
            </a:r>
            <a:r>
              <a:rPr lang="zh-CN" altLang="en-US" sz="2200"/>
              <a:t>，从右窗格显示的当前</a:t>
            </a:r>
            <a:r>
              <a:rPr lang="zh-CN" altLang="en-US" sz="2200">
                <a:latin typeface="Arial" pitchFamily="34" charset="0"/>
                <a:sym typeface="Arial" pitchFamily="34" charset="0"/>
              </a:rPr>
              <a:t>“</a:t>
            </a:r>
            <a:r>
              <a:rPr lang="zh-CN" altLang="en-US" sz="2200"/>
              <a:t>计算机</a:t>
            </a:r>
            <a:r>
              <a:rPr lang="zh-CN" altLang="en-US" sz="2200">
                <a:latin typeface="Arial" pitchFamily="34" charset="0"/>
                <a:sym typeface="Arial" pitchFamily="34" charset="0"/>
              </a:rPr>
              <a:t>”</a:t>
            </a:r>
            <a:r>
              <a:rPr lang="zh-CN" altLang="en-US" sz="2200"/>
              <a:t>内容中，就可以找到要搜索的计算机</a:t>
            </a:r>
            <a:r>
              <a:rPr lang="zh-CN" altLang="en-US" sz="2200">
                <a:latin typeface="Arial" pitchFamily="34" charset="0"/>
                <a:sym typeface="Arial" pitchFamily="34" charset="0"/>
              </a:rPr>
              <a:t>“</a:t>
            </a:r>
            <a:r>
              <a:rPr lang="en-US" altLang="zh-CN" sz="2200"/>
              <a:t>Jeff</a:t>
            </a:r>
            <a:r>
              <a:rPr lang="en-US" altLang="zh-CN" sz="2200">
                <a:latin typeface="Arial" pitchFamily="34" charset="0"/>
                <a:sym typeface="Arial" pitchFamily="34" charset="0"/>
              </a:rPr>
              <a:t>”</a:t>
            </a:r>
            <a:r>
              <a:rPr lang="zh-CN" altLang="en-US" sz="2200"/>
              <a:t>。</a:t>
            </a:r>
          </a:p>
          <a:p>
            <a:pPr marL="342900" indent="-342900" algn="l">
              <a:buFont typeface="Wingdings" pitchFamily="2" charset="2"/>
              <a:buChar char="p"/>
            </a:pPr>
            <a:r>
              <a:rPr lang="zh-CN" altLang="en-US" sz="2200"/>
              <a:t>说明：除了这种通过网络查找的方式，还可以通过在地址栏中输入对方计算机的</a:t>
            </a:r>
            <a:r>
              <a:rPr lang="en-US" altLang="zh-CN" sz="2200"/>
              <a:t>IP</a:t>
            </a:r>
            <a:r>
              <a:rPr lang="zh-CN" altLang="en-US" sz="2200"/>
              <a:t>地址来完成访问。</a:t>
            </a:r>
          </a:p>
          <a:p>
            <a:pPr marL="342900" indent="-342900" algn="l">
              <a:buFont typeface="Wingdings" pitchFamily="2" charset="2"/>
              <a:buChar char="p"/>
            </a:pPr>
            <a:r>
              <a:rPr lang="zh-CN" altLang="en-US" sz="2200"/>
              <a:t>双击打开计算机</a:t>
            </a:r>
            <a:r>
              <a:rPr lang="zh-CN" altLang="en-US" sz="2200">
                <a:latin typeface="Arial" pitchFamily="34" charset="0"/>
                <a:sym typeface="Arial" pitchFamily="34" charset="0"/>
              </a:rPr>
              <a:t>“</a:t>
            </a:r>
            <a:r>
              <a:rPr lang="en-US" altLang="zh-CN" sz="2200"/>
              <a:t>Jeff</a:t>
            </a:r>
            <a:r>
              <a:rPr lang="en-US" altLang="zh-CN" sz="2200">
                <a:latin typeface="Arial" pitchFamily="34" charset="0"/>
                <a:sym typeface="Arial" pitchFamily="34" charset="0"/>
              </a:rPr>
              <a:t>”</a:t>
            </a:r>
            <a:r>
              <a:rPr lang="zh-CN" altLang="en-US" sz="2200"/>
              <a:t>，选择其中的文件夹</a:t>
            </a:r>
            <a:r>
              <a:rPr lang="zh-CN" altLang="en-US" sz="2200">
                <a:latin typeface="Arial" pitchFamily="34" charset="0"/>
                <a:sym typeface="Arial" pitchFamily="34" charset="0"/>
              </a:rPr>
              <a:t>“</a:t>
            </a:r>
            <a:r>
              <a:rPr lang="en-US" altLang="zh-CN" sz="2200"/>
              <a:t>tsclient</a:t>
            </a:r>
            <a:r>
              <a:rPr lang="en-US" altLang="zh-CN" sz="2200">
                <a:latin typeface="Arial" pitchFamily="34" charset="0"/>
                <a:sym typeface="Arial" pitchFamily="34" charset="0"/>
              </a:rPr>
              <a:t>”</a:t>
            </a:r>
            <a:r>
              <a:rPr lang="zh-CN" altLang="en-US" sz="2200"/>
              <a:t>。</a:t>
            </a:r>
          </a:p>
          <a:p>
            <a:pPr marL="342900" indent="-342900" algn="l">
              <a:buFont typeface="Wingdings" pitchFamily="2" charset="2"/>
              <a:buChar char="p"/>
            </a:pPr>
            <a:r>
              <a:rPr lang="zh-CN" altLang="en-US" sz="2200"/>
              <a:t>双击打开</a:t>
            </a:r>
            <a:r>
              <a:rPr lang="zh-CN" altLang="en-US" sz="2200">
                <a:latin typeface="Arial" pitchFamily="34" charset="0"/>
                <a:sym typeface="Arial" pitchFamily="34" charset="0"/>
              </a:rPr>
              <a:t>“</a:t>
            </a:r>
            <a:r>
              <a:rPr lang="en-US" altLang="zh-CN" sz="2200"/>
              <a:t>tsclient</a:t>
            </a:r>
            <a:r>
              <a:rPr lang="en-US" altLang="zh-CN" sz="2200">
                <a:latin typeface="Arial" pitchFamily="34" charset="0"/>
                <a:sym typeface="Arial" pitchFamily="34" charset="0"/>
              </a:rPr>
              <a:t>”</a:t>
            </a:r>
            <a:r>
              <a:rPr lang="zh-CN" altLang="en-US" sz="2200"/>
              <a:t>文件夹，选中其中所有的文件和文件夹，选择</a:t>
            </a:r>
            <a:r>
              <a:rPr lang="zh-CN" altLang="en-US" sz="2200">
                <a:latin typeface="Arial" pitchFamily="34" charset="0"/>
                <a:sym typeface="Arial" pitchFamily="34" charset="0"/>
              </a:rPr>
              <a:t>“</a:t>
            </a:r>
            <a:r>
              <a:rPr lang="zh-CN" altLang="en-US" sz="2200"/>
              <a:t>复制</a:t>
            </a:r>
            <a:r>
              <a:rPr lang="zh-CN" altLang="en-US" sz="2200">
                <a:latin typeface="Arial" pitchFamily="34" charset="0"/>
                <a:sym typeface="Arial" pitchFamily="34" charset="0"/>
              </a:rPr>
              <a:t>”</a:t>
            </a:r>
            <a:r>
              <a:rPr lang="zh-CN" altLang="en-US" sz="2200"/>
              <a:t>命令。</a:t>
            </a:r>
          </a:p>
          <a:p>
            <a:pPr marL="342900" indent="-342900" algn="l">
              <a:buFont typeface="Wingdings" pitchFamily="2" charset="2"/>
              <a:buChar char="p"/>
            </a:pPr>
            <a:r>
              <a:rPr lang="zh-CN" altLang="en-US" sz="2200"/>
              <a:t>双击打开桌面上</a:t>
            </a:r>
            <a:r>
              <a:rPr lang="zh-CN" altLang="en-US" sz="2200">
                <a:latin typeface="Arial" pitchFamily="34" charset="0"/>
                <a:sym typeface="Arial" pitchFamily="34" charset="0"/>
              </a:rPr>
              <a:t>“</a:t>
            </a:r>
            <a:r>
              <a:rPr lang="zh-CN" altLang="en-US" sz="2200"/>
              <a:t>计算机</a:t>
            </a:r>
            <a:r>
              <a:rPr lang="zh-CN" altLang="en-US" sz="2200">
                <a:latin typeface="Arial" pitchFamily="34" charset="0"/>
                <a:sym typeface="Arial" pitchFamily="34" charset="0"/>
              </a:rPr>
              <a:t>”</a:t>
            </a:r>
            <a:r>
              <a:rPr lang="zh-CN" altLang="en-US" sz="2200"/>
              <a:t>中的本地磁盘</a:t>
            </a:r>
            <a:r>
              <a:rPr lang="en-US" altLang="zh-CN" sz="2200"/>
              <a:t>E</a:t>
            </a:r>
            <a:r>
              <a:rPr lang="zh-CN" altLang="en-US" sz="2200"/>
              <a:t>，打开其中的文件夹</a:t>
            </a:r>
            <a:r>
              <a:rPr lang="zh-CN" altLang="en-US" sz="2200">
                <a:latin typeface="Arial" pitchFamily="34" charset="0"/>
                <a:sym typeface="Arial" pitchFamily="34" charset="0"/>
              </a:rPr>
              <a:t>“</a:t>
            </a:r>
            <a:r>
              <a:rPr lang="zh-CN" altLang="en-US" sz="2200"/>
              <a:t>数据</a:t>
            </a:r>
            <a:r>
              <a:rPr lang="zh-CN" altLang="en-US" sz="2200">
                <a:latin typeface="Arial" pitchFamily="34" charset="0"/>
                <a:sym typeface="Arial" pitchFamily="34" charset="0"/>
              </a:rPr>
              <a:t>”</a:t>
            </a:r>
            <a:r>
              <a:rPr lang="zh-CN" altLang="en-US" sz="2200"/>
              <a:t>，在空白处单击鼠标右键，在弹出来的快捷菜单中选择</a:t>
            </a:r>
            <a:r>
              <a:rPr lang="zh-CN" altLang="en-US" sz="2200">
                <a:latin typeface="Arial" pitchFamily="34" charset="0"/>
                <a:sym typeface="Arial" pitchFamily="34" charset="0"/>
              </a:rPr>
              <a:t>“</a:t>
            </a:r>
            <a:r>
              <a:rPr lang="zh-CN" altLang="en-US" sz="2200"/>
              <a:t>粘贴</a:t>
            </a:r>
            <a:r>
              <a:rPr lang="zh-CN" altLang="en-US" sz="2200">
                <a:latin typeface="Arial" pitchFamily="34" charset="0"/>
                <a:sym typeface="Arial" pitchFamily="34" charset="0"/>
              </a:rPr>
              <a:t>”</a:t>
            </a:r>
            <a:r>
              <a:rPr lang="zh-CN" altLang="en-US" sz="2200"/>
              <a:t>命令。</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idx="4294967295"/>
          </p:nvPr>
        </p:nvSpPr>
        <p:spPr>
          <a:ln/>
        </p:spPr>
        <p:txBody>
          <a:bodyPr/>
          <a:lstStyle/>
          <a:p>
            <a:r>
              <a:rPr lang="zh-CN" altLang="en-US" sz="2400"/>
              <a:t>案例</a:t>
            </a:r>
            <a:r>
              <a:rPr lang="en-US" altLang="zh-CN" sz="2400"/>
              <a:t>2  </a:t>
            </a:r>
            <a:r>
              <a:rPr lang="zh-CN" altLang="en-US" sz="2400"/>
              <a:t>文件和文件夹属性的设置、共享及其访问</a:t>
            </a:r>
            <a:endParaRPr lang="zh-CN" altLang="en-US"/>
          </a:p>
        </p:txBody>
      </p:sp>
      <p:sp>
        <p:nvSpPr>
          <p:cNvPr id="49155" name="Rectangle 3"/>
          <p:cNvSpPr>
            <a:spLocks noGrp="1" noChangeArrowheads="1"/>
          </p:cNvSpPr>
          <p:nvPr>
            <p:ph idx="1"/>
          </p:nvPr>
        </p:nvSpPr>
        <p:spPr>
          <a:xfrm>
            <a:off x="684213" y="1557338"/>
            <a:ext cx="8197850" cy="4535487"/>
          </a:xfrm>
          <a:ln/>
        </p:spPr>
        <p:txBody>
          <a:bodyPr/>
          <a:lstStyle/>
          <a:p>
            <a:pPr marL="342900" indent="-342900" algn="l">
              <a:lnSpc>
                <a:spcPct val="90000"/>
              </a:lnSpc>
              <a:buFont typeface="Wingdings" pitchFamily="2" charset="2"/>
              <a:buChar char="p"/>
            </a:pPr>
            <a:r>
              <a:rPr lang="en-US" altLang="zh-CN" sz="2800"/>
              <a:t>⑶</a:t>
            </a:r>
            <a:r>
              <a:rPr lang="zh-CN" altLang="en-US" sz="2800"/>
              <a:t>映射网络驱动器</a:t>
            </a:r>
          </a:p>
          <a:p>
            <a:pPr marL="342900" indent="-342900" algn="l">
              <a:lnSpc>
                <a:spcPct val="90000"/>
              </a:lnSpc>
              <a:buFont typeface="Wingdings" pitchFamily="2" charset="2"/>
              <a:buChar char="p"/>
            </a:pPr>
            <a:r>
              <a:rPr lang="en-US" altLang="zh-CN" sz="2800"/>
              <a:t>Lisa</a:t>
            </a:r>
            <a:r>
              <a:rPr lang="zh-CN" altLang="en-US" sz="2800"/>
              <a:t>和</a:t>
            </a:r>
            <a:r>
              <a:rPr lang="en-US" altLang="zh-CN" sz="2800"/>
              <a:t>Jeff</a:t>
            </a:r>
            <a:r>
              <a:rPr lang="zh-CN" altLang="en-US" sz="2800"/>
              <a:t>觉得每次通过</a:t>
            </a:r>
            <a:r>
              <a:rPr lang="zh-CN" altLang="en-US" sz="2800">
                <a:latin typeface="Arial" pitchFamily="34" charset="0"/>
                <a:sym typeface="Arial" pitchFamily="34" charset="0"/>
              </a:rPr>
              <a:t>“</a:t>
            </a:r>
            <a:r>
              <a:rPr lang="zh-CN" altLang="en-US" sz="2800"/>
              <a:t>网上邻居</a:t>
            </a:r>
            <a:r>
              <a:rPr lang="zh-CN" altLang="en-US" sz="2800">
                <a:latin typeface="Arial" pitchFamily="34" charset="0"/>
                <a:sym typeface="Arial" pitchFamily="34" charset="0"/>
              </a:rPr>
              <a:t>”</a:t>
            </a:r>
            <a:r>
              <a:rPr lang="zh-CN" altLang="en-US" sz="2800"/>
              <a:t>登录对方的电脑下载资料挺麻烦的，还有没有更方便的做法呢？通过</a:t>
            </a:r>
            <a:r>
              <a:rPr lang="zh-CN" altLang="en-US" sz="2800">
                <a:latin typeface="Arial" pitchFamily="34" charset="0"/>
                <a:sym typeface="Arial" pitchFamily="34" charset="0"/>
              </a:rPr>
              <a:t>“</a:t>
            </a:r>
            <a:r>
              <a:rPr lang="zh-CN" altLang="en-US" sz="2800"/>
              <a:t>网上邻居</a:t>
            </a:r>
            <a:r>
              <a:rPr lang="zh-CN" altLang="en-US" sz="2800">
                <a:latin typeface="Arial" pitchFamily="34" charset="0"/>
                <a:sym typeface="Arial" pitchFamily="34" charset="0"/>
              </a:rPr>
              <a:t>”</a:t>
            </a:r>
            <a:r>
              <a:rPr lang="zh-CN" altLang="en-US" sz="2800"/>
              <a:t>还可以将其他计算机的共享文件夹映射为自己计算机上的一个驱动器，这样在输入了登录的账户名和密码之后就几乎与操作自己电脑上的文件夹和驱动器一样了，只要将其中的文件资料复制到另一台电脑的存储器中，就实现了电脑之间文件资料的传送。</a:t>
            </a:r>
            <a:endParaRPr lang="zh-CN"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ln/>
        </p:spPr>
        <p:txBody>
          <a:bodyPr/>
          <a:lstStyle/>
          <a:p>
            <a:r>
              <a:rPr lang="zh-CN" altLang="en-US" sz="2400"/>
              <a:t>案例</a:t>
            </a:r>
            <a:r>
              <a:rPr lang="en-US" altLang="zh-CN" sz="2400"/>
              <a:t>2  </a:t>
            </a:r>
            <a:r>
              <a:rPr lang="zh-CN" altLang="en-US" sz="2400"/>
              <a:t>文件和文件夹属性的设置、共享及其访问</a:t>
            </a:r>
            <a:endParaRPr lang="zh-CN" altLang="en-US"/>
          </a:p>
        </p:txBody>
      </p:sp>
      <p:sp>
        <p:nvSpPr>
          <p:cNvPr id="50179" name="Rectangle 3"/>
          <p:cNvSpPr>
            <a:spLocks noGrp="1" noChangeArrowheads="1"/>
          </p:cNvSpPr>
          <p:nvPr>
            <p:ph idx="1"/>
          </p:nvPr>
        </p:nvSpPr>
        <p:spPr>
          <a:xfrm>
            <a:off x="684213" y="1557338"/>
            <a:ext cx="8197850" cy="4535487"/>
          </a:xfrm>
          <a:ln/>
        </p:spPr>
        <p:txBody>
          <a:bodyPr/>
          <a:lstStyle/>
          <a:p>
            <a:pPr marL="342900" indent="-342900" algn="l">
              <a:lnSpc>
                <a:spcPct val="80000"/>
              </a:lnSpc>
              <a:buFont typeface="Wingdings" pitchFamily="2" charset="2"/>
              <a:buChar char="p"/>
            </a:pPr>
            <a:r>
              <a:rPr lang="en-US" altLang="zh-CN" sz="2400"/>
              <a:t>①</a:t>
            </a:r>
            <a:r>
              <a:rPr lang="en-US" altLang="zh-CN" sz="2400">
                <a:latin typeface="Arial" pitchFamily="34" charset="0"/>
                <a:sym typeface="Arial" pitchFamily="34" charset="0"/>
              </a:rPr>
              <a:t>“</a:t>
            </a:r>
            <a:r>
              <a:rPr lang="zh-CN" altLang="en-US" sz="2400"/>
              <a:t>网络</a:t>
            </a:r>
            <a:r>
              <a:rPr lang="zh-CN" altLang="en-US" sz="2400">
                <a:latin typeface="Arial" pitchFamily="34" charset="0"/>
                <a:sym typeface="Arial" pitchFamily="34" charset="0"/>
              </a:rPr>
              <a:t>”</a:t>
            </a:r>
            <a:r>
              <a:rPr lang="zh-CN" altLang="en-US" sz="2400"/>
              <a:t>中用户名为</a:t>
            </a:r>
            <a:r>
              <a:rPr lang="zh-CN" altLang="en-US" sz="2400">
                <a:latin typeface="Arial" pitchFamily="34" charset="0"/>
                <a:sym typeface="Arial" pitchFamily="34" charset="0"/>
              </a:rPr>
              <a:t>“</a:t>
            </a:r>
            <a:r>
              <a:rPr lang="en-US" altLang="zh-CN" sz="2400"/>
              <a:t>Jeff</a:t>
            </a:r>
            <a:r>
              <a:rPr lang="en-US" altLang="zh-CN" sz="2400">
                <a:latin typeface="Arial" pitchFamily="34" charset="0"/>
                <a:sym typeface="Arial" pitchFamily="34" charset="0"/>
              </a:rPr>
              <a:t>”</a:t>
            </a:r>
            <a:r>
              <a:rPr lang="zh-CN" altLang="en-US" sz="2400"/>
              <a:t>的计算机中有一个共享文件夹</a:t>
            </a:r>
            <a:r>
              <a:rPr lang="zh-CN" altLang="en-US" sz="2400">
                <a:latin typeface="Arial" pitchFamily="34" charset="0"/>
                <a:sym typeface="Arial" pitchFamily="34" charset="0"/>
              </a:rPr>
              <a:t>“</a:t>
            </a:r>
            <a:r>
              <a:rPr lang="en-US" altLang="zh-CN" sz="2400"/>
              <a:t>tsclient</a:t>
            </a:r>
            <a:r>
              <a:rPr lang="en-US" altLang="zh-CN" sz="2400">
                <a:latin typeface="Arial" pitchFamily="34" charset="0"/>
                <a:sym typeface="Arial" pitchFamily="34" charset="0"/>
              </a:rPr>
              <a:t>”</a:t>
            </a:r>
            <a:r>
              <a:rPr lang="zh-CN" altLang="en-US" sz="2400"/>
              <a:t>，将这个共享文件夹映射为自己计算机上的</a:t>
            </a:r>
            <a:r>
              <a:rPr lang="en-US" altLang="zh-CN" sz="2400"/>
              <a:t>Z</a:t>
            </a:r>
            <a:r>
              <a:rPr lang="zh-CN" altLang="en-US" sz="2400"/>
              <a:t>盘。</a:t>
            </a:r>
            <a:endParaRPr lang="zh-CN" altLang="en-US" sz="2400" b="1"/>
          </a:p>
          <a:p>
            <a:pPr marL="342900" indent="-342900" algn="l">
              <a:lnSpc>
                <a:spcPct val="80000"/>
              </a:lnSpc>
              <a:buFont typeface="Wingdings" pitchFamily="2" charset="2"/>
              <a:buChar char="p"/>
            </a:pPr>
            <a:r>
              <a:rPr lang="zh-CN" altLang="en-US" sz="2400" b="1"/>
              <a:t>操作步骤</a:t>
            </a:r>
            <a:endParaRPr lang="zh-CN" altLang="en-US" sz="2400"/>
          </a:p>
          <a:p>
            <a:pPr marL="342900" indent="-342900" algn="l">
              <a:lnSpc>
                <a:spcPct val="80000"/>
              </a:lnSpc>
              <a:buFont typeface="Wingdings" pitchFamily="2" charset="2"/>
              <a:buChar char="p"/>
            </a:pPr>
            <a:r>
              <a:rPr lang="zh-CN" altLang="en-US" sz="2400"/>
              <a:t>打开</a:t>
            </a:r>
            <a:r>
              <a:rPr lang="zh-CN" altLang="en-US" sz="2400">
                <a:latin typeface="Arial" pitchFamily="34" charset="0"/>
                <a:sym typeface="Arial" pitchFamily="34" charset="0"/>
              </a:rPr>
              <a:t>“</a:t>
            </a:r>
            <a:r>
              <a:rPr lang="zh-CN" altLang="en-US" sz="2400"/>
              <a:t>网络</a:t>
            </a:r>
            <a:r>
              <a:rPr lang="zh-CN" altLang="en-US" sz="2400">
                <a:latin typeface="Arial" pitchFamily="34" charset="0"/>
                <a:sym typeface="Arial" pitchFamily="34" charset="0"/>
              </a:rPr>
              <a:t>”</a:t>
            </a:r>
            <a:r>
              <a:rPr lang="zh-CN" altLang="en-US" sz="2400"/>
              <a:t>中的</a:t>
            </a:r>
            <a:r>
              <a:rPr lang="zh-CN" altLang="en-US" sz="2400">
                <a:latin typeface="Arial" pitchFamily="34" charset="0"/>
                <a:sym typeface="Arial" pitchFamily="34" charset="0"/>
              </a:rPr>
              <a:t>“</a:t>
            </a:r>
            <a:r>
              <a:rPr lang="en-US" altLang="zh-CN" sz="2400"/>
              <a:t>Jeff</a:t>
            </a:r>
            <a:r>
              <a:rPr lang="en-US" altLang="zh-CN" sz="2400">
                <a:latin typeface="Arial" pitchFamily="34" charset="0"/>
                <a:sym typeface="Arial" pitchFamily="34" charset="0"/>
              </a:rPr>
              <a:t>”</a:t>
            </a:r>
            <a:r>
              <a:rPr lang="zh-CN" altLang="en-US" sz="2400"/>
              <a:t>计算机，选中其中的共享文件夹</a:t>
            </a:r>
            <a:r>
              <a:rPr lang="zh-CN" altLang="en-US" sz="2400">
                <a:latin typeface="Arial" pitchFamily="34" charset="0"/>
                <a:sym typeface="Arial" pitchFamily="34" charset="0"/>
              </a:rPr>
              <a:t>“</a:t>
            </a:r>
            <a:r>
              <a:rPr lang="en-US" altLang="zh-CN" sz="2400"/>
              <a:t>tsclient</a:t>
            </a:r>
            <a:r>
              <a:rPr lang="en-US" altLang="zh-CN" sz="2400">
                <a:latin typeface="Arial" pitchFamily="34" charset="0"/>
                <a:sym typeface="Arial" pitchFamily="34" charset="0"/>
              </a:rPr>
              <a:t>”</a:t>
            </a:r>
            <a:r>
              <a:rPr lang="zh-CN" altLang="en-US" sz="2400"/>
              <a:t>。</a:t>
            </a:r>
          </a:p>
          <a:p>
            <a:pPr marL="342900" indent="-342900" algn="l">
              <a:lnSpc>
                <a:spcPct val="80000"/>
              </a:lnSpc>
              <a:buFont typeface="Wingdings" pitchFamily="2" charset="2"/>
              <a:buChar char="p"/>
            </a:pPr>
            <a:r>
              <a:rPr lang="zh-CN" altLang="en-US" sz="2400"/>
              <a:t>单击鼠标右键，在弹出来的对话框中选择</a:t>
            </a:r>
            <a:r>
              <a:rPr lang="zh-CN" altLang="en-US" sz="2400">
                <a:latin typeface="Arial" pitchFamily="34" charset="0"/>
                <a:sym typeface="Arial" pitchFamily="34" charset="0"/>
              </a:rPr>
              <a:t>“</a:t>
            </a:r>
            <a:r>
              <a:rPr lang="zh-CN" altLang="en-US" sz="2400"/>
              <a:t>映射网络驱动器</a:t>
            </a:r>
            <a:r>
              <a:rPr lang="zh-CN" altLang="en-US" sz="2400">
                <a:latin typeface="Arial" pitchFamily="34" charset="0"/>
                <a:sym typeface="Arial" pitchFamily="34" charset="0"/>
              </a:rPr>
              <a:t>”</a:t>
            </a:r>
            <a:r>
              <a:rPr lang="zh-CN" altLang="en-US" sz="2400"/>
              <a:t>命令，打开</a:t>
            </a:r>
            <a:r>
              <a:rPr lang="zh-CN" altLang="en-US" sz="2400">
                <a:latin typeface="Arial" pitchFamily="34" charset="0"/>
                <a:sym typeface="Arial" pitchFamily="34" charset="0"/>
              </a:rPr>
              <a:t>“</a:t>
            </a:r>
            <a:r>
              <a:rPr lang="zh-CN" altLang="en-US" sz="2400"/>
              <a:t>映射网络驱动器</a:t>
            </a:r>
            <a:r>
              <a:rPr lang="zh-CN" altLang="en-US" sz="2400">
                <a:latin typeface="Arial" pitchFamily="34" charset="0"/>
                <a:sym typeface="Arial" pitchFamily="34" charset="0"/>
              </a:rPr>
              <a:t>”</a:t>
            </a:r>
            <a:r>
              <a:rPr lang="zh-CN" altLang="en-US" sz="2400"/>
              <a:t>对话框。</a:t>
            </a:r>
          </a:p>
          <a:p>
            <a:pPr marL="342900" indent="-342900" algn="l">
              <a:lnSpc>
                <a:spcPct val="80000"/>
              </a:lnSpc>
              <a:buFont typeface="Wingdings" pitchFamily="2" charset="2"/>
              <a:buChar char="p"/>
            </a:pPr>
            <a:r>
              <a:rPr lang="zh-CN" altLang="en-US" sz="2400"/>
              <a:t>在</a:t>
            </a:r>
            <a:r>
              <a:rPr lang="zh-CN" altLang="en-US" sz="2400">
                <a:latin typeface="Arial" pitchFamily="34" charset="0"/>
                <a:sym typeface="Arial" pitchFamily="34" charset="0"/>
              </a:rPr>
              <a:t>“</a:t>
            </a:r>
            <a:r>
              <a:rPr lang="zh-CN" altLang="en-US" sz="2400"/>
              <a:t>映射网络驱动器</a:t>
            </a:r>
            <a:r>
              <a:rPr lang="zh-CN" altLang="en-US" sz="2400">
                <a:latin typeface="Arial" pitchFamily="34" charset="0"/>
                <a:sym typeface="Arial" pitchFamily="34" charset="0"/>
              </a:rPr>
              <a:t>”</a:t>
            </a:r>
            <a:r>
              <a:rPr lang="zh-CN" altLang="en-US" sz="2400"/>
              <a:t>对话框中选择</a:t>
            </a:r>
            <a:r>
              <a:rPr lang="zh-CN" altLang="en-US" sz="2400">
                <a:latin typeface="Arial" pitchFamily="34" charset="0"/>
                <a:sym typeface="Arial" pitchFamily="34" charset="0"/>
              </a:rPr>
              <a:t>“</a:t>
            </a:r>
            <a:r>
              <a:rPr lang="zh-CN" altLang="en-US" sz="2400"/>
              <a:t>驱动器</a:t>
            </a:r>
            <a:r>
              <a:rPr lang="zh-CN" altLang="en-US" sz="2400">
                <a:latin typeface="Arial" pitchFamily="34" charset="0"/>
                <a:sym typeface="Arial" pitchFamily="34" charset="0"/>
              </a:rPr>
              <a:t>”</a:t>
            </a:r>
            <a:r>
              <a:rPr lang="zh-CN" altLang="en-US" sz="2400"/>
              <a:t>的名称为</a:t>
            </a:r>
            <a:r>
              <a:rPr lang="zh-CN" altLang="en-US" sz="2400">
                <a:latin typeface="Arial" pitchFamily="34" charset="0"/>
                <a:sym typeface="Arial" pitchFamily="34" charset="0"/>
              </a:rPr>
              <a:t>“</a:t>
            </a:r>
            <a:r>
              <a:rPr lang="en-US" altLang="zh-CN" sz="2400"/>
              <a:t>Z</a:t>
            </a:r>
            <a:r>
              <a:rPr lang="zh-CN" altLang="en-US" sz="2400"/>
              <a:t>：</a:t>
            </a:r>
            <a:r>
              <a:rPr lang="zh-CN" altLang="en-US" sz="2400">
                <a:latin typeface="Arial" pitchFamily="34" charset="0"/>
                <a:sym typeface="Arial" pitchFamily="34" charset="0"/>
              </a:rPr>
              <a:t>”</a:t>
            </a:r>
            <a:r>
              <a:rPr lang="zh-CN" altLang="en-US" sz="2400"/>
              <a:t>，单击</a:t>
            </a:r>
            <a:r>
              <a:rPr lang="zh-CN" altLang="en-US" sz="2400">
                <a:latin typeface="Arial" pitchFamily="34" charset="0"/>
                <a:sym typeface="Arial" pitchFamily="34" charset="0"/>
              </a:rPr>
              <a:t>“</a:t>
            </a:r>
            <a:r>
              <a:rPr lang="zh-CN" altLang="en-US" sz="2400"/>
              <a:t>完成</a:t>
            </a:r>
            <a:r>
              <a:rPr lang="zh-CN" altLang="en-US" sz="2400">
                <a:latin typeface="Arial" pitchFamily="34" charset="0"/>
                <a:sym typeface="Arial" pitchFamily="34" charset="0"/>
              </a:rPr>
              <a:t>”</a:t>
            </a:r>
            <a:r>
              <a:rPr lang="zh-CN" altLang="en-US" sz="2400"/>
              <a:t>按钮。如图2-20所示。</a:t>
            </a:r>
          </a:p>
          <a:p>
            <a:pPr marL="342900" indent="-342900" algn="l">
              <a:lnSpc>
                <a:spcPct val="80000"/>
              </a:lnSpc>
              <a:buFont typeface="Wingdings" pitchFamily="2" charset="2"/>
              <a:buChar char="p"/>
            </a:pPr>
            <a:r>
              <a:rPr lang="zh-CN" altLang="en-US" sz="2400"/>
              <a:t>双击打开自己桌面上</a:t>
            </a:r>
            <a:r>
              <a:rPr lang="zh-CN" altLang="en-US" sz="2400">
                <a:latin typeface="Arial" pitchFamily="34" charset="0"/>
                <a:sym typeface="Arial" pitchFamily="34" charset="0"/>
              </a:rPr>
              <a:t>“</a:t>
            </a:r>
            <a:r>
              <a:rPr lang="zh-CN" altLang="en-US" sz="2400"/>
              <a:t>计算机</a:t>
            </a:r>
            <a:r>
              <a:rPr lang="zh-CN" altLang="en-US" sz="2400">
                <a:latin typeface="Arial" pitchFamily="34" charset="0"/>
                <a:sym typeface="Arial" pitchFamily="34" charset="0"/>
              </a:rPr>
              <a:t>”</a:t>
            </a:r>
            <a:r>
              <a:rPr lang="zh-CN" altLang="en-US" sz="2400"/>
              <a:t>，可以看到也能访问这个网络驱动器了。 如图2-21所示。</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zh-CN" altLang="en-US" sz="2400"/>
              <a:t>案例</a:t>
            </a:r>
            <a:r>
              <a:rPr lang="en-US" altLang="zh-CN" sz="2400"/>
              <a:t>2  </a:t>
            </a:r>
            <a:r>
              <a:rPr lang="zh-CN" altLang="en-US" sz="2400"/>
              <a:t>文件和文件夹属性的设置、共享及其访问</a:t>
            </a:r>
          </a:p>
        </p:txBody>
      </p:sp>
      <p:pic>
        <p:nvPicPr>
          <p:cNvPr id="51203" name="图片 49" descr="2014-10-16_21144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4575" y="1773238"/>
            <a:ext cx="3721100" cy="295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4" name="图片 50" descr="2014-10-16_2116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063" y="1557338"/>
            <a:ext cx="2782887" cy="330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5" name="Text Box 5"/>
          <p:cNvSpPr txBox="1">
            <a:spLocks noChangeArrowheads="1"/>
          </p:cNvSpPr>
          <p:nvPr/>
        </p:nvSpPr>
        <p:spPr bwMode="auto">
          <a:xfrm>
            <a:off x="1417638" y="4846638"/>
            <a:ext cx="2938462"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t>图2-20 映射网络驱动器对话框</a:t>
            </a:r>
          </a:p>
        </p:txBody>
      </p:sp>
      <p:sp>
        <p:nvSpPr>
          <p:cNvPr id="51206" name="Text Box 6"/>
          <p:cNvSpPr txBox="1">
            <a:spLocks noChangeArrowheads="1"/>
          </p:cNvSpPr>
          <p:nvPr/>
        </p:nvSpPr>
        <p:spPr bwMode="auto">
          <a:xfrm>
            <a:off x="6021388" y="4949825"/>
            <a:ext cx="207962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t>图2-21 计算机窗口</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6147" name="Rectangle 3"/>
          <p:cNvSpPr>
            <a:spLocks noGrp="1" noChangeArrowheads="1"/>
          </p:cNvSpPr>
          <p:nvPr>
            <p:ph idx="1"/>
          </p:nvPr>
        </p:nvSpPr>
        <p:spPr>
          <a:xfrm>
            <a:off x="684213" y="1557338"/>
            <a:ext cx="8197850" cy="4535487"/>
          </a:xfrm>
          <a:ln/>
        </p:spPr>
        <p:txBody>
          <a:bodyPr/>
          <a:lstStyle/>
          <a:p>
            <a:pPr marL="342900" indent="-342900" algn="l">
              <a:lnSpc>
                <a:spcPct val="90000"/>
              </a:lnSpc>
              <a:buFont typeface="Wingdings" pitchFamily="2" charset="2"/>
              <a:buChar char="p"/>
            </a:pPr>
            <a:r>
              <a:rPr lang="en-US" altLang="zh-CN" sz="2800"/>
              <a:t>Jerry</a:t>
            </a:r>
            <a:r>
              <a:rPr lang="zh-CN" altLang="en-US" sz="2800"/>
              <a:t>和弟弟</a:t>
            </a:r>
            <a:r>
              <a:rPr lang="en-US" altLang="zh-CN" sz="2800"/>
              <a:t>Tom</a:t>
            </a:r>
            <a:r>
              <a:rPr lang="zh-CN" altLang="en-US" sz="2800"/>
              <a:t>考取了同一所大学的软件专业，为了方便他们俩平时的课程学习，妈妈帮他们买了一台电脑，</a:t>
            </a:r>
            <a:r>
              <a:rPr lang="en-US" altLang="zh-CN" sz="2800"/>
              <a:t>Tom</a:t>
            </a:r>
            <a:r>
              <a:rPr lang="zh-CN" altLang="en-US" sz="2800"/>
              <a:t>在使用电脑的过程当中经常把一些文件随意乱放，搞得需要使用该文件的时候往往不知道去哪里找，同时随时安装一些的软件，而且把外观、主题和桌面设计成他喜欢的风格，这下</a:t>
            </a:r>
            <a:r>
              <a:rPr lang="en-US" altLang="zh-CN" sz="2800"/>
              <a:t>Jerry</a:t>
            </a:r>
            <a:r>
              <a:rPr lang="zh-CN" altLang="en-US" sz="2800"/>
              <a:t>不干了，他不喜欢弟弟所设置的模式并且不赞同他把文件随意乱放。</a:t>
            </a:r>
            <a:r>
              <a:rPr lang="en-US" altLang="zh-CN" sz="2800"/>
              <a:t>Tom</a:t>
            </a:r>
            <a:r>
              <a:rPr lang="zh-CN" altLang="en-US" sz="2800"/>
              <a:t>也想好好的管理一下文件同时想设置两个用户，这样他和哥哥就可以各用个的了。</a:t>
            </a:r>
            <a:endParaRPr lang="zh-CN" alt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idx="4294967295"/>
          </p:nvPr>
        </p:nvSpPr>
        <p:spPr>
          <a:ln/>
        </p:spPr>
        <p:txBody>
          <a:bodyPr/>
          <a:lstStyle/>
          <a:p>
            <a:r>
              <a:rPr lang="zh-CN" altLang="en-US" sz="2400"/>
              <a:t>案例</a:t>
            </a:r>
            <a:r>
              <a:rPr lang="en-US" altLang="zh-CN" sz="2400"/>
              <a:t>2  </a:t>
            </a:r>
            <a:r>
              <a:rPr lang="zh-CN" altLang="en-US" sz="2400"/>
              <a:t>文件和文件夹属性的设置、共享及其访问</a:t>
            </a:r>
            <a:endParaRPr lang="zh-CN" altLang="en-US"/>
          </a:p>
        </p:txBody>
      </p:sp>
      <p:sp>
        <p:nvSpPr>
          <p:cNvPr id="52227" name="Rectangle 3"/>
          <p:cNvSpPr>
            <a:spLocks noGrp="1" noChangeArrowheads="1"/>
          </p:cNvSpPr>
          <p:nvPr>
            <p:ph idx="1"/>
          </p:nvPr>
        </p:nvSpPr>
        <p:spPr>
          <a:xfrm>
            <a:off x="684213" y="1557338"/>
            <a:ext cx="8197850" cy="4535487"/>
          </a:xfrm>
          <a:ln/>
        </p:spPr>
        <p:txBody>
          <a:bodyPr/>
          <a:lstStyle/>
          <a:p>
            <a:pPr marL="342900" indent="-342900" algn="l">
              <a:lnSpc>
                <a:spcPct val="80000"/>
              </a:lnSpc>
              <a:buFont typeface="Wingdings" pitchFamily="2" charset="2"/>
              <a:buChar char="p"/>
            </a:pPr>
            <a:r>
              <a:rPr lang="en-US" altLang="zh-CN" sz="2400"/>
              <a:t>⑷</a:t>
            </a:r>
            <a:r>
              <a:rPr lang="zh-CN" altLang="en-US" sz="2400"/>
              <a:t>光驱的共享</a:t>
            </a:r>
          </a:p>
          <a:p>
            <a:pPr marL="342900" indent="-342900" algn="l">
              <a:lnSpc>
                <a:spcPct val="80000"/>
              </a:lnSpc>
              <a:buFont typeface="Wingdings" pitchFamily="2" charset="2"/>
              <a:buChar char="p"/>
            </a:pPr>
            <a:r>
              <a:rPr lang="zh-CN" altLang="en-US" sz="2400"/>
              <a:t>①将</a:t>
            </a:r>
            <a:r>
              <a:rPr lang="en-US" altLang="zh-CN" sz="2400"/>
              <a:t>Jeff</a:t>
            </a:r>
            <a:r>
              <a:rPr lang="zh-CN" altLang="en-US" sz="2400"/>
              <a:t>电脑中的光驱共享，并通过</a:t>
            </a:r>
            <a:r>
              <a:rPr lang="zh-CN" altLang="en-US" sz="2400">
                <a:latin typeface="Arial" pitchFamily="34" charset="0"/>
                <a:sym typeface="Arial" pitchFamily="34" charset="0"/>
              </a:rPr>
              <a:t>“</a:t>
            </a:r>
            <a:r>
              <a:rPr lang="zh-CN" altLang="en-US" sz="2400"/>
              <a:t>网络</a:t>
            </a:r>
            <a:r>
              <a:rPr lang="zh-CN" altLang="en-US" sz="2400">
                <a:latin typeface="Arial" pitchFamily="34" charset="0"/>
                <a:sym typeface="Arial" pitchFamily="34" charset="0"/>
              </a:rPr>
              <a:t>”</a:t>
            </a:r>
            <a:r>
              <a:rPr lang="zh-CN" altLang="en-US" sz="2400"/>
              <a:t>访问</a:t>
            </a:r>
            <a:r>
              <a:rPr lang="en-US" altLang="zh-CN" sz="2400"/>
              <a:t>Jeff</a:t>
            </a:r>
            <a:r>
              <a:rPr lang="zh-CN" altLang="en-US" sz="2400"/>
              <a:t>电脑中的光驱。</a:t>
            </a:r>
          </a:p>
          <a:p>
            <a:pPr marL="342900" indent="-342900" algn="l">
              <a:lnSpc>
                <a:spcPct val="80000"/>
              </a:lnSpc>
              <a:buFont typeface="Wingdings" pitchFamily="2" charset="2"/>
              <a:buChar char="p"/>
            </a:pPr>
            <a:r>
              <a:rPr lang="zh-CN" altLang="en-US" sz="2400"/>
              <a:t>操作步骤</a:t>
            </a:r>
          </a:p>
          <a:p>
            <a:pPr marL="342900" indent="-342900" algn="l">
              <a:lnSpc>
                <a:spcPct val="80000"/>
              </a:lnSpc>
              <a:buFont typeface="Wingdings" pitchFamily="2" charset="2"/>
              <a:buChar char="p"/>
            </a:pPr>
            <a:r>
              <a:rPr lang="zh-CN" altLang="en-US" sz="2400"/>
              <a:t>双击打开</a:t>
            </a:r>
            <a:r>
              <a:rPr lang="zh-CN" altLang="en-US" sz="2400">
                <a:latin typeface="Arial" pitchFamily="34" charset="0"/>
                <a:sym typeface="Arial" pitchFamily="34" charset="0"/>
              </a:rPr>
              <a:t>“</a:t>
            </a:r>
            <a:r>
              <a:rPr lang="zh-CN" altLang="en-US" sz="2400"/>
              <a:t>计算机</a:t>
            </a:r>
            <a:r>
              <a:rPr lang="zh-CN" altLang="en-US" sz="2400">
                <a:latin typeface="Arial" pitchFamily="34" charset="0"/>
                <a:sym typeface="Arial" pitchFamily="34" charset="0"/>
              </a:rPr>
              <a:t>”</a:t>
            </a:r>
            <a:r>
              <a:rPr lang="zh-CN" altLang="en-US" sz="2400"/>
              <a:t>选择</a:t>
            </a:r>
            <a:r>
              <a:rPr lang="zh-CN" altLang="en-US" sz="2400">
                <a:latin typeface="Arial" pitchFamily="34" charset="0"/>
                <a:sym typeface="Arial" pitchFamily="34" charset="0"/>
              </a:rPr>
              <a:t>“</a:t>
            </a:r>
            <a:r>
              <a:rPr lang="zh-CN" altLang="en-US" sz="2400"/>
              <a:t>有可移动存储的设备</a:t>
            </a:r>
            <a:r>
              <a:rPr lang="zh-CN" altLang="en-US" sz="2400">
                <a:latin typeface="Arial" pitchFamily="34" charset="0"/>
                <a:sym typeface="Arial" pitchFamily="34" charset="0"/>
              </a:rPr>
              <a:t>”</a:t>
            </a:r>
            <a:r>
              <a:rPr lang="zh-CN" altLang="en-US" sz="2400"/>
              <a:t>中的</a:t>
            </a:r>
            <a:r>
              <a:rPr lang="en-US" altLang="zh-CN" sz="2400"/>
              <a:t>VideoCD</a:t>
            </a:r>
            <a:r>
              <a:rPr lang="zh-CN" altLang="en-US" sz="2400"/>
              <a:t>（</a:t>
            </a:r>
            <a:r>
              <a:rPr lang="en-US" altLang="zh-CN" sz="2400"/>
              <a:t>K</a:t>
            </a:r>
            <a:r>
              <a:rPr lang="zh-CN" altLang="en-US" sz="2400"/>
              <a:t>：）驱动器。</a:t>
            </a:r>
          </a:p>
          <a:p>
            <a:pPr marL="342900" indent="-342900" algn="l">
              <a:lnSpc>
                <a:spcPct val="80000"/>
              </a:lnSpc>
              <a:buFont typeface="Wingdings" pitchFamily="2" charset="2"/>
              <a:buChar char="p"/>
            </a:pPr>
            <a:r>
              <a:rPr lang="zh-CN" altLang="en-US" sz="2400"/>
              <a:t>单击鼠标右键，在弹出来的快捷菜单中选择</a:t>
            </a:r>
            <a:r>
              <a:rPr lang="zh-CN" altLang="en-US" sz="2400">
                <a:latin typeface="Arial" pitchFamily="34" charset="0"/>
                <a:sym typeface="Arial" pitchFamily="34" charset="0"/>
              </a:rPr>
              <a:t>“</a:t>
            </a:r>
            <a:r>
              <a:rPr lang="zh-CN" altLang="en-US" sz="2400"/>
              <a:t>共享</a:t>
            </a:r>
            <a:r>
              <a:rPr lang="zh-CN" altLang="en-US" sz="2400">
                <a:latin typeface="Arial" pitchFamily="34" charset="0"/>
                <a:sym typeface="Arial" pitchFamily="34" charset="0"/>
              </a:rPr>
              <a:t>”</a:t>
            </a:r>
            <a:r>
              <a:rPr lang="zh-CN" altLang="en-US" sz="2400"/>
              <a:t>命令。</a:t>
            </a:r>
          </a:p>
          <a:p>
            <a:pPr marL="342900" indent="-342900" algn="l">
              <a:lnSpc>
                <a:spcPct val="80000"/>
              </a:lnSpc>
              <a:buFont typeface="Wingdings" pitchFamily="2" charset="2"/>
              <a:buChar char="p"/>
            </a:pPr>
            <a:r>
              <a:rPr lang="zh-CN" altLang="en-US" sz="2400"/>
              <a:t>在属性对话框中选择</a:t>
            </a:r>
            <a:r>
              <a:rPr lang="zh-CN" altLang="en-US" sz="2400">
                <a:latin typeface="Arial" pitchFamily="34" charset="0"/>
                <a:sym typeface="Arial" pitchFamily="34" charset="0"/>
              </a:rPr>
              <a:t>“</a:t>
            </a:r>
            <a:r>
              <a:rPr lang="zh-CN" altLang="en-US" sz="2400"/>
              <a:t>共享</a:t>
            </a:r>
            <a:r>
              <a:rPr lang="zh-CN" altLang="en-US" sz="2400">
                <a:latin typeface="Arial" pitchFamily="34" charset="0"/>
                <a:sym typeface="Arial" pitchFamily="34" charset="0"/>
              </a:rPr>
              <a:t>”</a:t>
            </a:r>
            <a:r>
              <a:rPr lang="zh-CN" altLang="en-US" sz="2400"/>
              <a:t>标签，单击</a:t>
            </a:r>
            <a:r>
              <a:rPr lang="zh-CN" altLang="en-US" sz="2400">
                <a:latin typeface="Arial" pitchFamily="34" charset="0"/>
                <a:sym typeface="Arial" pitchFamily="34" charset="0"/>
              </a:rPr>
              <a:t>“</a:t>
            </a:r>
            <a:r>
              <a:rPr lang="zh-CN" altLang="en-US" sz="2400"/>
              <a:t>高级共享</a:t>
            </a:r>
            <a:r>
              <a:rPr lang="zh-CN" altLang="en-US" sz="2400">
                <a:latin typeface="Arial" pitchFamily="34" charset="0"/>
                <a:sym typeface="Arial" pitchFamily="34" charset="0"/>
              </a:rPr>
              <a:t>”</a:t>
            </a:r>
            <a:r>
              <a:rPr lang="zh-CN" altLang="en-US" sz="2400"/>
              <a:t>按钮。</a:t>
            </a:r>
          </a:p>
          <a:p>
            <a:pPr marL="342900" indent="-342900" algn="l">
              <a:lnSpc>
                <a:spcPct val="80000"/>
              </a:lnSpc>
              <a:buFont typeface="Wingdings" pitchFamily="2" charset="2"/>
              <a:buChar char="p"/>
            </a:pPr>
            <a:r>
              <a:rPr lang="zh-CN" altLang="en-US" sz="2400"/>
              <a:t>选择</a:t>
            </a:r>
            <a:r>
              <a:rPr lang="zh-CN" altLang="en-US" sz="2400">
                <a:latin typeface="Arial" pitchFamily="34" charset="0"/>
                <a:sym typeface="Arial" pitchFamily="34" charset="0"/>
              </a:rPr>
              <a:t>“</a:t>
            </a:r>
            <a:r>
              <a:rPr lang="zh-CN" altLang="en-US" sz="2400"/>
              <a:t>高级共享</a:t>
            </a:r>
            <a:r>
              <a:rPr lang="zh-CN" altLang="en-US" sz="2400">
                <a:latin typeface="Arial" pitchFamily="34" charset="0"/>
                <a:sym typeface="Arial" pitchFamily="34" charset="0"/>
              </a:rPr>
              <a:t>”</a:t>
            </a:r>
            <a:r>
              <a:rPr lang="zh-CN" altLang="en-US" sz="2400"/>
              <a:t>对话框中的</a:t>
            </a:r>
            <a:r>
              <a:rPr lang="zh-CN" altLang="en-US" sz="2400">
                <a:latin typeface="Arial" pitchFamily="34" charset="0"/>
                <a:sym typeface="Arial" pitchFamily="34" charset="0"/>
              </a:rPr>
              <a:t>“</a:t>
            </a:r>
            <a:r>
              <a:rPr lang="zh-CN" altLang="en-US" sz="2400"/>
              <a:t>共享此文件夹</a:t>
            </a:r>
            <a:r>
              <a:rPr lang="zh-CN" altLang="en-US" sz="2400">
                <a:latin typeface="Arial" pitchFamily="34" charset="0"/>
                <a:sym typeface="Arial" pitchFamily="34" charset="0"/>
              </a:rPr>
              <a:t>”</a:t>
            </a:r>
            <a:r>
              <a:rPr lang="zh-CN" altLang="en-US" sz="2400"/>
              <a:t>，单击</a:t>
            </a:r>
            <a:r>
              <a:rPr lang="zh-CN" altLang="en-US" sz="2400">
                <a:latin typeface="Arial" pitchFamily="34" charset="0"/>
                <a:sym typeface="Arial" pitchFamily="34" charset="0"/>
              </a:rPr>
              <a:t>“</a:t>
            </a:r>
            <a:r>
              <a:rPr lang="zh-CN" altLang="en-US" sz="2400"/>
              <a:t>权限</a:t>
            </a:r>
            <a:r>
              <a:rPr lang="zh-CN" altLang="en-US" sz="2400">
                <a:latin typeface="Arial" pitchFamily="34" charset="0"/>
                <a:sym typeface="Arial" pitchFamily="34" charset="0"/>
              </a:rPr>
              <a:t>”</a:t>
            </a:r>
            <a:r>
              <a:rPr lang="zh-CN" altLang="en-US" sz="2400"/>
              <a:t>按钮，对用户名</a:t>
            </a:r>
            <a:r>
              <a:rPr lang="zh-CN" altLang="en-US" sz="2400">
                <a:latin typeface="Arial" pitchFamily="34" charset="0"/>
                <a:sym typeface="Arial" pitchFamily="34" charset="0"/>
              </a:rPr>
              <a:t>“</a:t>
            </a:r>
            <a:r>
              <a:rPr lang="en-US" altLang="zh-CN" sz="2400"/>
              <a:t>Everyone</a:t>
            </a:r>
            <a:r>
              <a:rPr lang="en-US" altLang="zh-CN" sz="2400">
                <a:latin typeface="Arial" pitchFamily="34" charset="0"/>
                <a:sym typeface="Arial" pitchFamily="34" charset="0"/>
              </a:rPr>
              <a:t>”</a:t>
            </a:r>
            <a:r>
              <a:rPr lang="zh-CN" altLang="en-US" sz="2400"/>
              <a:t>的权限进行设置，然后单击确定命令。</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7171" name="Rectangle 3"/>
          <p:cNvSpPr>
            <a:spLocks noGrp="1" noChangeArrowheads="1"/>
          </p:cNvSpPr>
          <p:nvPr>
            <p:ph idx="1"/>
          </p:nvPr>
        </p:nvSpPr>
        <p:spPr>
          <a:xfrm>
            <a:off x="684213" y="1557338"/>
            <a:ext cx="8197850" cy="4535487"/>
          </a:xfrm>
          <a:ln/>
        </p:spPr>
        <p:txBody>
          <a:bodyPr/>
          <a:lstStyle/>
          <a:p>
            <a:pPr marL="342900" indent="-342900" algn="l">
              <a:lnSpc>
                <a:spcPct val="80000"/>
              </a:lnSpc>
              <a:buFont typeface="Wingdings" pitchFamily="2" charset="2"/>
              <a:buChar char="p"/>
            </a:pPr>
            <a:r>
              <a:rPr lang="zh-CN" altLang="en-US" sz="2400"/>
              <a:t>由于没有文件管理和用户管理方面经验，</a:t>
            </a:r>
            <a:r>
              <a:rPr lang="en-US" altLang="zh-CN" sz="2400"/>
              <a:t>Jerry</a:t>
            </a:r>
            <a:r>
              <a:rPr lang="zh-CN" altLang="en-US" sz="2400"/>
              <a:t>和</a:t>
            </a:r>
            <a:r>
              <a:rPr lang="en-US" altLang="zh-CN" sz="2400"/>
              <a:t>Tom</a:t>
            </a:r>
            <a:r>
              <a:rPr lang="zh-CN" altLang="en-US" sz="2400"/>
              <a:t>不知道该从何下手，为此他们请教了班上教计算机应用的</a:t>
            </a:r>
            <a:r>
              <a:rPr lang="en-US" altLang="zh-CN" sz="2400"/>
              <a:t>lila</a:t>
            </a:r>
            <a:r>
              <a:rPr lang="zh-CN" altLang="en-US" sz="2400"/>
              <a:t>老师</a:t>
            </a:r>
            <a:r>
              <a:rPr lang="en-US" altLang="zh-CN" sz="2400"/>
              <a:t>,lila</a:t>
            </a:r>
            <a:r>
              <a:rPr lang="zh-CN" altLang="en-US" sz="2400"/>
              <a:t>老师在了解了他们的问题之后</a:t>
            </a:r>
            <a:r>
              <a:rPr lang="en-US" altLang="zh-CN" sz="2400"/>
              <a:t>,</a:t>
            </a:r>
            <a:r>
              <a:rPr lang="zh-CN" altLang="en-US" sz="2400"/>
              <a:t>给他们提出了一套解决方案：</a:t>
            </a:r>
          </a:p>
          <a:p>
            <a:pPr marL="342900" indent="-342900" algn="l">
              <a:lnSpc>
                <a:spcPct val="80000"/>
              </a:lnSpc>
              <a:buFont typeface="Wingdings" pitchFamily="2" charset="2"/>
              <a:buChar char="p"/>
            </a:pPr>
            <a:r>
              <a:rPr lang="zh-CN" altLang="en-US" sz="2400"/>
              <a:t>（</a:t>
            </a:r>
            <a:r>
              <a:rPr lang="en-US" altLang="zh-CN" sz="2400"/>
              <a:t>1</a:t>
            </a:r>
            <a:r>
              <a:rPr lang="zh-CN" altLang="en-US" sz="2400"/>
              <a:t>）首先按不同途径、不同类型在</a:t>
            </a:r>
            <a:r>
              <a:rPr lang="en-US" altLang="zh-CN" sz="2400"/>
              <a:t>F</a:t>
            </a:r>
            <a:r>
              <a:rPr lang="zh-CN" altLang="en-US" sz="2400"/>
              <a:t>盘上建立不同的文件夹如：</a:t>
            </a:r>
            <a:r>
              <a:rPr lang="zh-CN" altLang="en-US" sz="2400">
                <a:latin typeface="Arial" pitchFamily="34" charset="0"/>
                <a:sym typeface="Arial" pitchFamily="34" charset="0"/>
              </a:rPr>
              <a:t>“</a:t>
            </a:r>
            <a:r>
              <a:rPr lang="zh-CN" altLang="en-US" sz="2400"/>
              <a:t>资料</a:t>
            </a:r>
            <a:r>
              <a:rPr lang="zh-CN" altLang="en-US" sz="2400">
                <a:latin typeface="Arial" pitchFamily="34" charset="0"/>
                <a:sym typeface="Arial" pitchFamily="34" charset="0"/>
              </a:rPr>
              <a:t>”</a:t>
            </a:r>
            <a:r>
              <a:rPr lang="zh-CN" altLang="en-US" sz="2400"/>
              <a:t>、</a:t>
            </a:r>
            <a:r>
              <a:rPr lang="zh-CN" altLang="en-US" sz="2400">
                <a:latin typeface="Arial" pitchFamily="34" charset="0"/>
                <a:sym typeface="Arial" pitchFamily="34" charset="0"/>
              </a:rPr>
              <a:t>“</a:t>
            </a:r>
            <a:r>
              <a:rPr lang="zh-CN" altLang="en-US" sz="2400"/>
              <a:t>娱乐</a:t>
            </a:r>
            <a:r>
              <a:rPr lang="zh-CN" altLang="en-US" sz="2400">
                <a:latin typeface="Arial" pitchFamily="34" charset="0"/>
                <a:sym typeface="Arial" pitchFamily="34" charset="0"/>
              </a:rPr>
              <a:t>”</a:t>
            </a:r>
            <a:r>
              <a:rPr lang="zh-CN" altLang="en-US" sz="2400"/>
              <a:t>、</a:t>
            </a:r>
            <a:r>
              <a:rPr lang="zh-CN" altLang="en-US" sz="2400">
                <a:latin typeface="Arial" pitchFamily="34" charset="0"/>
                <a:sym typeface="Arial" pitchFamily="34" charset="0"/>
              </a:rPr>
              <a:t>“</a:t>
            </a:r>
            <a:r>
              <a:rPr lang="zh-CN" altLang="en-US" sz="2400"/>
              <a:t>电影</a:t>
            </a:r>
            <a:r>
              <a:rPr lang="zh-CN" altLang="en-US" sz="2400">
                <a:latin typeface="Arial" pitchFamily="34" charset="0"/>
                <a:sym typeface="Arial" pitchFamily="34" charset="0"/>
              </a:rPr>
              <a:t>”</a:t>
            </a:r>
            <a:r>
              <a:rPr lang="zh-CN" altLang="en-US" sz="2400"/>
              <a:t>等，然后再将文件和子文件夹创建或者移动到相关的文件夹中，如将桌面上的文件</a:t>
            </a:r>
            <a:r>
              <a:rPr lang="zh-CN" altLang="en-US" sz="2400">
                <a:latin typeface="Arial" pitchFamily="34" charset="0"/>
                <a:sym typeface="Arial" pitchFamily="34" charset="0"/>
              </a:rPr>
              <a:t>“</a:t>
            </a:r>
            <a:r>
              <a:rPr lang="zh-CN" altLang="en-US" sz="2400"/>
              <a:t>徽标</a:t>
            </a:r>
            <a:r>
              <a:rPr lang="en-US" altLang="zh-CN" sz="2400"/>
              <a:t>.doc</a:t>
            </a:r>
            <a:r>
              <a:rPr lang="en-US" altLang="zh-CN" sz="2400">
                <a:latin typeface="Arial" pitchFamily="34" charset="0"/>
                <a:sym typeface="Arial" pitchFamily="34" charset="0"/>
              </a:rPr>
              <a:t>”</a:t>
            </a:r>
            <a:r>
              <a:rPr lang="zh-CN" altLang="en-US" sz="2400"/>
              <a:t>移动到相关文件夹。</a:t>
            </a:r>
          </a:p>
          <a:p>
            <a:pPr marL="342900" indent="-342900" algn="l">
              <a:lnSpc>
                <a:spcPct val="80000"/>
              </a:lnSpc>
              <a:buFont typeface="Wingdings" pitchFamily="2" charset="2"/>
              <a:buChar char="p"/>
            </a:pPr>
            <a:r>
              <a:rPr lang="zh-CN" altLang="en-US" sz="2400"/>
              <a:t>（</a:t>
            </a:r>
            <a:r>
              <a:rPr lang="en-US" altLang="zh-CN" sz="2400"/>
              <a:t>2</a:t>
            </a:r>
            <a:r>
              <a:rPr lang="zh-CN" altLang="en-US" sz="2400"/>
              <a:t>）对重要的数据经常进行备份，如将</a:t>
            </a:r>
            <a:r>
              <a:rPr lang="zh-CN" altLang="en-US" sz="2400">
                <a:latin typeface="Arial" pitchFamily="34" charset="0"/>
                <a:sym typeface="Arial" pitchFamily="34" charset="0"/>
              </a:rPr>
              <a:t>“</a:t>
            </a:r>
            <a:r>
              <a:rPr lang="zh-CN" altLang="en-US" sz="2400"/>
              <a:t>学习</a:t>
            </a:r>
            <a:r>
              <a:rPr lang="zh-CN" altLang="en-US" sz="2400">
                <a:latin typeface="Arial" pitchFamily="34" charset="0"/>
                <a:sym typeface="Arial" pitchFamily="34" charset="0"/>
              </a:rPr>
              <a:t>”</a:t>
            </a:r>
            <a:r>
              <a:rPr lang="zh-CN" altLang="en-US" sz="2400"/>
              <a:t>文件夹复制到移动</a:t>
            </a:r>
            <a:r>
              <a:rPr lang="en-US" altLang="zh-CN" sz="2400"/>
              <a:t>U</a:t>
            </a:r>
            <a:r>
              <a:rPr lang="zh-CN" altLang="en-US" sz="2400"/>
              <a:t>盘或移动硬盘上。</a:t>
            </a:r>
          </a:p>
          <a:p>
            <a:pPr marL="342900" indent="-342900" algn="l">
              <a:lnSpc>
                <a:spcPct val="80000"/>
              </a:lnSpc>
              <a:buFont typeface="Wingdings" pitchFamily="2" charset="2"/>
              <a:buChar char="p"/>
            </a:pPr>
            <a:r>
              <a:rPr lang="zh-CN" altLang="en-US" sz="2400"/>
              <a:t>（</a:t>
            </a:r>
            <a:r>
              <a:rPr lang="en-US" altLang="zh-CN" sz="2400"/>
              <a:t>3</a:t>
            </a:r>
            <a:r>
              <a:rPr lang="zh-CN" altLang="en-US" sz="2400"/>
              <a:t>）对于一些没有用的文件和文件夹应及时删除，如将桌面上的文件</a:t>
            </a:r>
            <a:r>
              <a:rPr lang="zh-CN" altLang="en-US" sz="2400">
                <a:latin typeface="Arial" pitchFamily="34" charset="0"/>
                <a:sym typeface="Arial" pitchFamily="34" charset="0"/>
              </a:rPr>
              <a:t>“</a:t>
            </a:r>
            <a:r>
              <a:rPr lang="en-US" altLang="zh-CN" sz="2400"/>
              <a:t>snoopy.rar</a:t>
            </a:r>
            <a:r>
              <a:rPr lang="en-US" altLang="zh-CN" sz="2400">
                <a:latin typeface="Arial" pitchFamily="34" charset="0"/>
                <a:sym typeface="Arial" pitchFamily="34" charset="0"/>
              </a:rPr>
              <a:t>”</a:t>
            </a:r>
            <a:r>
              <a:rPr lang="zh-CN" altLang="en-US" sz="2400"/>
              <a:t>删除，定时清理回收站。</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8195" name="Rectangle 3"/>
          <p:cNvSpPr>
            <a:spLocks noGrp="1" noChangeArrowheads="1"/>
          </p:cNvSpPr>
          <p:nvPr>
            <p:ph idx="1"/>
          </p:nvPr>
        </p:nvSpPr>
        <p:spPr>
          <a:xfrm>
            <a:off x="684213" y="1557338"/>
            <a:ext cx="8197850" cy="4535487"/>
          </a:xfrm>
          <a:ln/>
        </p:spPr>
        <p:txBody>
          <a:bodyPr/>
          <a:lstStyle/>
          <a:p>
            <a:pPr marL="342900" indent="-342900" algn="l">
              <a:lnSpc>
                <a:spcPct val="90000"/>
              </a:lnSpc>
              <a:buFont typeface="Wingdings" pitchFamily="2" charset="2"/>
              <a:buChar char="p"/>
            </a:pPr>
            <a:r>
              <a:rPr lang="zh-CN" altLang="en-US" sz="2800"/>
              <a:t>（</a:t>
            </a:r>
            <a:r>
              <a:rPr lang="en-US" altLang="zh-CN" sz="2800"/>
              <a:t>4</a:t>
            </a:r>
            <a:r>
              <a:rPr lang="zh-CN" altLang="en-US" sz="2800"/>
              <a:t>）当查找所需要的文件时，如</a:t>
            </a:r>
            <a:r>
              <a:rPr lang="zh-CN" altLang="en-US" sz="2800">
                <a:latin typeface="Arial" pitchFamily="34" charset="0"/>
                <a:sym typeface="Arial" pitchFamily="34" charset="0"/>
              </a:rPr>
              <a:t>“</a:t>
            </a:r>
            <a:r>
              <a:rPr lang="en-US" altLang="zh-CN" sz="2800"/>
              <a:t>windows 7</a:t>
            </a:r>
            <a:r>
              <a:rPr lang="zh-CN" altLang="en-US" sz="2800"/>
              <a:t>安装操作步骤</a:t>
            </a:r>
            <a:r>
              <a:rPr lang="en-US" altLang="zh-CN" sz="2800"/>
              <a:t>.doc</a:t>
            </a:r>
            <a:r>
              <a:rPr lang="en-US" altLang="zh-CN" sz="2800">
                <a:latin typeface="Arial" pitchFamily="34" charset="0"/>
                <a:sym typeface="Arial" pitchFamily="34" charset="0"/>
              </a:rPr>
              <a:t>”</a:t>
            </a:r>
            <a:r>
              <a:rPr lang="zh-CN" altLang="en-US" sz="2800"/>
              <a:t>，可以使用搜索工具按文件名、时间、类型、大小等等进行模糊搜索。</a:t>
            </a:r>
          </a:p>
          <a:p>
            <a:pPr marL="342900" indent="-342900" algn="l">
              <a:lnSpc>
                <a:spcPct val="90000"/>
              </a:lnSpc>
              <a:buFont typeface="Wingdings" pitchFamily="2" charset="2"/>
              <a:buChar char="p"/>
            </a:pPr>
            <a:r>
              <a:rPr lang="zh-CN" altLang="en-US" sz="2800"/>
              <a:t>（</a:t>
            </a:r>
            <a:r>
              <a:rPr lang="en-US" altLang="zh-CN" sz="2800"/>
              <a:t>5</a:t>
            </a:r>
            <a:r>
              <a:rPr lang="zh-CN" altLang="en-US" sz="2800"/>
              <a:t>）为了方便使用，在桌面上创建常用文件和文件夹的快捷方式，如经常用到的文件</a:t>
            </a:r>
            <a:r>
              <a:rPr lang="zh-CN" altLang="en-US" sz="2800">
                <a:latin typeface="Arial" pitchFamily="34" charset="0"/>
                <a:sym typeface="Arial" pitchFamily="34" charset="0"/>
              </a:rPr>
              <a:t>“</a:t>
            </a:r>
            <a:r>
              <a:rPr lang="zh-CN" altLang="en-US" sz="2800"/>
              <a:t>写实</a:t>
            </a:r>
            <a:r>
              <a:rPr lang="en-US" altLang="zh-CN" sz="2800"/>
              <a:t>.txt</a:t>
            </a:r>
            <a:r>
              <a:rPr lang="en-US" altLang="zh-CN" sz="2800">
                <a:latin typeface="Arial" pitchFamily="34" charset="0"/>
                <a:sym typeface="Arial" pitchFamily="34" charset="0"/>
              </a:rPr>
              <a:t>”</a:t>
            </a:r>
            <a:r>
              <a:rPr lang="zh-CN" altLang="en-US" sz="2800"/>
              <a:t>。</a:t>
            </a:r>
          </a:p>
          <a:p>
            <a:pPr marL="342900" indent="-342900" algn="l">
              <a:lnSpc>
                <a:spcPct val="90000"/>
              </a:lnSpc>
              <a:buFont typeface="Wingdings" pitchFamily="2" charset="2"/>
              <a:buChar char="p"/>
            </a:pPr>
            <a:r>
              <a:rPr lang="zh-CN" altLang="en-US" sz="2800"/>
              <a:t>（</a:t>
            </a:r>
            <a:r>
              <a:rPr lang="en-US" altLang="zh-CN" sz="2800"/>
              <a:t>6</a:t>
            </a:r>
            <a:r>
              <a:rPr lang="zh-CN" altLang="en-US" sz="2800"/>
              <a:t>）增加一个用户账户</a:t>
            </a:r>
            <a:r>
              <a:rPr lang="en-US" altLang="zh-CN" sz="2800"/>
              <a:t>Jerry</a:t>
            </a:r>
            <a:r>
              <a:rPr lang="zh-CN" altLang="en-US" sz="2800"/>
              <a:t>，并给两个账户分别设置密码。</a:t>
            </a:r>
          </a:p>
          <a:p>
            <a:pPr marL="342900" indent="-342900" algn="l">
              <a:lnSpc>
                <a:spcPct val="90000"/>
              </a:lnSpc>
              <a:buFont typeface="Wingdings" pitchFamily="2" charset="2"/>
              <a:buChar char="p"/>
            </a:pPr>
            <a:r>
              <a:rPr lang="zh-CN" altLang="en-US" sz="2800"/>
              <a:t>（</a:t>
            </a:r>
            <a:r>
              <a:rPr lang="en-US" altLang="zh-CN" sz="2800"/>
              <a:t>7</a:t>
            </a:r>
            <a:r>
              <a:rPr lang="zh-CN" altLang="en-US" sz="2800"/>
              <a:t>）重新设置</a:t>
            </a:r>
            <a:r>
              <a:rPr lang="en-US" altLang="zh-CN" sz="2800"/>
              <a:t>Jerry</a:t>
            </a:r>
            <a:r>
              <a:rPr lang="zh-CN" altLang="en-US" sz="2800"/>
              <a:t>的用户界面。</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9219" name="Rectangle 3"/>
          <p:cNvSpPr>
            <a:spLocks noGrp="1" noChangeArrowheads="1"/>
          </p:cNvSpPr>
          <p:nvPr>
            <p:ph idx="1"/>
          </p:nvPr>
        </p:nvSpPr>
        <p:spPr>
          <a:xfrm>
            <a:off x="684213" y="1557338"/>
            <a:ext cx="8197850" cy="4535487"/>
          </a:xfrm>
          <a:ln/>
        </p:spPr>
        <p:txBody>
          <a:bodyPr/>
          <a:lstStyle/>
          <a:p>
            <a:pPr marL="609600" indent="-609600" algn="l">
              <a:buFont typeface="Wingdings" pitchFamily="2" charset="2"/>
              <a:buChar char="p"/>
            </a:pPr>
            <a:r>
              <a:rPr lang="zh-CN" altLang="zh-CN" sz="2800"/>
              <a:t>案例分析</a:t>
            </a:r>
          </a:p>
          <a:p>
            <a:pPr marL="609600" indent="-609600" algn="l">
              <a:buFont typeface="Wingdings" pitchFamily="2" charset="2"/>
              <a:buChar char="p"/>
            </a:pPr>
            <a:r>
              <a:rPr lang="zh-CN" altLang="zh-CN" sz="2800"/>
              <a:t>本案例主要涉及到文件的管理，用户的管理与安全设置的相关功能，可以通过将不同类型，不同用途的文件在非系统盘进行分类存放解决文件的管理，通过用户的添加，密码的设置及其权限分配解决用户的管理与安全问题。</a:t>
            </a:r>
            <a:endParaRPr lang="zh-CN" altLang="zh-CN"/>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ln/>
        </p:spPr>
        <p:txBody>
          <a:bodyPr/>
          <a:lstStyle/>
          <a:p>
            <a:r>
              <a:rPr lang="en-US" altLang="zh-CN" sz="4000"/>
              <a:t> </a:t>
            </a:r>
            <a:r>
              <a:rPr lang="zh-CN" altLang="en-US" sz="4000"/>
              <a:t>案例</a:t>
            </a:r>
            <a:r>
              <a:rPr lang="en-US" altLang="zh-CN" sz="4000"/>
              <a:t>1 </a:t>
            </a:r>
            <a:r>
              <a:rPr lang="zh-CN" altLang="en-US" sz="4000"/>
              <a:t>文件管理与用户管理</a:t>
            </a:r>
          </a:p>
        </p:txBody>
      </p:sp>
      <p:sp>
        <p:nvSpPr>
          <p:cNvPr id="10243" name="Rectangle 3"/>
          <p:cNvSpPr>
            <a:spLocks noGrp="1" noChangeArrowheads="1"/>
          </p:cNvSpPr>
          <p:nvPr>
            <p:ph idx="1"/>
          </p:nvPr>
        </p:nvSpPr>
        <p:spPr>
          <a:xfrm>
            <a:off x="684213" y="1557338"/>
            <a:ext cx="8197850" cy="4535487"/>
          </a:xfrm>
          <a:ln/>
        </p:spPr>
        <p:txBody>
          <a:bodyPr/>
          <a:lstStyle/>
          <a:p>
            <a:pPr marL="609600" indent="-609600" algn="l">
              <a:lnSpc>
                <a:spcPct val="80000"/>
              </a:lnSpc>
              <a:buFont typeface="Wingdings" pitchFamily="2" charset="2"/>
              <a:buChar char="p"/>
            </a:pPr>
            <a:r>
              <a:rPr lang="zh-CN" altLang="en-US" sz="2000"/>
              <a:t>相关知识点</a:t>
            </a:r>
          </a:p>
          <a:p>
            <a:pPr marL="609600" indent="-609600" algn="l">
              <a:lnSpc>
                <a:spcPct val="80000"/>
              </a:lnSpc>
              <a:buFont typeface="Wingdings" pitchFamily="2" charset="2"/>
              <a:buChar char="p"/>
            </a:pPr>
            <a:r>
              <a:rPr lang="zh-CN" altLang="en-US" sz="2000"/>
              <a:t>文件和文件夹</a:t>
            </a:r>
            <a:endParaRPr lang="zh-CN" altLang="en-US" sz="2000" b="1"/>
          </a:p>
          <a:p>
            <a:pPr marL="609600" indent="-609600" algn="l">
              <a:lnSpc>
                <a:spcPct val="80000"/>
              </a:lnSpc>
              <a:buFont typeface="Wingdings" pitchFamily="2" charset="2"/>
              <a:buChar char="p"/>
            </a:pPr>
            <a:r>
              <a:rPr lang="zh-CN" altLang="en-US" sz="2000"/>
              <a:t>在计算机中，文件是指存储在存储介质上的相关信息的集合，文件名由主文件名及扩展名所组成，主文件名与扩展名之间用一个圆点</a:t>
            </a:r>
            <a:r>
              <a:rPr lang="zh-CN" altLang="en-US" sz="2000">
                <a:latin typeface="Arial" pitchFamily="34" charset="0"/>
                <a:sym typeface="Arial" pitchFamily="34" charset="0"/>
              </a:rPr>
              <a:t>“</a:t>
            </a:r>
            <a:r>
              <a:rPr lang="en-US" altLang="zh-CN" sz="2000"/>
              <a:t>.</a:t>
            </a:r>
            <a:r>
              <a:rPr lang="en-US" altLang="zh-CN" sz="2000">
                <a:latin typeface="Arial" pitchFamily="34" charset="0"/>
                <a:sym typeface="Arial" pitchFamily="34" charset="0"/>
              </a:rPr>
              <a:t>”</a:t>
            </a:r>
            <a:r>
              <a:rPr lang="zh-CN" altLang="en-US" sz="2000"/>
              <a:t>隔开，其语法格式为：主文件名</a:t>
            </a:r>
            <a:r>
              <a:rPr lang="en-US" altLang="zh-CN" sz="2000"/>
              <a:t>[.</a:t>
            </a:r>
            <a:r>
              <a:rPr lang="zh-CN" altLang="en-US" sz="2000"/>
              <a:t>扩展名</a:t>
            </a:r>
            <a:r>
              <a:rPr lang="en-US" altLang="zh-CN" sz="2000"/>
              <a:t>]</a:t>
            </a:r>
            <a:r>
              <a:rPr lang="zh-CN" altLang="en-US" sz="2000"/>
              <a:t>。</a:t>
            </a:r>
          </a:p>
          <a:p>
            <a:pPr marL="609600" indent="-609600" algn="l">
              <a:lnSpc>
                <a:spcPct val="80000"/>
              </a:lnSpc>
              <a:buFont typeface="Wingdings" pitchFamily="2" charset="2"/>
              <a:buChar char="p"/>
            </a:pPr>
            <a:r>
              <a:rPr lang="zh-CN" altLang="en-US" sz="2000"/>
              <a:t>在</a:t>
            </a:r>
            <a:r>
              <a:rPr lang="en-US" altLang="zh-CN" sz="2000"/>
              <a:t>windows 7</a:t>
            </a:r>
            <a:r>
              <a:rPr lang="zh-CN" altLang="en-US" sz="2000"/>
              <a:t>操作系统中对文件进行命名时最多可以使用</a:t>
            </a:r>
            <a:r>
              <a:rPr lang="en-US" altLang="zh-CN" sz="2000"/>
              <a:t>255</a:t>
            </a:r>
            <a:r>
              <a:rPr lang="zh-CN" altLang="en-US" sz="2000"/>
              <a:t>个字符，其中包含驱动器和完整路径信息，组成文件名的字符可以是汉字、英文字母、数字以及空格等等，允许使用多个分隔符同时不区分大小写，但是不允许使用下列</a:t>
            </a:r>
            <a:r>
              <a:rPr lang="en-US" altLang="zh-CN" sz="2000"/>
              <a:t>9</a:t>
            </a:r>
            <a:r>
              <a:rPr lang="zh-CN" altLang="en-US" sz="2000"/>
              <a:t>个字符：</a:t>
            </a:r>
            <a:r>
              <a:rPr lang="en-US" altLang="zh-CN" sz="2000"/>
              <a:t>? \ *︱&lt; &gt; : /</a:t>
            </a:r>
            <a:r>
              <a:rPr lang="zh-CN" altLang="en-US" sz="2000"/>
              <a:t>。扩展名也称为类型名，它表示文件的类型，例如：扩展名</a:t>
            </a:r>
            <a:r>
              <a:rPr lang="en-US" altLang="zh-CN" sz="2000"/>
              <a:t>.exe</a:t>
            </a:r>
            <a:r>
              <a:rPr lang="zh-CN" altLang="en-US" sz="2000"/>
              <a:t>表示可执行类型文件，扩展名</a:t>
            </a:r>
            <a:r>
              <a:rPr lang="en-US" altLang="zh-CN" sz="2000"/>
              <a:t>.sys</a:t>
            </a:r>
            <a:r>
              <a:rPr lang="zh-CN" altLang="en-US" sz="2000"/>
              <a:t>表示系统文件或设备驱动程序文件，扩展名</a:t>
            </a:r>
            <a:r>
              <a:rPr lang="en-US" altLang="zh-CN" sz="2000"/>
              <a:t>.txt</a:t>
            </a:r>
            <a:r>
              <a:rPr lang="zh-CN" altLang="en-US" sz="2000"/>
              <a:t>表示文本文件。</a:t>
            </a:r>
            <a:endParaRPr lang="zh-CN" altLang="en-US"/>
          </a:p>
        </p:txBody>
      </p:sp>
    </p:spTree>
  </p:cSld>
  <p:clrMapOvr>
    <a:masterClrMapping/>
  </p:clrMapOvr>
</p:sld>
</file>

<file path=ppt/theme/theme1.xml><?xml version="1.0" encoding="utf-8"?>
<a:theme xmlns:a="http://schemas.openxmlformats.org/drawingml/2006/main" name="主题1">
  <a:themeElements>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7030A0"/>
      </a:hlink>
      <a:folHlink>
        <a:srgbClr val="FF0000"/>
      </a:folHlink>
    </a:clrScheme>
    <a:fontScheme name="主题1">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Tahoma"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Tahoma" pitchFamily="34" charset="0"/>
            <a:ea typeface="宋体" pitchFamily="2" charset="-122"/>
          </a:defRPr>
        </a:defPPr>
      </a:lstStyle>
    </a:lnDef>
  </a:objectDefaults>
  <a:extraClrSchemeLst/>
</a:theme>
</file>

<file path=docProps/app.xml><?xml version="1.0" encoding="utf-8"?>
<Properties xmlns="http://schemas.openxmlformats.org/officeDocument/2006/extended-properties" xmlns:vt="http://schemas.openxmlformats.org/officeDocument/2006/docPropsVTypes">
  <Template/>
  <TotalTime>9</TotalTime>
  <Pages>0</Pages>
  <Words>4790</Words>
  <Characters>0</Characters>
  <Application>Microsoft Office PowerPoint</Application>
  <DocSecurity>0</DocSecurity>
  <PresentationFormat>全屏显示(4:3)</PresentationFormat>
  <Lines>0</Lines>
  <Paragraphs>312</Paragraphs>
  <Slides>50</Slides>
  <Notes>0</Notes>
  <HiddenSlides>0</HiddenSlides>
  <MMClips>0</MMClips>
  <ScaleCrop>false</ScaleCrop>
  <HeadingPairs>
    <vt:vector size="4" baseType="variant">
      <vt:variant>
        <vt:lpstr>主题</vt:lpstr>
      </vt:variant>
      <vt:variant>
        <vt:i4>1</vt:i4>
      </vt:variant>
      <vt:variant>
        <vt:lpstr>幻灯片标题</vt:lpstr>
      </vt:variant>
      <vt:variant>
        <vt:i4>50</vt:i4>
      </vt:variant>
    </vt:vector>
  </HeadingPairs>
  <TitlesOfParts>
    <vt:vector size="51" baseType="lpstr">
      <vt:lpstr>主题1</vt:lpstr>
      <vt:lpstr> 计算机应用基础教程（第二版）（Windows 7+Office 2010）</vt:lpstr>
      <vt:lpstr>第二单元 Windows 7的使用 </vt:lpstr>
      <vt:lpstr>PowerPoint 演示文稿</vt:lpstr>
      <vt:lpstr>2.1  任务一 文件管理和用户管理</vt:lpstr>
      <vt:lpstr> 案例1 文件管理与用户管理</vt:lpstr>
      <vt:lpstr> 案例1 文件管理与用户管理</vt:lpstr>
      <vt:lpstr> 案例1 文件管理与用户管理</vt:lpstr>
      <vt:lpstr> 案例1 文件管理与用户管理</vt:lpstr>
      <vt:lpstr> 案例1 文件管理与用户管理</vt:lpstr>
      <vt:lpstr> 案例1 文件管理与用户管理</vt:lpstr>
      <vt:lpstr> 案例1 文件管理与用户管理</vt:lpstr>
      <vt:lpstr> 案例1 文件管理与用户管理</vt:lpstr>
      <vt:lpstr> 案例1 文件管理与用户管理</vt:lpstr>
      <vt:lpstr> 案例1 文件管理与用户管理</vt:lpstr>
      <vt:lpstr>案例1 文件管理与用户管理</vt:lpstr>
      <vt:lpstr> 案例1 文件管理与用户管理</vt:lpstr>
      <vt:lpstr> 案例1 文件管理与用户管理</vt:lpstr>
      <vt:lpstr> 案例1 文件管理与用户管理</vt:lpstr>
      <vt:lpstr> 案例1 文件管理与用户管理</vt:lpstr>
      <vt:lpstr> 案例1 文件管理与用户管理</vt:lpstr>
      <vt:lpstr> 案例1 文件管理与用户管理</vt:lpstr>
      <vt:lpstr> 案例1 文件管理与用户管理</vt:lpstr>
      <vt:lpstr> 案例1 文件管理与用户管理</vt:lpstr>
      <vt:lpstr> 案例1 文件管理与用户管理</vt:lpstr>
      <vt:lpstr> 案例1 文件管理与用户管理</vt:lpstr>
      <vt:lpstr> 案例1 文件管理与用户管理</vt:lpstr>
      <vt:lpstr> 案例1 文件管理与用户管理</vt:lpstr>
      <vt:lpstr> 案例1 文件管理与用户管理</vt:lpstr>
      <vt:lpstr> 案例1 文件管理与用户管理</vt:lpstr>
      <vt:lpstr> 案例1 文件管理与用户管理</vt:lpstr>
      <vt:lpstr> 案例1 文件管理与用户管理</vt:lpstr>
      <vt:lpstr> 案例1 文件管理与用户管理</vt:lpstr>
      <vt:lpstr> 案例1 文件管理与用户管理</vt:lpstr>
      <vt:lpstr> 案例1 文件管理与用户管理</vt:lpstr>
      <vt:lpstr> 案例1 文件管理与用户管理</vt:lpstr>
      <vt:lpstr>案例1 文件管理与用户管理</vt:lpstr>
      <vt:lpstr> 案例1 文件管理与用户管理</vt:lpstr>
      <vt:lpstr> 案例1 文件管理与用户管理</vt:lpstr>
      <vt:lpstr>案例2  文件和文件夹属性的设置、共享及其访问 </vt:lpstr>
      <vt:lpstr>案例2  文件和文件夹属性的设置、共享及其访问</vt:lpstr>
      <vt:lpstr>案例2  文件和文件夹属性的设置、共享及其访问</vt:lpstr>
      <vt:lpstr>案例2  文件和文件夹属性的设置、共享及其访问</vt:lpstr>
      <vt:lpstr>案例2  文件和文件夹属性的设置、共享及其访问</vt:lpstr>
      <vt:lpstr>案例2  文件和文件夹属性的设置、共享及其访问</vt:lpstr>
      <vt:lpstr>案例2  文件和文件夹属性的设置、共享及其访问</vt:lpstr>
      <vt:lpstr>案例2  文件和文件夹属性的设置、共享及其访问</vt:lpstr>
      <vt:lpstr>案例2  文件和文件夹属性的设置、共享及其访问</vt:lpstr>
      <vt:lpstr>案例2  文件和文件夹属性的设置、共享及其访问</vt:lpstr>
      <vt:lpstr>案例2  文件和文件夹属性的设置、共享及其访问</vt:lpstr>
      <vt:lpstr>案例2  文件和文件夹属性的设置、共享及其访问</vt:lpstr>
    </vt:vector>
  </TitlesOfParts>
  <Company>ww</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第二章 Windows 7的使用 </dc:title>
  <dc:creator>ww</dc:creator>
  <cp:lastModifiedBy>微软用户</cp:lastModifiedBy>
  <cp:revision>23</cp:revision>
  <dcterms:created xsi:type="dcterms:W3CDTF">2015-01-19T13:56:00Z</dcterms:created>
  <dcterms:modified xsi:type="dcterms:W3CDTF">2015-04-15T06:44:20Z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2052-9.1.0.4985</vt:lpwstr>
  </property>
</Properties>
</file>