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0"/>
  </p:notesMasterIdLst>
  <p:sldIdLst>
    <p:sldId id="257" r:id="rId3"/>
    <p:sldId id="258" r:id="rId4"/>
    <p:sldId id="259" r:id="rId5"/>
    <p:sldId id="294" r:id="rId6"/>
    <p:sldId id="295" r:id="rId7"/>
    <p:sldId id="261" r:id="rId8"/>
    <p:sldId id="296" r:id="rId9"/>
    <p:sldId id="297" r:id="rId10"/>
    <p:sldId id="263" r:id="rId11"/>
    <p:sldId id="264" r:id="rId12"/>
    <p:sldId id="281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265" r:id="rId21"/>
    <p:sldId id="305" r:id="rId22"/>
    <p:sldId id="306" r:id="rId23"/>
    <p:sldId id="307" r:id="rId24"/>
    <p:sldId id="308" r:id="rId25"/>
    <p:sldId id="309" r:id="rId26"/>
    <p:sldId id="310" r:id="rId27"/>
    <p:sldId id="282" r:id="rId28"/>
    <p:sldId id="272" r:id="rId29"/>
    <p:sldId id="311" r:id="rId30"/>
    <p:sldId id="312" r:id="rId31"/>
    <p:sldId id="313" r:id="rId32"/>
    <p:sldId id="314" r:id="rId33"/>
    <p:sldId id="275" r:id="rId34"/>
    <p:sldId id="287" r:id="rId35"/>
    <p:sldId id="288" r:id="rId36"/>
    <p:sldId id="290" r:id="rId37"/>
    <p:sldId id="276" r:id="rId38"/>
    <p:sldId id="315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8" y="-96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D8EC6-97C1-41A7-BA97-6EAC801D5D3D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A4909-2CF9-4D77-8384-D7B3C758B9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92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8890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56" name="矩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3918348" y="0"/>
            <a:ext cx="5225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/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61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025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025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61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接连接符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305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接连接符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接连接符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D6ECFF"/>
                </a:solidFill>
              </a:rPr>
              <a:t>2018/1/3</a:t>
            </a:fld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D6ECFF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srgbClr val="D6ECFF"/>
                </a:solidFill>
              </a:rPr>
              <a:t>‹#›</a:t>
            </a:fld>
            <a:endParaRPr lang="zh-CN" altLang="en-US">
              <a:solidFill>
                <a:srgbClr val="D6ECFF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 panose="05000000000000000000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410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 panose="05000000000000000000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950" indent="-228600" algn="l" rtl="0" eaLnBrk="1" latinLnBrk="0" hangingPunct="1">
        <a:spcBef>
          <a:spcPct val="20000"/>
        </a:spcBef>
        <a:buClr>
          <a:schemeClr val="accent2"/>
        </a:buClr>
        <a:buFont typeface="Wingdings 2" panose="05020102010507070707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745" indent="-228600" algn="l" rtl="0" eaLnBrk="1" latinLnBrk="0" hangingPunct="1">
        <a:spcBef>
          <a:spcPct val="20000"/>
        </a:spcBef>
        <a:buClr>
          <a:schemeClr val="accent3"/>
        </a:buClr>
        <a:buFont typeface="Wingdings 3" panose="05040102010807070707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455" indent="-210185" algn="l" rtl="0" eaLnBrk="1" latinLnBrk="0" hangingPunct="1"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055" indent="-210185" algn="l" rtl="0" eaLnBrk="1" latinLnBrk="0" hangingPunct="1"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825" indent="-182880" algn="l" rtl="0" eaLnBrk="1" latinLnBrk="0" hangingPunct="1"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4230" indent="-182880" algn="l" rtl="0" eaLnBrk="1" latinLnBrk="0" hangingPunct="1"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2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120" y="0"/>
            <a:ext cx="1008112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1560" y="1101899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第十章：</a:t>
            </a:r>
            <a:r>
              <a:rPr lang="en-US" altLang="zh-CN" sz="4800" b="1" dirty="0" smtClean="0">
                <a:solidFill>
                  <a:srgbClr val="FFFF00"/>
                </a:solidFill>
              </a:rPr>
              <a:t>Android</a:t>
            </a:r>
            <a:r>
              <a:rPr lang="zh-CN" altLang="en-US" sz="4800" b="1" dirty="0" smtClean="0">
                <a:solidFill>
                  <a:srgbClr val="FFFF00"/>
                </a:solidFill>
              </a:rPr>
              <a:t>数据存储</a:t>
            </a:r>
            <a:endParaRPr lang="zh-CN" altLang="en-US" sz="48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6990" y="1968582"/>
            <a:ext cx="27291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3200" b="1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800" dirty="0" smtClean="0">
                <a:solidFill>
                  <a:srgbClr val="00B050"/>
                </a:solidFill>
              </a:rPr>
              <a:t>【运行结果】在</a:t>
            </a:r>
            <a:r>
              <a:rPr lang="en-US" altLang="zh-CN" sz="2800" dirty="0" smtClean="0">
                <a:solidFill>
                  <a:srgbClr val="00B050"/>
                </a:solidFill>
              </a:rPr>
              <a:t>eclipse</a:t>
            </a:r>
            <a:r>
              <a:rPr lang="zh-CN" altLang="zh-CN" sz="2800" dirty="0" smtClean="0">
                <a:solidFill>
                  <a:srgbClr val="00B050"/>
                </a:solidFill>
              </a:rPr>
              <a:t>中启动</a:t>
            </a:r>
            <a:r>
              <a:rPr lang="en-US" altLang="zh-CN" sz="2800" dirty="0" smtClean="0">
                <a:solidFill>
                  <a:srgbClr val="00B050"/>
                </a:solidFill>
              </a:rPr>
              <a:t>Android</a:t>
            </a:r>
            <a:r>
              <a:rPr lang="zh-CN" altLang="zh-CN" sz="2800" dirty="0" smtClean="0">
                <a:solidFill>
                  <a:srgbClr val="00B050"/>
                </a:solidFill>
              </a:rPr>
              <a:t>模拟器，接着运行</a:t>
            </a:r>
            <a:r>
              <a:rPr lang="en-US" altLang="zh-CN" sz="2800" dirty="0" err="1" smtClean="0">
                <a:solidFill>
                  <a:srgbClr val="00B050"/>
                </a:solidFill>
              </a:rPr>
              <a:t>HZTour</a:t>
            </a:r>
            <a:r>
              <a:rPr lang="zh-CN" altLang="zh-CN" sz="2800" dirty="0" smtClean="0">
                <a:solidFill>
                  <a:srgbClr val="00B050"/>
                </a:solidFill>
              </a:rPr>
              <a:t>项目，输入用户名与密码后显示效果如</a:t>
            </a:r>
            <a:r>
              <a:rPr lang="zh-CN" altLang="en-US" sz="2800" dirty="0" smtClean="0">
                <a:solidFill>
                  <a:srgbClr val="00B050"/>
                </a:solidFill>
              </a:rPr>
              <a:t>下图</a:t>
            </a:r>
            <a:r>
              <a:rPr lang="en-US" altLang="zh-CN" sz="2800" dirty="0" smtClean="0">
                <a:solidFill>
                  <a:srgbClr val="00B050"/>
                </a:solidFill>
              </a:rPr>
              <a:t>10-1</a:t>
            </a:r>
            <a:r>
              <a:rPr lang="zh-CN" altLang="zh-CN" sz="2800" dirty="0" smtClean="0">
                <a:solidFill>
                  <a:srgbClr val="00B050"/>
                </a:solidFill>
              </a:rPr>
              <a:t>所示，退出程序重新运行程序显示</a:t>
            </a:r>
            <a:r>
              <a:rPr lang="zh-CN" altLang="en-US" sz="2800" dirty="0" smtClean="0">
                <a:solidFill>
                  <a:srgbClr val="00B050"/>
                </a:solidFill>
              </a:rPr>
              <a:t>下图</a:t>
            </a:r>
            <a:r>
              <a:rPr lang="en-US" altLang="zh-CN" sz="2800" dirty="0" smtClean="0">
                <a:solidFill>
                  <a:srgbClr val="00B050"/>
                </a:solidFill>
              </a:rPr>
              <a:t>10-2</a:t>
            </a:r>
            <a:r>
              <a:rPr lang="zh-CN" altLang="zh-CN" sz="2800" dirty="0" smtClean="0">
                <a:solidFill>
                  <a:srgbClr val="00B050"/>
                </a:solidFill>
              </a:rPr>
              <a:t>所示。</a:t>
            </a:r>
            <a:endParaRPr lang="zh-CN" altLang="zh-CN" sz="2800" dirty="0">
              <a:solidFill>
                <a:srgbClr val="00B050"/>
              </a:solidFill>
            </a:endParaRPr>
          </a:p>
        </p:txBody>
      </p:sp>
      <p:pic>
        <p:nvPicPr>
          <p:cNvPr id="7" name="内容占位符 6"/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05" y="1988820"/>
            <a:ext cx="3312160" cy="416115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5" y="1988820"/>
            <a:ext cx="3312160" cy="4161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1640" y="6236970"/>
            <a:ext cx="2304172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</a:t>
            </a:r>
            <a:r>
              <a:rPr lang="en-US" altLang="zh-CN" dirty="0" smtClean="0"/>
              <a:t>10-1 </a:t>
            </a:r>
            <a:r>
              <a:rPr lang="zh-CN" altLang="en-US" dirty="0" smtClean="0"/>
              <a:t>登录效果</a:t>
            </a:r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5148064" y="6299775"/>
            <a:ext cx="2592526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</a:t>
            </a:r>
            <a:r>
              <a:rPr lang="en-US" altLang="zh-CN" dirty="0" smtClean="0"/>
              <a:t>10-2 </a:t>
            </a:r>
            <a:r>
              <a:rPr lang="zh-CN" altLang="en-US" dirty="0" smtClean="0"/>
              <a:t>重新运行效果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二、</a:t>
            </a:r>
            <a:r>
              <a:rPr lang="en-US" altLang="zh-CN" sz="3200" b="1" dirty="0" err="1" smtClean="0">
                <a:solidFill>
                  <a:srgbClr val="FFC000"/>
                </a:solidFill>
              </a:rPr>
              <a:t>ContentProvider</a:t>
            </a:r>
            <a:r>
              <a:rPr lang="zh-CN" altLang="zh-CN" b="1" dirty="0" smtClean="0"/>
              <a:t/>
            </a:r>
            <a:br>
              <a:rPr lang="zh-CN" altLang="zh-CN" b="1" dirty="0" smtClean="0"/>
            </a:b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83568" y="1052736"/>
            <a:ext cx="8003232" cy="4870776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err="1" smtClean="0">
                <a:solidFill>
                  <a:srgbClr val="00B050"/>
                </a:solidFill>
              </a:rPr>
              <a:t>ContentProvider</a:t>
            </a:r>
            <a:r>
              <a:rPr lang="zh-CN" altLang="zh-CN" dirty="0" smtClean="0">
                <a:solidFill>
                  <a:srgbClr val="00B050"/>
                </a:solidFill>
              </a:rPr>
              <a:t>为存储和读取数据提供了统一的接口，它的作用是实现应用程序之间的数据共享。</a:t>
            </a:r>
            <a:r>
              <a:rPr lang="en-US" altLang="zh-CN" dirty="0" smtClean="0">
                <a:solidFill>
                  <a:srgbClr val="00B050"/>
                </a:solidFill>
              </a:rPr>
              <a:t>Android</a:t>
            </a:r>
            <a:r>
              <a:rPr lang="zh-CN" altLang="zh-CN" dirty="0" smtClean="0">
                <a:solidFill>
                  <a:srgbClr val="00B050"/>
                </a:solidFill>
              </a:rPr>
              <a:t>系统中内置的许多数据都是使用</a:t>
            </a:r>
            <a:r>
              <a:rPr lang="en-US" altLang="zh-CN" dirty="0" err="1" smtClean="0">
                <a:solidFill>
                  <a:srgbClr val="00B050"/>
                </a:solidFill>
              </a:rPr>
              <a:t>ContentProvider</a:t>
            </a:r>
            <a:r>
              <a:rPr lang="zh-CN" altLang="zh-CN" dirty="0" smtClean="0">
                <a:solidFill>
                  <a:srgbClr val="00B050"/>
                </a:solidFill>
              </a:rPr>
              <a:t>形式，供开发者调用</a:t>
            </a:r>
            <a:r>
              <a:rPr lang="en-US" altLang="zh-CN" dirty="0" smtClean="0">
                <a:solidFill>
                  <a:srgbClr val="00B050"/>
                </a:solidFill>
              </a:rPr>
              <a:t>(</a:t>
            </a:r>
            <a:r>
              <a:rPr lang="zh-CN" altLang="zh-CN" dirty="0" smtClean="0">
                <a:solidFill>
                  <a:srgbClr val="00B050"/>
                </a:solidFill>
              </a:rPr>
              <a:t>如视频，音频，图片，通讯录等</a:t>
            </a:r>
            <a:r>
              <a:rPr lang="en-US" altLang="zh-CN" dirty="0" smtClean="0">
                <a:solidFill>
                  <a:srgbClr val="00B050"/>
                </a:solidFill>
              </a:rPr>
              <a:t>)</a:t>
            </a:r>
            <a:r>
              <a:rPr lang="zh-CN" altLang="en-US" dirty="0" smtClean="0">
                <a:solidFill>
                  <a:srgbClr val="00B050"/>
                </a:solidFill>
              </a:rPr>
              <a:t>。</a:t>
            </a:r>
            <a:endParaRPr lang="zh-CN" altLang="zh-CN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ContentProvider</a:t>
            </a:r>
            <a:r>
              <a:rPr lang="zh-CN" altLang="zh-CN" b="1" dirty="0" smtClean="0">
                <a:sym typeface="+mn-ea"/>
              </a:rPr>
              <a:t/>
            </a:r>
            <a:br>
              <a:rPr lang="zh-CN" altLang="zh-CN" b="1" dirty="0" smtClean="0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1．ContentProvider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ContentProvider类位于 android.content 包下，应用程序通过实现ContentProvider抽象方法接口把自己的数据公开出去，其他程序就可以通过一组标准的接口访问本程序内部的数据。</a:t>
            </a:r>
          </a:p>
          <a:p>
            <a:pPr marL="0" indent="0">
              <a:buNone/>
            </a:pP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8867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ContentProvider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5" y="1346200"/>
            <a:ext cx="8522335" cy="541718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  <a:sym typeface="+mn-ea"/>
              </a:rPr>
              <a:t>ContentProvider 类的主要方法如下：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public boolean onCreate()：在 ContentProvider 创建后被调用。Android 开机后，ContentProvider 在其他应用第一次访问它时才会被创建。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 public Uri insert(Uri uri, ContentValues values)：用于供外部应用向 ContentProvider添加数据。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public int delete(Uri uri, String selection, String[] selectionArgs)：用于供外部应用从ContentProvider 删除数据。</a:t>
            </a:r>
          </a:p>
          <a:p>
            <a:pPr marL="0" indent="0">
              <a:buFont typeface="Wingdings" panose="05000000000000000000" charset="0"/>
              <a:buNone/>
            </a:pP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ContentProvider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12776"/>
            <a:ext cx="78867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  <a:sym typeface="+mn-ea"/>
              </a:rPr>
              <a:t>public int update(Uri uri, ContentValues values, String selection, String[] selectionArgs)：用于供外部应用更新 ContentProvider 中的数据。</a:t>
            </a:r>
            <a:endParaRPr lang="zh-CN" altLang="en-US" dirty="0">
              <a:solidFill>
                <a:srgbClr val="FFFF00"/>
              </a:solidFill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  <a:sym typeface="+mn-ea"/>
              </a:rPr>
              <a:t>public Cursor query(Uri uri, String[] projection, String selection, String[] selectionArgs,String sortOrder)：于外部应用从 ContentProvider 中获取数据。</a:t>
            </a:r>
            <a:endParaRPr lang="zh-CN" altLang="en-US" dirty="0">
              <a:solidFill>
                <a:srgbClr val="FFFF00"/>
              </a:solidFill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  <a:sym typeface="+mn-ea"/>
              </a:rPr>
              <a:t>public String getType(Uri uri)：用于返回当前 URI 所代表数据的 MIME 类型。</a:t>
            </a:r>
            <a:endParaRPr lang="zh-CN" altLang="en-US" dirty="0">
              <a:solidFill>
                <a:srgbClr val="FFFF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ContentProvider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484784"/>
            <a:ext cx="828092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2．ContentResolver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FF00"/>
                </a:solidFill>
              </a:rPr>
              <a:t>ContentResolver 是通过 URI 来查询 ContentProvider 中提供的数据。除了 URI 以外，还必须知道需要获取的数据段名称，以及此数据段的数据类型。在其他程序访问 ContentProvider中的数据时，ContentResolver 提供的抽象方法与 ContentProvider 需要实现的方法对应，同样使用 insert()、delete()、query()、update 等方法来操作</a:t>
            </a:r>
            <a:r>
              <a:rPr lang="zh-CN" altLang="en-US" sz="2400" dirty="0" smtClean="0">
                <a:solidFill>
                  <a:srgbClr val="FFFF00"/>
                </a:solidFill>
              </a:rPr>
              <a:t>数据。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ContentProvider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07465"/>
            <a:ext cx="7886700" cy="48698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92D050"/>
                </a:solidFill>
              </a:rPr>
              <a:t>3．URI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92D050"/>
                </a:solidFill>
              </a:rPr>
              <a:t>URI（Universal Resource Identifier，通用资源标志符）可以帮助 ContentResolver 找到与之对应的 ContentProvider。</a:t>
            </a:r>
          </a:p>
          <a:p>
            <a:r>
              <a:rPr lang="zh-CN" altLang="en-US" dirty="0">
                <a:solidFill>
                  <a:srgbClr val="92D050"/>
                </a:solidFill>
              </a:rPr>
              <a:t>URI 由以下三部分组成：content://、数据的路径、标示 ID（可选）。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92D050"/>
                </a:solidFill>
              </a:rPr>
              <a:t>例如：</a:t>
            </a:r>
          </a:p>
          <a:p>
            <a:r>
              <a:rPr lang="zh-CN" altLang="en-US" dirty="0">
                <a:solidFill>
                  <a:srgbClr val="92D050"/>
                </a:solidFill>
              </a:rPr>
              <a:t>所有联系人的 URI：content://contacts/people。</a:t>
            </a:r>
          </a:p>
          <a:p>
            <a:r>
              <a:rPr lang="zh-CN" altLang="en-US" dirty="0">
                <a:solidFill>
                  <a:srgbClr val="92D050"/>
                </a:solidFill>
              </a:rPr>
              <a:t>所有图片的 URI：content://media/external。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二、</a:t>
            </a:r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ContentProvider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87780"/>
            <a:ext cx="7886700" cy="54660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4．权限设置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F0"/>
                </a:solidFill>
              </a:rPr>
              <a:t>使用系统资源时需在 AndroidManifest.xml 中添加访问权限，否则应用程序将不能访问由系统提供的 ContentProvider。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例如，对手机通讯录进行查询与修改操作的设置如下：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1 &lt;uses-permission android:name="android.permission.READ_CONTACTS"/&gt;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2 &lt;uses-permission android:name="android.permission.WRITE_CONTACTS"/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5435" y="365125"/>
            <a:ext cx="8209915" cy="847090"/>
          </a:xfrm>
        </p:spPr>
        <p:txBody>
          <a:bodyPr/>
          <a:lstStyle/>
          <a:p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ContentProvider</a:t>
            </a:r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案例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515" y="1101725"/>
            <a:ext cx="8776335" cy="57003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rgbClr val="00B0F0"/>
                </a:solidFill>
              </a:rPr>
              <a:t>【例 10.2】编写一个查看手机联系人的程序。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rgbClr val="00B0F0"/>
                </a:solidFill>
              </a:rPr>
              <a:t>【说明】通过使用</a:t>
            </a:r>
            <a:r>
              <a:rPr lang="zh-CN" altLang="zh-CN" sz="2400" dirty="0" smtClean="0">
                <a:solidFill>
                  <a:srgbClr val="00B050"/>
                </a:solidFill>
                <a:sym typeface="+mn-ea"/>
              </a:rPr>
              <a:t>ContactsContract.CommonDataKinds.Phone.CONTENT_URI 常量来表示通讯录数据的 URI。</a:t>
            </a:r>
          </a:p>
          <a:p>
            <a:pPr marL="0" indent="0">
              <a:buNone/>
            </a:pPr>
            <a:r>
              <a:rPr lang="zh-CN" altLang="zh-CN" sz="2400" dirty="0" smtClean="0">
                <a:solidFill>
                  <a:srgbClr val="00B0F0"/>
                </a:solidFill>
                <a:sym typeface="+mn-ea"/>
              </a:rPr>
              <a:t>【运行结果】</a:t>
            </a:r>
          </a:p>
          <a:p>
            <a:pPr marL="0" indent="0">
              <a:buNone/>
            </a:pPr>
            <a:endParaRPr lang="zh-CN" altLang="zh-CN" sz="1400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10" y="3048000"/>
            <a:ext cx="2952115" cy="317246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540" y="3048000"/>
            <a:ext cx="3240405" cy="31134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9164" y="6308933"/>
            <a:ext cx="2952328" cy="432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图</a:t>
            </a:r>
            <a:r>
              <a:rPr lang="en-US" altLang="zh-CN" sz="1400" dirty="0" smtClean="0"/>
              <a:t>10-3 Contacts</a:t>
            </a:r>
            <a:r>
              <a:rPr lang="zh-CN" altLang="en-US" sz="1400" dirty="0" smtClean="0"/>
              <a:t>应用程序</a:t>
            </a:r>
            <a:endParaRPr lang="en-US" altLang="zh-CN" sz="1400" dirty="0"/>
          </a:p>
        </p:txBody>
      </p:sp>
      <p:sp>
        <p:nvSpPr>
          <p:cNvPr id="5" name="矩形 4"/>
          <p:cNvSpPr/>
          <p:nvPr/>
        </p:nvSpPr>
        <p:spPr>
          <a:xfrm>
            <a:off x="4917586" y="6287902"/>
            <a:ext cx="2808312" cy="432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图</a:t>
            </a:r>
            <a:r>
              <a:rPr lang="en-US" altLang="zh-CN" sz="1400" dirty="0" smtClean="0"/>
              <a:t>10-4 </a:t>
            </a:r>
            <a:r>
              <a:rPr lang="zh-CN" altLang="en-US" sz="1400" dirty="0" smtClean="0"/>
              <a:t>项目运行效果</a:t>
            </a:r>
            <a:endParaRPr lang="en-US" altLang="zh-CN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三、</a:t>
            </a:r>
            <a:r>
              <a:rPr lang="en-US" altLang="zh-CN" sz="3200" b="1" dirty="0" smtClean="0">
                <a:solidFill>
                  <a:srgbClr val="FFC000"/>
                </a:solidFill>
              </a:rPr>
              <a:t> 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文件存储</a:t>
            </a:r>
            <a:r>
              <a:rPr lang="zh-CN" altLang="zh-CN" b="1" dirty="0" smtClean="0">
                <a:solidFill>
                  <a:srgbClr val="92D050"/>
                </a:solidFill>
              </a:rPr>
              <a:t/>
            </a:r>
            <a:br>
              <a:rPr lang="zh-CN" altLang="zh-CN" b="1" dirty="0" smtClean="0">
                <a:solidFill>
                  <a:srgbClr val="92D050"/>
                </a:solidFill>
              </a:rPr>
            </a:br>
            <a:r>
              <a:rPr lang="zh-CN" altLang="zh-CN" b="1" dirty="0" smtClean="0"/>
              <a:t/>
            </a:r>
            <a:br>
              <a:rPr lang="zh-CN" altLang="zh-CN" b="1" dirty="0" smtClean="0"/>
            </a:b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62372" y="1196752"/>
            <a:ext cx="8219256" cy="4942784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92D050"/>
                </a:solidFill>
              </a:rPr>
              <a:t>         Android</a:t>
            </a:r>
            <a:r>
              <a:rPr lang="zh-CN" altLang="zh-CN" dirty="0" smtClean="0">
                <a:solidFill>
                  <a:srgbClr val="92D050"/>
                </a:solidFill>
              </a:rPr>
              <a:t>系统是基于</a:t>
            </a:r>
            <a:r>
              <a:rPr lang="en-US" altLang="zh-CN" dirty="0" smtClean="0">
                <a:solidFill>
                  <a:srgbClr val="92D050"/>
                </a:solidFill>
              </a:rPr>
              <a:t>Linux</a:t>
            </a:r>
            <a:r>
              <a:rPr lang="zh-CN" altLang="zh-CN" dirty="0" smtClean="0">
                <a:solidFill>
                  <a:srgbClr val="92D050"/>
                </a:solidFill>
              </a:rPr>
              <a:t>的文件系统，操作</a:t>
            </a:r>
            <a:r>
              <a:rPr lang="en-US" altLang="zh-CN" dirty="0" smtClean="0">
                <a:solidFill>
                  <a:srgbClr val="92D050"/>
                </a:solidFill>
              </a:rPr>
              <a:t>Android</a:t>
            </a:r>
            <a:r>
              <a:rPr lang="zh-CN" altLang="zh-CN" dirty="0" smtClean="0">
                <a:solidFill>
                  <a:srgbClr val="92D050"/>
                </a:solidFill>
              </a:rPr>
              <a:t>下的文件可以像操作</a:t>
            </a:r>
            <a:r>
              <a:rPr lang="en-US" altLang="zh-CN" dirty="0" smtClean="0">
                <a:solidFill>
                  <a:srgbClr val="92D050"/>
                </a:solidFill>
              </a:rPr>
              <a:t>Linux</a:t>
            </a:r>
            <a:r>
              <a:rPr lang="zh-CN" altLang="zh-CN" dirty="0" smtClean="0">
                <a:solidFill>
                  <a:srgbClr val="92D050"/>
                </a:solidFill>
              </a:rPr>
              <a:t>一样下的文件一样，文件同样具有访问权限，还可以用</a:t>
            </a:r>
            <a:r>
              <a:rPr lang="en-US" altLang="zh-CN" dirty="0" smtClean="0">
                <a:solidFill>
                  <a:srgbClr val="92D050"/>
                </a:solidFill>
              </a:rPr>
              <a:t>Java</a:t>
            </a:r>
            <a:r>
              <a:rPr lang="zh-CN" altLang="zh-CN" dirty="0" smtClean="0">
                <a:solidFill>
                  <a:srgbClr val="92D050"/>
                </a:solidFill>
              </a:rPr>
              <a:t>的</a:t>
            </a:r>
            <a:r>
              <a:rPr lang="en-US" altLang="zh-CN" dirty="0" smtClean="0">
                <a:solidFill>
                  <a:srgbClr val="92D050"/>
                </a:solidFill>
              </a:rPr>
              <a:t>I/O</a:t>
            </a:r>
            <a:r>
              <a:rPr lang="zh-CN" altLang="zh-CN" dirty="0" smtClean="0">
                <a:solidFill>
                  <a:srgbClr val="92D050"/>
                </a:solidFill>
              </a:rPr>
              <a:t>包中常用类来处理</a:t>
            </a:r>
            <a:r>
              <a:rPr lang="en-US" altLang="zh-CN" dirty="0" smtClean="0">
                <a:solidFill>
                  <a:srgbClr val="92D050"/>
                </a:solidFill>
              </a:rPr>
              <a:t>Android</a:t>
            </a:r>
            <a:r>
              <a:rPr lang="zh-CN" altLang="zh-CN" dirty="0" smtClean="0">
                <a:solidFill>
                  <a:srgbClr val="92D050"/>
                </a:solidFill>
              </a:rPr>
              <a:t>系统上的文件。</a:t>
            </a:r>
            <a:endParaRPr lang="en-US" altLang="zh-CN" dirty="0" smtClean="0">
              <a:solidFill>
                <a:srgbClr val="92D050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92D050"/>
                </a:solidFill>
              </a:rPr>
              <a:t>         </a:t>
            </a:r>
            <a:r>
              <a:rPr lang="zh-CN" altLang="zh-CN" dirty="0" smtClean="0">
                <a:solidFill>
                  <a:srgbClr val="92D050"/>
                </a:solidFill>
              </a:rPr>
              <a:t>内部存储把数据存储在设备内部存储器上，存储在</a:t>
            </a:r>
            <a:r>
              <a:rPr lang="en-US" altLang="zh-CN" dirty="0" smtClean="0">
                <a:solidFill>
                  <a:srgbClr val="92D050"/>
                </a:solidFill>
              </a:rPr>
              <a:t>/data/data/&lt;package name&gt;/files</a:t>
            </a:r>
            <a:r>
              <a:rPr lang="zh-CN" altLang="zh-CN" dirty="0" smtClean="0">
                <a:solidFill>
                  <a:srgbClr val="92D050"/>
                </a:solidFill>
              </a:rPr>
              <a:t>目录下。默认情况下在这里存储的数据为应用程序的私有数据，文件管理器查看不到，其它应用程序不能访问。</a:t>
            </a:r>
            <a:endParaRPr lang="zh-CN" altLang="zh-CN" dirty="0">
              <a:solidFill>
                <a:srgbClr val="92D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648" y="891420"/>
            <a:ext cx="7886700" cy="665372"/>
          </a:xfrm>
        </p:spPr>
        <p:txBody>
          <a:bodyPr/>
          <a:lstStyle/>
          <a:p>
            <a:r>
              <a:rPr lang="zh-CN" altLang="en-US" sz="21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/>
            </a:r>
            <a:br>
              <a:rPr lang="zh-CN" altLang="en-US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39752" y="1844824"/>
            <a:ext cx="3888432" cy="648072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err="1" smtClean="0">
                <a:solidFill>
                  <a:srgbClr val="92D050"/>
                </a:solidFill>
              </a:rPr>
              <a:t>SharedPreferences</a:t>
            </a:r>
            <a:r>
              <a:rPr lang="zh-CN" altLang="zh-CN" sz="2400" b="1" dirty="0" smtClean="0">
                <a:solidFill>
                  <a:srgbClr val="92D050"/>
                </a:solidFill>
              </a:rPr>
              <a:t>使用</a:t>
            </a:r>
            <a:endParaRPr lang="zh-CN" altLang="zh-CN" sz="2400" b="1" dirty="0">
              <a:solidFill>
                <a:srgbClr val="92D05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7744" y="2924944"/>
            <a:ext cx="3672408" cy="50405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000" dirty="0"/>
              <a:t> </a:t>
            </a:r>
            <a:r>
              <a:rPr lang="en-US" altLang="zh-CN" sz="2000" dirty="0" smtClean="0"/>
              <a:t> </a:t>
            </a:r>
            <a:r>
              <a:rPr lang="en-US" altLang="zh-CN" sz="2400" b="1" dirty="0" err="1" smtClean="0">
                <a:solidFill>
                  <a:schemeClr val="accent2"/>
                </a:solidFill>
              </a:rPr>
              <a:t>ContentProvider</a:t>
            </a:r>
            <a:endParaRPr lang="zh-CN" altLang="zh-CN" sz="2400" b="1" dirty="0" smtClean="0">
              <a:solidFill>
                <a:schemeClr val="accent2"/>
              </a:solidFill>
            </a:endParaRPr>
          </a:p>
          <a:p>
            <a:pPr algn="just"/>
            <a:endParaRPr lang="zh-CN" altLang="en-US" sz="20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9752" y="3645024"/>
            <a:ext cx="3560644" cy="576064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 smtClean="0">
                <a:solidFill>
                  <a:srgbClr val="00B0F0"/>
                </a:solidFill>
              </a:rPr>
              <a:t>文件存储</a:t>
            </a:r>
            <a:endParaRPr lang="zh-CN" altLang="zh-CN" sz="2400" b="1" dirty="0">
              <a:solidFill>
                <a:srgbClr val="00B0F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39752" y="4358309"/>
            <a:ext cx="3784578" cy="654867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400" dirty="0" err="1" smtClean="0">
                <a:solidFill>
                  <a:srgbClr val="FFC000"/>
                </a:solidFill>
              </a:rPr>
              <a:t>SQLite</a:t>
            </a:r>
            <a:r>
              <a:rPr lang="zh-CN" altLang="zh-CN" sz="2400" dirty="0" smtClean="0">
                <a:solidFill>
                  <a:srgbClr val="FFC000"/>
                </a:solidFill>
              </a:rPr>
              <a:t>数据库</a:t>
            </a:r>
            <a:endParaRPr lang="zh-CN" altLang="en-US" sz="2400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39752" y="5229200"/>
            <a:ext cx="3784578" cy="654867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 smtClean="0">
                <a:solidFill>
                  <a:srgbClr val="92D050"/>
                </a:solidFill>
              </a:rPr>
              <a:t>本章小结</a:t>
            </a:r>
            <a:endParaRPr lang="zh-CN" altLang="zh-CN" sz="2400" b="1" dirty="0">
              <a:solidFill>
                <a:srgbClr val="92D050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65319" y="548680"/>
            <a:ext cx="310337" cy="648072"/>
            <a:chOff x="1165319" y="476672"/>
            <a:chExt cx="310337" cy="648072"/>
          </a:xfrm>
        </p:grpSpPr>
        <p:sp>
          <p:nvSpPr>
            <p:cNvPr id="22" name="矩形 21"/>
            <p:cNvSpPr/>
            <p:nvPr/>
          </p:nvSpPr>
          <p:spPr>
            <a:xfrm>
              <a:off x="1345236" y="762921"/>
              <a:ext cx="130420" cy="361823"/>
            </a:xfrm>
            <a:prstGeom prst="rect">
              <a:avLst/>
            </a:prstGeom>
            <a:solidFill>
              <a:srgbClr val="ED8C27"/>
            </a:solidFill>
            <a:ln>
              <a:solidFill>
                <a:srgbClr val="ED8C27"/>
              </a:solidFill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65319" y="476672"/>
              <a:ext cx="179917" cy="638401"/>
            </a:xfrm>
            <a:prstGeom prst="rect">
              <a:avLst/>
            </a:prstGeom>
            <a:solidFill>
              <a:srgbClr val="224099"/>
            </a:solidFill>
            <a:ln>
              <a:solidFill>
                <a:srgbClr val="224099"/>
              </a:solidFill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87" y="4366957"/>
            <a:ext cx="666750" cy="6381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375" y="2685535"/>
            <a:ext cx="714375" cy="6762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850" y="1844824"/>
            <a:ext cx="733425" cy="6572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325" y="3545296"/>
            <a:ext cx="752475" cy="63817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850" y="5188619"/>
            <a:ext cx="733425" cy="6572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650" y="365125"/>
            <a:ext cx="8140700" cy="132588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文件存储</a:t>
            </a:r>
            <a:r>
              <a:rPr lang="zh-CN" altLang="zh-CN" b="1" dirty="0" smtClean="0">
                <a:solidFill>
                  <a:srgbClr val="92D050"/>
                </a:solidFill>
                <a:sym typeface="+mn-ea"/>
              </a:rPr>
              <a:t/>
            </a:r>
            <a:br>
              <a:rPr lang="zh-CN" altLang="zh-CN" b="1" dirty="0" smtClean="0">
                <a:solidFill>
                  <a:srgbClr val="92D05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5435" y="1307465"/>
            <a:ext cx="8640445" cy="4869815"/>
          </a:xfrm>
        </p:spPr>
        <p:txBody>
          <a:bodyPr/>
          <a:lstStyle/>
          <a:p>
            <a:pPr>
              <a:buFont typeface="Wingdings" panose="05000000000000000000" charset="0"/>
              <a:buChar char=""/>
            </a:pPr>
            <a:r>
              <a:rPr lang="zh-CN" altLang="en-US">
                <a:solidFill>
                  <a:srgbClr val="00B0F0"/>
                </a:solidFill>
              </a:rPr>
              <a:t>向内部存储空间中创建一个私有文件并向其中写入数据，其步骤如下：</a:t>
            </a:r>
          </a:p>
          <a:p>
            <a:pPr marL="0" indent="0">
              <a:buNone/>
            </a:pPr>
            <a:r>
              <a:rPr lang="zh-CN" altLang="en-US">
                <a:solidFill>
                  <a:srgbClr val="00B0F0"/>
                </a:solidFill>
              </a:rPr>
              <a:t>（1）调用 openFileOutput(String fileName, int mode)方法，若 fileName 对应的文件存在，就打开该文件；若不存在，以 mode 权限创建该文件并打开，该方法返回一个指向 fileName对应文件的 FileOutputStream，使用这个 FileOutputStream 可向文件中写入数据。</a:t>
            </a:r>
          </a:p>
          <a:p>
            <a:pPr marL="0" indent="0">
              <a:buNone/>
            </a:pPr>
            <a:r>
              <a:rPr lang="zh-CN" altLang="en-US">
                <a:solidFill>
                  <a:srgbClr val="00B0F0"/>
                </a:solidFill>
              </a:rPr>
              <a:t>（2）调用 FileOutputStream 对象的 write()方法向文件中写入数据。</a:t>
            </a:r>
          </a:p>
          <a:p>
            <a:pPr marL="0" indent="0">
              <a:buNone/>
            </a:pPr>
            <a:r>
              <a:rPr lang="zh-CN" altLang="en-US">
                <a:solidFill>
                  <a:srgbClr val="00B0F0"/>
                </a:solidFill>
              </a:rPr>
              <a:t>（3）调用 FileOutputStream 对象的 close()方法关闭文件写入流。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文件存储</a:t>
            </a:r>
            <a:r>
              <a:rPr lang="zh-CN" altLang="zh-CN" b="1" dirty="0" smtClean="0">
                <a:solidFill>
                  <a:srgbClr val="92D050"/>
                </a:solidFill>
                <a:sym typeface="+mn-ea"/>
              </a:rPr>
              <a:t/>
            </a:r>
            <a:br>
              <a:rPr lang="zh-CN" altLang="zh-CN" b="1" dirty="0" smtClean="0">
                <a:solidFill>
                  <a:srgbClr val="92D05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130935"/>
            <a:ext cx="7886700" cy="504634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从内部存储空间读取私有文件数据的步骤如下：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（1）调用 openFileInput (String fileName)方法打开内部存储空间中 fileName 对应的文件，若该文件存在，则该方法返回一个指向 fileName 文件的 FileInputStream 对象。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（2）调用 FileInputStream 对象的 read()方法读取 fileName 文件中的内容。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（3）调用 FileInputStream 对象的 close()方法关闭文件读取流。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20" y="457200"/>
            <a:ext cx="2948940" cy="652145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文件存储</a:t>
            </a:r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案例</a:t>
            </a:r>
            <a:r>
              <a:rPr lang="en-US" altLang="zh-CN" b="1" dirty="0" smtClean="0">
                <a:solidFill>
                  <a:srgbClr val="FFC000"/>
                </a:solidFill>
                <a:sym typeface="+mn-ea"/>
              </a:rPr>
              <a:t>1</a:t>
            </a:r>
            <a:r>
              <a:rPr lang="zh-CN" altLang="zh-CN" b="1" dirty="0" smtClean="0">
                <a:solidFill>
                  <a:srgbClr val="92D050"/>
                </a:solidFill>
                <a:sym typeface="+mn-ea"/>
              </a:rPr>
              <a:t/>
            </a:r>
            <a:br>
              <a:rPr lang="zh-CN" altLang="zh-CN" b="1" dirty="0" smtClean="0">
                <a:solidFill>
                  <a:srgbClr val="92D05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4008" y="987425"/>
            <a:ext cx="4230697" cy="5262880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【例 10.3】在内部存储空间中写入与读取一组数据。</a:t>
            </a:r>
          </a:p>
          <a:p>
            <a:pPr marL="0" indent="0" algn="just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【说明】使用 openFileOutput(String fileName, int mode)方法与 openFileInput (String fileName)进行写与读操作。</a:t>
            </a:r>
          </a:p>
          <a:p>
            <a:pPr marL="0" indent="0" algn="just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【运行结果】在 Eclipse 中启动 Android 模拟器，接着运行 InternalStorage_test 项目，效果如左图 10-5 所示，输入相应内容，点击“文件写入”和“文件读取”按钮，显示效果如左图 10-</a:t>
            </a:r>
            <a:r>
              <a:rPr lang="zh-CN" altLang="en-US" sz="2400" dirty="0" smtClean="0">
                <a:solidFill>
                  <a:srgbClr val="00B050"/>
                </a:solidFill>
              </a:rPr>
              <a:t>6所</a:t>
            </a:r>
            <a:r>
              <a:rPr lang="zh-CN" altLang="en-US" sz="2400" dirty="0">
                <a:solidFill>
                  <a:srgbClr val="00B050"/>
                </a:solidFill>
              </a:rPr>
              <a:t>示。</a:t>
            </a:r>
          </a:p>
          <a:p>
            <a:pPr marL="0" indent="0">
              <a:buNone/>
            </a:pPr>
            <a:endParaRPr lang="zh-CN" alt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1445" y="826135"/>
            <a:ext cx="3995420" cy="596265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5" y="1052736"/>
            <a:ext cx="2880360" cy="4587334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266" y="2077531"/>
            <a:ext cx="2952328" cy="40770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766593"/>
            <a:ext cx="1569085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图</a:t>
            </a:r>
            <a:r>
              <a:rPr lang="en-US" altLang="zh-CN" sz="1400" dirty="0" smtClean="0"/>
              <a:t>10-5 </a:t>
            </a:r>
            <a:r>
              <a:rPr lang="zh-CN" altLang="en-US" sz="1400" dirty="0" smtClean="0"/>
              <a:t>运行效果</a:t>
            </a:r>
            <a:endParaRPr lang="en-US" altLang="zh-CN" sz="1400" dirty="0"/>
          </a:p>
        </p:txBody>
      </p:sp>
      <p:sp>
        <p:nvSpPr>
          <p:cNvPr id="6" name="矩形 5"/>
          <p:cNvSpPr/>
          <p:nvPr/>
        </p:nvSpPr>
        <p:spPr>
          <a:xfrm>
            <a:off x="1835785" y="6287902"/>
            <a:ext cx="1944127" cy="288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图</a:t>
            </a:r>
            <a:r>
              <a:rPr lang="en-US" altLang="zh-CN" sz="1400" dirty="0" smtClean="0"/>
              <a:t>10-6 </a:t>
            </a:r>
            <a:r>
              <a:rPr lang="zh-CN" altLang="en-US" sz="1400" dirty="0" smtClean="0"/>
              <a:t>读取数据效果</a:t>
            </a:r>
            <a:endParaRPr lang="en-US" altLang="zh-CN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文件存储</a:t>
            </a:r>
            <a:r>
              <a:rPr lang="zh-CN" altLang="zh-CN" b="1" dirty="0" smtClean="0">
                <a:solidFill>
                  <a:srgbClr val="92D050"/>
                </a:solidFill>
                <a:sym typeface="+mn-ea"/>
              </a:rPr>
              <a:t/>
            </a:r>
            <a:br>
              <a:rPr lang="zh-CN" altLang="zh-CN" b="1" dirty="0" smtClean="0">
                <a:solidFill>
                  <a:srgbClr val="92D05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外部存储在文件浏览器里是可以查看的，数据为共有的，所有人都可见和可用。一般应用于数据量较大的情况。</a:t>
            </a:r>
          </a:p>
          <a:p>
            <a:r>
              <a:rPr lang="zh-CN" altLang="en-US" dirty="0">
                <a:solidFill>
                  <a:srgbClr val="00B050"/>
                </a:solidFill>
              </a:rPr>
              <a:t>外部存储可能发生各种异常情况，通过 Environment.getExternalStorageState()方法查看外部存储的状态。</a:t>
            </a:r>
          </a:p>
          <a:p>
            <a:r>
              <a:rPr lang="zh-CN" altLang="en-US" dirty="0">
                <a:solidFill>
                  <a:srgbClr val="00B050"/>
                </a:solidFill>
              </a:rPr>
              <a:t>通过 Environment.getExternalStorageDirectory </a:t>
            </a:r>
            <a:r>
              <a:rPr lang="en-US" altLang="zh-CN" dirty="0">
                <a:solidFill>
                  <a:srgbClr val="00B050"/>
                </a:solidFill>
              </a:rPr>
              <a:t>()</a:t>
            </a:r>
            <a:r>
              <a:rPr lang="zh-CN" altLang="en-US" dirty="0">
                <a:solidFill>
                  <a:srgbClr val="00B050"/>
                </a:solidFill>
              </a:rPr>
              <a:t>可以获得整个外部存储空间的路径。当应用程序被卸载后，外部存储中的数据不会随之被删除。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5504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文件存储</a:t>
            </a:r>
            <a:r>
              <a:rPr lang="zh-CN" altLang="zh-CN" b="1" dirty="0" smtClean="0">
                <a:solidFill>
                  <a:srgbClr val="92D050"/>
                </a:solidFill>
                <a:sym typeface="+mn-ea"/>
              </a:rPr>
              <a:t/>
            </a:r>
            <a:br>
              <a:rPr lang="zh-CN" altLang="zh-CN" b="1" dirty="0" smtClean="0">
                <a:solidFill>
                  <a:srgbClr val="92D05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6545" y="1199515"/>
            <a:ext cx="8669020" cy="55346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【例 10.4】在外部存储空间中写入与读取一组数据。</a:t>
            </a:r>
          </a:p>
          <a:p>
            <a:pPr marL="0" indent="0" algn="just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【 说 明 】 使 用 Environment.getExternalStorageDirectory 获 得 外 部 路 径 ， 然 后 使 用openFileOutput(String fileName, int mode)与 openFileInput (String fileName)方法进行写与读操作。</a:t>
            </a:r>
          </a:p>
          <a:p>
            <a:pPr marL="0" indent="0" algn="just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【运行结果】在 Eclipse 中启动 Android 模拟器，接着运行 ExtentalStorage_test 项目，效果如下图 10-7 所示，输入相应内容，点击“写操作”和“读操作”按钮，显示效果如下图 10-8 所示，并且在 DDMS 下的 storage/sdcard 下生成 abc.txt 文件，如下图 10-9 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en-US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文件存储</a:t>
            </a:r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028190"/>
            <a:ext cx="2529840" cy="307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04" y="5039014"/>
            <a:ext cx="2087880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图</a:t>
            </a:r>
            <a:r>
              <a:rPr lang="en-US" altLang="zh-CN" sz="1400" dirty="0" smtClean="0"/>
              <a:t>10-7</a:t>
            </a:r>
            <a:r>
              <a:rPr lang="zh-CN" altLang="en-US" sz="1400" dirty="0" smtClean="0"/>
              <a:t>运行效果</a:t>
            </a:r>
            <a:endParaRPr lang="en-US" altLang="zh-CN" sz="1400" dirty="0"/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590" y="2778125"/>
            <a:ext cx="2630805" cy="307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36099" y="5904295"/>
            <a:ext cx="2521074" cy="5035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图</a:t>
            </a:r>
            <a:r>
              <a:rPr lang="en-US" altLang="zh-CN" sz="1400" dirty="0"/>
              <a:t>10-8 </a:t>
            </a:r>
            <a:r>
              <a:rPr lang="zh-CN" altLang="en-US" sz="1400" dirty="0"/>
              <a:t>读取数据效果</a:t>
            </a:r>
            <a:endParaRPr lang="en-US" altLang="zh-CN" sz="1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7505" y="2206625"/>
            <a:ext cx="4592320" cy="3130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36096" y="5328350"/>
            <a:ext cx="2717053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图</a:t>
            </a:r>
            <a:r>
              <a:rPr lang="en-US" altLang="zh-CN" sz="1400" dirty="0" smtClean="0"/>
              <a:t>10-9  DDMS</a:t>
            </a:r>
            <a:r>
              <a:rPr lang="zh-CN" altLang="en-US" sz="1400" dirty="0"/>
              <a:t>下</a:t>
            </a:r>
            <a:r>
              <a:rPr lang="en-US" altLang="zh-CN" sz="1400" dirty="0" err="1"/>
              <a:t>abc</a:t>
            </a:r>
            <a:r>
              <a:rPr lang="zh-CN" altLang="en-US" sz="1400" dirty="0"/>
              <a:t>文件</a:t>
            </a:r>
            <a:endParaRPr lang="en-US" altLang="zh-CN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四、</a:t>
            </a:r>
            <a:r>
              <a:rPr lang="en-US" altLang="zh-CN" sz="3200" b="1" dirty="0" smtClean="0">
                <a:solidFill>
                  <a:srgbClr val="FFC000"/>
                </a:solidFill>
              </a:rPr>
              <a:t>SQLite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数据库</a:t>
            </a:r>
            <a:r>
              <a:rPr lang="zh-CN" altLang="zh-CN" b="1" dirty="0" smtClean="0"/>
              <a:t/>
            </a:r>
            <a:br>
              <a:rPr lang="zh-CN" altLang="zh-CN" b="1" dirty="0" smtClean="0"/>
            </a:b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51588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err="1" smtClean="0">
                <a:solidFill>
                  <a:srgbClr val="92D050"/>
                </a:solidFill>
              </a:rPr>
              <a:t>SQLite</a:t>
            </a:r>
            <a:r>
              <a:rPr lang="zh-CN" altLang="zh-CN" dirty="0" smtClean="0">
                <a:solidFill>
                  <a:srgbClr val="92D050"/>
                </a:solidFill>
              </a:rPr>
              <a:t>数据库是一个用</a:t>
            </a:r>
            <a:r>
              <a:rPr lang="en-US" altLang="zh-CN" dirty="0" smtClean="0">
                <a:solidFill>
                  <a:srgbClr val="92D050"/>
                </a:solidFill>
              </a:rPr>
              <a:t>C</a:t>
            </a:r>
            <a:r>
              <a:rPr lang="zh-CN" altLang="zh-CN" dirty="0" smtClean="0">
                <a:solidFill>
                  <a:srgbClr val="92D050"/>
                </a:solidFill>
              </a:rPr>
              <a:t>语言编写的开源嵌入式数据库引擎，</a:t>
            </a:r>
            <a:r>
              <a:rPr lang="en-US" altLang="zh-CN" dirty="0" err="1" smtClean="0">
                <a:solidFill>
                  <a:srgbClr val="92D050"/>
                </a:solidFill>
              </a:rPr>
              <a:t>SQLite</a:t>
            </a:r>
            <a:r>
              <a:rPr lang="zh-CN" altLang="zh-CN" dirty="0" smtClean="0">
                <a:solidFill>
                  <a:srgbClr val="92D050"/>
                </a:solidFill>
              </a:rPr>
              <a:t>并没有包含大型客户</a:t>
            </a:r>
            <a:r>
              <a:rPr lang="en-US" altLang="zh-CN" dirty="0" smtClean="0">
                <a:solidFill>
                  <a:srgbClr val="92D050"/>
                </a:solidFill>
              </a:rPr>
              <a:t>/</a:t>
            </a:r>
            <a:r>
              <a:rPr lang="zh-CN" altLang="zh-CN" dirty="0" smtClean="0">
                <a:solidFill>
                  <a:srgbClr val="92D050"/>
                </a:solidFill>
              </a:rPr>
              <a:t>服务器数据库（如</a:t>
            </a:r>
            <a:r>
              <a:rPr lang="en-US" altLang="zh-CN" dirty="0" smtClean="0">
                <a:solidFill>
                  <a:srgbClr val="92D050"/>
                </a:solidFill>
              </a:rPr>
              <a:t>Oracle</a:t>
            </a:r>
            <a:r>
              <a:rPr lang="zh-CN" altLang="zh-CN" dirty="0" smtClean="0">
                <a:solidFill>
                  <a:srgbClr val="92D050"/>
                </a:solidFill>
              </a:rPr>
              <a:t>、</a:t>
            </a:r>
            <a:r>
              <a:rPr lang="en-US" altLang="zh-CN" dirty="0" smtClean="0">
                <a:solidFill>
                  <a:srgbClr val="92D050"/>
                </a:solidFill>
              </a:rPr>
              <a:t>SQL Server</a:t>
            </a:r>
            <a:r>
              <a:rPr lang="zh-CN" altLang="zh-CN" dirty="0" smtClean="0">
                <a:solidFill>
                  <a:srgbClr val="92D050"/>
                </a:solidFill>
              </a:rPr>
              <a:t>）的所有特性，但它包含了操作本地数据的各种功能，它具有系统开销小，检索速度快的特点，适用于手机、平板电脑、机顶盒等设备。</a:t>
            </a:r>
            <a:endParaRPr lang="zh-CN" altLang="zh-CN" dirty="0">
              <a:solidFill>
                <a:srgbClr val="92D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003232" cy="949792"/>
          </a:xfrm>
        </p:spPr>
        <p:txBody>
          <a:bodyPr/>
          <a:lstStyle/>
          <a:p>
            <a:r>
              <a:rPr lang="en-US" altLang="zh-CN" sz="2800" dirty="0" smtClean="0">
                <a:solidFill>
                  <a:srgbClr val="FFC000"/>
                </a:solidFill>
              </a:rPr>
              <a:t>10.4.1 SQLite</a:t>
            </a:r>
            <a:r>
              <a:rPr lang="zh-CN" altLang="zh-CN" sz="2800" dirty="0" smtClean="0">
                <a:solidFill>
                  <a:srgbClr val="FFC000"/>
                </a:solidFill>
              </a:rPr>
              <a:t>数据库简单介绍</a:t>
            </a:r>
            <a:endParaRPr lang="zh-CN" altLang="zh-CN" sz="2800" b="1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04448" cy="53028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00B050"/>
                </a:solidFill>
              </a:rPr>
              <a:t>查询语句：</a:t>
            </a:r>
            <a:r>
              <a:rPr lang="en-US" altLang="zh-CN" dirty="0" smtClean="0">
                <a:solidFill>
                  <a:srgbClr val="00B050"/>
                </a:solidFill>
              </a:rPr>
              <a:t>select </a:t>
            </a:r>
            <a:r>
              <a:rPr lang="zh-CN" altLang="zh-CN" dirty="0" smtClean="0">
                <a:solidFill>
                  <a:srgbClr val="00B050"/>
                </a:solidFill>
              </a:rPr>
              <a:t>列名称</a:t>
            </a:r>
            <a:r>
              <a:rPr lang="en-US" altLang="zh-CN" dirty="0" smtClean="0">
                <a:solidFill>
                  <a:srgbClr val="00B050"/>
                </a:solidFill>
              </a:rPr>
              <a:t> from </a:t>
            </a:r>
            <a:r>
              <a:rPr lang="zh-CN" altLang="zh-CN" dirty="0" smtClean="0">
                <a:solidFill>
                  <a:srgbClr val="00B050"/>
                </a:solidFill>
              </a:rPr>
              <a:t>表名称 </a:t>
            </a:r>
            <a:r>
              <a:rPr lang="en-US" altLang="zh-CN" dirty="0" smtClean="0">
                <a:solidFill>
                  <a:srgbClr val="00B050"/>
                </a:solidFill>
              </a:rPr>
              <a:t>where </a:t>
            </a:r>
            <a:r>
              <a:rPr lang="zh-CN" altLang="zh-CN" dirty="0" smtClean="0">
                <a:solidFill>
                  <a:srgbClr val="00B050"/>
                </a:solidFill>
              </a:rPr>
              <a:t>条件子句 </a:t>
            </a:r>
            <a:r>
              <a:rPr lang="en-US" altLang="zh-CN" dirty="0" smtClean="0">
                <a:solidFill>
                  <a:srgbClr val="00B050"/>
                </a:solidFill>
              </a:rPr>
              <a:t>order by </a:t>
            </a:r>
            <a:r>
              <a:rPr lang="zh-CN" altLang="zh-CN" dirty="0" smtClean="0">
                <a:solidFill>
                  <a:srgbClr val="00B050"/>
                </a:solidFill>
              </a:rPr>
              <a:t>排序子句。</a:t>
            </a: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00B050"/>
                </a:solidFill>
              </a:rPr>
              <a:t>插入语句：</a:t>
            </a:r>
            <a:r>
              <a:rPr lang="en-US" altLang="zh-CN" dirty="0" smtClean="0">
                <a:solidFill>
                  <a:srgbClr val="00B050"/>
                </a:solidFill>
              </a:rPr>
              <a:t>insert into </a:t>
            </a:r>
            <a:r>
              <a:rPr lang="zh-CN" altLang="zh-CN" dirty="0" smtClean="0">
                <a:solidFill>
                  <a:srgbClr val="00B050"/>
                </a:solidFill>
              </a:rPr>
              <a:t>表名称</a:t>
            </a:r>
            <a:r>
              <a:rPr lang="en-US" altLang="zh-CN" dirty="0" smtClean="0">
                <a:solidFill>
                  <a:srgbClr val="00B050"/>
                </a:solidFill>
              </a:rPr>
              <a:t> values (</a:t>
            </a:r>
            <a:r>
              <a:rPr lang="zh-CN" altLang="zh-CN" dirty="0" smtClean="0">
                <a:solidFill>
                  <a:srgbClr val="00B050"/>
                </a:solidFill>
              </a:rPr>
              <a:t>值</a:t>
            </a:r>
            <a:r>
              <a:rPr lang="en-US" altLang="zh-CN" dirty="0" smtClean="0">
                <a:solidFill>
                  <a:srgbClr val="00B050"/>
                </a:solidFill>
              </a:rPr>
              <a:t>1, </a:t>
            </a:r>
            <a:r>
              <a:rPr lang="zh-CN" altLang="zh-CN" dirty="0" smtClean="0">
                <a:solidFill>
                  <a:srgbClr val="00B050"/>
                </a:solidFill>
              </a:rPr>
              <a:t>值</a:t>
            </a:r>
            <a:r>
              <a:rPr lang="en-US" altLang="zh-CN" dirty="0" smtClean="0">
                <a:solidFill>
                  <a:srgbClr val="00B050"/>
                </a:solidFill>
              </a:rPr>
              <a:t>2,....)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00B050"/>
                </a:solidFill>
              </a:rPr>
              <a:t>更新语句：</a:t>
            </a:r>
            <a:r>
              <a:rPr lang="en-US" altLang="zh-CN" dirty="0" smtClean="0">
                <a:solidFill>
                  <a:srgbClr val="00B050"/>
                </a:solidFill>
              </a:rPr>
              <a:t>update </a:t>
            </a:r>
            <a:r>
              <a:rPr lang="zh-CN" altLang="zh-CN" dirty="0" smtClean="0">
                <a:solidFill>
                  <a:srgbClr val="00B050"/>
                </a:solidFill>
              </a:rPr>
              <a:t>表名称</a:t>
            </a:r>
            <a:r>
              <a:rPr lang="en-US" altLang="zh-CN" dirty="0" smtClean="0">
                <a:solidFill>
                  <a:srgbClr val="00B050"/>
                </a:solidFill>
              </a:rPr>
              <a:t> set </a:t>
            </a:r>
            <a:r>
              <a:rPr lang="zh-CN" altLang="zh-CN" dirty="0" smtClean="0">
                <a:solidFill>
                  <a:srgbClr val="00B050"/>
                </a:solidFill>
              </a:rPr>
              <a:t>列名称</a:t>
            </a:r>
            <a:r>
              <a:rPr lang="en-US" altLang="zh-CN" dirty="0" smtClean="0">
                <a:solidFill>
                  <a:srgbClr val="00B050"/>
                </a:solidFill>
              </a:rPr>
              <a:t> = </a:t>
            </a:r>
            <a:r>
              <a:rPr lang="zh-CN" altLang="zh-CN" dirty="0" smtClean="0">
                <a:solidFill>
                  <a:srgbClr val="00B050"/>
                </a:solidFill>
              </a:rPr>
              <a:t>新值</a:t>
            </a:r>
            <a:r>
              <a:rPr lang="en-US" altLang="zh-CN" dirty="0" smtClean="0">
                <a:solidFill>
                  <a:srgbClr val="00B050"/>
                </a:solidFill>
              </a:rPr>
              <a:t> where </a:t>
            </a:r>
            <a:r>
              <a:rPr lang="zh-CN" altLang="zh-CN" dirty="0" smtClean="0">
                <a:solidFill>
                  <a:srgbClr val="00B050"/>
                </a:solidFill>
              </a:rPr>
              <a:t>列名称</a:t>
            </a:r>
            <a:r>
              <a:rPr lang="en-US" altLang="zh-CN" dirty="0" smtClean="0">
                <a:solidFill>
                  <a:srgbClr val="00B050"/>
                </a:solidFill>
              </a:rPr>
              <a:t> = </a:t>
            </a:r>
            <a:r>
              <a:rPr lang="zh-CN" altLang="zh-CN" dirty="0" smtClean="0">
                <a:solidFill>
                  <a:srgbClr val="00B050"/>
                </a:solidFill>
              </a:rPr>
              <a:t>某值。</a:t>
            </a: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00B050"/>
                </a:solidFill>
              </a:rPr>
              <a:t>删除语句：</a:t>
            </a:r>
            <a:r>
              <a:rPr lang="en-US" altLang="zh-CN" dirty="0" smtClean="0">
                <a:solidFill>
                  <a:srgbClr val="00B050"/>
                </a:solidFill>
              </a:rPr>
              <a:t>delete from </a:t>
            </a:r>
            <a:r>
              <a:rPr lang="zh-CN" altLang="zh-CN" dirty="0" smtClean="0">
                <a:solidFill>
                  <a:srgbClr val="00B050"/>
                </a:solidFill>
              </a:rPr>
              <a:t>表名称</a:t>
            </a:r>
            <a:r>
              <a:rPr lang="en-US" altLang="zh-CN" dirty="0" smtClean="0">
                <a:solidFill>
                  <a:srgbClr val="00B050"/>
                </a:solidFill>
              </a:rPr>
              <a:t> where </a:t>
            </a:r>
            <a:r>
              <a:rPr lang="zh-CN" altLang="zh-CN" dirty="0" smtClean="0">
                <a:solidFill>
                  <a:srgbClr val="00B050"/>
                </a:solidFill>
              </a:rPr>
              <a:t>列名称</a:t>
            </a:r>
            <a:r>
              <a:rPr lang="en-US" altLang="zh-CN" dirty="0" smtClean="0">
                <a:solidFill>
                  <a:srgbClr val="00B050"/>
                </a:solidFill>
              </a:rPr>
              <a:t> = </a:t>
            </a:r>
            <a:r>
              <a:rPr lang="zh-CN" altLang="zh-CN" dirty="0" smtClean="0">
                <a:solidFill>
                  <a:srgbClr val="00B050"/>
                </a:solidFill>
              </a:rPr>
              <a:t>值。</a:t>
            </a: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>
                <a:solidFill>
                  <a:srgbClr val="00B050"/>
                </a:solidFill>
              </a:rPr>
              <a:t>10.4.2 SQLite 数据库相关类与接口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125" y="1033780"/>
            <a:ext cx="7886700" cy="52419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1．SQLiteDatabase 类</a:t>
            </a:r>
          </a:p>
          <a:p>
            <a:pPr marL="0" indent="0" algn="just">
              <a:buNone/>
            </a:pP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SQLiteDatabase 类位于 android.database.sqlite 包下，一个 SQLiteDatabase 对象代表一个数据库。该类封装了一些操作数据库的 API，使用该类可以完成对数据的添加（Create）、查询（Retrieve）、更新（Update）、删除（Delete）操作。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2．SQLiteOpenHelper 类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</a:t>
            </a: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QLiteOpenHelper 类位于 android.database.sqlite 包下，SQLiteOpenHelper 是 SQLiteDatabse的一个帮助类，用来管理数据的创建和版本更新。一般用法是定义一个类继承于 SQLite OpenHelper，并通过两个回调方法 OnCreate(SQLiteDatabase db)和 onUpgrade(SQLiteDatabse, int oldVersion, int newVersion)来创建和更新数据库。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>
                <a:solidFill>
                  <a:srgbClr val="00B050"/>
                </a:solidFill>
                <a:sym typeface="+mn-ea"/>
              </a:rPr>
              <a:t>10.4.2 SQLite 数据库相关类与接口</a:t>
            </a:r>
            <a:r>
              <a:rPr lang="zh-CN" altLang="en-US">
                <a:solidFill>
                  <a:srgbClr val="00B050"/>
                </a:solidFill>
              </a:rPr>
              <a:t/>
            </a:r>
            <a:br>
              <a:rPr lang="zh-CN" altLang="en-US">
                <a:solidFill>
                  <a:srgbClr val="00B05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130935"/>
            <a:ext cx="7886700" cy="54864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92D050"/>
                </a:solidFill>
              </a:rPr>
              <a:t>3．Cursor 接口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92D050"/>
                </a:solidFill>
              </a:rPr>
              <a:t> Cursor 位于 android.database 包下，它主要用于存放查询记录的接口，Cursor 是结果集游标，用于对结果集进行随机访问。</a:t>
            </a:r>
          </a:p>
          <a:p>
            <a:pPr marL="0" indent="0">
              <a:buFont typeface="Wingdings" panose="05000000000000000000" charset="0"/>
              <a:buNone/>
            </a:pPr>
            <a:r>
              <a:rPr lang="zh-CN" altLang="en-US" dirty="0">
                <a:solidFill>
                  <a:srgbClr val="92D050"/>
                </a:solidFill>
              </a:rPr>
              <a:t>4．ContentValues 类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92D050"/>
                </a:solidFill>
              </a:rPr>
              <a:t>ContentValues 类位于 android.content 包下，它主要用来存放一些键-值对，并提供了数据库的列名、数据映射信息。它存储的键-值对当中的键是一个 String 类型，而值都是基本类型。一个 ContentValues 对象代表数据库中的一行记录。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一、</a:t>
            </a:r>
            <a:r>
              <a:rPr lang="en-US" altLang="zh-CN" sz="3200" b="1" dirty="0" smtClean="0">
                <a:solidFill>
                  <a:srgbClr val="FFC000"/>
                </a:solidFill>
              </a:rPr>
              <a:t> </a:t>
            </a:r>
            <a:r>
              <a:rPr lang="en-US" altLang="zh-CN" sz="3200" b="1" dirty="0" err="1" smtClean="0">
                <a:solidFill>
                  <a:srgbClr val="FFC000"/>
                </a:solidFill>
              </a:rPr>
              <a:t>SharedPreferences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使用</a:t>
            </a:r>
            <a:endParaRPr lang="zh-CN" altLang="zh-CN" sz="3200" b="1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196752"/>
            <a:ext cx="8075240" cy="4572000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zh-CN" dirty="0" smtClean="0">
                <a:solidFill>
                  <a:srgbClr val="92D050"/>
                </a:solidFill>
              </a:rPr>
              <a:t>在</a:t>
            </a:r>
            <a:r>
              <a:rPr lang="en-US" altLang="zh-CN" dirty="0" smtClean="0">
                <a:solidFill>
                  <a:srgbClr val="92D050"/>
                </a:solidFill>
              </a:rPr>
              <a:t>Android</a:t>
            </a:r>
            <a:r>
              <a:rPr lang="zh-CN" altLang="zh-CN" dirty="0" smtClean="0">
                <a:solidFill>
                  <a:srgbClr val="92D050"/>
                </a:solidFill>
              </a:rPr>
              <a:t>提供的几种数据存储方式中</a:t>
            </a:r>
            <a:r>
              <a:rPr lang="en-US" altLang="zh-CN" dirty="0" err="1" smtClean="0">
                <a:solidFill>
                  <a:srgbClr val="92D050"/>
                </a:solidFill>
              </a:rPr>
              <a:t>SharePreference</a:t>
            </a:r>
            <a:r>
              <a:rPr lang="zh-CN" altLang="zh-CN" dirty="0" smtClean="0">
                <a:solidFill>
                  <a:srgbClr val="92D050"/>
                </a:solidFill>
              </a:rPr>
              <a:t>属于轻量级的键值存储方式，以</a:t>
            </a:r>
            <a:r>
              <a:rPr lang="en-US" altLang="zh-CN" dirty="0" smtClean="0">
                <a:solidFill>
                  <a:srgbClr val="92D050"/>
                </a:solidFill>
              </a:rPr>
              <a:t>XML</a:t>
            </a:r>
            <a:r>
              <a:rPr lang="zh-CN" altLang="zh-CN" dirty="0" smtClean="0">
                <a:solidFill>
                  <a:srgbClr val="92D050"/>
                </a:solidFill>
              </a:rPr>
              <a:t>文件方式保存数据，通常用来存储一些用户行为、开关状态等。</a:t>
            </a:r>
            <a:r>
              <a:rPr lang="en-US" altLang="zh-CN" dirty="0" err="1" smtClean="0">
                <a:solidFill>
                  <a:srgbClr val="92D050"/>
                </a:solidFill>
              </a:rPr>
              <a:t>SharePreference</a:t>
            </a:r>
            <a:r>
              <a:rPr lang="zh-CN" altLang="zh-CN" dirty="0" smtClean="0">
                <a:solidFill>
                  <a:srgbClr val="92D050"/>
                </a:solidFill>
              </a:rPr>
              <a:t>一般存储类型是一些常见的基本数据类型。</a:t>
            </a:r>
          </a:p>
          <a:p>
            <a:pPr marL="68580" indent="0">
              <a:buNone/>
            </a:pPr>
            <a:endParaRPr lang="en-US" altLang="zh-CN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srgbClr val="92D050"/>
                </a:solidFill>
              </a:rPr>
              <a:t>SQLiteDatabase 类的常用方法与</a:t>
            </a:r>
            <a:r>
              <a:rPr lang="zh-CN" altLang="en-US" sz="2400" dirty="0" smtClean="0">
                <a:solidFill>
                  <a:srgbClr val="92D050"/>
                </a:solidFill>
              </a:rPr>
              <a:t>说明</a:t>
            </a:r>
            <a:endParaRPr lang="zh-CN" altLang="en-US" sz="2400" dirty="0">
              <a:solidFill>
                <a:srgbClr val="92D050"/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2061758"/>
              </p:ext>
            </p:extLst>
          </p:nvPr>
        </p:nvGraphicFramePr>
        <p:xfrm>
          <a:off x="579755" y="1556792"/>
          <a:ext cx="7984490" cy="504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1497"/>
                <a:gridCol w="2661496"/>
                <a:gridCol w="2661497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参数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说明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create(SQLiteDatabase.CursorFactory</a:t>
                      </a:r>
                    </a:p>
                    <a:p>
                      <a:pPr>
                        <a:buNone/>
                      </a:pPr>
                      <a:r>
                        <a:rPr lang="zh-CN" altLang="en-US" dirty="0"/>
                        <a:t>factory)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同上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创建数据库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insert(String table, StringnullColumnHack, ContentValues</a:t>
                      </a:r>
                    </a:p>
                    <a:p>
                      <a:pPr>
                        <a:buNone/>
                      </a:pPr>
                      <a:r>
                        <a:rPr lang="zh-CN" altLang="en-US"/>
                        <a:t>values)</a:t>
                      </a: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table：数据表名称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nullColumnHack：空列的默认值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values：封装了列名与列值的 Ma</a:t>
                      </a:r>
                      <a:r>
                        <a:rPr lang="en-US" altLang="zh-CN" sz="1800" dirty="0">
                          <a:sym typeface="+mn-ea"/>
                        </a:rPr>
                        <a:t>p</a:t>
                      </a:r>
                    </a:p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插入一条记录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update(String table, ContentValues</a:t>
                      </a:r>
                    </a:p>
                    <a:p>
                      <a:pPr>
                        <a:buNone/>
                      </a:pPr>
                      <a:r>
                        <a:rPr lang="zh-CN" altLang="en-US"/>
                        <a:t>values, String whereClause, String[]</a:t>
                      </a:r>
                    </a:p>
                    <a:p>
                      <a:pPr>
                        <a:buNone/>
                      </a:pPr>
                      <a:r>
                        <a:rPr lang="zh-CN" altLang="en-US"/>
                        <a:t>whereArgs)</a:t>
                      </a: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table：数据表名称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Values：更新列 ContentValues 类型键-值对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whereClause：更新条件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whereArgs：更新条件值数组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修改一条记录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987824" y="1052478"/>
            <a:ext cx="3168352" cy="288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92D050"/>
                </a:solidFill>
              </a:rPr>
              <a:t>表</a:t>
            </a:r>
            <a:r>
              <a:rPr lang="en-US" altLang="zh-CN" sz="1400" dirty="0">
                <a:solidFill>
                  <a:srgbClr val="92D050"/>
                </a:solidFill>
              </a:rPr>
              <a:t>10-3 </a:t>
            </a:r>
            <a:r>
              <a:rPr lang="zh-CN" altLang="en-US" sz="1400" dirty="0">
                <a:solidFill>
                  <a:srgbClr val="92D050"/>
                </a:solidFill>
              </a:rPr>
              <a:t>SQLiteDatabase 类的常用方法</a:t>
            </a:r>
            <a:endParaRPr lang="en-US" altLang="zh-CN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"/>
              <a:t>.</a:t>
            </a: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952075"/>
              </p:ext>
            </p:extLst>
          </p:nvPr>
        </p:nvGraphicFramePr>
        <p:xfrm>
          <a:off x="511175" y="899160"/>
          <a:ext cx="8381304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3768"/>
                <a:gridCol w="3499305"/>
                <a:gridCol w="2088231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delete(String table, String whereClause,</a:t>
                      </a:r>
                    </a:p>
                    <a:p>
                      <a:pPr>
                        <a:buNone/>
                      </a:pPr>
                      <a:r>
                        <a:rPr lang="zh-CN" altLang="en-US" dirty="0"/>
                        <a:t>String[] whereArgs)</a:t>
                      </a:r>
                    </a:p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table：数据表名称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whereClause：删除条件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whereArgs：删除条件值数组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删除一条记录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query(String table, String[] columns,</a:t>
                      </a:r>
                    </a:p>
                    <a:p>
                      <a:pPr>
                        <a:buNone/>
                      </a:pPr>
                      <a:r>
                        <a:rPr lang="zh-CN" altLang="en-US" dirty="0"/>
                        <a:t>String selection, String[] selectionArgs,</a:t>
                      </a:r>
                    </a:p>
                    <a:p>
                      <a:pPr>
                        <a:buNone/>
                      </a:pPr>
                      <a:r>
                        <a:rPr lang="zh-CN" altLang="en-US" dirty="0"/>
                        <a:t>String groupBy, String having,String</a:t>
                      </a:r>
                    </a:p>
                    <a:p>
                      <a:pPr>
                        <a:buNone/>
                      </a:pPr>
                      <a:r>
                        <a:rPr lang="zh-CN" altLang="en-US" dirty="0"/>
                        <a:t>orderBy)</a:t>
                      </a:r>
                    </a:p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table：数据表名称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columns：列名数组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selection：查询条件，可以使用通配符“？”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selectionArgs：参数数组，用于替换查询条件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中的“？”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groupBy：分组的列名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having：分组的条件</a:t>
                      </a: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orderBy：排序的列名</a:t>
                      </a:r>
                    </a:p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查询一条记录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execSQL(String sql)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sql：SQL 语句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执行一条 SQL 语句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close()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关闭数据库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6804025" y="404495"/>
            <a:ext cx="1440180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续表：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1" name="Object 1"/>
          <p:cNvGraphicFramePr/>
          <p:nvPr>
            <p:extLst>
              <p:ext uri="{D42A27DB-BD31-4B8C-83A1-F6EECF244321}">
                <p14:modId xmlns:p14="http://schemas.microsoft.com/office/powerpoint/2010/main" val="722421887"/>
              </p:ext>
            </p:extLst>
          </p:nvPr>
        </p:nvGraphicFramePr>
        <p:xfrm>
          <a:off x="96828" y="0"/>
          <a:ext cx="9035297" cy="673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" name="金山 WPS 文字" r:id="rId4" imgW="5419090" imgH="3459480" progId="Office12.wps.Document.8">
                  <p:embed/>
                </p:oleObj>
              </mc:Choice>
              <mc:Fallback>
                <p:oleObj name="金山 WPS 文字" r:id="rId4" imgW="5419090" imgH="3459480" progId="Office12.wps.Document.8">
                  <p:embed/>
                  <p:pic>
                    <p:nvPicPr>
                      <p:cNvPr id="0" name="Picture 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28" y="0"/>
                        <a:ext cx="9035297" cy="6739337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3"/>
          <p:cNvGraphicFramePr/>
          <p:nvPr>
            <p:extLst>
              <p:ext uri="{D42A27DB-BD31-4B8C-83A1-F6EECF244321}">
                <p14:modId xmlns:p14="http://schemas.microsoft.com/office/powerpoint/2010/main" val="1535874151"/>
              </p:ext>
            </p:extLst>
          </p:nvPr>
        </p:nvGraphicFramePr>
        <p:xfrm>
          <a:off x="611560" y="836712"/>
          <a:ext cx="8100392" cy="5589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70" name="金山 WPS 文字" r:id="rId4" imgW="5419090" imgH="2020570" progId="Office12.wps.Document.8">
                  <p:embed/>
                </p:oleObj>
              </mc:Choice>
              <mc:Fallback>
                <p:oleObj name="金山 WPS 文字" r:id="rId4" imgW="5419090" imgH="2020570" progId="Office12.wps.Document.8">
                  <p:embed/>
                  <p:pic>
                    <p:nvPicPr>
                      <p:cNvPr id="0" name="Pictur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836712"/>
                        <a:ext cx="8100392" cy="558924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899592" y="260390"/>
            <a:ext cx="7772400" cy="792088"/>
          </a:xfrm>
        </p:spPr>
        <p:txBody>
          <a:bodyPr/>
          <a:lstStyle/>
          <a:p>
            <a:r>
              <a:rPr lang="zh-CN" altLang="zh-CN" sz="2800" dirty="0" smtClean="0">
                <a:solidFill>
                  <a:srgbClr val="FFC000"/>
                </a:solidFill>
              </a:rPr>
              <a:t>【例</a:t>
            </a:r>
            <a:r>
              <a:rPr lang="en-US" altLang="zh-CN" sz="2800" dirty="0" smtClean="0">
                <a:solidFill>
                  <a:srgbClr val="FFC000"/>
                </a:solidFill>
              </a:rPr>
              <a:t>10.5</a:t>
            </a:r>
            <a:r>
              <a:rPr lang="zh-CN" altLang="zh-CN" sz="2800" dirty="0" smtClean="0">
                <a:solidFill>
                  <a:srgbClr val="FFC000"/>
                </a:solidFill>
              </a:rPr>
              <a:t>】编写一个简易贺州旅游门票管理系统</a:t>
            </a:r>
            <a:r>
              <a:rPr lang="zh-CN" altLang="zh-CN" sz="2800" dirty="0" smtClean="0"/>
              <a:t>。</a:t>
            </a:r>
            <a:endParaRPr lang="zh-CN" altLang="zh-CN" sz="28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521" y="1628800"/>
          <a:ext cx="8568951" cy="36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5647"/>
                <a:gridCol w="2856652"/>
                <a:gridCol w="2856652"/>
              </a:tblGrid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列名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类型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说明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_id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integer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表</a:t>
                      </a:r>
                      <a:r>
                        <a:rPr lang="en-US" sz="1800" kern="100">
                          <a:effectLst/>
                        </a:rPr>
                        <a:t>id,</a:t>
                      </a:r>
                      <a:r>
                        <a:rPr lang="zh-CN" sz="1800" kern="100">
                          <a:effectLst/>
                        </a:rPr>
                        <a:t>主键</a:t>
                      </a:r>
                      <a:endParaRPr lang="zh-CN" sz="1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spot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varchar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旅游景点名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price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varchar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旅游景点门票价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locale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varchar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旅游景点所在的地区</a:t>
                      </a:r>
                      <a:endParaRPr lang="zh-CN" sz="1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987824" y="1052478"/>
            <a:ext cx="3168352" cy="288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92D050"/>
                </a:solidFill>
              </a:rPr>
              <a:t>表</a:t>
            </a:r>
            <a:r>
              <a:rPr lang="en-US" altLang="zh-CN" sz="1400" dirty="0">
                <a:solidFill>
                  <a:srgbClr val="92D050"/>
                </a:solidFill>
              </a:rPr>
              <a:t>10-4 </a:t>
            </a:r>
            <a:r>
              <a:rPr lang="en-US" altLang="zh-CN" sz="1400" dirty="0" err="1">
                <a:solidFill>
                  <a:srgbClr val="92D050"/>
                </a:solidFill>
              </a:rPr>
              <a:t>TourTb</a:t>
            </a:r>
            <a:r>
              <a:rPr lang="en-US" altLang="zh-CN" sz="1400" dirty="0">
                <a:solidFill>
                  <a:srgbClr val="92D050"/>
                </a:solidFill>
              </a:rPr>
              <a:t> </a:t>
            </a:r>
            <a:r>
              <a:rPr lang="zh-CN" altLang="en-US" sz="1400" dirty="0">
                <a:solidFill>
                  <a:srgbClr val="92D050"/>
                </a:solidFill>
              </a:rPr>
              <a:t>表结构</a:t>
            </a:r>
            <a:endParaRPr lang="en-US" altLang="zh-CN" sz="14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32440" cy="1368152"/>
          </a:xfrm>
        </p:spPr>
        <p:txBody>
          <a:bodyPr/>
          <a:lstStyle/>
          <a:p>
            <a:r>
              <a:rPr lang="zh-CN" altLang="zh-CN" sz="2800" dirty="0" smtClean="0">
                <a:solidFill>
                  <a:srgbClr val="00B050"/>
                </a:solidFill>
              </a:rPr>
              <a:t>【运行结果】在</a:t>
            </a:r>
            <a:r>
              <a:rPr lang="en-US" altLang="zh-CN" sz="2800" dirty="0" smtClean="0">
                <a:solidFill>
                  <a:srgbClr val="00B050"/>
                </a:solidFill>
              </a:rPr>
              <a:t>eclipse</a:t>
            </a:r>
            <a:r>
              <a:rPr lang="zh-CN" altLang="zh-CN" sz="2800" dirty="0" smtClean="0">
                <a:solidFill>
                  <a:srgbClr val="00B050"/>
                </a:solidFill>
              </a:rPr>
              <a:t>中启动</a:t>
            </a:r>
            <a:r>
              <a:rPr lang="en-US" altLang="zh-CN" sz="2800" dirty="0" smtClean="0">
                <a:solidFill>
                  <a:srgbClr val="00B050"/>
                </a:solidFill>
              </a:rPr>
              <a:t>Android</a:t>
            </a:r>
            <a:r>
              <a:rPr lang="zh-CN" altLang="zh-CN" sz="2800" dirty="0" smtClean="0">
                <a:solidFill>
                  <a:srgbClr val="00B050"/>
                </a:solidFill>
              </a:rPr>
              <a:t>模拟器，接着运行</a:t>
            </a:r>
            <a:r>
              <a:rPr lang="en-US" altLang="zh-CN" sz="2800" dirty="0" err="1" smtClean="0">
                <a:solidFill>
                  <a:srgbClr val="00B050"/>
                </a:solidFill>
              </a:rPr>
              <a:t>Sqlite_test</a:t>
            </a:r>
            <a:r>
              <a:rPr lang="zh-CN" altLang="zh-CN" sz="2800" dirty="0" smtClean="0">
                <a:solidFill>
                  <a:srgbClr val="00B050"/>
                </a:solidFill>
              </a:rPr>
              <a:t>项目，在</a:t>
            </a:r>
            <a:r>
              <a:rPr lang="zh-CN" altLang="en-US" sz="2800" dirty="0" smtClean="0">
                <a:solidFill>
                  <a:srgbClr val="00B050"/>
                </a:solidFill>
              </a:rPr>
              <a:t>如下</a:t>
            </a:r>
            <a:r>
              <a:rPr lang="zh-CN" altLang="zh-CN" sz="2800" dirty="0" smtClean="0">
                <a:solidFill>
                  <a:srgbClr val="00B050"/>
                </a:solidFill>
              </a:rPr>
              <a:t>图</a:t>
            </a:r>
            <a:r>
              <a:rPr lang="en-US" altLang="zh-CN" sz="2800" dirty="0" smtClean="0">
                <a:solidFill>
                  <a:srgbClr val="00B050"/>
                </a:solidFill>
              </a:rPr>
              <a:t>10-10</a:t>
            </a:r>
            <a:r>
              <a:rPr lang="zh-CN" altLang="zh-CN" sz="2800" dirty="0" smtClean="0">
                <a:solidFill>
                  <a:srgbClr val="00B050"/>
                </a:solidFill>
              </a:rPr>
              <a:t>所示添加相关记录，点击“查询”显示如</a:t>
            </a:r>
            <a:r>
              <a:rPr lang="zh-CN" altLang="en-US" sz="2800" dirty="0" smtClean="0">
                <a:solidFill>
                  <a:srgbClr val="00B050"/>
                </a:solidFill>
              </a:rPr>
              <a:t>下</a:t>
            </a:r>
            <a:r>
              <a:rPr lang="zh-CN" altLang="zh-CN" sz="2800" dirty="0" smtClean="0">
                <a:solidFill>
                  <a:srgbClr val="00B050"/>
                </a:solidFill>
              </a:rPr>
              <a:t>图</a:t>
            </a:r>
            <a:r>
              <a:rPr lang="en-US" altLang="zh-CN" sz="2800" dirty="0" smtClean="0">
                <a:solidFill>
                  <a:srgbClr val="00B050"/>
                </a:solidFill>
              </a:rPr>
              <a:t>10-11</a:t>
            </a:r>
            <a:r>
              <a:rPr lang="zh-CN" altLang="zh-CN" sz="2800" dirty="0" smtClean="0">
                <a:solidFill>
                  <a:srgbClr val="00B050"/>
                </a:solidFill>
              </a:rPr>
              <a:t>所示。</a:t>
            </a:r>
            <a:endParaRPr lang="zh-CN" altLang="zh-CN" sz="2800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09641"/>
            <a:ext cx="3096344" cy="4104456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320" y="1894205"/>
            <a:ext cx="2952115" cy="39325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15953" y="5949146"/>
            <a:ext cx="2375927" cy="504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</a:t>
            </a:r>
            <a:r>
              <a:rPr lang="en-US" altLang="zh-CN" dirty="0" smtClean="0"/>
              <a:t>10-10 </a:t>
            </a:r>
            <a:r>
              <a:rPr lang="zh-CN" altLang="en-US" dirty="0" smtClean="0"/>
              <a:t>添加记录</a:t>
            </a:r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5796136" y="5926756"/>
            <a:ext cx="2232248" cy="504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</a:t>
            </a:r>
            <a:r>
              <a:rPr lang="en-US" altLang="zh-CN" dirty="0" smtClean="0"/>
              <a:t>10-11 </a:t>
            </a:r>
            <a:r>
              <a:rPr lang="zh-CN" altLang="en-US" dirty="0" smtClean="0"/>
              <a:t>查询记录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>
                <a:solidFill>
                  <a:srgbClr val="FFC000"/>
                </a:solidFill>
              </a:rPr>
              <a:t>五</a:t>
            </a:r>
            <a:r>
              <a:rPr lang="zh-CN" altLang="en-US" sz="3200" b="1" dirty="0" smtClean="0">
                <a:solidFill>
                  <a:srgbClr val="FFC000"/>
                </a:solidFill>
              </a:rPr>
              <a:t>、</a:t>
            </a:r>
            <a:r>
              <a:rPr lang="zh-CN" altLang="zh-CN" sz="3200" b="1" dirty="0" smtClean="0">
                <a:solidFill>
                  <a:srgbClr val="FFC000"/>
                </a:solidFill>
              </a:rPr>
              <a:t>本章</a:t>
            </a:r>
            <a:r>
              <a:rPr lang="zh-CN" altLang="zh-CN" sz="3200" b="1" dirty="0">
                <a:solidFill>
                  <a:srgbClr val="FFC000"/>
                </a:solidFill>
              </a:rPr>
              <a:t>小结</a:t>
            </a:r>
            <a:r>
              <a:rPr lang="zh-CN" altLang="zh-CN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zh-CN" altLang="zh-CN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196752"/>
            <a:ext cx="7886700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zh-CN" sz="3200" dirty="0" smtClean="0">
                <a:solidFill>
                  <a:srgbClr val="00B050"/>
                </a:solidFill>
              </a:rPr>
              <a:t>本章主要介绍了</a:t>
            </a:r>
            <a:r>
              <a:rPr lang="en-US" altLang="zh-CN" sz="3200" dirty="0" err="1" smtClean="0">
                <a:solidFill>
                  <a:srgbClr val="00B050"/>
                </a:solidFill>
              </a:rPr>
              <a:t>SharePreference</a:t>
            </a:r>
            <a:r>
              <a:rPr lang="zh-CN" altLang="zh-CN" sz="3200" dirty="0" smtClean="0">
                <a:solidFill>
                  <a:srgbClr val="00B050"/>
                </a:solidFill>
              </a:rPr>
              <a:t>存取与</a:t>
            </a:r>
            <a:r>
              <a:rPr lang="en-US" altLang="zh-CN" sz="3200" dirty="0" err="1" smtClean="0">
                <a:solidFill>
                  <a:srgbClr val="00B050"/>
                </a:solidFill>
              </a:rPr>
              <a:t>SQLite</a:t>
            </a:r>
            <a:r>
              <a:rPr lang="zh-CN" altLang="zh-CN" sz="3200" dirty="0" smtClean="0">
                <a:solidFill>
                  <a:srgbClr val="00B050"/>
                </a:solidFill>
              </a:rPr>
              <a:t>数据库操作的方法技术、还介绍了应用程序间的数据共享</a:t>
            </a:r>
            <a:r>
              <a:rPr lang="en-US" altLang="zh-CN" sz="3200" dirty="0" err="1" smtClean="0">
                <a:solidFill>
                  <a:srgbClr val="00B050"/>
                </a:solidFill>
              </a:rPr>
              <a:t>ContentProvider</a:t>
            </a:r>
            <a:r>
              <a:rPr lang="zh-CN" altLang="zh-CN" sz="3200" dirty="0" smtClean="0">
                <a:solidFill>
                  <a:srgbClr val="00B050"/>
                </a:solidFill>
              </a:rPr>
              <a:t>以及使用文件存储的基本步骤。本章对使用互联网数据库的操作提供了前期基础。</a:t>
            </a:r>
          </a:p>
          <a:p>
            <a:endParaRPr lang="zh-CN" altLang="en-US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971600" y="1628800"/>
            <a:ext cx="7344816" cy="4438728"/>
          </a:xfrm>
        </p:spPr>
        <p:txBody>
          <a:bodyPr>
            <a:prstTxWarp prst="textCanUp">
              <a:avLst/>
            </a:prstTxWarp>
          </a:bodyPr>
          <a:lstStyle/>
          <a:p>
            <a:pPr marL="68580" indent="0">
              <a:buNone/>
            </a:pPr>
            <a:r>
              <a:rPr lang="en-US" altLang="zh-CN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>
                    <a:alpha val="5700"/>
                  </a:srgb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Thank you</a:t>
            </a:r>
            <a:endParaRPr lang="zh-CN" altLang="en-US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>
                  <a:alpha val="5700"/>
                </a:srgb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390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一、</a:t>
            </a:r>
            <a:r>
              <a:rPr lang="en-US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SharedPreferences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使用</a:t>
            </a:r>
            <a:r>
              <a:rPr lang="zh-CN" altLang="zh-CN" b="1" dirty="0">
                <a:solidFill>
                  <a:srgbClr val="FFC000"/>
                </a:solidFill>
              </a:rPr>
              <a:t/>
            </a:r>
            <a:br>
              <a:rPr lang="zh-CN" altLang="zh-CN" b="1" dirty="0">
                <a:solidFill>
                  <a:srgbClr val="FFC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84784"/>
            <a:ext cx="7886700" cy="4351338"/>
          </a:xfrm>
        </p:spPr>
        <p:txBody>
          <a:bodyPr/>
          <a:lstStyle/>
          <a:p>
            <a:pPr marL="0" indent="0" algn="just">
              <a:lnSpc>
                <a:spcPct val="200000"/>
              </a:lnSpc>
              <a:buNone/>
            </a:pPr>
            <a:r>
              <a:rPr lang="zh-CN" altLang="en-US" dirty="0">
                <a:solidFill>
                  <a:srgbClr val="92D050"/>
                </a:solidFill>
              </a:rPr>
              <a:t>由于 SharedPreferences 是一个接口，程序无法直接创建SharedPreferences 实例，只能通过 Context 提供的 getSharedPreferences(String name, int mode)方法来获取 SharedPreferences 实例。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一、</a:t>
            </a:r>
            <a:r>
              <a:rPr lang="en-US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SharedPreferences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使用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/>
            </a:r>
            <a:br>
              <a:rPr lang="zh-CN" altLang="zh-CN" b="1" dirty="0">
                <a:solidFill>
                  <a:srgbClr val="FFC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26515"/>
            <a:ext cx="7886700" cy="5407660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该方法中的第一个参数 name 表示要操作的 xml 文件名，第二个参数 mode 表示操作模式，一共有以下三种操作模式：</a:t>
            </a:r>
          </a:p>
          <a:p>
            <a:pPr algn="just">
              <a:buFont typeface="Wingdings" panose="05000000000000000000" charset="0"/>
              <a:buChar char=""/>
            </a:pPr>
            <a:r>
              <a:rPr lang="zh-CN" altLang="en-US" dirty="0">
                <a:solidFill>
                  <a:srgbClr val="FFFF00"/>
                </a:solidFill>
              </a:rPr>
              <a:t>Context.MODE_PRIVATE：指定SharedPreferences 数据只能被本应用程序读写。</a:t>
            </a:r>
          </a:p>
          <a:p>
            <a:pPr algn="just">
              <a:buFont typeface="Wingdings" panose="05000000000000000000" charset="0"/>
              <a:buChar char=""/>
            </a:pPr>
            <a:r>
              <a:rPr lang="zh-CN" altLang="en-US" dirty="0">
                <a:solidFill>
                  <a:srgbClr val="FFFF00"/>
                </a:solidFill>
              </a:rPr>
              <a:t>Context.MODE_WORLD_READABLE：指定该SharedPreferences 数据能被其他应用程序读，但不能写。</a:t>
            </a:r>
          </a:p>
          <a:p>
            <a:pPr algn="just">
              <a:buFont typeface="Wingdings" panose="05000000000000000000" charset="0"/>
              <a:buChar char=""/>
            </a:pPr>
            <a:r>
              <a:rPr lang="zh-CN" altLang="en-US" dirty="0">
                <a:solidFill>
                  <a:srgbClr val="FFFF00"/>
                </a:solidFill>
              </a:rPr>
              <a:t>Context.MODE_WORLD_WRITEABLE：指定该 SharedPreferences 数据能被其他应用程序读写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032790"/>
              </p:ext>
            </p:extLst>
          </p:nvPr>
        </p:nvGraphicFramePr>
        <p:xfrm>
          <a:off x="251520" y="1988840"/>
          <a:ext cx="8748464" cy="422978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4629433"/>
                <a:gridCol w="4119031"/>
              </a:tblGrid>
              <a:tr h="3212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方法</a:t>
                      </a: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B050"/>
                          </a:solidFill>
                        </a:rPr>
                        <a:t>说明</a:t>
                      </a:r>
                      <a:endParaRPr lang="zh-CN" sz="2000" kern="100" dirty="0">
                        <a:solidFill>
                          <a:srgbClr val="00B050"/>
                        </a:solidFill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4708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/>
                        <a:t>contains(String key)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/>
                        <a:t>判断是否包含该键值</a:t>
                      </a:r>
                      <a:endParaRPr lang="zh-CN" sz="2000" kern="10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4708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/>
                        <a:t>edit()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/>
                        <a:t>获取</a:t>
                      </a:r>
                      <a:r>
                        <a:rPr lang="en-US" sz="2000" kern="100"/>
                        <a:t>SharedPreferences.Editor</a:t>
                      </a:r>
                      <a:endParaRPr lang="zh-CN" sz="2000" kern="10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4708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err="1"/>
                        <a:t>getAll</a:t>
                      </a:r>
                      <a:r>
                        <a:rPr lang="en-US" sz="2000" kern="100" dirty="0"/>
                        <a:t>()  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获取所有配置信息的</a:t>
                      </a:r>
                      <a:r>
                        <a:rPr lang="en-US" sz="2000" kern="100" dirty="0"/>
                        <a:t>Map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7457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err="1"/>
                        <a:t>getBoolean</a:t>
                      </a:r>
                      <a:r>
                        <a:rPr lang="en-US" sz="2000" kern="100" dirty="0"/>
                        <a:t>(String key, </a:t>
                      </a:r>
                      <a:r>
                        <a:rPr lang="en-US" sz="2000" kern="100" dirty="0" err="1"/>
                        <a:t>boolean</a:t>
                      </a:r>
                      <a:r>
                        <a:rPr lang="en-US" sz="2000" kern="100" dirty="0"/>
                        <a:t> </a:t>
                      </a:r>
                      <a:r>
                        <a:rPr lang="en-US" sz="2000" kern="100" dirty="0" err="1"/>
                        <a:t>defValue</a:t>
                      </a:r>
                      <a:r>
                        <a:rPr lang="en-US" sz="2000" kern="100" dirty="0"/>
                        <a:t>)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获取一个</a:t>
                      </a:r>
                      <a:r>
                        <a:rPr lang="en-US" sz="2000" kern="100" dirty="0" err="1"/>
                        <a:t>boolean</a:t>
                      </a:r>
                      <a:r>
                        <a:rPr lang="zh-CN" sz="2000" kern="100" dirty="0"/>
                        <a:t>值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4708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err="1"/>
                        <a:t>getInt</a:t>
                      </a:r>
                      <a:r>
                        <a:rPr lang="en-US" sz="2000" kern="100" dirty="0"/>
                        <a:t>(String key, </a:t>
                      </a:r>
                      <a:r>
                        <a:rPr lang="en-US" sz="2000" kern="100" dirty="0" err="1"/>
                        <a:t>int</a:t>
                      </a:r>
                      <a:r>
                        <a:rPr lang="en-US" sz="2000" kern="100" dirty="0"/>
                        <a:t> </a:t>
                      </a:r>
                      <a:r>
                        <a:rPr lang="en-US" sz="2000" kern="100" dirty="0" err="1"/>
                        <a:t>defValue</a:t>
                      </a:r>
                      <a:r>
                        <a:rPr lang="en-US" sz="2000" kern="100" dirty="0"/>
                        <a:t>)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获取一个</a:t>
                      </a:r>
                      <a:r>
                        <a:rPr lang="en-US" sz="2000" kern="100" dirty="0" err="1"/>
                        <a:t>int</a:t>
                      </a:r>
                      <a:r>
                        <a:rPr lang="zh-CN" sz="2000" kern="100" dirty="0"/>
                        <a:t>值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4570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/>
                        <a:t>getFloat(String key, float defValue)</a:t>
                      </a:r>
                      <a:endParaRPr lang="zh-CN" sz="2000" kern="10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获取一个</a:t>
                      </a:r>
                      <a:r>
                        <a:rPr lang="en-US" sz="2000" kern="100" dirty="0"/>
                        <a:t>float</a:t>
                      </a:r>
                      <a:r>
                        <a:rPr lang="zh-CN" sz="2000" kern="100" dirty="0"/>
                        <a:t>值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4577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/>
                        <a:t>getLong(String key, long defValue)</a:t>
                      </a:r>
                      <a:endParaRPr lang="zh-CN" sz="2000" kern="10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获取一个</a:t>
                      </a:r>
                      <a:r>
                        <a:rPr lang="en-US" sz="2000" kern="100" dirty="0"/>
                        <a:t>long</a:t>
                      </a:r>
                      <a:r>
                        <a:rPr lang="zh-CN" sz="2000" kern="100" dirty="0"/>
                        <a:t>值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3647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/>
                        <a:t>getString(String key, String defValue)</a:t>
                      </a:r>
                      <a:endParaRPr lang="zh-CN" sz="2000" kern="10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获取一个</a:t>
                      </a:r>
                      <a:r>
                        <a:rPr lang="en-US" sz="2000" kern="100" dirty="0"/>
                        <a:t>String</a:t>
                      </a:r>
                      <a:r>
                        <a:rPr lang="zh-CN" sz="2000" kern="100" dirty="0"/>
                        <a:t>值</a:t>
                      </a:r>
                      <a:endParaRPr lang="zh-CN" sz="2000" kern="100" dirty="0">
                        <a:latin typeface="等线" panose="02010600030101010101" charset="-122"/>
                        <a:ea typeface="等线" panose="0201060003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1520" y="274385"/>
            <a:ext cx="7019870" cy="8617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SharedPreferences</a:t>
            </a:r>
            <a:r>
              <a:rPr kumimoji="0" sz="3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sz="32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常用方法与说明</a:t>
            </a:r>
            <a:endParaRPr kumimoji="0" sz="32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71800" y="1484977"/>
            <a:ext cx="4176464" cy="432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/>
              <a:t>表</a:t>
            </a:r>
            <a:r>
              <a:rPr lang="en-US" altLang="zh-CN" dirty="0" smtClean="0"/>
              <a:t>10-1 </a:t>
            </a:r>
            <a:r>
              <a:rPr lang="en-US" altLang="zh-CN" dirty="0" err="1"/>
              <a:t>SharedPreferences</a:t>
            </a:r>
            <a:r>
              <a:rPr lang="en-US" altLang="zh-CN" dirty="0"/>
              <a:t> </a:t>
            </a:r>
            <a:r>
              <a:rPr lang="zh-CN" altLang="en-US" dirty="0"/>
              <a:t>常用方法</a:t>
            </a:r>
          </a:p>
          <a:p>
            <a:pPr algn="ctr"/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750" y="365125"/>
            <a:ext cx="8903335" cy="1325880"/>
          </a:xfrm>
        </p:spPr>
        <p:txBody>
          <a:bodyPr/>
          <a:lstStyle/>
          <a:p>
            <a:r>
              <a:rPr lang="zh-CN" altLang="en-US" sz="2000" dirty="0">
                <a:solidFill>
                  <a:srgbClr val="FFFF00"/>
                </a:solidFill>
              </a:rPr>
              <a:t/>
            </a:r>
            <a:br>
              <a:rPr lang="zh-CN" altLang="en-US" sz="2000" dirty="0">
                <a:solidFill>
                  <a:srgbClr val="FFFF00"/>
                </a:solidFill>
              </a:rPr>
            </a:br>
            <a:r>
              <a:rPr lang="zh-CN" altLang="en-US" sz="3200" dirty="0" smtClean="0">
                <a:solidFill>
                  <a:srgbClr val="FFFF00"/>
                </a:solidFill>
              </a:rPr>
              <a:t> </a:t>
            </a:r>
            <a:r>
              <a:rPr lang="zh-CN" altLang="en-US" sz="3200" dirty="0">
                <a:solidFill>
                  <a:srgbClr val="FFFF00"/>
                </a:solidFill>
              </a:rPr>
              <a:t>SharedPreferences.Editor 常用方法与说明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2902301"/>
              </p:ext>
            </p:extLst>
          </p:nvPr>
        </p:nvGraphicFramePr>
        <p:xfrm>
          <a:off x="433070" y="2168525"/>
          <a:ext cx="815975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9875"/>
                <a:gridCol w="407987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说明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clear()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清空所有值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commit()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保存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putBoolean(String key, boolean value)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保存一个 boolean 值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putInt(String key, int value)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保存一个 int 值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putFloat(String key, float value)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保存一个 float 值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putLong(String key, long value)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保存一个 long 值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putString(String key, String value)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保存一个 String 值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483768" y="1532654"/>
            <a:ext cx="4608512" cy="648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表</a:t>
            </a:r>
            <a:r>
              <a:rPr lang="en-US" altLang="zh-CN" dirty="0" smtClean="0"/>
              <a:t>10-2 </a:t>
            </a:r>
            <a:r>
              <a:rPr lang="zh-CN" altLang="en-US" dirty="0"/>
              <a:t>SharedPreferences.Editor 常用方法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2235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一、</a:t>
            </a:r>
            <a:r>
              <a:rPr lang="en-US" altLang="zh-CN" b="1" dirty="0" smtClean="0">
                <a:solidFill>
                  <a:srgbClr val="FFC000"/>
                </a:solidFill>
                <a:sym typeface="+mn-ea"/>
              </a:rPr>
              <a:t> </a:t>
            </a:r>
            <a:r>
              <a:rPr lang="en-US" altLang="zh-CN" b="1" dirty="0" err="1" smtClean="0">
                <a:solidFill>
                  <a:srgbClr val="FFC000"/>
                </a:solidFill>
                <a:sym typeface="+mn-ea"/>
              </a:rPr>
              <a:t>SharedPreferences</a:t>
            </a:r>
            <a:r>
              <a:rPr lang="zh-CN" altLang="zh-CN" b="1" dirty="0" smtClean="0">
                <a:solidFill>
                  <a:srgbClr val="FFC000"/>
                </a:solidFill>
                <a:sym typeface="+mn-ea"/>
              </a:rPr>
              <a:t>使用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88110"/>
            <a:ext cx="7886700" cy="478917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SharedPreferences 对象写入数据的流程为：通过使用 edit()方法取得 SharedPreferences 的Editor 对象，使用相应的 put()方法设置键值，然后使用 commit()方法，将数据写入 XML 中。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SharedPreferences 对象读取数据的流程为：通过获得 SharedPreferences 对象的键，然后根据不同的键使用相应的 get()方法就可以取得数据。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584" y="1268760"/>
            <a:ext cx="7776864" cy="151216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00B050"/>
                </a:solidFill>
              </a:rPr>
              <a:t>【例</a:t>
            </a:r>
            <a:r>
              <a:rPr lang="en-US" altLang="zh-CN" sz="2800" dirty="0" smtClean="0">
                <a:solidFill>
                  <a:srgbClr val="00B050"/>
                </a:solidFill>
              </a:rPr>
              <a:t>10.1</a:t>
            </a:r>
            <a:r>
              <a:rPr lang="zh-CN" altLang="zh-CN" sz="2800" dirty="0" smtClean="0">
                <a:solidFill>
                  <a:srgbClr val="00B050"/>
                </a:solidFill>
              </a:rPr>
              <a:t>】在“贺州旅游”的用户登陆界面上，增加一个复选框“记住我”。当勾选此复选框后，保存用户登陆时输入的用户名与密码。</a:t>
            </a:r>
            <a:r>
              <a:rPr lang="zh-CN" altLang="zh-CN" sz="3200" dirty="0" smtClean="0"/>
              <a:t/>
            </a:r>
            <a:br>
              <a:rPr lang="zh-CN" altLang="zh-CN" sz="3200" dirty="0" smtClean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27584" y="3717032"/>
            <a:ext cx="7772400" cy="93610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>
                <a:solidFill>
                  <a:srgbClr val="00B050"/>
                </a:solidFill>
              </a:rPr>
              <a:t>【说明】使用</a:t>
            </a:r>
            <a:r>
              <a:rPr lang="en-US" altLang="zh-CN" dirty="0" err="1" smtClean="0">
                <a:solidFill>
                  <a:srgbClr val="00B050"/>
                </a:solidFill>
              </a:rPr>
              <a:t>SharedPreferences</a:t>
            </a:r>
            <a:r>
              <a:rPr lang="zh-CN" altLang="zh-CN" dirty="0" smtClean="0">
                <a:solidFill>
                  <a:srgbClr val="00B050"/>
                </a:solidFill>
              </a:rPr>
              <a:t>保存用户输入的用户名与密码。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536" y="260648"/>
            <a:ext cx="4968027" cy="8617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SharedPreferences</a:t>
            </a:r>
            <a:r>
              <a:rPr lang="zh-CN" altLang="en-US" sz="3200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案例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穿越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穿越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复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0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1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3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4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5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6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7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8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9.xml><?xml version="1.0" encoding="utf-8"?>
<a:themeOverride xmlns:a="http://schemas.openxmlformats.org/drawingml/2006/main">
  <a:clrScheme name="技巧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2466</Words>
  <Application>Microsoft Office PowerPoint</Application>
  <PresentationFormat>全屏显示(4:3)</PresentationFormat>
  <Paragraphs>221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穿越</vt:lpstr>
      <vt:lpstr>Office 主题</vt:lpstr>
      <vt:lpstr>金山 WPS 文字</vt:lpstr>
      <vt:lpstr>PowerPoint 演示文稿</vt:lpstr>
      <vt:lpstr>目录 </vt:lpstr>
      <vt:lpstr>一、 SharedPreferences使用</vt:lpstr>
      <vt:lpstr>一、 SharedPreferences使用 </vt:lpstr>
      <vt:lpstr>一、 SharedPreferences使用 </vt:lpstr>
      <vt:lpstr>PowerPoint 演示文稿</vt:lpstr>
      <vt:lpstr>  SharedPreferences.Editor 常用方法与说明</vt:lpstr>
      <vt:lpstr>一、 SharedPreferences使用</vt:lpstr>
      <vt:lpstr>【例10.1】在“贺州旅游”的用户登陆界面上，增加一个复选框“记住我”。当勾选此复选框后，保存用户登陆时输入的用户名与密码。  </vt:lpstr>
      <vt:lpstr>【运行结果】在eclipse中启动Android模拟器，接着运行HZTour项目，输入用户名与密码后显示效果如下图10-1所示，退出程序重新运行程序显示下图10-2所示。</vt:lpstr>
      <vt:lpstr>二、ContentProvider  </vt:lpstr>
      <vt:lpstr>二、ContentProvider </vt:lpstr>
      <vt:lpstr>二、ContentProvider</vt:lpstr>
      <vt:lpstr>二、ContentProvider</vt:lpstr>
      <vt:lpstr>二、ContentProvider</vt:lpstr>
      <vt:lpstr>二、ContentProvider</vt:lpstr>
      <vt:lpstr>二、ContentProvider </vt:lpstr>
      <vt:lpstr>ContentProvider案例</vt:lpstr>
      <vt:lpstr>三、 文件存储   </vt:lpstr>
      <vt:lpstr>三、 文件存储 </vt:lpstr>
      <vt:lpstr>三、 文件存储 </vt:lpstr>
      <vt:lpstr>文件存储案例1 </vt:lpstr>
      <vt:lpstr>三、 文件存储 </vt:lpstr>
      <vt:lpstr>三、 文件存储 </vt:lpstr>
      <vt:lpstr>三、 文件存储</vt:lpstr>
      <vt:lpstr>四、SQLite数据库  </vt:lpstr>
      <vt:lpstr>10.4.1 SQLite数据库简单介绍</vt:lpstr>
      <vt:lpstr>10.4.2 SQLite 数据库相关类与接口</vt:lpstr>
      <vt:lpstr>10.4.2 SQLite 数据库相关类与接口 </vt:lpstr>
      <vt:lpstr>SQLiteDatabase 类的常用方法与说明</vt:lpstr>
      <vt:lpstr>.</vt:lpstr>
      <vt:lpstr>PowerPoint 演示文稿</vt:lpstr>
      <vt:lpstr>PowerPoint 演示文稿</vt:lpstr>
      <vt:lpstr>【例10.5】编写一个简易贺州旅游门票管理系统。</vt:lpstr>
      <vt:lpstr>【运行结果】在eclipse中启动Android模拟器，接着运行Sqlite_test项目，在如下图10-10所示添加相关记录，点击“查询”显示如下图10-11所示。</vt:lpstr>
      <vt:lpstr>五、本章小结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USER-</cp:lastModifiedBy>
  <cp:revision>118</cp:revision>
  <dcterms:created xsi:type="dcterms:W3CDTF">2017-05-20T09:03:00Z</dcterms:created>
  <dcterms:modified xsi:type="dcterms:W3CDTF">2018-01-03T09:24:05Z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