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300" r:id="rId2"/>
    <p:sldId id="277" r:id="rId3"/>
    <p:sldId id="302" r:id="rId4"/>
    <p:sldId id="328" r:id="rId5"/>
    <p:sldId id="329" r:id="rId6"/>
    <p:sldId id="378" r:id="rId7"/>
    <p:sldId id="303" r:id="rId8"/>
    <p:sldId id="379" r:id="rId9"/>
    <p:sldId id="381" r:id="rId10"/>
    <p:sldId id="380" r:id="rId11"/>
    <p:sldId id="382" r:id="rId12"/>
    <p:sldId id="397" r:id="rId13"/>
    <p:sldId id="383" r:id="rId14"/>
    <p:sldId id="384" r:id="rId15"/>
    <p:sldId id="335" r:id="rId16"/>
    <p:sldId id="390" r:id="rId17"/>
    <p:sldId id="336" r:id="rId18"/>
    <p:sldId id="385" r:id="rId19"/>
    <p:sldId id="389" r:id="rId20"/>
    <p:sldId id="386" r:id="rId21"/>
    <p:sldId id="387" r:id="rId22"/>
    <p:sldId id="388" r:id="rId23"/>
    <p:sldId id="391" r:id="rId24"/>
    <p:sldId id="392" r:id="rId25"/>
    <p:sldId id="393" r:id="rId26"/>
    <p:sldId id="394" r:id="rId27"/>
    <p:sldId id="334" r:id="rId28"/>
    <p:sldId id="396" r:id="rId29"/>
    <p:sldId id="395" r:id="rId30"/>
    <p:sldId id="301" r:id="rId31"/>
  </p:sldIdLst>
  <p:sldSz cx="9144000" cy="6858000" type="screen4x3"/>
  <p:notesSz cx="6858000" cy="9144000"/>
  <p:defaultTextStyle>
    <a:defPPr>
      <a:defRPr lang="zh-CN"/>
    </a:defPPr>
    <a:lvl1pPr algn="l" rtl="0" fontAlgn="base">
      <a:spcBef>
        <a:spcPct val="0"/>
      </a:spcBef>
      <a:spcAft>
        <a:spcPct val="0"/>
      </a:spcAft>
      <a:defRPr sz="2000" b="1" kern="1200">
        <a:solidFill>
          <a:schemeClr val="tx1"/>
        </a:solidFill>
        <a:latin typeface="Arial" charset="0"/>
        <a:ea typeface="楷体_GB2312" pitchFamily="49" charset="-122"/>
        <a:cs typeface="+mn-cs"/>
      </a:defRPr>
    </a:lvl1pPr>
    <a:lvl2pPr marL="457200" algn="l" rtl="0" fontAlgn="base">
      <a:spcBef>
        <a:spcPct val="0"/>
      </a:spcBef>
      <a:spcAft>
        <a:spcPct val="0"/>
      </a:spcAft>
      <a:defRPr sz="2000" b="1" kern="1200">
        <a:solidFill>
          <a:schemeClr val="tx1"/>
        </a:solidFill>
        <a:latin typeface="Arial" charset="0"/>
        <a:ea typeface="楷体_GB2312" pitchFamily="49" charset="-122"/>
        <a:cs typeface="+mn-cs"/>
      </a:defRPr>
    </a:lvl2pPr>
    <a:lvl3pPr marL="914400" algn="l" rtl="0" fontAlgn="base">
      <a:spcBef>
        <a:spcPct val="0"/>
      </a:spcBef>
      <a:spcAft>
        <a:spcPct val="0"/>
      </a:spcAft>
      <a:defRPr sz="2000" b="1" kern="1200">
        <a:solidFill>
          <a:schemeClr val="tx1"/>
        </a:solidFill>
        <a:latin typeface="Arial" charset="0"/>
        <a:ea typeface="楷体_GB2312" pitchFamily="49" charset="-122"/>
        <a:cs typeface="+mn-cs"/>
      </a:defRPr>
    </a:lvl3pPr>
    <a:lvl4pPr marL="1371600" algn="l" rtl="0" fontAlgn="base">
      <a:spcBef>
        <a:spcPct val="0"/>
      </a:spcBef>
      <a:spcAft>
        <a:spcPct val="0"/>
      </a:spcAft>
      <a:defRPr sz="2000" b="1" kern="1200">
        <a:solidFill>
          <a:schemeClr val="tx1"/>
        </a:solidFill>
        <a:latin typeface="Arial" charset="0"/>
        <a:ea typeface="楷体_GB2312" pitchFamily="49" charset="-122"/>
        <a:cs typeface="+mn-cs"/>
      </a:defRPr>
    </a:lvl4pPr>
    <a:lvl5pPr marL="1828800" algn="l" rtl="0" fontAlgn="base">
      <a:spcBef>
        <a:spcPct val="0"/>
      </a:spcBef>
      <a:spcAft>
        <a:spcPct val="0"/>
      </a:spcAft>
      <a:defRPr sz="2000" b="1" kern="1200">
        <a:solidFill>
          <a:schemeClr val="tx1"/>
        </a:solidFill>
        <a:latin typeface="Arial" charset="0"/>
        <a:ea typeface="楷体_GB2312" pitchFamily="49" charset="-122"/>
        <a:cs typeface="+mn-cs"/>
      </a:defRPr>
    </a:lvl5pPr>
    <a:lvl6pPr marL="2286000" algn="l" defTabSz="914400" rtl="0" eaLnBrk="1" latinLnBrk="0" hangingPunct="1">
      <a:defRPr sz="2000" b="1" kern="1200">
        <a:solidFill>
          <a:schemeClr val="tx1"/>
        </a:solidFill>
        <a:latin typeface="Arial" charset="0"/>
        <a:ea typeface="楷体_GB2312" pitchFamily="49" charset="-122"/>
        <a:cs typeface="+mn-cs"/>
      </a:defRPr>
    </a:lvl6pPr>
    <a:lvl7pPr marL="2743200" algn="l" defTabSz="914400" rtl="0" eaLnBrk="1" latinLnBrk="0" hangingPunct="1">
      <a:defRPr sz="2000" b="1" kern="1200">
        <a:solidFill>
          <a:schemeClr val="tx1"/>
        </a:solidFill>
        <a:latin typeface="Arial" charset="0"/>
        <a:ea typeface="楷体_GB2312" pitchFamily="49" charset="-122"/>
        <a:cs typeface="+mn-cs"/>
      </a:defRPr>
    </a:lvl7pPr>
    <a:lvl8pPr marL="3200400" algn="l" defTabSz="914400" rtl="0" eaLnBrk="1" latinLnBrk="0" hangingPunct="1">
      <a:defRPr sz="2000" b="1" kern="1200">
        <a:solidFill>
          <a:schemeClr val="tx1"/>
        </a:solidFill>
        <a:latin typeface="Arial" charset="0"/>
        <a:ea typeface="楷体_GB2312" pitchFamily="49" charset="-122"/>
        <a:cs typeface="+mn-cs"/>
      </a:defRPr>
    </a:lvl8pPr>
    <a:lvl9pPr marL="3657600" algn="l" defTabSz="914400" rtl="0" eaLnBrk="1" latinLnBrk="0" hangingPunct="1">
      <a:defRPr sz="2000" b="1" kern="1200">
        <a:solidFill>
          <a:schemeClr val="tx1"/>
        </a:solidFill>
        <a:latin typeface="Arial"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E5D"/>
    <a:srgbClr val="FFD28F"/>
    <a:srgbClr val="743A00"/>
    <a:srgbClr val="5F5F5F"/>
    <a:srgbClr val="EAEAEA"/>
    <a:srgbClr val="B2B2B2"/>
    <a:srgbClr val="DE8400"/>
    <a:srgbClr val="D40A2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00" autoAdjust="0"/>
    <p:restoredTop sz="94660"/>
  </p:normalViewPr>
  <p:slideViewPr>
    <p:cSldViewPr>
      <p:cViewPr varScale="1">
        <p:scale>
          <a:sx n="64" d="100"/>
          <a:sy n="64" d="100"/>
        </p:scale>
        <p:origin x="-846" y="-96"/>
      </p:cViewPr>
      <p:guideLst>
        <p:guide orient="horz" pos="2069"/>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ea typeface="宋体" charset="-122"/>
              </a:defRPr>
            </a:lvl1pPr>
          </a:lstStyle>
          <a:p>
            <a:pPr>
              <a:defRPr/>
            </a:pPr>
            <a:endParaRPr lang="en-US" altLang="zh-CN"/>
          </a:p>
        </p:txBody>
      </p:sp>
      <p:sp>
        <p:nvSpPr>
          <p:cNvPr id="16387"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ea typeface="宋体" charset="-122"/>
              </a:defRPr>
            </a:lvl1pPr>
          </a:lstStyle>
          <a:p>
            <a:pPr>
              <a:defRPr/>
            </a:pPr>
            <a:endParaRPr lang="en-US" altLang="zh-CN"/>
          </a:p>
        </p:txBody>
      </p:sp>
      <p:sp>
        <p:nvSpPr>
          <p:cNvPr id="27652" name="矩形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6389"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ea typeface="宋体" charset="-122"/>
              </a:defRPr>
            </a:lvl1pPr>
          </a:lstStyle>
          <a:p>
            <a:pPr>
              <a:defRPr/>
            </a:pPr>
            <a:endParaRPr lang="en-US" altLang="zh-CN"/>
          </a:p>
        </p:txBody>
      </p:sp>
      <p:sp>
        <p:nvSpPr>
          <p:cNvPr id="16391"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smtClean="0">
                <a:ea typeface="宋体" charset="-122"/>
              </a:defRPr>
            </a:lvl1pPr>
          </a:lstStyle>
          <a:p>
            <a:pPr>
              <a:defRPr/>
            </a:pPr>
            <a:fld id="{736AED5F-78EF-48B1-97F3-3483E2053D2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DF7AA7-0B7B-412E-9AA6-35A39F4846CD}"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4C00BD-1400-487A-90AB-C797022633D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A9F0FE3-5D66-4CA9-91A7-EF2C45D22E1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22A3241-131F-4A36-96C9-6EAB40CF4E6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DE0E268-D602-4D54-9FAF-F256A5ECE66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A667BED9-150C-40C4-9FB5-C6699D0D8BA9}"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25693455-B37B-406D-8810-D898FA26478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47F29220-14F0-4D00-9145-5B0915B7F24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8D9F55A3-B346-4902-9BEC-0CD9B26B6FA9}"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EDAD7CE-ED6E-43FF-8EDB-676D8DC585C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6DED581A-5BE0-4FC5-8742-F11FF2E0AB6C}"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65B09EFD-8A51-4EA4-A064-9CFC100BEF23}" type="slidenum">
              <a:rPr lang="en-US" altLang="zh-CN"/>
              <a:pPr>
                <a:defRPr/>
              </a:pPr>
              <a:t>‹#›</a:t>
            </a:fld>
            <a:endParaRPr lang="en-US" altLang="zh-CN"/>
          </a:p>
        </p:txBody>
      </p:sp>
      <p:sp>
        <p:nvSpPr>
          <p:cNvPr id="1031" name="文本框 7"/>
          <p:cNvSpPr txBox="1">
            <a:spLocks noChangeArrowheads="1"/>
          </p:cNvSpPr>
          <p:nvPr userDrawn="1"/>
        </p:nvSpPr>
        <p:spPr bwMode="auto">
          <a:xfrm>
            <a:off x="5580063" y="188913"/>
            <a:ext cx="3382962" cy="396875"/>
          </a:xfrm>
          <a:prstGeom prst="rect">
            <a:avLst/>
          </a:prstGeom>
          <a:noFill/>
          <a:ln w="9525">
            <a:noFill/>
            <a:miter lim="800000"/>
            <a:headEnd/>
            <a:tailEnd/>
          </a:ln>
          <a:effectLst/>
        </p:spPr>
        <p:txBody>
          <a:bodyPr>
            <a:spAutoFit/>
          </a:bodyPr>
          <a:lstStyle/>
          <a:p>
            <a:pPr algn="ctr">
              <a:spcBef>
                <a:spcPct val="50000"/>
              </a:spcBef>
            </a:pPr>
            <a:r>
              <a:rPr lang="zh-CN" altLang="en-US">
                <a:solidFill>
                  <a:schemeClr val="bg1"/>
                </a:solidFill>
                <a:latin typeface="楷体_GB2312" pitchFamily="49" charset="-122"/>
              </a:rPr>
              <a:t>第八章  汽车与经济</a:t>
            </a:r>
          </a:p>
        </p:txBody>
      </p:sp>
      <p:sp>
        <p:nvSpPr>
          <p:cNvPr id="1032" name="文本框 8"/>
          <p:cNvSpPr txBox="1">
            <a:spLocks noChangeArrowheads="1"/>
          </p:cNvSpPr>
          <p:nvPr userDrawn="1"/>
        </p:nvSpPr>
        <p:spPr bwMode="auto">
          <a:xfrm>
            <a:off x="755650" y="1052513"/>
            <a:ext cx="6985000" cy="396875"/>
          </a:xfrm>
          <a:prstGeom prst="rect">
            <a:avLst/>
          </a:prstGeom>
          <a:noFill/>
          <a:ln w="9525">
            <a:noFill/>
            <a:miter lim="800000"/>
            <a:headEnd/>
            <a:tailEnd/>
          </a:ln>
          <a:effectLst/>
        </p:spPr>
        <p:txBody>
          <a:bodyPr lIns="90000" tIns="46800" rIns="90000" bIns="46800">
            <a:spAutoFit/>
          </a:bodyPr>
          <a:lstStyle/>
          <a:p>
            <a:pPr>
              <a:spcBef>
                <a:spcPct val="50000"/>
              </a:spcBef>
            </a:pPr>
            <a:endParaRPr lang="zh-CN"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oogle.com.hk/url?sa=i&amp;rct=j&amp;q=%E5%BE%B7%E5%9B%BD%E6%B1%BD%E8%BD%A6%E7%A7%91%E6%8A%80&amp;source=images&amp;cd=&amp;cad=rja&amp;docid=GY6L5ilWWp_goM&amp;tbnid=CPlj1YOQndJ0bM:&amp;ved=0CAUQjRw&amp;url=http://culture.modiauto.com.cn/manufactorer/66/15579.html&amp;ei=itANUqe4Fa6XiAeM9IGIAw&amp;psig=AFQjCNG9GItf-atHuacnvcTDXtlqKDAzZg&amp;ust=1376723451092396" TargetMode="Externa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google.com.hk/url?sa=i&amp;rct=j&amp;q=%E5%BE%B7%E5%9B%BD%E6%B1%BD%E8%BD%A6%E5%88%B6%E9%80%A0&amp;source=images&amp;cd=&amp;cad=rja&amp;docid=3vTpMJCjTUfrIM&amp;tbnid=3aZWxcMC4Zqo-M:&amp;ved=0CAUQjRw&amp;url=http://www.autonet.com.tw/cgi-bin/view.cgi?/news/2012/5/b2050616.ti+a2+a3+a4+a5+b1+/news/2012/5/b2050616+b3+d6+c1+c2+c3+e1+e2+e3+e5+f1&amp;ei=E9QNUt3gLuSciAfRuYDIDA&amp;psig=AFQjCNEwCnJ5l6kDKWB6JzZkPorGhi37Cw&amp;ust=1376724267196236"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15.xml.rels><?xml version="1.0" encoding="UTF-8" standalone="yes"?>
<Relationships xmlns="http://schemas.openxmlformats.org/package/2006/relationships"><Relationship Id="rId3" Type="http://schemas.openxmlformats.org/officeDocument/2006/relationships/hyperlink" Target="http://www.google.com.hk/url?sa=i&amp;rct=j&amp;q=%E5%A4%A7%E4%BC%97+logo%E6%BC%94%E5%8F%98&amp;source=images&amp;cd=&amp;cad=rja&amp;docid=yT5x1F57k1p0yM&amp;tbnid=wyvN1-UIjexnGM:&amp;ved=0CAUQjRw&amp;url=http://www.pcauto.com.cn/qcbj/zh/rd/1003/1114312.html&amp;ei=0dkNUoXaCIaFiAfTuYDoAQ&amp;psig=AFQjCNFQXKFMYk2P6lJ8UR0IAagK06TKwg&amp;ust=1376725834635505" TargetMode="External"/><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google.com.hk/url?sa=i&amp;rct=j&amp;q=Ferdinand+Porsche&amp;source=images&amp;cd=&amp;cad=rja&amp;docid=MihGVFhUUKx9hM&amp;tbnid=5iMDSku6pHQLpM:&amp;ved=0CAUQjRw&amp;url=http://www.pre67vw.com/history/porsche.aspx&amp;ei=ddYNUsiDDdCciQeq2YHwDw&amp;psig=AFQjCNF6tPAlgoNXlLDzy6-zRwrJdobxmw&amp;ust=1376724977795621" TargetMode="Externa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hyperlink" Target="http://www.google.com.hk/url?sa=i&amp;rct=j&amp;q=Ferdinand+Porsche&amp;source=images&amp;cd=&amp;cad=rja&amp;docid=qsmCwmcjWkUUbM&amp;tbnid=vc5JJ0YJ-41IbM:&amp;ved=&amp;url=http://kac0813.pixnet.net/blog/post/38596681-will-porsche-incorporate-volkswagen%3F&amp;ei=cdYNUoixD8atiQfUw4DYCg&amp;psig=AFQjCNF6tPAlgoNXlLDzy6-zRwrJdobxmw&amp;ust=1376724977795621"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www.google.com.hk/url?sa=i&amp;rct=j&amp;q=hitler&amp;source=images&amp;cd=&amp;cad=rja&amp;docid=l924Xhfdi86ykM&amp;tbnid=D6cnDbQzLnez7M:&amp;ved=&amp;url=http://www.jewishvirtuallibrary.org/jsource/Holocaust/hitler.html&amp;ei=g70NUs0D0bmIB6rNgegD&amp;psig=AFQjCNHN9tg-c4PcQz-ZWyuaMSfRS635UQ&amp;ust=1376718595854728" TargetMode="External"/><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sdmxw.com/" TargetMode="External"/><Relationship Id="rId1" Type="http://schemas.openxmlformats.org/officeDocument/2006/relationships/slideLayout" Target="../slideLayouts/slideLayout7.xml"/><Relationship Id="rId5" Type="http://schemas.openxmlformats.org/officeDocument/2006/relationships/image" Target="../media/image14.gif"/><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google.com.hk/url?sa=i&amp;rct=j&amp;q=%E8%92%B8%E6%B1%BD%E6%9C%BA&amp;source=images&amp;cd=&amp;cad=rja&amp;docid=xQtRdBjnsEA92M&amp;tbnid=3QyS_sEyEwicyM:&amp;ved=0CAUQjRw&amp;url=http://tupian.baike.com/a4_81_54_01300000165488122301544702062_jpg.html&amp;ei=LMkNUtSVOOW5iQfTwICACg&amp;psig=AFQjCNHMRo7unZNW2AoAGGQDe6ZrHvGYmA&amp;ust=1376721574044481"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2" descr="CollageGlobalT"/>
          <p:cNvPicPr>
            <a:picLocks noChangeAspect="1" noChangeArrowheads="1"/>
          </p:cNvPicPr>
          <p:nvPr/>
        </p:nvPicPr>
        <p:blipFill>
          <a:blip r:embed="rId2" cstate="print"/>
          <a:srcRect/>
          <a:stretch>
            <a:fillRect/>
          </a:stretch>
        </p:blipFill>
        <p:spPr bwMode="auto">
          <a:xfrm>
            <a:off x="22225" y="2819400"/>
            <a:ext cx="4349750" cy="3616325"/>
          </a:xfrm>
          <a:prstGeom prst="rect">
            <a:avLst/>
          </a:prstGeom>
          <a:noFill/>
          <a:ln w="9525">
            <a:noFill/>
            <a:miter lim="800000"/>
            <a:headEnd/>
            <a:tailEnd/>
          </a:ln>
        </p:spPr>
      </p:pic>
      <p:sp>
        <p:nvSpPr>
          <p:cNvPr id="4" name="矩形​​ 3"/>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 name="内容占位符 2"/>
          <p:cNvSpPr>
            <a:spLocks noGrp="1"/>
          </p:cNvSpPr>
          <p:nvPr>
            <p:ph idx="1"/>
          </p:nvPr>
        </p:nvSpPr>
        <p:spPr>
          <a:xfrm>
            <a:off x="838200" y="1524000"/>
            <a:ext cx="7315200" cy="2438400"/>
          </a:xfrm>
        </p:spPr>
        <p:txBody>
          <a:bodyPr rtlCol="0">
            <a:normAutofit/>
          </a:bodyPr>
          <a:lstStyle/>
          <a:p>
            <a:pPr marL="0" indent="0" algn="ctr" fontAlgn="auto">
              <a:spcAft>
                <a:spcPts val="0"/>
              </a:spcAft>
              <a:buFont typeface="Arial" pitchFamily="34" charset="0"/>
              <a:buNone/>
              <a:defRPr/>
            </a:pPr>
            <a:r>
              <a:rPr lang="zh-CN" altLang="en-US" sz="4800" b="1" dirty="0" smtClean="0">
                <a:solidFill>
                  <a:schemeClr val="accent1">
                    <a:lumMod val="50000"/>
                  </a:schemeClr>
                </a:solidFill>
                <a:effectLst>
                  <a:outerShdw blurRad="38100" dist="38100" dir="2700000" algn="tl">
                    <a:srgbClr val="000000">
                      <a:alpha val="43137"/>
                    </a:srgbClr>
                  </a:outerShdw>
                </a:effectLst>
              </a:rPr>
              <a:t>汽车文化</a:t>
            </a:r>
            <a:endParaRPr lang="en-US" altLang="zh-CN" sz="4800" b="1" dirty="0" smtClean="0">
              <a:solidFill>
                <a:schemeClr val="accent1">
                  <a:lumMod val="50000"/>
                </a:schemeClr>
              </a:solidFill>
              <a:effectLst>
                <a:outerShdw blurRad="38100" dist="38100" dir="2700000" algn="tl">
                  <a:srgbClr val="000000">
                    <a:alpha val="43137"/>
                  </a:srgbClr>
                </a:outerShdw>
              </a:effectLst>
            </a:endParaRPr>
          </a:p>
          <a:p>
            <a:pPr marL="0" indent="0" algn="r" fontAlgn="auto">
              <a:spcAft>
                <a:spcPts val="0"/>
              </a:spcAft>
              <a:buFont typeface="Arial" pitchFamily="34" charset="0"/>
              <a:buNone/>
              <a:defRPr/>
            </a:pPr>
            <a:r>
              <a:rPr lang="en-US" altLang="zh-CN" sz="3600" b="1" dirty="0" smtClean="0">
                <a:solidFill>
                  <a:schemeClr val="accent1">
                    <a:lumMod val="50000"/>
                  </a:schemeClr>
                </a:solidFill>
                <a:effectLst>
                  <a:outerShdw blurRad="38100" dist="38100" dir="2700000" algn="tl">
                    <a:srgbClr val="000000">
                      <a:alpha val="43137"/>
                    </a:srgbClr>
                  </a:outerShdw>
                </a:effectLst>
              </a:rPr>
              <a:t>——</a:t>
            </a:r>
            <a:r>
              <a:rPr lang="zh-CN" altLang="en-US" sz="3600" b="1" dirty="0" smtClean="0">
                <a:solidFill>
                  <a:schemeClr val="accent1">
                    <a:lumMod val="50000"/>
                  </a:schemeClr>
                </a:solidFill>
                <a:effectLst>
                  <a:outerShdw blurRad="38100" dist="38100" dir="2700000" algn="tl">
                    <a:srgbClr val="000000">
                      <a:alpha val="43137"/>
                    </a:srgbClr>
                  </a:outerShdw>
                </a:effectLst>
              </a:rPr>
              <a:t>德国车系</a:t>
            </a:r>
            <a:endParaRPr lang="zh-CN" altLang="en-US" sz="3600" b="1" dirty="0">
              <a:solidFill>
                <a:schemeClr val="accent1">
                  <a:lumMod val="50000"/>
                </a:schemeClr>
              </a:solidFill>
              <a:effectLst>
                <a:outerShdw blurRad="38100" dist="38100" dir="2700000" algn="tl">
                  <a:srgbClr val="000000">
                    <a:alpha val="43137"/>
                  </a:srgbClr>
                </a:outerShdw>
              </a:effectLst>
            </a:endParaRPr>
          </a:p>
        </p:txBody>
      </p:sp>
      <p:sp>
        <p:nvSpPr>
          <p:cNvPr id="6" name="矩形​​ 5"/>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058" name="矩形​​ 8"/>
          <p:cNvSpPr>
            <a:spLocks noChangeArrowheads="1"/>
          </p:cNvSpPr>
          <p:nvPr/>
        </p:nvSpPr>
        <p:spPr bwMode="auto">
          <a:xfrm>
            <a:off x="3276600" y="3429000"/>
            <a:ext cx="3048000" cy="1323975"/>
          </a:xfrm>
          <a:prstGeom prst="rect">
            <a:avLst/>
          </a:prstGeom>
          <a:noFill/>
          <a:ln w="9525">
            <a:noFill/>
            <a:miter lim="800000"/>
            <a:headEnd/>
            <a:tailEnd/>
          </a:ln>
        </p:spPr>
        <p:txBody>
          <a:bodyPr>
            <a:spAutoFit/>
          </a:bodyPr>
          <a:lstStyle/>
          <a:p>
            <a:pPr algn="ctr"/>
            <a:r>
              <a:rPr lang="zh-CN" altLang="en-US" sz="2800" dirty="0">
                <a:latin typeface="华文楷体" pitchFamily="2" charset="-122"/>
                <a:ea typeface="华文楷体" pitchFamily="2" charset="-122"/>
              </a:rPr>
              <a:t>主讲：方晓汾</a:t>
            </a:r>
            <a:endParaRPr lang="en-US" altLang="zh-CN" sz="2800" dirty="0">
              <a:latin typeface="华文楷体" pitchFamily="2" charset="-122"/>
              <a:ea typeface="华文楷体" pitchFamily="2" charset="-122"/>
            </a:endParaRPr>
          </a:p>
          <a:p>
            <a:endParaRPr lang="en-US" altLang="zh-CN" sz="2800" dirty="0">
              <a:latin typeface="华文楷体" pitchFamily="2" charset="-122"/>
              <a:ea typeface="华文楷体" pitchFamily="2" charset="-122"/>
            </a:endParaRPr>
          </a:p>
          <a:p>
            <a:pPr algn="ctr"/>
            <a:r>
              <a:rPr lang="en-US" altLang="zh-CN" sz="2400" dirty="0" smtClean="0">
                <a:latin typeface="Times New Roman" pitchFamily="18" charset="0"/>
                <a:ea typeface="华文楷体" pitchFamily="2" charset="-122"/>
                <a:cs typeface="Times New Roman" pitchFamily="18" charset="0"/>
              </a:rPr>
              <a:t>2013</a:t>
            </a:r>
            <a:r>
              <a:rPr lang="zh-CN" altLang="en-US" sz="2400" dirty="0" smtClean="0">
                <a:latin typeface="Times New Roman" pitchFamily="18" charset="0"/>
                <a:ea typeface="华文楷体" pitchFamily="2" charset="-122"/>
                <a:cs typeface="Times New Roman" pitchFamily="18" charset="0"/>
              </a:rPr>
              <a:t>年</a:t>
            </a:r>
            <a:r>
              <a:rPr lang="en-US" altLang="zh-CN" sz="2400" dirty="0">
                <a:latin typeface="Times New Roman" pitchFamily="18" charset="0"/>
                <a:ea typeface="华文楷体" pitchFamily="2" charset="-122"/>
                <a:cs typeface="Times New Roman" pitchFamily="18" charset="0"/>
              </a:rPr>
              <a:t>12</a:t>
            </a:r>
            <a:r>
              <a:rPr lang="zh-CN" altLang="en-US" sz="2400" dirty="0">
                <a:latin typeface="Times New Roman" pitchFamily="18" charset="0"/>
                <a:ea typeface="华文楷体" pitchFamily="2" charset="-122"/>
                <a:cs typeface="Times New Roman" pitchFamily="18" charset="0"/>
              </a:rPr>
              <a:t>月</a:t>
            </a:r>
          </a:p>
        </p:txBody>
      </p:sp>
      <p:pic>
        <p:nvPicPr>
          <p:cNvPr id="2059" name="图片 6" descr="http://www.72sc.com/png/UploadFiles_4404/200810/2008100412164178.png"/>
          <p:cNvPicPr>
            <a:picLocks noChangeAspect="1" noChangeArrowheads="1"/>
          </p:cNvPicPr>
          <p:nvPr/>
        </p:nvPicPr>
        <p:blipFill>
          <a:blip r:embed="rId3" cstate="print"/>
          <a:srcRect/>
          <a:stretch>
            <a:fillRect/>
          </a:stretch>
        </p:blipFill>
        <p:spPr bwMode="auto">
          <a:xfrm>
            <a:off x="5867400" y="3878263"/>
            <a:ext cx="29718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活动一德国汽车工业格局</a:t>
            </a:r>
          </a:p>
        </p:txBody>
      </p:sp>
      <p:sp>
        <p:nvSpPr>
          <p:cNvPr id="13" name="矩形 12"/>
          <p:cNvSpPr/>
          <p:nvPr/>
        </p:nvSpPr>
        <p:spPr>
          <a:xfrm>
            <a:off x="323528" y="980728"/>
            <a:ext cx="8424936" cy="461665"/>
          </a:xfrm>
          <a:prstGeom prst="rect">
            <a:avLst/>
          </a:prstGeom>
        </p:spPr>
        <p:txBody>
          <a:bodyPr wrap="square">
            <a:spAutoFit/>
          </a:bodyPr>
          <a:lstStyle/>
          <a:p>
            <a:r>
              <a:rPr lang="zh-CN" altLang="en-US" sz="2400" dirty="0" smtClean="0">
                <a:solidFill>
                  <a:srgbClr val="FF0000"/>
                </a:solidFill>
                <a:latin typeface="Adobe 仿宋 Std R" pitchFamily="18" charset="-122"/>
                <a:ea typeface="Adobe 仿宋 Std R" pitchFamily="18" charset="-122"/>
              </a:rPr>
              <a:t>第四阶段</a:t>
            </a:r>
            <a:r>
              <a:rPr lang="zh-CN" altLang="en-US" sz="2400" dirty="0" smtClean="0">
                <a:latin typeface="Adobe 仿宋 Std R" pitchFamily="18" charset="-122"/>
                <a:ea typeface="Adobe 仿宋 Std R" pitchFamily="18" charset="-122"/>
              </a:rPr>
              <a:t>，自</a:t>
            </a:r>
            <a:r>
              <a:rPr lang="en-US" altLang="zh-CN" sz="2400" dirty="0" smtClean="0">
                <a:latin typeface="Adobe 仿宋 Std R" pitchFamily="18" charset="-122"/>
                <a:ea typeface="Adobe 仿宋 Std R" pitchFamily="18" charset="-122"/>
              </a:rPr>
              <a:t>1961</a:t>
            </a:r>
            <a:r>
              <a:rPr lang="zh-CN" altLang="en-US" sz="2400" dirty="0" smtClean="0">
                <a:latin typeface="Adobe 仿宋 Std R" pitchFamily="18" charset="-122"/>
                <a:ea typeface="Adobe 仿宋 Std R" pitchFamily="18" charset="-122"/>
              </a:rPr>
              <a:t>年至今，是汽车高科技广泛应用阶段</a:t>
            </a:r>
          </a:p>
        </p:txBody>
      </p:sp>
      <p:sp>
        <p:nvSpPr>
          <p:cNvPr id="84995" name="Rectangle 3"/>
          <p:cNvSpPr>
            <a:spLocks noChangeArrowheads="1"/>
          </p:cNvSpPr>
          <p:nvPr/>
        </p:nvSpPr>
        <p:spPr bwMode="auto">
          <a:xfrm>
            <a:off x="251520" y="1484784"/>
            <a:ext cx="4176464" cy="4893647"/>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indent="304800"/>
            <a:r>
              <a:rPr lang="zh-CN" altLang="en-US" sz="2400" dirty="0" smtClean="0">
                <a:latin typeface="Adobe 仿宋 Std R" pitchFamily="18" charset="-122"/>
                <a:ea typeface="Adobe 仿宋 Std R" pitchFamily="18" charset="-122"/>
                <a:cs typeface="Times New Roman" pitchFamily="18" charset="0"/>
              </a:rPr>
              <a:t>以</a:t>
            </a:r>
            <a:r>
              <a:rPr lang="zh-CN" altLang="en-US" sz="2400" dirty="0" smtClean="0">
                <a:solidFill>
                  <a:srgbClr val="FF0000"/>
                </a:solidFill>
                <a:latin typeface="Adobe 仿宋 Std R" pitchFamily="18" charset="-122"/>
                <a:ea typeface="Adobe 仿宋 Std R" pitchFamily="18" charset="-122"/>
                <a:cs typeface="Times New Roman" pitchFamily="18" charset="0"/>
              </a:rPr>
              <a:t>柏林墙</a:t>
            </a:r>
            <a:r>
              <a:rPr lang="zh-CN" altLang="en-US" sz="2400" dirty="0" smtClean="0">
                <a:latin typeface="Adobe 仿宋 Std R" pitchFamily="18" charset="-122"/>
                <a:ea typeface="Adobe 仿宋 Std R" pitchFamily="18" charset="-122"/>
                <a:cs typeface="Times New Roman" pitchFamily="18" charset="0"/>
              </a:rPr>
              <a:t>的建立为标志，东西德国被整整分割了</a:t>
            </a:r>
            <a:r>
              <a:rPr lang="en-US" altLang="zh-CN" sz="2400" dirty="0" smtClean="0">
                <a:solidFill>
                  <a:srgbClr val="FF0000"/>
                </a:solidFill>
                <a:latin typeface="Adobe 仿宋 Std R" pitchFamily="18" charset="-122"/>
                <a:ea typeface="Adobe 仿宋 Std R" pitchFamily="18" charset="-122"/>
                <a:cs typeface="Times New Roman" pitchFamily="18" charset="0"/>
              </a:rPr>
              <a:t>28</a:t>
            </a:r>
            <a:r>
              <a:rPr lang="zh-CN" altLang="en-US" sz="2400" dirty="0" smtClean="0">
                <a:solidFill>
                  <a:srgbClr val="FF0000"/>
                </a:solidFill>
                <a:latin typeface="Adobe 仿宋 Std R" pitchFamily="18" charset="-122"/>
                <a:ea typeface="Adobe 仿宋 Std R" pitchFamily="18" charset="-122"/>
                <a:cs typeface="Times New Roman" pitchFamily="18" charset="0"/>
              </a:rPr>
              <a:t>年</a:t>
            </a:r>
            <a:r>
              <a:rPr lang="zh-CN" altLang="en-US" sz="2400" dirty="0" smtClean="0">
                <a:latin typeface="Adobe 仿宋 Std R" pitchFamily="18" charset="-122"/>
                <a:ea typeface="Adobe 仿宋 Std R" pitchFamily="18" charset="-122"/>
                <a:cs typeface="Times New Roman" pitchFamily="18" charset="0"/>
              </a:rPr>
              <a:t>。冷战期间，由于社会体制的不同，东西德的汽车工业发展形成了很大的差距。</a:t>
            </a:r>
            <a:endParaRPr lang="en-US" altLang="zh-CN" sz="2400" dirty="0" smtClean="0">
              <a:latin typeface="Adobe 仿宋 Std R" pitchFamily="18" charset="-122"/>
              <a:ea typeface="Adobe 仿宋 Std R" pitchFamily="18" charset="-122"/>
              <a:cs typeface="Times New Roman" pitchFamily="18" charset="0"/>
            </a:endParaRPr>
          </a:p>
          <a:p>
            <a:pPr indent="304800"/>
            <a:r>
              <a:rPr lang="zh-CN" altLang="en-US" sz="2400" dirty="0" smtClean="0">
                <a:latin typeface="Adobe 仿宋 Std R" pitchFamily="18" charset="-122"/>
                <a:ea typeface="Adobe 仿宋 Std R" pitchFamily="18" charset="-122"/>
                <a:cs typeface="Times New Roman" pitchFamily="18" charset="0"/>
              </a:rPr>
              <a:t>从六十年代开始，联邦德国的汽车工业继续以较高速度增长，经过竞争，汽车厂家由</a:t>
            </a:r>
            <a:r>
              <a:rPr lang="en-US" altLang="zh-CN" sz="2400" dirty="0" smtClean="0">
                <a:latin typeface="Adobe 仿宋 Std R" pitchFamily="18" charset="-122"/>
                <a:ea typeface="Adobe 仿宋 Std R" pitchFamily="18" charset="-122"/>
                <a:cs typeface="Times New Roman" pitchFamily="18" charset="0"/>
              </a:rPr>
              <a:t>100</a:t>
            </a:r>
            <a:r>
              <a:rPr lang="zh-CN" altLang="en-US" sz="2400" dirty="0" smtClean="0">
                <a:latin typeface="Adobe 仿宋 Std R" pitchFamily="18" charset="-122"/>
                <a:ea typeface="Adobe 仿宋 Std R" pitchFamily="18" charset="-122"/>
                <a:cs typeface="Times New Roman" pitchFamily="18" charset="0"/>
              </a:rPr>
              <a:t>多家到仅剩下</a:t>
            </a:r>
            <a:r>
              <a:rPr lang="en-US" altLang="zh-CN" sz="2400" dirty="0" smtClean="0">
                <a:solidFill>
                  <a:srgbClr val="FF0000"/>
                </a:solidFill>
                <a:latin typeface="Adobe 仿宋 Std R" pitchFamily="18" charset="-122"/>
                <a:ea typeface="Adobe 仿宋 Std R" pitchFamily="18" charset="-122"/>
                <a:cs typeface="Times New Roman" pitchFamily="18" charset="0"/>
              </a:rPr>
              <a:t>10</a:t>
            </a:r>
            <a:r>
              <a:rPr lang="zh-CN" altLang="en-US" sz="2400" dirty="0" smtClean="0">
                <a:solidFill>
                  <a:srgbClr val="FF0000"/>
                </a:solidFill>
                <a:latin typeface="Adobe 仿宋 Std R" pitchFamily="18" charset="-122"/>
                <a:ea typeface="Adobe 仿宋 Std R" pitchFamily="18" charset="-122"/>
                <a:cs typeface="Times New Roman" pitchFamily="18" charset="0"/>
              </a:rPr>
              <a:t>多家</a:t>
            </a:r>
            <a:r>
              <a:rPr lang="zh-CN" altLang="en-US" sz="2400" dirty="0" smtClean="0">
                <a:latin typeface="Adobe 仿宋 Std R" pitchFamily="18" charset="-122"/>
                <a:ea typeface="Adobe 仿宋 Std R" pitchFamily="18" charset="-122"/>
                <a:cs typeface="Times New Roman" pitchFamily="18" charset="0"/>
              </a:rPr>
              <a:t>，产量却不断提高。许多</a:t>
            </a:r>
            <a:r>
              <a:rPr lang="zh-CN" altLang="en-US" sz="2400" dirty="0" smtClean="0">
                <a:solidFill>
                  <a:srgbClr val="FF0000"/>
                </a:solidFill>
                <a:latin typeface="Adobe 仿宋 Std R" pitchFamily="18" charset="-122"/>
                <a:ea typeface="Adobe 仿宋 Std R" pitchFamily="18" charset="-122"/>
                <a:cs typeface="Times New Roman" pitchFamily="18" charset="0"/>
              </a:rPr>
              <a:t>现代科技</a:t>
            </a:r>
            <a:r>
              <a:rPr lang="zh-CN" altLang="en-US" sz="2400" dirty="0" smtClean="0">
                <a:latin typeface="Adobe 仿宋 Std R" pitchFamily="18" charset="-122"/>
                <a:ea typeface="Adobe 仿宋 Std R" pitchFamily="18" charset="-122"/>
                <a:cs typeface="Times New Roman" pitchFamily="18" charset="0"/>
              </a:rPr>
              <a:t>被广泛应用于汽车工业，汽车生产开始进入一个</a:t>
            </a:r>
            <a:r>
              <a:rPr lang="zh-CN" altLang="en-US" sz="2400" dirty="0" smtClean="0">
                <a:solidFill>
                  <a:srgbClr val="FF0000"/>
                </a:solidFill>
                <a:latin typeface="Adobe 仿宋 Std R" pitchFamily="18" charset="-122"/>
                <a:ea typeface="Adobe 仿宋 Std R" pitchFamily="18" charset="-122"/>
                <a:cs typeface="Times New Roman" pitchFamily="18" charset="0"/>
              </a:rPr>
              <a:t>成熟</a:t>
            </a:r>
            <a:r>
              <a:rPr lang="zh-CN" altLang="en-US" sz="2400" dirty="0" smtClean="0">
                <a:latin typeface="Adobe 仿宋 Std R" pitchFamily="18" charset="-122"/>
                <a:ea typeface="Adobe 仿宋 Std R" pitchFamily="18" charset="-122"/>
                <a:cs typeface="Times New Roman" pitchFamily="18" charset="0"/>
              </a:rPr>
              <a:t>阶段。</a:t>
            </a:r>
          </a:p>
        </p:txBody>
      </p:sp>
      <p:pic>
        <p:nvPicPr>
          <p:cNvPr id="132098" name="Picture 2" descr="http://static.modiauto.com.cn/jpg/201202/c9c1dacf-a926-4ea7-98bb-d5fdac3bd3bf.jpg">
            <a:hlinkClick r:id="rId2"/>
          </p:cNvPr>
          <p:cNvPicPr>
            <a:picLocks noChangeAspect="1" noChangeArrowheads="1"/>
          </p:cNvPicPr>
          <p:nvPr/>
        </p:nvPicPr>
        <p:blipFill>
          <a:blip r:embed="rId3" cstate="print"/>
          <a:srcRect/>
          <a:stretch>
            <a:fillRect/>
          </a:stretch>
        </p:blipFill>
        <p:spPr bwMode="auto">
          <a:xfrm>
            <a:off x="4435334" y="1700808"/>
            <a:ext cx="4483514" cy="1584176"/>
          </a:xfrm>
          <a:prstGeom prst="rect">
            <a:avLst/>
          </a:prstGeom>
          <a:noFill/>
        </p:spPr>
      </p:pic>
      <p:pic>
        <p:nvPicPr>
          <p:cNvPr id="132100" name="Picture 4" descr="http://www.chinatrack.cn/file/upload/2011-11/10/2011111089982300.jpg"/>
          <p:cNvPicPr>
            <a:picLocks noChangeAspect="1" noChangeArrowheads="1"/>
          </p:cNvPicPr>
          <p:nvPr/>
        </p:nvPicPr>
        <p:blipFill>
          <a:blip r:embed="rId4" cstate="print"/>
          <a:srcRect l="9978" t="5670" r="697" b="14951"/>
          <a:stretch>
            <a:fillRect/>
          </a:stretch>
        </p:blipFill>
        <p:spPr bwMode="auto">
          <a:xfrm>
            <a:off x="4427984" y="3356992"/>
            <a:ext cx="4679504" cy="3024336"/>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活动一德国汽车工业格局</a:t>
            </a:r>
          </a:p>
        </p:txBody>
      </p:sp>
      <p:sp>
        <p:nvSpPr>
          <p:cNvPr id="13" name="矩形 12"/>
          <p:cNvSpPr/>
          <p:nvPr/>
        </p:nvSpPr>
        <p:spPr>
          <a:xfrm>
            <a:off x="323528" y="980728"/>
            <a:ext cx="8424936" cy="461665"/>
          </a:xfrm>
          <a:prstGeom prst="rect">
            <a:avLst/>
          </a:prstGeom>
        </p:spPr>
        <p:txBody>
          <a:bodyPr wrap="square">
            <a:spAutoFit/>
          </a:bodyPr>
          <a:lstStyle/>
          <a:p>
            <a:r>
              <a:rPr lang="zh-CN" altLang="en-US" sz="2400" dirty="0" smtClean="0">
                <a:solidFill>
                  <a:srgbClr val="FF0000"/>
                </a:solidFill>
                <a:latin typeface="Adobe 仿宋 Std R" pitchFamily="18" charset="-122"/>
                <a:ea typeface="Adobe 仿宋 Std R" pitchFamily="18" charset="-122"/>
              </a:rPr>
              <a:t>第四阶段</a:t>
            </a:r>
            <a:r>
              <a:rPr lang="zh-CN" altLang="en-US" sz="2400" dirty="0" smtClean="0">
                <a:latin typeface="Adobe 仿宋 Std R" pitchFamily="18" charset="-122"/>
                <a:ea typeface="Adobe 仿宋 Std R" pitchFamily="18" charset="-122"/>
              </a:rPr>
              <a:t>，自</a:t>
            </a:r>
            <a:r>
              <a:rPr lang="en-US" altLang="zh-CN" sz="2400" dirty="0" smtClean="0">
                <a:latin typeface="Adobe 仿宋 Std R" pitchFamily="18" charset="-122"/>
                <a:ea typeface="Adobe 仿宋 Std R" pitchFamily="18" charset="-122"/>
              </a:rPr>
              <a:t>1961</a:t>
            </a:r>
            <a:r>
              <a:rPr lang="zh-CN" altLang="en-US" sz="2400" dirty="0" smtClean="0">
                <a:latin typeface="Adobe 仿宋 Std R" pitchFamily="18" charset="-122"/>
                <a:ea typeface="Adobe 仿宋 Std R" pitchFamily="18" charset="-122"/>
              </a:rPr>
              <a:t>年至今，是汽车高科技广泛应用阶段</a:t>
            </a:r>
          </a:p>
        </p:txBody>
      </p:sp>
      <p:sp>
        <p:nvSpPr>
          <p:cNvPr id="84995" name="Rectangle 3"/>
          <p:cNvSpPr>
            <a:spLocks noChangeArrowheads="1"/>
          </p:cNvSpPr>
          <p:nvPr/>
        </p:nvSpPr>
        <p:spPr bwMode="auto">
          <a:xfrm>
            <a:off x="179512" y="1640989"/>
            <a:ext cx="4176464" cy="452431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indent="304800"/>
            <a:r>
              <a:rPr lang="zh-CN" altLang="en-US" sz="2400" dirty="0" smtClean="0">
                <a:latin typeface="Adobe 仿宋 Std R" pitchFamily="18" charset="-122"/>
                <a:ea typeface="Adobe 仿宋 Std R" pitchFamily="18" charset="-122"/>
                <a:cs typeface="Times New Roman" pitchFamily="18" charset="0"/>
              </a:rPr>
              <a:t>德国汽车业主要由五大公司所垄断，他们分别为</a:t>
            </a:r>
            <a:r>
              <a:rPr lang="zh-CN" altLang="en-US" sz="2400" dirty="0" smtClean="0">
                <a:solidFill>
                  <a:srgbClr val="FF0000"/>
                </a:solidFill>
                <a:latin typeface="Adobe 仿宋 Std R" pitchFamily="18" charset="-122"/>
                <a:ea typeface="Adobe 仿宋 Std R" pitchFamily="18" charset="-122"/>
                <a:cs typeface="Times New Roman" pitchFamily="18" charset="0"/>
              </a:rPr>
              <a:t>奔驰</a:t>
            </a:r>
            <a:r>
              <a:rPr lang="zh-CN" altLang="en-US" sz="2400" dirty="0" smtClean="0">
                <a:latin typeface="Adobe 仿宋 Std R" pitchFamily="18" charset="-122"/>
                <a:ea typeface="Adobe 仿宋 Std R" pitchFamily="18" charset="-122"/>
                <a:cs typeface="Times New Roman" pitchFamily="18" charset="0"/>
              </a:rPr>
              <a:t>（即戴姆勒</a:t>
            </a:r>
            <a:r>
              <a:rPr lang="en-US" altLang="zh-CN" sz="2400" dirty="0" smtClean="0">
                <a:latin typeface="Adobe 仿宋 Std R" pitchFamily="18" charset="-122"/>
                <a:ea typeface="Adobe 仿宋 Std R" pitchFamily="18" charset="-122"/>
                <a:cs typeface="Times New Roman" pitchFamily="18" charset="0"/>
              </a:rPr>
              <a:t>-</a:t>
            </a:r>
            <a:r>
              <a:rPr lang="zh-CN" altLang="en-US" sz="2400" dirty="0" smtClean="0">
                <a:latin typeface="Adobe 仿宋 Std R" pitchFamily="18" charset="-122"/>
                <a:ea typeface="Adobe 仿宋 Std R" pitchFamily="18" charset="-122"/>
                <a:cs typeface="Times New Roman" pitchFamily="18" charset="0"/>
              </a:rPr>
              <a:t>克莱斯勒公司）、</a:t>
            </a:r>
            <a:r>
              <a:rPr lang="zh-CN" altLang="en-US" sz="2400" dirty="0" smtClean="0">
                <a:solidFill>
                  <a:srgbClr val="FF0000"/>
                </a:solidFill>
                <a:latin typeface="Adobe 仿宋 Std R" pitchFamily="18" charset="-122"/>
                <a:ea typeface="Adobe 仿宋 Std R" pitchFamily="18" charset="-122"/>
                <a:cs typeface="Times New Roman" pitchFamily="18" charset="0"/>
              </a:rPr>
              <a:t>大众</a:t>
            </a:r>
            <a:r>
              <a:rPr lang="zh-CN" altLang="en-US" sz="2400" dirty="0" smtClean="0">
                <a:latin typeface="Adobe 仿宋 Std R" pitchFamily="18" charset="-122"/>
                <a:ea typeface="Adobe 仿宋 Std R" pitchFamily="18" charset="-122"/>
                <a:cs typeface="Times New Roman" pitchFamily="18" charset="0"/>
              </a:rPr>
              <a:t>、</a:t>
            </a:r>
            <a:r>
              <a:rPr lang="zh-CN" altLang="en-US" sz="2400" dirty="0" smtClean="0">
                <a:solidFill>
                  <a:srgbClr val="FF0000"/>
                </a:solidFill>
                <a:latin typeface="Adobe 仿宋 Std R" pitchFamily="18" charset="-122"/>
                <a:ea typeface="Adobe 仿宋 Std R" pitchFamily="18" charset="-122"/>
                <a:cs typeface="Times New Roman" pitchFamily="18" charset="0"/>
              </a:rPr>
              <a:t>宝马</a:t>
            </a:r>
            <a:r>
              <a:rPr lang="zh-CN" altLang="en-US" sz="2400" dirty="0" smtClean="0">
                <a:latin typeface="Adobe 仿宋 Std R" pitchFamily="18" charset="-122"/>
                <a:ea typeface="Adobe 仿宋 Std R" pitchFamily="18" charset="-122"/>
                <a:cs typeface="Times New Roman" pitchFamily="18" charset="0"/>
              </a:rPr>
              <a:t>、</a:t>
            </a:r>
            <a:r>
              <a:rPr lang="zh-CN" altLang="en-US" sz="2400" dirty="0" smtClean="0">
                <a:solidFill>
                  <a:srgbClr val="FF0000"/>
                </a:solidFill>
                <a:latin typeface="Adobe 仿宋 Std R" pitchFamily="18" charset="-122"/>
                <a:ea typeface="Adobe 仿宋 Std R" pitchFamily="18" charset="-122"/>
                <a:cs typeface="Times New Roman" pitchFamily="18" charset="0"/>
              </a:rPr>
              <a:t>欧宝</a:t>
            </a:r>
            <a:r>
              <a:rPr lang="zh-CN" altLang="en-US" sz="2400" dirty="0" smtClean="0">
                <a:latin typeface="Adobe 仿宋 Std R" pitchFamily="18" charset="-122"/>
                <a:ea typeface="Adobe 仿宋 Std R" pitchFamily="18" charset="-122"/>
                <a:cs typeface="Times New Roman" pitchFamily="18" charset="0"/>
              </a:rPr>
              <a:t>和</a:t>
            </a:r>
            <a:r>
              <a:rPr lang="zh-CN" altLang="en-US" sz="2400" dirty="0" smtClean="0">
                <a:solidFill>
                  <a:srgbClr val="FF0000"/>
                </a:solidFill>
                <a:latin typeface="Adobe 仿宋 Std R" pitchFamily="18" charset="-122"/>
                <a:ea typeface="Adobe 仿宋 Std R" pitchFamily="18" charset="-122"/>
                <a:cs typeface="Times New Roman" pitchFamily="18" charset="0"/>
              </a:rPr>
              <a:t>美国福特汽车公司在德国的子公司</a:t>
            </a:r>
            <a:r>
              <a:rPr lang="zh-CN" altLang="en-US" sz="2400" dirty="0" smtClean="0">
                <a:latin typeface="Adobe 仿宋 Std R" pitchFamily="18" charset="-122"/>
                <a:ea typeface="Adobe 仿宋 Std R" pitchFamily="18" charset="-122"/>
                <a:cs typeface="Times New Roman" pitchFamily="18" charset="0"/>
              </a:rPr>
              <a:t>。</a:t>
            </a:r>
            <a:endParaRPr lang="en-US" altLang="zh-CN" sz="2400" dirty="0" smtClean="0">
              <a:latin typeface="Adobe 仿宋 Std R" pitchFamily="18" charset="-122"/>
              <a:ea typeface="Adobe 仿宋 Std R" pitchFamily="18" charset="-122"/>
              <a:cs typeface="Times New Roman" pitchFamily="18" charset="0"/>
            </a:endParaRPr>
          </a:p>
          <a:p>
            <a:pPr indent="304800"/>
            <a:r>
              <a:rPr lang="en-US" altLang="zh-CN" sz="2400" dirty="0" smtClean="0">
                <a:latin typeface="Adobe 仿宋 Std R" pitchFamily="18" charset="-122"/>
                <a:ea typeface="Adobe 仿宋 Std R" pitchFamily="18" charset="-122"/>
                <a:cs typeface="Times New Roman" pitchFamily="18" charset="0"/>
              </a:rPr>
              <a:t>2004</a:t>
            </a:r>
            <a:r>
              <a:rPr lang="zh-CN" altLang="en-US" sz="2400" dirty="0" smtClean="0">
                <a:latin typeface="Adobe 仿宋 Std R" pitchFamily="18" charset="-122"/>
                <a:ea typeface="Adobe 仿宋 Std R" pitchFamily="18" charset="-122"/>
                <a:cs typeface="Times New Roman" pitchFamily="18" charset="0"/>
              </a:rPr>
              <a:t>年，德国汽车工业全球范围内生产的汽车超过</a:t>
            </a:r>
            <a:r>
              <a:rPr lang="en-US" altLang="zh-CN" sz="2400" dirty="0" smtClean="0">
                <a:latin typeface="Adobe 仿宋 Std R" pitchFamily="18" charset="-122"/>
                <a:ea typeface="Adobe 仿宋 Std R" pitchFamily="18" charset="-122"/>
                <a:cs typeface="Times New Roman" pitchFamily="18" charset="0"/>
              </a:rPr>
              <a:t>1300</a:t>
            </a:r>
            <a:r>
              <a:rPr lang="zh-CN" altLang="en-US" sz="2400" dirty="0" smtClean="0">
                <a:latin typeface="Adobe 仿宋 Std R" pitchFamily="18" charset="-122"/>
                <a:ea typeface="Adobe 仿宋 Std R" pitchFamily="18" charset="-122"/>
                <a:cs typeface="Times New Roman" pitchFamily="18" charset="0"/>
              </a:rPr>
              <a:t>万辆，占全球汽车产量的</a:t>
            </a:r>
            <a:r>
              <a:rPr lang="en-US" altLang="zh-CN" sz="2400" dirty="0" smtClean="0">
                <a:solidFill>
                  <a:srgbClr val="FF0000"/>
                </a:solidFill>
                <a:latin typeface="Adobe 仿宋 Std R" pitchFamily="18" charset="-122"/>
                <a:ea typeface="Adobe 仿宋 Std R" pitchFamily="18" charset="-122"/>
                <a:cs typeface="Times New Roman" pitchFamily="18" charset="0"/>
              </a:rPr>
              <a:t>20.7%</a:t>
            </a:r>
            <a:r>
              <a:rPr lang="zh-CN" altLang="en-US" sz="2400" dirty="0" smtClean="0">
                <a:latin typeface="Adobe 仿宋 Std R" pitchFamily="18" charset="-122"/>
                <a:ea typeface="Adobe 仿宋 Std R" pitchFamily="18" charset="-122"/>
                <a:cs typeface="Times New Roman" pitchFamily="18" charset="0"/>
              </a:rPr>
              <a:t>。德国国内生产的汽车</a:t>
            </a:r>
            <a:r>
              <a:rPr lang="en-US" altLang="zh-CN" sz="2400" dirty="0" smtClean="0">
                <a:latin typeface="Adobe 仿宋 Std R" pitchFamily="18" charset="-122"/>
                <a:ea typeface="Adobe 仿宋 Std R" pitchFamily="18" charset="-122"/>
                <a:cs typeface="Times New Roman" pitchFamily="18" charset="0"/>
              </a:rPr>
              <a:t>557</a:t>
            </a:r>
            <a:r>
              <a:rPr lang="zh-CN" altLang="en-US" sz="2400" dirty="0" smtClean="0">
                <a:latin typeface="Adobe 仿宋 Std R" pitchFamily="18" charset="-122"/>
                <a:ea typeface="Adobe 仿宋 Std R" pitchFamily="18" charset="-122"/>
                <a:cs typeface="Times New Roman" pitchFamily="18" charset="0"/>
              </a:rPr>
              <a:t>万辆，其中轿车产量</a:t>
            </a:r>
            <a:r>
              <a:rPr lang="en-US" altLang="zh-CN" sz="2400" dirty="0" smtClean="0">
                <a:latin typeface="Adobe 仿宋 Std R" pitchFamily="18" charset="-122"/>
                <a:ea typeface="Adobe 仿宋 Std R" pitchFamily="18" charset="-122"/>
                <a:cs typeface="Times New Roman" pitchFamily="18" charset="0"/>
              </a:rPr>
              <a:t>520</a:t>
            </a:r>
            <a:r>
              <a:rPr lang="zh-CN" altLang="en-US" sz="2400" dirty="0" smtClean="0">
                <a:latin typeface="Adobe 仿宋 Std R" pitchFamily="18" charset="-122"/>
                <a:ea typeface="Adobe 仿宋 Std R" pitchFamily="18" charset="-122"/>
                <a:cs typeface="Times New Roman" pitchFamily="18" charset="0"/>
              </a:rPr>
              <a:t>万辆，出口</a:t>
            </a:r>
            <a:r>
              <a:rPr lang="en-US" altLang="zh-CN" sz="2400" dirty="0" smtClean="0">
                <a:latin typeface="Adobe 仿宋 Std R" pitchFamily="18" charset="-122"/>
                <a:ea typeface="Adobe 仿宋 Std R" pitchFamily="18" charset="-122"/>
                <a:cs typeface="Times New Roman" pitchFamily="18" charset="0"/>
              </a:rPr>
              <a:t>367</a:t>
            </a:r>
            <a:r>
              <a:rPr lang="zh-CN" altLang="en-US" sz="2400" dirty="0" smtClean="0">
                <a:latin typeface="Adobe 仿宋 Std R" pitchFamily="18" charset="-122"/>
                <a:ea typeface="Adobe 仿宋 Std R" pitchFamily="18" charset="-122"/>
                <a:cs typeface="Times New Roman" pitchFamily="18" charset="0"/>
              </a:rPr>
              <a:t>万辆、进口</a:t>
            </a:r>
            <a:r>
              <a:rPr lang="en-US" altLang="zh-CN" sz="2400" dirty="0" smtClean="0">
                <a:latin typeface="Adobe 仿宋 Std R" pitchFamily="18" charset="-122"/>
                <a:ea typeface="Adobe 仿宋 Std R" pitchFamily="18" charset="-122"/>
                <a:cs typeface="Times New Roman" pitchFamily="18" charset="0"/>
              </a:rPr>
              <a:t>114</a:t>
            </a:r>
            <a:r>
              <a:rPr lang="zh-CN" altLang="en-US" sz="2400" dirty="0" smtClean="0">
                <a:latin typeface="Adobe 仿宋 Std R" pitchFamily="18" charset="-122"/>
                <a:ea typeface="Adobe 仿宋 Std R" pitchFamily="18" charset="-122"/>
                <a:cs typeface="Times New Roman" pitchFamily="18" charset="0"/>
              </a:rPr>
              <a:t>万辆。</a:t>
            </a:r>
          </a:p>
        </p:txBody>
      </p:sp>
      <p:pic>
        <p:nvPicPr>
          <p:cNvPr id="133124" name="Picture 4" descr="http://img.autonet.com.tw/news/img/2012/5/bb20506162.jpg">
            <a:hlinkClick r:id="rId2"/>
          </p:cNvPr>
          <p:cNvPicPr>
            <a:picLocks noChangeAspect="1" noChangeArrowheads="1"/>
          </p:cNvPicPr>
          <p:nvPr/>
        </p:nvPicPr>
        <p:blipFill>
          <a:blip r:embed="rId3" cstate="print"/>
          <a:srcRect/>
          <a:stretch>
            <a:fillRect/>
          </a:stretch>
        </p:blipFill>
        <p:spPr bwMode="auto">
          <a:xfrm>
            <a:off x="4399584" y="1988840"/>
            <a:ext cx="4708920" cy="36004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活动一德国汽车工业格局</a:t>
            </a:r>
          </a:p>
        </p:txBody>
      </p:sp>
      <p:sp>
        <p:nvSpPr>
          <p:cNvPr id="160769" name="Rectangle 1"/>
          <p:cNvSpPr>
            <a:spLocks noChangeArrowheads="1"/>
          </p:cNvSpPr>
          <p:nvPr/>
        </p:nvSpPr>
        <p:spPr bwMode="auto">
          <a:xfrm>
            <a:off x="323528" y="1124744"/>
            <a:ext cx="4320480" cy="3785359"/>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德国是全球八大工业国之一。鲁尔区是德国的传统煤钢工业区。</a:t>
            </a: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慕尼黑（宝马汽车总部所在地）、汉堡、斯图加特（奔驰和保时捷总部所在地）、沃尔夫斯堡（大众汽车总部所在地）</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也形成了强大的制造业集群。</a:t>
            </a: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柏林、莱比锡、德累斯顿</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则是德国东部的工业重镇。新兴工业集中在慕尼黑一带。</a:t>
            </a:r>
            <a:endPar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sp>
        <p:nvSpPr>
          <p:cNvPr id="160770" name="Rectangle 2"/>
          <p:cNvSpPr>
            <a:spLocks noChangeArrowheads="1"/>
          </p:cNvSpPr>
          <p:nvPr/>
        </p:nvSpPr>
        <p:spPr bwMode="auto">
          <a:xfrm>
            <a:off x="4716016" y="1143035"/>
            <a:ext cx="4067944" cy="3046988"/>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德国的主要部门有</a:t>
            </a: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电子业、航</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天</a:t>
            </a: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工业、汽车制造、精密机械、装备制造、军工生产</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等。德国工业产品以品质精良著称，技术领先，做工细腻，但成本较高。德国的工业品在世界享有盛誉，而德国也是西欧最大汽车生产国。</a:t>
            </a:r>
            <a:endPar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pic>
        <p:nvPicPr>
          <p:cNvPr id="160771" name="Picture 3"/>
          <p:cNvPicPr>
            <a:picLocks noChangeAspect="1" noChangeArrowheads="1"/>
          </p:cNvPicPr>
          <p:nvPr/>
        </p:nvPicPr>
        <p:blipFill>
          <a:blip r:embed="rId2" cstate="print"/>
          <a:srcRect/>
          <a:stretch>
            <a:fillRect/>
          </a:stretch>
        </p:blipFill>
        <p:spPr bwMode="auto">
          <a:xfrm>
            <a:off x="4736182" y="4293096"/>
            <a:ext cx="2356098" cy="2169476"/>
          </a:xfrm>
          <a:prstGeom prst="rect">
            <a:avLst/>
          </a:prstGeom>
          <a:noFill/>
          <a:ln w="9525">
            <a:noFill/>
            <a:miter lim="800000"/>
            <a:headEnd/>
            <a:tailEnd/>
          </a:ln>
        </p:spPr>
      </p:pic>
      <p:sp>
        <p:nvSpPr>
          <p:cNvPr id="14" name="矩形 13"/>
          <p:cNvSpPr/>
          <p:nvPr/>
        </p:nvSpPr>
        <p:spPr>
          <a:xfrm>
            <a:off x="971600" y="5157192"/>
            <a:ext cx="3672408" cy="1015663"/>
          </a:xfrm>
          <a:prstGeom prst="rect">
            <a:avLst/>
          </a:prstGeom>
        </p:spPr>
        <p:txBody>
          <a:bodyPr wrap="square">
            <a:spAutoFit/>
          </a:bodyPr>
          <a:lstStyle/>
          <a:p>
            <a:r>
              <a:rPr lang="zh-CN" altLang="zh-CN" dirty="0" smtClean="0">
                <a:latin typeface="Adobe 仿宋 Std R" pitchFamily="18" charset="-122"/>
                <a:ea typeface="Adobe 仿宋 Std R" pitchFamily="18" charset="-122"/>
              </a:rPr>
              <a:t>位于慕尼黑北部的安联球场</a:t>
            </a:r>
          </a:p>
          <a:p>
            <a:r>
              <a:rPr lang="en-US" altLang="zh-CN" dirty="0" smtClean="0">
                <a:latin typeface="Adobe 仿宋 Std R" pitchFamily="18" charset="-122"/>
                <a:ea typeface="Adobe 仿宋 Std R" pitchFamily="18" charset="-122"/>
              </a:rPr>
              <a:t>2006</a:t>
            </a:r>
            <a:r>
              <a:rPr lang="zh-CN" altLang="zh-CN" dirty="0" smtClean="0">
                <a:latin typeface="Adobe 仿宋 Std R" pitchFamily="18" charset="-122"/>
                <a:ea typeface="Adobe 仿宋 Std R" pitchFamily="18" charset="-122"/>
              </a:rPr>
              <a:t>年世界杯开幕式举办地</a:t>
            </a:r>
          </a:p>
          <a:p>
            <a:r>
              <a:rPr lang="en-US" altLang="zh-CN" dirty="0" smtClean="0">
                <a:latin typeface="Adobe 仿宋 Std R" pitchFamily="18" charset="-122"/>
                <a:ea typeface="Adobe 仿宋 Std R" pitchFamily="18" charset="-122"/>
              </a:rPr>
              <a:t>(Richard </a:t>
            </a:r>
            <a:r>
              <a:rPr lang="en-US" altLang="zh-CN" dirty="0" err="1" smtClean="0">
                <a:latin typeface="Adobe 仿宋 Std R" pitchFamily="18" charset="-122"/>
                <a:ea typeface="Adobe 仿宋 Std R" pitchFamily="18" charset="-122"/>
              </a:rPr>
              <a:t>Bartz</a:t>
            </a:r>
            <a:r>
              <a:rPr lang="en-US" altLang="zh-CN" dirty="0" smtClean="0">
                <a:latin typeface="Adobe 仿宋 Std R" pitchFamily="18" charset="-122"/>
                <a:ea typeface="Adobe 仿宋 Std R" pitchFamily="18" charset="-122"/>
              </a:rPr>
              <a:t> , 2008)</a:t>
            </a:r>
            <a:endParaRPr lang="zh-CN" altLang="zh-CN" dirty="0">
              <a:latin typeface="Adobe 仿宋 Std R" pitchFamily="18" charset="-122"/>
              <a:ea typeface="Adobe 仿宋 Std R"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活动一德国汽车工业格局</a:t>
            </a:r>
          </a:p>
        </p:txBody>
      </p:sp>
      <p:sp>
        <p:nvSpPr>
          <p:cNvPr id="1341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4145" name="Object 1"/>
          <p:cNvGraphicFramePr>
            <a:graphicFrameLocks noChangeAspect="1"/>
          </p:cNvGraphicFramePr>
          <p:nvPr/>
        </p:nvGraphicFramePr>
        <p:xfrm>
          <a:off x="323529" y="1412776"/>
          <a:ext cx="8655586" cy="3528392"/>
        </p:xfrm>
        <a:graphic>
          <a:graphicData uri="http://schemas.openxmlformats.org/presentationml/2006/ole">
            <p:oleObj spid="_x0000_s134145" name="图表" r:id="rId3" imgW="4476672" imgH="1828800" progId="MSGraph.Chart.8">
              <p:embed/>
            </p:oleObj>
          </a:graphicData>
        </a:graphic>
      </p:graphicFrame>
      <p:sp>
        <p:nvSpPr>
          <p:cNvPr id="14" name="矩形 13"/>
          <p:cNvSpPr/>
          <p:nvPr/>
        </p:nvSpPr>
        <p:spPr>
          <a:xfrm>
            <a:off x="2843808" y="5589240"/>
            <a:ext cx="3546164"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 2003</a:t>
            </a:r>
            <a:r>
              <a:rPr lang="zh-CN" altLang="zh-CN" dirty="0" smtClean="0">
                <a:latin typeface="Adobe 仿宋 Std R" pitchFamily="18" charset="-122"/>
                <a:ea typeface="Adobe 仿宋 Std R" pitchFamily="18" charset="-122"/>
              </a:rPr>
              <a:t>年德国轿车的出口分布</a:t>
            </a:r>
            <a:endParaRPr lang="zh-CN" altLang="en-US" dirty="0">
              <a:latin typeface="Adobe 仿宋 Std R" pitchFamily="18" charset="-122"/>
              <a:ea typeface="Adobe 仿宋 Std R" pitchFamily="18"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活动一德国汽车工业格局</a:t>
            </a:r>
          </a:p>
        </p:txBody>
      </p:sp>
      <p:sp>
        <p:nvSpPr>
          <p:cNvPr id="1341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p:cNvSpPr/>
          <p:nvPr/>
        </p:nvSpPr>
        <p:spPr>
          <a:xfrm>
            <a:off x="2771800" y="5085184"/>
            <a:ext cx="4071949"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 2003</a:t>
            </a:r>
            <a:r>
              <a:rPr lang="zh-CN" altLang="en-US" dirty="0" smtClean="0">
                <a:latin typeface="Adobe 仿宋 Std R" pitchFamily="18" charset="-122"/>
                <a:ea typeface="Adobe 仿宋 Std R" pitchFamily="18" charset="-122"/>
              </a:rPr>
              <a:t>年德国厂商的全球生产分布</a:t>
            </a:r>
            <a:endParaRPr lang="zh-CN" altLang="en-US" dirty="0">
              <a:latin typeface="Adobe 仿宋 Std R" pitchFamily="18" charset="-122"/>
              <a:ea typeface="Adobe 仿宋 Std R" pitchFamily="18" charset="-122"/>
            </a:endParaRPr>
          </a:p>
        </p:txBody>
      </p:sp>
      <p:sp>
        <p:nvSpPr>
          <p:cNvPr id="1361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6195" name="Object 3"/>
          <p:cNvGraphicFramePr>
            <a:graphicFrameLocks noChangeAspect="1"/>
          </p:cNvGraphicFramePr>
          <p:nvPr/>
        </p:nvGraphicFramePr>
        <p:xfrm>
          <a:off x="323527" y="1113465"/>
          <a:ext cx="8424937" cy="3755695"/>
        </p:xfrm>
        <a:graphic>
          <a:graphicData uri="http://schemas.openxmlformats.org/presentationml/2006/ole">
            <p:oleObj spid="_x0000_s136195" name="图表" r:id="rId3" imgW="4743651" imgH="2114751" progId="MSGraph.Chart.8">
              <p:embed/>
            </p:oleObj>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0898" name="Picture 2" descr="http://image.bitauto.com/dealer/news/100039656/0af6d1f8-76fd-4e78-87ae-5f13f127f2d8.jpg"/>
          <p:cNvPicPr>
            <a:picLocks noChangeAspect="1" noChangeArrowheads="1"/>
          </p:cNvPicPr>
          <p:nvPr/>
        </p:nvPicPr>
        <p:blipFill>
          <a:blip r:embed="rId2" cstate="print"/>
          <a:srcRect l="16841" r="7560"/>
          <a:stretch>
            <a:fillRect/>
          </a:stretch>
        </p:blipFill>
        <p:spPr bwMode="auto">
          <a:xfrm>
            <a:off x="5364088" y="1268760"/>
            <a:ext cx="3600400" cy="4762500"/>
          </a:xfrm>
          <a:prstGeom prst="rect">
            <a:avLst/>
          </a:prstGeom>
          <a:noFill/>
        </p:spPr>
      </p:pic>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活动二大众汽车发展历程</a:t>
            </a:r>
          </a:p>
        </p:txBody>
      </p:sp>
      <p:sp>
        <p:nvSpPr>
          <p:cNvPr id="13" name="矩形 12"/>
          <p:cNvSpPr/>
          <p:nvPr/>
        </p:nvSpPr>
        <p:spPr>
          <a:xfrm>
            <a:off x="144016" y="4365104"/>
            <a:ext cx="4716016" cy="1938992"/>
          </a:xfrm>
          <a:prstGeom prst="rect">
            <a:avLst/>
          </a:prstGeom>
        </p:spPr>
        <p:txBody>
          <a:bodyPr wrap="square">
            <a:spAutoFit/>
          </a:bodyPr>
          <a:lstStyle/>
          <a:p>
            <a:pPr algn="ctr"/>
            <a:r>
              <a:rPr lang="en-US" altLang="zh-CN" dirty="0" smtClean="0">
                <a:solidFill>
                  <a:srgbClr val="FF0000"/>
                </a:solidFill>
              </a:rPr>
              <a:t>1937</a:t>
            </a:r>
            <a:r>
              <a:rPr lang="en-US" altLang="zh-CN" dirty="0" smtClean="0"/>
              <a:t>-Gesellschaft </a:t>
            </a:r>
            <a:r>
              <a:rPr lang="en-US" altLang="zh-CN" dirty="0" err="1" smtClean="0"/>
              <a:t>zur</a:t>
            </a:r>
            <a:r>
              <a:rPr lang="en-US" altLang="zh-CN" dirty="0" smtClean="0"/>
              <a:t> </a:t>
            </a:r>
            <a:r>
              <a:rPr lang="en-US" altLang="zh-CN" dirty="0" err="1" smtClean="0"/>
              <a:t>Vorbereitung</a:t>
            </a:r>
            <a:r>
              <a:rPr lang="en-US" altLang="zh-CN" dirty="0" smtClean="0"/>
              <a:t> des </a:t>
            </a:r>
            <a:r>
              <a:rPr lang="en-US" altLang="zh-CN" dirty="0" err="1" smtClean="0"/>
              <a:t>Deutschen</a:t>
            </a:r>
            <a:r>
              <a:rPr lang="en-US" altLang="zh-CN" dirty="0" smtClean="0"/>
              <a:t> Volkswagens </a:t>
            </a:r>
            <a:r>
              <a:rPr lang="en-US" altLang="zh-CN" dirty="0" err="1" smtClean="0"/>
              <a:t>mbH</a:t>
            </a:r>
            <a:endParaRPr lang="en-US" altLang="zh-CN" dirty="0" smtClean="0"/>
          </a:p>
          <a:p>
            <a:pPr algn="ctr"/>
            <a:endParaRPr lang="en-US" altLang="zh-CN" dirty="0" smtClean="0"/>
          </a:p>
          <a:p>
            <a:pPr algn="ctr"/>
            <a:r>
              <a:rPr lang="en-US" altLang="zh-CN" dirty="0" smtClean="0">
                <a:solidFill>
                  <a:srgbClr val="FF0000"/>
                </a:solidFill>
              </a:rPr>
              <a:t>1938</a:t>
            </a:r>
            <a:r>
              <a:rPr lang="en-US" altLang="zh-CN" dirty="0" smtClean="0"/>
              <a:t>-</a:t>
            </a:r>
            <a:r>
              <a:rPr lang="en-US" altLang="zh-CN" dirty="0" smtClean="0">
                <a:solidFill>
                  <a:srgbClr val="FF0000"/>
                </a:solidFill>
              </a:rPr>
              <a:t>Volkswagenwerk GmbH</a:t>
            </a:r>
            <a:r>
              <a:rPr lang="en-US" altLang="zh-CN" dirty="0" smtClean="0"/>
              <a:t>  ( </a:t>
            </a:r>
            <a:r>
              <a:rPr lang="en-US" altLang="zh-CN" dirty="0" err="1" smtClean="0"/>
              <a:t>Volks</a:t>
            </a:r>
            <a:r>
              <a:rPr lang="en-US" altLang="zh-CN" dirty="0" smtClean="0"/>
              <a:t> =folk (En.)=people in general </a:t>
            </a:r>
            <a:r>
              <a:rPr lang="en-US" altLang="zh-CN" dirty="0" err="1" smtClean="0"/>
              <a:t>Wagenwerk</a:t>
            </a:r>
            <a:r>
              <a:rPr lang="en-US" altLang="zh-CN" dirty="0" smtClean="0"/>
              <a:t> =car factory)</a:t>
            </a:r>
            <a:endParaRPr lang="zh-CN" altLang="en-US" dirty="0"/>
          </a:p>
        </p:txBody>
      </p:sp>
      <p:pic>
        <p:nvPicPr>
          <p:cNvPr id="80901" name="Picture 5" descr="http://img2.pcauto.com.cn/pcauto/1003/19/1114312_3.jpg">
            <a:hlinkClick r:id="rId3"/>
          </p:cNvPr>
          <p:cNvPicPr>
            <a:picLocks noChangeAspect="1" noChangeArrowheads="1"/>
          </p:cNvPicPr>
          <p:nvPr/>
        </p:nvPicPr>
        <p:blipFill>
          <a:blip r:embed="rId4" cstate="print"/>
          <a:srcRect r="25276"/>
          <a:stretch>
            <a:fillRect/>
          </a:stretch>
        </p:blipFill>
        <p:spPr bwMode="auto">
          <a:xfrm>
            <a:off x="144016" y="1597112"/>
            <a:ext cx="5292080" cy="2407952"/>
          </a:xfrm>
          <a:prstGeom prst="rect">
            <a:avLst/>
          </a:prstGeom>
          <a:noFill/>
        </p:spPr>
      </p:pic>
      <p:sp>
        <p:nvSpPr>
          <p:cNvPr id="16" name="TextBox 15"/>
          <p:cNvSpPr txBox="1"/>
          <p:nvPr/>
        </p:nvSpPr>
        <p:spPr>
          <a:xfrm>
            <a:off x="5940152" y="5661248"/>
            <a:ext cx="2232248" cy="400110"/>
          </a:xfrm>
          <a:prstGeom prst="rect">
            <a:avLst/>
          </a:prstGeom>
          <a:noFill/>
        </p:spPr>
        <p:txBody>
          <a:bodyPr wrap="square" rtlCol="0">
            <a:spAutoFit/>
          </a:bodyPr>
          <a:lstStyle/>
          <a:p>
            <a:pPr algn="ctr"/>
            <a:r>
              <a:rPr lang="en-US" altLang="zh-CN" dirty="0" smtClean="0"/>
              <a:t>2000</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3336"/>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活动二大众汽车发展历程</a:t>
            </a:r>
          </a:p>
        </p:txBody>
      </p:sp>
      <p:pic>
        <p:nvPicPr>
          <p:cNvPr id="142338" name="Picture 2" descr="http://a0.att.hudong.com/24/56/01300001379465131710566045073.jpg"/>
          <p:cNvPicPr>
            <a:picLocks noChangeAspect="1" noChangeArrowheads="1"/>
          </p:cNvPicPr>
          <p:nvPr/>
        </p:nvPicPr>
        <p:blipFill>
          <a:blip r:embed="rId2" cstate="print"/>
          <a:srcRect/>
          <a:stretch>
            <a:fillRect/>
          </a:stretch>
        </p:blipFill>
        <p:spPr bwMode="auto">
          <a:xfrm>
            <a:off x="3347864" y="980728"/>
            <a:ext cx="2160240" cy="2211538"/>
          </a:xfrm>
          <a:prstGeom prst="rect">
            <a:avLst/>
          </a:prstGeom>
          <a:noFill/>
        </p:spPr>
      </p:pic>
      <p:pic>
        <p:nvPicPr>
          <p:cNvPr id="142340" name="Picture 4" descr="http://wenwen.soso.com/p/20100109/20100109201309-489843039.jpg"/>
          <p:cNvPicPr>
            <a:picLocks noChangeAspect="1" noChangeArrowheads="1"/>
          </p:cNvPicPr>
          <p:nvPr/>
        </p:nvPicPr>
        <p:blipFill>
          <a:blip r:embed="rId3" cstate="print"/>
          <a:srcRect/>
          <a:stretch>
            <a:fillRect/>
          </a:stretch>
        </p:blipFill>
        <p:spPr bwMode="auto">
          <a:xfrm>
            <a:off x="683568" y="1124744"/>
            <a:ext cx="1584176" cy="2059428"/>
          </a:xfrm>
          <a:prstGeom prst="rect">
            <a:avLst/>
          </a:prstGeom>
          <a:noFill/>
        </p:spPr>
      </p:pic>
      <p:pic>
        <p:nvPicPr>
          <p:cNvPr id="142341" name="Picture 5"/>
          <p:cNvPicPr>
            <a:picLocks noChangeAspect="1" noChangeArrowheads="1"/>
          </p:cNvPicPr>
          <p:nvPr/>
        </p:nvPicPr>
        <p:blipFill>
          <a:blip r:embed="rId4" cstate="print"/>
          <a:srcRect/>
          <a:stretch>
            <a:fillRect/>
          </a:stretch>
        </p:blipFill>
        <p:spPr bwMode="auto">
          <a:xfrm>
            <a:off x="6229350" y="1052737"/>
            <a:ext cx="2159074" cy="2434250"/>
          </a:xfrm>
          <a:prstGeom prst="rect">
            <a:avLst/>
          </a:prstGeom>
          <a:noFill/>
          <a:ln w="9525">
            <a:noFill/>
            <a:miter lim="800000"/>
            <a:headEnd/>
            <a:tailEnd/>
          </a:ln>
        </p:spPr>
      </p:pic>
      <p:pic>
        <p:nvPicPr>
          <p:cNvPr id="142343" name="Picture 7" descr="http://wenwen.soso.com/p/20090707/20090707012948-266415346.jpg"/>
          <p:cNvPicPr>
            <a:picLocks noChangeAspect="1" noChangeArrowheads="1"/>
          </p:cNvPicPr>
          <p:nvPr/>
        </p:nvPicPr>
        <p:blipFill>
          <a:blip r:embed="rId5" cstate="print"/>
          <a:srcRect/>
          <a:stretch>
            <a:fillRect/>
          </a:stretch>
        </p:blipFill>
        <p:spPr bwMode="auto">
          <a:xfrm>
            <a:off x="395536" y="3933056"/>
            <a:ext cx="2944316" cy="2349505"/>
          </a:xfrm>
          <a:prstGeom prst="rect">
            <a:avLst/>
          </a:prstGeom>
          <a:noFill/>
        </p:spPr>
      </p:pic>
      <p:pic>
        <p:nvPicPr>
          <p:cNvPr id="142345" name="Picture 9" descr="http://wenwen.soso.com/p/20100320/20100320071328-1978697766.jpg"/>
          <p:cNvPicPr>
            <a:picLocks noChangeAspect="1" noChangeArrowheads="1"/>
          </p:cNvPicPr>
          <p:nvPr/>
        </p:nvPicPr>
        <p:blipFill>
          <a:blip r:embed="rId6" cstate="print"/>
          <a:srcRect t="32515" b="21964"/>
          <a:stretch>
            <a:fillRect/>
          </a:stretch>
        </p:blipFill>
        <p:spPr bwMode="auto">
          <a:xfrm>
            <a:off x="5822082" y="3068960"/>
            <a:ext cx="3321918" cy="1512168"/>
          </a:xfrm>
          <a:prstGeom prst="rect">
            <a:avLst/>
          </a:prstGeom>
          <a:noFill/>
        </p:spPr>
      </p:pic>
      <p:pic>
        <p:nvPicPr>
          <p:cNvPr id="142347" name="Picture 11" descr="http://auto.msn.com.cn/2011/04/14/79d8b082-a9e8-4498-a266-67c3635993d4.jpg"/>
          <p:cNvPicPr>
            <a:picLocks noChangeAspect="1" noChangeArrowheads="1"/>
          </p:cNvPicPr>
          <p:nvPr/>
        </p:nvPicPr>
        <p:blipFill>
          <a:blip r:embed="rId7" cstate="print"/>
          <a:srcRect l="13860" t="6300" r="11801" b="5501"/>
          <a:stretch>
            <a:fillRect/>
          </a:stretch>
        </p:blipFill>
        <p:spPr bwMode="auto">
          <a:xfrm>
            <a:off x="3347864" y="3356992"/>
            <a:ext cx="2367006" cy="2808312"/>
          </a:xfrm>
          <a:prstGeom prst="rect">
            <a:avLst/>
          </a:prstGeom>
          <a:noFill/>
        </p:spPr>
      </p:pic>
      <p:pic>
        <p:nvPicPr>
          <p:cNvPr id="142348" name="Picture 12"/>
          <p:cNvPicPr>
            <a:picLocks noChangeAspect="1" noChangeArrowheads="1"/>
          </p:cNvPicPr>
          <p:nvPr/>
        </p:nvPicPr>
        <p:blipFill>
          <a:blip r:embed="rId8" cstate="print"/>
          <a:srcRect/>
          <a:stretch>
            <a:fillRect/>
          </a:stretch>
        </p:blipFill>
        <p:spPr bwMode="auto">
          <a:xfrm>
            <a:off x="6300192" y="4509120"/>
            <a:ext cx="2123728" cy="173062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79874" name="Picture 2" descr="http://i7.hexunimg.cn/2012-03-05/138947480.jpg"/>
          <p:cNvPicPr>
            <a:picLocks noChangeAspect="1" noChangeArrowheads="1"/>
          </p:cNvPicPr>
          <p:nvPr/>
        </p:nvPicPr>
        <p:blipFill>
          <a:blip r:embed="rId2" cstate="print"/>
          <a:srcRect b="39979"/>
          <a:stretch>
            <a:fillRect/>
          </a:stretch>
        </p:blipFill>
        <p:spPr bwMode="auto">
          <a:xfrm>
            <a:off x="179512" y="908720"/>
            <a:ext cx="6696744" cy="4931880"/>
          </a:xfrm>
          <a:prstGeom prst="rect">
            <a:avLst/>
          </a:prstGeom>
          <a:noFill/>
        </p:spPr>
      </p:pic>
      <p:pic>
        <p:nvPicPr>
          <p:cNvPr id="79875" name="Picture 3"/>
          <p:cNvPicPr>
            <a:picLocks noChangeAspect="1" noChangeArrowheads="1"/>
          </p:cNvPicPr>
          <p:nvPr/>
        </p:nvPicPr>
        <p:blipFill>
          <a:blip r:embed="rId3" cstate="print"/>
          <a:srcRect l="19182" r="6831"/>
          <a:stretch>
            <a:fillRect/>
          </a:stretch>
        </p:blipFill>
        <p:spPr bwMode="auto">
          <a:xfrm>
            <a:off x="6444208" y="957675"/>
            <a:ext cx="2336521" cy="2710527"/>
          </a:xfrm>
          <a:prstGeom prst="rect">
            <a:avLst/>
          </a:prstGeom>
          <a:noFill/>
          <a:ln w="9525">
            <a:noFill/>
            <a:miter lim="800000"/>
            <a:headEnd/>
            <a:tailEnd/>
          </a:ln>
        </p:spPr>
      </p:pic>
      <p:pic>
        <p:nvPicPr>
          <p:cNvPr id="79876" name="Picture 4"/>
          <p:cNvPicPr>
            <a:picLocks noChangeAspect="1" noChangeArrowheads="1"/>
          </p:cNvPicPr>
          <p:nvPr/>
        </p:nvPicPr>
        <p:blipFill>
          <a:blip r:embed="rId4" cstate="print"/>
          <a:srcRect/>
          <a:stretch>
            <a:fillRect/>
          </a:stretch>
        </p:blipFill>
        <p:spPr bwMode="auto">
          <a:xfrm>
            <a:off x="6732240" y="3717032"/>
            <a:ext cx="2088232" cy="2144671"/>
          </a:xfrm>
          <a:prstGeom prst="rect">
            <a:avLst/>
          </a:prstGeom>
          <a:noFill/>
          <a:ln w="9525">
            <a:noFill/>
            <a:miter lim="800000"/>
            <a:headEnd/>
            <a:tailEnd/>
          </a:ln>
        </p:spPr>
      </p:pic>
      <p:sp>
        <p:nvSpPr>
          <p:cNvPr id="16" name="TextBox 15"/>
          <p:cNvSpPr txBox="1"/>
          <p:nvPr/>
        </p:nvSpPr>
        <p:spPr>
          <a:xfrm>
            <a:off x="6732240" y="5877272"/>
            <a:ext cx="2160240" cy="369332"/>
          </a:xfrm>
          <a:prstGeom prst="rect">
            <a:avLst/>
          </a:prstGeom>
          <a:noFill/>
        </p:spPr>
        <p:txBody>
          <a:bodyPr wrap="square" rtlCol="0">
            <a:spAutoFit/>
          </a:bodyPr>
          <a:lstStyle/>
          <a:p>
            <a:r>
              <a:rPr lang="en-US" altLang="zh-CN" sz="1800" dirty="0" smtClean="0">
                <a:latin typeface="Franklin Gothic Book" pitchFamily="34" charset="0"/>
                <a:ea typeface="Adobe 仿宋 Std R" pitchFamily="18" charset="-122"/>
              </a:rPr>
              <a:t>Skoda Logo 2012</a:t>
            </a:r>
            <a:endParaRPr lang="zh-CN" altLang="en-US" sz="1800" dirty="0">
              <a:latin typeface="Franklin Gothic Book" pitchFamily="34" charset="0"/>
              <a:ea typeface="Adobe 仿宋 Std R" pitchFamily="18" charset="-122"/>
            </a:endParaRPr>
          </a:p>
        </p:txBody>
      </p:sp>
      <p:sp>
        <p:nvSpPr>
          <p:cNvPr id="17" name="TextBox 16"/>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活动二大众汽车发展历程</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活动二大众汽车发展历程</a:t>
            </a:r>
          </a:p>
        </p:txBody>
      </p:sp>
      <p:sp>
        <p:nvSpPr>
          <p:cNvPr id="13" name="矩形 12"/>
          <p:cNvSpPr/>
          <p:nvPr/>
        </p:nvSpPr>
        <p:spPr>
          <a:xfrm>
            <a:off x="-36512" y="5601434"/>
            <a:ext cx="4968552" cy="707886"/>
          </a:xfrm>
          <a:prstGeom prst="rect">
            <a:avLst/>
          </a:prstGeom>
        </p:spPr>
        <p:txBody>
          <a:bodyPr wrap="square">
            <a:spAutoFit/>
          </a:bodyPr>
          <a:lstStyle/>
          <a:p>
            <a:pPr algn="ctr"/>
            <a:r>
              <a:rPr lang="zh-CN" altLang="zh-CN" dirty="0" smtClean="0">
                <a:latin typeface="Adobe 仿宋 Std R" pitchFamily="18" charset="-122"/>
                <a:ea typeface="Adobe 仿宋 Std R" pitchFamily="18" charset="-122"/>
              </a:rPr>
              <a:t>费迪南·保时捷</a:t>
            </a:r>
            <a:endParaRPr lang="en-US" altLang="zh-CN" dirty="0" smtClean="0">
              <a:latin typeface="Adobe 仿宋 Std R" pitchFamily="18" charset="-122"/>
              <a:ea typeface="Adobe 仿宋 Std R" pitchFamily="18" charset="-122"/>
            </a:endParaRPr>
          </a:p>
          <a:p>
            <a:pPr algn="ctr"/>
            <a:r>
              <a:rPr lang="zh-CN" altLang="zh-CN" dirty="0" smtClean="0">
                <a:latin typeface="Adobe 仿宋 Std R" pitchFamily="18" charset="-122"/>
                <a:ea typeface="Adobe 仿宋 Std R" pitchFamily="18" charset="-122"/>
              </a:rPr>
              <a:t>（</a:t>
            </a:r>
            <a:r>
              <a:rPr lang="en-US" altLang="zh-CN" dirty="0" smtClean="0">
                <a:latin typeface="Adobe 仿宋 Std R" pitchFamily="18" charset="-122"/>
                <a:ea typeface="Adobe 仿宋 Std R" pitchFamily="18" charset="-122"/>
              </a:rPr>
              <a:t>Ferdinand Porsche</a:t>
            </a:r>
            <a:r>
              <a:rPr lang="zh-CN" altLang="zh-CN" dirty="0" smtClean="0">
                <a:latin typeface="Adobe 仿宋 Std R" pitchFamily="18" charset="-122"/>
                <a:ea typeface="Adobe 仿宋 Std R" pitchFamily="18" charset="-122"/>
              </a:rPr>
              <a:t>，</a:t>
            </a:r>
            <a:r>
              <a:rPr lang="en-US" altLang="zh-CN" dirty="0" smtClean="0">
                <a:latin typeface="Adobe 仿宋 Std R" pitchFamily="18" charset="-122"/>
                <a:ea typeface="Adobe 仿宋 Std R" pitchFamily="18" charset="-122"/>
              </a:rPr>
              <a:t>1875</a:t>
            </a:r>
            <a:r>
              <a:rPr lang="zh-CN" altLang="zh-CN" dirty="0" smtClean="0">
                <a:latin typeface="Adobe 仿宋 Std R" pitchFamily="18" charset="-122"/>
                <a:ea typeface="Adobe 仿宋 Std R" pitchFamily="18" charset="-122"/>
              </a:rPr>
              <a:t>年</a:t>
            </a:r>
            <a:r>
              <a:rPr lang="en-US" altLang="zh-CN" dirty="0" smtClean="0">
                <a:latin typeface="Adobe 仿宋 Std R" pitchFamily="18" charset="-122"/>
                <a:ea typeface="Adobe 仿宋 Std R" pitchFamily="18" charset="-122"/>
              </a:rPr>
              <a:t>-1951</a:t>
            </a:r>
            <a:r>
              <a:rPr lang="zh-CN" altLang="zh-CN" dirty="0" smtClean="0">
                <a:latin typeface="Adobe 仿宋 Std R" pitchFamily="18" charset="-122"/>
                <a:ea typeface="Adobe 仿宋 Std R" pitchFamily="18" charset="-122"/>
              </a:rPr>
              <a:t>年）</a:t>
            </a:r>
            <a:endParaRPr lang="en-US" altLang="zh-CN" dirty="0" smtClean="0">
              <a:latin typeface="Adobe 仿宋 Std R" pitchFamily="18" charset="-122"/>
              <a:ea typeface="Adobe 仿宋 Std R" pitchFamily="18" charset="-122"/>
            </a:endParaRPr>
          </a:p>
        </p:txBody>
      </p:sp>
      <p:pic>
        <p:nvPicPr>
          <p:cNvPr id="137218" name="Picture 2" descr="http://www.pre67vw.com/history/images/Ferdinand_Porsche.jpg">
            <a:hlinkClick r:id="rId2"/>
          </p:cNvPr>
          <p:cNvPicPr>
            <a:picLocks noChangeAspect="1" noChangeArrowheads="1"/>
          </p:cNvPicPr>
          <p:nvPr/>
        </p:nvPicPr>
        <p:blipFill>
          <a:blip r:embed="rId3" cstate="print"/>
          <a:srcRect/>
          <a:stretch>
            <a:fillRect/>
          </a:stretch>
        </p:blipFill>
        <p:spPr bwMode="auto">
          <a:xfrm>
            <a:off x="467544" y="836712"/>
            <a:ext cx="3384376" cy="4733308"/>
          </a:xfrm>
          <a:prstGeom prst="rect">
            <a:avLst/>
          </a:prstGeom>
          <a:noFill/>
        </p:spPr>
      </p:pic>
      <p:pic>
        <p:nvPicPr>
          <p:cNvPr id="137220" name="Picture 4" descr="http://byfiles.storage.live.com/y1pAH7YsJZAsjLWLZmNGN6x9Mdjt2AM6Iq2hwlOxgE61bt-zd0mr7GjGBbBvWPIYteGOOUo0KVIqEI">
            <a:hlinkClick r:id="rId4"/>
          </p:cNvPr>
          <p:cNvPicPr>
            <a:picLocks noChangeAspect="1" noChangeArrowheads="1"/>
          </p:cNvPicPr>
          <p:nvPr/>
        </p:nvPicPr>
        <p:blipFill>
          <a:blip r:embed="rId5" cstate="print"/>
          <a:srcRect/>
          <a:stretch>
            <a:fillRect/>
          </a:stretch>
        </p:blipFill>
        <p:spPr bwMode="auto">
          <a:xfrm>
            <a:off x="4067944" y="1268760"/>
            <a:ext cx="4841916" cy="3600400"/>
          </a:xfrm>
          <a:prstGeom prst="rect">
            <a:avLst/>
          </a:prstGeom>
          <a:noFill/>
        </p:spPr>
      </p:pic>
      <p:sp>
        <p:nvSpPr>
          <p:cNvPr id="14" name="矩形 13"/>
          <p:cNvSpPr/>
          <p:nvPr/>
        </p:nvSpPr>
        <p:spPr>
          <a:xfrm>
            <a:off x="5076056" y="5013176"/>
            <a:ext cx="3021981" cy="400110"/>
          </a:xfrm>
          <a:prstGeom prst="rect">
            <a:avLst/>
          </a:prstGeom>
        </p:spPr>
        <p:txBody>
          <a:bodyPr wrap="none">
            <a:spAutoFit/>
          </a:bodyPr>
          <a:lstStyle/>
          <a:p>
            <a:pPr algn="ctr"/>
            <a:r>
              <a:rPr lang="zh-CN" altLang="zh-CN" dirty="0" smtClean="0">
                <a:latin typeface="Adobe 仿宋 Std R" pitchFamily="18" charset="-122"/>
                <a:ea typeface="Adobe 仿宋 Std R" pitchFamily="18" charset="-122"/>
              </a:rPr>
              <a:t>设计的甲壳虫（</a:t>
            </a:r>
            <a:r>
              <a:rPr lang="en-US" altLang="zh-CN" dirty="0" smtClean="0">
                <a:latin typeface="Adobe 仿宋 Std R" pitchFamily="18" charset="-122"/>
                <a:ea typeface="Adobe 仿宋 Std R" pitchFamily="18" charset="-122"/>
              </a:rPr>
              <a:t>Beetle</a:t>
            </a:r>
            <a:r>
              <a:rPr lang="zh-CN" altLang="zh-CN" dirty="0" smtClean="0">
                <a:latin typeface="Adobe 仿宋 Std R" pitchFamily="18" charset="-122"/>
                <a:ea typeface="Adobe 仿宋 Std R" pitchFamily="18" charset="-122"/>
              </a:rPr>
              <a:t>）</a:t>
            </a:r>
            <a:endParaRPr lang="zh-CN" altLang="en-US" dirty="0">
              <a:latin typeface="Adobe 仿宋 Std R" pitchFamily="18" charset="-122"/>
              <a:ea typeface="Adobe 仿宋 Std R" pitchFamily="18" charset="-122"/>
            </a:endParaRPr>
          </a:p>
        </p:txBody>
      </p:sp>
      <p:pic>
        <p:nvPicPr>
          <p:cNvPr id="137222" name="Picture 6" descr="http://www.auto-china.cn/oledit/UploadFile/20081/2008110164241265.jpg"/>
          <p:cNvPicPr>
            <a:picLocks noChangeAspect="1" noChangeArrowheads="1"/>
          </p:cNvPicPr>
          <p:nvPr/>
        </p:nvPicPr>
        <p:blipFill>
          <a:blip r:embed="rId6" cstate="print"/>
          <a:srcRect/>
          <a:stretch>
            <a:fillRect/>
          </a:stretch>
        </p:blipFill>
        <p:spPr bwMode="auto">
          <a:xfrm>
            <a:off x="7956376" y="4901222"/>
            <a:ext cx="1187624" cy="1512897"/>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活动二大众汽车发展历程</a:t>
            </a:r>
          </a:p>
        </p:txBody>
      </p:sp>
      <p:pic>
        <p:nvPicPr>
          <p:cNvPr id="141314" name=" 0"/>
          <p:cNvPicPr>
            <a:picLocks noChangeAspect="1" noChangeArrowheads="1"/>
          </p:cNvPicPr>
          <p:nvPr/>
        </p:nvPicPr>
        <p:blipFill>
          <a:blip r:embed="rId2" cstate="print"/>
          <a:srcRect/>
          <a:stretch>
            <a:fillRect/>
          </a:stretch>
        </p:blipFill>
        <p:spPr bwMode="auto">
          <a:xfrm>
            <a:off x="323528" y="1008482"/>
            <a:ext cx="8679556" cy="5228830"/>
          </a:xfrm>
          <a:prstGeom prst="rect">
            <a:avLst/>
          </a:prstGeom>
          <a:noFill/>
          <a:ln w="9525">
            <a:noFill/>
            <a:miter lim="800000"/>
            <a:headEnd/>
            <a:tailEnd/>
          </a:ln>
        </p:spPr>
      </p:pic>
      <p:sp>
        <p:nvSpPr>
          <p:cNvPr id="13" name="TextBox 12"/>
          <p:cNvSpPr txBox="1"/>
          <p:nvPr/>
        </p:nvSpPr>
        <p:spPr>
          <a:xfrm>
            <a:off x="899592" y="5517232"/>
            <a:ext cx="4320480" cy="461665"/>
          </a:xfrm>
          <a:prstGeom prst="rect">
            <a:avLst/>
          </a:prstGeom>
          <a:noFill/>
        </p:spPr>
        <p:txBody>
          <a:bodyPr wrap="square" rtlCol="0">
            <a:spAutoFit/>
          </a:bodyPr>
          <a:lstStyle/>
          <a:p>
            <a:pPr algn="ctr"/>
            <a:r>
              <a:rPr lang="en-US" altLang="zh-CN" sz="2400" dirty="0" smtClean="0">
                <a:solidFill>
                  <a:srgbClr val="FF0000"/>
                </a:solidFill>
                <a:latin typeface="Adobe 仿宋 Std R" pitchFamily="18" charset="-122"/>
                <a:ea typeface="Adobe 仿宋 Std R" pitchFamily="18" charset="-122"/>
              </a:rPr>
              <a:t>69%</a:t>
            </a:r>
            <a:r>
              <a:rPr lang="zh-CN" altLang="en-US" sz="2400" dirty="0" smtClean="0">
                <a:solidFill>
                  <a:srgbClr val="FF0000"/>
                </a:solidFill>
                <a:latin typeface="Adobe 仿宋 Std R" pitchFamily="18" charset="-122"/>
                <a:ea typeface="Adobe 仿宋 Std R" pitchFamily="18" charset="-122"/>
              </a:rPr>
              <a:t>零部件相同</a:t>
            </a:r>
            <a:endParaRPr lang="zh-CN" altLang="en-US" sz="2400" dirty="0">
              <a:solidFill>
                <a:srgbClr val="FF0000"/>
              </a:solidFill>
              <a:latin typeface="Adobe 仿宋 Std R" pitchFamily="18" charset="-122"/>
              <a:ea typeface="Adobe 仿宋 Std R" pitchFamily="18"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3081"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Line 2"/>
          <p:cNvSpPr>
            <a:spLocks noChangeShapeType="1"/>
          </p:cNvSpPr>
          <p:nvPr/>
        </p:nvSpPr>
        <p:spPr bwMode="black">
          <a:xfrm>
            <a:off x="2914130" y="510237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3" name="Rectangle 3"/>
          <p:cNvSpPr>
            <a:spLocks noChangeArrowheads="1"/>
          </p:cNvSpPr>
          <p:nvPr/>
        </p:nvSpPr>
        <p:spPr bwMode="black">
          <a:xfrm>
            <a:off x="3491880" y="468507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大众汽车在中国</a:t>
            </a:r>
            <a:r>
              <a:rPr lang="en-US" altLang="zh-CN" dirty="0" smtClean="0">
                <a:latin typeface="Adobe 仿宋 Std R" pitchFamily="18" charset="-122"/>
                <a:ea typeface="Adobe 仿宋 Std R" pitchFamily="18" charset="-122"/>
              </a:rPr>
              <a:t>&amp;</a:t>
            </a:r>
            <a:r>
              <a:rPr lang="zh-CN" altLang="en-US" dirty="0" smtClean="0">
                <a:latin typeface="Adobe 仿宋 Std R" pitchFamily="18" charset="-122"/>
                <a:ea typeface="Adobe 仿宋 Std R" pitchFamily="18" charset="-122"/>
              </a:rPr>
              <a:t>总结提升</a:t>
            </a:r>
            <a:endParaRPr lang="en-US" altLang="zh-CN" dirty="0">
              <a:latin typeface="Adobe 仿宋 Std R" pitchFamily="18" charset="-122"/>
              <a:ea typeface="Adobe 仿宋 Std R" pitchFamily="18" charset="-122"/>
            </a:endParaRPr>
          </a:p>
        </p:txBody>
      </p:sp>
      <p:sp>
        <p:nvSpPr>
          <p:cNvPr id="14" name="Line 4"/>
          <p:cNvSpPr>
            <a:spLocks noChangeShapeType="1"/>
          </p:cNvSpPr>
          <p:nvPr/>
        </p:nvSpPr>
        <p:spPr bwMode="black">
          <a:xfrm>
            <a:off x="2956992" y="23020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5" name="Rectangle 8"/>
          <p:cNvSpPr>
            <a:spLocks noChangeArrowheads="1"/>
          </p:cNvSpPr>
          <p:nvPr/>
        </p:nvSpPr>
        <p:spPr bwMode="black">
          <a:xfrm>
            <a:off x="3642792" y="19210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引言：案例一 </a:t>
            </a:r>
            <a:endParaRPr lang="en-US" altLang="zh-CN" dirty="0">
              <a:latin typeface="Adobe 仿宋 Std R" pitchFamily="18" charset="-122"/>
              <a:ea typeface="Adobe 仿宋 Std R" pitchFamily="18" charset="-122"/>
            </a:endParaRPr>
          </a:p>
        </p:txBody>
      </p:sp>
      <p:sp>
        <p:nvSpPr>
          <p:cNvPr id="16" name="Line 9"/>
          <p:cNvSpPr>
            <a:spLocks noChangeShapeType="1"/>
          </p:cNvSpPr>
          <p:nvPr/>
        </p:nvSpPr>
        <p:spPr bwMode="black">
          <a:xfrm>
            <a:off x="3447530" y="29878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7" name="Rectangle 10"/>
          <p:cNvSpPr>
            <a:spLocks noChangeArrowheads="1"/>
          </p:cNvSpPr>
          <p:nvPr/>
        </p:nvSpPr>
        <p:spPr bwMode="black">
          <a:xfrm>
            <a:off x="4099992" y="26068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活动一 德国汽车工业格局</a:t>
            </a:r>
            <a:endParaRPr lang="en-US" altLang="zh-CN" dirty="0">
              <a:latin typeface="Adobe 仿宋 Std R" pitchFamily="18" charset="-122"/>
              <a:ea typeface="Adobe 仿宋 Std R" pitchFamily="18" charset="-122"/>
            </a:endParaRPr>
          </a:p>
        </p:txBody>
      </p:sp>
      <p:sp>
        <p:nvSpPr>
          <p:cNvPr id="18" name="Line 11"/>
          <p:cNvSpPr>
            <a:spLocks noChangeShapeType="1"/>
          </p:cNvSpPr>
          <p:nvPr/>
        </p:nvSpPr>
        <p:spPr bwMode="black">
          <a:xfrm>
            <a:off x="3642792" y="3713312"/>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9" name="Rectangle 12"/>
          <p:cNvSpPr>
            <a:spLocks noChangeArrowheads="1"/>
          </p:cNvSpPr>
          <p:nvPr/>
        </p:nvSpPr>
        <p:spPr bwMode="black">
          <a:xfrm>
            <a:off x="4328592" y="3332312"/>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活动二 大众汽车发展历程</a:t>
            </a:r>
            <a:endParaRPr lang="en-US" altLang="zh-CN" dirty="0">
              <a:latin typeface="Adobe 仿宋 Std R" pitchFamily="18" charset="-122"/>
              <a:ea typeface="Adobe 仿宋 Std R" pitchFamily="18" charset="-122"/>
            </a:endParaRPr>
          </a:p>
        </p:txBody>
      </p:sp>
      <p:sp>
        <p:nvSpPr>
          <p:cNvPr id="20" name="Line 13"/>
          <p:cNvSpPr>
            <a:spLocks noChangeShapeType="1"/>
          </p:cNvSpPr>
          <p:nvPr/>
        </p:nvSpPr>
        <p:spPr bwMode="black">
          <a:xfrm>
            <a:off x="3447530" y="44356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21" name="Rectangle 14"/>
          <p:cNvSpPr>
            <a:spLocks noChangeArrowheads="1"/>
          </p:cNvSpPr>
          <p:nvPr/>
        </p:nvSpPr>
        <p:spPr bwMode="black">
          <a:xfrm>
            <a:off x="4099992" y="40546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活动三 奥迪汽车</a:t>
            </a:r>
            <a:endParaRPr lang="en-US" altLang="zh-CN" dirty="0">
              <a:latin typeface="Adobe 仿宋 Std R" pitchFamily="18" charset="-122"/>
              <a:ea typeface="Adobe 仿宋 Std R" pitchFamily="18" charset="-122"/>
            </a:endParaRPr>
          </a:p>
        </p:txBody>
      </p:sp>
      <p:grpSp>
        <p:nvGrpSpPr>
          <p:cNvPr id="22" name="Group 94"/>
          <p:cNvGrpSpPr>
            <a:grpSpLocks/>
          </p:cNvGrpSpPr>
          <p:nvPr/>
        </p:nvGrpSpPr>
        <p:grpSpPr bwMode="auto">
          <a:xfrm>
            <a:off x="2776017" y="1921024"/>
            <a:ext cx="393700" cy="393700"/>
            <a:chOff x="2543" y="1006"/>
            <a:chExt cx="416" cy="416"/>
          </a:xfrm>
        </p:grpSpPr>
        <p:sp>
          <p:nvSpPr>
            <p:cNvPr id="23"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24" name="Group 53"/>
            <p:cNvGrpSpPr>
              <a:grpSpLocks/>
            </p:cNvGrpSpPr>
            <p:nvPr/>
          </p:nvGrpSpPr>
          <p:grpSpPr bwMode="auto">
            <a:xfrm rot="-2288454">
              <a:off x="2578" y="1034"/>
              <a:ext cx="348" cy="356"/>
              <a:chOff x="887" y="2040"/>
              <a:chExt cx="433" cy="422"/>
            </a:xfrm>
          </p:grpSpPr>
          <p:pic>
            <p:nvPicPr>
              <p:cNvPr id="26" name="Picture 5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27"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28" name="Picture 5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25" name="Picture 57"/>
            <p:cNvPicPr>
              <a:picLocks noChangeAspect="1" noChangeArrowheads="1"/>
            </p:cNvPicPr>
            <p:nvPr/>
          </p:nvPicPr>
          <p:blipFill>
            <a:blip r:embed="rId4" cstate="print"/>
            <a:srcRect l="12015" t="9302" r="12404" b="12598"/>
            <a:stretch>
              <a:fillRect/>
            </a:stretch>
          </p:blipFill>
          <p:spPr bwMode="gray">
            <a:xfrm>
              <a:off x="2570" y="1020"/>
              <a:ext cx="359" cy="370"/>
            </a:xfrm>
            <a:prstGeom prst="rect">
              <a:avLst/>
            </a:prstGeom>
            <a:noFill/>
            <a:ln w="9525">
              <a:noFill/>
              <a:miter lim="800000"/>
              <a:headEnd/>
              <a:tailEnd/>
            </a:ln>
            <a:effectLst/>
          </p:spPr>
        </p:pic>
      </p:grpSp>
      <p:grpSp>
        <p:nvGrpSpPr>
          <p:cNvPr id="29" name="Group 93"/>
          <p:cNvGrpSpPr>
            <a:grpSpLocks/>
          </p:cNvGrpSpPr>
          <p:nvPr/>
        </p:nvGrpSpPr>
        <p:grpSpPr bwMode="auto">
          <a:xfrm>
            <a:off x="3311005" y="2608412"/>
            <a:ext cx="393700" cy="393700"/>
            <a:chOff x="3071" y="1006"/>
            <a:chExt cx="416" cy="416"/>
          </a:xfrm>
        </p:grpSpPr>
        <p:sp>
          <p:nvSpPr>
            <p:cNvPr id="30"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1" name="Group 63"/>
            <p:cNvGrpSpPr>
              <a:grpSpLocks/>
            </p:cNvGrpSpPr>
            <p:nvPr/>
          </p:nvGrpSpPr>
          <p:grpSpPr bwMode="auto">
            <a:xfrm rot="-2288454">
              <a:off x="3106" y="1034"/>
              <a:ext cx="348" cy="356"/>
              <a:chOff x="887" y="2040"/>
              <a:chExt cx="433" cy="422"/>
            </a:xfrm>
          </p:grpSpPr>
          <p:pic>
            <p:nvPicPr>
              <p:cNvPr id="33" name="Picture 6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34"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35" name="Picture 6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2" name="Picture 86"/>
            <p:cNvPicPr>
              <a:picLocks noChangeAspect="1" noChangeArrowheads="1"/>
            </p:cNvPicPr>
            <p:nvPr/>
          </p:nvPicPr>
          <p:blipFill>
            <a:blip r:embed="rId4" cstate="print"/>
            <a:srcRect l="12015" t="9302" r="12404" b="12598"/>
            <a:stretch>
              <a:fillRect/>
            </a:stretch>
          </p:blipFill>
          <p:spPr bwMode="gray">
            <a:xfrm>
              <a:off x="3098" y="1020"/>
              <a:ext cx="359" cy="370"/>
            </a:xfrm>
            <a:prstGeom prst="rect">
              <a:avLst/>
            </a:prstGeom>
            <a:noFill/>
            <a:ln w="9525">
              <a:noFill/>
              <a:miter lim="800000"/>
              <a:headEnd/>
              <a:tailEnd/>
            </a:ln>
            <a:effectLst/>
          </p:spPr>
        </p:pic>
      </p:grpSp>
      <p:grpSp>
        <p:nvGrpSpPr>
          <p:cNvPr id="36" name="Group 92"/>
          <p:cNvGrpSpPr>
            <a:grpSpLocks/>
          </p:cNvGrpSpPr>
          <p:nvPr/>
        </p:nvGrpSpPr>
        <p:grpSpPr bwMode="auto">
          <a:xfrm>
            <a:off x="3479280" y="3330724"/>
            <a:ext cx="393700" cy="393700"/>
            <a:chOff x="3647" y="1006"/>
            <a:chExt cx="416" cy="416"/>
          </a:xfrm>
        </p:grpSpPr>
        <p:sp>
          <p:nvSpPr>
            <p:cNvPr id="3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8" name="Group 68"/>
            <p:cNvGrpSpPr>
              <a:grpSpLocks/>
            </p:cNvGrpSpPr>
            <p:nvPr/>
          </p:nvGrpSpPr>
          <p:grpSpPr bwMode="auto">
            <a:xfrm rot="-2288454">
              <a:off x="3682" y="1034"/>
              <a:ext cx="348" cy="356"/>
              <a:chOff x="887" y="2040"/>
              <a:chExt cx="433" cy="422"/>
            </a:xfrm>
          </p:grpSpPr>
          <p:pic>
            <p:nvPicPr>
              <p:cNvPr id="40" name="Picture 69"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1"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2" name="Picture 71"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9" name="Picture 87"/>
            <p:cNvPicPr>
              <a:picLocks noChangeAspect="1" noChangeArrowheads="1"/>
            </p:cNvPicPr>
            <p:nvPr/>
          </p:nvPicPr>
          <p:blipFill>
            <a:blip r:embed="rId4" cstate="print"/>
            <a:srcRect l="12015" t="9302" r="12404" b="12598"/>
            <a:stretch>
              <a:fillRect/>
            </a:stretch>
          </p:blipFill>
          <p:spPr bwMode="gray">
            <a:xfrm>
              <a:off x="3676" y="1020"/>
              <a:ext cx="359" cy="370"/>
            </a:xfrm>
            <a:prstGeom prst="rect">
              <a:avLst/>
            </a:prstGeom>
            <a:noFill/>
            <a:ln w="9525">
              <a:noFill/>
              <a:miter lim="800000"/>
              <a:headEnd/>
              <a:tailEnd/>
            </a:ln>
            <a:effectLst/>
          </p:spPr>
        </p:pic>
      </p:grpSp>
      <p:grpSp>
        <p:nvGrpSpPr>
          <p:cNvPr id="43" name="Group 91"/>
          <p:cNvGrpSpPr>
            <a:grpSpLocks/>
          </p:cNvGrpSpPr>
          <p:nvPr/>
        </p:nvGrpSpPr>
        <p:grpSpPr bwMode="auto">
          <a:xfrm>
            <a:off x="3261792" y="4043512"/>
            <a:ext cx="393700" cy="393700"/>
            <a:chOff x="4213" y="1006"/>
            <a:chExt cx="416" cy="416"/>
          </a:xfrm>
        </p:grpSpPr>
        <p:sp>
          <p:nvSpPr>
            <p:cNvPr id="44"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45" name="Group 73"/>
            <p:cNvGrpSpPr>
              <a:grpSpLocks/>
            </p:cNvGrpSpPr>
            <p:nvPr/>
          </p:nvGrpSpPr>
          <p:grpSpPr bwMode="auto">
            <a:xfrm rot="-2288454">
              <a:off x="4248" y="1034"/>
              <a:ext cx="348" cy="356"/>
              <a:chOff x="887" y="2040"/>
              <a:chExt cx="433" cy="422"/>
            </a:xfrm>
          </p:grpSpPr>
          <p:pic>
            <p:nvPicPr>
              <p:cNvPr id="47" name="Picture 7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8"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9" name="Picture 7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46" name="Picture 88"/>
            <p:cNvPicPr>
              <a:picLocks noChangeAspect="1" noChangeArrowheads="1"/>
            </p:cNvPicPr>
            <p:nvPr/>
          </p:nvPicPr>
          <p:blipFill>
            <a:blip r:embed="rId4" cstate="print"/>
            <a:srcRect l="12015" t="9302" r="12404" b="12598"/>
            <a:stretch>
              <a:fillRect/>
            </a:stretch>
          </p:blipFill>
          <p:spPr bwMode="gray">
            <a:xfrm>
              <a:off x="4240" y="1020"/>
              <a:ext cx="359" cy="370"/>
            </a:xfrm>
            <a:prstGeom prst="rect">
              <a:avLst/>
            </a:prstGeom>
            <a:noFill/>
            <a:ln w="9525">
              <a:noFill/>
              <a:miter lim="800000"/>
              <a:headEnd/>
              <a:tailEnd/>
            </a:ln>
            <a:effectLst/>
          </p:spPr>
        </p:pic>
      </p:grpSp>
      <p:grpSp>
        <p:nvGrpSpPr>
          <p:cNvPr id="50" name="Group 90"/>
          <p:cNvGrpSpPr>
            <a:grpSpLocks/>
          </p:cNvGrpSpPr>
          <p:nvPr/>
        </p:nvGrpSpPr>
        <p:grpSpPr bwMode="auto">
          <a:xfrm>
            <a:off x="2717280" y="4707087"/>
            <a:ext cx="393700" cy="393700"/>
            <a:chOff x="4803" y="1006"/>
            <a:chExt cx="416" cy="416"/>
          </a:xfrm>
        </p:grpSpPr>
        <p:sp>
          <p:nvSpPr>
            <p:cNvPr id="51" name="Oval 81"/>
            <p:cNvSpPr>
              <a:spLocks noChangeArrowheads="1"/>
            </p:cNvSpPr>
            <p:nvPr/>
          </p:nvSpPr>
          <p:spPr bwMode="gray">
            <a:xfrm>
              <a:off x="480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52" name="Group 82"/>
            <p:cNvGrpSpPr>
              <a:grpSpLocks/>
            </p:cNvGrpSpPr>
            <p:nvPr/>
          </p:nvGrpSpPr>
          <p:grpSpPr bwMode="auto">
            <a:xfrm rot="-2288454">
              <a:off x="4838" y="1034"/>
              <a:ext cx="348" cy="356"/>
              <a:chOff x="887" y="2040"/>
              <a:chExt cx="433" cy="422"/>
            </a:xfrm>
          </p:grpSpPr>
          <p:pic>
            <p:nvPicPr>
              <p:cNvPr id="54" name="Picture 83"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55" name="Oval 84"/>
              <p:cNvSpPr>
                <a:spLocks noChangeArrowheads="1"/>
              </p:cNvSpPr>
              <p:nvPr/>
            </p:nvSpPr>
            <p:spPr bwMode="gray">
              <a:xfrm>
                <a:off x="887" y="2040"/>
                <a:ext cx="433" cy="422"/>
              </a:xfrm>
              <a:prstGeom prst="ellipse">
                <a:avLst/>
              </a:prstGeom>
              <a:solidFill>
                <a:srgbClr val="FB4F2D">
                  <a:alpha val="75000"/>
                </a:srgbClr>
              </a:soli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56" name="Picture 85"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53" name="Picture 89"/>
            <p:cNvPicPr>
              <a:picLocks noChangeAspect="1" noChangeArrowheads="1"/>
            </p:cNvPicPr>
            <p:nvPr/>
          </p:nvPicPr>
          <p:blipFill>
            <a:blip r:embed="rId4" cstate="print"/>
            <a:srcRect l="12015" t="9302" r="12404" b="12598"/>
            <a:stretch>
              <a:fillRect/>
            </a:stretch>
          </p:blipFill>
          <p:spPr bwMode="gray">
            <a:xfrm>
              <a:off x="4830" y="1020"/>
              <a:ext cx="359" cy="370"/>
            </a:xfrm>
            <a:prstGeom prst="rect">
              <a:avLst/>
            </a:prstGeom>
            <a:noFill/>
            <a:ln w="9525">
              <a:noFill/>
              <a:miter lim="800000"/>
              <a:headEnd/>
              <a:tailEnd/>
            </a:ln>
            <a:effectLst/>
          </p:spPr>
        </p:pic>
      </p:grpSp>
      <p:pic>
        <p:nvPicPr>
          <p:cNvPr id="3090" name="Picture 18" descr="http://www.52design.com/pic/20096/200969165254234.png"/>
          <p:cNvPicPr>
            <a:picLocks noChangeAspect="1" noChangeArrowheads="1"/>
          </p:cNvPicPr>
          <p:nvPr/>
        </p:nvPicPr>
        <p:blipFill>
          <a:blip r:embed="rId5" cstate="print"/>
          <a:srcRect/>
          <a:stretch>
            <a:fillRect/>
          </a:stretch>
        </p:blipFill>
        <p:spPr bwMode="auto">
          <a:xfrm>
            <a:off x="0" y="2132856"/>
            <a:ext cx="3436640" cy="3436640"/>
          </a:xfrm>
          <a:prstGeom prst="rect">
            <a:avLst/>
          </a:prstGeom>
          <a:noFill/>
        </p:spPr>
      </p:pic>
      <p:sp>
        <p:nvSpPr>
          <p:cNvPr id="59" name="TextBox 58"/>
          <p:cNvSpPr txBox="1"/>
          <p:nvPr/>
        </p:nvSpPr>
        <p:spPr>
          <a:xfrm>
            <a:off x="2339752" y="0"/>
            <a:ext cx="4464496" cy="769441"/>
          </a:xfrm>
          <a:prstGeom prst="rect">
            <a:avLst/>
          </a:prstGeom>
          <a:noFill/>
        </p:spPr>
        <p:txBody>
          <a:bodyPr wrap="square" rtlCol="0">
            <a:spAutoFit/>
          </a:bodyPr>
          <a:lstStyle/>
          <a:p>
            <a:pPr algn="ctr"/>
            <a:r>
              <a:rPr lang="en-US" altLang="zh-CN" sz="4400" dirty="0" smtClean="0">
                <a:latin typeface="Adobe Gothic Std B" pitchFamily="34" charset="-128"/>
                <a:ea typeface="Adobe Gothic Std B" pitchFamily="34" charset="-128"/>
              </a:rPr>
              <a:t>Contents</a:t>
            </a:r>
            <a:endParaRPr lang="zh-CN" altLang="en-US" sz="4400" dirty="0">
              <a:latin typeface="Adobe Gothic Std B" pitchFamily="34"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活动二大众汽车发展历程</a:t>
            </a:r>
          </a:p>
        </p:txBody>
      </p:sp>
      <p:pic>
        <p:nvPicPr>
          <p:cNvPr id="138243" name=" 0"/>
          <p:cNvPicPr>
            <a:picLocks noChangeAspect="1" noChangeArrowheads="1"/>
          </p:cNvPicPr>
          <p:nvPr/>
        </p:nvPicPr>
        <p:blipFill>
          <a:blip r:embed="rId2" cstate="print"/>
          <a:srcRect/>
          <a:stretch>
            <a:fillRect/>
          </a:stretch>
        </p:blipFill>
        <p:spPr bwMode="auto">
          <a:xfrm>
            <a:off x="827584" y="818710"/>
            <a:ext cx="7128792" cy="5346594"/>
          </a:xfrm>
          <a:prstGeom prst="rect">
            <a:avLst/>
          </a:prstGeom>
          <a:noFill/>
          <a:ln w="9525">
            <a:noFill/>
            <a:miter lim="800000"/>
            <a:headEnd/>
            <a:tailEnd/>
          </a:ln>
        </p:spPr>
      </p:pic>
      <p:sp>
        <p:nvSpPr>
          <p:cNvPr id="14" name="矩形 13"/>
          <p:cNvSpPr/>
          <p:nvPr/>
        </p:nvSpPr>
        <p:spPr>
          <a:xfrm>
            <a:off x="2771800" y="6093296"/>
            <a:ext cx="3546164"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Wolfsburg</a:t>
            </a:r>
            <a:r>
              <a:rPr lang="zh-CN" altLang="zh-CN" dirty="0" smtClean="0">
                <a:latin typeface="Adobe 仿宋 Std R" pitchFamily="18" charset="-122"/>
                <a:ea typeface="Adobe 仿宋 Std R" pitchFamily="18" charset="-122"/>
              </a:rPr>
              <a:t>展出的布加迪</a:t>
            </a:r>
            <a:r>
              <a:rPr lang="zh-CN" altLang="en-US" dirty="0" smtClean="0">
                <a:latin typeface="Adobe 仿宋 Std R" pitchFamily="18" charset="-122"/>
                <a:ea typeface="Adobe 仿宋 Std R" pitchFamily="18" charset="-122"/>
              </a:rPr>
              <a:t>威龙</a:t>
            </a:r>
            <a:endParaRPr lang="zh-CN" altLang="en-US" dirty="0">
              <a:latin typeface="Adobe 仿宋 Std R" pitchFamily="18" charset="-122"/>
              <a:ea typeface="Adobe 仿宋 Std R" pitchFamily="18"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活动二大众汽车发展历程</a:t>
            </a:r>
          </a:p>
        </p:txBody>
      </p:sp>
      <p:sp>
        <p:nvSpPr>
          <p:cNvPr id="14" name="矩形 13"/>
          <p:cNvSpPr/>
          <p:nvPr/>
        </p:nvSpPr>
        <p:spPr>
          <a:xfrm>
            <a:off x="3380090" y="6021288"/>
            <a:ext cx="2416046" cy="400110"/>
          </a:xfrm>
          <a:prstGeom prst="rect">
            <a:avLst/>
          </a:prstGeom>
        </p:spPr>
        <p:txBody>
          <a:bodyPr wrap="none">
            <a:spAutoFit/>
          </a:bodyPr>
          <a:lstStyle/>
          <a:p>
            <a:r>
              <a:rPr lang="zh-CN" altLang="en-US" dirty="0" smtClean="0">
                <a:latin typeface="Adobe 仿宋 Std R" pitchFamily="18" charset="-122"/>
                <a:ea typeface="Adobe 仿宋 Std R" pitchFamily="18" charset="-122"/>
              </a:rPr>
              <a:t>布加迪</a:t>
            </a:r>
            <a:r>
              <a:rPr lang="en-US" altLang="zh-CN" dirty="0" smtClean="0">
                <a:latin typeface="Adobe 仿宋 Std R" pitchFamily="18" charset="-122"/>
                <a:ea typeface="Adobe 仿宋 Std R" pitchFamily="18" charset="-122"/>
              </a:rPr>
              <a:t>2011</a:t>
            </a:r>
            <a:r>
              <a:rPr lang="zh-CN" altLang="en-US" dirty="0" smtClean="0">
                <a:latin typeface="Adobe 仿宋 Std R" pitchFamily="18" charset="-122"/>
                <a:ea typeface="Adobe 仿宋 Std R" pitchFamily="18" charset="-122"/>
              </a:rPr>
              <a:t>款威航</a:t>
            </a:r>
            <a:endParaRPr lang="zh-CN" altLang="en-US" dirty="0">
              <a:latin typeface="Adobe 仿宋 Std R" pitchFamily="18" charset="-122"/>
              <a:ea typeface="Adobe 仿宋 Std R" pitchFamily="18" charset="-122"/>
            </a:endParaRPr>
          </a:p>
        </p:txBody>
      </p:sp>
      <p:pic>
        <p:nvPicPr>
          <p:cNvPr id="139266" name=" 0"/>
          <p:cNvPicPr>
            <a:picLocks noChangeAspect="1" noChangeArrowheads="1"/>
          </p:cNvPicPr>
          <p:nvPr/>
        </p:nvPicPr>
        <p:blipFill>
          <a:blip r:embed="rId2" cstate="print"/>
          <a:srcRect/>
          <a:stretch>
            <a:fillRect/>
          </a:stretch>
        </p:blipFill>
        <p:spPr bwMode="auto">
          <a:xfrm>
            <a:off x="179512" y="908720"/>
            <a:ext cx="8784976" cy="512457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活动二大众汽车发展历程</a:t>
            </a:r>
          </a:p>
        </p:txBody>
      </p:sp>
      <p:pic>
        <p:nvPicPr>
          <p:cNvPr id="140290" name=" 0"/>
          <p:cNvPicPr>
            <a:picLocks noChangeAspect="1" noChangeArrowheads="1"/>
          </p:cNvPicPr>
          <p:nvPr/>
        </p:nvPicPr>
        <p:blipFill>
          <a:blip r:embed="rId2" cstate="print"/>
          <a:srcRect/>
          <a:stretch>
            <a:fillRect/>
          </a:stretch>
        </p:blipFill>
        <p:spPr bwMode="auto">
          <a:xfrm>
            <a:off x="395536" y="780956"/>
            <a:ext cx="8496944" cy="5384348"/>
          </a:xfrm>
          <a:prstGeom prst="rect">
            <a:avLst/>
          </a:prstGeom>
          <a:noFill/>
          <a:ln w="9525">
            <a:noFill/>
            <a:miter lim="800000"/>
            <a:headEnd/>
            <a:tailEnd/>
          </a:ln>
        </p:spPr>
      </p:pic>
      <p:sp>
        <p:nvSpPr>
          <p:cNvPr id="13" name="矩形 12"/>
          <p:cNvSpPr/>
          <p:nvPr/>
        </p:nvSpPr>
        <p:spPr>
          <a:xfrm>
            <a:off x="2910742" y="6093296"/>
            <a:ext cx="3605474" cy="400110"/>
          </a:xfrm>
          <a:prstGeom prst="rect">
            <a:avLst/>
          </a:prstGeom>
        </p:spPr>
        <p:txBody>
          <a:bodyPr wrap="none">
            <a:spAutoFit/>
          </a:bodyPr>
          <a:lstStyle/>
          <a:p>
            <a:r>
              <a:rPr lang="zh-CN" altLang="zh-CN" dirty="0" smtClean="0">
                <a:latin typeface="Adobe 仿宋 Std R" pitchFamily="18" charset="-122"/>
                <a:ea typeface="Adobe 仿宋 Std R" pitchFamily="18" charset="-122"/>
              </a:rPr>
              <a:t>大众在</a:t>
            </a:r>
            <a:r>
              <a:rPr lang="en-US" altLang="zh-CN" dirty="0" smtClean="0">
                <a:latin typeface="Adobe 仿宋 Std R" pitchFamily="18" charset="-122"/>
                <a:ea typeface="Adobe 仿宋 Std R" pitchFamily="18" charset="-122"/>
              </a:rPr>
              <a:t>Dresden </a:t>
            </a:r>
            <a:r>
              <a:rPr lang="zh-CN" altLang="zh-CN" dirty="0" smtClean="0">
                <a:latin typeface="Adobe 仿宋 Std R" pitchFamily="18" charset="-122"/>
                <a:ea typeface="Adobe 仿宋 Std R" pitchFamily="18" charset="-122"/>
              </a:rPr>
              <a:t>“玻璃工厂”</a:t>
            </a:r>
            <a:endParaRPr lang="zh-CN" altLang="en-US" dirty="0">
              <a:latin typeface="Adobe 仿宋 Std R" pitchFamily="18" charset="-122"/>
              <a:ea typeface="Adobe 仿宋 Std R" pitchFamily="18"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活动三奥迪汽车</a:t>
            </a:r>
          </a:p>
        </p:txBody>
      </p:sp>
      <p:sp>
        <p:nvSpPr>
          <p:cNvPr id="11" name="矩形 10"/>
          <p:cNvSpPr/>
          <p:nvPr/>
        </p:nvSpPr>
        <p:spPr>
          <a:xfrm>
            <a:off x="323528" y="980728"/>
            <a:ext cx="3816424" cy="5262979"/>
          </a:xfrm>
          <a:prstGeom prst="rect">
            <a:avLst/>
          </a:prstGeom>
        </p:spPr>
        <p:txBody>
          <a:bodyPr wrap="square">
            <a:spAutoFit/>
          </a:bodyPr>
          <a:lstStyle/>
          <a:p>
            <a:r>
              <a:rPr lang="zh-CN" altLang="zh-CN" sz="2400" dirty="0" smtClean="0">
                <a:latin typeface="Adobe 仿宋 Std R" pitchFamily="18" charset="-122"/>
                <a:ea typeface="Adobe 仿宋 Std R" pitchFamily="18" charset="-122"/>
              </a:rPr>
              <a:t>奥迪汽车是一家德国的私营汽车公司，是</a:t>
            </a:r>
            <a:r>
              <a:rPr lang="zh-CN" altLang="zh-CN" sz="2400" dirty="0" smtClean="0">
                <a:solidFill>
                  <a:srgbClr val="FF0000"/>
                </a:solidFill>
                <a:latin typeface="Adobe 仿宋 Std R" pitchFamily="18" charset="-122"/>
                <a:ea typeface="Adobe 仿宋 Std R" pitchFamily="18" charset="-122"/>
              </a:rPr>
              <a:t>大众集团的全资子公司</a:t>
            </a:r>
            <a:r>
              <a:rPr lang="zh-CN" altLang="zh-CN" sz="2400" dirty="0" smtClean="0">
                <a:latin typeface="Adobe 仿宋 Std R" pitchFamily="18" charset="-122"/>
                <a:ea typeface="Adobe 仿宋 Std R" pitchFamily="18" charset="-122"/>
              </a:rPr>
              <a:t>。奥迪汽车主要从事汽车制造业，其产品线非常丰富，从迷你汽车至运动型多用途车均有涉足，它的产品主要针对</a:t>
            </a:r>
            <a:r>
              <a:rPr lang="zh-CN" altLang="zh-CN" sz="2400" dirty="0" smtClean="0">
                <a:solidFill>
                  <a:srgbClr val="FF0000"/>
                </a:solidFill>
                <a:latin typeface="Adobe 仿宋 Std R" pitchFamily="18" charset="-122"/>
                <a:ea typeface="Adobe 仿宋 Std R" pitchFamily="18" charset="-122"/>
              </a:rPr>
              <a:t>豪华型汽车市场</a:t>
            </a:r>
            <a:r>
              <a:rPr lang="zh-CN" altLang="zh-CN" sz="2400" dirty="0" smtClean="0">
                <a:latin typeface="Adobe 仿宋 Std R" pitchFamily="18" charset="-122"/>
                <a:ea typeface="Adobe 仿宋 Std R" pitchFamily="18" charset="-122"/>
              </a:rPr>
              <a:t>。</a:t>
            </a:r>
            <a:endParaRPr lang="en-US" altLang="zh-CN" sz="2400" dirty="0" smtClean="0">
              <a:latin typeface="Adobe 仿宋 Std R" pitchFamily="18" charset="-122"/>
              <a:ea typeface="Adobe 仿宋 Std R" pitchFamily="18" charset="-122"/>
            </a:endParaRPr>
          </a:p>
          <a:p>
            <a:r>
              <a:rPr lang="zh-CN" altLang="en-US" sz="2400" dirty="0" smtClean="0">
                <a:latin typeface="Adobe 仿宋 Std R" pitchFamily="18" charset="-122"/>
                <a:ea typeface="Adobe 仿宋 Std R" pitchFamily="18" charset="-122"/>
              </a:rPr>
              <a:t>奥迪汽车早于</a:t>
            </a:r>
            <a:r>
              <a:rPr lang="en-US" altLang="zh-CN" sz="2400" dirty="0" smtClean="0">
                <a:solidFill>
                  <a:srgbClr val="FF0000"/>
                </a:solidFill>
                <a:latin typeface="Adobe 仿宋 Std R" pitchFamily="18" charset="-122"/>
                <a:ea typeface="Adobe 仿宋 Std R" pitchFamily="18" charset="-122"/>
              </a:rPr>
              <a:t>1966</a:t>
            </a:r>
            <a:r>
              <a:rPr lang="zh-CN" altLang="en-US" sz="2400" dirty="0" smtClean="0">
                <a:solidFill>
                  <a:srgbClr val="FF0000"/>
                </a:solidFill>
                <a:latin typeface="Adobe 仿宋 Std R" pitchFamily="18" charset="-122"/>
                <a:ea typeface="Adobe 仿宋 Std R" pitchFamily="18" charset="-122"/>
              </a:rPr>
              <a:t>年</a:t>
            </a:r>
            <a:r>
              <a:rPr lang="zh-CN" altLang="en-US" sz="2400" dirty="0" smtClean="0">
                <a:latin typeface="Adobe 仿宋 Std R" pitchFamily="18" charset="-122"/>
                <a:ea typeface="Adobe 仿宋 Std R" pitchFamily="18" charset="-122"/>
              </a:rPr>
              <a:t>便成为了大众集团的全资子公司。大众集团于</a:t>
            </a:r>
            <a:r>
              <a:rPr lang="en-US" altLang="zh-CN" sz="2400" dirty="0" smtClean="0">
                <a:latin typeface="Adobe 仿宋 Std R" pitchFamily="18" charset="-122"/>
                <a:ea typeface="Adobe 仿宋 Std R" pitchFamily="18" charset="-122"/>
              </a:rPr>
              <a:t>1965</a:t>
            </a:r>
            <a:r>
              <a:rPr lang="zh-CN" altLang="en-US" sz="2400" dirty="0" smtClean="0">
                <a:latin typeface="Adobe 仿宋 Std R" pitchFamily="18" charset="-122"/>
                <a:ea typeface="Adobe 仿宋 Std R" pitchFamily="18" charset="-122"/>
              </a:rPr>
              <a:t>年从戴姆勒</a:t>
            </a:r>
            <a:r>
              <a:rPr lang="en-US" altLang="zh-CN" sz="2400" dirty="0" smtClean="0">
                <a:latin typeface="Adobe 仿宋 Std R" pitchFamily="18" charset="-122"/>
                <a:ea typeface="Adobe 仿宋 Std R" pitchFamily="18" charset="-122"/>
              </a:rPr>
              <a:t>-</a:t>
            </a:r>
            <a:r>
              <a:rPr lang="zh-CN" altLang="en-US" sz="2400" dirty="0" smtClean="0">
                <a:latin typeface="Adobe 仿宋 Std R" pitchFamily="18" charset="-122"/>
                <a:ea typeface="Adobe 仿宋 Std R" pitchFamily="18" charset="-122"/>
              </a:rPr>
              <a:t>奔驰集团手中买断了当时还是奥迪前身的汽车联盟公司的所用权。</a:t>
            </a:r>
          </a:p>
        </p:txBody>
      </p:sp>
      <p:pic>
        <p:nvPicPr>
          <p:cNvPr id="145410" name=" 0"/>
          <p:cNvPicPr>
            <a:picLocks noChangeAspect="1" noChangeArrowheads="1"/>
          </p:cNvPicPr>
          <p:nvPr/>
        </p:nvPicPr>
        <p:blipFill>
          <a:blip r:embed="rId2" cstate="print"/>
          <a:srcRect/>
          <a:stretch>
            <a:fillRect/>
          </a:stretch>
        </p:blipFill>
        <p:spPr bwMode="auto">
          <a:xfrm>
            <a:off x="4092096" y="3645024"/>
            <a:ext cx="4944400" cy="2376264"/>
          </a:xfrm>
          <a:prstGeom prst="rect">
            <a:avLst/>
          </a:prstGeom>
          <a:noFill/>
          <a:ln w="9525">
            <a:noFill/>
            <a:miter lim="800000"/>
            <a:headEnd/>
            <a:tailEnd/>
          </a:ln>
        </p:spPr>
      </p:pic>
      <p:pic>
        <p:nvPicPr>
          <p:cNvPr id="145411" name="Picture 3"/>
          <p:cNvPicPr>
            <a:picLocks noChangeAspect="1" noChangeArrowheads="1"/>
          </p:cNvPicPr>
          <p:nvPr/>
        </p:nvPicPr>
        <p:blipFill>
          <a:blip r:embed="rId3" cstate="print"/>
          <a:srcRect/>
          <a:stretch>
            <a:fillRect/>
          </a:stretch>
        </p:blipFill>
        <p:spPr bwMode="auto">
          <a:xfrm>
            <a:off x="4193368" y="908720"/>
            <a:ext cx="4771120" cy="2769493"/>
          </a:xfrm>
          <a:prstGeom prst="rect">
            <a:avLst/>
          </a:prstGeom>
          <a:noFill/>
          <a:ln w="9525">
            <a:noFill/>
            <a:miter lim="800000"/>
            <a:headEnd/>
            <a:tailEnd/>
          </a:ln>
        </p:spPr>
      </p:pic>
      <p:sp>
        <p:nvSpPr>
          <p:cNvPr id="14" name="TextBox 13"/>
          <p:cNvSpPr txBox="1"/>
          <p:nvPr/>
        </p:nvSpPr>
        <p:spPr>
          <a:xfrm>
            <a:off x="7847856" y="3645024"/>
            <a:ext cx="1296144" cy="400110"/>
          </a:xfrm>
          <a:prstGeom prst="rect">
            <a:avLst/>
          </a:prstGeom>
          <a:noFill/>
        </p:spPr>
        <p:txBody>
          <a:bodyPr wrap="square" rtlCol="0">
            <a:spAutoFit/>
          </a:bodyPr>
          <a:lstStyle/>
          <a:p>
            <a:r>
              <a:rPr lang="zh-CN" altLang="en-US" dirty="0" smtClean="0">
                <a:solidFill>
                  <a:srgbClr val="FF0000"/>
                </a:solidFill>
                <a:latin typeface="Adobe 仿宋 Std R" pitchFamily="18" charset="-122"/>
                <a:ea typeface="Adobe 仿宋 Std R" pitchFamily="18" charset="-122"/>
              </a:rPr>
              <a:t>奥迪</a:t>
            </a:r>
            <a:r>
              <a:rPr lang="en-US" altLang="zh-CN" dirty="0" smtClean="0">
                <a:solidFill>
                  <a:srgbClr val="FF0000"/>
                </a:solidFill>
                <a:latin typeface="Adobe 仿宋 Std R" pitchFamily="18" charset="-122"/>
                <a:ea typeface="Adobe 仿宋 Std R" pitchFamily="18" charset="-122"/>
              </a:rPr>
              <a:t>R8</a:t>
            </a:r>
            <a:endParaRPr lang="zh-CN" altLang="en-US" dirty="0">
              <a:solidFill>
                <a:srgbClr val="FF0000"/>
              </a:solidFill>
              <a:latin typeface="Adobe 仿宋 Std R" pitchFamily="18" charset="-122"/>
              <a:ea typeface="Adobe 仿宋 Std R" pitchFamily="18"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活动三奥迪汽车</a:t>
            </a:r>
          </a:p>
        </p:txBody>
      </p:sp>
      <p:pic>
        <p:nvPicPr>
          <p:cNvPr id="146435" name=" 0"/>
          <p:cNvPicPr>
            <a:picLocks noChangeAspect="1" noChangeArrowheads="1"/>
          </p:cNvPicPr>
          <p:nvPr/>
        </p:nvPicPr>
        <p:blipFill>
          <a:blip r:embed="rId2" cstate="print"/>
          <a:srcRect/>
          <a:stretch>
            <a:fillRect/>
          </a:stretch>
        </p:blipFill>
        <p:spPr bwMode="auto">
          <a:xfrm>
            <a:off x="6972622" y="904503"/>
            <a:ext cx="2063874" cy="2095790"/>
          </a:xfrm>
          <a:prstGeom prst="rect">
            <a:avLst/>
          </a:prstGeom>
          <a:noFill/>
          <a:ln w="9525">
            <a:noFill/>
            <a:miter lim="800000"/>
            <a:headEnd/>
            <a:tailEnd/>
          </a:ln>
        </p:spPr>
      </p:pic>
      <p:pic>
        <p:nvPicPr>
          <p:cNvPr id="146437" name="Picture 5"/>
          <p:cNvPicPr>
            <a:picLocks noChangeAspect="1" noChangeArrowheads="1"/>
          </p:cNvPicPr>
          <p:nvPr/>
        </p:nvPicPr>
        <p:blipFill>
          <a:blip r:embed="rId3" cstate="print"/>
          <a:srcRect/>
          <a:stretch>
            <a:fillRect/>
          </a:stretch>
        </p:blipFill>
        <p:spPr bwMode="auto">
          <a:xfrm>
            <a:off x="72008" y="764704"/>
            <a:ext cx="6516216" cy="2410470"/>
          </a:xfrm>
          <a:prstGeom prst="rect">
            <a:avLst/>
          </a:prstGeom>
          <a:noFill/>
          <a:ln w="9525">
            <a:noFill/>
            <a:miter lim="800000"/>
            <a:headEnd/>
            <a:tailEnd/>
          </a:ln>
        </p:spPr>
      </p:pic>
      <p:pic>
        <p:nvPicPr>
          <p:cNvPr id="146434" name=" 0"/>
          <p:cNvPicPr>
            <a:picLocks noChangeAspect="1" noChangeArrowheads="1"/>
          </p:cNvPicPr>
          <p:nvPr/>
        </p:nvPicPr>
        <p:blipFill>
          <a:blip r:embed="rId4" cstate="print"/>
          <a:srcRect/>
          <a:stretch>
            <a:fillRect/>
          </a:stretch>
        </p:blipFill>
        <p:spPr bwMode="auto">
          <a:xfrm>
            <a:off x="58648" y="3068960"/>
            <a:ext cx="9085352" cy="3312368"/>
          </a:xfrm>
          <a:prstGeom prst="rect">
            <a:avLst/>
          </a:prstGeom>
          <a:noFill/>
          <a:ln w="9525">
            <a:noFill/>
            <a:miter lim="800000"/>
            <a:headEnd/>
            <a:tailEnd/>
          </a:ln>
        </p:spPr>
      </p:pic>
      <p:sp>
        <p:nvSpPr>
          <p:cNvPr id="17" name="TextBox 16"/>
          <p:cNvSpPr txBox="1"/>
          <p:nvPr/>
        </p:nvSpPr>
        <p:spPr>
          <a:xfrm>
            <a:off x="6588224" y="2668850"/>
            <a:ext cx="1296144" cy="400110"/>
          </a:xfrm>
          <a:prstGeom prst="rect">
            <a:avLst/>
          </a:prstGeom>
          <a:noFill/>
        </p:spPr>
        <p:txBody>
          <a:bodyPr wrap="square" rtlCol="0">
            <a:spAutoFit/>
          </a:bodyPr>
          <a:lstStyle/>
          <a:p>
            <a:r>
              <a:rPr lang="zh-CN" altLang="en-US" dirty="0" smtClean="0">
                <a:latin typeface="Adobe 仿宋 Std R" pitchFamily="18" charset="-122"/>
                <a:ea typeface="Adobe 仿宋 Std R" pitchFamily="18" charset="-122"/>
              </a:rPr>
              <a:t>奥迪</a:t>
            </a:r>
            <a:r>
              <a:rPr lang="en-US" altLang="zh-CN" dirty="0" smtClean="0">
                <a:latin typeface="Adobe 仿宋 Std R" pitchFamily="18" charset="-122"/>
                <a:ea typeface="Adobe 仿宋 Std R" pitchFamily="18" charset="-122"/>
              </a:rPr>
              <a:t>A6</a:t>
            </a:r>
            <a:endParaRPr lang="zh-CN" altLang="en-US" dirty="0">
              <a:latin typeface="Adobe 仿宋 Std R" pitchFamily="18" charset="-122"/>
              <a:ea typeface="Adobe 仿宋 Std R" pitchFamily="18"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活动三奥迪汽车</a:t>
            </a:r>
          </a:p>
        </p:txBody>
      </p:sp>
      <p:pic>
        <p:nvPicPr>
          <p:cNvPr id="147458" name=" 0"/>
          <p:cNvPicPr>
            <a:picLocks noChangeAspect="1" noChangeArrowheads="1"/>
          </p:cNvPicPr>
          <p:nvPr/>
        </p:nvPicPr>
        <p:blipFill>
          <a:blip r:embed="rId2" cstate="print"/>
          <a:srcRect/>
          <a:stretch>
            <a:fillRect/>
          </a:stretch>
        </p:blipFill>
        <p:spPr bwMode="auto">
          <a:xfrm>
            <a:off x="467544" y="1124744"/>
            <a:ext cx="8267762" cy="4320480"/>
          </a:xfrm>
          <a:prstGeom prst="rect">
            <a:avLst/>
          </a:prstGeom>
          <a:noFill/>
          <a:ln w="9525">
            <a:noFill/>
            <a:miter lim="800000"/>
            <a:headEnd/>
            <a:tailEnd/>
          </a:ln>
        </p:spPr>
      </p:pic>
      <p:sp>
        <p:nvSpPr>
          <p:cNvPr id="14" name="矩形 13"/>
          <p:cNvSpPr/>
          <p:nvPr/>
        </p:nvSpPr>
        <p:spPr>
          <a:xfrm>
            <a:off x="2411760" y="5589240"/>
            <a:ext cx="4483920" cy="400110"/>
          </a:xfrm>
          <a:prstGeom prst="rect">
            <a:avLst/>
          </a:prstGeom>
        </p:spPr>
        <p:txBody>
          <a:bodyPr wrap="none">
            <a:spAutoFit/>
          </a:bodyPr>
          <a:lstStyle/>
          <a:p>
            <a:r>
              <a:rPr lang="en-US" altLang="zh-CN" dirty="0" smtClean="0">
                <a:latin typeface="Adobe 仿宋 Std R" pitchFamily="18" charset="-122"/>
                <a:ea typeface="Adobe 仿宋 Std R" pitchFamily="18" charset="-122"/>
              </a:rPr>
              <a:t>Audi Type C Landaulet(1930-1944)</a:t>
            </a:r>
            <a:endParaRPr lang="zh-CN" altLang="en-US" dirty="0">
              <a:latin typeface="Adobe 仿宋 Std R" pitchFamily="18" charset="-122"/>
              <a:ea typeface="Adobe 仿宋 Std R" pitchFamily="18"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活动三奥迪汽车</a:t>
            </a:r>
          </a:p>
        </p:txBody>
      </p:sp>
      <p:pic>
        <p:nvPicPr>
          <p:cNvPr id="148482" name=" 0"/>
          <p:cNvPicPr>
            <a:picLocks noChangeAspect="1" noChangeArrowheads="1"/>
          </p:cNvPicPr>
          <p:nvPr/>
        </p:nvPicPr>
        <p:blipFill>
          <a:blip r:embed="rId2" cstate="print"/>
          <a:srcRect/>
          <a:stretch>
            <a:fillRect/>
          </a:stretch>
        </p:blipFill>
        <p:spPr bwMode="auto">
          <a:xfrm>
            <a:off x="539552" y="1052736"/>
            <a:ext cx="8208912" cy="4303978"/>
          </a:xfrm>
          <a:prstGeom prst="rect">
            <a:avLst/>
          </a:prstGeom>
          <a:noFill/>
          <a:ln w="9525">
            <a:noFill/>
            <a:miter lim="800000"/>
            <a:headEnd/>
            <a:tailEnd/>
          </a:ln>
        </p:spPr>
      </p:pic>
      <p:sp>
        <p:nvSpPr>
          <p:cNvPr id="148483" name="Rectangle 3"/>
          <p:cNvSpPr>
            <a:spLocks noChangeArrowheads="1"/>
          </p:cNvSpPr>
          <p:nvPr/>
        </p:nvSpPr>
        <p:spPr bwMode="auto">
          <a:xfrm>
            <a:off x="395536" y="5325015"/>
            <a:ext cx="835292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A6L 2011</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款 </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2.0 TFSI </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自动标准型</a:t>
            </a:r>
            <a:endPar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价格：￥</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38.99</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万             长</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宽</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高：</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5035×1855×1485 </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年代款：</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2011</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款              整备质量：</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1750</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发动机：</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2.0T 170</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马力 </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L4</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，前置前驱         变速箱：</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7</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挡</a:t>
            </a:r>
            <a:r>
              <a:rPr kumimoji="0" lang="en-US" altLang="zh-CN"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CVT</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手自一体</a:t>
            </a:r>
            <a:r>
              <a:rPr kumimoji="0" lang="zh-CN" altLang="en-US" sz="18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TextBox 13"/>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大众汽车在中国</a:t>
            </a:r>
          </a:p>
        </p:txBody>
      </p:sp>
      <p:pic>
        <p:nvPicPr>
          <p:cNvPr id="81923" name="图片 6" descr="http://zjdq.114chn.com/TradeWeb/upload/330521/3305210810160001/upload/product/0810180091.jpg"/>
          <p:cNvPicPr>
            <a:picLocks noChangeAspect="1" noChangeArrowheads="1"/>
          </p:cNvPicPr>
          <p:nvPr/>
        </p:nvPicPr>
        <p:blipFill>
          <a:blip r:embed="rId2" cstate="print"/>
          <a:srcRect/>
          <a:stretch>
            <a:fillRect/>
          </a:stretch>
        </p:blipFill>
        <p:spPr bwMode="auto">
          <a:xfrm>
            <a:off x="3779912" y="1412776"/>
            <a:ext cx="5104135" cy="4032448"/>
          </a:xfrm>
          <a:prstGeom prst="rect">
            <a:avLst/>
          </a:prstGeom>
          <a:noFill/>
          <a:ln w="9525">
            <a:noFill/>
            <a:miter lim="800000"/>
            <a:headEnd/>
            <a:tailEnd/>
          </a:ln>
        </p:spPr>
      </p:pic>
      <p:sp>
        <p:nvSpPr>
          <p:cNvPr id="81924" name="Rectangle 4"/>
          <p:cNvSpPr>
            <a:spLocks noChangeArrowheads="1"/>
          </p:cNvSpPr>
          <p:nvPr/>
        </p:nvSpPr>
        <p:spPr bwMode="auto">
          <a:xfrm>
            <a:off x="539552" y="1628800"/>
            <a:ext cx="273630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从</a:t>
            </a:r>
            <a:r>
              <a:rPr kumimoji="0" lang="en-US" alt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1984</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年</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引进至今，上海大众汽车桑塔纳已经进行了几百项技术改进，技术含量不断提升，并一直保持着良好的销售势头，被誉为中国车坛的“</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常青树</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pic>
        <p:nvPicPr>
          <p:cNvPr id="81925" name=" 0"/>
          <p:cNvPicPr>
            <a:picLocks noChangeAspect="1" noChangeArrowheads="1"/>
          </p:cNvPicPr>
          <p:nvPr/>
        </p:nvPicPr>
        <p:blipFill>
          <a:blip r:embed="rId3" cstate="print"/>
          <a:srcRect/>
          <a:stretch>
            <a:fillRect/>
          </a:stretch>
        </p:blipFill>
        <p:spPr bwMode="auto">
          <a:xfrm>
            <a:off x="1187624" y="4149080"/>
            <a:ext cx="2647950" cy="222885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TextBox 13"/>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大众汽车在中国</a:t>
            </a:r>
          </a:p>
        </p:txBody>
      </p:sp>
      <p:pic>
        <p:nvPicPr>
          <p:cNvPr id="81925" name=" 0"/>
          <p:cNvPicPr>
            <a:picLocks noChangeAspect="1" noChangeArrowheads="1"/>
          </p:cNvPicPr>
          <p:nvPr/>
        </p:nvPicPr>
        <p:blipFill>
          <a:blip r:embed="rId2" cstate="print"/>
          <a:srcRect/>
          <a:stretch>
            <a:fillRect/>
          </a:stretch>
        </p:blipFill>
        <p:spPr bwMode="auto">
          <a:xfrm>
            <a:off x="1187624" y="862325"/>
            <a:ext cx="6552728" cy="5515605"/>
          </a:xfrm>
          <a:prstGeom prst="rect">
            <a:avLst/>
          </a:prstGeom>
          <a:noFill/>
          <a:ln w="9525">
            <a:noFill/>
            <a:miter lim="800000"/>
            <a:headEnd/>
            <a:tailEnd/>
          </a:ln>
        </p:spPr>
      </p:pic>
      <p:sp>
        <p:nvSpPr>
          <p:cNvPr id="12" name="TextBox 11"/>
          <p:cNvSpPr txBox="1"/>
          <p:nvPr/>
        </p:nvSpPr>
        <p:spPr>
          <a:xfrm>
            <a:off x="323528" y="980728"/>
            <a:ext cx="4536504" cy="461665"/>
          </a:xfrm>
          <a:prstGeom prst="rect">
            <a:avLst/>
          </a:prstGeom>
          <a:noFill/>
        </p:spPr>
        <p:txBody>
          <a:bodyPr wrap="square" rtlCol="0">
            <a:spAutoFit/>
          </a:bodyPr>
          <a:lstStyle/>
          <a:p>
            <a:r>
              <a:rPr lang="zh-CN" altLang="en-US" sz="2400" dirty="0" smtClean="0">
                <a:latin typeface="Adobe 仿宋 Std R" pitchFamily="18" charset="-122"/>
                <a:ea typeface="Adobe 仿宋 Std R" pitchFamily="18" charset="-122"/>
              </a:rPr>
              <a:t>扩展阅读：</a:t>
            </a:r>
            <a:r>
              <a:rPr lang="zh-CN" altLang="en-US" sz="2400" dirty="0" smtClean="0">
                <a:solidFill>
                  <a:srgbClr val="FF0000"/>
                </a:solidFill>
                <a:latin typeface="Adobe 仿宋 Std R" pitchFamily="18" charset="-122"/>
                <a:ea typeface="Adobe 仿宋 Std R" pitchFamily="18" charset="-122"/>
              </a:rPr>
              <a:t>大众汽车在中国</a:t>
            </a:r>
            <a:endParaRPr lang="zh-CN" altLang="en-US" sz="2400" dirty="0">
              <a:solidFill>
                <a:srgbClr val="FF0000"/>
              </a:solidFill>
              <a:latin typeface="Adobe 仿宋 Std R" pitchFamily="18" charset="-122"/>
              <a:ea typeface="Adobe 仿宋 Std R" pitchFamily="18"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638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22" name="Picture 2" descr="http://shop.shengyijie.com.cn/upload/2011/07/01/1427193421.jpg"/>
          <p:cNvPicPr>
            <a:picLocks noChangeAspect="1" noChangeArrowheads="1"/>
          </p:cNvPicPr>
          <p:nvPr/>
        </p:nvPicPr>
        <p:blipFill>
          <a:blip r:embed="rId2" cstate="print"/>
          <a:srcRect/>
          <a:stretch>
            <a:fillRect/>
          </a:stretch>
        </p:blipFill>
        <p:spPr bwMode="auto">
          <a:xfrm>
            <a:off x="755576" y="836712"/>
            <a:ext cx="7416824" cy="5591864"/>
          </a:xfrm>
          <a:prstGeom prst="rect">
            <a:avLst/>
          </a:prstGeom>
          <a:noFill/>
        </p:spPr>
      </p:pic>
      <p:sp>
        <p:nvSpPr>
          <p:cNvPr id="14" name="TextBox 13"/>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大众汽车在中国</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e.hiphotos.baidu.com/baike/c%3DbaikeA2%2C10%2C95/sign=941c6a8809f79052fb1f106f6598b28b/34fae6cd7b899e51bb0b238f42a7d933c995d143ac4b2d9f.jpg"/>
          <p:cNvPicPr>
            <a:picLocks noChangeAspect="1" noChangeArrowheads="1"/>
          </p:cNvPicPr>
          <p:nvPr/>
        </p:nvPicPr>
        <p:blipFill>
          <a:blip r:embed="rId2" cstate="print"/>
          <a:srcRect/>
          <a:stretch>
            <a:fillRect/>
          </a:stretch>
        </p:blipFill>
        <p:spPr bwMode="auto">
          <a:xfrm>
            <a:off x="5004048" y="764704"/>
            <a:ext cx="4139952" cy="5609636"/>
          </a:xfrm>
          <a:prstGeom prst="rect">
            <a:avLst/>
          </a:prstGeom>
          <a:noFill/>
        </p:spPr>
      </p:pic>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案例一</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17409" name="Rectangle 1"/>
          <p:cNvSpPr>
            <a:spLocks noChangeArrowheads="1"/>
          </p:cNvSpPr>
          <p:nvPr/>
        </p:nvSpPr>
        <p:spPr bwMode="auto">
          <a:xfrm>
            <a:off x="179512" y="921495"/>
            <a:ext cx="496855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04800"/>
            <a:r>
              <a:rPr lang="zh-CN" altLang="en-US" sz="2400" dirty="0" smtClean="0">
                <a:latin typeface="Adobe 仿宋 Std R" pitchFamily="18" charset="-122"/>
                <a:ea typeface="Adobe 仿宋 Std R" pitchFamily="18" charset="-122"/>
                <a:cs typeface="Times New Roman" pitchFamily="18" charset="0"/>
              </a:rPr>
              <a:t>作为全球</a:t>
            </a:r>
            <a:r>
              <a:rPr lang="zh-CN" altLang="en-US" sz="2400" dirty="0" smtClean="0">
                <a:solidFill>
                  <a:srgbClr val="FF0000"/>
                </a:solidFill>
                <a:latin typeface="Adobe 仿宋 Std R" pitchFamily="18" charset="-122"/>
                <a:ea typeface="Adobe 仿宋 Std R" pitchFamily="18" charset="-122"/>
                <a:cs typeface="Times New Roman" pitchFamily="18" charset="0"/>
              </a:rPr>
              <a:t>三大汽车强国之一</a:t>
            </a:r>
            <a:r>
              <a:rPr lang="zh-CN" altLang="en-US" sz="2400" dirty="0" smtClean="0">
                <a:latin typeface="Adobe 仿宋 Std R" pitchFamily="18" charset="-122"/>
                <a:ea typeface="Adobe 仿宋 Std R" pitchFamily="18" charset="-122"/>
                <a:cs typeface="Times New Roman" pitchFamily="18" charset="0"/>
              </a:rPr>
              <a:t>，汽车工业在德国更是扮演了举足轻重的角色，在国民经济和人民生活中发挥着无可替代的作用。德国七分之一的就业岗位、</a:t>
            </a:r>
            <a:r>
              <a:rPr lang="zh-CN" altLang="en-US" sz="2400" dirty="0" smtClean="0">
                <a:solidFill>
                  <a:srgbClr val="FF0000"/>
                </a:solidFill>
                <a:latin typeface="Adobe 仿宋 Std R" pitchFamily="18" charset="-122"/>
                <a:ea typeface="Adobe 仿宋 Std R" pitchFamily="18" charset="-122"/>
                <a:cs typeface="Times New Roman" pitchFamily="18" charset="0"/>
              </a:rPr>
              <a:t>四分之一</a:t>
            </a:r>
            <a:r>
              <a:rPr lang="zh-CN" altLang="en-US" sz="2400" dirty="0" smtClean="0">
                <a:latin typeface="Adobe 仿宋 Std R" pitchFamily="18" charset="-122"/>
                <a:ea typeface="Adobe 仿宋 Std R" pitchFamily="18" charset="-122"/>
                <a:cs typeface="Times New Roman" pitchFamily="18" charset="0"/>
              </a:rPr>
              <a:t>的税收收入来源于</a:t>
            </a:r>
            <a:r>
              <a:rPr lang="zh-CN" altLang="en-US" sz="2400" dirty="0" smtClean="0">
                <a:solidFill>
                  <a:srgbClr val="FF0000"/>
                </a:solidFill>
                <a:latin typeface="Adobe 仿宋 Std R" pitchFamily="18" charset="-122"/>
                <a:ea typeface="Adobe 仿宋 Std R" pitchFamily="18" charset="-122"/>
                <a:cs typeface="Times New Roman" pitchFamily="18" charset="0"/>
              </a:rPr>
              <a:t>汽车工业</a:t>
            </a:r>
            <a:r>
              <a:rPr lang="zh-CN" altLang="en-US" sz="2400" dirty="0" smtClean="0">
                <a:latin typeface="Adobe 仿宋 Std R" pitchFamily="18" charset="-122"/>
                <a:ea typeface="Adobe 仿宋 Std R" pitchFamily="18" charset="-122"/>
                <a:cs typeface="Times New Roman" pitchFamily="18" charset="0"/>
              </a:rPr>
              <a:t>。围绕着汽车的开发、制造、销售和使用等环节所实现的增加值占到了德国国内生产总值的约五分之一。汽车工业是德国最强大的出口行业，</a:t>
            </a:r>
            <a:r>
              <a:rPr lang="en-US" altLang="zh-CN" sz="2400" dirty="0" smtClean="0">
                <a:latin typeface="Adobe 仿宋 Std R" pitchFamily="18" charset="-122"/>
                <a:ea typeface="Adobe 仿宋 Std R" pitchFamily="18" charset="-122"/>
                <a:cs typeface="Times New Roman" pitchFamily="18" charset="0"/>
              </a:rPr>
              <a:t>2003</a:t>
            </a:r>
            <a:r>
              <a:rPr lang="zh-CN" altLang="en-US" sz="2400" dirty="0" smtClean="0">
                <a:latin typeface="Adobe 仿宋 Std R" pitchFamily="18" charset="-122"/>
                <a:ea typeface="Adobe 仿宋 Std R" pitchFamily="18" charset="-122"/>
                <a:cs typeface="Times New Roman" pitchFamily="18" charset="0"/>
              </a:rPr>
              <a:t>年出口额超过</a:t>
            </a:r>
            <a:r>
              <a:rPr lang="en-US" altLang="zh-CN" sz="2400" dirty="0" smtClean="0">
                <a:latin typeface="Adobe 仿宋 Std R" pitchFamily="18" charset="-122"/>
                <a:ea typeface="Adobe 仿宋 Std R" pitchFamily="18" charset="-122"/>
                <a:cs typeface="Times New Roman" pitchFamily="18" charset="0"/>
              </a:rPr>
              <a:t>1400</a:t>
            </a:r>
            <a:r>
              <a:rPr lang="zh-CN" altLang="en-US" sz="2400" dirty="0" smtClean="0">
                <a:latin typeface="Adobe 仿宋 Std R" pitchFamily="18" charset="-122"/>
                <a:ea typeface="Adobe 仿宋 Std R" pitchFamily="18" charset="-122"/>
                <a:cs typeface="Times New Roman" pitchFamily="18" charset="0"/>
              </a:rPr>
              <a:t>亿欧元，德国</a:t>
            </a:r>
            <a:r>
              <a:rPr lang="en-US" altLang="zh-CN" sz="2400" dirty="0" smtClean="0">
                <a:latin typeface="Adobe 仿宋 Std R" pitchFamily="18" charset="-122"/>
                <a:ea typeface="Adobe 仿宋 Std R" pitchFamily="18" charset="-122"/>
                <a:cs typeface="Times New Roman" pitchFamily="18" charset="0"/>
              </a:rPr>
              <a:t>80%</a:t>
            </a:r>
            <a:r>
              <a:rPr lang="zh-CN" altLang="en-US" sz="2400" dirty="0" smtClean="0">
                <a:latin typeface="Adobe 仿宋 Std R" pitchFamily="18" charset="-122"/>
                <a:ea typeface="Adobe 仿宋 Std R" pitchFamily="18" charset="-122"/>
                <a:cs typeface="Times New Roman" pitchFamily="18" charset="0"/>
              </a:rPr>
              <a:t>的出口盈余是汽车行业实现的。</a:t>
            </a:r>
          </a:p>
          <a:p>
            <a:pPr marL="0" marR="0" lvl="0" indent="304800" algn="l" defTabSz="914400" rtl="0" eaLnBrk="0" fontAlgn="base" latinLnBrk="0" hangingPunct="0">
              <a:lnSpc>
                <a:spcPct val="100000"/>
              </a:lnSpc>
              <a:spcBef>
                <a:spcPct val="0"/>
              </a:spcBef>
              <a:spcAft>
                <a:spcPct val="0"/>
              </a:spcAft>
              <a:buClrTx/>
              <a:buSzTx/>
              <a:buFontTx/>
              <a:buNone/>
              <a:tabLst/>
            </a:pPr>
            <a:endParaRPr lang="en-US" altLang="zh-CN" sz="2400" dirty="0" smtClean="0">
              <a:latin typeface="Adobe 仿宋 Std R" pitchFamily="18" charset="-122"/>
              <a:ea typeface="Adobe 仿宋 Std R" pitchFamily="18"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你眼里的德国？</a:t>
            </a:r>
            <a:endPar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宋体" pitchFamily="2" charset="-122"/>
            </a:endParaRPr>
          </a:p>
        </p:txBody>
      </p:sp>
      <p:sp>
        <p:nvSpPr>
          <p:cNvPr id="11" name="矩形 10"/>
          <p:cNvSpPr/>
          <p:nvPr/>
        </p:nvSpPr>
        <p:spPr>
          <a:xfrm>
            <a:off x="2195736" y="5879013"/>
            <a:ext cx="4752528" cy="646331"/>
          </a:xfrm>
          <a:prstGeom prst="rect">
            <a:avLst/>
          </a:prstGeom>
        </p:spPr>
        <p:txBody>
          <a:bodyPr wrap="square">
            <a:spAutoFit/>
          </a:bodyPr>
          <a:lstStyle/>
          <a:p>
            <a:pPr algn="ctr"/>
            <a:r>
              <a:rPr lang="zh-CN" altLang="en-US" sz="1800" dirty="0" smtClean="0">
                <a:solidFill>
                  <a:srgbClr val="00B050"/>
                </a:solidFill>
                <a:latin typeface="Adobe 仿宋 Std R" pitchFamily="18" charset="-122"/>
                <a:ea typeface="Adobe 仿宋 Std R" pitchFamily="18" charset="-122"/>
              </a:rPr>
              <a:t>德意志联邦共和国</a:t>
            </a:r>
            <a:endParaRPr lang="en-US" altLang="zh-CN" sz="1800" dirty="0" smtClean="0">
              <a:solidFill>
                <a:srgbClr val="00B050"/>
              </a:solidFill>
              <a:latin typeface="Adobe 仿宋 Std R" pitchFamily="18" charset="-122"/>
              <a:ea typeface="Adobe 仿宋 Std R" pitchFamily="18" charset="-122"/>
            </a:endParaRPr>
          </a:p>
          <a:p>
            <a:pPr algn="ctr"/>
            <a:r>
              <a:rPr lang="zh-CN" altLang="en-US" sz="1800" dirty="0" smtClean="0">
                <a:solidFill>
                  <a:srgbClr val="00B050"/>
                </a:solidFill>
                <a:latin typeface="Adobe 仿宋 Std R" pitchFamily="18" charset="-122"/>
                <a:ea typeface="Adobe 仿宋 Std R" pitchFamily="18" charset="-122"/>
              </a:rPr>
              <a:t>（</a:t>
            </a:r>
            <a:r>
              <a:rPr lang="en-US" altLang="zh-CN" sz="1800" dirty="0" smtClean="0">
                <a:solidFill>
                  <a:srgbClr val="00B050"/>
                </a:solidFill>
                <a:latin typeface="Adobe 仿宋 Std R" pitchFamily="18" charset="-122"/>
                <a:ea typeface="Adobe 仿宋 Std R" pitchFamily="18" charset="-122"/>
              </a:rPr>
              <a:t>The Federal Republic of Germany</a:t>
            </a:r>
            <a:r>
              <a:rPr lang="zh-CN" altLang="en-US" sz="1800" dirty="0" smtClean="0">
                <a:solidFill>
                  <a:srgbClr val="00B050"/>
                </a:solidFill>
                <a:latin typeface="Adobe 仿宋 Std R" pitchFamily="18" charset="-122"/>
                <a:ea typeface="Adobe 仿宋 Std R" pitchFamily="18" charset="-122"/>
              </a:rPr>
              <a:t>）</a:t>
            </a:r>
            <a:endParaRPr lang="zh-CN" altLang="en-US" sz="1800" dirty="0">
              <a:solidFill>
                <a:srgbClr val="00B050"/>
              </a:solidFill>
              <a:latin typeface="Adobe 仿宋 Std R" pitchFamily="18" charset="-122"/>
              <a:ea typeface="Adobe 仿宋 Std R" pitchFamily="18"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6629" name="组合 7"/>
          <p:cNvGrpSpPr>
            <a:grpSpLocks/>
          </p:cNvGrpSpPr>
          <p:nvPr/>
        </p:nvGrpSpPr>
        <p:grpSpPr bwMode="auto">
          <a:xfrm>
            <a:off x="-1588" y="6450013"/>
            <a:ext cx="9145588" cy="431800"/>
            <a:chOff x="-2241" y="6450568"/>
            <a:chExt cx="9146241" cy="430887"/>
          </a:xfrm>
        </p:grpSpPr>
        <p:sp>
          <p:nvSpPr>
            <p:cNvPr id="9" name="矩形​​ 8"/>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6635" name="TextBox 9"/>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26636" name="矩形​​ 10"/>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26631" name="TextBox 1"/>
          <p:cNvSpPr txBox="1">
            <a:spLocks noChangeArrowheads="1"/>
          </p:cNvSpPr>
          <p:nvPr/>
        </p:nvSpPr>
        <p:spPr bwMode="auto">
          <a:xfrm>
            <a:off x="1866900" y="1340768"/>
            <a:ext cx="5410200" cy="4031873"/>
          </a:xfrm>
          <a:prstGeom prst="rect">
            <a:avLst/>
          </a:prstGeom>
          <a:noFill/>
          <a:ln w="9525">
            <a:noFill/>
            <a:miter lim="800000"/>
            <a:headEnd/>
            <a:tailEnd/>
          </a:ln>
        </p:spPr>
        <p:txBody>
          <a:bodyPr>
            <a:spAutoFit/>
          </a:bodyPr>
          <a:lstStyle/>
          <a:p>
            <a:pPr algn="ctr"/>
            <a:r>
              <a:rPr lang="zh-CN" altLang="en-US" sz="5400" dirty="0">
                <a:solidFill>
                  <a:srgbClr val="000000"/>
                </a:solidFill>
                <a:ea typeface="宋体" charset="-122"/>
              </a:rPr>
              <a:t> </a:t>
            </a:r>
            <a:endParaRPr lang="en-US" altLang="zh-CN" sz="5400" dirty="0">
              <a:solidFill>
                <a:srgbClr val="000000"/>
              </a:solidFill>
            </a:endParaRPr>
          </a:p>
          <a:p>
            <a:pPr algn="ctr"/>
            <a:r>
              <a:rPr lang="en-US" altLang="zh-CN" sz="5400" dirty="0" smtClean="0">
                <a:solidFill>
                  <a:srgbClr val="000000"/>
                </a:solidFill>
              </a:rPr>
              <a:t>Q/A</a:t>
            </a:r>
          </a:p>
          <a:p>
            <a:pPr algn="ctr"/>
            <a:r>
              <a:rPr lang="en-US" altLang="zh-CN" sz="5400" dirty="0" smtClean="0">
                <a:solidFill>
                  <a:srgbClr val="000000"/>
                </a:solidFill>
              </a:rPr>
              <a:t>Thank </a:t>
            </a:r>
            <a:r>
              <a:rPr lang="en-US" altLang="zh-CN" sz="5400" dirty="0">
                <a:solidFill>
                  <a:srgbClr val="000000"/>
                </a:solidFill>
              </a:rPr>
              <a:t>You!</a:t>
            </a:r>
          </a:p>
          <a:p>
            <a:pPr algn="ctr"/>
            <a:r>
              <a:rPr lang="en-US" altLang="zh-CN" sz="5400" dirty="0" err="1">
                <a:solidFill>
                  <a:srgbClr val="000000"/>
                </a:solidFill>
              </a:rPr>
              <a:t>Vielen</a:t>
            </a:r>
            <a:r>
              <a:rPr lang="en-US" altLang="zh-CN" sz="5400" dirty="0">
                <a:solidFill>
                  <a:srgbClr val="000000"/>
                </a:solidFill>
              </a:rPr>
              <a:t> </a:t>
            </a:r>
            <a:r>
              <a:rPr lang="en-US" altLang="zh-CN" sz="5400" dirty="0" err="1">
                <a:solidFill>
                  <a:srgbClr val="000000"/>
                </a:solidFill>
              </a:rPr>
              <a:t>Danke</a:t>
            </a:r>
            <a:r>
              <a:rPr lang="en-US" altLang="zh-CN" sz="5400" dirty="0">
                <a:solidFill>
                  <a:srgbClr val="000000"/>
                </a:solidFill>
              </a:rPr>
              <a:t>!</a:t>
            </a:r>
          </a:p>
          <a:p>
            <a:endParaRPr lang="en-US" altLang="zh-CN" dirty="0">
              <a:solidFill>
                <a:srgbClr val="000000"/>
              </a:solidFill>
            </a:endParaRPr>
          </a:p>
          <a:p>
            <a:pPr algn="ctr"/>
            <a:r>
              <a:rPr lang="en-US" altLang="zh-CN" dirty="0">
                <a:solidFill>
                  <a:srgbClr val="000000"/>
                </a:solidFill>
              </a:rPr>
              <a:t>Email: </a:t>
            </a:r>
            <a:r>
              <a:rPr lang="en-US" altLang="zh-CN" dirty="0" smtClean="0">
                <a:solidFill>
                  <a:srgbClr val="000000"/>
                </a:solidFill>
              </a:rPr>
              <a:t>fangxiaofen1985@hotmail.com</a:t>
            </a:r>
            <a:endParaRPr lang="zh-CN" altLang="en-US" dirty="0">
              <a:solidFill>
                <a:srgbClr val="000000"/>
              </a:solidFill>
              <a:ea typeface="宋体" charset="-122"/>
            </a:endParaRPr>
          </a:p>
        </p:txBody>
      </p:sp>
      <p:sp>
        <p:nvSpPr>
          <p:cNvPr id="10" name="TextBox 9"/>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总结提升</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案例一</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pic>
        <p:nvPicPr>
          <p:cNvPr id="90114" name="Picture 2" descr="德国国旗"/>
          <p:cNvPicPr>
            <a:picLocks noChangeAspect="1" noChangeArrowheads="1"/>
          </p:cNvPicPr>
          <p:nvPr/>
        </p:nvPicPr>
        <p:blipFill>
          <a:blip r:embed="rId2" cstate="print"/>
          <a:srcRect/>
          <a:stretch>
            <a:fillRect/>
          </a:stretch>
        </p:blipFill>
        <p:spPr bwMode="auto">
          <a:xfrm>
            <a:off x="467544" y="1052736"/>
            <a:ext cx="2095500" cy="1390650"/>
          </a:xfrm>
          <a:prstGeom prst="rect">
            <a:avLst/>
          </a:prstGeom>
          <a:noFill/>
        </p:spPr>
      </p:pic>
      <p:sp>
        <p:nvSpPr>
          <p:cNvPr id="18" name="矩形 17"/>
          <p:cNvSpPr/>
          <p:nvPr/>
        </p:nvSpPr>
        <p:spPr>
          <a:xfrm>
            <a:off x="2681536" y="836712"/>
            <a:ext cx="6462464" cy="5632311"/>
          </a:xfrm>
          <a:prstGeom prst="rect">
            <a:avLst/>
          </a:prstGeom>
        </p:spPr>
        <p:txBody>
          <a:bodyPr wrap="square">
            <a:spAutoFit/>
          </a:bodyPr>
          <a:lstStyle/>
          <a:p>
            <a:r>
              <a:rPr lang="zh-CN" altLang="en-US" sz="2400" dirty="0" smtClean="0">
                <a:latin typeface="Adobe 仿宋 Std R" pitchFamily="18" charset="-122"/>
                <a:ea typeface="Adobe 仿宋 Std R" pitchFamily="18" charset="-122"/>
              </a:rPr>
              <a:t>（</a:t>
            </a:r>
            <a:r>
              <a:rPr lang="en-US" altLang="zh-CN" sz="2400" dirty="0" smtClean="0">
                <a:latin typeface="Adobe 仿宋 Std R" pitchFamily="18" charset="-122"/>
                <a:ea typeface="Adobe 仿宋 Std R" pitchFamily="18" charset="-122"/>
              </a:rPr>
              <a:t>1</a:t>
            </a:r>
            <a:r>
              <a:rPr lang="zh-CN" altLang="en-US" sz="2400" dirty="0" smtClean="0">
                <a:latin typeface="Adobe 仿宋 Std R" pitchFamily="18" charset="-122"/>
                <a:ea typeface="Adobe 仿宋 Std R" pitchFamily="18" charset="-122"/>
              </a:rPr>
              <a:t>）德国是一个</a:t>
            </a:r>
            <a:r>
              <a:rPr lang="zh-CN" altLang="en-US" sz="2400" dirty="0" smtClean="0">
                <a:solidFill>
                  <a:srgbClr val="FF0000"/>
                </a:solidFill>
                <a:latin typeface="Adobe 仿宋 Std R" pitchFamily="18" charset="-122"/>
                <a:ea typeface="Adobe 仿宋 Std R" pitchFamily="18" charset="-122"/>
              </a:rPr>
              <a:t>资本主义发展较晚</a:t>
            </a:r>
            <a:r>
              <a:rPr lang="zh-CN" altLang="en-US" sz="2400" dirty="0" smtClean="0">
                <a:latin typeface="Adobe 仿宋 Std R" pitchFamily="18" charset="-122"/>
                <a:ea typeface="Adobe 仿宋 Std R" pitchFamily="18" charset="-122"/>
              </a:rPr>
              <a:t>的国家，工业化起步迟。当它大规模发展工业时，火车、轮船等现代化交通运输工具已被广泛使用，发展工业的原料和燃料以及工业产品，可以用现代化交通工具远距离运输，因此，工业不一定要布局在沿海地区。</a:t>
            </a:r>
            <a:endParaRPr lang="en-US" altLang="zh-CN" sz="2400" dirty="0" smtClean="0">
              <a:latin typeface="Adobe 仿宋 Std R" pitchFamily="18" charset="-122"/>
              <a:ea typeface="Adobe 仿宋 Std R" pitchFamily="18" charset="-122"/>
            </a:endParaRPr>
          </a:p>
          <a:p>
            <a:r>
              <a:rPr lang="zh-CN" altLang="en-US" sz="2400" dirty="0" smtClean="0">
                <a:latin typeface="Adobe 仿宋 Std R" pitchFamily="18" charset="-122"/>
                <a:ea typeface="Adobe 仿宋 Std R" pitchFamily="18" charset="-122"/>
              </a:rPr>
              <a:t>（</a:t>
            </a:r>
            <a:r>
              <a:rPr lang="en-US" altLang="zh-CN" sz="2400" dirty="0" smtClean="0">
                <a:latin typeface="Adobe 仿宋 Std R" pitchFamily="18" charset="-122"/>
                <a:ea typeface="Adobe 仿宋 Std R" pitchFamily="18" charset="-122"/>
              </a:rPr>
              <a:t>2</a:t>
            </a:r>
            <a:r>
              <a:rPr lang="zh-CN" altLang="en-US" sz="2400" dirty="0" smtClean="0">
                <a:latin typeface="Adobe 仿宋 Std R" pitchFamily="18" charset="-122"/>
                <a:ea typeface="Adobe 仿宋 Std R" pitchFamily="18" charset="-122"/>
              </a:rPr>
              <a:t>）它的资源，特别是</a:t>
            </a:r>
            <a:r>
              <a:rPr lang="zh-CN" altLang="en-US" sz="2400" dirty="0" smtClean="0">
                <a:solidFill>
                  <a:srgbClr val="FF0000"/>
                </a:solidFill>
                <a:latin typeface="Adobe 仿宋 Std R" pitchFamily="18" charset="-122"/>
                <a:ea typeface="Adobe 仿宋 Std R" pitchFamily="18" charset="-122"/>
              </a:rPr>
              <a:t>煤炭资源</a:t>
            </a:r>
            <a:r>
              <a:rPr lang="zh-CN" altLang="en-US" sz="2400" dirty="0" smtClean="0">
                <a:latin typeface="Adobe 仿宋 Std R" pitchFamily="18" charset="-122"/>
                <a:ea typeface="Adobe 仿宋 Std R" pitchFamily="18" charset="-122"/>
              </a:rPr>
              <a:t>，不是埋藏在沿海，而主要分布在内地。</a:t>
            </a:r>
            <a:endParaRPr lang="en-US" altLang="zh-CN" sz="2400" dirty="0" smtClean="0">
              <a:latin typeface="Adobe 仿宋 Std R" pitchFamily="18" charset="-122"/>
              <a:ea typeface="Adobe 仿宋 Std R" pitchFamily="18" charset="-122"/>
            </a:endParaRPr>
          </a:p>
          <a:p>
            <a:r>
              <a:rPr lang="zh-CN" altLang="en-US" sz="2400" dirty="0" smtClean="0">
                <a:latin typeface="Adobe 仿宋 Std R" pitchFamily="18" charset="-122"/>
                <a:ea typeface="Adobe 仿宋 Std R" pitchFamily="18" charset="-122"/>
              </a:rPr>
              <a:t>（</a:t>
            </a:r>
            <a:r>
              <a:rPr lang="en-US" altLang="zh-CN" sz="2400" dirty="0" smtClean="0">
                <a:latin typeface="Adobe 仿宋 Std R" pitchFamily="18" charset="-122"/>
                <a:ea typeface="Adobe 仿宋 Std R" pitchFamily="18" charset="-122"/>
              </a:rPr>
              <a:t>3</a:t>
            </a:r>
            <a:r>
              <a:rPr lang="zh-CN" altLang="en-US" sz="2400" dirty="0" smtClean="0">
                <a:latin typeface="Adobe 仿宋 Std R" pitchFamily="18" charset="-122"/>
                <a:ea typeface="Adobe 仿宋 Std R" pitchFamily="18" charset="-122"/>
              </a:rPr>
              <a:t>）内陆地区，特别是历史通道莱茵河及其支流谷地，人口密集、交通发达。另外，内地还具备了发展工业的其它条件。由于进口原料的不断增加和老的工业区生产过分集中出现一些社会问题，因此，近些年来西德工业分布有向沿海地区推进的趋势，汉堡、不来梅等港口城市的工业增长特别迅速。</a:t>
            </a:r>
            <a:endParaRPr lang="zh-CN" altLang="en-US" sz="2400" dirty="0">
              <a:latin typeface="Adobe 仿宋 Std R" pitchFamily="18" charset="-122"/>
              <a:ea typeface="Adobe 仿宋 Std R" pitchFamily="18" charset="-122"/>
            </a:endParaRPr>
          </a:p>
        </p:txBody>
      </p:sp>
      <p:pic>
        <p:nvPicPr>
          <p:cNvPr id="90115" name="Picture 3"/>
          <p:cNvPicPr>
            <a:picLocks noChangeAspect="1" noChangeArrowheads="1"/>
          </p:cNvPicPr>
          <p:nvPr/>
        </p:nvPicPr>
        <p:blipFill>
          <a:blip r:embed="rId3" cstate="print"/>
          <a:srcRect/>
          <a:stretch>
            <a:fillRect/>
          </a:stretch>
        </p:blipFill>
        <p:spPr bwMode="auto">
          <a:xfrm>
            <a:off x="87403" y="2708920"/>
            <a:ext cx="2684397" cy="35029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案例一</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pic>
        <p:nvPicPr>
          <p:cNvPr id="38" name="Picture 8" descr="QQ截图未命名"/>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9" name="矩形 13"/>
          <p:cNvSpPr>
            <a:spLocks noChangeArrowheads="1"/>
          </p:cNvSpPr>
          <p:nvPr/>
        </p:nvSpPr>
        <p:spPr bwMode="auto">
          <a:xfrm>
            <a:off x="4427984" y="1340768"/>
            <a:ext cx="3972562" cy="584775"/>
          </a:xfrm>
          <a:prstGeom prst="rect">
            <a:avLst/>
          </a:prstGeom>
          <a:noFill/>
          <a:ln w="9525">
            <a:noFill/>
            <a:miter lim="800000"/>
            <a:headEnd/>
            <a:tailEnd/>
          </a:ln>
        </p:spPr>
        <p:txBody>
          <a:bodyPr wrap="none">
            <a:spAutoFit/>
          </a:bodyPr>
          <a:lstStyle/>
          <a:p>
            <a:r>
              <a:rPr lang="en-US" altLang="zh-CN" sz="3200" dirty="0">
                <a:solidFill>
                  <a:srgbClr val="FF0000"/>
                </a:solidFill>
                <a:latin typeface="Franklin Gothic Book" pitchFamily="34" charset="0"/>
              </a:rPr>
              <a:t>Mercedes-Benz 770k </a:t>
            </a:r>
            <a:endParaRPr lang="zh-CN" altLang="en-US" sz="3200" dirty="0">
              <a:solidFill>
                <a:srgbClr val="FF0000"/>
              </a:solidFill>
              <a:latin typeface="Franklin Gothic Book" pitchFamily="34" charset="0"/>
            </a:endParaRPr>
          </a:p>
        </p:txBody>
      </p:sp>
      <p:pic>
        <p:nvPicPr>
          <p:cNvPr id="89090" name="Picture 2" descr="http://www.jewishvirtuallibrary.org/images/hitler1.jpg">
            <a:hlinkClick r:id="rId3"/>
          </p:cNvPr>
          <p:cNvPicPr>
            <a:picLocks noChangeAspect="1" noChangeArrowheads="1"/>
          </p:cNvPicPr>
          <p:nvPr/>
        </p:nvPicPr>
        <p:blipFill>
          <a:blip r:embed="rId4" cstate="print"/>
          <a:srcRect/>
          <a:stretch>
            <a:fillRect/>
          </a:stretch>
        </p:blipFill>
        <p:spPr bwMode="auto">
          <a:xfrm>
            <a:off x="188137" y="188640"/>
            <a:ext cx="3447759" cy="248526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活动一德国汽车工业格局</a:t>
            </a:r>
          </a:p>
        </p:txBody>
      </p:sp>
      <p:sp>
        <p:nvSpPr>
          <p:cNvPr id="13" name="矩形 12"/>
          <p:cNvSpPr/>
          <p:nvPr/>
        </p:nvSpPr>
        <p:spPr>
          <a:xfrm>
            <a:off x="323528" y="1052736"/>
            <a:ext cx="7920880" cy="461665"/>
          </a:xfrm>
          <a:prstGeom prst="rect">
            <a:avLst/>
          </a:prstGeom>
        </p:spPr>
        <p:txBody>
          <a:bodyPr wrap="square">
            <a:spAutoFit/>
          </a:bodyPr>
          <a:lstStyle/>
          <a:p>
            <a:r>
              <a:rPr lang="zh-CN" altLang="en-US" sz="2400" dirty="0" smtClean="0">
                <a:solidFill>
                  <a:srgbClr val="FF0000"/>
                </a:solidFill>
                <a:latin typeface="Adobe 仿宋 Std R" pitchFamily="18" charset="-122"/>
                <a:ea typeface="Adobe 仿宋 Std R" pitchFamily="18" charset="-122"/>
              </a:rPr>
              <a:t>第一阶段</a:t>
            </a:r>
            <a:r>
              <a:rPr lang="zh-CN" altLang="en-US" sz="2400" dirty="0" smtClean="0">
                <a:latin typeface="Adobe 仿宋 Std R" pitchFamily="18" charset="-122"/>
                <a:ea typeface="Adobe 仿宋 Std R" pitchFamily="18" charset="-122"/>
              </a:rPr>
              <a:t>，从</a:t>
            </a:r>
            <a:r>
              <a:rPr lang="en-US" altLang="zh-CN" sz="2400" dirty="0" smtClean="0">
                <a:latin typeface="Adobe 仿宋 Std R" pitchFamily="18" charset="-122"/>
                <a:ea typeface="Adobe 仿宋 Std R" pitchFamily="18" charset="-122"/>
              </a:rPr>
              <a:t>1886</a:t>
            </a:r>
            <a:r>
              <a:rPr lang="zh-CN" altLang="en-US" sz="2400" dirty="0" smtClean="0">
                <a:latin typeface="Adobe 仿宋 Std R" pitchFamily="18" charset="-122"/>
                <a:ea typeface="Adobe 仿宋 Std R" pitchFamily="18" charset="-122"/>
              </a:rPr>
              <a:t>～</a:t>
            </a:r>
            <a:r>
              <a:rPr lang="en-US" altLang="zh-CN" sz="2400" dirty="0" smtClean="0">
                <a:latin typeface="Adobe 仿宋 Std R" pitchFamily="18" charset="-122"/>
                <a:ea typeface="Adobe 仿宋 Std R" pitchFamily="18" charset="-122"/>
              </a:rPr>
              <a:t>1910</a:t>
            </a:r>
            <a:r>
              <a:rPr lang="zh-CN" altLang="en-US" sz="2400" dirty="0" smtClean="0">
                <a:latin typeface="Adobe 仿宋 Std R" pitchFamily="18" charset="-122"/>
                <a:ea typeface="Adobe 仿宋 Std R" pitchFamily="18" charset="-122"/>
              </a:rPr>
              <a:t>年，是汽车的发明实验阶段</a:t>
            </a:r>
            <a:endParaRPr lang="zh-CN" altLang="en-US" sz="2400" dirty="0">
              <a:latin typeface="Adobe 仿宋 Std R" pitchFamily="18" charset="-122"/>
              <a:ea typeface="Adobe 仿宋 Std R" pitchFamily="18" charset="-122"/>
            </a:endParaRPr>
          </a:p>
        </p:txBody>
      </p:sp>
      <p:pic>
        <p:nvPicPr>
          <p:cNvPr id="14" name="Picture 7" descr="2005112416443251479">
            <a:hlinkClick r:id="rId2"/>
          </p:cNvPr>
          <p:cNvPicPr>
            <a:picLocks noChangeAspect="1" noChangeArrowheads="1"/>
          </p:cNvPicPr>
          <p:nvPr/>
        </p:nvPicPr>
        <p:blipFill>
          <a:blip r:embed="rId3" cstate="print"/>
          <a:srcRect/>
          <a:stretch>
            <a:fillRect/>
          </a:stretch>
        </p:blipFill>
        <p:spPr bwMode="auto">
          <a:xfrm>
            <a:off x="3275856" y="1844824"/>
            <a:ext cx="5554119" cy="3749030"/>
          </a:xfrm>
          <a:prstGeom prst="rect">
            <a:avLst/>
          </a:prstGeom>
          <a:ln>
            <a:noFill/>
          </a:ln>
          <a:effectLst>
            <a:softEdge rad="112500"/>
          </a:effectLst>
        </p:spPr>
      </p:pic>
      <p:pic>
        <p:nvPicPr>
          <p:cNvPr id="84994" name="Picture 2" descr="http://www.vectra.club.tw/pic/otto_engine.jpg"/>
          <p:cNvPicPr>
            <a:picLocks noChangeAspect="1" noChangeArrowheads="1"/>
          </p:cNvPicPr>
          <p:nvPr/>
        </p:nvPicPr>
        <p:blipFill>
          <a:blip r:embed="rId4" cstate="print"/>
          <a:srcRect/>
          <a:stretch>
            <a:fillRect/>
          </a:stretch>
        </p:blipFill>
        <p:spPr bwMode="auto">
          <a:xfrm>
            <a:off x="683568" y="1772816"/>
            <a:ext cx="2376264" cy="3802024"/>
          </a:xfrm>
          <a:prstGeom prst="rect">
            <a:avLst/>
          </a:prstGeom>
          <a:noFill/>
        </p:spPr>
      </p:pic>
      <p:sp>
        <p:nvSpPr>
          <p:cNvPr id="16" name="矩形 15"/>
          <p:cNvSpPr/>
          <p:nvPr/>
        </p:nvSpPr>
        <p:spPr>
          <a:xfrm>
            <a:off x="2555776" y="5733256"/>
            <a:ext cx="5538696" cy="400110"/>
          </a:xfrm>
          <a:prstGeom prst="rect">
            <a:avLst/>
          </a:prstGeom>
        </p:spPr>
        <p:txBody>
          <a:bodyPr wrap="none">
            <a:spAutoFit/>
          </a:bodyPr>
          <a:lstStyle/>
          <a:p>
            <a:r>
              <a:rPr lang="zh-CN" altLang="zh-CN" dirty="0" smtClean="0">
                <a:latin typeface="Adobe 仿宋 Std R" pitchFamily="18" charset="-122"/>
                <a:ea typeface="Adobe 仿宋 Std R" pitchFamily="18" charset="-122"/>
              </a:rPr>
              <a:t>内燃机的发明</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戴姆勒</a:t>
            </a:r>
            <a:r>
              <a:rPr lang="en-US" altLang="zh-CN" dirty="0" smtClean="0">
                <a:latin typeface="Adobe 仿宋 Std R" pitchFamily="18" charset="-122"/>
                <a:ea typeface="Adobe 仿宋 Std R" pitchFamily="18" charset="-122"/>
              </a:rPr>
              <a:t>)</a:t>
            </a:r>
            <a:r>
              <a:rPr lang="zh-CN" altLang="zh-CN" dirty="0" smtClean="0">
                <a:latin typeface="Adobe 仿宋 Std R" pitchFamily="18" charset="-122"/>
                <a:ea typeface="Adobe 仿宋 Std R" pitchFamily="18" charset="-122"/>
              </a:rPr>
              <a:t>和汽车的诞生</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卡尔本茨</a:t>
            </a:r>
            <a:r>
              <a:rPr lang="en-US" altLang="zh-CN" dirty="0" smtClean="0">
                <a:latin typeface="Adobe 仿宋 Std R" pitchFamily="18" charset="-122"/>
                <a:ea typeface="Adobe 仿宋 Std R" pitchFamily="18" charset="-122"/>
              </a:rPr>
              <a:t>)</a:t>
            </a:r>
            <a:endParaRPr lang="zh-CN" altLang="en-US" dirty="0">
              <a:latin typeface="Adobe 仿宋 Std R" pitchFamily="18" charset="-122"/>
              <a:ea typeface="Adobe 仿宋 Std R" pitchFamily="18" charset="-122"/>
            </a:endParaRPr>
          </a:p>
        </p:txBody>
      </p:sp>
      <p:pic>
        <p:nvPicPr>
          <p:cNvPr id="129026" name="Picture 2" descr="http://www.0592jj.com/wangxiao/chusan/lshi/data/07300938005/RE_LS_13_01_008/RE_LS_13_01_008/images/index_clip_image006.gif"/>
          <p:cNvPicPr>
            <a:picLocks noChangeAspect="1" noChangeArrowheads="1"/>
          </p:cNvPicPr>
          <p:nvPr/>
        </p:nvPicPr>
        <p:blipFill>
          <a:blip r:embed="rId5" cstate="print"/>
          <a:srcRect/>
          <a:stretch>
            <a:fillRect/>
          </a:stretch>
        </p:blipFill>
        <p:spPr bwMode="auto">
          <a:xfrm>
            <a:off x="3707904" y="1700808"/>
            <a:ext cx="1276566" cy="1648594"/>
          </a:xfrm>
          <a:prstGeom prst="rect">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活动一德国汽车工业格局</a:t>
            </a:r>
          </a:p>
        </p:txBody>
      </p:sp>
      <p:sp>
        <p:nvSpPr>
          <p:cNvPr id="13" name="矩形 12"/>
          <p:cNvSpPr/>
          <p:nvPr/>
        </p:nvSpPr>
        <p:spPr>
          <a:xfrm>
            <a:off x="323528" y="1052736"/>
            <a:ext cx="8424936" cy="461665"/>
          </a:xfrm>
          <a:prstGeom prst="rect">
            <a:avLst/>
          </a:prstGeom>
        </p:spPr>
        <p:txBody>
          <a:bodyPr wrap="square">
            <a:spAutoFit/>
          </a:bodyPr>
          <a:lstStyle/>
          <a:p>
            <a:r>
              <a:rPr lang="zh-CN" altLang="en-US" sz="2400" dirty="0" smtClean="0">
                <a:solidFill>
                  <a:srgbClr val="FF0000"/>
                </a:solidFill>
                <a:latin typeface="Adobe 仿宋 Std R" pitchFamily="18" charset="-122"/>
                <a:ea typeface="Adobe 仿宋 Std R" pitchFamily="18" charset="-122"/>
              </a:rPr>
              <a:t>第二阶段</a:t>
            </a:r>
            <a:r>
              <a:rPr lang="zh-CN" altLang="en-US" sz="2400" dirty="0" smtClean="0">
                <a:latin typeface="Adobe 仿宋 Std R" pitchFamily="18" charset="-122"/>
                <a:ea typeface="Adobe 仿宋 Std R" pitchFamily="18" charset="-122"/>
              </a:rPr>
              <a:t>，从</a:t>
            </a:r>
            <a:r>
              <a:rPr lang="en-US" altLang="zh-CN" sz="2400" dirty="0" smtClean="0">
                <a:latin typeface="Adobe 仿宋 Std R" pitchFamily="18" charset="-122"/>
                <a:ea typeface="Adobe 仿宋 Std R" pitchFamily="18" charset="-122"/>
              </a:rPr>
              <a:t>1911</a:t>
            </a:r>
            <a:r>
              <a:rPr lang="zh-CN" altLang="en-US" sz="2400" dirty="0" smtClean="0">
                <a:latin typeface="Adobe 仿宋 Std R" pitchFamily="18" charset="-122"/>
                <a:ea typeface="Adobe 仿宋 Std R" pitchFamily="18" charset="-122"/>
              </a:rPr>
              <a:t>年</a:t>
            </a:r>
            <a:r>
              <a:rPr lang="en-US" altLang="zh-CN" sz="2400" dirty="0" smtClean="0">
                <a:latin typeface="Adobe 仿宋 Std R" pitchFamily="18" charset="-122"/>
                <a:ea typeface="Adobe 仿宋 Std R" pitchFamily="18" charset="-122"/>
              </a:rPr>
              <a:t>-1940</a:t>
            </a:r>
            <a:r>
              <a:rPr lang="zh-CN" altLang="en-US" sz="2400" dirty="0" smtClean="0">
                <a:latin typeface="Adobe 仿宋 Std R" pitchFamily="18" charset="-122"/>
                <a:ea typeface="Adobe 仿宋 Std R" pitchFamily="18" charset="-122"/>
              </a:rPr>
              <a:t>年，是汽车技术不断完善阶段</a:t>
            </a:r>
            <a:endParaRPr lang="zh-CN" altLang="en-US" sz="2400" dirty="0">
              <a:latin typeface="Adobe 仿宋 Std R" pitchFamily="18" charset="-122"/>
              <a:ea typeface="Adobe 仿宋 Std R" pitchFamily="18" charset="-122"/>
            </a:endParaRPr>
          </a:p>
        </p:txBody>
      </p:sp>
      <p:sp>
        <p:nvSpPr>
          <p:cNvPr id="84995" name="Rectangle 3"/>
          <p:cNvSpPr>
            <a:spLocks noChangeArrowheads="1"/>
          </p:cNvSpPr>
          <p:nvPr/>
        </p:nvSpPr>
        <p:spPr bwMode="auto">
          <a:xfrm>
            <a:off x="107504" y="1844824"/>
            <a:ext cx="4104456" cy="341632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德国从</a:t>
            </a: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一战前夕</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到挑起第一次世界大战，接着是战后的魏玛共和国时期，一直到希特勒上台，直至</a:t>
            </a: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第二次世界大战的全面爆发</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德国的汽车工业到</a:t>
            </a:r>
            <a:r>
              <a:rPr kumimoji="0" lang="en-US" alt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1914</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年第一次世界大战爆发</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时，已基本形成了一个独立的工业部门，</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年产量达到</a:t>
            </a:r>
            <a:r>
              <a:rPr kumimoji="0" lang="en-US" alt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2</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万辆</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 </a:t>
            </a:r>
          </a:p>
        </p:txBody>
      </p:sp>
      <p:sp>
        <p:nvSpPr>
          <p:cNvPr id="18" name="矩形 17"/>
          <p:cNvSpPr/>
          <p:nvPr/>
        </p:nvSpPr>
        <p:spPr>
          <a:xfrm>
            <a:off x="467544" y="5529426"/>
            <a:ext cx="8424936" cy="707886"/>
          </a:xfrm>
          <a:prstGeom prst="rect">
            <a:avLst/>
          </a:prstGeom>
        </p:spPr>
        <p:txBody>
          <a:bodyPr wrap="square">
            <a:spAutoFit/>
          </a:bodyPr>
          <a:lstStyle/>
          <a:p>
            <a:r>
              <a:rPr lang="zh-CN" altLang="zh-CN" dirty="0" smtClean="0">
                <a:latin typeface="Adobe 仿宋 Std R" pitchFamily="18" charset="-122"/>
                <a:ea typeface="Adobe 仿宋 Std R" pitchFamily="18" charset="-122"/>
              </a:rPr>
              <a:t>斯大林</a:t>
            </a:r>
            <a:r>
              <a:rPr lang="zh-CN" altLang="en-US" dirty="0" smtClean="0">
                <a:latin typeface="Adobe 仿宋 Std R" pitchFamily="18" charset="-122"/>
                <a:ea typeface="Adobe 仿宋 Std R" pitchFamily="18" charset="-122"/>
              </a:rPr>
              <a:t>曾说：</a:t>
            </a:r>
            <a:r>
              <a:rPr lang="zh-CN" altLang="zh-CN" dirty="0" smtClean="0">
                <a:latin typeface="Adobe 仿宋 Std R" pitchFamily="18" charset="-122"/>
                <a:ea typeface="Adobe 仿宋 Std R" pitchFamily="18" charset="-122"/>
              </a:rPr>
              <a:t>第一次世界大战称作是交战国双方</a:t>
            </a:r>
            <a:r>
              <a:rPr lang="zh-CN" altLang="zh-CN" dirty="0" smtClean="0">
                <a:solidFill>
                  <a:srgbClr val="FF0000"/>
                </a:solidFill>
                <a:latin typeface="Adobe 仿宋 Std R" pitchFamily="18" charset="-122"/>
                <a:ea typeface="Adobe 仿宋 Std R" pitchFamily="18" charset="-122"/>
              </a:rPr>
              <a:t>蒸汽机</a:t>
            </a:r>
            <a:r>
              <a:rPr lang="zh-CN" altLang="zh-CN" dirty="0" smtClean="0">
                <a:latin typeface="Adobe 仿宋 Std R" pitchFamily="18" charset="-122"/>
                <a:ea typeface="Adobe 仿宋 Std R" pitchFamily="18" charset="-122"/>
              </a:rPr>
              <a:t>的较量，而把第二次世界大战称作是交战双方真正意义上的</a:t>
            </a:r>
            <a:r>
              <a:rPr lang="zh-CN" altLang="zh-CN" dirty="0" smtClean="0">
                <a:solidFill>
                  <a:srgbClr val="FF0000"/>
                </a:solidFill>
                <a:latin typeface="Adobe 仿宋 Std R" pitchFamily="18" charset="-122"/>
                <a:ea typeface="Adobe 仿宋 Std R" pitchFamily="18" charset="-122"/>
              </a:rPr>
              <a:t>内燃机</a:t>
            </a:r>
            <a:r>
              <a:rPr lang="zh-CN" altLang="zh-CN" dirty="0" smtClean="0">
                <a:latin typeface="Adobe 仿宋 Std R" pitchFamily="18" charset="-122"/>
                <a:ea typeface="Adobe 仿宋 Std R" pitchFamily="18" charset="-122"/>
              </a:rPr>
              <a:t>的较量</a:t>
            </a:r>
            <a:endParaRPr lang="zh-CN" altLang="en-US" dirty="0">
              <a:latin typeface="Adobe 仿宋 Std R" pitchFamily="18" charset="-122"/>
              <a:ea typeface="Adobe 仿宋 Std R" pitchFamily="18" charset="-122"/>
            </a:endParaRPr>
          </a:p>
        </p:txBody>
      </p:sp>
      <p:pic>
        <p:nvPicPr>
          <p:cNvPr id="84997" name="Picture 5" descr="http://a4.att.hudong.com/81/54/01300000165488122301544702062.jpg">
            <a:hlinkClick r:id="rId2"/>
          </p:cNvPr>
          <p:cNvPicPr>
            <a:picLocks noChangeAspect="1" noChangeArrowheads="1"/>
          </p:cNvPicPr>
          <p:nvPr/>
        </p:nvPicPr>
        <p:blipFill>
          <a:blip r:embed="rId3" cstate="print"/>
          <a:srcRect/>
          <a:stretch>
            <a:fillRect/>
          </a:stretch>
        </p:blipFill>
        <p:spPr bwMode="auto">
          <a:xfrm>
            <a:off x="4257675" y="1701899"/>
            <a:ext cx="4886325" cy="374332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活动一德国汽车工业格局</a:t>
            </a:r>
          </a:p>
        </p:txBody>
      </p:sp>
      <p:sp>
        <p:nvSpPr>
          <p:cNvPr id="13" name="矩形 12"/>
          <p:cNvSpPr/>
          <p:nvPr/>
        </p:nvSpPr>
        <p:spPr>
          <a:xfrm>
            <a:off x="323528" y="980728"/>
            <a:ext cx="8424936" cy="461665"/>
          </a:xfrm>
          <a:prstGeom prst="rect">
            <a:avLst/>
          </a:prstGeom>
        </p:spPr>
        <p:txBody>
          <a:bodyPr wrap="square">
            <a:spAutoFit/>
          </a:bodyPr>
          <a:lstStyle/>
          <a:p>
            <a:r>
              <a:rPr lang="zh-CN" altLang="en-US" sz="2400" dirty="0" smtClean="0">
                <a:solidFill>
                  <a:srgbClr val="FF0000"/>
                </a:solidFill>
                <a:latin typeface="Adobe 仿宋 Std R" pitchFamily="18" charset="-122"/>
                <a:ea typeface="Adobe 仿宋 Std R" pitchFamily="18" charset="-122"/>
              </a:rPr>
              <a:t>第三阶段</a:t>
            </a:r>
            <a:r>
              <a:rPr lang="zh-CN" altLang="en-US" sz="2400" dirty="0" smtClean="0">
                <a:latin typeface="Adobe 仿宋 Std R" pitchFamily="18" charset="-122"/>
                <a:ea typeface="Adobe 仿宋 Std R" pitchFamily="18" charset="-122"/>
              </a:rPr>
              <a:t>，</a:t>
            </a:r>
            <a:r>
              <a:rPr lang="en-US" altLang="zh-CN" sz="2400" dirty="0" smtClean="0">
                <a:latin typeface="Adobe 仿宋 Std R" pitchFamily="18" charset="-122"/>
                <a:ea typeface="Adobe 仿宋 Std R" pitchFamily="18" charset="-122"/>
              </a:rPr>
              <a:t>1941</a:t>
            </a:r>
            <a:r>
              <a:rPr lang="zh-CN" altLang="en-US" sz="2400" dirty="0" smtClean="0">
                <a:latin typeface="Adobe 仿宋 Std R" pitchFamily="18" charset="-122"/>
                <a:ea typeface="Adobe 仿宋 Std R" pitchFamily="18" charset="-122"/>
              </a:rPr>
              <a:t>年</a:t>
            </a:r>
            <a:r>
              <a:rPr lang="en-US" altLang="zh-CN" sz="2400" dirty="0" smtClean="0">
                <a:latin typeface="Adobe 仿宋 Std R" pitchFamily="18" charset="-122"/>
                <a:ea typeface="Adobe 仿宋 Std R" pitchFamily="18" charset="-122"/>
              </a:rPr>
              <a:t>-1960</a:t>
            </a:r>
            <a:r>
              <a:rPr lang="zh-CN" altLang="en-US" sz="2400" dirty="0" smtClean="0">
                <a:latin typeface="Adobe 仿宋 Std R" pitchFamily="18" charset="-122"/>
                <a:ea typeface="Adobe 仿宋 Std R" pitchFamily="18" charset="-122"/>
              </a:rPr>
              <a:t>年，是汽车工业迅速发展阶段</a:t>
            </a:r>
          </a:p>
        </p:txBody>
      </p:sp>
      <p:sp>
        <p:nvSpPr>
          <p:cNvPr id="84995" name="Rectangle 3"/>
          <p:cNvSpPr>
            <a:spLocks noChangeArrowheads="1"/>
          </p:cNvSpPr>
          <p:nvPr/>
        </p:nvSpPr>
        <p:spPr bwMode="auto">
          <a:xfrm>
            <a:off x="251520" y="1556792"/>
            <a:ext cx="4392488" cy="4154984"/>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indent="304800"/>
            <a:r>
              <a:rPr lang="zh-CN" altLang="en-US" sz="2400" dirty="0" smtClean="0">
                <a:latin typeface="Adobe 仿宋 Std R" pitchFamily="18" charset="-122"/>
                <a:ea typeface="Adobe 仿宋 Std R" pitchFamily="18" charset="-122"/>
                <a:cs typeface="Times New Roman" pitchFamily="18" charset="0"/>
              </a:rPr>
              <a:t>二战结束后，德国的汽车厂都被盟军接管。在十分困难的条件下，依靠德国人顽强的民族精神，德国的汽车工业很快得到恢复并获得了重生。尤其是西德的经济在一片废墟上创造出著名的“</a:t>
            </a:r>
            <a:r>
              <a:rPr lang="zh-CN" altLang="en-US" sz="2400" dirty="0" smtClean="0">
                <a:solidFill>
                  <a:srgbClr val="FF0000"/>
                </a:solidFill>
                <a:latin typeface="Adobe 仿宋 Std R" pitchFamily="18" charset="-122"/>
                <a:ea typeface="Adobe 仿宋 Std R" pitchFamily="18" charset="-122"/>
                <a:cs typeface="Times New Roman" pitchFamily="18" charset="0"/>
              </a:rPr>
              <a:t>艾哈德经济奇迹</a:t>
            </a:r>
            <a:r>
              <a:rPr lang="en-US" altLang="zh-CN" sz="2400" dirty="0" smtClean="0">
                <a:solidFill>
                  <a:srgbClr val="FF0000"/>
                </a:solidFill>
                <a:latin typeface="Adobe 仿宋 Std R" pitchFamily="18" charset="-122"/>
                <a:ea typeface="Adobe 仿宋 Std R" pitchFamily="18" charset="-122"/>
                <a:cs typeface="Times New Roman" pitchFamily="18" charset="0"/>
              </a:rPr>
              <a:t>(Ludwig Wilhelm Erhard)</a:t>
            </a:r>
            <a:r>
              <a:rPr lang="zh-CN" altLang="en-US" sz="2400" dirty="0" smtClean="0">
                <a:latin typeface="Adobe 仿宋 Std R" pitchFamily="18" charset="-122"/>
                <a:ea typeface="Adobe 仿宋 Std R" pitchFamily="18" charset="-122"/>
                <a:cs typeface="Times New Roman" pitchFamily="18" charset="0"/>
              </a:rPr>
              <a:t>”，只用了十几年的功夫，就再一次超越英、法而成为</a:t>
            </a:r>
            <a:r>
              <a:rPr lang="zh-CN" altLang="en-US" sz="2400" dirty="0" smtClean="0">
                <a:solidFill>
                  <a:srgbClr val="FF0000"/>
                </a:solidFill>
                <a:latin typeface="Adobe 仿宋 Std R" pitchFamily="18" charset="-122"/>
                <a:ea typeface="Adobe 仿宋 Std R" pitchFamily="18" charset="-122"/>
                <a:cs typeface="Times New Roman" pitchFamily="18" charset="0"/>
              </a:rPr>
              <a:t>欧洲第一</a:t>
            </a:r>
            <a:r>
              <a:rPr lang="zh-CN" altLang="en-US" sz="2400" dirty="0" smtClean="0">
                <a:latin typeface="Adobe 仿宋 Std R" pitchFamily="18" charset="-122"/>
                <a:ea typeface="Adobe 仿宋 Std R" pitchFamily="18" charset="-122"/>
                <a:cs typeface="Times New Roman" pitchFamily="18" charset="0"/>
              </a:rPr>
              <a:t>的经济强国。</a:t>
            </a:r>
          </a:p>
        </p:txBody>
      </p:sp>
      <p:pic>
        <p:nvPicPr>
          <p:cNvPr id="130050" name="Picture 2" descr="德国发行的纪念艾哈德的邮票"/>
          <p:cNvPicPr>
            <a:picLocks noChangeAspect="1" noChangeArrowheads="1"/>
          </p:cNvPicPr>
          <p:nvPr/>
        </p:nvPicPr>
        <p:blipFill>
          <a:blip r:embed="rId2" cstate="print"/>
          <a:srcRect l="2174" t="2174" r="2174" b="2174"/>
          <a:stretch>
            <a:fillRect/>
          </a:stretch>
        </p:blipFill>
        <p:spPr bwMode="auto">
          <a:xfrm>
            <a:off x="5076056" y="1556792"/>
            <a:ext cx="3168352" cy="3168352"/>
          </a:xfrm>
          <a:prstGeom prst="rect">
            <a:avLst/>
          </a:prstGeom>
          <a:noFill/>
        </p:spPr>
      </p:pic>
      <p:sp>
        <p:nvSpPr>
          <p:cNvPr id="14" name="矩形 13"/>
          <p:cNvSpPr/>
          <p:nvPr/>
        </p:nvSpPr>
        <p:spPr>
          <a:xfrm>
            <a:off x="4572000" y="5013176"/>
            <a:ext cx="4572000" cy="1015663"/>
          </a:xfrm>
          <a:prstGeom prst="rect">
            <a:avLst/>
          </a:prstGeom>
        </p:spPr>
        <p:txBody>
          <a:bodyPr wrap="square">
            <a:spAutoFit/>
          </a:bodyPr>
          <a:lstStyle/>
          <a:p>
            <a:r>
              <a:rPr lang="zh-CN" altLang="en-US" i="1" dirty="0" smtClean="0">
                <a:latin typeface="Adobe 仿宋 Std R" pitchFamily="18" charset="-122"/>
                <a:ea typeface="Adobe 仿宋 Std R" pitchFamily="18" charset="-122"/>
              </a:rPr>
              <a:t>艾哈德</a:t>
            </a:r>
            <a:r>
              <a:rPr lang="zh-CN" altLang="en-US" dirty="0" smtClean="0">
                <a:latin typeface="Adobe 仿宋 Std R" pitchFamily="18" charset="-122"/>
                <a:ea typeface="Adobe 仿宋 Std R" pitchFamily="18" charset="-122"/>
              </a:rPr>
              <a:t>的“</a:t>
            </a:r>
            <a:r>
              <a:rPr lang="zh-CN" altLang="en-US" dirty="0" smtClean="0">
                <a:solidFill>
                  <a:srgbClr val="FF0000"/>
                </a:solidFill>
                <a:latin typeface="Adobe 仿宋 Std R" pitchFamily="18" charset="-122"/>
                <a:ea typeface="Adobe 仿宋 Std R" pitchFamily="18" charset="-122"/>
              </a:rPr>
              <a:t>社会市场经济</a:t>
            </a:r>
            <a:r>
              <a:rPr lang="zh-CN" altLang="en-US" dirty="0" smtClean="0">
                <a:latin typeface="Adobe 仿宋 Std R" pitchFamily="18" charset="-122"/>
                <a:ea typeface="Adobe 仿宋 Std R" pitchFamily="18" charset="-122"/>
              </a:rPr>
              <a:t>”理论</a:t>
            </a:r>
            <a:endParaRPr lang="en-US" altLang="zh-CN" dirty="0" smtClean="0">
              <a:latin typeface="Adobe 仿宋 Std R" pitchFamily="18" charset="-122"/>
              <a:ea typeface="Adobe 仿宋 Std R" pitchFamily="18" charset="-122"/>
            </a:endParaRPr>
          </a:p>
          <a:p>
            <a:r>
              <a:rPr lang="zh-CN" altLang="en-US" dirty="0" smtClean="0">
                <a:latin typeface="华文仿宋" pitchFamily="2" charset="-122"/>
                <a:ea typeface="华文仿宋" pitchFamily="2" charset="-122"/>
              </a:rPr>
              <a:t>不管是在什么时期</a:t>
            </a:r>
            <a:r>
              <a:rPr lang="en-US" altLang="zh-CN"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自由市场经济都是不可破坏的济世良方。</a:t>
            </a:r>
            <a:r>
              <a:rPr lang="en-US" altLang="zh-CN"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大众福利</a:t>
            </a:r>
            <a:r>
              <a:rPr lang="en-US" altLang="zh-CN" dirty="0" smtClean="0">
                <a:latin typeface="华文仿宋" pitchFamily="2" charset="-122"/>
                <a:ea typeface="华文仿宋" pitchFamily="2" charset="-122"/>
              </a:rPr>
              <a:t>》</a:t>
            </a:r>
            <a:endParaRPr lang="zh-CN" altLang="en-US" dirty="0">
              <a:latin typeface="华文仿宋" pitchFamily="2" charset="-122"/>
              <a:ea typeface="华文仿宋"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活动一德国汽车工业格局</a:t>
            </a:r>
          </a:p>
        </p:txBody>
      </p:sp>
      <p:sp>
        <p:nvSpPr>
          <p:cNvPr id="13" name="矩形 12"/>
          <p:cNvSpPr/>
          <p:nvPr/>
        </p:nvSpPr>
        <p:spPr>
          <a:xfrm>
            <a:off x="323528" y="908720"/>
            <a:ext cx="8424936" cy="461665"/>
          </a:xfrm>
          <a:prstGeom prst="rect">
            <a:avLst/>
          </a:prstGeom>
        </p:spPr>
        <p:txBody>
          <a:bodyPr wrap="square">
            <a:spAutoFit/>
          </a:bodyPr>
          <a:lstStyle/>
          <a:p>
            <a:r>
              <a:rPr lang="zh-CN" altLang="en-US" sz="2400" dirty="0" smtClean="0">
                <a:solidFill>
                  <a:srgbClr val="FF0000"/>
                </a:solidFill>
                <a:latin typeface="Adobe 仿宋 Std R" pitchFamily="18" charset="-122"/>
                <a:ea typeface="Adobe 仿宋 Std R" pitchFamily="18" charset="-122"/>
              </a:rPr>
              <a:t>第三阶段</a:t>
            </a:r>
            <a:r>
              <a:rPr lang="zh-CN" altLang="en-US" sz="2400" dirty="0" smtClean="0">
                <a:latin typeface="Adobe 仿宋 Std R" pitchFamily="18" charset="-122"/>
                <a:ea typeface="Adobe 仿宋 Std R" pitchFamily="18" charset="-122"/>
              </a:rPr>
              <a:t>，</a:t>
            </a:r>
            <a:r>
              <a:rPr lang="en-US" altLang="zh-CN" sz="2400" dirty="0" smtClean="0">
                <a:latin typeface="Adobe 仿宋 Std R" pitchFamily="18" charset="-122"/>
                <a:ea typeface="Adobe 仿宋 Std R" pitchFamily="18" charset="-122"/>
              </a:rPr>
              <a:t>1941</a:t>
            </a:r>
            <a:r>
              <a:rPr lang="zh-CN" altLang="en-US" sz="2400" dirty="0" smtClean="0">
                <a:latin typeface="Adobe 仿宋 Std R" pitchFamily="18" charset="-122"/>
                <a:ea typeface="Adobe 仿宋 Std R" pitchFamily="18" charset="-122"/>
              </a:rPr>
              <a:t>年</a:t>
            </a:r>
            <a:r>
              <a:rPr lang="en-US" altLang="zh-CN" sz="2400" dirty="0" smtClean="0">
                <a:latin typeface="Adobe 仿宋 Std R" pitchFamily="18" charset="-122"/>
                <a:ea typeface="Adobe 仿宋 Std R" pitchFamily="18" charset="-122"/>
              </a:rPr>
              <a:t>-1960</a:t>
            </a:r>
            <a:r>
              <a:rPr lang="zh-CN" altLang="en-US" sz="2400" dirty="0" smtClean="0">
                <a:latin typeface="Adobe 仿宋 Std R" pitchFamily="18" charset="-122"/>
                <a:ea typeface="Adobe 仿宋 Std R" pitchFamily="18" charset="-122"/>
              </a:rPr>
              <a:t>年，是汽车工业迅速发展阶段</a:t>
            </a:r>
          </a:p>
        </p:txBody>
      </p:sp>
      <p:pic>
        <p:nvPicPr>
          <p:cNvPr id="12" name="Picture 8" descr="甲壳虫旧版02"/>
          <p:cNvPicPr>
            <a:picLocks noChangeAspect="1" noChangeArrowheads="1"/>
          </p:cNvPicPr>
          <p:nvPr/>
        </p:nvPicPr>
        <p:blipFill>
          <a:blip r:embed="rId2" cstate="print"/>
          <a:srcRect/>
          <a:stretch>
            <a:fillRect/>
          </a:stretch>
        </p:blipFill>
        <p:spPr bwMode="auto">
          <a:xfrm>
            <a:off x="899592" y="1340768"/>
            <a:ext cx="7272808" cy="4423732"/>
          </a:xfrm>
          <a:prstGeom prst="rect">
            <a:avLst/>
          </a:prstGeom>
          <a:noFill/>
          <a:ln w="9525">
            <a:noFill/>
            <a:miter lim="800000"/>
            <a:headEnd/>
            <a:tailEnd/>
          </a:ln>
        </p:spPr>
      </p:pic>
      <p:sp>
        <p:nvSpPr>
          <p:cNvPr id="131073" name="Rectangle 1"/>
          <p:cNvSpPr>
            <a:spLocks noChangeArrowheads="1"/>
          </p:cNvSpPr>
          <p:nvPr/>
        </p:nvSpPr>
        <p:spPr bwMode="auto">
          <a:xfrm>
            <a:off x="144016" y="5745450"/>
            <a:ext cx="889248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到</a:t>
            </a:r>
            <a:r>
              <a:rPr kumimoji="0" lang="en-US" altLang="zh-CN"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1960</a:t>
            </a:r>
            <a:r>
              <a:rPr kumimoji="0" lang="zh-CN" altLang="en-US"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年，德国的汽车年产量已达</a:t>
            </a:r>
            <a:r>
              <a:rPr kumimoji="0" lang="en-US" altLang="zh-CN" i="0" u="none" strike="noStrike" cap="none" normalizeH="0" baseline="0" dirty="0" smtClean="0">
                <a:ln>
                  <a:noFill/>
                </a:ln>
                <a:solidFill>
                  <a:srgbClr val="FF0000"/>
                </a:solidFill>
                <a:effectLst/>
                <a:latin typeface="华文仿宋" pitchFamily="2" charset="-122"/>
                <a:ea typeface="华文仿宋" pitchFamily="2" charset="-122"/>
                <a:cs typeface="Times New Roman" pitchFamily="18" charset="0"/>
              </a:rPr>
              <a:t>200</a:t>
            </a:r>
            <a:r>
              <a:rPr kumimoji="0" lang="zh-CN" altLang="en-US" i="0" u="none" strike="noStrike" cap="none" normalizeH="0" baseline="0" dirty="0" smtClean="0">
                <a:ln>
                  <a:noFill/>
                </a:ln>
                <a:solidFill>
                  <a:srgbClr val="FF0000"/>
                </a:solidFill>
                <a:effectLst/>
                <a:latin typeface="华文仿宋" pitchFamily="2" charset="-122"/>
                <a:ea typeface="华文仿宋" pitchFamily="2" charset="-122"/>
                <a:cs typeface="Times New Roman" pitchFamily="18" charset="0"/>
              </a:rPr>
              <a:t>万辆</a:t>
            </a:r>
            <a:r>
              <a:rPr kumimoji="0" lang="zh-CN" altLang="en-US"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a:t>
            </a:r>
            <a:r>
              <a:rPr kumimoji="0" lang="en-US" altLang="zh-CN"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10</a:t>
            </a:r>
            <a:r>
              <a:rPr kumimoji="0" lang="zh-CN" altLang="en-US"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年内，</a:t>
            </a:r>
            <a:r>
              <a:rPr kumimoji="0" lang="zh-CN" altLang="en-US" i="0" u="none" strike="noStrike" cap="none" normalizeH="0" baseline="0" dirty="0" smtClean="0">
                <a:ln>
                  <a:noFill/>
                </a:ln>
                <a:solidFill>
                  <a:srgbClr val="FF0000"/>
                </a:solidFill>
                <a:effectLst/>
                <a:latin typeface="华文仿宋" pitchFamily="2" charset="-122"/>
                <a:ea typeface="华文仿宋" pitchFamily="2" charset="-122"/>
                <a:cs typeface="Times New Roman" pitchFamily="18" charset="0"/>
              </a:rPr>
              <a:t>增长了</a:t>
            </a:r>
            <a:r>
              <a:rPr kumimoji="0" lang="en-US" altLang="zh-CN" i="0" u="none" strike="noStrike" cap="none" normalizeH="0" baseline="0" dirty="0" smtClean="0">
                <a:ln>
                  <a:noFill/>
                </a:ln>
                <a:solidFill>
                  <a:srgbClr val="FF0000"/>
                </a:solidFill>
                <a:effectLst/>
                <a:latin typeface="华文仿宋" pitchFamily="2" charset="-122"/>
                <a:ea typeface="华文仿宋" pitchFamily="2" charset="-122"/>
                <a:cs typeface="Times New Roman" pitchFamily="18" charset="0"/>
              </a:rPr>
              <a:t>5.7</a:t>
            </a:r>
            <a:r>
              <a:rPr kumimoji="0" lang="zh-CN" altLang="en-US" i="0" u="none" strike="noStrike" cap="none" normalizeH="0" baseline="0" dirty="0" smtClean="0">
                <a:ln>
                  <a:noFill/>
                </a:ln>
                <a:solidFill>
                  <a:srgbClr val="FF0000"/>
                </a:solidFill>
                <a:effectLst/>
                <a:latin typeface="华文仿宋" pitchFamily="2" charset="-122"/>
                <a:ea typeface="华文仿宋" pitchFamily="2" charset="-122"/>
                <a:cs typeface="Times New Roman" pitchFamily="18" charset="0"/>
              </a:rPr>
              <a:t>倍</a:t>
            </a:r>
            <a:r>
              <a:rPr kumimoji="0" lang="zh-CN" altLang="en-US"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，年均增长率</a:t>
            </a:r>
            <a:r>
              <a:rPr kumimoji="0" lang="zh-CN" altLang="en-US" i="0" u="none" strike="noStrike" cap="none" normalizeH="0" baseline="0" dirty="0" smtClean="0">
                <a:ln>
                  <a:noFill/>
                </a:ln>
                <a:solidFill>
                  <a:srgbClr val="FF0000"/>
                </a:solidFill>
                <a:effectLst/>
                <a:latin typeface="华文仿宋" pitchFamily="2" charset="-122"/>
                <a:ea typeface="华文仿宋" pitchFamily="2" charset="-122"/>
                <a:cs typeface="Times New Roman" pitchFamily="18" charset="0"/>
              </a:rPr>
              <a:t>达</a:t>
            </a:r>
            <a:r>
              <a:rPr kumimoji="0" lang="en-US" altLang="zh-CN" i="0" u="none" strike="noStrike" cap="none" normalizeH="0" baseline="0" dirty="0" smtClean="0">
                <a:ln>
                  <a:noFill/>
                </a:ln>
                <a:solidFill>
                  <a:srgbClr val="FF0000"/>
                </a:solidFill>
                <a:effectLst/>
                <a:latin typeface="华文仿宋" pitchFamily="2" charset="-122"/>
                <a:ea typeface="华文仿宋" pitchFamily="2" charset="-122"/>
                <a:cs typeface="Times New Roman" pitchFamily="18" charset="0"/>
              </a:rPr>
              <a:t>21%</a:t>
            </a:r>
            <a:r>
              <a:rPr kumimoji="0" lang="zh-CN" altLang="en-US"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，从此成为欧洲</a:t>
            </a:r>
            <a:r>
              <a:rPr kumimoji="0" lang="zh-CN" altLang="en-US" i="0" u="none" strike="noStrike" cap="none" normalizeH="0" baseline="0" dirty="0" smtClean="0">
                <a:ln>
                  <a:noFill/>
                </a:ln>
                <a:solidFill>
                  <a:srgbClr val="FF0000"/>
                </a:solidFill>
                <a:effectLst/>
                <a:latin typeface="华文仿宋" pitchFamily="2" charset="-122"/>
                <a:ea typeface="华文仿宋" pitchFamily="2" charset="-122"/>
                <a:cs typeface="Times New Roman" pitchFamily="18" charset="0"/>
              </a:rPr>
              <a:t>最大的汽车生产国</a:t>
            </a:r>
            <a:r>
              <a:rPr kumimoji="0" lang="zh-CN" altLang="en-US"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和</a:t>
            </a:r>
            <a:r>
              <a:rPr kumimoji="0" lang="zh-CN" altLang="en-US" i="0" u="none" strike="noStrike" cap="none" normalizeH="0" baseline="0" dirty="0" smtClean="0">
                <a:ln>
                  <a:noFill/>
                </a:ln>
                <a:solidFill>
                  <a:srgbClr val="FF0000"/>
                </a:solidFill>
                <a:effectLst/>
                <a:latin typeface="华文仿宋" pitchFamily="2" charset="-122"/>
                <a:ea typeface="华文仿宋" pitchFamily="2" charset="-122"/>
                <a:cs typeface="Times New Roman" pitchFamily="18" charset="0"/>
              </a:rPr>
              <a:t>出口国</a:t>
            </a:r>
            <a:r>
              <a:rPr kumimoji="0" lang="zh-CN" altLang="en-US" i="0" u="none" strike="noStrike" cap="none" normalizeH="0" baseline="0" dirty="0" smtClean="0">
                <a:ln>
                  <a:noFill/>
                </a:ln>
                <a:solidFill>
                  <a:schemeClr val="tx1"/>
                </a:solidFill>
                <a:effectLst/>
                <a:latin typeface="华文仿宋" pitchFamily="2" charset="-122"/>
                <a:ea typeface="华文仿宋" pitchFamily="2" charset="-122"/>
                <a:cs typeface="Times New Roman" pitchFamily="18" charset="0"/>
              </a:rPr>
              <a:t>。</a:t>
            </a:r>
            <a:endParaRPr kumimoji="0" lang="zh-CN" altLang="en-US" i="0" u="none" strike="noStrike" cap="none" normalizeH="0" baseline="0" dirty="0" smtClean="0">
              <a:ln>
                <a:noFill/>
              </a:ln>
              <a:solidFill>
                <a:schemeClr val="tx1"/>
              </a:solidFill>
              <a:effectLst/>
              <a:latin typeface="华文仿宋" pitchFamily="2" charset="-122"/>
              <a:ea typeface="华文仿宋" pitchFamily="2" charset="-122"/>
              <a:cs typeface="宋体"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5492</TotalTime>
  <Words>1835</Words>
  <Application>Microsoft Office PowerPoint</Application>
  <PresentationFormat>全屏显示(4:3)</PresentationFormat>
  <Paragraphs>160</Paragraphs>
  <Slides>30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Office 主题​​</vt:lpstr>
      <vt:lpstr>图表</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LXY</dc:creator>
  <cp:lastModifiedBy>方晓汾</cp:lastModifiedBy>
  <cp:revision>885</cp:revision>
  <dcterms:created xsi:type="dcterms:W3CDTF">2008-11-29T01:41:59Z</dcterms:created>
  <dcterms:modified xsi:type="dcterms:W3CDTF">2013-08-19T02:56:32Z</dcterms:modified>
</cp:coreProperties>
</file>