
<file path=[Content_Types].xml><?xml version="1.0" encoding="utf-8"?>
<Types xmlns="http://schemas.openxmlformats.org/package/2006/content-types">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Default Extension="png" ContentType="image/png"/>
  <Override PartName="/ppt/diagrams/quickStyle5.xml" ContentType="application/vnd.openxmlformats-officedocument.drawingml.diagramStyl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Default Extension="vml" ContentType="application/vnd.openxmlformats-officedocument.vmlDrawing"/>
  <Override PartName="/ppt/diagrams/colors7.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4"/>
  </p:notesMasterIdLst>
  <p:handoutMasterIdLst>
    <p:handoutMasterId r:id="rId45"/>
  </p:handoutMasterIdLst>
  <p:sldIdLst>
    <p:sldId id="275" r:id="rId2"/>
    <p:sldId id="274" r:id="rId3"/>
    <p:sldId id="276" r:id="rId4"/>
    <p:sldId id="281" r:id="rId5"/>
    <p:sldId id="290" r:id="rId6"/>
    <p:sldId id="280" r:id="rId7"/>
    <p:sldId id="282" r:id="rId8"/>
    <p:sldId id="291" r:id="rId9"/>
    <p:sldId id="292" r:id="rId10"/>
    <p:sldId id="293" r:id="rId11"/>
    <p:sldId id="294" r:id="rId12"/>
    <p:sldId id="295" r:id="rId13"/>
    <p:sldId id="296" r:id="rId14"/>
    <p:sldId id="297" r:id="rId15"/>
    <p:sldId id="298" r:id="rId16"/>
    <p:sldId id="299" r:id="rId17"/>
    <p:sldId id="301" r:id="rId18"/>
    <p:sldId id="300" r:id="rId19"/>
    <p:sldId id="302" r:id="rId20"/>
    <p:sldId id="303" r:id="rId21"/>
    <p:sldId id="304" r:id="rId22"/>
    <p:sldId id="305" r:id="rId23"/>
    <p:sldId id="307" r:id="rId24"/>
    <p:sldId id="306"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3" r:id="rId39"/>
    <p:sldId id="321" r:id="rId40"/>
    <p:sldId id="322" r:id="rId41"/>
    <p:sldId id="324" r:id="rId42"/>
    <p:sldId id="273"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FF6600"/>
    <a:srgbClr val="FFCC66"/>
    <a:srgbClr val="EE9A3E"/>
    <a:srgbClr val="FFCC00"/>
    <a:srgbClr val="FF9966"/>
    <a:srgbClr val="FFFFCC"/>
    <a:srgbClr val="FF9900"/>
    <a:srgbClr val="111111"/>
    <a:srgbClr val="0033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7293" autoAdjust="0"/>
    <p:restoredTop sz="92796" autoAdjust="0"/>
  </p:normalViewPr>
  <p:slideViewPr>
    <p:cSldViewPr>
      <p:cViewPr>
        <p:scale>
          <a:sx n="80" d="100"/>
          <a:sy n="80" d="100"/>
        </p:scale>
        <p:origin x="-1373" y="-8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zh-CN" altLang="en-US" sz="1400" u="none" dirty="0" smtClean="0">
              <a:solidFill>
                <a:schemeClr val="tx1"/>
              </a:solidFill>
            </a:rPr>
            <a:t>  商业智能的概念</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 商业智能的核心技术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商业智能在智能物流中的应用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  商业智能系统</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LinFactNeighborX="572" custLinFactNeighborY="12501">
        <dgm:presLayoutVars>
          <dgm:bulletEnabled val="1"/>
        </dgm:presLayoutVars>
      </dgm:prSet>
      <dgm:spPr/>
      <dgm:t>
        <a:bodyPr/>
        <a:lstStyle/>
        <a:p>
          <a:endParaRPr lang="zh-CN" altLang="en-US"/>
        </a:p>
      </dgm:t>
    </dgm:pt>
  </dgm:ptLst>
  <dgm:cxnLst>
    <dgm:cxn modelId="{DA485D40-F6FD-41C0-B84A-F713E80437FE}" type="presOf" srcId="{BDC812A3-B3D9-45B3-B6C7-5E051D5B1148}" destId="{EF401089-48E6-4A2D-997F-D18BAC276996}"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F4E2BC74-7915-40BA-AC9B-72959BF1CC8E}" type="presOf" srcId="{A62A7514-2DD7-41B7-80ED-F693EACC02A5}" destId="{4F72C2E5-C0F0-49B9-9693-6A68F13804F4}"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6FAB9F13-5B93-4E90-A7B9-3C62FD94D923}" type="presOf" srcId="{BE7FC79C-9CFE-4C59-A295-EA1E3A68FF87}" destId="{370B7215-43AF-46BF-A735-20A368491720}" srcOrd="0" destOrd="0" presId="urn:microsoft.com/office/officeart/2005/8/layout/hChevron3"/>
    <dgm:cxn modelId="{8EE5F50E-3AA1-44EB-8783-CE7B5B20820F}" type="presOf" srcId="{4AFE0152-52EB-4B95-B7AD-68475D9B1B55}" destId="{78707572-11B1-43F0-B56F-5E4AB636DFB3}" srcOrd="0" destOrd="0" presId="urn:microsoft.com/office/officeart/2005/8/layout/hChevron3"/>
    <dgm:cxn modelId="{0F8F9DE3-1DA5-42A3-8126-EA4B6BD10070}" type="presOf" srcId="{1A422BF9-8E40-4D40-82F3-D7ADF7825116}" destId="{A587EFE1-A3DE-4730-996C-C43C76C9687D}" srcOrd="0" destOrd="0" presId="urn:microsoft.com/office/officeart/2005/8/layout/hChevron3"/>
    <dgm:cxn modelId="{FB300DA8-620F-4C9A-8CC9-1E68378DFDD1}" type="presParOf" srcId="{4F72C2E5-C0F0-49B9-9693-6A68F13804F4}" destId="{78707572-11B1-43F0-B56F-5E4AB636DFB3}" srcOrd="0" destOrd="0" presId="urn:microsoft.com/office/officeart/2005/8/layout/hChevron3"/>
    <dgm:cxn modelId="{1F268857-8FCA-4300-BC3D-28762B652289}" type="presParOf" srcId="{4F72C2E5-C0F0-49B9-9693-6A68F13804F4}" destId="{DF1A3B44-7C86-47AC-889C-B1EF619618EA}" srcOrd="1" destOrd="0" presId="urn:microsoft.com/office/officeart/2005/8/layout/hChevron3"/>
    <dgm:cxn modelId="{FEF5EC39-1284-46FC-A2E5-52A49E2B7CD7}" type="presParOf" srcId="{4F72C2E5-C0F0-49B9-9693-6A68F13804F4}" destId="{EF401089-48E6-4A2D-997F-D18BAC276996}" srcOrd="2" destOrd="0" presId="urn:microsoft.com/office/officeart/2005/8/layout/hChevron3"/>
    <dgm:cxn modelId="{259B583F-0477-4B56-89E4-50C30AAF86C1}" type="presParOf" srcId="{4F72C2E5-C0F0-49B9-9693-6A68F13804F4}" destId="{A175BC6A-8DFC-4F73-BC3B-89D8A3B76750}" srcOrd="3" destOrd="0" presId="urn:microsoft.com/office/officeart/2005/8/layout/hChevron3"/>
    <dgm:cxn modelId="{CE41B1DD-8372-4A08-A29D-04E0DE280F82}" type="presParOf" srcId="{4F72C2E5-C0F0-49B9-9693-6A68F13804F4}" destId="{370B7215-43AF-46BF-A735-20A368491720}" srcOrd="4" destOrd="0" presId="urn:microsoft.com/office/officeart/2005/8/layout/hChevron3"/>
    <dgm:cxn modelId="{96E8A33A-F999-46B1-A602-2AD1E1619922}" type="presParOf" srcId="{4F72C2E5-C0F0-49B9-9693-6A68F13804F4}" destId="{E079EB35-79C3-4272-8F6A-95B4FB054A82}" srcOrd="5" destOrd="0" presId="urn:microsoft.com/office/officeart/2005/8/layout/hChevron3"/>
    <dgm:cxn modelId="{E548812B-3CAB-41C6-BD3A-3DC4EBDB41CA}" type="presParOf" srcId="{4F72C2E5-C0F0-49B9-9693-6A68F13804F4}" destId="{A587EFE1-A3DE-4730-996C-C43C76C9687D}" srcOrd="6"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  商业智能的概念</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 商业智能的核心技术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商业智能在智能物流中的应用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6600"/>
        </a:solidFill>
      </dgm:spPr>
      <dgm:t>
        <a:bodyPr/>
        <a:lstStyle/>
        <a:p>
          <a:pPr algn="l"/>
          <a:r>
            <a:rPr lang="zh-CN" altLang="en-US" sz="1400" u="none" dirty="0" smtClean="0">
              <a:solidFill>
                <a:schemeClr val="tx1"/>
              </a:solidFill>
            </a:rPr>
            <a:t>  商业智能系统</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LinFactNeighborX="572" custLinFactNeighborY="12501">
        <dgm:presLayoutVars>
          <dgm:bulletEnabled val="1"/>
        </dgm:presLayoutVars>
      </dgm:prSet>
      <dgm:spPr/>
      <dgm:t>
        <a:bodyPr/>
        <a:lstStyle/>
        <a:p>
          <a:endParaRPr lang="zh-CN" altLang="en-US"/>
        </a:p>
      </dgm:t>
    </dgm:pt>
  </dgm:ptLst>
  <dgm:cxnLst>
    <dgm:cxn modelId="{51E87193-CB59-4068-A0FE-80BB8D46EB15}" type="presOf" srcId="{1A422BF9-8E40-4D40-82F3-D7ADF7825116}" destId="{A587EFE1-A3DE-4730-996C-C43C76C9687D}" srcOrd="0" destOrd="0" presId="urn:microsoft.com/office/officeart/2005/8/layout/hChevron3"/>
    <dgm:cxn modelId="{AA78EB48-CB0E-4ACF-A921-95D07F7FC00C}"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A18DFD90-2C2E-4A24-88FB-3FD2CA6BBCB4}" type="presOf" srcId="{4AFE0152-52EB-4B95-B7AD-68475D9B1B55}" destId="{78707572-11B1-43F0-B56F-5E4AB636DFB3}"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5622EAF8-267E-40F3-922E-5B22AA3EFBEE}" type="presOf" srcId="{A62A7514-2DD7-41B7-80ED-F693EACC02A5}" destId="{4F72C2E5-C0F0-49B9-9693-6A68F13804F4}" srcOrd="0" destOrd="0" presId="urn:microsoft.com/office/officeart/2005/8/layout/hChevron3"/>
    <dgm:cxn modelId="{5CED07A5-48C3-40AD-9E45-B24CBC66FF4A}" type="presOf" srcId="{BDC812A3-B3D9-45B3-B6C7-5E051D5B1148}" destId="{EF401089-48E6-4A2D-997F-D18BAC276996}" srcOrd="0" destOrd="0" presId="urn:microsoft.com/office/officeart/2005/8/layout/hChevron3"/>
    <dgm:cxn modelId="{BC3E057F-9CB1-44C8-90F3-3306306BE061}" type="presParOf" srcId="{4F72C2E5-C0F0-49B9-9693-6A68F13804F4}" destId="{78707572-11B1-43F0-B56F-5E4AB636DFB3}" srcOrd="0" destOrd="0" presId="urn:microsoft.com/office/officeart/2005/8/layout/hChevron3"/>
    <dgm:cxn modelId="{8C38E5E3-CFFF-41A5-845F-EAE5033189FC}" type="presParOf" srcId="{4F72C2E5-C0F0-49B9-9693-6A68F13804F4}" destId="{DF1A3B44-7C86-47AC-889C-B1EF619618EA}" srcOrd="1" destOrd="0" presId="urn:microsoft.com/office/officeart/2005/8/layout/hChevron3"/>
    <dgm:cxn modelId="{114E9F11-DF9F-4690-BB3F-D172FB1E7472}" type="presParOf" srcId="{4F72C2E5-C0F0-49B9-9693-6A68F13804F4}" destId="{EF401089-48E6-4A2D-997F-D18BAC276996}" srcOrd="2" destOrd="0" presId="urn:microsoft.com/office/officeart/2005/8/layout/hChevron3"/>
    <dgm:cxn modelId="{B2D350DB-98F2-4405-8544-DAC1C5C78CBA}" type="presParOf" srcId="{4F72C2E5-C0F0-49B9-9693-6A68F13804F4}" destId="{A175BC6A-8DFC-4F73-BC3B-89D8A3B76750}" srcOrd="3" destOrd="0" presId="urn:microsoft.com/office/officeart/2005/8/layout/hChevron3"/>
    <dgm:cxn modelId="{7BB34FCA-F187-4406-8E10-531CB731E6BF}" type="presParOf" srcId="{4F72C2E5-C0F0-49B9-9693-6A68F13804F4}" destId="{370B7215-43AF-46BF-A735-20A368491720}" srcOrd="4" destOrd="0" presId="urn:microsoft.com/office/officeart/2005/8/layout/hChevron3"/>
    <dgm:cxn modelId="{C47519C0-7A6A-4472-A57E-9442ECBEFC75}" type="presParOf" srcId="{4F72C2E5-C0F0-49B9-9693-6A68F13804F4}" destId="{E079EB35-79C3-4272-8F6A-95B4FB054A82}" srcOrd="5" destOrd="0" presId="urn:microsoft.com/office/officeart/2005/8/layout/hChevron3"/>
    <dgm:cxn modelId="{A57817CA-7246-4A6F-A7D8-97749DB422C4}" type="presParOf" srcId="{4F72C2E5-C0F0-49B9-9693-6A68F13804F4}" destId="{A587EFE1-A3DE-4730-996C-C43C76C9687D}" srcOrd="6"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  商业智能的概念</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zh-CN" altLang="en-US" sz="1400" u="none" dirty="0" smtClean="0">
              <a:solidFill>
                <a:schemeClr val="tx1"/>
              </a:solidFill>
            </a:rPr>
            <a:t> 商业智能的核心技术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zh-CN" altLang="en-US" sz="1400" u="none" dirty="0" smtClean="0">
              <a:solidFill>
                <a:schemeClr val="tx1"/>
              </a:solidFill>
            </a:rPr>
            <a:t> 商业智能在智能物流中的应用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  商业智能系统</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LinFactNeighborX="572" custLinFactNeighborY="12501">
        <dgm:presLayoutVars>
          <dgm:bulletEnabled val="1"/>
        </dgm:presLayoutVars>
      </dgm:prSet>
      <dgm:spPr/>
      <dgm:t>
        <a:bodyPr/>
        <a:lstStyle/>
        <a:p>
          <a:endParaRPr lang="zh-CN" altLang="en-US"/>
        </a:p>
      </dgm:t>
    </dgm:pt>
  </dgm:ptLst>
  <dgm:cxnLst>
    <dgm:cxn modelId="{A1FCAA79-0EC1-4866-A5D6-B4BCF21C305F}" type="presOf" srcId="{BE7FC79C-9CFE-4C59-A295-EA1E3A68FF87}" destId="{370B7215-43AF-46BF-A735-20A368491720}" srcOrd="0" destOrd="0" presId="urn:microsoft.com/office/officeart/2005/8/layout/hChevron3"/>
    <dgm:cxn modelId="{8E70D039-F61C-46B7-A651-AB0ABC540AE3}"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B83B3399-2537-4350-B4FD-E45012B3BEDA}" type="presOf" srcId="{BDC812A3-B3D9-45B3-B6C7-5E051D5B1148}" destId="{EF401089-48E6-4A2D-997F-D18BAC276996}"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90A7E7EA-8563-408B-A282-0EB0012A7263}" type="presOf" srcId="{1A422BF9-8E40-4D40-82F3-D7ADF7825116}" destId="{A587EFE1-A3DE-4730-996C-C43C76C9687D}" srcOrd="0" destOrd="0" presId="urn:microsoft.com/office/officeart/2005/8/layout/hChevron3"/>
    <dgm:cxn modelId="{53CEDAAA-C3DC-4D9E-8AC0-1A83D34C8988}" type="presOf" srcId="{4AFE0152-52EB-4B95-B7AD-68475D9B1B55}" destId="{78707572-11B1-43F0-B56F-5E4AB636DFB3}" srcOrd="0" destOrd="0" presId="urn:microsoft.com/office/officeart/2005/8/layout/hChevron3"/>
    <dgm:cxn modelId="{249BA746-091A-4754-A047-AE334D8161DE}" type="presParOf" srcId="{4F72C2E5-C0F0-49B9-9693-6A68F13804F4}" destId="{78707572-11B1-43F0-B56F-5E4AB636DFB3}" srcOrd="0" destOrd="0" presId="urn:microsoft.com/office/officeart/2005/8/layout/hChevron3"/>
    <dgm:cxn modelId="{C949EF64-36AC-4D0B-A5A3-E367B623C2F6}" type="presParOf" srcId="{4F72C2E5-C0F0-49B9-9693-6A68F13804F4}" destId="{DF1A3B44-7C86-47AC-889C-B1EF619618EA}" srcOrd="1" destOrd="0" presId="urn:microsoft.com/office/officeart/2005/8/layout/hChevron3"/>
    <dgm:cxn modelId="{B46E3FB3-B746-4714-86D3-779C34ECD6E2}" type="presParOf" srcId="{4F72C2E5-C0F0-49B9-9693-6A68F13804F4}" destId="{EF401089-48E6-4A2D-997F-D18BAC276996}" srcOrd="2" destOrd="0" presId="urn:microsoft.com/office/officeart/2005/8/layout/hChevron3"/>
    <dgm:cxn modelId="{13141F35-1BEC-4F09-ABA3-E11474945F1E}" type="presParOf" srcId="{4F72C2E5-C0F0-49B9-9693-6A68F13804F4}" destId="{A175BC6A-8DFC-4F73-BC3B-89D8A3B76750}" srcOrd="3" destOrd="0" presId="urn:microsoft.com/office/officeart/2005/8/layout/hChevron3"/>
    <dgm:cxn modelId="{53688FC5-1A56-440C-A834-5D20AA3721FA}" type="presParOf" srcId="{4F72C2E5-C0F0-49B9-9693-6A68F13804F4}" destId="{370B7215-43AF-46BF-A735-20A368491720}" srcOrd="4" destOrd="0" presId="urn:microsoft.com/office/officeart/2005/8/layout/hChevron3"/>
    <dgm:cxn modelId="{D98AC8F6-BFEF-4176-AC4D-6320934F4103}" type="presParOf" srcId="{4F72C2E5-C0F0-49B9-9693-6A68F13804F4}" destId="{E079EB35-79C3-4272-8F6A-95B4FB054A82}" srcOrd="5" destOrd="0" presId="urn:microsoft.com/office/officeart/2005/8/layout/hChevron3"/>
    <dgm:cxn modelId="{93CF0A21-989C-419E-AF0A-C4A8D971B08D}" type="presParOf" srcId="{4F72C2E5-C0F0-49B9-9693-6A68F13804F4}" destId="{A587EFE1-A3DE-4730-996C-C43C76C9687D}" srcOrd="6" destOrd="0" presId="urn:microsoft.com/office/officeart/2005/8/layout/hChevron3"/>
  </dgm:cxnLst>
  <dgm:bg/>
  <dgm:whole/>
</dgm:dataModel>
</file>

<file path=ppt/diagrams/data4.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zh-CN" altLang="en-US" sz="1400" u="none" dirty="0" smtClean="0">
              <a:solidFill>
                <a:schemeClr val="tx1"/>
              </a:solidFill>
            </a:rPr>
            <a:t>  商业智能的概念</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zh-CN" altLang="en-US" sz="1400" u="none" dirty="0" smtClean="0">
              <a:solidFill>
                <a:schemeClr val="tx1"/>
              </a:solidFill>
            </a:rPr>
            <a:t> 商业智能的核心技术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zh-CN" altLang="en-US" sz="1400" u="none" dirty="0" smtClean="0">
              <a:solidFill>
                <a:schemeClr val="tx1"/>
              </a:solidFill>
            </a:rPr>
            <a:t> 商业智能在智能物流中的应用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BDC812A3-B3D9-45B3-B6C7-5E051D5B1148}">
      <dgm:prSet phldrT="[文本]" custT="1"/>
      <dgm:spPr>
        <a:solidFill>
          <a:srgbClr val="FFCC66"/>
        </a:solidFill>
      </dgm:spPr>
      <dgm:t>
        <a:bodyPr/>
        <a:lstStyle/>
        <a:p>
          <a:pPr algn="l"/>
          <a:r>
            <a:rPr lang="zh-CN" altLang="en-US" sz="1400" u="none" dirty="0" smtClean="0">
              <a:solidFill>
                <a:schemeClr val="tx1"/>
              </a:solidFill>
            </a:rPr>
            <a:t>  商业智能系统</a:t>
          </a:r>
          <a:endParaRPr lang="zh-CN" altLang="en-US" sz="1400" u="none" dirty="0">
            <a:solidFill>
              <a:schemeClr val="tx1"/>
            </a:solidFill>
          </a:endParaRPr>
        </a:p>
      </dgm:t>
    </dgm:pt>
    <dgm:pt modelId="{88607707-1E7A-41D3-92CE-2CDC45891E2E}" type="parTrans" cxnId="{B66DA487-799E-46B5-BF78-68E7C5F3B871}">
      <dgm:prSet/>
      <dgm:spPr/>
      <dgm:t>
        <a:bodyPr/>
        <a:lstStyle/>
        <a:p>
          <a:endParaRPr lang="zh-CN" altLang="en-US"/>
        </a:p>
      </dgm:t>
    </dgm:pt>
    <dgm:pt modelId="{03386177-5AEE-4D67-A3A7-0BEAFFBFE559}" type="sibTrans" cxnId="{B66DA487-799E-46B5-BF78-68E7C5F3B871}">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72455"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EF401089-48E6-4A2D-997F-D18BAC276996}" type="pres">
      <dgm:prSet presAssocID="{BDC812A3-B3D9-45B3-B6C7-5E051D5B1148}" presName="parTxOnly" presStyleLbl="node1" presStyleIdx="1" presStyleCnt="4" custScaleX="78023">
        <dgm:presLayoutVars>
          <dgm:bulletEnabled val="1"/>
        </dgm:presLayoutVars>
      </dgm:prSet>
      <dgm:spPr/>
      <dgm:t>
        <a:bodyPr/>
        <a:lstStyle/>
        <a:p>
          <a:endParaRPr lang="zh-CN" altLang="en-US"/>
        </a:p>
      </dgm:t>
    </dgm:pt>
    <dgm:pt modelId="{A175BC6A-8DFC-4F73-BC3B-89D8A3B76750}" type="pres">
      <dgm:prSet presAssocID="{03386177-5AEE-4D67-A3A7-0BEAFFBFE559}" presName="parSpace" presStyleCnt="0"/>
      <dgm:spPr/>
    </dgm:pt>
    <dgm:pt modelId="{370B7215-43AF-46BF-A735-20A368491720}" type="pres">
      <dgm:prSet presAssocID="{BE7FC79C-9CFE-4C59-A295-EA1E3A68FF87}" presName="parTxOnly" presStyleLbl="node1" presStyleIdx="2" presStyleCnt="4" custScaleX="83860" custLinFactNeighborX="-18057" custLinFactNeighborY="20000">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3" presStyleCnt="4" custLinFactNeighborX="572" custLinFactNeighborY="12501">
        <dgm:presLayoutVars>
          <dgm:bulletEnabled val="1"/>
        </dgm:presLayoutVars>
      </dgm:prSet>
      <dgm:spPr/>
      <dgm:t>
        <a:bodyPr/>
        <a:lstStyle/>
        <a:p>
          <a:endParaRPr lang="zh-CN" altLang="en-US"/>
        </a:p>
      </dgm:t>
    </dgm:pt>
  </dgm:ptLst>
  <dgm:cxnLst>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2" destOrd="0" parTransId="{74763B2D-C6CD-4E8F-8938-2BFD9C1939E5}" sibTransId="{32B28509-5994-4D9D-AF45-70A62F913BDE}"/>
    <dgm:cxn modelId="{A7FC34A0-047A-4F63-885D-14915C9760B9}" type="presOf" srcId="{BE7FC79C-9CFE-4C59-A295-EA1E3A68FF87}" destId="{370B7215-43AF-46BF-A735-20A368491720}" srcOrd="0" destOrd="0" presId="urn:microsoft.com/office/officeart/2005/8/layout/hChevron3"/>
    <dgm:cxn modelId="{A25C15DA-074B-4DEA-A71B-EB6559F3BC86}" type="presOf" srcId="{1A422BF9-8E40-4D40-82F3-D7ADF7825116}" destId="{A587EFE1-A3DE-4730-996C-C43C76C9687D}" srcOrd="0" destOrd="0" presId="urn:microsoft.com/office/officeart/2005/8/layout/hChevron3"/>
    <dgm:cxn modelId="{93E795FE-2AC8-4060-8F55-E3FF1528EC4C}" type="presOf" srcId="{A62A7514-2DD7-41B7-80ED-F693EACC02A5}" destId="{4F72C2E5-C0F0-49B9-9693-6A68F13804F4}" srcOrd="0" destOrd="0" presId="urn:microsoft.com/office/officeart/2005/8/layout/hChevron3"/>
    <dgm:cxn modelId="{A4B47E46-DF7B-4CB5-8EF1-E05B965C2448}" type="presOf" srcId="{4AFE0152-52EB-4B95-B7AD-68475D9B1B55}" destId="{78707572-11B1-43F0-B56F-5E4AB636DFB3}" srcOrd="0" destOrd="0" presId="urn:microsoft.com/office/officeart/2005/8/layout/hChevron3"/>
    <dgm:cxn modelId="{B66DA487-799E-46B5-BF78-68E7C5F3B871}" srcId="{A62A7514-2DD7-41B7-80ED-F693EACC02A5}" destId="{BDC812A3-B3D9-45B3-B6C7-5E051D5B1148}" srcOrd="1" destOrd="0" parTransId="{88607707-1E7A-41D3-92CE-2CDC45891E2E}" sibTransId="{03386177-5AEE-4D67-A3A7-0BEAFFBFE559}"/>
    <dgm:cxn modelId="{60D46750-07FA-44A0-BA5E-12956D550B89}" srcId="{A62A7514-2DD7-41B7-80ED-F693EACC02A5}" destId="{1A422BF9-8E40-4D40-82F3-D7ADF7825116}" srcOrd="3" destOrd="0" parTransId="{53E6A745-B129-4611-A5BE-F9378C0D5FE5}" sibTransId="{F5487BCD-2C64-47A9-9CA1-D9FFA877489D}"/>
    <dgm:cxn modelId="{DA6B815D-F7CF-4E41-B192-AEA1C16BF8E1}" type="presOf" srcId="{BDC812A3-B3D9-45B3-B6C7-5E051D5B1148}" destId="{EF401089-48E6-4A2D-997F-D18BAC276996}" srcOrd="0" destOrd="0" presId="urn:microsoft.com/office/officeart/2005/8/layout/hChevron3"/>
    <dgm:cxn modelId="{3C035063-70F2-44B1-8B7B-832A9423AC52}" type="presParOf" srcId="{4F72C2E5-C0F0-49B9-9693-6A68F13804F4}" destId="{78707572-11B1-43F0-B56F-5E4AB636DFB3}" srcOrd="0" destOrd="0" presId="urn:microsoft.com/office/officeart/2005/8/layout/hChevron3"/>
    <dgm:cxn modelId="{811DDB7B-8850-40D8-8EC3-CF3A3F6724F7}" type="presParOf" srcId="{4F72C2E5-C0F0-49B9-9693-6A68F13804F4}" destId="{DF1A3B44-7C86-47AC-889C-B1EF619618EA}" srcOrd="1" destOrd="0" presId="urn:microsoft.com/office/officeart/2005/8/layout/hChevron3"/>
    <dgm:cxn modelId="{40C55D2F-736C-470A-8B66-25FB209E1153}" type="presParOf" srcId="{4F72C2E5-C0F0-49B9-9693-6A68F13804F4}" destId="{EF401089-48E6-4A2D-997F-D18BAC276996}" srcOrd="2" destOrd="0" presId="urn:microsoft.com/office/officeart/2005/8/layout/hChevron3"/>
    <dgm:cxn modelId="{26FE9CFE-4623-4813-BAAB-6A139193838D}" type="presParOf" srcId="{4F72C2E5-C0F0-49B9-9693-6A68F13804F4}" destId="{A175BC6A-8DFC-4F73-BC3B-89D8A3B76750}" srcOrd="3" destOrd="0" presId="urn:microsoft.com/office/officeart/2005/8/layout/hChevron3"/>
    <dgm:cxn modelId="{F9BA7166-6298-42AD-BACB-CCCFC917AED3}" type="presParOf" srcId="{4F72C2E5-C0F0-49B9-9693-6A68F13804F4}" destId="{370B7215-43AF-46BF-A735-20A368491720}" srcOrd="4" destOrd="0" presId="urn:microsoft.com/office/officeart/2005/8/layout/hChevron3"/>
    <dgm:cxn modelId="{F89F31EE-87FD-49D8-8339-6670859AE818}" type="presParOf" srcId="{4F72C2E5-C0F0-49B9-9693-6A68F13804F4}" destId="{E079EB35-79C3-4272-8F6A-95B4FB054A82}" srcOrd="5" destOrd="0" presId="urn:microsoft.com/office/officeart/2005/8/layout/hChevron3"/>
    <dgm:cxn modelId="{082DCE16-EB27-457C-AD78-6938E7023080}" type="presParOf" srcId="{4F72C2E5-C0F0-49B9-9693-6A68F13804F4}" destId="{A587EFE1-A3DE-4730-996C-C43C76C9687D}" srcOrd="6" destOrd="0" presId="urn:microsoft.com/office/officeart/2005/8/layout/hChevron3"/>
  </dgm:cxnLst>
  <dgm:bg/>
  <dgm:whole/>
</dgm:dataModel>
</file>

<file path=ppt/diagrams/data5.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zh-CN" sz="1800" b="1" dirty="0" smtClean="0">
              <a:solidFill>
                <a:schemeClr val="tx1"/>
              </a:solidFill>
              <a:latin typeface="宋体" pitchFamily="2" charset="-122"/>
              <a:ea typeface="宋体" pitchFamily="2" charset="-122"/>
            </a:rPr>
            <a:t>更为合理的数据存储方式</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altLang="en-US" sz="1600" dirty="0" smtClean="0">
              <a:solidFill>
                <a:schemeClr val="tx1"/>
              </a:solidFill>
              <a:latin typeface="宋体" pitchFamily="2" charset="-122"/>
              <a:ea typeface="宋体" pitchFamily="2" charset="-122"/>
            </a:rPr>
            <a:t>存储经过抽取、转换、装载后的数据，避免对多余数据的无用分析。</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zh-CN" sz="1800" b="1" dirty="0" smtClean="0">
              <a:solidFill>
                <a:schemeClr val="tx1"/>
              </a:solidFill>
              <a:latin typeface="宋体" pitchFamily="2" charset="-122"/>
              <a:ea typeface="宋体" pitchFamily="2" charset="-122"/>
            </a:rPr>
            <a:t>更加灵活的分析手段及方法</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altLang="en-US" sz="1600" dirty="0" smtClean="0">
              <a:solidFill>
                <a:schemeClr val="tx1"/>
              </a:solidFill>
              <a:latin typeface="宋体" pitchFamily="2" charset="-122"/>
              <a:ea typeface="宋体" pitchFamily="2" charset="-122"/>
            </a:rPr>
            <a:t>实现多维度分析，呈现从围观到宏观各层级数据，降低物流成本、提高效率。</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zh-CN" sz="1800" b="1" dirty="0" smtClean="0">
              <a:solidFill>
                <a:schemeClr val="tx1"/>
              </a:solidFill>
              <a:latin typeface="宋体" pitchFamily="2" charset="-122"/>
              <a:ea typeface="宋体" pitchFamily="2" charset="-122"/>
            </a:rPr>
            <a:t>实现各个层级的主题分析</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800" b="1" dirty="0" smtClean="0">
              <a:solidFill>
                <a:schemeClr val="tx1"/>
              </a:solidFill>
              <a:latin typeface="宋体" pitchFamily="2" charset="-122"/>
              <a:ea typeface="宋体" pitchFamily="2" charset="-122"/>
            </a:rPr>
            <a:t>4.</a:t>
          </a:r>
          <a:r>
            <a:rPr lang="zh-CN" sz="1800" b="1" dirty="0" smtClean="0">
              <a:solidFill>
                <a:schemeClr val="tx1"/>
              </a:solidFill>
              <a:latin typeface="宋体" pitchFamily="2" charset="-122"/>
              <a:ea typeface="宋体" pitchFamily="2" charset="-122"/>
            </a:rPr>
            <a:t>提高综合决策能力</a:t>
          </a:r>
          <a:endParaRPr lang="zh-CN" altLang="en-US" sz="18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altLang="en-US" sz="1600" dirty="0" smtClean="0">
              <a:solidFill>
                <a:schemeClr val="tx1"/>
              </a:solidFill>
              <a:latin typeface="宋体" pitchFamily="2" charset="-122"/>
              <a:ea typeface="宋体" pitchFamily="2" charset="-122"/>
            </a:rPr>
            <a:t>针对各层级决策需求，建立对应分析模型，做到因地制宜。</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altLang="en-US" sz="1600" dirty="0" smtClean="0">
              <a:solidFill>
                <a:schemeClr val="tx1"/>
              </a:solidFill>
              <a:latin typeface="宋体" pitchFamily="2" charset="-122"/>
              <a:ea typeface="宋体" pitchFamily="2" charset="-122"/>
            </a:rPr>
            <a:t>通过信息关联，为决策者提供更为简洁的监控能力，提高管理效率，避免信息阻塞带来的风险。</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4">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4">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4">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4">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4">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4">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3" presStyleCnt="4">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3" presStyleCnt="4">
        <dgm:presLayoutVars>
          <dgm:bulletEnabled val="1"/>
        </dgm:presLayoutVars>
      </dgm:prSet>
      <dgm:spPr/>
      <dgm:t>
        <a:bodyPr/>
        <a:lstStyle/>
        <a:p>
          <a:endParaRPr lang="zh-CN" altLang="en-US"/>
        </a:p>
      </dgm:t>
    </dgm:pt>
  </dgm:ptLst>
  <dgm:cxnLst>
    <dgm:cxn modelId="{ACBEDFA7-0166-4A20-9E9A-FF0DB1E1FE8A}" type="presOf" srcId="{0D864566-6D4C-41C5-BE71-73BFAC6B201E}" destId="{4396CB7C-6096-4FDD-BC48-D810D2E2585D}" srcOrd="0" destOrd="0" presId="urn:microsoft.com/office/officeart/2005/8/layout/vList2"/>
    <dgm:cxn modelId="{39579509-1075-4DFC-8BE3-1A78AD6D2D0B}" type="presOf" srcId="{F8F7636A-480C-4B99-9823-F85B36E82976}" destId="{017A55AA-D09B-4FDE-8C68-7800053E22F0}" srcOrd="0" destOrd="0" presId="urn:microsoft.com/office/officeart/2005/8/layout/vList2"/>
    <dgm:cxn modelId="{550A34ED-11BB-4E57-8A1B-BA27C1084D79}" type="presOf" srcId="{697B8E96-E70B-4687-B8F8-86C0C1185C27}" destId="{CE646A07-FFC6-44A6-870B-4495DE43DEC1}" srcOrd="0" destOrd="0"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CF91BE5D-8946-46E1-AEDE-F087EA1332D7}" type="presOf" srcId="{15FF890F-2370-4DF4-BA95-D0094EEADC8C}" destId="{38DD7CA1-18C4-4780-981D-E327C81DA75E}" srcOrd="0" destOrd="0" presId="urn:microsoft.com/office/officeart/2005/8/layout/vList2"/>
    <dgm:cxn modelId="{6CADEEA1-F78D-42BE-A85E-B94A9E6E5EF5}" srcId="{15FF890F-2370-4DF4-BA95-D0094EEADC8C}" destId="{DC9F1E9A-83A8-4C0C-805D-DF0A503AC782}" srcOrd="3" destOrd="0" parTransId="{D2DA2712-69C1-49B7-919C-622F54A6D539}" sibTransId="{6F336DA8-9F6D-492B-B87D-BE7A7BA108CE}"/>
    <dgm:cxn modelId="{3497337E-9078-4D89-A0D4-78714DF247A0}" type="presOf" srcId="{4DED2EB6-656E-4BDB-B811-8A31B62F9F36}" destId="{F9AC0C43-F2E4-457C-9897-676091DE8B50}"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1F274751-8791-48BB-B153-7F4A3FF4FCBF}" type="presOf" srcId="{33FF2110-3906-45F8-8F1D-8BAA72FF5401}" destId="{F24A553B-1F79-43E8-B3FD-41E6A58E3D93}" srcOrd="0" destOrd="0" presId="urn:microsoft.com/office/officeart/2005/8/layout/vList2"/>
    <dgm:cxn modelId="{BDF3B61D-10FB-4B16-B9FC-8A57E11D7331}" srcId="{DC9F1E9A-83A8-4C0C-805D-DF0A503AC782}" destId="{0D864566-6D4C-41C5-BE71-73BFAC6B201E}" srcOrd="0" destOrd="0" parTransId="{B2AF35A5-B52C-4C62-88F7-D6473B2D1FFE}" sibTransId="{E941B988-1373-4951-A869-B1C14BFBDC2F}"/>
    <dgm:cxn modelId="{BAE47F4E-E38D-400E-A359-FAA03B6D8C66}" srcId="{15FF890F-2370-4DF4-BA95-D0094EEADC8C}" destId="{4DED2EB6-656E-4BDB-B811-8A31B62F9F36}" srcOrd="2" destOrd="0" parTransId="{FEC6818D-C2F5-4CC6-A730-6724F2B5B705}" sibTransId="{ED69BE97-472A-4971-8077-A0FD0EB3DBE0}"/>
    <dgm:cxn modelId="{464F4AEC-B197-4A7C-9177-A051832DAF20}" srcId="{F8F7636A-480C-4B99-9823-F85B36E82976}" destId="{45D8DE44-204C-4298-B4FC-52B2360DDD88}" srcOrd="0" destOrd="0" parTransId="{C63817E4-173F-4C58-9B2B-C86EA6A465DB}" sibTransId="{760B7F1A-718D-4EFE-8131-6B2CCFA53046}"/>
    <dgm:cxn modelId="{7B50F9CB-87D0-4FA7-B06A-D5FA4A55D89D}" type="presOf" srcId="{DC9F1E9A-83A8-4C0C-805D-DF0A503AC782}" destId="{432F36F8-8685-4912-842A-09F6B83A96A7}"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D995643B-0DC7-47D2-99DE-23170CFEA31C}" type="presOf" srcId="{45D8DE44-204C-4298-B4FC-52B2360DDD88}" destId="{0F7FAF50-B5D2-47B5-8D29-495A63763585}" srcOrd="0" destOrd="0" presId="urn:microsoft.com/office/officeart/2005/8/layout/vList2"/>
    <dgm:cxn modelId="{5E1FE7B1-0E1C-44C8-A4AC-FF5F6C36B42A}" srcId="{697B8E96-E70B-4687-B8F8-86C0C1185C27}" destId="{33FF2110-3906-45F8-8F1D-8BAA72FF5401}" srcOrd="0" destOrd="0" parTransId="{D9EEC3BE-C3C1-4318-91C3-0831D5DB281C}" sibTransId="{FCF9E487-2AA7-44C1-9369-7E70559075EC}"/>
    <dgm:cxn modelId="{BD54F6B1-80AE-469B-BAA4-BC4F0FC63D61}" type="presOf" srcId="{C265E7C9-47D3-4E39-A333-41CD3414A1E2}" destId="{FDE2A58C-DD4A-4ECE-973C-C893B848330C}" srcOrd="0" destOrd="0" presId="urn:microsoft.com/office/officeart/2005/8/layout/vList2"/>
    <dgm:cxn modelId="{38613614-C881-4BA5-8654-13552FF11B91}" type="presParOf" srcId="{38DD7CA1-18C4-4780-981D-E327C81DA75E}" destId="{CE646A07-FFC6-44A6-870B-4495DE43DEC1}" srcOrd="0" destOrd="0" presId="urn:microsoft.com/office/officeart/2005/8/layout/vList2"/>
    <dgm:cxn modelId="{3013E2B4-5757-4C93-A22A-95DD4E554065}" type="presParOf" srcId="{38DD7CA1-18C4-4780-981D-E327C81DA75E}" destId="{F24A553B-1F79-43E8-B3FD-41E6A58E3D93}" srcOrd="1" destOrd="0" presId="urn:microsoft.com/office/officeart/2005/8/layout/vList2"/>
    <dgm:cxn modelId="{F470D9C6-EAFE-4C18-8751-A679E08C4DFB}" type="presParOf" srcId="{38DD7CA1-18C4-4780-981D-E327C81DA75E}" destId="{017A55AA-D09B-4FDE-8C68-7800053E22F0}" srcOrd="2" destOrd="0" presId="urn:microsoft.com/office/officeart/2005/8/layout/vList2"/>
    <dgm:cxn modelId="{B80DF286-044C-48FE-9DB5-F3CD215801F7}" type="presParOf" srcId="{38DD7CA1-18C4-4780-981D-E327C81DA75E}" destId="{0F7FAF50-B5D2-47B5-8D29-495A63763585}" srcOrd="3" destOrd="0" presId="urn:microsoft.com/office/officeart/2005/8/layout/vList2"/>
    <dgm:cxn modelId="{5F18E9AA-A77D-4719-9696-11A94195C91B}" type="presParOf" srcId="{38DD7CA1-18C4-4780-981D-E327C81DA75E}" destId="{F9AC0C43-F2E4-457C-9897-676091DE8B50}" srcOrd="4" destOrd="0" presId="urn:microsoft.com/office/officeart/2005/8/layout/vList2"/>
    <dgm:cxn modelId="{B5B41F64-03A1-48C1-A48F-FB39D0DFBF76}" type="presParOf" srcId="{38DD7CA1-18C4-4780-981D-E327C81DA75E}" destId="{FDE2A58C-DD4A-4ECE-973C-C893B848330C}" srcOrd="5" destOrd="0" presId="urn:microsoft.com/office/officeart/2005/8/layout/vList2"/>
    <dgm:cxn modelId="{7B48F6D2-0097-4EE6-A295-E51CA1E66407}" type="presParOf" srcId="{38DD7CA1-18C4-4780-981D-E327C81DA75E}" destId="{432F36F8-8685-4912-842A-09F6B83A96A7}" srcOrd="6" destOrd="0" presId="urn:microsoft.com/office/officeart/2005/8/layout/vList2"/>
    <dgm:cxn modelId="{0A35978A-BF50-4ED9-B907-0258F1199640}" type="presParOf" srcId="{38DD7CA1-18C4-4780-981D-E327C81DA75E}" destId="{4396CB7C-6096-4FDD-BC48-D810D2E2585D}" srcOrd="7"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zh-CN" altLang="en-US" sz="1800" b="1" dirty="0" smtClean="0">
              <a:solidFill>
                <a:schemeClr val="tx1"/>
              </a:solidFill>
              <a:latin typeface="宋体" pitchFamily="2" charset="-122"/>
              <a:ea typeface="宋体" pitchFamily="2" charset="-122"/>
            </a:rPr>
            <a:t>具有多维数据库</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将数据进行多维存储，以便进行多层次、多角度分析。</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zh-CN" sz="1800" b="1" dirty="0" smtClean="0">
              <a:solidFill>
                <a:schemeClr val="tx1"/>
              </a:solidFill>
              <a:latin typeface="宋体" pitchFamily="2" charset="-122"/>
              <a:ea typeface="宋体" pitchFamily="2" charset="-122"/>
            </a:rPr>
            <a:t>交互式的快速响应查询</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sz="1600" dirty="0" smtClean="0">
              <a:latin typeface="宋体" pitchFamily="2" charset="-122"/>
              <a:ea typeface="宋体" pitchFamily="2" charset="-122"/>
            </a:rPr>
            <a:t>深入、详细剖析较低层的数据或统揽较高层的概括及聚集数据来进行交互式查询</a:t>
          </a:r>
          <a:r>
            <a:rPr lang="zh-CN" altLang="en-US" sz="1600" dirty="0" smtClean="0">
              <a:solidFill>
                <a:schemeClr val="tx1"/>
              </a:solidFill>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zh-CN" altLang="en-US" sz="1800" b="1" dirty="0" smtClean="0">
              <a:solidFill>
                <a:schemeClr val="tx1"/>
              </a:solidFill>
              <a:latin typeface="宋体" pitchFamily="2" charset="-122"/>
              <a:ea typeface="宋体" pitchFamily="2" charset="-122"/>
            </a:rPr>
            <a:t>动态数据分析</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侧重动态数据的分析，并可以在其内部对数据进行自动地转换，使得用户可以在 交互过程中获得明确的分析结果</a:t>
          </a:r>
          <a:r>
            <a:rPr lang="zh-CN" altLang="en-US" sz="1600" dirty="0" smtClean="0">
              <a:solidFill>
                <a:schemeClr val="tx1"/>
              </a:solidFill>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1D657C02-0E2C-4979-B8EF-B07292B13CED}">
      <dgm:prSet phldrT="[文本]" custT="1"/>
      <dgm:spPr/>
      <dgm:t>
        <a:bodyPr/>
        <a:lstStyle/>
        <a:p>
          <a:r>
            <a:rPr lang="en-US" altLang="zh-CN" sz="1600" dirty="0" smtClean="0">
              <a:latin typeface="宋体" pitchFamily="2" charset="-122"/>
              <a:ea typeface="宋体" pitchFamily="2" charset="-122"/>
            </a:rPr>
            <a:t>OLAP</a:t>
          </a:r>
          <a:r>
            <a:rPr lang="zh-CN" altLang="en-US" sz="1600" dirty="0" smtClean="0">
              <a:latin typeface="宋体" pitchFamily="2" charset="-122"/>
              <a:ea typeface="宋体" pitchFamily="2" charset="-122"/>
            </a:rPr>
            <a:t>提供数据仓库中数据的多维逻辑视图，以直观的分析模型在不同层次之间跨界计算和建模。</a:t>
          </a:r>
          <a:endParaRPr lang="zh-CN" altLang="en-US" sz="1600" dirty="0">
            <a:solidFill>
              <a:schemeClr val="tx1"/>
            </a:solidFill>
            <a:latin typeface="宋体" pitchFamily="2" charset="-122"/>
            <a:ea typeface="宋体" pitchFamily="2" charset="-122"/>
          </a:endParaRPr>
        </a:p>
      </dgm:t>
    </dgm:pt>
    <dgm:pt modelId="{5EC1A1BC-C404-45B1-B01B-048C67EFF652}" type="parTrans" cxnId="{64D377D1-D914-4753-A9A2-0D7F80A1C46A}">
      <dgm:prSet/>
      <dgm:spPr/>
      <dgm:t>
        <a:bodyPr/>
        <a:lstStyle/>
        <a:p>
          <a:endParaRPr lang="zh-CN" altLang="en-US">
            <a:latin typeface="宋体" pitchFamily="2" charset="-122"/>
            <a:ea typeface="宋体" pitchFamily="2" charset="-122"/>
          </a:endParaRPr>
        </a:p>
      </dgm:t>
    </dgm:pt>
    <dgm:pt modelId="{8F264943-85A4-4E70-80B5-0954976091D2}" type="sibTrans" cxnId="{64D377D1-D914-4753-A9A2-0D7F80A1C46A}">
      <dgm:prSet/>
      <dgm:spPr/>
      <dgm:t>
        <a:bodyPr/>
        <a:lstStyle/>
        <a:p>
          <a:endParaRPr lang="zh-CN" altLang="en-US">
            <a:latin typeface="宋体" pitchFamily="2" charset="-122"/>
            <a:ea typeface="宋体" pitchFamily="2" charset="-122"/>
          </a:endParaRPr>
        </a:p>
      </dgm:t>
    </dgm:pt>
    <dgm:pt modelId="{5A749858-D132-433E-AF90-1D16C7CC2B83}">
      <dgm:prSet phldrT="[文本]" custT="1"/>
      <dgm:spPr/>
      <dgm:t>
        <a:bodyPr/>
        <a:lstStyle/>
        <a:p>
          <a:r>
            <a:rPr lang="zh-CN" sz="1600" dirty="0" smtClean="0">
              <a:latin typeface="宋体" pitchFamily="2" charset="-122"/>
              <a:ea typeface="宋体" pitchFamily="2" charset="-122"/>
            </a:rPr>
            <a:t>为了提高查询和响应速度，应用数据的矩阵存储技术和一系列的数据压缩技术。</a:t>
          </a:r>
          <a:endParaRPr lang="zh-CN" altLang="en-US" sz="1600" dirty="0">
            <a:solidFill>
              <a:schemeClr val="tx1"/>
            </a:solidFill>
            <a:latin typeface="宋体" pitchFamily="2" charset="-122"/>
            <a:ea typeface="宋体" pitchFamily="2" charset="-122"/>
          </a:endParaRPr>
        </a:p>
      </dgm:t>
    </dgm:pt>
    <dgm:pt modelId="{9B5B92B7-18AA-4DE1-8B0D-ACB878C800BC}" type="parTrans" cxnId="{84E4229C-8F84-4F92-81A3-01E3C0F41730}">
      <dgm:prSet/>
      <dgm:spPr/>
      <dgm:t>
        <a:bodyPr/>
        <a:lstStyle/>
        <a:p>
          <a:endParaRPr lang="zh-CN" altLang="en-US">
            <a:latin typeface="宋体" pitchFamily="2" charset="-122"/>
            <a:ea typeface="宋体" pitchFamily="2" charset="-122"/>
          </a:endParaRPr>
        </a:p>
      </dgm:t>
    </dgm:pt>
    <dgm:pt modelId="{C1D7E16A-5B36-415F-89E1-319FBCA6AFFB}" type="sibTrans" cxnId="{84E4229C-8F84-4F92-81A3-01E3C0F41730}">
      <dgm:prSet/>
      <dgm:spPr/>
      <dgm:t>
        <a:bodyPr/>
        <a:lstStyle/>
        <a:p>
          <a:endParaRPr lang="zh-CN" altLang="en-US">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3">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3">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3">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3">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3">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3">
        <dgm:presLayoutVars>
          <dgm:bulletEnabled val="1"/>
        </dgm:presLayoutVars>
      </dgm:prSet>
      <dgm:spPr/>
      <dgm:t>
        <a:bodyPr/>
        <a:lstStyle/>
        <a:p>
          <a:endParaRPr lang="zh-CN" altLang="en-US"/>
        </a:p>
      </dgm:t>
    </dgm:pt>
  </dgm:ptLst>
  <dgm:cxnLst>
    <dgm:cxn modelId="{464F4AEC-B197-4A7C-9177-A051832DAF20}" srcId="{F8F7636A-480C-4B99-9823-F85B36E82976}" destId="{45D8DE44-204C-4298-B4FC-52B2360DDD88}" srcOrd="0" destOrd="0" parTransId="{C63817E4-173F-4C58-9B2B-C86EA6A465DB}" sibTransId="{760B7F1A-718D-4EFE-8131-6B2CCFA53046}"/>
    <dgm:cxn modelId="{2BC7B5FE-0EDD-43D2-8204-10A58654C330}" type="presOf" srcId="{5A749858-D132-433E-AF90-1D16C7CC2B83}" destId="{0F7FAF50-B5D2-47B5-8D29-495A63763585}" srcOrd="0" destOrd="1" presId="urn:microsoft.com/office/officeart/2005/8/layout/vList2"/>
    <dgm:cxn modelId="{E763F462-66CA-4E1A-830C-1AC9FA63B6A3}" type="presOf" srcId="{C265E7C9-47D3-4E39-A333-41CD3414A1E2}" destId="{FDE2A58C-DD4A-4ECE-973C-C893B848330C}" srcOrd="0" destOrd="0"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529BF606-F5CF-466A-8388-7228E7BEE9C8}" srcId="{15FF890F-2370-4DF4-BA95-D0094EEADC8C}" destId="{F8F7636A-480C-4B99-9823-F85B36E82976}" srcOrd="1" destOrd="0" parTransId="{47E33F9D-A0E6-449C-8733-9F84FE24B416}" sibTransId="{993878B5-6F79-43DD-AAC2-949C3B22EB99}"/>
    <dgm:cxn modelId="{5E1FE7B1-0E1C-44C8-A4AC-FF5F6C36B42A}" srcId="{697B8E96-E70B-4687-B8F8-86C0C1185C27}" destId="{33FF2110-3906-45F8-8F1D-8BAA72FF5401}" srcOrd="0" destOrd="0" parTransId="{D9EEC3BE-C3C1-4318-91C3-0831D5DB281C}" sibTransId="{FCF9E487-2AA7-44C1-9369-7E70559075EC}"/>
    <dgm:cxn modelId="{1EF30634-0ABD-4352-92D1-1696B432D6F1}" type="presOf" srcId="{4DED2EB6-656E-4BDB-B811-8A31B62F9F36}" destId="{F9AC0C43-F2E4-457C-9897-676091DE8B50}" srcOrd="0" destOrd="0" presId="urn:microsoft.com/office/officeart/2005/8/layout/vList2"/>
    <dgm:cxn modelId="{5F31B9F2-8369-47FA-9EDA-639257F9F9CC}" type="presOf" srcId="{697B8E96-E70B-4687-B8F8-86C0C1185C27}" destId="{CE646A07-FFC6-44A6-870B-4495DE43DEC1}" srcOrd="0" destOrd="0" presId="urn:microsoft.com/office/officeart/2005/8/layout/vList2"/>
    <dgm:cxn modelId="{84E4229C-8F84-4F92-81A3-01E3C0F41730}" srcId="{F8F7636A-480C-4B99-9823-F85B36E82976}" destId="{5A749858-D132-433E-AF90-1D16C7CC2B83}" srcOrd="1" destOrd="0" parTransId="{9B5B92B7-18AA-4DE1-8B0D-ACB878C800BC}" sibTransId="{C1D7E16A-5B36-415F-89E1-319FBCA6AFFB}"/>
    <dgm:cxn modelId="{3CC4A00C-9CC1-47EB-8ED7-D58A1B59CAEB}" type="presOf" srcId="{1D657C02-0E2C-4979-B8EF-B07292B13CED}" destId="{F24A553B-1F79-43E8-B3FD-41E6A58E3D93}" srcOrd="0" destOrd="1" presId="urn:microsoft.com/office/officeart/2005/8/layout/vList2"/>
    <dgm:cxn modelId="{BAE47F4E-E38D-400E-A359-FAA03B6D8C66}" srcId="{15FF890F-2370-4DF4-BA95-D0094EEADC8C}" destId="{4DED2EB6-656E-4BDB-B811-8A31B62F9F36}" srcOrd="2" destOrd="0" parTransId="{FEC6818D-C2F5-4CC6-A730-6724F2B5B705}" sibTransId="{ED69BE97-472A-4971-8077-A0FD0EB3DBE0}"/>
    <dgm:cxn modelId="{D1AE5AAA-6191-4D61-82B1-943CAA00FF5E}" type="presOf" srcId="{15FF890F-2370-4DF4-BA95-D0094EEADC8C}" destId="{38DD7CA1-18C4-4780-981D-E327C81DA75E}" srcOrd="0" destOrd="0" presId="urn:microsoft.com/office/officeart/2005/8/layout/vList2"/>
    <dgm:cxn modelId="{64D377D1-D914-4753-A9A2-0D7F80A1C46A}" srcId="{697B8E96-E70B-4687-B8F8-86C0C1185C27}" destId="{1D657C02-0E2C-4979-B8EF-B07292B13CED}" srcOrd="1" destOrd="0" parTransId="{5EC1A1BC-C404-45B1-B01B-048C67EFF652}" sibTransId="{8F264943-85A4-4E70-80B5-0954976091D2}"/>
    <dgm:cxn modelId="{3BC2FAE6-D3FF-41BF-8B44-ABFDB9775626}" type="presOf" srcId="{F8F7636A-480C-4B99-9823-F85B36E82976}" destId="{017A55AA-D09B-4FDE-8C68-7800053E22F0}" srcOrd="0" destOrd="0" presId="urn:microsoft.com/office/officeart/2005/8/layout/vList2"/>
    <dgm:cxn modelId="{54B8C4DE-350F-4E7E-A95D-B478C65EED87}" type="presOf" srcId="{33FF2110-3906-45F8-8F1D-8BAA72FF5401}" destId="{F24A553B-1F79-43E8-B3FD-41E6A58E3D93}" srcOrd="0" destOrd="0" presId="urn:microsoft.com/office/officeart/2005/8/layout/vList2"/>
    <dgm:cxn modelId="{7DA599DD-06D7-4D11-ADB2-C870C9066D2D}" type="presOf" srcId="{45D8DE44-204C-4298-B4FC-52B2360DDD88}" destId="{0F7FAF50-B5D2-47B5-8D29-495A63763585}" srcOrd="0" destOrd="0" presId="urn:microsoft.com/office/officeart/2005/8/layout/vList2"/>
    <dgm:cxn modelId="{2E13249D-59D7-41A4-A158-116CC8DE6549}" srcId="{4DED2EB6-656E-4BDB-B811-8A31B62F9F36}" destId="{C265E7C9-47D3-4E39-A333-41CD3414A1E2}" srcOrd="0" destOrd="0" parTransId="{85FFAAD9-925C-419B-919F-BD195CF7EB2D}" sibTransId="{D908769D-0C34-4567-92E0-294DEA0BC35E}"/>
    <dgm:cxn modelId="{75C6AB9B-A74B-4392-B018-A54019143F17}" type="presParOf" srcId="{38DD7CA1-18C4-4780-981D-E327C81DA75E}" destId="{CE646A07-FFC6-44A6-870B-4495DE43DEC1}" srcOrd="0" destOrd="0" presId="urn:microsoft.com/office/officeart/2005/8/layout/vList2"/>
    <dgm:cxn modelId="{1380374B-C00F-4173-BFAF-B6886659B266}" type="presParOf" srcId="{38DD7CA1-18C4-4780-981D-E327C81DA75E}" destId="{F24A553B-1F79-43E8-B3FD-41E6A58E3D93}" srcOrd="1" destOrd="0" presId="urn:microsoft.com/office/officeart/2005/8/layout/vList2"/>
    <dgm:cxn modelId="{5CDB7C87-92C0-4754-AFC9-2617174D376C}" type="presParOf" srcId="{38DD7CA1-18C4-4780-981D-E327C81DA75E}" destId="{017A55AA-D09B-4FDE-8C68-7800053E22F0}" srcOrd="2" destOrd="0" presId="urn:microsoft.com/office/officeart/2005/8/layout/vList2"/>
    <dgm:cxn modelId="{E2FC3D36-C035-4052-BAC6-10C6E6FE2E3E}" type="presParOf" srcId="{38DD7CA1-18C4-4780-981D-E327C81DA75E}" destId="{0F7FAF50-B5D2-47B5-8D29-495A63763585}" srcOrd="3" destOrd="0" presId="urn:microsoft.com/office/officeart/2005/8/layout/vList2"/>
    <dgm:cxn modelId="{D1C91709-D6FC-4B08-887D-888C56E494DB}" type="presParOf" srcId="{38DD7CA1-18C4-4780-981D-E327C81DA75E}" destId="{F9AC0C43-F2E4-457C-9897-676091DE8B50}" srcOrd="4" destOrd="0" presId="urn:microsoft.com/office/officeart/2005/8/layout/vList2"/>
    <dgm:cxn modelId="{4A3106E2-709F-4E57-A098-5BB32B17976A}" type="presParOf" srcId="{38DD7CA1-18C4-4780-981D-E327C81DA75E}" destId="{FDE2A58C-DD4A-4ECE-973C-C893B848330C}" srcOrd="5" destOrd="0" presId="urn:microsoft.com/office/officeart/2005/8/layout/vList2"/>
  </dgm:cxnLst>
  <dgm:bg/>
  <dgm:whole/>
</dgm:dataModel>
</file>

<file path=ppt/diagrams/data7.xml><?xml version="1.0" encoding="utf-8"?>
<dgm:dataModel xmlns:dgm="http://schemas.openxmlformats.org/drawingml/2006/diagram" xmlns:a="http://schemas.openxmlformats.org/drawingml/2006/main">
  <dgm:ptLst>
    <dgm:pt modelId="{7C54FF9F-02ED-475E-BEA4-4733706F1A77}"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zh-CN" altLang="en-US"/>
        </a:p>
      </dgm:t>
    </dgm:pt>
    <dgm:pt modelId="{A2A28286-9DB1-401A-88B7-643C19C20C78}">
      <dgm:prSet phldrT="[文本]"/>
      <dgm:spPr>
        <a:solidFill>
          <a:srgbClr val="92D050"/>
        </a:solidFill>
        <a:ln>
          <a:noFill/>
        </a:ln>
      </dgm:spPr>
      <dgm:t>
        <a:bodyPr/>
        <a:lstStyle/>
        <a:p>
          <a:r>
            <a:rPr lang="zh-CN" altLang="en-US" dirty="0" smtClean="0">
              <a:solidFill>
                <a:schemeClr val="tx1"/>
              </a:solidFill>
            </a:rPr>
            <a:t>传统竞争模式</a:t>
          </a:r>
          <a:endParaRPr lang="zh-CN" altLang="en-US" dirty="0">
            <a:solidFill>
              <a:schemeClr val="tx1"/>
            </a:solidFill>
          </a:endParaRPr>
        </a:p>
      </dgm:t>
    </dgm:pt>
    <dgm:pt modelId="{1CC2248B-B052-4CA0-A57E-B8E37BB52499}" type="parTrans" cxnId="{31FE9E62-E092-42C3-9A4C-99F35F13AEEA}">
      <dgm:prSet/>
      <dgm:spPr/>
      <dgm:t>
        <a:bodyPr/>
        <a:lstStyle/>
        <a:p>
          <a:endParaRPr lang="zh-CN" altLang="en-US"/>
        </a:p>
      </dgm:t>
    </dgm:pt>
    <dgm:pt modelId="{3B1D3A5A-904A-4CA5-8545-C6CD4935FCCF}" type="sibTrans" cxnId="{31FE9E62-E092-42C3-9A4C-99F35F13AEEA}">
      <dgm:prSet/>
      <dgm:spPr/>
      <dgm:t>
        <a:bodyPr/>
        <a:lstStyle/>
        <a:p>
          <a:endParaRPr lang="zh-CN" altLang="en-US"/>
        </a:p>
      </dgm:t>
    </dgm:pt>
    <dgm:pt modelId="{B2E71E60-12A9-49D7-9FCC-DB0FFED28E59}">
      <dgm:prSet phldrT="[文本]"/>
      <dgm:spPr>
        <a:ln>
          <a:solidFill>
            <a:srgbClr val="92D050"/>
          </a:solidFill>
        </a:ln>
      </dgm:spPr>
      <dgm:t>
        <a:bodyPr/>
        <a:lstStyle/>
        <a:p>
          <a:r>
            <a:rPr lang="zh-CN" altLang="en-US" dirty="0" smtClean="0"/>
            <a:t>成本</a:t>
          </a:r>
          <a:endParaRPr lang="zh-CN" altLang="en-US" dirty="0"/>
        </a:p>
      </dgm:t>
    </dgm:pt>
    <dgm:pt modelId="{12267685-D18E-4541-B9BA-2B6FE3F4E492}" type="parTrans" cxnId="{6B87FE17-5412-4873-B29B-9A2BD80DD149}">
      <dgm:prSet/>
      <dgm:spPr/>
      <dgm:t>
        <a:bodyPr/>
        <a:lstStyle/>
        <a:p>
          <a:endParaRPr lang="zh-CN" altLang="en-US"/>
        </a:p>
      </dgm:t>
    </dgm:pt>
    <dgm:pt modelId="{8E4F5751-3A90-409D-AC4A-1E5B6CD58B98}" type="sibTrans" cxnId="{6B87FE17-5412-4873-B29B-9A2BD80DD149}">
      <dgm:prSet/>
      <dgm:spPr/>
      <dgm:t>
        <a:bodyPr/>
        <a:lstStyle/>
        <a:p>
          <a:endParaRPr lang="zh-CN" altLang="en-US"/>
        </a:p>
      </dgm:t>
    </dgm:pt>
    <dgm:pt modelId="{18C0515B-5955-4420-AF1F-C47CEF6BCE15}">
      <dgm:prSet phldrT="[文本]"/>
      <dgm:spPr>
        <a:ln>
          <a:solidFill>
            <a:srgbClr val="92D050"/>
          </a:solidFill>
        </a:ln>
      </dgm:spPr>
      <dgm:t>
        <a:bodyPr/>
        <a:lstStyle/>
        <a:p>
          <a:r>
            <a:rPr lang="zh-CN" altLang="en-US" dirty="0" smtClean="0"/>
            <a:t>时间</a:t>
          </a:r>
          <a:endParaRPr lang="zh-CN" altLang="en-US" dirty="0"/>
        </a:p>
      </dgm:t>
    </dgm:pt>
    <dgm:pt modelId="{7C501C74-6D31-4E72-9EF1-59456F3559DE}" type="parTrans" cxnId="{F98B3DBB-9771-457B-AD0F-07B27C2F070C}">
      <dgm:prSet/>
      <dgm:spPr/>
      <dgm:t>
        <a:bodyPr/>
        <a:lstStyle/>
        <a:p>
          <a:endParaRPr lang="zh-CN" altLang="en-US"/>
        </a:p>
      </dgm:t>
    </dgm:pt>
    <dgm:pt modelId="{81AE9036-DABE-4F37-9834-0E9F73A9995F}" type="sibTrans" cxnId="{F98B3DBB-9771-457B-AD0F-07B27C2F070C}">
      <dgm:prSet/>
      <dgm:spPr/>
      <dgm:t>
        <a:bodyPr/>
        <a:lstStyle/>
        <a:p>
          <a:endParaRPr lang="zh-CN" altLang="en-US"/>
        </a:p>
      </dgm:t>
    </dgm:pt>
    <dgm:pt modelId="{ABCD68A8-B4FD-4452-A311-47C7FB15A1A5}">
      <dgm:prSet phldrT="[文本]"/>
      <dgm:spPr>
        <a:solidFill>
          <a:srgbClr val="FF6600"/>
        </a:solidFill>
      </dgm:spPr>
      <dgm:t>
        <a:bodyPr/>
        <a:lstStyle/>
        <a:p>
          <a:r>
            <a:rPr lang="zh-CN" altLang="en-US" dirty="0" smtClean="0"/>
            <a:t>新型竞争模式</a:t>
          </a:r>
          <a:endParaRPr lang="zh-CN" altLang="en-US" dirty="0"/>
        </a:p>
      </dgm:t>
    </dgm:pt>
    <dgm:pt modelId="{55DA6DC2-E950-4E79-986C-2F9E12BFFA82}" type="parTrans" cxnId="{EFFF629A-F215-4900-9A62-30E02D63D3EE}">
      <dgm:prSet/>
      <dgm:spPr/>
      <dgm:t>
        <a:bodyPr/>
        <a:lstStyle/>
        <a:p>
          <a:endParaRPr lang="zh-CN" altLang="en-US"/>
        </a:p>
      </dgm:t>
    </dgm:pt>
    <dgm:pt modelId="{257B6AE8-2347-4641-BEAE-66711F1EA160}" type="sibTrans" cxnId="{EFFF629A-F215-4900-9A62-30E02D63D3EE}">
      <dgm:prSet/>
      <dgm:spPr/>
      <dgm:t>
        <a:bodyPr/>
        <a:lstStyle/>
        <a:p>
          <a:endParaRPr lang="zh-CN" altLang="en-US"/>
        </a:p>
      </dgm:t>
    </dgm:pt>
    <dgm:pt modelId="{BCEE5107-ECE9-4762-9636-4EC37034238C}">
      <dgm:prSet phldrT="[文本]"/>
      <dgm:spPr>
        <a:ln>
          <a:solidFill>
            <a:srgbClr val="FF6600"/>
          </a:solidFill>
        </a:ln>
      </dgm:spPr>
      <dgm:t>
        <a:bodyPr/>
        <a:lstStyle/>
        <a:p>
          <a:r>
            <a:rPr lang="zh-CN" altLang="en-US" dirty="0" smtClean="0"/>
            <a:t>反应能力</a:t>
          </a:r>
          <a:endParaRPr lang="zh-CN" altLang="en-US" dirty="0"/>
        </a:p>
      </dgm:t>
    </dgm:pt>
    <dgm:pt modelId="{7B5C26A2-1038-4E8D-A750-9747AE91D76B}" type="parTrans" cxnId="{E16225FB-94A8-4A19-ACA6-9FA9034392E2}">
      <dgm:prSet/>
      <dgm:spPr/>
      <dgm:t>
        <a:bodyPr/>
        <a:lstStyle/>
        <a:p>
          <a:endParaRPr lang="zh-CN" altLang="en-US"/>
        </a:p>
      </dgm:t>
    </dgm:pt>
    <dgm:pt modelId="{14576FAA-B2B5-4A81-B21D-2DA3C964A84F}" type="sibTrans" cxnId="{E16225FB-94A8-4A19-ACA6-9FA9034392E2}">
      <dgm:prSet/>
      <dgm:spPr/>
      <dgm:t>
        <a:bodyPr/>
        <a:lstStyle/>
        <a:p>
          <a:endParaRPr lang="zh-CN" altLang="en-US"/>
        </a:p>
      </dgm:t>
    </dgm:pt>
    <dgm:pt modelId="{82399C0A-DF8E-4483-B9EB-BFF4520A0346}">
      <dgm:prSet phldrT="[文本]"/>
      <dgm:spPr>
        <a:ln>
          <a:solidFill>
            <a:srgbClr val="92D050"/>
          </a:solidFill>
        </a:ln>
      </dgm:spPr>
      <dgm:t>
        <a:bodyPr/>
        <a:lstStyle/>
        <a:p>
          <a:r>
            <a:rPr lang="zh-CN" altLang="en-US" dirty="0" smtClean="0"/>
            <a:t>质量</a:t>
          </a:r>
          <a:endParaRPr lang="zh-CN" altLang="en-US" dirty="0"/>
        </a:p>
      </dgm:t>
    </dgm:pt>
    <dgm:pt modelId="{5DEB2217-A178-4829-8ABC-7189968C6731}" type="parTrans" cxnId="{47A0EB7F-879A-4CC0-BE9E-F960EA0722BD}">
      <dgm:prSet/>
      <dgm:spPr/>
      <dgm:t>
        <a:bodyPr/>
        <a:lstStyle/>
        <a:p>
          <a:endParaRPr lang="zh-CN" altLang="en-US"/>
        </a:p>
      </dgm:t>
    </dgm:pt>
    <dgm:pt modelId="{6AD0C79B-18CD-4D83-952B-36F43A7CC90D}" type="sibTrans" cxnId="{47A0EB7F-879A-4CC0-BE9E-F960EA0722BD}">
      <dgm:prSet/>
      <dgm:spPr/>
      <dgm:t>
        <a:bodyPr/>
        <a:lstStyle/>
        <a:p>
          <a:endParaRPr lang="zh-CN" altLang="en-US"/>
        </a:p>
      </dgm:t>
    </dgm:pt>
    <dgm:pt modelId="{8EABB783-6311-4D07-8E7F-86BE01EE0296}">
      <dgm:prSet phldrT="[文本]"/>
      <dgm:spPr>
        <a:ln>
          <a:solidFill>
            <a:srgbClr val="FF6600"/>
          </a:solidFill>
        </a:ln>
      </dgm:spPr>
      <dgm:t>
        <a:bodyPr/>
        <a:lstStyle/>
        <a:p>
          <a:r>
            <a:rPr lang="zh-CN" altLang="en-US" dirty="0" smtClean="0"/>
            <a:t>灵敏性</a:t>
          </a:r>
          <a:endParaRPr lang="zh-CN" altLang="en-US" dirty="0"/>
        </a:p>
      </dgm:t>
    </dgm:pt>
    <dgm:pt modelId="{FE2031CF-62F2-4148-9DFC-6AD1601FC1A6}" type="parTrans" cxnId="{16A2A347-182D-4F2D-BD26-A34BA1C1E065}">
      <dgm:prSet/>
      <dgm:spPr/>
      <dgm:t>
        <a:bodyPr/>
        <a:lstStyle/>
        <a:p>
          <a:endParaRPr lang="zh-CN" altLang="en-US"/>
        </a:p>
      </dgm:t>
    </dgm:pt>
    <dgm:pt modelId="{50AC2D64-2CC4-480D-B8E8-9B5374FB2060}" type="sibTrans" cxnId="{16A2A347-182D-4F2D-BD26-A34BA1C1E065}">
      <dgm:prSet/>
      <dgm:spPr/>
      <dgm:t>
        <a:bodyPr/>
        <a:lstStyle/>
        <a:p>
          <a:endParaRPr lang="zh-CN" altLang="en-US"/>
        </a:p>
      </dgm:t>
    </dgm:pt>
    <dgm:pt modelId="{B71B3A02-D37E-4006-AB01-B809BDC7C33C}">
      <dgm:prSet phldrT="[文本]"/>
      <dgm:spPr>
        <a:ln>
          <a:solidFill>
            <a:srgbClr val="FF6600"/>
          </a:solidFill>
        </a:ln>
      </dgm:spPr>
      <dgm:t>
        <a:bodyPr/>
        <a:lstStyle/>
        <a:p>
          <a:r>
            <a:rPr lang="zh-CN" altLang="en-US" dirty="0" smtClean="0"/>
            <a:t>精简</a:t>
          </a:r>
          <a:endParaRPr lang="zh-CN" altLang="en-US" dirty="0"/>
        </a:p>
      </dgm:t>
    </dgm:pt>
    <dgm:pt modelId="{44213C7E-7B16-4291-8C51-A10598DDF5BB}" type="parTrans" cxnId="{2AA23EDA-0BB2-41E7-9B22-9AFB4310E159}">
      <dgm:prSet/>
      <dgm:spPr/>
      <dgm:t>
        <a:bodyPr/>
        <a:lstStyle/>
        <a:p>
          <a:endParaRPr lang="zh-CN" altLang="en-US"/>
        </a:p>
      </dgm:t>
    </dgm:pt>
    <dgm:pt modelId="{00578175-78A9-48AD-8EBE-F3D1992876E5}" type="sibTrans" cxnId="{2AA23EDA-0BB2-41E7-9B22-9AFB4310E159}">
      <dgm:prSet/>
      <dgm:spPr/>
      <dgm:t>
        <a:bodyPr/>
        <a:lstStyle/>
        <a:p>
          <a:endParaRPr lang="zh-CN" altLang="en-US"/>
        </a:p>
      </dgm:t>
    </dgm:pt>
    <dgm:pt modelId="{3974F097-6D15-48EB-95FC-D5BDC180D7F1}">
      <dgm:prSet phldrT="[文本]"/>
      <dgm:spPr>
        <a:ln>
          <a:solidFill>
            <a:srgbClr val="FF6600"/>
          </a:solidFill>
        </a:ln>
      </dgm:spPr>
      <dgm:t>
        <a:bodyPr/>
        <a:lstStyle/>
        <a:p>
          <a:r>
            <a:rPr lang="zh-CN" altLang="en-US" dirty="0" smtClean="0"/>
            <a:t>智能</a:t>
          </a:r>
          <a:endParaRPr lang="zh-CN" altLang="en-US" dirty="0"/>
        </a:p>
      </dgm:t>
    </dgm:pt>
    <dgm:pt modelId="{1C94F05F-6D07-479D-A3B5-085801067849}" type="parTrans" cxnId="{916E35D5-1767-4A10-914E-985AC791F6CA}">
      <dgm:prSet/>
      <dgm:spPr/>
      <dgm:t>
        <a:bodyPr/>
        <a:lstStyle/>
        <a:p>
          <a:endParaRPr lang="zh-CN" altLang="en-US"/>
        </a:p>
      </dgm:t>
    </dgm:pt>
    <dgm:pt modelId="{D3F7B068-4901-4D60-AF83-89A35698D7E3}" type="sibTrans" cxnId="{916E35D5-1767-4A10-914E-985AC791F6CA}">
      <dgm:prSet/>
      <dgm:spPr/>
      <dgm:t>
        <a:bodyPr/>
        <a:lstStyle/>
        <a:p>
          <a:endParaRPr lang="zh-CN" altLang="en-US"/>
        </a:p>
      </dgm:t>
    </dgm:pt>
    <dgm:pt modelId="{48F6D59A-B476-421F-9F78-A5537B2CC03E}" type="pres">
      <dgm:prSet presAssocID="{7C54FF9F-02ED-475E-BEA4-4733706F1A77}" presName="diagram" presStyleCnt="0">
        <dgm:presLayoutVars>
          <dgm:chPref val="1"/>
          <dgm:dir/>
          <dgm:animOne val="branch"/>
          <dgm:animLvl val="lvl"/>
          <dgm:resizeHandles/>
        </dgm:presLayoutVars>
      </dgm:prSet>
      <dgm:spPr/>
      <dgm:t>
        <a:bodyPr/>
        <a:lstStyle/>
        <a:p>
          <a:endParaRPr lang="zh-CN" altLang="en-US"/>
        </a:p>
      </dgm:t>
    </dgm:pt>
    <dgm:pt modelId="{5D221AAD-E57C-4F99-9883-99DF7AE79076}" type="pres">
      <dgm:prSet presAssocID="{A2A28286-9DB1-401A-88B7-643C19C20C78}" presName="root" presStyleCnt="0"/>
      <dgm:spPr/>
    </dgm:pt>
    <dgm:pt modelId="{4EB42A27-DC2C-47E5-BC7C-32142BA48D56}" type="pres">
      <dgm:prSet presAssocID="{A2A28286-9DB1-401A-88B7-643C19C20C78}" presName="rootComposite" presStyleCnt="0"/>
      <dgm:spPr/>
    </dgm:pt>
    <dgm:pt modelId="{60D8A57C-6C0F-4300-9290-06BDEEDB9D92}" type="pres">
      <dgm:prSet presAssocID="{A2A28286-9DB1-401A-88B7-643C19C20C78}" presName="rootText" presStyleLbl="node1" presStyleIdx="0" presStyleCnt="2" custScaleX="128520"/>
      <dgm:spPr/>
      <dgm:t>
        <a:bodyPr/>
        <a:lstStyle/>
        <a:p>
          <a:endParaRPr lang="zh-CN" altLang="en-US"/>
        </a:p>
      </dgm:t>
    </dgm:pt>
    <dgm:pt modelId="{CB3C7925-CB60-462A-A8D9-D3BC5F0741F0}" type="pres">
      <dgm:prSet presAssocID="{A2A28286-9DB1-401A-88B7-643C19C20C78}" presName="rootConnector" presStyleLbl="node1" presStyleIdx="0" presStyleCnt="2"/>
      <dgm:spPr/>
      <dgm:t>
        <a:bodyPr/>
        <a:lstStyle/>
        <a:p>
          <a:endParaRPr lang="zh-CN" altLang="en-US"/>
        </a:p>
      </dgm:t>
    </dgm:pt>
    <dgm:pt modelId="{95114AA7-25F8-409D-94C4-6CBFEB80B71C}" type="pres">
      <dgm:prSet presAssocID="{A2A28286-9DB1-401A-88B7-643C19C20C78}" presName="childShape" presStyleCnt="0"/>
      <dgm:spPr/>
    </dgm:pt>
    <dgm:pt modelId="{9D5F7751-92CF-4AF7-A36E-F336B760EFF5}" type="pres">
      <dgm:prSet presAssocID="{12267685-D18E-4541-B9BA-2B6FE3F4E492}" presName="Name13" presStyleLbl="parChTrans1D2" presStyleIdx="0" presStyleCnt="7"/>
      <dgm:spPr/>
      <dgm:t>
        <a:bodyPr/>
        <a:lstStyle/>
        <a:p>
          <a:endParaRPr lang="zh-CN" altLang="en-US"/>
        </a:p>
      </dgm:t>
    </dgm:pt>
    <dgm:pt modelId="{D35B4090-0036-415E-8B12-0A1171988C32}" type="pres">
      <dgm:prSet presAssocID="{B2E71E60-12A9-49D7-9FCC-DB0FFED28E59}" presName="childText" presStyleLbl="bgAcc1" presStyleIdx="0" presStyleCnt="7">
        <dgm:presLayoutVars>
          <dgm:bulletEnabled val="1"/>
        </dgm:presLayoutVars>
      </dgm:prSet>
      <dgm:spPr/>
      <dgm:t>
        <a:bodyPr/>
        <a:lstStyle/>
        <a:p>
          <a:endParaRPr lang="zh-CN" altLang="en-US"/>
        </a:p>
      </dgm:t>
    </dgm:pt>
    <dgm:pt modelId="{852C75EA-974C-44A9-B6B8-ACDF65B63559}" type="pres">
      <dgm:prSet presAssocID="{7C501C74-6D31-4E72-9EF1-59456F3559DE}" presName="Name13" presStyleLbl="parChTrans1D2" presStyleIdx="1" presStyleCnt="7"/>
      <dgm:spPr/>
      <dgm:t>
        <a:bodyPr/>
        <a:lstStyle/>
        <a:p>
          <a:endParaRPr lang="zh-CN" altLang="en-US"/>
        </a:p>
      </dgm:t>
    </dgm:pt>
    <dgm:pt modelId="{15D2C3D0-E83A-43C7-9E31-076839F21E78}" type="pres">
      <dgm:prSet presAssocID="{18C0515B-5955-4420-AF1F-C47CEF6BCE15}" presName="childText" presStyleLbl="bgAcc1" presStyleIdx="1" presStyleCnt="7">
        <dgm:presLayoutVars>
          <dgm:bulletEnabled val="1"/>
        </dgm:presLayoutVars>
      </dgm:prSet>
      <dgm:spPr/>
      <dgm:t>
        <a:bodyPr/>
        <a:lstStyle/>
        <a:p>
          <a:endParaRPr lang="zh-CN" altLang="en-US"/>
        </a:p>
      </dgm:t>
    </dgm:pt>
    <dgm:pt modelId="{1C21980B-0EC0-4EF6-A66C-6844E5AF71BD}" type="pres">
      <dgm:prSet presAssocID="{5DEB2217-A178-4829-8ABC-7189968C6731}" presName="Name13" presStyleLbl="parChTrans1D2" presStyleIdx="2" presStyleCnt="7"/>
      <dgm:spPr/>
      <dgm:t>
        <a:bodyPr/>
        <a:lstStyle/>
        <a:p>
          <a:endParaRPr lang="zh-CN" altLang="en-US"/>
        </a:p>
      </dgm:t>
    </dgm:pt>
    <dgm:pt modelId="{5308CBCA-57FA-4D8A-AE41-A0D3BDFD4BAE}" type="pres">
      <dgm:prSet presAssocID="{82399C0A-DF8E-4483-B9EB-BFF4520A0346}" presName="childText" presStyleLbl="bgAcc1" presStyleIdx="2" presStyleCnt="7">
        <dgm:presLayoutVars>
          <dgm:bulletEnabled val="1"/>
        </dgm:presLayoutVars>
      </dgm:prSet>
      <dgm:spPr/>
      <dgm:t>
        <a:bodyPr/>
        <a:lstStyle/>
        <a:p>
          <a:endParaRPr lang="zh-CN" altLang="en-US"/>
        </a:p>
      </dgm:t>
    </dgm:pt>
    <dgm:pt modelId="{5DAFFC50-ACD8-47CC-B210-2AABCB2E7824}" type="pres">
      <dgm:prSet presAssocID="{ABCD68A8-B4FD-4452-A311-47C7FB15A1A5}" presName="root" presStyleCnt="0"/>
      <dgm:spPr/>
    </dgm:pt>
    <dgm:pt modelId="{9CCFA9CD-CAF1-4D91-BABF-BF0E51745DB8}" type="pres">
      <dgm:prSet presAssocID="{ABCD68A8-B4FD-4452-A311-47C7FB15A1A5}" presName="rootComposite" presStyleCnt="0"/>
      <dgm:spPr/>
    </dgm:pt>
    <dgm:pt modelId="{2AC8BA8A-D460-433C-979A-3D9B098B2C9B}" type="pres">
      <dgm:prSet presAssocID="{ABCD68A8-B4FD-4452-A311-47C7FB15A1A5}" presName="rootText" presStyleLbl="node1" presStyleIdx="1" presStyleCnt="2" custScaleX="124287"/>
      <dgm:spPr/>
      <dgm:t>
        <a:bodyPr/>
        <a:lstStyle/>
        <a:p>
          <a:endParaRPr lang="zh-CN" altLang="en-US"/>
        </a:p>
      </dgm:t>
    </dgm:pt>
    <dgm:pt modelId="{8E34E6F4-AFF7-4549-985E-815BA524A39A}" type="pres">
      <dgm:prSet presAssocID="{ABCD68A8-B4FD-4452-A311-47C7FB15A1A5}" presName="rootConnector" presStyleLbl="node1" presStyleIdx="1" presStyleCnt="2"/>
      <dgm:spPr/>
      <dgm:t>
        <a:bodyPr/>
        <a:lstStyle/>
        <a:p>
          <a:endParaRPr lang="zh-CN" altLang="en-US"/>
        </a:p>
      </dgm:t>
    </dgm:pt>
    <dgm:pt modelId="{B5C63C04-0217-4C31-B79C-F0D629DCDFD7}" type="pres">
      <dgm:prSet presAssocID="{ABCD68A8-B4FD-4452-A311-47C7FB15A1A5}" presName="childShape" presStyleCnt="0"/>
      <dgm:spPr/>
    </dgm:pt>
    <dgm:pt modelId="{45BFB385-7E09-468A-A56B-472F33B8C0EF}" type="pres">
      <dgm:prSet presAssocID="{7B5C26A2-1038-4E8D-A750-9747AE91D76B}" presName="Name13" presStyleLbl="parChTrans1D2" presStyleIdx="3" presStyleCnt="7"/>
      <dgm:spPr/>
      <dgm:t>
        <a:bodyPr/>
        <a:lstStyle/>
        <a:p>
          <a:endParaRPr lang="zh-CN" altLang="en-US"/>
        </a:p>
      </dgm:t>
    </dgm:pt>
    <dgm:pt modelId="{216EFCB3-27E6-4BD2-B6F5-F46E128B58E4}" type="pres">
      <dgm:prSet presAssocID="{BCEE5107-ECE9-4762-9636-4EC37034238C}" presName="childText" presStyleLbl="bgAcc1" presStyleIdx="3" presStyleCnt="7">
        <dgm:presLayoutVars>
          <dgm:bulletEnabled val="1"/>
        </dgm:presLayoutVars>
      </dgm:prSet>
      <dgm:spPr/>
      <dgm:t>
        <a:bodyPr/>
        <a:lstStyle/>
        <a:p>
          <a:endParaRPr lang="zh-CN" altLang="en-US"/>
        </a:p>
      </dgm:t>
    </dgm:pt>
    <dgm:pt modelId="{0C5FE227-524A-4404-8360-3ABB77576DCD}" type="pres">
      <dgm:prSet presAssocID="{FE2031CF-62F2-4148-9DFC-6AD1601FC1A6}" presName="Name13" presStyleLbl="parChTrans1D2" presStyleIdx="4" presStyleCnt="7"/>
      <dgm:spPr/>
      <dgm:t>
        <a:bodyPr/>
        <a:lstStyle/>
        <a:p>
          <a:endParaRPr lang="zh-CN" altLang="en-US"/>
        </a:p>
      </dgm:t>
    </dgm:pt>
    <dgm:pt modelId="{AA20916F-AB99-4E10-B102-48D10CF64A4B}" type="pres">
      <dgm:prSet presAssocID="{8EABB783-6311-4D07-8E7F-86BE01EE0296}" presName="childText" presStyleLbl="bgAcc1" presStyleIdx="4" presStyleCnt="7">
        <dgm:presLayoutVars>
          <dgm:bulletEnabled val="1"/>
        </dgm:presLayoutVars>
      </dgm:prSet>
      <dgm:spPr/>
      <dgm:t>
        <a:bodyPr/>
        <a:lstStyle/>
        <a:p>
          <a:endParaRPr lang="zh-CN" altLang="en-US"/>
        </a:p>
      </dgm:t>
    </dgm:pt>
    <dgm:pt modelId="{7CE57A96-1BAE-4D75-8B26-0C2DFAF50560}" type="pres">
      <dgm:prSet presAssocID="{44213C7E-7B16-4291-8C51-A10598DDF5BB}" presName="Name13" presStyleLbl="parChTrans1D2" presStyleIdx="5" presStyleCnt="7"/>
      <dgm:spPr/>
      <dgm:t>
        <a:bodyPr/>
        <a:lstStyle/>
        <a:p>
          <a:endParaRPr lang="zh-CN" altLang="en-US"/>
        </a:p>
      </dgm:t>
    </dgm:pt>
    <dgm:pt modelId="{3DAA7605-8391-45B4-BE56-8683C9458CC9}" type="pres">
      <dgm:prSet presAssocID="{B71B3A02-D37E-4006-AB01-B809BDC7C33C}" presName="childText" presStyleLbl="bgAcc1" presStyleIdx="5" presStyleCnt="7">
        <dgm:presLayoutVars>
          <dgm:bulletEnabled val="1"/>
        </dgm:presLayoutVars>
      </dgm:prSet>
      <dgm:spPr/>
      <dgm:t>
        <a:bodyPr/>
        <a:lstStyle/>
        <a:p>
          <a:endParaRPr lang="zh-CN" altLang="en-US"/>
        </a:p>
      </dgm:t>
    </dgm:pt>
    <dgm:pt modelId="{2556589C-BCC6-4FB8-997B-A0EAAC09D136}" type="pres">
      <dgm:prSet presAssocID="{1C94F05F-6D07-479D-A3B5-085801067849}" presName="Name13" presStyleLbl="parChTrans1D2" presStyleIdx="6" presStyleCnt="7"/>
      <dgm:spPr/>
      <dgm:t>
        <a:bodyPr/>
        <a:lstStyle/>
        <a:p>
          <a:endParaRPr lang="zh-CN" altLang="en-US"/>
        </a:p>
      </dgm:t>
    </dgm:pt>
    <dgm:pt modelId="{23FD9340-2079-4306-8DCF-A8ECFE52B9C0}" type="pres">
      <dgm:prSet presAssocID="{3974F097-6D15-48EB-95FC-D5BDC180D7F1}" presName="childText" presStyleLbl="bgAcc1" presStyleIdx="6" presStyleCnt="7">
        <dgm:presLayoutVars>
          <dgm:bulletEnabled val="1"/>
        </dgm:presLayoutVars>
      </dgm:prSet>
      <dgm:spPr/>
      <dgm:t>
        <a:bodyPr/>
        <a:lstStyle/>
        <a:p>
          <a:endParaRPr lang="zh-CN" altLang="en-US"/>
        </a:p>
      </dgm:t>
    </dgm:pt>
  </dgm:ptLst>
  <dgm:cxnLst>
    <dgm:cxn modelId="{CC231899-ED9D-441A-9DE3-421DA071CEC6}" type="presOf" srcId="{ABCD68A8-B4FD-4452-A311-47C7FB15A1A5}" destId="{8E34E6F4-AFF7-4549-985E-815BA524A39A}" srcOrd="1" destOrd="0" presId="urn:microsoft.com/office/officeart/2005/8/layout/hierarchy3"/>
    <dgm:cxn modelId="{1091ACBE-B429-467B-9B56-36D81C03ADA6}" type="presOf" srcId="{B2E71E60-12A9-49D7-9FCC-DB0FFED28E59}" destId="{D35B4090-0036-415E-8B12-0A1171988C32}" srcOrd="0" destOrd="0" presId="urn:microsoft.com/office/officeart/2005/8/layout/hierarchy3"/>
    <dgm:cxn modelId="{F599457B-F9BA-4603-AEE2-029735335FFA}" type="presOf" srcId="{A2A28286-9DB1-401A-88B7-643C19C20C78}" destId="{CB3C7925-CB60-462A-A8D9-D3BC5F0741F0}" srcOrd="1" destOrd="0" presId="urn:microsoft.com/office/officeart/2005/8/layout/hierarchy3"/>
    <dgm:cxn modelId="{F159AA0B-810F-4B99-930B-E5815DF25EE2}" type="presOf" srcId="{BCEE5107-ECE9-4762-9636-4EC37034238C}" destId="{216EFCB3-27E6-4BD2-B6F5-F46E128B58E4}" srcOrd="0" destOrd="0" presId="urn:microsoft.com/office/officeart/2005/8/layout/hierarchy3"/>
    <dgm:cxn modelId="{6B87FE17-5412-4873-B29B-9A2BD80DD149}" srcId="{A2A28286-9DB1-401A-88B7-643C19C20C78}" destId="{B2E71E60-12A9-49D7-9FCC-DB0FFED28E59}" srcOrd="0" destOrd="0" parTransId="{12267685-D18E-4541-B9BA-2B6FE3F4E492}" sibTransId="{8E4F5751-3A90-409D-AC4A-1E5B6CD58B98}"/>
    <dgm:cxn modelId="{9757F7F2-09FF-4447-9C16-3C3A325F9CDE}" type="presOf" srcId="{3974F097-6D15-48EB-95FC-D5BDC180D7F1}" destId="{23FD9340-2079-4306-8DCF-A8ECFE52B9C0}" srcOrd="0" destOrd="0" presId="urn:microsoft.com/office/officeart/2005/8/layout/hierarchy3"/>
    <dgm:cxn modelId="{73D40C2B-9150-441F-A6BB-4B42025914D1}" type="presOf" srcId="{7B5C26A2-1038-4E8D-A750-9747AE91D76B}" destId="{45BFB385-7E09-468A-A56B-472F33B8C0EF}" srcOrd="0" destOrd="0" presId="urn:microsoft.com/office/officeart/2005/8/layout/hierarchy3"/>
    <dgm:cxn modelId="{83E59896-661C-48BB-84E6-61BF9DE1686D}" type="presOf" srcId="{7C501C74-6D31-4E72-9EF1-59456F3559DE}" destId="{852C75EA-974C-44A9-B6B8-ACDF65B63559}" srcOrd="0" destOrd="0" presId="urn:microsoft.com/office/officeart/2005/8/layout/hierarchy3"/>
    <dgm:cxn modelId="{31FE9E62-E092-42C3-9A4C-99F35F13AEEA}" srcId="{7C54FF9F-02ED-475E-BEA4-4733706F1A77}" destId="{A2A28286-9DB1-401A-88B7-643C19C20C78}" srcOrd="0" destOrd="0" parTransId="{1CC2248B-B052-4CA0-A57E-B8E37BB52499}" sibTransId="{3B1D3A5A-904A-4CA5-8545-C6CD4935FCCF}"/>
    <dgm:cxn modelId="{916E35D5-1767-4A10-914E-985AC791F6CA}" srcId="{ABCD68A8-B4FD-4452-A311-47C7FB15A1A5}" destId="{3974F097-6D15-48EB-95FC-D5BDC180D7F1}" srcOrd="3" destOrd="0" parTransId="{1C94F05F-6D07-479D-A3B5-085801067849}" sibTransId="{D3F7B068-4901-4D60-AF83-89A35698D7E3}"/>
    <dgm:cxn modelId="{4B8C1E5C-AB83-4A48-A7C9-F970A2C3CC5B}" type="presOf" srcId="{7C54FF9F-02ED-475E-BEA4-4733706F1A77}" destId="{48F6D59A-B476-421F-9F78-A5537B2CC03E}" srcOrd="0" destOrd="0" presId="urn:microsoft.com/office/officeart/2005/8/layout/hierarchy3"/>
    <dgm:cxn modelId="{EFFF629A-F215-4900-9A62-30E02D63D3EE}" srcId="{7C54FF9F-02ED-475E-BEA4-4733706F1A77}" destId="{ABCD68A8-B4FD-4452-A311-47C7FB15A1A5}" srcOrd="1" destOrd="0" parTransId="{55DA6DC2-E950-4E79-986C-2F9E12BFFA82}" sibTransId="{257B6AE8-2347-4641-BEAE-66711F1EA160}"/>
    <dgm:cxn modelId="{A6566FC2-F165-4D53-B367-B797513AAEFB}" type="presOf" srcId="{44213C7E-7B16-4291-8C51-A10598DDF5BB}" destId="{7CE57A96-1BAE-4D75-8B26-0C2DFAF50560}" srcOrd="0" destOrd="0" presId="urn:microsoft.com/office/officeart/2005/8/layout/hierarchy3"/>
    <dgm:cxn modelId="{72DF981A-1AE8-4498-A4B3-542EE9590B98}" type="presOf" srcId="{1C94F05F-6D07-479D-A3B5-085801067849}" destId="{2556589C-BCC6-4FB8-997B-A0EAAC09D136}" srcOrd="0" destOrd="0" presId="urn:microsoft.com/office/officeart/2005/8/layout/hierarchy3"/>
    <dgm:cxn modelId="{B831F8B4-84A1-43C0-BCCD-F0202CEE2C58}" type="presOf" srcId="{12267685-D18E-4541-B9BA-2B6FE3F4E492}" destId="{9D5F7751-92CF-4AF7-A36E-F336B760EFF5}" srcOrd="0" destOrd="0" presId="urn:microsoft.com/office/officeart/2005/8/layout/hierarchy3"/>
    <dgm:cxn modelId="{378D81BE-D638-4558-8EE4-584F9E5AF158}" type="presOf" srcId="{ABCD68A8-B4FD-4452-A311-47C7FB15A1A5}" destId="{2AC8BA8A-D460-433C-979A-3D9B098B2C9B}" srcOrd="0" destOrd="0" presId="urn:microsoft.com/office/officeart/2005/8/layout/hierarchy3"/>
    <dgm:cxn modelId="{F827DC94-828E-4257-8FC9-76104115DF51}" type="presOf" srcId="{FE2031CF-62F2-4148-9DFC-6AD1601FC1A6}" destId="{0C5FE227-524A-4404-8360-3ABB77576DCD}" srcOrd="0" destOrd="0" presId="urn:microsoft.com/office/officeart/2005/8/layout/hierarchy3"/>
    <dgm:cxn modelId="{47A0EB7F-879A-4CC0-BE9E-F960EA0722BD}" srcId="{A2A28286-9DB1-401A-88B7-643C19C20C78}" destId="{82399C0A-DF8E-4483-B9EB-BFF4520A0346}" srcOrd="2" destOrd="0" parTransId="{5DEB2217-A178-4829-8ABC-7189968C6731}" sibTransId="{6AD0C79B-18CD-4D83-952B-36F43A7CC90D}"/>
    <dgm:cxn modelId="{E16225FB-94A8-4A19-ACA6-9FA9034392E2}" srcId="{ABCD68A8-B4FD-4452-A311-47C7FB15A1A5}" destId="{BCEE5107-ECE9-4762-9636-4EC37034238C}" srcOrd="0" destOrd="0" parTransId="{7B5C26A2-1038-4E8D-A750-9747AE91D76B}" sibTransId="{14576FAA-B2B5-4A81-B21D-2DA3C964A84F}"/>
    <dgm:cxn modelId="{16A2A347-182D-4F2D-BD26-A34BA1C1E065}" srcId="{ABCD68A8-B4FD-4452-A311-47C7FB15A1A5}" destId="{8EABB783-6311-4D07-8E7F-86BE01EE0296}" srcOrd="1" destOrd="0" parTransId="{FE2031CF-62F2-4148-9DFC-6AD1601FC1A6}" sibTransId="{50AC2D64-2CC4-480D-B8E8-9B5374FB2060}"/>
    <dgm:cxn modelId="{D351786D-E2E6-40FE-8388-C283829B1E38}" type="presOf" srcId="{A2A28286-9DB1-401A-88B7-643C19C20C78}" destId="{60D8A57C-6C0F-4300-9290-06BDEEDB9D92}" srcOrd="0" destOrd="0" presId="urn:microsoft.com/office/officeart/2005/8/layout/hierarchy3"/>
    <dgm:cxn modelId="{76944190-09F0-406D-A8F6-6E08F6B240A4}" type="presOf" srcId="{B71B3A02-D37E-4006-AB01-B809BDC7C33C}" destId="{3DAA7605-8391-45B4-BE56-8683C9458CC9}" srcOrd="0" destOrd="0" presId="urn:microsoft.com/office/officeart/2005/8/layout/hierarchy3"/>
    <dgm:cxn modelId="{63F59C0E-6413-4BCF-BABA-8700FA13EA59}" type="presOf" srcId="{82399C0A-DF8E-4483-B9EB-BFF4520A0346}" destId="{5308CBCA-57FA-4D8A-AE41-A0D3BDFD4BAE}" srcOrd="0" destOrd="0" presId="urn:microsoft.com/office/officeart/2005/8/layout/hierarchy3"/>
    <dgm:cxn modelId="{3E052351-A0C2-417D-827C-9DABF5D04726}" type="presOf" srcId="{18C0515B-5955-4420-AF1F-C47CEF6BCE15}" destId="{15D2C3D0-E83A-43C7-9E31-076839F21E78}" srcOrd="0" destOrd="0" presId="urn:microsoft.com/office/officeart/2005/8/layout/hierarchy3"/>
    <dgm:cxn modelId="{F98B3DBB-9771-457B-AD0F-07B27C2F070C}" srcId="{A2A28286-9DB1-401A-88B7-643C19C20C78}" destId="{18C0515B-5955-4420-AF1F-C47CEF6BCE15}" srcOrd="1" destOrd="0" parTransId="{7C501C74-6D31-4E72-9EF1-59456F3559DE}" sibTransId="{81AE9036-DABE-4F37-9834-0E9F73A9995F}"/>
    <dgm:cxn modelId="{2AA23EDA-0BB2-41E7-9B22-9AFB4310E159}" srcId="{ABCD68A8-B4FD-4452-A311-47C7FB15A1A5}" destId="{B71B3A02-D37E-4006-AB01-B809BDC7C33C}" srcOrd="2" destOrd="0" parTransId="{44213C7E-7B16-4291-8C51-A10598DDF5BB}" sibTransId="{00578175-78A9-48AD-8EBE-F3D1992876E5}"/>
    <dgm:cxn modelId="{1BB84DC8-5F1D-4BD5-835B-A790EEBFDAA7}" type="presOf" srcId="{5DEB2217-A178-4829-8ABC-7189968C6731}" destId="{1C21980B-0EC0-4EF6-A66C-6844E5AF71BD}" srcOrd="0" destOrd="0" presId="urn:microsoft.com/office/officeart/2005/8/layout/hierarchy3"/>
    <dgm:cxn modelId="{CF8BC5EE-593D-4AB7-8482-17A9DB2A52EC}" type="presOf" srcId="{8EABB783-6311-4D07-8E7F-86BE01EE0296}" destId="{AA20916F-AB99-4E10-B102-48D10CF64A4B}" srcOrd="0" destOrd="0" presId="urn:microsoft.com/office/officeart/2005/8/layout/hierarchy3"/>
    <dgm:cxn modelId="{AC82967D-D359-47B3-AA1D-3D49012C95C6}" type="presParOf" srcId="{48F6D59A-B476-421F-9F78-A5537B2CC03E}" destId="{5D221AAD-E57C-4F99-9883-99DF7AE79076}" srcOrd="0" destOrd="0" presId="urn:microsoft.com/office/officeart/2005/8/layout/hierarchy3"/>
    <dgm:cxn modelId="{2F55C91D-B7C2-4396-8CF5-622E27A625D3}" type="presParOf" srcId="{5D221AAD-E57C-4F99-9883-99DF7AE79076}" destId="{4EB42A27-DC2C-47E5-BC7C-32142BA48D56}" srcOrd="0" destOrd="0" presId="urn:microsoft.com/office/officeart/2005/8/layout/hierarchy3"/>
    <dgm:cxn modelId="{13153991-D7BA-4980-B7C6-1C3DE5A53EDA}" type="presParOf" srcId="{4EB42A27-DC2C-47E5-BC7C-32142BA48D56}" destId="{60D8A57C-6C0F-4300-9290-06BDEEDB9D92}" srcOrd="0" destOrd="0" presId="urn:microsoft.com/office/officeart/2005/8/layout/hierarchy3"/>
    <dgm:cxn modelId="{CA5F5EB4-9342-4A24-9C2D-01869041A702}" type="presParOf" srcId="{4EB42A27-DC2C-47E5-BC7C-32142BA48D56}" destId="{CB3C7925-CB60-462A-A8D9-D3BC5F0741F0}" srcOrd="1" destOrd="0" presId="urn:microsoft.com/office/officeart/2005/8/layout/hierarchy3"/>
    <dgm:cxn modelId="{B913543D-5052-43A2-9EDC-52358389C52E}" type="presParOf" srcId="{5D221AAD-E57C-4F99-9883-99DF7AE79076}" destId="{95114AA7-25F8-409D-94C4-6CBFEB80B71C}" srcOrd="1" destOrd="0" presId="urn:microsoft.com/office/officeart/2005/8/layout/hierarchy3"/>
    <dgm:cxn modelId="{15BC101B-7FF6-478D-B921-9A6B211CCA78}" type="presParOf" srcId="{95114AA7-25F8-409D-94C4-6CBFEB80B71C}" destId="{9D5F7751-92CF-4AF7-A36E-F336B760EFF5}" srcOrd="0" destOrd="0" presId="urn:microsoft.com/office/officeart/2005/8/layout/hierarchy3"/>
    <dgm:cxn modelId="{D2724E81-3546-4389-AD5B-83FBAA192091}" type="presParOf" srcId="{95114AA7-25F8-409D-94C4-6CBFEB80B71C}" destId="{D35B4090-0036-415E-8B12-0A1171988C32}" srcOrd="1" destOrd="0" presId="urn:microsoft.com/office/officeart/2005/8/layout/hierarchy3"/>
    <dgm:cxn modelId="{3FF4635A-108C-474C-80A9-B1F24B3D2E10}" type="presParOf" srcId="{95114AA7-25F8-409D-94C4-6CBFEB80B71C}" destId="{852C75EA-974C-44A9-B6B8-ACDF65B63559}" srcOrd="2" destOrd="0" presId="urn:microsoft.com/office/officeart/2005/8/layout/hierarchy3"/>
    <dgm:cxn modelId="{439728AA-04D0-41D3-951E-37A83DFB97C9}" type="presParOf" srcId="{95114AA7-25F8-409D-94C4-6CBFEB80B71C}" destId="{15D2C3D0-E83A-43C7-9E31-076839F21E78}" srcOrd="3" destOrd="0" presId="urn:microsoft.com/office/officeart/2005/8/layout/hierarchy3"/>
    <dgm:cxn modelId="{B849D434-919B-4C57-9056-D83CBA4DDF54}" type="presParOf" srcId="{95114AA7-25F8-409D-94C4-6CBFEB80B71C}" destId="{1C21980B-0EC0-4EF6-A66C-6844E5AF71BD}" srcOrd="4" destOrd="0" presId="urn:microsoft.com/office/officeart/2005/8/layout/hierarchy3"/>
    <dgm:cxn modelId="{88000770-FFAE-4306-9E21-7E3C2BE7C02B}" type="presParOf" srcId="{95114AA7-25F8-409D-94C4-6CBFEB80B71C}" destId="{5308CBCA-57FA-4D8A-AE41-A0D3BDFD4BAE}" srcOrd="5" destOrd="0" presId="urn:microsoft.com/office/officeart/2005/8/layout/hierarchy3"/>
    <dgm:cxn modelId="{E287E18E-20B6-479E-9794-5A7888F39A1F}" type="presParOf" srcId="{48F6D59A-B476-421F-9F78-A5537B2CC03E}" destId="{5DAFFC50-ACD8-47CC-B210-2AABCB2E7824}" srcOrd="1" destOrd="0" presId="urn:microsoft.com/office/officeart/2005/8/layout/hierarchy3"/>
    <dgm:cxn modelId="{B7348C10-A79D-4E91-A043-41098C415E73}" type="presParOf" srcId="{5DAFFC50-ACD8-47CC-B210-2AABCB2E7824}" destId="{9CCFA9CD-CAF1-4D91-BABF-BF0E51745DB8}" srcOrd="0" destOrd="0" presId="urn:microsoft.com/office/officeart/2005/8/layout/hierarchy3"/>
    <dgm:cxn modelId="{3EBA10E4-B605-416B-B2DB-C3EE38A8054D}" type="presParOf" srcId="{9CCFA9CD-CAF1-4D91-BABF-BF0E51745DB8}" destId="{2AC8BA8A-D460-433C-979A-3D9B098B2C9B}" srcOrd="0" destOrd="0" presId="urn:microsoft.com/office/officeart/2005/8/layout/hierarchy3"/>
    <dgm:cxn modelId="{BD6C7854-6F66-44AF-A419-FE132C4A53EA}" type="presParOf" srcId="{9CCFA9CD-CAF1-4D91-BABF-BF0E51745DB8}" destId="{8E34E6F4-AFF7-4549-985E-815BA524A39A}" srcOrd="1" destOrd="0" presId="urn:microsoft.com/office/officeart/2005/8/layout/hierarchy3"/>
    <dgm:cxn modelId="{24F3B3AA-A8E6-466E-A07C-2F3E391BD01C}" type="presParOf" srcId="{5DAFFC50-ACD8-47CC-B210-2AABCB2E7824}" destId="{B5C63C04-0217-4C31-B79C-F0D629DCDFD7}" srcOrd="1" destOrd="0" presId="urn:microsoft.com/office/officeart/2005/8/layout/hierarchy3"/>
    <dgm:cxn modelId="{E1208D0F-A511-4AF6-B1CF-A92A9405574B}" type="presParOf" srcId="{B5C63C04-0217-4C31-B79C-F0D629DCDFD7}" destId="{45BFB385-7E09-468A-A56B-472F33B8C0EF}" srcOrd="0" destOrd="0" presId="urn:microsoft.com/office/officeart/2005/8/layout/hierarchy3"/>
    <dgm:cxn modelId="{67B846A1-C69B-4121-A22D-0AD6A48A4A8D}" type="presParOf" srcId="{B5C63C04-0217-4C31-B79C-F0D629DCDFD7}" destId="{216EFCB3-27E6-4BD2-B6F5-F46E128B58E4}" srcOrd="1" destOrd="0" presId="urn:microsoft.com/office/officeart/2005/8/layout/hierarchy3"/>
    <dgm:cxn modelId="{DE534A53-6FFA-4B2C-8534-2C059EE8B252}" type="presParOf" srcId="{B5C63C04-0217-4C31-B79C-F0D629DCDFD7}" destId="{0C5FE227-524A-4404-8360-3ABB77576DCD}" srcOrd="2" destOrd="0" presId="urn:microsoft.com/office/officeart/2005/8/layout/hierarchy3"/>
    <dgm:cxn modelId="{B05022F6-BFFC-49A0-88D5-7F85AEED852C}" type="presParOf" srcId="{B5C63C04-0217-4C31-B79C-F0D629DCDFD7}" destId="{AA20916F-AB99-4E10-B102-48D10CF64A4B}" srcOrd="3" destOrd="0" presId="urn:microsoft.com/office/officeart/2005/8/layout/hierarchy3"/>
    <dgm:cxn modelId="{7F0E0F88-79CF-47A7-AD27-027EA416505E}" type="presParOf" srcId="{B5C63C04-0217-4C31-B79C-F0D629DCDFD7}" destId="{7CE57A96-1BAE-4D75-8B26-0C2DFAF50560}" srcOrd="4" destOrd="0" presId="urn:microsoft.com/office/officeart/2005/8/layout/hierarchy3"/>
    <dgm:cxn modelId="{5CEDCAA9-56B8-480B-AB27-A05E522DF544}" type="presParOf" srcId="{B5C63C04-0217-4C31-B79C-F0D629DCDFD7}" destId="{3DAA7605-8391-45B4-BE56-8683C9458CC9}" srcOrd="5" destOrd="0" presId="urn:microsoft.com/office/officeart/2005/8/layout/hierarchy3"/>
    <dgm:cxn modelId="{DDF2668E-0C2B-4AA8-84AC-3B3971DE0377}" type="presParOf" srcId="{B5C63C04-0217-4C31-B79C-F0D629DCDFD7}" destId="{2556589C-BCC6-4FB8-997B-A0EAAC09D136}" srcOrd="6" destOrd="0" presId="urn:microsoft.com/office/officeart/2005/8/layout/hierarchy3"/>
    <dgm:cxn modelId="{5890F55E-1E11-411F-A054-71E65B02CB56}" type="presParOf" srcId="{B5C63C04-0217-4C31-B79C-F0D629DCDFD7}" destId="{23FD9340-2079-4306-8DCF-A8ECFE52B9C0}" srcOrd="7" destOrd="0" presId="urn:microsoft.com/office/officeart/2005/8/layout/hierarchy3"/>
  </dgm:cxnLst>
  <dgm:bg>
    <a:noFill/>
  </dgm:bg>
  <dgm:whole/>
</dgm:dataModel>
</file>

<file path=ppt/diagrams/data8.xml><?xml version="1.0" encoding="utf-8"?>
<dgm:dataModel xmlns:dgm="http://schemas.openxmlformats.org/drawingml/2006/diagram" xmlns:a="http://schemas.openxmlformats.org/drawingml/2006/main">
  <dgm:ptLst>
    <dgm:pt modelId="{15FF890F-2370-4DF4-BA95-D0094EEADC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697B8E96-E70B-4687-B8F8-86C0C1185C27}">
      <dgm:prSet phldrT="[文本]" custT="1"/>
      <dgm:spPr>
        <a:solidFill>
          <a:srgbClr val="FFFF00"/>
        </a:solidFill>
      </dgm:spPr>
      <dgm:t>
        <a:bodyPr/>
        <a:lstStyle/>
        <a:p>
          <a:r>
            <a:rPr lang="en-US" sz="1800" b="1" dirty="0" smtClean="0">
              <a:solidFill>
                <a:schemeClr val="tx1"/>
              </a:solidFill>
              <a:latin typeface="宋体" pitchFamily="2" charset="-122"/>
              <a:ea typeface="宋体" pitchFamily="2" charset="-122"/>
            </a:rPr>
            <a:t>1.</a:t>
          </a:r>
          <a:r>
            <a:rPr lang="zh-CN" altLang="en-US" sz="1800" b="1" dirty="0" smtClean="0">
              <a:solidFill>
                <a:schemeClr val="tx1"/>
              </a:solidFill>
              <a:latin typeface="宋体" pitchFamily="2" charset="-122"/>
              <a:ea typeface="宋体" pitchFamily="2" charset="-122"/>
            </a:rPr>
            <a:t>快速查询信息</a:t>
          </a:r>
          <a:endParaRPr lang="zh-CN" altLang="en-US" sz="1800" b="1" dirty="0">
            <a:solidFill>
              <a:schemeClr val="tx1"/>
            </a:solidFill>
            <a:latin typeface="宋体" pitchFamily="2" charset="-122"/>
            <a:ea typeface="宋体" pitchFamily="2" charset="-122"/>
          </a:endParaRPr>
        </a:p>
      </dgm:t>
    </dgm:pt>
    <dgm:pt modelId="{5F32813D-DB1E-49B0-9A20-9F8E4050ABAA}" type="par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FB287DC6-4A96-4F74-BCEA-88664E7F8D85}" type="sibTrans" cxnId="{19E5E310-E63A-4BFA-A6C5-08E8193766E0}">
      <dgm:prSet/>
      <dgm:spPr/>
      <dgm:t>
        <a:bodyPr/>
        <a:lstStyle/>
        <a:p>
          <a:endParaRPr lang="zh-CN" altLang="en-US" sz="1800">
            <a:solidFill>
              <a:schemeClr val="tx1"/>
            </a:solidFill>
            <a:latin typeface="宋体" pitchFamily="2" charset="-122"/>
            <a:ea typeface="宋体" pitchFamily="2" charset="-122"/>
          </a:endParaRPr>
        </a:p>
      </dgm:t>
    </dgm:pt>
    <dgm:pt modelId="{33FF2110-3906-45F8-8F1D-8BAA72FF5401}">
      <dgm:prSet phldrT="[文本]" custT="1"/>
      <dgm:spPr/>
      <dgm:t>
        <a:bodyPr/>
        <a:lstStyle/>
        <a:p>
          <a:r>
            <a:rPr lang="zh-CN" sz="1600" dirty="0" smtClean="0">
              <a:latin typeface="宋体" pitchFamily="2" charset="-122"/>
              <a:ea typeface="宋体" pitchFamily="2" charset="-122"/>
            </a:rPr>
            <a:t>用户可以接入联网的关系型数据，也能接入其他数据库</a:t>
          </a:r>
          <a:r>
            <a:rPr lang="zh-CN" altLang="en-US" sz="1600" dirty="0" smtClean="0">
              <a:latin typeface="宋体" pitchFamily="2" charset="-122"/>
              <a:ea typeface="宋体" pitchFamily="2" charset="-122"/>
            </a:rPr>
            <a:t>。</a:t>
          </a:r>
          <a:endParaRPr lang="zh-CN" altLang="en-US" sz="1600" dirty="0">
            <a:solidFill>
              <a:schemeClr val="tx1"/>
            </a:solidFill>
            <a:latin typeface="宋体" pitchFamily="2" charset="-122"/>
            <a:ea typeface="宋体" pitchFamily="2" charset="-122"/>
          </a:endParaRPr>
        </a:p>
      </dgm:t>
    </dgm:pt>
    <dgm:pt modelId="{D9EEC3BE-C3C1-4318-91C3-0831D5DB281C}" type="par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CF9E487-2AA7-44C1-9369-7E70559075EC}" type="sibTrans" cxnId="{5E1FE7B1-0E1C-44C8-A4AC-FF5F6C36B42A}">
      <dgm:prSet/>
      <dgm:spPr/>
      <dgm:t>
        <a:bodyPr/>
        <a:lstStyle/>
        <a:p>
          <a:endParaRPr lang="zh-CN" altLang="en-US" sz="1800">
            <a:solidFill>
              <a:schemeClr val="tx1"/>
            </a:solidFill>
            <a:latin typeface="宋体" pitchFamily="2" charset="-122"/>
            <a:ea typeface="宋体" pitchFamily="2" charset="-122"/>
          </a:endParaRPr>
        </a:p>
      </dgm:t>
    </dgm:pt>
    <dgm:pt modelId="{F8F7636A-480C-4B99-9823-F85B36E82976}">
      <dgm:prSet phldrT="[文本]" custT="1"/>
      <dgm:spPr>
        <a:solidFill>
          <a:srgbClr val="92D050"/>
        </a:solidFill>
      </dgm:spPr>
      <dgm:t>
        <a:bodyPr/>
        <a:lstStyle/>
        <a:p>
          <a:r>
            <a:rPr lang="en-US" sz="1800" b="1" dirty="0" smtClean="0">
              <a:solidFill>
                <a:schemeClr val="tx1"/>
              </a:solidFill>
              <a:latin typeface="宋体" pitchFamily="2" charset="-122"/>
              <a:ea typeface="宋体" pitchFamily="2" charset="-122"/>
            </a:rPr>
            <a:t>2.</a:t>
          </a:r>
          <a:r>
            <a:rPr lang="zh-CN" sz="1800" b="1" dirty="0" smtClean="0">
              <a:solidFill>
                <a:schemeClr val="tx1"/>
              </a:solidFill>
              <a:latin typeface="宋体" pitchFamily="2" charset="-122"/>
              <a:ea typeface="宋体" pitchFamily="2" charset="-122"/>
            </a:rPr>
            <a:t>突破认知极限，进行多角度、全面分析</a:t>
          </a:r>
          <a:endParaRPr lang="zh-CN" altLang="en-US" sz="1800" b="1" dirty="0">
            <a:solidFill>
              <a:schemeClr val="tx1"/>
            </a:solidFill>
            <a:latin typeface="宋体" pitchFamily="2" charset="-122"/>
            <a:ea typeface="宋体" pitchFamily="2" charset="-122"/>
          </a:endParaRPr>
        </a:p>
      </dgm:t>
    </dgm:pt>
    <dgm:pt modelId="{47E33F9D-A0E6-449C-8733-9F84FE24B416}" type="par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993878B5-6F79-43DD-AAC2-949C3B22EB99}" type="sibTrans" cxnId="{529BF606-F5CF-466A-8388-7228E7BEE9C8}">
      <dgm:prSet/>
      <dgm:spPr/>
      <dgm:t>
        <a:bodyPr/>
        <a:lstStyle/>
        <a:p>
          <a:endParaRPr lang="zh-CN" altLang="en-US" sz="1800">
            <a:solidFill>
              <a:schemeClr val="tx1"/>
            </a:solidFill>
            <a:latin typeface="宋体" pitchFamily="2" charset="-122"/>
            <a:ea typeface="宋体" pitchFamily="2" charset="-122"/>
          </a:endParaRPr>
        </a:p>
      </dgm:t>
    </dgm:pt>
    <dgm:pt modelId="{45D8DE44-204C-4298-B4FC-52B2360DDD88}">
      <dgm:prSet phldrT="[文本]" custT="1"/>
      <dgm:spPr/>
      <dgm:t>
        <a:bodyPr/>
        <a:lstStyle/>
        <a:p>
          <a:r>
            <a:rPr lang="zh-CN" sz="1600" dirty="0" smtClean="0">
              <a:latin typeface="宋体" pitchFamily="2" charset="-122"/>
              <a:ea typeface="宋体" pitchFamily="2" charset="-122"/>
            </a:rPr>
            <a:t>从多维度对问题进行全面分析，找出关键因素，为决策提供更为准确、信度高的信息。</a:t>
          </a:r>
          <a:endParaRPr lang="zh-CN" altLang="en-US" sz="1600" dirty="0">
            <a:solidFill>
              <a:schemeClr val="tx1"/>
            </a:solidFill>
            <a:latin typeface="宋体" pitchFamily="2" charset="-122"/>
            <a:ea typeface="宋体" pitchFamily="2" charset="-122"/>
          </a:endParaRPr>
        </a:p>
      </dgm:t>
    </dgm:pt>
    <dgm:pt modelId="{C63817E4-173F-4C58-9B2B-C86EA6A465DB}" type="par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760B7F1A-718D-4EFE-8131-6B2CCFA53046}" type="sibTrans" cxnId="{464F4AEC-B197-4A7C-9177-A051832DAF20}">
      <dgm:prSet/>
      <dgm:spPr/>
      <dgm:t>
        <a:bodyPr/>
        <a:lstStyle/>
        <a:p>
          <a:endParaRPr lang="zh-CN" altLang="en-US" sz="1800">
            <a:solidFill>
              <a:schemeClr val="tx1"/>
            </a:solidFill>
            <a:latin typeface="宋体" pitchFamily="2" charset="-122"/>
            <a:ea typeface="宋体" pitchFamily="2" charset="-122"/>
          </a:endParaRPr>
        </a:p>
      </dgm:t>
    </dgm:pt>
    <dgm:pt modelId="{4DED2EB6-656E-4BDB-B811-8A31B62F9F36}">
      <dgm:prSet phldrT="[文本]" custT="1"/>
      <dgm:spPr>
        <a:solidFill>
          <a:srgbClr val="00B0F0"/>
        </a:solidFill>
      </dgm:spPr>
      <dgm:t>
        <a:bodyPr/>
        <a:lstStyle/>
        <a:p>
          <a:r>
            <a:rPr lang="en-US" sz="1800" b="1" dirty="0" smtClean="0">
              <a:solidFill>
                <a:schemeClr val="tx1"/>
              </a:solidFill>
              <a:latin typeface="宋体" pitchFamily="2" charset="-122"/>
              <a:ea typeface="宋体" pitchFamily="2" charset="-122"/>
            </a:rPr>
            <a:t>3.</a:t>
          </a:r>
          <a:r>
            <a:rPr lang="zh-CN" sz="1800" b="1" dirty="0" smtClean="0">
              <a:solidFill>
                <a:schemeClr val="tx1"/>
              </a:solidFill>
              <a:latin typeface="宋体" pitchFamily="2" charset="-122"/>
              <a:ea typeface="宋体" pitchFamily="2" charset="-122"/>
            </a:rPr>
            <a:t>市场营销策略分析</a:t>
          </a:r>
          <a:endParaRPr lang="zh-CN" altLang="en-US" sz="1800" b="1" dirty="0">
            <a:solidFill>
              <a:schemeClr val="tx1"/>
            </a:solidFill>
            <a:latin typeface="宋体" pitchFamily="2" charset="-122"/>
            <a:ea typeface="宋体" pitchFamily="2" charset="-122"/>
          </a:endParaRPr>
        </a:p>
      </dgm:t>
    </dgm:pt>
    <dgm:pt modelId="{FEC6818D-C2F5-4CC6-A730-6724F2B5B705}" type="par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ED69BE97-472A-4971-8077-A0FD0EB3DBE0}" type="sibTrans" cxnId="{BAE47F4E-E38D-400E-A359-FAA03B6D8C66}">
      <dgm:prSet/>
      <dgm:spPr/>
      <dgm:t>
        <a:bodyPr/>
        <a:lstStyle/>
        <a:p>
          <a:endParaRPr lang="zh-CN" altLang="en-US" sz="1800">
            <a:solidFill>
              <a:schemeClr val="tx1"/>
            </a:solidFill>
            <a:latin typeface="宋体" pitchFamily="2" charset="-122"/>
            <a:ea typeface="宋体" pitchFamily="2" charset="-122"/>
          </a:endParaRPr>
        </a:p>
      </dgm:t>
    </dgm:pt>
    <dgm:pt modelId="{DC9F1E9A-83A8-4C0C-805D-DF0A503AC782}">
      <dgm:prSet phldrT="[文本]" custT="1"/>
      <dgm:spPr>
        <a:solidFill>
          <a:schemeClr val="accent6">
            <a:lumMod val="40000"/>
            <a:lumOff val="60000"/>
          </a:schemeClr>
        </a:solidFill>
      </dgm:spPr>
      <dgm:t>
        <a:bodyPr/>
        <a:lstStyle/>
        <a:p>
          <a:r>
            <a:rPr lang="en-US" sz="1800" b="1" dirty="0" smtClean="0">
              <a:solidFill>
                <a:schemeClr val="tx1"/>
              </a:solidFill>
              <a:latin typeface="宋体" pitchFamily="2" charset="-122"/>
              <a:ea typeface="宋体" pitchFamily="2" charset="-122"/>
            </a:rPr>
            <a:t>4.</a:t>
          </a:r>
          <a:r>
            <a:rPr lang="zh-CN" altLang="en-US" sz="1800" b="1" dirty="0" smtClean="0">
              <a:solidFill>
                <a:schemeClr val="tx1"/>
              </a:solidFill>
              <a:latin typeface="宋体" pitchFamily="2" charset="-122"/>
              <a:ea typeface="宋体" pitchFamily="2" charset="-122"/>
            </a:rPr>
            <a:t>个性化分析</a:t>
          </a:r>
          <a:endParaRPr lang="zh-CN" altLang="en-US" sz="1800" b="1" dirty="0">
            <a:solidFill>
              <a:schemeClr val="tx1"/>
            </a:solidFill>
            <a:latin typeface="宋体" pitchFamily="2" charset="-122"/>
            <a:ea typeface="宋体" pitchFamily="2" charset="-122"/>
          </a:endParaRPr>
        </a:p>
      </dgm:t>
    </dgm:pt>
    <dgm:pt modelId="{D2DA2712-69C1-49B7-919C-622F54A6D539}" type="par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6F336DA8-9F6D-492B-B87D-BE7A7BA108CE}" type="sibTrans" cxnId="{6CADEEA1-F78D-42BE-A85E-B94A9E6E5EF5}">
      <dgm:prSet/>
      <dgm:spPr/>
      <dgm:t>
        <a:bodyPr/>
        <a:lstStyle/>
        <a:p>
          <a:endParaRPr lang="zh-CN" altLang="en-US" sz="1800">
            <a:solidFill>
              <a:schemeClr val="tx1"/>
            </a:solidFill>
            <a:latin typeface="宋体" pitchFamily="2" charset="-122"/>
            <a:ea typeface="宋体" pitchFamily="2" charset="-122"/>
          </a:endParaRPr>
        </a:p>
      </dgm:t>
    </dgm:pt>
    <dgm:pt modelId="{C265E7C9-47D3-4E39-A333-41CD3414A1E2}">
      <dgm:prSet phldrT="[文本]" custT="1"/>
      <dgm:spPr/>
      <dgm:t>
        <a:bodyPr/>
        <a:lstStyle/>
        <a:p>
          <a:r>
            <a:rPr lang="zh-CN" sz="1600" dirty="0" smtClean="0">
              <a:latin typeface="宋体" pitchFamily="2" charset="-122"/>
              <a:ea typeface="宋体" pitchFamily="2" charset="-122"/>
            </a:rPr>
            <a:t>利用数据仓库技术实现市场营销策略在模型上的仿真，</a:t>
          </a:r>
          <a:r>
            <a:rPr lang="zh-CN" altLang="en-US" sz="1600" dirty="0" smtClean="0">
              <a:latin typeface="宋体" pitchFamily="2" charset="-122"/>
              <a:ea typeface="宋体" pitchFamily="2" charset="-122"/>
            </a:rPr>
            <a:t>以仿真结果的方式提示企业制定的市场营销策略是否合适。</a:t>
          </a:r>
          <a:endParaRPr lang="zh-CN" altLang="en-US" sz="1600" dirty="0">
            <a:solidFill>
              <a:schemeClr val="tx1"/>
            </a:solidFill>
            <a:latin typeface="宋体" pitchFamily="2" charset="-122"/>
            <a:ea typeface="宋体" pitchFamily="2" charset="-122"/>
          </a:endParaRPr>
        </a:p>
      </dgm:t>
    </dgm:pt>
    <dgm:pt modelId="{85FFAAD9-925C-419B-919F-BD195CF7EB2D}" type="par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D908769D-0C34-4567-92E0-294DEA0BC35E}" type="sibTrans" cxnId="{2E13249D-59D7-41A4-A158-116CC8DE6549}">
      <dgm:prSet/>
      <dgm:spPr/>
      <dgm:t>
        <a:bodyPr/>
        <a:lstStyle/>
        <a:p>
          <a:endParaRPr lang="zh-CN" altLang="en-US" sz="1800">
            <a:solidFill>
              <a:schemeClr val="tx1"/>
            </a:solidFill>
            <a:latin typeface="宋体" pitchFamily="2" charset="-122"/>
            <a:ea typeface="宋体" pitchFamily="2" charset="-122"/>
          </a:endParaRPr>
        </a:p>
      </dgm:t>
    </dgm:pt>
    <dgm:pt modelId="{0D864566-6D4C-41C5-BE71-73BFAC6B201E}">
      <dgm:prSet phldrT="[文本]" custT="1"/>
      <dgm:spPr/>
      <dgm:t>
        <a:bodyPr/>
        <a:lstStyle/>
        <a:p>
          <a:r>
            <a:rPr lang="zh-CN" altLang="en-US" sz="1600" dirty="0" smtClean="0">
              <a:solidFill>
                <a:schemeClr val="tx1"/>
              </a:solidFill>
              <a:latin typeface="宋体" pitchFamily="2" charset="-122"/>
              <a:ea typeface="宋体" pitchFamily="2" charset="-122"/>
            </a:rPr>
            <a:t>根据企业需求，因地制宜。</a:t>
          </a:r>
          <a:endParaRPr lang="zh-CN" altLang="en-US" sz="1600" dirty="0">
            <a:solidFill>
              <a:schemeClr val="tx1"/>
            </a:solidFill>
            <a:latin typeface="宋体" pitchFamily="2" charset="-122"/>
            <a:ea typeface="宋体" pitchFamily="2" charset="-122"/>
          </a:endParaRPr>
        </a:p>
      </dgm:t>
    </dgm:pt>
    <dgm:pt modelId="{B2AF35A5-B52C-4C62-88F7-D6473B2D1FFE}" type="par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E941B988-1373-4951-A869-B1C14BFBDC2F}" type="sibTrans" cxnId="{BDF3B61D-10FB-4B16-B9FC-8A57E11D7331}">
      <dgm:prSet/>
      <dgm:spPr/>
      <dgm:t>
        <a:bodyPr/>
        <a:lstStyle/>
        <a:p>
          <a:endParaRPr lang="zh-CN" altLang="en-US" sz="1800">
            <a:solidFill>
              <a:schemeClr val="tx1"/>
            </a:solidFill>
            <a:latin typeface="宋体" pitchFamily="2" charset="-122"/>
            <a:ea typeface="宋体" pitchFamily="2" charset="-122"/>
          </a:endParaRPr>
        </a:p>
      </dgm:t>
    </dgm:pt>
    <dgm:pt modelId="{380C3AEE-56D8-4F5D-9060-05071CAB46A1}">
      <dgm:prSet phldrT="[文本]" custT="1"/>
      <dgm:spPr/>
      <dgm:t>
        <a:bodyPr/>
        <a:lstStyle/>
        <a:p>
          <a:r>
            <a:rPr lang="zh-CN" altLang="en-US" sz="1600" dirty="0" smtClean="0">
              <a:latin typeface="宋体" pitchFamily="2" charset="-122"/>
              <a:ea typeface="宋体" pitchFamily="2" charset="-122"/>
            </a:rPr>
            <a:t>操作简便，且可自动生成报表、报告。</a:t>
          </a:r>
          <a:endParaRPr lang="zh-CN" altLang="en-US" sz="1600" dirty="0">
            <a:solidFill>
              <a:schemeClr val="tx1"/>
            </a:solidFill>
            <a:latin typeface="宋体" pitchFamily="2" charset="-122"/>
            <a:ea typeface="宋体" pitchFamily="2" charset="-122"/>
          </a:endParaRPr>
        </a:p>
      </dgm:t>
    </dgm:pt>
    <dgm:pt modelId="{7B908BA5-E350-48F4-B9EF-FF37CB640F42}" type="parTrans" cxnId="{7D999936-8AFC-47B7-88F3-B4F7F5CE72BD}">
      <dgm:prSet/>
      <dgm:spPr/>
      <dgm:t>
        <a:bodyPr/>
        <a:lstStyle/>
        <a:p>
          <a:endParaRPr lang="zh-CN" altLang="en-US">
            <a:latin typeface="宋体" pitchFamily="2" charset="-122"/>
            <a:ea typeface="宋体" pitchFamily="2" charset="-122"/>
          </a:endParaRPr>
        </a:p>
      </dgm:t>
    </dgm:pt>
    <dgm:pt modelId="{C0209CAE-5293-4738-BB33-D93201308485}" type="sibTrans" cxnId="{7D999936-8AFC-47B7-88F3-B4F7F5CE72BD}">
      <dgm:prSet/>
      <dgm:spPr/>
      <dgm:t>
        <a:bodyPr/>
        <a:lstStyle/>
        <a:p>
          <a:endParaRPr lang="zh-CN" altLang="en-US">
            <a:latin typeface="宋体" pitchFamily="2" charset="-122"/>
            <a:ea typeface="宋体" pitchFamily="2" charset="-122"/>
          </a:endParaRPr>
        </a:p>
      </dgm:t>
    </dgm:pt>
    <dgm:pt modelId="{12D353FD-FDE5-4B83-B4B3-E8BEEE319B32}">
      <dgm:prSet phldrT="[文本]" custT="1"/>
      <dgm:spPr/>
      <dgm:t>
        <a:bodyPr/>
        <a:lstStyle/>
        <a:p>
          <a:r>
            <a:rPr lang="zh-CN" altLang="en-US" sz="1600" dirty="0" smtClean="0">
              <a:solidFill>
                <a:schemeClr val="tx1"/>
              </a:solidFill>
              <a:latin typeface="宋体" pitchFamily="2" charset="-122"/>
              <a:ea typeface="宋体" pitchFamily="2" charset="-122"/>
            </a:rPr>
            <a:t>分析结果显示直观、形象。</a:t>
          </a:r>
          <a:endParaRPr lang="zh-CN" altLang="en-US" sz="1600" dirty="0">
            <a:solidFill>
              <a:schemeClr val="tx1"/>
            </a:solidFill>
            <a:latin typeface="宋体" pitchFamily="2" charset="-122"/>
            <a:ea typeface="宋体" pitchFamily="2" charset="-122"/>
          </a:endParaRPr>
        </a:p>
      </dgm:t>
    </dgm:pt>
    <dgm:pt modelId="{BFBC34EC-40CB-4466-B8E2-61EE79C6FC0A}" type="parTrans" cxnId="{F3B6DE1E-6B89-4B5D-98D3-D0897A5FBE7E}">
      <dgm:prSet/>
      <dgm:spPr/>
      <dgm:t>
        <a:bodyPr/>
        <a:lstStyle/>
        <a:p>
          <a:endParaRPr lang="zh-CN" altLang="en-US">
            <a:latin typeface="宋体" pitchFamily="2" charset="-122"/>
            <a:ea typeface="宋体" pitchFamily="2" charset="-122"/>
          </a:endParaRPr>
        </a:p>
      </dgm:t>
    </dgm:pt>
    <dgm:pt modelId="{EF4C95B6-889A-4082-9E33-35AFBD8400BC}" type="sibTrans" cxnId="{F3B6DE1E-6B89-4B5D-98D3-D0897A5FBE7E}">
      <dgm:prSet/>
      <dgm:spPr/>
      <dgm:t>
        <a:bodyPr/>
        <a:lstStyle/>
        <a:p>
          <a:endParaRPr lang="zh-CN" altLang="en-US">
            <a:latin typeface="宋体" pitchFamily="2" charset="-122"/>
            <a:ea typeface="宋体" pitchFamily="2" charset="-122"/>
          </a:endParaRPr>
        </a:p>
      </dgm:t>
    </dgm:pt>
    <dgm:pt modelId="{CD78A9B2-E820-4F61-9595-504A7AF90507}">
      <dgm:prSet phldrT="[文本]" custT="1"/>
      <dgm:spPr>
        <a:solidFill>
          <a:srgbClr val="99CCFF"/>
        </a:solidFill>
      </dgm:spPr>
      <dgm:t>
        <a:bodyPr/>
        <a:lstStyle/>
        <a:p>
          <a:r>
            <a:rPr lang="en-US" altLang="zh-CN" sz="1800" b="1" dirty="0" smtClean="0">
              <a:solidFill>
                <a:schemeClr val="tx1"/>
              </a:solidFill>
              <a:latin typeface="宋体" pitchFamily="2" charset="-122"/>
              <a:ea typeface="宋体" pitchFamily="2" charset="-122"/>
            </a:rPr>
            <a:t>5.</a:t>
          </a:r>
          <a:r>
            <a:rPr lang="zh-CN" altLang="en-US" sz="1800" b="1" dirty="0" smtClean="0">
              <a:solidFill>
                <a:schemeClr val="tx1"/>
              </a:solidFill>
              <a:latin typeface="宋体" pitchFamily="2" charset="-122"/>
              <a:ea typeface="宋体" pitchFamily="2" charset="-122"/>
            </a:rPr>
            <a:t>整合物流供应链</a:t>
          </a:r>
          <a:endParaRPr lang="zh-CN" altLang="en-US" sz="1800" b="1" dirty="0">
            <a:solidFill>
              <a:schemeClr val="tx1"/>
            </a:solidFill>
            <a:latin typeface="宋体" pitchFamily="2" charset="-122"/>
            <a:ea typeface="宋体" pitchFamily="2" charset="-122"/>
          </a:endParaRPr>
        </a:p>
      </dgm:t>
    </dgm:pt>
    <dgm:pt modelId="{3CD8F2F9-0EF1-43A3-8C9F-A7C91AE7DAB5}" type="parTrans" cxnId="{DF51434D-E806-4FB7-88C9-4A2103A49875}">
      <dgm:prSet/>
      <dgm:spPr/>
      <dgm:t>
        <a:bodyPr/>
        <a:lstStyle/>
        <a:p>
          <a:endParaRPr lang="zh-CN" altLang="en-US">
            <a:latin typeface="宋体" pitchFamily="2" charset="-122"/>
            <a:ea typeface="宋体" pitchFamily="2" charset="-122"/>
          </a:endParaRPr>
        </a:p>
      </dgm:t>
    </dgm:pt>
    <dgm:pt modelId="{0EE681DD-DDD2-46A3-89DA-A168119D7F09}" type="sibTrans" cxnId="{DF51434D-E806-4FB7-88C9-4A2103A49875}">
      <dgm:prSet/>
      <dgm:spPr/>
      <dgm:t>
        <a:bodyPr/>
        <a:lstStyle/>
        <a:p>
          <a:endParaRPr lang="zh-CN" altLang="en-US">
            <a:latin typeface="宋体" pitchFamily="2" charset="-122"/>
            <a:ea typeface="宋体" pitchFamily="2" charset="-122"/>
          </a:endParaRPr>
        </a:p>
      </dgm:t>
    </dgm:pt>
    <dgm:pt modelId="{6D353B22-2AD6-41A1-8788-064D92D0A09B}">
      <dgm:prSet phldrT="[文本]" custT="1"/>
      <dgm:spPr/>
      <dgm:t>
        <a:bodyPr/>
        <a:lstStyle/>
        <a:p>
          <a:r>
            <a:rPr lang="zh-CN" sz="1600" dirty="0" smtClean="0">
              <a:latin typeface="宋体" pitchFamily="2" charset="-122"/>
              <a:ea typeface="宋体" pitchFamily="2" charset="-122"/>
            </a:rPr>
            <a:t>使物流网络各节点和总部之间以及各网节点之间的信息充分共享。</a:t>
          </a:r>
          <a:r>
            <a:rPr lang="en-US" altLang="zh-CN" sz="1600" dirty="0" smtClean="0">
              <a:solidFill>
                <a:schemeClr val="tx1"/>
              </a:solidFill>
              <a:latin typeface="宋体" pitchFamily="2" charset="-122"/>
              <a:ea typeface="宋体" pitchFamily="2" charset="-122"/>
            </a:rPr>
            <a:t> </a:t>
          </a:r>
          <a:endParaRPr lang="zh-CN" altLang="en-US" sz="1600" dirty="0">
            <a:solidFill>
              <a:schemeClr val="tx1"/>
            </a:solidFill>
            <a:latin typeface="宋体" pitchFamily="2" charset="-122"/>
            <a:ea typeface="宋体" pitchFamily="2" charset="-122"/>
          </a:endParaRPr>
        </a:p>
      </dgm:t>
    </dgm:pt>
    <dgm:pt modelId="{D6EEFA4E-E88F-44BA-9697-3A97EBF5AD1C}" type="parTrans" cxnId="{F6D1C963-36EE-48BD-8F48-CF5BB3F5823C}">
      <dgm:prSet/>
      <dgm:spPr/>
      <dgm:t>
        <a:bodyPr/>
        <a:lstStyle/>
        <a:p>
          <a:endParaRPr lang="zh-CN" altLang="en-US">
            <a:latin typeface="宋体" pitchFamily="2" charset="-122"/>
            <a:ea typeface="宋体" pitchFamily="2" charset="-122"/>
          </a:endParaRPr>
        </a:p>
      </dgm:t>
    </dgm:pt>
    <dgm:pt modelId="{7E6F39B9-9921-4C03-8FDB-5EF7D2C6219E}" type="sibTrans" cxnId="{F6D1C963-36EE-48BD-8F48-CF5BB3F5823C}">
      <dgm:prSet/>
      <dgm:spPr/>
      <dgm:t>
        <a:bodyPr/>
        <a:lstStyle/>
        <a:p>
          <a:endParaRPr lang="zh-CN" altLang="en-US">
            <a:latin typeface="宋体" pitchFamily="2" charset="-122"/>
            <a:ea typeface="宋体" pitchFamily="2" charset="-122"/>
          </a:endParaRPr>
        </a:p>
      </dgm:t>
    </dgm:pt>
    <dgm:pt modelId="{38DD7CA1-18C4-4780-981D-E327C81DA75E}" type="pres">
      <dgm:prSet presAssocID="{15FF890F-2370-4DF4-BA95-D0094EEADC8C}" presName="linear" presStyleCnt="0">
        <dgm:presLayoutVars>
          <dgm:animLvl val="lvl"/>
          <dgm:resizeHandles val="exact"/>
        </dgm:presLayoutVars>
      </dgm:prSet>
      <dgm:spPr/>
      <dgm:t>
        <a:bodyPr/>
        <a:lstStyle/>
        <a:p>
          <a:endParaRPr lang="zh-CN" altLang="en-US"/>
        </a:p>
      </dgm:t>
    </dgm:pt>
    <dgm:pt modelId="{CE646A07-FFC6-44A6-870B-4495DE43DEC1}" type="pres">
      <dgm:prSet presAssocID="{697B8E96-E70B-4687-B8F8-86C0C1185C27}" presName="parentText" presStyleLbl="node1" presStyleIdx="0" presStyleCnt="5">
        <dgm:presLayoutVars>
          <dgm:chMax val="0"/>
          <dgm:bulletEnabled val="1"/>
        </dgm:presLayoutVars>
      </dgm:prSet>
      <dgm:spPr/>
      <dgm:t>
        <a:bodyPr/>
        <a:lstStyle/>
        <a:p>
          <a:endParaRPr lang="zh-CN" altLang="en-US"/>
        </a:p>
      </dgm:t>
    </dgm:pt>
    <dgm:pt modelId="{F24A553B-1F79-43E8-B3FD-41E6A58E3D93}" type="pres">
      <dgm:prSet presAssocID="{697B8E96-E70B-4687-B8F8-86C0C1185C27}" presName="childText" presStyleLbl="revTx" presStyleIdx="0" presStyleCnt="5">
        <dgm:presLayoutVars>
          <dgm:bulletEnabled val="1"/>
        </dgm:presLayoutVars>
      </dgm:prSet>
      <dgm:spPr/>
      <dgm:t>
        <a:bodyPr/>
        <a:lstStyle/>
        <a:p>
          <a:endParaRPr lang="zh-CN" altLang="en-US"/>
        </a:p>
      </dgm:t>
    </dgm:pt>
    <dgm:pt modelId="{017A55AA-D09B-4FDE-8C68-7800053E22F0}" type="pres">
      <dgm:prSet presAssocID="{F8F7636A-480C-4B99-9823-F85B36E82976}" presName="parentText" presStyleLbl="node1" presStyleIdx="1" presStyleCnt="5">
        <dgm:presLayoutVars>
          <dgm:chMax val="0"/>
          <dgm:bulletEnabled val="1"/>
        </dgm:presLayoutVars>
      </dgm:prSet>
      <dgm:spPr/>
      <dgm:t>
        <a:bodyPr/>
        <a:lstStyle/>
        <a:p>
          <a:endParaRPr lang="zh-CN" altLang="en-US"/>
        </a:p>
      </dgm:t>
    </dgm:pt>
    <dgm:pt modelId="{0F7FAF50-B5D2-47B5-8D29-495A63763585}" type="pres">
      <dgm:prSet presAssocID="{F8F7636A-480C-4B99-9823-F85B36E82976}" presName="childText" presStyleLbl="revTx" presStyleIdx="1" presStyleCnt="5">
        <dgm:presLayoutVars>
          <dgm:bulletEnabled val="1"/>
        </dgm:presLayoutVars>
      </dgm:prSet>
      <dgm:spPr/>
      <dgm:t>
        <a:bodyPr/>
        <a:lstStyle/>
        <a:p>
          <a:endParaRPr lang="zh-CN" altLang="en-US"/>
        </a:p>
      </dgm:t>
    </dgm:pt>
    <dgm:pt modelId="{F9AC0C43-F2E4-457C-9897-676091DE8B50}" type="pres">
      <dgm:prSet presAssocID="{4DED2EB6-656E-4BDB-B811-8A31B62F9F36}" presName="parentText" presStyleLbl="node1" presStyleIdx="2" presStyleCnt="5">
        <dgm:presLayoutVars>
          <dgm:chMax val="0"/>
          <dgm:bulletEnabled val="1"/>
        </dgm:presLayoutVars>
      </dgm:prSet>
      <dgm:spPr/>
      <dgm:t>
        <a:bodyPr/>
        <a:lstStyle/>
        <a:p>
          <a:endParaRPr lang="zh-CN" altLang="en-US"/>
        </a:p>
      </dgm:t>
    </dgm:pt>
    <dgm:pt modelId="{FDE2A58C-DD4A-4ECE-973C-C893B848330C}" type="pres">
      <dgm:prSet presAssocID="{4DED2EB6-656E-4BDB-B811-8A31B62F9F36}" presName="childText" presStyleLbl="revTx" presStyleIdx="2" presStyleCnt="5">
        <dgm:presLayoutVars>
          <dgm:bulletEnabled val="1"/>
        </dgm:presLayoutVars>
      </dgm:prSet>
      <dgm:spPr/>
      <dgm:t>
        <a:bodyPr/>
        <a:lstStyle/>
        <a:p>
          <a:endParaRPr lang="zh-CN" altLang="en-US"/>
        </a:p>
      </dgm:t>
    </dgm:pt>
    <dgm:pt modelId="{432F36F8-8685-4912-842A-09F6B83A96A7}" type="pres">
      <dgm:prSet presAssocID="{DC9F1E9A-83A8-4C0C-805D-DF0A503AC782}" presName="parentText" presStyleLbl="node1" presStyleIdx="3" presStyleCnt="5">
        <dgm:presLayoutVars>
          <dgm:chMax val="0"/>
          <dgm:bulletEnabled val="1"/>
        </dgm:presLayoutVars>
      </dgm:prSet>
      <dgm:spPr/>
      <dgm:t>
        <a:bodyPr/>
        <a:lstStyle/>
        <a:p>
          <a:endParaRPr lang="zh-CN" altLang="en-US"/>
        </a:p>
      </dgm:t>
    </dgm:pt>
    <dgm:pt modelId="{4396CB7C-6096-4FDD-BC48-D810D2E2585D}" type="pres">
      <dgm:prSet presAssocID="{DC9F1E9A-83A8-4C0C-805D-DF0A503AC782}" presName="childText" presStyleLbl="revTx" presStyleIdx="3" presStyleCnt="5">
        <dgm:presLayoutVars>
          <dgm:bulletEnabled val="1"/>
        </dgm:presLayoutVars>
      </dgm:prSet>
      <dgm:spPr/>
      <dgm:t>
        <a:bodyPr/>
        <a:lstStyle/>
        <a:p>
          <a:endParaRPr lang="zh-CN" altLang="en-US"/>
        </a:p>
      </dgm:t>
    </dgm:pt>
    <dgm:pt modelId="{5303A87D-2D54-4263-B235-3E60C8708C9B}" type="pres">
      <dgm:prSet presAssocID="{CD78A9B2-E820-4F61-9595-504A7AF90507}" presName="parentText" presStyleLbl="node1" presStyleIdx="4" presStyleCnt="5">
        <dgm:presLayoutVars>
          <dgm:chMax val="0"/>
          <dgm:bulletEnabled val="1"/>
        </dgm:presLayoutVars>
      </dgm:prSet>
      <dgm:spPr/>
      <dgm:t>
        <a:bodyPr/>
        <a:lstStyle/>
        <a:p>
          <a:endParaRPr lang="zh-CN" altLang="en-US"/>
        </a:p>
      </dgm:t>
    </dgm:pt>
    <dgm:pt modelId="{7C6B74A8-2E26-47E6-A677-7B7BFB0014E9}" type="pres">
      <dgm:prSet presAssocID="{CD78A9B2-E820-4F61-9595-504A7AF90507}" presName="childText" presStyleLbl="revTx" presStyleIdx="4" presStyleCnt="5">
        <dgm:presLayoutVars>
          <dgm:bulletEnabled val="1"/>
        </dgm:presLayoutVars>
      </dgm:prSet>
      <dgm:spPr/>
      <dgm:t>
        <a:bodyPr/>
        <a:lstStyle/>
        <a:p>
          <a:endParaRPr lang="zh-CN" altLang="en-US"/>
        </a:p>
      </dgm:t>
    </dgm:pt>
  </dgm:ptLst>
  <dgm:cxnLst>
    <dgm:cxn modelId="{380253CF-4165-480F-A6B7-286170EC94B8}" type="presOf" srcId="{12D353FD-FDE5-4B83-B4B3-E8BEEE319B32}" destId="{4396CB7C-6096-4FDD-BC48-D810D2E2585D}" srcOrd="0" destOrd="1" presId="urn:microsoft.com/office/officeart/2005/8/layout/vList2"/>
    <dgm:cxn modelId="{19E5E310-E63A-4BFA-A6C5-08E8193766E0}" srcId="{15FF890F-2370-4DF4-BA95-D0094EEADC8C}" destId="{697B8E96-E70B-4687-B8F8-86C0C1185C27}" srcOrd="0" destOrd="0" parTransId="{5F32813D-DB1E-49B0-9A20-9F8E4050ABAA}" sibTransId="{FB287DC6-4A96-4F74-BCEA-88664E7F8D85}"/>
    <dgm:cxn modelId="{3A1A2647-240F-4E75-B051-A3A01050A9B3}" type="presOf" srcId="{15FF890F-2370-4DF4-BA95-D0094EEADC8C}" destId="{38DD7CA1-18C4-4780-981D-E327C81DA75E}" srcOrd="0" destOrd="0" presId="urn:microsoft.com/office/officeart/2005/8/layout/vList2"/>
    <dgm:cxn modelId="{6CADEEA1-F78D-42BE-A85E-B94A9E6E5EF5}" srcId="{15FF890F-2370-4DF4-BA95-D0094EEADC8C}" destId="{DC9F1E9A-83A8-4C0C-805D-DF0A503AC782}" srcOrd="3" destOrd="0" parTransId="{D2DA2712-69C1-49B7-919C-622F54A6D539}" sibTransId="{6F336DA8-9F6D-492B-B87D-BE7A7BA108CE}"/>
    <dgm:cxn modelId="{F6D1C963-36EE-48BD-8F48-CF5BB3F5823C}" srcId="{CD78A9B2-E820-4F61-9595-504A7AF90507}" destId="{6D353B22-2AD6-41A1-8788-064D92D0A09B}" srcOrd="0" destOrd="0" parTransId="{D6EEFA4E-E88F-44BA-9697-3A97EBF5AD1C}" sibTransId="{7E6F39B9-9921-4C03-8FDB-5EF7D2C6219E}"/>
    <dgm:cxn modelId="{2D9835F5-78F8-4514-BBB0-B1669AFAE757}" type="presOf" srcId="{CD78A9B2-E820-4F61-9595-504A7AF90507}" destId="{5303A87D-2D54-4263-B235-3E60C8708C9B}" srcOrd="0" destOrd="0" presId="urn:microsoft.com/office/officeart/2005/8/layout/vList2"/>
    <dgm:cxn modelId="{529BF606-F5CF-466A-8388-7228E7BEE9C8}" srcId="{15FF890F-2370-4DF4-BA95-D0094EEADC8C}" destId="{F8F7636A-480C-4B99-9823-F85B36E82976}" srcOrd="1" destOrd="0" parTransId="{47E33F9D-A0E6-449C-8733-9F84FE24B416}" sibTransId="{993878B5-6F79-43DD-AAC2-949C3B22EB99}"/>
    <dgm:cxn modelId="{030BD415-61E1-42D4-A117-7818C53B6747}" type="presOf" srcId="{DC9F1E9A-83A8-4C0C-805D-DF0A503AC782}" destId="{432F36F8-8685-4912-842A-09F6B83A96A7}" srcOrd="0" destOrd="0" presId="urn:microsoft.com/office/officeart/2005/8/layout/vList2"/>
    <dgm:cxn modelId="{BF03225E-2508-42E7-A9B3-88B513ABFFF3}" type="presOf" srcId="{380C3AEE-56D8-4F5D-9060-05071CAB46A1}" destId="{F24A553B-1F79-43E8-B3FD-41E6A58E3D93}" srcOrd="0" destOrd="1" presId="urn:microsoft.com/office/officeart/2005/8/layout/vList2"/>
    <dgm:cxn modelId="{AC8499A7-A68B-4FC4-93C9-7730528C91D2}" type="presOf" srcId="{6D353B22-2AD6-41A1-8788-064D92D0A09B}" destId="{7C6B74A8-2E26-47E6-A677-7B7BFB0014E9}" srcOrd="0" destOrd="0" presId="urn:microsoft.com/office/officeart/2005/8/layout/vList2"/>
    <dgm:cxn modelId="{BDF3B61D-10FB-4B16-B9FC-8A57E11D7331}" srcId="{DC9F1E9A-83A8-4C0C-805D-DF0A503AC782}" destId="{0D864566-6D4C-41C5-BE71-73BFAC6B201E}" srcOrd="0" destOrd="0" parTransId="{B2AF35A5-B52C-4C62-88F7-D6473B2D1FFE}" sibTransId="{E941B988-1373-4951-A869-B1C14BFBDC2F}"/>
    <dgm:cxn modelId="{1538A72B-25CB-4266-BE02-83B7CC8FCDEB}" type="presOf" srcId="{4DED2EB6-656E-4BDB-B811-8A31B62F9F36}" destId="{F9AC0C43-F2E4-457C-9897-676091DE8B50}" srcOrd="0" destOrd="0" presId="urn:microsoft.com/office/officeart/2005/8/layout/vList2"/>
    <dgm:cxn modelId="{BAE47F4E-E38D-400E-A359-FAA03B6D8C66}" srcId="{15FF890F-2370-4DF4-BA95-D0094EEADC8C}" destId="{4DED2EB6-656E-4BDB-B811-8A31B62F9F36}" srcOrd="2" destOrd="0" parTransId="{FEC6818D-C2F5-4CC6-A730-6724F2B5B705}" sibTransId="{ED69BE97-472A-4971-8077-A0FD0EB3DBE0}"/>
    <dgm:cxn modelId="{7D999936-8AFC-47B7-88F3-B4F7F5CE72BD}" srcId="{697B8E96-E70B-4687-B8F8-86C0C1185C27}" destId="{380C3AEE-56D8-4F5D-9060-05071CAB46A1}" srcOrd="1" destOrd="0" parTransId="{7B908BA5-E350-48F4-B9EF-FF37CB640F42}" sibTransId="{C0209CAE-5293-4738-BB33-D93201308485}"/>
    <dgm:cxn modelId="{EEC321D0-288D-4C60-8A2F-3BC7D9F5BBD3}" type="presOf" srcId="{C265E7C9-47D3-4E39-A333-41CD3414A1E2}" destId="{FDE2A58C-DD4A-4ECE-973C-C893B848330C}" srcOrd="0" destOrd="0" presId="urn:microsoft.com/office/officeart/2005/8/layout/vList2"/>
    <dgm:cxn modelId="{F3B6DE1E-6B89-4B5D-98D3-D0897A5FBE7E}" srcId="{DC9F1E9A-83A8-4C0C-805D-DF0A503AC782}" destId="{12D353FD-FDE5-4B83-B4B3-E8BEEE319B32}" srcOrd="1" destOrd="0" parTransId="{BFBC34EC-40CB-4466-B8E2-61EE79C6FC0A}" sibTransId="{EF4C95B6-889A-4082-9E33-35AFBD8400BC}"/>
    <dgm:cxn modelId="{D1CA6BD8-AD5B-4B83-8A17-50D7369B8284}" type="presOf" srcId="{F8F7636A-480C-4B99-9823-F85B36E82976}" destId="{017A55AA-D09B-4FDE-8C68-7800053E22F0}" srcOrd="0" destOrd="0" presId="urn:microsoft.com/office/officeart/2005/8/layout/vList2"/>
    <dgm:cxn modelId="{8CA88977-E636-43AA-9D98-610B17D27FB5}" type="presOf" srcId="{0D864566-6D4C-41C5-BE71-73BFAC6B201E}" destId="{4396CB7C-6096-4FDD-BC48-D810D2E2585D}" srcOrd="0" destOrd="0" presId="urn:microsoft.com/office/officeart/2005/8/layout/vList2"/>
    <dgm:cxn modelId="{6800D413-691C-41C8-BE7E-7B1BD4C25366}" type="presOf" srcId="{33FF2110-3906-45F8-8F1D-8BAA72FF5401}" destId="{F24A553B-1F79-43E8-B3FD-41E6A58E3D93}" srcOrd="0" destOrd="0" presId="urn:microsoft.com/office/officeart/2005/8/layout/vList2"/>
    <dgm:cxn modelId="{4053AECA-CB16-46A0-98E8-A4729E5FF598}" type="presOf" srcId="{697B8E96-E70B-4687-B8F8-86C0C1185C27}" destId="{CE646A07-FFC6-44A6-870B-4495DE43DEC1}" srcOrd="0" destOrd="0" presId="urn:microsoft.com/office/officeart/2005/8/layout/vList2"/>
    <dgm:cxn modelId="{464F4AEC-B197-4A7C-9177-A051832DAF20}" srcId="{F8F7636A-480C-4B99-9823-F85B36E82976}" destId="{45D8DE44-204C-4298-B4FC-52B2360DDD88}" srcOrd="0" destOrd="0" parTransId="{C63817E4-173F-4C58-9B2B-C86EA6A465DB}" sibTransId="{760B7F1A-718D-4EFE-8131-6B2CCFA53046}"/>
    <dgm:cxn modelId="{DF51434D-E806-4FB7-88C9-4A2103A49875}" srcId="{15FF890F-2370-4DF4-BA95-D0094EEADC8C}" destId="{CD78A9B2-E820-4F61-9595-504A7AF90507}" srcOrd="4" destOrd="0" parTransId="{3CD8F2F9-0EF1-43A3-8C9F-A7C91AE7DAB5}" sibTransId="{0EE681DD-DDD2-46A3-89DA-A168119D7F09}"/>
    <dgm:cxn modelId="{2E13249D-59D7-41A4-A158-116CC8DE6549}" srcId="{4DED2EB6-656E-4BDB-B811-8A31B62F9F36}" destId="{C265E7C9-47D3-4E39-A333-41CD3414A1E2}" srcOrd="0" destOrd="0" parTransId="{85FFAAD9-925C-419B-919F-BD195CF7EB2D}" sibTransId="{D908769D-0C34-4567-92E0-294DEA0BC35E}"/>
    <dgm:cxn modelId="{142D7737-F729-40F4-85AF-49A1ADAD8B0D}" type="presOf" srcId="{45D8DE44-204C-4298-B4FC-52B2360DDD88}" destId="{0F7FAF50-B5D2-47B5-8D29-495A63763585}" srcOrd="0" destOrd="0" presId="urn:microsoft.com/office/officeart/2005/8/layout/vList2"/>
    <dgm:cxn modelId="{5E1FE7B1-0E1C-44C8-A4AC-FF5F6C36B42A}" srcId="{697B8E96-E70B-4687-B8F8-86C0C1185C27}" destId="{33FF2110-3906-45F8-8F1D-8BAA72FF5401}" srcOrd="0" destOrd="0" parTransId="{D9EEC3BE-C3C1-4318-91C3-0831D5DB281C}" sibTransId="{FCF9E487-2AA7-44C1-9369-7E70559075EC}"/>
    <dgm:cxn modelId="{12D8373E-E964-4AFC-A8DC-76679D1C16F0}" type="presParOf" srcId="{38DD7CA1-18C4-4780-981D-E327C81DA75E}" destId="{CE646A07-FFC6-44A6-870B-4495DE43DEC1}" srcOrd="0" destOrd="0" presId="urn:microsoft.com/office/officeart/2005/8/layout/vList2"/>
    <dgm:cxn modelId="{F8688C36-1265-4282-8612-FEB7C91BA5DB}" type="presParOf" srcId="{38DD7CA1-18C4-4780-981D-E327C81DA75E}" destId="{F24A553B-1F79-43E8-B3FD-41E6A58E3D93}" srcOrd="1" destOrd="0" presId="urn:microsoft.com/office/officeart/2005/8/layout/vList2"/>
    <dgm:cxn modelId="{99992A77-5219-4766-B584-15CED4A4D054}" type="presParOf" srcId="{38DD7CA1-18C4-4780-981D-E327C81DA75E}" destId="{017A55AA-D09B-4FDE-8C68-7800053E22F0}" srcOrd="2" destOrd="0" presId="urn:microsoft.com/office/officeart/2005/8/layout/vList2"/>
    <dgm:cxn modelId="{6650F8D9-FB88-4C74-9613-96D5A592BEB1}" type="presParOf" srcId="{38DD7CA1-18C4-4780-981D-E327C81DA75E}" destId="{0F7FAF50-B5D2-47B5-8D29-495A63763585}" srcOrd="3" destOrd="0" presId="urn:microsoft.com/office/officeart/2005/8/layout/vList2"/>
    <dgm:cxn modelId="{9887AE69-1787-4DB4-A44E-FC1076087B69}" type="presParOf" srcId="{38DD7CA1-18C4-4780-981D-E327C81DA75E}" destId="{F9AC0C43-F2E4-457C-9897-676091DE8B50}" srcOrd="4" destOrd="0" presId="urn:microsoft.com/office/officeart/2005/8/layout/vList2"/>
    <dgm:cxn modelId="{A543A7DE-E5DA-4998-8476-2D7D4B5ADBAE}" type="presParOf" srcId="{38DD7CA1-18C4-4780-981D-E327C81DA75E}" destId="{FDE2A58C-DD4A-4ECE-973C-C893B848330C}" srcOrd="5" destOrd="0" presId="urn:microsoft.com/office/officeart/2005/8/layout/vList2"/>
    <dgm:cxn modelId="{AEE93433-A8CC-4410-A558-289841B19EAC}" type="presParOf" srcId="{38DD7CA1-18C4-4780-981D-E327C81DA75E}" destId="{432F36F8-8685-4912-842A-09F6B83A96A7}" srcOrd="6" destOrd="0" presId="urn:microsoft.com/office/officeart/2005/8/layout/vList2"/>
    <dgm:cxn modelId="{DCEE2D67-7945-42CF-A845-DA70A1CFCA6F}" type="presParOf" srcId="{38DD7CA1-18C4-4780-981D-E327C81DA75E}" destId="{4396CB7C-6096-4FDD-BC48-D810D2E2585D}" srcOrd="7" destOrd="0" presId="urn:microsoft.com/office/officeart/2005/8/layout/vList2"/>
    <dgm:cxn modelId="{1E92E516-B988-453E-95A6-D989266BB037}" type="presParOf" srcId="{38DD7CA1-18C4-4780-981D-E327C81DA75E}" destId="{5303A87D-2D54-4263-B235-3E60C8708C9B}" srcOrd="8" destOrd="0" presId="urn:microsoft.com/office/officeart/2005/8/layout/vList2"/>
    <dgm:cxn modelId="{79D7D85C-01D6-457B-82A6-58D0F75E9366}" type="presParOf" srcId="{38DD7CA1-18C4-4780-981D-E327C81DA75E}" destId="{7C6B74A8-2E26-47E6-A677-7B7BFB0014E9}" srcOrd="9"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6C92DBC-1A5A-4B12-A169-1CC0B572F3BF}" type="slidenum">
              <a:rPr lang="zh-CN" altLang="en-US" smtClean="0"/>
              <a:pPr/>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graphicFrame>
        <p:nvGraphicFramePr>
          <p:cNvPr id="5"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7"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20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858180"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20"/>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53" r:id="rId5"/>
    <p:sldLayoutId id="2147483754"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49" r:id="rId17"/>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6.v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b="1" dirty="0" smtClean="0">
                <a:solidFill>
                  <a:schemeClr val="tx1"/>
                </a:solidFill>
              </a:rPr>
              <a:t>4</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商业智能</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4.2.1</a:t>
            </a:r>
            <a:r>
              <a:rPr lang="zh-CN" altLang="en-US" dirty="0" smtClean="0"/>
              <a:t>系统的构成及运作</a:t>
            </a:r>
            <a:endParaRPr lang="zh-CN" altLang="en-US" dirty="0"/>
          </a:p>
        </p:txBody>
      </p:sp>
      <p:sp>
        <p:nvSpPr>
          <p:cNvPr id="5" name="内容占位符 4"/>
          <p:cNvSpPr>
            <a:spLocks noGrp="1"/>
          </p:cNvSpPr>
          <p:nvPr>
            <p:ph idx="1"/>
          </p:nvPr>
        </p:nvSpPr>
        <p:spPr/>
        <p:txBody>
          <a:bodyPr/>
          <a:lstStyle/>
          <a:p>
            <a:r>
              <a:rPr lang="zh-CN" altLang="en-US" dirty="0" smtClean="0"/>
              <a:t>商业智能系统</a:t>
            </a:r>
            <a:endParaRPr lang="en-US" altLang="zh-CN" dirty="0" smtClean="0"/>
          </a:p>
          <a:p>
            <a:pPr lvl="1">
              <a:buNone/>
            </a:pPr>
            <a:r>
              <a:rPr lang="zh-CN" altLang="en-US" dirty="0" smtClean="0"/>
              <a:t>商业智能系统是一个基于商业智能技术，通过搜取数据，理解数据在系统中的流动，</a:t>
            </a:r>
            <a:endParaRPr lang="en-US" altLang="zh-CN" dirty="0" smtClean="0"/>
          </a:p>
          <a:p>
            <a:pPr lvl="1">
              <a:buNone/>
            </a:pPr>
            <a:r>
              <a:rPr lang="zh-CN" altLang="en-US" dirty="0" smtClean="0"/>
              <a:t>发现数据在企业中的应用的过程。</a:t>
            </a:r>
            <a:endParaRPr lang="en-US" altLang="zh-CN" dirty="0" smtClean="0"/>
          </a:p>
          <a:p>
            <a:pPr lvl="1">
              <a:buNone/>
            </a:pPr>
            <a:endParaRPr lang="en-US" altLang="zh-CN" dirty="0" smtClean="0"/>
          </a:p>
          <a:p>
            <a:pPr lvl="1">
              <a:buNone/>
            </a:pPr>
            <a:endParaRPr lang="en-US" altLang="zh-CN" dirty="0" smtClean="0"/>
          </a:p>
          <a:p>
            <a:pPr lvl="1">
              <a:buNone/>
            </a:pPr>
            <a:endParaRPr lang="en-US" altLang="zh-CN" dirty="0" smtClean="0"/>
          </a:p>
          <a:p>
            <a:pPr lvl="1">
              <a:buNone/>
            </a:pPr>
            <a:endParaRPr lang="en-US" altLang="zh-CN" dirty="0" smtClean="0"/>
          </a:p>
          <a:p>
            <a:pPr lvl="1">
              <a:buNone/>
            </a:pPr>
            <a:endParaRPr lang="en-US" altLang="zh-CN" dirty="0" smtClean="0"/>
          </a:p>
          <a:p>
            <a:pPr marL="800100" lvl="1" indent="-342900">
              <a:buClr>
                <a:srgbClr val="FF6600"/>
              </a:buClr>
              <a:buFont typeface="+mj-lt"/>
              <a:buAutoNum type="arabicPeriod"/>
            </a:pPr>
            <a:endParaRPr lang="en-US" altLang="zh-CN" dirty="0" smtClean="0"/>
          </a:p>
          <a:p>
            <a:pPr marL="800100" lvl="1" indent="-342900">
              <a:buClr>
                <a:srgbClr val="FF6600"/>
              </a:buClr>
              <a:buFont typeface="+mj-lt"/>
              <a:buAutoNum type="arabicPeriod"/>
            </a:pPr>
            <a:endParaRPr lang="en-US" altLang="zh-CN" dirty="0" smtClean="0"/>
          </a:p>
          <a:p>
            <a:pPr marL="800100" lvl="1" indent="-342900">
              <a:buClr>
                <a:srgbClr val="FF6600"/>
              </a:buClr>
              <a:buFont typeface="+mj-lt"/>
              <a:buAutoNum type="arabicPeriod"/>
            </a:pPr>
            <a:r>
              <a:rPr lang="zh-CN" altLang="en-US" dirty="0" smtClean="0"/>
              <a:t>源数据层，即初始数据</a:t>
            </a:r>
            <a:endParaRPr lang="en-US" altLang="zh-CN" dirty="0" smtClean="0"/>
          </a:p>
          <a:p>
            <a:pPr marL="1200150" lvl="2" indent="-342900">
              <a:buFont typeface="宋体" pitchFamily="2" charset="-122"/>
              <a:buChar char="–"/>
            </a:pPr>
            <a:r>
              <a:rPr lang="zh-CN" altLang="en-US" dirty="0" smtClean="0"/>
              <a:t>它收集了包括由财务系统、销售系统、库存系统、客户服务等在内的企业内部数据以及包括竞争对手信息、其他外部环境在内的外部数据。</a:t>
            </a:r>
            <a:endParaRPr lang="en-US" altLang="zh-CN" dirty="0" smtClean="0"/>
          </a:p>
          <a:p>
            <a:pPr marL="1200150" lvl="2" indent="-342900">
              <a:buFont typeface="宋体" pitchFamily="2" charset="-122"/>
              <a:buChar char="–"/>
            </a:pPr>
            <a:r>
              <a:rPr lang="zh-CN" altLang="en-US" dirty="0" smtClean="0"/>
              <a:t>常用的软件：大型应用软件</a:t>
            </a:r>
            <a:r>
              <a:rPr lang="en-US" dirty="0" smtClean="0"/>
              <a:t>SAP</a:t>
            </a:r>
            <a:r>
              <a:rPr lang="zh-CN" altLang="en-US" dirty="0" smtClean="0"/>
              <a:t>、</a:t>
            </a:r>
            <a:r>
              <a:rPr lang="en-US" dirty="0" smtClean="0"/>
              <a:t>ORACLE</a:t>
            </a:r>
            <a:r>
              <a:rPr lang="zh-CN" altLang="en-US" dirty="0" smtClean="0"/>
              <a:t>，中型软件用友、金蝶等。</a:t>
            </a:r>
            <a:endParaRPr lang="en-US" altLang="zh-CN" dirty="0" smtClean="0"/>
          </a:p>
          <a:p>
            <a:pPr marL="1200150" lvl="2" indent="-342900">
              <a:buFont typeface="宋体" pitchFamily="2" charset="-122"/>
              <a:buChar char="–"/>
            </a:pPr>
            <a:endParaRPr lang="en-US" altLang="zh-CN" dirty="0" smtClean="0"/>
          </a:p>
          <a:p>
            <a:pPr marL="800100" lvl="1" indent="-342900">
              <a:buClr>
                <a:srgbClr val="FF6600"/>
              </a:buClr>
              <a:buNone/>
            </a:pPr>
            <a:endParaRPr lang="zh-CN" altLang="en-US" dirty="0"/>
          </a:p>
        </p:txBody>
      </p:sp>
      <p:sp>
        <p:nvSpPr>
          <p:cNvPr id="1024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401" name="Object 1"/>
          <p:cNvGraphicFramePr>
            <a:graphicFrameLocks noChangeAspect="1"/>
          </p:cNvGraphicFramePr>
          <p:nvPr/>
        </p:nvGraphicFramePr>
        <p:xfrm>
          <a:off x="1071538" y="2652386"/>
          <a:ext cx="7000924" cy="990928"/>
        </p:xfrm>
        <a:graphic>
          <a:graphicData uri="http://schemas.openxmlformats.org/presentationml/2006/ole">
            <p:oleObj spid="_x0000_s102401" name="Visio" r:id="rId3" imgW="9214585" imgH="1330625" progId="Visio.Drawing.11">
              <p:embed/>
            </p:oleObj>
          </a:graphicData>
        </a:graphic>
      </p:graphicFrame>
      <p:sp>
        <p:nvSpPr>
          <p:cNvPr id="8" name="TextBox 7"/>
          <p:cNvSpPr txBox="1"/>
          <p:nvPr/>
        </p:nvSpPr>
        <p:spPr>
          <a:xfrm>
            <a:off x="3571868" y="3714752"/>
            <a:ext cx="2643206" cy="338554"/>
          </a:xfrm>
          <a:prstGeom prst="rect">
            <a:avLst/>
          </a:prstGeom>
          <a:noFill/>
        </p:spPr>
        <p:txBody>
          <a:bodyPr wrap="square" rtlCol="0">
            <a:spAutoFit/>
          </a:bodyPr>
          <a:lstStyle/>
          <a:p>
            <a:r>
              <a:rPr lang="zh-CN" altLang="en-US" sz="1600" dirty="0" smtClean="0"/>
              <a:t>商业智能系统结构</a:t>
            </a:r>
            <a:endParaRPr lang="zh-CN" altLang="en-US" sz="16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4.2.1</a:t>
            </a:r>
            <a:r>
              <a:rPr lang="zh-CN" altLang="en-US" dirty="0" smtClean="0"/>
              <a:t>系统的构成及运作</a:t>
            </a:r>
            <a:endParaRPr lang="zh-CN" altLang="en-US" dirty="0"/>
          </a:p>
        </p:txBody>
      </p:sp>
      <p:sp>
        <p:nvSpPr>
          <p:cNvPr id="3" name="内容占位符 2"/>
          <p:cNvSpPr>
            <a:spLocks noGrp="1"/>
          </p:cNvSpPr>
          <p:nvPr>
            <p:ph idx="1"/>
          </p:nvPr>
        </p:nvSpPr>
        <p:spPr/>
        <p:txBody>
          <a:bodyPr/>
          <a:lstStyle/>
          <a:p>
            <a:pPr marL="800100" lvl="1" indent="-342900">
              <a:buClr>
                <a:srgbClr val="FF6600"/>
              </a:buClr>
              <a:buFont typeface="+mj-lt"/>
              <a:buAutoNum type="arabicPeriod" startAt="2"/>
            </a:pPr>
            <a:endParaRPr lang="en-US" altLang="zh-CN" dirty="0" smtClean="0"/>
          </a:p>
          <a:p>
            <a:pPr marL="800100" lvl="1" indent="-342900">
              <a:buClr>
                <a:srgbClr val="FF6600"/>
              </a:buClr>
              <a:buFont typeface="+mj-lt"/>
              <a:buAutoNum type="arabicPeriod" startAt="2"/>
            </a:pPr>
            <a:r>
              <a:rPr lang="zh-CN" altLang="en-US" dirty="0" smtClean="0"/>
              <a:t>数据集成，即数据转换层</a:t>
            </a:r>
            <a:endParaRPr lang="en-US" altLang="zh-CN" dirty="0" smtClean="0"/>
          </a:p>
          <a:p>
            <a:pPr lvl="2">
              <a:buFont typeface="宋体" pitchFamily="2" charset="-122"/>
              <a:buChar char="–"/>
            </a:pPr>
            <a:r>
              <a:rPr lang="zh-CN" altLang="en-US" dirty="0" smtClean="0"/>
              <a:t>它负责将分布的、异构数据源中的数据如关系数据、平面数据文件等抽取到临时中间层后进行抽取、转换、装载，最后加载到数据仓库或数据集市中，成为联机分析处理、数据挖掘的基础。</a:t>
            </a:r>
            <a:endParaRPr lang="en-US" altLang="zh-CN" dirty="0" smtClean="0"/>
          </a:p>
          <a:p>
            <a:pPr lvl="2">
              <a:buFont typeface="宋体" pitchFamily="2" charset="-122"/>
              <a:buChar char="–"/>
            </a:pPr>
            <a:r>
              <a:rPr lang="zh-CN" altLang="en-US" dirty="0" smtClean="0"/>
              <a:t>数据处理方法：简单变换；数据形式转换；数据集成。</a:t>
            </a:r>
            <a:endParaRPr lang="en-US" altLang="zh-CN" dirty="0" smtClean="0"/>
          </a:p>
          <a:p>
            <a:pPr lvl="2">
              <a:buFont typeface="宋体" pitchFamily="2" charset="-122"/>
              <a:buChar char="–"/>
            </a:pPr>
            <a:r>
              <a:rPr lang="zh-CN" altLang="en-US" dirty="0" smtClean="0"/>
              <a:t>常用的软件：微软的</a:t>
            </a:r>
            <a:r>
              <a:rPr lang="en-US" dirty="0" smtClean="0"/>
              <a:t>SQLSever2005</a:t>
            </a:r>
            <a:r>
              <a:rPr lang="zh-CN" altLang="en-US" dirty="0" smtClean="0"/>
              <a:t>中的</a:t>
            </a:r>
            <a:r>
              <a:rPr lang="en-US" dirty="0" smtClean="0"/>
              <a:t>SSIS</a:t>
            </a:r>
            <a:r>
              <a:rPr lang="zh-CN" altLang="en-US" dirty="0" smtClean="0"/>
              <a:t>工具，还有</a:t>
            </a:r>
            <a:r>
              <a:rPr lang="en-US" dirty="0" err="1" smtClean="0"/>
              <a:t>Informatica</a:t>
            </a:r>
            <a:r>
              <a:rPr lang="zh-CN" altLang="en-US" dirty="0" smtClean="0"/>
              <a:t>、</a:t>
            </a:r>
            <a:r>
              <a:rPr lang="en-US" dirty="0" err="1" smtClean="0"/>
              <a:t>Datastage</a:t>
            </a:r>
            <a:r>
              <a:rPr lang="zh-CN" altLang="en-US" dirty="0" smtClean="0"/>
              <a:t>等。</a:t>
            </a:r>
            <a:endParaRPr lang="en-US" altLang="zh-CN" dirty="0" smtClean="0"/>
          </a:p>
          <a:p>
            <a:pPr lvl="2">
              <a:buNone/>
            </a:pPr>
            <a:endParaRPr lang="en-US" altLang="zh-CN" dirty="0" smtClean="0"/>
          </a:p>
          <a:p>
            <a:pPr marL="800100" lvl="1" indent="-342900">
              <a:buClr>
                <a:srgbClr val="FF6600"/>
              </a:buClr>
              <a:buFont typeface="+mj-lt"/>
              <a:buAutoNum type="arabicPeriod" startAt="3"/>
            </a:pPr>
            <a:r>
              <a:rPr lang="zh-CN" altLang="en-US" dirty="0" smtClean="0"/>
              <a:t>数据仓库（</a:t>
            </a:r>
            <a:r>
              <a:rPr lang="en-US" dirty="0" smtClean="0"/>
              <a:t>Data Warehouse, DW</a:t>
            </a:r>
            <a:r>
              <a:rPr lang="zh-CN" altLang="en-US" dirty="0" smtClean="0"/>
              <a:t>）</a:t>
            </a:r>
            <a:endParaRPr lang="en-US" altLang="zh-CN" dirty="0" smtClean="0"/>
          </a:p>
          <a:p>
            <a:pPr marL="1200150" lvl="2" indent="-342900">
              <a:buFont typeface="宋体" pitchFamily="2" charset="-122"/>
              <a:buChar char="–"/>
            </a:pPr>
            <a:r>
              <a:rPr lang="zh-CN" altLang="en-US" dirty="0" smtClean="0"/>
              <a:t>它面向主题的、集成的、稳定的、随时间不断变化的数据集合，用以支持经营管理中的决策制定过程。数据仓库能为多维分析和数据挖掘等分析工具提供所需要的、整齐一致的数据。</a:t>
            </a:r>
            <a:endParaRPr lang="en-US" altLang="zh-CN" dirty="0" smtClean="0"/>
          </a:p>
          <a:p>
            <a:pPr marL="1200150" lvl="2" indent="-342900">
              <a:buFont typeface="宋体" pitchFamily="2" charset="-122"/>
              <a:buChar char="–"/>
            </a:pPr>
            <a:r>
              <a:rPr lang="zh-CN" altLang="en-US" dirty="0" smtClean="0"/>
              <a:t>常用的软件：</a:t>
            </a:r>
            <a:r>
              <a:rPr lang="en-US" dirty="0" smtClean="0"/>
              <a:t> </a:t>
            </a:r>
            <a:r>
              <a:rPr lang="en-US" dirty="0" err="1" smtClean="0"/>
              <a:t>SQLSever</a:t>
            </a:r>
            <a:r>
              <a:rPr lang="zh-CN" altLang="en-US" dirty="0" smtClean="0"/>
              <a:t>、</a:t>
            </a:r>
            <a:r>
              <a:rPr lang="en-US" dirty="0" smtClean="0"/>
              <a:t>Oracle</a:t>
            </a:r>
            <a:r>
              <a:rPr lang="zh-CN" altLang="en-US" dirty="0" smtClean="0"/>
              <a:t>、</a:t>
            </a:r>
            <a:r>
              <a:rPr lang="en-US" dirty="0" smtClean="0"/>
              <a:t>Sybase</a:t>
            </a:r>
            <a:r>
              <a:rPr lang="zh-CN" altLang="en-US" dirty="0" smtClean="0"/>
              <a:t>等。</a:t>
            </a:r>
            <a:endParaRPr lang="en-US" altLang="zh-CN" dirty="0" smtClean="0"/>
          </a:p>
          <a:p>
            <a:pPr marL="1200150" lvl="2" indent="-342900">
              <a:buNone/>
            </a:pPr>
            <a:endParaRPr lang="en-US" altLang="zh-CN"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4.2.1</a:t>
            </a:r>
            <a:r>
              <a:rPr lang="zh-CN" altLang="en-US" dirty="0" smtClean="0"/>
              <a:t>系统的构成及运作</a:t>
            </a:r>
            <a:endParaRPr lang="zh-CN" altLang="en-US" dirty="0"/>
          </a:p>
        </p:txBody>
      </p:sp>
      <p:sp>
        <p:nvSpPr>
          <p:cNvPr id="3" name="内容占位符 2"/>
          <p:cNvSpPr>
            <a:spLocks noGrp="1"/>
          </p:cNvSpPr>
          <p:nvPr>
            <p:ph idx="1"/>
          </p:nvPr>
        </p:nvSpPr>
        <p:spPr/>
        <p:txBody>
          <a:bodyPr/>
          <a:lstStyle/>
          <a:p>
            <a:pPr marL="800100" lvl="1" indent="-342900">
              <a:buClr>
                <a:srgbClr val="FF6600"/>
              </a:buClr>
              <a:buFont typeface="+mj-lt"/>
              <a:buAutoNum type="arabicPeriod" startAt="4"/>
            </a:pPr>
            <a:endParaRPr lang="en-US" altLang="zh-CN" dirty="0" smtClean="0"/>
          </a:p>
          <a:p>
            <a:pPr marL="800100" lvl="1" indent="-342900">
              <a:buClr>
                <a:srgbClr val="FF6600"/>
              </a:buClr>
              <a:buFont typeface="+mj-lt"/>
              <a:buAutoNum type="arabicPeriod" startAt="4"/>
            </a:pPr>
            <a:r>
              <a:rPr lang="zh-CN" altLang="en-US" dirty="0" smtClean="0"/>
              <a:t>联机分析处理（</a:t>
            </a:r>
            <a:r>
              <a:rPr lang="en-US" dirty="0" smtClean="0"/>
              <a:t>On Line Analytical Processing, OLAP</a:t>
            </a:r>
            <a:r>
              <a:rPr lang="zh-CN" altLang="en-US" dirty="0" smtClean="0"/>
              <a:t>）</a:t>
            </a:r>
            <a:endParaRPr lang="en-US" altLang="zh-CN" dirty="0" smtClean="0"/>
          </a:p>
          <a:p>
            <a:pPr marL="1200150" lvl="2" indent="-342900">
              <a:buFont typeface="宋体" pitchFamily="2" charset="-122"/>
              <a:buChar char="–"/>
            </a:pPr>
            <a:r>
              <a:rPr lang="zh-CN" altLang="en-US" dirty="0" smtClean="0"/>
              <a:t>它帮助分析人员、管理人员从多种角度（维度）把从原始数据（当前及历史数据）中转化出来、能够真正被用户所理解的、并反映数据真实性的信息，进行快速、一致、交互地访问，从而使决策者获得对数据的更深入了解。</a:t>
            </a:r>
            <a:endParaRPr lang="en-US" altLang="zh-CN" dirty="0" smtClean="0"/>
          </a:p>
          <a:p>
            <a:pPr marL="1200150" lvl="2" indent="-342900">
              <a:buFont typeface="宋体" pitchFamily="2" charset="-122"/>
              <a:buChar char="–"/>
            </a:pPr>
            <a:r>
              <a:rPr lang="zh-CN" altLang="en-US" dirty="0" smtClean="0"/>
              <a:t>常用的软件：</a:t>
            </a:r>
            <a:r>
              <a:rPr lang="en-US" dirty="0" smtClean="0"/>
              <a:t> </a:t>
            </a:r>
            <a:r>
              <a:rPr lang="en-US" dirty="0" err="1" smtClean="0"/>
              <a:t>SQLSever</a:t>
            </a:r>
            <a:r>
              <a:rPr lang="en-US" dirty="0" smtClean="0"/>
              <a:t> Analysis Services </a:t>
            </a:r>
            <a:r>
              <a:rPr lang="zh-CN" altLang="en-US" dirty="0" smtClean="0"/>
              <a:t>和</a:t>
            </a:r>
            <a:r>
              <a:rPr lang="en-US" dirty="0" smtClean="0"/>
              <a:t> Hyperion </a:t>
            </a:r>
            <a:r>
              <a:rPr lang="en-US" dirty="0" err="1" smtClean="0"/>
              <a:t>Essbase</a:t>
            </a:r>
            <a:r>
              <a:rPr lang="zh-CN" altLang="en-US" dirty="0" smtClean="0"/>
              <a:t>等。</a:t>
            </a:r>
            <a:endParaRPr lang="en-US" altLang="zh-CN" dirty="0" smtClean="0"/>
          </a:p>
          <a:p>
            <a:pPr marL="1200150" lvl="2" indent="-342900">
              <a:buNone/>
            </a:pPr>
            <a:endParaRPr lang="en-US" altLang="zh-CN" dirty="0" smtClean="0"/>
          </a:p>
          <a:p>
            <a:pPr marL="800100" lvl="1" indent="-342900">
              <a:buClr>
                <a:srgbClr val="FF6600"/>
              </a:buClr>
              <a:buFont typeface="+mj-lt"/>
              <a:buAutoNum type="arabicPeriod" startAt="5"/>
            </a:pPr>
            <a:r>
              <a:rPr lang="zh-CN" altLang="en-US" dirty="0" smtClean="0"/>
              <a:t>数据挖掘（</a:t>
            </a:r>
            <a:r>
              <a:rPr lang="en-US" dirty="0" smtClean="0"/>
              <a:t>Data Mining, DM</a:t>
            </a:r>
            <a:r>
              <a:rPr lang="zh-CN" altLang="en-US" dirty="0" smtClean="0"/>
              <a:t>）</a:t>
            </a:r>
            <a:endParaRPr lang="en-US" altLang="zh-CN" dirty="0" smtClean="0"/>
          </a:p>
          <a:p>
            <a:pPr marL="1200150" lvl="2" indent="-342900">
              <a:buFont typeface="宋体" pitchFamily="2" charset="-122"/>
              <a:buChar char="–"/>
            </a:pPr>
            <a:r>
              <a:rPr lang="zh-CN" altLang="en-US" dirty="0" smtClean="0"/>
              <a:t>它负责进行数据汇总、概念描述、分类、聚类、相关性分析、偏差分析、演变分析、建模、预测等。</a:t>
            </a:r>
            <a:endParaRPr lang="en-US" altLang="zh-CN" dirty="0" smtClean="0"/>
          </a:p>
          <a:p>
            <a:pPr marL="1200150" lvl="2" indent="-342900">
              <a:buFont typeface="宋体" pitchFamily="2" charset="-122"/>
              <a:buChar char="–"/>
            </a:pPr>
            <a:r>
              <a:rPr lang="zh-CN" altLang="en-US" dirty="0" smtClean="0"/>
              <a:t>常用的软件：</a:t>
            </a:r>
            <a:r>
              <a:rPr lang="en-US" dirty="0" smtClean="0"/>
              <a:t>SAS, SPSS</a:t>
            </a:r>
            <a:r>
              <a:rPr lang="zh-CN" altLang="en-US" dirty="0" smtClean="0"/>
              <a:t>等。</a:t>
            </a:r>
            <a:endParaRPr lang="en-US" altLang="zh-CN" dirty="0" smtClean="0"/>
          </a:p>
          <a:p>
            <a:pPr marL="1200150" lvl="2" indent="-342900">
              <a:buFont typeface="宋体" pitchFamily="2" charset="-122"/>
              <a:buChar char="–"/>
            </a:pPr>
            <a:endParaRPr lang="en-US" altLang="zh-CN" dirty="0" smtClean="0"/>
          </a:p>
          <a:p>
            <a:pPr marL="800100" lvl="1" indent="-342900">
              <a:buClr>
                <a:srgbClr val="FF6600"/>
              </a:buClr>
              <a:buFont typeface="+mj-lt"/>
              <a:buAutoNum type="arabicPeriod" startAt="5"/>
            </a:pPr>
            <a:r>
              <a:rPr lang="zh-CN" altLang="en-US" dirty="0" smtClean="0"/>
              <a:t>信息展示（</a:t>
            </a:r>
            <a:r>
              <a:rPr lang="en-US" dirty="0" smtClean="0"/>
              <a:t>Display</a:t>
            </a:r>
            <a:r>
              <a:rPr lang="zh-CN" altLang="en-US" dirty="0" smtClean="0"/>
              <a:t>）</a:t>
            </a:r>
            <a:endParaRPr lang="en-US" altLang="zh-CN" dirty="0" smtClean="0"/>
          </a:p>
          <a:p>
            <a:pPr marL="1200150" lvl="2" indent="-342900">
              <a:buFont typeface="宋体" pitchFamily="2" charset="-122"/>
              <a:buChar char="–"/>
            </a:pPr>
            <a:r>
              <a:rPr lang="zh-CN" altLang="en-US" dirty="0" smtClean="0"/>
              <a:t>它负责通过图形、图表、图像、模拟仿真等易于人们所辨识的方式展现原始数据间的复杂关系、潜在信息及发展趋势，以便决策者能够更好地利用所掌握的信息资源。</a:t>
            </a:r>
            <a:endParaRPr lang="en-US" altLang="zh-CN" dirty="0" smtClean="0"/>
          </a:p>
          <a:p>
            <a:pPr marL="1200150" lvl="2" indent="-342900">
              <a:buFont typeface="宋体" pitchFamily="2" charset="-122"/>
              <a:buChar char="–"/>
            </a:pPr>
            <a:r>
              <a:rPr lang="zh-CN" altLang="en-US" dirty="0" smtClean="0"/>
              <a:t>常用的软件：微软的</a:t>
            </a:r>
            <a:r>
              <a:rPr lang="en-US" dirty="0" err="1" smtClean="0"/>
              <a:t>ReportingServices</a:t>
            </a:r>
            <a:r>
              <a:rPr lang="en-US" dirty="0" smtClean="0"/>
              <a:t>, </a:t>
            </a:r>
            <a:r>
              <a:rPr lang="en-US" dirty="0" err="1" smtClean="0"/>
              <a:t>CrystalReport</a:t>
            </a:r>
            <a:r>
              <a:rPr lang="zh-CN" altLang="en-US" dirty="0" smtClean="0"/>
              <a:t>工具，</a:t>
            </a:r>
            <a:r>
              <a:rPr lang="en-US" dirty="0" err="1" smtClean="0"/>
              <a:t>BusinessObjects</a:t>
            </a:r>
            <a:r>
              <a:rPr lang="zh-CN" altLang="en-US" dirty="0" smtClean="0"/>
              <a:t>等；另一类为</a:t>
            </a:r>
            <a:r>
              <a:rPr lang="en-US" dirty="0" smtClean="0"/>
              <a:t>OLAP</a:t>
            </a:r>
            <a:r>
              <a:rPr lang="zh-CN" altLang="en-US" dirty="0" smtClean="0"/>
              <a:t>展现工具，包括微软的</a:t>
            </a:r>
            <a:r>
              <a:rPr lang="en-US" dirty="0" smtClean="0"/>
              <a:t>SSAS</a:t>
            </a:r>
            <a:r>
              <a:rPr lang="zh-CN" altLang="en-US" dirty="0" smtClean="0"/>
              <a:t>或者</a:t>
            </a:r>
            <a:r>
              <a:rPr lang="en-US" dirty="0" smtClean="0"/>
              <a:t> Excel</a:t>
            </a:r>
            <a:r>
              <a:rPr lang="zh-CN" altLang="en-US" dirty="0" smtClean="0"/>
              <a:t>等。</a:t>
            </a:r>
          </a:p>
          <a:p>
            <a:pPr>
              <a:buNone/>
            </a:pPr>
            <a:endParaRPr lang="zh-CN" altLang="en-US" dirty="0"/>
          </a:p>
        </p:txBody>
      </p:sp>
      <p:sp>
        <p:nvSpPr>
          <p:cNvPr id="1105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4.2.1</a:t>
            </a:r>
            <a:r>
              <a:rPr lang="zh-CN" altLang="en-US" dirty="0" smtClean="0"/>
              <a:t>系统的构成及运作</a:t>
            </a:r>
            <a:endParaRPr lang="zh-CN" altLang="en-US" dirty="0"/>
          </a:p>
        </p:txBody>
      </p:sp>
      <p:sp>
        <p:nvSpPr>
          <p:cNvPr id="1126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2641" name="Object 1"/>
          <p:cNvGraphicFramePr>
            <a:graphicFrameLocks noChangeAspect="1"/>
          </p:cNvGraphicFramePr>
          <p:nvPr/>
        </p:nvGraphicFramePr>
        <p:xfrm>
          <a:off x="571472" y="1500173"/>
          <a:ext cx="7910571" cy="3429025"/>
        </p:xfrm>
        <a:graphic>
          <a:graphicData uri="http://schemas.openxmlformats.org/presentationml/2006/ole">
            <p:oleObj spid="_x0000_s112641" name="Visio" r:id="rId3" imgW="9137313" imgH="3947124" progId="Visio.Drawing.11">
              <p:embed/>
            </p:oleObj>
          </a:graphicData>
        </a:graphic>
      </p:graphicFrame>
      <p:sp>
        <p:nvSpPr>
          <p:cNvPr id="6" name="TextBox 5"/>
          <p:cNvSpPr txBox="1"/>
          <p:nvPr/>
        </p:nvSpPr>
        <p:spPr>
          <a:xfrm>
            <a:off x="3428992" y="5214950"/>
            <a:ext cx="3571900" cy="338554"/>
          </a:xfrm>
          <a:prstGeom prst="rect">
            <a:avLst/>
          </a:prstGeom>
          <a:noFill/>
        </p:spPr>
        <p:txBody>
          <a:bodyPr wrap="square" rtlCol="0">
            <a:spAutoFit/>
          </a:bodyPr>
          <a:lstStyle/>
          <a:p>
            <a:r>
              <a:rPr lang="zh-CN" altLang="en-US" sz="1600" dirty="0" smtClean="0"/>
              <a:t>商业智能系统体系结构</a:t>
            </a:r>
            <a:endParaRPr lang="zh-CN" altLang="en-US" sz="1600"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a:t>
            </a:r>
            <a:r>
              <a:rPr lang="zh-CN" altLang="en-US" dirty="0" smtClean="0"/>
              <a:t>系统对象和系统优势</a:t>
            </a:r>
            <a:endParaRPr lang="zh-CN" altLang="en-US" dirty="0"/>
          </a:p>
        </p:txBody>
      </p:sp>
      <p:sp>
        <p:nvSpPr>
          <p:cNvPr id="3" name="内容占位符 2"/>
          <p:cNvSpPr>
            <a:spLocks noGrp="1"/>
          </p:cNvSpPr>
          <p:nvPr>
            <p:ph idx="1"/>
          </p:nvPr>
        </p:nvSpPr>
        <p:spPr/>
        <p:txBody>
          <a:bodyPr/>
          <a:lstStyle/>
          <a:p>
            <a:r>
              <a:rPr lang="zh-CN" altLang="en-US" dirty="0" smtClean="0"/>
              <a:t>商业智能系统的对象</a:t>
            </a:r>
            <a:endParaRPr lang="en-US" altLang="zh-CN" dirty="0" smtClean="0"/>
          </a:p>
          <a:p>
            <a:pPr lvl="1">
              <a:buClr>
                <a:srgbClr val="FF6600"/>
              </a:buClr>
              <a:buFont typeface="Wingdings" pitchFamily="2" charset="2"/>
              <a:buChar char="l"/>
            </a:pPr>
            <a:r>
              <a:rPr lang="zh-CN" altLang="en-US" dirty="0" smtClean="0"/>
              <a:t>决策的初级阶段（操作层）</a:t>
            </a:r>
            <a:endParaRPr lang="en-US" altLang="zh-CN" dirty="0" smtClean="0"/>
          </a:p>
          <a:p>
            <a:pPr lvl="1">
              <a:buClr>
                <a:srgbClr val="FF6600"/>
              </a:buClr>
              <a:buFont typeface="Wingdings" pitchFamily="2" charset="2"/>
              <a:buChar char="l"/>
            </a:pPr>
            <a:r>
              <a:rPr lang="zh-CN" altLang="en-US" dirty="0" smtClean="0"/>
              <a:t>决策的中级阶段（战术层）</a:t>
            </a:r>
            <a:endParaRPr lang="en-US" altLang="zh-CN" dirty="0" smtClean="0"/>
          </a:p>
          <a:p>
            <a:pPr lvl="1">
              <a:buClr>
                <a:srgbClr val="FF6600"/>
              </a:buClr>
              <a:buFont typeface="Wingdings" pitchFamily="2" charset="2"/>
              <a:buChar char="l"/>
            </a:pPr>
            <a:r>
              <a:rPr lang="zh-CN" altLang="en-US" dirty="0" smtClean="0"/>
              <a:t>决策的高级阶段（战略层）</a:t>
            </a:r>
          </a:p>
          <a:p>
            <a:pPr lvl="1">
              <a:buClr>
                <a:srgbClr val="FF6600"/>
              </a:buClr>
              <a:buFont typeface="Wingdings" pitchFamily="2" charset="2"/>
              <a:buChar char="l"/>
            </a:pPr>
            <a:endParaRPr lang="en-US" altLang="zh-CN" dirty="0" smtClean="0"/>
          </a:p>
        </p:txBody>
      </p:sp>
      <p:sp>
        <p:nvSpPr>
          <p:cNvPr id="1136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3665" name="Object 1"/>
          <p:cNvGraphicFramePr>
            <a:graphicFrameLocks noChangeAspect="1"/>
          </p:cNvGraphicFramePr>
          <p:nvPr/>
        </p:nvGraphicFramePr>
        <p:xfrm>
          <a:off x="1142976" y="1071545"/>
          <a:ext cx="6715172" cy="5283501"/>
        </p:xfrm>
        <a:graphic>
          <a:graphicData uri="http://schemas.openxmlformats.org/presentationml/2006/ole">
            <p:oleObj spid="_x0000_s113665" name="Visio" r:id="rId3" imgW="12058800" imgH="9444038" progId="Visio.Drawing.11">
              <p:embed/>
            </p:oleObj>
          </a:graphicData>
        </a:graphic>
      </p:graphicFrame>
      <p:grpSp>
        <p:nvGrpSpPr>
          <p:cNvPr id="12" name="组合 11"/>
          <p:cNvGrpSpPr/>
          <p:nvPr/>
        </p:nvGrpSpPr>
        <p:grpSpPr>
          <a:xfrm>
            <a:off x="7858148" y="1500174"/>
            <a:ext cx="928694" cy="500066"/>
            <a:chOff x="7858148" y="1500174"/>
            <a:chExt cx="928694" cy="500066"/>
          </a:xfrm>
        </p:grpSpPr>
        <p:sp>
          <p:nvSpPr>
            <p:cNvPr id="8" name="TextBox 7"/>
            <p:cNvSpPr txBox="1"/>
            <p:nvPr/>
          </p:nvSpPr>
          <p:spPr>
            <a:xfrm>
              <a:off x="7858148" y="1571612"/>
              <a:ext cx="928694" cy="369332"/>
            </a:xfrm>
            <a:prstGeom prst="rect">
              <a:avLst/>
            </a:prstGeom>
            <a:noFill/>
          </p:spPr>
          <p:txBody>
            <a:bodyPr wrap="square" rtlCol="0">
              <a:spAutoFit/>
            </a:bodyPr>
            <a:lstStyle/>
            <a:p>
              <a:r>
                <a:rPr lang="zh-CN" altLang="en-US" dirty="0" smtClean="0"/>
                <a:t>战略层</a:t>
              </a:r>
              <a:endParaRPr lang="zh-CN" altLang="en-US" dirty="0"/>
            </a:p>
          </p:txBody>
        </p:sp>
        <p:sp>
          <p:nvSpPr>
            <p:cNvPr id="9" name="圆角矩形 8"/>
            <p:cNvSpPr/>
            <p:nvPr/>
          </p:nvSpPr>
          <p:spPr>
            <a:xfrm>
              <a:off x="7858148" y="1500174"/>
              <a:ext cx="928694" cy="50006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7858148" y="3429000"/>
            <a:ext cx="928694" cy="500066"/>
            <a:chOff x="7858148" y="3429000"/>
            <a:chExt cx="928694" cy="500066"/>
          </a:xfrm>
        </p:grpSpPr>
        <p:sp>
          <p:nvSpPr>
            <p:cNvPr id="7" name="TextBox 6"/>
            <p:cNvSpPr txBox="1"/>
            <p:nvPr/>
          </p:nvSpPr>
          <p:spPr>
            <a:xfrm>
              <a:off x="7858148" y="3500438"/>
              <a:ext cx="928694" cy="369332"/>
            </a:xfrm>
            <a:prstGeom prst="rect">
              <a:avLst/>
            </a:prstGeom>
            <a:noFill/>
          </p:spPr>
          <p:txBody>
            <a:bodyPr wrap="square" rtlCol="0">
              <a:spAutoFit/>
            </a:bodyPr>
            <a:lstStyle/>
            <a:p>
              <a:r>
                <a:rPr lang="zh-CN" altLang="en-US" dirty="0" smtClean="0"/>
                <a:t>战术层</a:t>
              </a:r>
              <a:endParaRPr lang="zh-CN" altLang="en-US" dirty="0"/>
            </a:p>
          </p:txBody>
        </p:sp>
        <p:sp>
          <p:nvSpPr>
            <p:cNvPr id="10" name="圆角矩形 9"/>
            <p:cNvSpPr/>
            <p:nvPr/>
          </p:nvSpPr>
          <p:spPr>
            <a:xfrm>
              <a:off x="7858148" y="3429000"/>
              <a:ext cx="928694" cy="50006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7858148" y="5286388"/>
            <a:ext cx="928694" cy="500066"/>
            <a:chOff x="7858148" y="5286388"/>
            <a:chExt cx="928694" cy="500066"/>
          </a:xfrm>
        </p:grpSpPr>
        <p:sp>
          <p:nvSpPr>
            <p:cNvPr id="6" name="TextBox 5"/>
            <p:cNvSpPr txBox="1"/>
            <p:nvPr/>
          </p:nvSpPr>
          <p:spPr>
            <a:xfrm>
              <a:off x="7858148" y="5357826"/>
              <a:ext cx="928694" cy="369332"/>
            </a:xfrm>
            <a:prstGeom prst="rect">
              <a:avLst/>
            </a:prstGeom>
            <a:noFill/>
          </p:spPr>
          <p:txBody>
            <a:bodyPr wrap="square" rtlCol="0">
              <a:spAutoFit/>
            </a:bodyPr>
            <a:lstStyle/>
            <a:p>
              <a:r>
                <a:rPr lang="zh-CN" altLang="en-US" dirty="0" smtClean="0"/>
                <a:t>操作层</a:t>
              </a:r>
              <a:endParaRPr lang="zh-CN" altLang="en-US" dirty="0"/>
            </a:p>
          </p:txBody>
        </p:sp>
        <p:sp>
          <p:nvSpPr>
            <p:cNvPr id="11" name="圆角矩形 10"/>
            <p:cNvSpPr/>
            <p:nvPr/>
          </p:nvSpPr>
          <p:spPr>
            <a:xfrm>
              <a:off x="7858148" y="5286388"/>
              <a:ext cx="928694" cy="50006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3000364" y="5786454"/>
            <a:ext cx="1928826" cy="338554"/>
          </a:xfrm>
          <a:prstGeom prst="rect">
            <a:avLst/>
          </a:prstGeom>
          <a:noFill/>
        </p:spPr>
        <p:txBody>
          <a:bodyPr wrap="square" rtlCol="0">
            <a:spAutoFit/>
          </a:bodyPr>
          <a:lstStyle/>
          <a:p>
            <a:r>
              <a:rPr lang="zh-CN" altLang="en-US" sz="1600" dirty="0" smtClean="0"/>
              <a:t>各层级的工作场景</a:t>
            </a:r>
            <a:endParaRPr lang="zh-CN" altLang="en-US" sz="1600"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a:t>
            </a:r>
            <a:r>
              <a:rPr lang="zh-CN" altLang="en-US" dirty="0" smtClean="0"/>
              <a:t>系统对象和系统优势</a:t>
            </a:r>
            <a:endParaRPr lang="zh-CN" altLang="en-US" dirty="0"/>
          </a:p>
        </p:txBody>
      </p:sp>
      <p:sp>
        <p:nvSpPr>
          <p:cNvPr id="3" name="内容占位符 2"/>
          <p:cNvSpPr>
            <a:spLocks noGrp="1"/>
          </p:cNvSpPr>
          <p:nvPr>
            <p:ph idx="1"/>
          </p:nvPr>
        </p:nvSpPr>
        <p:spPr/>
        <p:txBody>
          <a:bodyPr/>
          <a:lstStyle/>
          <a:p>
            <a:pPr lvl="1">
              <a:buClr>
                <a:srgbClr val="FF6600"/>
              </a:buClr>
              <a:buFont typeface="Wingdings" pitchFamily="2" charset="2"/>
              <a:buChar char="l"/>
            </a:pPr>
            <a:r>
              <a:rPr lang="zh-CN" altLang="en-US" dirty="0" smtClean="0"/>
              <a:t>决策的初级阶段</a:t>
            </a:r>
            <a:endParaRPr lang="en-US" altLang="zh-CN" dirty="0" smtClean="0"/>
          </a:p>
          <a:p>
            <a:pPr lvl="2">
              <a:buFont typeface="宋体" pitchFamily="2" charset="-122"/>
              <a:buChar char="–"/>
            </a:pPr>
            <a:r>
              <a:rPr lang="zh-CN" altLang="en-US" dirty="0" smtClean="0"/>
              <a:t>决策所需要的信息是对原始数据的分类、汇总、排序，以获得对经营活动的直观印象。</a:t>
            </a:r>
            <a:endParaRPr lang="en-US" altLang="zh-CN" dirty="0" smtClean="0"/>
          </a:p>
          <a:p>
            <a:pPr lvl="2">
              <a:buFont typeface="宋体" pitchFamily="2" charset="-122"/>
              <a:buChar char="–"/>
            </a:pPr>
            <a:r>
              <a:rPr lang="zh-CN" altLang="en-US" dirty="0" smtClean="0"/>
              <a:t>数据：销售、市场、财务、运营等方面。</a:t>
            </a:r>
            <a:endParaRPr lang="en-US" altLang="zh-CN" dirty="0" smtClean="0"/>
          </a:p>
          <a:p>
            <a:pPr lvl="2">
              <a:buFont typeface="宋体" pitchFamily="2" charset="-122"/>
              <a:buChar char="–"/>
            </a:pPr>
            <a:endParaRPr lang="en-US" altLang="zh-CN" dirty="0" smtClean="0"/>
          </a:p>
          <a:p>
            <a:pPr lvl="1">
              <a:buClr>
                <a:srgbClr val="FF6600"/>
              </a:buClr>
              <a:buFont typeface="Wingdings" pitchFamily="2" charset="2"/>
              <a:buChar char="l"/>
            </a:pPr>
            <a:r>
              <a:rPr lang="zh-CN" altLang="en-US" dirty="0" smtClean="0"/>
              <a:t>决策的中级阶段</a:t>
            </a:r>
            <a:endParaRPr lang="en-US" altLang="zh-CN" dirty="0" smtClean="0"/>
          </a:p>
          <a:p>
            <a:pPr lvl="2">
              <a:buFont typeface="宋体" pitchFamily="2" charset="-122"/>
              <a:buChar char="–"/>
            </a:pPr>
            <a:r>
              <a:rPr lang="zh-CN" altLang="en-US" dirty="0" smtClean="0"/>
              <a:t>在中级阶段，是对分类汇总数据中的明细数据和相关关键绩效指标（</a:t>
            </a:r>
            <a:r>
              <a:rPr lang="en-US" dirty="0" smtClean="0"/>
              <a:t>Key Performance  Indicator, KPI</a:t>
            </a:r>
            <a:r>
              <a:rPr lang="zh-CN" altLang="en-US" dirty="0" smtClean="0"/>
              <a:t>）的展现，以及对相关联的明细数据，从不同角度进行的交叉观测，以获得对数据反映出的商业结果的原因探索。</a:t>
            </a:r>
            <a:endParaRPr lang="en-US" altLang="zh-CN" dirty="0" smtClean="0"/>
          </a:p>
          <a:p>
            <a:pPr lvl="2">
              <a:buFont typeface="宋体" pitchFamily="2" charset="-122"/>
              <a:buChar char="–"/>
            </a:pPr>
            <a:r>
              <a:rPr lang="zh-CN" altLang="en-US" dirty="0" smtClean="0"/>
              <a:t>主要</a:t>
            </a:r>
            <a:r>
              <a:rPr lang="en-US" altLang="zh-CN" dirty="0" smtClean="0"/>
              <a:t>KPI</a:t>
            </a:r>
            <a:r>
              <a:rPr lang="zh-CN" altLang="en-US" dirty="0" smtClean="0"/>
              <a:t>：财务分析指标；反映客户管理的指标；反映流程管理的指标；反映人力资源方面的指标。</a:t>
            </a:r>
            <a:endParaRPr lang="en-US" altLang="zh-CN" dirty="0" smtClean="0"/>
          </a:p>
          <a:p>
            <a:pPr lvl="2">
              <a:buFont typeface="宋体" pitchFamily="2" charset="-122"/>
              <a:buChar char="–"/>
            </a:pPr>
            <a:endParaRPr lang="en-US" altLang="zh-CN" dirty="0" smtClean="0"/>
          </a:p>
          <a:p>
            <a:pPr lvl="1">
              <a:buClr>
                <a:srgbClr val="FF6600"/>
              </a:buClr>
              <a:buFont typeface="Wingdings" pitchFamily="2" charset="2"/>
              <a:buChar char="l"/>
            </a:pPr>
            <a:r>
              <a:rPr lang="zh-CN" altLang="en-US" dirty="0" smtClean="0"/>
              <a:t>决策的高级阶段</a:t>
            </a:r>
            <a:endParaRPr lang="en-US" altLang="zh-CN" dirty="0" smtClean="0"/>
          </a:p>
          <a:p>
            <a:pPr lvl="2">
              <a:buFont typeface="宋体" pitchFamily="2" charset="-122"/>
              <a:buChar char="–"/>
            </a:pPr>
            <a:r>
              <a:rPr lang="zh-CN" altLang="en-US" dirty="0" smtClean="0"/>
              <a:t>企业根据数据对未来做出趋势判断，或者根据特定数学模型获得的分类信息，对未来市场进行预测，为行动提供指南。</a:t>
            </a:r>
            <a:endParaRPr lang="en-US" altLang="zh-CN" dirty="0" smtClean="0"/>
          </a:p>
          <a:p>
            <a:pPr lvl="2">
              <a:buFont typeface="宋体" pitchFamily="2" charset="-122"/>
              <a:buChar char="–"/>
            </a:pPr>
            <a:r>
              <a:rPr lang="zh-CN" altLang="en-US" dirty="0" smtClean="0"/>
              <a:t>趋势预测分析法：指数平滑分析、时间序列回归分析等方法，以及数据挖掘技术和运筹规划中的其他方法等等。</a:t>
            </a:r>
            <a:endParaRPr lang="zh-CN" alt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a:t>
            </a:r>
            <a:r>
              <a:rPr lang="zh-CN" altLang="en-US" dirty="0" smtClean="0"/>
              <a:t>系统对象和系统优势</a:t>
            </a:r>
            <a:endParaRPr lang="zh-CN" altLang="en-US" dirty="0"/>
          </a:p>
        </p:txBody>
      </p:sp>
      <p:sp>
        <p:nvSpPr>
          <p:cNvPr id="1146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4689" name="Object 1"/>
          <p:cNvGraphicFramePr>
            <a:graphicFrameLocks noChangeAspect="1"/>
          </p:cNvGraphicFramePr>
          <p:nvPr/>
        </p:nvGraphicFramePr>
        <p:xfrm>
          <a:off x="2260525" y="500042"/>
          <a:ext cx="4526053" cy="5715040"/>
        </p:xfrm>
        <a:graphic>
          <a:graphicData uri="http://schemas.openxmlformats.org/presentationml/2006/ole">
            <p:oleObj spid="_x0000_s114689" name="Visio" r:id="rId3" imgW="6346865" imgH="8029845" progId="Visio.Drawing.11">
              <p:embed/>
            </p:oleObj>
          </a:graphicData>
        </a:graphic>
      </p:graphicFrame>
      <p:sp>
        <p:nvSpPr>
          <p:cNvPr id="6" name="TextBox 5"/>
          <p:cNvSpPr txBox="1"/>
          <p:nvPr/>
        </p:nvSpPr>
        <p:spPr>
          <a:xfrm>
            <a:off x="571472" y="5572140"/>
            <a:ext cx="1643074" cy="646331"/>
          </a:xfrm>
          <a:prstGeom prst="rect">
            <a:avLst/>
          </a:prstGeom>
          <a:noFill/>
        </p:spPr>
        <p:txBody>
          <a:bodyPr wrap="square" rtlCol="0">
            <a:spAutoFit/>
          </a:bodyPr>
          <a:lstStyle/>
          <a:p>
            <a:r>
              <a:rPr lang="zh-CN" altLang="en-US" dirty="0" smtClean="0"/>
              <a:t>决策支持的</a:t>
            </a:r>
            <a:endParaRPr lang="en-US" altLang="zh-CN" dirty="0" smtClean="0"/>
          </a:p>
          <a:p>
            <a:r>
              <a:rPr lang="zh-CN" altLang="en-US" dirty="0" smtClean="0"/>
              <a:t>三个层次</a:t>
            </a:r>
            <a:endParaRPr lang="zh-CN" alt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a:t>
            </a:r>
            <a:r>
              <a:rPr lang="zh-CN" altLang="en-US" dirty="0" smtClean="0"/>
              <a:t>系统对象和系统优势</a:t>
            </a:r>
            <a:endParaRPr lang="zh-CN" altLang="en-US" dirty="0"/>
          </a:p>
        </p:txBody>
      </p:sp>
      <p:sp>
        <p:nvSpPr>
          <p:cNvPr id="3" name="内容占位符 2"/>
          <p:cNvSpPr>
            <a:spLocks noGrp="1"/>
          </p:cNvSpPr>
          <p:nvPr>
            <p:ph idx="1"/>
          </p:nvPr>
        </p:nvSpPr>
        <p:spPr/>
        <p:txBody>
          <a:bodyPr/>
          <a:lstStyle/>
          <a:p>
            <a:r>
              <a:rPr lang="zh-CN" altLang="en-US" dirty="0" smtClean="0"/>
              <a:t>商业智能系统的目的</a:t>
            </a:r>
            <a:endParaRPr lang="en-US" altLang="zh-CN" dirty="0" smtClean="0"/>
          </a:p>
          <a:p>
            <a:pPr lvl="1">
              <a:buNone/>
            </a:pPr>
            <a:r>
              <a:rPr lang="zh-CN" altLang="en-US" dirty="0" smtClean="0"/>
              <a:t>商业智能系统的目的是获得高的投资回报率，应用程度越高、体会越深，投资回报也</a:t>
            </a:r>
            <a:endParaRPr lang="en-US" altLang="zh-CN" dirty="0" smtClean="0"/>
          </a:p>
          <a:p>
            <a:pPr lvl="1">
              <a:buNone/>
            </a:pPr>
            <a:r>
              <a:rPr lang="zh-CN" altLang="en-US" dirty="0" smtClean="0"/>
              <a:t>会越丰厚。商业智能系统的应用，为企业决策智能化提供了完善的技术支持，也使决</a:t>
            </a:r>
            <a:endParaRPr lang="en-US" altLang="zh-CN" dirty="0" smtClean="0"/>
          </a:p>
          <a:p>
            <a:pPr lvl="1">
              <a:buNone/>
            </a:pPr>
            <a:r>
              <a:rPr lang="zh-CN" altLang="en-US" dirty="0" smtClean="0"/>
              <a:t>策更加快速、准确、科学。</a:t>
            </a:r>
            <a:endParaRPr lang="zh-CN" altLang="en-US" dirty="0"/>
          </a:p>
        </p:txBody>
      </p:sp>
      <p:grpSp>
        <p:nvGrpSpPr>
          <p:cNvPr id="36" name="组合 35"/>
          <p:cNvGrpSpPr/>
          <p:nvPr/>
        </p:nvGrpSpPr>
        <p:grpSpPr>
          <a:xfrm>
            <a:off x="2000232" y="2500306"/>
            <a:ext cx="5000660" cy="3571900"/>
            <a:chOff x="683568" y="980728"/>
            <a:chExt cx="7200800" cy="5400600"/>
          </a:xfrm>
        </p:grpSpPr>
        <p:grpSp>
          <p:nvGrpSpPr>
            <p:cNvPr id="37" name="组合 36"/>
            <p:cNvGrpSpPr/>
            <p:nvPr/>
          </p:nvGrpSpPr>
          <p:grpSpPr>
            <a:xfrm>
              <a:off x="683568" y="980728"/>
              <a:ext cx="7200800" cy="5400600"/>
              <a:chOff x="683568" y="980728"/>
              <a:chExt cx="7200800" cy="5400600"/>
            </a:xfrm>
          </p:grpSpPr>
          <p:grpSp>
            <p:nvGrpSpPr>
              <p:cNvPr id="41" name="组合 40"/>
              <p:cNvGrpSpPr/>
              <p:nvPr/>
            </p:nvGrpSpPr>
            <p:grpSpPr>
              <a:xfrm>
                <a:off x="882882" y="1052736"/>
                <a:ext cx="6713454" cy="4976378"/>
                <a:chOff x="2179026" y="-171400"/>
                <a:chExt cx="6713454" cy="4976378"/>
              </a:xfrm>
            </p:grpSpPr>
            <p:cxnSp>
              <p:nvCxnSpPr>
                <p:cNvPr id="43" name="直接箭头连接符 42"/>
                <p:cNvCxnSpPr/>
                <p:nvPr/>
              </p:nvCxnSpPr>
              <p:spPr>
                <a:xfrm flipV="1">
                  <a:off x="2267744" y="188640"/>
                  <a:ext cx="0" cy="4176464"/>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2411760" y="3789040"/>
                  <a:ext cx="360040" cy="360040"/>
                </a:xfrm>
                <a:prstGeom prst="ellipse">
                  <a:avLst/>
                </a:prstGeom>
                <a:solidFill>
                  <a:srgbClr val="92D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003">
                  <a:schemeClr val="l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4"/>
                <p:cNvSpPr/>
                <p:nvPr/>
              </p:nvSpPr>
              <p:spPr>
                <a:xfrm>
                  <a:off x="2915816" y="3645024"/>
                  <a:ext cx="504056" cy="504056"/>
                </a:xfrm>
                <a:prstGeom prst="ellipse">
                  <a:avLst/>
                </a:prstGeom>
                <a:solidFill>
                  <a:srgbClr val="92D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5"/>
                <p:cNvSpPr/>
                <p:nvPr/>
              </p:nvSpPr>
              <p:spPr>
                <a:xfrm>
                  <a:off x="3563888" y="3356992"/>
                  <a:ext cx="648072" cy="648072"/>
                </a:xfrm>
                <a:prstGeom prst="ellipse">
                  <a:avLst/>
                </a:prstGeom>
                <a:solidFill>
                  <a:srgbClr val="92D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46"/>
                <p:cNvSpPr/>
                <p:nvPr/>
              </p:nvSpPr>
              <p:spPr>
                <a:xfrm>
                  <a:off x="4283968" y="2924944"/>
                  <a:ext cx="864096" cy="864096"/>
                </a:xfrm>
                <a:prstGeom prst="ellipse">
                  <a:avLst/>
                </a:prstGeom>
                <a:solidFill>
                  <a:srgbClr val="92D05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7"/>
                <p:cNvSpPr/>
                <p:nvPr/>
              </p:nvSpPr>
              <p:spPr>
                <a:xfrm>
                  <a:off x="5220072" y="2420888"/>
                  <a:ext cx="1080120" cy="1080120"/>
                </a:xfrm>
                <a:prstGeom prst="ellipse">
                  <a:avLst/>
                </a:prstGeom>
                <a:solidFill>
                  <a:schemeClr val="accent2">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48"/>
                <p:cNvSpPr/>
                <p:nvPr/>
              </p:nvSpPr>
              <p:spPr>
                <a:xfrm>
                  <a:off x="6228184" y="1628800"/>
                  <a:ext cx="1296144" cy="1296144"/>
                </a:xfrm>
                <a:prstGeom prst="ellipse">
                  <a:avLst/>
                </a:prstGeom>
                <a:solidFill>
                  <a:schemeClr val="accent2">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49"/>
                <p:cNvSpPr/>
                <p:nvPr/>
              </p:nvSpPr>
              <p:spPr>
                <a:xfrm>
                  <a:off x="7308304" y="404664"/>
                  <a:ext cx="1584176" cy="1584176"/>
                </a:xfrm>
                <a:prstGeom prst="ellipse">
                  <a:avLst/>
                </a:prstGeom>
                <a:solidFill>
                  <a:schemeClr val="accent2">
                    <a:lumMod val="40000"/>
                    <a:lumOff val="6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TextBox 19"/>
                <p:cNvSpPr txBox="1"/>
                <p:nvPr/>
              </p:nvSpPr>
              <p:spPr>
                <a:xfrm>
                  <a:off x="2269590" y="2564905"/>
                  <a:ext cx="531827" cy="1152128"/>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原始数据</a:t>
                  </a:r>
                  <a:endParaRPr lang="zh-CN" altLang="en-US" sz="1200" b="1" dirty="0"/>
                </a:p>
              </p:txBody>
            </p:sp>
            <p:sp>
              <p:nvSpPr>
                <p:cNvPr id="52" name="TextBox 20"/>
                <p:cNvSpPr txBox="1"/>
                <p:nvPr/>
              </p:nvSpPr>
              <p:spPr>
                <a:xfrm>
                  <a:off x="2845656" y="2204864"/>
                  <a:ext cx="531827" cy="136815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清洗后数据</a:t>
                  </a:r>
                  <a:endParaRPr lang="zh-CN" altLang="en-US" sz="1200" b="1" dirty="0"/>
                </a:p>
              </p:txBody>
            </p:sp>
            <p:sp>
              <p:nvSpPr>
                <p:cNvPr id="53" name="TextBox 21"/>
                <p:cNvSpPr txBox="1"/>
                <p:nvPr/>
              </p:nvSpPr>
              <p:spPr>
                <a:xfrm>
                  <a:off x="5077902" y="1340768"/>
                  <a:ext cx="531827" cy="10801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信息展现</a:t>
                  </a:r>
                  <a:endParaRPr lang="zh-CN" altLang="en-US" sz="1200" b="1" dirty="0"/>
                </a:p>
              </p:txBody>
            </p:sp>
            <p:sp>
              <p:nvSpPr>
                <p:cNvPr id="54" name="TextBox 22"/>
                <p:cNvSpPr txBox="1"/>
                <p:nvPr/>
              </p:nvSpPr>
              <p:spPr>
                <a:xfrm>
                  <a:off x="4357822" y="1700809"/>
                  <a:ext cx="531827" cy="10801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常规报表</a:t>
                  </a:r>
                  <a:endParaRPr lang="zh-CN" altLang="en-US" sz="1200" b="1" dirty="0"/>
                </a:p>
              </p:txBody>
            </p:sp>
            <p:sp>
              <p:nvSpPr>
                <p:cNvPr id="55" name="TextBox 23"/>
                <p:cNvSpPr txBox="1"/>
                <p:nvPr/>
              </p:nvSpPr>
              <p:spPr>
                <a:xfrm>
                  <a:off x="3565733" y="1700809"/>
                  <a:ext cx="531827" cy="1584176"/>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经分析后数据</a:t>
                  </a:r>
                  <a:endParaRPr lang="zh-CN" altLang="en-US" sz="1200" b="1" dirty="0"/>
                </a:p>
              </p:txBody>
            </p:sp>
            <p:sp>
              <p:nvSpPr>
                <p:cNvPr id="56" name="TextBox 24"/>
                <p:cNvSpPr txBox="1"/>
                <p:nvPr/>
              </p:nvSpPr>
              <p:spPr>
                <a:xfrm>
                  <a:off x="6878102" y="-171400"/>
                  <a:ext cx="531827" cy="2016224"/>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个性化制定 </a:t>
                  </a:r>
                  <a:r>
                    <a:rPr lang="en-US" altLang="zh-CN" sz="1200" b="1" dirty="0" smtClean="0"/>
                    <a:t>/</a:t>
                  </a:r>
                  <a:r>
                    <a:rPr lang="zh-CN" altLang="en-US" sz="1200" b="1" dirty="0" smtClean="0"/>
                    <a:t>优化</a:t>
                  </a:r>
                  <a:endParaRPr lang="zh-CN" altLang="en-US" sz="1200" b="1" dirty="0"/>
                </a:p>
              </p:txBody>
            </p:sp>
            <p:sp>
              <p:nvSpPr>
                <p:cNvPr id="57" name="TextBox 25"/>
                <p:cNvSpPr txBox="1"/>
                <p:nvPr/>
              </p:nvSpPr>
              <p:spPr>
                <a:xfrm>
                  <a:off x="5869989" y="764704"/>
                  <a:ext cx="531827" cy="108012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趋势预测</a:t>
                  </a:r>
                  <a:endParaRPr lang="zh-CN" altLang="en-US" sz="1200" b="1" dirty="0"/>
                </a:p>
              </p:txBody>
            </p:sp>
            <p:grpSp>
              <p:nvGrpSpPr>
                <p:cNvPr id="58" name="组合 57"/>
                <p:cNvGrpSpPr/>
                <p:nvPr/>
              </p:nvGrpSpPr>
              <p:grpSpPr>
                <a:xfrm>
                  <a:off x="2267743" y="4293094"/>
                  <a:ext cx="5976663" cy="511884"/>
                  <a:chOff x="2267743" y="4293094"/>
                  <a:chExt cx="5976663" cy="511884"/>
                </a:xfrm>
              </p:grpSpPr>
              <p:grpSp>
                <p:nvGrpSpPr>
                  <p:cNvPr id="60" name="组合 59"/>
                  <p:cNvGrpSpPr/>
                  <p:nvPr/>
                </p:nvGrpSpPr>
                <p:grpSpPr>
                  <a:xfrm>
                    <a:off x="2267743" y="4293094"/>
                    <a:ext cx="5976663" cy="511884"/>
                    <a:chOff x="2339751" y="4581126"/>
                    <a:chExt cx="5976663" cy="511884"/>
                  </a:xfrm>
                </p:grpSpPr>
                <p:sp>
                  <p:nvSpPr>
                    <p:cNvPr id="64" name="TextBox 15"/>
                    <p:cNvSpPr txBox="1"/>
                    <p:nvPr/>
                  </p:nvSpPr>
                  <p:spPr>
                    <a:xfrm>
                      <a:off x="2339751" y="4581128"/>
                      <a:ext cx="1152129" cy="51188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t>数据</a:t>
                      </a:r>
                      <a:endParaRPr lang="zh-CN" altLang="en-US" sz="1600" b="1" dirty="0"/>
                    </a:p>
                  </p:txBody>
                </p:sp>
                <p:sp>
                  <p:nvSpPr>
                    <p:cNvPr id="65" name="TextBox 16"/>
                    <p:cNvSpPr txBox="1"/>
                    <p:nvPr/>
                  </p:nvSpPr>
                  <p:spPr>
                    <a:xfrm>
                      <a:off x="3923927" y="4581126"/>
                      <a:ext cx="1152128" cy="511884"/>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t>信息</a:t>
                      </a:r>
                      <a:endParaRPr lang="zh-CN" altLang="en-US" sz="1600" b="1" dirty="0"/>
                    </a:p>
                  </p:txBody>
                </p:sp>
                <p:sp>
                  <p:nvSpPr>
                    <p:cNvPr id="66" name="TextBox 17"/>
                    <p:cNvSpPr txBox="1"/>
                    <p:nvPr/>
                  </p:nvSpPr>
                  <p:spPr>
                    <a:xfrm>
                      <a:off x="5580111" y="4581128"/>
                      <a:ext cx="1152128" cy="51188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t>知识</a:t>
                      </a:r>
                      <a:endParaRPr lang="zh-CN" altLang="en-US" sz="1600" b="1" dirty="0"/>
                    </a:p>
                  </p:txBody>
                </p:sp>
                <p:sp>
                  <p:nvSpPr>
                    <p:cNvPr id="67" name="TextBox 18"/>
                    <p:cNvSpPr txBox="1"/>
                    <p:nvPr/>
                  </p:nvSpPr>
                  <p:spPr>
                    <a:xfrm>
                      <a:off x="7164286" y="4581128"/>
                      <a:ext cx="1152128" cy="51188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smtClean="0"/>
                        <a:t>智能</a:t>
                      </a:r>
                      <a:endParaRPr lang="zh-CN" altLang="en-US" sz="1600" b="1" dirty="0"/>
                    </a:p>
                  </p:txBody>
                </p:sp>
              </p:grpSp>
              <p:cxnSp>
                <p:nvCxnSpPr>
                  <p:cNvPr id="61" name="直接箭头连接符 60"/>
                  <p:cNvCxnSpPr/>
                  <p:nvPr/>
                </p:nvCxnSpPr>
                <p:spPr>
                  <a:xfrm>
                    <a:off x="3059832" y="4509120"/>
                    <a:ext cx="648072" cy="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4644008" y="4509120"/>
                    <a:ext cx="648072" cy="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a:off x="6300192" y="4509120"/>
                    <a:ext cx="648072" cy="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9" name="TextBox 32"/>
                <p:cNvSpPr txBox="1"/>
                <p:nvPr/>
              </p:nvSpPr>
              <p:spPr>
                <a:xfrm>
                  <a:off x="2179026" y="260648"/>
                  <a:ext cx="664784" cy="172819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t>投资回报</a:t>
                  </a:r>
                  <a:endParaRPr lang="zh-CN" altLang="en-US" b="1" dirty="0"/>
                </a:p>
              </p:txBody>
            </p:sp>
          </p:grpSp>
          <p:sp>
            <p:nvSpPr>
              <p:cNvPr id="42" name="矩形 41"/>
              <p:cNvSpPr/>
              <p:nvPr/>
            </p:nvSpPr>
            <p:spPr>
              <a:xfrm>
                <a:off x="683568" y="980728"/>
                <a:ext cx="7200800" cy="5400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8" name="圆角矩形 37"/>
            <p:cNvSpPr/>
            <p:nvPr/>
          </p:nvSpPr>
          <p:spPr>
            <a:xfrm>
              <a:off x="1475656" y="5157192"/>
              <a:ext cx="1440160" cy="360040"/>
            </a:xfrm>
            <a:prstGeom prst="roundRect">
              <a:avLst/>
            </a:prstGeom>
            <a:solidFill>
              <a:srgbClr val="EE9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smtClean="0">
                  <a:solidFill>
                    <a:schemeClr val="tx1"/>
                  </a:solidFill>
                </a:rPr>
                <a:t>了解现状</a:t>
              </a:r>
              <a:endParaRPr lang="zh-CN" altLang="en-US" sz="1400" dirty="0">
                <a:solidFill>
                  <a:schemeClr val="tx1"/>
                </a:solidFill>
              </a:endParaRPr>
            </a:p>
          </p:txBody>
        </p:sp>
        <p:sp>
          <p:nvSpPr>
            <p:cNvPr id="39" name="圆角矩形 38"/>
            <p:cNvSpPr/>
            <p:nvPr/>
          </p:nvSpPr>
          <p:spPr>
            <a:xfrm>
              <a:off x="3563888" y="5157192"/>
              <a:ext cx="1368152" cy="360040"/>
            </a:xfrm>
            <a:prstGeom prst="roundRect">
              <a:avLst/>
            </a:prstGeom>
            <a:solidFill>
              <a:srgbClr val="EE9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smtClean="0">
                  <a:solidFill>
                    <a:schemeClr val="tx1"/>
                  </a:solidFill>
                </a:rPr>
                <a:t>知晓原因</a:t>
              </a:r>
              <a:endParaRPr lang="zh-CN" altLang="en-US" sz="1400" dirty="0">
                <a:solidFill>
                  <a:schemeClr val="tx1"/>
                </a:solidFill>
              </a:endParaRPr>
            </a:p>
          </p:txBody>
        </p:sp>
        <p:sp>
          <p:nvSpPr>
            <p:cNvPr id="40" name="圆角矩形 39"/>
            <p:cNvSpPr/>
            <p:nvPr/>
          </p:nvSpPr>
          <p:spPr>
            <a:xfrm>
              <a:off x="5508104" y="5157192"/>
              <a:ext cx="1512168" cy="360040"/>
            </a:xfrm>
            <a:prstGeom prst="roundRect">
              <a:avLst/>
            </a:prstGeom>
            <a:solidFill>
              <a:srgbClr val="EE9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400" dirty="0" smtClean="0">
                  <a:solidFill>
                    <a:schemeClr val="tx1"/>
                  </a:solidFill>
                </a:rPr>
                <a:t>预测未来</a:t>
              </a:r>
              <a:endParaRPr lang="zh-CN" altLang="en-US" sz="1400" dirty="0">
                <a:solidFill>
                  <a:schemeClr val="tx1"/>
                </a:solidFill>
              </a:endParaRPr>
            </a:p>
          </p:txBody>
        </p:sp>
      </p:grpSp>
      <p:sp>
        <p:nvSpPr>
          <p:cNvPr id="68" name="TextBox 67"/>
          <p:cNvSpPr txBox="1"/>
          <p:nvPr/>
        </p:nvSpPr>
        <p:spPr>
          <a:xfrm>
            <a:off x="642910" y="5357826"/>
            <a:ext cx="1285884" cy="646331"/>
          </a:xfrm>
          <a:prstGeom prst="rect">
            <a:avLst/>
          </a:prstGeom>
          <a:noFill/>
        </p:spPr>
        <p:txBody>
          <a:bodyPr wrap="square" rtlCol="0">
            <a:spAutoFit/>
          </a:bodyPr>
          <a:lstStyle/>
          <a:p>
            <a:r>
              <a:rPr lang="zh-CN" altLang="en-US" dirty="0" smtClean="0"/>
              <a:t>商业智能价值体现</a:t>
            </a:r>
            <a:endParaRPr lang="zh-CN" alt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4.2.2</a:t>
            </a:r>
            <a:r>
              <a:rPr lang="zh-CN" altLang="en-US" smtClean="0"/>
              <a:t>系统对象和系统优势</a:t>
            </a:r>
            <a:endParaRPr lang="zh-CN" altLang="en-US" dirty="0"/>
          </a:p>
        </p:txBody>
      </p:sp>
      <p:sp>
        <p:nvSpPr>
          <p:cNvPr id="3" name="内容占位符 2"/>
          <p:cNvSpPr>
            <a:spLocks noGrp="1"/>
          </p:cNvSpPr>
          <p:nvPr>
            <p:ph idx="1"/>
          </p:nvPr>
        </p:nvSpPr>
        <p:spPr/>
        <p:txBody>
          <a:bodyPr/>
          <a:lstStyle/>
          <a:p>
            <a:r>
              <a:rPr lang="zh-CN" altLang="en-US" dirty="0" smtClean="0"/>
              <a:t>案例分析</a:t>
            </a:r>
            <a:endParaRPr lang="en-US" altLang="zh-CN" dirty="0" smtClean="0"/>
          </a:p>
          <a:p>
            <a:pPr lvl="1">
              <a:buClr>
                <a:srgbClr val="FF6600"/>
              </a:buClr>
              <a:buFont typeface="Wingdings" pitchFamily="2" charset="2"/>
              <a:buChar char="l"/>
            </a:pPr>
            <a:r>
              <a:rPr lang="zh-CN" altLang="en-US" dirty="0" smtClean="0"/>
              <a:t>公司：雅戈尔集团</a:t>
            </a:r>
            <a:endParaRPr lang="en-US" altLang="zh-CN" dirty="0" smtClean="0"/>
          </a:p>
          <a:p>
            <a:pPr lvl="1">
              <a:buClr>
                <a:srgbClr val="FF6600"/>
              </a:buClr>
              <a:buFont typeface="Wingdings" pitchFamily="2" charset="2"/>
              <a:buChar char="l"/>
            </a:pPr>
            <a:r>
              <a:rPr lang="zh-CN" altLang="en-US" dirty="0" smtClean="0"/>
              <a:t>行业：服装</a:t>
            </a:r>
            <a:endParaRPr lang="en-US" altLang="zh-CN" dirty="0" smtClean="0"/>
          </a:p>
          <a:p>
            <a:pPr lvl="1">
              <a:buClr>
                <a:srgbClr val="FF6600"/>
              </a:buClr>
              <a:buFont typeface="Wingdings" pitchFamily="2" charset="2"/>
              <a:buChar char="l"/>
            </a:pPr>
            <a:r>
              <a:rPr lang="zh-CN" altLang="en-US" dirty="0" smtClean="0"/>
              <a:t>转型原因：</a:t>
            </a:r>
            <a:endParaRPr lang="en-US" altLang="zh-CN" dirty="0" smtClean="0"/>
          </a:p>
          <a:p>
            <a:pPr lvl="2">
              <a:buFont typeface="宋体" pitchFamily="2" charset="-122"/>
              <a:buChar char="–"/>
            </a:pPr>
            <a:r>
              <a:rPr lang="zh-CN" altLang="en-US" dirty="0" smtClean="0"/>
              <a:t>市场由买方市场转为买方市场，利润减少</a:t>
            </a:r>
            <a:endParaRPr lang="en-US" altLang="zh-CN" dirty="0" smtClean="0"/>
          </a:p>
          <a:p>
            <a:pPr lvl="2">
              <a:buFont typeface="宋体" pitchFamily="2" charset="-122"/>
              <a:buChar char="–"/>
            </a:pPr>
            <a:r>
              <a:rPr lang="zh-CN" altLang="en-US" dirty="0" smtClean="0"/>
              <a:t>根据订货安排生产计划的模式不能及时满足市场需求</a:t>
            </a:r>
            <a:endParaRPr lang="en-US" altLang="zh-CN" dirty="0" smtClean="0"/>
          </a:p>
          <a:p>
            <a:pPr lvl="2">
              <a:buFont typeface="宋体" pitchFamily="2" charset="-122"/>
              <a:buChar char="–"/>
            </a:pPr>
            <a:r>
              <a:rPr lang="zh-CN" altLang="en-US" dirty="0" smtClean="0"/>
              <a:t>库存积压，物流成本激增</a:t>
            </a:r>
            <a:endParaRPr lang="en-US" altLang="zh-CN" dirty="0" smtClean="0"/>
          </a:p>
          <a:p>
            <a:pPr lvl="1">
              <a:buClr>
                <a:srgbClr val="FF6600"/>
              </a:buClr>
              <a:buFont typeface="Wingdings" pitchFamily="2" charset="2"/>
              <a:buChar char="l"/>
            </a:pPr>
            <a:r>
              <a:rPr lang="zh-CN" altLang="en-US" dirty="0" smtClean="0"/>
              <a:t>转型方式：使产业结构向信息化调整，建立自己的供应链和物流管理系统。</a:t>
            </a:r>
            <a:endParaRPr lang="en-US" altLang="zh-CN" dirty="0" smtClean="0"/>
          </a:p>
          <a:p>
            <a:pPr lvl="1">
              <a:buClr>
                <a:srgbClr val="FF6600"/>
              </a:buClr>
              <a:buFont typeface="Wingdings" pitchFamily="2" charset="2"/>
              <a:buChar char="l"/>
            </a:pPr>
            <a:r>
              <a:rPr lang="zh-CN" altLang="en-US" dirty="0" smtClean="0"/>
              <a:t>使用软件：</a:t>
            </a:r>
            <a:r>
              <a:rPr lang="en-US" altLang="zh-CN" dirty="0" smtClean="0"/>
              <a:t>IBM </a:t>
            </a:r>
            <a:r>
              <a:rPr lang="en-US" altLang="zh-CN" dirty="0" err="1" smtClean="0"/>
              <a:t>Cognos</a:t>
            </a:r>
            <a:r>
              <a:rPr lang="zh-CN" altLang="en-US" dirty="0" smtClean="0"/>
              <a:t>软件</a:t>
            </a:r>
            <a:endParaRPr lang="en-US" altLang="zh-CN" dirty="0" smtClean="0"/>
          </a:p>
          <a:p>
            <a:pPr lvl="1">
              <a:buClr>
                <a:srgbClr val="FF6600"/>
              </a:buClr>
              <a:buFont typeface="Wingdings" pitchFamily="2" charset="2"/>
              <a:buChar char="l"/>
            </a:pPr>
            <a:r>
              <a:rPr lang="zh-CN" altLang="en-US" dirty="0" smtClean="0"/>
              <a:t>改进效果：</a:t>
            </a:r>
            <a:endParaRPr lang="en-US" altLang="zh-CN" dirty="0" smtClean="0"/>
          </a:p>
          <a:p>
            <a:pPr lvl="2">
              <a:buFont typeface="宋体" pitchFamily="2" charset="-122"/>
              <a:buChar char="–"/>
            </a:pPr>
            <a:r>
              <a:rPr lang="zh-CN" altLang="en-US" dirty="0" smtClean="0"/>
              <a:t>订单反应能力及生产周期缩短</a:t>
            </a:r>
            <a:r>
              <a:rPr lang="en-US" altLang="zh-CN" dirty="0" smtClean="0"/>
              <a:t>50%</a:t>
            </a:r>
          </a:p>
          <a:p>
            <a:pPr lvl="2">
              <a:buFont typeface="宋体" pitchFamily="2" charset="-122"/>
              <a:buChar char="–"/>
            </a:pPr>
            <a:r>
              <a:rPr lang="zh-CN" altLang="en-US" dirty="0" smtClean="0"/>
              <a:t>库存周转率提高</a:t>
            </a:r>
            <a:r>
              <a:rPr lang="en-US" altLang="zh-CN" dirty="0" smtClean="0"/>
              <a:t>1</a:t>
            </a:r>
            <a:r>
              <a:rPr lang="zh-CN" altLang="en-US" dirty="0" smtClean="0"/>
              <a:t>倍以上</a:t>
            </a:r>
            <a:endParaRPr lang="en-US" altLang="zh-CN" dirty="0" smtClean="0"/>
          </a:p>
          <a:p>
            <a:pPr lvl="2">
              <a:buFont typeface="宋体" pitchFamily="2" charset="-122"/>
              <a:buChar char="–"/>
            </a:pPr>
            <a:r>
              <a:rPr lang="zh-CN" altLang="en-US" dirty="0" smtClean="0"/>
              <a:t>缺货损失减少</a:t>
            </a:r>
            <a:r>
              <a:rPr lang="en-US" altLang="zh-CN" dirty="0" smtClean="0"/>
              <a:t>30%</a:t>
            </a:r>
            <a:r>
              <a:rPr lang="zh-CN" altLang="en-US" dirty="0" smtClean="0"/>
              <a:t>以上</a:t>
            </a:r>
            <a:endParaRPr lang="en-US" altLang="zh-CN" dirty="0" smtClean="0"/>
          </a:p>
          <a:p>
            <a:pPr lvl="2">
              <a:buFont typeface="宋体" pitchFamily="2" charset="-122"/>
              <a:buChar char="–"/>
            </a:pPr>
            <a:r>
              <a:rPr lang="zh-CN" altLang="en-US" dirty="0" smtClean="0"/>
              <a:t>工厂准时交货率达到</a:t>
            </a:r>
            <a:r>
              <a:rPr lang="en-US" altLang="zh-CN" dirty="0" smtClean="0"/>
              <a:t>99%</a:t>
            </a:r>
            <a:r>
              <a:rPr lang="zh-CN" altLang="en-US" dirty="0" smtClean="0"/>
              <a:t>以上</a:t>
            </a:r>
            <a:endParaRPr lang="en-US" altLang="zh-CN" dirty="0" smtClean="0"/>
          </a:p>
          <a:p>
            <a:pPr lvl="2">
              <a:buFont typeface="宋体" pitchFamily="2" charset="-122"/>
              <a:buChar char="–"/>
            </a:pPr>
            <a:endParaRPr lang="zh-CN" alt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4.3.1</a:t>
            </a:r>
            <a:r>
              <a:rPr lang="zh-CN" altLang="en-US" dirty="0" smtClean="0"/>
              <a:t>数据仓库技术（</a:t>
            </a:r>
            <a:r>
              <a:rPr lang="en-US" altLang="zh-CN" dirty="0" smtClean="0"/>
              <a:t>Data Warehouse, DW</a:t>
            </a:r>
            <a:r>
              <a:rPr lang="zh-CN" altLang="en-US" dirty="0" smtClean="0"/>
              <a:t>）</a:t>
            </a:r>
            <a:endParaRPr lang="zh-CN" altLang="en-US" dirty="0"/>
          </a:p>
        </p:txBody>
      </p:sp>
      <p:sp>
        <p:nvSpPr>
          <p:cNvPr id="5" name="内容占位符 4"/>
          <p:cNvSpPr>
            <a:spLocks noGrp="1"/>
          </p:cNvSpPr>
          <p:nvPr>
            <p:ph idx="1"/>
          </p:nvPr>
        </p:nvSpPr>
        <p:spPr/>
        <p:txBody>
          <a:bodyPr/>
          <a:lstStyle/>
          <a:p>
            <a:r>
              <a:rPr lang="zh-CN" altLang="en-US" dirty="0" smtClean="0"/>
              <a:t>数据仓库技术</a:t>
            </a:r>
            <a:endParaRPr lang="en-US" altLang="zh-CN" dirty="0" smtClean="0"/>
          </a:p>
          <a:p>
            <a:pPr lvl="1">
              <a:buNone/>
            </a:pPr>
            <a:r>
              <a:rPr lang="zh-CN" altLang="en-US" dirty="0" smtClean="0"/>
              <a:t>数据仓库</a:t>
            </a:r>
            <a:r>
              <a:rPr lang="en-US" dirty="0" smtClean="0"/>
              <a:t>(Data Warehouse</a:t>
            </a:r>
            <a:r>
              <a:rPr lang="zh-CN" altLang="en-US" dirty="0" smtClean="0"/>
              <a:t>， </a:t>
            </a:r>
            <a:r>
              <a:rPr lang="en-US" altLang="zh-CN" dirty="0" smtClean="0"/>
              <a:t>DW</a:t>
            </a:r>
            <a:r>
              <a:rPr lang="en-US" dirty="0" smtClean="0"/>
              <a:t>)</a:t>
            </a:r>
            <a:r>
              <a:rPr lang="zh-CN" altLang="en-US" dirty="0" smtClean="0"/>
              <a:t>是储存和管理数据的地方，这些数据是来自各种数</a:t>
            </a:r>
            <a:endParaRPr lang="en-US" altLang="zh-CN" dirty="0" smtClean="0"/>
          </a:p>
          <a:p>
            <a:pPr lvl="1">
              <a:buNone/>
            </a:pPr>
            <a:r>
              <a:rPr lang="zh-CN" altLang="en-US" dirty="0" smtClean="0"/>
              <a:t>据源，经过抽取、转换、装载并经过加工和汇总得到的数据。</a:t>
            </a:r>
            <a:endParaRPr lang="en-US" altLang="zh-CN" dirty="0" smtClean="0"/>
          </a:p>
          <a:p>
            <a:pPr lvl="1">
              <a:buNone/>
            </a:pPr>
            <a:endParaRPr lang="en-US" altLang="zh-CN" dirty="0" smtClean="0"/>
          </a:p>
          <a:p>
            <a:pPr lvl="1">
              <a:buNone/>
            </a:pPr>
            <a:r>
              <a:rPr lang="zh-CN" altLang="en-US" dirty="0" smtClean="0"/>
              <a:t>它是一个面向主题的（</a:t>
            </a:r>
            <a:r>
              <a:rPr lang="en-US" dirty="0" smtClean="0"/>
              <a:t>Subject Oriented</a:t>
            </a:r>
            <a:r>
              <a:rPr lang="zh-CN" altLang="en-US" dirty="0" smtClean="0"/>
              <a:t>）、集成的（</a:t>
            </a:r>
            <a:r>
              <a:rPr lang="en-US" dirty="0" smtClean="0"/>
              <a:t>Integrated</a:t>
            </a:r>
            <a:r>
              <a:rPr lang="zh-CN" altLang="en-US" dirty="0" smtClean="0"/>
              <a:t>）、相对稳定的 </a:t>
            </a:r>
            <a:endParaRPr lang="en-US" altLang="zh-CN" dirty="0" smtClean="0"/>
          </a:p>
          <a:p>
            <a:pPr lvl="1">
              <a:buNone/>
            </a:pPr>
            <a:r>
              <a:rPr lang="zh-CN" altLang="en-US" dirty="0" smtClean="0"/>
              <a:t>（</a:t>
            </a:r>
            <a:r>
              <a:rPr lang="en-US" dirty="0" smtClean="0"/>
              <a:t>Non-Volatile</a:t>
            </a:r>
            <a:r>
              <a:rPr lang="zh-CN" altLang="en-US" dirty="0" smtClean="0"/>
              <a:t>）、反映历史变（</a:t>
            </a:r>
            <a:r>
              <a:rPr lang="en-US" dirty="0" smtClean="0"/>
              <a:t>Time Variant</a:t>
            </a:r>
            <a:r>
              <a:rPr lang="zh-CN" altLang="en-US" dirty="0" smtClean="0"/>
              <a:t>）的数据集合，用于支持管理决</a:t>
            </a:r>
            <a:endParaRPr lang="en-US" altLang="zh-CN" dirty="0" smtClean="0"/>
          </a:p>
          <a:p>
            <a:pPr lvl="1">
              <a:buNone/>
            </a:pPr>
            <a:r>
              <a:rPr lang="zh-CN" altLang="en-US" dirty="0" smtClean="0"/>
              <a:t>策（</a:t>
            </a:r>
            <a:r>
              <a:rPr lang="en-US" dirty="0" smtClean="0"/>
              <a:t>Decision Making Support</a:t>
            </a:r>
            <a:r>
              <a:rPr lang="zh-CN" altLang="en-US" dirty="0" smtClean="0"/>
              <a:t>）。</a:t>
            </a:r>
            <a:endParaRPr lang="en-US" altLang="zh-CN" dirty="0" smtClean="0"/>
          </a:p>
          <a:p>
            <a:pPr lvl="1">
              <a:buNone/>
            </a:pPr>
            <a:endParaRPr lang="en-US" altLang="zh-CN" dirty="0" smtClean="0"/>
          </a:p>
          <a:p>
            <a:r>
              <a:rPr lang="zh-CN" altLang="en-US" dirty="0" smtClean="0"/>
              <a:t>数据仓库优点</a:t>
            </a:r>
            <a:endParaRPr lang="en-US" altLang="zh-CN" dirty="0" smtClean="0"/>
          </a:p>
          <a:p>
            <a:pPr lvl="1"/>
            <a:r>
              <a:rPr lang="zh-CN" altLang="en-US" dirty="0" smtClean="0"/>
              <a:t>将源数据进行抽取、转换、装载加工和汇总，提高利用数据价值。</a:t>
            </a:r>
            <a:endParaRPr lang="en-US" altLang="zh-CN" dirty="0" smtClean="0"/>
          </a:p>
          <a:p>
            <a:pPr lvl="1"/>
            <a:r>
              <a:rPr lang="zh-CN" altLang="en-US" dirty="0" smtClean="0"/>
              <a:t>经由整理的数据是关于某一主题所特定筛选的数据集合，满足决策的不同目标和要求。</a:t>
            </a:r>
            <a:endParaRPr lang="en-US" altLang="zh-CN" dirty="0" smtClean="0"/>
          </a:p>
          <a:p>
            <a:pPr lvl="1"/>
            <a:r>
              <a:rPr lang="zh-CN" altLang="en-US" dirty="0" smtClean="0"/>
              <a:t>克服了数据库的有限查询、数据易重复、利用率低的缺点。</a:t>
            </a:r>
            <a:endParaRPr lang="en-US" altLang="zh-CN" dirty="0" smtClean="0"/>
          </a:p>
          <a:p>
            <a:pPr lvl="1"/>
            <a:endParaRPr lang="zh-CN" alt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Clr>
                <a:srgbClr val="FF6600"/>
              </a:buClr>
              <a:buFont typeface="Wingdings" pitchFamily="2" charset="2"/>
              <a:buChar char="l"/>
            </a:pPr>
            <a:r>
              <a:rPr lang="zh-CN" altLang="en-US" sz="2400" dirty="0" smtClean="0"/>
              <a:t>商业智能</a:t>
            </a:r>
            <a:r>
              <a:rPr lang="zh-CN" sz="2400" dirty="0" smtClean="0">
                <a:solidFill>
                  <a:schemeClr val="tx1"/>
                </a:solidFill>
                <a:latin typeface="+mn-lt"/>
                <a:ea typeface="+mn-ea"/>
                <a:cs typeface="+mn-cs"/>
              </a:rPr>
              <a:t>的概念</a:t>
            </a:r>
            <a:endParaRPr lang="en-US" altLang="zh-CN" sz="2400" dirty="0" smtClean="0">
              <a:solidFill>
                <a:schemeClr val="tx1"/>
              </a:solidFill>
              <a:latin typeface="+mn-lt"/>
              <a:ea typeface="+mn-ea"/>
              <a:cs typeface="+mn-cs"/>
            </a:endParaRPr>
          </a:p>
          <a:p>
            <a:pPr lvl="0">
              <a:buNone/>
            </a:pPr>
            <a:endParaRPr lang="zh-CN" sz="2400" dirty="0" smtClean="0">
              <a:solidFill>
                <a:schemeClr val="tx1"/>
              </a:solidFill>
              <a:latin typeface="+mn-lt"/>
              <a:ea typeface="+mn-ea"/>
              <a:cs typeface="+mn-cs"/>
            </a:endParaRPr>
          </a:p>
          <a:p>
            <a:pPr lvl="0">
              <a:buClr>
                <a:srgbClr val="FF6600"/>
              </a:buClr>
              <a:buFont typeface="Wingdings" pitchFamily="2" charset="2"/>
              <a:buChar char="l"/>
            </a:pPr>
            <a:r>
              <a:rPr lang="zh-CN" altLang="en-US" sz="2400" dirty="0" smtClean="0"/>
              <a:t>商业智能的核心技术</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Clr>
                <a:srgbClr val="FF6600"/>
              </a:buClr>
              <a:buFont typeface="Wingdings" pitchFamily="2" charset="2"/>
              <a:buChar char="l"/>
            </a:pPr>
            <a:r>
              <a:rPr lang="zh-CN" altLang="en-US" sz="2400" dirty="0" smtClean="0"/>
              <a:t>商业智能在智能物流中的应用趋势</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4.3.1</a:t>
            </a:r>
            <a:r>
              <a:rPr lang="zh-CN" altLang="en-US" dirty="0" smtClean="0"/>
              <a:t>数据仓库技术（</a:t>
            </a:r>
            <a:r>
              <a:rPr lang="en-US" altLang="zh-CN" dirty="0" smtClean="0"/>
              <a:t>Data Warehouse, DW</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数据仓库与数据库</a:t>
            </a:r>
            <a:endParaRPr lang="en-US" altLang="zh-CN" dirty="0" smtClean="0"/>
          </a:p>
          <a:p>
            <a:pPr lvl="1">
              <a:buNone/>
            </a:pPr>
            <a:r>
              <a:rPr lang="zh-CN" altLang="en-US" dirty="0" smtClean="0"/>
              <a:t>与传统操作型数据库相比，数据仓库具有面向主题、集成的、相对稳定的、反映历史</a:t>
            </a:r>
            <a:endParaRPr lang="en-US" altLang="zh-CN" dirty="0" smtClean="0"/>
          </a:p>
          <a:p>
            <a:pPr lvl="1">
              <a:buNone/>
            </a:pPr>
            <a:r>
              <a:rPr lang="zh-CN" altLang="en-US" dirty="0" smtClean="0"/>
              <a:t>变化的特点。</a:t>
            </a:r>
            <a:endParaRPr lang="zh-CN" altLang="en-US" dirty="0"/>
          </a:p>
        </p:txBody>
      </p:sp>
      <p:graphicFrame>
        <p:nvGraphicFramePr>
          <p:cNvPr id="4" name="表格 3"/>
          <p:cNvGraphicFramePr>
            <a:graphicFrameLocks noGrp="1"/>
          </p:cNvGraphicFramePr>
          <p:nvPr/>
        </p:nvGraphicFramePr>
        <p:xfrm>
          <a:off x="928662" y="2428869"/>
          <a:ext cx="7286676" cy="2643205"/>
        </p:xfrm>
        <a:graphic>
          <a:graphicData uri="http://schemas.openxmlformats.org/drawingml/2006/table">
            <a:tbl>
              <a:tblPr/>
              <a:tblGrid>
                <a:gridCol w="1547147"/>
                <a:gridCol w="2783614"/>
                <a:gridCol w="2955915"/>
              </a:tblGrid>
              <a:tr h="259279">
                <a:tc>
                  <a:txBody>
                    <a:bodyPr/>
                    <a:lstStyle/>
                    <a:p>
                      <a:pPr indent="266700" algn="l">
                        <a:spcAft>
                          <a:spcPts val="0"/>
                        </a:spcAft>
                      </a:pPr>
                      <a:endParaRPr lang="zh-CN" sz="1050" kern="100" dirty="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zh-CN" sz="1600" b="1" kern="100" dirty="0">
                          <a:latin typeface="Calibri"/>
                          <a:ea typeface="宋体"/>
                          <a:cs typeface="Times New Roman"/>
                        </a:rPr>
                        <a:t>数据库</a:t>
                      </a:r>
                      <a:endParaRPr lang="zh-CN" sz="16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zh-CN" sz="1600" b="1" kern="100" dirty="0">
                          <a:latin typeface="Calibri"/>
                          <a:ea typeface="宋体"/>
                          <a:cs typeface="Times New Roman"/>
                        </a:rPr>
                        <a:t>数据仓库</a:t>
                      </a:r>
                      <a:endParaRPr lang="zh-CN" sz="16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r>
              <a:tr h="518558">
                <a:tc>
                  <a:txBody>
                    <a:bodyPr/>
                    <a:lstStyle/>
                    <a:p>
                      <a:pPr indent="266700" algn="l">
                        <a:spcAft>
                          <a:spcPts val="0"/>
                        </a:spcAft>
                      </a:pPr>
                      <a:r>
                        <a:rPr lang="zh-CN" sz="1400" kern="100" dirty="0">
                          <a:latin typeface="Calibri"/>
                          <a:ea typeface="宋体"/>
                          <a:cs typeface="Times New Roman"/>
                        </a:rPr>
                        <a:t>作用</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简单的数据检索，进行事务性支持</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a:latin typeface="Calibri"/>
                          <a:ea typeface="宋体"/>
                          <a:cs typeface="Times New Roman"/>
                        </a:rPr>
                        <a:t>为战术性和战略性决策提供信息</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279">
                <a:tc>
                  <a:txBody>
                    <a:bodyPr/>
                    <a:lstStyle/>
                    <a:p>
                      <a:pPr indent="266700" algn="l">
                        <a:spcAft>
                          <a:spcPts val="0"/>
                        </a:spcAft>
                      </a:pPr>
                      <a:r>
                        <a:rPr lang="zh-CN" sz="1400" kern="100" dirty="0">
                          <a:latin typeface="Calibri"/>
                          <a:ea typeface="宋体"/>
                          <a:cs typeface="Times New Roman"/>
                        </a:rPr>
                        <a:t>数据</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日常事务及琐碎数据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a:latin typeface="Calibri"/>
                          <a:ea typeface="宋体"/>
                          <a:cs typeface="Times New Roman"/>
                        </a:rPr>
                        <a:t>分析性数据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558">
                <a:tc>
                  <a:txBody>
                    <a:bodyPr/>
                    <a:lstStyle/>
                    <a:p>
                      <a:pPr indent="266700" algn="l">
                        <a:spcAft>
                          <a:spcPts val="0"/>
                        </a:spcAft>
                      </a:pPr>
                      <a:r>
                        <a:rPr lang="zh-CN" sz="1400" kern="100">
                          <a:latin typeface="Calibri"/>
                          <a:ea typeface="宋体"/>
                          <a:cs typeface="Times New Roman"/>
                        </a:rPr>
                        <a:t>数据来源</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未经加工的当前数据，或经初步汇总的数据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a:latin typeface="Calibri"/>
                          <a:ea typeface="宋体"/>
                          <a:cs typeface="Times New Roman"/>
                        </a:rPr>
                        <a:t>被同构的，经提取、转换、装载等过程具有统计性的数据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8558">
                <a:tc>
                  <a:txBody>
                    <a:bodyPr/>
                    <a:lstStyle/>
                    <a:p>
                      <a:pPr indent="266700" algn="l">
                        <a:spcAft>
                          <a:spcPts val="0"/>
                        </a:spcAft>
                      </a:pPr>
                      <a:r>
                        <a:rPr lang="zh-CN" sz="1400" kern="100">
                          <a:latin typeface="Calibri"/>
                          <a:ea typeface="宋体"/>
                          <a:cs typeface="Times New Roman"/>
                        </a:rPr>
                        <a:t>数据范围</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局部或专门数据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来自企业内外部数据，具有广泛性和普遍性</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279">
                <a:tc>
                  <a:txBody>
                    <a:bodyPr/>
                    <a:lstStyle/>
                    <a:p>
                      <a:pPr indent="266700" algn="l">
                        <a:spcAft>
                          <a:spcPts val="0"/>
                        </a:spcAft>
                      </a:pPr>
                      <a:r>
                        <a:rPr lang="zh-CN" sz="1400" kern="100">
                          <a:latin typeface="Calibri"/>
                          <a:ea typeface="宋体"/>
                          <a:cs typeface="Times New Roman"/>
                        </a:rPr>
                        <a:t>稳定性</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a:latin typeface="Calibri"/>
                          <a:ea typeface="宋体"/>
                          <a:cs typeface="Times New Roman"/>
                        </a:rPr>
                        <a:t>不停发生变化</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相对稳定，定期刷新</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694">
                <a:tc>
                  <a:txBody>
                    <a:bodyPr/>
                    <a:lstStyle/>
                    <a:p>
                      <a:pPr indent="266700" algn="l">
                        <a:spcAft>
                          <a:spcPts val="0"/>
                        </a:spcAft>
                      </a:pPr>
                      <a:r>
                        <a:rPr lang="zh-CN" sz="1400" kern="100" dirty="0">
                          <a:latin typeface="Calibri"/>
                          <a:ea typeface="宋体"/>
                          <a:cs typeface="Times New Roman"/>
                        </a:rPr>
                        <a:t>停机时间</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a:latin typeface="Calibri"/>
                          <a:ea typeface="宋体"/>
                          <a:cs typeface="Times New Roman"/>
                        </a:rPr>
                        <a:t>可能意味着灾难性错误</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indent="266700" algn="l">
                        <a:spcAft>
                          <a:spcPts val="0"/>
                        </a:spcAft>
                      </a:pPr>
                      <a:r>
                        <a:rPr lang="zh-CN" sz="1400" kern="100" dirty="0">
                          <a:latin typeface="Calibri"/>
                          <a:ea typeface="宋体"/>
                          <a:cs typeface="Times New Roman"/>
                        </a:rPr>
                        <a:t>可能意味着延迟决策</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3143240" y="5214950"/>
            <a:ext cx="2714644" cy="338554"/>
          </a:xfrm>
          <a:prstGeom prst="rect">
            <a:avLst/>
          </a:prstGeom>
          <a:noFill/>
        </p:spPr>
        <p:txBody>
          <a:bodyPr wrap="square" rtlCol="0">
            <a:spAutoFit/>
          </a:bodyPr>
          <a:lstStyle/>
          <a:p>
            <a:r>
              <a:rPr lang="zh-CN" altLang="en-US" sz="1600" dirty="0" smtClean="0"/>
              <a:t>数据仓库与数据库的区别</a:t>
            </a:r>
            <a:endParaRPr lang="zh-CN" altLang="en-US" sz="16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4.3.1</a:t>
            </a:r>
            <a:r>
              <a:rPr lang="zh-CN" altLang="en-US" dirty="0" smtClean="0"/>
              <a:t>数据仓库技术（</a:t>
            </a:r>
            <a:r>
              <a:rPr lang="en-US" altLang="zh-CN" dirty="0" smtClean="0"/>
              <a:t>Data Warehouse, DW</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数据仓库与数据集市</a:t>
            </a:r>
            <a:endParaRPr lang="en-US" altLang="zh-CN" dirty="0" smtClean="0"/>
          </a:p>
          <a:p>
            <a:pPr lvl="1">
              <a:buClr>
                <a:srgbClr val="FF6600"/>
              </a:buClr>
              <a:buFont typeface="Wingdings" pitchFamily="2" charset="2"/>
              <a:buChar char="l"/>
            </a:pPr>
            <a:r>
              <a:rPr lang="zh-CN" altLang="en-US" dirty="0" smtClean="0"/>
              <a:t>数据仓库</a:t>
            </a:r>
            <a:endParaRPr lang="en-US" altLang="zh-CN" dirty="0" smtClean="0"/>
          </a:p>
          <a:p>
            <a:pPr lvl="2">
              <a:buFont typeface="宋体" pitchFamily="2" charset="-122"/>
              <a:buChar char="–"/>
            </a:pPr>
            <a:r>
              <a:rPr lang="zh-CN" altLang="en-US" dirty="0" smtClean="0"/>
              <a:t>优点：数据量大，信息丰富、全面等。</a:t>
            </a:r>
            <a:endParaRPr lang="en-US" altLang="zh-CN" dirty="0" smtClean="0"/>
          </a:p>
          <a:p>
            <a:pPr lvl="2">
              <a:buFont typeface="宋体" pitchFamily="2" charset="-122"/>
              <a:buChar char="–"/>
            </a:pPr>
            <a:r>
              <a:rPr lang="zh-CN" altLang="en-US" dirty="0" smtClean="0"/>
              <a:t>缺点：查询速度缓慢，针对性不强。</a:t>
            </a:r>
            <a:endParaRPr lang="en-US" altLang="zh-CN" dirty="0" smtClean="0"/>
          </a:p>
          <a:p>
            <a:pPr lvl="1">
              <a:buClr>
                <a:srgbClr val="FF6600"/>
              </a:buClr>
              <a:buFont typeface="Wingdings" pitchFamily="2" charset="2"/>
              <a:buChar char="l"/>
            </a:pPr>
            <a:r>
              <a:rPr lang="zh-CN" altLang="en-US" dirty="0" smtClean="0"/>
              <a:t>数据集市</a:t>
            </a:r>
            <a:endParaRPr lang="en-US" altLang="zh-CN" dirty="0" smtClean="0"/>
          </a:p>
          <a:p>
            <a:pPr lvl="2">
              <a:buFont typeface="宋体" pitchFamily="2" charset="-122"/>
              <a:buChar char="–"/>
            </a:pPr>
            <a:r>
              <a:rPr lang="zh-CN" altLang="en-US" dirty="0" smtClean="0"/>
              <a:t>针对数据仓库的缺陷而产生的数据存储结构。</a:t>
            </a:r>
            <a:endParaRPr lang="en-US" altLang="zh-CN" dirty="0" smtClean="0"/>
          </a:p>
          <a:p>
            <a:pPr lvl="2">
              <a:buFont typeface="宋体" pitchFamily="2" charset="-122"/>
              <a:buChar char="–"/>
            </a:pPr>
            <a:r>
              <a:rPr lang="zh-CN" altLang="en-US" dirty="0" smtClean="0"/>
              <a:t>它隶属于数据仓库。</a:t>
            </a:r>
            <a:endParaRPr lang="en-US" altLang="zh-CN" dirty="0" smtClean="0"/>
          </a:p>
          <a:p>
            <a:pPr lvl="2">
              <a:buFont typeface="宋体" pitchFamily="2" charset="-122"/>
              <a:buChar char="–"/>
            </a:pPr>
            <a:r>
              <a:rPr lang="zh-CN" altLang="en-US" dirty="0" smtClean="0"/>
              <a:t>为某个部门或某项业务提供对应目的或应用范围的数据。</a:t>
            </a:r>
            <a:endParaRPr lang="en-US" altLang="zh-CN" dirty="0" smtClean="0"/>
          </a:p>
          <a:p>
            <a:pPr lvl="2">
              <a:buFont typeface="宋体" pitchFamily="2" charset="-122"/>
              <a:buChar char="–"/>
            </a:pPr>
            <a:r>
              <a:rPr lang="zh-CN" altLang="en-US" dirty="0" smtClean="0"/>
              <a:t>提高查询效率及准确性。</a:t>
            </a:r>
            <a:endParaRPr lang="en-US" altLang="zh-CN" dirty="0" smtClean="0"/>
          </a:p>
          <a:p>
            <a:pPr lvl="2">
              <a:buFont typeface="宋体" pitchFamily="2" charset="-122"/>
              <a:buChar char="–"/>
            </a:pPr>
            <a:endParaRPr lang="en-US" altLang="zh-CN" dirty="0" smtClean="0"/>
          </a:p>
        </p:txBody>
      </p:sp>
      <p:graphicFrame>
        <p:nvGraphicFramePr>
          <p:cNvPr id="4" name="表格 3"/>
          <p:cNvGraphicFramePr>
            <a:graphicFrameLocks noGrp="1"/>
          </p:cNvGraphicFramePr>
          <p:nvPr/>
        </p:nvGraphicFramePr>
        <p:xfrm>
          <a:off x="928662" y="3929066"/>
          <a:ext cx="7286676" cy="1928829"/>
        </p:xfrm>
        <a:graphic>
          <a:graphicData uri="http://schemas.openxmlformats.org/drawingml/2006/table">
            <a:tbl>
              <a:tblPr/>
              <a:tblGrid>
                <a:gridCol w="1911021"/>
                <a:gridCol w="2544608"/>
                <a:gridCol w="2831047"/>
              </a:tblGrid>
              <a:tr h="275547">
                <a:tc>
                  <a:txBody>
                    <a:bodyPr/>
                    <a:lstStyle/>
                    <a:p>
                      <a:pPr algn="ctr">
                        <a:spcAft>
                          <a:spcPts val="0"/>
                        </a:spcAft>
                      </a:pPr>
                      <a:endParaRPr lang="en-US" sz="1050" kern="100" dirty="0">
                        <a:latin typeface="宋体"/>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zh-CN" sz="1600" kern="100" dirty="0">
                          <a:latin typeface="Times New Roman"/>
                          <a:ea typeface="宋体"/>
                          <a:cs typeface="Times New Roman"/>
                        </a:rPr>
                        <a:t>数据仓库</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zh-CN" sz="1600" kern="100" dirty="0">
                          <a:latin typeface="Times New Roman"/>
                          <a:ea typeface="宋体"/>
                          <a:cs typeface="Times New Roman"/>
                        </a:rPr>
                        <a:t>数据集市</a:t>
                      </a: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r>
              <a:tr h="275547">
                <a:tc>
                  <a:txBody>
                    <a:bodyPr/>
                    <a:lstStyle/>
                    <a:p>
                      <a:pPr algn="l">
                        <a:spcAft>
                          <a:spcPts val="0"/>
                        </a:spcAft>
                      </a:pPr>
                      <a:r>
                        <a:rPr lang="zh-CN" sz="1400" kern="100" dirty="0">
                          <a:latin typeface="Times New Roman"/>
                          <a:ea typeface="宋体"/>
                          <a:cs typeface="Times New Roman"/>
                        </a:rPr>
                        <a:t>数据来源</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系统，内部、外部数据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数据仓库</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47">
                <a:tc>
                  <a:txBody>
                    <a:bodyPr/>
                    <a:lstStyle/>
                    <a:p>
                      <a:pPr algn="l">
                        <a:spcAft>
                          <a:spcPts val="0"/>
                        </a:spcAft>
                      </a:pPr>
                      <a:r>
                        <a:rPr lang="zh-CN" sz="1400" kern="100" dirty="0">
                          <a:latin typeface="Times New Roman"/>
                          <a:ea typeface="宋体"/>
                          <a:cs typeface="Times New Roman"/>
                        </a:rPr>
                        <a:t>范围</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企业级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部门级或工作组级</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47">
                <a:tc>
                  <a:txBody>
                    <a:bodyPr/>
                    <a:lstStyle/>
                    <a:p>
                      <a:pPr algn="l">
                        <a:spcAft>
                          <a:spcPts val="0"/>
                        </a:spcAft>
                      </a:pPr>
                      <a:r>
                        <a:rPr lang="zh-CN" sz="1400" kern="100" dirty="0">
                          <a:latin typeface="Times New Roman"/>
                          <a:ea typeface="宋体"/>
                          <a:cs typeface="Times New Roman"/>
                        </a:rPr>
                        <a:t>主题</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企业主题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部门级或工作组级</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47">
                <a:tc>
                  <a:txBody>
                    <a:bodyPr/>
                    <a:lstStyle/>
                    <a:p>
                      <a:pPr algn="l">
                        <a:spcAft>
                          <a:spcPts val="0"/>
                        </a:spcAft>
                      </a:pPr>
                      <a:r>
                        <a:rPr lang="zh-CN" sz="1400" kern="100" dirty="0">
                          <a:latin typeface="Times New Roman"/>
                          <a:ea typeface="宋体"/>
                          <a:cs typeface="Times New Roman"/>
                        </a:rPr>
                        <a:t>数据颗粒</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最细的粒度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较粗的粒度</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47">
                <a:tc>
                  <a:txBody>
                    <a:bodyPr/>
                    <a:lstStyle/>
                    <a:p>
                      <a:pPr algn="l">
                        <a:spcAft>
                          <a:spcPts val="0"/>
                        </a:spcAft>
                      </a:pPr>
                      <a:r>
                        <a:rPr lang="zh-CN" sz="1400" kern="100" dirty="0">
                          <a:latin typeface="Times New Roman"/>
                          <a:ea typeface="宋体"/>
                          <a:cs typeface="Times New Roman"/>
                        </a:rPr>
                        <a:t>历史数据</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大量的历史数据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适度的历史数据</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547">
                <a:tc>
                  <a:txBody>
                    <a:bodyPr/>
                    <a:lstStyle/>
                    <a:p>
                      <a:pPr algn="l">
                        <a:spcAft>
                          <a:spcPts val="0"/>
                        </a:spcAft>
                      </a:pPr>
                      <a:r>
                        <a:rPr lang="zh-CN" sz="1400" kern="100" dirty="0">
                          <a:latin typeface="Times New Roman"/>
                          <a:ea typeface="宋体"/>
                          <a:cs typeface="Times New Roman"/>
                        </a:rPr>
                        <a:t>优化</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a:ea typeface="宋体"/>
                          <a:cs typeface="Times New Roman"/>
                        </a:rPr>
                        <a:t>处理海量数据、数据索引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latin typeface="Times New Roman"/>
                          <a:ea typeface="宋体"/>
                          <a:cs typeface="Times New Roman"/>
                        </a:rPr>
                        <a:t>便于访问和分析、快速查询</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3071802" y="5929330"/>
            <a:ext cx="2857520" cy="338554"/>
          </a:xfrm>
          <a:prstGeom prst="rect">
            <a:avLst/>
          </a:prstGeom>
          <a:noFill/>
        </p:spPr>
        <p:txBody>
          <a:bodyPr wrap="square" rtlCol="0">
            <a:spAutoFit/>
          </a:bodyPr>
          <a:lstStyle/>
          <a:p>
            <a:r>
              <a:rPr lang="zh-CN" altLang="en-US" sz="1600" dirty="0" smtClean="0"/>
              <a:t>数据仓库与数据集市的区别</a:t>
            </a:r>
            <a:endParaRPr lang="zh-CN" altLang="en-US" sz="1600"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a:t>
            </a:r>
            <a:r>
              <a:rPr lang="zh-CN" altLang="en-US" dirty="0" smtClean="0"/>
              <a:t>联机分析处理技术（</a:t>
            </a:r>
            <a:r>
              <a:rPr lang="en-US" dirty="0" smtClean="0"/>
              <a:t>On Line Analytical Processing</a:t>
            </a:r>
            <a:r>
              <a:rPr lang="zh-CN" altLang="en-US" dirty="0" smtClean="0"/>
              <a:t>，</a:t>
            </a:r>
            <a:r>
              <a:rPr lang="en-US" dirty="0" smtClean="0"/>
              <a:t>OLAP</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联机分析处理技术出现的背景</a:t>
            </a:r>
            <a:endParaRPr lang="en-US" altLang="zh-CN" dirty="0" smtClean="0"/>
          </a:p>
          <a:p>
            <a:pPr lvl="1">
              <a:buClr>
                <a:srgbClr val="FF6600"/>
              </a:buClr>
              <a:buFont typeface="Wingdings" pitchFamily="2" charset="2"/>
              <a:buChar char="l"/>
            </a:pPr>
            <a:r>
              <a:rPr lang="zh-CN" altLang="en-US" dirty="0" smtClean="0"/>
              <a:t>联机事物处理（</a:t>
            </a:r>
            <a:r>
              <a:rPr lang="en-US" altLang="zh-CN" dirty="0" smtClean="0"/>
              <a:t>On Line Transaction Processing, OLTP</a:t>
            </a:r>
            <a:r>
              <a:rPr lang="zh-CN" altLang="en-US" dirty="0" smtClean="0"/>
              <a:t>）在</a:t>
            </a:r>
            <a:r>
              <a:rPr lang="en-US" altLang="zh-CN" dirty="0" smtClean="0"/>
              <a:t>1993</a:t>
            </a:r>
            <a:r>
              <a:rPr lang="zh-CN" altLang="en-US" dirty="0" smtClean="0"/>
              <a:t>年前被普遍使用，以处理日常业务。</a:t>
            </a:r>
            <a:endParaRPr lang="en-US" altLang="zh-CN" dirty="0" smtClean="0"/>
          </a:p>
          <a:p>
            <a:pPr lvl="1">
              <a:buClr>
                <a:srgbClr val="FF6600"/>
              </a:buClr>
              <a:buFont typeface="Wingdings" pitchFamily="2" charset="2"/>
              <a:buChar char="l"/>
            </a:pPr>
            <a:r>
              <a:rPr lang="zh-CN" altLang="en-US" dirty="0" smtClean="0"/>
              <a:t>联机分析处理技术（</a:t>
            </a:r>
            <a:r>
              <a:rPr lang="en-US" altLang="zh-CN" dirty="0" smtClean="0"/>
              <a:t>On Line Analytical Processing, OLAP</a:t>
            </a:r>
            <a:r>
              <a:rPr lang="zh-CN" altLang="en-US" dirty="0" smtClean="0"/>
              <a:t>）在</a:t>
            </a:r>
            <a:r>
              <a:rPr lang="en-US" altLang="zh-CN" dirty="0" smtClean="0"/>
              <a:t>1993</a:t>
            </a:r>
            <a:r>
              <a:rPr lang="zh-CN" altLang="en-US" dirty="0" smtClean="0"/>
              <a:t>年由数据库之父 </a:t>
            </a:r>
            <a:r>
              <a:rPr lang="en-US" altLang="zh-CN" dirty="0" smtClean="0"/>
              <a:t>E. F. Cold </a:t>
            </a:r>
            <a:r>
              <a:rPr lang="zh-CN" altLang="en-US" dirty="0" smtClean="0"/>
              <a:t>提出， 满足日益增长的数据处理需求。</a:t>
            </a:r>
            <a:endParaRPr lang="en-US" altLang="zh-CN" dirty="0" smtClean="0"/>
          </a:p>
          <a:p>
            <a:pPr lvl="1">
              <a:buClr>
                <a:srgbClr val="FF6600"/>
              </a:buClr>
              <a:buFont typeface="Wingdings" pitchFamily="2" charset="2"/>
              <a:buChar char="l"/>
            </a:pPr>
            <a:endParaRPr lang="en-US" altLang="zh-CN" dirty="0" smtClean="0"/>
          </a:p>
          <a:p>
            <a:pPr lvl="1">
              <a:buClr>
                <a:srgbClr val="FF6600"/>
              </a:buClr>
              <a:buFont typeface="Wingdings" pitchFamily="2" charset="2"/>
              <a:buChar char="p"/>
            </a:pPr>
            <a:r>
              <a:rPr lang="zh-CN" altLang="en-US" dirty="0" smtClean="0"/>
              <a:t>被替代原因：</a:t>
            </a:r>
            <a:endParaRPr lang="en-US" altLang="zh-CN" dirty="0" smtClean="0"/>
          </a:p>
          <a:p>
            <a:pPr lvl="2">
              <a:buClr>
                <a:srgbClr val="FF6600"/>
              </a:buClr>
              <a:buFont typeface="Wingdings" pitchFamily="2" charset="2"/>
              <a:buChar char="ü"/>
            </a:pPr>
            <a:r>
              <a:rPr lang="zh-CN" altLang="en-US" dirty="0" smtClean="0"/>
              <a:t>数据存储量小</a:t>
            </a:r>
            <a:endParaRPr lang="en-US" altLang="zh-CN" dirty="0" smtClean="0"/>
          </a:p>
          <a:p>
            <a:pPr lvl="2">
              <a:buClr>
                <a:srgbClr val="FF6600"/>
              </a:buClr>
              <a:buFont typeface="Wingdings" pitchFamily="2" charset="2"/>
              <a:buChar char="ü"/>
            </a:pPr>
            <a:r>
              <a:rPr lang="zh-CN" altLang="en-US" dirty="0" smtClean="0"/>
              <a:t>对数据的查询分析能力不能满足需求</a:t>
            </a:r>
            <a:endParaRPr lang="en-US" altLang="zh-CN" dirty="0" smtClean="0"/>
          </a:p>
          <a:p>
            <a:pPr lvl="2">
              <a:buClr>
                <a:srgbClr val="FF6600"/>
              </a:buClr>
              <a:buFont typeface="Wingdings" pitchFamily="2" charset="2"/>
              <a:buChar char="ü"/>
            </a:pPr>
            <a:r>
              <a:rPr lang="zh-CN" altLang="en-US" dirty="0" smtClean="0"/>
              <a:t>只能提供简单的查询结果</a:t>
            </a:r>
            <a:endParaRPr lang="en-US" altLang="zh-CN" dirty="0" smtClean="0"/>
          </a:p>
          <a:p>
            <a:pPr lvl="2">
              <a:buFont typeface="宋体" pitchFamily="2" charset="-122"/>
              <a:buChar char="–"/>
            </a:pPr>
            <a:endParaRPr lang="en-US" altLang="zh-CN" dirty="0" smtClean="0"/>
          </a:p>
          <a:p>
            <a:pPr lvl="2">
              <a:buFont typeface="宋体" pitchFamily="2" charset="-122"/>
              <a:buChar char="–"/>
            </a:pPr>
            <a:endParaRPr lang="zh-CN" altLang="en-US" dirty="0"/>
          </a:p>
        </p:txBody>
      </p:sp>
      <p:graphicFrame>
        <p:nvGraphicFramePr>
          <p:cNvPr id="4" name="表格 3"/>
          <p:cNvGraphicFramePr>
            <a:graphicFrameLocks noGrp="1"/>
          </p:cNvGraphicFramePr>
          <p:nvPr/>
        </p:nvGraphicFramePr>
        <p:xfrm>
          <a:off x="1000100" y="4024317"/>
          <a:ext cx="7500990" cy="1833575"/>
        </p:xfrm>
        <a:graphic>
          <a:graphicData uri="http://schemas.openxmlformats.org/drawingml/2006/table">
            <a:tbl>
              <a:tblPr/>
              <a:tblGrid>
                <a:gridCol w="1842240"/>
                <a:gridCol w="2869424"/>
                <a:gridCol w="2789326"/>
              </a:tblGrid>
              <a:tr h="333377">
                <a:tc>
                  <a:txBody>
                    <a:bodyPr/>
                    <a:lstStyle/>
                    <a:p>
                      <a:pPr algn="ctr">
                        <a:spcAft>
                          <a:spcPts val="0"/>
                        </a:spcAft>
                      </a:pPr>
                      <a:endParaRPr lang="en-US" sz="1050" kern="100" dirty="0">
                        <a:latin typeface="宋体"/>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en-US" sz="1600" b="1" kern="100" dirty="0">
                          <a:latin typeface="宋体"/>
                          <a:ea typeface="宋体"/>
                          <a:cs typeface="Times New Roman"/>
                        </a:rPr>
                        <a:t>OLTP</a:t>
                      </a:r>
                      <a:endParaRPr lang="zh-CN" sz="16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c>
                  <a:txBody>
                    <a:bodyPr/>
                    <a:lstStyle/>
                    <a:p>
                      <a:pPr indent="66675" algn="ctr">
                        <a:spcAft>
                          <a:spcPts val="0"/>
                        </a:spcAft>
                      </a:pPr>
                      <a:r>
                        <a:rPr lang="en-US" sz="1600" b="1" kern="100" dirty="0">
                          <a:latin typeface="宋体"/>
                          <a:ea typeface="宋体"/>
                          <a:cs typeface="Times New Roman"/>
                        </a:rPr>
                        <a:t>OLAP</a:t>
                      </a:r>
                      <a:endParaRPr lang="zh-CN" sz="16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B2B2"/>
                    </a:solidFill>
                  </a:tcPr>
                </a:tc>
              </a:tr>
              <a:tr h="333377">
                <a:tc>
                  <a:txBody>
                    <a:bodyPr/>
                    <a:lstStyle/>
                    <a:p>
                      <a:pPr algn="l">
                        <a:spcAft>
                          <a:spcPts val="0"/>
                        </a:spcAft>
                      </a:pPr>
                      <a:r>
                        <a:rPr lang="zh-CN" sz="1400" kern="100" dirty="0">
                          <a:latin typeface="Times New Roman"/>
                          <a:ea typeface="宋体"/>
                          <a:cs typeface="Times New Roman"/>
                        </a:rPr>
                        <a:t>数据来源</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底层数据库</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数据仓库</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7">
                <a:tc>
                  <a:txBody>
                    <a:bodyPr/>
                    <a:lstStyle/>
                    <a:p>
                      <a:pPr algn="l">
                        <a:spcAft>
                          <a:spcPts val="0"/>
                        </a:spcAft>
                      </a:pPr>
                      <a:r>
                        <a:rPr lang="zh-CN" sz="1400" kern="100">
                          <a:latin typeface="Times New Roman"/>
                          <a:ea typeface="宋体"/>
                          <a:cs typeface="Times New Roman"/>
                        </a:rPr>
                        <a:t>面向对象</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操作人员和底层管理人员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a:latin typeface="Times New Roman"/>
                          <a:ea typeface="宋体"/>
                          <a:cs typeface="Times New Roman"/>
                        </a:rPr>
                        <a:t>决策人员和高层管理人员</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0067">
                <a:tc>
                  <a:txBody>
                    <a:bodyPr/>
                    <a:lstStyle/>
                    <a:p>
                      <a:pPr algn="l">
                        <a:spcAft>
                          <a:spcPts val="0"/>
                        </a:spcAft>
                      </a:pPr>
                      <a:r>
                        <a:rPr lang="zh-CN" sz="1400" kern="100">
                          <a:latin typeface="Times New Roman"/>
                          <a:ea typeface="宋体"/>
                          <a:cs typeface="Times New Roman"/>
                        </a:rPr>
                        <a:t>作用</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对数据进行查询、增加、删除、修改等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对数据仓库进行信息的分析处理</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377">
                <a:tc>
                  <a:txBody>
                    <a:bodyPr/>
                    <a:lstStyle/>
                    <a:p>
                      <a:pPr algn="l">
                        <a:spcAft>
                          <a:spcPts val="0"/>
                        </a:spcAft>
                      </a:pPr>
                      <a:r>
                        <a:rPr lang="zh-CN" sz="1400" kern="100">
                          <a:latin typeface="Times New Roman"/>
                          <a:ea typeface="宋体"/>
                          <a:cs typeface="Times New Roman"/>
                        </a:rPr>
                        <a:t>处理类型</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spcAft>
                          <a:spcPts val="0"/>
                        </a:spcAft>
                      </a:pPr>
                      <a:r>
                        <a:rPr lang="zh-CN" sz="1400" kern="100">
                          <a:latin typeface="Times New Roman"/>
                          <a:ea typeface="宋体"/>
                          <a:cs typeface="Times New Roman"/>
                        </a:rPr>
                        <a:t>日常事务型（应用）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a:spcAft>
                          <a:spcPts val="0"/>
                        </a:spcAft>
                      </a:pPr>
                      <a:r>
                        <a:rPr lang="zh-CN" sz="1400" kern="100" dirty="0">
                          <a:latin typeface="Times New Roman"/>
                          <a:ea typeface="宋体"/>
                          <a:cs typeface="Times New Roman"/>
                        </a:rPr>
                        <a:t>决策型（分析）</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3428992" y="5876528"/>
            <a:ext cx="2214578" cy="338554"/>
          </a:xfrm>
          <a:prstGeom prst="rect">
            <a:avLst/>
          </a:prstGeom>
          <a:noFill/>
        </p:spPr>
        <p:txBody>
          <a:bodyPr wrap="square" rtlCol="0">
            <a:spAutoFit/>
          </a:bodyPr>
          <a:lstStyle/>
          <a:p>
            <a:r>
              <a:rPr lang="en-US" altLang="zh-CN" sz="1600" dirty="0" smtClean="0"/>
              <a:t>OLTP</a:t>
            </a:r>
            <a:r>
              <a:rPr lang="zh-CN" altLang="en-US" sz="1600" dirty="0" smtClean="0"/>
              <a:t>与</a:t>
            </a:r>
            <a:r>
              <a:rPr lang="en-US" altLang="zh-CN" sz="1600" dirty="0" smtClean="0"/>
              <a:t>OLAP</a:t>
            </a:r>
            <a:r>
              <a:rPr lang="zh-CN" altLang="en-US" sz="1600" dirty="0" smtClean="0"/>
              <a:t>的区别</a:t>
            </a:r>
            <a:endParaRPr lang="zh-CN" altLang="en-US" sz="1600"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a:t>
            </a:r>
            <a:r>
              <a:rPr lang="zh-CN" altLang="en-US" dirty="0" smtClean="0"/>
              <a:t>联机分析处理技术（</a:t>
            </a:r>
            <a:r>
              <a:rPr lang="en-US" dirty="0" smtClean="0"/>
              <a:t>On Line Analytical Processing</a:t>
            </a:r>
            <a:r>
              <a:rPr lang="zh-CN" altLang="en-US" dirty="0" smtClean="0"/>
              <a:t>，</a:t>
            </a:r>
            <a:r>
              <a:rPr lang="en-US" dirty="0" smtClean="0"/>
              <a:t>OLAP</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“维”的概念</a:t>
            </a:r>
            <a:endParaRPr lang="en-US" altLang="zh-CN" dirty="0" smtClean="0"/>
          </a:p>
          <a:p>
            <a:pPr lvl="1">
              <a:buNone/>
            </a:pPr>
            <a:r>
              <a:rPr lang="en-US" dirty="0" smtClean="0"/>
              <a:t>OLAP</a:t>
            </a:r>
            <a:r>
              <a:rPr lang="zh-CN" altLang="en-US" dirty="0" smtClean="0"/>
              <a:t>是从多角度分析，对数据进行进一步了解，传统的关系型数据库不能满足</a:t>
            </a:r>
            <a:endParaRPr lang="en-US" altLang="zh-CN" dirty="0" smtClean="0"/>
          </a:p>
          <a:p>
            <a:pPr lvl="1">
              <a:buNone/>
            </a:pPr>
            <a:r>
              <a:rPr lang="zh-CN" altLang="en-US" dirty="0" smtClean="0"/>
              <a:t>要求，需要一种新的技术叫做多维数据库。</a:t>
            </a:r>
            <a:endParaRPr lang="en-US" altLang="zh-CN" dirty="0" smtClean="0"/>
          </a:p>
          <a:p>
            <a:pPr lvl="1">
              <a:buNone/>
            </a:pPr>
            <a:r>
              <a:rPr lang="zh-CN" altLang="en-US" dirty="0" smtClean="0"/>
              <a:t>维</a:t>
            </a:r>
            <a:r>
              <a:rPr lang="en-US" altLang="zh-CN" dirty="0" smtClean="0"/>
              <a:t>(Dimension),</a:t>
            </a:r>
            <a:r>
              <a:rPr lang="zh-CN" altLang="en-US" dirty="0" smtClean="0"/>
              <a:t>是联机分析处理的核心概念，是我们观察世界的角度，是一种高层次</a:t>
            </a:r>
            <a:endParaRPr lang="en-US" altLang="zh-CN" dirty="0" smtClean="0"/>
          </a:p>
          <a:p>
            <a:pPr lvl="1">
              <a:buNone/>
            </a:pPr>
            <a:r>
              <a:rPr lang="zh-CN" altLang="en-US" dirty="0" smtClean="0"/>
              <a:t>的类型划分。</a:t>
            </a:r>
            <a:r>
              <a:rPr lang="en-US" dirty="0" smtClean="0"/>
              <a:t>“</a:t>
            </a:r>
            <a:r>
              <a:rPr lang="zh-CN" altLang="en-US" dirty="0" smtClean="0"/>
              <a:t>维</a:t>
            </a:r>
            <a:r>
              <a:rPr lang="en-US" dirty="0" smtClean="0"/>
              <a:t>”</a:t>
            </a:r>
            <a:r>
              <a:rPr lang="zh-CN" altLang="en-US" dirty="0" smtClean="0"/>
              <a:t>可以表示属性，例如时间属性可称为时间维，地点属性称为地点</a:t>
            </a:r>
            <a:endParaRPr lang="en-US" altLang="zh-CN" dirty="0" smtClean="0"/>
          </a:p>
          <a:p>
            <a:pPr lvl="1">
              <a:buNone/>
            </a:pPr>
            <a:r>
              <a:rPr lang="zh-CN" altLang="en-US" dirty="0" smtClean="0"/>
              <a:t>维等。</a:t>
            </a:r>
            <a:endParaRPr lang="zh-CN" altLang="en-US" dirty="0"/>
          </a:p>
        </p:txBody>
      </p:sp>
      <p:grpSp>
        <p:nvGrpSpPr>
          <p:cNvPr id="4" name="组合 3"/>
          <p:cNvGrpSpPr/>
          <p:nvPr/>
        </p:nvGrpSpPr>
        <p:grpSpPr>
          <a:xfrm>
            <a:off x="2468378" y="2714620"/>
            <a:ext cx="3889572" cy="3611347"/>
            <a:chOff x="213283" y="773088"/>
            <a:chExt cx="8535181" cy="5918161"/>
          </a:xfrm>
        </p:grpSpPr>
        <p:grpSp>
          <p:nvGrpSpPr>
            <p:cNvPr id="5" name="组合 4"/>
            <p:cNvGrpSpPr/>
            <p:nvPr/>
          </p:nvGrpSpPr>
          <p:grpSpPr>
            <a:xfrm>
              <a:off x="213283" y="773088"/>
              <a:ext cx="8535181" cy="5918161"/>
              <a:chOff x="69267" y="773088"/>
              <a:chExt cx="8535181" cy="5918161"/>
            </a:xfrm>
          </p:grpSpPr>
          <p:pic>
            <p:nvPicPr>
              <p:cNvPr id="7" name="Picture 2"/>
              <p:cNvPicPr>
                <a:picLocks noChangeAspect="1" noChangeArrowheads="1"/>
              </p:cNvPicPr>
              <p:nvPr/>
            </p:nvPicPr>
            <p:blipFill>
              <a:blip r:embed="rId2" cstate="print"/>
              <a:srcRect/>
              <a:stretch>
                <a:fillRect/>
              </a:stretch>
            </p:blipFill>
            <p:spPr bwMode="auto">
              <a:xfrm>
                <a:off x="2267744" y="1700808"/>
                <a:ext cx="4782194" cy="3744416"/>
              </a:xfrm>
              <a:prstGeom prst="rect">
                <a:avLst/>
              </a:prstGeom>
              <a:noFill/>
              <a:ln w="9525">
                <a:noFill/>
                <a:miter lim="800000"/>
                <a:headEnd/>
                <a:tailEnd/>
              </a:ln>
            </p:spPr>
          </p:pic>
          <p:sp>
            <p:nvSpPr>
              <p:cNvPr id="8" name="矩形 7"/>
              <p:cNvSpPr/>
              <p:nvPr/>
            </p:nvSpPr>
            <p:spPr>
              <a:xfrm>
                <a:off x="3347864" y="3356992"/>
                <a:ext cx="504056" cy="50405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p>
            </p:txBody>
          </p:sp>
          <p:grpSp>
            <p:nvGrpSpPr>
              <p:cNvPr id="9" name="组合 8"/>
              <p:cNvGrpSpPr/>
              <p:nvPr/>
            </p:nvGrpSpPr>
            <p:grpSpPr>
              <a:xfrm>
                <a:off x="1480125" y="5373216"/>
                <a:ext cx="7124323" cy="1318033"/>
                <a:chOff x="1480125" y="5373216"/>
                <a:chExt cx="7124323" cy="1318033"/>
              </a:xfrm>
            </p:grpSpPr>
            <p:cxnSp>
              <p:nvCxnSpPr>
                <p:cNvPr id="39" name="直接箭头连接符 38"/>
                <p:cNvCxnSpPr/>
                <p:nvPr/>
              </p:nvCxnSpPr>
              <p:spPr>
                <a:xfrm>
                  <a:off x="2123728" y="5949280"/>
                  <a:ext cx="612068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123728" y="5661248"/>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11"/>
                <p:cNvSpPr txBox="1"/>
                <p:nvPr/>
              </p:nvSpPr>
              <p:spPr>
                <a:xfrm>
                  <a:off x="6905021" y="6237312"/>
                  <a:ext cx="1315859"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2012</a:t>
                  </a:r>
                  <a:endParaRPr lang="zh-CN" altLang="en-US" sz="1200" b="1" dirty="0"/>
                </a:p>
              </p:txBody>
            </p:sp>
            <p:cxnSp>
              <p:nvCxnSpPr>
                <p:cNvPr id="42" name="直接连接符 41"/>
                <p:cNvCxnSpPr/>
                <p:nvPr/>
              </p:nvCxnSpPr>
              <p:spPr>
                <a:xfrm>
                  <a:off x="2699792"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15"/>
                <p:cNvSpPr txBox="1"/>
                <p:nvPr/>
              </p:nvSpPr>
              <p:spPr>
                <a:xfrm>
                  <a:off x="2267745"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1</a:t>
                  </a:r>
                  <a:endParaRPr lang="zh-CN" altLang="en-US" sz="1200" b="1" dirty="0"/>
                </a:p>
              </p:txBody>
            </p:sp>
            <p:cxnSp>
              <p:nvCxnSpPr>
                <p:cNvPr id="44" name="直接连接符 43"/>
                <p:cNvCxnSpPr/>
                <p:nvPr/>
              </p:nvCxnSpPr>
              <p:spPr>
                <a:xfrm>
                  <a:off x="3203848"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707904"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211960"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788024"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292080" y="5661248"/>
                  <a:ext cx="0" cy="2880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22"/>
                <p:cNvSpPr txBox="1"/>
                <p:nvPr/>
              </p:nvSpPr>
              <p:spPr>
                <a:xfrm>
                  <a:off x="2843808"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2</a:t>
                  </a:r>
                  <a:endParaRPr lang="zh-CN" altLang="en-US" sz="1200" b="1" dirty="0"/>
                </a:p>
              </p:txBody>
            </p:sp>
            <p:sp>
              <p:nvSpPr>
                <p:cNvPr id="50" name="TextBox 23"/>
                <p:cNvSpPr txBox="1"/>
                <p:nvPr/>
              </p:nvSpPr>
              <p:spPr>
                <a:xfrm>
                  <a:off x="3347865"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3</a:t>
                  </a:r>
                  <a:endParaRPr lang="zh-CN" altLang="en-US" sz="1200" b="1" dirty="0"/>
                </a:p>
              </p:txBody>
            </p:sp>
            <p:sp>
              <p:nvSpPr>
                <p:cNvPr id="51" name="TextBox 24"/>
                <p:cNvSpPr txBox="1"/>
                <p:nvPr/>
              </p:nvSpPr>
              <p:spPr>
                <a:xfrm>
                  <a:off x="3779911"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4</a:t>
                  </a:r>
                  <a:endParaRPr lang="zh-CN" altLang="en-US" sz="1200" b="1" dirty="0"/>
                </a:p>
              </p:txBody>
            </p:sp>
            <p:sp>
              <p:nvSpPr>
                <p:cNvPr id="52" name="TextBox 25"/>
                <p:cNvSpPr txBox="1"/>
                <p:nvPr/>
              </p:nvSpPr>
              <p:spPr>
                <a:xfrm>
                  <a:off x="4355976"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5</a:t>
                  </a:r>
                  <a:endParaRPr lang="zh-CN" altLang="en-US" sz="1200" b="1" dirty="0"/>
                </a:p>
              </p:txBody>
            </p:sp>
            <p:sp>
              <p:nvSpPr>
                <p:cNvPr id="53" name="TextBox 26"/>
                <p:cNvSpPr txBox="1"/>
                <p:nvPr/>
              </p:nvSpPr>
              <p:spPr>
                <a:xfrm>
                  <a:off x="4860031" y="5949281"/>
                  <a:ext cx="43204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6</a:t>
                  </a:r>
                  <a:endParaRPr lang="zh-CN" altLang="en-US" sz="1200" b="1" dirty="0"/>
                </a:p>
              </p:txBody>
            </p:sp>
            <p:sp>
              <p:nvSpPr>
                <p:cNvPr id="54" name="TextBox 27"/>
                <p:cNvSpPr txBox="1"/>
                <p:nvPr/>
              </p:nvSpPr>
              <p:spPr>
                <a:xfrm>
                  <a:off x="5580111" y="5877271"/>
                  <a:ext cx="864097"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a:t>
                  </a:r>
                  <a:endParaRPr lang="zh-CN" altLang="en-US" sz="1200" b="1" dirty="0"/>
                </a:p>
              </p:txBody>
            </p:sp>
            <p:cxnSp>
              <p:nvCxnSpPr>
                <p:cNvPr id="55" name="直接连接符 54"/>
                <p:cNvCxnSpPr/>
                <p:nvPr/>
              </p:nvCxnSpPr>
              <p:spPr>
                <a:xfrm>
                  <a:off x="7452320" y="5661248"/>
                  <a:ext cx="0" cy="5040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29"/>
                <p:cNvSpPr txBox="1"/>
                <p:nvPr/>
              </p:nvSpPr>
              <p:spPr>
                <a:xfrm>
                  <a:off x="1480125" y="6237312"/>
                  <a:ext cx="1254092"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smtClean="0"/>
                    <a:t>2011</a:t>
                  </a:r>
                  <a:endParaRPr lang="zh-CN" altLang="en-US" sz="1200" b="1" dirty="0"/>
                </a:p>
              </p:txBody>
            </p:sp>
            <p:sp>
              <p:nvSpPr>
                <p:cNvPr id="57" name="TextBox 30"/>
                <p:cNvSpPr txBox="1"/>
                <p:nvPr/>
              </p:nvSpPr>
              <p:spPr>
                <a:xfrm>
                  <a:off x="7956376" y="5373216"/>
                  <a:ext cx="648072" cy="7565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时间</a:t>
                  </a:r>
                  <a:endParaRPr lang="zh-CN" altLang="en-US" sz="1200" b="1" dirty="0"/>
                </a:p>
              </p:txBody>
            </p:sp>
          </p:grpSp>
          <p:grpSp>
            <p:nvGrpSpPr>
              <p:cNvPr id="10" name="组合 9"/>
              <p:cNvGrpSpPr/>
              <p:nvPr/>
            </p:nvGrpSpPr>
            <p:grpSpPr>
              <a:xfrm>
                <a:off x="69267" y="1124744"/>
                <a:ext cx="1622413" cy="4342369"/>
                <a:chOff x="285291" y="1124744"/>
                <a:chExt cx="1622413" cy="4342369"/>
              </a:xfrm>
            </p:grpSpPr>
            <p:cxnSp>
              <p:nvCxnSpPr>
                <p:cNvPr id="26" name="直接箭头连接符 25"/>
                <p:cNvCxnSpPr/>
                <p:nvPr/>
              </p:nvCxnSpPr>
              <p:spPr>
                <a:xfrm flipV="1">
                  <a:off x="1691680" y="1628800"/>
                  <a:ext cx="0" cy="381642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403648" y="5445224"/>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403648" y="4869160"/>
                  <a:ext cx="2880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403648" y="4365104"/>
                  <a:ext cx="2880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403648" y="3861048"/>
                  <a:ext cx="2880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403648" y="3356992"/>
                  <a:ext cx="2880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403648" y="2852936"/>
                  <a:ext cx="288032"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43"/>
                <p:cNvSpPr txBox="1"/>
                <p:nvPr/>
              </p:nvSpPr>
              <p:spPr>
                <a:xfrm>
                  <a:off x="598814" y="5013176"/>
                  <a:ext cx="1092867"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牙膏</a:t>
                  </a:r>
                  <a:endParaRPr lang="zh-CN" altLang="en-US" sz="1200" dirty="0"/>
                </a:p>
              </p:txBody>
            </p:sp>
            <p:sp>
              <p:nvSpPr>
                <p:cNvPr id="34" name="TextBox 44"/>
                <p:cNvSpPr txBox="1"/>
                <p:nvPr/>
              </p:nvSpPr>
              <p:spPr>
                <a:xfrm>
                  <a:off x="598814" y="3923764"/>
                  <a:ext cx="1092867"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香皂</a:t>
                  </a:r>
                  <a:endParaRPr lang="zh-CN" altLang="en-US" sz="1200" dirty="0"/>
                </a:p>
              </p:txBody>
            </p:sp>
            <p:sp>
              <p:nvSpPr>
                <p:cNvPr id="35" name="TextBox 45"/>
                <p:cNvSpPr txBox="1"/>
                <p:nvPr/>
              </p:nvSpPr>
              <p:spPr>
                <a:xfrm>
                  <a:off x="598814" y="4437113"/>
                  <a:ext cx="1092867"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牙刷</a:t>
                  </a:r>
                  <a:endParaRPr lang="zh-CN" altLang="en-US" sz="1200" dirty="0"/>
                </a:p>
              </p:txBody>
            </p:sp>
            <p:sp>
              <p:nvSpPr>
                <p:cNvPr id="36" name="TextBox 46"/>
                <p:cNvSpPr txBox="1"/>
                <p:nvPr/>
              </p:nvSpPr>
              <p:spPr>
                <a:xfrm>
                  <a:off x="289756" y="3429000"/>
                  <a:ext cx="1563152"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洗发水</a:t>
                  </a:r>
                  <a:endParaRPr lang="zh-CN" altLang="en-US" sz="1200" dirty="0"/>
                </a:p>
              </p:txBody>
            </p:sp>
            <p:sp>
              <p:nvSpPr>
                <p:cNvPr id="37" name="TextBox 47"/>
                <p:cNvSpPr txBox="1"/>
                <p:nvPr/>
              </p:nvSpPr>
              <p:spPr>
                <a:xfrm>
                  <a:off x="285291" y="2924944"/>
                  <a:ext cx="1406390"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护发素</a:t>
                  </a:r>
                  <a:endParaRPr lang="zh-CN" altLang="en-US" sz="1200" dirty="0"/>
                </a:p>
              </p:txBody>
            </p:sp>
            <p:sp>
              <p:nvSpPr>
                <p:cNvPr id="38" name="TextBox 48"/>
                <p:cNvSpPr txBox="1"/>
                <p:nvPr/>
              </p:nvSpPr>
              <p:spPr>
                <a:xfrm>
                  <a:off x="1043607" y="1124744"/>
                  <a:ext cx="504057" cy="136181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销</a:t>
                  </a:r>
                  <a:endParaRPr lang="en-US" altLang="zh-CN" sz="1200" b="1" dirty="0" smtClean="0"/>
                </a:p>
                <a:p>
                  <a:r>
                    <a:rPr lang="zh-CN" altLang="en-US" sz="1200" b="1" dirty="0" smtClean="0"/>
                    <a:t>售</a:t>
                  </a:r>
                  <a:endParaRPr lang="en-US" altLang="zh-CN" sz="1200" b="1" dirty="0" smtClean="0"/>
                </a:p>
                <a:p>
                  <a:r>
                    <a:rPr lang="zh-CN" altLang="en-US" sz="1200" b="1" dirty="0" smtClean="0"/>
                    <a:t>种</a:t>
                  </a:r>
                  <a:endParaRPr lang="en-US" altLang="zh-CN" sz="1200" b="1" dirty="0" smtClean="0"/>
                </a:p>
                <a:p>
                  <a:r>
                    <a:rPr lang="zh-CN" altLang="en-US" sz="1200" b="1" dirty="0" smtClean="0"/>
                    <a:t>类</a:t>
                  </a:r>
                  <a:endParaRPr lang="zh-CN" altLang="en-US" sz="1200" b="1" dirty="0"/>
                </a:p>
              </p:txBody>
            </p:sp>
          </p:grpSp>
          <p:grpSp>
            <p:nvGrpSpPr>
              <p:cNvPr id="11" name="组合 10"/>
              <p:cNvGrpSpPr/>
              <p:nvPr/>
            </p:nvGrpSpPr>
            <p:grpSpPr>
              <a:xfrm>
                <a:off x="1009837" y="1556792"/>
                <a:ext cx="2432369" cy="1318034"/>
                <a:chOff x="1009837" y="1556792"/>
                <a:chExt cx="2432369" cy="1318034"/>
              </a:xfrm>
            </p:grpSpPr>
            <p:cxnSp>
              <p:nvCxnSpPr>
                <p:cNvPr id="16" name="直接连接符 15"/>
                <p:cNvCxnSpPr/>
                <p:nvPr/>
              </p:nvCxnSpPr>
              <p:spPr>
                <a:xfrm>
                  <a:off x="1691680" y="2780928"/>
                  <a:ext cx="36004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907704" y="2564904"/>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195736" y="2348880"/>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555776" y="2132856"/>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843808" y="1916832"/>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131840" y="1700808"/>
                  <a:ext cx="21602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61"/>
                <p:cNvSpPr txBox="1"/>
                <p:nvPr/>
              </p:nvSpPr>
              <p:spPr>
                <a:xfrm>
                  <a:off x="1009837" y="2420889"/>
                  <a:ext cx="1161062"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华北</a:t>
                  </a:r>
                  <a:endParaRPr lang="zh-CN" altLang="en-US" sz="1200" dirty="0"/>
                </a:p>
              </p:txBody>
            </p:sp>
            <p:sp>
              <p:nvSpPr>
                <p:cNvPr id="23" name="TextBox 63"/>
                <p:cNvSpPr txBox="1"/>
                <p:nvPr/>
              </p:nvSpPr>
              <p:spPr>
                <a:xfrm>
                  <a:off x="1323361" y="2132857"/>
                  <a:ext cx="1114545"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华南</a:t>
                  </a:r>
                  <a:endParaRPr lang="zh-CN" altLang="en-US" sz="1200" dirty="0"/>
                </a:p>
              </p:txBody>
            </p:sp>
            <p:sp>
              <p:nvSpPr>
                <p:cNvPr id="24" name="TextBox 64"/>
                <p:cNvSpPr txBox="1"/>
                <p:nvPr/>
              </p:nvSpPr>
              <p:spPr>
                <a:xfrm>
                  <a:off x="1636884" y="1844824"/>
                  <a:ext cx="1224791"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东北</a:t>
                  </a:r>
                  <a:endParaRPr lang="zh-CN" altLang="en-US" sz="1200" dirty="0"/>
                </a:p>
              </p:txBody>
            </p:sp>
            <p:sp>
              <p:nvSpPr>
                <p:cNvPr id="25" name="TextBox 65"/>
                <p:cNvSpPr txBox="1"/>
                <p:nvPr/>
              </p:nvSpPr>
              <p:spPr>
                <a:xfrm>
                  <a:off x="2107170" y="1556792"/>
                  <a:ext cx="1335036"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西北</a:t>
                  </a:r>
                  <a:endParaRPr lang="zh-CN" altLang="en-US" sz="1200" dirty="0"/>
                </a:p>
              </p:txBody>
            </p:sp>
          </p:grpSp>
          <p:grpSp>
            <p:nvGrpSpPr>
              <p:cNvPr id="12" name="组合 11"/>
              <p:cNvGrpSpPr/>
              <p:nvPr/>
            </p:nvGrpSpPr>
            <p:grpSpPr>
              <a:xfrm>
                <a:off x="1835696" y="773088"/>
                <a:ext cx="2736304" cy="2007840"/>
                <a:chOff x="1835696" y="773088"/>
                <a:chExt cx="2736304" cy="2007840"/>
              </a:xfrm>
            </p:grpSpPr>
            <p:cxnSp>
              <p:nvCxnSpPr>
                <p:cNvPr id="13" name="直接箭头连接符 12"/>
                <p:cNvCxnSpPr/>
                <p:nvPr/>
              </p:nvCxnSpPr>
              <p:spPr>
                <a:xfrm flipV="1">
                  <a:off x="1835696" y="836712"/>
                  <a:ext cx="2736304" cy="194421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62"/>
                <p:cNvSpPr txBox="1"/>
                <p:nvPr/>
              </p:nvSpPr>
              <p:spPr>
                <a:xfrm>
                  <a:off x="3204504" y="773088"/>
                  <a:ext cx="121911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t>地区</a:t>
                  </a:r>
                  <a:endParaRPr lang="zh-CN" altLang="en-US" sz="1200" b="1" dirty="0"/>
                </a:p>
              </p:txBody>
            </p:sp>
            <p:sp>
              <p:nvSpPr>
                <p:cNvPr id="15" name="TextBox 66"/>
                <p:cNvSpPr txBox="1"/>
                <p:nvPr/>
              </p:nvSpPr>
              <p:spPr>
                <a:xfrm>
                  <a:off x="2420694" y="1268760"/>
                  <a:ext cx="1131758" cy="4539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smtClean="0"/>
                    <a:t>西南</a:t>
                  </a:r>
                  <a:endParaRPr lang="zh-CN" altLang="en-US" sz="1200" dirty="0"/>
                </a:p>
              </p:txBody>
            </p:sp>
          </p:grpSp>
        </p:grpSp>
        <p:sp>
          <p:nvSpPr>
            <p:cNvPr id="6" name="圆角矩形标注 5"/>
            <p:cNvSpPr/>
            <p:nvPr/>
          </p:nvSpPr>
          <p:spPr>
            <a:xfrm>
              <a:off x="3203848" y="2636912"/>
              <a:ext cx="1512168" cy="504056"/>
            </a:xfrm>
            <a:prstGeom prst="wedgeRoundRectCallou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200" b="1" dirty="0" smtClean="0"/>
                <a:t>销售额￥</a:t>
              </a:r>
              <a:endParaRPr lang="zh-CN" altLang="en-US" sz="1200" b="1" dirty="0"/>
            </a:p>
          </p:txBody>
        </p:sp>
      </p:gr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a:t>
            </a:r>
            <a:r>
              <a:rPr lang="zh-CN" altLang="en-US" dirty="0" smtClean="0"/>
              <a:t>联机分析处理技术（</a:t>
            </a:r>
            <a:r>
              <a:rPr lang="en-US" dirty="0" smtClean="0"/>
              <a:t>On Line Analytical Processing</a:t>
            </a:r>
            <a:r>
              <a:rPr lang="zh-CN" altLang="en-US" dirty="0" smtClean="0"/>
              <a:t>，</a:t>
            </a:r>
            <a:r>
              <a:rPr lang="en-US" dirty="0" smtClean="0"/>
              <a:t>OLAP</a:t>
            </a:r>
            <a:r>
              <a:rPr lang="zh-CN" altLang="en-US" dirty="0" smtClean="0"/>
              <a:t>）</a:t>
            </a:r>
            <a:endParaRPr lang="zh-CN" altLang="en-US" dirty="0"/>
          </a:p>
        </p:txBody>
      </p:sp>
      <p:sp>
        <p:nvSpPr>
          <p:cNvPr id="3" name="内容占位符 2"/>
          <p:cNvSpPr>
            <a:spLocks noGrp="1"/>
          </p:cNvSpPr>
          <p:nvPr>
            <p:ph idx="1"/>
          </p:nvPr>
        </p:nvSpPr>
        <p:spPr/>
        <p:txBody>
          <a:bodyPr/>
          <a:lstStyle/>
          <a:p>
            <a:r>
              <a:rPr lang="en-US" altLang="zh-CN" dirty="0" smtClean="0"/>
              <a:t>OLAP</a:t>
            </a:r>
            <a:r>
              <a:rPr lang="zh-CN" altLang="en-US" dirty="0" smtClean="0"/>
              <a:t>的定义</a:t>
            </a:r>
            <a:endParaRPr lang="en-US" altLang="zh-CN" dirty="0" smtClean="0"/>
          </a:p>
          <a:p>
            <a:pPr lvl="1"/>
            <a:r>
              <a:rPr lang="en-US" dirty="0" smtClean="0"/>
              <a:t>OLAP </a:t>
            </a:r>
            <a:r>
              <a:rPr lang="zh-CN" altLang="en-US" dirty="0" smtClean="0"/>
              <a:t>委员会对其定义：使分析人员、管理人员或执行人能够从多种角度对从原始数据中转化出来的、能够真正为用户所理解的、并真实反映企业维特性的信息进行快速、一致、交互地存取，从而获得对数据的更深入了解的一类软件技术。它满足决策者在多维环境、复杂结构下的特定要求，对数据进行各种操作以得到查询结果，并以报表形式展示，侧重决策支持。</a:t>
            </a:r>
            <a:endParaRPr lang="en-US" altLang="zh-CN" dirty="0" smtClean="0"/>
          </a:p>
          <a:p>
            <a:pPr lvl="1"/>
            <a:endParaRPr lang="en-US" altLang="zh-CN" dirty="0" smtClean="0"/>
          </a:p>
          <a:p>
            <a:pPr lvl="1"/>
            <a:r>
              <a:rPr lang="en-US" dirty="0" smtClean="0"/>
              <a:t>E. F. Cold </a:t>
            </a:r>
            <a:r>
              <a:rPr lang="zh-CN" altLang="en-US" dirty="0" smtClean="0"/>
              <a:t>描述</a:t>
            </a:r>
            <a:r>
              <a:rPr lang="en-US" dirty="0" smtClean="0"/>
              <a:t>OLAP</a:t>
            </a:r>
            <a:r>
              <a:rPr lang="zh-CN" altLang="en-US" dirty="0" smtClean="0"/>
              <a:t>系统的</a:t>
            </a:r>
            <a:r>
              <a:rPr lang="en-US" dirty="0" smtClean="0"/>
              <a:t>12</a:t>
            </a:r>
            <a:r>
              <a:rPr lang="zh-CN" altLang="en-US" dirty="0" smtClean="0"/>
              <a:t>条准则</a:t>
            </a:r>
            <a:endParaRPr lang="zh-CN" altLang="en-US" dirty="0"/>
          </a:p>
        </p:txBody>
      </p:sp>
      <p:graphicFrame>
        <p:nvGraphicFramePr>
          <p:cNvPr id="4" name="表格 3"/>
          <p:cNvGraphicFramePr>
            <a:graphicFrameLocks noGrp="1"/>
          </p:cNvGraphicFramePr>
          <p:nvPr/>
        </p:nvGraphicFramePr>
        <p:xfrm>
          <a:off x="1357290" y="3561414"/>
          <a:ext cx="6096000" cy="2225040"/>
        </p:xfrm>
        <a:graphic>
          <a:graphicData uri="http://schemas.openxmlformats.org/drawingml/2006/table">
            <a:tbl>
              <a:tblPr bandRow="1">
                <a:tableStyleId>{00A15C55-8517-42AA-B614-E9B94910E393}</a:tableStyleId>
              </a:tblPr>
              <a:tblGrid>
                <a:gridCol w="3048000"/>
                <a:gridCol w="3048000"/>
              </a:tblGrid>
              <a:tr h="370840">
                <a:tc>
                  <a:txBody>
                    <a:bodyPr/>
                    <a:lstStyle/>
                    <a:p>
                      <a:r>
                        <a:rPr lang="en-US" sz="1400" kern="1200" dirty="0" smtClean="0">
                          <a:latin typeface="宋体" pitchFamily="2" charset="-122"/>
                          <a:ea typeface="宋体" pitchFamily="2" charset="-122"/>
                        </a:rPr>
                        <a:t>OLAP</a:t>
                      </a:r>
                      <a:r>
                        <a:rPr lang="zh-CN" altLang="en-US" sz="1400" kern="1200" dirty="0" smtClean="0">
                          <a:latin typeface="宋体" pitchFamily="2" charset="-122"/>
                          <a:ea typeface="宋体" pitchFamily="2" charset="-122"/>
                        </a:rPr>
                        <a:t>模型必须提供多维概念视图</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动态的稀疏矩阵处理准则</a:t>
                      </a:r>
                      <a:endParaRPr lang="zh-CN" altLang="en-US" sz="1400" dirty="0">
                        <a:latin typeface="宋体" pitchFamily="2" charset="-122"/>
                        <a:ea typeface="宋体" pitchFamily="2" charset="-122"/>
                      </a:endParaRPr>
                    </a:p>
                  </a:txBody>
                  <a:tcPr/>
                </a:tc>
              </a:tr>
              <a:tr h="370840">
                <a:tc>
                  <a:txBody>
                    <a:bodyPr/>
                    <a:lstStyle/>
                    <a:p>
                      <a:r>
                        <a:rPr lang="zh-CN" altLang="en-US" sz="1400" kern="1200" dirty="0" smtClean="0">
                          <a:latin typeface="宋体" pitchFamily="2" charset="-122"/>
                          <a:ea typeface="宋体" pitchFamily="2" charset="-122"/>
                        </a:rPr>
                        <a:t>透明性准则</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多用户支持能力准则</a:t>
                      </a:r>
                      <a:endParaRPr lang="zh-CN" altLang="en-US" sz="1400" dirty="0">
                        <a:latin typeface="宋体" pitchFamily="2" charset="-122"/>
                        <a:ea typeface="宋体" pitchFamily="2" charset="-122"/>
                      </a:endParaRPr>
                    </a:p>
                  </a:txBody>
                  <a:tcPr/>
                </a:tc>
              </a:tr>
              <a:tr h="370840">
                <a:tc>
                  <a:txBody>
                    <a:bodyPr/>
                    <a:lstStyle/>
                    <a:p>
                      <a:r>
                        <a:rPr lang="zh-CN" altLang="en-US" sz="1400" kern="1200" dirty="0" smtClean="0">
                          <a:latin typeface="宋体" pitchFamily="2" charset="-122"/>
                          <a:ea typeface="宋体" pitchFamily="2" charset="-122"/>
                        </a:rPr>
                        <a:t>存取能力推测</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非受限的跨维操作</a:t>
                      </a:r>
                      <a:endParaRPr lang="zh-CN" altLang="en-US" sz="1400" dirty="0">
                        <a:latin typeface="宋体" pitchFamily="2" charset="-122"/>
                        <a:ea typeface="宋体" pitchFamily="2" charset="-122"/>
                      </a:endParaRPr>
                    </a:p>
                  </a:txBody>
                  <a:tcPr/>
                </a:tc>
              </a:tr>
              <a:tr h="370840">
                <a:tc>
                  <a:txBody>
                    <a:bodyPr/>
                    <a:lstStyle/>
                    <a:p>
                      <a:r>
                        <a:rPr lang="zh-CN" altLang="en-US" sz="1400" kern="1200" dirty="0" smtClean="0">
                          <a:latin typeface="宋体" pitchFamily="2" charset="-122"/>
                          <a:ea typeface="宋体" pitchFamily="2" charset="-122"/>
                        </a:rPr>
                        <a:t>稳定的报表能力</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直观的数据操纵</a:t>
                      </a:r>
                      <a:endParaRPr lang="zh-CN" altLang="en-US" sz="1400" dirty="0">
                        <a:latin typeface="宋体" pitchFamily="2" charset="-122"/>
                        <a:ea typeface="宋体" pitchFamily="2" charset="-122"/>
                      </a:endParaRPr>
                    </a:p>
                  </a:txBody>
                  <a:tcPr/>
                </a:tc>
              </a:tr>
              <a:tr h="370840">
                <a:tc>
                  <a:txBody>
                    <a:bodyPr/>
                    <a:lstStyle/>
                    <a:p>
                      <a:r>
                        <a:rPr lang="zh-CN" altLang="en-US" sz="1400" kern="1200" dirty="0" smtClean="0">
                          <a:latin typeface="宋体" pitchFamily="2" charset="-122"/>
                          <a:ea typeface="宋体" pitchFamily="2" charset="-122"/>
                        </a:rPr>
                        <a:t>客户</a:t>
                      </a:r>
                      <a:r>
                        <a:rPr lang="en-US" sz="1400" kern="1200" dirty="0" smtClean="0">
                          <a:latin typeface="宋体" pitchFamily="2" charset="-122"/>
                          <a:ea typeface="宋体" pitchFamily="2" charset="-122"/>
                        </a:rPr>
                        <a:t>/</a:t>
                      </a:r>
                      <a:r>
                        <a:rPr lang="zh-CN" altLang="en-US" sz="1400" kern="1200" dirty="0" smtClean="0">
                          <a:latin typeface="宋体" pitchFamily="2" charset="-122"/>
                          <a:ea typeface="宋体" pitchFamily="2" charset="-122"/>
                        </a:rPr>
                        <a:t>服务器体系结构</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灵活的报表生成</a:t>
                      </a:r>
                      <a:endParaRPr lang="zh-CN" altLang="en-US" sz="1400" dirty="0">
                        <a:latin typeface="宋体" pitchFamily="2" charset="-122"/>
                        <a:ea typeface="宋体" pitchFamily="2" charset="-122"/>
                      </a:endParaRPr>
                    </a:p>
                  </a:txBody>
                  <a:tcPr/>
                </a:tc>
              </a:tr>
              <a:tr h="370840">
                <a:tc>
                  <a:txBody>
                    <a:bodyPr/>
                    <a:lstStyle/>
                    <a:p>
                      <a:r>
                        <a:rPr lang="zh-CN" altLang="en-US" sz="1400" kern="1200" dirty="0" smtClean="0">
                          <a:latin typeface="宋体" pitchFamily="2" charset="-122"/>
                          <a:ea typeface="宋体" pitchFamily="2" charset="-122"/>
                        </a:rPr>
                        <a:t>维的等同性准则</a:t>
                      </a:r>
                      <a:endParaRPr lang="zh-CN" altLang="en-US" sz="1400" dirty="0">
                        <a:latin typeface="宋体" pitchFamily="2" charset="-122"/>
                        <a:ea typeface="宋体" pitchFamily="2" charset="-122"/>
                      </a:endParaRPr>
                    </a:p>
                  </a:txBody>
                  <a:tcPr/>
                </a:tc>
                <a:tc>
                  <a:txBody>
                    <a:bodyPr/>
                    <a:lstStyle/>
                    <a:p>
                      <a:r>
                        <a:rPr lang="zh-CN" altLang="en-US" sz="1400" kern="1200" dirty="0" smtClean="0">
                          <a:latin typeface="宋体" pitchFamily="2" charset="-122"/>
                          <a:ea typeface="宋体" pitchFamily="2" charset="-122"/>
                        </a:rPr>
                        <a:t>不受限的维与聚集层次</a:t>
                      </a:r>
                      <a:endParaRPr lang="zh-CN" altLang="en-US" sz="1400" dirty="0">
                        <a:latin typeface="宋体" pitchFamily="2" charset="-122"/>
                        <a:ea typeface="宋体" pitchFamily="2" charset="-122"/>
                      </a:endParaRPr>
                    </a:p>
                  </a:txBody>
                  <a:tcPr/>
                </a:tc>
              </a:tr>
            </a:tbl>
          </a:graphicData>
        </a:graphic>
      </p:graphicFrame>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a:t>
            </a:r>
            <a:r>
              <a:rPr lang="zh-CN" altLang="en-US" dirty="0" smtClean="0"/>
              <a:t>联机分析处理技术（</a:t>
            </a:r>
            <a:r>
              <a:rPr lang="en-US" dirty="0" smtClean="0"/>
              <a:t>On Line Analytical Processing</a:t>
            </a:r>
            <a:r>
              <a:rPr lang="zh-CN" altLang="en-US" dirty="0" smtClean="0"/>
              <a:t>，</a:t>
            </a:r>
            <a:r>
              <a:rPr lang="en-US" dirty="0" smtClean="0"/>
              <a:t>OLAP</a:t>
            </a:r>
            <a:r>
              <a:rPr lang="zh-CN" altLang="en-US" dirty="0" smtClean="0"/>
              <a:t>）</a:t>
            </a:r>
            <a:endParaRPr lang="zh-CN" altLang="en-US" dirty="0"/>
          </a:p>
        </p:txBody>
      </p:sp>
      <p:sp>
        <p:nvSpPr>
          <p:cNvPr id="3" name="内容占位符 2"/>
          <p:cNvSpPr>
            <a:spLocks noGrp="1"/>
          </p:cNvSpPr>
          <p:nvPr>
            <p:ph idx="1"/>
          </p:nvPr>
        </p:nvSpPr>
        <p:spPr/>
        <p:txBody>
          <a:bodyPr/>
          <a:lstStyle/>
          <a:p>
            <a:r>
              <a:rPr lang="en-US" dirty="0" smtClean="0"/>
              <a:t>OLAP</a:t>
            </a:r>
            <a:r>
              <a:rPr lang="zh-CN" altLang="en-US" dirty="0" smtClean="0"/>
              <a:t>的功能特征</a:t>
            </a:r>
            <a:endParaRPr lang="zh-CN" altLang="en-US" dirty="0"/>
          </a:p>
        </p:txBody>
      </p:sp>
      <p:graphicFrame>
        <p:nvGraphicFramePr>
          <p:cNvPr id="4" name="图示 3"/>
          <p:cNvGraphicFramePr/>
          <p:nvPr/>
        </p:nvGraphicFramePr>
        <p:xfrm>
          <a:off x="1357290" y="1793892"/>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4.3.2</a:t>
            </a:r>
            <a:r>
              <a:rPr lang="zh-CN" altLang="en-US" dirty="0" smtClean="0"/>
              <a:t>联机分析处理技术（</a:t>
            </a:r>
            <a:r>
              <a:rPr lang="en-US" dirty="0" smtClean="0"/>
              <a:t>On Line Analytical Processing</a:t>
            </a:r>
            <a:r>
              <a:rPr lang="zh-CN" altLang="en-US" dirty="0" smtClean="0"/>
              <a:t>，</a:t>
            </a:r>
            <a:r>
              <a:rPr lang="en-US" dirty="0" smtClean="0"/>
              <a:t>OLAP</a:t>
            </a:r>
            <a:r>
              <a:rPr lang="zh-CN" altLang="en-US" dirty="0" smtClean="0"/>
              <a:t>）</a:t>
            </a:r>
            <a:endParaRPr lang="zh-CN" altLang="en-US" dirty="0"/>
          </a:p>
        </p:txBody>
      </p:sp>
      <p:sp>
        <p:nvSpPr>
          <p:cNvPr id="3" name="内容占位符 2"/>
          <p:cNvSpPr>
            <a:spLocks noGrp="1"/>
          </p:cNvSpPr>
          <p:nvPr>
            <p:ph idx="1"/>
          </p:nvPr>
        </p:nvSpPr>
        <p:spPr/>
        <p:txBody>
          <a:bodyPr/>
          <a:lstStyle/>
          <a:p>
            <a:r>
              <a:rPr lang="en-US" altLang="zh-CN" dirty="0" smtClean="0"/>
              <a:t>OLAP </a:t>
            </a:r>
            <a:r>
              <a:rPr lang="zh-CN" altLang="en-US" dirty="0" smtClean="0"/>
              <a:t>的多维分析方法</a:t>
            </a:r>
            <a:endParaRPr lang="en-US" altLang="zh-CN" dirty="0" smtClean="0"/>
          </a:p>
          <a:p>
            <a:pPr lvl="1">
              <a:buNone/>
            </a:pPr>
            <a:r>
              <a:rPr lang="en-US" dirty="0" smtClean="0"/>
              <a:t>OLAP </a:t>
            </a:r>
            <a:r>
              <a:rPr lang="zh-CN" altLang="en-US" dirty="0" smtClean="0"/>
              <a:t>中的多维分析是指对以多维形式组织起来的数据采取各种分析动作，剖析数据</a:t>
            </a:r>
            <a:endParaRPr lang="en-US" altLang="zh-CN" dirty="0" smtClean="0"/>
          </a:p>
          <a:p>
            <a:pPr lvl="1">
              <a:buNone/>
            </a:pPr>
            <a:r>
              <a:rPr lang="zh-CN" altLang="en-US" dirty="0" smtClean="0"/>
              <a:t>，使最终用户能从多角度、多侧面观察数据，从而深入地了解数据中的信息、内涵。</a:t>
            </a:r>
            <a:endParaRPr lang="en-US" altLang="zh-CN" dirty="0" smtClean="0"/>
          </a:p>
          <a:p>
            <a:pPr lvl="1">
              <a:buNone/>
            </a:pPr>
            <a:endParaRPr lang="en-US" altLang="zh-CN" dirty="0" smtClean="0"/>
          </a:p>
          <a:p>
            <a:pPr lvl="1">
              <a:buClr>
                <a:srgbClr val="FF6600"/>
              </a:buClr>
              <a:buFont typeface="Wingdings" pitchFamily="2" charset="2"/>
              <a:buChar char="p"/>
            </a:pPr>
            <a:r>
              <a:rPr lang="zh-CN" altLang="en-US" dirty="0" smtClean="0"/>
              <a:t>多维分析方法包括：</a:t>
            </a:r>
            <a:endParaRPr lang="en-US" altLang="zh-CN" dirty="0" smtClean="0"/>
          </a:p>
          <a:p>
            <a:pPr lvl="2">
              <a:buClr>
                <a:srgbClr val="FF6600"/>
              </a:buClr>
              <a:buFont typeface="Wingdings" pitchFamily="2" charset="2"/>
              <a:buChar char="ü"/>
            </a:pPr>
            <a:r>
              <a:rPr lang="zh-CN" altLang="en-US" dirty="0" smtClean="0"/>
              <a:t>切片（</a:t>
            </a:r>
            <a:r>
              <a:rPr lang="en-US" dirty="0" smtClean="0"/>
              <a:t>Slice</a:t>
            </a:r>
            <a:r>
              <a:rPr lang="zh-CN" altLang="en-US" dirty="0" smtClean="0"/>
              <a:t>）：对多维数据中的任意二维作为观察角度。</a:t>
            </a:r>
            <a:endParaRPr lang="en-US" altLang="zh-CN" dirty="0" smtClean="0"/>
          </a:p>
          <a:p>
            <a:pPr lvl="3">
              <a:buFont typeface="宋体" pitchFamily="2" charset="-122"/>
              <a:buChar char="–"/>
            </a:pPr>
            <a:r>
              <a:rPr lang="zh-CN" altLang="en-US" dirty="0" smtClean="0"/>
              <a:t>原理：舍弃部分维度，集中分析二维数据。</a:t>
            </a:r>
            <a:endParaRPr lang="en-US" altLang="zh-CN" dirty="0" smtClean="0"/>
          </a:p>
          <a:p>
            <a:pPr lvl="3">
              <a:buFont typeface="宋体" pitchFamily="2" charset="-122"/>
              <a:buChar char="–"/>
            </a:pPr>
            <a:endParaRPr lang="en-US" altLang="zh-CN" dirty="0" smtClean="0"/>
          </a:p>
          <a:p>
            <a:pPr lvl="2">
              <a:buClr>
                <a:srgbClr val="FF6600"/>
              </a:buClr>
              <a:buFont typeface="Wingdings" pitchFamily="2" charset="2"/>
              <a:buChar char="ü"/>
            </a:pPr>
            <a:r>
              <a:rPr lang="zh-CN" altLang="en-US" dirty="0" smtClean="0"/>
              <a:t>切块（</a:t>
            </a:r>
            <a:r>
              <a:rPr lang="en-US" dirty="0" smtClean="0"/>
              <a:t>Dice</a:t>
            </a:r>
            <a:r>
              <a:rPr lang="zh-CN" altLang="en-US" dirty="0" smtClean="0"/>
              <a:t>）：选定多维数据中的任意三维作为观察角度。</a:t>
            </a:r>
            <a:endParaRPr lang="en-US" altLang="zh-CN" dirty="0" smtClean="0"/>
          </a:p>
          <a:p>
            <a:pPr lvl="3">
              <a:buFont typeface="宋体" pitchFamily="2" charset="-122"/>
              <a:buChar char="–"/>
            </a:pPr>
            <a:r>
              <a:rPr lang="zh-CN" altLang="en-US" dirty="0" smtClean="0"/>
              <a:t>原理：舍弃部分维度，集中分析三维数据。</a:t>
            </a:r>
            <a:endParaRPr lang="en-US" altLang="zh-CN" dirty="0" smtClean="0"/>
          </a:p>
          <a:p>
            <a:pPr lvl="3">
              <a:buFont typeface="宋体" pitchFamily="2" charset="-122"/>
              <a:buChar char="–"/>
            </a:pPr>
            <a:endParaRPr lang="en-US" altLang="zh-CN" dirty="0" smtClean="0"/>
          </a:p>
          <a:p>
            <a:pPr lvl="2">
              <a:buClr>
                <a:srgbClr val="FF6600"/>
              </a:buClr>
              <a:buFont typeface="Wingdings" pitchFamily="2" charset="2"/>
              <a:buChar char="ü"/>
            </a:pPr>
            <a:r>
              <a:rPr lang="zh-CN" altLang="en-US" dirty="0" smtClean="0"/>
              <a:t>旋转（</a:t>
            </a:r>
            <a:r>
              <a:rPr lang="en-US" dirty="0" smtClean="0"/>
              <a:t>Pivot</a:t>
            </a:r>
            <a:r>
              <a:rPr lang="zh-CN" altLang="en-US" dirty="0" smtClean="0"/>
              <a:t>）：改变维的方向，使用户从不同角度来分析数据。</a:t>
            </a:r>
            <a:endParaRPr lang="en-US" altLang="zh-CN" dirty="0" smtClean="0"/>
          </a:p>
          <a:p>
            <a:pPr lvl="3">
              <a:buFont typeface="宋体" pitchFamily="2" charset="-122"/>
              <a:buChar char="–"/>
            </a:pPr>
            <a:r>
              <a:rPr lang="zh-CN" altLang="en-US" dirty="0" smtClean="0"/>
              <a:t>原理：交换行和列，或者把某一行维变成列维。</a:t>
            </a:r>
            <a:endParaRPr lang="en-US" altLang="zh-CN" dirty="0" smtClean="0"/>
          </a:p>
          <a:p>
            <a:pPr lvl="3">
              <a:buFont typeface="宋体" pitchFamily="2" charset="-122"/>
              <a:buChar char="–"/>
            </a:pPr>
            <a:endParaRPr lang="en-US" altLang="zh-CN" dirty="0" smtClean="0"/>
          </a:p>
          <a:p>
            <a:pPr lvl="2">
              <a:buClr>
                <a:srgbClr val="FF6600"/>
              </a:buClr>
              <a:buFont typeface="Wingdings" pitchFamily="2" charset="2"/>
              <a:buChar char="ü"/>
            </a:pPr>
            <a:r>
              <a:rPr lang="zh-CN" altLang="en-US" dirty="0" smtClean="0"/>
              <a:t>下钻（</a:t>
            </a:r>
            <a:r>
              <a:rPr lang="en-US" dirty="0" smtClean="0"/>
              <a:t>Drill down</a:t>
            </a:r>
            <a:r>
              <a:rPr lang="zh-CN" altLang="en-US" dirty="0" smtClean="0"/>
              <a:t>）：将某一维度的衡量单位缩小，进而更加具体的了解数据。</a:t>
            </a:r>
            <a:endParaRPr lang="en-US" altLang="zh-CN" dirty="0" smtClean="0"/>
          </a:p>
          <a:p>
            <a:pPr lvl="3">
              <a:buFont typeface="宋体" pitchFamily="2" charset="-122"/>
              <a:buChar char="–"/>
            </a:pPr>
            <a:r>
              <a:rPr lang="zh-CN" altLang="en-US" dirty="0" smtClean="0"/>
              <a:t>原理：从汇总数据深入到细节数据。</a:t>
            </a:r>
            <a:endParaRPr lang="en-US" altLang="zh-CN" dirty="0" smtClean="0"/>
          </a:p>
          <a:p>
            <a:pPr lvl="3">
              <a:buFont typeface="宋体" pitchFamily="2" charset="-122"/>
              <a:buChar char="–"/>
            </a:pPr>
            <a:endParaRPr lang="en-US" altLang="zh-CN" dirty="0" smtClean="0"/>
          </a:p>
          <a:p>
            <a:pPr lvl="2">
              <a:buClr>
                <a:srgbClr val="FF6600"/>
              </a:buClr>
              <a:buFont typeface="Wingdings" pitchFamily="2" charset="2"/>
              <a:buChar char="ü"/>
            </a:pPr>
            <a:r>
              <a:rPr lang="zh-CN" altLang="en-US" dirty="0" smtClean="0"/>
              <a:t>上卷（</a:t>
            </a:r>
            <a:r>
              <a:rPr lang="en-US" dirty="0" smtClean="0"/>
              <a:t>Drill up</a:t>
            </a:r>
            <a:r>
              <a:rPr lang="zh-CN" altLang="en-US" dirty="0" smtClean="0"/>
              <a:t>）：在某一维上将低层次的细节数据概括到高层次的汇总数据</a:t>
            </a:r>
            <a:endParaRPr lang="en-US" altLang="zh-CN" dirty="0" smtClean="0"/>
          </a:p>
          <a:p>
            <a:pPr lvl="3">
              <a:buFont typeface="宋体" pitchFamily="2" charset="-122"/>
              <a:buChar char="–"/>
            </a:pPr>
            <a:r>
              <a:rPr lang="zh-CN" altLang="en-US" dirty="0" smtClean="0"/>
              <a:t>原理：下钻的逆过程，减少维数。</a:t>
            </a:r>
            <a:endParaRPr lang="zh-CN" alt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4.3.3</a:t>
            </a:r>
            <a:r>
              <a:rPr lang="zh-CN" altLang="en-US" dirty="0" smtClean="0"/>
              <a:t>数据挖掘技术</a:t>
            </a:r>
            <a:r>
              <a:rPr lang="en-US" altLang="zh-CN" dirty="0" smtClean="0"/>
              <a:t>(Data Mining, DM)</a:t>
            </a:r>
            <a:endParaRPr lang="zh-CN" altLang="en-US" dirty="0"/>
          </a:p>
        </p:txBody>
      </p:sp>
      <p:sp>
        <p:nvSpPr>
          <p:cNvPr id="3" name="内容占位符 2"/>
          <p:cNvSpPr>
            <a:spLocks noGrp="1"/>
          </p:cNvSpPr>
          <p:nvPr>
            <p:ph idx="1"/>
          </p:nvPr>
        </p:nvSpPr>
        <p:spPr>
          <a:xfrm>
            <a:off x="457200" y="1196975"/>
            <a:ext cx="8329642" cy="4929188"/>
          </a:xfrm>
        </p:spPr>
        <p:txBody>
          <a:bodyPr/>
          <a:lstStyle/>
          <a:p>
            <a:r>
              <a:rPr lang="zh-CN" altLang="en-US" dirty="0" smtClean="0"/>
              <a:t>数据挖掘的定义</a:t>
            </a:r>
            <a:endParaRPr lang="en-US" altLang="zh-CN" dirty="0" smtClean="0"/>
          </a:p>
          <a:p>
            <a:pPr lvl="1">
              <a:buNone/>
            </a:pPr>
            <a:r>
              <a:rPr lang="zh-CN" altLang="en-US" dirty="0" smtClean="0"/>
              <a:t>数据挖掘（</a:t>
            </a:r>
            <a:r>
              <a:rPr lang="en-US" dirty="0" smtClean="0"/>
              <a:t>Data Mining, DM</a:t>
            </a:r>
            <a:r>
              <a:rPr lang="zh-CN" altLang="en-US" dirty="0" smtClean="0"/>
              <a:t>）也叫知识发现（</a:t>
            </a:r>
            <a:r>
              <a:rPr lang="en-US" dirty="0" smtClean="0"/>
              <a:t>Knowledge Discovery in Database, </a:t>
            </a:r>
          </a:p>
          <a:p>
            <a:pPr lvl="1">
              <a:buNone/>
            </a:pPr>
            <a:r>
              <a:rPr lang="en-US" dirty="0" smtClean="0"/>
              <a:t>KDD</a:t>
            </a:r>
            <a:r>
              <a:rPr lang="zh-CN" altLang="en-US" dirty="0" smtClean="0"/>
              <a:t>），是从庞大的数据集合中发现新的规律或模式的过程。过程中使用人工智能、</a:t>
            </a:r>
            <a:endParaRPr lang="en-US" altLang="zh-CN" dirty="0" smtClean="0"/>
          </a:p>
          <a:p>
            <a:pPr lvl="1">
              <a:buNone/>
            </a:pPr>
            <a:r>
              <a:rPr lang="zh-CN" altLang="en-US" dirty="0" smtClean="0"/>
              <a:t>机器学习、统计分析、数据库系统等工具。数据挖掘的目标是针对特定的数据、特定</a:t>
            </a:r>
            <a:endParaRPr lang="en-US" altLang="zh-CN" dirty="0" smtClean="0"/>
          </a:p>
          <a:p>
            <a:pPr lvl="1">
              <a:buNone/>
            </a:pPr>
            <a:r>
              <a:rPr lang="zh-CN" altLang="en-US" dirty="0" smtClean="0"/>
              <a:t>的问题，选择一种或者多种挖掘算法，找到有价值的、未知的关系、趋势，提取有效</a:t>
            </a:r>
            <a:endParaRPr lang="en-US" altLang="zh-CN" dirty="0" smtClean="0"/>
          </a:p>
          <a:p>
            <a:pPr lvl="1">
              <a:buNone/>
            </a:pPr>
            <a:r>
              <a:rPr lang="zh-CN" altLang="en-US" dirty="0" smtClean="0"/>
              <a:t>信息，对知识进行提炼，最后以合适的知识模式展示出来，用于进一步分析决策工。</a:t>
            </a:r>
          </a:p>
          <a:p>
            <a:pPr lvl="1">
              <a:buNone/>
            </a:pPr>
            <a:endParaRPr lang="zh-CN" altLang="en-US" dirty="0"/>
          </a:p>
        </p:txBody>
      </p:sp>
      <p:grpSp>
        <p:nvGrpSpPr>
          <p:cNvPr id="4" name="组合 3"/>
          <p:cNvGrpSpPr/>
          <p:nvPr/>
        </p:nvGrpSpPr>
        <p:grpSpPr>
          <a:xfrm>
            <a:off x="2542095" y="3286124"/>
            <a:ext cx="5244615" cy="2714644"/>
            <a:chOff x="1115615" y="1052736"/>
            <a:chExt cx="7488833" cy="4104456"/>
          </a:xfrm>
        </p:grpSpPr>
        <p:grpSp>
          <p:nvGrpSpPr>
            <p:cNvPr id="5" name="组合 4"/>
            <p:cNvGrpSpPr/>
            <p:nvPr/>
          </p:nvGrpSpPr>
          <p:grpSpPr>
            <a:xfrm>
              <a:off x="1115615" y="1052736"/>
              <a:ext cx="5184577" cy="4104456"/>
              <a:chOff x="2267743" y="1052736"/>
              <a:chExt cx="5184577" cy="4104456"/>
            </a:xfrm>
          </p:grpSpPr>
          <p:grpSp>
            <p:nvGrpSpPr>
              <p:cNvPr id="7" name="组合 6"/>
              <p:cNvGrpSpPr/>
              <p:nvPr/>
            </p:nvGrpSpPr>
            <p:grpSpPr>
              <a:xfrm>
                <a:off x="2267743" y="1052736"/>
                <a:ext cx="4680520" cy="4104456"/>
                <a:chOff x="2267744" y="1052736"/>
                <a:chExt cx="3384376" cy="3024336"/>
              </a:xfrm>
            </p:grpSpPr>
            <p:sp>
              <p:nvSpPr>
                <p:cNvPr id="12" name="椭圆 11"/>
                <p:cNvSpPr/>
                <p:nvPr/>
              </p:nvSpPr>
              <p:spPr>
                <a:xfrm>
                  <a:off x="2987824" y="1052736"/>
                  <a:ext cx="2016224" cy="2016224"/>
                </a:xfrm>
                <a:prstGeom prst="ellipse">
                  <a:avLst/>
                </a:prstGeom>
                <a:solidFill>
                  <a:srgbClr val="FFFF0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p>
              </p:txBody>
            </p:sp>
            <p:sp>
              <p:nvSpPr>
                <p:cNvPr id="13" name="椭圆 12"/>
                <p:cNvSpPr/>
                <p:nvPr/>
              </p:nvSpPr>
              <p:spPr>
                <a:xfrm>
                  <a:off x="2267744" y="2060848"/>
                  <a:ext cx="2016224" cy="2016224"/>
                </a:xfrm>
                <a:prstGeom prst="ellipse">
                  <a:avLst/>
                </a:prstGeom>
                <a:solidFill>
                  <a:srgbClr val="0070C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p>
              </p:txBody>
            </p:sp>
            <p:sp>
              <p:nvSpPr>
                <p:cNvPr id="14" name="椭圆 13"/>
                <p:cNvSpPr/>
                <p:nvPr/>
              </p:nvSpPr>
              <p:spPr>
                <a:xfrm>
                  <a:off x="3635896" y="2060848"/>
                  <a:ext cx="2016224" cy="2016224"/>
                </a:xfrm>
                <a:prstGeom prst="ellipse">
                  <a:avLst/>
                </a:prstGeom>
                <a:solidFill>
                  <a:srgbClr val="FF0000">
                    <a:alpha val="6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p>
              </p:txBody>
            </p:sp>
            <p:sp>
              <p:nvSpPr>
                <p:cNvPr id="15" name="任意多边形 14"/>
                <p:cNvSpPr/>
                <p:nvPr/>
              </p:nvSpPr>
              <p:spPr>
                <a:xfrm>
                  <a:off x="3626069" y="2317531"/>
                  <a:ext cx="662152" cy="772510"/>
                </a:xfrm>
                <a:custGeom>
                  <a:avLst/>
                  <a:gdLst>
                    <a:gd name="connsiteX0" fmla="*/ 331076 w 662152"/>
                    <a:gd name="connsiteY0" fmla="*/ 0 h 772510"/>
                    <a:gd name="connsiteX1" fmla="*/ 94593 w 662152"/>
                    <a:gd name="connsiteY1" fmla="*/ 283779 h 772510"/>
                    <a:gd name="connsiteX2" fmla="*/ 15765 w 662152"/>
                    <a:gd name="connsiteY2" fmla="*/ 536028 h 772510"/>
                    <a:gd name="connsiteX3" fmla="*/ 0 w 662152"/>
                    <a:gd name="connsiteY3" fmla="*/ 709448 h 772510"/>
                    <a:gd name="connsiteX4" fmla="*/ 220717 w 662152"/>
                    <a:gd name="connsiteY4" fmla="*/ 772510 h 772510"/>
                    <a:gd name="connsiteX5" fmla="*/ 472965 w 662152"/>
                    <a:gd name="connsiteY5" fmla="*/ 772510 h 772510"/>
                    <a:gd name="connsiteX6" fmla="*/ 662152 w 662152"/>
                    <a:gd name="connsiteY6" fmla="*/ 740979 h 772510"/>
                    <a:gd name="connsiteX7" fmla="*/ 630621 w 662152"/>
                    <a:gd name="connsiteY7" fmla="*/ 457200 h 772510"/>
                    <a:gd name="connsiteX8" fmla="*/ 536028 w 662152"/>
                    <a:gd name="connsiteY8" fmla="*/ 220717 h 772510"/>
                    <a:gd name="connsiteX9" fmla="*/ 331076 w 662152"/>
                    <a:gd name="connsiteY9" fmla="*/ 0 h 77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152" h="772510">
                      <a:moveTo>
                        <a:pt x="331076" y="0"/>
                      </a:moveTo>
                      <a:lnTo>
                        <a:pt x="94593" y="283779"/>
                      </a:lnTo>
                      <a:lnTo>
                        <a:pt x="15765" y="536028"/>
                      </a:lnTo>
                      <a:lnTo>
                        <a:pt x="0" y="709448"/>
                      </a:lnTo>
                      <a:lnTo>
                        <a:pt x="220717" y="772510"/>
                      </a:lnTo>
                      <a:lnTo>
                        <a:pt x="472965" y="772510"/>
                      </a:lnTo>
                      <a:lnTo>
                        <a:pt x="662152" y="740979"/>
                      </a:lnTo>
                      <a:lnTo>
                        <a:pt x="630621" y="457200"/>
                      </a:lnTo>
                      <a:lnTo>
                        <a:pt x="536028" y="220717"/>
                      </a:lnTo>
                      <a:lnTo>
                        <a:pt x="331076" y="0"/>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p>
              </p:txBody>
            </p:sp>
          </p:grpSp>
          <p:sp>
            <p:nvSpPr>
              <p:cNvPr id="8" name="TextBox 10"/>
              <p:cNvSpPr txBox="1"/>
              <p:nvPr/>
            </p:nvSpPr>
            <p:spPr>
              <a:xfrm>
                <a:off x="3923927" y="1844824"/>
                <a:ext cx="1872208" cy="5939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t>机器学习</a:t>
                </a:r>
                <a:endParaRPr lang="zh-CN" altLang="en-US" b="1" dirty="0"/>
              </a:p>
            </p:txBody>
          </p:sp>
          <p:sp>
            <p:nvSpPr>
              <p:cNvPr id="9" name="TextBox 11"/>
              <p:cNvSpPr txBox="1"/>
              <p:nvPr/>
            </p:nvSpPr>
            <p:spPr>
              <a:xfrm>
                <a:off x="2771801" y="3573016"/>
                <a:ext cx="1584176" cy="5939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t>概率论</a:t>
                </a:r>
                <a:endParaRPr lang="zh-CN" altLang="en-US" b="1" dirty="0"/>
              </a:p>
            </p:txBody>
          </p:sp>
          <p:sp>
            <p:nvSpPr>
              <p:cNvPr id="10" name="TextBox 12"/>
              <p:cNvSpPr txBox="1"/>
              <p:nvPr/>
            </p:nvSpPr>
            <p:spPr>
              <a:xfrm>
                <a:off x="5148064" y="3573016"/>
                <a:ext cx="1584176" cy="5939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t>数据库</a:t>
                </a:r>
                <a:endParaRPr lang="zh-CN" altLang="en-US" b="1" dirty="0"/>
              </a:p>
            </p:txBody>
          </p:sp>
          <p:cxnSp>
            <p:nvCxnSpPr>
              <p:cNvPr id="11" name="曲线连接符 10"/>
              <p:cNvCxnSpPr/>
              <p:nvPr/>
            </p:nvCxnSpPr>
            <p:spPr>
              <a:xfrm flipV="1">
                <a:off x="4572000" y="1916832"/>
                <a:ext cx="2880320" cy="1440160"/>
              </a:xfrm>
              <a:prstGeom prst="curvedConnector3">
                <a:avLst>
                  <a:gd name="adj1" fmla="val 50000"/>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6" name="TextBox 16"/>
            <p:cNvSpPr txBox="1"/>
            <p:nvPr/>
          </p:nvSpPr>
          <p:spPr>
            <a:xfrm>
              <a:off x="6444207" y="1556793"/>
              <a:ext cx="2160241" cy="5939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smtClean="0"/>
                <a:t>数据挖掘</a:t>
              </a:r>
              <a:endParaRPr lang="zh-CN" altLang="en-US" b="1" dirty="0"/>
            </a:p>
          </p:txBody>
        </p:sp>
      </p:gr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4.3.3</a:t>
            </a:r>
            <a:r>
              <a:rPr lang="zh-CN" altLang="en-US" dirty="0" smtClean="0"/>
              <a:t>数据挖掘技术</a:t>
            </a:r>
            <a:r>
              <a:rPr lang="en-US" altLang="zh-CN" dirty="0" smtClean="0"/>
              <a:t>(Data Mining, DM)</a:t>
            </a:r>
            <a:endParaRPr lang="zh-CN" altLang="en-US" dirty="0"/>
          </a:p>
        </p:txBody>
      </p:sp>
      <p:sp>
        <p:nvSpPr>
          <p:cNvPr id="3" name="内容占位符 2"/>
          <p:cNvSpPr>
            <a:spLocks noGrp="1"/>
          </p:cNvSpPr>
          <p:nvPr>
            <p:ph idx="1"/>
          </p:nvPr>
        </p:nvSpPr>
        <p:spPr/>
        <p:txBody>
          <a:bodyPr/>
          <a:lstStyle/>
          <a:p>
            <a:r>
              <a:rPr lang="zh-CN" altLang="en-US" dirty="0" smtClean="0"/>
              <a:t>数据挖掘方法</a:t>
            </a:r>
            <a:endParaRPr lang="en-US" altLang="zh-CN" dirty="0" smtClean="0"/>
          </a:p>
          <a:p>
            <a:pPr lvl="1">
              <a:buClr>
                <a:srgbClr val="FF6600"/>
              </a:buClr>
              <a:buFont typeface="Wingdings" pitchFamily="2" charset="2"/>
              <a:buChar char="l"/>
            </a:pPr>
            <a:r>
              <a:rPr lang="zh-CN" altLang="en-US" dirty="0" smtClean="0"/>
              <a:t>分类区隔</a:t>
            </a:r>
            <a:endParaRPr lang="en-US" altLang="zh-CN" dirty="0" smtClean="0"/>
          </a:p>
          <a:p>
            <a:pPr lvl="2">
              <a:buClr>
                <a:srgbClr val="FF6600"/>
              </a:buClr>
              <a:buFont typeface="Wingdings" pitchFamily="2" charset="2"/>
              <a:buChar char="Ø"/>
            </a:pPr>
            <a:r>
              <a:rPr lang="zh-CN" altLang="en-US" dirty="0" smtClean="0"/>
              <a:t>分类（</a:t>
            </a:r>
            <a:r>
              <a:rPr lang="en-US" altLang="zh-CN" dirty="0" smtClean="0"/>
              <a:t>Classification</a:t>
            </a:r>
            <a:r>
              <a:rPr lang="zh-CN" altLang="en-US" dirty="0" smtClean="0"/>
              <a:t>）</a:t>
            </a:r>
            <a:r>
              <a:rPr lang="en-US" altLang="zh-CN" dirty="0" smtClean="0"/>
              <a:t>:</a:t>
            </a:r>
            <a:r>
              <a:rPr lang="zh-CN" altLang="en-US" dirty="0" smtClean="0"/>
              <a:t>对数据库中的示例数据进行分析，对每个类别做出对应描述，挖掘分类规则。当遇到新数据时，在已被描述的类别中找到与自己相匹配的，从而确定新数据的类别。</a:t>
            </a:r>
            <a:endParaRPr lang="en-US" altLang="zh-CN" dirty="0" smtClean="0"/>
          </a:p>
          <a:p>
            <a:pPr lvl="2">
              <a:buClr>
                <a:srgbClr val="FF6600"/>
              </a:buClr>
              <a:buFont typeface="Wingdings" pitchFamily="2" charset="2"/>
              <a:buChar char="Ø"/>
            </a:pPr>
            <a:r>
              <a:rPr lang="zh-CN" altLang="en-US" dirty="0" smtClean="0"/>
              <a:t>分群（</a:t>
            </a:r>
            <a:r>
              <a:rPr lang="en-US" altLang="zh-CN" dirty="0" smtClean="0"/>
              <a:t>Clustering</a:t>
            </a:r>
            <a:r>
              <a:rPr lang="zh-CN" altLang="en-US" dirty="0" smtClean="0"/>
              <a:t>）</a:t>
            </a:r>
            <a:r>
              <a:rPr lang="en-US" altLang="zh-CN" dirty="0" smtClean="0"/>
              <a:t>:</a:t>
            </a:r>
            <a:r>
              <a:rPr lang="zh-CN" altLang="en-US" dirty="0" smtClean="0"/>
              <a:t>分群也叫做聚类，其输入集是还没有进行任何分类的数据。其目的是根据一定的规则，合理地划分记录集合，使组之间的差别尽可能大，组内的差别尽可能小，例如市场划分等。</a:t>
            </a:r>
            <a:endParaRPr lang="en-US" altLang="zh-CN" dirty="0" smtClean="0"/>
          </a:p>
          <a:p>
            <a:pPr lvl="2">
              <a:buClr>
                <a:srgbClr val="FF6600"/>
              </a:buClr>
              <a:buFont typeface="Wingdings" pitchFamily="2" charset="2"/>
              <a:buChar char="Ø"/>
            </a:pPr>
            <a:endParaRPr lang="en-US" altLang="zh-CN" dirty="0" smtClean="0"/>
          </a:p>
          <a:p>
            <a:pPr lvl="1">
              <a:buClr>
                <a:srgbClr val="FF6600"/>
              </a:buClr>
              <a:buFont typeface="Wingdings" pitchFamily="2" charset="2"/>
              <a:buChar char="l"/>
            </a:pPr>
            <a:r>
              <a:rPr lang="zh-CN" altLang="en-US" dirty="0" smtClean="0"/>
              <a:t>序列规则</a:t>
            </a:r>
            <a:endParaRPr lang="en-US" altLang="zh-CN" dirty="0" smtClean="0"/>
          </a:p>
          <a:p>
            <a:pPr lvl="2">
              <a:buClr>
                <a:srgbClr val="FF6600"/>
              </a:buClr>
              <a:buFont typeface="Wingdings" pitchFamily="2" charset="2"/>
              <a:buChar char="Ø"/>
            </a:pPr>
            <a:r>
              <a:rPr lang="zh-CN" altLang="en-US" dirty="0" smtClean="0"/>
              <a:t>关联分析（</a:t>
            </a:r>
            <a:r>
              <a:rPr lang="en-US" dirty="0" smtClean="0"/>
              <a:t>Association</a:t>
            </a:r>
            <a:r>
              <a:rPr lang="zh-CN" altLang="en-US" dirty="0" smtClean="0"/>
              <a:t>）：分析两个事物同时出现的规律。</a:t>
            </a:r>
            <a:endParaRPr lang="en-US" altLang="zh-CN" dirty="0" smtClean="0"/>
          </a:p>
          <a:p>
            <a:pPr lvl="2">
              <a:buClr>
                <a:srgbClr val="FF6600"/>
              </a:buClr>
              <a:buFont typeface="Wingdings" pitchFamily="2" charset="2"/>
              <a:buChar char="Ø"/>
            </a:pPr>
            <a:r>
              <a:rPr lang="zh-CN" altLang="en-US" dirty="0" smtClean="0"/>
              <a:t>序列分析（</a:t>
            </a:r>
            <a:r>
              <a:rPr lang="en-US" dirty="0" smtClean="0"/>
              <a:t>Sequence</a:t>
            </a:r>
            <a:r>
              <a:rPr lang="zh-CN" altLang="en-US" dirty="0" smtClean="0"/>
              <a:t>）：发现事物的出现规律与时间的关系。</a:t>
            </a:r>
            <a:endParaRPr lang="en-US" altLang="zh-CN" dirty="0" smtClean="0"/>
          </a:p>
          <a:p>
            <a:pPr lvl="2">
              <a:buClr>
                <a:srgbClr val="FF6600"/>
              </a:buClr>
              <a:buFont typeface="Wingdings" pitchFamily="2" charset="2"/>
              <a:buChar char="Ø"/>
            </a:pPr>
            <a:endParaRPr lang="en-US" altLang="zh-CN" dirty="0" smtClean="0"/>
          </a:p>
          <a:p>
            <a:pPr lvl="1">
              <a:buClr>
                <a:srgbClr val="FF6600"/>
              </a:buClr>
              <a:buFont typeface="Wingdings" pitchFamily="2" charset="2"/>
              <a:buChar char="l"/>
            </a:pPr>
            <a:r>
              <a:rPr lang="zh-CN" altLang="en-US" dirty="0" smtClean="0"/>
              <a:t>推算预测</a:t>
            </a:r>
            <a:endParaRPr lang="en-US" altLang="zh-CN" dirty="0" smtClean="0"/>
          </a:p>
          <a:p>
            <a:pPr lvl="2">
              <a:buClr>
                <a:srgbClr val="FF6600"/>
              </a:buClr>
              <a:buFont typeface="Wingdings" pitchFamily="2" charset="2"/>
              <a:buChar char="Ø"/>
            </a:pPr>
            <a:r>
              <a:rPr lang="zh-CN" altLang="en-US" dirty="0" smtClean="0"/>
              <a:t>回归分析（</a:t>
            </a:r>
            <a:r>
              <a:rPr lang="en-US" dirty="0" smtClean="0"/>
              <a:t>Regression</a:t>
            </a:r>
            <a:r>
              <a:rPr lang="zh-CN" altLang="en-US" dirty="0" smtClean="0"/>
              <a:t>）：包括主元素分析法和相关分析法。它是使用一系列的现有数值来预测一个连续数值的可能值。</a:t>
            </a:r>
            <a:endParaRPr lang="en-US" altLang="zh-CN" dirty="0" smtClean="0"/>
          </a:p>
          <a:p>
            <a:pPr lvl="2">
              <a:buClr>
                <a:srgbClr val="FF6600"/>
              </a:buClr>
              <a:buFont typeface="Wingdings" pitchFamily="2" charset="2"/>
              <a:buChar char="Ø"/>
            </a:pPr>
            <a:r>
              <a:rPr lang="zh-CN" altLang="en-US" dirty="0" smtClean="0"/>
              <a:t>时间序列（</a:t>
            </a:r>
            <a:r>
              <a:rPr lang="en-US" dirty="0" smtClean="0"/>
              <a:t>Time-series</a:t>
            </a:r>
            <a:r>
              <a:rPr lang="zh-CN" altLang="en-US" dirty="0" smtClean="0"/>
              <a:t>）：用现有的数值来预测未来的数值。所分析的数值都与时间有关。</a:t>
            </a:r>
            <a:endParaRPr lang="zh-CN" alt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4.3.3</a:t>
            </a:r>
            <a:r>
              <a:rPr lang="zh-CN" altLang="en-US" dirty="0" smtClean="0"/>
              <a:t>数据挖掘技术</a:t>
            </a:r>
            <a:r>
              <a:rPr lang="en-US" altLang="zh-CN" dirty="0" smtClean="0"/>
              <a:t>(Data Mining, DM)</a:t>
            </a:r>
            <a:endParaRPr lang="zh-CN" altLang="en-US" dirty="0"/>
          </a:p>
        </p:txBody>
      </p:sp>
      <p:sp>
        <p:nvSpPr>
          <p:cNvPr id="18" name="TextBox 17"/>
          <p:cNvSpPr txBox="1"/>
          <p:nvPr/>
        </p:nvSpPr>
        <p:spPr>
          <a:xfrm>
            <a:off x="3428992" y="5572140"/>
            <a:ext cx="2357454" cy="338554"/>
          </a:xfrm>
          <a:prstGeom prst="rect">
            <a:avLst/>
          </a:prstGeom>
          <a:noFill/>
        </p:spPr>
        <p:txBody>
          <a:bodyPr wrap="square" rtlCol="0">
            <a:spAutoFit/>
          </a:bodyPr>
          <a:lstStyle/>
          <a:p>
            <a:r>
              <a:rPr lang="zh-CN" altLang="en-US" sz="1600" dirty="0" smtClean="0"/>
              <a:t>部分数据挖掘方法示例</a:t>
            </a:r>
            <a:endParaRPr lang="zh-CN" altLang="en-US" sz="1600" dirty="0"/>
          </a:p>
        </p:txBody>
      </p:sp>
      <p:sp>
        <p:nvSpPr>
          <p:cNvPr id="1536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3601" name="Object 1"/>
          <p:cNvGraphicFramePr>
            <a:graphicFrameLocks noChangeAspect="1"/>
          </p:cNvGraphicFramePr>
          <p:nvPr/>
        </p:nvGraphicFramePr>
        <p:xfrm>
          <a:off x="525915" y="1500174"/>
          <a:ext cx="8118051" cy="3929090"/>
        </p:xfrm>
        <a:graphic>
          <a:graphicData uri="http://schemas.openxmlformats.org/presentationml/2006/ole">
            <p:oleObj spid="_x0000_s153601" name="Visio" r:id="rId3" imgW="11336939" imgH="548100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2251078" y="4786322"/>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altLang="zh-CN" u="sng" dirty="0" smtClean="0">
                <a:solidFill>
                  <a:schemeClr val="tx2"/>
                </a:solidFill>
                <a:latin typeface="+mn-ea"/>
                <a:ea typeface="+mn-ea"/>
              </a:rPr>
              <a:t>4.5</a:t>
            </a:r>
            <a:r>
              <a:rPr lang="zh-CN" altLang="en-US" u="sng" dirty="0" smtClean="0">
                <a:solidFill>
                  <a:schemeClr val="tx2"/>
                </a:solidFill>
                <a:latin typeface="+mn-ea"/>
                <a:ea typeface="+mn-ea"/>
              </a:rPr>
              <a:t>小结</a:t>
            </a:r>
            <a:endParaRPr lang="en-US" altLang="zh-CN" u="sng" dirty="0">
              <a:solidFill>
                <a:schemeClr val="tx2"/>
              </a:solidFill>
              <a:latin typeface="+mn-ea"/>
              <a:ea typeface="+mn-ea"/>
            </a:endParaRPr>
          </a:p>
        </p:txBody>
      </p:sp>
      <p:sp>
        <p:nvSpPr>
          <p:cNvPr id="8198" name="AutoShape 49"/>
          <p:cNvSpPr>
            <a:spLocks noChangeArrowheads="1"/>
          </p:cNvSpPr>
          <p:nvPr/>
        </p:nvSpPr>
        <p:spPr bwMode="gray">
          <a:xfrm>
            <a:off x="2532064" y="4000504"/>
            <a:ext cx="311150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4</a:t>
            </a:r>
            <a:r>
              <a:rPr lang="en-US" u="sng" dirty="0" smtClean="0"/>
              <a:t>.4</a:t>
            </a:r>
            <a:r>
              <a:rPr lang="zh-CN" altLang="en-US" u="sng" dirty="0" smtClean="0"/>
              <a:t>商业智能的智能物流应用</a:t>
            </a:r>
            <a:endParaRPr lang="zh-CN" altLang="en-US" u="sng" dirty="0"/>
          </a:p>
        </p:txBody>
      </p:sp>
      <p:sp>
        <p:nvSpPr>
          <p:cNvPr id="8199" name="AutoShape 50"/>
          <p:cNvSpPr>
            <a:spLocks noChangeArrowheads="1"/>
          </p:cNvSpPr>
          <p:nvPr/>
        </p:nvSpPr>
        <p:spPr bwMode="gray">
          <a:xfrm>
            <a:off x="2500298" y="3214686"/>
            <a:ext cx="3133732"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4</a:t>
            </a:r>
            <a:r>
              <a:rPr lang="en-US" u="sng" dirty="0" smtClean="0"/>
              <a:t>.3</a:t>
            </a:r>
            <a:r>
              <a:rPr lang="zh-CN" altLang="en-US" u="sng" dirty="0" smtClean="0"/>
              <a:t>商业智能决策分析技术</a:t>
            </a:r>
            <a:endParaRPr lang="zh-CN" altLang="en-US" u="sng" dirty="0"/>
          </a:p>
        </p:txBody>
      </p:sp>
      <p:sp>
        <p:nvSpPr>
          <p:cNvPr id="8200" name="AutoShape 51"/>
          <p:cNvSpPr>
            <a:spLocks noChangeArrowheads="1"/>
          </p:cNvSpPr>
          <p:nvPr/>
        </p:nvSpPr>
        <p:spPr bwMode="gray">
          <a:xfrm>
            <a:off x="2214546" y="2357430"/>
            <a:ext cx="300038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4</a:t>
            </a:r>
            <a:r>
              <a:rPr lang="en-US" u="sng" dirty="0" smtClean="0"/>
              <a:t>.2</a:t>
            </a:r>
            <a:r>
              <a:rPr lang="zh-CN" altLang="en-US" u="sng" dirty="0" smtClean="0"/>
              <a:t>商业智能系统</a:t>
            </a:r>
            <a:endParaRPr lang="zh-CN" altLang="en-US" dirty="0"/>
          </a:p>
        </p:txBody>
      </p:sp>
      <p:sp>
        <p:nvSpPr>
          <p:cNvPr id="8201" name="AutoShape 52"/>
          <p:cNvSpPr>
            <a:spLocks noChangeArrowheads="1"/>
          </p:cNvSpPr>
          <p:nvPr/>
        </p:nvSpPr>
        <p:spPr bwMode="gray">
          <a:xfrm>
            <a:off x="1500166" y="1571612"/>
            <a:ext cx="294957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4</a:t>
            </a:r>
            <a:r>
              <a:rPr lang="en-US" u="sng" dirty="0" smtClean="0"/>
              <a:t>.1</a:t>
            </a:r>
            <a:r>
              <a:rPr lang="zh-CN" altLang="en-US" u="sng" dirty="0" smtClean="0"/>
              <a:t>商业智能概念</a:t>
            </a:r>
            <a:endParaRPr lang="zh-CN" altLang="en-US" dirty="0"/>
          </a:p>
        </p:txBody>
      </p:sp>
      <p:grpSp>
        <p:nvGrpSpPr>
          <p:cNvPr id="2" name="Group 53"/>
          <p:cNvGrpSpPr>
            <a:grpSpLocks/>
          </p:cNvGrpSpPr>
          <p:nvPr/>
        </p:nvGrpSpPr>
        <p:grpSpPr bwMode="auto">
          <a:xfrm>
            <a:off x="1142976" y="1643050"/>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833546" y="2428868"/>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19298" y="326231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143108" y="4071942"/>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858946" y="4857760"/>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74"/>
          <p:cNvGrpSpPr>
            <a:grpSpLocks/>
          </p:cNvGrpSpPr>
          <p:nvPr/>
        </p:nvGrpSpPr>
        <p:grpSpPr bwMode="auto">
          <a:xfrm>
            <a:off x="1262042" y="5500702"/>
            <a:ext cx="381000" cy="381000"/>
            <a:chOff x="2078" y="1680"/>
            <a:chExt cx="1615" cy="1615"/>
          </a:xfrm>
        </p:grpSpPr>
        <p:sp>
          <p:nvSpPr>
            <p:cNvPr id="69"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70"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71"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72"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73"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74" name="Oval 80"/>
            <p:cNvSpPr>
              <a:spLocks noChangeArrowheads="1"/>
            </p:cNvSpPr>
            <p:nvPr/>
          </p:nvSpPr>
          <p:spPr bwMode="gray">
            <a:xfrm>
              <a:off x="2337" y="1939"/>
              <a:ext cx="1096" cy="1098"/>
            </a:xfrm>
            <a:prstGeom prst="ellipse">
              <a:avLst/>
            </a:prstGeom>
            <a:gradFill>
              <a:gsLst>
                <a:gs pos="0">
                  <a:schemeClr val="tx1">
                    <a:lumMod val="50000"/>
                    <a:lumOff val="50000"/>
                  </a:schemeClr>
                </a:gs>
                <a:gs pos="100000">
                  <a:srgbClr val="6E2E11"/>
                </a:gs>
              </a:gsLst>
              <a:lin ang="2700000" scaled="1"/>
            </a:gradFill>
            <a:ln w="38100" algn="ctr">
              <a:noFill/>
              <a:round/>
              <a:headEnd/>
              <a:tailEnd/>
            </a:ln>
          </p:spPr>
          <p:txBody>
            <a:bodyPr anchor="ctr">
              <a:spAutoFit/>
            </a:bodyPr>
            <a:lstStyle/>
            <a:p>
              <a:endParaRPr lang="zh-CN" altLang="en-US"/>
            </a:p>
          </p:txBody>
        </p:sp>
      </p:grpSp>
      <p:sp>
        <p:nvSpPr>
          <p:cNvPr id="75" name="AutoShape 48"/>
          <p:cNvSpPr>
            <a:spLocks noChangeArrowheads="1"/>
          </p:cNvSpPr>
          <p:nvPr/>
        </p:nvSpPr>
        <p:spPr bwMode="gray">
          <a:xfrm>
            <a:off x="1643042" y="5500702"/>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smtClean="0">
                <a:solidFill>
                  <a:schemeClr val="tx2"/>
                </a:solidFill>
                <a:latin typeface="+mn-ea"/>
                <a:ea typeface="+mn-ea"/>
              </a:rPr>
              <a:t>思考题</a:t>
            </a:r>
            <a:endParaRPr lang="en-US" altLang="zh-CN" b="1" u="sng" dirty="0">
              <a:solidFill>
                <a:schemeClr val="tx2"/>
              </a:solidFill>
              <a:latin typeface="+mn-ea"/>
              <a:ea typeface="+mn-ea"/>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4.3.3</a:t>
            </a:r>
            <a:r>
              <a:rPr lang="zh-CN" altLang="en-US" dirty="0" smtClean="0"/>
              <a:t>数据挖掘技术</a:t>
            </a:r>
            <a:r>
              <a:rPr lang="en-US" altLang="zh-CN" dirty="0" smtClean="0"/>
              <a:t>(Data Mining, DM)</a:t>
            </a:r>
            <a:endParaRPr lang="zh-CN" altLang="en-US" dirty="0"/>
          </a:p>
        </p:txBody>
      </p:sp>
      <p:sp>
        <p:nvSpPr>
          <p:cNvPr id="3" name="内容占位符 2"/>
          <p:cNvSpPr>
            <a:spLocks noGrp="1"/>
          </p:cNvSpPr>
          <p:nvPr>
            <p:ph idx="1"/>
          </p:nvPr>
        </p:nvSpPr>
        <p:spPr/>
        <p:txBody>
          <a:bodyPr/>
          <a:lstStyle/>
          <a:p>
            <a:r>
              <a:rPr lang="zh-CN" altLang="en-US" dirty="0" smtClean="0"/>
              <a:t>商业智能系统三大支撑技术（综上）</a:t>
            </a:r>
            <a:endParaRPr lang="en-US" altLang="zh-CN" dirty="0" smtClean="0"/>
          </a:p>
          <a:p>
            <a:pPr lvl="1">
              <a:buClr>
                <a:srgbClr val="FF6600"/>
              </a:buClr>
              <a:buFont typeface="Wingdings" pitchFamily="2" charset="2"/>
              <a:buChar char="l"/>
            </a:pPr>
            <a:r>
              <a:rPr lang="zh-CN" altLang="en-US" dirty="0" smtClean="0"/>
              <a:t>数据仓库技术</a:t>
            </a:r>
            <a:endParaRPr lang="en-US" altLang="zh-CN" dirty="0" smtClean="0"/>
          </a:p>
          <a:p>
            <a:pPr lvl="2">
              <a:buFont typeface="宋体" pitchFamily="2" charset="-122"/>
              <a:buChar char="–"/>
            </a:pPr>
            <a:r>
              <a:rPr lang="zh-CN" altLang="en-US" dirty="0" smtClean="0"/>
              <a:t>是联机分析处理和数据挖掘的基础，为后两项操作提供了准确、“干净</a:t>
            </a:r>
            <a:r>
              <a:rPr lang="en-US" dirty="0" smtClean="0"/>
              <a:t>”</a:t>
            </a:r>
            <a:r>
              <a:rPr lang="zh-CN" altLang="en-US" dirty="0" smtClean="0"/>
              <a:t>的数据。</a:t>
            </a:r>
            <a:endParaRPr lang="en-US" altLang="zh-CN" dirty="0" smtClean="0"/>
          </a:p>
          <a:p>
            <a:pPr lvl="2">
              <a:buFont typeface="宋体" pitchFamily="2" charset="-122"/>
              <a:buChar char="–"/>
            </a:pPr>
            <a:r>
              <a:rPr lang="zh-CN" altLang="en-US" dirty="0" smtClean="0"/>
              <a:t>通过对数据仓库的基本查询，可以得到标准报表，用户知道发生了什么。</a:t>
            </a:r>
            <a:endParaRPr lang="en-US" altLang="zh-CN" dirty="0" smtClean="0"/>
          </a:p>
          <a:p>
            <a:pPr lvl="2">
              <a:buFont typeface="宋体" pitchFamily="2" charset="-122"/>
              <a:buChar char="–"/>
            </a:pPr>
            <a:endParaRPr lang="en-US" altLang="zh-CN" dirty="0" smtClean="0"/>
          </a:p>
          <a:p>
            <a:pPr lvl="1">
              <a:buClr>
                <a:srgbClr val="FF6600"/>
              </a:buClr>
              <a:buFont typeface="Wingdings" pitchFamily="2" charset="2"/>
              <a:buChar char="l"/>
            </a:pPr>
            <a:r>
              <a:rPr lang="zh-CN" altLang="en-US" dirty="0" smtClean="0"/>
              <a:t>联机分析处理技术</a:t>
            </a:r>
            <a:endParaRPr lang="en-US" altLang="zh-CN" dirty="0" smtClean="0"/>
          </a:p>
          <a:p>
            <a:pPr marL="1257300" lvl="2" indent="-342900">
              <a:buFont typeface="宋体" pitchFamily="2" charset="-122"/>
              <a:buChar char="–"/>
            </a:pPr>
            <a:r>
              <a:rPr lang="zh-CN" altLang="en-US" dirty="0" smtClean="0"/>
              <a:t>是数据仓库的增值技术。</a:t>
            </a:r>
            <a:endParaRPr lang="en-US" altLang="zh-CN" dirty="0" smtClean="0"/>
          </a:p>
          <a:p>
            <a:pPr marL="1257300" lvl="2" indent="-342900">
              <a:buFont typeface="宋体" pitchFamily="2" charset="-122"/>
              <a:buChar char="–"/>
            </a:pPr>
            <a:r>
              <a:rPr lang="zh-CN" altLang="en-US" dirty="0" smtClean="0"/>
              <a:t>通过联机分析处理，用户知道为什么会发生。</a:t>
            </a:r>
            <a:endParaRPr lang="en-US" altLang="zh-CN" dirty="0" smtClean="0"/>
          </a:p>
          <a:p>
            <a:pPr lvl="2">
              <a:buFont typeface="宋体" pitchFamily="2" charset="-122"/>
              <a:buChar char="–"/>
            </a:pPr>
            <a:endParaRPr lang="en-US" altLang="zh-CN" dirty="0" smtClean="0"/>
          </a:p>
          <a:p>
            <a:pPr lvl="1">
              <a:buClr>
                <a:srgbClr val="FF6600"/>
              </a:buClr>
              <a:buFont typeface="Wingdings" pitchFamily="2" charset="2"/>
              <a:buChar char="l"/>
            </a:pPr>
            <a:r>
              <a:rPr lang="zh-CN" altLang="en-US" dirty="0" smtClean="0"/>
              <a:t>数据挖掘技术</a:t>
            </a:r>
            <a:endParaRPr lang="en-US" altLang="zh-CN" dirty="0" smtClean="0"/>
          </a:p>
          <a:p>
            <a:pPr lvl="2">
              <a:buFont typeface="宋体" pitchFamily="2" charset="-122"/>
              <a:buChar char="–"/>
            </a:pPr>
            <a:r>
              <a:rPr lang="zh-CN" altLang="en-US" dirty="0" smtClean="0"/>
              <a:t>是数据仓库的增值技术。</a:t>
            </a:r>
            <a:endParaRPr lang="en-US" altLang="zh-CN" dirty="0" smtClean="0"/>
          </a:p>
          <a:p>
            <a:pPr lvl="2">
              <a:buFont typeface="宋体" pitchFamily="2" charset="-122"/>
              <a:buChar char="–"/>
            </a:pPr>
            <a:r>
              <a:rPr lang="zh-CN" altLang="en-US" dirty="0" smtClean="0"/>
              <a:t>数据挖掘则告诉用户为什么发生和以后会发生什么。</a:t>
            </a:r>
            <a:endParaRPr lang="en-US" altLang="zh-CN" dirty="0" smtClean="0"/>
          </a:p>
          <a:p>
            <a:pPr lvl="2">
              <a:buFont typeface="宋体" pitchFamily="2" charset="-122"/>
              <a:buChar char="–"/>
            </a:pPr>
            <a:endParaRPr lang="en-US" altLang="zh-CN" dirty="0" smtClean="0"/>
          </a:p>
          <a:p>
            <a:pPr lvl="1">
              <a:buNone/>
            </a:pPr>
            <a:r>
              <a:rPr lang="zh-CN" altLang="en-US" dirty="0" smtClean="0"/>
              <a:t>三项技术的复杂度递增，使用人数递减。越重大的决策，越需要更多的分析处理方法</a:t>
            </a:r>
            <a:endParaRPr lang="en-US" altLang="zh-CN" dirty="0" smtClean="0"/>
          </a:p>
          <a:p>
            <a:pPr lvl="1">
              <a:buNone/>
            </a:pPr>
            <a:r>
              <a:rPr lang="zh-CN" altLang="en-US" dirty="0" smtClean="0"/>
              <a:t>辅助。</a:t>
            </a:r>
            <a:endParaRPr lang="zh-CN" alt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4.3.4</a:t>
            </a:r>
            <a:r>
              <a:rPr lang="zh-CN" altLang="en-US" dirty="0" smtClean="0"/>
              <a:t>展示技术（</a:t>
            </a:r>
            <a:r>
              <a:rPr lang="en-US" altLang="zh-CN" dirty="0" smtClean="0"/>
              <a:t>Display</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展示技术</a:t>
            </a:r>
            <a:endParaRPr lang="en-US" altLang="zh-CN" dirty="0" smtClean="0"/>
          </a:p>
          <a:p>
            <a:pPr lvl="1">
              <a:buNone/>
            </a:pPr>
            <a:r>
              <a:rPr lang="zh-CN" altLang="en-US" dirty="0" smtClean="0"/>
              <a:t>商业智能的展示技术也可称为信息可视化技术（</a:t>
            </a:r>
            <a:r>
              <a:rPr lang="en-US" dirty="0" smtClean="0"/>
              <a:t>Visualization</a:t>
            </a:r>
            <a:r>
              <a:rPr lang="zh-CN" altLang="en-US" dirty="0" smtClean="0"/>
              <a:t>）。通过更易理解的</a:t>
            </a:r>
            <a:endParaRPr lang="en-US" altLang="zh-CN" dirty="0" smtClean="0"/>
          </a:p>
          <a:p>
            <a:pPr lvl="1">
              <a:buNone/>
            </a:pPr>
            <a:r>
              <a:rPr lang="zh-CN" altLang="en-US" dirty="0" smtClean="0"/>
              <a:t>图标方式展现数据内容及内涵，辅助决策者理解数据信息。</a:t>
            </a:r>
            <a:endParaRPr lang="en-US" altLang="zh-CN" dirty="0" smtClean="0"/>
          </a:p>
          <a:p>
            <a:pPr lvl="1">
              <a:buClr>
                <a:srgbClr val="FF6600"/>
              </a:buClr>
              <a:buFont typeface="Wingdings" pitchFamily="2" charset="2"/>
              <a:buChar char="l"/>
            </a:pPr>
            <a:r>
              <a:rPr lang="zh-CN" altLang="en-US" dirty="0" smtClean="0"/>
              <a:t>提供数据集合的整体样式：反映结构、模式、趋势。</a:t>
            </a:r>
            <a:endParaRPr lang="en-US" altLang="zh-CN" dirty="0" smtClean="0"/>
          </a:p>
          <a:p>
            <a:pPr lvl="1">
              <a:buClr>
                <a:srgbClr val="FF6600"/>
              </a:buClr>
              <a:buFont typeface="Wingdings" pitchFamily="2" charset="2"/>
              <a:buChar char="l"/>
            </a:pPr>
            <a:r>
              <a:rPr lang="zh-CN" altLang="en-US" dirty="0" smtClean="0"/>
              <a:t>帮助确定“有意义”的信息领域。</a:t>
            </a:r>
            <a:endParaRPr lang="en-US" altLang="zh-CN" dirty="0" smtClean="0"/>
          </a:p>
          <a:p>
            <a:pPr lvl="1">
              <a:buClr>
                <a:srgbClr val="FF6600"/>
              </a:buClr>
              <a:buFont typeface="Wingdings" pitchFamily="2" charset="2"/>
              <a:buChar char="l"/>
            </a:pPr>
            <a:r>
              <a:rPr lang="zh-CN" altLang="en-US" dirty="0" smtClean="0"/>
              <a:t>展示技术：折线图、柱状图、</a:t>
            </a:r>
            <a:r>
              <a:rPr lang="en-US" dirty="0" smtClean="0"/>
              <a:t>KIVIAT </a:t>
            </a:r>
            <a:r>
              <a:rPr lang="zh-CN" altLang="en-US" dirty="0" smtClean="0"/>
              <a:t>图、饼图、散点图等。</a:t>
            </a:r>
            <a:endParaRPr lang="zh-CN" altLang="en-US" dirty="0"/>
          </a:p>
        </p:txBody>
      </p:sp>
      <p:sp>
        <p:nvSpPr>
          <p:cNvPr id="151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1553" name="Object 1"/>
          <p:cNvGraphicFramePr>
            <a:graphicFrameLocks noChangeAspect="1"/>
          </p:cNvGraphicFramePr>
          <p:nvPr/>
        </p:nvGraphicFramePr>
        <p:xfrm>
          <a:off x="1000101" y="3429000"/>
          <a:ext cx="7524568" cy="1857388"/>
        </p:xfrm>
        <a:graphic>
          <a:graphicData uri="http://schemas.openxmlformats.org/presentationml/2006/ole">
            <p:oleObj spid="_x0000_s151553" name="Visio" r:id="rId3" imgW="8242738" imgH="2014538" progId="Visio.Drawing.11">
              <p:embed/>
            </p:oleObj>
          </a:graphicData>
        </a:graphic>
      </p:graphicFrame>
      <p:sp>
        <p:nvSpPr>
          <p:cNvPr id="7" name="TextBox 6"/>
          <p:cNvSpPr txBox="1"/>
          <p:nvPr/>
        </p:nvSpPr>
        <p:spPr>
          <a:xfrm>
            <a:off x="3786182" y="5429264"/>
            <a:ext cx="2500330" cy="338554"/>
          </a:xfrm>
          <a:prstGeom prst="rect">
            <a:avLst/>
          </a:prstGeom>
          <a:noFill/>
        </p:spPr>
        <p:txBody>
          <a:bodyPr wrap="square" rtlCol="0">
            <a:spAutoFit/>
          </a:bodyPr>
          <a:lstStyle/>
          <a:p>
            <a:r>
              <a:rPr lang="zh-CN" altLang="en-US" sz="1600" dirty="0" smtClean="0"/>
              <a:t>部分展示技术示例</a:t>
            </a:r>
            <a:endParaRPr lang="zh-CN" altLang="en-US" sz="1600"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4.3.4</a:t>
            </a:r>
            <a:r>
              <a:rPr lang="zh-CN" altLang="en-US" dirty="0" smtClean="0"/>
              <a:t>展示技术（</a:t>
            </a:r>
            <a:r>
              <a:rPr lang="en-US" altLang="zh-CN" dirty="0" smtClean="0"/>
              <a:t>Display</a:t>
            </a:r>
            <a:r>
              <a:rPr lang="zh-CN" altLang="en-US" dirty="0" smtClean="0"/>
              <a:t>）</a:t>
            </a:r>
            <a:endParaRPr lang="zh-CN" altLang="en-US" dirty="0"/>
          </a:p>
        </p:txBody>
      </p:sp>
      <p:sp>
        <p:nvSpPr>
          <p:cNvPr id="3" name="内容占位符 2"/>
          <p:cNvSpPr>
            <a:spLocks noGrp="1"/>
          </p:cNvSpPr>
          <p:nvPr>
            <p:ph idx="1"/>
          </p:nvPr>
        </p:nvSpPr>
        <p:spPr/>
        <p:txBody>
          <a:bodyPr/>
          <a:lstStyle/>
          <a:p>
            <a:pPr lvl="1">
              <a:buClr>
                <a:srgbClr val="FF6600"/>
              </a:buClr>
              <a:buFont typeface="Wingdings" pitchFamily="2" charset="2"/>
              <a:buChar char="l"/>
            </a:pPr>
            <a:r>
              <a:rPr lang="zh-CN" altLang="en-US" dirty="0" smtClean="0"/>
              <a:t>仪表盘技术</a:t>
            </a:r>
            <a:endParaRPr lang="en-US" altLang="zh-CN" dirty="0" smtClean="0"/>
          </a:p>
          <a:p>
            <a:pPr lvl="2">
              <a:buClr>
                <a:srgbClr val="FF6600"/>
              </a:buClr>
              <a:buNone/>
            </a:pPr>
            <a:r>
              <a:rPr lang="zh-CN" altLang="en-US" dirty="0" smtClean="0"/>
              <a:t>商业智能可视化技术中的一项特殊技术。</a:t>
            </a:r>
            <a:endParaRPr lang="en-US" altLang="zh-CN" dirty="0" smtClean="0"/>
          </a:p>
          <a:p>
            <a:pPr lvl="2">
              <a:buClr>
                <a:srgbClr val="FF6600"/>
              </a:buClr>
              <a:buFont typeface="Wingdings" pitchFamily="2" charset="2"/>
              <a:buChar char="p"/>
            </a:pPr>
            <a:r>
              <a:rPr lang="zh-CN" altLang="en-US" dirty="0" smtClean="0"/>
              <a:t>优点：</a:t>
            </a:r>
            <a:endParaRPr lang="en-US" altLang="zh-CN" dirty="0" smtClean="0"/>
          </a:p>
          <a:p>
            <a:pPr lvl="3">
              <a:buClr>
                <a:srgbClr val="FF6600"/>
              </a:buClr>
              <a:buFont typeface="Wingdings" pitchFamily="2" charset="2"/>
              <a:buChar char="ü"/>
            </a:pPr>
            <a:r>
              <a:rPr lang="zh-CN" altLang="en-US" sz="1400" dirty="0" smtClean="0"/>
              <a:t>使企业管理者以类似驾驶仪表盘的方式总览企业经营状况的关键业务指标和综合指标，让管理者更直观更容易去发现问题。</a:t>
            </a:r>
            <a:endParaRPr lang="en-US" altLang="zh-CN" sz="1400" dirty="0" smtClean="0"/>
          </a:p>
          <a:p>
            <a:pPr lvl="3">
              <a:buClr>
                <a:srgbClr val="FF6600"/>
              </a:buClr>
              <a:buFont typeface="Wingdings" pitchFamily="2" charset="2"/>
              <a:buChar char="ü"/>
            </a:pPr>
            <a:r>
              <a:rPr lang="zh-CN" altLang="en-US" sz="1400" dirty="0" smtClean="0"/>
              <a:t>有效地运用数据仓库的数据挖掘技术，结合一定的分析方法，寻找问题根源，辅助正确的决策。</a:t>
            </a:r>
            <a:endParaRPr lang="en-US" altLang="zh-CN" sz="1400" dirty="0" smtClean="0"/>
          </a:p>
          <a:p>
            <a:pPr lvl="3">
              <a:buClr>
                <a:srgbClr val="FF6600"/>
              </a:buClr>
              <a:buFont typeface="Wingdings" pitchFamily="2" charset="2"/>
              <a:buChar char="ü"/>
            </a:pPr>
            <a:r>
              <a:rPr lang="zh-CN" altLang="en-US" sz="1400" dirty="0" smtClean="0"/>
              <a:t>供自定义分析指标，可以满足不同层次管理者个性化的需求。</a:t>
            </a:r>
            <a:endParaRPr lang="en-US" altLang="zh-CN" sz="1400" dirty="0" smtClean="0"/>
          </a:p>
          <a:p>
            <a:pPr lvl="3">
              <a:buClr>
                <a:srgbClr val="FF6600"/>
              </a:buClr>
              <a:buFont typeface="Wingdings" pitchFamily="2" charset="2"/>
              <a:buChar char="ü"/>
            </a:pPr>
            <a:r>
              <a:rPr lang="zh-CN" altLang="en-US" sz="1400" dirty="0" smtClean="0"/>
              <a:t>对数据进行对比。</a:t>
            </a:r>
            <a:endParaRPr lang="en-US" altLang="zh-CN" sz="1400" dirty="0" smtClean="0"/>
          </a:p>
          <a:p>
            <a:pPr lvl="3">
              <a:buClr>
                <a:srgbClr val="FF6600"/>
              </a:buClr>
              <a:buFont typeface="Wingdings" pitchFamily="2" charset="2"/>
              <a:buChar char="ü"/>
            </a:pPr>
            <a:r>
              <a:rPr lang="zh-CN" altLang="en-US" sz="1400" dirty="0" smtClean="0"/>
              <a:t>直观呈现数据信息，更加形象。</a:t>
            </a:r>
            <a:endParaRPr lang="en-US" altLang="zh-CN" sz="1400" dirty="0" smtClean="0"/>
          </a:p>
          <a:p>
            <a:pPr lvl="2">
              <a:buClr>
                <a:srgbClr val="FF6600"/>
              </a:buClr>
              <a:buFont typeface="Wingdings" pitchFamily="2" charset="2"/>
              <a:buChar char="ü"/>
            </a:pPr>
            <a:endParaRPr lang="en-US" altLang="zh-CN" dirty="0" smtClean="0"/>
          </a:p>
          <a:p>
            <a:pPr lvl="2">
              <a:buClr>
                <a:srgbClr val="FF6600"/>
              </a:buClr>
              <a:buNone/>
            </a:pPr>
            <a:endParaRPr lang="zh-CN" altLang="en-US" dirty="0"/>
          </a:p>
        </p:txBody>
      </p:sp>
      <p:pic>
        <p:nvPicPr>
          <p:cNvPr id="4" name="图片 3"/>
          <p:cNvPicPr/>
          <p:nvPr/>
        </p:nvPicPr>
        <p:blipFill>
          <a:blip r:embed="rId2" cstate="print"/>
          <a:srcRect/>
          <a:stretch>
            <a:fillRect/>
          </a:stretch>
        </p:blipFill>
        <p:spPr bwMode="auto">
          <a:xfrm>
            <a:off x="2152391" y="3714752"/>
            <a:ext cx="5062815" cy="250983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4.3.5</a:t>
            </a:r>
            <a:r>
              <a:rPr lang="zh-CN" altLang="en-US" dirty="0" smtClean="0"/>
              <a:t>仿真技术（</a:t>
            </a:r>
            <a:r>
              <a:rPr lang="en-US" altLang="zh-CN" dirty="0" smtClean="0"/>
              <a:t>Simulation</a:t>
            </a:r>
            <a:r>
              <a:rPr lang="zh-CN" altLang="en-US" dirty="0" smtClean="0"/>
              <a:t>）</a:t>
            </a:r>
            <a:endParaRPr lang="zh-CN" altLang="en-US" dirty="0"/>
          </a:p>
        </p:txBody>
      </p:sp>
      <p:sp>
        <p:nvSpPr>
          <p:cNvPr id="3" name="内容占位符 2"/>
          <p:cNvSpPr>
            <a:spLocks noGrp="1"/>
          </p:cNvSpPr>
          <p:nvPr>
            <p:ph idx="1"/>
          </p:nvPr>
        </p:nvSpPr>
        <p:spPr/>
        <p:txBody>
          <a:bodyPr/>
          <a:lstStyle/>
          <a:p>
            <a:r>
              <a:rPr lang="zh-CN" altLang="en-US" dirty="0" smtClean="0"/>
              <a:t>仿真技术</a:t>
            </a:r>
            <a:endParaRPr lang="en-US" altLang="zh-CN" dirty="0" smtClean="0"/>
          </a:p>
          <a:p>
            <a:pPr lvl="1">
              <a:buNone/>
            </a:pPr>
            <a:r>
              <a:rPr lang="zh-CN" altLang="en-US" dirty="0" smtClean="0"/>
              <a:t>以多种学科和理论为基础，以计算机及其相应的软件为工具，通过虚拟试验的方法来</a:t>
            </a:r>
            <a:endParaRPr lang="en-US" altLang="zh-CN" dirty="0" smtClean="0"/>
          </a:p>
          <a:p>
            <a:pPr lvl="1">
              <a:buNone/>
            </a:pPr>
            <a:r>
              <a:rPr lang="zh-CN" altLang="en-US" dirty="0" smtClean="0"/>
              <a:t>分析和解决问题。</a:t>
            </a:r>
            <a:endParaRPr lang="en-US" altLang="zh-CN" dirty="0" smtClean="0"/>
          </a:p>
          <a:p>
            <a:pPr lvl="1">
              <a:buNone/>
            </a:pPr>
            <a:endParaRPr lang="en-US" altLang="zh-CN" dirty="0" smtClean="0"/>
          </a:p>
          <a:p>
            <a:pPr lvl="1">
              <a:buClr>
                <a:srgbClr val="FF6600"/>
              </a:buClr>
              <a:buFont typeface="Wingdings" pitchFamily="2" charset="2"/>
              <a:buChar char="l"/>
            </a:pPr>
            <a:r>
              <a:rPr lang="zh-CN" altLang="en-US" dirty="0" smtClean="0"/>
              <a:t>原理：建立既能能反映研究对象实质、又易于被计算机处理的数学模型，将研究对象的实质抽象出来，经过计算机的处理，通过输出这些模型的相关数据或是三维立体形式来展现研究对象的某些特质。</a:t>
            </a:r>
            <a:endParaRPr lang="en-US" altLang="zh-CN" dirty="0" smtClean="0"/>
          </a:p>
          <a:p>
            <a:pPr lvl="1">
              <a:buNone/>
            </a:pPr>
            <a:endParaRPr lang="en-US" altLang="zh-CN" dirty="0" smtClean="0"/>
          </a:p>
          <a:p>
            <a:pPr lvl="1">
              <a:buClr>
                <a:srgbClr val="FF6600"/>
              </a:buClr>
              <a:buFont typeface="Wingdings" pitchFamily="2" charset="2"/>
              <a:buChar char="l"/>
            </a:pPr>
            <a:r>
              <a:rPr lang="zh-CN" altLang="en-US" dirty="0" smtClean="0"/>
              <a:t>实现模拟仿真的三个步骤：</a:t>
            </a:r>
            <a:endParaRPr lang="en-US" altLang="zh-CN" dirty="0" smtClean="0"/>
          </a:p>
          <a:p>
            <a:pPr lvl="2">
              <a:buClr>
                <a:srgbClr val="FF6600"/>
              </a:buClr>
              <a:buFont typeface="Wingdings" pitchFamily="2" charset="2"/>
              <a:buChar char="ü"/>
            </a:pPr>
            <a:r>
              <a:rPr lang="zh-CN" altLang="en-US" dirty="0" smtClean="0"/>
              <a:t>模型的建立</a:t>
            </a:r>
            <a:endParaRPr lang="en-US" altLang="zh-CN" dirty="0" smtClean="0"/>
          </a:p>
          <a:p>
            <a:pPr lvl="2">
              <a:buClr>
                <a:srgbClr val="FF6600"/>
              </a:buClr>
              <a:buFont typeface="Wingdings" pitchFamily="2" charset="2"/>
              <a:buChar char="ü"/>
            </a:pPr>
            <a:r>
              <a:rPr lang="zh-CN" altLang="en-US" dirty="0" smtClean="0"/>
              <a:t>模型的转换</a:t>
            </a:r>
            <a:endParaRPr lang="en-US" altLang="zh-CN" dirty="0" smtClean="0"/>
          </a:p>
          <a:p>
            <a:pPr lvl="2">
              <a:buClr>
                <a:srgbClr val="FF6600"/>
              </a:buClr>
              <a:buFont typeface="Wingdings" pitchFamily="2" charset="2"/>
              <a:buChar char="ü"/>
            </a:pPr>
            <a:r>
              <a:rPr lang="zh-CN" altLang="en-US" dirty="0" smtClean="0"/>
              <a:t>模型的仿真实验</a:t>
            </a:r>
            <a:endParaRPr lang="zh-CN" altLang="en-US" dirty="0"/>
          </a:p>
        </p:txBody>
      </p:sp>
      <p:pic>
        <p:nvPicPr>
          <p:cNvPr id="4" name="图片 3"/>
          <p:cNvPicPr/>
          <p:nvPr/>
        </p:nvPicPr>
        <p:blipFill>
          <a:blip r:embed="rId2" cstate="print"/>
          <a:srcRect/>
          <a:stretch>
            <a:fillRect/>
          </a:stretch>
        </p:blipFill>
        <p:spPr bwMode="auto">
          <a:xfrm>
            <a:off x="4357686" y="3643333"/>
            <a:ext cx="3286148" cy="228599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4.4.1</a:t>
            </a:r>
            <a:r>
              <a:rPr lang="zh-CN" altLang="en-US" smtClean="0"/>
              <a:t>商业智能与物联网</a:t>
            </a:r>
            <a:endParaRPr lang="zh-CN" altLang="en-US"/>
          </a:p>
        </p:txBody>
      </p:sp>
      <p:sp>
        <p:nvSpPr>
          <p:cNvPr id="5" name="内容占位符 4"/>
          <p:cNvSpPr>
            <a:spLocks noGrp="1"/>
          </p:cNvSpPr>
          <p:nvPr>
            <p:ph idx="1"/>
          </p:nvPr>
        </p:nvSpPr>
        <p:spPr/>
        <p:txBody>
          <a:bodyPr/>
          <a:lstStyle/>
          <a:p>
            <a:r>
              <a:rPr lang="zh-CN" altLang="en-US" dirty="0" smtClean="0"/>
              <a:t>物联网</a:t>
            </a:r>
            <a:endParaRPr lang="en-US" altLang="zh-CN" dirty="0" smtClean="0"/>
          </a:p>
          <a:p>
            <a:pPr lvl="1">
              <a:buClr>
                <a:srgbClr val="FF6600"/>
              </a:buClr>
              <a:buFont typeface="Wingdings" pitchFamily="2" charset="2"/>
              <a:buChar char="l"/>
            </a:pPr>
            <a:r>
              <a:rPr lang="zh-CN" altLang="en-US" dirty="0" smtClean="0"/>
              <a:t>物联网的三个层次：</a:t>
            </a:r>
            <a:endParaRPr lang="en-US" altLang="zh-CN" dirty="0" smtClean="0"/>
          </a:p>
          <a:p>
            <a:pPr lvl="2">
              <a:buFont typeface="宋体" pitchFamily="2" charset="-122"/>
              <a:buChar char="–"/>
            </a:pPr>
            <a:r>
              <a:rPr lang="zh-CN" altLang="en-US" dirty="0" smtClean="0"/>
              <a:t>第一层：感知层，承担物的信息的采集以及对物体属性进行标识，也就是让物体自己“说话</a:t>
            </a:r>
            <a:r>
              <a:rPr lang="en-US" dirty="0" smtClean="0"/>
              <a:t>”</a:t>
            </a:r>
            <a:r>
              <a:rPr lang="zh-CN" altLang="en-US" dirty="0" smtClean="0"/>
              <a:t>，从而被识别。</a:t>
            </a:r>
            <a:endParaRPr lang="en-US" altLang="zh-CN" dirty="0" smtClean="0"/>
          </a:p>
          <a:p>
            <a:pPr lvl="2">
              <a:buFont typeface="宋体" pitchFamily="2" charset="-122"/>
              <a:buChar char="–"/>
            </a:pPr>
            <a:r>
              <a:rPr lang="zh-CN" altLang="en-US" dirty="0" smtClean="0"/>
              <a:t>第二层：通信层。承担信息的可靠传输，借用现有的各种网络来实现，目的是将物与物、人与人、人与物之间相互连通并实现数据传递和交互的传输网络。</a:t>
            </a:r>
            <a:endParaRPr lang="en-US" altLang="zh-CN" dirty="0" smtClean="0"/>
          </a:p>
          <a:p>
            <a:pPr lvl="2">
              <a:buFont typeface="宋体" pitchFamily="2" charset="-122"/>
              <a:buChar char="–"/>
            </a:pPr>
            <a:r>
              <a:rPr lang="zh-CN" altLang="en-US" dirty="0" smtClean="0"/>
              <a:t>第三层：应用层。即通过后台庞大的软件系统对各种形式的数据、文件进行智能分析和管理。</a:t>
            </a:r>
            <a:endParaRPr lang="en-US" altLang="zh-CN" dirty="0" smtClean="0"/>
          </a:p>
          <a:p>
            <a:pPr lvl="1">
              <a:buClr>
                <a:srgbClr val="FF6600"/>
              </a:buClr>
              <a:buFont typeface="Wingdings" pitchFamily="2" charset="2"/>
              <a:buChar char="l"/>
            </a:pPr>
            <a:r>
              <a:rPr lang="zh-CN" altLang="en-US" dirty="0" smtClean="0"/>
              <a:t>我国物联网环境：</a:t>
            </a:r>
            <a:endParaRPr lang="en-US" altLang="zh-CN" dirty="0" smtClean="0"/>
          </a:p>
          <a:p>
            <a:pPr lvl="2">
              <a:buClr>
                <a:srgbClr val="FF6600"/>
              </a:buClr>
              <a:buFont typeface="Wingdings" pitchFamily="2" charset="2"/>
              <a:buChar char="l"/>
            </a:pPr>
            <a:r>
              <a:rPr lang="zh-CN" altLang="en-US" dirty="0" smtClean="0"/>
              <a:t>优势：</a:t>
            </a:r>
            <a:endParaRPr lang="en-US" altLang="zh-CN" dirty="0" smtClean="0"/>
          </a:p>
          <a:p>
            <a:pPr lvl="3">
              <a:buClr>
                <a:srgbClr val="FF6600"/>
              </a:buClr>
              <a:buFont typeface="Wingdings" pitchFamily="2" charset="2"/>
              <a:buChar char="ü"/>
            </a:pPr>
            <a:r>
              <a:rPr lang="zh-CN" altLang="en-US" sz="1400" dirty="0" smtClean="0"/>
              <a:t>息网络与传输技术基础较好。</a:t>
            </a:r>
            <a:endParaRPr lang="en-US" altLang="zh-CN" sz="1400" dirty="0" smtClean="0"/>
          </a:p>
          <a:p>
            <a:pPr lvl="2">
              <a:buClr>
                <a:srgbClr val="FF6600"/>
              </a:buClr>
              <a:buFont typeface="Wingdings" pitchFamily="2" charset="2"/>
              <a:buChar char="l"/>
            </a:pPr>
            <a:r>
              <a:rPr lang="zh-CN" altLang="en-US" dirty="0" smtClean="0"/>
              <a:t>劣势：</a:t>
            </a:r>
            <a:endParaRPr lang="en-US" altLang="zh-CN" dirty="0" smtClean="0"/>
          </a:p>
          <a:p>
            <a:pPr lvl="3">
              <a:buClr>
                <a:srgbClr val="FF6600"/>
              </a:buClr>
              <a:buFont typeface="Wingdings" pitchFamily="2" charset="2"/>
              <a:buChar char="ü"/>
            </a:pPr>
            <a:r>
              <a:rPr lang="zh-CN" altLang="en-US" sz="1400" dirty="0" smtClean="0"/>
              <a:t>在感知层即传感器和芯片制造、集成、预处理等方面还很薄弱。</a:t>
            </a:r>
            <a:endParaRPr lang="en-US" altLang="zh-CN" sz="1400" dirty="0" smtClean="0"/>
          </a:p>
          <a:p>
            <a:pPr lvl="3">
              <a:buClr>
                <a:srgbClr val="FF6600"/>
              </a:buClr>
              <a:buFont typeface="Wingdings" pitchFamily="2" charset="2"/>
              <a:buChar char="ü"/>
            </a:pPr>
            <a:r>
              <a:rPr lang="zh-CN" altLang="en-US" sz="1400" dirty="0" smtClean="0"/>
              <a:t>应用层上，海量信息处理的软件技术亟待加强。</a:t>
            </a:r>
            <a:endParaRPr lang="en-US" altLang="zh-CN" sz="1400" dirty="0" smtClean="0"/>
          </a:p>
          <a:p>
            <a:pPr lvl="3">
              <a:buClr>
                <a:srgbClr val="FF6600"/>
              </a:buClr>
              <a:buFont typeface="Wingdings" pitchFamily="2" charset="2"/>
              <a:buChar char="ü"/>
            </a:pPr>
            <a:endParaRPr lang="en-US" altLang="zh-CN" sz="1400" dirty="0" smtClean="0"/>
          </a:p>
          <a:p>
            <a:pPr lvl="1">
              <a:buClr>
                <a:srgbClr val="FF6600"/>
              </a:buClr>
              <a:buFont typeface="Wingdings" pitchFamily="2" charset="2"/>
              <a:buChar char="l"/>
            </a:pPr>
            <a:r>
              <a:rPr lang="zh-CN" altLang="en-US" dirty="0" smtClean="0"/>
              <a:t>商业智能技术完善物联网</a:t>
            </a:r>
            <a:endParaRPr lang="en-US" altLang="zh-CN" dirty="0" smtClean="0"/>
          </a:p>
          <a:p>
            <a:pPr lvl="1">
              <a:buClr>
                <a:srgbClr val="FF6600"/>
              </a:buClr>
              <a:buNone/>
            </a:pPr>
            <a:r>
              <a:rPr lang="zh-CN" altLang="en-US" dirty="0" smtClean="0"/>
              <a:t>商业智能技术通过三大支撑技术，快速、合理、有效地完成数据汇总、“提纯”过程</a:t>
            </a:r>
            <a:endParaRPr lang="en-US" altLang="zh-CN" dirty="0" smtClean="0"/>
          </a:p>
          <a:p>
            <a:pPr lvl="1">
              <a:buClr>
                <a:srgbClr val="FF6600"/>
              </a:buClr>
              <a:buNone/>
            </a:pPr>
            <a:r>
              <a:rPr lang="zh-CN" altLang="en-US" dirty="0" smtClean="0"/>
              <a:t>，满足企业希望对数据进一步进行分析的需求，从而帮助进行智能分析管理，完善物</a:t>
            </a:r>
            <a:endParaRPr lang="en-US" altLang="zh-CN" dirty="0" smtClean="0"/>
          </a:p>
          <a:p>
            <a:pPr lvl="1">
              <a:buClr>
                <a:srgbClr val="FF6600"/>
              </a:buClr>
              <a:buNone/>
            </a:pPr>
            <a:r>
              <a:rPr lang="zh-CN" altLang="en-US" dirty="0" smtClean="0"/>
              <a:t>联网。</a:t>
            </a:r>
            <a:endParaRPr lang="zh-CN" altLang="en-US"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4.4.2</a:t>
            </a:r>
            <a:r>
              <a:rPr lang="zh-CN" altLang="en-US" dirty="0" smtClean="0"/>
              <a:t>商业智能与智能物流中其他技术的结合</a:t>
            </a:r>
            <a:endParaRPr lang="zh-CN" altLang="en-US" dirty="0"/>
          </a:p>
        </p:txBody>
      </p:sp>
      <p:sp>
        <p:nvSpPr>
          <p:cNvPr id="3" name="内容占位符 2"/>
          <p:cNvSpPr>
            <a:spLocks noGrp="1"/>
          </p:cNvSpPr>
          <p:nvPr>
            <p:ph idx="1"/>
          </p:nvPr>
        </p:nvSpPr>
        <p:spPr/>
        <p:txBody>
          <a:bodyPr/>
          <a:lstStyle/>
          <a:p>
            <a:r>
              <a:rPr lang="zh-CN" altLang="en-US" dirty="0" smtClean="0"/>
              <a:t>物流管理理念变革</a:t>
            </a:r>
            <a:endParaRPr lang="en-US" altLang="zh-CN" dirty="0" smtClean="0"/>
          </a:p>
          <a:p>
            <a:pPr lvl="1">
              <a:buClr>
                <a:srgbClr val="FF6600"/>
              </a:buClr>
              <a:buFont typeface="Wingdings" pitchFamily="2" charset="2"/>
              <a:buChar char="l"/>
            </a:pPr>
            <a:r>
              <a:rPr lang="zh-CN" altLang="en-US" dirty="0" smtClean="0"/>
              <a:t>传统：货物流通</a:t>
            </a:r>
            <a:endParaRPr lang="en-US" altLang="zh-CN" dirty="0" smtClean="0"/>
          </a:p>
          <a:p>
            <a:pPr lvl="1">
              <a:buClr>
                <a:srgbClr val="FF6600"/>
              </a:buClr>
              <a:buFont typeface="Wingdings" pitchFamily="2" charset="2"/>
              <a:buChar char="l"/>
            </a:pPr>
            <a:r>
              <a:rPr lang="zh-CN" altLang="en-US" dirty="0" smtClean="0"/>
              <a:t>新型：货物流通，物流服务，信息整合。</a:t>
            </a:r>
            <a:endParaRPr lang="en-US" altLang="zh-CN" dirty="0" smtClean="0"/>
          </a:p>
          <a:p>
            <a:pPr lvl="1">
              <a:buClr>
                <a:srgbClr val="FF6600"/>
              </a:buClr>
              <a:buFont typeface="Wingdings" pitchFamily="2" charset="2"/>
              <a:buChar char="l"/>
            </a:pPr>
            <a:endParaRPr lang="en-US" altLang="zh-CN" dirty="0" smtClean="0"/>
          </a:p>
          <a:p>
            <a:r>
              <a:rPr lang="zh-CN" altLang="en-US" dirty="0" smtClean="0"/>
              <a:t>商业智能技术与智能物流技术的结合</a:t>
            </a:r>
            <a:endParaRPr lang="en-US" altLang="zh-CN" dirty="0" smtClean="0"/>
          </a:p>
          <a:p>
            <a:pPr lvl="1">
              <a:buClr>
                <a:srgbClr val="FF6600"/>
              </a:buClr>
              <a:buFont typeface="Wingdings" pitchFamily="2" charset="2"/>
              <a:buChar char="l"/>
            </a:pPr>
            <a:r>
              <a:rPr lang="zh-CN" altLang="en-US" dirty="0" smtClean="0"/>
              <a:t>商业智能技术中数据仓库的建立需要以数据收集作为基础。</a:t>
            </a:r>
            <a:endParaRPr lang="en-US" altLang="zh-CN" dirty="0" smtClean="0"/>
          </a:p>
          <a:p>
            <a:pPr lvl="1">
              <a:buClr>
                <a:srgbClr val="FF6600"/>
              </a:buClr>
              <a:buNone/>
            </a:pPr>
            <a:r>
              <a:rPr lang="en-US" altLang="zh-CN" dirty="0" smtClean="0"/>
              <a:t>   </a:t>
            </a:r>
            <a:r>
              <a:rPr lang="zh-CN" altLang="en-US" dirty="0" smtClean="0"/>
              <a:t>智能物流中感知技术</a:t>
            </a:r>
            <a:r>
              <a:rPr lang="en-US" dirty="0" smtClean="0"/>
              <a:t>RFID</a:t>
            </a:r>
            <a:r>
              <a:rPr lang="zh-CN" altLang="en-US" dirty="0" smtClean="0"/>
              <a:t>的应用，使这些数据及相关信息的收集更为方便、全面、无漏洞。</a:t>
            </a:r>
            <a:endParaRPr lang="en-US" altLang="zh-CN" dirty="0" smtClean="0"/>
          </a:p>
          <a:p>
            <a:pPr lvl="1">
              <a:buClr>
                <a:srgbClr val="FF6600"/>
              </a:buClr>
              <a:buFont typeface="Wingdings" pitchFamily="2" charset="2"/>
              <a:buChar char="l"/>
            </a:pPr>
            <a:r>
              <a:rPr lang="zh-CN" altLang="en-US" dirty="0" smtClean="0"/>
              <a:t>商业智能技术中数据间的传输需要应用高端且稳定的信息传递技术以达到信息共享。</a:t>
            </a:r>
            <a:endParaRPr lang="en-US" altLang="zh-CN" dirty="0" smtClean="0"/>
          </a:p>
          <a:p>
            <a:pPr lvl="1">
              <a:buClr>
                <a:srgbClr val="FF6600"/>
              </a:buClr>
              <a:buNone/>
            </a:pPr>
            <a:r>
              <a:rPr lang="zh-CN" altLang="en-US" dirty="0" smtClean="0"/>
              <a:t>   智能物流中的通信技术便是利用几大网络，达到快速、稳定、流畅的数据传输，为分析的及时性提供保障。</a:t>
            </a:r>
            <a:endParaRPr lang="en-US" altLang="zh-CN" dirty="0" smtClean="0"/>
          </a:p>
          <a:p>
            <a:pPr lvl="1">
              <a:buClr>
                <a:srgbClr val="FF6600"/>
              </a:buClr>
              <a:buFont typeface="Wingdings" pitchFamily="2" charset="2"/>
              <a:buChar char="l"/>
            </a:pPr>
            <a:r>
              <a:rPr lang="zh-CN" altLang="en-US" dirty="0" smtClean="0"/>
              <a:t>商业智能的联机分析处理和数据挖掘技术正好弥补了智能物流中对于数据分析、关联性研究等决策系统的不足。</a:t>
            </a:r>
            <a:endParaRPr lang="en-US" altLang="zh-CN" dirty="0" smtClean="0"/>
          </a:p>
          <a:p>
            <a:pPr lvl="1">
              <a:buClr>
                <a:srgbClr val="FF6600"/>
              </a:buClr>
              <a:buFont typeface="Wingdings" pitchFamily="2" charset="2"/>
              <a:buChar char="l"/>
            </a:pPr>
            <a:r>
              <a:rPr lang="zh-CN" altLang="en-US" dirty="0" smtClean="0"/>
              <a:t>结果展示和仿真预测技术也为智能物流的决策提供了直观感受和决策依据。</a:t>
            </a:r>
            <a:endParaRPr lang="zh-CN" alt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4.4.3</a:t>
            </a:r>
            <a:r>
              <a:rPr lang="zh-CN" altLang="en-US" dirty="0" smtClean="0"/>
              <a:t>商业智能在智能物流中的应用趋势</a:t>
            </a:r>
            <a:endParaRPr lang="zh-CN" altLang="en-US" dirty="0"/>
          </a:p>
        </p:txBody>
      </p:sp>
      <p:sp>
        <p:nvSpPr>
          <p:cNvPr id="3" name="内容占位符 2"/>
          <p:cNvSpPr>
            <a:spLocks noGrp="1"/>
          </p:cNvSpPr>
          <p:nvPr>
            <p:ph idx="1"/>
          </p:nvPr>
        </p:nvSpPr>
        <p:spPr/>
        <p:txBody>
          <a:bodyPr/>
          <a:lstStyle/>
          <a:p>
            <a:r>
              <a:rPr lang="zh-CN" altLang="en-US" dirty="0" smtClean="0"/>
              <a:t>商业智能的应用是现代物流发展的趋势</a:t>
            </a:r>
            <a:endParaRPr lang="en-US" altLang="zh-CN" dirty="0" smtClean="0"/>
          </a:p>
          <a:p>
            <a:pPr lvl="1">
              <a:buNone/>
            </a:pPr>
            <a:r>
              <a:rPr lang="zh-CN" altLang="en-US" dirty="0" smtClean="0"/>
              <a:t>商业智能辅助现代物流企业摆脱以降低成本为主要目的，仓储、运输、配送、包装等</a:t>
            </a:r>
            <a:endParaRPr lang="en-US" altLang="zh-CN" dirty="0" smtClean="0"/>
          </a:p>
          <a:p>
            <a:pPr lvl="1">
              <a:buNone/>
            </a:pPr>
            <a:r>
              <a:rPr lang="zh-CN" altLang="en-US" dirty="0" smtClean="0"/>
              <a:t>各部门平行做事的格局。</a:t>
            </a:r>
            <a:endParaRPr lang="zh-CN" altLang="en-US" dirty="0"/>
          </a:p>
        </p:txBody>
      </p:sp>
      <p:graphicFrame>
        <p:nvGraphicFramePr>
          <p:cNvPr id="5" name="图示 4"/>
          <p:cNvGraphicFramePr/>
          <p:nvPr/>
        </p:nvGraphicFramePr>
        <p:xfrm>
          <a:off x="1571604" y="2428868"/>
          <a:ext cx="5429288" cy="34210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右箭头 5"/>
          <p:cNvSpPr/>
          <p:nvPr/>
        </p:nvSpPr>
        <p:spPr>
          <a:xfrm>
            <a:off x="4071934" y="3786190"/>
            <a:ext cx="428628" cy="142876"/>
          </a:xfrm>
          <a:prstGeom prst="rightArrow">
            <a:avLst/>
          </a:prstGeom>
          <a:gradFill>
            <a:gsLst>
              <a:gs pos="0">
                <a:srgbClr val="FFF200"/>
              </a:gs>
              <a:gs pos="45000">
                <a:srgbClr val="FF7A00"/>
              </a:gs>
              <a:gs pos="70000">
                <a:srgbClr val="FF0300"/>
              </a:gs>
              <a:gs pos="100000">
                <a:srgbClr val="4D0808"/>
              </a:gs>
            </a:gsLst>
            <a:lin ang="5400000" scaled="0"/>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4.4.3</a:t>
            </a:r>
            <a:r>
              <a:rPr lang="zh-CN" altLang="en-US" dirty="0" smtClean="0"/>
              <a:t>商业智能在智能物流中的应用趋势</a:t>
            </a:r>
            <a:endParaRPr lang="zh-CN" altLang="en-US" dirty="0"/>
          </a:p>
        </p:txBody>
      </p:sp>
      <p:sp>
        <p:nvSpPr>
          <p:cNvPr id="3" name="内容占位符 2"/>
          <p:cNvSpPr>
            <a:spLocks noGrp="1"/>
          </p:cNvSpPr>
          <p:nvPr>
            <p:ph idx="1"/>
          </p:nvPr>
        </p:nvSpPr>
        <p:spPr/>
        <p:txBody>
          <a:bodyPr/>
          <a:lstStyle/>
          <a:p>
            <a:r>
              <a:rPr lang="zh-CN" altLang="en-US" dirty="0" smtClean="0"/>
              <a:t>智能物流系统对商业智能的需求</a:t>
            </a:r>
            <a:endParaRPr lang="en-US" altLang="zh-CN" dirty="0" smtClean="0"/>
          </a:p>
          <a:p>
            <a:pPr lvl="1">
              <a:buNone/>
            </a:pPr>
            <a:r>
              <a:rPr lang="zh-CN" altLang="en-US" dirty="0" smtClean="0"/>
              <a:t>智能物流系统是一个庞大而复杂的系统，包括运输、仓储、配送、包装、装卸、信息</a:t>
            </a:r>
            <a:endParaRPr lang="en-US" altLang="zh-CN" dirty="0" smtClean="0"/>
          </a:p>
          <a:p>
            <a:pPr lvl="1">
              <a:buNone/>
            </a:pPr>
            <a:r>
              <a:rPr lang="zh-CN" altLang="en-US" dirty="0" smtClean="0"/>
              <a:t>获取等诸多环节，各个环节所产生的大量数据和信息，使企业很难对这些内容进行准</a:t>
            </a:r>
            <a:endParaRPr lang="en-US" altLang="zh-CN" dirty="0" smtClean="0"/>
          </a:p>
          <a:p>
            <a:pPr lvl="1">
              <a:buNone/>
            </a:pPr>
            <a:r>
              <a:rPr lang="zh-CN" altLang="en-US" dirty="0" smtClean="0"/>
              <a:t>确、高效、及时的处理。</a:t>
            </a:r>
            <a:endParaRPr lang="en-US" altLang="zh-CN" dirty="0" smtClean="0"/>
          </a:p>
          <a:p>
            <a:pPr lvl="1">
              <a:buClr>
                <a:srgbClr val="FF6600"/>
              </a:buClr>
              <a:buFont typeface="Wingdings" pitchFamily="2" charset="2"/>
              <a:buChar char="l"/>
            </a:pPr>
            <a:r>
              <a:rPr lang="zh-CN" altLang="en-US" dirty="0" smtClean="0"/>
              <a:t>采购环节</a:t>
            </a:r>
            <a:endParaRPr lang="en-US" altLang="zh-CN" dirty="0" smtClean="0"/>
          </a:p>
          <a:p>
            <a:pPr lvl="1">
              <a:buClr>
                <a:srgbClr val="FF6600"/>
              </a:buClr>
              <a:buNone/>
            </a:pPr>
            <a:r>
              <a:rPr lang="en-US" altLang="zh-CN" dirty="0" smtClean="0"/>
              <a:t>   </a:t>
            </a:r>
            <a:r>
              <a:rPr lang="zh-CN" altLang="en-US" dirty="0" smtClean="0"/>
              <a:t>基于数据仓库技术的商业智能系统可实现供应商信用评价，帮助企业为顺利生产打下坚实的基础，为最终产品在质量和成本上的定位提供科学的依据。</a:t>
            </a:r>
            <a:endParaRPr lang="en-US" altLang="zh-CN" dirty="0" smtClean="0"/>
          </a:p>
          <a:p>
            <a:pPr lvl="1">
              <a:buClr>
                <a:srgbClr val="FF6600"/>
              </a:buClr>
              <a:buFont typeface="Wingdings" pitchFamily="2" charset="2"/>
              <a:buChar char="l"/>
            </a:pPr>
            <a:r>
              <a:rPr lang="zh-CN" altLang="en-US" dirty="0" smtClean="0"/>
              <a:t>库存管理</a:t>
            </a:r>
            <a:endParaRPr lang="en-US" altLang="zh-CN" dirty="0" smtClean="0"/>
          </a:p>
          <a:p>
            <a:pPr lvl="1">
              <a:buClr>
                <a:srgbClr val="FF6600"/>
              </a:buClr>
              <a:buNone/>
            </a:pPr>
            <a:r>
              <a:rPr lang="zh-CN" altLang="en-US" dirty="0" smtClean="0"/>
              <a:t>   基于商业智能系统构建的库存分析，既满足一般用户对获取库存物品情况的需要，又能辅助决策解决深层次的相关问题。</a:t>
            </a:r>
            <a:endParaRPr lang="en-US" altLang="zh-CN" dirty="0" smtClean="0"/>
          </a:p>
          <a:p>
            <a:pPr lvl="1">
              <a:buClr>
                <a:srgbClr val="FF6600"/>
              </a:buClr>
              <a:buFont typeface="Wingdings" pitchFamily="2" charset="2"/>
              <a:buChar char="l"/>
            </a:pPr>
            <a:r>
              <a:rPr lang="zh-CN" altLang="en-US" dirty="0" smtClean="0"/>
              <a:t>运输管理</a:t>
            </a:r>
            <a:endParaRPr lang="en-US" altLang="zh-CN" dirty="0" smtClean="0"/>
          </a:p>
          <a:p>
            <a:pPr lvl="1">
              <a:buClr>
                <a:srgbClr val="FF6600"/>
              </a:buClr>
              <a:buNone/>
            </a:pPr>
            <a:r>
              <a:rPr lang="en-US" altLang="zh-CN" dirty="0" smtClean="0"/>
              <a:t>   </a:t>
            </a:r>
            <a:r>
              <a:rPr lang="zh-CN" altLang="en-US" dirty="0" smtClean="0"/>
              <a:t>智能交通系统是利用商业智能的成功范例。</a:t>
            </a:r>
            <a:endParaRPr lang="en-US" altLang="zh-CN" dirty="0" smtClean="0"/>
          </a:p>
          <a:p>
            <a:pPr lvl="1">
              <a:buClr>
                <a:srgbClr val="FF6600"/>
              </a:buClr>
              <a:buFont typeface="Wingdings" pitchFamily="2" charset="2"/>
              <a:buChar char="l"/>
            </a:pPr>
            <a:r>
              <a:rPr lang="zh-CN" altLang="en-US" dirty="0" smtClean="0"/>
              <a:t>财务分析</a:t>
            </a:r>
            <a:endParaRPr lang="en-US" altLang="zh-CN" dirty="0" smtClean="0"/>
          </a:p>
          <a:p>
            <a:pPr lvl="1">
              <a:buClr>
                <a:srgbClr val="FF6600"/>
              </a:buClr>
              <a:buNone/>
            </a:pPr>
            <a:r>
              <a:rPr lang="zh-CN" altLang="en-US" dirty="0" smtClean="0"/>
              <a:t>   商业智能基于数据仓库技术的财务分析满足企业领导对各业务部门费用支出情况查询的要求，并实现了对应收款、应付款的决策分析，综合提高企业的财务运行状况。</a:t>
            </a:r>
            <a:endParaRPr lang="en-US" altLang="zh-CN" dirty="0" smtClean="0"/>
          </a:p>
          <a:p>
            <a:pPr lvl="1">
              <a:buClr>
                <a:srgbClr val="FF6600"/>
              </a:buClr>
              <a:buNone/>
            </a:pPr>
            <a:endParaRPr lang="zh-CN" alt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4.4.3</a:t>
            </a:r>
            <a:r>
              <a:rPr lang="zh-CN" altLang="en-US" dirty="0" smtClean="0"/>
              <a:t>商业智能在智能物流中的应用趋势</a:t>
            </a:r>
            <a:endParaRPr lang="zh-CN" altLang="en-US" dirty="0"/>
          </a:p>
        </p:txBody>
      </p:sp>
      <p:sp>
        <p:nvSpPr>
          <p:cNvPr id="166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6913" name="Object 1"/>
          <p:cNvGraphicFramePr>
            <a:graphicFrameLocks noChangeAspect="1"/>
          </p:cNvGraphicFramePr>
          <p:nvPr/>
        </p:nvGraphicFramePr>
        <p:xfrm>
          <a:off x="967979" y="1643050"/>
          <a:ext cx="7247359" cy="3643314"/>
        </p:xfrm>
        <a:graphic>
          <a:graphicData uri="http://schemas.openxmlformats.org/presentationml/2006/ole">
            <p:oleObj spid="_x0000_s166913" name="Visio" r:id="rId3" imgW="10114564" imgH="5074758" progId="Visio.Drawing.11">
              <p:embed/>
            </p:oleObj>
          </a:graphicData>
        </a:graphic>
      </p:graphicFrame>
      <p:sp>
        <p:nvSpPr>
          <p:cNvPr id="6" name="TextBox 5"/>
          <p:cNvSpPr txBox="1"/>
          <p:nvPr/>
        </p:nvSpPr>
        <p:spPr>
          <a:xfrm>
            <a:off x="4000496" y="5572140"/>
            <a:ext cx="3429024" cy="338554"/>
          </a:xfrm>
          <a:prstGeom prst="rect">
            <a:avLst/>
          </a:prstGeom>
          <a:noFill/>
        </p:spPr>
        <p:txBody>
          <a:bodyPr wrap="square" rtlCol="0">
            <a:spAutoFit/>
          </a:bodyPr>
          <a:lstStyle/>
          <a:p>
            <a:r>
              <a:rPr lang="zh-CN" altLang="en-US" sz="1600" dirty="0" smtClean="0"/>
              <a:t>智能物流系统</a:t>
            </a:r>
            <a:endParaRPr lang="zh-CN" altLang="en-US" sz="1600"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4.4.3</a:t>
            </a:r>
            <a:r>
              <a:rPr lang="zh-CN" altLang="en-US" dirty="0" smtClean="0"/>
              <a:t>商业智能在智能物流中的应用趋势</a:t>
            </a:r>
            <a:endParaRPr lang="zh-CN" altLang="en-US" dirty="0"/>
          </a:p>
        </p:txBody>
      </p:sp>
      <p:sp>
        <p:nvSpPr>
          <p:cNvPr id="3" name="内容占位符 2"/>
          <p:cNvSpPr>
            <a:spLocks noGrp="1"/>
          </p:cNvSpPr>
          <p:nvPr>
            <p:ph idx="1"/>
          </p:nvPr>
        </p:nvSpPr>
        <p:spPr/>
        <p:txBody>
          <a:bodyPr/>
          <a:lstStyle/>
          <a:p>
            <a:r>
              <a:rPr lang="zh-CN" altLang="en-US" dirty="0" smtClean="0"/>
              <a:t>物流企业的决策环节对商业智能的需要</a:t>
            </a:r>
            <a:endParaRPr lang="en-US" altLang="zh-CN" dirty="0" smtClean="0"/>
          </a:p>
          <a:p>
            <a:endParaRPr lang="zh-CN" altLang="en-US" dirty="0"/>
          </a:p>
        </p:txBody>
      </p:sp>
      <p:graphicFrame>
        <p:nvGraphicFramePr>
          <p:cNvPr id="4" name="图示 3"/>
          <p:cNvGraphicFramePr/>
          <p:nvPr/>
        </p:nvGraphicFramePr>
        <p:xfrm>
          <a:off x="1357290" y="1714488"/>
          <a:ext cx="6572296" cy="4357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4.1.1 </a:t>
            </a:r>
            <a:r>
              <a:rPr lang="zh-CN" altLang="en-US" dirty="0" smtClean="0"/>
              <a:t>商业智能的定义</a:t>
            </a:r>
            <a:endParaRPr lang="zh-CN" altLang="en-US" dirty="0"/>
          </a:p>
        </p:txBody>
      </p:sp>
      <p:sp>
        <p:nvSpPr>
          <p:cNvPr id="3" name="内容占位符 2"/>
          <p:cNvSpPr>
            <a:spLocks noGrp="1"/>
          </p:cNvSpPr>
          <p:nvPr>
            <p:ph idx="1"/>
          </p:nvPr>
        </p:nvSpPr>
        <p:spPr>
          <a:xfrm>
            <a:off x="342928" y="1071580"/>
            <a:ext cx="8229600" cy="4929188"/>
          </a:xfrm>
        </p:spPr>
        <p:txBody>
          <a:bodyPr/>
          <a:lstStyle/>
          <a:p>
            <a:pPr>
              <a:buClr>
                <a:srgbClr val="FF6600"/>
              </a:buClr>
              <a:buSzPct val="100000"/>
              <a:buFont typeface="Wingdings" pitchFamily="2" charset="2"/>
              <a:buChar char="p"/>
            </a:pPr>
            <a:r>
              <a:rPr lang="zh-CN" altLang="en-US" dirty="0" smtClean="0"/>
              <a:t>商业智能</a:t>
            </a:r>
            <a:r>
              <a:rPr lang="zh-CN" altLang="en-US" sz="2000" dirty="0" smtClean="0"/>
              <a:t>概念的提出</a:t>
            </a:r>
            <a:endParaRPr lang="en-US" altLang="zh-CN" dirty="0" smtClean="0"/>
          </a:p>
          <a:p>
            <a:pPr lvl="1">
              <a:buClr>
                <a:srgbClr val="FF6600"/>
              </a:buClr>
              <a:buSzPct val="100000"/>
              <a:buNone/>
            </a:pPr>
            <a:r>
              <a:rPr lang="en-US" altLang="zh-CN" dirty="0" smtClean="0">
                <a:solidFill>
                  <a:schemeClr val="tx1"/>
                </a:solidFill>
                <a:latin typeface="宋体" pitchFamily="2" charset="-122"/>
                <a:ea typeface="宋体" pitchFamily="2" charset="-122"/>
              </a:rPr>
              <a:t>1996</a:t>
            </a:r>
            <a:r>
              <a:rPr lang="zh-CN" altLang="en-US" dirty="0" smtClean="0">
                <a:solidFill>
                  <a:schemeClr val="tx1"/>
                </a:solidFill>
                <a:latin typeface="宋体" pitchFamily="2" charset="-122"/>
                <a:ea typeface="宋体" pitchFamily="2" charset="-122"/>
              </a:rPr>
              <a:t>年，加特纳集团（</a:t>
            </a:r>
            <a:r>
              <a:rPr lang="en-US" altLang="zh-CN" dirty="0" smtClean="0">
                <a:solidFill>
                  <a:schemeClr val="tx1"/>
                </a:solidFill>
                <a:latin typeface="宋体" pitchFamily="2" charset="-122"/>
                <a:ea typeface="宋体" pitchFamily="2" charset="-122"/>
              </a:rPr>
              <a:t>Gartner Group</a:t>
            </a:r>
            <a:r>
              <a:rPr lang="zh-CN" altLang="en-US" dirty="0" smtClean="0">
                <a:solidFill>
                  <a:schemeClr val="tx1"/>
                </a:solidFill>
                <a:latin typeface="宋体" pitchFamily="2" charset="-122"/>
                <a:ea typeface="宋体" pitchFamily="2" charset="-122"/>
              </a:rPr>
              <a:t>）首次</a:t>
            </a:r>
            <a:r>
              <a:rPr lang="zh-CN" altLang="en-US" dirty="0" smtClean="0">
                <a:latin typeface="宋体" pitchFamily="2" charset="-122"/>
                <a:ea typeface="宋体" pitchFamily="2" charset="-122"/>
              </a:rPr>
              <a:t>提出商业智能概念。它描述了一系列的</a:t>
            </a:r>
            <a:endParaRPr lang="en-US" altLang="zh-CN" dirty="0" smtClean="0">
              <a:latin typeface="宋体" pitchFamily="2" charset="-122"/>
              <a:ea typeface="宋体" pitchFamily="2" charset="-122"/>
            </a:endParaRPr>
          </a:p>
          <a:p>
            <a:pPr lvl="1">
              <a:buClr>
                <a:srgbClr val="FF6600"/>
              </a:buClr>
              <a:buSzPct val="100000"/>
              <a:buNone/>
            </a:pPr>
            <a:r>
              <a:rPr lang="zh-CN" altLang="en-US" dirty="0" smtClean="0">
                <a:latin typeface="宋体" pitchFamily="2" charset="-122"/>
                <a:ea typeface="宋体" pitchFamily="2" charset="-122"/>
              </a:rPr>
              <a:t>概念和方法，通过应用基于事实的支持系统来辅助商业决策的制定。</a:t>
            </a:r>
            <a:endParaRPr lang="en-US" altLang="zh-CN" dirty="0" smtClean="0">
              <a:latin typeface="宋体" pitchFamily="2" charset="-122"/>
              <a:ea typeface="宋体" pitchFamily="2" charset="-122"/>
            </a:endParaRPr>
          </a:p>
          <a:p>
            <a:pPr lvl="1">
              <a:buClr>
                <a:srgbClr val="FF6600"/>
              </a:buClr>
              <a:buSzPct val="100000"/>
              <a:buNone/>
            </a:pPr>
            <a:endParaRPr lang="en-US" dirty="0" smtClean="0">
              <a:solidFill>
                <a:schemeClr val="tx1"/>
              </a:solidFill>
              <a:latin typeface="+mn-lt"/>
              <a:ea typeface="+mn-ea"/>
              <a:cs typeface="+mn-cs"/>
            </a:endParaRPr>
          </a:p>
          <a:p>
            <a:r>
              <a:rPr lang="zh-CN" altLang="en-US" dirty="0" smtClean="0"/>
              <a:t>商业智能技术</a:t>
            </a:r>
            <a:endParaRPr lang="en-US" altLang="zh-CN" dirty="0" smtClean="0"/>
          </a:p>
          <a:p>
            <a:pPr lvl="1">
              <a:buNone/>
            </a:pPr>
            <a:r>
              <a:rPr lang="zh-CN" altLang="en-US" dirty="0" smtClean="0"/>
              <a:t>将企业现有的数据，经过管理分析等手段，提取有用信息，进而转化为知识，为企业</a:t>
            </a:r>
            <a:endParaRPr lang="en-US" altLang="zh-CN" dirty="0" smtClean="0"/>
          </a:p>
          <a:p>
            <a:pPr lvl="1">
              <a:buNone/>
            </a:pPr>
            <a:r>
              <a:rPr lang="zh-CN" altLang="en-US" dirty="0" smtClean="0"/>
              <a:t>做出明智的业务经营决策的工具。</a:t>
            </a:r>
            <a:endParaRPr lang="en-US" altLang="zh-CN" dirty="0" smtClean="0"/>
          </a:p>
          <a:p>
            <a:pPr lvl="1">
              <a:buNone/>
            </a:pPr>
            <a:endParaRPr lang="en-US" altLang="zh-CN" dirty="0" smtClean="0"/>
          </a:p>
          <a:p>
            <a:r>
              <a:rPr lang="zh-CN" altLang="en-US" dirty="0" smtClean="0"/>
              <a:t>商业智能的定义</a:t>
            </a:r>
            <a:endParaRPr lang="en-US" altLang="zh-CN" dirty="0" smtClean="0"/>
          </a:p>
          <a:p>
            <a:pPr lvl="1"/>
            <a:r>
              <a:rPr lang="zh-CN" altLang="en-US" dirty="0" smtClean="0"/>
              <a:t>目前，学术界对商业智能的定义并不统一。</a:t>
            </a:r>
            <a:endParaRPr lang="en-US" altLang="zh-CN" dirty="0" smtClean="0"/>
          </a:p>
          <a:p>
            <a:pPr lvl="1"/>
            <a:r>
              <a:rPr lang="zh-CN" altLang="en-US" dirty="0" smtClean="0"/>
              <a:t>商业智能通常被理解为是对商业信息的搜集、管理和分析过程，目的是使企业的各级</a:t>
            </a:r>
            <a:r>
              <a:rPr lang="en-US" dirty="0" smtClean="0"/>
              <a:t>决策者</a:t>
            </a:r>
            <a:r>
              <a:rPr lang="zh-CN" altLang="en-US" dirty="0" smtClean="0"/>
              <a:t>透过数据表面获得潜在知识，使他们做出对企业更为有利的业务经营决策。</a:t>
            </a:r>
            <a:endParaRPr lang="en-US" altLang="zh-CN"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pPr>
              <a:buNone/>
            </a:pPr>
            <a:endParaRPr lang="en-US" altLang="zh-CN" dirty="0" smtClean="0">
              <a:solidFill>
                <a:schemeClr val="tx1"/>
              </a:solidFill>
              <a:latin typeface="+mn-lt"/>
              <a:ea typeface="+mn-ea"/>
              <a:cs typeface="+mn-cs"/>
            </a:endParaRPr>
          </a:p>
          <a:p>
            <a:pPr>
              <a:buNone/>
            </a:pPr>
            <a:endParaRPr lang="en-US" altLang="zh-CN" sz="1100" dirty="0" smtClean="0"/>
          </a:p>
          <a:p>
            <a:pPr>
              <a:buNone/>
            </a:pPr>
            <a:r>
              <a:rPr lang="en-US" altLang="zh-CN" sz="1100" dirty="0" smtClean="0"/>
              <a:t>     </a:t>
            </a:r>
            <a:r>
              <a:rPr lang="en-US" altLang="zh-CN" sz="1100" dirty="0" smtClean="0">
                <a:solidFill>
                  <a:schemeClr val="tx1"/>
                </a:solidFill>
                <a:latin typeface="+mn-lt"/>
                <a:ea typeface="+mn-ea"/>
                <a:cs typeface="+mn-cs"/>
              </a:rPr>
              <a:t>                                                                              </a:t>
            </a:r>
            <a:endParaRPr lang="en-US" sz="1200" dirty="0" smtClean="0">
              <a:solidFill>
                <a:schemeClr val="tx1"/>
              </a:solidFill>
              <a:latin typeface="+mn-lt"/>
              <a:ea typeface="+mn-ea"/>
              <a:cs typeface="+mn-cs"/>
            </a:endParaRPr>
          </a:p>
          <a:p>
            <a:endParaRPr lang="zh-CN" altLang="en-US"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4.5</a:t>
            </a:r>
            <a:r>
              <a:rPr lang="zh-CN" altLang="en-US" dirty="0" smtClean="0"/>
              <a:t>小结</a:t>
            </a:r>
            <a:endParaRPr lang="zh-CN" altLang="en-US" dirty="0"/>
          </a:p>
        </p:txBody>
      </p:sp>
      <p:sp>
        <p:nvSpPr>
          <p:cNvPr id="3" name="内容占位符 2"/>
          <p:cNvSpPr>
            <a:spLocks noGrp="1"/>
          </p:cNvSpPr>
          <p:nvPr>
            <p:ph idx="1"/>
          </p:nvPr>
        </p:nvSpPr>
        <p:spPr>
          <a:xfrm>
            <a:off x="457200" y="1196975"/>
            <a:ext cx="8401080" cy="4929188"/>
          </a:xfrm>
        </p:spPr>
        <p:txBody>
          <a:bodyPr/>
          <a:lstStyle/>
          <a:p>
            <a:r>
              <a:rPr lang="zh-CN" altLang="en-US" dirty="0" smtClean="0"/>
              <a:t>商业智能系统总结企业自身状况，收集外部竞争环境，使企业可以寻找到许多潜在的机会和问题，并通过对现有数据的分析处理来形成对用户的决策支持，为企业决策者改善物流运作能力提供有力支持。</a:t>
            </a:r>
            <a:endParaRPr lang="en-US" altLang="zh-CN" dirty="0" smtClean="0"/>
          </a:p>
          <a:p>
            <a:endParaRPr lang="en-US" altLang="zh-CN" dirty="0" smtClean="0"/>
          </a:p>
          <a:p>
            <a:r>
              <a:rPr lang="zh-CN" altLang="en-US" dirty="0" smtClean="0"/>
              <a:t>商业智能工具的建立需要以支持商务需要为目的，将基于事实的信息传递给企业，以增加商务活动的效率及效用。三大支撑技术数据仓库、联机分析处理、数据挖掘，给企业提供了更详细的数据整理、数据分析及相关性分析手段，从混乱中挖掘价值，为企业深入了解商务运营、使他们获得对于战略决策及战术决策制定更为有效的商业信息提供了更好地支持。</a:t>
            </a:r>
            <a:endParaRPr lang="en-US" altLang="zh-CN" dirty="0" smtClean="0"/>
          </a:p>
          <a:p>
            <a:endParaRPr lang="en-US" altLang="zh-CN" dirty="0" smtClean="0"/>
          </a:p>
          <a:p>
            <a:r>
              <a:rPr lang="zh-CN" altLang="en-US" dirty="0" smtClean="0"/>
              <a:t>商业智能技术在智能物流的应用已经具备了较为成熟的应用环境及技术条件，它将帮助企业挖掘自身潜能，为企业在市场中赢得商务先机。</a:t>
            </a:r>
            <a:endParaRPr lang="en-US" altLang="zh-CN" dirty="0" smtClean="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p:txBody>
          <a:bodyPr/>
          <a:lstStyle/>
          <a:p>
            <a:pPr>
              <a:buFont typeface="Wingdings" pitchFamily="2" charset="2"/>
              <a:buChar char="ü"/>
            </a:pPr>
            <a:r>
              <a:rPr lang="zh-CN" altLang="en-US" dirty="0" smtClean="0"/>
              <a:t>请表述商业智能的定义</a:t>
            </a:r>
            <a:r>
              <a:rPr lang="zh-CN" altLang="en-US" dirty="0" smtClean="0"/>
              <a:t>。</a:t>
            </a:r>
            <a:endParaRPr lang="en-US" altLang="zh-CN" dirty="0" smtClean="0"/>
          </a:p>
          <a:p>
            <a:pPr>
              <a:buFont typeface="Wingdings" pitchFamily="2" charset="2"/>
              <a:buChar char="ü"/>
            </a:pPr>
            <a:r>
              <a:rPr lang="zh-CN" altLang="en-US" dirty="0" smtClean="0"/>
              <a:t>简述</a:t>
            </a:r>
            <a:r>
              <a:rPr lang="zh-CN" altLang="en-US" dirty="0" smtClean="0"/>
              <a:t>商业智能发生的背景</a:t>
            </a:r>
            <a:r>
              <a:rPr lang="zh-CN" altLang="en-US" dirty="0" smtClean="0"/>
              <a:t>。</a:t>
            </a:r>
            <a:endParaRPr lang="en-US" altLang="zh-CN" dirty="0" smtClean="0"/>
          </a:p>
          <a:p>
            <a:pPr>
              <a:buFont typeface="Wingdings" pitchFamily="2" charset="2"/>
              <a:buChar char="ü"/>
            </a:pPr>
            <a:r>
              <a:rPr lang="zh-CN" altLang="en-US" dirty="0" smtClean="0"/>
              <a:t>简述</a:t>
            </a:r>
            <a:r>
              <a:rPr lang="zh-CN" altLang="en-US" dirty="0" smtClean="0"/>
              <a:t>商业智能体系是如何运作的</a:t>
            </a:r>
            <a:r>
              <a:rPr lang="zh-CN" altLang="en-US" dirty="0" smtClean="0"/>
              <a:t>。</a:t>
            </a:r>
            <a:endParaRPr lang="en-US" altLang="zh-CN" dirty="0" smtClean="0"/>
          </a:p>
          <a:p>
            <a:pPr>
              <a:buFont typeface="Wingdings" pitchFamily="2" charset="2"/>
              <a:buChar char="ü"/>
            </a:pPr>
            <a:r>
              <a:rPr lang="zh-CN" altLang="en-US" dirty="0" smtClean="0"/>
              <a:t>商业</a:t>
            </a:r>
            <a:r>
              <a:rPr lang="zh-CN" altLang="en-US" dirty="0" smtClean="0"/>
              <a:t>智能的三大核心技术是什么？请简要说明技术原理</a:t>
            </a:r>
            <a:r>
              <a:rPr lang="zh-CN" altLang="en-US" dirty="0" smtClean="0"/>
              <a:t>。</a:t>
            </a:r>
            <a:endParaRPr lang="en-US" altLang="zh-CN" dirty="0" smtClean="0"/>
          </a:p>
          <a:p>
            <a:pPr>
              <a:buFont typeface="Wingdings" pitchFamily="2" charset="2"/>
              <a:buChar char="ü"/>
            </a:pPr>
            <a:r>
              <a:rPr lang="zh-CN" altLang="en-US" dirty="0" smtClean="0"/>
              <a:t>请</a:t>
            </a:r>
            <a:r>
              <a:rPr lang="zh-CN" altLang="en-US" dirty="0" smtClean="0"/>
              <a:t>叙述为什么商业智能可以被用于智能物流系统</a:t>
            </a:r>
            <a:r>
              <a:rPr lang="zh-CN" altLang="en-US" dirty="0" smtClean="0"/>
              <a:t>。</a:t>
            </a:r>
            <a:endParaRPr lang="en-US" altLang="zh-CN" dirty="0" smtClean="0"/>
          </a:p>
          <a:p>
            <a:pPr>
              <a:buFont typeface="Wingdings" pitchFamily="2" charset="2"/>
              <a:buChar char="ü"/>
            </a:pPr>
            <a:r>
              <a:rPr lang="zh-CN" altLang="en-US" dirty="0" smtClean="0"/>
              <a:t>商业</a:t>
            </a:r>
            <a:r>
              <a:rPr lang="zh-CN" altLang="en-US" dirty="0" smtClean="0"/>
              <a:t>智能可用在智能物流系统中的哪些方面？</a:t>
            </a:r>
            <a:endParaRPr lang="zh-CN" altLang="en-US"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商业智能的定义（续）</a:t>
            </a:r>
            <a:endParaRPr lang="en-US" altLang="zh-CN" dirty="0" smtClean="0"/>
          </a:p>
          <a:p>
            <a:pPr lvl="1">
              <a:buNone/>
            </a:pPr>
            <a:r>
              <a:rPr lang="zh-CN" altLang="en-US" dirty="0" smtClean="0"/>
              <a:t>总结：商业智能（</a:t>
            </a:r>
            <a:r>
              <a:rPr lang="en-US" altLang="zh-CN" dirty="0" smtClean="0"/>
              <a:t>BI, Business Intelligence</a:t>
            </a:r>
            <a:r>
              <a:rPr lang="zh-CN" altLang="en-US" dirty="0" smtClean="0"/>
              <a:t>）是通过数据仓库、联机分析处理、</a:t>
            </a:r>
            <a:endParaRPr lang="en-US" altLang="zh-CN" dirty="0" smtClean="0"/>
          </a:p>
          <a:p>
            <a:pPr lvl="1">
              <a:buNone/>
            </a:pPr>
            <a:r>
              <a:rPr lang="zh-CN" altLang="en-US" dirty="0" smtClean="0"/>
              <a:t>数据挖掘等技术，通过应用基于事实的支持系统，对企业内部及外部数据的搜集、管</a:t>
            </a:r>
            <a:endParaRPr lang="en-US" altLang="zh-CN" dirty="0" smtClean="0"/>
          </a:p>
          <a:p>
            <a:pPr lvl="1">
              <a:buNone/>
            </a:pPr>
            <a:r>
              <a:rPr lang="zh-CN" altLang="en-US" dirty="0" smtClean="0"/>
              <a:t>理和分析，为企业提供决策支持以增强其综合竞争力的智能系统。</a:t>
            </a:r>
            <a:endParaRPr lang="en-US" dirty="0" smtClean="0"/>
          </a:p>
          <a:p>
            <a:pPr lvl="1"/>
            <a:endParaRPr lang="zh-CN" altLang="en-US" dirty="0"/>
          </a:p>
        </p:txBody>
      </p:sp>
      <p:sp>
        <p:nvSpPr>
          <p:cNvPr id="3" name="标题 2"/>
          <p:cNvSpPr>
            <a:spLocks noGrp="1"/>
          </p:cNvSpPr>
          <p:nvPr>
            <p:ph type="title"/>
          </p:nvPr>
        </p:nvSpPr>
        <p:spPr/>
        <p:txBody>
          <a:bodyPr/>
          <a:lstStyle/>
          <a:p>
            <a:r>
              <a:rPr lang="en-US" altLang="zh-CN" dirty="0" smtClean="0"/>
              <a:t>4.1.1 </a:t>
            </a:r>
            <a:r>
              <a:rPr lang="zh-CN" altLang="en-US" dirty="0" smtClean="0"/>
              <a:t>商业智能的定义</a:t>
            </a:r>
            <a:endParaRPr lang="zh-CN" altLang="en-US" dirty="0"/>
          </a:p>
        </p:txBody>
      </p:sp>
      <p:grpSp>
        <p:nvGrpSpPr>
          <p:cNvPr id="4" name="组合 3"/>
          <p:cNvGrpSpPr/>
          <p:nvPr/>
        </p:nvGrpSpPr>
        <p:grpSpPr>
          <a:xfrm>
            <a:off x="2000232" y="2643182"/>
            <a:ext cx="4857784" cy="2500330"/>
            <a:chOff x="2357422" y="4143380"/>
            <a:chExt cx="4857784" cy="2500330"/>
          </a:xfrm>
          <a:gradFill>
            <a:gsLst>
              <a:gs pos="0">
                <a:srgbClr val="FFFFFF"/>
              </a:gs>
              <a:gs pos="7001">
                <a:srgbClr val="E6E6E6"/>
              </a:gs>
              <a:gs pos="32001">
                <a:srgbClr val="7D8496"/>
              </a:gs>
              <a:gs pos="47000">
                <a:srgbClr val="E6E6E6"/>
              </a:gs>
              <a:gs pos="85001">
                <a:srgbClr val="7D8496"/>
              </a:gs>
              <a:gs pos="100000">
                <a:srgbClr val="E6E6E6"/>
              </a:gs>
            </a:gsLst>
            <a:lin ang="2700000" scaled="0"/>
          </a:gradFill>
        </p:grpSpPr>
        <p:sp>
          <p:nvSpPr>
            <p:cNvPr id="5" name="AutoShape 2"/>
            <p:cNvSpPr>
              <a:spLocks noChangeArrowheads="1"/>
            </p:cNvSpPr>
            <p:nvPr/>
          </p:nvSpPr>
          <p:spPr bwMode="gray">
            <a:xfrm>
              <a:off x="2357422" y="5373693"/>
              <a:ext cx="4857784" cy="488950"/>
            </a:xfrm>
            <a:prstGeom prst="roundRect">
              <a:avLst>
                <a:gd name="adj" fmla="val 50000"/>
              </a:avLst>
            </a:prstGeom>
            <a:grp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endParaRPr lang="zh-CN" altLang="en-US"/>
            </a:p>
          </p:txBody>
        </p:sp>
        <p:sp>
          <p:nvSpPr>
            <p:cNvPr id="6" name="AutoShape 11"/>
            <p:cNvSpPr>
              <a:spLocks noChangeArrowheads="1"/>
            </p:cNvSpPr>
            <p:nvPr/>
          </p:nvSpPr>
          <p:spPr bwMode="gray">
            <a:xfrm>
              <a:off x="2357422" y="4143380"/>
              <a:ext cx="4857784" cy="488950"/>
            </a:xfrm>
            <a:prstGeom prst="roundRect">
              <a:avLst>
                <a:gd name="adj" fmla="val 50000"/>
              </a:avLst>
            </a:prstGeom>
            <a:grpFill/>
            <a:ln w="19050">
              <a:solidFill>
                <a:srgbClr val="C0C0C0"/>
              </a:solidFill>
              <a:round/>
              <a:headEnd/>
              <a:tailEnd/>
            </a:ln>
            <a:effectLst>
              <a:outerShdw dist="53882" dir="2700000" algn="ctr" rotWithShape="0">
                <a:srgbClr val="292929">
                  <a:alpha val="50000"/>
                </a:srgbClr>
              </a:outerShdw>
            </a:effectLst>
          </p:spPr>
          <p:txBody>
            <a:bodyPr wrap="none" anchor="ctr"/>
            <a:lstStyle/>
            <a:p>
              <a:endParaRPr lang="zh-CN" altLang="en-US"/>
            </a:p>
          </p:txBody>
        </p:sp>
        <p:sp>
          <p:nvSpPr>
            <p:cNvPr id="7" name="Rectangle 12"/>
            <p:cNvSpPr>
              <a:spLocks noChangeArrowheads="1"/>
            </p:cNvSpPr>
            <p:nvPr/>
          </p:nvSpPr>
          <p:spPr bwMode="gray">
            <a:xfrm>
              <a:off x="2627297" y="4225930"/>
              <a:ext cx="4415530" cy="338554"/>
            </a:xfrm>
            <a:prstGeom prst="rect">
              <a:avLst/>
            </a:prstGeom>
            <a:grpFill/>
            <a:ln w="9525" algn="ctr">
              <a:noFill/>
              <a:miter lim="800000"/>
              <a:headEnd/>
              <a:tailEnd/>
            </a:ln>
            <a:effectLst/>
          </p:spPr>
          <p:txBody>
            <a:bodyPr wrap="square">
              <a:spAutoFit/>
            </a:bodyPr>
            <a:lstStyle/>
            <a:p>
              <a:pPr marL="342900" indent="-342900" algn="ctr" eaLnBrk="0" hangingPunct="0"/>
              <a:r>
                <a:rPr lang="en-US" altLang="zh-CN" sz="1600" dirty="0" smtClean="0">
                  <a:solidFill>
                    <a:srgbClr val="1C1C1C"/>
                  </a:solidFill>
                  <a:ea typeface="宋体" pitchFamily="2" charset="-122"/>
                </a:rPr>
                <a:t>1.</a:t>
              </a:r>
              <a:r>
                <a:rPr lang="zh-CN" altLang="en-US" sz="1600" dirty="0" smtClean="0">
                  <a:solidFill>
                    <a:srgbClr val="1C1C1C"/>
                  </a:solidFill>
                  <a:latin typeface="黑体" pitchFamily="49" charset="-122"/>
                  <a:ea typeface="黑体" pitchFamily="49" charset="-122"/>
                </a:rPr>
                <a:t>基于事实的支持系统</a:t>
              </a:r>
              <a:endParaRPr lang="en-US" altLang="zh-CN" sz="1600" dirty="0">
                <a:solidFill>
                  <a:srgbClr val="1C1C1C"/>
                </a:solidFill>
                <a:latin typeface="黑体" pitchFamily="49" charset="-122"/>
                <a:ea typeface="黑体" pitchFamily="49" charset="-122"/>
              </a:endParaRPr>
            </a:p>
          </p:txBody>
        </p:sp>
        <p:sp>
          <p:nvSpPr>
            <p:cNvPr id="8" name="AutoShape 13"/>
            <p:cNvSpPr>
              <a:spLocks noChangeArrowheads="1"/>
            </p:cNvSpPr>
            <p:nvPr/>
          </p:nvSpPr>
          <p:spPr bwMode="gray">
            <a:xfrm>
              <a:off x="2357422" y="4756155"/>
              <a:ext cx="4857784" cy="488950"/>
            </a:xfrm>
            <a:prstGeom prst="roundRect">
              <a:avLst>
                <a:gd name="adj" fmla="val 50000"/>
              </a:avLst>
            </a:prstGeom>
            <a:grp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endParaRPr lang="zh-CN" altLang="en-US"/>
            </a:p>
          </p:txBody>
        </p:sp>
        <p:sp>
          <p:nvSpPr>
            <p:cNvPr id="9" name="Rectangle 14"/>
            <p:cNvSpPr>
              <a:spLocks noChangeArrowheads="1"/>
            </p:cNvSpPr>
            <p:nvPr/>
          </p:nvSpPr>
          <p:spPr bwMode="gray">
            <a:xfrm>
              <a:off x="2627297" y="4838705"/>
              <a:ext cx="4415530" cy="338554"/>
            </a:xfrm>
            <a:prstGeom prst="rect">
              <a:avLst/>
            </a:prstGeom>
            <a:grpFill/>
            <a:ln w="9525" algn="ctr">
              <a:noFill/>
              <a:miter lim="800000"/>
              <a:headEnd/>
              <a:tailEnd/>
            </a:ln>
            <a:effectLst/>
          </p:spPr>
          <p:txBody>
            <a:bodyPr wrap="square">
              <a:spAutoFit/>
            </a:bodyPr>
            <a:lstStyle/>
            <a:p>
              <a:pPr algn="ctr">
                <a:buClr>
                  <a:srgbClr val="FF6600"/>
                </a:buClr>
                <a:buNone/>
              </a:pPr>
              <a:r>
                <a:rPr lang="en-US" sz="1600" dirty="0"/>
                <a:t>2</a:t>
              </a:r>
              <a:r>
                <a:rPr lang="en-US" sz="1600" dirty="0" smtClean="0"/>
                <a:t>.</a:t>
              </a:r>
              <a:r>
                <a:rPr lang="zh-CN" altLang="en-US" sz="1600" dirty="0" smtClean="0"/>
                <a:t> 通过商业智能技术</a:t>
              </a:r>
              <a:endParaRPr lang="en-US" altLang="zh-CN" sz="1600" dirty="0"/>
            </a:p>
          </p:txBody>
        </p:sp>
        <p:sp>
          <p:nvSpPr>
            <p:cNvPr id="10" name="Rectangle 15"/>
            <p:cNvSpPr>
              <a:spLocks noChangeArrowheads="1"/>
            </p:cNvSpPr>
            <p:nvPr/>
          </p:nvSpPr>
          <p:spPr bwMode="gray">
            <a:xfrm>
              <a:off x="2627297" y="5441955"/>
              <a:ext cx="4415530" cy="338554"/>
            </a:xfrm>
            <a:prstGeom prst="rect">
              <a:avLst/>
            </a:prstGeom>
            <a:grpFill/>
            <a:ln w="9525" algn="ctr">
              <a:noFill/>
              <a:miter lim="800000"/>
              <a:headEnd/>
              <a:tailEnd/>
            </a:ln>
            <a:effectLst/>
          </p:spPr>
          <p:txBody>
            <a:bodyPr wrap="square">
              <a:spAutoFit/>
            </a:bodyPr>
            <a:lstStyle/>
            <a:p>
              <a:pPr algn="ctr">
                <a:buClr>
                  <a:srgbClr val="FF6600"/>
                </a:buClr>
                <a:buNone/>
              </a:pPr>
              <a:r>
                <a:rPr lang="en-US" sz="1600" dirty="0"/>
                <a:t>3</a:t>
              </a:r>
              <a:r>
                <a:rPr lang="en-US" sz="1600" dirty="0" smtClean="0"/>
                <a:t>.</a:t>
              </a:r>
              <a:r>
                <a:rPr lang="zh-CN" altLang="en-US" sz="1600" dirty="0" smtClean="0"/>
                <a:t> 对企业内外部数据进行搜集、管理、分析</a:t>
              </a:r>
              <a:endParaRPr lang="zh-CN" altLang="en-US" sz="1600" dirty="0"/>
            </a:p>
          </p:txBody>
        </p:sp>
        <p:sp>
          <p:nvSpPr>
            <p:cNvPr id="11" name="下箭头 10"/>
            <p:cNvSpPr/>
            <p:nvPr/>
          </p:nvSpPr>
          <p:spPr>
            <a:xfrm>
              <a:off x="4500562" y="6076957"/>
              <a:ext cx="428628" cy="566753"/>
            </a:xfrm>
            <a:prstGeom prst="downArrow">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AutoShape 13"/>
          <p:cNvSpPr>
            <a:spLocks noChangeArrowheads="1"/>
          </p:cNvSpPr>
          <p:nvPr/>
        </p:nvSpPr>
        <p:spPr bwMode="gray">
          <a:xfrm>
            <a:off x="1785918" y="5226066"/>
            <a:ext cx="5357850" cy="488950"/>
          </a:xfrm>
          <a:prstGeom prst="roundRect">
            <a:avLst>
              <a:gd name="adj" fmla="val 50000"/>
            </a:avLst>
          </a:prstGeom>
          <a:gradFill>
            <a:gsLst>
              <a:gs pos="0">
                <a:srgbClr val="FFFFFF"/>
              </a:gs>
              <a:gs pos="7001">
                <a:srgbClr val="E6E6E6"/>
              </a:gs>
              <a:gs pos="32001">
                <a:srgbClr val="7D8496"/>
              </a:gs>
              <a:gs pos="47000">
                <a:srgbClr val="E6E6E6"/>
              </a:gs>
              <a:gs pos="85001">
                <a:srgbClr val="7D8496"/>
              </a:gs>
              <a:gs pos="100000">
                <a:srgbClr val="E6E6E6"/>
              </a:gs>
            </a:gsLst>
            <a:lin ang="5400000" scaled="0"/>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lgn="ctr"/>
            <a:endParaRPr lang="zh-CN" altLang="en-US"/>
          </a:p>
        </p:txBody>
      </p:sp>
      <p:sp>
        <p:nvSpPr>
          <p:cNvPr id="13" name="Rectangle 14"/>
          <p:cNvSpPr>
            <a:spLocks noChangeArrowheads="1"/>
          </p:cNvSpPr>
          <p:nvPr/>
        </p:nvSpPr>
        <p:spPr bwMode="gray">
          <a:xfrm>
            <a:off x="2285984" y="5305024"/>
            <a:ext cx="4415530" cy="338554"/>
          </a:xfrm>
          <a:prstGeom prst="rect">
            <a:avLst/>
          </a:prstGeom>
          <a:noFill/>
          <a:ln w="9525" algn="ctr">
            <a:noFill/>
            <a:miter lim="800000"/>
            <a:headEnd/>
            <a:tailEnd/>
          </a:ln>
          <a:effectLst/>
        </p:spPr>
        <p:txBody>
          <a:bodyPr wrap="square">
            <a:spAutoFit/>
          </a:bodyPr>
          <a:lstStyle/>
          <a:p>
            <a:pPr algn="ctr">
              <a:buClr>
                <a:srgbClr val="FF6600"/>
              </a:buClr>
              <a:buNone/>
            </a:pPr>
            <a:r>
              <a:rPr lang="zh-CN" altLang="en-US" sz="1600" dirty="0" smtClean="0"/>
              <a:t>为企业提供决策支持的智能系统</a:t>
            </a:r>
            <a:endParaRPr lang="en-US" altLang="zh-CN" sz="16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4.1.2</a:t>
            </a:r>
            <a:r>
              <a:rPr lang="zh-CN" altLang="en-US" dirty="0" smtClean="0"/>
              <a:t>商业智能的背景和主要特点</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p"/>
            </a:pPr>
            <a:r>
              <a:rPr lang="zh-CN" altLang="en-US" dirty="0" smtClean="0"/>
              <a:t>商业智能的背景</a:t>
            </a:r>
            <a:endParaRPr lang="en-US" altLang="zh-CN" dirty="0" smtClean="0"/>
          </a:p>
          <a:p>
            <a:pPr lvl="1">
              <a:buClr>
                <a:srgbClr val="FF6600"/>
              </a:buClr>
              <a:buFont typeface="Wingdings" pitchFamily="2" charset="2"/>
              <a:buChar char="l"/>
            </a:pPr>
            <a:r>
              <a:rPr lang="zh-CN" altLang="en-US" dirty="0" smtClean="0"/>
              <a:t>传统：报表系统</a:t>
            </a:r>
            <a:endParaRPr lang="en-US" altLang="zh-CN" dirty="0" smtClean="0"/>
          </a:p>
          <a:p>
            <a:pPr lvl="1">
              <a:buClr>
                <a:srgbClr val="FF6600"/>
              </a:buClr>
              <a:buFont typeface="Wingdings" pitchFamily="2" charset="2"/>
              <a:buChar char="l"/>
            </a:pPr>
            <a:r>
              <a:rPr lang="zh-CN" altLang="en-US" dirty="0" smtClean="0"/>
              <a:t>新型：商业智能系统</a:t>
            </a:r>
            <a:endParaRPr lang="en-US" altLang="zh-CN" dirty="0" smtClean="0"/>
          </a:p>
          <a:p>
            <a:pPr lvl="1">
              <a:buClr>
                <a:srgbClr val="FF6600"/>
              </a:buClr>
              <a:buFont typeface="Wingdings" pitchFamily="2" charset="2"/>
              <a:buChar char="l"/>
            </a:pPr>
            <a:endParaRPr lang="en-US" altLang="zh-CN" dirty="0" smtClean="0"/>
          </a:p>
          <a:p>
            <a:pPr lvl="1">
              <a:buClr>
                <a:srgbClr val="FF6600"/>
              </a:buClr>
              <a:buFont typeface="Wingdings" pitchFamily="2" charset="2"/>
              <a:buChar char="p"/>
            </a:pPr>
            <a:r>
              <a:rPr lang="zh-CN" altLang="en-US" dirty="0" smtClean="0"/>
              <a:t>被替代原因：</a:t>
            </a:r>
            <a:endParaRPr lang="en-US" altLang="zh-CN" dirty="0" smtClean="0"/>
          </a:p>
          <a:p>
            <a:pPr lvl="2">
              <a:buClr>
                <a:srgbClr val="FF6600"/>
              </a:buClr>
              <a:buFont typeface="Wingdings" pitchFamily="2" charset="2"/>
              <a:buChar char="ü"/>
            </a:pPr>
            <a:r>
              <a:rPr lang="zh-CN" altLang="en-US" dirty="0" smtClean="0"/>
              <a:t>数据“拥挤”现象：大量数据的无规则罗列和数据的不一致。</a:t>
            </a:r>
            <a:endParaRPr lang="en-US" altLang="zh-CN" dirty="0" smtClean="0"/>
          </a:p>
          <a:p>
            <a:pPr lvl="2">
              <a:buClr>
                <a:srgbClr val="FF6600"/>
              </a:buClr>
              <a:buFont typeface="Wingdings" pitchFamily="2" charset="2"/>
              <a:buChar char="ü"/>
            </a:pPr>
            <a:r>
              <a:rPr lang="zh-CN" altLang="en-US" dirty="0" smtClean="0"/>
              <a:t>数据内在价值被埋没：数据转化为信息及知识的过程存在困难。</a:t>
            </a:r>
            <a:endParaRPr lang="en-US" altLang="zh-CN" dirty="0" smtClean="0"/>
          </a:p>
          <a:p>
            <a:pPr lvl="2">
              <a:buClr>
                <a:srgbClr val="FF6600"/>
              </a:buClr>
              <a:buFont typeface="Wingdings" pitchFamily="2" charset="2"/>
              <a:buChar char="ü"/>
            </a:pPr>
            <a:r>
              <a:rPr lang="zh-CN" altLang="en-US" dirty="0" smtClean="0"/>
              <a:t>企业运营模式变化：传统形式向电子商务转型，大量电子数据的生成。</a:t>
            </a:r>
            <a:endParaRPr lang="en-US" altLang="zh-CN" dirty="0" smtClean="0"/>
          </a:p>
          <a:p>
            <a:pPr lvl="2">
              <a:buClr>
                <a:srgbClr val="FF6600"/>
              </a:buClr>
              <a:buFont typeface="Wingdings" pitchFamily="2" charset="2"/>
              <a:buChar char="ü"/>
            </a:pPr>
            <a:r>
              <a:rPr lang="zh-CN" altLang="en-US" dirty="0" smtClean="0"/>
              <a:t>数据库和人工智能技术发展：新技术使企业用更低的成本获得更高的</a:t>
            </a:r>
            <a:r>
              <a:rPr lang="en-US" altLang="zh-CN" dirty="0" smtClean="0"/>
              <a:t>IT</a:t>
            </a:r>
            <a:r>
              <a:rPr lang="zh-CN" altLang="en-US" dirty="0" smtClean="0"/>
              <a:t>投资回报率。</a:t>
            </a:r>
            <a:endParaRPr lang="en-US" altLang="zh-CN" dirty="0" smtClean="0"/>
          </a:p>
          <a:p>
            <a:pPr lvl="1">
              <a:buClr>
                <a:srgbClr val="FF6600"/>
              </a:buClr>
              <a:buNone/>
            </a:pPr>
            <a:endParaRPr lang="en-US" altLang="zh-CN" dirty="0" smtClean="0"/>
          </a:p>
          <a:p>
            <a:pPr lvl="1">
              <a:buClr>
                <a:srgbClr val="FF6600"/>
              </a:buClr>
              <a:buNone/>
            </a:pPr>
            <a:endParaRPr lang="en-US" altLang="zh-CN" dirty="0" smtClean="0"/>
          </a:p>
          <a:p>
            <a:pPr lvl="1">
              <a:buClr>
                <a:srgbClr val="FF6600"/>
              </a:buClr>
              <a:buNone/>
            </a:pPr>
            <a:r>
              <a:rPr lang="zh-CN" altLang="en-US" dirty="0" smtClean="0"/>
              <a:t>商业智能是企业利用现代信息技术收集、管理和分析结构化和非结构化的商业数据和</a:t>
            </a:r>
            <a:endParaRPr lang="en-US" altLang="zh-CN" dirty="0" smtClean="0"/>
          </a:p>
          <a:p>
            <a:pPr lvl="1">
              <a:buClr>
                <a:srgbClr val="FF6600"/>
              </a:buClr>
              <a:buNone/>
            </a:pPr>
            <a:r>
              <a:rPr lang="zh-CN" altLang="en-US" dirty="0" smtClean="0"/>
              <a:t>信息，创造和累积商务知识和见解，改善商务决策水平，采取有效的商务行动，完善</a:t>
            </a:r>
            <a:endParaRPr lang="en-US" altLang="zh-CN" dirty="0" smtClean="0"/>
          </a:p>
          <a:p>
            <a:pPr lvl="1">
              <a:buClr>
                <a:srgbClr val="FF6600"/>
              </a:buClr>
              <a:buNone/>
            </a:pPr>
            <a:r>
              <a:rPr lang="zh-CN" altLang="en-US" dirty="0" smtClean="0"/>
              <a:t>各种商务流程，提升各方面商务绩效，增强综合竞争力的智慧和能力。</a:t>
            </a:r>
            <a:endParaRPr lang="en-US" altLang="zh-CN" dirty="0" smtClean="0"/>
          </a:p>
          <a:p>
            <a:pPr lvl="1">
              <a:buClr>
                <a:srgbClr val="FF6600"/>
              </a:buClr>
              <a:buNone/>
            </a:pPr>
            <a:endParaRPr lang="en-US" altLang="zh-CN" dirty="0" smtClean="0"/>
          </a:p>
          <a:p>
            <a:pPr lvl="1">
              <a:buClr>
                <a:srgbClr val="FF6600"/>
              </a:buClr>
              <a:buNone/>
            </a:pPr>
            <a:r>
              <a:rPr lang="zh-CN" altLang="en-US" dirty="0" smtClean="0"/>
              <a:t>因此，随着企业信息化的不断深化，商业智能逐渐成为企业决策者的重要工具。</a:t>
            </a:r>
            <a:endParaRPr lang="en-US" altLang="zh-CN" dirty="0" smtClean="0"/>
          </a:p>
          <a:p>
            <a:pPr>
              <a:buClr>
                <a:srgbClr val="FF6600"/>
              </a:buClr>
              <a:buFont typeface="Wingdings" pitchFamily="2" charset="2"/>
              <a:buChar char="p"/>
            </a:pPr>
            <a:endParaRPr lang="en-US" altLang="zh-CN" sz="1200" dirty="0" smtClean="0">
              <a:solidFill>
                <a:schemeClr val="tx1"/>
              </a:solidFill>
              <a:latin typeface="宋体" pitchFamily="2" charset="-122"/>
              <a:ea typeface="宋体" pitchFamily="2" charset="-122"/>
            </a:endParaRPr>
          </a:p>
          <a:p>
            <a:pPr>
              <a:buClr>
                <a:srgbClr val="FF6600"/>
              </a:buClr>
              <a:buNone/>
            </a:pPr>
            <a:endParaRPr lang="zh-CN" dirty="0" smtClean="0">
              <a:solidFill>
                <a:schemeClr val="tx1"/>
              </a:solidFill>
              <a:latin typeface="+mn-lt"/>
              <a:ea typeface="+mn-ea"/>
              <a:cs typeface="+mn-cs"/>
            </a:endParaRPr>
          </a:p>
          <a:p>
            <a:pPr>
              <a:buClr>
                <a:srgbClr val="FF6600"/>
              </a:buClr>
              <a:buNone/>
            </a:pPr>
            <a:endParaRPr lang="zh-CN" dirty="0" smtClean="0">
              <a:solidFill>
                <a:schemeClr val="tx1"/>
              </a:solidFill>
              <a:latin typeface="+mn-lt"/>
              <a:ea typeface="+mn-ea"/>
              <a:cs typeface="+mn-cs"/>
            </a:endParaRPr>
          </a:p>
          <a:p>
            <a:pPr>
              <a:buClr>
                <a:srgbClr val="FF6600"/>
              </a:buClr>
              <a:buFont typeface="Wingdings" pitchFamily="2" charset="2"/>
              <a:buChar char="p"/>
            </a:pPr>
            <a:endParaRPr lang="en-US" altLang="zh-CN" dirty="0" smtClean="0"/>
          </a:p>
          <a:p>
            <a:pPr>
              <a:buClr>
                <a:srgbClr val="FF6600"/>
              </a:buClr>
              <a:buNone/>
            </a:pPr>
            <a:endParaRPr lang="zh-CN" altLang="en-US" dirty="0"/>
          </a:p>
        </p:txBody>
      </p:sp>
      <p:grpSp>
        <p:nvGrpSpPr>
          <p:cNvPr id="17" name="组合 16"/>
          <p:cNvGrpSpPr/>
          <p:nvPr/>
        </p:nvGrpSpPr>
        <p:grpSpPr>
          <a:xfrm>
            <a:off x="3428992" y="1500174"/>
            <a:ext cx="4786346" cy="583646"/>
            <a:chOff x="1000100" y="3202544"/>
            <a:chExt cx="4786346" cy="583646"/>
          </a:xfrm>
        </p:grpSpPr>
        <p:sp>
          <p:nvSpPr>
            <p:cNvPr id="13" name="圆角矩形 12"/>
            <p:cNvSpPr/>
            <p:nvPr/>
          </p:nvSpPr>
          <p:spPr>
            <a:xfrm>
              <a:off x="1000100" y="3357562"/>
              <a:ext cx="1214446" cy="428628"/>
            </a:xfrm>
            <a:prstGeom prst="roundRect">
              <a:avLst/>
            </a:prstGeom>
            <a:solidFill>
              <a:schemeClr val="bg1">
                <a:lumMod val="8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报表系统</a:t>
              </a:r>
              <a:endParaRPr lang="zh-CN" altLang="en-US" dirty="0">
                <a:solidFill>
                  <a:schemeClr val="tx1"/>
                </a:solidFill>
              </a:endParaRPr>
            </a:p>
          </p:txBody>
        </p:sp>
        <p:sp>
          <p:nvSpPr>
            <p:cNvPr id="14" name="右箭头 13"/>
            <p:cNvSpPr/>
            <p:nvPr/>
          </p:nvSpPr>
          <p:spPr>
            <a:xfrm>
              <a:off x="2500298" y="3500438"/>
              <a:ext cx="1214446" cy="214314"/>
            </a:xfrm>
            <a:prstGeom prst="rightArrow">
              <a:avLst/>
            </a:prstGeom>
            <a:solidFill>
              <a:schemeClr val="bg1">
                <a:lumMod val="8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3929058" y="3357562"/>
              <a:ext cx="1857388" cy="428628"/>
            </a:xfrm>
            <a:prstGeom prst="roundRect">
              <a:avLst/>
            </a:prstGeom>
            <a:solidFill>
              <a:schemeClr val="bg1">
                <a:lumMod val="85000"/>
              </a:schemeClr>
            </a:solidFill>
            <a:ln>
              <a:solidFill>
                <a:schemeClr val="tx1">
                  <a:lumMod val="50000"/>
                  <a:lumOff val="50000"/>
                </a:schemeClr>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商业智能系统</a:t>
              </a:r>
              <a:endParaRPr lang="zh-CN" altLang="en-US" dirty="0">
                <a:solidFill>
                  <a:schemeClr val="tx1"/>
                </a:solidFill>
              </a:endParaRPr>
            </a:p>
          </p:txBody>
        </p:sp>
        <p:sp>
          <p:nvSpPr>
            <p:cNvPr id="16" name="TextBox 15"/>
            <p:cNvSpPr txBox="1"/>
            <p:nvPr/>
          </p:nvSpPr>
          <p:spPr>
            <a:xfrm>
              <a:off x="2643174" y="3202544"/>
              <a:ext cx="928694" cy="369332"/>
            </a:xfrm>
            <a:prstGeom prst="rect">
              <a:avLst/>
            </a:prstGeom>
            <a:noFill/>
          </p:spPr>
          <p:txBody>
            <a:bodyPr wrap="square" rtlCol="0">
              <a:spAutoFit/>
            </a:bodyPr>
            <a:lstStyle/>
            <a:p>
              <a:r>
                <a:rPr lang="zh-CN" altLang="en-US" dirty="0" smtClean="0">
                  <a:latin typeface="宋体" pitchFamily="2" charset="-122"/>
                  <a:ea typeface="宋体" pitchFamily="2" charset="-122"/>
                </a:rPr>
                <a:t>被替代</a:t>
              </a:r>
              <a:endParaRPr lang="zh-CN" altLang="en-US" dirty="0">
                <a:latin typeface="宋体" pitchFamily="2" charset="-122"/>
                <a:ea typeface="宋体" pitchFamily="2" charset="-122"/>
              </a:endParaRPr>
            </a:p>
          </p:txBody>
        </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4.1.2</a:t>
            </a:r>
            <a:r>
              <a:rPr lang="zh-CN" altLang="en-US" dirty="0" smtClean="0"/>
              <a:t>商业智能的背景和主要特点</a:t>
            </a:r>
            <a:endParaRPr lang="zh-CN" altLang="en-US" dirty="0"/>
          </a:p>
        </p:txBody>
      </p:sp>
      <p:sp>
        <p:nvSpPr>
          <p:cNvPr id="3" name="内容占位符 2"/>
          <p:cNvSpPr>
            <a:spLocks noGrp="1"/>
          </p:cNvSpPr>
          <p:nvPr>
            <p:ph idx="1"/>
          </p:nvPr>
        </p:nvSpPr>
        <p:spPr/>
        <p:txBody>
          <a:bodyPr/>
          <a:lstStyle/>
          <a:p>
            <a:pPr>
              <a:buClr>
                <a:srgbClr val="FF6600"/>
              </a:buClr>
            </a:pPr>
            <a:r>
              <a:rPr lang="zh-CN" altLang="en-US" dirty="0" smtClean="0">
                <a:solidFill>
                  <a:schemeClr val="tx1"/>
                </a:solidFill>
                <a:latin typeface="+mn-lt"/>
                <a:ea typeface="+mn-ea"/>
                <a:cs typeface="+mn-cs"/>
              </a:rPr>
              <a:t>商业智能</a:t>
            </a:r>
            <a:r>
              <a:rPr lang="zh-CN" altLang="en-US" dirty="0" smtClean="0"/>
              <a:t>的主要特点</a:t>
            </a:r>
            <a:endParaRPr lang="en-US" altLang="zh-CN" dirty="0" smtClean="0">
              <a:solidFill>
                <a:schemeClr val="tx1"/>
              </a:solidFill>
              <a:latin typeface="+mn-lt"/>
              <a:ea typeface="+mn-ea"/>
              <a:cs typeface="+mn-cs"/>
            </a:endParaRPr>
          </a:p>
          <a:p>
            <a:pPr>
              <a:buClr>
                <a:srgbClr val="FF6600"/>
              </a:buClr>
              <a:buNone/>
            </a:pPr>
            <a:r>
              <a:rPr lang="en-US" altLang="zh-CN" sz="1400" dirty="0" smtClean="0"/>
              <a:t>       </a:t>
            </a: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sz="1800" dirty="0" smtClean="0"/>
          </a:p>
          <a:p>
            <a:pPr>
              <a:buClr>
                <a:srgbClr val="FF6600"/>
              </a:buClr>
              <a:buNone/>
            </a:pPr>
            <a:endParaRPr lang="en-US" altLang="zh-CN" sz="1800" dirty="0" smtClean="0">
              <a:solidFill>
                <a:schemeClr val="tx1"/>
              </a:solidFill>
              <a:latin typeface="+mn-lt"/>
              <a:ea typeface="+mn-ea"/>
              <a:cs typeface="+mn-cs"/>
            </a:endParaRPr>
          </a:p>
          <a:p>
            <a:pPr>
              <a:buClr>
                <a:srgbClr val="FF6600"/>
              </a:buClr>
              <a:buNone/>
            </a:pPr>
            <a:endParaRPr lang="en-US" altLang="zh-CN" dirty="0" smtClean="0">
              <a:solidFill>
                <a:schemeClr val="tx1"/>
              </a:solidFill>
              <a:latin typeface="+mn-lt"/>
              <a:ea typeface="+mn-ea"/>
              <a:cs typeface="+mn-cs"/>
            </a:endParaRPr>
          </a:p>
          <a:p>
            <a:pPr>
              <a:buClr>
                <a:srgbClr val="FF6600"/>
              </a:buClr>
              <a:buNone/>
            </a:pPr>
            <a:endParaRPr lang="en-US" altLang="zh-CN" dirty="0" smtClean="0">
              <a:solidFill>
                <a:schemeClr val="tx1"/>
              </a:solidFill>
              <a:latin typeface="+mn-lt"/>
              <a:ea typeface="+mn-ea"/>
              <a:cs typeface="+mn-cs"/>
            </a:endParaRPr>
          </a:p>
        </p:txBody>
      </p:sp>
      <p:sp>
        <p:nvSpPr>
          <p:cNvPr id="76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 name="组合 5"/>
          <p:cNvGrpSpPr/>
          <p:nvPr/>
        </p:nvGrpSpPr>
        <p:grpSpPr>
          <a:xfrm>
            <a:off x="1357290" y="2112958"/>
            <a:ext cx="8592082" cy="3602058"/>
            <a:chOff x="1000100" y="1500174"/>
            <a:chExt cx="8592082" cy="3602058"/>
          </a:xfrm>
        </p:grpSpPr>
        <p:grpSp>
          <p:nvGrpSpPr>
            <p:cNvPr id="7" name="Group 3"/>
            <p:cNvGrpSpPr>
              <a:grpSpLocks/>
            </p:cNvGrpSpPr>
            <p:nvPr/>
          </p:nvGrpSpPr>
          <p:grpSpPr bwMode="auto">
            <a:xfrm>
              <a:off x="1000100" y="2857496"/>
              <a:ext cx="1576407" cy="692155"/>
              <a:chOff x="471" y="272"/>
              <a:chExt cx="1161" cy="1539"/>
            </a:xfrm>
          </p:grpSpPr>
          <p:sp>
            <p:nvSpPr>
              <p:cNvPr id="43"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44" name="AutoShape 5"/>
              <p:cNvSpPr>
                <a:spLocks noChangeArrowheads="1"/>
              </p:cNvSpPr>
              <p:nvPr/>
            </p:nvSpPr>
            <p:spPr bwMode="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grpSp>
          <p:nvGrpSpPr>
            <p:cNvPr id="8" name="Group 6"/>
            <p:cNvGrpSpPr>
              <a:grpSpLocks/>
            </p:cNvGrpSpPr>
            <p:nvPr/>
          </p:nvGrpSpPr>
          <p:grpSpPr bwMode="auto">
            <a:xfrm>
              <a:off x="1000100" y="2165484"/>
              <a:ext cx="1576407" cy="692155"/>
              <a:chOff x="471" y="590"/>
              <a:chExt cx="1161" cy="1539"/>
            </a:xfrm>
          </p:grpSpPr>
          <p:sp>
            <p:nvSpPr>
              <p:cNvPr id="41"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42" name="AutoShape 8"/>
              <p:cNvSpPr>
                <a:spLocks noChangeArrowheads="1"/>
              </p:cNvSpPr>
              <p:nvPr/>
            </p:nvSpPr>
            <p:spPr bwMode="gray">
              <a:xfrm>
                <a:off x="473" y="590"/>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grpSp>
          <p:nvGrpSpPr>
            <p:cNvPr id="9" name="Group 9"/>
            <p:cNvGrpSpPr>
              <a:grpSpLocks/>
            </p:cNvGrpSpPr>
            <p:nvPr/>
          </p:nvGrpSpPr>
          <p:grpSpPr bwMode="auto">
            <a:xfrm>
              <a:off x="1000100" y="1500174"/>
              <a:ext cx="1576407" cy="692155"/>
              <a:chOff x="471" y="272"/>
              <a:chExt cx="1161" cy="1539"/>
            </a:xfrm>
          </p:grpSpPr>
          <p:sp>
            <p:nvSpPr>
              <p:cNvPr id="39"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latin typeface="宋体" pitchFamily="2" charset="-122"/>
                  <a:ea typeface="宋体" pitchFamily="2" charset="-122"/>
                </a:endParaRPr>
              </a:p>
            </p:txBody>
          </p:sp>
          <p:sp>
            <p:nvSpPr>
              <p:cNvPr id="40"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zh-CN" altLang="en-US">
                  <a:latin typeface="宋体" pitchFamily="2" charset="-122"/>
                  <a:ea typeface="宋体" pitchFamily="2" charset="-122"/>
                </a:endParaRPr>
              </a:p>
            </p:txBody>
          </p:sp>
        </p:grpSp>
        <p:sp>
          <p:nvSpPr>
            <p:cNvPr id="10" name="AutoShape 12"/>
            <p:cNvSpPr>
              <a:spLocks noChangeArrowheads="1"/>
            </p:cNvSpPr>
            <p:nvPr/>
          </p:nvSpPr>
          <p:spPr bwMode="ltGray">
            <a:xfrm>
              <a:off x="2857488" y="1643050"/>
              <a:ext cx="5261844" cy="461974"/>
            </a:xfrm>
            <a:prstGeom prst="roundRect">
              <a:avLst>
                <a:gd name="adj" fmla="val 11505"/>
              </a:avLst>
            </a:prstGeom>
            <a:gradFill rotWithShape="1">
              <a:gsLst>
                <a:gs pos="0">
                  <a:schemeClr val="accent2"/>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11" name="Text Box 13"/>
            <p:cNvSpPr txBox="1">
              <a:spLocks noChangeArrowheads="1"/>
            </p:cNvSpPr>
            <p:nvPr/>
          </p:nvSpPr>
          <p:spPr bwMode="white">
            <a:xfrm>
              <a:off x="1071538" y="171448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即时性</a:t>
              </a:r>
              <a:endParaRPr lang="en-US" altLang="zh-CN" sz="2000" b="1" dirty="0">
                <a:solidFill>
                  <a:srgbClr val="FFFFFF"/>
                </a:solidFill>
                <a:latin typeface="宋体" pitchFamily="2" charset="-122"/>
                <a:ea typeface="宋体" pitchFamily="2" charset="-122"/>
              </a:endParaRPr>
            </a:p>
          </p:txBody>
        </p:sp>
        <p:sp>
          <p:nvSpPr>
            <p:cNvPr id="12" name="Text Box 14"/>
            <p:cNvSpPr txBox="1">
              <a:spLocks noChangeArrowheads="1"/>
            </p:cNvSpPr>
            <p:nvPr/>
          </p:nvSpPr>
          <p:spPr bwMode="gray">
            <a:xfrm>
              <a:off x="2928926" y="1714488"/>
              <a:ext cx="621507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宋体" pitchFamily="2" charset="-122"/>
                  <a:ea typeface="宋体" pitchFamily="2" charset="-122"/>
                </a:rPr>
                <a:t>实时从业务系统中获得最新的数据</a:t>
              </a:r>
              <a:endParaRPr lang="en-US" altLang="zh-CN" sz="1600" b="1" dirty="0">
                <a:solidFill>
                  <a:schemeClr val="tx1">
                    <a:lumMod val="95000"/>
                    <a:lumOff val="5000"/>
                  </a:schemeClr>
                </a:solidFill>
                <a:latin typeface="宋体" pitchFamily="2" charset="-122"/>
                <a:ea typeface="宋体" pitchFamily="2" charset="-122"/>
              </a:endParaRPr>
            </a:p>
          </p:txBody>
        </p:sp>
        <p:sp>
          <p:nvSpPr>
            <p:cNvPr id="13" name="Text Box 15"/>
            <p:cNvSpPr txBox="1">
              <a:spLocks noChangeArrowheads="1"/>
            </p:cNvSpPr>
            <p:nvPr/>
          </p:nvSpPr>
          <p:spPr bwMode="white">
            <a:xfrm>
              <a:off x="1071538" y="242886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准确性</a:t>
              </a:r>
              <a:endParaRPr lang="en-US" altLang="zh-CN" sz="2000" b="1" dirty="0">
                <a:solidFill>
                  <a:srgbClr val="FFFFFF"/>
                </a:solidFill>
                <a:latin typeface="宋体" pitchFamily="2" charset="-122"/>
                <a:ea typeface="宋体" pitchFamily="2" charset="-122"/>
              </a:endParaRPr>
            </a:p>
          </p:txBody>
        </p:sp>
        <p:sp>
          <p:nvSpPr>
            <p:cNvPr id="14" name="Text Box 16"/>
            <p:cNvSpPr txBox="1">
              <a:spLocks noChangeArrowheads="1"/>
            </p:cNvSpPr>
            <p:nvPr/>
          </p:nvSpPr>
          <p:spPr bwMode="white">
            <a:xfrm>
              <a:off x="1071538" y="304801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自动化</a:t>
              </a:r>
              <a:endParaRPr lang="en-US" altLang="zh-CN" sz="2000" b="1" dirty="0">
                <a:solidFill>
                  <a:srgbClr val="FFFFFF"/>
                </a:solidFill>
                <a:latin typeface="宋体" pitchFamily="2" charset="-122"/>
                <a:ea typeface="宋体" pitchFamily="2" charset="-122"/>
              </a:endParaRPr>
            </a:p>
          </p:txBody>
        </p:sp>
        <p:sp>
          <p:nvSpPr>
            <p:cNvPr id="15" name="AutoShape 17"/>
            <p:cNvSpPr>
              <a:spLocks noChangeArrowheads="1"/>
            </p:cNvSpPr>
            <p:nvPr/>
          </p:nvSpPr>
          <p:spPr bwMode="gray">
            <a:xfrm>
              <a:off x="2857488" y="2285992"/>
              <a:ext cx="5261844" cy="461974"/>
            </a:xfrm>
            <a:prstGeom prst="roundRect">
              <a:avLst>
                <a:gd name="adj" fmla="val 11505"/>
              </a:avLst>
            </a:prstGeom>
            <a:gradFill rotWithShape="1">
              <a:gsLst>
                <a:gs pos="0">
                  <a:schemeClr val="folHlink"/>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16" name="Text Box 18"/>
            <p:cNvSpPr txBox="1">
              <a:spLocks noChangeArrowheads="1"/>
            </p:cNvSpPr>
            <p:nvPr/>
          </p:nvSpPr>
          <p:spPr bwMode="gray">
            <a:xfrm>
              <a:off x="2978829" y="2344744"/>
              <a:ext cx="6613353"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宋体" pitchFamily="2" charset="-122"/>
                  <a:ea typeface="宋体" pitchFamily="2" charset="-122"/>
                </a:rPr>
                <a:t>避免了手工操作中的失误，并建立数据核对机制</a:t>
              </a:r>
              <a:endParaRPr lang="en-US" altLang="zh-CN" sz="1600" b="1" dirty="0">
                <a:solidFill>
                  <a:schemeClr val="tx1">
                    <a:lumMod val="95000"/>
                    <a:lumOff val="5000"/>
                  </a:schemeClr>
                </a:solidFill>
                <a:latin typeface="宋体" pitchFamily="2" charset="-122"/>
                <a:ea typeface="宋体" pitchFamily="2" charset="-122"/>
              </a:endParaRPr>
            </a:p>
          </p:txBody>
        </p:sp>
        <p:sp>
          <p:nvSpPr>
            <p:cNvPr id="17" name="AutoShape 19"/>
            <p:cNvSpPr>
              <a:spLocks noChangeArrowheads="1"/>
            </p:cNvSpPr>
            <p:nvPr/>
          </p:nvSpPr>
          <p:spPr bwMode="gray">
            <a:xfrm>
              <a:off x="2857488" y="3000372"/>
              <a:ext cx="5345342" cy="461974"/>
            </a:xfrm>
            <a:prstGeom prst="roundRect">
              <a:avLst>
                <a:gd name="adj" fmla="val 11505"/>
              </a:avLst>
            </a:prstGeom>
            <a:gradFill rotWithShape="1">
              <a:gsLst>
                <a:gs pos="0">
                  <a:schemeClr val="accent1"/>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sp>
          <p:nvSpPr>
            <p:cNvPr id="18" name="Text Box 20"/>
            <p:cNvSpPr txBox="1">
              <a:spLocks noChangeArrowheads="1"/>
            </p:cNvSpPr>
            <p:nvPr/>
          </p:nvSpPr>
          <p:spPr bwMode="gray">
            <a:xfrm>
              <a:off x="2907392" y="3046433"/>
              <a:ext cx="430781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宋体" pitchFamily="2" charset="-122"/>
                  <a:ea typeface="宋体" pitchFamily="2" charset="-122"/>
                </a:rPr>
                <a:t>根据客户设定，完成自动获取最新数据过程</a:t>
              </a:r>
              <a:endParaRPr lang="en-US" altLang="zh-CN" sz="1600" b="1" dirty="0">
                <a:solidFill>
                  <a:schemeClr val="tx1">
                    <a:lumMod val="95000"/>
                    <a:lumOff val="5000"/>
                  </a:schemeClr>
                </a:solidFill>
                <a:latin typeface="宋体" pitchFamily="2" charset="-122"/>
                <a:ea typeface="宋体" pitchFamily="2" charset="-122"/>
              </a:endParaRPr>
            </a:p>
          </p:txBody>
        </p:sp>
        <p:sp>
          <p:nvSpPr>
            <p:cNvPr id="19" name="AutoShape 22"/>
            <p:cNvSpPr>
              <a:spLocks noChangeArrowheads="1"/>
            </p:cNvSpPr>
            <p:nvPr/>
          </p:nvSpPr>
          <p:spPr bwMode="gray">
            <a:xfrm>
              <a:off x="2743605" y="2837370"/>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zh-CN" altLang="en-US" sz="1600" b="1">
                <a:solidFill>
                  <a:schemeClr val="tx1">
                    <a:lumMod val="95000"/>
                    <a:lumOff val="5000"/>
                  </a:schemeClr>
                </a:solidFill>
                <a:latin typeface="宋体" pitchFamily="2" charset="-122"/>
                <a:ea typeface="宋体" pitchFamily="2" charset="-122"/>
              </a:endParaRPr>
            </a:p>
          </p:txBody>
        </p:sp>
        <p:grpSp>
          <p:nvGrpSpPr>
            <p:cNvPr id="22" name="Group 9"/>
            <p:cNvGrpSpPr>
              <a:grpSpLocks/>
            </p:cNvGrpSpPr>
            <p:nvPr/>
          </p:nvGrpSpPr>
          <p:grpSpPr bwMode="auto">
            <a:xfrm>
              <a:off x="1000100" y="3571876"/>
              <a:ext cx="1576407" cy="692155"/>
              <a:chOff x="471" y="272"/>
              <a:chExt cx="1161" cy="1539"/>
            </a:xfrm>
          </p:grpSpPr>
          <p:sp>
            <p:nvSpPr>
              <p:cNvPr id="33"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宋体" pitchFamily="2" charset="-122"/>
                  <a:ea typeface="宋体" pitchFamily="2" charset="-122"/>
                </a:endParaRPr>
              </a:p>
            </p:txBody>
          </p:sp>
          <p:sp>
            <p:nvSpPr>
              <p:cNvPr id="34"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宋体" pitchFamily="2" charset="-122"/>
                  <a:ea typeface="宋体" pitchFamily="2" charset="-122"/>
                </a:endParaRPr>
              </a:p>
            </p:txBody>
          </p:sp>
        </p:grpSp>
        <p:sp>
          <p:nvSpPr>
            <p:cNvPr id="23" name="AutoShape 12"/>
            <p:cNvSpPr>
              <a:spLocks noChangeArrowheads="1"/>
            </p:cNvSpPr>
            <p:nvPr/>
          </p:nvSpPr>
          <p:spPr bwMode="ltGray">
            <a:xfrm>
              <a:off x="2857488" y="3714752"/>
              <a:ext cx="5429288" cy="461974"/>
            </a:xfrm>
            <a:prstGeom prst="roundRect">
              <a:avLst>
                <a:gd name="adj" fmla="val 11505"/>
              </a:avLst>
            </a:prstGeom>
            <a:gradFill rotWithShape="1">
              <a:gsLst>
                <a:gs pos="0">
                  <a:srgbClr val="8F038F"/>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宋体" pitchFamily="2" charset="-122"/>
                <a:ea typeface="宋体" pitchFamily="2" charset="-122"/>
              </a:endParaRPr>
            </a:p>
          </p:txBody>
        </p:sp>
        <p:sp>
          <p:nvSpPr>
            <p:cNvPr id="24" name="Text Box 13"/>
            <p:cNvSpPr txBox="1">
              <a:spLocks noChangeArrowheads="1"/>
            </p:cNvSpPr>
            <p:nvPr/>
          </p:nvSpPr>
          <p:spPr bwMode="white">
            <a:xfrm>
              <a:off x="1071538" y="378619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灵活性</a:t>
              </a:r>
              <a:endParaRPr lang="en-US" altLang="zh-CN" sz="2000" b="1" dirty="0">
                <a:solidFill>
                  <a:srgbClr val="FFFFFF"/>
                </a:solidFill>
                <a:latin typeface="宋体" pitchFamily="2" charset="-122"/>
                <a:ea typeface="宋体" pitchFamily="2" charset="-122"/>
              </a:endParaRPr>
            </a:p>
          </p:txBody>
        </p:sp>
        <p:sp>
          <p:nvSpPr>
            <p:cNvPr id="25" name="Text Box 14"/>
            <p:cNvSpPr txBox="1">
              <a:spLocks noChangeArrowheads="1"/>
            </p:cNvSpPr>
            <p:nvPr/>
          </p:nvSpPr>
          <p:spPr bwMode="gray">
            <a:xfrm>
              <a:off x="2928925" y="3786190"/>
              <a:ext cx="4117135" cy="338554"/>
            </a:xfrm>
            <a:prstGeom prst="rect">
              <a:avLst/>
            </a:prstGeom>
            <a:noFill/>
            <a:ln w="9525" algn="ctr">
              <a:noFill/>
              <a:miter lim="800000"/>
              <a:headEnd/>
              <a:tailEnd/>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宋体" pitchFamily="2" charset="-122"/>
                  <a:ea typeface="宋体" pitchFamily="2" charset="-122"/>
                </a:rPr>
                <a:t> </a:t>
              </a:r>
              <a:r>
                <a:rPr lang="zh-CN" altLang="en-US" sz="1600" b="1" dirty="0" smtClean="0">
                  <a:solidFill>
                    <a:schemeClr val="tx1">
                      <a:lumMod val="95000"/>
                      <a:lumOff val="5000"/>
                    </a:schemeClr>
                  </a:solidFill>
                  <a:latin typeface="宋体" pitchFamily="2" charset="-122"/>
                  <a:ea typeface="宋体" pitchFamily="2" charset="-122"/>
                </a:rPr>
                <a:t>决策支持的展现方式灵活多样</a:t>
              </a:r>
              <a:endParaRPr lang="en-US" altLang="zh-CN" sz="1600" b="1" dirty="0">
                <a:solidFill>
                  <a:schemeClr val="tx1">
                    <a:lumMod val="95000"/>
                    <a:lumOff val="5000"/>
                  </a:schemeClr>
                </a:solidFill>
                <a:latin typeface="宋体" pitchFamily="2" charset="-122"/>
                <a:ea typeface="宋体" pitchFamily="2" charset="-122"/>
              </a:endParaRPr>
            </a:p>
          </p:txBody>
        </p:sp>
        <p:sp>
          <p:nvSpPr>
            <p:cNvPr id="26" name="Text Box 15"/>
            <p:cNvSpPr txBox="1">
              <a:spLocks noChangeArrowheads="1"/>
            </p:cNvSpPr>
            <p:nvPr/>
          </p:nvSpPr>
          <p:spPr bwMode="white">
            <a:xfrm>
              <a:off x="1071538" y="450057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latin typeface="宋体" pitchFamily="2" charset="-122"/>
                  <a:ea typeface="宋体" pitchFamily="2" charset="-122"/>
                </a:rPr>
                <a:t>网络化</a:t>
              </a:r>
              <a:endParaRPr lang="en-US" altLang="zh-CN" sz="2000" b="1" dirty="0">
                <a:solidFill>
                  <a:srgbClr val="FFFFFF"/>
                </a:solidFill>
                <a:latin typeface="宋体" pitchFamily="2" charset="-122"/>
                <a:ea typeface="宋体" pitchFamily="2" charset="-122"/>
              </a:endParaRPr>
            </a:p>
          </p:txBody>
        </p:sp>
        <p:sp>
          <p:nvSpPr>
            <p:cNvPr id="32" name="AutoShape 22"/>
            <p:cNvSpPr>
              <a:spLocks noChangeArrowheads="1"/>
            </p:cNvSpPr>
            <p:nvPr/>
          </p:nvSpPr>
          <p:spPr bwMode="gray">
            <a:xfrm>
              <a:off x="2743605" y="4909072"/>
              <a:ext cx="613190" cy="193160"/>
            </a:xfrm>
            <a:prstGeom prst="rightArrow">
              <a:avLst>
                <a:gd name="adj1" fmla="val 50000"/>
                <a:gd name="adj2" fmla="val 58333"/>
              </a:avLst>
            </a:prstGeom>
            <a:solidFill>
              <a:srgbClr val="FFFFFF"/>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宋体" pitchFamily="2" charset="-122"/>
                <a:ea typeface="宋体" pitchFamily="2" charset="-122"/>
              </a:endParaRPr>
            </a:p>
          </p:txBody>
        </p:sp>
      </p:gr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商业智能技术提升企业效率</a:t>
            </a:r>
            <a:endParaRPr lang="en-US" altLang="zh-CN" dirty="0" smtClean="0"/>
          </a:p>
          <a:p>
            <a:pPr lvl="1">
              <a:buClr>
                <a:srgbClr val="FF6600"/>
              </a:buClr>
              <a:buFont typeface="Wingdings" pitchFamily="2" charset="2"/>
              <a:buChar char="ü"/>
            </a:pPr>
            <a:r>
              <a:rPr lang="zh-CN" altLang="en-US" dirty="0" smtClean="0"/>
              <a:t>减少人力收集、分析数据时间</a:t>
            </a:r>
            <a:endParaRPr lang="en-US" altLang="zh-CN" dirty="0" smtClean="0"/>
          </a:p>
          <a:p>
            <a:pPr lvl="1">
              <a:buClr>
                <a:srgbClr val="FF6600"/>
              </a:buClr>
              <a:buFont typeface="Wingdings" pitchFamily="2" charset="2"/>
              <a:buChar char="ü"/>
            </a:pPr>
            <a:r>
              <a:rPr lang="zh-CN" altLang="en-US" dirty="0" smtClean="0"/>
              <a:t>增加核心决策时间</a:t>
            </a:r>
            <a:endParaRPr lang="en-US" altLang="zh-CN" dirty="0" smtClean="0"/>
          </a:p>
          <a:p>
            <a:pPr lvl="1">
              <a:buClr>
                <a:srgbClr val="FF6600"/>
              </a:buClr>
              <a:buFont typeface="Wingdings" pitchFamily="2" charset="2"/>
              <a:buChar char="ü"/>
            </a:pPr>
            <a:endParaRPr lang="en-US" altLang="zh-CN" dirty="0" smtClean="0"/>
          </a:p>
          <a:p>
            <a:pPr lvl="1">
              <a:buClr>
                <a:srgbClr val="FF6600"/>
              </a:buClr>
              <a:buFont typeface="Wingdings" pitchFamily="2" charset="2"/>
              <a:buChar char="ü"/>
            </a:pPr>
            <a:endParaRPr lang="en-US" altLang="zh-CN" dirty="0" smtClean="0"/>
          </a:p>
          <a:p>
            <a:pPr lvl="1">
              <a:buClr>
                <a:srgbClr val="FF6600"/>
              </a:buClr>
              <a:buFont typeface="Wingdings" pitchFamily="2" charset="2"/>
              <a:buChar char="ü"/>
            </a:pPr>
            <a:endParaRPr lang="en-US" altLang="zh-CN" dirty="0" smtClean="0"/>
          </a:p>
          <a:p>
            <a:pPr lvl="1">
              <a:buClr>
                <a:srgbClr val="FF6600"/>
              </a:buClr>
              <a:buFont typeface="Wingdings" pitchFamily="2" charset="2"/>
              <a:buChar char="ü"/>
            </a:pPr>
            <a:endParaRPr lang="en-US" altLang="zh-CN" dirty="0" smtClean="0"/>
          </a:p>
          <a:p>
            <a:pPr lvl="1">
              <a:buClr>
                <a:srgbClr val="FF6600"/>
              </a:buClr>
              <a:buFont typeface="Wingdings" pitchFamily="2" charset="2"/>
              <a:buChar char="ü"/>
            </a:pPr>
            <a:endParaRPr lang="en-US" altLang="zh-CN" dirty="0" smtClean="0"/>
          </a:p>
          <a:p>
            <a:pPr lvl="1">
              <a:buClr>
                <a:srgbClr val="FF6600"/>
              </a:buClr>
              <a:buFont typeface="Wingdings" pitchFamily="2" charset="2"/>
              <a:buChar char="ü"/>
            </a:pPr>
            <a:endParaRPr lang="en-US" altLang="zh-CN" dirty="0" smtClean="0"/>
          </a:p>
          <a:p>
            <a:pPr>
              <a:buFont typeface="Wingdings" pitchFamily="2" charset="2"/>
              <a:buChar char="l"/>
            </a:pPr>
            <a:r>
              <a:rPr lang="en-US" altLang="zh-CN" dirty="0" smtClean="0"/>
              <a:t> </a:t>
            </a:r>
            <a:endParaRPr lang="zh-CN" altLang="en-US" dirty="0"/>
          </a:p>
        </p:txBody>
      </p:sp>
      <p:sp>
        <p:nvSpPr>
          <p:cNvPr id="3" name="标题 2"/>
          <p:cNvSpPr>
            <a:spLocks noGrp="1"/>
          </p:cNvSpPr>
          <p:nvPr>
            <p:ph type="title"/>
          </p:nvPr>
        </p:nvSpPr>
        <p:spPr/>
        <p:txBody>
          <a:bodyPr/>
          <a:lstStyle/>
          <a:p>
            <a:r>
              <a:rPr lang="en-US" altLang="zh-CN" dirty="0" smtClean="0"/>
              <a:t>4.1.3</a:t>
            </a:r>
            <a:r>
              <a:rPr lang="zh-CN" altLang="en-US" dirty="0" smtClean="0"/>
              <a:t>商业智能对智能物流的完善</a:t>
            </a:r>
            <a:endParaRPr lang="zh-CN" altLang="en-US" dirty="0"/>
          </a:p>
        </p:txBody>
      </p:sp>
      <p:grpSp>
        <p:nvGrpSpPr>
          <p:cNvPr id="10" name="组合 9"/>
          <p:cNvGrpSpPr/>
          <p:nvPr/>
        </p:nvGrpSpPr>
        <p:grpSpPr>
          <a:xfrm>
            <a:off x="857224" y="2214554"/>
            <a:ext cx="6858048" cy="1571636"/>
            <a:chOff x="928662" y="2428868"/>
            <a:chExt cx="6858048" cy="1571636"/>
          </a:xfrm>
        </p:grpSpPr>
        <p:pic>
          <p:nvPicPr>
            <p:cNvPr id="101378" name="Picture 2"/>
            <p:cNvPicPr>
              <a:picLocks noChangeAspect="1" noChangeArrowheads="1"/>
            </p:cNvPicPr>
            <p:nvPr/>
          </p:nvPicPr>
          <p:blipFill>
            <a:blip r:embed="rId2"/>
            <a:srcRect/>
            <a:stretch>
              <a:fillRect/>
            </a:stretch>
          </p:blipFill>
          <p:spPr bwMode="auto">
            <a:xfrm>
              <a:off x="1414468" y="2500306"/>
              <a:ext cx="5872176" cy="1248192"/>
            </a:xfrm>
            <a:prstGeom prst="rect">
              <a:avLst/>
            </a:prstGeom>
            <a:noFill/>
            <a:ln w="9525">
              <a:noFill/>
              <a:miter lim="800000"/>
              <a:headEnd/>
              <a:tailEnd/>
            </a:ln>
            <a:effectLst/>
          </p:spPr>
        </p:pic>
        <p:sp>
          <p:nvSpPr>
            <p:cNvPr id="8" name="圆角矩形 7"/>
            <p:cNvSpPr/>
            <p:nvPr/>
          </p:nvSpPr>
          <p:spPr>
            <a:xfrm>
              <a:off x="928662" y="2428868"/>
              <a:ext cx="6858048" cy="1571636"/>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57224" y="3929066"/>
            <a:ext cx="7072362" cy="2338818"/>
            <a:chOff x="857224" y="3929066"/>
            <a:chExt cx="7072362" cy="2338818"/>
          </a:xfrm>
        </p:grpSpPr>
        <p:grpSp>
          <p:nvGrpSpPr>
            <p:cNvPr id="11" name="组合 10"/>
            <p:cNvGrpSpPr/>
            <p:nvPr/>
          </p:nvGrpSpPr>
          <p:grpSpPr>
            <a:xfrm>
              <a:off x="857224" y="3929066"/>
              <a:ext cx="7072362" cy="2338818"/>
              <a:chOff x="857224" y="3929066"/>
              <a:chExt cx="7072362" cy="2338818"/>
            </a:xfrm>
          </p:grpSpPr>
          <p:pic>
            <p:nvPicPr>
              <p:cNvPr id="5" name="图片 4"/>
              <p:cNvPicPr/>
              <p:nvPr/>
            </p:nvPicPr>
            <p:blipFill>
              <a:blip r:embed="rId3" cstate="print"/>
              <a:srcRect/>
              <a:stretch>
                <a:fillRect/>
              </a:stretch>
            </p:blipFill>
            <p:spPr bwMode="auto">
              <a:xfrm>
                <a:off x="857224" y="3929066"/>
                <a:ext cx="3500462" cy="2000264"/>
              </a:xfrm>
              <a:prstGeom prst="rect">
                <a:avLst/>
              </a:prstGeom>
              <a:noFill/>
              <a:ln w="9525">
                <a:noFill/>
                <a:miter lim="800000"/>
                <a:headEnd/>
                <a:tailEnd/>
              </a:ln>
            </p:spPr>
          </p:pic>
          <p:pic>
            <p:nvPicPr>
              <p:cNvPr id="6" name="图片 5"/>
              <p:cNvPicPr/>
              <p:nvPr/>
            </p:nvPicPr>
            <p:blipFill>
              <a:blip r:embed="rId4" cstate="print"/>
              <a:srcRect/>
              <a:stretch>
                <a:fillRect/>
              </a:stretch>
            </p:blipFill>
            <p:spPr bwMode="auto">
              <a:xfrm>
                <a:off x="4357686" y="3929066"/>
                <a:ext cx="3571900" cy="2000264"/>
              </a:xfrm>
              <a:prstGeom prst="rect">
                <a:avLst/>
              </a:prstGeom>
              <a:noFill/>
              <a:ln w="9525">
                <a:noFill/>
                <a:miter lim="800000"/>
                <a:headEnd/>
                <a:tailEnd/>
              </a:ln>
            </p:spPr>
          </p:pic>
          <p:sp>
            <p:nvSpPr>
              <p:cNvPr id="7" name="TextBox 6"/>
              <p:cNvSpPr txBox="1"/>
              <p:nvPr/>
            </p:nvSpPr>
            <p:spPr>
              <a:xfrm>
                <a:off x="2571736" y="5929330"/>
                <a:ext cx="4143404" cy="338554"/>
              </a:xfrm>
              <a:prstGeom prst="rect">
                <a:avLst/>
              </a:prstGeom>
              <a:noFill/>
            </p:spPr>
            <p:txBody>
              <a:bodyPr wrap="square" rtlCol="0">
                <a:spAutoFit/>
              </a:bodyPr>
              <a:lstStyle/>
              <a:p>
                <a:r>
                  <a:rPr lang="zh-CN" altLang="en-US" sz="1600" dirty="0" smtClean="0">
                    <a:latin typeface="+mn-ea"/>
                    <a:ea typeface="+mn-ea"/>
                  </a:rPr>
                  <a:t> 企业商业智能应用前后时间分配对比</a:t>
                </a:r>
              </a:p>
            </p:txBody>
          </p:sp>
        </p:grpSp>
        <p:sp>
          <p:nvSpPr>
            <p:cNvPr id="12" name="矩形 11"/>
            <p:cNvSpPr/>
            <p:nvPr/>
          </p:nvSpPr>
          <p:spPr>
            <a:xfrm>
              <a:off x="857224" y="3929066"/>
              <a:ext cx="7000924" cy="20002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3357951" y="4928801"/>
              <a:ext cx="2000264" cy="7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商业智能从四方面完善智能物流系统</a:t>
            </a:r>
            <a:endParaRPr lang="zh-CN" altLang="en-US" dirty="0"/>
          </a:p>
        </p:txBody>
      </p:sp>
      <p:sp>
        <p:nvSpPr>
          <p:cNvPr id="3" name="标题 2"/>
          <p:cNvSpPr>
            <a:spLocks noGrp="1"/>
          </p:cNvSpPr>
          <p:nvPr>
            <p:ph type="title"/>
          </p:nvPr>
        </p:nvSpPr>
        <p:spPr/>
        <p:txBody>
          <a:bodyPr/>
          <a:lstStyle/>
          <a:p>
            <a:r>
              <a:rPr lang="en-US" altLang="zh-CN" dirty="0" smtClean="0"/>
              <a:t>4.1.3</a:t>
            </a:r>
            <a:r>
              <a:rPr lang="zh-CN" altLang="en-US" dirty="0" smtClean="0"/>
              <a:t>商业智能对智能物流的完善</a:t>
            </a:r>
            <a:endParaRPr lang="zh-CN" altLang="en-US" dirty="0"/>
          </a:p>
        </p:txBody>
      </p:sp>
      <p:graphicFrame>
        <p:nvGraphicFramePr>
          <p:cNvPr id="5" name="图示 4"/>
          <p:cNvGraphicFramePr/>
          <p:nvPr/>
        </p:nvGraphicFramePr>
        <p:xfrm>
          <a:off x="1357290" y="1793892"/>
          <a:ext cx="657229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1579</TotalTime>
  <Words>4761</Words>
  <Application>Microsoft Office PowerPoint</Application>
  <PresentationFormat>全屏显示(4:3)</PresentationFormat>
  <Paragraphs>537</Paragraphs>
  <Slides>42</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42</vt:i4>
      </vt:variant>
    </vt:vector>
  </HeadingPairs>
  <TitlesOfParts>
    <vt:vector size="45" baseType="lpstr">
      <vt:lpstr>智能物流</vt:lpstr>
      <vt:lpstr>Visio</vt:lpstr>
      <vt:lpstr>Microsoft Office Visio 绘图</vt:lpstr>
      <vt:lpstr>第4章  商业智能</vt:lpstr>
      <vt:lpstr>学习要点</vt:lpstr>
      <vt:lpstr>目录</vt:lpstr>
      <vt:lpstr>4.1.1 商业智能的定义</vt:lpstr>
      <vt:lpstr>4.1.1 商业智能的定义</vt:lpstr>
      <vt:lpstr>4.1.2商业智能的背景和主要特点</vt:lpstr>
      <vt:lpstr>4.1.2商业智能的背景和主要特点</vt:lpstr>
      <vt:lpstr>4.1.3商业智能对智能物流的完善</vt:lpstr>
      <vt:lpstr>4.1.3商业智能对智能物流的完善</vt:lpstr>
      <vt:lpstr>4.2.1系统的构成及运作</vt:lpstr>
      <vt:lpstr>4.2.1系统的构成及运作</vt:lpstr>
      <vt:lpstr>4.2.1系统的构成及运作</vt:lpstr>
      <vt:lpstr>4.2.1系统的构成及运作</vt:lpstr>
      <vt:lpstr>4.2.2系统对象和系统优势</vt:lpstr>
      <vt:lpstr>4.2.2系统对象和系统优势</vt:lpstr>
      <vt:lpstr>4.2.2系统对象和系统优势</vt:lpstr>
      <vt:lpstr>4.2.2系统对象和系统优势</vt:lpstr>
      <vt:lpstr>4.2.2系统对象和系统优势</vt:lpstr>
      <vt:lpstr>4.3.1数据仓库技术（Data Warehouse, DW）</vt:lpstr>
      <vt:lpstr>4.3.1数据仓库技术（Data Warehouse, DW）</vt:lpstr>
      <vt:lpstr>4.3.1数据仓库技术（Data Warehouse, DW）</vt:lpstr>
      <vt:lpstr>4.3.2联机分析处理技术（On Line Analytical Processing，OLAP）</vt:lpstr>
      <vt:lpstr>4.3.2联机分析处理技术（On Line Analytical Processing，OLAP）</vt:lpstr>
      <vt:lpstr>4.3.2联机分析处理技术（On Line Analytical Processing，OLAP）</vt:lpstr>
      <vt:lpstr>4.3.2联机分析处理技术（On Line Analytical Processing，OLAP）</vt:lpstr>
      <vt:lpstr>4.3.2联机分析处理技术（On Line Analytical Processing，OLAP）</vt:lpstr>
      <vt:lpstr>4.3.3数据挖掘技术(Data Mining, DM)</vt:lpstr>
      <vt:lpstr>4.3.3数据挖掘技术(Data Mining, DM)</vt:lpstr>
      <vt:lpstr>4.3.3数据挖掘技术(Data Mining, DM)</vt:lpstr>
      <vt:lpstr>4.3.3数据挖掘技术(Data Mining, DM)</vt:lpstr>
      <vt:lpstr>4.3.4展示技术（Display）</vt:lpstr>
      <vt:lpstr>4.3.4展示技术（Display）</vt:lpstr>
      <vt:lpstr>4.3.5仿真技术（Simulation）</vt:lpstr>
      <vt:lpstr>4.4.1商业智能与物联网</vt:lpstr>
      <vt:lpstr>4.4.2商业智能与智能物流中其他技术的结合</vt:lpstr>
      <vt:lpstr>4.4.3商业智能在智能物流中的应用趋势</vt:lpstr>
      <vt:lpstr>4.4.3商业智能在智能物流中的应用趋势</vt:lpstr>
      <vt:lpstr>4.4.3商业智能在智能物流中的应用趋势</vt:lpstr>
      <vt:lpstr>4.4.3商业智能在智能物流中的应用趋势</vt:lpstr>
      <vt:lpstr>4.5小结</vt:lpstr>
      <vt:lpstr>思考题</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xisha</cp:lastModifiedBy>
  <cp:revision>311</cp:revision>
  <dcterms:created xsi:type="dcterms:W3CDTF">2007-10-21T01:27:31Z</dcterms:created>
  <dcterms:modified xsi:type="dcterms:W3CDTF">2012-08-18T01:25:14Z</dcterms:modified>
</cp:coreProperties>
</file>