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33"/>
  </p:notesMasterIdLst>
  <p:sldIdLst>
    <p:sldId id="614" r:id="rId2"/>
    <p:sldId id="615" r:id="rId3"/>
    <p:sldId id="617" r:id="rId4"/>
    <p:sldId id="618" r:id="rId5"/>
    <p:sldId id="619" r:id="rId6"/>
    <p:sldId id="620" r:id="rId7"/>
    <p:sldId id="621" r:id="rId8"/>
    <p:sldId id="622" r:id="rId9"/>
    <p:sldId id="623" r:id="rId10"/>
    <p:sldId id="624" r:id="rId11"/>
    <p:sldId id="625" r:id="rId12"/>
    <p:sldId id="626" r:id="rId13"/>
    <p:sldId id="627" r:id="rId14"/>
    <p:sldId id="628" r:id="rId15"/>
    <p:sldId id="629" r:id="rId16"/>
    <p:sldId id="630" r:id="rId17"/>
    <p:sldId id="631" r:id="rId18"/>
    <p:sldId id="632" r:id="rId19"/>
    <p:sldId id="634" r:id="rId20"/>
    <p:sldId id="635" r:id="rId21"/>
    <p:sldId id="636" r:id="rId22"/>
    <p:sldId id="637" r:id="rId23"/>
    <p:sldId id="638" r:id="rId24"/>
    <p:sldId id="639" r:id="rId25"/>
    <p:sldId id="640" r:id="rId26"/>
    <p:sldId id="641" r:id="rId27"/>
    <p:sldId id="642" r:id="rId28"/>
    <p:sldId id="643" r:id="rId29"/>
    <p:sldId id="644" r:id="rId30"/>
    <p:sldId id="645" r:id="rId31"/>
    <p:sldId id="633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8F89"/>
    <a:srgbClr val="FFBFEA"/>
    <a:srgbClr val="61FF61"/>
    <a:srgbClr val="CCECFF"/>
    <a:srgbClr val="FFF8B7"/>
    <a:srgbClr val="0000CC"/>
    <a:srgbClr val="969696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226" autoAdjust="0"/>
    <p:restoredTop sz="94718" autoAdjust="0"/>
  </p:normalViewPr>
  <p:slideViewPr>
    <p:cSldViewPr>
      <p:cViewPr varScale="1">
        <p:scale>
          <a:sx n="56" d="100"/>
          <a:sy n="56" d="100"/>
        </p:scale>
        <p:origin x="-90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1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6.xml"/><Relationship Id="rId13" Type="http://schemas.openxmlformats.org/officeDocument/2006/relationships/slide" Target="slides/slide21.xml"/><Relationship Id="rId18" Type="http://schemas.openxmlformats.org/officeDocument/2006/relationships/slide" Target="slides/slide31.xml"/><Relationship Id="rId3" Type="http://schemas.openxmlformats.org/officeDocument/2006/relationships/slide" Target="slides/slide6.xml"/><Relationship Id="rId7" Type="http://schemas.openxmlformats.org/officeDocument/2006/relationships/slide" Target="slides/slide15.xml"/><Relationship Id="rId12" Type="http://schemas.openxmlformats.org/officeDocument/2006/relationships/slide" Target="slides/slide20.xml"/><Relationship Id="rId17" Type="http://schemas.openxmlformats.org/officeDocument/2006/relationships/slide" Target="slides/slide29.xml"/><Relationship Id="rId2" Type="http://schemas.openxmlformats.org/officeDocument/2006/relationships/slide" Target="slides/slide5.xml"/><Relationship Id="rId16" Type="http://schemas.openxmlformats.org/officeDocument/2006/relationships/slide" Target="slides/slide26.xml"/><Relationship Id="rId1" Type="http://schemas.openxmlformats.org/officeDocument/2006/relationships/slide" Target="slides/slide4.xml"/><Relationship Id="rId6" Type="http://schemas.openxmlformats.org/officeDocument/2006/relationships/slide" Target="slides/slide14.xml"/><Relationship Id="rId11" Type="http://schemas.openxmlformats.org/officeDocument/2006/relationships/slide" Target="slides/slide19.xml"/><Relationship Id="rId5" Type="http://schemas.openxmlformats.org/officeDocument/2006/relationships/slide" Target="slides/slide13.xml"/><Relationship Id="rId15" Type="http://schemas.openxmlformats.org/officeDocument/2006/relationships/slide" Target="slides/slide23.xml"/><Relationship Id="rId10" Type="http://schemas.openxmlformats.org/officeDocument/2006/relationships/slide" Target="slides/slide18.xml"/><Relationship Id="rId4" Type="http://schemas.openxmlformats.org/officeDocument/2006/relationships/slide" Target="slides/slide12.xml"/><Relationship Id="rId9" Type="http://schemas.openxmlformats.org/officeDocument/2006/relationships/slide" Target="slides/slide17.xml"/><Relationship Id="rId14" Type="http://schemas.openxmlformats.org/officeDocument/2006/relationships/slide" Target="slides/slide2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charset="-122"/>
              </a:defRPr>
            </a:lvl1pPr>
          </a:lstStyle>
          <a:p>
            <a:fld id="{96875496-C1B1-43C2-880E-DE4DF8EE4DA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charset="-122"/>
              </a:defRPr>
            </a:lvl1pPr>
          </a:lstStyle>
          <a:p>
            <a:fld id="{C5C41410-526A-4A63-B645-B8BB122C0D0B}" type="datetime1">
              <a:rPr lang="zh-CN" altLang="en-US"/>
              <a:pPr/>
              <a:t>2011/10/13</a:t>
            </a:fld>
            <a:endParaRPr lang="en-US" altLang="zh-CN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charset="-122"/>
              </a:defRPr>
            </a:lvl1pPr>
          </a:lstStyle>
          <a:p>
            <a:r>
              <a:rPr lang="en-US" altLang="zh-CN"/>
              <a:t>重庆电子科技职业学院计算机系</a:t>
            </a: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charset="-122"/>
              </a:defRPr>
            </a:lvl1pPr>
          </a:lstStyle>
          <a:p>
            <a:fld id="{36145147-CE50-4016-A603-7938976C48C1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5378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1537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8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538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88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15393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5394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5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96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5368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15369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0" name="Freeform 10"/>
              <p:cNvSpPr>
                <a:spLocks/>
              </p:cNvSpPr>
              <p:nvPr userDrawn="1"/>
            </p:nvSpPr>
            <p:spPr bwMode="auto">
              <a:xfrm>
                <a:off x="166" y="261"/>
                <a:ext cx="2244" cy="1007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1" name="Freeform 11"/>
              <p:cNvSpPr>
                <a:spLocks/>
              </p:cNvSpPr>
              <p:nvPr userDrawn="1"/>
            </p:nvSpPr>
            <p:spPr bwMode="auto">
              <a:xfrm>
                <a:off x="474" y="344"/>
                <a:ext cx="1488" cy="919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5372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15373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4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5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6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6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7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7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1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389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401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>
                <a:effectLst/>
                <a:latin typeface="仿宋_GB2312" pitchFamily="49" charset="-122"/>
                <a:ea typeface="仿宋_GB2312" pitchFamily="49" charset="-122"/>
              </a:rPr>
              <a:t>15</a:t>
            </a:r>
            <a:r>
              <a:rPr lang="zh-CN" altLang="en-US">
                <a:effectLst/>
                <a:latin typeface="仿宋_GB2312" pitchFamily="49" charset="-122"/>
                <a:ea typeface="仿宋_GB2312" pitchFamily="49" charset="-122"/>
              </a:rPr>
              <a:t>讲 </a:t>
            </a:r>
            <a:r>
              <a:rPr lang="en-US" altLang="zh-CN">
                <a:effectLst/>
                <a:latin typeface="仿宋_GB2312" pitchFamily="49" charset="-122"/>
                <a:ea typeface="仿宋_GB2312" pitchFamily="49" charset="-122"/>
              </a:rPr>
              <a:t>Internet----</a:t>
            </a:r>
            <a:r>
              <a:rPr lang="zh-CN" altLang="en-US">
                <a:effectLst/>
                <a:latin typeface="仿宋_GB2312" pitchFamily="49" charset="-122"/>
                <a:ea typeface="仿宋_GB2312" pitchFamily="49" charset="-122"/>
              </a:rPr>
              <a:t>网上冲浪</a:t>
            </a:r>
            <a:r>
              <a:rPr lang="en-US" altLang="zh-CN">
                <a:effectLst/>
                <a:latin typeface="仿宋_GB2312" pitchFamily="49" charset="-122"/>
                <a:ea typeface="仿宋_GB2312" pitchFamily="49" charset="-122"/>
              </a:rPr>
              <a:t>&amp;</a:t>
            </a:r>
            <a:r>
              <a:rPr lang="zh-CN" altLang="en-US">
                <a:effectLst/>
                <a:latin typeface="仿宋_GB2312" pitchFamily="49" charset="-122"/>
                <a:ea typeface="仿宋_GB2312" pitchFamily="49" charset="-122"/>
              </a:rPr>
              <a:t>收发邮件</a:t>
            </a:r>
            <a:endParaRPr lang="zh-CN" altLang="en-US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idu.com/" TargetMode="External"/><Relationship Id="rId2" Type="http://schemas.openxmlformats.org/officeDocument/2006/relationships/hyperlink" Target="http://www.robot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hoo.com.cnm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idu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isou.com/" TargetMode="External"/><Relationship Id="rId2" Type="http://schemas.openxmlformats.org/officeDocument/2006/relationships/hyperlink" Target="http://www.baidu.com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&#29992;&#25143;&#21517;@&#22495;&#21517;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qdxwl0501@126.com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63.com/" TargetMode="External"/><Relationship Id="rId2" Type="http://schemas.openxmlformats.org/officeDocument/2006/relationships/hyperlink" Target="http://www.126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ahoo.com.cn/" TargetMode="External"/><Relationship Id="rId4" Type="http://schemas.openxmlformats.org/officeDocument/2006/relationships/hyperlink" Target="http://www.21cn.com/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lash&#35838;&#20214;/6.1.1&#35745;&#31639;&#26426;&#32593;&#32476;&#30340;&#22522;&#26412;&#27010;&#24565;.sw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flash&#35838;&#20214;/6.1.4&#35745;&#31639;&#26426;&#32593;&#32476;&#30340;&#20998;&#31867;.sw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lash&#35838;&#20214;/6.2.1Internet&#30340;&#27010;&#24565;&#21644;&#20316;&#29992;.sw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hyperlink" Target="flash&#35838;&#20214;/6.2.4Internet&#30340;&#25509;&#20837;.swf" TargetMode="External"/><Relationship Id="rId4" Type="http://schemas.openxmlformats.org/officeDocument/2006/relationships/hyperlink" Target="flash&#35838;&#20214;/6.2.2&#32593;&#32476;&#36890;&#20449;&#35758;TCPIP.swf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374900"/>
            <a:ext cx="8534400" cy="1282700"/>
          </a:xfrm>
        </p:spPr>
        <p:txBody>
          <a:bodyPr/>
          <a:lstStyle/>
          <a:p>
            <a:pPr algn="ctr"/>
            <a:r>
              <a:rPr lang="zh-CN" altLang="en-US" dirty="0" smtClean="0"/>
              <a:t>第</a:t>
            </a:r>
            <a:r>
              <a:rPr lang="en-US" altLang="zh-CN" dirty="0" smtClean="0"/>
              <a:t>7</a:t>
            </a:r>
            <a:r>
              <a:rPr lang="zh-CN" altLang="en-US" dirty="0" smtClean="0"/>
              <a:t>章   </a:t>
            </a:r>
            <a:r>
              <a:rPr lang="en-US" altLang="zh-CN" sz="4000" dirty="0" smtClean="0"/>
              <a:t>Internet</a:t>
            </a:r>
            <a:r>
              <a:rPr lang="zh-CN" altLang="en-US" sz="4000" dirty="0"/>
              <a:t>操作</a:t>
            </a:r>
            <a:r>
              <a:rPr lang="zh-CN" altLang="en-US" sz="4000" dirty="0" smtClean="0"/>
              <a:t>应用</a:t>
            </a:r>
            <a:endParaRPr lang="zh-CN" altLang="en-US" sz="2400" dirty="0">
              <a:solidFill>
                <a:schemeClr val="hlink"/>
              </a:solidFill>
            </a:endParaRPr>
          </a:p>
        </p:txBody>
      </p:sp>
      <p:sp>
        <p:nvSpPr>
          <p:cNvPr id="515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39900" y="3733800"/>
            <a:ext cx="6032500" cy="1676400"/>
          </a:xfrm>
        </p:spPr>
        <p:txBody>
          <a:bodyPr/>
          <a:lstStyle/>
          <a:p>
            <a:r>
              <a:rPr lang="zh-CN" altLang="en-US" dirty="0">
                <a:latin typeface="隶书" pitchFamily="49" charset="-122"/>
                <a:ea typeface="隶书" pitchFamily="49" charset="-122"/>
              </a:rPr>
              <a:t>主讲</a:t>
            </a:r>
            <a:r>
              <a:rPr lang="en-US" altLang="zh-CN" dirty="0"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dirty="0">
                <a:latin typeface="隶书" pitchFamily="49" charset="-122"/>
                <a:ea typeface="隶书" pitchFamily="49" charset="-122"/>
              </a:rPr>
              <a:t>段利文</a:t>
            </a:r>
          </a:p>
          <a:p>
            <a:r>
              <a:rPr lang="en-US" altLang="zh-CN" dirty="0" smtClean="0">
                <a:ea typeface="隶书" pitchFamily="49" charset="-122"/>
              </a:rPr>
              <a:t>QQ</a:t>
            </a:r>
            <a:r>
              <a:rPr lang="en-US" altLang="zh-CN" dirty="0" smtClean="0"/>
              <a:t>:563214680</a:t>
            </a:r>
            <a:endParaRPr lang="en-US" altLang="zh-CN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：收藏夹的使用</a:t>
            </a:r>
          </a:p>
        </p:txBody>
      </p:sp>
      <p:sp>
        <p:nvSpPr>
          <p:cNvPr id="705543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：认识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收藏夹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按钮。</a:t>
            </a:r>
          </a:p>
          <a:p>
            <a:pPr lvl="2"/>
            <a:endParaRPr lang="zh-CN" altLang="en-US"/>
          </a:p>
          <a:p>
            <a:pPr lvl="2"/>
            <a:endParaRPr lang="zh-CN" altLang="en-US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：把当前网址添加到收藏夹。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方法：单击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收藏夹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按钮</a:t>
            </a:r>
            <a:r>
              <a:rPr lang="zh-CN" altLang="en-US"/>
              <a:t>→在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收藏夹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窗口，单击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添加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 →</a:t>
            </a:r>
            <a:r>
              <a:rPr lang="en-US" altLang="zh-CN">
                <a:latin typeface="Arial"/>
              </a:rPr>
              <a:t>……</a:t>
            </a:r>
            <a:endParaRPr lang="en-US" altLang="zh-CN"/>
          </a:p>
          <a:p>
            <a:endParaRPr lang="en-US" altLang="zh-CN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：归类收藏夹中的网址。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方法：在收藏夹中创建新文件夹</a:t>
            </a:r>
            <a:r>
              <a:rPr lang="zh-CN" altLang="en-US"/>
              <a:t>→</a:t>
            </a:r>
            <a:r>
              <a:rPr lang="zh-CN" altLang="en-US">
                <a:sym typeface="Monotype Sorts" pitchFamily="2" charset="2"/>
              </a:rPr>
              <a:t> 将网址拖到相应的文件夹中。</a:t>
            </a:r>
          </a:p>
        </p:txBody>
      </p:sp>
      <p:sp>
        <p:nvSpPr>
          <p:cNvPr id="705541" name="Rectangle 5"/>
          <p:cNvSpPr>
            <a:spLocks noChangeArrowheads="1"/>
          </p:cNvSpPr>
          <p:nvPr/>
        </p:nvSpPr>
        <p:spPr bwMode="auto">
          <a:xfrm>
            <a:off x="1143000" y="1806575"/>
            <a:ext cx="6934200" cy="685800"/>
          </a:xfrm>
          <a:prstGeom prst="rect">
            <a:avLst/>
          </a:prstGeom>
          <a:solidFill>
            <a:srgbClr val="CCEC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在浏览过程中可能看到一些精彩页面，可利用收藏夹将它们收藏起来，以后直接从收藏夹中选择访问该站点。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554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zh-CN" altLang="en-US"/>
              <a:t>历史记录的使用</a:t>
            </a:r>
          </a:p>
        </p:txBody>
      </p:sp>
      <p:sp>
        <p:nvSpPr>
          <p:cNvPr id="706566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：认识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历史记录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窗格</a:t>
            </a:r>
            <a:r>
              <a:rPr lang="zh-CN" altLang="en-US"/>
              <a:t>。</a:t>
            </a:r>
          </a:p>
          <a:p>
            <a:pPr lvl="1"/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：查看历史记录。</a:t>
            </a:r>
          </a:p>
          <a:p>
            <a:pPr lvl="1"/>
            <a:endParaRPr lang="zh-CN" altLang="en-US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：通过历史记录访问网页。</a:t>
            </a:r>
          </a:p>
          <a:p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：清除历史记录。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</a:t>
            </a:r>
            <a:r>
              <a:rPr lang="zh-CN" altLang="en-US"/>
              <a:t>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工具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菜单 →</a:t>
            </a:r>
            <a:r>
              <a:rPr lang="zh-CN" altLang="en-US">
                <a:latin typeface="Arial"/>
              </a:rPr>
              <a:t>“</a:t>
            </a:r>
            <a:r>
              <a:rPr lang="en-US" altLang="zh-CN"/>
              <a:t>Internet</a:t>
            </a:r>
            <a:r>
              <a:rPr lang="zh-CN" altLang="en-US"/>
              <a:t>选项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  → 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常规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标签 →</a:t>
            </a:r>
            <a:r>
              <a:rPr lang="en-US" altLang="zh-CN">
                <a:latin typeface="Arial"/>
              </a:rPr>
              <a:t>……</a:t>
            </a:r>
            <a:endParaRPr lang="en-US" altLang="zh-CN"/>
          </a:p>
        </p:txBody>
      </p:sp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5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zh-CN" altLang="en-US"/>
              <a:t>保存网页内容</a:t>
            </a:r>
          </a:p>
        </p:txBody>
      </p:sp>
      <p:sp>
        <p:nvSpPr>
          <p:cNvPr id="707589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：将当前网页分别以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种类型保存到桌面上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自己的姓名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文件夹中。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</a:t>
            </a:r>
            <a:r>
              <a:rPr lang="zh-CN" altLang="en-US"/>
              <a:t>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文件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菜单→ 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另存为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 →</a:t>
            </a:r>
            <a:r>
              <a:rPr lang="en-US" altLang="zh-CN">
                <a:latin typeface="Arial"/>
              </a:rPr>
              <a:t>……</a:t>
            </a:r>
            <a:endParaRPr lang="en-US" altLang="zh-CN"/>
          </a:p>
          <a:p>
            <a:pPr lvl="1"/>
            <a:endParaRPr lang="en-US" altLang="zh-CN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：比较保存的各种类型的文件。</a:t>
            </a:r>
          </a:p>
          <a:p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：只保存网页中的图片。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方法：右击图片</a:t>
            </a:r>
            <a:r>
              <a:rPr lang="zh-CN" altLang="en-US"/>
              <a:t>→ 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图片另存为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 →</a:t>
            </a:r>
            <a:r>
              <a:rPr lang="en-US" altLang="zh-CN">
                <a:latin typeface="Arial"/>
              </a:rPr>
              <a:t>……</a:t>
            </a:r>
            <a:endParaRPr lang="en-US" altLang="zh-CN"/>
          </a:p>
          <a:p>
            <a:pPr lvl="1"/>
            <a:endParaRPr lang="en-US" altLang="zh-CN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：将网页中的部分文本保存到</a:t>
            </a:r>
            <a:r>
              <a:rPr lang="en-US" altLang="zh-CN">
                <a:sym typeface="Monotype Sorts" pitchFamily="2" charset="2"/>
              </a:rPr>
              <a:t>Word</a:t>
            </a:r>
            <a:r>
              <a:rPr lang="zh-CN" altLang="en-US">
                <a:sym typeface="Monotype Sorts" pitchFamily="2" charset="2"/>
              </a:rPr>
              <a:t>文档中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方法：选定文本</a:t>
            </a:r>
            <a:r>
              <a:rPr lang="zh-CN" altLang="en-US"/>
              <a:t>→ 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复制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 →</a:t>
            </a:r>
            <a:r>
              <a:rPr lang="en-US" altLang="zh-CN">
                <a:latin typeface="Arial"/>
              </a:rPr>
              <a:t>……</a:t>
            </a:r>
            <a:endParaRPr lang="en-US" altLang="zh-CN"/>
          </a:p>
        </p:txBody>
      </p:sp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 搜索引擎</a:t>
            </a:r>
          </a:p>
        </p:txBody>
      </p:sp>
      <p:sp>
        <p:nvSpPr>
          <p:cNvPr id="708613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查询信息的方法</a:t>
            </a:r>
          </a:p>
          <a:p>
            <a:pPr lvl="1"/>
            <a:r>
              <a:rPr lang="zh-CN" altLang="en-US"/>
              <a:t>按网站的分类目录查询</a:t>
            </a:r>
          </a:p>
          <a:p>
            <a:pPr lvl="2"/>
            <a:r>
              <a:rPr lang="zh-CN" altLang="en-US"/>
              <a:t>就是按地区、类别、性质等类别进行逐级分类，列出目录。这种分类可逐渐缩小范围，直到查到所需的信息。</a:t>
            </a:r>
          </a:p>
          <a:p>
            <a:pPr lvl="2"/>
            <a:r>
              <a:rPr lang="zh-CN" altLang="en-US"/>
              <a:t>特点：比较简单。 </a:t>
            </a:r>
          </a:p>
          <a:p>
            <a:pPr lvl="1"/>
            <a:r>
              <a:rPr lang="zh-CN" altLang="en-US"/>
              <a:t>使用搜索引擎按关键字查询</a:t>
            </a:r>
          </a:p>
          <a:p>
            <a:pPr lvl="1"/>
            <a:endParaRPr lang="zh-CN" altLang="en-US"/>
          </a:p>
          <a:p>
            <a:r>
              <a:rPr lang="zh-CN" altLang="en-US"/>
              <a:t>搜索引擎的含义 </a:t>
            </a:r>
          </a:p>
          <a:p>
            <a:pPr lvl="1"/>
            <a:r>
              <a:rPr lang="zh-CN" altLang="en-US"/>
              <a:t>在万维网（即</a:t>
            </a:r>
            <a:r>
              <a:rPr lang="en-US" altLang="zh-CN"/>
              <a:t>WWW</a:t>
            </a:r>
            <a:r>
              <a:rPr lang="zh-CN" altLang="en-US"/>
              <a:t>，是一个大规模的、联机式的信息储藏所 ）中用来进行搜索的程序。</a:t>
            </a:r>
          </a:p>
        </p:txBody>
      </p:sp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 搜索引擎</a:t>
            </a:r>
          </a:p>
        </p:txBody>
      </p:sp>
      <p:sp>
        <p:nvSpPr>
          <p:cNvPr id="709637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著名的搜索引擎：</a:t>
            </a:r>
          </a:p>
          <a:p>
            <a:pPr lvl="1"/>
            <a:r>
              <a:rPr lang="en-US" altLang="zh-CN" sz="2200"/>
              <a:t>google</a:t>
            </a:r>
            <a:r>
              <a:rPr lang="zh-CN" altLang="en-US" sz="2200"/>
              <a:t>（</a:t>
            </a:r>
            <a:r>
              <a:rPr lang="en-US" altLang="zh-CN" sz="2200">
                <a:hlinkClick r:id="rId2"/>
              </a:rPr>
              <a:t>http://www.google.com</a:t>
            </a:r>
            <a:r>
              <a:rPr lang="zh-CN" altLang="en-US" sz="2200"/>
              <a:t>）</a:t>
            </a:r>
          </a:p>
          <a:p>
            <a:pPr lvl="1"/>
            <a:r>
              <a:rPr lang="zh-CN" altLang="en-US" sz="2200"/>
              <a:t>百度（</a:t>
            </a:r>
            <a:r>
              <a:rPr lang="en-US" altLang="zh-CN" sz="2200">
                <a:hlinkClick r:id="rId3"/>
              </a:rPr>
              <a:t>http://www.baidu.com</a:t>
            </a:r>
            <a:r>
              <a:rPr lang="zh-CN" altLang="en-US" sz="2200"/>
              <a:t>）</a:t>
            </a:r>
          </a:p>
          <a:p>
            <a:pPr lvl="1"/>
            <a:r>
              <a:rPr lang="zh-CN" altLang="en-US" sz="2200"/>
              <a:t>中文雅虎（</a:t>
            </a:r>
            <a:r>
              <a:rPr lang="en-US" altLang="zh-CN" sz="2200">
                <a:hlinkClick r:id="rId4"/>
              </a:rPr>
              <a:t>http://www.yahoo.com.cn</a:t>
            </a:r>
            <a:r>
              <a:rPr lang="zh-CN" altLang="en-US" sz="2200"/>
              <a:t>）</a:t>
            </a:r>
          </a:p>
          <a:p>
            <a:r>
              <a:rPr lang="zh-CN" altLang="en-US"/>
              <a:t>提示：</a:t>
            </a:r>
          </a:p>
          <a:p>
            <a:pPr lvl="1"/>
            <a:r>
              <a:rPr lang="zh-CN" altLang="en-US" sz="2200"/>
              <a:t>不同的搜索引擎提供的查询方法不完全相同，使用前可以参看各搜索引擎提供的帮助。</a:t>
            </a:r>
          </a:p>
          <a:p>
            <a:r>
              <a:rPr lang="zh-CN" altLang="en-US"/>
              <a:t>搜索引擎的使用技巧 </a:t>
            </a:r>
          </a:p>
          <a:p>
            <a:pPr lvl="1"/>
            <a:r>
              <a:rPr lang="zh-CN" altLang="en-US" sz="2200"/>
              <a:t>简单查询（模糊查询）</a:t>
            </a:r>
            <a:r>
              <a:rPr lang="en-US" altLang="zh-CN" sz="2200"/>
              <a:t>:</a:t>
            </a:r>
            <a:r>
              <a:rPr lang="zh-CN" altLang="en-US" sz="2200"/>
              <a:t>直接输入关键字。 </a:t>
            </a:r>
          </a:p>
          <a:p>
            <a:pPr lvl="1"/>
            <a:r>
              <a:rPr lang="zh-CN" altLang="en-US" sz="2200"/>
              <a:t>使用双引号用</a:t>
            </a:r>
            <a:r>
              <a:rPr lang="zh-CN" altLang="en-US" sz="2200">
                <a:latin typeface="Arial"/>
              </a:rPr>
              <a:t>“</a:t>
            </a:r>
            <a:r>
              <a:rPr lang="zh-CN" altLang="en-US" sz="2200"/>
              <a:t> </a:t>
            </a:r>
            <a:r>
              <a:rPr lang="zh-CN" altLang="en-US" sz="2200">
                <a:latin typeface="Arial"/>
              </a:rPr>
              <a:t>”</a:t>
            </a:r>
            <a:r>
              <a:rPr lang="zh-CN" altLang="en-US" sz="2200"/>
              <a:t>（精确查询） </a:t>
            </a:r>
          </a:p>
          <a:p>
            <a:pPr lvl="1"/>
            <a:r>
              <a:rPr lang="zh-CN" altLang="en-US" sz="2200"/>
              <a:t>使用加号（</a:t>
            </a:r>
            <a:r>
              <a:rPr lang="en-US" altLang="zh-CN" sz="2200"/>
              <a:t>+</a:t>
            </a:r>
            <a:r>
              <a:rPr lang="zh-CN" altLang="en-US" sz="2200"/>
              <a:t>） </a:t>
            </a:r>
          </a:p>
          <a:p>
            <a:pPr lvl="1"/>
            <a:r>
              <a:rPr lang="zh-CN" altLang="en-US" sz="2200"/>
              <a:t>使用减号（</a:t>
            </a:r>
            <a:r>
              <a:rPr lang="en-US" altLang="zh-CN" sz="2200"/>
              <a:t>-</a:t>
            </a:r>
            <a:r>
              <a:rPr lang="zh-CN" altLang="en-US" sz="2200"/>
              <a:t>）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6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zh-CN" altLang="en-US"/>
              <a:t>搜索引擎的使用</a:t>
            </a:r>
          </a:p>
        </p:txBody>
      </p:sp>
      <p:sp>
        <p:nvSpPr>
          <p:cNvPr id="710661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要求：使用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en-US" altLang="zh-CN">
                <a:sym typeface="Monotype Sorts" pitchFamily="2" charset="2"/>
              </a:rPr>
              <a:t>google</a:t>
            </a:r>
            <a:r>
              <a:rPr lang="en-US" altLang="zh-CN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搜索引擎，查询有关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搜索引擎的使用方法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的信息 。</a:t>
            </a:r>
          </a:p>
          <a:p>
            <a:pPr lvl="2"/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：打开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方法：在地址框中输入：</a:t>
            </a:r>
            <a:r>
              <a:rPr lang="en-US" altLang="zh-CN">
                <a:sym typeface="Monotype Sorts" pitchFamily="2" charset="2"/>
                <a:hlinkClick r:id="rId2"/>
              </a:rPr>
              <a:t>http://www.google.com</a:t>
            </a:r>
            <a:endParaRPr lang="en-US" altLang="zh-CN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：使用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模糊查询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方式查询。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方法：在搜索引擎的文本框中输入：搜索引擎的使用方法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：使用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加号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方式查询 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方法：在搜索引擎的文本框中输入：</a:t>
            </a:r>
            <a:r>
              <a:rPr lang="en-US" altLang="zh-CN">
                <a:sym typeface="Monotype Sorts" pitchFamily="2" charset="2"/>
              </a:rPr>
              <a:t>+</a:t>
            </a:r>
            <a:r>
              <a:rPr lang="zh-CN" altLang="en-US">
                <a:sym typeface="Monotype Sorts" pitchFamily="2" charset="2"/>
              </a:rPr>
              <a:t>搜索引擎</a:t>
            </a:r>
            <a:r>
              <a:rPr lang="en-US" altLang="zh-CN">
                <a:sym typeface="Monotype Sorts" pitchFamily="2" charset="2"/>
              </a:rPr>
              <a:t>+</a:t>
            </a:r>
            <a:r>
              <a:rPr lang="zh-CN" altLang="en-US">
                <a:sym typeface="Monotype Sorts" pitchFamily="2" charset="2"/>
              </a:rPr>
              <a:t>使用方法</a:t>
            </a:r>
          </a:p>
        </p:txBody>
      </p:sp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6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zh-CN" altLang="en-US"/>
              <a:t>搜索引擎的使用</a:t>
            </a:r>
          </a:p>
        </p:txBody>
      </p:sp>
      <p:sp>
        <p:nvSpPr>
          <p:cNvPr id="711686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：使用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加号查询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和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精确查询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方式查询。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方法：在搜索引擎的文本框中输入：</a:t>
            </a:r>
            <a:r>
              <a:rPr lang="en-US" altLang="zh-CN">
                <a:sym typeface="Monotype Sorts" pitchFamily="2" charset="2"/>
              </a:rPr>
              <a:t>+</a:t>
            </a:r>
            <a:r>
              <a:rPr lang="en-US" altLang="zh-CN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搜索引擎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en-US" altLang="zh-CN">
                <a:sym typeface="Monotype Sorts" pitchFamily="2" charset="2"/>
              </a:rPr>
              <a:t>+</a:t>
            </a:r>
            <a:r>
              <a:rPr lang="en-US" altLang="zh-CN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使用方法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endParaRPr lang="zh-CN" altLang="en-US">
              <a:sym typeface="Monotype Sorts" pitchFamily="2" charset="2"/>
            </a:endParaRPr>
          </a:p>
          <a:p>
            <a:pPr lvl="1"/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5</a:t>
            </a:r>
            <a:r>
              <a:rPr lang="zh-CN" altLang="en-US">
                <a:sym typeface="Monotype Sorts" pitchFamily="2" charset="2"/>
              </a:rPr>
              <a:t>：比较三种查询方式的结果。</a:t>
            </a:r>
          </a:p>
          <a:p>
            <a:endParaRPr lang="zh-CN" altLang="en-US">
              <a:sym typeface="Monotype Sorts" pitchFamily="2" charset="2"/>
            </a:endParaRPr>
          </a:p>
          <a:p>
            <a:pPr lvl="1"/>
            <a:endParaRPr lang="zh-CN" altLang="en-US">
              <a:sym typeface="Monotype Sorts" pitchFamily="2" charset="2"/>
            </a:endParaRPr>
          </a:p>
          <a:p>
            <a:pPr lvl="1"/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6</a:t>
            </a:r>
            <a:r>
              <a:rPr lang="zh-CN" altLang="en-US">
                <a:sym typeface="Monotype Sorts" pitchFamily="2" charset="2"/>
              </a:rPr>
              <a:t>：按以上方法，</a:t>
            </a:r>
            <a:r>
              <a:rPr lang="zh-CN" altLang="en-US"/>
              <a:t>搜索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网际快车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软件 。</a:t>
            </a:r>
          </a:p>
          <a:p>
            <a:endParaRPr lang="en-US" altLang="zh-CN">
              <a:sym typeface="Monotype Sorts" pitchFamily="2" charset="2"/>
            </a:endParaRPr>
          </a:p>
        </p:txBody>
      </p:sp>
      <p:sp>
        <p:nvSpPr>
          <p:cNvPr id="711684" name="Rectangle 4"/>
          <p:cNvSpPr>
            <a:spLocks noChangeArrowheads="1"/>
          </p:cNvSpPr>
          <p:nvPr/>
        </p:nvSpPr>
        <p:spPr bwMode="auto">
          <a:xfrm>
            <a:off x="1524000" y="3657600"/>
            <a:ext cx="6096000" cy="914400"/>
          </a:xfrm>
          <a:prstGeom prst="rect">
            <a:avLst/>
          </a:prstGeom>
          <a:solidFill>
            <a:srgbClr val="CCEC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提示：使用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宋体" charset="-122"/>
              </a:rPr>
              <a:t>“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加号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宋体" charset="-122"/>
              </a:rPr>
              <a:t>”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及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宋体" charset="-122"/>
              </a:rPr>
              <a:t>“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精确查询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宋体" charset="-122"/>
              </a:rPr>
              <a:t>”</a:t>
            </a:r>
            <a:r>
              <a:rPr lang="zh-CN" altLang="en-US" sz="22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方式查询到的结果范围更小，内容更精确。</a:t>
            </a:r>
            <a:endParaRPr lang="zh-CN" altLang="en-US" sz="220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1684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1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6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zh-CN" altLang="en-US"/>
              <a:t>搜索引擎的使用</a:t>
            </a:r>
          </a:p>
        </p:txBody>
      </p:sp>
      <p:sp>
        <p:nvSpPr>
          <p:cNvPr id="71271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要求：利用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百度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搜索引擎，搜索不包含新闻内容的有关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金山词霸软件下载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的信息。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：打开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方法：在地址框中输入：</a:t>
            </a:r>
            <a:r>
              <a:rPr lang="en-US" altLang="zh-CN">
                <a:sym typeface="Monotype Sorts" pitchFamily="2" charset="2"/>
                <a:hlinkClick r:id="rId3"/>
              </a:rPr>
              <a:t>http://www.baidu.com</a:t>
            </a:r>
            <a:endParaRPr lang="en-US" altLang="zh-CN">
              <a:sym typeface="Monotype Sorts" pitchFamily="2" charset="2"/>
            </a:endParaRPr>
          </a:p>
          <a:p>
            <a:pPr lvl="1"/>
            <a:endParaRPr lang="en-US" altLang="zh-CN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：使用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减号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方式查询 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方法：在文字框中输入：</a:t>
            </a:r>
          </a:p>
          <a:p>
            <a:pPr lvl="1"/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：观察查询结果。</a:t>
            </a:r>
          </a:p>
        </p:txBody>
      </p:sp>
      <p:graphicFrame>
        <p:nvGraphicFramePr>
          <p:cNvPr id="712708" name="Object 4"/>
          <p:cNvGraphicFramePr>
            <a:graphicFrameLocks noChangeAspect="1"/>
          </p:cNvGraphicFramePr>
          <p:nvPr/>
        </p:nvGraphicFramePr>
        <p:xfrm>
          <a:off x="5029200" y="4114800"/>
          <a:ext cx="2971800" cy="385763"/>
        </p:xfrm>
        <a:graphic>
          <a:graphicData uri="http://schemas.openxmlformats.org/presentationml/2006/ole">
            <p:oleObj spid="_x0000_s712708" r:id="rId4" imgW="2438095" imgH="257007" progId="Paint.Picture">
              <p:embed/>
            </p:oleObj>
          </a:graphicData>
        </a:graphic>
      </p:graphicFrame>
      <p:sp>
        <p:nvSpPr>
          <p:cNvPr id="712709" name="AutoShape 5"/>
          <p:cNvSpPr>
            <a:spLocks noChangeArrowheads="1"/>
          </p:cNvSpPr>
          <p:nvPr/>
        </p:nvSpPr>
        <p:spPr bwMode="auto">
          <a:xfrm>
            <a:off x="5257800" y="5181600"/>
            <a:ext cx="2667000" cy="914400"/>
          </a:xfrm>
          <a:prstGeom prst="cloudCallout">
            <a:avLst>
              <a:gd name="adj1" fmla="val 19523"/>
              <a:gd name="adj2" fmla="val -1324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注意：减号前面一定要留空格</a:t>
            </a: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6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zh-CN" altLang="en-US"/>
              <a:t>搜索引擎的使用</a:t>
            </a:r>
          </a:p>
        </p:txBody>
      </p:sp>
      <p:sp>
        <p:nvSpPr>
          <p:cNvPr id="713734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要求：利用不同的搜索引擎，检索有关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人民币升值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的新闻信息。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：打开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：在地址框中输入：</a:t>
            </a:r>
            <a:r>
              <a:rPr lang="en-US" altLang="zh-CN">
                <a:sym typeface="Monotype Sorts" pitchFamily="2" charset="2"/>
                <a:hlinkClick r:id="rId2"/>
              </a:rPr>
              <a:t>http://www.baidu.com</a:t>
            </a:r>
            <a:endParaRPr lang="en-US" altLang="zh-CN">
              <a:sym typeface="Monotype Sorts" pitchFamily="2" charset="2"/>
            </a:endParaRPr>
          </a:p>
          <a:p>
            <a:pPr lvl="1"/>
            <a:r>
              <a:rPr lang="zh-CN" altLang="en-US">
                <a:sym typeface="Monotype Sorts" pitchFamily="2" charset="2"/>
              </a:rPr>
              <a:t>方法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：在地址框中输入：</a:t>
            </a:r>
            <a:r>
              <a:rPr lang="en-US" altLang="zh-CN">
                <a:sym typeface="Monotype Sorts" pitchFamily="2" charset="2"/>
                <a:hlinkClick r:id="rId3"/>
              </a:rPr>
              <a:t>http://www.yisou.com</a:t>
            </a:r>
            <a:endParaRPr lang="en-US" altLang="zh-CN">
              <a:sym typeface="Monotype Sorts" pitchFamily="2" charset="2"/>
            </a:endParaRPr>
          </a:p>
          <a:p>
            <a:pPr lvl="2"/>
            <a:endParaRPr lang="en-US" altLang="zh-CN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：使用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元词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方式查询 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方法：在文字框中输入：新闻   </a:t>
            </a:r>
            <a:r>
              <a:rPr lang="en-US" altLang="zh-CN">
                <a:sym typeface="Monotype Sorts" pitchFamily="2" charset="2"/>
              </a:rPr>
              <a:t>intitle:</a:t>
            </a:r>
            <a:r>
              <a:rPr lang="zh-CN" altLang="en-US">
                <a:sym typeface="Monotype Sorts" pitchFamily="2" charset="2"/>
              </a:rPr>
              <a:t>人民币升值</a:t>
            </a:r>
          </a:p>
          <a:p>
            <a:pPr lvl="2"/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：观察和比较查询结果。</a:t>
            </a:r>
          </a:p>
        </p:txBody>
      </p:sp>
      <p:sp>
        <p:nvSpPr>
          <p:cNvPr id="713732" name="AutoShape 4"/>
          <p:cNvSpPr>
            <a:spLocks noChangeArrowheads="1"/>
          </p:cNvSpPr>
          <p:nvPr/>
        </p:nvSpPr>
        <p:spPr bwMode="auto">
          <a:xfrm>
            <a:off x="6324600" y="5486400"/>
            <a:ext cx="2667000" cy="1219200"/>
          </a:xfrm>
          <a:prstGeom prst="cloudCallout">
            <a:avLst>
              <a:gd name="adj1" fmla="val -79583"/>
              <a:gd name="adj2" fmla="val -3437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注意：不同的搜索引擎查询的结果会不一样</a:t>
            </a: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五、电子邮件的含义</a:t>
            </a:r>
          </a:p>
        </p:txBody>
      </p:sp>
      <p:sp>
        <p:nvSpPr>
          <p:cNvPr id="715781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电子邮件（</a:t>
            </a:r>
            <a:r>
              <a:rPr lang="en-US" altLang="zh-CN"/>
              <a:t>e-mail</a:t>
            </a:r>
            <a:r>
              <a:rPr lang="zh-CN" altLang="en-US"/>
              <a:t>）是通过计算机网络发送和接收的信件。</a:t>
            </a:r>
          </a:p>
          <a:p>
            <a:endParaRPr lang="zh-CN" altLang="en-US"/>
          </a:p>
          <a:p>
            <a:r>
              <a:rPr lang="zh-CN" altLang="en-US"/>
              <a:t>特点：</a:t>
            </a:r>
          </a:p>
          <a:p>
            <a:pPr lvl="1"/>
            <a:r>
              <a:rPr lang="zh-CN" altLang="en-US"/>
              <a:t>发送速度快</a:t>
            </a:r>
          </a:p>
          <a:p>
            <a:pPr lvl="1"/>
            <a:r>
              <a:rPr lang="zh-CN" altLang="en-US"/>
              <a:t>发送信息多样化</a:t>
            </a:r>
          </a:p>
          <a:p>
            <a:pPr lvl="1"/>
            <a:r>
              <a:rPr lang="zh-CN" altLang="en-US"/>
              <a:t>收发方便高效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1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75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1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715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75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715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157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5781" grpId="0" build="p" bldLvl="2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116012"/>
          </a:xfrm>
        </p:spPr>
        <p:txBody>
          <a:bodyPr/>
          <a:lstStyle/>
          <a:p>
            <a:pPr algn="ctr"/>
            <a:r>
              <a:rPr lang="zh-CN" altLang="en-US" dirty="0" smtClean="0"/>
              <a:t>第</a:t>
            </a:r>
            <a:r>
              <a:rPr lang="en-US" altLang="zh-CN" dirty="0" smtClean="0"/>
              <a:t>7</a:t>
            </a:r>
            <a:r>
              <a:rPr lang="zh-CN" altLang="en-US" dirty="0" smtClean="0"/>
              <a:t>章    </a:t>
            </a:r>
            <a:r>
              <a:rPr lang="en-US" altLang="zh-CN" dirty="0" smtClean="0"/>
              <a:t>Internet</a:t>
            </a:r>
            <a:r>
              <a:rPr lang="zh-CN" altLang="en-US" dirty="0"/>
              <a:t>操作应用</a:t>
            </a:r>
            <a:br>
              <a:rPr lang="zh-CN" altLang="en-US" dirty="0"/>
            </a:br>
            <a:r>
              <a:rPr lang="en-US" altLang="zh-CN" sz="2400" dirty="0">
                <a:solidFill>
                  <a:schemeClr val="hlink"/>
                </a:solidFill>
                <a:latin typeface="Arial"/>
              </a:rPr>
              <a:t>——</a:t>
            </a:r>
            <a:r>
              <a:rPr lang="zh-CN" altLang="en-US" sz="2400" dirty="0">
                <a:solidFill>
                  <a:schemeClr val="hlink"/>
                </a:solidFill>
              </a:rPr>
              <a:t>网上冲浪和搜索引擎的使用</a:t>
            </a:r>
          </a:p>
        </p:txBody>
      </p:sp>
      <p:sp>
        <p:nvSpPr>
          <p:cNvPr id="6963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353425" cy="4897437"/>
          </a:xfrm>
          <a:ln/>
        </p:spPr>
        <p:txBody>
          <a:bodyPr/>
          <a:lstStyle/>
          <a:p>
            <a:r>
              <a:rPr lang="zh-CN" altLang="en-US"/>
              <a:t>认知目标：</a:t>
            </a:r>
          </a:p>
          <a:p>
            <a:pPr lvl="1"/>
            <a:r>
              <a:rPr lang="zh-CN" altLang="en-US"/>
              <a:t>了解计算机网络概念和分类</a:t>
            </a:r>
          </a:p>
          <a:p>
            <a:pPr lvl="1"/>
            <a:r>
              <a:rPr lang="zh-CN" altLang="en-US"/>
              <a:t>了解</a:t>
            </a:r>
            <a:r>
              <a:rPr lang="en-US" altLang="zh-CN"/>
              <a:t>Internet</a:t>
            </a:r>
            <a:r>
              <a:rPr lang="zh-CN" altLang="en-US"/>
              <a:t>概念和作用</a:t>
            </a:r>
          </a:p>
          <a:p>
            <a:pPr lvl="1"/>
            <a:r>
              <a:rPr lang="zh-CN" altLang="en-US"/>
              <a:t>理解</a:t>
            </a:r>
            <a:r>
              <a:rPr lang="en-US" altLang="zh-CN"/>
              <a:t>TCP/IP</a:t>
            </a:r>
            <a:r>
              <a:rPr lang="zh-CN" altLang="en-US"/>
              <a:t>协议、</a:t>
            </a:r>
            <a:r>
              <a:rPr lang="en-US" altLang="zh-CN"/>
              <a:t>IP</a:t>
            </a:r>
            <a:r>
              <a:rPr lang="zh-CN" altLang="en-US"/>
              <a:t>地址的含义</a:t>
            </a:r>
          </a:p>
          <a:p>
            <a:pPr lvl="1"/>
            <a:r>
              <a:rPr lang="zh-CN" altLang="en-US"/>
              <a:t>了解电子邮件的含义、电子邮件的收发方式</a:t>
            </a:r>
          </a:p>
          <a:p>
            <a:pPr lvl="1"/>
            <a:endParaRPr lang="zh-CN" altLang="en-US"/>
          </a:p>
          <a:p>
            <a:r>
              <a:rPr lang="zh-CN" altLang="en-US"/>
              <a:t>能力目标：</a:t>
            </a:r>
          </a:p>
          <a:p>
            <a:pPr lvl="1"/>
            <a:r>
              <a:rPr lang="zh-CN" altLang="en-US"/>
              <a:t>掌握查看网上信息的方法</a:t>
            </a:r>
          </a:p>
          <a:p>
            <a:pPr lvl="1"/>
            <a:r>
              <a:rPr lang="zh-CN" altLang="en-US"/>
              <a:t>掌握搜索引擎的使用</a:t>
            </a:r>
          </a:p>
          <a:p>
            <a:pPr lvl="1"/>
            <a:r>
              <a:rPr lang="zh-CN" altLang="en-US"/>
              <a:t>掌握</a:t>
            </a:r>
            <a:r>
              <a:rPr lang="en-US" altLang="zh-CN"/>
              <a:t>Web</a:t>
            </a:r>
            <a:r>
              <a:rPr lang="zh-CN" altLang="en-US"/>
              <a:t>方式收发邮件的方法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六、电子邮件地址</a:t>
            </a:r>
          </a:p>
        </p:txBody>
      </p:sp>
      <p:sp>
        <p:nvSpPr>
          <p:cNvPr id="716805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与传统的收发邮件相似，要进行正常的电子邮件的接收和发送，需要一个全世界唯一的电子邮件地址。</a:t>
            </a:r>
          </a:p>
          <a:p>
            <a:r>
              <a:rPr lang="zh-CN" altLang="en-US"/>
              <a:t>电子邮件地址的格式通常为：</a:t>
            </a:r>
          </a:p>
          <a:p>
            <a:pPr lvl="1"/>
            <a:r>
              <a:rPr lang="zh-CN" altLang="en-US"/>
              <a:t>		</a:t>
            </a:r>
            <a:r>
              <a:rPr lang="zh-CN" altLang="en-US">
                <a:hlinkClick r:id="rId3"/>
              </a:rPr>
              <a:t>用户名</a:t>
            </a:r>
            <a:r>
              <a:rPr lang="en-US" altLang="zh-CN">
                <a:hlinkClick r:id="rId3"/>
              </a:rPr>
              <a:t>@</a:t>
            </a:r>
            <a:r>
              <a:rPr lang="zh-CN" altLang="en-US">
                <a:hlinkClick r:id="rId3"/>
              </a:rPr>
              <a:t>域名</a:t>
            </a:r>
            <a:endParaRPr lang="zh-CN" altLang="en-US"/>
          </a:p>
          <a:p>
            <a:pPr lvl="1"/>
            <a:r>
              <a:rPr lang="zh-CN" altLang="en-US"/>
              <a:t>例如：	</a:t>
            </a:r>
          </a:p>
          <a:p>
            <a:pPr lvl="1"/>
            <a:r>
              <a:rPr lang="zh-CN" altLang="en-US"/>
              <a:t>	</a:t>
            </a:r>
            <a:r>
              <a:rPr lang="en-US" altLang="zh-CN">
                <a:hlinkClick r:id="rId4"/>
              </a:rPr>
              <a:t>cqdxwl0501@126.com</a:t>
            </a:r>
            <a:r>
              <a:rPr lang="en-US" altLang="zh-CN"/>
              <a:t>	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1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375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1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3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71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71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25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1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05" grpId="0" build="p" bldLvl="2" autoUpdateAnimBg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七、收发电子邮件的方式</a:t>
            </a:r>
          </a:p>
        </p:txBody>
      </p:sp>
      <p:sp>
        <p:nvSpPr>
          <p:cNvPr id="717829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用</a:t>
            </a:r>
            <a:r>
              <a:rPr lang="en-US" altLang="zh-CN"/>
              <a:t>Web</a:t>
            </a:r>
            <a:r>
              <a:rPr lang="zh-CN" altLang="en-US"/>
              <a:t>方式收发电子邮件</a:t>
            </a:r>
          </a:p>
          <a:p>
            <a:pPr lvl="1"/>
            <a:r>
              <a:rPr lang="zh-CN" altLang="en-US"/>
              <a:t>优点：</a:t>
            </a:r>
          </a:p>
          <a:p>
            <a:pPr lvl="2"/>
            <a:r>
              <a:rPr lang="zh-CN" altLang="en-US"/>
              <a:t>无论用户身在何处，只要有一台连接到</a:t>
            </a:r>
            <a:r>
              <a:rPr lang="en-US" altLang="zh-CN"/>
              <a:t>Internet</a:t>
            </a:r>
            <a:r>
              <a:rPr lang="zh-CN" altLang="en-US"/>
              <a:t>的电脑，就可以到自己的邮箱中查阅信件。</a:t>
            </a:r>
          </a:p>
          <a:p>
            <a:pPr lvl="2"/>
            <a:r>
              <a:rPr lang="zh-CN" altLang="en-US"/>
              <a:t>可起到网络硬盘的作用。</a:t>
            </a:r>
          </a:p>
          <a:p>
            <a:pPr lvl="2"/>
            <a:endParaRPr lang="zh-CN" altLang="en-US"/>
          </a:p>
          <a:p>
            <a:pPr lvl="1"/>
            <a:r>
              <a:rPr lang="zh-CN" altLang="en-US"/>
              <a:t>缺点：</a:t>
            </a:r>
          </a:p>
          <a:p>
            <a:pPr lvl="2"/>
            <a:r>
              <a:rPr lang="zh-CN" altLang="en-US"/>
              <a:t>网速会影响查阅信件的速度。 </a:t>
            </a:r>
          </a:p>
          <a:p>
            <a:pPr lvl="2"/>
            <a:r>
              <a:rPr lang="zh-CN" altLang="en-US"/>
              <a:t>不能一次查阅多个邮箱的信件。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1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1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"/>
                                        <p:tgtEl>
                                          <p:spTgt spid="717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717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"/>
                                        <p:tgtEl>
                                          <p:spTgt spid="717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"/>
                                        <p:tgtEl>
                                          <p:spTgt spid="717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717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29" grpId="0" build="p" bldLvl="2" autoUpdateAnimBg="0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七、收发电子邮件的方式</a:t>
            </a:r>
          </a:p>
        </p:txBody>
      </p:sp>
      <p:sp>
        <p:nvSpPr>
          <p:cNvPr id="718853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用客户端软件来收发邮件，比如：</a:t>
            </a:r>
          </a:p>
          <a:p>
            <a:pPr lvl="2"/>
            <a:r>
              <a:rPr lang="en-US" altLang="zh-CN"/>
              <a:t>Outlook   Express</a:t>
            </a:r>
            <a:r>
              <a:rPr lang="zh-CN" altLang="en-US"/>
              <a:t>、</a:t>
            </a:r>
          </a:p>
          <a:p>
            <a:pPr lvl="2"/>
            <a:r>
              <a:rPr lang="en-US" altLang="zh-CN"/>
              <a:t>Microsoft   Outlook</a:t>
            </a:r>
            <a:r>
              <a:rPr lang="zh-CN" altLang="en-US"/>
              <a:t>、</a:t>
            </a:r>
          </a:p>
          <a:p>
            <a:pPr lvl="2"/>
            <a:r>
              <a:rPr lang="en-US" altLang="zh-CN"/>
              <a:t>Foxmail </a:t>
            </a:r>
          </a:p>
          <a:p>
            <a:pPr lvl="1"/>
            <a:r>
              <a:rPr lang="zh-CN" altLang="en-US"/>
              <a:t>优点：</a:t>
            </a:r>
          </a:p>
          <a:p>
            <a:pPr lvl="2"/>
            <a:r>
              <a:rPr lang="zh-CN" altLang="en-US"/>
              <a:t>查阅信件的速度快，因为是脱机浏览。 </a:t>
            </a:r>
          </a:p>
          <a:p>
            <a:pPr lvl="2"/>
            <a:r>
              <a:rPr lang="zh-CN" altLang="en-US"/>
              <a:t>不用进入</a:t>
            </a:r>
            <a:r>
              <a:rPr lang="en-US" altLang="zh-CN"/>
              <a:t>Web</a:t>
            </a:r>
            <a:r>
              <a:rPr lang="zh-CN" altLang="en-US"/>
              <a:t>网站，就可将不同</a:t>
            </a:r>
            <a:r>
              <a:rPr lang="en-US" altLang="zh-CN"/>
              <a:t>Web</a:t>
            </a:r>
            <a:r>
              <a:rPr lang="zh-CN" altLang="en-US"/>
              <a:t>邮箱中的信件收到本机中。</a:t>
            </a:r>
          </a:p>
          <a:p>
            <a:pPr lvl="1"/>
            <a:r>
              <a:rPr lang="zh-CN" altLang="en-US"/>
              <a:t>缺点：</a:t>
            </a:r>
          </a:p>
          <a:p>
            <a:pPr lvl="2"/>
            <a:r>
              <a:rPr lang="zh-CN" altLang="en-US"/>
              <a:t>受地域的限制。因为邮件下载到了本地磁盘，所以，离开本机就不能再阅读这些邮件。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1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"/>
                                        <p:tgtEl>
                                          <p:spTgt spid="71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71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"/>
                                        <p:tgtEl>
                                          <p:spTgt spid="718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75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"/>
                                        <p:tgtEl>
                                          <p:spTgt spid="718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18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718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25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718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718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53" grpId="0" build="p" bldLvl="2" autoUpdateAnimBg="0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八、</a:t>
            </a:r>
            <a:r>
              <a:rPr lang="zh-CN" altLang="en-US">
                <a:sym typeface="Monotype Sorts" pitchFamily="2" charset="2"/>
              </a:rPr>
              <a:t>申请免费电子邮箱的步骤 </a:t>
            </a:r>
          </a:p>
        </p:txBody>
      </p:sp>
      <p:sp>
        <p:nvSpPr>
          <p:cNvPr id="719877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访问某个站点</a:t>
            </a:r>
          </a:p>
          <a:p>
            <a:r>
              <a:rPr lang="zh-CN" altLang="en-US"/>
              <a:t>选择（单击）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免费邮箱申请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链接点</a:t>
            </a:r>
          </a:p>
          <a:p>
            <a:r>
              <a:rPr lang="zh-CN" altLang="en-US"/>
              <a:t>同意服务方条件</a:t>
            </a:r>
          </a:p>
          <a:p>
            <a:r>
              <a:rPr lang="zh-CN" altLang="en-US"/>
              <a:t>填写登记表，并提交</a:t>
            </a:r>
          </a:p>
          <a:p>
            <a:r>
              <a:rPr lang="zh-CN" altLang="en-US"/>
              <a:t>对方检查有无错漏填项目和重名，若无则申请成功。</a:t>
            </a:r>
          </a:p>
          <a:p>
            <a:r>
              <a:rPr lang="zh-CN" altLang="en-US"/>
              <a:t>进入邮箱。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1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1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25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71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71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25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1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6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719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77" grpId="0" build="p" bldLvl="2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9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7</a:t>
            </a:r>
            <a:r>
              <a:rPr lang="zh-CN" altLang="en-US">
                <a:sym typeface="Monotype Sorts" pitchFamily="2" charset="2"/>
              </a:rPr>
              <a:t>：申请免费电子邮箱 	</a:t>
            </a:r>
          </a:p>
        </p:txBody>
      </p:sp>
      <p:sp>
        <p:nvSpPr>
          <p:cNvPr id="720902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：启动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</a:t>
            </a:r>
            <a:r>
              <a:rPr lang="zh-CN" altLang="en-US"/>
              <a:t>。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：打开提供免费邮箱申请的网站。</a:t>
            </a:r>
            <a:r>
              <a:rPr lang="zh-CN" altLang="en-US"/>
              <a:t>如：</a:t>
            </a:r>
          </a:p>
          <a:p>
            <a:pPr lvl="1"/>
            <a:r>
              <a:rPr lang="en-US" altLang="zh-CN">
                <a:hlinkClick r:id="rId2"/>
              </a:rPr>
              <a:t>www.126.com</a:t>
            </a:r>
            <a:r>
              <a:rPr lang="en-US" altLang="zh-CN"/>
              <a:t>          </a:t>
            </a:r>
            <a:r>
              <a:rPr lang="en-US" altLang="zh-CN">
                <a:hlinkClick r:id="rId3"/>
              </a:rPr>
              <a:t>www.163.com</a:t>
            </a:r>
            <a:endParaRPr lang="en-US" altLang="zh-CN"/>
          </a:p>
          <a:p>
            <a:pPr lvl="1"/>
            <a:r>
              <a:rPr lang="en-US" altLang="zh-CN">
                <a:hlinkClick r:id="rId4"/>
              </a:rPr>
              <a:t>www.21cn.com</a:t>
            </a:r>
            <a:r>
              <a:rPr lang="en-US" altLang="zh-CN"/>
              <a:t>        </a:t>
            </a:r>
            <a:r>
              <a:rPr lang="en-US" altLang="zh-CN">
                <a:hlinkClick r:id="rId5"/>
              </a:rPr>
              <a:t>www.yahoo.com.cn</a:t>
            </a:r>
            <a:endParaRPr lang="en-US" altLang="zh-CN"/>
          </a:p>
          <a:p>
            <a:pPr lvl="2"/>
            <a:endParaRPr lang="en-US" altLang="zh-CN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：申请成功后，进入</a:t>
            </a:r>
            <a:r>
              <a:rPr lang="en-US" altLang="zh-CN">
                <a:sym typeface="Monotype Sorts" pitchFamily="2" charset="2"/>
              </a:rPr>
              <a:t>web</a:t>
            </a:r>
            <a:r>
              <a:rPr lang="zh-CN" altLang="en-US">
                <a:sym typeface="Monotype Sorts" pitchFamily="2" charset="2"/>
              </a:rPr>
              <a:t>邮箱，练习邮件的收发。</a:t>
            </a:r>
            <a:endParaRPr lang="zh-CN" altLang="en-US"/>
          </a:p>
        </p:txBody>
      </p:sp>
      <p:sp>
        <p:nvSpPr>
          <p:cNvPr id="720900" name="Text Box 4"/>
          <p:cNvSpPr txBox="1">
            <a:spLocks noChangeArrowheads="1"/>
          </p:cNvSpPr>
          <p:nvPr/>
        </p:nvSpPr>
        <p:spPr bwMode="auto">
          <a:xfrm>
            <a:off x="1187450" y="4603750"/>
            <a:ext cx="6934200" cy="1562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提示：在申请了一个免费电子信箱以后，记住一定要记录下你的电子邮件地址、密码、接收邮件服务器地址和发送邮件服务器地址等信息，以便用客户端软件收发邮件。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900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044575"/>
          </a:xfrm>
        </p:spPr>
        <p:txBody>
          <a:bodyPr/>
          <a:lstStyle/>
          <a:p>
            <a:pPr algn="ctr"/>
            <a:r>
              <a:rPr lang="zh-CN" altLang="en-US" dirty="0" smtClean="0"/>
              <a:t>第</a:t>
            </a:r>
            <a:r>
              <a:rPr lang="en-US" altLang="zh-CN" dirty="0" smtClean="0"/>
              <a:t>7</a:t>
            </a:r>
            <a:r>
              <a:rPr lang="zh-CN" altLang="en-US" dirty="0" smtClean="0"/>
              <a:t>章     </a:t>
            </a:r>
            <a:r>
              <a:rPr lang="en-US" altLang="zh-CN" dirty="0"/>
              <a:t>Internet</a:t>
            </a:r>
            <a:r>
              <a:rPr lang="zh-CN" altLang="en-US" dirty="0"/>
              <a:t>操作应用</a:t>
            </a:r>
            <a:br>
              <a:rPr lang="zh-CN" altLang="en-US" dirty="0"/>
            </a:br>
            <a:r>
              <a:rPr lang="zh-CN" altLang="en-US" sz="2400" dirty="0">
                <a:solidFill>
                  <a:schemeClr val="hlink"/>
                </a:solidFill>
              </a:rPr>
              <a:t>	第</a:t>
            </a:r>
            <a:r>
              <a:rPr lang="en-US" altLang="zh-CN" sz="2400" dirty="0">
                <a:solidFill>
                  <a:schemeClr val="hlink"/>
                </a:solidFill>
              </a:rPr>
              <a:t>2</a:t>
            </a:r>
            <a:r>
              <a:rPr lang="zh-CN" altLang="en-US" sz="2400" dirty="0">
                <a:solidFill>
                  <a:schemeClr val="hlink"/>
                </a:solidFill>
              </a:rPr>
              <a:t>讲   </a:t>
            </a:r>
            <a:r>
              <a:rPr lang="en-US" altLang="zh-CN" sz="2400" dirty="0" err="1" smtClean="0">
                <a:solidFill>
                  <a:schemeClr val="hlink"/>
                </a:solidFill>
              </a:rPr>
              <a:t>WinRAR</a:t>
            </a:r>
            <a:r>
              <a:rPr lang="zh-CN" altLang="en-US" sz="2400" dirty="0">
                <a:solidFill>
                  <a:schemeClr val="hlink"/>
                </a:solidFill>
              </a:rPr>
              <a:t>、</a:t>
            </a:r>
            <a:r>
              <a:rPr lang="en-US" altLang="zh-CN" sz="2400" dirty="0" err="1">
                <a:solidFill>
                  <a:schemeClr val="hlink"/>
                </a:solidFill>
              </a:rPr>
              <a:t>FlashGet</a:t>
            </a:r>
            <a:r>
              <a:rPr lang="zh-CN" altLang="en-US" sz="2400" dirty="0">
                <a:solidFill>
                  <a:schemeClr val="hlink"/>
                </a:solidFill>
              </a:rPr>
              <a:t>的使用</a:t>
            </a:r>
          </a:p>
        </p:txBody>
      </p:sp>
      <p:sp>
        <p:nvSpPr>
          <p:cNvPr id="6973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353425" cy="4897437"/>
          </a:xfrm>
          <a:ln/>
        </p:spPr>
        <p:txBody>
          <a:bodyPr/>
          <a:lstStyle/>
          <a:p>
            <a:r>
              <a:rPr lang="zh-CN" altLang="en-US"/>
              <a:t>认知目标：</a:t>
            </a:r>
          </a:p>
          <a:p>
            <a:pPr lvl="1"/>
            <a:r>
              <a:rPr lang="zh-CN" altLang="en-US"/>
              <a:t>了解压缩、解压缩的含义</a:t>
            </a:r>
          </a:p>
          <a:p>
            <a:pPr lvl="1"/>
            <a:r>
              <a:rPr lang="zh-CN" altLang="en-US"/>
              <a:t>了解压缩软件的类型</a:t>
            </a:r>
          </a:p>
          <a:p>
            <a:pPr lvl="1"/>
            <a:r>
              <a:rPr lang="zh-CN" altLang="en-US"/>
              <a:t>了解下载工具的类型</a:t>
            </a:r>
          </a:p>
          <a:p>
            <a:pPr lvl="1"/>
            <a:endParaRPr lang="zh-CN" altLang="en-US"/>
          </a:p>
          <a:p>
            <a:r>
              <a:rPr lang="zh-CN" altLang="en-US"/>
              <a:t>能力目标：</a:t>
            </a:r>
          </a:p>
          <a:p>
            <a:pPr lvl="1"/>
            <a:r>
              <a:rPr lang="zh-CN" altLang="en-US"/>
              <a:t>掌握</a:t>
            </a:r>
            <a:r>
              <a:rPr lang="en-US" altLang="zh-CN"/>
              <a:t>WinRAR</a:t>
            </a:r>
            <a:r>
              <a:rPr lang="zh-CN" altLang="en-US"/>
              <a:t>压缩和解压缩文件的方法。</a:t>
            </a:r>
          </a:p>
          <a:p>
            <a:pPr lvl="1"/>
            <a:r>
              <a:rPr lang="zh-CN" altLang="en-US"/>
              <a:t>掌握</a:t>
            </a:r>
            <a:r>
              <a:rPr lang="en-US" altLang="zh-CN"/>
              <a:t>FlashGet</a:t>
            </a:r>
            <a:r>
              <a:rPr lang="zh-CN" altLang="en-US"/>
              <a:t>下载文件的方法。 </a:t>
            </a: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一、压缩软件</a:t>
            </a:r>
            <a:r>
              <a:rPr lang="en-US" altLang="zh-CN"/>
              <a:t>WinRAR</a:t>
            </a:r>
            <a:r>
              <a:rPr lang="zh-CN" altLang="en-US"/>
              <a:t>的使用</a:t>
            </a:r>
          </a:p>
        </p:txBody>
      </p:sp>
      <p:sp>
        <p:nvSpPr>
          <p:cNvPr id="699397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压缩的目的</a:t>
            </a:r>
          </a:p>
          <a:p>
            <a:pPr lvl="1"/>
            <a:r>
              <a:rPr lang="zh-CN" altLang="en-US"/>
              <a:t>减少文件的存储空间，使文件的大小变得更小，以便在网上传输。</a:t>
            </a:r>
          </a:p>
          <a:p>
            <a:pPr lvl="1"/>
            <a:r>
              <a:rPr lang="zh-CN" altLang="en-US"/>
              <a:t>提示：从网上下载的文件多数都是经过压缩处理的。压缩的文件在使用前，则要先进行解压处理。</a:t>
            </a:r>
          </a:p>
          <a:p>
            <a:pPr lvl="1"/>
            <a:endParaRPr lang="zh-CN" altLang="en-US"/>
          </a:p>
          <a:p>
            <a:r>
              <a:rPr lang="zh-CN" altLang="en-US"/>
              <a:t>解压缩软件的种类：</a:t>
            </a:r>
          </a:p>
          <a:p>
            <a:pPr lvl="1"/>
            <a:r>
              <a:rPr lang="zh-CN" altLang="en-US"/>
              <a:t>目前较流行的有</a:t>
            </a:r>
            <a:r>
              <a:rPr lang="en-US" altLang="zh-CN"/>
              <a:t>WinRAR</a:t>
            </a:r>
            <a:r>
              <a:rPr lang="zh-CN" altLang="en-US"/>
              <a:t>、</a:t>
            </a:r>
            <a:r>
              <a:rPr lang="en-US" altLang="zh-CN"/>
              <a:t>WinZip</a:t>
            </a:r>
            <a:r>
              <a:rPr lang="zh-CN" altLang="en-US"/>
              <a:t>等。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9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5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69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69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75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69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4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6993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9397" grpId="0" build="p" bldLvl="2" autoUpdateAnimBg="0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en-US" altLang="zh-CN"/>
              <a:t>WinRAR</a:t>
            </a:r>
            <a:r>
              <a:rPr lang="zh-CN" altLang="en-US"/>
              <a:t>的使用</a:t>
            </a:r>
            <a:endParaRPr lang="zh-CN" altLang="en-US">
              <a:sym typeface="Monotype Sorts" pitchFamily="2" charset="2"/>
            </a:endParaRPr>
          </a:p>
        </p:txBody>
      </p:sp>
      <p:sp>
        <p:nvSpPr>
          <p:cNvPr id="700424" name="Rectangle 8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 </a:t>
            </a:r>
            <a:r>
              <a:rPr lang="en-US" altLang="zh-CN">
                <a:sym typeface="Monotype Sorts" pitchFamily="2" charset="2"/>
              </a:rPr>
              <a:t>WinRAR</a:t>
            </a:r>
            <a:r>
              <a:rPr lang="zh-CN" altLang="en-US">
                <a:sym typeface="Monotype Sorts" pitchFamily="2" charset="2"/>
              </a:rPr>
              <a:t>的安装 </a:t>
            </a:r>
            <a:r>
              <a:rPr lang="zh-CN" altLang="en-US"/>
              <a:t>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方法：双击</a:t>
            </a:r>
            <a:r>
              <a:rPr lang="en-US" altLang="zh-CN">
                <a:sym typeface="Monotype Sorts" pitchFamily="2" charset="2"/>
              </a:rPr>
              <a:t>WinRAR</a:t>
            </a:r>
            <a:r>
              <a:rPr lang="zh-CN" altLang="en-US">
                <a:sym typeface="Monotype Sorts" pitchFamily="2" charset="2"/>
              </a:rPr>
              <a:t>软件的压缩包文件 </a:t>
            </a:r>
            <a:endParaRPr lang="zh-CN" altLang="en-US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：将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素材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文件夹压缩到当前目录。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方法：右击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素材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文件夹</a:t>
            </a:r>
            <a:r>
              <a:rPr lang="zh-CN" altLang="en-US"/>
              <a:t>→</a:t>
            </a:r>
            <a:r>
              <a:rPr lang="en-US" altLang="zh-CN">
                <a:latin typeface="Arial"/>
              </a:rPr>
              <a:t>……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：将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素材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文件夹压缩到桌面上</a:t>
            </a:r>
            <a:r>
              <a:rPr lang="en-US" altLang="zh-CN">
                <a:sym typeface="Monotype Sorts" pitchFamily="2" charset="2"/>
              </a:rPr>
              <a:t>,</a:t>
            </a:r>
            <a:r>
              <a:rPr lang="zh-CN" altLang="en-US">
                <a:sym typeface="Monotype Sorts" pitchFamily="2" charset="2"/>
              </a:rPr>
              <a:t>命名为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练习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，并具有自解压功能。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方法：右击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素材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文件夹→单击</a:t>
            </a:r>
          </a:p>
        </p:txBody>
      </p:sp>
      <p:graphicFrame>
        <p:nvGraphicFramePr>
          <p:cNvPr id="700420" name="Object 4"/>
          <p:cNvGraphicFramePr>
            <a:graphicFrameLocks noChangeAspect="1"/>
          </p:cNvGraphicFramePr>
          <p:nvPr/>
        </p:nvGraphicFramePr>
        <p:xfrm>
          <a:off x="6443663" y="1844675"/>
          <a:ext cx="1922462" cy="292100"/>
        </p:xfrm>
        <a:graphic>
          <a:graphicData uri="http://schemas.openxmlformats.org/presentationml/2006/ole">
            <p:oleObj spid="_x0000_s729090" r:id="rId3" imgW="1009791" imgH="152260" progId="Paint.Picture">
              <p:embed/>
            </p:oleObj>
          </a:graphicData>
        </a:graphic>
      </p:graphicFrame>
      <p:sp>
        <p:nvSpPr>
          <p:cNvPr id="700421" name="Text Box 5"/>
          <p:cNvSpPr txBox="1">
            <a:spLocks noChangeArrowheads="1"/>
          </p:cNvSpPr>
          <p:nvPr/>
        </p:nvSpPr>
        <p:spPr bwMode="auto">
          <a:xfrm>
            <a:off x="827088" y="3213100"/>
            <a:ext cx="7561262" cy="758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None/>
            </a:pP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 charset="-122"/>
              </a:rPr>
              <a:t>提示：</a:t>
            </a: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压缩完毕，可在</a:t>
            </a:r>
            <a:r>
              <a:rPr kumimoji="1" lang="en-US" altLang="zh-CN" sz="24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E</a:t>
            </a: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盘根文件夹中看到名为</a:t>
            </a: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宋体" charset="-122"/>
              </a:rPr>
              <a:t>“</a:t>
            </a: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素材</a:t>
            </a: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宋体" charset="-122"/>
              </a:rPr>
              <a:t>”</a:t>
            </a: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的已压缩的档案文件：</a:t>
            </a:r>
            <a:r>
              <a:rPr kumimoji="1"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 charset="-122"/>
              </a:rPr>
              <a:t> </a:t>
            </a:r>
          </a:p>
        </p:txBody>
      </p:sp>
      <p:pic>
        <p:nvPicPr>
          <p:cNvPr id="7004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5516563"/>
            <a:ext cx="2511425" cy="285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0421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en-US" altLang="zh-CN"/>
              <a:t>WinRAR</a:t>
            </a:r>
            <a:r>
              <a:rPr lang="zh-CN" altLang="en-US"/>
              <a:t>的使用</a:t>
            </a:r>
            <a:endParaRPr lang="zh-CN" altLang="en-US">
              <a:sym typeface="Monotype Sorts" pitchFamily="2" charset="2"/>
            </a:endParaRPr>
          </a:p>
        </p:txBody>
      </p:sp>
      <p:sp>
        <p:nvSpPr>
          <p:cNvPr id="701445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：查看压缩包中的文件。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方法：双击压缩包文件 </a:t>
            </a:r>
          </a:p>
          <a:p>
            <a:pPr lvl="2"/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5</a:t>
            </a:r>
            <a:r>
              <a:rPr lang="zh-CN" altLang="en-US">
                <a:sym typeface="Monotype Sorts" pitchFamily="2" charset="2"/>
              </a:rPr>
              <a:t>：解压文件 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方法：右击压缩包文件 →</a:t>
            </a:r>
            <a:r>
              <a:rPr lang="en-US" altLang="zh-CN">
                <a:latin typeface="Arial"/>
                <a:sym typeface="Monotype Sorts" pitchFamily="2" charset="2"/>
              </a:rPr>
              <a:t>……</a:t>
            </a:r>
            <a:endParaRPr lang="en-US" altLang="zh-CN">
              <a:sym typeface="Monotype Sorts" pitchFamily="2" charset="2"/>
            </a:endParaRPr>
          </a:p>
          <a:p>
            <a:pPr lvl="2"/>
            <a:endParaRPr lang="en-US" altLang="zh-CN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6</a:t>
            </a:r>
            <a:r>
              <a:rPr lang="zh-CN" altLang="en-US">
                <a:sym typeface="Monotype Sorts" pitchFamily="2" charset="2"/>
              </a:rPr>
              <a:t>：解压缩部分文件 </a:t>
            </a:r>
            <a:endParaRPr lang="zh-CN" altLang="en-US"/>
          </a:p>
          <a:p>
            <a:pPr lvl="1"/>
            <a:r>
              <a:rPr lang="zh-CN" altLang="en-US">
                <a:sym typeface="Monotype Sorts" pitchFamily="2" charset="2"/>
              </a:rPr>
              <a:t>方法：双击压缩包文件→将选中的文件拖到目的地 </a:t>
            </a:r>
          </a:p>
        </p:txBody>
      </p:sp>
    </p:spTree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二、信息下载 </a:t>
            </a:r>
          </a:p>
        </p:txBody>
      </p:sp>
      <p:sp>
        <p:nvSpPr>
          <p:cNvPr id="702469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下载的含义</a:t>
            </a:r>
          </a:p>
          <a:p>
            <a:pPr lvl="1"/>
            <a:r>
              <a:rPr lang="zh-CN" altLang="en-US"/>
              <a:t>就是将</a:t>
            </a:r>
            <a:r>
              <a:rPr lang="en-US" altLang="zh-CN"/>
              <a:t>Internet</a:t>
            </a:r>
            <a:r>
              <a:rPr lang="zh-CN" altLang="en-US"/>
              <a:t>上的信息或软件复制到本地硬盘上的过程。</a:t>
            </a:r>
          </a:p>
          <a:p>
            <a:r>
              <a:rPr lang="zh-CN" altLang="en-US"/>
              <a:t>信息下载的工具</a:t>
            </a:r>
          </a:p>
          <a:p>
            <a:pPr lvl="1"/>
            <a:r>
              <a:rPr lang="zh-CN" altLang="en-US"/>
              <a:t>浏览器下载</a:t>
            </a:r>
          </a:p>
          <a:p>
            <a:pPr lvl="1"/>
            <a:r>
              <a:rPr lang="zh-CN" altLang="en-US"/>
              <a:t>专用的下载工具</a:t>
            </a:r>
          </a:p>
          <a:p>
            <a:pPr lvl="2"/>
            <a:r>
              <a:rPr lang="en-US" altLang="zh-CN"/>
              <a:t>FlashGet</a:t>
            </a:r>
            <a:r>
              <a:rPr lang="zh-CN" altLang="en-US"/>
              <a:t>（网际快车）、</a:t>
            </a:r>
            <a:r>
              <a:rPr lang="en-US" altLang="zh-CN"/>
              <a:t>NetAnts</a:t>
            </a:r>
            <a:r>
              <a:rPr lang="zh-CN" altLang="en-US"/>
              <a:t>（网络蚂蚁）、</a:t>
            </a:r>
            <a:r>
              <a:rPr lang="en-US" altLang="zh-CN"/>
              <a:t>BT </a:t>
            </a:r>
          </a:p>
          <a:p>
            <a:r>
              <a:rPr lang="zh-CN" altLang="en-US"/>
              <a:t>网际快车</a:t>
            </a:r>
            <a:r>
              <a:rPr lang="en-US" altLang="zh-CN"/>
              <a:t>FlashGet </a:t>
            </a:r>
            <a:r>
              <a:rPr lang="zh-CN" altLang="en-US"/>
              <a:t>的特点</a:t>
            </a:r>
          </a:p>
          <a:p>
            <a:pPr lvl="1"/>
            <a:r>
              <a:rPr lang="zh-CN" altLang="en-US"/>
              <a:t>支持断点续传 </a:t>
            </a:r>
          </a:p>
          <a:p>
            <a:pPr lvl="1"/>
            <a:r>
              <a:rPr lang="zh-CN" altLang="en-US"/>
              <a:t>采用多线程技术 </a:t>
            </a:r>
          </a:p>
          <a:p>
            <a:pPr lvl="1"/>
            <a:r>
              <a:rPr lang="zh-CN" altLang="en-US"/>
              <a:t>对下载的文件实现分类管理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0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5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0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25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70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70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25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0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70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70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975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"/>
                                        <p:tgtEl>
                                          <p:spTgt spid="7024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425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7024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9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"/>
                                        <p:tgtEl>
                                          <p:spTgt spid="7024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2469" grpId="0" build="p" bldLvl="2" autoUpdateAnimBg="0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044575"/>
          </a:xfrm>
        </p:spPr>
        <p:txBody>
          <a:bodyPr/>
          <a:lstStyle/>
          <a:p>
            <a:pPr algn="ctr"/>
            <a:r>
              <a:rPr lang="zh-CN" altLang="en-US" sz="3200" dirty="0" smtClean="0"/>
              <a:t>第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章   </a:t>
            </a:r>
            <a:r>
              <a:rPr lang="en-US" altLang="zh-CN" sz="3200" dirty="0" smtClean="0"/>
              <a:t>Internet</a:t>
            </a:r>
            <a:r>
              <a:rPr lang="zh-CN" altLang="en-US" sz="3200" dirty="0"/>
              <a:t>操作应用</a:t>
            </a:r>
            <a:br>
              <a:rPr lang="zh-CN" altLang="en-US" sz="3200" dirty="0"/>
            </a:br>
            <a:r>
              <a:rPr lang="zh-CN" altLang="en-US" sz="2400" dirty="0">
                <a:solidFill>
                  <a:schemeClr val="hlink"/>
                </a:solidFill>
              </a:rPr>
              <a:t>	</a:t>
            </a:r>
            <a:r>
              <a:rPr lang="zh-CN" altLang="en-US" sz="2400" dirty="0">
                <a:solidFill>
                  <a:schemeClr val="hlink"/>
                </a:solidFill>
              </a:rPr>
              <a:t>第</a:t>
            </a:r>
            <a:r>
              <a:rPr lang="en-US" altLang="zh-CN" sz="2400" dirty="0">
                <a:solidFill>
                  <a:schemeClr val="hlink"/>
                </a:solidFill>
              </a:rPr>
              <a:t>1</a:t>
            </a:r>
            <a:r>
              <a:rPr lang="zh-CN" altLang="en-US" sz="2400" dirty="0">
                <a:solidFill>
                  <a:schemeClr val="hlink"/>
                </a:solidFill>
              </a:rPr>
              <a:t>讲   网上</a:t>
            </a:r>
            <a:r>
              <a:rPr lang="zh-CN" altLang="en-US" sz="2400" dirty="0">
                <a:solidFill>
                  <a:schemeClr val="hlink"/>
                </a:solidFill>
              </a:rPr>
              <a:t>冲浪和搜索引擎的使用</a:t>
            </a:r>
          </a:p>
        </p:txBody>
      </p:sp>
      <p:sp>
        <p:nvSpPr>
          <p:cNvPr id="6983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353425" cy="4968875"/>
          </a:xfrm>
          <a:ln/>
        </p:spPr>
        <p:txBody>
          <a:bodyPr/>
          <a:lstStyle/>
          <a:p>
            <a:r>
              <a:rPr lang="zh-CN" altLang="en-US"/>
              <a:t>实训项目：</a:t>
            </a:r>
          </a:p>
          <a:p>
            <a:pPr lvl="1"/>
            <a:r>
              <a:rPr lang="zh-CN" altLang="en-US"/>
              <a:t>实作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Monotype Sorts" pitchFamily="2" charset="2"/>
              </a:rPr>
              <a:t>认识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	</a:t>
            </a:r>
            <a:endParaRPr lang="zh-CN" altLang="en-US"/>
          </a:p>
          <a:p>
            <a:pPr lvl="1"/>
            <a:r>
              <a:rPr lang="zh-CN" altLang="en-US"/>
              <a:t>实作</a:t>
            </a:r>
            <a:r>
              <a:rPr lang="en-US" altLang="zh-CN"/>
              <a:t>2</a:t>
            </a:r>
            <a:r>
              <a:rPr lang="zh-CN" altLang="en-US"/>
              <a:t>：设置</a:t>
            </a:r>
            <a:r>
              <a:rPr lang="en-US" altLang="zh-CN"/>
              <a:t>IE</a:t>
            </a:r>
            <a:r>
              <a:rPr lang="zh-CN" altLang="en-US"/>
              <a:t>的起始页</a:t>
            </a:r>
          </a:p>
          <a:p>
            <a:pPr lvl="1"/>
            <a:r>
              <a:rPr lang="zh-CN" altLang="en-US"/>
              <a:t>实作</a:t>
            </a:r>
            <a:r>
              <a:rPr lang="en-US" altLang="zh-CN"/>
              <a:t>3</a:t>
            </a:r>
            <a:r>
              <a:rPr lang="zh-CN" altLang="en-US"/>
              <a:t>：</a:t>
            </a:r>
            <a:r>
              <a:rPr lang="zh-CN" altLang="en-US">
                <a:sym typeface="Monotype Sorts" pitchFamily="2" charset="2"/>
              </a:rPr>
              <a:t>收藏夹的使用</a:t>
            </a:r>
            <a:endParaRPr lang="zh-CN" altLang="en-US"/>
          </a:p>
          <a:p>
            <a:pPr lvl="1"/>
            <a:r>
              <a:rPr lang="zh-CN" altLang="en-US"/>
              <a:t>实作</a:t>
            </a:r>
            <a:r>
              <a:rPr lang="en-US" altLang="zh-CN"/>
              <a:t>4</a:t>
            </a:r>
            <a:r>
              <a:rPr lang="zh-CN" altLang="en-US"/>
              <a:t>：历史记录的使用</a:t>
            </a:r>
          </a:p>
          <a:p>
            <a:pPr lvl="1"/>
            <a:r>
              <a:rPr lang="zh-CN" altLang="en-US"/>
              <a:t>实作</a:t>
            </a:r>
            <a:r>
              <a:rPr lang="en-US" altLang="zh-CN"/>
              <a:t>5</a:t>
            </a:r>
            <a:r>
              <a:rPr lang="zh-CN" altLang="en-US"/>
              <a:t>：保存网页内容</a:t>
            </a:r>
          </a:p>
          <a:p>
            <a:pPr lvl="1"/>
            <a:r>
              <a:rPr lang="zh-CN" altLang="en-US"/>
              <a:t>实作</a:t>
            </a:r>
            <a:r>
              <a:rPr lang="en-US" altLang="zh-CN"/>
              <a:t>6</a:t>
            </a:r>
            <a:r>
              <a:rPr lang="zh-CN" altLang="en-US"/>
              <a:t>：搜索引擎的使用</a:t>
            </a:r>
          </a:p>
          <a:p>
            <a:pPr lvl="1"/>
            <a:r>
              <a:rPr lang="zh-CN" altLang="en-US" sz="2600"/>
              <a:t>实作</a:t>
            </a:r>
            <a:r>
              <a:rPr lang="en-US" altLang="zh-CN" sz="2600"/>
              <a:t>7</a:t>
            </a:r>
            <a:r>
              <a:rPr lang="zh-CN" altLang="en-US" sz="2600"/>
              <a:t>：</a:t>
            </a:r>
            <a:r>
              <a:rPr lang="zh-CN" altLang="en-US" sz="2600">
                <a:sym typeface="Monotype Sorts" pitchFamily="2" charset="2"/>
              </a:rPr>
              <a:t>申请免费电子邮箱</a:t>
            </a: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zh-CN" altLang="en-US"/>
              <a:t>网际快车</a:t>
            </a:r>
            <a:r>
              <a:rPr lang="en-US" altLang="zh-CN"/>
              <a:t>FlashGet</a:t>
            </a:r>
            <a:r>
              <a:rPr lang="zh-CN" altLang="en-US"/>
              <a:t>的使用 </a:t>
            </a:r>
          </a:p>
        </p:txBody>
      </p:sp>
      <p:sp>
        <p:nvSpPr>
          <p:cNvPr id="703494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：安装</a:t>
            </a:r>
            <a:r>
              <a:rPr lang="en-US" altLang="zh-CN"/>
              <a:t>FlashGet</a:t>
            </a:r>
            <a:r>
              <a:rPr lang="en-US" altLang="zh-CN">
                <a:sym typeface="Monotype Sorts" pitchFamily="2" charset="2"/>
              </a:rPr>
              <a:t> </a:t>
            </a:r>
            <a:r>
              <a:rPr lang="zh-CN" altLang="en-US"/>
              <a:t>。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</a:t>
            </a:r>
            <a:r>
              <a:rPr lang="en-US" altLang="zh-CN">
                <a:sym typeface="Monotype Sorts" pitchFamily="2" charset="2"/>
              </a:rPr>
              <a:t>FlashGet</a:t>
            </a:r>
            <a:r>
              <a:rPr lang="zh-CN" altLang="en-US">
                <a:sym typeface="Monotype Sorts" pitchFamily="2" charset="2"/>
              </a:rPr>
              <a:t>的启动 </a:t>
            </a:r>
            <a:endParaRPr lang="zh-CN" altLang="en-US"/>
          </a:p>
          <a:p>
            <a:pPr lvl="1"/>
            <a:r>
              <a:rPr lang="zh-CN" altLang="en-US">
                <a:sym typeface="Monotype Sorts" pitchFamily="2" charset="2"/>
              </a:rPr>
              <a:t>方法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：双击桌面上的快捷图标 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：右击网页中的下载链接点 → </a:t>
            </a:r>
            <a:r>
              <a:rPr lang="en-US" altLang="zh-CN">
                <a:latin typeface="Arial"/>
                <a:sym typeface="Monotype Sorts" pitchFamily="2" charset="2"/>
              </a:rPr>
              <a:t>……</a:t>
            </a:r>
            <a:endParaRPr lang="en-US" altLang="zh-CN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：使用</a:t>
            </a:r>
            <a:r>
              <a:rPr lang="en-US" altLang="zh-CN">
                <a:sym typeface="Monotype Sorts" pitchFamily="2" charset="2"/>
              </a:rPr>
              <a:t>FlashGet</a:t>
            </a:r>
            <a:r>
              <a:rPr lang="zh-CN" altLang="en-US">
                <a:sym typeface="Monotype Sorts" pitchFamily="2" charset="2"/>
              </a:rPr>
              <a:t>下载软件 。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：查看缺省类别的目录属性。 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5</a:t>
            </a:r>
            <a:r>
              <a:rPr lang="zh-CN" altLang="en-US">
                <a:sym typeface="Monotype Sorts" pitchFamily="2" charset="2"/>
              </a:rPr>
              <a:t>：将类别的目录属性（默认为</a:t>
            </a:r>
            <a:r>
              <a:rPr lang="en-US" altLang="zh-CN">
                <a:sym typeface="Monotype Sorts" pitchFamily="2" charset="2"/>
              </a:rPr>
              <a:t>c:\Downloads</a:t>
            </a:r>
            <a:r>
              <a:rPr lang="zh-CN" altLang="en-US">
                <a:sym typeface="Monotype Sorts" pitchFamily="2" charset="2"/>
              </a:rPr>
              <a:t>）修改为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en-US" altLang="zh-CN">
                <a:sym typeface="Monotype Sorts" pitchFamily="2" charset="2"/>
              </a:rPr>
              <a:t>D:\</a:t>
            </a:r>
            <a:r>
              <a:rPr lang="zh-CN" altLang="en-US">
                <a:sym typeface="Monotype Sorts" pitchFamily="2" charset="2"/>
              </a:rPr>
              <a:t>资料收集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 </a:t>
            </a:r>
            <a:r>
              <a:rPr lang="zh-CN" altLang="en-US"/>
              <a:t>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方法：右击              类别→单击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属性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→ </a:t>
            </a:r>
            <a:r>
              <a:rPr lang="en-US" altLang="zh-CN">
                <a:latin typeface="Arial"/>
                <a:sym typeface="Monotype Sorts" pitchFamily="2" charset="2"/>
              </a:rPr>
              <a:t>……</a:t>
            </a:r>
            <a:endParaRPr lang="en-US" altLang="zh-CN">
              <a:sym typeface="Monotype Sorts" pitchFamily="2" charset="2"/>
            </a:endParaRPr>
          </a:p>
        </p:txBody>
      </p:sp>
      <p:graphicFrame>
        <p:nvGraphicFramePr>
          <p:cNvPr id="703492" name="Object 4"/>
          <p:cNvGraphicFramePr>
            <a:graphicFrameLocks noChangeAspect="1"/>
          </p:cNvGraphicFramePr>
          <p:nvPr/>
        </p:nvGraphicFramePr>
        <p:xfrm>
          <a:off x="2843213" y="5229225"/>
          <a:ext cx="1068387" cy="241300"/>
        </p:xfrm>
        <a:graphic>
          <a:graphicData uri="http://schemas.openxmlformats.org/presentationml/2006/ole">
            <p:oleObj spid="_x0000_s730114" r:id="rId3" imgW="590476" imgH="133192" progId="Paint.Picture">
              <p:embed/>
            </p:oleObj>
          </a:graphicData>
        </a:graphic>
      </p:graphicFrame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课余作业布置</a:t>
            </a:r>
          </a:p>
        </p:txBody>
      </p:sp>
      <p:sp>
        <p:nvSpPr>
          <p:cNvPr id="714757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 sz="2400"/>
              <a:t>预习：第</a:t>
            </a:r>
            <a:r>
              <a:rPr lang="en-US" altLang="zh-CN" sz="2400"/>
              <a:t>6</a:t>
            </a:r>
            <a:r>
              <a:rPr lang="zh-CN" altLang="en-US" sz="2400"/>
              <a:t>章的</a:t>
            </a:r>
            <a:r>
              <a:rPr lang="zh-CN" altLang="en-US" sz="2400">
                <a:latin typeface="Arial"/>
              </a:rPr>
              <a:t>“</a:t>
            </a:r>
            <a:r>
              <a:rPr lang="en-US" altLang="zh-CN" sz="2400"/>
              <a:t>6.3 </a:t>
            </a:r>
            <a:r>
              <a:rPr lang="zh-CN" altLang="en-US" sz="2400"/>
              <a:t>信息下载</a:t>
            </a:r>
            <a:r>
              <a:rPr lang="zh-CN" altLang="en-US" sz="2400">
                <a:latin typeface="Arial"/>
              </a:rPr>
              <a:t>”</a:t>
            </a:r>
            <a:r>
              <a:rPr lang="zh-CN" altLang="en-US" sz="2400"/>
              <a:t>和</a:t>
            </a:r>
            <a:r>
              <a:rPr lang="zh-CN" altLang="en-US" sz="2400">
                <a:latin typeface="Arial"/>
              </a:rPr>
              <a:t>“</a:t>
            </a:r>
            <a:r>
              <a:rPr lang="en-US" altLang="zh-CN" sz="2400"/>
              <a:t>6.4 </a:t>
            </a:r>
            <a:r>
              <a:rPr lang="zh-CN" altLang="en-US" sz="2400"/>
              <a:t>解压缩软件的使用</a:t>
            </a:r>
            <a:r>
              <a:rPr lang="zh-CN" altLang="en-US" sz="2400">
                <a:latin typeface="Arial"/>
              </a:rPr>
              <a:t>”</a:t>
            </a:r>
            <a:r>
              <a:rPr lang="zh-CN" altLang="en-US" sz="2400"/>
              <a:t>。</a:t>
            </a:r>
          </a:p>
          <a:p>
            <a:r>
              <a:rPr lang="zh-CN" altLang="en-US" sz="2400"/>
              <a:t>思考题</a:t>
            </a:r>
          </a:p>
          <a:p>
            <a:pPr lvl="1"/>
            <a:r>
              <a:rPr lang="en-US" altLang="zh-CN" sz="2000"/>
              <a:t>Internet</a:t>
            </a:r>
            <a:r>
              <a:rPr lang="zh-CN" altLang="en-US" sz="2000"/>
              <a:t>的含义？它可提供哪些服务？</a:t>
            </a:r>
          </a:p>
          <a:p>
            <a:pPr lvl="1"/>
            <a:r>
              <a:rPr lang="zh-CN" altLang="en-US" sz="2000"/>
              <a:t>什么是</a:t>
            </a:r>
            <a:r>
              <a:rPr lang="en-US" altLang="zh-CN" sz="2000"/>
              <a:t>IP</a:t>
            </a:r>
            <a:r>
              <a:rPr lang="zh-CN" altLang="en-US" sz="2000"/>
              <a:t>地址？什么是域名地址？</a:t>
            </a:r>
          </a:p>
          <a:p>
            <a:pPr lvl="1"/>
            <a:r>
              <a:rPr lang="zh-CN" altLang="en-US" sz="2000"/>
              <a:t>什么是</a:t>
            </a:r>
            <a:r>
              <a:rPr lang="en-US" altLang="zh-CN" sz="2000"/>
              <a:t>ISP</a:t>
            </a:r>
            <a:r>
              <a:rPr lang="zh-CN" altLang="en-US" sz="2000"/>
              <a:t>？什么是</a:t>
            </a:r>
            <a:r>
              <a:rPr lang="en-US" altLang="zh-CN" sz="2000"/>
              <a:t>URL</a:t>
            </a:r>
            <a:r>
              <a:rPr lang="zh-CN" altLang="en-US" sz="2000"/>
              <a:t>地址？</a:t>
            </a:r>
          </a:p>
          <a:p>
            <a:pPr lvl="1"/>
            <a:r>
              <a:rPr lang="en-US" altLang="zh-CN" sz="2000"/>
              <a:t>IE</a:t>
            </a:r>
            <a:r>
              <a:rPr lang="zh-CN" altLang="en-US" sz="2000"/>
              <a:t>浏览器有什么作用？</a:t>
            </a:r>
          </a:p>
          <a:p>
            <a:pPr lvl="1"/>
            <a:r>
              <a:rPr lang="zh-CN" altLang="en-US" sz="2000"/>
              <a:t>搜索引擎有什么作用？</a:t>
            </a:r>
          </a:p>
          <a:p>
            <a:pPr lvl="1"/>
            <a:r>
              <a:rPr lang="zh-CN" altLang="en-US" sz="2000"/>
              <a:t>搜索引擎提供的通用查询方法有哪些？</a:t>
            </a:r>
          </a:p>
          <a:p>
            <a:pPr lvl="1"/>
            <a:r>
              <a:rPr lang="zh-CN" altLang="en-US" sz="2000"/>
              <a:t>电子邮件地址是如何构成的？</a:t>
            </a:r>
          </a:p>
          <a:p>
            <a:pPr lvl="1"/>
            <a:r>
              <a:rPr lang="zh-CN" altLang="en-US" sz="2000"/>
              <a:t>收发邮件有哪两种方式？</a:t>
            </a:r>
          </a:p>
          <a:p>
            <a:pPr lvl="1"/>
            <a:r>
              <a:rPr lang="zh-CN" altLang="en-US" sz="2000"/>
              <a:t>如何设置</a:t>
            </a:r>
            <a:r>
              <a:rPr lang="en-US" altLang="zh-CN" sz="2000"/>
              <a:t>Outlook Express</a:t>
            </a:r>
            <a:r>
              <a:rPr lang="zh-CN" altLang="en-US" sz="2000"/>
              <a:t>的邮件帐户？</a:t>
            </a:r>
          </a:p>
          <a:p>
            <a:pPr lvl="1"/>
            <a:r>
              <a:rPr lang="zh-CN" altLang="en-US" sz="2000"/>
              <a:t>如何创建通讯簿？</a:t>
            </a:r>
          </a:p>
          <a:p>
            <a:pPr lvl="1"/>
            <a:r>
              <a:rPr lang="zh-CN" altLang="en-US" sz="2000"/>
              <a:t>如何彻底删除邮件？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一、计算机网络基础知识</a:t>
            </a:r>
          </a:p>
        </p:txBody>
      </p:sp>
      <p:sp>
        <p:nvSpPr>
          <p:cNvPr id="699397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hlinkClick r:id="rId3" action="ppaction://hlinkfile"/>
              </a:rPr>
              <a:t>计算机网络的含义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hlinkClick r:id="rId4" action="ppaction://hlinkfile"/>
              </a:rPr>
              <a:t>计算机网络的分类</a:t>
            </a:r>
            <a:endParaRPr lang="zh-CN" altLang="en-US"/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9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69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9397" grpId="0" build="p" bldLvl="2" autoUpdateAnimBg="0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 </a:t>
            </a:r>
            <a:r>
              <a:rPr lang="en-US" altLang="zh-CN"/>
              <a:t>Internet</a:t>
            </a:r>
            <a:r>
              <a:rPr lang="zh-CN" altLang="en-US"/>
              <a:t>的基本知识</a:t>
            </a:r>
          </a:p>
        </p:txBody>
      </p:sp>
      <p:sp>
        <p:nvSpPr>
          <p:cNvPr id="700421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en-US" altLang="zh-CN">
                <a:hlinkClick r:id="rId3" action="ppaction://hlinkfile"/>
              </a:rPr>
              <a:t>Internet</a:t>
            </a:r>
            <a:r>
              <a:rPr lang="zh-CN" altLang="en-US">
                <a:hlinkClick r:id="rId3" action="ppaction://hlinkfile"/>
              </a:rPr>
              <a:t>的概念和作用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hlinkClick r:id="rId4" action="ppaction://hlinkfile"/>
              </a:rPr>
              <a:t>网络通信协议</a:t>
            </a:r>
            <a:r>
              <a:rPr lang="en-US" altLang="zh-CN">
                <a:hlinkClick r:id="rId4" action="ppaction://hlinkfile"/>
              </a:rPr>
              <a:t>TCP/IP</a:t>
            </a:r>
            <a:endParaRPr lang="en-US" altLang="zh-CN"/>
          </a:p>
          <a:p>
            <a:endParaRPr lang="en-US" altLang="zh-CN"/>
          </a:p>
          <a:p>
            <a:r>
              <a:rPr lang="en-US" altLang="zh-CN">
                <a:hlinkClick r:id="rId5" action="ppaction://hlinkfile"/>
              </a:rPr>
              <a:t>Internet</a:t>
            </a:r>
            <a:r>
              <a:rPr lang="zh-CN" altLang="en-US">
                <a:hlinkClick r:id="rId5" action="ppaction://hlinkfile"/>
              </a:rPr>
              <a:t>的接入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0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00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700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0421" grpId="0" build="p" bldLvl="2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 </a:t>
            </a:r>
            <a:r>
              <a:rPr lang="en-US" altLang="zh-CN"/>
              <a:t>IE</a:t>
            </a:r>
            <a:r>
              <a:rPr lang="zh-CN" altLang="en-US"/>
              <a:t>浏览器</a:t>
            </a:r>
          </a:p>
        </p:txBody>
      </p:sp>
      <p:sp>
        <p:nvSpPr>
          <p:cNvPr id="701445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浏览信息是</a:t>
            </a:r>
            <a:r>
              <a:rPr lang="en-US" altLang="zh-CN"/>
              <a:t>Internet </a:t>
            </a:r>
            <a:r>
              <a:rPr lang="zh-CN" altLang="en-US"/>
              <a:t>上最常用的功能之一。</a:t>
            </a:r>
          </a:p>
          <a:p>
            <a:r>
              <a:rPr lang="zh-CN" altLang="en-US"/>
              <a:t>什么是浏览器？</a:t>
            </a:r>
          </a:p>
          <a:p>
            <a:pPr lvl="1"/>
            <a:r>
              <a:rPr lang="zh-CN" altLang="en-US"/>
              <a:t>浏览</a:t>
            </a:r>
            <a:r>
              <a:rPr lang="en-US" altLang="zh-CN"/>
              <a:t>Internet</a:t>
            </a:r>
            <a:r>
              <a:rPr lang="zh-CN" altLang="en-US"/>
              <a:t>上信息资源的软件。</a:t>
            </a:r>
          </a:p>
          <a:p>
            <a:pPr lvl="1"/>
            <a:r>
              <a:rPr lang="zh-CN" altLang="en-US"/>
              <a:t>常用的浏览器是</a:t>
            </a:r>
            <a:r>
              <a:rPr lang="en-US" altLang="zh-CN"/>
              <a:t>Internet Explorer(</a:t>
            </a:r>
            <a:r>
              <a:rPr lang="zh-CN" altLang="en-US"/>
              <a:t>简称</a:t>
            </a:r>
            <a:r>
              <a:rPr lang="en-US" altLang="zh-CN"/>
              <a:t>IE)</a:t>
            </a:r>
            <a:r>
              <a:rPr lang="zh-CN" altLang="en-US"/>
              <a:t>。</a:t>
            </a:r>
          </a:p>
          <a:p>
            <a:r>
              <a:rPr lang="zh-CN" altLang="en-US"/>
              <a:t>网页的基本浏览方法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0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25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0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70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75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70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925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0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45" grpId="0" build="p" bldLvl="2" autoUpdateAnimBg="0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0338" y="2276475"/>
            <a:ext cx="5949950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247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：认识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	</a:t>
            </a:r>
            <a:endParaRPr lang="zh-CN" altLang="en-US"/>
          </a:p>
        </p:txBody>
      </p:sp>
      <p:sp>
        <p:nvSpPr>
          <p:cNvPr id="702475" name="Rectangle 11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：启动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</a:t>
            </a:r>
            <a:r>
              <a:rPr lang="zh-CN" altLang="en-US"/>
              <a:t>。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：认识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浏览器的主要工具按钮。</a:t>
            </a:r>
            <a:endParaRPr lang="zh-CN" altLang="en-US"/>
          </a:p>
        </p:txBody>
      </p:sp>
      <p:sp>
        <p:nvSpPr>
          <p:cNvPr id="702469" name="AutoShape 5"/>
          <p:cNvSpPr>
            <a:spLocks/>
          </p:cNvSpPr>
          <p:nvPr/>
        </p:nvSpPr>
        <p:spPr bwMode="auto">
          <a:xfrm>
            <a:off x="228600" y="4724400"/>
            <a:ext cx="1697038" cy="1752600"/>
          </a:xfrm>
          <a:prstGeom prst="borderCallout3">
            <a:avLst>
              <a:gd name="adj1" fmla="val 6523"/>
              <a:gd name="adj2" fmla="val 104491"/>
              <a:gd name="adj3" fmla="val 6523"/>
              <a:gd name="adj4" fmla="val 105144"/>
              <a:gd name="adj5" fmla="val -45560"/>
              <a:gd name="adj6" fmla="val 105144"/>
              <a:gd name="adj7" fmla="val -97736"/>
              <a:gd name="adj8" fmla="val 1037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单击一次，可重新显示当前网页的上一个页面，利用它可以一直退到最初的页面。</a:t>
            </a: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702470" name="AutoShape 6"/>
          <p:cNvSpPr>
            <a:spLocks/>
          </p:cNvSpPr>
          <p:nvPr/>
        </p:nvSpPr>
        <p:spPr bwMode="auto">
          <a:xfrm>
            <a:off x="3559175" y="5715000"/>
            <a:ext cx="5280025" cy="685800"/>
          </a:xfrm>
          <a:prstGeom prst="borderCallout2">
            <a:avLst>
              <a:gd name="adj1" fmla="val 16667"/>
              <a:gd name="adj2" fmla="val -1444"/>
              <a:gd name="adj3" fmla="val 16667"/>
              <a:gd name="adj4" fmla="val -9079"/>
              <a:gd name="adj5" fmla="val -396759"/>
              <a:gd name="adj6" fmla="val -17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如果已经退到以前看过的页面，单击它可返回到当前网页的下一个页面，直到最近看过的页面。 </a:t>
            </a:r>
          </a:p>
        </p:txBody>
      </p:sp>
      <p:sp>
        <p:nvSpPr>
          <p:cNvPr id="702471" name="AutoShape 7"/>
          <p:cNvSpPr>
            <a:spLocks/>
          </p:cNvSpPr>
          <p:nvPr/>
        </p:nvSpPr>
        <p:spPr bwMode="auto">
          <a:xfrm>
            <a:off x="4419600" y="4495800"/>
            <a:ext cx="2082800" cy="381000"/>
          </a:xfrm>
          <a:prstGeom prst="borderCallout2">
            <a:avLst>
              <a:gd name="adj1" fmla="val 30000"/>
              <a:gd name="adj2" fmla="val -3657"/>
              <a:gd name="adj3" fmla="val 30000"/>
              <a:gd name="adj4" fmla="val -23551"/>
              <a:gd name="adj5" fmla="val -389167"/>
              <a:gd name="adj6" fmla="val -43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重新访问当前网页  </a:t>
            </a:r>
          </a:p>
        </p:txBody>
      </p:sp>
      <p:sp>
        <p:nvSpPr>
          <p:cNvPr id="702472" name="AutoShape 8"/>
          <p:cNvSpPr>
            <a:spLocks/>
          </p:cNvSpPr>
          <p:nvPr/>
        </p:nvSpPr>
        <p:spPr bwMode="auto">
          <a:xfrm>
            <a:off x="4114800" y="5181600"/>
            <a:ext cx="2286000" cy="381000"/>
          </a:xfrm>
          <a:prstGeom prst="borderCallout2">
            <a:avLst>
              <a:gd name="adj1" fmla="val 30000"/>
              <a:gd name="adj2" fmla="val -3333"/>
              <a:gd name="adj3" fmla="val 30000"/>
              <a:gd name="adj4" fmla="val -22778"/>
              <a:gd name="adj5" fmla="val -559583"/>
              <a:gd name="adj6" fmla="val -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终止正在下载的网页</a:t>
            </a:r>
          </a:p>
        </p:txBody>
      </p:sp>
      <p:sp>
        <p:nvSpPr>
          <p:cNvPr id="702473" name="AutoShape 9"/>
          <p:cNvSpPr>
            <a:spLocks/>
          </p:cNvSpPr>
          <p:nvPr/>
        </p:nvSpPr>
        <p:spPr bwMode="auto">
          <a:xfrm>
            <a:off x="4572000" y="3429000"/>
            <a:ext cx="2489200" cy="685800"/>
          </a:xfrm>
          <a:prstGeom prst="borderCallout2">
            <a:avLst>
              <a:gd name="adj1" fmla="val 16667"/>
              <a:gd name="adj2" fmla="val -3060"/>
              <a:gd name="adj3" fmla="val 16667"/>
              <a:gd name="adj4" fmla="val -16583"/>
              <a:gd name="adj5" fmla="val -60880"/>
              <a:gd name="adj6" fmla="val -30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无论何时单击它都转向访问默认的主页地址。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2469" grpId="0" animBg="1" autoUpdateAnimBg="0"/>
      <p:bldP spid="702470" grpId="0" animBg="1" autoUpdateAnimBg="0"/>
      <p:bldP spid="702471" grpId="0" animBg="1" autoUpdateAnimBg="0"/>
      <p:bldP spid="702472" grpId="0" animBg="1" autoUpdateAnimBg="0"/>
      <p:bldP spid="702473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：认识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浏览器	</a:t>
            </a:r>
          </a:p>
        </p:txBody>
      </p:sp>
      <p:sp>
        <p:nvSpPr>
          <p:cNvPr id="70349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：在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的地址栏中输入网址</a:t>
            </a:r>
            <a:r>
              <a:rPr lang="zh-CN" altLang="en-US"/>
              <a:t>。</a:t>
            </a: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：任意浏览网页。</a:t>
            </a:r>
            <a:endParaRPr lang="zh-CN" altLang="en-US"/>
          </a:p>
        </p:txBody>
      </p:sp>
      <p:pic>
        <p:nvPicPr>
          <p:cNvPr id="7034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0" y="2349500"/>
            <a:ext cx="63976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3493" name="AutoShape 5"/>
          <p:cNvSpPr>
            <a:spLocks/>
          </p:cNvSpPr>
          <p:nvPr/>
        </p:nvSpPr>
        <p:spPr bwMode="auto">
          <a:xfrm>
            <a:off x="3733800" y="4343400"/>
            <a:ext cx="4191000" cy="609600"/>
          </a:xfrm>
          <a:prstGeom prst="borderCallout2">
            <a:avLst>
              <a:gd name="adj1" fmla="val 18750"/>
              <a:gd name="adj2" fmla="val -1819"/>
              <a:gd name="adj3" fmla="val 18750"/>
              <a:gd name="adj4" fmla="val -12917"/>
              <a:gd name="adj5" fmla="val -169273"/>
              <a:gd name="adj6" fmla="val -241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例如：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www.hao123.com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349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Monotype Sorts" pitchFamily="2" charset="2"/>
              </a:rPr>
              <a:t>实作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	</a:t>
            </a:r>
            <a:r>
              <a:rPr lang="zh-CN" altLang="en-US"/>
              <a:t>设置</a:t>
            </a:r>
            <a:r>
              <a:rPr lang="en-US" altLang="zh-CN"/>
              <a:t>IE</a:t>
            </a:r>
            <a:r>
              <a:rPr lang="zh-CN" altLang="en-US"/>
              <a:t>的起始页</a:t>
            </a:r>
          </a:p>
        </p:txBody>
      </p:sp>
      <p:sp>
        <p:nvSpPr>
          <p:cNvPr id="704517" name="Rectangle 5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1</a:t>
            </a:r>
            <a:r>
              <a:rPr lang="zh-CN" altLang="en-US">
                <a:sym typeface="Monotype Sorts" pitchFamily="2" charset="2"/>
              </a:rPr>
              <a:t>：将</a:t>
            </a:r>
            <a:r>
              <a:rPr lang="en-US" altLang="zh-CN">
                <a:sym typeface="Monotype Sorts" pitchFamily="2" charset="2"/>
              </a:rPr>
              <a:t>IE6.0</a:t>
            </a:r>
            <a:r>
              <a:rPr lang="zh-CN" altLang="en-US">
                <a:sym typeface="Monotype Sorts" pitchFamily="2" charset="2"/>
              </a:rPr>
              <a:t>的起始页设置为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en-US" altLang="zh-CN">
                <a:sym typeface="Monotype Sorts" pitchFamily="2" charset="2"/>
              </a:rPr>
              <a:t>google</a:t>
            </a:r>
            <a:r>
              <a:rPr lang="en-US" altLang="zh-CN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主页 </a:t>
            </a:r>
            <a:r>
              <a:rPr lang="zh-CN" altLang="en-US"/>
              <a:t>。</a:t>
            </a:r>
          </a:p>
          <a:p>
            <a:pPr lvl="1"/>
            <a:r>
              <a:rPr lang="zh-CN" altLang="en-US">
                <a:sym typeface="Monotype Sorts" pitchFamily="2" charset="2"/>
              </a:rPr>
              <a:t>方法：</a:t>
            </a:r>
            <a:r>
              <a:rPr lang="zh-CN" altLang="en-US"/>
              <a:t>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工具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菜单 →</a:t>
            </a:r>
            <a:r>
              <a:rPr lang="zh-CN" altLang="en-US">
                <a:latin typeface="Arial"/>
              </a:rPr>
              <a:t>“</a:t>
            </a:r>
            <a:r>
              <a:rPr lang="en-US" altLang="zh-CN"/>
              <a:t>Internet</a:t>
            </a:r>
            <a:r>
              <a:rPr lang="zh-CN" altLang="en-US"/>
              <a:t>选项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  → 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常规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标签 →</a:t>
            </a:r>
            <a:r>
              <a:rPr lang="en-US" altLang="zh-CN">
                <a:latin typeface="Arial"/>
              </a:rPr>
              <a:t>……</a:t>
            </a:r>
            <a:endParaRPr lang="en-US" altLang="zh-CN"/>
          </a:p>
          <a:p>
            <a:pPr lvl="1"/>
            <a:endParaRPr lang="en-US" altLang="zh-CN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2</a:t>
            </a:r>
            <a:r>
              <a:rPr lang="zh-CN" altLang="en-US">
                <a:sym typeface="Monotype Sorts" pitchFamily="2" charset="2"/>
              </a:rPr>
              <a:t>：重新启动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，观察浏览器打开的网页。</a:t>
            </a:r>
          </a:p>
          <a:p>
            <a:endParaRPr lang="zh-CN" altLang="en-US">
              <a:sym typeface="Monotype Sorts" pitchFamily="2" charset="2"/>
            </a:endParaRPr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3</a:t>
            </a:r>
            <a:r>
              <a:rPr lang="zh-CN" altLang="en-US">
                <a:sym typeface="Monotype Sorts" pitchFamily="2" charset="2"/>
              </a:rPr>
              <a:t>：将</a:t>
            </a:r>
            <a:r>
              <a:rPr lang="en-US" altLang="zh-CN">
                <a:sym typeface="Monotype Sorts" pitchFamily="2" charset="2"/>
              </a:rPr>
              <a:t>IE6.0</a:t>
            </a:r>
            <a:r>
              <a:rPr lang="zh-CN" altLang="en-US">
                <a:sym typeface="Monotype Sorts" pitchFamily="2" charset="2"/>
              </a:rPr>
              <a:t>的起始页设置为</a:t>
            </a:r>
            <a:r>
              <a:rPr lang="zh-CN" altLang="en-US">
                <a:latin typeface="Arial"/>
                <a:sym typeface="Monotype Sorts" pitchFamily="2" charset="2"/>
              </a:rPr>
              <a:t>“</a:t>
            </a:r>
            <a:r>
              <a:rPr lang="zh-CN" altLang="en-US">
                <a:sym typeface="Monotype Sorts" pitchFamily="2" charset="2"/>
              </a:rPr>
              <a:t>空白页</a:t>
            </a:r>
            <a:r>
              <a:rPr lang="zh-CN" altLang="en-US">
                <a:latin typeface="Arial"/>
                <a:sym typeface="Monotype Sorts" pitchFamily="2" charset="2"/>
              </a:rPr>
              <a:t>”</a:t>
            </a:r>
            <a:r>
              <a:rPr lang="zh-CN" altLang="en-US">
                <a:sym typeface="Monotype Sorts" pitchFamily="2" charset="2"/>
              </a:rPr>
              <a:t> 。</a:t>
            </a:r>
          </a:p>
          <a:p>
            <a:endParaRPr lang="zh-CN" altLang="en-US"/>
          </a:p>
          <a:p>
            <a:r>
              <a:rPr lang="zh-CN" altLang="en-US">
                <a:sym typeface="Monotype Sorts" pitchFamily="2" charset="2"/>
              </a:rPr>
              <a:t>任务</a:t>
            </a:r>
            <a:r>
              <a:rPr lang="en-US" altLang="zh-CN">
                <a:sym typeface="Monotype Sorts" pitchFamily="2" charset="2"/>
              </a:rPr>
              <a:t>4</a:t>
            </a:r>
            <a:r>
              <a:rPr lang="zh-CN" altLang="en-US">
                <a:sym typeface="Monotype Sorts" pitchFamily="2" charset="2"/>
              </a:rPr>
              <a:t>：重新启动</a:t>
            </a:r>
            <a:r>
              <a:rPr lang="en-US" altLang="zh-CN">
                <a:sym typeface="Monotype Sorts" pitchFamily="2" charset="2"/>
              </a:rPr>
              <a:t>IE</a:t>
            </a:r>
            <a:r>
              <a:rPr lang="zh-CN" altLang="en-US">
                <a:sym typeface="Monotype Sorts" pitchFamily="2" charset="2"/>
              </a:rPr>
              <a:t>，观察浏览器打开的网页。</a:t>
            </a:r>
          </a:p>
        </p:txBody>
      </p:sp>
    </p:spTree>
  </p:cSld>
  <p:clrMapOvr>
    <a:masterClrMapping/>
  </p:clrMapOvr>
  <p:transition spd="med">
    <p:random/>
  </p:transition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4044</TotalTime>
  <Words>1975</Words>
  <Application>Microsoft Office PowerPoint</Application>
  <PresentationFormat>全屏显示(4:3)</PresentationFormat>
  <Paragraphs>268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Comic Sans MS</vt:lpstr>
      <vt:lpstr>黑体</vt:lpstr>
      <vt:lpstr>Wingdings</vt:lpstr>
      <vt:lpstr>仿宋_GB2312</vt:lpstr>
      <vt:lpstr>隶书</vt:lpstr>
      <vt:lpstr>Monotype Sorts</vt:lpstr>
      <vt:lpstr>Times New Roman</vt:lpstr>
      <vt:lpstr>Crayons</vt:lpstr>
      <vt:lpstr>位图图像</vt:lpstr>
      <vt:lpstr>第7章   Internet操作应用</vt:lpstr>
      <vt:lpstr>第7章    Internet操作应用 ——网上冲浪和搜索引擎的使用</vt:lpstr>
      <vt:lpstr>第7章   Internet操作应用  第1讲   网上冲浪和搜索引擎的使用</vt:lpstr>
      <vt:lpstr>一、计算机网络基础知识</vt:lpstr>
      <vt:lpstr>二、 Internet的基本知识</vt:lpstr>
      <vt:lpstr>三、 IE浏览器</vt:lpstr>
      <vt:lpstr>实作1：认识IE浏览器 </vt:lpstr>
      <vt:lpstr>实作1：认识IE浏览器 </vt:lpstr>
      <vt:lpstr>实作2： 设置IE的起始页</vt:lpstr>
      <vt:lpstr>实作3：收藏夹的使用</vt:lpstr>
      <vt:lpstr>实作4：历史记录的使用</vt:lpstr>
      <vt:lpstr>实作5：保存网页内容</vt:lpstr>
      <vt:lpstr>四、 搜索引擎</vt:lpstr>
      <vt:lpstr>四、 搜索引擎</vt:lpstr>
      <vt:lpstr>实作6：搜索引擎的使用</vt:lpstr>
      <vt:lpstr>实作6：搜索引擎的使用</vt:lpstr>
      <vt:lpstr>实作6：搜索引擎的使用</vt:lpstr>
      <vt:lpstr>实作6：搜索引擎的使用</vt:lpstr>
      <vt:lpstr>五、电子邮件的含义</vt:lpstr>
      <vt:lpstr>六、电子邮件地址</vt:lpstr>
      <vt:lpstr>七、收发电子邮件的方式</vt:lpstr>
      <vt:lpstr>七、收发电子邮件的方式</vt:lpstr>
      <vt:lpstr>八、申请免费电子邮箱的步骤 </vt:lpstr>
      <vt:lpstr>实作7：申请免费电子邮箱  </vt:lpstr>
      <vt:lpstr>第7章     Internet操作应用  第2讲   WinRAR、FlashGet的使用</vt:lpstr>
      <vt:lpstr>一、压缩软件WinRAR的使用</vt:lpstr>
      <vt:lpstr>实作1：WinRAR的使用</vt:lpstr>
      <vt:lpstr>实作1：WinRAR的使用</vt:lpstr>
      <vt:lpstr>二、信息下载 </vt:lpstr>
      <vt:lpstr>实作2：网际快车FlashGet的使用 </vt:lpstr>
      <vt:lpstr>课余作业布置</vt:lpstr>
    </vt:vector>
  </TitlesOfParts>
  <Company>重庆电子科技职业学院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263</cp:revision>
  <dcterms:created xsi:type="dcterms:W3CDTF">2003-05-15T13:10:49Z</dcterms:created>
  <dcterms:modified xsi:type="dcterms:W3CDTF">2011-10-13T02:59:42Z</dcterms:modified>
</cp:coreProperties>
</file>