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386" r:id="rId6"/>
    <p:sldId id="259" r:id="rId7"/>
    <p:sldId id="261" r:id="rId8"/>
    <p:sldId id="387" r:id="rId9"/>
    <p:sldId id="263"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10" r:id="rId33"/>
    <p:sldId id="411" r:id="rId34"/>
    <p:sldId id="412" r:id="rId35"/>
    <p:sldId id="413" r:id="rId36"/>
    <p:sldId id="414" r:id="rId37"/>
    <p:sldId id="415" r:id="rId38"/>
    <p:sldId id="416" r:id="rId39"/>
    <p:sldId id="417" r:id="rId40"/>
    <p:sldId id="418" r:id="rId41"/>
    <p:sldId id="419"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172.16.2.110/settings/profilelist.asp?service=httpset&amp;muid=6646"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6.1	</a:t>
            </a:r>
            <a:r>
              <a:rPr lang="zh-CN" altLang="en-US" dirty="0">
                <a:latin typeface="+mj-lt"/>
                <a:ea typeface="+mj-ea"/>
                <a:cs typeface="+mj-cs"/>
              </a:rPr>
              <a:t>计算机病毒概述</a:t>
            </a:r>
          </a:p>
        </p:txBody>
      </p:sp>
      <p:sp>
        <p:nvSpPr>
          <p:cNvPr id="3" name="内容占位符 2"/>
          <p:cNvSpPr>
            <a:spLocks noGrp="1"/>
          </p:cNvSpPr>
          <p:nvPr>
            <p:ph idx="1"/>
          </p:nvPr>
        </p:nvSpPr>
        <p:spPr/>
        <p:txBody>
          <a:bodyPr/>
          <a:lstStyle/>
          <a:p>
            <a:r>
              <a:rPr lang="zh-CN" altLang="zh-CN" dirty="0"/>
              <a:t>计算机病毒的分类</a:t>
            </a:r>
            <a:endParaRPr lang="zh-CN" altLang="zh-CN" sz="3600" b="1" dirty="0"/>
          </a:p>
          <a:p>
            <a:pPr lvl="1"/>
            <a:r>
              <a:rPr lang="zh-CN" altLang="zh-CN" dirty="0"/>
              <a:t>计算机病毒的危害性不仅体现在其破坏性上，而且也充分体现在其日益增长的数量上</a:t>
            </a:r>
            <a:r>
              <a:rPr lang="zh-CN" altLang="zh-CN" dirty="0" smtClean="0"/>
              <a:t>。数</a:t>
            </a:r>
            <a:r>
              <a:rPr lang="zh-CN" altLang="zh-CN" dirty="0"/>
              <a:t>量无以复计，所以对计算机病毒的归纳分类方法很多。</a:t>
            </a:r>
          </a:p>
          <a:p>
            <a:pPr lvl="1"/>
            <a:r>
              <a:rPr lang="en-US" altLang="zh-CN" dirty="0"/>
              <a:t>1</a:t>
            </a:r>
            <a:r>
              <a:rPr lang="zh-CN" altLang="zh-CN" dirty="0"/>
              <a:t>．按链接方式分类</a:t>
            </a:r>
          </a:p>
          <a:p>
            <a:pPr lvl="1"/>
            <a:r>
              <a:rPr lang="zh-CN" altLang="zh-CN" dirty="0"/>
              <a:t>（</a:t>
            </a:r>
            <a:r>
              <a:rPr lang="en-US" altLang="zh-CN" dirty="0"/>
              <a:t>1</a:t>
            </a:r>
            <a:r>
              <a:rPr lang="zh-CN" altLang="zh-CN" dirty="0"/>
              <a:t>）操作系统病毒</a:t>
            </a:r>
          </a:p>
          <a:p>
            <a:pPr lvl="1"/>
            <a:r>
              <a:rPr lang="zh-CN" altLang="zh-CN" dirty="0" smtClean="0"/>
              <a:t>（</a:t>
            </a:r>
            <a:r>
              <a:rPr lang="en-US" altLang="zh-CN" dirty="0"/>
              <a:t>2</a:t>
            </a:r>
            <a:r>
              <a:rPr lang="zh-CN" altLang="zh-CN" dirty="0"/>
              <a:t>）外壳病毒</a:t>
            </a:r>
          </a:p>
          <a:p>
            <a:pPr lvl="1"/>
            <a:r>
              <a:rPr lang="zh-CN" altLang="zh-CN" dirty="0" smtClean="0"/>
              <a:t>（</a:t>
            </a:r>
            <a:r>
              <a:rPr lang="en-US" altLang="zh-CN" dirty="0"/>
              <a:t>3</a:t>
            </a:r>
            <a:r>
              <a:rPr lang="zh-CN" altLang="zh-CN" dirty="0"/>
              <a:t>）源码病毒</a:t>
            </a:r>
          </a:p>
          <a:p>
            <a:pPr lvl="1"/>
            <a:r>
              <a:rPr lang="zh-CN" altLang="zh-CN" dirty="0" smtClean="0"/>
              <a:t>（</a:t>
            </a:r>
            <a:r>
              <a:rPr lang="en-US" altLang="zh-CN" dirty="0"/>
              <a:t>4</a:t>
            </a:r>
            <a:r>
              <a:rPr lang="zh-CN" altLang="zh-CN" dirty="0"/>
              <a:t>）入侵病毒</a:t>
            </a:r>
          </a:p>
          <a:p>
            <a:pPr lvl="1"/>
            <a:r>
              <a:rPr lang="en-US" altLang="zh-CN" dirty="0" smtClean="0"/>
              <a:t>2</a:t>
            </a:r>
            <a:r>
              <a:rPr lang="zh-CN" altLang="zh-CN" dirty="0"/>
              <a:t>．按传染方式分类</a:t>
            </a:r>
          </a:p>
          <a:p>
            <a:pPr lvl="1"/>
            <a:r>
              <a:rPr lang="zh-CN" altLang="zh-CN" dirty="0"/>
              <a:t>（</a:t>
            </a:r>
            <a:r>
              <a:rPr lang="en-US" altLang="zh-CN" dirty="0"/>
              <a:t>1</a:t>
            </a:r>
            <a:r>
              <a:rPr lang="zh-CN" altLang="zh-CN" dirty="0"/>
              <a:t>）传染磁盘引导区的病毒</a:t>
            </a:r>
          </a:p>
          <a:p>
            <a:pPr lvl="1"/>
            <a:r>
              <a:rPr lang="zh-CN" altLang="zh-CN" dirty="0" smtClean="0"/>
              <a:t>（</a:t>
            </a:r>
            <a:r>
              <a:rPr lang="en-US" altLang="zh-CN" dirty="0"/>
              <a:t>2</a:t>
            </a:r>
            <a:r>
              <a:rPr lang="zh-CN" altLang="zh-CN" dirty="0"/>
              <a:t>）传染可执行文件的病</a:t>
            </a:r>
            <a:r>
              <a:rPr lang="zh-CN" altLang="zh-CN" dirty="0" smtClean="0"/>
              <a:t>毒</a:t>
            </a:r>
            <a:endParaRPr lang="zh-CN" altLang="zh-CN" dirty="0"/>
          </a:p>
        </p:txBody>
      </p:sp>
    </p:spTree>
    <p:extLst>
      <p:ext uri="{BB962C8B-B14F-4D97-AF65-F5344CB8AC3E}">
        <p14:creationId xmlns:p14="http://schemas.microsoft.com/office/powerpoint/2010/main" val="8061340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6.1	</a:t>
            </a:r>
            <a:r>
              <a:rPr lang="zh-CN" altLang="en-US" dirty="0">
                <a:latin typeface="+mj-lt"/>
                <a:ea typeface="+mj-ea"/>
                <a:cs typeface="+mj-cs"/>
              </a:rPr>
              <a:t>计算机病毒概述</a:t>
            </a:r>
          </a:p>
        </p:txBody>
      </p:sp>
      <p:sp>
        <p:nvSpPr>
          <p:cNvPr id="3" name="内容占位符 2"/>
          <p:cNvSpPr>
            <a:spLocks noGrp="1"/>
          </p:cNvSpPr>
          <p:nvPr>
            <p:ph idx="1"/>
          </p:nvPr>
        </p:nvSpPr>
        <p:spPr/>
        <p:txBody>
          <a:bodyPr/>
          <a:lstStyle/>
          <a:p>
            <a:r>
              <a:rPr lang="zh-CN" altLang="zh-CN" dirty="0"/>
              <a:t>计算机病毒的分类</a:t>
            </a:r>
            <a:endParaRPr lang="zh-CN" altLang="zh-CN" sz="3600" b="1" dirty="0"/>
          </a:p>
          <a:p>
            <a:pPr lvl="1"/>
            <a:r>
              <a:rPr lang="en-US" altLang="zh-CN" sz="2000" dirty="0"/>
              <a:t>3</a:t>
            </a:r>
            <a:r>
              <a:rPr lang="zh-CN" altLang="zh-CN" sz="2000" dirty="0"/>
              <a:t>．按寄生方式分类</a:t>
            </a:r>
          </a:p>
          <a:p>
            <a:pPr lvl="1"/>
            <a:r>
              <a:rPr lang="zh-CN" altLang="zh-CN" sz="2000" dirty="0"/>
              <a:t>（</a:t>
            </a:r>
            <a:r>
              <a:rPr lang="en-US" altLang="zh-CN" sz="2000" dirty="0"/>
              <a:t>1</a:t>
            </a:r>
            <a:r>
              <a:rPr lang="zh-CN" altLang="zh-CN" sz="2000" dirty="0"/>
              <a:t>）覆盖型寄生病毒</a:t>
            </a:r>
          </a:p>
          <a:p>
            <a:pPr lvl="1"/>
            <a:r>
              <a:rPr lang="zh-CN" altLang="zh-CN" sz="2000" dirty="0" smtClean="0"/>
              <a:t>（</a:t>
            </a:r>
            <a:r>
              <a:rPr lang="en-US" altLang="zh-CN" sz="2000" dirty="0"/>
              <a:t>2</a:t>
            </a:r>
            <a:r>
              <a:rPr lang="zh-CN" altLang="zh-CN" sz="2000" dirty="0"/>
              <a:t>）代替型寄生病毒</a:t>
            </a:r>
          </a:p>
          <a:p>
            <a:pPr lvl="1"/>
            <a:r>
              <a:rPr lang="zh-CN" altLang="zh-CN" sz="2000" dirty="0" smtClean="0"/>
              <a:t>（</a:t>
            </a:r>
            <a:r>
              <a:rPr lang="en-US" altLang="zh-CN" sz="2000" dirty="0"/>
              <a:t>3</a:t>
            </a:r>
            <a:r>
              <a:rPr lang="zh-CN" altLang="zh-CN" sz="2000" dirty="0"/>
              <a:t>）链接型寄生病毒</a:t>
            </a:r>
          </a:p>
          <a:p>
            <a:pPr lvl="1"/>
            <a:r>
              <a:rPr lang="zh-CN" altLang="zh-CN" sz="2000" dirty="0" smtClean="0"/>
              <a:t>（</a:t>
            </a:r>
            <a:r>
              <a:rPr lang="en-US" altLang="zh-CN" sz="2000" dirty="0"/>
              <a:t>4</a:t>
            </a:r>
            <a:r>
              <a:rPr lang="zh-CN" altLang="zh-CN" sz="2000" dirty="0"/>
              <a:t>）填充型寄生病毒</a:t>
            </a:r>
          </a:p>
          <a:p>
            <a:pPr lvl="1"/>
            <a:r>
              <a:rPr lang="zh-CN" altLang="zh-CN" sz="2000" dirty="0" smtClean="0"/>
              <a:t>（</a:t>
            </a:r>
            <a:r>
              <a:rPr lang="en-US" altLang="zh-CN" sz="2000" dirty="0"/>
              <a:t>5</a:t>
            </a:r>
            <a:r>
              <a:rPr lang="zh-CN" altLang="zh-CN" sz="2000" dirty="0"/>
              <a:t>）转储型寄生病毒</a:t>
            </a:r>
          </a:p>
          <a:p>
            <a:pPr lvl="1"/>
            <a:r>
              <a:rPr lang="en-US" altLang="zh-CN" sz="2000" dirty="0" smtClean="0"/>
              <a:t>4</a:t>
            </a:r>
            <a:r>
              <a:rPr lang="zh-CN" altLang="zh-CN" sz="2000" dirty="0"/>
              <a:t>．按破坏意图分类</a:t>
            </a:r>
          </a:p>
          <a:p>
            <a:pPr lvl="1"/>
            <a:r>
              <a:rPr lang="zh-CN" altLang="zh-CN" sz="2000" dirty="0"/>
              <a:t>（</a:t>
            </a:r>
            <a:r>
              <a:rPr lang="en-US" altLang="zh-CN" sz="2000" dirty="0"/>
              <a:t>1</a:t>
            </a:r>
            <a:r>
              <a:rPr lang="zh-CN" altLang="zh-CN" sz="2000" dirty="0"/>
              <a:t>）良性病毒</a:t>
            </a:r>
          </a:p>
          <a:p>
            <a:pPr lvl="1"/>
            <a:r>
              <a:rPr lang="zh-CN" altLang="zh-CN" sz="2000" dirty="0" smtClean="0"/>
              <a:t>（</a:t>
            </a:r>
            <a:r>
              <a:rPr lang="en-US" altLang="zh-CN" sz="2000" dirty="0"/>
              <a:t>2</a:t>
            </a:r>
            <a:r>
              <a:rPr lang="zh-CN" altLang="zh-CN" sz="2000" dirty="0"/>
              <a:t>）恶性病毒</a:t>
            </a:r>
          </a:p>
          <a:p>
            <a:pPr lvl="1"/>
            <a:r>
              <a:rPr lang="en-US" altLang="zh-CN" sz="2000" dirty="0" smtClean="0"/>
              <a:t>5</a:t>
            </a:r>
            <a:r>
              <a:rPr lang="zh-CN" altLang="zh-CN" sz="2000" dirty="0"/>
              <a:t>．根据传播途径分类</a:t>
            </a:r>
          </a:p>
          <a:p>
            <a:pPr lvl="1"/>
            <a:r>
              <a:rPr lang="zh-CN" altLang="zh-CN" sz="2000" dirty="0"/>
              <a:t>（</a:t>
            </a:r>
            <a:r>
              <a:rPr lang="en-US" altLang="zh-CN" sz="2000" dirty="0"/>
              <a:t>1</a:t>
            </a:r>
            <a:r>
              <a:rPr lang="zh-CN" altLang="zh-CN" sz="2000" dirty="0"/>
              <a:t>）单机病毒</a:t>
            </a:r>
          </a:p>
          <a:p>
            <a:pPr lvl="1"/>
            <a:r>
              <a:rPr lang="zh-CN" altLang="zh-CN" sz="2000" dirty="0" smtClean="0"/>
              <a:t>（</a:t>
            </a:r>
            <a:r>
              <a:rPr lang="en-US" altLang="zh-CN" sz="2000" dirty="0"/>
              <a:t>2</a:t>
            </a:r>
            <a:r>
              <a:rPr lang="zh-CN" altLang="zh-CN" sz="2000" dirty="0"/>
              <a:t>）网络病毒</a:t>
            </a:r>
          </a:p>
        </p:txBody>
      </p:sp>
    </p:spTree>
    <p:extLst>
      <p:ext uri="{BB962C8B-B14F-4D97-AF65-F5344CB8AC3E}">
        <p14:creationId xmlns:p14="http://schemas.microsoft.com/office/powerpoint/2010/main" val="3490686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pPr lvl="1"/>
            <a:r>
              <a:rPr lang="zh-CN" altLang="zh-CN" dirty="0"/>
              <a:t>计算机病毒的防护技术主要包括病毒预防技术、病毒检测技术、病毒消除技术和病毒免疫技术等</a:t>
            </a:r>
            <a:r>
              <a:rPr lang="zh-CN" altLang="zh-CN" dirty="0" smtClean="0"/>
              <a:t>。</a:t>
            </a:r>
            <a:endParaRPr lang="en-US" altLang="zh-CN" dirty="0" smtClean="0"/>
          </a:p>
          <a:p>
            <a:r>
              <a:rPr lang="zh-CN" altLang="zh-CN" dirty="0"/>
              <a:t>计算机病毒的预防技术</a:t>
            </a:r>
            <a:endParaRPr lang="zh-CN" altLang="zh-CN" sz="3600" b="1" dirty="0"/>
          </a:p>
          <a:p>
            <a:pPr lvl="1"/>
            <a:r>
              <a:rPr lang="zh-CN" altLang="zh-CN" dirty="0"/>
              <a:t>计算机病毒预防技术是指通过一定的技术手段防止计算机病毒对系统或文件进行传染和破坏，实际上它是一种行为规则的判定技术</a:t>
            </a:r>
            <a:r>
              <a:rPr lang="zh-CN" altLang="zh-CN" dirty="0" smtClean="0"/>
              <a:t>。</a:t>
            </a:r>
            <a:endParaRPr lang="en-US" altLang="zh-CN" dirty="0" smtClean="0"/>
          </a:p>
          <a:p>
            <a:pPr lvl="1"/>
            <a:r>
              <a:rPr lang="zh-CN" altLang="zh-CN" dirty="0"/>
              <a:t>计算机病毒预防技术主要有三种不同的技术：访问控制，完整性检查和行为阻断。</a:t>
            </a:r>
          </a:p>
          <a:p>
            <a:pPr lvl="1"/>
            <a:r>
              <a:rPr lang="zh-CN" altLang="zh-CN" dirty="0"/>
              <a:t>访问控制是操作系统内置的保护机</a:t>
            </a:r>
            <a:r>
              <a:rPr lang="zh-CN" altLang="zh-CN" dirty="0" smtClean="0"/>
              <a:t>制</a:t>
            </a:r>
            <a:endParaRPr lang="zh-CN" altLang="zh-CN" dirty="0"/>
          </a:p>
          <a:p>
            <a:pPr lvl="1"/>
            <a:r>
              <a:rPr lang="zh-CN" altLang="zh-CN" dirty="0"/>
              <a:t>完整性检查对计算机文件做完整性检查是最好的通用病毒检测法</a:t>
            </a:r>
            <a:r>
              <a:rPr lang="zh-CN" altLang="zh-CN" dirty="0" smtClean="0"/>
              <a:t>。</a:t>
            </a:r>
            <a:endParaRPr lang="zh-CN" altLang="zh-CN" dirty="0"/>
          </a:p>
          <a:p>
            <a:pPr lvl="1"/>
            <a:r>
              <a:rPr lang="zh-CN" altLang="zh-CN" dirty="0"/>
              <a:t>行为阻断是对病毒传染破坏采用的系统调用接口进行监控，来达到阻止病毒传染的技术。</a:t>
            </a:r>
          </a:p>
        </p:txBody>
      </p:sp>
    </p:spTree>
    <p:extLst>
      <p:ext uri="{BB962C8B-B14F-4D97-AF65-F5344CB8AC3E}">
        <p14:creationId xmlns:p14="http://schemas.microsoft.com/office/powerpoint/2010/main" val="7199489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计算机病毒的检测技术</a:t>
            </a:r>
            <a:endParaRPr lang="zh-CN" altLang="zh-CN" sz="3600" b="1" dirty="0"/>
          </a:p>
          <a:p>
            <a:pPr lvl="1"/>
            <a:r>
              <a:rPr lang="zh-CN" altLang="zh-CN" dirty="0"/>
              <a:t>如何最快发现计算机病毒是计算机病毒防护技术的重要内容。早发现，早处置，可以减少损失。</a:t>
            </a:r>
          </a:p>
          <a:p>
            <a:pPr lvl="1"/>
            <a:r>
              <a:rPr lang="zh-CN" altLang="zh-CN" dirty="0"/>
              <a:t>计算机病毒检测技术是指通过一定的技术手段判定出特定计算机病毒的一种技术。它有两种：一种是根据计算机病毒的关键字、特征程序段内容、病毒特征及传染方式、文件长度的变化，在特征分类的基础上建立的病毒检测技术。另一种是不针对具体病毒程序的自身校验技术。即对某个文件或数据段进行检验和计算并保存其结果，以后定期或不定期地以保存的结果对该文件或数据段进行检验，若出现差异，即表示该文件或数据段完整性已遭到破坏，感染上了病毒，从而检测到病毒的存在</a:t>
            </a:r>
            <a:r>
              <a:rPr lang="zh-CN" altLang="zh-CN" dirty="0" smtClean="0"/>
              <a:t>。</a:t>
            </a:r>
            <a:endParaRPr lang="zh-CN" altLang="zh-CN" dirty="0"/>
          </a:p>
        </p:txBody>
      </p:sp>
    </p:spTree>
    <p:extLst>
      <p:ext uri="{BB962C8B-B14F-4D97-AF65-F5344CB8AC3E}">
        <p14:creationId xmlns:p14="http://schemas.microsoft.com/office/powerpoint/2010/main" val="35131586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计算机病毒的检测技术</a:t>
            </a:r>
            <a:endParaRPr lang="zh-CN" altLang="zh-CN" sz="3600" b="1" dirty="0"/>
          </a:p>
          <a:p>
            <a:pPr lvl="1"/>
            <a:r>
              <a:rPr lang="zh-CN" altLang="zh-CN" dirty="0" smtClean="0"/>
              <a:t>目</a:t>
            </a:r>
            <a:r>
              <a:rPr lang="zh-CN" altLang="zh-CN" dirty="0"/>
              <a:t>前广泛采用的病毒检测技术有特征值检测技术、病毒行为监测技术、启发式代码分析技术、虚拟机查毒技术等。</a:t>
            </a:r>
          </a:p>
          <a:p>
            <a:pPr lvl="1"/>
            <a:r>
              <a:rPr lang="zh-CN" altLang="zh-CN" dirty="0"/>
              <a:t>特征值检测技术：病毒程序散布的位置不尽相同，但是计算机病毒程序一般都具有明显的特征代码。只要是同一种病毒，在任何一个被该病毒感染的文件或计算机中，总能找到这些特征代码。将各种已知病毒的特征代码串组成病毒特征代码数据库，这样，可在通过各种工具软件检查、搜索可疑计算机系统（可能是文件、磁盘、内存等）时，用特征代码与数据库中的病毒特征代码逐一比较，就可确定被检计算机系统感染了何种病毒</a:t>
            </a:r>
            <a:r>
              <a:rPr lang="zh-CN" altLang="zh-CN" dirty="0" smtClean="0"/>
              <a:t>。</a:t>
            </a:r>
            <a:endParaRPr lang="zh-CN" altLang="zh-CN" dirty="0"/>
          </a:p>
        </p:txBody>
      </p:sp>
    </p:spTree>
    <p:extLst>
      <p:ext uri="{BB962C8B-B14F-4D97-AF65-F5344CB8AC3E}">
        <p14:creationId xmlns:p14="http://schemas.microsoft.com/office/powerpoint/2010/main" val="26132007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计算机病毒的检测技术</a:t>
            </a:r>
            <a:endParaRPr lang="zh-CN" altLang="zh-CN" sz="3600" b="1" dirty="0"/>
          </a:p>
          <a:p>
            <a:pPr lvl="1"/>
            <a:r>
              <a:rPr lang="zh-CN" altLang="zh-CN" dirty="0" smtClean="0"/>
              <a:t>行</a:t>
            </a:r>
            <a:r>
              <a:rPr lang="zh-CN" altLang="zh-CN" dirty="0"/>
              <a:t>为监测技术：病毒不论伪装得如何巧妙，它总是存在着一些和正常程序不同的行为。比如病毒总是要不断复制自己，否则它无法传染。行为监测是指通过审查应用程序的操作来判断是否有恶意（病毒）倾向并向用户发出警告。这种技术能够有效防止病毒的传播，但也很容易将正常的升级程序、补丁程序误报为病毒</a:t>
            </a:r>
            <a:r>
              <a:rPr lang="zh-CN" altLang="zh-CN" dirty="0" smtClean="0"/>
              <a:t>。</a:t>
            </a:r>
            <a:endParaRPr lang="zh-CN" altLang="zh-CN" dirty="0"/>
          </a:p>
        </p:txBody>
      </p:sp>
    </p:spTree>
    <p:extLst>
      <p:ext uri="{BB962C8B-B14F-4D97-AF65-F5344CB8AC3E}">
        <p14:creationId xmlns:p14="http://schemas.microsoft.com/office/powerpoint/2010/main" val="38071767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计算机病毒的检测技术</a:t>
            </a:r>
            <a:endParaRPr lang="zh-CN" altLang="zh-CN" sz="3600" b="1" dirty="0"/>
          </a:p>
          <a:p>
            <a:pPr lvl="1"/>
            <a:r>
              <a:rPr lang="zh-CN" altLang="zh-CN" dirty="0" smtClean="0"/>
              <a:t>启</a:t>
            </a:r>
            <a:r>
              <a:rPr lang="zh-CN" altLang="zh-CN" dirty="0"/>
              <a:t>发式代码分析技术：病毒和正常程序的区别可以体现在许多方面。一个正常的应用程序最初指令是检查命令行输入有无参数项、清屏和保存原来屏幕显示等。而病毒程序则从来不会这样做，通常它最初的指令是直接写盘操作、解码指令或搜索某路径下的可执行程序等相关操作指令序列。这些显著的不同之处，对于一个熟练的程序员来说，在调试状态下只需一瞥便可一目了然。启发式代码扫描技术实际上就是把这种经验和知识移植到一个查病毒软件中的具体程序来体现。</a:t>
            </a:r>
          </a:p>
          <a:p>
            <a:pPr lvl="1"/>
            <a:r>
              <a:rPr lang="zh-CN" altLang="zh-CN" dirty="0"/>
              <a:t>病毒实时监控技术：病毒实时监控其实就是一个文件监视器，它会在文件打开，关闭，清除，写入等操作时检查文件是否是病毒携带者</a:t>
            </a:r>
          </a:p>
        </p:txBody>
      </p:sp>
    </p:spTree>
    <p:extLst>
      <p:ext uri="{BB962C8B-B14F-4D97-AF65-F5344CB8AC3E}">
        <p14:creationId xmlns:p14="http://schemas.microsoft.com/office/powerpoint/2010/main" val="37108650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计算机病毒的清除技术</a:t>
            </a:r>
            <a:endParaRPr lang="zh-CN" altLang="zh-CN" sz="3600" b="1" dirty="0"/>
          </a:p>
          <a:p>
            <a:pPr lvl="1"/>
            <a:r>
              <a:rPr lang="zh-CN" altLang="zh-CN" dirty="0"/>
              <a:t>计算机病毒的清除技术是计算机病毒检测技术发展的必然结果，是计算机病毒传染程序的一种逆过程。目前，清除病毒大都是在某种病毒出现后，通过对其进行分析研究而研制出来的具有相应解毒功能的软件。这类软件技术发展往往是被动的，带有滞后性。而且由于计算机软件所要求的精确性，解毒软件有其局限性，对有些变种病毒的清除无能为力</a:t>
            </a:r>
            <a:r>
              <a:rPr lang="zh-CN" altLang="zh-CN" dirty="0" smtClean="0"/>
              <a:t>。</a:t>
            </a:r>
            <a:endParaRPr lang="zh-CN" altLang="zh-CN" dirty="0"/>
          </a:p>
        </p:txBody>
      </p:sp>
    </p:spTree>
    <p:extLst>
      <p:ext uri="{BB962C8B-B14F-4D97-AF65-F5344CB8AC3E}">
        <p14:creationId xmlns:p14="http://schemas.microsoft.com/office/powerpoint/2010/main" val="3433619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a:xfrm>
            <a:off x="0" y="1238598"/>
            <a:ext cx="9144000" cy="5345085"/>
          </a:xfrm>
        </p:spPr>
        <p:txBody>
          <a:bodyPr/>
          <a:lstStyle/>
          <a:p>
            <a:r>
              <a:rPr lang="zh-CN" altLang="zh-CN" dirty="0"/>
              <a:t>计算机病毒的清除技术</a:t>
            </a:r>
            <a:endParaRPr lang="zh-CN" altLang="zh-CN" sz="3600" b="1" dirty="0"/>
          </a:p>
          <a:p>
            <a:pPr lvl="1"/>
            <a:r>
              <a:rPr lang="zh-CN" altLang="zh-CN" dirty="0" smtClean="0"/>
              <a:t>清</a:t>
            </a:r>
            <a:r>
              <a:rPr lang="zh-CN" altLang="zh-CN" dirty="0"/>
              <a:t>除病毒的一般方法和步骤是：</a:t>
            </a:r>
          </a:p>
          <a:p>
            <a:pPr lvl="1"/>
            <a:r>
              <a:rPr lang="en-US" altLang="zh-CN" dirty="0"/>
              <a:t>1</a:t>
            </a:r>
            <a:r>
              <a:rPr lang="zh-CN" altLang="zh-CN" dirty="0"/>
              <a:t>．先升级杀毒软件病毒库至最新，进入安全模式下全盘查杀。</a:t>
            </a:r>
          </a:p>
          <a:p>
            <a:pPr lvl="1"/>
            <a:r>
              <a:rPr lang="en-US" altLang="zh-CN" dirty="0"/>
              <a:t>2</a:t>
            </a:r>
            <a:r>
              <a:rPr lang="zh-CN" altLang="zh-CN" dirty="0"/>
              <a:t>．删除注册表中的有关可以自动启动可疑程序的键值（可以重命名，以防误删，若删除，重命名后按</a:t>
            </a:r>
            <a:r>
              <a:rPr lang="en-US" altLang="zh-CN" dirty="0"/>
              <a:t>F5</a:t>
            </a:r>
            <a:r>
              <a:rPr lang="zh-CN" altLang="zh-CN" dirty="0"/>
              <a:t>刷新，发现无法删除／重命名，则可肯定其是病毒启动键值）。</a:t>
            </a:r>
          </a:p>
          <a:p>
            <a:pPr lvl="1"/>
            <a:r>
              <a:rPr lang="en-US" altLang="zh-CN" dirty="0"/>
              <a:t>3</a:t>
            </a:r>
            <a:r>
              <a:rPr lang="zh-CN" altLang="zh-CN" dirty="0"/>
              <a:t>．若系统配置文件被更改，需先删除注册表中键值，再更改系统配置文件。</a:t>
            </a:r>
          </a:p>
          <a:p>
            <a:pPr lvl="1"/>
            <a:r>
              <a:rPr lang="en-US" altLang="zh-CN" dirty="0"/>
              <a:t>4</a:t>
            </a:r>
            <a:r>
              <a:rPr lang="zh-CN" altLang="zh-CN" dirty="0"/>
              <a:t>．断开网络连接，重启系统，进入安全模式全盘杀毒。</a:t>
            </a:r>
          </a:p>
          <a:p>
            <a:pPr lvl="1"/>
            <a:r>
              <a:rPr lang="en-US" altLang="zh-CN" dirty="0"/>
              <a:t>5</a:t>
            </a:r>
            <a:r>
              <a:rPr lang="zh-CN" altLang="zh-CN" dirty="0"/>
              <a:t>．若</a:t>
            </a:r>
            <a:r>
              <a:rPr lang="en-US" altLang="zh-CN" dirty="0"/>
              <a:t>Windows Me/XP</a:t>
            </a:r>
            <a:r>
              <a:rPr lang="zh-CN" altLang="zh-CN" dirty="0"/>
              <a:t>系统查杀病毒在系统还原区，请关闭系统还原再查杀。</a:t>
            </a:r>
          </a:p>
          <a:p>
            <a:pPr lvl="1"/>
            <a:r>
              <a:rPr lang="en-US" altLang="zh-CN" dirty="0"/>
              <a:t>6</a:t>
            </a:r>
            <a:r>
              <a:rPr lang="zh-CN" altLang="zh-CN" dirty="0"/>
              <a:t>．若查杀病毒在临时文件夹中，请清空临时文件夹再查杀。</a:t>
            </a:r>
          </a:p>
          <a:p>
            <a:pPr lvl="1"/>
            <a:r>
              <a:rPr lang="en-US" altLang="zh-CN" dirty="0"/>
              <a:t>7</a:t>
            </a:r>
            <a:r>
              <a:rPr lang="zh-CN" altLang="zh-CN" dirty="0"/>
              <a:t>．系统安全模式查杀无效，建议使用光盘引导系统查杀。</a:t>
            </a:r>
          </a:p>
        </p:txBody>
      </p:sp>
    </p:spTree>
    <p:extLst>
      <p:ext uri="{BB962C8B-B14F-4D97-AF65-F5344CB8AC3E}">
        <p14:creationId xmlns:p14="http://schemas.microsoft.com/office/powerpoint/2010/main" val="10187095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计算机病毒的免疫技术</a:t>
            </a:r>
            <a:endParaRPr lang="zh-CN" altLang="zh-CN" sz="3600" b="1" dirty="0"/>
          </a:p>
          <a:p>
            <a:pPr lvl="1"/>
            <a:r>
              <a:rPr lang="zh-CN" altLang="zh-CN" dirty="0"/>
              <a:t>从实现计算机病毒免疫的角度看病毒的传染，可以将病毒的传染分成两种。一种是在传染前先检查待传染的扇区或程序内是否含有病毒代码，如果没有找到则进行传染，如果找到了则不再进行传染，如小球病毒、</a:t>
            </a:r>
            <a:r>
              <a:rPr lang="en-US" altLang="zh-CN" dirty="0"/>
              <a:t>CIH</a:t>
            </a:r>
            <a:r>
              <a:rPr lang="zh-CN" altLang="zh-CN" dirty="0"/>
              <a:t>病毒。这种用作判断是否为病毒自身的病毒代码被称作感染标志，或免疫标志。第二种是在传染时不判断是否存在感染标志（免疫标志），病毒只要找到一个可传染对象就进行一次传染。例如黑色星期五病毒．一个文件可能被黑色星期五反复感染多次，滚雪球一样越滚越大。</a:t>
            </a:r>
          </a:p>
          <a:p>
            <a:pPr lvl="1"/>
            <a:r>
              <a:rPr lang="zh-CN" altLang="zh-CN" dirty="0"/>
              <a:t>计算机病毒的免疫技术目前还处于发展阶段。</a:t>
            </a:r>
          </a:p>
        </p:txBody>
      </p:sp>
    </p:spTree>
    <p:extLst>
      <p:ext uri="{BB962C8B-B14F-4D97-AF65-F5344CB8AC3E}">
        <p14:creationId xmlns:p14="http://schemas.microsoft.com/office/powerpoint/2010/main" val="2589819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第</a:t>
            </a:r>
            <a:r>
              <a:rPr lang="en-US" altLang="zh-CN" dirty="0"/>
              <a:t>6</a:t>
            </a:r>
            <a:r>
              <a:rPr lang="zh-CN" altLang="en-US" dirty="0" smtClean="0"/>
              <a:t>章 防</a:t>
            </a:r>
            <a:r>
              <a:rPr lang="zh-CN" altLang="en-US" dirty="0"/>
              <a:t>病毒网关调试与部署</a:t>
            </a:r>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smtClean="0"/>
              <a:t>了</a:t>
            </a:r>
            <a:r>
              <a:rPr lang="zh-CN" altLang="zh-CN" dirty="0"/>
              <a:t>解病毒的定义、分类、特征</a:t>
            </a:r>
          </a:p>
          <a:p>
            <a:pPr lvl="1"/>
            <a:r>
              <a:rPr lang="zh-CN" altLang="zh-CN" dirty="0" smtClean="0"/>
              <a:t>理</a:t>
            </a:r>
            <a:r>
              <a:rPr lang="zh-CN" altLang="zh-CN" dirty="0"/>
              <a:t>解防病毒的技术原理</a:t>
            </a:r>
          </a:p>
          <a:p>
            <a:pPr lvl="1"/>
            <a:r>
              <a:rPr lang="zh-CN" altLang="zh-CN" dirty="0" smtClean="0"/>
              <a:t>掌</a:t>
            </a:r>
            <a:r>
              <a:rPr lang="zh-CN" altLang="zh-CN" dirty="0"/>
              <a:t>握防病毒网关的架构和应用</a:t>
            </a:r>
          </a:p>
          <a:p>
            <a:r>
              <a:rPr lang="zh-CN" altLang="zh-CN" dirty="0"/>
              <a:t>技能目标</a:t>
            </a:r>
            <a:endParaRPr lang="zh-CN" altLang="zh-CN" sz="4000" dirty="0"/>
          </a:p>
          <a:p>
            <a:pPr lvl="1"/>
            <a:r>
              <a:rPr lang="zh-CN" altLang="zh-CN" dirty="0" smtClean="0"/>
              <a:t>能</a:t>
            </a:r>
            <a:r>
              <a:rPr lang="zh-CN" altLang="zh-CN" dirty="0"/>
              <a:t>够根据项目需求进行方案设计</a:t>
            </a:r>
          </a:p>
          <a:p>
            <a:pPr lvl="1"/>
            <a:r>
              <a:rPr lang="zh-CN" altLang="zh-CN" dirty="0" smtClean="0"/>
              <a:t>能</a:t>
            </a:r>
            <a:r>
              <a:rPr lang="zh-CN" altLang="zh-CN" dirty="0"/>
              <a:t>够对防病毒网关进行部署、配置</a:t>
            </a:r>
          </a:p>
          <a:p>
            <a:pPr lvl="1"/>
            <a:r>
              <a:rPr lang="zh-CN" altLang="zh-CN" dirty="0" smtClean="0"/>
              <a:t>能</a:t>
            </a:r>
            <a:r>
              <a:rPr lang="zh-CN" altLang="zh-CN" dirty="0"/>
              <a:t>够对防病毒网关进行安全策略应用与测试</a:t>
            </a:r>
          </a:p>
          <a:p>
            <a:pPr lvl="1"/>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6.2	</a:t>
            </a:r>
            <a:r>
              <a:rPr lang="zh-CN" altLang="en-US" dirty="0">
                <a:latin typeface="+mj-lt"/>
                <a:ea typeface="+mj-ea"/>
                <a:cs typeface="+mj-cs"/>
              </a:rPr>
              <a:t>防病毒技术</a:t>
            </a:r>
          </a:p>
        </p:txBody>
      </p:sp>
      <p:sp>
        <p:nvSpPr>
          <p:cNvPr id="3" name="内容占位符 2"/>
          <p:cNvSpPr>
            <a:spLocks noGrp="1"/>
          </p:cNvSpPr>
          <p:nvPr>
            <p:ph idx="1"/>
          </p:nvPr>
        </p:nvSpPr>
        <p:spPr/>
        <p:txBody>
          <a:bodyPr/>
          <a:lstStyle/>
          <a:p>
            <a:r>
              <a:rPr lang="zh-CN" altLang="zh-CN" dirty="0"/>
              <a:t>计算机病毒的免疫技术</a:t>
            </a:r>
            <a:endParaRPr lang="zh-CN" altLang="zh-CN" sz="3600" b="1" dirty="0"/>
          </a:p>
          <a:p>
            <a:pPr lvl="1"/>
            <a:r>
              <a:rPr lang="en-US" altLang="zh-CN" dirty="0"/>
              <a:t>1</a:t>
            </a:r>
            <a:r>
              <a:rPr lang="zh-CN" altLang="zh-CN" dirty="0"/>
              <a:t>．针对某一种病毒进行的计算机病毒免疫</a:t>
            </a:r>
          </a:p>
          <a:p>
            <a:pPr lvl="1"/>
            <a:r>
              <a:rPr lang="en-US" altLang="zh-CN" dirty="0" smtClean="0"/>
              <a:t>2</a:t>
            </a:r>
            <a:r>
              <a:rPr lang="zh-CN" altLang="zh-CN" dirty="0"/>
              <a:t>．基于自我完整性</a:t>
            </a:r>
            <a:r>
              <a:rPr lang="zh-CN" altLang="zh-CN" dirty="0" smtClean="0"/>
              <a:t>检查</a:t>
            </a:r>
            <a:r>
              <a:rPr lang="zh-CN" altLang="zh-CN" dirty="0"/>
              <a:t>的计算机病毒免</a:t>
            </a:r>
            <a:r>
              <a:rPr lang="zh-CN" altLang="zh-CN" dirty="0" smtClean="0"/>
              <a:t>疫</a:t>
            </a:r>
            <a:endParaRPr lang="en-US" altLang="zh-CN" dirty="0" smtClean="0"/>
          </a:p>
          <a:p>
            <a:pPr lvl="1"/>
            <a:r>
              <a:rPr lang="zh-CN" altLang="zh-CN" dirty="0"/>
              <a:t>目前，尚未开发出完美通用的计算机病毒免疫方法。通用计算机病毒免疫技术，是目前反病毒领域的一个难题，也是一个研究热点。</a:t>
            </a:r>
          </a:p>
          <a:p>
            <a:pPr lvl="1"/>
            <a:endParaRPr lang="zh-CN" altLang="zh-CN" dirty="0"/>
          </a:p>
        </p:txBody>
      </p:sp>
    </p:spTree>
    <p:extLst>
      <p:ext uri="{BB962C8B-B14F-4D97-AF65-F5344CB8AC3E}">
        <p14:creationId xmlns:p14="http://schemas.microsoft.com/office/powerpoint/2010/main" val="40922938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smtClean="0"/>
              <a:t>防</a:t>
            </a:r>
            <a:r>
              <a:rPr lang="zh-CN" altLang="zh-CN" dirty="0"/>
              <a:t>病毒产品的分类</a:t>
            </a:r>
            <a:endParaRPr lang="zh-CN" altLang="zh-CN" sz="3600" b="1" dirty="0"/>
          </a:p>
          <a:p>
            <a:pPr lvl="1"/>
            <a:r>
              <a:rPr lang="en-US" altLang="zh-CN" dirty="0" smtClean="0"/>
              <a:t>1</a:t>
            </a:r>
            <a:r>
              <a:rPr lang="zh-CN" altLang="zh-CN" dirty="0"/>
              <a:t>．按使用对象分类</a:t>
            </a:r>
          </a:p>
          <a:p>
            <a:pPr lvl="1"/>
            <a:r>
              <a:rPr lang="zh-CN" altLang="zh-CN" dirty="0"/>
              <a:t>按使用对象分类，防病毒产品可分为单机版和网络版。单机版防病毒产品主要是面向单机防病毒服务的，也可对入网的单机提供防病毒服务，如瑞星、金山、诺顿的杀毒软件。网络版主要是面向网络防病毒服务的，如蓝盾、网神、卡巴斯基、瑞星的防毒墙等，由于网络防病毒的特殊性，单机版防病毒产品不可能替代网络版防病毒产品。</a:t>
            </a:r>
          </a:p>
          <a:p>
            <a:pPr lvl="2"/>
            <a:endParaRPr lang="zh-CN" altLang="zh-CN" dirty="0"/>
          </a:p>
        </p:txBody>
      </p:sp>
    </p:spTree>
    <p:extLst>
      <p:ext uri="{BB962C8B-B14F-4D97-AF65-F5344CB8AC3E}">
        <p14:creationId xmlns:p14="http://schemas.microsoft.com/office/powerpoint/2010/main" val="32135828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smtClean="0"/>
              <a:t>防</a:t>
            </a:r>
            <a:r>
              <a:rPr lang="zh-CN" altLang="zh-CN" dirty="0"/>
              <a:t>病毒产品的分类</a:t>
            </a:r>
            <a:endParaRPr lang="zh-CN" altLang="zh-CN" sz="3600" b="1" dirty="0"/>
          </a:p>
          <a:p>
            <a:pPr lvl="1"/>
            <a:r>
              <a:rPr lang="en-US" altLang="zh-CN" dirty="0" smtClean="0"/>
              <a:t>2</a:t>
            </a:r>
            <a:r>
              <a:rPr lang="zh-CN" altLang="zh-CN" dirty="0"/>
              <a:t>．按实现防病毒手段分类</a:t>
            </a:r>
          </a:p>
          <a:p>
            <a:pPr lvl="1"/>
            <a:r>
              <a:rPr lang="zh-CN" altLang="zh-CN" dirty="0"/>
              <a:t>按实现防病毒手段分类，防病毒产品可分为防病毒软件和防病毒卡。防病毒软件是目前比较流行的防病毒产品，具有预防、检测和消除等功能。防病毒卡主要是预防病毒的，所以又称为防病毒卡，其独特的作用机制对预防病毒有特殊作用。</a:t>
            </a:r>
          </a:p>
          <a:p>
            <a:pPr lvl="1"/>
            <a:r>
              <a:rPr lang="en-US" altLang="zh-CN" dirty="0"/>
              <a:t>3</a:t>
            </a:r>
            <a:r>
              <a:rPr lang="zh-CN" altLang="zh-CN" dirty="0"/>
              <a:t>．按功能分类</a:t>
            </a:r>
          </a:p>
          <a:p>
            <a:pPr lvl="1"/>
            <a:r>
              <a:rPr lang="zh-CN" altLang="zh-CN" dirty="0"/>
              <a:t>按功能分类，防病毒产品可分为检测类、消除类和预防类。</a:t>
            </a:r>
          </a:p>
          <a:p>
            <a:pPr lvl="2"/>
            <a:endParaRPr lang="zh-CN" altLang="zh-CN" dirty="0"/>
          </a:p>
        </p:txBody>
      </p:sp>
    </p:spTree>
    <p:extLst>
      <p:ext uri="{BB962C8B-B14F-4D97-AF65-F5344CB8AC3E}">
        <p14:creationId xmlns:p14="http://schemas.microsoft.com/office/powerpoint/2010/main" val="41891733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a:t>防毒墙的概念</a:t>
            </a:r>
            <a:endParaRPr lang="zh-CN" altLang="zh-CN" sz="3600" b="1" dirty="0"/>
          </a:p>
          <a:p>
            <a:pPr lvl="1"/>
            <a:r>
              <a:rPr lang="zh-CN" altLang="zh-CN" dirty="0"/>
              <a:t>信息技术飞速发展，网络应用日益复杂和多元化，各种安全威胁也随之而来，病毒、蠕虫、木马、间谍软件、恶意攻击使得普通的网络安全防御无能为力。据权威机构统计，</a:t>
            </a:r>
            <a:r>
              <a:rPr lang="en-US" altLang="zh-CN" dirty="0"/>
              <a:t>90%</a:t>
            </a:r>
            <a:r>
              <a:rPr lang="zh-CN" altLang="zh-CN" dirty="0"/>
              <a:t>以上的企业都曾遭受过病毒的攻击。</a:t>
            </a:r>
          </a:p>
          <a:p>
            <a:pPr lvl="1"/>
            <a:r>
              <a:rPr lang="zh-CN" altLang="zh-CN" dirty="0"/>
              <a:t>防毒墙是一种网络设备，用以保护网络内（一般是局域网）进出数据的安全。主要体现在病毒杀除、关键字过滤（如色情、反动）、垃圾邮件阻止的功能，同时部分设备也具有一定防火墙（划分</a:t>
            </a:r>
            <a:r>
              <a:rPr lang="en-US" altLang="zh-CN" dirty="0" err="1"/>
              <a:t>Vlan</a:t>
            </a:r>
            <a:r>
              <a:rPr lang="zh-CN" altLang="zh-CN" dirty="0"/>
              <a:t>）的功能。</a:t>
            </a:r>
          </a:p>
        </p:txBody>
      </p:sp>
    </p:spTree>
    <p:extLst>
      <p:ext uri="{BB962C8B-B14F-4D97-AF65-F5344CB8AC3E}">
        <p14:creationId xmlns:p14="http://schemas.microsoft.com/office/powerpoint/2010/main" val="31371240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a:t>防毒墙特性</a:t>
            </a:r>
            <a:endParaRPr lang="zh-CN" altLang="zh-CN" sz="3600" b="1" dirty="0"/>
          </a:p>
          <a:p>
            <a:pPr lvl="1"/>
            <a:r>
              <a:rPr lang="zh-CN" altLang="zh-CN" dirty="0"/>
              <a:t>防毒墙的主要特性包括以下几个方面。</a:t>
            </a:r>
          </a:p>
          <a:p>
            <a:pPr lvl="1"/>
            <a:r>
              <a:rPr lang="zh-CN" altLang="zh-CN" dirty="0"/>
              <a:t>（</a:t>
            </a:r>
            <a:r>
              <a:rPr lang="en-US" altLang="zh-CN" dirty="0"/>
              <a:t>1</a:t>
            </a:r>
            <a:r>
              <a:rPr lang="zh-CN" altLang="zh-CN" dirty="0"/>
              <a:t>）强劲的恶意软件防护功能，</a:t>
            </a:r>
            <a:r>
              <a:rPr lang="en-US" altLang="zh-CN" dirty="0"/>
              <a:t>Web</a:t>
            </a:r>
            <a:r>
              <a:rPr lang="zh-CN" altLang="zh-CN" dirty="0"/>
              <a:t>应用高效防护</a:t>
            </a:r>
          </a:p>
          <a:p>
            <a:pPr lvl="1"/>
            <a:r>
              <a:rPr lang="zh-CN" altLang="zh-CN" dirty="0" smtClean="0"/>
              <a:t>（</a:t>
            </a:r>
            <a:r>
              <a:rPr lang="en-US" altLang="zh-CN" dirty="0"/>
              <a:t>2</a:t>
            </a:r>
            <a:r>
              <a:rPr lang="zh-CN" altLang="zh-CN" dirty="0"/>
              <a:t>）适应于复杂的核心网络</a:t>
            </a:r>
          </a:p>
          <a:p>
            <a:pPr lvl="1"/>
            <a:r>
              <a:rPr lang="zh-CN" altLang="zh-CN" dirty="0" smtClean="0"/>
              <a:t>（</a:t>
            </a:r>
            <a:r>
              <a:rPr lang="en-US" altLang="zh-CN" dirty="0"/>
              <a:t>3</a:t>
            </a:r>
            <a:r>
              <a:rPr lang="zh-CN" altLang="zh-CN" dirty="0"/>
              <a:t>）灵活的网络安全概念</a:t>
            </a:r>
          </a:p>
          <a:p>
            <a:pPr lvl="1"/>
            <a:r>
              <a:rPr lang="zh-CN" altLang="zh-CN" dirty="0" smtClean="0"/>
              <a:t>（</a:t>
            </a:r>
            <a:r>
              <a:rPr lang="en-US" altLang="zh-CN" dirty="0"/>
              <a:t>4</a:t>
            </a:r>
            <a:r>
              <a:rPr lang="zh-CN" altLang="zh-CN" dirty="0"/>
              <a:t>）集中管理，全局控制</a:t>
            </a:r>
          </a:p>
          <a:p>
            <a:pPr lvl="1"/>
            <a:r>
              <a:rPr lang="zh-CN" altLang="zh-CN" dirty="0" smtClean="0"/>
              <a:t>（</a:t>
            </a:r>
            <a:r>
              <a:rPr lang="en-US" altLang="zh-CN" dirty="0"/>
              <a:t>5</a:t>
            </a:r>
            <a:r>
              <a:rPr lang="zh-CN" altLang="zh-CN" dirty="0"/>
              <a:t>）细致入微的系统日志和审计功能</a:t>
            </a:r>
          </a:p>
        </p:txBody>
      </p:sp>
    </p:spTree>
    <p:extLst>
      <p:ext uri="{BB962C8B-B14F-4D97-AF65-F5344CB8AC3E}">
        <p14:creationId xmlns:p14="http://schemas.microsoft.com/office/powerpoint/2010/main" val="8556693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a:t>防毒墙相对杀毒软件的优势</a:t>
            </a:r>
            <a:endParaRPr lang="zh-CN" altLang="zh-CN" sz="3600" b="1" dirty="0"/>
          </a:p>
          <a:p>
            <a:pPr lvl="1"/>
            <a:r>
              <a:rPr lang="zh-CN" altLang="zh-CN" dirty="0"/>
              <a:t>杀毒软件提供在当前工作环境下的反病毒程序所需的一系列功能。包括实时文件系统扫描，按要求的文件系统检查，实时电子邮件的扫描，实时办公应用程序的保护，对恶意脚本的实时防卫，周期性地更新反病毒库，作为整个反病毒防卫程序的一部分进行工作，以及存储可疑对象和更改的对象复本。</a:t>
            </a:r>
          </a:p>
        </p:txBody>
      </p:sp>
    </p:spTree>
    <p:extLst>
      <p:ext uri="{BB962C8B-B14F-4D97-AF65-F5344CB8AC3E}">
        <p14:creationId xmlns:p14="http://schemas.microsoft.com/office/powerpoint/2010/main" val="22461405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a:t>防毒墙相对杀毒软件的优</a:t>
            </a:r>
            <a:r>
              <a:rPr lang="zh-CN" altLang="zh-CN" dirty="0" smtClean="0"/>
              <a:t>势</a:t>
            </a:r>
            <a:endParaRPr lang="zh-CN" altLang="zh-CN" sz="3600" b="1" dirty="0"/>
          </a:p>
        </p:txBody>
      </p:sp>
      <p:pic>
        <p:nvPicPr>
          <p:cNvPr id="4" name="图片 3"/>
          <p:cNvPicPr>
            <a:picLocks noChangeAspect="1"/>
          </p:cNvPicPr>
          <p:nvPr/>
        </p:nvPicPr>
        <p:blipFill>
          <a:blip r:embed="rId2"/>
          <a:stretch>
            <a:fillRect/>
          </a:stretch>
        </p:blipFill>
        <p:spPr>
          <a:xfrm>
            <a:off x="341947" y="2200448"/>
            <a:ext cx="8576503" cy="3601836"/>
          </a:xfrm>
          <a:prstGeom prst="rect">
            <a:avLst/>
          </a:prstGeom>
        </p:spPr>
      </p:pic>
    </p:spTree>
    <p:extLst>
      <p:ext uri="{BB962C8B-B14F-4D97-AF65-F5344CB8AC3E}">
        <p14:creationId xmlns:p14="http://schemas.microsoft.com/office/powerpoint/2010/main" val="20169632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6.3	</a:t>
            </a:r>
            <a:r>
              <a:rPr lang="zh-CN" altLang="en-US" dirty="0">
                <a:latin typeface="+mj-lt"/>
                <a:ea typeface="+mj-ea"/>
                <a:cs typeface="+mj-cs"/>
              </a:rPr>
              <a:t>防毒墙</a:t>
            </a:r>
          </a:p>
        </p:txBody>
      </p:sp>
      <p:sp>
        <p:nvSpPr>
          <p:cNvPr id="3" name="内容占位符 2"/>
          <p:cNvSpPr>
            <a:spLocks noGrp="1"/>
          </p:cNvSpPr>
          <p:nvPr>
            <p:ph idx="1"/>
          </p:nvPr>
        </p:nvSpPr>
        <p:spPr/>
        <p:txBody>
          <a:bodyPr/>
          <a:lstStyle/>
          <a:p>
            <a:r>
              <a:rPr lang="zh-CN" altLang="zh-CN" dirty="0"/>
              <a:t>防毒墙和防火墙的区</a:t>
            </a:r>
            <a:r>
              <a:rPr lang="zh-CN" altLang="zh-CN" dirty="0" smtClean="0"/>
              <a:t>别</a:t>
            </a:r>
            <a:endParaRPr lang="en-US" altLang="zh-CN" dirty="0" smtClean="0"/>
          </a:p>
          <a:p>
            <a:pPr lvl="1"/>
            <a:r>
              <a:rPr lang="zh-CN" altLang="zh-CN" dirty="0"/>
              <a:t>防毒墙与防火墙的最大区别在于，前者主要基于协议栈工作，或称工作在</a:t>
            </a:r>
            <a:r>
              <a:rPr lang="en-US" altLang="zh-CN" dirty="0"/>
              <a:t>OSI</a:t>
            </a:r>
            <a:r>
              <a:rPr lang="zh-CN" altLang="zh-CN" dirty="0"/>
              <a:t>的第七层；而后者基于</a:t>
            </a:r>
            <a:r>
              <a:rPr lang="en-US" altLang="zh-CN" dirty="0"/>
              <a:t>IP</a:t>
            </a:r>
            <a:r>
              <a:rPr lang="zh-CN" altLang="zh-CN" dirty="0"/>
              <a:t>栈工作，即</a:t>
            </a:r>
            <a:r>
              <a:rPr lang="en-US" altLang="zh-CN" dirty="0"/>
              <a:t>OSI</a:t>
            </a:r>
            <a:r>
              <a:rPr lang="zh-CN" altLang="zh-CN" dirty="0"/>
              <a:t>的第三层，表</a:t>
            </a:r>
            <a:r>
              <a:rPr lang="en-US" altLang="zh-CN" dirty="0"/>
              <a:t>6-2</a:t>
            </a:r>
            <a:r>
              <a:rPr lang="zh-CN" altLang="zh-CN" dirty="0"/>
              <a:t>列举了两者的主要区别。防火墙必须以管理所有的</a:t>
            </a:r>
            <a:r>
              <a:rPr lang="en-US" altLang="zh-CN" dirty="0"/>
              <a:t>TCP/IP</a:t>
            </a:r>
            <a:r>
              <a:rPr lang="zh-CN" altLang="zh-CN" dirty="0"/>
              <a:t>通讯为已任，而防毒墙却是以重点加强某几种常用通讯的安全性为目的。</a:t>
            </a:r>
            <a:endParaRPr lang="zh-CN" altLang="zh-CN" b="1" dirty="0"/>
          </a:p>
        </p:txBody>
      </p:sp>
      <p:pic>
        <p:nvPicPr>
          <p:cNvPr id="5" name="图片 4"/>
          <p:cNvPicPr>
            <a:picLocks noChangeAspect="1"/>
          </p:cNvPicPr>
          <p:nvPr/>
        </p:nvPicPr>
        <p:blipFill>
          <a:blip r:embed="rId2"/>
          <a:stretch>
            <a:fillRect/>
          </a:stretch>
        </p:blipFill>
        <p:spPr>
          <a:xfrm>
            <a:off x="1162395" y="3685310"/>
            <a:ext cx="7149373" cy="2998124"/>
          </a:xfrm>
          <a:prstGeom prst="rect">
            <a:avLst/>
          </a:prstGeom>
        </p:spPr>
      </p:pic>
    </p:spTree>
    <p:extLst>
      <p:ext uri="{BB962C8B-B14F-4D97-AF65-F5344CB8AC3E}">
        <p14:creationId xmlns:p14="http://schemas.microsoft.com/office/powerpoint/2010/main" val="12433849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6.4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r>
              <a:rPr lang="zh-CN" altLang="zh-CN" dirty="0" smtClean="0"/>
              <a:t>防</a:t>
            </a:r>
            <a:r>
              <a:rPr lang="zh-CN" altLang="zh-CN" dirty="0"/>
              <a:t>毒墙通常有两种工作模式：路由模式、透明模式。两种工作模式各有其优点、缺点</a:t>
            </a:r>
            <a:endParaRPr lang="zh-CN" altLang="zh-CN" b="1" dirty="0"/>
          </a:p>
        </p:txBody>
      </p:sp>
      <p:pic>
        <p:nvPicPr>
          <p:cNvPr id="4" name="图片 3"/>
          <p:cNvPicPr>
            <a:picLocks noChangeAspect="1"/>
          </p:cNvPicPr>
          <p:nvPr/>
        </p:nvPicPr>
        <p:blipFill>
          <a:blip r:embed="rId2"/>
          <a:stretch>
            <a:fillRect/>
          </a:stretch>
        </p:blipFill>
        <p:spPr>
          <a:xfrm>
            <a:off x="847724" y="2745623"/>
            <a:ext cx="8047191" cy="1909503"/>
          </a:xfrm>
          <a:prstGeom prst="rect">
            <a:avLst/>
          </a:prstGeom>
        </p:spPr>
      </p:pic>
    </p:spTree>
    <p:extLst>
      <p:ext uri="{BB962C8B-B14F-4D97-AF65-F5344CB8AC3E}">
        <p14:creationId xmlns:p14="http://schemas.microsoft.com/office/powerpoint/2010/main" val="37908221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6.4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r>
              <a:rPr lang="zh-CN" altLang="zh-CN" dirty="0"/>
              <a:t>路由模式</a:t>
            </a:r>
            <a:endParaRPr lang="zh-CN" altLang="zh-CN" sz="3600" b="1" dirty="0"/>
          </a:p>
          <a:p>
            <a:pPr lvl="1"/>
            <a:r>
              <a:rPr lang="zh-CN" altLang="zh-CN" dirty="0"/>
              <a:t>尽管防毒墙的操作可以作为连接多个子网的静态路由器，此时相当于一台路由器，但并不支持动态路由。</a:t>
            </a:r>
            <a:endParaRPr lang="zh-CN" altLang="zh-CN" b="1" dirty="0"/>
          </a:p>
        </p:txBody>
      </p:sp>
      <p:pic>
        <p:nvPicPr>
          <p:cNvPr id="5" name="图片 4"/>
          <p:cNvPicPr>
            <a:picLocks noChangeAspect="1"/>
          </p:cNvPicPr>
          <p:nvPr/>
        </p:nvPicPr>
        <p:blipFill>
          <a:blip r:embed="rId2"/>
          <a:stretch>
            <a:fillRect/>
          </a:stretch>
        </p:blipFill>
        <p:spPr>
          <a:xfrm>
            <a:off x="972415" y="3096750"/>
            <a:ext cx="7767959" cy="2688909"/>
          </a:xfrm>
          <a:prstGeom prst="rect">
            <a:avLst/>
          </a:prstGeom>
        </p:spPr>
      </p:pic>
    </p:spTree>
    <p:extLst>
      <p:ext uri="{BB962C8B-B14F-4D97-AF65-F5344CB8AC3E}">
        <p14:creationId xmlns:p14="http://schemas.microsoft.com/office/powerpoint/2010/main" val="1646660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a:p>
            <a:pPr lvl="1"/>
            <a:r>
              <a:rPr lang="zh-CN" altLang="zh-CN" dirty="0"/>
              <a:t>某</a:t>
            </a:r>
            <a:r>
              <a:rPr lang="en-US" altLang="zh-CN" dirty="0"/>
              <a:t>IT</a:t>
            </a:r>
            <a:r>
              <a:rPr lang="zh-CN" altLang="zh-CN" dirty="0"/>
              <a:t>上市公司，主要经营计算机软件的研发与销售，总司总部位于广州软件园，总员工拥有</a:t>
            </a:r>
            <a:r>
              <a:rPr lang="en-US" altLang="zh-CN" dirty="0"/>
              <a:t>400</a:t>
            </a:r>
            <a:r>
              <a:rPr lang="zh-CN" altLang="zh-CN" dirty="0"/>
              <a:t>多人，主要分为研发部、市场部、行政部。随着公司的发展及业务的扩大，各个用户、各个部门拥有自主储存、使用和传递共享的资源。因此，公司网络内部也必须对各种信息的储存、传递和使用进行严格的权限管理和访问。</a:t>
            </a:r>
          </a:p>
        </p:txBody>
      </p:sp>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6.4	</a:t>
            </a:r>
            <a:r>
              <a:rPr lang="zh-CN" altLang="en-US" dirty="0">
                <a:latin typeface="+mj-lt"/>
                <a:ea typeface="+mj-ea"/>
                <a:cs typeface="+mj-cs"/>
              </a:rPr>
              <a:t>系统部署</a:t>
            </a:r>
          </a:p>
        </p:txBody>
      </p:sp>
      <p:sp>
        <p:nvSpPr>
          <p:cNvPr id="3" name="内容占位符 2"/>
          <p:cNvSpPr>
            <a:spLocks noGrp="1"/>
          </p:cNvSpPr>
          <p:nvPr>
            <p:ph idx="1"/>
          </p:nvPr>
        </p:nvSpPr>
        <p:spPr/>
        <p:txBody>
          <a:bodyPr/>
          <a:lstStyle/>
          <a:p>
            <a:r>
              <a:rPr lang="zh-CN" altLang="zh-CN" dirty="0"/>
              <a:t>透明模式</a:t>
            </a:r>
            <a:endParaRPr lang="zh-CN" altLang="zh-CN" sz="3600" b="1" dirty="0"/>
          </a:p>
          <a:p>
            <a:pPr lvl="1"/>
            <a:r>
              <a:rPr lang="zh-CN" altLang="zh-CN" dirty="0"/>
              <a:t>防毒墙系统工作在透明模式时类似于一台网络第</a:t>
            </a:r>
            <a:r>
              <a:rPr lang="en-US" altLang="zh-CN" dirty="0"/>
              <a:t>2</a:t>
            </a:r>
            <a:r>
              <a:rPr lang="zh-CN" altLang="zh-CN" dirty="0"/>
              <a:t>层网桥设备。</a:t>
            </a:r>
            <a:endParaRPr lang="zh-CN" altLang="zh-CN" b="1" dirty="0"/>
          </a:p>
        </p:txBody>
      </p:sp>
      <p:pic>
        <p:nvPicPr>
          <p:cNvPr id="4" name="图片 3"/>
          <p:cNvPicPr>
            <a:picLocks noChangeAspect="1"/>
          </p:cNvPicPr>
          <p:nvPr/>
        </p:nvPicPr>
        <p:blipFill>
          <a:blip r:embed="rId2"/>
          <a:stretch>
            <a:fillRect/>
          </a:stretch>
        </p:blipFill>
        <p:spPr>
          <a:xfrm>
            <a:off x="1097973" y="3053888"/>
            <a:ext cx="7267404" cy="2515640"/>
          </a:xfrm>
          <a:prstGeom prst="rect">
            <a:avLst/>
          </a:prstGeom>
        </p:spPr>
      </p:pic>
    </p:spTree>
    <p:extLst>
      <p:ext uri="{BB962C8B-B14F-4D97-AF65-F5344CB8AC3E}">
        <p14:creationId xmlns:p14="http://schemas.microsoft.com/office/powerpoint/2010/main" val="28726531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endParaRPr lang="zh-CN" altLang="zh-CN" b="1" dirty="0"/>
          </a:p>
        </p:txBody>
      </p:sp>
      <p:pic>
        <p:nvPicPr>
          <p:cNvPr id="5" name="图片 4"/>
          <p:cNvPicPr>
            <a:picLocks noChangeAspect="1"/>
          </p:cNvPicPr>
          <p:nvPr/>
        </p:nvPicPr>
        <p:blipFill>
          <a:blip r:embed="rId2"/>
          <a:stretch>
            <a:fillRect/>
          </a:stretch>
        </p:blipFill>
        <p:spPr>
          <a:xfrm>
            <a:off x="539548" y="1458537"/>
            <a:ext cx="8264013" cy="4809260"/>
          </a:xfrm>
          <a:prstGeom prst="rect">
            <a:avLst/>
          </a:prstGeom>
        </p:spPr>
      </p:pic>
    </p:spTree>
    <p:extLst>
      <p:ext uri="{BB962C8B-B14F-4D97-AF65-F5344CB8AC3E}">
        <p14:creationId xmlns:p14="http://schemas.microsoft.com/office/powerpoint/2010/main" val="20070525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：认识防毒墙设备并进行基本配</a:t>
            </a:r>
            <a:r>
              <a:rPr lang="zh-CN" altLang="zh-CN" dirty="0" smtClean="0"/>
              <a:t>置</a:t>
            </a:r>
            <a:endParaRPr lang="en-US" altLang="zh-CN" dirty="0" smtClean="0"/>
          </a:p>
          <a:p>
            <a:pPr lvl="1"/>
            <a:r>
              <a:rPr lang="zh-CN" altLang="zh-CN" sz="2800" dirty="0"/>
              <a:t>防毒墙设备的初始配置参数</a:t>
            </a:r>
            <a:endParaRPr lang="zh-CN" altLang="zh-CN" sz="2800" b="1" dirty="0"/>
          </a:p>
        </p:txBody>
      </p:sp>
      <p:pic>
        <p:nvPicPr>
          <p:cNvPr id="4" name="图片 3"/>
          <p:cNvPicPr>
            <a:picLocks noChangeAspect="1"/>
          </p:cNvPicPr>
          <p:nvPr/>
        </p:nvPicPr>
        <p:blipFill rotWithShape="1">
          <a:blip r:embed="rId2"/>
          <a:srcRect b="2139"/>
          <a:stretch/>
        </p:blipFill>
        <p:spPr>
          <a:xfrm>
            <a:off x="508633" y="2526376"/>
            <a:ext cx="8489353" cy="3043151"/>
          </a:xfrm>
          <a:prstGeom prst="rect">
            <a:avLst/>
          </a:prstGeom>
        </p:spPr>
      </p:pic>
    </p:spTree>
    <p:extLst>
      <p:ext uri="{BB962C8B-B14F-4D97-AF65-F5344CB8AC3E}">
        <p14:creationId xmlns:p14="http://schemas.microsoft.com/office/powerpoint/2010/main" val="20338422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：认识防毒墙设备并进行基本配</a:t>
            </a:r>
            <a:r>
              <a:rPr lang="zh-CN" altLang="zh-CN" dirty="0" smtClean="0"/>
              <a:t>置</a:t>
            </a:r>
            <a:endParaRPr lang="en-US" altLang="zh-CN" dirty="0" smtClean="0"/>
          </a:p>
          <a:p>
            <a:pPr lvl="1"/>
            <a:r>
              <a:rPr lang="zh-CN" altLang="zh-CN" sz="2800" dirty="0"/>
              <a:t>通过在</a:t>
            </a:r>
            <a:r>
              <a:rPr lang="en-US" altLang="zh-CN" sz="2800" dirty="0"/>
              <a:t>IE</a:t>
            </a:r>
            <a:r>
              <a:rPr lang="zh-CN" altLang="zh-CN" sz="2800" dirty="0"/>
              <a:t>浏览器中输入“</a:t>
            </a:r>
            <a:r>
              <a:rPr lang="en-US" altLang="zh-CN" sz="2800" dirty="0"/>
              <a:t>https://192.168.20.200</a:t>
            </a:r>
            <a:r>
              <a:rPr lang="zh-CN" altLang="zh-CN" sz="2800" dirty="0"/>
              <a:t>”登录防毒墙，输入默认的管理员用户名、密码为：</a:t>
            </a:r>
            <a:r>
              <a:rPr lang="en-US" altLang="zh-CN" sz="2800" dirty="0"/>
              <a:t>administrator</a:t>
            </a:r>
            <a:r>
              <a:rPr lang="zh-CN" altLang="zh-CN" sz="2800" dirty="0"/>
              <a:t>、</a:t>
            </a:r>
            <a:r>
              <a:rPr lang="en-US" altLang="zh-CN" sz="2800" dirty="0" smtClean="0"/>
              <a:t>password</a:t>
            </a:r>
          </a:p>
          <a:p>
            <a:pPr lvl="1"/>
            <a:endParaRPr lang="zh-CN" altLang="zh-CN" sz="2800" b="1" dirty="0"/>
          </a:p>
        </p:txBody>
      </p:sp>
    </p:spTree>
    <p:extLst>
      <p:ext uri="{BB962C8B-B14F-4D97-AF65-F5344CB8AC3E}">
        <p14:creationId xmlns:p14="http://schemas.microsoft.com/office/powerpoint/2010/main" val="42440122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：认识防毒墙设备并进行基本配</a:t>
            </a:r>
            <a:r>
              <a:rPr lang="zh-CN" altLang="zh-CN" dirty="0" smtClean="0"/>
              <a:t>置</a:t>
            </a:r>
            <a:endParaRPr lang="en-US" altLang="zh-CN" dirty="0" smtClean="0"/>
          </a:p>
          <a:p>
            <a:r>
              <a:rPr lang="zh-CN" altLang="zh-CN" dirty="0"/>
              <a:t>初始配置</a:t>
            </a:r>
          </a:p>
          <a:p>
            <a:pPr lvl="1"/>
            <a:r>
              <a:rPr lang="zh-CN" altLang="zh-CN" dirty="0"/>
              <a:t>按照下列步骤进行防毒墙的初始配置。</a:t>
            </a:r>
          </a:p>
          <a:p>
            <a:pPr lvl="1"/>
            <a:r>
              <a:rPr lang="zh-CN" altLang="zh-CN" dirty="0"/>
              <a:t>（</a:t>
            </a:r>
            <a:r>
              <a:rPr lang="en-US" altLang="zh-CN" dirty="0"/>
              <a:t>1</a:t>
            </a:r>
            <a:r>
              <a:rPr lang="zh-CN" altLang="zh-CN" dirty="0"/>
              <a:t>）配置管理</a:t>
            </a:r>
            <a:r>
              <a:rPr lang="en-US" altLang="zh-CN" dirty="0"/>
              <a:t>IP</a:t>
            </a:r>
            <a:r>
              <a:rPr lang="zh-CN" altLang="zh-CN" dirty="0"/>
              <a:t>地址</a:t>
            </a:r>
          </a:p>
          <a:p>
            <a:pPr lvl="1"/>
            <a:r>
              <a:rPr lang="zh-CN" altLang="zh-CN" dirty="0"/>
              <a:t>选择菜单“管理”</a:t>
            </a:r>
            <a:r>
              <a:rPr lang="en-US" altLang="zh-CN" dirty="0">
                <a:sym typeface="Wingdings" panose="05000000000000000000" pitchFamily="2" charset="2"/>
              </a:rPr>
              <a:t></a:t>
            </a:r>
            <a:r>
              <a:rPr lang="en-US" altLang="zh-CN" dirty="0"/>
              <a:t> </a:t>
            </a:r>
            <a:r>
              <a:rPr lang="zh-CN" altLang="zh-CN" dirty="0"/>
              <a:t>“网络配置”</a:t>
            </a:r>
            <a:r>
              <a:rPr lang="en-US" altLang="zh-CN" dirty="0">
                <a:sym typeface="Wingdings" panose="05000000000000000000" pitchFamily="2" charset="2"/>
              </a:rPr>
              <a:t></a:t>
            </a:r>
            <a:r>
              <a:rPr lang="zh-CN" altLang="zh-CN" dirty="0"/>
              <a:t>“网络接口”，选择“</a:t>
            </a:r>
            <a:r>
              <a:rPr lang="en-US" altLang="zh-CN" dirty="0"/>
              <a:t>Vlan</a:t>
            </a:r>
            <a:r>
              <a:rPr lang="en-US" altLang="zh-CN" cap="all" dirty="0"/>
              <a:t>1</a:t>
            </a:r>
            <a:r>
              <a:rPr lang="zh-CN" altLang="zh-CN" dirty="0"/>
              <a:t>”，然后点击“编辑”按钮，给管理接口</a:t>
            </a:r>
            <a:r>
              <a:rPr lang="en-US" altLang="zh-CN" dirty="0"/>
              <a:t>Vlan</a:t>
            </a:r>
            <a:r>
              <a:rPr lang="en-US" altLang="zh-CN" cap="all" dirty="0"/>
              <a:t>1</a:t>
            </a:r>
            <a:r>
              <a:rPr lang="zh-CN" altLang="zh-CN" dirty="0"/>
              <a:t>分配</a:t>
            </a:r>
            <a:r>
              <a:rPr lang="en-US" altLang="zh-CN" dirty="0"/>
              <a:t>IP</a:t>
            </a:r>
            <a:r>
              <a:rPr lang="zh-CN" altLang="zh-CN" dirty="0"/>
              <a:t>地址：</a:t>
            </a:r>
            <a:r>
              <a:rPr lang="en-US" altLang="zh-CN" dirty="0"/>
              <a:t>172.16.2.110/24</a:t>
            </a:r>
            <a:r>
              <a:rPr lang="zh-CN" altLang="zh-CN" sz="2800" dirty="0" smtClean="0"/>
              <a:t>。</a:t>
            </a:r>
            <a:endParaRPr lang="en-US" altLang="zh-CN" sz="2800" dirty="0" smtClean="0"/>
          </a:p>
          <a:p>
            <a:pPr lvl="1"/>
            <a:r>
              <a:rPr lang="zh-CN" altLang="zh-CN" dirty="0"/>
              <a:t>（</a:t>
            </a:r>
            <a:r>
              <a:rPr lang="en-US" altLang="zh-CN" dirty="0"/>
              <a:t>2</a:t>
            </a:r>
            <a:r>
              <a:rPr lang="zh-CN" altLang="zh-CN" dirty="0"/>
              <a:t>）配置默认网关</a:t>
            </a:r>
          </a:p>
          <a:p>
            <a:pPr lvl="1"/>
            <a:r>
              <a:rPr lang="zh-CN" altLang="zh-CN" dirty="0"/>
              <a:t>选择菜单 “管理”</a:t>
            </a:r>
            <a:r>
              <a:rPr lang="en-US" altLang="zh-CN" dirty="0">
                <a:sym typeface="Wingdings" panose="05000000000000000000" pitchFamily="2" charset="2"/>
              </a:rPr>
              <a:t></a:t>
            </a:r>
            <a:r>
              <a:rPr lang="zh-CN" altLang="zh-CN" dirty="0"/>
              <a:t>“网络设置”</a:t>
            </a:r>
            <a:r>
              <a:rPr lang="en-US" altLang="zh-CN" dirty="0">
                <a:sym typeface="Wingdings" panose="05000000000000000000" pitchFamily="2" charset="2"/>
              </a:rPr>
              <a:t></a:t>
            </a:r>
            <a:r>
              <a:rPr lang="zh-CN" altLang="zh-CN" dirty="0"/>
              <a:t>“路由表”，单击“添加”按钮来配置默认网关，这里设置的网关</a:t>
            </a:r>
            <a:r>
              <a:rPr lang="en-US" altLang="zh-CN" dirty="0"/>
              <a:t>IP</a:t>
            </a:r>
            <a:r>
              <a:rPr lang="zh-CN" altLang="zh-CN" dirty="0"/>
              <a:t>（</a:t>
            </a:r>
            <a:r>
              <a:rPr lang="en-US" altLang="zh-CN" dirty="0"/>
              <a:t>172.16.2.254</a:t>
            </a:r>
            <a:r>
              <a:rPr lang="zh-CN" altLang="zh-CN" dirty="0"/>
              <a:t>）是与防毒墙透明相连的路由器的端口</a:t>
            </a:r>
            <a:r>
              <a:rPr lang="en-US" altLang="zh-CN" dirty="0"/>
              <a:t>IP</a:t>
            </a:r>
            <a:r>
              <a:rPr lang="zh-CN" altLang="zh-CN" dirty="0"/>
              <a:t>。</a:t>
            </a:r>
            <a:endParaRPr lang="zh-CN" altLang="zh-CN" sz="6200" b="1" dirty="0"/>
          </a:p>
        </p:txBody>
      </p:sp>
    </p:spTree>
    <p:extLst>
      <p:ext uri="{BB962C8B-B14F-4D97-AF65-F5344CB8AC3E}">
        <p14:creationId xmlns:p14="http://schemas.microsoft.com/office/powerpoint/2010/main" val="2460495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：认识防毒墙设备并进行基本配</a:t>
            </a:r>
            <a:r>
              <a:rPr lang="zh-CN" altLang="zh-CN" dirty="0" smtClean="0"/>
              <a:t>置</a:t>
            </a:r>
            <a:endParaRPr lang="en-US" altLang="zh-CN" dirty="0" smtClean="0"/>
          </a:p>
          <a:p>
            <a:r>
              <a:rPr lang="zh-CN" altLang="zh-CN" dirty="0"/>
              <a:t>初始配置</a:t>
            </a:r>
          </a:p>
          <a:p>
            <a:pPr lvl="1"/>
            <a:r>
              <a:rPr lang="zh-CN" altLang="zh-CN" dirty="0"/>
              <a:t>（</a:t>
            </a:r>
            <a:r>
              <a:rPr lang="en-US" altLang="zh-CN" dirty="0"/>
              <a:t>3</a:t>
            </a:r>
            <a:r>
              <a:rPr lang="zh-CN" altLang="zh-CN" dirty="0"/>
              <a:t>）配置</a:t>
            </a:r>
            <a:r>
              <a:rPr lang="en-US" altLang="zh-CN" dirty="0"/>
              <a:t>DNS</a:t>
            </a:r>
            <a:r>
              <a:rPr lang="zh-CN" altLang="zh-CN" dirty="0"/>
              <a:t>服务器</a:t>
            </a:r>
          </a:p>
          <a:p>
            <a:pPr lvl="1"/>
            <a:r>
              <a:rPr lang="zh-CN" altLang="zh-CN" dirty="0"/>
              <a:t>选择菜单“管理”</a:t>
            </a:r>
            <a:r>
              <a:rPr lang="en-US" altLang="zh-CN" dirty="0">
                <a:sym typeface="Wingdings" panose="05000000000000000000" pitchFamily="2" charset="2"/>
              </a:rPr>
              <a:t></a:t>
            </a:r>
            <a:r>
              <a:rPr lang="zh-CN" altLang="zh-CN" dirty="0"/>
              <a:t>“系统设置”</a:t>
            </a:r>
            <a:r>
              <a:rPr lang="en-US" altLang="zh-CN" dirty="0">
                <a:sym typeface="Wingdings" panose="05000000000000000000" pitchFamily="2" charset="2"/>
              </a:rPr>
              <a:t></a:t>
            </a:r>
            <a:r>
              <a:rPr lang="zh-CN" altLang="zh-CN" dirty="0"/>
              <a:t>“主机”，配置</a:t>
            </a:r>
            <a:r>
              <a:rPr lang="en-US" altLang="zh-CN" dirty="0"/>
              <a:t>DNS</a:t>
            </a:r>
            <a:r>
              <a:rPr lang="zh-CN" altLang="zh-CN" dirty="0"/>
              <a:t>服务</a:t>
            </a:r>
            <a:r>
              <a:rPr lang="zh-CN" altLang="zh-CN" dirty="0" smtClean="0"/>
              <a:t>器</a:t>
            </a:r>
            <a:endParaRPr lang="en-US" altLang="zh-CN" dirty="0" smtClean="0"/>
          </a:p>
          <a:p>
            <a:pPr lvl="1"/>
            <a:r>
              <a:rPr lang="zh-CN" altLang="zh-CN" dirty="0"/>
              <a:t>（</a:t>
            </a:r>
            <a:r>
              <a:rPr lang="en-US" altLang="zh-CN" dirty="0"/>
              <a:t>4</a:t>
            </a:r>
            <a:r>
              <a:rPr lang="zh-CN" altLang="zh-CN" dirty="0"/>
              <a:t>）手动更新特征库</a:t>
            </a:r>
          </a:p>
          <a:p>
            <a:pPr lvl="1"/>
            <a:r>
              <a:rPr lang="zh-CN" altLang="zh-CN" dirty="0"/>
              <a:t>即便配置了自动更新功能，仍可手动更新相应的特征库。选择菜单“管理”</a:t>
            </a:r>
            <a:r>
              <a:rPr lang="en-US" altLang="zh-CN" dirty="0">
                <a:sym typeface="Wingdings" panose="05000000000000000000" pitchFamily="2" charset="2"/>
              </a:rPr>
              <a:t></a:t>
            </a:r>
            <a:r>
              <a:rPr lang="zh-CN" altLang="zh-CN" dirty="0"/>
              <a:t>“系统维护”</a:t>
            </a:r>
            <a:r>
              <a:rPr lang="en-US" altLang="zh-CN" dirty="0">
                <a:sym typeface="Wingdings" panose="05000000000000000000" pitchFamily="2" charset="2"/>
              </a:rPr>
              <a:t></a:t>
            </a:r>
            <a:r>
              <a:rPr lang="zh-CN" altLang="zh-CN" dirty="0"/>
              <a:t>“特征库”。</a:t>
            </a:r>
            <a:endParaRPr lang="en-US" altLang="zh-CN" dirty="0" smtClean="0"/>
          </a:p>
          <a:p>
            <a:pPr lvl="1"/>
            <a:endParaRPr lang="zh-CN" altLang="zh-CN" sz="9200" b="1" dirty="0"/>
          </a:p>
        </p:txBody>
      </p:sp>
    </p:spTree>
    <p:extLst>
      <p:ext uri="{BB962C8B-B14F-4D97-AF65-F5344CB8AC3E}">
        <p14:creationId xmlns:p14="http://schemas.microsoft.com/office/powerpoint/2010/main" val="33210879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WEB</a:t>
            </a:r>
            <a:r>
              <a:rPr lang="zh-CN" altLang="zh-CN" dirty="0"/>
              <a:t>应用服务策略配置</a:t>
            </a:r>
            <a:endParaRPr lang="zh-CN" altLang="zh-CN" sz="3600" b="1" dirty="0"/>
          </a:p>
          <a:p>
            <a:pPr lvl="1"/>
            <a:r>
              <a:rPr lang="en-US" altLang="zh-CN" dirty="0"/>
              <a:t>1</a:t>
            </a:r>
            <a:r>
              <a:rPr lang="zh-CN" altLang="zh-CN" dirty="0"/>
              <a:t>．将防毒墙按照防毒墙部署拓扑（见图</a:t>
            </a:r>
            <a:r>
              <a:rPr lang="en-US" altLang="zh-CN" dirty="0"/>
              <a:t>6-5</a:t>
            </a:r>
            <a:r>
              <a:rPr lang="zh-CN" altLang="zh-CN" dirty="0"/>
              <a:t>）所示接入网络，当前内部网络现有一台服务器的</a:t>
            </a:r>
            <a:r>
              <a:rPr lang="en-US" altLang="zh-CN" dirty="0"/>
              <a:t>IP</a:t>
            </a:r>
            <a:r>
              <a:rPr lang="zh-CN" altLang="zh-CN" dirty="0"/>
              <a:t>地址设置为：</a:t>
            </a:r>
            <a:r>
              <a:rPr lang="en-US" altLang="zh-CN" dirty="0"/>
              <a:t>172.16.2.153/24</a:t>
            </a:r>
            <a:r>
              <a:rPr lang="zh-CN" altLang="zh-CN" dirty="0"/>
              <a:t>，网关地址为</a:t>
            </a:r>
            <a:r>
              <a:rPr lang="en-US" altLang="zh-CN" dirty="0"/>
              <a:t>172.16.2.254</a:t>
            </a:r>
            <a:r>
              <a:rPr lang="zh-CN" altLang="zh-CN" dirty="0"/>
              <a:t>，并安装网络文件服务器软件</a:t>
            </a:r>
            <a:r>
              <a:rPr lang="en-US" altLang="zh-CN" dirty="0" smtClean="0"/>
              <a:t>HFS</a:t>
            </a:r>
          </a:p>
          <a:p>
            <a:pPr lvl="1"/>
            <a:r>
              <a:rPr lang="en-US" altLang="zh-CN" dirty="0"/>
              <a:t>2</a:t>
            </a:r>
            <a:r>
              <a:rPr lang="zh-CN" altLang="zh-CN" dirty="0"/>
              <a:t>．服务器配置完成，开始配置防毒墙的</a:t>
            </a:r>
            <a:r>
              <a:rPr lang="en-US" altLang="zh-CN" dirty="0"/>
              <a:t>WEB</a:t>
            </a:r>
            <a:r>
              <a:rPr lang="zh-CN" altLang="zh-CN" dirty="0"/>
              <a:t>应用服务策略。打开防毒墙系统的“反病毒设置”</a:t>
            </a:r>
            <a:r>
              <a:rPr lang="en-US" altLang="zh-CN" dirty="0">
                <a:sym typeface="Wingdings" panose="05000000000000000000" pitchFamily="2" charset="2"/>
              </a:rPr>
              <a:t></a:t>
            </a:r>
            <a:r>
              <a:rPr lang="zh-CN" altLang="zh-CN" dirty="0"/>
              <a:t>“</a:t>
            </a:r>
            <a:r>
              <a:rPr lang="en-US" altLang="zh-CN" dirty="0"/>
              <a:t>WEB</a:t>
            </a:r>
            <a:r>
              <a:rPr lang="zh-CN" altLang="zh-CN" dirty="0"/>
              <a:t>服务”</a:t>
            </a:r>
            <a:r>
              <a:rPr lang="en-US" altLang="zh-CN" dirty="0">
                <a:sym typeface="Wingdings" panose="05000000000000000000" pitchFamily="2" charset="2"/>
              </a:rPr>
              <a:t></a:t>
            </a:r>
            <a:r>
              <a:rPr lang="zh-CN" altLang="zh-CN" dirty="0"/>
              <a:t>“配置</a:t>
            </a:r>
            <a:r>
              <a:rPr lang="zh-CN" altLang="zh-CN" dirty="0" smtClean="0"/>
              <a:t>”</a:t>
            </a:r>
            <a:endParaRPr lang="en-US" altLang="zh-CN" dirty="0" smtClean="0"/>
          </a:p>
          <a:p>
            <a:pPr lvl="1"/>
            <a:r>
              <a:rPr lang="en-US" altLang="zh-CN" dirty="0"/>
              <a:t>3</a:t>
            </a:r>
            <a:r>
              <a:rPr lang="zh-CN" altLang="zh-CN" dirty="0"/>
              <a:t>．点击“</a:t>
            </a:r>
            <a:r>
              <a:rPr lang="en-US" altLang="zh-CN" dirty="0"/>
              <a:t>default-security-profile</a:t>
            </a:r>
            <a:r>
              <a:rPr lang="zh-CN" altLang="zh-CN" dirty="0"/>
              <a:t>”，便能编辑该策略规则。勾选“启用病毒扫描”、“启用文件下载过滤”和“启用文件上传过滤”。接着可根据实际文件的大小、网站过滤等信息进行相应配置，最后点击“应用”即可</a:t>
            </a:r>
            <a:endParaRPr lang="en-US" altLang="zh-CN" dirty="0" smtClean="0"/>
          </a:p>
          <a:p>
            <a:pPr lvl="1"/>
            <a:endParaRPr lang="zh-CN" altLang="zh-CN" sz="8800" b="1" dirty="0"/>
          </a:p>
        </p:txBody>
      </p:sp>
    </p:spTree>
    <p:extLst>
      <p:ext uri="{BB962C8B-B14F-4D97-AF65-F5344CB8AC3E}">
        <p14:creationId xmlns:p14="http://schemas.microsoft.com/office/powerpoint/2010/main" val="36966352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2</a:t>
            </a:r>
            <a:r>
              <a:rPr lang="zh-CN" altLang="zh-CN" dirty="0"/>
              <a:t>：</a:t>
            </a:r>
            <a:r>
              <a:rPr lang="en-US" altLang="zh-CN" dirty="0"/>
              <a:t>WEB</a:t>
            </a:r>
            <a:r>
              <a:rPr lang="zh-CN" altLang="zh-CN" dirty="0"/>
              <a:t>应用服务策略配置</a:t>
            </a:r>
            <a:endParaRPr lang="zh-CN" altLang="zh-CN" sz="3600" b="1" dirty="0"/>
          </a:p>
          <a:p>
            <a:pPr lvl="1"/>
            <a:r>
              <a:rPr lang="en-US" altLang="zh-CN" dirty="0"/>
              <a:t>4</a:t>
            </a:r>
            <a:r>
              <a:rPr lang="zh-CN" altLang="zh-CN" dirty="0"/>
              <a:t>．在防毒墙系统的“策略”</a:t>
            </a:r>
            <a:r>
              <a:rPr lang="en-US" altLang="zh-CN" dirty="0">
                <a:sym typeface="Wingdings" panose="05000000000000000000" pitchFamily="2" charset="2"/>
              </a:rPr>
              <a:t></a:t>
            </a:r>
            <a:r>
              <a:rPr lang="zh-CN" altLang="zh-CN" dirty="0"/>
              <a:t>“服务策略”中，接口选择</a:t>
            </a:r>
            <a:r>
              <a:rPr lang="en-US" altLang="zh-CN" dirty="0"/>
              <a:t>ETH3</a:t>
            </a:r>
            <a:r>
              <a:rPr lang="zh-CN" altLang="zh-CN" dirty="0"/>
              <a:t>口（接交换机），安全配置选择之前配置的</a:t>
            </a:r>
            <a:r>
              <a:rPr lang="en-US" altLang="zh-CN" dirty="0"/>
              <a:t>WEB</a:t>
            </a:r>
            <a:r>
              <a:rPr lang="zh-CN" altLang="zh-CN" dirty="0"/>
              <a:t>应用服务策略，然后勾选“</a:t>
            </a:r>
            <a:r>
              <a:rPr lang="en-US" altLang="zh-CN" dirty="0"/>
              <a:t>HTTP</a:t>
            </a:r>
            <a:r>
              <a:rPr lang="zh-CN" altLang="zh-CN" dirty="0"/>
              <a:t>”，端口填写</a:t>
            </a:r>
            <a:r>
              <a:rPr lang="en-US" altLang="zh-CN" dirty="0" smtClean="0"/>
              <a:t>8080</a:t>
            </a:r>
          </a:p>
          <a:p>
            <a:pPr lvl="1"/>
            <a:r>
              <a:rPr lang="en-US" altLang="zh-CN" dirty="0"/>
              <a:t>5</a:t>
            </a:r>
            <a:r>
              <a:rPr lang="zh-CN" altLang="zh-CN" dirty="0"/>
              <a:t>．测试防毒墙的</a:t>
            </a:r>
            <a:r>
              <a:rPr lang="en-US" altLang="zh-CN" dirty="0"/>
              <a:t>WEB</a:t>
            </a:r>
            <a:r>
              <a:rPr lang="zh-CN" altLang="zh-CN" dirty="0"/>
              <a:t>应用服务上传、下载功能（这里以上传为例）。访问已配置结束的服务器（</a:t>
            </a:r>
            <a:r>
              <a:rPr lang="en-US" altLang="zh-CN" dirty="0"/>
              <a:t>IP</a:t>
            </a:r>
            <a:r>
              <a:rPr lang="zh-CN" altLang="zh-CN" dirty="0"/>
              <a:t>：</a:t>
            </a:r>
            <a:r>
              <a:rPr lang="en-US" altLang="zh-CN" dirty="0"/>
              <a:t>172.16.2.153</a:t>
            </a:r>
            <a:r>
              <a:rPr lang="zh-CN" altLang="zh-CN" dirty="0"/>
              <a:t>），上传一些有病毒文件，将出现如图</a:t>
            </a:r>
            <a:r>
              <a:rPr lang="en-US" altLang="zh-CN" dirty="0"/>
              <a:t>6-21</a:t>
            </a:r>
            <a:r>
              <a:rPr lang="zh-CN" altLang="zh-CN" dirty="0"/>
              <a:t>所示的“安全警告”页面</a:t>
            </a:r>
            <a:endParaRPr lang="en-US" altLang="zh-CN" dirty="0" smtClean="0"/>
          </a:p>
          <a:p>
            <a:pPr lvl="1"/>
            <a:endParaRPr lang="zh-CN" altLang="zh-CN" sz="8800" b="1" dirty="0"/>
          </a:p>
        </p:txBody>
      </p:sp>
      <p:pic>
        <p:nvPicPr>
          <p:cNvPr id="4" name="图片 3"/>
          <p:cNvPicPr>
            <a:picLocks noChangeAspect="1"/>
          </p:cNvPicPr>
          <p:nvPr/>
        </p:nvPicPr>
        <p:blipFill>
          <a:blip r:embed="rId2"/>
          <a:stretch>
            <a:fillRect/>
          </a:stretch>
        </p:blipFill>
        <p:spPr>
          <a:xfrm>
            <a:off x="1720215" y="4861299"/>
            <a:ext cx="4972050" cy="1724025"/>
          </a:xfrm>
          <a:prstGeom prst="rect">
            <a:avLst/>
          </a:prstGeom>
        </p:spPr>
      </p:pic>
    </p:spTree>
    <p:extLst>
      <p:ext uri="{BB962C8B-B14F-4D97-AF65-F5344CB8AC3E}">
        <p14:creationId xmlns:p14="http://schemas.microsoft.com/office/powerpoint/2010/main" val="17420339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a:t>
            </a:r>
            <a:r>
              <a:rPr lang="en-US" altLang="zh-CN" dirty="0"/>
              <a:t>FTP</a:t>
            </a:r>
            <a:r>
              <a:rPr lang="zh-CN" altLang="zh-CN" dirty="0"/>
              <a:t>应用服务策略配置</a:t>
            </a:r>
            <a:endParaRPr lang="zh-CN" altLang="zh-CN" sz="3600" b="1" dirty="0"/>
          </a:p>
          <a:p>
            <a:pPr lvl="1"/>
            <a:r>
              <a:rPr lang="en-US" altLang="zh-CN" dirty="0"/>
              <a:t>1</a:t>
            </a:r>
            <a:r>
              <a:rPr lang="zh-CN" altLang="zh-CN" dirty="0"/>
              <a:t>．在当前内部网络的服务器（</a:t>
            </a:r>
            <a:r>
              <a:rPr lang="en-US" altLang="zh-CN" dirty="0"/>
              <a:t>IP</a:t>
            </a:r>
            <a:r>
              <a:rPr lang="zh-CN" altLang="zh-CN" dirty="0"/>
              <a:t>：</a:t>
            </a:r>
            <a:r>
              <a:rPr lang="en-US" altLang="zh-CN" dirty="0"/>
              <a:t>172.16.2.153/24</a:t>
            </a:r>
            <a:r>
              <a:rPr lang="zh-CN" altLang="zh-CN" dirty="0"/>
              <a:t>）上安装</a:t>
            </a:r>
            <a:r>
              <a:rPr lang="en-US" altLang="zh-CN" dirty="0"/>
              <a:t>FTP</a:t>
            </a:r>
            <a:r>
              <a:rPr lang="zh-CN" altLang="zh-CN" dirty="0"/>
              <a:t>服务器，当服务器配置完成后，就开始配置防毒墙的</a:t>
            </a:r>
            <a:r>
              <a:rPr lang="en-US" altLang="zh-CN" dirty="0"/>
              <a:t>FTP</a:t>
            </a:r>
            <a:r>
              <a:rPr lang="zh-CN" altLang="zh-CN" dirty="0"/>
              <a:t>应用服务策略</a:t>
            </a:r>
            <a:r>
              <a:rPr lang="zh-CN" altLang="zh-CN" dirty="0" smtClean="0"/>
              <a:t>。</a:t>
            </a:r>
            <a:endParaRPr lang="en-US" altLang="zh-CN" dirty="0" smtClean="0"/>
          </a:p>
          <a:p>
            <a:pPr lvl="1"/>
            <a:r>
              <a:rPr lang="en-US" altLang="zh-CN" dirty="0" smtClean="0"/>
              <a:t>2</a:t>
            </a:r>
            <a:r>
              <a:rPr lang="zh-CN" altLang="zh-CN" dirty="0"/>
              <a:t>．点击“</a:t>
            </a:r>
            <a:r>
              <a:rPr lang="en-US" altLang="zh-CN" dirty="0">
                <a:hlinkClick r:id="rId2"/>
              </a:rPr>
              <a:t>default-security-profile</a:t>
            </a:r>
            <a:r>
              <a:rPr lang="zh-CN" altLang="zh-CN" dirty="0"/>
              <a:t>”，编辑该策略规则。勾选“启用病毒扫描”、“启用文件下载过滤”和“启用文件上传过滤”。接着可根据实际文件的大小、网站过滤等信息进行相应配</a:t>
            </a:r>
            <a:r>
              <a:rPr lang="zh-CN" altLang="zh-CN" dirty="0" smtClean="0"/>
              <a:t>置</a:t>
            </a:r>
            <a:endParaRPr lang="en-US" altLang="zh-CN" dirty="0" smtClean="0"/>
          </a:p>
          <a:p>
            <a:pPr lvl="1"/>
            <a:r>
              <a:rPr lang="en-US" altLang="zh-CN" dirty="0"/>
              <a:t>3</a:t>
            </a:r>
            <a:r>
              <a:rPr lang="zh-CN" altLang="zh-CN" dirty="0"/>
              <a:t>．在防毒墙系统的“策略”</a:t>
            </a:r>
            <a:r>
              <a:rPr lang="en-US" altLang="zh-CN" dirty="0">
                <a:sym typeface="Wingdings" panose="05000000000000000000" pitchFamily="2" charset="2"/>
              </a:rPr>
              <a:t></a:t>
            </a:r>
            <a:r>
              <a:rPr lang="zh-CN" altLang="zh-CN" dirty="0"/>
              <a:t>“服务策略”中，接口选择</a:t>
            </a:r>
            <a:r>
              <a:rPr lang="en-US" altLang="zh-CN" dirty="0"/>
              <a:t>ETH3</a:t>
            </a:r>
            <a:r>
              <a:rPr lang="zh-CN" altLang="zh-CN" dirty="0"/>
              <a:t>口（接交换机），安全配置选择之前配置的</a:t>
            </a:r>
            <a:r>
              <a:rPr lang="en-US" altLang="zh-CN" dirty="0"/>
              <a:t>FTP</a:t>
            </a:r>
            <a:r>
              <a:rPr lang="zh-CN" altLang="zh-CN" dirty="0"/>
              <a:t>应用服务策略，然后勾选“</a:t>
            </a:r>
            <a:r>
              <a:rPr lang="en-US" altLang="zh-CN" dirty="0"/>
              <a:t>FTP</a:t>
            </a:r>
            <a:r>
              <a:rPr lang="zh-CN" altLang="zh-CN" dirty="0"/>
              <a:t>”，端口填写</a:t>
            </a:r>
            <a:r>
              <a:rPr lang="en-US" altLang="zh-CN" dirty="0"/>
              <a:t>21</a:t>
            </a:r>
            <a:endParaRPr lang="en-US" altLang="zh-CN" dirty="0" smtClean="0"/>
          </a:p>
          <a:p>
            <a:pPr lvl="2"/>
            <a:endParaRPr lang="zh-CN" altLang="zh-CN" sz="8800" b="1" dirty="0"/>
          </a:p>
        </p:txBody>
      </p:sp>
    </p:spTree>
    <p:extLst>
      <p:ext uri="{BB962C8B-B14F-4D97-AF65-F5344CB8AC3E}">
        <p14:creationId xmlns:p14="http://schemas.microsoft.com/office/powerpoint/2010/main" val="31700622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6.5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3</a:t>
            </a:r>
            <a:r>
              <a:rPr lang="zh-CN" altLang="zh-CN" dirty="0"/>
              <a:t>：</a:t>
            </a:r>
            <a:r>
              <a:rPr lang="en-US" altLang="zh-CN" dirty="0"/>
              <a:t>FTP</a:t>
            </a:r>
            <a:r>
              <a:rPr lang="zh-CN" altLang="zh-CN" dirty="0"/>
              <a:t>应用服务策略配置</a:t>
            </a:r>
            <a:endParaRPr lang="zh-CN" altLang="zh-CN" sz="3600" b="1" dirty="0"/>
          </a:p>
          <a:p>
            <a:pPr lvl="1"/>
            <a:r>
              <a:rPr lang="en-US" altLang="zh-CN" dirty="0"/>
              <a:t>4</a:t>
            </a:r>
            <a:r>
              <a:rPr lang="zh-CN" altLang="zh-CN" dirty="0"/>
              <a:t>．点击“应用”后，可查看到刚添加的服务策</a:t>
            </a:r>
            <a:r>
              <a:rPr lang="zh-CN" altLang="zh-CN" dirty="0" smtClean="0"/>
              <a:t>略</a:t>
            </a:r>
            <a:endParaRPr lang="en-US" altLang="zh-CN" dirty="0" smtClean="0"/>
          </a:p>
          <a:p>
            <a:pPr lvl="1"/>
            <a:r>
              <a:rPr lang="en-US" altLang="zh-CN" dirty="0"/>
              <a:t>5</a:t>
            </a:r>
            <a:r>
              <a:rPr lang="zh-CN" altLang="zh-CN" dirty="0"/>
              <a:t>．测试防毒墙的</a:t>
            </a:r>
            <a:r>
              <a:rPr lang="en-US" altLang="zh-CN" dirty="0"/>
              <a:t>FTP</a:t>
            </a:r>
            <a:r>
              <a:rPr lang="zh-CN" altLang="zh-CN" dirty="0"/>
              <a:t>应用服务上传、下载功能（这里以下载为例）。访问已配置完的服务器（</a:t>
            </a:r>
            <a:r>
              <a:rPr lang="en-US" altLang="zh-CN" dirty="0"/>
              <a:t>IP</a:t>
            </a:r>
            <a:r>
              <a:rPr lang="zh-CN" altLang="zh-CN" dirty="0"/>
              <a:t>：</a:t>
            </a:r>
            <a:r>
              <a:rPr lang="en-US" altLang="zh-CN" dirty="0"/>
              <a:t>172.16.2.153</a:t>
            </a:r>
            <a:r>
              <a:rPr lang="zh-CN" altLang="zh-CN" dirty="0"/>
              <a:t>），下载一些有病毒文</a:t>
            </a:r>
            <a:r>
              <a:rPr lang="zh-CN" altLang="zh-CN" dirty="0" smtClean="0"/>
              <a:t>件</a:t>
            </a:r>
            <a:endParaRPr lang="en-US" altLang="zh-CN" dirty="0" smtClean="0"/>
          </a:p>
          <a:p>
            <a:pPr lvl="1"/>
            <a:r>
              <a:rPr lang="en-US" altLang="zh-CN" dirty="0"/>
              <a:t>6</a:t>
            </a:r>
            <a:r>
              <a:rPr lang="zh-CN" altLang="zh-CN" dirty="0"/>
              <a:t>、在防毒墙系统的“报表和日志”</a:t>
            </a:r>
            <a:r>
              <a:rPr lang="en-US" altLang="zh-CN" dirty="0">
                <a:sym typeface="Wingdings" panose="05000000000000000000" pitchFamily="2" charset="2"/>
              </a:rPr>
              <a:t></a:t>
            </a:r>
            <a:r>
              <a:rPr lang="zh-CN" altLang="zh-CN" dirty="0"/>
              <a:t>“日志”</a:t>
            </a:r>
            <a:r>
              <a:rPr lang="en-US" altLang="zh-CN" dirty="0">
                <a:sym typeface="Wingdings" panose="05000000000000000000" pitchFamily="2" charset="2"/>
              </a:rPr>
              <a:t></a:t>
            </a:r>
            <a:r>
              <a:rPr lang="zh-CN" altLang="zh-CN" dirty="0"/>
              <a:t>“恶意软件活动”</a:t>
            </a:r>
            <a:r>
              <a:rPr lang="en-US" altLang="zh-CN" dirty="0">
                <a:sym typeface="Wingdings" panose="05000000000000000000" pitchFamily="2" charset="2"/>
              </a:rPr>
              <a:t></a:t>
            </a:r>
            <a:r>
              <a:rPr lang="zh-CN" altLang="zh-CN" dirty="0"/>
              <a:t>“</a:t>
            </a:r>
            <a:r>
              <a:rPr lang="en-US" altLang="zh-CN" dirty="0"/>
              <a:t>FTP</a:t>
            </a:r>
            <a:r>
              <a:rPr lang="zh-CN" altLang="zh-CN" dirty="0"/>
              <a:t>协议”，可以查看刚才阻止</a:t>
            </a:r>
            <a:r>
              <a:rPr lang="en-US" altLang="zh-CN" dirty="0"/>
              <a:t>FTP</a:t>
            </a:r>
            <a:r>
              <a:rPr lang="zh-CN" altLang="zh-CN" dirty="0"/>
              <a:t>病毒文件的日志记录</a:t>
            </a:r>
            <a:endParaRPr lang="en-US" altLang="zh-CN" dirty="0" smtClean="0"/>
          </a:p>
          <a:p>
            <a:pPr lvl="1"/>
            <a:endParaRPr lang="zh-CN" altLang="zh-CN" sz="8800" b="1" dirty="0"/>
          </a:p>
        </p:txBody>
      </p:sp>
    </p:spTree>
    <p:extLst>
      <p:ext uri="{BB962C8B-B14F-4D97-AF65-F5344CB8AC3E}">
        <p14:creationId xmlns:p14="http://schemas.microsoft.com/office/powerpoint/2010/main" val="1851772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p:txBody>
      </p:sp>
      <p:pic>
        <p:nvPicPr>
          <p:cNvPr id="4" name="图片 3"/>
          <p:cNvPicPr>
            <a:picLocks noChangeAspect="1"/>
          </p:cNvPicPr>
          <p:nvPr/>
        </p:nvPicPr>
        <p:blipFill>
          <a:blip r:embed="rId2"/>
          <a:stretch>
            <a:fillRect/>
          </a:stretch>
        </p:blipFill>
        <p:spPr>
          <a:xfrm>
            <a:off x="1448925" y="1989079"/>
            <a:ext cx="6797422" cy="4428347"/>
          </a:xfrm>
          <a:prstGeom prst="rect">
            <a:avLst/>
          </a:prstGeom>
        </p:spPr>
      </p:pic>
    </p:spTree>
    <p:extLst>
      <p:ext uri="{BB962C8B-B14F-4D97-AF65-F5344CB8AC3E}">
        <p14:creationId xmlns:p14="http://schemas.microsoft.com/office/powerpoint/2010/main" val="2335041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8307839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a:xfrm>
            <a:off x="0" y="955961"/>
            <a:ext cx="9143999" cy="5486402"/>
          </a:xfrm>
        </p:spPr>
        <p:txBody>
          <a:bodyPr/>
          <a:lstStyle/>
          <a:p>
            <a:pPr marL="0" indent="0">
              <a:buNone/>
            </a:pPr>
            <a:r>
              <a:rPr lang="en-US" altLang="zh-CN" dirty="0" smtClean="0"/>
              <a:t>  </a:t>
            </a:r>
            <a:r>
              <a:rPr lang="zh-CN" altLang="zh-CN" dirty="0" smtClean="0"/>
              <a:t>需</a:t>
            </a:r>
            <a:r>
              <a:rPr lang="zh-CN" altLang="zh-CN" dirty="0"/>
              <a:t>求分</a:t>
            </a:r>
            <a:r>
              <a:rPr lang="zh-CN" altLang="zh-CN" dirty="0" smtClean="0"/>
              <a:t>析</a:t>
            </a:r>
            <a:endParaRPr lang="en-US" altLang="zh-CN" dirty="0" smtClean="0"/>
          </a:p>
          <a:p>
            <a:pPr lvl="1"/>
            <a:r>
              <a:rPr lang="zh-CN" altLang="zh-CN" dirty="0"/>
              <a:t>本项目是为了通过架构部署防毒墙可实时检查互联网流量，防止恶意和不必要的应用及</a:t>
            </a:r>
            <a:r>
              <a:rPr lang="en-US" altLang="zh-CN" dirty="0"/>
              <a:t>WEB</a:t>
            </a:r>
            <a:r>
              <a:rPr lang="zh-CN" altLang="zh-CN" dirty="0"/>
              <a:t>内容进出网络，识别间谍软件、病毒、</a:t>
            </a:r>
            <a:r>
              <a:rPr lang="en-US" altLang="zh-CN" dirty="0"/>
              <a:t>rootkit</a:t>
            </a:r>
            <a:r>
              <a:rPr lang="zh-CN" altLang="zh-CN" dirty="0"/>
              <a:t>攻击、广告软件和木马等恶意内容，在网关处拦截下来，主动防御病毒于网络之外。以此加强网络边界安全，确保即使在大规模病毒爆发或网络威胁发生的时候，将</a:t>
            </a:r>
            <a:r>
              <a:rPr lang="en-US" altLang="zh-CN" dirty="0"/>
              <a:t>WEB</a:t>
            </a:r>
            <a:r>
              <a:rPr lang="zh-CN" altLang="zh-CN" dirty="0"/>
              <a:t>威胁在网络边界处进行拦截</a:t>
            </a:r>
            <a:r>
              <a:rPr lang="zh-CN" altLang="zh-CN" dirty="0" smtClean="0"/>
              <a:t>。</a:t>
            </a:r>
            <a:endParaRPr lang="en-US" altLang="zh-CN" dirty="0" smtClean="0"/>
          </a:p>
          <a:p>
            <a:pPr lvl="1"/>
            <a:r>
              <a:rPr lang="zh-CN" altLang="zh-CN" dirty="0"/>
              <a:t>传统的杀毒软件主要是基于操作系统的病毒清除，它的特点是当病毒已经进入了操作系统后再进行查杀，因此它的主动防御性较差，并且在安装部署中需要在网络中的每个客户端进行安装。</a:t>
            </a:r>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在公司网络的服务器区与交换机之间部署一台防毒墙，主要针对公司中</a:t>
            </a:r>
            <a:r>
              <a:rPr lang="en-US" altLang="zh-CN" dirty="0"/>
              <a:t>FTP</a:t>
            </a:r>
            <a:r>
              <a:rPr lang="zh-CN" altLang="zh-CN" dirty="0"/>
              <a:t>服务器、</a:t>
            </a:r>
            <a:r>
              <a:rPr lang="en-US" altLang="zh-CN" dirty="0"/>
              <a:t>WEB</a:t>
            </a:r>
            <a:r>
              <a:rPr lang="zh-CN" altLang="zh-CN" dirty="0"/>
              <a:t>服务器、数据库服务器等的防御，（注：本项目中的设计方案是把防毒墙只部署在服务器与交换机之间，学生不要误解了防毒墙只作用于服务器，其实防毒墙是一种网关型的病毒防御设备，它的工作范围在</a:t>
            </a:r>
            <a:r>
              <a:rPr lang="en-US" altLang="zh-CN" dirty="0"/>
              <a:t>ISO2-7</a:t>
            </a:r>
            <a:r>
              <a:rPr lang="zh-CN" altLang="zh-CN" dirty="0"/>
              <a:t>层），本方案之所以这样部署是根据实际案例的需求，特别针对服务器进行的病毒防御</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4" name="图片 3"/>
          <p:cNvPicPr>
            <a:picLocks noChangeAspect="1"/>
          </p:cNvPicPr>
          <p:nvPr/>
        </p:nvPicPr>
        <p:blipFill>
          <a:blip r:embed="rId2"/>
          <a:stretch>
            <a:fillRect/>
          </a:stretch>
        </p:blipFill>
        <p:spPr>
          <a:xfrm>
            <a:off x="889115" y="1962756"/>
            <a:ext cx="7856901" cy="4005782"/>
          </a:xfrm>
          <a:prstGeom prst="rect">
            <a:avLst/>
          </a:prstGeom>
        </p:spPr>
      </p:pic>
    </p:spTree>
    <p:extLst>
      <p:ext uri="{BB962C8B-B14F-4D97-AF65-F5344CB8AC3E}">
        <p14:creationId xmlns:p14="http://schemas.microsoft.com/office/powerpoint/2010/main" val="16012190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6.1	</a:t>
            </a:r>
            <a:r>
              <a:rPr lang="zh-CN" altLang="en-US" dirty="0">
                <a:latin typeface="+mj-lt"/>
                <a:ea typeface="+mj-ea"/>
                <a:cs typeface="+mj-cs"/>
              </a:rPr>
              <a:t>计算机病毒概述</a:t>
            </a:r>
          </a:p>
        </p:txBody>
      </p:sp>
      <p:sp>
        <p:nvSpPr>
          <p:cNvPr id="3" name="内容占位符 2"/>
          <p:cNvSpPr>
            <a:spLocks noGrp="1"/>
          </p:cNvSpPr>
          <p:nvPr>
            <p:ph idx="1"/>
          </p:nvPr>
        </p:nvSpPr>
        <p:spPr/>
        <p:txBody>
          <a:bodyPr/>
          <a:lstStyle/>
          <a:p>
            <a:r>
              <a:rPr lang="zh-CN" altLang="zh-CN" dirty="0"/>
              <a:t>计算机病毒的定义</a:t>
            </a:r>
            <a:endParaRPr lang="zh-CN" altLang="zh-CN" sz="3600" b="1" dirty="0"/>
          </a:p>
          <a:p>
            <a:pPr lvl="1"/>
            <a:r>
              <a:rPr lang="zh-CN" altLang="zh-CN" dirty="0"/>
              <a:t>计算机病毒（</a:t>
            </a:r>
            <a:r>
              <a:rPr lang="en-US" altLang="zh-CN" dirty="0"/>
              <a:t>Computer Virus</a:t>
            </a:r>
            <a:r>
              <a:rPr lang="zh-CN" altLang="zh-CN" dirty="0"/>
              <a:t>），是指“为达到特殊目的而制作和传播的计算机代码或程序”，或者被称为“恶意代码”。</a:t>
            </a:r>
            <a:r>
              <a:rPr lang="en-US" altLang="zh-CN" dirty="0"/>
              <a:t>1994</a:t>
            </a:r>
            <a:r>
              <a:rPr lang="zh-CN" altLang="zh-CN" dirty="0"/>
              <a:t>年</a:t>
            </a:r>
            <a:r>
              <a:rPr lang="en-US" altLang="zh-CN" dirty="0"/>
              <a:t>2</a:t>
            </a:r>
            <a:r>
              <a:rPr lang="zh-CN" altLang="zh-CN" dirty="0"/>
              <a:t>月</a:t>
            </a:r>
            <a:r>
              <a:rPr lang="en-US" altLang="zh-CN" dirty="0"/>
              <a:t>18</a:t>
            </a:r>
            <a:r>
              <a:rPr lang="zh-CN" altLang="zh-CN" dirty="0"/>
              <a:t>日，我国正式颁布实施了《中华人民共和国计算机信息系统安全保护条例》，在《条例》第二十八条中明确定义：“计算机病毒，是指编制或者在计算机程序中插入的破坏计算机功能或者破坏数据，影响计算机使用并且能够自我复制的一组计算机指令或者程序代码”。</a:t>
            </a:r>
          </a:p>
          <a:p>
            <a:pPr lvl="1"/>
            <a:r>
              <a:rPr lang="zh-CN" altLang="zh-CN" dirty="0"/>
              <a:t>从广义上讲，凡是人为编制的，干扰计算机正常运行并造成计算机软硬件故障，甚至破坏计算机数据的可自我复制的计算机程序或指令集合都是计算机病毒。依据此定义，诸如逻辑炸弹、蠕虫、木马程序等均可称为计算机病毒。</a:t>
            </a:r>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6.1	</a:t>
            </a:r>
            <a:r>
              <a:rPr lang="zh-CN" altLang="en-US" dirty="0">
                <a:latin typeface="+mj-lt"/>
                <a:ea typeface="+mj-ea"/>
                <a:cs typeface="+mj-cs"/>
              </a:rPr>
              <a:t>计算机病毒概述</a:t>
            </a:r>
          </a:p>
        </p:txBody>
      </p:sp>
      <p:sp>
        <p:nvSpPr>
          <p:cNvPr id="3" name="内容占位符 2"/>
          <p:cNvSpPr>
            <a:spLocks noGrp="1"/>
          </p:cNvSpPr>
          <p:nvPr>
            <p:ph idx="1"/>
          </p:nvPr>
        </p:nvSpPr>
        <p:spPr/>
        <p:txBody>
          <a:bodyPr/>
          <a:lstStyle/>
          <a:p>
            <a:r>
              <a:rPr lang="zh-CN" altLang="zh-CN" dirty="0"/>
              <a:t>计算机病毒的特性</a:t>
            </a:r>
            <a:endParaRPr lang="zh-CN" altLang="zh-CN" sz="3600" b="1" dirty="0"/>
          </a:p>
          <a:p>
            <a:pPr lvl="1"/>
            <a:r>
              <a:rPr lang="en-US" altLang="zh-CN" dirty="0" smtClean="0"/>
              <a:t>1</a:t>
            </a:r>
            <a:r>
              <a:rPr lang="zh-CN" altLang="zh-CN" dirty="0"/>
              <a:t>．程序性</a:t>
            </a:r>
          </a:p>
          <a:p>
            <a:pPr lvl="1"/>
            <a:r>
              <a:rPr lang="en-US" altLang="zh-CN" dirty="0" smtClean="0"/>
              <a:t>2</a:t>
            </a:r>
            <a:r>
              <a:rPr lang="zh-CN" altLang="zh-CN" dirty="0"/>
              <a:t>．隐蔽性</a:t>
            </a:r>
          </a:p>
          <a:p>
            <a:pPr lvl="1"/>
            <a:r>
              <a:rPr lang="en-US" altLang="zh-CN" dirty="0" smtClean="0"/>
              <a:t>3</a:t>
            </a:r>
            <a:r>
              <a:rPr lang="zh-CN" altLang="zh-CN" dirty="0"/>
              <a:t>．潜伏性</a:t>
            </a:r>
          </a:p>
          <a:p>
            <a:pPr lvl="1"/>
            <a:r>
              <a:rPr lang="en-US" altLang="zh-CN" dirty="0" smtClean="0"/>
              <a:t>4</a:t>
            </a:r>
            <a:r>
              <a:rPr lang="zh-CN" altLang="zh-CN" dirty="0"/>
              <a:t>．可触发性</a:t>
            </a:r>
          </a:p>
          <a:p>
            <a:pPr lvl="1"/>
            <a:r>
              <a:rPr lang="en-US" altLang="zh-CN" dirty="0" smtClean="0"/>
              <a:t>5</a:t>
            </a:r>
            <a:r>
              <a:rPr lang="zh-CN" altLang="zh-CN" dirty="0"/>
              <a:t>．表现性</a:t>
            </a:r>
          </a:p>
          <a:p>
            <a:pPr lvl="1"/>
            <a:r>
              <a:rPr lang="en-US" altLang="zh-CN" dirty="0" smtClean="0"/>
              <a:t>6</a:t>
            </a:r>
            <a:r>
              <a:rPr lang="zh-CN" altLang="zh-CN" dirty="0"/>
              <a:t>．破坏性</a:t>
            </a:r>
          </a:p>
          <a:p>
            <a:pPr lvl="1"/>
            <a:r>
              <a:rPr lang="en-US" altLang="zh-CN" dirty="0" smtClean="0"/>
              <a:t>7</a:t>
            </a:r>
            <a:r>
              <a:rPr lang="zh-CN" altLang="zh-CN" dirty="0"/>
              <a:t>．传染性</a:t>
            </a:r>
          </a:p>
          <a:p>
            <a:pPr lvl="1"/>
            <a:r>
              <a:rPr lang="en-US" altLang="zh-CN" dirty="0" smtClean="0"/>
              <a:t>8</a:t>
            </a:r>
            <a:r>
              <a:rPr lang="zh-CN" altLang="zh-CN" dirty="0"/>
              <a:t>．针对性</a:t>
            </a:r>
          </a:p>
          <a:p>
            <a:pPr lvl="1"/>
            <a:r>
              <a:rPr lang="en-US" altLang="zh-CN" dirty="0" smtClean="0"/>
              <a:t>9</a:t>
            </a:r>
            <a:r>
              <a:rPr lang="zh-CN" altLang="zh-CN" dirty="0"/>
              <a:t>．寄生</a:t>
            </a:r>
            <a:r>
              <a:rPr lang="zh-CN" altLang="zh-CN" dirty="0" smtClean="0"/>
              <a:t>性</a:t>
            </a:r>
            <a:endParaRPr lang="en-US" altLang="zh-CN" dirty="0" smtClean="0"/>
          </a:p>
          <a:p>
            <a:pPr lvl="1"/>
            <a:r>
              <a:rPr lang="en-US" altLang="zh-CN" dirty="0"/>
              <a:t>10</a:t>
            </a:r>
            <a:r>
              <a:rPr lang="zh-CN" altLang="zh-CN" dirty="0"/>
              <a:t>．变异性</a:t>
            </a:r>
          </a:p>
          <a:p>
            <a:pPr lvl="1"/>
            <a:endParaRPr lang="zh-CN" altLang="zh-CN" dirty="0"/>
          </a:p>
        </p:txBody>
      </p:sp>
    </p:spTree>
    <p:extLst>
      <p:ext uri="{BB962C8B-B14F-4D97-AF65-F5344CB8AC3E}">
        <p14:creationId xmlns:p14="http://schemas.microsoft.com/office/powerpoint/2010/main" val="399750250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446</TotalTime>
  <Words>5389</Words>
  <Application>Microsoft Office PowerPoint</Application>
  <PresentationFormat>全屏显示(4:3)</PresentationFormat>
  <Paragraphs>191</Paragraphs>
  <Slides>40</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40</vt:i4>
      </vt:variant>
    </vt:vector>
  </HeadingPairs>
  <TitlesOfParts>
    <vt:vector size="50"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第6章 防病毒网关调试与部署</vt:lpstr>
      <vt:lpstr>项目引导</vt:lpstr>
      <vt:lpstr>项目引导</vt:lpstr>
      <vt:lpstr>项目引导</vt:lpstr>
      <vt:lpstr>项目引导</vt:lpstr>
      <vt:lpstr>项目引导</vt:lpstr>
      <vt:lpstr>6.1 计算机病毒概述</vt:lpstr>
      <vt:lpstr>6.1 计算机病毒概述</vt:lpstr>
      <vt:lpstr>6.1 计算机病毒概述</vt:lpstr>
      <vt:lpstr>6.1 计算机病毒概述</vt:lpstr>
      <vt:lpstr>6.2 防病毒技术</vt:lpstr>
      <vt:lpstr>6.2 防病毒技术</vt:lpstr>
      <vt:lpstr>6.2 防病毒技术</vt:lpstr>
      <vt:lpstr>6.2 防病毒技术</vt:lpstr>
      <vt:lpstr>6.2 防病毒技术</vt:lpstr>
      <vt:lpstr>6.2 防病毒技术</vt:lpstr>
      <vt:lpstr>6.2 防病毒技术</vt:lpstr>
      <vt:lpstr>6.2 防病毒技术</vt:lpstr>
      <vt:lpstr>6.2 防病毒技术</vt:lpstr>
      <vt:lpstr>6.3 防毒墙</vt:lpstr>
      <vt:lpstr>6.3 防毒墙</vt:lpstr>
      <vt:lpstr>6.3 防毒墙</vt:lpstr>
      <vt:lpstr>6.3 防毒墙</vt:lpstr>
      <vt:lpstr>6.3 防毒墙</vt:lpstr>
      <vt:lpstr>6.3 防毒墙</vt:lpstr>
      <vt:lpstr>6.3 防毒墙</vt:lpstr>
      <vt:lpstr>6.4 系统部署</vt:lpstr>
      <vt:lpstr>6.4 系统部署</vt:lpstr>
      <vt:lpstr>6.4 系统部署</vt:lpstr>
      <vt:lpstr>6.5 项目实训</vt:lpstr>
      <vt:lpstr>6.5 项目实训</vt:lpstr>
      <vt:lpstr>6.5 项目实训</vt:lpstr>
      <vt:lpstr>6.5 项目实训</vt:lpstr>
      <vt:lpstr>6.5 项目实训</vt:lpstr>
      <vt:lpstr>6.5 项目实训</vt:lpstr>
      <vt:lpstr>6.5 项目实训</vt:lpstr>
      <vt:lpstr>6.5 项目实训</vt:lpstr>
      <vt:lpstr>6.5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48</cp:revision>
  <dcterms:created xsi:type="dcterms:W3CDTF">2014-12-10T08:02:11Z</dcterms:created>
  <dcterms:modified xsi:type="dcterms:W3CDTF">2014-12-23T08:56:16Z</dcterms:modified>
</cp:coreProperties>
</file>