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diagrams/quickStyle3.xml" ContentType="application/vnd.openxmlformats-officedocument.drawingml.diagramStyle+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51" r:id="rId1"/>
  </p:sldMasterIdLst>
  <p:notesMasterIdLst>
    <p:notesMasterId r:id="rId37"/>
  </p:notesMasterIdLst>
  <p:handoutMasterIdLst>
    <p:handoutMasterId r:id="rId38"/>
  </p:handoutMasterIdLst>
  <p:sldIdLst>
    <p:sldId id="275" r:id="rId2"/>
    <p:sldId id="274" r:id="rId3"/>
    <p:sldId id="276" r:id="rId4"/>
    <p:sldId id="281" r:id="rId5"/>
    <p:sldId id="293" r:id="rId6"/>
    <p:sldId id="280" r:id="rId7"/>
    <p:sldId id="298" r:id="rId8"/>
    <p:sldId id="299" r:id="rId9"/>
    <p:sldId id="301" r:id="rId10"/>
    <p:sldId id="315" r:id="rId11"/>
    <p:sldId id="302" r:id="rId12"/>
    <p:sldId id="288" r:id="rId13"/>
    <p:sldId id="316" r:id="rId14"/>
    <p:sldId id="304" r:id="rId15"/>
    <p:sldId id="305" r:id="rId16"/>
    <p:sldId id="306" r:id="rId17"/>
    <p:sldId id="317" r:id="rId18"/>
    <p:sldId id="318" r:id="rId19"/>
    <p:sldId id="307" r:id="rId20"/>
    <p:sldId id="291" r:id="rId21"/>
    <p:sldId id="319" r:id="rId22"/>
    <p:sldId id="320" r:id="rId23"/>
    <p:sldId id="325" r:id="rId24"/>
    <p:sldId id="326" r:id="rId25"/>
    <p:sldId id="327" r:id="rId26"/>
    <p:sldId id="328" r:id="rId27"/>
    <p:sldId id="308" r:id="rId28"/>
    <p:sldId id="309" r:id="rId29"/>
    <p:sldId id="310" r:id="rId30"/>
    <p:sldId id="311" r:id="rId31"/>
    <p:sldId id="292" r:id="rId32"/>
    <p:sldId id="313" r:id="rId33"/>
    <p:sldId id="314" r:id="rId34"/>
    <p:sldId id="312" r:id="rId35"/>
    <p:sldId id="273"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32" autoAdjust="0"/>
    <p:restoredTop sz="94675" autoAdjust="0"/>
  </p:normalViewPr>
  <p:slideViewPr>
    <p:cSldViewPr>
      <p:cViewPr>
        <p:scale>
          <a:sx n="66" d="100"/>
          <a:sy n="66" d="100"/>
        </p:scale>
        <p:origin x="-408" y="-7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5" qsCatId="simple" csTypeId="urn:microsoft.com/office/officeart/2005/8/colors/accent2_3" csCatId="accent2" phldr="1"/>
      <dgm:spPr/>
    </dgm:pt>
    <dgm:pt modelId="{4AFE0152-52EB-4B95-B7AD-68475D9B1B55}">
      <dgm:prSet phldrT="[文本]" custT="1"/>
      <dgm:spPr>
        <a:solidFill>
          <a:srgbClr val="FF6600"/>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传感器概述</a:t>
          </a:r>
          <a:endParaRPr lang="zh-CN" altLang="en-US" sz="1400" u="none" baseline="0"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传感网概述</a:t>
          </a:r>
          <a:endParaRPr lang="zh-CN" altLang="en-US" sz="1400" u="none" baseline="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a:ln>
          <a:solidFill>
            <a:schemeClr val="tx1"/>
          </a:solidFill>
        </a:ln>
      </dgm:spPr>
      <dgm:t>
        <a:bodyPr/>
        <a:lstStyle/>
        <a:p>
          <a:pPr algn="l"/>
          <a:r>
            <a:rPr lang="zh-CN" sz="1400" u="none" baseline="0" dirty="0" smtClean="0">
              <a:solidFill>
                <a:schemeClr val="tx1"/>
              </a:solidFill>
            </a:rPr>
            <a:t>传感网的关键技术与节点部署</a:t>
          </a:r>
          <a:endParaRPr lang="zh-CN" altLang="en-US" sz="1400" u="none" baseline="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2EEC6531-7844-4860-A01B-7DAD79E3B976}">
      <dgm:prSet custT="1"/>
      <dgm:spPr>
        <a:solidFill>
          <a:srgbClr val="FFCC66"/>
        </a:solidFill>
        <a:ln>
          <a:solidFill>
            <a:schemeClr val="tx1"/>
          </a:solidFill>
        </a:ln>
      </dgm:spPr>
      <dgm:t>
        <a:bodyPr/>
        <a:lstStyle/>
        <a:p>
          <a:pPr algn="l"/>
          <a:r>
            <a:rPr lang="en-US" altLang="zh-CN" sz="1400" u="none" baseline="0" dirty="0" smtClean="0">
              <a:solidFill>
                <a:schemeClr val="tx1"/>
              </a:solidFill>
            </a:rPr>
            <a:t>  </a:t>
          </a:r>
          <a:r>
            <a:rPr lang="zh-CN" sz="1400" u="none" baseline="0" dirty="0" smtClean="0">
              <a:solidFill>
                <a:schemeClr val="tx1"/>
              </a:solidFill>
            </a:rPr>
            <a:t>无线传感网</a:t>
          </a:r>
          <a:endParaRPr lang="zh-CN" altLang="en-US" sz="1400" u="none" baseline="0" dirty="0" smtClean="0">
            <a:solidFill>
              <a:schemeClr val="tx1"/>
            </a:solidFill>
          </a:endParaRPr>
        </a:p>
      </dgm:t>
    </dgm:pt>
    <dgm:pt modelId="{86D54E3B-19A2-4D37-9350-7D10E0215FAF}" type="parTrans" cxnId="{41A9DA42-B1F0-4F31-9149-35BB0B79326F}">
      <dgm:prSet/>
      <dgm:spPr/>
      <dgm:t>
        <a:bodyPr/>
        <a:lstStyle/>
        <a:p>
          <a:endParaRPr lang="zh-CN" altLang="en-US"/>
        </a:p>
      </dgm:t>
    </dgm:pt>
    <dgm:pt modelId="{25799801-8C69-4E35-BC7D-6402BCD9CFAC}" type="sibTrans" cxnId="{41A9DA42-B1F0-4F31-9149-35BB0B79326F}">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188" custScaleY="74044" custLinFactNeighborX="-4684">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58850"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77949" custLinFactNeighborX="572" custLinFactNeighborY="12501">
        <dgm:presLayoutVars>
          <dgm:bulletEnabled val="1"/>
        </dgm:presLayoutVars>
      </dgm:prSet>
      <dgm:spPr/>
      <dgm:t>
        <a:bodyPr/>
        <a:lstStyle/>
        <a:p>
          <a:endParaRPr lang="zh-CN" altLang="en-US"/>
        </a:p>
      </dgm:t>
    </dgm:pt>
    <dgm:pt modelId="{EAE502A7-49BB-48AF-8122-C510739D7A3C}" type="pres">
      <dgm:prSet presAssocID="{F5487BCD-2C64-47A9-9CA1-D9FFA877489D}" presName="parSpace" presStyleCnt="0"/>
      <dgm:spPr/>
    </dgm:pt>
    <dgm:pt modelId="{E4A78CED-3C97-49D7-B670-C4A769250A20}" type="pres">
      <dgm:prSet presAssocID="{2EEC6531-7844-4860-A01B-7DAD79E3B976}" presName="parTxOnly" presStyleLbl="node1" presStyleIdx="3" presStyleCnt="4" custScaleX="41837">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5DF7CBBD-4D77-48B4-A6FB-793AC5B037DC}"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111F92DB-E2C1-41E2-98DA-6635EDF68B72}" type="presOf" srcId="{2EEC6531-7844-4860-A01B-7DAD79E3B976}" destId="{E4A78CED-3C97-49D7-B670-C4A769250A20}" srcOrd="0" destOrd="0" presId="urn:microsoft.com/office/officeart/2005/8/layout/hChevron3"/>
    <dgm:cxn modelId="{26707C46-DB6B-4310-9D02-E8962D05539D}" type="presOf" srcId="{4AFE0152-52EB-4B95-B7AD-68475D9B1B55}" destId="{78707572-11B1-43F0-B56F-5E4AB636DFB3}" srcOrd="0" destOrd="0" presId="urn:microsoft.com/office/officeart/2005/8/layout/hChevron3"/>
    <dgm:cxn modelId="{41A9DA42-B1F0-4F31-9149-35BB0B79326F}" srcId="{A62A7514-2DD7-41B7-80ED-F693EACC02A5}" destId="{2EEC6531-7844-4860-A01B-7DAD79E3B976}" srcOrd="3" destOrd="0" parTransId="{86D54E3B-19A2-4D37-9350-7D10E0215FAF}" sibTransId="{25799801-8C69-4E35-BC7D-6402BCD9CFAC}"/>
    <dgm:cxn modelId="{999C26EA-8F74-43CF-B0C7-D6ED1AD903F2}" type="presOf" srcId="{A62A7514-2DD7-41B7-80ED-F693EACC02A5}" destId="{4F72C2E5-C0F0-49B9-9693-6A68F13804F4}" srcOrd="0" destOrd="0" presId="urn:microsoft.com/office/officeart/2005/8/layout/hChevron3"/>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 modelId="{3B176EAE-3504-41CE-B6A9-4C6DD0BB8655}" type="presParOf" srcId="{4F72C2E5-C0F0-49B9-9693-6A68F13804F4}" destId="{EAE502A7-49BB-48AF-8122-C510739D7A3C}" srcOrd="5" destOrd="0" presId="urn:microsoft.com/office/officeart/2005/8/layout/hChevron3"/>
    <dgm:cxn modelId="{2982EE1D-01F1-4A9D-9F16-CCA471068565}" type="presParOf" srcId="{4F72C2E5-C0F0-49B9-9693-6A68F13804F4}" destId="{E4A78CED-3C97-49D7-B670-C4A769250A20}" srcOrd="6"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5" qsCatId="simple" csTypeId="urn:microsoft.com/office/officeart/2005/8/colors/accent2_3" csCatId="accent2" phldr="1"/>
      <dgm:spPr/>
    </dgm:pt>
    <dgm:pt modelId="{4AFE0152-52EB-4B95-B7AD-68475D9B1B55}">
      <dgm:prSet phldrT="[文本]" custT="1"/>
      <dgm:spPr>
        <a:solidFill>
          <a:srgbClr val="FFCC66"/>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传感器概述</a:t>
          </a:r>
          <a:endParaRPr lang="zh-CN" altLang="en-US" sz="1400" u="none" baseline="0"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传感网概述</a:t>
          </a:r>
          <a:endParaRPr lang="zh-CN" altLang="en-US" sz="1400" u="none" baseline="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a:ln>
          <a:solidFill>
            <a:schemeClr val="tx1"/>
          </a:solidFill>
        </a:ln>
      </dgm:spPr>
      <dgm:t>
        <a:bodyPr/>
        <a:lstStyle/>
        <a:p>
          <a:pPr algn="l"/>
          <a:r>
            <a:rPr lang="zh-CN" sz="1400" u="none" baseline="0" dirty="0" smtClean="0">
              <a:solidFill>
                <a:schemeClr val="tx1"/>
              </a:solidFill>
            </a:rPr>
            <a:t>传感网的关键技术与节点部署</a:t>
          </a:r>
          <a:endParaRPr lang="zh-CN" altLang="en-US" sz="1400" u="none" baseline="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2EEC6531-7844-4860-A01B-7DAD79E3B976}">
      <dgm:prSet custT="1"/>
      <dgm:spPr>
        <a:solidFill>
          <a:srgbClr val="FFCC66"/>
        </a:solidFill>
        <a:ln>
          <a:solidFill>
            <a:schemeClr val="tx1"/>
          </a:solidFill>
        </a:ln>
      </dgm:spPr>
      <dgm:t>
        <a:bodyPr/>
        <a:lstStyle/>
        <a:p>
          <a:pPr algn="l"/>
          <a:r>
            <a:rPr lang="en-US" altLang="zh-CN" sz="1400" u="none" baseline="0" dirty="0" smtClean="0">
              <a:solidFill>
                <a:schemeClr val="tx1"/>
              </a:solidFill>
            </a:rPr>
            <a:t>  </a:t>
          </a:r>
          <a:r>
            <a:rPr lang="zh-CN" sz="1400" u="none" baseline="0" dirty="0" smtClean="0">
              <a:solidFill>
                <a:schemeClr val="tx1"/>
              </a:solidFill>
            </a:rPr>
            <a:t>无线传感网</a:t>
          </a:r>
          <a:endParaRPr lang="zh-CN" altLang="en-US" sz="1400" u="none" baseline="0" dirty="0" smtClean="0">
            <a:solidFill>
              <a:schemeClr val="tx1"/>
            </a:solidFill>
          </a:endParaRPr>
        </a:p>
      </dgm:t>
    </dgm:pt>
    <dgm:pt modelId="{86D54E3B-19A2-4D37-9350-7D10E0215FAF}" type="parTrans" cxnId="{41A9DA42-B1F0-4F31-9149-35BB0B79326F}">
      <dgm:prSet/>
      <dgm:spPr/>
      <dgm:t>
        <a:bodyPr/>
        <a:lstStyle/>
        <a:p>
          <a:endParaRPr lang="zh-CN" altLang="en-US"/>
        </a:p>
      </dgm:t>
    </dgm:pt>
    <dgm:pt modelId="{25799801-8C69-4E35-BC7D-6402BCD9CFAC}" type="sibTrans" cxnId="{41A9DA42-B1F0-4F31-9149-35BB0B79326F}">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188" custScaleY="74044" custLinFactNeighborX="-4684">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58850"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77949" custLinFactNeighborX="572" custLinFactNeighborY="12501">
        <dgm:presLayoutVars>
          <dgm:bulletEnabled val="1"/>
        </dgm:presLayoutVars>
      </dgm:prSet>
      <dgm:spPr/>
      <dgm:t>
        <a:bodyPr/>
        <a:lstStyle/>
        <a:p>
          <a:endParaRPr lang="zh-CN" altLang="en-US"/>
        </a:p>
      </dgm:t>
    </dgm:pt>
    <dgm:pt modelId="{EAE502A7-49BB-48AF-8122-C510739D7A3C}" type="pres">
      <dgm:prSet presAssocID="{F5487BCD-2C64-47A9-9CA1-D9FFA877489D}" presName="parSpace" presStyleCnt="0"/>
      <dgm:spPr/>
    </dgm:pt>
    <dgm:pt modelId="{E4A78CED-3C97-49D7-B670-C4A769250A20}" type="pres">
      <dgm:prSet presAssocID="{2EEC6531-7844-4860-A01B-7DAD79E3B976}" presName="parTxOnly" presStyleLbl="node1" presStyleIdx="3" presStyleCnt="4" custScaleX="41837">
        <dgm:presLayoutVars>
          <dgm:bulletEnabled val="1"/>
        </dgm:presLayoutVars>
      </dgm:prSet>
      <dgm:spPr/>
      <dgm:t>
        <a:bodyPr/>
        <a:lstStyle/>
        <a:p>
          <a:endParaRPr lang="zh-CN" altLang="en-US"/>
        </a:p>
      </dgm:t>
    </dgm:pt>
  </dgm:ptLst>
  <dgm:cxnLst>
    <dgm:cxn modelId="{61E7456E-C221-4F3F-AA16-53291ADCA48E}" type="presOf" srcId="{2EEC6531-7844-4860-A01B-7DAD79E3B976}" destId="{E4A78CED-3C97-49D7-B670-C4A769250A20}" srcOrd="0" destOrd="0" presId="urn:microsoft.com/office/officeart/2005/8/layout/hChevron3"/>
    <dgm:cxn modelId="{CFB283F2-8C04-4000-B893-090BF1CDD908}"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C9F56D1E-2682-4C4D-8537-A96290633D63}" type="presOf" srcId="{1A422BF9-8E40-4D40-82F3-D7ADF7825116}" destId="{A587EFE1-A3DE-4730-996C-C43C76C9687D}" srcOrd="0" destOrd="0" presId="urn:microsoft.com/office/officeart/2005/8/layout/hChevron3"/>
    <dgm:cxn modelId="{981DCFF5-A669-4504-AF64-019BC0D1D04F}" type="presOf" srcId="{A62A7514-2DD7-41B7-80ED-F693EACC02A5}" destId="{4F72C2E5-C0F0-49B9-9693-6A68F13804F4}"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41A9DA42-B1F0-4F31-9149-35BB0B79326F}" srcId="{A62A7514-2DD7-41B7-80ED-F693EACC02A5}" destId="{2EEC6531-7844-4860-A01B-7DAD79E3B976}" srcOrd="3" destOrd="0" parTransId="{86D54E3B-19A2-4D37-9350-7D10E0215FAF}" sibTransId="{25799801-8C69-4E35-BC7D-6402BCD9CFAC}"/>
    <dgm:cxn modelId="{6F79752B-0921-4D3D-8516-E863EAD69F23}" type="presOf" srcId="{4AFE0152-52EB-4B95-B7AD-68475D9B1B55}" destId="{78707572-11B1-43F0-B56F-5E4AB636DFB3}" srcOrd="0" destOrd="0" presId="urn:microsoft.com/office/officeart/2005/8/layout/hChevron3"/>
    <dgm:cxn modelId="{B6E8B845-5925-4809-85DD-C4C1D47736E0}" type="presParOf" srcId="{4F72C2E5-C0F0-49B9-9693-6A68F13804F4}" destId="{78707572-11B1-43F0-B56F-5E4AB636DFB3}" srcOrd="0" destOrd="0" presId="urn:microsoft.com/office/officeart/2005/8/layout/hChevron3"/>
    <dgm:cxn modelId="{B290D70F-8B17-4ADF-A0AB-4BA5B9854AA3}" type="presParOf" srcId="{4F72C2E5-C0F0-49B9-9693-6A68F13804F4}" destId="{DF1A3B44-7C86-47AC-889C-B1EF619618EA}" srcOrd="1" destOrd="0" presId="urn:microsoft.com/office/officeart/2005/8/layout/hChevron3"/>
    <dgm:cxn modelId="{6E379B5C-5B07-4D09-A4F1-6BC954BCC181}" type="presParOf" srcId="{4F72C2E5-C0F0-49B9-9693-6A68F13804F4}" destId="{370B7215-43AF-46BF-A735-20A368491720}" srcOrd="2" destOrd="0" presId="urn:microsoft.com/office/officeart/2005/8/layout/hChevron3"/>
    <dgm:cxn modelId="{053388F2-BF8C-4AE9-825B-959D814A118A}" type="presParOf" srcId="{4F72C2E5-C0F0-49B9-9693-6A68F13804F4}" destId="{E079EB35-79C3-4272-8F6A-95B4FB054A82}" srcOrd="3" destOrd="0" presId="urn:microsoft.com/office/officeart/2005/8/layout/hChevron3"/>
    <dgm:cxn modelId="{1469EC16-B91A-434A-81D4-B4310069169C}" type="presParOf" srcId="{4F72C2E5-C0F0-49B9-9693-6A68F13804F4}" destId="{A587EFE1-A3DE-4730-996C-C43C76C9687D}" srcOrd="4" destOrd="0" presId="urn:microsoft.com/office/officeart/2005/8/layout/hChevron3"/>
    <dgm:cxn modelId="{650BA9DA-CC16-4076-92B0-8160365F1520}" type="presParOf" srcId="{4F72C2E5-C0F0-49B9-9693-6A68F13804F4}" destId="{EAE502A7-49BB-48AF-8122-C510739D7A3C}" srcOrd="5" destOrd="0" presId="urn:microsoft.com/office/officeart/2005/8/layout/hChevron3"/>
    <dgm:cxn modelId="{888BF101-2A8A-4329-BDAD-6287C3812C3D}" type="presParOf" srcId="{4F72C2E5-C0F0-49B9-9693-6A68F13804F4}" destId="{E4A78CED-3C97-49D7-B670-C4A769250A20}" srcOrd="6"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5" qsCatId="simple" csTypeId="urn:microsoft.com/office/officeart/2005/8/colors/accent2_3" csCatId="accent2" phldr="1"/>
      <dgm:spPr/>
    </dgm:pt>
    <dgm:pt modelId="{4AFE0152-52EB-4B95-B7AD-68475D9B1B55}">
      <dgm:prSet phldrT="[文本]" custT="1"/>
      <dgm:spPr>
        <a:solidFill>
          <a:srgbClr val="FFCC66"/>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传感器概述</a:t>
          </a:r>
          <a:endParaRPr lang="zh-CN" altLang="en-US" sz="1400" u="none" baseline="0"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传感网概述</a:t>
          </a:r>
          <a:endParaRPr lang="zh-CN" altLang="en-US" sz="1400" u="none" baseline="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6600"/>
        </a:solidFill>
        <a:ln>
          <a:solidFill>
            <a:schemeClr val="tx1"/>
          </a:solidFill>
        </a:ln>
      </dgm:spPr>
      <dgm:t>
        <a:bodyPr/>
        <a:lstStyle/>
        <a:p>
          <a:pPr algn="l"/>
          <a:r>
            <a:rPr lang="zh-CN" sz="1400" u="none" baseline="0" dirty="0" smtClean="0">
              <a:solidFill>
                <a:schemeClr val="tx1"/>
              </a:solidFill>
            </a:rPr>
            <a:t>传感网的关键技术与节点部署</a:t>
          </a:r>
          <a:endParaRPr lang="zh-CN" altLang="en-US" sz="1400" u="none" baseline="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2EEC6531-7844-4860-A01B-7DAD79E3B976}">
      <dgm:prSet custT="1"/>
      <dgm:spPr>
        <a:solidFill>
          <a:srgbClr val="FFCC66"/>
        </a:solidFill>
        <a:ln>
          <a:solidFill>
            <a:schemeClr val="tx1"/>
          </a:solidFill>
        </a:ln>
      </dgm:spPr>
      <dgm:t>
        <a:bodyPr/>
        <a:lstStyle/>
        <a:p>
          <a:pPr algn="l"/>
          <a:r>
            <a:rPr lang="en-US" altLang="zh-CN" sz="1400" u="none" baseline="0" dirty="0" smtClean="0">
              <a:solidFill>
                <a:schemeClr val="tx1"/>
              </a:solidFill>
            </a:rPr>
            <a:t>  </a:t>
          </a:r>
          <a:r>
            <a:rPr lang="zh-CN" sz="1400" u="none" baseline="0" dirty="0" smtClean="0">
              <a:solidFill>
                <a:schemeClr val="tx1"/>
              </a:solidFill>
            </a:rPr>
            <a:t>无线传感网</a:t>
          </a:r>
          <a:endParaRPr lang="zh-CN" altLang="en-US" sz="1400" u="none" baseline="0" dirty="0" smtClean="0">
            <a:solidFill>
              <a:schemeClr val="tx1"/>
            </a:solidFill>
          </a:endParaRPr>
        </a:p>
      </dgm:t>
    </dgm:pt>
    <dgm:pt modelId="{86D54E3B-19A2-4D37-9350-7D10E0215FAF}" type="parTrans" cxnId="{41A9DA42-B1F0-4F31-9149-35BB0B79326F}">
      <dgm:prSet/>
      <dgm:spPr/>
      <dgm:t>
        <a:bodyPr/>
        <a:lstStyle/>
        <a:p>
          <a:endParaRPr lang="zh-CN" altLang="en-US"/>
        </a:p>
      </dgm:t>
    </dgm:pt>
    <dgm:pt modelId="{25799801-8C69-4E35-BC7D-6402BCD9CFAC}" type="sibTrans" cxnId="{41A9DA42-B1F0-4F31-9149-35BB0B79326F}">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188" custScaleY="74044" custLinFactNeighborX="-4684">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58850"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77949" custLinFactNeighborX="572" custLinFactNeighborY="12501">
        <dgm:presLayoutVars>
          <dgm:bulletEnabled val="1"/>
        </dgm:presLayoutVars>
      </dgm:prSet>
      <dgm:spPr/>
      <dgm:t>
        <a:bodyPr/>
        <a:lstStyle/>
        <a:p>
          <a:endParaRPr lang="zh-CN" altLang="en-US"/>
        </a:p>
      </dgm:t>
    </dgm:pt>
    <dgm:pt modelId="{EAE502A7-49BB-48AF-8122-C510739D7A3C}" type="pres">
      <dgm:prSet presAssocID="{F5487BCD-2C64-47A9-9CA1-D9FFA877489D}" presName="parSpace" presStyleCnt="0"/>
      <dgm:spPr/>
    </dgm:pt>
    <dgm:pt modelId="{E4A78CED-3C97-49D7-B670-C4A769250A20}" type="pres">
      <dgm:prSet presAssocID="{2EEC6531-7844-4860-A01B-7DAD79E3B976}" presName="parTxOnly" presStyleLbl="node1" presStyleIdx="3" presStyleCnt="4" custScaleX="41837">
        <dgm:presLayoutVars>
          <dgm:bulletEnabled val="1"/>
        </dgm:presLayoutVars>
      </dgm:prSet>
      <dgm:spPr/>
      <dgm:t>
        <a:bodyPr/>
        <a:lstStyle/>
        <a:p>
          <a:endParaRPr lang="zh-CN" altLang="en-US"/>
        </a:p>
      </dgm:t>
    </dgm:pt>
  </dgm:ptLst>
  <dgm:cxnLst>
    <dgm:cxn modelId="{E8B1E4C9-2334-416D-BA17-33C447D0CFE0}" type="presOf" srcId="{2EEC6531-7844-4860-A01B-7DAD79E3B976}" destId="{E4A78CED-3C97-49D7-B670-C4A769250A20}" srcOrd="0" destOrd="0" presId="urn:microsoft.com/office/officeart/2005/8/layout/hChevron3"/>
    <dgm:cxn modelId="{8E70D7F3-551A-43BE-A19F-B834913205DE}" type="presOf" srcId="{BE7FC79C-9CFE-4C59-A295-EA1E3A68FF87}" destId="{370B7215-43AF-46BF-A735-20A368491720}" srcOrd="0" destOrd="0" presId="urn:microsoft.com/office/officeart/2005/8/layout/hChevron3"/>
    <dgm:cxn modelId="{2B999B56-C78D-45A1-901C-FD32A4A54812}" type="presOf" srcId="{A62A7514-2DD7-41B7-80ED-F693EACC02A5}" destId="{4F72C2E5-C0F0-49B9-9693-6A68F13804F4}"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F774EB3D-DE98-4AF8-9428-ADA0321E934B}" type="presOf" srcId="{1A422BF9-8E40-4D40-82F3-D7ADF7825116}" destId="{A587EFE1-A3DE-4730-996C-C43C76C9687D}" srcOrd="0" destOrd="0" presId="urn:microsoft.com/office/officeart/2005/8/layout/hChevron3"/>
    <dgm:cxn modelId="{41A9DA42-B1F0-4F31-9149-35BB0B79326F}" srcId="{A62A7514-2DD7-41B7-80ED-F693EACC02A5}" destId="{2EEC6531-7844-4860-A01B-7DAD79E3B976}" srcOrd="3" destOrd="0" parTransId="{86D54E3B-19A2-4D37-9350-7D10E0215FAF}" sibTransId="{25799801-8C69-4E35-BC7D-6402BCD9CFAC}"/>
    <dgm:cxn modelId="{9D1EC0B3-B6FC-4B2D-800E-CDD82A05D601}" type="presOf" srcId="{4AFE0152-52EB-4B95-B7AD-68475D9B1B55}" destId="{78707572-11B1-43F0-B56F-5E4AB636DFB3}" srcOrd="0" destOrd="0" presId="urn:microsoft.com/office/officeart/2005/8/layout/hChevron3"/>
    <dgm:cxn modelId="{9F91B910-D118-4966-8119-165096D5B829}" type="presParOf" srcId="{4F72C2E5-C0F0-49B9-9693-6A68F13804F4}" destId="{78707572-11B1-43F0-B56F-5E4AB636DFB3}" srcOrd="0" destOrd="0" presId="urn:microsoft.com/office/officeart/2005/8/layout/hChevron3"/>
    <dgm:cxn modelId="{E76C9765-FB1E-492C-AFE1-6189CBDA3254}" type="presParOf" srcId="{4F72C2E5-C0F0-49B9-9693-6A68F13804F4}" destId="{DF1A3B44-7C86-47AC-889C-B1EF619618EA}" srcOrd="1" destOrd="0" presId="urn:microsoft.com/office/officeart/2005/8/layout/hChevron3"/>
    <dgm:cxn modelId="{EF6152AB-D88A-4E42-9207-A0390BCC4690}" type="presParOf" srcId="{4F72C2E5-C0F0-49B9-9693-6A68F13804F4}" destId="{370B7215-43AF-46BF-A735-20A368491720}" srcOrd="2" destOrd="0" presId="urn:microsoft.com/office/officeart/2005/8/layout/hChevron3"/>
    <dgm:cxn modelId="{4936E76B-C372-4B5A-BD2C-F37A8BC5D1EA}" type="presParOf" srcId="{4F72C2E5-C0F0-49B9-9693-6A68F13804F4}" destId="{E079EB35-79C3-4272-8F6A-95B4FB054A82}" srcOrd="3" destOrd="0" presId="urn:microsoft.com/office/officeart/2005/8/layout/hChevron3"/>
    <dgm:cxn modelId="{04382151-E9F9-4960-A23A-2895004C7AB8}" type="presParOf" srcId="{4F72C2E5-C0F0-49B9-9693-6A68F13804F4}" destId="{A587EFE1-A3DE-4730-996C-C43C76C9687D}" srcOrd="4" destOrd="0" presId="urn:microsoft.com/office/officeart/2005/8/layout/hChevron3"/>
    <dgm:cxn modelId="{40864B14-C940-4DF0-94F8-82B2D27C5C79}" type="presParOf" srcId="{4F72C2E5-C0F0-49B9-9693-6A68F13804F4}" destId="{EAE502A7-49BB-48AF-8122-C510739D7A3C}" srcOrd="5" destOrd="0" presId="urn:microsoft.com/office/officeart/2005/8/layout/hChevron3"/>
    <dgm:cxn modelId="{B96C2D6D-91E2-4A72-A575-3FD0E00AE1D4}" type="presParOf" srcId="{4F72C2E5-C0F0-49B9-9693-6A68F13804F4}" destId="{E4A78CED-3C97-49D7-B670-C4A769250A20}" srcOrd="6"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5" qsCatId="simple" csTypeId="urn:microsoft.com/office/officeart/2005/8/colors/accent2_3" csCatId="accent2" phldr="1"/>
      <dgm:spPr/>
    </dgm:pt>
    <dgm:pt modelId="{4AFE0152-52EB-4B95-B7AD-68475D9B1B55}">
      <dgm:prSet phldrT="[文本]" custT="1"/>
      <dgm:spPr>
        <a:solidFill>
          <a:srgbClr val="FFCC66"/>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传感器概述</a:t>
          </a:r>
          <a:endParaRPr lang="zh-CN" altLang="en-US" sz="1400" u="none" baseline="0"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a:ln>
          <a:solidFill>
            <a:schemeClr val="tx1"/>
          </a:solidFill>
        </a:ln>
      </dgm:spPr>
      <dgm:t>
        <a:bodyPr/>
        <a:lstStyle/>
        <a:p>
          <a:pPr algn="l"/>
          <a:r>
            <a:rPr lang="en-US" altLang="zh-CN" sz="1400" u="none" dirty="0" smtClean="0"/>
            <a:t>  </a:t>
          </a:r>
          <a:r>
            <a:rPr lang="zh-CN" sz="1400" u="none" baseline="0" dirty="0" smtClean="0">
              <a:solidFill>
                <a:schemeClr val="tx1"/>
              </a:solidFill>
            </a:rPr>
            <a:t>传感网概述</a:t>
          </a:r>
          <a:endParaRPr lang="zh-CN" altLang="en-US" sz="1400" u="none" baseline="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a:ln>
          <a:solidFill>
            <a:schemeClr val="tx1"/>
          </a:solidFill>
        </a:ln>
      </dgm:spPr>
      <dgm:t>
        <a:bodyPr/>
        <a:lstStyle/>
        <a:p>
          <a:pPr algn="l"/>
          <a:r>
            <a:rPr lang="zh-CN" sz="1400" u="none" baseline="0" dirty="0" smtClean="0">
              <a:solidFill>
                <a:schemeClr val="tx1"/>
              </a:solidFill>
            </a:rPr>
            <a:t>传感网的关键技术与节点部署</a:t>
          </a:r>
          <a:endParaRPr lang="zh-CN" altLang="en-US" sz="1400" u="none" baseline="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2EEC6531-7844-4860-A01B-7DAD79E3B976}">
      <dgm:prSet custT="1"/>
      <dgm:spPr>
        <a:solidFill>
          <a:srgbClr val="FF6600"/>
        </a:solidFill>
        <a:ln>
          <a:solidFill>
            <a:schemeClr val="tx1"/>
          </a:solidFill>
        </a:ln>
      </dgm:spPr>
      <dgm:t>
        <a:bodyPr/>
        <a:lstStyle/>
        <a:p>
          <a:pPr algn="l"/>
          <a:r>
            <a:rPr lang="en-US" altLang="zh-CN" sz="1400" u="none" baseline="0" dirty="0" smtClean="0">
              <a:solidFill>
                <a:schemeClr val="tx1"/>
              </a:solidFill>
            </a:rPr>
            <a:t>  </a:t>
          </a:r>
          <a:r>
            <a:rPr lang="zh-CN" sz="1400" u="none" baseline="0" dirty="0" smtClean="0">
              <a:solidFill>
                <a:schemeClr val="tx1"/>
              </a:solidFill>
            </a:rPr>
            <a:t>无线传感网</a:t>
          </a:r>
          <a:endParaRPr lang="zh-CN" altLang="en-US" sz="1400" u="none" baseline="0" dirty="0" smtClean="0">
            <a:solidFill>
              <a:schemeClr val="tx1"/>
            </a:solidFill>
          </a:endParaRPr>
        </a:p>
      </dgm:t>
    </dgm:pt>
    <dgm:pt modelId="{86D54E3B-19A2-4D37-9350-7D10E0215FAF}" type="parTrans" cxnId="{41A9DA42-B1F0-4F31-9149-35BB0B79326F}">
      <dgm:prSet/>
      <dgm:spPr/>
      <dgm:t>
        <a:bodyPr/>
        <a:lstStyle/>
        <a:p>
          <a:endParaRPr lang="zh-CN" altLang="en-US"/>
        </a:p>
      </dgm:t>
    </dgm:pt>
    <dgm:pt modelId="{25799801-8C69-4E35-BC7D-6402BCD9CFAC}" type="sibTrans" cxnId="{41A9DA42-B1F0-4F31-9149-35BB0B79326F}">
      <dgm:prSet/>
      <dgm:spPr/>
      <dgm:t>
        <a:bodyPr/>
        <a:lstStyle/>
        <a:p>
          <a:endParaRPr lang="zh-CN" altLang="en-US"/>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4" custScaleX="57188" custScaleY="74044" custLinFactNeighborX="-4684">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4" custScaleX="58850"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4" custScaleX="77949" custLinFactNeighborX="572" custLinFactNeighborY="12501">
        <dgm:presLayoutVars>
          <dgm:bulletEnabled val="1"/>
        </dgm:presLayoutVars>
      </dgm:prSet>
      <dgm:spPr/>
      <dgm:t>
        <a:bodyPr/>
        <a:lstStyle/>
        <a:p>
          <a:endParaRPr lang="zh-CN" altLang="en-US"/>
        </a:p>
      </dgm:t>
    </dgm:pt>
    <dgm:pt modelId="{EAE502A7-49BB-48AF-8122-C510739D7A3C}" type="pres">
      <dgm:prSet presAssocID="{F5487BCD-2C64-47A9-9CA1-D9FFA877489D}" presName="parSpace" presStyleCnt="0"/>
      <dgm:spPr/>
    </dgm:pt>
    <dgm:pt modelId="{E4A78CED-3C97-49D7-B670-C4A769250A20}" type="pres">
      <dgm:prSet presAssocID="{2EEC6531-7844-4860-A01B-7DAD79E3B976}" presName="parTxOnly" presStyleLbl="node1" presStyleIdx="3" presStyleCnt="4" custScaleX="41837">
        <dgm:presLayoutVars>
          <dgm:bulletEnabled val="1"/>
        </dgm:presLayoutVars>
      </dgm:prSet>
      <dgm:spPr/>
      <dgm:t>
        <a:bodyPr/>
        <a:lstStyle/>
        <a:p>
          <a:endParaRPr lang="zh-CN" altLang="en-US"/>
        </a:p>
      </dgm:t>
    </dgm:pt>
  </dgm:ptLst>
  <dgm:cxnLst>
    <dgm:cxn modelId="{55644CA8-9338-42B7-AF96-0A17B1BB5DBD}" type="presOf" srcId="{4AFE0152-52EB-4B95-B7AD-68475D9B1B55}" destId="{78707572-11B1-43F0-B56F-5E4AB636DFB3}" srcOrd="0" destOrd="0" presId="urn:microsoft.com/office/officeart/2005/8/layout/hChevron3"/>
    <dgm:cxn modelId="{EE138B34-3007-42D0-905A-A53197B3CC9D}" type="presOf" srcId="{1A422BF9-8E40-4D40-82F3-D7ADF7825116}" destId="{A587EFE1-A3DE-4730-996C-C43C76C9687D}"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D5173370-F745-49CB-8797-0282761A035A}" type="presOf" srcId="{2EEC6531-7844-4860-A01B-7DAD79E3B976}" destId="{E4A78CED-3C97-49D7-B670-C4A769250A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579A1243-124D-4336-AD39-09BD60D1AD50}" type="presOf" srcId="{BE7FC79C-9CFE-4C59-A295-EA1E3A68FF87}" destId="{370B7215-43AF-46BF-A735-20A368491720}" srcOrd="0" destOrd="0" presId="urn:microsoft.com/office/officeart/2005/8/layout/hChevron3"/>
    <dgm:cxn modelId="{41A9DA42-B1F0-4F31-9149-35BB0B79326F}" srcId="{A62A7514-2DD7-41B7-80ED-F693EACC02A5}" destId="{2EEC6531-7844-4860-A01B-7DAD79E3B976}" srcOrd="3" destOrd="0" parTransId="{86D54E3B-19A2-4D37-9350-7D10E0215FAF}" sibTransId="{25799801-8C69-4E35-BC7D-6402BCD9CFAC}"/>
    <dgm:cxn modelId="{C8DABA22-2C43-406B-8D05-ACB98E812260}" type="presOf" srcId="{A62A7514-2DD7-41B7-80ED-F693EACC02A5}" destId="{4F72C2E5-C0F0-49B9-9693-6A68F13804F4}" srcOrd="0" destOrd="0" presId="urn:microsoft.com/office/officeart/2005/8/layout/hChevron3"/>
    <dgm:cxn modelId="{41DBAE8A-0990-4D53-B3BB-89A6D083B77D}" type="presParOf" srcId="{4F72C2E5-C0F0-49B9-9693-6A68F13804F4}" destId="{78707572-11B1-43F0-B56F-5E4AB636DFB3}" srcOrd="0" destOrd="0" presId="urn:microsoft.com/office/officeart/2005/8/layout/hChevron3"/>
    <dgm:cxn modelId="{792B4F9A-8F90-4E9E-9A4B-03F952E14F19}" type="presParOf" srcId="{4F72C2E5-C0F0-49B9-9693-6A68F13804F4}" destId="{DF1A3B44-7C86-47AC-889C-B1EF619618EA}" srcOrd="1" destOrd="0" presId="urn:microsoft.com/office/officeart/2005/8/layout/hChevron3"/>
    <dgm:cxn modelId="{81691B01-D29D-414F-9C37-1D014982AE64}" type="presParOf" srcId="{4F72C2E5-C0F0-49B9-9693-6A68F13804F4}" destId="{370B7215-43AF-46BF-A735-20A368491720}" srcOrd="2" destOrd="0" presId="urn:microsoft.com/office/officeart/2005/8/layout/hChevron3"/>
    <dgm:cxn modelId="{BEF52722-3321-4445-9ADF-2AA911E11FE6}" type="presParOf" srcId="{4F72C2E5-C0F0-49B9-9693-6A68F13804F4}" destId="{E079EB35-79C3-4272-8F6A-95B4FB054A82}" srcOrd="3" destOrd="0" presId="urn:microsoft.com/office/officeart/2005/8/layout/hChevron3"/>
    <dgm:cxn modelId="{BB903F64-79D1-4746-AC3A-90408A4820EB}" type="presParOf" srcId="{4F72C2E5-C0F0-49B9-9693-6A68F13804F4}" destId="{A587EFE1-A3DE-4730-996C-C43C76C9687D}" srcOrd="4" destOrd="0" presId="urn:microsoft.com/office/officeart/2005/8/layout/hChevron3"/>
    <dgm:cxn modelId="{83D29E73-8DA4-4CB6-9141-5A5E91540F0F}" type="presParOf" srcId="{4F72C2E5-C0F0-49B9-9693-6A68F13804F4}" destId="{EAE502A7-49BB-48AF-8122-C510739D7A3C}" srcOrd="5" destOrd="0" presId="urn:microsoft.com/office/officeart/2005/8/layout/hChevron3"/>
    <dgm:cxn modelId="{9B503F37-F18D-47E8-B8DD-7E85BF85B661}" type="presParOf" srcId="{4F72C2E5-C0F0-49B9-9693-6A68F13804F4}" destId="{E4A78CED-3C97-49D7-B670-C4A769250A20}" srcOrd="6"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516994" cy="357189"/>
        </a:xfrm>
        <a:prstGeom prst="homePlate">
          <a:avLst/>
        </a:prstGeom>
        <a:solidFill>
          <a:srgbClr val="FF6600"/>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传感器概述</a:t>
          </a:r>
          <a:endParaRPr lang="zh-CN" altLang="en-US" sz="1400" u="none" kern="1200" baseline="0" dirty="0">
            <a:solidFill>
              <a:schemeClr val="tx1"/>
            </a:solidFill>
          </a:endParaRPr>
        </a:p>
      </dsp:txBody>
      <dsp:txXfrm>
        <a:off x="0" y="0"/>
        <a:ext cx="2516994" cy="357189"/>
      </dsp:txXfrm>
    </dsp:sp>
    <dsp:sp modelId="{370B7215-43AF-46BF-A735-20A368491720}">
      <dsp:nvSpPr>
        <dsp:cNvPr id="0" name=""/>
        <dsp:cNvSpPr/>
      </dsp:nvSpPr>
      <dsp:spPr>
        <a:xfrm>
          <a:off x="1480457" y="0"/>
          <a:ext cx="2590143"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传感网概述</a:t>
          </a:r>
          <a:endParaRPr lang="zh-CN" altLang="en-US" sz="1400" u="none" kern="1200" baseline="0" dirty="0">
            <a:solidFill>
              <a:schemeClr val="tx1"/>
            </a:solidFill>
          </a:endParaRPr>
        </a:p>
      </dsp:txBody>
      <dsp:txXfrm>
        <a:off x="1480457" y="0"/>
        <a:ext cx="2590143" cy="357189"/>
      </dsp:txXfrm>
    </dsp:sp>
    <dsp:sp modelId="{A587EFE1-A3DE-4730-996C-C43C76C9687D}">
      <dsp:nvSpPr>
        <dsp:cNvPr id="0" name=""/>
        <dsp:cNvSpPr/>
      </dsp:nvSpPr>
      <dsp:spPr>
        <a:xfrm>
          <a:off x="3354331" y="0"/>
          <a:ext cx="3430740"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zh-CN" sz="1400" u="none" kern="1200" baseline="0" dirty="0" smtClean="0">
              <a:solidFill>
                <a:schemeClr val="tx1"/>
              </a:solidFill>
            </a:rPr>
            <a:t>传感网的关键技术与节点部署</a:t>
          </a:r>
          <a:endParaRPr lang="zh-CN" altLang="en-US" sz="1400" u="none" kern="1200" baseline="0" dirty="0">
            <a:solidFill>
              <a:schemeClr val="tx1"/>
            </a:solidFill>
          </a:endParaRPr>
        </a:p>
      </dsp:txBody>
      <dsp:txXfrm>
        <a:off x="3354331" y="0"/>
        <a:ext cx="3430740" cy="357189"/>
      </dsp:txXfrm>
    </dsp:sp>
    <dsp:sp modelId="{E4A78CED-3C97-49D7-B670-C4A769250A20}">
      <dsp:nvSpPr>
        <dsp:cNvPr id="0" name=""/>
        <dsp:cNvSpPr/>
      </dsp:nvSpPr>
      <dsp:spPr>
        <a:xfrm>
          <a:off x="5899784" y="0"/>
          <a:ext cx="1841356"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baseline="0" dirty="0" smtClean="0">
              <a:solidFill>
                <a:schemeClr val="tx1"/>
              </a:solidFill>
            </a:rPr>
            <a:t>  </a:t>
          </a:r>
          <a:r>
            <a:rPr lang="zh-CN" sz="1400" u="none" kern="1200" baseline="0" dirty="0" smtClean="0">
              <a:solidFill>
                <a:schemeClr val="tx1"/>
              </a:solidFill>
            </a:rPr>
            <a:t>无线传感网</a:t>
          </a:r>
          <a:endParaRPr lang="zh-CN" altLang="en-US" sz="1400" u="none" kern="1200" baseline="0" dirty="0" smtClean="0">
            <a:solidFill>
              <a:schemeClr val="tx1"/>
            </a:solidFill>
          </a:endParaRPr>
        </a:p>
      </dsp:txBody>
      <dsp:txXfrm>
        <a:off x="5899784" y="0"/>
        <a:ext cx="1841356" cy="35718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516994" cy="357189"/>
        </a:xfrm>
        <a:prstGeom prst="homePlate">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传感器概述</a:t>
          </a:r>
          <a:endParaRPr lang="zh-CN" altLang="en-US" sz="1400" u="none" kern="1200" baseline="0" dirty="0">
            <a:solidFill>
              <a:schemeClr val="tx1"/>
            </a:solidFill>
          </a:endParaRPr>
        </a:p>
      </dsp:txBody>
      <dsp:txXfrm>
        <a:off x="0" y="0"/>
        <a:ext cx="2516994" cy="357189"/>
      </dsp:txXfrm>
    </dsp:sp>
    <dsp:sp modelId="{370B7215-43AF-46BF-A735-20A368491720}">
      <dsp:nvSpPr>
        <dsp:cNvPr id="0" name=""/>
        <dsp:cNvSpPr/>
      </dsp:nvSpPr>
      <dsp:spPr>
        <a:xfrm>
          <a:off x="1480457" y="0"/>
          <a:ext cx="2590143" cy="357189"/>
        </a:xfrm>
        <a:prstGeom prst="chevron">
          <a:avLst/>
        </a:prstGeom>
        <a:solidFill>
          <a:srgbClr val="FF6600"/>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传感网概述</a:t>
          </a:r>
          <a:endParaRPr lang="zh-CN" altLang="en-US" sz="1400" u="none" kern="1200" baseline="0" dirty="0">
            <a:solidFill>
              <a:schemeClr val="tx1"/>
            </a:solidFill>
          </a:endParaRPr>
        </a:p>
      </dsp:txBody>
      <dsp:txXfrm>
        <a:off x="1480457" y="0"/>
        <a:ext cx="2590143" cy="357189"/>
      </dsp:txXfrm>
    </dsp:sp>
    <dsp:sp modelId="{A587EFE1-A3DE-4730-996C-C43C76C9687D}">
      <dsp:nvSpPr>
        <dsp:cNvPr id="0" name=""/>
        <dsp:cNvSpPr/>
      </dsp:nvSpPr>
      <dsp:spPr>
        <a:xfrm>
          <a:off x="3354331" y="0"/>
          <a:ext cx="3430740"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zh-CN" sz="1400" u="none" kern="1200" baseline="0" dirty="0" smtClean="0">
              <a:solidFill>
                <a:schemeClr val="tx1"/>
              </a:solidFill>
            </a:rPr>
            <a:t>传感网的关键技术与节点部署</a:t>
          </a:r>
          <a:endParaRPr lang="zh-CN" altLang="en-US" sz="1400" u="none" kern="1200" baseline="0" dirty="0">
            <a:solidFill>
              <a:schemeClr val="tx1"/>
            </a:solidFill>
          </a:endParaRPr>
        </a:p>
      </dsp:txBody>
      <dsp:txXfrm>
        <a:off x="3354331" y="0"/>
        <a:ext cx="3430740" cy="357189"/>
      </dsp:txXfrm>
    </dsp:sp>
    <dsp:sp modelId="{E4A78CED-3C97-49D7-B670-C4A769250A20}">
      <dsp:nvSpPr>
        <dsp:cNvPr id="0" name=""/>
        <dsp:cNvSpPr/>
      </dsp:nvSpPr>
      <dsp:spPr>
        <a:xfrm>
          <a:off x="5899784" y="0"/>
          <a:ext cx="1841356"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baseline="0" dirty="0" smtClean="0">
              <a:solidFill>
                <a:schemeClr val="tx1"/>
              </a:solidFill>
            </a:rPr>
            <a:t>  </a:t>
          </a:r>
          <a:r>
            <a:rPr lang="zh-CN" sz="1400" u="none" kern="1200" baseline="0" dirty="0" smtClean="0">
              <a:solidFill>
                <a:schemeClr val="tx1"/>
              </a:solidFill>
            </a:rPr>
            <a:t>无线传感网</a:t>
          </a:r>
          <a:endParaRPr lang="zh-CN" altLang="en-US" sz="1400" u="none" kern="1200" baseline="0" dirty="0" smtClean="0">
            <a:solidFill>
              <a:schemeClr val="tx1"/>
            </a:solidFill>
          </a:endParaRPr>
        </a:p>
      </dsp:txBody>
      <dsp:txXfrm>
        <a:off x="5899784" y="0"/>
        <a:ext cx="1841356" cy="35718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516994" cy="357189"/>
        </a:xfrm>
        <a:prstGeom prst="homePlate">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传感器概述</a:t>
          </a:r>
          <a:endParaRPr lang="zh-CN" altLang="en-US" sz="1400" u="none" kern="1200" baseline="0" dirty="0">
            <a:solidFill>
              <a:schemeClr val="tx1"/>
            </a:solidFill>
          </a:endParaRPr>
        </a:p>
      </dsp:txBody>
      <dsp:txXfrm>
        <a:off x="0" y="0"/>
        <a:ext cx="2516994" cy="357189"/>
      </dsp:txXfrm>
    </dsp:sp>
    <dsp:sp modelId="{370B7215-43AF-46BF-A735-20A368491720}">
      <dsp:nvSpPr>
        <dsp:cNvPr id="0" name=""/>
        <dsp:cNvSpPr/>
      </dsp:nvSpPr>
      <dsp:spPr>
        <a:xfrm>
          <a:off x="1480457" y="0"/>
          <a:ext cx="2590143"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传感网概述</a:t>
          </a:r>
          <a:endParaRPr lang="zh-CN" altLang="en-US" sz="1400" u="none" kern="1200" baseline="0" dirty="0">
            <a:solidFill>
              <a:schemeClr val="tx1"/>
            </a:solidFill>
          </a:endParaRPr>
        </a:p>
      </dsp:txBody>
      <dsp:txXfrm>
        <a:off x="1480457" y="0"/>
        <a:ext cx="2590143" cy="357189"/>
      </dsp:txXfrm>
    </dsp:sp>
    <dsp:sp modelId="{A587EFE1-A3DE-4730-996C-C43C76C9687D}">
      <dsp:nvSpPr>
        <dsp:cNvPr id="0" name=""/>
        <dsp:cNvSpPr/>
      </dsp:nvSpPr>
      <dsp:spPr>
        <a:xfrm>
          <a:off x="3354331" y="0"/>
          <a:ext cx="3430740" cy="357189"/>
        </a:xfrm>
        <a:prstGeom prst="chevron">
          <a:avLst/>
        </a:prstGeom>
        <a:solidFill>
          <a:srgbClr val="FF6600"/>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zh-CN" sz="1400" u="none" kern="1200" baseline="0" dirty="0" smtClean="0">
              <a:solidFill>
                <a:schemeClr val="tx1"/>
              </a:solidFill>
            </a:rPr>
            <a:t>传感网的关键技术与节点部署</a:t>
          </a:r>
          <a:endParaRPr lang="zh-CN" altLang="en-US" sz="1400" u="none" kern="1200" baseline="0" dirty="0">
            <a:solidFill>
              <a:schemeClr val="tx1"/>
            </a:solidFill>
          </a:endParaRPr>
        </a:p>
      </dsp:txBody>
      <dsp:txXfrm>
        <a:off x="3354331" y="0"/>
        <a:ext cx="3430740" cy="357189"/>
      </dsp:txXfrm>
    </dsp:sp>
    <dsp:sp modelId="{E4A78CED-3C97-49D7-B670-C4A769250A20}">
      <dsp:nvSpPr>
        <dsp:cNvPr id="0" name=""/>
        <dsp:cNvSpPr/>
      </dsp:nvSpPr>
      <dsp:spPr>
        <a:xfrm>
          <a:off x="5899784" y="0"/>
          <a:ext cx="1841356"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baseline="0" dirty="0" smtClean="0">
              <a:solidFill>
                <a:schemeClr val="tx1"/>
              </a:solidFill>
            </a:rPr>
            <a:t>  </a:t>
          </a:r>
          <a:r>
            <a:rPr lang="zh-CN" sz="1400" u="none" kern="1200" baseline="0" dirty="0" smtClean="0">
              <a:solidFill>
                <a:schemeClr val="tx1"/>
              </a:solidFill>
            </a:rPr>
            <a:t>无线传感网</a:t>
          </a:r>
          <a:endParaRPr lang="zh-CN" altLang="en-US" sz="1400" u="none" kern="1200" baseline="0" dirty="0" smtClean="0">
            <a:solidFill>
              <a:schemeClr val="tx1"/>
            </a:solidFill>
          </a:endParaRPr>
        </a:p>
      </dsp:txBody>
      <dsp:txXfrm>
        <a:off x="5899784" y="0"/>
        <a:ext cx="1841356" cy="357189"/>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8707572-11B1-43F0-B56F-5E4AB636DFB3}">
      <dsp:nvSpPr>
        <dsp:cNvPr id="0" name=""/>
        <dsp:cNvSpPr/>
      </dsp:nvSpPr>
      <dsp:spPr>
        <a:xfrm>
          <a:off x="0" y="0"/>
          <a:ext cx="2516994" cy="357189"/>
        </a:xfrm>
        <a:prstGeom prst="homePlate">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传感器概述</a:t>
          </a:r>
          <a:endParaRPr lang="zh-CN" altLang="en-US" sz="1400" u="none" kern="1200" baseline="0" dirty="0">
            <a:solidFill>
              <a:schemeClr val="tx1"/>
            </a:solidFill>
          </a:endParaRPr>
        </a:p>
      </dsp:txBody>
      <dsp:txXfrm>
        <a:off x="0" y="0"/>
        <a:ext cx="2516994" cy="357189"/>
      </dsp:txXfrm>
    </dsp:sp>
    <dsp:sp modelId="{370B7215-43AF-46BF-A735-20A368491720}">
      <dsp:nvSpPr>
        <dsp:cNvPr id="0" name=""/>
        <dsp:cNvSpPr/>
      </dsp:nvSpPr>
      <dsp:spPr>
        <a:xfrm>
          <a:off x="1480457" y="0"/>
          <a:ext cx="2590143"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dirty="0" smtClean="0"/>
            <a:t>  </a:t>
          </a:r>
          <a:r>
            <a:rPr lang="zh-CN" sz="1400" u="none" kern="1200" baseline="0" dirty="0" smtClean="0">
              <a:solidFill>
                <a:schemeClr val="tx1"/>
              </a:solidFill>
            </a:rPr>
            <a:t>传感网概述</a:t>
          </a:r>
          <a:endParaRPr lang="zh-CN" altLang="en-US" sz="1400" u="none" kern="1200" baseline="0" dirty="0">
            <a:solidFill>
              <a:schemeClr val="tx1"/>
            </a:solidFill>
          </a:endParaRPr>
        </a:p>
      </dsp:txBody>
      <dsp:txXfrm>
        <a:off x="1480457" y="0"/>
        <a:ext cx="2590143" cy="357189"/>
      </dsp:txXfrm>
    </dsp:sp>
    <dsp:sp modelId="{A587EFE1-A3DE-4730-996C-C43C76C9687D}">
      <dsp:nvSpPr>
        <dsp:cNvPr id="0" name=""/>
        <dsp:cNvSpPr/>
      </dsp:nvSpPr>
      <dsp:spPr>
        <a:xfrm>
          <a:off x="3354331" y="0"/>
          <a:ext cx="3430740" cy="357189"/>
        </a:xfrm>
        <a:prstGeom prst="chevron">
          <a:avLst/>
        </a:prstGeom>
        <a:solidFill>
          <a:srgbClr val="FFCC66"/>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zh-CN" sz="1400" u="none" kern="1200" baseline="0" dirty="0" smtClean="0">
              <a:solidFill>
                <a:schemeClr val="tx1"/>
              </a:solidFill>
            </a:rPr>
            <a:t>传感网的关键技术与节点部署</a:t>
          </a:r>
          <a:endParaRPr lang="zh-CN" altLang="en-US" sz="1400" u="none" kern="1200" baseline="0" dirty="0">
            <a:solidFill>
              <a:schemeClr val="tx1"/>
            </a:solidFill>
          </a:endParaRPr>
        </a:p>
      </dsp:txBody>
      <dsp:txXfrm>
        <a:off x="3354331" y="0"/>
        <a:ext cx="3430740" cy="357189"/>
      </dsp:txXfrm>
    </dsp:sp>
    <dsp:sp modelId="{E4A78CED-3C97-49D7-B670-C4A769250A20}">
      <dsp:nvSpPr>
        <dsp:cNvPr id="0" name=""/>
        <dsp:cNvSpPr/>
      </dsp:nvSpPr>
      <dsp:spPr>
        <a:xfrm>
          <a:off x="5899784" y="0"/>
          <a:ext cx="1841356" cy="357189"/>
        </a:xfrm>
        <a:prstGeom prst="chevron">
          <a:avLst/>
        </a:prstGeom>
        <a:solidFill>
          <a:srgbClr val="FF6600"/>
        </a:solidFill>
        <a:ln>
          <a:solidFill>
            <a:schemeClr val="tx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56007" tIns="37338" rIns="18669" bIns="37338" numCol="1" spcCol="1270" anchor="ctr" anchorCtr="0">
          <a:noAutofit/>
        </a:bodyPr>
        <a:lstStyle/>
        <a:p>
          <a:pPr lvl="0" algn="l" defTabSz="622300">
            <a:lnSpc>
              <a:spcPct val="90000"/>
            </a:lnSpc>
            <a:spcBef>
              <a:spcPct val="0"/>
            </a:spcBef>
            <a:spcAft>
              <a:spcPct val="35000"/>
            </a:spcAft>
          </a:pPr>
          <a:r>
            <a:rPr lang="en-US" altLang="zh-CN" sz="1400" u="none" kern="1200" baseline="0" dirty="0" smtClean="0">
              <a:solidFill>
                <a:schemeClr val="tx1"/>
              </a:solidFill>
            </a:rPr>
            <a:t>  </a:t>
          </a:r>
          <a:r>
            <a:rPr lang="zh-CN" sz="1400" u="none" kern="1200" baseline="0" dirty="0" smtClean="0">
              <a:solidFill>
                <a:schemeClr val="tx1"/>
              </a:solidFill>
            </a:rPr>
            <a:t>无线传感网</a:t>
          </a:r>
          <a:endParaRPr lang="zh-CN" altLang="en-US" sz="1400" u="none" kern="1200" baseline="0" dirty="0" smtClean="0">
            <a:solidFill>
              <a:schemeClr val="tx1"/>
            </a:solidFill>
          </a:endParaRPr>
        </a:p>
      </dsp:txBody>
      <dsp:txXfrm>
        <a:off x="5899784" y="0"/>
        <a:ext cx="1841356" cy="357189"/>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2012-8-24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Master" Target="../slideMasters/slideMaster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2" cstate="print"/>
          <a:stretch>
            <a:fillRect/>
          </a:stretch>
        </p:blipFill>
        <p:spPr>
          <a:xfrm>
            <a:off x="428596" y="642942"/>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nvGraphicFramePr>
        <p:xfrm>
          <a:off x="428596" y="6286520"/>
          <a:ext cx="77438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8" name="内容占位符 5"/>
          <p:cNvGraphicFramePr>
            <a:graphicFrameLocks/>
          </p:cNvGraphicFramePr>
          <p:nvPr userDrawn="1"/>
        </p:nvGraphicFramePr>
        <p:xfrm>
          <a:off x="428596" y="6286520"/>
          <a:ext cx="77438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7" name="内容占位符 5"/>
          <p:cNvGraphicFramePr>
            <a:graphicFrameLocks/>
          </p:cNvGraphicFramePr>
          <p:nvPr userDrawn="1"/>
        </p:nvGraphicFramePr>
        <p:xfrm>
          <a:off x="428596" y="6286520"/>
          <a:ext cx="77438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7" name="内容占位符 5"/>
          <p:cNvGraphicFramePr>
            <a:graphicFrameLocks/>
          </p:cNvGraphicFramePr>
          <p:nvPr userDrawn="1"/>
        </p:nvGraphicFramePr>
        <p:xfrm>
          <a:off x="428596" y="6286520"/>
          <a:ext cx="77438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8"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 name="图片 4" descr="1_副本.jpg"/>
          <p:cNvPicPr>
            <a:picLocks noChangeAspect="1"/>
          </p:cNvPicPr>
          <p:nvPr userDrawn="1"/>
        </p:nvPicPr>
        <p:blipFill>
          <a:blip r:embed="rId19" cstate="print"/>
          <a:stretch>
            <a:fillRect/>
          </a:stretch>
        </p:blipFill>
        <p:spPr>
          <a:xfrm>
            <a:off x="8143900" y="5930848"/>
            <a:ext cx="1000100" cy="927152"/>
          </a:xfrm>
          <a:prstGeom prst="rect">
            <a:avLst/>
          </a:prstGeom>
        </p:spPr>
      </p:pic>
    </p:spTree>
  </p:cSld>
  <p:clrMap bg1="lt1" tx1="dk1" bg2="lt2" tx2="dk2" accent1="accent1" accent2="accent2" accent3="accent3" accent4="accent4" accent5="accent5" accent6="accent6" hlink="hlink" folHlink="folHlink"/>
  <p:sldLayoutIdLst>
    <p:sldLayoutId id="2147483748" r:id="rId1"/>
    <p:sldLayoutId id="2147483750" r:id="rId2"/>
    <p:sldLayoutId id="2147483751" r:id="rId3"/>
    <p:sldLayoutId id="2147483752" r:id="rId4"/>
    <p:sldLayoutId id="2147483753"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49" r:id="rId16"/>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3</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en-US" b="1" dirty="0" smtClean="0">
                <a:solidFill>
                  <a:schemeClr val="tx1"/>
                </a:solidFill>
              </a:rPr>
              <a:t>传感网</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3.1. 4</a:t>
            </a:r>
            <a:r>
              <a:rPr lang="zh-CN" altLang="zh-CN" dirty="0" smtClean="0"/>
              <a:t>传感器的特性</a:t>
            </a:r>
            <a:r>
              <a:rPr lang="en-US" altLang="zh-CN" dirty="0" smtClean="0"/>
              <a:t> - </a:t>
            </a:r>
            <a:r>
              <a:rPr lang="zh-CN" altLang="zh-CN" dirty="0" smtClean="0"/>
              <a:t>静态性能指标</a:t>
            </a:r>
            <a:endParaRPr lang="zh-CN" alt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08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4" name="图片 23"/>
          <p:cNvPicPr/>
          <p:nvPr/>
        </p:nvPicPr>
        <p:blipFill>
          <a:blip r:embed="rId2" cstate="print"/>
          <a:srcRect/>
          <a:stretch>
            <a:fillRect/>
          </a:stretch>
        </p:blipFill>
        <p:spPr bwMode="auto">
          <a:xfrm>
            <a:off x="611560" y="1700808"/>
            <a:ext cx="3600000" cy="3600000"/>
          </a:xfrm>
          <a:prstGeom prst="rect">
            <a:avLst/>
          </a:prstGeom>
          <a:noFill/>
          <a:ln w="9525">
            <a:noFill/>
            <a:miter lim="800000"/>
            <a:headEnd/>
            <a:tailEnd/>
          </a:ln>
        </p:spPr>
      </p:pic>
      <p:pic>
        <p:nvPicPr>
          <p:cNvPr id="25" name="图片 24"/>
          <p:cNvPicPr/>
          <p:nvPr/>
        </p:nvPicPr>
        <p:blipFill>
          <a:blip r:embed="rId3" cstate="print"/>
          <a:srcRect/>
          <a:stretch>
            <a:fillRect/>
          </a:stretch>
        </p:blipFill>
        <p:spPr bwMode="auto">
          <a:xfrm>
            <a:off x="4932040" y="1556792"/>
            <a:ext cx="3600000" cy="3600000"/>
          </a:xfrm>
          <a:prstGeom prst="rect">
            <a:avLst/>
          </a:prstGeom>
          <a:noFill/>
          <a:ln w="9525">
            <a:noFill/>
            <a:miter lim="800000"/>
            <a:headEnd/>
            <a:tailEnd/>
          </a:ln>
        </p:spPr>
      </p:pic>
      <p:sp>
        <p:nvSpPr>
          <p:cNvPr id="26" name="矩形 25"/>
          <p:cNvSpPr/>
          <p:nvPr/>
        </p:nvSpPr>
        <p:spPr>
          <a:xfrm>
            <a:off x="6300192" y="5517232"/>
            <a:ext cx="877163" cy="369332"/>
          </a:xfrm>
          <a:prstGeom prst="rect">
            <a:avLst/>
          </a:prstGeom>
        </p:spPr>
        <p:txBody>
          <a:bodyPr wrap="none">
            <a:spAutoFit/>
          </a:bodyPr>
          <a:lstStyle/>
          <a:p>
            <a:r>
              <a:rPr lang="zh-CN" altLang="zh-CN" dirty="0" smtClean="0"/>
              <a:t>重复性</a:t>
            </a:r>
            <a:endParaRPr lang="zh-CN" altLang="en-US" dirty="0"/>
          </a:p>
        </p:txBody>
      </p:sp>
      <p:sp>
        <p:nvSpPr>
          <p:cNvPr id="27" name="矩形 26"/>
          <p:cNvSpPr/>
          <p:nvPr/>
        </p:nvSpPr>
        <p:spPr>
          <a:xfrm>
            <a:off x="2123728" y="5589240"/>
            <a:ext cx="646331" cy="369332"/>
          </a:xfrm>
          <a:prstGeom prst="rect">
            <a:avLst/>
          </a:prstGeom>
        </p:spPr>
        <p:txBody>
          <a:bodyPr wrap="none">
            <a:spAutoFit/>
          </a:bodyPr>
          <a:lstStyle/>
          <a:p>
            <a:r>
              <a:rPr lang="zh-CN" altLang="zh-CN" dirty="0" smtClean="0"/>
              <a:t>迟滞</a:t>
            </a:r>
            <a:endParaRPr lang="zh-CN" altLang="en-US" dirty="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3.1. 4</a:t>
            </a:r>
            <a:r>
              <a:rPr lang="zh-CN" altLang="zh-CN" dirty="0" smtClean="0"/>
              <a:t>传感器的特性</a:t>
            </a:r>
            <a:r>
              <a:rPr lang="en-US" altLang="zh-CN" dirty="0" smtClean="0"/>
              <a:t> – </a:t>
            </a:r>
            <a:r>
              <a:rPr lang="zh-CN" altLang="en-US" dirty="0" smtClean="0"/>
              <a:t>动态</a:t>
            </a:r>
            <a:r>
              <a:rPr lang="zh-CN" altLang="zh-CN" dirty="0" smtClean="0"/>
              <a:t>性能指标</a:t>
            </a:r>
            <a:endParaRPr lang="zh-CN" alt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08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1863" name="Rectangle 7"/>
          <p:cNvSpPr>
            <a:spLocks noChangeArrowheads="1"/>
          </p:cNvSpPr>
          <p:nvPr/>
        </p:nvSpPr>
        <p:spPr bwMode="auto">
          <a:xfrm>
            <a:off x="395536" y="1516142"/>
            <a:ext cx="842493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
                <a:srgbClr val="FF6600"/>
              </a:buClr>
              <a:buSzTx/>
              <a:buFont typeface="Wingdings" pitchFamily="2" charset="2"/>
              <a:buChar char="p"/>
              <a:tabLst/>
            </a:pPr>
            <a:r>
              <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a:t>
            </a:r>
            <a:r>
              <a:rPr kumimoji="0" 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传感器的动态特性</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传感器的输出量与随时间变化的被测量之间的动态关系。</a:t>
            </a:r>
            <a:endPar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
                <a:srgbClr val="FF6600"/>
              </a:buClr>
              <a:buSzTx/>
              <a:buFont typeface="Wingdings" pitchFamily="2" charset="2"/>
              <a:buChar char="p"/>
              <a:tabLst/>
            </a:pPr>
            <a:endPar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lvl="0" eaLnBrk="0" hangingPunct="0">
              <a:lnSpc>
                <a:spcPct val="150000"/>
              </a:lnSpc>
              <a:buClr>
                <a:srgbClr val="FF6600"/>
              </a:buClr>
              <a:buFont typeface="Wingdings" pitchFamily="2" charset="2"/>
              <a:buChar char="p"/>
            </a:pPr>
            <a:r>
              <a:rPr lang="zh-CN" altLang="en-US" dirty="0" smtClean="0">
                <a:latin typeface="Calibri" pitchFamily="34" charset="0"/>
                <a:ea typeface="宋体" pitchFamily="2" charset="-122"/>
                <a:cs typeface="Times New Roman" pitchFamily="18" charset="0"/>
              </a:rPr>
              <a:t> 动态误差：</a:t>
            </a: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在实际情况下，当输入量变化较快的时候，由于传感器的机械惯性、热惯性、电磁储能元件及电路充放电等多种原因，输出信号相对于输入信号在波形上出现失真，从而造成两者的差异。</a:t>
            </a:r>
            <a:endParaRPr kumimoji="0" lang="en-US" altLang="zh-CN"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endParaRPr>
          </a:p>
          <a:p>
            <a:pPr lvl="0" eaLnBrk="0" hangingPunct="0">
              <a:lnSpc>
                <a:spcPct val="150000"/>
              </a:lnSpc>
              <a:buClr>
                <a:srgbClr val="FF6600"/>
              </a:buClr>
              <a:buFont typeface="Wingdings" pitchFamily="2" charset="2"/>
              <a:buChar char="p"/>
            </a:pPr>
            <a:endParaRPr kumimoji="0" lang="zh-CN" altLang="en-US"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
                <a:srgbClr val="FF6600"/>
              </a:buClr>
              <a:buSzTx/>
              <a:buFont typeface="Wingdings" pitchFamily="2" charset="2"/>
              <a:buChar char="p"/>
              <a:tabLst/>
            </a:pPr>
            <a:r>
              <a:rPr kumimoji="0" lang="zh-CN" altLang="en-US"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 传感器除了描述输入与输出量之间的关系特性外，还有其他的很多特性在使用时需要关注和了解的，比如与使用条件、使用环境、使用要求等有关的特性等。</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 </a:t>
            </a:r>
            <a:r>
              <a:rPr lang="zh-CN" altLang="zh-CN" dirty="0" smtClean="0"/>
              <a:t>传感网的概念</a:t>
            </a:r>
            <a:endParaRPr lang="zh-CN" altLang="en-US" dirty="0"/>
          </a:p>
        </p:txBody>
      </p:sp>
      <p:sp>
        <p:nvSpPr>
          <p:cNvPr id="3" name="内容占位符 2"/>
          <p:cNvSpPr>
            <a:spLocks noGrp="1"/>
          </p:cNvSpPr>
          <p:nvPr>
            <p:ph idx="1"/>
          </p:nvPr>
        </p:nvSpPr>
        <p:spPr>
          <a:xfrm>
            <a:off x="467544" y="1916832"/>
            <a:ext cx="8229600" cy="2880320"/>
          </a:xfrm>
        </p:spPr>
        <p:txBody>
          <a:bodyPr/>
          <a:lstStyle/>
          <a:p>
            <a:r>
              <a:rPr lang="zh-CN" altLang="en-US" dirty="0" smtClean="0"/>
              <a:t>传感网</a:t>
            </a:r>
            <a:endParaRPr lang="en-US" altLang="zh-CN" sz="2000" dirty="0" smtClean="0"/>
          </a:p>
          <a:p>
            <a:pPr marL="531813" indent="-168275">
              <a:lnSpc>
                <a:spcPct val="150000"/>
              </a:lnSpc>
            </a:pPr>
            <a:r>
              <a:rPr lang="zh-CN" altLang="zh-CN" sz="1600" dirty="0" smtClean="0"/>
              <a:t>在一定范围内，许多集成有传感器、数据处理单位和通信单元的微小节点通过一定的组织方式构成的网络。通过大量的多种类别的传感器不断测量周围环境的物质现象信息，如光、热、位置等信息 ，并将信息发送至互联网、移动通信网等网络中，让事物与网络连接在一起，实现了物与人，物与物之间的信息交换。</a:t>
            </a:r>
          </a:p>
          <a:p>
            <a:pPr marL="531813" indent="-168275">
              <a:lnSpc>
                <a:spcPct val="150000"/>
              </a:lnSpc>
            </a:pPr>
            <a:r>
              <a:rPr lang="zh-CN" altLang="zh-CN" sz="1600" dirty="0" smtClean="0"/>
              <a:t>传感器网路将数据采集、数据处理、数据管理、网络传输等多种技术</a:t>
            </a:r>
            <a:r>
              <a:rPr lang="zh-CN" altLang="en-US" sz="1600" dirty="0" smtClean="0"/>
              <a:t>相</a:t>
            </a:r>
            <a:r>
              <a:rPr lang="zh-CN" altLang="zh-CN" sz="1600" dirty="0" smtClean="0"/>
              <a:t>结合，实现以数据为中心的高性能的网络体系</a:t>
            </a:r>
            <a:r>
              <a:rPr lang="zh-CN" altLang="zh-CN" sz="1600" dirty="0" smtClean="0"/>
              <a:t>。</a:t>
            </a: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3.2.1 </a:t>
            </a:r>
            <a:r>
              <a:rPr lang="zh-CN" altLang="zh-CN" dirty="0" smtClean="0"/>
              <a:t>传感网的概念</a:t>
            </a:r>
            <a:endParaRPr lang="zh-CN" altLang="en-US" dirty="0"/>
          </a:p>
        </p:txBody>
      </p:sp>
      <p:sp>
        <p:nvSpPr>
          <p:cNvPr id="3" name="内容占位符 2"/>
          <p:cNvSpPr>
            <a:spLocks noGrp="1"/>
          </p:cNvSpPr>
          <p:nvPr>
            <p:ph idx="1"/>
          </p:nvPr>
        </p:nvSpPr>
        <p:spPr>
          <a:xfrm>
            <a:off x="467544" y="1340768"/>
            <a:ext cx="8229600" cy="4608512"/>
          </a:xfrm>
        </p:spPr>
        <p:txBody>
          <a:bodyPr/>
          <a:lstStyle/>
          <a:p>
            <a:r>
              <a:rPr lang="zh-CN" altLang="zh-CN" dirty="0" smtClean="0"/>
              <a:t>传感器</a:t>
            </a:r>
            <a:r>
              <a:rPr lang="zh-CN" altLang="zh-CN" dirty="0" smtClean="0"/>
              <a:t>网的发展</a:t>
            </a:r>
            <a:endParaRPr lang="zh-CN" altLang="zh-CN" sz="1600" dirty="0" smtClean="0"/>
          </a:p>
          <a:p>
            <a:pPr marL="449263" indent="-187325">
              <a:lnSpc>
                <a:spcPct val="150000"/>
              </a:lnSpc>
            </a:pPr>
            <a:r>
              <a:rPr lang="en-US" altLang="zh-CN" sz="1600" dirty="0" smtClean="0"/>
              <a:t>20</a:t>
            </a:r>
            <a:r>
              <a:rPr lang="zh-CN" altLang="zh-CN" sz="1600" dirty="0" smtClean="0"/>
              <a:t>世纪</a:t>
            </a:r>
            <a:r>
              <a:rPr lang="en-US" altLang="zh-CN" sz="1600" dirty="0" smtClean="0"/>
              <a:t>70</a:t>
            </a:r>
            <a:r>
              <a:rPr lang="zh-CN" altLang="zh-CN" sz="1600" dirty="0" smtClean="0"/>
              <a:t>年代，出现了利用点对点传输技术以及专门的连接控制器将传统的传感器连接起来。这类简单的传感网具有一定的信息获取能力。</a:t>
            </a:r>
          </a:p>
          <a:p>
            <a:pPr marL="449263" indent="-187325">
              <a:lnSpc>
                <a:spcPct val="150000"/>
              </a:lnSpc>
            </a:pPr>
            <a:r>
              <a:rPr lang="en-US" altLang="zh-CN" sz="1600" dirty="0" smtClean="0"/>
              <a:t>20</a:t>
            </a:r>
            <a:r>
              <a:rPr lang="zh-CN" altLang="zh-CN" sz="1600" dirty="0" smtClean="0"/>
              <a:t>世纪</a:t>
            </a:r>
            <a:r>
              <a:rPr lang="en-US" altLang="zh-CN" sz="1600" dirty="0" smtClean="0"/>
              <a:t>80</a:t>
            </a:r>
            <a:r>
              <a:rPr lang="zh-CN" altLang="zh-CN" sz="1600" dirty="0" smtClean="0"/>
              <a:t>年代，随着科学技术和传感器技术的不断发展和进步，串行、并行接口被应用在传感网中，使得传感网具有获取多种信息信号的能力，并且信息综合和信息处理能力得到提高。</a:t>
            </a:r>
          </a:p>
          <a:p>
            <a:pPr marL="449263" indent="-187325">
              <a:lnSpc>
                <a:spcPct val="150000"/>
              </a:lnSpc>
            </a:pPr>
            <a:r>
              <a:rPr lang="en-US" altLang="zh-CN" sz="1600" dirty="0" smtClean="0"/>
              <a:t>20</a:t>
            </a:r>
            <a:r>
              <a:rPr lang="zh-CN" altLang="zh-CN" sz="1600" dirty="0" smtClean="0"/>
              <a:t>世纪</a:t>
            </a:r>
            <a:r>
              <a:rPr lang="en-US" altLang="zh-CN" sz="1600" dirty="0" smtClean="0"/>
              <a:t>90</a:t>
            </a:r>
            <a:r>
              <a:rPr lang="zh-CN" altLang="zh-CN" sz="1600" dirty="0" smtClean="0"/>
              <a:t>年代后期至</a:t>
            </a:r>
            <a:r>
              <a:rPr lang="en-US" altLang="zh-CN" sz="1600" dirty="0" smtClean="0"/>
              <a:t>21</a:t>
            </a:r>
            <a:r>
              <a:rPr lang="zh-CN" altLang="zh-CN" sz="1600" dirty="0" smtClean="0"/>
              <a:t>世纪初期，现场总线，即连接智能现场设备和自动化系统的数字式、双向传输、多分支的通信网络，以及多功能传感器的应用，使得传感网逐渐实现智能化。</a:t>
            </a:r>
            <a:endParaRPr lang="en-US" altLang="zh-CN" sz="1600" dirty="0" smtClean="0"/>
          </a:p>
          <a:p>
            <a:pPr marL="449263" indent="-187325">
              <a:lnSpc>
                <a:spcPct val="150000"/>
              </a:lnSpc>
            </a:pPr>
            <a:r>
              <a:rPr lang="zh-CN" altLang="zh-CN" sz="1600" dirty="0" smtClean="0"/>
              <a:t>无线传感通信技术应用于连接大量具有多功能、多信号采集能力的传感器，从而形成的无线传感网络，使传感网从最初的点覆盖、线覆盖、面覆盖，发展为区域覆盖，应用范围得到极大扩展。</a:t>
            </a:r>
          </a:p>
          <a:p>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3.2.2 </a:t>
            </a:r>
            <a:r>
              <a:rPr lang="zh-CN" altLang="zh-CN" dirty="0" smtClean="0"/>
              <a:t>传感网协议体系结构</a:t>
            </a:r>
            <a:endParaRPr lang="zh-CN" altLang="en-US" dirty="0"/>
          </a:p>
        </p:txBody>
      </p:sp>
      <p:sp>
        <p:nvSpPr>
          <p:cNvPr id="3" name="内容占位符 2"/>
          <p:cNvSpPr>
            <a:spLocks noGrp="1"/>
          </p:cNvSpPr>
          <p:nvPr>
            <p:ph idx="1"/>
          </p:nvPr>
        </p:nvSpPr>
        <p:spPr>
          <a:xfrm>
            <a:off x="467544" y="1052736"/>
            <a:ext cx="8229600" cy="1368152"/>
          </a:xfrm>
        </p:spPr>
        <p:txBody>
          <a:bodyPr/>
          <a:lstStyle/>
          <a:p>
            <a:r>
              <a:rPr lang="zh-CN" altLang="en-US" dirty="0" smtClean="0"/>
              <a:t>网络协议体系结构</a:t>
            </a:r>
            <a:endParaRPr lang="en-US" altLang="zh-CN" sz="2000" dirty="0" smtClean="0"/>
          </a:p>
          <a:p>
            <a:pPr marL="449263" indent="-187325"/>
            <a:r>
              <a:rPr lang="zh-CN" altLang="en-US" sz="1600" dirty="0" smtClean="0"/>
              <a:t>网络的协议分层以及网络协议的集合，是对网络及其组成部分的功能的描述。。</a:t>
            </a:r>
          </a:p>
          <a:p>
            <a:pPr marL="449263" indent="-187325"/>
            <a:r>
              <a:rPr lang="zh-CN" altLang="en-US" sz="1600" dirty="0" smtClean="0"/>
              <a:t>该网络体系结构由分布式网络通信协议、传感器网络管理以及应用支持技术三个部分组成：分层的网络通信协议模块、传感器网络管理模块和应用支持服务模块。</a:t>
            </a:r>
            <a:endParaRPr lang="en-US" altLang="zh-CN" sz="1600" dirty="0" smtClean="0"/>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
        <p:nvSpPr>
          <p:cNvPr id="4" name="矩形 3"/>
          <p:cNvSpPr/>
          <p:nvPr/>
        </p:nvSpPr>
        <p:spPr>
          <a:xfrm>
            <a:off x="2987824" y="5805264"/>
            <a:ext cx="2954655" cy="369332"/>
          </a:xfrm>
          <a:prstGeom prst="rect">
            <a:avLst/>
          </a:prstGeom>
        </p:spPr>
        <p:txBody>
          <a:bodyPr wrap="none">
            <a:spAutoFit/>
          </a:bodyPr>
          <a:lstStyle/>
          <a:p>
            <a:r>
              <a:rPr lang="zh-CN" altLang="en-US" dirty="0" smtClean="0"/>
              <a:t>传感器网路体系结构框架图</a:t>
            </a:r>
            <a:endParaRPr lang="en-US" altLang="zh-CN" dirty="0" smtClean="0"/>
          </a:p>
        </p:txBody>
      </p:sp>
      <p:pic>
        <p:nvPicPr>
          <p:cNvPr id="5" name="图片 4"/>
          <p:cNvPicPr/>
          <p:nvPr/>
        </p:nvPicPr>
        <p:blipFill>
          <a:blip r:embed="rId2" cstate="print"/>
          <a:srcRect/>
          <a:stretch>
            <a:fillRect/>
          </a:stretch>
        </p:blipFill>
        <p:spPr bwMode="auto">
          <a:xfrm>
            <a:off x="1619672" y="2276872"/>
            <a:ext cx="5904656" cy="3456384"/>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3.2.3 </a:t>
            </a:r>
            <a:r>
              <a:rPr lang="zh-CN" altLang="zh-CN" dirty="0" smtClean="0"/>
              <a:t>传感网拓扑结构</a:t>
            </a:r>
            <a:endParaRPr lang="zh-CN" altLang="en-US" dirty="0"/>
          </a:p>
        </p:txBody>
      </p:sp>
      <p:sp>
        <p:nvSpPr>
          <p:cNvPr id="3" name="内容占位符 2"/>
          <p:cNvSpPr>
            <a:spLocks noGrp="1"/>
          </p:cNvSpPr>
          <p:nvPr>
            <p:ph idx="1"/>
          </p:nvPr>
        </p:nvSpPr>
        <p:spPr>
          <a:xfrm>
            <a:off x="467544" y="1052736"/>
            <a:ext cx="8229600" cy="4752528"/>
          </a:xfrm>
        </p:spPr>
        <p:txBody>
          <a:bodyPr/>
          <a:lstStyle/>
          <a:p>
            <a:pPr>
              <a:lnSpc>
                <a:spcPct val="150000"/>
              </a:lnSpc>
            </a:pPr>
            <a:r>
              <a:rPr lang="zh-CN" altLang="en-US" dirty="0" smtClean="0"/>
              <a:t>传感网拓扑结构</a:t>
            </a:r>
            <a:endParaRPr lang="en-US" altLang="zh-CN" dirty="0" smtClean="0"/>
          </a:p>
          <a:p>
            <a:pPr>
              <a:lnSpc>
                <a:spcPct val="150000"/>
              </a:lnSpc>
            </a:pPr>
            <a:r>
              <a:rPr lang="zh-CN" altLang="zh-CN" sz="1600" dirty="0" smtClean="0"/>
              <a:t>在传感器网络中，大量传感器节点随机部署在检测区域内。传感器节点以自组织形式构成网络，其组网技术即是传感网的网络拓扑结构。传感器节点将信息多跳转发，通过各种方式（基站或汇聚节点或网关）接人网络，在网络的任务管理节点再对感应的信息进行分类和处理，最后把感应信息送给用户。</a:t>
            </a:r>
          </a:p>
          <a:p>
            <a:pPr>
              <a:lnSpc>
                <a:spcPct val="150000"/>
              </a:lnSpc>
            </a:pPr>
            <a:r>
              <a:rPr lang="zh-CN" altLang="zh-CN" sz="1600" dirty="0" smtClean="0"/>
              <a:t>按照传感网网络的组网形态和方式来分类，有集中式、分布式和混合式。</a:t>
            </a:r>
          </a:p>
          <a:p>
            <a:pPr>
              <a:lnSpc>
                <a:spcPct val="150000"/>
              </a:lnSpc>
            </a:pPr>
            <a:r>
              <a:rPr lang="zh-CN" altLang="zh-CN" sz="1600" dirty="0" smtClean="0"/>
              <a:t>传感器网络的集中式结构：类似移动通信的蜂窝结构，将节点进行集中管理；</a:t>
            </a:r>
          </a:p>
          <a:p>
            <a:pPr>
              <a:lnSpc>
                <a:spcPct val="150000"/>
              </a:lnSpc>
            </a:pPr>
            <a:r>
              <a:rPr lang="zh-CN" altLang="zh-CN" sz="1600" dirty="0" smtClean="0"/>
              <a:t>无线传感器网络的分布式结构：类似</a:t>
            </a:r>
            <a:r>
              <a:rPr lang="en-US" altLang="zh-CN" sz="1600" dirty="0" smtClean="0"/>
              <a:t>Ad Hoc</a:t>
            </a:r>
            <a:r>
              <a:rPr lang="zh-CN" altLang="zh-CN" sz="1600" dirty="0" smtClean="0"/>
              <a:t>（多跳的、无中心的、自组织的点对点网络）网络结构，可自组织网络接人连接，分布管理；</a:t>
            </a:r>
          </a:p>
          <a:p>
            <a:pPr>
              <a:lnSpc>
                <a:spcPct val="150000"/>
              </a:lnSpc>
            </a:pPr>
            <a:r>
              <a:rPr lang="zh-CN" altLang="zh-CN" sz="1600" dirty="0" smtClean="0"/>
              <a:t>无线传感器网络的混合式结构：是集中式和分布式结构的组合。类似</a:t>
            </a:r>
            <a:r>
              <a:rPr lang="en-US" altLang="zh-CN" sz="1600" dirty="0" smtClean="0"/>
              <a:t>Mesh</a:t>
            </a:r>
            <a:r>
              <a:rPr lang="zh-CN" altLang="zh-CN" sz="1600" dirty="0" smtClean="0"/>
              <a:t>（无线多跳网络）网络结构，网状分布连接和管理。</a:t>
            </a: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3.2.3 </a:t>
            </a:r>
            <a:r>
              <a:rPr lang="zh-CN" altLang="zh-CN" dirty="0" smtClean="0"/>
              <a:t>传感网拓扑结构</a:t>
            </a:r>
            <a:endParaRPr lang="zh-CN" altLang="en-US" dirty="0"/>
          </a:p>
        </p:txBody>
      </p:sp>
      <p:sp>
        <p:nvSpPr>
          <p:cNvPr id="3" name="内容占位符 2"/>
          <p:cNvSpPr>
            <a:spLocks noGrp="1"/>
          </p:cNvSpPr>
          <p:nvPr>
            <p:ph idx="1"/>
          </p:nvPr>
        </p:nvSpPr>
        <p:spPr>
          <a:xfrm>
            <a:off x="467544" y="1052736"/>
            <a:ext cx="8229600" cy="864096"/>
          </a:xfrm>
        </p:spPr>
        <p:txBody>
          <a:bodyPr/>
          <a:lstStyle/>
          <a:p>
            <a:pPr>
              <a:lnSpc>
                <a:spcPct val="150000"/>
              </a:lnSpc>
            </a:pPr>
            <a:r>
              <a:rPr lang="zh-CN" altLang="zh-CN" sz="1800" dirty="0" smtClean="0"/>
              <a:t>按照节点功能及结构层次来分，无线传感器网络通常可分为平面网络结构、分级网络结构、混合网络结构，以及</a:t>
            </a:r>
            <a:r>
              <a:rPr lang="en-US" altLang="zh-CN" sz="1800" dirty="0" smtClean="0"/>
              <a:t>Mesh</a:t>
            </a:r>
            <a:r>
              <a:rPr lang="zh-CN" altLang="zh-CN" sz="1800" dirty="0" smtClean="0"/>
              <a:t>网络结构。</a:t>
            </a:r>
            <a:endParaRPr lang="en-US" altLang="zh-CN" sz="18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a:p>
            <a:pPr>
              <a:buNone/>
            </a:pPr>
            <a:endParaRPr lang="en-US" altLang="zh-CN" sz="1600" dirty="0" smtClean="0">
              <a:latin typeface="宋体" pitchFamily="2" charset="-122"/>
              <a:ea typeface="宋体" pitchFamily="2" charset="-122"/>
            </a:endParaRPr>
          </a:p>
        </p:txBody>
      </p:sp>
      <p:sp>
        <p:nvSpPr>
          <p:cNvPr id="1228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881" name="图片 4"/>
          <p:cNvPicPr>
            <a:picLocks noChangeAspect="1" noChangeArrowheads="1"/>
          </p:cNvPicPr>
          <p:nvPr/>
        </p:nvPicPr>
        <p:blipFill>
          <a:blip r:embed="rId2" cstate="print"/>
          <a:srcRect/>
          <a:stretch>
            <a:fillRect/>
          </a:stretch>
        </p:blipFill>
        <p:spPr bwMode="auto">
          <a:xfrm>
            <a:off x="2771800" y="2060848"/>
            <a:ext cx="3600000" cy="3500402"/>
          </a:xfrm>
          <a:prstGeom prst="rect">
            <a:avLst/>
          </a:prstGeom>
          <a:noFill/>
        </p:spPr>
      </p:pic>
      <p:sp>
        <p:nvSpPr>
          <p:cNvPr id="9" name="矩形 8"/>
          <p:cNvSpPr/>
          <p:nvPr/>
        </p:nvSpPr>
        <p:spPr>
          <a:xfrm>
            <a:off x="3635896" y="5661248"/>
            <a:ext cx="1569660" cy="369332"/>
          </a:xfrm>
          <a:prstGeom prst="rect">
            <a:avLst/>
          </a:prstGeom>
        </p:spPr>
        <p:txBody>
          <a:bodyPr wrap="none">
            <a:spAutoFit/>
          </a:bodyPr>
          <a:lstStyle/>
          <a:p>
            <a:r>
              <a:rPr lang="zh-CN" altLang="en-US" dirty="0" smtClean="0"/>
              <a:t>平面网络结构</a:t>
            </a:r>
            <a:endParaRPr lang="zh-CN" alt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3.2.3 </a:t>
            </a:r>
            <a:r>
              <a:rPr lang="zh-CN" altLang="zh-CN" dirty="0" smtClean="0"/>
              <a:t>传感网</a:t>
            </a:r>
            <a:r>
              <a:rPr lang="zh-CN" altLang="zh-CN" dirty="0" smtClean="0"/>
              <a:t>拓扑结构</a:t>
            </a:r>
            <a:r>
              <a:rPr lang="en-US" altLang="zh-CN" dirty="0" smtClean="0"/>
              <a:t> -</a:t>
            </a:r>
            <a:r>
              <a:rPr lang="zh-CN" altLang="zh-CN" dirty="0" smtClean="0"/>
              <a:t>分级网络</a:t>
            </a:r>
            <a:r>
              <a:rPr lang="zh-CN" altLang="zh-CN" dirty="0" smtClean="0"/>
              <a:t>结构</a:t>
            </a:r>
            <a:endParaRPr lang="zh-CN" altLang="en-US" dirty="0"/>
          </a:p>
        </p:txBody>
      </p:sp>
      <p:sp>
        <p:nvSpPr>
          <p:cNvPr id="1228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2" cstate="print"/>
          <a:srcRect/>
          <a:stretch>
            <a:fillRect/>
          </a:stretch>
        </p:blipFill>
        <p:spPr bwMode="auto">
          <a:xfrm>
            <a:off x="2699792" y="1700808"/>
            <a:ext cx="3600000" cy="3600000"/>
          </a:xfrm>
          <a:prstGeom prst="rect">
            <a:avLst/>
          </a:prstGeom>
          <a:noFill/>
          <a:ln w="9525">
            <a:noFill/>
            <a:miter lim="800000"/>
            <a:headEnd/>
            <a:tailEnd/>
          </a:ln>
        </p:spPr>
      </p:pic>
      <p:sp>
        <p:nvSpPr>
          <p:cNvPr id="10" name="矩形 9"/>
          <p:cNvSpPr/>
          <p:nvPr/>
        </p:nvSpPr>
        <p:spPr>
          <a:xfrm>
            <a:off x="3707904" y="5589240"/>
            <a:ext cx="1569660" cy="369332"/>
          </a:xfrm>
          <a:prstGeom prst="rect">
            <a:avLst/>
          </a:prstGeom>
        </p:spPr>
        <p:txBody>
          <a:bodyPr wrap="none">
            <a:spAutoFit/>
          </a:bodyPr>
          <a:lstStyle/>
          <a:p>
            <a:r>
              <a:rPr lang="zh-CN" altLang="zh-CN" dirty="0" smtClean="0"/>
              <a:t>分级网络结构</a:t>
            </a:r>
            <a:endParaRPr lang="zh-CN" altLang="en-US"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3.2.3 </a:t>
            </a:r>
            <a:r>
              <a:rPr lang="zh-CN" altLang="zh-CN" dirty="0" smtClean="0"/>
              <a:t>传感网</a:t>
            </a:r>
            <a:r>
              <a:rPr lang="zh-CN" altLang="zh-CN" dirty="0" smtClean="0"/>
              <a:t>拓扑结构</a:t>
            </a:r>
            <a:r>
              <a:rPr lang="en-US" altLang="zh-CN" dirty="0" smtClean="0"/>
              <a:t> - </a:t>
            </a:r>
            <a:r>
              <a:rPr lang="zh-CN" altLang="zh-CN" dirty="0" smtClean="0"/>
              <a:t>混合网络结构</a:t>
            </a:r>
            <a:endParaRPr lang="zh-CN" altLang="en-US" dirty="0"/>
          </a:p>
        </p:txBody>
      </p:sp>
      <p:sp>
        <p:nvSpPr>
          <p:cNvPr id="1228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p:cNvPicPr/>
          <p:nvPr/>
        </p:nvPicPr>
        <p:blipFill>
          <a:blip r:embed="rId2" cstate="print"/>
          <a:srcRect/>
          <a:stretch>
            <a:fillRect/>
          </a:stretch>
        </p:blipFill>
        <p:spPr bwMode="auto">
          <a:xfrm>
            <a:off x="2843808" y="1772816"/>
            <a:ext cx="3600000" cy="3600000"/>
          </a:xfrm>
          <a:prstGeom prst="rect">
            <a:avLst/>
          </a:prstGeom>
          <a:noFill/>
          <a:ln w="9525">
            <a:noFill/>
            <a:miter lim="800000"/>
            <a:headEnd/>
            <a:tailEnd/>
          </a:ln>
        </p:spPr>
      </p:pic>
      <p:sp>
        <p:nvSpPr>
          <p:cNvPr id="12" name="矩形 11"/>
          <p:cNvSpPr/>
          <p:nvPr/>
        </p:nvSpPr>
        <p:spPr>
          <a:xfrm>
            <a:off x="3707904" y="5517232"/>
            <a:ext cx="1569660" cy="369332"/>
          </a:xfrm>
          <a:prstGeom prst="rect">
            <a:avLst/>
          </a:prstGeom>
        </p:spPr>
        <p:txBody>
          <a:bodyPr wrap="none">
            <a:spAutoFit/>
          </a:bodyPr>
          <a:lstStyle/>
          <a:p>
            <a:r>
              <a:rPr lang="zh-CN" altLang="zh-CN" dirty="0" smtClean="0"/>
              <a:t>混合网络结构</a:t>
            </a:r>
            <a:endParaRPr lang="zh-CN" alt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3.2.3 </a:t>
            </a:r>
            <a:r>
              <a:rPr lang="zh-CN" altLang="zh-CN" dirty="0" smtClean="0"/>
              <a:t>传感网拓扑结构</a:t>
            </a:r>
            <a:r>
              <a:rPr lang="en-US" altLang="zh-CN" dirty="0" smtClean="0"/>
              <a:t> - Mesh</a:t>
            </a:r>
            <a:r>
              <a:rPr lang="zh-CN" altLang="zh-CN" dirty="0" smtClean="0"/>
              <a:t>网络结构</a:t>
            </a:r>
            <a:endParaRPr lang="zh-CN" altLang="en-US" dirty="0"/>
          </a:p>
        </p:txBody>
      </p:sp>
      <p:sp>
        <p:nvSpPr>
          <p:cNvPr id="1228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4" name="图片 13"/>
          <p:cNvPicPr/>
          <p:nvPr/>
        </p:nvPicPr>
        <p:blipFill>
          <a:blip r:embed="rId2" cstate="print"/>
          <a:srcRect/>
          <a:stretch>
            <a:fillRect/>
          </a:stretch>
        </p:blipFill>
        <p:spPr bwMode="auto">
          <a:xfrm>
            <a:off x="1187624" y="2996952"/>
            <a:ext cx="2520000" cy="2520000"/>
          </a:xfrm>
          <a:prstGeom prst="rect">
            <a:avLst/>
          </a:prstGeom>
          <a:noFill/>
          <a:ln w="9525">
            <a:noFill/>
            <a:miter lim="800000"/>
            <a:headEnd/>
            <a:tailEnd/>
          </a:ln>
        </p:spPr>
      </p:pic>
      <p:pic>
        <p:nvPicPr>
          <p:cNvPr id="15" name="图片 14"/>
          <p:cNvPicPr/>
          <p:nvPr/>
        </p:nvPicPr>
        <p:blipFill>
          <a:blip r:embed="rId3" cstate="print"/>
          <a:srcRect/>
          <a:stretch>
            <a:fillRect/>
          </a:stretch>
        </p:blipFill>
        <p:spPr bwMode="auto">
          <a:xfrm>
            <a:off x="5220072" y="2996952"/>
            <a:ext cx="2520000" cy="2520000"/>
          </a:xfrm>
          <a:prstGeom prst="rect">
            <a:avLst/>
          </a:prstGeom>
          <a:noFill/>
          <a:ln w="9525">
            <a:noFill/>
            <a:miter lim="800000"/>
            <a:headEnd/>
            <a:tailEnd/>
          </a:ln>
        </p:spPr>
      </p:pic>
      <p:sp>
        <p:nvSpPr>
          <p:cNvPr id="16" name="矩形 15"/>
          <p:cNvSpPr/>
          <p:nvPr/>
        </p:nvSpPr>
        <p:spPr>
          <a:xfrm>
            <a:off x="1331640" y="5661248"/>
            <a:ext cx="2262158" cy="369332"/>
          </a:xfrm>
          <a:prstGeom prst="rect">
            <a:avLst/>
          </a:prstGeom>
        </p:spPr>
        <p:txBody>
          <a:bodyPr wrap="none">
            <a:spAutoFit/>
          </a:bodyPr>
          <a:lstStyle/>
          <a:p>
            <a:r>
              <a:rPr lang="zh-CN" altLang="zh-CN" dirty="0" smtClean="0"/>
              <a:t>完全连通的网络结构</a:t>
            </a:r>
            <a:endParaRPr lang="zh-CN" altLang="en-US" dirty="0"/>
          </a:p>
        </p:txBody>
      </p:sp>
      <p:sp>
        <p:nvSpPr>
          <p:cNvPr id="17" name="矩形 16"/>
          <p:cNvSpPr/>
          <p:nvPr/>
        </p:nvSpPr>
        <p:spPr>
          <a:xfrm>
            <a:off x="5292080" y="5661248"/>
            <a:ext cx="2364750" cy="369332"/>
          </a:xfrm>
          <a:prstGeom prst="rect">
            <a:avLst/>
          </a:prstGeom>
        </p:spPr>
        <p:txBody>
          <a:bodyPr wrap="none">
            <a:spAutoFit/>
          </a:bodyPr>
          <a:lstStyle/>
          <a:p>
            <a:r>
              <a:rPr lang="zh-CN" altLang="zh-CN" dirty="0" smtClean="0"/>
              <a:t>传感网</a:t>
            </a:r>
            <a:r>
              <a:rPr lang="en-US" altLang="zh-CN" dirty="0" smtClean="0"/>
              <a:t>Mesh</a:t>
            </a:r>
            <a:r>
              <a:rPr lang="zh-CN" altLang="zh-CN" dirty="0" smtClean="0"/>
              <a:t>网络结构</a:t>
            </a:r>
            <a:endParaRPr lang="zh-CN" altLang="en-US" dirty="0"/>
          </a:p>
        </p:txBody>
      </p:sp>
      <p:sp>
        <p:nvSpPr>
          <p:cNvPr id="18" name="矩形 17"/>
          <p:cNvSpPr/>
          <p:nvPr/>
        </p:nvSpPr>
        <p:spPr>
          <a:xfrm>
            <a:off x="611560" y="1196752"/>
            <a:ext cx="7776864" cy="1700530"/>
          </a:xfrm>
          <a:prstGeom prst="rect">
            <a:avLst/>
          </a:prstGeom>
        </p:spPr>
        <p:txBody>
          <a:bodyPr wrap="square">
            <a:spAutoFit/>
          </a:bodyPr>
          <a:lstStyle/>
          <a:p>
            <a:pPr>
              <a:lnSpc>
                <a:spcPct val="150000"/>
              </a:lnSpc>
              <a:buClr>
                <a:srgbClr val="FF6600"/>
              </a:buClr>
              <a:buFont typeface="Wingdings" pitchFamily="2" charset="2"/>
              <a:buChar char="p"/>
            </a:pPr>
            <a:r>
              <a:rPr lang="en-US" altLang="zh-CN" dirty="0" smtClean="0"/>
              <a:t>Mesh</a:t>
            </a:r>
            <a:r>
              <a:rPr lang="zh-CN" altLang="zh-CN" dirty="0" smtClean="0"/>
              <a:t>网络结构式也被称之为对等网，网络内部的节点一般是相同的，而且是规则分布的网络，通常指允许和节点最近的邻居通信。</a:t>
            </a:r>
            <a:endParaRPr lang="en-US" altLang="zh-CN" dirty="0" smtClean="0"/>
          </a:p>
          <a:p>
            <a:pPr>
              <a:lnSpc>
                <a:spcPct val="150000"/>
              </a:lnSpc>
              <a:buClr>
                <a:srgbClr val="FF6600"/>
              </a:buClr>
              <a:buFont typeface="Wingdings" pitchFamily="2" charset="2"/>
              <a:buChar char="p"/>
            </a:pPr>
            <a:r>
              <a:rPr lang="zh-CN" altLang="zh-CN" dirty="0" smtClean="0"/>
              <a:t>由于通常</a:t>
            </a:r>
            <a:r>
              <a:rPr lang="en-US" altLang="zh-CN" dirty="0" smtClean="0"/>
              <a:t>Mesh</a:t>
            </a:r>
            <a:r>
              <a:rPr lang="zh-CN" altLang="zh-CN" dirty="0" smtClean="0"/>
              <a:t>网络结构节点之间存在多条路由路径，传感网络对于单个节点或单个链路故障具有较强的容错能力。</a:t>
            </a:r>
            <a:endParaRPr lang="zh-CN" altLang="en-US"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lvl="0">
              <a:buClr>
                <a:srgbClr val="FF6600"/>
              </a:buClr>
              <a:buFont typeface="Wingdings" pitchFamily="2" charset="2"/>
              <a:buChar char="l"/>
            </a:pPr>
            <a:r>
              <a:rPr lang="zh-CN" altLang="en-US" sz="2400" dirty="0" smtClean="0"/>
              <a:t>传感器的基础知识</a:t>
            </a:r>
            <a:endParaRPr lang="en-US" altLang="zh-CN" sz="2400" dirty="0" smtClean="0"/>
          </a:p>
          <a:p>
            <a:pPr lvl="0">
              <a:buClr>
                <a:srgbClr val="FF6600"/>
              </a:buClr>
              <a:buFont typeface="Wingdings" pitchFamily="2" charset="2"/>
              <a:buChar char="l"/>
            </a:pPr>
            <a:endParaRPr lang="en-US" altLang="zh-CN" sz="2400" dirty="0" smtClean="0"/>
          </a:p>
          <a:p>
            <a:pPr lvl="0">
              <a:buClr>
                <a:srgbClr val="FF6600"/>
              </a:buClr>
              <a:buFont typeface="Wingdings" pitchFamily="2" charset="2"/>
              <a:buChar char="l"/>
            </a:pPr>
            <a:r>
              <a:rPr lang="zh-CN" altLang="en-US" sz="2400" dirty="0" smtClean="0"/>
              <a:t>传感网的组成结构</a:t>
            </a:r>
            <a:endParaRPr lang="en-US" altLang="zh-CN" sz="2400" dirty="0" smtClean="0"/>
          </a:p>
          <a:p>
            <a:pPr lvl="0">
              <a:buClr>
                <a:srgbClr val="FF6600"/>
              </a:buClr>
              <a:buFont typeface="Wingdings" pitchFamily="2" charset="2"/>
              <a:buChar char="l"/>
            </a:pPr>
            <a:endParaRPr lang="en-US" altLang="zh-CN" sz="2400" dirty="0" smtClean="0"/>
          </a:p>
          <a:p>
            <a:pPr lvl="0">
              <a:buClr>
                <a:srgbClr val="FF6600"/>
              </a:buClr>
              <a:buFont typeface="Wingdings" pitchFamily="2" charset="2"/>
              <a:buChar char="l"/>
            </a:pPr>
            <a:r>
              <a:rPr lang="zh-CN" altLang="en-US" sz="2400" dirty="0" smtClean="0"/>
              <a:t>传感网的关键技术</a:t>
            </a:r>
            <a:endParaRPr lang="en-US" altLang="zh-CN" sz="2400" dirty="0" smtClean="0"/>
          </a:p>
          <a:p>
            <a:pPr lvl="0">
              <a:buClr>
                <a:srgbClr val="FF6600"/>
              </a:buClr>
              <a:buFont typeface="Wingdings" pitchFamily="2" charset="2"/>
              <a:buChar char="l"/>
            </a:pPr>
            <a:endParaRPr lang="en-US" altLang="zh-CN" sz="2400" dirty="0" smtClean="0"/>
          </a:p>
          <a:p>
            <a:pPr lvl="0">
              <a:buClr>
                <a:srgbClr val="FF6600"/>
              </a:buClr>
              <a:buFont typeface="Wingdings" pitchFamily="2" charset="2"/>
              <a:buChar char="l"/>
            </a:pPr>
            <a:r>
              <a:rPr lang="zh-CN" altLang="en-US" sz="2400" dirty="0" smtClean="0"/>
              <a:t>传感网的应用领域</a:t>
            </a:r>
            <a:endParaRPr lang="zh-CN" sz="2400" dirty="0" smtClean="0">
              <a:solidFill>
                <a:schemeClr val="tx1"/>
              </a:solidFill>
              <a:latin typeface="+mn-lt"/>
              <a:ea typeface="+mn-ea"/>
              <a:cs typeface="+mn-cs"/>
            </a:endParaRPr>
          </a:p>
          <a:p>
            <a:pPr lvl="0">
              <a:buClr>
                <a:srgbClr val="FF6600"/>
              </a:buClr>
              <a:buNone/>
            </a:pPr>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2520057"/>
          </a:xfrm>
        </p:spPr>
        <p:txBody>
          <a:bodyPr/>
          <a:lstStyle/>
          <a:p>
            <a:pPr>
              <a:lnSpc>
                <a:spcPct val="150000"/>
              </a:lnSpc>
            </a:pPr>
            <a:r>
              <a:rPr lang="en-US" altLang="zh-CN" dirty="0" smtClean="0"/>
              <a:t>1.	</a:t>
            </a:r>
            <a:r>
              <a:rPr lang="zh-CN" altLang="zh-CN" dirty="0" smtClean="0"/>
              <a:t>网络拓扑控制技术</a:t>
            </a:r>
          </a:p>
          <a:p>
            <a:pPr marL="531813" indent="-269875">
              <a:lnSpc>
                <a:spcPct val="150000"/>
              </a:lnSpc>
            </a:pPr>
            <a:r>
              <a:rPr lang="zh-CN" altLang="en-US" dirty="0" smtClean="0"/>
              <a:t>通过拓扑控制技术，可以使得传感网在满足网络覆盖度和连通度前提下，通过功率控制盒骨干网节点的选择，剔除节点之间不必要的无线通信链路，生成一个高效的</a:t>
            </a:r>
            <a:r>
              <a:rPr lang="zh-CN" altLang="en-US" dirty="0" smtClean="0"/>
              <a:t>拓扑结构。</a:t>
            </a:r>
          </a:p>
          <a:p>
            <a:pPr indent="20638">
              <a:buNone/>
            </a:pPr>
            <a:endParaRPr lang="zh-CN" altLang="zh-CN" dirty="0" smtClean="0"/>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2736081"/>
          </a:xfrm>
        </p:spPr>
        <p:txBody>
          <a:bodyPr/>
          <a:lstStyle/>
          <a:p>
            <a:pPr>
              <a:lnSpc>
                <a:spcPct val="150000"/>
              </a:lnSpc>
            </a:pPr>
            <a:r>
              <a:rPr lang="en-US" altLang="zh-CN" dirty="0" smtClean="0"/>
              <a:t>2.	</a:t>
            </a:r>
            <a:r>
              <a:rPr lang="zh-CN" altLang="zh-CN" dirty="0" smtClean="0"/>
              <a:t>网络协议</a:t>
            </a:r>
            <a:endParaRPr lang="en-US" altLang="zh-CN" dirty="0" smtClean="0"/>
          </a:p>
          <a:p>
            <a:pPr marL="623888" indent="-361950">
              <a:lnSpc>
                <a:spcPct val="150000"/>
              </a:lnSpc>
            </a:pPr>
            <a:r>
              <a:rPr lang="en-US" altLang="zh-CN" dirty="0" smtClean="0"/>
              <a:t> </a:t>
            </a:r>
            <a:r>
              <a:rPr lang="zh-CN" altLang="en-US" dirty="0" smtClean="0"/>
              <a:t>传感网对网络协议要求较高。</a:t>
            </a:r>
            <a:endParaRPr lang="zh-CN" altLang="en-US" dirty="0" smtClean="0"/>
          </a:p>
          <a:p>
            <a:pPr marL="623888" indent="-361950">
              <a:lnSpc>
                <a:spcPct val="150000"/>
              </a:lnSpc>
            </a:pPr>
            <a:r>
              <a:rPr lang="zh-CN" altLang="en-US" dirty="0" smtClean="0"/>
              <a:t>重点</a:t>
            </a:r>
            <a:r>
              <a:rPr lang="zh-CN" altLang="en-US" dirty="0" smtClean="0"/>
              <a:t>研究路由协议和</a:t>
            </a:r>
            <a:r>
              <a:rPr lang="en-US" altLang="zh-CN" dirty="0" smtClean="0"/>
              <a:t>MAC</a:t>
            </a:r>
            <a:r>
              <a:rPr lang="zh-CN" altLang="en-US" dirty="0" smtClean="0"/>
              <a:t>协议。路由传感器设计的主要目标是降低能量消耗，提高网络的生命周期。同时，传感网的</a:t>
            </a:r>
            <a:r>
              <a:rPr lang="en-US" altLang="zh-CN" dirty="0" smtClean="0"/>
              <a:t>MAC</a:t>
            </a:r>
            <a:r>
              <a:rPr lang="zh-CN" altLang="en-US" dirty="0" smtClean="0"/>
              <a:t>协议首先考虑的是节能和可扩展性，其次是公平性、利用率和实时性等</a:t>
            </a:r>
            <a:r>
              <a:rPr lang="zh-CN" altLang="en-US" dirty="0" smtClean="0"/>
              <a:t>。</a:t>
            </a:r>
            <a:endParaRPr lang="zh-CN" altLang="zh-CN" dirty="0" smtClean="0"/>
          </a:p>
          <a:p>
            <a:endParaRPr lang="zh-CN" altLang="zh-CN" dirty="0" smtClean="0"/>
          </a:p>
          <a:p>
            <a:endParaRPr lang="zh-CN" altLang="zh-CN" dirty="0" smtClean="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3960217"/>
          </a:xfrm>
        </p:spPr>
        <p:txBody>
          <a:bodyPr/>
          <a:lstStyle/>
          <a:p>
            <a:pPr>
              <a:lnSpc>
                <a:spcPct val="150000"/>
              </a:lnSpc>
            </a:pPr>
            <a:r>
              <a:rPr lang="en-US" altLang="zh-CN" dirty="0" smtClean="0"/>
              <a:t>3</a:t>
            </a:r>
            <a:r>
              <a:rPr lang="en-US" altLang="zh-CN" dirty="0" smtClean="0"/>
              <a:t>.	</a:t>
            </a:r>
            <a:r>
              <a:rPr lang="zh-CN" altLang="zh-CN" dirty="0" smtClean="0"/>
              <a:t>网络安全技术</a:t>
            </a:r>
            <a:r>
              <a:rPr lang="en-US" altLang="zh-CN" dirty="0" smtClean="0"/>
              <a:t> </a:t>
            </a:r>
            <a:endParaRPr lang="zh-CN" altLang="zh-CN" dirty="0" smtClean="0"/>
          </a:p>
          <a:p>
            <a:pPr marL="619125" indent="-255588">
              <a:lnSpc>
                <a:spcPct val="150000"/>
              </a:lnSpc>
            </a:pPr>
            <a:r>
              <a:rPr lang="zh-CN" altLang="en-US" dirty="0" smtClean="0"/>
              <a:t>传感</a:t>
            </a:r>
            <a:r>
              <a:rPr lang="zh-CN" altLang="en-US" dirty="0" smtClean="0"/>
              <a:t>网需要实现一些基本的安全</a:t>
            </a:r>
            <a:r>
              <a:rPr lang="zh-CN" altLang="en-US" dirty="0" smtClean="0"/>
              <a:t>机制</a:t>
            </a:r>
            <a:r>
              <a:rPr lang="zh-CN" altLang="en-US" dirty="0" smtClean="0"/>
              <a:t>，</a:t>
            </a:r>
            <a:r>
              <a:rPr lang="zh-CN" altLang="en-US" dirty="0" smtClean="0"/>
              <a:t>例如：机密性</a:t>
            </a:r>
            <a:r>
              <a:rPr lang="zh-CN" altLang="en-US" dirty="0" smtClean="0"/>
              <a:t>，点到点消息认证，完全性鉴别，认证广播和安全管理等</a:t>
            </a:r>
            <a:r>
              <a:rPr lang="zh-CN" altLang="en-US" dirty="0" smtClean="0"/>
              <a:t>。</a:t>
            </a:r>
            <a:endParaRPr lang="zh-CN" altLang="en-US" dirty="0" smtClean="0"/>
          </a:p>
          <a:p>
            <a:pPr indent="20638"/>
            <a:endParaRPr lang="zh-CN" altLang="zh-CN" dirty="0" smtClean="0"/>
          </a:p>
          <a:p>
            <a:endParaRPr lang="zh-CN" altLang="zh-CN" dirty="0" smtClean="0"/>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3960217"/>
          </a:xfrm>
        </p:spPr>
        <p:txBody>
          <a:bodyPr/>
          <a:lstStyle/>
          <a:p>
            <a:pPr>
              <a:lnSpc>
                <a:spcPct val="150000"/>
              </a:lnSpc>
            </a:pPr>
            <a:r>
              <a:rPr lang="en-US" altLang="zh-CN" dirty="0" smtClean="0"/>
              <a:t>4.	</a:t>
            </a:r>
            <a:r>
              <a:rPr lang="zh-CN" altLang="zh-CN" dirty="0" smtClean="0"/>
              <a:t>数据融合</a:t>
            </a:r>
            <a:r>
              <a:rPr lang="zh-CN" altLang="zh-CN" dirty="0" smtClean="0"/>
              <a:t>技术</a:t>
            </a:r>
            <a:r>
              <a:rPr lang="en-US" altLang="zh-CN" dirty="0" smtClean="0"/>
              <a:t> </a:t>
            </a:r>
            <a:endParaRPr lang="zh-CN" altLang="zh-CN" dirty="0" smtClean="0"/>
          </a:p>
          <a:p>
            <a:pPr marL="619125" indent="-255588">
              <a:lnSpc>
                <a:spcPct val="150000"/>
              </a:lnSpc>
            </a:pPr>
            <a:r>
              <a:rPr lang="zh-CN" altLang="en-US" dirty="0" smtClean="0"/>
              <a:t>在</a:t>
            </a:r>
            <a:r>
              <a:rPr lang="zh-CN" altLang="en-US" dirty="0" smtClean="0"/>
              <a:t>各个传感器节点数据收集过程中，可以利用节点自身的计算和存储能力、数据处理融合能力对数据进行分析和管理，去除冗余信息，达到节能的目的。</a:t>
            </a:r>
          </a:p>
          <a:p>
            <a:pPr marL="619125" indent="-255588">
              <a:lnSpc>
                <a:spcPct val="150000"/>
              </a:lnSpc>
            </a:pPr>
            <a:r>
              <a:rPr lang="zh-CN" altLang="en-US" dirty="0" smtClean="0"/>
              <a:t>数据融合技术在目标跟踪、目标识别等领域得到广泛应用。</a:t>
            </a:r>
            <a:endParaRPr lang="zh-CN" altLang="zh-CN" dirty="0" smtClean="0"/>
          </a:p>
          <a:p>
            <a:endParaRPr lang="zh-CN" altLang="zh-CN" dirty="0" smtClean="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3960217"/>
          </a:xfrm>
        </p:spPr>
        <p:txBody>
          <a:bodyPr/>
          <a:lstStyle/>
          <a:p>
            <a:pPr>
              <a:lnSpc>
                <a:spcPct val="150000"/>
              </a:lnSpc>
            </a:pPr>
            <a:r>
              <a:rPr lang="en-US" altLang="zh-CN" dirty="0" smtClean="0"/>
              <a:t>5.	</a:t>
            </a:r>
            <a:r>
              <a:rPr lang="zh-CN" altLang="zh-CN" dirty="0" smtClean="0"/>
              <a:t>数据管理技术</a:t>
            </a:r>
          </a:p>
          <a:p>
            <a:pPr marL="619125" indent="-255588">
              <a:lnSpc>
                <a:spcPct val="150000"/>
              </a:lnSpc>
            </a:pPr>
            <a:r>
              <a:rPr lang="zh-CN" altLang="zh-CN" dirty="0" smtClean="0"/>
              <a:t>数据管理系统一般尽可能的再传感器网络内部进行数据的分析和处理，以较少能量消耗，延长传感网的生命周期。</a:t>
            </a:r>
            <a:endParaRPr lang="zh-CN" altLang="zh-CN" dirty="0" smtClean="0"/>
          </a:p>
          <a:p>
            <a:endParaRPr lang="zh-CN" altLang="zh-CN" dirty="0" smtClean="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3960217"/>
          </a:xfrm>
        </p:spPr>
        <p:txBody>
          <a:bodyPr/>
          <a:lstStyle/>
          <a:p>
            <a:pPr>
              <a:lnSpc>
                <a:spcPct val="150000"/>
              </a:lnSpc>
            </a:pPr>
            <a:r>
              <a:rPr lang="en-US" altLang="zh-CN" dirty="0" smtClean="0"/>
              <a:t>6.	</a:t>
            </a:r>
            <a:r>
              <a:rPr lang="zh-CN" altLang="zh-CN" dirty="0" smtClean="0"/>
              <a:t>定位技术</a:t>
            </a:r>
          </a:p>
          <a:p>
            <a:pPr marL="619125" indent="-255588">
              <a:lnSpc>
                <a:spcPct val="150000"/>
              </a:lnSpc>
            </a:pPr>
            <a:r>
              <a:rPr lang="zh-CN" altLang="zh-CN" dirty="0" smtClean="0"/>
              <a:t>传感器节点的精确定位是传感器网络的基本功能之一，其网络中的传感器节点通常随即部署在区域中，要详细说明在事件发生的位置以及数据采集节点的位置，各个节点必须首先明确自身位置才能实现对外部目标的定位和跟踪。</a:t>
            </a:r>
            <a:endParaRPr lang="zh-CN" altLang="zh-CN" dirty="0" smtClean="0"/>
          </a:p>
          <a:p>
            <a:endParaRPr lang="zh-CN" altLang="zh-CN" dirty="0" smtClean="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3.3.1 </a:t>
            </a:r>
            <a:r>
              <a:rPr lang="zh-CN" altLang="zh-CN" dirty="0" smtClean="0"/>
              <a:t>传感网的关键技术</a:t>
            </a:r>
            <a:endParaRPr lang="zh-CN" altLang="en-US" dirty="0"/>
          </a:p>
        </p:txBody>
      </p:sp>
      <p:sp>
        <p:nvSpPr>
          <p:cNvPr id="5" name="内容占位符 4"/>
          <p:cNvSpPr>
            <a:spLocks noGrp="1"/>
          </p:cNvSpPr>
          <p:nvPr>
            <p:ph idx="1"/>
          </p:nvPr>
        </p:nvSpPr>
        <p:spPr>
          <a:xfrm>
            <a:off x="457200" y="1196975"/>
            <a:ext cx="8229600" cy="1511945"/>
          </a:xfrm>
        </p:spPr>
        <p:txBody>
          <a:bodyPr/>
          <a:lstStyle/>
          <a:p>
            <a:pPr>
              <a:lnSpc>
                <a:spcPct val="150000"/>
              </a:lnSpc>
            </a:pPr>
            <a:r>
              <a:rPr lang="en-US" altLang="zh-CN" dirty="0" smtClean="0"/>
              <a:t>7.	</a:t>
            </a:r>
            <a:r>
              <a:rPr lang="zh-CN" altLang="en-US" dirty="0" smtClean="0"/>
              <a:t>时间同步</a:t>
            </a:r>
          </a:p>
          <a:p>
            <a:pPr marL="619125" indent="-255588"/>
            <a:r>
              <a:rPr lang="zh-CN" altLang="en-US" dirty="0" smtClean="0"/>
              <a:t>时间同步机制主要从单广播域内时间同步和多跳范围内的时间同步两个方面进行研究。主要的时间同步算法主要有</a:t>
            </a:r>
            <a:r>
              <a:rPr lang="en-US" altLang="zh-CN" dirty="0" smtClean="0"/>
              <a:t>RBS</a:t>
            </a:r>
            <a:r>
              <a:rPr lang="zh-CN" altLang="en-US" dirty="0" smtClean="0"/>
              <a:t>算法和</a:t>
            </a:r>
            <a:r>
              <a:rPr lang="en-US" altLang="zh-CN" dirty="0" smtClean="0"/>
              <a:t>TPSN</a:t>
            </a:r>
            <a:r>
              <a:rPr lang="zh-CN" altLang="en-US" dirty="0" smtClean="0"/>
              <a:t>算法。</a:t>
            </a:r>
            <a:endParaRPr lang="zh-CN" altLang="en-US" dirty="0" smtClean="0"/>
          </a:p>
          <a:p>
            <a:pPr indent="20638"/>
            <a:endParaRPr lang="zh-CN" altLang="zh-CN" dirty="0" smtClean="0"/>
          </a:p>
          <a:p>
            <a:endParaRPr lang="zh-CN" altLang="zh-CN" dirty="0" smtClean="0"/>
          </a:p>
        </p:txBody>
      </p:sp>
      <p:pic>
        <p:nvPicPr>
          <p:cNvPr id="6" name="图片 5"/>
          <p:cNvPicPr/>
          <p:nvPr/>
        </p:nvPicPr>
        <p:blipFill>
          <a:blip r:embed="rId2" cstate="print"/>
          <a:srcRect/>
          <a:stretch>
            <a:fillRect/>
          </a:stretch>
        </p:blipFill>
        <p:spPr bwMode="auto">
          <a:xfrm>
            <a:off x="611560" y="3068960"/>
            <a:ext cx="3888432" cy="2160240"/>
          </a:xfrm>
          <a:prstGeom prst="rect">
            <a:avLst/>
          </a:prstGeom>
          <a:noFill/>
          <a:ln w="9525">
            <a:noFill/>
            <a:miter lim="800000"/>
            <a:headEnd/>
            <a:tailEnd/>
          </a:ln>
        </p:spPr>
      </p:pic>
      <p:sp>
        <p:nvSpPr>
          <p:cNvPr id="7" name="矩形 6"/>
          <p:cNvSpPr/>
          <p:nvPr/>
        </p:nvSpPr>
        <p:spPr>
          <a:xfrm>
            <a:off x="1259632" y="5517232"/>
            <a:ext cx="2044149" cy="369332"/>
          </a:xfrm>
          <a:prstGeom prst="rect">
            <a:avLst/>
          </a:prstGeom>
        </p:spPr>
        <p:txBody>
          <a:bodyPr wrap="none">
            <a:spAutoFit/>
          </a:bodyPr>
          <a:lstStyle/>
          <a:p>
            <a:r>
              <a:rPr lang="en-US" altLang="zh-CN" dirty="0" smtClean="0"/>
              <a:t>RBS</a:t>
            </a:r>
            <a:r>
              <a:rPr lang="zh-CN" altLang="zh-CN" dirty="0" smtClean="0"/>
              <a:t>时间同步</a:t>
            </a:r>
            <a:r>
              <a:rPr lang="zh-CN" altLang="zh-CN" dirty="0" smtClean="0"/>
              <a:t>算法</a:t>
            </a:r>
            <a:endParaRPr lang="zh-CN" altLang="en-US" dirty="0"/>
          </a:p>
        </p:txBody>
      </p:sp>
      <p:pic>
        <p:nvPicPr>
          <p:cNvPr id="8" name="图片 7"/>
          <p:cNvPicPr/>
          <p:nvPr/>
        </p:nvPicPr>
        <p:blipFill>
          <a:blip r:embed="rId3" cstate="print"/>
          <a:srcRect/>
          <a:stretch>
            <a:fillRect/>
          </a:stretch>
        </p:blipFill>
        <p:spPr bwMode="auto">
          <a:xfrm>
            <a:off x="4860032" y="3140968"/>
            <a:ext cx="3960440" cy="2160000"/>
          </a:xfrm>
          <a:prstGeom prst="rect">
            <a:avLst/>
          </a:prstGeom>
          <a:noFill/>
          <a:ln w="9525">
            <a:noFill/>
            <a:miter lim="800000"/>
            <a:headEnd/>
            <a:tailEnd/>
          </a:ln>
        </p:spPr>
      </p:pic>
      <p:sp>
        <p:nvSpPr>
          <p:cNvPr id="9" name="矩形 8"/>
          <p:cNvSpPr/>
          <p:nvPr/>
        </p:nvSpPr>
        <p:spPr>
          <a:xfrm>
            <a:off x="6444208" y="5445224"/>
            <a:ext cx="1512168" cy="369332"/>
          </a:xfrm>
          <a:prstGeom prst="rect">
            <a:avLst/>
          </a:prstGeom>
        </p:spPr>
        <p:txBody>
          <a:bodyPr wrap="square">
            <a:spAutoFit/>
          </a:bodyPr>
          <a:lstStyle/>
          <a:p>
            <a:r>
              <a:rPr lang="en-US" altLang="zh-CN" dirty="0" smtClean="0"/>
              <a:t>TPSN</a:t>
            </a:r>
            <a:r>
              <a:rPr lang="zh-CN" altLang="zh-CN" dirty="0" smtClean="0"/>
              <a:t>算法</a:t>
            </a:r>
            <a:endParaRPr lang="zh-CN" altLang="en-US" dirty="0"/>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3.3.2</a:t>
            </a:r>
            <a:r>
              <a:rPr lang="zh-CN" altLang="zh-CN" dirty="0" smtClean="0"/>
              <a:t> 传感网的节点技术</a:t>
            </a:r>
            <a:endParaRPr lang="zh-CN" altLang="en-US" dirty="0"/>
          </a:p>
        </p:txBody>
      </p:sp>
      <p:pic>
        <p:nvPicPr>
          <p:cNvPr id="6" name="内容占位符 5"/>
          <p:cNvPicPr>
            <a:picLocks noGrp="1"/>
          </p:cNvPicPr>
          <p:nvPr>
            <p:ph idx="1"/>
          </p:nvPr>
        </p:nvPicPr>
        <p:blipFill>
          <a:blip r:embed="rId2" cstate="print"/>
          <a:srcRect/>
          <a:stretch>
            <a:fillRect/>
          </a:stretch>
        </p:blipFill>
        <p:spPr bwMode="auto">
          <a:xfrm>
            <a:off x="467544" y="1916832"/>
            <a:ext cx="8229600" cy="3240000"/>
          </a:xfrm>
          <a:prstGeom prst="rect">
            <a:avLst/>
          </a:prstGeom>
          <a:noFill/>
          <a:ln w="9525">
            <a:noFill/>
            <a:miter lim="800000"/>
            <a:headEnd/>
            <a:tailEnd/>
          </a:ln>
        </p:spPr>
      </p:pic>
      <p:sp>
        <p:nvSpPr>
          <p:cNvPr id="7" name="矩形 6"/>
          <p:cNvSpPr/>
          <p:nvPr/>
        </p:nvSpPr>
        <p:spPr>
          <a:xfrm>
            <a:off x="3203848" y="5301208"/>
            <a:ext cx="2954655" cy="369332"/>
          </a:xfrm>
          <a:prstGeom prst="rect">
            <a:avLst/>
          </a:prstGeom>
        </p:spPr>
        <p:txBody>
          <a:bodyPr wrap="none">
            <a:spAutoFit/>
          </a:bodyPr>
          <a:lstStyle/>
          <a:p>
            <a:r>
              <a:rPr lang="zh-CN" altLang="zh-CN" dirty="0" smtClean="0"/>
              <a:t>传感器节点基本组成示意图</a:t>
            </a:r>
            <a:endParaRPr lang="zh-CN" altLang="en-US" dirty="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3.3.3 </a:t>
            </a:r>
            <a:r>
              <a:rPr lang="zh-CN" altLang="zh-CN" dirty="0" smtClean="0"/>
              <a:t>传感网的节点部署</a:t>
            </a:r>
            <a:endParaRPr lang="zh-CN" altLang="en-US" dirty="0"/>
          </a:p>
        </p:txBody>
      </p:sp>
      <p:sp>
        <p:nvSpPr>
          <p:cNvPr id="5" name="内容占位符 4"/>
          <p:cNvSpPr>
            <a:spLocks noGrp="1"/>
          </p:cNvSpPr>
          <p:nvPr>
            <p:ph idx="1"/>
          </p:nvPr>
        </p:nvSpPr>
        <p:spPr>
          <a:xfrm>
            <a:off x="457200" y="1196975"/>
            <a:ext cx="8229600" cy="3024113"/>
          </a:xfrm>
        </p:spPr>
        <p:txBody>
          <a:bodyPr/>
          <a:lstStyle/>
          <a:p>
            <a:pPr>
              <a:lnSpc>
                <a:spcPct val="150000"/>
              </a:lnSpc>
            </a:pPr>
            <a:r>
              <a:rPr lang="zh-CN" altLang="zh-CN" dirty="0" smtClean="0"/>
              <a:t>传感网络节点部署是传感网工作的基础，其直接关系到传感网检测的准确性、完整性和实效性。</a:t>
            </a:r>
            <a:endParaRPr lang="en-US" altLang="zh-CN" dirty="0" smtClean="0"/>
          </a:p>
          <a:p>
            <a:pPr>
              <a:lnSpc>
                <a:spcPct val="150000"/>
              </a:lnSpc>
            </a:pPr>
            <a:r>
              <a:rPr lang="zh-CN" altLang="zh-CN" dirty="0" smtClean="0"/>
              <a:t>传感网的节点部署主要涉及覆盖、连接和节能等方面的技术。</a:t>
            </a:r>
          </a:p>
          <a:p>
            <a:pPr>
              <a:lnSpc>
                <a:spcPct val="150000"/>
              </a:lnSpc>
            </a:pPr>
            <a:r>
              <a:rPr lang="zh-CN" altLang="zh-CN" dirty="0" smtClean="0"/>
              <a:t>节点部署就是在指定的检测区域内，通过适当的方式布置传感网节点以满足设计要求。</a:t>
            </a:r>
            <a:endParaRPr lang="en-US" altLang="zh-CN" dirty="0" smtClean="0"/>
          </a:p>
          <a:p>
            <a:pPr>
              <a:lnSpc>
                <a:spcPct val="150000"/>
              </a:lnSpc>
            </a:pPr>
            <a:r>
              <a:rPr lang="zh-CN" altLang="zh-CN" dirty="0" smtClean="0"/>
              <a:t>节点部署方式主要有确定性布设和随机性布设两种方式。</a:t>
            </a:r>
            <a:endParaRPr lang="en-US" altLang="zh-CN" dirty="0" smtClean="0"/>
          </a:p>
        </p:txBody>
      </p:sp>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3.3.4 </a:t>
            </a:r>
            <a:r>
              <a:rPr lang="zh-CN" altLang="zh-CN" dirty="0" smtClean="0"/>
              <a:t>传感网覆盖</a:t>
            </a:r>
            <a:endParaRPr lang="zh-CN" altLang="en-US" dirty="0"/>
          </a:p>
        </p:txBody>
      </p:sp>
      <p:sp>
        <p:nvSpPr>
          <p:cNvPr id="5" name="内容占位符 4"/>
          <p:cNvSpPr>
            <a:spLocks noGrp="1"/>
          </p:cNvSpPr>
          <p:nvPr>
            <p:ph idx="1"/>
          </p:nvPr>
        </p:nvSpPr>
        <p:spPr>
          <a:xfrm>
            <a:off x="457200" y="1196975"/>
            <a:ext cx="7787208" cy="3096121"/>
          </a:xfrm>
        </p:spPr>
        <p:txBody>
          <a:bodyPr/>
          <a:lstStyle/>
          <a:p>
            <a:pPr>
              <a:lnSpc>
                <a:spcPct val="150000"/>
              </a:lnSpc>
            </a:pPr>
            <a:r>
              <a:rPr lang="zh-CN" altLang="zh-CN" dirty="0" smtClean="0"/>
              <a:t>按照传感器节点不同配置方式，可以将传感网的覆盖分为确定性覆盖、随机覆盖两大类。</a:t>
            </a:r>
            <a:endParaRPr lang="en-US" altLang="zh-CN" dirty="0" smtClean="0"/>
          </a:p>
          <a:p>
            <a:pPr>
              <a:lnSpc>
                <a:spcPct val="150000"/>
              </a:lnSpc>
            </a:pPr>
            <a:r>
              <a:rPr lang="zh-CN" altLang="zh-CN" dirty="0" smtClean="0"/>
              <a:t>按照传感网对覆盖区域的不同要求和不同应用，分为</a:t>
            </a:r>
            <a:r>
              <a:rPr lang="zh-CN" altLang="en-US" dirty="0" smtClean="0"/>
              <a:t>：</a:t>
            </a:r>
            <a:endParaRPr lang="en-US" altLang="zh-CN" dirty="0" smtClean="0"/>
          </a:p>
          <a:p>
            <a:pPr indent="20638">
              <a:lnSpc>
                <a:spcPct val="150000"/>
              </a:lnSpc>
            </a:pPr>
            <a:r>
              <a:rPr lang="zh-CN" altLang="zh-CN" sz="1800" dirty="0" smtClean="0"/>
              <a:t>区域覆盖（</a:t>
            </a:r>
            <a:r>
              <a:rPr lang="en-US" altLang="zh-CN" sz="1800" dirty="0" smtClean="0"/>
              <a:t>Average Coverage</a:t>
            </a:r>
            <a:r>
              <a:rPr lang="zh-CN" altLang="zh-CN" sz="1800" dirty="0" smtClean="0"/>
              <a:t>）</a:t>
            </a:r>
            <a:endParaRPr lang="en-US" altLang="zh-CN" sz="1800" dirty="0" smtClean="0"/>
          </a:p>
          <a:p>
            <a:pPr indent="20638">
              <a:lnSpc>
                <a:spcPct val="150000"/>
              </a:lnSpc>
            </a:pPr>
            <a:r>
              <a:rPr lang="zh-CN" altLang="zh-CN" sz="1800" dirty="0" smtClean="0"/>
              <a:t>点覆盖（</a:t>
            </a:r>
            <a:r>
              <a:rPr lang="en-US" altLang="zh-CN" sz="1800" dirty="0" smtClean="0"/>
              <a:t>Point Coverage</a:t>
            </a:r>
            <a:r>
              <a:rPr lang="zh-CN" altLang="zh-CN" sz="1800" dirty="0" smtClean="0"/>
              <a:t>）</a:t>
            </a:r>
            <a:endParaRPr lang="en-US" altLang="zh-CN" sz="1800" dirty="0" smtClean="0"/>
          </a:p>
          <a:p>
            <a:pPr indent="20638">
              <a:lnSpc>
                <a:spcPct val="150000"/>
              </a:lnSpc>
            </a:pPr>
            <a:r>
              <a:rPr lang="zh-CN" altLang="zh-CN" sz="1800" dirty="0" smtClean="0"/>
              <a:t>栅栏覆盖（</a:t>
            </a:r>
            <a:r>
              <a:rPr lang="en-US" altLang="zh-CN" sz="1800" dirty="0" smtClean="0"/>
              <a:t>Barrier Coverage</a:t>
            </a:r>
            <a:r>
              <a:rPr lang="zh-CN" altLang="zh-CN" sz="1800" dirty="0" smtClean="0"/>
              <a:t>）</a:t>
            </a:r>
            <a:endParaRPr lang="en-US" altLang="zh-CN" sz="1800" dirty="0" smtClean="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822450" y="5099050"/>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dirty="0" smtClean="0">
                <a:solidFill>
                  <a:schemeClr val="tx2"/>
                </a:solidFill>
                <a:ea typeface="宋体" pitchFamily="2" charset="-122"/>
              </a:rPr>
              <a:t>思考题</a:t>
            </a:r>
            <a:endParaRPr lang="en-US" altLang="zh-CN" b="1" dirty="0">
              <a:solidFill>
                <a:schemeClr val="tx2"/>
              </a:solidFill>
              <a:ea typeface="宋体" pitchFamily="2" charset="-122"/>
            </a:endParaRPr>
          </a:p>
        </p:txBody>
      </p:sp>
      <p:sp>
        <p:nvSpPr>
          <p:cNvPr id="8198" name="AutoShape 49"/>
          <p:cNvSpPr>
            <a:spLocks noChangeArrowheads="1"/>
          </p:cNvSpPr>
          <p:nvPr/>
        </p:nvSpPr>
        <p:spPr bwMode="gray">
          <a:xfrm>
            <a:off x="2317750" y="4271963"/>
            <a:ext cx="2968630" cy="508000"/>
          </a:xfrm>
          <a:prstGeom prst="roundRect">
            <a:avLst>
              <a:gd name="adj" fmla="val 50000"/>
            </a:avLst>
          </a:prstGeom>
          <a:noFill/>
          <a:ln w="28575" algn="ctr">
            <a:solidFill>
              <a:schemeClr val="bg2"/>
            </a:solidFill>
            <a:round/>
            <a:headEnd/>
            <a:tailEnd/>
          </a:ln>
        </p:spPr>
        <p:txBody>
          <a:bodyPr wrap="none" anchor="ctr"/>
          <a:lstStyle/>
          <a:p>
            <a:r>
              <a:rPr lang="en-US" dirty="0" smtClean="0"/>
              <a:t>3.4 </a:t>
            </a:r>
            <a:r>
              <a:rPr lang="zh-CN" altLang="en-US" dirty="0" smtClean="0"/>
              <a:t>无线传感网</a:t>
            </a:r>
            <a:endParaRPr lang="zh-CN" altLang="en-US" dirty="0"/>
          </a:p>
        </p:txBody>
      </p:sp>
      <p:sp>
        <p:nvSpPr>
          <p:cNvPr id="8199" name="AutoShape 50"/>
          <p:cNvSpPr>
            <a:spLocks noChangeArrowheads="1"/>
          </p:cNvSpPr>
          <p:nvPr/>
        </p:nvSpPr>
        <p:spPr bwMode="gray">
          <a:xfrm>
            <a:off x="2438400" y="3459163"/>
            <a:ext cx="3645768" cy="508000"/>
          </a:xfrm>
          <a:prstGeom prst="roundRect">
            <a:avLst>
              <a:gd name="adj" fmla="val 50000"/>
            </a:avLst>
          </a:prstGeom>
          <a:noFill/>
          <a:ln w="28575" algn="ctr">
            <a:solidFill>
              <a:schemeClr val="bg2"/>
            </a:solidFill>
            <a:round/>
            <a:headEnd/>
            <a:tailEnd/>
          </a:ln>
        </p:spPr>
        <p:txBody>
          <a:bodyPr wrap="none" anchor="ctr"/>
          <a:lstStyle/>
          <a:p>
            <a:r>
              <a:rPr lang="en-US" dirty="0" smtClean="0"/>
              <a:t>3.3 </a:t>
            </a:r>
            <a:r>
              <a:rPr lang="zh-CN" altLang="en-US" dirty="0" smtClean="0"/>
              <a:t>传感网的关键技术与节点部署</a:t>
            </a:r>
            <a:endParaRPr lang="zh-CN" altLang="en-US" dirty="0"/>
          </a:p>
        </p:txBody>
      </p:sp>
      <p:sp>
        <p:nvSpPr>
          <p:cNvPr id="8200" name="AutoShape 51"/>
          <p:cNvSpPr>
            <a:spLocks noChangeArrowheads="1"/>
          </p:cNvSpPr>
          <p:nvPr/>
        </p:nvSpPr>
        <p:spPr bwMode="gray">
          <a:xfrm>
            <a:off x="2286000" y="2590800"/>
            <a:ext cx="3000380" cy="508000"/>
          </a:xfrm>
          <a:prstGeom prst="roundRect">
            <a:avLst>
              <a:gd name="adj" fmla="val 50000"/>
            </a:avLst>
          </a:prstGeom>
          <a:noFill/>
          <a:ln w="28575" algn="ctr">
            <a:solidFill>
              <a:schemeClr val="bg2"/>
            </a:solidFill>
            <a:round/>
            <a:headEnd/>
            <a:tailEnd/>
          </a:ln>
        </p:spPr>
        <p:txBody>
          <a:bodyPr wrap="none" anchor="ctr"/>
          <a:lstStyle/>
          <a:p>
            <a:r>
              <a:rPr lang="en-US" dirty="0" smtClean="0"/>
              <a:t>3.2 </a:t>
            </a:r>
            <a:r>
              <a:rPr lang="zh-CN" altLang="en-US" dirty="0" smtClean="0"/>
              <a:t>传感网概述</a:t>
            </a:r>
            <a:endParaRPr lang="zh-CN" altLang="en-US" dirty="0"/>
          </a:p>
        </p:txBody>
      </p:sp>
      <p:sp>
        <p:nvSpPr>
          <p:cNvPr id="8201" name="AutoShape 52"/>
          <p:cNvSpPr>
            <a:spLocks noChangeArrowheads="1"/>
          </p:cNvSpPr>
          <p:nvPr/>
        </p:nvSpPr>
        <p:spPr bwMode="gray">
          <a:xfrm>
            <a:off x="1765300" y="1820863"/>
            <a:ext cx="2949576" cy="508000"/>
          </a:xfrm>
          <a:prstGeom prst="roundRect">
            <a:avLst>
              <a:gd name="adj" fmla="val 50000"/>
            </a:avLst>
          </a:prstGeom>
          <a:noFill/>
          <a:ln w="28575" algn="ctr">
            <a:solidFill>
              <a:schemeClr val="bg2"/>
            </a:solidFill>
            <a:round/>
            <a:headEnd/>
            <a:tailEnd/>
          </a:ln>
        </p:spPr>
        <p:txBody>
          <a:bodyPr wrap="none" anchor="ctr"/>
          <a:lstStyle/>
          <a:p>
            <a:r>
              <a:rPr lang="en-US" dirty="0" smtClean="0"/>
              <a:t>3.1 </a:t>
            </a:r>
            <a:r>
              <a:rPr lang="zh-CN" altLang="en-US" dirty="0" smtClean="0"/>
              <a:t>传感器概述</a:t>
            </a:r>
            <a:endParaRPr lang="zh-CN" altLang="en-US"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981200" y="26971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3535363"/>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071688" y="4429125"/>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524000" y="5148263"/>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3.3.5 </a:t>
            </a:r>
            <a:r>
              <a:rPr lang="zh-CN" altLang="zh-CN" dirty="0" smtClean="0"/>
              <a:t>连接与节能</a:t>
            </a:r>
            <a:endParaRPr lang="zh-CN" altLang="en-US" dirty="0"/>
          </a:p>
        </p:txBody>
      </p:sp>
      <p:pic>
        <p:nvPicPr>
          <p:cNvPr id="7" name="内容占位符 6"/>
          <p:cNvPicPr>
            <a:picLocks noGrp="1"/>
          </p:cNvPicPr>
          <p:nvPr>
            <p:ph idx="1"/>
          </p:nvPr>
        </p:nvPicPr>
        <p:blipFill>
          <a:blip r:embed="rId2" cstate="print"/>
          <a:srcRect/>
          <a:stretch>
            <a:fillRect/>
          </a:stretch>
        </p:blipFill>
        <p:spPr bwMode="auto">
          <a:xfrm>
            <a:off x="1475656" y="2420888"/>
            <a:ext cx="6552728" cy="3240360"/>
          </a:xfrm>
          <a:prstGeom prst="rect">
            <a:avLst/>
          </a:prstGeom>
          <a:noFill/>
          <a:ln w="9525">
            <a:noFill/>
            <a:miter lim="800000"/>
            <a:headEnd/>
            <a:tailEnd/>
          </a:ln>
        </p:spPr>
      </p:pic>
      <p:sp>
        <p:nvSpPr>
          <p:cNvPr id="8" name="矩形 7"/>
          <p:cNvSpPr/>
          <p:nvPr/>
        </p:nvSpPr>
        <p:spPr>
          <a:xfrm>
            <a:off x="3059832" y="5661248"/>
            <a:ext cx="2954655" cy="369332"/>
          </a:xfrm>
          <a:prstGeom prst="rect">
            <a:avLst/>
          </a:prstGeom>
        </p:spPr>
        <p:txBody>
          <a:bodyPr wrap="none">
            <a:spAutoFit/>
          </a:bodyPr>
          <a:lstStyle/>
          <a:p>
            <a:r>
              <a:rPr lang="zh-CN" altLang="zh-CN" dirty="0" smtClean="0"/>
              <a:t>传感器节点状态切换示意图</a:t>
            </a:r>
            <a:endParaRPr lang="zh-CN" altLang="en-US" dirty="0"/>
          </a:p>
        </p:txBody>
      </p:sp>
      <p:sp>
        <p:nvSpPr>
          <p:cNvPr id="9" name="矩形 8"/>
          <p:cNvSpPr/>
          <p:nvPr/>
        </p:nvSpPr>
        <p:spPr>
          <a:xfrm>
            <a:off x="539552" y="1052736"/>
            <a:ext cx="8136904" cy="1700530"/>
          </a:xfrm>
          <a:prstGeom prst="rect">
            <a:avLst/>
          </a:prstGeom>
        </p:spPr>
        <p:txBody>
          <a:bodyPr wrap="square">
            <a:spAutoFit/>
          </a:bodyPr>
          <a:lstStyle/>
          <a:p>
            <a:pPr>
              <a:lnSpc>
                <a:spcPct val="150000"/>
              </a:lnSpc>
              <a:buClr>
                <a:srgbClr val="FF6600"/>
              </a:buClr>
              <a:buFont typeface="Wingdings" pitchFamily="2" charset="2"/>
              <a:buChar char="p"/>
            </a:pPr>
            <a:r>
              <a:rPr lang="zh-CN" altLang="zh-CN" dirty="0" smtClean="0"/>
              <a:t>连接问题考察的是传感器节点之间的连接状况能否保证采集到的信息能够准确传递给汇聚节点。所以，一般从纯连接和路由连接两个方面来考虑。</a:t>
            </a:r>
            <a:endParaRPr lang="en-US" altLang="zh-CN" dirty="0" smtClean="0"/>
          </a:p>
          <a:p>
            <a:pPr>
              <a:lnSpc>
                <a:spcPct val="150000"/>
              </a:lnSpc>
              <a:buClr>
                <a:srgbClr val="FF6600"/>
              </a:buClr>
              <a:buFont typeface="Wingdings" pitchFamily="2" charset="2"/>
              <a:buChar char="p"/>
            </a:pPr>
            <a:r>
              <a:rPr lang="zh-CN" altLang="zh-CN" dirty="0" smtClean="0"/>
              <a:t>节能问题主要考虑的是网络部署时传感器节点的耗能以及传感器网络在使用过程中尽可能降低能量消耗等方面的问题。</a:t>
            </a:r>
            <a:endParaRPr lang="zh-CN" altLang="en-US"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3.4.1 </a:t>
            </a:r>
            <a:r>
              <a:rPr lang="zh-CN" altLang="zh-CN" dirty="0" smtClean="0"/>
              <a:t>无线传感器网络概述</a:t>
            </a:r>
            <a:endParaRPr lang="zh-CN" altLang="en-US" dirty="0"/>
          </a:p>
        </p:txBody>
      </p:sp>
      <p:pic>
        <p:nvPicPr>
          <p:cNvPr id="6" name="内容占位符 5"/>
          <p:cNvPicPr>
            <a:picLocks noGrp="1"/>
          </p:cNvPicPr>
          <p:nvPr>
            <p:ph idx="1"/>
          </p:nvPr>
        </p:nvPicPr>
        <p:blipFill>
          <a:blip r:embed="rId2" cstate="print"/>
          <a:srcRect/>
          <a:stretch>
            <a:fillRect/>
          </a:stretch>
        </p:blipFill>
        <p:spPr bwMode="auto">
          <a:xfrm>
            <a:off x="1547664" y="2708920"/>
            <a:ext cx="6515100" cy="2476500"/>
          </a:xfrm>
          <a:prstGeom prst="rect">
            <a:avLst/>
          </a:prstGeom>
          <a:noFill/>
          <a:ln w="9525">
            <a:noFill/>
            <a:miter lim="800000"/>
            <a:headEnd/>
            <a:tailEnd/>
          </a:ln>
        </p:spPr>
      </p:pic>
      <p:sp>
        <p:nvSpPr>
          <p:cNvPr id="7" name="矩形 6"/>
          <p:cNvSpPr/>
          <p:nvPr/>
        </p:nvSpPr>
        <p:spPr>
          <a:xfrm>
            <a:off x="3275856" y="5445224"/>
            <a:ext cx="2954655" cy="369332"/>
          </a:xfrm>
          <a:prstGeom prst="rect">
            <a:avLst/>
          </a:prstGeom>
        </p:spPr>
        <p:txBody>
          <a:bodyPr wrap="none">
            <a:spAutoFit/>
          </a:bodyPr>
          <a:lstStyle/>
          <a:p>
            <a:r>
              <a:rPr lang="zh-CN" altLang="zh-CN" dirty="0" smtClean="0"/>
              <a:t>无线传感器网络节点示意图</a:t>
            </a:r>
            <a:endParaRPr lang="zh-CN" altLang="en-US" dirty="0"/>
          </a:p>
        </p:txBody>
      </p:sp>
      <p:sp>
        <p:nvSpPr>
          <p:cNvPr id="8" name="矩形 7"/>
          <p:cNvSpPr/>
          <p:nvPr/>
        </p:nvSpPr>
        <p:spPr>
          <a:xfrm>
            <a:off x="827584" y="1412776"/>
            <a:ext cx="7848872" cy="923330"/>
          </a:xfrm>
          <a:prstGeom prst="rect">
            <a:avLst/>
          </a:prstGeom>
        </p:spPr>
        <p:txBody>
          <a:bodyPr wrap="square">
            <a:spAutoFit/>
          </a:bodyPr>
          <a:lstStyle/>
          <a:p>
            <a:pPr marL="174625" indent="-174625">
              <a:buClr>
                <a:srgbClr val="FF6600"/>
              </a:buClr>
              <a:buFont typeface="Wingdings" pitchFamily="2" charset="2"/>
              <a:buChar char="p"/>
            </a:pPr>
            <a:r>
              <a:rPr lang="zh-CN" altLang="zh-CN" dirty="0" smtClean="0"/>
              <a:t>在不同的应用环境中，传感器网络节点的组成不尽相同，但一般都是由数据采集单元（</a:t>
            </a:r>
            <a:r>
              <a:rPr lang="en-US" altLang="zh-CN" dirty="0" smtClean="0"/>
              <a:t>Data acquisition unit</a:t>
            </a:r>
            <a:r>
              <a:rPr lang="zh-CN" altLang="zh-CN" dirty="0" smtClean="0"/>
              <a:t>）、处理单元（</a:t>
            </a:r>
            <a:r>
              <a:rPr lang="en-US" altLang="zh-CN" dirty="0" smtClean="0"/>
              <a:t>Process unit</a:t>
            </a:r>
            <a:r>
              <a:rPr lang="zh-CN" altLang="zh-CN" dirty="0" smtClean="0"/>
              <a:t>）数据传输单元（</a:t>
            </a:r>
            <a:r>
              <a:rPr lang="en-US" altLang="zh-CN" dirty="0" smtClean="0"/>
              <a:t>Data transfer unit</a:t>
            </a:r>
            <a:r>
              <a:rPr lang="zh-CN" altLang="zh-CN" dirty="0" smtClean="0"/>
              <a:t>）和电源单元（</a:t>
            </a:r>
            <a:r>
              <a:rPr lang="en-US" altLang="zh-CN" dirty="0" smtClean="0"/>
              <a:t>Power unit</a:t>
            </a:r>
            <a:r>
              <a:rPr lang="zh-CN" altLang="zh-CN" dirty="0" smtClean="0"/>
              <a:t>）这四个部分组成</a:t>
            </a:r>
            <a:r>
              <a:rPr lang="zh-CN" altLang="en-US" dirty="0" smtClean="0"/>
              <a:t>。</a:t>
            </a:r>
            <a:endParaRPr lang="zh-CN" alt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3.4.1 </a:t>
            </a:r>
            <a:r>
              <a:rPr lang="zh-CN" altLang="zh-CN" dirty="0" smtClean="0"/>
              <a:t>无线传感器网络概述</a:t>
            </a:r>
            <a:endParaRPr lang="zh-CN" altLang="en-US" dirty="0"/>
          </a:p>
        </p:txBody>
      </p:sp>
      <p:sp>
        <p:nvSpPr>
          <p:cNvPr id="8" name="矩形 7"/>
          <p:cNvSpPr/>
          <p:nvPr/>
        </p:nvSpPr>
        <p:spPr>
          <a:xfrm>
            <a:off x="755576" y="1196752"/>
            <a:ext cx="7848872" cy="1200329"/>
          </a:xfrm>
          <a:prstGeom prst="rect">
            <a:avLst/>
          </a:prstGeom>
        </p:spPr>
        <p:txBody>
          <a:bodyPr wrap="square">
            <a:spAutoFit/>
          </a:bodyPr>
          <a:lstStyle/>
          <a:p>
            <a:pPr marL="174625" indent="-174625">
              <a:buClr>
                <a:srgbClr val="FF6600"/>
              </a:buClr>
              <a:buFont typeface="Wingdings" pitchFamily="2" charset="2"/>
              <a:buChar char="p"/>
            </a:pPr>
            <a:r>
              <a:rPr lang="zh-CN" altLang="zh-CN" dirty="0" smtClean="0"/>
              <a:t>无线传感器网络的节点通过飞机撒播、人工填埋或火箭弹发射等方式投放在被监测区域内。节点以自组织形式构成网络</a:t>
            </a:r>
            <a:r>
              <a:rPr lang="en-US" altLang="zh-CN" dirty="0" smtClean="0"/>
              <a:t>, </a:t>
            </a:r>
            <a:r>
              <a:rPr lang="zh-CN" altLang="zh-CN" dirty="0" smtClean="0"/>
              <a:t>通过多跳中继方式将监测数据传到</a:t>
            </a:r>
            <a:r>
              <a:rPr lang="en-US" altLang="zh-CN" dirty="0" smtClean="0"/>
              <a:t>sink </a:t>
            </a:r>
            <a:r>
              <a:rPr lang="zh-CN" altLang="zh-CN" dirty="0" smtClean="0"/>
              <a:t>节点，最终借助长距离或临时建立的</a:t>
            </a:r>
            <a:r>
              <a:rPr lang="en-US" altLang="zh-CN" dirty="0" smtClean="0"/>
              <a:t>sink </a:t>
            </a:r>
            <a:r>
              <a:rPr lang="zh-CN" altLang="zh-CN" dirty="0" smtClean="0"/>
              <a:t>链路将整个区域内的数据传送到远程中心进行集中处理。</a:t>
            </a:r>
            <a:endParaRPr lang="zh-CN" altLang="en-US" dirty="0"/>
          </a:p>
        </p:txBody>
      </p:sp>
      <p:pic>
        <p:nvPicPr>
          <p:cNvPr id="10" name="图片 9"/>
          <p:cNvPicPr/>
          <p:nvPr/>
        </p:nvPicPr>
        <p:blipFill>
          <a:blip r:embed="rId2" cstate="print"/>
          <a:srcRect/>
          <a:stretch>
            <a:fillRect/>
          </a:stretch>
        </p:blipFill>
        <p:spPr bwMode="auto">
          <a:xfrm>
            <a:off x="2051720" y="2564904"/>
            <a:ext cx="5274310" cy="3041044"/>
          </a:xfrm>
          <a:prstGeom prst="rect">
            <a:avLst/>
          </a:prstGeom>
          <a:noFill/>
          <a:ln w="9525">
            <a:noFill/>
            <a:miter lim="800000"/>
            <a:headEnd/>
            <a:tailEnd/>
          </a:ln>
        </p:spPr>
      </p:pic>
      <p:sp>
        <p:nvSpPr>
          <p:cNvPr id="11" name="矩形 10"/>
          <p:cNvSpPr/>
          <p:nvPr/>
        </p:nvSpPr>
        <p:spPr>
          <a:xfrm>
            <a:off x="2987824" y="5661248"/>
            <a:ext cx="3018775" cy="369332"/>
          </a:xfrm>
          <a:prstGeom prst="rect">
            <a:avLst/>
          </a:prstGeom>
        </p:spPr>
        <p:txBody>
          <a:bodyPr wrap="none">
            <a:spAutoFit/>
          </a:bodyPr>
          <a:lstStyle/>
          <a:p>
            <a:r>
              <a:rPr lang="zh-CN" altLang="zh-CN" dirty="0" smtClean="0"/>
              <a:t>无线传感器网络的体系结构</a:t>
            </a:r>
            <a:endParaRPr lang="zh-CN" altLang="en-US"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3.4.1 </a:t>
            </a:r>
            <a:r>
              <a:rPr lang="zh-CN" altLang="zh-CN" dirty="0" smtClean="0"/>
              <a:t>无线传感器网络概述</a:t>
            </a:r>
            <a:endParaRPr lang="zh-CN" altLang="en-US" dirty="0"/>
          </a:p>
        </p:txBody>
      </p:sp>
      <p:sp>
        <p:nvSpPr>
          <p:cNvPr id="8" name="矩形 7"/>
          <p:cNvSpPr/>
          <p:nvPr/>
        </p:nvSpPr>
        <p:spPr>
          <a:xfrm>
            <a:off x="539552" y="1412776"/>
            <a:ext cx="8064896" cy="3693319"/>
          </a:xfrm>
          <a:prstGeom prst="rect">
            <a:avLst/>
          </a:prstGeom>
        </p:spPr>
        <p:txBody>
          <a:bodyPr wrap="square">
            <a:spAutoFit/>
          </a:bodyPr>
          <a:lstStyle/>
          <a:p>
            <a:pPr marL="174625" indent="-174625">
              <a:buClr>
                <a:srgbClr val="FF6600"/>
              </a:buClr>
              <a:buFont typeface="Wingdings" pitchFamily="2" charset="2"/>
              <a:buChar char="p"/>
            </a:pPr>
            <a:r>
              <a:rPr lang="zh-CN" altLang="en-US" dirty="0" smtClean="0"/>
              <a:t>无线传感器网络有别于传统的网络，其主要特性包括以下几点：</a:t>
            </a:r>
          </a:p>
          <a:p>
            <a:pPr marL="363538" indent="-188913">
              <a:lnSpc>
                <a:spcPct val="150000"/>
              </a:lnSpc>
              <a:buClr>
                <a:srgbClr val="FF6600"/>
              </a:buClr>
              <a:buFont typeface="Wingdings" pitchFamily="2" charset="2"/>
              <a:buChar char="p"/>
            </a:pPr>
            <a:r>
              <a:rPr lang="zh-CN" altLang="en-US" dirty="0" smtClean="0"/>
              <a:t>通过无线方式连通，具有很强的灵活性</a:t>
            </a:r>
          </a:p>
          <a:p>
            <a:pPr marL="363538" indent="-188913">
              <a:lnSpc>
                <a:spcPct val="150000"/>
              </a:lnSpc>
              <a:buClr>
                <a:srgbClr val="FF6600"/>
              </a:buClr>
              <a:buFont typeface="Wingdings" pitchFamily="2" charset="2"/>
              <a:buChar char="p"/>
            </a:pPr>
            <a:r>
              <a:rPr lang="zh-CN" altLang="en-US" dirty="0" smtClean="0"/>
              <a:t>单个节点之间的信息无法代表整个区域的情况，并且相互之间差异性也较明显。但以这种方式获取的信息在经过信息融合和处理后就会更精确的反应整个区域的状况</a:t>
            </a:r>
          </a:p>
          <a:p>
            <a:pPr marL="363538" indent="-188913">
              <a:lnSpc>
                <a:spcPct val="150000"/>
              </a:lnSpc>
              <a:buClr>
                <a:srgbClr val="FF6600"/>
              </a:buClr>
              <a:buFont typeface="Wingdings" pitchFamily="2" charset="2"/>
              <a:buChar char="p"/>
            </a:pPr>
            <a:r>
              <a:rPr lang="zh-CN" altLang="en-US" dirty="0" smtClean="0"/>
              <a:t>无线</a:t>
            </a:r>
            <a:r>
              <a:rPr lang="zh-CN" altLang="en-US" dirty="0" smtClean="0"/>
              <a:t>传感器网络是自组织网络，对其人工干预可能性较小</a:t>
            </a:r>
          </a:p>
          <a:p>
            <a:pPr marL="363538" indent="-188913">
              <a:lnSpc>
                <a:spcPct val="150000"/>
              </a:lnSpc>
              <a:buClr>
                <a:srgbClr val="FF6600"/>
              </a:buClr>
              <a:buFont typeface="Wingdings" pitchFamily="2" charset="2"/>
              <a:buChar char="p"/>
            </a:pPr>
            <a:r>
              <a:rPr lang="zh-CN" altLang="en-US" dirty="0" smtClean="0"/>
              <a:t>传感器节点体积小，每个器件携带的能量十分</a:t>
            </a:r>
            <a:r>
              <a:rPr lang="zh-CN" altLang="en-US" dirty="0" smtClean="0"/>
              <a:t>有限</a:t>
            </a:r>
          </a:p>
          <a:p>
            <a:pPr marL="363538" indent="-188913">
              <a:lnSpc>
                <a:spcPct val="150000"/>
              </a:lnSpc>
              <a:buClr>
                <a:srgbClr val="FF6600"/>
              </a:buClr>
              <a:buFont typeface="Wingdings" pitchFamily="2" charset="2"/>
              <a:buChar char="p"/>
            </a:pPr>
            <a:r>
              <a:rPr lang="zh-CN" altLang="en-US" dirty="0" smtClean="0"/>
              <a:t>传感网网络中每个节点都具有一定的数据处理、储存能力，可以根据需要对数据进行处理后再传输，从而减少网络的流量，并达到节能的目的</a:t>
            </a:r>
            <a:endParaRPr lang="zh-CN" altLang="en-US"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smtClean="0"/>
              <a:t>3.4.2 </a:t>
            </a:r>
            <a:r>
              <a:rPr lang="zh-CN" altLang="zh-CN" dirty="0" smtClean="0"/>
              <a:t>无线传感器网路的应用领域</a:t>
            </a:r>
            <a:endParaRPr lang="zh-CN" altLang="en-US" dirty="0"/>
          </a:p>
        </p:txBody>
      </p:sp>
      <p:sp>
        <p:nvSpPr>
          <p:cNvPr id="5" name="内容占位符 4"/>
          <p:cNvSpPr>
            <a:spLocks noGrp="1"/>
          </p:cNvSpPr>
          <p:nvPr>
            <p:ph idx="1"/>
          </p:nvPr>
        </p:nvSpPr>
        <p:spPr>
          <a:xfrm>
            <a:off x="457200" y="1196975"/>
            <a:ext cx="8229600" cy="3744193"/>
          </a:xfrm>
        </p:spPr>
        <p:txBody>
          <a:bodyPr/>
          <a:lstStyle/>
          <a:p>
            <a:pPr>
              <a:lnSpc>
                <a:spcPct val="150000"/>
              </a:lnSpc>
            </a:pPr>
            <a:r>
              <a:rPr lang="zh-CN" altLang="en-US" dirty="0" smtClean="0"/>
              <a:t>无线传感器</a:t>
            </a:r>
            <a:r>
              <a:rPr lang="zh-CN" altLang="zh-CN" dirty="0" smtClean="0"/>
              <a:t>网络向着微型化、智能化、信息化、网络化的方向不断发展。</a:t>
            </a:r>
            <a:r>
              <a:rPr lang="zh-CN" altLang="en-US" dirty="0" smtClean="0"/>
              <a:t>主要应用在：</a:t>
            </a:r>
            <a:endParaRPr lang="zh-CN" altLang="zh-CN" dirty="0" smtClean="0"/>
          </a:p>
          <a:p>
            <a:pPr indent="20638">
              <a:lnSpc>
                <a:spcPct val="150000"/>
              </a:lnSpc>
            </a:pPr>
            <a:r>
              <a:rPr lang="en-US" altLang="zh-CN" dirty="0" smtClean="0"/>
              <a:t>1.	</a:t>
            </a:r>
            <a:r>
              <a:rPr lang="zh-CN" altLang="zh-CN" dirty="0" smtClean="0"/>
              <a:t>军事应用</a:t>
            </a:r>
            <a:r>
              <a:rPr lang="en-US" altLang="zh-CN" dirty="0" smtClean="0"/>
              <a:t> </a:t>
            </a:r>
            <a:endParaRPr lang="zh-CN" altLang="zh-CN" dirty="0" smtClean="0"/>
          </a:p>
          <a:p>
            <a:pPr indent="20638">
              <a:lnSpc>
                <a:spcPct val="150000"/>
              </a:lnSpc>
            </a:pPr>
            <a:r>
              <a:rPr lang="en-US" altLang="zh-CN" dirty="0" smtClean="0"/>
              <a:t>2.	</a:t>
            </a:r>
            <a:r>
              <a:rPr lang="zh-CN" altLang="zh-CN" dirty="0" smtClean="0"/>
              <a:t>环境科学</a:t>
            </a:r>
            <a:r>
              <a:rPr lang="en-US" altLang="zh-CN" dirty="0" smtClean="0"/>
              <a:t> </a:t>
            </a:r>
            <a:endParaRPr lang="zh-CN" altLang="zh-CN" dirty="0" smtClean="0"/>
          </a:p>
          <a:p>
            <a:pPr indent="20638">
              <a:lnSpc>
                <a:spcPct val="150000"/>
              </a:lnSpc>
            </a:pPr>
            <a:r>
              <a:rPr lang="en-US" altLang="zh-CN" dirty="0" smtClean="0"/>
              <a:t>3.	</a:t>
            </a:r>
            <a:r>
              <a:rPr lang="zh-CN" altLang="zh-CN" dirty="0" smtClean="0"/>
              <a:t>医疗保健</a:t>
            </a:r>
          </a:p>
          <a:p>
            <a:pPr indent="20638">
              <a:lnSpc>
                <a:spcPct val="150000"/>
              </a:lnSpc>
            </a:pPr>
            <a:r>
              <a:rPr lang="en-US" altLang="zh-CN" dirty="0" smtClean="0"/>
              <a:t>4.	</a:t>
            </a:r>
            <a:r>
              <a:rPr lang="zh-CN" altLang="zh-CN" dirty="0" smtClean="0"/>
              <a:t>智能家居</a:t>
            </a:r>
          </a:p>
          <a:p>
            <a:pPr indent="20638">
              <a:lnSpc>
                <a:spcPct val="150000"/>
              </a:lnSpc>
            </a:pPr>
            <a:r>
              <a:rPr lang="en-US" altLang="zh-CN" dirty="0" smtClean="0"/>
              <a:t>5.	</a:t>
            </a:r>
            <a:r>
              <a:rPr lang="zh-CN" altLang="zh-CN" dirty="0" smtClean="0"/>
              <a:t>其他商业应用</a:t>
            </a: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传感器的概念</a:t>
            </a:r>
            <a:endParaRPr lang="zh-CN" altLang="en-US" dirty="0"/>
          </a:p>
        </p:txBody>
      </p:sp>
      <p:sp>
        <p:nvSpPr>
          <p:cNvPr id="3" name="内容占位符 2"/>
          <p:cNvSpPr>
            <a:spLocks noGrp="1"/>
          </p:cNvSpPr>
          <p:nvPr>
            <p:ph idx="1"/>
          </p:nvPr>
        </p:nvSpPr>
        <p:spPr>
          <a:xfrm>
            <a:off x="342928" y="1071580"/>
            <a:ext cx="8229600" cy="2069388"/>
          </a:xfrm>
        </p:spPr>
        <p:txBody>
          <a:bodyPr/>
          <a:lstStyle/>
          <a:p>
            <a:pPr>
              <a:buSzPct val="100000"/>
            </a:pPr>
            <a:r>
              <a:rPr lang="zh-CN" altLang="zh-CN" dirty="0" smtClean="0"/>
              <a:t>传感器的概念</a:t>
            </a:r>
            <a:r>
              <a:rPr lang="zh-CN" altLang="en-US" sz="2000" dirty="0" smtClean="0"/>
              <a:t>：</a:t>
            </a:r>
            <a:endParaRPr lang="en-US" altLang="zh-CN" sz="2000" dirty="0" smtClean="0"/>
          </a:p>
          <a:p>
            <a:pPr indent="-165100">
              <a:buSzPct val="80000"/>
            </a:pPr>
            <a:r>
              <a:rPr lang="zh-CN" altLang="zh-CN" sz="1800" dirty="0" smtClean="0"/>
              <a:t>“能感受规定的被测量并按照一定的规律转换成可用信号的器件或装置，通常由敏感元件和转换元件组成”</a:t>
            </a:r>
            <a:r>
              <a:rPr lang="en-US" altLang="zh-CN" sz="1800" dirty="0" smtClean="0"/>
              <a:t>——</a:t>
            </a:r>
            <a:r>
              <a:rPr lang="zh-CN" altLang="zh-CN" sz="1800" dirty="0" smtClean="0"/>
              <a:t>国家标准</a:t>
            </a:r>
            <a:endParaRPr lang="en-US" altLang="zh-CN" sz="1800" dirty="0" smtClean="0"/>
          </a:p>
          <a:p>
            <a:pPr indent="-165100">
              <a:buSzPct val="80000"/>
            </a:pPr>
            <a:r>
              <a:rPr lang="zh-CN" altLang="zh-CN" sz="1800" dirty="0" smtClean="0"/>
              <a:t>日常所说的传感器大部分指的是一种能把待测的各种物理量或化学量（如位移、压力、速度、温度等）转换成为可以被人或者设备读取的按照一定规律对应的输出可以测量的信号</a:t>
            </a:r>
            <a:r>
              <a:rPr lang="en-US" altLang="zh-CN" sz="1800" dirty="0" smtClean="0"/>
              <a:t>(</a:t>
            </a:r>
            <a:r>
              <a:rPr lang="zh-CN" altLang="zh-CN" sz="1800" dirty="0" smtClean="0"/>
              <a:t>电压、电流或电阻等电信号</a:t>
            </a:r>
            <a:r>
              <a:rPr lang="en-US" altLang="zh-CN" sz="1800" dirty="0" smtClean="0"/>
              <a:t>)</a:t>
            </a:r>
            <a:r>
              <a:rPr lang="zh-CN" altLang="zh-CN" sz="1800" dirty="0" smtClean="0"/>
              <a:t>的器件</a:t>
            </a:r>
            <a:endParaRPr lang="en-US" altLang="zh-CN" sz="1800" dirty="0" smtClean="0"/>
          </a:p>
          <a:p>
            <a:pPr>
              <a:buSzPct val="100000"/>
            </a:pPr>
            <a:endParaRPr lang="en-US" altLang="zh-CN" sz="2000" dirty="0" smtClean="0"/>
          </a:p>
          <a:p>
            <a:pPr>
              <a:buClr>
                <a:srgbClr val="FF6600"/>
              </a:buClr>
              <a:buSzPct val="100000"/>
              <a:buNone/>
            </a:pPr>
            <a:r>
              <a:rPr lang="en-US" altLang="zh-CN" dirty="0" smtClean="0">
                <a:solidFill>
                  <a:schemeClr val="tx1"/>
                </a:solidFill>
                <a:latin typeface="宋体" pitchFamily="2" charset="-122"/>
                <a:ea typeface="宋体" pitchFamily="2" charset="-122"/>
              </a:rPr>
              <a:t>  </a:t>
            </a:r>
            <a:endParaRPr lang="en-US" altLang="zh-CN" sz="1600" dirty="0" smtClean="0">
              <a:solidFill>
                <a:schemeClr val="tx1"/>
              </a:solidFill>
              <a:latin typeface="宋体" pitchFamily="2" charset="-122"/>
              <a:ea typeface="宋体" pitchFamily="2" charset="-122"/>
            </a:endParaRPr>
          </a:p>
        </p:txBody>
      </p:sp>
      <p:sp>
        <p:nvSpPr>
          <p:cNvPr id="788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8852" name="Object 4"/>
          <p:cNvGraphicFramePr>
            <a:graphicFrameLocks noChangeAspect="1"/>
          </p:cNvGraphicFramePr>
          <p:nvPr/>
        </p:nvGraphicFramePr>
        <p:xfrm>
          <a:off x="2699792" y="3068960"/>
          <a:ext cx="3707135" cy="2873681"/>
        </p:xfrm>
        <a:graphic>
          <a:graphicData uri="http://schemas.openxmlformats.org/presentationml/2006/ole">
            <p:oleObj spid="_x0000_s78852" name="Visio" r:id="rId3" imgW="3016827" imgH="2039006" progId="Visio.Drawing.11">
              <p:embed/>
            </p:oleObj>
          </a:graphicData>
        </a:graphic>
      </p:graphicFrame>
      <p:sp>
        <p:nvSpPr>
          <p:cNvPr id="9" name="矩形 8"/>
          <p:cNvSpPr/>
          <p:nvPr/>
        </p:nvSpPr>
        <p:spPr>
          <a:xfrm>
            <a:off x="3923928" y="5877272"/>
            <a:ext cx="1620957" cy="307777"/>
          </a:xfrm>
          <a:prstGeom prst="rect">
            <a:avLst/>
          </a:prstGeom>
        </p:spPr>
        <p:txBody>
          <a:bodyPr wrap="none">
            <a:spAutoFit/>
          </a:bodyPr>
          <a:lstStyle/>
          <a:p>
            <a:r>
              <a:rPr lang="zh-CN" altLang="zh-CN" sz="1400" b="1" dirty="0" smtClean="0"/>
              <a:t>传感器原理示意图</a:t>
            </a:r>
            <a:endParaRPr lang="zh-CN" altLang="en-US" sz="1400" b="1" dirty="0" smtClean="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3.1.1 </a:t>
            </a:r>
            <a:r>
              <a:rPr lang="zh-CN" altLang="en-US" dirty="0" smtClean="0"/>
              <a:t>传感器的概念</a:t>
            </a:r>
            <a:endParaRPr lang="zh-CN" altLang="en-US" dirty="0"/>
          </a:p>
        </p:txBody>
      </p:sp>
      <p:sp>
        <p:nvSpPr>
          <p:cNvPr id="3" name="内容占位符 2"/>
          <p:cNvSpPr>
            <a:spLocks noGrp="1"/>
          </p:cNvSpPr>
          <p:nvPr>
            <p:ph idx="1"/>
          </p:nvPr>
        </p:nvSpPr>
        <p:spPr>
          <a:xfrm>
            <a:off x="395536" y="1052736"/>
            <a:ext cx="8229600" cy="1205292"/>
          </a:xfrm>
        </p:spPr>
        <p:txBody>
          <a:bodyPr/>
          <a:lstStyle/>
          <a:p>
            <a:pPr>
              <a:buSzPct val="100000"/>
            </a:pPr>
            <a:r>
              <a:rPr lang="zh-CN" altLang="zh-CN" sz="1800" dirty="0" smtClean="0"/>
              <a:t>人是通过自身的感官系统（视、听、嗅、味、触）来接受外界的信息，相对应的，机器感知外界信息的方式是通过传感器。如果把电子计算机比喻成大脑的话，那传感器则相当于人的视、听、嗅、味、触等感知器官</a:t>
            </a:r>
            <a:endParaRPr lang="en-US" altLang="zh-CN" sz="1800" dirty="0" smtClean="0"/>
          </a:p>
          <a:p>
            <a:pPr>
              <a:buClr>
                <a:srgbClr val="FF6600"/>
              </a:buClr>
              <a:buSzPct val="100000"/>
              <a:buNone/>
            </a:pPr>
            <a:r>
              <a:rPr lang="en-US" altLang="zh-CN" sz="1800" dirty="0" smtClean="0">
                <a:solidFill>
                  <a:schemeClr val="tx1"/>
                </a:solidFill>
                <a:latin typeface="宋体" pitchFamily="2" charset="-122"/>
                <a:ea typeface="宋体" pitchFamily="2" charset="-122"/>
              </a:rPr>
              <a:t>  </a:t>
            </a:r>
            <a:endParaRPr lang="en-US" altLang="zh-CN" sz="1400" dirty="0" smtClean="0">
              <a:solidFill>
                <a:schemeClr val="tx1"/>
              </a:solidFill>
              <a:latin typeface="宋体" pitchFamily="2" charset="-122"/>
              <a:ea typeface="宋体" pitchFamily="2" charset="-122"/>
            </a:endParaRPr>
          </a:p>
        </p:txBody>
      </p:sp>
      <p:sp>
        <p:nvSpPr>
          <p:cNvPr id="7885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2987824" y="5229200"/>
            <a:ext cx="3416320" cy="307777"/>
          </a:xfrm>
          <a:prstGeom prst="rect">
            <a:avLst/>
          </a:prstGeom>
        </p:spPr>
        <p:txBody>
          <a:bodyPr wrap="none">
            <a:spAutoFit/>
          </a:bodyPr>
          <a:lstStyle/>
          <a:p>
            <a:r>
              <a:rPr lang="zh-CN" altLang="en-US" sz="1400" b="1" dirty="0" smtClean="0"/>
              <a:t>人体感知系统与机器感知系统的对应关系</a:t>
            </a:r>
            <a:endParaRPr lang="zh-CN" altLang="en-US" sz="1400" b="1" dirty="0"/>
          </a:p>
        </p:txBody>
      </p:sp>
      <p:sp>
        <p:nvSpPr>
          <p:cNvPr id="105476"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5475" name="Object 3"/>
          <p:cNvGraphicFramePr>
            <a:graphicFrameLocks noChangeAspect="1"/>
          </p:cNvGraphicFramePr>
          <p:nvPr/>
        </p:nvGraphicFramePr>
        <p:xfrm>
          <a:off x="1979712" y="2348880"/>
          <a:ext cx="4991100" cy="2781300"/>
        </p:xfrm>
        <a:graphic>
          <a:graphicData uri="http://schemas.openxmlformats.org/presentationml/2006/ole">
            <p:oleObj spid="_x0000_s105475" name="Visio" r:id="rId3" imgW="3511781" imgH="1606563" progId="Visio.Drawing.11">
              <p:embed/>
            </p:oleObj>
          </a:graphicData>
        </a:graphic>
      </p:graphicFrame>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3.1.2 </a:t>
            </a:r>
            <a:r>
              <a:rPr lang="zh-CN" altLang="en-US" dirty="0" smtClean="0"/>
              <a:t>传感器的组成</a:t>
            </a:r>
            <a:endParaRPr lang="zh-CN" altLang="en-US" dirty="0"/>
          </a:p>
        </p:txBody>
      </p:sp>
      <p:sp>
        <p:nvSpPr>
          <p:cNvPr id="3" name="内容占位符 2"/>
          <p:cNvSpPr>
            <a:spLocks noGrp="1"/>
          </p:cNvSpPr>
          <p:nvPr>
            <p:ph idx="1"/>
          </p:nvPr>
        </p:nvSpPr>
        <p:spPr>
          <a:xfrm>
            <a:off x="457200" y="1196975"/>
            <a:ext cx="8229600" cy="1007889"/>
          </a:xfrm>
        </p:spPr>
        <p:txBody>
          <a:bodyPr/>
          <a:lstStyle/>
          <a:p>
            <a:r>
              <a:rPr lang="zh-CN" altLang="en-US" dirty="0" smtClean="0"/>
              <a:t>传感器的组成：</a:t>
            </a:r>
            <a:endParaRPr lang="en-US" altLang="zh-CN" dirty="0" smtClean="0"/>
          </a:p>
          <a:p>
            <a:pPr>
              <a:buNone/>
            </a:pPr>
            <a:r>
              <a:rPr lang="zh-CN" altLang="en-US" sz="1600" dirty="0" smtClean="0">
                <a:latin typeface="宋体" pitchFamily="2" charset="-122"/>
                <a:ea typeface="宋体" pitchFamily="2" charset="-122"/>
              </a:rPr>
              <a:t>   由敏感元件、转换元件和其他辅助元件组成。有时也将辅助电路以及辅助电源作为传感器的组成部分</a:t>
            </a:r>
            <a:endParaRPr lang="en-US" altLang="zh-CN" dirty="0" smtClean="0"/>
          </a:p>
          <a:p>
            <a:pPr>
              <a:buClr>
                <a:srgbClr val="FF6600"/>
              </a:buClr>
              <a:buNone/>
            </a:pPr>
            <a:endParaRPr lang="zh-CN" alt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7825" name="Object 1"/>
          <p:cNvGraphicFramePr>
            <a:graphicFrameLocks noChangeAspect="1"/>
          </p:cNvGraphicFramePr>
          <p:nvPr/>
        </p:nvGraphicFramePr>
        <p:xfrm>
          <a:off x="899592" y="2636912"/>
          <a:ext cx="7560840" cy="2448272"/>
        </p:xfrm>
        <a:graphic>
          <a:graphicData uri="http://schemas.openxmlformats.org/presentationml/2006/ole">
            <p:oleObj spid="_x0000_s77825" name="Visio" r:id="rId3" imgW="5275811" imgH="1107137" progId="Visio.Drawing.11">
              <p:embed/>
            </p:oleObj>
          </a:graphicData>
        </a:graphic>
      </p:graphicFrame>
      <p:sp>
        <p:nvSpPr>
          <p:cNvPr id="14" name="矩形 13"/>
          <p:cNvSpPr/>
          <p:nvPr/>
        </p:nvSpPr>
        <p:spPr>
          <a:xfrm>
            <a:off x="3851920" y="5445224"/>
            <a:ext cx="1620957" cy="307777"/>
          </a:xfrm>
          <a:prstGeom prst="rect">
            <a:avLst/>
          </a:prstGeom>
        </p:spPr>
        <p:txBody>
          <a:bodyPr wrap="none">
            <a:spAutoFit/>
          </a:bodyPr>
          <a:lstStyle/>
          <a:p>
            <a:r>
              <a:rPr lang="zh-CN" altLang="zh-CN" sz="1400" b="1" dirty="0" smtClean="0"/>
              <a:t>传感器组成示意图</a:t>
            </a:r>
            <a:endParaRPr lang="zh-CN" altLang="en-US" sz="1400" b="1"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3.1.3 </a:t>
            </a:r>
            <a:r>
              <a:rPr lang="zh-CN" altLang="en-US" dirty="0" smtClean="0"/>
              <a:t>传感器的分类</a:t>
            </a:r>
            <a:endParaRPr lang="zh-CN" altLang="en-US" dirty="0"/>
          </a:p>
        </p:txBody>
      </p:sp>
      <p:sp>
        <p:nvSpPr>
          <p:cNvPr id="3" name="内容占位符 2"/>
          <p:cNvSpPr>
            <a:spLocks noGrp="1"/>
          </p:cNvSpPr>
          <p:nvPr>
            <p:ph idx="1"/>
          </p:nvPr>
        </p:nvSpPr>
        <p:spPr>
          <a:xfrm>
            <a:off x="467544" y="1340768"/>
            <a:ext cx="8208912" cy="4608512"/>
          </a:xfrm>
        </p:spPr>
        <p:txBody>
          <a:bodyPr/>
          <a:lstStyle/>
          <a:p>
            <a:pPr>
              <a:buNone/>
            </a:pPr>
            <a:r>
              <a:rPr lang="zh-CN" altLang="zh-CN" sz="1800" b="1" dirty="0" smtClean="0"/>
              <a:t>传感器的分类方法。</a:t>
            </a:r>
          </a:p>
          <a:p>
            <a:pPr algn="just">
              <a:lnSpc>
                <a:spcPct val="150000"/>
              </a:lnSpc>
            </a:pPr>
            <a:r>
              <a:rPr lang="zh-CN" altLang="zh-CN" sz="1800" u="sng" dirty="0" smtClean="0"/>
              <a:t>根据被测量物理量分类</a:t>
            </a:r>
            <a:r>
              <a:rPr lang="zh-CN" altLang="zh-CN" sz="1800" dirty="0" smtClean="0"/>
              <a:t>：位移传感器、压力传感器、速度传感器、加速度传感器、角位移传感器、角速度传感器、真空度传感器、电流、温度传感器及气敏传感器等。</a:t>
            </a:r>
          </a:p>
          <a:p>
            <a:pPr algn="just">
              <a:lnSpc>
                <a:spcPct val="150000"/>
              </a:lnSpc>
            </a:pPr>
            <a:r>
              <a:rPr lang="zh-CN" altLang="zh-CN" sz="1800" u="sng" dirty="0" smtClean="0"/>
              <a:t>根据工作原理分类</a:t>
            </a:r>
            <a:r>
              <a:rPr lang="zh-CN" altLang="zh-CN" sz="1800" dirty="0" smtClean="0"/>
              <a:t>：电容式传感器、电势式传感器、电阻式传感器、电感式传感器、应变式传感器、</a:t>
            </a:r>
            <a:r>
              <a:rPr lang="zh-CN" altLang="zh-CN" sz="1800" dirty="0" smtClean="0"/>
              <a:t>压电式传感器、</a:t>
            </a:r>
            <a:r>
              <a:rPr lang="zh-CN" altLang="zh-CN" sz="1800" dirty="0" smtClean="0"/>
              <a:t>光敏传感器、光电式传感器等</a:t>
            </a:r>
            <a:r>
              <a:rPr lang="zh-CN" altLang="zh-CN" sz="1800" dirty="0" smtClean="0"/>
              <a:t>。</a:t>
            </a:r>
            <a:endParaRPr lang="zh-CN" altLang="zh-CN" sz="1800" dirty="0" smtClean="0"/>
          </a:p>
          <a:p>
            <a:pPr algn="just">
              <a:lnSpc>
                <a:spcPct val="150000"/>
              </a:lnSpc>
            </a:pPr>
            <a:r>
              <a:rPr lang="zh-CN" altLang="zh-CN" sz="1800" u="sng" dirty="0" smtClean="0"/>
              <a:t>根据输出信号分类</a:t>
            </a:r>
            <a:r>
              <a:rPr lang="zh-CN" altLang="zh-CN" sz="1800" dirty="0" smtClean="0"/>
              <a:t>：模拟式传感器、数字式传感器和开关传感器</a:t>
            </a:r>
            <a:r>
              <a:rPr lang="zh-CN" altLang="zh-CN" sz="1800" dirty="0" smtClean="0"/>
              <a:t>等</a:t>
            </a:r>
            <a:endParaRPr lang="zh-CN" altLang="zh-CN" sz="1800" dirty="0" smtClean="0"/>
          </a:p>
          <a:p>
            <a:pPr algn="just">
              <a:lnSpc>
                <a:spcPct val="150000"/>
              </a:lnSpc>
            </a:pPr>
            <a:r>
              <a:rPr lang="zh-CN" altLang="zh-CN" sz="1800" u="sng" dirty="0" smtClean="0"/>
              <a:t>根据能量的传递方式分类</a:t>
            </a:r>
            <a:r>
              <a:rPr lang="zh-CN" altLang="zh-CN" sz="1800" dirty="0" smtClean="0"/>
              <a:t>：有源传感器和无源传感器。</a:t>
            </a:r>
          </a:p>
          <a:p>
            <a:pPr algn="just">
              <a:lnSpc>
                <a:spcPct val="150000"/>
              </a:lnSpc>
            </a:pPr>
            <a:r>
              <a:rPr lang="zh-CN" altLang="zh-CN" sz="1800" u="sng" dirty="0" smtClean="0"/>
              <a:t>根据传感器的其制造工艺分类</a:t>
            </a:r>
            <a:r>
              <a:rPr lang="zh-CN" altLang="zh-CN" sz="1800" dirty="0" smtClean="0"/>
              <a:t>：集成传感器、薄膜传感器、陶瓷传感器等。</a:t>
            </a:r>
            <a:endParaRPr lang="en-US" altLang="zh-CN" sz="1800" dirty="0" smtClean="0"/>
          </a:p>
          <a:p>
            <a:pPr>
              <a:buClr>
                <a:srgbClr val="FF6600"/>
              </a:buClr>
              <a:buNone/>
            </a:pPr>
            <a:endParaRPr lang="zh-CN" alt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3.1. 4</a:t>
            </a:r>
            <a:r>
              <a:rPr lang="zh-CN" altLang="zh-CN" dirty="0" smtClean="0"/>
              <a:t>传感器的特性</a:t>
            </a:r>
            <a:endParaRPr lang="zh-CN" altLang="en-US" dirty="0"/>
          </a:p>
        </p:txBody>
      </p:sp>
      <p:sp>
        <p:nvSpPr>
          <p:cNvPr id="3" name="内容占位符 2"/>
          <p:cNvSpPr>
            <a:spLocks noGrp="1"/>
          </p:cNvSpPr>
          <p:nvPr>
            <p:ph idx="1"/>
          </p:nvPr>
        </p:nvSpPr>
        <p:spPr>
          <a:xfrm>
            <a:off x="395536" y="1628800"/>
            <a:ext cx="8435280" cy="2448049"/>
          </a:xfrm>
        </p:spPr>
        <p:txBody>
          <a:bodyPr/>
          <a:lstStyle/>
          <a:p>
            <a:pPr>
              <a:lnSpc>
                <a:spcPct val="150000"/>
              </a:lnSpc>
            </a:pPr>
            <a:r>
              <a:rPr lang="zh-CN" altLang="en-US" sz="1800" dirty="0" smtClean="0"/>
              <a:t>传感器的特性是指传感器的输入量和输出量之间的对应关系，这样的特性是传感器的基本特性</a:t>
            </a:r>
            <a:r>
              <a:rPr lang="zh-CN" altLang="en-US" sz="1800" dirty="0" smtClean="0"/>
              <a:t>。</a:t>
            </a:r>
            <a:endParaRPr lang="zh-CN" altLang="en-US" sz="1800" dirty="0" smtClean="0"/>
          </a:p>
          <a:p>
            <a:pPr>
              <a:lnSpc>
                <a:spcPct val="150000"/>
              </a:lnSpc>
            </a:pPr>
            <a:r>
              <a:rPr lang="zh-CN" altLang="en-US" sz="1800" dirty="0" smtClean="0"/>
              <a:t>理想状态下，传感器的输入与输出应该是一一对应的关系，而且呈线性关系</a:t>
            </a:r>
            <a:r>
              <a:rPr lang="zh-CN" altLang="en-US" sz="1800" dirty="0" smtClean="0"/>
              <a:t>。</a:t>
            </a:r>
            <a:endParaRPr lang="en-US" altLang="zh-CN" sz="1800" dirty="0" smtClean="0"/>
          </a:p>
          <a:p>
            <a:pPr>
              <a:lnSpc>
                <a:spcPct val="150000"/>
              </a:lnSpc>
            </a:pPr>
            <a:r>
              <a:rPr lang="zh-CN" altLang="en-US" sz="1800" dirty="0" smtClean="0"/>
              <a:t>实际情况</a:t>
            </a:r>
            <a:r>
              <a:rPr lang="zh-CN" altLang="en-US" sz="1800" dirty="0" smtClean="0"/>
              <a:t>下</a:t>
            </a:r>
            <a:r>
              <a:rPr lang="zh-CN" altLang="en-US" sz="1800" dirty="0" smtClean="0"/>
              <a:t>，输入输出</a:t>
            </a:r>
            <a:r>
              <a:rPr lang="zh-CN" altLang="en-US" sz="1800" dirty="0" smtClean="0"/>
              <a:t>不会完全符合所要求的线性关系。</a:t>
            </a:r>
          </a:p>
          <a:p>
            <a:pPr>
              <a:lnSpc>
                <a:spcPct val="150000"/>
              </a:lnSpc>
            </a:pPr>
            <a:r>
              <a:rPr lang="zh-CN" altLang="en-US" sz="1800" dirty="0" smtClean="0"/>
              <a:t>通常输入量分为两种</a:t>
            </a:r>
            <a:r>
              <a:rPr lang="zh-CN" altLang="en-US" sz="1800" dirty="0" smtClean="0"/>
              <a:t>形式</a:t>
            </a:r>
            <a:r>
              <a:rPr lang="zh-CN" altLang="en-US" sz="1800" dirty="0" smtClean="0"/>
              <a:t>：</a:t>
            </a:r>
            <a:r>
              <a:rPr lang="zh-CN" altLang="en-US" sz="1800" dirty="0" smtClean="0"/>
              <a:t>稳态形式和动态形式。</a:t>
            </a:r>
            <a:endParaRPr lang="zh-CN" altLang="en-US" sz="1800"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3.1. 4</a:t>
            </a:r>
            <a:r>
              <a:rPr lang="zh-CN" altLang="zh-CN" dirty="0" smtClean="0"/>
              <a:t>传感器的特性</a:t>
            </a:r>
            <a:r>
              <a:rPr lang="en-US" altLang="zh-CN" dirty="0" smtClean="0"/>
              <a:t> - </a:t>
            </a:r>
            <a:r>
              <a:rPr lang="zh-CN" altLang="zh-CN" dirty="0" smtClean="0"/>
              <a:t>静态性能指标</a:t>
            </a:r>
            <a:endParaRPr lang="zh-CN" altLang="en-US" dirty="0"/>
          </a:p>
        </p:txBody>
      </p:sp>
      <p:sp>
        <p:nvSpPr>
          <p:cNvPr id="778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208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20842" name="图片 42"/>
          <p:cNvPicPr>
            <a:picLocks noChangeAspect="1" noChangeArrowheads="1"/>
          </p:cNvPicPr>
          <p:nvPr/>
        </p:nvPicPr>
        <p:blipFill>
          <a:blip r:embed="rId2" cstate="print"/>
          <a:srcRect/>
          <a:stretch>
            <a:fillRect/>
          </a:stretch>
        </p:blipFill>
        <p:spPr bwMode="auto">
          <a:xfrm>
            <a:off x="611560" y="1484784"/>
            <a:ext cx="3600000" cy="3600000"/>
          </a:xfrm>
          <a:prstGeom prst="rect">
            <a:avLst/>
          </a:prstGeom>
          <a:noFill/>
        </p:spPr>
      </p:pic>
      <p:sp>
        <p:nvSpPr>
          <p:cNvPr id="21" name="矩形 20"/>
          <p:cNvSpPr/>
          <p:nvPr/>
        </p:nvSpPr>
        <p:spPr>
          <a:xfrm>
            <a:off x="2123728" y="5157192"/>
            <a:ext cx="877163" cy="369332"/>
          </a:xfrm>
          <a:prstGeom prst="rect">
            <a:avLst/>
          </a:prstGeom>
        </p:spPr>
        <p:txBody>
          <a:bodyPr wrap="none">
            <a:spAutoFit/>
          </a:bodyPr>
          <a:lstStyle/>
          <a:p>
            <a:r>
              <a:rPr lang="zh-CN" altLang="zh-CN" dirty="0" smtClean="0"/>
              <a:t>线性度</a:t>
            </a:r>
            <a:endParaRPr lang="zh-CN" altLang="en-US" dirty="0"/>
          </a:p>
        </p:txBody>
      </p:sp>
      <p:pic>
        <p:nvPicPr>
          <p:cNvPr id="22" name="图片 21"/>
          <p:cNvPicPr/>
          <p:nvPr/>
        </p:nvPicPr>
        <p:blipFill>
          <a:blip r:embed="rId3" cstate="print"/>
          <a:srcRect/>
          <a:stretch>
            <a:fillRect/>
          </a:stretch>
        </p:blipFill>
        <p:spPr bwMode="auto">
          <a:xfrm>
            <a:off x="4932040" y="1484784"/>
            <a:ext cx="3600000" cy="3600000"/>
          </a:xfrm>
          <a:prstGeom prst="rect">
            <a:avLst/>
          </a:prstGeom>
          <a:noFill/>
          <a:ln w="9525">
            <a:noFill/>
            <a:miter lim="800000"/>
            <a:headEnd/>
            <a:tailEnd/>
          </a:ln>
        </p:spPr>
      </p:pic>
      <p:sp>
        <p:nvSpPr>
          <p:cNvPr id="23" name="矩形 22"/>
          <p:cNvSpPr/>
          <p:nvPr/>
        </p:nvSpPr>
        <p:spPr>
          <a:xfrm>
            <a:off x="6300192" y="5157192"/>
            <a:ext cx="877163" cy="369332"/>
          </a:xfrm>
          <a:prstGeom prst="rect">
            <a:avLst/>
          </a:prstGeom>
        </p:spPr>
        <p:txBody>
          <a:bodyPr wrap="none">
            <a:spAutoFit/>
          </a:bodyPr>
          <a:lstStyle/>
          <a:p>
            <a:r>
              <a:rPr lang="zh-CN" altLang="zh-CN" dirty="0" smtClean="0"/>
              <a:t>灵敏度</a:t>
            </a:r>
            <a:endParaRPr lang="zh-CN" altLang="en-US"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物联网导论">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2206</TotalTime>
  <Words>1880</Words>
  <Application>Microsoft Office PowerPoint</Application>
  <PresentationFormat>全屏显示(4:3)</PresentationFormat>
  <Paragraphs>155</Paragraphs>
  <Slides>35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物联网导论</vt:lpstr>
      <vt:lpstr>Visio</vt:lpstr>
      <vt:lpstr>第3章  传感网</vt:lpstr>
      <vt:lpstr>学习要点</vt:lpstr>
      <vt:lpstr>目录</vt:lpstr>
      <vt:lpstr>3.1.1 传感器的概念</vt:lpstr>
      <vt:lpstr>3.1.1 传感器的概念</vt:lpstr>
      <vt:lpstr>3.1.2 传感器的组成</vt:lpstr>
      <vt:lpstr>3.1.3 传感器的分类</vt:lpstr>
      <vt:lpstr>3.1. 4传感器的特性</vt:lpstr>
      <vt:lpstr>3.1. 4传感器的特性 - 静态性能指标</vt:lpstr>
      <vt:lpstr>3.1. 4传感器的特性 - 静态性能指标</vt:lpstr>
      <vt:lpstr>3.1. 4传感器的特性 – 动态性能指标</vt:lpstr>
      <vt:lpstr>3.2.1 传感网的概念</vt:lpstr>
      <vt:lpstr>3.2.1 传感网的概念</vt:lpstr>
      <vt:lpstr>3.2.2 传感网协议体系结构</vt:lpstr>
      <vt:lpstr>3.2.3 传感网拓扑结构</vt:lpstr>
      <vt:lpstr>3.2.3 传感网拓扑结构</vt:lpstr>
      <vt:lpstr>3.2.3 传感网拓扑结构 -分级网络结构</vt:lpstr>
      <vt:lpstr>3.2.3 传感网拓扑结构 - 混合网络结构</vt:lpstr>
      <vt:lpstr>3.2.3 传感网拓扑结构 - Mesh网络结构</vt:lpstr>
      <vt:lpstr>3.3.1 传感网的关键技术</vt:lpstr>
      <vt:lpstr>3.3.1 传感网的关键技术</vt:lpstr>
      <vt:lpstr>3.3.1 传感网的关键技术</vt:lpstr>
      <vt:lpstr>3.3.1 传感网的关键技术</vt:lpstr>
      <vt:lpstr>3.3.1 传感网的关键技术</vt:lpstr>
      <vt:lpstr>3.3.1 传感网的关键技术</vt:lpstr>
      <vt:lpstr>3.3.1 传感网的关键技术</vt:lpstr>
      <vt:lpstr>3.3.2 传感网的节点技术</vt:lpstr>
      <vt:lpstr>3.3.3 传感网的节点部署</vt:lpstr>
      <vt:lpstr>3.3.4 传感网覆盖</vt:lpstr>
      <vt:lpstr>3.3.5 连接与节能</vt:lpstr>
      <vt:lpstr>3.4.1 无线传感器网络概述</vt:lpstr>
      <vt:lpstr>3.4.1 无线传感器网络概述</vt:lpstr>
      <vt:lpstr>3.4.1 无线传感器网络概述</vt:lpstr>
      <vt:lpstr>3.4.2 无线传感器网路的应用领域</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WEI RAN</cp:lastModifiedBy>
  <cp:revision>316</cp:revision>
  <dcterms:created xsi:type="dcterms:W3CDTF">2007-10-21T01:27:31Z</dcterms:created>
  <dcterms:modified xsi:type="dcterms:W3CDTF">2012-08-24T13:12:59Z</dcterms:modified>
</cp:coreProperties>
</file>