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27"/>
  </p:notesMasterIdLst>
  <p:sldIdLst>
    <p:sldId id="256" r:id="rId2"/>
    <p:sldId id="257" r:id="rId3"/>
    <p:sldId id="259" r:id="rId4"/>
    <p:sldId id="260" r:id="rId5"/>
    <p:sldId id="316" r:id="rId6"/>
    <p:sldId id="317" r:id="rId7"/>
    <p:sldId id="318" r:id="rId8"/>
    <p:sldId id="319" r:id="rId9"/>
    <p:sldId id="320" r:id="rId10"/>
    <p:sldId id="321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15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2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CA1FA-30FB-47E9-8C10-7298A9DAF803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610911-CD3E-4F73-A26F-1FFD826539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1987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矩形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矩形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矩形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矩形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矩形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矩形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矩形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221792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3926064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668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24536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矩形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矩形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矩形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矩形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57200" y="2276872"/>
            <a:ext cx="8458200" cy="1470025"/>
          </a:xfrm>
        </p:spPr>
        <p:txBody>
          <a:bodyPr>
            <a:normAutofit/>
          </a:bodyPr>
          <a:lstStyle/>
          <a:p>
            <a:r>
              <a:rPr lang="en-US" altLang="zh-CN" sz="5000" b="1" dirty="0" smtClean="0"/>
              <a:t>Java</a:t>
            </a:r>
            <a:r>
              <a:rPr lang="zh-CN" altLang="en-US" sz="5000" b="1" smtClean="0"/>
              <a:t>高级程序设计</a:t>
            </a:r>
            <a:endParaRPr lang="zh-CN" altLang="en-US" sz="5000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57200" y="4052664"/>
            <a:ext cx="4953000" cy="1752600"/>
          </a:xfrm>
        </p:spPr>
        <p:txBody>
          <a:bodyPr>
            <a:normAutofit/>
          </a:bodyPr>
          <a:lstStyle/>
          <a:p>
            <a:r>
              <a:rPr lang="zh-CN" altLang="en-US" sz="3200" b="1"/>
              <a:t>第</a:t>
            </a:r>
            <a:r>
              <a:rPr lang="en-US" altLang="zh-CN" sz="3200" b="1"/>
              <a:t>8</a:t>
            </a:r>
            <a:r>
              <a:rPr lang="zh-CN" altLang="en-US" sz="3200" b="1"/>
              <a:t>章 </a:t>
            </a:r>
            <a:r>
              <a:rPr lang="en-US" altLang="zh-CN" sz="3200" b="1"/>
              <a:t>Java</a:t>
            </a:r>
            <a:r>
              <a:rPr lang="zh-CN" altLang="en-US" sz="3200" b="1"/>
              <a:t>网络编程</a:t>
            </a:r>
          </a:p>
        </p:txBody>
      </p:sp>
    </p:spTree>
    <p:extLst>
      <p:ext uri="{BB962C8B-B14F-4D97-AF65-F5344CB8AC3E}">
        <p14:creationId xmlns:p14="http://schemas.microsoft.com/office/powerpoint/2010/main" val="1632400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n-US" altLang="zh-CN" sz="2200" smtClean="0"/>
              <a:t>TCP</a:t>
            </a:r>
            <a:r>
              <a:rPr lang="zh-CN" altLang="zh-CN" sz="2200"/>
              <a:t>协议负责把数据分成若干个数据包，并给每个数据包加上包头（就像给一封信加上信封），包头上有相应的编号，以保证在数据接收端能将数据还原为原来</a:t>
            </a:r>
            <a:r>
              <a:rPr lang="zh-CN" altLang="zh-CN" sz="2200"/>
              <a:t>的</a:t>
            </a:r>
            <a:r>
              <a:rPr lang="zh-CN" altLang="zh-CN" sz="2200" smtClean="0"/>
              <a:t>格式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endParaRPr lang="en-US" altLang="zh-CN" sz="2200"/>
          </a:p>
          <a:p>
            <a:pPr>
              <a:lnSpc>
                <a:spcPct val="150000"/>
              </a:lnSpc>
            </a:pPr>
            <a:r>
              <a:rPr lang="en-US" altLang="zh-CN" sz="2200" smtClean="0"/>
              <a:t>IP</a:t>
            </a:r>
            <a:r>
              <a:rPr lang="zh-CN" altLang="zh-CN" sz="2200"/>
              <a:t>协议在每个包头上再加上接收端主机地址，这样数据找到自己要去的地方（就像信封上要写明地址一样），如果传输过程中出现数据丢失、数据失真等情况，</a:t>
            </a:r>
            <a:r>
              <a:rPr lang="en-US" altLang="zh-CN" sz="2200"/>
              <a:t>TCP</a:t>
            </a:r>
            <a:r>
              <a:rPr lang="zh-CN" altLang="zh-CN" sz="2200"/>
              <a:t>协议会自动要求数据重新传输，并重新</a:t>
            </a:r>
            <a:r>
              <a:rPr lang="zh-CN" altLang="zh-CN" sz="2200"/>
              <a:t>组</a:t>
            </a:r>
            <a:r>
              <a:rPr lang="zh-CN" altLang="zh-CN" sz="2200" smtClean="0"/>
              <a:t>包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endParaRPr lang="en-US" altLang="zh-CN" sz="2200" smtClean="0"/>
          </a:p>
          <a:p>
            <a:pPr>
              <a:lnSpc>
                <a:spcPct val="150000"/>
              </a:lnSpc>
            </a:pPr>
            <a:r>
              <a:rPr lang="en-US" altLang="zh-CN" sz="2200"/>
              <a:t>IP</a:t>
            </a:r>
            <a:r>
              <a:rPr lang="zh-CN" altLang="zh-CN" sz="2200"/>
              <a:t>协议保证数据的传输，</a:t>
            </a:r>
            <a:r>
              <a:rPr lang="en-US" altLang="zh-CN" sz="2200"/>
              <a:t>TCP</a:t>
            </a:r>
            <a:r>
              <a:rPr lang="zh-CN" altLang="zh-CN" sz="2200"/>
              <a:t>协议保证数据传输</a:t>
            </a:r>
            <a:r>
              <a:rPr lang="zh-CN" altLang="zh-CN" sz="2200"/>
              <a:t>的</a:t>
            </a:r>
            <a:r>
              <a:rPr lang="zh-CN" altLang="zh-CN" sz="2200" smtClean="0"/>
              <a:t>质量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126207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/>
              <a:t>UDP</a:t>
            </a:r>
            <a:r>
              <a:rPr lang="zh-CN" altLang="zh-CN" sz="2400"/>
              <a:t>协议的主要作用是将网络数据流量压缩成数据报的形式。一个典型的数据报就是一个二进制数据的传输单位。每一个数据报的前</a:t>
            </a:r>
            <a:r>
              <a:rPr lang="en-US" altLang="zh-CN" sz="2400"/>
              <a:t>8</a:t>
            </a:r>
            <a:r>
              <a:rPr lang="zh-CN" altLang="zh-CN" sz="2400"/>
              <a:t>个字节用来包含报头信息，剩余字节则用来包含具体的</a:t>
            </a:r>
            <a:r>
              <a:rPr lang="zh-CN" altLang="zh-CN" sz="2400"/>
              <a:t>传输</a:t>
            </a:r>
            <a:r>
              <a:rPr lang="zh-CN" altLang="zh-CN" sz="2400" smtClean="0"/>
              <a:t>数据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/>
              <a:t>UDP</a:t>
            </a:r>
            <a:r>
              <a:rPr lang="zh-CN" altLang="zh-CN" sz="2400"/>
              <a:t>和</a:t>
            </a:r>
            <a:r>
              <a:rPr lang="en-US" altLang="zh-CN" sz="2400"/>
              <a:t>TCP</a:t>
            </a:r>
            <a:r>
              <a:rPr lang="zh-CN" altLang="zh-CN" sz="2400"/>
              <a:t>协议的主要区别是两者在如何实现信息的可靠传递方面不同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537654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8.2	Java</a:t>
            </a:r>
            <a:r>
              <a:rPr lang="zh-CN" altLang="zh-CN" b="1"/>
              <a:t>网络</a:t>
            </a:r>
            <a:r>
              <a:rPr lang="zh-CN" altLang="zh-CN" b="1"/>
              <a:t>编程</a:t>
            </a:r>
            <a:r>
              <a:rPr lang="en-US" altLang="zh-CN" b="1" smtClean="0"/>
              <a:t>API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1  </a:t>
            </a:r>
            <a:r>
              <a:rPr lang="zh-CN" altLang="zh-CN" b="1"/>
              <a:t>读取</a:t>
            </a:r>
            <a:r>
              <a:rPr lang="zh-CN" altLang="zh-CN" b="1"/>
              <a:t>网页</a:t>
            </a:r>
            <a:r>
              <a:rPr lang="zh-CN" altLang="zh-CN" b="1" smtClean="0"/>
              <a:t>文件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200"/>
              <a:t>编程实现：读取指定网页文件的属性和内容，并回显至控制台。运行效果</a:t>
            </a:r>
            <a:r>
              <a:rPr lang="zh-CN" altLang="zh-CN" sz="2200"/>
              <a:t>如</a:t>
            </a:r>
            <a:r>
              <a:rPr lang="zh-CN" altLang="zh-CN" sz="2200" smtClean="0"/>
              <a:t>图所示。</a:t>
            </a:r>
            <a:endParaRPr lang="zh-CN" altLang="zh-CN" sz="2200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2050" name="Picture 2" descr="图8-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3717032"/>
            <a:ext cx="5960000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97663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URL</a:t>
            </a:r>
            <a:r>
              <a:rPr lang="zh-CN" altLang="zh-CN" b="1"/>
              <a:t>类、</a:t>
            </a:r>
            <a:r>
              <a:rPr lang="en-US" altLang="zh-CN" b="1"/>
              <a:t>URLConnection</a:t>
            </a:r>
            <a:r>
              <a:rPr lang="zh-CN" altLang="zh-CN" b="1"/>
              <a:t>类、</a:t>
            </a:r>
            <a:r>
              <a:rPr lang="en-US" altLang="zh-CN" b="1"/>
              <a:t>InetAddress</a:t>
            </a:r>
            <a:r>
              <a:rPr lang="zh-CN" altLang="zh-CN" b="1" smtClean="0"/>
              <a:t>类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CN"/>
          </a:p>
          <a:p>
            <a:pPr>
              <a:lnSpc>
                <a:spcPct val="200000"/>
              </a:lnSpc>
            </a:pPr>
            <a:r>
              <a:rPr lang="en-US" altLang="zh-CN" sz="2400" smtClean="0"/>
              <a:t>Java</a:t>
            </a:r>
            <a:r>
              <a:rPr lang="zh-CN" altLang="zh-CN" sz="2400"/>
              <a:t>的网络编程</a:t>
            </a:r>
            <a:r>
              <a:rPr lang="en-US" altLang="zh-CN" sz="2400"/>
              <a:t>API</a:t>
            </a:r>
            <a:r>
              <a:rPr lang="zh-CN" altLang="zh-CN" sz="2400"/>
              <a:t>所提供的基本网络类和接口，都包含在</a:t>
            </a:r>
            <a:r>
              <a:rPr lang="en-US" altLang="zh-CN" sz="2400"/>
              <a:t>java.net</a:t>
            </a:r>
            <a:r>
              <a:rPr lang="zh-CN" altLang="zh-CN" sz="2400"/>
              <a:t>包</a:t>
            </a:r>
            <a:r>
              <a:rPr lang="zh-CN" altLang="zh-CN" sz="2400"/>
              <a:t>中</a:t>
            </a:r>
            <a:r>
              <a:rPr lang="zh-CN" altLang="zh-CN" sz="2400" smtClean="0"/>
              <a:t>。</a:t>
            </a:r>
            <a:endParaRPr lang="en-US" altLang="zh-CN" sz="2400"/>
          </a:p>
          <a:p>
            <a:pPr>
              <a:lnSpc>
                <a:spcPct val="200000"/>
              </a:lnSpc>
            </a:pPr>
            <a:r>
              <a:rPr lang="en-US" altLang="zh-CN" sz="2400" smtClean="0"/>
              <a:t>java.net</a:t>
            </a:r>
            <a:r>
              <a:rPr lang="zh-CN" altLang="zh-CN" sz="2400"/>
              <a:t>包所包含</a:t>
            </a:r>
            <a:r>
              <a:rPr lang="zh-CN" altLang="zh-CN" sz="2400"/>
              <a:t>的</a:t>
            </a:r>
            <a:r>
              <a:rPr lang="zh-CN" altLang="zh-CN" sz="2400" smtClean="0"/>
              <a:t>类</a:t>
            </a:r>
            <a:r>
              <a:rPr lang="zh-CN" altLang="en-US" sz="2400" smtClean="0"/>
              <a:t>和接口，见教材表</a:t>
            </a:r>
            <a:r>
              <a:rPr lang="en-US" altLang="zh-CN" sz="2400" smtClean="0"/>
              <a:t>8-2</a:t>
            </a:r>
            <a:r>
              <a:rPr lang="zh-CN" altLang="en-US" sz="2400" smtClean="0"/>
              <a:t>、表</a:t>
            </a:r>
            <a:r>
              <a:rPr lang="en-US" altLang="zh-CN" sz="2400" smtClean="0"/>
              <a:t>8-3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2039871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一、</a:t>
            </a:r>
            <a:r>
              <a:rPr lang="en-US" altLang="zh-CN" b="1"/>
              <a:t>URL</a:t>
            </a:r>
            <a:r>
              <a:rPr lang="zh-CN" altLang="zh-CN" b="1" smtClean="0"/>
              <a:t>类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300"/>
              <a:t>Java</a:t>
            </a:r>
            <a:r>
              <a:rPr lang="zh-CN" altLang="zh-CN" sz="2300"/>
              <a:t>预置了</a:t>
            </a:r>
            <a:r>
              <a:rPr lang="en-US" altLang="zh-CN" sz="2300"/>
              <a:t>java.net.URL</a:t>
            </a:r>
            <a:r>
              <a:rPr lang="zh-CN" altLang="zh-CN" sz="2300"/>
              <a:t>类来解决网络资源的传输问题。它提供了许多方法来完成对远程站点的访问和操作，使得网络编程变得非常容易。</a:t>
            </a:r>
          </a:p>
          <a:p>
            <a:pPr>
              <a:lnSpc>
                <a:spcPct val="150000"/>
              </a:lnSpc>
            </a:pPr>
            <a:endParaRPr lang="en-US" altLang="zh-CN" sz="2300" b="1" smtClean="0"/>
          </a:p>
          <a:p>
            <a:pPr>
              <a:lnSpc>
                <a:spcPct val="150000"/>
              </a:lnSpc>
            </a:pPr>
            <a:r>
              <a:rPr lang="en-US" altLang="zh-CN" sz="2300"/>
              <a:t>URL</a:t>
            </a:r>
            <a:r>
              <a:rPr lang="zh-CN" altLang="zh-CN" sz="2300"/>
              <a:t>类常用一些</a:t>
            </a:r>
            <a:r>
              <a:rPr lang="en-US" altLang="zh-CN" sz="2300"/>
              <a:t>get</a:t>
            </a:r>
            <a:r>
              <a:rPr lang="zh-CN" altLang="zh-CN" sz="2300"/>
              <a:t>方法获取</a:t>
            </a:r>
            <a:r>
              <a:rPr lang="en-US" altLang="zh-CN" sz="2300"/>
              <a:t>URL</a:t>
            </a:r>
            <a:r>
              <a:rPr lang="zh-CN" altLang="zh-CN" sz="2300"/>
              <a:t>的信息，除了端口为</a:t>
            </a:r>
            <a:r>
              <a:rPr lang="en-US" altLang="zh-CN" sz="2300"/>
              <a:t>int</a:t>
            </a:r>
            <a:r>
              <a:rPr lang="zh-CN" altLang="zh-CN" sz="2300"/>
              <a:t>类型外其余都是</a:t>
            </a:r>
            <a:r>
              <a:rPr lang="en-US" altLang="zh-CN" sz="2300"/>
              <a:t>String</a:t>
            </a:r>
            <a:r>
              <a:rPr lang="zh-CN" altLang="zh-CN" sz="2300"/>
              <a:t>类型的。</a:t>
            </a:r>
            <a:r>
              <a:rPr lang="en-US" altLang="zh-CN" sz="2300"/>
              <a:t>URL</a:t>
            </a:r>
            <a:r>
              <a:rPr lang="zh-CN" altLang="zh-CN" sz="2300"/>
              <a:t>类的</a:t>
            </a:r>
            <a:r>
              <a:rPr lang="zh-CN" altLang="zh-CN" sz="2300"/>
              <a:t>常用</a:t>
            </a:r>
            <a:r>
              <a:rPr lang="zh-CN" altLang="zh-CN" sz="2300" smtClean="0"/>
              <a:t>方法</a:t>
            </a:r>
            <a:r>
              <a:rPr lang="zh-CN" altLang="en-US" sz="2300" smtClean="0"/>
              <a:t>，见教材表</a:t>
            </a:r>
            <a:r>
              <a:rPr lang="en-US" altLang="zh-CN" sz="2300" smtClean="0"/>
              <a:t>8-4</a:t>
            </a:r>
            <a:endParaRPr lang="zh-CN" altLang="zh-CN" sz="23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76332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二、</a:t>
            </a:r>
            <a:r>
              <a:rPr lang="en-US" altLang="zh-CN" b="1"/>
              <a:t>URLConnection</a:t>
            </a:r>
            <a:r>
              <a:rPr lang="zh-CN" altLang="zh-CN" b="1" smtClean="0"/>
              <a:t>类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300"/>
              <a:t>URLConnection</a:t>
            </a:r>
            <a:r>
              <a:rPr lang="zh-CN" altLang="zh-CN" sz="2300"/>
              <a:t>类是一</a:t>
            </a:r>
            <a:r>
              <a:rPr lang="zh-CN" altLang="zh-CN" sz="2300"/>
              <a:t>个</a:t>
            </a:r>
            <a:r>
              <a:rPr lang="zh-CN" altLang="zh-CN" sz="2300" smtClean="0"/>
              <a:t>抽象</a:t>
            </a:r>
            <a:r>
              <a:rPr lang="zh-CN" altLang="en-US" sz="2300" smtClean="0"/>
              <a:t>类</a:t>
            </a:r>
            <a:r>
              <a:rPr lang="zh-CN" altLang="zh-CN" sz="2300" smtClean="0"/>
              <a:t>，</a:t>
            </a:r>
            <a:r>
              <a:rPr lang="zh-CN" altLang="zh-CN" sz="2300"/>
              <a:t>是实现应用程序和</a:t>
            </a:r>
            <a:r>
              <a:rPr lang="en-US" altLang="zh-CN" sz="2300"/>
              <a:t>URL</a:t>
            </a:r>
            <a:r>
              <a:rPr lang="zh-CN" altLang="zh-CN" sz="2300"/>
              <a:t>之间通信连接的所有类的超类，该类的实例可以用来读写</a:t>
            </a:r>
            <a:r>
              <a:rPr lang="en-US" altLang="zh-CN" sz="2300"/>
              <a:t>URL</a:t>
            </a:r>
            <a:r>
              <a:rPr lang="zh-CN" altLang="zh-CN" sz="2300"/>
              <a:t>所指</a:t>
            </a:r>
            <a:r>
              <a:rPr lang="zh-CN" altLang="zh-CN" sz="2300"/>
              <a:t>的</a:t>
            </a:r>
            <a:r>
              <a:rPr lang="zh-CN" altLang="zh-CN" sz="2300" smtClean="0"/>
              <a:t>资源</a:t>
            </a:r>
            <a:endParaRPr lang="en-US" altLang="zh-CN" sz="2300" smtClean="0"/>
          </a:p>
          <a:p>
            <a:pPr>
              <a:lnSpc>
                <a:spcPct val="150000"/>
              </a:lnSpc>
            </a:pPr>
            <a:endParaRPr lang="en-US" altLang="zh-CN" sz="2300" b="1"/>
          </a:p>
          <a:p>
            <a:pPr>
              <a:lnSpc>
                <a:spcPct val="150000"/>
              </a:lnSpc>
            </a:pPr>
            <a:r>
              <a:rPr lang="zh-CN" altLang="zh-CN" sz="2300"/>
              <a:t>在创建了</a:t>
            </a:r>
            <a:r>
              <a:rPr lang="en-US" altLang="zh-CN" sz="2300"/>
              <a:t>URL</a:t>
            </a:r>
            <a:r>
              <a:rPr lang="zh-CN" altLang="zh-CN" sz="2300"/>
              <a:t>对象之后，可以使用该</a:t>
            </a:r>
            <a:r>
              <a:rPr lang="en-US" altLang="zh-CN" sz="2300"/>
              <a:t>URL</a:t>
            </a:r>
            <a:r>
              <a:rPr lang="zh-CN" altLang="zh-CN" sz="2300"/>
              <a:t>对象的</a:t>
            </a:r>
            <a:r>
              <a:rPr lang="en-US" altLang="zh-CN" sz="2300"/>
              <a:t>openConnection()</a:t>
            </a:r>
            <a:r>
              <a:rPr lang="zh-CN" altLang="zh-CN" sz="2300"/>
              <a:t>方法来创建</a:t>
            </a:r>
            <a:r>
              <a:rPr lang="en-US" altLang="zh-CN" sz="2300"/>
              <a:t>URLConnection</a:t>
            </a:r>
            <a:r>
              <a:rPr lang="zh-CN" altLang="zh-CN" sz="2300"/>
              <a:t>对象，之后就可以使用下面的方法完成各种各样</a:t>
            </a:r>
            <a:r>
              <a:rPr lang="zh-CN" altLang="zh-CN" sz="2300"/>
              <a:t>的</a:t>
            </a:r>
            <a:r>
              <a:rPr lang="zh-CN" altLang="zh-CN" sz="2300" smtClean="0"/>
              <a:t>操作</a:t>
            </a:r>
            <a:endParaRPr lang="zh-CN" altLang="zh-CN" sz="23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8881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zh-CN" altLang="zh-CN" b="1"/>
              <a:t>三、</a:t>
            </a:r>
            <a:r>
              <a:rPr lang="en-US" altLang="zh-CN" b="1"/>
              <a:t>InetAddress</a:t>
            </a:r>
            <a:r>
              <a:rPr lang="zh-CN" altLang="zh-CN" b="1" smtClean="0"/>
              <a:t>类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300"/>
              <a:t>java.net.InetAddress</a:t>
            </a:r>
            <a:r>
              <a:rPr lang="zh-CN" altLang="zh-CN" sz="2300"/>
              <a:t>类的对象封装了远程主机的</a:t>
            </a:r>
            <a:r>
              <a:rPr lang="en-US" altLang="zh-CN" sz="2300"/>
              <a:t>IP</a:t>
            </a:r>
            <a:r>
              <a:rPr lang="zh-CN" altLang="zh-CN" sz="2300"/>
              <a:t>地址和域名，其中包含很多和</a:t>
            </a:r>
            <a:r>
              <a:rPr lang="en-US" altLang="zh-CN" sz="2300"/>
              <a:t>Java</a:t>
            </a:r>
            <a:r>
              <a:rPr lang="zh-CN" altLang="zh-CN" sz="2300"/>
              <a:t>网络编程有关的方法</a:t>
            </a:r>
            <a:r>
              <a:rPr lang="zh-CN" altLang="zh-CN" sz="2300"/>
              <a:t>和</a:t>
            </a:r>
            <a:r>
              <a:rPr lang="zh-CN" altLang="zh-CN" sz="2300" smtClean="0"/>
              <a:t>属性</a:t>
            </a:r>
            <a:endParaRPr lang="en-US" altLang="zh-CN" sz="2300" smtClean="0"/>
          </a:p>
          <a:p>
            <a:pPr>
              <a:lnSpc>
                <a:spcPct val="150000"/>
              </a:lnSpc>
            </a:pPr>
            <a:endParaRPr lang="en-US" altLang="zh-CN" sz="2300" b="1"/>
          </a:p>
          <a:p>
            <a:pPr>
              <a:lnSpc>
                <a:spcPct val="150000"/>
              </a:lnSpc>
            </a:pPr>
            <a:r>
              <a:rPr lang="en-US" altLang="zh-CN" sz="2300"/>
              <a:t>InetAddress</a:t>
            </a:r>
            <a:r>
              <a:rPr lang="zh-CN" altLang="zh-CN" sz="2300"/>
              <a:t>类没有公共的构造方法，但是可以通过一些静态的方法来得到</a:t>
            </a:r>
            <a:r>
              <a:rPr lang="en-US" altLang="zh-CN" sz="2300"/>
              <a:t>InetAddress</a:t>
            </a:r>
            <a:r>
              <a:rPr lang="zh-CN" altLang="zh-CN" sz="2300" smtClean="0"/>
              <a:t>对象</a:t>
            </a:r>
            <a:endParaRPr lang="en-US" altLang="zh-CN" sz="2300" smtClean="0"/>
          </a:p>
          <a:p>
            <a:pPr>
              <a:lnSpc>
                <a:spcPct val="150000"/>
              </a:lnSpc>
            </a:pPr>
            <a:endParaRPr lang="en-US" altLang="zh-CN" sz="2300"/>
          </a:p>
          <a:p>
            <a:pPr>
              <a:lnSpc>
                <a:spcPct val="150000"/>
              </a:lnSpc>
            </a:pPr>
            <a:r>
              <a:rPr lang="en-US" altLang="zh-CN" sz="2400"/>
              <a:t>InetAddress</a:t>
            </a:r>
            <a:r>
              <a:rPr lang="zh-CN" altLang="zh-CN" sz="2400"/>
              <a:t>类常用</a:t>
            </a:r>
            <a:r>
              <a:rPr lang="zh-CN" altLang="zh-CN" sz="2400"/>
              <a:t>的</a:t>
            </a:r>
            <a:r>
              <a:rPr lang="zh-CN" altLang="zh-CN" sz="2400" smtClean="0"/>
              <a:t>方法</a:t>
            </a:r>
            <a:r>
              <a:rPr lang="zh-CN" altLang="en-US" sz="2400" smtClean="0"/>
              <a:t>，见教材表</a:t>
            </a:r>
            <a:r>
              <a:rPr lang="en-US" altLang="zh-CN" sz="2400" smtClean="0"/>
              <a:t>8-6</a:t>
            </a:r>
            <a:endParaRPr lang="zh-CN" altLang="zh-CN" sz="23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22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8.3	Java</a:t>
            </a:r>
            <a:r>
              <a:rPr lang="zh-CN" altLang="zh-CN" b="1"/>
              <a:t>编写</a:t>
            </a:r>
            <a:r>
              <a:rPr lang="en-US" altLang="zh-CN" b="1"/>
              <a:t>TCP</a:t>
            </a:r>
            <a:r>
              <a:rPr lang="zh-CN" altLang="zh-CN" b="1"/>
              <a:t>网络</a:t>
            </a:r>
            <a:r>
              <a:rPr lang="zh-CN" altLang="zh-CN" b="1" smtClean="0"/>
              <a:t>程序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2  </a:t>
            </a:r>
            <a:r>
              <a:rPr lang="zh-CN" altLang="zh-CN" b="1"/>
              <a:t>一对一</a:t>
            </a:r>
            <a:r>
              <a:rPr lang="zh-CN" altLang="zh-CN" b="1"/>
              <a:t>聊天</a:t>
            </a:r>
            <a:r>
              <a:rPr lang="zh-CN" altLang="zh-CN" b="1" smtClean="0"/>
              <a:t>室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000"/>
              <a:t>编程实现：基于客户机</a:t>
            </a:r>
            <a:r>
              <a:rPr lang="en-US" altLang="zh-CN" sz="2000"/>
              <a:t>/</a:t>
            </a:r>
            <a:r>
              <a:rPr lang="zh-CN" altLang="zh-CN" sz="2000"/>
              <a:t>服务器模式的一对一聊天室，服务器启动后，客户机可连接服务器，并且客户机与服务器可以对话。运行效果</a:t>
            </a:r>
            <a:r>
              <a:rPr lang="zh-CN" altLang="zh-CN" sz="2000"/>
              <a:t>如</a:t>
            </a:r>
            <a:r>
              <a:rPr lang="zh-CN" altLang="zh-CN" sz="2000" smtClean="0"/>
              <a:t>图所</a:t>
            </a:r>
            <a:r>
              <a:rPr lang="zh-CN" altLang="zh-CN" sz="2000"/>
              <a:t>示。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3074" name="Picture 2" descr="图8-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4077071"/>
            <a:ext cx="2880000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图8-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8479" y="4077071"/>
            <a:ext cx="2891429" cy="216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4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098" name="Picture 2" descr="图8-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384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图8-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2440" y="2281411"/>
            <a:ext cx="3840000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1469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知识点：</a:t>
            </a:r>
            <a:r>
              <a:rPr lang="en-US" altLang="zh-CN" b="1"/>
              <a:t>TCP/IP</a:t>
            </a:r>
            <a:r>
              <a:rPr lang="zh-CN" altLang="zh-CN" b="1"/>
              <a:t>套</a:t>
            </a:r>
            <a:r>
              <a:rPr lang="zh-CN" altLang="zh-CN" b="1"/>
              <a:t>接</a:t>
            </a:r>
            <a:r>
              <a:rPr lang="zh-CN" altLang="zh-CN" b="1" smtClean="0"/>
              <a:t>字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smtClean="0"/>
              <a:t>区分</a:t>
            </a:r>
            <a:r>
              <a:rPr lang="zh-CN" altLang="zh-CN" sz="2400"/>
              <a:t>不同应用程序进程间的网络通信和连接，主要有</a:t>
            </a:r>
            <a:r>
              <a:rPr lang="en-US" altLang="zh-CN" sz="2400"/>
              <a:t>3</a:t>
            </a:r>
            <a:r>
              <a:rPr lang="zh-CN" altLang="zh-CN" sz="2400"/>
              <a:t>个参数：通信的目的</a:t>
            </a:r>
            <a:r>
              <a:rPr lang="en-US" altLang="zh-CN" sz="2400"/>
              <a:t>IP</a:t>
            </a:r>
            <a:r>
              <a:rPr lang="zh-CN" altLang="zh-CN" sz="2400"/>
              <a:t>地址、使用的传输层协议（</a:t>
            </a:r>
            <a:r>
              <a:rPr lang="en-US" altLang="zh-CN" sz="2400"/>
              <a:t>TCP</a:t>
            </a:r>
            <a:r>
              <a:rPr lang="zh-CN" altLang="zh-CN" sz="2400"/>
              <a:t>或</a:t>
            </a:r>
            <a:r>
              <a:rPr lang="en-US" altLang="zh-CN" sz="2400"/>
              <a:t>UDP</a:t>
            </a:r>
            <a:r>
              <a:rPr lang="zh-CN" altLang="zh-CN" sz="2400"/>
              <a:t>）和使用的端口</a:t>
            </a:r>
            <a:r>
              <a:rPr lang="zh-CN" altLang="zh-CN" sz="2400"/>
              <a:t>号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Socket</a:t>
            </a:r>
            <a:r>
              <a:rPr lang="zh-CN" altLang="zh-CN" sz="2400"/>
              <a:t>的原意是“插座”，通过将这</a:t>
            </a:r>
            <a:r>
              <a:rPr lang="en-US" altLang="zh-CN" sz="2400"/>
              <a:t>3</a:t>
            </a:r>
            <a:r>
              <a:rPr lang="zh-CN" altLang="zh-CN" sz="2400"/>
              <a:t>个参数结合起来，与一个“插座”</a:t>
            </a:r>
            <a:r>
              <a:rPr lang="en-US" altLang="zh-CN" sz="2400"/>
              <a:t>Socket</a:t>
            </a:r>
            <a:r>
              <a:rPr lang="zh-CN" altLang="zh-CN" sz="2400"/>
              <a:t>绑定，应用层就可以和</a:t>
            </a:r>
            <a:r>
              <a:rPr lang="zh-CN" altLang="zh-CN" sz="2400"/>
              <a:t>传输</a:t>
            </a:r>
            <a:r>
              <a:rPr lang="zh-CN" altLang="zh-CN" sz="2400" smtClean="0"/>
              <a:t>层</a:t>
            </a:r>
            <a:r>
              <a:rPr lang="zh-CN" altLang="zh-CN" sz="2400"/>
              <a:t>通过套接字接口区分来自不同应用程序进程或网络连接的通信，实现数据传输的并发服务。</a:t>
            </a:r>
            <a:endParaRPr lang="zh-CN" altLang="en-US" sz="2400"/>
          </a:p>
        </p:txBody>
      </p:sp>
    </p:spTree>
    <p:extLst>
      <p:ext uri="{BB962C8B-B14F-4D97-AF65-F5344CB8AC3E}">
        <p14:creationId xmlns:p14="http://schemas.microsoft.com/office/powerpoint/2010/main" val="4007894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/>
              <a:t>第</a:t>
            </a:r>
            <a:r>
              <a:rPr lang="en-US" altLang="zh-CN" b="1"/>
              <a:t>8</a:t>
            </a:r>
            <a:r>
              <a:rPr lang="zh-CN" altLang="en-US" b="1"/>
              <a:t>章 </a:t>
            </a:r>
            <a:r>
              <a:rPr lang="en-US" altLang="zh-CN" b="1"/>
              <a:t>Java</a:t>
            </a:r>
            <a:r>
              <a:rPr lang="zh-CN" altLang="en-US" b="1"/>
              <a:t>网络编程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8.1	</a:t>
            </a:r>
            <a:r>
              <a:rPr lang="zh-CN" altLang="en-US" b="1"/>
              <a:t>网络编程</a:t>
            </a:r>
            <a:r>
              <a:rPr lang="zh-CN" altLang="en-US" b="1" smtClean="0"/>
              <a:t>基础</a:t>
            </a:r>
            <a:endParaRPr lang="en-US" altLang="zh-CN" b="1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8.2	Java</a:t>
            </a:r>
            <a:r>
              <a:rPr lang="zh-CN" altLang="zh-CN" b="1"/>
              <a:t>网络编程</a:t>
            </a:r>
            <a:r>
              <a:rPr lang="en-US" altLang="zh-CN" b="1"/>
              <a:t>API</a:t>
            </a:r>
            <a:endParaRPr lang="zh-CN" altLang="zh-CN" b="1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8.3	Java</a:t>
            </a:r>
            <a:r>
              <a:rPr lang="zh-CN" altLang="zh-CN" b="1"/>
              <a:t>编写</a:t>
            </a:r>
            <a:r>
              <a:rPr lang="en-US" altLang="zh-CN" b="1"/>
              <a:t>TCP</a:t>
            </a:r>
            <a:r>
              <a:rPr lang="zh-CN" altLang="zh-CN" b="1"/>
              <a:t>网络程序</a:t>
            </a:r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b="1"/>
              <a:t>8.4	Java</a:t>
            </a:r>
            <a:r>
              <a:rPr lang="zh-CN" altLang="zh-CN" b="1"/>
              <a:t>编写</a:t>
            </a:r>
            <a:r>
              <a:rPr lang="en-US" altLang="zh-CN" b="1"/>
              <a:t>UDP</a:t>
            </a:r>
            <a:r>
              <a:rPr lang="zh-CN" altLang="zh-CN" b="1"/>
              <a:t>网络</a:t>
            </a:r>
            <a:r>
              <a:rPr lang="zh-CN" altLang="zh-CN" b="1" smtClean="0"/>
              <a:t>程序</a:t>
            </a:r>
            <a:endParaRPr lang="zh-CN" altLang="zh-CN" b="1"/>
          </a:p>
        </p:txBody>
      </p:sp>
    </p:spTree>
    <p:extLst>
      <p:ext uri="{BB962C8B-B14F-4D97-AF65-F5344CB8AC3E}">
        <p14:creationId xmlns:p14="http://schemas.microsoft.com/office/powerpoint/2010/main" val="3308801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zh-CN" altLang="zh-CN" b="1"/>
              <a:t>一、服务器套</a:t>
            </a:r>
            <a:r>
              <a:rPr lang="zh-CN" altLang="zh-CN" b="1"/>
              <a:t>接</a:t>
            </a:r>
            <a:r>
              <a:rPr lang="zh-CN" altLang="zh-CN" b="1" smtClean="0"/>
              <a:t>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 smtClean="0"/>
          </a:p>
          <a:p>
            <a:pPr>
              <a:lnSpc>
                <a:spcPct val="150000"/>
              </a:lnSpc>
            </a:pPr>
            <a:r>
              <a:rPr lang="zh-CN" altLang="zh-CN" sz="2400"/>
              <a:t>要实现客户机</a:t>
            </a:r>
            <a:r>
              <a:rPr lang="en-US" altLang="zh-CN" sz="2400"/>
              <a:t>/</a:t>
            </a:r>
            <a:r>
              <a:rPr lang="zh-CN" altLang="zh-CN" sz="2400"/>
              <a:t>服务器模式的网络程序，需要先创建和运行服务器端的程序，再创建和运行客户端程序，服务器监听是否有客户机的连接请求，客户机主动连接服务器，连接成功后后客户机与服务器就可以进行</a:t>
            </a:r>
            <a:r>
              <a:rPr lang="zh-CN" altLang="zh-CN" sz="2400"/>
              <a:t>通信</a:t>
            </a:r>
            <a:r>
              <a:rPr lang="zh-CN" altLang="zh-CN" sz="2400" smtClean="0"/>
              <a:t>了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ServerSocket</a:t>
            </a:r>
            <a:r>
              <a:rPr lang="zh-CN" altLang="zh-CN" sz="2400"/>
              <a:t>是服务器套接字，它监听等待客户机的请求，它基于客户机的请求执行某些操作，然后可能向请求者返回结果</a:t>
            </a:r>
            <a:endParaRPr lang="zh-CN" altLang="zh-CN" sz="24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5098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altLang="zh-CN"/>
              <a:t>TCP/IP</a:t>
            </a:r>
            <a:r>
              <a:rPr lang="zh-CN" altLang="zh-CN"/>
              <a:t>协议套接字的传输过程</a:t>
            </a:r>
            <a:endParaRPr lang="zh-CN" altLang="en-US"/>
          </a:p>
        </p:txBody>
      </p:sp>
      <p:pic>
        <p:nvPicPr>
          <p:cNvPr id="5122" name="Picture 2" descr="图8-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2646" y="2386011"/>
            <a:ext cx="6341722" cy="25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40496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buNone/>
            </a:pPr>
            <a:r>
              <a:rPr lang="zh-CN" altLang="zh-CN" b="1"/>
              <a:t>二、客户套</a:t>
            </a:r>
            <a:r>
              <a:rPr lang="zh-CN" altLang="zh-CN" b="1"/>
              <a:t>接</a:t>
            </a:r>
            <a:r>
              <a:rPr lang="zh-CN" altLang="zh-CN" b="1" smtClean="0"/>
              <a:t>字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zh-CN" altLang="zh-CN" sz="2000"/>
              <a:t>当客户程序需要与服务器程序通信的时候，客户程序需要在客户机创建一个</a:t>
            </a:r>
            <a:r>
              <a:rPr lang="en-US" altLang="zh-CN" sz="2000"/>
              <a:t>Socket</a:t>
            </a:r>
            <a:r>
              <a:rPr lang="zh-CN" altLang="zh-CN" sz="2000" smtClean="0"/>
              <a:t>对象</a:t>
            </a:r>
            <a:endParaRPr lang="en-US" altLang="zh-CN" sz="2000" smtClean="0"/>
          </a:p>
          <a:p>
            <a:pPr>
              <a:lnSpc>
                <a:spcPct val="150000"/>
              </a:lnSpc>
            </a:pPr>
            <a:endParaRPr lang="en-US" altLang="zh-CN" sz="2000"/>
          </a:p>
          <a:p>
            <a:pPr>
              <a:lnSpc>
                <a:spcPct val="150000"/>
              </a:lnSpc>
            </a:pPr>
            <a:r>
              <a:rPr lang="zh-CN" altLang="zh-CN" sz="2000"/>
              <a:t>如果创建了一个</a:t>
            </a:r>
            <a:r>
              <a:rPr lang="en-US" altLang="zh-CN" sz="2000"/>
              <a:t>Socket</a:t>
            </a:r>
            <a:r>
              <a:rPr lang="zh-CN" altLang="zh-CN" sz="2000"/>
              <a:t>对象，那么它可能通过调用</a:t>
            </a:r>
            <a:r>
              <a:rPr lang="en-US" altLang="zh-CN" sz="2000"/>
              <a:t>Socket</a:t>
            </a:r>
            <a:r>
              <a:rPr lang="zh-CN" altLang="zh-CN" sz="2000"/>
              <a:t>的</a:t>
            </a:r>
            <a:r>
              <a:rPr lang="en-US" altLang="zh-CN" sz="2000"/>
              <a:t>getInputStream()</a:t>
            </a:r>
            <a:r>
              <a:rPr lang="zh-CN" altLang="zh-CN" sz="2000"/>
              <a:t>方法从服务程序获得输入流读传送来的信息，也可能通过调用</a:t>
            </a:r>
            <a:r>
              <a:rPr lang="en-US" altLang="zh-CN" sz="2000"/>
              <a:t>Socket</a:t>
            </a:r>
            <a:r>
              <a:rPr lang="zh-CN" altLang="zh-CN" sz="2000"/>
              <a:t>的</a:t>
            </a:r>
            <a:r>
              <a:rPr lang="en-US" altLang="zh-CN" sz="2000"/>
              <a:t>getOutputStream()</a:t>
            </a:r>
            <a:r>
              <a:rPr lang="zh-CN" altLang="zh-CN" sz="2000"/>
              <a:t>方法获得输出流来发送消息。在读写活动完成之后，客户程序调用</a:t>
            </a:r>
            <a:r>
              <a:rPr lang="en-US" altLang="zh-CN" sz="2000"/>
              <a:t>close()</a:t>
            </a:r>
            <a:r>
              <a:rPr lang="zh-CN" altLang="zh-CN" sz="2000"/>
              <a:t>方法关闭流和流套接字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8167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zh-CN" altLang="zh-CN" b="1"/>
              <a:t>任务</a:t>
            </a:r>
            <a:r>
              <a:rPr lang="en-US" altLang="zh-CN" b="1"/>
              <a:t>3  </a:t>
            </a:r>
            <a:r>
              <a:rPr lang="zh-CN" altLang="zh-CN" b="1"/>
              <a:t>多人</a:t>
            </a:r>
            <a:r>
              <a:rPr lang="zh-CN" altLang="zh-CN" b="1"/>
              <a:t>聊天</a:t>
            </a:r>
            <a:r>
              <a:rPr lang="zh-CN" altLang="zh-CN" b="1" smtClean="0"/>
              <a:t>室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100"/>
              <a:t>编程实现一个多人聊天室，每个客户连上聊天服务器后都可以发言，聊天室的所有人也都看得到发言。运行效果</a:t>
            </a:r>
            <a:r>
              <a:rPr lang="zh-CN" altLang="zh-CN" sz="2100"/>
              <a:t>如</a:t>
            </a:r>
            <a:r>
              <a:rPr lang="zh-CN" altLang="zh-CN" sz="2100" smtClean="0"/>
              <a:t>图所</a:t>
            </a:r>
            <a:r>
              <a:rPr lang="zh-CN" altLang="zh-CN" sz="2100"/>
              <a:t>示，分别启动多个客户端，每个客户端的客户发言其他聊天室中的客户也都</a:t>
            </a:r>
            <a:r>
              <a:rPr lang="zh-CN" altLang="zh-CN" sz="2100"/>
              <a:t>看</a:t>
            </a:r>
            <a:r>
              <a:rPr lang="zh-CN" altLang="zh-CN" sz="2100" smtClean="0"/>
              <a:t>得到</a:t>
            </a:r>
            <a:endParaRPr lang="zh-CN" altLang="zh-CN" sz="2100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6146" name="Picture 2" descr="图8-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1743" y="4005064"/>
            <a:ext cx="5046521" cy="266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564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8.4	Java</a:t>
            </a:r>
            <a:r>
              <a:rPr lang="zh-CN" altLang="zh-CN" b="1"/>
              <a:t>编写</a:t>
            </a:r>
            <a:r>
              <a:rPr lang="en-US" altLang="zh-CN" b="1"/>
              <a:t>UDP</a:t>
            </a:r>
            <a:r>
              <a:rPr lang="zh-CN" altLang="zh-CN" b="1"/>
              <a:t>网络</a:t>
            </a:r>
            <a:r>
              <a:rPr lang="zh-CN" altLang="zh-CN" b="1" smtClean="0"/>
              <a:t>程序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altLang="zh-CN" sz="2200"/>
          </a:p>
          <a:p>
            <a:pPr>
              <a:lnSpc>
                <a:spcPct val="150000"/>
              </a:lnSpc>
            </a:pPr>
            <a:r>
              <a:rPr lang="zh-CN" altLang="zh-CN" sz="2200" smtClean="0"/>
              <a:t>如果</a:t>
            </a:r>
            <a:r>
              <a:rPr lang="zh-CN" altLang="zh-CN" sz="2200"/>
              <a:t>将套接字通信方式比喻成“打电话”，那么</a:t>
            </a:r>
            <a:r>
              <a:rPr lang="en-US" altLang="zh-CN" sz="2200"/>
              <a:t>UDP</a:t>
            </a:r>
            <a:r>
              <a:rPr lang="zh-CN" altLang="zh-CN" sz="2200"/>
              <a:t>通信方式就</a:t>
            </a:r>
            <a:r>
              <a:rPr lang="zh-CN" altLang="zh-CN" sz="2200"/>
              <a:t>可以</a:t>
            </a:r>
            <a:r>
              <a:rPr lang="zh-CN" altLang="zh-CN" sz="2200" smtClean="0"/>
              <a:t>看</a:t>
            </a:r>
            <a:r>
              <a:rPr lang="zh-CN" altLang="en-US" sz="2200" smtClean="0"/>
              <a:t>作</a:t>
            </a:r>
            <a:r>
              <a:rPr lang="zh-CN" altLang="zh-CN" sz="2200" smtClean="0"/>
              <a:t>是</a:t>
            </a:r>
            <a:r>
              <a:rPr lang="zh-CN" altLang="zh-CN" sz="2200"/>
              <a:t>“发送邮件”</a:t>
            </a:r>
            <a:r>
              <a:rPr lang="zh-CN" altLang="zh-CN" sz="2200"/>
              <a:t>的</a:t>
            </a:r>
            <a:r>
              <a:rPr lang="zh-CN" altLang="zh-CN" sz="2200" smtClean="0"/>
              <a:t>过程</a:t>
            </a:r>
            <a:endParaRPr lang="en-US" altLang="zh-CN" sz="2200" smtClean="0"/>
          </a:p>
          <a:p>
            <a:pPr>
              <a:lnSpc>
                <a:spcPct val="150000"/>
              </a:lnSpc>
            </a:pPr>
            <a:endParaRPr lang="en-US" altLang="zh-CN" sz="2200"/>
          </a:p>
          <a:p>
            <a:pPr latinLnBrk="1">
              <a:lnSpc>
                <a:spcPct val="150000"/>
              </a:lnSpc>
            </a:pPr>
            <a:r>
              <a:rPr lang="zh-CN" altLang="zh-CN" sz="2200" smtClean="0"/>
              <a:t>基于</a:t>
            </a:r>
            <a:r>
              <a:rPr lang="en-US" altLang="zh-CN" sz="2200"/>
              <a:t>UDP</a:t>
            </a:r>
            <a:r>
              <a:rPr lang="zh-CN" altLang="zh-CN" sz="2200"/>
              <a:t>的基本通信模式：</a:t>
            </a:r>
          </a:p>
          <a:p>
            <a:pPr marL="402336" lvl="1" indent="0">
              <a:lnSpc>
                <a:spcPct val="150000"/>
              </a:lnSpc>
              <a:buNone/>
            </a:pPr>
            <a:r>
              <a:rPr lang="zh-CN" altLang="zh-CN" sz="2200"/>
              <a:t>（</a:t>
            </a:r>
            <a:r>
              <a:rPr lang="en-US" altLang="zh-CN" sz="2200"/>
              <a:t>1</a:t>
            </a:r>
            <a:r>
              <a:rPr lang="zh-CN" altLang="zh-CN" sz="2200"/>
              <a:t>）将数据打包，称为数据包，然后将数据发</a:t>
            </a:r>
            <a:r>
              <a:rPr lang="zh-CN" altLang="zh-CN" sz="2200"/>
              <a:t>往</a:t>
            </a:r>
            <a:r>
              <a:rPr lang="zh-CN" altLang="zh-CN" sz="2200" smtClean="0"/>
              <a:t>目的地</a:t>
            </a:r>
            <a:endParaRPr lang="zh-CN" altLang="zh-CN" sz="2200"/>
          </a:p>
          <a:p>
            <a:pPr marL="402336" lvl="1" indent="0">
              <a:lnSpc>
                <a:spcPct val="150000"/>
              </a:lnSpc>
              <a:buNone/>
            </a:pPr>
            <a:r>
              <a:rPr lang="zh-CN" altLang="zh-CN" sz="2200"/>
              <a:t>（</a:t>
            </a:r>
            <a:r>
              <a:rPr lang="en-US" altLang="zh-CN" sz="2200"/>
              <a:t>2</a:t>
            </a:r>
            <a:r>
              <a:rPr lang="zh-CN" altLang="zh-CN" sz="2200"/>
              <a:t>）接收别人发来的数据包，然后查看数据包中</a:t>
            </a:r>
            <a:r>
              <a:rPr lang="zh-CN" altLang="zh-CN" sz="2200"/>
              <a:t>的</a:t>
            </a:r>
            <a:r>
              <a:rPr lang="zh-CN" altLang="zh-CN" sz="2200" smtClean="0"/>
              <a:t>内容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val="1520897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b="1"/>
              <a:t>实训任务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09728" indent="0">
              <a:lnSpc>
                <a:spcPct val="200000"/>
              </a:lnSpc>
              <a:buNone/>
            </a:pPr>
            <a:r>
              <a:rPr lang="en-US" altLang="zh-CN" sz="1800"/>
              <a:t>[</a:t>
            </a:r>
            <a:r>
              <a:rPr lang="zh-CN" altLang="en-US" sz="1800"/>
              <a:t>实训 </a:t>
            </a:r>
            <a:r>
              <a:rPr lang="en-US" altLang="zh-CN" sz="1800"/>
              <a:t>8-1</a:t>
            </a:r>
            <a:r>
              <a:rPr lang="en-US" altLang="zh-CN" sz="1800"/>
              <a:t>] </a:t>
            </a:r>
            <a:r>
              <a:rPr lang="zh-CN" altLang="en-US" sz="1800" smtClean="0"/>
              <a:t>简述</a:t>
            </a:r>
            <a:r>
              <a:rPr lang="en-US" altLang="zh-CN" sz="1800"/>
              <a:t>socket</a:t>
            </a:r>
            <a:r>
              <a:rPr lang="zh-CN" altLang="en-US" sz="1800"/>
              <a:t>的定义，在建立</a:t>
            </a:r>
            <a:r>
              <a:rPr lang="en-US" altLang="zh-CN" sz="1800"/>
              <a:t>socket</a:t>
            </a:r>
            <a:r>
              <a:rPr lang="zh-CN" altLang="en-US" sz="1800"/>
              <a:t>连接时服务器和客户端有什么区别？</a:t>
            </a:r>
          </a:p>
          <a:p>
            <a:pPr marL="109728" indent="0">
              <a:lnSpc>
                <a:spcPct val="200000"/>
              </a:lnSpc>
              <a:buNone/>
            </a:pPr>
            <a:endParaRPr lang="en-US" altLang="zh-CN" sz="1800" smtClean="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1800" smtClean="0"/>
              <a:t>[</a:t>
            </a:r>
            <a:r>
              <a:rPr lang="zh-CN" altLang="en-US" sz="1800"/>
              <a:t>实训 </a:t>
            </a:r>
            <a:r>
              <a:rPr lang="en-US" altLang="zh-CN" sz="1800"/>
              <a:t>8-2</a:t>
            </a:r>
            <a:r>
              <a:rPr lang="en-US" altLang="zh-CN" sz="1800"/>
              <a:t>] </a:t>
            </a:r>
            <a:r>
              <a:rPr lang="zh-CN" altLang="en-US" sz="1800" smtClean="0"/>
              <a:t>用</a:t>
            </a:r>
            <a:r>
              <a:rPr lang="zh-CN" altLang="en-US" sz="1800"/>
              <a:t>一个套接字连接，允许客户指定一个文件名，并让服务器发回文件的内容，或者指出文件不</a:t>
            </a:r>
            <a:r>
              <a:rPr lang="zh-CN" altLang="en-US" sz="1800"/>
              <a:t>存在</a:t>
            </a:r>
            <a:r>
              <a:rPr lang="zh-CN" altLang="en-US" sz="1800" smtClean="0"/>
              <a:t>。</a:t>
            </a:r>
            <a:endParaRPr lang="en-US" altLang="zh-CN" sz="1800" smtClean="0"/>
          </a:p>
          <a:p>
            <a:pPr marL="109728" indent="0">
              <a:lnSpc>
                <a:spcPct val="200000"/>
              </a:lnSpc>
              <a:buNone/>
            </a:pPr>
            <a:endParaRPr lang="zh-CN" altLang="en-US" sz="1800"/>
          </a:p>
          <a:p>
            <a:pPr marL="109728" indent="0">
              <a:lnSpc>
                <a:spcPct val="200000"/>
              </a:lnSpc>
              <a:buNone/>
            </a:pPr>
            <a:r>
              <a:rPr lang="en-US" altLang="zh-CN" sz="1800"/>
              <a:t>[</a:t>
            </a:r>
            <a:r>
              <a:rPr lang="zh-CN" altLang="en-US" sz="1800"/>
              <a:t>实训 </a:t>
            </a:r>
            <a:r>
              <a:rPr lang="en-US" altLang="zh-CN" sz="1800"/>
              <a:t>8-3</a:t>
            </a:r>
            <a:r>
              <a:rPr lang="en-US" altLang="zh-CN" sz="1800"/>
              <a:t>] </a:t>
            </a:r>
            <a:r>
              <a:rPr lang="zh-CN" altLang="en-US" sz="1800" smtClean="0"/>
              <a:t>修改</a:t>
            </a:r>
            <a:r>
              <a:rPr lang="zh-CN" altLang="en-US" sz="1800"/>
              <a:t>上题，允许客户修改文件的内容，并把文件发回给服务器进行存储。用户可在</a:t>
            </a:r>
            <a:r>
              <a:rPr lang="en-US" altLang="zh-CN" sz="1800"/>
              <a:t>JTextArea</a:t>
            </a:r>
            <a:r>
              <a:rPr lang="zh-CN" altLang="en-US" sz="1800"/>
              <a:t>中编辑文件，然后单击</a:t>
            </a:r>
            <a:r>
              <a:rPr lang="en-US" altLang="zh-CN" sz="1800"/>
              <a:t>save  changes</a:t>
            </a:r>
            <a:r>
              <a:rPr lang="zh-CN" altLang="en-US" sz="1800"/>
              <a:t>按钮，把文件发回服务器。</a:t>
            </a:r>
          </a:p>
        </p:txBody>
      </p:sp>
    </p:spTree>
    <p:extLst>
      <p:ext uri="{BB962C8B-B14F-4D97-AF65-F5344CB8AC3E}">
        <p14:creationId xmlns:p14="http://schemas.microsoft.com/office/powerpoint/2010/main" val="307035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/>
              <a:t>本章目标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 </a:t>
            </a:r>
            <a:r>
              <a:rPr lang="en-US" altLang="zh-CN" smtClean="0"/>
              <a:t>Java</a:t>
            </a:r>
            <a:r>
              <a:rPr lang="zh-CN" altLang="en-US"/>
              <a:t>网络编程</a:t>
            </a:r>
            <a:r>
              <a:rPr lang="en-US" altLang="zh-CN"/>
              <a:t>API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US" altLang="zh-CN" smtClean="0"/>
              <a:t>  </a:t>
            </a:r>
            <a:r>
              <a:rPr lang="zh-CN" altLang="en-US" smtClean="0"/>
              <a:t>理解</a:t>
            </a:r>
            <a:r>
              <a:rPr lang="zh-CN" altLang="en-US"/>
              <a:t>客户</a:t>
            </a:r>
            <a:r>
              <a:rPr lang="en-US" altLang="zh-CN"/>
              <a:t>/</a:t>
            </a:r>
            <a:r>
              <a:rPr lang="zh-CN" altLang="en-US"/>
              <a:t>服务器模式</a:t>
            </a:r>
          </a:p>
          <a:p>
            <a:pPr lvl="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zh-CN" altLang="en-US" smtClean="0"/>
              <a:t>  </a:t>
            </a:r>
            <a:r>
              <a:rPr lang="en-US" altLang="zh-CN" smtClean="0"/>
              <a:t>TCP</a:t>
            </a:r>
            <a:r>
              <a:rPr lang="zh-CN" altLang="en-US"/>
              <a:t>套接字网络编程</a:t>
            </a:r>
          </a:p>
          <a:p>
            <a:pPr marL="109728" indent="0">
              <a:buNone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544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/>
              <a:t>本章</a:t>
            </a:r>
            <a:r>
              <a:rPr lang="zh-CN" altLang="zh-CN" b="1" smtClean="0"/>
              <a:t>任务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1  </a:t>
            </a:r>
            <a:r>
              <a:rPr lang="zh-CN" altLang="zh-CN" sz="2400"/>
              <a:t>读取网页文件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2  </a:t>
            </a:r>
            <a:r>
              <a:rPr lang="zh-CN" altLang="zh-CN" sz="2400"/>
              <a:t>一对一聊天室</a:t>
            </a:r>
          </a:p>
          <a:p>
            <a:pPr lvl="0">
              <a:lnSpc>
                <a:spcPct val="200000"/>
              </a:lnSpc>
            </a:pPr>
            <a:r>
              <a:rPr lang="zh-CN" altLang="zh-CN" sz="2400"/>
              <a:t>任务</a:t>
            </a:r>
            <a:r>
              <a:rPr lang="en-US" altLang="zh-CN" sz="2400"/>
              <a:t>3  </a:t>
            </a:r>
            <a:r>
              <a:rPr lang="zh-CN" altLang="zh-CN" sz="2400"/>
              <a:t>多人聊天室</a:t>
            </a:r>
          </a:p>
        </p:txBody>
      </p:sp>
    </p:spTree>
    <p:extLst>
      <p:ext uri="{BB962C8B-B14F-4D97-AF65-F5344CB8AC3E}">
        <p14:creationId xmlns:p14="http://schemas.microsoft.com/office/powerpoint/2010/main" val="12474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b="1"/>
              <a:t>8.1	</a:t>
            </a:r>
            <a:r>
              <a:rPr lang="zh-CN" altLang="zh-CN" b="1"/>
              <a:t>网络编程</a:t>
            </a:r>
            <a:r>
              <a:rPr lang="zh-CN" altLang="zh-CN" b="1" smtClean="0"/>
              <a:t>基础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altLang="zh-CN" b="1" smtClean="0"/>
              <a:t>8.1.1  </a:t>
            </a:r>
            <a:r>
              <a:rPr lang="zh-CN" altLang="zh-CN" b="1" smtClean="0"/>
              <a:t>统一</a:t>
            </a:r>
            <a:r>
              <a:rPr lang="zh-CN" altLang="zh-CN" b="1"/>
              <a:t>资源定位</a:t>
            </a:r>
            <a:r>
              <a:rPr lang="zh-CN" altLang="zh-CN" b="1"/>
              <a:t>符</a:t>
            </a:r>
            <a:r>
              <a:rPr lang="en-US" altLang="zh-CN" b="1" smtClean="0"/>
              <a:t>URL</a:t>
            </a:r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400"/>
              <a:t>URL</a:t>
            </a:r>
            <a:r>
              <a:rPr lang="zh-CN" altLang="zh-CN" sz="2400"/>
              <a:t>（</a:t>
            </a:r>
            <a:r>
              <a:rPr lang="en-US" altLang="zh-CN" sz="2400"/>
              <a:t>Uniform Resource Locator</a:t>
            </a:r>
            <a:r>
              <a:rPr lang="zh-CN" altLang="zh-CN" sz="2400"/>
              <a:t>，统一资源定位符），代表了资源在</a:t>
            </a:r>
            <a:r>
              <a:rPr lang="en-US" altLang="zh-CN" sz="2400"/>
              <a:t>Internet/Intranet</a:t>
            </a:r>
            <a:r>
              <a:rPr lang="zh-CN" altLang="zh-CN" sz="2400"/>
              <a:t>上的位置，是网上资源的一</a:t>
            </a:r>
            <a:r>
              <a:rPr lang="zh-CN" altLang="zh-CN" sz="2400"/>
              <a:t>个</a:t>
            </a:r>
            <a:r>
              <a:rPr lang="zh-CN" altLang="zh-CN" sz="2400" smtClean="0"/>
              <a:t>指针</a:t>
            </a:r>
            <a:endParaRPr lang="en-US" altLang="zh-CN" sz="2400" smtClean="0"/>
          </a:p>
          <a:p>
            <a:pPr marL="109728" indent="0">
              <a:lnSpc>
                <a:spcPct val="150000"/>
              </a:lnSpc>
              <a:buNone/>
            </a:pPr>
            <a:endParaRPr lang="en-US" altLang="zh-CN" sz="2400" b="1"/>
          </a:p>
          <a:p>
            <a:pPr latinLnBrk="1">
              <a:lnSpc>
                <a:spcPct val="150000"/>
              </a:lnSpc>
            </a:pPr>
            <a:r>
              <a:rPr lang="zh-CN" altLang="zh-CN" sz="2400"/>
              <a:t>一个完整的</a:t>
            </a:r>
            <a:r>
              <a:rPr lang="en-US" altLang="zh-CN" sz="2400"/>
              <a:t>URL</a:t>
            </a:r>
            <a:r>
              <a:rPr lang="zh-CN" altLang="zh-CN" sz="2400"/>
              <a:t>的格式如下： </a:t>
            </a:r>
          </a:p>
          <a:p>
            <a:pPr marL="402336" lvl="1" indent="0">
              <a:lnSpc>
                <a:spcPct val="150000"/>
              </a:lnSpc>
              <a:buNone/>
            </a:pPr>
            <a:r>
              <a:rPr lang="zh-CN" altLang="zh-CN" sz="2400"/>
              <a:t>协议</a:t>
            </a:r>
            <a:r>
              <a:rPr lang="en-US" altLang="zh-CN" sz="2400"/>
              <a:t>://</a:t>
            </a:r>
            <a:r>
              <a:rPr lang="zh-CN" altLang="zh-CN" sz="2400"/>
              <a:t>主机域名：端口</a:t>
            </a:r>
            <a:r>
              <a:rPr lang="en-US" altLang="zh-CN" sz="2400"/>
              <a:t>/</a:t>
            </a:r>
            <a:r>
              <a:rPr lang="zh-CN" altLang="zh-CN" sz="2400"/>
              <a:t>路径文件名</a:t>
            </a:r>
            <a:r>
              <a:rPr lang="en-US" altLang="zh-CN" sz="2400"/>
              <a:t>/#</a:t>
            </a:r>
            <a:r>
              <a:rPr lang="zh-CN" altLang="zh-CN" sz="2400"/>
              <a:t>锚点</a:t>
            </a:r>
            <a:r>
              <a:rPr lang="en-US" altLang="zh-CN" sz="2400"/>
              <a:t>?</a:t>
            </a:r>
            <a:r>
              <a:rPr lang="zh-CN" altLang="zh-CN" sz="2400"/>
              <a:t>请求字符串</a:t>
            </a:r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259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109728" indent="0">
              <a:buNone/>
            </a:pPr>
            <a:r>
              <a:rPr lang="en-US" altLang="zh-CN" b="1" smtClean="0"/>
              <a:t>8.1.2  Internet </a:t>
            </a:r>
            <a:r>
              <a:rPr lang="zh-CN" altLang="zh-CN" b="1"/>
              <a:t>编址与</a:t>
            </a:r>
            <a:r>
              <a:rPr lang="zh-CN" altLang="zh-CN" b="1"/>
              <a:t>端口</a:t>
            </a:r>
            <a:r>
              <a:rPr lang="zh-CN" altLang="zh-CN" b="1" smtClean="0"/>
              <a:t>号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en-US" altLang="zh-CN" sz="2400"/>
              <a:t>Internet</a:t>
            </a:r>
            <a:r>
              <a:rPr lang="zh-CN" altLang="zh-CN" sz="2400"/>
              <a:t>上的每一台计算机都有一个地址。</a:t>
            </a:r>
            <a:r>
              <a:rPr lang="en-US" altLang="zh-CN" sz="2400"/>
              <a:t>Internet</a:t>
            </a:r>
            <a:r>
              <a:rPr lang="zh-CN" altLang="zh-CN" sz="2400"/>
              <a:t>地址是网络上标识每台</a:t>
            </a:r>
            <a:r>
              <a:rPr lang="zh-CN" altLang="zh-CN" sz="2400"/>
              <a:t>计算机</a:t>
            </a:r>
            <a:r>
              <a:rPr lang="zh-CN" altLang="zh-CN" sz="2400" smtClean="0"/>
              <a:t>的</a:t>
            </a:r>
            <a:r>
              <a:rPr lang="zh-CN" altLang="en-US" sz="2400" smtClean="0"/>
              <a:t>唯一</a:t>
            </a:r>
            <a:r>
              <a:rPr lang="zh-CN" altLang="zh-CN" sz="2400" smtClean="0"/>
              <a:t>定义</a:t>
            </a:r>
            <a:r>
              <a:rPr lang="zh-CN" altLang="zh-CN" sz="2400"/>
              <a:t>的</a:t>
            </a:r>
            <a:r>
              <a:rPr lang="zh-CN" altLang="zh-CN" sz="2400" smtClean="0"/>
              <a:t>数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/>
              <a:t>IP</a:t>
            </a:r>
            <a:r>
              <a:rPr lang="zh-CN" altLang="zh-CN" sz="2400"/>
              <a:t>地址是以数字来代表的主机地址，比较</a:t>
            </a:r>
            <a:r>
              <a:rPr lang="zh-CN" altLang="zh-CN" sz="2400"/>
              <a:t>难</a:t>
            </a:r>
            <a:r>
              <a:rPr lang="zh-CN" altLang="zh-CN" sz="2400" smtClean="0"/>
              <a:t>记</a:t>
            </a:r>
            <a:r>
              <a:rPr lang="zh-CN" altLang="en-US" sz="2400" smtClean="0"/>
              <a:t>，</a:t>
            </a:r>
            <a:r>
              <a:rPr lang="zh-CN" altLang="zh-CN" sz="2400" smtClean="0"/>
              <a:t>为了</a:t>
            </a:r>
            <a:r>
              <a:rPr lang="zh-CN" altLang="zh-CN" sz="2400"/>
              <a:t>使用和记忆方便，也为了便于网络地址的分层管理和分配，</a:t>
            </a:r>
            <a:r>
              <a:rPr lang="en-US" altLang="zh-CN" sz="2400"/>
              <a:t>Internet</a:t>
            </a:r>
            <a:r>
              <a:rPr lang="zh-CN" altLang="zh-CN" sz="2400"/>
              <a:t>在</a:t>
            </a:r>
            <a:r>
              <a:rPr lang="en-US" altLang="zh-CN" sz="2400"/>
              <a:t>1984</a:t>
            </a:r>
            <a:r>
              <a:rPr lang="zh-CN" altLang="zh-CN" sz="2400"/>
              <a:t>年采用了域名管理系统（</a:t>
            </a:r>
            <a:r>
              <a:rPr lang="en-US" altLang="zh-CN" sz="2400"/>
              <a:t>Domain Name System</a:t>
            </a:r>
            <a:r>
              <a:rPr lang="zh-CN" altLang="zh-CN" sz="2400"/>
              <a:t>）</a:t>
            </a:r>
            <a:endParaRPr lang="zh-CN" altLang="zh-CN" sz="24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9058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zh-CN" altLang="zh-CN" sz="2400"/>
              <a:t>本地操作系统会给那些有需求的进程分配协议端口（</a:t>
            </a:r>
            <a:r>
              <a:rPr lang="en-US" altLang="zh-CN" sz="2400"/>
              <a:t>protocol port</a:t>
            </a:r>
            <a:r>
              <a:rPr lang="zh-CN" altLang="zh-CN" sz="2400"/>
              <a:t>，即常说的端口），每个协议端口由一个正整数标识，如：</a:t>
            </a:r>
            <a:r>
              <a:rPr lang="en-US" altLang="zh-CN" sz="2400"/>
              <a:t>80</a:t>
            </a:r>
            <a:r>
              <a:rPr lang="zh-CN" altLang="zh-CN" sz="2400"/>
              <a:t>、</a:t>
            </a:r>
            <a:r>
              <a:rPr lang="en-US" altLang="zh-CN" sz="2400"/>
              <a:t>139</a:t>
            </a:r>
            <a:r>
              <a:rPr lang="zh-CN" altLang="zh-CN" sz="2400"/>
              <a:t>、</a:t>
            </a:r>
            <a:r>
              <a:rPr lang="en-US" altLang="zh-CN" sz="2400"/>
              <a:t>445</a:t>
            </a:r>
            <a:r>
              <a:rPr lang="zh-CN" altLang="zh-CN" sz="2400"/>
              <a:t>等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en-US" altLang="zh-CN" sz="2400" smtClean="0"/>
              <a:t>TCP/IP</a:t>
            </a:r>
            <a:r>
              <a:rPr lang="zh-CN" altLang="zh-CN" sz="2400"/>
              <a:t>为特定协议保留了低端的</a:t>
            </a:r>
            <a:r>
              <a:rPr lang="en-US" altLang="zh-CN" sz="2400"/>
              <a:t>1024</a:t>
            </a:r>
            <a:r>
              <a:rPr lang="zh-CN" altLang="zh-CN" sz="2400"/>
              <a:t>个端口。如，端口</a:t>
            </a:r>
            <a:r>
              <a:rPr lang="en-US" altLang="zh-CN" sz="2400"/>
              <a:t>21</a:t>
            </a:r>
            <a:r>
              <a:rPr lang="zh-CN" altLang="zh-CN" sz="2400"/>
              <a:t>是</a:t>
            </a:r>
            <a:r>
              <a:rPr lang="en-US" altLang="zh-CN" sz="2400"/>
              <a:t>FTP</a:t>
            </a:r>
            <a:r>
              <a:rPr lang="zh-CN" altLang="zh-CN" sz="2400"/>
              <a:t>端口，</a:t>
            </a:r>
            <a:r>
              <a:rPr lang="en-US" altLang="zh-CN" sz="2400"/>
              <a:t>23</a:t>
            </a:r>
            <a:r>
              <a:rPr lang="zh-CN" altLang="zh-CN" sz="2400"/>
              <a:t>是</a:t>
            </a:r>
            <a:r>
              <a:rPr lang="en-US" altLang="zh-CN" sz="2400"/>
              <a:t>Telnet</a:t>
            </a:r>
            <a:r>
              <a:rPr lang="zh-CN" altLang="zh-CN" sz="2400"/>
              <a:t>端口，</a:t>
            </a:r>
            <a:r>
              <a:rPr lang="en-US" altLang="zh-CN" sz="2400"/>
              <a:t>25</a:t>
            </a:r>
            <a:r>
              <a:rPr lang="zh-CN" altLang="zh-CN" sz="2400"/>
              <a:t>是</a:t>
            </a:r>
            <a:r>
              <a:rPr lang="en-US" altLang="zh-CN" sz="2400"/>
              <a:t>E-mail</a:t>
            </a:r>
            <a:r>
              <a:rPr lang="zh-CN" altLang="zh-CN" sz="2400"/>
              <a:t>端口，</a:t>
            </a:r>
            <a:r>
              <a:rPr lang="en-US" altLang="zh-CN" sz="2400"/>
              <a:t>110</a:t>
            </a:r>
            <a:r>
              <a:rPr lang="zh-CN" altLang="zh-CN" sz="2400"/>
              <a:t>是</a:t>
            </a:r>
            <a:r>
              <a:rPr lang="en-US" altLang="zh-CN" sz="2400"/>
              <a:t>POP3</a:t>
            </a:r>
            <a:r>
              <a:rPr lang="zh-CN" altLang="zh-CN" sz="2400"/>
              <a:t>端口，</a:t>
            </a:r>
            <a:r>
              <a:rPr lang="en-US" altLang="zh-CN" sz="2400"/>
              <a:t>80</a:t>
            </a:r>
            <a:r>
              <a:rPr lang="zh-CN" altLang="zh-CN" sz="2400"/>
              <a:t>是</a:t>
            </a:r>
            <a:r>
              <a:rPr lang="en-US" altLang="zh-CN" sz="2400"/>
              <a:t>HTTP</a:t>
            </a:r>
            <a:r>
              <a:rPr lang="zh-CN" altLang="zh-CN" sz="2400"/>
              <a:t>端口，</a:t>
            </a:r>
            <a:r>
              <a:rPr lang="en-US" altLang="zh-CN" sz="2400"/>
              <a:t>119</a:t>
            </a:r>
            <a:r>
              <a:rPr lang="zh-CN" altLang="zh-CN" sz="2400"/>
              <a:t>是为网络新闻端口等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zh-CN" sz="2400" smtClean="0"/>
              <a:t>当</a:t>
            </a:r>
            <a:r>
              <a:rPr lang="zh-CN" altLang="zh-CN" sz="2400"/>
              <a:t>目的主机接收到数据报后，将根据报文首部的目的端口号，把数据发送到相应端口，而与此端口相对应的那个进程将会领取数据并等待下一组数据的</a:t>
            </a:r>
            <a:r>
              <a:rPr lang="zh-CN" altLang="zh-CN" sz="2400"/>
              <a:t>到来</a:t>
            </a:r>
            <a:r>
              <a:rPr lang="zh-CN" altLang="zh-CN" sz="2400" smtClean="0"/>
              <a:t>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8411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altLang="zh-CN" b="1" smtClean="0"/>
              <a:t>8.1.3  </a:t>
            </a:r>
            <a:r>
              <a:rPr lang="zh-CN" altLang="zh-CN" b="1" smtClean="0"/>
              <a:t>客户</a:t>
            </a:r>
            <a:r>
              <a:rPr lang="en-US" altLang="zh-CN" b="1"/>
              <a:t>/</a:t>
            </a:r>
            <a:r>
              <a:rPr lang="zh-CN" altLang="zh-CN" b="1"/>
              <a:t>服务器</a:t>
            </a:r>
            <a:r>
              <a:rPr lang="zh-CN" altLang="zh-CN" b="1" smtClean="0"/>
              <a:t>模式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lnSpc>
                <a:spcPct val="150000"/>
              </a:lnSpc>
              <a:buNone/>
            </a:pPr>
            <a:r>
              <a:rPr lang="zh-CN" altLang="zh-CN" sz="2400"/>
              <a:t>客户机</a:t>
            </a:r>
            <a:r>
              <a:rPr lang="en-US" altLang="zh-CN" sz="2400"/>
              <a:t>/</a:t>
            </a:r>
            <a:r>
              <a:rPr lang="zh-CN" altLang="zh-CN" sz="2400"/>
              <a:t>服务器（</a:t>
            </a:r>
            <a:r>
              <a:rPr lang="en-US" altLang="zh-CN" sz="2400"/>
              <a:t>Client/Server</a:t>
            </a:r>
            <a:r>
              <a:rPr lang="zh-CN" altLang="zh-CN" sz="2400"/>
              <a:t>）模式</a:t>
            </a:r>
            <a:r>
              <a:rPr lang="zh-CN" altLang="zh-CN" sz="2400"/>
              <a:t>如</a:t>
            </a:r>
            <a:r>
              <a:rPr lang="zh-CN" altLang="zh-CN" sz="2400" smtClean="0"/>
              <a:t>图</a:t>
            </a:r>
            <a:r>
              <a:rPr lang="zh-CN" altLang="en-US" sz="2400" smtClean="0"/>
              <a:t>所示</a:t>
            </a:r>
            <a:endParaRPr lang="en-US" altLang="zh-CN" sz="2400" b="1" smtClean="0"/>
          </a:p>
          <a:p>
            <a:pPr marL="109728" indent="0">
              <a:buNone/>
            </a:pPr>
            <a:endParaRPr lang="en-US" altLang="zh-CN" b="1"/>
          </a:p>
          <a:p>
            <a:pPr marL="109728" indent="0">
              <a:buNone/>
            </a:pPr>
            <a:endParaRPr lang="zh-CN" altLang="zh-CN" b="1"/>
          </a:p>
          <a:p>
            <a:endParaRPr lang="zh-CN" altLang="en-US"/>
          </a:p>
        </p:txBody>
      </p:sp>
      <p:pic>
        <p:nvPicPr>
          <p:cNvPr id="1026" name="Picture 2" descr="图10-1 CS模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356992"/>
            <a:ext cx="3702857" cy="28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0114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r>
              <a:rPr lang="en-US" altLang="zh-CN" b="1" smtClean="0"/>
              <a:t>8.1.4  TCP/IP</a:t>
            </a:r>
            <a:r>
              <a:rPr lang="zh-CN" altLang="zh-CN" b="1"/>
              <a:t>与</a:t>
            </a:r>
            <a:r>
              <a:rPr lang="en-US" altLang="zh-CN" b="1"/>
              <a:t>UDP</a:t>
            </a:r>
            <a:r>
              <a:rPr lang="zh-CN" altLang="zh-CN" b="1" smtClean="0"/>
              <a:t>协议</a:t>
            </a:r>
            <a:endParaRPr lang="en-US" altLang="zh-CN" b="1" smtClean="0"/>
          </a:p>
          <a:p>
            <a:pPr marL="109728" indent="0">
              <a:buNone/>
            </a:pPr>
            <a:endParaRPr lang="en-US" altLang="zh-CN" b="1"/>
          </a:p>
          <a:p>
            <a:pPr>
              <a:lnSpc>
                <a:spcPct val="150000"/>
              </a:lnSpc>
            </a:pPr>
            <a:r>
              <a:rPr lang="zh-CN" altLang="zh-CN" sz="2400"/>
              <a:t>要使计算机连成的网络能够互通信息，需要有一组共同遵守的通信标准，这就是网络协议，不同的计算机之间必须使用相同的通讯协议才能进行</a:t>
            </a:r>
            <a:r>
              <a:rPr lang="zh-CN" altLang="zh-CN" sz="2400"/>
              <a:t>通信</a:t>
            </a:r>
            <a:r>
              <a:rPr lang="zh-CN" altLang="zh-CN" sz="2400" smtClean="0"/>
              <a:t>。</a:t>
            </a:r>
            <a:endParaRPr lang="en-US" altLang="zh-CN" sz="2400" smtClean="0"/>
          </a:p>
          <a:p>
            <a:pPr>
              <a:lnSpc>
                <a:spcPct val="150000"/>
              </a:lnSpc>
            </a:pPr>
            <a:endParaRPr lang="en-US" altLang="zh-CN" sz="2400"/>
          </a:p>
          <a:p>
            <a:pPr>
              <a:lnSpc>
                <a:spcPct val="150000"/>
              </a:lnSpc>
            </a:pPr>
            <a:r>
              <a:rPr lang="zh-CN" altLang="zh-CN" sz="2400" smtClean="0"/>
              <a:t>在</a:t>
            </a:r>
            <a:r>
              <a:rPr lang="en-US" altLang="zh-CN" sz="2400"/>
              <a:t>Internet</a:t>
            </a:r>
            <a:r>
              <a:rPr lang="zh-CN" altLang="zh-CN" sz="2400"/>
              <a:t>中</a:t>
            </a:r>
            <a:r>
              <a:rPr lang="en-US" altLang="zh-CN" sz="2400"/>
              <a:t>TCP/IP</a:t>
            </a:r>
            <a:r>
              <a:rPr lang="zh-CN" altLang="zh-CN" sz="2400"/>
              <a:t>协议是使用最为广泛的通讯协议。</a:t>
            </a:r>
            <a:endParaRPr lang="zh-CN" altLang="zh-CN" sz="2400" b="1"/>
          </a:p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1184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994</TotalTime>
  <Words>1434</Words>
  <Application>Microsoft Office PowerPoint</Application>
  <PresentationFormat>全屏显示(4:3)</PresentationFormat>
  <Paragraphs>109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都市</vt:lpstr>
      <vt:lpstr>Java高级程序设计</vt:lpstr>
      <vt:lpstr>第8章 Java网络编程</vt:lpstr>
      <vt:lpstr>本章目标</vt:lpstr>
      <vt:lpstr>本章任务</vt:lpstr>
      <vt:lpstr>8.1 网络编程基础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8.2 Java网络编程API</vt:lpstr>
      <vt:lpstr>知识点：URL类、URLConnection类、InetAddress类</vt:lpstr>
      <vt:lpstr>PowerPoint 演示文稿</vt:lpstr>
      <vt:lpstr>PowerPoint 演示文稿</vt:lpstr>
      <vt:lpstr>PowerPoint 演示文稿</vt:lpstr>
      <vt:lpstr>8.3 Java编写TCP网络程序</vt:lpstr>
      <vt:lpstr>PowerPoint 演示文稿</vt:lpstr>
      <vt:lpstr>知识点：TCP/IP套接字</vt:lpstr>
      <vt:lpstr>PowerPoint 演示文稿</vt:lpstr>
      <vt:lpstr>PowerPoint 演示文稿</vt:lpstr>
      <vt:lpstr>PowerPoint 演示文稿</vt:lpstr>
      <vt:lpstr>PowerPoint 演示文稿</vt:lpstr>
      <vt:lpstr>8.4 Java编写UDP网络程序</vt:lpstr>
      <vt:lpstr>实训任务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Java入门基础</dc:title>
  <dc:creator>xyy</dc:creator>
  <cp:lastModifiedBy>xyy</cp:lastModifiedBy>
  <cp:revision>173</cp:revision>
  <dcterms:created xsi:type="dcterms:W3CDTF">2015-05-21T00:11:37Z</dcterms:created>
  <dcterms:modified xsi:type="dcterms:W3CDTF">2015-05-29T04:15:19Z</dcterms:modified>
</cp:coreProperties>
</file>