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46"/>
  </p:notesMasterIdLst>
  <p:sldIdLst>
    <p:sldId id="256" r:id="rId2"/>
    <p:sldId id="257" r:id="rId3"/>
    <p:sldId id="258" r:id="rId4"/>
    <p:sldId id="259" r:id="rId5"/>
    <p:sldId id="267" r:id="rId6"/>
    <p:sldId id="268" r:id="rId7"/>
    <p:sldId id="269" r:id="rId8"/>
    <p:sldId id="270" r:id="rId9"/>
    <p:sldId id="279" r:id="rId10"/>
    <p:sldId id="280" r:id="rId11"/>
    <p:sldId id="282" r:id="rId12"/>
    <p:sldId id="281" r:id="rId13"/>
    <p:sldId id="260" r:id="rId14"/>
    <p:sldId id="271" r:id="rId15"/>
    <p:sldId id="272" r:id="rId16"/>
    <p:sldId id="283" r:id="rId17"/>
    <p:sldId id="273" r:id="rId18"/>
    <p:sldId id="284" r:id="rId19"/>
    <p:sldId id="285" r:id="rId20"/>
    <p:sldId id="286" r:id="rId21"/>
    <p:sldId id="287" r:id="rId22"/>
    <p:sldId id="261" r:id="rId23"/>
    <p:sldId id="274" r:id="rId24"/>
    <p:sldId id="288" r:id="rId25"/>
    <p:sldId id="290" r:id="rId26"/>
    <p:sldId id="289" r:id="rId27"/>
    <p:sldId id="291" r:id="rId28"/>
    <p:sldId id="292" r:id="rId29"/>
    <p:sldId id="275" r:id="rId30"/>
    <p:sldId id="276" r:id="rId31"/>
    <p:sldId id="294" r:id="rId32"/>
    <p:sldId id="277" r:id="rId33"/>
    <p:sldId id="295" r:id="rId34"/>
    <p:sldId id="296" r:id="rId35"/>
    <p:sldId id="297" r:id="rId36"/>
    <p:sldId id="298" r:id="rId37"/>
    <p:sldId id="300" r:id="rId38"/>
    <p:sldId id="299" r:id="rId39"/>
    <p:sldId id="278" r:id="rId40"/>
    <p:sldId id="301" r:id="rId41"/>
    <p:sldId id="302" r:id="rId42"/>
    <p:sldId id="303" r:id="rId43"/>
    <p:sldId id="262" r:id="rId44"/>
    <p:sldId id="263" r:id="rId45"/>
  </p:sldIdLst>
  <p:sldSz cx="9144000" cy="6858000" type="screen4x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63" autoAdjust="0"/>
    <p:restoredTop sz="86438" autoAdjust="0"/>
  </p:normalViewPr>
  <p:slideViewPr>
    <p:cSldViewPr>
      <p:cViewPr varScale="1">
        <p:scale>
          <a:sx n="62" d="100"/>
          <a:sy n="62" d="100"/>
        </p:scale>
        <p:origin x="-342" y="-84"/>
      </p:cViewPr>
      <p:guideLst>
        <p:guide orient="horz" pos="2172"/>
        <p:guide pos="2841"/>
      </p:guideLst>
    </p:cSldViewPr>
  </p:slideViewPr>
  <p:outlineViewPr>
    <p:cViewPr>
      <p:scale>
        <a:sx n="33" d="100"/>
        <a:sy n="33" d="100"/>
      </p:scale>
      <p:origin x="0" y="558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en-US" altLang="zh-CN"/>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endParaRPr lang="en-US" altLang="zh-CN"/>
          </a:p>
        </p:txBody>
      </p:sp>
      <p:sp>
        <p:nvSpPr>
          <p:cNvPr id="57348" name="Rectangle 4"/>
          <p:cNvSpPr>
            <a:spLocks noGrp="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fld id="{F77935E8-A060-4C1F-8583-75F35CA675DC}" type="slidenum">
              <a:rPr lang="en-US" altLang="zh-CN"/>
              <a:pPr>
                <a:defRPr/>
              </a:pPr>
              <a:t>‹#›</a:t>
            </a:fld>
            <a:endParaRPr lang="en-US" altLang="zh-CN"/>
          </a:p>
        </p:txBody>
      </p:sp>
    </p:spTree>
    <p:extLst>
      <p:ext uri="{BB962C8B-B14F-4D97-AF65-F5344CB8AC3E}">
        <p14:creationId xmlns:p14="http://schemas.microsoft.com/office/powerpoint/2010/main" val="19639332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7" name="任意多边形 18"/>
            <p:cNvSpPr>
              <a:spLocks/>
            </p:cNvSpPr>
            <p:nvPr/>
          </p:nvSpPr>
          <p:spPr bwMode="auto">
            <a:xfrm>
              <a:off x="35926" y="5135025"/>
              <a:ext cx="9108074" cy="838869"/>
            </a:xfrm>
            <a:custGeom>
              <a:avLst/>
              <a:gdLst>
                <a:gd name="T0" fmla="*/ 0 w 5760"/>
                <a:gd name="T1" fmla="*/ 0 h 528"/>
                <a:gd name="T2" fmla="*/ 9108074 w 5760"/>
                <a:gd name="T3" fmla="*/ 0 h 528"/>
                <a:gd name="T4" fmla="*/ 9108074 w 5760"/>
                <a:gd name="T5" fmla="*/ 838869 h 528"/>
                <a:gd name="T6" fmla="*/ 75901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4C009ACC-1992-42EB-BFB6-562697C4A97F}" type="datetime1">
              <a:rPr lang="zh-CN" altLang="en-US"/>
              <a:pPr>
                <a:defRPr/>
              </a:pPr>
              <a:t>2014-11-3</a:t>
            </a:fld>
            <a:endParaRPr lang="en-US" altLang="zh-CN" dirty="0"/>
          </a:p>
        </p:txBody>
      </p:sp>
      <p:sp>
        <p:nvSpPr>
          <p:cNvPr id="12" name="页脚占位符 18"/>
          <p:cNvSpPr>
            <a:spLocks noGrp="1"/>
          </p:cNvSpPr>
          <p:nvPr>
            <p:ph type="ftr" sz="quarter" idx="11"/>
          </p:nvPr>
        </p:nvSpPr>
        <p:spPr/>
        <p:txBody>
          <a:bodyPr/>
          <a:lstStyle>
            <a:lvl1pPr>
              <a:defRPr smtClean="0">
                <a:solidFill>
                  <a:schemeClr val="accent1">
                    <a:tint val="20000"/>
                  </a:schemeClr>
                </a:solidFill>
              </a:defRPr>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41585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6" name="任意多边形 15"/>
          <p:cNvSpPr>
            <a:spLocks/>
          </p:cNvSpPr>
          <p:nvPr/>
        </p:nvSpPr>
        <p:spPr bwMode="auto">
          <a:xfrm>
            <a:off x="485775" y="5938838"/>
            <a:ext cx="3690938" cy="933450"/>
          </a:xfrm>
          <a:custGeom>
            <a:avLst/>
            <a:gdLst>
              <a:gd name="T0" fmla="*/ 0 w 5591"/>
              <a:gd name="T1" fmla="*/ 0 h 588"/>
              <a:gd name="T2" fmla="*/ 3802505 w 5591"/>
              <a:gd name="T3" fmla="*/ 0 h 588"/>
              <a:gd name="T4" fmla="*/ 3802505 w 5591"/>
              <a:gd name="T5" fmla="*/ 838200 h 588"/>
              <a:gd name="T6" fmla="*/ 3168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dirty="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dirty="0" smtClean="0"/>
              <a:t>单击此处编辑母版标题样式</a:t>
            </a:r>
            <a:endParaRPr lang="en-US" dirty="0"/>
          </a:p>
        </p:txBody>
      </p:sp>
      <p:sp>
        <p:nvSpPr>
          <p:cNvPr id="11" name="日期占位符 4"/>
          <p:cNvSpPr>
            <a:spLocks noGrp="1"/>
          </p:cNvSpPr>
          <p:nvPr>
            <p:ph type="dt" sz="half" idx="10"/>
          </p:nvPr>
        </p:nvSpPr>
        <p:spPr/>
        <p:txBody>
          <a:bodyPr/>
          <a:lstStyle>
            <a:lvl1pPr>
              <a:defRPr sz="1100" smtClean="0">
                <a:solidFill>
                  <a:schemeClr val="tx1"/>
                </a:solidFill>
              </a:defRPr>
            </a:lvl1pPr>
            <a:extLst/>
          </a:lstStyle>
          <a:p>
            <a:pPr>
              <a:defRPr/>
            </a:pPr>
            <a:fld id="{BB729271-4797-4CBB-909C-E9F49B66AB82}" type="datetime1">
              <a:rPr lang="zh-CN" altLang="en-US"/>
              <a:pPr>
                <a:defRPr/>
              </a:pPr>
              <a:t>2014-11-3</a:t>
            </a:fld>
            <a:endParaRPr lang="en-US" altLang="zh-CN" dirty="0"/>
          </a:p>
        </p:txBody>
      </p:sp>
      <p:sp>
        <p:nvSpPr>
          <p:cNvPr id="12" name="页脚占位符 5"/>
          <p:cNvSpPr>
            <a:spLocks noGrp="1"/>
          </p:cNvSpPr>
          <p:nvPr>
            <p:ph type="ftr" sz="quarter" idx="11"/>
          </p:nvPr>
        </p:nvSpPr>
        <p:spPr>
          <a:xfrm>
            <a:off x="323850" y="6408738"/>
            <a:ext cx="6407150" cy="365125"/>
          </a:xfrm>
        </p:spPr>
        <p:txBody>
          <a:bodyPr/>
          <a:lstStyle>
            <a:lvl1pPr>
              <a:defRPr sz="1100" smtClean="0">
                <a:solidFill>
                  <a:schemeClr val="tx1"/>
                </a:solidFill>
              </a:defRPr>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020047376"/>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lgn="r">
              <a:defRPr sz="1100" smtClean="0"/>
            </a:lvl1pPr>
          </a:lstStyle>
          <a:p>
            <a:pPr>
              <a:defRPr/>
            </a:pPr>
            <a:fld id="{446081E7-8548-4E81-9A9C-ED85626F818E}" type="datetime1">
              <a:rPr lang="zh-CN" altLang="en-US"/>
              <a:pPr>
                <a:defRPr/>
              </a:pPr>
              <a:t>2014-11-3</a:t>
            </a:fld>
            <a:endParaRPr lang="en-US" altLang="zh-CN" dirty="0"/>
          </a:p>
        </p:txBody>
      </p:sp>
      <p:sp>
        <p:nvSpPr>
          <p:cNvPr id="5" name="页脚占位符 21"/>
          <p:cNvSpPr>
            <a:spLocks noGrp="1"/>
          </p:cNvSpPr>
          <p:nvPr>
            <p:ph type="ftr" sz="quarter" idx="11"/>
          </p:nvPr>
        </p:nvSpPr>
        <p:spPr>
          <a:xfrm>
            <a:off x="539750" y="6408738"/>
            <a:ext cx="6191250" cy="365125"/>
          </a:xfrm>
        </p:spPr>
        <p:txBody>
          <a:bodyPr/>
          <a:lstStyle>
            <a:lvl1pPr>
              <a:defRPr sz="1100" smtClean="0"/>
            </a:lvl1pPr>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666551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sz="1100" smtClean="0"/>
            </a:lvl1pPr>
          </a:lstStyle>
          <a:p>
            <a:pPr>
              <a:defRPr/>
            </a:pPr>
            <a:fld id="{E196548E-1D04-400C-A317-5E281E081835}" type="datetime1">
              <a:rPr lang="zh-CN" altLang="en-US"/>
              <a:pPr>
                <a:defRPr/>
              </a:pPr>
              <a:t>2014-11-3</a:t>
            </a:fld>
            <a:endParaRPr lang="en-US" altLang="zh-CN" dirty="0"/>
          </a:p>
        </p:txBody>
      </p:sp>
      <p:sp>
        <p:nvSpPr>
          <p:cNvPr id="5" name="页脚占位符 21"/>
          <p:cNvSpPr>
            <a:spLocks noGrp="1"/>
          </p:cNvSpPr>
          <p:nvPr>
            <p:ph type="ftr" sz="quarter" idx="11"/>
          </p:nvPr>
        </p:nvSpPr>
        <p:spPr>
          <a:xfrm>
            <a:off x="539750" y="6408738"/>
            <a:ext cx="6191250" cy="365125"/>
          </a:xfrm>
        </p:spPr>
        <p:txBody>
          <a:bodyPr/>
          <a:lstStyle>
            <a:lvl1pPr>
              <a:defRPr sz="1100" smtClean="0"/>
            </a:lvl1pPr>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1046472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lgn="r">
              <a:defRPr sz="1100" smtClean="0"/>
            </a:lvl1pPr>
          </a:lstStyle>
          <a:p>
            <a:pPr>
              <a:defRPr/>
            </a:pPr>
            <a:fld id="{C55E06ED-AFCC-4146-AB98-07798647BD56}" type="datetime1">
              <a:rPr lang="zh-CN" altLang="en-US"/>
              <a:pPr>
                <a:defRPr/>
              </a:pPr>
              <a:t>2014-11-3</a:t>
            </a:fld>
            <a:endParaRPr lang="en-US" altLang="zh-CN" dirty="0"/>
          </a:p>
        </p:txBody>
      </p:sp>
      <p:sp>
        <p:nvSpPr>
          <p:cNvPr id="4" name="页脚占位符 3"/>
          <p:cNvSpPr>
            <a:spLocks noGrp="1"/>
          </p:cNvSpPr>
          <p:nvPr>
            <p:ph type="ftr" sz="quarter" idx="11"/>
          </p:nvPr>
        </p:nvSpPr>
        <p:spPr>
          <a:xfrm>
            <a:off x="395288" y="6408738"/>
            <a:ext cx="6335712" cy="365125"/>
          </a:xfrm>
        </p:spPr>
        <p:txBody>
          <a:bodyPr/>
          <a:lstStyle>
            <a:lvl1pPr>
              <a:defRPr sz="1100" smtClean="0"/>
            </a:lvl1pPr>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935920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9"/>
          <p:cNvSpPr>
            <a:spLocks noGrp="1"/>
          </p:cNvSpPr>
          <p:nvPr>
            <p:ph type="dt" sz="half" idx="10"/>
          </p:nvPr>
        </p:nvSpPr>
        <p:spPr/>
        <p:txBody>
          <a:bodyPr/>
          <a:lstStyle>
            <a:lvl1pPr>
              <a:defRPr/>
            </a:lvl1pPr>
          </a:lstStyle>
          <a:p>
            <a:pPr>
              <a:defRPr/>
            </a:pPr>
            <a:fld id="{69377144-977E-40B8-8EC3-8040B443A269}" type="datetime1">
              <a:rPr lang="zh-CN" altLang="en-US"/>
              <a:pPr>
                <a:defRPr/>
              </a:pPr>
              <a:t>2014-11-3</a:t>
            </a:fld>
            <a:endParaRPr lang="en-US" altLang="zh-CN" dirty="0"/>
          </a:p>
        </p:txBody>
      </p:sp>
      <p:sp>
        <p:nvSpPr>
          <p:cNvPr id="4" name="页脚占位符 21"/>
          <p:cNvSpPr>
            <a:spLocks noGrp="1"/>
          </p:cNvSpPr>
          <p:nvPr>
            <p:ph type="ftr" sz="quarter" idx="11"/>
          </p:nvPr>
        </p:nvSpPr>
        <p:spPr/>
        <p:txBody>
          <a:bodyPr/>
          <a:lstStyle>
            <a:lvl1pPr>
              <a:defRPr/>
            </a:lvl1pPr>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453412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C91EE789-E0D8-409D-BD25-BDFFB4AE52DB}" type="datetime1">
              <a:rPr lang="zh-CN" altLang="en-US"/>
              <a:pPr>
                <a:defRPr/>
              </a:pPr>
              <a:t>2014-11-3</a:t>
            </a:fld>
            <a:endParaRPr lang="en-US" altLang="zh-CN" dirty="0"/>
          </a:p>
        </p:txBody>
      </p:sp>
      <p:sp>
        <p:nvSpPr>
          <p:cNvPr id="5" name="页脚占位符 21"/>
          <p:cNvSpPr>
            <a:spLocks noGrp="1"/>
          </p:cNvSpPr>
          <p:nvPr>
            <p:ph type="ftr" sz="quarter" idx="11"/>
          </p:nvPr>
        </p:nvSpPr>
        <p:spPr/>
        <p:txBody>
          <a:bodyPr/>
          <a:lstStyle>
            <a:lvl1pPr>
              <a:defRPr/>
            </a:lvl1pPr>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965356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lgn="r">
              <a:defRPr smtClean="0"/>
            </a:lvl1pPr>
            <a:extLst/>
          </a:lstStyle>
          <a:p>
            <a:pPr>
              <a:defRPr/>
            </a:pPr>
            <a:fld id="{CE6E1EC1-2250-4B07-BB5D-DFE4E548F59E}" type="datetime1">
              <a:rPr lang="zh-CN" altLang="en-US"/>
              <a:pPr>
                <a:defRPr/>
              </a:pPr>
              <a:t>2014-11-3</a:t>
            </a:fld>
            <a:endParaRPr lang="en-US" altLang="zh-CN" dirty="0"/>
          </a:p>
        </p:txBody>
      </p:sp>
      <p:sp>
        <p:nvSpPr>
          <p:cNvPr id="7" name="页脚占位符 4"/>
          <p:cNvSpPr>
            <a:spLocks noGrp="1"/>
          </p:cNvSpPr>
          <p:nvPr>
            <p:ph type="ftr" sz="quarter" idx="11"/>
          </p:nvPr>
        </p:nvSpPr>
        <p:spPr/>
        <p:txBody>
          <a:bodyPr/>
          <a:lstStyle>
            <a:lvl1pPr>
              <a:defRPr smtClean="0"/>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63384233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lgn="r">
              <a:defRPr smtClean="0"/>
            </a:lvl1pPr>
            <a:extLst/>
          </a:lstStyle>
          <a:p>
            <a:pPr>
              <a:defRPr/>
            </a:pPr>
            <a:fld id="{B447EDE2-ACDD-44B6-A3D3-739572155D75}" type="datetime1">
              <a:rPr lang="zh-CN" altLang="en-US"/>
              <a:pPr>
                <a:defRPr/>
              </a:pPr>
              <a:t>2014-11-3</a:t>
            </a:fld>
            <a:endParaRPr lang="en-US" altLang="zh-CN" dirty="0"/>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1593319292"/>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日期占位符 6"/>
          <p:cNvSpPr>
            <a:spLocks noGrp="1"/>
          </p:cNvSpPr>
          <p:nvPr>
            <p:ph type="dt" sz="half" idx="10"/>
          </p:nvPr>
        </p:nvSpPr>
        <p:spPr/>
        <p:txBody>
          <a:bodyPr/>
          <a:lstStyle>
            <a:lvl1pPr algn="r">
              <a:defRPr smtClean="0"/>
            </a:lvl1pPr>
            <a:extLst/>
          </a:lstStyle>
          <a:p>
            <a:pPr>
              <a:defRPr/>
            </a:pPr>
            <a:fld id="{18C2C051-CC9B-4A9E-9C09-6D72A4425BBC}" type="datetime1">
              <a:rPr lang="zh-CN" altLang="en-US"/>
              <a:pPr>
                <a:defRPr/>
              </a:pPr>
              <a:t>2014-11-3</a:t>
            </a:fld>
            <a:endParaRPr lang="en-US" altLang="zh-CN" dirty="0"/>
          </a:p>
        </p:txBody>
      </p:sp>
      <p:sp>
        <p:nvSpPr>
          <p:cNvPr id="8" name="页脚占位符 7"/>
          <p:cNvSpPr>
            <a:spLocks noGrp="1"/>
          </p:cNvSpPr>
          <p:nvPr>
            <p:ph type="ftr" sz="quarter" idx="11"/>
          </p:nvPr>
        </p:nvSpPr>
        <p:spPr/>
        <p:txBody>
          <a:bodyPr/>
          <a:lstStyle>
            <a:lvl1pPr>
              <a:defRPr smtClean="0"/>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297083935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lgn="r">
              <a:defRPr smtClean="0"/>
            </a:lvl1pPr>
            <a:extLst/>
          </a:lstStyle>
          <a:p>
            <a:pPr>
              <a:defRPr/>
            </a:pPr>
            <a:fld id="{683F3955-8675-4701-87F8-55122E8B31C0}" type="datetime1">
              <a:rPr lang="zh-CN" altLang="en-US"/>
              <a:pPr>
                <a:defRPr/>
              </a:pPr>
              <a:t>2014-11-3</a:t>
            </a:fld>
            <a:endParaRPr lang="en-US" altLang="zh-CN" dirty="0"/>
          </a:p>
        </p:txBody>
      </p:sp>
      <p:sp>
        <p:nvSpPr>
          <p:cNvPr id="4" name="页脚占位符 3"/>
          <p:cNvSpPr>
            <a:spLocks noGrp="1"/>
          </p:cNvSpPr>
          <p:nvPr>
            <p:ph type="ftr" sz="quarter" idx="11"/>
          </p:nvPr>
        </p:nvSpPr>
        <p:spPr/>
        <p:txBody>
          <a:bodyPr/>
          <a:lstStyle>
            <a:lvl1pPr>
              <a:defRPr smtClean="0"/>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2643683211"/>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96F3D1B6-07CC-40FB-9B59-8639DBEFE799}" type="datetime1">
              <a:rPr lang="zh-CN" altLang="en-US"/>
              <a:pPr>
                <a:defRPr/>
              </a:pPr>
              <a:t>2014-11-3</a:t>
            </a:fld>
            <a:endParaRPr lang="en-US" altLang="zh-CN" dirty="0"/>
          </a:p>
        </p:txBody>
      </p:sp>
      <p:sp>
        <p:nvSpPr>
          <p:cNvPr id="3" name="页脚占位符 21"/>
          <p:cNvSpPr>
            <a:spLocks noGrp="1"/>
          </p:cNvSpPr>
          <p:nvPr>
            <p:ph type="ftr" sz="quarter" idx="11"/>
          </p:nvPr>
        </p:nvSpPr>
        <p:spPr/>
        <p:txBody>
          <a:bodyPr/>
          <a:lstStyle>
            <a:lvl1pPr>
              <a:defRPr/>
            </a:lvl1pPr>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3699217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日期占位符 4"/>
          <p:cNvSpPr>
            <a:spLocks noGrp="1"/>
          </p:cNvSpPr>
          <p:nvPr>
            <p:ph type="dt" sz="half" idx="10"/>
          </p:nvPr>
        </p:nvSpPr>
        <p:spPr/>
        <p:txBody>
          <a:bodyPr/>
          <a:lstStyle>
            <a:lvl1pPr>
              <a:defRPr smtClean="0"/>
            </a:lvl1pPr>
            <a:extLst/>
          </a:lstStyle>
          <a:p>
            <a:pPr>
              <a:defRPr/>
            </a:pPr>
            <a:fld id="{AAA39561-D717-442A-9464-66543B88C84D}" type="datetime1">
              <a:rPr lang="zh-CN" altLang="en-US"/>
              <a:pPr>
                <a:defRPr/>
              </a:pPr>
              <a:t>2014-11-3</a:t>
            </a:fld>
            <a:endParaRPr lang="en-US" altLang="zh-CN" dirty="0"/>
          </a:p>
        </p:txBody>
      </p:sp>
      <p:sp>
        <p:nvSpPr>
          <p:cNvPr id="6" name="页脚占位符 5"/>
          <p:cNvSpPr>
            <a:spLocks noGrp="1"/>
          </p:cNvSpPr>
          <p:nvPr>
            <p:ph type="ftr" sz="quarter" idx="11"/>
          </p:nvPr>
        </p:nvSpPr>
        <p:spPr/>
        <p:txBody>
          <a:bodyPr/>
          <a:lstStyle>
            <a:lvl1pPr>
              <a:defRPr smtClean="0"/>
            </a:lvl1pPr>
            <a:extLst/>
          </a:lstStyle>
          <a:p>
            <a:pPr>
              <a:defRPr/>
            </a:pPr>
            <a:r>
              <a:rPr lang="zh-CN" altLang="en-US"/>
              <a:t>制作人：王惠斌  孟晓峰                                常用办公设备的使用</a:t>
            </a:r>
            <a:endParaRPr lang="en-US" altLang="zh-CN" dirty="0"/>
          </a:p>
        </p:txBody>
      </p:sp>
    </p:spTree>
    <p:extLst>
      <p:ext uri="{BB962C8B-B14F-4D97-AF65-F5344CB8AC3E}">
        <p14:creationId xmlns:p14="http://schemas.microsoft.com/office/powerpoint/2010/main" val="108020010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3802505 w 5591"/>
              <a:gd name="T3" fmla="*/ 0 h 588"/>
              <a:gd name="T4" fmla="*/ 3802505 w 5591"/>
              <a:gd name="T5" fmla="*/ 838200 h 588"/>
              <a:gd name="T6" fmla="*/ 3168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defRPr kumimoji="0" sz="1100" smtClean="0">
                <a:solidFill>
                  <a:schemeClr val="tx1"/>
                </a:solidFill>
                <a:ea typeface="宋体" pitchFamily="2" charset="-122"/>
              </a:defRPr>
            </a:lvl1pPr>
            <a:extLst/>
          </a:lstStyle>
          <a:p>
            <a:pPr>
              <a:defRPr/>
            </a:pPr>
            <a:fld id="{A15A8D94-94CF-4E11-828E-6246A88033BB}" type="datetime1">
              <a:rPr lang="zh-CN" altLang="en-US"/>
              <a:pPr>
                <a:defRPr/>
              </a:pPr>
              <a:t>2014-11-3</a:t>
            </a:fld>
            <a:endParaRPr lang="en-US" altLang="zh-CN" dirty="0"/>
          </a:p>
        </p:txBody>
      </p:sp>
      <p:sp>
        <p:nvSpPr>
          <p:cNvPr id="22" name="页脚占位符 21"/>
          <p:cNvSpPr>
            <a:spLocks noGrp="1"/>
          </p:cNvSpPr>
          <p:nvPr>
            <p:ph type="ftr" sz="quarter" idx="3"/>
          </p:nvPr>
        </p:nvSpPr>
        <p:spPr>
          <a:xfrm>
            <a:off x="485775" y="6408738"/>
            <a:ext cx="6245225" cy="365125"/>
          </a:xfrm>
          <a:prstGeom prst="rect">
            <a:avLst/>
          </a:prstGeom>
        </p:spPr>
        <p:txBody>
          <a:bodyPr vert="horz" anchor="b"/>
          <a:lstStyle>
            <a:lvl1pPr algn="l" eaLnBrk="1" latinLnBrk="0" hangingPunct="1">
              <a:defRPr kumimoji="0" sz="1100" smtClean="0">
                <a:solidFill>
                  <a:schemeClr val="tx1"/>
                </a:solidFill>
                <a:ea typeface="宋体" pitchFamily="2" charset="-122"/>
              </a:defRPr>
            </a:lvl1pPr>
            <a:extLst/>
          </a:lstStyle>
          <a:p>
            <a:pPr>
              <a:defRPr/>
            </a:pPr>
            <a:r>
              <a:rPr lang="zh-CN" altLang="en-US"/>
              <a:t>制作人：王惠斌  孟晓峰                                常用办公设备的使用</a:t>
            </a:r>
            <a:endParaRPr lang="en-US" altLang="zh-CN" dirty="0"/>
          </a:p>
        </p:txBody>
      </p:sp>
    </p:spTree>
  </p:cSld>
  <p:clrMap bg1="lt1" tx1="dk1" bg2="lt2" tx2="dk2" accent1="accent1" accent2="accent2" accent3="accent3" accent4="accent4" accent5="accent5" accent6="accent6" hlink="hlink" folHlink="folHlink"/>
  <p:sldLayoutIdLst>
    <p:sldLayoutId id="2147483800" r:id="rId1"/>
    <p:sldLayoutId id="2147483797" r:id="rId2"/>
    <p:sldLayoutId id="2147483798" r:id="rId3"/>
    <p:sldLayoutId id="2147483801" r:id="rId4"/>
    <p:sldLayoutId id="2147483802" r:id="rId5"/>
    <p:sldLayoutId id="2147483803" r:id="rId6"/>
    <p:sldLayoutId id="2147483804" r:id="rId7"/>
    <p:sldLayoutId id="2147483799" r:id="rId8"/>
    <p:sldLayoutId id="2147483805" r:id="rId9"/>
    <p:sldLayoutId id="2147483806" r:id="rId10"/>
    <p:sldLayoutId id="2147483807" r:id="rId11"/>
    <p:sldLayoutId id="2147483808" r:id="rId12"/>
    <p:sldLayoutId id="2147483809" r:id="rId13"/>
  </p:sldLayoutIdLst>
  <p:hf sldNum="0"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txBox="1">
            <a:spLocks noGrp="1" noChangeArrowheads="1"/>
          </p:cNvSpPr>
          <p:nvPr/>
        </p:nvSpPr>
        <p:spPr bwMode="auto">
          <a:xfrm>
            <a:off x="2051050" y="6537325"/>
            <a:ext cx="51133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pPr algn="ctr"/>
            <a:endParaRPr lang="en-US" altLang="zh-CN" sz="1400">
              <a:solidFill>
                <a:srgbClr val="000000"/>
              </a:solidFill>
              <a:latin typeface="Arial" charset="0"/>
              <a:ea typeface="宋体" charset="-122"/>
            </a:endParaRPr>
          </a:p>
        </p:txBody>
      </p:sp>
      <p:sp>
        <p:nvSpPr>
          <p:cNvPr id="3076" name="Rectangle 2"/>
          <p:cNvSpPr>
            <a:spLocks noGrp="1" noChangeArrowheads="1"/>
          </p:cNvSpPr>
          <p:nvPr>
            <p:ph type="ctrTitle"/>
          </p:nvPr>
        </p:nvSpPr>
        <p:spPr/>
        <p:txBody>
          <a:bodyPr/>
          <a:lstStyle/>
          <a:p>
            <a:pPr eaLnBrk="1" fontAlgn="auto" hangingPunct="1">
              <a:spcAft>
                <a:spcPts val="0"/>
              </a:spcAft>
              <a:defRPr/>
            </a:pPr>
            <a:r>
              <a:rPr lang="zh-CN" altLang="en-US" sz="6000" dirty="0" smtClean="0"/>
              <a:t>办公信息化实例教程</a:t>
            </a:r>
            <a:endParaRPr lang="zh-CN" altLang="en-US" sz="6000" dirty="0" smtClean="0">
              <a:solidFill>
                <a:schemeClr val="tx1"/>
              </a:solidFill>
            </a:endParaRPr>
          </a:p>
        </p:txBody>
      </p:sp>
      <p:sp>
        <p:nvSpPr>
          <p:cNvPr id="12292" name="Rectangle 3"/>
          <p:cNvSpPr>
            <a:spLocks noGrp="1" noChangeArrowheads="1"/>
          </p:cNvSpPr>
          <p:nvPr>
            <p:ph type="subTitle" idx="1"/>
          </p:nvPr>
        </p:nvSpPr>
        <p:spPr>
          <a:xfrm>
            <a:off x="685800" y="3611563"/>
            <a:ext cx="7772400" cy="1200150"/>
          </a:xfrm>
        </p:spPr>
        <p:txBody>
          <a:bodyPr/>
          <a:lstStyle/>
          <a:p>
            <a:pPr marR="0" algn="ctr" eaLnBrk="1" hangingPunct="1">
              <a:buFont typeface="Wingdings" pitchFamily="2" charset="2"/>
              <a:buNone/>
            </a:pPr>
            <a:r>
              <a:rPr lang="zh-CN" altLang="zh-CN" sz="2000" b="1" smtClean="0"/>
              <a:t>第</a:t>
            </a:r>
            <a:r>
              <a:rPr lang="en-US" altLang="zh-CN" sz="2000" b="1" smtClean="0"/>
              <a:t>10</a:t>
            </a:r>
            <a:r>
              <a:rPr lang="zh-CN" altLang="zh-CN" sz="2000" b="1" smtClean="0"/>
              <a:t>章</a:t>
            </a:r>
            <a:r>
              <a:rPr lang="en-US" altLang="zh-CN" sz="2000" b="1" smtClean="0"/>
              <a:t>  </a:t>
            </a:r>
            <a:r>
              <a:rPr lang="zh-CN" altLang="zh-CN" sz="2000" b="1" smtClean="0"/>
              <a:t>常用办公设备的使用</a:t>
            </a:r>
          </a:p>
          <a:p>
            <a:pPr marR="0" eaLnBrk="1" hangingPunct="1">
              <a:buFont typeface="Wingdings" pitchFamily="2" charset="2"/>
              <a:buNone/>
            </a:pPr>
            <a:endParaRPr lang="zh-CN" altLang="en-US" sz="2000" b="1" smtClean="0">
              <a:solidFill>
                <a:srgbClr val="000000"/>
              </a:solidFill>
              <a:latin typeface="宋体" charset="-122"/>
            </a:endParaRPr>
          </a:p>
        </p:txBody>
      </p:sp>
      <p:sp>
        <p:nvSpPr>
          <p:cNvPr id="12293"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3E4DAC7-F894-4E64-80A3-09008E1A75B6}" type="datetime1">
              <a:rPr lang="zh-CN" altLang="en-US">
                <a:solidFill>
                  <a:srgbClr val="FFFFFF"/>
                </a:solidFill>
              </a:rPr>
              <a:pPr eaLnBrk="1" hangingPunct="1"/>
              <a:t>2014-11-3</a:t>
            </a:fld>
            <a:endParaRPr lang="en-US" altLang="zh-CN">
              <a:solidFill>
                <a:srgbClr val="FFFFFF"/>
              </a:solidFill>
            </a:endParaRPr>
          </a:p>
        </p:txBody>
      </p:sp>
      <p:sp>
        <p:nvSpPr>
          <p:cNvPr id="5" name="页脚占位符 4"/>
          <p:cNvSpPr>
            <a:spLocks noGrp="1"/>
          </p:cNvSpPr>
          <p:nvPr>
            <p:ph type="ftr" sz="quarter" idx="11"/>
          </p:nvPr>
        </p:nvSpPr>
        <p:spPr/>
        <p:txBody>
          <a:bodyPr/>
          <a:lstStyle/>
          <a:p>
            <a:pPr>
              <a:defRPr/>
            </a:pPr>
            <a:r>
              <a:rPr lang="zh-CN" altLang="en-US"/>
              <a:t>制作人：王惠斌  孟晓峰                                常用办公设备的使用</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sz="2800" dirty="0" smtClean="0"/>
              <a:t>（</a:t>
            </a:r>
            <a:r>
              <a:rPr lang="en-US" altLang="zh-CN" sz="2800" dirty="0" smtClean="0"/>
              <a:t>2</a:t>
            </a:r>
            <a:r>
              <a:rPr lang="zh-CN" altLang="zh-CN" sz="2800" dirty="0" smtClean="0"/>
              <a:t>）故障现象：不进纸</a:t>
            </a:r>
            <a:endParaRPr lang="en-US" altLang="zh-CN" sz="2800" dirty="0" smtClean="0"/>
          </a:p>
          <a:p>
            <a:pPr marL="365760" indent="-256032" eaLnBrk="1" fontAlgn="auto" hangingPunct="1">
              <a:spcAft>
                <a:spcPts val="0"/>
              </a:spcAft>
              <a:buFont typeface="Wingdings" pitchFamily="2" charset="2"/>
              <a:buChar char="Ø"/>
              <a:defRPr/>
            </a:pPr>
            <a:r>
              <a:rPr lang="zh-CN" altLang="zh-CN" sz="2800" dirty="0" smtClean="0"/>
              <a:t>可</a:t>
            </a:r>
            <a:r>
              <a:rPr lang="zh-CN" altLang="zh-CN" sz="2800" dirty="0"/>
              <a:t>能的原因：纸张未正确装入；有卡纸。</a:t>
            </a:r>
          </a:p>
          <a:p>
            <a:pPr marL="365760" indent="-256032" eaLnBrk="1" fontAlgn="auto" hangingPunct="1">
              <a:spcAft>
                <a:spcPts val="0"/>
              </a:spcAft>
              <a:buFont typeface="Wingdings" pitchFamily="2" charset="2"/>
              <a:buChar char="Ø"/>
              <a:defRPr/>
            </a:pPr>
            <a:r>
              <a:rPr lang="zh-CN" altLang="zh-CN" sz="2800" dirty="0"/>
              <a:t>解决方法：轻按并松开控制面板按钮，打印机再次尝试送入介质。若不成功，尝试下一步；从输入盒中取出纸张，重新对齐，再装入打印机。确保导纸板松紧适度地夹住纸张，使纸张居中；取出硒鼓，检查是否卡纸，如果有卡纸应及时清除。重新装入硒鼓并合上端盖。</a:t>
            </a:r>
          </a:p>
          <a:p>
            <a:pPr marL="0" indent="0" eaLnBrk="1" fontAlgn="auto" hangingPunct="1">
              <a:spcAft>
                <a:spcPts val="0"/>
              </a:spcAft>
              <a:buFont typeface="Wingdings" pitchFamily="2" charset="2"/>
              <a:buNone/>
              <a:defRPr/>
            </a:pPr>
            <a:endParaRPr lang="zh-CN" altLang="zh-CN" sz="3200" dirty="0" smtClean="0"/>
          </a:p>
          <a:p>
            <a:pPr marL="365760" indent="-256032" eaLnBrk="1" fontAlgn="auto" hangingPunct="1">
              <a:spcAft>
                <a:spcPts val="0"/>
              </a:spcAft>
              <a:buFont typeface="Wingdings 3"/>
              <a:buChar char=""/>
              <a:defRPr/>
            </a:pPr>
            <a:endParaRPr lang="zh-CN" altLang="en-US" dirty="0" smtClean="0"/>
          </a:p>
          <a:p>
            <a:pPr marL="365760" indent="-256032" eaLnBrk="1" fontAlgn="auto" hangingPunct="1">
              <a:spcAft>
                <a:spcPts val="0"/>
              </a:spcAft>
              <a:buFont typeface="Wingdings 3"/>
              <a:buChar char=""/>
              <a:defRPr/>
            </a:pPr>
            <a:endParaRPr lang="zh-CN" altLang="en-US" dirty="0"/>
          </a:p>
        </p:txBody>
      </p:sp>
      <p:sp>
        <p:nvSpPr>
          <p:cNvPr id="12290" name="标题 1"/>
          <p:cNvSpPr>
            <a:spLocks noGrp="1"/>
          </p:cNvSpPr>
          <p:nvPr>
            <p:ph type="title"/>
          </p:nvPr>
        </p:nvSpPr>
        <p:spPr/>
        <p:txBody>
          <a:bodyPr/>
          <a:lstStyle/>
          <a:p>
            <a:pPr eaLnBrk="1" fontAlgn="auto" hangingPunct="1">
              <a:spcAft>
                <a:spcPts val="0"/>
              </a:spcAft>
              <a:defRPr/>
            </a:pPr>
            <a:r>
              <a:rPr lang="en-US" altLang="zh-CN" sz="3600" smtClean="0"/>
              <a:t>2.</a:t>
            </a:r>
            <a:r>
              <a:rPr lang="zh-CN" altLang="zh-CN" sz="3600" smtClean="0"/>
              <a:t>单色激光打印机的典型故障排除</a:t>
            </a:r>
            <a:endParaRPr lang="zh-CN" altLang="en-US" smtClean="0"/>
          </a:p>
        </p:txBody>
      </p:sp>
      <p:sp>
        <p:nvSpPr>
          <p:cNvPr id="21508"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DA538C3-8BA9-4796-A6F5-1864F13E1D56}" type="datetime1">
              <a:rPr lang="zh-CN" altLang="en-US"/>
              <a:pPr eaLnBrk="1" hangingPunct="1"/>
              <a:t>2014-11-3</a:t>
            </a:fld>
            <a:endParaRPr lang="en-US" altLang="zh-CN"/>
          </a:p>
        </p:txBody>
      </p:sp>
      <p:sp>
        <p:nvSpPr>
          <p:cNvPr id="21509"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pitchFamily="2" charset="2"/>
              <a:buNone/>
              <a:defRPr/>
            </a:pPr>
            <a:r>
              <a:rPr lang="zh-CN" altLang="zh-CN" sz="2800" dirty="0" smtClean="0"/>
              <a:t>（</a:t>
            </a:r>
            <a:r>
              <a:rPr lang="en-US" altLang="zh-CN" sz="2800" dirty="0" smtClean="0"/>
              <a:t>3</a:t>
            </a:r>
            <a:r>
              <a:rPr lang="zh-CN" altLang="zh-CN" sz="2800" dirty="0" smtClean="0"/>
              <a:t>）故障现象：打印的内容颜色浅淡或有垂直排列的白色条纹</a:t>
            </a:r>
            <a:endParaRPr lang="en-US" altLang="zh-CN" sz="2800" dirty="0" smtClean="0"/>
          </a:p>
          <a:p>
            <a:pPr marL="365760" indent="-256032" eaLnBrk="1" fontAlgn="auto" hangingPunct="1">
              <a:spcAft>
                <a:spcPts val="0"/>
              </a:spcAft>
              <a:buFont typeface="Wingdings" pitchFamily="2" charset="2"/>
              <a:buChar char="Ø"/>
              <a:defRPr/>
            </a:pPr>
            <a:r>
              <a:rPr lang="zh-CN" altLang="zh-CN" sz="2800" dirty="0"/>
              <a:t>可能的原因：碳粉不足或启用了“经济方式”；打印机的内置光学器件被污染。</a:t>
            </a:r>
          </a:p>
          <a:p>
            <a:pPr marL="365760" indent="-256032" eaLnBrk="1" fontAlgn="auto" hangingPunct="1">
              <a:spcAft>
                <a:spcPts val="0"/>
              </a:spcAft>
              <a:buFont typeface="Wingdings" pitchFamily="2" charset="2"/>
              <a:buChar char="Ø"/>
              <a:defRPr/>
            </a:pPr>
            <a:r>
              <a:rPr lang="zh-CN" altLang="zh-CN" sz="2800" dirty="0"/>
              <a:t>解决方法： 补充碳粉、更换硒鼓或取消“经济方式”；请求服务商更换内置镜片。</a:t>
            </a:r>
          </a:p>
          <a:p>
            <a:pPr marL="0" indent="0" eaLnBrk="1" fontAlgn="auto" hangingPunct="1">
              <a:spcAft>
                <a:spcPts val="0"/>
              </a:spcAft>
              <a:buFont typeface="Wingdings" pitchFamily="2" charset="2"/>
              <a:buNone/>
              <a:defRPr/>
            </a:pPr>
            <a:endParaRPr lang="zh-CN" altLang="zh-CN" sz="2800" dirty="0" smtClean="0"/>
          </a:p>
          <a:p>
            <a:pPr marL="365760" indent="-256032" eaLnBrk="1" fontAlgn="auto" hangingPunct="1">
              <a:spcAft>
                <a:spcPts val="0"/>
              </a:spcAft>
              <a:buFont typeface="Wingdings 3"/>
              <a:buChar char=""/>
              <a:defRPr/>
            </a:pPr>
            <a:endParaRPr lang="zh-CN" altLang="en-US" dirty="0"/>
          </a:p>
        </p:txBody>
      </p:sp>
      <p:sp>
        <p:nvSpPr>
          <p:cNvPr id="13314" name="标题 1"/>
          <p:cNvSpPr>
            <a:spLocks noGrp="1"/>
          </p:cNvSpPr>
          <p:nvPr>
            <p:ph type="title"/>
          </p:nvPr>
        </p:nvSpPr>
        <p:spPr>
          <a:xfrm>
            <a:off x="179388" y="122238"/>
            <a:ext cx="7821612" cy="1295400"/>
          </a:xfrm>
        </p:spPr>
        <p:txBody>
          <a:bodyPr/>
          <a:lstStyle/>
          <a:p>
            <a:pPr algn="ctr" eaLnBrk="1" fontAlgn="auto" hangingPunct="1">
              <a:spcAft>
                <a:spcPts val="0"/>
              </a:spcAft>
              <a:defRPr/>
            </a:pPr>
            <a:r>
              <a:rPr lang="en-US" altLang="zh-CN" sz="4000" smtClean="0"/>
              <a:t>2.</a:t>
            </a:r>
            <a:r>
              <a:rPr lang="zh-CN" altLang="zh-CN" sz="4000" smtClean="0"/>
              <a:t>单色激光打印机的典型故障排除</a:t>
            </a:r>
            <a:endParaRPr lang="zh-CN" altLang="en-US" smtClean="0"/>
          </a:p>
        </p:txBody>
      </p:sp>
      <p:sp>
        <p:nvSpPr>
          <p:cNvPr id="22532"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FFB6ED58-11C5-4B6A-88C9-50AB25867AF9}" type="datetime1">
              <a:rPr lang="zh-CN" altLang="en-US"/>
              <a:pPr eaLnBrk="1" hangingPunct="1"/>
              <a:t>2014-11-3</a:t>
            </a:fld>
            <a:endParaRPr lang="en-US" altLang="zh-CN"/>
          </a:p>
        </p:txBody>
      </p:sp>
      <p:sp>
        <p:nvSpPr>
          <p:cNvPr id="22533"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p:txBody>
          <a:bodyPr/>
          <a:lstStyle/>
          <a:p>
            <a:pPr eaLnBrk="1" hangingPunct="1"/>
            <a:r>
              <a:rPr lang="zh-CN" altLang="zh-CN" sz="3200" smtClean="0"/>
              <a:t>（</a:t>
            </a:r>
            <a:r>
              <a:rPr lang="en-US" altLang="zh-CN" sz="3200" smtClean="0"/>
              <a:t>4</a:t>
            </a:r>
            <a:r>
              <a:rPr lang="zh-CN" altLang="zh-CN" sz="3200" smtClean="0"/>
              <a:t>）故障现象：打印内容有纵向或横向的黑色条纹或不规则污迹或全黑</a:t>
            </a:r>
          </a:p>
          <a:p>
            <a:pPr eaLnBrk="1" hangingPunct="1">
              <a:buFont typeface="Wingdings" pitchFamily="2" charset="2"/>
              <a:buChar char="Ø"/>
            </a:pPr>
            <a:r>
              <a:rPr lang="zh-CN" altLang="zh-CN" smtClean="0"/>
              <a:t>可能的原因：硒鼓受损或未正确安装；打印机需要清洁；纸张太粗糙或太潮或不符合打印用纸规格。</a:t>
            </a:r>
          </a:p>
          <a:p>
            <a:pPr eaLnBrk="1" hangingPunct="1">
              <a:buFont typeface="Wingdings" pitchFamily="2" charset="2"/>
              <a:buChar char="Ø"/>
            </a:pPr>
            <a:r>
              <a:rPr lang="zh-CN" altLang="zh-CN" smtClean="0"/>
              <a:t>解决方法：更换或重新安装硒鼓；清洁打印机；更换纸张。</a:t>
            </a:r>
          </a:p>
          <a:p>
            <a:pPr eaLnBrk="1" hangingPunct="1"/>
            <a:endParaRPr lang="zh-CN" altLang="en-US" smtClean="0"/>
          </a:p>
        </p:txBody>
      </p:sp>
      <p:sp>
        <p:nvSpPr>
          <p:cNvPr id="14338" name="标题 1"/>
          <p:cNvSpPr>
            <a:spLocks noGrp="1"/>
          </p:cNvSpPr>
          <p:nvPr>
            <p:ph type="title"/>
          </p:nvPr>
        </p:nvSpPr>
        <p:spPr>
          <a:xfrm>
            <a:off x="179388" y="122238"/>
            <a:ext cx="7821612" cy="1295400"/>
          </a:xfrm>
        </p:spPr>
        <p:txBody>
          <a:bodyPr/>
          <a:lstStyle/>
          <a:p>
            <a:pPr algn="ctr" eaLnBrk="1" fontAlgn="auto" hangingPunct="1">
              <a:spcAft>
                <a:spcPts val="0"/>
              </a:spcAft>
              <a:defRPr/>
            </a:pPr>
            <a:r>
              <a:rPr lang="en-US" altLang="zh-CN" sz="4000" smtClean="0"/>
              <a:t>2.</a:t>
            </a:r>
            <a:r>
              <a:rPr lang="zh-CN" altLang="zh-CN" sz="4000" smtClean="0"/>
              <a:t>单色激光打印机的典型故障排除</a:t>
            </a:r>
            <a:endParaRPr lang="zh-CN" altLang="en-US" smtClean="0"/>
          </a:p>
        </p:txBody>
      </p:sp>
      <p:sp>
        <p:nvSpPr>
          <p:cNvPr id="2355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90D46AA-AAED-44FF-A2C8-231E00A17612}" type="datetime1">
              <a:rPr lang="zh-CN" altLang="en-US"/>
              <a:pPr eaLnBrk="1" hangingPunct="1"/>
              <a:t>2014-11-3</a:t>
            </a:fld>
            <a:endParaRPr lang="en-US" altLang="zh-CN"/>
          </a:p>
        </p:txBody>
      </p:sp>
      <p:sp>
        <p:nvSpPr>
          <p:cNvPr id="23557"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占位符 1"/>
          <p:cNvSpPr>
            <a:spLocks noGrp="1"/>
          </p:cNvSpPr>
          <p:nvPr>
            <p:ph type="body" idx="4294967295"/>
          </p:nvPr>
        </p:nvSpPr>
        <p:spPr>
          <a:xfrm>
            <a:off x="0" y="1719263"/>
            <a:ext cx="8229600" cy="4411662"/>
          </a:xfrm>
        </p:spPr>
        <p:txBody>
          <a:bodyPr/>
          <a:lstStyle/>
          <a:p>
            <a:pPr eaLnBrk="1" hangingPunct="1"/>
            <a:r>
              <a:rPr lang="en-US" altLang="zh-CN" smtClean="0"/>
              <a:t>10.2.1  </a:t>
            </a:r>
            <a:r>
              <a:rPr lang="zh-CN" altLang="zh-CN" smtClean="0"/>
              <a:t>扫描仪的基本知识</a:t>
            </a:r>
          </a:p>
          <a:p>
            <a:pPr eaLnBrk="1" hangingPunct="1"/>
            <a:r>
              <a:rPr lang="en-US" altLang="zh-CN" smtClean="0"/>
              <a:t>10.2.2  </a:t>
            </a:r>
            <a:r>
              <a:rPr lang="zh-CN" altLang="zh-CN" smtClean="0"/>
              <a:t>扫描仪的安装和使用</a:t>
            </a:r>
          </a:p>
          <a:p>
            <a:pPr eaLnBrk="1" hangingPunct="1"/>
            <a:r>
              <a:rPr lang="en-US" altLang="zh-CN" smtClean="0"/>
              <a:t>10.2.3  </a:t>
            </a:r>
            <a:r>
              <a:rPr lang="zh-CN" altLang="zh-CN" smtClean="0"/>
              <a:t>扫描仪的日常维护和常见故障排除</a:t>
            </a:r>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2800" dirty="0" smtClean="0">
                <a:solidFill>
                  <a:srgbClr val="000000"/>
                </a:solidFill>
                <a:cs typeface="+mn-cs"/>
              </a:rPr>
              <a:t>10.2</a:t>
            </a:r>
            <a:r>
              <a:rPr lang="zh-CN" altLang="zh-CN" sz="2800" dirty="0" smtClean="0">
                <a:solidFill>
                  <a:srgbClr val="000000"/>
                </a:solidFill>
                <a:cs typeface="+mn-cs"/>
              </a:rPr>
              <a:t>扫描仪的使用</a:t>
            </a:r>
            <a:r>
              <a:rPr lang="zh-CN" altLang="zh-CN" dirty="0" smtClean="0"/>
              <a:t/>
            </a:r>
            <a:br>
              <a:rPr lang="zh-CN" altLang="zh-CN" dirty="0" smtClean="0"/>
            </a:br>
            <a:endParaRPr lang="zh-CN" altLang="en-US" dirty="0"/>
          </a:p>
        </p:txBody>
      </p:sp>
      <p:sp>
        <p:nvSpPr>
          <p:cNvPr id="24580"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8F71EF2-228A-4AC4-A43D-71657E4797DA}" type="datetime1">
              <a:rPr lang="zh-CN" altLang="en-US"/>
              <a:pPr eaLnBrk="1" hangingPunct="1"/>
              <a:t>2014-11-3</a:t>
            </a:fld>
            <a:endParaRPr lang="en-US" altLang="zh-CN"/>
          </a:p>
        </p:txBody>
      </p:sp>
      <p:sp>
        <p:nvSpPr>
          <p:cNvPr id="24581"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4294967295"/>
          </p:nvPr>
        </p:nvSpPr>
        <p:spPr>
          <a:xfrm>
            <a:off x="0" y="1052513"/>
            <a:ext cx="8496300" cy="5545137"/>
          </a:xfrm>
        </p:spPr>
        <p:txBody>
          <a:bodyPr>
            <a:normAutofit/>
          </a:bodyPr>
          <a:lstStyle/>
          <a:p>
            <a:pPr marL="365760" indent="-256032" eaLnBrk="1" fontAlgn="auto" hangingPunct="1">
              <a:spcAft>
                <a:spcPts val="0"/>
              </a:spcAft>
              <a:buFont typeface="Wingdings 3"/>
              <a:buChar char=""/>
              <a:defRPr/>
            </a:pPr>
            <a:r>
              <a:rPr lang="en-US" altLang="zh-CN" sz="2400" b="1" dirty="0"/>
              <a:t>1</a:t>
            </a:r>
            <a:r>
              <a:rPr lang="zh-CN" altLang="zh-CN" sz="2400" b="1" dirty="0"/>
              <a:t>．扫描仪的种类</a:t>
            </a:r>
          </a:p>
          <a:p>
            <a:pPr marL="0" indent="0" eaLnBrk="1" fontAlgn="auto" hangingPunct="1">
              <a:spcAft>
                <a:spcPts val="0"/>
              </a:spcAft>
              <a:buFont typeface="Wingdings" pitchFamily="2" charset="2"/>
              <a:buNone/>
              <a:defRPr/>
            </a:pPr>
            <a:r>
              <a:rPr lang="zh-CN" altLang="zh-CN" sz="2400" dirty="0"/>
              <a:t>扫描仪的种类有很多，常见的有以下几类：</a:t>
            </a:r>
            <a:r>
              <a:rPr lang="en-US" altLang="zh-CN" sz="2400" dirty="0"/>
              <a:t> </a:t>
            </a:r>
            <a:endParaRPr lang="zh-CN" altLang="zh-CN" sz="2400" dirty="0"/>
          </a:p>
          <a:p>
            <a:pPr marL="0" indent="0" eaLnBrk="1" fontAlgn="auto" hangingPunct="1">
              <a:spcAft>
                <a:spcPts val="0"/>
              </a:spcAft>
              <a:buFont typeface="Wingdings" pitchFamily="2" charset="2"/>
              <a:buNone/>
              <a:defRPr/>
            </a:pPr>
            <a:r>
              <a:rPr lang="zh-CN" altLang="zh-CN" sz="2400" dirty="0"/>
              <a:t>（</a:t>
            </a:r>
            <a:r>
              <a:rPr lang="en-US" altLang="zh-CN" sz="2400" dirty="0"/>
              <a:t>1</a:t>
            </a:r>
            <a:r>
              <a:rPr lang="zh-CN" altLang="zh-CN" sz="2400" dirty="0"/>
              <a:t>）手持式扫描</a:t>
            </a:r>
            <a:r>
              <a:rPr lang="zh-CN" altLang="zh-CN" sz="2400" dirty="0" smtClean="0"/>
              <a:t>仪（</a:t>
            </a:r>
            <a:r>
              <a:rPr lang="en-US" altLang="zh-CN" sz="2400" dirty="0"/>
              <a:t>2</a:t>
            </a:r>
            <a:r>
              <a:rPr lang="zh-CN" altLang="zh-CN" sz="2400" dirty="0"/>
              <a:t>）小滚筒式扫描</a:t>
            </a:r>
            <a:r>
              <a:rPr lang="zh-CN" altLang="zh-CN" sz="2400" dirty="0" smtClean="0"/>
              <a:t>仪（</a:t>
            </a:r>
            <a:r>
              <a:rPr lang="en-US" altLang="zh-CN" sz="2400" dirty="0"/>
              <a:t>3</a:t>
            </a:r>
            <a:r>
              <a:rPr lang="zh-CN" altLang="zh-CN" sz="2400" dirty="0"/>
              <a:t>）平台式扫描仪</a:t>
            </a:r>
          </a:p>
          <a:p>
            <a:pPr marL="365760" indent="-256032" eaLnBrk="1" fontAlgn="auto" hangingPunct="1">
              <a:spcAft>
                <a:spcPts val="0"/>
              </a:spcAft>
              <a:buFont typeface="Wingdings 3"/>
              <a:buChar char=""/>
              <a:defRPr/>
            </a:pPr>
            <a:r>
              <a:rPr lang="en-US" altLang="zh-CN" sz="2400" b="1" dirty="0"/>
              <a:t>2</a:t>
            </a:r>
            <a:r>
              <a:rPr lang="zh-CN" altLang="zh-CN" sz="2400" b="1" dirty="0"/>
              <a:t>．扫描仪的工作原</a:t>
            </a:r>
            <a:r>
              <a:rPr lang="zh-CN" altLang="zh-CN" sz="2400" b="1" dirty="0" smtClean="0"/>
              <a:t>理</a:t>
            </a:r>
            <a:r>
              <a:rPr lang="zh-CN" altLang="en-US" sz="2400" b="1" dirty="0" smtClean="0"/>
              <a:t>：</a:t>
            </a:r>
            <a:endParaRPr lang="en-US" altLang="zh-CN" sz="2400" b="1" dirty="0" smtClean="0"/>
          </a:p>
          <a:p>
            <a:pPr marL="365760" indent="-256032" eaLnBrk="1" fontAlgn="auto" hangingPunct="1">
              <a:spcAft>
                <a:spcPts val="0"/>
              </a:spcAft>
              <a:buFont typeface="Wingdings" pitchFamily="2" charset="2"/>
              <a:buChar char="Ø"/>
              <a:defRPr/>
            </a:pPr>
            <a:r>
              <a:rPr lang="zh-CN" altLang="zh-CN" sz="2400" dirty="0" smtClean="0"/>
              <a:t>扫</a:t>
            </a:r>
            <a:r>
              <a:rPr lang="zh-CN" altLang="zh-CN" sz="2400" dirty="0"/>
              <a:t>描仪是图像信号输入设备。它对原稿进行光学扫描，然后将光学图像传送到光电转换器中变为模拟信号，又将模拟信号变换成为数字信号，最后通过计算机接口送至计算机中。</a:t>
            </a:r>
          </a:p>
          <a:p>
            <a:pPr marL="365760" indent="-256032" eaLnBrk="1" fontAlgn="auto" hangingPunct="1">
              <a:spcAft>
                <a:spcPts val="0"/>
              </a:spcAft>
              <a:buFont typeface="Wingdings" pitchFamily="2" charset="2"/>
              <a:buChar char="Ø"/>
              <a:defRPr/>
            </a:pPr>
            <a:r>
              <a:rPr lang="zh-CN" altLang="zh-CN" sz="2400" dirty="0"/>
              <a:t>扫描仪的分辨率要从三个方面来确定：光学部分、硬件部分和软件部分</a:t>
            </a:r>
            <a:r>
              <a:rPr lang="zh-CN" altLang="zh-CN" sz="2400" dirty="0" smtClean="0"/>
              <a:t>。光</a:t>
            </a:r>
            <a:r>
              <a:rPr lang="zh-CN" altLang="zh-CN" sz="2400" dirty="0"/>
              <a:t>学分辨率是扫描仪的光学部件在每平方英寸面积内所能捕捉到的实际的光点数，是指扫描仪</a:t>
            </a:r>
            <a:r>
              <a:rPr lang="en-US" altLang="zh-CN" sz="2400" dirty="0"/>
              <a:t>CCD</a:t>
            </a:r>
            <a:r>
              <a:rPr lang="zh-CN" altLang="zh-CN" sz="2400" dirty="0"/>
              <a:t>（或者其他光电器件）的物理分辨率，也是扫描仪的真实分辨率，扩充部分的分辨率由硬件和软件联合生成，这个过程是通过计算机对图像进行分析，对空白部分进行数学填充所产生的，该过程也称为插值处理。</a:t>
            </a:r>
            <a:endParaRPr lang="zh-CN" altLang="zh-CN" sz="2400" b="1" dirty="0"/>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dirty="0" smtClean="0">
                <a:solidFill>
                  <a:srgbClr val="000000"/>
                </a:solidFill>
                <a:cs typeface="+mn-cs"/>
              </a:rPr>
              <a:t>10.2.1  </a:t>
            </a:r>
            <a:r>
              <a:rPr lang="zh-CN" altLang="zh-CN" sz="3000" dirty="0" smtClean="0">
                <a:solidFill>
                  <a:srgbClr val="000000"/>
                </a:solidFill>
                <a:cs typeface="+mn-cs"/>
              </a:rPr>
              <a:t>扫描仪的基本知识</a:t>
            </a:r>
            <a:r>
              <a:rPr lang="zh-CN" altLang="zh-CN" sz="3000" dirty="0" smtClean="0"/>
              <a:t/>
            </a:r>
            <a:br>
              <a:rPr lang="zh-CN" altLang="zh-CN" sz="3000" dirty="0" smtClean="0"/>
            </a:br>
            <a:endParaRPr lang="zh-CN" altLang="en-US" dirty="0"/>
          </a:p>
        </p:txBody>
      </p:sp>
      <p:sp>
        <p:nvSpPr>
          <p:cNvPr id="25604" name="日期占位符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AEFED14-4E94-4077-9B25-2B633119D38B}" type="datetime1">
              <a:rPr lang="zh-CN" altLang="en-US"/>
              <a:pPr eaLnBrk="1" hangingPunct="1"/>
              <a:t>2014-11-3</a:t>
            </a:fld>
            <a:endParaRPr lang="en-US" altLang="zh-CN"/>
          </a:p>
        </p:txBody>
      </p:sp>
      <p:sp>
        <p:nvSpPr>
          <p:cNvPr id="25605" name="页脚占位符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4294967295"/>
          </p:nvPr>
        </p:nvSpPr>
        <p:spPr>
          <a:xfrm>
            <a:off x="0" y="836613"/>
            <a:ext cx="8640763" cy="5688012"/>
          </a:xfrm>
        </p:spPr>
        <p:txBody>
          <a:bodyPr>
            <a:normAutofit/>
          </a:bodyPr>
          <a:lstStyle/>
          <a:p>
            <a:pPr marL="365760" indent="-256032" eaLnBrk="1" fontAlgn="auto" hangingPunct="1">
              <a:spcAft>
                <a:spcPts val="0"/>
              </a:spcAft>
              <a:buFont typeface="Wingdings 3"/>
              <a:buChar char=""/>
              <a:defRPr/>
            </a:pPr>
            <a:r>
              <a:rPr lang="zh-CN" altLang="zh-CN" sz="2400" dirty="0"/>
              <a:t>以平台式扫描仪</a:t>
            </a:r>
            <a:r>
              <a:rPr lang="en-US" altLang="zh-CN" sz="2400" dirty="0"/>
              <a:t>HP </a:t>
            </a:r>
            <a:r>
              <a:rPr lang="en-US" altLang="zh-CN" sz="2400" dirty="0" err="1"/>
              <a:t>scanjet</a:t>
            </a:r>
            <a:r>
              <a:rPr lang="en-US" altLang="zh-CN" sz="2400" dirty="0"/>
              <a:t> 2200c</a:t>
            </a:r>
            <a:r>
              <a:rPr lang="zh-CN" altLang="zh-CN" sz="2400" dirty="0"/>
              <a:t>为例，介绍扫描仪的安装和使用</a:t>
            </a:r>
            <a:r>
              <a:rPr lang="zh-CN" altLang="zh-CN" sz="2400" dirty="0" smtClean="0"/>
              <a:t>。</a:t>
            </a:r>
            <a:endParaRPr lang="en-US" altLang="zh-CN" sz="2400" dirty="0" smtClean="0"/>
          </a:p>
          <a:p>
            <a:pPr marL="365760" indent="-256032" eaLnBrk="1" fontAlgn="auto" hangingPunct="1">
              <a:spcAft>
                <a:spcPts val="0"/>
              </a:spcAft>
              <a:buFont typeface="Wingdings 3"/>
              <a:buChar char=""/>
              <a:defRPr/>
            </a:pPr>
            <a:r>
              <a:rPr lang="en-US" altLang="zh-CN" sz="2400" b="1" dirty="0"/>
              <a:t>1</a:t>
            </a:r>
            <a:r>
              <a:rPr lang="zh-CN" altLang="zh-CN" sz="2400" b="1" dirty="0"/>
              <a:t>．扫描仪的安装</a:t>
            </a:r>
          </a:p>
          <a:p>
            <a:pPr marL="0" indent="0" eaLnBrk="1" fontAlgn="auto" hangingPunct="1">
              <a:spcAft>
                <a:spcPts val="0"/>
              </a:spcAft>
              <a:buFont typeface="Wingdings" pitchFamily="2" charset="2"/>
              <a:buNone/>
              <a:defRPr/>
            </a:pPr>
            <a:r>
              <a:rPr lang="en-US" altLang="zh-CN" sz="2400" dirty="0" smtClean="0"/>
              <a:t>       </a:t>
            </a:r>
            <a:r>
              <a:rPr lang="zh-CN" altLang="zh-CN" sz="2000" dirty="0"/>
              <a:t>扫描仪的安装分为软件（驱动和应用程序）安装和硬件安装两部分。一般要先安装软件，后安装硬件。</a:t>
            </a:r>
          </a:p>
          <a:p>
            <a:pPr marL="365760" indent="-256032" eaLnBrk="1" fontAlgn="auto" hangingPunct="1">
              <a:spcAft>
                <a:spcPts val="0"/>
              </a:spcAft>
              <a:buFont typeface="Wingdings" pitchFamily="2" charset="2"/>
              <a:buChar char="Ø"/>
              <a:defRPr/>
            </a:pPr>
            <a:r>
              <a:rPr lang="zh-CN" altLang="zh-CN" sz="2000" dirty="0"/>
              <a:t>（</a:t>
            </a:r>
            <a:r>
              <a:rPr lang="en-US" altLang="zh-CN" sz="2000" dirty="0"/>
              <a:t>1</a:t>
            </a:r>
            <a:r>
              <a:rPr lang="zh-CN" altLang="zh-CN" sz="2000" dirty="0"/>
              <a:t>）软件安装</a:t>
            </a:r>
            <a:r>
              <a:rPr lang="zh-CN" altLang="en-US" sz="2000" dirty="0"/>
              <a:t>：</a:t>
            </a:r>
            <a:r>
              <a:rPr lang="zh-CN" altLang="zh-CN" sz="2000" dirty="0"/>
              <a:t>将随机光盘插入光驱后，一般会自动打开安装程序向</a:t>
            </a:r>
            <a:r>
              <a:rPr lang="zh-CN" altLang="zh-CN" sz="2000" dirty="0" smtClean="0"/>
              <a:t>导。如</a:t>
            </a:r>
            <a:r>
              <a:rPr lang="zh-CN" altLang="zh-CN" sz="2000" dirty="0"/>
              <a:t>果没有自动打开，可手动运行光盘根目录下的</a:t>
            </a:r>
            <a:r>
              <a:rPr lang="en-US" altLang="zh-CN" sz="2000" dirty="0"/>
              <a:t>setup.exe</a:t>
            </a:r>
            <a:r>
              <a:rPr lang="zh-CN" altLang="zh-CN" sz="2000" dirty="0"/>
              <a:t>文件，一样可以进入安装向导窗口。单击“安装软件”按钮</a:t>
            </a:r>
            <a:r>
              <a:rPr lang="zh-CN" altLang="zh-CN" sz="2000" dirty="0" smtClean="0"/>
              <a:t>，</a:t>
            </a:r>
            <a:r>
              <a:rPr lang="zh-CN" altLang="zh-CN" sz="2000" dirty="0"/>
              <a:t>依次“下一步”按钮后，开始自动安装所选软件</a:t>
            </a:r>
            <a:r>
              <a:rPr lang="zh-CN" altLang="zh-CN" sz="2000" dirty="0" smtClean="0"/>
              <a:t>。安</a:t>
            </a:r>
            <a:r>
              <a:rPr lang="zh-CN" altLang="zh-CN" sz="2000" dirty="0"/>
              <a:t>装过程中全部认可默认提示，直至完成所选软件的安装。软件安装完成后，桌面上会显示所选安装软件的快捷图标</a:t>
            </a:r>
            <a:r>
              <a:rPr lang="zh-CN" altLang="zh-CN" sz="2000" dirty="0" smtClean="0"/>
              <a:t>。</a:t>
            </a:r>
            <a:endParaRPr lang="zh-CN" altLang="zh-CN" sz="2400" dirty="0"/>
          </a:p>
          <a:p>
            <a:pPr marL="365760" indent="-256032" eaLnBrk="1" fontAlgn="auto" hangingPunct="1">
              <a:spcAft>
                <a:spcPts val="0"/>
              </a:spcAft>
              <a:buFont typeface="Wingdings" pitchFamily="2" charset="2"/>
              <a:buChar char="Ø"/>
              <a:defRPr/>
            </a:pPr>
            <a:r>
              <a:rPr lang="zh-CN" altLang="zh-CN" sz="2400" dirty="0"/>
              <a:t>（</a:t>
            </a:r>
            <a:r>
              <a:rPr lang="en-US" altLang="zh-CN" sz="2000" dirty="0"/>
              <a:t>2</a:t>
            </a:r>
            <a:r>
              <a:rPr lang="zh-CN" altLang="zh-CN" sz="2000" dirty="0"/>
              <a:t>）硬件安</a:t>
            </a:r>
            <a:r>
              <a:rPr lang="zh-CN" altLang="zh-CN" sz="2000" dirty="0" smtClean="0"/>
              <a:t>装</a:t>
            </a:r>
            <a:r>
              <a:rPr lang="zh-CN" altLang="en-US" sz="2000" dirty="0" smtClean="0"/>
              <a:t>：</a:t>
            </a:r>
            <a:r>
              <a:rPr lang="zh-CN" altLang="zh-CN" sz="2000" dirty="0" smtClean="0"/>
              <a:t>扫</a:t>
            </a:r>
            <a:r>
              <a:rPr lang="zh-CN" altLang="zh-CN" sz="2000" dirty="0"/>
              <a:t>描仪硬件的安装比较简单，</a:t>
            </a:r>
            <a:r>
              <a:rPr lang="en-US" altLang="zh-CN" sz="2000" dirty="0"/>
              <a:t>HP </a:t>
            </a:r>
            <a:r>
              <a:rPr lang="en-US" altLang="zh-CN" sz="2000" dirty="0" err="1"/>
              <a:t>scanjet</a:t>
            </a:r>
            <a:r>
              <a:rPr lang="en-US" altLang="zh-CN" sz="2000" dirty="0"/>
              <a:t> 2200c</a:t>
            </a:r>
            <a:r>
              <a:rPr lang="zh-CN" altLang="zh-CN" sz="2000" dirty="0"/>
              <a:t>采用</a:t>
            </a:r>
            <a:r>
              <a:rPr lang="en-US" altLang="zh-CN" sz="2000" dirty="0"/>
              <a:t>USB</a:t>
            </a:r>
            <a:r>
              <a:rPr lang="zh-CN" altLang="zh-CN" sz="2000" dirty="0"/>
              <a:t>接口方式</a:t>
            </a:r>
            <a:r>
              <a:rPr lang="zh-CN" altLang="zh-CN" sz="2000" dirty="0" smtClean="0"/>
              <a:t>。</a:t>
            </a:r>
            <a:r>
              <a:rPr lang="zh-CN" altLang="zh-CN" sz="2000" dirty="0"/>
              <a:t>①</a:t>
            </a:r>
            <a:r>
              <a:rPr lang="en-US" altLang="zh-CN" sz="2000" dirty="0"/>
              <a:t> </a:t>
            </a:r>
            <a:r>
              <a:rPr lang="zh-CN" altLang="zh-CN" sz="2000" dirty="0"/>
              <a:t>从扫描仪底部拔出塑料钥匙，打开扫描头的固定</a:t>
            </a:r>
            <a:r>
              <a:rPr lang="zh-CN" altLang="zh-CN" sz="2000" dirty="0" smtClean="0"/>
              <a:t>锁。②</a:t>
            </a:r>
            <a:r>
              <a:rPr lang="en-US" altLang="zh-CN" sz="2000" dirty="0" smtClean="0"/>
              <a:t> </a:t>
            </a:r>
            <a:r>
              <a:rPr lang="zh-CN" altLang="zh-CN" sz="2000" dirty="0"/>
              <a:t>连接</a:t>
            </a:r>
            <a:r>
              <a:rPr lang="en-US" altLang="zh-CN" sz="2000" dirty="0"/>
              <a:t>USB</a:t>
            </a:r>
            <a:r>
              <a:rPr lang="zh-CN" altLang="zh-CN" sz="2000" dirty="0"/>
              <a:t>电缆</a:t>
            </a:r>
            <a:r>
              <a:rPr lang="zh-CN" altLang="zh-CN" sz="2000" dirty="0" smtClean="0"/>
              <a:t>。③</a:t>
            </a:r>
            <a:r>
              <a:rPr lang="en-US" altLang="zh-CN" sz="2000" dirty="0" smtClean="0"/>
              <a:t> </a:t>
            </a:r>
            <a:r>
              <a:rPr lang="zh-CN" altLang="zh-CN" sz="2000" dirty="0"/>
              <a:t>连接电源线。</a:t>
            </a:r>
            <a:r>
              <a:rPr lang="zh-CN" altLang="zh-CN" sz="2000" dirty="0" smtClean="0"/>
              <a:t>硬</a:t>
            </a:r>
            <a:r>
              <a:rPr lang="zh-CN" altLang="zh-CN" sz="2000" dirty="0"/>
              <a:t>件安装过程中，系统可能会要求重新启动计算机，遵照执行即可。软硬件安装完毕后，扫描仪就可以正常使用了。</a:t>
            </a:r>
          </a:p>
          <a:p>
            <a:pPr marL="365760" indent="-256032" eaLnBrk="1" fontAlgn="auto" hangingPunct="1">
              <a:spcAft>
                <a:spcPts val="0"/>
              </a:spcAft>
              <a:buFont typeface="Wingdings" pitchFamily="2" charset="2"/>
              <a:buChar char="Ø"/>
              <a:defRPr/>
            </a:pPr>
            <a:endParaRPr lang="zh-CN" altLang="zh-CN" sz="2400" dirty="0"/>
          </a:p>
          <a:p>
            <a:pPr marL="365760" indent="-256032" eaLnBrk="1" fontAlgn="auto" hangingPunct="1">
              <a:spcAft>
                <a:spcPts val="0"/>
              </a:spcAft>
              <a:buFont typeface="Wingdings 3"/>
              <a:buChar char=""/>
              <a:defRPr/>
            </a:pPr>
            <a:endParaRPr lang="zh-CN" altLang="en-US" sz="2400" dirty="0"/>
          </a:p>
        </p:txBody>
      </p:sp>
      <p:sp>
        <p:nvSpPr>
          <p:cNvPr id="17411" name="标题 2"/>
          <p:cNvSpPr>
            <a:spLocks noGrp="1"/>
          </p:cNvSpPr>
          <p:nvPr>
            <p:ph type="title" idx="4294967295"/>
          </p:nvPr>
        </p:nvSpPr>
        <p:spPr>
          <a:xfrm>
            <a:off x="0" y="-14288"/>
            <a:ext cx="7543800" cy="1295401"/>
          </a:xfrm>
        </p:spPr>
        <p:txBody>
          <a:bodyPr/>
          <a:lstStyle/>
          <a:p>
            <a:pPr eaLnBrk="1" fontAlgn="auto" hangingPunct="1">
              <a:spcAft>
                <a:spcPts val="0"/>
              </a:spcAft>
              <a:defRPr/>
            </a:pPr>
            <a:r>
              <a:rPr lang="en-US" altLang="zh-CN" sz="3000" smtClean="0">
                <a:solidFill>
                  <a:srgbClr val="000000"/>
                </a:solidFill>
              </a:rPr>
              <a:t>10.2.2  </a:t>
            </a:r>
            <a:r>
              <a:rPr lang="zh-CN" altLang="zh-CN" sz="3000" smtClean="0">
                <a:solidFill>
                  <a:srgbClr val="000000"/>
                </a:solidFill>
              </a:rPr>
              <a:t>扫描仪的安装和使用</a:t>
            </a:r>
            <a:r>
              <a:rPr lang="zh-CN" altLang="zh-CN" smtClean="0"/>
              <a:t/>
            </a:r>
            <a:br>
              <a:rPr lang="zh-CN" altLang="zh-CN" smtClean="0"/>
            </a:br>
            <a:endParaRPr lang="zh-CN" altLang="en-US" smtClean="0"/>
          </a:p>
        </p:txBody>
      </p:sp>
      <p:sp>
        <p:nvSpPr>
          <p:cNvPr id="26628"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44F799B-9A85-44E3-BE1A-B19D2BFF0D56}" type="datetime1">
              <a:rPr lang="zh-CN" altLang="en-US"/>
              <a:pPr eaLnBrk="1" hangingPunct="1"/>
              <a:t>2014-11-3</a:t>
            </a:fld>
            <a:endParaRPr lang="en-US" altLang="zh-CN"/>
          </a:p>
        </p:txBody>
      </p:sp>
      <p:sp>
        <p:nvSpPr>
          <p:cNvPr id="26629"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p:cNvSpPr>
          <p:nvPr>
            <p:ph idx="1"/>
          </p:nvPr>
        </p:nvSpPr>
        <p:spPr>
          <a:xfrm>
            <a:off x="539750" y="1341438"/>
            <a:ext cx="8064500" cy="5183187"/>
          </a:xfrm>
        </p:spPr>
        <p:txBody>
          <a:bodyPr/>
          <a:lstStyle/>
          <a:p>
            <a:pPr eaLnBrk="1" hangingPunct="1"/>
            <a:r>
              <a:rPr lang="en-US" altLang="zh-CN" sz="2400" b="1" smtClean="0"/>
              <a:t>2</a:t>
            </a:r>
            <a:r>
              <a:rPr lang="zh-CN" altLang="zh-CN" sz="2400" b="1" smtClean="0"/>
              <a:t>．扫描仪的使用</a:t>
            </a:r>
          </a:p>
          <a:p>
            <a:pPr eaLnBrk="1" hangingPunct="1">
              <a:buFont typeface="Wingdings" pitchFamily="2" charset="2"/>
              <a:buChar char="Ø"/>
            </a:pPr>
            <a:r>
              <a:rPr lang="zh-CN" altLang="zh-CN" sz="2000" smtClean="0"/>
              <a:t>（</a:t>
            </a:r>
            <a:r>
              <a:rPr lang="en-US" altLang="zh-CN" sz="2000" smtClean="0"/>
              <a:t>1</a:t>
            </a:r>
            <a:r>
              <a:rPr lang="zh-CN" altLang="zh-CN" sz="2000" smtClean="0"/>
              <a:t>）原稿的放置</a:t>
            </a:r>
            <a:r>
              <a:rPr lang="zh-CN" altLang="en-US" sz="2000" smtClean="0"/>
              <a:t>：</a:t>
            </a:r>
            <a:r>
              <a:rPr lang="zh-CN" altLang="zh-CN" sz="2000" smtClean="0"/>
              <a:t>扫描时原稿的放置正面朝下，居中放正，贴紧玻璃板。 </a:t>
            </a:r>
            <a:endParaRPr lang="en-US" altLang="zh-CN" sz="2000" smtClean="0"/>
          </a:p>
          <a:p>
            <a:pPr eaLnBrk="1" hangingPunct="1">
              <a:buFont typeface="Wingdings" pitchFamily="2" charset="2"/>
              <a:buChar char="Ø"/>
            </a:pPr>
            <a:r>
              <a:rPr lang="zh-CN" altLang="zh-CN" sz="2000" smtClean="0"/>
              <a:t>（</a:t>
            </a:r>
            <a:r>
              <a:rPr lang="en-US" altLang="zh-CN" sz="2000" smtClean="0"/>
              <a:t>2</a:t>
            </a:r>
            <a:r>
              <a:rPr lang="zh-CN" altLang="zh-CN" sz="2000" smtClean="0"/>
              <a:t>）扫描软件</a:t>
            </a:r>
            <a:r>
              <a:rPr lang="en-US" altLang="zh-CN" sz="2000" smtClean="0"/>
              <a:t>HP Precision Scan LTX</a:t>
            </a:r>
            <a:r>
              <a:rPr lang="zh-CN" altLang="zh-CN" sz="2000" smtClean="0"/>
              <a:t>的启动</a:t>
            </a:r>
            <a:r>
              <a:rPr lang="zh-CN" altLang="en-US" sz="2000" smtClean="0"/>
              <a:t>，</a:t>
            </a:r>
            <a:r>
              <a:rPr lang="zh-CN" altLang="zh-CN" sz="2000" smtClean="0"/>
              <a:t>有三种方法可以启动该扫描软件，下面分别介绍：</a:t>
            </a:r>
            <a:r>
              <a:rPr lang="en-US" altLang="zh-CN" sz="2000" smtClean="0"/>
              <a:t> ① </a:t>
            </a:r>
            <a:r>
              <a:rPr lang="zh-CN" altLang="zh-CN" sz="2000" smtClean="0"/>
              <a:t>直接通过扫描仪操作软件启动扫描</a:t>
            </a:r>
            <a:r>
              <a:rPr lang="en-US" altLang="zh-CN" sz="2000" smtClean="0"/>
              <a:t>② </a:t>
            </a:r>
            <a:r>
              <a:rPr lang="zh-CN" altLang="zh-CN" sz="2000" smtClean="0"/>
              <a:t>通过已挂接了扫描仪软件的应用软件来启动扫描仪</a:t>
            </a:r>
            <a:r>
              <a:rPr lang="en-US" altLang="zh-CN" sz="2000" smtClean="0"/>
              <a:t>③ </a:t>
            </a:r>
            <a:r>
              <a:rPr lang="zh-CN" altLang="zh-CN" sz="2000" smtClean="0"/>
              <a:t>按下扫描仪面板上的</a:t>
            </a:r>
            <a:r>
              <a:rPr lang="zh-CN" altLang="en-US" sz="2000" smtClean="0"/>
              <a:t>快捷</a:t>
            </a:r>
            <a:r>
              <a:rPr lang="zh-CN" altLang="zh-CN" sz="2000" smtClean="0"/>
              <a:t>键。</a:t>
            </a:r>
            <a:endParaRPr lang="en-US" altLang="zh-CN" sz="2000" smtClean="0"/>
          </a:p>
          <a:p>
            <a:pPr eaLnBrk="1" hangingPunct="1">
              <a:buFont typeface="Wingdings" pitchFamily="2" charset="2"/>
              <a:buChar char="Ø"/>
            </a:pPr>
            <a:r>
              <a:rPr lang="en-US" altLang="zh-CN" sz="2000" smtClean="0"/>
              <a:t> </a:t>
            </a:r>
            <a:r>
              <a:rPr lang="zh-CN" altLang="zh-CN" sz="2000" smtClean="0"/>
              <a:t>（</a:t>
            </a:r>
            <a:r>
              <a:rPr lang="en-US" altLang="zh-CN" sz="2000" smtClean="0"/>
              <a:t>3</a:t>
            </a:r>
            <a:r>
              <a:rPr lang="zh-CN" altLang="zh-CN" sz="2000" smtClean="0"/>
              <a:t>）扫描软件</a:t>
            </a:r>
            <a:r>
              <a:rPr lang="en-US" altLang="zh-CN" sz="2000" smtClean="0"/>
              <a:t>HP Precision Scan LTX</a:t>
            </a:r>
            <a:r>
              <a:rPr lang="zh-CN" altLang="zh-CN" sz="2000" smtClean="0"/>
              <a:t>的使用</a:t>
            </a:r>
            <a:r>
              <a:rPr lang="zh-CN" altLang="en-US" sz="2000" smtClean="0"/>
              <a:t>：</a:t>
            </a:r>
            <a:r>
              <a:rPr lang="zh-CN" altLang="zh-CN" sz="2000" smtClean="0"/>
              <a:t>操作步骤如下：</a:t>
            </a:r>
            <a:r>
              <a:rPr lang="en-US" altLang="zh-CN" sz="2000" smtClean="0"/>
              <a:t>① </a:t>
            </a:r>
            <a:r>
              <a:rPr lang="zh-CN" altLang="zh-CN" sz="2000" smtClean="0"/>
              <a:t>单击“开始新的扫描”按钮，扫描仪经预热后开始扫描。② 在屏幕预览的图像中选择最终的扫描区域。此时，单击预览框下的“＋”和“－”按钮，可以放大和缩小预览图像，但并不改变实际输出尺寸。③</a:t>
            </a:r>
            <a:r>
              <a:rPr lang="en-US" altLang="zh-CN" sz="2000" smtClean="0"/>
              <a:t> </a:t>
            </a:r>
            <a:r>
              <a:rPr lang="zh-CN" altLang="zh-CN" sz="2000" smtClean="0"/>
              <a:t>选择要将扫描结果存放至何处。 ④</a:t>
            </a:r>
            <a:r>
              <a:rPr lang="en-US" altLang="zh-CN" sz="2000" smtClean="0"/>
              <a:t> </a:t>
            </a:r>
            <a:r>
              <a:rPr lang="zh-CN" altLang="zh-CN" sz="2000" smtClean="0"/>
              <a:t>单击“输出类型”按钮</a:t>
            </a:r>
            <a:r>
              <a:rPr lang="en-US" altLang="zh-CN" sz="2000" smtClean="0"/>
              <a:t>⑤ </a:t>
            </a:r>
            <a:r>
              <a:rPr lang="zh-CN" altLang="zh-CN" sz="2000" smtClean="0"/>
              <a:t>单击“输出尺寸”按钮</a:t>
            </a:r>
            <a:r>
              <a:rPr lang="en-US" altLang="zh-CN" sz="2000" smtClean="0"/>
              <a:t>⑥ </a:t>
            </a:r>
            <a:r>
              <a:rPr lang="zh-CN" altLang="zh-CN" sz="2000" smtClean="0"/>
              <a:t>单击“现在保存扫描件”按钮，即可按要求保存到指定目的位置。</a:t>
            </a:r>
          </a:p>
          <a:p>
            <a:pPr eaLnBrk="1" hangingPunct="1">
              <a:buFont typeface="Wingdings" pitchFamily="2" charset="2"/>
              <a:buChar char="Ø"/>
            </a:pPr>
            <a:endParaRPr lang="zh-CN" altLang="zh-CN" sz="2400" smtClean="0"/>
          </a:p>
          <a:p>
            <a:pPr eaLnBrk="1" hangingPunct="1">
              <a:buFont typeface="Wingdings" pitchFamily="2" charset="2"/>
              <a:buChar char="Ø"/>
            </a:pPr>
            <a:endParaRPr lang="zh-CN" altLang="zh-CN" sz="2400" smtClean="0"/>
          </a:p>
          <a:p>
            <a:pPr eaLnBrk="1" hangingPunct="1">
              <a:buFont typeface="Wingdings" pitchFamily="2" charset="2"/>
              <a:buChar char="Ø"/>
            </a:pPr>
            <a:endParaRPr lang="zh-CN" altLang="zh-CN" sz="2400" smtClean="0"/>
          </a:p>
          <a:p>
            <a:pPr eaLnBrk="1" hangingPunct="1">
              <a:buFont typeface="Wingdings" pitchFamily="2" charset="2"/>
              <a:buChar char="Ø"/>
            </a:pPr>
            <a:endParaRPr lang="zh-CN" altLang="zh-CN" smtClean="0"/>
          </a:p>
          <a:p>
            <a:pPr eaLnBrk="1" hangingPunct="1">
              <a:buFont typeface="Wingdings" pitchFamily="2" charset="2"/>
              <a:buChar char="Ø"/>
            </a:pPr>
            <a:endParaRPr lang="zh-CN" altLang="en-US" smtClean="0"/>
          </a:p>
        </p:txBody>
      </p:sp>
      <p:sp>
        <p:nvSpPr>
          <p:cNvPr id="18434" name="标题 1"/>
          <p:cNvSpPr>
            <a:spLocks noGrp="1"/>
          </p:cNvSpPr>
          <p:nvPr>
            <p:ph type="title"/>
          </p:nvPr>
        </p:nvSpPr>
        <p:spPr>
          <a:xfrm>
            <a:off x="323850" y="-41275"/>
            <a:ext cx="7543800" cy="1295400"/>
          </a:xfrm>
        </p:spPr>
        <p:txBody>
          <a:bodyPr/>
          <a:lstStyle/>
          <a:p>
            <a:pPr eaLnBrk="1" fontAlgn="auto" hangingPunct="1">
              <a:spcAft>
                <a:spcPts val="0"/>
              </a:spcAft>
              <a:defRPr/>
            </a:pPr>
            <a:r>
              <a:rPr lang="zh-CN" altLang="zh-CN" sz="4000" smtClean="0">
                <a:solidFill>
                  <a:srgbClr val="000000"/>
                </a:solidFill>
              </a:rPr>
              <a:t>扫描仪的安装和使用</a:t>
            </a:r>
            <a:endParaRPr lang="zh-CN" altLang="en-US" smtClean="0"/>
          </a:p>
        </p:txBody>
      </p:sp>
      <p:sp>
        <p:nvSpPr>
          <p:cNvPr id="2765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EB11C5D-546D-4D3B-BAC6-453C4BE29B82}" type="datetime1">
              <a:rPr lang="zh-CN" altLang="en-US"/>
              <a:pPr eaLnBrk="1" hangingPunct="1"/>
              <a:t>2014-11-3</a:t>
            </a:fld>
            <a:endParaRPr lang="en-US" altLang="zh-CN"/>
          </a:p>
        </p:txBody>
      </p:sp>
      <p:sp>
        <p:nvSpPr>
          <p:cNvPr id="2765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4294967295"/>
          </p:nvPr>
        </p:nvSpPr>
        <p:spPr>
          <a:xfrm>
            <a:off x="0" y="1719263"/>
            <a:ext cx="8229600" cy="4411662"/>
          </a:xfrm>
        </p:spPr>
        <p:txBody>
          <a:bodyPr>
            <a:normAutofit/>
          </a:bodyPr>
          <a:lstStyle/>
          <a:p>
            <a:pPr marL="365760" indent="-256032" eaLnBrk="1" fontAlgn="auto" hangingPunct="1">
              <a:spcAft>
                <a:spcPts val="0"/>
              </a:spcAft>
              <a:buFont typeface="Wingdings 3"/>
              <a:buChar char=""/>
              <a:defRPr/>
            </a:pPr>
            <a:r>
              <a:rPr lang="en-US" altLang="zh-CN" b="1" dirty="0"/>
              <a:t>1</a:t>
            </a:r>
            <a:r>
              <a:rPr lang="zh-CN" altLang="zh-CN" b="1" dirty="0"/>
              <a:t>．扫描仪的日常维护</a:t>
            </a:r>
          </a:p>
          <a:p>
            <a:pPr marL="0" indent="0" eaLnBrk="1" fontAlgn="auto" hangingPunct="1">
              <a:spcAft>
                <a:spcPts val="0"/>
              </a:spcAft>
              <a:buFont typeface="Wingdings" pitchFamily="2" charset="2"/>
              <a:buNone/>
              <a:defRPr/>
            </a:pPr>
            <a:r>
              <a:rPr lang="zh-CN" altLang="zh-CN" dirty="0"/>
              <a:t>扫描仪的日常维护主要包括以下几个方面：</a:t>
            </a:r>
          </a:p>
          <a:p>
            <a:pPr marL="365760" indent="-256032" eaLnBrk="1" fontAlgn="auto" hangingPunct="1">
              <a:spcAft>
                <a:spcPts val="0"/>
              </a:spcAft>
              <a:buFont typeface="Wingdings" pitchFamily="2" charset="2"/>
              <a:buChar char="Ø"/>
              <a:defRPr/>
            </a:pPr>
            <a:r>
              <a:rPr lang="zh-CN" altLang="zh-CN" dirty="0"/>
              <a:t>（</a:t>
            </a:r>
            <a:r>
              <a:rPr lang="en-US" altLang="zh-CN" dirty="0"/>
              <a:t>1</a:t>
            </a:r>
            <a:r>
              <a:rPr lang="zh-CN" altLang="zh-CN" dirty="0"/>
              <a:t>）定期做保洁工作</a:t>
            </a:r>
          </a:p>
          <a:p>
            <a:pPr marL="365760" indent="-256032" eaLnBrk="1" fontAlgn="auto" hangingPunct="1">
              <a:spcAft>
                <a:spcPts val="0"/>
              </a:spcAft>
              <a:buFont typeface="Wingdings" pitchFamily="2" charset="2"/>
              <a:buChar char="Ø"/>
              <a:defRPr/>
            </a:pPr>
            <a:r>
              <a:rPr lang="zh-CN" altLang="zh-CN" dirty="0"/>
              <a:t>（</a:t>
            </a:r>
            <a:r>
              <a:rPr lang="en-US" altLang="zh-CN" dirty="0"/>
              <a:t>2</a:t>
            </a:r>
            <a:r>
              <a:rPr lang="zh-CN" altLang="zh-CN" dirty="0"/>
              <a:t>）保护好光学部件</a:t>
            </a:r>
          </a:p>
          <a:p>
            <a:pPr marL="365760" indent="-256032" eaLnBrk="1" fontAlgn="auto" hangingPunct="1">
              <a:spcAft>
                <a:spcPts val="0"/>
              </a:spcAft>
              <a:buFont typeface="Wingdings" pitchFamily="2" charset="2"/>
              <a:buChar char="Ø"/>
              <a:defRPr/>
            </a:pPr>
            <a:r>
              <a:rPr lang="zh-CN" altLang="zh-CN" dirty="0"/>
              <a:t>（</a:t>
            </a:r>
            <a:r>
              <a:rPr lang="en-US" altLang="zh-CN" dirty="0"/>
              <a:t>3</a:t>
            </a:r>
            <a:r>
              <a:rPr lang="zh-CN" altLang="zh-CN" dirty="0"/>
              <a:t>）不要擅自拆</a:t>
            </a:r>
            <a:r>
              <a:rPr lang="zh-CN" altLang="zh-CN" dirty="0" smtClean="0"/>
              <a:t>修</a:t>
            </a:r>
            <a:endParaRPr lang="zh-CN" altLang="zh-CN" dirty="0"/>
          </a:p>
        </p:txBody>
      </p:sp>
      <p:sp>
        <p:nvSpPr>
          <p:cNvPr id="19459"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smtClean="0">
                <a:solidFill>
                  <a:srgbClr val="000000"/>
                </a:solidFill>
              </a:rPr>
              <a:t>10.2.3  </a:t>
            </a:r>
            <a:r>
              <a:rPr lang="zh-CN" altLang="zh-CN" sz="3000" smtClean="0">
                <a:solidFill>
                  <a:srgbClr val="000000"/>
                </a:solidFill>
              </a:rPr>
              <a:t>扫描仪的日常维护和常见故障排除</a:t>
            </a:r>
            <a:r>
              <a:rPr lang="zh-CN" altLang="zh-CN" smtClean="0"/>
              <a:t/>
            </a:r>
            <a:br>
              <a:rPr lang="zh-CN" altLang="zh-CN" smtClean="0"/>
            </a:br>
            <a:endParaRPr lang="zh-CN" altLang="en-US" smtClean="0"/>
          </a:p>
        </p:txBody>
      </p:sp>
      <p:sp>
        <p:nvSpPr>
          <p:cNvPr id="28676"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37BEB5F-2A15-4CF8-B503-8F43B5398E86}" type="datetime1">
              <a:rPr lang="zh-CN" altLang="en-US"/>
              <a:pPr eaLnBrk="1" hangingPunct="1"/>
              <a:t>2014-11-3</a:t>
            </a:fld>
            <a:endParaRPr lang="en-US" altLang="zh-CN"/>
          </a:p>
        </p:txBody>
      </p:sp>
      <p:sp>
        <p:nvSpPr>
          <p:cNvPr id="28677"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p:cNvSpPr>
            <a:spLocks noGrp="1"/>
          </p:cNvSpPr>
          <p:nvPr>
            <p:ph idx="1"/>
          </p:nvPr>
        </p:nvSpPr>
        <p:spPr/>
        <p:txBody>
          <a:bodyPr/>
          <a:lstStyle/>
          <a:p>
            <a:pPr eaLnBrk="1" hangingPunct="1"/>
            <a:r>
              <a:rPr lang="zh-CN" altLang="zh-CN" sz="2000" smtClean="0"/>
              <a:t>（</a:t>
            </a:r>
            <a:r>
              <a:rPr lang="en-US" altLang="zh-CN" sz="2000" smtClean="0"/>
              <a:t>1</a:t>
            </a:r>
            <a:r>
              <a:rPr lang="zh-CN" altLang="zh-CN" sz="2000" smtClean="0"/>
              <a:t>）扫描软件找不到扫描仪或扫描仪不工作</a:t>
            </a:r>
          </a:p>
          <a:p>
            <a:pPr eaLnBrk="1" hangingPunct="1">
              <a:buFont typeface="Wingdings" pitchFamily="2" charset="2"/>
              <a:buChar char="Ø"/>
            </a:pPr>
            <a:r>
              <a:rPr lang="zh-CN" altLang="zh-CN" sz="2000" smtClean="0"/>
              <a:t>可能的原因是：扫描仪电源未接通；扫描仪与计算机未连接或连接不好；扫描软件和驱动安装不正确。</a:t>
            </a:r>
          </a:p>
          <a:p>
            <a:pPr eaLnBrk="1" hangingPunct="1">
              <a:buFont typeface="Wingdings" pitchFamily="2" charset="2"/>
              <a:buChar char="Ø"/>
            </a:pPr>
            <a:r>
              <a:rPr lang="zh-CN" altLang="zh-CN" sz="2000" smtClean="0"/>
              <a:t>解决方法：检查所有连线连接是否妥当，重新安装扫描软件和驱动程序。</a:t>
            </a:r>
          </a:p>
          <a:p>
            <a:pPr eaLnBrk="1" hangingPunct="1"/>
            <a:r>
              <a:rPr lang="zh-CN" altLang="zh-CN" sz="2000" smtClean="0"/>
              <a:t>（</a:t>
            </a:r>
            <a:r>
              <a:rPr lang="en-US" altLang="zh-CN" sz="2000" smtClean="0"/>
              <a:t>2</a:t>
            </a:r>
            <a:r>
              <a:rPr lang="zh-CN" altLang="zh-CN" sz="2000" smtClean="0"/>
              <a:t>）扫描仪面板上的按钮操作失灵，无反应或违愿执行</a:t>
            </a:r>
          </a:p>
          <a:p>
            <a:pPr eaLnBrk="1" hangingPunct="1">
              <a:buFont typeface="Wingdings" pitchFamily="2" charset="2"/>
              <a:buChar char="Ø"/>
            </a:pPr>
            <a:r>
              <a:rPr lang="zh-CN" altLang="zh-CN" sz="2000" smtClean="0"/>
              <a:t>原因分析：可能是扫描仪属性设置不正确。</a:t>
            </a:r>
            <a:endParaRPr lang="en-US" altLang="zh-CN" sz="2000" smtClean="0"/>
          </a:p>
          <a:p>
            <a:pPr eaLnBrk="1" hangingPunct="1">
              <a:buFont typeface="Wingdings" pitchFamily="2" charset="2"/>
              <a:buChar char="Ø"/>
            </a:pPr>
            <a:r>
              <a:rPr lang="zh-CN" altLang="zh-CN" sz="2000" smtClean="0"/>
              <a:t>解决步骤：</a:t>
            </a:r>
            <a:r>
              <a:rPr lang="en-US" altLang="zh-CN" sz="2000" smtClean="0"/>
              <a:t>①</a:t>
            </a:r>
            <a:r>
              <a:rPr lang="zh-CN" altLang="zh-CN" sz="2000" smtClean="0"/>
              <a:t>执行“开始”／“设置”／“控制面板”。</a:t>
            </a:r>
            <a:r>
              <a:rPr lang="en-US" altLang="zh-CN" sz="2000" smtClean="0"/>
              <a:t>②</a:t>
            </a:r>
            <a:r>
              <a:rPr lang="zh-CN" altLang="zh-CN" sz="2000" smtClean="0"/>
              <a:t>双击“扫描仪和照相机”图标。</a:t>
            </a:r>
            <a:r>
              <a:rPr lang="en-US" altLang="zh-CN" sz="2000" smtClean="0"/>
              <a:t>③</a:t>
            </a:r>
            <a:r>
              <a:rPr lang="zh-CN" altLang="zh-CN" sz="2000" smtClean="0"/>
              <a:t>选中故障扫描仪，并单击“属性”按钮。</a:t>
            </a:r>
            <a:r>
              <a:rPr lang="en-US" altLang="zh-CN" sz="2000" smtClean="0"/>
              <a:t>④</a:t>
            </a:r>
            <a:r>
              <a:rPr lang="zh-CN" altLang="zh-CN" sz="2000" smtClean="0"/>
              <a:t>单击“事件”标签。</a:t>
            </a:r>
            <a:r>
              <a:rPr lang="en-US" altLang="zh-CN" sz="2000" smtClean="0"/>
              <a:t>⑤</a:t>
            </a:r>
            <a:r>
              <a:rPr lang="zh-CN" altLang="zh-CN" sz="2000" smtClean="0"/>
              <a:t>核实扫描仪事件框设定为需要配置的按钮。</a:t>
            </a:r>
            <a:r>
              <a:rPr lang="en-US" altLang="zh-CN" sz="2000" smtClean="0"/>
              <a:t>⑥</a:t>
            </a:r>
            <a:r>
              <a:rPr lang="zh-CN" altLang="zh-CN" sz="2000" smtClean="0"/>
              <a:t>从扫描仪事件框选择使用按钮时打开的应用程序，并不“禁用设备事件”。</a:t>
            </a:r>
            <a:r>
              <a:rPr lang="en-US" altLang="zh-CN" sz="2000" smtClean="0"/>
              <a:t>⑦</a:t>
            </a:r>
            <a:r>
              <a:rPr lang="zh-CN" altLang="zh-CN" sz="2000" smtClean="0"/>
              <a:t>注意</a:t>
            </a:r>
            <a:r>
              <a:rPr lang="en-US" altLang="zh-CN" sz="2000" smtClean="0"/>
              <a:t>, </a:t>
            </a:r>
            <a:r>
              <a:rPr lang="zh-CN" altLang="zh-CN" sz="2000" smtClean="0"/>
              <a:t>如果选择了一种以上的应用程序，按下按钮时需要回答使用何种应用程序。</a:t>
            </a:r>
            <a:r>
              <a:rPr lang="en-US" altLang="zh-CN" sz="2000" smtClean="0"/>
              <a:t>⑧</a:t>
            </a:r>
            <a:r>
              <a:rPr lang="zh-CN" altLang="zh-CN" sz="2000" smtClean="0"/>
              <a:t>单击“确定”，然后关闭其余的对话框。</a:t>
            </a:r>
          </a:p>
          <a:p>
            <a:pPr eaLnBrk="1" hangingPunct="1">
              <a:buFont typeface="Wingdings" pitchFamily="2" charset="2"/>
              <a:buChar char="Ø"/>
            </a:pPr>
            <a:endParaRPr lang="zh-CN" altLang="zh-CN" sz="2000" smtClean="0"/>
          </a:p>
          <a:p>
            <a:pPr eaLnBrk="1" hangingPunct="1"/>
            <a:endParaRPr lang="zh-CN" altLang="en-US" sz="2000" smtClean="0"/>
          </a:p>
          <a:p>
            <a:pPr eaLnBrk="1" hangingPunct="1"/>
            <a:endParaRPr lang="zh-CN" altLang="en-US" sz="2000" smtClean="0"/>
          </a:p>
        </p:txBody>
      </p:sp>
      <p:sp>
        <p:nvSpPr>
          <p:cNvPr id="20482" name="标题 1"/>
          <p:cNvSpPr>
            <a:spLocks noGrp="1"/>
          </p:cNvSpPr>
          <p:nvPr>
            <p:ph type="title"/>
          </p:nvPr>
        </p:nvSpPr>
        <p:spPr/>
        <p:txBody>
          <a:bodyPr/>
          <a:lstStyle/>
          <a:p>
            <a:pPr eaLnBrk="1" fontAlgn="auto" hangingPunct="1">
              <a:spcAft>
                <a:spcPts val="0"/>
              </a:spcAft>
              <a:defRPr/>
            </a:pPr>
            <a:r>
              <a:rPr lang="en-US" altLang="zh-CN" smtClean="0"/>
              <a:t>2</a:t>
            </a:r>
            <a:r>
              <a:rPr lang="zh-CN" altLang="zh-CN" smtClean="0"/>
              <a:t>．扫描仪使用中的常见问题解决</a:t>
            </a:r>
            <a:endParaRPr lang="zh-CN" altLang="en-US" smtClean="0"/>
          </a:p>
        </p:txBody>
      </p:sp>
      <p:sp>
        <p:nvSpPr>
          <p:cNvPr id="2970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463868F2-DCA8-4E1C-94CE-BED704853415}" type="datetime1">
              <a:rPr lang="zh-CN" altLang="en-US"/>
              <a:pPr eaLnBrk="1" hangingPunct="1"/>
              <a:t>2014-11-3</a:t>
            </a:fld>
            <a:endParaRPr lang="en-US" altLang="zh-CN"/>
          </a:p>
        </p:txBody>
      </p:sp>
      <p:sp>
        <p:nvSpPr>
          <p:cNvPr id="29701"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p:txBody>
          <a:bodyPr/>
          <a:lstStyle/>
          <a:p>
            <a:pPr eaLnBrk="1" hangingPunct="1"/>
            <a:r>
              <a:rPr lang="zh-CN" altLang="zh-CN" sz="2000" smtClean="0"/>
              <a:t>（</a:t>
            </a:r>
            <a:r>
              <a:rPr lang="en-US" altLang="zh-CN" sz="2000" smtClean="0"/>
              <a:t>3</a:t>
            </a:r>
            <a:r>
              <a:rPr lang="zh-CN" altLang="zh-CN" sz="2000" smtClean="0"/>
              <a:t>）扫描仪发出噪音。</a:t>
            </a:r>
          </a:p>
          <a:p>
            <a:pPr eaLnBrk="1" hangingPunct="1">
              <a:buFont typeface="Wingdings" pitchFamily="2" charset="2"/>
              <a:buChar char="Ø"/>
            </a:pPr>
            <a:r>
              <a:rPr lang="zh-CN" altLang="zh-CN" sz="2000" smtClean="0"/>
              <a:t>原因分析：可能是扫描仪上锁或内部部件故障</a:t>
            </a:r>
          </a:p>
          <a:p>
            <a:pPr eaLnBrk="1" hangingPunct="1">
              <a:buFont typeface="Wingdings" pitchFamily="2" charset="2"/>
              <a:buChar char="Ø"/>
            </a:pPr>
            <a:r>
              <a:rPr lang="zh-CN" altLang="zh-CN" sz="2000" smtClean="0"/>
              <a:t>解决方法：核实扫描仪锁处于开启位置，否则请与服务商联系。</a:t>
            </a:r>
          </a:p>
          <a:p>
            <a:pPr eaLnBrk="1" hangingPunct="1"/>
            <a:r>
              <a:rPr lang="zh-CN" altLang="zh-CN" sz="2000" smtClean="0"/>
              <a:t>（</a:t>
            </a:r>
            <a:r>
              <a:rPr lang="en-US" altLang="zh-CN" sz="2000" smtClean="0"/>
              <a:t>4</a:t>
            </a:r>
            <a:r>
              <a:rPr lang="zh-CN" altLang="zh-CN" sz="2000" smtClean="0"/>
              <a:t>）扫描件被扭曲。</a:t>
            </a:r>
          </a:p>
          <a:p>
            <a:pPr eaLnBrk="1" hangingPunct="1">
              <a:buFont typeface="Wingdings" pitchFamily="2" charset="2"/>
              <a:buChar char="Ø"/>
            </a:pPr>
            <a:r>
              <a:rPr lang="zh-CN" altLang="zh-CN" sz="2000" smtClean="0"/>
              <a:t>原因分析：扫描时，如果原件倾斜度大于</a:t>
            </a:r>
            <a:r>
              <a:rPr lang="en-US" altLang="zh-CN" sz="2000" smtClean="0"/>
              <a:t>10</a:t>
            </a:r>
            <a:r>
              <a:rPr lang="zh-CN" altLang="zh-CN" sz="2000" smtClean="0"/>
              <a:t>度，</a:t>
            </a:r>
            <a:r>
              <a:rPr lang="en-US" altLang="zh-CN" sz="2000" smtClean="0"/>
              <a:t>HP</a:t>
            </a:r>
            <a:r>
              <a:rPr lang="zh-CN" altLang="zh-CN" sz="2000" smtClean="0"/>
              <a:t>扫描软件假设您故意将原件斜放在扫描仪上。</a:t>
            </a:r>
          </a:p>
          <a:p>
            <a:pPr eaLnBrk="1" hangingPunct="1">
              <a:buFont typeface="Wingdings" pitchFamily="2" charset="2"/>
              <a:buChar char="Ø"/>
            </a:pPr>
            <a:r>
              <a:rPr lang="zh-CN" altLang="zh-CN" sz="2000" smtClean="0"/>
              <a:t>解决方法：将扫描仪上的原件摆正，然后重新扫描。</a:t>
            </a:r>
          </a:p>
          <a:p>
            <a:pPr eaLnBrk="1" hangingPunct="1"/>
            <a:r>
              <a:rPr lang="zh-CN" altLang="zh-CN" sz="2000" smtClean="0"/>
              <a:t>（</a:t>
            </a:r>
            <a:r>
              <a:rPr lang="en-US" altLang="zh-CN" sz="2000" smtClean="0"/>
              <a:t>5</a:t>
            </a:r>
            <a:r>
              <a:rPr lang="zh-CN" altLang="zh-CN" sz="2000" smtClean="0"/>
              <a:t>）扫描件打印不正确。</a:t>
            </a:r>
          </a:p>
          <a:p>
            <a:pPr eaLnBrk="1" hangingPunct="1">
              <a:buFont typeface="Wingdings" pitchFamily="2" charset="2"/>
              <a:buChar char="Ø"/>
            </a:pPr>
            <a:r>
              <a:rPr lang="zh-CN" altLang="zh-CN" sz="2000" smtClean="0"/>
              <a:t>原因分析：可能是打印机属性或输出类型设置不正确。</a:t>
            </a:r>
          </a:p>
          <a:p>
            <a:pPr eaLnBrk="1" hangingPunct="1">
              <a:buFont typeface="Wingdings" pitchFamily="2" charset="2"/>
              <a:buChar char="Ø"/>
            </a:pPr>
            <a:r>
              <a:rPr lang="zh-CN" altLang="zh-CN" sz="2000" smtClean="0"/>
              <a:t>解决方法：</a:t>
            </a:r>
            <a:r>
              <a:rPr lang="en-US" altLang="zh-CN" sz="2000" smtClean="0"/>
              <a:t>①</a:t>
            </a:r>
            <a:r>
              <a:rPr lang="zh-CN" altLang="zh-CN" sz="2000" smtClean="0"/>
              <a:t>打印前请检查打印机属性。例如，某些彩色打印机具有灰度打印选项。如果需要彩色输出，请核实该选项未被选择。</a:t>
            </a:r>
            <a:r>
              <a:rPr lang="en-US" altLang="zh-CN" sz="2000" smtClean="0"/>
              <a:t>②</a:t>
            </a:r>
            <a:r>
              <a:rPr lang="zh-CN" altLang="zh-CN" sz="2000" smtClean="0"/>
              <a:t>如果在</a:t>
            </a:r>
            <a:r>
              <a:rPr lang="en-US" altLang="zh-CN" sz="2000" smtClean="0"/>
              <a:t>HP</a:t>
            </a:r>
            <a:r>
              <a:rPr lang="zh-CN" altLang="zh-CN" sz="2000" smtClean="0"/>
              <a:t>扫描软件中选择输出到打印机，但打印质量不符合要求，尝试更改输出类型，然后重新打印扫描件。</a:t>
            </a:r>
          </a:p>
          <a:p>
            <a:pPr eaLnBrk="1" hangingPunct="1"/>
            <a:endParaRPr lang="zh-CN" altLang="en-US" smtClean="0"/>
          </a:p>
        </p:txBody>
      </p:sp>
      <p:sp>
        <p:nvSpPr>
          <p:cNvPr id="21506" name="标题 1"/>
          <p:cNvSpPr>
            <a:spLocks noGrp="1"/>
          </p:cNvSpPr>
          <p:nvPr>
            <p:ph type="title"/>
          </p:nvPr>
        </p:nvSpPr>
        <p:spPr/>
        <p:txBody>
          <a:bodyPr/>
          <a:lstStyle/>
          <a:p>
            <a:pPr eaLnBrk="1" fontAlgn="auto" hangingPunct="1">
              <a:spcAft>
                <a:spcPts val="0"/>
              </a:spcAft>
              <a:defRPr/>
            </a:pPr>
            <a:r>
              <a:rPr lang="en-US" altLang="zh-CN" smtClean="0"/>
              <a:t>2</a:t>
            </a:r>
            <a:r>
              <a:rPr lang="zh-CN" altLang="zh-CN" smtClean="0"/>
              <a:t>．扫描仪使用中的常见问题解决</a:t>
            </a:r>
            <a:endParaRPr lang="zh-CN" altLang="en-US" smtClean="0"/>
          </a:p>
        </p:txBody>
      </p:sp>
      <p:sp>
        <p:nvSpPr>
          <p:cNvPr id="30724"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BFD4E984-1941-49A9-A877-7BC734FC4C46}" type="datetime1">
              <a:rPr lang="zh-CN" altLang="en-US"/>
              <a:pPr eaLnBrk="1" hangingPunct="1"/>
              <a:t>2014-11-3</a:t>
            </a:fld>
            <a:endParaRPr lang="en-US" altLang="zh-CN"/>
          </a:p>
        </p:txBody>
      </p:sp>
      <p:sp>
        <p:nvSpPr>
          <p:cNvPr id="30725"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页脚占位符 3"/>
          <p:cNvSpPr txBox="1">
            <a:spLocks noGrp="1" noChangeArrowheads="1"/>
          </p:cNvSpPr>
          <p:nvPr/>
        </p:nvSpPr>
        <p:spPr bwMode="auto">
          <a:xfrm>
            <a:off x="5651500" y="6381750"/>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pPr algn="r"/>
            <a:endParaRPr lang="en-US" altLang="zh-CN" sz="1200">
              <a:solidFill>
                <a:srgbClr val="CC3300"/>
              </a:solidFill>
              <a:latin typeface="Arial" charset="0"/>
              <a:ea typeface="宋体" charset="-122"/>
            </a:endParaRPr>
          </a:p>
        </p:txBody>
      </p:sp>
      <p:sp>
        <p:nvSpPr>
          <p:cNvPr id="5124" name="Rectangle 2"/>
          <p:cNvSpPr>
            <a:spLocks noGrp="1" noChangeArrowheads="1"/>
          </p:cNvSpPr>
          <p:nvPr>
            <p:ph type="title" idx="4294967295"/>
          </p:nvPr>
        </p:nvSpPr>
        <p:spPr>
          <a:xfrm>
            <a:off x="0" y="122238"/>
            <a:ext cx="7543800" cy="1295400"/>
          </a:xfrm>
        </p:spPr>
        <p:txBody>
          <a:bodyPr/>
          <a:lstStyle/>
          <a:p>
            <a:pPr eaLnBrk="1" fontAlgn="auto" hangingPunct="1">
              <a:spcAft>
                <a:spcPts val="0"/>
              </a:spcAft>
              <a:defRPr/>
            </a:pPr>
            <a:r>
              <a:rPr lang="zh-CN" altLang="en-US" smtClean="0">
                <a:solidFill>
                  <a:schemeClr val="tx1"/>
                </a:solidFill>
                <a:effectLst>
                  <a:outerShdw blurRad="38100" dist="38100" dir="2700000" algn="tl">
                    <a:srgbClr val="C0C0C0"/>
                  </a:outerShdw>
                </a:effectLst>
                <a:latin typeface="Verdana" pitchFamily="34" charset="0"/>
              </a:rPr>
              <a:t>学习目标</a:t>
            </a:r>
            <a:endParaRPr lang="zh-CN" altLang="en-US" smtClean="0">
              <a:effectLst>
                <a:outerShdw blurRad="38100" dist="38100" dir="2700000" algn="tl">
                  <a:srgbClr val="C0C0C0"/>
                </a:outerShdw>
              </a:effectLst>
            </a:endParaRPr>
          </a:p>
        </p:txBody>
      </p:sp>
      <p:sp>
        <p:nvSpPr>
          <p:cNvPr id="13316" name="Rectangle 3"/>
          <p:cNvSpPr>
            <a:spLocks noGrp="1" noChangeArrowheads="1"/>
          </p:cNvSpPr>
          <p:nvPr>
            <p:ph type="body" idx="4294967295"/>
          </p:nvPr>
        </p:nvSpPr>
        <p:spPr>
          <a:xfrm>
            <a:off x="0" y="1719263"/>
            <a:ext cx="8229600" cy="4411662"/>
          </a:xfrm>
        </p:spPr>
        <p:txBody>
          <a:bodyPr/>
          <a:lstStyle/>
          <a:p>
            <a:pPr eaLnBrk="1" hangingPunct="1"/>
            <a:r>
              <a:rPr lang="zh-CN" altLang="zh-CN" smtClean="0"/>
              <a:t>了解打印机、扫描仪等常见办公设备的工作原理</a:t>
            </a:r>
          </a:p>
          <a:p>
            <a:pPr eaLnBrk="1" hangingPunct="1"/>
            <a:r>
              <a:rPr lang="zh-CN" altLang="zh-CN" smtClean="0"/>
              <a:t>熟悉常用办公设备的安装与设置</a:t>
            </a:r>
          </a:p>
          <a:p>
            <a:pPr eaLnBrk="1" hangingPunct="1"/>
            <a:r>
              <a:rPr lang="zh-CN" altLang="zh-CN" smtClean="0"/>
              <a:t>掌握常用办公设备的使用方法和常见故障排除方法</a:t>
            </a:r>
          </a:p>
        </p:txBody>
      </p:sp>
      <p:sp>
        <p:nvSpPr>
          <p:cNvPr id="13317"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C15BF91-45F0-427C-911A-238655163D9F}" type="datetime1">
              <a:rPr lang="zh-CN" altLang="en-US"/>
              <a:pPr eaLnBrk="1" hangingPunct="1"/>
              <a:t>2014-11-3</a:t>
            </a:fld>
            <a:endParaRPr lang="en-US" altLang="zh-CN"/>
          </a:p>
        </p:txBody>
      </p:sp>
      <p:sp>
        <p:nvSpPr>
          <p:cNvPr id="13318"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179388" y="1412875"/>
            <a:ext cx="8640762" cy="5184775"/>
          </a:xfrm>
        </p:spPr>
        <p:txBody>
          <a:bodyPr/>
          <a:lstStyle/>
          <a:p>
            <a:pPr eaLnBrk="1" hangingPunct="1"/>
            <a:r>
              <a:rPr lang="zh-CN" altLang="zh-CN" sz="2000" smtClean="0"/>
              <a:t>（</a:t>
            </a:r>
            <a:r>
              <a:rPr lang="en-US" altLang="zh-CN" sz="2000" smtClean="0"/>
              <a:t>6</a:t>
            </a:r>
            <a:r>
              <a:rPr lang="zh-CN" altLang="zh-CN" sz="2000" smtClean="0"/>
              <a:t>）有关图片或照片扫描的故障</a:t>
            </a:r>
          </a:p>
          <a:p>
            <a:pPr eaLnBrk="1" hangingPunct="1">
              <a:buFont typeface="Wingdings" pitchFamily="2" charset="2"/>
              <a:buChar char="Ø"/>
            </a:pPr>
            <a:r>
              <a:rPr lang="zh-CN" altLang="zh-CN" sz="2000" smtClean="0"/>
              <a:t>获取的图象色彩与原件色彩不同；原件效果很好，但扫描件图像模糊或在应用程序中编辑时图像变形或参差不齐；扫描的图片文件用于网页时，效果不好或调用速度太慢。</a:t>
            </a:r>
          </a:p>
          <a:p>
            <a:pPr eaLnBrk="1" hangingPunct="1">
              <a:buFont typeface="Wingdings" pitchFamily="2" charset="2"/>
              <a:buChar char="Ø"/>
            </a:pPr>
            <a:r>
              <a:rPr lang="zh-CN" altLang="zh-CN" sz="2000" smtClean="0"/>
              <a:t>原因分析：不同的计算机操作系统使用不同的调色板。如果您是在一个操作系统上扫描原件，然后用于另一操作系统，色彩可能不正确。或有关图片的扫描设定不恰当。</a:t>
            </a:r>
          </a:p>
          <a:p>
            <a:pPr eaLnBrk="1" hangingPunct="1">
              <a:buFont typeface="Wingdings" pitchFamily="2" charset="2"/>
              <a:buChar char="Ø"/>
            </a:pPr>
            <a:r>
              <a:rPr lang="zh-CN" altLang="zh-CN" sz="2000" smtClean="0"/>
              <a:t>解决方法：如果扫描的目的地是图象编辑程序，可在图象编辑程序中修改色彩。扫描照片或彩色图形时，最好在更改输出尺寸对话框中更改尺寸，而不要在目的应用程序中更改，特别注意不要更改图像比例。在网页上使用文件，请在扫描时使用</a:t>
            </a:r>
            <a:r>
              <a:rPr lang="en-US" altLang="zh-CN" sz="2000" smtClean="0"/>
              <a:t> GIF</a:t>
            </a:r>
            <a:r>
              <a:rPr lang="zh-CN" altLang="zh-CN" sz="2000" smtClean="0"/>
              <a:t>、</a:t>
            </a:r>
            <a:r>
              <a:rPr lang="en-US" altLang="zh-CN" sz="2000" smtClean="0"/>
              <a:t>JPG </a:t>
            </a:r>
            <a:r>
              <a:rPr lang="zh-CN" altLang="zh-CN" sz="2000" smtClean="0"/>
              <a:t>或</a:t>
            </a:r>
            <a:r>
              <a:rPr lang="en-US" altLang="zh-CN" sz="2000" smtClean="0"/>
              <a:t> FPX </a:t>
            </a:r>
            <a:r>
              <a:rPr lang="zh-CN" altLang="zh-CN" sz="2000" smtClean="0"/>
              <a:t>文件格式保存。并将分辨率设定为</a:t>
            </a:r>
            <a:r>
              <a:rPr lang="en-US" altLang="zh-CN" sz="2000" smtClean="0"/>
              <a:t>75DPI</a:t>
            </a:r>
            <a:r>
              <a:rPr lang="zh-CN" altLang="zh-CN" sz="2000" smtClean="0"/>
              <a:t>。因为超出</a:t>
            </a:r>
            <a:r>
              <a:rPr lang="en-US" altLang="zh-CN" sz="2000" smtClean="0"/>
              <a:t>75DPI</a:t>
            </a:r>
            <a:r>
              <a:rPr lang="zh-CN" altLang="zh-CN" sz="2000" smtClean="0"/>
              <a:t>的分辨率并不改进计算机监视器中显示的扫描件外观。另外，最好使用正常彩色照片输出类型，而不要使用最佳彩色照片，以便减少扫描件中的色彩数目。这样生成的文件较小，载入速度较快。同时还可以在图象编辑程序中打开文件作必要改动，例如更改色彩数目等。</a:t>
            </a:r>
          </a:p>
          <a:p>
            <a:pPr eaLnBrk="1" hangingPunct="1"/>
            <a:endParaRPr lang="zh-CN" altLang="en-US" smtClean="0"/>
          </a:p>
        </p:txBody>
      </p:sp>
      <p:sp>
        <p:nvSpPr>
          <p:cNvPr id="22530" name="标题 1"/>
          <p:cNvSpPr>
            <a:spLocks noGrp="1"/>
          </p:cNvSpPr>
          <p:nvPr>
            <p:ph type="title"/>
          </p:nvPr>
        </p:nvSpPr>
        <p:spPr/>
        <p:txBody>
          <a:bodyPr/>
          <a:lstStyle/>
          <a:p>
            <a:pPr eaLnBrk="1" fontAlgn="auto" hangingPunct="1">
              <a:spcAft>
                <a:spcPts val="0"/>
              </a:spcAft>
              <a:defRPr/>
            </a:pPr>
            <a:r>
              <a:rPr lang="en-US" altLang="zh-CN" smtClean="0"/>
              <a:t>2</a:t>
            </a:r>
            <a:r>
              <a:rPr lang="zh-CN" altLang="zh-CN" smtClean="0"/>
              <a:t>．扫描仪使用中的常见问题解决</a:t>
            </a:r>
            <a:endParaRPr lang="zh-CN" altLang="en-US" smtClean="0"/>
          </a:p>
        </p:txBody>
      </p:sp>
      <p:sp>
        <p:nvSpPr>
          <p:cNvPr id="31748"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A630B5D0-2C0C-403E-A17A-24DBBFE1D518}" type="datetime1">
              <a:rPr lang="zh-CN" altLang="en-US"/>
              <a:pPr eaLnBrk="1" hangingPunct="1"/>
              <a:t>2014-11-3</a:t>
            </a:fld>
            <a:endParaRPr lang="en-US" altLang="zh-CN"/>
          </a:p>
        </p:txBody>
      </p:sp>
      <p:sp>
        <p:nvSpPr>
          <p:cNvPr id="31749"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p:cNvSpPr>
          <p:nvPr>
            <p:ph idx="1"/>
          </p:nvPr>
        </p:nvSpPr>
        <p:spPr>
          <a:xfrm>
            <a:off x="0" y="1268413"/>
            <a:ext cx="9144000" cy="6121400"/>
          </a:xfrm>
        </p:spPr>
        <p:txBody>
          <a:bodyPr/>
          <a:lstStyle/>
          <a:p>
            <a:pPr eaLnBrk="1" hangingPunct="1"/>
            <a:r>
              <a:rPr lang="zh-CN" altLang="zh-CN" sz="2000" smtClean="0"/>
              <a:t>（</a:t>
            </a:r>
            <a:r>
              <a:rPr lang="en-US" altLang="zh-CN" sz="2000" smtClean="0"/>
              <a:t>7</a:t>
            </a:r>
            <a:r>
              <a:rPr lang="zh-CN" altLang="zh-CN" sz="2000" smtClean="0"/>
              <a:t>）有关文字扫描转换和</a:t>
            </a:r>
            <a:r>
              <a:rPr lang="en-US" altLang="zh-CN" sz="2000" smtClean="0"/>
              <a:t>OCR</a:t>
            </a:r>
            <a:r>
              <a:rPr lang="zh-CN" altLang="zh-CN" sz="2000" smtClean="0"/>
              <a:t>的故障</a:t>
            </a:r>
          </a:p>
          <a:p>
            <a:pPr eaLnBrk="1" hangingPunct="1">
              <a:buFont typeface="Wingdings" pitchFamily="2" charset="2"/>
              <a:buChar char="Ø"/>
            </a:pPr>
            <a:r>
              <a:rPr lang="zh-CN" altLang="zh-CN" sz="2000" smtClean="0"/>
              <a:t>文字处理程序中转换后文字的字体与原件字体不同。无法在文字处理程序中编辑扫描文字。文字处理程序中的转换文字包含错误。</a:t>
            </a:r>
            <a:r>
              <a:rPr lang="en-US" altLang="zh-CN" sz="2000" smtClean="0"/>
              <a:t>HP</a:t>
            </a:r>
            <a:r>
              <a:rPr lang="zh-CN" altLang="zh-CN" sz="2000" smtClean="0"/>
              <a:t>扫描软件把文字看作照片。</a:t>
            </a:r>
          </a:p>
          <a:p>
            <a:pPr eaLnBrk="1" hangingPunct="1">
              <a:buFont typeface="Wingdings" pitchFamily="2" charset="2"/>
              <a:buChar char="Ø"/>
            </a:pPr>
            <a:r>
              <a:rPr lang="zh-CN" altLang="zh-CN" sz="2000" smtClean="0"/>
              <a:t>原因分析： </a:t>
            </a:r>
            <a:r>
              <a:rPr lang="en-US" altLang="zh-CN" sz="2000" smtClean="0"/>
              <a:t>OCR </a:t>
            </a:r>
            <a:r>
              <a:rPr lang="zh-CN" altLang="zh-CN" sz="2000" smtClean="0"/>
              <a:t>转换并不总是保留字体的排版信息，一般使用文字处理程序的默认字体；</a:t>
            </a:r>
            <a:r>
              <a:rPr lang="en-US" altLang="zh-CN" sz="2000" smtClean="0"/>
              <a:t>HP</a:t>
            </a:r>
            <a:r>
              <a:rPr lang="zh-CN" altLang="zh-CN" sz="2000" smtClean="0"/>
              <a:t>扫描软件可能把扫描件识别为图形或照片；</a:t>
            </a:r>
            <a:r>
              <a:rPr lang="en-US" altLang="zh-CN" sz="2000" smtClean="0"/>
              <a:t>OCR</a:t>
            </a:r>
            <a:r>
              <a:rPr lang="zh-CN" altLang="zh-CN" sz="2000" smtClean="0"/>
              <a:t>过程有时会出现错误，某些字体转换可能不如其他字体理想。例如，</a:t>
            </a:r>
            <a:r>
              <a:rPr lang="en-US" altLang="zh-CN" sz="2000" smtClean="0"/>
              <a:t>OCR</a:t>
            </a:r>
            <a:r>
              <a:rPr lang="zh-CN" altLang="zh-CN" sz="2000" smtClean="0"/>
              <a:t>过程很难准确地转换文稿字体和特殊字体。另外，与固定间距的字体（如</a:t>
            </a:r>
            <a:r>
              <a:rPr lang="en-US" altLang="zh-CN" sz="2000" smtClean="0"/>
              <a:t>Courier</a:t>
            </a:r>
            <a:r>
              <a:rPr lang="zh-CN" altLang="zh-CN" sz="2000" smtClean="0"/>
              <a:t>）相比，比例间距的字体（如</a:t>
            </a:r>
            <a:r>
              <a:rPr lang="en-US" altLang="zh-CN" sz="2000" smtClean="0"/>
              <a:t>Times</a:t>
            </a:r>
            <a:r>
              <a:rPr lang="zh-CN" altLang="zh-CN" sz="2000" smtClean="0"/>
              <a:t>）以及某些衬线字体转换比较困难；有背景的文字、与图形重叠的文字或颠倒的文字常常被识别为照片。</a:t>
            </a:r>
          </a:p>
          <a:p>
            <a:pPr eaLnBrk="1" hangingPunct="1">
              <a:buFont typeface="Wingdings" pitchFamily="2" charset="2"/>
              <a:buChar char="Ø"/>
            </a:pPr>
            <a:r>
              <a:rPr lang="zh-CN" altLang="zh-CN" sz="2000" smtClean="0"/>
              <a:t>解决方法：必要时从文字处理程序中重新将文字格式化；在图象窗口中，以手动方式将输出类型更改为文字，重新将扫描件输送至目的地；欲获得最佳效果，应扫描比较清洁的原件。例如，避免使用反复传真或拷贝的原件。同时，可以使用文字处理程序的拼写检查程序纠正剩余错误；如果以手动方式将输出类型更改为文字后重新扫描至目的地还不行，只有在文字处理程序中将文字用作照片或者在文字处理程序中重新输入文字。</a:t>
            </a:r>
          </a:p>
          <a:p>
            <a:pPr eaLnBrk="1" hangingPunct="1">
              <a:buFont typeface="Wingdings" pitchFamily="2" charset="2"/>
              <a:buChar char="Ø"/>
            </a:pPr>
            <a:endParaRPr lang="zh-CN" altLang="en-US" smtClean="0"/>
          </a:p>
        </p:txBody>
      </p:sp>
      <p:sp>
        <p:nvSpPr>
          <p:cNvPr id="23554" name="标题 1"/>
          <p:cNvSpPr>
            <a:spLocks noGrp="1"/>
          </p:cNvSpPr>
          <p:nvPr>
            <p:ph type="title"/>
          </p:nvPr>
        </p:nvSpPr>
        <p:spPr>
          <a:xfrm>
            <a:off x="395536" y="188640"/>
            <a:ext cx="7992888" cy="792435"/>
          </a:xfrm>
        </p:spPr>
        <p:txBody>
          <a:bodyPr/>
          <a:lstStyle/>
          <a:p>
            <a:pPr eaLnBrk="1" fontAlgn="auto" hangingPunct="1">
              <a:spcAft>
                <a:spcPts val="0"/>
              </a:spcAft>
              <a:defRPr/>
            </a:pPr>
            <a:r>
              <a:rPr lang="en-US" altLang="zh-CN" dirty="0" smtClean="0"/>
              <a:t>2</a:t>
            </a:r>
            <a:r>
              <a:rPr lang="zh-CN" altLang="zh-CN" dirty="0" smtClean="0"/>
              <a:t>．扫描仪使用中的常见问题解决</a:t>
            </a:r>
            <a:endParaRPr lang="zh-CN" altLang="en-US" dirty="0" smtClean="0"/>
          </a:p>
        </p:txBody>
      </p:sp>
      <p:sp>
        <p:nvSpPr>
          <p:cNvPr id="3277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A950CE5D-AA71-4046-8B8E-94B4BE3CA765}" type="datetime1">
              <a:rPr lang="zh-CN" altLang="en-US"/>
              <a:pPr eaLnBrk="1" hangingPunct="1"/>
              <a:t>2014-11-3</a:t>
            </a:fld>
            <a:endParaRPr lang="en-US" altLang="zh-CN"/>
          </a:p>
        </p:txBody>
      </p:sp>
      <p:sp>
        <p:nvSpPr>
          <p:cNvPr id="3277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占位符 1"/>
          <p:cNvSpPr>
            <a:spLocks noGrp="1"/>
          </p:cNvSpPr>
          <p:nvPr>
            <p:ph type="body" idx="4294967295"/>
          </p:nvPr>
        </p:nvSpPr>
        <p:spPr>
          <a:xfrm>
            <a:off x="0" y="1719263"/>
            <a:ext cx="8229600" cy="4411662"/>
          </a:xfrm>
        </p:spPr>
        <p:txBody>
          <a:bodyPr/>
          <a:lstStyle/>
          <a:p>
            <a:pPr eaLnBrk="1" hangingPunct="1"/>
            <a:r>
              <a:rPr lang="en-US" altLang="zh-CN" smtClean="0"/>
              <a:t>10.3.1  </a:t>
            </a:r>
            <a:r>
              <a:rPr lang="zh-CN" altLang="zh-CN" smtClean="0"/>
              <a:t>数码照相机</a:t>
            </a:r>
          </a:p>
          <a:p>
            <a:pPr eaLnBrk="1" hangingPunct="1"/>
            <a:r>
              <a:rPr lang="en-US" altLang="zh-CN" smtClean="0"/>
              <a:t>10.3.2  </a:t>
            </a:r>
            <a:r>
              <a:rPr lang="zh-CN" altLang="zh-CN" smtClean="0"/>
              <a:t>移动存储设备</a:t>
            </a:r>
          </a:p>
          <a:p>
            <a:pPr eaLnBrk="1" hangingPunct="1"/>
            <a:r>
              <a:rPr lang="en-US" altLang="zh-CN" smtClean="0"/>
              <a:t>10.3.3  </a:t>
            </a:r>
            <a:r>
              <a:rPr lang="zh-CN" altLang="zh-CN" smtClean="0"/>
              <a:t>光盘刻录机</a:t>
            </a:r>
          </a:p>
          <a:p>
            <a:pPr eaLnBrk="1" hangingPunct="1"/>
            <a:r>
              <a:rPr lang="en-US" altLang="zh-CN" smtClean="0"/>
              <a:t>10.3.4  </a:t>
            </a:r>
            <a:r>
              <a:rPr lang="zh-CN" altLang="zh-CN" smtClean="0"/>
              <a:t>复印机</a:t>
            </a:r>
          </a:p>
          <a:p>
            <a:pPr eaLnBrk="1" hangingPunct="1"/>
            <a:r>
              <a:rPr lang="en-US" altLang="zh-CN" smtClean="0"/>
              <a:t>10.3.5  </a:t>
            </a:r>
            <a:r>
              <a:rPr lang="zh-CN" altLang="zh-CN" smtClean="0"/>
              <a:t>传真机  </a:t>
            </a:r>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2800" dirty="0" smtClean="0">
                <a:solidFill>
                  <a:srgbClr val="000000"/>
                </a:solidFill>
                <a:cs typeface="+mn-cs"/>
              </a:rPr>
              <a:t>10.3</a:t>
            </a:r>
            <a:r>
              <a:rPr lang="zh-CN" altLang="zh-CN" sz="2800" dirty="0" smtClean="0">
                <a:solidFill>
                  <a:srgbClr val="000000"/>
                </a:solidFill>
                <a:cs typeface="+mn-cs"/>
              </a:rPr>
              <a:t>其他办公设备的使用</a:t>
            </a:r>
            <a:r>
              <a:rPr lang="zh-CN" altLang="zh-CN" dirty="0" smtClean="0"/>
              <a:t/>
            </a:r>
            <a:br>
              <a:rPr lang="zh-CN" altLang="zh-CN" dirty="0" smtClean="0"/>
            </a:br>
            <a:endParaRPr lang="zh-CN" altLang="en-US" dirty="0"/>
          </a:p>
        </p:txBody>
      </p:sp>
      <p:sp>
        <p:nvSpPr>
          <p:cNvPr id="33796"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A01F246-AB21-4A5B-BC46-78434E5E24F4}" type="datetime1">
              <a:rPr lang="zh-CN" altLang="en-US"/>
              <a:pPr eaLnBrk="1" hangingPunct="1"/>
              <a:t>2014-11-3</a:t>
            </a:fld>
            <a:endParaRPr lang="en-US" altLang="zh-CN"/>
          </a:p>
        </p:txBody>
      </p:sp>
      <p:sp>
        <p:nvSpPr>
          <p:cNvPr id="33797"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占位符 1"/>
          <p:cNvSpPr>
            <a:spLocks noGrp="1"/>
          </p:cNvSpPr>
          <p:nvPr>
            <p:ph type="body" idx="4294967295"/>
          </p:nvPr>
        </p:nvSpPr>
        <p:spPr>
          <a:xfrm>
            <a:off x="0" y="1719263"/>
            <a:ext cx="8229600" cy="4411662"/>
          </a:xfrm>
        </p:spPr>
        <p:txBody>
          <a:bodyPr/>
          <a:lstStyle/>
          <a:p>
            <a:pPr eaLnBrk="1" hangingPunct="1"/>
            <a:r>
              <a:rPr lang="en-US" altLang="zh-CN" sz="2400" b="1" smtClean="0"/>
              <a:t>1</a:t>
            </a:r>
            <a:r>
              <a:rPr lang="zh-CN" altLang="zh-CN" sz="2400" b="1" smtClean="0"/>
              <a:t>．数码照相机基本知识</a:t>
            </a:r>
            <a:r>
              <a:rPr lang="zh-CN" altLang="en-US" sz="2400" b="1" smtClean="0"/>
              <a:t>：</a:t>
            </a:r>
            <a:r>
              <a:rPr lang="zh-CN" altLang="zh-CN" sz="2400" smtClean="0"/>
              <a:t>使用数码照相机时，一旦按下快门，镜头和</a:t>
            </a:r>
            <a:r>
              <a:rPr lang="en-US" altLang="zh-CN" sz="2400" smtClean="0"/>
              <a:t>CCD</a:t>
            </a:r>
            <a:r>
              <a:rPr lang="zh-CN" altLang="zh-CN" sz="2400" smtClean="0"/>
              <a:t>完成了相应的感光工作，最后的彩色图像便以压缩图像的格式存放在数码照相机的存储卡里，存储卡是一个专门的压缩芯片</a:t>
            </a:r>
            <a:r>
              <a:rPr lang="en-US" altLang="zh-CN" sz="2400" smtClean="0"/>
              <a:t>(</a:t>
            </a:r>
            <a:r>
              <a:rPr lang="zh-CN" altLang="zh-CN" sz="2400" smtClean="0"/>
              <a:t>通常采用标准的</a:t>
            </a:r>
            <a:r>
              <a:rPr lang="en-US" altLang="zh-CN" sz="2400" smtClean="0"/>
              <a:t>JPEG</a:t>
            </a:r>
            <a:r>
              <a:rPr lang="zh-CN" altLang="zh-CN" sz="2400" smtClean="0"/>
              <a:t>压缩方法</a:t>
            </a:r>
            <a:r>
              <a:rPr lang="en-US" altLang="zh-CN" sz="2400" smtClean="0"/>
              <a:t>)</a:t>
            </a:r>
            <a:r>
              <a:rPr lang="zh-CN" altLang="zh-CN" sz="2400" smtClean="0"/>
              <a:t>使原始位图图像压缩到只有原来大小的几十分之一甚至更小，然后数据存入数码照相机的存储卡里。</a:t>
            </a:r>
          </a:p>
          <a:p>
            <a:pPr eaLnBrk="1" hangingPunct="1"/>
            <a:r>
              <a:rPr lang="en-US" altLang="zh-CN" sz="2400" b="1" smtClean="0"/>
              <a:t>2</a:t>
            </a:r>
            <a:r>
              <a:rPr lang="zh-CN" altLang="zh-CN" sz="2400" b="1" smtClean="0"/>
              <a:t>．数码照相机的使用</a:t>
            </a:r>
            <a:endParaRPr lang="zh-CN" altLang="zh-CN" sz="2400" smtClean="0"/>
          </a:p>
          <a:p>
            <a:pPr eaLnBrk="1" hangingPunct="1"/>
            <a:r>
              <a:rPr lang="en-US" altLang="zh-CN" sz="2400" b="1" smtClean="0"/>
              <a:t>3</a:t>
            </a:r>
            <a:r>
              <a:rPr lang="zh-CN" altLang="zh-CN" sz="2400" b="1" smtClean="0"/>
              <a:t>．数码照相机的日常维护</a:t>
            </a:r>
          </a:p>
          <a:p>
            <a:pPr eaLnBrk="1" hangingPunct="1"/>
            <a:r>
              <a:rPr lang="en-US" altLang="zh-CN" sz="2400" b="1" smtClean="0"/>
              <a:t>4</a:t>
            </a:r>
            <a:r>
              <a:rPr lang="zh-CN" altLang="zh-CN" sz="2400" b="1" smtClean="0"/>
              <a:t>．数码照相机使用中常见的故障及解决方法</a:t>
            </a:r>
          </a:p>
          <a:p>
            <a:pPr eaLnBrk="1" hangingPunct="1"/>
            <a:endParaRPr lang="zh-CN" altLang="en-US" sz="2400"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dirty="0" smtClean="0">
                <a:solidFill>
                  <a:srgbClr val="000000"/>
                </a:solidFill>
                <a:cs typeface="+mn-cs"/>
              </a:rPr>
              <a:t>10.3.1  </a:t>
            </a:r>
            <a:r>
              <a:rPr lang="zh-CN" altLang="zh-CN" sz="3000" dirty="0" smtClean="0">
                <a:solidFill>
                  <a:srgbClr val="000000"/>
                </a:solidFill>
                <a:cs typeface="+mn-cs"/>
              </a:rPr>
              <a:t>数码照相机</a:t>
            </a:r>
            <a:r>
              <a:rPr lang="zh-CN" altLang="zh-CN" sz="3000" dirty="0" smtClean="0"/>
              <a:t/>
            </a:r>
            <a:br>
              <a:rPr lang="zh-CN" altLang="zh-CN" sz="3000" dirty="0" smtClean="0"/>
            </a:br>
            <a:endParaRPr lang="zh-CN" altLang="en-US" dirty="0"/>
          </a:p>
        </p:txBody>
      </p:sp>
      <p:sp>
        <p:nvSpPr>
          <p:cNvPr id="34820"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CE2CBF57-2F52-4C95-A201-35B5AD1A641E}" type="datetime1">
              <a:rPr lang="zh-CN" altLang="en-US"/>
              <a:pPr eaLnBrk="1" hangingPunct="1"/>
              <a:t>2014-11-3</a:t>
            </a:fld>
            <a:endParaRPr lang="en-US" altLang="zh-CN"/>
          </a:p>
        </p:txBody>
      </p:sp>
      <p:sp>
        <p:nvSpPr>
          <p:cNvPr id="34821"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0" y="1125538"/>
            <a:ext cx="8362950" cy="5327650"/>
          </a:xfrm>
        </p:spPr>
        <p:txBody>
          <a:bodyPr>
            <a:normAutofit/>
          </a:bodyPr>
          <a:lstStyle/>
          <a:p>
            <a:pPr marL="365760" indent="-256032" eaLnBrk="1" fontAlgn="auto" hangingPunct="1">
              <a:spcAft>
                <a:spcPts val="0"/>
              </a:spcAft>
              <a:buFont typeface="Wingdings 3"/>
              <a:buChar char=""/>
              <a:defRPr/>
            </a:pPr>
            <a:r>
              <a:rPr lang="zh-CN" altLang="zh-CN" sz="2000" dirty="0"/>
              <a:t>（</a:t>
            </a:r>
            <a:r>
              <a:rPr lang="en-US" altLang="zh-CN" sz="2000" dirty="0"/>
              <a:t>1</a:t>
            </a:r>
            <a:r>
              <a:rPr lang="zh-CN" altLang="zh-CN" sz="2000" dirty="0"/>
              <a:t>）数码照相机的拍照方</a:t>
            </a:r>
            <a:r>
              <a:rPr lang="zh-CN" altLang="zh-CN" sz="2000" dirty="0" smtClean="0"/>
              <a:t>法</a:t>
            </a:r>
            <a:r>
              <a:rPr lang="zh-CN" altLang="en-US"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数</a:t>
            </a:r>
            <a:r>
              <a:rPr lang="zh-CN" altLang="zh-CN" sz="2000" dirty="0"/>
              <a:t>码照相机的拍照操作和胶片照相机的拍照方法基本一样，不同之处是数码照相机在拍照前要对各项参数进行设置</a:t>
            </a:r>
            <a:r>
              <a:rPr lang="zh-CN" altLang="zh-CN"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拍</a:t>
            </a:r>
            <a:r>
              <a:rPr lang="zh-CN" altLang="zh-CN" sz="2000" dirty="0"/>
              <a:t>摄参数的设置内容大概涉及存储模式选择、自动或手动曝光量选择以及白平衡和感光度设定等。设定时，操作都比较简单，不同的数码照相机其设定方法也不尽相</a:t>
            </a:r>
            <a:r>
              <a:rPr lang="zh-CN" altLang="zh-CN" sz="2000" dirty="0" smtClean="0"/>
              <a:t>同</a:t>
            </a:r>
            <a:r>
              <a:rPr lang="zh-CN" altLang="en-US"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对</a:t>
            </a:r>
            <a:r>
              <a:rPr lang="zh-CN" altLang="zh-CN" sz="2000" dirty="0"/>
              <a:t>大多数数码照相机而言，操作时，需先半按下按钮，等待系统通过反馈电路自动调整焦距和曝光量，锁定后取景器旁边的绿色指示灯会点亮或听到提示音，这时，再完全按下快门释放按钮，才可完成拍照</a:t>
            </a:r>
          </a:p>
          <a:p>
            <a:pPr marL="365760" indent="-256032" eaLnBrk="1" fontAlgn="auto" hangingPunct="1">
              <a:spcAft>
                <a:spcPts val="0"/>
              </a:spcAft>
              <a:buFont typeface="Wingdings 3"/>
              <a:buChar char=""/>
              <a:defRPr/>
            </a:pPr>
            <a:r>
              <a:rPr lang="zh-CN" altLang="zh-CN" sz="2000" dirty="0"/>
              <a:t>（</a:t>
            </a:r>
            <a:r>
              <a:rPr lang="en-US" altLang="zh-CN" sz="2000" dirty="0"/>
              <a:t>2</a:t>
            </a:r>
            <a:r>
              <a:rPr lang="zh-CN" altLang="zh-CN" sz="2000" dirty="0"/>
              <a:t>）数码照相机通过连线向计算机传送数</a:t>
            </a:r>
            <a:r>
              <a:rPr lang="zh-CN" altLang="zh-CN" sz="2000" dirty="0" smtClean="0"/>
              <a:t>据</a:t>
            </a:r>
            <a:r>
              <a:rPr lang="zh-CN" altLang="en-US"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数</a:t>
            </a:r>
            <a:r>
              <a:rPr lang="zh-CN" altLang="zh-CN" sz="2000" dirty="0"/>
              <a:t>码照相机的照片是以</a:t>
            </a:r>
            <a:r>
              <a:rPr lang="en-US" altLang="zh-CN" sz="2000" dirty="0"/>
              <a:t>0</a:t>
            </a:r>
            <a:r>
              <a:rPr lang="zh-CN" altLang="zh-CN" sz="2000" dirty="0"/>
              <a:t>、</a:t>
            </a:r>
            <a:r>
              <a:rPr lang="en-US" altLang="zh-CN" sz="2000" dirty="0"/>
              <a:t>1</a:t>
            </a:r>
            <a:r>
              <a:rPr lang="zh-CN" altLang="zh-CN" sz="2000" dirty="0"/>
              <a:t>来保存的数字图像信息的</a:t>
            </a:r>
            <a:r>
              <a:rPr lang="zh-CN" altLang="zh-CN" sz="2000" dirty="0" smtClean="0"/>
              <a:t>，</a:t>
            </a:r>
            <a:r>
              <a:rPr lang="zh-CN" altLang="zh-CN" sz="2000" dirty="0"/>
              <a:t>目前大多数数码照相机都使用标准的</a:t>
            </a:r>
            <a:r>
              <a:rPr lang="en-US" altLang="zh-CN" sz="2000" dirty="0"/>
              <a:t>USB2.0</a:t>
            </a:r>
            <a:r>
              <a:rPr lang="zh-CN" altLang="zh-CN" sz="2000" dirty="0"/>
              <a:t>接</a:t>
            </a:r>
            <a:r>
              <a:rPr lang="zh-CN" altLang="zh-CN" sz="2000" dirty="0" smtClean="0"/>
              <a:t>口</a:t>
            </a:r>
            <a:r>
              <a:rPr lang="zh-CN" altLang="en-US" sz="2000" dirty="0" smtClean="0"/>
              <a:t>。</a:t>
            </a:r>
            <a:endParaRPr lang="en-US" altLang="zh-CN" sz="2000" dirty="0" smtClean="0"/>
          </a:p>
          <a:p>
            <a:pPr marL="365760" indent="-256032" eaLnBrk="1" fontAlgn="auto" hangingPunct="1">
              <a:spcAft>
                <a:spcPts val="0"/>
              </a:spcAft>
              <a:buFont typeface="Wingdings" pitchFamily="2" charset="2"/>
              <a:buChar char="Ø"/>
              <a:defRPr/>
            </a:pPr>
            <a:r>
              <a:rPr lang="zh-CN" altLang="zh-CN" sz="2000" dirty="0" smtClean="0"/>
              <a:t>数</a:t>
            </a:r>
            <a:r>
              <a:rPr lang="zh-CN" altLang="zh-CN" sz="2000" dirty="0"/>
              <a:t>码照相机不但可以通过连线向计算机传送数据，还可以通过</a:t>
            </a:r>
            <a:r>
              <a:rPr lang="en-US" altLang="zh-CN" sz="2000" dirty="0"/>
              <a:t>PC</a:t>
            </a:r>
            <a:r>
              <a:rPr lang="zh-CN" altLang="zh-CN" sz="2000" dirty="0"/>
              <a:t>卡转接器或磁盘转接器让计算机直接读取存储卡上的数据，除此之外，数码照相机还可以通过转接电缆为专用印相机提供数据，从而直接印出照片。</a:t>
            </a:r>
          </a:p>
          <a:p>
            <a:pPr marL="0" indent="0" eaLnBrk="1" fontAlgn="auto" hangingPunct="1">
              <a:spcAft>
                <a:spcPts val="0"/>
              </a:spcAft>
              <a:buFont typeface="Wingdings" pitchFamily="2" charset="2"/>
              <a:buNone/>
              <a:defRPr/>
            </a:pPr>
            <a:endParaRPr lang="zh-CN" altLang="zh-CN" sz="2000" dirty="0"/>
          </a:p>
          <a:p>
            <a:pPr marL="365760" indent="-256032" eaLnBrk="1" fontAlgn="auto" hangingPunct="1">
              <a:spcAft>
                <a:spcPts val="0"/>
              </a:spcAft>
              <a:buFont typeface="Wingdings 3"/>
              <a:buChar char=""/>
              <a:defRPr/>
            </a:pPr>
            <a:endParaRPr lang="zh-CN" altLang="en-US" sz="2000" dirty="0"/>
          </a:p>
        </p:txBody>
      </p:sp>
      <p:sp>
        <p:nvSpPr>
          <p:cNvPr id="26626" name="标题 1"/>
          <p:cNvSpPr>
            <a:spLocks noGrp="1"/>
          </p:cNvSpPr>
          <p:nvPr>
            <p:ph type="title"/>
          </p:nvPr>
        </p:nvSpPr>
        <p:spPr>
          <a:xfrm>
            <a:off x="755650" y="122238"/>
            <a:ext cx="7245350" cy="858837"/>
          </a:xfrm>
        </p:spPr>
        <p:txBody>
          <a:bodyPr/>
          <a:lstStyle/>
          <a:p>
            <a:pPr eaLnBrk="1" fontAlgn="auto" hangingPunct="1">
              <a:spcAft>
                <a:spcPts val="0"/>
              </a:spcAft>
              <a:defRPr/>
            </a:pPr>
            <a:r>
              <a:rPr lang="en-US" altLang="zh-CN" sz="4000" smtClean="0"/>
              <a:t>2.</a:t>
            </a:r>
            <a:r>
              <a:rPr lang="zh-CN" altLang="zh-CN" sz="4000" smtClean="0"/>
              <a:t>数码照相机的使用</a:t>
            </a:r>
            <a:endParaRPr lang="zh-CN" altLang="en-US" smtClean="0"/>
          </a:p>
        </p:txBody>
      </p:sp>
      <p:sp>
        <p:nvSpPr>
          <p:cNvPr id="35844"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C812F36-8267-4631-8878-620A34186276}" type="datetime1">
              <a:rPr lang="zh-CN" altLang="en-US"/>
              <a:pPr eaLnBrk="1" hangingPunct="1"/>
              <a:t>2014-11-3</a:t>
            </a:fld>
            <a:endParaRPr lang="en-US" altLang="zh-CN"/>
          </a:p>
        </p:txBody>
      </p:sp>
      <p:sp>
        <p:nvSpPr>
          <p:cNvPr id="35845"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eaLnBrk="1" fontAlgn="auto" hangingPunct="1">
              <a:spcAft>
                <a:spcPts val="0"/>
              </a:spcAft>
              <a:buFont typeface="Wingdings" pitchFamily="2" charset="2"/>
              <a:buNone/>
              <a:defRPr/>
            </a:pPr>
            <a:r>
              <a:rPr lang="zh-CN" altLang="zh-CN" sz="2000" dirty="0"/>
              <a:t>数码照相机的日常维护保养一般包括以下内容：</a:t>
            </a:r>
          </a:p>
          <a:p>
            <a:pPr marL="365760" indent="-256032" eaLnBrk="1" fontAlgn="auto" hangingPunct="1">
              <a:spcAft>
                <a:spcPts val="0"/>
              </a:spcAft>
              <a:buFont typeface="Wingdings 3"/>
              <a:buChar char=""/>
              <a:defRPr/>
            </a:pPr>
            <a:r>
              <a:rPr lang="zh-CN" altLang="zh-CN" sz="2000" dirty="0"/>
              <a:t>（</a:t>
            </a:r>
            <a:r>
              <a:rPr lang="en-US" altLang="zh-CN" sz="2000" dirty="0"/>
              <a:t>1</a:t>
            </a:r>
            <a:r>
              <a:rPr lang="zh-CN" altLang="zh-CN" sz="2000" dirty="0"/>
              <a:t>）存放时：注意防潮、防尘、防高温。温度范围</a:t>
            </a:r>
            <a:r>
              <a:rPr lang="en-US" altLang="zh-CN" sz="2000" dirty="0"/>
              <a:t>-20</a:t>
            </a:r>
            <a:r>
              <a:rPr lang="zh-CN" altLang="zh-CN" sz="2000" dirty="0"/>
              <a:t>～</a:t>
            </a:r>
            <a:r>
              <a:rPr lang="en-US" altLang="zh-CN" sz="2000" dirty="0"/>
              <a:t>60</a:t>
            </a:r>
            <a:r>
              <a:rPr lang="zh-CN" altLang="zh-CN" sz="2000" dirty="0"/>
              <a:t>℃，湿度范围</a:t>
            </a:r>
            <a:r>
              <a:rPr lang="en-US" altLang="zh-CN" sz="2000" dirty="0"/>
              <a:t>10</a:t>
            </a:r>
            <a:r>
              <a:rPr lang="zh-CN" altLang="zh-CN" sz="2000" dirty="0"/>
              <a:t>～</a:t>
            </a:r>
            <a:r>
              <a:rPr lang="en-US" altLang="zh-CN" sz="2000" dirty="0"/>
              <a:t>90</a:t>
            </a:r>
            <a:r>
              <a:rPr lang="zh-CN" altLang="zh-CN" sz="2000" dirty="0"/>
              <a:t>％。</a:t>
            </a:r>
          </a:p>
          <a:p>
            <a:pPr marL="365760" indent="-256032" eaLnBrk="1" fontAlgn="auto" hangingPunct="1">
              <a:spcAft>
                <a:spcPts val="0"/>
              </a:spcAft>
              <a:buFont typeface="Wingdings 3"/>
              <a:buChar char=""/>
              <a:defRPr/>
            </a:pPr>
            <a:r>
              <a:rPr lang="zh-CN" altLang="zh-CN" sz="2000" dirty="0"/>
              <a:t>（</a:t>
            </a:r>
            <a:r>
              <a:rPr lang="en-US" altLang="zh-CN" sz="2000" dirty="0"/>
              <a:t>2</a:t>
            </a:r>
            <a:r>
              <a:rPr lang="zh-CN" altLang="zh-CN" sz="2000" dirty="0"/>
              <a:t>）清洁时：若使用交流电源转接器，应断开。可用浸过中性洗涤剂或清水并拧干的软布擦拭，然后用干燥的软布擦干。</a:t>
            </a:r>
          </a:p>
          <a:p>
            <a:pPr marL="365760" indent="-256032" eaLnBrk="1" fontAlgn="auto" hangingPunct="1">
              <a:spcAft>
                <a:spcPts val="0"/>
              </a:spcAft>
              <a:buFont typeface="Wingdings 3"/>
              <a:buChar char=""/>
              <a:defRPr/>
            </a:pPr>
            <a:r>
              <a:rPr lang="zh-CN" altLang="zh-CN" sz="2000" dirty="0"/>
              <a:t>（</a:t>
            </a:r>
            <a:r>
              <a:rPr lang="en-US" altLang="zh-CN" sz="2000" dirty="0"/>
              <a:t>3</a:t>
            </a:r>
            <a:r>
              <a:rPr lang="zh-CN" altLang="zh-CN" sz="2000" dirty="0"/>
              <a:t>）使用时：防止异物（灰尘、雨滴、沙砾）进入机内，防止受重力撞击或振动，不要在暴风雨中或有闪电时的室外使用，不要在充满可燃性或爆炸性气体之处使用，不要突然把照相机从热处带入冷处或从冷处带入热处。使用环境温度范围为：</a:t>
            </a:r>
            <a:r>
              <a:rPr lang="en-US" altLang="zh-CN" sz="2000" dirty="0"/>
              <a:t>0</a:t>
            </a:r>
            <a:r>
              <a:rPr lang="zh-CN" altLang="zh-CN" sz="2000" dirty="0"/>
              <a:t>～</a:t>
            </a:r>
            <a:r>
              <a:rPr lang="en-US" altLang="zh-CN" sz="2000" dirty="0"/>
              <a:t>40</a:t>
            </a:r>
            <a:r>
              <a:rPr lang="zh-CN" altLang="zh-CN" sz="2000" dirty="0"/>
              <a:t>℃，湿度范围</a:t>
            </a:r>
            <a:r>
              <a:rPr lang="en-US" altLang="zh-CN" sz="2000" dirty="0"/>
              <a:t>30</a:t>
            </a:r>
            <a:r>
              <a:rPr lang="zh-CN" altLang="zh-CN" sz="2000" dirty="0"/>
              <a:t>～</a:t>
            </a:r>
            <a:r>
              <a:rPr lang="en-US" altLang="zh-CN" sz="2000" dirty="0"/>
              <a:t>90</a:t>
            </a:r>
            <a:r>
              <a:rPr lang="zh-CN" altLang="zh-CN" sz="2000" dirty="0"/>
              <a:t>％。</a:t>
            </a:r>
          </a:p>
          <a:p>
            <a:pPr marL="365760" indent="-256032" eaLnBrk="1" fontAlgn="auto" hangingPunct="1">
              <a:spcAft>
                <a:spcPts val="0"/>
              </a:spcAft>
              <a:buFont typeface="Wingdings 3"/>
              <a:buChar char=""/>
              <a:defRPr/>
            </a:pPr>
            <a:r>
              <a:rPr lang="zh-CN" altLang="zh-CN" sz="2000" dirty="0"/>
              <a:t>（</a:t>
            </a:r>
            <a:r>
              <a:rPr lang="en-US" altLang="zh-CN" sz="2000" dirty="0"/>
              <a:t>4</a:t>
            </a:r>
            <a:r>
              <a:rPr lang="zh-CN" altLang="zh-CN" sz="2000" dirty="0"/>
              <a:t>）关于电池：请使用照相机规定使用的电池，包括尺寸、容量和化学性质。请按电池舱盖指示正确放入电池。请勿混用新旧电池或不同类型的电池。请勿使用漏液、膨胀或有其他异常情况的电池。</a:t>
            </a:r>
          </a:p>
          <a:p>
            <a:pPr marL="365760" indent="-256032" eaLnBrk="1" fontAlgn="auto" hangingPunct="1">
              <a:spcAft>
                <a:spcPts val="0"/>
              </a:spcAft>
              <a:buFont typeface="Wingdings 3"/>
              <a:buChar char=""/>
              <a:defRPr/>
            </a:pPr>
            <a:endParaRPr lang="zh-CN" altLang="en-US" dirty="0"/>
          </a:p>
        </p:txBody>
      </p:sp>
      <p:sp>
        <p:nvSpPr>
          <p:cNvPr id="27650" name="标题 1"/>
          <p:cNvSpPr>
            <a:spLocks noGrp="1"/>
          </p:cNvSpPr>
          <p:nvPr>
            <p:ph type="title"/>
          </p:nvPr>
        </p:nvSpPr>
        <p:spPr/>
        <p:txBody>
          <a:bodyPr/>
          <a:lstStyle/>
          <a:p>
            <a:pPr eaLnBrk="1" fontAlgn="auto" hangingPunct="1">
              <a:spcAft>
                <a:spcPts val="0"/>
              </a:spcAft>
              <a:defRPr/>
            </a:pPr>
            <a:r>
              <a:rPr lang="en-US" altLang="zh-CN" sz="3600" smtClean="0"/>
              <a:t>3</a:t>
            </a:r>
            <a:r>
              <a:rPr lang="zh-CN" altLang="zh-CN" sz="3600" smtClean="0"/>
              <a:t>．数码照相机的日常维护</a:t>
            </a:r>
            <a:endParaRPr lang="zh-CN" altLang="en-US" smtClean="0"/>
          </a:p>
        </p:txBody>
      </p:sp>
      <p:sp>
        <p:nvSpPr>
          <p:cNvPr id="36868"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14DB3688-B67C-436B-9AA7-1A9CC806B698}" type="datetime1">
              <a:rPr lang="zh-CN" altLang="en-US"/>
              <a:pPr eaLnBrk="1" hangingPunct="1"/>
              <a:t>2014-11-3</a:t>
            </a:fld>
            <a:endParaRPr lang="en-US" altLang="zh-CN"/>
          </a:p>
        </p:txBody>
      </p:sp>
      <p:sp>
        <p:nvSpPr>
          <p:cNvPr id="36869"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2"/>
          <p:cNvSpPr>
            <a:spLocks noGrp="1"/>
          </p:cNvSpPr>
          <p:nvPr>
            <p:ph idx="1"/>
          </p:nvPr>
        </p:nvSpPr>
        <p:spPr>
          <a:xfrm>
            <a:off x="179388" y="1341438"/>
            <a:ext cx="8496300" cy="5327650"/>
          </a:xfrm>
        </p:spPr>
        <p:txBody>
          <a:bodyPr/>
          <a:lstStyle/>
          <a:p>
            <a:pPr eaLnBrk="1" hangingPunct="1"/>
            <a:r>
              <a:rPr lang="zh-CN" altLang="zh-CN" sz="2000" smtClean="0"/>
              <a:t>（</a:t>
            </a:r>
            <a:r>
              <a:rPr lang="en-US" altLang="zh-CN" sz="2000" smtClean="0"/>
              <a:t>1</a:t>
            </a:r>
            <a:r>
              <a:rPr lang="zh-CN" altLang="zh-CN" sz="2000" smtClean="0"/>
              <a:t>）照相机不工作</a:t>
            </a:r>
          </a:p>
          <a:p>
            <a:pPr eaLnBrk="1" hangingPunct="1">
              <a:buFont typeface="Wingdings" pitchFamily="2" charset="2"/>
              <a:buChar char="Ø"/>
            </a:pPr>
            <a:r>
              <a:rPr lang="zh-CN" altLang="zh-CN" sz="2000" smtClean="0"/>
              <a:t>原因可能是：照相机电源未打开；电池极性装错或电池耗尽；寒冷导致电池暂时失效。</a:t>
            </a:r>
          </a:p>
          <a:p>
            <a:pPr eaLnBrk="1" hangingPunct="1">
              <a:buFont typeface="Wingdings" pitchFamily="2" charset="2"/>
              <a:buChar char="Ø"/>
            </a:pPr>
            <a:r>
              <a:rPr lang="zh-CN" altLang="zh-CN" sz="2000" smtClean="0"/>
              <a:t>解决方法：打开照相机电源；重新正确地安装电池或更新电池或使用交流电源转接器；将电池保暖后使用。</a:t>
            </a:r>
          </a:p>
          <a:p>
            <a:pPr eaLnBrk="1" hangingPunct="1"/>
            <a:r>
              <a:rPr lang="zh-CN" altLang="zh-CN" sz="2000" smtClean="0"/>
              <a:t>（</a:t>
            </a:r>
            <a:r>
              <a:rPr lang="en-US" altLang="zh-CN" sz="2000" smtClean="0"/>
              <a:t>2</a:t>
            </a:r>
            <a:r>
              <a:rPr lang="zh-CN" altLang="zh-CN" sz="2000" smtClean="0"/>
              <a:t>）按快门释放按钮时不能拍照</a:t>
            </a:r>
          </a:p>
          <a:p>
            <a:pPr eaLnBrk="1" hangingPunct="1">
              <a:buFont typeface="Wingdings" pitchFamily="2" charset="2"/>
              <a:buChar char="Ø"/>
            </a:pPr>
            <a:r>
              <a:rPr lang="zh-CN" altLang="zh-CN" sz="2000" smtClean="0"/>
              <a:t>原因可能是：闪光灯未充电完毕或正在记录拍摄的影像；未插卡，或插卡有问题，或卡已满，或卡写保护；拍摄中或插卡记录中电池耗尽或电池电量所剩无几。</a:t>
            </a:r>
          </a:p>
          <a:p>
            <a:pPr eaLnBrk="1" hangingPunct="1">
              <a:buFont typeface="Wingdings" pitchFamily="2" charset="2"/>
              <a:buChar char="Ø"/>
            </a:pPr>
            <a:r>
              <a:rPr lang="zh-CN" altLang="zh-CN" sz="2000" smtClean="0"/>
              <a:t>解决方法：等待一会儿即可；重新正确地插入存储卡，或更换存储卡，或消除不要的照片，或转录后消除全部照片，并去掉存储卡的写保护；更换电池或使用交流电源转接器。</a:t>
            </a:r>
          </a:p>
          <a:p>
            <a:pPr eaLnBrk="1" hangingPunct="1"/>
            <a:r>
              <a:rPr lang="zh-CN" altLang="zh-CN" sz="2000" smtClean="0"/>
              <a:t>（</a:t>
            </a:r>
            <a:r>
              <a:rPr lang="en-US" altLang="zh-CN" sz="2000" smtClean="0"/>
              <a:t>3</a:t>
            </a:r>
            <a:r>
              <a:rPr lang="zh-CN" altLang="zh-CN" sz="2000" smtClean="0"/>
              <a:t>） 闪光灯不闪光</a:t>
            </a:r>
          </a:p>
          <a:p>
            <a:pPr eaLnBrk="1" hangingPunct="1">
              <a:buFont typeface="Wingdings" pitchFamily="2" charset="2"/>
              <a:buChar char="Ø"/>
            </a:pPr>
            <a:r>
              <a:rPr lang="zh-CN" altLang="zh-CN" sz="2000" smtClean="0"/>
              <a:t>原因可能是：闪光模式处于闪光禁止状态；被摄对象很明亮。</a:t>
            </a:r>
          </a:p>
          <a:p>
            <a:pPr eaLnBrk="1" hangingPunct="1">
              <a:buFont typeface="Wingdings" pitchFamily="2" charset="2"/>
              <a:buChar char="Ø"/>
            </a:pPr>
            <a:r>
              <a:rPr lang="zh-CN" altLang="zh-CN" sz="2000" smtClean="0"/>
              <a:t>解决方法：切换闪光模式；要闪光时，将设定转为强制闪光模式。</a:t>
            </a:r>
          </a:p>
          <a:p>
            <a:pPr eaLnBrk="1" hangingPunct="1"/>
            <a:endParaRPr lang="zh-CN" altLang="en-US" smtClean="0"/>
          </a:p>
        </p:txBody>
      </p:sp>
      <p:sp>
        <p:nvSpPr>
          <p:cNvPr id="28674" name="标题 1"/>
          <p:cNvSpPr>
            <a:spLocks noGrp="1"/>
          </p:cNvSpPr>
          <p:nvPr>
            <p:ph type="title"/>
          </p:nvPr>
        </p:nvSpPr>
        <p:spPr>
          <a:xfrm>
            <a:off x="250825" y="0"/>
            <a:ext cx="7634288" cy="1052513"/>
          </a:xfrm>
        </p:spPr>
        <p:txBody>
          <a:bodyPr>
            <a:normAutofit fontScale="90000"/>
          </a:bodyPr>
          <a:lstStyle/>
          <a:p>
            <a:pPr eaLnBrk="1" fontAlgn="auto" hangingPunct="1">
              <a:spcAft>
                <a:spcPts val="0"/>
              </a:spcAft>
              <a:defRPr/>
            </a:pPr>
            <a:r>
              <a:rPr lang="en-US" altLang="zh-CN" sz="3600" smtClean="0"/>
              <a:t>4</a:t>
            </a:r>
            <a:r>
              <a:rPr lang="zh-CN" altLang="zh-CN" sz="3600" smtClean="0"/>
              <a:t>．数码照相机使用中常见的故障及解决方法</a:t>
            </a:r>
            <a:endParaRPr lang="zh-CN" altLang="en-US" smtClean="0"/>
          </a:p>
        </p:txBody>
      </p:sp>
      <p:sp>
        <p:nvSpPr>
          <p:cNvPr id="3789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6EB0B8AC-0C82-43B0-ABE9-6C2DA7180AFB}" type="datetime1">
              <a:rPr lang="zh-CN" altLang="en-US"/>
              <a:pPr eaLnBrk="1" hangingPunct="1"/>
              <a:t>2014-11-3</a:t>
            </a:fld>
            <a:endParaRPr lang="en-US" altLang="zh-CN"/>
          </a:p>
        </p:txBody>
      </p:sp>
      <p:sp>
        <p:nvSpPr>
          <p:cNvPr id="3789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p:cNvSpPr>
          <p:nvPr>
            <p:ph idx="1"/>
          </p:nvPr>
        </p:nvSpPr>
        <p:spPr>
          <a:xfrm>
            <a:off x="107950" y="1412875"/>
            <a:ext cx="8578850" cy="4718050"/>
          </a:xfrm>
        </p:spPr>
        <p:txBody>
          <a:bodyPr/>
          <a:lstStyle/>
          <a:p>
            <a:pPr eaLnBrk="1" hangingPunct="1"/>
            <a:r>
              <a:rPr lang="zh-CN" altLang="zh-CN" sz="2000" smtClean="0"/>
              <a:t>（</a:t>
            </a:r>
            <a:r>
              <a:rPr lang="en-US" altLang="zh-CN" sz="2000" smtClean="0"/>
              <a:t>4</a:t>
            </a:r>
            <a:r>
              <a:rPr lang="zh-CN" altLang="zh-CN" sz="2000" smtClean="0"/>
              <a:t>）液晶显示屏模糊不清</a:t>
            </a:r>
          </a:p>
          <a:p>
            <a:pPr eaLnBrk="1" hangingPunct="1">
              <a:buFont typeface="Wingdings" pitchFamily="2" charset="2"/>
              <a:buChar char="Ø"/>
            </a:pPr>
            <a:r>
              <a:rPr lang="zh-CN" altLang="zh-CN" sz="2000" smtClean="0"/>
              <a:t>原因可能是：亮度设定不对；在阳光下；液晶显示屏损坏。</a:t>
            </a:r>
          </a:p>
          <a:p>
            <a:pPr eaLnBrk="1" hangingPunct="1">
              <a:buFont typeface="Wingdings" pitchFamily="2" charset="2"/>
              <a:buChar char="Ø"/>
            </a:pPr>
            <a:r>
              <a:rPr lang="zh-CN" altLang="zh-CN" sz="2000" smtClean="0"/>
              <a:t>解决方法：调整亮度；用手遮挡阳光；送到服务商处修理。</a:t>
            </a:r>
          </a:p>
          <a:p>
            <a:pPr eaLnBrk="1" hangingPunct="1"/>
            <a:r>
              <a:rPr lang="zh-CN" altLang="zh-CN" sz="2000" smtClean="0"/>
              <a:t>（</a:t>
            </a:r>
            <a:r>
              <a:rPr lang="en-US" altLang="zh-CN" sz="2000" smtClean="0"/>
              <a:t>5</a:t>
            </a:r>
            <a:r>
              <a:rPr lang="zh-CN" altLang="zh-CN" sz="2000" smtClean="0"/>
              <a:t>）与计算机连接并传送资料时出现错误警告</a:t>
            </a:r>
          </a:p>
          <a:p>
            <a:pPr eaLnBrk="1" hangingPunct="1">
              <a:buFont typeface="Wingdings" pitchFamily="2" charset="2"/>
              <a:buChar char="Ø"/>
            </a:pPr>
            <a:r>
              <a:rPr lang="zh-CN" altLang="zh-CN" sz="2000" smtClean="0"/>
              <a:t>原因可能是：电缆连接不正确；照相机电源未打开；电池耗尽。</a:t>
            </a:r>
          </a:p>
          <a:p>
            <a:pPr eaLnBrk="1" hangingPunct="1">
              <a:buFont typeface="Wingdings" pitchFamily="2" charset="2"/>
              <a:buChar char="Ø"/>
            </a:pPr>
            <a:r>
              <a:rPr lang="zh-CN" altLang="zh-CN" sz="2000" smtClean="0"/>
              <a:t>解决方法：正确地连接电缆；将照相机模式拨盘定于“</a:t>
            </a:r>
            <a:r>
              <a:rPr lang="en-US" altLang="zh-CN" sz="2000" smtClean="0"/>
              <a:t> </a:t>
            </a:r>
            <a:r>
              <a:rPr lang="zh-CN" altLang="zh-CN" sz="2000" smtClean="0"/>
              <a:t>”位置；更换电池或使用交流电源转接器。</a:t>
            </a:r>
          </a:p>
          <a:p>
            <a:pPr eaLnBrk="1" hangingPunct="1"/>
            <a:r>
              <a:rPr lang="zh-CN" altLang="zh-CN" sz="2000" smtClean="0"/>
              <a:t>（</a:t>
            </a:r>
            <a:r>
              <a:rPr lang="en-US" altLang="zh-CN" sz="2000" smtClean="0"/>
              <a:t>6</a:t>
            </a:r>
            <a:r>
              <a:rPr lang="zh-CN" altLang="zh-CN" sz="2000" smtClean="0"/>
              <a:t>）拍摄出的照片不清晰</a:t>
            </a:r>
          </a:p>
          <a:p>
            <a:pPr eaLnBrk="1" hangingPunct="1">
              <a:buFont typeface="Wingdings" pitchFamily="2" charset="2"/>
              <a:buChar char="Ø"/>
            </a:pPr>
            <a:r>
              <a:rPr lang="zh-CN" altLang="zh-CN" sz="2000" smtClean="0"/>
              <a:t>原因可能是：照相机在被按下快门释放按钮时抖动；取景器的自动聚焦标志未对准拍照物；镜头脏污；模式选择不当。</a:t>
            </a:r>
          </a:p>
          <a:p>
            <a:pPr eaLnBrk="1" hangingPunct="1">
              <a:buFont typeface="Wingdings" pitchFamily="2" charset="2"/>
              <a:buChar char="Ø"/>
            </a:pPr>
            <a:r>
              <a:rPr lang="zh-CN" altLang="zh-CN" sz="2000" smtClean="0"/>
              <a:t>解决方法：在按下快门释放按钮时，应拿稳照相机；将取景器的自动聚焦框对准拍照物，或使用聚焦锁定功能；清洁镜头；当拍照物位于</a:t>
            </a:r>
            <a:r>
              <a:rPr lang="en-US" altLang="zh-CN" sz="2000" smtClean="0"/>
              <a:t>0.2</a:t>
            </a:r>
            <a:r>
              <a:rPr lang="zh-CN" altLang="zh-CN" sz="2000" smtClean="0"/>
              <a:t>米～</a:t>
            </a:r>
            <a:r>
              <a:rPr lang="en-US" altLang="zh-CN" sz="2000" smtClean="0"/>
              <a:t>0.8</a:t>
            </a:r>
            <a:r>
              <a:rPr lang="zh-CN" altLang="zh-CN" sz="2000" smtClean="0"/>
              <a:t>米范围之内时，用近拍模式拍照。在此范围以外时，用标准模式拍照。</a:t>
            </a:r>
          </a:p>
          <a:p>
            <a:pPr eaLnBrk="1" hangingPunct="1"/>
            <a:endParaRPr lang="zh-CN" altLang="en-US" smtClean="0"/>
          </a:p>
        </p:txBody>
      </p:sp>
      <p:sp>
        <p:nvSpPr>
          <p:cNvPr id="29698" name="标题 1"/>
          <p:cNvSpPr>
            <a:spLocks noGrp="1"/>
          </p:cNvSpPr>
          <p:nvPr>
            <p:ph type="title"/>
          </p:nvPr>
        </p:nvSpPr>
        <p:spPr/>
        <p:txBody>
          <a:bodyPr>
            <a:normAutofit fontScale="90000"/>
          </a:bodyPr>
          <a:lstStyle/>
          <a:p>
            <a:pPr eaLnBrk="1" fontAlgn="auto" hangingPunct="1">
              <a:spcAft>
                <a:spcPts val="0"/>
              </a:spcAft>
              <a:defRPr/>
            </a:pPr>
            <a:r>
              <a:rPr lang="en-US" altLang="zh-CN" sz="4000" smtClean="0"/>
              <a:t>4</a:t>
            </a:r>
            <a:r>
              <a:rPr lang="zh-CN" altLang="zh-CN" sz="4000" smtClean="0"/>
              <a:t>．数码照相机使用中常见的故障及解决方法</a:t>
            </a:r>
            <a:endParaRPr lang="zh-CN" altLang="en-US" smtClean="0"/>
          </a:p>
        </p:txBody>
      </p:sp>
      <p:sp>
        <p:nvSpPr>
          <p:cNvPr id="3891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D1DFE452-F82E-4F5C-A9AC-7C33A55F33A4}" type="datetime1">
              <a:rPr lang="zh-CN" altLang="en-US"/>
              <a:pPr eaLnBrk="1" hangingPunct="1"/>
              <a:t>2014-11-3</a:t>
            </a:fld>
            <a:endParaRPr lang="en-US" altLang="zh-CN"/>
          </a:p>
        </p:txBody>
      </p:sp>
      <p:sp>
        <p:nvSpPr>
          <p:cNvPr id="38917"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1"/>
          </p:nvPr>
        </p:nvSpPr>
        <p:spPr/>
        <p:txBody>
          <a:bodyPr/>
          <a:lstStyle/>
          <a:p>
            <a:pPr eaLnBrk="1" hangingPunct="1"/>
            <a:r>
              <a:rPr lang="zh-CN" altLang="zh-CN" sz="2000" smtClean="0"/>
              <a:t>（</a:t>
            </a:r>
            <a:r>
              <a:rPr lang="en-US" altLang="zh-CN" sz="2000" smtClean="0"/>
              <a:t>7</a:t>
            </a:r>
            <a:r>
              <a:rPr lang="zh-CN" altLang="zh-CN" sz="2000" smtClean="0"/>
              <a:t>）拍摄出的照片太亮</a:t>
            </a:r>
          </a:p>
          <a:p>
            <a:pPr eaLnBrk="1" hangingPunct="1">
              <a:buFont typeface="Wingdings" pitchFamily="2" charset="2"/>
              <a:buChar char="Ø"/>
            </a:pPr>
            <a:r>
              <a:rPr lang="zh-CN" altLang="zh-CN" sz="2000" smtClean="0"/>
              <a:t>原因可能是：闪光灯设定为强制闪光模式；拍摄物极亮。</a:t>
            </a:r>
          </a:p>
          <a:p>
            <a:pPr eaLnBrk="1" hangingPunct="1">
              <a:buFont typeface="Wingdings" pitchFamily="2" charset="2"/>
              <a:buChar char="Ø"/>
            </a:pPr>
            <a:r>
              <a:rPr lang="zh-CN" altLang="zh-CN" sz="2000" smtClean="0"/>
              <a:t>解决方法：将闪光灯设定为强制闪光以外的模式；调整曝光补正或改变照相机的角度。</a:t>
            </a:r>
          </a:p>
          <a:p>
            <a:pPr eaLnBrk="1" hangingPunct="1"/>
            <a:r>
              <a:rPr lang="zh-CN" altLang="zh-CN" sz="2000" smtClean="0"/>
              <a:t>（</a:t>
            </a:r>
            <a:r>
              <a:rPr lang="en-US" altLang="zh-CN" sz="2000" smtClean="0"/>
              <a:t>8</a:t>
            </a:r>
            <a:r>
              <a:rPr lang="zh-CN" altLang="zh-CN" sz="2000" smtClean="0"/>
              <a:t>）拍摄出的照片太暗</a:t>
            </a:r>
          </a:p>
          <a:p>
            <a:pPr eaLnBrk="1" hangingPunct="1">
              <a:buFont typeface="Wingdings" pitchFamily="2" charset="2"/>
              <a:buChar char="Ø"/>
            </a:pPr>
            <a:r>
              <a:rPr lang="zh-CN" altLang="zh-CN" sz="2000" smtClean="0"/>
              <a:t>原因可能是：闪光灯被挡住；闪光模式处于禁止闪光状态或拍照物处于闪光灯的有效范围之外；拍照物太小而且逆光。</a:t>
            </a:r>
          </a:p>
          <a:p>
            <a:pPr eaLnBrk="1" hangingPunct="1">
              <a:buFont typeface="Wingdings" pitchFamily="2" charset="2"/>
              <a:buChar char="Ø"/>
            </a:pPr>
            <a:r>
              <a:rPr lang="zh-CN" altLang="zh-CN" sz="2000" smtClean="0"/>
              <a:t>解决方法：正确拿持照相机，勿让手指挡住闪光灯；确认闪光模式并在闪光灯的有效范围内拍摄；将闪光模式设定于强制闪光或用定点测光模式拍照。</a:t>
            </a:r>
          </a:p>
          <a:p>
            <a:pPr eaLnBrk="1" hangingPunct="1"/>
            <a:endParaRPr lang="zh-CN" altLang="en-US" smtClean="0"/>
          </a:p>
        </p:txBody>
      </p:sp>
      <p:sp>
        <p:nvSpPr>
          <p:cNvPr id="30722" name="标题 1"/>
          <p:cNvSpPr>
            <a:spLocks noGrp="1"/>
          </p:cNvSpPr>
          <p:nvPr>
            <p:ph type="title"/>
          </p:nvPr>
        </p:nvSpPr>
        <p:spPr/>
        <p:txBody>
          <a:bodyPr>
            <a:normAutofit fontScale="90000"/>
          </a:bodyPr>
          <a:lstStyle/>
          <a:p>
            <a:pPr eaLnBrk="1" fontAlgn="auto" hangingPunct="1">
              <a:spcAft>
                <a:spcPts val="0"/>
              </a:spcAft>
              <a:defRPr/>
            </a:pPr>
            <a:r>
              <a:rPr lang="en-US" altLang="zh-CN" sz="3600" smtClean="0"/>
              <a:t>4</a:t>
            </a:r>
            <a:r>
              <a:rPr lang="zh-CN" altLang="zh-CN" sz="3600" smtClean="0"/>
              <a:t>．数码照相机使用中常见的故障及解决方法</a:t>
            </a:r>
            <a:endParaRPr lang="zh-CN" altLang="en-US" smtClean="0"/>
          </a:p>
        </p:txBody>
      </p:sp>
      <p:sp>
        <p:nvSpPr>
          <p:cNvPr id="3994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EBAB6F3-8D5B-4EE5-8380-26D397BE147A}" type="datetime1">
              <a:rPr lang="zh-CN" altLang="en-US"/>
              <a:pPr eaLnBrk="1" hangingPunct="1"/>
              <a:t>2014-11-3</a:t>
            </a:fld>
            <a:endParaRPr lang="en-US" altLang="zh-CN"/>
          </a:p>
        </p:txBody>
      </p:sp>
      <p:sp>
        <p:nvSpPr>
          <p:cNvPr id="39941"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占位符 1"/>
          <p:cNvSpPr>
            <a:spLocks noGrp="1"/>
          </p:cNvSpPr>
          <p:nvPr>
            <p:ph type="body" idx="4294967295"/>
          </p:nvPr>
        </p:nvSpPr>
        <p:spPr>
          <a:xfrm>
            <a:off x="925513" y="1341438"/>
            <a:ext cx="8218487" cy="4789487"/>
          </a:xfrm>
        </p:spPr>
        <p:txBody>
          <a:bodyPr/>
          <a:lstStyle/>
          <a:p>
            <a:pPr eaLnBrk="1" hangingPunct="1"/>
            <a:r>
              <a:rPr lang="zh-CN" altLang="zh-CN" sz="2000" smtClean="0"/>
              <a:t>移动存储设备主要包括移动硬盘和闪盘，它们以容量大、速度快、易使用、性价比高和即插即用为主要特色。</a:t>
            </a:r>
            <a:endParaRPr lang="en-US" altLang="zh-CN" sz="2000" smtClean="0"/>
          </a:p>
          <a:p>
            <a:pPr eaLnBrk="1" hangingPunct="1"/>
            <a:r>
              <a:rPr lang="en-US" altLang="zh-CN" sz="2000" smtClean="0"/>
              <a:t>1</a:t>
            </a:r>
            <a:r>
              <a:rPr lang="zh-CN" altLang="zh-CN" sz="2000" smtClean="0"/>
              <a:t>．移动硬盘的安装和使用</a:t>
            </a:r>
            <a:r>
              <a:rPr lang="zh-CN" altLang="en-US" sz="2000" smtClean="0"/>
              <a:t>：</a:t>
            </a:r>
            <a:r>
              <a:rPr lang="zh-CN" altLang="zh-CN" sz="2000" smtClean="0"/>
              <a:t>基本上都采用</a:t>
            </a:r>
            <a:r>
              <a:rPr lang="en-US" altLang="zh-CN" sz="2000" smtClean="0"/>
              <a:t>USB</a:t>
            </a:r>
            <a:r>
              <a:rPr lang="zh-CN" altLang="zh-CN" sz="2000" smtClean="0"/>
              <a:t>接口</a:t>
            </a:r>
          </a:p>
          <a:p>
            <a:pPr eaLnBrk="1" hangingPunct="1"/>
            <a:r>
              <a:rPr lang="en-US" altLang="zh-CN" sz="2000" smtClean="0"/>
              <a:t>2</a:t>
            </a:r>
            <a:r>
              <a:rPr lang="zh-CN" altLang="zh-CN" sz="2000" smtClean="0"/>
              <a:t>．闪盘的安装和使用</a:t>
            </a:r>
            <a:r>
              <a:rPr lang="zh-CN" altLang="en-US" sz="2000" smtClean="0"/>
              <a:t>：</a:t>
            </a:r>
            <a:r>
              <a:rPr lang="zh-CN" altLang="zh-CN" sz="2000" smtClean="0"/>
              <a:t>只需将它插入计算机的</a:t>
            </a:r>
            <a:r>
              <a:rPr lang="en-US" altLang="zh-CN" sz="2000" smtClean="0"/>
              <a:t>USB</a:t>
            </a:r>
            <a:r>
              <a:rPr lang="zh-CN" altLang="zh-CN" sz="2000" smtClean="0"/>
              <a:t>接口即可被识别</a:t>
            </a:r>
          </a:p>
          <a:p>
            <a:pPr eaLnBrk="1" hangingPunct="1"/>
            <a:r>
              <a:rPr lang="en-US" altLang="zh-CN" sz="2000" smtClean="0"/>
              <a:t>3</a:t>
            </a:r>
            <a:r>
              <a:rPr lang="zh-CN" altLang="zh-CN" sz="2000" smtClean="0"/>
              <a:t>．使用移动硬盘和闪盘时的注意事项</a:t>
            </a:r>
            <a:r>
              <a:rPr lang="zh-CN" altLang="en-US" sz="2000" smtClean="0"/>
              <a:t>：</a:t>
            </a:r>
            <a:r>
              <a:rPr lang="zh-CN" altLang="zh-CN" sz="2000" smtClean="0"/>
              <a:t>（</a:t>
            </a:r>
            <a:r>
              <a:rPr lang="en-US" altLang="zh-CN" sz="2000" smtClean="0"/>
              <a:t>1</a:t>
            </a:r>
            <a:r>
              <a:rPr lang="zh-CN" altLang="zh-CN" sz="2000" smtClean="0"/>
              <a:t>）移动硬盘在携带和使用时要注意减震。闪盘虽然抗震性能较好，但也应避免撞击。（</a:t>
            </a:r>
            <a:r>
              <a:rPr lang="en-US" altLang="zh-CN" sz="2000" smtClean="0"/>
              <a:t>2</a:t>
            </a:r>
            <a:r>
              <a:rPr lang="zh-CN" altLang="zh-CN" sz="2000" smtClean="0"/>
              <a:t>）这两种移动存储设备在拔掉之前，一定要通过系统“拔出或弹出硬件”先停止设备，然后才可拔出连接电缆和设备，否则有可能会导致数据丢失或损坏设备。</a:t>
            </a:r>
          </a:p>
          <a:p>
            <a:pPr eaLnBrk="1" hangingPunct="1"/>
            <a:r>
              <a:rPr lang="en-US" altLang="zh-CN" sz="2000" smtClean="0"/>
              <a:t>4</a:t>
            </a:r>
            <a:r>
              <a:rPr lang="zh-CN" altLang="zh-CN" sz="2000" smtClean="0"/>
              <a:t>．拔出闪盘的操作步骤</a:t>
            </a:r>
            <a:r>
              <a:rPr lang="zh-CN" altLang="en-US" sz="2000" smtClean="0"/>
              <a:t>：</a:t>
            </a:r>
            <a:r>
              <a:rPr lang="zh-CN" altLang="zh-CN" sz="2000" smtClean="0"/>
              <a:t>（</a:t>
            </a:r>
            <a:r>
              <a:rPr lang="en-US" altLang="zh-CN" sz="2000" smtClean="0"/>
              <a:t>1</a:t>
            </a:r>
            <a:r>
              <a:rPr lang="zh-CN" altLang="zh-CN" sz="2000" smtClean="0"/>
              <a:t>）在任务栏中双击移动存储设备安装后任务栏自动出现</a:t>
            </a:r>
            <a:r>
              <a:rPr lang="zh-CN" altLang="en-US" sz="2000" smtClean="0"/>
              <a:t>的</a:t>
            </a:r>
            <a:r>
              <a:rPr lang="zh-CN" altLang="zh-CN" sz="2000" smtClean="0"/>
              <a:t>图标。（</a:t>
            </a:r>
            <a:r>
              <a:rPr lang="en-US" altLang="zh-CN" sz="2000" smtClean="0"/>
              <a:t>2</a:t>
            </a:r>
            <a:r>
              <a:rPr lang="zh-CN" altLang="zh-CN" sz="2000" smtClean="0"/>
              <a:t>）在打开的“拔出或弹出硬件”对话框中，选中需要停用的</a:t>
            </a:r>
            <a:r>
              <a:rPr lang="en-US" altLang="zh-CN" sz="2000" smtClean="0"/>
              <a:t>USB</a:t>
            </a:r>
            <a:r>
              <a:rPr lang="zh-CN" altLang="zh-CN" sz="2000" smtClean="0"/>
              <a:t>设备后单击“停止”按钮，弹出“停用设备”窗口，单击“确定”按钮即可。（</a:t>
            </a:r>
            <a:r>
              <a:rPr lang="en-US" altLang="zh-CN" sz="2000" smtClean="0"/>
              <a:t>3</a:t>
            </a:r>
            <a:r>
              <a:rPr lang="zh-CN" altLang="zh-CN" sz="2000" smtClean="0"/>
              <a:t>）关闭 “拔出或弹出硬件”窗口，拔掉设备即可。</a:t>
            </a:r>
          </a:p>
          <a:p>
            <a:pPr eaLnBrk="1" hangingPunct="1"/>
            <a:endParaRPr lang="zh-CN" altLang="zh-CN" sz="2000" smtClean="0"/>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dirty="0" smtClean="0">
                <a:solidFill>
                  <a:srgbClr val="000000"/>
                </a:solidFill>
                <a:cs typeface="+mn-cs"/>
              </a:rPr>
              <a:t>10.3.2  </a:t>
            </a:r>
            <a:r>
              <a:rPr lang="zh-CN" altLang="zh-CN" sz="3000" dirty="0" smtClean="0">
                <a:solidFill>
                  <a:srgbClr val="000000"/>
                </a:solidFill>
                <a:cs typeface="+mn-cs"/>
              </a:rPr>
              <a:t>移动存储设备</a:t>
            </a:r>
            <a:r>
              <a:rPr lang="zh-CN" altLang="zh-CN" dirty="0" smtClean="0"/>
              <a:t/>
            </a:r>
            <a:br>
              <a:rPr lang="zh-CN" altLang="zh-CN" dirty="0" smtClean="0"/>
            </a:br>
            <a:endParaRPr lang="zh-CN" altLang="en-US" dirty="0"/>
          </a:p>
        </p:txBody>
      </p:sp>
      <p:sp>
        <p:nvSpPr>
          <p:cNvPr id="40964"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4AF3D19-0C9D-47DE-8E97-D01E2588075E}" type="datetime1">
              <a:rPr lang="zh-CN" altLang="en-US"/>
              <a:pPr eaLnBrk="1" hangingPunct="1"/>
              <a:t>2014-11-3</a:t>
            </a:fld>
            <a:endParaRPr lang="en-US" altLang="zh-CN"/>
          </a:p>
        </p:txBody>
      </p:sp>
      <p:sp>
        <p:nvSpPr>
          <p:cNvPr id="40965"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0" y="476250"/>
            <a:ext cx="7461250" cy="930275"/>
          </a:xfrm>
        </p:spPr>
        <p:txBody>
          <a:bodyPr/>
          <a:lstStyle/>
          <a:p>
            <a:pPr eaLnBrk="1" fontAlgn="auto" hangingPunct="1">
              <a:spcAft>
                <a:spcPts val="0"/>
              </a:spcAft>
              <a:defRPr/>
            </a:pPr>
            <a:r>
              <a:rPr lang="zh-CN" altLang="en-US" dirty="0" smtClean="0">
                <a:effectLst>
                  <a:outerShdw blurRad="38100" dist="38100" dir="2700000" algn="tl">
                    <a:srgbClr val="C0C0C0"/>
                  </a:outerShdw>
                </a:effectLst>
              </a:rPr>
              <a:t>章节内容</a:t>
            </a:r>
          </a:p>
        </p:txBody>
      </p:sp>
      <p:sp>
        <p:nvSpPr>
          <p:cNvPr id="14339" name="内容占位符 2"/>
          <p:cNvSpPr>
            <a:spLocks noGrp="1"/>
          </p:cNvSpPr>
          <p:nvPr>
            <p:ph idx="4294967295"/>
          </p:nvPr>
        </p:nvSpPr>
        <p:spPr>
          <a:xfrm>
            <a:off x="0" y="1700213"/>
            <a:ext cx="7775575" cy="4752975"/>
          </a:xfrm>
        </p:spPr>
        <p:txBody>
          <a:bodyPr/>
          <a:lstStyle/>
          <a:p>
            <a:pPr eaLnBrk="1" hangingPunct="1"/>
            <a:r>
              <a:rPr lang="en-US" altLang="zh-CN" sz="2800" smtClean="0"/>
              <a:t>10.1</a:t>
            </a:r>
            <a:r>
              <a:rPr lang="zh-CN" altLang="zh-CN" sz="2800" smtClean="0"/>
              <a:t>打印机的使用</a:t>
            </a:r>
          </a:p>
          <a:p>
            <a:pPr eaLnBrk="1" hangingPunct="1"/>
            <a:r>
              <a:rPr lang="en-US" altLang="zh-CN" sz="2800" smtClean="0"/>
              <a:t>10.2</a:t>
            </a:r>
            <a:r>
              <a:rPr lang="zh-CN" altLang="zh-CN" sz="2800" smtClean="0"/>
              <a:t>扫描仪的使用</a:t>
            </a:r>
          </a:p>
          <a:p>
            <a:pPr eaLnBrk="1" hangingPunct="1"/>
            <a:r>
              <a:rPr lang="en-US" altLang="zh-CN" sz="2800" smtClean="0"/>
              <a:t>10.3</a:t>
            </a:r>
            <a:r>
              <a:rPr lang="zh-CN" altLang="zh-CN" sz="2800" smtClean="0"/>
              <a:t>其他办公设备的使用</a:t>
            </a:r>
          </a:p>
          <a:p>
            <a:pPr eaLnBrk="1" hangingPunct="1"/>
            <a:r>
              <a:rPr lang="zh-CN" altLang="en-US" sz="2800" smtClean="0"/>
              <a:t>本章小结及</a:t>
            </a:r>
            <a:r>
              <a:rPr lang="zh-CN" altLang="zh-CN" sz="2800" smtClean="0"/>
              <a:t>实训</a:t>
            </a:r>
          </a:p>
        </p:txBody>
      </p:sp>
      <p:sp>
        <p:nvSpPr>
          <p:cNvPr id="14340" name="页脚占位符 3"/>
          <p:cNvSpPr txBox="1">
            <a:spLocks noGrp="1" noChangeArrowheads="1"/>
          </p:cNvSpPr>
          <p:nvPr/>
        </p:nvSpPr>
        <p:spPr bwMode="auto">
          <a:xfrm>
            <a:off x="5508625" y="6453188"/>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pPr algn="r"/>
            <a:endParaRPr lang="en-US" altLang="zh-CN" sz="1200">
              <a:solidFill>
                <a:srgbClr val="CC3300"/>
              </a:solidFill>
              <a:latin typeface="Arial" charset="0"/>
              <a:ea typeface="宋体" charset="-122"/>
            </a:endParaRPr>
          </a:p>
        </p:txBody>
      </p:sp>
      <p:sp>
        <p:nvSpPr>
          <p:cNvPr id="14341" name="灯片编号占位符 4"/>
          <p:cNvSpPr txBox="1">
            <a:spLocks noGrp="1" noChangeArrowheads="1"/>
          </p:cNvSpPr>
          <p:nvPr/>
        </p:nvSpPr>
        <p:spPr bwMode="auto">
          <a:xfrm>
            <a:off x="107950" y="6596063"/>
            <a:ext cx="7191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Lucida Sans Unicode" pitchFamily="34" charset="0"/>
                <a:ea typeface="黑体" pitchFamily="2" charset="-122"/>
              </a:defRPr>
            </a:lvl1pPr>
            <a:lvl2pPr marL="742950" indent="-285750">
              <a:defRPr sz="2300">
                <a:solidFill>
                  <a:schemeClr val="tx1"/>
                </a:solidFill>
                <a:latin typeface="Lucida Sans Unicode" pitchFamily="34" charset="0"/>
                <a:ea typeface="黑体" pitchFamily="2" charset="-122"/>
              </a:defRPr>
            </a:lvl2pPr>
            <a:lvl3pPr marL="1143000">
              <a:defRPr sz="2100">
                <a:solidFill>
                  <a:schemeClr val="tx1"/>
                </a:solidFill>
                <a:latin typeface="Lucida Sans Unicode" pitchFamily="34" charset="0"/>
                <a:ea typeface="黑体" pitchFamily="2" charset="-122"/>
              </a:defRPr>
            </a:lvl3pPr>
            <a:lvl4pPr marL="1600200">
              <a:defRPr sz="1900">
                <a:solidFill>
                  <a:schemeClr val="tx1"/>
                </a:solidFill>
                <a:latin typeface="Lucida Sans Unicode" pitchFamily="34" charset="0"/>
                <a:ea typeface="黑体" pitchFamily="2" charset="-122"/>
              </a:defRPr>
            </a:lvl4pPr>
            <a:lvl5pPr marL="2057400">
              <a:defRPr>
                <a:solidFill>
                  <a:schemeClr val="tx1"/>
                </a:solidFill>
                <a:latin typeface="Lucida Sans Unicode" pitchFamily="34" charset="0"/>
                <a:ea typeface="黑体" pitchFamily="2" charset="-122"/>
              </a:defRPr>
            </a:lvl5pPr>
            <a:lvl6pPr marL="25146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6pPr>
            <a:lvl7pPr marL="29718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7pPr>
            <a:lvl8pPr marL="34290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8pPr>
            <a:lvl9pPr marL="3886200" eaLnBrk="0" fontAlgn="base" hangingPunct="0">
              <a:spcAft>
                <a:spcPct val="0"/>
              </a:spcAft>
              <a:buClr>
                <a:schemeClr val="accent2"/>
              </a:buClr>
              <a:buFont typeface="Wingdings 2" pitchFamily="18" charset="2"/>
              <a:buChar char=""/>
              <a:defRPr>
                <a:solidFill>
                  <a:schemeClr val="tx1"/>
                </a:solidFill>
                <a:latin typeface="Lucida Sans Unicode" pitchFamily="34" charset="0"/>
                <a:ea typeface="黑体" pitchFamily="2" charset="-122"/>
              </a:defRPr>
            </a:lvl9pPr>
          </a:lstStyle>
          <a:p>
            <a:endParaRPr lang="en-US" altLang="zh-CN" sz="1000">
              <a:solidFill>
                <a:srgbClr val="000000"/>
              </a:solidFill>
              <a:latin typeface="Verdana" pitchFamily="34" charset="0"/>
              <a:ea typeface="宋体" charset="-122"/>
            </a:endParaRPr>
          </a:p>
        </p:txBody>
      </p:sp>
      <p:sp>
        <p:nvSpPr>
          <p:cNvPr id="1434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CCC68DF-B7A5-48F7-8437-B325CF877D97}" type="datetime1">
              <a:rPr lang="zh-CN" altLang="en-US"/>
              <a:pPr eaLnBrk="1" hangingPunct="1"/>
              <a:t>2014-11-3</a:t>
            </a:fld>
            <a:endParaRPr lang="en-US" altLang="zh-CN"/>
          </a:p>
        </p:txBody>
      </p:sp>
      <p:sp>
        <p:nvSpPr>
          <p:cNvPr id="1434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占位符 1"/>
          <p:cNvSpPr>
            <a:spLocks noGrp="1"/>
          </p:cNvSpPr>
          <p:nvPr>
            <p:ph type="body" idx="4294967295"/>
          </p:nvPr>
        </p:nvSpPr>
        <p:spPr>
          <a:xfrm>
            <a:off x="0" y="1412875"/>
            <a:ext cx="8362950" cy="4718050"/>
          </a:xfrm>
        </p:spPr>
        <p:txBody>
          <a:bodyPr/>
          <a:lstStyle/>
          <a:p>
            <a:pPr eaLnBrk="1" hangingPunct="1"/>
            <a:r>
              <a:rPr lang="zh-CN" altLang="zh-CN" sz="2400" smtClean="0"/>
              <a:t>光盘刻录机刻录的一般是</a:t>
            </a:r>
            <a:r>
              <a:rPr lang="en-US" altLang="zh-CN" sz="2400" smtClean="0"/>
              <a:t>CD-R</a:t>
            </a:r>
            <a:r>
              <a:rPr lang="zh-CN" altLang="zh-CN" sz="2400" smtClean="0"/>
              <a:t>光盘，它的刻录方法是通过汇聚激光束的热能，使记录介质的形状发生永久性变化实现信息记录。它提供给用户写入一次信息的机会，信息一旦写入，其用法便同只读光盘一样。它的特点是记录密度高，信息保存时间长，稳定可靠，容量可达</a:t>
            </a:r>
            <a:r>
              <a:rPr lang="en-US" altLang="zh-CN" sz="2400" smtClean="0"/>
              <a:t>750MB</a:t>
            </a:r>
            <a:r>
              <a:rPr lang="zh-CN" altLang="zh-CN" sz="2400" smtClean="0"/>
              <a:t>。</a:t>
            </a:r>
          </a:p>
          <a:p>
            <a:pPr eaLnBrk="1" hangingPunct="1"/>
            <a:r>
              <a:rPr lang="en-US" altLang="zh-CN" sz="2400" b="1" smtClean="0"/>
              <a:t>1</a:t>
            </a:r>
            <a:r>
              <a:rPr lang="zh-CN" altLang="zh-CN" sz="2400" b="1" smtClean="0"/>
              <a:t>．光盘刻录机的分类</a:t>
            </a:r>
            <a:r>
              <a:rPr lang="zh-CN" altLang="en-US" sz="2400" b="1" smtClean="0"/>
              <a:t>：</a:t>
            </a:r>
            <a:r>
              <a:rPr lang="zh-CN" altLang="zh-CN" sz="2400" smtClean="0"/>
              <a:t>在计算机上使用的</a:t>
            </a:r>
            <a:r>
              <a:rPr lang="en-US" altLang="zh-CN" sz="2400" smtClean="0"/>
              <a:t>CD</a:t>
            </a:r>
            <a:r>
              <a:rPr lang="zh-CN" altLang="zh-CN" sz="2400" smtClean="0"/>
              <a:t>刻录机，按接口不同，有</a:t>
            </a:r>
            <a:r>
              <a:rPr lang="en-US" altLang="zh-CN" sz="2400" smtClean="0"/>
              <a:t>IDE</a:t>
            </a:r>
            <a:r>
              <a:rPr lang="zh-CN" altLang="zh-CN" sz="2400" smtClean="0"/>
              <a:t>接口、</a:t>
            </a:r>
            <a:r>
              <a:rPr lang="en-US" altLang="zh-CN" sz="2400" smtClean="0"/>
              <a:t>SCSI</a:t>
            </a:r>
            <a:r>
              <a:rPr lang="zh-CN" altLang="zh-CN" sz="2400" smtClean="0"/>
              <a:t>接口、</a:t>
            </a:r>
            <a:r>
              <a:rPr lang="en-US" altLang="zh-CN" sz="2400" smtClean="0"/>
              <a:t>USB</a:t>
            </a:r>
            <a:r>
              <a:rPr lang="zh-CN" altLang="zh-CN" sz="2400" smtClean="0"/>
              <a:t>接口和</a:t>
            </a:r>
            <a:r>
              <a:rPr lang="en-US" altLang="zh-CN" sz="2400" smtClean="0"/>
              <a:t>LPT</a:t>
            </a:r>
            <a:r>
              <a:rPr lang="zh-CN" altLang="zh-CN" sz="2400" smtClean="0"/>
              <a:t>并行接口之分，按放置位置不同，又分为内置式和外置式两种。在办公室和家庭使用最多的应该是</a:t>
            </a:r>
            <a:r>
              <a:rPr lang="en-US" altLang="zh-CN" sz="2400" smtClean="0"/>
              <a:t>IDE</a:t>
            </a:r>
            <a:r>
              <a:rPr lang="zh-CN" altLang="zh-CN" sz="2400" smtClean="0"/>
              <a:t>接口的内置式刻录机。其次是方便携带、易于安装和使用的</a:t>
            </a:r>
            <a:r>
              <a:rPr lang="en-US" altLang="zh-CN" sz="2400" smtClean="0"/>
              <a:t>USB</a:t>
            </a:r>
            <a:r>
              <a:rPr lang="zh-CN" altLang="zh-CN" sz="2400" smtClean="0"/>
              <a:t>接口外置式刻录机，但其明显的缺点是速度较慢。</a:t>
            </a:r>
          </a:p>
          <a:p>
            <a:pPr eaLnBrk="1" hangingPunct="1"/>
            <a:r>
              <a:rPr lang="en-US" altLang="zh-CN" sz="2400" b="1" smtClean="0"/>
              <a:t>2</a:t>
            </a:r>
            <a:r>
              <a:rPr lang="zh-CN" altLang="zh-CN" sz="2400" b="1" smtClean="0"/>
              <a:t>．光盘刻录机的安装和使用</a:t>
            </a:r>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dirty="0" smtClean="0">
                <a:solidFill>
                  <a:srgbClr val="000000"/>
                </a:solidFill>
                <a:cs typeface="+mn-cs"/>
              </a:rPr>
              <a:t>10.3.3  </a:t>
            </a:r>
            <a:r>
              <a:rPr lang="zh-CN" altLang="zh-CN" sz="3000" dirty="0" smtClean="0">
                <a:solidFill>
                  <a:srgbClr val="000000"/>
                </a:solidFill>
                <a:cs typeface="+mn-cs"/>
              </a:rPr>
              <a:t>光盘刻录机</a:t>
            </a:r>
            <a:r>
              <a:rPr lang="zh-CN" altLang="zh-CN" dirty="0" smtClean="0"/>
              <a:t/>
            </a:r>
            <a:br>
              <a:rPr lang="zh-CN" altLang="zh-CN" dirty="0" smtClean="0"/>
            </a:br>
            <a:endParaRPr lang="zh-CN" altLang="en-US" dirty="0"/>
          </a:p>
        </p:txBody>
      </p:sp>
      <p:sp>
        <p:nvSpPr>
          <p:cNvPr id="41988"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BCF6628E-FF7F-419F-87AF-4ECDEF973E26}" type="datetime1">
              <a:rPr lang="zh-CN" altLang="en-US"/>
              <a:pPr eaLnBrk="1" hangingPunct="1"/>
              <a:t>2014-11-3</a:t>
            </a:fld>
            <a:endParaRPr lang="en-US" altLang="zh-CN"/>
          </a:p>
        </p:txBody>
      </p:sp>
      <p:sp>
        <p:nvSpPr>
          <p:cNvPr id="41989"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2"/>
          <p:cNvSpPr>
            <a:spLocks noGrp="1"/>
          </p:cNvSpPr>
          <p:nvPr>
            <p:ph idx="1"/>
          </p:nvPr>
        </p:nvSpPr>
        <p:spPr/>
        <p:txBody>
          <a:bodyPr/>
          <a:lstStyle/>
          <a:p>
            <a:pPr eaLnBrk="1" hangingPunct="1"/>
            <a:r>
              <a:rPr lang="zh-CN" altLang="zh-CN" smtClean="0"/>
              <a:t>（</a:t>
            </a:r>
            <a:r>
              <a:rPr lang="en-US" altLang="zh-CN" smtClean="0"/>
              <a:t>1</a:t>
            </a:r>
            <a:r>
              <a:rPr lang="zh-CN" altLang="zh-CN" smtClean="0"/>
              <a:t>）刻录机的安装</a:t>
            </a:r>
          </a:p>
          <a:p>
            <a:pPr eaLnBrk="1" hangingPunct="1"/>
            <a:r>
              <a:rPr lang="zh-CN" altLang="zh-CN" smtClean="0"/>
              <a:t>（</a:t>
            </a:r>
            <a:r>
              <a:rPr lang="en-US" altLang="zh-CN" smtClean="0"/>
              <a:t>2</a:t>
            </a:r>
            <a:r>
              <a:rPr lang="zh-CN" altLang="zh-CN" smtClean="0"/>
              <a:t>）驱动程序的安装</a:t>
            </a:r>
          </a:p>
          <a:p>
            <a:pPr eaLnBrk="1" hangingPunct="1"/>
            <a:r>
              <a:rPr lang="zh-CN" altLang="zh-CN" smtClean="0"/>
              <a:t>（</a:t>
            </a:r>
            <a:r>
              <a:rPr lang="en-US" altLang="zh-CN" smtClean="0"/>
              <a:t>3</a:t>
            </a:r>
            <a:r>
              <a:rPr lang="zh-CN" altLang="zh-CN" smtClean="0"/>
              <a:t>）刻录软件的安装和使用</a:t>
            </a:r>
          </a:p>
          <a:p>
            <a:pPr eaLnBrk="1" hangingPunct="1">
              <a:buFont typeface="Wingdings" pitchFamily="2" charset="2"/>
              <a:buChar char="Ø"/>
            </a:pPr>
            <a:r>
              <a:rPr lang="zh-CN" altLang="zh-CN" smtClean="0"/>
              <a:t>①</a:t>
            </a:r>
            <a:r>
              <a:rPr lang="en-US" altLang="zh-CN" smtClean="0"/>
              <a:t> </a:t>
            </a:r>
            <a:r>
              <a:rPr lang="zh-CN" altLang="zh-CN" smtClean="0"/>
              <a:t>安装</a:t>
            </a:r>
            <a:r>
              <a:rPr lang="en-US" altLang="zh-CN" smtClean="0"/>
              <a:t>Nero - Burning Rom</a:t>
            </a:r>
            <a:r>
              <a:rPr lang="zh-CN" altLang="zh-CN" smtClean="0"/>
              <a:t>软件</a:t>
            </a:r>
          </a:p>
          <a:p>
            <a:pPr eaLnBrk="1" hangingPunct="1">
              <a:buFont typeface="Wingdings" pitchFamily="2" charset="2"/>
              <a:buChar char="Ø"/>
            </a:pPr>
            <a:r>
              <a:rPr lang="zh-CN" altLang="zh-CN" smtClean="0"/>
              <a:t>②</a:t>
            </a:r>
            <a:r>
              <a:rPr lang="en-US" altLang="zh-CN" smtClean="0"/>
              <a:t> </a:t>
            </a:r>
            <a:r>
              <a:rPr lang="zh-CN" altLang="zh-CN" smtClean="0"/>
              <a:t>使用</a:t>
            </a:r>
            <a:r>
              <a:rPr lang="en-US" altLang="zh-CN" smtClean="0"/>
              <a:t>Nero - Burning Rom</a:t>
            </a:r>
            <a:r>
              <a:rPr lang="zh-CN" altLang="zh-CN" smtClean="0"/>
              <a:t>软件刻录光盘</a:t>
            </a:r>
          </a:p>
          <a:p>
            <a:pPr eaLnBrk="1" hangingPunct="1"/>
            <a:endParaRPr lang="zh-CN" altLang="en-US" smtClean="0"/>
          </a:p>
        </p:txBody>
      </p:sp>
      <p:sp>
        <p:nvSpPr>
          <p:cNvPr id="33794" name="标题 1"/>
          <p:cNvSpPr>
            <a:spLocks noGrp="1"/>
          </p:cNvSpPr>
          <p:nvPr>
            <p:ph type="title"/>
          </p:nvPr>
        </p:nvSpPr>
        <p:spPr/>
        <p:txBody>
          <a:bodyPr/>
          <a:lstStyle/>
          <a:p>
            <a:pPr eaLnBrk="1" fontAlgn="auto" hangingPunct="1">
              <a:spcAft>
                <a:spcPts val="0"/>
              </a:spcAft>
              <a:defRPr/>
            </a:pPr>
            <a:r>
              <a:rPr lang="en-US" altLang="zh-CN" smtClean="0"/>
              <a:t>2</a:t>
            </a:r>
            <a:r>
              <a:rPr lang="zh-CN" altLang="zh-CN" smtClean="0"/>
              <a:t>．光盘刻录机的安装和使用</a:t>
            </a:r>
            <a:endParaRPr lang="zh-CN" altLang="en-US" smtClean="0"/>
          </a:p>
        </p:txBody>
      </p:sp>
      <p:sp>
        <p:nvSpPr>
          <p:cNvPr id="4301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3D42EAD-CE73-4D5F-A1F6-49168B00C5D1}" type="datetime1">
              <a:rPr lang="zh-CN" altLang="en-US"/>
              <a:pPr eaLnBrk="1" hangingPunct="1"/>
              <a:t>2014-11-3</a:t>
            </a:fld>
            <a:endParaRPr lang="en-US" altLang="zh-CN"/>
          </a:p>
        </p:txBody>
      </p:sp>
      <p:sp>
        <p:nvSpPr>
          <p:cNvPr id="4301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占位符 1"/>
          <p:cNvSpPr>
            <a:spLocks noGrp="1"/>
          </p:cNvSpPr>
          <p:nvPr>
            <p:ph type="body" idx="4294967295"/>
          </p:nvPr>
        </p:nvSpPr>
        <p:spPr>
          <a:xfrm>
            <a:off x="503238" y="1268413"/>
            <a:ext cx="8640762" cy="5256212"/>
          </a:xfrm>
        </p:spPr>
        <p:txBody>
          <a:bodyPr/>
          <a:lstStyle/>
          <a:p>
            <a:pPr eaLnBrk="1" hangingPunct="1"/>
            <a:r>
              <a:rPr lang="zh-CN" altLang="zh-CN" sz="2200" smtClean="0"/>
              <a:t>复印技术是将一种媒介上的文字或图像内容转印到其他媒介上的一种技术。 </a:t>
            </a:r>
            <a:endParaRPr lang="en-US" altLang="zh-CN" sz="2200" smtClean="0"/>
          </a:p>
          <a:p>
            <a:pPr eaLnBrk="1" hangingPunct="1"/>
            <a:r>
              <a:rPr lang="en-US" altLang="zh-CN" sz="2200" b="1" smtClean="0"/>
              <a:t>1</a:t>
            </a:r>
            <a:r>
              <a:rPr lang="zh-CN" altLang="zh-CN" sz="2200" b="1" smtClean="0"/>
              <a:t>．复印机的种类</a:t>
            </a:r>
            <a:r>
              <a:rPr lang="zh-CN" altLang="en-US" sz="2200" b="1" smtClean="0"/>
              <a:t>：</a:t>
            </a:r>
            <a:r>
              <a:rPr lang="zh-CN" altLang="zh-CN" sz="2200" smtClean="0"/>
              <a:t>复印机有很多分类方法，常见的有以下几种</a:t>
            </a:r>
            <a:r>
              <a:rPr lang="zh-CN" altLang="en-US" sz="2200" smtClean="0"/>
              <a:t>：</a:t>
            </a:r>
            <a:endParaRPr lang="zh-CN" altLang="zh-CN" sz="2200" smtClean="0"/>
          </a:p>
          <a:p>
            <a:pPr eaLnBrk="1" hangingPunct="1">
              <a:buFont typeface="Wingdings" pitchFamily="2" charset="2"/>
              <a:buChar char="Ø"/>
            </a:pPr>
            <a:r>
              <a:rPr lang="zh-CN" altLang="zh-CN" sz="2200" smtClean="0"/>
              <a:t>（</a:t>
            </a:r>
            <a:r>
              <a:rPr lang="en-US" altLang="zh-CN" sz="2200" smtClean="0"/>
              <a:t>1</a:t>
            </a:r>
            <a:r>
              <a:rPr lang="zh-CN" altLang="zh-CN" sz="2200" smtClean="0"/>
              <a:t>）根据复印机工作原理的不同，复印机可分为模拟复印机和数码复印机两种。</a:t>
            </a:r>
          </a:p>
          <a:p>
            <a:pPr eaLnBrk="1" hangingPunct="1">
              <a:buFont typeface="Wingdings" pitchFamily="2" charset="2"/>
              <a:buChar char="Ø"/>
            </a:pPr>
            <a:r>
              <a:rPr lang="zh-CN" altLang="zh-CN" sz="2200" smtClean="0"/>
              <a:t>（</a:t>
            </a:r>
            <a:r>
              <a:rPr lang="en-US" altLang="zh-CN" sz="2200" smtClean="0"/>
              <a:t>2</a:t>
            </a:r>
            <a:r>
              <a:rPr lang="zh-CN" altLang="zh-CN" sz="2200" smtClean="0"/>
              <a:t>）根据复印的速度不同，复印机可分为低速、中速和高速三种。低速复印机每分钟可复印</a:t>
            </a:r>
            <a:r>
              <a:rPr lang="en-US" altLang="zh-CN" sz="2200" smtClean="0"/>
              <a:t>A4</a:t>
            </a:r>
            <a:r>
              <a:rPr lang="zh-CN" altLang="zh-CN" sz="2200" smtClean="0"/>
              <a:t>幅面的文件</a:t>
            </a:r>
            <a:r>
              <a:rPr lang="en-US" altLang="zh-CN" sz="2200" smtClean="0"/>
              <a:t>10~30</a:t>
            </a:r>
            <a:r>
              <a:rPr lang="zh-CN" altLang="zh-CN" sz="2200" smtClean="0"/>
              <a:t>份，中速复印机每分钟可复印</a:t>
            </a:r>
            <a:r>
              <a:rPr lang="en-US" altLang="zh-CN" sz="2200" smtClean="0"/>
              <a:t>30~60</a:t>
            </a:r>
            <a:r>
              <a:rPr lang="zh-CN" altLang="zh-CN" sz="2200" smtClean="0"/>
              <a:t>份，高速复印机每分钟可复印</a:t>
            </a:r>
            <a:r>
              <a:rPr lang="en-US" altLang="zh-CN" sz="2200" smtClean="0"/>
              <a:t>60</a:t>
            </a:r>
            <a:r>
              <a:rPr lang="zh-CN" altLang="zh-CN" sz="2200" smtClean="0"/>
              <a:t>份以上。大多数的办公场所只配备中速或低速复印机。</a:t>
            </a:r>
          </a:p>
          <a:p>
            <a:pPr eaLnBrk="1" hangingPunct="1">
              <a:buFont typeface="Wingdings" pitchFamily="2" charset="2"/>
              <a:buChar char="Ø"/>
            </a:pPr>
            <a:r>
              <a:rPr lang="zh-CN" altLang="zh-CN" sz="2200" smtClean="0"/>
              <a:t>（</a:t>
            </a:r>
            <a:r>
              <a:rPr lang="en-US" altLang="zh-CN" sz="2200" smtClean="0"/>
              <a:t>3</a:t>
            </a:r>
            <a:r>
              <a:rPr lang="zh-CN" altLang="zh-CN" sz="2200" smtClean="0"/>
              <a:t>）根据复印的幅面不同，复印机可分为普及型和工程复印机两种。一般我们在普通的办公场所看到的复印机均为普及型，也就是复印的幅面大小为</a:t>
            </a:r>
            <a:r>
              <a:rPr lang="en-US" altLang="zh-CN" sz="2200" smtClean="0"/>
              <a:t>A3-A5</a:t>
            </a:r>
            <a:r>
              <a:rPr lang="zh-CN" altLang="zh-CN" sz="2200" smtClean="0"/>
              <a:t>。工程复印机复印的幅面大小为</a:t>
            </a:r>
            <a:r>
              <a:rPr lang="en-US" altLang="zh-CN" sz="2200" smtClean="0"/>
              <a:t>A2~A0</a:t>
            </a:r>
            <a:r>
              <a:rPr lang="zh-CN" altLang="zh-CN" sz="2200" smtClean="0"/>
              <a:t>，甚至更大，不过其价格也非常昂贵。</a:t>
            </a:r>
            <a:endParaRPr lang="zh-CN" altLang="zh-CN" sz="2200" b="1" smtClean="0"/>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dirty="0" smtClean="0">
                <a:solidFill>
                  <a:srgbClr val="000000"/>
                </a:solidFill>
                <a:cs typeface="+mn-cs"/>
              </a:rPr>
              <a:t>10.3.4  </a:t>
            </a:r>
            <a:r>
              <a:rPr lang="zh-CN" altLang="zh-CN" sz="3000" dirty="0" smtClean="0">
                <a:solidFill>
                  <a:srgbClr val="000000"/>
                </a:solidFill>
                <a:cs typeface="+mn-cs"/>
              </a:rPr>
              <a:t>复印机</a:t>
            </a:r>
            <a:r>
              <a:rPr lang="zh-CN" altLang="zh-CN" dirty="0" smtClean="0"/>
              <a:t/>
            </a:r>
            <a:br>
              <a:rPr lang="zh-CN" altLang="zh-CN" dirty="0" smtClean="0"/>
            </a:br>
            <a:endParaRPr lang="zh-CN" altLang="en-US" dirty="0"/>
          </a:p>
        </p:txBody>
      </p:sp>
      <p:sp>
        <p:nvSpPr>
          <p:cNvPr id="44036"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66E6BAA1-66A8-45C4-898C-D2E850DB2004}" type="datetime1">
              <a:rPr lang="zh-CN" altLang="en-US"/>
              <a:pPr eaLnBrk="1" hangingPunct="1"/>
              <a:t>2014-11-3</a:t>
            </a:fld>
            <a:endParaRPr lang="en-US" altLang="zh-CN"/>
          </a:p>
        </p:txBody>
      </p:sp>
      <p:sp>
        <p:nvSpPr>
          <p:cNvPr id="44037"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388" y="1268413"/>
            <a:ext cx="8964612" cy="5473700"/>
          </a:xfrm>
        </p:spPr>
        <p:txBody>
          <a:bodyPr>
            <a:normAutofit/>
          </a:bodyPr>
          <a:lstStyle/>
          <a:p>
            <a:pPr marL="365760" indent="-256032" eaLnBrk="1" fontAlgn="auto" hangingPunct="1">
              <a:spcAft>
                <a:spcPts val="0"/>
              </a:spcAft>
              <a:buFont typeface="Wingdings 3"/>
              <a:buChar char=""/>
              <a:defRPr/>
            </a:pPr>
            <a:r>
              <a:rPr lang="en-US" altLang="zh-CN" sz="2400" b="1" dirty="0" smtClean="0"/>
              <a:t>2</a:t>
            </a:r>
            <a:r>
              <a:rPr lang="zh-CN" altLang="zh-CN" sz="2400" b="1" dirty="0" smtClean="0"/>
              <a:t>．复印机的安装和使用</a:t>
            </a:r>
          </a:p>
          <a:p>
            <a:pPr marL="0" indent="0" eaLnBrk="1" fontAlgn="auto" hangingPunct="1">
              <a:spcAft>
                <a:spcPts val="0"/>
              </a:spcAft>
              <a:buFont typeface="Wingdings" pitchFamily="2" charset="2"/>
              <a:buNone/>
              <a:defRPr/>
            </a:pPr>
            <a:r>
              <a:rPr lang="zh-CN" altLang="zh-CN" sz="2400" dirty="0" smtClean="0"/>
              <a:t>（</a:t>
            </a:r>
            <a:r>
              <a:rPr lang="en-US" altLang="zh-CN" sz="2400" dirty="0" smtClean="0"/>
              <a:t>1</a:t>
            </a:r>
            <a:r>
              <a:rPr lang="zh-CN" altLang="zh-CN" sz="2400" dirty="0" smtClean="0"/>
              <a:t>）复印机的安装</a:t>
            </a:r>
            <a:r>
              <a:rPr lang="zh-CN" altLang="en-US" sz="2400" dirty="0" smtClean="0"/>
              <a:t>：</a:t>
            </a:r>
            <a:r>
              <a:rPr lang="zh-CN" altLang="zh-CN" sz="2400" dirty="0"/>
              <a:t>复印机的安装建议参考随机操作手册进行，一般需经过以下步骤：</a:t>
            </a:r>
          </a:p>
          <a:p>
            <a:pPr marL="365760" indent="-256032" eaLnBrk="1" fontAlgn="auto" hangingPunct="1">
              <a:spcAft>
                <a:spcPts val="0"/>
              </a:spcAft>
              <a:buFont typeface="Wingdings" pitchFamily="2" charset="2"/>
              <a:buChar char="Ø"/>
              <a:defRPr/>
            </a:pPr>
            <a:r>
              <a:rPr lang="zh-CN" altLang="zh-CN" sz="2400" dirty="0"/>
              <a:t>①</a:t>
            </a:r>
            <a:r>
              <a:rPr lang="en-US" altLang="zh-CN" sz="2400" dirty="0"/>
              <a:t> </a:t>
            </a:r>
            <a:r>
              <a:rPr lang="zh-CN" altLang="zh-CN" sz="2400" dirty="0"/>
              <a:t>检查主机、零部件、消耗材料及备件，确保完整无缺。</a:t>
            </a:r>
          </a:p>
          <a:p>
            <a:pPr marL="365760" indent="-256032" eaLnBrk="1" fontAlgn="auto" hangingPunct="1">
              <a:spcAft>
                <a:spcPts val="0"/>
              </a:spcAft>
              <a:buFont typeface="Wingdings" pitchFamily="2" charset="2"/>
              <a:buChar char="Ø"/>
              <a:defRPr/>
            </a:pPr>
            <a:r>
              <a:rPr lang="zh-CN" altLang="zh-CN" sz="2400" dirty="0"/>
              <a:t>②</a:t>
            </a:r>
            <a:r>
              <a:rPr lang="en-US" altLang="zh-CN" sz="2400" dirty="0"/>
              <a:t> </a:t>
            </a:r>
            <a:r>
              <a:rPr lang="zh-CN" altLang="zh-CN" sz="2400" dirty="0"/>
              <a:t>按照安放要求正确放置主机，并依次安装感光鼓，加入载体及墨粉，安装纸盒和副本盘。</a:t>
            </a:r>
          </a:p>
          <a:p>
            <a:pPr marL="365760" indent="-256032" eaLnBrk="1" fontAlgn="auto" hangingPunct="1">
              <a:spcAft>
                <a:spcPts val="0"/>
              </a:spcAft>
              <a:buFont typeface="Wingdings" pitchFamily="2" charset="2"/>
              <a:buChar char="Ø"/>
              <a:defRPr/>
            </a:pPr>
            <a:r>
              <a:rPr lang="zh-CN" altLang="zh-CN" sz="2400" dirty="0"/>
              <a:t>③</a:t>
            </a:r>
            <a:r>
              <a:rPr lang="en-US" altLang="zh-CN" sz="2400" dirty="0"/>
              <a:t> </a:t>
            </a:r>
            <a:r>
              <a:rPr lang="zh-CN" altLang="zh-CN" sz="2400" dirty="0"/>
              <a:t>主机显示及工作状态检查。</a:t>
            </a:r>
          </a:p>
          <a:p>
            <a:pPr marL="365760" indent="-256032" eaLnBrk="1" fontAlgn="auto" hangingPunct="1">
              <a:spcAft>
                <a:spcPts val="0"/>
              </a:spcAft>
              <a:buFont typeface="Wingdings" pitchFamily="2" charset="2"/>
              <a:buChar char="Ø"/>
              <a:defRPr/>
            </a:pPr>
            <a:r>
              <a:rPr lang="zh-CN" altLang="zh-CN" sz="2400" dirty="0"/>
              <a:t>④</a:t>
            </a:r>
            <a:r>
              <a:rPr lang="en-US" altLang="zh-CN" sz="2400" dirty="0"/>
              <a:t> </a:t>
            </a:r>
            <a:r>
              <a:rPr lang="zh-CN" altLang="zh-CN" sz="2400" dirty="0"/>
              <a:t>机器试运行。</a:t>
            </a:r>
          </a:p>
          <a:p>
            <a:pPr marL="365760" indent="-256032" eaLnBrk="1" fontAlgn="auto" hangingPunct="1">
              <a:spcAft>
                <a:spcPts val="0"/>
              </a:spcAft>
              <a:buFont typeface="Wingdings" pitchFamily="2" charset="2"/>
              <a:buChar char="Ø"/>
              <a:defRPr/>
            </a:pPr>
            <a:r>
              <a:rPr lang="zh-CN" altLang="zh-CN" sz="2400" dirty="0"/>
              <a:t>⑤</a:t>
            </a:r>
            <a:r>
              <a:rPr lang="en-US" altLang="zh-CN" sz="2400" dirty="0"/>
              <a:t> </a:t>
            </a:r>
            <a:r>
              <a:rPr lang="zh-CN" altLang="zh-CN" sz="2400" dirty="0"/>
              <a:t>做好记录。</a:t>
            </a:r>
          </a:p>
          <a:p>
            <a:pPr marL="365760" indent="-256032" eaLnBrk="1" fontAlgn="auto" hangingPunct="1">
              <a:spcAft>
                <a:spcPts val="0"/>
              </a:spcAft>
              <a:buFont typeface="Wingdings" pitchFamily="2" charset="2"/>
              <a:buChar char="Ø"/>
              <a:defRPr/>
            </a:pPr>
            <a:r>
              <a:rPr lang="zh-CN" altLang="zh-CN" sz="2400" dirty="0"/>
              <a:t>⑥</a:t>
            </a:r>
            <a:r>
              <a:rPr lang="en-US" altLang="zh-CN" sz="2400" dirty="0"/>
              <a:t> </a:t>
            </a:r>
            <a:r>
              <a:rPr lang="zh-CN" altLang="zh-CN" sz="2400" dirty="0"/>
              <a:t>安装自选附件</a:t>
            </a:r>
            <a:r>
              <a:rPr lang="zh-CN" altLang="zh-CN" sz="2400" dirty="0" smtClean="0"/>
              <a:t>。</a:t>
            </a:r>
            <a:endParaRPr lang="en-US" altLang="zh-CN" sz="2400" dirty="0" smtClean="0"/>
          </a:p>
          <a:p>
            <a:pPr marL="0" indent="0" eaLnBrk="1" fontAlgn="auto" hangingPunct="1">
              <a:spcAft>
                <a:spcPts val="0"/>
              </a:spcAft>
              <a:buFont typeface="Wingdings" pitchFamily="2" charset="2"/>
              <a:buNone/>
              <a:defRPr/>
            </a:pPr>
            <a:r>
              <a:rPr lang="zh-CN" altLang="zh-CN" sz="2400" dirty="0" smtClean="0"/>
              <a:t>（</a:t>
            </a:r>
            <a:r>
              <a:rPr lang="en-US" altLang="zh-CN" sz="2400" dirty="0" smtClean="0"/>
              <a:t>2</a:t>
            </a:r>
            <a:r>
              <a:rPr lang="zh-CN" altLang="zh-CN" sz="2400" dirty="0" smtClean="0"/>
              <a:t>）复印机的使用</a:t>
            </a:r>
            <a:r>
              <a:rPr lang="zh-CN" altLang="en-US" sz="2400" dirty="0" smtClean="0"/>
              <a:t>：</a:t>
            </a:r>
            <a:r>
              <a:rPr lang="zh-CN" altLang="zh-CN" sz="2400" dirty="0" smtClean="0"/>
              <a:t>①</a:t>
            </a:r>
            <a:r>
              <a:rPr lang="en-US" altLang="zh-CN" sz="2400" dirty="0" smtClean="0"/>
              <a:t> </a:t>
            </a:r>
            <a:r>
              <a:rPr lang="zh-CN" altLang="zh-CN" sz="2400" dirty="0"/>
              <a:t>放置原稿，正面朝下，按纸张标尺放正</a:t>
            </a:r>
            <a:r>
              <a:rPr lang="zh-CN" altLang="zh-CN" sz="2400" dirty="0" smtClean="0"/>
              <a:t>。②</a:t>
            </a:r>
            <a:r>
              <a:rPr lang="en-US" altLang="zh-CN" sz="2400" dirty="0" smtClean="0"/>
              <a:t> </a:t>
            </a:r>
            <a:r>
              <a:rPr lang="zh-CN" altLang="zh-CN" sz="2400" dirty="0"/>
              <a:t>设定缩放尺寸、浓淡程度和复印数量</a:t>
            </a:r>
            <a:r>
              <a:rPr lang="zh-CN" altLang="zh-CN" sz="2400" dirty="0" smtClean="0"/>
              <a:t>。③</a:t>
            </a:r>
            <a:r>
              <a:rPr lang="en-US" altLang="zh-CN" sz="2400" dirty="0" smtClean="0"/>
              <a:t> </a:t>
            </a:r>
            <a:r>
              <a:rPr lang="zh-CN" altLang="zh-CN" sz="2400" dirty="0"/>
              <a:t>放入纸张</a:t>
            </a:r>
            <a:r>
              <a:rPr lang="zh-CN" altLang="zh-CN" sz="2400" dirty="0" smtClean="0"/>
              <a:t>。④</a:t>
            </a:r>
            <a:r>
              <a:rPr lang="en-US" altLang="zh-CN" sz="2400" dirty="0" smtClean="0"/>
              <a:t> </a:t>
            </a:r>
            <a:r>
              <a:rPr lang="zh-CN" altLang="zh-CN" sz="2400" dirty="0"/>
              <a:t>启动复印。</a:t>
            </a:r>
            <a:endParaRPr lang="zh-CN" altLang="zh-CN" sz="2400" dirty="0" smtClean="0"/>
          </a:p>
          <a:p>
            <a:pPr marL="365760" indent="-256032" eaLnBrk="1" fontAlgn="auto" hangingPunct="1">
              <a:spcAft>
                <a:spcPts val="0"/>
              </a:spcAft>
              <a:buFont typeface="Wingdings 3"/>
              <a:buChar char=""/>
              <a:defRPr/>
            </a:pPr>
            <a:endParaRPr lang="zh-CN" altLang="en-US" dirty="0"/>
          </a:p>
        </p:txBody>
      </p:sp>
      <p:sp>
        <p:nvSpPr>
          <p:cNvPr id="35842" name="标题 1"/>
          <p:cNvSpPr>
            <a:spLocks noGrp="1"/>
          </p:cNvSpPr>
          <p:nvPr>
            <p:ph type="title"/>
          </p:nvPr>
        </p:nvSpPr>
        <p:spPr>
          <a:xfrm>
            <a:off x="323850" y="0"/>
            <a:ext cx="7677150" cy="981075"/>
          </a:xfrm>
        </p:spPr>
        <p:txBody>
          <a:bodyPr/>
          <a:lstStyle/>
          <a:p>
            <a:pPr eaLnBrk="1" fontAlgn="auto" hangingPunct="1">
              <a:spcAft>
                <a:spcPts val="0"/>
              </a:spcAft>
              <a:defRPr/>
            </a:pPr>
            <a:r>
              <a:rPr lang="en-US" altLang="zh-CN" smtClean="0"/>
              <a:t>10.3.4</a:t>
            </a:r>
            <a:r>
              <a:rPr lang="zh-CN" altLang="en-US" smtClean="0"/>
              <a:t>复印机</a:t>
            </a:r>
          </a:p>
        </p:txBody>
      </p:sp>
      <p:sp>
        <p:nvSpPr>
          <p:cNvPr id="45060"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9AE71A3-8119-4646-8279-6BA1A3E84045}" type="datetime1">
              <a:rPr lang="zh-CN" altLang="en-US"/>
              <a:pPr eaLnBrk="1" hangingPunct="1"/>
              <a:t>2014-11-3</a:t>
            </a:fld>
            <a:endParaRPr lang="en-US" altLang="zh-CN"/>
          </a:p>
        </p:txBody>
      </p:sp>
      <p:sp>
        <p:nvSpPr>
          <p:cNvPr id="45061"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36613"/>
            <a:ext cx="9036050" cy="6021387"/>
          </a:xfrm>
        </p:spPr>
        <p:txBody>
          <a:bodyPr>
            <a:normAutofit/>
          </a:bodyPr>
          <a:lstStyle/>
          <a:p>
            <a:pPr marL="365760" indent="-256032" eaLnBrk="1" fontAlgn="auto" hangingPunct="1">
              <a:spcAft>
                <a:spcPts val="0"/>
              </a:spcAft>
              <a:buFont typeface="Wingdings 3"/>
              <a:buChar char=""/>
              <a:defRPr/>
            </a:pPr>
            <a:r>
              <a:rPr lang="en-US" altLang="zh-CN" sz="2200" b="1" dirty="0" smtClean="0"/>
              <a:t>3</a:t>
            </a:r>
            <a:r>
              <a:rPr lang="zh-CN" altLang="zh-CN" sz="2200" b="1" dirty="0" smtClean="0"/>
              <a:t>．复印机的维护和保养</a:t>
            </a:r>
            <a:endParaRPr lang="en-US" altLang="zh-CN" sz="2200" b="1" dirty="0" smtClean="0"/>
          </a:p>
          <a:p>
            <a:pPr marL="0" indent="0" eaLnBrk="1" fontAlgn="auto" hangingPunct="1">
              <a:spcAft>
                <a:spcPts val="0"/>
              </a:spcAft>
              <a:buFont typeface="Wingdings" pitchFamily="2" charset="2"/>
              <a:buNone/>
              <a:defRPr/>
            </a:pPr>
            <a:r>
              <a:rPr lang="en-US" altLang="zh-CN" sz="2200" dirty="0" smtClean="0"/>
              <a:t>       </a:t>
            </a:r>
            <a:r>
              <a:rPr lang="zh-CN" altLang="zh-CN" sz="2200" dirty="0" smtClean="0"/>
              <a:t>一</a:t>
            </a:r>
            <a:r>
              <a:rPr lang="zh-CN" altLang="zh-CN" sz="2200" dirty="0"/>
              <a:t>般来讲，复印</a:t>
            </a:r>
            <a:r>
              <a:rPr lang="en-US" altLang="zh-CN" sz="2200" dirty="0"/>
              <a:t>3</a:t>
            </a:r>
            <a:r>
              <a:rPr lang="zh-CN" altLang="zh-CN" sz="2200" dirty="0"/>
              <a:t>千张后，要对废粉盒、显影器底部、导纸板和稿台玻璃进行清洁；复印</a:t>
            </a:r>
            <a:r>
              <a:rPr lang="en-US" altLang="zh-CN" sz="2200" dirty="0"/>
              <a:t>1</a:t>
            </a:r>
            <a:r>
              <a:rPr lang="zh-CN" altLang="zh-CN" sz="2200" dirty="0"/>
              <a:t>万张后，要对显影辊和定影器进行清洁；复印</a:t>
            </a:r>
            <a:r>
              <a:rPr lang="en-US" altLang="zh-CN" sz="2200" dirty="0"/>
              <a:t>5</a:t>
            </a:r>
            <a:r>
              <a:rPr lang="zh-CN" altLang="zh-CN" sz="2200" dirty="0"/>
              <a:t>万张后，除清洁主要部件外，还要检查易损零部件的工作状况，有损坏的需及时更换；复印</a:t>
            </a:r>
            <a:r>
              <a:rPr lang="en-US" altLang="zh-CN" sz="2200" dirty="0"/>
              <a:t>10</a:t>
            </a:r>
            <a:r>
              <a:rPr lang="zh-CN" altLang="zh-CN" sz="2200" dirty="0"/>
              <a:t>万张后，还应检查驱动部件的工作状况，是否需清洁、加油或更换。</a:t>
            </a:r>
          </a:p>
          <a:p>
            <a:pPr marL="0" indent="0" eaLnBrk="1" fontAlgn="auto" hangingPunct="1">
              <a:spcAft>
                <a:spcPts val="0"/>
              </a:spcAft>
              <a:buFont typeface="Wingdings" pitchFamily="2" charset="2"/>
              <a:buNone/>
              <a:defRPr/>
            </a:pPr>
            <a:r>
              <a:rPr lang="en-US" altLang="zh-CN" sz="2200" dirty="0" smtClean="0"/>
              <a:t>       </a:t>
            </a:r>
            <a:r>
              <a:rPr lang="zh-CN" altLang="zh-CN" sz="2200" dirty="0" smtClean="0"/>
              <a:t>在</a:t>
            </a:r>
            <a:r>
              <a:rPr lang="zh-CN" altLang="zh-CN" sz="2200" dirty="0"/>
              <a:t>保养过程中，为了不使机器产生人为故障或损坏零部件，必须注意以下几点：</a:t>
            </a:r>
          </a:p>
          <a:p>
            <a:pPr marL="365760" indent="-256032" eaLnBrk="1" fontAlgn="auto" hangingPunct="1">
              <a:spcAft>
                <a:spcPts val="0"/>
              </a:spcAft>
              <a:buFont typeface="Wingdings" pitchFamily="2" charset="2"/>
              <a:buChar char="Ø"/>
              <a:defRPr/>
            </a:pPr>
            <a:r>
              <a:rPr lang="zh-CN" altLang="zh-CN" sz="2200" dirty="0"/>
              <a:t>①</a:t>
            </a:r>
            <a:r>
              <a:rPr lang="en-US" altLang="zh-CN" sz="2200" dirty="0"/>
              <a:t>  </a:t>
            </a:r>
            <a:r>
              <a:rPr lang="zh-CN" altLang="zh-CN" sz="2200" dirty="0"/>
              <a:t>保养应在断电情况下进行。</a:t>
            </a:r>
          </a:p>
          <a:p>
            <a:pPr marL="365760" indent="-256032" eaLnBrk="1" fontAlgn="auto" hangingPunct="1">
              <a:spcAft>
                <a:spcPts val="0"/>
              </a:spcAft>
              <a:buFont typeface="Wingdings" pitchFamily="2" charset="2"/>
              <a:buChar char="Ø"/>
              <a:defRPr/>
            </a:pPr>
            <a:r>
              <a:rPr lang="zh-CN" altLang="zh-CN" sz="2200" dirty="0"/>
              <a:t>②</a:t>
            </a:r>
            <a:r>
              <a:rPr lang="en-US" altLang="zh-CN" sz="2200" dirty="0"/>
              <a:t>  </a:t>
            </a:r>
            <a:r>
              <a:rPr lang="zh-CN" altLang="zh-CN" sz="2200" dirty="0"/>
              <a:t>一定要用中性清洁剂清洁。若清洁某些部件时需使用酒精，应注意防火。</a:t>
            </a:r>
          </a:p>
          <a:p>
            <a:pPr marL="365760" indent="-256032" eaLnBrk="1" fontAlgn="auto" hangingPunct="1">
              <a:spcAft>
                <a:spcPts val="0"/>
              </a:spcAft>
              <a:buFont typeface="Wingdings" pitchFamily="2" charset="2"/>
              <a:buChar char="Ø"/>
              <a:defRPr/>
            </a:pPr>
            <a:r>
              <a:rPr lang="zh-CN" altLang="zh-CN" sz="2200" dirty="0"/>
              <a:t>③</a:t>
            </a:r>
            <a:r>
              <a:rPr lang="en-US" altLang="zh-CN" sz="2200" dirty="0"/>
              <a:t>  </a:t>
            </a:r>
            <a:r>
              <a:rPr lang="zh-CN" altLang="zh-CN" sz="2200" dirty="0"/>
              <a:t>使用润滑剂一定要适量。塑料和橡胶零件不可加油，否则会促其老化。</a:t>
            </a:r>
          </a:p>
          <a:p>
            <a:pPr marL="365760" indent="-256032" eaLnBrk="1" fontAlgn="auto" hangingPunct="1">
              <a:spcAft>
                <a:spcPts val="0"/>
              </a:spcAft>
              <a:buFont typeface="Wingdings" pitchFamily="2" charset="2"/>
              <a:buChar char="Ø"/>
              <a:defRPr/>
            </a:pPr>
            <a:r>
              <a:rPr lang="zh-CN" altLang="zh-CN" sz="2200" dirty="0"/>
              <a:t>④</a:t>
            </a:r>
            <a:r>
              <a:rPr lang="en-US" altLang="zh-CN" sz="2200" dirty="0"/>
              <a:t>  </a:t>
            </a:r>
            <a:r>
              <a:rPr lang="zh-CN" altLang="zh-CN" sz="2200" dirty="0"/>
              <a:t>拆卸部件时，应注意次序，必要时要做记录，以免安装时漏掉或颠倒次序。</a:t>
            </a:r>
          </a:p>
          <a:p>
            <a:pPr marL="365760" indent="-256032" eaLnBrk="1" fontAlgn="auto" hangingPunct="1">
              <a:spcAft>
                <a:spcPts val="0"/>
              </a:spcAft>
              <a:buFont typeface="Wingdings" pitchFamily="2" charset="2"/>
              <a:buChar char="Ø"/>
              <a:defRPr/>
            </a:pPr>
            <a:r>
              <a:rPr lang="zh-CN" altLang="zh-CN" sz="2200" dirty="0"/>
              <a:t>⑤</a:t>
            </a:r>
            <a:r>
              <a:rPr lang="en-US" altLang="zh-CN" sz="2200" dirty="0"/>
              <a:t>  </a:t>
            </a:r>
            <a:r>
              <a:rPr lang="zh-CN" altLang="zh-CN" sz="2200" dirty="0"/>
              <a:t>拆下的不同螺钉要记好位置，以免上错，损坏机器。</a:t>
            </a:r>
          </a:p>
          <a:p>
            <a:pPr marL="365760" indent="-256032" eaLnBrk="1" fontAlgn="auto" hangingPunct="1">
              <a:spcAft>
                <a:spcPts val="0"/>
              </a:spcAft>
              <a:buFont typeface="Wingdings" pitchFamily="2" charset="2"/>
              <a:buChar char="Ø"/>
              <a:defRPr/>
            </a:pPr>
            <a:endParaRPr lang="zh-CN" altLang="zh-CN" sz="3200" b="1" dirty="0" smtClean="0"/>
          </a:p>
          <a:p>
            <a:pPr marL="365760" indent="-256032" eaLnBrk="1" fontAlgn="auto" hangingPunct="1">
              <a:spcAft>
                <a:spcPts val="0"/>
              </a:spcAft>
              <a:buFont typeface="Wingdings 3"/>
              <a:buChar char=""/>
              <a:defRPr/>
            </a:pPr>
            <a:endParaRPr lang="zh-CN" altLang="en-US" dirty="0"/>
          </a:p>
        </p:txBody>
      </p:sp>
      <p:sp>
        <p:nvSpPr>
          <p:cNvPr id="36866" name="标题 1"/>
          <p:cNvSpPr>
            <a:spLocks noGrp="1"/>
          </p:cNvSpPr>
          <p:nvPr>
            <p:ph type="title"/>
          </p:nvPr>
        </p:nvSpPr>
        <p:spPr>
          <a:xfrm>
            <a:off x="539750" y="122238"/>
            <a:ext cx="7461250" cy="785812"/>
          </a:xfrm>
        </p:spPr>
        <p:txBody>
          <a:bodyPr/>
          <a:lstStyle/>
          <a:p>
            <a:pPr eaLnBrk="1" fontAlgn="auto" hangingPunct="1">
              <a:spcAft>
                <a:spcPts val="0"/>
              </a:spcAft>
              <a:defRPr/>
            </a:pPr>
            <a:r>
              <a:rPr lang="en-US" altLang="zh-CN" smtClean="0"/>
              <a:t>10.3.4 </a:t>
            </a:r>
            <a:r>
              <a:rPr lang="zh-CN" altLang="zh-CN" sz="4000" smtClean="0"/>
              <a:t>复印机的维护和保养</a:t>
            </a:r>
            <a:endParaRPr lang="zh-CN" altLang="en-US" smtClean="0"/>
          </a:p>
        </p:txBody>
      </p:sp>
      <p:sp>
        <p:nvSpPr>
          <p:cNvPr id="46084"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D2F6D09D-2E91-4422-B658-D1D44B7C5F56}" type="datetime1">
              <a:rPr lang="zh-CN" altLang="en-US"/>
              <a:pPr eaLnBrk="1" hangingPunct="1"/>
              <a:t>2014-11-3</a:t>
            </a:fld>
            <a:endParaRPr lang="en-US" altLang="zh-CN"/>
          </a:p>
        </p:txBody>
      </p:sp>
      <p:sp>
        <p:nvSpPr>
          <p:cNvPr id="46085"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p:cNvSpPr>
          <p:nvPr>
            <p:ph idx="1"/>
          </p:nvPr>
        </p:nvSpPr>
        <p:spPr>
          <a:xfrm>
            <a:off x="457200" y="1341438"/>
            <a:ext cx="8939213" cy="4789487"/>
          </a:xfrm>
        </p:spPr>
        <p:txBody>
          <a:bodyPr/>
          <a:lstStyle/>
          <a:p>
            <a:pPr eaLnBrk="1" hangingPunct="1">
              <a:lnSpc>
                <a:spcPts val="2000"/>
              </a:lnSpc>
            </a:pPr>
            <a:r>
              <a:rPr lang="zh-CN" altLang="zh-CN" sz="2000" smtClean="0"/>
              <a:t>（</a:t>
            </a:r>
            <a:r>
              <a:rPr lang="en-US" altLang="zh-CN" sz="2000" smtClean="0"/>
              <a:t>1</a:t>
            </a:r>
            <a:r>
              <a:rPr lang="zh-CN" altLang="zh-CN" sz="2000" smtClean="0"/>
              <a:t>）复印件图像太浅</a:t>
            </a:r>
          </a:p>
          <a:p>
            <a:pPr eaLnBrk="1" hangingPunct="1">
              <a:lnSpc>
                <a:spcPts val="2000"/>
              </a:lnSpc>
              <a:buFont typeface="Wingdings" pitchFamily="2" charset="2"/>
              <a:buChar char="Ø"/>
            </a:pPr>
            <a:r>
              <a:rPr lang="zh-CN" altLang="zh-CN" sz="2000" smtClean="0"/>
              <a:t>可能的原因</a:t>
            </a:r>
            <a:r>
              <a:rPr lang="en-US" altLang="zh-CN" sz="2000" smtClean="0"/>
              <a:t>1</a:t>
            </a:r>
            <a:r>
              <a:rPr lang="zh-CN" altLang="zh-CN" sz="2000" smtClean="0"/>
              <a:t>：自动曝光模式中曝光量设置较高或手动曝光量设为较浅。</a:t>
            </a:r>
          </a:p>
          <a:p>
            <a:pPr eaLnBrk="1" hangingPunct="1">
              <a:lnSpc>
                <a:spcPts val="2000"/>
              </a:lnSpc>
              <a:buFont typeface="Wingdings" pitchFamily="2" charset="2"/>
              <a:buChar char="Ø"/>
            </a:pPr>
            <a:r>
              <a:rPr lang="zh-CN" altLang="zh-CN" sz="2000" smtClean="0"/>
              <a:t>解决方法：采用手动曝光模式，按动曝光加深控制键，可获得较深影像。</a:t>
            </a:r>
          </a:p>
          <a:p>
            <a:pPr eaLnBrk="1" hangingPunct="1">
              <a:lnSpc>
                <a:spcPts val="2000"/>
              </a:lnSpc>
              <a:buFont typeface="Wingdings" pitchFamily="2" charset="2"/>
              <a:buChar char="Ø"/>
            </a:pPr>
            <a:r>
              <a:rPr lang="zh-CN" altLang="zh-CN" sz="2000" smtClean="0"/>
              <a:t>可能的原因</a:t>
            </a:r>
            <a:r>
              <a:rPr lang="en-US" altLang="zh-CN" sz="2000" smtClean="0"/>
              <a:t>2</a:t>
            </a:r>
            <a:r>
              <a:rPr lang="zh-CN" altLang="zh-CN" sz="2000" smtClean="0"/>
              <a:t>：刚刚复印完一张照片或有大面积深色的原稿或刚更换完墨粉。</a:t>
            </a:r>
          </a:p>
          <a:p>
            <a:pPr eaLnBrk="1" hangingPunct="1">
              <a:lnSpc>
                <a:spcPts val="2000"/>
              </a:lnSpc>
              <a:buFont typeface="Wingdings" pitchFamily="2" charset="2"/>
              <a:buChar char="Ø"/>
            </a:pPr>
            <a:r>
              <a:rPr lang="zh-CN" altLang="zh-CN" sz="2000" smtClean="0"/>
              <a:t>解决方法：按所需次数辅助碳粉补充键，获得所需图像浓度。</a:t>
            </a:r>
          </a:p>
          <a:p>
            <a:pPr eaLnBrk="1" hangingPunct="1">
              <a:lnSpc>
                <a:spcPts val="2000"/>
              </a:lnSpc>
              <a:buFont typeface="Wingdings" pitchFamily="2" charset="2"/>
              <a:buChar char="Ø"/>
            </a:pPr>
            <a:r>
              <a:rPr lang="zh-CN" altLang="zh-CN" sz="2000" smtClean="0"/>
              <a:t>可能的原因</a:t>
            </a:r>
            <a:r>
              <a:rPr lang="en-US" altLang="zh-CN" sz="2000" smtClean="0"/>
              <a:t>3</a:t>
            </a:r>
            <a:r>
              <a:rPr lang="zh-CN" altLang="zh-CN" sz="2000" smtClean="0"/>
              <a:t>：纸潮。</a:t>
            </a:r>
          </a:p>
          <a:p>
            <a:pPr eaLnBrk="1" hangingPunct="1">
              <a:lnSpc>
                <a:spcPts val="2000"/>
              </a:lnSpc>
              <a:buFont typeface="Wingdings" pitchFamily="2" charset="2"/>
              <a:buChar char="Ø"/>
            </a:pPr>
            <a:r>
              <a:rPr lang="zh-CN" altLang="zh-CN" sz="2000" smtClean="0"/>
              <a:t>解决方法：更换干燥纸张。</a:t>
            </a:r>
          </a:p>
          <a:p>
            <a:pPr eaLnBrk="1" hangingPunct="1">
              <a:lnSpc>
                <a:spcPts val="2000"/>
              </a:lnSpc>
            </a:pPr>
            <a:r>
              <a:rPr lang="zh-CN" altLang="zh-CN" sz="2000" smtClean="0"/>
              <a:t>（</a:t>
            </a:r>
            <a:r>
              <a:rPr lang="en-US" altLang="zh-CN" sz="2000" smtClean="0"/>
              <a:t>2</a:t>
            </a:r>
            <a:r>
              <a:rPr lang="zh-CN" altLang="zh-CN" sz="2000" smtClean="0"/>
              <a:t>）复印件图像太深</a:t>
            </a:r>
          </a:p>
          <a:p>
            <a:pPr eaLnBrk="1" hangingPunct="1">
              <a:lnSpc>
                <a:spcPts val="2000"/>
              </a:lnSpc>
              <a:buFont typeface="Wingdings" pitchFamily="2" charset="2"/>
              <a:buChar char="Ø"/>
            </a:pPr>
            <a:r>
              <a:rPr lang="zh-CN" altLang="zh-CN" sz="2000" smtClean="0"/>
              <a:t>可能的原因</a:t>
            </a:r>
            <a:r>
              <a:rPr lang="en-US" altLang="zh-CN" sz="2000" smtClean="0"/>
              <a:t>1</a:t>
            </a:r>
            <a:r>
              <a:rPr lang="zh-CN" altLang="zh-CN" sz="2000" smtClean="0"/>
              <a:t>：自动曝光模式中曝光量设置较低或手动曝光量设为较深。</a:t>
            </a:r>
          </a:p>
          <a:p>
            <a:pPr eaLnBrk="1" hangingPunct="1">
              <a:lnSpc>
                <a:spcPts val="2000"/>
              </a:lnSpc>
              <a:buFont typeface="Wingdings" pitchFamily="2" charset="2"/>
              <a:buChar char="Ø"/>
            </a:pPr>
            <a:r>
              <a:rPr lang="zh-CN" altLang="zh-CN" sz="2000" smtClean="0"/>
              <a:t>解决方法：采用手动曝光模式，按动曝光变浅控制键，可获得较浅影像。</a:t>
            </a:r>
          </a:p>
          <a:p>
            <a:pPr eaLnBrk="1" hangingPunct="1">
              <a:lnSpc>
                <a:spcPts val="2000"/>
              </a:lnSpc>
              <a:buFont typeface="Wingdings" pitchFamily="2" charset="2"/>
              <a:buChar char="Ø"/>
            </a:pPr>
            <a:r>
              <a:rPr lang="zh-CN" altLang="zh-CN" sz="2000" smtClean="0"/>
              <a:t>可能的原因</a:t>
            </a:r>
            <a:r>
              <a:rPr lang="en-US" altLang="zh-CN" sz="2000" smtClean="0"/>
              <a:t>2</a:t>
            </a:r>
            <a:r>
              <a:rPr lang="zh-CN" altLang="zh-CN" sz="2000" smtClean="0"/>
              <a:t>：原稿玻璃整个表面脏。</a:t>
            </a:r>
          </a:p>
          <a:p>
            <a:pPr eaLnBrk="1" hangingPunct="1">
              <a:lnSpc>
                <a:spcPts val="2000"/>
              </a:lnSpc>
              <a:buFont typeface="Wingdings" pitchFamily="2" charset="2"/>
              <a:buChar char="Ø"/>
            </a:pPr>
            <a:r>
              <a:rPr lang="zh-CN" altLang="zh-CN" sz="2000" smtClean="0"/>
              <a:t>解决方法：用干软布擦干净稿台玻璃。</a:t>
            </a:r>
          </a:p>
          <a:p>
            <a:pPr eaLnBrk="1" hangingPunct="1">
              <a:lnSpc>
                <a:spcPts val="2000"/>
              </a:lnSpc>
              <a:buFont typeface="Wingdings" pitchFamily="2" charset="2"/>
              <a:buChar char="Ø"/>
            </a:pPr>
            <a:r>
              <a:rPr lang="zh-CN" altLang="zh-CN" sz="2000" smtClean="0"/>
              <a:t>可能的原因</a:t>
            </a:r>
            <a:r>
              <a:rPr lang="en-US" altLang="zh-CN" sz="2000" smtClean="0"/>
              <a:t>3</a:t>
            </a:r>
            <a:r>
              <a:rPr lang="zh-CN" altLang="zh-CN" sz="2000" smtClean="0"/>
              <a:t>：原稿没有紧贴稿台玻璃。</a:t>
            </a:r>
          </a:p>
          <a:p>
            <a:pPr eaLnBrk="1" hangingPunct="1">
              <a:lnSpc>
                <a:spcPts val="2000"/>
              </a:lnSpc>
              <a:buFont typeface="Wingdings" pitchFamily="2" charset="2"/>
              <a:buChar char="Ø"/>
            </a:pPr>
            <a:r>
              <a:rPr lang="zh-CN" altLang="zh-CN" sz="2000" smtClean="0"/>
              <a:t>解决方法：正确放置原稿，使其紧贴稿台玻璃。</a:t>
            </a:r>
          </a:p>
          <a:p>
            <a:pPr eaLnBrk="1" hangingPunct="1">
              <a:lnSpc>
                <a:spcPts val="2000"/>
              </a:lnSpc>
            </a:pPr>
            <a:endParaRPr lang="zh-CN" altLang="en-US" sz="2000" smtClean="0"/>
          </a:p>
        </p:txBody>
      </p:sp>
      <p:sp>
        <p:nvSpPr>
          <p:cNvPr id="37890" name="标题 1"/>
          <p:cNvSpPr>
            <a:spLocks noGrp="1"/>
          </p:cNvSpPr>
          <p:nvPr>
            <p:ph type="title"/>
          </p:nvPr>
        </p:nvSpPr>
        <p:spPr>
          <a:xfrm>
            <a:off x="971550" y="122238"/>
            <a:ext cx="7029450" cy="569912"/>
          </a:xfrm>
        </p:spPr>
        <p:txBody>
          <a:bodyPr>
            <a:normAutofit fontScale="90000"/>
          </a:bodyPr>
          <a:lstStyle/>
          <a:p>
            <a:pPr eaLnBrk="1" fontAlgn="auto" hangingPunct="1">
              <a:spcAft>
                <a:spcPts val="0"/>
              </a:spcAft>
              <a:defRPr/>
            </a:pPr>
            <a:r>
              <a:rPr lang="en-US" altLang="zh-CN" smtClean="0"/>
              <a:t>10.3.4</a:t>
            </a:r>
            <a:r>
              <a:rPr lang="zh-CN" altLang="en-US" smtClean="0"/>
              <a:t>复印机</a:t>
            </a:r>
            <a:r>
              <a:rPr lang="zh-CN" altLang="zh-CN" sz="4000" smtClean="0"/>
              <a:t>常见故障的排除</a:t>
            </a:r>
            <a:endParaRPr lang="zh-CN" altLang="en-US" smtClean="0"/>
          </a:p>
        </p:txBody>
      </p:sp>
      <p:sp>
        <p:nvSpPr>
          <p:cNvPr id="47108"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EDDC149-C465-42F9-B28C-648738C39C47}" type="datetime1">
              <a:rPr lang="zh-CN" altLang="en-US"/>
              <a:pPr eaLnBrk="1" hangingPunct="1"/>
              <a:t>2014-11-3</a:t>
            </a:fld>
            <a:endParaRPr lang="en-US" altLang="zh-CN"/>
          </a:p>
        </p:txBody>
      </p:sp>
      <p:sp>
        <p:nvSpPr>
          <p:cNvPr id="47109"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p:cNvSpPr>
          <p:nvPr>
            <p:ph idx="1"/>
          </p:nvPr>
        </p:nvSpPr>
        <p:spPr>
          <a:xfrm>
            <a:off x="0" y="1196975"/>
            <a:ext cx="9467850" cy="5661025"/>
          </a:xfrm>
        </p:spPr>
        <p:txBody>
          <a:bodyPr/>
          <a:lstStyle/>
          <a:p>
            <a:pPr eaLnBrk="1" hangingPunct="1"/>
            <a:r>
              <a:rPr lang="zh-CN" altLang="zh-CN" sz="2200" smtClean="0"/>
              <a:t>（</a:t>
            </a:r>
            <a:r>
              <a:rPr lang="en-US" altLang="zh-CN" sz="2200" smtClean="0"/>
              <a:t>3</a:t>
            </a:r>
            <a:r>
              <a:rPr lang="zh-CN" altLang="zh-CN" sz="2200" smtClean="0"/>
              <a:t>）复印件模糊不清</a:t>
            </a:r>
          </a:p>
          <a:p>
            <a:pPr eaLnBrk="1" hangingPunct="1">
              <a:buFont typeface="Wingdings" pitchFamily="2" charset="2"/>
              <a:buChar char="Ø"/>
            </a:pPr>
            <a:r>
              <a:rPr lang="zh-CN" altLang="zh-CN" sz="2200" smtClean="0"/>
              <a:t>可能的原因：纸潮。</a:t>
            </a:r>
          </a:p>
          <a:p>
            <a:pPr eaLnBrk="1" hangingPunct="1">
              <a:buFont typeface="Wingdings" pitchFamily="2" charset="2"/>
              <a:buChar char="Ø"/>
            </a:pPr>
            <a:r>
              <a:rPr lang="zh-CN" altLang="zh-CN" sz="2200" smtClean="0"/>
              <a:t>解决方法：更换干燥纸张。</a:t>
            </a:r>
          </a:p>
          <a:p>
            <a:pPr eaLnBrk="1" hangingPunct="1"/>
            <a:r>
              <a:rPr lang="zh-CN" altLang="zh-CN" sz="2200" smtClean="0"/>
              <a:t>（</a:t>
            </a:r>
            <a:r>
              <a:rPr lang="en-US" altLang="zh-CN" sz="2200" smtClean="0"/>
              <a:t>4</a:t>
            </a:r>
            <a:r>
              <a:rPr lang="zh-CN" altLang="zh-CN" sz="2200" smtClean="0"/>
              <a:t>）复印件出现线条</a:t>
            </a:r>
          </a:p>
          <a:p>
            <a:pPr eaLnBrk="1" hangingPunct="1">
              <a:buFont typeface="Wingdings" pitchFamily="2" charset="2"/>
              <a:buChar char="Ø"/>
            </a:pPr>
            <a:r>
              <a:rPr lang="zh-CN" altLang="zh-CN" sz="2200" smtClean="0"/>
              <a:t>可能的原因：充电组件脏。</a:t>
            </a:r>
          </a:p>
          <a:p>
            <a:pPr eaLnBrk="1" hangingPunct="1">
              <a:buFont typeface="Wingdings" pitchFamily="2" charset="2"/>
              <a:buChar char="Ø"/>
            </a:pPr>
            <a:r>
              <a:rPr lang="zh-CN" altLang="zh-CN" sz="2200" smtClean="0"/>
              <a:t>解决方法：清洁充电组件。</a:t>
            </a:r>
          </a:p>
          <a:p>
            <a:pPr eaLnBrk="1" hangingPunct="1"/>
            <a:r>
              <a:rPr lang="zh-CN" altLang="zh-CN" sz="2200" smtClean="0"/>
              <a:t>（</a:t>
            </a:r>
            <a:r>
              <a:rPr lang="en-US" altLang="zh-CN" sz="2200" smtClean="0"/>
              <a:t>5</a:t>
            </a:r>
            <a:r>
              <a:rPr lang="zh-CN" altLang="zh-CN" sz="2200" smtClean="0"/>
              <a:t>）复印件有深色斑点</a:t>
            </a:r>
          </a:p>
          <a:p>
            <a:pPr eaLnBrk="1" hangingPunct="1">
              <a:buFont typeface="Wingdings" pitchFamily="2" charset="2"/>
              <a:buChar char="Ø"/>
            </a:pPr>
            <a:r>
              <a:rPr lang="zh-CN" altLang="zh-CN" sz="2200" smtClean="0"/>
              <a:t>可能的原因</a:t>
            </a:r>
            <a:r>
              <a:rPr lang="en-US" altLang="zh-CN" sz="2200" smtClean="0"/>
              <a:t>1</a:t>
            </a:r>
            <a:r>
              <a:rPr lang="zh-CN" altLang="zh-CN" sz="2200" smtClean="0"/>
              <a:t>：原稿压板或文件传输带脏。</a:t>
            </a:r>
          </a:p>
          <a:p>
            <a:pPr eaLnBrk="1" hangingPunct="1">
              <a:buFont typeface="Wingdings" pitchFamily="2" charset="2"/>
              <a:buChar char="Ø"/>
            </a:pPr>
            <a:r>
              <a:rPr lang="zh-CN" altLang="zh-CN" sz="2200" smtClean="0"/>
              <a:t>解决方法：用浸过中性清洁剂（或清水）的稍潮软布擦净原稿压板和文件传输带。</a:t>
            </a:r>
          </a:p>
          <a:p>
            <a:pPr eaLnBrk="1" hangingPunct="1">
              <a:buFont typeface="Wingdings" pitchFamily="2" charset="2"/>
              <a:buChar char="Ø"/>
            </a:pPr>
            <a:r>
              <a:rPr lang="zh-CN" altLang="zh-CN" sz="2200" smtClean="0"/>
              <a:t>可能的原因</a:t>
            </a:r>
            <a:r>
              <a:rPr lang="en-US" altLang="zh-CN" sz="2200" smtClean="0"/>
              <a:t>2</a:t>
            </a:r>
            <a:r>
              <a:rPr lang="zh-CN" altLang="zh-CN" sz="2200" smtClean="0"/>
              <a:t>：原稿太薄或高度透明。</a:t>
            </a:r>
          </a:p>
          <a:p>
            <a:pPr eaLnBrk="1" hangingPunct="1">
              <a:buFont typeface="Wingdings" pitchFamily="2" charset="2"/>
              <a:buChar char="Ø"/>
            </a:pPr>
            <a:r>
              <a:rPr lang="zh-CN" altLang="zh-CN" sz="2200" smtClean="0"/>
              <a:t>解决方法：将一张空白纸盖在原稿上。</a:t>
            </a:r>
          </a:p>
          <a:p>
            <a:pPr eaLnBrk="1" hangingPunct="1">
              <a:buFont typeface="Wingdings" pitchFamily="2" charset="2"/>
              <a:buChar char="Ø"/>
            </a:pPr>
            <a:r>
              <a:rPr lang="zh-CN" altLang="zh-CN" sz="2200" smtClean="0"/>
              <a:t>可能的原因</a:t>
            </a:r>
            <a:r>
              <a:rPr lang="en-US" altLang="zh-CN" sz="2200" smtClean="0"/>
              <a:t>3</a:t>
            </a:r>
            <a:r>
              <a:rPr lang="zh-CN" altLang="zh-CN" sz="2200" smtClean="0"/>
              <a:t>：原稿是双面原稿。</a:t>
            </a:r>
          </a:p>
          <a:p>
            <a:pPr eaLnBrk="1" hangingPunct="1">
              <a:buFont typeface="Wingdings" pitchFamily="2" charset="2"/>
              <a:buChar char="Ø"/>
            </a:pPr>
            <a:r>
              <a:rPr lang="zh-CN" altLang="zh-CN" sz="2200" smtClean="0"/>
              <a:t>解决方法：采用手动曝光模式，按动曝光变浅控制键，使曝光量变大。</a:t>
            </a:r>
          </a:p>
          <a:p>
            <a:pPr eaLnBrk="1" hangingPunct="1">
              <a:buFont typeface="Wingdings" pitchFamily="2" charset="2"/>
              <a:buChar char="Ø"/>
            </a:pPr>
            <a:endParaRPr lang="zh-CN" altLang="en-US" smtClean="0"/>
          </a:p>
        </p:txBody>
      </p:sp>
      <p:sp>
        <p:nvSpPr>
          <p:cNvPr id="38914" name="标题 1"/>
          <p:cNvSpPr>
            <a:spLocks noGrp="1"/>
          </p:cNvSpPr>
          <p:nvPr>
            <p:ph type="title"/>
          </p:nvPr>
        </p:nvSpPr>
        <p:spPr>
          <a:xfrm>
            <a:off x="755650" y="122238"/>
            <a:ext cx="7245350" cy="1003300"/>
          </a:xfrm>
        </p:spPr>
        <p:txBody>
          <a:bodyPr/>
          <a:lstStyle/>
          <a:p>
            <a:pPr eaLnBrk="1" fontAlgn="auto" hangingPunct="1">
              <a:spcAft>
                <a:spcPts val="0"/>
              </a:spcAft>
              <a:defRPr/>
            </a:pPr>
            <a:r>
              <a:rPr lang="en-US" altLang="zh-CN" smtClean="0"/>
              <a:t>10.3.4</a:t>
            </a:r>
            <a:r>
              <a:rPr lang="zh-CN" altLang="en-US" smtClean="0"/>
              <a:t>复印机</a:t>
            </a:r>
            <a:r>
              <a:rPr lang="zh-CN" altLang="zh-CN" sz="4000" smtClean="0"/>
              <a:t>常见故障的排除</a:t>
            </a:r>
            <a:endParaRPr lang="zh-CN" altLang="en-US" smtClean="0"/>
          </a:p>
        </p:txBody>
      </p:sp>
      <p:sp>
        <p:nvSpPr>
          <p:cNvPr id="4813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5B4AA90-16FA-4EEF-B722-B65D89BAAA15}" type="datetime1">
              <a:rPr lang="zh-CN" altLang="en-US"/>
              <a:pPr eaLnBrk="1" hangingPunct="1"/>
              <a:t>2014-11-3</a:t>
            </a:fld>
            <a:endParaRPr lang="en-US" altLang="zh-CN"/>
          </a:p>
        </p:txBody>
      </p:sp>
      <p:sp>
        <p:nvSpPr>
          <p:cNvPr id="4813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2"/>
          <p:cNvSpPr>
            <a:spLocks noGrp="1"/>
          </p:cNvSpPr>
          <p:nvPr>
            <p:ph idx="1"/>
          </p:nvPr>
        </p:nvSpPr>
        <p:spPr/>
        <p:txBody>
          <a:bodyPr/>
          <a:lstStyle/>
          <a:p>
            <a:pPr eaLnBrk="1" hangingPunct="1"/>
            <a:r>
              <a:rPr lang="zh-CN" altLang="zh-CN" sz="2200" smtClean="0"/>
              <a:t>（</a:t>
            </a:r>
            <a:r>
              <a:rPr lang="en-US" altLang="zh-CN" sz="2200" smtClean="0"/>
              <a:t>6</a:t>
            </a:r>
            <a:r>
              <a:rPr lang="zh-CN" altLang="zh-CN" sz="2200" smtClean="0"/>
              <a:t>）复印件边缘脏</a:t>
            </a:r>
          </a:p>
          <a:p>
            <a:pPr eaLnBrk="1" hangingPunct="1">
              <a:buFont typeface="Wingdings" pitchFamily="2" charset="2"/>
              <a:buChar char="Ø"/>
            </a:pPr>
            <a:r>
              <a:rPr lang="zh-CN" altLang="zh-CN" sz="2200" smtClean="0"/>
              <a:t>可能的原因</a:t>
            </a:r>
            <a:r>
              <a:rPr lang="en-US" altLang="zh-CN" sz="2200" smtClean="0"/>
              <a:t>1</a:t>
            </a:r>
            <a:r>
              <a:rPr lang="zh-CN" altLang="zh-CN" sz="2200" smtClean="0"/>
              <a:t>：原稿压板很脏。</a:t>
            </a:r>
          </a:p>
          <a:p>
            <a:pPr eaLnBrk="1" hangingPunct="1">
              <a:buFont typeface="Wingdings" pitchFamily="2" charset="2"/>
              <a:buChar char="Ø"/>
            </a:pPr>
            <a:r>
              <a:rPr lang="zh-CN" altLang="zh-CN" sz="2200" smtClean="0"/>
              <a:t>解决方法：用浸过中性清洁剂（或清水）的稍潮软布擦净原稿压板和文件传输带。</a:t>
            </a:r>
          </a:p>
          <a:p>
            <a:pPr eaLnBrk="1" hangingPunct="1">
              <a:buFont typeface="Wingdings" pitchFamily="2" charset="2"/>
              <a:buChar char="Ø"/>
            </a:pPr>
            <a:r>
              <a:rPr lang="zh-CN" altLang="zh-CN" sz="2200" smtClean="0"/>
              <a:t>可能的原因</a:t>
            </a:r>
            <a:r>
              <a:rPr lang="en-US" altLang="zh-CN" sz="2200" smtClean="0"/>
              <a:t>2</a:t>
            </a:r>
            <a:r>
              <a:rPr lang="zh-CN" altLang="zh-CN" sz="2200" smtClean="0"/>
              <a:t>：等比复印时，所选纸尺寸规格比原稿大。</a:t>
            </a:r>
          </a:p>
          <a:p>
            <a:pPr eaLnBrk="1" hangingPunct="1">
              <a:buFont typeface="Wingdings" pitchFamily="2" charset="2"/>
              <a:buChar char="Ø"/>
            </a:pPr>
            <a:r>
              <a:rPr lang="zh-CN" altLang="zh-CN" sz="2200" smtClean="0"/>
              <a:t>解决方法：选择与原稿相同规格的复印纸。</a:t>
            </a:r>
          </a:p>
          <a:p>
            <a:pPr eaLnBrk="1" hangingPunct="1">
              <a:buFont typeface="Wingdings" pitchFamily="2" charset="2"/>
              <a:buChar char="Ø"/>
            </a:pPr>
            <a:r>
              <a:rPr lang="zh-CN" altLang="zh-CN" sz="2200" smtClean="0"/>
              <a:t>可能的原因</a:t>
            </a:r>
            <a:r>
              <a:rPr lang="en-US" altLang="zh-CN" sz="2200" smtClean="0"/>
              <a:t>3</a:t>
            </a:r>
            <a:r>
              <a:rPr lang="zh-CN" altLang="zh-CN" sz="2200" smtClean="0"/>
              <a:t>：等比复印时，原稿放置位置或方向不正确。</a:t>
            </a:r>
          </a:p>
          <a:p>
            <a:pPr eaLnBrk="1" hangingPunct="1">
              <a:buFont typeface="Wingdings" pitchFamily="2" charset="2"/>
              <a:buChar char="Ø"/>
            </a:pPr>
            <a:r>
              <a:rPr lang="zh-CN" altLang="zh-CN" sz="2200" smtClean="0"/>
              <a:t>解决方法：正确放置原稿，使其与宽度标尺对齐。</a:t>
            </a:r>
          </a:p>
          <a:p>
            <a:pPr eaLnBrk="1" hangingPunct="1">
              <a:buFont typeface="Wingdings" pitchFamily="2" charset="2"/>
              <a:buChar char="Ø"/>
            </a:pPr>
            <a:r>
              <a:rPr lang="zh-CN" altLang="zh-CN" sz="2200" smtClean="0"/>
              <a:t>可能的原因</a:t>
            </a:r>
            <a:r>
              <a:rPr lang="en-US" altLang="zh-CN" sz="2200" smtClean="0"/>
              <a:t>4</a:t>
            </a:r>
            <a:r>
              <a:rPr lang="zh-CN" altLang="zh-CN" sz="2200" smtClean="0"/>
              <a:t>：缩小复印时，所选倍率与复印纸尺寸不符。（尤其体现在手动缩小复印时。）</a:t>
            </a:r>
          </a:p>
          <a:p>
            <a:pPr eaLnBrk="1" hangingPunct="1">
              <a:buFont typeface="Wingdings" pitchFamily="2" charset="2"/>
              <a:buChar char="Ø"/>
            </a:pPr>
            <a:r>
              <a:rPr lang="zh-CN" altLang="zh-CN" sz="2200" smtClean="0"/>
              <a:t>解决方法：根据纸张规格选择缩放比率。</a:t>
            </a:r>
          </a:p>
          <a:p>
            <a:pPr eaLnBrk="1" hangingPunct="1"/>
            <a:endParaRPr lang="zh-CN" altLang="en-US" sz="2200" smtClean="0"/>
          </a:p>
        </p:txBody>
      </p:sp>
      <p:sp>
        <p:nvSpPr>
          <p:cNvPr id="39938" name="标题 1"/>
          <p:cNvSpPr>
            <a:spLocks noGrp="1"/>
          </p:cNvSpPr>
          <p:nvPr>
            <p:ph type="title"/>
          </p:nvPr>
        </p:nvSpPr>
        <p:spPr/>
        <p:txBody>
          <a:bodyPr/>
          <a:lstStyle/>
          <a:p>
            <a:pPr eaLnBrk="1" fontAlgn="auto" hangingPunct="1">
              <a:spcAft>
                <a:spcPts val="0"/>
              </a:spcAft>
              <a:defRPr/>
            </a:pPr>
            <a:r>
              <a:rPr lang="en-US" altLang="zh-CN" smtClean="0"/>
              <a:t>10.3.4</a:t>
            </a:r>
            <a:r>
              <a:rPr lang="zh-CN" altLang="en-US" smtClean="0"/>
              <a:t>复印机</a:t>
            </a:r>
            <a:r>
              <a:rPr lang="zh-CN" altLang="zh-CN" sz="4000" smtClean="0"/>
              <a:t>常见故障的排除</a:t>
            </a:r>
            <a:endParaRPr lang="zh-CN" altLang="en-US" smtClean="0"/>
          </a:p>
        </p:txBody>
      </p:sp>
      <p:sp>
        <p:nvSpPr>
          <p:cNvPr id="4915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2C054A33-F83F-40F1-8FFD-8046CAE99164}" type="datetime1">
              <a:rPr lang="zh-CN" altLang="en-US"/>
              <a:pPr eaLnBrk="1" hangingPunct="1"/>
              <a:t>2014-11-3</a:t>
            </a:fld>
            <a:endParaRPr lang="en-US" altLang="zh-CN"/>
          </a:p>
        </p:txBody>
      </p:sp>
      <p:sp>
        <p:nvSpPr>
          <p:cNvPr id="49157"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内容占位符 2"/>
          <p:cNvSpPr>
            <a:spLocks noGrp="1"/>
          </p:cNvSpPr>
          <p:nvPr>
            <p:ph idx="1"/>
          </p:nvPr>
        </p:nvSpPr>
        <p:spPr>
          <a:xfrm>
            <a:off x="179388" y="1268413"/>
            <a:ext cx="8964612" cy="5473700"/>
          </a:xfrm>
        </p:spPr>
        <p:txBody>
          <a:bodyPr/>
          <a:lstStyle/>
          <a:p>
            <a:pPr eaLnBrk="1" hangingPunct="1"/>
            <a:r>
              <a:rPr lang="zh-CN" altLang="zh-CN" sz="2200" smtClean="0"/>
              <a:t>（</a:t>
            </a:r>
            <a:r>
              <a:rPr lang="en-US" altLang="zh-CN" sz="2200" smtClean="0"/>
              <a:t>7</a:t>
            </a:r>
            <a:r>
              <a:rPr lang="zh-CN" altLang="zh-CN" sz="2200" smtClean="0"/>
              <a:t>）复印机不按设定工作</a:t>
            </a:r>
          </a:p>
          <a:p>
            <a:pPr eaLnBrk="1" hangingPunct="1">
              <a:buFont typeface="Wingdings" pitchFamily="2" charset="2"/>
              <a:buChar char="Ø"/>
            </a:pPr>
            <a:r>
              <a:rPr lang="zh-CN" altLang="zh-CN" sz="2200" smtClean="0"/>
              <a:t>可能的原因</a:t>
            </a:r>
            <a:r>
              <a:rPr lang="en-US" altLang="zh-CN" sz="2200" smtClean="0"/>
              <a:t>1</a:t>
            </a:r>
            <a:r>
              <a:rPr lang="zh-CN" altLang="zh-CN" sz="2200" smtClean="0"/>
              <a:t>：复印件指示灯为桔黄色，复印机处于预热状态。</a:t>
            </a:r>
          </a:p>
          <a:p>
            <a:pPr eaLnBrk="1" hangingPunct="1">
              <a:buFont typeface="Wingdings" pitchFamily="2" charset="2"/>
              <a:buChar char="Ø"/>
            </a:pPr>
            <a:r>
              <a:rPr lang="zh-CN" altLang="zh-CN" sz="2200" smtClean="0"/>
              <a:t>解决方法：请等待。</a:t>
            </a:r>
          </a:p>
          <a:p>
            <a:pPr eaLnBrk="1" hangingPunct="1">
              <a:buFont typeface="Wingdings" pitchFamily="2" charset="2"/>
              <a:buChar char="Ø"/>
            </a:pPr>
            <a:r>
              <a:rPr lang="zh-CN" altLang="zh-CN" sz="2200" smtClean="0"/>
              <a:t>可能的原因</a:t>
            </a:r>
            <a:r>
              <a:rPr lang="en-US" altLang="zh-CN" sz="2200" smtClean="0"/>
              <a:t>2</a:t>
            </a:r>
            <a:r>
              <a:rPr lang="zh-CN" altLang="zh-CN" sz="2200" smtClean="0"/>
              <a:t>：加碳粉指示灯亮，碳粉已用完。</a:t>
            </a:r>
          </a:p>
          <a:p>
            <a:pPr eaLnBrk="1" hangingPunct="1">
              <a:buFont typeface="Wingdings" pitchFamily="2" charset="2"/>
              <a:buChar char="Ø"/>
            </a:pPr>
            <a:r>
              <a:rPr lang="zh-CN" altLang="zh-CN" sz="2200" smtClean="0"/>
              <a:t>解决方法：请更换碳粉瓶。</a:t>
            </a:r>
          </a:p>
          <a:p>
            <a:pPr eaLnBrk="1" hangingPunct="1">
              <a:buFont typeface="Wingdings" pitchFamily="2" charset="2"/>
              <a:buChar char="Ø"/>
            </a:pPr>
            <a:r>
              <a:rPr lang="zh-CN" altLang="zh-CN" sz="2200" smtClean="0"/>
              <a:t>可能的原因</a:t>
            </a:r>
            <a:r>
              <a:rPr lang="en-US" altLang="zh-CN" sz="2200" smtClean="0"/>
              <a:t>3</a:t>
            </a:r>
            <a:r>
              <a:rPr lang="zh-CN" altLang="zh-CN" sz="2200" smtClean="0"/>
              <a:t>：加纸指示灯亮，纸已经用尽。</a:t>
            </a:r>
          </a:p>
          <a:p>
            <a:pPr eaLnBrk="1" hangingPunct="1">
              <a:buFont typeface="Wingdings" pitchFamily="2" charset="2"/>
              <a:buChar char="Ø"/>
            </a:pPr>
            <a:r>
              <a:rPr lang="zh-CN" altLang="zh-CN" sz="2200" smtClean="0"/>
              <a:t>解决方法：请加纸。</a:t>
            </a:r>
          </a:p>
          <a:p>
            <a:pPr eaLnBrk="1" hangingPunct="1">
              <a:buFont typeface="Wingdings" pitchFamily="2" charset="2"/>
              <a:buChar char="Ø"/>
            </a:pPr>
            <a:r>
              <a:rPr lang="zh-CN" altLang="zh-CN" sz="2200" smtClean="0"/>
              <a:t>可能的原因</a:t>
            </a:r>
            <a:r>
              <a:rPr lang="en-US" altLang="zh-CN" sz="2200" smtClean="0"/>
              <a:t>4</a:t>
            </a:r>
            <a:r>
              <a:rPr lang="zh-CN" altLang="zh-CN" sz="2200" smtClean="0"/>
              <a:t>：卡纸指示灯亮，在复印机或配件中有纸误送情况。</a:t>
            </a:r>
          </a:p>
          <a:p>
            <a:pPr eaLnBrk="1" hangingPunct="1">
              <a:buFont typeface="Wingdings" pitchFamily="2" charset="2"/>
              <a:buChar char="Ø"/>
            </a:pPr>
            <a:r>
              <a:rPr lang="zh-CN" altLang="zh-CN" sz="2200" smtClean="0"/>
              <a:t>解决方法：检查卡纸位置，并清除卡纸。</a:t>
            </a:r>
          </a:p>
          <a:p>
            <a:pPr eaLnBrk="1" hangingPunct="1">
              <a:buFont typeface="Wingdings" pitchFamily="2" charset="2"/>
              <a:buChar char="Ø"/>
            </a:pPr>
            <a:r>
              <a:rPr lang="zh-CN" altLang="zh-CN" sz="2200" smtClean="0"/>
              <a:t>可能的原因</a:t>
            </a:r>
            <a:r>
              <a:rPr lang="en-US" altLang="zh-CN" sz="2200" smtClean="0"/>
              <a:t>5</a:t>
            </a:r>
            <a:r>
              <a:rPr lang="zh-CN" altLang="zh-CN" sz="2200" smtClean="0"/>
              <a:t>：维护保养指示灯亮，需进行维护保养。</a:t>
            </a:r>
          </a:p>
          <a:p>
            <a:pPr eaLnBrk="1" hangingPunct="1">
              <a:buFont typeface="Wingdings" pitchFamily="2" charset="2"/>
              <a:buChar char="Ø"/>
            </a:pPr>
            <a:r>
              <a:rPr lang="zh-CN" altLang="zh-CN" sz="2200" smtClean="0"/>
              <a:t>解决方法：请进行维护保养。</a:t>
            </a:r>
          </a:p>
          <a:p>
            <a:pPr eaLnBrk="1" hangingPunct="1">
              <a:buFont typeface="Wingdings" pitchFamily="2" charset="2"/>
              <a:buChar char="Ø"/>
            </a:pPr>
            <a:r>
              <a:rPr lang="zh-CN" altLang="zh-CN" sz="2200" smtClean="0"/>
              <a:t>可能的原因</a:t>
            </a:r>
            <a:r>
              <a:rPr lang="en-US" altLang="zh-CN" sz="2200" smtClean="0"/>
              <a:t>6</a:t>
            </a:r>
            <a:r>
              <a:rPr lang="zh-CN" altLang="zh-CN" sz="2200" smtClean="0"/>
              <a:t>：呼叫维修指示灯亮，复印机出现技术故障。</a:t>
            </a:r>
          </a:p>
          <a:p>
            <a:pPr eaLnBrk="1" hangingPunct="1">
              <a:buFont typeface="Wingdings" pitchFamily="2" charset="2"/>
              <a:buChar char="Ø"/>
            </a:pPr>
            <a:r>
              <a:rPr lang="zh-CN" altLang="zh-CN" sz="2200" smtClean="0"/>
              <a:t>解决方法：重新将复印机复位，若该灯仍亮，请检修。</a:t>
            </a:r>
          </a:p>
          <a:p>
            <a:pPr eaLnBrk="1" hangingPunct="1">
              <a:buFont typeface="Wingdings" pitchFamily="2" charset="2"/>
              <a:buChar char="Ø"/>
            </a:pPr>
            <a:endParaRPr lang="zh-CN" altLang="en-US" smtClean="0"/>
          </a:p>
        </p:txBody>
      </p:sp>
      <p:sp>
        <p:nvSpPr>
          <p:cNvPr id="40962" name="标题 1"/>
          <p:cNvSpPr>
            <a:spLocks noGrp="1"/>
          </p:cNvSpPr>
          <p:nvPr>
            <p:ph type="title"/>
          </p:nvPr>
        </p:nvSpPr>
        <p:spPr>
          <a:xfrm>
            <a:off x="539750" y="122238"/>
            <a:ext cx="7461250" cy="930275"/>
          </a:xfrm>
        </p:spPr>
        <p:txBody>
          <a:bodyPr/>
          <a:lstStyle/>
          <a:p>
            <a:pPr eaLnBrk="1" fontAlgn="auto" hangingPunct="1">
              <a:spcAft>
                <a:spcPts val="0"/>
              </a:spcAft>
              <a:defRPr/>
            </a:pPr>
            <a:r>
              <a:rPr lang="en-US" altLang="zh-CN" smtClean="0"/>
              <a:t>10.3.4</a:t>
            </a:r>
            <a:r>
              <a:rPr lang="zh-CN" altLang="en-US" smtClean="0"/>
              <a:t>复印机</a:t>
            </a:r>
            <a:r>
              <a:rPr lang="zh-CN" altLang="zh-CN" sz="4000" smtClean="0"/>
              <a:t>常见故障的排除</a:t>
            </a:r>
            <a:endParaRPr lang="zh-CN" altLang="en-US" smtClean="0"/>
          </a:p>
        </p:txBody>
      </p:sp>
      <p:sp>
        <p:nvSpPr>
          <p:cNvPr id="5018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0F306BE-D060-4845-B455-5C89D86575E8}" type="datetime1">
              <a:rPr lang="zh-CN" altLang="en-US"/>
              <a:pPr eaLnBrk="1" hangingPunct="1"/>
              <a:t>2014-11-3</a:t>
            </a:fld>
            <a:endParaRPr lang="en-US" altLang="zh-CN"/>
          </a:p>
        </p:txBody>
      </p:sp>
      <p:sp>
        <p:nvSpPr>
          <p:cNvPr id="50181"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内容占位符 2"/>
          <p:cNvSpPr>
            <a:spLocks noGrp="1"/>
          </p:cNvSpPr>
          <p:nvPr>
            <p:ph idx="1"/>
          </p:nvPr>
        </p:nvSpPr>
        <p:spPr/>
        <p:txBody>
          <a:bodyPr/>
          <a:lstStyle/>
          <a:p>
            <a:pPr eaLnBrk="1" hangingPunct="1"/>
            <a:r>
              <a:rPr lang="en-US" altLang="zh-CN" sz="2200" smtClean="0"/>
              <a:t>1</a:t>
            </a:r>
            <a:r>
              <a:rPr lang="zh-CN" altLang="zh-CN" sz="2200" smtClean="0"/>
              <a:t>．传真机简介</a:t>
            </a:r>
            <a:endParaRPr lang="en-US" altLang="zh-CN" sz="2200" smtClean="0"/>
          </a:p>
          <a:p>
            <a:pPr eaLnBrk="1" hangingPunct="1">
              <a:buFont typeface="Wingdings" pitchFamily="2" charset="2"/>
              <a:buChar char="Ø"/>
            </a:pPr>
            <a:r>
              <a:rPr lang="en-US" altLang="zh-CN" sz="2200" smtClean="0"/>
              <a:t>      </a:t>
            </a:r>
            <a:r>
              <a:rPr lang="zh-CN" altLang="zh-CN" sz="2200" smtClean="0"/>
              <a:t>传真机是一种应用扫描和光电变换技术，把文件、图表、照片等静止图像转换成电信号，传送到接收端，以记录形式进行复制的通信设备。</a:t>
            </a:r>
            <a:endParaRPr lang="en-US" altLang="zh-CN" sz="2200" smtClean="0"/>
          </a:p>
          <a:p>
            <a:pPr eaLnBrk="1" hangingPunct="1">
              <a:buFont typeface="Wingdings" pitchFamily="2" charset="2"/>
              <a:buChar char="Ø"/>
            </a:pPr>
            <a:r>
              <a:rPr lang="zh-CN" altLang="zh-CN" sz="2200" smtClean="0"/>
              <a:t>目前市场上常见的传真机按照其工作原理可以分为四大类：热敏纸传真机（也称为卷筒纸传真机）；热转印式普通纸传真机；激光式普通纸传真机（也称为激光一体机）；喷墨式普通纸传真机（也称为喷墨一体机）</a:t>
            </a:r>
            <a:r>
              <a:rPr lang="zh-CN" altLang="en-US" sz="2200" smtClean="0"/>
              <a:t>。</a:t>
            </a:r>
            <a:endParaRPr lang="en-US" altLang="zh-CN" sz="2200" smtClean="0"/>
          </a:p>
          <a:p>
            <a:pPr eaLnBrk="1" hangingPunct="1">
              <a:buFont typeface="Wingdings" pitchFamily="2" charset="2"/>
              <a:buChar char="Ø"/>
            </a:pPr>
            <a:r>
              <a:rPr lang="zh-CN" altLang="zh-CN" sz="2400" smtClean="0"/>
              <a:t>市场上最常见的就是热敏纸传真机和喷墨</a:t>
            </a:r>
            <a:r>
              <a:rPr lang="en-US" altLang="zh-CN" sz="2400" smtClean="0"/>
              <a:t>/</a:t>
            </a:r>
            <a:r>
              <a:rPr lang="zh-CN" altLang="zh-CN" sz="2400" smtClean="0"/>
              <a:t>激光一体机。</a:t>
            </a:r>
            <a:endParaRPr lang="zh-CN" altLang="zh-CN" sz="2200" smtClean="0"/>
          </a:p>
          <a:p>
            <a:pPr eaLnBrk="1" hangingPunct="1"/>
            <a:r>
              <a:rPr lang="en-US" altLang="zh-CN" sz="2200" smtClean="0"/>
              <a:t>2</a:t>
            </a:r>
            <a:r>
              <a:rPr lang="zh-CN" altLang="zh-CN" sz="2200" smtClean="0"/>
              <a:t>．传真机的安装和使用</a:t>
            </a:r>
          </a:p>
          <a:p>
            <a:pPr eaLnBrk="1" hangingPunct="1"/>
            <a:r>
              <a:rPr lang="en-US" altLang="zh-CN" sz="2200" smtClean="0"/>
              <a:t>3</a:t>
            </a:r>
            <a:r>
              <a:rPr lang="zh-CN" altLang="zh-CN" sz="2200" smtClean="0"/>
              <a:t>．传真机的常见故障及维修</a:t>
            </a:r>
          </a:p>
          <a:p>
            <a:pPr eaLnBrk="1" hangingPunct="1"/>
            <a:endParaRPr lang="zh-CN" altLang="en-US" sz="2200"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sz="3000" dirty="0" smtClean="0">
                <a:solidFill>
                  <a:srgbClr val="000000"/>
                </a:solidFill>
                <a:cs typeface="+mn-cs"/>
              </a:rPr>
              <a:t>10.3.5  </a:t>
            </a:r>
            <a:r>
              <a:rPr lang="zh-CN" altLang="zh-CN" sz="3000" dirty="0" smtClean="0">
                <a:solidFill>
                  <a:srgbClr val="000000"/>
                </a:solidFill>
                <a:cs typeface="+mn-cs"/>
              </a:rPr>
              <a:t>传真机  </a:t>
            </a:r>
            <a:r>
              <a:rPr lang="zh-CN" altLang="zh-CN" dirty="0" smtClean="0"/>
              <a:t/>
            </a:r>
            <a:br>
              <a:rPr lang="zh-CN" altLang="zh-CN" dirty="0" smtClean="0"/>
            </a:br>
            <a:endParaRPr lang="zh-CN" altLang="en-US" dirty="0"/>
          </a:p>
        </p:txBody>
      </p:sp>
      <p:sp>
        <p:nvSpPr>
          <p:cNvPr id="51204"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609F4BA-9654-4049-9143-7B53870BDAE9}" type="datetime1">
              <a:rPr lang="zh-CN" altLang="en-US"/>
              <a:pPr eaLnBrk="1" hangingPunct="1"/>
              <a:t>2014-11-3</a:t>
            </a:fld>
            <a:endParaRPr lang="en-US" altLang="zh-CN"/>
          </a:p>
        </p:txBody>
      </p:sp>
      <p:sp>
        <p:nvSpPr>
          <p:cNvPr id="51205"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占位符 1"/>
          <p:cNvSpPr>
            <a:spLocks noGrp="1"/>
          </p:cNvSpPr>
          <p:nvPr>
            <p:ph type="body" idx="4294967295"/>
          </p:nvPr>
        </p:nvSpPr>
        <p:spPr>
          <a:xfrm>
            <a:off x="0" y="1719263"/>
            <a:ext cx="8229600" cy="4411662"/>
          </a:xfrm>
        </p:spPr>
        <p:txBody>
          <a:bodyPr/>
          <a:lstStyle/>
          <a:p>
            <a:pPr eaLnBrk="1" hangingPunct="1"/>
            <a:r>
              <a:rPr lang="en-US" altLang="zh-CN" smtClean="0"/>
              <a:t>10.1.1  </a:t>
            </a:r>
            <a:r>
              <a:rPr lang="zh-CN" altLang="zh-CN" smtClean="0"/>
              <a:t>打印机概述</a:t>
            </a:r>
          </a:p>
          <a:p>
            <a:pPr eaLnBrk="1" hangingPunct="1"/>
            <a:r>
              <a:rPr lang="en-US" altLang="zh-CN" smtClean="0"/>
              <a:t>10.1.2  </a:t>
            </a:r>
            <a:r>
              <a:rPr lang="zh-CN" altLang="zh-CN" smtClean="0"/>
              <a:t>激光打印机</a:t>
            </a:r>
          </a:p>
          <a:p>
            <a:pPr eaLnBrk="1" hangingPunct="1"/>
            <a:r>
              <a:rPr lang="en-US" altLang="zh-CN" smtClean="0"/>
              <a:t>10.1.3  </a:t>
            </a:r>
            <a:r>
              <a:rPr lang="zh-CN" altLang="zh-CN" smtClean="0"/>
              <a:t>单色激光打印机的安装和使用</a:t>
            </a:r>
          </a:p>
          <a:p>
            <a:pPr eaLnBrk="1" hangingPunct="1"/>
            <a:r>
              <a:rPr lang="en-US" altLang="zh-CN" smtClean="0"/>
              <a:t>10.1.4  </a:t>
            </a:r>
            <a:r>
              <a:rPr lang="zh-CN" altLang="zh-CN" smtClean="0"/>
              <a:t>单色激光打印机的维护和典型故障排除</a:t>
            </a:r>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2800" dirty="0" smtClean="0">
                <a:solidFill>
                  <a:srgbClr val="000000"/>
                </a:solidFill>
                <a:cs typeface="+mn-cs"/>
              </a:rPr>
              <a:t>10.1</a:t>
            </a:r>
            <a:r>
              <a:rPr lang="zh-CN" altLang="zh-CN" sz="2800" dirty="0" smtClean="0">
                <a:solidFill>
                  <a:srgbClr val="000000"/>
                </a:solidFill>
                <a:cs typeface="+mn-cs"/>
              </a:rPr>
              <a:t>打印机的使用</a:t>
            </a:r>
            <a:r>
              <a:rPr lang="zh-CN" altLang="zh-CN" sz="2800" dirty="0" smtClean="0"/>
              <a:t/>
            </a:r>
            <a:br>
              <a:rPr lang="zh-CN" altLang="zh-CN" sz="2800" dirty="0" smtClean="0"/>
            </a:br>
            <a:endParaRPr lang="zh-CN" altLang="en-US" dirty="0"/>
          </a:p>
        </p:txBody>
      </p:sp>
      <p:sp>
        <p:nvSpPr>
          <p:cNvPr id="15364"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E9AE73B9-F0ED-49BE-B31B-73F6C20F613E}" type="datetime1">
              <a:rPr lang="zh-CN" altLang="en-US"/>
              <a:pPr eaLnBrk="1" hangingPunct="1"/>
              <a:t>2014-11-3</a:t>
            </a:fld>
            <a:endParaRPr lang="en-US" altLang="zh-CN"/>
          </a:p>
        </p:txBody>
      </p:sp>
      <p:sp>
        <p:nvSpPr>
          <p:cNvPr id="15365"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p:cNvSpPr>
          <p:nvPr>
            <p:ph idx="1"/>
          </p:nvPr>
        </p:nvSpPr>
        <p:spPr>
          <a:xfrm>
            <a:off x="457200" y="1719263"/>
            <a:ext cx="8362950" cy="4411662"/>
          </a:xfrm>
        </p:spPr>
        <p:txBody>
          <a:bodyPr/>
          <a:lstStyle/>
          <a:p>
            <a:pPr eaLnBrk="1" hangingPunct="1">
              <a:buFont typeface="Wingdings" pitchFamily="2" charset="2"/>
              <a:buChar char="Ø"/>
            </a:pPr>
            <a:r>
              <a:rPr lang="zh-CN" altLang="zh-CN" sz="2400" smtClean="0"/>
              <a:t>（</a:t>
            </a:r>
            <a:r>
              <a:rPr lang="en-US" altLang="zh-CN" sz="2400" smtClean="0"/>
              <a:t>1</a:t>
            </a:r>
            <a:r>
              <a:rPr lang="zh-CN" altLang="zh-CN" sz="2400" smtClean="0"/>
              <a:t>）使用前的准备</a:t>
            </a:r>
          </a:p>
          <a:p>
            <a:pPr eaLnBrk="1" hangingPunct="1">
              <a:buFont typeface="Wingdings" pitchFamily="2" charset="2"/>
              <a:buChar char="Ø"/>
            </a:pPr>
            <a:r>
              <a:rPr lang="zh-CN" altLang="zh-CN" sz="2400" smtClean="0"/>
              <a:t>使用前请仔细阅读使用说明书，正确地安装好机器，包括检查电源线是否正常、接地是否良好。机器应避免在有灰尘、高温、日照的环境中使用。</a:t>
            </a:r>
          </a:p>
          <a:p>
            <a:pPr eaLnBrk="1" hangingPunct="1">
              <a:buFont typeface="Wingdings" pitchFamily="2" charset="2"/>
              <a:buChar char="Ø"/>
            </a:pPr>
            <a:r>
              <a:rPr lang="zh-CN" altLang="zh-CN" sz="2400" smtClean="0"/>
              <a:t>（</a:t>
            </a:r>
            <a:r>
              <a:rPr lang="en-US" altLang="zh-CN" sz="2400" smtClean="0"/>
              <a:t>2</a:t>
            </a:r>
            <a:r>
              <a:rPr lang="zh-CN" altLang="zh-CN" sz="2400" smtClean="0"/>
              <a:t>）芯线</a:t>
            </a:r>
          </a:p>
          <a:p>
            <a:pPr eaLnBrk="1" hangingPunct="1">
              <a:buFont typeface="Wingdings" pitchFamily="2" charset="2"/>
              <a:buChar char="Ø"/>
            </a:pPr>
            <a:r>
              <a:rPr lang="zh-CN" altLang="zh-CN" sz="2400" smtClean="0"/>
              <a:t>（</a:t>
            </a:r>
            <a:r>
              <a:rPr lang="en-US" altLang="zh-CN" sz="2400" smtClean="0"/>
              <a:t>3</a:t>
            </a:r>
            <a:r>
              <a:rPr lang="zh-CN" altLang="zh-CN" sz="2400" smtClean="0"/>
              <a:t>）线路通信质量的简单判断</a:t>
            </a:r>
          </a:p>
          <a:p>
            <a:pPr eaLnBrk="1" hangingPunct="1">
              <a:buFont typeface="Wingdings" pitchFamily="2" charset="2"/>
              <a:buChar char="Ø"/>
            </a:pPr>
            <a:r>
              <a:rPr lang="zh-CN" altLang="zh-CN" sz="2400" smtClean="0"/>
              <a:t>（</a:t>
            </a:r>
            <a:r>
              <a:rPr lang="en-US" altLang="zh-CN" sz="2400" smtClean="0"/>
              <a:t>4</a:t>
            </a:r>
            <a:r>
              <a:rPr lang="zh-CN" altLang="zh-CN" sz="2400" smtClean="0"/>
              <a:t>）记录纸的安装</a:t>
            </a:r>
          </a:p>
          <a:p>
            <a:pPr eaLnBrk="1" hangingPunct="1">
              <a:buFont typeface="Wingdings" pitchFamily="2" charset="2"/>
              <a:buChar char="Ø"/>
            </a:pPr>
            <a:r>
              <a:rPr lang="zh-CN" altLang="zh-CN" sz="2400" smtClean="0"/>
              <a:t>记录纸有两种，传真纸</a:t>
            </a:r>
            <a:r>
              <a:rPr lang="en-US" altLang="zh-CN" sz="2400" smtClean="0"/>
              <a:t>(</a:t>
            </a:r>
            <a:r>
              <a:rPr lang="zh-CN" altLang="zh-CN" sz="2400" smtClean="0"/>
              <a:t>热敏纸</a:t>
            </a:r>
            <a:r>
              <a:rPr lang="en-US" altLang="zh-CN" sz="2400" smtClean="0"/>
              <a:t>)</a:t>
            </a:r>
            <a:r>
              <a:rPr lang="zh-CN" altLang="zh-CN" sz="2400" smtClean="0"/>
              <a:t>和普通纸</a:t>
            </a:r>
            <a:r>
              <a:rPr lang="en-US" altLang="zh-CN" sz="2400" smtClean="0"/>
              <a:t>(</a:t>
            </a:r>
            <a:r>
              <a:rPr lang="zh-CN" altLang="zh-CN" sz="2400" smtClean="0"/>
              <a:t>一般为复印纸</a:t>
            </a:r>
            <a:r>
              <a:rPr lang="en-US" altLang="zh-CN" sz="2400" smtClean="0"/>
              <a:t>)</a:t>
            </a:r>
            <a:r>
              <a:rPr lang="zh-CN" altLang="zh-CN" sz="2400" smtClean="0"/>
              <a:t>。</a:t>
            </a:r>
          </a:p>
          <a:p>
            <a:pPr eaLnBrk="1" hangingPunct="1"/>
            <a:endParaRPr lang="zh-CN" altLang="en-US" smtClean="0"/>
          </a:p>
        </p:txBody>
      </p:sp>
      <p:sp>
        <p:nvSpPr>
          <p:cNvPr id="43010" name="标题 1"/>
          <p:cNvSpPr>
            <a:spLocks noGrp="1"/>
          </p:cNvSpPr>
          <p:nvPr>
            <p:ph type="title"/>
          </p:nvPr>
        </p:nvSpPr>
        <p:spPr/>
        <p:txBody>
          <a:bodyPr>
            <a:normAutofit fontScale="90000"/>
          </a:bodyPr>
          <a:lstStyle/>
          <a:p>
            <a:pPr eaLnBrk="1" fontAlgn="auto" hangingPunct="1">
              <a:spcAft>
                <a:spcPts val="0"/>
              </a:spcAft>
              <a:defRPr/>
            </a:pPr>
            <a:r>
              <a:rPr lang="en-US" altLang="zh-CN" sz="4000" smtClean="0"/>
              <a:t>2</a:t>
            </a:r>
            <a:r>
              <a:rPr lang="zh-CN" altLang="zh-CN" sz="4000" smtClean="0"/>
              <a:t>．传真机的安装和使用</a:t>
            </a:r>
            <a:br>
              <a:rPr lang="zh-CN" altLang="zh-CN" sz="4000" smtClean="0"/>
            </a:br>
            <a:endParaRPr lang="zh-CN" altLang="en-US" smtClean="0"/>
          </a:p>
        </p:txBody>
      </p:sp>
      <p:sp>
        <p:nvSpPr>
          <p:cNvPr id="52228"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1388801-2038-4F37-86C4-34C0D076230E}" type="datetime1">
              <a:rPr lang="zh-CN" altLang="en-US"/>
              <a:pPr eaLnBrk="1" hangingPunct="1"/>
              <a:t>2014-11-3</a:t>
            </a:fld>
            <a:endParaRPr lang="en-US" altLang="zh-CN"/>
          </a:p>
        </p:txBody>
      </p:sp>
      <p:sp>
        <p:nvSpPr>
          <p:cNvPr id="52229"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388" y="1052513"/>
            <a:ext cx="8507412" cy="5078412"/>
          </a:xfrm>
        </p:spPr>
        <p:txBody>
          <a:bodyPr>
            <a:normAutofit/>
          </a:bodyPr>
          <a:lstStyle/>
          <a:p>
            <a:pPr marL="365760" indent="-256032" eaLnBrk="1" fontAlgn="auto" hangingPunct="1">
              <a:spcAft>
                <a:spcPts val="0"/>
              </a:spcAft>
              <a:buFont typeface="Wingdings 3"/>
              <a:buChar char=""/>
              <a:defRPr/>
            </a:pPr>
            <a:r>
              <a:rPr lang="zh-CN" altLang="zh-CN" sz="2000" dirty="0"/>
              <a:t>（</a:t>
            </a:r>
            <a:r>
              <a:rPr lang="en-US" altLang="zh-CN" sz="2000" dirty="0"/>
              <a:t>1</a:t>
            </a:r>
            <a:r>
              <a:rPr lang="zh-CN" altLang="zh-CN" sz="2000" dirty="0"/>
              <a:t>）通信故障</a:t>
            </a:r>
          </a:p>
          <a:p>
            <a:pPr marL="0" indent="0" eaLnBrk="1" fontAlgn="auto" hangingPunct="1">
              <a:spcAft>
                <a:spcPts val="0"/>
              </a:spcAft>
              <a:buFont typeface="Wingdings" pitchFamily="2" charset="2"/>
              <a:buNone/>
              <a:defRPr/>
            </a:pPr>
            <a:r>
              <a:rPr lang="en-US" altLang="zh-CN" sz="2000" dirty="0" smtClean="0"/>
              <a:t>       </a:t>
            </a:r>
            <a:r>
              <a:rPr lang="zh-CN" altLang="zh-CN" sz="2000" dirty="0" smtClean="0"/>
              <a:t>一</a:t>
            </a:r>
            <a:r>
              <a:rPr lang="zh-CN" altLang="zh-CN" sz="2000" dirty="0"/>
              <a:t>般通信故障的原因有三种，一是电话线路的连接或线路本身不正常；二是传真机的内部参数设定不对；三是传真机的电路部分损坏。遇到这种故障，首先要先咨询传真机的专业维修部门，如果是前两种原因应该进行调整，如果是最后一种情况则应请专业维修人员进行修理。</a:t>
            </a:r>
            <a:r>
              <a:rPr lang="en-US" altLang="zh-CN" sz="2000" dirty="0"/>
              <a:t> </a:t>
            </a:r>
            <a:endParaRPr lang="zh-CN" altLang="zh-CN" sz="2000" dirty="0"/>
          </a:p>
          <a:p>
            <a:pPr marL="365760" indent="-256032" eaLnBrk="1" fontAlgn="auto" hangingPunct="1">
              <a:spcAft>
                <a:spcPts val="0"/>
              </a:spcAft>
              <a:buFont typeface="Wingdings 3"/>
              <a:buChar char=""/>
              <a:defRPr/>
            </a:pPr>
            <a:r>
              <a:rPr lang="zh-CN" altLang="zh-CN" sz="2000" dirty="0"/>
              <a:t>（</a:t>
            </a:r>
            <a:r>
              <a:rPr lang="en-US" altLang="zh-CN" sz="2000" dirty="0"/>
              <a:t>2</a:t>
            </a:r>
            <a:r>
              <a:rPr lang="zh-CN" altLang="zh-CN" sz="2000" dirty="0"/>
              <a:t>）接收或复印的副本文件不清</a:t>
            </a:r>
            <a:r>
              <a:rPr lang="zh-CN" altLang="zh-CN" sz="2000" dirty="0" smtClean="0"/>
              <a:t>晰</a:t>
            </a:r>
            <a:endParaRPr lang="en-US" altLang="zh-CN" sz="2000" dirty="0" smtClean="0"/>
          </a:p>
          <a:p>
            <a:pPr marL="0" indent="0" eaLnBrk="1" fontAlgn="auto" hangingPunct="1">
              <a:spcAft>
                <a:spcPts val="0"/>
              </a:spcAft>
              <a:buFont typeface="Wingdings" pitchFamily="2" charset="2"/>
              <a:buNone/>
              <a:defRPr/>
            </a:pPr>
            <a:r>
              <a:rPr lang="en-US" altLang="zh-CN" sz="2000" dirty="0" smtClean="0"/>
              <a:t>        </a:t>
            </a:r>
            <a:r>
              <a:rPr lang="zh-CN" altLang="zh-CN" sz="2000" dirty="0" smtClean="0"/>
              <a:t>首</a:t>
            </a:r>
            <a:r>
              <a:rPr lang="zh-CN" altLang="zh-CN" sz="2000" dirty="0"/>
              <a:t>先向发送方确认原文件是否清晰，然后对自己的机器进行热敏头的测试，所有机器的说明书中都应有热敏头的测试方法。检查机器的热敏头是否损坏。如果损坏应更换。在上述检查均没有问题的情况下，就说明发送机器有问题</a:t>
            </a:r>
            <a:r>
              <a:rPr lang="zh-CN" altLang="zh-CN" sz="2000" dirty="0" smtClean="0"/>
              <a:t>。如</a:t>
            </a:r>
            <a:r>
              <a:rPr lang="zh-CN" altLang="zh-CN" sz="2000" dirty="0"/>
              <a:t>果发送或复印文件不清晰，应检查热敏头是否损坏，此外应检查</a:t>
            </a:r>
            <a:r>
              <a:rPr lang="en-US" altLang="zh-CN" sz="2000" dirty="0"/>
              <a:t>CIS</a:t>
            </a:r>
            <a:r>
              <a:rPr lang="zh-CN" altLang="zh-CN" sz="2000" dirty="0"/>
              <a:t>或</a:t>
            </a:r>
            <a:r>
              <a:rPr lang="en-US" altLang="zh-CN" sz="2000" dirty="0"/>
              <a:t>CCD</a:t>
            </a:r>
            <a:r>
              <a:rPr lang="zh-CN" altLang="zh-CN" sz="2000" dirty="0"/>
              <a:t>及机器的镜片是否脏污，如果机器的扫描器是</a:t>
            </a:r>
            <a:r>
              <a:rPr lang="en-US" altLang="zh-CN" sz="2000" dirty="0"/>
              <a:t>CIS</a:t>
            </a:r>
            <a:r>
              <a:rPr lang="zh-CN" altLang="zh-CN" sz="2000" dirty="0"/>
              <a:t>，还应检查记录纸接触的胶滚（白色）是否有灰尘。一般对这些部分的清洗要用工业酒精擦拭干净，不能用水</a:t>
            </a:r>
            <a:r>
              <a:rPr lang="zh-CN" altLang="zh-CN" sz="2000" dirty="0" smtClean="0"/>
              <a:t>。如</a:t>
            </a:r>
            <a:r>
              <a:rPr lang="zh-CN" altLang="zh-CN" sz="2000" dirty="0"/>
              <a:t>果排除了上面的原因，通常应该是机器的扫描器或主控板损坏，应请专业人员更换。</a:t>
            </a:r>
            <a:r>
              <a:rPr lang="en-US" altLang="zh-CN" sz="2000" dirty="0"/>
              <a:t> </a:t>
            </a:r>
            <a:r>
              <a:rPr lang="zh-CN" altLang="zh-CN" sz="2000" dirty="0" smtClean="0"/>
              <a:t>除</a:t>
            </a:r>
            <a:r>
              <a:rPr lang="zh-CN" altLang="zh-CN" sz="2000" dirty="0"/>
              <a:t>了前面三种原因外，还有可能是机器热敏头脏或热敏头的安装位置不正常。</a:t>
            </a:r>
          </a:p>
          <a:p>
            <a:pPr marL="0" indent="0" eaLnBrk="1" fontAlgn="auto" hangingPunct="1">
              <a:spcAft>
                <a:spcPts val="0"/>
              </a:spcAft>
              <a:buFont typeface="Wingdings" pitchFamily="2" charset="2"/>
              <a:buNone/>
              <a:defRPr/>
            </a:pPr>
            <a:endParaRPr lang="en-US" altLang="zh-CN" sz="2000" dirty="0"/>
          </a:p>
        </p:txBody>
      </p:sp>
      <p:sp>
        <p:nvSpPr>
          <p:cNvPr id="44034" name="标题 1"/>
          <p:cNvSpPr>
            <a:spLocks noGrp="1"/>
          </p:cNvSpPr>
          <p:nvPr>
            <p:ph type="title"/>
          </p:nvPr>
        </p:nvSpPr>
        <p:spPr/>
        <p:txBody>
          <a:bodyPr>
            <a:normAutofit fontScale="90000"/>
          </a:bodyPr>
          <a:lstStyle/>
          <a:p>
            <a:pPr eaLnBrk="1" fontAlgn="auto" hangingPunct="1">
              <a:spcAft>
                <a:spcPts val="0"/>
              </a:spcAft>
              <a:defRPr/>
            </a:pPr>
            <a:r>
              <a:rPr lang="en-US" altLang="zh-CN" sz="4000" smtClean="0"/>
              <a:t>3</a:t>
            </a:r>
            <a:r>
              <a:rPr lang="zh-CN" altLang="zh-CN" sz="4000" smtClean="0"/>
              <a:t>．传真机的常见故障及维修</a:t>
            </a:r>
            <a:br>
              <a:rPr lang="zh-CN" altLang="zh-CN" sz="4000" smtClean="0"/>
            </a:br>
            <a:endParaRPr lang="zh-CN" altLang="en-US" smtClean="0"/>
          </a:p>
        </p:txBody>
      </p:sp>
      <p:sp>
        <p:nvSpPr>
          <p:cNvPr id="53252"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97EACF71-5DAC-43EB-BB7F-979203D5BD2C}" type="datetime1">
              <a:rPr lang="zh-CN" altLang="en-US"/>
              <a:pPr eaLnBrk="1" hangingPunct="1"/>
              <a:t>2014-11-3</a:t>
            </a:fld>
            <a:endParaRPr lang="en-US" altLang="zh-CN"/>
          </a:p>
        </p:txBody>
      </p:sp>
      <p:sp>
        <p:nvSpPr>
          <p:cNvPr id="53253"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p:cNvSpPr>
          <p:nvPr>
            <p:ph idx="1"/>
          </p:nvPr>
        </p:nvSpPr>
        <p:spPr/>
        <p:txBody>
          <a:bodyPr/>
          <a:lstStyle/>
          <a:p>
            <a:pPr eaLnBrk="1" hangingPunct="1"/>
            <a:r>
              <a:rPr lang="zh-CN" altLang="zh-CN" sz="2000" smtClean="0"/>
              <a:t>（</a:t>
            </a:r>
            <a:r>
              <a:rPr lang="en-US" altLang="zh-CN" sz="2000" smtClean="0"/>
              <a:t>3</a:t>
            </a:r>
            <a:r>
              <a:rPr lang="zh-CN" altLang="zh-CN" sz="2000" smtClean="0"/>
              <a:t>）卡纸</a:t>
            </a:r>
          </a:p>
          <a:p>
            <a:pPr eaLnBrk="1" hangingPunct="1">
              <a:buFont typeface="Wingdings" pitchFamily="2" charset="2"/>
              <a:buChar char="Ø"/>
            </a:pPr>
            <a:r>
              <a:rPr lang="en-US" altLang="zh-CN" sz="2000" smtClean="0"/>
              <a:t>       </a:t>
            </a:r>
            <a:r>
              <a:rPr lang="zh-CN" altLang="zh-CN" sz="2000" smtClean="0"/>
              <a:t>原稿卡纸，如显示“</a:t>
            </a:r>
            <a:r>
              <a:rPr lang="en-US" altLang="zh-CN" sz="2000" smtClean="0"/>
              <a:t>DOCUMENT JAM</a:t>
            </a:r>
            <a:r>
              <a:rPr lang="zh-CN" altLang="zh-CN" sz="2000" smtClean="0"/>
              <a:t>”等。如果强行将原稿抽出，易引起进纸机构损坏</a:t>
            </a:r>
            <a:r>
              <a:rPr lang="en-US" altLang="zh-CN" sz="2000" smtClean="0"/>
              <a:t>(</a:t>
            </a:r>
            <a:r>
              <a:rPr lang="zh-CN" altLang="zh-CN" sz="2000" smtClean="0"/>
              <a:t>如三洋</a:t>
            </a:r>
            <a:r>
              <a:rPr lang="en-US" altLang="zh-CN" sz="2000" smtClean="0"/>
              <a:t>117</a:t>
            </a:r>
            <a:r>
              <a:rPr lang="zh-CN" altLang="zh-CN" sz="2000" smtClean="0"/>
              <a:t>、</a:t>
            </a:r>
            <a:r>
              <a:rPr lang="en-US" altLang="zh-CN" sz="2000" smtClean="0"/>
              <a:t>217</a:t>
            </a:r>
            <a:r>
              <a:rPr lang="zh-CN" altLang="zh-CN" sz="2000" smtClean="0"/>
              <a:t>等会显示</a:t>
            </a:r>
            <a:r>
              <a:rPr lang="en-US" altLang="zh-CN" sz="2000" smtClean="0"/>
              <a:t>"MACHINE ERROR")</a:t>
            </a:r>
            <a:r>
              <a:rPr lang="zh-CN" altLang="zh-CN" sz="2000" smtClean="0"/>
              <a:t>。解决方法：掀开面板，将原稿抽出或将面板下自动分页器弹簧掀开</a:t>
            </a:r>
            <a:r>
              <a:rPr lang="en-US" altLang="zh-CN" sz="2000" smtClean="0"/>
              <a:t>(</a:t>
            </a:r>
            <a:r>
              <a:rPr lang="zh-CN" altLang="zh-CN" sz="2000" smtClean="0"/>
              <a:t>详见各机器使用说明书</a:t>
            </a:r>
            <a:r>
              <a:rPr lang="en-US" altLang="zh-CN" sz="2000" smtClean="0"/>
              <a:t>)</a:t>
            </a:r>
            <a:r>
              <a:rPr lang="zh-CN" altLang="zh-CN" sz="2000" smtClean="0"/>
              <a:t>将纸取出。</a:t>
            </a:r>
          </a:p>
          <a:p>
            <a:pPr eaLnBrk="1" hangingPunct="1">
              <a:buFont typeface="Wingdings" pitchFamily="2" charset="2"/>
              <a:buChar char="Ø"/>
            </a:pPr>
            <a:r>
              <a:rPr lang="en-US" altLang="zh-CN" sz="2000" smtClean="0"/>
              <a:t>        </a:t>
            </a:r>
            <a:r>
              <a:rPr lang="zh-CN" altLang="zh-CN" sz="2000" smtClean="0"/>
              <a:t>记录纸卡纸，故障原因是记录纸安装不正确、纸质量差、切纸刀故障。解决方法：</a:t>
            </a:r>
            <a:r>
              <a:rPr lang="en-US" altLang="zh-CN" sz="2000" smtClean="0"/>
              <a:t>a.</a:t>
            </a:r>
            <a:r>
              <a:rPr lang="zh-CN" altLang="zh-CN" sz="2000" smtClean="0"/>
              <a:t>正确安装记录纸。</a:t>
            </a:r>
            <a:r>
              <a:rPr lang="en-US" altLang="zh-CN" sz="2000" smtClean="0"/>
              <a:t>b</a:t>
            </a:r>
            <a:r>
              <a:rPr lang="zh-CN" altLang="zh-CN" sz="2000" smtClean="0"/>
              <a:t>、选用高质量记录纸。</a:t>
            </a:r>
            <a:r>
              <a:rPr lang="en-US" altLang="zh-CN" sz="2000" smtClean="0"/>
              <a:t>c</a:t>
            </a:r>
            <a:r>
              <a:rPr lang="zh-CN" altLang="zh-CN" sz="2000" smtClean="0"/>
              <a:t>、对于切纸刀引起的卡纸，打开记录纸舱盖时不能过于用力。如果打不开，则可以将机器断电后再加电，一般问题可以解决，切记不可强行打开，否则极易引起切纸刀损坏。</a:t>
            </a:r>
          </a:p>
          <a:p>
            <a:pPr eaLnBrk="1" hangingPunct="1"/>
            <a:r>
              <a:rPr lang="zh-CN" altLang="zh-CN" sz="2000" smtClean="0"/>
              <a:t>（</a:t>
            </a:r>
            <a:r>
              <a:rPr lang="en-US" altLang="zh-CN" sz="2000" smtClean="0"/>
              <a:t>4</a:t>
            </a:r>
            <a:r>
              <a:rPr lang="zh-CN" altLang="zh-CN" sz="2000" smtClean="0"/>
              <a:t>）接收传真正常，复印、发传真时有竖直黑条</a:t>
            </a:r>
            <a:r>
              <a:rPr lang="zh-CN" altLang="en-US" sz="2000" smtClean="0"/>
              <a:t>。</a:t>
            </a:r>
            <a:r>
              <a:rPr lang="zh-CN" altLang="zh-CN" sz="2000" smtClean="0"/>
              <a:t>一般为扫描头脏污引起</a:t>
            </a:r>
            <a:r>
              <a:rPr lang="en-US" altLang="zh-CN" sz="2000" smtClean="0"/>
              <a:t>(</a:t>
            </a:r>
            <a:r>
              <a:rPr lang="zh-CN" altLang="zh-CN" sz="2000" smtClean="0"/>
              <a:t>如涂改液、公章印</a:t>
            </a:r>
            <a:r>
              <a:rPr lang="en-US" altLang="zh-CN" sz="2000" smtClean="0"/>
              <a:t>)</a:t>
            </a:r>
            <a:r>
              <a:rPr lang="zh-CN" altLang="zh-CN" sz="2000" smtClean="0"/>
              <a:t>。解决方法：用软布或棉花蘸酒精液轻轻将扫描头上赃物擦去。</a:t>
            </a:r>
            <a:r>
              <a:rPr lang="en-US" altLang="zh-CN" sz="2000" smtClean="0"/>
              <a:t> </a:t>
            </a:r>
            <a:endParaRPr lang="zh-CN" altLang="zh-CN" sz="2000" smtClean="0"/>
          </a:p>
          <a:p>
            <a:pPr eaLnBrk="1" hangingPunct="1"/>
            <a:endParaRPr lang="zh-CN" altLang="en-US" smtClean="0"/>
          </a:p>
        </p:txBody>
      </p:sp>
      <p:sp>
        <p:nvSpPr>
          <p:cNvPr id="45058" name="标题 1"/>
          <p:cNvSpPr>
            <a:spLocks noGrp="1"/>
          </p:cNvSpPr>
          <p:nvPr>
            <p:ph type="title"/>
          </p:nvPr>
        </p:nvSpPr>
        <p:spPr/>
        <p:txBody>
          <a:bodyPr>
            <a:normAutofit fontScale="90000"/>
          </a:bodyPr>
          <a:lstStyle/>
          <a:p>
            <a:pPr eaLnBrk="1" fontAlgn="auto" hangingPunct="1">
              <a:spcAft>
                <a:spcPts val="0"/>
              </a:spcAft>
              <a:defRPr/>
            </a:pPr>
            <a:r>
              <a:rPr lang="en-US" altLang="zh-CN" sz="3600" smtClean="0"/>
              <a:t>3</a:t>
            </a:r>
            <a:r>
              <a:rPr lang="zh-CN" altLang="zh-CN" sz="3600" smtClean="0"/>
              <a:t>．传真机的常见故障及维修</a:t>
            </a:r>
            <a:br>
              <a:rPr lang="zh-CN" altLang="zh-CN" sz="3600" smtClean="0"/>
            </a:br>
            <a:endParaRPr lang="zh-CN" altLang="en-US" smtClean="0"/>
          </a:p>
        </p:txBody>
      </p:sp>
      <p:sp>
        <p:nvSpPr>
          <p:cNvPr id="54276"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E30A6181-599A-4CEF-91EC-4E068C810E29}" type="datetime1">
              <a:rPr lang="zh-CN" altLang="en-US"/>
              <a:pPr eaLnBrk="1" hangingPunct="1"/>
              <a:t>2014-11-3</a:t>
            </a:fld>
            <a:endParaRPr lang="en-US" altLang="zh-CN"/>
          </a:p>
        </p:txBody>
      </p:sp>
      <p:sp>
        <p:nvSpPr>
          <p:cNvPr id="54277"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占位符 1"/>
          <p:cNvSpPr>
            <a:spLocks noGrp="1"/>
          </p:cNvSpPr>
          <p:nvPr>
            <p:ph type="body" idx="4294967295"/>
          </p:nvPr>
        </p:nvSpPr>
        <p:spPr>
          <a:xfrm>
            <a:off x="0" y="1719263"/>
            <a:ext cx="8785225" cy="4411662"/>
          </a:xfrm>
        </p:spPr>
        <p:txBody>
          <a:bodyPr/>
          <a:lstStyle/>
          <a:p>
            <a:pPr eaLnBrk="1" hangingPunct="1"/>
            <a:r>
              <a:rPr lang="zh-CN" altLang="zh-CN" smtClean="0"/>
              <a:t>本章主要介绍办公自动化过程中常用的硬件设备的概念、分类、基本工作原理、安装应用方法和常见故障及其维护。并对各种设备在市场上常见的品牌作了简单介绍。</a:t>
            </a:r>
          </a:p>
          <a:p>
            <a:pPr eaLnBrk="1" hangingPunct="1"/>
            <a:r>
              <a:rPr lang="zh-CN" altLang="zh-CN" smtClean="0"/>
              <a:t>通过本章的学习，要求读者能够对办公自动化过程中常用的硬件设备的进行选购、安装、设置、使用，并能够进行常见故障的判断和维护。</a:t>
            </a:r>
          </a:p>
          <a:p>
            <a:pPr eaLnBrk="1" hangingPunct="1"/>
            <a:endParaRPr lang="zh-CN" altLang="en-US" smtClean="0"/>
          </a:p>
        </p:txBody>
      </p:sp>
      <p:sp>
        <p:nvSpPr>
          <p:cNvPr id="4" name="标题 3"/>
          <p:cNvSpPr>
            <a:spLocks noGrp="1"/>
          </p:cNvSpPr>
          <p:nvPr>
            <p:ph type="title" idx="4294967295"/>
          </p:nvPr>
        </p:nvSpPr>
        <p:spPr>
          <a:xfrm>
            <a:off x="0" y="0"/>
            <a:ext cx="7543800" cy="1295400"/>
          </a:xfrm>
        </p:spPr>
        <p:txBody>
          <a:bodyPr/>
          <a:lstStyle/>
          <a:p>
            <a:pPr eaLnBrk="1" fontAlgn="auto" hangingPunct="1">
              <a:spcAft>
                <a:spcPts val="0"/>
              </a:spcAft>
              <a:defRPr/>
            </a:pPr>
            <a:r>
              <a:rPr lang="zh-CN" altLang="zh-CN" sz="3600" dirty="0" smtClean="0">
                <a:solidFill>
                  <a:srgbClr val="000000"/>
                </a:solidFill>
                <a:latin typeface="+mj-ea"/>
                <a:cs typeface="+mn-cs"/>
              </a:rPr>
              <a:t>本章小结</a:t>
            </a:r>
            <a:endParaRPr lang="zh-CN" altLang="zh-CN" sz="3600" dirty="0" smtClean="0">
              <a:latin typeface="+mj-ea"/>
            </a:endParaRPr>
          </a:p>
        </p:txBody>
      </p:sp>
      <p:sp>
        <p:nvSpPr>
          <p:cNvPr id="55300"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08A0FCA4-B239-46CA-A4B7-45C7C474971B}" type="datetime1">
              <a:rPr lang="zh-CN" altLang="en-US"/>
              <a:pPr eaLnBrk="1" hangingPunct="1"/>
              <a:t>2014-11-3</a:t>
            </a:fld>
            <a:endParaRPr lang="en-US" altLang="zh-CN"/>
          </a:p>
        </p:txBody>
      </p:sp>
      <p:sp>
        <p:nvSpPr>
          <p:cNvPr id="55301"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占位符 1"/>
          <p:cNvSpPr>
            <a:spLocks noGrp="1"/>
          </p:cNvSpPr>
          <p:nvPr>
            <p:ph type="body" idx="4294967295"/>
          </p:nvPr>
        </p:nvSpPr>
        <p:spPr>
          <a:xfrm>
            <a:off x="0" y="1719263"/>
            <a:ext cx="8229600" cy="4411662"/>
          </a:xfrm>
        </p:spPr>
        <p:txBody>
          <a:bodyPr/>
          <a:lstStyle/>
          <a:p>
            <a:pPr eaLnBrk="1" hangingPunct="1"/>
            <a:r>
              <a:rPr lang="zh-CN" altLang="zh-CN" smtClean="0"/>
              <a:t>实训一：数码照相机、扫描仪和打印机的综合应用</a:t>
            </a:r>
          </a:p>
          <a:p>
            <a:pPr eaLnBrk="1" hangingPunct="1"/>
            <a:r>
              <a:rPr lang="zh-CN" altLang="zh-CN" smtClean="0"/>
              <a:t>实训二：</a:t>
            </a:r>
            <a:r>
              <a:rPr lang="en-US" altLang="zh-CN" smtClean="0"/>
              <a:t>OCR</a:t>
            </a:r>
            <a:r>
              <a:rPr lang="zh-CN" altLang="zh-CN" smtClean="0"/>
              <a:t>软件和刻录机的综合应用</a:t>
            </a:r>
          </a:p>
          <a:p>
            <a:pPr eaLnBrk="1" hangingPunct="1"/>
            <a:endParaRPr lang="zh-CN" altLang="en-US" smtClean="0"/>
          </a:p>
        </p:txBody>
      </p:sp>
      <p:sp>
        <p:nvSpPr>
          <p:cNvPr id="47107"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zh-CN" altLang="zh-CN" sz="3600" smtClean="0">
                <a:solidFill>
                  <a:srgbClr val="000000"/>
                </a:solidFill>
              </a:rPr>
              <a:t>实训</a:t>
            </a:r>
            <a:endParaRPr lang="zh-CN" altLang="en-US" sz="3600" smtClean="0"/>
          </a:p>
        </p:txBody>
      </p:sp>
      <p:sp>
        <p:nvSpPr>
          <p:cNvPr id="56324"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371E3B78-DA5A-4307-A691-A1B7AD8B4607}" type="datetime1">
              <a:rPr lang="zh-CN" altLang="en-US"/>
              <a:pPr eaLnBrk="1" hangingPunct="1"/>
              <a:t>2014-11-3</a:t>
            </a:fld>
            <a:endParaRPr lang="en-US" altLang="zh-CN"/>
          </a:p>
        </p:txBody>
      </p:sp>
      <p:sp>
        <p:nvSpPr>
          <p:cNvPr id="56325"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占位符 1"/>
          <p:cNvSpPr>
            <a:spLocks noGrp="1"/>
          </p:cNvSpPr>
          <p:nvPr>
            <p:ph type="body" idx="4294967295"/>
          </p:nvPr>
        </p:nvSpPr>
        <p:spPr>
          <a:xfrm>
            <a:off x="0" y="1719263"/>
            <a:ext cx="8229600" cy="4411662"/>
          </a:xfrm>
        </p:spPr>
        <p:txBody>
          <a:bodyPr/>
          <a:lstStyle/>
          <a:p>
            <a:pPr eaLnBrk="1" hangingPunct="1"/>
            <a:r>
              <a:rPr lang="zh-CN" altLang="zh-CN" sz="2400" smtClean="0"/>
              <a:t>办公常用的打印机按照工作方式分为：针式打印机、喷墨打印机和激光打印机。</a:t>
            </a:r>
            <a:endParaRPr lang="en-US" altLang="zh-CN" sz="2400" smtClean="0"/>
          </a:p>
          <a:p>
            <a:pPr eaLnBrk="1" hangingPunct="1"/>
            <a:r>
              <a:rPr lang="zh-CN" altLang="en-US" sz="2400" smtClean="0"/>
              <a:t>三种打印机的优缺点概述。</a:t>
            </a:r>
            <a:endParaRPr lang="zh-CN" altLang="zh-CN" sz="2400" smtClean="0"/>
          </a:p>
          <a:p>
            <a:pPr eaLnBrk="1" hangingPunct="1"/>
            <a:r>
              <a:rPr lang="zh-CN" altLang="zh-CN" sz="2400" smtClean="0"/>
              <a:t>目前，在多层压感纸打印、连续打印纸打印和存单证书打印等特殊打印领域，针式打印机由于其特殊的击打工作方式，仍处于不可替代的位置；在普通办公场所需要进行彩色打印时，由于彩色激光打印机价格较贵，一般使用喷墨打印机；具有更快打印速度、较低打印噪声和很高打印质量的单色激光打印机已日趋普及，逐渐成为主流的办公自动化必备设备之一。</a:t>
            </a:r>
          </a:p>
          <a:p>
            <a:pPr eaLnBrk="1" hangingPunct="1"/>
            <a:endParaRPr lang="zh-CN" altLang="en-US" smtClean="0"/>
          </a:p>
        </p:txBody>
      </p:sp>
      <p:sp>
        <p:nvSpPr>
          <p:cNvPr id="3"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dirty="0" smtClean="0">
                <a:solidFill>
                  <a:srgbClr val="000000"/>
                </a:solidFill>
                <a:cs typeface="+mn-cs"/>
              </a:rPr>
              <a:t>10.1.1  </a:t>
            </a:r>
            <a:r>
              <a:rPr lang="zh-CN" altLang="zh-CN" sz="3000" dirty="0" smtClean="0">
                <a:solidFill>
                  <a:srgbClr val="000000"/>
                </a:solidFill>
                <a:cs typeface="+mn-cs"/>
              </a:rPr>
              <a:t>打印机概述</a:t>
            </a:r>
            <a:endParaRPr lang="zh-CN" altLang="zh-CN" sz="3000" dirty="0" smtClean="0"/>
          </a:p>
        </p:txBody>
      </p:sp>
      <p:sp>
        <p:nvSpPr>
          <p:cNvPr id="16388"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F6A72E88-1A93-4D6F-91DB-2E314DEBE80A}" type="datetime1">
              <a:rPr lang="zh-CN" altLang="en-US"/>
              <a:pPr eaLnBrk="1" hangingPunct="1"/>
              <a:t>2014-11-3</a:t>
            </a:fld>
            <a:endParaRPr lang="en-US" altLang="zh-CN"/>
          </a:p>
        </p:txBody>
      </p:sp>
      <p:sp>
        <p:nvSpPr>
          <p:cNvPr id="16389"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占位符 1"/>
          <p:cNvSpPr>
            <a:spLocks noGrp="1"/>
          </p:cNvSpPr>
          <p:nvPr>
            <p:ph type="body" idx="4294967295"/>
          </p:nvPr>
        </p:nvSpPr>
        <p:spPr>
          <a:xfrm>
            <a:off x="0" y="1719263"/>
            <a:ext cx="8229600" cy="4411662"/>
          </a:xfrm>
        </p:spPr>
        <p:txBody>
          <a:bodyPr/>
          <a:lstStyle/>
          <a:p>
            <a:pPr eaLnBrk="1" hangingPunct="1"/>
            <a:r>
              <a:rPr lang="zh-CN" altLang="zh-CN" sz="2400" smtClean="0"/>
              <a:t>激光打印机起源于</a:t>
            </a:r>
            <a:r>
              <a:rPr lang="en-US" altLang="zh-CN" sz="2400" smtClean="0"/>
              <a:t>20</a:t>
            </a:r>
            <a:r>
              <a:rPr lang="zh-CN" altLang="zh-CN" sz="2400" smtClean="0"/>
              <a:t>世纪</a:t>
            </a:r>
            <a:r>
              <a:rPr lang="en-US" altLang="zh-CN" sz="2400" smtClean="0"/>
              <a:t>80</a:t>
            </a:r>
            <a:r>
              <a:rPr lang="zh-CN" altLang="zh-CN" sz="2400" smtClean="0"/>
              <a:t>年代末的激光照排技术，其工作原理与针式打印机和喷墨打印机相差甚远，具有二者完全不能相比的高速度、高品质、多功能以及全自动化输出性能。激光打印机一面市就以其优异的分辨率、良好的打印品质和极高的输出速度，很快赢得了用户的普遍赞誉。</a:t>
            </a:r>
          </a:p>
          <a:p>
            <a:pPr eaLnBrk="1" hangingPunct="1"/>
            <a:r>
              <a:rPr lang="zh-CN" altLang="zh-CN" sz="2400" smtClean="0"/>
              <a:t>激光打印机分为单色激光打印机、彩色激光打印机和网络激光打印机三种</a:t>
            </a:r>
            <a:r>
              <a:rPr lang="zh-CN" altLang="en-US" sz="2400" smtClean="0"/>
              <a:t>。</a:t>
            </a:r>
          </a:p>
        </p:txBody>
      </p:sp>
      <p:sp>
        <p:nvSpPr>
          <p:cNvPr id="8195" name="标题 2"/>
          <p:cNvSpPr>
            <a:spLocks noGrp="1"/>
          </p:cNvSpPr>
          <p:nvPr>
            <p:ph type="title" idx="4294967295"/>
          </p:nvPr>
        </p:nvSpPr>
        <p:spPr>
          <a:xfrm>
            <a:off x="0" y="122238"/>
            <a:ext cx="7543800" cy="1295400"/>
          </a:xfrm>
        </p:spPr>
        <p:txBody>
          <a:bodyPr/>
          <a:lstStyle/>
          <a:p>
            <a:pPr eaLnBrk="1" fontAlgn="auto" hangingPunct="1">
              <a:spcAft>
                <a:spcPts val="0"/>
              </a:spcAft>
              <a:defRPr/>
            </a:pPr>
            <a:r>
              <a:rPr lang="en-US" altLang="zh-CN" sz="3000" smtClean="0">
                <a:solidFill>
                  <a:srgbClr val="000000"/>
                </a:solidFill>
              </a:rPr>
              <a:t>10.1.2  </a:t>
            </a:r>
            <a:r>
              <a:rPr lang="zh-CN" altLang="zh-CN" sz="3000" smtClean="0">
                <a:solidFill>
                  <a:srgbClr val="000000"/>
                </a:solidFill>
              </a:rPr>
              <a:t>激光打印机</a:t>
            </a:r>
            <a:r>
              <a:rPr lang="zh-CN" altLang="zh-CN" smtClean="0"/>
              <a:t/>
            </a:r>
            <a:br>
              <a:rPr lang="zh-CN" altLang="zh-CN" smtClean="0"/>
            </a:br>
            <a:endParaRPr lang="zh-CN" altLang="en-US" smtClean="0"/>
          </a:p>
        </p:txBody>
      </p:sp>
      <p:sp>
        <p:nvSpPr>
          <p:cNvPr id="17412"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59C1C797-4B0D-431B-938F-5D29980B5ABA}" type="datetime1">
              <a:rPr lang="zh-CN" altLang="en-US"/>
              <a:pPr eaLnBrk="1" hangingPunct="1"/>
              <a:t>2014-11-3</a:t>
            </a:fld>
            <a:endParaRPr lang="en-US" altLang="zh-CN"/>
          </a:p>
        </p:txBody>
      </p:sp>
      <p:sp>
        <p:nvSpPr>
          <p:cNvPr id="17413"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4294967295"/>
          </p:nvPr>
        </p:nvSpPr>
        <p:spPr>
          <a:xfrm>
            <a:off x="0" y="1341438"/>
            <a:ext cx="8785225" cy="5516562"/>
          </a:xfrm>
        </p:spPr>
        <p:txBody>
          <a:bodyPr>
            <a:normAutofit/>
          </a:bodyPr>
          <a:lstStyle/>
          <a:p>
            <a:pPr marL="365760" indent="-256032" eaLnBrk="1" fontAlgn="auto" hangingPunct="1">
              <a:spcAft>
                <a:spcPts val="0"/>
              </a:spcAft>
              <a:buFont typeface="Wingdings 3"/>
              <a:buChar char=""/>
              <a:defRPr/>
            </a:pPr>
            <a:r>
              <a:rPr lang="zh-CN" altLang="zh-CN" sz="2000" dirty="0"/>
              <a:t>以</a:t>
            </a:r>
            <a:r>
              <a:rPr lang="en-US" altLang="zh-CN" sz="2000" dirty="0"/>
              <a:t>HP 6L Pro</a:t>
            </a:r>
            <a:r>
              <a:rPr lang="zh-CN" altLang="zh-CN" sz="2000" dirty="0"/>
              <a:t>为例，介绍单色激光打印机的安装和使用方</a:t>
            </a:r>
            <a:r>
              <a:rPr lang="zh-CN" altLang="zh-CN" sz="2000" dirty="0" smtClean="0"/>
              <a:t>法</a:t>
            </a:r>
            <a:r>
              <a:rPr lang="zh-CN" altLang="en-US" sz="2000" dirty="0" smtClean="0"/>
              <a:t>。</a:t>
            </a:r>
            <a:endParaRPr lang="en-US" altLang="zh-CN" sz="2000" dirty="0" smtClean="0"/>
          </a:p>
          <a:p>
            <a:pPr marL="365760" indent="-256032" eaLnBrk="1" fontAlgn="auto" hangingPunct="1">
              <a:spcAft>
                <a:spcPts val="0"/>
              </a:spcAft>
              <a:buFont typeface="Wingdings 3"/>
              <a:buChar char=""/>
              <a:defRPr/>
            </a:pPr>
            <a:r>
              <a:rPr lang="en-US" altLang="zh-CN" sz="2000" b="1" dirty="0" smtClean="0"/>
              <a:t> </a:t>
            </a:r>
            <a:r>
              <a:rPr lang="en-US" altLang="zh-CN" sz="2000" b="1" dirty="0"/>
              <a:t>1</a:t>
            </a:r>
            <a:r>
              <a:rPr lang="zh-CN" altLang="zh-CN" sz="2000" b="1" dirty="0"/>
              <a:t>．单色激光打印机的安装</a:t>
            </a:r>
          </a:p>
          <a:p>
            <a:pPr marL="0" indent="457200" eaLnBrk="1" fontAlgn="auto" hangingPunct="1">
              <a:spcAft>
                <a:spcPts val="0"/>
              </a:spcAft>
              <a:buFont typeface="Wingdings" pitchFamily="2" charset="2"/>
              <a:buNone/>
              <a:defRPr/>
            </a:pPr>
            <a:r>
              <a:rPr lang="en-US" altLang="zh-CN" sz="2000" dirty="0" smtClean="0"/>
              <a:t>  (</a:t>
            </a:r>
            <a:r>
              <a:rPr lang="en-US" altLang="zh-CN" sz="2000" dirty="0"/>
              <a:t>1) </a:t>
            </a:r>
            <a:r>
              <a:rPr lang="zh-CN" altLang="zh-CN" sz="2000" dirty="0"/>
              <a:t>硒鼓的安装。</a:t>
            </a:r>
          </a:p>
          <a:p>
            <a:pPr marL="0" indent="457200" eaLnBrk="1" fontAlgn="auto" hangingPunct="1">
              <a:spcAft>
                <a:spcPts val="0"/>
              </a:spcAft>
              <a:buFont typeface="Wingdings" pitchFamily="2" charset="2"/>
              <a:buNone/>
              <a:defRPr/>
            </a:pPr>
            <a:r>
              <a:rPr lang="zh-CN" altLang="zh-CN" sz="2000" dirty="0"/>
              <a:t>（</a:t>
            </a:r>
            <a:r>
              <a:rPr lang="en-US" altLang="zh-CN" sz="2000" dirty="0"/>
              <a:t>2</a:t>
            </a:r>
            <a:r>
              <a:rPr lang="zh-CN" altLang="zh-CN" sz="2000" dirty="0"/>
              <a:t>）连接打印机的并行电缆和电源线。</a:t>
            </a:r>
          </a:p>
          <a:p>
            <a:pPr marL="0" indent="457200" eaLnBrk="1" fontAlgn="auto" hangingPunct="1">
              <a:spcAft>
                <a:spcPts val="0"/>
              </a:spcAft>
              <a:buFont typeface="Wingdings" pitchFamily="2" charset="2"/>
              <a:buNone/>
              <a:defRPr/>
            </a:pPr>
            <a:r>
              <a:rPr lang="zh-CN" altLang="zh-CN" sz="2000" dirty="0"/>
              <a:t>（</a:t>
            </a:r>
            <a:r>
              <a:rPr lang="en-US" altLang="zh-CN" sz="2000" dirty="0"/>
              <a:t>3</a:t>
            </a:r>
            <a:r>
              <a:rPr lang="zh-CN" altLang="zh-CN" sz="2000" dirty="0"/>
              <a:t>）将纸张装入打印机。</a:t>
            </a:r>
          </a:p>
          <a:p>
            <a:pPr marL="0" indent="457200" eaLnBrk="1" fontAlgn="auto" hangingPunct="1">
              <a:spcAft>
                <a:spcPts val="0"/>
              </a:spcAft>
              <a:buFont typeface="Wingdings" pitchFamily="2" charset="2"/>
              <a:buNone/>
              <a:defRPr/>
            </a:pPr>
            <a:r>
              <a:rPr lang="zh-CN" altLang="zh-CN" sz="2000" dirty="0"/>
              <a:t>（</a:t>
            </a:r>
            <a:r>
              <a:rPr lang="en-US" altLang="zh-CN" sz="2000" dirty="0"/>
              <a:t>4</a:t>
            </a:r>
            <a:r>
              <a:rPr lang="zh-CN" altLang="zh-CN" sz="2000" dirty="0"/>
              <a:t>）执行打印机自检</a:t>
            </a:r>
          </a:p>
          <a:p>
            <a:pPr marL="0" indent="457200" eaLnBrk="1" fontAlgn="auto" hangingPunct="1">
              <a:spcAft>
                <a:spcPts val="0"/>
              </a:spcAft>
              <a:buFont typeface="Wingdings" pitchFamily="2" charset="2"/>
              <a:buNone/>
              <a:defRPr/>
            </a:pPr>
            <a:r>
              <a:rPr lang="zh-CN" altLang="zh-CN" sz="2000" dirty="0"/>
              <a:t>（</a:t>
            </a:r>
            <a:r>
              <a:rPr lang="en-US" altLang="zh-CN" sz="2000" dirty="0"/>
              <a:t>5</a:t>
            </a:r>
            <a:r>
              <a:rPr lang="zh-CN" altLang="zh-CN" sz="2000" dirty="0"/>
              <a:t>）驱动程序的安装</a:t>
            </a:r>
          </a:p>
          <a:p>
            <a:pPr marL="365760" indent="-256032" eaLnBrk="1" fontAlgn="auto" hangingPunct="1">
              <a:spcAft>
                <a:spcPts val="0"/>
              </a:spcAft>
              <a:buFont typeface="Wingdings 3"/>
              <a:buChar char=""/>
              <a:defRPr/>
            </a:pPr>
            <a:r>
              <a:rPr lang="en-US" altLang="zh-CN" sz="2000" b="1" dirty="0"/>
              <a:t>2</a:t>
            </a:r>
            <a:r>
              <a:rPr lang="zh-CN" altLang="zh-CN" sz="2000" b="1" dirty="0"/>
              <a:t>．单色激光打印机的使用</a:t>
            </a:r>
          </a:p>
          <a:p>
            <a:pPr marL="0" indent="457200" eaLnBrk="1" fontAlgn="auto" hangingPunct="1">
              <a:spcAft>
                <a:spcPts val="0"/>
              </a:spcAft>
              <a:buFont typeface="Wingdings" pitchFamily="2" charset="2"/>
              <a:buNone/>
              <a:defRPr/>
            </a:pPr>
            <a:r>
              <a:rPr lang="zh-CN" altLang="zh-CN" sz="2000" dirty="0"/>
              <a:t>（</a:t>
            </a:r>
            <a:r>
              <a:rPr lang="en-US" altLang="zh-CN" sz="2000" dirty="0"/>
              <a:t>1</a:t>
            </a:r>
            <a:r>
              <a:rPr lang="zh-CN" altLang="zh-CN" sz="2000" dirty="0"/>
              <a:t>）打印机控制面板的使用</a:t>
            </a:r>
          </a:p>
          <a:p>
            <a:pPr marL="0" indent="457200" eaLnBrk="1" fontAlgn="auto" hangingPunct="1">
              <a:spcAft>
                <a:spcPts val="0"/>
              </a:spcAft>
              <a:buFont typeface="Wingdings" pitchFamily="2" charset="2"/>
              <a:buNone/>
              <a:defRPr/>
            </a:pPr>
            <a:r>
              <a:rPr lang="zh-CN" altLang="zh-CN" sz="2000" dirty="0"/>
              <a:t>（</a:t>
            </a:r>
            <a:r>
              <a:rPr lang="en-US" altLang="zh-CN" sz="2000" dirty="0"/>
              <a:t>2</a:t>
            </a:r>
            <a:r>
              <a:rPr lang="zh-CN" altLang="zh-CN" sz="2000" dirty="0"/>
              <a:t>）选择纸张或其他介质输出通道</a:t>
            </a:r>
          </a:p>
          <a:p>
            <a:pPr marL="0" indent="457200" eaLnBrk="1" fontAlgn="auto" hangingPunct="1">
              <a:spcAft>
                <a:spcPts val="0"/>
              </a:spcAft>
              <a:buFont typeface="Wingdings" pitchFamily="2" charset="2"/>
              <a:buNone/>
              <a:defRPr/>
            </a:pPr>
            <a:r>
              <a:rPr lang="zh-CN" altLang="zh-CN" sz="2000" dirty="0"/>
              <a:t>（</a:t>
            </a:r>
            <a:r>
              <a:rPr lang="en-US" altLang="zh-CN" sz="2000" dirty="0"/>
              <a:t>3</a:t>
            </a:r>
            <a:r>
              <a:rPr lang="zh-CN" altLang="zh-CN" sz="2000" dirty="0"/>
              <a:t>）使用单页输入槽，</a:t>
            </a:r>
          </a:p>
          <a:p>
            <a:pPr marL="0" indent="457200" eaLnBrk="1" fontAlgn="auto" hangingPunct="1">
              <a:spcAft>
                <a:spcPts val="0"/>
              </a:spcAft>
              <a:buFont typeface="Wingdings" pitchFamily="2" charset="2"/>
              <a:buNone/>
              <a:defRPr/>
            </a:pPr>
            <a:r>
              <a:rPr lang="zh-CN" altLang="zh-CN" sz="2000" dirty="0"/>
              <a:t>（</a:t>
            </a:r>
            <a:r>
              <a:rPr lang="en-US" altLang="zh-CN" sz="2000" dirty="0"/>
              <a:t>4</a:t>
            </a:r>
            <a:r>
              <a:rPr lang="zh-CN" altLang="zh-CN" sz="2000" dirty="0"/>
              <a:t>）在信头和信封上打印</a:t>
            </a:r>
          </a:p>
          <a:p>
            <a:pPr marL="0" indent="457200" eaLnBrk="1" fontAlgn="auto" hangingPunct="1">
              <a:spcAft>
                <a:spcPts val="0"/>
              </a:spcAft>
              <a:buFont typeface="Wingdings" pitchFamily="2" charset="2"/>
              <a:buNone/>
              <a:defRPr/>
            </a:pPr>
            <a:r>
              <a:rPr lang="zh-CN" altLang="zh-CN" sz="2000" dirty="0"/>
              <a:t>（</a:t>
            </a:r>
            <a:r>
              <a:rPr lang="en-US" altLang="zh-CN" sz="2000" dirty="0"/>
              <a:t>5</a:t>
            </a:r>
            <a:r>
              <a:rPr lang="zh-CN" altLang="zh-CN" sz="2000" dirty="0"/>
              <a:t>）双面打印</a:t>
            </a:r>
          </a:p>
          <a:p>
            <a:pPr marL="0" indent="457200" eaLnBrk="1" fontAlgn="auto" hangingPunct="1">
              <a:spcAft>
                <a:spcPts val="0"/>
              </a:spcAft>
              <a:buFont typeface="Wingdings" pitchFamily="2" charset="2"/>
              <a:buNone/>
              <a:defRPr/>
            </a:pPr>
            <a:r>
              <a:rPr lang="zh-CN" altLang="zh-CN" sz="2000" dirty="0"/>
              <a:t>（</a:t>
            </a:r>
            <a:r>
              <a:rPr lang="en-US" altLang="zh-CN" sz="2000" dirty="0"/>
              <a:t>6</a:t>
            </a:r>
            <a:r>
              <a:rPr lang="zh-CN" altLang="zh-CN" sz="2000" dirty="0"/>
              <a:t>）在特殊介质上打印</a:t>
            </a:r>
          </a:p>
          <a:p>
            <a:pPr marL="0" indent="457200" eaLnBrk="1" fontAlgn="auto" hangingPunct="1">
              <a:spcAft>
                <a:spcPts val="0"/>
              </a:spcAft>
              <a:buFont typeface="Wingdings" pitchFamily="2" charset="2"/>
              <a:buNone/>
              <a:defRPr/>
            </a:pPr>
            <a:r>
              <a:rPr lang="zh-CN" altLang="zh-CN" sz="2000" dirty="0"/>
              <a:t>（</a:t>
            </a:r>
            <a:r>
              <a:rPr lang="en-US" altLang="zh-CN" sz="2000" dirty="0"/>
              <a:t>7</a:t>
            </a:r>
            <a:r>
              <a:rPr lang="zh-CN" altLang="zh-CN" sz="2000" dirty="0"/>
              <a:t>）在打印机属性窗口进行恰当设置</a:t>
            </a:r>
            <a:r>
              <a:rPr lang="en-US" altLang="zh-CN" sz="2000" dirty="0"/>
              <a:t> </a:t>
            </a:r>
            <a:endParaRPr lang="zh-CN" altLang="zh-CN" sz="2000" dirty="0"/>
          </a:p>
          <a:p>
            <a:pPr marL="0" indent="457200" eaLnBrk="1" fontAlgn="auto" hangingPunct="1">
              <a:spcAft>
                <a:spcPts val="0"/>
              </a:spcAft>
              <a:buFont typeface="Wingdings" pitchFamily="2" charset="2"/>
              <a:buNone/>
              <a:defRPr/>
            </a:pPr>
            <a:endParaRPr lang="zh-CN" altLang="en-US" dirty="0"/>
          </a:p>
        </p:txBody>
      </p:sp>
      <p:sp>
        <p:nvSpPr>
          <p:cNvPr id="9219" name="标题 2"/>
          <p:cNvSpPr>
            <a:spLocks noGrp="1"/>
          </p:cNvSpPr>
          <p:nvPr>
            <p:ph type="title" idx="4294967295"/>
          </p:nvPr>
        </p:nvSpPr>
        <p:spPr>
          <a:xfrm>
            <a:off x="0" y="122238"/>
            <a:ext cx="7316788" cy="930275"/>
          </a:xfrm>
        </p:spPr>
        <p:txBody>
          <a:bodyPr/>
          <a:lstStyle/>
          <a:p>
            <a:pPr eaLnBrk="1" fontAlgn="auto" hangingPunct="1">
              <a:spcAft>
                <a:spcPts val="0"/>
              </a:spcAft>
              <a:defRPr/>
            </a:pPr>
            <a:r>
              <a:rPr lang="en-US" altLang="zh-CN" sz="3000" smtClean="0">
                <a:solidFill>
                  <a:srgbClr val="000000"/>
                </a:solidFill>
              </a:rPr>
              <a:t>10.1.3  </a:t>
            </a:r>
            <a:r>
              <a:rPr lang="zh-CN" altLang="zh-CN" sz="3000" smtClean="0">
                <a:solidFill>
                  <a:srgbClr val="000000"/>
                </a:solidFill>
              </a:rPr>
              <a:t>单色激光打印机的安装和使用</a:t>
            </a:r>
            <a:endParaRPr lang="zh-CN" altLang="zh-CN" smtClean="0"/>
          </a:p>
        </p:txBody>
      </p:sp>
      <p:sp>
        <p:nvSpPr>
          <p:cNvPr id="18436" name="日期占位符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E330427E-0093-45F1-89F0-DF0C403D3F92}" type="datetime1">
              <a:rPr lang="zh-CN" altLang="en-US"/>
              <a:pPr eaLnBrk="1" hangingPunct="1"/>
              <a:t>2014-11-3</a:t>
            </a:fld>
            <a:endParaRPr lang="en-US" altLang="zh-CN"/>
          </a:p>
        </p:txBody>
      </p:sp>
      <p:sp>
        <p:nvSpPr>
          <p:cNvPr id="18437"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en-US" altLang="zh-CN" sz="3200" b="1" dirty="0" smtClean="0"/>
              <a:t>1</a:t>
            </a:r>
            <a:r>
              <a:rPr lang="zh-CN" altLang="zh-CN" sz="3200" b="1" dirty="0" smtClean="0"/>
              <a:t>．单色激光打印机的维护</a:t>
            </a:r>
          </a:p>
          <a:p>
            <a:pPr marL="0" indent="0" eaLnBrk="1" fontAlgn="auto" hangingPunct="1">
              <a:spcAft>
                <a:spcPts val="0"/>
              </a:spcAft>
              <a:buFont typeface="Wingdings" pitchFamily="2" charset="2"/>
              <a:buNone/>
              <a:defRPr/>
            </a:pPr>
            <a:r>
              <a:rPr lang="en-US" altLang="zh-CN" sz="3200" dirty="0" smtClean="0"/>
              <a:t>      </a:t>
            </a:r>
            <a:r>
              <a:rPr lang="zh-CN" altLang="zh-CN" sz="3200" dirty="0" smtClean="0"/>
              <a:t>单色激光打印机在日常使用过程中要注意做好以下几项工作：</a:t>
            </a:r>
          </a:p>
          <a:p>
            <a:pPr marL="0" indent="0" eaLnBrk="1" fontAlgn="auto" hangingPunct="1">
              <a:spcAft>
                <a:spcPts val="0"/>
              </a:spcAft>
              <a:buFont typeface="Wingdings" pitchFamily="2" charset="2"/>
              <a:buNone/>
              <a:defRPr/>
            </a:pPr>
            <a:r>
              <a:rPr lang="zh-CN" altLang="zh-CN" sz="3200" dirty="0" smtClean="0"/>
              <a:t>（</a:t>
            </a:r>
            <a:r>
              <a:rPr lang="en-US" altLang="zh-CN" sz="3200" dirty="0" smtClean="0"/>
              <a:t>1</a:t>
            </a:r>
            <a:r>
              <a:rPr lang="zh-CN" altLang="zh-CN" sz="3200" dirty="0" smtClean="0"/>
              <a:t>）不要盲目操作。</a:t>
            </a:r>
          </a:p>
          <a:p>
            <a:pPr marL="0" indent="0" eaLnBrk="1" fontAlgn="auto" hangingPunct="1">
              <a:spcAft>
                <a:spcPts val="0"/>
              </a:spcAft>
              <a:buFont typeface="Wingdings" pitchFamily="2" charset="2"/>
              <a:buNone/>
              <a:defRPr/>
            </a:pPr>
            <a:r>
              <a:rPr lang="zh-CN" altLang="en-US" sz="3200" dirty="0" smtClean="0"/>
              <a:t>（</a:t>
            </a:r>
            <a:r>
              <a:rPr lang="en-US" altLang="zh-CN" sz="3200" dirty="0" smtClean="0"/>
              <a:t>2</a:t>
            </a:r>
            <a:r>
              <a:rPr lang="zh-CN" altLang="zh-CN" sz="3200" dirty="0" smtClean="0"/>
              <a:t>）正确使用纸张。</a:t>
            </a:r>
          </a:p>
          <a:p>
            <a:pPr marL="0" indent="0" eaLnBrk="1" fontAlgn="auto" hangingPunct="1">
              <a:spcAft>
                <a:spcPts val="0"/>
              </a:spcAft>
              <a:buFont typeface="Wingdings" pitchFamily="2" charset="2"/>
              <a:buNone/>
              <a:defRPr/>
            </a:pPr>
            <a:r>
              <a:rPr lang="zh-CN" altLang="zh-CN" sz="3200" dirty="0" smtClean="0"/>
              <a:t>（</a:t>
            </a:r>
            <a:r>
              <a:rPr lang="en-US" altLang="zh-CN" sz="3200" dirty="0" smtClean="0"/>
              <a:t>3</a:t>
            </a:r>
            <a:r>
              <a:rPr lang="zh-CN" altLang="zh-CN" sz="3200" dirty="0" smtClean="0"/>
              <a:t>）通过经济方式延长碳粉使用寿命。</a:t>
            </a:r>
          </a:p>
          <a:p>
            <a:pPr marL="0" indent="0" eaLnBrk="1" fontAlgn="auto" hangingPunct="1">
              <a:spcAft>
                <a:spcPts val="0"/>
              </a:spcAft>
              <a:buFont typeface="Wingdings" pitchFamily="2" charset="2"/>
              <a:buNone/>
              <a:defRPr/>
            </a:pPr>
            <a:r>
              <a:rPr lang="zh-CN" altLang="zh-CN" sz="3200" dirty="0" smtClean="0"/>
              <a:t>（</a:t>
            </a:r>
            <a:r>
              <a:rPr lang="en-US" altLang="zh-CN" sz="3200" dirty="0" smtClean="0"/>
              <a:t>4</a:t>
            </a:r>
            <a:r>
              <a:rPr lang="zh-CN" altLang="zh-CN" sz="3200" dirty="0" smtClean="0"/>
              <a:t>）通过重新分布碳粉延长碳粉使用寿命。</a:t>
            </a:r>
          </a:p>
          <a:p>
            <a:pPr marL="365760" indent="-256032" eaLnBrk="1" fontAlgn="auto" hangingPunct="1">
              <a:spcAft>
                <a:spcPts val="0"/>
              </a:spcAft>
              <a:buFont typeface="Wingdings 3"/>
              <a:buChar char=""/>
              <a:defRPr/>
            </a:pPr>
            <a:endParaRPr lang="zh-CN" altLang="en-US" dirty="0"/>
          </a:p>
        </p:txBody>
      </p:sp>
      <p:sp>
        <p:nvSpPr>
          <p:cNvPr id="10242" name="标题 1"/>
          <p:cNvSpPr>
            <a:spLocks noGrp="1"/>
          </p:cNvSpPr>
          <p:nvPr>
            <p:ph type="title"/>
          </p:nvPr>
        </p:nvSpPr>
        <p:spPr/>
        <p:txBody>
          <a:bodyPr/>
          <a:lstStyle/>
          <a:p>
            <a:pPr eaLnBrk="1" fontAlgn="auto" hangingPunct="1">
              <a:spcAft>
                <a:spcPts val="0"/>
              </a:spcAft>
              <a:defRPr/>
            </a:pPr>
            <a:r>
              <a:rPr lang="en-US" altLang="zh-CN" sz="3000" smtClean="0">
                <a:solidFill>
                  <a:srgbClr val="000000"/>
                </a:solidFill>
              </a:rPr>
              <a:t>10.1.4  </a:t>
            </a:r>
            <a:r>
              <a:rPr lang="zh-CN" altLang="zh-CN" sz="3000" smtClean="0">
                <a:solidFill>
                  <a:srgbClr val="000000"/>
                </a:solidFill>
              </a:rPr>
              <a:t>单色激光打印机的维护和典型故障排除</a:t>
            </a:r>
            <a:endParaRPr lang="zh-CN" altLang="zh-CN" smtClean="0"/>
          </a:p>
        </p:txBody>
      </p:sp>
      <p:sp>
        <p:nvSpPr>
          <p:cNvPr id="19460"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77BAE467-932F-4AC7-A3CA-95F64D3028AB}" type="datetime1">
              <a:rPr lang="zh-CN" altLang="en-US"/>
              <a:pPr eaLnBrk="1" hangingPunct="1"/>
              <a:t>2014-11-3</a:t>
            </a:fld>
            <a:endParaRPr lang="en-US" altLang="zh-CN"/>
          </a:p>
        </p:txBody>
      </p:sp>
      <p:sp>
        <p:nvSpPr>
          <p:cNvPr id="19461" name="页脚占位符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395288" y="1341438"/>
            <a:ext cx="8291512" cy="4789487"/>
          </a:xfrm>
        </p:spPr>
        <p:txBody>
          <a:bodyPr>
            <a:normAutofit/>
          </a:bodyPr>
          <a:lstStyle/>
          <a:p>
            <a:pPr marL="365760" indent="-256032" eaLnBrk="1" fontAlgn="auto" hangingPunct="1">
              <a:spcAft>
                <a:spcPts val="0"/>
              </a:spcAft>
              <a:buFont typeface="Wingdings 3"/>
              <a:buChar char=""/>
              <a:defRPr/>
            </a:pPr>
            <a:r>
              <a:rPr lang="zh-CN" altLang="zh-CN" sz="2000" dirty="0" smtClean="0"/>
              <a:t>单</a:t>
            </a:r>
            <a:r>
              <a:rPr lang="zh-CN" altLang="zh-CN" sz="2000" dirty="0"/>
              <a:t>色激光打印机的典型故障现象、产生原因及</a:t>
            </a:r>
            <a:r>
              <a:rPr lang="zh-CN" altLang="zh-CN" sz="2000" dirty="0" smtClean="0"/>
              <a:t>排除方法如下：</a:t>
            </a:r>
          </a:p>
          <a:p>
            <a:pPr marL="0" indent="0" eaLnBrk="1" fontAlgn="auto" hangingPunct="1">
              <a:spcAft>
                <a:spcPts val="0"/>
              </a:spcAft>
              <a:buFont typeface="Wingdings" pitchFamily="2" charset="2"/>
              <a:buNone/>
              <a:defRPr/>
            </a:pPr>
            <a:r>
              <a:rPr lang="zh-CN" altLang="zh-CN" sz="2000" dirty="0" smtClean="0"/>
              <a:t>（</a:t>
            </a:r>
            <a:r>
              <a:rPr lang="en-US" altLang="zh-CN" sz="2000" dirty="0" smtClean="0"/>
              <a:t>1</a:t>
            </a:r>
            <a:r>
              <a:rPr lang="zh-CN" altLang="zh-CN" sz="2000" dirty="0" smtClean="0"/>
              <a:t>）故障现象：卡纸</a:t>
            </a:r>
            <a:r>
              <a:rPr lang="en-US" altLang="zh-CN" sz="2000" dirty="0" smtClean="0"/>
              <a:t>  </a:t>
            </a:r>
          </a:p>
          <a:p>
            <a:pPr marL="365760" indent="-256032" eaLnBrk="1" fontAlgn="auto" hangingPunct="1">
              <a:spcAft>
                <a:spcPts val="0"/>
              </a:spcAft>
              <a:buFont typeface="Wingdings" pitchFamily="2" charset="2"/>
              <a:buChar char="Ø"/>
              <a:defRPr/>
            </a:pPr>
            <a:r>
              <a:rPr lang="zh-CN" altLang="zh-CN" sz="2000" dirty="0"/>
              <a:t>可能的原因：纸张未正确装入；纸张输入盒过满；导纸板未调整至正确位置；在未先清空并重新对齐纸盒中所有介质的情况下，添加了更多的纸张；纸张输出盒太满；在打印时调整了送纸道手柄；打印时端盖被打开；使用的纸张不符合规格；在打印时电源中断。</a:t>
            </a:r>
          </a:p>
          <a:p>
            <a:pPr marL="365760" indent="-256032" eaLnBrk="1" fontAlgn="auto" hangingPunct="1">
              <a:spcAft>
                <a:spcPts val="0"/>
              </a:spcAft>
              <a:buFont typeface="Wingdings" pitchFamily="2" charset="2"/>
              <a:buChar char="Ø"/>
              <a:defRPr/>
            </a:pPr>
            <a:r>
              <a:rPr lang="zh-CN" altLang="zh-CN" sz="2000" dirty="0"/>
              <a:t>解决方法：对于进纸区域的卡纸，如果从纸张输入盒或单页输入槽可以看到大部分卡塞的纸张，可以小心地将卡塞的纸张竖直向上拉出。重新对齐纸张并装入，打印机将自动恢复打印。</a:t>
            </a:r>
          </a:p>
          <a:p>
            <a:pPr marL="365760" indent="-256032" eaLnBrk="1" fontAlgn="auto" hangingPunct="1">
              <a:spcAft>
                <a:spcPts val="0"/>
              </a:spcAft>
              <a:buFont typeface="Wingdings" pitchFamily="2" charset="2"/>
              <a:buChar char="Ø"/>
              <a:defRPr/>
            </a:pPr>
            <a:r>
              <a:rPr lang="zh-CN" altLang="zh-CN" sz="2000" dirty="0"/>
              <a:t>对于内部区域的卡纸，可按以下步骤清除：① 打开打印机端盖，取出硒鼓。② 将绿色松纸手柄向后推。③ 用手慢慢拉动卡塞纸张，使其脱离机器。④ 清除可能掉下的纸张碎片。⑤ 重新装入硒鼓，合上打印机端盖，打印机将自动恢复打印。</a:t>
            </a:r>
          </a:p>
          <a:p>
            <a:pPr marL="0" indent="0" eaLnBrk="1" fontAlgn="auto" hangingPunct="1">
              <a:spcAft>
                <a:spcPts val="0"/>
              </a:spcAft>
              <a:buFont typeface="Wingdings" pitchFamily="2" charset="2"/>
              <a:buNone/>
              <a:defRPr/>
            </a:pPr>
            <a:endParaRPr lang="zh-CN" altLang="zh-CN" sz="2000" dirty="0" smtClean="0"/>
          </a:p>
        </p:txBody>
      </p:sp>
      <p:sp>
        <p:nvSpPr>
          <p:cNvPr id="11266" name="标题 4"/>
          <p:cNvSpPr>
            <a:spLocks noGrp="1"/>
          </p:cNvSpPr>
          <p:nvPr>
            <p:ph type="title"/>
          </p:nvPr>
        </p:nvSpPr>
        <p:spPr>
          <a:xfrm>
            <a:off x="0" y="122238"/>
            <a:ext cx="8001000" cy="1295400"/>
          </a:xfrm>
        </p:spPr>
        <p:txBody>
          <a:bodyPr/>
          <a:lstStyle/>
          <a:p>
            <a:pPr algn="ctr" eaLnBrk="1" fontAlgn="auto" hangingPunct="1">
              <a:spcAft>
                <a:spcPts val="0"/>
              </a:spcAft>
              <a:defRPr/>
            </a:pPr>
            <a:r>
              <a:rPr lang="en-US" altLang="zh-CN" sz="4000" smtClean="0"/>
              <a:t>2.</a:t>
            </a:r>
            <a:r>
              <a:rPr lang="zh-CN" altLang="zh-CN" sz="4000" smtClean="0"/>
              <a:t>单色激光打印机的典型故障排除</a:t>
            </a:r>
            <a:endParaRPr lang="zh-CN" altLang="en-US" smtClean="0"/>
          </a:p>
        </p:txBody>
      </p:sp>
      <p:sp>
        <p:nvSpPr>
          <p:cNvPr id="20484"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fld id="{86256DD1-833A-4CF5-A7AA-C3DE65766A5C}" type="datetime1">
              <a:rPr lang="zh-CN" altLang="en-US"/>
              <a:pPr eaLnBrk="1" hangingPunct="1"/>
              <a:t>2014-11-3</a:t>
            </a:fld>
            <a:endParaRPr lang="en-US" altLang="zh-CN"/>
          </a:p>
        </p:txBody>
      </p:sp>
      <p:sp>
        <p:nvSpPr>
          <p:cNvPr id="20485" name="页脚占位符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a:t>制作人：王惠斌  孟晓峰                                常用办公设备的使用</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258</TotalTime>
  <Pages>0</Pages>
  <Words>6498</Words>
  <Characters>0</Characters>
  <Application>Microsoft Office PowerPoint</Application>
  <DocSecurity>0</DocSecurity>
  <PresentationFormat>全屏显示(4:3)</PresentationFormat>
  <Lines>0</Lines>
  <Paragraphs>388</Paragraphs>
  <Slides>44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44</vt:i4>
      </vt:variant>
    </vt:vector>
  </HeadingPairs>
  <TitlesOfParts>
    <vt:vector size="53" baseType="lpstr">
      <vt:lpstr>Arial</vt:lpstr>
      <vt:lpstr>宋体</vt:lpstr>
      <vt:lpstr>Lucida Sans Unicode</vt:lpstr>
      <vt:lpstr>黑体</vt:lpstr>
      <vt:lpstr>Wingdings 3</vt:lpstr>
      <vt:lpstr>Verdana</vt:lpstr>
      <vt:lpstr>Wingdings 2</vt:lpstr>
      <vt:lpstr>Wingdings</vt:lpstr>
      <vt:lpstr>聚合</vt:lpstr>
      <vt:lpstr>办公信息化实例教程</vt:lpstr>
      <vt:lpstr>学习目标</vt:lpstr>
      <vt:lpstr>章节内容</vt:lpstr>
      <vt:lpstr>10.1打印机的使用 </vt:lpstr>
      <vt:lpstr>10.1.1  打印机概述</vt:lpstr>
      <vt:lpstr>10.1.2  激光打印机 </vt:lpstr>
      <vt:lpstr>10.1.3  单色激光打印机的安装和使用</vt:lpstr>
      <vt:lpstr>10.1.4  单色激光打印机的维护和典型故障排除</vt:lpstr>
      <vt:lpstr>2.单色激光打印机的典型故障排除</vt:lpstr>
      <vt:lpstr>2.单色激光打印机的典型故障排除</vt:lpstr>
      <vt:lpstr>2.单色激光打印机的典型故障排除</vt:lpstr>
      <vt:lpstr>2.单色激光打印机的典型故障排除</vt:lpstr>
      <vt:lpstr>10.2扫描仪的使用 </vt:lpstr>
      <vt:lpstr>10.2.1  扫描仪的基本知识 </vt:lpstr>
      <vt:lpstr>10.2.2  扫描仪的安装和使用 </vt:lpstr>
      <vt:lpstr>扫描仪的安装和使用</vt:lpstr>
      <vt:lpstr>10.2.3  扫描仪的日常维护和常见故障排除 </vt:lpstr>
      <vt:lpstr>2．扫描仪使用中的常见问题解决</vt:lpstr>
      <vt:lpstr>2．扫描仪使用中的常见问题解决</vt:lpstr>
      <vt:lpstr>2．扫描仪使用中的常见问题解决</vt:lpstr>
      <vt:lpstr>2．扫描仪使用中的常见问题解决</vt:lpstr>
      <vt:lpstr>10.3其他办公设备的使用 </vt:lpstr>
      <vt:lpstr>10.3.1  数码照相机 </vt:lpstr>
      <vt:lpstr>2.数码照相机的使用</vt:lpstr>
      <vt:lpstr>3．数码照相机的日常维护</vt:lpstr>
      <vt:lpstr>4．数码照相机使用中常见的故障及解决方法</vt:lpstr>
      <vt:lpstr>4．数码照相机使用中常见的故障及解决方法</vt:lpstr>
      <vt:lpstr>4．数码照相机使用中常见的故障及解决方法</vt:lpstr>
      <vt:lpstr>10.3.2  移动存储设备 </vt:lpstr>
      <vt:lpstr>10.3.3  光盘刻录机 </vt:lpstr>
      <vt:lpstr>2．光盘刻录机的安装和使用</vt:lpstr>
      <vt:lpstr>10.3.4  复印机 </vt:lpstr>
      <vt:lpstr>10.3.4复印机</vt:lpstr>
      <vt:lpstr>10.3.4 复印机的维护和保养</vt:lpstr>
      <vt:lpstr>10.3.4复印机常见故障的排除</vt:lpstr>
      <vt:lpstr>10.3.4复印机常见故障的排除</vt:lpstr>
      <vt:lpstr>10.3.4复印机常见故障的排除</vt:lpstr>
      <vt:lpstr>10.3.4复印机常见故障的排除</vt:lpstr>
      <vt:lpstr>10.3.5  传真机   </vt:lpstr>
      <vt:lpstr>2．传真机的安装和使用 </vt:lpstr>
      <vt:lpstr>3．传真机的常见故障及维修 </vt:lpstr>
      <vt:lpstr>3．传真机的常见故障及维修 </vt:lpstr>
      <vt:lpstr>本章小结</vt:lpstr>
      <vt:lpstr>实训</vt:lpstr>
    </vt:vector>
  </TitlesOfParts>
  <Company>Sky123.Org</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oempc</cp:lastModifiedBy>
  <cp:revision>51</cp:revision>
  <dcterms:created xsi:type="dcterms:W3CDTF">2002-01-05T13:59:54Z</dcterms:created>
  <dcterms:modified xsi:type="dcterms:W3CDTF">2014-11-03T02:33:26Z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2052-9.1.0.4715</vt:lpwstr>
  </property>
</Properties>
</file>