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344" r:id="rId2"/>
    <p:sldId id="343" r:id="rId3"/>
    <p:sldId id="358" r:id="rId4"/>
    <p:sldId id="359" r:id="rId5"/>
    <p:sldId id="360" r:id="rId6"/>
    <p:sldId id="357" r:id="rId7"/>
    <p:sldId id="363" r:id="rId8"/>
    <p:sldId id="364" r:id="rId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D25548-8C85-47F5-BDC9-7DD15659744E}">
          <p14:sldIdLst>
            <p14:sldId id="344"/>
            <p14:sldId id="343"/>
          </p14:sldIdLst>
        </p14:section>
        <p14:section name="Do...Loop 语句" id="{0BD61A98-A200-432C-8A65-A9962563773F}">
          <p14:sldIdLst>
            <p14:sldId id="358"/>
            <p14:sldId id="359"/>
            <p14:sldId id="360"/>
            <p14:sldId id="357"/>
            <p14:sldId id="363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99"/>
    <a:srgbClr val="336600"/>
    <a:srgbClr val="FF3300"/>
    <a:srgbClr val="669900"/>
    <a:srgbClr val="003366"/>
    <a:srgbClr val="66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5" autoAdjust="0"/>
    <p:restoredTop sz="94655" autoAdjust="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26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4F7C43-7044-4BCD-96FA-8ADBE31D46A4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C8DA8B5A-4FE8-4989-A219-4BD3B2148CDB}">
      <dgm:prSet phldrT="[文本]" custT="1"/>
      <dgm:spPr/>
      <dgm:t>
        <a:bodyPr/>
        <a:lstStyle/>
        <a:p>
          <a:r>
            <a:rPr lang="en-US" altLang="zh-CN" sz="2400" dirty="0">
              <a:latin typeface="微软雅黑" pitchFamily="34" charset="-122"/>
              <a:ea typeface="微软雅黑" pitchFamily="34" charset="-122"/>
            </a:rPr>
            <a:t>Do…Loop </a:t>
          </a:r>
          <a:r>
            <a:rPr lang="zh-CN" altLang="en-US" sz="2400" dirty="0">
              <a:latin typeface="微软雅黑" pitchFamily="34" charset="-122"/>
              <a:ea typeface="微软雅黑" pitchFamily="34" charset="-122"/>
            </a:rPr>
            <a:t>语句</a:t>
          </a:r>
        </a:p>
      </dgm:t>
    </dgm:pt>
    <dgm:pt modelId="{F250E477-CC37-4871-BDA0-DFD6652F403C}" type="parTrans" cxnId="{BD8898F3-BC3C-4970-9766-72B23E21D09E}">
      <dgm:prSet/>
      <dgm:spPr/>
      <dgm:t>
        <a:bodyPr/>
        <a:lstStyle/>
        <a:p>
          <a:endParaRPr lang="zh-CN" altLang="en-US"/>
        </a:p>
      </dgm:t>
    </dgm:pt>
    <dgm:pt modelId="{9E77D5A4-F3F2-43B7-B942-A70D435BD4B0}" type="sibTrans" cxnId="{BD8898F3-BC3C-4970-9766-72B23E21D09E}">
      <dgm:prSet/>
      <dgm:spPr/>
      <dgm:t>
        <a:bodyPr/>
        <a:lstStyle/>
        <a:p>
          <a:endParaRPr lang="zh-CN" altLang="en-US"/>
        </a:p>
      </dgm:t>
    </dgm:pt>
    <dgm:pt modelId="{EF296580-B9EE-44F0-8D8E-25B3847AAD8E}" type="pres">
      <dgm:prSet presAssocID="{3A4F7C43-7044-4BCD-96FA-8ADBE31D46A4}" presName="linear" presStyleCnt="0">
        <dgm:presLayoutVars>
          <dgm:dir/>
          <dgm:animLvl val="lvl"/>
          <dgm:resizeHandles val="exact"/>
        </dgm:presLayoutVars>
      </dgm:prSet>
      <dgm:spPr/>
    </dgm:pt>
    <dgm:pt modelId="{BC42366B-4D86-4A4A-9A65-28D67796795D}" type="pres">
      <dgm:prSet presAssocID="{C8DA8B5A-4FE8-4989-A219-4BD3B2148CDB}" presName="parentLin" presStyleCnt="0"/>
      <dgm:spPr/>
    </dgm:pt>
    <dgm:pt modelId="{4A434EB3-293B-483B-B4E6-15C13828D217}" type="pres">
      <dgm:prSet presAssocID="{C8DA8B5A-4FE8-4989-A219-4BD3B2148CDB}" presName="parentLeftMargin" presStyleLbl="node1" presStyleIdx="0" presStyleCnt="1"/>
      <dgm:spPr/>
    </dgm:pt>
    <dgm:pt modelId="{0696D393-63E0-4823-8044-90E17EB5E541}" type="pres">
      <dgm:prSet presAssocID="{C8DA8B5A-4FE8-4989-A219-4BD3B2148CDB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F0DE71CB-658B-42CE-9B9E-875C217DD111}" type="pres">
      <dgm:prSet presAssocID="{C8DA8B5A-4FE8-4989-A219-4BD3B2148CDB}" presName="negativeSpace" presStyleCnt="0"/>
      <dgm:spPr/>
    </dgm:pt>
    <dgm:pt modelId="{F37928E9-1348-4870-BDA1-0BF4715C5EB8}" type="pres">
      <dgm:prSet presAssocID="{C8DA8B5A-4FE8-4989-A219-4BD3B2148CDB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6843FA41-2F71-4BF1-A1AB-59ECC5A3B1BD}" type="presOf" srcId="{C8DA8B5A-4FE8-4989-A219-4BD3B2148CDB}" destId="{4A434EB3-293B-483B-B4E6-15C13828D217}" srcOrd="0" destOrd="0" presId="urn:microsoft.com/office/officeart/2005/8/layout/list1"/>
    <dgm:cxn modelId="{3D94A673-9211-44C4-8820-7E2ABF0CD9CC}" type="presOf" srcId="{3A4F7C43-7044-4BCD-96FA-8ADBE31D46A4}" destId="{EF296580-B9EE-44F0-8D8E-25B3847AAD8E}" srcOrd="0" destOrd="0" presId="urn:microsoft.com/office/officeart/2005/8/layout/list1"/>
    <dgm:cxn modelId="{856BD1D2-A3F7-46E8-971F-54B67545BE54}" type="presOf" srcId="{C8DA8B5A-4FE8-4989-A219-4BD3B2148CDB}" destId="{0696D393-63E0-4823-8044-90E17EB5E541}" srcOrd="1" destOrd="0" presId="urn:microsoft.com/office/officeart/2005/8/layout/list1"/>
    <dgm:cxn modelId="{BD8898F3-BC3C-4970-9766-72B23E21D09E}" srcId="{3A4F7C43-7044-4BCD-96FA-8ADBE31D46A4}" destId="{C8DA8B5A-4FE8-4989-A219-4BD3B2148CDB}" srcOrd="0" destOrd="0" parTransId="{F250E477-CC37-4871-BDA0-DFD6652F403C}" sibTransId="{9E77D5A4-F3F2-43B7-B942-A70D435BD4B0}"/>
    <dgm:cxn modelId="{8BD69CE0-B0C0-4F0B-B287-3E12D3CF8190}" type="presParOf" srcId="{EF296580-B9EE-44F0-8D8E-25B3847AAD8E}" destId="{BC42366B-4D86-4A4A-9A65-28D67796795D}" srcOrd="0" destOrd="0" presId="urn:microsoft.com/office/officeart/2005/8/layout/list1"/>
    <dgm:cxn modelId="{87F80D0E-3092-4098-A015-7204D9F98940}" type="presParOf" srcId="{BC42366B-4D86-4A4A-9A65-28D67796795D}" destId="{4A434EB3-293B-483B-B4E6-15C13828D217}" srcOrd="0" destOrd="0" presId="urn:microsoft.com/office/officeart/2005/8/layout/list1"/>
    <dgm:cxn modelId="{39C47F1A-06B9-4E84-BC04-CCE6B34DEA6C}" type="presParOf" srcId="{BC42366B-4D86-4A4A-9A65-28D67796795D}" destId="{0696D393-63E0-4823-8044-90E17EB5E541}" srcOrd="1" destOrd="0" presId="urn:microsoft.com/office/officeart/2005/8/layout/list1"/>
    <dgm:cxn modelId="{BB3004B4-8B02-4DB5-AA23-6FCB7F80A1F5}" type="presParOf" srcId="{EF296580-B9EE-44F0-8D8E-25B3847AAD8E}" destId="{F0DE71CB-658B-42CE-9B9E-875C217DD111}" srcOrd="1" destOrd="0" presId="urn:microsoft.com/office/officeart/2005/8/layout/list1"/>
    <dgm:cxn modelId="{BC8AB459-DAE2-4829-856C-754FC7D25D76}" type="presParOf" srcId="{EF296580-B9EE-44F0-8D8E-25B3847AAD8E}" destId="{F37928E9-1348-4870-BDA1-0BF4715C5EB8}" srcOrd="2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7928E9-1348-4870-BDA1-0BF4715C5EB8}">
      <dsp:nvSpPr>
        <dsp:cNvPr id="0" name=""/>
        <dsp:cNvSpPr/>
      </dsp:nvSpPr>
      <dsp:spPr>
        <a:xfrm>
          <a:off x="0" y="1756200"/>
          <a:ext cx="79248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696D393-63E0-4823-8044-90E17EB5E541}">
      <dsp:nvSpPr>
        <dsp:cNvPr id="0" name=""/>
        <dsp:cNvSpPr/>
      </dsp:nvSpPr>
      <dsp:spPr>
        <a:xfrm>
          <a:off x="396240" y="796800"/>
          <a:ext cx="5547360" cy="19188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677" tIns="0" rIns="209677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>
              <a:latin typeface="微软雅黑" pitchFamily="34" charset="-122"/>
              <a:ea typeface="微软雅黑" pitchFamily="34" charset="-122"/>
            </a:rPr>
            <a:t>Do…Loop </a:t>
          </a: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语句</a:t>
          </a:r>
        </a:p>
      </dsp:txBody>
      <dsp:txXfrm>
        <a:off x="489908" y="890468"/>
        <a:ext cx="5360024" cy="1731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E2A38F-8B93-4F98-AA9B-5332D4ECE3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6425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85115FF-ED37-44F4-B509-FEFC1C6DF26F}" type="datetimeFigureOut">
              <a:rPr lang="zh-CN" altLang="en-US"/>
              <a:pPr>
                <a:defRPr/>
              </a:pPr>
              <a:t>2018-2-24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B46F3FE-CFAD-47B7-A68B-2B086308F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34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E1B4F-DFE1-4376-9538-240CDBCBF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479354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A4836-02A7-4BAF-90BD-A88FD9A981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8356439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152400"/>
            <a:ext cx="2057400" cy="59737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21388" cy="59737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0250C-0407-4DC1-B121-0FD115B057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0079442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371600"/>
            <a:ext cx="4038600" cy="47545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371600"/>
            <a:ext cx="4040188" cy="47545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A2548-3017-4E63-90C5-7E4B072C2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623327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38010-B475-4B23-935E-CC843BDAA5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1754799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288FF-218A-4B06-B7B1-D4980A2437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147044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40188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D365D-DECC-4A1F-AE03-190A81BB82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248224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61C7F-F054-4F44-B1AE-28DE2F0A69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6914488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6DB0E-1CC4-4437-BB87-18BFDE0729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21662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214B9-DD21-4BB6-AF6F-7B9E1C08D8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8556914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82720-EB9A-468E-BBB3-9B523873C4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8018235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C399F-D736-4DAE-B132-61DC35D1AA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2499490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31188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0D6091C-5BC6-4467-8AF9-012EA30C09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3200">
          <a:solidFill>
            <a:srgbClr val="5B7378"/>
          </a:solidFill>
          <a:latin typeface="Comic Sans MS" pitchFamily="66" charset="0"/>
          <a:ea typeface="微软雅黑" pitchFamily="34" charset="-122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800">
          <a:solidFill>
            <a:srgbClr val="5B7378"/>
          </a:solidFill>
          <a:latin typeface="Comic Sans MS" pitchFamily="66" charset="0"/>
          <a:ea typeface="微软雅黑" pitchFamily="34" charset="-122"/>
        </a:defRPr>
      </a:lvl2pPr>
      <a:lvl3pPr marL="11430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400">
          <a:solidFill>
            <a:srgbClr val="5B7378"/>
          </a:solidFill>
          <a:latin typeface="Comic Sans MS" pitchFamily="66" charset="0"/>
          <a:ea typeface="微软雅黑" pitchFamily="34" charset="-122"/>
        </a:defRPr>
      </a:lvl3pPr>
      <a:lvl4pPr marL="16002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000">
          <a:solidFill>
            <a:srgbClr val="5B7378"/>
          </a:solidFill>
          <a:latin typeface="Comic Sans MS" pitchFamily="66" charset="0"/>
          <a:ea typeface="微软雅黑" pitchFamily="34" charset="-122"/>
        </a:defRPr>
      </a:lvl4pPr>
      <a:lvl5pPr marL="20574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000">
          <a:solidFill>
            <a:srgbClr val="5B7378"/>
          </a:solidFill>
          <a:latin typeface="Comic Sans MS" pitchFamily="66" charset="0"/>
          <a:ea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hyperlink" Target="&#35745;&#31639;&#20154;&#21475;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hyperlink" Target="&#23454;&#36341;.xls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5400" dirty="0"/>
              <a:t>VBA </a:t>
            </a:r>
            <a:r>
              <a:rPr lang="zh-CN" altLang="en-US" sz="5400" dirty="0"/>
              <a:t>程序控制结构</a:t>
            </a:r>
            <a:endParaRPr lang="en-US" altLang="zh-CN" sz="5400" dirty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CN" dirty="0"/>
              <a:t>Do...Loop </a:t>
            </a:r>
            <a:r>
              <a:rPr lang="zh-CN" altLang="en-US" dirty="0"/>
              <a:t>循环结构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本讲内容</a:t>
            </a:r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745185"/>
              </p:ext>
            </p:extLst>
          </p:nvPr>
        </p:nvGraphicFramePr>
        <p:xfrm>
          <a:off x="609600" y="1371601"/>
          <a:ext cx="79248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一个问题</a:t>
            </a:r>
          </a:p>
        </p:txBody>
      </p:sp>
      <p:pic>
        <p:nvPicPr>
          <p:cNvPr id="4" name="内容占位符 3" descr="屏幕剪辑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362200"/>
            <a:ext cx="835292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9248350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Do…Loop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/>
              <a:t>若</a:t>
            </a:r>
            <a:r>
              <a:rPr lang="zh-CN" altLang="en-US" sz="2800" dirty="0">
                <a:solidFill>
                  <a:srgbClr val="FF6699"/>
                </a:solidFill>
              </a:rPr>
              <a:t>不能确定循环次数</a:t>
            </a:r>
            <a:r>
              <a:rPr lang="zh-CN" altLang="en-US" sz="2800" dirty="0"/>
              <a:t>，只能确定循环条件，则可以使用</a:t>
            </a:r>
            <a:r>
              <a:rPr lang="en-US" altLang="zh-CN" sz="2800" dirty="0"/>
              <a:t>Do…Loop</a:t>
            </a:r>
            <a:r>
              <a:rPr lang="zh-CN" altLang="en-US" sz="2800" dirty="0"/>
              <a:t>语句完成循环，语法格式如下：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2514600"/>
            <a:ext cx="3816424" cy="21236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lvl="1" algn="l">
              <a:lnSpc>
                <a:spcPct val="110000"/>
              </a:lnSpc>
            </a:pP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Do </a:t>
            </a:r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[{</a:t>
            </a:r>
            <a:r>
              <a:rPr lang="en-US" altLang="zh-CN" sz="2400" dirty="0" err="1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While|Until</a:t>
            </a:r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}&lt;</a:t>
            </a:r>
            <a:r>
              <a:rPr lang="zh-CN" altLang="en-US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条件</a:t>
            </a:r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&gt;]</a:t>
            </a:r>
            <a:b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</a:b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     [</a:t>
            </a:r>
            <a:r>
              <a:rPr lang="zh-CN" altLang="en-US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语句块</a:t>
            </a: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1]</a:t>
            </a:r>
            <a:b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</a:b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     </a:t>
            </a:r>
            <a:r>
              <a:rPr lang="en-US" altLang="zh-CN" sz="2400" dirty="0">
                <a:solidFill>
                  <a:srgbClr val="008000"/>
                </a:solidFill>
                <a:latin typeface="Comic Sans MS" pitchFamily="66" charset="0"/>
                <a:ea typeface="微软雅黑" pitchFamily="34" charset="-122"/>
              </a:rPr>
              <a:t>[Exit Do]</a:t>
            </a:r>
            <a:br>
              <a:rPr lang="en-US" altLang="zh-CN" sz="2400" dirty="0">
                <a:solidFill>
                  <a:srgbClr val="008000"/>
                </a:solidFill>
                <a:latin typeface="Comic Sans MS" pitchFamily="66" charset="0"/>
                <a:ea typeface="微软雅黑" pitchFamily="34" charset="-122"/>
              </a:rPr>
            </a:b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     [</a:t>
            </a:r>
            <a:r>
              <a:rPr lang="zh-CN" altLang="en-US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语句块</a:t>
            </a: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2]</a:t>
            </a:r>
          </a:p>
          <a:p>
            <a:pPr marL="0" lvl="1" algn="l">
              <a:lnSpc>
                <a:spcPct val="110000"/>
              </a:lnSpc>
            </a:pP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Loop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16016" y="2514600"/>
            <a:ext cx="4176464" cy="21236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lvl="1" algn="l">
              <a:lnSpc>
                <a:spcPct val="110000"/>
              </a:lnSpc>
            </a:pP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Do</a:t>
            </a:r>
            <a:b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</a:b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     [</a:t>
            </a:r>
            <a:r>
              <a:rPr lang="zh-CN" altLang="en-US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语句块</a:t>
            </a: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1]</a:t>
            </a:r>
            <a:b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</a:br>
            <a:r>
              <a:rPr lang="en-US" altLang="zh-CN" sz="2400" dirty="0">
                <a:solidFill>
                  <a:srgbClr val="008000"/>
                </a:solidFill>
                <a:latin typeface="Comic Sans MS" pitchFamily="66" charset="0"/>
                <a:ea typeface="微软雅黑" pitchFamily="34" charset="-122"/>
              </a:rPr>
              <a:t>     [Exit Do]</a:t>
            </a:r>
            <a:br>
              <a:rPr lang="en-US" altLang="zh-CN" sz="2400" dirty="0">
                <a:solidFill>
                  <a:srgbClr val="008000"/>
                </a:solidFill>
                <a:latin typeface="Comic Sans MS" pitchFamily="66" charset="0"/>
                <a:ea typeface="微软雅黑" pitchFamily="34" charset="-122"/>
              </a:rPr>
            </a:b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     [</a:t>
            </a:r>
            <a:r>
              <a:rPr lang="zh-CN" altLang="en-US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语句块</a:t>
            </a: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2]</a:t>
            </a:r>
          </a:p>
          <a:p>
            <a:pPr marL="0" lvl="1" algn="l">
              <a:lnSpc>
                <a:spcPct val="110000"/>
              </a:lnSpc>
            </a:pPr>
            <a:r>
              <a:rPr lang="en-US" altLang="zh-CN" sz="2400" dirty="0">
                <a:solidFill>
                  <a:srgbClr val="5B7378"/>
                </a:solidFill>
                <a:latin typeface="Comic Sans MS" pitchFamily="66" charset="0"/>
                <a:ea typeface="微软雅黑" pitchFamily="34" charset="-122"/>
              </a:rPr>
              <a:t>Loop </a:t>
            </a:r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[{</a:t>
            </a:r>
            <a:r>
              <a:rPr lang="en-US" altLang="zh-CN" sz="2400" dirty="0" err="1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While|Until</a:t>
            </a:r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}&lt;</a:t>
            </a:r>
            <a:r>
              <a:rPr lang="zh-CN" altLang="en-US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条件</a:t>
            </a:r>
            <a:r>
              <a:rPr lang="en-US" altLang="zh-CN" sz="2400" dirty="0">
                <a:solidFill>
                  <a:srgbClr val="7030A0"/>
                </a:solidFill>
                <a:latin typeface="Comic Sans MS" pitchFamily="66" charset="0"/>
                <a:ea typeface="微软雅黑" pitchFamily="34" charset="-122"/>
              </a:rPr>
              <a:t>&gt;]</a:t>
            </a: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609600" y="4865687"/>
            <a:ext cx="2952328" cy="936625"/>
          </a:xfrm>
          <a:prstGeom prst="cloudCallout">
            <a:avLst>
              <a:gd name="adj1" fmla="val 25656"/>
              <a:gd name="adj2" fmla="val -99039"/>
            </a:avLst>
          </a:prstGeom>
          <a:ln>
            <a:headEnd type="none" w="sm" len="sm"/>
            <a:tailEnd type="none" w="sm" len="sm"/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2000" dirty="0"/>
              <a:t>先判断条件再执行循环体</a:t>
            </a: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5257800" y="4865687"/>
            <a:ext cx="2880667" cy="936625"/>
          </a:xfrm>
          <a:prstGeom prst="cloudCallout">
            <a:avLst>
              <a:gd name="adj1" fmla="val 22903"/>
              <a:gd name="adj2" fmla="val -99945"/>
            </a:avLst>
          </a:prstGeom>
          <a:ln>
            <a:headEnd type="none" w="sm" len="sm"/>
            <a:tailEnd type="none" w="sm" len="sm"/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zh-CN" altLang="en-US" sz="2000" dirty="0"/>
              <a:t>先执行循环体，再判断条件</a:t>
            </a:r>
          </a:p>
        </p:txBody>
      </p:sp>
    </p:spTree>
    <p:extLst>
      <p:ext uri="{BB962C8B-B14F-4D97-AF65-F5344CB8AC3E}">
        <p14:creationId xmlns:p14="http://schemas.microsoft.com/office/powerpoint/2010/main" val="85211563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 autoUpdateAnimBg="0"/>
      <p:bldP spid="2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Do…Loop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2800" dirty="0"/>
              <a:t>Do Loop</a:t>
            </a:r>
            <a:r>
              <a:rPr lang="zh-CN" altLang="en-US" sz="2800" dirty="0"/>
              <a:t>中的</a:t>
            </a:r>
            <a:r>
              <a:rPr lang="en-US" altLang="zh-CN" sz="2800" dirty="0">
                <a:solidFill>
                  <a:srgbClr val="FF6699"/>
                </a:solidFill>
              </a:rPr>
              <a:t>While</a:t>
            </a:r>
            <a:r>
              <a:rPr lang="zh-CN" altLang="en-US" sz="2800" dirty="0"/>
              <a:t>和</a:t>
            </a:r>
            <a:r>
              <a:rPr lang="en-US" altLang="zh-CN" sz="2800" dirty="0">
                <a:solidFill>
                  <a:srgbClr val="FF6699"/>
                </a:solidFill>
              </a:rPr>
              <a:t>Until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>
                <a:solidFill>
                  <a:srgbClr val="FF6699"/>
                </a:solidFill>
              </a:rPr>
              <a:t>While</a:t>
            </a:r>
            <a:r>
              <a:rPr lang="zh-CN" altLang="en-US" sz="2400" dirty="0"/>
              <a:t>表示是</a:t>
            </a:r>
            <a:r>
              <a:rPr lang="zh-CN" altLang="en-US" sz="2400" dirty="0">
                <a:solidFill>
                  <a:srgbClr val="7030A0"/>
                </a:solidFill>
              </a:rPr>
              <a:t>当型循环</a:t>
            </a:r>
            <a:r>
              <a:rPr lang="zh-CN" altLang="en-US" sz="2400" dirty="0"/>
              <a:t>，条件为真时执行循环体，条件为假时终止循环</a:t>
            </a:r>
          </a:p>
          <a:p>
            <a:pPr lvl="1">
              <a:lnSpc>
                <a:spcPct val="100000"/>
              </a:lnSpc>
            </a:pPr>
            <a:r>
              <a:rPr lang="en-US" altLang="zh-CN" sz="2400" dirty="0">
                <a:solidFill>
                  <a:srgbClr val="FF6699"/>
                </a:solidFill>
              </a:rPr>
              <a:t>Until</a:t>
            </a:r>
            <a:r>
              <a:rPr lang="zh-CN" altLang="en-US" sz="2400" dirty="0"/>
              <a:t>表示是</a:t>
            </a:r>
            <a:r>
              <a:rPr lang="zh-CN" altLang="en-US" sz="2400" dirty="0">
                <a:solidFill>
                  <a:srgbClr val="7030A0"/>
                </a:solidFill>
              </a:rPr>
              <a:t>直到型循环</a:t>
            </a:r>
            <a:r>
              <a:rPr lang="zh-CN" altLang="en-US" sz="2400" dirty="0"/>
              <a:t>，条件为假时执行循环体，条件为真时终止循环</a:t>
            </a:r>
            <a:endParaRPr lang="en-US" altLang="zh-CN" sz="2400" dirty="0"/>
          </a:p>
          <a:p>
            <a:pPr lvl="1">
              <a:lnSpc>
                <a:spcPct val="100000"/>
              </a:lnSpc>
            </a:pPr>
            <a:r>
              <a:rPr lang="en-US" altLang="zh-CN" sz="2400" u="sng" dirty="0">
                <a:solidFill>
                  <a:srgbClr val="008000"/>
                </a:solidFill>
              </a:rPr>
              <a:t>Do While n&lt;=5 …… Loop</a:t>
            </a:r>
            <a:r>
              <a:rPr lang="zh-CN" altLang="en-US" sz="2400" dirty="0"/>
              <a:t>与</a:t>
            </a:r>
            <a:r>
              <a:rPr lang="en-US" altLang="zh-CN" sz="2400" u="sng" dirty="0">
                <a:solidFill>
                  <a:srgbClr val="008000"/>
                </a:solidFill>
              </a:rPr>
              <a:t>Do Until n&gt;5 …… Loop</a:t>
            </a:r>
            <a:r>
              <a:rPr lang="zh-CN" altLang="en-US" sz="2400" dirty="0"/>
              <a:t>是等价的</a:t>
            </a:r>
            <a:endParaRPr lang="en-US" altLang="zh-CN" sz="2400" dirty="0"/>
          </a:p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0070C0"/>
                </a:solidFill>
              </a:rPr>
              <a:t>Exit Do</a:t>
            </a:r>
            <a:r>
              <a:rPr lang="zh-CN" altLang="en-US" sz="2800" dirty="0">
                <a:solidFill>
                  <a:srgbClr val="0070C0"/>
                </a:solidFill>
              </a:rPr>
              <a:t>语句</a:t>
            </a:r>
            <a:endParaRPr lang="en-US" altLang="zh-CN" sz="2800" dirty="0">
              <a:solidFill>
                <a:srgbClr val="0070C0"/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sz="2400" dirty="0"/>
              <a:t>用来跳出循环，一般用于条件判断之后，如</a:t>
            </a:r>
            <a:r>
              <a:rPr lang="en-US" altLang="zh-CN" sz="2400" dirty="0"/>
              <a:t>If</a:t>
            </a:r>
            <a:r>
              <a:rPr lang="zh-CN" altLang="en-US" sz="2400" dirty="0"/>
              <a:t>语句</a:t>
            </a:r>
          </a:p>
        </p:txBody>
      </p:sp>
    </p:spTree>
    <p:extLst>
      <p:ext uri="{BB962C8B-B14F-4D97-AF65-F5344CB8AC3E}">
        <p14:creationId xmlns:p14="http://schemas.microsoft.com/office/powerpoint/2010/main" val="2038103567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Do…Loop </a:t>
            </a:r>
            <a:r>
              <a:rPr lang="zh-CN" altLang="en-US" dirty="0"/>
              <a:t>语句</a:t>
            </a:r>
          </a:p>
        </p:txBody>
      </p:sp>
      <p:sp>
        <p:nvSpPr>
          <p:cNvPr id="4" name="矩形 3"/>
          <p:cNvSpPr/>
          <p:nvPr/>
        </p:nvSpPr>
        <p:spPr>
          <a:xfrm>
            <a:off x="457733" y="2590800"/>
            <a:ext cx="8228535" cy="1143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r>
              <a:rPr lang="zh-CN" alt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解决人口计算问题？</a:t>
            </a:r>
          </a:p>
        </p:txBody>
      </p:sp>
    </p:spTree>
    <p:extLst>
      <p:ext uri="{BB962C8B-B14F-4D97-AF65-F5344CB8AC3E}">
        <p14:creationId xmlns:p14="http://schemas.microsoft.com/office/powerpoint/2010/main" val="149589466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Do…Loop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实践：</a:t>
            </a:r>
            <a:endParaRPr lang="en-US" altLang="zh-CN" dirty="0"/>
          </a:p>
          <a:p>
            <a:pPr lvl="1"/>
            <a:r>
              <a:rPr lang="zh-CN" altLang="en-US" dirty="0"/>
              <a:t>小明</a:t>
            </a:r>
            <a:r>
              <a:rPr lang="en-US" altLang="zh-CN" dirty="0"/>
              <a:t>2014</a:t>
            </a:r>
            <a:r>
              <a:rPr lang="zh-CN" altLang="en-US" dirty="0"/>
              <a:t>年往银行存入了</a:t>
            </a:r>
            <a:r>
              <a:rPr lang="en-US" altLang="zh-CN" dirty="0"/>
              <a:t>10000</a:t>
            </a:r>
            <a:r>
              <a:rPr lang="zh-CN" altLang="en-US" dirty="0"/>
              <a:t>元，已知银行的年存款利率为</a:t>
            </a:r>
            <a:r>
              <a:rPr lang="en-US" altLang="zh-CN" dirty="0"/>
              <a:t>3.6%</a:t>
            </a:r>
            <a:r>
              <a:rPr lang="zh-CN" altLang="en-US" dirty="0"/>
              <a:t>，请问到哪一年小明的存款本息和会超过</a:t>
            </a:r>
            <a:r>
              <a:rPr lang="en-US" altLang="zh-CN" dirty="0"/>
              <a:t>12000</a:t>
            </a:r>
            <a:r>
              <a:rPr lang="zh-CN" altLang="en-US" dirty="0"/>
              <a:t>元？</a:t>
            </a:r>
          </a:p>
        </p:txBody>
      </p:sp>
      <p:pic>
        <p:nvPicPr>
          <p:cNvPr id="5" name="内容占位符 5" descr="屏幕剪辑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3894667"/>
            <a:ext cx="7654247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853606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7663" y="2590800"/>
            <a:ext cx="4288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 </a:t>
            </a:r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you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36981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清新自然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清新自然">
      <a:majorFont>
        <a:latin typeface="Arial"/>
        <a:ea typeface="华文行楷"/>
        <a:cs typeface=""/>
      </a:majorFont>
      <a:minorFont>
        <a:latin typeface="Arial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清新自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清新自然</Template>
  <TotalTime>2684</TotalTime>
  <Words>205</Words>
  <Application>Microsoft Office PowerPoint</Application>
  <PresentationFormat>全屏显示(4:3)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华文行楷</vt:lpstr>
      <vt:lpstr>宋体</vt:lpstr>
      <vt:lpstr>微软雅黑</vt:lpstr>
      <vt:lpstr>Arial</vt:lpstr>
      <vt:lpstr>Calibri</vt:lpstr>
      <vt:lpstr>Comic Sans MS</vt:lpstr>
      <vt:lpstr>Wingdings</vt:lpstr>
      <vt:lpstr>清新自然</vt:lpstr>
      <vt:lpstr>VBA 程序控制结构</vt:lpstr>
      <vt:lpstr>本讲内容</vt:lpstr>
      <vt:lpstr>一个问题</vt:lpstr>
      <vt:lpstr>Do…Loop语句</vt:lpstr>
      <vt:lpstr>Do…Loop 语句</vt:lpstr>
      <vt:lpstr>Do…Loop 语句</vt:lpstr>
      <vt:lpstr>Do…Loop 语句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bbbb</dc:creator>
  <cp:lastModifiedBy>林永兴</cp:lastModifiedBy>
  <cp:revision>507</cp:revision>
  <cp:lastPrinted>1601-01-01T00:00:00Z</cp:lastPrinted>
  <dcterms:created xsi:type="dcterms:W3CDTF">1601-01-01T00:00:00Z</dcterms:created>
  <dcterms:modified xsi:type="dcterms:W3CDTF">2018-02-24T05:57:33Z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