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48"/>
  </p:notesMasterIdLst>
  <p:sldIdLst>
    <p:sldId id="256" r:id="rId2"/>
    <p:sldId id="261" r:id="rId3"/>
    <p:sldId id="258" r:id="rId4"/>
    <p:sldId id="262" r:id="rId5"/>
    <p:sldId id="263" r:id="rId6"/>
    <p:sldId id="264" r:id="rId7"/>
    <p:sldId id="265" r:id="rId8"/>
    <p:sldId id="373" r:id="rId9"/>
    <p:sldId id="374" r:id="rId10"/>
    <p:sldId id="375" r:id="rId11"/>
    <p:sldId id="376" r:id="rId12"/>
    <p:sldId id="377" r:id="rId13"/>
    <p:sldId id="378" r:id="rId14"/>
    <p:sldId id="379" r:id="rId15"/>
    <p:sldId id="380" r:id="rId16"/>
    <p:sldId id="381" r:id="rId17"/>
    <p:sldId id="382" r:id="rId18"/>
    <p:sldId id="383" r:id="rId19"/>
    <p:sldId id="384" r:id="rId20"/>
    <p:sldId id="385" r:id="rId21"/>
    <p:sldId id="386" r:id="rId22"/>
    <p:sldId id="387" r:id="rId23"/>
    <p:sldId id="388" r:id="rId24"/>
    <p:sldId id="389" r:id="rId25"/>
    <p:sldId id="390" r:id="rId26"/>
    <p:sldId id="391" r:id="rId27"/>
    <p:sldId id="392" r:id="rId28"/>
    <p:sldId id="393" r:id="rId29"/>
    <p:sldId id="267" r:id="rId30"/>
    <p:sldId id="259" r:id="rId31"/>
    <p:sldId id="299" r:id="rId32"/>
    <p:sldId id="300" r:id="rId33"/>
    <p:sldId id="301" r:id="rId34"/>
    <p:sldId id="394" r:id="rId35"/>
    <p:sldId id="307" r:id="rId36"/>
    <p:sldId id="308" r:id="rId37"/>
    <p:sldId id="260" r:id="rId38"/>
    <p:sldId id="302" r:id="rId39"/>
    <p:sldId id="303" r:id="rId40"/>
    <p:sldId id="304" r:id="rId41"/>
    <p:sldId id="395" r:id="rId42"/>
    <p:sldId id="396" r:id="rId43"/>
    <p:sldId id="306" r:id="rId44"/>
    <p:sldId id="309" r:id="rId45"/>
    <p:sldId id="397" r:id="rId46"/>
    <p:sldId id="311" r:id="rId4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134" autoAdjust="0"/>
  </p:normalViewPr>
  <p:slideViewPr>
    <p:cSldViewPr>
      <p:cViewPr varScale="1">
        <p:scale>
          <a:sx n="99" d="100"/>
          <a:sy n="99" d="100"/>
        </p:scale>
        <p:origin x="-32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9BD7FA3-61A5-4F5B-B43D-62C69FA66C9E}" type="datetimeFigureOut">
              <a:rPr lang="zh-CN" altLang="en-US" smtClean="0"/>
              <a:pPr/>
              <a:t>2015-12-15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FE333A-409F-4F08-AB00-190BDDBF3B51}" type="slidenum">
              <a:rPr lang="zh-CN" altLang="en-US" smtClean="0"/>
              <a:pPr/>
              <a:t>‹#›</a:t>
            </a:fld>
            <a:endParaRPr lang="zh-CN" altLang="en-US"/>
          </a:p>
        </p:txBody>
      </p:sp>
    </p:spTree>
    <p:extLst>
      <p:ext uri="{BB962C8B-B14F-4D97-AF65-F5344CB8AC3E}">
        <p14:creationId xmlns:p14="http://schemas.microsoft.com/office/powerpoint/2010/main" val="39713090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DCC2B8D1-3CFA-4EE0-93DE-B7EF3494AD40}" type="slidenum">
              <a:rPr lang="zh-CN" altLang="en-US" smtClean="0"/>
              <a:pPr/>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第九单元 </a:t>
            </a:r>
            <a:r>
              <a:rPr lang="en-US" altLang="zh-CN" dirty="0" smtClean="0"/>
              <a:t>Web</a:t>
            </a:r>
            <a:r>
              <a:rPr lang="zh-CN" altLang="en-US" dirty="0" smtClean="0"/>
              <a:t>程序访问数据库</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代表与数据源的连接，包含了关于目标数据库数据提供者的相关信息。可利用</a:t>
            </a:r>
            <a:r>
              <a:rPr lang="en-US" altLang="zh-CN" dirty="0"/>
              <a:t>Connection</a:t>
            </a:r>
            <a:r>
              <a:rPr lang="zh-CN" altLang="zh-CN" dirty="0"/>
              <a:t>对象管理与数据库的连接，包括打开连接、关闭连接、运行</a:t>
            </a:r>
            <a:r>
              <a:rPr lang="en-US" altLang="zh-CN" dirty="0"/>
              <a:t>SQL</a:t>
            </a:r>
            <a:r>
              <a:rPr lang="zh-CN" altLang="zh-CN" dirty="0"/>
              <a:t>命令等。</a:t>
            </a:r>
          </a:p>
          <a:p>
            <a:endParaRPr lang="zh-CN" altLang="en-US" dirty="0"/>
          </a:p>
        </p:txBody>
      </p:sp>
      <p:sp>
        <p:nvSpPr>
          <p:cNvPr id="3" name="标题 2"/>
          <p:cNvSpPr>
            <a:spLocks noGrp="1"/>
          </p:cNvSpPr>
          <p:nvPr>
            <p:ph type="title"/>
          </p:nvPr>
        </p:nvSpPr>
        <p:spPr/>
        <p:txBody>
          <a:bodyPr/>
          <a:lstStyle/>
          <a:p>
            <a:r>
              <a:rPr lang="en-US" altLang="zh-CN" dirty="0"/>
              <a:t>Connection</a:t>
            </a:r>
            <a:r>
              <a:rPr lang="zh-CN" altLang="zh-CN" dirty="0"/>
              <a:t>对象</a:t>
            </a:r>
            <a:endParaRPr lang="zh-CN" altLang="en-US" dirty="0"/>
          </a:p>
        </p:txBody>
      </p:sp>
    </p:spTree>
    <p:extLst>
      <p:ext uri="{BB962C8B-B14F-4D97-AF65-F5344CB8AC3E}">
        <p14:creationId xmlns:p14="http://schemas.microsoft.com/office/powerpoint/2010/main" val="38469531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又称命令对象，负责对数据库提供请求，即传递指定的</a:t>
            </a:r>
            <a:r>
              <a:rPr lang="en-US" altLang="zh-CN" dirty="0"/>
              <a:t>SQL</a:t>
            </a:r>
            <a:r>
              <a:rPr lang="zh-CN" altLang="zh-CN" dirty="0"/>
              <a:t>命令，通过已建立的连接发出命令来操作数据源。可对数据库执行增加、删除、修改的操作，或者从表中检索数据，并以记录集的形式返回。</a:t>
            </a:r>
            <a:endParaRPr lang="zh-CN" altLang="en-US" dirty="0"/>
          </a:p>
        </p:txBody>
      </p:sp>
      <p:sp>
        <p:nvSpPr>
          <p:cNvPr id="3" name="标题 2"/>
          <p:cNvSpPr>
            <a:spLocks noGrp="1"/>
          </p:cNvSpPr>
          <p:nvPr>
            <p:ph type="title"/>
          </p:nvPr>
        </p:nvSpPr>
        <p:spPr/>
        <p:txBody>
          <a:bodyPr/>
          <a:lstStyle/>
          <a:p>
            <a:r>
              <a:rPr lang="en-US" altLang="zh-CN" dirty="0"/>
              <a:t>Command</a:t>
            </a:r>
            <a:r>
              <a:rPr lang="zh-CN" altLang="zh-CN" dirty="0"/>
              <a:t>对象</a:t>
            </a:r>
            <a:endParaRPr lang="zh-CN" altLang="en-US" dirty="0"/>
          </a:p>
        </p:txBody>
      </p:sp>
    </p:spTree>
    <p:extLst>
      <p:ext uri="{BB962C8B-B14F-4D97-AF65-F5344CB8AC3E}">
        <p14:creationId xmlns:p14="http://schemas.microsoft.com/office/powerpoint/2010/main" val="28745554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又称为记录集对象，表示来自基本表或命令执行结果的记录的集合，由记录（行）和字段（列）组成。可把它看成是内存中的二维表，存放的是来自表或查询结果的记录集。</a:t>
            </a:r>
          </a:p>
          <a:p>
            <a:endParaRPr lang="zh-CN" altLang="en-US" dirty="0"/>
          </a:p>
        </p:txBody>
      </p:sp>
      <p:sp>
        <p:nvSpPr>
          <p:cNvPr id="3" name="标题 2"/>
          <p:cNvSpPr>
            <a:spLocks noGrp="1"/>
          </p:cNvSpPr>
          <p:nvPr>
            <p:ph type="title"/>
          </p:nvPr>
        </p:nvSpPr>
        <p:spPr/>
        <p:txBody>
          <a:bodyPr/>
          <a:lstStyle/>
          <a:p>
            <a:r>
              <a:rPr lang="en-US" altLang="zh-CN" dirty="0" err="1"/>
              <a:t>Recordset</a:t>
            </a:r>
            <a:r>
              <a:rPr lang="zh-CN" altLang="zh-CN" dirty="0"/>
              <a:t>对象</a:t>
            </a:r>
            <a:endParaRPr lang="zh-CN" altLang="en-US" dirty="0"/>
          </a:p>
        </p:txBody>
      </p:sp>
    </p:spTree>
    <p:extLst>
      <p:ext uri="{BB962C8B-B14F-4D97-AF65-F5344CB8AC3E}">
        <p14:creationId xmlns:p14="http://schemas.microsoft.com/office/powerpoint/2010/main" val="15243206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又称为字段对象，如果将记录集看作二维表格，每一字段（列）就是一个</a:t>
            </a:r>
            <a:r>
              <a:rPr lang="en-US" altLang="zh-CN" dirty="0"/>
              <a:t>Field</a:t>
            </a:r>
            <a:r>
              <a:rPr lang="zh-CN" altLang="zh-CN" dirty="0"/>
              <a:t>对象。它具有名称、数据类型、值等属性，其值包含的是来自数据源的真实数据。</a:t>
            </a:r>
            <a:endParaRPr lang="zh-CN" altLang="en-US" dirty="0"/>
          </a:p>
        </p:txBody>
      </p:sp>
      <p:sp>
        <p:nvSpPr>
          <p:cNvPr id="3" name="标题 2"/>
          <p:cNvSpPr>
            <a:spLocks noGrp="1"/>
          </p:cNvSpPr>
          <p:nvPr>
            <p:ph type="title"/>
          </p:nvPr>
        </p:nvSpPr>
        <p:spPr/>
        <p:txBody>
          <a:bodyPr/>
          <a:lstStyle/>
          <a:p>
            <a:r>
              <a:rPr lang="en-US" altLang="zh-CN" dirty="0"/>
              <a:t>Field</a:t>
            </a:r>
            <a:r>
              <a:rPr lang="zh-CN" altLang="zh-CN" dirty="0"/>
              <a:t>对象</a:t>
            </a:r>
            <a:endParaRPr lang="zh-CN" altLang="en-US" dirty="0"/>
          </a:p>
        </p:txBody>
      </p:sp>
    </p:spTree>
    <p:extLst>
      <p:ext uri="{BB962C8B-B14F-4D97-AF65-F5344CB8AC3E}">
        <p14:creationId xmlns:p14="http://schemas.microsoft.com/office/powerpoint/2010/main" val="30051253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zh-CN" altLang="zh-CN" dirty="0"/>
              <a:t>要使用</a:t>
            </a:r>
            <a:r>
              <a:rPr lang="en-US" altLang="zh-CN" dirty="0"/>
              <a:t>ADO</a:t>
            </a:r>
            <a:r>
              <a:rPr lang="zh-CN" altLang="zh-CN" dirty="0"/>
              <a:t>对</a:t>
            </a:r>
            <a:r>
              <a:rPr lang="en-US" altLang="zh-CN" dirty="0"/>
              <a:t>SQL Server</a:t>
            </a:r>
            <a:r>
              <a:rPr lang="zh-CN" altLang="zh-CN" dirty="0"/>
              <a:t>进行操作，首要的步骤是创建要访问的数据库的连接，这就需要用到</a:t>
            </a:r>
            <a:r>
              <a:rPr lang="en-US" altLang="zh-CN" dirty="0"/>
              <a:t>Connection</a:t>
            </a:r>
            <a:r>
              <a:rPr lang="zh-CN" altLang="zh-CN" dirty="0"/>
              <a:t>对象。</a:t>
            </a:r>
          </a:p>
          <a:p>
            <a:r>
              <a:rPr lang="zh-CN" altLang="zh-CN" dirty="0"/>
              <a:t>（</a:t>
            </a:r>
            <a:r>
              <a:rPr lang="en-US" altLang="zh-CN" dirty="0"/>
              <a:t>1</a:t>
            </a:r>
            <a:r>
              <a:rPr lang="zh-CN" altLang="zh-CN" dirty="0"/>
              <a:t>）创建</a:t>
            </a:r>
            <a:r>
              <a:rPr lang="en-US" altLang="zh-CN" dirty="0"/>
              <a:t>Connection</a:t>
            </a:r>
            <a:r>
              <a:rPr lang="zh-CN" altLang="zh-CN" dirty="0"/>
              <a:t>对象</a:t>
            </a:r>
          </a:p>
          <a:p>
            <a:r>
              <a:rPr lang="zh-CN" altLang="zh-CN" dirty="0"/>
              <a:t>在使用</a:t>
            </a:r>
            <a:r>
              <a:rPr lang="en-US" altLang="zh-CN" dirty="0"/>
              <a:t>Connection</a:t>
            </a:r>
            <a:r>
              <a:rPr lang="zh-CN" altLang="zh-CN" dirty="0"/>
              <a:t>对象之前必须先创建该对象，其语法如下：</a:t>
            </a:r>
          </a:p>
          <a:p>
            <a:r>
              <a:rPr lang="en-US" altLang="zh-CN" dirty="0"/>
              <a:t>&lt;% Set Conn = </a:t>
            </a:r>
            <a:r>
              <a:rPr lang="en-US" altLang="zh-CN" dirty="0" err="1"/>
              <a:t>Server.CreateObject</a:t>
            </a:r>
            <a:r>
              <a:rPr lang="en-US" altLang="zh-CN" dirty="0"/>
              <a:t>("</a:t>
            </a:r>
            <a:r>
              <a:rPr lang="en-US" altLang="zh-CN" dirty="0" err="1"/>
              <a:t>ADODB.Connection</a:t>
            </a:r>
            <a:r>
              <a:rPr lang="en-US" altLang="zh-CN" dirty="0"/>
              <a:t>") </a:t>
            </a:r>
            <a:r>
              <a:rPr lang="en-US" altLang="zh-CN" dirty="0" smtClean="0"/>
              <a:t>%&gt;</a:t>
            </a:r>
          </a:p>
          <a:p>
            <a:pPr lvl="0"/>
            <a:r>
              <a:rPr lang="en-US" altLang="zh-CN" dirty="0"/>
              <a:t>Conn</a:t>
            </a:r>
            <a:r>
              <a:rPr lang="zh-CN" altLang="zh-CN" dirty="0"/>
              <a:t>为创建的</a:t>
            </a:r>
            <a:r>
              <a:rPr lang="en-US" altLang="zh-CN" dirty="0"/>
              <a:t>Connection</a:t>
            </a:r>
            <a:r>
              <a:rPr lang="zh-CN" altLang="zh-CN" dirty="0"/>
              <a:t>对象的自定义名称，使用此对象可进行与数据库的连接操作。</a:t>
            </a:r>
          </a:p>
          <a:p>
            <a:endParaRPr lang="zh-CN" altLang="en-US" dirty="0"/>
          </a:p>
        </p:txBody>
      </p:sp>
      <p:sp>
        <p:nvSpPr>
          <p:cNvPr id="3" name="标题 2"/>
          <p:cNvSpPr>
            <a:spLocks noGrp="1"/>
          </p:cNvSpPr>
          <p:nvPr>
            <p:ph type="title"/>
          </p:nvPr>
        </p:nvSpPr>
        <p:spPr/>
        <p:txBody>
          <a:bodyPr/>
          <a:lstStyle/>
          <a:p>
            <a:r>
              <a:rPr lang="zh-CN" altLang="zh-CN" dirty="0"/>
              <a:t>用</a:t>
            </a:r>
            <a:r>
              <a:rPr lang="en-US" altLang="zh-CN" dirty="0"/>
              <a:t>Connection</a:t>
            </a:r>
            <a:r>
              <a:rPr lang="zh-CN" altLang="zh-CN" dirty="0"/>
              <a:t>对象连接数据库</a:t>
            </a:r>
            <a:endParaRPr lang="zh-CN" altLang="en-US" dirty="0"/>
          </a:p>
        </p:txBody>
      </p:sp>
    </p:spTree>
    <p:extLst>
      <p:ext uri="{BB962C8B-B14F-4D97-AF65-F5344CB8AC3E}">
        <p14:creationId xmlns:p14="http://schemas.microsoft.com/office/powerpoint/2010/main" val="25476149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Open</a:t>
            </a:r>
            <a:r>
              <a:rPr lang="zh-CN" altLang="zh-CN" dirty="0"/>
              <a:t>方法：用于建立与数据库的连接。创建好</a:t>
            </a:r>
            <a:r>
              <a:rPr lang="en-US" altLang="zh-CN" dirty="0"/>
              <a:t>Connection</a:t>
            </a:r>
            <a:r>
              <a:rPr lang="zh-CN" altLang="zh-CN" dirty="0"/>
              <a:t>对象后，需要调用</a:t>
            </a:r>
            <a:r>
              <a:rPr lang="en-US" altLang="zh-CN" dirty="0"/>
              <a:t>Open</a:t>
            </a:r>
            <a:r>
              <a:rPr lang="zh-CN" altLang="zh-CN" dirty="0"/>
              <a:t>方法建立与数据库的连接，才能进行其它操作</a:t>
            </a:r>
            <a:r>
              <a:rPr lang="zh-CN" altLang="zh-CN" dirty="0" smtClean="0"/>
              <a:t>。</a:t>
            </a:r>
            <a:endParaRPr lang="en-US" altLang="zh-CN" dirty="0" smtClean="0"/>
          </a:p>
          <a:p>
            <a:r>
              <a:rPr lang="en-US" altLang="zh-CN" dirty="0"/>
              <a:t>Execute</a:t>
            </a:r>
            <a:r>
              <a:rPr lang="zh-CN" altLang="zh-CN" dirty="0"/>
              <a:t>方法：在数据库连接建立好后，可通过</a:t>
            </a:r>
            <a:r>
              <a:rPr lang="en-US" altLang="zh-CN" dirty="0"/>
              <a:t>Execute</a:t>
            </a:r>
            <a:r>
              <a:rPr lang="zh-CN" altLang="zh-CN" dirty="0"/>
              <a:t>方法进行对数据库的查询、编辑操作。</a:t>
            </a:r>
          </a:p>
          <a:p>
            <a:r>
              <a:rPr lang="en-US" altLang="zh-CN" dirty="0"/>
              <a:t>Close</a:t>
            </a:r>
            <a:r>
              <a:rPr lang="zh-CN" altLang="zh-CN" dirty="0"/>
              <a:t>方法：用于关闭一个已经打开的</a:t>
            </a:r>
            <a:r>
              <a:rPr lang="en-US" altLang="zh-CN" dirty="0"/>
              <a:t>Connection</a:t>
            </a:r>
            <a:r>
              <a:rPr lang="zh-CN" altLang="zh-CN" dirty="0"/>
              <a:t>对象，释放与连接有关的系统资源。</a:t>
            </a:r>
            <a:endParaRPr lang="zh-CN" altLang="en-US" dirty="0"/>
          </a:p>
        </p:txBody>
      </p:sp>
      <p:sp>
        <p:nvSpPr>
          <p:cNvPr id="3" name="标题 2"/>
          <p:cNvSpPr>
            <a:spLocks noGrp="1"/>
          </p:cNvSpPr>
          <p:nvPr>
            <p:ph type="title"/>
          </p:nvPr>
        </p:nvSpPr>
        <p:spPr/>
        <p:txBody>
          <a:bodyPr/>
          <a:lstStyle/>
          <a:p>
            <a:r>
              <a:rPr lang="en-US" altLang="zh-CN" dirty="0"/>
              <a:t>Connection</a:t>
            </a:r>
            <a:r>
              <a:rPr lang="zh-CN" altLang="zh-CN" dirty="0"/>
              <a:t>对象的常用方法</a:t>
            </a:r>
            <a:endParaRPr lang="zh-CN" altLang="en-US" dirty="0"/>
          </a:p>
        </p:txBody>
      </p:sp>
    </p:spTree>
    <p:extLst>
      <p:ext uri="{BB962C8B-B14F-4D97-AF65-F5344CB8AC3E}">
        <p14:creationId xmlns:p14="http://schemas.microsoft.com/office/powerpoint/2010/main" val="7920060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Attribute</a:t>
            </a:r>
            <a:r>
              <a:rPr lang="zh-CN" altLang="zh-CN" dirty="0"/>
              <a:t>：定义</a:t>
            </a:r>
            <a:r>
              <a:rPr lang="en-US" altLang="zh-CN" dirty="0"/>
              <a:t>Connection</a:t>
            </a:r>
            <a:r>
              <a:rPr lang="zh-CN" altLang="zh-CN" dirty="0"/>
              <a:t>对象的事务处理方式</a:t>
            </a:r>
            <a:r>
              <a:rPr lang="zh-CN" altLang="zh-CN" dirty="0" smtClean="0"/>
              <a:t>。</a:t>
            </a:r>
            <a:endParaRPr lang="en-US" altLang="zh-CN" dirty="0" smtClean="0"/>
          </a:p>
          <a:p>
            <a:r>
              <a:rPr lang="en-US" altLang="zh-CN" dirty="0" err="1"/>
              <a:t>ConnectionString</a:t>
            </a:r>
            <a:r>
              <a:rPr lang="zh-CN" altLang="zh-CN" dirty="0" smtClean="0"/>
              <a:t>：用于</a:t>
            </a:r>
            <a:r>
              <a:rPr lang="zh-CN" altLang="zh-CN" dirty="0"/>
              <a:t>返回一个包含了创建连接时的所有信息的字符串</a:t>
            </a:r>
            <a:r>
              <a:rPr lang="zh-CN" altLang="zh-CN" dirty="0" smtClean="0"/>
              <a:t>。</a:t>
            </a:r>
            <a:endParaRPr lang="en-US" altLang="zh-CN" dirty="0" smtClean="0"/>
          </a:p>
          <a:p>
            <a:r>
              <a:rPr lang="en-US" altLang="zh-CN" dirty="0" err="1"/>
              <a:t>ConnectionTimeout</a:t>
            </a:r>
            <a:r>
              <a:rPr lang="zh-CN" altLang="zh-CN" dirty="0"/>
              <a:t>：定义与数据源建立连接时的最长等待时间，默认为</a:t>
            </a:r>
            <a:r>
              <a:rPr lang="en-US" altLang="zh-CN" dirty="0"/>
              <a:t>15S</a:t>
            </a:r>
            <a:r>
              <a:rPr lang="zh-CN" altLang="zh-CN" dirty="0" smtClean="0"/>
              <a:t>。</a:t>
            </a:r>
            <a:endParaRPr lang="en-US" altLang="zh-CN" dirty="0" smtClean="0"/>
          </a:p>
          <a:p>
            <a:r>
              <a:rPr lang="en-US" altLang="zh-CN" dirty="0"/>
              <a:t>Mode</a:t>
            </a:r>
            <a:r>
              <a:rPr lang="zh-CN" altLang="zh-CN" dirty="0"/>
              <a:t>：用于表示连接的写权限。</a:t>
            </a:r>
            <a:endParaRPr lang="zh-CN" altLang="en-US" dirty="0"/>
          </a:p>
        </p:txBody>
      </p:sp>
      <p:sp>
        <p:nvSpPr>
          <p:cNvPr id="3" name="标题 2"/>
          <p:cNvSpPr>
            <a:spLocks noGrp="1"/>
          </p:cNvSpPr>
          <p:nvPr>
            <p:ph type="title"/>
          </p:nvPr>
        </p:nvSpPr>
        <p:spPr/>
        <p:txBody>
          <a:bodyPr/>
          <a:lstStyle/>
          <a:p>
            <a:r>
              <a:rPr lang="en-US" altLang="zh-CN" dirty="0"/>
              <a:t>Connection</a:t>
            </a:r>
            <a:r>
              <a:rPr lang="zh-CN" altLang="zh-CN" dirty="0"/>
              <a:t>对象的常用属性</a:t>
            </a:r>
            <a:endParaRPr lang="zh-CN" altLang="en-US" dirty="0"/>
          </a:p>
        </p:txBody>
      </p:sp>
    </p:spTree>
    <p:extLst>
      <p:ext uri="{BB962C8B-B14F-4D97-AF65-F5344CB8AC3E}">
        <p14:creationId xmlns:p14="http://schemas.microsoft.com/office/powerpoint/2010/main" val="13523691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060848"/>
            <a:ext cx="7408333" cy="4065315"/>
          </a:xfrm>
        </p:spPr>
        <p:txBody>
          <a:bodyPr>
            <a:normAutofit fontScale="85000" lnSpcReduction="10000"/>
          </a:bodyPr>
          <a:lstStyle/>
          <a:p>
            <a:r>
              <a:rPr lang="zh-CN" altLang="zh-CN" dirty="0"/>
              <a:t>第一种方法通过</a:t>
            </a:r>
            <a:r>
              <a:rPr lang="en-US" altLang="zh-CN" dirty="0"/>
              <a:t>OLE DB</a:t>
            </a:r>
            <a:r>
              <a:rPr lang="zh-CN" altLang="zh-CN" dirty="0"/>
              <a:t>方式连接，连接字符串如下：</a:t>
            </a:r>
          </a:p>
          <a:p>
            <a:r>
              <a:rPr lang="en-US" altLang="zh-CN" dirty="0"/>
              <a:t>"PROVIDER=</a:t>
            </a:r>
            <a:r>
              <a:rPr lang="en-US" altLang="zh-CN" dirty="0" err="1"/>
              <a:t>SQLOLEDB;Server</a:t>
            </a:r>
            <a:r>
              <a:rPr lang="en-US" altLang="zh-CN" dirty="0"/>
              <a:t>=UJILKV6K1FVD3OH;UID=</a:t>
            </a:r>
            <a:r>
              <a:rPr lang="en-US" altLang="zh-CN" dirty="0" err="1"/>
              <a:t>sa;PWD</a:t>
            </a:r>
            <a:r>
              <a:rPr lang="en-US" altLang="zh-CN" dirty="0"/>
              <a:t>=123456;DATABASE=</a:t>
            </a:r>
            <a:r>
              <a:rPr lang="zh-CN" altLang="zh-CN" dirty="0"/>
              <a:t>学生</a:t>
            </a:r>
            <a:r>
              <a:rPr lang="zh-CN" altLang="zh-CN" dirty="0" smtClean="0"/>
              <a:t>管理</a:t>
            </a:r>
            <a:r>
              <a:rPr lang="en-US" altLang="zh-CN" dirty="0" smtClean="0"/>
              <a:t>“</a:t>
            </a:r>
          </a:p>
          <a:p>
            <a:r>
              <a:rPr lang="zh-CN" altLang="zh-CN" dirty="0"/>
              <a:t>第二种方式通过</a:t>
            </a:r>
            <a:r>
              <a:rPr lang="en-US" altLang="zh-CN" dirty="0"/>
              <a:t>ODBC</a:t>
            </a:r>
            <a:r>
              <a:rPr lang="zh-CN" altLang="zh-CN" dirty="0"/>
              <a:t>数据源方式连接，连接字符串如下：</a:t>
            </a:r>
          </a:p>
          <a:p>
            <a:r>
              <a:rPr lang="en-US" altLang="zh-CN" dirty="0"/>
              <a:t>"DSN=student; DATABASE=</a:t>
            </a:r>
            <a:r>
              <a:rPr lang="zh-CN" altLang="zh-CN" dirty="0"/>
              <a:t>学生管理</a:t>
            </a:r>
            <a:r>
              <a:rPr lang="en-US" altLang="zh-CN" dirty="0"/>
              <a:t>;</a:t>
            </a:r>
            <a:r>
              <a:rPr lang="en-US" altLang="zh-CN" dirty="0" smtClean="0"/>
              <a:t>UID=</a:t>
            </a:r>
            <a:r>
              <a:rPr lang="en-US" altLang="zh-CN" dirty="0" err="1" smtClean="0"/>
              <a:t>sa;PWD</a:t>
            </a:r>
            <a:r>
              <a:rPr lang="en-US" altLang="zh-CN" dirty="0" smtClean="0"/>
              <a:t>=123456“</a:t>
            </a:r>
          </a:p>
          <a:p>
            <a:r>
              <a:rPr lang="zh-CN" altLang="zh-CN" dirty="0"/>
              <a:t>第三种方式通过</a:t>
            </a:r>
            <a:r>
              <a:rPr lang="en-US" altLang="zh-CN" dirty="0"/>
              <a:t>ODBC</a:t>
            </a:r>
            <a:r>
              <a:rPr lang="zh-CN" altLang="zh-CN" dirty="0"/>
              <a:t>驱动程序方式连接，连接字符串如下：</a:t>
            </a:r>
          </a:p>
          <a:p>
            <a:r>
              <a:rPr lang="en-US" altLang="zh-CN" dirty="0"/>
              <a:t>"Driver={SQL Server};Server=CET;DATABASE=</a:t>
            </a:r>
            <a:r>
              <a:rPr lang="zh-CN" altLang="zh-CN" dirty="0"/>
              <a:t>学生管理</a:t>
            </a:r>
            <a:r>
              <a:rPr lang="en-US" altLang="zh-CN" dirty="0"/>
              <a:t>;</a:t>
            </a:r>
            <a:r>
              <a:rPr lang="en-US" altLang="zh-CN" dirty="0" smtClean="0"/>
              <a:t>UID=</a:t>
            </a:r>
            <a:r>
              <a:rPr lang="en-US" altLang="zh-CN" dirty="0" err="1" smtClean="0"/>
              <a:t>sa;PWD</a:t>
            </a:r>
            <a:r>
              <a:rPr lang="en-US" altLang="zh-CN" dirty="0" smtClean="0"/>
              <a:t>=123456“</a:t>
            </a:r>
          </a:p>
          <a:p>
            <a:pPr lvl="2"/>
            <a:r>
              <a:rPr lang="en-US" altLang="zh-CN" dirty="0"/>
              <a:t>Driver</a:t>
            </a:r>
            <a:r>
              <a:rPr lang="zh-CN" altLang="zh-CN" dirty="0"/>
              <a:t>：指定数据源驱动程序的名称，</a:t>
            </a:r>
            <a:r>
              <a:rPr lang="en-US" altLang="zh-CN" dirty="0"/>
              <a:t>Microsoft SQL Server</a:t>
            </a:r>
            <a:r>
              <a:rPr lang="zh-CN" altLang="zh-CN" dirty="0"/>
              <a:t>使用</a:t>
            </a:r>
            <a:r>
              <a:rPr lang="en-US" altLang="zh-CN" dirty="0"/>
              <a:t>{SQL Server}</a:t>
            </a:r>
            <a:r>
              <a:rPr lang="zh-CN" altLang="zh-CN" dirty="0"/>
              <a:t>。</a:t>
            </a:r>
          </a:p>
          <a:p>
            <a:pPr lvl="2"/>
            <a:r>
              <a:rPr lang="en-US" altLang="zh-CN" dirty="0"/>
              <a:t>Server</a:t>
            </a:r>
            <a:r>
              <a:rPr lang="zh-CN" altLang="zh-CN" dirty="0"/>
              <a:t>：同样指定数据库服务器的名称。</a:t>
            </a:r>
          </a:p>
          <a:p>
            <a:pPr lvl="2"/>
            <a:r>
              <a:rPr lang="en-US" altLang="zh-CN" dirty="0"/>
              <a:t>DATABASE</a:t>
            </a:r>
            <a:r>
              <a:rPr lang="zh-CN" altLang="zh-CN" dirty="0"/>
              <a:t>：指定要连接的数据库名称。</a:t>
            </a:r>
          </a:p>
          <a:p>
            <a:endParaRPr lang="zh-CN" altLang="en-US" dirty="0"/>
          </a:p>
        </p:txBody>
      </p:sp>
      <p:sp>
        <p:nvSpPr>
          <p:cNvPr id="3" name="标题 2"/>
          <p:cNvSpPr>
            <a:spLocks noGrp="1"/>
          </p:cNvSpPr>
          <p:nvPr>
            <p:ph type="title"/>
          </p:nvPr>
        </p:nvSpPr>
        <p:spPr/>
        <p:txBody>
          <a:bodyPr>
            <a:normAutofit fontScale="90000"/>
          </a:bodyPr>
          <a:lstStyle/>
          <a:p>
            <a:r>
              <a:rPr lang="zh-CN" altLang="zh-CN" dirty="0"/>
              <a:t>使用</a:t>
            </a:r>
            <a:r>
              <a:rPr lang="en-US" altLang="zh-CN" dirty="0"/>
              <a:t>Connection</a:t>
            </a:r>
            <a:r>
              <a:rPr lang="zh-CN" altLang="zh-CN" dirty="0"/>
              <a:t>对象连接</a:t>
            </a:r>
            <a:r>
              <a:rPr lang="en-US" altLang="zh-CN" dirty="0"/>
              <a:t>SQL Server 2008</a:t>
            </a:r>
            <a:r>
              <a:rPr lang="zh-CN" altLang="zh-CN" dirty="0"/>
              <a:t>数据库的方法</a:t>
            </a:r>
            <a:endParaRPr lang="zh-CN" altLang="en-US" dirty="0"/>
          </a:p>
        </p:txBody>
      </p:sp>
    </p:spTree>
    <p:extLst>
      <p:ext uri="{BB962C8B-B14F-4D97-AF65-F5344CB8AC3E}">
        <p14:creationId xmlns:p14="http://schemas.microsoft.com/office/powerpoint/2010/main" val="13281846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1052736"/>
            <a:ext cx="8424936" cy="1200329"/>
          </a:xfrm>
          <a:prstGeom prst="rect">
            <a:avLst/>
          </a:prstGeom>
        </p:spPr>
        <p:txBody>
          <a:bodyPr wrap="square">
            <a:spAutoFit/>
          </a:bodyPr>
          <a:lstStyle/>
          <a:p>
            <a:r>
              <a:rPr lang="zh-CN" altLang="zh-CN" dirty="0"/>
              <a:t>【例</a:t>
            </a:r>
            <a:r>
              <a:rPr lang="en-US" altLang="zh-CN" dirty="0"/>
              <a:t>9-1</a:t>
            </a:r>
            <a:r>
              <a:rPr lang="zh-CN" altLang="zh-CN" dirty="0"/>
              <a:t>】编写</a:t>
            </a:r>
            <a:r>
              <a:rPr lang="en-US" altLang="zh-CN" dirty="0"/>
              <a:t>ASP</a:t>
            </a:r>
            <a:r>
              <a:rPr lang="zh-CN" altLang="zh-CN" dirty="0"/>
              <a:t>程序，使用</a:t>
            </a:r>
            <a:r>
              <a:rPr lang="en-US" altLang="zh-CN" dirty="0"/>
              <a:t>OLE DB</a:t>
            </a:r>
            <a:r>
              <a:rPr lang="zh-CN" altLang="zh-CN" dirty="0"/>
              <a:t>方式连接</a:t>
            </a:r>
            <a:r>
              <a:rPr lang="en-US" altLang="zh-CN" dirty="0"/>
              <a:t>SQL Server 2008</a:t>
            </a:r>
            <a:r>
              <a:rPr lang="zh-CN" altLang="zh-CN" dirty="0"/>
              <a:t>里的“学生管理”数据库。已知数据库的用户</a:t>
            </a:r>
            <a:r>
              <a:rPr lang="en-US" altLang="zh-CN" dirty="0"/>
              <a:t>ID</a:t>
            </a:r>
            <a:r>
              <a:rPr lang="zh-CN" altLang="zh-CN" dirty="0"/>
              <a:t>为</a:t>
            </a:r>
            <a:r>
              <a:rPr lang="en-US" altLang="zh-CN" dirty="0"/>
              <a:t>"</a:t>
            </a:r>
            <a:r>
              <a:rPr lang="en-US" altLang="zh-CN" dirty="0" err="1"/>
              <a:t>sa</a:t>
            </a:r>
            <a:r>
              <a:rPr lang="en-US" altLang="zh-CN" dirty="0"/>
              <a:t>"</a:t>
            </a:r>
            <a:r>
              <a:rPr lang="zh-CN" altLang="zh-CN" dirty="0"/>
              <a:t>，密码为</a:t>
            </a:r>
            <a:r>
              <a:rPr lang="en-US" altLang="zh-CN" dirty="0"/>
              <a:t>"123456"</a:t>
            </a:r>
            <a:r>
              <a:rPr lang="zh-CN" altLang="zh-CN" dirty="0"/>
              <a:t>，数据库服务器名为</a:t>
            </a:r>
            <a:r>
              <a:rPr lang="en-US" altLang="zh-CN" dirty="0"/>
              <a:t>"CET"</a:t>
            </a:r>
            <a:r>
              <a:rPr lang="zh-CN" altLang="zh-CN" dirty="0"/>
              <a:t>。</a:t>
            </a:r>
          </a:p>
          <a:p>
            <a:r>
              <a:rPr lang="zh-CN" altLang="zh-CN" dirty="0"/>
              <a:t>①在</a:t>
            </a:r>
            <a:r>
              <a:rPr lang="en-US" altLang="zh-CN" dirty="0"/>
              <a:t>SQL Server 2008</a:t>
            </a:r>
            <a:r>
              <a:rPr lang="zh-CN" altLang="zh-CN" dirty="0"/>
              <a:t>里配置“学生管理”数据库；</a:t>
            </a:r>
          </a:p>
          <a:p>
            <a:r>
              <a:rPr lang="zh-CN" altLang="zh-CN" dirty="0"/>
              <a:t>②安装、配置</a:t>
            </a:r>
            <a:r>
              <a:rPr lang="en-US" altLang="zh-CN" dirty="0"/>
              <a:t>IIS</a:t>
            </a:r>
            <a:r>
              <a:rPr lang="zh-CN" altLang="zh-CN" dirty="0"/>
              <a:t>，编写</a:t>
            </a:r>
            <a:r>
              <a:rPr lang="en-US" altLang="zh-CN" dirty="0"/>
              <a:t>oledb.asp</a:t>
            </a:r>
            <a:r>
              <a:rPr lang="zh-CN" altLang="zh-CN" dirty="0"/>
              <a:t>，具体代码如下：</a:t>
            </a:r>
          </a:p>
        </p:txBody>
      </p:sp>
      <p:graphicFrame>
        <p:nvGraphicFramePr>
          <p:cNvPr id="3" name="表格 2"/>
          <p:cNvGraphicFramePr>
            <a:graphicFrameLocks noGrp="1"/>
          </p:cNvGraphicFramePr>
          <p:nvPr>
            <p:extLst>
              <p:ext uri="{D42A27DB-BD31-4B8C-83A1-F6EECF244321}">
                <p14:modId xmlns:p14="http://schemas.microsoft.com/office/powerpoint/2010/main" val="376280371"/>
              </p:ext>
            </p:extLst>
          </p:nvPr>
        </p:nvGraphicFramePr>
        <p:xfrm>
          <a:off x="827584" y="2253065"/>
          <a:ext cx="6552728" cy="4275265"/>
        </p:xfrm>
        <a:graphic>
          <a:graphicData uri="http://schemas.openxmlformats.org/drawingml/2006/table">
            <a:tbl>
              <a:tblPr>
                <a:tableStyleId>{5C22544A-7EE6-4342-B048-85BDC9FD1C3A}</a:tableStyleId>
              </a:tblPr>
              <a:tblGrid>
                <a:gridCol w="6552728"/>
              </a:tblGrid>
              <a:tr h="3935279">
                <a:tc>
                  <a:txBody>
                    <a:bodyPr/>
                    <a:lstStyle/>
                    <a:p>
                      <a:pPr indent="269875" algn="just">
                        <a:lnSpc>
                          <a:spcPts val="1560"/>
                        </a:lnSpc>
                        <a:spcAft>
                          <a:spcPts val="0"/>
                        </a:spcAft>
                      </a:pPr>
                      <a:r>
                        <a:rPr lang="en-US" sz="1800" kern="100" dirty="0">
                          <a:effectLst/>
                        </a:rPr>
                        <a:t>&lt;HTML&gt;</a:t>
                      </a:r>
                      <a:endParaRPr lang="zh-CN" sz="1800" kern="100" dirty="0">
                        <a:effectLst/>
                      </a:endParaRPr>
                    </a:p>
                    <a:p>
                      <a:pPr indent="269875" algn="just">
                        <a:lnSpc>
                          <a:spcPts val="1560"/>
                        </a:lnSpc>
                        <a:spcAft>
                          <a:spcPts val="0"/>
                        </a:spcAft>
                      </a:pPr>
                      <a:r>
                        <a:rPr lang="en-US" sz="1800" kern="100" dirty="0">
                          <a:effectLst/>
                        </a:rPr>
                        <a:t>&lt;BR&gt;</a:t>
                      </a:r>
                      <a:endParaRPr lang="zh-CN" sz="1800" kern="100" dirty="0">
                        <a:effectLst/>
                      </a:endParaRPr>
                    </a:p>
                    <a:p>
                      <a:pPr indent="269875" algn="just">
                        <a:lnSpc>
                          <a:spcPts val="1560"/>
                        </a:lnSpc>
                        <a:spcAft>
                          <a:spcPts val="0"/>
                        </a:spcAft>
                      </a:pPr>
                      <a:r>
                        <a:rPr lang="en-US" sz="1800" kern="100" dirty="0">
                          <a:effectLst/>
                        </a:rPr>
                        <a:t>&lt;Center&gt;</a:t>
                      </a:r>
                      <a:r>
                        <a:rPr lang="zh-CN" sz="1800" kern="100" dirty="0">
                          <a:effectLst/>
                        </a:rPr>
                        <a:t>连接</a:t>
                      </a:r>
                      <a:r>
                        <a:rPr lang="en-US" sz="1800" kern="100" dirty="0">
                          <a:effectLst/>
                        </a:rPr>
                        <a:t>SQL Server 2008</a:t>
                      </a:r>
                      <a:r>
                        <a:rPr lang="zh-CN" sz="1800" kern="100" dirty="0">
                          <a:effectLst/>
                        </a:rPr>
                        <a:t>数据库</a:t>
                      </a:r>
                      <a:r>
                        <a:rPr lang="en-US" sz="1800" kern="100" dirty="0">
                          <a:effectLst/>
                        </a:rPr>
                        <a:t>&lt;/Center&gt;</a:t>
                      </a:r>
                      <a:endParaRPr lang="zh-CN" sz="1800" kern="100" dirty="0">
                        <a:effectLst/>
                      </a:endParaRPr>
                    </a:p>
                    <a:p>
                      <a:pPr indent="269875" algn="just">
                        <a:lnSpc>
                          <a:spcPts val="1560"/>
                        </a:lnSpc>
                        <a:spcAft>
                          <a:spcPts val="0"/>
                        </a:spcAft>
                      </a:pPr>
                      <a:r>
                        <a:rPr lang="en-US" sz="1800" kern="100" dirty="0">
                          <a:effectLst/>
                        </a:rPr>
                        <a:t>&lt;BR&gt;</a:t>
                      </a:r>
                      <a:endParaRPr lang="zh-CN" sz="1800" kern="100" dirty="0">
                        <a:effectLst/>
                      </a:endParaRPr>
                    </a:p>
                    <a:p>
                      <a:pPr indent="269875" algn="just">
                        <a:lnSpc>
                          <a:spcPts val="1560"/>
                        </a:lnSpc>
                        <a:spcAft>
                          <a:spcPts val="0"/>
                        </a:spcAft>
                      </a:pPr>
                      <a:r>
                        <a:rPr lang="en-US" sz="1800" kern="100" dirty="0">
                          <a:effectLst/>
                        </a:rPr>
                        <a:t>&lt;body&gt;</a:t>
                      </a:r>
                      <a:endParaRPr lang="zh-CN" sz="1800" kern="100" dirty="0">
                        <a:effectLst/>
                      </a:endParaRPr>
                    </a:p>
                    <a:p>
                      <a:pPr indent="269875" algn="just">
                        <a:lnSpc>
                          <a:spcPts val="1560"/>
                        </a:lnSpc>
                        <a:spcAft>
                          <a:spcPts val="0"/>
                        </a:spcAft>
                      </a:pPr>
                      <a:r>
                        <a:rPr lang="en-US" sz="1800" kern="100" dirty="0">
                          <a:effectLst/>
                        </a:rPr>
                        <a:t>&lt;%</a:t>
                      </a:r>
                      <a:endParaRPr lang="zh-CN" sz="1800" kern="100" dirty="0">
                        <a:effectLst/>
                      </a:endParaRPr>
                    </a:p>
                    <a:p>
                      <a:pPr indent="269875" algn="just">
                        <a:lnSpc>
                          <a:spcPts val="1560"/>
                        </a:lnSpc>
                        <a:spcAft>
                          <a:spcPts val="0"/>
                        </a:spcAft>
                      </a:pPr>
                      <a:r>
                        <a:rPr lang="en-US" sz="1800" kern="100" dirty="0">
                          <a:effectLst/>
                        </a:rPr>
                        <a:t>dim Conn</a:t>
                      </a:r>
                      <a:endParaRPr lang="zh-CN" sz="1800" kern="100" dirty="0">
                        <a:effectLst/>
                      </a:endParaRPr>
                    </a:p>
                    <a:p>
                      <a:pPr indent="269875" algn="just">
                        <a:lnSpc>
                          <a:spcPts val="1560"/>
                        </a:lnSpc>
                        <a:spcAft>
                          <a:spcPts val="0"/>
                        </a:spcAft>
                      </a:pPr>
                      <a:r>
                        <a:rPr lang="en-US" sz="1800" kern="100" dirty="0">
                          <a:effectLst/>
                        </a:rPr>
                        <a:t>Set Conn = </a:t>
                      </a:r>
                      <a:r>
                        <a:rPr lang="en-US" sz="1800" kern="100" dirty="0" err="1">
                          <a:effectLst/>
                        </a:rPr>
                        <a:t>Server.CreateObject</a:t>
                      </a:r>
                      <a:r>
                        <a:rPr lang="en-US" sz="1800" kern="100" dirty="0">
                          <a:effectLst/>
                        </a:rPr>
                        <a:t>("</a:t>
                      </a:r>
                      <a:r>
                        <a:rPr lang="en-US" sz="1800" kern="100" dirty="0" err="1">
                          <a:effectLst/>
                        </a:rPr>
                        <a:t>ADODB.Connection</a:t>
                      </a:r>
                      <a:r>
                        <a:rPr lang="en-US" sz="1800" kern="100" dirty="0">
                          <a:effectLst/>
                        </a:rPr>
                        <a:t>")</a:t>
                      </a:r>
                      <a:endParaRPr lang="zh-CN" sz="1800" kern="100" dirty="0">
                        <a:effectLst/>
                      </a:endParaRPr>
                    </a:p>
                    <a:p>
                      <a:pPr indent="269875" algn="just">
                        <a:lnSpc>
                          <a:spcPts val="1560"/>
                        </a:lnSpc>
                        <a:spcAft>
                          <a:spcPts val="0"/>
                        </a:spcAft>
                      </a:pPr>
                      <a:r>
                        <a:rPr lang="en-US" sz="1800" kern="100" dirty="0" err="1">
                          <a:effectLst/>
                        </a:rPr>
                        <a:t>Conn.open</a:t>
                      </a:r>
                      <a:r>
                        <a:rPr lang="en-US" sz="1800" kern="100" dirty="0">
                          <a:effectLst/>
                        </a:rPr>
                        <a:t>  "PROVIDER=</a:t>
                      </a:r>
                      <a:r>
                        <a:rPr lang="en-US" sz="1800" kern="100" dirty="0" err="1">
                          <a:effectLst/>
                        </a:rPr>
                        <a:t>SQLOLEDB;Server</a:t>
                      </a:r>
                      <a:r>
                        <a:rPr lang="en-US" sz="1800" kern="100" dirty="0">
                          <a:effectLst/>
                        </a:rPr>
                        <a:t>=CET;UID=</a:t>
                      </a:r>
                      <a:r>
                        <a:rPr lang="en-US" sz="1800" kern="100" dirty="0" err="1">
                          <a:effectLst/>
                        </a:rPr>
                        <a:t>sa;PWD</a:t>
                      </a:r>
                      <a:r>
                        <a:rPr lang="en-US" sz="1800" kern="100" dirty="0">
                          <a:effectLst/>
                        </a:rPr>
                        <a:t>=123456;DATABASE=</a:t>
                      </a:r>
                      <a:r>
                        <a:rPr lang="zh-CN" sz="1800" kern="100" dirty="0">
                          <a:effectLst/>
                        </a:rPr>
                        <a:t>学生管理</a:t>
                      </a:r>
                      <a:r>
                        <a:rPr lang="en-US" sz="1800" kern="100" dirty="0">
                          <a:effectLst/>
                        </a:rPr>
                        <a:t>"</a:t>
                      </a:r>
                      <a:endParaRPr lang="zh-CN" sz="1800" kern="100" dirty="0">
                        <a:effectLst/>
                      </a:endParaRPr>
                    </a:p>
                    <a:p>
                      <a:pPr indent="269875" algn="just">
                        <a:lnSpc>
                          <a:spcPts val="1560"/>
                        </a:lnSpc>
                        <a:spcAft>
                          <a:spcPts val="0"/>
                        </a:spcAft>
                      </a:pPr>
                      <a:r>
                        <a:rPr lang="en-US" sz="1800" kern="100" dirty="0">
                          <a:effectLst/>
                        </a:rPr>
                        <a:t>'OLEDB</a:t>
                      </a:r>
                      <a:r>
                        <a:rPr lang="zh-CN" sz="1800" kern="100" dirty="0">
                          <a:effectLst/>
                        </a:rPr>
                        <a:t>方式连接数据库</a:t>
                      </a:r>
                      <a:r>
                        <a:rPr lang="en-US" sz="1800" kern="100" dirty="0">
                          <a:effectLst/>
                        </a:rPr>
                        <a:t> </a:t>
                      </a:r>
                      <a:endParaRPr lang="zh-CN" sz="1800" kern="100" dirty="0">
                        <a:effectLst/>
                      </a:endParaRPr>
                    </a:p>
                    <a:p>
                      <a:pPr indent="269875" algn="just">
                        <a:lnSpc>
                          <a:spcPts val="1560"/>
                        </a:lnSpc>
                        <a:spcAft>
                          <a:spcPts val="0"/>
                        </a:spcAft>
                      </a:pPr>
                      <a:r>
                        <a:rPr lang="en-US" sz="1800" kern="100" dirty="0">
                          <a:effectLst/>
                        </a:rPr>
                        <a:t> </a:t>
                      </a:r>
                      <a:endParaRPr lang="zh-CN" sz="1800" kern="100" dirty="0">
                        <a:effectLst/>
                      </a:endParaRPr>
                    </a:p>
                    <a:p>
                      <a:pPr indent="269875" algn="just">
                        <a:lnSpc>
                          <a:spcPts val="1560"/>
                        </a:lnSpc>
                        <a:spcAft>
                          <a:spcPts val="0"/>
                        </a:spcAft>
                      </a:pPr>
                      <a:r>
                        <a:rPr lang="en-US" sz="1800" kern="100" dirty="0" err="1">
                          <a:effectLst/>
                        </a:rPr>
                        <a:t>Response.Write</a:t>
                      </a:r>
                      <a:r>
                        <a:rPr lang="en-US" sz="1800" kern="100" dirty="0">
                          <a:effectLst/>
                        </a:rPr>
                        <a:t> "&lt;Center&gt;"&amp;"OLE DB</a:t>
                      </a:r>
                      <a:r>
                        <a:rPr lang="zh-CN" sz="1800" kern="100" dirty="0">
                          <a:effectLst/>
                        </a:rPr>
                        <a:t>方式连接数据库成功！</a:t>
                      </a:r>
                      <a:r>
                        <a:rPr lang="en-US" sz="1800" kern="100" dirty="0">
                          <a:effectLst/>
                        </a:rPr>
                        <a:t>"&amp;"&lt;/Center&gt;"</a:t>
                      </a:r>
                      <a:endParaRPr lang="zh-CN" sz="1800" kern="100" dirty="0">
                        <a:effectLst/>
                      </a:endParaRPr>
                    </a:p>
                    <a:p>
                      <a:pPr indent="269875" algn="just">
                        <a:lnSpc>
                          <a:spcPts val="1560"/>
                        </a:lnSpc>
                        <a:spcAft>
                          <a:spcPts val="0"/>
                        </a:spcAft>
                      </a:pPr>
                      <a:r>
                        <a:rPr lang="en-US" sz="1800" kern="100" dirty="0">
                          <a:effectLst/>
                        </a:rPr>
                        <a:t> </a:t>
                      </a:r>
                      <a:endParaRPr lang="zh-CN" sz="1800" kern="100" dirty="0">
                        <a:effectLst/>
                      </a:endParaRPr>
                    </a:p>
                    <a:p>
                      <a:pPr indent="269875" algn="just">
                        <a:lnSpc>
                          <a:spcPts val="1560"/>
                        </a:lnSpc>
                        <a:spcAft>
                          <a:spcPts val="0"/>
                        </a:spcAft>
                      </a:pPr>
                      <a:r>
                        <a:rPr lang="en-US" sz="1800" kern="100" dirty="0" err="1">
                          <a:effectLst/>
                        </a:rPr>
                        <a:t>Conn.Close</a:t>
                      </a:r>
                      <a:endParaRPr lang="zh-CN" sz="1800" kern="100" dirty="0">
                        <a:effectLst/>
                      </a:endParaRPr>
                    </a:p>
                    <a:p>
                      <a:pPr indent="269875" algn="just">
                        <a:lnSpc>
                          <a:spcPts val="1560"/>
                        </a:lnSpc>
                        <a:spcAft>
                          <a:spcPts val="0"/>
                        </a:spcAft>
                      </a:pPr>
                      <a:r>
                        <a:rPr lang="en-US" sz="1800" kern="100" dirty="0">
                          <a:effectLst/>
                        </a:rPr>
                        <a:t>Set Conn=nothing</a:t>
                      </a:r>
                      <a:endParaRPr lang="zh-CN" sz="1800" kern="100" dirty="0">
                        <a:effectLst/>
                      </a:endParaRPr>
                    </a:p>
                    <a:p>
                      <a:pPr indent="269875" algn="just">
                        <a:lnSpc>
                          <a:spcPts val="1560"/>
                        </a:lnSpc>
                        <a:spcAft>
                          <a:spcPts val="0"/>
                        </a:spcAft>
                      </a:pPr>
                      <a:r>
                        <a:rPr lang="en-US" sz="1800" kern="100" dirty="0">
                          <a:effectLst/>
                        </a:rPr>
                        <a:t>%&gt;</a:t>
                      </a:r>
                      <a:endParaRPr lang="zh-CN" sz="1800" kern="100" dirty="0">
                        <a:effectLst/>
                      </a:endParaRPr>
                    </a:p>
                    <a:p>
                      <a:pPr indent="269875" algn="just">
                        <a:lnSpc>
                          <a:spcPts val="1560"/>
                        </a:lnSpc>
                        <a:spcAft>
                          <a:spcPts val="0"/>
                        </a:spcAft>
                      </a:pPr>
                      <a:r>
                        <a:rPr lang="en-US" sz="1800" kern="100" dirty="0">
                          <a:effectLst/>
                        </a:rPr>
                        <a:t>&lt;/BODY&gt;</a:t>
                      </a:r>
                      <a:endParaRPr lang="zh-CN" sz="1800" kern="100" dirty="0">
                        <a:effectLst/>
                      </a:endParaRPr>
                    </a:p>
                    <a:p>
                      <a:pPr indent="269875" algn="just">
                        <a:lnSpc>
                          <a:spcPts val="1560"/>
                        </a:lnSpc>
                        <a:spcAft>
                          <a:spcPts val="0"/>
                        </a:spcAft>
                      </a:pPr>
                      <a:r>
                        <a:rPr lang="en-US" sz="1800" kern="100" dirty="0">
                          <a:effectLst/>
                        </a:rPr>
                        <a:t>&lt;/HTML&gt;</a:t>
                      </a:r>
                      <a:endParaRPr lang="zh-CN" sz="1800" kern="100" dirty="0">
                        <a:effectLst/>
                        <a:latin typeface="Times New Roman"/>
                        <a:ea typeface="宋体"/>
                      </a:endParaRPr>
                    </a:p>
                  </a:txBody>
                  <a:tcPr marL="61305" marR="61305" marT="0" marB="0"/>
                </a:tc>
              </a:tr>
            </a:tbl>
          </a:graphicData>
        </a:graphic>
      </p:graphicFrame>
    </p:spTree>
    <p:extLst>
      <p:ext uri="{BB962C8B-B14F-4D97-AF65-F5344CB8AC3E}">
        <p14:creationId xmlns:p14="http://schemas.microsoft.com/office/powerpoint/2010/main" val="34501643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196752"/>
            <a:ext cx="7200800" cy="646331"/>
          </a:xfrm>
          <a:prstGeom prst="rect">
            <a:avLst/>
          </a:prstGeom>
        </p:spPr>
        <p:txBody>
          <a:bodyPr wrap="square">
            <a:spAutoFit/>
          </a:bodyPr>
          <a:lstStyle/>
          <a:p>
            <a:r>
              <a:rPr lang="zh-CN" altLang="zh-CN" dirty="0"/>
              <a:t>③打开浏览器，在地址栏输入：</a:t>
            </a:r>
            <a:r>
              <a:rPr lang="en-US" altLang="zh-CN" dirty="0"/>
              <a:t>http://localhost/student/oledb.asp</a:t>
            </a:r>
            <a:r>
              <a:rPr lang="zh-CN" altLang="zh-CN" dirty="0"/>
              <a:t>，回车运行该页面，结果如</a:t>
            </a:r>
            <a:r>
              <a:rPr lang="zh-CN" altLang="zh-CN" dirty="0" smtClean="0"/>
              <a:t>图所</a:t>
            </a:r>
            <a:r>
              <a:rPr lang="zh-CN" altLang="zh-CN" dirty="0"/>
              <a:t>示。</a:t>
            </a:r>
          </a:p>
        </p:txBody>
      </p:sp>
      <p:pic>
        <p:nvPicPr>
          <p:cNvPr id="4098" name="Picture 2" descr="oled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5950" y="1988840"/>
            <a:ext cx="3771900" cy="22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85850" y="4581128"/>
            <a:ext cx="6510486" cy="1200329"/>
          </a:xfrm>
          <a:prstGeom prst="rect">
            <a:avLst/>
          </a:prstGeom>
        </p:spPr>
        <p:txBody>
          <a:bodyPr wrap="square">
            <a:spAutoFit/>
          </a:bodyPr>
          <a:lstStyle/>
          <a:p>
            <a:r>
              <a:rPr lang="zh-CN" altLang="zh-CN" dirty="0"/>
              <a:t>说明：</a:t>
            </a:r>
          </a:p>
          <a:p>
            <a:pPr lvl="0"/>
            <a:r>
              <a:rPr lang="zh-CN" altLang="zh-CN" dirty="0"/>
              <a:t>本例直接把连接字符串传递给</a:t>
            </a:r>
            <a:r>
              <a:rPr lang="en-US" altLang="zh-CN" dirty="0"/>
              <a:t>Open</a:t>
            </a:r>
            <a:r>
              <a:rPr lang="zh-CN" altLang="zh-CN" dirty="0"/>
              <a:t>方法，也可把它赋值给</a:t>
            </a:r>
            <a:r>
              <a:rPr lang="en-US" altLang="zh-CN" dirty="0" err="1"/>
              <a:t>ConnectionString</a:t>
            </a:r>
            <a:r>
              <a:rPr lang="zh-CN" altLang="zh-CN" dirty="0"/>
              <a:t>属性。</a:t>
            </a:r>
          </a:p>
          <a:p>
            <a:pPr lvl="0"/>
            <a:r>
              <a:rPr lang="zh-CN" altLang="zh-CN" dirty="0"/>
              <a:t>数据库操作完成后，需要关闭连接，释放掉所占用的资源。</a:t>
            </a:r>
          </a:p>
        </p:txBody>
      </p:sp>
    </p:spTree>
    <p:extLst>
      <p:ext uri="{BB962C8B-B14F-4D97-AF65-F5344CB8AC3E}">
        <p14:creationId xmlns:p14="http://schemas.microsoft.com/office/powerpoint/2010/main" val="3162976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b="1" dirty="0"/>
              <a:t>任务</a:t>
            </a:r>
            <a:r>
              <a:rPr lang="en-US" altLang="zh-CN" b="1" dirty="0"/>
              <a:t>9.1</a:t>
            </a:r>
            <a:r>
              <a:rPr lang="zh-CN" altLang="zh-CN" b="1" dirty="0"/>
              <a:t>通过</a:t>
            </a:r>
            <a:r>
              <a:rPr lang="en-US" altLang="zh-CN" b="1" dirty="0"/>
              <a:t>Web</a:t>
            </a:r>
            <a:r>
              <a:rPr lang="zh-CN" altLang="zh-CN" b="1" dirty="0"/>
              <a:t>程序连接数据库</a:t>
            </a:r>
            <a:endParaRPr lang="en-US" altLang="zh-CN" b="1" dirty="0"/>
          </a:p>
          <a:p>
            <a:r>
              <a:rPr lang="zh-CN" altLang="en-US" b="1" dirty="0"/>
              <a:t>任务</a:t>
            </a:r>
            <a:r>
              <a:rPr lang="en-US" altLang="zh-CN" b="1" dirty="0"/>
              <a:t>9.2</a:t>
            </a:r>
            <a:r>
              <a:rPr lang="zh-CN" altLang="zh-CN" b="1" dirty="0"/>
              <a:t>通过</a:t>
            </a:r>
            <a:r>
              <a:rPr lang="en-US" altLang="zh-CN" b="1" dirty="0"/>
              <a:t>Web</a:t>
            </a:r>
            <a:r>
              <a:rPr lang="zh-CN" altLang="zh-CN" b="1" dirty="0"/>
              <a:t>程序查询数据库</a:t>
            </a:r>
            <a:endParaRPr lang="en-US" altLang="zh-CN" b="1" dirty="0"/>
          </a:p>
          <a:p>
            <a:r>
              <a:rPr lang="zh-CN" altLang="en-US" b="1" dirty="0"/>
              <a:t>任务</a:t>
            </a:r>
            <a:r>
              <a:rPr lang="en-US" altLang="zh-CN" b="1" dirty="0"/>
              <a:t>9.3</a:t>
            </a:r>
            <a:r>
              <a:rPr lang="zh-CN" altLang="zh-CN" b="1" dirty="0"/>
              <a:t>通过</a:t>
            </a:r>
            <a:r>
              <a:rPr lang="en-US" altLang="zh-CN" b="1" dirty="0"/>
              <a:t>Web</a:t>
            </a:r>
            <a:r>
              <a:rPr lang="zh-CN" altLang="zh-CN" b="1" dirty="0"/>
              <a:t>程序更新数据库</a:t>
            </a:r>
            <a:endParaRPr lang="zh-CN" altLang="en-US"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980728"/>
            <a:ext cx="8424936" cy="1477328"/>
          </a:xfrm>
          <a:prstGeom prst="rect">
            <a:avLst/>
          </a:prstGeom>
        </p:spPr>
        <p:txBody>
          <a:bodyPr wrap="square">
            <a:spAutoFit/>
          </a:bodyPr>
          <a:lstStyle/>
          <a:p>
            <a:r>
              <a:rPr lang="zh-CN" altLang="zh-CN" dirty="0"/>
              <a:t>【例</a:t>
            </a:r>
            <a:r>
              <a:rPr lang="en-US" altLang="zh-CN" dirty="0"/>
              <a:t>9-2</a:t>
            </a:r>
            <a:r>
              <a:rPr lang="zh-CN" altLang="zh-CN" dirty="0"/>
              <a:t>】编写</a:t>
            </a:r>
            <a:r>
              <a:rPr lang="en-US" altLang="zh-CN" dirty="0"/>
              <a:t>ASP</a:t>
            </a:r>
            <a:r>
              <a:rPr lang="zh-CN" altLang="zh-CN" dirty="0"/>
              <a:t>程序，使用刚才创建的数据源</a:t>
            </a:r>
            <a:r>
              <a:rPr lang="en-US" altLang="zh-CN" dirty="0"/>
              <a:t>student</a:t>
            </a:r>
            <a:r>
              <a:rPr lang="zh-CN" altLang="zh-CN" dirty="0"/>
              <a:t>，通过</a:t>
            </a:r>
            <a:r>
              <a:rPr lang="en-US" altLang="zh-CN" dirty="0"/>
              <a:t>ODBC</a:t>
            </a:r>
            <a:r>
              <a:rPr lang="zh-CN" altLang="zh-CN" dirty="0"/>
              <a:t>数据源方式连接</a:t>
            </a:r>
            <a:r>
              <a:rPr lang="en-US" altLang="zh-CN" dirty="0"/>
              <a:t>SQL Server 2008</a:t>
            </a:r>
            <a:r>
              <a:rPr lang="zh-CN" altLang="zh-CN" dirty="0"/>
              <a:t>里的“学生管理”数据库。已知数据库的用户</a:t>
            </a:r>
            <a:r>
              <a:rPr lang="en-US" altLang="zh-CN" dirty="0"/>
              <a:t>ID</a:t>
            </a:r>
            <a:r>
              <a:rPr lang="zh-CN" altLang="zh-CN" dirty="0"/>
              <a:t>为</a:t>
            </a:r>
            <a:r>
              <a:rPr lang="en-US" altLang="zh-CN" dirty="0"/>
              <a:t>"</a:t>
            </a:r>
            <a:r>
              <a:rPr lang="en-US" altLang="zh-CN" dirty="0" err="1"/>
              <a:t>sa</a:t>
            </a:r>
            <a:r>
              <a:rPr lang="en-US" altLang="zh-CN" dirty="0"/>
              <a:t>"</a:t>
            </a:r>
            <a:r>
              <a:rPr lang="zh-CN" altLang="zh-CN" dirty="0"/>
              <a:t>，密码为</a:t>
            </a:r>
            <a:r>
              <a:rPr lang="en-US" altLang="zh-CN" dirty="0"/>
              <a:t>"123456"</a:t>
            </a:r>
            <a:r>
              <a:rPr lang="zh-CN" altLang="zh-CN" dirty="0"/>
              <a:t>。</a:t>
            </a:r>
          </a:p>
          <a:p>
            <a:r>
              <a:rPr lang="zh-CN" altLang="zh-CN" dirty="0"/>
              <a:t>①在</a:t>
            </a:r>
            <a:r>
              <a:rPr lang="en-US" altLang="zh-CN" dirty="0"/>
              <a:t>SQL Server 2008</a:t>
            </a:r>
            <a:r>
              <a:rPr lang="zh-CN" altLang="zh-CN" dirty="0"/>
              <a:t>里配置“学生管理”数据库；</a:t>
            </a:r>
          </a:p>
          <a:p>
            <a:r>
              <a:rPr lang="zh-CN" altLang="zh-CN" dirty="0"/>
              <a:t>②安装、配置</a:t>
            </a:r>
            <a:r>
              <a:rPr lang="en-US" altLang="zh-CN" dirty="0"/>
              <a:t>IIS</a:t>
            </a:r>
            <a:r>
              <a:rPr lang="zh-CN" altLang="zh-CN" dirty="0"/>
              <a:t>，编写</a:t>
            </a:r>
            <a:r>
              <a:rPr lang="en-US" altLang="zh-CN" dirty="0"/>
              <a:t>odbc.asp</a:t>
            </a:r>
            <a:r>
              <a:rPr lang="zh-CN" altLang="zh-CN" dirty="0"/>
              <a:t>，具体代码如下：</a:t>
            </a:r>
          </a:p>
        </p:txBody>
      </p:sp>
      <p:graphicFrame>
        <p:nvGraphicFramePr>
          <p:cNvPr id="3" name="表格 2"/>
          <p:cNvGraphicFramePr>
            <a:graphicFrameLocks noGrp="1"/>
          </p:cNvGraphicFramePr>
          <p:nvPr>
            <p:extLst>
              <p:ext uri="{D42A27DB-BD31-4B8C-83A1-F6EECF244321}">
                <p14:modId xmlns:p14="http://schemas.microsoft.com/office/powerpoint/2010/main" val="2845737202"/>
              </p:ext>
            </p:extLst>
          </p:nvPr>
        </p:nvGraphicFramePr>
        <p:xfrm>
          <a:off x="683568" y="2636912"/>
          <a:ext cx="7920880" cy="3860800"/>
        </p:xfrm>
        <a:graphic>
          <a:graphicData uri="http://schemas.openxmlformats.org/drawingml/2006/table">
            <a:tbl>
              <a:tblPr>
                <a:tableStyleId>{5C22544A-7EE6-4342-B048-85BDC9FD1C3A}</a:tableStyleId>
              </a:tblPr>
              <a:tblGrid>
                <a:gridCol w="7920880"/>
              </a:tblGrid>
              <a:tr h="3851559">
                <a:tc>
                  <a:txBody>
                    <a:bodyPr/>
                    <a:lstStyle/>
                    <a:p>
                      <a:pPr indent="269875" algn="just">
                        <a:lnSpc>
                          <a:spcPts val="1560"/>
                        </a:lnSpc>
                        <a:spcAft>
                          <a:spcPts val="0"/>
                        </a:spcAft>
                      </a:pPr>
                      <a:r>
                        <a:rPr lang="en-US" sz="1600" kern="100" dirty="0">
                          <a:effectLst/>
                        </a:rPr>
                        <a:t>&lt;HTML&gt;</a:t>
                      </a:r>
                      <a:endParaRPr lang="zh-CN" sz="1600" kern="100" dirty="0">
                        <a:effectLst/>
                      </a:endParaRPr>
                    </a:p>
                    <a:p>
                      <a:pPr indent="269875" algn="just">
                        <a:lnSpc>
                          <a:spcPts val="1560"/>
                        </a:lnSpc>
                        <a:spcAft>
                          <a:spcPts val="0"/>
                        </a:spcAft>
                      </a:pPr>
                      <a:r>
                        <a:rPr lang="en-US" sz="1600" kern="100" dirty="0">
                          <a:effectLst/>
                        </a:rPr>
                        <a:t>&lt;BR&gt;</a:t>
                      </a:r>
                      <a:endParaRPr lang="zh-CN" sz="1600" kern="100" dirty="0">
                        <a:effectLst/>
                      </a:endParaRPr>
                    </a:p>
                    <a:p>
                      <a:pPr indent="269875" algn="just">
                        <a:lnSpc>
                          <a:spcPts val="1560"/>
                        </a:lnSpc>
                        <a:spcAft>
                          <a:spcPts val="0"/>
                        </a:spcAft>
                      </a:pPr>
                      <a:r>
                        <a:rPr lang="en-US" sz="1600" kern="100" dirty="0">
                          <a:effectLst/>
                        </a:rPr>
                        <a:t>&lt;Center&gt;</a:t>
                      </a:r>
                      <a:r>
                        <a:rPr lang="zh-CN" sz="1600" kern="100" dirty="0">
                          <a:effectLst/>
                        </a:rPr>
                        <a:t>连接</a:t>
                      </a:r>
                      <a:r>
                        <a:rPr lang="en-US" sz="1600" kern="100" dirty="0">
                          <a:effectLst/>
                        </a:rPr>
                        <a:t>SQL Server 2008</a:t>
                      </a:r>
                      <a:r>
                        <a:rPr lang="zh-CN" sz="1600" kern="100" dirty="0">
                          <a:effectLst/>
                        </a:rPr>
                        <a:t>数据库</a:t>
                      </a:r>
                      <a:r>
                        <a:rPr lang="en-US" sz="1600" kern="100" dirty="0">
                          <a:effectLst/>
                        </a:rPr>
                        <a:t>&lt;/Center&gt;</a:t>
                      </a:r>
                      <a:endParaRPr lang="zh-CN" sz="1600" kern="100" dirty="0">
                        <a:effectLst/>
                      </a:endParaRPr>
                    </a:p>
                    <a:p>
                      <a:pPr indent="269875" algn="just">
                        <a:lnSpc>
                          <a:spcPts val="1560"/>
                        </a:lnSpc>
                        <a:spcAft>
                          <a:spcPts val="0"/>
                        </a:spcAft>
                      </a:pPr>
                      <a:r>
                        <a:rPr lang="en-US" sz="1600" kern="100" dirty="0">
                          <a:effectLst/>
                        </a:rPr>
                        <a:t>&lt;BR&gt;</a:t>
                      </a:r>
                      <a:endParaRPr lang="zh-CN" sz="1600" kern="100" dirty="0">
                        <a:effectLst/>
                      </a:endParaRPr>
                    </a:p>
                    <a:p>
                      <a:pPr indent="269875" algn="just">
                        <a:lnSpc>
                          <a:spcPts val="1560"/>
                        </a:lnSpc>
                        <a:spcAft>
                          <a:spcPts val="0"/>
                        </a:spcAft>
                      </a:pPr>
                      <a:r>
                        <a:rPr lang="en-US" sz="1600" kern="100" dirty="0">
                          <a:effectLst/>
                        </a:rPr>
                        <a:t>&lt;body&gt;</a:t>
                      </a:r>
                      <a:endParaRPr lang="zh-CN" sz="1600" kern="100" dirty="0">
                        <a:effectLst/>
                      </a:endParaRPr>
                    </a:p>
                    <a:p>
                      <a:pPr indent="269875" algn="just">
                        <a:lnSpc>
                          <a:spcPts val="1560"/>
                        </a:lnSpc>
                        <a:spcAft>
                          <a:spcPts val="0"/>
                        </a:spcAft>
                      </a:pPr>
                      <a:r>
                        <a:rPr lang="en-US" sz="1600" kern="100" dirty="0">
                          <a:effectLst/>
                        </a:rPr>
                        <a:t>&lt;%</a:t>
                      </a:r>
                      <a:endParaRPr lang="zh-CN" sz="1600" kern="100" dirty="0">
                        <a:effectLst/>
                      </a:endParaRPr>
                    </a:p>
                    <a:p>
                      <a:pPr indent="269875" algn="just">
                        <a:lnSpc>
                          <a:spcPts val="1560"/>
                        </a:lnSpc>
                        <a:spcAft>
                          <a:spcPts val="0"/>
                        </a:spcAft>
                      </a:pPr>
                      <a:r>
                        <a:rPr lang="en-US" sz="1600" kern="100" dirty="0">
                          <a:effectLst/>
                        </a:rPr>
                        <a:t>dim Conn</a:t>
                      </a:r>
                      <a:endParaRPr lang="zh-CN" sz="1600" kern="100" dirty="0">
                        <a:effectLst/>
                      </a:endParaRPr>
                    </a:p>
                    <a:p>
                      <a:pPr indent="269875" algn="just">
                        <a:lnSpc>
                          <a:spcPts val="1560"/>
                        </a:lnSpc>
                        <a:spcAft>
                          <a:spcPts val="0"/>
                        </a:spcAft>
                      </a:pPr>
                      <a:r>
                        <a:rPr lang="en-US" sz="1600" kern="100" dirty="0">
                          <a:effectLst/>
                        </a:rPr>
                        <a:t>Set Conn = </a:t>
                      </a:r>
                      <a:r>
                        <a:rPr lang="en-US" sz="1600" kern="100" dirty="0" err="1">
                          <a:effectLst/>
                        </a:rPr>
                        <a:t>Server.CreateObject</a:t>
                      </a:r>
                      <a:r>
                        <a:rPr lang="en-US" sz="1600" kern="100" dirty="0">
                          <a:effectLst/>
                        </a:rPr>
                        <a:t>("</a:t>
                      </a:r>
                      <a:r>
                        <a:rPr lang="en-US" sz="1600" kern="100" dirty="0" err="1">
                          <a:effectLst/>
                        </a:rPr>
                        <a:t>ADODB.Connection</a:t>
                      </a:r>
                      <a:r>
                        <a:rPr lang="en-US" sz="1600" kern="100" dirty="0">
                          <a:effectLst/>
                        </a:rPr>
                        <a:t>")</a:t>
                      </a:r>
                      <a:endParaRPr lang="zh-CN" sz="1600" kern="100" dirty="0">
                        <a:effectLst/>
                      </a:endParaRPr>
                    </a:p>
                    <a:p>
                      <a:pPr indent="269875" algn="just">
                        <a:lnSpc>
                          <a:spcPts val="1560"/>
                        </a:lnSpc>
                        <a:spcAft>
                          <a:spcPts val="0"/>
                        </a:spcAft>
                      </a:pPr>
                      <a:r>
                        <a:rPr lang="en-US" sz="1600" kern="100" dirty="0" err="1">
                          <a:effectLst/>
                        </a:rPr>
                        <a:t>Conn.ConnectionString</a:t>
                      </a:r>
                      <a:r>
                        <a:rPr lang="en-US" sz="1600" kern="100" dirty="0">
                          <a:effectLst/>
                        </a:rPr>
                        <a:t>="DSN=</a:t>
                      </a:r>
                      <a:r>
                        <a:rPr lang="en-US" sz="1600" kern="100" dirty="0" err="1">
                          <a:effectLst/>
                        </a:rPr>
                        <a:t>student;Database</a:t>
                      </a:r>
                      <a:r>
                        <a:rPr lang="en-US" sz="1600" kern="100" dirty="0">
                          <a:effectLst/>
                        </a:rPr>
                        <a:t>=</a:t>
                      </a:r>
                      <a:r>
                        <a:rPr lang="zh-CN" sz="1600" kern="100" dirty="0">
                          <a:effectLst/>
                        </a:rPr>
                        <a:t>学生管理</a:t>
                      </a:r>
                      <a:r>
                        <a:rPr lang="en-US" sz="1600" kern="100" dirty="0">
                          <a:effectLst/>
                        </a:rPr>
                        <a:t>;UID=</a:t>
                      </a:r>
                      <a:r>
                        <a:rPr lang="en-US" sz="1600" kern="100" dirty="0" err="1">
                          <a:effectLst/>
                        </a:rPr>
                        <a:t>sa;PWD</a:t>
                      </a:r>
                      <a:r>
                        <a:rPr lang="en-US" sz="1600" kern="100" dirty="0">
                          <a:effectLst/>
                        </a:rPr>
                        <a:t>=123456"</a:t>
                      </a:r>
                      <a:endParaRPr lang="zh-CN" sz="1600" kern="100" dirty="0">
                        <a:effectLst/>
                      </a:endParaRPr>
                    </a:p>
                    <a:p>
                      <a:pPr indent="269875" algn="just">
                        <a:lnSpc>
                          <a:spcPts val="1560"/>
                        </a:lnSpc>
                        <a:spcAft>
                          <a:spcPts val="0"/>
                        </a:spcAft>
                      </a:pPr>
                      <a:r>
                        <a:rPr lang="en-US" sz="1600" kern="100" dirty="0" err="1">
                          <a:effectLst/>
                        </a:rPr>
                        <a:t>Conn.open</a:t>
                      </a:r>
                      <a:endParaRPr lang="zh-CN" sz="1600" kern="100" dirty="0">
                        <a:effectLst/>
                      </a:endParaRPr>
                    </a:p>
                    <a:p>
                      <a:pPr indent="269875" algn="just">
                        <a:lnSpc>
                          <a:spcPts val="1560"/>
                        </a:lnSpc>
                        <a:spcAft>
                          <a:spcPts val="0"/>
                        </a:spcAft>
                      </a:pPr>
                      <a:r>
                        <a:rPr lang="en-US" sz="1600" kern="100" dirty="0">
                          <a:effectLst/>
                        </a:rPr>
                        <a:t>'ODBC</a:t>
                      </a:r>
                      <a:r>
                        <a:rPr lang="zh-CN" sz="1600" kern="100" dirty="0">
                          <a:effectLst/>
                        </a:rPr>
                        <a:t>数据源方式连接数据库</a:t>
                      </a:r>
                      <a:r>
                        <a:rPr lang="en-US" sz="1600" kern="100" dirty="0">
                          <a:effectLst/>
                        </a:rPr>
                        <a:t> </a:t>
                      </a:r>
                      <a:endParaRPr lang="zh-CN" sz="1600" kern="100" dirty="0">
                        <a:effectLst/>
                      </a:endParaRPr>
                    </a:p>
                    <a:p>
                      <a:pPr indent="269875" algn="just">
                        <a:lnSpc>
                          <a:spcPts val="1560"/>
                        </a:lnSpc>
                        <a:spcAft>
                          <a:spcPts val="0"/>
                        </a:spcAft>
                      </a:pPr>
                      <a:r>
                        <a:rPr lang="en-US" sz="1600" kern="100" dirty="0">
                          <a:effectLst/>
                        </a:rPr>
                        <a:t> </a:t>
                      </a:r>
                      <a:endParaRPr lang="zh-CN" sz="1600" kern="100" dirty="0">
                        <a:effectLst/>
                      </a:endParaRPr>
                    </a:p>
                    <a:p>
                      <a:pPr indent="269875" algn="just">
                        <a:lnSpc>
                          <a:spcPts val="1560"/>
                        </a:lnSpc>
                        <a:spcAft>
                          <a:spcPts val="0"/>
                        </a:spcAft>
                      </a:pPr>
                      <a:r>
                        <a:rPr lang="en-US" sz="1600" kern="100" dirty="0" err="1">
                          <a:effectLst/>
                        </a:rPr>
                        <a:t>Response.Write</a:t>
                      </a:r>
                      <a:r>
                        <a:rPr lang="en-US" sz="1600" kern="100" dirty="0">
                          <a:effectLst/>
                        </a:rPr>
                        <a:t> "&lt;Center&gt;"&amp;"ODBC</a:t>
                      </a:r>
                      <a:r>
                        <a:rPr lang="zh-CN" sz="1600" kern="100" dirty="0">
                          <a:effectLst/>
                        </a:rPr>
                        <a:t>数据源方式连接数据库成功！</a:t>
                      </a:r>
                      <a:r>
                        <a:rPr lang="en-US" sz="1600" kern="100" dirty="0">
                          <a:effectLst/>
                        </a:rPr>
                        <a:t>"&amp;"&lt;/Center&gt;"</a:t>
                      </a:r>
                      <a:endParaRPr lang="zh-CN" sz="1600" kern="100" dirty="0">
                        <a:effectLst/>
                      </a:endParaRPr>
                    </a:p>
                    <a:p>
                      <a:pPr indent="269875" algn="just">
                        <a:lnSpc>
                          <a:spcPts val="1560"/>
                        </a:lnSpc>
                        <a:spcAft>
                          <a:spcPts val="0"/>
                        </a:spcAft>
                      </a:pPr>
                      <a:r>
                        <a:rPr lang="en-US" sz="1600" kern="100" dirty="0">
                          <a:effectLst/>
                        </a:rPr>
                        <a:t> </a:t>
                      </a:r>
                      <a:endParaRPr lang="zh-CN" sz="1600" kern="100" dirty="0">
                        <a:effectLst/>
                      </a:endParaRPr>
                    </a:p>
                    <a:p>
                      <a:pPr indent="269875" algn="just">
                        <a:lnSpc>
                          <a:spcPts val="1560"/>
                        </a:lnSpc>
                        <a:spcAft>
                          <a:spcPts val="0"/>
                        </a:spcAft>
                      </a:pPr>
                      <a:r>
                        <a:rPr lang="en-US" sz="1600" kern="100" dirty="0" err="1">
                          <a:effectLst/>
                        </a:rPr>
                        <a:t>Conn.Close</a:t>
                      </a:r>
                      <a:endParaRPr lang="zh-CN" sz="1600" kern="100" dirty="0">
                        <a:effectLst/>
                      </a:endParaRPr>
                    </a:p>
                    <a:p>
                      <a:pPr indent="269875" algn="just">
                        <a:lnSpc>
                          <a:spcPts val="1560"/>
                        </a:lnSpc>
                        <a:spcAft>
                          <a:spcPts val="0"/>
                        </a:spcAft>
                      </a:pPr>
                      <a:r>
                        <a:rPr lang="en-US" sz="1600" kern="100" dirty="0">
                          <a:effectLst/>
                        </a:rPr>
                        <a:t>Set Conn=nothing</a:t>
                      </a:r>
                      <a:endParaRPr lang="zh-CN" sz="1600" kern="100" dirty="0">
                        <a:effectLst/>
                      </a:endParaRPr>
                    </a:p>
                    <a:p>
                      <a:pPr indent="269875" algn="just">
                        <a:lnSpc>
                          <a:spcPts val="1560"/>
                        </a:lnSpc>
                        <a:spcAft>
                          <a:spcPts val="0"/>
                        </a:spcAft>
                      </a:pPr>
                      <a:r>
                        <a:rPr lang="en-US" sz="1600" kern="100" dirty="0">
                          <a:effectLst/>
                        </a:rPr>
                        <a:t>%&gt;</a:t>
                      </a:r>
                      <a:endParaRPr lang="zh-CN" sz="1600" kern="100" dirty="0">
                        <a:effectLst/>
                      </a:endParaRPr>
                    </a:p>
                    <a:p>
                      <a:pPr indent="269875" algn="just">
                        <a:lnSpc>
                          <a:spcPts val="1560"/>
                        </a:lnSpc>
                        <a:spcAft>
                          <a:spcPts val="0"/>
                        </a:spcAft>
                      </a:pPr>
                      <a:r>
                        <a:rPr lang="en-US" sz="1600" kern="100" dirty="0">
                          <a:effectLst/>
                        </a:rPr>
                        <a:t>&lt;/BODY&gt;</a:t>
                      </a:r>
                      <a:endParaRPr lang="zh-CN" sz="1600" kern="100" dirty="0">
                        <a:effectLst/>
                      </a:endParaRPr>
                    </a:p>
                    <a:p>
                      <a:pPr indent="269875" algn="just">
                        <a:lnSpc>
                          <a:spcPts val="1560"/>
                        </a:lnSpc>
                        <a:spcAft>
                          <a:spcPts val="0"/>
                        </a:spcAft>
                      </a:pPr>
                      <a:r>
                        <a:rPr lang="en-US" sz="1600" kern="100" dirty="0">
                          <a:effectLst/>
                        </a:rPr>
                        <a:t>&lt;/HTML&gt;</a:t>
                      </a:r>
                      <a:endParaRPr lang="zh-CN" sz="1600" kern="100" dirty="0">
                        <a:effectLst/>
                        <a:latin typeface="Times New Roman"/>
                        <a:ea typeface="宋体"/>
                      </a:endParaRPr>
                    </a:p>
                  </a:txBody>
                  <a:tcPr marL="61305" marR="61305" marT="0" marB="0"/>
                </a:tc>
              </a:tr>
            </a:tbl>
          </a:graphicData>
        </a:graphic>
      </p:graphicFrame>
    </p:spTree>
    <p:extLst>
      <p:ext uri="{BB962C8B-B14F-4D97-AF65-F5344CB8AC3E}">
        <p14:creationId xmlns:p14="http://schemas.microsoft.com/office/powerpoint/2010/main" val="2015316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196752"/>
            <a:ext cx="8208912" cy="646331"/>
          </a:xfrm>
          <a:prstGeom prst="rect">
            <a:avLst/>
          </a:prstGeom>
        </p:spPr>
        <p:txBody>
          <a:bodyPr wrap="square">
            <a:spAutoFit/>
          </a:bodyPr>
          <a:lstStyle/>
          <a:p>
            <a:r>
              <a:rPr lang="zh-CN" altLang="zh-CN" dirty="0"/>
              <a:t>③打开浏览器，在地址栏输入：</a:t>
            </a:r>
            <a:r>
              <a:rPr lang="en-US" altLang="zh-CN" dirty="0"/>
              <a:t>http://localhost/student/odbc.asp</a:t>
            </a:r>
            <a:r>
              <a:rPr lang="zh-CN" altLang="zh-CN" dirty="0"/>
              <a:t>，回车运行该页面，结果如</a:t>
            </a:r>
            <a:r>
              <a:rPr lang="zh-CN" altLang="zh-CN" dirty="0" smtClean="0"/>
              <a:t>图所</a:t>
            </a:r>
            <a:r>
              <a:rPr lang="zh-CN" altLang="zh-CN" dirty="0"/>
              <a:t>示。</a:t>
            </a:r>
          </a:p>
        </p:txBody>
      </p:sp>
      <p:pic>
        <p:nvPicPr>
          <p:cNvPr id="6146" name="Picture 2" descr="odb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843083"/>
            <a:ext cx="3800475"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899592" y="4293096"/>
            <a:ext cx="6912768" cy="1477328"/>
          </a:xfrm>
          <a:prstGeom prst="rect">
            <a:avLst/>
          </a:prstGeom>
        </p:spPr>
        <p:txBody>
          <a:bodyPr wrap="square">
            <a:spAutoFit/>
          </a:bodyPr>
          <a:lstStyle/>
          <a:p>
            <a:r>
              <a:rPr lang="zh-CN" altLang="zh-CN" dirty="0"/>
              <a:t>说明：</a:t>
            </a:r>
          </a:p>
          <a:p>
            <a:pPr lvl="0"/>
            <a:r>
              <a:rPr lang="zh-CN" altLang="zh-CN" dirty="0"/>
              <a:t>本例把连接字符串赋值给</a:t>
            </a:r>
            <a:r>
              <a:rPr lang="en-US" altLang="zh-CN" dirty="0" err="1"/>
              <a:t>ConnectionString</a:t>
            </a:r>
            <a:r>
              <a:rPr lang="zh-CN" altLang="zh-CN" dirty="0"/>
              <a:t>属性，那么后面可直接调用</a:t>
            </a:r>
            <a:r>
              <a:rPr lang="en-US" altLang="zh-CN" dirty="0"/>
              <a:t>Open</a:t>
            </a:r>
            <a:r>
              <a:rPr lang="zh-CN" altLang="zh-CN" dirty="0"/>
              <a:t>方法打开连接。</a:t>
            </a:r>
          </a:p>
          <a:p>
            <a:pPr lvl="0"/>
            <a:r>
              <a:rPr lang="zh-CN" altLang="zh-CN" dirty="0"/>
              <a:t>使用</a:t>
            </a:r>
            <a:r>
              <a:rPr lang="en-US" altLang="zh-CN" dirty="0"/>
              <a:t>ODBC</a:t>
            </a:r>
            <a:r>
              <a:rPr lang="zh-CN" altLang="zh-CN" dirty="0"/>
              <a:t>数据源方法连接数据库前，需要在服务器上配置要连接的数据库的</a:t>
            </a:r>
            <a:r>
              <a:rPr lang="en-US" altLang="zh-CN" dirty="0"/>
              <a:t>ODBC</a:t>
            </a:r>
            <a:r>
              <a:rPr lang="zh-CN" altLang="zh-CN" dirty="0"/>
              <a:t>数据源。</a:t>
            </a:r>
          </a:p>
        </p:txBody>
      </p:sp>
    </p:spTree>
    <p:extLst>
      <p:ext uri="{BB962C8B-B14F-4D97-AF65-F5344CB8AC3E}">
        <p14:creationId xmlns:p14="http://schemas.microsoft.com/office/powerpoint/2010/main" val="38340531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908720"/>
            <a:ext cx="8640960" cy="1477328"/>
          </a:xfrm>
          <a:prstGeom prst="rect">
            <a:avLst/>
          </a:prstGeom>
        </p:spPr>
        <p:txBody>
          <a:bodyPr wrap="square">
            <a:spAutoFit/>
          </a:bodyPr>
          <a:lstStyle/>
          <a:p>
            <a:r>
              <a:rPr lang="zh-CN" altLang="zh-CN" dirty="0"/>
              <a:t>【例</a:t>
            </a:r>
            <a:r>
              <a:rPr lang="en-US" altLang="zh-CN" dirty="0"/>
              <a:t>9-3</a:t>
            </a:r>
            <a:r>
              <a:rPr lang="zh-CN" altLang="zh-CN" dirty="0"/>
              <a:t>】编写</a:t>
            </a:r>
            <a:r>
              <a:rPr lang="en-US" altLang="zh-CN" dirty="0"/>
              <a:t>ASP</a:t>
            </a:r>
            <a:r>
              <a:rPr lang="zh-CN" altLang="zh-CN" dirty="0"/>
              <a:t>程序，通过</a:t>
            </a:r>
            <a:r>
              <a:rPr lang="en-US" altLang="zh-CN" dirty="0"/>
              <a:t>ODBC</a:t>
            </a:r>
            <a:r>
              <a:rPr lang="zh-CN" altLang="zh-CN" dirty="0"/>
              <a:t>驱动程序方式连接</a:t>
            </a:r>
            <a:r>
              <a:rPr lang="en-US" altLang="zh-CN" dirty="0"/>
              <a:t>SQL Server 2008</a:t>
            </a:r>
            <a:r>
              <a:rPr lang="zh-CN" altLang="zh-CN" dirty="0"/>
              <a:t>里的“学生管理”数据库。已知数据库的用户</a:t>
            </a:r>
            <a:r>
              <a:rPr lang="en-US" altLang="zh-CN" dirty="0"/>
              <a:t>ID</a:t>
            </a:r>
            <a:r>
              <a:rPr lang="zh-CN" altLang="zh-CN" dirty="0"/>
              <a:t>为</a:t>
            </a:r>
            <a:r>
              <a:rPr lang="en-US" altLang="zh-CN" dirty="0"/>
              <a:t>"</a:t>
            </a:r>
            <a:r>
              <a:rPr lang="en-US" altLang="zh-CN" dirty="0" err="1"/>
              <a:t>sa</a:t>
            </a:r>
            <a:r>
              <a:rPr lang="en-US" altLang="zh-CN" dirty="0"/>
              <a:t>"</a:t>
            </a:r>
            <a:r>
              <a:rPr lang="zh-CN" altLang="zh-CN" dirty="0"/>
              <a:t>，密码为</a:t>
            </a:r>
            <a:r>
              <a:rPr lang="en-US" altLang="zh-CN" dirty="0"/>
              <a:t>"123456"</a:t>
            </a:r>
            <a:r>
              <a:rPr lang="zh-CN" altLang="zh-CN" dirty="0"/>
              <a:t>，数据库服务器名称为“</a:t>
            </a:r>
            <a:r>
              <a:rPr lang="en-US" altLang="zh-CN" dirty="0"/>
              <a:t>CET</a:t>
            </a:r>
            <a:r>
              <a:rPr lang="zh-CN" altLang="zh-CN" dirty="0"/>
              <a:t>”。</a:t>
            </a:r>
          </a:p>
          <a:p>
            <a:r>
              <a:rPr lang="zh-CN" altLang="zh-CN" dirty="0"/>
              <a:t>①在</a:t>
            </a:r>
            <a:r>
              <a:rPr lang="en-US" altLang="zh-CN" dirty="0"/>
              <a:t>SQL Server 2008</a:t>
            </a:r>
            <a:r>
              <a:rPr lang="zh-CN" altLang="zh-CN" dirty="0"/>
              <a:t>里配置“学生管理”数据库；</a:t>
            </a:r>
          </a:p>
          <a:p>
            <a:r>
              <a:rPr lang="zh-CN" altLang="zh-CN" dirty="0"/>
              <a:t>②安装、配置</a:t>
            </a:r>
            <a:r>
              <a:rPr lang="en-US" altLang="zh-CN" dirty="0"/>
              <a:t>IIS</a:t>
            </a:r>
            <a:r>
              <a:rPr lang="zh-CN" altLang="zh-CN" dirty="0"/>
              <a:t>，编写</a:t>
            </a:r>
            <a:r>
              <a:rPr lang="en-US" altLang="zh-CN" dirty="0"/>
              <a:t>driver.asp</a:t>
            </a:r>
            <a:r>
              <a:rPr lang="zh-CN" altLang="zh-CN" dirty="0"/>
              <a:t>，具体代码如下：</a:t>
            </a:r>
          </a:p>
        </p:txBody>
      </p:sp>
      <p:graphicFrame>
        <p:nvGraphicFramePr>
          <p:cNvPr id="3" name="表格 2"/>
          <p:cNvGraphicFramePr>
            <a:graphicFrameLocks noGrp="1"/>
          </p:cNvGraphicFramePr>
          <p:nvPr>
            <p:extLst>
              <p:ext uri="{D42A27DB-BD31-4B8C-83A1-F6EECF244321}">
                <p14:modId xmlns:p14="http://schemas.microsoft.com/office/powerpoint/2010/main" val="3656729764"/>
              </p:ext>
            </p:extLst>
          </p:nvPr>
        </p:nvGraphicFramePr>
        <p:xfrm>
          <a:off x="359532" y="2420888"/>
          <a:ext cx="8424936" cy="4176464"/>
        </p:xfrm>
        <a:graphic>
          <a:graphicData uri="http://schemas.openxmlformats.org/drawingml/2006/table">
            <a:tbl>
              <a:tblPr>
                <a:tableStyleId>{5C22544A-7EE6-4342-B048-85BDC9FD1C3A}</a:tableStyleId>
              </a:tblPr>
              <a:tblGrid>
                <a:gridCol w="8424936"/>
              </a:tblGrid>
              <a:tr h="4176464">
                <a:tc>
                  <a:txBody>
                    <a:bodyPr/>
                    <a:lstStyle/>
                    <a:p>
                      <a:pPr indent="269875" algn="just">
                        <a:lnSpc>
                          <a:spcPts val="1560"/>
                        </a:lnSpc>
                        <a:spcAft>
                          <a:spcPts val="0"/>
                        </a:spcAft>
                      </a:pPr>
                      <a:r>
                        <a:rPr lang="en-US" sz="1600" kern="100" dirty="0">
                          <a:effectLst/>
                        </a:rPr>
                        <a:t>&lt;HTML&gt;</a:t>
                      </a:r>
                      <a:endParaRPr lang="zh-CN" sz="1600" kern="100" dirty="0">
                        <a:effectLst/>
                      </a:endParaRPr>
                    </a:p>
                    <a:p>
                      <a:pPr indent="269875" algn="just">
                        <a:lnSpc>
                          <a:spcPts val="1560"/>
                        </a:lnSpc>
                        <a:spcAft>
                          <a:spcPts val="0"/>
                        </a:spcAft>
                      </a:pPr>
                      <a:r>
                        <a:rPr lang="en-US" sz="1600" kern="100" dirty="0">
                          <a:effectLst/>
                        </a:rPr>
                        <a:t>&lt;BR&gt;</a:t>
                      </a:r>
                      <a:endParaRPr lang="zh-CN" sz="1600" kern="100" dirty="0">
                        <a:effectLst/>
                      </a:endParaRPr>
                    </a:p>
                    <a:p>
                      <a:pPr indent="269875" algn="just">
                        <a:lnSpc>
                          <a:spcPts val="1560"/>
                        </a:lnSpc>
                        <a:spcAft>
                          <a:spcPts val="0"/>
                        </a:spcAft>
                      </a:pPr>
                      <a:r>
                        <a:rPr lang="en-US" sz="1600" kern="100" dirty="0">
                          <a:effectLst/>
                        </a:rPr>
                        <a:t>&lt;Center&gt;</a:t>
                      </a:r>
                      <a:r>
                        <a:rPr lang="zh-CN" sz="1600" kern="100" dirty="0">
                          <a:effectLst/>
                        </a:rPr>
                        <a:t>连接</a:t>
                      </a:r>
                      <a:r>
                        <a:rPr lang="en-US" sz="1600" kern="100" dirty="0">
                          <a:effectLst/>
                        </a:rPr>
                        <a:t>SQL Server 2008</a:t>
                      </a:r>
                      <a:r>
                        <a:rPr lang="zh-CN" sz="1600" kern="100" dirty="0">
                          <a:effectLst/>
                        </a:rPr>
                        <a:t>数据库</a:t>
                      </a:r>
                      <a:r>
                        <a:rPr lang="en-US" sz="1600" kern="100" dirty="0">
                          <a:effectLst/>
                        </a:rPr>
                        <a:t>&lt;/Center&gt;</a:t>
                      </a:r>
                      <a:endParaRPr lang="zh-CN" sz="1600" kern="100" dirty="0">
                        <a:effectLst/>
                      </a:endParaRPr>
                    </a:p>
                    <a:p>
                      <a:pPr indent="269875" algn="just">
                        <a:lnSpc>
                          <a:spcPts val="1560"/>
                        </a:lnSpc>
                        <a:spcAft>
                          <a:spcPts val="0"/>
                        </a:spcAft>
                      </a:pPr>
                      <a:r>
                        <a:rPr lang="en-US" sz="1600" kern="100" dirty="0">
                          <a:effectLst/>
                        </a:rPr>
                        <a:t>&lt;BR&gt;</a:t>
                      </a:r>
                      <a:endParaRPr lang="zh-CN" sz="1600" kern="100" dirty="0">
                        <a:effectLst/>
                      </a:endParaRPr>
                    </a:p>
                    <a:p>
                      <a:pPr indent="269875" algn="just">
                        <a:lnSpc>
                          <a:spcPts val="1560"/>
                        </a:lnSpc>
                        <a:spcAft>
                          <a:spcPts val="0"/>
                        </a:spcAft>
                      </a:pPr>
                      <a:r>
                        <a:rPr lang="en-US" sz="1600" kern="100" dirty="0">
                          <a:effectLst/>
                        </a:rPr>
                        <a:t>&lt;body&gt;</a:t>
                      </a:r>
                      <a:endParaRPr lang="zh-CN" sz="1600" kern="100" dirty="0">
                        <a:effectLst/>
                      </a:endParaRPr>
                    </a:p>
                    <a:p>
                      <a:pPr indent="269875" algn="just">
                        <a:lnSpc>
                          <a:spcPts val="1560"/>
                        </a:lnSpc>
                        <a:spcAft>
                          <a:spcPts val="0"/>
                        </a:spcAft>
                      </a:pPr>
                      <a:r>
                        <a:rPr lang="en-US" sz="1600" kern="100" dirty="0">
                          <a:effectLst/>
                        </a:rPr>
                        <a:t>&lt;%</a:t>
                      </a:r>
                      <a:endParaRPr lang="zh-CN" sz="1600" kern="100" dirty="0">
                        <a:effectLst/>
                      </a:endParaRPr>
                    </a:p>
                    <a:p>
                      <a:pPr indent="269875" algn="just">
                        <a:lnSpc>
                          <a:spcPts val="1560"/>
                        </a:lnSpc>
                        <a:spcAft>
                          <a:spcPts val="0"/>
                        </a:spcAft>
                      </a:pPr>
                      <a:r>
                        <a:rPr lang="en-US" sz="1600" kern="100" dirty="0">
                          <a:effectLst/>
                        </a:rPr>
                        <a:t>dim Conn</a:t>
                      </a:r>
                      <a:endParaRPr lang="zh-CN" sz="1600" kern="100" dirty="0">
                        <a:effectLst/>
                      </a:endParaRPr>
                    </a:p>
                    <a:p>
                      <a:pPr indent="269875" algn="just">
                        <a:lnSpc>
                          <a:spcPts val="1560"/>
                        </a:lnSpc>
                        <a:spcAft>
                          <a:spcPts val="0"/>
                        </a:spcAft>
                      </a:pPr>
                      <a:r>
                        <a:rPr lang="en-US" sz="1600" kern="100" dirty="0">
                          <a:effectLst/>
                        </a:rPr>
                        <a:t>Set Conn = </a:t>
                      </a:r>
                      <a:r>
                        <a:rPr lang="en-US" sz="1600" kern="100" dirty="0" err="1">
                          <a:effectLst/>
                        </a:rPr>
                        <a:t>Server.CreateObject</a:t>
                      </a:r>
                      <a:r>
                        <a:rPr lang="en-US" sz="1600" kern="100" dirty="0">
                          <a:effectLst/>
                        </a:rPr>
                        <a:t>("</a:t>
                      </a:r>
                      <a:r>
                        <a:rPr lang="en-US" sz="1600" kern="100" dirty="0" err="1">
                          <a:effectLst/>
                        </a:rPr>
                        <a:t>ADODB.Connection</a:t>
                      </a:r>
                      <a:r>
                        <a:rPr lang="en-US" sz="1600" kern="100" dirty="0">
                          <a:effectLst/>
                        </a:rPr>
                        <a:t>")</a:t>
                      </a:r>
                      <a:endParaRPr lang="zh-CN" sz="1600" kern="100" dirty="0">
                        <a:effectLst/>
                      </a:endParaRPr>
                    </a:p>
                    <a:p>
                      <a:pPr indent="269875" algn="just">
                        <a:lnSpc>
                          <a:spcPts val="1560"/>
                        </a:lnSpc>
                        <a:spcAft>
                          <a:spcPts val="0"/>
                        </a:spcAft>
                      </a:pPr>
                      <a:r>
                        <a:rPr lang="en-US" sz="1600" kern="100" dirty="0" err="1">
                          <a:effectLst/>
                        </a:rPr>
                        <a:t>Conn.ConnectionString</a:t>
                      </a:r>
                      <a:r>
                        <a:rPr lang="en-US" sz="1600" kern="100" dirty="0">
                          <a:effectLst/>
                        </a:rPr>
                        <a:t>=" Driver={SQL Server};Server=CET;DATABASE=</a:t>
                      </a:r>
                      <a:r>
                        <a:rPr lang="zh-CN" sz="1600" kern="100" dirty="0">
                          <a:effectLst/>
                        </a:rPr>
                        <a:t>学生管理</a:t>
                      </a:r>
                      <a:r>
                        <a:rPr lang="en-US" sz="1600" kern="100" dirty="0">
                          <a:effectLst/>
                        </a:rPr>
                        <a:t>;UID=</a:t>
                      </a:r>
                      <a:r>
                        <a:rPr lang="en-US" sz="1600" kern="100" dirty="0" err="1">
                          <a:effectLst/>
                        </a:rPr>
                        <a:t>sa;PWD</a:t>
                      </a:r>
                      <a:r>
                        <a:rPr lang="en-US" sz="1600" kern="100" dirty="0">
                          <a:effectLst/>
                        </a:rPr>
                        <a:t>=123456"</a:t>
                      </a:r>
                      <a:endParaRPr lang="zh-CN" sz="1600" kern="100" dirty="0">
                        <a:effectLst/>
                      </a:endParaRPr>
                    </a:p>
                    <a:p>
                      <a:pPr indent="269875" algn="just">
                        <a:lnSpc>
                          <a:spcPts val="1560"/>
                        </a:lnSpc>
                        <a:spcAft>
                          <a:spcPts val="0"/>
                        </a:spcAft>
                      </a:pPr>
                      <a:r>
                        <a:rPr lang="en-US" sz="1600" kern="100" dirty="0" err="1">
                          <a:effectLst/>
                        </a:rPr>
                        <a:t>Conn.open</a:t>
                      </a:r>
                      <a:endParaRPr lang="zh-CN" sz="1600" kern="100" dirty="0">
                        <a:effectLst/>
                      </a:endParaRPr>
                    </a:p>
                    <a:p>
                      <a:pPr indent="269875" algn="just">
                        <a:lnSpc>
                          <a:spcPts val="1560"/>
                        </a:lnSpc>
                        <a:spcAft>
                          <a:spcPts val="0"/>
                        </a:spcAft>
                      </a:pPr>
                      <a:r>
                        <a:rPr lang="en-US" sz="1600" kern="100" dirty="0">
                          <a:effectLst/>
                        </a:rPr>
                        <a:t>'ODBC</a:t>
                      </a:r>
                      <a:r>
                        <a:rPr lang="zh-CN" sz="1600" kern="100" dirty="0">
                          <a:effectLst/>
                        </a:rPr>
                        <a:t>驱动程序方式连接数据库</a:t>
                      </a:r>
                      <a:r>
                        <a:rPr lang="en-US" sz="1600" kern="100" dirty="0">
                          <a:effectLst/>
                        </a:rPr>
                        <a:t> </a:t>
                      </a:r>
                      <a:endParaRPr lang="zh-CN" sz="1600" kern="100" dirty="0">
                        <a:effectLst/>
                      </a:endParaRPr>
                    </a:p>
                    <a:p>
                      <a:pPr indent="269875" algn="just">
                        <a:lnSpc>
                          <a:spcPts val="1560"/>
                        </a:lnSpc>
                        <a:spcAft>
                          <a:spcPts val="0"/>
                        </a:spcAft>
                      </a:pPr>
                      <a:r>
                        <a:rPr lang="en-US" sz="1600" kern="100" dirty="0">
                          <a:effectLst/>
                        </a:rPr>
                        <a:t> </a:t>
                      </a:r>
                      <a:endParaRPr lang="zh-CN" sz="1600" kern="100" dirty="0">
                        <a:effectLst/>
                      </a:endParaRPr>
                    </a:p>
                    <a:p>
                      <a:pPr indent="269875" algn="just">
                        <a:lnSpc>
                          <a:spcPts val="1560"/>
                        </a:lnSpc>
                        <a:spcAft>
                          <a:spcPts val="0"/>
                        </a:spcAft>
                      </a:pPr>
                      <a:r>
                        <a:rPr lang="en-US" sz="1600" kern="100" dirty="0" err="1">
                          <a:effectLst/>
                        </a:rPr>
                        <a:t>Response.Write</a:t>
                      </a:r>
                      <a:r>
                        <a:rPr lang="en-US" sz="1600" kern="100" dirty="0">
                          <a:effectLst/>
                        </a:rPr>
                        <a:t> "&lt;Center&gt;"&amp;"ODBC</a:t>
                      </a:r>
                      <a:r>
                        <a:rPr lang="zh-CN" sz="1600" kern="100" dirty="0">
                          <a:effectLst/>
                        </a:rPr>
                        <a:t>驱动程序方式连接数据库成功！</a:t>
                      </a:r>
                      <a:r>
                        <a:rPr lang="en-US" sz="1600" kern="100" dirty="0">
                          <a:effectLst/>
                        </a:rPr>
                        <a:t>"&amp;"&lt;/Center&gt;"</a:t>
                      </a:r>
                      <a:endParaRPr lang="zh-CN" sz="1600" kern="100" dirty="0">
                        <a:effectLst/>
                      </a:endParaRPr>
                    </a:p>
                    <a:p>
                      <a:pPr indent="269875" algn="just">
                        <a:lnSpc>
                          <a:spcPts val="1560"/>
                        </a:lnSpc>
                        <a:spcAft>
                          <a:spcPts val="0"/>
                        </a:spcAft>
                      </a:pPr>
                      <a:r>
                        <a:rPr lang="en-US" sz="1600" kern="100" dirty="0">
                          <a:effectLst/>
                        </a:rPr>
                        <a:t> </a:t>
                      </a:r>
                      <a:endParaRPr lang="zh-CN" sz="1600" kern="100" dirty="0">
                        <a:effectLst/>
                      </a:endParaRPr>
                    </a:p>
                    <a:p>
                      <a:pPr indent="269875" algn="just">
                        <a:lnSpc>
                          <a:spcPts val="1560"/>
                        </a:lnSpc>
                        <a:spcAft>
                          <a:spcPts val="0"/>
                        </a:spcAft>
                      </a:pPr>
                      <a:r>
                        <a:rPr lang="en-US" sz="1600" kern="100" dirty="0" err="1">
                          <a:effectLst/>
                        </a:rPr>
                        <a:t>Conn.Close</a:t>
                      </a:r>
                      <a:endParaRPr lang="zh-CN" sz="1600" kern="100" dirty="0">
                        <a:effectLst/>
                      </a:endParaRPr>
                    </a:p>
                    <a:p>
                      <a:pPr indent="269875" algn="just">
                        <a:lnSpc>
                          <a:spcPts val="1560"/>
                        </a:lnSpc>
                        <a:spcAft>
                          <a:spcPts val="0"/>
                        </a:spcAft>
                      </a:pPr>
                      <a:r>
                        <a:rPr lang="en-US" sz="1600" kern="100" dirty="0">
                          <a:effectLst/>
                        </a:rPr>
                        <a:t>Set Conn=nothing</a:t>
                      </a:r>
                      <a:endParaRPr lang="zh-CN" sz="1600" kern="100" dirty="0">
                        <a:effectLst/>
                      </a:endParaRPr>
                    </a:p>
                    <a:p>
                      <a:pPr indent="269875" algn="just">
                        <a:lnSpc>
                          <a:spcPts val="1560"/>
                        </a:lnSpc>
                        <a:spcAft>
                          <a:spcPts val="0"/>
                        </a:spcAft>
                      </a:pPr>
                      <a:r>
                        <a:rPr lang="en-US" sz="1600" kern="100" dirty="0">
                          <a:effectLst/>
                        </a:rPr>
                        <a:t>%&gt;</a:t>
                      </a:r>
                      <a:endParaRPr lang="zh-CN" sz="1600" kern="100" dirty="0">
                        <a:effectLst/>
                      </a:endParaRPr>
                    </a:p>
                    <a:p>
                      <a:pPr indent="269875" algn="just">
                        <a:lnSpc>
                          <a:spcPts val="1560"/>
                        </a:lnSpc>
                        <a:spcAft>
                          <a:spcPts val="0"/>
                        </a:spcAft>
                      </a:pPr>
                      <a:r>
                        <a:rPr lang="en-US" sz="1600" kern="100" dirty="0">
                          <a:effectLst/>
                        </a:rPr>
                        <a:t>&lt;/BODY&gt;</a:t>
                      </a:r>
                      <a:endParaRPr lang="zh-CN" sz="1600" kern="100" dirty="0">
                        <a:effectLst/>
                      </a:endParaRPr>
                    </a:p>
                    <a:p>
                      <a:pPr indent="269875" algn="just">
                        <a:lnSpc>
                          <a:spcPts val="1560"/>
                        </a:lnSpc>
                        <a:spcAft>
                          <a:spcPts val="0"/>
                        </a:spcAft>
                      </a:pPr>
                      <a:r>
                        <a:rPr lang="en-US" sz="1600" kern="100" dirty="0">
                          <a:effectLst/>
                        </a:rPr>
                        <a:t>&lt;/HTML&gt;</a:t>
                      </a:r>
                      <a:endParaRPr lang="zh-CN" sz="1600" kern="100" dirty="0">
                        <a:effectLst/>
                        <a:latin typeface="Times New Roman"/>
                        <a:ea typeface="宋体"/>
                      </a:endParaRPr>
                    </a:p>
                  </a:txBody>
                  <a:tcPr marL="55466" marR="55466" marT="0" marB="0"/>
                </a:tc>
              </a:tr>
            </a:tbl>
          </a:graphicData>
        </a:graphic>
      </p:graphicFrame>
    </p:spTree>
    <p:extLst>
      <p:ext uri="{BB962C8B-B14F-4D97-AF65-F5344CB8AC3E}">
        <p14:creationId xmlns:p14="http://schemas.microsoft.com/office/powerpoint/2010/main" val="36910290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124744"/>
            <a:ext cx="8496944" cy="646331"/>
          </a:xfrm>
          <a:prstGeom prst="rect">
            <a:avLst/>
          </a:prstGeom>
        </p:spPr>
        <p:txBody>
          <a:bodyPr wrap="square">
            <a:spAutoFit/>
          </a:bodyPr>
          <a:lstStyle/>
          <a:p>
            <a:r>
              <a:rPr lang="zh-CN" altLang="zh-CN" dirty="0"/>
              <a:t>③打开浏览器，在地址栏输入：</a:t>
            </a:r>
            <a:r>
              <a:rPr lang="en-US" altLang="zh-CN" dirty="0"/>
              <a:t>http://localhost/student/driver.asp</a:t>
            </a:r>
            <a:r>
              <a:rPr lang="zh-CN" altLang="zh-CN" dirty="0"/>
              <a:t>，回车运行该页面，结果如</a:t>
            </a:r>
            <a:r>
              <a:rPr lang="zh-CN" altLang="zh-CN" dirty="0" smtClean="0"/>
              <a:t>图所</a:t>
            </a:r>
            <a:r>
              <a:rPr lang="zh-CN" altLang="zh-CN" dirty="0"/>
              <a:t>示。</a:t>
            </a:r>
          </a:p>
        </p:txBody>
      </p:sp>
      <p:pic>
        <p:nvPicPr>
          <p:cNvPr id="9218" name="Picture 2" descr="driv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1988840"/>
            <a:ext cx="3838575" cy="227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5576" y="4725144"/>
            <a:ext cx="7200800" cy="646331"/>
          </a:xfrm>
          <a:prstGeom prst="rect">
            <a:avLst/>
          </a:prstGeom>
        </p:spPr>
        <p:txBody>
          <a:bodyPr wrap="square">
            <a:spAutoFit/>
          </a:bodyPr>
          <a:lstStyle/>
          <a:p>
            <a:r>
              <a:rPr lang="zh-CN" altLang="zh-CN" dirty="0"/>
              <a:t>说明：这种方式直接使用</a:t>
            </a:r>
            <a:r>
              <a:rPr lang="en-US" altLang="zh-CN" dirty="0"/>
              <a:t>ODBC</a:t>
            </a:r>
            <a:r>
              <a:rPr lang="zh-CN" altLang="zh-CN" dirty="0"/>
              <a:t>驱动程序，不需要提前在系统里配置</a:t>
            </a:r>
            <a:r>
              <a:rPr lang="en-US" altLang="zh-CN" dirty="0"/>
              <a:t>ODBC</a:t>
            </a:r>
            <a:r>
              <a:rPr lang="zh-CN" altLang="zh-CN" dirty="0"/>
              <a:t>数据源。</a:t>
            </a:r>
          </a:p>
        </p:txBody>
      </p:sp>
    </p:spTree>
    <p:extLst>
      <p:ext uri="{BB962C8B-B14F-4D97-AF65-F5344CB8AC3E}">
        <p14:creationId xmlns:p14="http://schemas.microsoft.com/office/powerpoint/2010/main" val="27693903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err="1"/>
              <a:t>Recordset</a:t>
            </a:r>
            <a:r>
              <a:rPr lang="zh-CN" altLang="zh-CN" dirty="0"/>
              <a:t>对象又称为记录集对象，是</a:t>
            </a:r>
            <a:r>
              <a:rPr lang="en-US" altLang="zh-CN" dirty="0"/>
              <a:t>ADO</a:t>
            </a:r>
            <a:r>
              <a:rPr lang="zh-CN" altLang="zh-CN" dirty="0"/>
              <a:t>最重要的一个对象。它存放来自表的查询结果，以记录（行）和字段（列）的形式构成。在使用</a:t>
            </a:r>
            <a:r>
              <a:rPr lang="en-US" altLang="zh-CN" dirty="0"/>
              <a:t>Connection</a:t>
            </a:r>
            <a:r>
              <a:rPr lang="zh-CN" altLang="zh-CN" dirty="0"/>
              <a:t>对象连接好数据库后，可利用</a:t>
            </a:r>
            <a:r>
              <a:rPr lang="en-US" altLang="zh-CN" dirty="0" err="1"/>
              <a:t>Recordset</a:t>
            </a:r>
            <a:r>
              <a:rPr lang="zh-CN" altLang="zh-CN" dirty="0"/>
              <a:t>对象对数据库进行操作。</a:t>
            </a:r>
            <a:r>
              <a:rPr lang="en-US" altLang="zh-CN" dirty="0" err="1"/>
              <a:t>Recordset</a:t>
            </a:r>
            <a:r>
              <a:rPr lang="zh-CN" altLang="zh-CN" dirty="0"/>
              <a:t>对象将创建一个数据库的指针，也叫数据游标，通过游标对从数据源那里得到的数据集进行各种操作。</a:t>
            </a:r>
          </a:p>
          <a:p>
            <a:endParaRPr lang="zh-CN" altLang="en-US" dirty="0"/>
          </a:p>
        </p:txBody>
      </p:sp>
      <p:sp>
        <p:nvSpPr>
          <p:cNvPr id="3" name="标题 2"/>
          <p:cNvSpPr>
            <a:spLocks noGrp="1"/>
          </p:cNvSpPr>
          <p:nvPr>
            <p:ph type="title"/>
          </p:nvPr>
        </p:nvSpPr>
        <p:spPr/>
        <p:txBody>
          <a:bodyPr/>
          <a:lstStyle/>
          <a:p>
            <a:r>
              <a:rPr lang="en-US" altLang="zh-CN" dirty="0" err="1"/>
              <a:t>Recordset</a:t>
            </a:r>
            <a:r>
              <a:rPr lang="zh-CN" altLang="zh-CN" dirty="0"/>
              <a:t>对象</a:t>
            </a:r>
            <a:endParaRPr lang="zh-CN" altLang="en-US" dirty="0"/>
          </a:p>
        </p:txBody>
      </p:sp>
    </p:spTree>
    <p:extLst>
      <p:ext uri="{BB962C8B-B14F-4D97-AF65-F5344CB8AC3E}">
        <p14:creationId xmlns:p14="http://schemas.microsoft.com/office/powerpoint/2010/main" val="32039385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2204864"/>
            <a:ext cx="8496944" cy="3450696"/>
          </a:xfrm>
        </p:spPr>
        <p:txBody>
          <a:bodyPr/>
          <a:lstStyle/>
          <a:p>
            <a:r>
              <a:rPr lang="zh-CN" altLang="zh-CN" dirty="0"/>
              <a:t>在使用</a:t>
            </a:r>
            <a:r>
              <a:rPr lang="en-US" altLang="zh-CN" dirty="0" err="1"/>
              <a:t>Recordset</a:t>
            </a:r>
            <a:r>
              <a:rPr lang="zh-CN" altLang="zh-CN" dirty="0"/>
              <a:t>对象之前必须先创建该对象，其语法如下：</a:t>
            </a:r>
          </a:p>
          <a:p>
            <a:r>
              <a:rPr lang="en-US" altLang="zh-CN" dirty="0"/>
              <a:t>&lt;% Set </a:t>
            </a:r>
            <a:r>
              <a:rPr lang="en-US" altLang="zh-CN" dirty="0" err="1"/>
              <a:t>rs</a:t>
            </a:r>
            <a:r>
              <a:rPr lang="en-US" altLang="zh-CN" dirty="0"/>
              <a:t> = </a:t>
            </a:r>
            <a:r>
              <a:rPr lang="en-US" altLang="zh-CN" dirty="0" err="1"/>
              <a:t>Server.CreateObject</a:t>
            </a:r>
            <a:r>
              <a:rPr lang="en-US" altLang="zh-CN" dirty="0"/>
              <a:t>("ADODB. </a:t>
            </a:r>
            <a:r>
              <a:rPr lang="en-US" altLang="zh-CN" dirty="0" err="1"/>
              <a:t>Recordset</a:t>
            </a:r>
            <a:r>
              <a:rPr lang="en-US" altLang="zh-CN" dirty="0"/>
              <a:t>") </a:t>
            </a:r>
            <a:r>
              <a:rPr lang="en-US" altLang="zh-CN" dirty="0" smtClean="0"/>
              <a:t>%&gt;</a:t>
            </a:r>
          </a:p>
          <a:p>
            <a:pPr lvl="2"/>
            <a:r>
              <a:rPr lang="en-US" altLang="zh-CN" dirty="0" err="1"/>
              <a:t>rs</a:t>
            </a:r>
            <a:r>
              <a:rPr lang="zh-CN" altLang="zh-CN" dirty="0"/>
              <a:t>为创建的</a:t>
            </a:r>
            <a:r>
              <a:rPr lang="en-US" altLang="zh-CN" dirty="0" err="1"/>
              <a:t>Recordset</a:t>
            </a:r>
            <a:r>
              <a:rPr lang="zh-CN" altLang="zh-CN" dirty="0"/>
              <a:t>对象的自定义名称。</a:t>
            </a:r>
            <a:endParaRPr lang="zh-CN" altLang="en-US" dirty="0"/>
          </a:p>
        </p:txBody>
      </p:sp>
      <p:sp>
        <p:nvSpPr>
          <p:cNvPr id="3" name="标题 2"/>
          <p:cNvSpPr>
            <a:spLocks noGrp="1"/>
          </p:cNvSpPr>
          <p:nvPr>
            <p:ph type="title"/>
          </p:nvPr>
        </p:nvSpPr>
        <p:spPr/>
        <p:txBody>
          <a:bodyPr/>
          <a:lstStyle/>
          <a:p>
            <a:r>
              <a:rPr lang="zh-CN" altLang="zh-CN" dirty="0"/>
              <a:t>创建</a:t>
            </a:r>
            <a:r>
              <a:rPr lang="en-US" altLang="zh-CN" dirty="0" err="1"/>
              <a:t>Recordset</a:t>
            </a:r>
            <a:r>
              <a:rPr lang="zh-CN" altLang="zh-CN" dirty="0"/>
              <a:t>对象</a:t>
            </a:r>
            <a:endParaRPr lang="zh-CN" altLang="en-US" dirty="0"/>
          </a:p>
        </p:txBody>
      </p:sp>
    </p:spTree>
    <p:extLst>
      <p:ext uri="{BB962C8B-B14F-4D97-AF65-F5344CB8AC3E}">
        <p14:creationId xmlns:p14="http://schemas.microsoft.com/office/powerpoint/2010/main" val="11520776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705861"/>
          </a:xfrm>
        </p:spPr>
        <p:txBody>
          <a:bodyPr>
            <a:normAutofit lnSpcReduction="10000"/>
          </a:bodyPr>
          <a:lstStyle/>
          <a:p>
            <a:r>
              <a:rPr lang="en-US" altLang="zh-CN" dirty="0"/>
              <a:t>Open</a:t>
            </a:r>
            <a:r>
              <a:rPr lang="zh-CN" altLang="zh-CN" dirty="0" smtClean="0"/>
              <a:t>方法</a:t>
            </a:r>
            <a:r>
              <a:rPr lang="en-US" altLang="zh-CN" dirty="0" smtClean="0"/>
              <a:t>:</a:t>
            </a:r>
            <a:r>
              <a:rPr lang="zh-CN" altLang="zh-CN" dirty="0"/>
              <a:t>此方法用来打开记录集</a:t>
            </a:r>
            <a:endParaRPr lang="en-US" altLang="zh-CN" dirty="0" smtClean="0"/>
          </a:p>
          <a:p>
            <a:r>
              <a:rPr lang="en-US" altLang="zh-CN" dirty="0"/>
              <a:t>Close</a:t>
            </a:r>
            <a:r>
              <a:rPr lang="zh-CN" altLang="zh-CN" dirty="0" smtClean="0"/>
              <a:t>方法</a:t>
            </a:r>
            <a:r>
              <a:rPr lang="en-US" altLang="zh-CN" dirty="0" smtClean="0"/>
              <a:t>:</a:t>
            </a:r>
            <a:r>
              <a:rPr lang="zh-CN" altLang="zh-CN" dirty="0"/>
              <a:t>在结束了记录集对象的操作后，可用该方法释放所有关联的系统资源。</a:t>
            </a:r>
            <a:endParaRPr lang="en-US" altLang="zh-CN" dirty="0" smtClean="0"/>
          </a:p>
          <a:p>
            <a:r>
              <a:rPr lang="zh-CN" altLang="zh-CN" dirty="0"/>
              <a:t>移动记录指针的</a:t>
            </a:r>
            <a:r>
              <a:rPr lang="zh-CN" altLang="zh-CN" dirty="0" smtClean="0"/>
              <a:t>方法</a:t>
            </a:r>
            <a:r>
              <a:rPr lang="en-US" altLang="zh-CN" dirty="0" smtClean="0"/>
              <a:t>:</a:t>
            </a:r>
            <a:r>
              <a:rPr lang="zh-CN" altLang="zh-CN" dirty="0"/>
              <a:t>包含</a:t>
            </a:r>
            <a:r>
              <a:rPr lang="en-US" altLang="zh-CN" dirty="0" err="1"/>
              <a:t>MoveFirst</a:t>
            </a:r>
            <a:r>
              <a:rPr lang="zh-CN" altLang="zh-CN" dirty="0"/>
              <a:t>、</a:t>
            </a:r>
            <a:r>
              <a:rPr lang="en-US" altLang="zh-CN" dirty="0" err="1"/>
              <a:t>Movelast</a:t>
            </a:r>
            <a:r>
              <a:rPr lang="zh-CN" altLang="zh-CN" dirty="0"/>
              <a:t>、</a:t>
            </a:r>
            <a:r>
              <a:rPr lang="en-US" altLang="zh-CN" dirty="0" err="1"/>
              <a:t>MoveNext</a:t>
            </a:r>
            <a:r>
              <a:rPr lang="zh-CN" altLang="zh-CN" dirty="0"/>
              <a:t>、</a:t>
            </a:r>
            <a:r>
              <a:rPr lang="en-US" altLang="zh-CN" dirty="0" err="1"/>
              <a:t>MovePrevious</a:t>
            </a:r>
            <a:r>
              <a:rPr lang="zh-CN" altLang="zh-CN" dirty="0"/>
              <a:t>、</a:t>
            </a:r>
            <a:r>
              <a:rPr lang="en-US" altLang="zh-CN" dirty="0"/>
              <a:t>Move</a:t>
            </a:r>
            <a:r>
              <a:rPr lang="zh-CN" altLang="zh-CN" dirty="0"/>
              <a:t>一系列方法，通过这些方法用来把记录指针移动到记录集对应的记录上。</a:t>
            </a:r>
            <a:endParaRPr lang="en-US" altLang="zh-CN" dirty="0" smtClean="0"/>
          </a:p>
          <a:p>
            <a:r>
              <a:rPr lang="zh-CN" altLang="zh-CN" dirty="0"/>
              <a:t>编辑修改数据的</a:t>
            </a:r>
            <a:r>
              <a:rPr lang="zh-CN" altLang="zh-CN" dirty="0" smtClean="0"/>
              <a:t>方法</a:t>
            </a:r>
            <a:r>
              <a:rPr lang="zh-CN" altLang="zh-CN" dirty="0"/>
              <a:t>：包括</a:t>
            </a:r>
            <a:r>
              <a:rPr lang="en-US" altLang="zh-CN" dirty="0" err="1"/>
              <a:t>AddNew</a:t>
            </a:r>
            <a:r>
              <a:rPr lang="zh-CN" altLang="zh-CN" dirty="0"/>
              <a:t>、</a:t>
            </a:r>
            <a:r>
              <a:rPr lang="en-US" altLang="zh-CN" dirty="0"/>
              <a:t>Update</a:t>
            </a:r>
            <a:r>
              <a:rPr lang="zh-CN" altLang="zh-CN" dirty="0"/>
              <a:t>、</a:t>
            </a:r>
            <a:r>
              <a:rPr lang="en-US" altLang="zh-CN" dirty="0" err="1"/>
              <a:t>CancelUpdate</a:t>
            </a:r>
            <a:r>
              <a:rPr lang="zh-CN" altLang="zh-CN" dirty="0"/>
              <a:t>、</a:t>
            </a:r>
            <a:r>
              <a:rPr lang="en-US" altLang="zh-CN" dirty="0"/>
              <a:t>Delete</a:t>
            </a:r>
            <a:r>
              <a:rPr lang="zh-CN" altLang="zh-CN" dirty="0"/>
              <a:t>等方法，可用于增、删、改数据记录。</a:t>
            </a:r>
          </a:p>
          <a:p>
            <a:endParaRPr lang="zh-CN" altLang="en-US" dirty="0"/>
          </a:p>
        </p:txBody>
      </p:sp>
      <p:sp>
        <p:nvSpPr>
          <p:cNvPr id="3" name="标题 2"/>
          <p:cNvSpPr>
            <a:spLocks noGrp="1"/>
          </p:cNvSpPr>
          <p:nvPr>
            <p:ph type="title"/>
          </p:nvPr>
        </p:nvSpPr>
        <p:spPr/>
        <p:txBody>
          <a:bodyPr/>
          <a:lstStyle/>
          <a:p>
            <a:r>
              <a:rPr lang="en-US" altLang="zh-CN" dirty="0" err="1"/>
              <a:t>Recordset</a:t>
            </a:r>
            <a:r>
              <a:rPr lang="zh-CN" altLang="zh-CN" dirty="0"/>
              <a:t>对象的常用方法</a:t>
            </a:r>
            <a:endParaRPr lang="zh-CN" altLang="en-US" dirty="0"/>
          </a:p>
        </p:txBody>
      </p:sp>
    </p:spTree>
    <p:extLst>
      <p:ext uri="{BB962C8B-B14F-4D97-AF65-F5344CB8AC3E}">
        <p14:creationId xmlns:p14="http://schemas.microsoft.com/office/powerpoint/2010/main" val="11131425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zh-CN" dirty="0"/>
              <a:t>行为属性：包括</a:t>
            </a:r>
            <a:r>
              <a:rPr lang="en-US" altLang="zh-CN" dirty="0" err="1"/>
              <a:t>CursorType</a:t>
            </a:r>
            <a:r>
              <a:rPr lang="zh-CN" altLang="zh-CN" dirty="0"/>
              <a:t>、</a:t>
            </a:r>
            <a:r>
              <a:rPr lang="en-US" altLang="zh-CN" dirty="0" err="1"/>
              <a:t>LockType</a:t>
            </a:r>
            <a:r>
              <a:rPr lang="zh-CN" altLang="zh-CN" dirty="0"/>
              <a:t>、</a:t>
            </a:r>
            <a:r>
              <a:rPr lang="en-US" altLang="zh-CN" dirty="0"/>
              <a:t>Filter</a:t>
            </a:r>
            <a:r>
              <a:rPr lang="zh-CN" altLang="zh-CN" dirty="0"/>
              <a:t>等属性</a:t>
            </a:r>
            <a:r>
              <a:rPr lang="zh-CN" altLang="zh-CN" dirty="0" smtClean="0"/>
              <a:t>。</a:t>
            </a:r>
            <a:endParaRPr lang="en-US" altLang="zh-CN" dirty="0" smtClean="0"/>
          </a:p>
          <a:p>
            <a:r>
              <a:rPr lang="zh-CN" altLang="zh-CN" dirty="0"/>
              <a:t>与指针移动有关的属性：包括</a:t>
            </a:r>
            <a:r>
              <a:rPr lang="en-US" altLang="zh-CN" dirty="0"/>
              <a:t>BOF</a:t>
            </a:r>
            <a:r>
              <a:rPr lang="zh-CN" altLang="zh-CN" dirty="0"/>
              <a:t>、</a:t>
            </a:r>
            <a:r>
              <a:rPr lang="en-US" altLang="zh-CN" dirty="0"/>
              <a:t>EOF</a:t>
            </a:r>
            <a:r>
              <a:rPr lang="zh-CN" altLang="zh-CN" dirty="0"/>
              <a:t>等，这两个属性用来判断指针是否在</a:t>
            </a:r>
            <a:r>
              <a:rPr lang="en-US" altLang="zh-CN" dirty="0" err="1"/>
              <a:t>Recordset</a:t>
            </a:r>
            <a:r>
              <a:rPr lang="zh-CN" altLang="zh-CN" dirty="0"/>
              <a:t>对象的首记录之前或尾记录之后</a:t>
            </a:r>
            <a:r>
              <a:rPr lang="zh-CN" altLang="zh-CN" dirty="0" smtClean="0"/>
              <a:t>。</a:t>
            </a:r>
            <a:endParaRPr lang="en-US" altLang="zh-CN" dirty="0" smtClean="0"/>
          </a:p>
          <a:p>
            <a:r>
              <a:rPr lang="zh-CN" altLang="zh-CN" dirty="0"/>
              <a:t>与系统维护有关的属性：包括</a:t>
            </a:r>
            <a:r>
              <a:rPr lang="en-US" altLang="zh-CN" dirty="0"/>
              <a:t>Source</a:t>
            </a:r>
            <a:r>
              <a:rPr lang="zh-CN" altLang="zh-CN" dirty="0"/>
              <a:t>和</a:t>
            </a:r>
            <a:r>
              <a:rPr lang="en-US" altLang="zh-CN" dirty="0" err="1"/>
              <a:t>Activeconnection</a:t>
            </a:r>
            <a:r>
              <a:rPr lang="zh-CN" altLang="zh-CN" dirty="0"/>
              <a:t>等</a:t>
            </a:r>
            <a:r>
              <a:rPr lang="zh-CN" altLang="zh-CN" dirty="0" smtClean="0"/>
              <a:t>。</a:t>
            </a:r>
            <a:endParaRPr lang="en-US" altLang="zh-CN" dirty="0" smtClean="0"/>
          </a:p>
          <a:p>
            <a:r>
              <a:rPr lang="zh-CN" altLang="zh-CN" dirty="0"/>
              <a:t>与记录排序有关的属性：包括</a:t>
            </a:r>
            <a:r>
              <a:rPr lang="en-US" altLang="zh-CN" dirty="0" err="1"/>
              <a:t>CursorLocation</a:t>
            </a:r>
            <a:r>
              <a:rPr lang="zh-CN" altLang="zh-CN" dirty="0"/>
              <a:t>、</a:t>
            </a:r>
            <a:r>
              <a:rPr lang="en-US" altLang="zh-CN" dirty="0"/>
              <a:t>Sort</a:t>
            </a:r>
            <a:r>
              <a:rPr lang="zh-CN" altLang="zh-CN" dirty="0"/>
              <a:t>等</a:t>
            </a:r>
            <a:r>
              <a:rPr lang="zh-CN" altLang="zh-CN" dirty="0" smtClean="0"/>
              <a:t>。</a:t>
            </a:r>
            <a:endParaRPr lang="zh-CN" altLang="zh-CN" dirty="0"/>
          </a:p>
        </p:txBody>
      </p:sp>
      <p:sp>
        <p:nvSpPr>
          <p:cNvPr id="3" name="标题 2"/>
          <p:cNvSpPr>
            <a:spLocks noGrp="1"/>
          </p:cNvSpPr>
          <p:nvPr>
            <p:ph type="title"/>
          </p:nvPr>
        </p:nvSpPr>
        <p:spPr/>
        <p:txBody>
          <a:bodyPr/>
          <a:lstStyle/>
          <a:p>
            <a:r>
              <a:rPr lang="en-US" altLang="zh-CN" dirty="0" err="1"/>
              <a:t>Recordset</a:t>
            </a:r>
            <a:r>
              <a:rPr lang="zh-CN" altLang="zh-CN" dirty="0"/>
              <a:t>对象的常用属性</a:t>
            </a:r>
            <a:endParaRPr lang="zh-CN" altLang="en-US" dirty="0"/>
          </a:p>
        </p:txBody>
      </p:sp>
    </p:spTree>
    <p:extLst>
      <p:ext uri="{BB962C8B-B14F-4D97-AF65-F5344CB8AC3E}">
        <p14:creationId xmlns:p14="http://schemas.microsoft.com/office/powerpoint/2010/main" val="6061064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Fields</a:t>
            </a:r>
            <a:r>
              <a:rPr lang="zh-CN" altLang="zh-CN" dirty="0"/>
              <a:t>集合：记录集对象里的所有字段对象构成了</a:t>
            </a:r>
            <a:r>
              <a:rPr lang="en-US" altLang="zh-CN" dirty="0"/>
              <a:t>Fields</a:t>
            </a:r>
            <a:r>
              <a:rPr lang="zh-CN" altLang="zh-CN" dirty="0"/>
              <a:t>集合。利用这个集合的属性和方法可以方便的操作记录集，比如</a:t>
            </a:r>
            <a:r>
              <a:rPr lang="en-US" altLang="zh-CN" dirty="0"/>
              <a:t>Count</a:t>
            </a:r>
            <a:r>
              <a:rPr lang="zh-CN" altLang="zh-CN" dirty="0"/>
              <a:t>属性可以返回记录集对象里的字段数目，</a:t>
            </a:r>
            <a:r>
              <a:rPr lang="en-US" altLang="zh-CN" dirty="0"/>
              <a:t>Item</a:t>
            </a:r>
            <a:r>
              <a:rPr lang="zh-CN" altLang="zh-CN" dirty="0"/>
              <a:t>属性可以访问记录集里的指定字段</a:t>
            </a:r>
            <a:r>
              <a:rPr lang="zh-CN" altLang="zh-CN" dirty="0" smtClean="0"/>
              <a:t>。</a:t>
            </a:r>
            <a:endParaRPr lang="en-US" altLang="zh-CN" dirty="0" smtClean="0"/>
          </a:p>
          <a:p>
            <a:r>
              <a:rPr lang="en-US" altLang="zh-CN" dirty="0"/>
              <a:t>Field</a:t>
            </a:r>
            <a:r>
              <a:rPr lang="zh-CN" altLang="zh-CN" dirty="0"/>
              <a:t>对象：记录集里的每一个字段就是一个</a:t>
            </a:r>
            <a:r>
              <a:rPr lang="en-US" altLang="zh-CN" dirty="0"/>
              <a:t>Field</a:t>
            </a:r>
            <a:r>
              <a:rPr lang="zh-CN" altLang="zh-CN" dirty="0"/>
              <a:t>对象。</a:t>
            </a:r>
            <a:r>
              <a:rPr lang="en-US" altLang="zh-CN" dirty="0"/>
              <a:t>Field</a:t>
            </a:r>
            <a:r>
              <a:rPr lang="zh-CN" altLang="zh-CN" dirty="0"/>
              <a:t>对象具有两个非常重要的属性：</a:t>
            </a:r>
            <a:r>
              <a:rPr lang="en-US" altLang="zh-CN" dirty="0"/>
              <a:t>Name</a:t>
            </a:r>
            <a:r>
              <a:rPr lang="zh-CN" altLang="zh-CN" dirty="0"/>
              <a:t>（字段名）和</a:t>
            </a:r>
            <a:r>
              <a:rPr lang="en-US" altLang="zh-CN" dirty="0"/>
              <a:t>Value</a:t>
            </a:r>
            <a:r>
              <a:rPr lang="zh-CN" altLang="zh-CN" dirty="0"/>
              <a:t>（字段值）。</a:t>
            </a:r>
          </a:p>
          <a:p>
            <a:endParaRPr lang="zh-CN" altLang="en-US" dirty="0"/>
          </a:p>
        </p:txBody>
      </p:sp>
      <p:sp>
        <p:nvSpPr>
          <p:cNvPr id="3" name="标题 2"/>
          <p:cNvSpPr>
            <a:spLocks noGrp="1"/>
          </p:cNvSpPr>
          <p:nvPr>
            <p:ph type="title"/>
          </p:nvPr>
        </p:nvSpPr>
        <p:spPr/>
        <p:txBody>
          <a:bodyPr/>
          <a:lstStyle/>
          <a:p>
            <a:r>
              <a:rPr lang="en-US" altLang="zh-CN" dirty="0"/>
              <a:t>Fields</a:t>
            </a:r>
            <a:r>
              <a:rPr lang="zh-CN" altLang="zh-CN" dirty="0"/>
              <a:t>集合与</a:t>
            </a:r>
            <a:r>
              <a:rPr lang="en-US" altLang="zh-CN" dirty="0"/>
              <a:t>Field</a:t>
            </a:r>
            <a:r>
              <a:rPr lang="zh-CN" altLang="zh-CN" dirty="0"/>
              <a:t>对象</a:t>
            </a:r>
            <a:endParaRPr lang="zh-CN" altLang="en-US" dirty="0"/>
          </a:p>
        </p:txBody>
      </p:sp>
    </p:spTree>
    <p:extLst>
      <p:ext uri="{BB962C8B-B14F-4D97-AF65-F5344CB8AC3E}">
        <p14:creationId xmlns:p14="http://schemas.microsoft.com/office/powerpoint/2010/main" val="19129040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9.1.5 </a:t>
            </a:r>
            <a:r>
              <a:rPr lang="zh-CN" altLang="zh-CN" b="1" dirty="0" smtClean="0"/>
              <a:t>应用实践</a:t>
            </a:r>
            <a:endParaRPr lang="zh-CN" altLang="en-US" dirty="0"/>
          </a:p>
        </p:txBody>
      </p:sp>
      <p:sp>
        <p:nvSpPr>
          <p:cNvPr id="4" name="矩形 3"/>
          <p:cNvSpPr/>
          <p:nvPr/>
        </p:nvSpPr>
        <p:spPr>
          <a:xfrm>
            <a:off x="179512" y="1643050"/>
            <a:ext cx="8321578" cy="3416320"/>
          </a:xfrm>
          <a:prstGeom prst="rect">
            <a:avLst/>
          </a:prstGeom>
        </p:spPr>
        <p:txBody>
          <a:bodyPr wrap="square">
            <a:spAutoFit/>
          </a:bodyPr>
          <a:lstStyle/>
          <a:p>
            <a:r>
              <a:rPr lang="zh-CN" altLang="zh-CN" sz="2400" dirty="0"/>
              <a:t>编写查看商品信息的</a:t>
            </a:r>
            <a:r>
              <a:rPr lang="en-US" altLang="zh-CN" sz="2400" dirty="0"/>
              <a:t>ASP</a:t>
            </a:r>
            <a:r>
              <a:rPr lang="zh-CN" altLang="zh-CN" sz="2400" dirty="0"/>
              <a:t>代码，通过该代码连接“销售”数据库、读取所有商品信息，并把这些记录显示在网页上。已知数据库的用户</a:t>
            </a:r>
            <a:r>
              <a:rPr lang="en-US" altLang="zh-CN" sz="2400" dirty="0"/>
              <a:t>ID</a:t>
            </a:r>
            <a:r>
              <a:rPr lang="zh-CN" altLang="zh-CN" sz="2400" dirty="0"/>
              <a:t>为</a:t>
            </a:r>
            <a:r>
              <a:rPr lang="en-US" altLang="zh-CN" sz="2400" dirty="0"/>
              <a:t>"</a:t>
            </a:r>
            <a:r>
              <a:rPr lang="en-US" altLang="zh-CN" sz="2400" dirty="0" err="1"/>
              <a:t>sa</a:t>
            </a:r>
            <a:r>
              <a:rPr lang="en-US" altLang="zh-CN" sz="2400" dirty="0"/>
              <a:t>"</a:t>
            </a:r>
            <a:r>
              <a:rPr lang="zh-CN" altLang="zh-CN" sz="2400" dirty="0"/>
              <a:t>，密码为</a:t>
            </a:r>
            <a:r>
              <a:rPr lang="en-US" altLang="zh-CN" sz="2400" dirty="0"/>
              <a:t>"123456"</a:t>
            </a:r>
            <a:r>
              <a:rPr lang="zh-CN" altLang="zh-CN" sz="2400" dirty="0"/>
              <a:t>，数据库服务器名称为“</a:t>
            </a:r>
            <a:r>
              <a:rPr lang="en-US" altLang="zh-CN" sz="2400" dirty="0"/>
              <a:t>CET</a:t>
            </a:r>
            <a:r>
              <a:rPr lang="zh-CN" altLang="zh-CN" sz="2400" dirty="0"/>
              <a:t>”。</a:t>
            </a:r>
          </a:p>
          <a:p>
            <a:r>
              <a:rPr lang="en-US" altLang="zh-CN" sz="2400" dirty="0"/>
              <a:t>1</a:t>
            </a:r>
            <a:r>
              <a:rPr lang="zh-CN" altLang="zh-CN" sz="2400" dirty="0"/>
              <a:t>．在</a:t>
            </a:r>
            <a:r>
              <a:rPr lang="en-US" altLang="zh-CN" sz="2400" dirty="0"/>
              <a:t>SQL Server 2008</a:t>
            </a:r>
            <a:r>
              <a:rPr lang="zh-CN" altLang="zh-CN" sz="2400" dirty="0"/>
              <a:t>里配置“销售”数据库；</a:t>
            </a:r>
          </a:p>
          <a:p>
            <a:r>
              <a:rPr lang="en-US" altLang="zh-CN" sz="2400" dirty="0"/>
              <a:t>2</a:t>
            </a:r>
            <a:r>
              <a:rPr lang="zh-CN" altLang="zh-CN" sz="2400" dirty="0"/>
              <a:t>．安装、配置</a:t>
            </a:r>
            <a:r>
              <a:rPr lang="en-US" altLang="zh-CN" sz="2400" dirty="0"/>
              <a:t>IIS</a:t>
            </a:r>
            <a:r>
              <a:rPr lang="zh-CN" altLang="zh-CN" sz="2400" dirty="0"/>
              <a:t>，编写</a:t>
            </a:r>
            <a:r>
              <a:rPr lang="en-US" altLang="zh-CN" sz="2400" dirty="0" smtClean="0"/>
              <a:t>product.asp</a:t>
            </a:r>
            <a:r>
              <a:rPr lang="zh-CN" altLang="zh-CN" sz="2400" dirty="0"/>
              <a:t> </a:t>
            </a:r>
            <a:r>
              <a:rPr lang="zh-CN" altLang="zh-CN" sz="2400" dirty="0" smtClean="0"/>
              <a:t>。</a:t>
            </a:r>
            <a:endParaRPr lang="en-US" altLang="zh-CN" sz="2400" dirty="0" smtClean="0"/>
          </a:p>
          <a:p>
            <a:r>
              <a:rPr lang="en-US" altLang="zh-CN" sz="2400" dirty="0"/>
              <a:t>3</a:t>
            </a:r>
            <a:r>
              <a:rPr lang="zh-CN" altLang="zh-CN" sz="2400" dirty="0"/>
              <a:t>．打开浏览器，在地址栏输入：</a:t>
            </a:r>
            <a:r>
              <a:rPr lang="en-US" altLang="zh-CN" sz="2400" dirty="0"/>
              <a:t>http://localhost/sale/product.asp</a:t>
            </a:r>
            <a:r>
              <a:rPr lang="zh-CN" altLang="zh-CN" sz="2400" dirty="0" smtClean="0"/>
              <a:t>，</a:t>
            </a:r>
            <a:endParaRPr lang="en-US" altLang="zh-CN" sz="2400" dirty="0" smtClean="0"/>
          </a:p>
          <a:p>
            <a:r>
              <a:rPr lang="zh-CN" altLang="zh-CN" sz="2400" dirty="0" smtClean="0"/>
              <a:t>回车</a:t>
            </a:r>
            <a:r>
              <a:rPr lang="zh-CN" altLang="zh-CN" sz="2400" dirty="0"/>
              <a:t>运行该页面，结果如</a:t>
            </a:r>
            <a:r>
              <a:rPr lang="zh-CN" altLang="zh-CN" sz="2400" dirty="0" smtClean="0"/>
              <a:t>图所</a:t>
            </a:r>
            <a:r>
              <a:rPr lang="zh-CN" altLang="zh-CN" sz="2400" dirty="0"/>
              <a:t>示</a:t>
            </a:r>
            <a:r>
              <a:rPr lang="zh-CN" altLang="zh-CN" sz="2400" dirty="0" smtClean="0"/>
              <a:t>。</a:t>
            </a:r>
            <a:endParaRPr lang="zh-CN" altLang="zh-CN" sz="2400" dirty="0"/>
          </a:p>
        </p:txBody>
      </p:sp>
      <p:pic>
        <p:nvPicPr>
          <p:cNvPr id="10242" name="Picture 2" descr="shangp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1550" y="4076211"/>
            <a:ext cx="4038922" cy="219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b="1" dirty="0" smtClean="0"/>
              <a:t>9.1.1 </a:t>
            </a:r>
            <a:r>
              <a:rPr lang="zh-CN" altLang="zh-CN" b="1" dirty="0"/>
              <a:t>情景描述</a:t>
            </a:r>
          </a:p>
          <a:p>
            <a:r>
              <a:rPr lang="en-US" altLang="zh-CN" b="1" dirty="0" smtClean="0"/>
              <a:t>9.1.2</a:t>
            </a:r>
            <a:r>
              <a:rPr lang="zh-CN" altLang="zh-CN" b="1" dirty="0"/>
              <a:t>问题分析</a:t>
            </a:r>
          </a:p>
          <a:p>
            <a:r>
              <a:rPr lang="en-US" altLang="zh-CN" b="1" dirty="0" smtClean="0"/>
              <a:t>9.1.3 </a:t>
            </a:r>
            <a:r>
              <a:rPr lang="zh-CN" altLang="zh-CN" b="1" dirty="0"/>
              <a:t>解决方案</a:t>
            </a:r>
          </a:p>
          <a:p>
            <a:r>
              <a:rPr lang="en-US" altLang="zh-CN" b="1" dirty="0" smtClean="0"/>
              <a:t>9.1.4 </a:t>
            </a:r>
            <a:r>
              <a:rPr lang="zh-CN" altLang="zh-CN" b="1" dirty="0"/>
              <a:t>知识总结</a:t>
            </a:r>
          </a:p>
          <a:p>
            <a:r>
              <a:rPr lang="en-US" altLang="zh-CN" b="1" dirty="0" smtClean="0"/>
              <a:t>9.1.5 </a:t>
            </a:r>
            <a:r>
              <a:rPr lang="zh-CN" altLang="zh-CN" b="1" dirty="0"/>
              <a:t>应用实践</a:t>
            </a:r>
          </a:p>
          <a:p>
            <a:endParaRPr lang="zh-CN" altLang="en-US" dirty="0"/>
          </a:p>
        </p:txBody>
      </p:sp>
      <p:sp>
        <p:nvSpPr>
          <p:cNvPr id="2" name="标题 1"/>
          <p:cNvSpPr>
            <a:spLocks noGrp="1"/>
          </p:cNvSpPr>
          <p:nvPr>
            <p:ph type="title"/>
          </p:nvPr>
        </p:nvSpPr>
        <p:spPr/>
        <p:txBody>
          <a:bodyPr>
            <a:normAutofit/>
          </a:bodyPr>
          <a:lstStyle/>
          <a:p>
            <a:r>
              <a:rPr lang="zh-CN" altLang="en-US" b="1" dirty="0" smtClean="0"/>
              <a:t>任务</a:t>
            </a:r>
            <a:r>
              <a:rPr lang="en-US" altLang="zh-CN" b="1" dirty="0" smtClean="0"/>
              <a:t>9.1</a:t>
            </a:r>
            <a:r>
              <a:rPr lang="zh-CN" altLang="zh-CN" b="1" dirty="0"/>
              <a:t>通过</a:t>
            </a:r>
            <a:r>
              <a:rPr lang="en-US" altLang="zh-CN" b="1" dirty="0"/>
              <a:t>Web</a:t>
            </a:r>
            <a:r>
              <a:rPr lang="zh-CN" altLang="zh-CN" b="1" dirty="0"/>
              <a:t>程序连接数据库</a:t>
            </a:r>
            <a:endParaRPr lang="en-US" altLang="zh-CN" b="1"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b="1" dirty="0" smtClean="0"/>
              <a:t>9.2.1 </a:t>
            </a:r>
            <a:r>
              <a:rPr lang="zh-CN" altLang="zh-CN" b="1" dirty="0" smtClean="0"/>
              <a:t>情景描述</a:t>
            </a:r>
          </a:p>
          <a:p>
            <a:r>
              <a:rPr lang="en-US" altLang="zh-CN" b="1" dirty="0" smtClean="0"/>
              <a:t>9.2.2</a:t>
            </a:r>
            <a:r>
              <a:rPr lang="zh-CN" altLang="zh-CN" b="1" dirty="0" smtClean="0"/>
              <a:t>问题分析</a:t>
            </a:r>
          </a:p>
          <a:p>
            <a:r>
              <a:rPr lang="en-US" altLang="zh-CN" b="1" dirty="0" smtClean="0"/>
              <a:t>9.2.3 </a:t>
            </a:r>
            <a:r>
              <a:rPr lang="zh-CN" altLang="zh-CN" b="1" dirty="0" smtClean="0"/>
              <a:t>解决方案</a:t>
            </a:r>
          </a:p>
          <a:p>
            <a:r>
              <a:rPr lang="en-US" altLang="zh-CN" b="1" dirty="0" smtClean="0"/>
              <a:t>9.2.4 </a:t>
            </a:r>
            <a:r>
              <a:rPr lang="zh-CN" altLang="zh-CN" b="1" dirty="0" smtClean="0"/>
              <a:t>知识总结</a:t>
            </a:r>
          </a:p>
          <a:p>
            <a:r>
              <a:rPr lang="en-US" altLang="zh-CN" b="1" dirty="0" smtClean="0"/>
              <a:t>9.2.5 </a:t>
            </a:r>
            <a:r>
              <a:rPr lang="zh-CN" altLang="zh-CN" b="1" dirty="0" smtClean="0"/>
              <a:t>应用实践</a:t>
            </a:r>
          </a:p>
          <a:p>
            <a:endParaRPr lang="zh-CN" altLang="en-US" dirty="0"/>
          </a:p>
        </p:txBody>
      </p:sp>
      <p:sp>
        <p:nvSpPr>
          <p:cNvPr id="2" name="标题 1"/>
          <p:cNvSpPr>
            <a:spLocks noGrp="1"/>
          </p:cNvSpPr>
          <p:nvPr>
            <p:ph type="title"/>
          </p:nvPr>
        </p:nvSpPr>
        <p:spPr/>
        <p:txBody>
          <a:bodyPr>
            <a:normAutofit/>
          </a:bodyPr>
          <a:lstStyle/>
          <a:p>
            <a:r>
              <a:rPr lang="zh-CN" altLang="en-US" dirty="0" smtClean="0"/>
              <a:t>任务</a:t>
            </a:r>
            <a:r>
              <a:rPr lang="en-US" altLang="zh-CN" dirty="0" smtClean="0"/>
              <a:t>9.2</a:t>
            </a:r>
            <a:r>
              <a:rPr lang="zh-CN" altLang="zh-CN" b="1" dirty="0"/>
              <a:t>通过</a:t>
            </a:r>
            <a:r>
              <a:rPr lang="en-US" altLang="zh-CN" b="1" dirty="0"/>
              <a:t>Web</a:t>
            </a:r>
            <a:r>
              <a:rPr lang="zh-CN" altLang="zh-CN" b="1" dirty="0"/>
              <a:t>程序查询数据库</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dirty="0"/>
              <a:t>由于学生信息规模过于庞大，学生信息管理系统在使用过程中经常需要查看某一个学生的具体信息。因此开发人员希望在查看所有学生信息的基础上增加信息查询功能，能够按照学生的学号或姓名查询某个学生的具体信息。</a:t>
            </a:r>
          </a:p>
          <a:p>
            <a:endParaRPr lang="zh-CN" altLang="en-US" dirty="0"/>
          </a:p>
        </p:txBody>
      </p:sp>
      <p:sp>
        <p:nvSpPr>
          <p:cNvPr id="2" name="标题 1"/>
          <p:cNvSpPr>
            <a:spLocks noGrp="1"/>
          </p:cNvSpPr>
          <p:nvPr>
            <p:ph type="title"/>
          </p:nvPr>
        </p:nvSpPr>
        <p:spPr/>
        <p:txBody>
          <a:bodyPr>
            <a:normAutofit/>
          </a:bodyPr>
          <a:lstStyle/>
          <a:p>
            <a:r>
              <a:rPr lang="en-US" altLang="zh-CN" b="1" dirty="0" smtClean="0"/>
              <a:t>9.2.1 </a:t>
            </a:r>
            <a:r>
              <a:rPr lang="zh-CN" altLang="zh-CN" b="1" dirty="0" smtClean="0"/>
              <a:t>情景描述</a:t>
            </a:r>
            <a:endParaRPr lang="zh-CN" altLang="zh-CN" b="1"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dirty="0"/>
              <a:t>为了完成上述问题，需要做以下任务：</a:t>
            </a:r>
          </a:p>
          <a:p>
            <a:r>
              <a:rPr lang="en-US" altLang="zh-CN" dirty="0"/>
              <a:t>1</a:t>
            </a:r>
            <a:r>
              <a:rPr lang="zh-CN" altLang="zh-CN" dirty="0"/>
              <a:t>．在</a:t>
            </a:r>
            <a:r>
              <a:rPr lang="en-US" altLang="zh-CN" dirty="0"/>
              <a:t>SQL Server 2008</a:t>
            </a:r>
            <a:r>
              <a:rPr lang="zh-CN" altLang="zh-CN" dirty="0"/>
              <a:t>里配置好“学生管理”数据库。</a:t>
            </a:r>
          </a:p>
          <a:p>
            <a:r>
              <a:rPr lang="en-US" altLang="zh-CN" dirty="0"/>
              <a:t>2</a:t>
            </a:r>
            <a:r>
              <a:rPr lang="zh-CN" altLang="zh-CN" dirty="0"/>
              <a:t>．安装、配置</a:t>
            </a:r>
            <a:r>
              <a:rPr lang="en-US" altLang="zh-CN" dirty="0"/>
              <a:t>IIS</a:t>
            </a:r>
            <a:r>
              <a:rPr lang="zh-CN" altLang="zh-CN" dirty="0"/>
              <a:t>。编写查询学生信息的</a:t>
            </a:r>
            <a:r>
              <a:rPr lang="en-US" altLang="zh-CN" dirty="0"/>
              <a:t>ASP</a:t>
            </a:r>
            <a:r>
              <a:rPr lang="zh-CN" altLang="zh-CN" dirty="0"/>
              <a:t>代码，通过该代码让用户输入查询条件，连接“学生管理”数据库、打开“学生”表，按照查询条件得到满足搜索条件的记录集，并把这些记录显示在网页上。</a:t>
            </a:r>
          </a:p>
          <a:p>
            <a:r>
              <a:rPr lang="en-US" altLang="zh-CN" dirty="0"/>
              <a:t>3</a:t>
            </a:r>
            <a:r>
              <a:rPr lang="zh-CN" altLang="zh-CN" dirty="0"/>
              <a:t>．执行该</a:t>
            </a:r>
            <a:r>
              <a:rPr lang="en-US" altLang="zh-CN" dirty="0"/>
              <a:t>ASP</a:t>
            </a:r>
            <a:r>
              <a:rPr lang="zh-CN" altLang="zh-CN" dirty="0"/>
              <a:t>程序。</a:t>
            </a:r>
          </a:p>
        </p:txBody>
      </p:sp>
      <p:sp>
        <p:nvSpPr>
          <p:cNvPr id="2" name="标题 1"/>
          <p:cNvSpPr>
            <a:spLocks noGrp="1"/>
          </p:cNvSpPr>
          <p:nvPr>
            <p:ph type="title"/>
          </p:nvPr>
        </p:nvSpPr>
        <p:spPr/>
        <p:txBody>
          <a:bodyPr>
            <a:normAutofit/>
          </a:bodyPr>
          <a:lstStyle/>
          <a:p>
            <a:r>
              <a:rPr lang="en-US" altLang="zh-CN" b="1" dirty="0" smtClean="0"/>
              <a:t>9.2.2</a:t>
            </a:r>
            <a:r>
              <a:rPr lang="zh-CN" altLang="zh-CN" b="1" dirty="0" smtClean="0"/>
              <a:t>问题分析</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72067" y="5500701"/>
            <a:ext cx="7408333" cy="625461"/>
          </a:xfrm>
        </p:spPr>
        <p:txBody>
          <a:bodyPr/>
          <a:lstStyle/>
          <a:p>
            <a:pPr>
              <a:buNone/>
            </a:pPr>
            <a:r>
              <a:rPr lang="en-US" dirty="0" smtClean="0"/>
              <a:t> </a:t>
            </a:r>
            <a:endParaRPr lang="zh-CN" altLang="en-US" dirty="0" smtClean="0"/>
          </a:p>
          <a:p>
            <a:endParaRPr lang="zh-CN" altLang="en-US" dirty="0"/>
          </a:p>
        </p:txBody>
      </p:sp>
      <p:sp>
        <p:nvSpPr>
          <p:cNvPr id="2" name="标题 1"/>
          <p:cNvSpPr>
            <a:spLocks noGrp="1"/>
          </p:cNvSpPr>
          <p:nvPr>
            <p:ph type="title"/>
          </p:nvPr>
        </p:nvSpPr>
        <p:spPr/>
        <p:txBody>
          <a:bodyPr>
            <a:normAutofit/>
          </a:bodyPr>
          <a:lstStyle/>
          <a:p>
            <a:r>
              <a:rPr lang="en-US" altLang="zh-CN" b="1" dirty="0" smtClean="0"/>
              <a:t>9.2.3 </a:t>
            </a:r>
            <a:r>
              <a:rPr lang="zh-CN" altLang="zh-CN" b="1" dirty="0" smtClean="0"/>
              <a:t>解决方案</a:t>
            </a:r>
            <a:endParaRPr lang="zh-CN" altLang="en-US" dirty="0"/>
          </a:p>
        </p:txBody>
      </p:sp>
      <p:sp>
        <p:nvSpPr>
          <p:cNvPr id="4" name="矩形 3"/>
          <p:cNvSpPr/>
          <p:nvPr/>
        </p:nvSpPr>
        <p:spPr>
          <a:xfrm>
            <a:off x="395536" y="2228671"/>
            <a:ext cx="8424936" cy="1754326"/>
          </a:xfrm>
          <a:prstGeom prst="rect">
            <a:avLst/>
          </a:prstGeom>
        </p:spPr>
        <p:txBody>
          <a:bodyPr wrap="square">
            <a:spAutoFit/>
          </a:bodyPr>
          <a:lstStyle/>
          <a:p>
            <a:r>
              <a:rPr lang="en-US" altLang="zh-CN" dirty="0"/>
              <a:t>1</a:t>
            </a:r>
            <a:r>
              <a:rPr lang="zh-CN" altLang="zh-CN" dirty="0"/>
              <a:t>．在</a:t>
            </a:r>
            <a:r>
              <a:rPr lang="en-US" altLang="zh-CN" dirty="0"/>
              <a:t>SQL Server 2008</a:t>
            </a:r>
            <a:r>
              <a:rPr lang="zh-CN" altLang="zh-CN" dirty="0"/>
              <a:t>里配置“学生管理”数据库；</a:t>
            </a:r>
          </a:p>
          <a:p>
            <a:r>
              <a:rPr lang="en-US" altLang="zh-CN" dirty="0"/>
              <a:t>2</a:t>
            </a:r>
            <a:r>
              <a:rPr lang="zh-CN" altLang="zh-CN" dirty="0"/>
              <a:t>．安装、配置</a:t>
            </a:r>
            <a:r>
              <a:rPr lang="en-US" altLang="zh-CN" dirty="0"/>
              <a:t>IIS</a:t>
            </a:r>
            <a:r>
              <a:rPr lang="zh-CN" altLang="zh-CN" dirty="0"/>
              <a:t>，编写</a:t>
            </a:r>
            <a:r>
              <a:rPr lang="en-US" altLang="zh-CN" dirty="0" smtClean="0"/>
              <a:t>search_student.asp</a:t>
            </a:r>
            <a:r>
              <a:rPr lang="zh-CN" altLang="zh-CN" dirty="0" smtClean="0"/>
              <a:t>：</a:t>
            </a:r>
            <a:endParaRPr lang="en-US" altLang="zh-CN" dirty="0" smtClean="0"/>
          </a:p>
          <a:p>
            <a:r>
              <a:rPr lang="en-US" altLang="zh-CN" dirty="0"/>
              <a:t>3</a:t>
            </a:r>
            <a:r>
              <a:rPr lang="zh-CN" altLang="zh-CN" dirty="0"/>
              <a:t>．打开浏览器，在地址栏输入：</a:t>
            </a:r>
            <a:r>
              <a:rPr lang="en-US" altLang="zh-CN" dirty="0"/>
              <a:t>http://localhost/student/search_student.asp</a:t>
            </a:r>
            <a:r>
              <a:rPr lang="zh-CN" altLang="zh-CN" dirty="0"/>
              <a:t>，回车运行该页面。第一次访问该页面时，因为并没有查询条件，所以显示学生表里的所有学生信息，如</a:t>
            </a:r>
            <a:r>
              <a:rPr lang="zh-CN" altLang="zh-CN" dirty="0" smtClean="0"/>
              <a:t>图所</a:t>
            </a:r>
            <a:r>
              <a:rPr lang="zh-CN" altLang="zh-CN" dirty="0"/>
              <a:t>示。</a:t>
            </a:r>
          </a:p>
          <a:p>
            <a:endParaRPr lang="zh-CN" altLang="zh-CN" dirty="0"/>
          </a:p>
        </p:txBody>
      </p:sp>
      <p:pic>
        <p:nvPicPr>
          <p:cNvPr id="11266" name="Picture 2" descr="cha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1840" y="3573016"/>
            <a:ext cx="4429125" cy="269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1213008"/>
            <a:ext cx="7632848" cy="923330"/>
          </a:xfrm>
          <a:prstGeom prst="rect">
            <a:avLst/>
          </a:prstGeom>
        </p:spPr>
        <p:txBody>
          <a:bodyPr wrap="square">
            <a:spAutoFit/>
          </a:bodyPr>
          <a:lstStyle/>
          <a:p>
            <a:r>
              <a:rPr lang="en-US" altLang="zh-CN" dirty="0"/>
              <a:t>4</a:t>
            </a:r>
            <a:r>
              <a:rPr lang="zh-CN" altLang="zh-CN" dirty="0"/>
              <a:t>．在下拉菜单里选择查询项目，比如选择按“姓名”查询；在文本框里输入需要查询的内容，比如“王”，点击“查询”按钮，将进行模糊查询，最后得到学生姓名中包含“王”字的所有学生信息，如</a:t>
            </a:r>
            <a:r>
              <a:rPr lang="zh-CN" altLang="zh-CN" dirty="0" smtClean="0"/>
              <a:t>图所</a:t>
            </a:r>
            <a:r>
              <a:rPr lang="zh-CN" altLang="zh-CN" dirty="0"/>
              <a:t>示。</a:t>
            </a:r>
          </a:p>
        </p:txBody>
      </p:sp>
      <p:pic>
        <p:nvPicPr>
          <p:cNvPr id="12290" name="Picture 2" descr="cha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2420888"/>
            <a:ext cx="4391025"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27243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72067" y="1988840"/>
            <a:ext cx="7408333" cy="4137323"/>
          </a:xfrm>
        </p:spPr>
        <p:txBody>
          <a:bodyPr>
            <a:normAutofit fontScale="85000" lnSpcReduction="20000"/>
          </a:bodyPr>
          <a:lstStyle/>
          <a:p>
            <a:pPr marL="274320" lvl="1"/>
            <a:r>
              <a:rPr lang="zh-CN" altLang="zh-CN" dirty="0"/>
              <a:t>很多时候我们需要对数据库内的原有数据进行过滤，从中搜索出满足某些条件的记录，这意味着我们在获取记录集的时候需要把执行查询操作的</a:t>
            </a:r>
            <a:r>
              <a:rPr lang="en-US" altLang="zh-CN" dirty="0"/>
              <a:t>SQL</a:t>
            </a:r>
            <a:r>
              <a:rPr lang="zh-CN" altLang="zh-CN" dirty="0"/>
              <a:t>命令传递给数据库</a:t>
            </a:r>
            <a:r>
              <a:rPr lang="zh-CN" altLang="zh-CN" dirty="0" smtClean="0"/>
              <a:t>。</a:t>
            </a:r>
            <a:endParaRPr lang="en-US" altLang="zh-CN" dirty="0" smtClean="0"/>
          </a:p>
          <a:p>
            <a:pPr marL="274320" lvl="1"/>
            <a:r>
              <a:rPr lang="zh-CN" altLang="zh-CN" dirty="0"/>
              <a:t>例如，在创建了对“学生管理”数据库的连接对象后，如果希望查看“学生”表里的男生信息，那么需要建立</a:t>
            </a:r>
            <a:r>
              <a:rPr lang="en-US" altLang="zh-CN" dirty="0" err="1"/>
              <a:t>Recordset</a:t>
            </a:r>
            <a:r>
              <a:rPr lang="zh-CN" altLang="zh-CN" dirty="0"/>
              <a:t>对象、并且打开满足条件的数据记录集。需要如下语句：</a:t>
            </a:r>
          </a:p>
          <a:p>
            <a:r>
              <a:rPr lang="en-US" altLang="zh-CN" dirty="0"/>
              <a:t>&lt;%  Set </a:t>
            </a:r>
            <a:r>
              <a:rPr lang="en-US" altLang="zh-CN" dirty="0" err="1"/>
              <a:t>rs</a:t>
            </a:r>
            <a:r>
              <a:rPr lang="en-US" altLang="zh-CN" dirty="0"/>
              <a:t> = </a:t>
            </a:r>
            <a:r>
              <a:rPr lang="en-US" altLang="zh-CN" dirty="0" err="1"/>
              <a:t>Server.CreateObject</a:t>
            </a:r>
            <a:r>
              <a:rPr lang="en-US" altLang="zh-CN" dirty="0"/>
              <a:t>("ADODB. </a:t>
            </a:r>
            <a:r>
              <a:rPr lang="en-US" altLang="zh-CN" dirty="0" err="1"/>
              <a:t>Recordset</a:t>
            </a:r>
            <a:r>
              <a:rPr lang="en-US" altLang="zh-CN" dirty="0"/>
              <a:t>") </a:t>
            </a:r>
            <a:endParaRPr lang="zh-CN" altLang="zh-CN" dirty="0"/>
          </a:p>
          <a:p>
            <a:r>
              <a:rPr lang="en-US" altLang="zh-CN" dirty="0"/>
              <a:t>     </a:t>
            </a:r>
            <a:r>
              <a:rPr lang="en-US" altLang="zh-CN" dirty="0" err="1"/>
              <a:t>rs.Open</a:t>
            </a:r>
            <a:r>
              <a:rPr lang="en-US" altLang="zh-CN" dirty="0"/>
              <a:t> "select * from </a:t>
            </a:r>
            <a:r>
              <a:rPr lang="zh-CN" altLang="zh-CN" dirty="0"/>
              <a:t>学生</a:t>
            </a:r>
            <a:r>
              <a:rPr lang="en-US" altLang="zh-CN" dirty="0"/>
              <a:t> where </a:t>
            </a:r>
            <a:r>
              <a:rPr lang="zh-CN" altLang="zh-CN" dirty="0"/>
              <a:t>性别</a:t>
            </a:r>
            <a:r>
              <a:rPr lang="en-US" altLang="zh-CN" dirty="0"/>
              <a:t>='</a:t>
            </a:r>
            <a:r>
              <a:rPr lang="zh-CN" altLang="zh-CN" dirty="0"/>
              <a:t>男</a:t>
            </a:r>
            <a:r>
              <a:rPr lang="en-US" altLang="zh-CN" dirty="0"/>
              <a:t>'",Conn,2,2</a:t>
            </a:r>
            <a:r>
              <a:rPr lang="en-US" altLang="zh-CN" dirty="0" smtClean="0"/>
              <a:t>%&gt;</a:t>
            </a:r>
          </a:p>
          <a:p>
            <a:r>
              <a:rPr lang="zh-CN" altLang="zh-CN" dirty="0"/>
              <a:t>第一个参数是一条</a:t>
            </a:r>
            <a:r>
              <a:rPr lang="en-US" altLang="zh-CN" dirty="0"/>
              <a:t>SQL</a:t>
            </a:r>
            <a:r>
              <a:rPr lang="zh-CN" altLang="zh-CN" dirty="0"/>
              <a:t>命令，代表记录集指向的是满足当前</a:t>
            </a:r>
            <a:r>
              <a:rPr lang="en-US" altLang="zh-CN" dirty="0"/>
              <a:t>SQL</a:t>
            </a:r>
            <a:r>
              <a:rPr lang="zh-CN" altLang="zh-CN" dirty="0"/>
              <a:t>命令的“学生”表的数据，即性别为“男”的学生记录；第二个参数为当前已经建立的数据库连接对象的名称</a:t>
            </a:r>
            <a:r>
              <a:rPr lang="en-US" altLang="zh-CN" dirty="0"/>
              <a:t>Conn</a:t>
            </a:r>
            <a:r>
              <a:rPr lang="zh-CN" altLang="zh-CN" dirty="0"/>
              <a:t>；第三个参数值“</a:t>
            </a:r>
            <a:r>
              <a:rPr lang="en-US" altLang="zh-CN" dirty="0"/>
              <a:t>2</a:t>
            </a:r>
            <a:r>
              <a:rPr lang="zh-CN" altLang="zh-CN" dirty="0"/>
              <a:t>”代表以动态指针的方式在记录集中移动；第四个参数值“</a:t>
            </a:r>
            <a:r>
              <a:rPr lang="en-US" altLang="zh-CN" dirty="0"/>
              <a:t>2</a:t>
            </a:r>
            <a:r>
              <a:rPr lang="zh-CN" altLang="zh-CN" dirty="0"/>
              <a:t>”代表当前记录集只能同时被一个客户修改，修改时锁定，修改完毕释放。通过这种方式，我们可以构建满足搜索条件的</a:t>
            </a:r>
            <a:r>
              <a:rPr lang="en-US" altLang="zh-CN" dirty="0"/>
              <a:t>SQL</a:t>
            </a:r>
            <a:r>
              <a:rPr lang="zh-CN" altLang="zh-CN" dirty="0"/>
              <a:t>命令，从而得到各种想查询的结果。</a:t>
            </a:r>
            <a:endParaRPr lang="en-US" altLang="zh-CN" dirty="0" smtClean="0"/>
          </a:p>
        </p:txBody>
      </p:sp>
      <p:sp>
        <p:nvSpPr>
          <p:cNvPr id="2" name="标题 1"/>
          <p:cNvSpPr>
            <a:spLocks noGrp="1"/>
          </p:cNvSpPr>
          <p:nvPr>
            <p:ph type="title"/>
          </p:nvPr>
        </p:nvSpPr>
        <p:spPr/>
        <p:txBody>
          <a:bodyPr>
            <a:normAutofit/>
          </a:bodyPr>
          <a:lstStyle/>
          <a:p>
            <a:r>
              <a:rPr lang="en-US" altLang="zh-CN" b="1" dirty="0" smtClean="0"/>
              <a:t>9.2.4 </a:t>
            </a:r>
            <a:r>
              <a:rPr lang="zh-CN" altLang="zh-CN" b="1" dirty="0" smtClean="0"/>
              <a:t>知识总结</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1700808"/>
            <a:ext cx="8463884" cy="3600400"/>
          </a:xfrm>
        </p:spPr>
        <p:txBody>
          <a:bodyPr>
            <a:normAutofit fontScale="92500"/>
          </a:bodyPr>
          <a:lstStyle/>
          <a:p>
            <a:r>
              <a:rPr lang="zh-CN" altLang="zh-CN" dirty="0"/>
              <a:t>编写查询商品信息的</a:t>
            </a:r>
            <a:r>
              <a:rPr lang="en-US" altLang="zh-CN" dirty="0"/>
              <a:t>ASP</a:t>
            </a:r>
            <a:r>
              <a:rPr lang="zh-CN" altLang="zh-CN" dirty="0"/>
              <a:t>代码，通过该代码连接“销售”数据库、打开“商品”表，查询表里价格超过</a:t>
            </a:r>
            <a:r>
              <a:rPr lang="en-US" altLang="zh-CN" dirty="0"/>
              <a:t>100</a:t>
            </a:r>
            <a:r>
              <a:rPr lang="zh-CN" altLang="zh-CN" dirty="0"/>
              <a:t>元的商品</a:t>
            </a:r>
            <a:r>
              <a:rPr lang="en-US" altLang="zh-CN" dirty="0"/>
              <a:t>ID</a:t>
            </a:r>
            <a:r>
              <a:rPr lang="zh-CN" altLang="zh-CN" dirty="0"/>
              <a:t>、名称、价格、生产日期，并把这些记录显示在网页上。已知数据库的用户</a:t>
            </a:r>
            <a:r>
              <a:rPr lang="en-US" altLang="zh-CN" dirty="0"/>
              <a:t>ID</a:t>
            </a:r>
            <a:r>
              <a:rPr lang="zh-CN" altLang="zh-CN" dirty="0"/>
              <a:t>为</a:t>
            </a:r>
            <a:r>
              <a:rPr lang="en-US" altLang="zh-CN" dirty="0"/>
              <a:t>"</a:t>
            </a:r>
            <a:r>
              <a:rPr lang="en-US" altLang="zh-CN" dirty="0" err="1"/>
              <a:t>sa</a:t>
            </a:r>
            <a:r>
              <a:rPr lang="en-US" altLang="zh-CN" dirty="0"/>
              <a:t>"</a:t>
            </a:r>
            <a:r>
              <a:rPr lang="zh-CN" altLang="zh-CN" dirty="0"/>
              <a:t>，密码为</a:t>
            </a:r>
            <a:r>
              <a:rPr lang="en-US" altLang="zh-CN" dirty="0"/>
              <a:t>"123456"</a:t>
            </a:r>
            <a:r>
              <a:rPr lang="zh-CN" altLang="zh-CN" dirty="0"/>
              <a:t>，数据库服务器名称为“</a:t>
            </a:r>
            <a:r>
              <a:rPr lang="en-US" altLang="zh-CN" dirty="0"/>
              <a:t>CET</a:t>
            </a:r>
            <a:r>
              <a:rPr lang="zh-CN" altLang="zh-CN" dirty="0"/>
              <a:t>”。</a:t>
            </a:r>
          </a:p>
          <a:p>
            <a:r>
              <a:rPr lang="en-US" altLang="zh-CN" dirty="0"/>
              <a:t>1</a:t>
            </a:r>
            <a:r>
              <a:rPr lang="zh-CN" altLang="zh-CN" dirty="0"/>
              <a:t>．在</a:t>
            </a:r>
            <a:r>
              <a:rPr lang="en-US" altLang="zh-CN" dirty="0"/>
              <a:t>SQL Server 2008</a:t>
            </a:r>
            <a:r>
              <a:rPr lang="zh-CN" altLang="zh-CN" dirty="0"/>
              <a:t>里配置“销售”数据库；</a:t>
            </a:r>
          </a:p>
          <a:p>
            <a:r>
              <a:rPr lang="en-US" altLang="zh-CN" dirty="0"/>
              <a:t>2</a:t>
            </a:r>
            <a:r>
              <a:rPr lang="zh-CN" altLang="zh-CN" dirty="0"/>
              <a:t>．安装、配置</a:t>
            </a:r>
            <a:r>
              <a:rPr lang="en-US" altLang="zh-CN" dirty="0"/>
              <a:t>IIS</a:t>
            </a:r>
            <a:r>
              <a:rPr lang="zh-CN" altLang="zh-CN" dirty="0"/>
              <a:t>，编写</a:t>
            </a:r>
            <a:r>
              <a:rPr lang="en-US" altLang="zh-CN" dirty="0" smtClean="0"/>
              <a:t>search_product.asp;</a:t>
            </a:r>
          </a:p>
          <a:p>
            <a:r>
              <a:rPr lang="en-US" altLang="zh-CN" dirty="0"/>
              <a:t>3</a:t>
            </a:r>
            <a:r>
              <a:rPr lang="zh-CN" altLang="zh-CN" dirty="0"/>
              <a:t>．打开浏览器，在地址栏输入：</a:t>
            </a:r>
            <a:r>
              <a:rPr lang="en-US" altLang="zh-CN" dirty="0"/>
              <a:t>http://localhost/sale/search_product.asp</a:t>
            </a:r>
            <a:r>
              <a:rPr lang="zh-CN" altLang="zh-CN" dirty="0" smtClean="0"/>
              <a:t>，</a:t>
            </a:r>
            <a:endParaRPr lang="en-US" altLang="zh-CN" dirty="0" smtClean="0"/>
          </a:p>
          <a:p>
            <a:pPr marL="0" indent="0">
              <a:buNone/>
            </a:pPr>
            <a:r>
              <a:rPr lang="zh-CN" altLang="zh-CN" dirty="0" smtClean="0"/>
              <a:t>回车</a:t>
            </a:r>
            <a:r>
              <a:rPr lang="zh-CN" altLang="zh-CN" dirty="0"/>
              <a:t>运行该页面，结果如</a:t>
            </a:r>
            <a:r>
              <a:rPr lang="zh-CN" altLang="zh-CN" dirty="0" smtClean="0"/>
              <a:t>图所</a:t>
            </a:r>
            <a:r>
              <a:rPr lang="zh-CN" altLang="zh-CN" dirty="0"/>
              <a:t>示。</a:t>
            </a:r>
          </a:p>
          <a:p>
            <a:endParaRPr lang="zh-CN" altLang="en-US" b="1" dirty="0"/>
          </a:p>
        </p:txBody>
      </p:sp>
      <p:sp>
        <p:nvSpPr>
          <p:cNvPr id="2" name="标题 1"/>
          <p:cNvSpPr>
            <a:spLocks noGrp="1"/>
          </p:cNvSpPr>
          <p:nvPr>
            <p:ph type="title"/>
          </p:nvPr>
        </p:nvSpPr>
        <p:spPr/>
        <p:txBody>
          <a:bodyPr>
            <a:normAutofit/>
          </a:bodyPr>
          <a:lstStyle/>
          <a:p>
            <a:r>
              <a:rPr lang="en-US" altLang="zh-CN" b="1" dirty="0" smtClean="0"/>
              <a:t>9.2.5 </a:t>
            </a:r>
            <a:r>
              <a:rPr lang="zh-CN" altLang="zh-CN" b="1" dirty="0" smtClean="0"/>
              <a:t>应用实践</a:t>
            </a:r>
            <a:endParaRPr lang="zh-CN" altLang="en-US" dirty="0"/>
          </a:p>
        </p:txBody>
      </p:sp>
      <p:pic>
        <p:nvPicPr>
          <p:cNvPr id="13314" name="Picture 2" descr="shangpin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0152" y="4149080"/>
            <a:ext cx="2976576"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b="1" dirty="0" smtClean="0"/>
              <a:t>9.3.1 </a:t>
            </a:r>
            <a:r>
              <a:rPr lang="zh-CN" altLang="zh-CN" b="1" dirty="0" smtClean="0"/>
              <a:t>情景描述</a:t>
            </a:r>
          </a:p>
          <a:p>
            <a:r>
              <a:rPr lang="en-US" altLang="zh-CN" b="1" dirty="0" smtClean="0"/>
              <a:t>9.3.2</a:t>
            </a:r>
            <a:r>
              <a:rPr lang="zh-CN" altLang="zh-CN" b="1" dirty="0" smtClean="0"/>
              <a:t>问题分析</a:t>
            </a:r>
          </a:p>
          <a:p>
            <a:r>
              <a:rPr lang="en-US" altLang="zh-CN" b="1" dirty="0" smtClean="0"/>
              <a:t>9.3.3 </a:t>
            </a:r>
            <a:r>
              <a:rPr lang="zh-CN" altLang="zh-CN" b="1" dirty="0" smtClean="0"/>
              <a:t>解决方案</a:t>
            </a:r>
          </a:p>
          <a:p>
            <a:r>
              <a:rPr lang="en-US" altLang="zh-CN" b="1" dirty="0" smtClean="0"/>
              <a:t>9.3.4 </a:t>
            </a:r>
            <a:r>
              <a:rPr lang="zh-CN" altLang="zh-CN" b="1" dirty="0" smtClean="0"/>
              <a:t>知识总结</a:t>
            </a:r>
          </a:p>
          <a:p>
            <a:r>
              <a:rPr lang="en-US" altLang="zh-CN" b="1" dirty="0" smtClean="0"/>
              <a:t>9.3.5 </a:t>
            </a:r>
            <a:r>
              <a:rPr lang="zh-CN" altLang="zh-CN" b="1" dirty="0" smtClean="0"/>
              <a:t>应用实践</a:t>
            </a:r>
          </a:p>
          <a:p>
            <a:endParaRPr lang="zh-CN" altLang="en-US" dirty="0"/>
          </a:p>
        </p:txBody>
      </p:sp>
      <p:sp>
        <p:nvSpPr>
          <p:cNvPr id="2" name="标题 1"/>
          <p:cNvSpPr>
            <a:spLocks noGrp="1"/>
          </p:cNvSpPr>
          <p:nvPr>
            <p:ph type="title"/>
          </p:nvPr>
        </p:nvSpPr>
        <p:spPr/>
        <p:txBody>
          <a:bodyPr>
            <a:normAutofit/>
          </a:bodyPr>
          <a:lstStyle/>
          <a:p>
            <a:r>
              <a:rPr lang="zh-CN" altLang="en-US" dirty="0" smtClean="0"/>
              <a:t>任务</a:t>
            </a:r>
            <a:r>
              <a:rPr lang="en-US" altLang="zh-CN" dirty="0" smtClean="0"/>
              <a:t>9.3</a:t>
            </a:r>
            <a:r>
              <a:rPr lang="zh-CN" altLang="zh-CN" b="1" dirty="0"/>
              <a:t>通过</a:t>
            </a:r>
            <a:r>
              <a:rPr lang="en-US" altLang="zh-CN" b="1" dirty="0"/>
              <a:t>Web</a:t>
            </a:r>
            <a:r>
              <a:rPr lang="zh-CN" altLang="zh-CN" b="1" dirty="0"/>
              <a:t>程序更新数据库</a:t>
            </a:r>
            <a:endParaRPr lang="zh-CN" altLang="en-US" b="1"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dirty="0"/>
              <a:t>学生信息管理系统不仅要求能够查询数据，在使用过程中还经常需要添加某些具体信息。开发人员希望在查看所有系部信息的基础上提供添加新的系部信息的功能，数据添加成功后能在数据库内查看到插入的</a:t>
            </a:r>
            <a:r>
              <a:rPr lang="zh-CN" altLang="zh-CN" dirty="0" smtClean="0"/>
              <a:t>新</a:t>
            </a:r>
            <a:r>
              <a:rPr lang="zh-CN" altLang="en-US" dirty="0" smtClean="0"/>
              <a:t>记</a:t>
            </a:r>
            <a:r>
              <a:rPr lang="zh-CN" altLang="zh-CN" dirty="0" smtClean="0"/>
              <a:t>录</a:t>
            </a:r>
            <a:r>
              <a:rPr lang="zh-CN" altLang="zh-CN" dirty="0"/>
              <a:t>。</a:t>
            </a:r>
          </a:p>
          <a:p>
            <a:endParaRPr lang="zh-CN" altLang="en-US" dirty="0"/>
          </a:p>
        </p:txBody>
      </p:sp>
      <p:sp>
        <p:nvSpPr>
          <p:cNvPr id="2" name="标题 1"/>
          <p:cNvSpPr>
            <a:spLocks noGrp="1"/>
          </p:cNvSpPr>
          <p:nvPr>
            <p:ph type="title"/>
          </p:nvPr>
        </p:nvSpPr>
        <p:spPr/>
        <p:txBody>
          <a:bodyPr>
            <a:normAutofit/>
          </a:bodyPr>
          <a:lstStyle/>
          <a:p>
            <a:r>
              <a:rPr lang="en-US" altLang="zh-CN" b="1" dirty="0" smtClean="0"/>
              <a:t>9.3.1 </a:t>
            </a:r>
            <a:r>
              <a:rPr lang="zh-CN" altLang="zh-CN" b="1" dirty="0" smtClean="0"/>
              <a:t>情景描述</a:t>
            </a:r>
            <a:endParaRPr lang="zh-CN" altLang="zh-CN" b="1"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dirty="0"/>
              <a:t>为了完成上述问题，需要做以下任务：</a:t>
            </a:r>
          </a:p>
          <a:p>
            <a:r>
              <a:rPr lang="en-US" altLang="zh-CN" dirty="0"/>
              <a:t>1</a:t>
            </a:r>
            <a:r>
              <a:rPr lang="zh-CN" altLang="zh-CN" dirty="0"/>
              <a:t>．在</a:t>
            </a:r>
            <a:r>
              <a:rPr lang="en-US" altLang="zh-CN" dirty="0"/>
              <a:t>SQL Server 2008</a:t>
            </a:r>
            <a:r>
              <a:rPr lang="zh-CN" altLang="zh-CN" dirty="0"/>
              <a:t>里配置好“学生管理”数据库。</a:t>
            </a:r>
          </a:p>
          <a:p>
            <a:r>
              <a:rPr lang="en-US" altLang="zh-CN" dirty="0"/>
              <a:t>2</a:t>
            </a:r>
            <a:r>
              <a:rPr lang="zh-CN" altLang="zh-CN" dirty="0"/>
              <a:t>．安装、配置</a:t>
            </a:r>
            <a:r>
              <a:rPr lang="en-US" altLang="zh-CN" dirty="0"/>
              <a:t>IIS</a:t>
            </a:r>
            <a:r>
              <a:rPr lang="zh-CN" altLang="zh-CN" dirty="0"/>
              <a:t>。编写添加系部信息的</a:t>
            </a:r>
            <a:r>
              <a:rPr lang="en-US" altLang="zh-CN" dirty="0"/>
              <a:t>ASP</a:t>
            </a:r>
            <a:r>
              <a:rPr lang="zh-CN" altLang="zh-CN" dirty="0"/>
              <a:t>代码，通过该代码连接“学生管理”数据库，让用户输入新的系部信息、提交到数据库，并把这些记录显示在网页上。</a:t>
            </a:r>
          </a:p>
          <a:p>
            <a:r>
              <a:rPr lang="en-US" altLang="zh-CN" dirty="0"/>
              <a:t>3</a:t>
            </a:r>
            <a:r>
              <a:rPr lang="zh-CN" altLang="zh-CN" dirty="0"/>
              <a:t>．执行该</a:t>
            </a:r>
            <a:r>
              <a:rPr lang="en-US" altLang="zh-CN" dirty="0"/>
              <a:t>ASP</a:t>
            </a:r>
            <a:r>
              <a:rPr lang="zh-CN" altLang="zh-CN" dirty="0"/>
              <a:t>程序。</a:t>
            </a:r>
          </a:p>
        </p:txBody>
      </p:sp>
      <p:sp>
        <p:nvSpPr>
          <p:cNvPr id="2" name="标题 1"/>
          <p:cNvSpPr>
            <a:spLocks noGrp="1"/>
          </p:cNvSpPr>
          <p:nvPr>
            <p:ph type="title"/>
          </p:nvPr>
        </p:nvSpPr>
        <p:spPr/>
        <p:txBody>
          <a:bodyPr>
            <a:normAutofit/>
          </a:bodyPr>
          <a:lstStyle/>
          <a:p>
            <a:r>
              <a:rPr lang="en-US" altLang="zh-CN" b="1" dirty="0" smtClean="0"/>
              <a:t>9.3.2</a:t>
            </a:r>
            <a:r>
              <a:rPr lang="zh-CN" altLang="zh-CN" b="1" dirty="0" smtClean="0"/>
              <a:t>问题分析</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dirty="0"/>
              <a:t>学生信息管理系统不仅要求能够查询数据，在使用过程中还经常需要添加某些具体信息。开发人员希望在查看所有系部信息的基础上提供添加新的系部信息的功能，数据添加成功后能在数据库内查看到插入</a:t>
            </a:r>
            <a:r>
              <a:rPr lang="zh-CN" altLang="zh-CN" dirty="0" smtClean="0"/>
              <a:t>的</a:t>
            </a:r>
            <a:r>
              <a:rPr lang="zh-CN" altLang="en-US" dirty="0" smtClean="0"/>
              <a:t>新记录</a:t>
            </a:r>
            <a:r>
              <a:rPr lang="zh-CN" altLang="zh-CN" dirty="0" smtClean="0"/>
              <a:t>。</a:t>
            </a:r>
            <a:endParaRPr lang="zh-CN" altLang="zh-CN" dirty="0"/>
          </a:p>
        </p:txBody>
      </p:sp>
      <p:sp>
        <p:nvSpPr>
          <p:cNvPr id="2" name="标题 1"/>
          <p:cNvSpPr>
            <a:spLocks noGrp="1"/>
          </p:cNvSpPr>
          <p:nvPr>
            <p:ph type="title"/>
          </p:nvPr>
        </p:nvSpPr>
        <p:spPr/>
        <p:txBody>
          <a:bodyPr>
            <a:normAutofit/>
          </a:bodyPr>
          <a:lstStyle/>
          <a:p>
            <a:r>
              <a:rPr lang="en-US" altLang="zh-CN" b="1" dirty="0" smtClean="0"/>
              <a:t>9.1.1 </a:t>
            </a:r>
            <a:r>
              <a:rPr lang="zh-CN" altLang="zh-CN" b="1" dirty="0" smtClean="0"/>
              <a:t>情景描述</a:t>
            </a:r>
            <a:endParaRPr lang="zh-CN" altLang="zh-CN" b="1"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1857364"/>
            <a:ext cx="7408333" cy="2610921"/>
          </a:xfrm>
        </p:spPr>
        <p:txBody>
          <a:bodyPr>
            <a:normAutofit/>
          </a:bodyPr>
          <a:lstStyle/>
          <a:p>
            <a:r>
              <a:rPr lang="en-US" altLang="zh-CN" dirty="0"/>
              <a:t>1</a:t>
            </a:r>
            <a:r>
              <a:rPr lang="zh-CN" altLang="zh-CN" dirty="0"/>
              <a:t>．在</a:t>
            </a:r>
            <a:r>
              <a:rPr lang="en-US" altLang="zh-CN" dirty="0"/>
              <a:t>SQL Server 2008</a:t>
            </a:r>
            <a:r>
              <a:rPr lang="zh-CN" altLang="zh-CN" dirty="0"/>
              <a:t>里配置“学生管理”数据库；</a:t>
            </a:r>
          </a:p>
          <a:p>
            <a:r>
              <a:rPr lang="en-US" altLang="zh-CN" dirty="0"/>
              <a:t>2</a:t>
            </a:r>
            <a:r>
              <a:rPr lang="zh-CN" altLang="zh-CN" dirty="0"/>
              <a:t>．安装、配置</a:t>
            </a:r>
            <a:r>
              <a:rPr lang="en-US" altLang="zh-CN" dirty="0"/>
              <a:t>IIS</a:t>
            </a:r>
            <a:r>
              <a:rPr lang="zh-CN" altLang="zh-CN" dirty="0"/>
              <a:t>，编写</a:t>
            </a:r>
            <a:r>
              <a:rPr lang="en-US" altLang="zh-CN" dirty="0" smtClean="0"/>
              <a:t>insert_xibu.asp</a:t>
            </a:r>
            <a:r>
              <a:rPr lang="zh-CN" altLang="en-US" dirty="0" smtClean="0"/>
              <a:t>；</a:t>
            </a:r>
            <a:endParaRPr lang="en-US" altLang="zh-CN" dirty="0" smtClean="0"/>
          </a:p>
          <a:p>
            <a:r>
              <a:rPr lang="en-US" altLang="zh-CN" dirty="0"/>
              <a:t>3</a:t>
            </a:r>
            <a:r>
              <a:rPr lang="zh-CN" altLang="zh-CN" dirty="0"/>
              <a:t>．打开浏览器，在地址栏输入：</a:t>
            </a:r>
            <a:r>
              <a:rPr lang="en-US" altLang="zh-CN" dirty="0"/>
              <a:t>http://localhost/student/insert_xibu.asp</a:t>
            </a:r>
            <a:r>
              <a:rPr lang="zh-CN" altLang="zh-CN" dirty="0"/>
              <a:t>，回车运行该页面。第一次访问该页面时，显示添加系部信息的界面以及系部表里的所有系部信息，如</a:t>
            </a:r>
            <a:r>
              <a:rPr lang="zh-CN" altLang="zh-CN" dirty="0" smtClean="0"/>
              <a:t>图所</a:t>
            </a:r>
            <a:r>
              <a:rPr lang="zh-CN" altLang="zh-CN" dirty="0"/>
              <a:t>示。</a:t>
            </a:r>
          </a:p>
          <a:p>
            <a:endParaRPr lang="zh-CN" altLang="en-US" dirty="0" smtClean="0"/>
          </a:p>
          <a:p>
            <a:endParaRPr lang="zh-CN" altLang="en-US" dirty="0"/>
          </a:p>
        </p:txBody>
      </p:sp>
      <p:sp>
        <p:nvSpPr>
          <p:cNvPr id="2" name="标题 1"/>
          <p:cNvSpPr>
            <a:spLocks noGrp="1"/>
          </p:cNvSpPr>
          <p:nvPr>
            <p:ph type="title"/>
          </p:nvPr>
        </p:nvSpPr>
        <p:spPr/>
        <p:txBody>
          <a:bodyPr>
            <a:normAutofit/>
          </a:bodyPr>
          <a:lstStyle/>
          <a:p>
            <a:r>
              <a:rPr lang="en-US" altLang="zh-CN" b="1" dirty="0" smtClean="0"/>
              <a:t>9.3.3 </a:t>
            </a:r>
            <a:r>
              <a:rPr lang="zh-CN" altLang="zh-CN" b="1" dirty="0" smtClean="0"/>
              <a:t>解决方案</a:t>
            </a:r>
            <a:endParaRPr lang="zh-CN" altLang="en-US" dirty="0"/>
          </a:p>
        </p:txBody>
      </p:sp>
      <p:pic>
        <p:nvPicPr>
          <p:cNvPr id="14338" name="Picture 2" descr="xib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4202807"/>
            <a:ext cx="4362450" cy="239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1268760"/>
            <a:ext cx="8280920" cy="369332"/>
          </a:xfrm>
          <a:prstGeom prst="rect">
            <a:avLst/>
          </a:prstGeom>
        </p:spPr>
        <p:txBody>
          <a:bodyPr wrap="square">
            <a:spAutoFit/>
          </a:bodyPr>
          <a:lstStyle/>
          <a:p>
            <a:r>
              <a:rPr lang="en-US" altLang="zh-CN" dirty="0"/>
              <a:t>4</a:t>
            </a:r>
            <a:r>
              <a:rPr lang="zh-CN" altLang="zh-CN" dirty="0"/>
              <a:t>．在文本框内输入要添加的系部信息，如</a:t>
            </a:r>
            <a:r>
              <a:rPr lang="zh-CN" altLang="zh-CN" dirty="0" smtClean="0"/>
              <a:t>图所</a:t>
            </a:r>
            <a:r>
              <a:rPr lang="zh-CN" altLang="zh-CN" dirty="0"/>
              <a:t>示。</a:t>
            </a:r>
          </a:p>
        </p:txBody>
      </p:sp>
      <p:pic>
        <p:nvPicPr>
          <p:cNvPr id="15362" name="Picture 2" descr="xibu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0675" y="1772816"/>
            <a:ext cx="4371975" cy="294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39541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1097582"/>
            <a:ext cx="8496944" cy="646331"/>
          </a:xfrm>
          <a:prstGeom prst="rect">
            <a:avLst/>
          </a:prstGeom>
        </p:spPr>
        <p:txBody>
          <a:bodyPr wrap="square">
            <a:spAutoFit/>
          </a:bodyPr>
          <a:lstStyle/>
          <a:p>
            <a:r>
              <a:rPr lang="en-US" altLang="zh-CN" dirty="0"/>
              <a:t>5</a:t>
            </a:r>
            <a:r>
              <a:rPr lang="zh-CN" altLang="zh-CN" dirty="0"/>
              <a:t>．点击“提交”按钮，可以看到刚才提交的系部代码为“</a:t>
            </a:r>
            <a:r>
              <a:rPr lang="en-US" altLang="zh-CN" dirty="0"/>
              <a:t>6</a:t>
            </a:r>
            <a:r>
              <a:rPr lang="zh-CN" altLang="zh-CN" dirty="0"/>
              <a:t>”的新数据已经显示在列表里，信息添加成功，如</a:t>
            </a:r>
            <a:r>
              <a:rPr lang="zh-CN" altLang="zh-CN" dirty="0" smtClean="0"/>
              <a:t>图所</a:t>
            </a:r>
            <a:r>
              <a:rPr lang="zh-CN" altLang="zh-CN" dirty="0"/>
              <a:t>示。同时可在数据库内查看到刚才添加的新记录。</a:t>
            </a:r>
          </a:p>
        </p:txBody>
      </p:sp>
      <p:pic>
        <p:nvPicPr>
          <p:cNvPr id="16386" name="Picture 2" descr="xibu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2204864"/>
            <a:ext cx="4314825" cy="291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35549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1" y="1988840"/>
            <a:ext cx="8028880" cy="4137323"/>
          </a:xfrm>
        </p:spPr>
        <p:txBody>
          <a:bodyPr>
            <a:normAutofit fontScale="85000" lnSpcReduction="10000"/>
          </a:bodyPr>
          <a:lstStyle/>
          <a:p>
            <a:r>
              <a:rPr lang="zh-CN" altLang="zh-CN" dirty="0"/>
              <a:t>对数据库的访问除了进行查询操作，很多时候还需要在原有的数据记录的基础上进行增加、删除、修改。我们在介绍</a:t>
            </a:r>
            <a:r>
              <a:rPr lang="en-US" altLang="zh-CN" dirty="0"/>
              <a:t>Connection</a:t>
            </a:r>
            <a:r>
              <a:rPr lang="zh-CN" altLang="zh-CN" dirty="0"/>
              <a:t>对象的方法时提到过</a:t>
            </a:r>
            <a:r>
              <a:rPr lang="en-US" altLang="zh-CN" dirty="0"/>
              <a:t>Execute</a:t>
            </a:r>
            <a:r>
              <a:rPr lang="zh-CN" altLang="zh-CN" dirty="0"/>
              <a:t>方法，该方法可以用于执行</a:t>
            </a:r>
            <a:r>
              <a:rPr lang="en-US" altLang="zh-CN" dirty="0"/>
              <a:t>SQL</a:t>
            </a:r>
            <a:r>
              <a:rPr lang="zh-CN" altLang="zh-CN" dirty="0"/>
              <a:t>命令，完成对数据库的更新。该方法的语法格式如下</a:t>
            </a:r>
            <a:r>
              <a:rPr lang="zh-CN" altLang="zh-CN" dirty="0" smtClean="0"/>
              <a:t>：</a:t>
            </a:r>
            <a:endParaRPr lang="en-US" altLang="zh-CN" dirty="0" smtClean="0"/>
          </a:p>
          <a:p>
            <a:r>
              <a:rPr lang="en-US" altLang="zh-CN" dirty="0"/>
              <a:t>Connection</a:t>
            </a:r>
            <a:r>
              <a:rPr lang="zh-CN" altLang="zh-CN" dirty="0"/>
              <a:t>对象</a:t>
            </a:r>
            <a:r>
              <a:rPr lang="en-US" altLang="zh-CN" dirty="0"/>
              <a:t>.Execute(</a:t>
            </a:r>
            <a:r>
              <a:rPr lang="en-US" altLang="zh-CN" dirty="0" err="1"/>
              <a:t>CommandText</a:t>
            </a:r>
            <a:r>
              <a:rPr lang="en-US" altLang="zh-CN" dirty="0"/>
              <a:t>,[</a:t>
            </a:r>
            <a:r>
              <a:rPr lang="en-US" altLang="zh-CN" dirty="0" err="1"/>
              <a:t>RecordAffected</a:t>
            </a:r>
            <a:r>
              <a:rPr lang="en-US" altLang="zh-CN" dirty="0"/>
              <a:t>],[Options</a:t>
            </a:r>
            <a:r>
              <a:rPr lang="en-US" altLang="zh-CN" dirty="0" smtClean="0"/>
              <a:t>])</a:t>
            </a:r>
          </a:p>
          <a:p>
            <a:r>
              <a:rPr lang="zh-CN" altLang="zh-CN" dirty="0"/>
              <a:t>其中各参数含义如下：</a:t>
            </a:r>
          </a:p>
          <a:p>
            <a:pPr lvl="0"/>
            <a:r>
              <a:rPr lang="en-US" altLang="zh-CN" dirty="0" err="1"/>
              <a:t>CommandText</a:t>
            </a:r>
            <a:r>
              <a:rPr lang="zh-CN" altLang="zh-CN" dirty="0"/>
              <a:t>：可以是</a:t>
            </a:r>
            <a:r>
              <a:rPr lang="en-US" altLang="zh-CN" dirty="0"/>
              <a:t>SQL</a:t>
            </a:r>
            <a:r>
              <a:rPr lang="zh-CN" altLang="zh-CN" dirty="0"/>
              <a:t>语句、数据库表名或者存储过程等字符串。</a:t>
            </a:r>
          </a:p>
          <a:p>
            <a:pPr lvl="0"/>
            <a:r>
              <a:rPr lang="en-US" altLang="zh-CN" dirty="0" err="1"/>
              <a:t>RecordAffected</a:t>
            </a:r>
            <a:r>
              <a:rPr lang="zh-CN" altLang="zh-CN" dirty="0"/>
              <a:t>：可选参数，返回本次操作所影响到的记录数。</a:t>
            </a:r>
          </a:p>
          <a:p>
            <a:pPr lvl="0"/>
            <a:r>
              <a:rPr lang="en-US" altLang="zh-CN" dirty="0"/>
              <a:t>Options</a:t>
            </a:r>
            <a:r>
              <a:rPr lang="zh-CN" altLang="zh-CN" dirty="0"/>
              <a:t>：可选参数，指定</a:t>
            </a:r>
            <a:r>
              <a:rPr lang="en-US" altLang="zh-CN" dirty="0" err="1"/>
              <a:t>CommandText</a:t>
            </a:r>
            <a:r>
              <a:rPr lang="zh-CN" altLang="zh-CN" dirty="0"/>
              <a:t>参数的类型。</a:t>
            </a:r>
          </a:p>
          <a:p>
            <a:r>
              <a:rPr lang="en-US" altLang="zh-CN" dirty="0"/>
              <a:t>Execute</a:t>
            </a:r>
            <a:r>
              <a:rPr lang="zh-CN" altLang="zh-CN" dirty="0"/>
              <a:t>方法执行的</a:t>
            </a:r>
            <a:r>
              <a:rPr lang="en-US" altLang="zh-CN" dirty="0"/>
              <a:t>SQL</a:t>
            </a:r>
            <a:r>
              <a:rPr lang="zh-CN" altLang="zh-CN" dirty="0"/>
              <a:t>命令可以是查询操作，也可以是数据库更新的操作。因此，我们可以通过给</a:t>
            </a:r>
            <a:r>
              <a:rPr lang="en-US" altLang="zh-CN" dirty="0" err="1"/>
              <a:t>CommandText</a:t>
            </a:r>
            <a:r>
              <a:rPr lang="zh-CN" altLang="zh-CN" dirty="0"/>
              <a:t>参数赋值数据更新命令来实现数据增、删、改的操作。</a:t>
            </a:r>
          </a:p>
          <a:p>
            <a:endParaRPr lang="zh-CN" altLang="zh-CN" dirty="0"/>
          </a:p>
        </p:txBody>
      </p:sp>
      <p:sp>
        <p:nvSpPr>
          <p:cNvPr id="2" name="标题 1"/>
          <p:cNvSpPr>
            <a:spLocks noGrp="1"/>
          </p:cNvSpPr>
          <p:nvPr>
            <p:ph type="title"/>
          </p:nvPr>
        </p:nvSpPr>
        <p:spPr/>
        <p:txBody>
          <a:bodyPr>
            <a:normAutofit/>
          </a:bodyPr>
          <a:lstStyle/>
          <a:p>
            <a:r>
              <a:rPr lang="en-US" altLang="zh-CN" b="1" dirty="0" smtClean="0"/>
              <a:t>9.3.4 </a:t>
            </a:r>
            <a:r>
              <a:rPr lang="zh-CN" altLang="zh-CN" b="1" dirty="0" smtClean="0"/>
              <a:t>知识总结</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2143116"/>
            <a:ext cx="7408333" cy="3806164"/>
          </a:xfrm>
        </p:spPr>
        <p:txBody>
          <a:bodyPr>
            <a:normAutofit fontScale="92500" lnSpcReduction="10000"/>
          </a:bodyPr>
          <a:lstStyle/>
          <a:p>
            <a:r>
              <a:rPr lang="zh-CN" altLang="zh-CN" dirty="0"/>
              <a:t>编写修改商品信息的</a:t>
            </a:r>
            <a:r>
              <a:rPr lang="en-US" altLang="zh-CN" dirty="0"/>
              <a:t>ASP</a:t>
            </a:r>
            <a:r>
              <a:rPr lang="zh-CN" altLang="zh-CN" dirty="0"/>
              <a:t>代码，通过该代码连接“销售”数据库、打开“商品”表，把商品</a:t>
            </a:r>
            <a:r>
              <a:rPr lang="en-US" altLang="zh-CN" dirty="0"/>
              <a:t>ID</a:t>
            </a:r>
            <a:r>
              <a:rPr lang="zh-CN" altLang="zh-CN" dirty="0"/>
              <a:t>为“</a:t>
            </a:r>
            <a:r>
              <a:rPr lang="en-US" altLang="zh-CN" dirty="0"/>
              <a:t>3</a:t>
            </a:r>
            <a:r>
              <a:rPr lang="zh-CN" altLang="zh-CN" dirty="0"/>
              <a:t>”的商品的价格修改为</a:t>
            </a:r>
            <a:r>
              <a:rPr lang="en-US" altLang="zh-CN" dirty="0"/>
              <a:t>5</a:t>
            </a:r>
            <a:r>
              <a:rPr lang="zh-CN" altLang="zh-CN" dirty="0"/>
              <a:t>元。已知数据库的用户</a:t>
            </a:r>
            <a:r>
              <a:rPr lang="en-US" altLang="zh-CN" dirty="0"/>
              <a:t>ID</a:t>
            </a:r>
            <a:r>
              <a:rPr lang="zh-CN" altLang="zh-CN" dirty="0"/>
              <a:t>为</a:t>
            </a:r>
            <a:r>
              <a:rPr lang="en-US" altLang="zh-CN" dirty="0"/>
              <a:t>"</a:t>
            </a:r>
            <a:r>
              <a:rPr lang="en-US" altLang="zh-CN" dirty="0" err="1"/>
              <a:t>sa</a:t>
            </a:r>
            <a:r>
              <a:rPr lang="en-US" altLang="zh-CN" dirty="0"/>
              <a:t>"</a:t>
            </a:r>
            <a:r>
              <a:rPr lang="zh-CN" altLang="zh-CN" dirty="0"/>
              <a:t>，密码为</a:t>
            </a:r>
            <a:r>
              <a:rPr lang="en-US" altLang="zh-CN" dirty="0"/>
              <a:t>"123456"</a:t>
            </a:r>
            <a:r>
              <a:rPr lang="zh-CN" altLang="zh-CN" dirty="0"/>
              <a:t>，数据库服务器名称为“</a:t>
            </a:r>
            <a:r>
              <a:rPr lang="en-US" altLang="zh-CN" dirty="0"/>
              <a:t>CET</a:t>
            </a:r>
            <a:r>
              <a:rPr lang="zh-CN" altLang="zh-CN" dirty="0"/>
              <a:t>”。</a:t>
            </a:r>
          </a:p>
          <a:p>
            <a:r>
              <a:rPr lang="en-US" altLang="zh-CN" dirty="0"/>
              <a:t>1</a:t>
            </a:r>
            <a:r>
              <a:rPr lang="zh-CN" altLang="zh-CN" dirty="0"/>
              <a:t>．在</a:t>
            </a:r>
            <a:r>
              <a:rPr lang="en-US" altLang="zh-CN" dirty="0"/>
              <a:t>SQL Server 2008</a:t>
            </a:r>
            <a:r>
              <a:rPr lang="zh-CN" altLang="zh-CN" dirty="0"/>
              <a:t>里配置“销售”数据库；</a:t>
            </a:r>
          </a:p>
          <a:p>
            <a:r>
              <a:rPr lang="en-US" altLang="zh-CN" dirty="0"/>
              <a:t>2</a:t>
            </a:r>
            <a:r>
              <a:rPr lang="zh-CN" altLang="zh-CN" dirty="0"/>
              <a:t>．安装、配置</a:t>
            </a:r>
            <a:r>
              <a:rPr lang="en-US" altLang="zh-CN" dirty="0"/>
              <a:t>IIS</a:t>
            </a:r>
            <a:r>
              <a:rPr lang="zh-CN" altLang="zh-CN" dirty="0"/>
              <a:t>，编写</a:t>
            </a:r>
            <a:r>
              <a:rPr lang="en-US" altLang="zh-CN" dirty="0" smtClean="0"/>
              <a:t>update_product.asp</a:t>
            </a:r>
            <a:r>
              <a:rPr lang="zh-CN" altLang="en-US" dirty="0" smtClean="0"/>
              <a:t>；</a:t>
            </a:r>
            <a:endParaRPr lang="en-US" altLang="zh-CN" dirty="0" smtClean="0"/>
          </a:p>
          <a:p>
            <a:r>
              <a:rPr lang="en-US" altLang="zh-CN" dirty="0"/>
              <a:t>3</a:t>
            </a:r>
            <a:r>
              <a:rPr lang="zh-CN" altLang="zh-CN" dirty="0"/>
              <a:t>．打开浏览器，在地址栏输入：</a:t>
            </a:r>
            <a:r>
              <a:rPr lang="en-US" altLang="zh-CN" dirty="0"/>
              <a:t>http://localhost/sale/update_product.asp</a:t>
            </a:r>
            <a:r>
              <a:rPr lang="zh-CN" altLang="zh-CN" dirty="0"/>
              <a:t>，回车运行该页面，可以看到编号为“</a:t>
            </a:r>
            <a:r>
              <a:rPr lang="en-US" altLang="zh-CN" dirty="0"/>
              <a:t>3</a:t>
            </a:r>
            <a:r>
              <a:rPr lang="zh-CN" altLang="zh-CN" dirty="0"/>
              <a:t>”的商品的价格从</a:t>
            </a:r>
            <a:r>
              <a:rPr lang="en-US" altLang="zh-CN" dirty="0"/>
              <a:t>4.5</a:t>
            </a:r>
            <a:r>
              <a:rPr lang="zh-CN" altLang="zh-CN" dirty="0"/>
              <a:t>元修改为了</a:t>
            </a:r>
            <a:r>
              <a:rPr lang="en-US" altLang="zh-CN" dirty="0"/>
              <a:t>5</a:t>
            </a:r>
            <a:r>
              <a:rPr lang="zh-CN" altLang="zh-CN" dirty="0"/>
              <a:t>元，结果如</a:t>
            </a:r>
            <a:r>
              <a:rPr lang="zh-CN" altLang="zh-CN" dirty="0" smtClean="0"/>
              <a:t>图所</a:t>
            </a:r>
            <a:r>
              <a:rPr lang="zh-CN" altLang="zh-CN" dirty="0"/>
              <a:t>示。同时可在数据库内查看到刚才修改的记录。</a:t>
            </a:r>
          </a:p>
          <a:p>
            <a:endParaRPr lang="zh-CN" altLang="zh-CN" dirty="0"/>
          </a:p>
        </p:txBody>
      </p:sp>
      <p:sp>
        <p:nvSpPr>
          <p:cNvPr id="2" name="标题 1"/>
          <p:cNvSpPr>
            <a:spLocks noGrp="1"/>
          </p:cNvSpPr>
          <p:nvPr>
            <p:ph type="title"/>
          </p:nvPr>
        </p:nvSpPr>
        <p:spPr/>
        <p:txBody>
          <a:bodyPr>
            <a:normAutofit/>
          </a:bodyPr>
          <a:lstStyle/>
          <a:p>
            <a:r>
              <a:rPr lang="en-US" altLang="zh-CN" b="1" dirty="0" smtClean="0"/>
              <a:t>9.3.5 </a:t>
            </a:r>
            <a:r>
              <a:rPr lang="zh-CN" altLang="zh-CN" b="1" dirty="0" smtClean="0"/>
              <a:t>应用实践</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xiuga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1150" y="1543050"/>
            <a:ext cx="4381500" cy="423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68776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14282" y="1857364"/>
            <a:ext cx="8715436" cy="4643470"/>
          </a:xfrm>
        </p:spPr>
        <p:txBody>
          <a:bodyPr>
            <a:normAutofit lnSpcReduction="10000"/>
          </a:bodyPr>
          <a:lstStyle/>
          <a:p>
            <a:r>
              <a:rPr lang="en-US" altLang="zh-CN" dirty="0"/>
              <a:t>1</a:t>
            </a:r>
            <a:r>
              <a:rPr lang="zh-CN" altLang="zh-CN" dirty="0"/>
              <a:t>．</a:t>
            </a:r>
            <a:r>
              <a:rPr lang="en-US" altLang="zh-CN" dirty="0"/>
              <a:t>Connection</a:t>
            </a:r>
            <a:r>
              <a:rPr lang="zh-CN" altLang="zh-CN" dirty="0"/>
              <a:t>对象、</a:t>
            </a:r>
            <a:r>
              <a:rPr lang="en-US" altLang="zh-CN" dirty="0"/>
              <a:t>Command</a:t>
            </a:r>
            <a:r>
              <a:rPr lang="zh-CN" altLang="zh-CN" dirty="0"/>
              <a:t>对象、</a:t>
            </a:r>
            <a:r>
              <a:rPr lang="en-US" altLang="zh-CN" dirty="0" err="1"/>
              <a:t>Recordset</a:t>
            </a:r>
            <a:r>
              <a:rPr lang="zh-CN" altLang="zh-CN" dirty="0"/>
              <a:t>对象和</a:t>
            </a:r>
            <a:r>
              <a:rPr lang="en-US" altLang="zh-CN" dirty="0"/>
              <a:t>Field</a:t>
            </a:r>
            <a:r>
              <a:rPr lang="zh-CN" altLang="zh-CN" dirty="0"/>
              <a:t>对象。</a:t>
            </a:r>
          </a:p>
          <a:p>
            <a:r>
              <a:rPr lang="en-US" altLang="zh-CN" dirty="0"/>
              <a:t>2</a:t>
            </a:r>
            <a:r>
              <a:rPr lang="zh-CN" altLang="zh-CN" dirty="0"/>
              <a:t>．用</a:t>
            </a:r>
            <a:r>
              <a:rPr lang="en-US" altLang="zh-CN" dirty="0"/>
              <a:t>Connection</a:t>
            </a:r>
            <a:r>
              <a:rPr lang="zh-CN" altLang="zh-CN" dirty="0"/>
              <a:t>对象连接数据库。</a:t>
            </a:r>
          </a:p>
          <a:p>
            <a:r>
              <a:rPr lang="en-US" altLang="zh-CN" dirty="0"/>
              <a:t>3</a:t>
            </a:r>
            <a:r>
              <a:rPr lang="zh-CN" altLang="zh-CN" dirty="0"/>
              <a:t>．</a:t>
            </a:r>
            <a:r>
              <a:rPr lang="en-US" altLang="zh-CN" dirty="0" err="1"/>
              <a:t>Recordset</a:t>
            </a:r>
            <a:r>
              <a:rPr lang="zh-CN" altLang="zh-CN" dirty="0"/>
              <a:t>对象对数据库进行操作</a:t>
            </a:r>
          </a:p>
          <a:p>
            <a:r>
              <a:rPr lang="en-US" altLang="zh-CN" dirty="0"/>
              <a:t>4</a:t>
            </a:r>
            <a:r>
              <a:rPr lang="zh-CN" altLang="zh-CN" dirty="0"/>
              <a:t>．记录集对象里的所有字段对象构成了</a:t>
            </a:r>
            <a:r>
              <a:rPr lang="en-US" altLang="zh-CN" dirty="0"/>
              <a:t>Fields</a:t>
            </a:r>
            <a:r>
              <a:rPr lang="zh-CN" altLang="zh-CN" dirty="0"/>
              <a:t>集合，记录集里的每一个字段就是一个</a:t>
            </a:r>
            <a:r>
              <a:rPr lang="en-US" altLang="zh-CN" dirty="0"/>
              <a:t>Field</a:t>
            </a:r>
            <a:r>
              <a:rPr lang="zh-CN" altLang="zh-CN" dirty="0"/>
              <a:t>对象。</a:t>
            </a:r>
          </a:p>
          <a:p>
            <a:r>
              <a:rPr lang="en-US" altLang="zh-CN" dirty="0"/>
              <a:t>5</a:t>
            </a:r>
            <a:r>
              <a:rPr lang="zh-CN" altLang="zh-CN" dirty="0"/>
              <a:t>．建立</a:t>
            </a:r>
            <a:r>
              <a:rPr lang="en-US" altLang="zh-CN" dirty="0" err="1"/>
              <a:t>Recordset</a:t>
            </a:r>
            <a:r>
              <a:rPr lang="zh-CN" altLang="zh-CN" dirty="0"/>
              <a:t>对象、并且打开满足条件的数据记录集。</a:t>
            </a:r>
          </a:p>
          <a:p>
            <a:r>
              <a:rPr lang="en-US" altLang="zh-CN" dirty="0"/>
              <a:t>6</a:t>
            </a:r>
            <a:r>
              <a:rPr lang="zh-CN" altLang="zh-CN" dirty="0"/>
              <a:t>．</a:t>
            </a:r>
            <a:r>
              <a:rPr lang="en-US" altLang="zh-CN" dirty="0"/>
              <a:t>Execute</a:t>
            </a:r>
            <a:r>
              <a:rPr lang="zh-CN" altLang="zh-CN" dirty="0"/>
              <a:t>方法用于执行</a:t>
            </a:r>
            <a:r>
              <a:rPr lang="en-US" altLang="zh-CN" dirty="0"/>
              <a:t>SQL</a:t>
            </a:r>
            <a:r>
              <a:rPr lang="zh-CN" altLang="zh-CN" dirty="0"/>
              <a:t>命令，完成对数据库的更新。</a:t>
            </a:r>
          </a:p>
          <a:p>
            <a:r>
              <a:rPr lang="en-US" altLang="zh-CN" dirty="0"/>
              <a:t>7</a:t>
            </a:r>
            <a:r>
              <a:rPr lang="zh-CN" altLang="zh-CN" dirty="0"/>
              <a:t>．</a:t>
            </a:r>
            <a:r>
              <a:rPr lang="en-US" altLang="zh-CN" dirty="0"/>
              <a:t>Close</a:t>
            </a:r>
            <a:r>
              <a:rPr lang="zh-CN" altLang="zh-CN" dirty="0"/>
              <a:t>方法关闭一个已经打开的</a:t>
            </a:r>
            <a:r>
              <a:rPr lang="en-US" altLang="zh-CN" dirty="0"/>
              <a:t>Connection</a:t>
            </a:r>
            <a:r>
              <a:rPr lang="zh-CN" altLang="zh-CN" dirty="0"/>
              <a:t>对象，释放与连接有关的系统资源。</a:t>
            </a:r>
          </a:p>
          <a:p>
            <a:r>
              <a:rPr lang="en-US" altLang="zh-CN" dirty="0"/>
              <a:t>8</a:t>
            </a:r>
            <a:r>
              <a:rPr lang="zh-CN" altLang="zh-CN" dirty="0"/>
              <a:t>．</a:t>
            </a:r>
            <a:r>
              <a:rPr lang="en-US" altLang="zh-CN" dirty="0" err="1"/>
              <a:t>ConnectionString</a:t>
            </a:r>
            <a:r>
              <a:rPr lang="zh-CN" altLang="zh-CN"/>
              <a:t>返回一个包含了创建连接时的所有信息的</a:t>
            </a:r>
            <a:r>
              <a:rPr lang="zh-CN" altLang="zh-CN" smtClean="0"/>
              <a:t>字符串</a:t>
            </a:r>
            <a:r>
              <a:rPr lang="zh-CN" altLang="en-US"/>
              <a:t>。</a:t>
            </a:r>
            <a:endParaRPr lang="zh-CN" altLang="zh-CN"/>
          </a:p>
        </p:txBody>
      </p:sp>
      <p:sp>
        <p:nvSpPr>
          <p:cNvPr id="3" name="标题 2"/>
          <p:cNvSpPr>
            <a:spLocks noGrp="1"/>
          </p:cNvSpPr>
          <p:nvPr>
            <p:ph type="title"/>
          </p:nvPr>
        </p:nvSpPr>
        <p:spPr/>
        <p:txBody>
          <a:bodyPr/>
          <a:lstStyle/>
          <a:p>
            <a:r>
              <a:rPr lang="zh-CN" altLang="en-US" dirty="0" smtClean="0"/>
              <a:t>本章小结</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1928802"/>
            <a:ext cx="8429684" cy="4143404"/>
          </a:xfrm>
        </p:spPr>
        <p:txBody>
          <a:bodyPr>
            <a:normAutofit/>
          </a:bodyPr>
          <a:lstStyle/>
          <a:p>
            <a:r>
              <a:rPr lang="zh-CN" altLang="zh-CN" dirty="0"/>
              <a:t>为了完成上述问题，需要做以下任务：</a:t>
            </a:r>
          </a:p>
          <a:p>
            <a:r>
              <a:rPr lang="en-US" altLang="zh-CN" dirty="0"/>
              <a:t>1</a:t>
            </a:r>
            <a:r>
              <a:rPr lang="zh-CN" altLang="zh-CN" dirty="0"/>
              <a:t>．在</a:t>
            </a:r>
            <a:r>
              <a:rPr lang="en-US" altLang="zh-CN" dirty="0"/>
              <a:t>SQL Server 2008</a:t>
            </a:r>
            <a:r>
              <a:rPr lang="zh-CN" altLang="zh-CN" dirty="0"/>
              <a:t>里配置好“学生管理”数据库。</a:t>
            </a:r>
          </a:p>
          <a:p>
            <a:r>
              <a:rPr lang="en-US" altLang="zh-CN" dirty="0"/>
              <a:t>2</a:t>
            </a:r>
            <a:r>
              <a:rPr lang="zh-CN" altLang="zh-CN" dirty="0"/>
              <a:t>．安装、配置</a:t>
            </a:r>
            <a:r>
              <a:rPr lang="en-US" altLang="zh-CN" dirty="0"/>
              <a:t>IIS</a:t>
            </a:r>
            <a:r>
              <a:rPr lang="zh-CN" altLang="zh-CN" dirty="0"/>
              <a:t>。编写添加系部信息的</a:t>
            </a:r>
            <a:r>
              <a:rPr lang="en-US" altLang="zh-CN" dirty="0"/>
              <a:t>ASP</a:t>
            </a:r>
            <a:r>
              <a:rPr lang="zh-CN" altLang="zh-CN" dirty="0"/>
              <a:t>代码，通过该代码连接“学生管理”数据库，让用户输入新的系部信息、提交到数据库，并把这些记录显示在网页上。</a:t>
            </a:r>
          </a:p>
          <a:p>
            <a:r>
              <a:rPr lang="en-US" altLang="zh-CN" dirty="0"/>
              <a:t>3</a:t>
            </a:r>
            <a:r>
              <a:rPr lang="zh-CN" altLang="zh-CN" dirty="0"/>
              <a:t>．执行该</a:t>
            </a:r>
            <a:r>
              <a:rPr lang="en-US" altLang="zh-CN" dirty="0"/>
              <a:t>ASP</a:t>
            </a:r>
            <a:r>
              <a:rPr lang="zh-CN" altLang="zh-CN" dirty="0"/>
              <a:t>程序。</a:t>
            </a:r>
          </a:p>
          <a:p>
            <a:endParaRPr lang="zh-CN" altLang="en-US" dirty="0" smtClean="0"/>
          </a:p>
          <a:p>
            <a:endParaRPr lang="zh-CN" altLang="en-US" dirty="0"/>
          </a:p>
        </p:txBody>
      </p:sp>
      <p:sp>
        <p:nvSpPr>
          <p:cNvPr id="2" name="标题 1"/>
          <p:cNvSpPr>
            <a:spLocks noGrp="1"/>
          </p:cNvSpPr>
          <p:nvPr>
            <p:ph type="title"/>
          </p:nvPr>
        </p:nvSpPr>
        <p:spPr/>
        <p:txBody>
          <a:bodyPr>
            <a:normAutofit/>
          </a:bodyPr>
          <a:lstStyle/>
          <a:p>
            <a:r>
              <a:rPr lang="en-US" altLang="zh-CN" b="1" dirty="0" smtClean="0"/>
              <a:t>9.1.2</a:t>
            </a:r>
            <a:r>
              <a:rPr lang="zh-CN" altLang="zh-CN" b="1" dirty="0" smtClean="0"/>
              <a:t>问题分析</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55576" y="2564904"/>
            <a:ext cx="7408333" cy="1800200"/>
          </a:xfrm>
        </p:spPr>
        <p:txBody>
          <a:bodyPr>
            <a:normAutofit fontScale="92500" lnSpcReduction="10000"/>
          </a:bodyPr>
          <a:lstStyle/>
          <a:p>
            <a:r>
              <a:rPr lang="en-US" altLang="zh-CN" dirty="0"/>
              <a:t>1</a:t>
            </a:r>
            <a:r>
              <a:rPr lang="zh-CN" altLang="zh-CN" dirty="0"/>
              <a:t>．在</a:t>
            </a:r>
            <a:r>
              <a:rPr lang="en-US" altLang="zh-CN" dirty="0"/>
              <a:t>SQL Server 2008</a:t>
            </a:r>
            <a:r>
              <a:rPr lang="zh-CN" altLang="zh-CN" dirty="0"/>
              <a:t>里配置“学生管理”数据库；</a:t>
            </a:r>
          </a:p>
          <a:p>
            <a:r>
              <a:rPr lang="en-US" altLang="zh-CN" dirty="0"/>
              <a:t>2</a:t>
            </a:r>
            <a:r>
              <a:rPr lang="zh-CN" altLang="zh-CN" dirty="0"/>
              <a:t>．安装、配置</a:t>
            </a:r>
            <a:r>
              <a:rPr lang="en-US" altLang="zh-CN" dirty="0"/>
              <a:t>IIS</a:t>
            </a:r>
            <a:r>
              <a:rPr lang="zh-CN" altLang="zh-CN" dirty="0"/>
              <a:t>，编写</a:t>
            </a:r>
            <a:r>
              <a:rPr lang="en-US" altLang="zh-CN" dirty="0"/>
              <a:t>insert_xibu.asp</a:t>
            </a:r>
            <a:r>
              <a:rPr lang="zh-CN" altLang="zh-CN" dirty="0"/>
              <a:t>，具体</a:t>
            </a:r>
            <a:r>
              <a:rPr lang="zh-CN" altLang="zh-CN" dirty="0" smtClean="0"/>
              <a:t>代码</a:t>
            </a:r>
            <a:r>
              <a:rPr lang="zh-CN" altLang="en-US" dirty="0" smtClean="0"/>
              <a:t>。</a:t>
            </a:r>
            <a:endParaRPr lang="en-US" altLang="zh-CN" dirty="0" smtClean="0"/>
          </a:p>
          <a:p>
            <a:r>
              <a:rPr lang="en-US" altLang="zh-CN" dirty="0"/>
              <a:t>3</a:t>
            </a:r>
            <a:r>
              <a:rPr lang="zh-CN" altLang="zh-CN" dirty="0"/>
              <a:t>．打开浏览器，在地址栏输入：</a:t>
            </a:r>
            <a:r>
              <a:rPr lang="en-US" altLang="zh-CN" dirty="0"/>
              <a:t>http://localhost/student/student.asp</a:t>
            </a:r>
            <a:r>
              <a:rPr lang="zh-CN" altLang="zh-CN" dirty="0"/>
              <a:t>，运行该页面，结果如</a:t>
            </a:r>
            <a:r>
              <a:rPr lang="zh-CN" altLang="zh-CN" dirty="0" smtClean="0"/>
              <a:t>图所</a:t>
            </a:r>
            <a:r>
              <a:rPr lang="zh-CN" altLang="zh-CN" dirty="0"/>
              <a:t>示。</a:t>
            </a:r>
          </a:p>
          <a:p>
            <a:endParaRPr lang="zh-CN" altLang="en-US" dirty="0"/>
          </a:p>
        </p:txBody>
      </p:sp>
      <p:sp>
        <p:nvSpPr>
          <p:cNvPr id="2" name="标题 1"/>
          <p:cNvSpPr>
            <a:spLocks noGrp="1"/>
          </p:cNvSpPr>
          <p:nvPr>
            <p:ph type="title"/>
          </p:nvPr>
        </p:nvSpPr>
        <p:spPr/>
        <p:txBody>
          <a:bodyPr>
            <a:normAutofit/>
          </a:bodyPr>
          <a:lstStyle/>
          <a:p>
            <a:r>
              <a:rPr lang="en-US" altLang="zh-CN" b="1" dirty="0" smtClean="0"/>
              <a:t>9.1.3 </a:t>
            </a:r>
            <a:r>
              <a:rPr lang="zh-CN" altLang="zh-CN" b="1" dirty="0" smtClean="0"/>
              <a:t>解决方案</a:t>
            </a:r>
            <a:endParaRPr lang="zh-CN" altLang="en-US" dirty="0"/>
          </a:p>
        </p:txBody>
      </p:sp>
      <p:pic>
        <p:nvPicPr>
          <p:cNvPr id="2050" name="Picture 2" descr="xueshe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4005064"/>
            <a:ext cx="4371975" cy="265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72067" y="2204864"/>
            <a:ext cx="7408333" cy="3921299"/>
          </a:xfrm>
        </p:spPr>
        <p:txBody>
          <a:bodyPr>
            <a:normAutofit fontScale="92500" lnSpcReduction="20000"/>
          </a:bodyPr>
          <a:lstStyle/>
          <a:p>
            <a:r>
              <a:rPr lang="zh-CN" altLang="zh-CN" dirty="0"/>
              <a:t>在数据库的实际应用中，大部分功能都是通过应用系统的</a:t>
            </a:r>
            <a:r>
              <a:rPr lang="en-US" altLang="zh-CN" dirty="0"/>
              <a:t>Web</a:t>
            </a:r>
            <a:r>
              <a:rPr lang="zh-CN" altLang="zh-CN" dirty="0"/>
              <a:t>页面来实现，比如在学生信息管理系统里通过网页显示学生信息、查询选课情况、管理员添加教师信息等，都是通过软件系统的网页提出要求、查看结果。</a:t>
            </a:r>
            <a:r>
              <a:rPr lang="en-US" altLang="zh-CN" dirty="0"/>
              <a:t>SQL Server</a:t>
            </a:r>
            <a:r>
              <a:rPr lang="zh-CN" altLang="zh-CN" dirty="0"/>
              <a:t>本身是作为一种数据库服务而存在，而提供用户界面、处理业务逻辑等功能是由某个开发环境实现的应用系统来完成。除了数据库管理员和系统开发人员，我们不可能要求普通用户直接面对数据库输入</a:t>
            </a:r>
            <a:r>
              <a:rPr lang="en-US" altLang="zh-CN" dirty="0"/>
              <a:t>SQL</a:t>
            </a:r>
            <a:r>
              <a:rPr lang="zh-CN" altLang="zh-CN" dirty="0"/>
              <a:t>命令或进行配置操作。因此需要系统开发人员通过</a:t>
            </a:r>
            <a:r>
              <a:rPr lang="en-US" altLang="zh-CN" dirty="0"/>
              <a:t>Web</a:t>
            </a:r>
            <a:r>
              <a:rPr lang="zh-CN" altLang="zh-CN" dirty="0"/>
              <a:t>程序实现和数据库的连接，在连接数据库的基础上对数据库进行访问，实现查询、增、删、改的操作。根据开发技术的不同，通过程序访问数据库的方法也有所不同，本单元以</a:t>
            </a:r>
            <a:r>
              <a:rPr lang="en-US" altLang="zh-CN" dirty="0"/>
              <a:t>ASP</a:t>
            </a:r>
            <a:r>
              <a:rPr lang="zh-CN" altLang="zh-CN" dirty="0"/>
              <a:t>代码为例向读者介绍如何通过</a:t>
            </a:r>
            <a:r>
              <a:rPr lang="en-US" altLang="zh-CN" dirty="0"/>
              <a:t>Web</a:t>
            </a:r>
            <a:r>
              <a:rPr lang="zh-CN" altLang="zh-CN" dirty="0"/>
              <a:t>程序访问</a:t>
            </a:r>
            <a:r>
              <a:rPr lang="en-US" altLang="zh-CN" dirty="0"/>
              <a:t>SQL Server 2008</a:t>
            </a:r>
            <a:r>
              <a:rPr lang="zh-CN" altLang="zh-CN" dirty="0"/>
              <a:t>数据库。</a:t>
            </a:r>
          </a:p>
        </p:txBody>
      </p:sp>
      <p:sp>
        <p:nvSpPr>
          <p:cNvPr id="2" name="标题 1"/>
          <p:cNvSpPr>
            <a:spLocks noGrp="1"/>
          </p:cNvSpPr>
          <p:nvPr>
            <p:ph type="title"/>
          </p:nvPr>
        </p:nvSpPr>
        <p:spPr/>
        <p:txBody>
          <a:bodyPr>
            <a:normAutofit/>
          </a:bodyPr>
          <a:lstStyle/>
          <a:p>
            <a:r>
              <a:rPr lang="en-US" altLang="zh-CN" b="1" dirty="0" smtClean="0"/>
              <a:t>9.1.4 </a:t>
            </a:r>
            <a:r>
              <a:rPr lang="zh-CN" altLang="zh-CN" b="1" dirty="0" smtClean="0"/>
              <a:t>知识总结</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en-US" altLang="zh-CN" dirty="0"/>
              <a:t>ASP</a:t>
            </a:r>
            <a:r>
              <a:rPr lang="zh-CN" altLang="zh-CN" dirty="0"/>
              <a:t>（</a:t>
            </a:r>
            <a:r>
              <a:rPr lang="en-US" altLang="zh-CN" dirty="0"/>
              <a:t>Active Service Pages</a:t>
            </a:r>
            <a:r>
              <a:rPr lang="zh-CN" altLang="zh-CN" dirty="0"/>
              <a:t>，动态服务器网页技术）是开放式</a:t>
            </a:r>
            <a:r>
              <a:rPr lang="en-US" altLang="zh-CN" dirty="0"/>
              <a:t>Web</a:t>
            </a:r>
            <a:r>
              <a:rPr lang="zh-CN" altLang="zh-CN" dirty="0"/>
              <a:t>服务器应用程序开发技术，它并不是开发语言或者开发工具，而是一种服务器端的脚本运行环境。它能够把</a:t>
            </a:r>
            <a:r>
              <a:rPr lang="en-US" altLang="zh-CN" dirty="0"/>
              <a:t>HTML</a:t>
            </a:r>
            <a:r>
              <a:rPr lang="zh-CN" altLang="zh-CN" dirty="0"/>
              <a:t>、脚本、组件、数据库访问功能结合在一起，形成一个在服务器端运行的应用程序，响应用户在客户端发出的请求。</a:t>
            </a:r>
            <a:r>
              <a:rPr lang="en-US" altLang="zh-CN" dirty="0"/>
              <a:t>ASP</a:t>
            </a:r>
            <a:r>
              <a:rPr lang="zh-CN" altLang="zh-CN" dirty="0"/>
              <a:t>通过</a:t>
            </a:r>
            <a:r>
              <a:rPr lang="en-US" altLang="zh-CN" dirty="0"/>
              <a:t>ADO</a:t>
            </a:r>
            <a:r>
              <a:rPr lang="zh-CN" altLang="zh-CN" dirty="0"/>
              <a:t>访问数据库。</a:t>
            </a:r>
          </a:p>
          <a:p>
            <a:r>
              <a:rPr lang="en-US" altLang="zh-CN" dirty="0"/>
              <a:t>ADO</a:t>
            </a:r>
            <a:r>
              <a:rPr lang="zh-CN" altLang="zh-CN" dirty="0"/>
              <a:t>（</a:t>
            </a:r>
            <a:r>
              <a:rPr lang="en-US" altLang="zh-CN" dirty="0"/>
              <a:t>ActiveX Data Object</a:t>
            </a:r>
            <a:r>
              <a:rPr lang="zh-CN" altLang="zh-CN" dirty="0"/>
              <a:t>）是一个</a:t>
            </a:r>
            <a:r>
              <a:rPr lang="en-US" altLang="zh-CN" dirty="0"/>
              <a:t>ASP</a:t>
            </a:r>
            <a:r>
              <a:rPr lang="zh-CN" altLang="zh-CN" dirty="0"/>
              <a:t>内置的服务器组件，是连接</a:t>
            </a:r>
            <a:r>
              <a:rPr lang="en-US" altLang="zh-CN" dirty="0"/>
              <a:t>Web</a:t>
            </a:r>
            <a:r>
              <a:rPr lang="zh-CN" altLang="zh-CN" dirty="0"/>
              <a:t>应用程序和</a:t>
            </a:r>
            <a:r>
              <a:rPr lang="en-US" altLang="zh-CN" dirty="0"/>
              <a:t>OLE DB</a:t>
            </a:r>
            <a:r>
              <a:rPr lang="zh-CN" altLang="zh-CN" dirty="0"/>
              <a:t>（</a:t>
            </a:r>
            <a:r>
              <a:rPr lang="en-US" altLang="zh-CN" dirty="0"/>
              <a:t>Object Linking &amp; Embedded</a:t>
            </a:r>
            <a:r>
              <a:rPr lang="zh-CN" altLang="zh-CN" dirty="0"/>
              <a:t>）的桥梁，在</a:t>
            </a:r>
            <a:r>
              <a:rPr lang="en-US" altLang="zh-CN" dirty="0"/>
              <a:t>ASP</a:t>
            </a:r>
            <a:r>
              <a:rPr lang="zh-CN" altLang="zh-CN" dirty="0"/>
              <a:t>代码里应用它可以达到通过网页连接数据库、执行</a:t>
            </a:r>
            <a:r>
              <a:rPr lang="en-US" altLang="zh-CN" dirty="0"/>
              <a:t>SQL</a:t>
            </a:r>
            <a:r>
              <a:rPr lang="zh-CN" altLang="zh-CN" dirty="0"/>
              <a:t>命令的目的。</a:t>
            </a:r>
            <a:r>
              <a:rPr lang="en-US" altLang="zh-CN" dirty="0"/>
              <a:t>ADO</a:t>
            </a:r>
            <a:r>
              <a:rPr lang="zh-CN" altLang="zh-CN" dirty="0"/>
              <a:t>几乎兼容各种数据库系统，例如</a:t>
            </a:r>
            <a:r>
              <a:rPr lang="en-US" altLang="zh-CN" dirty="0"/>
              <a:t>Microsoft Access</a:t>
            </a:r>
            <a:r>
              <a:rPr lang="zh-CN" altLang="zh-CN" dirty="0"/>
              <a:t>、</a:t>
            </a:r>
            <a:r>
              <a:rPr lang="en-US" altLang="zh-CN" dirty="0"/>
              <a:t>SQL Server</a:t>
            </a:r>
            <a:r>
              <a:rPr lang="zh-CN" altLang="zh-CN" dirty="0"/>
              <a:t>、</a:t>
            </a:r>
            <a:r>
              <a:rPr lang="en-US" altLang="zh-CN" dirty="0"/>
              <a:t>Oracle</a:t>
            </a:r>
            <a:r>
              <a:rPr lang="zh-CN" altLang="zh-CN" dirty="0"/>
              <a:t>、</a:t>
            </a:r>
            <a:r>
              <a:rPr lang="en-US" altLang="zh-CN" dirty="0"/>
              <a:t>FoxPro</a:t>
            </a:r>
            <a:r>
              <a:rPr lang="zh-CN" altLang="zh-CN" dirty="0"/>
              <a:t>等。</a:t>
            </a:r>
          </a:p>
          <a:p>
            <a:endParaRPr lang="zh-CN" altLang="en-US" dirty="0"/>
          </a:p>
        </p:txBody>
      </p:sp>
      <p:sp>
        <p:nvSpPr>
          <p:cNvPr id="3" name="标题 2"/>
          <p:cNvSpPr>
            <a:spLocks noGrp="1"/>
          </p:cNvSpPr>
          <p:nvPr>
            <p:ph type="title"/>
          </p:nvPr>
        </p:nvSpPr>
        <p:spPr/>
        <p:txBody>
          <a:bodyPr/>
          <a:lstStyle/>
          <a:p>
            <a:r>
              <a:rPr lang="en-US" altLang="zh-CN" dirty="0"/>
              <a:t>ADO</a:t>
            </a:r>
            <a:r>
              <a:rPr lang="zh-CN" altLang="zh-CN" dirty="0"/>
              <a:t>简介</a:t>
            </a:r>
            <a:endParaRPr lang="zh-CN" altLang="en-US" dirty="0"/>
          </a:p>
        </p:txBody>
      </p:sp>
    </p:spTree>
    <p:extLst>
      <p:ext uri="{BB962C8B-B14F-4D97-AF65-F5344CB8AC3E}">
        <p14:creationId xmlns:p14="http://schemas.microsoft.com/office/powerpoint/2010/main" val="30051753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988840"/>
            <a:ext cx="7408333" cy="4137323"/>
          </a:xfrm>
        </p:spPr>
        <p:txBody>
          <a:bodyPr>
            <a:normAutofit fontScale="77500" lnSpcReduction="20000"/>
          </a:bodyPr>
          <a:lstStyle/>
          <a:p>
            <a:r>
              <a:rPr lang="en-US" altLang="zh-CN" dirty="0"/>
              <a:t>ADO</a:t>
            </a:r>
            <a:r>
              <a:rPr lang="zh-CN" altLang="zh-CN" dirty="0"/>
              <a:t>是基于</a:t>
            </a:r>
            <a:r>
              <a:rPr lang="en-US" altLang="zh-CN" dirty="0"/>
              <a:t>OLE DB</a:t>
            </a:r>
            <a:r>
              <a:rPr lang="zh-CN" altLang="zh-CN" dirty="0"/>
              <a:t>之上的面向对象的数据访问模型。</a:t>
            </a:r>
            <a:r>
              <a:rPr lang="en-US" altLang="zh-CN" dirty="0"/>
              <a:t>OLE DB</a:t>
            </a:r>
            <a:r>
              <a:rPr lang="zh-CN" altLang="zh-CN" dirty="0"/>
              <a:t>是</a:t>
            </a:r>
            <a:r>
              <a:rPr lang="en-US" altLang="zh-CN" dirty="0"/>
              <a:t>Microsoft</a:t>
            </a:r>
            <a:r>
              <a:rPr lang="zh-CN" altLang="zh-CN" dirty="0"/>
              <a:t>开发的一种高性能、基于</a:t>
            </a:r>
            <a:r>
              <a:rPr lang="en-US" altLang="zh-CN" dirty="0"/>
              <a:t>COM</a:t>
            </a:r>
            <a:r>
              <a:rPr lang="zh-CN" altLang="zh-CN" dirty="0"/>
              <a:t>的底层数据访问接口，其作用是向应用程序提供一个统一的数据库访问方法，而不需要考虑数据源的具体格式和存储方式。</a:t>
            </a:r>
            <a:r>
              <a:rPr lang="en-US" altLang="zh-CN" dirty="0"/>
              <a:t>ADO</a:t>
            </a:r>
            <a:r>
              <a:rPr lang="zh-CN" altLang="zh-CN" dirty="0"/>
              <a:t>组件包含了所有的可以被</a:t>
            </a:r>
            <a:r>
              <a:rPr lang="en-US" altLang="zh-CN" dirty="0"/>
              <a:t>OLE DB</a:t>
            </a:r>
            <a:r>
              <a:rPr lang="zh-CN" altLang="zh-CN" dirty="0"/>
              <a:t>标准接口描述的数据类型，通过</a:t>
            </a:r>
            <a:r>
              <a:rPr lang="en-US" altLang="zh-CN" dirty="0"/>
              <a:t>ADO</a:t>
            </a:r>
            <a:r>
              <a:rPr lang="zh-CN" altLang="zh-CN" dirty="0"/>
              <a:t>的方法和属性可以为应用程序提供统一的数据访问方法和接口。应用程序通过</a:t>
            </a:r>
            <a:r>
              <a:rPr lang="en-US" altLang="zh-CN" dirty="0"/>
              <a:t>ADO</a:t>
            </a:r>
            <a:r>
              <a:rPr lang="zh-CN" altLang="zh-CN" dirty="0"/>
              <a:t>组件的通用接口与</a:t>
            </a:r>
            <a:r>
              <a:rPr lang="en-US" altLang="zh-CN" dirty="0"/>
              <a:t>OLEDB</a:t>
            </a:r>
            <a:r>
              <a:rPr lang="zh-CN" altLang="zh-CN" dirty="0"/>
              <a:t>的数据库驱动程序连接，</a:t>
            </a:r>
            <a:r>
              <a:rPr lang="en-US" altLang="zh-CN" dirty="0"/>
              <a:t>OLE DB</a:t>
            </a:r>
            <a:r>
              <a:rPr lang="zh-CN" altLang="zh-CN" dirty="0"/>
              <a:t>根据实际的物理数据库选择相应的驱动程序，达到操作实际数据库的目的。</a:t>
            </a:r>
          </a:p>
          <a:p>
            <a:r>
              <a:rPr lang="en-US" altLang="zh-CN" dirty="0"/>
              <a:t>ADO</a:t>
            </a:r>
            <a:r>
              <a:rPr lang="zh-CN" altLang="zh-CN" dirty="0"/>
              <a:t>技术是通过</a:t>
            </a:r>
            <a:r>
              <a:rPr lang="en-US" altLang="zh-CN" dirty="0"/>
              <a:t>ADO</a:t>
            </a:r>
            <a:r>
              <a:rPr lang="zh-CN" altLang="zh-CN" dirty="0"/>
              <a:t>对象的属性、方法来完成数据库访问操作的。</a:t>
            </a:r>
            <a:r>
              <a:rPr lang="en-US" altLang="zh-CN" dirty="0"/>
              <a:t>ADO</a:t>
            </a:r>
            <a:r>
              <a:rPr lang="zh-CN" altLang="zh-CN" dirty="0"/>
              <a:t>主要由七个对象和四个数据集合组成。七个对象是</a:t>
            </a:r>
            <a:r>
              <a:rPr lang="en-US" altLang="zh-CN" dirty="0"/>
              <a:t>Connection</a:t>
            </a:r>
            <a:r>
              <a:rPr lang="zh-CN" altLang="zh-CN" dirty="0"/>
              <a:t>对象、</a:t>
            </a:r>
            <a:r>
              <a:rPr lang="en-US" altLang="zh-CN" dirty="0"/>
              <a:t>Command</a:t>
            </a:r>
            <a:r>
              <a:rPr lang="zh-CN" altLang="zh-CN" dirty="0"/>
              <a:t>对象、</a:t>
            </a:r>
            <a:r>
              <a:rPr lang="en-US" altLang="zh-CN" dirty="0" err="1"/>
              <a:t>Recordset</a:t>
            </a:r>
            <a:r>
              <a:rPr lang="zh-CN" altLang="zh-CN" dirty="0"/>
              <a:t>对象、</a:t>
            </a:r>
            <a:r>
              <a:rPr lang="en-US" altLang="zh-CN" dirty="0"/>
              <a:t>Field</a:t>
            </a:r>
            <a:r>
              <a:rPr lang="zh-CN" altLang="zh-CN" dirty="0"/>
              <a:t>对象、</a:t>
            </a:r>
            <a:r>
              <a:rPr lang="en-US" altLang="zh-CN" dirty="0"/>
              <a:t>Property</a:t>
            </a:r>
            <a:r>
              <a:rPr lang="zh-CN" altLang="zh-CN" dirty="0"/>
              <a:t>对象和</a:t>
            </a:r>
            <a:r>
              <a:rPr lang="en-US" altLang="zh-CN" dirty="0"/>
              <a:t>Error</a:t>
            </a:r>
            <a:r>
              <a:rPr lang="zh-CN" altLang="zh-CN" dirty="0"/>
              <a:t>对象。四个数据集合是</a:t>
            </a:r>
            <a:r>
              <a:rPr lang="en-US" altLang="zh-CN" dirty="0"/>
              <a:t>Fields</a:t>
            </a:r>
            <a:r>
              <a:rPr lang="zh-CN" altLang="zh-CN" dirty="0"/>
              <a:t>集合、</a:t>
            </a:r>
            <a:r>
              <a:rPr lang="en-US" altLang="zh-CN" dirty="0"/>
              <a:t>Properties</a:t>
            </a:r>
            <a:r>
              <a:rPr lang="zh-CN" altLang="zh-CN" dirty="0"/>
              <a:t>集合、</a:t>
            </a:r>
            <a:r>
              <a:rPr lang="en-US" altLang="zh-CN" dirty="0"/>
              <a:t>Parameters</a:t>
            </a:r>
            <a:r>
              <a:rPr lang="zh-CN" altLang="zh-CN" dirty="0"/>
              <a:t>集合和</a:t>
            </a:r>
            <a:r>
              <a:rPr lang="en-US" altLang="zh-CN" dirty="0"/>
              <a:t>Error</a:t>
            </a:r>
            <a:r>
              <a:rPr lang="zh-CN" altLang="zh-CN" dirty="0"/>
              <a:t>集合。在面对数据库进行操作时，一般是利用</a:t>
            </a:r>
            <a:r>
              <a:rPr lang="en-US" altLang="zh-CN" dirty="0"/>
              <a:t>Connection</a:t>
            </a:r>
            <a:r>
              <a:rPr lang="zh-CN" altLang="zh-CN" dirty="0"/>
              <a:t>对象建立与数据库的连接，然后利用</a:t>
            </a:r>
            <a:r>
              <a:rPr lang="en-US" altLang="zh-CN" dirty="0"/>
              <a:t>Command</a:t>
            </a:r>
            <a:r>
              <a:rPr lang="zh-CN" altLang="zh-CN" dirty="0"/>
              <a:t>对象对数据库执行查询、增、删、改的操作，执行</a:t>
            </a:r>
            <a:r>
              <a:rPr lang="en-US" altLang="zh-CN" dirty="0"/>
              <a:t>SQL</a:t>
            </a:r>
            <a:r>
              <a:rPr lang="zh-CN" altLang="zh-CN" dirty="0"/>
              <a:t>命令后一般会得到</a:t>
            </a:r>
            <a:r>
              <a:rPr lang="en-US" altLang="zh-CN" dirty="0" err="1"/>
              <a:t>Recordset</a:t>
            </a:r>
            <a:r>
              <a:rPr lang="zh-CN" altLang="zh-CN" dirty="0"/>
              <a:t>对象，最后在记录集中进行操作，对数据进行读取或者显示。</a:t>
            </a:r>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60818876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320</TotalTime>
  <Words>3735</Words>
  <Application>Microsoft Office PowerPoint</Application>
  <PresentationFormat>全屏显示(4:3)</PresentationFormat>
  <Paragraphs>233</Paragraphs>
  <Slides>46</Slides>
  <Notes>0</Notes>
  <HiddenSlides>0</HiddenSlides>
  <MMClips>0</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波形</vt:lpstr>
      <vt:lpstr>第九单元 Web程序访问数据库</vt:lpstr>
      <vt:lpstr>PowerPoint 演示文稿</vt:lpstr>
      <vt:lpstr>任务9.1通过Web程序连接数据库</vt:lpstr>
      <vt:lpstr>9.1.1 情景描述</vt:lpstr>
      <vt:lpstr>9.1.2问题分析</vt:lpstr>
      <vt:lpstr>9.1.3 解决方案</vt:lpstr>
      <vt:lpstr>9.1.4 知识总结</vt:lpstr>
      <vt:lpstr>ADO简介</vt:lpstr>
      <vt:lpstr>PowerPoint 演示文稿</vt:lpstr>
      <vt:lpstr>Connection对象</vt:lpstr>
      <vt:lpstr>Command对象</vt:lpstr>
      <vt:lpstr>Recordset对象</vt:lpstr>
      <vt:lpstr>Field对象</vt:lpstr>
      <vt:lpstr>用Connection对象连接数据库</vt:lpstr>
      <vt:lpstr>Connection对象的常用方法</vt:lpstr>
      <vt:lpstr>Connection对象的常用属性</vt:lpstr>
      <vt:lpstr>使用Connection对象连接SQL Server 2008数据库的方法</vt:lpstr>
      <vt:lpstr>PowerPoint 演示文稿</vt:lpstr>
      <vt:lpstr>PowerPoint 演示文稿</vt:lpstr>
      <vt:lpstr>PowerPoint 演示文稿</vt:lpstr>
      <vt:lpstr>PowerPoint 演示文稿</vt:lpstr>
      <vt:lpstr>PowerPoint 演示文稿</vt:lpstr>
      <vt:lpstr>PowerPoint 演示文稿</vt:lpstr>
      <vt:lpstr>Recordset对象</vt:lpstr>
      <vt:lpstr>创建Recordset对象</vt:lpstr>
      <vt:lpstr>Recordset对象的常用方法</vt:lpstr>
      <vt:lpstr>Recordset对象的常用属性</vt:lpstr>
      <vt:lpstr>Fields集合与Field对象</vt:lpstr>
      <vt:lpstr>9.1.5 应用实践</vt:lpstr>
      <vt:lpstr>任务9.2通过Web程序查询数据库</vt:lpstr>
      <vt:lpstr>9.2.1 情景描述</vt:lpstr>
      <vt:lpstr>9.2.2问题分析</vt:lpstr>
      <vt:lpstr>9.2.3 解决方案</vt:lpstr>
      <vt:lpstr>PowerPoint 演示文稿</vt:lpstr>
      <vt:lpstr>9.2.4 知识总结</vt:lpstr>
      <vt:lpstr>9.2.5 应用实践</vt:lpstr>
      <vt:lpstr>任务9.3通过Web程序更新数据库</vt:lpstr>
      <vt:lpstr>9.3.1 情景描述</vt:lpstr>
      <vt:lpstr>9.3.2问题分析</vt:lpstr>
      <vt:lpstr>9.3.3 解决方案</vt:lpstr>
      <vt:lpstr>PowerPoint 演示文稿</vt:lpstr>
      <vt:lpstr>PowerPoint 演示文稿</vt:lpstr>
      <vt:lpstr>9.3.4 知识总结</vt:lpstr>
      <vt:lpstr>9.3.5 应用实践</vt:lpstr>
      <vt:lpstr>PowerPoint 演示文稿</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分析与设计数据库</dc:title>
  <dc:creator>Administrator</dc:creator>
  <cp:lastModifiedBy>微软用户</cp:lastModifiedBy>
  <cp:revision>82</cp:revision>
  <dcterms:created xsi:type="dcterms:W3CDTF">2015-03-08T15:14:07Z</dcterms:created>
  <dcterms:modified xsi:type="dcterms:W3CDTF">2015-12-15T02:06:44Z</dcterms:modified>
</cp:coreProperties>
</file>