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7"/>
  </p:notesMasterIdLst>
  <p:sldIdLst>
    <p:sldId id="256" r:id="rId2"/>
    <p:sldId id="259" r:id="rId3"/>
    <p:sldId id="262" r:id="rId4"/>
    <p:sldId id="260" r:id="rId5"/>
    <p:sldId id="264" r:id="rId6"/>
    <p:sldId id="265" r:id="rId7"/>
    <p:sldId id="266" r:id="rId8"/>
    <p:sldId id="261" r:id="rId9"/>
    <p:sldId id="267" r:id="rId10"/>
    <p:sldId id="268" r:id="rId11"/>
    <p:sldId id="270" r:id="rId12"/>
    <p:sldId id="271" r:id="rId13"/>
    <p:sldId id="272" r:id="rId14"/>
    <p:sldId id="269"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5" r:id="rId37"/>
    <p:sldId id="296" r:id="rId38"/>
    <p:sldId id="294" r:id="rId39"/>
    <p:sldId id="297" r:id="rId40"/>
    <p:sldId id="299" r:id="rId41"/>
    <p:sldId id="300" r:id="rId42"/>
    <p:sldId id="301" r:id="rId43"/>
    <p:sldId id="298" r:id="rId44"/>
    <p:sldId id="263" r:id="rId45"/>
    <p:sldId id="258" r:id="rId4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57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DD8191F0-9174-4D35-85AC-7922B64A2D5F}" type="datetimeFigureOut">
              <a:rPr lang="zh-CN" altLang="en-US"/>
              <a:pPr>
                <a:defRPr/>
              </a:pPr>
              <a:t>2011-09-14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C07AA6FD-99CC-42CD-B2C3-D80B6243437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4" descr="zls3 副本"/>
          <p:cNvPicPr>
            <a:picLocks noChangeAspect="1" noChangeArrowheads="1"/>
          </p:cNvPicPr>
          <p:nvPr userDrawn="1"/>
        </p:nvPicPr>
        <p:blipFill>
          <a:blip r:embed="rId2" cstate="print"/>
          <a:srcRect/>
          <a:stretch>
            <a:fillRect/>
          </a:stretch>
        </p:blipFill>
        <p:spPr bwMode="auto">
          <a:xfrm>
            <a:off x="0" y="0"/>
            <a:ext cx="9144000" cy="6859588"/>
          </a:xfrm>
          <a:prstGeom prst="rect">
            <a:avLst/>
          </a:prstGeom>
          <a:noFill/>
          <a:ln w="9525">
            <a:noFill/>
            <a:miter lim="800000"/>
            <a:headEnd/>
            <a:tailEnd/>
          </a:ln>
        </p:spPr>
      </p:pic>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B0A2C29D-E5EC-43EE-8E26-623FAF5FB188}"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2455338D-B7B5-4D27-9C97-69A37FE92C2B}"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8B2F4A5-0630-4446-997B-C364BB7482AD}"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srcRect/>
          <a:stretch>
            <a:fillRect/>
          </a:stretch>
        </p:blipFill>
        <p:spPr bwMode="auto">
          <a:xfrm>
            <a:off x="0" y="-19050"/>
            <a:ext cx="9163050" cy="6877050"/>
          </a:xfrm>
          <a:prstGeom prst="rect">
            <a:avLst/>
          </a:prstGeom>
          <a:noFill/>
          <a:ln w="9525">
            <a:noFill/>
            <a:miter lim="800000"/>
            <a:headEnd/>
            <a:tailEnd/>
          </a:ln>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xfrm>
            <a:off x="457200" y="5949950"/>
            <a:ext cx="2133600" cy="358775"/>
          </a:xfrm>
        </p:spPr>
        <p:txBody>
          <a:bodyPr/>
          <a:lstStyle>
            <a:lvl1pPr>
              <a:defRPr dirty="0"/>
            </a:lvl1pPr>
          </a:lstStyle>
          <a:p>
            <a:pPr>
              <a:defRPr/>
            </a:pPr>
            <a:endParaRPr lang="en-US" altLang="zh-CN"/>
          </a:p>
        </p:txBody>
      </p:sp>
      <p:sp>
        <p:nvSpPr>
          <p:cNvPr id="6" name="Rectangle 6"/>
          <p:cNvSpPr>
            <a:spLocks noGrp="1" noChangeArrowheads="1"/>
          </p:cNvSpPr>
          <p:nvPr>
            <p:ph type="sldNum" sz="quarter" idx="11"/>
          </p:nvPr>
        </p:nvSpPr>
        <p:spPr>
          <a:xfrm>
            <a:off x="6553200" y="6308725"/>
            <a:ext cx="2133600" cy="433388"/>
          </a:xfrm>
        </p:spPr>
        <p:txBody>
          <a:bodyPr/>
          <a:lstStyle>
            <a:lvl1pPr>
              <a:defRPr b="1" smtClean="0">
                <a:solidFill>
                  <a:schemeClr val="accent6">
                    <a:lumMod val="75000"/>
                  </a:schemeClr>
                </a:solidFill>
              </a:defRPr>
            </a:lvl1pPr>
          </a:lstStyle>
          <a:p>
            <a:pPr>
              <a:defRPr/>
            </a:pPr>
            <a:fld id="{25DC6A3C-E8D6-4B7B-9697-368F38B0898F}"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4" name="Picture 4" descr="zls3 副本"/>
          <p:cNvPicPr>
            <a:picLocks noChangeAspect="1" noChangeArrowheads="1"/>
          </p:cNvPicPr>
          <p:nvPr userDrawn="1"/>
        </p:nvPicPr>
        <p:blipFill>
          <a:blip r:embed="rId2" cstate="print"/>
          <a:srcRect/>
          <a:stretch>
            <a:fillRect/>
          </a:stretch>
        </p:blipFill>
        <p:spPr bwMode="auto">
          <a:xfrm>
            <a:off x="0" y="0"/>
            <a:ext cx="9144000" cy="6859588"/>
          </a:xfrm>
          <a:prstGeom prst="rect">
            <a:avLst/>
          </a:prstGeom>
          <a:noFill/>
          <a:ln w="9525">
            <a:noFill/>
            <a:miter lim="800000"/>
            <a:headEnd/>
            <a:tailEnd/>
          </a:ln>
        </p:spPr>
      </p:pic>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B1244A38-45E8-4F7B-B62E-FA5D5AFA0CD8}"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B81F04A3-FE9E-4DDE-90E1-03E3CDAF8C98}"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F975940C-D8D6-4E6C-A845-D45EC1B2A62B}"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58D1F83C-0685-446E-81B9-8A17BF73079E}"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5AEE8E71-F21B-4193-B7BF-A1393752EE52}"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745B8C41-5F49-4172-B762-8FDD6F8A3966}"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A7127F1E-0E64-4A68-889C-FEA2F7C8CD80}"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13" cstate="print"/>
          <a:srcRect/>
          <a:stretch>
            <a:fillRect/>
          </a:stretch>
        </p:blipFill>
        <p:spPr bwMode="auto">
          <a:xfrm>
            <a:off x="0" y="-19050"/>
            <a:ext cx="9163050" cy="6877050"/>
          </a:xfrm>
          <a:prstGeom prst="rect">
            <a:avLst/>
          </a:prstGeom>
          <a:noFill/>
          <a:ln w="9525">
            <a:noFill/>
            <a:miter lim="800000"/>
            <a:headEnd/>
            <a:tailEnd/>
          </a:ln>
        </p:spPr>
      </p:pic>
      <p:sp>
        <p:nvSpPr>
          <p:cNvPr id="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8"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dirty="0">
                <a:latin typeface="Arial" charset="0"/>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FE285381-9E7E-4B60-BD23-18FE6A816F0A}"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hdr="0" dt="0"/>
  <p:txStyles>
    <p:titleStyle>
      <a:lvl1pPr algn="ctr" rtl="0" eaLnBrk="0" fontAlgn="base" hangingPunct="0">
        <a:spcBef>
          <a:spcPct val="0"/>
        </a:spcBef>
        <a:spcAft>
          <a:spcPct val="0"/>
        </a:spcAft>
        <a:defRPr sz="4400">
          <a:solidFill>
            <a:schemeClr val="tx2"/>
          </a:solidFill>
          <a:effectLst>
            <a:outerShdw blurRad="38100" dist="38100" dir="2700000" algn="tl">
              <a:srgbClr val="000000">
                <a:alpha val="43137"/>
              </a:srgbClr>
            </a:outerShdw>
          </a:effectLst>
          <a:latin typeface="微软雅黑" pitchFamily="34" charset="-122"/>
          <a:ea typeface="微软雅黑" pitchFamily="34" charset="-122"/>
          <a:cs typeface="+mj-cs"/>
        </a:defRPr>
      </a:lvl1pPr>
      <a:lvl2pPr algn="ctr" rtl="0" eaLnBrk="0" fontAlgn="base" hangingPunct="0">
        <a:spcBef>
          <a:spcPct val="0"/>
        </a:spcBef>
        <a:spcAft>
          <a:spcPct val="0"/>
        </a:spcAft>
        <a:defRPr sz="4400">
          <a:solidFill>
            <a:schemeClr val="tx2"/>
          </a:solidFill>
          <a:latin typeface="微软雅黑" pitchFamily="34" charset="-122"/>
          <a:ea typeface="微软雅黑" pitchFamily="34" charset="-122"/>
        </a:defRPr>
      </a:lvl2pPr>
      <a:lvl3pPr algn="ctr" rtl="0" eaLnBrk="0" fontAlgn="base" hangingPunct="0">
        <a:spcBef>
          <a:spcPct val="0"/>
        </a:spcBef>
        <a:spcAft>
          <a:spcPct val="0"/>
        </a:spcAft>
        <a:defRPr sz="4400">
          <a:solidFill>
            <a:schemeClr val="tx2"/>
          </a:solidFill>
          <a:latin typeface="微软雅黑" pitchFamily="34" charset="-122"/>
          <a:ea typeface="微软雅黑" pitchFamily="34" charset="-122"/>
        </a:defRPr>
      </a:lvl3pPr>
      <a:lvl4pPr algn="ctr" rtl="0" eaLnBrk="0" fontAlgn="base" hangingPunct="0">
        <a:spcBef>
          <a:spcPct val="0"/>
        </a:spcBef>
        <a:spcAft>
          <a:spcPct val="0"/>
        </a:spcAft>
        <a:defRPr sz="4400">
          <a:solidFill>
            <a:schemeClr val="tx2"/>
          </a:solidFill>
          <a:latin typeface="微软雅黑" pitchFamily="34" charset="-122"/>
          <a:ea typeface="微软雅黑" pitchFamily="34" charset="-122"/>
        </a:defRPr>
      </a:lvl4pPr>
      <a:lvl5pPr algn="ctr" rtl="0" eaLnBrk="0" fontAlgn="base" hangingPunct="0">
        <a:spcBef>
          <a:spcPct val="0"/>
        </a:spcBef>
        <a:spcAft>
          <a:spcPct val="0"/>
        </a:spcAft>
        <a:defRPr sz="4400">
          <a:solidFill>
            <a:schemeClr val="tx2"/>
          </a:solidFill>
          <a:latin typeface="微软雅黑" pitchFamily="34" charset="-122"/>
          <a:ea typeface="微软雅黑" pitchFamily="34"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黑体" pitchFamily="2" charset="-122"/>
          <a:ea typeface="黑体" pitchFamily="2" charset="-122"/>
          <a:cs typeface="+mn-cs"/>
        </a:defRPr>
      </a:lvl1pPr>
      <a:lvl2pPr marL="742950" indent="-285750" algn="l" rtl="0" eaLnBrk="0" fontAlgn="base" hangingPunct="0">
        <a:spcBef>
          <a:spcPct val="20000"/>
        </a:spcBef>
        <a:spcAft>
          <a:spcPct val="0"/>
        </a:spcAft>
        <a:buChar char="–"/>
        <a:defRPr sz="2800">
          <a:solidFill>
            <a:schemeClr val="tx1"/>
          </a:solidFill>
          <a:latin typeface="黑体" pitchFamily="2" charset="-122"/>
          <a:ea typeface="黑体" pitchFamily="2" charset="-122"/>
        </a:defRPr>
      </a:lvl2pPr>
      <a:lvl3pPr marL="1143000" indent="-228600" algn="l" rtl="0" eaLnBrk="0" fontAlgn="base" hangingPunct="0">
        <a:spcBef>
          <a:spcPct val="20000"/>
        </a:spcBef>
        <a:spcAft>
          <a:spcPct val="0"/>
        </a:spcAft>
        <a:buChar char="•"/>
        <a:defRPr sz="2400">
          <a:solidFill>
            <a:schemeClr val="tx1"/>
          </a:solidFill>
          <a:latin typeface="黑体" pitchFamily="2" charset="-122"/>
          <a:ea typeface="黑体" pitchFamily="2" charset="-122"/>
        </a:defRPr>
      </a:lvl3pPr>
      <a:lvl4pPr marL="1600200" indent="-228600" algn="l" rtl="0" eaLnBrk="0" fontAlgn="base" hangingPunct="0">
        <a:spcBef>
          <a:spcPct val="20000"/>
        </a:spcBef>
        <a:spcAft>
          <a:spcPct val="0"/>
        </a:spcAft>
        <a:buChar char="–"/>
        <a:defRPr sz="2000">
          <a:solidFill>
            <a:schemeClr val="tx1"/>
          </a:solidFill>
          <a:latin typeface="黑体" pitchFamily="2" charset="-122"/>
          <a:ea typeface="黑体" pitchFamily="2" charset="-122"/>
        </a:defRPr>
      </a:lvl4pPr>
      <a:lvl5pPr marL="2057400" indent="-228600" algn="l" rtl="0" eaLnBrk="0" fontAlgn="base" hangingPunct="0">
        <a:spcBef>
          <a:spcPct val="20000"/>
        </a:spcBef>
        <a:spcAft>
          <a:spcPct val="0"/>
        </a:spcAft>
        <a:buChar char="»"/>
        <a:defRPr sz="2000">
          <a:solidFill>
            <a:schemeClr val="tx1"/>
          </a:solidFill>
          <a:latin typeface="黑体" pitchFamily="2" charset="-122"/>
          <a:ea typeface="黑体" pitchFamily="2" charset="-122"/>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ctrTitle"/>
          </p:nvPr>
        </p:nvSpPr>
        <p:spPr>
          <a:xfrm>
            <a:off x="685800" y="1844675"/>
            <a:ext cx="7772400" cy="1470025"/>
          </a:xfrm>
        </p:spPr>
        <p:txBody>
          <a:bodyPr/>
          <a:lstStyle/>
          <a:p>
            <a:pPr eaLnBrk="1" hangingPunct="1">
              <a:defRPr/>
            </a:pPr>
            <a:r>
              <a:rPr lang="zh-CN" altLang="en-US" sz="6000" b="1" dirty="0" smtClean="0">
                <a:ea typeface="黑体" pitchFamily="2" charset="-122"/>
              </a:rPr>
              <a:t>第</a:t>
            </a:r>
            <a:r>
              <a:rPr lang="en-US" altLang="zh-CN" sz="6000" b="1" dirty="0" smtClean="0">
                <a:ea typeface="黑体" pitchFamily="2" charset="-122"/>
              </a:rPr>
              <a:t>9</a:t>
            </a:r>
            <a:r>
              <a:rPr lang="zh-CN" altLang="en-US" sz="6000" b="1" dirty="0" smtClean="0">
                <a:ea typeface="黑体" pitchFamily="2" charset="-122"/>
              </a:rPr>
              <a:t>章  网络安全技术</a:t>
            </a:r>
          </a:p>
        </p:txBody>
      </p:sp>
      <p:sp>
        <p:nvSpPr>
          <p:cNvPr id="13315" name="Rectangle 3"/>
          <p:cNvSpPr>
            <a:spLocks noGrp="1" noChangeArrowheads="1"/>
          </p:cNvSpPr>
          <p:nvPr>
            <p:ph type="subTitle" idx="1"/>
          </p:nvPr>
        </p:nvSpPr>
        <p:spPr/>
        <p:txBody>
          <a:bodyPr/>
          <a:lstStyle/>
          <a:p>
            <a:pPr eaLnBrk="1" hangingPunct="1"/>
            <a:endParaRPr lang="zh-CN" altLang="zh-CN"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 </a:t>
            </a:r>
            <a:r>
              <a:rPr lang="zh-CN" altLang="zh-CN" dirty="0" smtClean="0"/>
              <a:t>网络扫描技术</a:t>
            </a:r>
            <a:endParaRPr lang="zh-CN" altLang="en-US" dirty="0"/>
          </a:p>
        </p:txBody>
      </p:sp>
      <p:sp>
        <p:nvSpPr>
          <p:cNvPr id="3" name="内容占位符 2"/>
          <p:cNvSpPr>
            <a:spLocks noGrp="1"/>
          </p:cNvSpPr>
          <p:nvPr>
            <p:ph idx="1"/>
          </p:nvPr>
        </p:nvSpPr>
        <p:spPr/>
        <p:txBody>
          <a:bodyPr/>
          <a:lstStyle/>
          <a:p>
            <a:r>
              <a:rPr lang="zh-CN" altLang="zh-CN" sz="2400" dirty="0" smtClean="0"/>
              <a:t>端口扫描</a:t>
            </a:r>
            <a:endParaRPr lang="en-US" altLang="zh-CN" sz="2400" dirty="0" smtClean="0"/>
          </a:p>
          <a:p>
            <a:pPr lvl="1"/>
            <a:r>
              <a:rPr lang="zh-CN" altLang="zh-CN" sz="2400" dirty="0" smtClean="0"/>
              <a:t>发现目标主机的开放端口，包括网络协议和各种应用监听的端</a:t>
            </a:r>
            <a:r>
              <a:rPr lang="zh-CN" altLang="en-US" sz="2400" dirty="0" smtClean="0"/>
              <a:t>口。</a:t>
            </a:r>
            <a:endParaRPr lang="en-US" altLang="zh-CN" sz="2400" dirty="0" smtClean="0"/>
          </a:p>
          <a:p>
            <a:pPr lvl="1"/>
            <a:r>
              <a:rPr lang="en-US" altLang="zh-CN" sz="2400" dirty="0" smtClean="0"/>
              <a:t>TCP Connect </a:t>
            </a:r>
            <a:r>
              <a:rPr lang="zh-CN" altLang="zh-CN" sz="2400" dirty="0" smtClean="0"/>
              <a:t>扫描和</a:t>
            </a:r>
            <a:r>
              <a:rPr lang="en-US" altLang="zh-CN" sz="2400" dirty="0" smtClean="0"/>
              <a:t>TCP</a:t>
            </a:r>
            <a:r>
              <a:rPr lang="zh-CN" altLang="zh-CN" sz="2400" dirty="0" smtClean="0"/>
              <a:t>反向</a:t>
            </a:r>
            <a:r>
              <a:rPr lang="en-US" altLang="zh-CN" sz="2400" dirty="0" err="1" smtClean="0"/>
              <a:t>ident</a:t>
            </a:r>
            <a:r>
              <a:rPr lang="en-US" altLang="zh-CN" sz="2400" dirty="0" smtClean="0"/>
              <a:t> </a:t>
            </a:r>
            <a:r>
              <a:rPr lang="zh-CN" altLang="zh-CN" sz="2400" dirty="0" smtClean="0"/>
              <a:t>扫描口。</a:t>
            </a:r>
            <a:endParaRPr lang="en-US" altLang="zh-CN" sz="2400" dirty="0" smtClean="0"/>
          </a:p>
          <a:p>
            <a:pPr lvl="1"/>
            <a:r>
              <a:rPr lang="en-US" altLang="zh-CN" sz="2400" dirty="0" smtClean="0"/>
              <a:t>TCP Xmas </a:t>
            </a:r>
            <a:r>
              <a:rPr lang="zh-CN" altLang="zh-CN" sz="2400" dirty="0" smtClean="0"/>
              <a:t>和</a:t>
            </a:r>
            <a:r>
              <a:rPr lang="en-US" altLang="zh-CN" sz="2400" dirty="0" smtClean="0"/>
              <a:t>TCP Null </a:t>
            </a:r>
            <a:r>
              <a:rPr lang="zh-CN" altLang="zh-CN" sz="2400" dirty="0" smtClean="0"/>
              <a:t>扫描是</a:t>
            </a:r>
            <a:r>
              <a:rPr lang="en-US" altLang="zh-CN" sz="2400" dirty="0" smtClean="0"/>
              <a:t>FIN </a:t>
            </a:r>
            <a:r>
              <a:rPr lang="zh-CN" altLang="zh-CN" sz="2400" dirty="0" smtClean="0"/>
              <a:t>扫描的两个变种。</a:t>
            </a:r>
            <a:endParaRPr lang="en-US" altLang="zh-CN" sz="2400" dirty="0" smtClean="0"/>
          </a:p>
          <a:p>
            <a:pPr lvl="1"/>
            <a:r>
              <a:rPr lang="en-US" altLang="zh-CN" sz="2400" dirty="0" smtClean="0"/>
              <a:t>TCP FTP </a:t>
            </a:r>
            <a:r>
              <a:rPr lang="zh-CN" altLang="zh-CN" sz="2400" dirty="0" smtClean="0"/>
              <a:t>代理扫描</a:t>
            </a:r>
            <a:r>
              <a:rPr lang="zh-CN" altLang="en-US" sz="2400" dirty="0" smtClean="0"/>
              <a:t>。</a:t>
            </a:r>
          </a:p>
          <a:p>
            <a:pPr lvl="1"/>
            <a:r>
              <a:rPr lang="zh-CN" altLang="zh-CN" sz="2400" dirty="0" smtClean="0"/>
              <a:t>分段扫描，将数据包分为两个较小的</a:t>
            </a:r>
            <a:r>
              <a:rPr lang="en-US" altLang="zh-CN" sz="2400" dirty="0" smtClean="0"/>
              <a:t>IP </a:t>
            </a:r>
            <a:r>
              <a:rPr lang="zh-CN" altLang="zh-CN" sz="2400" dirty="0" smtClean="0"/>
              <a:t>段。</a:t>
            </a:r>
            <a:endParaRPr lang="en-US" altLang="zh-CN" sz="2400" dirty="0" smtClean="0"/>
          </a:p>
          <a:p>
            <a:pPr lvl="1"/>
            <a:r>
              <a:rPr lang="en-US" altLang="zh-CN" sz="2400" dirty="0" smtClean="0"/>
              <a:t>TCP SYN </a:t>
            </a:r>
            <a:r>
              <a:rPr lang="zh-CN" altLang="zh-CN" sz="2400" dirty="0" smtClean="0"/>
              <a:t>扫描和</a:t>
            </a:r>
            <a:r>
              <a:rPr lang="en-US" altLang="zh-CN" sz="2400" dirty="0" smtClean="0"/>
              <a:t>TCP </a:t>
            </a:r>
            <a:r>
              <a:rPr lang="zh-CN" altLang="zh-CN" sz="2400" dirty="0" smtClean="0"/>
              <a:t>间接扫描，两种半开放扫描</a:t>
            </a:r>
            <a:r>
              <a:rPr lang="zh-CN" altLang="en-US" sz="2400" dirty="0" smtClean="0"/>
              <a:t>。</a:t>
            </a:r>
            <a:endParaRPr lang="en-US" altLang="zh-CN" sz="2400" dirty="0" smtClean="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10</a:t>
            </a:fld>
            <a:endParaRPr lang="en-US" altLang="zh-CN"/>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 </a:t>
            </a:r>
            <a:r>
              <a:rPr lang="zh-CN" altLang="zh-CN" dirty="0" smtClean="0"/>
              <a:t>网络扫描技术</a:t>
            </a:r>
            <a:endParaRPr lang="zh-CN" altLang="en-US" dirty="0"/>
          </a:p>
        </p:txBody>
      </p:sp>
      <p:sp>
        <p:nvSpPr>
          <p:cNvPr id="3" name="内容占位符 2"/>
          <p:cNvSpPr>
            <a:spLocks noGrp="1"/>
          </p:cNvSpPr>
          <p:nvPr>
            <p:ph idx="1"/>
          </p:nvPr>
        </p:nvSpPr>
        <p:spPr/>
        <p:txBody>
          <a:bodyPr/>
          <a:lstStyle/>
          <a:p>
            <a:pPr>
              <a:lnSpc>
                <a:spcPts val="3600"/>
              </a:lnSpc>
              <a:spcBef>
                <a:spcPts val="1200"/>
              </a:spcBef>
            </a:pPr>
            <a:r>
              <a:rPr lang="zh-CN" altLang="zh-CN" sz="2400" dirty="0" smtClean="0"/>
              <a:t>发现网络中设备及系统是否存在漏洞</a:t>
            </a:r>
            <a:r>
              <a:rPr lang="zh-CN" altLang="en-US" sz="2400" dirty="0" smtClean="0"/>
              <a:t>。</a:t>
            </a:r>
            <a:endParaRPr lang="en-US" altLang="zh-CN" sz="2400" dirty="0" smtClean="0"/>
          </a:p>
          <a:p>
            <a:pPr>
              <a:lnSpc>
                <a:spcPts val="3600"/>
              </a:lnSpc>
              <a:spcBef>
                <a:spcPts val="1200"/>
              </a:spcBef>
            </a:pPr>
            <a:r>
              <a:rPr lang="zh-CN" altLang="zh-CN" sz="2400" dirty="0" smtClean="0"/>
              <a:t>主机扫描</a:t>
            </a:r>
            <a:r>
              <a:rPr lang="zh-CN" altLang="en-US" sz="2400" dirty="0" smtClean="0"/>
              <a:t>：</a:t>
            </a:r>
            <a:endParaRPr lang="en-US" altLang="zh-CN" sz="2400" dirty="0" smtClean="0"/>
          </a:p>
          <a:p>
            <a:pPr lvl="1">
              <a:lnSpc>
                <a:spcPts val="3600"/>
              </a:lnSpc>
              <a:spcBef>
                <a:spcPts val="1200"/>
              </a:spcBef>
            </a:pPr>
            <a:r>
              <a:rPr lang="zh-CN" altLang="zh-CN" sz="2200" dirty="0" smtClean="0"/>
              <a:t>确定在目标网络上的主机是否可达，常用的扫描手段如</a:t>
            </a:r>
            <a:r>
              <a:rPr lang="en-US" altLang="zh-CN" sz="2200" dirty="0" smtClean="0"/>
              <a:t>ICMP Echo </a:t>
            </a:r>
            <a:r>
              <a:rPr lang="zh-CN" altLang="zh-CN" sz="2200" dirty="0" smtClean="0"/>
              <a:t>扫描、</a:t>
            </a:r>
            <a:r>
              <a:rPr lang="en-US" altLang="zh-CN" sz="2200" dirty="0" smtClean="0"/>
              <a:t>Broadcast ICMP </a:t>
            </a:r>
            <a:r>
              <a:rPr lang="zh-CN" altLang="zh-CN" sz="2200" dirty="0" smtClean="0"/>
              <a:t>扫描等。</a:t>
            </a:r>
            <a:endParaRPr lang="en-US" altLang="zh-CN" sz="2200" dirty="0" smtClean="0"/>
          </a:p>
          <a:p>
            <a:pPr lvl="1">
              <a:lnSpc>
                <a:spcPts val="3600"/>
              </a:lnSpc>
              <a:spcBef>
                <a:spcPts val="1200"/>
              </a:spcBef>
            </a:pPr>
            <a:r>
              <a:rPr lang="zh-CN" altLang="zh-CN" sz="2200" dirty="0" smtClean="0"/>
              <a:t>防火墙和网络过滤设备常常导致传统的探测手段变得无效。为了突破这种限制，攻击者通常利用</a:t>
            </a:r>
            <a:r>
              <a:rPr lang="en-US" altLang="zh-CN" sz="2200" dirty="0" smtClean="0"/>
              <a:t>ICMP</a:t>
            </a:r>
            <a:r>
              <a:rPr lang="zh-CN" altLang="zh-CN" sz="2200" dirty="0" smtClean="0"/>
              <a:t>协议提供的错误消息机制，例如发送异常的</a:t>
            </a:r>
            <a:r>
              <a:rPr lang="en-US" altLang="zh-CN" sz="2200" dirty="0" smtClean="0"/>
              <a:t>IP </a:t>
            </a:r>
            <a:r>
              <a:rPr lang="zh-CN" altLang="zh-CN" sz="2200" dirty="0" smtClean="0"/>
              <a:t>包头、在</a:t>
            </a:r>
            <a:r>
              <a:rPr lang="en-US" altLang="zh-CN" sz="2200" dirty="0" smtClean="0"/>
              <a:t>IP</a:t>
            </a:r>
            <a:r>
              <a:rPr lang="zh-CN" altLang="zh-CN" sz="2200" dirty="0" smtClean="0"/>
              <a:t>头中设置无效的字段值、错误的数据分片，以及通过超长包探测内部路由器和反向映射探测等。</a:t>
            </a:r>
            <a:endParaRPr lang="zh-CN" altLang="en-US" sz="22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11</a:t>
            </a:fld>
            <a:endParaRPr lang="en-US" altLang="zh-CN"/>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 </a:t>
            </a:r>
            <a:r>
              <a:rPr lang="zh-CN" altLang="zh-CN" dirty="0" smtClean="0"/>
              <a:t>网络扫描技术</a:t>
            </a:r>
            <a:endParaRPr lang="zh-CN" altLang="en-US" dirty="0"/>
          </a:p>
        </p:txBody>
      </p:sp>
      <p:sp>
        <p:nvSpPr>
          <p:cNvPr id="3" name="内容占位符 2"/>
          <p:cNvSpPr>
            <a:spLocks noGrp="1"/>
          </p:cNvSpPr>
          <p:nvPr>
            <p:ph idx="1"/>
          </p:nvPr>
        </p:nvSpPr>
        <p:spPr/>
        <p:txBody>
          <a:bodyPr/>
          <a:lstStyle/>
          <a:p>
            <a:r>
              <a:rPr lang="zh-CN" altLang="zh-CN" sz="2400" dirty="0" smtClean="0"/>
              <a:t>端口扫描</a:t>
            </a:r>
            <a:endParaRPr lang="en-US" altLang="zh-CN" sz="2400" dirty="0" smtClean="0"/>
          </a:p>
          <a:p>
            <a:pPr lvl="1"/>
            <a:r>
              <a:rPr lang="zh-CN" altLang="zh-CN" sz="2400" dirty="0" smtClean="0"/>
              <a:t>发现目标主机的开放端口，包括网络协议和各种应用监听的端</a:t>
            </a:r>
            <a:r>
              <a:rPr lang="zh-CN" altLang="en-US" sz="2400" dirty="0" smtClean="0"/>
              <a:t>口。</a:t>
            </a:r>
            <a:endParaRPr lang="en-US" altLang="zh-CN" sz="2400" dirty="0" smtClean="0"/>
          </a:p>
          <a:p>
            <a:pPr lvl="1"/>
            <a:r>
              <a:rPr lang="en-US" altLang="zh-CN" sz="2400" dirty="0" smtClean="0"/>
              <a:t>TCP Connect </a:t>
            </a:r>
            <a:r>
              <a:rPr lang="zh-CN" altLang="zh-CN" sz="2400" dirty="0" smtClean="0"/>
              <a:t>扫描和</a:t>
            </a:r>
            <a:r>
              <a:rPr lang="en-US" altLang="zh-CN" sz="2400" dirty="0" smtClean="0"/>
              <a:t>TCP</a:t>
            </a:r>
            <a:r>
              <a:rPr lang="zh-CN" altLang="zh-CN" sz="2400" dirty="0" smtClean="0"/>
              <a:t>反向</a:t>
            </a:r>
            <a:r>
              <a:rPr lang="en-US" altLang="zh-CN" sz="2400" dirty="0" err="1" smtClean="0"/>
              <a:t>ident</a:t>
            </a:r>
            <a:r>
              <a:rPr lang="en-US" altLang="zh-CN" sz="2400" dirty="0" smtClean="0"/>
              <a:t> </a:t>
            </a:r>
            <a:r>
              <a:rPr lang="zh-CN" altLang="zh-CN" sz="2400" dirty="0" smtClean="0"/>
              <a:t>扫描口。</a:t>
            </a:r>
            <a:endParaRPr lang="en-US" altLang="zh-CN" sz="2400" dirty="0" smtClean="0"/>
          </a:p>
          <a:p>
            <a:pPr lvl="1"/>
            <a:r>
              <a:rPr lang="en-US" altLang="zh-CN" sz="2400" dirty="0" smtClean="0"/>
              <a:t>TCP Xmas </a:t>
            </a:r>
            <a:r>
              <a:rPr lang="zh-CN" altLang="zh-CN" sz="2400" dirty="0" smtClean="0"/>
              <a:t>和</a:t>
            </a:r>
            <a:r>
              <a:rPr lang="en-US" altLang="zh-CN" sz="2400" dirty="0" smtClean="0"/>
              <a:t>TCP Null </a:t>
            </a:r>
            <a:r>
              <a:rPr lang="zh-CN" altLang="zh-CN" sz="2400" dirty="0" smtClean="0"/>
              <a:t>扫描是</a:t>
            </a:r>
            <a:r>
              <a:rPr lang="en-US" altLang="zh-CN" sz="2400" dirty="0" smtClean="0"/>
              <a:t>FIN </a:t>
            </a:r>
            <a:r>
              <a:rPr lang="zh-CN" altLang="zh-CN" sz="2400" dirty="0" smtClean="0"/>
              <a:t>扫描的两个变种。</a:t>
            </a:r>
            <a:endParaRPr lang="en-US" altLang="zh-CN" sz="2400" dirty="0" smtClean="0"/>
          </a:p>
          <a:p>
            <a:pPr lvl="1"/>
            <a:r>
              <a:rPr lang="en-US" altLang="zh-CN" sz="2400" dirty="0" smtClean="0"/>
              <a:t>TCP FTP </a:t>
            </a:r>
            <a:r>
              <a:rPr lang="zh-CN" altLang="zh-CN" sz="2400" dirty="0" smtClean="0"/>
              <a:t>代理扫描</a:t>
            </a:r>
            <a:r>
              <a:rPr lang="zh-CN" altLang="en-US" sz="2400" dirty="0" smtClean="0"/>
              <a:t>。</a:t>
            </a:r>
          </a:p>
          <a:p>
            <a:pPr lvl="1"/>
            <a:r>
              <a:rPr lang="zh-CN" altLang="zh-CN" sz="2400" dirty="0" smtClean="0"/>
              <a:t>分段扫描，将数据包分为两个较小的</a:t>
            </a:r>
            <a:r>
              <a:rPr lang="en-US" altLang="zh-CN" sz="2400" dirty="0" smtClean="0"/>
              <a:t>IP </a:t>
            </a:r>
            <a:r>
              <a:rPr lang="zh-CN" altLang="zh-CN" sz="2400" dirty="0" smtClean="0"/>
              <a:t>段。</a:t>
            </a:r>
            <a:endParaRPr lang="en-US" altLang="zh-CN" sz="2400" dirty="0" smtClean="0"/>
          </a:p>
          <a:p>
            <a:pPr lvl="1"/>
            <a:r>
              <a:rPr lang="en-US" altLang="zh-CN" sz="2400" dirty="0" smtClean="0"/>
              <a:t>TCP SYN </a:t>
            </a:r>
            <a:r>
              <a:rPr lang="zh-CN" altLang="zh-CN" sz="2400" dirty="0" smtClean="0"/>
              <a:t>扫描和</a:t>
            </a:r>
            <a:r>
              <a:rPr lang="en-US" altLang="zh-CN" sz="2400" dirty="0" smtClean="0"/>
              <a:t>TCP </a:t>
            </a:r>
            <a:r>
              <a:rPr lang="zh-CN" altLang="zh-CN" sz="2400" dirty="0" smtClean="0"/>
              <a:t>间接扫描，两种半开放扫描</a:t>
            </a:r>
            <a:r>
              <a:rPr lang="zh-CN" altLang="en-US" sz="2400" dirty="0" smtClean="0"/>
              <a:t>。</a:t>
            </a:r>
            <a:endParaRPr lang="en-US" altLang="zh-CN" sz="2400" dirty="0" smtClean="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12</a:t>
            </a:fld>
            <a:endParaRPr lang="en-US" altLang="zh-CN"/>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6" name="Picture 8" descr="ANd9GcSg_FH62Qk8-COYD311A8UCKArj33lmk4M358e-axQTxkZay_QzEw"/>
          <p:cNvPicPr>
            <a:picLocks noChangeAspect="1" noChangeArrowheads="1"/>
          </p:cNvPicPr>
          <p:nvPr/>
        </p:nvPicPr>
        <p:blipFill>
          <a:blip r:embed="rId2" cstate="print"/>
          <a:srcRect/>
          <a:stretch>
            <a:fillRect/>
          </a:stretch>
        </p:blipFill>
        <p:spPr bwMode="auto">
          <a:xfrm>
            <a:off x="395536" y="1628800"/>
            <a:ext cx="2314575" cy="1971675"/>
          </a:xfrm>
          <a:prstGeom prst="rect">
            <a:avLst/>
          </a:prstGeom>
          <a:noFill/>
        </p:spPr>
      </p:pic>
      <p:sp>
        <p:nvSpPr>
          <p:cNvPr id="5" name="标题 4"/>
          <p:cNvSpPr>
            <a:spLocks noGrp="1"/>
          </p:cNvSpPr>
          <p:nvPr>
            <p:ph type="title"/>
          </p:nvPr>
        </p:nvSpPr>
        <p:spPr>
          <a:xfrm>
            <a:off x="1691680" y="3003029"/>
            <a:ext cx="7560840" cy="1362075"/>
          </a:xfrm>
        </p:spPr>
        <p:txBody>
          <a:bodyPr/>
          <a:lstStyle/>
          <a:p>
            <a:pPr>
              <a:defRPr/>
            </a:pPr>
            <a:r>
              <a:rPr lang="zh-CN" altLang="en-US" dirty="0" smtClean="0">
                <a:solidFill>
                  <a:schemeClr val="accent2"/>
                </a:solidFill>
              </a:rPr>
              <a:t>如何隔离内部网络与外部网络？</a:t>
            </a:r>
            <a:endParaRPr lang="zh-CN" altLang="en-US" dirty="0">
              <a:solidFill>
                <a:schemeClr val="accent2"/>
              </a:solidFill>
            </a:endParaRPr>
          </a:p>
        </p:txBody>
      </p:sp>
      <p:sp>
        <p:nvSpPr>
          <p:cNvPr id="17413" name="灯片编号占位符 3"/>
          <p:cNvSpPr>
            <a:spLocks noGrp="1"/>
          </p:cNvSpPr>
          <p:nvPr>
            <p:ph type="sldNum" sz="quarter" idx="12"/>
          </p:nvPr>
        </p:nvSpPr>
        <p:spPr>
          <a:noFill/>
        </p:spPr>
        <p:txBody>
          <a:bodyPr/>
          <a:lstStyle/>
          <a:p>
            <a:fld id="{D4A57D69-6D35-492D-9D2D-69FBB3DD061A}" type="slidenum">
              <a:rPr lang="en-US" altLang="zh-CN" smtClean="0">
                <a:latin typeface="Arial" pitchFamily="34" charset="0"/>
              </a:rPr>
              <a:pPr/>
              <a:t>13</a:t>
            </a:fld>
            <a:endParaRPr lang="en-US" altLang="zh-CN" smtClean="0">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  Png图标"/>
          <p:cNvPicPr>
            <a:picLocks noChangeAspect="1" noChangeArrowheads="1"/>
          </p:cNvPicPr>
          <p:nvPr/>
        </p:nvPicPr>
        <p:blipFill>
          <a:blip r:embed="rId2" cstate="print"/>
          <a:srcRect/>
          <a:stretch>
            <a:fillRect/>
          </a:stretch>
        </p:blipFill>
        <p:spPr bwMode="auto">
          <a:xfrm>
            <a:off x="6310313" y="3716338"/>
            <a:ext cx="2438400" cy="2438400"/>
          </a:xfrm>
          <a:prstGeom prst="rect">
            <a:avLst/>
          </a:prstGeom>
          <a:noFill/>
          <a:ln w="9525">
            <a:noFill/>
            <a:miter lim="800000"/>
            <a:headEnd/>
            <a:tailEnd/>
          </a:ln>
        </p:spPr>
      </p:pic>
      <p:sp>
        <p:nvSpPr>
          <p:cNvPr id="13315" name="Rectangle 3"/>
          <p:cNvSpPr>
            <a:spLocks noGrp="1" noChangeArrowheads="1"/>
          </p:cNvSpPr>
          <p:nvPr>
            <p:ph type="title"/>
          </p:nvPr>
        </p:nvSpPr>
        <p:spPr>
          <a:xfrm>
            <a:off x="250825" y="274638"/>
            <a:ext cx="8424863" cy="1143000"/>
          </a:xfrm>
        </p:spPr>
        <p:txBody>
          <a:bodyPr/>
          <a:lstStyle/>
          <a:p>
            <a:pPr>
              <a:defRPr/>
            </a:pPr>
            <a:r>
              <a:rPr lang="zh-CN" altLang="en-US"/>
              <a:t>目  录</a:t>
            </a:r>
          </a:p>
        </p:txBody>
      </p:sp>
      <p:sp>
        <p:nvSpPr>
          <p:cNvPr id="16388" name="Rectangle 4"/>
          <p:cNvSpPr>
            <a:spLocks noGrp="1" noChangeArrowheads="1"/>
          </p:cNvSpPr>
          <p:nvPr>
            <p:ph type="body" idx="1"/>
          </p:nvPr>
        </p:nvSpPr>
        <p:spPr>
          <a:xfrm>
            <a:off x="971550" y="1600200"/>
            <a:ext cx="7715250" cy="3773016"/>
          </a:xfrm>
        </p:spPr>
        <p:txBody>
          <a:bodyPr/>
          <a:lstStyle/>
          <a:p>
            <a:pPr>
              <a:lnSpc>
                <a:spcPct val="130000"/>
              </a:lnSpc>
              <a:buFontTx/>
              <a:buNone/>
            </a:pPr>
            <a:r>
              <a:rPr lang="en-US" altLang="zh-CN" dirty="0" smtClean="0"/>
              <a:t>9.1 </a:t>
            </a:r>
            <a:r>
              <a:rPr lang="zh-CN" altLang="en-US" dirty="0" smtClean="0"/>
              <a:t>网络安全技术概述</a:t>
            </a:r>
            <a:endParaRPr lang="en-US" altLang="zh-CN" dirty="0" smtClean="0"/>
          </a:p>
          <a:p>
            <a:pPr>
              <a:lnSpc>
                <a:spcPct val="130000"/>
              </a:lnSpc>
              <a:buFontTx/>
              <a:buNone/>
            </a:pPr>
            <a:r>
              <a:rPr lang="en-US" altLang="zh-CN" dirty="0" smtClean="0"/>
              <a:t>9.2 </a:t>
            </a:r>
            <a:r>
              <a:rPr lang="zh-CN" altLang="en-US" dirty="0" smtClean="0"/>
              <a:t>网络扫描技术</a:t>
            </a:r>
            <a:endParaRPr lang="en-US" altLang="zh-CN" dirty="0" smtClean="0"/>
          </a:p>
          <a:p>
            <a:pPr>
              <a:lnSpc>
                <a:spcPct val="130000"/>
              </a:lnSpc>
              <a:buFontTx/>
              <a:buNone/>
            </a:pPr>
            <a:r>
              <a:rPr lang="en-US" altLang="zh-CN" dirty="0" smtClean="0"/>
              <a:t>9.3 </a:t>
            </a:r>
            <a:r>
              <a:rPr lang="zh-CN" altLang="en-US" dirty="0" smtClean="0"/>
              <a:t>网络防火墙技术</a:t>
            </a:r>
            <a:endParaRPr lang="en-US" altLang="zh-CN" dirty="0" smtClean="0"/>
          </a:p>
          <a:p>
            <a:pPr>
              <a:lnSpc>
                <a:spcPct val="130000"/>
              </a:lnSpc>
              <a:buFontTx/>
              <a:buNone/>
            </a:pPr>
            <a:r>
              <a:rPr lang="en-US" altLang="zh-CN" dirty="0" smtClean="0"/>
              <a:t>9.4 </a:t>
            </a:r>
            <a:r>
              <a:rPr lang="zh-CN" altLang="zh-CN" dirty="0" smtClean="0"/>
              <a:t>入侵检测技术</a:t>
            </a:r>
            <a:endParaRPr lang="en-US" altLang="zh-CN" dirty="0" smtClean="0"/>
          </a:p>
          <a:p>
            <a:pPr>
              <a:lnSpc>
                <a:spcPct val="130000"/>
              </a:lnSpc>
              <a:buFontTx/>
              <a:buNone/>
            </a:pPr>
            <a:r>
              <a:rPr lang="en-US" altLang="zh-CN" dirty="0" smtClean="0"/>
              <a:t>9.5 </a:t>
            </a:r>
            <a:r>
              <a:rPr lang="zh-CN" altLang="zh-CN" dirty="0" smtClean="0"/>
              <a:t>蜜罐技术</a:t>
            </a:r>
          </a:p>
        </p:txBody>
      </p:sp>
      <p:sp>
        <p:nvSpPr>
          <p:cNvPr id="7" name="灯片编号占位符 6"/>
          <p:cNvSpPr>
            <a:spLocks noGrp="1"/>
          </p:cNvSpPr>
          <p:nvPr>
            <p:ph type="sldNum" sz="quarter" idx="11"/>
          </p:nvPr>
        </p:nvSpPr>
        <p:spPr/>
        <p:txBody>
          <a:bodyPr/>
          <a:lstStyle/>
          <a:p>
            <a:pPr>
              <a:defRPr/>
            </a:pPr>
            <a:fld id="{509E43D9-6CD8-49C7-8B30-4517ADCBA1D3}" type="slidenum">
              <a:rPr lang="en-US" altLang="zh-CN"/>
              <a:pPr>
                <a:defRPr/>
              </a:pPr>
              <a:t>14</a:t>
            </a:fld>
            <a:endParaRPr lang="en-US" altLang="zh-CN" dirty="0"/>
          </a:p>
        </p:txBody>
      </p:sp>
      <p:sp>
        <p:nvSpPr>
          <p:cNvPr id="8" name="矩形 7"/>
          <p:cNvSpPr/>
          <p:nvPr/>
        </p:nvSpPr>
        <p:spPr>
          <a:xfrm>
            <a:off x="971550" y="3789040"/>
            <a:ext cx="5472113" cy="1440160"/>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899592" y="1556792"/>
            <a:ext cx="5472113" cy="1512168"/>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1000"/>
                                        <p:tgtEl>
                                          <p:spTgt spid="9"/>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9.3.1 </a:t>
            </a:r>
            <a:r>
              <a:rPr lang="zh-CN" altLang="zh-CN" sz="4000" dirty="0" smtClean="0"/>
              <a:t>防火墙概念、功能</a:t>
            </a:r>
            <a:endParaRPr lang="zh-CN" altLang="en-US" sz="40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15</a:t>
            </a:fld>
            <a:endParaRPr lang="en-US" altLang="zh-CN"/>
          </a:p>
        </p:txBody>
      </p:sp>
      <p:pic>
        <p:nvPicPr>
          <p:cNvPr id="33794" name="Picture 2"/>
          <p:cNvPicPr>
            <a:picLocks noGrp="1" noChangeAspect="1" noChangeArrowheads="1"/>
          </p:cNvPicPr>
          <p:nvPr>
            <p:ph idx="1"/>
          </p:nvPr>
        </p:nvPicPr>
        <p:blipFill>
          <a:blip r:embed="rId2" cstate="print"/>
          <a:srcRect/>
          <a:stretch>
            <a:fillRect/>
          </a:stretch>
        </p:blipFill>
        <p:spPr bwMode="auto">
          <a:xfrm>
            <a:off x="323528" y="1988840"/>
            <a:ext cx="8214014" cy="3456384"/>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9.3.1 </a:t>
            </a:r>
            <a:r>
              <a:rPr lang="zh-CN" altLang="zh-CN" sz="4000" dirty="0" smtClean="0"/>
              <a:t>防火墙概念、功能</a:t>
            </a:r>
            <a:endParaRPr lang="zh-CN" altLang="en-US" sz="4000" dirty="0"/>
          </a:p>
        </p:txBody>
      </p:sp>
      <p:sp>
        <p:nvSpPr>
          <p:cNvPr id="3" name="内容占位符 2"/>
          <p:cNvSpPr>
            <a:spLocks noGrp="1"/>
          </p:cNvSpPr>
          <p:nvPr>
            <p:ph idx="1"/>
          </p:nvPr>
        </p:nvSpPr>
        <p:spPr/>
        <p:txBody>
          <a:bodyPr/>
          <a:lstStyle/>
          <a:p>
            <a:pPr>
              <a:spcBef>
                <a:spcPts val="1200"/>
              </a:spcBef>
              <a:buNone/>
            </a:pPr>
            <a:r>
              <a:rPr lang="en-US" altLang="zh-CN" sz="2400" b="1" dirty="0" smtClean="0"/>
              <a:t>1</a:t>
            </a:r>
            <a:r>
              <a:rPr lang="zh-CN" altLang="zh-CN" sz="2400" b="1" dirty="0" smtClean="0"/>
              <a:t>．防火墙的特性</a:t>
            </a:r>
          </a:p>
          <a:p>
            <a:pPr marL="803275" indent="-803275">
              <a:spcBef>
                <a:spcPts val="1200"/>
              </a:spcBef>
              <a:buNone/>
            </a:pPr>
            <a:r>
              <a:rPr lang="zh-CN" altLang="zh-CN" sz="2400" dirty="0" smtClean="0"/>
              <a:t>（</a:t>
            </a:r>
            <a:r>
              <a:rPr lang="en-US" altLang="zh-CN" sz="2400" dirty="0" smtClean="0"/>
              <a:t>1</a:t>
            </a:r>
            <a:r>
              <a:rPr lang="zh-CN" altLang="zh-CN" sz="2400" dirty="0" smtClean="0"/>
              <a:t>）内部网络和外部网络之间的所有网络数据流都必须经过防火墙。</a:t>
            </a:r>
            <a:endParaRPr lang="en-US" altLang="zh-CN" sz="2400" dirty="0" smtClean="0"/>
          </a:p>
          <a:p>
            <a:pPr marL="803275" indent="-803275">
              <a:spcBef>
                <a:spcPts val="1200"/>
              </a:spcBef>
              <a:buNone/>
            </a:pPr>
            <a:r>
              <a:rPr lang="zh-CN" altLang="zh-CN" sz="2400" dirty="0" smtClean="0"/>
              <a:t>（</a:t>
            </a:r>
            <a:r>
              <a:rPr lang="en-US" altLang="zh-CN" sz="2400" dirty="0" smtClean="0"/>
              <a:t>2</a:t>
            </a:r>
            <a:r>
              <a:rPr lang="zh-CN" altLang="zh-CN" sz="2400" dirty="0" smtClean="0"/>
              <a:t>）只有符合安全策略的数据流才能通过防火墙。</a:t>
            </a:r>
            <a:endParaRPr lang="en-US" altLang="zh-CN" sz="2400" dirty="0" smtClean="0"/>
          </a:p>
          <a:p>
            <a:pPr marL="803275" indent="-803275">
              <a:spcBef>
                <a:spcPts val="1200"/>
              </a:spcBef>
              <a:buNone/>
            </a:pPr>
            <a:r>
              <a:rPr lang="zh-CN" altLang="zh-CN" sz="2400" dirty="0" smtClean="0"/>
              <a:t>（</a:t>
            </a:r>
            <a:r>
              <a:rPr lang="en-US" altLang="zh-CN" sz="2400" dirty="0" smtClean="0"/>
              <a:t>3</a:t>
            </a:r>
            <a:r>
              <a:rPr lang="zh-CN" altLang="zh-CN" sz="2400" dirty="0" smtClean="0"/>
              <a:t>）防火墙自身应具有非常强的抗攻击免疫力。</a:t>
            </a:r>
            <a:endParaRPr lang="zh-CN" altLang="en-US" sz="24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16</a:t>
            </a:fld>
            <a:endParaRPr lang="en-US" altLang="zh-CN"/>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9.3.1 </a:t>
            </a:r>
            <a:r>
              <a:rPr lang="zh-CN" altLang="zh-CN" sz="4000" dirty="0" smtClean="0"/>
              <a:t>防火墙概念、功能</a:t>
            </a:r>
            <a:endParaRPr lang="zh-CN" altLang="en-US" sz="4000" dirty="0"/>
          </a:p>
        </p:txBody>
      </p:sp>
      <p:sp>
        <p:nvSpPr>
          <p:cNvPr id="3" name="内容占位符 2"/>
          <p:cNvSpPr>
            <a:spLocks noGrp="1"/>
          </p:cNvSpPr>
          <p:nvPr>
            <p:ph idx="1"/>
          </p:nvPr>
        </p:nvSpPr>
        <p:spPr/>
        <p:txBody>
          <a:bodyPr/>
          <a:lstStyle/>
          <a:p>
            <a:pPr>
              <a:lnSpc>
                <a:spcPct val="150000"/>
              </a:lnSpc>
              <a:buNone/>
            </a:pPr>
            <a:r>
              <a:rPr lang="en-US" altLang="zh-CN" sz="2400" b="1" dirty="0" smtClean="0"/>
              <a:t>2</a:t>
            </a:r>
            <a:r>
              <a:rPr lang="zh-CN" altLang="zh-CN" sz="2400" b="1" dirty="0" smtClean="0"/>
              <a:t>．防火墙的功能</a:t>
            </a:r>
          </a:p>
          <a:p>
            <a:pPr>
              <a:lnSpc>
                <a:spcPct val="150000"/>
              </a:lnSpc>
              <a:buNone/>
            </a:pPr>
            <a:r>
              <a:rPr lang="zh-CN" altLang="zh-CN" sz="2400" dirty="0" smtClean="0"/>
              <a:t>（</a:t>
            </a:r>
            <a:r>
              <a:rPr lang="en-US" altLang="zh-CN" sz="2400" dirty="0" smtClean="0"/>
              <a:t>1</a:t>
            </a:r>
            <a:r>
              <a:rPr lang="zh-CN" altLang="zh-CN" sz="2400" dirty="0" smtClean="0"/>
              <a:t>）防火墙是网络安全的屏障</a:t>
            </a:r>
            <a:endParaRPr lang="en-US" altLang="zh-CN" sz="2400" dirty="0" smtClean="0"/>
          </a:p>
          <a:p>
            <a:pPr>
              <a:lnSpc>
                <a:spcPct val="150000"/>
              </a:lnSpc>
              <a:buNone/>
            </a:pPr>
            <a:r>
              <a:rPr lang="zh-CN" altLang="zh-CN" sz="2400" dirty="0" smtClean="0"/>
              <a:t>（</a:t>
            </a:r>
            <a:r>
              <a:rPr lang="en-US" altLang="zh-CN" sz="2400" dirty="0" smtClean="0"/>
              <a:t>2</a:t>
            </a:r>
            <a:r>
              <a:rPr lang="zh-CN" altLang="zh-CN" sz="2400" dirty="0" smtClean="0"/>
              <a:t>）防火墙可以强化网络安全策略</a:t>
            </a:r>
          </a:p>
          <a:p>
            <a:pPr>
              <a:lnSpc>
                <a:spcPct val="150000"/>
              </a:lnSpc>
              <a:buNone/>
            </a:pPr>
            <a:r>
              <a:rPr lang="zh-CN" altLang="zh-CN" sz="2400" dirty="0" smtClean="0"/>
              <a:t>（</a:t>
            </a:r>
            <a:r>
              <a:rPr lang="en-US" altLang="zh-CN" sz="2400" dirty="0" smtClean="0"/>
              <a:t>3</a:t>
            </a:r>
            <a:r>
              <a:rPr lang="zh-CN" altLang="zh-CN" sz="2400" dirty="0" smtClean="0"/>
              <a:t>）对网络存取和访问进行监控审计</a:t>
            </a:r>
          </a:p>
          <a:p>
            <a:pPr>
              <a:lnSpc>
                <a:spcPct val="150000"/>
              </a:lnSpc>
              <a:buNone/>
            </a:pPr>
            <a:r>
              <a:rPr lang="zh-CN" altLang="zh-CN" sz="2400" dirty="0" smtClean="0"/>
              <a:t>（</a:t>
            </a:r>
            <a:r>
              <a:rPr lang="en-US" altLang="zh-CN" sz="2400" dirty="0" smtClean="0"/>
              <a:t>4</a:t>
            </a:r>
            <a:r>
              <a:rPr lang="zh-CN" altLang="zh-CN" sz="2400" dirty="0" smtClean="0"/>
              <a:t>）防止内部信息的外泄</a:t>
            </a:r>
          </a:p>
          <a:p>
            <a:pPr>
              <a:lnSpc>
                <a:spcPct val="150000"/>
              </a:lnSpc>
              <a:buNone/>
            </a:pPr>
            <a:endParaRPr lang="zh-CN" altLang="en-US" sz="24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17</a:t>
            </a:fld>
            <a:endParaRPr lang="en-US" altLang="zh-CN"/>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b="1" dirty="0" smtClean="0"/>
              <a:t>9.3.2 </a:t>
            </a:r>
            <a:r>
              <a:rPr lang="zh-CN" altLang="zh-CN" sz="4000" b="1" dirty="0" smtClean="0"/>
              <a:t>防火墙工作原理</a:t>
            </a:r>
            <a:endParaRPr lang="zh-CN" altLang="en-US" sz="4000" dirty="0"/>
          </a:p>
        </p:txBody>
      </p:sp>
      <p:sp>
        <p:nvSpPr>
          <p:cNvPr id="3" name="内容占位符 2"/>
          <p:cNvSpPr>
            <a:spLocks noGrp="1"/>
          </p:cNvSpPr>
          <p:nvPr>
            <p:ph idx="1"/>
          </p:nvPr>
        </p:nvSpPr>
        <p:spPr/>
        <p:txBody>
          <a:bodyPr/>
          <a:lstStyle/>
          <a:p>
            <a:r>
              <a:rPr lang="en-US" altLang="zh-CN" sz="2400" b="1" dirty="0" smtClean="0"/>
              <a:t>1</a:t>
            </a:r>
            <a:r>
              <a:rPr lang="zh-CN" altLang="zh-CN" sz="2400" b="1" dirty="0" smtClean="0"/>
              <a:t>．包过滤技术</a:t>
            </a:r>
            <a:r>
              <a:rPr lang="en-US" altLang="zh-CN" sz="2400" b="1" dirty="0" smtClean="0"/>
              <a:t> </a:t>
            </a:r>
            <a:endParaRPr lang="zh-CN" altLang="zh-CN" sz="2400" b="1" dirty="0" smtClean="0"/>
          </a:p>
          <a:p>
            <a:r>
              <a:rPr lang="zh-CN" altLang="zh-CN" sz="2400" dirty="0" smtClean="0"/>
              <a:t>“静态包过滤”</a:t>
            </a:r>
            <a:r>
              <a:rPr lang="en-US" altLang="zh-CN" sz="2400" dirty="0" smtClean="0">
                <a:sym typeface="Wingdings" pitchFamily="2" charset="2"/>
              </a:rPr>
              <a:t> </a:t>
            </a:r>
            <a:r>
              <a:rPr lang="zh-CN" altLang="zh-CN" sz="2400" dirty="0" smtClean="0"/>
              <a:t>“动态包过滤”</a:t>
            </a:r>
            <a:endParaRPr lang="en-US" altLang="zh-CN" sz="2400" dirty="0" smtClean="0"/>
          </a:p>
          <a:p>
            <a:r>
              <a:rPr lang="zh-CN" altLang="zh-CN" sz="2400" dirty="0" smtClean="0"/>
              <a:t>对通过防火墙的每个</a:t>
            </a:r>
            <a:r>
              <a:rPr lang="en-US" altLang="zh-CN" sz="2400" dirty="0" smtClean="0"/>
              <a:t>IP</a:t>
            </a:r>
            <a:r>
              <a:rPr lang="zh-CN" altLang="zh-CN" sz="2400" dirty="0" smtClean="0"/>
              <a:t>数据报文（简称数据包）的头部、协议、地址、端口、类型等信息进行检查，与预先设定好的防火墙过滤规则进行匹配，一旦发现某个数据包的某个或多个部分与过滤规则匹配并且条件为“阻止”的时候，这个数据包就会被丢弃。</a:t>
            </a:r>
            <a:endParaRPr lang="zh-CN" altLang="en-US" sz="24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18</a:t>
            </a:fld>
            <a:endParaRPr lang="en-US" altLang="zh-CN"/>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b="1" dirty="0" smtClean="0"/>
              <a:t>9.3.2 </a:t>
            </a:r>
            <a:r>
              <a:rPr lang="zh-CN" altLang="zh-CN" sz="4000" b="1" dirty="0" smtClean="0"/>
              <a:t>防火墙工作原理</a:t>
            </a:r>
            <a:endParaRPr lang="zh-CN" altLang="en-US" sz="4000" dirty="0"/>
          </a:p>
        </p:txBody>
      </p:sp>
      <p:sp>
        <p:nvSpPr>
          <p:cNvPr id="3" name="内容占位符 2"/>
          <p:cNvSpPr>
            <a:spLocks noGrp="1"/>
          </p:cNvSpPr>
          <p:nvPr>
            <p:ph idx="1"/>
          </p:nvPr>
        </p:nvSpPr>
        <p:spPr>
          <a:xfrm>
            <a:off x="457200" y="1600201"/>
            <a:ext cx="8229600" cy="460648"/>
          </a:xfrm>
        </p:spPr>
        <p:txBody>
          <a:bodyPr/>
          <a:lstStyle/>
          <a:p>
            <a:r>
              <a:rPr lang="en-US" altLang="zh-CN" sz="2400" b="1" dirty="0" smtClean="0"/>
              <a:t>1</a:t>
            </a:r>
            <a:r>
              <a:rPr lang="zh-CN" altLang="zh-CN" sz="2400" b="1" dirty="0" smtClean="0"/>
              <a:t>．包过滤技术</a:t>
            </a:r>
            <a:r>
              <a:rPr lang="en-US" altLang="zh-CN" sz="2400" b="1" dirty="0" smtClean="0"/>
              <a:t> </a:t>
            </a:r>
            <a:endParaRPr lang="zh-CN" altLang="zh-CN" sz="2400" b="1" dirty="0" smtClean="0"/>
          </a:p>
          <a:p>
            <a:endParaRPr lang="zh-CN" altLang="en-US" sz="24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19</a:t>
            </a:fld>
            <a:endParaRPr lang="en-US" altLang="zh-CN"/>
          </a:p>
        </p:txBody>
      </p:sp>
      <p:pic>
        <p:nvPicPr>
          <p:cNvPr id="34818" name="Picture 2"/>
          <p:cNvPicPr>
            <a:picLocks noChangeAspect="1" noChangeArrowheads="1"/>
          </p:cNvPicPr>
          <p:nvPr/>
        </p:nvPicPr>
        <p:blipFill>
          <a:blip r:embed="rId2" cstate="print"/>
          <a:srcRect/>
          <a:stretch>
            <a:fillRect/>
          </a:stretch>
        </p:blipFill>
        <p:spPr bwMode="auto">
          <a:xfrm>
            <a:off x="467544" y="2276872"/>
            <a:ext cx="8480777" cy="35283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defRPr/>
            </a:pPr>
            <a:r>
              <a:rPr lang="zh-CN" altLang="en-US" dirty="0"/>
              <a:t>学习目标</a:t>
            </a:r>
          </a:p>
        </p:txBody>
      </p:sp>
      <p:sp>
        <p:nvSpPr>
          <p:cNvPr id="14339" name="Rectangle 3"/>
          <p:cNvSpPr>
            <a:spLocks noGrp="1" noChangeArrowheads="1"/>
          </p:cNvSpPr>
          <p:nvPr>
            <p:ph type="body" idx="1"/>
          </p:nvPr>
        </p:nvSpPr>
        <p:spPr>
          <a:xfrm>
            <a:off x="1177925" y="2276872"/>
            <a:ext cx="6778625" cy="3633391"/>
          </a:xfrm>
        </p:spPr>
        <p:txBody>
          <a:bodyPr/>
          <a:lstStyle/>
          <a:p>
            <a:pPr indent="557213">
              <a:lnSpc>
                <a:spcPct val="150000"/>
              </a:lnSpc>
              <a:buFontTx/>
              <a:buBlip>
                <a:blip r:embed="rId2"/>
              </a:buBlip>
            </a:pPr>
            <a:r>
              <a:rPr lang="zh-CN" altLang="en-US" sz="2400" dirty="0" smtClean="0"/>
              <a:t>网络安全包括哪些常用技术和手段</a:t>
            </a:r>
          </a:p>
          <a:p>
            <a:pPr indent="557213">
              <a:lnSpc>
                <a:spcPct val="150000"/>
              </a:lnSpc>
              <a:buFontTx/>
              <a:buBlip>
                <a:blip r:embed="rId2"/>
              </a:buBlip>
            </a:pPr>
            <a:r>
              <a:rPr lang="zh-CN" altLang="en-US" sz="2400" dirty="0" smtClean="0"/>
              <a:t>网络扫描技术作用和实施</a:t>
            </a:r>
          </a:p>
          <a:p>
            <a:pPr indent="557213">
              <a:lnSpc>
                <a:spcPct val="150000"/>
              </a:lnSpc>
              <a:buFontTx/>
              <a:buBlip>
                <a:blip r:embed="rId2"/>
              </a:buBlip>
            </a:pPr>
            <a:r>
              <a:rPr lang="zh-CN" altLang="en-US" sz="2400" dirty="0" smtClean="0"/>
              <a:t>网络防火墙的作用和工作机理</a:t>
            </a:r>
          </a:p>
          <a:p>
            <a:pPr indent="557213">
              <a:lnSpc>
                <a:spcPct val="150000"/>
              </a:lnSpc>
              <a:buFontTx/>
              <a:buBlip>
                <a:blip r:embed="rId2"/>
              </a:buBlip>
            </a:pPr>
            <a:r>
              <a:rPr lang="zh-CN" altLang="en-US" sz="2400" dirty="0" smtClean="0"/>
              <a:t>入侵检测系统的作用和工作机理</a:t>
            </a:r>
          </a:p>
          <a:p>
            <a:pPr indent="557213">
              <a:lnSpc>
                <a:spcPct val="150000"/>
              </a:lnSpc>
              <a:buFontTx/>
              <a:buBlip>
                <a:blip r:embed="rId2"/>
              </a:buBlip>
            </a:pPr>
            <a:r>
              <a:rPr lang="zh-CN" altLang="en-US" sz="2400" dirty="0" smtClean="0"/>
              <a:t>使用蜜罐技术有效发现网络入侵行为</a:t>
            </a:r>
          </a:p>
        </p:txBody>
      </p:sp>
      <p:sp>
        <p:nvSpPr>
          <p:cNvPr id="14340" name="Rectangle 4"/>
          <p:cNvSpPr>
            <a:spLocks noChangeArrowheads="1"/>
          </p:cNvSpPr>
          <p:nvPr/>
        </p:nvSpPr>
        <p:spPr bwMode="auto">
          <a:xfrm>
            <a:off x="755576" y="1556792"/>
            <a:ext cx="7918450" cy="609398"/>
          </a:xfrm>
          <a:prstGeom prst="rect">
            <a:avLst/>
          </a:prstGeom>
          <a:noFill/>
          <a:ln w="9525">
            <a:noFill/>
            <a:miter lim="800000"/>
            <a:headEnd/>
            <a:tailEnd/>
          </a:ln>
        </p:spPr>
        <p:txBody>
          <a:bodyPr anchor="ctr">
            <a:spAutoFit/>
          </a:bodyPr>
          <a:lstStyle/>
          <a:p>
            <a:pPr indent="715963">
              <a:lnSpc>
                <a:spcPct val="105000"/>
              </a:lnSpc>
            </a:pPr>
            <a:r>
              <a:rPr lang="zh-CN" altLang="en-US" sz="3200" b="1" dirty="0" smtClean="0">
                <a:latin typeface="华文新魏" pitchFamily="2" charset="-122"/>
                <a:ea typeface="华文新魏" pitchFamily="2" charset="-122"/>
              </a:rPr>
              <a:t>本章主要讲解网络环境下安全防范技术： </a:t>
            </a:r>
            <a:endParaRPr lang="zh-CN" altLang="en-US" sz="3200" b="1" dirty="0">
              <a:latin typeface="华文新魏" pitchFamily="2" charset="-122"/>
              <a:ea typeface="华文新魏" pitchFamily="2" charset="-122"/>
            </a:endParaRPr>
          </a:p>
        </p:txBody>
      </p:sp>
      <p:sp>
        <p:nvSpPr>
          <p:cNvPr id="7" name="灯片编号占位符 6"/>
          <p:cNvSpPr>
            <a:spLocks noGrp="1"/>
          </p:cNvSpPr>
          <p:nvPr>
            <p:ph type="sldNum" sz="quarter" idx="11"/>
          </p:nvPr>
        </p:nvSpPr>
        <p:spPr/>
        <p:txBody>
          <a:bodyPr/>
          <a:lstStyle/>
          <a:p>
            <a:pPr>
              <a:defRPr/>
            </a:pPr>
            <a:fld id="{6391AC47-8973-4D8B-9C3F-41F46404452E}" type="slidenum">
              <a:rPr lang="en-US" altLang="zh-CN"/>
              <a:pPr>
                <a:defRPr/>
              </a:pPr>
              <a:t>2</a:t>
            </a:fld>
            <a:endParaRPr lang="en-US" altLang="zh-CN"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b="1" dirty="0" smtClean="0"/>
              <a:t>9.3.2 </a:t>
            </a:r>
            <a:r>
              <a:rPr lang="zh-CN" altLang="zh-CN" sz="4000" b="1" dirty="0" smtClean="0"/>
              <a:t>防火墙工作原理</a:t>
            </a:r>
            <a:endParaRPr lang="zh-CN" altLang="en-US" sz="4000" dirty="0"/>
          </a:p>
        </p:txBody>
      </p:sp>
      <p:sp>
        <p:nvSpPr>
          <p:cNvPr id="3" name="内容占位符 2"/>
          <p:cNvSpPr>
            <a:spLocks noGrp="1"/>
          </p:cNvSpPr>
          <p:nvPr>
            <p:ph idx="1"/>
          </p:nvPr>
        </p:nvSpPr>
        <p:spPr/>
        <p:txBody>
          <a:bodyPr/>
          <a:lstStyle/>
          <a:p>
            <a:r>
              <a:rPr lang="zh-CN" altLang="zh-CN" sz="2800" dirty="0" smtClean="0"/>
              <a:t>通常需要检查下列分组字段：</a:t>
            </a:r>
          </a:p>
          <a:p>
            <a:pPr lvl="1" fontAlgn="auto"/>
            <a:r>
              <a:rPr lang="zh-CN" altLang="zh-CN" sz="2400" dirty="0" smtClean="0"/>
              <a:t>源</a:t>
            </a:r>
            <a:r>
              <a:rPr lang="en-US" altLang="zh-CN" sz="2400" dirty="0" smtClean="0"/>
              <a:t>IP</a:t>
            </a:r>
            <a:r>
              <a:rPr lang="zh-CN" altLang="zh-CN" sz="2400" dirty="0" smtClean="0"/>
              <a:t>地址和目的</a:t>
            </a:r>
            <a:r>
              <a:rPr lang="en-US" altLang="zh-CN" sz="2400" dirty="0" smtClean="0"/>
              <a:t>IP</a:t>
            </a:r>
            <a:r>
              <a:rPr lang="zh-CN" altLang="zh-CN" sz="2400" dirty="0" smtClean="0"/>
              <a:t>地址；</a:t>
            </a:r>
          </a:p>
          <a:p>
            <a:pPr lvl="1" fontAlgn="auto"/>
            <a:r>
              <a:rPr lang="en-US" altLang="zh-CN" sz="2400" dirty="0" smtClean="0"/>
              <a:t>TCP</a:t>
            </a:r>
            <a:r>
              <a:rPr lang="zh-CN" altLang="zh-CN" sz="2400" dirty="0" smtClean="0"/>
              <a:t>、</a:t>
            </a:r>
            <a:r>
              <a:rPr lang="en-US" altLang="zh-CN" sz="2400" dirty="0" smtClean="0"/>
              <a:t>UDP</a:t>
            </a:r>
            <a:r>
              <a:rPr lang="zh-CN" altLang="zh-CN" sz="2400" dirty="0" smtClean="0"/>
              <a:t>和</a:t>
            </a:r>
            <a:r>
              <a:rPr lang="en-US" altLang="zh-CN" sz="2400" dirty="0" smtClean="0"/>
              <a:t>ICMP</a:t>
            </a:r>
            <a:r>
              <a:rPr lang="zh-CN" altLang="zh-CN" sz="2400" dirty="0" smtClean="0"/>
              <a:t>等协议类型；</a:t>
            </a:r>
          </a:p>
          <a:p>
            <a:pPr lvl="1" fontAlgn="auto"/>
            <a:r>
              <a:rPr lang="zh-CN" altLang="zh-CN" sz="2400" dirty="0" smtClean="0"/>
              <a:t>源</a:t>
            </a:r>
            <a:r>
              <a:rPr lang="en-US" altLang="zh-CN" sz="2400" dirty="0" smtClean="0"/>
              <a:t>TCP</a:t>
            </a:r>
            <a:r>
              <a:rPr lang="zh-CN" altLang="zh-CN" sz="2400" dirty="0" smtClean="0"/>
              <a:t>端口和目的</a:t>
            </a:r>
            <a:r>
              <a:rPr lang="en-US" altLang="zh-CN" sz="2400" dirty="0" smtClean="0"/>
              <a:t>TCP</a:t>
            </a:r>
            <a:r>
              <a:rPr lang="zh-CN" altLang="zh-CN" sz="2400" dirty="0" smtClean="0"/>
              <a:t>端口；</a:t>
            </a:r>
          </a:p>
          <a:p>
            <a:pPr lvl="1" fontAlgn="auto"/>
            <a:r>
              <a:rPr lang="zh-CN" altLang="zh-CN" sz="2400" dirty="0" smtClean="0"/>
              <a:t>源</a:t>
            </a:r>
            <a:r>
              <a:rPr lang="en-US" altLang="zh-CN" sz="2400" dirty="0" smtClean="0"/>
              <a:t>UDP</a:t>
            </a:r>
            <a:r>
              <a:rPr lang="zh-CN" altLang="zh-CN" sz="2400" dirty="0" smtClean="0"/>
              <a:t>端口和目的</a:t>
            </a:r>
            <a:r>
              <a:rPr lang="en-US" altLang="zh-CN" sz="2400" dirty="0" smtClean="0"/>
              <a:t>UDP</a:t>
            </a:r>
            <a:r>
              <a:rPr lang="zh-CN" altLang="zh-CN" sz="2400" dirty="0" smtClean="0"/>
              <a:t>端口；</a:t>
            </a:r>
          </a:p>
          <a:p>
            <a:pPr lvl="1" fontAlgn="auto"/>
            <a:r>
              <a:rPr lang="en-US" altLang="zh-CN" sz="2400" dirty="0" smtClean="0"/>
              <a:t>ICMP</a:t>
            </a:r>
            <a:r>
              <a:rPr lang="zh-CN" altLang="zh-CN" sz="2400" dirty="0" smtClean="0"/>
              <a:t>消息类型；</a:t>
            </a:r>
          </a:p>
          <a:p>
            <a:pPr lvl="1" fontAlgn="auto"/>
            <a:r>
              <a:rPr lang="zh-CN" altLang="zh-CN" sz="2400" dirty="0" smtClean="0"/>
              <a:t>输出分组的网络接口。</a:t>
            </a:r>
          </a:p>
          <a:p>
            <a:endParaRPr lang="zh-CN" altLang="en-US" sz="28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20</a:t>
            </a:fld>
            <a:endParaRPr lang="en-US" altLang="zh-CN"/>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b="1" dirty="0" smtClean="0"/>
              <a:t>9.3.2 </a:t>
            </a:r>
            <a:r>
              <a:rPr lang="zh-CN" altLang="zh-CN" sz="4000" b="1" dirty="0" smtClean="0"/>
              <a:t>防火墙工作原理</a:t>
            </a:r>
            <a:endParaRPr lang="zh-CN" altLang="en-US" sz="4000" dirty="0"/>
          </a:p>
        </p:txBody>
      </p:sp>
      <p:sp>
        <p:nvSpPr>
          <p:cNvPr id="3" name="内容占位符 2"/>
          <p:cNvSpPr>
            <a:spLocks noGrp="1"/>
          </p:cNvSpPr>
          <p:nvPr>
            <p:ph idx="1"/>
          </p:nvPr>
        </p:nvSpPr>
        <p:spPr/>
        <p:txBody>
          <a:bodyPr/>
          <a:lstStyle/>
          <a:p>
            <a:r>
              <a:rPr lang="zh-CN" altLang="zh-CN" sz="2400" dirty="0" smtClean="0"/>
              <a:t>匹配结果分为三种情况：</a:t>
            </a:r>
          </a:p>
          <a:p>
            <a:pPr lvl="1" fontAlgn="auto"/>
            <a:r>
              <a:rPr lang="zh-CN" altLang="zh-CN" sz="2400" dirty="0" smtClean="0"/>
              <a:t>如果一个分组与一个拒绝转发的规则相匹配，则该分组将被禁止通过；</a:t>
            </a:r>
          </a:p>
          <a:p>
            <a:pPr lvl="1" fontAlgn="auto"/>
            <a:r>
              <a:rPr lang="zh-CN" altLang="zh-CN" sz="2400" dirty="0" smtClean="0"/>
              <a:t>如果一个分组与一个允许转发的规则相匹配，则该分组将被允许通过；</a:t>
            </a:r>
          </a:p>
          <a:p>
            <a:pPr lvl="1" fontAlgn="auto"/>
            <a:r>
              <a:rPr lang="zh-CN" altLang="zh-CN" sz="2400" dirty="0" smtClean="0"/>
              <a:t>如果一个分组没有与任何的规则相匹配，则该分组将被禁止通过。这里遵循了“一切未被允许的都是禁止的”的原则。</a:t>
            </a:r>
          </a:p>
          <a:p>
            <a:endParaRPr lang="zh-CN" altLang="en-US" sz="24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21</a:t>
            </a:fld>
            <a:endParaRPr lang="en-US" altLang="zh-CN"/>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b="1" dirty="0" smtClean="0"/>
              <a:t>9.3.2 </a:t>
            </a:r>
            <a:r>
              <a:rPr lang="zh-CN" altLang="zh-CN" sz="4000" b="1" dirty="0" smtClean="0"/>
              <a:t>防火墙工作原理</a:t>
            </a:r>
            <a:endParaRPr lang="zh-CN" altLang="en-US" sz="4000" dirty="0"/>
          </a:p>
        </p:txBody>
      </p:sp>
      <p:sp>
        <p:nvSpPr>
          <p:cNvPr id="3" name="内容占位符 2"/>
          <p:cNvSpPr>
            <a:spLocks noGrp="1"/>
          </p:cNvSpPr>
          <p:nvPr>
            <p:ph idx="1"/>
          </p:nvPr>
        </p:nvSpPr>
        <p:spPr/>
        <p:txBody>
          <a:bodyPr/>
          <a:lstStyle/>
          <a:p>
            <a:r>
              <a:rPr lang="en-US" altLang="zh-CN" sz="2400" b="1" dirty="0" smtClean="0"/>
              <a:t>2</a:t>
            </a:r>
            <a:r>
              <a:rPr lang="zh-CN" altLang="zh-CN" sz="2400" b="1" dirty="0" smtClean="0"/>
              <a:t>．应用代理技术</a:t>
            </a:r>
          </a:p>
          <a:p>
            <a:r>
              <a:rPr lang="zh-CN" altLang="zh-CN" sz="2400" dirty="0" smtClean="0"/>
              <a:t>“应用协议分析”技术工作在</a:t>
            </a:r>
            <a:r>
              <a:rPr lang="en-US" altLang="zh-CN" sz="2400" dirty="0" smtClean="0"/>
              <a:t>OSI</a:t>
            </a:r>
            <a:r>
              <a:rPr lang="zh-CN" altLang="zh-CN" sz="2400" dirty="0" smtClean="0"/>
              <a:t>模型的最高层——应用层上，在这一层防火墙能“看到”应用数据最终形式，因而可以实现更高级、更全面的数据检测。</a:t>
            </a:r>
            <a:endParaRPr lang="en-US" altLang="zh-CN" sz="2400" dirty="0" smtClean="0"/>
          </a:p>
          <a:p>
            <a:r>
              <a:rPr lang="zh-CN" altLang="zh-CN" sz="2400" dirty="0" smtClean="0"/>
              <a:t>采取代理机制进行工作，即内外部网络之间的通信都需要先经过代理服务器审核，内外部网络的计算机不能直接连接会话，这样就可以避免攻击者使用“数据驱动”网络攻击</a:t>
            </a:r>
            <a:r>
              <a:rPr lang="zh-CN" altLang="en-US" sz="2400" dirty="0" smtClean="0"/>
              <a:t>。</a:t>
            </a:r>
            <a:endParaRPr lang="zh-CN" altLang="en-US" sz="24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22</a:t>
            </a:fld>
            <a:endParaRPr lang="en-US" altLang="zh-CN"/>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b="1" dirty="0" smtClean="0"/>
              <a:t>9.3.2 </a:t>
            </a:r>
            <a:r>
              <a:rPr lang="zh-CN" altLang="zh-CN" sz="4000" b="1" dirty="0" smtClean="0"/>
              <a:t>防火墙工作原理</a:t>
            </a:r>
            <a:endParaRPr lang="zh-CN" altLang="en-US" sz="4000" dirty="0"/>
          </a:p>
        </p:txBody>
      </p:sp>
      <p:sp>
        <p:nvSpPr>
          <p:cNvPr id="3" name="内容占位符 2"/>
          <p:cNvSpPr>
            <a:spLocks noGrp="1"/>
          </p:cNvSpPr>
          <p:nvPr>
            <p:ph idx="1"/>
          </p:nvPr>
        </p:nvSpPr>
        <p:spPr/>
        <p:txBody>
          <a:bodyPr/>
          <a:lstStyle/>
          <a:p>
            <a:r>
              <a:rPr lang="en-US" altLang="zh-CN" sz="2800" b="1" dirty="0" smtClean="0"/>
              <a:t>3</a:t>
            </a:r>
            <a:r>
              <a:rPr lang="zh-CN" altLang="zh-CN" sz="2800" b="1" dirty="0" smtClean="0"/>
              <a:t>、状态监视技术</a:t>
            </a:r>
            <a:r>
              <a:rPr lang="en-US" altLang="zh-CN" sz="2800" b="1" dirty="0" smtClean="0"/>
              <a:t> </a:t>
            </a:r>
            <a:endParaRPr lang="zh-CN" altLang="zh-CN" sz="2800" b="1" dirty="0" smtClean="0"/>
          </a:p>
          <a:p>
            <a:r>
              <a:rPr lang="zh-CN" altLang="zh-CN" sz="2400" dirty="0" smtClean="0"/>
              <a:t>状态监视技术在支持对每个数据包的头部、协议、地址、端口、类型等信息进行分析的基础上，进一步发展了“会话过滤”（</a:t>
            </a:r>
            <a:r>
              <a:rPr lang="en-US" altLang="zh-CN" sz="2400" dirty="0" smtClean="0"/>
              <a:t>Session Filtering</a:t>
            </a:r>
            <a:r>
              <a:rPr lang="zh-CN" altLang="zh-CN" sz="2400" dirty="0" smtClean="0"/>
              <a:t>）功能，在每个连接建立时，防火墙会为这个连接构造一个会话状态，包含了这个连接数据包的所有信息，之后基于连接状态信息对每个数据包的内容进行分析和监视。</a:t>
            </a:r>
            <a:endParaRPr lang="zh-CN" altLang="en-US" sz="24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23</a:t>
            </a:fld>
            <a:endParaRPr lang="en-US" altLang="zh-CN"/>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9.3.3 </a:t>
            </a:r>
            <a:r>
              <a:rPr lang="zh-CN" altLang="zh-CN" sz="4000" dirty="0" smtClean="0"/>
              <a:t>基于</a:t>
            </a:r>
            <a:r>
              <a:rPr lang="en-US" altLang="zh-CN" sz="4000" dirty="0" smtClean="0"/>
              <a:t>DMZ</a:t>
            </a:r>
            <a:r>
              <a:rPr lang="zh-CN" altLang="zh-CN" sz="4000" dirty="0" smtClean="0"/>
              <a:t>的防火墙部署</a:t>
            </a:r>
            <a:endParaRPr lang="zh-CN" altLang="en-US" sz="40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24</a:t>
            </a:fld>
            <a:endParaRPr lang="en-US" altLang="zh-CN"/>
          </a:p>
        </p:txBody>
      </p:sp>
      <p:pic>
        <p:nvPicPr>
          <p:cNvPr id="35842" name="Picture 2"/>
          <p:cNvPicPr>
            <a:picLocks noGrp="1" noChangeAspect="1" noChangeArrowheads="1"/>
          </p:cNvPicPr>
          <p:nvPr>
            <p:ph idx="1"/>
          </p:nvPr>
        </p:nvPicPr>
        <p:blipFill>
          <a:blip r:embed="rId2" cstate="print"/>
          <a:srcRect/>
          <a:stretch>
            <a:fillRect/>
          </a:stretch>
        </p:blipFill>
        <p:spPr bwMode="auto">
          <a:xfrm>
            <a:off x="251520" y="1556792"/>
            <a:ext cx="8724553" cy="3096344"/>
          </a:xfrm>
          <a:prstGeom prst="rect">
            <a:avLst/>
          </a:prstGeom>
          <a:noFill/>
          <a:ln w="9525">
            <a:noFill/>
            <a:miter lim="800000"/>
            <a:headEnd/>
            <a:tailEnd/>
          </a:ln>
          <a:effectLst/>
        </p:spPr>
      </p:pic>
      <p:sp>
        <p:nvSpPr>
          <p:cNvPr id="6" name="矩形 5"/>
          <p:cNvSpPr/>
          <p:nvPr/>
        </p:nvSpPr>
        <p:spPr>
          <a:xfrm>
            <a:off x="683568" y="4653136"/>
            <a:ext cx="7920880" cy="1938992"/>
          </a:xfrm>
          <a:prstGeom prst="rect">
            <a:avLst/>
          </a:prstGeom>
        </p:spPr>
        <p:txBody>
          <a:bodyPr wrap="square">
            <a:spAutoFit/>
          </a:bodyPr>
          <a:lstStyle/>
          <a:p>
            <a:r>
              <a:rPr lang="en-US" altLang="zh-CN" sz="2000" dirty="0">
                <a:latin typeface="+mn-lt"/>
                <a:ea typeface="黑体" pitchFamily="2" charset="-122"/>
              </a:rPr>
              <a:t>DMZ</a:t>
            </a:r>
            <a:r>
              <a:rPr lang="zh-CN" altLang="zh-CN" sz="2000" dirty="0">
                <a:latin typeface="+mn-lt"/>
                <a:ea typeface="黑体" pitchFamily="2" charset="-122"/>
              </a:rPr>
              <a:t>部署方式</a:t>
            </a:r>
            <a:r>
              <a:rPr lang="zh-CN" altLang="zh-CN" sz="2000" dirty="0" smtClean="0">
                <a:latin typeface="+mn-lt"/>
                <a:ea typeface="黑体" pitchFamily="2" charset="-122"/>
              </a:rPr>
              <a:t>，提供</a:t>
            </a:r>
            <a:r>
              <a:rPr lang="zh-CN" altLang="zh-CN" sz="2000" dirty="0">
                <a:latin typeface="+mn-lt"/>
                <a:ea typeface="黑体" pitchFamily="2" charset="-122"/>
              </a:rPr>
              <a:t>至少</a:t>
            </a:r>
            <a:r>
              <a:rPr lang="en-US" altLang="zh-CN" sz="2000" dirty="0">
                <a:latin typeface="+mn-lt"/>
                <a:ea typeface="黑体" pitchFamily="2" charset="-122"/>
              </a:rPr>
              <a:t>3</a:t>
            </a:r>
            <a:r>
              <a:rPr lang="zh-CN" altLang="zh-CN" sz="2000" dirty="0">
                <a:latin typeface="+mn-lt"/>
                <a:ea typeface="黑体" pitchFamily="2" charset="-122"/>
              </a:rPr>
              <a:t>个网路接口，一个用于连接外部网络——通常是</a:t>
            </a:r>
            <a:r>
              <a:rPr lang="en-US" altLang="zh-CN" sz="2000" dirty="0">
                <a:latin typeface="+mn-lt"/>
                <a:ea typeface="黑体" pitchFamily="2" charset="-122"/>
              </a:rPr>
              <a:t>Internet</a:t>
            </a:r>
            <a:r>
              <a:rPr lang="zh-CN" altLang="zh-CN" sz="2000" dirty="0">
                <a:latin typeface="+mn-lt"/>
                <a:ea typeface="黑体" pitchFamily="2" charset="-122"/>
              </a:rPr>
              <a:t>，一个用于连接内部网络，一个用于连接提供对外服务的屏蔽子网。</a:t>
            </a:r>
            <a:r>
              <a:rPr lang="en-US" altLang="zh-CN" sz="2000" dirty="0" smtClean="0">
                <a:latin typeface="+mn-lt"/>
                <a:ea typeface="黑体" pitchFamily="2" charset="-122"/>
              </a:rPr>
              <a:t>DMZ</a:t>
            </a:r>
            <a:r>
              <a:rPr lang="zh-CN" altLang="zh-CN" sz="2000" dirty="0" smtClean="0">
                <a:latin typeface="+mn-lt"/>
                <a:ea typeface="黑体" pitchFamily="2" charset="-122"/>
              </a:rPr>
              <a:t>称为</a:t>
            </a:r>
            <a:r>
              <a:rPr lang="zh-CN" altLang="zh-CN" sz="2000" dirty="0">
                <a:latin typeface="+mn-lt"/>
                <a:ea typeface="黑体" pitchFamily="2" charset="-122"/>
              </a:rPr>
              <a:t>“隔离区”，也称“非军事化区”，它是一个非安全系统与安全系统之间的缓冲区，这个缓冲区位于企业内部网络和外部网络之间，放置一些必须公开的服务器设施，如企业</a:t>
            </a:r>
            <a:r>
              <a:rPr lang="en-US" altLang="zh-CN" sz="2000" dirty="0">
                <a:latin typeface="+mn-lt"/>
                <a:ea typeface="黑体" pitchFamily="2" charset="-122"/>
              </a:rPr>
              <a:t>Web</a:t>
            </a:r>
            <a:r>
              <a:rPr lang="zh-CN" altLang="zh-CN" sz="2000" dirty="0">
                <a:latin typeface="+mn-lt"/>
                <a:ea typeface="黑体" pitchFamily="2" charset="-122"/>
              </a:rPr>
              <a:t>服务器、</a:t>
            </a:r>
            <a:r>
              <a:rPr lang="en-US" altLang="zh-CN" sz="2000" dirty="0">
                <a:latin typeface="+mn-lt"/>
                <a:ea typeface="黑体" pitchFamily="2" charset="-122"/>
              </a:rPr>
              <a:t>FTP</a:t>
            </a:r>
            <a:r>
              <a:rPr lang="zh-CN" altLang="zh-CN" sz="2000" dirty="0">
                <a:latin typeface="+mn-lt"/>
                <a:ea typeface="黑体" pitchFamily="2" charset="-122"/>
              </a:rPr>
              <a:t>服务器和论坛等</a:t>
            </a:r>
            <a:r>
              <a:rPr lang="zh-CN" altLang="zh-CN" sz="2000" dirty="0" smtClean="0">
                <a:latin typeface="+mn-lt"/>
                <a:ea typeface="黑体" pitchFamily="2" charset="-122"/>
              </a:rPr>
              <a:t>。</a:t>
            </a:r>
            <a:endParaRPr lang="zh-CN" altLang="zh-CN" sz="2000" dirty="0">
              <a:latin typeface="+mn-lt"/>
              <a:ea typeface="黑体"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6" name="Picture 8" descr="ANd9GcSg_FH62Qk8-COYD311A8UCKArj33lmk4M358e-axQTxkZay_QzEw"/>
          <p:cNvPicPr>
            <a:picLocks noChangeAspect="1" noChangeArrowheads="1"/>
          </p:cNvPicPr>
          <p:nvPr/>
        </p:nvPicPr>
        <p:blipFill>
          <a:blip r:embed="rId2" cstate="print"/>
          <a:srcRect/>
          <a:stretch>
            <a:fillRect/>
          </a:stretch>
        </p:blipFill>
        <p:spPr bwMode="auto">
          <a:xfrm>
            <a:off x="395536" y="1628800"/>
            <a:ext cx="2314575" cy="1971675"/>
          </a:xfrm>
          <a:prstGeom prst="rect">
            <a:avLst/>
          </a:prstGeom>
          <a:noFill/>
        </p:spPr>
      </p:pic>
      <p:sp>
        <p:nvSpPr>
          <p:cNvPr id="5" name="标题 4"/>
          <p:cNvSpPr>
            <a:spLocks noGrp="1"/>
          </p:cNvSpPr>
          <p:nvPr>
            <p:ph type="title"/>
          </p:nvPr>
        </p:nvSpPr>
        <p:spPr>
          <a:xfrm>
            <a:off x="1691680" y="3003029"/>
            <a:ext cx="7560840" cy="1362075"/>
          </a:xfrm>
        </p:spPr>
        <p:txBody>
          <a:bodyPr/>
          <a:lstStyle/>
          <a:p>
            <a:pPr>
              <a:defRPr/>
            </a:pPr>
            <a:r>
              <a:rPr lang="zh-CN" altLang="en-US" dirty="0" smtClean="0">
                <a:solidFill>
                  <a:schemeClr val="accent2"/>
                </a:solidFill>
              </a:rPr>
              <a:t>如何检测非法入侵网络行为？</a:t>
            </a:r>
            <a:endParaRPr lang="zh-CN" altLang="en-US" dirty="0">
              <a:solidFill>
                <a:schemeClr val="accent2"/>
              </a:solidFill>
            </a:endParaRPr>
          </a:p>
        </p:txBody>
      </p:sp>
      <p:sp>
        <p:nvSpPr>
          <p:cNvPr id="17413" name="灯片编号占位符 3"/>
          <p:cNvSpPr>
            <a:spLocks noGrp="1"/>
          </p:cNvSpPr>
          <p:nvPr>
            <p:ph type="sldNum" sz="quarter" idx="12"/>
          </p:nvPr>
        </p:nvSpPr>
        <p:spPr>
          <a:noFill/>
        </p:spPr>
        <p:txBody>
          <a:bodyPr/>
          <a:lstStyle/>
          <a:p>
            <a:fld id="{D4A57D69-6D35-492D-9D2D-69FBB3DD061A}" type="slidenum">
              <a:rPr lang="en-US" altLang="zh-CN" smtClean="0">
                <a:latin typeface="Arial" pitchFamily="34" charset="0"/>
              </a:rPr>
              <a:pPr/>
              <a:t>25</a:t>
            </a:fld>
            <a:endParaRPr lang="en-US" altLang="zh-CN" smtClean="0">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  Png图标"/>
          <p:cNvPicPr>
            <a:picLocks noChangeAspect="1" noChangeArrowheads="1"/>
          </p:cNvPicPr>
          <p:nvPr/>
        </p:nvPicPr>
        <p:blipFill>
          <a:blip r:embed="rId2" cstate="print"/>
          <a:srcRect/>
          <a:stretch>
            <a:fillRect/>
          </a:stretch>
        </p:blipFill>
        <p:spPr bwMode="auto">
          <a:xfrm>
            <a:off x="6310313" y="3716338"/>
            <a:ext cx="2438400" cy="2438400"/>
          </a:xfrm>
          <a:prstGeom prst="rect">
            <a:avLst/>
          </a:prstGeom>
          <a:noFill/>
          <a:ln w="9525">
            <a:noFill/>
            <a:miter lim="800000"/>
            <a:headEnd/>
            <a:tailEnd/>
          </a:ln>
        </p:spPr>
      </p:pic>
      <p:sp>
        <p:nvSpPr>
          <p:cNvPr id="13315" name="Rectangle 3"/>
          <p:cNvSpPr>
            <a:spLocks noGrp="1" noChangeArrowheads="1"/>
          </p:cNvSpPr>
          <p:nvPr>
            <p:ph type="title"/>
          </p:nvPr>
        </p:nvSpPr>
        <p:spPr>
          <a:xfrm>
            <a:off x="250825" y="274638"/>
            <a:ext cx="8424863" cy="1143000"/>
          </a:xfrm>
        </p:spPr>
        <p:txBody>
          <a:bodyPr/>
          <a:lstStyle/>
          <a:p>
            <a:pPr>
              <a:defRPr/>
            </a:pPr>
            <a:r>
              <a:rPr lang="zh-CN" altLang="en-US"/>
              <a:t>目  录</a:t>
            </a:r>
          </a:p>
        </p:txBody>
      </p:sp>
      <p:sp>
        <p:nvSpPr>
          <p:cNvPr id="16388" name="Rectangle 4"/>
          <p:cNvSpPr>
            <a:spLocks noGrp="1" noChangeArrowheads="1"/>
          </p:cNvSpPr>
          <p:nvPr>
            <p:ph type="body" idx="1"/>
          </p:nvPr>
        </p:nvSpPr>
        <p:spPr>
          <a:xfrm>
            <a:off x="971550" y="1600200"/>
            <a:ext cx="7715250" cy="3773016"/>
          </a:xfrm>
        </p:spPr>
        <p:txBody>
          <a:bodyPr/>
          <a:lstStyle/>
          <a:p>
            <a:pPr>
              <a:lnSpc>
                <a:spcPct val="130000"/>
              </a:lnSpc>
              <a:buFontTx/>
              <a:buNone/>
            </a:pPr>
            <a:r>
              <a:rPr lang="en-US" altLang="zh-CN" dirty="0" smtClean="0"/>
              <a:t>9.1 </a:t>
            </a:r>
            <a:r>
              <a:rPr lang="zh-CN" altLang="en-US" dirty="0" smtClean="0"/>
              <a:t>网络安全技术概述</a:t>
            </a:r>
            <a:endParaRPr lang="en-US" altLang="zh-CN" dirty="0" smtClean="0"/>
          </a:p>
          <a:p>
            <a:pPr>
              <a:lnSpc>
                <a:spcPct val="130000"/>
              </a:lnSpc>
              <a:buFontTx/>
              <a:buNone/>
            </a:pPr>
            <a:r>
              <a:rPr lang="en-US" altLang="zh-CN" dirty="0" smtClean="0"/>
              <a:t>9.2 </a:t>
            </a:r>
            <a:r>
              <a:rPr lang="zh-CN" altLang="en-US" dirty="0" smtClean="0"/>
              <a:t>网络扫描技术</a:t>
            </a:r>
            <a:endParaRPr lang="en-US" altLang="zh-CN" dirty="0" smtClean="0"/>
          </a:p>
          <a:p>
            <a:pPr>
              <a:lnSpc>
                <a:spcPct val="130000"/>
              </a:lnSpc>
              <a:buFontTx/>
              <a:buNone/>
            </a:pPr>
            <a:r>
              <a:rPr lang="en-US" altLang="zh-CN" dirty="0" smtClean="0"/>
              <a:t>9.3 </a:t>
            </a:r>
            <a:r>
              <a:rPr lang="zh-CN" altLang="en-US" dirty="0" smtClean="0"/>
              <a:t>网络防火墙技术</a:t>
            </a:r>
            <a:endParaRPr lang="en-US" altLang="zh-CN" dirty="0" smtClean="0"/>
          </a:p>
          <a:p>
            <a:pPr>
              <a:lnSpc>
                <a:spcPct val="130000"/>
              </a:lnSpc>
              <a:buFontTx/>
              <a:buNone/>
            </a:pPr>
            <a:r>
              <a:rPr lang="en-US" altLang="zh-CN" dirty="0" smtClean="0"/>
              <a:t>9.4 </a:t>
            </a:r>
            <a:r>
              <a:rPr lang="zh-CN" altLang="zh-CN" dirty="0" smtClean="0"/>
              <a:t>入侵检测技术</a:t>
            </a:r>
            <a:endParaRPr lang="en-US" altLang="zh-CN" dirty="0" smtClean="0"/>
          </a:p>
          <a:p>
            <a:pPr>
              <a:lnSpc>
                <a:spcPct val="130000"/>
              </a:lnSpc>
              <a:buFontTx/>
              <a:buNone/>
            </a:pPr>
            <a:r>
              <a:rPr lang="en-US" altLang="zh-CN" dirty="0" smtClean="0"/>
              <a:t>9.5 </a:t>
            </a:r>
            <a:r>
              <a:rPr lang="zh-CN" altLang="zh-CN" dirty="0" smtClean="0"/>
              <a:t>蜜罐技术</a:t>
            </a:r>
          </a:p>
        </p:txBody>
      </p:sp>
      <p:sp>
        <p:nvSpPr>
          <p:cNvPr id="7" name="灯片编号占位符 6"/>
          <p:cNvSpPr>
            <a:spLocks noGrp="1"/>
          </p:cNvSpPr>
          <p:nvPr>
            <p:ph type="sldNum" sz="quarter" idx="11"/>
          </p:nvPr>
        </p:nvSpPr>
        <p:spPr/>
        <p:txBody>
          <a:bodyPr/>
          <a:lstStyle/>
          <a:p>
            <a:pPr>
              <a:defRPr/>
            </a:pPr>
            <a:fld id="{509E43D9-6CD8-49C7-8B30-4517ADCBA1D3}" type="slidenum">
              <a:rPr lang="en-US" altLang="zh-CN"/>
              <a:pPr>
                <a:defRPr/>
              </a:pPr>
              <a:t>26</a:t>
            </a:fld>
            <a:endParaRPr lang="en-US" altLang="zh-CN" dirty="0"/>
          </a:p>
        </p:txBody>
      </p:sp>
      <p:sp>
        <p:nvSpPr>
          <p:cNvPr id="8" name="矩形 7"/>
          <p:cNvSpPr/>
          <p:nvPr/>
        </p:nvSpPr>
        <p:spPr>
          <a:xfrm>
            <a:off x="971550" y="4509120"/>
            <a:ext cx="5472113" cy="720080"/>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899592" y="1556792"/>
            <a:ext cx="5472113" cy="2160240"/>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1000"/>
                                        <p:tgtEl>
                                          <p:spTgt spid="9"/>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9.4.1 </a:t>
            </a:r>
            <a:r>
              <a:rPr lang="zh-CN" altLang="zh-CN" sz="4000" dirty="0" smtClean="0"/>
              <a:t>入侵检测系统概述</a:t>
            </a:r>
            <a:endParaRPr lang="zh-CN" altLang="en-US" sz="4000" dirty="0"/>
          </a:p>
        </p:txBody>
      </p:sp>
      <p:sp>
        <p:nvSpPr>
          <p:cNvPr id="3" name="内容占位符 2"/>
          <p:cNvSpPr>
            <a:spLocks noGrp="1"/>
          </p:cNvSpPr>
          <p:nvPr>
            <p:ph idx="1"/>
          </p:nvPr>
        </p:nvSpPr>
        <p:spPr/>
        <p:txBody>
          <a:bodyPr/>
          <a:lstStyle/>
          <a:p>
            <a:r>
              <a:rPr lang="zh-CN" altLang="zh-CN" sz="2400" dirty="0" smtClean="0"/>
              <a:t>入侵检测（</a:t>
            </a:r>
            <a:r>
              <a:rPr lang="en-US" altLang="zh-CN" sz="2400" dirty="0" smtClean="0"/>
              <a:t>Intrusion Detection</a:t>
            </a:r>
            <a:r>
              <a:rPr lang="zh-CN" altLang="zh-CN" sz="2400" dirty="0" smtClean="0"/>
              <a:t>），通过收集和分析计算机网络或计算机系统中若干关键点的信息，检查网络或系统中是否存在违反安全策略的行为和被攻击的迹象</a:t>
            </a:r>
            <a:r>
              <a:rPr lang="zh-CN" altLang="en-US" sz="2400" dirty="0" smtClean="0"/>
              <a:t>。</a:t>
            </a:r>
            <a:endParaRPr lang="en-US" altLang="zh-CN" sz="2400" dirty="0" smtClean="0"/>
          </a:p>
          <a:p>
            <a:r>
              <a:rPr lang="zh-CN" altLang="zh-CN" sz="2400" dirty="0" smtClean="0"/>
              <a:t>实现这一功能的软件与硬件组合即构成入侵检测系统</a:t>
            </a:r>
            <a:r>
              <a:rPr lang="en-US" altLang="zh-CN" sz="2400" dirty="0" smtClean="0"/>
              <a:t>IDS</a:t>
            </a:r>
            <a:r>
              <a:rPr lang="zh-CN" altLang="zh-CN" sz="2400" dirty="0" smtClean="0"/>
              <a:t>（</a:t>
            </a:r>
            <a:r>
              <a:rPr lang="en-US" altLang="zh-CN" sz="2400" dirty="0" smtClean="0"/>
              <a:t>Intrusion Detection System</a:t>
            </a:r>
            <a:r>
              <a:rPr lang="zh-CN" altLang="zh-CN" sz="2400" dirty="0" smtClean="0"/>
              <a:t>）。</a:t>
            </a:r>
            <a:endParaRPr lang="en-US" altLang="zh-CN" sz="2400" dirty="0" smtClean="0"/>
          </a:p>
          <a:p>
            <a:r>
              <a:rPr lang="zh-CN" altLang="zh-CN" sz="2400" dirty="0" smtClean="0"/>
              <a:t>入侵检测系统</a:t>
            </a:r>
            <a:r>
              <a:rPr lang="zh-CN" altLang="en-US" sz="2400" dirty="0" smtClean="0"/>
              <a:t>分类：</a:t>
            </a:r>
            <a:endParaRPr lang="en-US" altLang="zh-CN" sz="2400" dirty="0" smtClean="0"/>
          </a:p>
          <a:p>
            <a:pPr lvl="1"/>
            <a:r>
              <a:rPr lang="zh-CN" altLang="zh-CN" sz="2200" dirty="0" smtClean="0"/>
              <a:t>主机型</a:t>
            </a:r>
            <a:r>
              <a:rPr lang="en-US" altLang="zh-CN" sz="2200" dirty="0" smtClean="0"/>
              <a:t>IDS</a:t>
            </a:r>
            <a:r>
              <a:rPr lang="zh-CN" altLang="zh-CN" sz="2200" dirty="0" smtClean="0"/>
              <a:t>是安装在服务器或</a:t>
            </a:r>
            <a:r>
              <a:rPr lang="en-US" altLang="zh-CN" sz="2200" dirty="0" smtClean="0"/>
              <a:t>PC</a:t>
            </a:r>
            <a:r>
              <a:rPr lang="zh-CN" altLang="zh-CN" sz="2200" dirty="0" smtClean="0"/>
              <a:t>机上软件，监测到达主机的网络信息流；</a:t>
            </a:r>
            <a:endParaRPr lang="en-US" altLang="zh-CN" sz="2200" dirty="0" smtClean="0"/>
          </a:p>
          <a:p>
            <a:pPr lvl="1"/>
            <a:r>
              <a:rPr lang="zh-CN" altLang="zh-CN" sz="2200" dirty="0" smtClean="0"/>
              <a:t>网络型</a:t>
            </a:r>
            <a:r>
              <a:rPr lang="en-US" altLang="zh-CN" sz="2200" dirty="0" smtClean="0"/>
              <a:t>IDS</a:t>
            </a:r>
            <a:r>
              <a:rPr lang="zh-CN" altLang="zh-CN" sz="2200" dirty="0" smtClean="0"/>
              <a:t>一般配置在网络入口处（路由器）、或网络核心交换处（核心交换路由）通过旁路技术监测网络上的信息流。</a:t>
            </a:r>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27</a:t>
            </a:fld>
            <a:endParaRPr lang="en-US" altLang="zh-CN"/>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9.4.1 </a:t>
            </a:r>
            <a:r>
              <a:rPr lang="zh-CN" altLang="zh-CN" sz="4000" dirty="0" smtClean="0"/>
              <a:t>入侵检测系统概述</a:t>
            </a:r>
            <a:endParaRPr lang="zh-CN" altLang="en-US" sz="4000" dirty="0"/>
          </a:p>
        </p:txBody>
      </p:sp>
      <p:sp>
        <p:nvSpPr>
          <p:cNvPr id="3" name="内容占位符 2"/>
          <p:cNvSpPr>
            <a:spLocks noGrp="1"/>
          </p:cNvSpPr>
          <p:nvPr>
            <p:ph idx="1"/>
          </p:nvPr>
        </p:nvSpPr>
        <p:spPr/>
        <p:txBody>
          <a:bodyPr/>
          <a:lstStyle/>
          <a:p>
            <a:pPr>
              <a:spcBef>
                <a:spcPts val="1200"/>
              </a:spcBef>
              <a:buNone/>
            </a:pPr>
            <a:r>
              <a:rPr lang="zh-CN" altLang="zh-CN" sz="2800" dirty="0" smtClean="0"/>
              <a:t>入侵检测系统应包括以下主要功能：</a:t>
            </a:r>
          </a:p>
          <a:p>
            <a:pPr lvl="1" fontAlgn="auto">
              <a:spcBef>
                <a:spcPts val="1200"/>
              </a:spcBef>
            </a:pPr>
            <a:r>
              <a:rPr lang="zh-CN" altLang="zh-CN" sz="2400" dirty="0" smtClean="0"/>
              <a:t>监测、记录并分析用户和系统的活动；</a:t>
            </a:r>
          </a:p>
          <a:p>
            <a:pPr lvl="1" fontAlgn="auto">
              <a:spcBef>
                <a:spcPts val="1200"/>
              </a:spcBef>
            </a:pPr>
            <a:r>
              <a:rPr lang="zh-CN" altLang="zh-CN" sz="2400" dirty="0" smtClean="0"/>
              <a:t>核查系统配置和漏洞；</a:t>
            </a:r>
          </a:p>
          <a:p>
            <a:pPr lvl="1" fontAlgn="auto">
              <a:spcBef>
                <a:spcPts val="1200"/>
              </a:spcBef>
            </a:pPr>
            <a:r>
              <a:rPr lang="zh-CN" altLang="zh-CN" sz="2400" dirty="0" smtClean="0"/>
              <a:t>评估系统关键资源和数据文件的完整性；</a:t>
            </a:r>
          </a:p>
          <a:p>
            <a:pPr lvl="1" fontAlgn="auto">
              <a:spcBef>
                <a:spcPts val="1200"/>
              </a:spcBef>
            </a:pPr>
            <a:r>
              <a:rPr lang="zh-CN" altLang="zh-CN" sz="2400" dirty="0" smtClean="0"/>
              <a:t>识别已知的攻击行为；</a:t>
            </a:r>
          </a:p>
          <a:p>
            <a:pPr lvl="1" fontAlgn="auto">
              <a:spcBef>
                <a:spcPts val="1200"/>
              </a:spcBef>
            </a:pPr>
            <a:r>
              <a:rPr lang="zh-CN" altLang="zh-CN" sz="2400" dirty="0" smtClean="0"/>
              <a:t>统计分析异常行为；</a:t>
            </a:r>
          </a:p>
          <a:p>
            <a:pPr lvl="1" fontAlgn="auto">
              <a:spcBef>
                <a:spcPts val="1200"/>
              </a:spcBef>
            </a:pPr>
            <a:r>
              <a:rPr lang="zh-CN" altLang="zh-CN" sz="2400" dirty="0" smtClean="0"/>
              <a:t>管理操作系统日志，识别违反安全策略的用户活动。</a:t>
            </a:r>
          </a:p>
          <a:p>
            <a:pPr>
              <a:spcBef>
                <a:spcPts val="1200"/>
              </a:spcBef>
            </a:pPr>
            <a:endParaRPr lang="zh-CN" altLang="en-US" sz="28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28</a:t>
            </a:fld>
            <a:endParaRPr lang="en-US" altLang="zh-CN"/>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9.4.1 </a:t>
            </a:r>
            <a:r>
              <a:rPr lang="zh-CN" altLang="zh-CN" sz="4000" dirty="0" smtClean="0"/>
              <a:t>入侵检测系统概述</a:t>
            </a:r>
            <a:endParaRPr lang="zh-CN" altLang="en-US" sz="4000" dirty="0"/>
          </a:p>
        </p:txBody>
      </p:sp>
      <p:sp>
        <p:nvSpPr>
          <p:cNvPr id="3" name="内容占位符 2"/>
          <p:cNvSpPr>
            <a:spLocks noGrp="1"/>
          </p:cNvSpPr>
          <p:nvPr>
            <p:ph idx="1"/>
          </p:nvPr>
        </p:nvSpPr>
        <p:spPr>
          <a:xfrm>
            <a:off x="457200" y="1600201"/>
            <a:ext cx="8229600" cy="2692896"/>
          </a:xfrm>
        </p:spPr>
        <p:txBody>
          <a:bodyPr/>
          <a:lstStyle/>
          <a:p>
            <a:r>
              <a:rPr lang="zh-CN" altLang="zh-CN" sz="2800" dirty="0" smtClean="0"/>
              <a:t>入侵检测系统一般包括以下组件：</a:t>
            </a:r>
            <a:r>
              <a:rPr lang="en-US" altLang="zh-CN" sz="2800" dirty="0" smtClean="0"/>
              <a:t> </a:t>
            </a:r>
            <a:endParaRPr lang="zh-CN" altLang="zh-CN" sz="2800" dirty="0" smtClean="0"/>
          </a:p>
          <a:p>
            <a:pPr lvl="1" fontAlgn="auto"/>
            <a:r>
              <a:rPr lang="zh-CN" altLang="zh-CN" sz="2400" dirty="0" smtClean="0"/>
              <a:t>事件产生器（</a:t>
            </a:r>
            <a:r>
              <a:rPr lang="en-US" altLang="zh-CN" sz="2400" dirty="0" smtClean="0"/>
              <a:t>Event generators</a:t>
            </a:r>
            <a:r>
              <a:rPr lang="zh-CN" altLang="zh-CN" sz="2400" dirty="0" smtClean="0"/>
              <a:t>）</a:t>
            </a:r>
          </a:p>
          <a:p>
            <a:pPr lvl="1" fontAlgn="auto"/>
            <a:r>
              <a:rPr lang="zh-CN" altLang="zh-CN" sz="2400" dirty="0" smtClean="0"/>
              <a:t>事件分析器（</a:t>
            </a:r>
            <a:r>
              <a:rPr lang="en-US" altLang="zh-CN" sz="2400" dirty="0" smtClean="0"/>
              <a:t>Event analyzers</a:t>
            </a:r>
            <a:r>
              <a:rPr lang="zh-CN" altLang="zh-CN" sz="2400" dirty="0" smtClean="0"/>
              <a:t>）</a:t>
            </a:r>
          </a:p>
          <a:p>
            <a:pPr lvl="1" fontAlgn="auto"/>
            <a:r>
              <a:rPr lang="zh-CN" altLang="zh-CN" sz="2400" dirty="0" smtClean="0"/>
              <a:t>响应单元（</a:t>
            </a:r>
            <a:r>
              <a:rPr lang="en-US" altLang="zh-CN" sz="2400" dirty="0" smtClean="0"/>
              <a:t>Response units</a:t>
            </a:r>
            <a:r>
              <a:rPr lang="zh-CN" altLang="zh-CN" sz="2400" dirty="0" smtClean="0"/>
              <a:t>）</a:t>
            </a:r>
          </a:p>
          <a:p>
            <a:pPr lvl="1" fontAlgn="auto"/>
            <a:r>
              <a:rPr lang="zh-CN" altLang="zh-CN" sz="2400" dirty="0" smtClean="0"/>
              <a:t>事件数据库（</a:t>
            </a:r>
            <a:r>
              <a:rPr lang="en-US" altLang="zh-CN" sz="2400" dirty="0" smtClean="0"/>
              <a:t>Event databases</a:t>
            </a:r>
            <a:r>
              <a:rPr lang="zh-CN" altLang="zh-CN" sz="2400" dirty="0" smtClean="0"/>
              <a:t>）</a:t>
            </a:r>
          </a:p>
          <a:p>
            <a:endParaRPr lang="zh-CN" altLang="en-US" sz="28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29</a:t>
            </a:fld>
            <a:endParaRPr lang="en-US" altLang="zh-CN"/>
          </a:p>
        </p:txBody>
      </p:sp>
      <p:sp>
        <p:nvSpPr>
          <p:cNvPr id="5" name="矩形 4"/>
          <p:cNvSpPr/>
          <p:nvPr/>
        </p:nvSpPr>
        <p:spPr>
          <a:xfrm>
            <a:off x="1043608" y="4221088"/>
            <a:ext cx="6912768" cy="830997"/>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zh-CN"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itchFamily="2" charset="-122"/>
                <a:ea typeface="黑体" pitchFamily="2" charset="-122"/>
              </a:rPr>
              <a:t>    </a:t>
            </a:r>
            <a:r>
              <a:rPr lang="zh-CN" altLang="zh-CN"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itchFamily="2" charset="-122"/>
                <a:ea typeface="黑体" pitchFamily="2" charset="-122"/>
              </a:rPr>
              <a:t>为</a:t>
            </a:r>
            <a:r>
              <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itchFamily="2" charset="-122"/>
                <a:ea typeface="黑体" pitchFamily="2" charset="-122"/>
              </a:rPr>
              <a:t>事件（</a:t>
            </a:r>
            <a:r>
              <a:rPr lang="en-US"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itchFamily="2" charset="-122"/>
                <a:ea typeface="黑体" pitchFamily="2" charset="-122"/>
              </a:rPr>
              <a:t>event</a:t>
            </a:r>
            <a:r>
              <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itchFamily="2" charset="-122"/>
                <a:ea typeface="黑体" pitchFamily="2" charset="-122"/>
              </a:rPr>
              <a:t>），它可以是网络中的数据包，也可以是从系统日志等其他途径得到的信息。</a:t>
            </a:r>
            <a:endParaRPr lang="zh-CN" alt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itchFamily="2" charset="-122"/>
              <a:ea typeface="黑体"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627784" y="2349500"/>
            <a:ext cx="5900266" cy="1362075"/>
          </a:xfrm>
        </p:spPr>
        <p:txBody>
          <a:bodyPr/>
          <a:lstStyle/>
          <a:p>
            <a:pPr>
              <a:defRPr/>
            </a:pPr>
            <a:r>
              <a:rPr lang="zh-CN" altLang="en-US" dirty="0" smtClean="0">
                <a:solidFill>
                  <a:schemeClr val="accent2"/>
                </a:solidFill>
              </a:rPr>
              <a:t>如何保护网络免遭入侵？</a:t>
            </a:r>
            <a:endParaRPr lang="zh-CN" altLang="en-US" dirty="0">
              <a:solidFill>
                <a:schemeClr val="accent2"/>
              </a:solidFill>
            </a:endParaRPr>
          </a:p>
        </p:txBody>
      </p:sp>
      <p:sp>
        <p:nvSpPr>
          <p:cNvPr id="17413" name="灯片编号占位符 3"/>
          <p:cNvSpPr>
            <a:spLocks noGrp="1"/>
          </p:cNvSpPr>
          <p:nvPr>
            <p:ph type="sldNum" sz="quarter" idx="12"/>
          </p:nvPr>
        </p:nvSpPr>
        <p:spPr>
          <a:noFill/>
        </p:spPr>
        <p:txBody>
          <a:bodyPr/>
          <a:lstStyle/>
          <a:p>
            <a:fld id="{D4A57D69-6D35-492D-9D2D-69FBB3DD061A}" type="slidenum">
              <a:rPr lang="en-US" altLang="zh-CN" smtClean="0">
                <a:latin typeface="Arial" pitchFamily="34" charset="0"/>
              </a:rPr>
              <a:pPr/>
              <a:t>3</a:t>
            </a:fld>
            <a:endParaRPr lang="en-US" altLang="zh-CN" smtClean="0">
              <a:latin typeface="Arial" pitchFamily="34" charset="0"/>
            </a:endParaRPr>
          </a:p>
        </p:txBody>
      </p:sp>
      <p:pic>
        <p:nvPicPr>
          <p:cNvPr id="17416" name="Picture 8" descr="ANd9GcSg_FH62Qk8-COYD311A8UCKArj33lmk4M358e-axQTxkZay_QzEw"/>
          <p:cNvPicPr>
            <a:picLocks noChangeAspect="1" noChangeArrowheads="1"/>
          </p:cNvPicPr>
          <p:nvPr/>
        </p:nvPicPr>
        <p:blipFill>
          <a:blip r:embed="rId2" cstate="print"/>
          <a:srcRect/>
          <a:stretch>
            <a:fillRect/>
          </a:stretch>
        </p:blipFill>
        <p:spPr bwMode="auto">
          <a:xfrm>
            <a:off x="395536" y="1628800"/>
            <a:ext cx="2314575" cy="19716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9.4.2 IDS</a:t>
            </a:r>
            <a:r>
              <a:rPr lang="zh-CN" altLang="zh-CN" sz="4000" dirty="0" smtClean="0"/>
              <a:t>类型与部署</a:t>
            </a:r>
            <a:endParaRPr lang="zh-CN" altLang="en-US" sz="40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30</a:t>
            </a:fld>
            <a:endParaRPr lang="en-US" altLang="zh-CN"/>
          </a:p>
        </p:txBody>
      </p:sp>
      <p:sp>
        <p:nvSpPr>
          <p:cNvPr id="5" name="矩形 4"/>
          <p:cNvSpPr/>
          <p:nvPr/>
        </p:nvSpPr>
        <p:spPr>
          <a:xfrm>
            <a:off x="539552" y="1628800"/>
            <a:ext cx="2064989"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rPr>
              <a:t>1</a:t>
            </a:r>
            <a:r>
              <a:rPr lang="zh-CN" altLang="zh-CN" sz="2800" b="1" dirty="0">
                <a:effectLst>
                  <a:outerShdw blurRad="38100" dist="38100" dir="2700000" algn="tl">
                    <a:srgbClr val="000000">
                      <a:alpha val="43137"/>
                    </a:srgbClr>
                  </a:outerShdw>
                </a:effectLst>
              </a:rPr>
              <a:t>．网络</a:t>
            </a:r>
            <a:r>
              <a:rPr lang="en-US" altLang="zh-CN" sz="2800" b="1" dirty="0">
                <a:effectLst>
                  <a:outerShdw blurRad="38100" dist="38100" dir="2700000" algn="tl">
                    <a:srgbClr val="000000">
                      <a:alpha val="43137"/>
                    </a:srgbClr>
                  </a:outerShdw>
                </a:effectLst>
              </a:rPr>
              <a:t>IDS</a:t>
            </a:r>
            <a:endParaRPr lang="zh-CN" altLang="zh-CN" sz="2800" b="1" dirty="0">
              <a:effectLst>
                <a:outerShdw blurRad="38100" dist="38100" dir="2700000" algn="tl">
                  <a:srgbClr val="000000">
                    <a:alpha val="43137"/>
                  </a:srgbClr>
                </a:outerShdw>
              </a:effectLst>
            </a:endParaRPr>
          </a:p>
        </p:txBody>
      </p:sp>
      <p:pic>
        <p:nvPicPr>
          <p:cNvPr id="36866" name="Picture 2"/>
          <p:cNvPicPr>
            <a:picLocks noGrp="1" noChangeAspect="1" noChangeArrowheads="1"/>
          </p:cNvPicPr>
          <p:nvPr>
            <p:ph idx="1"/>
          </p:nvPr>
        </p:nvPicPr>
        <p:blipFill>
          <a:blip r:embed="rId2" cstate="print"/>
          <a:srcRect/>
          <a:stretch>
            <a:fillRect/>
          </a:stretch>
        </p:blipFill>
        <p:spPr bwMode="auto">
          <a:xfrm>
            <a:off x="46630" y="2564904"/>
            <a:ext cx="8989866" cy="3096344"/>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9.4.2 IDS</a:t>
            </a:r>
            <a:r>
              <a:rPr lang="zh-CN" altLang="zh-CN" sz="4000" dirty="0" smtClean="0"/>
              <a:t>类型与部署</a:t>
            </a:r>
            <a:endParaRPr lang="zh-CN" altLang="en-US" sz="40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31</a:t>
            </a:fld>
            <a:endParaRPr lang="en-US" altLang="zh-CN"/>
          </a:p>
        </p:txBody>
      </p:sp>
      <p:sp>
        <p:nvSpPr>
          <p:cNvPr id="5" name="矩形 4"/>
          <p:cNvSpPr/>
          <p:nvPr/>
        </p:nvSpPr>
        <p:spPr>
          <a:xfrm>
            <a:off x="1115616" y="1628800"/>
            <a:ext cx="3159839" cy="461665"/>
          </a:xfrm>
          <a:prstGeom prst="rect">
            <a:avLst/>
          </a:prstGeom>
        </p:spPr>
        <p:txBody>
          <a:bodyPr wrap="none">
            <a:spAutoFit/>
          </a:bodyPr>
          <a:lstStyle/>
          <a:p>
            <a:r>
              <a:rPr lang="zh-CN" altLang="zh-CN" sz="2400" dirty="0">
                <a:solidFill>
                  <a:schemeClr val="accent6"/>
                </a:solidFill>
                <a:effectLst>
                  <a:outerShdw blurRad="38100" dist="38100" dir="2700000" algn="tl">
                    <a:srgbClr val="000000">
                      <a:alpha val="43137"/>
                    </a:srgbClr>
                  </a:outerShdw>
                </a:effectLst>
                <a:latin typeface="黑体" pitchFamily="2" charset="-122"/>
                <a:ea typeface="黑体" pitchFamily="2" charset="-122"/>
              </a:rPr>
              <a:t>基于数据模式判断</a:t>
            </a:r>
            <a:r>
              <a:rPr lang="en-US" altLang="zh-CN" sz="2400" dirty="0">
                <a:solidFill>
                  <a:schemeClr val="accent6"/>
                </a:solidFill>
                <a:effectLst>
                  <a:outerShdw blurRad="38100" dist="38100" dir="2700000" algn="tl">
                    <a:srgbClr val="000000">
                      <a:alpha val="43137"/>
                    </a:srgbClr>
                  </a:outerShdw>
                </a:effectLst>
                <a:latin typeface="黑体" pitchFamily="2" charset="-122"/>
                <a:ea typeface="黑体" pitchFamily="2" charset="-122"/>
              </a:rPr>
              <a:t>IDS</a:t>
            </a:r>
            <a:endParaRPr lang="zh-CN" altLang="zh-CN" sz="2400" b="1" dirty="0">
              <a:solidFill>
                <a:schemeClr val="accent6"/>
              </a:solidFill>
              <a:effectLst>
                <a:outerShdw blurRad="38100" dist="38100" dir="2700000" algn="tl">
                  <a:srgbClr val="000000">
                    <a:alpha val="43137"/>
                  </a:srgbClr>
                </a:outerShdw>
              </a:effectLst>
              <a:latin typeface="黑体" pitchFamily="2" charset="-122"/>
              <a:ea typeface="黑体" pitchFamily="2" charset="-122"/>
            </a:endParaRPr>
          </a:p>
        </p:txBody>
      </p:sp>
      <p:pic>
        <p:nvPicPr>
          <p:cNvPr id="70658" name="Picture 2"/>
          <p:cNvPicPr>
            <a:picLocks noGrp="1" noChangeAspect="1" noChangeArrowheads="1"/>
          </p:cNvPicPr>
          <p:nvPr>
            <p:ph idx="1"/>
          </p:nvPr>
        </p:nvPicPr>
        <p:blipFill>
          <a:blip r:embed="rId2" cstate="print"/>
          <a:srcRect/>
          <a:stretch>
            <a:fillRect/>
          </a:stretch>
        </p:blipFill>
        <p:spPr bwMode="auto">
          <a:xfrm>
            <a:off x="899592" y="2420888"/>
            <a:ext cx="6848925" cy="3888432"/>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9.4.2 IDS</a:t>
            </a:r>
            <a:r>
              <a:rPr lang="zh-CN" altLang="zh-CN" sz="4000" dirty="0" smtClean="0"/>
              <a:t>类型与部署</a:t>
            </a:r>
            <a:endParaRPr lang="zh-CN" altLang="en-US" sz="4000" dirty="0"/>
          </a:p>
        </p:txBody>
      </p:sp>
      <p:sp>
        <p:nvSpPr>
          <p:cNvPr id="3" name="内容占位符 2"/>
          <p:cNvSpPr>
            <a:spLocks noGrp="1"/>
          </p:cNvSpPr>
          <p:nvPr>
            <p:ph idx="1"/>
          </p:nvPr>
        </p:nvSpPr>
        <p:spPr/>
        <p:txBody>
          <a:bodyPr/>
          <a:lstStyle/>
          <a:p>
            <a:r>
              <a:rPr lang="zh-CN" altLang="zh-CN" sz="2800" dirty="0" smtClean="0"/>
              <a:t>网络</a:t>
            </a:r>
            <a:r>
              <a:rPr lang="en-US" altLang="zh-CN" sz="2800" dirty="0" smtClean="0"/>
              <a:t>IDS</a:t>
            </a:r>
            <a:r>
              <a:rPr lang="zh-CN" altLang="en-US" sz="2800" dirty="0" smtClean="0"/>
              <a:t>分</a:t>
            </a:r>
            <a:r>
              <a:rPr lang="zh-CN" altLang="zh-CN" sz="2800" dirty="0" smtClean="0"/>
              <a:t>类：</a:t>
            </a:r>
            <a:endParaRPr lang="en-US" altLang="zh-CN" sz="2800" dirty="0" smtClean="0"/>
          </a:p>
          <a:p>
            <a:pPr lvl="1"/>
            <a:r>
              <a:rPr lang="zh-CN" altLang="zh-CN" sz="2400" dirty="0" smtClean="0"/>
              <a:t>基于知识的数据模式判断方法</a:t>
            </a:r>
            <a:r>
              <a:rPr lang="zh-CN" altLang="en-US" sz="2400" dirty="0" smtClean="0"/>
              <a:t>：</a:t>
            </a:r>
            <a:r>
              <a:rPr lang="zh-CN" altLang="zh-CN" sz="2400" dirty="0" smtClean="0"/>
              <a:t>分析建立网络中非法使用者（入侵者）的工作方法——数据模型，在实时检测网络流量时，将网络中读取的数据与数据模型比对，匹配成功则报告事件。</a:t>
            </a:r>
            <a:endParaRPr lang="en-US" altLang="zh-CN" sz="2400" dirty="0" smtClean="0"/>
          </a:p>
          <a:p>
            <a:pPr lvl="1"/>
            <a:r>
              <a:rPr lang="zh-CN" altLang="zh-CN" sz="2400" dirty="0" smtClean="0"/>
              <a:t>基于行为的行为判断方法</a:t>
            </a:r>
            <a:r>
              <a:rPr lang="zh-CN" altLang="en-US" sz="2400" dirty="0" smtClean="0"/>
              <a:t>：</a:t>
            </a:r>
            <a:endParaRPr lang="en-US" altLang="zh-CN" sz="2400" dirty="0" smtClean="0"/>
          </a:p>
          <a:p>
            <a:pPr lvl="2"/>
            <a:r>
              <a:rPr lang="zh-CN" altLang="zh-CN" dirty="0" smtClean="0"/>
              <a:t>统计行为判断</a:t>
            </a:r>
            <a:r>
              <a:rPr lang="zh-CN" altLang="en-US" dirty="0" smtClean="0"/>
              <a:t>：</a:t>
            </a:r>
            <a:r>
              <a:rPr lang="zh-CN" altLang="zh-CN" dirty="0" smtClean="0"/>
              <a:t>根据上面模式匹配的事件，在进行事后统计分析时，根据已知非法行为的规则，判断出非法行为。</a:t>
            </a:r>
            <a:endParaRPr lang="en-US" altLang="zh-CN" dirty="0" smtClean="0"/>
          </a:p>
          <a:p>
            <a:pPr lvl="2"/>
            <a:r>
              <a:rPr lang="zh-CN" altLang="zh-CN" dirty="0" smtClean="0"/>
              <a:t>异常行为判断</a:t>
            </a:r>
            <a:r>
              <a:rPr lang="zh-CN" altLang="en-US" dirty="0" smtClean="0"/>
              <a:t>：</a:t>
            </a:r>
            <a:r>
              <a:rPr lang="zh-CN" altLang="zh-CN" dirty="0" smtClean="0"/>
              <a:t>根据平时统计的各种信息，得出正常网络行为准则，当遇到违背这种准则的事件发生时，报告非法行为事件。</a:t>
            </a:r>
            <a:endParaRPr lang="zh-CN" altLang="en-US"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32</a:t>
            </a:fld>
            <a:endParaRPr lang="en-US" altLang="zh-CN"/>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9.4.2 IDS</a:t>
            </a:r>
            <a:r>
              <a:rPr lang="zh-CN" altLang="zh-CN" sz="4000" dirty="0" smtClean="0"/>
              <a:t>类型与部署</a:t>
            </a:r>
            <a:endParaRPr lang="zh-CN" altLang="en-US" sz="4000" dirty="0"/>
          </a:p>
        </p:txBody>
      </p:sp>
      <p:sp>
        <p:nvSpPr>
          <p:cNvPr id="3" name="内容占位符 2"/>
          <p:cNvSpPr>
            <a:spLocks noGrp="1"/>
          </p:cNvSpPr>
          <p:nvPr>
            <p:ph idx="1"/>
          </p:nvPr>
        </p:nvSpPr>
        <p:spPr>
          <a:xfrm>
            <a:off x="457200" y="2204864"/>
            <a:ext cx="8229600" cy="3921299"/>
          </a:xfrm>
        </p:spPr>
        <p:txBody>
          <a:bodyPr/>
          <a:lstStyle/>
          <a:p>
            <a:r>
              <a:rPr lang="zh-CN" altLang="zh-CN" sz="2400" dirty="0" smtClean="0"/>
              <a:t>以主机系统日志、应用程序日志等作为数据源，</a:t>
            </a:r>
            <a:r>
              <a:rPr lang="zh-CN" altLang="en-US" sz="2400" dirty="0" smtClean="0"/>
              <a:t>也</a:t>
            </a:r>
            <a:r>
              <a:rPr lang="zh-CN" altLang="zh-CN" sz="2400" dirty="0" smtClean="0"/>
              <a:t>可以包括其他资源（如网络、文件、进程），从所在当然也的主机上收集信息并进行分析，通过查询、监听当前系统的各种资源的使用、运行状态，发现系统资源被非法使用或修改的事件，并进行上报和处理。</a:t>
            </a:r>
            <a:endParaRPr lang="en-US" altLang="zh-CN" sz="2400" dirty="0" smtClean="0"/>
          </a:p>
          <a:p>
            <a:pPr lvl="1"/>
            <a:r>
              <a:rPr lang="zh-CN" altLang="zh-CN" sz="2000" dirty="0" smtClean="0"/>
              <a:t>截获本地主机系统的网络数据</a:t>
            </a:r>
            <a:endParaRPr lang="en-US" altLang="zh-CN" sz="2000" dirty="0" smtClean="0"/>
          </a:p>
          <a:p>
            <a:pPr lvl="1"/>
            <a:r>
              <a:rPr lang="zh-CN" altLang="zh-CN" sz="2000" dirty="0" smtClean="0"/>
              <a:t>扫描、监听本地磁盘文件操作，检查文件的操作状态和内容</a:t>
            </a:r>
            <a:endParaRPr lang="en-US" altLang="zh-CN" sz="2000" dirty="0" smtClean="0"/>
          </a:p>
          <a:p>
            <a:pPr lvl="1"/>
            <a:r>
              <a:rPr lang="zh-CN" altLang="zh-CN" sz="2000" dirty="0" smtClean="0"/>
              <a:t>轮询等方式监听系统的进程及其参数</a:t>
            </a:r>
            <a:endParaRPr lang="en-US" altLang="zh-CN" sz="2000" dirty="0" smtClean="0"/>
          </a:p>
          <a:p>
            <a:pPr lvl="1"/>
            <a:r>
              <a:rPr lang="zh-CN" altLang="zh-CN" sz="2000" dirty="0" smtClean="0"/>
              <a:t>查询系统各种日志文件</a:t>
            </a:r>
            <a:endParaRPr lang="zh-CN" altLang="en-US" sz="20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33</a:t>
            </a:fld>
            <a:endParaRPr lang="en-US" altLang="zh-CN"/>
          </a:p>
        </p:txBody>
      </p:sp>
      <p:sp>
        <p:nvSpPr>
          <p:cNvPr id="5" name="矩形 4"/>
          <p:cNvSpPr/>
          <p:nvPr/>
        </p:nvSpPr>
        <p:spPr>
          <a:xfrm>
            <a:off x="467544" y="1484784"/>
            <a:ext cx="1797287" cy="461665"/>
          </a:xfrm>
          <a:prstGeom prst="rect">
            <a:avLst/>
          </a:prstGeom>
        </p:spPr>
        <p:txBody>
          <a:bodyPr wrap="none">
            <a:spAutoFit/>
          </a:bodyPr>
          <a:lstStyle/>
          <a:p>
            <a:r>
              <a:rPr lang="en-US" altLang="zh-CN" sz="2400" b="1" dirty="0">
                <a:effectLst>
                  <a:outerShdw blurRad="38100" dist="38100" dir="2700000" algn="tl">
                    <a:srgbClr val="000000">
                      <a:alpha val="43137"/>
                    </a:srgbClr>
                  </a:outerShdw>
                </a:effectLst>
              </a:rPr>
              <a:t>2</a:t>
            </a:r>
            <a:r>
              <a:rPr lang="zh-CN" altLang="zh-CN" sz="2400" b="1" dirty="0">
                <a:effectLst>
                  <a:outerShdw blurRad="38100" dist="38100" dir="2700000" algn="tl">
                    <a:srgbClr val="000000">
                      <a:alpha val="43137"/>
                    </a:srgbClr>
                  </a:outerShdw>
                </a:effectLst>
              </a:rPr>
              <a:t>．主机</a:t>
            </a:r>
            <a:r>
              <a:rPr lang="en-US" altLang="zh-CN" sz="2400" b="1" dirty="0">
                <a:effectLst>
                  <a:outerShdw blurRad="38100" dist="38100" dir="2700000" algn="tl">
                    <a:srgbClr val="000000">
                      <a:alpha val="43137"/>
                    </a:srgbClr>
                  </a:outerShdw>
                </a:effectLst>
              </a:rPr>
              <a:t>IDS</a:t>
            </a:r>
            <a:endParaRPr lang="zh-CN" altLang="zh-CN" sz="2400" b="1" dirty="0">
              <a:effectLst>
                <a:outerShdw blurRad="38100" dist="38100" dir="2700000" algn="tl">
                  <a:srgbClr val="000000">
                    <a:alpha val="43137"/>
                  </a:srgbClr>
                </a:outerShdw>
              </a:effectLst>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9.4.3 IDS</a:t>
            </a:r>
            <a:r>
              <a:rPr lang="zh-CN" altLang="zh-CN" sz="4000" dirty="0" smtClean="0"/>
              <a:t>工作原理</a:t>
            </a:r>
            <a:endParaRPr lang="zh-CN" altLang="en-US" sz="40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34</a:t>
            </a:fld>
            <a:endParaRPr lang="en-US" altLang="zh-CN"/>
          </a:p>
        </p:txBody>
      </p:sp>
      <p:pic>
        <p:nvPicPr>
          <p:cNvPr id="71682" name="Picture 2"/>
          <p:cNvPicPr>
            <a:picLocks noChangeAspect="1" noChangeArrowheads="1"/>
          </p:cNvPicPr>
          <p:nvPr/>
        </p:nvPicPr>
        <p:blipFill>
          <a:blip r:embed="rId2" cstate="print"/>
          <a:srcRect/>
          <a:stretch>
            <a:fillRect/>
          </a:stretch>
        </p:blipFill>
        <p:spPr bwMode="auto">
          <a:xfrm>
            <a:off x="0" y="1916832"/>
            <a:ext cx="3888432" cy="1898881"/>
          </a:xfrm>
          <a:prstGeom prst="rect">
            <a:avLst/>
          </a:prstGeom>
          <a:ln>
            <a:noFill/>
          </a:ln>
          <a:effectLst>
            <a:outerShdw blurRad="292100" dist="139700" dir="2700000" algn="tl" rotWithShape="0">
              <a:srgbClr val="333333">
                <a:alpha val="65000"/>
              </a:srgbClr>
            </a:outerShdw>
          </a:effectLst>
        </p:spPr>
      </p:pic>
      <p:pic>
        <p:nvPicPr>
          <p:cNvPr id="71683" name="Picture 3"/>
          <p:cNvPicPr>
            <a:picLocks noGrp="1" noChangeAspect="1" noChangeArrowheads="1"/>
          </p:cNvPicPr>
          <p:nvPr>
            <p:ph idx="1"/>
          </p:nvPr>
        </p:nvPicPr>
        <p:blipFill>
          <a:blip r:embed="rId3" cstate="print"/>
          <a:srcRect/>
          <a:stretch>
            <a:fillRect/>
          </a:stretch>
        </p:blipFill>
        <p:spPr bwMode="auto">
          <a:xfrm>
            <a:off x="4139952" y="1556792"/>
            <a:ext cx="4320480" cy="4742599"/>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9.4.4 </a:t>
            </a:r>
            <a:r>
              <a:rPr lang="zh-CN" altLang="zh-CN" sz="4000" dirty="0" smtClean="0"/>
              <a:t>典型入侵检测系统规划与配置</a:t>
            </a:r>
            <a:endParaRPr lang="zh-CN" altLang="en-US" sz="40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35</a:t>
            </a:fld>
            <a:endParaRPr lang="en-US" altLang="zh-CN"/>
          </a:p>
        </p:txBody>
      </p:sp>
      <p:pic>
        <p:nvPicPr>
          <p:cNvPr id="72706" name="Picture 2"/>
          <p:cNvPicPr>
            <a:picLocks noGrp="1" noChangeAspect="1" noChangeArrowheads="1"/>
          </p:cNvPicPr>
          <p:nvPr>
            <p:ph idx="1"/>
          </p:nvPr>
        </p:nvPicPr>
        <p:blipFill>
          <a:blip r:embed="rId2" cstate="print"/>
          <a:srcRect/>
          <a:stretch>
            <a:fillRect/>
          </a:stretch>
        </p:blipFill>
        <p:spPr bwMode="auto">
          <a:xfrm>
            <a:off x="812340" y="1268760"/>
            <a:ext cx="7504076" cy="5328592"/>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6" name="Picture 8" descr="ANd9GcSg_FH62Qk8-COYD311A8UCKArj33lmk4M358e-axQTxkZay_QzEw"/>
          <p:cNvPicPr>
            <a:picLocks noChangeAspect="1" noChangeArrowheads="1"/>
          </p:cNvPicPr>
          <p:nvPr/>
        </p:nvPicPr>
        <p:blipFill>
          <a:blip r:embed="rId2" cstate="print"/>
          <a:srcRect/>
          <a:stretch>
            <a:fillRect/>
          </a:stretch>
        </p:blipFill>
        <p:spPr bwMode="auto">
          <a:xfrm>
            <a:off x="395536" y="1628800"/>
            <a:ext cx="2314575" cy="1971675"/>
          </a:xfrm>
          <a:prstGeom prst="rect">
            <a:avLst/>
          </a:prstGeom>
          <a:noFill/>
        </p:spPr>
      </p:pic>
      <p:sp>
        <p:nvSpPr>
          <p:cNvPr id="5" name="标题 4"/>
          <p:cNvSpPr>
            <a:spLocks noGrp="1"/>
          </p:cNvSpPr>
          <p:nvPr>
            <p:ph type="title"/>
          </p:nvPr>
        </p:nvSpPr>
        <p:spPr>
          <a:xfrm>
            <a:off x="1691680" y="3003029"/>
            <a:ext cx="6984776" cy="1362075"/>
          </a:xfrm>
        </p:spPr>
        <p:txBody>
          <a:bodyPr/>
          <a:lstStyle/>
          <a:p>
            <a:pPr>
              <a:defRPr/>
            </a:pPr>
            <a:r>
              <a:rPr lang="zh-CN" altLang="en-US" dirty="0" smtClean="0">
                <a:solidFill>
                  <a:schemeClr val="accent2"/>
                </a:solidFill>
              </a:rPr>
              <a:t>如何更有效地检测非法入侵网络行为？</a:t>
            </a:r>
            <a:endParaRPr lang="zh-CN" altLang="en-US" dirty="0">
              <a:solidFill>
                <a:schemeClr val="accent2"/>
              </a:solidFill>
            </a:endParaRPr>
          </a:p>
        </p:txBody>
      </p:sp>
      <p:sp>
        <p:nvSpPr>
          <p:cNvPr id="17413" name="灯片编号占位符 3"/>
          <p:cNvSpPr>
            <a:spLocks noGrp="1"/>
          </p:cNvSpPr>
          <p:nvPr>
            <p:ph type="sldNum" sz="quarter" idx="12"/>
          </p:nvPr>
        </p:nvSpPr>
        <p:spPr>
          <a:noFill/>
        </p:spPr>
        <p:txBody>
          <a:bodyPr/>
          <a:lstStyle/>
          <a:p>
            <a:fld id="{D4A57D69-6D35-492D-9D2D-69FBB3DD061A}" type="slidenum">
              <a:rPr lang="en-US" altLang="zh-CN" smtClean="0">
                <a:latin typeface="Arial" pitchFamily="34" charset="0"/>
              </a:rPr>
              <a:pPr/>
              <a:t>36</a:t>
            </a:fld>
            <a:endParaRPr lang="en-US" altLang="zh-CN" smtClean="0">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  Png图标"/>
          <p:cNvPicPr>
            <a:picLocks noChangeAspect="1" noChangeArrowheads="1"/>
          </p:cNvPicPr>
          <p:nvPr/>
        </p:nvPicPr>
        <p:blipFill>
          <a:blip r:embed="rId2" cstate="print"/>
          <a:srcRect/>
          <a:stretch>
            <a:fillRect/>
          </a:stretch>
        </p:blipFill>
        <p:spPr bwMode="auto">
          <a:xfrm>
            <a:off x="6310313" y="3716338"/>
            <a:ext cx="2438400" cy="2438400"/>
          </a:xfrm>
          <a:prstGeom prst="rect">
            <a:avLst/>
          </a:prstGeom>
          <a:noFill/>
          <a:ln w="9525">
            <a:noFill/>
            <a:miter lim="800000"/>
            <a:headEnd/>
            <a:tailEnd/>
          </a:ln>
        </p:spPr>
      </p:pic>
      <p:sp>
        <p:nvSpPr>
          <p:cNvPr id="13315" name="Rectangle 3"/>
          <p:cNvSpPr>
            <a:spLocks noGrp="1" noChangeArrowheads="1"/>
          </p:cNvSpPr>
          <p:nvPr>
            <p:ph type="title"/>
          </p:nvPr>
        </p:nvSpPr>
        <p:spPr>
          <a:xfrm>
            <a:off x="250825" y="274638"/>
            <a:ext cx="8424863" cy="1143000"/>
          </a:xfrm>
        </p:spPr>
        <p:txBody>
          <a:bodyPr/>
          <a:lstStyle/>
          <a:p>
            <a:pPr>
              <a:defRPr/>
            </a:pPr>
            <a:r>
              <a:rPr lang="zh-CN" altLang="en-US"/>
              <a:t>目  录</a:t>
            </a:r>
          </a:p>
        </p:txBody>
      </p:sp>
      <p:sp>
        <p:nvSpPr>
          <p:cNvPr id="16388" name="Rectangle 4"/>
          <p:cNvSpPr>
            <a:spLocks noGrp="1" noChangeArrowheads="1"/>
          </p:cNvSpPr>
          <p:nvPr>
            <p:ph type="body" idx="1"/>
          </p:nvPr>
        </p:nvSpPr>
        <p:spPr>
          <a:xfrm>
            <a:off x="971550" y="1600200"/>
            <a:ext cx="7715250" cy="3773016"/>
          </a:xfrm>
        </p:spPr>
        <p:txBody>
          <a:bodyPr/>
          <a:lstStyle/>
          <a:p>
            <a:pPr>
              <a:lnSpc>
                <a:spcPct val="130000"/>
              </a:lnSpc>
              <a:buFontTx/>
              <a:buNone/>
            </a:pPr>
            <a:r>
              <a:rPr lang="en-US" altLang="zh-CN" dirty="0" smtClean="0"/>
              <a:t>9.1 </a:t>
            </a:r>
            <a:r>
              <a:rPr lang="zh-CN" altLang="en-US" dirty="0" smtClean="0"/>
              <a:t>网络安全技术概述</a:t>
            </a:r>
            <a:endParaRPr lang="en-US" altLang="zh-CN" dirty="0" smtClean="0"/>
          </a:p>
          <a:p>
            <a:pPr>
              <a:lnSpc>
                <a:spcPct val="130000"/>
              </a:lnSpc>
              <a:buFontTx/>
              <a:buNone/>
            </a:pPr>
            <a:r>
              <a:rPr lang="en-US" altLang="zh-CN" dirty="0" smtClean="0"/>
              <a:t>9.2 </a:t>
            </a:r>
            <a:r>
              <a:rPr lang="zh-CN" altLang="en-US" dirty="0" smtClean="0"/>
              <a:t>网络扫描技术</a:t>
            </a:r>
            <a:endParaRPr lang="en-US" altLang="zh-CN" dirty="0" smtClean="0"/>
          </a:p>
          <a:p>
            <a:pPr>
              <a:lnSpc>
                <a:spcPct val="130000"/>
              </a:lnSpc>
              <a:buFontTx/>
              <a:buNone/>
            </a:pPr>
            <a:r>
              <a:rPr lang="en-US" altLang="zh-CN" dirty="0" smtClean="0"/>
              <a:t>9.3 </a:t>
            </a:r>
            <a:r>
              <a:rPr lang="zh-CN" altLang="en-US" dirty="0" smtClean="0"/>
              <a:t>网络防火墙技术</a:t>
            </a:r>
            <a:endParaRPr lang="en-US" altLang="zh-CN" dirty="0" smtClean="0"/>
          </a:p>
          <a:p>
            <a:pPr>
              <a:lnSpc>
                <a:spcPct val="130000"/>
              </a:lnSpc>
              <a:buFontTx/>
              <a:buNone/>
            </a:pPr>
            <a:r>
              <a:rPr lang="en-US" altLang="zh-CN" dirty="0" smtClean="0"/>
              <a:t>9.4 </a:t>
            </a:r>
            <a:r>
              <a:rPr lang="zh-CN" altLang="zh-CN" dirty="0" smtClean="0"/>
              <a:t>入侵检测技术</a:t>
            </a:r>
            <a:endParaRPr lang="en-US" altLang="zh-CN" dirty="0" smtClean="0"/>
          </a:p>
          <a:p>
            <a:pPr>
              <a:lnSpc>
                <a:spcPct val="130000"/>
              </a:lnSpc>
              <a:buFontTx/>
              <a:buNone/>
            </a:pPr>
            <a:r>
              <a:rPr lang="en-US" altLang="zh-CN" dirty="0" smtClean="0"/>
              <a:t>9.5 </a:t>
            </a:r>
            <a:r>
              <a:rPr lang="zh-CN" altLang="zh-CN" dirty="0" smtClean="0"/>
              <a:t>蜜罐技术</a:t>
            </a:r>
          </a:p>
        </p:txBody>
      </p:sp>
      <p:sp>
        <p:nvSpPr>
          <p:cNvPr id="7" name="灯片编号占位符 6"/>
          <p:cNvSpPr>
            <a:spLocks noGrp="1"/>
          </p:cNvSpPr>
          <p:nvPr>
            <p:ph type="sldNum" sz="quarter" idx="11"/>
          </p:nvPr>
        </p:nvSpPr>
        <p:spPr/>
        <p:txBody>
          <a:bodyPr/>
          <a:lstStyle/>
          <a:p>
            <a:pPr>
              <a:defRPr/>
            </a:pPr>
            <a:fld id="{509E43D9-6CD8-49C7-8B30-4517ADCBA1D3}" type="slidenum">
              <a:rPr lang="en-US" altLang="zh-CN"/>
              <a:pPr>
                <a:defRPr/>
              </a:pPr>
              <a:t>37</a:t>
            </a:fld>
            <a:endParaRPr lang="en-US" altLang="zh-CN" dirty="0"/>
          </a:p>
        </p:txBody>
      </p:sp>
      <p:sp>
        <p:nvSpPr>
          <p:cNvPr id="8" name="矩形 7"/>
          <p:cNvSpPr/>
          <p:nvPr/>
        </p:nvSpPr>
        <p:spPr>
          <a:xfrm>
            <a:off x="899592" y="5517232"/>
            <a:ext cx="5472113" cy="720080"/>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899592" y="1556792"/>
            <a:ext cx="5472113" cy="2952328"/>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1000"/>
                                        <p:tgtEl>
                                          <p:spTgt spid="9"/>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9.5 </a:t>
            </a:r>
            <a:r>
              <a:rPr lang="zh-CN" altLang="zh-CN" dirty="0" smtClean="0"/>
              <a:t>蜜罐技术</a:t>
            </a:r>
            <a:endParaRPr lang="zh-CN" altLang="en-US" dirty="0"/>
          </a:p>
        </p:txBody>
      </p:sp>
      <p:sp>
        <p:nvSpPr>
          <p:cNvPr id="3" name="内容占位符 2"/>
          <p:cNvSpPr>
            <a:spLocks noGrp="1"/>
          </p:cNvSpPr>
          <p:nvPr>
            <p:ph idx="1"/>
          </p:nvPr>
        </p:nvSpPr>
        <p:spPr>
          <a:xfrm>
            <a:off x="457200" y="1600200"/>
            <a:ext cx="8229600" cy="3412975"/>
          </a:xfrm>
        </p:spPr>
        <p:txBody>
          <a:bodyPr/>
          <a:lstStyle/>
          <a:p>
            <a:r>
              <a:rPr lang="zh-CN" altLang="zh-CN" sz="2400" dirty="0" smtClean="0"/>
              <a:t>蜜罐（</a:t>
            </a:r>
            <a:r>
              <a:rPr lang="en-US" altLang="zh-CN" sz="2400" dirty="0" err="1" smtClean="0"/>
              <a:t>Honeypot</a:t>
            </a:r>
            <a:r>
              <a:rPr lang="zh-CN" altLang="zh-CN" sz="2400" dirty="0" smtClean="0"/>
              <a:t>）技术可以看成是一种诱导技术，目的是发现恶意攻击和入侵。通过设置一个“希望被探测、攻击甚至攻陷”系统，模拟正常的计算机系统或网络环境，引诱攻击者入侵蜜罐系统，从而发现甚至定位入侵者，发现攻击模式、手段和方法，进而发现配置系统的缺陷和漏洞，以便完善安全配置管理消除安全隐患。</a:t>
            </a:r>
            <a:endParaRPr lang="en-US" altLang="zh-CN" sz="2400" dirty="0" smtClean="0"/>
          </a:p>
          <a:p>
            <a:r>
              <a:rPr lang="zh-CN" altLang="zh-CN" sz="2400" dirty="0" smtClean="0"/>
              <a:t>蜜罐可以分为高交互蜜罐（</a:t>
            </a:r>
            <a:r>
              <a:rPr lang="en-US" altLang="zh-CN" sz="2400" dirty="0" smtClean="0"/>
              <a:t>High-interaction </a:t>
            </a:r>
            <a:r>
              <a:rPr lang="en-US" altLang="zh-CN" sz="2400" dirty="0" err="1" smtClean="0"/>
              <a:t>honeypots</a:t>
            </a:r>
            <a:r>
              <a:rPr lang="zh-CN" altLang="zh-CN" sz="2400" dirty="0" smtClean="0"/>
              <a:t>）和低交互蜜罐（</a:t>
            </a:r>
            <a:r>
              <a:rPr lang="en-US" altLang="zh-CN" sz="2400" dirty="0" smtClean="0"/>
              <a:t>Low-interaction </a:t>
            </a:r>
            <a:r>
              <a:rPr lang="en-US" altLang="zh-CN" sz="2400" dirty="0" err="1" smtClean="0"/>
              <a:t>honeypots</a:t>
            </a:r>
            <a:r>
              <a:rPr lang="zh-CN" altLang="zh-CN" sz="2400" dirty="0" smtClean="0"/>
              <a:t>）</a:t>
            </a:r>
            <a:endParaRPr lang="zh-CN" altLang="en-US" sz="24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38</a:t>
            </a:fld>
            <a:endParaRPr lang="en-US" altLang="zh-CN"/>
          </a:p>
        </p:txBody>
      </p:sp>
      <p:pic>
        <p:nvPicPr>
          <p:cNvPr id="76802" name="Picture 2" descr="Honey pot"/>
          <p:cNvPicPr>
            <a:picLocks noChangeAspect="1" noChangeArrowheads="1"/>
          </p:cNvPicPr>
          <p:nvPr/>
        </p:nvPicPr>
        <p:blipFill>
          <a:blip r:embed="rId2" cstate="print"/>
          <a:srcRect/>
          <a:stretch>
            <a:fillRect/>
          </a:stretch>
        </p:blipFill>
        <p:spPr bwMode="auto">
          <a:xfrm>
            <a:off x="467544" y="4869160"/>
            <a:ext cx="1524000" cy="1552576"/>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9.5 </a:t>
            </a:r>
            <a:r>
              <a:rPr lang="zh-CN" altLang="zh-CN" dirty="0" smtClean="0"/>
              <a:t>蜜罐技术</a:t>
            </a:r>
            <a:endParaRPr lang="zh-CN" altLang="en-US" dirty="0"/>
          </a:p>
        </p:txBody>
      </p:sp>
      <p:sp>
        <p:nvSpPr>
          <p:cNvPr id="3" name="内容占位符 2"/>
          <p:cNvSpPr>
            <a:spLocks noGrp="1"/>
          </p:cNvSpPr>
          <p:nvPr>
            <p:ph idx="1"/>
          </p:nvPr>
        </p:nvSpPr>
        <p:spPr>
          <a:xfrm>
            <a:off x="457200" y="2348880"/>
            <a:ext cx="8229600" cy="3777283"/>
          </a:xfrm>
        </p:spPr>
        <p:txBody>
          <a:bodyPr/>
          <a:lstStyle/>
          <a:p>
            <a:r>
              <a:rPr lang="zh-CN" altLang="zh-CN" sz="2400" dirty="0" smtClean="0"/>
              <a:t>一个高交互蜜罐是一个常规的计算机系统，如使用一台标准计算机、路由器等</a:t>
            </a:r>
            <a:r>
              <a:rPr lang="zh-CN" altLang="en-US" sz="2400" dirty="0" smtClean="0"/>
              <a:t>。</a:t>
            </a:r>
            <a:endParaRPr lang="en-US" altLang="zh-CN" sz="2400" dirty="0" smtClean="0"/>
          </a:p>
          <a:p>
            <a:r>
              <a:rPr lang="zh-CN" altLang="zh-CN" sz="2400" dirty="0" smtClean="0"/>
              <a:t>即高交互蜜罐实际上是一个配置了真实操作系统和服务的系统，为攻击者提供一个可以交互的真实系统。</a:t>
            </a:r>
            <a:endParaRPr lang="en-US" altLang="zh-CN" sz="2400" dirty="0" smtClean="0"/>
          </a:p>
          <a:p>
            <a:r>
              <a:rPr lang="zh-CN" altLang="zh-CN" sz="2400" dirty="0" smtClean="0"/>
              <a:t>这一系统在网络中没有常规任务，也没有固定的活动用户</a:t>
            </a:r>
            <a:r>
              <a:rPr lang="zh-CN" altLang="en-US" sz="2400" dirty="0" smtClean="0"/>
              <a:t>。</a:t>
            </a:r>
            <a:endParaRPr lang="en-US" altLang="zh-CN" sz="2400" dirty="0" smtClean="0"/>
          </a:p>
          <a:p>
            <a:r>
              <a:rPr lang="zh-CN" altLang="zh-CN" sz="2400" dirty="0" smtClean="0"/>
              <a:t>系统上只运行正常守护进程或服务，不应该有任何不正常的进程，也不产生任何网络流量。</a:t>
            </a:r>
            <a:endParaRPr lang="zh-CN" altLang="en-US" sz="24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39</a:t>
            </a:fld>
            <a:endParaRPr lang="en-US" altLang="zh-CN"/>
          </a:p>
        </p:txBody>
      </p:sp>
      <p:sp>
        <p:nvSpPr>
          <p:cNvPr id="73729" name="Rectangle 1"/>
          <p:cNvSpPr>
            <a:spLocks noChangeArrowheads="1"/>
          </p:cNvSpPr>
          <p:nvPr/>
        </p:nvSpPr>
        <p:spPr bwMode="auto">
          <a:xfrm>
            <a:off x="323528" y="1556792"/>
            <a:ext cx="3456384"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00000"/>
              </a:lnSpc>
              <a:spcBef>
                <a:spcPct val="0"/>
              </a:spcBef>
              <a:spcAft>
                <a:spcPct val="0"/>
              </a:spcAft>
              <a:buClrTx/>
              <a:buSzTx/>
              <a:buFontTx/>
              <a:buNone/>
              <a:tabLst/>
            </a:pPr>
            <a:r>
              <a:rPr kumimoji="0" 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a:t>
            </a:r>
            <a:r>
              <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1</a:t>
            </a:r>
            <a:r>
              <a:rPr kumimoji="0" lang="zh-CN" altLang="en-US"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）高交互蜜罐</a:t>
            </a:r>
            <a:endParaRPr kumimoji="0" lang="zh-CN" altLang="en-US" sz="2400" b="0" i="0" u="none" strike="noStrike" cap="none" normalizeH="0" baseline="0" dirty="0" smtClean="0">
              <a:ln>
                <a:noFill/>
              </a:ln>
              <a:solidFill>
                <a:schemeClr val="tx1"/>
              </a:solidFill>
              <a:effectLst/>
              <a:latin typeface="黑体" pitchFamily="2" charset="-122"/>
              <a:ea typeface="黑体"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  Png图标"/>
          <p:cNvPicPr>
            <a:picLocks noChangeAspect="1" noChangeArrowheads="1"/>
          </p:cNvPicPr>
          <p:nvPr/>
        </p:nvPicPr>
        <p:blipFill>
          <a:blip r:embed="rId2" cstate="print"/>
          <a:srcRect/>
          <a:stretch>
            <a:fillRect/>
          </a:stretch>
        </p:blipFill>
        <p:spPr bwMode="auto">
          <a:xfrm>
            <a:off x="6310313" y="3716338"/>
            <a:ext cx="2438400" cy="2438400"/>
          </a:xfrm>
          <a:prstGeom prst="rect">
            <a:avLst/>
          </a:prstGeom>
          <a:noFill/>
          <a:ln w="9525">
            <a:noFill/>
            <a:miter lim="800000"/>
            <a:headEnd/>
            <a:tailEnd/>
          </a:ln>
        </p:spPr>
      </p:pic>
      <p:sp>
        <p:nvSpPr>
          <p:cNvPr id="13315" name="Rectangle 3"/>
          <p:cNvSpPr>
            <a:spLocks noGrp="1" noChangeArrowheads="1"/>
          </p:cNvSpPr>
          <p:nvPr>
            <p:ph type="title"/>
          </p:nvPr>
        </p:nvSpPr>
        <p:spPr>
          <a:xfrm>
            <a:off x="250825" y="274638"/>
            <a:ext cx="8424863" cy="1143000"/>
          </a:xfrm>
        </p:spPr>
        <p:txBody>
          <a:bodyPr/>
          <a:lstStyle/>
          <a:p>
            <a:pPr>
              <a:defRPr/>
            </a:pPr>
            <a:r>
              <a:rPr lang="zh-CN" altLang="en-US"/>
              <a:t>目  录</a:t>
            </a:r>
          </a:p>
        </p:txBody>
      </p:sp>
      <p:sp>
        <p:nvSpPr>
          <p:cNvPr id="15364" name="Rectangle 4"/>
          <p:cNvSpPr>
            <a:spLocks noGrp="1" noChangeArrowheads="1"/>
          </p:cNvSpPr>
          <p:nvPr>
            <p:ph type="body" idx="1"/>
          </p:nvPr>
        </p:nvSpPr>
        <p:spPr>
          <a:xfrm>
            <a:off x="971550" y="1600200"/>
            <a:ext cx="7715250" cy="3629000"/>
          </a:xfrm>
        </p:spPr>
        <p:txBody>
          <a:bodyPr/>
          <a:lstStyle/>
          <a:p>
            <a:pPr>
              <a:lnSpc>
                <a:spcPct val="130000"/>
              </a:lnSpc>
              <a:buFontTx/>
              <a:buNone/>
            </a:pPr>
            <a:r>
              <a:rPr lang="en-US" altLang="zh-CN" dirty="0" smtClean="0"/>
              <a:t>9.1 </a:t>
            </a:r>
            <a:r>
              <a:rPr lang="zh-CN" altLang="en-US" dirty="0" smtClean="0"/>
              <a:t>网络安全技术概述</a:t>
            </a:r>
            <a:endParaRPr lang="en-US" altLang="zh-CN" dirty="0" smtClean="0"/>
          </a:p>
          <a:p>
            <a:pPr>
              <a:lnSpc>
                <a:spcPct val="130000"/>
              </a:lnSpc>
              <a:buFontTx/>
              <a:buNone/>
            </a:pPr>
            <a:r>
              <a:rPr lang="en-US" altLang="zh-CN" dirty="0" smtClean="0"/>
              <a:t>9.2 </a:t>
            </a:r>
            <a:r>
              <a:rPr lang="zh-CN" altLang="en-US" dirty="0" smtClean="0"/>
              <a:t>网络扫描技术</a:t>
            </a:r>
            <a:endParaRPr lang="en-US" altLang="zh-CN" dirty="0" smtClean="0"/>
          </a:p>
          <a:p>
            <a:pPr>
              <a:lnSpc>
                <a:spcPct val="130000"/>
              </a:lnSpc>
              <a:buFontTx/>
              <a:buNone/>
            </a:pPr>
            <a:r>
              <a:rPr lang="en-US" altLang="zh-CN" dirty="0" smtClean="0"/>
              <a:t>9.3 </a:t>
            </a:r>
            <a:r>
              <a:rPr lang="zh-CN" altLang="en-US" dirty="0" smtClean="0"/>
              <a:t>网络防火墙技术</a:t>
            </a:r>
            <a:endParaRPr lang="en-US" altLang="zh-CN" dirty="0" smtClean="0"/>
          </a:p>
          <a:p>
            <a:pPr>
              <a:lnSpc>
                <a:spcPct val="130000"/>
              </a:lnSpc>
              <a:buFontTx/>
              <a:buNone/>
            </a:pPr>
            <a:r>
              <a:rPr lang="en-US" altLang="zh-CN" dirty="0" smtClean="0"/>
              <a:t>9.4 </a:t>
            </a:r>
            <a:r>
              <a:rPr lang="zh-CN" altLang="zh-CN" dirty="0" smtClean="0"/>
              <a:t>入侵检测技术</a:t>
            </a:r>
            <a:endParaRPr lang="en-US" altLang="zh-CN" dirty="0" smtClean="0"/>
          </a:p>
          <a:p>
            <a:pPr>
              <a:lnSpc>
                <a:spcPct val="130000"/>
              </a:lnSpc>
              <a:buFontTx/>
              <a:buNone/>
            </a:pPr>
            <a:r>
              <a:rPr lang="en-US" altLang="zh-CN" dirty="0" smtClean="0"/>
              <a:t>9.5 </a:t>
            </a:r>
            <a:r>
              <a:rPr lang="zh-CN" altLang="zh-CN" dirty="0" smtClean="0"/>
              <a:t>蜜罐技术</a:t>
            </a:r>
          </a:p>
        </p:txBody>
      </p:sp>
      <p:sp>
        <p:nvSpPr>
          <p:cNvPr id="7" name="灯片编号占位符 6"/>
          <p:cNvSpPr>
            <a:spLocks noGrp="1"/>
          </p:cNvSpPr>
          <p:nvPr>
            <p:ph type="sldNum" sz="quarter" idx="11"/>
          </p:nvPr>
        </p:nvSpPr>
        <p:spPr/>
        <p:txBody>
          <a:bodyPr/>
          <a:lstStyle/>
          <a:p>
            <a:pPr>
              <a:defRPr/>
            </a:pPr>
            <a:fld id="{C3B66105-5BF6-47B2-8194-A81676E5F59F}" type="slidenum">
              <a:rPr lang="en-US" altLang="zh-CN"/>
              <a:pPr>
                <a:defRPr/>
              </a:pPr>
              <a:t>4</a:t>
            </a:fld>
            <a:endParaRPr lang="en-US" altLang="zh-CN" dirty="0"/>
          </a:p>
        </p:txBody>
      </p:sp>
      <p:sp>
        <p:nvSpPr>
          <p:cNvPr id="8" name="矩形 7"/>
          <p:cNvSpPr/>
          <p:nvPr/>
        </p:nvSpPr>
        <p:spPr>
          <a:xfrm>
            <a:off x="827584" y="2492896"/>
            <a:ext cx="5472113" cy="2663626"/>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9.5 </a:t>
            </a:r>
            <a:r>
              <a:rPr lang="zh-CN" altLang="zh-CN" dirty="0" smtClean="0"/>
              <a:t>蜜罐技术</a:t>
            </a:r>
            <a:endParaRPr lang="zh-CN" altLang="en-US" dirty="0"/>
          </a:p>
        </p:txBody>
      </p:sp>
      <p:sp>
        <p:nvSpPr>
          <p:cNvPr id="3" name="内容占位符 2"/>
          <p:cNvSpPr>
            <a:spLocks noGrp="1"/>
          </p:cNvSpPr>
          <p:nvPr>
            <p:ph idx="1"/>
          </p:nvPr>
        </p:nvSpPr>
        <p:spPr>
          <a:xfrm>
            <a:off x="457200" y="2348880"/>
            <a:ext cx="8229600" cy="3777283"/>
          </a:xfrm>
        </p:spPr>
        <p:txBody>
          <a:bodyPr/>
          <a:lstStyle/>
          <a:p>
            <a:r>
              <a:rPr lang="zh-CN" altLang="en-US" sz="2400" dirty="0" smtClean="0"/>
              <a:t>高交互蜜罐可以完全被攻陷，它们运行真实操作系统，可能带有所有已知和未知的安全漏洞，攻击者与真实的系统和真实的服务交互，使得我们能够捕获大量的威胁信息。</a:t>
            </a:r>
            <a:endParaRPr lang="en-US" altLang="zh-CN" sz="2400" dirty="0" smtClean="0"/>
          </a:p>
          <a:p>
            <a:r>
              <a:rPr lang="zh-CN" altLang="en-US" sz="2400" dirty="0" smtClean="0"/>
              <a:t>当攻击者获得对蜜罐的非授权访问时，可以捕捉他们对漏洞的利用，监视他们的按键，找到他们的工具，搞清他们的动机。</a:t>
            </a:r>
            <a:endParaRPr lang="en-US" altLang="zh-CN" sz="2400" dirty="0" smtClean="0"/>
          </a:p>
          <a:p>
            <a:r>
              <a:rPr lang="zh-CN" altLang="en-US" sz="2400" dirty="0" smtClean="0"/>
              <a:t>即使攻击者使用了我们尚不知道的未知漏洞，通过分析其入侵过程和行为，可以发现其使用的方法和手段，即所谓发现“零日攻击”。</a:t>
            </a:r>
            <a:endParaRPr lang="zh-CN" altLang="en-US" sz="24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40</a:t>
            </a:fld>
            <a:endParaRPr lang="en-US" altLang="zh-CN"/>
          </a:p>
        </p:txBody>
      </p:sp>
      <p:sp>
        <p:nvSpPr>
          <p:cNvPr id="73729" name="Rectangle 1"/>
          <p:cNvSpPr>
            <a:spLocks noChangeArrowheads="1"/>
          </p:cNvSpPr>
          <p:nvPr/>
        </p:nvSpPr>
        <p:spPr bwMode="auto">
          <a:xfrm>
            <a:off x="323528" y="1556792"/>
            <a:ext cx="3456384"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00000"/>
              </a:lnSpc>
              <a:spcBef>
                <a:spcPct val="0"/>
              </a:spcBef>
              <a:spcAft>
                <a:spcPct val="0"/>
              </a:spcAft>
              <a:buClrTx/>
              <a:buSzTx/>
              <a:buFontTx/>
              <a:buNone/>
              <a:tabLst/>
            </a:pPr>
            <a:r>
              <a:rPr kumimoji="0" 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a:t>
            </a:r>
            <a:r>
              <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1</a:t>
            </a:r>
            <a:r>
              <a:rPr kumimoji="0" lang="zh-CN" altLang="en-US"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）高交互蜜罐</a:t>
            </a:r>
            <a:endParaRPr kumimoji="0" lang="zh-CN" altLang="en-US" sz="2400" b="0" i="0" u="none" strike="noStrike" cap="none" normalizeH="0" baseline="0" dirty="0" smtClean="0">
              <a:ln>
                <a:noFill/>
              </a:ln>
              <a:solidFill>
                <a:schemeClr val="tx1"/>
              </a:solidFill>
              <a:effectLst/>
              <a:latin typeface="黑体" pitchFamily="2" charset="-122"/>
              <a:ea typeface="黑体"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9.5 </a:t>
            </a:r>
            <a:r>
              <a:rPr lang="zh-CN" altLang="zh-CN" dirty="0" smtClean="0"/>
              <a:t>蜜罐技术</a:t>
            </a:r>
            <a:endParaRPr lang="zh-CN" altLang="en-US" dirty="0"/>
          </a:p>
        </p:txBody>
      </p:sp>
      <p:sp>
        <p:nvSpPr>
          <p:cNvPr id="3" name="内容占位符 2"/>
          <p:cNvSpPr>
            <a:spLocks noGrp="1"/>
          </p:cNvSpPr>
          <p:nvPr>
            <p:ph idx="1"/>
          </p:nvPr>
        </p:nvSpPr>
        <p:spPr>
          <a:xfrm>
            <a:off x="457200" y="2348880"/>
            <a:ext cx="8229600" cy="3777283"/>
          </a:xfrm>
        </p:spPr>
        <p:txBody>
          <a:bodyPr/>
          <a:lstStyle/>
          <a:p>
            <a:r>
              <a:rPr lang="zh-CN" altLang="en-US" sz="2400" dirty="0" smtClean="0"/>
              <a:t>低交互蜜罐则是使用特定软件工具模拟操作系统、网络堆栈或某些特殊应用程序的一部分功能，例如具有网络堆栈、提供</a:t>
            </a:r>
            <a:r>
              <a:rPr lang="en-US" altLang="zh-CN" sz="2400" dirty="0" smtClean="0"/>
              <a:t>TCP</a:t>
            </a:r>
            <a:r>
              <a:rPr lang="zh-CN" altLang="en-US" sz="2400" dirty="0" smtClean="0"/>
              <a:t>连接、提供</a:t>
            </a:r>
            <a:r>
              <a:rPr lang="en-US" altLang="zh-CN" sz="2400" dirty="0" smtClean="0"/>
              <a:t>HTTP</a:t>
            </a:r>
            <a:r>
              <a:rPr lang="zh-CN" altLang="en-US" sz="2400" dirty="0" smtClean="0"/>
              <a:t>模拟服务等。</a:t>
            </a:r>
            <a:endParaRPr lang="en-US" altLang="zh-CN" sz="2400" dirty="0" smtClean="0"/>
          </a:p>
          <a:p>
            <a:r>
              <a:rPr lang="zh-CN" altLang="en-US" sz="2400" dirty="0" smtClean="0"/>
              <a:t>低交互蜜罐允许攻击者与目标系统有限交互，允许管理员了解关于攻击的主要的定量信息。</a:t>
            </a:r>
            <a:endParaRPr lang="en-US" altLang="zh-CN" sz="2400" dirty="0" smtClean="0"/>
          </a:p>
          <a:p>
            <a:r>
              <a:rPr lang="zh-CN" altLang="zh-CN" sz="2400" dirty="0" smtClean="0"/>
              <a:t>优点是简单、易安装和易维护</a:t>
            </a:r>
            <a:r>
              <a:rPr lang="zh-CN" altLang="en-US" sz="2400" dirty="0" smtClean="0"/>
              <a:t>。</a:t>
            </a:r>
            <a:r>
              <a:rPr lang="zh-CN" altLang="zh-CN" sz="2400" dirty="0" smtClean="0"/>
              <a:t>只需要安装和配置一个工具软件即可，典型的低交互蜜罐工具软件如</a:t>
            </a:r>
            <a:r>
              <a:rPr lang="en-US" altLang="zh-CN" sz="2400" i="1" dirty="0" smtClean="0"/>
              <a:t>Tiny </a:t>
            </a:r>
            <a:r>
              <a:rPr lang="en-US" altLang="zh-CN" sz="2400" i="1" dirty="0" err="1" smtClean="0"/>
              <a:t>Honypot</a:t>
            </a:r>
            <a:r>
              <a:rPr lang="zh-CN" altLang="zh-CN" sz="2400" dirty="0" smtClean="0"/>
              <a:t>、</a:t>
            </a:r>
            <a:r>
              <a:rPr lang="en-US" altLang="zh-CN" sz="2400" i="1" dirty="0" err="1" smtClean="0"/>
              <a:t>Honeyd</a:t>
            </a:r>
            <a:r>
              <a:rPr lang="zh-CN" altLang="zh-CN" sz="2400" dirty="0" smtClean="0"/>
              <a:t>、</a:t>
            </a:r>
            <a:r>
              <a:rPr lang="en-US" altLang="zh-CN" sz="2400" i="1" dirty="0" err="1" smtClean="0"/>
              <a:t>Nepentbes</a:t>
            </a:r>
            <a:r>
              <a:rPr lang="zh-CN" altLang="zh-CN" sz="2400" dirty="0" smtClean="0"/>
              <a:t>等，以及用于</a:t>
            </a:r>
            <a:r>
              <a:rPr lang="en-US" altLang="zh-CN" sz="2400" dirty="0" smtClean="0"/>
              <a:t>Web</a:t>
            </a:r>
            <a:r>
              <a:rPr lang="zh-CN" altLang="zh-CN" sz="2400" dirty="0" smtClean="0"/>
              <a:t>欺骗的</a:t>
            </a:r>
            <a:r>
              <a:rPr lang="en-US" altLang="zh-CN" sz="2400" dirty="0" smtClean="0"/>
              <a:t>Google</a:t>
            </a:r>
            <a:r>
              <a:rPr lang="zh-CN" altLang="zh-CN" sz="2400" dirty="0" smtClean="0"/>
              <a:t>入侵蜜罐</a:t>
            </a:r>
            <a:r>
              <a:rPr lang="en-US" altLang="zh-CN" sz="2400" dirty="0" smtClean="0"/>
              <a:t>GHH</a:t>
            </a:r>
            <a:r>
              <a:rPr lang="zh-CN" altLang="zh-CN" sz="2400" dirty="0" smtClean="0"/>
              <a:t>（</a:t>
            </a:r>
            <a:r>
              <a:rPr lang="en-US" altLang="zh-CN" sz="2400" dirty="0" smtClean="0"/>
              <a:t>Google Hack </a:t>
            </a:r>
            <a:r>
              <a:rPr lang="en-US" altLang="zh-CN" sz="2400" dirty="0" err="1" smtClean="0"/>
              <a:t>Honeypot</a:t>
            </a:r>
            <a:r>
              <a:rPr lang="zh-CN" altLang="zh-CN" sz="2400" dirty="0" smtClean="0"/>
              <a:t>）、</a:t>
            </a:r>
            <a:r>
              <a:rPr lang="en-US" altLang="zh-CN" sz="2400" dirty="0" err="1" smtClean="0"/>
              <a:t>PHP.HoP</a:t>
            </a:r>
            <a:r>
              <a:rPr lang="zh-CN" altLang="zh-CN" sz="2400" dirty="0" smtClean="0"/>
              <a:t>等</a:t>
            </a:r>
            <a:r>
              <a:rPr lang="zh-CN" altLang="en-US" sz="2400" dirty="0" smtClean="0"/>
              <a:t>。</a:t>
            </a:r>
            <a:endParaRPr lang="zh-CN" altLang="en-US" sz="24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41</a:t>
            </a:fld>
            <a:endParaRPr lang="en-US" altLang="zh-CN"/>
          </a:p>
        </p:txBody>
      </p:sp>
      <p:sp>
        <p:nvSpPr>
          <p:cNvPr id="73729" name="Rectangle 1"/>
          <p:cNvSpPr>
            <a:spLocks noChangeArrowheads="1"/>
          </p:cNvSpPr>
          <p:nvPr/>
        </p:nvSpPr>
        <p:spPr bwMode="auto">
          <a:xfrm>
            <a:off x="323528" y="1556792"/>
            <a:ext cx="3456384"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hangingPunct="0"/>
            <a:r>
              <a:rPr kumimoji="0" lang="zh-CN" altLang="en-US"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a:t>
            </a:r>
            <a:r>
              <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2</a:t>
            </a:r>
            <a:r>
              <a:rPr kumimoji="0" lang="zh-CN" altLang="en-US"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）低交互蜜罐</a:t>
            </a:r>
            <a:endParaRPr kumimoji="0" lang="zh-CN" altLang="en-US" sz="2400" b="0" i="0" u="none" strike="noStrike" cap="none" normalizeH="0" baseline="0" dirty="0" smtClean="0">
              <a:ln>
                <a:noFill/>
              </a:ln>
              <a:solidFill>
                <a:schemeClr val="tx1"/>
              </a:solidFill>
              <a:effectLst/>
              <a:latin typeface="黑体" pitchFamily="2" charset="-122"/>
              <a:ea typeface="黑体"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9.5 </a:t>
            </a:r>
            <a:r>
              <a:rPr lang="zh-CN" altLang="zh-CN" dirty="0" smtClean="0"/>
              <a:t>蜜罐技术</a:t>
            </a:r>
            <a:endParaRPr lang="zh-CN" altLang="en-US" dirty="0"/>
          </a:p>
        </p:txBody>
      </p:sp>
      <p:sp>
        <p:nvSpPr>
          <p:cNvPr id="3" name="内容占位符 2"/>
          <p:cNvSpPr>
            <a:spLocks noGrp="1"/>
          </p:cNvSpPr>
          <p:nvPr>
            <p:ph idx="1"/>
          </p:nvPr>
        </p:nvSpPr>
        <p:spPr>
          <a:xfrm>
            <a:off x="457200" y="2348880"/>
            <a:ext cx="8229600" cy="3777283"/>
          </a:xfrm>
        </p:spPr>
        <p:txBody>
          <a:bodyPr/>
          <a:lstStyle/>
          <a:p>
            <a:r>
              <a:rPr lang="zh-CN" altLang="en-US" sz="2400" dirty="0" smtClean="0"/>
              <a:t>由于低交互蜜罐只为攻击者提供一个模拟交互系统，这一系统不会完全被攻陷，因此，低交互蜜罐构造了一个可控环境，风险有限。</a:t>
            </a:r>
            <a:endParaRPr lang="en-US" altLang="zh-CN" sz="2400" dirty="0" smtClean="0"/>
          </a:p>
          <a:p>
            <a:r>
              <a:rPr lang="zh-CN" altLang="zh-CN" sz="2400" dirty="0" smtClean="0"/>
              <a:t>因为蜜罐没有生产价值，任何连接蜜罐的尝试都被认为是可疑的。</a:t>
            </a:r>
            <a:endParaRPr lang="zh-CN" altLang="en-US" sz="24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42</a:t>
            </a:fld>
            <a:endParaRPr lang="en-US" altLang="zh-CN"/>
          </a:p>
        </p:txBody>
      </p:sp>
      <p:sp>
        <p:nvSpPr>
          <p:cNvPr id="73729" name="Rectangle 1"/>
          <p:cNvSpPr>
            <a:spLocks noChangeArrowheads="1"/>
          </p:cNvSpPr>
          <p:nvPr/>
        </p:nvSpPr>
        <p:spPr bwMode="auto">
          <a:xfrm>
            <a:off x="323528" y="1556792"/>
            <a:ext cx="3456384"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hangingPunct="0"/>
            <a:r>
              <a:rPr kumimoji="0" lang="zh-CN" altLang="en-US"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a:t>
            </a:r>
            <a:r>
              <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2</a:t>
            </a:r>
            <a:r>
              <a:rPr kumimoji="0" lang="zh-CN" altLang="en-US"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）低交互蜜罐</a:t>
            </a:r>
            <a:endParaRPr kumimoji="0" lang="zh-CN" altLang="en-US" sz="2400" b="0" i="0" u="none" strike="noStrike" cap="none" normalizeH="0" baseline="0" dirty="0" smtClean="0">
              <a:ln>
                <a:noFill/>
              </a:ln>
              <a:solidFill>
                <a:schemeClr val="tx1"/>
              </a:solidFill>
              <a:effectLst/>
              <a:latin typeface="黑体" pitchFamily="2" charset="-122"/>
              <a:ea typeface="黑体"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9.5 </a:t>
            </a:r>
            <a:r>
              <a:rPr lang="zh-CN" altLang="zh-CN" dirty="0" smtClean="0"/>
              <a:t>蜜罐技术</a:t>
            </a:r>
            <a:endParaRPr lang="zh-CN" altLang="en-US" dirty="0"/>
          </a:p>
        </p:txBody>
      </p:sp>
      <p:sp>
        <p:nvSpPr>
          <p:cNvPr id="3" name="内容占位符 2"/>
          <p:cNvSpPr>
            <a:spLocks noGrp="1"/>
          </p:cNvSpPr>
          <p:nvPr>
            <p:ph idx="1"/>
          </p:nvPr>
        </p:nvSpPr>
        <p:spPr/>
        <p:txBody>
          <a:bodyPr/>
          <a:lstStyle/>
          <a:p>
            <a:r>
              <a:rPr lang="zh-CN" altLang="zh-CN" sz="2400" dirty="0" smtClean="0"/>
              <a:t>根据蜜罐系统载体的不同，蜜罐又可分为物理蜜罐和虚拟蜜罐。</a:t>
            </a:r>
            <a:endParaRPr lang="en-US" altLang="zh-CN" sz="2400" dirty="0" smtClean="0"/>
          </a:p>
          <a:p>
            <a:pPr lvl="1"/>
            <a:r>
              <a:rPr lang="zh-CN" altLang="zh-CN" sz="2200" dirty="0" smtClean="0"/>
              <a:t>物理蜜罐意味着蜜罐运行在一个物理计算机上，“物理”通常暗指高交互，允许系统被完全攻陷。物理蜜罐安装和维护成本高，</a:t>
            </a:r>
            <a:r>
              <a:rPr lang="zh-CN" altLang="en-US" sz="2200" dirty="0" smtClean="0"/>
              <a:t>但</a:t>
            </a:r>
            <a:r>
              <a:rPr lang="zh-CN" altLang="zh-CN" sz="2200" dirty="0" smtClean="0"/>
              <a:t>为每个空闲</a:t>
            </a:r>
            <a:r>
              <a:rPr lang="en-US" altLang="zh-CN" sz="2200" dirty="0" smtClean="0"/>
              <a:t>IP</a:t>
            </a:r>
            <a:r>
              <a:rPr lang="zh-CN" altLang="zh-CN" sz="2200" dirty="0" smtClean="0"/>
              <a:t>地址（空闲即被用于监听入侵）部署一个物理蜜罐是不切实际的。</a:t>
            </a:r>
            <a:endParaRPr lang="en-US" altLang="zh-CN" sz="2200" dirty="0" smtClean="0"/>
          </a:p>
          <a:p>
            <a:pPr lvl="1"/>
            <a:r>
              <a:rPr lang="zh-CN" altLang="zh-CN" sz="2200" dirty="0" smtClean="0"/>
              <a:t>虚拟蜜罐是在一台物理计算机上部署多个虚拟机作为蜜罐，可以是低交换蜜罐也可以是高交互蜜罐，虚拟蜜罐配置资源少成本低易于维护。</a:t>
            </a:r>
            <a:r>
              <a:rPr lang="zh-CN" altLang="en-US" sz="2200" dirty="0" smtClean="0"/>
              <a:t>通常</a:t>
            </a:r>
            <a:r>
              <a:rPr lang="zh-CN" altLang="zh-CN" sz="2200" dirty="0" smtClean="0"/>
              <a:t>使用如</a:t>
            </a:r>
            <a:r>
              <a:rPr lang="en-US" altLang="zh-CN" sz="2200" dirty="0" smtClean="0"/>
              <a:t>VMware</a:t>
            </a:r>
            <a:r>
              <a:rPr lang="zh-CN" altLang="zh-CN" sz="2200" dirty="0" smtClean="0"/>
              <a:t>、</a:t>
            </a:r>
            <a:r>
              <a:rPr lang="en-US" altLang="zh-CN" sz="2200" dirty="0" smtClean="0"/>
              <a:t>Virtual PC</a:t>
            </a:r>
            <a:r>
              <a:rPr lang="zh-CN" altLang="zh-CN" sz="2200" dirty="0" smtClean="0"/>
              <a:t>虚拟机软件</a:t>
            </a:r>
            <a:r>
              <a:rPr lang="zh-CN" altLang="en-US" sz="2200" dirty="0" smtClean="0"/>
              <a:t>。</a:t>
            </a:r>
            <a:endParaRPr lang="zh-CN" altLang="en-US" sz="22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43</a:t>
            </a:fld>
            <a:endParaRPr lang="en-US" altLang="zh-CN"/>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  Png图标"/>
          <p:cNvPicPr>
            <a:picLocks noChangeAspect="1" noChangeArrowheads="1"/>
          </p:cNvPicPr>
          <p:nvPr/>
        </p:nvPicPr>
        <p:blipFill>
          <a:blip r:embed="rId2" cstate="print"/>
          <a:srcRect/>
          <a:stretch>
            <a:fillRect/>
          </a:stretch>
        </p:blipFill>
        <p:spPr bwMode="auto">
          <a:xfrm>
            <a:off x="7235825" y="3933825"/>
            <a:ext cx="1266825" cy="1266825"/>
          </a:xfrm>
          <a:prstGeom prst="rect">
            <a:avLst/>
          </a:prstGeom>
          <a:noFill/>
          <a:ln w="9525">
            <a:noFill/>
            <a:miter lim="800000"/>
            <a:headEnd/>
            <a:tailEnd/>
          </a:ln>
        </p:spPr>
      </p:pic>
      <p:sp>
        <p:nvSpPr>
          <p:cNvPr id="8195" name="Rectangle 3"/>
          <p:cNvSpPr>
            <a:spLocks noGrp="1" noChangeArrowheads="1"/>
          </p:cNvSpPr>
          <p:nvPr>
            <p:ph type="title"/>
          </p:nvPr>
        </p:nvSpPr>
        <p:spPr/>
        <p:txBody>
          <a:bodyPr/>
          <a:lstStyle/>
          <a:p>
            <a:pPr>
              <a:defRPr/>
            </a:pPr>
            <a:r>
              <a:rPr lang="zh-CN" altLang="en-US"/>
              <a:t>小  结</a:t>
            </a:r>
          </a:p>
        </p:txBody>
      </p:sp>
      <p:sp>
        <p:nvSpPr>
          <p:cNvPr id="18436" name="Rectangle 4"/>
          <p:cNvSpPr>
            <a:spLocks noGrp="1" noChangeArrowheads="1"/>
          </p:cNvSpPr>
          <p:nvPr>
            <p:ph type="body" idx="1"/>
          </p:nvPr>
        </p:nvSpPr>
        <p:spPr/>
        <p:txBody>
          <a:bodyPr/>
          <a:lstStyle/>
          <a:p>
            <a:pPr marL="1588" indent="712788">
              <a:lnSpc>
                <a:spcPts val="3200"/>
              </a:lnSpc>
              <a:buFontTx/>
              <a:buNone/>
            </a:pPr>
            <a:r>
              <a:rPr lang="zh-CN" altLang="en-US" sz="2400" dirty="0" smtClean="0"/>
              <a:t>本章介绍了典型的网络安全防范技术。全面的网络安全防御体系应该包括风险评估、安全策略定义、部署网络安全产品、检测网络安全状态、响应处理网络安全事件、恢复遭受损坏的系统。常用的网络安全技术和产品包括用于隔离内部网络与外部网络的防火墙；用于监测并发现网络入侵行为的入侵检测系统</a:t>
            </a:r>
            <a:r>
              <a:rPr lang="en-US" altLang="zh-CN" sz="2400" dirty="0" smtClean="0"/>
              <a:t>IDS</a:t>
            </a:r>
            <a:r>
              <a:rPr lang="zh-CN" altLang="en-US" sz="2400" dirty="0" smtClean="0"/>
              <a:t>；蜜罐技术提供一种更有效的发现入侵行为的手段。 </a:t>
            </a:r>
          </a:p>
        </p:txBody>
      </p:sp>
      <p:sp>
        <p:nvSpPr>
          <p:cNvPr id="18437" name="Freeform 5"/>
          <p:cNvSpPr>
            <a:spLocks/>
          </p:cNvSpPr>
          <p:nvPr/>
        </p:nvSpPr>
        <p:spPr bwMode="auto">
          <a:xfrm>
            <a:off x="1692275" y="5157788"/>
            <a:ext cx="5711825" cy="887412"/>
          </a:xfrm>
          <a:custGeom>
            <a:avLst/>
            <a:gdLst>
              <a:gd name="T0" fmla="*/ 0 w 3598"/>
              <a:gd name="T1" fmla="*/ 317 h 559"/>
              <a:gd name="T2" fmla="*/ 1224 w 3598"/>
              <a:gd name="T3" fmla="*/ 90 h 559"/>
              <a:gd name="T4" fmla="*/ 1406 w 3598"/>
              <a:gd name="T5" fmla="*/ 544 h 559"/>
              <a:gd name="T6" fmla="*/ 2721 w 3598"/>
              <a:gd name="T7" fmla="*/ 181 h 559"/>
              <a:gd name="T8" fmla="*/ 3220 w 3598"/>
              <a:gd name="T9" fmla="*/ 181 h 559"/>
              <a:gd name="T10" fmla="*/ 3538 w 3598"/>
              <a:gd name="T11" fmla="*/ 45 h 559"/>
              <a:gd name="T12" fmla="*/ 3583 w 3598"/>
              <a:gd name="T13" fmla="*/ 0 h 559"/>
              <a:gd name="T14" fmla="*/ 0 60000 65536"/>
              <a:gd name="T15" fmla="*/ 0 60000 65536"/>
              <a:gd name="T16" fmla="*/ 0 60000 65536"/>
              <a:gd name="T17" fmla="*/ 0 60000 65536"/>
              <a:gd name="T18" fmla="*/ 0 60000 65536"/>
              <a:gd name="T19" fmla="*/ 0 60000 65536"/>
              <a:gd name="T20" fmla="*/ 0 60000 65536"/>
              <a:gd name="T21" fmla="*/ 0 w 3598"/>
              <a:gd name="T22" fmla="*/ 0 h 559"/>
              <a:gd name="T23" fmla="*/ 3598 w 3598"/>
              <a:gd name="T24" fmla="*/ 559 h 5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98" h="559">
                <a:moveTo>
                  <a:pt x="0" y="317"/>
                </a:moveTo>
                <a:cubicBezTo>
                  <a:pt x="495" y="184"/>
                  <a:pt x="990" y="52"/>
                  <a:pt x="1224" y="90"/>
                </a:cubicBezTo>
                <a:cubicBezTo>
                  <a:pt x="1458" y="128"/>
                  <a:pt x="1156" y="529"/>
                  <a:pt x="1406" y="544"/>
                </a:cubicBezTo>
                <a:cubicBezTo>
                  <a:pt x="1656" y="559"/>
                  <a:pt x="2419" y="241"/>
                  <a:pt x="2721" y="181"/>
                </a:cubicBezTo>
                <a:cubicBezTo>
                  <a:pt x="3023" y="121"/>
                  <a:pt x="3084" y="204"/>
                  <a:pt x="3220" y="181"/>
                </a:cubicBezTo>
                <a:cubicBezTo>
                  <a:pt x="3356" y="158"/>
                  <a:pt x="3478" y="75"/>
                  <a:pt x="3538" y="45"/>
                </a:cubicBezTo>
                <a:cubicBezTo>
                  <a:pt x="3598" y="15"/>
                  <a:pt x="3590" y="7"/>
                  <a:pt x="3583" y="0"/>
                </a:cubicBezTo>
              </a:path>
            </a:pathLst>
          </a:custGeom>
          <a:noFill/>
          <a:ln w="57150" cmpd="sng">
            <a:solidFill>
              <a:schemeClr val="accent2"/>
            </a:solidFill>
            <a:round/>
            <a:headEnd/>
            <a:tailEnd/>
          </a:ln>
        </p:spPr>
        <p:txBody>
          <a:bodyPr/>
          <a:lstStyle/>
          <a:p>
            <a:endParaRPr lang="zh-CN" altLang="en-US"/>
          </a:p>
        </p:txBody>
      </p:sp>
      <p:sp>
        <p:nvSpPr>
          <p:cNvPr id="8" name="灯片编号占位符 7"/>
          <p:cNvSpPr>
            <a:spLocks noGrp="1"/>
          </p:cNvSpPr>
          <p:nvPr>
            <p:ph type="sldNum" sz="quarter" idx="11"/>
          </p:nvPr>
        </p:nvSpPr>
        <p:spPr/>
        <p:txBody>
          <a:bodyPr/>
          <a:lstStyle/>
          <a:p>
            <a:pPr>
              <a:defRPr/>
            </a:pPr>
            <a:fld id="{E65F9A46-273E-4263-9C79-8F1FAC9CFA2B}" type="slidenum">
              <a:rPr lang="en-US" altLang="zh-CN"/>
              <a:pPr>
                <a:defRPr/>
              </a:pPr>
              <a:t>44</a:t>
            </a:fld>
            <a:endParaRPr lang="en-US" altLang="zh-CN"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2" name="Picture 6"/>
          <p:cNvPicPr>
            <a:picLocks noChangeAspect="1" noChangeArrowheads="1"/>
          </p:cNvPicPr>
          <p:nvPr/>
        </p:nvPicPr>
        <p:blipFill>
          <a:blip r:embed="rId2" cstate="print"/>
          <a:srcRect/>
          <a:stretch>
            <a:fillRect/>
          </a:stretch>
        </p:blipFill>
        <p:spPr bwMode="auto">
          <a:xfrm>
            <a:off x="395536" y="4365104"/>
            <a:ext cx="2286000" cy="2024063"/>
          </a:xfrm>
          <a:prstGeom prst="rect">
            <a:avLst/>
          </a:prstGeom>
          <a:noFill/>
          <a:ln w="9525">
            <a:noFill/>
            <a:miter lim="800000"/>
            <a:headEnd/>
            <a:tailEnd/>
          </a:ln>
          <a:effectLst/>
        </p:spPr>
      </p:pic>
      <p:sp>
        <p:nvSpPr>
          <p:cNvPr id="2" name="标题 1"/>
          <p:cNvSpPr>
            <a:spLocks noGrp="1"/>
          </p:cNvSpPr>
          <p:nvPr>
            <p:ph type="title"/>
          </p:nvPr>
        </p:nvSpPr>
        <p:spPr/>
        <p:txBody>
          <a:bodyPr/>
          <a:lstStyle/>
          <a:p>
            <a:r>
              <a:rPr lang="zh-CN" altLang="en-US" smtClean="0">
                <a:effectLst>
                  <a:outerShdw blurRad="38100" dist="38100" dir="2700000" algn="tl">
                    <a:srgbClr val="C0C0C0"/>
                  </a:outerShdw>
                </a:effectLst>
              </a:rPr>
              <a:t>思考题与作业</a:t>
            </a:r>
          </a:p>
        </p:txBody>
      </p:sp>
      <p:sp>
        <p:nvSpPr>
          <p:cNvPr id="19459" name="内容占位符 2"/>
          <p:cNvSpPr>
            <a:spLocks noGrp="1"/>
          </p:cNvSpPr>
          <p:nvPr>
            <p:ph idx="1"/>
          </p:nvPr>
        </p:nvSpPr>
        <p:spPr>
          <a:xfrm>
            <a:off x="468312" y="1628775"/>
            <a:ext cx="8675688" cy="4525963"/>
          </a:xfrm>
        </p:spPr>
        <p:txBody>
          <a:bodyPr/>
          <a:lstStyle/>
          <a:p>
            <a:pPr marL="457200" indent="-457200">
              <a:buFont typeface="+mj-lt"/>
              <a:buAutoNum type="arabicPeriod"/>
            </a:pPr>
            <a:r>
              <a:rPr lang="zh-CN" altLang="zh-CN" sz="2400" dirty="0" smtClean="0"/>
              <a:t>网络扫描的目的是什么？什么是主机扫描和端口扫描，它们目的是什么？</a:t>
            </a:r>
            <a:endParaRPr lang="en-US" altLang="zh-CN" sz="2400" dirty="0" smtClean="0"/>
          </a:p>
          <a:p>
            <a:pPr marL="457200" indent="-457200">
              <a:buFont typeface="+mj-lt"/>
              <a:buAutoNum type="arabicPeriod"/>
            </a:pPr>
            <a:r>
              <a:rPr lang="zh-CN" altLang="zh-CN" sz="2400" dirty="0" smtClean="0"/>
              <a:t>网络防火墙的作用是什么？</a:t>
            </a:r>
            <a:endParaRPr lang="en-US" altLang="zh-CN" sz="2400" dirty="0" smtClean="0"/>
          </a:p>
          <a:p>
            <a:pPr marL="457200" indent="-457200">
              <a:buFont typeface="+mj-lt"/>
              <a:buAutoNum type="arabicPeriod"/>
            </a:pPr>
            <a:r>
              <a:rPr lang="zh-CN" altLang="zh-CN" sz="2400" dirty="0" smtClean="0"/>
              <a:t>网络入侵检测系统是如何工作的？</a:t>
            </a:r>
          </a:p>
          <a:p>
            <a:pPr marL="457200" indent="-457200">
              <a:buFont typeface="+mj-lt"/>
              <a:buAutoNum type="arabicPeriod"/>
            </a:pPr>
            <a:r>
              <a:rPr lang="zh-CN" altLang="zh-CN" sz="2400" dirty="0" smtClean="0"/>
              <a:t>入侵检测系统</a:t>
            </a:r>
            <a:r>
              <a:rPr lang="zh-CN" altLang="en-US" sz="2400" dirty="0" smtClean="0"/>
              <a:t>是否</a:t>
            </a:r>
            <a:r>
              <a:rPr lang="zh-CN" altLang="zh-CN" sz="2400" dirty="0" smtClean="0"/>
              <a:t>会产生误报？能否消除或如何减少误报。</a:t>
            </a:r>
            <a:endParaRPr lang="en-US" altLang="zh-CN" sz="2400" dirty="0" smtClean="0"/>
          </a:p>
          <a:p>
            <a:pPr marL="457200" indent="-457200">
              <a:buFont typeface="+mj-lt"/>
              <a:buAutoNum type="arabicPeriod"/>
            </a:pPr>
            <a:r>
              <a:rPr lang="zh-CN" altLang="zh-CN" sz="2400" dirty="0" smtClean="0"/>
              <a:t>什么是蜜罐？蜜罐技术有什么作用？</a:t>
            </a:r>
          </a:p>
          <a:p>
            <a:pPr marL="457200" indent="-457200">
              <a:buFont typeface="+mj-lt"/>
              <a:buAutoNum type="arabicPeriod"/>
            </a:pPr>
            <a:endParaRPr lang="zh-CN" altLang="en-US" sz="2400" dirty="0" smtClean="0"/>
          </a:p>
        </p:txBody>
      </p:sp>
      <p:sp>
        <p:nvSpPr>
          <p:cNvPr id="4" name="灯片编号占位符 3"/>
          <p:cNvSpPr>
            <a:spLocks noGrp="1"/>
          </p:cNvSpPr>
          <p:nvPr>
            <p:ph type="sldNum" sz="quarter" idx="11"/>
          </p:nvPr>
        </p:nvSpPr>
        <p:spPr/>
        <p:txBody>
          <a:bodyPr/>
          <a:lstStyle/>
          <a:p>
            <a:pPr>
              <a:defRPr/>
            </a:pPr>
            <a:fld id="{5E5E4414-0E5F-42A5-BEAD-06ED5A8FFED9}" type="slidenum">
              <a:rPr lang="en-US" altLang="zh-CN"/>
              <a:pPr>
                <a:defRPr/>
              </a:pPr>
              <a:t>45</a:t>
            </a:fld>
            <a:endParaRPr lang="en-US" altLang="zh-CN"/>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9.1 </a:t>
            </a:r>
            <a:r>
              <a:rPr lang="zh-CN" altLang="zh-CN" dirty="0" smtClean="0"/>
              <a:t>网络安全技术概述</a:t>
            </a:r>
            <a:endParaRPr lang="zh-CN" altLang="en-US" dirty="0"/>
          </a:p>
        </p:txBody>
      </p:sp>
      <p:sp>
        <p:nvSpPr>
          <p:cNvPr id="3" name="内容占位符 2"/>
          <p:cNvSpPr>
            <a:spLocks noGrp="1"/>
          </p:cNvSpPr>
          <p:nvPr>
            <p:ph idx="1"/>
          </p:nvPr>
        </p:nvSpPr>
        <p:spPr/>
        <p:txBody>
          <a:bodyPr/>
          <a:lstStyle/>
          <a:p>
            <a:r>
              <a:rPr lang="zh-CN" altLang="zh-CN" sz="2400" dirty="0" smtClean="0"/>
              <a:t>由于网络的存在，攻击者更容易通过网络非法入侵他人网络系统、计算机系统，非法访问网络上的资源，非法窃取终端系统中的数据。</a:t>
            </a:r>
            <a:endParaRPr lang="en-US" altLang="zh-CN" sz="2400" dirty="0" smtClean="0"/>
          </a:p>
          <a:p>
            <a:r>
              <a:rPr lang="zh-CN" altLang="zh-CN" sz="2400" dirty="0" smtClean="0"/>
              <a:t>网络通常分为内部网络和外部网络（也称公共网络，如</a:t>
            </a:r>
            <a:r>
              <a:rPr lang="en-US" altLang="zh-CN" sz="2400" dirty="0" smtClean="0"/>
              <a:t>Internet</a:t>
            </a:r>
            <a:r>
              <a:rPr lang="zh-CN" altLang="zh-CN" sz="2400" dirty="0" smtClean="0"/>
              <a:t>），对安全边界的监控是网络安全的重要内容。</a:t>
            </a:r>
            <a:endParaRPr lang="en-US" altLang="zh-CN" sz="2400" dirty="0" smtClean="0"/>
          </a:p>
          <a:p>
            <a:r>
              <a:rPr lang="zh-CN" altLang="zh-CN" sz="2400" dirty="0" smtClean="0"/>
              <a:t>构建网络安全防御体系，除了必要的人、制度、机制、管理等方面保障，还要依赖于各种网络安全技术。</a:t>
            </a:r>
            <a:endParaRPr lang="zh-CN" altLang="en-US" sz="24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5</a:t>
            </a:fld>
            <a:endParaRPr lang="en-US" altLang="zh-CN"/>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9.1 </a:t>
            </a:r>
            <a:r>
              <a:rPr lang="zh-CN" altLang="zh-CN" dirty="0" smtClean="0"/>
              <a:t>网络安全技术概述</a:t>
            </a:r>
            <a:endParaRPr lang="zh-CN" altLang="en-US" dirty="0"/>
          </a:p>
        </p:txBody>
      </p:sp>
      <p:sp>
        <p:nvSpPr>
          <p:cNvPr id="3" name="内容占位符 2"/>
          <p:cNvSpPr>
            <a:spLocks noGrp="1"/>
          </p:cNvSpPr>
          <p:nvPr>
            <p:ph idx="1"/>
          </p:nvPr>
        </p:nvSpPr>
        <p:spPr/>
        <p:txBody>
          <a:bodyPr/>
          <a:lstStyle/>
          <a:p>
            <a:pPr lvl="0">
              <a:lnSpc>
                <a:spcPts val="3800"/>
              </a:lnSpc>
              <a:spcBef>
                <a:spcPts val="1200"/>
              </a:spcBef>
            </a:pPr>
            <a:r>
              <a:rPr lang="zh-CN" altLang="zh-CN" sz="2400" dirty="0" smtClean="0"/>
              <a:t>扫描技术：发现内部网络安全薄弱环节，进行完善保护。</a:t>
            </a:r>
          </a:p>
          <a:p>
            <a:pPr lvl="0">
              <a:lnSpc>
                <a:spcPts val="3800"/>
              </a:lnSpc>
              <a:spcBef>
                <a:spcPts val="1200"/>
              </a:spcBef>
            </a:pPr>
            <a:r>
              <a:rPr lang="zh-CN" altLang="zh-CN" sz="2400" dirty="0" smtClean="0"/>
              <a:t>防火墙技术：在内部与外部网络衔接处，阻止外部对内部网络的访问，限制内部对外部网络的访问等。</a:t>
            </a:r>
          </a:p>
          <a:p>
            <a:pPr lvl="0">
              <a:lnSpc>
                <a:spcPts val="3800"/>
              </a:lnSpc>
              <a:spcBef>
                <a:spcPts val="1200"/>
              </a:spcBef>
            </a:pPr>
            <a:r>
              <a:rPr lang="zh-CN" altLang="zh-CN" sz="2400" dirty="0" smtClean="0"/>
              <a:t>入侵检测系统：发现非正常的外部对内部网络的入侵行为，报警并阻止入侵行为和影响的进一步扩大。</a:t>
            </a:r>
          </a:p>
          <a:p>
            <a:pPr>
              <a:lnSpc>
                <a:spcPts val="3800"/>
              </a:lnSpc>
              <a:spcBef>
                <a:spcPts val="1200"/>
              </a:spcBef>
            </a:pPr>
            <a:r>
              <a:rPr lang="zh-CN" altLang="zh-CN" sz="2400" dirty="0" smtClean="0"/>
              <a:t>隔离网闸技术：在物理隔离的两个网络之间进行</a:t>
            </a:r>
            <a:r>
              <a:rPr lang="zh-CN" altLang="en-US" sz="2400" dirty="0" smtClean="0"/>
              <a:t>安全</a:t>
            </a:r>
            <a:r>
              <a:rPr lang="zh-CN" altLang="zh-CN" sz="2400" dirty="0" smtClean="0"/>
              <a:t>数据交换</a:t>
            </a:r>
            <a:r>
              <a:rPr lang="zh-CN" altLang="en-US" sz="2400" dirty="0" smtClean="0"/>
              <a:t>。</a:t>
            </a:r>
            <a:endParaRPr lang="zh-CN" altLang="en-US" sz="24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6</a:t>
            </a:fld>
            <a:endParaRPr lang="en-US" altLang="zh-CN"/>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6" name="Picture 8" descr="ANd9GcSg_FH62Qk8-COYD311A8UCKArj33lmk4M358e-axQTxkZay_QzEw"/>
          <p:cNvPicPr>
            <a:picLocks noChangeAspect="1" noChangeArrowheads="1"/>
          </p:cNvPicPr>
          <p:nvPr/>
        </p:nvPicPr>
        <p:blipFill>
          <a:blip r:embed="rId2" cstate="print"/>
          <a:srcRect/>
          <a:stretch>
            <a:fillRect/>
          </a:stretch>
        </p:blipFill>
        <p:spPr bwMode="auto">
          <a:xfrm>
            <a:off x="395536" y="1628800"/>
            <a:ext cx="2314575" cy="1971675"/>
          </a:xfrm>
          <a:prstGeom prst="rect">
            <a:avLst/>
          </a:prstGeom>
          <a:noFill/>
        </p:spPr>
      </p:pic>
      <p:sp>
        <p:nvSpPr>
          <p:cNvPr id="5" name="标题 4"/>
          <p:cNvSpPr>
            <a:spLocks noGrp="1"/>
          </p:cNvSpPr>
          <p:nvPr>
            <p:ph type="title"/>
          </p:nvPr>
        </p:nvSpPr>
        <p:spPr>
          <a:xfrm>
            <a:off x="1907704" y="2570981"/>
            <a:ext cx="6516216" cy="1362075"/>
          </a:xfrm>
        </p:spPr>
        <p:txBody>
          <a:bodyPr/>
          <a:lstStyle/>
          <a:p>
            <a:pPr>
              <a:defRPr/>
            </a:pPr>
            <a:r>
              <a:rPr lang="zh-CN" altLang="en-US" dirty="0" smtClean="0">
                <a:solidFill>
                  <a:schemeClr val="accent2"/>
                </a:solidFill>
              </a:rPr>
              <a:t>如何探测网络拓扑结构及网络中系统存在的安全弱点？</a:t>
            </a:r>
            <a:endParaRPr lang="zh-CN" altLang="en-US" dirty="0">
              <a:solidFill>
                <a:schemeClr val="accent2"/>
              </a:solidFill>
            </a:endParaRPr>
          </a:p>
        </p:txBody>
      </p:sp>
      <p:sp>
        <p:nvSpPr>
          <p:cNvPr id="17413" name="灯片编号占位符 3"/>
          <p:cNvSpPr>
            <a:spLocks noGrp="1"/>
          </p:cNvSpPr>
          <p:nvPr>
            <p:ph type="sldNum" sz="quarter" idx="12"/>
          </p:nvPr>
        </p:nvSpPr>
        <p:spPr>
          <a:noFill/>
        </p:spPr>
        <p:txBody>
          <a:bodyPr/>
          <a:lstStyle/>
          <a:p>
            <a:fld id="{D4A57D69-6D35-492D-9D2D-69FBB3DD061A}" type="slidenum">
              <a:rPr lang="en-US" altLang="zh-CN" smtClean="0">
                <a:latin typeface="Arial" pitchFamily="34" charset="0"/>
              </a:rPr>
              <a:pPr/>
              <a:t>7</a:t>
            </a:fld>
            <a:endParaRPr lang="en-US" altLang="zh-CN" smtClean="0">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  Png图标"/>
          <p:cNvPicPr>
            <a:picLocks noChangeAspect="1" noChangeArrowheads="1"/>
          </p:cNvPicPr>
          <p:nvPr/>
        </p:nvPicPr>
        <p:blipFill>
          <a:blip r:embed="rId2" cstate="print"/>
          <a:srcRect/>
          <a:stretch>
            <a:fillRect/>
          </a:stretch>
        </p:blipFill>
        <p:spPr bwMode="auto">
          <a:xfrm>
            <a:off x="6310313" y="3716338"/>
            <a:ext cx="2438400" cy="2438400"/>
          </a:xfrm>
          <a:prstGeom prst="rect">
            <a:avLst/>
          </a:prstGeom>
          <a:noFill/>
          <a:ln w="9525">
            <a:noFill/>
            <a:miter lim="800000"/>
            <a:headEnd/>
            <a:tailEnd/>
          </a:ln>
        </p:spPr>
      </p:pic>
      <p:sp>
        <p:nvSpPr>
          <p:cNvPr id="13315" name="Rectangle 3"/>
          <p:cNvSpPr>
            <a:spLocks noGrp="1" noChangeArrowheads="1"/>
          </p:cNvSpPr>
          <p:nvPr>
            <p:ph type="title"/>
          </p:nvPr>
        </p:nvSpPr>
        <p:spPr>
          <a:xfrm>
            <a:off x="250825" y="274638"/>
            <a:ext cx="8424863" cy="1143000"/>
          </a:xfrm>
        </p:spPr>
        <p:txBody>
          <a:bodyPr/>
          <a:lstStyle/>
          <a:p>
            <a:pPr>
              <a:defRPr/>
            </a:pPr>
            <a:r>
              <a:rPr lang="zh-CN" altLang="en-US"/>
              <a:t>目  录</a:t>
            </a:r>
          </a:p>
        </p:txBody>
      </p:sp>
      <p:sp>
        <p:nvSpPr>
          <p:cNvPr id="16388" name="Rectangle 4"/>
          <p:cNvSpPr>
            <a:spLocks noGrp="1" noChangeArrowheads="1"/>
          </p:cNvSpPr>
          <p:nvPr>
            <p:ph type="body" idx="1"/>
          </p:nvPr>
        </p:nvSpPr>
        <p:spPr>
          <a:xfrm>
            <a:off x="971550" y="1600200"/>
            <a:ext cx="7715250" cy="3773016"/>
          </a:xfrm>
        </p:spPr>
        <p:txBody>
          <a:bodyPr/>
          <a:lstStyle/>
          <a:p>
            <a:pPr>
              <a:lnSpc>
                <a:spcPct val="130000"/>
              </a:lnSpc>
              <a:buFontTx/>
              <a:buNone/>
            </a:pPr>
            <a:r>
              <a:rPr lang="en-US" altLang="zh-CN" dirty="0" smtClean="0"/>
              <a:t>9.1 </a:t>
            </a:r>
            <a:r>
              <a:rPr lang="zh-CN" altLang="en-US" dirty="0" smtClean="0"/>
              <a:t>网络安全技术概述</a:t>
            </a:r>
            <a:endParaRPr lang="en-US" altLang="zh-CN" dirty="0" smtClean="0"/>
          </a:p>
          <a:p>
            <a:pPr>
              <a:lnSpc>
                <a:spcPct val="130000"/>
              </a:lnSpc>
              <a:buFontTx/>
              <a:buNone/>
            </a:pPr>
            <a:r>
              <a:rPr lang="en-US" altLang="zh-CN" dirty="0" smtClean="0"/>
              <a:t>9.2 </a:t>
            </a:r>
            <a:r>
              <a:rPr lang="zh-CN" altLang="en-US" dirty="0" smtClean="0"/>
              <a:t>网络扫描技术</a:t>
            </a:r>
            <a:endParaRPr lang="en-US" altLang="zh-CN" dirty="0" smtClean="0"/>
          </a:p>
          <a:p>
            <a:pPr>
              <a:lnSpc>
                <a:spcPct val="130000"/>
              </a:lnSpc>
              <a:buFontTx/>
              <a:buNone/>
            </a:pPr>
            <a:r>
              <a:rPr lang="en-US" altLang="zh-CN" dirty="0" smtClean="0"/>
              <a:t>9.3 </a:t>
            </a:r>
            <a:r>
              <a:rPr lang="zh-CN" altLang="en-US" dirty="0" smtClean="0"/>
              <a:t>网络防火墙技术</a:t>
            </a:r>
            <a:endParaRPr lang="en-US" altLang="zh-CN" dirty="0" smtClean="0"/>
          </a:p>
          <a:p>
            <a:pPr>
              <a:lnSpc>
                <a:spcPct val="130000"/>
              </a:lnSpc>
              <a:buFontTx/>
              <a:buNone/>
            </a:pPr>
            <a:r>
              <a:rPr lang="en-US" altLang="zh-CN" dirty="0" smtClean="0"/>
              <a:t>9.4 </a:t>
            </a:r>
            <a:r>
              <a:rPr lang="zh-CN" altLang="zh-CN" dirty="0" smtClean="0"/>
              <a:t>入侵检测技术</a:t>
            </a:r>
            <a:endParaRPr lang="en-US" altLang="zh-CN" dirty="0" smtClean="0"/>
          </a:p>
          <a:p>
            <a:pPr>
              <a:lnSpc>
                <a:spcPct val="130000"/>
              </a:lnSpc>
              <a:buFontTx/>
              <a:buNone/>
            </a:pPr>
            <a:r>
              <a:rPr lang="en-US" altLang="zh-CN" dirty="0" smtClean="0"/>
              <a:t>9.5 </a:t>
            </a:r>
            <a:r>
              <a:rPr lang="zh-CN" altLang="zh-CN" dirty="0" smtClean="0"/>
              <a:t>蜜罐技术</a:t>
            </a:r>
          </a:p>
        </p:txBody>
      </p:sp>
      <p:sp>
        <p:nvSpPr>
          <p:cNvPr id="7" name="灯片编号占位符 6"/>
          <p:cNvSpPr>
            <a:spLocks noGrp="1"/>
          </p:cNvSpPr>
          <p:nvPr>
            <p:ph type="sldNum" sz="quarter" idx="11"/>
          </p:nvPr>
        </p:nvSpPr>
        <p:spPr/>
        <p:txBody>
          <a:bodyPr/>
          <a:lstStyle/>
          <a:p>
            <a:pPr>
              <a:defRPr/>
            </a:pPr>
            <a:fld id="{509E43D9-6CD8-49C7-8B30-4517ADCBA1D3}" type="slidenum">
              <a:rPr lang="en-US" altLang="zh-CN"/>
              <a:pPr>
                <a:defRPr/>
              </a:pPr>
              <a:t>8</a:t>
            </a:fld>
            <a:endParaRPr lang="en-US" altLang="zh-CN" dirty="0"/>
          </a:p>
        </p:txBody>
      </p:sp>
      <p:sp>
        <p:nvSpPr>
          <p:cNvPr id="8" name="矩形 7"/>
          <p:cNvSpPr/>
          <p:nvPr/>
        </p:nvSpPr>
        <p:spPr>
          <a:xfrm>
            <a:off x="971550" y="3068638"/>
            <a:ext cx="5472113" cy="2160562"/>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899592" y="1556792"/>
            <a:ext cx="5472113" cy="639762"/>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1000"/>
                                        <p:tgtEl>
                                          <p:spTgt spid="9"/>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 </a:t>
            </a:r>
            <a:r>
              <a:rPr lang="zh-CN" altLang="zh-CN" dirty="0" smtClean="0"/>
              <a:t>网络扫描技术</a:t>
            </a:r>
            <a:endParaRPr lang="zh-CN" altLang="en-US" dirty="0"/>
          </a:p>
        </p:txBody>
      </p:sp>
      <p:sp>
        <p:nvSpPr>
          <p:cNvPr id="3" name="内容占位符 2"/>
          <p:cNvSpPr>
            <a:spLocks noGrp="1"/>
          </p:cNvSpPr>
          <p:nvPr>
            <p:ph idx="1"/>
          </p:nvPr>
        </p:nvSpPr>
        <p:spPr/>
        <p:txBody>
          <a:bodyPr/>
          <a:lstStyle/>
          <a:p>
            <a:pPr>
              <a:lnSpc>
                <a:spcPts val="3600"/>
              </a:lnSpc>
              <a:spcBef>
                <a:spcPts val="1200"/>
              </a:spcBef>
            </a:pPr>
            <a:r>
              <a:rPr lang="zh-CN" altLang="zh-CN" sz="2400" dirty="0" smtClean="0"/>
              <a:t>发现网络中设备及系统是否存在漏洞</a:t>
            </a:r>
            <a:r>
              <a:rPr lang="zh-CN" altLang="en-US" sz="2400" dirty="0" smtClean="0"/>
              <a:t>。</a:t>
            </a:r>
            <a:endParaRPr lang="en-US" altLang="zh-CN" sz="2400" dirty="0" smtClean="0"/>
          </a:p>
          <a:p>
            <a:pPr>
              <a:lnSpc>
                <a:spcPts val="3600"/>
              </a:lnSpc>
              <a:spcBef>
                <a:spcPts val="1200"/>
              </a:spcBef>
            </a:pPr>
            <a:r>
              <a:rPr lang="zh-CN" altLang="zh-CN" sz="2400" dirty="0" smtClean="0"/>
              <a:t>主机扫描</a:t>
            </a:r>
            <a:r>
              <a:rPr lang="zh-CN" altLang="en-US" sz="2400" dirty="0" smtClean="0"/>
              <a:t>：</a:t>
            </a:r>
            <a:endParaRPr lang="en-US" altLang="zh-CN" sz="2400" dirty="0" smtClean="0"/>
          </a:p>
          <a:p>
            <a:pPr lvl="1">
              <a:lnSpc>
                <a:spcPts val="3600"/>
              </a:lnSpc>
              <a:spcBef>
                <a:spcPts val="1200"/>
              </a:spcBef>
            </a:pPr>
            <a:r>
              <a:rPr lang="zh-CN" altLang="zh-CN" sz="2200" dirty="0" smtClean="0"/>
              <a:t>确定在目标网络上的主机是否可达，常用的扫描手段如</a:t>
            </a:r>
            <a:r>
              <a:rPr lang="en-US" altLang="zh-CN" sz="2200" dirty="0" smtClean="0"/>
              <a:t>ICMP Echo </a:t>
            </a:r>
            <a:r>
              <a:rPr lang="zh-CN" altLang="zh-CN" sz="2200" dirty="0" smtClean="0"/>
              <a:t>扫描、</a:t>
            </a:r>
            <a:r>
              <a:rPr lang="en-US" altLang="zh-CN" sz="2200" dirty="0" smtClean="0"/>
              <a:t>Broadcast ICMP </a:t>
            </a:r>
            <a:r>
              <a:rPr lang="zh-CN" altLang="zh-CN" sz="2200" dirty="0" smtClean="0"/>
              <a:t>扫描等。</a:t>
            </a:r>
            <a:endParaRPr lang="en-US" altLang="zh-CN" sz="2200" dirty="0" smtClean="0"/>
          </a:p>
          <a:p>
            <a:pPr lvl="1">
              <a:lnSpc>
                <a:spcPts val="3600"/>
              </a:lnSpc>
              <a:spcBef>
                <a:spcPts val="1200"/>
              </a:spcBef>
            </a:pPr>
            <a:r>
              <a:rPr lang="zh-CN" altLang="zh-CN" sz="2200" dirty="0" smtClean="0"/>
              <a:t>防火墙和网络过滤设备常常导致传统的探测手段变得无效。为了突破这种限制，攻击者通常利用</a:t>
            </a:r>
            <a:r>
              <a:rPr lang="en-US" altLang="zh-CN" sz="2200" dirty="0" smtClean="0"/>
              <a:t>ICMP</a:t>
            </a:r>
            <a:r>
              <a:rPr lang="zh-CN" altLang="zh-CN" sz="2200" dirty="0" smtClean="0"/>
              <a:t>协议提供的错误消息机制，例如发送异常的</a:t>
            </a:r>
            <a:r>
              <a:rPr lang="en-US" altLang="zh-CN" sz="2200" dirty="0" smtClean="0"/>
              <a:t>IP </a:t>
            </a:r>
            <a:r>
              <a:rPr lang="zh-CN" altLang="zh-CN" sz="2200" dirty="0" smtClean="0"/>
              <a:t>包头、在</a:t>
            </a:r>
            <a:r>
              <a:rPr lang="en-US" altLang="zh-CN" sz="2200" dirty="0" smtClean="0"/>
              <a:t>IP</a:t>
            </a:r>
            <a:r>
              <a:rPr lang="zh-CN" altLang="zh-CN" sz="2200" dirty="0" smtClean="0"/>
              <a:t>头中设置无效的字段值、错误的数据分片，以及通过超长包探测内部路由器和反向映射探测等。</a:t>
            </a:r>
            <a:endParaRPr lang="zh-CN" altLang="en-US" sz="2200" dirty="0"/>
          </a:p>
        </p:txBody>
      </p:sp>
      <p:sp>
        <p:nvSpPr>
          <p:cNvPr id="4" name="灯片编号占位符 3"/>
          <p:cNvSpPr>
            <a:spLocks noGrp="1"/>
          </p:cNvSpPr>
          <p:nvPr>
            <p:ph type="sldNum" sz="quarter" idx="11"/>
          </p:nvPr>
        </p:nvSpPr>
        <p:spPr/>
        <p:txBody>
          <a:bodyPr/>
          <a:lstStyle/>
          <a:p>
            <a:pPr>
              <a:defRPr/>
            </a:pPr>
            <a:fld id="{25DC6A3C-E8D6-4B7B-9697-368F38B0898F}" type="slidenum">
              <a:rPr lang="en-US" altLang="zh-CN" smtClean="0"/>
              <a:pPr>
                <a:defRPr/>
              </a:pPr>
              <a:t>9</a:t>
            </a:fld>
            <a:endParaRPr lang="en-US" altLang="zh-CN"/>
          </a:p>
        </p:txBody>
      </p:sp>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311</TotalTime>
  <Words>2716</Words>
  <Application>Microsoft Office PowerPoint</Application>
  <PresentationFormat>全屏显示(4:3)</PresentationFormat>
  <Paragraphs>237</Paragraphs>
  <Slides>45</Slides>
  <Notes>0</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默认设计模板</vt:lpstr>
      <vt:lpstr>第9章  网络安全技术</vt:lpstr>
      <vt:lpstr>学习目标</vt:lpstr>
      <vt:lpstr>如何保护网络免遭入侵？</vt:lpstr>
      <vt:lpstr>目  录</vt:lpstr>
      <vt:lpstr>9.1 网络安全技术概述</vt:lpstr>
      <vt:lpstr>9.1 网络安全技术概述</vt:lpstr>
      <vt:lpstr>如何探测网络拓扑结构及网络中系统存在的安全弱点？</vt:lpstr>
      <vt:lpstr>目  录</vt:lpstr>
      <vt:lpstr>9.2 网络扫描技术</vt:lpstr>
      <vt:lpstr>9.2 网络扫描技术</vt:lpstr>
      <vt:lpstr>9.2 网络扫描技术</vt:lpstr>
      <vt:lpstr>9.2 网络扫描技术</vt:lpstr>
      <vt:lpstr>如何隔离内部网络与外部网络？</vt:lpstr>
      <vt:lpstr>目  录</vt:lpstr>
      <vt:lpstr>9.3.1 防火墙概念、功能</vt:lpstr>
      <vt:lpstr>9.3.1 防火墙概念、功能</vt:lpstr>
      <vt:lpstr>9.3.1 防火墙概念、功能</vt:lpstr>
      <vt:lpstr>9.3.2 防火墙工作原理</vt:lpstr>
      <vt:lpstr>9.3.2 防火墙工作原理</vt:lpstr>
      <vt:lpstr>9.3.2 防火墙工作原理</vt:lpstr>
      <vt:lpstr>9.3.2 防火墙工作原理</vt:lpstr>
      <vt:lpstr>9.3.2 防火墙工作原理</vt:lpstr>
      <vt:lpstr>9.3.2 防火墙工作原理</vt:lpstr>
      <vt:lpstr>9.3.3 基于DMZ的防火墙部署</vt:lpstr>
      <vt:lpstr>如何检测非法入侵网络行为？</vt:lpstr>
      <vt:lpstr>目  录</vt:lpstr>
      <vt:lpstr>9.4.1 入侵检测系统概述</vt:lpstr>
      <vt:lpstr>9.4.1 入侵检测系统概述</vt:lpstr>
      <vt:lpstr>9.4.1 入侵检测系统概述</vt:lpstr>
      <vt:lpstr>9.4.2 IDS类型与部署</vt:lpstr>
      <vt:lpstr>9.4.2 IDS类型与部署</vt:lpstr>
      <vt:lpstr>9.4.2 IDS类型与部署</vt:lpstr>
      <vt:lpstr>9.4.2 IDS类型与部署</vt:lpstr>
      <vt:lpstr>9.4.3 IDS工作原理</vt:lpstr>
      <vt:lpstr>9.4.4 典型入侵检测系统规划与配置</vt:lpstr>
      <vt:lpstr>如何更有效地检测非法入侵网络行为？</vt:lpstr>
      <vt:lpstr>目  录</vt:lpstr>
      <vt:lpstr>9.5 蜜罐技术</vt:lpstr>
      <vt:lpstr>9.5 蜜罐技术</vt:lpstr>
      <vt:lpstr>9.5 蜜罐技术</vt:lpstr>
      <vt:lpstr>9.5 蜜罐技术</vt:lpstr>
      <vt:lpstr>9.5 蜜罐技术</vt:lpstr>
      <vt:lpstr>9.5 蜜罐技术</vt:lpstr>
      <vt:lpstr>小  结</vt:lpstr>
      <vt:lpstr>思考题与作业</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幻灯标题幻灯标题</dc:title>
  <dc:creator>微软用户</dc:creator>
  <cp:lastModifiedBy>Jerry D</cp:lastModifiedBy>
  <cp:revision>37</cp:revision>
  <dcterms:created xsi:type="dcterms:W3CDTF">2011-03-14T02:54:14Z</dcterms:created>
  <dcterms:modified xsi:type="dcterms:W3CDTF">2011-09-14T09:47:52Z</dcterms:modified>
</cp:coreProperties>
</file>