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  <p:sldMasterId id="2147483744" r:id="rId5"/>
  </p:sldMasterIdLst>
  <p:notesMasterIdLst>
    <p:notesMasterId r:id="rId28"/>
  </p:notesMasterIdLst>
  <p:sldIdLst>
    <p:sldId id="335" r:id="rId6"/>
    <p:sldId id="443" r:id="rId7"/>
    <p:sldId id="444" r:id="rId8"/>
    <p:sldId id="445" r:id="rId9"/>
    <p:sldId id="446" r:id="rId10"/>
    <p:sldId id="447" r:id="rId11"/>
    <p:sldId id="448" r:id="rId12"/>
    <p:sldId id="329" r:id="rId13"/>
    <p:sldId id="468" r:id="rId14"/>
    <p:sldId id="464" r:id="rId15"/>
    <p:sldId id="330" r:id="rId16"/>
    <p:sldId id="465" r:id="rId17"/>
    <p:sldId id="328" r:id="rId18"/>
    <p:sldId id="467" r:id="rId19"/>
    <p:sldId id="466" r:id="rId20"/>
    <p:sldId id="382" r:id="rId21"/>
    <p:sldId id="512" r:id="rId22"/>
    <p:sldId id="355" r:id="rId23"/>
    <p:sldId id="318" r:id="rId24"/>
    <p:sldId id="364" r:id="rId25"/>
    <p:sldId id="511" r:id="rId26"/>
    <p:sldId id="463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24" autoAdjust="0"/>
  </p:normalViewPr>
  <p:slideViewPr>
    <p:cSldViewPr>
      <p:cViewPr varScale="1">
        <p:scale>
          <a:sx n="88" d="100"/>
          <a:sy n="88" d="100"/>
        </p:scale>
        <p:origin x="816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48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5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F6DA1-9AA1-4F20-9697-5002473A9B15}" type="datetimeFigureOut">
              <a:rPr lang="zh-CN" altLang="en-US" smtClean="0"/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B02FA-1373-4D8C-930E-D0B9E7B6E9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3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断续性、滑动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105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ASTM SAE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738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5871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794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06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0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739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1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8180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95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4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1705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7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024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7523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831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075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770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7511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10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8692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501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6785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7567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95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433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201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9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59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196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8777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8615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47823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25 h 2"/>
                <a:gd name="T2" fmla="*/ 0 w 4"/>
                <a:gd name="T3" fmla="*/ 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835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35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0849B-B48F-4604-9796-8220F5D77D36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C502B-8BD5-406A-AF0D-B10DDAEC544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17928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CE624-13A6-4924-8C4E-F9872ADB9D4C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0EF93-5B0F-4BBF-8700-74215090257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695576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C4A12-EC35-42F9-9909-851700AB4AD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B440C-11EA-48A9-86DC-A36DEECD19E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991687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92268-B4F5-478F-8CF0-62B1DBF7CDD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FFF9F-CD6F-431C-8CF1-663F0315DB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857793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9ADFC-1252-4510-8EE9-017B7C4FDC0D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88DAF-C24E-4D49-9509-B2D21E7E25A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93702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ED7CC-D76B-426D-94A6-6449D7008C0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73BB9-7F7A-4A56-9B5B-8C4B3F54539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202113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7225E-BB87-43E4-8050-41FB42AF5C39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28B27-36C3-4811-8D0A-6F1ADB6E5B8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090971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6F85C-8633-4926-A355-898827A224BC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A2605-70F4-4394-BCA9-7ADD970312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60171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913FC-B7CB-4E4A-9F2A-2F1E76ED64AC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77F24-8BAC-4A35-B49F-EB87C91C575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83821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6E337-31FA-4C1D-A093-5208C5A39A04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BB430-A942-4BCF-AA32-C48C31204D6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978794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99C0-D26B-49C8-9A06-E56ABA30678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B7656-EB15-4A29-93FE-297D9B1DC87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5283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8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5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41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A55006-C0E5-4DF7-882B-A67A0602A738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41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42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0A1012-7492-4BCC-8D8C-91F3C08A22E7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2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25 h 2"/>
                <a:gd name="T2" fmla="*/ 0 w 4"/>
                <a:gd name="T3" fmla="*/ 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030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3648" y="1995686"/>
            <a:ext cx="662473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2.2.2 </a:t>
            </a: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车辆齿轮油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</a:t>
            </a: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</a:t>
            </a: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使用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291830"/>
            <a:ext cx="2857500" cy="167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83850"/>
            <a:ext cx="1214918" cy="120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03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779662"/>
            <a:ext cx="6696744" cy="1477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．使用性能分类（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API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分类法）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GL-3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GL-4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GL-5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MT-1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PG-2 </a:t>
            </a:r>
          </a:p>
        </p:txBody>
      </p:sp>
    </p:spTree>
    <p:extLst>
      <p:ext uri="{BB962C8B-B14F-4D97-AF65-F5344CB8AC3E}">
        <p14:creationId xmlns:p14="http://schemas.microsoft.com/office/powerpoint/2010/main" val="36231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9712" y="2355726"/>
            <a:ext cx="590465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p"/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我国车辆齿轮油使用性能分类 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398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7664" y="1275606"/>
            <a:ext cx="5886400" cy="28623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普通车辆齿轮油 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GL-3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中负荷车辆齿轮油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GL-4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重负荷车辆齿轮油 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GL-5</a:t>
            </a:r>
          </a:p>
        </p:txBody>
      </p:sp>
    </p:spTree>
    <p:extLst>
      <p:ext uri="{BB962C8B-B14F-4D97-AF65-F5344CB8AC3E}">
        <p14:creationId xmlns:p14="http://schemas.microsoft.com/office/powerpoint/2010/main" val="382913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83768" y="2355726"/>
            <a:ext cx="39604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p"/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车辆齿轮油选择  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22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275606"/>
            <a:ext cx="8784976" cy="28623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车辆齿轮油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使用性能级别的选择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齿轮类型和工作条件 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减少用油级别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车辆齿轮油粘度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牌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号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的选择 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工作最低环境温度和传动装置运行最高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温度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换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油周期较长 </a:t>
            </a:r>
          </a:p>
        </p:txBody>
      </p:sp>
    </p:spTree>
    <p:extLst>
      <p:ext uri="{BB962C8B-B14F-4D97-AF65-F5344CB8AC3E}">
        <p14:creationId xmlns:p14="http://schemas.microsoft.com/office/powerpoint/2010/main" val="151462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1680" y="2211710"/>
            <a:ext cx="66247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Char char="p"/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车辆齿轮油使用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变速箱、差速器、手动转向机构 </a:t>
            </a:r>
          </a:p>
        </p:txBody>
      </p:sp>
    </p:spTree>
    <p:extLst>
      <p:ext uri="{BB962C8B-B14F-4D97-AF65-F5344CB8AC3E}">
        <p14:creationId xmlns:p14="http://schemas.microsoft.com/office/powerpoint/2010/main" val="423368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1563638"/>
            <a:ext cx="7776864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使用性能级别较高的齿轮油可以用在要求较低的车辆上，但过多降级使用经济上不合算。普通车辆齿轮油不能取代中、重负荷车辆齿轮油，用于双曲线齿轮的润滑，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否则会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加速齿轮磨损和损坏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34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2067694"/>
            <a:ext cx="8208912" cy="101566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不同品牌的齿轮油不要混存混用。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因为某些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性能指标也不完全相同。</a:t>
            </a:r>
          </a:p>
        </p:txBody>
      </p:sp>
    </p:spTree>
    <p:extLst>
      <p:ext uri="{BB962C8B-B14F-4D97-AF65-F5344CB8AC3E}">
        <p14:creationId xmlns:p14="http://schemas.microsoft.com/office/powerpoint/2010/main" val="394136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843558"/>
            <a:ext cx="7848872" cy="31309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46088">
              <a:lnSpc>
                <a:spcPct val="125000"/>
              </a:lnSpc>
              <a:spcBef>
                <a:spcPct val="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在满足粘度要求的基础上，使用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粘度小的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齿轮油。</a:t>
            </a:r>
            <a:r>
              <a:rPr lang="zh-CN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粘度过高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传动效率低，会使燃料消耗明显增加，特别在现代高速轿车上，应尽可能选用合适的多级齿轮油。齿轮油粘度高对弹性流体动力润滑有利，因为油膜厚度大，承载能力高，但粘度高产生的摩擦阻力大，消耗较多动力能源。随着科技发展，油品中加有各种极压抗磨剂、油性剂，以保证足够润滑性能。在北美、西欧普遍采用低粘度的多级齿轮油，使变速器、驱动桥齿轮工作处于混合润滑，既有弹性流体动力润滑，又有边界润滑。</a:t>
            </a:r>
          </a:p>
        </p:txBody>
      </p:sp>
    </p:spTree>
    <p:extLst>
      <p:ext uri="{BB962C8B-B14F-4D97-AF65-F5344CB8AC3E}">
        <p14:creationId xmlns:p14="http://schemas.microsoft.com/office/powerpoint/2010/main" val="322828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653937"/>
            <a:ext cx="7416824" cy="286232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要注意适时更换新齿轮油。换用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不同品牌车辆齿轮油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时，一定要将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原车辆齿轮油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趁热放出，并将齿轮箱清洗干净后再注入新油。与发动机机油一样，任何质量等级的车辆齿轮油，在使用中其质量是不断下降的，当其主要性能不能满足车辆齿轮的使用要求时，就应该果断地更换齿轮油。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547750"/>
            <a:ext cx="1293374" cy="15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05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593082" y="1059582"/>
            <a:ext cx="4841998" cy="756047"/>
          </a:xfrm>
        </p:spPr>
        <p:txBody>
          <a:bodyPr anchor="ctr"/>
          <a:lstStyle/>
          <a:p>
            <a:pPr marL="457200" indent="-457200" algn="l" eaLnBrk="1" hangingPunct="1">
              <a:lnSpc>
                <a:spcPct val="90000"/>
              </a:lnSpc>
              <a:spcBef>
                <a:spcPct val="0"/>
              </a:spcBef>
              <a:buClr>
                <a:srgbClr val="0066CC"/>
              </a:buClr>
              <a:buFont typeface="Wingdings" panose="05000000000000000000" pitchFamily="2" charset="2"/>
              <a:buChar char="p"/>
              <a:defRPr/>
            </a:pPr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车辆齿轮油工作条件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2155067"/>
            <a:ext cx="228600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6540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851670"/>
            <a:ext cx="7992888" cy="1477328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加油量要适当，不能过多或过少。加油过多，会增加齿轮运转时的搅拌阻力，造成能量损失；加油过少，会造成润滑不良，加速齿轮磨损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711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627534"/>
            <a:ext cx="7632848" cy="3323987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齿轮油的使用寿命较长，消耗量较少，只要按时补充新油，一般可行驶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30000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50000km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。应经常检查齿轮箱渗漏情况，保持各油封、衬垫完好。如使用单级油，在换季维护时换用不同的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粘度牌号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，放出的旧油还未达到换油指标时，可在再次换油加车使用。旧油应妥善保管，严防水分和机械杂质混入，否则易引起车辆齿轮油的变质。</a:t>
            </a:r>
          </a:p>
        </p:txBody>
      </p:sp>
    </p:spTree>
    <p:extLst>
      <p:ext uri="{BB962C8B-B14F-4D97-AF65-F5344CB8AC3E}">
        <p14:creationId xmlns:p14="http://schemas.microsoft.com/office/powerpoint/2010/main" val="58599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ChangeArrowheads="1"/>
          </p:cNvSpPr>
          <p:nvPr/>
        </p:nvSpPr>
        <p:spPr bwMode="auto">
          <a:xfrm>
            <a:off x="1143000" y="1553766"/>
            <a:ext cx="6858000" cy="108347"/>
          </a:xfrm>
          <a:prstGeom prst="rect">
            <a:avLst/>
          </a:prstGeom>
          <a:gradFill rotWithShape="1">
            <a:gsLst>
              <a:gs pos="0">
                <a:srgbClr val="FAE3B7"/>
              </a:gs>
              <a:gs pos="9000">
                <a:srgbClr val="A28949"/>
              </a:gs>
              <a:gs pos="15500">
                <a:srgbClr val="835E17"/>
              </a:gs>
              <a:gs pos="16499">
                <a:srgbClr val="BD922A"/>
              </a:gs>
              <a:gs pos="18500">
                <a:srgbClr val="FBE4AE"/>
              </a:gs>
              <a:gs pos="39500">
                <a:srgbClr val="BD922A"/>
              </a:gs>
              <a:gs pos="43500">
                <a:srgbClr val="BD922A"/>
              </a:gs>
              <a:gs pos="50000">
                <a:srgbClr val="FBE4AE"/>
              </a:gs>
              <a:gs pos="56500">
                <a:srgbClr val="BD922A"/>
              </a:gs>
              <a:gs pos="60501">
                <a:srgbClr val="BD922A"/>
              </a:gs>
              <a:gs pos="81500">
                <a:srgbClr val="FBE4AE"/>
              </a:gs>
              <a:gs pos="83501">
                <a:srgbClr val="BD922A"/>
              </a:gs>
              <a:gs pos="84500">
                <a:srgbClr val="835E17"/>
              </a:gs>
              <a:gs pos="91000">
                <a:srgbClr val="A28949"/>
              </a:gs>
              <a:gs pos="100000">
                <a:srgbClr val="FAE3B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zh-CN" sz="135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zh-CN" sz="135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zh-CN" sz="135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zh-CN" altLang="en-US" sz="135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2964656" y="375047"/>
            <a:ext cx="3857625" cy="85408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4950">
                <a:solidFill>
                  <a:srgbClr val="000000"/>
                </a:solidFill>
              </a:rPr>
              <a:t>思考题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31640" y="2283718"/>
            <a:ext cx="6858000" cy="161582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1.</a:t>
            </a:r>
            <a:r>
              <a:rPr lang="zh-CN" altLang="en-US" sz="3300" dirty="0">
                <a:solidFill>
                  <a:srgbClr val="000000"/>
                </a:solidFill>
              </a:rPr>
              <a:t>齿轮油的主要使用性能</a:t>
            </a:r>
            <a:endParaRPr lang="en-US" altLang="zh-CN" sz="33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2.</a:t>
            </a:r>
            <a:r>
              <a:rPr lang="zh-CN" altLang="en-US" sz="3300" dirty="0">
                <a:solidFill>
                  <a:srgbClr val="000000"/>
                </a:solidFill>
              </a:rPr>
              <a:t>齿轮油品质的检测方法</a:t>
            </a:r>
            <a:endParaRPr lang="en-US" altLang="zh-CN" sz="33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3.</a:t>
            </a:r>
            <a:r>
              <a:rPr lang="zh-CN" altLang="en-US" sz="3300" dirty="0">
                <a:solidFill>
                  <a:srgbClr val="000000"/>
                </a:solidFill>
              </a:rPr>
              <a:t>齿轮油的分类</a:t>
            </a:r>
            <a:endParaRPr lang="en-US" altLang="zh-CN" sz="33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9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1426369" y="1507332"/>
            <a:ext cx="6132910" cy="63237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sz="2400" dirty="0">
                <a:solidFill>
                  <a:srgbClr val="000000"/>
                </a:solidFill>
              </a:rPr>
              <a:t>齿轮油工作温度：</a:t>
            </a:r>
            <a:r>
              <a:rPr lang="en-US" altLang="zh-CN" sz="2400" dirty="0">
                <a:solidFill>
                  <a:srgbClr val="000000"/>
                </a:solidFill>
              </a:rPr>
              <a:t>120</a:t>
            </a:r>
            <a:r>
              <a:rPr lang="zh-CN" altLang="en-US" sz="2400" dirty="0">
                <a:solidFill>
                  <a:srgbClr val="000000"/>
                </a:solidFill>
              </a:rPr>
              <a:t>～</a:t>
            </a:r>
            <a:r>
              <a:rPr lang="en-US" altLang="zh-CN" sz="2400" dirty="0">
                <a:solidFill>
                  <a:srgbClr val="000000"/>
                </a:solidFill>
              </a:rPr>
              <a:t>130℃</a:t>
            </a:r>
            <a:r>
              <a:rPr lang="zh-CN" altLang="en-US" sz="2400" dirty="0">
                <a:solidFill>
                  <a:srgbClr val="000000"/>
                </a:solidFill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</a:rPr>
              <a:t>180℃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 txBox="1">
            <a:spLocks noRot="1" noChangeArrowheads="1"/>
          </p:cNvSpPr>
          <p:nvPr/>
        </p:nvSpPr>
        <p:spPr bwMode="auto">
          <a:xfrm>
            <a:off x="1457325" y="2499122"/>
            <a:ext cx="6101954" cy="57668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sz="2400" dirty="0">
                <a:solidFill>
                  <a:srgbClr val="000000"/>
                </a:solidFill>
              </a:rPr>
              <a:t>齿轮齿面间压力：</a:t>
            </a:r>
            <a:r>
              <a:rPr lang="en-US" altLang="zh-CN" sz="2400" dirty="0">
                <a:solidFill>
                  <a:srgbClr val="000000"/>
                </a:solidFill>
              </a:rPr>
              <a:t>3000</a:t>
            </a:r>
            <a:r>
              <a:rPr lang="zh-CN" altLang="en-US" sz="2400" dirty="0">
                <a:solidFill>
                  <a:srgbClr val="000000"/>
                </a:solidFill>
              </a:rPr>
              <a:t>～</a:t>
            </a:r>
            <a:r>
              <a:rPr lang="en-US" altLang="zh-CN" sz="2400" dirty="0" err="1">
                <a:solidFill>
                  <a:srgbClr val="000000"/>
                </a:solidFill>
              </a:rPr>
              <a:t>4000MPa</a:t>
            </a:r>
            <a:r>
              <a:rPr lang="zh-CN" altLang="en-US" sz="24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5" name="Rectangle 3"/>
          <p:cNvSpPr txBox="1">
            <a:spLocks noRot="1" noChangeArrowheads="1"/>
          </p:cNvSpPr>
          <p:nvPr/>
        </p:nvSpPr>
        <p:spPr bwMode="auto">
          <a:xfrm>
            <a:off x="1487548" y="3435226"/>
            <a:ext cx="6148388" cy="756641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sz="2400" dirty="0">
                <a:solidFill>
                  <a:srgbClr val="000000"/>
                </a:solidFill>
              </a:rPr>
              <a:t>油楔形成条件：差</a:t>
            </a:r>
          </a:p>
        </p:txBody>
      </p:sp>
    </p:spTree>
    <p:extLst>
      <p:ext uri="{BB962C8B-B14F-4D97-AF65-F5344CB8AC3E}">
        <p14:creationId xmlns:p14="http://schemas.microsoft.com/office/powerpoint/2010/main" val="3237835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2465785" y="2193131"/>
            <a:ext cx="4410471" cy="48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anose="05000000000000000000" pitchFamily="2" charset="2"/>
              <a:buChar char="p"/>
              <a:defRPr/>
            </a:pPr>
            <a:r>
              <a:rPr lang="zh-CN" altLang="en-US" sz="3200" kern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车辆齿轮油</a:t>
            </a:r>
            <a:r>
              <a:rPr lang="zh-CN" altLang="en-US" sz="3200" kern="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使用性能 </a:t>
            </a:r>
          </a:p>
        </p:txBody>
      </p:sp>
    </p:spTree>
    <p:extLst>
      <p:ext uri="{BB962C8B-B14F-4D97-AF65-F5344CB8AC3E}">
        <p14:creationId xmlns:p14="http://schemas.microsoft.com/office/powerpoint/2010/main" val="1331077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771667" y="752475"/>
            <a:ext cx="6392621" cy="981075"/>
          </a:xfrm>
          <a:solidFill>
            <a:srgbClr val="92D050"/>
          </a:solidFill>
        </p:spPr>
        <p:txBody>
          <a:bodyPr anchor="ctr"/>
          <a:lstStyle/>
          <a:p>
            <a:pPr algn="l" eaLnBrk="1" hangingPunct="1">
              <a:lnSpc>
                <a:spcPct val="90000"/>
              </a:lnSpc>
            </a:pPr>
            <a:r>
              <a:rPr lang="zh-CN" altLang="en-US" dirty="0" smtClean="0">
                <a:solidFill>
                  <a:srgbClr val="FF0000"/>
                </a:solidFill>
              </a:rPr>
              <a:t>油性和极压性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algn="l" eaLnBrk="1" hangingPunct="1">
              <a:lnSpc>
                <a:spcPct val="90000"/>
              </a:lnSpc>
            </a:pPr>
            <a:r>
              <a:rPr lang="zh-CN" altLang="en-US" dirty="0" smtClean="0"/>
              <a:t>运动粘度、四球极压试验机、台架试验</a:t>
            </a:r>
          </a:p>
        </p:txBody>
      </p:sp>
      <p:sp>
        <p:nvSpPr>
          <p:cNvPr id="5" name="Rectangle 3"/>
          <p:cNvSpPr txBox="1">
            <a:spLocks noRot="1" noChangeArrowheads="1"/>
          </p:cNvSpPr>
          <p:nvPr/>
        </p:nvSpPr>
        <p:spPr bwMode="auto">
          <a:xfrm>
            <a:off x="771667" y="1801773"/>
            <a:ext cx="7920880" cy="112752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257175" indent="-257175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sz="2400" dirty="0">
                <a:solidFill>
                  <a:srgbClr val="FF0000"/>
                </a:solidFill>
              </a:rPr>
              <a:t>低温操作性和</a:t>
            </a:r>
            <a:r>
              <a:rPr lang="zh-CN" altLang="en-US" sz="2400" dirty="0" smtClean="0">
                <a:solidFill>
                  <a:srgbClr val="FF0000"/>
                </a:solidFill>
              </a:rPr>
              <a:t>粘温性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sz="2400" dirty="0">
                <a:solidFill>
                  <a:srgbClr val="000000"/>
                </a:solidFill>
              </a:rPr>
              <a:t>倾点、成沟</a:t>
            </a:r>
            <a:r>
              <a:rPr lang="zh-CN" altLang="en-US" sz="2400" dirty="0" smtClean="0">
                <a:solidFill>
                  <a:srgbClr val="000000"/>
                </a:solidFill>
              </a:rPr>
              <a:t>点、</a:t>
            </a:r>
            <a:r>
              <a:rPr lang="zh-CN" altLang="en-US" sz="2400" dirty="0">
                <a:solidFill>
                  <a:srgbClr val="000000"/>
                </a:solidFill>
              </a:rPr>
              <a:t>粘度达</a:t>
            </a:r>
            <a:r>
              <a:rPr lang="en-US" altLang="zh-CN" sz="2400" dirty="0" err="1">
                <a:solidFill>
                  <a:srgbClr val="000000"/>
                </a:solidFill>
              </a:rPr>
              <a:t>150Pa·s</a:t>
            </a:r>
            <a:r>
              <a:rPr lang="en-US" altLang="zh-CN" sz="2400" dirty="0">
                <a:solidFill>
                  <a:srgbClr val="000000"/>
                </a:solidFill>
              </a:rPr>
              <a:t> </a:t>
            </a:r>
            <a:r>
              <a:rPr lang="zh-CN" altLang="en-US" sz="2400" dirty="0">
                <a:solidFill>
                  <a:srgbClr val="000000"/>
                </a:solidFill>
              </a:rPr>
              <a:t>时的最高温度、粘度指数</a:t>
            </a:r>
          </a:p>
        </p:txBody>
      </p:sp>
      <p:sp>
        <p:nvSpPr>
          <p:cNvPr id="6" name="Rectangle 3"/>
          <p:cNvSpPr txBox="1">
            <a:spLocks noRot="1" noChangeArrowheads="1"/>
          </p:cNvSpPr>
          <p:nvPr/>
        </p:nvSpPr>
        <p:spPr bwMode="auto">
          <a:xfrm>
            <a:off x="765785" y="2976410"/>
            <a:ext cx="2446361" cy="488999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257175" indent="-257175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sz="2400" dirty="0" smtClean="0">
                <a:solidFill>
                  <a:srgbClr val="000000"/>
                </a:solidFill>
              </a:rPr>
              <a:t>热氧化安定性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 bwMode="auto">
          <a:xfrm>
            <a:off x="772857" y="3527822"/>
            <a:ext cx="2443980" cy="55126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257175" indent="-257175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sz="2400" dirty="0">
                <a:solidFill>
                  <a:srgbClr val="000000"/>
                </a:solidFill>
              </a:rPr>
              <a:t>抗腐</a:t>
            </a:r>
            <a:r>
              <a:rPr lang="zh-CN" altLang="en-US" sz="2400" dirty="0" smtClean="0">
                <a:solidFill>
                  <a:srgbClr val="000000"/>
                </a:solidFill>
              </a:rPr>
              <a:t>防锈性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8" name="Rectangle 3"/>
          <p:cNvSpPr txBox="1">
            <a:spLocks noRot="1" noChangeArrowheads="1"/>
          </p:cNvSpPr>
          <p:nvPr/>
        </p:nvSpPr>
        <p:spPr bwMode="auto">
          <a:xfrm>
            <a:off x="747907" y="4172155"/>
            <a:ext cx="2374353" cy="609425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257175" indent="-257175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sz="2400" dirty="0">
                <a:solidFill>
                  <a:srgbClr val="000000"/>
                </a:solidFill>
              </a:rPr>
              <a:t>抗泡沫</a:t>
            </a:r>
            <a:r>
              <a:rPr lang="zh-CN" altLang="en-US" sz="2400" dirty="0" smtClean="0">
                <a:solidFill>
                  <a:srgbClr val="000000"/>
                </a:solidFill>
              </a:rPr>
              <a:t>性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7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26000" decel="8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 animBg="1"/>
      <p:bldP spid="5" grpId="0" build="p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1885950" y="285750"/>
            <a:ext cx="5086350" cy="4652963"/>
            <a:chOff x="546" y="5416"/>
            <a:chExt cx="3032" cy="3891"/>
          </a:xfrm>
        </p:grpSpPr>
        <p:pic>
          <p:nvPicPr>
            <p:cNvPr id="19460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" y="5416"/>
              <a:ext cx="3032" cy="3216"/>
            </a:xfrm>
            <a:prstGeom prst="rect">
              <a:avLst/>
            </a:prstGeom>
            <a:noFill/>
            <a:ln w="38100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461" name="Text Box 4"/>
            <p:cNvSpPr txBox="1">
              <a:spLocks noChangeArrowheads="1"/>
            </p:cNvSpPr>
            <p:nvPr/>
          </p:nvSpPr>
          <p:spPr bwMode="auto">
            <a:xfrm>
              <a:off x="1071" y="8692"/>
              <a:ext cx="2190" cy="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endParaRPr lang="zh-CN" altLang="zh-CN" sz="90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3429000" y="4343401"/>
            <a:ext cx="26860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700">
                <a:solidFill>
                  <a:srgbClr val="FF3300"/>
                </a:solidFill>
                <a:ea typeface="黑体" panose="02010609060101010101" pitchFamily="49" charset="-122"/>
              </a:rPr>
              <a:t>四球极压试验机</a:t>
            </a:r>
          </a:p>
        </p:txBody>
      </p:sp>
    </p:spTree>
    <p:extLst>
      <p:ext uri="{BB962C8B-B14F-4D97-AF65-F5344CB8AC3E}">
        <p14:creationId xmlns:p14="http://schemas.microsoft.com/office/powerpoint/2010/main" val="8611933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laid">
          <a:fgClr>
            <a:schemeClr val="accent2"/>
          </a:fgClr>
          <a:bgClr>
            <a:srgbClr val="00FF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Line 5"/>
          <p:cNvSpPr>
            <a:spLocks noChangeShapeType="1"/>
          </p:cNvSpPr>
          <p:nvPr/>
        </p:nvSpPr>
        <p:spPr bwMode="auto">
          <a:xfrm>
            <a:off x="2114550" y="457200"/>
            <a:ext cx="0" cy="4343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0483" name="Line 6"/>
          <p:cNvSpPr>
            <a:spLocks noChangeShapeType="1"/>
          </p:cNvSpPr>
          <p:nvPr/>
        </p:nvSpPr>
        <p:spPr bwMode="auto">
          <a:xfrm>
            <a:off x="2114550" y="4800600"/>
            <a:ext cx="5257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0484" name="Line 7"/>
          <p:cNvSpPr>
            <a:spLocks noChangeShapeType="1"/>
          </p:cNvSpPr>
          <p:nvPr/>
        </p:nvSpPr>
        <p:spPr bwMode="auto">
          <a:xfrm flipV="1">
            <a:off x="2114550" y="3371850"/>
            <a:ext cx="1200150" cy="45720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0485" name="Line 8"/>
          <p:cNvSpPr>
            <a:spLocks noChangeShapeType="1"/>
          </p:cNvSpPr>
          <p:nvPr/>
        </p:nvSpPr>
        <p:spPr bwMode="auto">
          <a:xfrm flipV="1">
            <a:off x="3314700" y="2114550"/>
            <a:ext cx="400050" cy="125730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0486" name="Line 9"/>
          <p:cNvSpPr>
            <a:spLocks noChangeShapeType="1"/>
          </p:cNvSpPr>
          <p:nvPr/>
        </p:nvSpPr>
        <p:spPr bwMode="auto">
          <a:xfrm flipV="1">
            <a:off x="3714750" y="1600200"/>
            <a:ext cx="1028700" cy="51435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0487" name="Line 10"/>
          <p:cNvSpPr>
            <a:spLocks noChangeShapeType="1"/>
          </p:cNvSpPr>
          <p:nvPr/>
        </p:nvSpPr>
        <p:spPr bwMode="auto">
          <a:xfrm flipV="1">
            <a:off x="4743450" y="971550"/>
            <a:ext cx="114300" cy="62865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0488" name="Text Box 12"/>
          <p:cNvSpPr txBox="1">
            <a:spLocks noChangeArrowheads="1"/>
          </p:cNvSpPr>
          <p:nvPr/>
        </p:nvSpPr>
        <p:spPr bwMode="auto">
          <a:xfrm>
            <a:off x="1885950" y="3714750"/>
            <a:ext cx="4572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1350">
                <a:solidFill>
                  <a:srgbClr val="0066CC"/>
                </a:solidFill>
              </a:rPr>
              <a:t>A</a:t>
            </a:r>
          </a:p>
        </p:txBody>
      </p:sp>
      <p:sp>
        <p:nvSpPr>
          <p:cNvPr id="20489" name="Text Box 13"/>
          <p:cNvSpPr txBox="1">
            <a:spLocks noChangeArrowheads="1"/>
          </p:cNvSpPr>
          <p:nvPr/>
        </p:nvSpPr>
        <p:spPr bwMode="auto">
          <a:xfrm>
            <a:off x="3314700" y="3257550"/>
            <a:ext cx="4572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1350">
                <a:solidFill>
                  <a:srgbClr val="0066CC"/>
                </a:solidFill>
              </a:rPr>
              <a:t>B</a:t>
            </a:r>
          </a:p>
        </p:txBody>
      </p:sp>
      <p:sp>
        <p:nvSpPr>
          <p:cNvPr id="20490" name="Text Box 14"/>
          <p:cNvSpPr txBox="1">
            <a:spLocks noChangeArrowheads="1"/>
          </p:cNvSpPr>
          <p:nvPr/>
        </p:nvSpPr>
        <p:spPr bwMode="auto">
          <a:xfrm>
            <a:off x="3714750" y="2057400"/>
            <a:ext cx="4572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1350">
                <a:solidFill>
                  <a:srgbClr val="0066CC"/>
                </a:solidFill>
              </a:rPr>
              <a:t>C</a:t>
            </a:r>
          </a:p>
        </p:txBody>
      </p:sp>
      <p:sp>
        <p:nvSpPr>
          <p:cNvPr id="20491" name="Text Box 15"/>
          <p:cNvSpPr txBox="1">
            <a:spLocks noChangeArrowheads="1"/>
          </p:cNvSpPr>
          <p:nvPr/>
        </p:nvSpPr>
        <p:spPr bwMode="auto">
          <a:xfrm>
            <a:off x="4738688" y="1512094"/>
            <a:ext cx="4572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1350">
                <a:solidFill>
                  <a:srgbClr val="E40000"/>
                </a:solidFill>
              </a:rPr>
              <a:t>D</a:t>
            </a:r>
          </a:p>
        </p:txBody>
      </p:sp>
      <p:sp>
        <p:nvSpPr>
          <p:cNvPr id="20492" name="Text Box 16"/>
          <p:cNvSpPr txBox="1">
            <a:spLocks noChangeArrowheads="1"/>
          </p:cNvSpPr>
          <p:nvPr/>
        </p:nvSpPr>
        <p:spPr bwMode="auto">
          <a:xfrm>
            <a:off x="3714750" y="3257550"/>
            <a:ext cx="142875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1350">
                <a:solidFill>
                  <a:srgbClr val="000000"/>
                </a:solidFill>
              </a:rPr>
              <a:t>最大无卡咬负荷</a:t>
            </a:r>
          </a:p>
        </p:txBody>
      </p:sp>
      <p:sp>
        <p:nvSpPr>
          <p:cNvPr id="20493" name="Text Box 17"/>
          <p:cNvSpPr txBox="1">
            <a:spLocks noChangeArrowheads="1"/>
          </p:cNvSpPr>
          <p:nvPr/>
        </p:nvSpPr>
        <p:spPr bwMode="auto">
          <a:xfrm>
            <a:off x="5086350" y="1507331"/>
            <a:ext cx="142875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1350">
                <a:solidFill>
                  <a:srgbClr val="000000"/>
                </a:solidFill>
              </a:rPr>
              <a:t>烧结负荷</a:t>
            </a:r>
          </a:p>
        </p:txBody>
      </p:sp>
      <p:sp>
        <p:nvSpPr>
          <p:cNvPr id="20494" name="Text Box 18"/>
          <p:cNvSpPr txBox="1">
            <a:spLocks noChangeArrowheads="1"/>
          </p:cNvSpPr>
          <p:nvPr/>
        </p:nvSpPr>
        <p:spPr bwMode="auto">
          <a:xfrm>
            <a:off x="1494726" y="1428750"/>
            <a:ext cx="39241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1350">
                <a:solidFill>
                  <a:srgbClr val="000000"/>
                </a:solidFill>
              </a:rPr>
              <a:t>磨痕直径（</a:t>
            </a:r>
            <a:r>
              <a:rPr lang="en-US" altLang="zh-CN" sz="1350">
                <a:solidFill>
                  <a:srgbClr val="000000"/>
                </a:solidFill>
              </a:rPr>
              <a:t>mm</a:t>
            </a:r>
            <a:r>
              <a:rPr lang="zh-CN" altLang="en-US" sz="1350">
                <a:solidFill>
                  <a:srgbClr val="000000"/>
                </a:solidFill>
              </a:rPr>
              <a:t>）</a:t>
            </a:r>
          </a:p>
        </p:txBody>
      </p:sp>
      <p:sp>
        <p:nvSpPr>
          <p:cNvPr id="20495" name="Text Box 19"/>
          <p:cNvSpPr txBox="1">
            <a:spLocks noChangeArrowheads="1"/>
          </p:cNvSpPr>
          <p:nvPr/>
        </p:nvSpPr>
        <p:spPr bwMode="auto">
          <a:xfrm>
            <a:off x="6572250" y="4343400"/>
            <a:ext cx="5715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1350">
                <a:solidFill>
                  <a:srgbClr val="000000"/>
                </a:solidFill>
              </a:rPr>
              <a:t>负荷</a:t>
            </a:r>
          </a:p>
        </p:txBody>
      </p:sp>
      <p:sp>
        <p:nvSpPr>
          <p:cNvPr id="20496" name="Text Box 20"/>
          <p:cNvSpPr txBox="1">
            <a:spLocks noChangeArrowheads="1"/>
          </p:cNvSpPr>
          <p:nvPr/>
        </p:nvSpPr>
        <p:spPr bwMode="auto">
          <a:xfrm>
            <a:off x="5429250" y="3257550"/>
            <a:ext cx="200025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1350">
                <a:solidFill>
                  <a:srgbClr val="000000"/>
                </a:solidFill>
              </a:rPr>
              <a:t>AB</a:t>
            </a:r>
            <a:r>
              <a:rPr lang="zh-CN" altLang="en-US" sz="1350">
                <a:solidFill>
                  <a:srgbClr val="000000"/>
                </a:solidFill>
              </a:rPr>
              <a:t>：无卡咬区域</a:t>
            </a:r>
          </a:p>
        </p:txBody>
      </p:sp>
      <p:sp>
        <p:nvSpPr>
          <p:cNvPr id="20497" name="Text Box 21"/>
          <p:cNvSpPr txBox="1">
            <a:spLocks noChangeArrowheads="1"/>
          </p:cNvSpPr>
          <p:nvPr/>
        </p:nvSpPr>
        <p:spPr bwMode="auto">
          <a:xfrm>
            <a:off x="5429250" y="2743200"/>
            <a:ext cx="200025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1350">
                <a:solidFill>
                  <a:srgbClr val="000000"/>
                </a:solidFill>
              </a:rPr>
              <a:t>BC</a:t>
            </a:r>
            <a:r>
              <a:rPr lang="zh-CN" altLang="en-US" sz="1350">
                <a:solidFill>
                  <a:srgbClr val="000000"/>
                </a:solidFill>
              </a:rPr>
              <a:t>：延迟卡咬区域</a:t>
            </a:r>
          </a:p>
        </p:txBody>
      </p:sp>
      <p:sp>
        <p:nvSpPr>
          <p:cNvPr id="20498" name="Text Box 22"/>
          <p:cNvSpPr txBox="1">
            <a:spLocks noChangeArrowheads="1"/>
          </p:cNvSpPr>
          <p:nvPr/>
        </p:nvSpPr>
        <p:spPr bwMode="auto">
          <a:xfrm>
            <a:off x="5429250" y="2286000"/>
            <a:ext cx="200025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1350">
                <a:solidFill>
                  <a:srgbClr val="000000"/>
                </a:solidFill>
              </a:rPr>
              <a:t>CD</a:t>
            </a:r>
            <a:r>
              <a:rPr lang="zh-CN" altLang="en-US" sz="1350">
                <a:solidFill>
                  <a:srgbClr val="000000"/>
                </a:solidFill>
              </a:rPr>
              <a:t>：接近卡死区域</a:t>
            </a:r>
          </a:p>
        </p:txBody>
      </p:sp>
      <p:sp>
        <p:nvSpPr>
          <p:cNvPr id="20499" name="Line 26"/>
          <p:cNvSpPr>
            <a:spLocks noChangeShapeType="1"/>
          </p:cNvSpPr>
          <p:nvPr/>
        </p:nvSpPr>
        <p:spPr bwMode="auto">
          <a:xfrm>
            <a:off x="4743450" y="1657350"/>
            <a:ext cx="0" cy="314325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346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71800" y="2283718"/>
            <a:ext cx="3888432" cy="645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Char char="p"/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车辆齿轮油分类 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554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2283718"/>
            <a:ext cx="6696744" cy="1477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．粘度分类（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SAE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粘度分类法）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70W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75W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85W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250 </a:t>
            </a:r>
          </a:p>
        </p:txBody>
      </p:sp>
    </p:spTree>
    <p:extLst>
      <p:ext uri="{BB962C8B-B14F-4D97-AF65-F5344CB8AC3E}">
        <p14:creationId xmlns:p14="http://schemas.microsoft.com/office/powerpoint/2010/main" val="197732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4844</TotalTime>
  <Words>655</Words>
  <Application>Microsoft Office PowerPoint</Application>
  <PresentationFormat>全屏显示(16:9)</PresentationFormat>
  <Paragraphs>64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 Unicode MS</vt:lpstr>
      <vt:lpstr>黑体</vt:lpstr>
      <vt:lpstr>宋体</vt:lpstr>
      <vt:lpstr>Arial</vt:lpstr>
      <vt:lpstr>Calibri</vt:lpstr>
      <vt:lpstr>Times New Roman</vt:lpstr>
      <vt:lpstr>Wingdings</vt:lpstr>
      <vt:lpstr>Wingdings 2</vt:lpstr>
      <vt:lpstr>Office 主题</vt:lpstr>
      <vt:lpstr>汽车运用工程</vt:lpstr>
      <vt:lpstr>1_汽车运用工程</vt:lpstr>
      <vt:lpstr>2_汽车运用工程</vt:lpstr>
      <vt:lpstr>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132</cp:revision>
  <dcterms:created xsi:type="dcterms:W3CDTF">2014-02-17T07:50:13Z</dcterms:created>
  <dcterms:modified xsi:type="dcterms:W3CDTF">2017-01-02T07:41:43Z</dcterms:modified>
</cp:coreProperties>
</file>