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2"/>
    <p:sldMasterId id="2147483674" r:id="rId3"/>
  </p:sldMasterIdLst>
  <p:notesMasterIdLst>
    <p:notesMasterId r:id="rId38"/>
  </p:notesMasterIdLst>
  <p:sldIdLst>
    <p:sldId id="257" r:id="rId4"/>
    <p:sldId id="269" r:id="rId5"/>
    <p:sldId id="270" r:id="rId6"/>
    <p:sldId id="271" r:id="rId7"/>
    <p:sldId id="272" r:id="rId8"/>
    <p:sldId id="273" r:id="rId9"/>
    <p:sldId id="274" r:id="rId10"/>
    <p:sldId id="275" r:id="rId11"/>
    <p:sldId id="276" r:id="rId12"/>
    <p:sldId id="277" r:id="rId13"/>
    <p:sldId id="278" r:id="rId14"/>
    <p:sldId id="279" r:id="rId15"/>
    <p:sldId id="280" r:id="rId16"/>
    <p:sldId id="281" r:id="rId17"/>
    <p:sldId id="282" r:id="rId18"/>
    <p:sldId id="283" r:id="rId19"/>
    <p:sldId id="284" r:id="rId20"/>
    <p:sldId id="285" r:id="rId21"/>
    <p:sldId id="286" r:id="rId22"/>
    <p:sldId id="287" r:id="rId23"/>
    <p:sldId id="288" r:id="rId24"/>
    <p:sldId id="289" r:id="rId25"/>
    <p:sldId id="290" r:id="rId26"/>
    <p:sldId id="291" r:id="rId27"/>
    <p:sldId id="292" r:id="rId28"/>
    <p:sldId id="293" r:id="rId29"/>
    <p:sldId id="294" r:id="rId30"/>
    <p:sldId id="296" r:id="rId31"/>
    <p:sldId id="297" r:id="rId32"/>
    <p:sldId id="295" r:id="rId33"/>
    <p:sldId id="298" r:id="rId34"/>
    <p:sldId id="300" r:id="rId35"/>
    <p:sldId id="299" r:id="rId36"/>
    <p:sldId id="301" r:id="rId3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Calibri" pitchFamily="34" charset="0"/>
        <a:ea typeface="+mn-ea"/>
        <a:cs typeface="Angsana New" pitchFamily="18" charset="-34"/>
      </a:defRPr>
    </a:lvl1pPr>
    <a:lvl2pPr marL="457200" algn="l" rtl="0" fontAlgn="base">
      <a:spcBef>
        <a:spcPct val="0"/>
      </a:spcBef>
      <a:spcAft>
        <a:spcPct val="0"/>
      </a:spcAft>
      <a:defRPr kern="1200">
        <a:solidFill>
          <a:schemeClr val="tx1"/>
        </a:solidFill>
        <a:latin typeface="Calibri" pitchFamily="34" charset="0"/>
        <a:ea typeface="+mn-ea"/>
        <a:cs typeface="Angsana New" pitchFamily="18" charset="-34"/>
      </a:defRPr>
    </a:lvl2pPr>
    <a:lvl3pPr marL="914400" algn="l" rtl="0" fontAlgn="base">
      <a:spcBef>
        <a:spcPct val="0"/>
      </a:spcBef>
      <a:spcAft>
        <a:spcPct val="0"/>
      </a:spcAft>
      <a:defRPr kern="1200">
        <a:solidFill>
          <a:schemeClr val="tx1"/>
        </a:solidFill>
        <a:latin typeface="Calibri" pitchFamily="34" charset="0"/>
        <a:ea typeface="+mn-ea"/>
        <a:cs typeface="Angsana New" pitchFamily="18" charset="-34"/>
      </a:defRPr>
    </a:lvl3pPr>
    <a:lvl4pPr marL="1371600" algn="l" rtl="0" fontAlgn="base">
      <a:spcBef>
        <a:spcPct val="0"/>
      </a:spcBef>
      <a:spcAft>
        <a:spcPct val="0"/>
      </a:spcAft>
      <a:defRPr kern="1200">
        <a:solidFill>
          <a:schemeClr val="tx1"/>
        </a:solidFill>
        <a:latin typeface="Calibri" pitchFamily="34" charset="0"/>
        <a:ea typeface="+mn-ea"/>
        <a:cs typeface="Angsana New" pitchFamily="18" charset="-34"/>
      </a:defRPr>
    </a:lvl4pPr>
    <a:lvl5pPr marL="1828800" algn="l" rtl="0" fontAlgn="base">
      <a:spcBef>
        <a:spcPct val="0"/>
      </a:spcBef>
      <a:spcAft>
        <a:spcPct val="0"/>
      </a:spcAft>
      <a:defRPr kern="1200">
        <a:solidFill>
          <a:schemeClr val="tx1"/>
        </a:solidFill>
        <a:latin typeface="Calibri" pitchFamily="34" charset="0"/>
        <a:ea typeface="+mn-ea"/>
        <a:cs typeface="Angsana New" pitchFamily="18" charset="-34"/>
      </a:defRPr>
    </a:lvl5pPr>
    <a:lvl6pPr marL="2286000" algn="l" defTabSz="914400" rtl="0" eaLnBrk="1" latinLnBrk="0" hangingPunct="1">
      <a:defRPr kern="1200">
        <a:solidFill>
          <a:schemeClr val="tx1"/>
        </a:solidFill>
        <a:latin typeface="Calibri" pitchFamily="34" charset="0"/>
        <a:ea typeface="+mn-ea"/>
        <a:cs typeface="Angsana New" pitchFamily="18" charset="-34"/>
      </a:defRPr>
    </a:lvl6pPr>
    <a:lvl7pPr marL="2743200" algn="l" defTabSz="914400" rtl="0" eaLnBrk="1" latinLnBrk="0" hangingPunct="1">
      <a:defRPr kern="1200">
        <a:solidFill>
          <a:schemeClr val="tx1"/>
        </a:solidFill>
        <a:latin typeface="Calibri" pitchFamily="34" charset="0"/>
        <a:ea typeface="+mn-ea"/>
        <a:cs typeface="Angsana New" pitchFamily="18" charset="-34"/>
      </a:defRPr>
    </a:lvl7pPr>
    <a:lvl8pPr marL="3200400" algn="l" defTabSz="914400" rtl="0" eaLnBrk="1" latinLnBrk="0" hangingPunct="1">
      <a:defRPr kern="1200">
        <a:solidFill>
          <a:schemeClr val="tx1"/>
        </a:solidFill>
        <a:latin typeface="Calibri" pitchFamily="34" charset="0"/>
        <a:ea typeface="+mn-ea"/>
        <a:cs typeface="Angsana New" pitchFamily="18" charset="-34"/>
      </a:defRPr>
    </a:lvl8pPr>
    <a:lvl9pPr marL="3657600" algn="l" defTabSz="914400" rtl="0" eaLnBrk="1" latinLnBrk="0" hangingPunct="1">
      <a:defRPr kern="1200">
        <a:solidFill>
          <a:schemeClr val="tx1"/>
        </a:solidFill>
        <a:latin typeface="Calibri" pitchFamily="34" charset="0"/>
        <a:ea typeface="+mn-ea"/>
        <a:cs typeface="Angsana New" pitchFamily="18" charset="-34"/>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92" autoAdjust="0"/>
    <p:restoredTop sz="93216" autoAdjust="0"/>
  </p:normalViewPr>
  <p:slideViewPr>
    <p:cSldViewPr>
      <p:cViewPr varScale="1">
        <p:scale>
          <a:sx n="58" d="100"/>
          <a:sy n="58" d="100"/>
        </p:scale>
        <p:origin x="90" y="64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presProps" Target="presProps.xml"/><Relationship Id="rId3" Type="http://schemas.openxmlformats.org/officeDocument/2006/relationships/slideMaster" Target="slideMasters/slideMaster2.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notesMaster" Target="notesMasters/notesMaster1.xml"/><Relationship Id="rId2" Type="http://schemas.openxmlformats.org/officeDocument/2006/relationships/slideMaster" Target="slideMasters/slideMaster1.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43CDA3A2-166C-447C-8852-B4A6ED6D2051}" type="datetimeFigureOut">
              <a:rPr lang="en-US" altLang="zh-CN"/>
              <a:pPr/>
              <a:t>6/20/2016</a:t>
            </a:fld>
            <a:endParaRPr lang="en-US" altLang="zh-CN"/>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8A2317CB-3A9E-4DA9-8BEE-562FA4D35704}" type="slidenum">
              <a:rPr lang="en-US" altLang="zh-CN"/>
              <a:pPr/>
              <a:t>‹#›</a:t>
            </a:fld>
            <a:endParaRPr lang="en-US" altLang="zh-CN"/>
          </a:p>
        </p:txBody>
      </p:sp>
    </p:spTree>
    <p:extLst>
      <p:ext uri="{BB962C8B-B14F-4D97-AF65-F5344CB8AC3E}">
        <p14:creationId xmlns:p14="http://schemas.microsoft.com/office/powerpoint/2010/main" val="997451356"/>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zh-CN" smtClean="0"/>
          </a:p>
        </p:txBody>
      </p:sp>
      <p:sp>
        <p:nvSpPr>
          <p:cNvPr id="18436" name="Header Placehold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endParaRPr lang="zh-CN" altLang="zh-CN" smtClean="0"/>
          </a:p>
        </p:txBody>
      </p:sp>
      <p:sp>
        <p:nvSpPr>
          <p:cNvPr id="18437" name="Date Placehold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buSzPct val="100000"/>
            </a:pPr>
            <a:fld id="{2EA8FFDD-BBC3-4048-84B6-3BEDD8C21B03}" type="datetime8">
              <a:rPr lang="en-US" altLang="zh-CN">
                <a:solidFill>
                  <a:srgbClr val="000000"/>
                </a:solidFill>
                <a:sym typeface="Calibri" pitchFamily="34" charset="0"/>
              </a:rPr>
              <a:pPr>
                <a:buSzPct val="100000"/>
              </a:pPr>
              <a:t>6/20/2016 10:44 AM</a:t>
            </a:fld>
            <a:endParaRPr lang="en-US" altLang="zh-CN">
              <a:solidFill>
                <a:srgbClr val="000000"/>
              </a:solidFill>
              <a:sym typeface="Calibri" pitchFamily="34" charset="0"/>
            </a:endParaRPr>
          </a:p>
        </p:txBody>
      </p:sp>
      <p:sp>
        <p:nvSpPr>
          <p:cNvPr id="18438" name="Footer Placeholder 5"/>
          <p:cNvSpPr>
            <a:spLocks noGrp="1"/>
          </p:cNvSpPr>
          <p:nvPr>
            <p:ph type="ftr" sz="quarter" idx="4"/>
          </p:nvPr>
        </p:nvSpPr>
        <p:spPr bwMode="auto">
          <a:xfrm>
            <a:off x="0" y="8685213"/>
            <a:ext cx="61722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buSzPct val="100000"/>
            </a:pPr>
            <a:r>
              <a:rPr lang="en-US" altLang="zh-CN" sz="500" smtClean="0">
                <a:solidFill>
                  <a:srgbClr val="000000"/>
                </a:solidFill>
                <a:sym typeface="Calibri" pitchFamily="34" charset="0"/>
              </a:rPr>
              <a:t>© 2007 Microsoft Corporation</a:t>
            </a:r>
            <a:r>
              <a:rPr lang="zh-CN" altLang="en-US" sz="500" smtClean="0">
                <a:solidFill>
                  <a:srgbClr val="000000"/>
                </a:solidFill>
                <a:sym typeface="Calibri" pitchFamily="34" charset="0"/>
              </a:rPr>
              <a:t>。 保留所有权利。 </a:t>
            </a:r>
            <a:r>
              <a:rPr lang="en-US" altLang="zh-CN" sz="500" smtClean="0">
                <a:solidFill>
                  <a:srgbClr val="000000"/>
                </a:solidFill>
                <a:sym typeface="Calibri" pitchFamily="34" charset="0"/>
              </a:rPr>
              <a:t>Microsoft</a:t>
            </a:r>
            <a:r>
              <a:rPr lang="zh-CN" altLang="en-US" sz="500" smtClean="0">
                <a:solidFill>
                  <a:srgbClr val="000000"/>
                </a:solidFill>
                <a:sym typeface="Calibri" pitchFamily="34" charset="0"/>
              </a:rPr>
              <a:t>、</a:t>
            </a:r>
            <a:r>
              <a:rPr lang="en-US" altLang="zh-CN" sz="500" smtClean="0">
                <a:solidFill>
                  <a:srgbClr val="000000"/>
                </a:solidFill>
                <a:sym typeface="Calibri" pitchFamily="34" charset="0"/>
              </a:rPr>
              <a:t>Windows</a:t>
            </a:r>
            <a:r>
              <a:rPr lang="zh-CN" altLang="en-US" sz="500" smtClean="0">
                <a:solidFill>
                  <a:srgbClr val="000000"/>
                </a:solidFill>
                <a:sym typeface="Calibri" pitchFamily="34" charset="0"/>
              </a:rPr>
              <a:t>、</a:t>
            </a:r>
            <a:r>
              <a:rPr lang="en-US" altLang="zh-CN" sz="500" smtClean="0">
                <a:solidFill>
                  <a:srgbClr val="000000"/>
                </a:solidFill>
                <a:sym typeface="Calibri" pitchFamily="34" charset="0"/>
              </a:rPr>
              <a:t>Windows Vista </a:t>
            </a:r>
            <a:r>
              <a:rPr lang="zh-CN" altLang="en-US" sz="500" smtClean="0">
                <a:solidFill>
                  <a:srgbClr val="000000"/>
                </a:solidFill>
                <a:sym typeface="Calibri" pitchFamily="34" charset="0"/>
              </a:rPr>
              <a:t>和其他产品名称是 </a:t>
            </a:r>
            <a:r>
              <a:rPr lang="en-US" altLang="zh-CN" sz="500" smtClean="0">
                <a:solidFill>
                  <a:srgbClr val="000000"/>
                </a:solidFill>
                <a:sym typeface="Calibri" pitchFamily="34" charset="0"/>
              </a:rPr>
              <a:t>Microsoft Corporation </a:t>
            </a:r>
            <a:r>
              <a:rPr lang="zh-CN" altLang="en-US" sz="500" smtClean="0">
                <a:solidFill>
                  <a:srgbClr val="000000"/>
                </a:solidFill>
                <a:sym typeface="Calibri" pitchFamily="34" charset="0"/>
              </a:rPr>
              <a:t>在美国和</a:t>
            </a:r>
            <a:r>
              <a:rPr lang="en-US" altLang="zh-CN" sz="500" smtClean="0">
                <a:solidFill>
                  <a:srgbClr val="000000"/>
                </a:solidFill>
                <a:sym typeface="Calibri" pitchFamily="34" charset="0"/>
              </a:rPr>
              <a:t>/</a:t>
            </a:r>
            <a:r>
              <a:rPr lang="zh-CN" altLang="en-US" sz="500" smtClean="0">
                <a:solidFill>
                  <a:srgbClr val="000000"/>
                </a:solidFill>
                <a:sym typeface="Calibri" pitchFamily="34" charset="0"/>
              </a:rPr>
              <a:t>或其他国家或地区的注册商标和</a:t>
            </a:r>
            <a:r>
              <a:rPr lang="en-US" altLang="zh-CN" sz="500" smtClean="0">
                <a:solidFill>
                  <a:srgbClr val="000000"/>
                </a:solidFill>
                <a:sym typeface="Calibri" pitchFamily="34" charset="0"/>
              </a:rPr>
              <a:t>/</a:t>
            </a:r>
            <a:r>
              <a:rPr lang="zh-CN" altLang="en-US" sz="500" smtClean="0">
                <a:solidFill>
                  <a:srgbClr val="000000"/>
                </a:solidFill>
                <a:sym typeface="Calibri" pitchFamily="34" charset="0"/>
              </a:rPr>
              <a:t>或商标。</a:t>
            </a:r>
          </a:p>
          <a:p>
            <a:pPr fontAlgn="base">
              <a:spcBef>
                <a:spcPct val="0"/>
              </a:spcBef>
              <a:spcAft>
                <a:spcPct val="0"/>
              </a:spcAft>
              <a:buSzPct val="100000"/>
            </a:pPr>
            <a:r>
              <a:rPr lang="zh-CN" altLang="en-US" sz="500" smtClean="0">
                <a:solidFill>
                  <a:srgbClr val="000000"/>
                </a:solidFill>
                <a:sym typeface="Calibri" pitchFamily="34" charset="0"/>
              </a:rPr>
              <a:t>本文中的信息仅供参考，并代表 </a:t>
            </a:r>
            <a:r>
              <a:rPr lang="en-US" altLang="zh-CN" sz="500" smtClean="0">
                <a:solidFill>
                  <a:srgbClr val="000000"/>
                </a:solidFill>
                <a:sym typeface="Calibri" pitchFamily="34" charset="0"/>
              </a:rPr>
              <a:t>Microsoft Corporation </a:t>
            </a:r>
            <a:r>
              <a:rPr lang="zh-CN" altLang="en-US" sz="500" smtClean="0">
                <a:solidFill>
                  <a:srgbClr val="000000"/>
                </a:solidFill>
                <a:sym typeface="Calibri" pitchFamily="34" charset="0"/>
              </a:rPr>
              <a:t>截至此演示文稿发布之日的观点。  </a:t>
            </a:r>
            <a:r>
              <a:rPr lang="en-US" altLang="zh-CN" sz="500" smtClean="0">
                <a:solidFill>
                  <a:srgbClr val="000000"/>
                </a:solidFill>
                <a:sym typeface="Calibri" pitchFamily="34" charset="0"/>
              </a:rPr>
              <a:t>Microsoft </a:t>
            </a:r>
            <a:r>
              <a:rPr lang="zh-CN" altLang="en-US" sz="500" smtClean="0">
                <a:solidFill>
                  <a:srgbClr val="000000"/>
                </a:solidFill>
                <a:sym typeface="Calibri" pitchFamily="34" charset="0"/>
              </a:rPr>
              <a:t>必须对不断变化的市场条件做出响应，因此不应将本演示文稿视为 </a:t>
            </a:r>
            <a:r>
              <a:rPr lang="en-US" altLang="zh-CN" sz="500" smtClean="0">
                <a:solidFill>
                  <a:srgbClr val="000000"/>
                </a:solidFill>
                <a:sym typeface="Calibri" pitchFamily="34" charset="0"/>
              </a:rPr>
              <a:t>Microsoft </a:t>
            </a:r>
            <a:r>
              <a:rPr lang="zh-CN" altLang="en-US" sz="500" smtClean="0">
                <a:solidFill>
                  <a:srgbClr val="000000"/>
                </a:solidFill>
                <a:sym typeface="Calibri" pitchFamily="34" charset="0"/>
              </a:rPr>
              <a:t>方面的承诺，并且 </a:t>
            </a:r>
            <a:r>
              <a:rPr lang="en-US" altLang="zh-CN" sz="500" smtClean="0">
                <a:solidFill>
                  <a:srgbClr val="000000"/>
                </a:solidFill>
                <a:sym typeface="Calibri" pitchFamily="34" charset="0"/>
              </a:rPr>
              <a:t>Microsoft </a:t>
            </a:r>
            <a:r>
              <a:rPr lang="zh-CN" altLang="en-US" sz="500" smtClean="0">
                <a:solidFill>
                  <a:srgbClr val="000000"/>
                </a:solidFill>
                <a:sym typeface="Calibri" pitchFamily="34" charset="0"/>
              </a:rPr>
              <a:t>不能保证所提供的任何信息在此演示文稿发布日期之后的准确性。  </a:t>
            </a:r>
            <a:br>
              <a:rPr lang="zh-CN" altLang="en-US" sz="500" smtClean="0">
                <a:solidFill>
                  <a:srgbClr val="000000"/>
                </a:solidFill>
                <a:sym typeface="Calibri" pitchFamily="34" charset="0"/>
              </a:rPr>
            </a:br>
            <a:r>
              <a:rPr lang="en-US" altLang="zh-CN" sz="500" smtClean="0">
                <a:solidFill>
                  <a:srgbClr val="000000"/>
                </a:solidFill>
                <a:sym typeface="Calibri" pitchFamily="34" charset="0"/>
              </a:rPr>
              <a:t>Microsoft </a:t>
            </a:r>
            <a:r>
              <a:rPr lang="zh-CN" altLang="en-US" sz="500" smtClean="0">
                <a:solidFill>
                  <a:srgbClr val="000000"/>
                </a:solidFill>
                <a:sym typeface="Calibri" pitchFamily="34" charset="0"/>
              </a:rPr>
              <a:t>不对此演示文稿中的信息做任何明示、暗示或法定保证。</a:t>
            </a:r>
          </a:p>
        </p:txBody>
      </p:sp>
      <p:sp>
        <p:nvSpPr>
          <p:cNvPr id="18439" name="Slide Number Placeholder 6"/>
          <p:cNvSpPr>
            <a:spLocks noGrp="1"/>
          </p:cNvSpPr>
          <p:nvPr>
            <p:ph type="sldNum" sz="quarter" idx="5"/>
          </p:nvPr>
        </p:nvSpPr>
        <p:spPr bwMode="auto">
          <a:xfrm>
            <a:off x="6172200" y="8685213"/>
            <a:ext cx="684213"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buSzPct val="100000"/>
            </a:pPr>
            <a:fld id="{4AE16BFD-0FFB-4816-A204-C86D7AF61919}" type="slidenum">
              <a:rPr lang="en-US" altLang="zh-CN">
                <a:solidFill>
                  <a:srgbClr val="000000"/>
                </a:solidFill>
                <a:sym typeface="Calibri" pitchFamily="34" charset="0"/>
              </a:rPr>
              <a:pPr>
                <a:buSzPct val="100000"/>
              </a:pPr>
              <a:t>1</a:t>
            </a:fld>
            <a:endParaRPr lang="en-US" altLang="zh-CN">
              <a:solidFill>
                <a:srgbClr val="000000"/>
              </a:solidFill>
              <a:sym typeface="Calibri" pitchFamily="34" charset="0"/>
            </a:endParaRPr>
          </a:p>
        </p:txBody>
      </p:sp>
    </p:spTree>
    <p:extLst>
      <p:ext uri="{BB962C8B-B14F-4D97-AF65-F5344CB8AC3E}">
        <p14:creationId xmlns:p14="http://schemas.microsoft.com/office/powerpoint/2010/main" val="25522190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730250" y="1905000"/>
            <a:ext cx="7681913" cy="1523495"/>
          </a:xfrm>
        </p:spPr>
        <p:txBody>
          <a:bodyPr>
            <a:noAutofit/>
          </a:bodyPr>
          <a:lstStyle>
            <a:lvl1pPr>
              <a:lnSpc>
                <a:spcPct val="90000"/>
              </a:lnSpc>
              <a:defRPr sz="54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730249" y="4344988"/>
            <a:ext cx="7681913" cy="461665"/>
          </a:xfrm>
        </p:spPr>
        <p:txBody>
          <a:bodyPr>
            <a:noAutofit/>
          </a:bodyPr>
          <a:lstStyle>
            <a:lvl1pPr marL="0" indent="0" algn="l">
              <a:lnSpc>
                <a:spcPct val="90000"/>
              </a:lnSpc>
              <a:spcBef>
                <a:spcPts val="0"/>
              </a:spcBef>
              <a:buNone/>
              <a:defRPr>
                <a:solidFill>
                  <a:schemeClr val="tx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zh-CN" altLang="en-US" smtClean="0"/>
              <a:t>单击此处编辑母版副标题样式</a:t>
            </a:r>
            <a:endParaRPr lang="en-US" dirty="0"/>
          </a:p>
        </p:txBody>
      </p:sp>
    </p:spTree>
    <p:extLst>
      <p:ext uri="{BB962C8B-B14F-4D97-AF65-F5344CB8AC3E}">
        <p14:creationId xmlns:p14="http://schemas.microsoft.com/office/powerpoint/2010/main" val="817622265"/>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solidFill>
                  <a:srgbClr val="FFFFFF"/>
                </a:solidFill>
              </a:defRPr>
            </a:lvl1pPr>
          </a:lstStyle>
          <a:p>
            <a:r>
              <a:rPr lang="zh-CN" altLang="en-US" smtClean="0"/>
              <a:t>单击此处编辑母版标题样式</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rgbClr val="FFFFFF"/>
              </a:buClr>
              <a:buSzPct val="70000"/>
              <a:buFont typeface="Wingdings" pitchFamily="2" charset="2"/>
              <a:buChar char="l"/>
              <a:defRPr>
                <a:solidFill>
                  <a:srgbClr val="FFFFFF"/>
                </a:solidFill>
              </a:defRPr>
            </a:lvl1pPr>
            <a:lvl2pPr>
              <a:buClr>
                <a:srgbClr val="FFFFFF"/>
              </a:buClr>
              <a:buSzPct val="70000"/>
              <a:buFont typeface="Wingdings" pitchFamily="2" charset="2"/>
              <a:buChar char="l"/>
              <a:defRPr>
                <a:solidFill>
                  <a:srgbClr val="FFFFFF"/>
                </a:solidFill>
              </a:defRPr>
            </a:lvl2pPr>
            <a:lvl3pPr>
              <a:buClr>
                <a:srgbClr val="FFFFFF"/>
              </a:buClr>
              <a:buSzPct val="70000"/>
              <a:buFont typeface="Wingdings" pitchFamily="2" charset="2"/>
              <a:buChar char="l"/>
              <a:defRPr>
                <a:solidFill>
                  <a:srgbClr val="FFFFFF"/>
                </a:solidFill>
              </a:defRPr>
            </a:lvl3pPr>
            <a:lvl4pPr>
              <a:buClr>
                <a:srgbClr val="FFFFFF"/>
              </a:buClr>
              <a:buSzPct val="70000"/>
              <a:buFont typeface="Wingdings" pitchFamily="2" charset="2"/>
              <a:buChar char="l"/>
              <a:defRPr>
                <a:solidFill>
                  <a:srgbClr val="FFFFFF"/>
                </a:solidFill>
              </a:defRPr>
            </a:lvl4pPr>
            <a:lvl5pPr>
              <a:buClr>
                <a:srgbClr val="FFFFFF"/>
              </a:buClr>
              <a:buSzPct val="70000"/>
              <a:buFont typeface="Wingdings" pitchFamily="2" charset="2"/>
              <a:buChar char="l"/>
              <a:defRPr>
                <a:solidFill>
                  <a:srgbClr val="FFFFFF"/>
                </a:solidFil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extLst>
      <p:ext uri="{BB962C8B-B14F-4D97-AF65-F5344CB8AC3E}">
        <p14:creationId xmlns:p14="http://schemas.microsoft.com/office/powerpoint/2010/main" val="4106777361"/>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3_Title and Content">
    <p:bg bwMode="black">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solidFill>
                  <a:srgbClr val="FFFFFF"/>
                </a:solidFill>
              </a:defRPr>
            </a:lvl1pPr>
          </a:lstStyle>
          <a:p>
            <a:r>
              <a:rPr lang="zh-CN" altLang="en-US" smtClean="0"/>
              <a:t>单击此处编辑母版标题样式</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rgbClr val="FFFFFF"/>
              </a:buClr>
              <a:buSzPct val="70000"/>
              <a:buFont typeface="Wingdings" pitchFamily="2" charset="2"/>
              <a:buChar char="l"/>
              <a:defRPr>
                <a:solidFill>
                  <a:srgbClr val="FFFFFF"/>
                </a:solidFill>
              </a:defRPr>
            </a:lvl1pPr>
            <a:lvl2pPr>
              <a:buClr>
                <a:srgbClr val="FFFFFF"/>
              </a:buClr>
              <a:buSzPct val="70000"/>
              <a:buFont typeface="Wingdings" pitchFamily="2" charset="2"/>
              <a:buChar char="l"/>
              <a:defRPr>
                <a:solidFill>
                  <a:srgbClr val="FFFFFF"/>
                </a:solidFill>
              </a:defRPr>
            </a:lvl2pPr>
            <a:lvl3pPr>
              <a:buClr>
                <a:srgbClr val="FFFFFF"/>
              </a:buClr>
              <a:buSzPct val="70000"/>
              <a:buFont typeface="Wingdings" pitchFamily="2" charset="2"/>
              <a:buChar char="l"/>
              <a:defRPr>
                <a:solidFill>
                  <a:srgbClr val="FFFFFF"/>
                </a:solidFill>
              </a:defRPr>
            </a:lvl3pPr>
            <a:lvl4pPr>
              <a:buClr>
                <a:srgbClr val="FFFFFF"/>
              </a:buClr>
              <a:buSzPct val="70000"/>
              <a:buFont typeface="Wingdings" pitchFamily="2" charset="2"/>
              <a:buChar char="l"/>
              <a:defRPr>
                <a:solidFill>
                  <a:srgbClr val="FFFFFF"/>
                </a:solidFill>
              </a:defRPr>
            </a:lvl4pPr>
            <a:lvl5pPr>
              <a:buClr>
                <a:srgbClr val="FFFFFF"/>
              </a:buClr>
              <a:buSzPct val="70000"/>
              <a:buFont typeface="Wingdings" pitchFamily="2" charset="2"/>
              <a:buChar char="l"/>
              <a:defRPr>
                <a:solidFill>
                  <a:srgbClr val="FFFFFF"/>
                </a:solidFil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6"/>
          <p:cNvSpPr>
            <a:spLocks noGrp="1"/>
          </p:cNvSpPr>
          <p:nvPr>
            <p:ph type="body" sz="quarter" idx="11"/>
          </p:nvPr>
        </p:nvSpPr>
        <p:spPr>
          <a:xfrm>
            <a:off x="0" y="6238875"/>
            <a:ext cx="9144001" cy="619125"/>
          </a:xfrm>
          <a:solidFill>
            <a:srgbClr val="FFFF99"/>
          </a:solidFill>
        </p:spPr>
        <p:txBody>
          <a:bodyPr lIns="152394" tIns="76197" rIns="152394" bIns="76197" anchor="b">
            <a:noAutofit/>
          </a:bodyPr>
          <a:lstStyle>
            <a:lvl1pPr algn="r">
              <a:buFont typeface="Arial" pitchFamily="34" charset="0"/>
              <a:buNone/>
              <a:defRPr>
                <a:solidFill>
                  <a:srgbClr val="000000"/>
                </a:solidFill>
                <a:effectLst/>
                <a:latin typeface="+mj-lt"/>
              </a:defRPr>
            </a:lvl1pPr>
          </a:lstStyle>
          <a:p>
            <a:pPr lvl="0"/>
            <a:r>
              <a:rPr lang="zh-CN" altLang="en-US" smtClean="0"/>
              <a:t>单击此处编辑母版文本样式</a:t>
            </a:r>
          </a:p>
        </p:txBody>
      </p:sp>
    </p:spTree>
    <p:extLst>
      <p:ext uri="{BB962C8B-B14F-4D97-AF65-F5344CB8AC3E}">
        <p14:creationId xmlns:p14="http://schemas.microsoft.com/office/powerpoint/2010/main" val="100605710"/>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649805"/>
            <a:ext cx="7043208" cy="1523494"/>
          </a:xfrm>
        </p:spPr>
        <p:txBody>
          <a:bodyPr anchor="ctr" anchorCtr="0">
            <a:noAutofit/>
          </a:bodyPr>
          <a:lstStyle>
            <a:lvl1pPr>
              <a:lnSpc>
                <a:spcPct val="90000"/>
              </a:lnSpc>
              <a:defRPr sz="54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solidFill>
                  <a:schemeClr val="tx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zh-CN" altLang="en-US" smtClean="0"/>
              <a:t>单击此处编辑母版副标题样式</a:t>
            </a:r>
            <a:endParaRPr lang="en-US" dirty="0"/>
          </a:p>
        </p:txBody>
      </p:sp>
      <p:sp>
        <p:nvSpPr>
          <p:cNvPr id="7" name="Text Placeholder 6"/>
          <p:cNvSpPr>
            <a:spLocks noGrp="1"/>
          </p:cNvSpPr>
          <p:nvPr>
            <p:ph type="body" sz="quarter" idx="10"/>
          </p:nvPr>
        </p:nvSpPr>
        <p:spPr>
          <a:xfrm>
            <a:off x="722049" y="2355850"/>
            <a:ext cx="7690114" cy="1384994"/>
          </a:xfrm>
        </p:spPr>
        <p:txBody>
          <a:bodyPr>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a:gsLst>
                    <a:gs pos="0">
                      <a:srgbClr val="0066FF"/>
                    </a:gs>
                    <a:gs pos="28000">
                      <a:srgbClr val="2E59B0"/>
                    </a:gs>
                    <a:gs pos="62000">
                      <a:srgbClr val="2B395F"/>
                    </a:gs>
                    <a:gs pos="88000">
                      <a:srgbClr val="000000"/>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zh-CN" altLang="en-US" smtClean="0"/>
              <a:t>单击此处编辑母版文本样式</a:t>
            </a:r>
          </a:p>
        </p:txBody>
      </p:sp>
    </p:spTree>
    <p:extLst>
      <p:ext uri="{BB962C8B-B14F-4D97-AF65-F5344CB8AC3E}">
        <p14:creationId xmlns:p14="http://schemas.microsoft.com/office/powerpoint/2010/main" val="296965722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722313" y="1905000"/>
            <a:ext cx="8040688" cy="193899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32283672"/>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649805"/>
            <a:ext cx="7043208" cy="1523494"/>
          </a:xfrm>
        </p:spPr>
        <p:txBody>
          <a:bodyPr anchor="ctr" anchorCtr="0">
            <a:noAutofit/>
          </a:bodyPr>
          <a:lstStyle>
            <a:lvl1pPr>
              <a:lnSpc>
                <a:spcPct val="90000"/>
              </a:lnSpc>
              <a:defRPr sz="54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solidFill>
                  <a:schemeClr val="tx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zh-CN" altLang="en-US" smtClean="0"/>
              <a:t>单击此处编辑母版副标题样式</a:t>
            </a:r>
            <a:endParaRPr lang="en-US" dirty="0"/>
          </a:p>
        </p:txBody>
      </p:sp>
      <p:sp>
        <p:nvSpPr>
          <p:cNvPr id="7" name="Text Placeholder 6"/>
          <p:cNvSpPr>
            <a:spLocks noGrp="1"/>
          </p:cNvSpPr>
          <p:nvPr>
            <p:ph type="body" sz="quarter" idx="10"/>
          </p:nvPr>
        </p:nvSpPr>
        <p:spPr>
          <a:xfrm>
            <a:off x="722049" y="2355850"/>
            <a:ext cx="7690114" cy="1384994"/>
          </a:xfrm>
        </p:spPr>
        <p:txBody>
          <a:bodyPr>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a:gsLst>
                    <a:gs pos="0">
                      <a:srgbClr val="0066FF"/>
                    </a:gs>
                    <a:gs pos="28000">
                      <a:srgbClr val="2E59B0"/>
                    </a:gs>
                    <a:gs pos="62000">
                      <a:srgbClr val="2B395F"/>
                    </a:gs>
                    <a:gs pos="88000">
                      <a:srgbClr val="000000"/>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zh-CN" altLang="en-US" smtClean="0"/>
              <a:t>单击此处编辑母版文本样式</a:t>
            </a:r>
          </a:p>
        </p:txBody>
      </p:sp>
    </p:spTree>
    <p:extLst>
      <p:ext uri="{BB962C8B-B14F-4D97-AF65-F5344CB8AC3E}">
        <p14:creationId xmlns:p14="http://schemas.microsoft.com/office/powerpoint/2010/main" val="1395918817"/>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extLst>
      <p:ext uri="{BB962C8B-B14F-4D97-AF65-F5344CB8AC3E}">
        <p14:creationId xmlns:p14="http://schemas.microsoft.com/office/powerpoint/2010/main" val="1066258056"/>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idx="1"/>
          </p:nvPr>
        </p:nvSpPr>
        <p:spPr>
          <a:xfrm>
            <a:off x="381000" y="1412875"/>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extLst>
      <p:ext uri="{BB962C8B-B14F-4D97-AF65-F5344CB8AC3E}">
        <p14:creationId xmlns:p14="http://schemas.microsoft.com/office/powerpoint/2010/main" val="3725065362"/>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extLst>
      <p:ext uri="{BB962C8B-B14F-4D97-AF65-F5344CB8AC3E}">
        <p14:creationId xmlns:p14="http://schemas.microsoft.com/office/powerpoint/2010/main" val="3568857853"/>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extLst>
      <p:ext uri="{BB962C8B-B14F-4D97-AF65-F5344CB8AC3E}">
        <p14:creationId xmlns:p14="http://schemas.microsoft.com/office/powerpoint/2010/main" val="1733618297"/>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Tree>
    <p:extLst>
      <p:ext uri="{BB962C8B-B14F-4D97-AF65-F5344CB8AC3E}">
        <p14:creationId xmlns:p14="http://schemas.microsoft.com/office/powerpoint/2010/main" val="1069902162"/>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82742000"/>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7364494"/>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13.xml"/><Relationship Id="rId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l="-1000" r="-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5162"/>
          </a:xfrm>
          <a:prstGeom prst="rect">
            <a:avLst/>
          </a:prstGeom>
        </p:spPr>
        <p:txBody>
          <a:bodyPr vert="horz" wrap="square" lIns="0" tIns="0" rIns="0" bIns="0" rtlCol="0" anchor="t">
            <a:spAutoFit/>
          </a:bodyPr>
          <a:lstStyle/>
          <a:p>
            <a:r>
              <a:rPr lang="zh-CN" altLang="en-US" smtClean="0"/>
              <a:t>单击此处编辑母版标题样式</a:t>
            </a:r>
            <a:endParaRPr lang="en-US" dirty="0"/>
          </a:p>
        </p:txBody>
      </p:sp>
      <p:sp>
        <p:nvSpPr>
          <p:cNvPr id="1027" name="Text Placeholder 2"/>
          <p:cNvSpPr>
            <a:spLocks noGrp="1"/>
          </p:cNvSpPr>
          <p:nvPr>
            <p:ph type="body" idx="1"/>
          </p:nvPr>
        </p:nvSpPr>
        <p:spPr bwMode="auto">
          <a:xfrm>
            <a:off x="381000" y="1412875"/>
            <a:ext cx="8382000" cy="2135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9" r:id="rId10"/>
    <p:sldLayoutId id="2147483690" r:id="rId11"/>
    <p:sldLayoutId id="2147483687" r:id="rId12"/>
  </p:sldLayoutIdLst>
  <p:transition>
    <p:fade/>
  </p:transition>
  <p:txStyles>
    <p:titleStyle>
      <a:lvl1pPr algn="l" defTabSz="912813" rtl="0" eaLnBrk="1" fontAlgn="base" hangingPunct="1">
        <a:lnSpc>
          <a:spcPct val="90000"/>
        </a:lnSpc>
        <a:spcBef>
          <a:spcPct val="0"/>
        </a:spcBef>
        <a:spcAft>
          <a:spcPct val="0"/>
        </a:spcAft>
        <a:defRPr lang="en-US" sz="4800" kern="1200" spc="-150" dirty="0">
          <a:ln w="3175">
            <a:noFill/>
          </a:ln>
          <a:gradFill>
            <a:gsLst>
              <a:gs pos="0">
                <a:srgbClr val="2E59B0"/>
              </a:gs>
              <a:gs pos="49000">
                <a:srgbClr val="161D32"/>
              </a:gs>
              <a:gs pos="100000">
                <a:srgbClr val="000000"/>
              </a:gs>
            </a:gsLst>
            <a:lin ang="5400000" scaled="0"/>
          </a:gradFill>
          <a:effectLst>
            <a:outerShdw blurRad="50800" dist="38100" dir="2700000" algn="tl" rotWithShape="0">
              <a:prstClr val="black">
                <a:alpha val="40000"/>
              </a:prstClr>
            </a:outerShdw>
          </a:effectLst>
          <a:latin typeface="+mj-lt"/>
          <a:ea typeface="+mn-ea"/>
          <a:cs typeface="Arial" charset="0"/>
        </a:defRPr>
      </a:lvl1pPr>
      <a:lvl2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2pPr>
      <a:lvl3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3pPr>
      <a:lvl4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4pPr>
      <a:lvl5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5pPr>
      <a:lvl6pPr marL="4572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6pPr>
      <a:lvl7pPr marL="9144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7pPr>
      <a:lvl8pPr marL="13716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8pPr>
      <a:lvl9pPr marL="18288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9pPr>
    </p:titleStyle>
    <p:bodyStyle>
      <a:lvl1pPr marL="396875" indent="-396875" algn="l" defTabSz="912813" rtl="0" eaLnBrk="1" fontAlgn="base" hangingPunct="1">
        <a:lnSpc>
          <a:spcPct val="90000"/>
        </a:lnSpc>
        <a:spcBef>
          <a:spcPct val="20000"/>
        </a:spcBef>
        <a:spcAft>
          <a:spcPct val="0"/>
        </a:spcAft>
        <a:buBlip>
          <a:blip r:embed="rId15"/>
        </a:buBlip>
        <a:defRPr sz="3200" kern="1200">
          <a:solidFill>
            <a:schemeClr val="tx1"/>
          </a:solidFill>
          <a:latin typeface="+mn-lt"/>
          <a:ea typeface="+mn-ea"/>
          <a:cs typeface="+mn-cs"/>
        </a:defRPr>
      </a:lvl1pPr>
      <a:lvl2pPr marL="914400" indent="-396875" algn="l" defTabSz="912813" rtl="0" eaLnBrk="1" fontAlgn="base" hangingPunct="1">
        <a:lnSpc>
          <a:spcPct val="90000"/>
        </a:lnSpc>
        <a:spcBef>
          <a:spcPct val="20000"/>
        </a:spcBef>
        <a:spcAft>
          <a:spcPct val="0"/>
        </a:spcAft>
        <a:buBlip>
          <a:blip r:embed="rId16"/>
        </a:buBlip>
        <a:defRPr sz="2800" kern="1200">
          <a:solidFill>
            <a:schemeClr val="tx1"/>
          </a:solidFill>
          <a:latin typeface="+mn-lt"/>
          <a:ea typeface="+mn-ea"/>
          <a:cs typeface="+mn-cs"/>
        </a:defRPr>
      </a:lvl2pPr>
      <a:lvl3pPr marL="1258888" indent="-344488" algn="l" defTabSz="912813" rtl="0" eaLnBrk="1" fontAlgn="base" hangingPunct="1">
        <a:lnSpc>
          <a:spcPct val="90000"/>
        </a:lnSpc>
        <a:spcBef>
          <a:spcPct val="20000"/>
        </a:spcBef>
        <a:spcAft>
          <a:spcPct val="0"/>
        </a:spcAft>
        <a:buBlip>
          <a:blip r:embed="rId16"/>
        </a:buBlip>
        <a:defRPr sz="2400" kern="1200">
          <a:solidFill>
            <a:schemeClr val="tx1"/>
          </a:solidFill>
          <a:latin typeface="+mn-lt"/>
          <a:ea typeface="+mn-ea"/>
          <a:cs typeface="+mn-cs"/>
        </a:defRPr>
      </a:lvl3pPr>
      <a:lvl4pPr marL="1604963" indent="-346075" algn="l" defTabSz="912813" rtl="0" eaLnBrk="1" fontAlgn="base" hangingPunct="1">
        <a:lnSpc>
          <a:spcPct val="90000"/>
        </a:lnSpc>
        <a:spcBef>
          <a:spcPct val="20000"/>
        </a:spcBef>
        <a:spcAft>
          <a:spcPct val="0"/>
        </a:spcAft>
        <a:buBlip>
          <a:blip r:embed="rId16"/>
        </a:buBlip>
        <a:defRPr sz="2400" kern="1200">
          <a:solidFill>
            <a:schemeClr val="tx1"/>
          </a:solidFill>
          <a:latin typeface="+mn-lt"/>
          <a:ea typeface="+mn-ea"/>
          <a:cs typeface="+mn-cs"/>
        </a:defRPr>
      </a:lvl4pPr>
      <a:lvl5pPr marL="1941513" indent="-336550" algn="l" defTabSz="912813" rtl="0" eaLnBrk="1" fontAlgn="base" hangingPunct="1">
        <a:lnSpc>
          <a:spcPct val="90000"/>
        </a:lnSpc>
        <a:spcBef>
          <a:spcPct val="20000"/>
        </a:spcBef>
        <a:spcAft>
          <a:spcPct val="0"/>
        </a:spcAft>
        <a:buBlip>
          <a:blip r:embed="rId16"/>
        </a:buBlip>
        <a:defRPr sz="2400" kern="1200">
          <a:solidFill>
            <a:schemeClr val="tx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l="-1000" r="-1000"/>
          </a:stretch>
        </a:blipFill>
        <a:effectLst/>
      </p:bgPr>
    </p:bg>
    <p:spTree>
      <p:nvGrpSpPr>
        <p:cNvPr id="1" name=""/>
        <p:cNvGrpSpPr/>
        <p:nvPr/>
      </p:nvGrpSpPr>
      <p:grpSpPr>
        <a:xfrm>
          <a:off x="0" y="0"/>
          <a:ext cx="0" cy="0"/>
          <a:chOff x="0" y="0"/>
          <a:chExt cx="0" cy="0"/>
        </a:xfrm>
      </p:grpSpPr>
      <p:pic>
        <p:nvPicPr>
          <p:cNvPr id="2050" name="Picture 3" descr="white rectangle.png"/>
          <p:cNvPicPr>
            <a:picLocks noChangeAspect="1"/>
          </p:cNvPicPr>
          <p:nvPr/>
        </p:nvPicPr>
        <p:blipFill>
          <a:blip r:embed="rId4">
            <a:extLst>
              <a:ext uri="{28A0092B-C50C-407E-A947-70E740481C1C}">
                <a14:useLocalDpi xmlns:a14="http://schemas.microsoft.com/office/drawing/2010/main" val="0"/>
              </a:ext>
            </a:extLst>
          </a:blip>
          <a:srcRect b="10452"/>
          <a:stretch>
            <a:fillRect/>
          </a:stretch>
        </p:blipFill>
        <p:spPr bwMode="auto">
          <a:xfrm>
            <a:off x="0" y="1300163"/>
            <a:ext cx="9144000" cy="555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Placeholder 1"/>
          <p:cNvSpPr>
            <a:spLocks noGrp="1"/>
          </p:cNvSpPr>
          <p:nvPr>
            <p:ph type="title"/>
          </p:nvPr>
        </p:nvSpPr>
        <p:spPr>
          <a:xfrm>
            <a:off x="381000" y="230188"/>
            <a:ext cx="8382000" cy="665162"/>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2052" name="Text Placeholder 2"/>
          <p:cNvSpPr>
            <a:spLocks noGrp="1"/>
          </p:cNvSpPr>
          <p:nvPr>
            <p:ph type="body" idx="1"/>
          </p:nvPr>
        </p:nvSpPr>
        <p:spPr bwMode="auto">
          <a:xfrm>
            <a:off x="722313" y="1905000"/>
            <a:ext cx="8040687" cy="210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Tree>
  </p:cSld>
  <p:clrMap bg1="lt1" tx1="dk1" bg2="lt2" tx2="dk2" accent1="accent1" accent2="accent2" accent3="accent3" accent4="accent4" accent5="accent5" accent6="accent6" hlink="hlink" folHlink="folHlink"/>
  <p:sldLayoutIdLst>
    <p:sldLayoutId id="2147483688" r:id="rId1"/>
  </p:sldLayoutIdLst>
  <p:transition>
    <p:fade/>
  </p:transition>
  <p:txStyles>
    <p:titleStyle>
      <a:lvl1pPr algn="l" defTabSz="912813" rtl="0" fontAlgn="base">
        <a:lnSpc>
          <a:spcPct val="90000"/>
        </a:lnSpc>
        <a:spcBef>
          <a:spcPct val="0"/>
        </a:spcBef>
        <a:spcAft>
          <a:spcPct val="0"/>
        </a:spcAft>
        <a:defRPr lang="en-US" sz="4800" kern="1200" spc="-125" dirty="0">
          <a:ln w="3175">
            <a:noFill/>
          </a:ln>
          <a:gradFill>
            <a:gsLst>
              <a:gs pos="0">
                <a:srgbClr val="2E59B0"/>
              </a:gs>
              <a:gs pos="49000">
                <a:srgbClr val="161D32"/>
              </a:gs>
              <a:gs pos="100000">
                <a:srgbClr val="000000"/>
              </a:gs>
            </a:gsLst>
            <a:lin ang="5400000" scaled="0"/>
          </a:gradFill>
          <a:effectLst>
            <a:outerShdw blurRad="50800" dist="38100" dir="2700000" algn="tl" rotWithShape="0">
              <a:prstClr val="black">
                <a:alpha val="40000"/>
              </a:prstClr>
            </a:outerShdw>
          </a:effectLst>
          <a:latin typeface="+mj-lt"/>
          <a:ea typeface="+mn-ea"/>
          <a:cs typeface="Arial" charset="0"/>
        </a:defRPr>
      </a:lvl1pPr>
      <a:lvl2pPr algn="l" defTabSz="912813" rtl="0" fontAlgn="base">
        <a:lnSpc>
          <a:spcPct val="90000"/>
        </a:lnSpc>
        <a:spcBef>
          <a:spcPct val="0"/>
        </a:spcBef>
        <a:spcAft>
          <a:spcPct val="0"/>
        </a:spcAft>
        <a:defRPr sz="4800">
          <a:solidFill>
            <a:schemeClr val="tx1"/>
          </a:solidFill>
          <a:latin typeface="Calibri" pitchFamily="34" charset="0"/>
          <a:cs typeface="Arial" charset="0"/>
        </a:defRPr>
      </a:lvl2pPr>
      <a:lvl3pPr algn="l" defTabSz="912813" rtl="0" fontAlgn="base">
        <a:lnSpc>
          <a:spcPct val="90000"/>
        </a:lnSpc>
        <a:spcBef>
          <a:spcPct val="0"/>
        </a:spcBef>
        <a:spcAft>
          <a:spcPct val="0"/>
        </a:spcAft>
        <a:defRPr sz="4800">
          <a:solidFill>
            <a:schemeClr val="tx1"/>
          </a:solidFill>
          <a:latin typeface="Calibri" pitchFamily="34" charset="0"/>
          <a:cs typeface="Arial" charset="0"/>
        </a:defRPr>
      </a:lvl3pPr>
      <a:lvl4pPr algn="l" defTabSz="912813" rtl="0" fontAlgn="base">
        <a:lnSpc>
          <a:spcPct val="90000"/>
        </a:lnSpc>
        <a:spcBef>
          <a:spcPct val="0"/>
        </a:spcBef>
        <a:spcAft>
          <a:spcPct val="0"/>
        </a:spcAft>
        <a:defRPr sz="4800">
          <a:solidFill>
            <a:schemeClr val="tx1"/>
          </a:solidFill>
          <a:latin typeface="Calibri" pitchFamily="34" charset="0"/>
          <a:cs typeface="Arial" charset="0"/>
        </a:defRPr>
      </a:lvl4pPr>
      <a:lvl5pPr algn="l" defTabSz="912813" rtl="0" fontAlgn="base">
        <a:lnSpc>
          <a:spcPct val="90000"/>
        </a:lnSpc>
        <a:spcBef>
          <a:spcPct val="0"/>
        </a:spcBef>
        <a:spcAft>
          <a:spcPct val="0"/>
        </a:spcAft>
        <a:defRPr sz="4800">
          <a:solidFill>
            <a:schemeClr val="tx1"/>
          </a:solidFill>
          <a:latin typeface="Calibri" pitchFamily="34" charset="0"/>
          <a:cs typeface="Arial" charset="0"/>
        </a:defRPr>
      </a:lvl5pPr>
      <a:lvl6pPr marL="457200" algn="l" defTabSz="912813" rtl="0" fontAlgn="base">
        <a:lnSpc>
          <a:spcPct val="90000"/>
        </a:lnSpc>
        <a:spcBef>
          <a:spcPct val="0"/>
        </a:spcBef>
        <a:spcAft>
          <a:spcPct val="0"/>
        </a:spcAft>
        <a:defRPr sz="4800">
          <a:solidFill>
            <a:schemeClr val="tx1"/>
          </a:solidFill>
          <a:latin typeface="Calibri" pitchFamily="34" charset="0"/>
          <a:cs typeface="Arial" charset="0"/>
        </a:defRPr>
      </a:lvl6pPr>
      <a:lvl7pPr marL="914400" algn="l" defTabSz="912813" rtl="0" fontAlgn="base">
        <a:lnSpc>
          <a:spcPct val="90000"/>
        </a:lnSpc>
        <a:spcBef>
          <a:spcPct val="0"/>
        </a:spcBef>
        <a:spcAft>
          <a:spcPct val="0"/>
        </a:spcAft>
        <a:defRPr sz="4800">
          <a:solidFill>
            <a:schemeClr val="tx1"/>
          </a:solidFill>
          <a:latin typeface="Calibri" pitchFamily="34" charset="0"/>
          <a:cs typeface="Arial" charset="0"/>
        </a:defRPr>
      </a:lvl7pPr>
      <a:lvl8pPr marL="1371600" algn="l" defTabSz="912813" rtl="0" fontAlgn="base">
        <a:lnSpc>
          <a:spcPct val="90000"/>
        </a:lnSpc>
        <a:spcBef>
          <a:spcPct val="0"/>
        </a:spcBef>
        <a:spcAft>
          <a:spcPct val="0"/>
        </a:spcAft>
        <a:defRPr sz="4800">
          <a:solidFill>
            <a:schemeClr val="tx1"/>
          </a:solidFill>
          <a:latin typeface="Calibri" pitchFamily="34" charset="0"/>
          <a:cs typeface="Arial" charset="0"/>
        </a:defRPr>
      </a:lvl8pPr>
      <a:lvl9pPr marL="1828800" algn="l" defTabSz="912813" rtl="0" fontAlgn="base">
        <a:lnSpc>
          <a:spcPct val="90000"/>
        </a:lnSpc>
        <a:spcBef>
          <a:spcPct val="0"/>
        </a:spcBef>
        <a:spcAft>
          <a:spcPct val="0"/>
        </a:spcAft>
        <a:defRPr sz="4800">
          <a:solidFill>
            <a:schemeClr val="tx1"/>
          </a:solidFill>
          <a:latin typeface="Calibri" pitchFamily="34" charset="0"/>
          <a:cs typeface="Arial" charset="0"/>
        </a:defRPr>
      </a:lvl9pPr>
    </p:titleStyle>
    <p:bodyStyle>
      <a:lvl1pPr algn="l" defTabSz="912813" rtl="0" fontAlgn="base">
        <a:lnSpc>
          <a:spcPct val="90000"/>
        </a:lnSpc>
        <a:spcBef>
          <a:spcPct val="20000"/>
        </a:spcBef>
        <a:spcAft>
          <a:spcPct val="0"/>
        </a:spcAft>
        <a:buFont typeface="Arial" charset="0"/>
        <a:defRPr sz="3000" b="1" kern="1200">
          <a:solidFill>
            <a:schemeClr val="tx1"/>
          </a:solidFill>
          <a:latin typeface="Courier New" pitchFamily="49" charset="0"/>
          <a:ea typeface="+mn-ea"/>
          <a:cs typeface="Courier New" pitchFamily="49" charset="0"/>
        </a:defRPr>
      </a:lvl1pPr>
      <a:lvl2pPr marL="384175" indent="-6350" algn="l" defTabSz="912813" rtl="0" fontAlgn="base">
        <a:lnSpc>
          <a:spcPct val="90000"/>
        </a:lnSpc>
        <a:spcBef>
          <a:spcPct val="20000"/>
        </a:spcBef>
        <a:spcAft>
          <a:spcPct val="0"/>
        </a:spcAft>
        <a:buFont typeface="Arial" charset="0"/>
        <a:defRPr sz="2800" b="1" kern="1200">
          <a:solidFill>
            <a:schemeClr val="tx1"/>
          </a:solidFill>
          <a:latin typeface="Courier New" pitchFamily="49" charset="0"/>
          <a:ea typeface="+mn-ea"/>
          <a:cs typeface="Courier New" pitchFamily="49" charset="0"/>
        </a:defRPr>
      </a:lvl2pPr>
      <a:lvl3pPr marL="760413" indent="-6350" algn="l" defTabSz="912813" rtl="0" fontAlgn="base">
        <a:lnSpc>
          <a:spcPct val="90000"/>
        </a:lnSpc>
        <a:spcBef>
          <a:spcPct val="20000"/>
        </a:spcBef>
        <a:spcAft>
          <a:spcPct val="0"/>
        </a:spcAft>
        <a:buFont typeface="Arial" charset="0"/>
        <a:defRPr sz="2400" b="1" kern="1200">
          <a:solidFill>
            <a:schemeClr val="tx1"/>
          </a:solidFill>
          <a:latin typeface="Courier New" pitchFamily="49" charset="0"/>
          <a:ea typeface="+mn-ea"/>
          <a:cs typeface="Courier New" pitchFamily="49" charset="0"/>
        </a:defRPr>
      </a:lvl3pPr>
      <a:lvl4pPr marL="1093788" indent="6350" algn="l" defTabSz="912813" rtl="0" fontAlgn="base">
        <a:lnSpc>
          <a:spcPct val="90000"/>
        </a:lnSpc>
        <a:spcBef>
          <a:spcPct val="20000"/>
        </a:spcBef>
        <a:spcAft>
          <a:spcPct val="0"/>
        </a:spcAft>
        <a:buFont typeface="Arial" charset="0"/>
        <a:defRPr sz="2400" b="1" kern="1200">
          <a:solidFill>
            <a:schemeClr val="tx1"/>
          </a:solidFill>
          <a:latin typeface="Courier New" pitchFamily="49" charset="0"/>
          <a:ea typeface="+mn-ea"/>
          <a:cs typeface="Courier New" pitchFamily="49" charset="0"/>
        </a:defRPr>
      </a:lvl4pPr>
      <a:lvl5pPr marL="1425575" algn="l" defTabSz="912813" rtl="0" fontAlgn="base">
        <a:lnSpc>
          <a:spcPct val="90000"/>
        </a:lnSpc>
        <a:spcBef>
          <a:spcPct val="20000"/>
        </a:spcBef>
        <a:spcAft>
          <a:spcPct val="0"/>
        </a:spcAft>
        <a:buFont typeface="Arial" charset="0"/>
        <a:defRPr sz="2400" b="1" kern="1200">
          <a:solidFill>
            <a:schemeClr val="tx1"/>
          </a:solidFill>
          <a:latin typeface="Courier New" pitchFamily="49" charset="0"/>
          <a:ea typeface="+mn-ea"/>
          <a:cs typeface="Courier New"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2.jpeg"/><Relationship Id="rId7" Type="http://schemas.openxmlformats.org/officeDocument/2006/relationships/image" Target="../media/image14.jpeg"/><Relationship Id="rId2" Type="http://schemas.openxmlformats.org/officeDocument/2006/relationships/hyperlink" Target="http://img.hexun.com/2010-08-17/124616488.jpg" TargetMode="External"/><Relationship Id="rId1" Type="http://schemas.openxmlformats.org/officeDocument/2006/relationships/slideLayout" Target="../slideLayouts/slideLayout2.xml"/><Relationship Id="rId6" Type="http://schemas.openxmlformats.org/officeDocument/2006/relationships/hyperlink" Target="http://img.hexun.com/2010-08-17/124616490.jpg" TargetMode="External"/><Relationship Id="rId5" Type="http://schemas.openxmlformats.org/officeDocument/2006/relationships/image" Target="../media/image13.jpeg"/><Relationship Id="rId4" Type="http://schemas.openxmlformats.org/officeDocument/2006/relationships/hyperlink" Target="http://img.hexun.com/2010-08-17/124616489.jpg"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hyperlink" Target="http://img.hexun.com/2010-08-17/124616496.jpg" TargetMode="Externa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jpeg"/><Relationship Id="rId4" Type="http://schemas.openxmlformats.org/officeDocument/2006/relationships/hyperlink" Target="http://img.hexun.com/2010-08-17/124616497.jpg"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baike.baidu.com/view/34703.htm"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image" Target="../media/image39.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051721" y="2132856"/>
            <a:ext cx="4032448" cy="1523495"/>
          </a:xfrm>
        </p:spPr>
        <p:txBody>
          <a:bodyPr/>
          <a:lstStyle/>
          <a:p>
            <a:pPr defTabSz="914363" fontAlgn="auto">
              <a:spcAft>
                <a:spcPts val="0"/>
              </a:spcAft>
              <a:defRPr/>
            </a:pPr>
            <a:r>
              <a:rPr lang="zh-CN" altLang="en-US" dirty="0" smtClean="0">
                <a:latin typeface="微软雅黑" pitchFamily="34" charset="-122"/>
                <a:ea typeface="微软雅黑" pitchFamily="34" charset="-122"/>
              </a:rPr>
              <a:t>汽车文化</a:t>
            </a:r>
            <a:endParaRPr dirty="0">
              <a:latin typeface="微软雅黑" pitchFamily="34" charset="-122"/>
              <a:ea typeface="微软雅黑" pitchFamily="34" charset="-122"/>
            </a:endParaRPr>
          </a:p>
        </p:txBody>
      </p:sp>
      <p:sp>
        <p:nvSpPr>
          <p:cNvPr id="3" name="副标题 2"/>
          <p:cNvSpPr>
            <a:spLocks noGrp="1"/>
          </p:cNvSpPr>
          <p:nvPr>
            <p:ph type="subTitle" idx="1"/>
          </p:nvPr>
        </p:nvSpPr>
        <p:spPr/>
        <p:txBody>
          <a:bodyPr/>
          <a:lstStyle/>
          <a:p>
            <a:r>
              <a:rPr lang="zh-CN" altLang="en-US" dirty="0" smtClean="0"/>
              <a:t>任务一   认识汽车</a:t>
            </a:r>
            <a:endParaRPr lang="zh-CN" altLang="en-US" dirty="0"/>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stretch>
            <a:fillRect/>
          </a:stretch>
        </p:blipFill>
        <p:spPr>
          <a:xfrm>
            <a:off x="539552" y="1196751"/>
            <a:ext cx="7128792" cy="4705003"/>
          </a:xfrm>
          <a:prstGeom prst="rect">
            <a:avLst/>
          </a:prstGeom>
        </p:spPr>
      </p:pic>
    </p:spTree>
    <p:extLst>
      <p:ext uri="{BB962C8B-B14F-4D97-AF65-F5344CB8AC3E}">
        <p14:creationId xmlns:p14="http://schemas.microsoft.com/office/powerpoint/2010/main" val="2802057147"/>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1368955" y="-387424"/>
            <a:ext cx="7043208" cy="1523494"/>
          </a:xfrm>
          <a:prstGeom prst="rect">
            <a:avLst/>
          </a:prstGeom>
        </p:spPr>
        <p:txBody>
          <a:bodyPr vert="horz" wrap="square" lIns="0" tIns="0" rIns="0" bIns="0" rtlCol="0" anchor="ctr" anchorCtr="0">
            <a:noAutofit/>
          </a:bodyPr>
          <a:lstStyle>
            <a:lvl1pPr algn="l" defTabSz="912813" rtl="0" eaLnBrk="1" fontAlgn="base" hangingPunct="1">
              <a:lnSpc>
                <a:spcPct val="90000"/>
              </a:lnSpc>
              <a:spcBef>
                <a:spcPct val="0"/>
              </a:spcBef>
              <a:spcAft>
                <a:spcPct val="0"/>
              </a:spcAft>
              <a:defRPr lang="en-US" sz="5400" kern="1200" spc="-150">
                <a:ln w="3175">
                  <a:noFill/>
                </a:ln>
                <a:gradFill>
                  <a:gsLst>
                    <a:gs pos="0">
                      <a:srgbClr val="2E59B0"/>
                    </a:gs>
                    <a:gs pos="49000">
                      <a:srgbClr val="161D32"/>
                    </a:gs>
                    <a:gs pos="100000">
                      <a:srgbClr val="000000"/>
                    </a:gs>
                  </a:gsLst>
                  <a:lin ang="5400000" scaled="0"/>
                </a:gradFill>
                <a:effectLst>
                  <a:outerShdw blurRad="50800" dist="38100" dir="2700000" algn="tl" rotWithShape="0">
                    <a:prstClr val="black">
                      <a:alpha val="40000"/>
                    </a:prstClr>
                  </a:outerShdw>
                </a:effectLst>
                <a:latin typeface="+mj-lt"/>
                <a:ea typeface="+mn-ea"/>
                <a:cs typeface="Arial" charset="0"/>
              </a:defRPr>
            </a:lvl1pPr>
            <a:lvl2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2pPr>
            <a:lvl3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3pPr>
            <a:lvl4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4pPr>
            <a:lvl5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5pPr>
            <a:lvl6pPr marL="4572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6pPr>
            <a:lvl7pPr marL="9144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7pPr>
            <a:lvl8pPr marL="13716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8pPr>
            <a:lvl9pPr marL="18288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9pPr>
          </a:lstStyle>
          <a:p>
            <a:r>
              <a:rPr lang="zh-CN" altLang="en-US" sz="3200" b="1" dirty="0" smtClean="0"/>
              <a:t>四、汽车标识</a:t>
            </a:r>
            <a:endParaRPr lang="zh-CN" altLang="en-US" sz="3200" b="1" dirty="0"/>
          </a:p>
        </p:txBody>
      </p:sp>
      <p:pic>
        <p:nvPicPr>
          <p:cNvPr id="1026" name="图片 1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1" y="1414956"/>
            <a:ext cx="5188425" cy="1942036"/>
          </a:xfrm>
          <a:prstGeom prst="rect">
            <a:avLst/>
          </a:prstGeom>
          <a:noFill/>
          <a:extLst>
            <a:ext uri="{909E8E84-426E-40DD-AFC4-6F175D3DCCD1}">
              <a14:hiddenFill xmlns:a14="http://schemas.microsoft.com/office/drawing/2010/main">
                <a:solidFill>
                  <a:srgbClr val="FFFFFF"/>
                </a:solidFill>
              </a14:hiddenFill>
            </a:ext>
          </a:extLst>
        </p:spPr>
      </p:pic>
      <p:pic>
        <p:nvPicPr>
          <p:cNvPr id="1025" name="图片 10" descr="http://www.urlshare.cn/cgi-bin/qzshare/cgi_qzshare_urlcheck?url=http%3A%2F%2Fimg.hexun.com%2F2010-08-17%2F124616487.jpg&amp;where=1&amp;appid=2&amp;luin=273666106&amp;lpos=4&amp;lsource=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44138" y="1414956"/>
            <a:ext cx="2933144" cy="1942036"/>
          </a:xfrm>
          <a:prstGeom prst="rect">
            <a:avLst/>
          </a:prstGeom>
          <a:noFill/>
          <a:extLst>
            <a:ext uri="{909E8E84-426E-40DD-AFC4-6F175D3DCCD1}">
              <a14:hiddenFill xmlns:a14="http://schemas.microsoft.com/office/drawing/2010/main">
                <a:solidFill>
                  <a:srgbClr val="FFFFFF"/>
                </a:solidFill>
              </a14:hiddenFill>
            </a:ext>
          </a:extLst>
        </p:spPr>
      </p:pic>
      <p:pic>
        <p:nvPicPr>
          <p:cNvPr id="7" name="图片 6"/>
          <p:cNvPicPr>
            <a:picLocks noChangeAspect="1"/>
          </p:cNvPicPr>
          <p:nvPr/>
        </p:nvPicPr>
        <p:blipFill>
          <a:blip r:embed="rId4"/>
          <a:stretch>
            <a:fillRect/>
          </a:stretch>
        </p:blipFill>
        <p:spPr>
          <a:xfrm>
            <a:off x="539551" y="3666710"/>
            <a:ext cx="5012602" cy="2612833"/>
          </a:xfrm>
          <a:prstGeom prst="rect">
            <a:avLst/>
          </a:prstGeom>
        </p:spPr>
      </p:pic>
    </p:spTree>
    <p:extLst>
      <p:ext uri="{BB962C8B-B14F-4D97-AF65-F5344CB8AC3E}">
        <p14:creationId xmlns:p14="http://schemas.microsoft.com/office/powerpoint/2010/main" val="1767026559"/>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http://ugc.qpic.cn/adapt/0/11401ec8-7061-0517-3129-876954684b33/800?pt=0&amp;ek=1&amp;kp=1&amp;sce=0-12-12">
            <a:hlinkClick r:id="rId2" tgtFrame="&quot;_blank&quot;"/>
          </p:cNvPr>
          <p:cNvPicPr/>
          <p:nvPr/>
        </p:nvPicPr>
        <p:blipFill>
          <a:blip r:embed="rId3"/>
          <a:srcRect/>
          <a:stretch>
            <a:fillRect/>
          </a:stretch>
        </p:blipFill>
        <p:spPr bwMode="auto">
          <a:xfrm>
            <a:off x="323528" y="1268760"/>
            <a:ext cx="4104456" cy="2448272"/>
          </a:xfrm>
          <a:prstGeom prst="rect">
            <a:avLst/>
          </a:prstGeom>
          <a:noFill/>
          <a:ln w="9525">
            <a:noFill/>
            <a:miter lim="800000"/>
            <a:headEnd/>
            <a:tailEnd/>
          </a:ln>
        </p:spPr>
      </p:pic>
      <p:pic>
        <p:nvPicPr>
          <p:cNvPr id="6" name="图片 5" descr="http://ugc.qpic.cn/adapt/0/0cf8877b-5bd8-aec3-4038-9664e0a30756/800?pt=0&amp;ek=1&amp;kp=1&amp;sce=0-12-12">
            <a:hlinkClick r:id="rId4" tgtFrame="&quot;_blank&quot;"/>
          </p:cNvPr>
          <p:cNvPicPr/>
          <p:nvPr/>
        </p:nvPicPr>
        <p:blipFill>
          <a:blip r:embed="rId5"/>
          <a:srcRect/>
          <a:stretch>
            <a:fillRect/>
          </a:stretch>
        </p:blipFill>
        <p:spPr bwMode="auto">
          <a:xfrm>
            <a:off x="5148064" y="1271954"/>
            <a:ext cx="3024336" cy="2445078"/>
          </a:xfrm>
          <a:prstGeom prst="rect">
            <a:avLst/>
          </a:prstGeom>
          <a:noFill/>
          <a:ln w="9525">
            <a:noFill/>
            <a:miter lim="800000"/>
            <a:headEnd/>
            <a:tailEnd/>
          </a:ln>
        </p:spPr>
      </p:pic>
      <p:pic>
        <p:nvPicPr>
          <p:cNvPr id="7" name="图片 6" descr="http://ugc.qpic.cn/adapt/0/c050d460-2334-524e-fcc9-76f35ec28e25/800?pt=0&amp;ek=1&amp;kp=1&amp;sce=0-12-12">
            <a:hlinkClick r:id="rId6" tgtFrame="&quot;_blank&quot;"/>
          </p:cNvPr>
          <p:cNvPicPr/>
          <p:nvPr/>
        </p:nvPicPr>
        <p:blipFill>
          <a:blip r:embed="rId7"/>
          <a:srcRect/>
          <a:stretch>
            <a:fillRect/>
          </a:stretch>
        </p:blipFill>
        <p:spPr bwMode="auto">
          <a:xfrm>
            <a:off x="352448" y="4005064"/>
            <a:ext cx="4075535" cy="2376264"/>
          </a:xfrm>
          <a:prstGeom prst="rect">
            <a:avLst/>
          </a:prstGeom>
          <a:noFill/>
          <a:ln w="9525">
            <a:noFill/>
            <a:miter lim="800000"/>
            <a:headEnd/>
            <a:tailEnd/>
          </a:ln>
        </p:spPr>
      </p:pic>
      <p:pic>
        <p:nvPicPr>
          <p:cNvPr id="8" name="图片 7"/>
          <p:cNvPicPr/>
          <p:nvPr/>
        </p:nvPicPr>
        <p:blipFill>
          <a:blip r:embed="rId8"/>
          <a:srcRect/>
          <a:stretch>
            <a:fillRect/>
          </a:stretch>
        </p:blipFill>
        <p:spPr bwMode="auto">
          <a:xfrm>
            <a:off x="4860032" y="4047871"/>
            <a:ext cx="3816424" cy="2333457"/>
          </a:xfrm>
          <a:prstGeom prst="rect">
            <a:avLst/>
          </a:prstGeom>
          <a:noFill/>
          <a:ln w="9525">
            <a:noFill/>
            <a:miter lim="800000"/>
            <a:headEnd/>
            <a:tailEnd/>
          </a:ln>
        </p:spPr>
      </p:pic>
    </p:spTree>
    <p:extLst>
      <p:ext uri="{BB962C8B-B14F-4D97-AF65-F5344CB8AC3E}">
        <p14:creationId xmlns:p14="http://schemas.microsoft.com/office/powerpoint/2010/main" val="1469484948"/>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stretch>
            <a:fillRect/>
          </a:stretch>
        </p:blipFill>
        <p:spPr>
          <a:xfrm>
            <a:off x="473049" y="836712"/>
            <a:ext cx="4465915" cy="2952328"/>
          </a:xfrm>
          <a:prstGeom prst="rect">
            <a:avLst/>
          </a:prstGeom>
        </p:spPr>
      </p:pic>
      <p:pic>
        <p:nvPicPr>
          <p:cNvPr id="7" name="图片 6"/>
          <p:cNvPicPr/>
          <p:nvPr/>
        </p:nvPicPr>
        <p:blipFill>
          <a:blip r:embed="rId3"/>
          <a:srcRect/>
          <a:stretch>
            <a:fillRect/>
          </a:stretch>
        </p:blipFill>
        <p:spPr bwMode="auto">
          <a:xfrm>
            <a:off x="480266" y="3950756"/>
            <a:ext cx="3731694" cy="2430571"/>
          </a:xfrm>
          <a:prstGeom prst="rect">
            <a:avLst/>
          </a:prstGeom>
          <a:noFill/>
          <a:ln w="9525">
            <a:noFill/>
            <a:miter lim="800000"/>
            <a:headEnd/>
            <a:tailEnd/>
          </a:ln>
        </p:spPr>
      </p:pic>
      <p:pic>
        <p:nvPicPr>
          <p:cNvPr id="8" name="图片 7"/>
          <p:cNvPicPr/>
          <p:nvPr/>
        </p:nvPicPr>
        <p:blipFill>
          <a:blip r:embed="rId4"/>
          <a:srcRect/>
          <a:stretch>
            <a:fillRect/>
          </a:stretch>
        </p:blipFill>
        <p:spPr bwMode="auto">
          <a:xfrm>
            <a:off x="4572000" y="3950756"/>
            <a:ext cx="4104456" cy="2430571"/>
          </a:xfrm>
          <a:prstGeom prst="rect">
            <a:avLst/>
          </a:prstGeom>
          <a:noFill/>
          <a:ln w="9525">
            <a:noFill/>
            <a:miter lim="800000"/>
            <a:headEnd/>
            <a:tailEnd/>
          </a:ln>
        </p:spPr>
      </p:pic>
    </p:spTree>
    <p:extLst>
      <p:ext uri="{BB962C8B-B14F-4D97-AF65-F5344CB8AC3E}">
        <p14:creationId xmlns:p14="http://schemas.microsoft.com/office/powerpoint/2010/main" val="1695755212"/>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67544" y="934740"/>
            <a:ext cx="3312368" cy="461665"/>
          </a:xfrm>
        </p:spPr>
        <p:txBody>
          <a:bodyPr/>
          <a:lstStyle/>
          <a:p>
            <a:r>
              <a:rPr lang="zh-CN" altLang="en-US" dirty="0" smtClean="0"/>
              <a:t>驱动形式标识举例</a:t>
            </a:r>
            <a:endParaRPr lang="zh-CN" altLang="en-US" dirty="0"/>
          </a:p>
        </p:txBody>
      </p:sp>
      <p:pic>
        <p:nvPicPr>
          <p:cNvPr id="2050" name="图片 30" descr="http://ugc.qpic.cn/adapt/0/f74ccd92-c128-2c71-2dd2-b8a4c5050191/800?pt=0&amp;ek=1&amp;kp=1&amp;sce=0-12-12">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3" y="1412777"/>
            <a:ext cx="4248472" cy="2837720"/>
          </a:xfrm>
          <a:prstGeom prst="rect">
            <a:avLst/>
          </a:prstGeom>
          <a:noFill/>
          <a:extLst>
            <a:ext uri="{909E8E84-426E-40DD-AFC4-6F175D3DCCD1}">
              <a14:hiddenFill xmlns:a14="http://schemas.microsoft.com/office/drawing/2010/main">
                <a:solidFill>
                  <a:srgbClr val="FFFFFF"/>
                </a:solidFill>
              </a14:hiddenFill>
            </a:ext>
          </a:extLst>
        </p:spPr>
      </p:pic>
      <p:pic>
        <p:nvPicPr>
          <p:cNvPr id="2049" name="图片 31" descr="http://ugc.qpic.cn/adapt/0/0a86f9af-19d5-5c8f-6627-dc94a1081f2c/800?pt=0&amp;ek=1&amp;kp=1&amp;sce=0-12-12">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39842" y="1396405"/>
            <a:ext cx="3905270" cy="2608659"/>
          </a:xfrm>
          <a:prstGeom prst="rect">
            <a:avLst/>
          </a:prstGeom>
          <a:noFill/>
          <a:extLst>
            <a:ext uri="{909E8E84-426E-40DD-AFC4-6F175D3DCCD1}">
              <a14:hiddenFill xmlns:a14="http://schemas.microsoft.com/office/drawing/2010/main">
                <a:solidFill>
                  <a:srgbClr val="FFFFFF"/>
                </a:solidFill>
              </a14:hiddenFill>
            </a:ext>
          </a:extLst>
        </p:spPr>
      </p:pic>
      <p:sp>
        <p:nvSpPr>
          <p:cNvPr id="8" name="副标题 2"/>
          <p:cNvSpPr txBox="1">
            <a:spLocks/>
          </p:cNvSpPr>
          <p:nvPr/>
        </p:nvSpPr>
        <p:spPr bwMode="auto">
          <a:xfrm>
            <a:off x="5220072" y="934739"/>
            <a:ext cx="33123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marL="0" indent="0" algn="l" defTabSz="912813" rtl="0" eaLnBrk="1" fontAlgn="base" hangingPunct="1">
              <a:lnSpc>
                <a:spcPct val="90000"/>
              </a:lnSpc>
              <a:spcBef>
                <a:spcPts val="0"/>
              </a:spcBef>
              <a:spcAft>
                <a:spcPct val="0"/>
              </a:spcAft>
              <a:buNone/>
              <a:defRPr sz="3200" kern="1200">
                <a:solidFill>
                  <a:schemeClr val="tx1"/>
                </a:solidFill>
                <a:latin typeface="+mn-lt"/>
                <a:ea typeface="+mn-ea"/>
                <a:cs typeface="+mn-cs"/>
              </a:defRPr>
            </a:lvl1pPr>
            <a:lvl2pPr marL="457182" indent="0" algn="ctr" defTabSz="912813" rtl="0" eaLnBrk="1" fontAlgn="base" hangingPunct="1">
              <a:lnSpc>
                <a:spcPct val="90000"/>
              </a:lnSpc>
              <a:spcBef>
                <a:spcPct val="20000"/>
              </a:spcBef>
              <a:spcAft>
                <a:spcPct val="0"/>
              </a:spcAft>
              <a:buNone/>
              <a:defRPr sz="2800" kern="1200">
                <a:solidFill>
                  <a:schemeClr val="tx1">
                    <a:tint val="75000"/>
                  </a:schemeClr>
                </a:solidFill>
                <a:latin typeface="+mn-lt"/>
                <a:ea typeface="+mn-ea"/>
                <a:cs typeface="+mn-cs"/>
              </a:defRPr>
            </a:lvl2pPr>
            <a:lvl3pPr marL="914363" indent="0" algn="ctr" defTabSz="912813" rtl="0" eaLnBrk="1" fontAlgn="base" hangingPunct="1">
              <a:lnSpc>
                <a:spcPct val="90000"/>
              </a:lnSpc>
              <a:spcBef>
                <a:spcPct val="20000"/>
              </a:spcBef>
              <a:spcAft>
                <a:spcPct val="0"/>
              </a:spcAft>
              <a:buNone/>
              <a:defRPr sz="2400" kern="1200">
                <a:solidFill>
                  <a:schemeClr val="tx1">
                    <a:tint val="75000"/>
                  </a:schemeClr>
                </a:solidFill>
                <a:latin typeface="+mn-lt"/>
                <a:ea typeface="+mn-ea"/>
                <a:cs typeface="+mn-cs"/>
              </a:defRPr>
            </a:lvl3pPr>
            <a:lvl4pPr marL="1371545" indent="0" algn="ctr" defTabSz="912813" rtl="0" eaLnBrk="1" fontAlgn="base" hangingPunct="1">
              <a:lnSpc>
                <a:spcPct val="90000"/>
              </a:lnSpc>
              <a:spcBef>
                <a:spcPct val="20000"/>
              </a:spcBef>
              <a:spcAft>
                <a:spcPct val="0"/>
              </a:spcAft>
              <a:buNone/>
              <a:defRPr sz="2400" kern="1200">
                <a:solidFill>
                  <a:schemeClr val="tx1">
                    <a:tint val="75000"/>
                  </a:schemeClr>
                </a:solidFill>
                <a:latin typeface="+mn-lt"/>
                <a:ea typeface="+mn-ea"/>
                <a:cs typeface="+mn-cs"/>
              </a:defRPr>
            </a:lvl4pPr>
            <a:lvl5pPr marL="1828727" indent="0" algn="ctr" defTabSz="912813" rtl="0" eaLnBrk="1" fontAlgn="base" hangingPunct="1">
              <a:lnSpc>
                <a:spcPct val="90000"/>
              </a:lnSpc>
              <a:spcBef>
                <a:spcPct val="20000"/>
              </a:spcBef>
              <a:spcAft>
                <a:spcPct val="0"/>
              </a:spcAft>
              <a:buNone/>
              <a:defRPr sz="2400" kern="1200">
                <a:solidFill>
                  <a:schemeClr val="tx1">
                    <a:tint val="75000"/>
                  </a:schemeClr>
                </a:solidFill>
                <a:latin typeface="+mn-lt"/>
                <a:ea typeface="+mn-ea"/>
                <a:cs typeface="+mn-cs"/>
              </a:defRPr>
            </a:lvl5pPr>
            <a:lvl6pPr marL="2285909"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090"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272"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454"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zh-CN" altLang="en-US" dirty="0" smtClean="0"/>
              <a:t>特殊车型标识举例</a:t>
            </a:r>
            <a:endParaRPr lang="zh-CN" altLang="en-US" dirty="0"/>
          </a:p>
        </p:txBody>
      </p:sp>
      <p:pic>
        <p:nvPicPr>
          <p:cNvPr id="6" name="图片 5"/>
          <p:cNvPicPr>
            <a:picLocks noChangeAspect="1"/>
          </p:cNvPicPr>
          <p:nvPr/>
        </p:nvPicPr>
        <p:blipFill>
          <a:blip r:embed="rId6"/>
          <a:stretch>
            <a:fillRect/>
          </a:stretch>
        </p:blipFill>
        <p:spPr>
          <a:xfrm>
            <a:off x="4960263" y="4250496"/>
            <a:ext cx="3623695" cy="2418863"/>
          </a:xfrm>
          <a:prstGeom prst="rect">
            <a:avLst/>
          </a:prstGeom>
        </p:spPr>
      </p:pic>
    </p:spTree>
    <p:extLst>
      <p:ext uri="{BB962C8B-B14F-4D97-AF65-F5344CB8AC3E}">
        <p14:creationId xmlns:p14="http://schemas.microsoft.com/office/powerpoint/2010/main" val="2280357109"/>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1368955" y="-387424"/>
            <a:ext cx="7043208" cy="1523494"/>
          </a:xfrm>
          <a:prstGeom prst="rect">
            <a:avLst/>
          </a:prstGeom>
        </p:spPr>
        <p:txBody>
          <a:bodyPr vert="horz" wrap="square" lIns="0" tIns="0" rIns="0" bIns="0" rtlCol="0" anchor="ctr" anchorCtr="0">
            <a:noAutofit/>
          </a:bodyPr>
          <a:lstStyle>
            <a:lvl1pPr algn="l" defTabSz="912813" rtl="0" eaLnBrk="1" fontAlgn="base" hangingPunct="1">
              <a:lnSpc>
                <a:spcPct val="90000"/>
              </a:lnSpc>
              <a:spcBef>
                <a:spcPct val="0"/>
              </a:spcBef>
              <a:spcAft>
                <a:spcPct val="0"/>
              </a:spcAft>
              <a:defRPr lang="en-US" sz="5400" kern="1200" spc="-150">
                <a:ln w="3175">
                  <a:noFill/>
                </a:ln>
                <a:gradFill>
                  <a:gsLst>
                    <a:gs pos="0">
                      <a:srgbClr val="2E59B0"/>
                    </a:gs>
                    <a:gs pos="49000">
                      <a:srgbClr val="161D32"/>
                    </a:gs>
                    <a:gs pos="100000">
                      <a:srgbClr val="000000"/>
                    </a:gs>
                  </a:gsLst>
                  <a:lin ang="5400000" scaled="0"/>
                </a:gradFill>
                <a:effectLst>
                  <a:outerShdw blurRad="50800" dist="38100" dir="2700000" algn="tl" rotWithShape="0">
                    <a:prstClr val="black">
                      <a:alpha val="40000"/>
                    </a:prstClr>
                  </a:outerShdw>
                </a:effectLst>
                <a:latin typeface="+mj-lt"/>
                <a:ea typeface="+mn-ea"/>
                <a:cs typeface="Arial" charset="0"/>
              </a:defRPr>
            </a:lvl1pPr>
            <a:lvl2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2pPr>
            <a:lvl3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3pPr>
            <a:lvl4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4pPr>
            <a:lvl5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5pPr>
            <a:lvl6pPr marL="4572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6pPr>
            <a:lvl7pPr marL="9144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7pPr>
            <a:lvl8pPr marL="13716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8pPr>
            <a:lvl9pPr marL="18288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9pPr>
          </a:lstStyle>
          <a:p>
            <a:r>
              <a:rPr lang="zh-CN" altLang="en-US" sz="3200" b="1" dirty="0" smtClean="0"/>
              <a:t>五、汽车的总体构造</a:t>
            </a:r>
            <a:endParaRPr lang="zh-CN" altLang="en-US" sz="3200" b="1" dirty="0"/>
          </a:p>
        </p:txBody>
      </p:sp>
      <p:sp>
        <p:nvSpPr>
          <p:cNvPr id="6" name="矩形 5"/>
          <p:cNvSpPr/>
          <p:nvPr/>
        </p:nvSpPr>
        <p:spPr>
          <a:xfrm>
            <a:off x="395536" y="1136070"/>
            <a:ext cx="8267007" cy="523220"/>
          </a:xfrm>
          <a:prstGeom prst="rect">
            <a:avLst/>
          </a:prstGeom>
        </p:spPr>
        <p:txBody>
          <a:bodyPr wrap="none">
            <a:spAutoFit/>
          </a:bodyPr>
          <a:lstStyle/>
          <a:p>
            <a:r>
              <a:rPr lang="zh-CN" altLang="en-US" sz="2800" dirty="0" smtClean="0"/>
              <a:t>汽车</a:t>
            </a:r>
            <a:r>
              <a:rPr lang="zh-CN" altLang="zh-CN" sz="2800" dirty="0" smtClean="0"/>
              <a:t>由</a:t>
            </a:r>
            <a:r>
              <a:rPr lang="en-US" altLang="zh-CN" sz="2800" dirty="0"/>
              <a:t>4</a:t>
            </a:r>
            <a:r>
              <a:rPr lang="zh-CN" altLang="zh-CN" sz="2800" dirty="0"/>
              <a:t>个部分构成</a:t>
            </a:r>
            <a:r>
              <a:rPr lang="zh-CN" altLang="zh-CN" sz="2800" kern="0" dirty="0" smtClean="0">
                <a:solidFill>
                  <a:srgbClr val="333333"/>
                </a:solidFill>
                <a:latin typeface="Tahoma" panose="020B0604030504040204" pitchFamily="34" charset="0"/>
                <a:cs typeface="Tahoma" panose="020B0604030504040204" pitchFamily="34" charset="0"/>
              </a:rPr>
              <a:t>发动机</a:t>
            </a:r>
            <a:r>
              <a:rPr lang="zh-CN" altLang="zh-CN" sz="2800" kern="0" dirty="0">
                <a:solidFill>
                  <a:srgbClr val="333333"/>
                </a:solidFill>
                <a:latin typeface="Tahoma" panose="020B0604030504040204" pitchFamily="34" charset="0"/>
                <a:cs typeface="Tahoma" panose="020B0604030504040204" pitchFamily="34" charset="0"/>
              </a:rPr>
              <a:t>、底盘、车身及电气系统</a:t>
            </a:r>
            <a:endParaRPr lang="zh-CN" altLang="en-US" sz="2800" dirty="0"/>
          </a:p>
        </p:txBody>
      </p:sp>
      <p:pic>
        <p:nvPicPr>
          <p:cNvPr id="7" name="图片 6"/>
          <p:cNvPicPr/>
          <p:nvPr/>
        </p:nvPicPr>
        <p:blipFill>
          <a:blip r:embed="rId2"/>
          <a:srcRect r="1216"/>
          <a:stretch>
            <a:fillRect/>
          </a:stretch>
        </p:blipFill>
        <p:spPr bwMode="auto">
          <a:xfrm>
            <a:off x="971600" y="2263140"/>
            <a:ext cx="6480719" cy="3902164"/>
          </a:xfrm>
          <a:prstGeom prst="rect">
            <a:avLst/>
          </a:prstGeom>
          <a:noFill/>
          <a:ln w="9525">
            <a:noFill/>
            <a:miter lim="800000"/>
            <a:headEnd/>
            <a:tailEnd/>
          </a:ln>
        </p:spPr>
      </p:pic>
    </p:spTree>
    <p:extLst>
      <p:ext uri="{BB962C8B-B14F-4D97-AF65-F5344CB8AC3E}">
        <p14:creationId xmlns:p14="http://schemas.microsoft.com/office/powerpoint/2010/main" val="3811732154"/>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p:nvPr/>
        </p:nvPicPr>
        <p:blipFill>
          <a:blip r:embed="rId2"/>
          <a:srcRect/>
          <a:stretch>
            <a:fillRect/>
          </a:stretch>
        </p:blipFill>
        <p:spPr bwMode="auto">
          <a:xfrm>
            <a:off x="899592" y="1772816"/>
            <a:ext cx="6768752" cy="4680520"/>
          </a:xfrm>
          <a:prstGeom prst="rect">
            <a:avLst/>
          </a:prstGeom>
          <a:noFill/>
          <a:ln w="9525">
            <a:noFill/>
            <a:miter lim="800000"/>
            <a:headEnd/>
            <a:tailEnd/>
          </a:ln>
        </p:spPr>
      </p:pic>
      <p:sp>
        <p:nvSpPr>
          <p:cNvPr id="6" name="矩形 5"/>
          <p:cNvSpPr/>
          <p:nvPr/>
        </p:nvSpPr>
        <p:spPr>
          <a:xfrm>
            <a:off x="323528" y="908720"/>
            <a:ext cx="4857420" cy="523220"/>
          </a:xfrm>
          <a:prstGeom prst="rect">
            <a:avLst/>
          </a:prstGeom>
        </p:spPr>
        <p:txBody>
          <a:bodyPr wrap="none">
            <a:spAutoFit/>
          </a:bodyPr>
          <a:lstStyle/>
          <a:p>
            <a:r>
              <a:rPr lang="zh-CN" altLang="zh-CN" sz="2800" b="1" kern="0" dirty="0">
                <a:solidFill>
                  <a:srgbClr val="333333"/>
                </a:solidFill>
                <a:latin typeface="Tahoma" panose="020B0604030504040204" pitchFamily="34" charset="0"/>
                <a:cs typeface="Tahoma" panose="020B0604030504040204" pitchFamily="34" charset="0"/>
              </a:rPr>
              <a:t>发动机</a:t>
            </a:r>
            <a:r>
              <a:rPr lang="zh-CN" altLang="zh-CN" sz="2800" kern="0" dirty="0">
                <a:solidFill>
                  <a:srgbClr val="333333"/>
                </a:solidFill>
                <a:latin typeface="Tahoma" panose="020B0604030504040204" pitchFamily="34" charset="0"/>
                <a:cs typeface="Tahoma" panose="020B0604030504040204" pitchFamily="34" charset="0"/>
              </a:rPr>
              <a:t>：是汽车的动力装置。</a:t>
            </a:r>
            <a:endParaRPr lang="zh-CN" altLang="en-US" sz="2800" dirty="0"/>
          </a:p>
        </p:txBody>
      </p:sp>
      <p:sp>
        <p:nvSpPr>
          <p:cNvPr id="7" name="标题 1"/>
          <p:cNvSpPr txBox="1">
            <a:spLocks/>
          </p:cNvSpPr>
          <p:nvPr/>
        </p:nvSpPr>
        <p:spPr>
          <a:xfrm>
            <a:off x="1368955" y="-387424"/>
            <a:ext cx="7043208" cy="1523494"/>
          </a:xfrm>
          <a:prstGeom prst="rect">
            <a:avLst/>
          </a:prstGeom>
        </p:spPr>
        <p:txBody>
          <a:bodyPr vert="horz" wrap="square" lIns="0" tIns="0" rIns="0" bIns="0" rtlCol="0" anchor="ctr" anchorCtr="0">
            <a:noAutofit/>
          </a:bodyPr>
          <a:lstStyle>
            <a:lvl1pPr algn="l" defTabSz="912813" rtl="0" eaLnBrk="1" fontAlgn="base" hangingPunct="1">
              <a:lnSpc>
                <a:spcPct val="90000"/>
              </a:lnSpc>
              <a:spcBef>
                <a:spcPct val="0"/>
              </a:spcBef>
              <a:spcAft>
                <a:spcPct val="0"/>
              </a:spcAft>
              <a:defRPr lang="en-US" sz="5400" kern="1200" spc="-150">
                <a:ln w="3175">
                  <a:noFill/>
                </a:ln>
                <a:gradFill>
                  <a:gsLst>
                    <a:gs pos="0">
                      <a:srgbClr val="2E59B0"/>
                    </a:gs>
                    <a:gs pos="49000">
                      <a:srgbClr val="161D32"/>
                    </a:gs>
                    <a:gs pos="100000">
                      <a:srgbClr val="000000"/>
                    </a:gs>
                  </a:gsLst>
                  <a:lin ang="5400000" scaled="0"/>
                </a:gradFill>
                <a:effectLst>
                  <a:outerShdw blurRad="50800" dist="38100" dir="2700000" algn="tl" rotWithShape="0">
                    <a:prstClr val="black">
                      <a:alpha val="40000"/>
                    </a:prstClr>
                  </a:outerShdw>
                </a:effectLst>
                <a:latin typeface="+mj-lt"/>
                <a:ea typeface="+mn-ea"/>
                <a:cs typeface="Arial" charset="0"/>
              </a:defRPr>
            </a:lvl1pPr>
            <a:lvl2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2pPr>
            <a:lvl3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3pPr>
            <a:lvl4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4pPr>
            <a:lvl5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5pPr>
            <a:lvl6pPr marL="4572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6pPr>
            <a:lvl7pPr marL="9144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7pPr>
            <a:lvl8pPr marL="13716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8pPr>
            <a:lvl9pPr marL="18288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9pPr>
          </a:lstStyle>
          <a:p>
            <a:r>
              <a:rPr lang="zh-CN" altLang="en-US" sz="3200" b="1" dirty="0" smtClean="0"/>
              <a:t>五、汽车的总体构造</a:t>
            </a:r>
            <a:endParaRPr lang="zh-CN" altLang="en-US" sz="3200" b="1" dirty="0"/>
          </a:p>
        </p:txBody>
      </p:sp>
    </p:spTree>
    <p:extLst>
      <p:ext uri="{BB962C8B-B14F-4D97-AF65-F5344CB8AC3E}">
        <p14:creationId xmlns:p14="http://schemas.microsoft.com/office/powerpoint/2010/main" val="2253431220"/>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1368955" y="-387424"/>
            <a:ext cx="7043208" cy="1523494"/>
          </a:xfrm>
          <a:prstGeom prst="rect">
            <a:avLst/>
          </a:prstGeom>
        </p:spPr>
        <p:txBody>
          <a:bodyPr vert="horz" wrap="square" lIns="0" tIns="0" rIns="0" bIns="0" rtlCol="0" anchor="ctr" anchorCtr="0">
            <a:noAutofit/>
          </a:bodyPr>
          <a:lstStyle>
            <a:lvl1pPr algn="l" defTabSz="912813" rtl="0" eaLnBrk="1" fontAlgn="base" hangingPunct="1">
              <a:lnSpc>
                <a:spcPct val="90000"/>
              </a:lnSpc>
              <a:spcBef>
                <a:spcPct val="0"/>
              </a:spcBef>
              <a:spcAft>
                <a:spcPct val="0"/>
              </a:spcAft>
              <a:defRPr lang="en-US" sz="5400" kern="1200" spc="-150">
                <a:ln w="3175">
                  <a:noFill/>
                </a:ln>
                <a:gradFill>
                  <a:gsLst>
                    <a:gs pos="0">
                      <a:srgbClr val="2E59B0"/>
                    </a:gs>
                    <a:gs pos="49000">
                      <a:srgbClr val="161D32"/>
                    </a:gs>
                    <a:gs pos="100000">
                      <a:srgbClr val="000000"/>
                    </a:gs>
                  </a:gsLst>
                  <a:lin ang="5400000" scaled="0"/>
                </a:gradFill>
                <a:effectLst>
                  <a:outerShdw blurRad="50800" dist="38100" dir="2700000" algn="tl" rotWithShape="0">
                    <a:prstClr val="black">
                      <a:alpha val="40000"/>
                    </a:prstClr>
                  </a:outerShdw>
                </a:effectLst>
                <a:latin typeface="+mj-lt"/>
                <a:ea typeface="+mn-ea"/>
                <a:cs typeface="Arial" charset="0"/>
              </a:defRPr>
            </a:lvl1pPr>
            <a:lvl2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2pPr>
            <a:lvl3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3pPr>
            <a:lvl4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4pPr>
            <a:lvl5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5pPr>
            <a:lvl6pPr marL="4572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6pPr>
            <a:lvl7pPr marL="9144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7pPr>
            <a:lvl8pPr marL="13716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8pPr>
            <a:lvl9pPr marL="18288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9pPr>
          </a:lstStyle>
          <a:p>
            <a:r>
              <a:rPr lang="zh-CN" altLang="en-US" sz="3200" b="1" dirty="0" smtClean="0"/>
              <a:t>五、汽车的总体构造</a:t>
            </a:r>
            <a:endParaRPr lang="zh-CN" altLang="en-US" sz="3200" b="1" dirty="0"/>
          </a:p>
        </p:txBody>
      </p:sp>
      <p:pic>
        <p:nvPicPr>
          <p:cNvPr id="6" name="图片 5"/>
          <p:cNvPicPr/>
          <p:nvPr/>
        </p:nvPicPr>
        <p:blipFill>
          <a:blip r:embed="rId2" cstate="print"/>
          <a:srcRect/>
          <a:stretch>
            <a:fillRect/>
          </a:stretch>
        </p:blipFill>
        <p:spPr bwMode="auto">
          <a:xfrm>
            <a:off x="736599" y="1136070"/>
            <a:ext cx="4699497" cy="2796986"/>
          </a:xfrm>
          <a:prstGeom prst="rect">
            <a:avLst/>
          </a:prstGeom>
          <a:noFill/>
          <a:ln w="9525">
            <a:noFill/>
            <a:miter lim="800000"/>
            <a:headEnd/>
            <a:tailEnd/>
          </a:ln>
        </p:spPr>
      </p:pic>
      <p:pic>
        <p:nvPicPr>
          <p:cNvPr id="7" name="图片 6"/>
          <p:cNvPicPr/>
          <p:nvPr/>
        </p:nvPicPr>
        <p:blipFill>
          <a:blip r:embed="rId3"/>
          <a:srcRect/>
          <a:stretch>
            <a:fillRect/>
          </a:stretch>
        </p:blipFill>
        <p:spPr bwMode="auto">
          <a:xfrm>
            <a:off x="4211960" y="3933056"/>
            <a:ext cx="4464496" cy="2736304"/>
          </a:xfrm>
          <a:prstGeom prst="rect">
            <a:avLst/>
          </a:prstGeom>
          <a:noFill/>
          <a:ln w="9525">
            <a:noFill/>
            <a:miter lim="800000"/>
            <a:headEnd/>
            <a:tailEnd/>
          </a:ln>
        </p:spPr>
      </p:pic>
      <p:sp>
        <p:nvSpPr>
          <p:cNvPr id="8" name="矩形 7"/>
          <p:cNvSpPr/>
          <p:nvPr/>
        </p:nvSpPr>
        <p:spPr>
          <a:xfrm>
            <a:off x="751060" y="4302388"/>
            <a:ext cx="3446440" cy="2308324"/>
          </a:xfrm>
          <a:prstGeom prst="rect">
            <a:avLst/>
          </a:prstGeom>
        </p:spPr>
        <p:txBody>
          <a:bodyPr wrap="square">
            <a:spAutoFit/>
          </a:bodyPr>
          <a:lstStyle/>
          <a:p>
            <a:r>
              <a:rPr lang="zh-CN" altLang="zh-CN" sz="2400" kern="0" dirty="0">
                <a:solidFill>
                  <a:srgbClr val="333333"/>
                </a:solidFill>
                <a:latin typeface="Tahoma" panose="020B0604030504040204" pitchFamily="34" charset="0"/>
                <a:cs typeface="Tahoma" panose="020B0604030504040204" pitchFamily="34" charset="0"/>
              </a:rPr>
              <a:t>接受发动机的动力，使汽车运动并按照驾驶员的操作而正常行驶的部件；主要由传动系统、行驶系统、转向系统以及制动系统组成</a:t>
            </a:r>
            <a:endParaRPr lang="zh-CN" altLang="en-US" sz="2400" dirty="0"/>
          </a:p>
        </p:txBody>
      </p:sp>
    </p:spTree>
    <p:extLst>
      <p:ext uri="{BB962C8B-B14F-4D97-AF65-F5344CB8AC3E}">
        <p14:creationId xmlns:p14="http://schemas.microsoft.com/office/powerpoint/2010/main" val="2230994029"/>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1368955" y="-387424"/>
            <a:ext cx="7043208" cy="1523494"/>
          </a:xfrm>
          <a:prstGeom prst="rect">
            <a:avLst/>
          </a:prstGeom>
        </p:spPr>
        <p:txBody>
          <a:bodyPr vert="horz" wrap="square" lIns="0" tIns="0" rIns="0" bIns="0" rtlCol="0" anchor="ctr" anchorCtr="0">
            <a:noAutofit/>
          </a:bodyPr>
          <a:lstStyle>
            <a:lvl1pPr algn="l" defTabSz="912813" rtl="0" eaLnBrk="1" fontAlgn="base" hangingPunct="1">
              <a:lnSpc>
                <a:spcPct val="90000"/>
              </a:lnSpc>
              <a:spcBef>
                <a:spcPct val="0"/>
              </a:spcBef>
              <a:spcAft>
                <a:spcPct val="0"/>
              </a:spcAft>
              <a:defRPr lang="en-US" sz="5400" kern="1200" spc="-150">
                <a:ln w="3175">
                  <a:noFill/>
                </a:ln>
                <a:gradFill>
                  <a:gsLst>
                    <a:gs pos="0">
                      <a:srgbClr val="2E59B0"/>
                    </a:gs>
                    <a:gs pos="49000">
                      <a:srgbClr val="161D32"/>
                    </a:gs>
                    <a:gs pos="100000">
                      <a:srgbClr val="000000"/>
                    </a:gs>
                  </a:gsLst>
                  <a:lin ang="5400000" scaled="0"/>
                </a:gradFill>
                <a:effectLst>
                  <a:outerShdw blurRad="50800" dist="38100" dir="2700000" algn="tl" rotWithShape="0">
                    <a:prstClr val="black">
                      <a:alpha val="40000"/>
                    </a:prstClr>
                  </a:outerShdw>
                </a:effectLst>
                <a:latin typeface="+mj-lt"/>
                <a:ea typeface="+mn-ea"/>
                <a:cs typeface="Arial" charset="0"/>
              </a:defRPr>
            </a:lvl1pPr>
            <a:lvl2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2pPr>
            <a:lvl3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3pPr>
            <a:lvl4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4pPr>
            <a:lvl5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5pPr>
            <a:lvl6pPr marL="4572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6pPr>
            <a:lvl7pPr marL="9144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7pPr>
            <a:lvl8pPr marL="13716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8pPr>
            <a:lvl9pPr marL="18288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9pPr>
          </a:lstStyle>
          <a:p>
            <a:r>
              <a:rPr lang="zh-CN" altLang="en-US" sz="3200" b="1" dirty="0" smtClean="0"/>
              <a:t>五、汽车的总体构造</a:t>
            </a:r>
            <a:endParaRPr lang="zh-CN" altLang="en-US" sz="3200" b="1" dirty="0"/>
          </a:p>
        </p:txBody>
      </p:sp>
      <p:pic>
        <p:nvPicPr>
          <p:cNvPr id="6" name="图片 5"/>
          <p:cNvPicPr/>
          <p:nvPr/>
        </p:nvPicPr>
        <p:blipFill>
          <a:blip r:embed="rId2"/>
          <a:srcRect/>
          <a:stretch>
            <a:fillRect/>
          </a:stretch>
        </p:blipFill>
        <p:spPr bwMode="auto">
          <a:xfrm>
            <a:off x="1194858" y="1962576"/>
            <a:ext cx="6761517" cy="4202728"/>
          </a:xfrm>
          <a:prstGeom prst="rect">
            <a:avLst/>
          </a:prstGeom>
          <a:noFill/>
          <a:ln w="9525">
            <a:noFill/>
            <a:miter lim="800000"/>
            <a:headEnd/>
            <a:tailEnd/>
          </a:ln>
        </p:spPr>
      </p:pic>
      <p:sp>
        <p:nvSpPr>
          <p:cNvPr id="7" name="矩形 6"/>
          <p:cNvSpPr/>
          <p:nvPr/>
        </p:nvSpPr>
        <p:spPr>
          <a:xfrm>
            <a:off x="341784" y="819475"/>
            <a:ext cx="8460432" cy="954107"/>
          </a:xfrm>
          <a:prstGeom prst="rect">
            <a:avLst/>
          </a:prstGeom>
        </p:spPr>
        <p:txBody>
          <a:bodyPr wrap="square">
            <a:spAutoFit/>
          </a:bodyPr>
          <a:lstStyle/>
          <a:p>
            <a:r>
              <a:rPr lang="en-US" altLang="zh-CN" sz="2800" kern="0" dirty="0" smtClean="0">
                <a:solidFill>
                  <a:srgbClr val="333333"/>
                </a:solidFill>
                <a:latin typeface="Tahoma" panose="020B0604030504040204" pitchFamily="34" charset="0"/>
                <a:cs typeface="Tahoma" panose="020B0604030504040204" pitchFamily="34" charset="0"/>
              </a:rPr>
              <a:t>      </a:t>
            </a:r>
            <a:r>
              <a:rPr lang="zh-CN" altLang="zh-CN" sz="2800" kern="0" dirty="0" smtClean="0">
                <a:solidFill>
                  <a:srgbClr val="333333"/>
                </a:solidFill>
                <a:latin typeface="Tahoma" panose="020B0604030504040204" pitchFamily="34" charset="0"/>
                <a:cs typeface="Tahoma" panose="020B0604030504040204" pitchFamily="34" charset="0"/>
              </a:rPr>
              <a:t>车身</a:t>
            </a:r>
            <a:r>
              <a:rPr lang="zh-CN" altLang="zh-CN" sz="2800" kern="0" dirty="0">
                <a:solidFill>
                  <a:srgbClr val="333333"/>
                </a:solidFill>
                <a:latin typeface="Tahoma" panose="020B0604030504040204" pitchFamily="34" charset="0"/>
                <a:cs typeface="Tahoma" panose="020B0604030504040204" pitchFamily="34" charset="0"/>
              </a:rPr>
              <a:t>是提供乘客和货物空间的部件，分为承载式和非承载式。</a:t>
            </a:r>
            <a:endParaRPr lang="zh-CN" altLang="en-US" sz="2800" dirty="0"/>
          </a:p>
        </p:txBody>
      </p:sp>
    </p:spTree>
    <p:extLst>
      <p:ext uri="{BB962C8B-B14F-4D97-AF65-F5344CB8AC3E}">
        <p14:creationId xmlns:p14="http://schemas.microsoft.com/office/powerpoint/2010/main" val="1251210592"/>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1368955" y="-387424"/>
            <a:ext cx="7043208" cy="1523494"/>
          </a:xfrm>
          <a:prstGeom prst="rect">
            <a:avLst/>
          </a:prstGeom>
        </p:spPr>
        <p:txBody>
          <a:bodyPr vert="horz" wrap="square" lIns="0" tIns="0" rIns="0" bIns="0" rtlCol="0" anchor="ctr" anchorCtr="0">
            <a:noAutofit/>
          </a:bodyPr>
          <a:lstStyle>
            <a:lvl1pPr algn="l" defTabSz="912813" rtl="0" eaLnBrk="1" fontAlgn="base" hangingPunct="1">
              <a:lnSpc>
                <a:spcPct val="90000"/>
              </a:lnSpc>
              <a:spcBef>
                <a:spcPct val="0"/>
              </a:spcBef>
              <a:spcAft>
                <a:spcPct val="0"/>
              </a:spcAft>
              <a:defRPr lang="en-US" sz="5400" kern="1200" spc="-150">
                <a:ln w="3175">
                  <a:noFill/>
                </a:ln>
                <a:gradFill>
                  <a:gsLst>
                    <a:gs pos="0">
                      <a:srgbClr val="2E59B0"/>
                    </a:gs>
                    <a:gs pos="49000">
                      <a:srgbClr val="161D32"/>
                    </a:gs>
                    <a:gs pos="100000">
                      <a:srgbClr val="000000"/>
                    </a:gs>
                  </a:gsLst>
                  <a:lin ang="5400000" scaled="0"/>
                </a:gradFill>
                <a:effectLst>
                  <a:outerShdw blurRad="50800" dist="38100" dir="2700000" algn="tl" rotWithShape="0">
                    <a:prstClr val="black">
                      <a:alpha val="40000"/>
                    </a:prstClr>
                  </a:outerShdw>
                </a:effectLst>
                <a:latin typeface="+mj-lt"/>
                <a:ea typeface="+mn-ea"/>
                <a:cs typeface="Arial" charset="0"/>
              </a:defRPr>
            </a:lvl1pPr>
            <a:lvl2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2pPr>
            <a:lvl3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3pPr>
            <a:lvl4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4pPr>
            <a:lvl5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5pPr>
            <a:lvl6pPr marL="4572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6pPr>
            <a:lvl7pPr marL="9144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7pPr>
            <a:lvl8pPr marL="13716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8pPr>
            <a:lvl9pPr marL="18288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9pPr>
          </a:lstStyle>
          <a:p>
            <a:r>
              <a:rPr lang="zh-CN" altLang="en-US" sz="3200" b="1" dirty="0" smtClean="0"/>
              <a:t>五、汽车的总体构造</a:t>
            </a:r>
            <a:endParaRPr lang="zh-CN" altLang="en-US" sz="3200" b="1" dirty="0"/>
          </a:p>
        </p:txBody>
      </p:sp>
      <p:pic>
        <p:nvPicPr>
          <p:cNvPr id="6" name="图片 5"/>
          <p:cNvPicPr/>
          <p:nvPr/>
        </p:nvPicPr>
        <p:blipFill>
          <a:blip r:embed="rId2"/>
          <a:srcRect/>
          <a:stretch>
            <a:fillRect/>
          </a:stretch>
        </p:blipFill>
        <p:spPr bwMode="auto">
          <a:xfrm>
            <a:off x="755575" y="1624796"/>
            <a:ext cx="7656587" cy="4612516"/>
          </a:xfrm>
          <a:prstGeom prst="rect">
            <a:avLst/>
          </a:prstGeom>
          <a:noFill/>
          <a:ln w="9525">
            <a:noFill/>
            <a:miter lim="800000"/>
            <a:headEnd/>
            <a:tailEnd/>
          </a:ln>
        </p:spPr>
      </p:pic>
      <p:sp>
        <p:nvSpPr>
          <p:cNvPr id="7" name="矩形 6"/>
          <p:cNvSpPr/>
          <p:nvPr/>
        </p:nvSpPr>
        <p:spPr>
          <a:xfrm>
            <a:off x="539552" y="1101576"/>
            <a:ext cx="1627369" cy="523220"/>
          </a:xfrm>
          <a:prstGeom prst="rect">
            <a:avLst/>
          </a:prstGeom>
        </p:spPr>
        <p:txBody>
          <a:bodyPr wrap="none">
            <a:spAutoFit/>
          </a:bodyPr>
          <a:lstStyle/>
          <a:p>
            <a:r>
              <a:rPr lang="zh-CN" altLang="zh-CN" sz="2800" b="1" kern="0" dirty="0">
                <a:solidFill>
                  <a:srgbClr val="333333"/>
                </a:solidFill>
                <a:latin typeface="Tahoma" panose="020B0604030504040204" pitchFamily="34" charset="0"/>
                <a:cs typeface="Tahoma" panose="020B0604030504040204" pitchFamily="34" charset="0"/>
              </a:rPr>
              <a:t>电气系统</a:t>
            </a:r>
            <a:endParaRPr lang="zh-CN" altLang="en-US" sz="2800" dirty="0"/>
          </a:p>
        </p:txBody>
      </p:sp>
    </p:spTree>
    <p:extLst>
      <p:ext uri="{BB962C8B-B14F-4D97-AF65-F5344CB8AC3E}">
        <p14:creationId xmlns:p14="http://schemas.microsoft.com/office/powerpoint/2010/main" val="1050852052"/>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907704" y="-387424"/>
            <a:ext cx="7043208" cy="1523494"/>
          </a:xfrm>
        </p:spPr>
        <p:txBody>
          <a:bodyPr/>
          <a:lstStyle/>
          <a:p>
            <a:r>
              <a:rPr lang="zh-CN" altLang="en-US" sz="3200" dirty="0" smtClean="0"/>
              <a:t>一、汽车的定义</a:t>
            </a:r>
            <a:endParaRPr lang="zh-CN" altLang="en-US" sz="3200" dirty="0"/>
          </a:p>
        </p:txBody>
      </p:sp>
      <p:sp>
        <p:nvSpPr>
          <p:cNvPr id="5" name="矩形 4"/>
          <p:cNvSpPr/>
          <p:nvPr/>
        </p:nvSpPr>
        <p:spPr>
          <a:xfrm>
            <a:off x="318823" y="980728"/>
            <a:ext cx="8825177" cy="5262979"/>
          </a:xfrm>
          <a:prstGeom prst="rect">
            <a:avLst/>
          </a:prstGeom>
        </p:spPr>
        <p:txBody>
          <a:bodyPr wrap="square">
            <a:spAutoFit/>
          </a:bodyPr>
          <a:lstStyle/>
          <a:p>
            <a:pPr indent="304800">
              <a:spcAft>
                <a:spcPts val="0"/>
              </a:spcAft>
            </a:pPr>
            <a:r>
              <a:rPr lang="zh-CN" altLang="zh-CN" sz="2800" kern="0" dirty="0">
                <a:solidFill>
                  <a:srgbClr val="333333"/>
                </a:solidFill>
                <a:cs typeface="宋体" panose="02010600030101010101" pitchFamily="2" charset="-122"/>
              </a:rPr>
              <a:t>按照最新国家标准</a:t>
            </a:r>
            <a:r>
              <a:rPr lang="en-US" altLang="zh-CN" sz="2800" kern="0" dirty="0">
                <a:solidFill>
                  <a:srgbClr val="333333"/>
                </a:solidFill>
                <a:cs typeface="宋体" panose="02010600030101010101" pitchFamily="2" charset="-122"/>
              </a:rPr>
              <a:t>GB7258—2012</a:t>
            </a:r>
            <a:r>
              <a:rPr lang="zh-CN" altLang="zh-CN" sz="2800" kern="0" dirty="0">
                <a:solidFill>
                  <a:srgbClr val="333333"/>
                </a:solidFill>
                <a:cs typeface="宋体" panose="02010600030101010101" pitchFamily="2" charset="-122"/>
              </a:rPr>
              <a:t>定义，汽车（</a:t>
            </a:r>
            <a:r>
              <a:rPr lang="en-US" altLang="zh-CN" sz="2800" kern="0" dirty="0">
                <a:solidFill>
                  <a:srgbClr val="333333"/>
                </a:solidFill>
                <a:cs typeface="宋体" panose="02010600030101010101" pitchFamily="2" charset="-122"/>
              </a:rPr>
              <a:t>motor vehicle</a:t>
            </a:r>
            <a:r>
              <a:rPr lang="zh-CN" altLang="zh-CN" sz="2800" kern="0" dirty="0">
                <a:solidFill>
                  <a:srgbClr val="333333"/>
                </a:solidFill>
                <a:cs typeface="宋体" panose="02010600030101010101" pitchFamily="2" charset="-122"/>
              </a:rPr>
              <a:t>）是指由动力驱动，具有四个或四个以上车轮的非轨道承载的车辆，主要用于：</a:t>
            </a:r>
            <a:endParaRPr lang="zh-CN" altLang="zh-CN" sz="2800" kern="100" dirty="0">
              <a:cs typeface="Times New Roman" panose="02020603050405020304" pitchFamily="18" charset="0"/>
            </a:endParaRPr>
          </a:p>
          <a:p>
            <a:pPr indent="304800">
              <a:spcAft>
                <a:spcPts val="0"/>
              </a:spcAft>
            </a:pPr>
            <a:r>
              <a:rPr lang="en-US" altLang="zh-CN" sz="2800" kern="0" dirty="0">
                <a:solidFill>
                  <a:srgbClr val="333333"/>
                </a:solidFill>
                <a:latin typeface="宋体" panose="02010600030101010101" pitchFamily="2" charset="-122"/>
                <a:cs typeface="宋体" panose="02010600030101010101" pitchFamily="2" charset="-122"/>
              </a:rPr>
              <a:t>——</a:t>
            </a:r>
            <a:r>
              <a:rPr lang="zh-CN" altLang="zh-CN" sz="2800" kern="0" dirty="0">
                <a:solidFill>
                  <a:srgbClr val="333333"/>
                </a:solidFill>
                <a:cs typeface="宋体" panose="02010600030101010101" pitchFamily="2" charset="-122"/>
              </a:rPr>
              <a:t>载运人员和</a:t>
            </a:r>
            <a:r>
              <a:rPr lang="en-US" altLang="zh-CN" sz="2800" kern="0" dirty="0">
                <a:solidFill>
                  <a:srgbClr val="333333"/>
                </a:solidFill>
                <a:cs typeface="宋体" panose="02010600030101010101" pitchFamily="2" charset="-122"/>
              </a:rPr>
              <a:t>/</a:t>
            </a:r>
            <a:r>
              <a:rPr lang="zh-CN" altLang="zh-CN" sz="2800" kern="0" dirty="0">
                <a:solidFill>
                  <a:srgbClr val="333333"/>
                </a:solidFill>
                <a:cs typeface="宋体" panose="02010600030101010101" pitchFamily="2" charset="-122"/>
              </a:rPr>
              <a:t>或货物（物品）；</a:t>
            </a:r>
            <a:endParaRPr lang="zh-CN" altLang="zh-CN" sz="2800" kern="100" dirty="0">
              <a:cs typeface="Times New Roman" panose="02020603050405020304" pitchFamily="18" charset="0"/>
            </a:endParaRPr>
          </a:p>
          <a:p>
            <a:pPr indent="304800">
              <a:spcAft>
                <a:spcPts val="0"/>
              </a:spcAft>
            </a:pPr>
            <a:r>
              <a:rPr lang="en-US" altLang="zh-CN" sz="2800" kern="0" dirty="0">
                <a:solidFill>
                  <a:srgbClr val="333333"/>
                </a:solidFill>
                <a:latin typeface="宋体" panose="02010600030101010101" pitchFamily="2" charset="-122"/>
                <a:cs typeface="宋体" panose="02010600030101010101" pitchFamily="2" charset="-122"/>
              </a:rPr>
              <a:t>——</a:t>
            </a:r>
            <a:r>
              <a:rPr lang="zh-CN" altLang="zh-CN" sz="2800" kern="0" dirty="0">
                <a:solidFill>
                  <a:srgbClr val="333333"/>
                </a:solidFill>
                <a:cs typeface="宋体" panose="02010600030101010101" pitchFamily="2" charset="-122"/>
              </a:rPr>
              <a:t>牵引载运货物（物品）的车辆或特殊用途的车辆；</a:t>
            </a:r>
            <a:endParaRPr lang="zh-CN" altLang="zh-CN" sz="2800" kern="100" dirty="0">
              <a:cs typeface="Times New Roman" panose="02020603050405020304" pitchFamily="18" charset="0"/>
            </a:endParaRPr>
          </a:p>
          <a:p>
            <a:pPr indent="304800">
              <a:spcAft>
                <a:spcPts val="0"/>
              </a:spcAft>
            </a:pPr>
            <a:r>
              <a:rPr lang="en-US" altLang="zh-CN" sz="2800" kern="0" dirty="0">
                <a:solidFill>
                  <a:srgbClr val="333333"/>
                </a:solidFill>
                <a:latin typeface="宋体" panose="02010600030101010101" pitchFamily="2" charset="-122"/>
                <a:cs typeface="宋体" panose="02010600030101010101" pitchFamily="2" charset="-122"/>
              </a:rPr>
              <a:t>——</a:t>
            </a:r>
            <a:r>
              <a:rPr lang="zh-CN" altLang="zh-CN" sz="2800" kern="0" dirty="0">
                <a:solidFill>
                  <a:srgbClr val="333333"/>
                </a:solidFill>
                <a:cs typeface="宋体" panose="02010600030101010101" pitchFamily="2" charset="-122"/>
              </a:rPr>
              <a:t>专项作业。</a:t>
            </a:r>
            <a:endParaRPr lang="zh-CN" altLang="zh-CN" sz="2800" kern="100" dirty="0">
              <a:cs typeface="Times New Roman" panose="02020603050405020304" pitchFamily="18" charset="0"/>
            </a:endParaRPr>
          </a:p>
          <a:p>
            <a:pPr indent="304800">
              <a:spcAft>
                <a:spcPts val="0"/>
              </a:spcAft>
            </a:pPr>
            <a:r>
              <a:rPr lang="zh-CN" altLang="zh-CN" sz="2800" kern="0" dirty="0">
                <a:solidFill>
                  <a:srgbClr val="333333"/>
                </a:solidFill>
                <a:cs typeface="宋体" panose="02010600030101010101" pitchFamily="2" charset="-122"/>
              </a:rPr>
              <a:t>还包括：</a:t>
            </a:r>
            <a:endParaRPr lang="zh-CN" altLang="zh-CN" sz="2800" kern="100" dirty="0">
              <a:cs typeface="Times New Roman" panose="02020603050405020304" pitchFamily="18" charset="0"/>
            </a:endParaRPr>
          </a:p>
          <a:p>
            <a:pPr indent="304800">
              <a:spcAft>
                <a:spcPts val="0"/>
              </a:spcAft>
            </a:pPr>
            <a:r>
              <a:rPr lang="en-US" altLang="zh-CN" sz="2800" kern="0" dirty="0">
                <a:solidFill>
                  <a:srgbClr val="333333"/>
                </a:solidFill>
                <a:latin typeface="宋体" panose="02010600030101010101" pitchFamily="2" charset="-122"/>
                <a:cs typeface="宋体" panose="02010600030101010101" pitchFamily="2" charset="-122"/>
              </a:rPr>
              <a:t>a</a:t>
            </a:r>
            <a:r>
              <a:rPr lang="zh-CN" altLang="zh-CN" sz="2800" kern="0" dirty="0">
                <a:solidFill>
                  <a:srgbClr val="333333"/>
                </a:solidFill>
                <a:cs typeface="宋体" panose="02010600030101010101" pitchFamily="2" charset="-122"/>
              </a:rPr>
              <a:t>）与电力线相联的车辆，如</a:t>
            </a:r>
            <a:r>
              <a:rPr lang="en-US" altLang="zh-CN" sz="2800" kern="0" dirty="0" err="1">
                <a:solidFill>
                  <a:srgbClr val="0000FF"/>
                </a:solidFill>
                <a:latin typeface="宋体" panose="02010600030101010101" pitchFamily="2" charset="-122"/>
                <a:cs typeface="宋体" panose="02010600030101010101" pitchFamily="2" charset="-122"/>
                <a:hlinkClick r:id="rId2"/>
              </a:rPr>
              <a:t>无轨电车</a:t>
            </a:r>
            <a:r>
              <a:rPr lang="zh-CN" altLang="zh-CN" sz="2800" kern="0" dirty="0">
                <a:solidFill>
                  <a:srgbClr val="333333"/>
                </a:solidFill>
                <a:cs typeface="宋体" panose="02010600030101010101" pitchFamily="2" charset="-122"/>
              </a:rPr>
              <a:t>；</a:t>
            </a:r>
            <a:endParaRPr lang="zh-CN" altLang="zh-CN" sz="2800" kern="100" dirty="0">
              <a:cs typeface="Times New Roman" panose="02020603050405020304" pitchFamily="18" charset="0"/>
            </a:endParaRPr>
          </a:p>
          <a:p>
            <a:pPr indent="304800">
              <a:spcAft>
                <a:spcPts val="0"/>
              </a:spcAft>
            </a:pPr>
            <a:r>
              <a:rPr lang="en-US" altLang="zh-CN" sz="2800" kern="0" dirty="0">
                <a:solidFill>
                  <a:srgbClr val="333333"/>
                </a:solidFill>
                <a:latin typeface="宋体" panose="02010600030101010101" pitchFamily="2" charset="-122"/>
                <a:cs typeface="宋体" panose="02010600030101010101" pitchFamily="2" charset="-122"/>
              </a:rPr>
              <a:t>b) </a:t>
            </a:r>
            <a:r>
              <a:rPr lang="zh-CN" altLang="zh-CN" sz="2800" kern="0" dirty="0">
                <a:solidFill>
                  <a:srgbClr val="333333"/>
                </a:solidFill>
                <a:cs typeface="宋体" panose="02010600030101010101" pitchFamily="2" charset="-122"/>
              </a:rPr>
              <a:t>整车整备质量超过</a:t>
            </a:r>
            <a:r>
              <a:rPr lang="en-US" altLang="zh-CN" sz="2800" kern="0" dirty="0">
                <a:solidFill>
                  <a:srgbClr val="333333"/>
                </a:solidFill>
                <a:cs typeface="宋体" panose="02010600030101010101" pitchFamily="2" charset="-122"/>
              </a:rPr>
              <a:t> 400kg</a:t>
            </a:r>
            <a:r>
              <a:rPr lang="zh-CN" altLang="zh-CN" sz="2800" kern="0" dirty="0">
                <a:solidFill>
                  <a:srgbClr val="333333"/>
                </a:solidFill>
                <a:cs typeface="宋体" panose="02010600030101010101" pitchFamily="2" charset="-122"/>
              </a:rPr>
              <a:t>的不带驾驶室的三轮车辆；</a:t>
            </a:r>
            <a:endParaRPr lang="zh-CN" altLang="zh-CN" sz="2800" kern="100" dirty="0">
              <a:cs typeface="Times New Roman" panose="02020603050405020304" pitchFamily="18" charset="0"/>
            </a:endParaRPr>
          </a:p>
          <a:p>
            <a:pPr indent="304800">
              <a:spcAft>
                <a:spcPts val="0"/>
              </a:spcAft>
            </a:pPr>
            <a:r>
              <a:rPr lang="en-US" altLang="zh-CN" sz="2800" kern="0" dirty="0">
                <a:solidFill>
                  <a:srgbClr val="333333"/>
                </a:solidFill>
                <a:latin typeface="宋体" panose="02010600030101010101" pitchFamily="2" charset="-122"/>
                <a:cs typeface="宋体" panose="02010600030101010101" pitchFamily="2" charset="-122"/>
              </a:rPr>
              <a:t>c) </a:t>
            </a:r>
            <a:r>
              <a:rPr lang="zh-CN" altLang="zh-CN" sz="2800" kern="0" dirty="0">
                <a:solidFill>
                  <a:srgbClr val="333333"/>
                </a:solidFill>
                <a:cs typeface="宋体" panose="02010600030101010101" pitchFamily="2" charset="-122"/>
              </a:rPr>
              <a:t>整车整备质量超过</a:t>
            </a:r>
            <a:r>
              <a:rPr lang="en-US" altLang="zh-CN" sz="2800" kern="0" dirty="0">
                <a:solidFill>
                  <a:srgbClr val="333333"/>
                </a:solidFill>
                <a:cs typeface="宋体" panose="02010600030101010101" pitchFamily="2" charset="-122"/>
              </a:rPr>
              <a:t> 600kg</a:t>
            </a:r>
            <a:r>
              <a:rPr lang="zh-CN" altLang="zh-CN" sz="2800" kern="0" dirty="0">
                <a:solidFill>
                  <a:srgbClr val="333333"/>
                </a:solidFill>
                <a:cs typeface="宋体" panose="02010600030101010101" pitchFamily="2" charset="-122"/>
              </a:rPr>
              <a:t>的带驾驶室的三轮车辆。</a:t>
            </a:r>
            <a:endParaRPr lang="zh-CN" altLang="zh-CN" sz="2800" kern="100" dirty="0">
              <a:cs typeface="Times New Roman" panose="02020603050405020304" pitchFamily="18" charset="0"/>
            </a:endParaRPr>
          </a:p>
        </p:txBody>
      </p:sp>
    </p:spTree>
    <p:extLst>
      <p:ext uri="{BB962C8B-B14F-4D97-AF65-F5344CB8AC3E}">
        <p14:creationId xmlns:p14="http://schemas.microsoft.com/office/powerpoint/2010/main" val="1367564314"/>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1368955" y="-387424"/>
            <a:ext cx="7043208" cy="1523494"/>
          </a:xfrm>
          <a:prstGeom prst="rect">
            <a:avLst/>
          </a:prstGeom>
        </p:spPr>
        <p:txBody>
          <a:bodyPr vert="horz" wrap="square" lIns="0" tIns="0" rIns="0" bIns="0" rtlCol="0" anchor="ctr" anchorCtr="0">
            <a:noAutofit/>
          </a:bodyPr>
          <a:lstStyle>
            <a:lvl1pPr algn="l" defTabSz="912813" rtl="0" eaLnBrk="1" fontAlgn="base" hangingPunct="1">
              <a:lnSpc>
                <a:spcPct val="90000"/>
              </a:lnSpc>
              <a:spcBef>
                <a:spcPct val="0"/>
              </a:spcBef>
              <a:spcAft>
                <a:spcPct val="0"/>
              </a:spcAft>
              <a:defRPr lang="en-US" sz="5400" kern="1200" spc="-150">
                <a:ln w="3175">
                  <a:noFill/>
                </a:ln>
                <a:gradFill>
                  <a:gsLst>
                    <a:gs pos="0">
                      <a:srgbClr val="2E59B0"/>
                    </a:gs>
                    <a:gs pos="49000">
                      <a:srgbClr val="161D32"/>
                    </a:gs>
                    <a:gs pos="100000">
                      <a:srgbClr val="000000"/>
                    </a:gs>
                  </a:gsLst>
                  <a:lin ang="5400000" scaled="0"/>
                </a:gradFill>
                <a:effectLst>
                  <a:outerShdw blurRad="50800" dist="38100" dir="2700000" algn="tl" rotWithShape="0">
                    <a:prstClr val="black">
                      <a:alpha val="40000"/>
                    </a:prstClr>
                  </a:outerShdw>
                </a:effectLst>
                <a:latin typeface="+mj-lt"/>
                <a:ea typeface="+mn-ea"/>
                <a:cs typeface="Arial" charset="0"/>
              </a:defRPr>
            </a:lvl1pPr>
            <a:lvl2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2pPr>
            <a:lvl3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3pPr>
            <a:lvl4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4pPr>
            <a:lvl5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5pPr>
            <a:lvl6pPr marL="4572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6pPr>
            <a:lvl7pPr marL="9144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7pPr>
            <a:lvl8pPr marL="13716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8pPr>
            <a:lvl9pPr marL="18288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9pPr>
          </a:lstStyle>
          <a:p>
            <a:r>
              <a:rPr lang="zh-CN" altLang="en-US" sz="3200" b="1" dirty="0" smtClean="0"/>
              <a:t>六、汽车的发动机布置和驱动形式</a:t>
            </a:r>
            <a:endParaRPr lang="zh-CN" altLang="en-US" sz="3200" b="1" dirty="0"/>
          </a:p>
        </p:txBody>
      </p:sp>
      <p:sp>
        <p:nvSpPr>
          <p:cNvPr id="6" name="矩形 5"/>
          <p:cNvSpPr/>
          <p:nvPr/>
        </p:nvSpPr>
        <p:spPr>
          <a:xfrm>
            <a:off x="318559" y="1163427"/>
            <a:ext cx="8825441" cy="1815882"/>
          </a:xfrm>
          <a:prstGeom prst="rect">
            <a:avLst/>
          </a:prstGeom>
        </p:spPr>
        <p:txBody>
          <a:bodyPr wrap="square">
            <a:spAutoFit/>
          </a:bodyPr>
          <a:lstStyle/>
          <a:p>
            <a:pPr>
              <a:spcAft>
                <a:spcPts val="0"/>
              </a:spcAft>
            </a:pPr>
            <a:r>
              <a:rPr lang="en-US" altLang="zh-CN" sz="2800" kern="0" dirty="0">
                <a:solidFill>
                  <a:srgbClr val="000000"/>
                </a:solidFill>
                <a:latin typeface="微软雅黑" panose="020B0503020204020204" pitchFamily="34" charset="-122"/>
                <a:cs typeface="宋体" panose="02010600030101010101" pitchFamily="2" charset="-122"/>
              </a:rPr>
              <a:t>1.</a:t>
            </a:r>
            <a:r>
              <a:rPr lang="zh-CN" altLang="zh-CN" sz="2800" kern="0" dirty="0">
                <a:solidFill>
                  <a:srgbClr val="000000"/>
                </a:solidFill>
                <a:ea typeface="微软雅黑" panose="020B0503020204020204" pitchFamily="34" charset="-122"/>
                <a:cs typeface="宋体" panose="02010600030101010101" pitchFamily="2" charset="-122"/>
              </a:rPr>
              <a:t>两轮驱动</a:t>
            </a:r>
            <a:endParaRPr lang="zh-CN" altLang="zh-CN" sz="2800" kern="100" dirty="0">
              <a:cs typeface="Times New Roman" panose="02020603050405020304" pitchFamily="18" charset="0"/>
            </a:endParaRPr>
          </a:p>
          <a:p>
            <a:pPr indent="304800">
              <a:spcAft>
                <a:spcPts val="0"/>
              </a:spcAft>
            </a:pPr>
            <a:r>
              <a:rPr lang="zh-CN" altLang="zh-CN" sz="2800" kern="0" dirty="0">
                <a:solidFill>
                  <a:srgbClr val="333333"/>
                </a:solidFill>
                <a:latin typeface="Arial" panose="020B0604020202020204" pitchFamily="34" charset="0"/>
                <a:cs typeface="Arial" panose="020B0604020202020204" pitchFamily="34" charset="0"/>
              </a:rPr>
              <a:t>在两轮驱动形式中，可根据发动机在车辆的位置以及驱动轮的位置进而细分</a:t>
            </a:r>
            <a:r>
              <a:rPr lang="zh-CN" altLang="zh-CN" sz="2800" kern="0" dirty="0" smtClean="0">
                <a:solidFill>
                  <a:srgbClr val="333333"/>
                </a:solidFill>
                <a:latin typeface="Arial" panose="020B0604020202020204" pitchFamily="34" charset="0"/>
                <a:cs typeface="Arial" panose="020B0604020202020204" pitchFamily="34" charset="0"/>
              </a:rPr>
              <a:t>为、</a:t>
            </a:r>
            <a:r>
              <a:rPr lang="zh-CN" altLang="zh-CN" sz="2800" kern="0" dirty="0">
                <a:solidFill>
                  <a:srgbClr val="333333"/>
                </a:solidFill>
                <a:latin typeface="Arial" panose="020B0604020202020204" pitchFamily="34" charset="0"/>
                <a:cs typeface="Arial" panose="020B0604020202020204" pitchFamily="34" charset="0"/>
              </a:rPr>
              <a:t>前置前驱</a:t>
            </a:r>
            <a:r>
              <a:rPr lang="en-US" altLang="zh-CN" sz="2800" kern="0" dirty="0">
                <a:solidFill>
                  <a:srgbClr val="333333"/>
                </a:solidFill>
                <a:latin typeface="Arial" panose="020B0604020202020204" pitchFamily="34" charset="0"/>
                <a:cs typeface="Times New Roman" panose="02020603050405020304" pitchFamily="18" charset="0"/>
              </a:rPr>
              <a:t>(FF)</a:t>
            </a:r>
            <a:r>
              <a:rPr lang="zh-CN" altLang="zh-CN" sz="2800" kern="0" dirty="0">
                <a:solidFill>
                  <a:srgbClr val="333333"/>
                </a:solidFill>
                <a:latin typeface="Arial" panose="020B0604020202020204" pitchFamily="34" charset="0"/>
                <a:cs typeface="Arial" panose="020B0604020202020204" pitchFamily="34" charset="0"/>
              </a:rPr>
              <a:t>、后置后驱</a:t>
            </a:r>
            <a:r>
              <a:rPr lang="en-US" altLang="zh-CN" sz="2800" kern="0" dirty="0">
                <a:solidFill>
                  <a:srgbClr val="333333"/>
                </a:solidFill>
                <a:latin typeface="Arial" panose="020B0604020202020204" pitchFamily="34" charset="0"/>
                <a:cs typeface="Times New Roman" panose="02020603050405020304" pitchFamily="18" charset="0"/>
              </a:rPr>
              <a:t>(RR)</a:t>
            </a:r>
            <a:r>
              <a:rPr lang="zh-CN" altLang="zh-CN" sz="2800" kern="0" dirty="0">
                <a:solidFill>
                  <a:srgbClr val="333333"/>
                </a:solidFill>
                <a:latin typeface="Arial" panose="020B0604020202020204" pitchFamily="34" charset="0"/>
                <a:cs typeface="Arial" panose="020B0604020202020204" pitchFamily="34" charset="0"/>
              </a:rPr>
              <a:t>、中置后驱</a:t>
            </a:r>
            <a:r>
              <a:rPr lang="en-US" altLang="zh-CN" sz="2800" kern="0" dirty="0">
                <a:solidFill>
                  <a:srgbClr val="333333"/>
                </a:solidFill>
                <a:latin typeface="Arial" panose="020B0604020202020204" pitchFamily="34" charset="0"/>
                <a:cs typeface="Times New Roman" panose="02020603050405020304" pitchFamily="18" charset="0"/>
              </a:rPr>
              <a:t>(MR)</a:t>
            </a:r>
            <a:r>
              <a:rPr lang="zh-CN" altLang="zh-CN" sz="2800" kern="0" dirty="0">
                <a:solidFill>
                  <a:srgbClr val="333333"/>
                </a:solidFill>
                <a:latin typeface="Arial" panose="020B0604020202020204" pitchFamily="34" charset="0"/>
                <a:cs typeface="Arial" panose="020B0604020202020204" pitchFamily="34" charset="0"/>
              </a:rPr>
              <a:t>等形式。</a:t>
            </a:r>
            <a:endParaRPr lang="zh-CN" altLang="zh-CN" sz="2800" kern="100" dirty="0">
              <a:cs typeface="Times New Roman" panose="02020603050405020304" pitchFamily="18" charset="0"/>
            </a:endParaRPr>
          </a:p>
        </p:txBody>
      </p:sp>
      <p:pic>
        <p:nvPicPr>
          <p:cNvPr id="7" name="图片 6"/>
          <p:cNvPicPr>
            <a:picLocks noChangeAspect="1"/>
          </p:cNvPicPr>
          <p:nvPr/>
        </p:nvPicPr>
        <p:blipFill>
          <a:blip r:embed="rId2"/>
          <a:stretch>
            <a:fillRect/>
          </a:stretch>
        </p:blipFill>
        <p:spPr>
          <a:xfrm>
            <a:off x="3995936" y="2979309"/>
            <a:ext cx="3744416" cy="3744416"/>
          </a:xfrm>
          <a:prstGeom prst="rect">
            <a:avLst/>
          </a:prstGeom>
        </p:spPr>
      </p:pic>
      <p:sp>
        <p:nvSpPr>
          <p:cNvPr id="8" name="矩形 7"/>
          <p:cNvSpPr/>
          <p:nvPr/>
        </p:nvSpPr>
        <p:spPr>
          <a:xfrm>
            <a:off x="755576" y="3501008"/>
            <a:ext cx="2340705" cy="523220"/>
          </a:xfrm>
          <a:prstGeom prst="rect">
            <a:avLst/>
          </a:prstGeom>
        </p:spPr>
        <p:txBody>
          <a:bodyPr wrap="none">
            <a:spAutoFit/>
          </a:bodyPr>
          <a:lstStyle/>
          <a:p>
            <a:r>
              <a:rPr lang="zh-CN" altLang="zh-CN" sz="2800" kern="0" dirty="0">
                <a:solidFill>
                  <a:srgbClr val="333333"/>
                </a:solidFill>
                <a:latin typeface="Arial" panose="020B0604020202020204" pitchFamily="34" charset="0"/>
                <a:cs typeface="Arial" panose="020B0604020202020204" pitchFamily="34" charset="0"/>
              </a:rPr>
              <a:t>前置后驱</a:t>
            </a:r>
            <a:r>
              <a:rPr lang="en-US" altLang="zh-CN" sz="2800" kern="0" dirty="0">
                <a:solidFill>
                  <a:srgbClr val="333333"/>
                </a:solidFill>
                <a:latin typeface="Arial" panose="020B0604020202020204" pitchFamily="34" charset="0"/>
                <a:cs typeface="Times New Roman" panose="02020603050405020304" pitchFamily="18" charset="0"/>
              </a:rPr>
              <a:t>(FR)</a:t>
            </a:r>
            <a:endParaRPr lang="zh-CN" altLang="en-US" sz="2800" dirty="0"/>
          </a:p>
        </p:txBody>
      </p:sp>
      <p:pic>
        <p:nvPicPr>
          <p:cNvPr id="9" name="图片 8"/>
          <p:cNvPicPr/>
          <p:nvPr/>
        </p:nvPicPr>
        <p:blipFill>
          <a:blip r:embed="rId3"/>
          <a:srcRect l="1299"/>
          <a:stretch>
            <a:fillRect/>
          </a:stretch>
        </p:blipFill>
        <p:spPr bwMode="auto">
          <a:xfrm>
            <a:off x="3171825" y="2028825"/>
            <a:ext cx="2800350" cy="2800350"/>
          </a:xfrm>
          <a:prstGeom prst="rect">
            <a:avLst/>
          </a:prstGeom>
          <a:noFill/>
          <a:ln w="9525">
            <a:noFill/>
            <a:miter lim="800000"/>
            <a:headEnd/>
            <a:tailEnd/>
          </a:ln>
        </p:spPr>
      </p:pic>
    </p:spTree>
    <p:extLst>
      <p:ext uri="{BB962C8B-B14F-4D97-AF65-F5344CB8AC3E}">
        <p14:creationId xmlns:p14="http://schemas.microsoft.com/office/powerpoint/2010/main" val="2479762758"/>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a:spLocks/>
          </p:cNvSpPr>
          <p:nvPr/>
        </p:nvSpPr>
        <p:spPr>
          <a:xfrm>
            <a:off x="1368955" y="-387424"/>
            <a:ext cx="7043208" cy="1523494"/>
          </a:xfrm>
          <a:prstGeom prst="rect">
            <a:avLst/>
          </a:prstGeom>
        </p:spPr>
        <p:txBody>
          <a:bodyPr vert="horz" wrap="square" lIns="0" tIns="0" rIns="0" bIns="0" rtlCol="0" anchor="ctr" anchorCtr="0">
            <a:noAutofit/>
          </a:bodyPr>
          <a:lstStyle>
            <a:lvl1pPr algn="l" defTabSz="912813" rtl="0" eaLnBrk="1" fontAlgn="base" hangingPunct="1">
              <a:lnSpc>
                <a:spcPct val="90000"/>
              </a:lnSpc>
              <a:spcBef>
                <a:spcPct val="0"/>
              </a:spcBef>
              <a:spcAft>
                <a:spcPct val="0"/>
              </a:spcAft>
              <a:defRPr lang="en-US" sz="5400" kern="1200" spc="-150">
                <a:ln w="3175">
                  <a:noFill/>
                </a:ln>
                <a:gradFill>
                  <a:gsLst>
                    <a:gs pos="0">
                      <a:srgbClr val="2E59B0"/>
                    </a:gs>
                    <a:gs pos="49000">
                      <a:srgbClr val="161D32"/>
                    </a:gs>
                    <a:gs pos="100000">
                      <a:srgbClr val="000000"/>
                    </a:gs>
                  </a:gsLst>
                  <a:lin ang="5400000" scaled="0"/>
                </a:gradFill>
                <a:effectLst>
                  <a:outerShdw blurRad="50800" dist="38100" dir="2700000" algn="tl" rotWithShape="0">
                    <a:prstClr val="black">
                      <a:alpha val="40000"/>
                    </a:prstClr>
                  </a:outerShdw>
                </a:effectLst>
                <a:latin typeface="+mj-lt"/>
                <a:ea typeface="+mn-ea"/>
                <a:cs typeface="Arial" charset="0"/>
              </a:defRPr>
            </a:lvl1pPr>
            <a:lvl2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2pPr>
            <a:lvl3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3pPr>
            <a:lvl4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4pPr>
            <a:lvl5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5pPr>
            <a:lvl6pPr marL="4572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6pPr>
            <a:lvl7pPr marL="9144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7pPr>
            <a:lvl8pPr marL="13716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8pPr>
            <a:lvl9pPr marL="18288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9pPr>
          </a:lstStyle>
          <a:p>
            <a:r>
              <a:rPr lang="zh-CN" altLang="en-US" sz="3200" b="1" dirty="0" smtClean="0"/>
              <a:t>六、汽车的发动机布置和驱动形式</a:t>
            </a:r>
            <a:endParaRPr lang="zh-CN" altLang="en-US" sz="3200" b="1" dirty="0"/>
          </a:p>
        </p:txBody>
      </p:sp>
      <p:sp>
        <p:nvSpPr>
          <p:cNvPr id="8" name="矩形 7"/>
          <p:cNvSpPr/>
          <p:nvPr/>
        </p:nvSpPr>
        <p:spPr>
          <a:xfrm>
            <a:off x="683568" y="1136070"/>
            <a:ext cx="3211135" cy="523220"/>
          </a:xfrm>
          <a:prstGeom prst="rect">
            <a:avLst/>
          </a:prstGeom>
        </p:spPr>
        <p:txBody>
          <a:bodyPr wrap="none">
            <a:spAutoFit/>
          </a:bodyPr>
          <a:lstStyle/>
          <a:p>
            <a:r>
              <a:rPr lang="en-US" altLang="zh-CN" sz="2800" dirty="0"/>
              <a:t>2</a:t>
            </a:r>
            <a:r>
              <a:rPr lang="zh-CN" altLang="en-US" sz="2800" dirty="0"/>
              <a:t>）前置前驱（</a:t>
            </a:r>
            <a:r>
              <a:rPr lang="en-US" altLang="zh-CN" sz="2800" dirty="0"/>
              <a:t>FF</a:t>
            </a:r>
            <a:r>
              <a:rPr lang="zh-CN" altLang="en-US" sz="2800" dirty="0"/>
              <a:t>）</a:t>
            </a:r>
          </a:p>
        </p:txBody>
      </p:sp>
      <p:pic>
        <p:nvPicPr>
          <p:cNvPr id="9" name="图片 8" descr="图1-3"/>
          <p:cNvPicPr/>
          <p:nvPr/>
        </p:nvPicPr>
        <p:blipFill>
          <a:blip r:embed="rId2">
            <a:lum contrast="12000"/>
          </a:blip>
          <a:srcRect l="12453" t="3160" r="11607" b="77951"/>
          <a:stretch>
            <a:fillRect/>
          </a:stretch>
        </p:blipFill>
        <p:spPr bwMode="auto">
          <a:xfrm>
            <a:off x="1368955" y="2348880"/>
            <a:ext cx="5832648" cy="2184047"/>
          </a:xfrm>
          <a:prstGeom prst="rect">
            <a:avLst/>
          </a:prstGeom>
          <a:noFill/>
        </p:spPr>
      </p:pic>
    </p:spTree>
    <p:extLst>
      <p:ext uri="{BB962C8B-B14F-4D97-AF65-F5344CB8AC3E}">
        <p14:creationId xmlns:p14="http://schemas.microsoft.com/office/powerpoint/2010/main" val="1270161915"/>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a:spLocks/>
          </p:cNvSpPr>
          <p:nvPr/>
        </p:nvSpPr>
        <p:spPr>
          <a:xfrm>
            <a:off x="1368955" y="-387424"/>
            <a:ext cx="7043208" cy="1523494"/>
          </a:xfrm>
          <a:prstGeom prst="rect">
            <a:avLst/>
          </a:prstGeom>
        </p:spPr>
        <p:txBody>
          <a:bodyPr vert="horz" wrap="square" lIns="0" tIns="0" rIns="0" bIns="0" rtlCol="0" anchor="ctr" anchorCtr="0">
            <a:noAutofit/>
          </a:bodyPr>
          <a:lstStyle>
            <a:lvl1pPr algn="l" defTabSz="912813" rtl="0" eaLnBrk="1" fontAlgn="base" hangingPunct="1">
              <a:lnSpc>
                <a:spcPct val="90000"/>
              </a:lnSpc>
              <a:spcBef>
                <a:spcPct val="0"/>
              </a:spcBef>
              <a:spcAft>
                <a:spcPct val="0"/>
              </a:spcAft>
              <a:defRPr lang="en-US" sz="5400" kern="1200" spc="-150">
                <a:ln w="3175">
                  <a:noFill/>
                </a:ln>
                <a:gradFill>
                  <a:gsLst>
                    <a:gs pos="0">
                      <a:srgbClr val="2E59B0"/>
                    </a:gs>
                    <a:gs pos="49000">
                      <a:srgbClr val="161D32"/>
                    </a:gs>
                    <a:gs pos="100000">
                      <a:srgbClr val="000000"/>
                    </a:gs>
                  </a:gsLst>
                  <a:lin ang="5400000" scaled="0"/>
                </a:gradFill>
                <a:effectLst>
                  <a:outerShdw blurRad="50800" dist="38100" dir="2700000" algn="tl" rotWithShape="0">
                    <a:prstClr val="black">
                      <a:alpha val="40000"/>
                    </a:prstClr>
                  </a:outerShdw>
                </a:effectLst>
                <a:latin typeface="+mj-lt"/>
                <a:ea typeface="+mn-ea"/>
                <a:cs typeface="Arial" charset="0"/>
              </a:defRPr>
            </a:lvl1pPr>
            <a:lvl2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2pPr>
            <a:lvl3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3pPr>
            <a:lvl4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4pPr>
            <a:lvl5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5pPr>
            <a:lvl6pPr marL="4572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6pPr>
            <a:lvl7pPr marL="9144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7pPr>
            <a:lvl8pPr marL="13716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8pPr>
            <a:lvl9pPr marL="18288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9pPr>
          </a:lstStyle>
          <a:p>
            <a:r>
              <a:rPr lang="zh-CN" altLang="en-US" sz="3200" b="1" dirty="0" smtClean="0"/>
              <a:t>六、汽车的发动机布置和驱动形式</a:t>
            </a:r>
            <a:endParaRPr lang="zh-CN" altLang="en-US" sz="3200" b="1" dirty="0"/>
          </a:p>
        </p:txBody>
      </p:sp>
      <p:sp>
        <p:nvSpPr>
          <p:cNvPr id="7" name="矩形 6"/>
          <p:cNvSpPr/>
          <p:nvPr/>
        </p:nvSpPr>
        <p:spPr>
          <a:xfrm>
            <a:off x="611560" y="1136070"/>
            <a:ext cx="8136904" cy="1384995"/>
          </a:xfrm>
          <a:prstGeom prst="rect">
            <a:avLst/>
          </a:prstGeom>
        </p:spPr>
        <p:txBody>
          <a:bodyPr wrap="square">
            <a:spAutoFit/>
          </a:bodyPr>
          <a:lstStyle/>
          <a:p>
            <a:pPr indent="267970" algn="just">
              <a:spcAft>
                <a:spcPts val="0"/>
              </a:spcAft>
            </a:pPr>
            <a:r>
              <a:rPr lang="en-US" altLang="zh-CN" sz="2800" kern="0" dirty="0">
                <a:solidFill>
                  <a:srgbClr val="333333"/>
                </a:solidFill>
                <a:latin typeface="Arial" panose="020B0604020202020204" pitchFamily="34" charset="0"/>
                <a:cs typeface="Times New Roman" panose="02020603050405020304" pitchFamily="18" charset="0"/>
              </a:rPr>
              <a:t>3</a:t>
            </a:r>
            <a:r>
              <a:rPr lang="zh-CN" altLang="zh-CN" sz="2800" kern="0" dirty="0">
                <a:solidFill>
                  <a:srgbClr val="333333"/>
                </a:solidFill>
                <a:latin typeface="Arial" panose="020B0604020202020204" pitchFamily="34" charset="0"/>
                <a:cs typeface="Arial" panose="020B0604020202020204" pitchFamily="34" charset="0"/>
              </a:rPr>
              <a:t>）后置后驱（</a:t>
            </a:r>
            <a:r>
              <a:rPr lang="en-US" altLang="zh-CN" sz="2800" kern="0" dirty="0">
                <a:solidFill>
                  <a:srgbClr val="333333"/>
                </a:solidFill>
                <a:latin typeface="Arial" panose="020B0604020202020204" pitchFamily="34" charset="0"/>
                <a:cs typeface="Times New Roman" panose="02020603050405020304" pitchFamily="18" charset="0"/>
              </a:rPr>
              <a:t>RR</a:t>
            </a:r>
            <a:r>
              <a:rPr lang="zh-CN" altLang="zh-CN" sz="2800" kern="0" dirty="0">
                <a:solidFill>
                  <a:srgbClr val="333333"/>
                </a:solidFill>
                <a:latin typeface="Arial" panose="020B0604020202020204" pitchFamily="34" charset="0"/>
                <a:cs typeface="Arial" panose="020B0604020202020204" pitchFamily="34" charset="0"/>
              </a:rPr>
              <a:t>）</a:t>
            </a:r>
            <a:r>
              <a:rPr lang="zh-CN" altLang="zh-CN" sz="2800" kern="100" dirty="0">
                <a:solidFill>
                  <a:srgbClr val="333333"/>
                </a:solidFill>
                <a:cs typeface="Times New Roman" panose="02020603050405020304" pitchFamily="18" charset="0"/>
              </a:rPr>
              <a:t>即发动机后置、后轮驱动，是目前大、中型客车流行的布置型式，少数微型或普及型轿车也</a:t>
            </a:r>
            <a:r>
              <a:rPr lang="zh-CN" altLang="zh-CN" sz="2800" kern="100" dirty="0" smtClean="0">
                <a:solidFill>
                  <a:srgbClr val="333333"/>
                </a:solidFill>
                <a:cs typeface="Times New Roman" panose="02020603050405020304" pitchFamily="18" charset="0"/>
              </a:rPr>
              <a:t>采用该</a:t>
            </a:r>
            <a:r>
              <a:rPr lang="zh-CN" altLang="zh-CN" sz="2800" kern="100" dirty="0">
                <a:solidFill>
                  <a:srgbClr val="333333"/>
                </a:solidFill>
                <a:cs typeface="Times New Roman" panose="02020603050405020304" pitchFamily="18" charset="0"/>
              </a:rPr>
              <a:t>型式，但货车很</a:t>
            </a:r>
            <a:r>
              <a:rPr lang="en-US" altLang="zh-CN" sz="2800" kern="100" dirty="0">
                <a:latin typeface="宋体" panose="02010600030101010101" pitchFamily="2" charset="-122"/>
                <a:cs typeface="Times New Roman" panose="02020603050405020304" pitchFamily="18" charset="0"/>
              </a:rPr>
              <a:t>少采</a:t>
            </a:r>
            <a:r>
              <a:rPr lang="zh-CN" altLang="zh-CN" sz="2800" kern="100" dirty="0">
                <a:solidFill>
                  <a:srgbClr val="333333"/>
                </a:solidFill>
                <a:cs typeface="Times New Roman" panose="02020603050405020304" pitchFamily="18" charset="0"/>
              </a:rPr>
              <a:t>用该型式。</a:t>
            </a:r>
            <a:endParaRPr lang="zh-CN" altLang="zh-CN" sz="2800" kern="100" dirty="0">
              <a:cs typeface="Times New Roman" panose="02020603050405020304" pitchFamily="18" charset="0"/>
            </a:endParaRPr>
          </a:p>
        </p:txBody>
      </p:sp>
      <p:sp>
        <p:nvSpPr>
          <p:cNvPr id="8" name="矩形 7"/>
          <p:cNvSpPr/>
          <p:nvPr/>
        </p:nvSpPr>
        <p:spPr>
          <a:xfrm>
            <a:off x="683568" y="2852936"/>
            <a:ext cx="7992888" cy="1815882"/>
          </a:xfrm>
          <a:prstGeom prst="rect">
            <a:avLst/>
          </a:prstGeom>
        </p:spPr>
        <p:txBody>
          <a:bodyPr wrap="square">
            <a:spAutoFit/>
          </a:bodyPr>
          <a:lstStyle/>
          <a:p>
            <a:pPr indent="266700">
              <a:spcAft>
                <a:spcPts val="0"/>
              </a:spcAft>
            </a:pPr>
            <a:r>
              <a:rPr lang="en-US" altLang="zh-CN" sz="2800" kern="0" dirty="0">
                <a:solidFill>
                  <a:srgbClr val="333333"/>
                </a:solidFill>
                <a:latin typeface="宋体" panose="02010600030101010101" pitchFamily="2" charset="-122"/>
                <a:cs typeface="宋体" panose="02010600030101010101" pitchFamily="2" charset="-122"/>
              </a:rPr>
              <a:t>4</a:t>
            </a:r>
            <a:r>
              <a:rPr lang="zh-CN" altLang="zh-CN" sz="2800" kern="0" dirty="0">
                <a:solidFill>
                  <a:srgbClr val="333333"/>
                </a:solidFill>
                <a:cs typeface="宋体" panose="02010600030101010101" pitchFamily="2" charset="-122"/>
              </a:rPr>
              <a:t>）中置后驱（</a:t>
            </a:r>
            <a:r>
              <a:rPr lang="en-US" altLang="zh-CN" sz="2800" kern="0" dirty="0">
                <a:solidFill>
                  <a:srgbClr val="333333"/>
                </a:solidFill>
                <a:cs typeface="宋体" panose="02010600030101010101" pitchFamily="2" charset="-122"/>
              </a:rPr>
              <a:t>MR</a:t>
            </a:r>
            <a:r>
              <a:rPr lang="zh-CN" altLang="zh-CN" sz="2800" kern="0" dirty="0">
                <a:solidFill>
                  <a:srgbClr val="333333"/>
                </a:solidFill>
                <a:cs typeface="宋体" panose="02010600030101010101" pitchFamily="2" charset="-122"/>
              </a:rPr>
              <a:t>）即发动机中置、后轮驱动，是大多数运动型轿车和方程式赛车所采用的型式。此外，某些大、中型客车也采用该型式，但采用该型式的货车很少。</a:t>
            </a:r>
            <a:endParaRPr lang="zh-CN" altLang="zh-CN" sz="2800" kern="100" dirty="0">
              <a:cs typeface="Times New Roman" panose="02020603050405020304" pitchFamily="18" charset="0"/>
            </a:endParaRPr>
          </a:p>
        </p:txBody>
      </p:sp>
    </p:spTree>
    <p:extLst>
      <p:ext uri="{BB962C8B-B14F-4D97-AF65-F5344CB8AC3E}">
        <p14:creationId xmlns:p14="http://schemas.microsoft.com/office/powerpoint/2010/main" val="2750184022"/>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39552" y="908720"/>
            <a:ext cx="2188100" cy="523220"/>
          </a:xfrm>
          <a:prstGeom prst="rect">
            <a:avLst/>
          </a:prstGeom>
        </p:spPr>
        <p:txBody>
          <a:bodyPr wrap="none">
            <a:spAutoFit/>
          </a:bodyPr>
          <a:lstStyle/>
          <a:p>
            <a:pPr indent="267970" algn="just">
              <a:spcAft>
                <a:spcPts val="0"/>
              </a:spcAft>
            </a:pPr>
            <a:r>
              <a:rPr lang="en-US" altLang="zh-CN" sz="2800" kern="0" dirty="0">
                <a:solidFill>
                  <a:srgbClr val="000000"/>
                </a:solidFill>
                <a:latin typeface="微软雅黑" panose="020B0503020204020204" pitchFamily="34" charset="-122"/>
                <a:cs typeface="宋体" panose="02010600030101010101" pitchFamily="2" charset="-122"/>
              </a:rPr>
              <a:t>2.</a:t>
            </a:r>
            <a:r>
              <a:rPr lang="zh-CN" altLang="zh-CN" sz="2800" kern="0" dirty="0">
                <a:solidFill>
                  <a:srgbClr val="000000"/>
                </a:solidFill>
                <a:ea typeface="微软雅黑" panose="020B0503020204020204" pitchFamily="34" charset="-122"/>
                <a:cs typeface="宋体" panose="02010600030101010101" pitchFamily="2" charset="-122"/>
              </a:rPr>
              <a:t>四轮驱动</a:t>
            </a:r>
            <a:endParaRPr lang="zh-CN" altLang="zh-CN" sz="2800" kern="100" dirty="0">
              <a:cs typeface="Times New Roman" panose="02020603050405020304" pitchFamily="18" charset="0"/>
            </a:endParaRPr>
          </a:p>
        </p:txBody>
      </p:sp>
      <p:sp>
        <p:nvSpPr>
          <p:cNvPr id="6" name="标题 1"/>
          <p:cNvSpPr txBox="1">
            <a:spLocks/>
          </p:cNvSpPr>
          <p:nvPr/>
        </p:nvSpPr>
        <p:spPr>
          <a:xfrm>
            <a:off x="1368955" y="-387424"/>
            <a:ext cx="7043208" cy="1523494"/>
          </a:xfrm>
          <a:prstGeom prst="rect">
            <a:avLst/>
          </a:prstGeom>
        </p:spPr>
        <p:txBody>
          <a:bodyPr vert="horz" wrap="square" lIns="0" tIns="0" rIns="0" bIns="0" rtlCol="0" anchor="ctr" anchorCtr="0">
            <a:noAutofit/>
          </a:bodyPr>
          <a:lstStyle>
            <a:lvl1pPr algn="l" defTabSz="912813" rtl="0" eaLnBrk="1" fontAlgn="base" hangingPunct="1">
              <a:lnSpc>
                <a:spcPct val="90000"/>
              </a:lnSpc>
              <a:spcBef>
                <a:spcPct val="0"/>
              </a:spcBef>
              <a:spcAft>
                <a:spcPct val="0"/>
              </a:spcAft>
              <a:defRPr lang="en-US" sz="5400" kern="1200" spc="-150">
                <a:ln w="3175">
                  <a:noFill/>
                </a:ln>
                <a:gradFill>
                  <a:gsLst>
                    <a:gs pos="0">
                      <a:srgbClr val="2E59B0"/>
                    </a:gs>
                    <a:gs pos="49000">
                      <a:srgbClr val="161D32"/>
                    </a:gs>
                    <a:gs pos="100000">
                      <a:srgbClr val="000000"/>
                    </a:gs>
                  </a:gsLst>
                  <a:lin ang="5400000" scaled="0"/>
                </a:gradFill>
                <a:effectLst>
                  <a:outerShdw blurRad="50800" dist="38100" dir="2700000" algn="tl" rotWithShape="0">
                    <a:prstClr val="black">
                      <a:alpha val="40000"/>
                    </a:prstClr>
                  </a:outerShdw>
                </a:effectLst>
                <a:latin typeface="+mj-lt"/>
                <a:ea typeface="+mn-ea"/>
                <a:cs typeface="Arial" charset="0"/>
              </a:defRPr>
            </a:lvl1pPr>
            <a:lvl2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2pPr>
            <a:lvl3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3pPr>
            <a:lvl4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4pPr>
            <a:lvl5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5pPr>
            <a:lvl6pPr marL="4572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6pPr>
            <a:lvl7pPr marL="9144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7pPr>
            <a:lvl8pPr marL="13716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8pPr>
            <a:lvl9pPr marL="18288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9pPr>
          </a:lstStyle>
          <a:p>
            <a:r>
              <a:rPr lang="zh-CN" altLang="en-US" sz="3200" b="1" dirty="0" smtClean="0"/>
              <a:t>六、汽车的发动机布置和驱动形式</a:t>
            </a:r>
            <a:endParaRPr lang="zh-CN" altLang="en-US" sz="3200" b="1" dirty="0"/>
          </a:p>
        </p:txBody>
      </p:sp>
      <p:sp>
        <p:nvSpPr>
          <p:cNvPr id="7" name="矩形 6"/>
          <p:cNvSpPr/>
          <p:nvPr/>
        </p:nvSpPr>
        <p:spPr>
          <a:xfrm>
            <a:off x="323528" y="1450716"/>
            <a:ext cx="8429905" cy="2603854"/>
          </a:xfrm>
          <a:prstGeom prst="rect">
            <a:avLst/>
          </a:prstGeom>
        </p:spPr>
        <p:txBody>
          <a:bodyPr wrap="square">
            <a:spAutoFit/>
          </a:bodyPr>
          <a:lstStyle/>
          <a:p>
            <a:pPr indent="304800">
              <a:lnSpc>
                <a:spcPct val="150000"/>
              </a:lnSpc>
              <a:spcAft>
                <a:spcPts val="0"/>
              </a:spcAft>
            </a:pPr>
            <a:r>
              <a:rPr lang="en-US" altLang="zh-CN" sz="2800" kern="100" dirty="0">
                <a:solidFill>
                  <a:srgbClr val="333333"/>
                </a:solidFill>
                <a:cs typeface="Times New Roman" panose="02020603050405020304" pitchFamily="18" charset="0"/>
              </a:rPr>
              <a:t>4</a:t>
            </a:r>
            <a:r>
              <a:rPr lang="zh-CN" altLang="zh-CN" sz="2800" kern="100" dirty="0">
                <a:solidFill>
                  <a:srgbClr val="333333"/>
                </a:solidFill>
                <a:cs typeface="Times New Roman" panose="02020603050405020304" pitchFamily="18" charset="0"/>
              </a:rPr>
              <a:t>轮驱动又可以细分成</a:t>
            </a:r>
            <a:r>
              <a:rPr lang="en-US" altLang="zh-CN" sz="2800" kern="100" dirty="0">
                <a:solidFill>
                  <a:srgbClr val="333333"/>
                </a:solidFill>
                <a:cs typeface="Times New Roman" panose="02020603050405020304" pitchFamily="18" charset="0"/>
              </a:rPr>
              <a:t>3</a:t>
            </a:r>
            <a:r>
              <a:rPr lang="zh-CN" altLang="zh-CN" sz="2800" kern="100" dirty="0">
                <a:solidFill>
                  <a:srgbClr val="333333"/>
                </a:solidFill>
                <a:cs typeface="Times New Roman" panose="02020603050405020304" pitchFamily="18" charset="0"/>
              </a:rPr>
              <a:t>种驱动模式</a:t>
            </a:r>
            <a:r>
              <a:rPr lang="zh-CN" altLang="zh-CN" sz="2800" kern="100" dirty="0" smtClean="0">
                <a:solidFill>
                  <a:srgbClr val="333333"/>
                </a:solidFill>
                <a:cs typeface="Times New Roman" panose="02020603050405020304" pitchFamily="18" charset="0"/>
              </a:rPr>
              <a:t>：</a:t>
            </a:r>
            <a:endParaRPr lang="en-US" altLang="zh-CN" sz="2800" kern="100" dirty="0" smtClean="0">
              <a:solidFill>
                <a:srgbClr val="333333"/>
              </a:solidFill>
              <a:cs typeface="Times New Roman" panose="02020603050405020304" pitchFamily="18" charset="0"/>
            </a:endParaRPr>
          </a:p>
          <a:p>
            <a:pPr indent="531813">
              <a:lnSpc>
                <a:spcPct val="150000"/>
              </a:lnSpc>
              <a:spcAft>
                <a:spcPts val="0"/>
              </a:spcAft>
            </a:pPr>
            <a:r>
              <a:rPr lang="zh-CN" altLang="zh-CN" sz="2800" kern="100" dirty="0" smtClean="0">
                <a:solidFill>
                  <a:srgbClr val="333333"/>
                </a:solidFill>
                <a:cs typeface="Times New Roman" panose="02020603050405020304" pitchFamily="18" charset="0"/>
              </a:rPr>
              <a:t>全</a:t>
            </a:r>
            <a:r>
              <a:rPr lang="zh-CN" altLang="zh-CN" sz="2800" kern="100" dirty="0">
                <a:solidFill>
                  <a:srgbClr val="333333"/>
                </a:solidFill>
                <a:cs typeface="Times New Roman" panose="02020603050405020304" pitchFamily="18" charset="0"/>
              </a:rPr>
              <a:t>时驱动（</a:t>
            </a:r>
            <a:r>
              <a:rPr lang="en-US" altLang="zh-CN" sz="2800" kern="100" dirty="0">
                <a:solidFill>
                  <a:srgbClr val="333333"/>
                </a:solidFill>
                <a:cs typeface="Times New Roman" panose="02020603050405020304" pitchFamily="18" charset="0"/>
              </a:rPr>
              <a:t>Full</a:t>
            </a:r>
            <a:r>
              <a:rPr lang="zh-CN" altLang="zh-CN" sz="2800" kern="100" dirty="0">
                <a:solidFill>
                  <a:srgbClr val="333333"/>
                </a:solidFill>
                <a:cs typeface="Times New Roman" panose="02020603050405020304" pitchFamily="18" charset="0"/>
              </a:rPr>
              <a:t>－</a:t>
            </a:r>
            <a:r>
              <a:rPr lang="en-US" altLang="zh-CN" sz="2800" kern="100" dirty="0">
                <a:solidFill>
                  <a:srgbClr val="333333"/>
                </a:solidFill>
                <a:cs typeface="Times New Roman" panose="02020603050405020304" pitchFamily="18" charset="0"/>
              </a:rPr>
              <a:t>Time</a:t>
            </a:r>
            <a:r>
              <a:rPr lang="zh-CN" altLang="zh-CN" sz="2800" kern="100" dirty="0" smtClean="0">
                <a:solidFill>
                  <a:srgbClr val="333333"/>
                </a:solidFill>
                <a:cs typeface="Times New Roman" panose="02020603050405020304" pitchFamily="18" charset="0"/>
              </a:rPr>
              <a:t>）</a:t>
            </a:r>
            <a:endParaRPr lang="en-US" altLang="zh-CN" sz="2800" kern="100" dirty="0" smtClean="0">
              <a:solidFill>
                <a:srgbClr val="333333"/>
              </a:solidFill>
              <a:cs typeface="Times New Roman" panose="02020603050405020304" pitchFamily="18" charset="0"/>
            </a:endParaRPr>
          </a:p>
          <a:p>
            <a:pPr indent="531813">
              <a:lnSpc>
                <a:spcPct val="150000"/>
              </a:lnSpc>
              <a:spcAft>
                <a:spcPts val="0"/>
              </a:spcAft>
            </a:pPr>
            <a:r>
              <a:rPr lang="zh-CN" altLang="zh-CN" sz="2800" kern="100" dirty="0" smtClean="0">
                <a:cs typeface="Times New Roman" panose="02020603050405020304" pitchFamily="18" charset="0"/>
              </a:rPr>
              <a:t>兼</a:t>
            </a:r>
            <a:r>
              <a:rPr lang="zh-CN" altLang="zh-CN" sz="2800" kern="100" dirty="0">
                <a:cs typeface="Times New Roman" panose="02020603050405020304" pitchFamily="18" charset="0"/>
              </a:rPr>
              <a:t>时驱动</a:t>
            </a:r>
            <a:r>
              <a:rPr lang="zh-CN" altLang="zh-CN" sz="2800" kern="100" dirty="0">
                <a:solidFill>
                  <a:srgbClr val="333333"/>
                </a:solidFill>
                <a:cs typeface="Times New Roman" panose="02020603050405020304" pitchFamily="18" charset="0"/>
              </a:rPr>
              <a:t>（</a:t>
            </a:r>
            <a:r>
              <a:rPr lang="en-US" altLang="zh-CN" sz="2800" kern="100" dirty="0">
                <a:solidFill>
                  <a:srgbClr val="333333"/>
                </a:solidFill>
                <a:cs typeface="Times New Roman" panose="02020603050405020304" pitchFamily="18" charset="0"/>
              </a:rPr>
              <a:t>Part-Time</a:t>
            </a:r>
            <a:r>
              <a:rPr lang="zh-CN" altLang="zh-CN" sz="2800" kern="100" dirty="0" smtClean="0">
                <a:solidFill>
                  <a:srgbClr val="333333"/>
                </a:solidFill>
                <a:cs typeface="Times New Roman" panose="02020603050405020304" pitchFamily="18" charset="0"/>
              </a:rPr>
              <a:t>）</a:t>
            </a:r>
            <a:endParaRPr lang="en-US" altLang="zh-CN" sz="2800" kern="100" dirty="0" smtClean="0">
              <a:solidFill>
                <a:srgbClr val="333333"/>
              </a:solidFill>
              <a:cs typeface="Times New Roman" panose="02020603050405020304" pitchFamily="18" charset="0"/>
            </a:endParaRPr>
          </a:p>
          <a:p>
            <a:pPr indent="531813">
              <a:lnSpc>
                <a:spcPct val="150000"/>
              </a:lnSpc>
              <a:spcAft>
                <a:spcPts val="0"/>
              </a:spcAft>
            </a:pPr>
            <a:r>
              <a:rPr lang="zh-CN" altLang="zh-CN" sz="2800" kern="100" dirty="0" smtClean="0">
                <a:cs typeface="Times New Roman" panose="02020603050405020304" pitchFamily="18" charset="0"/>
              </a:rPr>
              <a:t>适时</a:t>
            </a:r>
            <a:r>
              <a:rPr lang="zh-CN" altLang="zh-CN" sz="2800" kern="100" dirty="0">
                <a:cs typeface="Times New Roman" panose="02020603050405020304" pitchFamily="18" charset="0"/>
              </a:rPr>
              <a:t>驱动</a:t>
            </a:r>
            <a:r>
              <a:rPr lang="zh-CN" altLang="zh-CN" sz="2800" kern="100" dirty="0">
                <a:solidFill>
                  <a:srgbClr val="333333"/>
                </a:solidFill>
                <a:cs typeface="Times New Roman" panose="02020603050405020304" pitchFamily="18" charset="0"/>
              </a:rPr>
              <a:t>（</a:t>
            </a:r>
            <a:r>
              <a:rPr lang="en-US" altLang="zh-CN" sz="2800" kern="100" dirty="0">
                <a:solidFill>
                  <a:srgbClr val="333333"/>
                </a:solidFill>
                <a:cs typeface="Times New Roman" panose="02020603050405020304" pitchFamily="18" charset="0"/>
              </a:rPr>
              <a:t>Real</a:t>
            </a:r>
            <a:r>
              <a:rPr lang="zh-CN" altLang="zh-CN" sz="2800" kern="100" dirty="0">
                <a:solidFill>
                  <a:srgbClr val="333333"/>
                </a:solidFill>
                <a:cs typeface="Times New Roman" panose="02020603050405020304" pitchFamily="18" charset="0"/>
              </a:rPr>
              <a:t>－</a:t>
            </a:r>
            <a:r>
              <a:rPr lang="en-US" altLang="zh-CN" sz="2800" kern="100" dirty="0">
                <a:solidFill>
                  <a:srgbClr val="333333"/>
                </a:solidFill>
                <a:cs typeface="Times New Roman" panose="02020603050405020304" pitchFamily="18" charset="0"/>
              </a:rPr>
              <a:t>Time</a:t>
            </a:r>
            <a:r>
              <a:rPr lang="zh-CN" altLang="zh-CN" sz="2800" kern="100" dirty="0">
                <a:solidFill>
                  <a:srgbClr val="333333"/>
                </a:solidFill>
                <a:cs typeface="Times New Roman" panose="02020603050405020304" pitchFamily="18" charset="0"/>
              </a:rPr>
              <a:t>）。</a:t>
            </a:r>
            <a:endParaRPr lang="zh-CN" altLang="zh-CN" sz="2800" kern="100" dirty="0">
              <a:cs typeface="Times New Roman" panose="02020603050405020304" pitchFamily="18" charset="0"/>
            </a:endParaRPr>
          </a:p>
        </p:txBody>
      </p:sp>
    </p:spTree>
    <p:extLst>
      <p:ext uri="{BB962C8B-B14F-4D97-AF65-F5344CB8AC3E}">
        <p14:creationId xmlns:p14="http://schemas.microsoft.com/office/powerpoint/2010/main" val="1802450438"/>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1368955" y="-387424"/>
            <a:ext cx="7043208" cy="1523494"/>
          </a:xfrm>
          <a:prstGeom prst="rect">
            <a:avLst/>
          </a:prstGeom>
        </p:spPr>
        <p:txBody>
          <a:bodyPr vert="horz" wrap="square" lIns="0" tIns="0" rIns="0" bIns="0" rtlCol="0" anchor="ctr" anchorCtr="0">
            <a:noAutofit/>
          </a:bodyPr>
          <a:lstStyle>
            <a:lvl1pPr algn="l" defTabSz="912813" rtl="0" eaLnBrk="1" fontAlgn="base" hangingPunct="1">
              <a:lnSpc>
                <a:spcPct val="90000"/>
              </a:lnSpc>
              <a:spcBef>
                <a:spcPct val="0"/>
              </a:spcBef>
              <a:spcAft>
                <a:spcPct val="0"/>
              </a:spcAft>
              <a:defRPr lang="en-US" sz="5400" kern="1200" spc="-150">
                <a:ln w="3175">
                  <a:noFill/>
                </a:ln>
                <a:gradFill>
                  <a:gsLst>
                    <a:gs pos="0">
                      <a:srgbClr val="2E59B0"/>
                    </a:gs>
                    <a:gs pos="49000">
                      <a:srgbClr val="161D32"/>
                    </a:gs>
                    <a:gs pos="100000">
                      <a:srgbClr val="000000"/>
                    </a:gs>
                  </a:gsLst>
                  <a:lin ang="5400000" scaled="0"/>
                </a:gradFill>
                <a:effectLst>
                  <a:outerShdw blurRad="50800" dist="38100" dir="2700000" algn="tl" rotWithShape="0">
                    <a:prstClr val="black">
                      <a:alpha val="40000"/>
                    </a:prstClr>
                  </a:outerShdw>
                </a:effectLst>
                <a:latin typeface="+mj-lt"/>
                <a:ea typeface="+mn-ea"/>
                <a:cs typeface="Arial" charset="0"/>
              </a:defRPr>
            </a:lvl1pPr>
            <a:lvl2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2pPr>
            <a:lvl3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3pPr>
            <a:lvl4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4pPr>
            <a:lvl5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5pPr>
            <a:lvl6pPr marL="4572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6pPr>
            <a:lvl7pPr marL="9144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7pPr>
            <a:lvl8pPr marL="13716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8pPr>
            <a:lvl9pPr marL="18288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9pPr>
          </a:lstStyle>
          <a:p>
            <a:r>
              <a:rPr lang="zh-CN" altLang="en-US" sz="3200" b="1" dirty="0" smtClean="0"/>
              <a:t>七、汽车的基本技术参数</a:t>
            </a:r>
            <a:endParaRPr lang="zh-CN" altLang="en-US" sz="3200" b="1" dirty="0"/>
          </a:p>
        </p:txBody>
      </p:sp>
      <p:sp>
        <p:nvSpPr>
          <p:cNvPr id="6" name="矩形 5"/>
          <p:cNvSpPr/>
          <p:nvPr/>
        </p:nvSpPr>
        <p:spPr>
          <a:xfrm>
            <a:off x="323528" y="1136070"/>
            <a:ext cx="3962303" cy="523220"/>
          </a:xfrm>
          <a:prstGeom prst="rect">
            <a:avLst/>
          </a:prstGeom>
        </p:spPr>
        <p:txBody>
          <a:bodyPr wrap="none">
            <a:spAutoFit/>
          </a:bodyPr>
          <a:lstStyle/>
          <a:p>
            <a:pPr indent="269240">
              <a:spcAft>
                <a:spcPts val="0"/>
              </a:spcAft>
            </a:pPr>
            <a:r>
              <a:rPr lang="en-US" altLang="zh-CN" sz="2800" kern="100" dirty="0">
                <a:cs typeface="Times New Roman" panose="02020603050405020304" pitchFamily="18" charset="0"/>
              </a:rPr>
              <a:t>1.</a:t>
            </a:r>
            <a:r>
              <a:rPr lang="zh-CN" altLang="zh-CN" sz="2800" kern="100" dirty="0">
                <a:cs typeface="Times New Roman" panose="02020603050405020304" pitchFamily="18" charset="0"/>
              </a:rPr>
              <a:t>汽车的主要外部尺寸</a:t>
            </a:r>
          </a:p>
        </p:txBody>
      </p:sp>
      <p:sp>
        <p:nvSpPr>
          <p:cNvPr id="7" name="矩形 6"/>
          <p:cNvSpPr/>
          <p:nvPr/>
        </p:nvSpPr>
        <p:spPr>
          <a:xfrm>
            <a:off x="323528" y="2193455"/>
            <a:ext cx="4680448" cy="523220"/>
          </a:xfrm>
          <a:prstGeom prst="rect">
            <a:avLst/>
          </a:prstGeom>
        </p:spPr>
        <p:txBody>
          <a:bodyPr wrap="none">
            <a:spAutoFit/>
          </a:bodyPr>
          <a:lstStyle/>
          <a:p>
            <a:pPr indent="269240">
              <a:spcAft>
                <a:spcPts val="0"/>
              </a:spcAft>
            </a:pPr>
            <a:r>
              <a:rPr lang="en-US" altLang="zh-CN" sz="2800" kern="100" dirty="0">
                <a:cs typeface="Times New Roman" panose="02020603050405020304" pitchFamily="18" charset="0"/>
              </a:rPr>
              <a:t>2.</a:t>
            </a:r>
            <a:r>
              <a:rPr lang="zh-CN" altLang="zh-CN" sz="2800" kern="100" dirty="0">
                <a:cs typeface="Times New Roman" panose="02020603050405020304" pitchFamily="18" charset="0"/>
              </a:rPr>
              <a:t>汽车的机动性和通过参数</a:t>
            </a:r>
          </a:p>
        </p:txBody>
      </p:sp>
      <p:sp>
        <p:nvSpPr>
          <p:cNvPr id="8" name="矩形 7"/>
          <p:cNvSpPr/>
          <p:nvPr/>
        </p:nvSpPr>
        <p:spPr>
          <a:xfrm>
            <a:off x="454748" y="1670235"/>
            <a:ext cx="8689251" cy="523220"/>
          </a:xfrm>
          <a:prstGeom prst="rect">
            <a:avLst/>
          </a:prstGeom>
        </p:spPr>
        <p:txBody>
          <a:bodyPr wrap="square">
            <a:spAutoFit/>
          </a:bodyPr>
          <a:lstStyle/>
          <a:p>
            <a:pPr indent="269240">
              <a:spcAft>
                <a:spcPts val="0"/>
              </a:spcAft>
            </a:pPr>
            <a:r>
              <a:rPr lang="zh-CN" altLang="zh-CN" sz="2800" kern="100" dirty="0" smtClean="0">
                <a:cs typeface="Times New Roman" panose="02020603050405020304" pitchFamily="18" charset="0"/>
              </a:rPr>
              <a:t>车长</a:t>
            </a:r>
            <a:r>
              <a:rPr lang="zh-CN" altLang="en-US" sz="2800" kern="100" dirty="0" smtClean="0">
                <a:cs typeface="Times New Roman" panose="02020603050405020304" pitchFamily="18" charset="0"/>
              </a:rPr>
              <a:t>、</a:t>
            </a:r>
            <a:r>
              <a:rPr lang="zh-CN" altLang="zh-CN" sz="2800" kern="100" dirty="0" smtClean="0">
                <a:cs typeface="Times New Roman" panose="02020603050405020304" pitchFamily="18" charset="0"/>
              </a:rPr>
              <a:t>车宽</a:t>
            </a:r>
            <a:r>
              <a:rPr lang="zh-CN" altLang="en-US" sz="2800" kern="100" dirty="0" smtClean="0">
                <a:cs typeface="Times New Roman" panose="02020603050405020304" pitchFamily="18" charset="0"/>
              </a:rPr>
              <a:t>、</a:t>
            </a:r>
            <a:r>
              <a:rPr lang="zh-CN" altLang="zh-CN" sz="2800" kern="100" dirty="0" smtClean="0">
                <a:cs typeface="Times New Roman" panose="02020603050405020304" pitchFamily="18" charset="0"/>
              </a:rPr>
              <a:t>车高</a:t>
            </a:r>
            <a:r>
              <a:rPr lang="zh-CN" altLang="en-US" sz="2800" kern="100" dirty="0" smtClean="0">
                <a:cs typeface="Times New Roman" panose="02020603050405020304" pitchFamily="18" charset="0"/>
              </a:rPr>
              <a:t>、</a:t>
            </a:r>
            <a:r>
              <a:rPr lang="zh-CN" altLang="zh-CN" sz="2800" kern="100" dirty="0" smtClean="0">
                <a:cs typeface="Times New Roman" panose="02020603050405020304" pitchFamily="18" charset="0"/>
              </a:rPr>
              <a:t>轴距</a:t>
            </a:r>
            <a:r>
              <a:rPr lang="zh-CN" altLang="en-US" sz="2800" kern="100" dirty="0" smtClean="0">
                <a:cs typeface="Times New Roman" panose="02020603050405020304" pitchFamily="18" charset="0"/>
              </a:rPr>
              <a:t>、</a:t>
            </a:r>
            <a:r>
              <a:rPr lang="zh-CN" altLang="zh-CN" sz="2800" kern="100" dirty="0" smtClean="0">
                <a:cs typeface="Times New Roman" panose="02020603050405020304" pitchFamily="18" charset="0"/>
              </a:rPr>
              <a:t>轮距</a:t>
            </a:r>
            <a:r>
              <a:rPr lang="zh-CN" altLang="en-US" sz="2800" kern="100" dirty="0" smtClean="0">
                <a:cs typeface="Times New Roman" panose="02020603050405020304" pitchFamily="18" charset="0"/>
              </a:rPr>
              <a:t>、</a:t>
            </a:r>
            <a:r>
              <a:rPr lang="zh-CN" altLang="zh-CN" sz="2800" kern="100" dirty="0" smtClean="0">
                <a:cs typeface="Times New Roman" panose="02020603050405020304" pitchFamily="18" charset="0"/>
              </a:rPr>
              <a:t>前悬</a:t>
            </a:r>
            <a:r>
              <a:rPr lang="zh-CN" altLang="en-US" sz="2800" kern="100" dirty="0" smtClean="0">
                <a:cs typeface="Times New Roman" panose="02020603050405020304" pitchFamily="18" charset="0"/>
              </a:rPr>
              <a:t>、</a:t>
            </a:r>
            <a:r>
              <a:rPr lang="zh-CN" altLang="zh-CN" sz="2800" kern="100" dirty="0" smtClean="0">
                <a:cs typeface="Times New Roman" panose="02020603050405020304" pitchFamily="18" charset="0"/>
              </a:rPr>
              <a:t>后悬</a:t>
            </a:r>
            <a:endParaRPr lang="zh-CN" altLang="zh-CN" sz="2800" kern="100" dirty="0">
              <a:cs typeface="Times New Roman" panose="02020603050405020304" pitchFamily="18" charset="0"/>
            </a:endParaRPr>
          </a:p>
        </p:txBody>
      </p:sp>
      <p:sp>
        <p:nvSpPr>
          <p:cNvPr id="9" name="矩形 8"/>
          <p:cNvSpPr/>
          <p:nvPr/>
        </p:nvSpPr>
        <p:spPr>
          <a:xfrm>
            <a:off x="454748" y="2705730"/>
            <a:ext cx="8071865" cy="954107"/>
          </a:xfrm>
          <a:prstGeom prst="rect">
            <a:avLst/>
          </a:prstGeom>
        </p:spPr>
        <p:txBody>
          <a:bodyPr wrap="square">
            <a:spAutoFit/>
          </a:bodyPr>
          <a:lstStyle/>
          <a:p>
            <a:pPr indent="269240">
              <a:spcAft>
                <a:spcPts val="0"/>
              </a:spcAft>
            </a:pPr>
            <a:r>
              <a:rPr lang="zh-CN" altLang="zh-CN" sz="2800" kern="100" dirty="0">
                <a:cs typeface="Times New Roman" panose="02020603050405020304" pitchFamily="18" charset="0"/>
              </a:rPr>
              <a:t>接近</a:t>
            </a:r>
            <a:r>
              <a:rPr lang="zh-CN" altLang="zh-CN" sz="2800" kern="100" dirty="0" smtClean="0">
                <a:cs typeface="Times New Roman" panose="02020603050405020304" pitchFamily="18" charset="0"/>
              </a:rPr>
              <a:t>角</a:t>
            </a:r>
            <a:r>
              <a:rPr lang="zh-CN" altLang="en-US" sz="2800" kern="100" dirty="0" smtClean="0">
                <a:cs typeface="Times New Roman" panose="02020603050405020304" pitchFamily="18" charset="0"/>
              </a:rPr>
              <a:t>、</a:t>
            </a:r>
            <a:r>
              <a:rPr lang="zh-CN" altLang="zh-CN" sz="2800" kern="100" dirty="0" smtClean="0">
                <a:cs typeface="Times New Roman" panose="02020603050405020304" pitchFamily="18" charset="0"/>
              </a:rPr>
              <a:t>离去角</a:t>
            </a:r>
            <a:r>
              <a:rPr lang="zh-CN" altLang="en-US" sz="2800" kern="100" dirty="0" smtClean="0">
                <a:cs typeface="Times New Roman" panose="02020603050405020304" pitchFamily="18" charset="0"/>
              </a:rPr>
              <a:t>、</a:t>
            </a:r>
            <a:r>
              <a:rPr lang="zh-CN" altLang="zh-CN" sz="2800" kern="100" dirty="0" smtClean="0">
                <a:cs typeface="Times New Roman" panose="02020603050405020304" pitchFamily="18" charset="0"/>
              </a:rPr>
              <a:t>纵向</a:t>
            </a:r>
            <a:r>
              <a:rPr lang="zh-CN" altLang="zh-CN" sz="2800" kern="100" dirty="0">
                <a:cs typeface="Times New Roman" panose="02020603050405020304" pitchFamily="18" charset="0"/>
              </a:rPr>
              <a:t>通过</a:t>
            </a:r>
            <a:r>
              <a:rPr lang="zh-CN" altLang="zh-CN" sz="2800" kern="100" dirty="0" smtClean="0">
                <a:cs typeface="Times New Roman" panose="02020603050405020304" pitchFamily="18" charset="0"/>
              </a:rPr>
              <a:t>角</a:t>
            </a:r>
            <a:r>
              <a:rPr lang="zh-CN" altLang="en-US" sz="2800" kern="100" dirty="0" smtClean="0">
                <a:cs typeface="Times New Roman" panose="02020603050405020304" pitchFamily="18" charset="0"/>
              </a:rPr>
              <a:t>、</a:t>
            </a:r>
            <a:r>
              <a:rPr lang="zh-CN" altLang="zh-CN" sz="2800" kern="100" dirty="0" smtClean="0">
                <a:cs typeface="Times New Roman" panose="02020603050405020304" pitchFamily="18" charset="0"/>
              </a:rPr>
              <a:t>最小离地间隙</a:t>
            </a:r>
            <a:r>
              <a:rPr lang="zh-CN" altLang="en-US" sz="2800" kern="100" dirty="0" smtClean="0">
                <a:cs typeface="Times New Roman" panose="02020603050405020304" pitchFamily="18" charset="0"/>
              </a:rPr>
              <a:t>、</a:t>
            </a:r>
            <a:r>
              <a:rPr lang="zh-CN" altLang="zh-CN" sz="2800" kern="100" dirty="0" smtClean="0">
                <a:cs typeface="Times New Roman" panose="02020603050405020304" pitchFamily="18" charset="0"/>
              </a:rPr>
              <a:t>转弯直径</a:t>
            </a:r>
            <a:endParaRPr lang="zh-CN" altLang="zh-CN" sz="2800" kern="100" dirty="0">
              <a:cs typeface="Times New Roman" panose="02020603050405020304" pitchFamily="18" charset="0"/>
            </a:endParaRPr>
          </a:p>
        </p:txBody>
      </p:sp>
      <p:sp>
        <p:nvSpPr>
          <p:cNvPr id="10" name="矩形 9"/>
          <p:cNvSpPr/>
          <p:nvPr/>
        </p:nvSpPr>
        <p:spPr>
          <a:xfrm>
            <a:off x="324918" y="3680405"/>
            <a:ext cx="2885085" cy="523220"/>
          </a:xfrm>
          <a:prstGeom prst="rect">
            <a:avLst/>
          </a:prstGeom>
        </p:spPr>
        <p:txBody>
          <a:bodyPr wrap="none">
            <a:spAutoFit/>
          </a:bodyPr>
          <a:lstStyle/>
          <a:p>
            <a:pPr indent="269240">
              <a:spcAft>
                <a:spcPts val="0"/>
              </a:spcAft>
            </a:pPr>
            <a:r>
              <a:rPr lang="en-US" altLang="zh-CN" sz="2800" kern="100" dirty="0">
                <a:cs typeface="Times New Roman" panose="02020603050405020304" pitchFamily="18" charset="0"/>
              </a:rPr>
              <a:t>3.</a:t>
            </a:r>
            <a:r>
              <a:rPr lang="zh-CN" altLang="zh-CN" sz="2800" kern="100" dirty="0">
                <a:cs typeface="Times New Roman" panose="02020603050405020304" pitchFamily="18" charset="0"/>
              </a:rPr>
              <a:t>转向系数参数</a:t>
            </a:r>
          </a:p>
        </p:txBody>
      </p:sp>
      <p:sp>
        <p:nvSpPr>
          <p:cNvPr id="11" name="矩形 10"/>
          <p:cNvSpPr/>
          <p:nvPr/>
        </p:nvSpPr>
        <p:spPr>
          <a:xfrm>
            <a:off x="527755" y="4114357"/>
            <a:ext cx="7925849" cy="523220"/>
          </a:xfrm>
          <a:prstGeom prst="rect">
            <a:avLst/>
          </a:prstGeom>
        </p:spPr>
        <p:txBody>
          <a:bodyPr wrap="square">
            <a:spAutoFit/>
          </a:bodyPr>
          <a:lstStyle/>
          <a:p>
            <a:pPr indent="269240">
              <a:spcAft>
                <a:spcPts val="0"/>
              </a:spcAft>
            </a:pPr>
            <a:r>
              <a:rPr lang="zh-CN" altLang="zh-CN" sz="2800" kern="100" dirty="0">
                <a:cs typeface="Times New Roman" panose="02020603050405020304" pitchFamily="18" charset="0"/>
              </a:rPr>
              <a:t>车轮前</a:t>
            </a:r>
            <a:r>
              <a:rPr lang="zh-CN" altLang="zh-CN" sz="2800" kern="100" dirty="0" smtClean="0">
                <a:cs typeface="Times New Roman" panose="02020603050405020304" pitchFamily="18" charset="0"/>
              </a:rPr>
              <a:t>束</a:t>
            </a:r>
            <a:r>
              <a:rPr lang="zh-CN" altLang="en-US" sz="2800" kern="100" dirty="0" smtClean="0">
                <a:cs typeface="Times New Roman" panose="02020603050405020304" pitchFamily="18" charset="0"/>
              </a:rPr>
              <a:t>、</a:t>
            </a:r>
            <a:r>
              <a:rPr lang="zh-CN" altLang="zh-CN" sz="2800" kern="100" dirty="0" smtClean="0">
                <a:cs typeface="Times New Roman" panose="02020603050405020304" pitchFamily="18" charset="0"/>
              </a:rPr>
              <a:t>车轮外倾</a:t>
            </a:r>
            <a:r>
              <a:rPr lang="zh-CN" altLang="en-US" sz="2800" kern="100" dirty="0" smtClean="0">
                <a:cs typeface="Times New Roman" panose="02020603050405020304" pitchFamily="18" charset="0"/>
              </a:rPr>
              <a:t>、</a:t>
            </a:r>
            <a:r>
              <a:rPr lang="zh-CN" altLang="zh-CN" sz="2800" kern="100" dirty="0" smtClean="0">
                <a:cs typeface="Times New Roman" panose="02020603050405020304" pitchFamily="18" charset="0"/>
              </a:rPr>
              <a:t>主</a:t>
            </a:r>
            <a:r>
              <a:rPr lang="zh-CN" altLang="zh-CN" sz="2800" kern="100" dirty="0">
                <a:cs typeface="Times New Roman" panose="02020603050405020304" pitchFamily="18" charset="0"/>
              </a:rPr>
              <a:t>销后</a:t>
            </a:r>
            <a:r>
              <a:rPr lang="zh-CN" altLang="zh-CN" sz="2800" kern="100" dirty="0" smtClean="0">
                <a:cs typeface="Times New Roman" panose="02020603050405020304" pitchFamily="18" charset="0"/>
              </a:rPr>
              <a:t>倾</a:t>
            </a:r>
            <a:r>
              <a:rPr lang="zh-CN" altLang="en-US" sz="2800" kern="100" dirty="0" smtClean="0">
                <a:cs typeface="Times New Roman" panose="02020603050405020304" pitchFamily="18" charset="0"/>
              </a:rPr>
              <a:t>、</a:t>
            </a:r>
            <a:r>
              <a:rPr lang="zh-CN" altLang="zh-CN" sz="2800" dirty="0" smtClean="0">
                <a:cs typeface="Times New Roman" panose="02020603050405020304" pitchFamily="18" charset="0"/>
              </a:rPr>
              <a:t>最大转角。</a:t>
            </a:r>
            <a:endParaRPr lang="zh-CN" altLang="en-US" sz="2800" dirty="0"/>
          </a:p>
        </p:txBody>
      </p:sp>
      <p:sp>
        <p:nvSpPr>
          <p:cNvPr id="12" name="矩形 11"/>
          <p:cNvSpPr/>
          <p:nvPr/>
        </p:nvSpPr>
        <p:spPr>
          <a:xfrm>
            <a:off x="341864" y="4667166"/>
            <a:ext cx="2166940" cy="523220"/>
          </a:xfrm>
          <a:prstGeom prst="rect">
            <a:avLst/>
          </a:prstGeom>
        </p:spPr>
        <p:txBody>
          <a:bodyPr wrap="none">
            <a:spAutoFit/>
          </a:bodyPr>
          <a:lstStyle/>
          <a:p>
            <a:pPr indent="269240">
              <a:spcAft>
                <a:spcPts val="0"/>
              </a:spcAft>
            </a:pPr>
            <a:r>
              <a:rPr lang="en-US" altLang="zh-CN" sz="2800" kern="100" dirty="0" smtClean="0">
                <a:cs typeface="Times New Roman" panose="02020603050405020304" pitchFamily="18" charset="0"/>
              </a:rPr>
              <a:t>4.</a:t>
            </a:r>
            <a:r>
              <a:rPr lang="zh-CN" altLang="zh-CN" sz="2800" kern="100" dirty="0" smtClean="0">
                <a:cs typeface="Times New Roman" panose="02020603050405020304" pitchFamily="18" charset="0"/>
              </a:rPr>
              <a:t>质量参数</a:t>
            </a:r>
            <a:endParaRPr lang="zh-CN" altLang="zh-CN" sz="2800" kern="100" dirty="0">
              <a:cs typeface="Times New Roman" panose="02020603050405020304" pitchFamily="18" charset="0"/>
            </a:endParaRPr>
          </a:p>
        </p:txBody>
      </p:sp>
      <p:sp>
        <p:nvSpPr>
          <p:cNvPr id="13" name="矩形 12"/>
          <p:cNvSpPr/>
          <p:nvPr/>
        </p:nvSpPr>
        <p:spPr>
          <a:xfrm>
            <a:off x="831235" y="5223587"/>
            <a:ext cx="4852610" cy="523220"/>
          </a:xfrm>
          <a:prstGeom prst="rect">
            <a:avLst/>
          </a:prstGeom>
        </p:spPr>
        <p:txBody>
          <a:bodyPr wrap="none">
            <a:spAutoFit/>
          </a:bodyPr>
          <a:lstStyle/>
          <a:p>
            <a:r>
              <a:rPr lang="zh-CN" altLang="zh-CN" sz="2800" dirty="0">
                <a:cs typeface="Times New Roman" panose="02020603050405020304" pitchFamily="18" charset="0"/>
              </a:rPr>
              <a:t>整车整备</a:t>
            </a:r>
            <a:r>
              <a:rPr lang="zh-CN" altLang="zh-CN" sz="2800" dirty="0" smtClean="0">
                <a:cs typeface="Times New Roman" panose="02020603050405020304" pitchFamily="18" charset="0"/>
              </a:rPr>
              <a:t>质量</a:t>
            </a:r>
            <a:r>
              <a:rPr lang="zh-CN" altLang="en-US" sz="2800" dirty="0" smtClean="0">
                <a:cs typeface="Times New Roman" panose="02020603050405020304" pitchFamily="18" charset="0"/>
              </a:rPr>
              <a:t>、</a:t>
            </a:r>
            <a:r>
              <a:rPr lang="zh-CN" altLang="zh-CN" sz="2800" dirty="0"/>
              <a:t>最大装载质量</a:t>
            </a:r>
            <a:endParaRPr lang="zh-CN" altLang="en-US" sz="2800" dirty="0"/>
          </a:p>
        </p:txBody>
      </p:sp>
    </p:spTree>
    <p:extLst>
      <p:ext uri="{BB962C8B-B14F-4D97-AF65-F5344CB8AC3E}">
        <p14:creationId xmlns:p14="http://schemas.microsoft.com/office/powerpoint/2010/main" val="2469613280"/>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1368955" y="-387424"/>
            <a:ext cx="7043208" cy="1523494"/>
          </a:xfrm>
          <a:prstGeom prst="rect">
            <a:avLst/>
          </a:prstGeom>
        </p:spPr>
        <p:txBody>
          <a:bodyPr vert="horz" wrap="square" lIns="0" tIns="0" rIns="0" bIns="0" rtlCol="0" anchor="ctr" anchorCtr="0">
            <a:noAutofit/>
          </a:bodyPr>
          <a:lstStyle>
            <a:lvl1pPr algn="l" defTabSz="912813" rtl="0" eaLnBrk="1" fontAlgn="base" hangingPunct="1">
              <a:lnSpc>
                <a:spcPct val="90000"/>
              </a:lnSpc>
              <a:spcBef>
                <a:spcPct val="0"/>
              </a:spcBef>
              <a:spcAft>
                <a:spcPct val="0"/>
              </a:spcAft>
              <a:defRPr lang="en-US" sz="5400" kern="1200" spc="-150">
                <a:ln w="3175">
                  <a:noFill/>
                </a:ln>
                <a:gradFill>
                  <a:gsLst>
                    <a:gs pos="0">
                      <a:srgbClr val="2E59B0"/>
                    </a:gs>
                    <a:gs pos="49000">
                      <a:srgbClr val="161D32"/>
                    </a:gs>
                    <a:gs pos="100000">
                      <a:srgbClr val="000000"/>
                    </a:gs>
                  </a:gsLst>
                  <a:lin ang="5400000" scaled="0"/>
                </a:gradFill>
                <a:effectLst>
                  <a:outerShdw blurRad="50800" dist="38100" dir="2700000" algn="tl" rotWithShape="0">
                    <a:prstClr val="black">
                      <a:alpha val="40000"/>
                    </a:prstClr>
                  </a:outerShdw>
                </a:effectLst>
                <a:latin typeface="+mj-lt"/>
                <a:ea typeface="+mn-ea"/>
                <a:cs typeface="Arial" charset="0"/>
              </a:defRPr>
            </a:lvl1pPr>
            <a:lvl2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2pPr>
            <a:lvl3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3pPr>
            <a:lvl4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4pPr>
            <a:lvl5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5pPr>
            <a:lvl6pPr marL="4572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6pPr>
            <a:lvl7pPr marL="9144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7pPr>
            <a:lvl8pPr marL="13716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8pPr>
            <a:lvl9pPr marL="18288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9pPr>
          </a:lstStyle>
          <a:p>
            <a:r>
              <a:rPr lang="zh-CN" altLang="en-US" sz="3200" b="1" dirty="0" smtClean="0"/>
              <a:t>八、汽车行驶的基本原理</a:t>
            </a:r>
            <a:endParaRPr lang="zh-CN" altLang="en-US" sz="3200" b="1" dirty="0"/>
          </a:p>
        </p:txBody>
      </p:sp>
      <p:pic>
        <p:nvPicPr>
          <p:cNvPr id="6" name="图片 5"/>
          <p:cNvPicPr>
            <a:picLocks noChangeAspect="1"/>
          </p:cNvPicPr>
          <p:nvPr/>
        </p:nvPicPr>
        <p:blipFill>
          <a:blip r:embed="rId2"/>
          <a:stretch>
            <a:fillRect/>
          </a:stretch>
        </p:blipFill>
        <p:spPr>
          <a:xfrm>
            <a:off x="1368955" y="1628800"/>
            <a:ext cx="5273497" cy="2402032"/>
          </a:xfrm>
          <a:prstGeom prst="rect">
            <a:avLst/>
          </a:prstGeom>
        </p:spPr>
      </p:pic>
      <p:sp>
        <p:nvSpPr>
          <p:cNvPr id="7" name="矩形 6"/>
          <p:cNvSpPr/>
          <p:nvPr/>
        </p:nvSpPr>
        <p:spPr>
          <a:xfrm>
            <a:off x="18122" y="4345275"/>
            <a:ext cx="8676456" cy="1384995"/>
          </a:xfrm>
          <a:prstGeom prst="rect">
            <a:avLst/>
          </a:prstGeom>
        </p:spPr>
        <p:txBody>
          <a:bodyPr wrap="square">
            <a:spAutoFit/>
          </a:bodyPr>
          <a:lstStyle/>
          <a:p>
            <a:pPr indent="266700" algn="just">
              <a:spcAft>
                <a:spcPts val="0"/>
              </a:spcAft>
            </a:pPr>
            <a:r>
              <a:rPr lang="zh-CN" altLang="en-US" sz="2800" b="1" kern="100" dirty="0" smtClean="0">
                <a:solidFill>
                  <a:srgbClr val="000000"/>
                </a:solidFill>
                <a:cs typeface="Times New Roman" panose="02020603050405020304" pitchFamily="18" charset="0"/>
              </a:rPr>
              <a:t>驱动条件：</a:t>
            </a:r>
            <a:endParaRPr lang="en-US" altLang="zh-CN" sz="2800" b="1" kern="100" dirty="0" smtClean="0">
              <a:solidFill>
                <a:srgbClr val="000000"/>
              </a:solidFill>
              <a:cs typeface="Times New Roman" panose="02020603050405020304" pitchFamily="18" charset="0"/>
            </a:endParaRPr>
          </a:p>
          <a:p>
            <a:pPr indent="266700" algn="just">
              <a:spcAft>
                <a:spcPts val="0"/>
              </a:spcAft>
            </a:pPr>
            <a:r>
              <a:rPr lang="zh-CN" altLang="zh-CN" sz="2800" kern="100" dirty="0" smtClean="0">
                <a:solidFill>
                  <a:srgbClr val="000000"/>
                </a:solidFill>
                <a:cs typeface="Times New Roman" panose="02020603050405020304" pitchFamily="18" charset="0"/>
              </a:rPr>
              <a:t>汽车</a:t>
            </a:r>
            <a:r>
              <a:rPr lang="zh-CN" altLang="zh-CN" sz="2800" kern="100" dirty="0">
                <a:solidFill>
                  <a:srgbClr val="000000"/>
                </a:solidFill>
                <a:cs typeface="Times New Roman" panose="02020603050405020304" pitchFamily="18" charset="0"/>
              </a:rPr>
              <a:t>的驱动力</a:t>
            </a:r>
            <a:r>
              <a:rPr lang="en-US" altLang="zh-CN" sz="2800" i="1" kern="100" dirty="0">
                <a:solidFill>
                  <a:srgbClr val="000000"/>
                </a:solidFill>
                <a:cs typeface="Times New Roman" panose="02020603050405020304" pitchFamily="18" charset="0"/>
              </a:rPr>
              <a:t>F</a:t>
            </a:r>
            <a:r>
              <a:rPr lang="en-US" altLang="zh-CN" sz="2800" i="1" kern="100" baseline="-25000" dirty="0">
                <a:solidFill>
                  <a:srgbClr val="000000"/>
                </a:solidFill>
                <a:cs typeface="Times New Roman" panose="02020603050405020304" pitchFamily="18" charset="0"/>
              </a:rPr>
              <a:t>t</a:t>
            </a:r>
            <a:r>
              <a:rPr lang="zh-CN" altLang="zh-CN" sz="2800" kern="100" dirty="0">
                <a:solidFill>
                  <a:srgbClr val="000000"/>
                </a:solidFill>
                <a:cs typeface="Times New Roman" panose="02020603050405020304" pitchFamily="18" charset="0"/>
              </a:rPr>
              <a:t>等于各种行驶阻力之和</a:t>
            </a:r>
            <a:endParaRPr lang="zh-CN" altLang="zh-CN" sz="2800" kern="100" dirty="0">
              <a:cs typeface="Times New Roman" panose="02020603050405020304" pitchFamily="18" charset="0"/>
            </a:endParaRPr>
          </a:p>
          <a:p>
            <a:pPr indent="1733550" algn="just">
              <a:spcAft>
                <a:spcPts val="0"/>
              </a:spcAft>
            </a:pPr>
            <a:r>
              <a:rPr lang="en-US" altLang="zh-CN" sz="2800" i="1" kern="100" dirty="0">
                <a:solidFill>
                  <a:srgbClr val="000000"/>
                </a:solidFill>
                <a:cs typeface="Times New Roman" panose="02020603050405020304" pitchFamily="18" charset="0"/>
              </a:rPr>
              <a:t>F</a:t>
            </a:r>
            <a:r>
              <a:rPr lang="en-US" altLang="zh-CN" sz="2800" i="1" kern="100" baseline="-25000" dirty="0">
                <a:solidFill>
                  <a:srgbClr val="000000"/>
                </a:solidFill>
                <a:cs typeface="Times New Roman" panose="02020603050405020304" pitchFamily="18" charset="0"/>
              </a:rPr>
              <a:t>t</a:t>
            </a:r>
            <a:r>
              <a:rPr lang="en-US" altLang="zh-CN" sz="2800" i="1" kern="100" dirty="0">
                <a:solidFill>
                  <a:srgbClr val="000000"/>
                </a:solidFill>
                <a:cs typeface="Times New Roman" panose="02020603050405020304" pitchFamily="18" charset="0"/>
              </a:rPr>
              <a:t>=</a:t>
            </a:r>
            <a:r>
              <a:rPr lang="en-US" altLang="zh-CN" sz="2800" i="1" kern="100" dirty="0" err="1">
                <a:solidFill>
                  <a:srgbClr val="000000"/>
                </a:solidFill>
                <a:cs typeface="Times New Roman" panose="02020603050405020304" pitchFamily="18" charset="0"/>
              </a:rPr>
              <a:t>F</a:t>
            </a:r>
            <a:r>
              <a:rPr lang="en-US" altLang="zh-CN" sz="2800" i="1" kern="100" baseline="-25000" dirty="0" err="1">
                <a:solidFill>
                  <a:srgbClr val="000000"/>
                </a:solidFill>
                <a:cs typeface="Times New Roman" panose="02020603050405020304" pitchFamily="18" charset="0"/>
              </a:rPr>
              <a:t>f</a:t>
            </a:r>
            <a:r>
              <a:rPr lang="en-US" altLang="zh-CN" sz="2800" i="1" kern="100" dirty="0" err="1">
                <a:solidFill>
                  <a:srgbClr val="000000"/>
                </a:solidFill>
                <a:cs typeface="Times New Roman" panose="02020603050405020304" pitchFamily="18" charset="0"/>
              </a:rPr>
              <a:t>+F</a:t>
            </a:r>
            <a:r>
              <a:rPr lang="en-US" altLang="zh-CN" sz="2800" i="1" kern="100" baseline="-25000" dirty="0" err="1">
                <a:solidFill>
                  <a:srgbClr val="000000"/>
                </a:solidFill>
                <a:cs typeface="Times New Roman" panose="02020603050405020304" pitchFamily="18" charset="0"/>
              </a:rPr>
              <a:t>w</a:t>
            </a:r>
            <a:r>
              <a:rPr lang="en-US" altLang="zh-CN" sz="2800" i="1" kern="100" dirty="0" err="1">
                <a:solidFill>
                  <a:srgbClr val="000000"/>
                </a:solidFill>
                <a:cs typeface="Times New Roman" panose="02020603050405020304" pitchFamily="18" charset="0"/>
              </a:rPr>
              <a:t>+F</a:t>
            </a:r>
            <a:r>
              <a:rPr lang="en-US" altLang="zh-CN" sz="2800" i="1" kern="100" baseline="-25000" dirty="0" err="1">
                <a:solidFill>
                  <a:srgbClr val="000000"/>
                </a:solidFill>
                <a:cs typeface="Times New Roman" panose="02020603050405020304" pitchFamily="18" charset="0"/>
              </a:rPr>
              <a:t>i</a:t>
            </a:r>
            <a:r>
              <a:rPr lang="en-US" altLang="zh-CN" sz="2800" i="1" kern="100" dirty="0" err="1">
                <a:solidFill>
                  <a:srgbClr val="000000"/>
                </a:solidFill>
                <a:cs typeface="Times New Roman" panose="02020603050405020304" pitchFamily="18" charset="0"/>
              </a:rPr>
              <a:t>+F</a:t>
            </a:r>
            <a:r>
              <a:rPr lang="en-US" altLang="zh-CN" sz="2800" i="1" kern="100" baseline="-25000" dirty="0" err="1">
                <a:solidFill>
                  <a:srgbClr val="000000"/>
                </a:solidFill>
                <a:cs typeface="Times New Roman" panose="02020603050405020304" pitchFamily="18" charset="0"/>
              </a:rPr>
              <a:t>j</a:t>
            </a:r>
            <a:endParaRPr lang="zh-CN" altLang="zh-CN" sz="2800" kern="100" dirty="0">
              <a:cs typeface="Times New Roman" panose="02020603050405020304" pitchFamily="18" charset="0"/>
            </a:endParaRPr>
          </a:p>
        </p:txBody>
      </p:sp>
      <p:sp>
        <p:nvSpPr>
          <p:cNvPr id="8" name="矩形 7"/>
          <p:cNvSpPr/>
          <p:nvPr/>
        </p:nvSpPr>
        <p:spPr>
          <a:xfrm>
            <a:off x="395536" y="5783103"/>
            <a:ext cx="2727029" cy="523220"/>
          </a:xfrm>
          <a:prstGeom prst="rect">
            <a:avLst/>
          </a:prstGeom>
        </p:spPr>
        <p:txBody>
          <a:bodyPr wrap="none">
            <a:spAutoFit/>
          </a:bodyPr>
          <a:lstStyle/>
          <a:p>
            <a:r>
              <a:rPr lang="zh-CN" altLang="en-US" sz="2800" b="1" dirty="0">
                <a:cs typeface="Times New Roman" panose="02020603050405020304" pitchFamily="18" charset="0"/>
              </a:rPr>
              <a:t>附着</a:t>
            </a:r>
            <a:r>
              <a:rPr lang="zh-CN" altLang="en-US" sz="2800" b="1" dirty="0" smtClean="0">
                <a:cs typeface="Times New Roman" panose="02020603050405020304" pitchFamily="18" charset="0"/>
              </a:rPr>
              <a:t>条件</a:t>
            </a:r>
            <a:r>
              <a:rPr lang="zh-CN" altLang="en-US" sz="2800" dirty="0" smtClean="0">
                <a:cs typeface="Times New Roman" panose="02020603050405020304" pitchFamily="18" charset="0"/>
              </a:rPr>
              <a:t>：</a:t>
            </a:r>
            <a:r>
              <a:rPr lang="en-US" altLang="zh-CN" sz="2800" i="1" dirty="0" smtClean="0">
                <a:solidFill>
                  <a:srgbClr val="000000"/>
                </a:solidFill>
                <a:cs typeface="Times New Roman" panose="02020603050405020304" pitchFamily="18" charset="0"/>
              </a:rPr>
              <a:t>F</a:t>
            </a:r>
            <a:r>
              <a:rPr lang="en-US" altLang="zh-CN" sz="2800" i="1" baseline="-25000" dirty="0" smtClean="0">
                <a:solidFill>
                  <a:srgbClr val="000000"/>
                </a:solidFill>
                <a:cs typeface="Times New Roman" panose="02020603050405020304" pitchFamily="18" charset="0"/>
              </a:rPr>
              <a:t>t</a:t>
            </a:r>
            <a:r>
              <a:rPr lang="zh-CN" altLang="zh-CN" sz="2800" i="1" dirty="0">
                <a:solidFill>
                  <a:srgbClr val="000000"/>
                </a:solidFill>
                <a:cs typeface="Times New Roman" panose="02020603050405020304" pitchFamily="18" charset="0"/>
              </a:rPr>
              <a:t>≤</a:t>
            </a:r>
            <a:r>
              <a:rPr lang="en-US" altLang="zh-CN" sz="2800" i="1" dirty="0" err="1">
                <a:solidFill>
                  <a:srgbClr val="000000"/>
                </a:solidFill>
                <a:cs typeface="Times New Roman" panose="02020603050405020304" pitchFamily="18" charset="0"/>
              </a:rPr>
              <a:t>F</a:t>
            </a:r>
            <a:r>
              <a:rPr lang="en-US" altLang="zh-CN" sz="2800" i="1" baseline="-25000" dirty="0" err="1">
                <a:solidFill>
                  <a:srgbClr val="000000"/>
                </a:solidFill>
                <a:cs typeface="Times New Roman" panose="02020603050405020304" pitchFamily="18" charset="0"/>
              </a:rPr>
              <a:t>φ</a:t>
            </a:r>
            <a:endParaRPr lang="zh-CN" altLang="en-US" sz="2800" dirty="0"/>
          </a:p>
        </p:txBody>
      </p:sp>
    </p:spTree>
    <p:extLst>
      <p:ext uri="{BB962C8B-B14F-4D97-AF65-F5344CB8AC3E}">
        <p14:creationId xmlns:p14="http://schemas.microsoft.com/office/powerpoint/2010/main" val="3577880928"/>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403648" y="3068960"/>
            <a:ext cx="6603090" cy="646331"/>
          </a:xfrm>
          <a:prstGeom prst="rect">
            <a:avLst/>
          </a:prstGeom>
        </p:spPr>
        <p:txBody>
          <a:bodyPr wrap="none">
            <a:spAutoFit/>
          </a:bodyPr>
          <a:lstStyle/>
          <a:p>
            <a:r>
              <a:rPr lang="zh-CN" altLang="en-US" sz="3600" dirty="0" smtClean="0"/>
              <a:t>任务二    </a:t>
            </a:r>
            <a:r>
              <a:rPr lang="zh-CN" altLang="en-US" sz="3600" dirty="0"/>
              <a:t>认识</a:t>
            </a:r>
            <a:r>
              <a:rPr lang="zh-CN" altLang="en-US" sz="3600" dirty="0" smtClean="0"/>
              <a:t>汽车设计制造过程</a:t>
            </a:r>
            <a:endParaRPr lang="zh-CN" altLang="en-US" sz="3600" dirty="0"/>
          </a:p>
        </p:txBody>
      </p:sp>
    </p:spTree>
    <p:extLst>
      <p:ext uri="{BB962C8B-B14F-4D97-AF65-F5344CB8AC3E}">
        <p14:creationId xmlns:p14="http://schemas.microsoft.com/office/powerpoint/2010/main" val="298406490"/>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51520" y="1124744"/>
            <a:ext cx="7007046" cy="523220"/>
          </a:xfrm>
          <a:prstGeom prst="rect">
            <a:avLst/>
          </a:prstGeom>
        </p:spPr>
        <p:txBody>
          <a:bodyPr wrap="none">
            <a:spAutoFit/>
          </a:bodyPr>
          <a:lstStyle/>
          <a:p>
            <a:r>
              <a:rPr lang="zh-CN" altLang="en-US" sz="2800" dirty="0"/>
              <a:t>一款车的问世，大约要经历以下几个过程：</a:t>
            </a:r>
          </a:p>
        </p:txBody>
      </p:sp>
      <p:sp>
        <p:nvSpPr>
          <p:cNvPr id="6" name="矩形 5"/>
          <p:cNvSpPr/>
          <p:nvPr/>
        </p:nvSpPr>
        <p:spPr>
          <a:xfrm>
            <a:off x="395536" y="1844824"/>
            <a:ext cx="8873904" cy="4401205"/>
          </a:xfrm>
          <a:prstGeom prst="rect">
            <a:avLst/>
          </a:prstGeom>
        </p:spPr>
        <p:txBody>
          <a:bodyPr wrap="none">
            <a:spAutoFit/>
          </a:bodyPr>
          <a:lstStyle/>
          <a:p>
            <a:r>
              <a:rPr lang="en-US" altLang="zh-CN" sz="2800" dirty="0">
                <a:latin typeface="Arial" panose="020B0604020202020204" pitchFamily="34" charset="0"/>
              </a:rPr>
              <a:t>1.</a:t>
            </a:r>
            <a:r>
              <a:rPr lang="zh-CN" altLang="zh-CN" sz="2800" dirty="0">
                <a:latin typeface="Arial" panose="020B0604020202020204" pitchFamily="34" charset="0"/>
                <a:cs typeface="Arial" panose="020B0604020202020204" pitchFamily="34" charset="0"/>
              </a:rPr>
              <a:t>制订产品开发</a:t>
            </a:r>
            <a:r>
              <a:rPr lang="zh-CN" altLang="zh-CN" sz="2800" dirty="0" smtClean="0">
                <a:latin typeface="Arial" panose="020B0604020202020204" pitchFamily="34" charset="0"/>
                <a:cs typeface="Arial" panose="020B0604020202020204" pitchFamily="34" charset="0"/>
              </a:rPr>
              <a:t>规划</a:t>
            </a:r>
            <a:endParaRPr lang="en-US" altLang="zh-CN" sz="2800" dirty="0" smtClean="0">
              <a:latin typeface="Arial" panose="020B0604020202020204" pitchFamily="34" charset="0"/>
              <a:cs typeface="Arial" panose="020B0604020202020204" pitchFamily="34" charset="0"/>
            </a:endParaRPr>
          </a:p>
          <a:p>
            <a:r>
              <a:rPr lang="en-US" altLang="zh-CN" sz="2800" dirty="0"/>
              <a:t> 2.</a:t>
            </a:r>
            <a:r>
              <a:rPr lang="zh-CN" altLang="zh-CN" sz="2800" dirty="0"/>
              <a:t>初步设计</a:t>
            </a:r>
            <a:r>
              <a:rPr lang="en-US" altLang="zh-CN" sz="2800" dirty="0"/>
              <a:t> </a:t>
            </a:r>
            <a:r>
              <a:rPr lang="zh-CN" altLang="zh-CN" sz="2800" dirty="0"/>
              <a:t>开发</a:t>
            </a:r>
            <a:r>
              <a:rPr lang="zh-CN" altLang="zh-CN" sz="2800" dirty="0" smtClean="0"/>
              <a:t>规划</a:t>
            </a:r>
            <a:endParaRPr lang="en-US" altLang="zh-CN" sz="2800" dirty="0" smtClean="0"/>
          </a:p>
          <a:p>
            <a:pPr indent="631825"/>
            <a:r>
              <a:rPr lang="en-US" altLang="zh-CN" sz="2800" dirty="0"/>
              <a:t>1</a:t>
            </a:r>
            <a:r>
              <a:rPr lang="zh-CN" altLang="zh-CN" sz="2800" dirty="0"/>
              <a:t>） 从脑到手：草图</a:t>
            </a:r>
          </a:p>
          <a:p>
            <a:pPr indent="631825"/>
            <a:r>
              <a:rPr lang="en-US" altLang="zh-CN" sz="2800" dirty="0"/>
              <a:t>2</a:t>
            </a:r>
            <a:r>
              <a:rPr lang="zh-CN" altLang="zh-CN" sz="2800" dirty="0"/>
              <a:t>）初步定稿：草图</a:t>
            </a:r>
            <a:r>
              <a:rPr lang="en-US" altLang="zh-CN" sz="2800" dirty="0"/>
              <a:t>+</a:t>
            </a:r>
            <a:r>
              <a:rPr lang="zh-CN" altLang="zh-CN" sz="2800" dirty="0"/>
              <a:t>说明</a:t>
            </a:r>
          </a:p>
          <a:p>
            <a:pPr indent="631825"/>
            <a:r>
              <a:rPr lang="en-US" altLang="zh-CN" sz="2800" dirty="0"/>
              <a:t>3</a:t>
            </a:r>
            <a:r>
              <a:rPr lang="zh-CN" altLang="zh-CN" sz="2800" dirty="0"/>
              <a:t>）理念表达：效果图</a:t>
            </a:r>
          </a:p>
          <a:p>
            <a:pPr indent="631825"/>
            <a:r>
              <a:rPr lang="en-US" altLang="zh-CN" sz="2800" dirty="0"/>
              <a:t>4</a:t>
            </a:r>
            <a:r>
              <a:rPr lang="zh-CN" altLang="zh-CN" sz="2800" dirty="0"/>
              <a:t>） 内部设计：内造型效果图</a:t>
            </a:r>
          </a:p>
          <a:p>
            <a:pPr indent="631825"/>
            <a:r>
              <a:rPr lang="en-US" altLang="zh-CN" sz="2800" dirty="0"/>
              <a:t>5</a:t>
            </a:r>
            <a:r>
              <a:rPr lang="zh-CN" altLang="zh-CN" sz="2800" dirty="0"/>
              <a:t>）制作缩小比例模型</a:t>
            </a:r>
            <a:r>
              <a:rPr lang="en-US" altLang="zh-CN" sz="2800" dirty="0"/>
              <a:t> </a:t>
            </a:r>
            <a:endParaRPr lang="en-US" altLang="zh-CN" sz="2800" dirty="0" smtClean="0"/>
          </a:p>
          <a:p>
            <a:pPr indent="631825"/>
            <a:r>
              <a:rPr lang="en-US" altLang="zh-CN" sz="2800" dirty="0" smtClean="0"/>
              <a:t>6</a:t>
            </a:r>
            <a:r>
              <a:rPr lang="zh-CN" altLang="zh-CN" sz="2800" dirty="0"/>
              <a:t>）</a:t>
            </a:r>
            <a:r>
              <a:rPr lang="en-US" altLang="zh-CN" sz="2800" dirty="0"/>
              <a:t> CAS</a:t>
            </a:r>
            <a:r>
              <a:rPr lang="zh-CN" altLang="zh-CN" sz="2800" dirty="0"/>
              <a:t>（</a:t>
            </a:r>
            <a:r>
              <a:rPr lang="en-US" altLang="zh-CN" sz="2800" dirty="0"/>
              <a:t>Computer Added Styling</a:t>
            </a:r>
            <a:r>
              <a:rPr lang="zh-CN" altLang="zh-CN" sz="2800" dirty="0"/>
              <a:t>）阶段：数字模型</a:t>
            </a:r>
            <a:r>
              <a:rPr lang="en-US" altLang="zh-CN" sz="2800" dirty="0"/>
              <a:t> </a:t>
            </a:r>
            <a:endParaRPr lang="zh-CN" altLang="zh-CN" sz="2800" dirty="0"/>
          </a:p>
          <a:p>
            <a:pPr indent="631825"/>
            <a:r>
              <a:rPr lang="en-US" altLang="zh-CN" sz="2800" dirty="0" smtClean="0"/>
              <a:t>7</a:t>
            </a:r>
            <a:r>
              <a:rPr lang="zh-CN" altLang="zh-CN" sz="2800" dirty="0"/>
              <a:t>）召开选型讨论会</a:t>
            </a:r>
            <a:r>
              <a:rPr lang="en-US" altLang="zh-CN" sz="2800" dirty="0"/>
              <a:t> </a:t>
            </a:r>
            <a:endParaRPr lang="zh-CN" altLang="zh-CN" sz="2800" dirty="0"/>
          </a:p>
          <a:p>
            <a:endParaRPr lang="zh-CN" altLang="en-US" sz="2800" dirty="0"/>
          </a:p>
        </p:txBody>
      </p:sp>
    </p:spTree>
    <p:extLst>
      <p:ext uri="{BB962C8B-B14F-4D97-AF65-F5344CB8AC3E}">
        <p14:creationId xmlns:p14="http://schemas.microsoft.com/office/powerpoint/2010/main" val="4016952934"/>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p:nvPr/>
        </p:nvPicPr>
        <p:blipFill>
          <a:blip r:embed="rId2"/>
          <a:srcRect/>
          <a:stretch>
            <a:fillRect/>
          </a:stretch>
        </p:blipFill>
        <p:spPr bwMode="auto">
          <a:xfrm>
            <a:off x="323528" y="1268760"/>
            <a:ext cx="4176464" cy="2952328"/>
          </a:xfrm>
          <a:prstGeom prst="rect">
            <a:avLst/>
          </a:prstGeom>
          <a:noFill/>
          <a:ln w="9525">
            <a:noFill/>
            <a:miter lim="800000"/>
            <a:headEnd/>
            <a:tailEnd/>
          </a:ln>
        </p:spPr>
      </p:pic>
      <p:pic>
        <p:nvPicPr>
          <p:cNvPr id="7" name="图片 6"/>
          <p:cNvPicPr/>
          <p:nvPr/>
        </p:nvPicPr>
        <p:blipFill>
          <a:blip r:embed="rId3"/>
          <a:srcRect/>
          <a:stretch>
            <a:fillRect/>
          </a:stretch>
        </p:blipFill>
        <p:spPr bwMode="auto">
          <a:xfrm>
            <a:off x="4788024" y="1124744"/>
            <a:ext cx="3672408" cy="2471527"/>
          </a:xfrm>
          <a:prstGeom prst="rect">
            <a:avLst/>
          </a:prstGeom>
          <a:noFill/>
          <a:ln w="9525">
            <a:noFill/>
            <a:miter lim="800000"/>
            <a:headEnd/>
            <a:tailEnd/>
          </a:ln>
        </p:spPr>
      </p:pic>
      <p:pic>
        <p:nvPicPr>
          <p:cNvPr id="8" name="图片 7"/>
          <p:cNvPicPr/>
          <p:nvPr/>
        </p:nvPicPr>
        <p:blipFill>
          <a:blip r:embed="rId4"/>
          <a:srcRect/>
          <a:stretch>
            <a:fillRect/>
          </a:stretch>
        </p:blipFill>
        <p:spPr bwMode="auto">
          <a:xfrm>
            <a:off x="4644008" y="4077072"/>
            <a:ext cx="3600400" cy="2304256"/>
          </a:xfrm>
          <a:prstGeom prst="rect">
            <a:avLst/>
          </a:prstGeom>
          <a:noFill/>
          <a:ln w="9525">
            <a:noFill/>
            <a:miter lim="800000"/>
            <a:headEnd/>
            <a:tailEnd/>
          </a:ln>
        </p:spPr>
      </p:pic>
      <p:sp>
        <p:nvSpPr>
          <p:cNvPr id="9" name="文本框 8"/>
          <p:cNvSpPr txBox="1"/>
          <p:nvPr/>
        </p:nvSpPr>
        <p:spPr>
          <a:xfrm>
            <a:off x="1691680" y="4581128"/>
            <a:ext cx="1512168" cy="369332"/>
          </a:xfrm>
          <a:prstGeom prst="rect">
            <a:avLst/>
          </a:prstGeom>
          <a:noFill/>
        </p:spPr>
        <p:txBody>
          <a:bodyPr wrap="square" rtlCol="0">
            <a:spAutoFit/>
          </a:bodyPr>
          <a:lstStyle/>
          <a:p>
            <a:r>
              <a:rPr lang="zh-CN" altLang="en-US" dirty="0" smtClean="0"/>
              <a:t>草图</a:t>
            </a:r>
            <a:endParaRPr lang="zh-CN" altLang="en-US" dirty="0"/>
          </a:p>
        </p:txBody>
      </p:sp>
      <p:sp>
        <p:nvSpPr>
          <p:cNvPr id="10" name="文本框 9"/>
          <p:cNvSpPr txBox="1"/>
          <p:nvPr/>
        </p:nvSpPr>
        <p:spPr>
          <a:xfrm>
            <a:off x="5436096" y="3739000"/>
            <a:ext cx="1512168" cy="369332"/>
          </a:xfrm>
          <a:prstGeom prst="rect">
            <a:avLst/>
          </a:prstGeom>
          <a:noFill/>
        </p:spPr>
        <p:txBody>
          <a:bodyPr wrap="square" rtlCol="0">
            <a:spAutoFit/>
          </a:bodyPr>
          <a:lstStyle/>
          <a:p>
            <a:r>
              <a:rPr lang="zh-CN" altLang="en-US" dirty="0" smtClean="0"/>
              <a:t>效果图</a:t>
            </a:r>
            <a:endParaRPr lang="zh-CN" altLang="en-US" dirty="0"/>
          </a:p>
        </p:txBody>
      </p:sp>
    </p:spTree>
    <p:extLst>
      <p:ext uri="{BB962C8B-B14F-4D97-AF65-F5344CB8AC3E}">
        <p14:creationId xmlns:p14="http://schemas.microsoft.com/office/powerpoint/2010/main" val="237212423"/>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p:nvPr/>
        </p:nvPicPr>
        <p:blipFill>
          <a:blip r:embed="rId2"/>
          <a:srcRect/>
          <a:stretch>
            <a:fillRect/>
          </a:stretch>
        </p:blipFill>
        <p:spPr bwMode="auto">
          <a:xfrm>
            <a:off x="343297" y="1196752"/>
            <a:ext cx="3652639" cy="2808312"/>
          </a:xfrm>
          <a:prstGeom prst="rect">
            <a:avLst/>
          </a:prstGeom>
          <a:noFill/>
          <a:ln w="9525">
            <a:noFill/>
            <a:miter lim="800000"/>
            <a:headEnd/>
            <a:tailEnd/>
          </a:ln>
        </p:spPr>
      </p:pic>
      <p:pic>
        <p:nvPicPr>
          <p:cNvPr id="6" name="图片 5"/>
          <p:cNvPicPr/>
          <p:nvPr/>
        </p:nvPicPr>
        <p:blipFill>
          <a:blip r:embed="rId3">
            <a:grayscl/>
          </a:blip>
          <a:srcRect/>
          <a:stretch>
            <a:fillRect/>
          </a:stretch>
        </p:blipFill>
        <p:spPr bwMode="auto">
          <a:xfrm>
            <a:off x="4427984" y="1412776"/>
            <a:ext cx="4104456" cy="2592288"/>
          </a:xfrm>
          <a:prstGeom prst="rect">
            <a:avLst/>
          </a:prstGeom>
          <a:noFill/>
          <a:ln w="9525">
            <a:noFill/>
            <a:miter lim="800000"/>
            <a:headEnd/>
            <a:tailEnd/>
          </a:ln>
        </p:spPr>
      </p:pic>
      <p:sp>
        <p:nvSpPr>
          <p:cNvPr id="7" name="文本框 6"/>
          <p:cNvSpPr txBox="1"/>
          <p:nvPr/>
        </p:nvSpPr>
        <p:spPr>
          <a:xfrm>
            <a:off x="1619672" y="4509120"/>
            <a:ext cx="2016224" cy="369332"/>
          </a:xfrm>
          <a:prstGeom prst="rect">
            <a:avLst/>
          </a:prstGeom>
          <a:noFill/>
        </p:spPr>
        <p:txBody>
          <a:bodyPr wrap="square" rtlCol="0">
            <a:spAutoFit/>
          </a:bodyPr>
          <a:lstStyle/>
          <a:p>
            <a:r>
              <a:rPr lang="zh-CN" altLang="en-US" dirty="0" smtClean="0"/>
              <a:t>缩比油泥模型</a:t>
            </a:r>
            <a:endParaRPr lang="zh-CN" altLang="en-US" dirty="0"/>
          </a:p>
        </p:txBody>
      </p:sp>
      <p:sp>
        <p:nvSpPr>
          <p:cNvPr id="8" name="文本框 7"/>
          <p:cNvSpPr txBox="1"/>
          <p:nvPr/>
        </p:nvSpPr>
        <p:spPr>
          <a:xfrm>
            <a:off x="5292080" y="4496116"/>
            <a:ext cx="2016224" cy="369332"/>
          </a:xfrm>
          <a:prstGeom prst="rect">
            <a:avLst/>
          </a:prstGeom>
          <a:noFill/>
        </p:spPr>
        <p:txBody>
          <a:bodyPr wrap="square" rtlCol="0">
            <a:spAutoFit/>
          </a:bodyPr>
          <a:lstStyle/>
          <a:p>
            <a:r>
              <a:rPr lang="zh-CN" altLang="en-US" dirty="0" smtClean="0"/>
              <a:t>数字模型</a:t>
            </a:r>
            <a:endParaRPr lang="zh-CN" altLang="en-US" dirty="0"/>
          </a:p>
        </p:txBody>
      </p:sp>
    </p:spTree>
    <p:extLst>
      <p:ext uri="{BB962C8B-B14F-4D97-AF65-F5344CB8AC3E}">
        <p14:creationId xmlns:p14="http://schemas.microsoft.com/office/powerpoint/2010/main" val="3759648192"/>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368955" y="-387424"/>
            <a:ext cx="7043208" cy="1523494"/>
          </a:xfrm>
        </p:spPr>
        <p:txBody>
          <a:bodyPr/>
          <a:lstStyle/>
          <a:p>
            <a:r>
              <a:rPr lang="zh-CN" altLang="en-US" sz="3200" b="1" dirty="0" smtClean="0"/>
              <a:t>二、汽车分类</a:t>
            </a:r>
            <a:endParaRPr lang="zh-CN" altLang="en-US" sz="3200" b="1" dirty="0"/>
          </a:p>
        </p:txBody>
      </p:sp>
      <p:sp>
        <p:nvSpPr>
          <p:cNvPr id="5" name="文本框 4"/>
          <p:cNvSpPr txBox="1"/>
          <p:nvPr/>
        </p:nvSpPr>
        <p:spPr>
          <a:xfrm>
            <a:off x="611560" y="1136070"/>
            <a:ext cx="3600400" cy="1815882"/>
          </a:xfrm>
          <a:prstGeom prst="rect">
            <a:avLst/>
          </a:prstGeom>
          <a:noFill/>
        </p:spPr>
        <p:txBody>
          <a:bodyPr wrap="square" rtlCol="0">
            <a:spAutoFit/>
          </a:bodyPr>
          <a:lstStyle/>
          <a:p>
            <a:r>
              <a:rPr lang="en-US" altLang="zh-CN" sz="2800" dirty="0" smtClean="0"/>
              <a:t>1  </a:t>
            </a:r>
            <a:r>
              <a:rPr lang="zh-CN" altLang="en-US" sz="2800" dirty="0" smtClean="0"/>
              <a:t>按</a:t>
            </a:r>
            <a:r>
              <a:rPr lang="zh-CN" altLang="en-US" sz="2800" dirty="0" smtClean="0"/>
              <a:t>用途分：</a:t>
            </a:r>
            <a:endParaRPr lang="en-US" altLang="zh-CN" sz="2800" dirty="0" smtClean="0"/>
          </a:p>
          <a:p>
            <a:pPr indent="365125"/>
            <a:r>
              <a:rPr lang="zh-CN" altLang="en-US" sz="2800" dirty="0" smtClean="0"/>
              <a:t>普通运输汽车</a:t>
            </a:r>
            <a:endParaRPr lang="en-US" altLang="zh-CN" sz="2800" dirty="0" smtClean="0"/>
          </a:p>
          <a:p>
            <a:pPr indent="365125"/>
            <a:r>
              <a:rPr lang="zh-CN" altLang="en-US" sz="2800" dirty="0" smtClean="0"/>
              <a:t>专业汽车</a:t>
            </a:r>
            <a:endParaRPr lang="en-US" altLang="zh-CN" sz="2800" dirty="0" smtClean="0"/>
          </a:p>
          <a:p>
            <a:pPr indent="365125"/>
            <a:r>
              <a:rPr lang="zh-CN" altLang="en-US" sz="2800" dirty="0" smtClean="0"/>
              <a:t>特殊用途车</a:t>
            </a:r>
            <a:endParaRPr lang="zh-CN" altLang="en-US" sz="2800" dirty="0"/>
          </a:p>
        </p:txBody>
      </p:sp>
      <p:sp>
        <p:nvSpPr>
          <p:cNvPr id="7" name="文本框 6"/>
          <p:cNvSpPr txBox="1"/>
          <p:nvPr/>
        </p:nvSpPr>
        <p:spPr>
          <a:xfrm>
            <a:off x="579699" y="2957491"/>
            <a:ext cx="3600400" cy="2246769"/>
          </a:xfrm>
          <a:prstGeom prst="rect">
            <a:avLst/>
          </a:prstGeom>
          <a:noFill/>
        </p:spPr>
        <p:txBody>
          <a:bodyPr wrap="square" rtlCol="0">
            <a:spAutoFit/>
          </a:bodyPr>
          <a:lstStyle/>
          <a:p>
            <a:r>
              <a:rPr lang="en-US" altLang="zh-CN" sz="2800" dirty="0" smtClean="0"/>
              <a:t>2  </a:t>
            </a:r>
            <a:r>
              <a:rPr lang="zh-CN" altLang="en-US" sz="2800" dirty="0" smtClean="0"/>
              <a:t>按</a:t>
            </a:r>
            <a:r>
              <a:rPr lang="zh-CN" altLang="en-US" sz="2800" dirty="0" smtClean="0"/>
              <a:t>动力装置类型</a:t>
            </a:r>
            <a:r>
              <a:rPr lang="zh-CN" altLang="en-US" sz="2800" dirty="0" smtClean="0"/>
              <a:t>分</a:t>
            </a:r>
            <a:r>
              <a:rPr lang="zh-CN" altLang="en-US" sz="2800" dirty="0" smtClean="0"/>
              <a:t>：</a:t>
            </a:r>
            <a:endParaRPr lang="en-US" altLang="zh-CN" sz="2800" dirty="0" smtClean="0"/>
          </a:p>
          <a:p>
            <a:pPr indent="365125"/>
            <a:r>
              <a:rPr lang="zh-CN" altLang="en-US" sz="2800" dirty="0"/>
              <a:t>内燃机</a:t>
            </a:r>
            <a:r>
              <a:rPr lang="zh-CN" altLang="en-US" sz="2800" dirty="0" smtClean="0"/>
              <a:t>汽车</a:t>
            </a:r>
            <a:endParaRPr lang="zh-CN" altLang="en-US" sz="2800" dirty="0"/>
          </a:p>
          <a:p>
            <a:pPr indent="365125"/>
            <a:r>
              <a:rPr lang="zh-CN" altLang="en-US" sz="2800" dirty="0" smtClean="0"/>
              <a:t>电动汽车</a:t>
            </a:r>
            <a:endParaRPr lang="en-US" altLang="zh-CN" sz="2800" dirty="0" smtClean="0"/>
          </a:p>
          <a:p>
            <a:pPr indent="365125"/>
            <a:r>
              <a:rPr lang="zh-CN" altLang="en-US" sz="2800" dirty="0" smtClean="0"/>
              <a:t>喷气式</a:t>
            </a:r>
            <a:r>
              <a:rPr lang="zh-CN" altLang="en-US" sz="2800" dirty="0"/>
              <a:t>汽车</a:t>
            </a:r>
          </a:p>
          <a:p>
            <a:pPr indent="365125"/>
            <a:r>
              <a:rPr lang="zh-CN" altLang="en-US" sz="2800" dirty="0" smtClean="0"/>
              <a:t>其他</a:t>
            </a:r>
            <a:endParaRPr lang="zh-CN" altLang="en-US" sz="2800" dirty="0"/>
          </a:p>
        </p:txBody>
      </p:sp>
      <p:sp>
        <p:nvSpPr>
          <p:cNvPr id="8" name="文本框 7"/>
          <p:cNvSpPr txBox="1"/>
          <p:nvPr/>
        </p:nvSpPr>
        <p:spPr>
          <a:xfrm>
            <a:off x="4802140" y="1113897"/>
            <a:ext cx="3600400" cy="1384995"/>
          </a:xfrm>
          <a:prstGeom prst="rect">
            <a:avLst/>
          </a:prstGeom>
          <a:noFill/>
        </p:spPr>
        <p:txBody>
          <a:bodyPr wrap="square" rtlCol="0">
            <a:spAutoFit/>
          </a:bodyPr>
          <a:lstStyle/>
          <a:p>
            <a:r>
              <a:rPr lang="en-US" altLang="zh-CN" sz="2800" dirty="0" smtClean="0"/>
              <a:t>3  </a:t>
            </a:r>
            <a:r>
              <a:rPr lang="zh-CN" altLang="en-US" sz="2800" dirty="0" smtClean="0"/>
              <a:t>按道路条件分</a:t>
            </a:r>
            <a:r>
              <a:rPr lang="zh-CN" altLang="en-US" sz="2800" dirty="0" smtClean="0"/>
              <a:t>：</a:t>
            </a:r>
            <a:endParaRPr lang="en-US" altLang="zh-CN" sz="2800" dirty="0" smtClean="0"/>
          </a:p>
          <a:p>
            <a:pPr indent="365125"/>
            <a:r>
              <a:rPr lang="zh-CN" altLang="en-US" sz="2800" dirty="0" smtClean="0"/>
              <a:t>公路汽车</a:t>
            </a:r>
            <a:endParaRPr lang="en-US" altLang="zh-CN" sz="2800" dirty="0" smtClean="0"/>
          </a:p>
          <a:p>
            <a:pPr indent="365125"/>
            <a:r>
              <a:rPr lang="zh-CN" altLang="en-US" sz="2800" dirty="0"/>
              <a:t>非</a:t>
            </a:r>
            <a:r>
              <a:rPr lang="zh-CN" altLang="en-US" sz="2800" dirty="0" smtClean="0"/>
              <a:t>公路汽车</a:t>
            </a:r>
            <a:endParaRPr lang="zh-CN" altLang="en-US" sz="2800" dirty="0"/>
          </a:p>
        </p:txBody>
      </p:sp>
      <p:sp>
        <p:nvSpPr>
          <p:cNvPr id="9" name="文本框 8"/>
          <p:cNvSpPr txBox="1"/>
          <p:nvPr/>
        </p:nvSpPr>
        <p:spPr>
          <a:xfrm>
            <a:off x="4802140" y="2695872"/>
            <a:ext cx="3600400" cy="1815882"/>
          </a:xfrm>
          <a:prstGeom prst="rect">
            <a:avLst/>
          </a:prstGeom>
          <a:noFill/>
        </p:spPr>
        <p:txBody>
          <a:bodyPr wrap="square" rtlCol="0">
            <a:spAutoFit/>
          </a:bodyPr>
          <a:lstStyle/>
          <a:p>
            <a:r>
              <a:rPr lang="en-US" altLang="zh-CN" sz="2800" dirty="0" smtClean="0"/>
              <a:t>4  </a:t>
            </a:r>
            <a:r>
              <a:rPr lang="zh-CN" altLang="en-US" sz="2800" dirty="0" smtClean="0"/>
              <a:t>按行驶机构分</a:t>
            </a:r>
            <a:r>
              <a:rPr lang="zh-CN" altLang="en-US" sz="2800" dirty="0" smtClean="0"/>
              <a:t>：</a:t>
            </a:r>
            <a:endParaRPr lang="en-US" altLang="zh-CN" sz="2800" dirty="0" smtClean="0"/>
          </a:p>
          <a:p>
            <a:pPr indent="365125"/>
            <a:r>
              <a:rPr lang="zh-CN" altLang="en-US" sz="2800" dirty="0" smtClean="0"/>
              <a:t>轮式</a:t>
            </a:r>
            <a:endParaRPr lang="en-US" altLang="zh-CN" sz="2800" dirty="0" smtClean="0"/>
          </a:p>
          <a:p>
            <a:pPr indent="365125"/>
            <a:r>
              <a:rPr lang="zh-CN" altLang="en-US" sz="2800" dirty="0" smtClean="0"/>
              <a:t>其他：履带式，雪橇式等</a:t>
            </a:r>
            <a:endParaRPr lang="en-US" altLang="zh-CN" sz="2800" dirty="0" smtClean="0"/>
          </a:p>
        </p:txBody>
      </p:sp>
    </p:spTree>
    <p:extLst>
      <p:ext uri="{BB962C8B-B14F-4D97-AF65-F5344CB8AC3E}">
        <p14:creationId xmlns:p14="http://schemas.microsoft.com/office/powerpoint/2010/main" val="1866204847"/>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95536" y="1124744"/>
            <a:ext cx="6276077" cy="6555641"/>
          </a:xfrm>
          <a:prstGeom prst="rect">
            <a:avLst/>
          </a:prstGeom>
        </p:spPr>
        <p:txBody>
          <a:bodyPr wrap="none">
            <a:spAutoFit/>
          </a:bodyPr>
          <a:lstStyle/>
          <a:p>
            <a:r>
              <a:rPr lang="en-US" altLang="zh-CN" sz="2800" dirty="0">
                <a:latin typeface="Arial" panose="020B0604020202020204" pitchFamily="34" charset="0"/>
              </a:rPr>
              <a:t> 3.</a:t>
            </a:r>
            <a:r>
              <a:rPr lang="zh-CN" altLang="zh-CN" sz="2800" dirty="0" smtClean="0">
                <a:latin typeface="Arial" panose="020B0604020202020204" pitchFamily="34" charset="0"/>
                <a:cs typeface="Arial" panose="020B0604020202020204" pitchFamily="34" charset="0"/>
              </a:rPr>
              <a:t>技术设计</a:t>
            </a:r>
            <a:endParaRPr lang="en-US" altLang="zh-CN" sz="2800" dirty="0" smtClean="0">
              <a:latin typeface="Arial" panose="020B0604020202020204" pitchFamily="34" charset="0"/>
              <a:cs typeface="Arial" panose="020B0604020202020204" pitchFamily="34" charset="0"/>
            </a:endParaRPr>
          </a:p>
          <a:p>
            <a:r>
              <a:rPr lang="en-US" altLang="zh-CN" sz="2800" dirty="0" smtClean="0"/>
              <a:t>  1</a:t>
            </a:r>
            <a:r>
              <a:rPr lang="en-US" altLang="zh-CN" sz="2800" dirty="0"/>
              <a:t>)</a:t>
            </a:r>
            <a:r>
              <a:rPr lang="zh-CN" altLang="zh-CN" sz="2800" dirty="0"/>
              <a:t>确定汽车造型</a:t>
            </a:r>
            <a:r>
              <a:rPr lang="en-US" altLang="zh-CN" sz="2800" dirty="0"/>
              <a:t> </a:t>
            </a:r>
            <a:endParaRPr lang="zh-CN" altLang="zh-CN" sz="2800" dirty="0"/>
          </a:p>
          <a:p>
            <a:r>
              <a:rPr lang="en-US" altLang="zh-CN" sz="2800" dirty="0"/>
              <a:t> </a:t>
            </a:r>
            <a:r>
              <a:rPr lang="zh-CN" altLang="zh-CN" sz="2800" dirty="0"/>
              <a:t>（</a:t>
            </a:r>
            <a:r>
              <a:rPr lang="en-US" altLang="zh-CN" sz="2800" dirty="0"/>
              <a:t>1</a:t>
            </a:r>
            <a:r>
              <a:rPr lang="zh-CN" altLang="zh-CN" sz="2800" dirty="0"/>
              <a:t>） 胶带图制作：工艺与设计的结合</a:t>
            </a:r>
          </a:p>
          <a:p>
            <a:r>
              <a:rPr lang="en-US" altLang="zh-CN" sz="2800" dirty="0" smtClean="0"/>
              <a:t> </a:t>
            </a:r>
            <a:r>
              <a:rPr lang="zh-CN" altLang="zh-CN" sz="2800" dirty="0" smtClean="0"/>
              <a:t>（</a:t>
            </a:r>
            <a:r>
              <a:rPr lang="en-US" altLang="zh-CN" sz="2800" dirty="0" smtClean="0"/>
              <a:t>2</a:t>
            </a:r>
            <a:r>
              <a:rPr lang="zh-CN" altLang="zh-CN" sz="2800" dirty="0"/>
              <a:t>）绘制</a:t>
            </a:r>
            <a:r>
              <a:rPr lang="en-US" altLang="zh-CN" sz="2800" dirty="0"/>
              <a:t>1</a:t>
            </a:r>
            <a:r>
              <a:rPr lang="zh-CN" altLang="zh-CN" sz="2800" dirty="0"/>
              <a:t>：</a:t>
            </a:r>
            <a:r>
              <a:rPr lang="en-US" altLang="zh-CN" sz="2800" dirty="0"/>
              <a:t>1</a:t>
            </a:r>
            <a:r>
              <a:rPr lang="zh-CN" altLang="zh-CN" sz="2800" dirty="0"/>
              <a:t>整车外形效果图。</a:t>
            </a:r>
            <a:endParaRPr lang="en-US" altLang="zh-CN" sz="2800" dirty="0">
              <a:latin typeface="Arial" panose="020B0604020202020204" pitchFamily="34" charset="0"/>
              <a:cs typeface="Arial" panose="020B0604020202020204" pitchFamily="34" charset="0"/>
            </a:endParaRPr>
          </a:p>
          <a:p>
            <a:r>
              <a:rPr lang="en-US" altLang="zh-CN" sz="2800" dirty="0"/>
              <a:t> </a:t>
            </a:r>
            <a:r>
              <a:rPr lang="zh-CN" altLang="zh-CN" sz="2800" dirty="0"/>
              <a:t>（</a:t>
            </a:r>
            <a:r>
              <a:rPr lang="en-US" altLang="zh-CN" sz="2800" dirty="0"/>
              <a:t>3</a:t>
            </a:r>
            <a:r>
              <a:rPr lang="zh-CN" altLang="zh-CN" sz="2800" dirty="0"/>
              <a:t>）制作</a:t>
            </a:r>
            <a:r>
              <a:rPr lang="en-US" altLang="zh-CN" sz="2800" dirty="0"/>
              <a:t>1</a:t>
            </a:r>
            <a:r>
              <a:rPr lang="zh-CN" altLang="zh-CN" sz="2800" dirty="0"/>
              <a:t>：</a:t>
            </a:r>
            <a:r>
              <a:rPr lang="en-US" altLang="zh-CN" sz="2800" dirty="0"/>
              <a:t>1</a:t>
            </a:r>
            <a:r>
              <a:rPr lang="zh-CN" altLang="zh-CN" sz="2800" dirty="0"/>
              <a:t>外部模型</a:t>
            </a:r>
            <a:r>
              <a:rPr lang="zh-CN" altLang="zh-CN" sz="2800" dirty="0" smtClean="0"/>
              <a:t>。</a:t>
            </a:r>
            <a:endParaRPr lang="en-US" altLang="zh-CN" sz="2800" dirty="0" smtClean="0"/>
          </a:p>
          <a:p>
            <a:r>
              <a:rPr lang="en-US" altLang="zh-CN" sz="2800" dirty="0" smtClean="0"/>
              <a:t> </a:t>
            </a:r>
            <a:r>
              <a:rPr lang="zh-CN" altLang="zh-CN" sz="2800" dirty="0" smtClean="0"/>
              <a:t>（</a:t>
            </a:r>
            <a:r>
              <a:rPr lang="en-US" altLang="zh-CN" sz="2800" dirty="0"/>
              <a:t>4</a:t>
            </a:r>
            <a:r>
              <a:rPr lang="zh-CN" altLang="zh-CN" sz="2800" dirty="0"/>
              <a:t>）制作</a:t>
            </a:r>
            <a:r>
              <a:rPr lang="en-US" altLang="zh-CN" sz="2800" dirty="0"/>
              <a:t>1</a:t>
            </a:r>
            <a:r>
              <a:rPr lang="zh-CN" altLang="zh-CN" sz="2800" dirty="0"/>
              <a:t>：</a:t>
            </a:r>
            <a:r>
              <a:rPr lang="en-US" altLang="zh-CN" sz="2800" dirty="0"/>
              <a:t>1</a:t>
            </a:r>
            <a:r>
              <a:rPr lang="zh-CN" altLang="zh-CN" sz="2800" dirty="0"/>
              <a:t>内部</a:t>
            </a:r>
            <a:r>
              <a:rPr lang="zh-CN" altLang="zh-CN" sz="2800" dirty="0" smtClean="0"/>
              <a:t>模型</a:t>
            </a:r>
            <a:endParaRPr lang="en-US" altLang="zh-CN" sz="2800" dirty="0" smtClean="0"/>
          </a:p>
          <a:p>
            <a:r>
              <a:rPr lang="en-US" altLang="zh-CN" sz="2800" dirty="0" smtClean="0"/>
              <a:t> </a:t>
            </a:r>
            <a:r>
              <a:rPr lang="zh-CN" altLang="zh-CN" sz="2800" dirty="0" smtClean="0"/>
              <a:t>（</a:t>
            </a:r>
            <a:r>
              <a:rPr lang="en-US" altLang="zh-CN" sz="2800" dirty="0"/>
              <a:t>5</a:t>
            </a:r>
            <a:r>
              <a:rPr lang="zh-CN" altLang="zh-CN" sz="2800" dirty="0"/>
              <a:t>）造型的</a:t>
            </a:r>
            <a:r>
              <a:rPr lang="zh-CN" altLang="zh-CN" sz="2800" dirty="0" smtClean="0"/>
              <a:t>审批</a:t>
            </a:r>
            <a:endParaRPr lang="en-US" altLang="zh-CN" sz="2800" dirty="0" smtClean="0"/>
          </a:p>
          <a:p>
            <a:r>
              <a:rPr lang="en-US" altLang="zh-CN" sz="2800" dirty="0"/>
              <a:t> </a:t>
            </a:r>
            <a:r>
              <a:rPr lang="zh-CN" altLang="zh-CN" sz="2800" dirty="0" smtClean="0"/>
              <a:t>（</a:t>
            </a:r>
            <a:r>
              <a:rPr lang="en-US" altLang="zh-CN" sz="2800" dirty="0"/>
              <a:t>6</a:t>
            </a:r>
            <a:r>
              <a:rPr lang="zh-CN" altLang="zh-CN" sz="2800" dirty="0"/>
              <a:t>） 测量阶段：三维坐标测量</a:t>
            </a:r>
          </a:p>
          <a:p>
            <a:r>
              <a:rPr lang="en-US" altLang="zh-CN" sz="2800" dirty="0" smtClean="0"/>
              <a:t> </a:t>
            </a:r>
            <a:r>
              <a:rPr lang="zh-CN" altLang="zh-CN" sz="2800" dirty="0" smtClean="0"/>
              <a:t>（</a:t>
            </a:r>
            <a:r>
              <a:rPr lang="en-US" altLang="zh-CN" sz="2800" dirty="0"/>
              <a:t>7</a:t>
            </a:r>
            <a:r>
              <a:rPr lang="zh-CN" altLang="zh-CN" sz="2800" dirty="0"/>
              <a:t>）</a:t>
            </a:r>
            <a:r>
              <a:rPr lang="en-US" altLang="zh-CN" sz="2800" dirty="0"/>
              <a:t> A</a:t>
            </a:r>
            <a:r>
              <a:rPr lang="zh-CN" altLang="zh-CN" sz="2800" dirty="0"/>
              <a:t>面阶段：电脑</a:t>
            </a:r>
            <a:r>
              <a:rPr lang="zh-CN" altLang="zh-CN" sz="2800" dirty="0" smtClean="0"/>
              <a:t>设计</a:t>
            </a:r>
            <a:endParaRPr lang="en-US" altLang="zh-CN" sz="2800" dirty="0" smtClean="0"/>
          </a:p>
          <a:p>
            <a:r>
              <a:rPr lang="en-US" altLang="zh-CN" sz="2800" dirty="0"/>
              <a:t>2</a:t>
            </a:r>
            <a:r>
              <a:rPr lang="zh-CN" altLang="zh-CN" sz="2800" dirty="0"/>
              <a:t>）汽车</a:t>
            </a:r>
            <a:r>
              <a:rPr lang="zh-CN" altLang="zh-CN" sz="2800" dirty="0" smtClean="0"/>
              <a:t>结构设计</a:t>
            </a:r>
            <a:endParaRPr lang="en-US" altLang="zh-CN" sz="2800" dirty="0" smtClean="0"/>
          </a:p>
          <a:p>
            <a:r>
              <a:rPr lang="en-US" altLang="zh-CN" sz="2800" dirty="0"/>
              <a:t>4.</a:t>
            </a:r>
            <a:r>
              <a:rPr lang="zh-CN" altLang="zh-CN" sz="2800" dirty="0"/>
              <a:t>试制、试验、修改与定型</a:t>
            </a:r>
          </a:p>
          <a:p>
            <a:endParaRPr lang="zh-CN" altLang="zh-CN" sz="2800" dirty="0"/>
          </a:p>
          <a:p>
            <a:endParaRPr lang="zh-CN" altLang="zh-CN" sz="2800" dirty="0"/>
          </a:p>
          <a:p>
            <a:endParaRPr lang="en-US" altLang="zh-CN" sz="2800" dirty="0" smtClean="0"/>
          </a:p>
          <a:p>
            <a:endParaRPr lang="zh-CN" altLang="en-US" sz="2800" dirty="0"/>
          </a:p>
        </p:txBody>
      </p:sp>
    </p:spTree>
    <p:extLst>
      <p:ext uri="{BB962C8B-B14F-4D97-AF65-F5344CB8AC3E}">
        <p14:creationId xmlns:p14="http://schemas.microsoft.com/office/powerpoint/2010/main" val="2174119800"/>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p:nvPr/>
        </p:nvPicPr>
        <p:blipFill>
          <a:blip r:embed="rId2"/>
          <a:srcRect/>
          <a:stretch>
            <a:fillRect/>
          </a:stretch>
        </p:blipFill>
        <p:spPr bwMode="auto">
          <a:xfrm>
            <a:off x="323528" y="1142381"/>
            <a:ext cx="4267200" cy="2485390"/>
          </a:xfrm>
          <a:prstGeom prst="rect">
            <a:avLst/>
          </a:prstGeom>
          <a:noFill/>
          <a:ln w="9525">
            <a:noFill/>
            <a:miter lim="800000"/>
            <a:headEnd/>
            <a:tailEnd/>
          </a:ln>
        </p:spPr>
      </p:pic>
      <p:pic>
        <p:nvPicPr>
          <p:cNvPr id="6" name="图片 5"/>
          <p:cNvPicPr/>
          <p:nvPr/>
        </p:nvPicPr>
        <p:blipFill>
          <a:blip r:embed="rId3"/>
          <a:srcRect/>
          <a:stretch>
            <a:fillRect/>
          </a:stretch>
        </p:blipFill>
        <p:spPr bwMode="auto">
          <a:xfrm>
            <a:off x="5313249" y="1142380"/>
            <a:ext cx="3435215" cy="2286619"/>
          </a:xfrm>
          <a:prstGeom prst="rect">
            <a:avLst/>
          </a:prstGeom>
          <a:noFill/>
          <a:ln w="9525">
            <a:noFill/>
            <a:miter lim="800000"/>
            <a:headEnd/>
            <a:tailEnd/>
          </a:ln>
        </p:spPr>
      </p:pic>
      <p:pic>
        <p:nvPicPr>
          <p:cNvPr id="7" name="图片 6"/>
          <p:cNvPicPr/>
          <p:nvPr/>
        </p:nvPicPr>
        <p:blipFill>
          <a:blip r:embed="rId4"/>
          <a:srcRect/>
          <a:stretch>
            <a:fillRect/>
          </a:stretch>
        </p:blipFill>
        <p:spPr bwMode="auto">
          <a:xfrm>
            <a:off x="5436096" y="3861048"/>
            <a:ext cx="3312368" cy="2217584"/>
          </a:xfrm>
          <a:prstGeom prst="rect">
            <a:avLst/>
          </a:prstGeom>
          <a:noFill/>
          <a:ln w="9525">
            <a:noFill/>
            <a:miter lim="800000"/>
            <a:headEnd/>
            <a:tailEnd/>
          </a:ln>
        </p:spPr>
      </p:pic>
      <p:pic>
        <p:nvPicPr>
          <p:cNvPr id="8" name="图片 7"/>
          <p:cNvPicPr/>
          <p:nvPr/>
        </p:nvPicPr>
        <p:blipFill>
          <a:blip r:embed="rId5"/>
          <a:srcRect/>
          <a:stretch>
            <a:fillRect/>
          </a:stretch>
        </p:blipFill>
        <p:spPr bwMode="auto">
          <a:xfrm>
            <a:off x="336228" y="4371324"/>
            <a:ext cx="4241800" cy="1682750"/>
          </a:xfrm>
          <a:prstGeom prst="rect">
            <a:avLst/>
          </a:prstGeom>
          <a:noFill/>
          <a:ln w="9525">
            <a:noFill/>
            <a:miter lim="800000"/>
            <a:headEnd/>
            <a:tailEnd/>
          </a:ln>
        </p:spPr>
      </p:pic>
      <p:sp>
        <p:nvSpPr>
          <p:cNvPr id="9" name="文本框 8"/>
          <p:cNvSpPr txBox="1"/>
          <p:nvPr/>
        </p:nvSpPr>
        <p:spPr>
          <a:xfrm>
            <a:off x="1022856" y="3861048"/>
            <a:ext cx="2829064" cy="369332"/>
          </a:xfrm>
          <a:prstGeom prst="rect">
            <a:avLst/>
          </a:prstGeom>
          <a:noFill/>
        </p:spPr>
        <p:txBody>
          <a:bodyPr wrap="square" rtlCol="0">
            <a:spAutoFit/>
          </a:bodyPr>
          <a:lstStyle/>
          <a:p>
            <a:r>
              <a:rPr lang="zh-CN" altLang="en-US" dirty="0" smtClean="0"/>
              <a:t>胶带图</a:t>
            </a:r>
            <a:endParaRPr lang="zh-CN" altLang="en-US" dirty="0"/>
          </a:p>
        </p:txBody>
      </p:sp>
      <p:sp>
        <p:nvSpPr>
          <p:cNvPr id="10" name="文本框 9"/>
          <p:cNvSpPr txBox="1"/>
          <p:nvPr/>
        </p:nvSpPr>
        <p:spPr>
          <a:xfrm>
            <a:off x="5868144" y="3428999"/>
            <a:ext cx="2592288" cy="369332"/>
          </a:xfrm>
          <a:prstGeom prst="rect">
            <a:avLst/>
          </a:prstGeom>
          <a:noFill/>
        </p:spPr>
        <p:txBody>
          <a:bodyPr wrap="square" rtlCol="0">
            <a:spAutoFit/>
          </a:bodyPr>
          <a:lstStyle/>
          <a:p>
            <a:r>
              <a:rPr lang="zh-CN" altLang="en-US" dirty="0" smtClean="0"/>
              <a:t>等比油泥模型</a:t>
            </a:r>
            <a:endParaRPr lang="zh-CN" altLang="en-US" dirty="0"/>
          </a:p>
        </p:txBody>
      </p:sp>
      <p:sp>
        <p:nvSpPr>
          <p:cNvPr id="11" name="矩形 10"/>
          <p:cNvSpPr/>
          <p:nvPr/>
        </p:nvSpPr>
        <p:spPr>
          <a:xfrm>
            <a:off x="336228" y="6105606"/>
            <a:ext cx="4339650" cy="369332"/>
          </a:xfrm>
          <a:prstGeom prst="rect">
            <a:avLst/>
          </a:prstGeom>
        </p:spPr>
        <p:txBody>
          <a:bodyPr wrap="none">
            <a:spAutoFit/>
          </a:bodyPr>
          <a:lstStyle/>
          <a:p>
            <a:r>
              <a:rPr lang="zh-CN" altLang="zh-CN" dirty="0">
                <a:latin typeface="Arial" panose="020B0604020202020204" pitchFamily="34" charset="0"/>
                <a:cs typeface="Arial" panose="020B0604020202020204" pitchFamily="34" charset="0"/>
              </a:rPr>
              <a:t>用三坐标测量仪测车身后形成的三维数模</a:t>
            </a:r>
            <a:endParaRPr lang="zh-CN" altLang="en-US" dirty="0"/>
          </a:p>
        </p:txBody>
      </p:sp>
    </p:spTree>
    <p:extLst>
      <p:ext uri="{BB962C8B-B14F-4D97-AF65-F5344CB8AC3E}">
        <p14:creationId xmlns:p14="http://schemas.microsoft.com/office/powerpoint/2010/main" val="1630950332"/>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403648" y="3068960"/>
            <a:ext cx="4756430" cy="646331"/>
          </a:xfrm>
          <a:prstGeom prst="rect">
            <a:avLst/>
          </a:prstGeom>
        </p:spPr>
        <p:txBody>
          <a:bodyPr wrap="none">
            <a:spAutoFit/>
          </a:bodyPr>
          <a:lstStyle/>
          <a:p>
            <a:r>
              <a:rPr lang="zh-CN" altLang="en-US" sz="3600" dirty="0" smtClean="0"/>
              <a:t>任务三    </a:t>
            </a:r>
            <a:r>
              <a:rPr lang="zh-CN" altLang="en-US" sz="3600" dirty="0"/>
              <a:t>认识</a:t>
            </a:r>
            <a:r>
              <a:rPr lang="zh-CN" altLang="en-US" sz="3600" dirty="0" smtClean="0"/>
              <a:t>汽车文化</a:t>
            </a:r>
            <a:endParaRPr lang="zh-CN" altLang="en-US" sz="3600" dirty="0"/>
          </a:p>
        </p:txBody>
      </p:sp>
    </p:spTree>
    <p:extLst>
      <p:ext uri="{BB962C8B-B14F-4D97-AF65-F5344CB8AC3E}">
        <p14:creationId xmlns:p14="http://schemas.microsoft.com/office/powerpoint/2010/main" val="1913227175"/>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1368955" y="-387424"/>
            <a:ext cx="7043208" cy="1523494"/>
          </a:xfrm>
          <a:prstGeom prst="rect">
            <a:avLst/>
          </a:prstGeom>
        </p:spPr>
        <p:txBody>
          <a:bodyPr vert="horz" wrap="square" lIns="0" tIns="0" rIns="0" bIns="0" rtlCol="0" anchor="ctr" anchorCtr="0">
            <a:noAutofit/>
          </a:bodyPr>
          <a:lstStyle>
            <a:lvl1pPr algn="l" defTabSz="912813" rtl="0" eaLnBrk="1" fontAlgn="base" hangingPunct="1">
              <a:lnSpc>
                <a:spcPct val="90000"/>
              </a:lnSpc>
              <a:spcBef>
                <a:spcPct val="0"/>
              </a:spcBef>
              <a:spcAft>
                <a:spcPct val="0"/>
              </a:spcAft>
              <a:defRPr lang="en-US" sz="5400" kern="1200" spc="-150">
                <a:ln w="3175">
                  <a:noFill/>
                </a:ln>
                <a:gradFill>
                  <a:gsLst>
                    <a:gs pos="0">
                      <a:srgbClr val="2E59B0"/>
                    </a:gs>
                    <a:gs pos="49000">
                      <a:srgbClr val="161D32"/>
                    </a:gs>
                    <a:gs pos="100000">
                      <a:srgbClr val="000000"/>
                    </a:gs>
                  </a:gsLst>
                  <a:lin ang="5400000" scaled="0"/>
                </a:gradFill>
                <a:effectLst>
                  <a:outerShdw blurRad="50800" dist="38100" dir="2700000" algn="tl" rotWithShape="0">
                    <a:prstClr val="black">
                      <a:alpha val="40000"/>
                    </a:prstClr>
                  </a:outerShdw>
                </a:effectLst>
                <a:latin typeface="+mj-lt"/>
                <a:ea typeface="+mn-ea"/>
                <a:cs typeface="Arial" charset="0"/>
              </a:defRPr>
            </a:lvl1pPr>
            <a:lvl2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2pPr>
            <a:lvl3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3pPr>
            <a:lvl4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4pPr>
            <a:lvl5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5pPr>
            <a:lvl6pPr marL="4572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6pPr>
            <a:lvl7pPr marL="9144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7pPr>
            <a:lvl8pPr marL="13716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8pPr>
            <a:lvl9pPr marL="18288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9pPr>
          </a:lstStyle>
          <a:p>
            <a:r>
              <a:rPr lang="zh-CN" altLang="en-US" sz="3200" b="1" dirty="0" smtClean="0"/>
              <a:t>一、汽车文化的定义</a:t>
            </a:r>
            <a:endParaRPr lang="zh-CN" altLang="en-US" sz="3200" b="1" dirty="0"/>
          </a:p>
        </p:txBody>
      </p:sp>
      <p:sp>
        <p:nvSpPr>
          <p:cNvPr id="6" name="矩形 5"/>
          <p:cNvSpPr/>
          <p:nvPr/>
        </p:nvSpPr>
        <p:spPr>
          <a:xfrm>
            <a:off x="340370" y="908720"/>
            <a:ext cx="8803630" cy="1384995"/>
          </a:xfrm>
          <a:prstGeom prst="rect">
            <a:avLst/>
          </a:prstGeom>
        </p:spPr>
        <p:txBody>
          <a:bodyPr wrap="square">
            <a:spAutoFit/>
          </a:bodyPr>
          <a:lstStyle/>
          <a:p>
            <a:r>
              <a:rPr lang="zh-CN" altLang="en-US" sz="2800" dirty="0" smtClean="0"/>
              <a:t>         汽车</a:t>
            </a:r>
            <a:r>
              <a:rPr lang="zh-CN" altLang="en-US" sz="2800" dirty="0"/>
              <a:t>文化是人类社会在汽车发明、汽车设计、生产制造和使用过程中逐步形成并不断积累的物质财富和精神财富的总和。</a:t>
            </a:r>
          </a:p>
        </p:txBody>
      </p:sp>
      <p:sp>
        <p:nvSpPr>
          <p:cNvPr id="7" name="矩形 6"/>
          <p:cNvSpPr/>
          <p:nvPr/>
        </p:nvSpPr>
        <p:spPr>
          <a:xfrm>
            <a:off x="539552" y="2387877"/>
            <a:ext cx="6840760" cy="1815882"/>
          </a:xfrm>
          <a:prstGeom prst="rect">
            <a:avLst/>
          </a:prstGeom>
        </p:spPr>
        <p:txBody>
          <a:bodyPr wrap="square">
            <a:spAutoFit/>
          </a:bodyPr>
          <a:lstStyle/>
          <a:p>
            <a:pPr indent="266700" algn="just">
              <a:spcAft>
                <a:spcPts val="0"/>
              </a:spcAft>
            </a:pPr>
            <a:r>
              <a:rPr lang="zh-CN" altLang="zh-CN" sz="2800" kern="100" dirty="0">
                <a:cs typeface="Times New Roman" panose="02020603050405020304" pitchFamily="18" charset="0"/>
              </a:rPr>
              <a:t>汽车文化大致主要涵盖以下方面：</a:t>
            </a:r>
          </a:p>
          <a:p>
            <a:pPr indent="266700" algn="just">
              <a:spcAft>
                <a:spcPts val="0"/>
              </a:spcAft>
            </a:pPr>
            <a:r>
              <a:rPr lang="zh-CN" altLang="zh-CN" sz="2800" kern="100" dirty="0">
                <a:cs typeface="Times New Roman" panose="02020603050405020304" pitchFamily="18" charset="0"/>
              </a:rPr>
              <a:t>第一方面叫工业设计</a:t>
            </a:r>
            <a:r>
              <a:rPr lang="zh-CN" altLang="zh-CN" sz="2800" kern="100" dirty="0" smtClean="0">
                <a:cs typeface="Times New Roman" panose="02020603050405020304" pitchFamily="18" charset="0"/>
              </a:rPr>
              <a:t>。</a:t>
            </a:r>
            <a:endParaRPr lang="en-US" altLang="zh-CN" sz="2800" kern="100" dirty="0" smtClean="0">
              <a:cs typeface="Times New Roman" panose="02020603050405020304" pitchFamily="18" charset="0"/>
            </a:endParaRPr>
          </a:p>
          <a:p>
            <a:pPr indent="266700" algn="just">
              <a:spcAft>
                <a:spcPts val="0"/>
              </a:spcAft>
            </a:pPr>
            <a:r>
              <a:rPr lang="zh-CN" altLang="zh-CN" sz="2800" kern="100" dirty="0" smtClean="0">
                <a:cs typeface="Times New Roman" panose="02020603050405020304" pitchFamily="18" charset="0"/>
              </a:rPr>
              <a:t>第二</a:t>
            </a:r>
            <a:r>
              <a:rPr lang="zh-CN" altLang="zh-CN" sz="2800" kern="100" dirty="0">
                <a:cs typeface="Times New Roman" panose="02020603050405020304" pitchFamily="18" charset="0"/>
              </a:rPr>
              <a:t>方面是品牌文化</a:t>
            </a:r>
            <a:r>
              <a:rPr lang="zh-CN" altLang="zh-CN" sz="2800" kern="100" dirty="0" smtClean="0">
                <a:cs typeface="Times New Roman" panose="02020603050405020304" pitchFamily="18" charset="0"/>
              </a:rPr>
              <a:t>。</a:t>
            </a:r>
            <a:endParaRPr lang="en-US" altLang="zh-CN" sz="2800" kern="100" dirty="0" smtClean="0">
              <a:cs typeface="Times New Roman" panose="02020603050405020304" pitchFamily="18" charset="0"/>
            </a:endParaRPr>
          </a:p>
          <a:p>
            <a:pPr indent="266700" algn="just">
              <a:spcAft>
                <a:spcPts val="0"/>
              </a:spcAft>
            </a:pPr>
            <a:r>
              <a:rPr lang="zh-CN" altLang="zh-CN" sz="2800" dirty="0" smtClean="0">
                <a:cs typeface="Times New Roman" panose="02020603050405020304" pitchFamily="18" charset="0"/>
              </a:rPr>
              <a:t>第三</a:t>
            </a:r>
            <a:r>
              <a:rPr lang="zh-CN" altLang="zh-CN" sz="2800" dirty="0">
                <a:cs typeface="Times New Roman" panose="02020603050405020304" pitchFamily="18" charset="0"/>
              </a:rPr>
              <a:t>方面是边缘</a:t>
            </a:r>
            <a:r>
              <a:rPr lang="zh-CN" altLang="zh-CN" sz="2800" dirty="0" smtClean="0">
                <a:cs typeface="Times New Roman" panose="02020603050405020304" pitchFamily="18" charset="0"/>
              </a:rPr>
              <a:t>文化</a:t>
            </a:r>
            <a:r>
              <a:rPr lang="zh-CN" altLang="en-US" sz="2800" kern="100" dirty="0">
                <a:cs typeface="Times New Roman" panose="02020603050405020304" pitchFamily="18" charset="0"/>
              </a:rPr>
              <a:t>。</a:t>
            </a:r>
            <a:endParaRPr lang="zh-CN" altLang="en-US" sz="2800" dirty="0"/>
          </a:p>
        </p:txBody>
      </p:sp>
    </p:spTree>
    <p:extLst>
      <p:ext uri="{BB962C8B-B14F-4D97-AF65-F5344CB8AC3E}">
        <p14:creationId xmlns:p14="http://schemas.microsoft.com/office/powerpoint/2010/main" val="537991728"/>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99592" y="116632"/>
            <a:ext cx="5519460" cy="584775"/>
          </a:xfrm>
          <a:prstGeom prst="rect">
            <a:avLst/>
          </a:prstGeom>
        </p:spPr>
        <p:txBody>
          <a:bodyPr wrap="none">
            <a:spAutoFit/>
          </a:bodyPr>
          <a:lstStyle/>
          <a:p>
            <a:r>
              <a:rPr lang="zh-CN" altLang="en-US" sz="3200" b="1" dirty="0"/>
              <a:t>二、为什么要学习汽车文化？</a:t>
            </a:r>
          </a:p>
        </p:txBody>
      </p:sp>
      <p:sp>
        <p:nvSpPr>
          <p:cNvPr id="6" name="矩形 5"/>
          <p:cNvSpPr/>
          <p:nvPr/>
        </p:nvSpPr>
        <p:spPr>
          <a:xfrm>
            <a:off x="323528" y="980728"/>
            <a:ext cx="8352928" cy="1815882"/>
          </a:xfrm>
          <a:prstGeom prst="rect">
            <a:avLst/>
          </a:prstGeom>
        </p:spPr>
        <p:txBody>
          <a:bodyPr wrap="square">
            <a:spAutoFit/>
          </a:bodyPr>
          <a:lstStyle/>
          <a:p>
            <a:pPr indent="714375" algn="just">
              <a:spcAft>
                <a:spcPts val="0"/>
              </a:spcAft>
            </a:pPr>
            <a:r>
              <a:rPr lang="zh-CN" altLang="zh-CN" sz="2800" dirty="0"/>
              <a:t>汽车相关专业的在校</a:t>
            </a:r>
            <a:r>
              <a:rPr lang="zh-CN" altLang="zh-CN" sz="2800" dirty="0" smtClean="0"/>
              <a:t>学生</a:t>
            </a:r>
            <a:r>
              <a:rPr lang="zh-CN" altLang="en-US" sz="2800" dirty="0" smtClean="0"/>
              <a:t>，</a:t>
            </a:r>
            <a:r>
              <a:rPr lang="zh-CN" altLang="zh-CN" sz="2800" kern="100" dirty="0" smtClean="0">
                <a:cs typeface="Times New Roman" panose="02020603050405020304" pitchFamily="18" charset="0"/>
              </a:rPr>
              <a:t>将来</a:t>
            </a:r>
            <a:r>
              <a:rPr lang="zh-CN" altLang="zh-CN" sz="2800" kern="100" dirty="0">
                <a:cs typeface="Times New Roman" panose="02020603050405020304" pitchFamily="18" charset="0"/>
              </a:rPr>
              <a:t>主要从事的工作岗位主要为汽车的设计、制造、销售、日常使用维护、检测维修、保险理赔等等。这些工作岗位，无一不与汽车文化有着密切的关系。</a:t>
            </a:r>
          </a:p>
        </p:txBody>
      </p:sp>
      <p:sp>
        <p:nvSpPr>
          <p:cNvPr id="7" name="矩形 6"/>
          <p:cNvSpPr/>
          <p:nvPr/>
        </p:nvSpPr>
        <p:spPr>
          <a:xfrm>
            <a:off x="1043608" y="2891265"/>
            <a:ext cx="3599062" cy="3108543"/>
          </a:xfrm>
          <a:prstGeom prst="rect">
            <a:avLst/>
          </a:prstGeom>
        </p:spPr>
        <p:txBody>
          <a:bodyPr wrap="none">
            <a:spAutoFit/>
          </a:bodyPr>
          <a:lstStyle/>
          <a:p>
            <a:r>
              <a:rPr lang="en-US" altLang="zh-CN" sz="2800" dirty="0"/>
              <a:t>1</a:t>
            </a:r>
            <a:r>
              <a:rPr lang="zh-CN" altLang="en-US" sz="2800" dirty="0"/>
              <a:t>．汽车的设计</a:t>
            </a:r>
            <a:r>
              <a:rPr lang="zh-CN" altLang="en-US" sz="2800" dirty="0" smtClean="0"/>
              <a:t>制造</a:t>
            </a:r>
            <a:endParaRPr lang="en-US" altLang="zh-CN" sz="2800" dirty="0" smtClean="0"/>
          </a:p>
          <a:p>
            <a:r>
              <a:rPr lang="en-US" altLang="zh-CN" sz="2800" dirty="0"/>
              <a:t>2</a:t>
            </a:r>
            <a:r>
              <a:rPr lang="zh-CN" altLang="zh-CN" sz="2800" dirty="0"/>
              <a:t>．汽车的销售</a:t>
            </a:r>
          </a:p>
          <a:p>
            <a:r>
              <a:rPr lang="en-US" altLang="zh-CN" sz="2800" dirty="0"/>
              <a:t>3</a:t>
            </a:r>
            <a:r>
              <a:rPr lang="zh-CN" altLang="zh-CN" sz="2800" dirty="0"/>
              <a:t>．汽车的日常使用</a:t>
            </a:r>
          </a:p>
          <a:p>
            <a:r>
              <a:rPr lang="en-US" altLang="zh-CN" sz="2800" dirty="0"/>
              <a:t>4</a:t>
            </a:r>
            <a:r>
              <a:rPr lang="zh-CN" altLang="zh-CN" sz="2800" dirty="0"/>
              <a:t>．汽车的检测与维修</a:t>
            </a:r>
          </a:p>
          <a:p>
            <a:r>
              <a:rPr lang="en-US" altLang="zh-CN" sz="2800" dirty="0"/>
              <a:t>5</a:t>
            </a:r>
            <a:r>
              <a:rPr lang="zh-CN" altLang="zh-CN" sz="2800" dirty="0"/>
              <a:t>．汽车</a:t>
            </a:r>
            <a:r>
              <a:rPr lang="zh-CN" altLang="zh-CN" sz="2800" dirty="0" smtClean="0"/>
              <a:t>保险</a:t>
            </a:r>
            <a:endParaRPr lang="en-US" altLang="zh-CN" sz="2800" dirty="0" smtClean="0"/>
          </a:p>
          <a:p>
            <a:r>
              <a:rPr lang="en-US" altLang="zh-CN" sz="2800" dirty="0"/>
              <a:t>6</a:t>
            </a:r>
            <a:r>
              <a:rPr lang="zh-CN" altLang="zh-CN" sz="2800" dirty="0"/>
              <a:t>．汽车边缘文化</a:t>
            </a:r>
          </a:p>
          <a:p>
            <a:endParaRPr lang="zh-CN" altLang="en-US" sz="2800" dirty="0"/>
          </a:p>
        </p:txBody>
      </p:sp>
    </p:spTree>
    <p:extLst>
      <p:ext uri="{BB962C8B-B14F-4D97-AF65-F5344CB8AC3E}">
        <p14:creationId xmlns:p14="http://schemas.microsoft.com/office/powerpoint/2010/main" val="305592914"/>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539552" y="980728"/>
            <a:ext cx="3384376" cy="3960440"/>
          </a:xfrm>
        </p:spPr>
        <p:txBody>
          <a:bodyPr/>
          <a:lstStyle/>
          <a:p>
            <a:r>
              <a:rPr lang="en-US" altLang="zh-CN" dirty="0"/>
              <a:t>5.</a:t>
            </a:r>
            <a:r>
              <a:rPr lang="zh-CN" altLang="zh-CN" dirty="0"/>
              <a:t>按管理</a:t>
            </a:r>
            <a:r>
              <a:rPr lang="zh-CN" altLang="zh-CN" dirty="0" smtClean="0"/>
              <a:t>需要</a:t>
            </a:r>
            <a:r>
              <a:rPr lang="zh-CN" altLang="en-US" dirty="0" smtClean="0"/>
              <a:t>分：</a:t>
            </a:r>
            <a:endParaRPr lang="en-US" altLang="zh-CN" dirty="0" smtClean="0"/>
          </a:p>
          <a:p>
            <a:r>
              <a:rPr lang="zh-CN" altLang="zh-CN" dirty="0"/>
              <a:t>旧标准（</a:t>
            </a:r>
            <a:r>
              <a:rPr lang="en-US" altLang="zh-CN" dirty="0"/>
              <a:t>GB3730.1</a:t>
            </a:r>
            <a:r>
              <a:rPr lang="zh-CN" altLang="zh-CN" dirty="0"/>
              <a:t>－</a:t>
            </a:r>
            <a:r>
              <a:rPr lang="en-US" altLang="zh-CN" dirty="0"/>
              <a:t>1988</a:t>
            </a:r>
            <a:r>
              <a:rPr lang="zh-CN" altLang="zh-CN" dirty="0" smtClean="0"/>
              <a:t>）</a:t>
            </a:r>
            <a:endParaRPr lang="en-US" altLang="zh-CN" dirty="0" smtClean="0"/>
          </a:p>
          <a:p>
            <a:pPr marL="514350" indent="-514350">
              <a:buFont typeface="+mj-ea"/>
              <a:buAutoNum type="circleNumDbPlain"/>
            </a:pPr>
            <a:r>
              <a:rPr lang="zh-CN" altLang="zh-CN" dirty="0" smtClean="0"/>
              <a:t>载货汽车</a:t>
            </a:r>
            <a:endParaRPr lang="en-US" altLang="zh-CN" dirty="0" smtClean="0"/>
          </a:p>
          <a:p>
            <a:pPr marL="514350" indent="-514350">
              <a:buFont typeface="+mj-ea"/>
              <a:buAutoNum type="circleNumDbPlain"/>
            </a:pPr>
            <a:r>
              <a:rPr lang="zh-CN" altLang="zh-CN" dirty="0" smtClean="0"/>
              <a:t>越野汽车</a:t>
            </a:r>
            <a:endParaRPr lang="en-US" altLang="zh-CN" dirty="0" smtClean="0"/>
          </a:p>
          <a:p>
            <a:pPr marL="514350" indent="-514350">
              <a:buFont typeface="+mj-ea"/>
              <a:buAutoNum type="circleNumDbPlain"/>
            </a:pPr>
            <a:r>
              <a:rPr lang="zh-CN" altLang="zh-CN" dirty="0" smtClean="0"/>
              <a:t>自卸汽车</a:t>
            </a:r>
            <a:endParaRPr lang="en-US" altLang="zh-CN" dirty="0" smtClean="0"/>
          </a:p>
          <a:p>
            <a:pPr marL="514350" indent="-514350">
              <a:buFont typeface="+mj-ea"/>
              <a:buAutoNum type="circleNumDbPlain"/>
            </a:pPr>
            <a:r>
              <a:rPr lang="en-US" altLang="zh-CN" dirty="0" smtClean="0"/>
              <a:t> </a:t>
            </a:r>
            <a:r>
              <a:rPr lang="zh-CN" altLang="zh-CN" dirty="0" smtClean="0"/>
              <a:t>牵引车</a:t>
            </a:r>
            <a:endParaRPr lang="zh-CN" altLang="zh-CN" dirty="0"/>
          </a:p>
          <a:p>
            <a:pPr marL="514350" indent="-514350">
              <a:buFont typeface="+mj-ea"/>
              <a:buAutoNum type="circleNumDbPlain"/>
            </a:pPr>
            <a:r>
              <a:rPr lang="zh-CN" altLang="zh-CN" dirty="0" smtClean="0"/>
              <a:t>专用汽车</a:t>
            </a:r>
            <a:endParaRPr lang="en-US" altLang="zh-CN" dirty="0" smtClean="0"/>
          </a:p>
          <a:p>
            <a:pPr marL="514350" indent="-514350">
              <a:buFont typeface="+mj-ea"/>
              <a:buAutoNum type="circleNumDbPlain"/>
            </a:pPr>
            <a:r>
              <a:rPr lang="zh-CN" altLang="zh-CN" dirty="0" smtClean="0"/>
              <a:t>客车</a:t>
            </a:r>
            <a:endParaRPr lang="en-US" altLang="zh-CN" dirty="0" smtClean="0"/>
          </a:p>
          <a:p>
            <a:pPr marL="514350" indent="-514350">
              <a:buFont typeface="+mj-ea"/>
              <a:buAutoNum type="circleNumDbPlain"/>
            </a:pPr>
            <a:r>
              <a:rPr lang="en-US" altLang="zh-CN" dirty="0" smtClean="0"/>
              <a:t> </a:t>
            </a:r>
            <a:r>
              <a:rPr lang="zh-CN" altLang="zh-CN" dirty="0" smtClean="0"/>
              <a:t>轿车</a:t>
            </a:r>
            <a:endParaRPr lang="en-US" altLang="zh-CN" dirty="0" smtClean="0"/>
          </a:p>
          <a:p>
            <a:pPr marL="514350" indent="-514350">
              <a:buFont typeface="+mj-ea"/>
              <a:buAutoNum type="circleNumDbPlain"/>
            </a:pPr>
            <a:r>
              <a:rPr lang="zh-CN" altLang="zh-CN" dirty="0" smtClean="0"/>
              <a:t>半挂车</a:t>
            </a:r>
            <a:endParaRPr lang="zh-CN" altLang="zh-CN" dirty="0"/>
          </a:p>
          <a:p>
            <a:endParaRPr lang="zh-CN" altLang="en-US" dirty="0"/>
          </a:p>
        </p:txBody>
      </p:sp>
      <p:sp>
        <p:nvSpPr>
          <p:cNvPr id="5" name="副标题 2"/>
          <p:cNvSpPr txBox="1">
            <a:spLocks/>
          </p:cNvSpPr>
          <p:nvPr/>
        </p:nvSpPr>
        <p:spPr bwMode="auto">
          <a:xfrm>
            <a:off x="4716016" y="2060848"/>
            <a:ext cx="3384376" cy="3960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marL="0" indent="0" algn="l" defTabSz="912813" rtl="0" eaLnBrk="1" fontAlgn="base" hangingPunct="1">
              <a:lnSpc>
                <a:spcPct val="90000"/>
              </a:lnSpc>
              <a:spcBef>
                <a:spcPts val="0"/>
              </a:spcBef>
              <a:spcAft>
                <a:spcPct val="0"/>
              </a:spcAft>
              <a:buNone/>
              <a:defRPr sz="3200" kern="1200">
                <a:solidFill>
                  <a:schemeClr val="tx1"/>
                </a:solidFill>
                <a:latin typeface="+mn-lt"/>
                <a:ea typeface="+mn-ea"/>
                <a:cs typeface="+mn-cs"/>
              </a:defRPr>
            </a:lvl1pPr>
            <a:lvl2pPr marL="457182" indent="0" algn="ctr" defTabSz="912813" rtl="0" eaLnBrk="1" fontAlgn="base" hangingPunct="1">
              <a:lnSpc>
                <a:spcPct val="90000"/>
              </a:lnSpc>
              <a:spcBef>
                <a:spcPct val="20000"/>
              </a:spcBef>
              <a:spcAft>
                <a:spcPct val="0"/>
              </a:spcAft>
              <a:buNone/>
              <a:defRPr sz="2800" kern="1200">
                <a:solidFill>
                  <a:schemeClr val="tx1">
                    <a:tint val="75000"/>
                  </a:schemeClr>
                </a:solidFill>
                <a:latin typeface="+mn-lt"/>
                <a:ea typeface="+mn-ea"/>
                <a:cs typeface="+mn-cs"/>
              </a:defRPr>
            </a:lvl2pPr>
            <a:lvl3pPr marL="914363" indent="0" algn="ctr" defTabSz="912813" rtl="0" eaLnBrk="1" fontAlgn="base" hangingPunct="1">
              <a:lnSpc>
                <a:spcPct val="90000"/>
              </a:lnSpc>
              <a:spcBef>
                <a:spcPct val="20000"/>
              </a:spcBef>
              <a:spcAft>
                <a:spcPct val="0"/>
              </a:spcAft>
              <a:buNone/>
              <a:defRPr sz="2400" kern="1200">
                <a:solidFill>
                  <a:schemeClr val="tx1">
                    <a:tint val="75000"/>
                  </a:schemeClr>
                </a:solidFill>
                <a:latin typeface="+mn-lt"/>
                <a:ea typeface="+mn-ea"/>
                <a:cs typeface="+mn-cs"/>
              </a:defRPr>
            </a:lvl3pPr>
            <a:lvl4pPr marL="1371545" indent="0" algn="ctr" defTabSz="912813" rtl="0" eaLnBrk="1" fontAlgn="base" hangingPunct="1">
              <a:lnSpc>
                <a:spcPct val="90000"/>
              </a:lnSpc>
              <a:spcBef>
                <a:spcPct val="20000"/>
              </a:spcBef>
              <a:spcAft>
                <a:spcPct val="0"/>
              </a:spcAft>
              <a:buNone/>
              <a:defRPr sz="2400" kern="1200">
                <a:solidFill>
                  <a:schemeClr val="tx1">
                    <a:tint val="75000"/>
                  </a:schemeClr>
                </a:solidFill>
                <a:latin typeface="+mn-lt"/>
                <a:ea typeface="+mn-ea"/>
                <a:cs typeface="+mn-cs"/>
              </a:defRPr>
            </a:lvl4pPr>
            <a:lvl5pPr marL="1828727" indent="0" algn="ctr" defTabSz="912813" rtl="0" eaLnBrk="1" fontAlgn="base" hangingPunct="1">
              <a:lnSpc>
                <a:spcPct val="90000"/>
              </a:lnSpc>
              <a:spcBef>
                <a:spcPct val="20000"/>
              </a:spcBef>
              <a:spcAft>
                <a:spcPct val="0"/>
              </a:spcAft>
              <a:buNone/>
              <a:defRPr sz="2400" kern="1200">
                <a:solidFill>
                  <a:schemeClr val="tx1">
                    <a:tint val="75000"/>
                  </a:schemeClr>
                </a:solidFill>
                <a:latin typeface="+mn-lt"/>
                <a:ea typeface="+mn-ea"/>
                <a:cs typeface="+mn-cs"/>
              </a:defRPr>
            </a:lvl5pPr>
            <a:lvl6pPr marL="2285909"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090"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272"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454" indent="0" algn="ctr" defTabSz="91436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zh-CN" altLang="zh-CN" dirty="0"/>
              <a:t>新标准（</a:t>
            </a:r>
            <a:r>
              <a:rPr lang="en-US" altLang="zh-CN" dirty="0"/>
              <a:t>GB</a:t>
            </a:r>
            <a:r>
              <a:rPr lang="zh-CN" altLang="zh-CN" dirty="0"/>
              <a:t>／</a:t>
            </a:r>
            <a:r>
              <a:rPr lang="en-US" altLang="zh-CN" dirty="0"/>
              <a:t>T3730.1</a:t>
            </a:r>
            <a:r>
              <a:rPr lang="zh-CN" altLang="zh-CN" dirty="0"/>
              <a:t>－</a:t>
            </a:r>
            <a:r>
              <a:rPr lang="en-US" altLang="zh-CN" dirty="0"/>
              <a:t>2001</a:t>
            </a:r>
            <a:r>
              <a:rPr lang="zh-CN" altLang="zh-CN" dirty="0" smtClean="0"/>
              <a:t>）</a:t>
            </a:r>
            <a:endParaRPr lang="en-US" altLang="zh-CN" dirty="0" smtClean="0"/>
          </a:p>
          <a:p>
            <a:pPr marL="514350" indent="-514350">
              <a:buFont typeface="+mj-ea"/>
              <a:buAutoNum type="circleNumDbPlain"/>
            </a:pPr>
            <a:r>
              <a:rPr lang="zh-CN" altLang="zh-CN" dirty="0" smtClean="0"/>
              <a:t>乘</a:t>
            </a:r>
            <a:r>
              <a:rPr lang="zh-CN" altLang="zh-CN" dirty="0"/>
              <a:t>用</a:t>
            </a:r>
            <a:r>
              <a:rPr lang="zh-CN" altLang="zh-CN" dirty="0" smtClean="0"/>
              <a:t>车</a:t>
            </a:r>
            <a:endParaRPr lang="en-US" altLang="zh-CN" dirty="0" smtClean="0"/>
          </a:p>
          <a:p>
            <a:pPr marL="514350" indent="-514350">
              <a:buFont typeface="+mj-ea"/>
              <a:buAutoNum type="circleNumDbPlain"/>
            </a:pPr>
            <a:r>
              <a:rPr lang="zh-CN" altLang="zh-CN" dirty="0" smtClean="0"/>
              <a:t>商用车</a:t>
            </a:r>
            <a:endParaRPr lang="zh-CN" altLang="en-US" dirty="0"/>
          </a:p>
        </p:txBody>
      </p:sp>
      <p:sp>
        <p:nvSpPr>
          <p:cNvPr id="6" name="标题 1"/>
          <p:cNvSpPr>
            <a:spLocks noGrp="1"/>
          </p:cNvSpPr>
          <p:nvPr>
            <p:ph type="ctrTitle"/>
          </p:nvPr>
        </p:nvSpPr>
        <p:spPr>
          <a:xfrm>
            <a:off x="1368955" y="-387424"/>
            <a:ext cx="7043208" cy="1523494"/>
          </a:xfrm>
        </p:spPr>
        <p:txBody>
          <a:bodyPr/>
          <a:lstStyle/>
          <a:p>
            <a:r>
              <a:rPr lang="zh-CN" altLang="en-US" sz="3200" b="1" dirty="0" smtClean="0"/>
              <a:t>二、汽车分类</a:t>
            </a:r>
            <a:endParaRPr lang="zh-CN" altLang="en-US" sz="3200" b="1" dirty="0"/>
          </a:p>
        </p:txBody>
      </p:sp>
    </p:spTree>
    <p:extLst>
      <p:ext uri="{BB962C8B-B14F-4D97-AF65-F5344CB8AC3E}">
        <p14:creationId xmlns:p14="http://schemas.microsoft.com/office/powerpoint/2010/main" val="1863582916"/>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ctrTitle"/>
          </p:nvPr>
        </p:nvSpPr>
        <p:spPr>
          <a:xfrm>
            <a:off x="1368955" y="-387424"/>
            <a:ext cx="7043208" cy="1523494"/>
          </a:xfrm>
        </p:spPr>
        <p:txBody>
          <a:bodyPr/>
          <a:lstStyle/>
          <a:p>
            <a:r>
              <a:rPr lang="zh-CN" altLang="en-US" sz="3200" b="1" dirty="0" smtClean="0"/>
              <a:t>三、汽车编号</a:t>
            </a:r>
            <a:endParaRPr lang="zh-CN" altLang="en-US" sz="3200" b="1" dirty="0"/>
          </a:p>
        </p:txBody>
      </p:sp>
      <p:pic>
        <p:nvPicPr>
          <p:cNvPr id="6" name="图片 5"/>
          <p:cNvPicPr/>
          <p:nvPr/>
        </p:nvPicPr>
        <p:blipFill>
          <a:blip r:embed="rId2"/>
          <a:stretch>
            <a:fillRect/>
          </a:stretch>
        </p:blipFill>
        <p:spPr>
          <a:xfrm>
            <a:off x="899592" y="1484784"/>
            <a:ext cx="6840760" cy="1591989"/>
          </a:xfrm>
          <a:prstGeom prst="rect">
            <a:avLst/>
          </a:prstGeom>
        </p:spPr>
      </p:pic>
      <p:sp>
        <p:nvSpPr>
          <p:cNvPr id="7" name="矩形 6"/>
          <p:cNvSpPr/>
          <p:nvPr/>
        </p:nvSpPr>
        <p:spPr>
          <a:xfrm>
            <a:off x="755576" y="3425487"/>
            <a:ext cx="7920880" cy="2246769"/>
          </a:xfrm>
          <a:prstGeom prst="rect">
            <a:avLst/>
          </a:prstGeom>
        </p:spPr>
        <p:txBody>
          <a:bodyPr wrap="square">
            <a:spAutoFit/>
          </a:bodyPr>
          <a:lstStyle/>
          <a:p>
            <a:pPr>
              <a:spcAft>
                <a:spcPts val="0"/>
              </a:spcAft>
            </a:pPr>
            <a:r>
              <a:rPr lang="en-US" altLang="zh-CN" sz="2800" kern="0" dirty="0">
                <a:solidFill>
                  <a:srgbClr val="2A2A2A"/>
                </a:solidFill>
                <a:latin typeface="宋体" panose="02010600030101010101" pitchFamily="2" charset="-122"/>
                <a:cs typeface="宋体" panose="02010600030101010101" pitchFamily="2" charset="-122"/>
              </a:rPr>
              <a:t>a:</a:t>
            </a:r>
            <a:r>
              <a:rPr lang="zh-CN" altLang="zh-CN" sz="2800" kern="0" dirty="0">
                <a:solidFill>
                  <a:srgbClr val="2A2A2A"/>
                </a:solidFill>
                <a:cs typeface="宋体" panose="02010600030101010101" pitchFamily="2" charset="-122"/>
              </a:rPr>
              <a:t>企业名称代号；</a:t>
            </a:r>
            <a:r>
              <a:rPr lang="en-US" altLang="zh-CN" sz="2800" kern="0" dirty="0">
                <a:solidFill>
                  <a:srgbClr val="2A2A2A"/>
                </a:solidFill>
                <a:cs typeface="宋体" panose="02010600030101010101" pitchFamily="2" charset="-122"/>
              </a:rPr>
              <a:t>b:</a:t>
            </a:r>
            <a:r>
              <a:rPr lang="zh-CN" altLang="zh-CN" sz="2800" kern="0" dirty="0">
                <a:solidFill>
                  <a:srgbClr val="2A2A2A"/>
                </a:solidFill>
                <a:cs typeface="宋体" panose="02010600030101010101" pitchFamily="2" charset="-122"/>
              </a:rPr>
              <a:t>车辆类别代号；</a:t>
            </a:r>
            <a:r>
              <a:rPr lang="en-US" altLang="zh-CN" sz="2800" kern="0" dirty="0">
                <a:solidFill>
                  <a:srgbClr val="2A2A2A"/>
                </a:solidFill>
                <a:cs typeface="宋体" panose="02010600030101010101" pitchFamily="2" charset="-122"/>
              </a:rPr>
              <a:t>c:</a:t>
            </a:r>
            <a:r>
              <a:rPr lang="zh-CN" altLang="zh-CN" sz="2800" kern="0" dirty="0">
                <a:solidFill>
                  <a:srgbClr val="2A2A2A"/>
                </a:solidFill>
                <a:cs typeface="宋体" panose="02010600030101010101" pitchFamily="2" charset="-122"/>
              </a:rPr>
              <a:t>主参数代号；</a:t>
            </a:r>
            <a:r>
              <a:rPr lang="en-US" altLang="zh-CN" sz="2800" kern="0" dirty="0">
                <a:solidFill>
                  <a:srgbClr val="2A2A2A"/>
                </a:solidFill>
                <a:cs typeface="宋体" panose="02010600030101010101" pitchFamily="2" charset="-122"/>
              </a:rPr>
              <a:t>d:</a:t>
            </a:r>
            <a:r>
              <a:rPr lang="zh-CN" altLang="zh-CN" sz="2800" kern="0" dirty="0">
                <a:solidFill>
                  <a:srgbClr val="2A2A2A"/>
                </a:solidFill>
                <a:cs typeface="宋体" panose="02010600030101010101" pitchFamily="2" charset="-122"/>
              </a:rPr>
              <a:t>产品序号；</a:t>
            </a:r>
            <a:r>
              <a:rPr lang="en-US" altLang="zh-CN" sz="2800" kern="0" dirty="0">
                <a:solidFill>
                  <a:srgbClr val="2A2A2A"/>
                </a:solidFill>
                <a:cs typeface="宋体" panose="02010600030101010101" pitchFamily="2" charset="-122"/>
              </a:rPr>
              <a:t>e:</a:t>
            </a:r>
            <a:r>
              <a:rPr lang="zh-CN" altLang="zh-CN" sz="2800" kern="0" dirty="0">
                <a:solidFill>
                  <a:srgbClr val="2A2A2A"/>
                </a:solidFill>
                <a:cs typeface="宋体" panose="02010600030101010101" pitchFamily="2" charset="-122"/>
              </a:rPr>
              <a:t>专用汽车企业自定代号</a:t>
            </a:r>
            <a:endParaRPr lang="zh-CN" altLang="zh-CN" sz="2800" kern="100" dirty="0">
              <a:cs typeface="Times New Roman" panose="02020603050405020304" pitchFamily="18" charset="0"/>
            </a:endParaRPr>
          </a:p>
          <a:p>
            <a:pPr>
              <a:spcAft>
                <a:spcPts val="0"/>
              </a:spcAft>
            </a:pPr>
            <a:r>
              <a:rPr lang="zh-CN" altLang="zh-CN" sz="2800" kern="0" dirty="0">
                <a:solidFill>
                  <a:srgbClr val="2A2A2A"/>
                </a:solidFill>
                <a:cs typeface="宋体" panose="02010600030101010101" pitchFamily="2" charset="-122"/>
              </a:rPr>
              <a:t>　　　□：用汉语拼音字母表示</a:t>
            </a:r>
            <a:endParaRPr lang="zh-CN" altLang="zh-CN" sz="2800" kern="100" dirty="0">
              <a:cs typeface="Times New Roman" panose="02020603050405020304" pitchFamily="18" charset="0"/>
            </a:endParaRPr>
          </a:p>
          <a:p>
            <a:pPr>
              <a:spcAft>
                <a:spcPts val="0"/>
              </a:spcAft>
            </a:pPr>
            <a:r>
              <a:rPr lang="zh-CN" altLang="zh-CN" sz="2800" kern="0" dirty="0">
                <a:solidFill>
                  <a:srgbClr val="2A2A2A"/>
                </a:solidFill>
                <a:cs typeface="宋体" panose="02010600030101010101" pitchFamily="2" charset="-122"/>
              </a:rPr>
              <a:t>　　　○：用阿拉伯数字表示</a:t>
            </a:r>
            <a:endParaRPr lang="zh-CN" altLang="zh-CN" sz="2800" kern="100" dirty="0">
              <a:cs typeface="Times New Roman" panose="02020603050405020304" pitchFamily="18" charset="0"/>
            </a:endParaRPr>
          </a:p>
          <a:p>
            <a:pPr>
              <a:spcAft>
                <a:spcPts val="0"/>
              </a:spcAft>
            </a:pPr>
            <a:r>
              <a:rPr lang="zh-CN" altLang="zh-CN" sz="2800" kern="0" dirty="0">
                <a:solidFill>
                  <a:srgbClr val="2A2A2A"/>
                </a:solidFill>
                <a:cs typeface="宋体" panose="02010600030101010101" pitchFamily="2" charset="-122"/>
              </a:rPr>
              <a:t>　　　■：用汉语拼音字母或阿拉伯数字均可</a:t>
            </a:r>
            <a:endParaRPr lang="zh-CN" altLang="zh-CN" sz="2800" kern="100" dirty="0">
              <a:cs typeface="Times New Roman" panose="02020603050405020304" pitchFamily="18" charset="0"/>
            </a:endParaRPr>
          </a:p>
        </p:txBody>
      </p:sp>
    </p:spTree>
    <p:extLst>
      <p:ext uri="{BB962C8B-B14F-4D97-AF65-F5344CB8AC3E}">
        <p14:creationId xmlns:p14="http://schemas.microsoft.com/office/powerpoint/2010/main" val="2876494939"/>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a:spLocks noGrp="1"/>
          </p:cNvSpPr>
          <p:nvPr>
            <p:ph type="ctrTitle"/>
          </p:nvPr>
        </p:nvSpPr>
        <p:spPr>
          <a:xfrm>
            <a:off x="1368955" y="-387424"/>
            <a:ext cx="7043208" cy="1523494"/>
          </a:xfrm>
        </p:spPr>
        <p:txBody>
          <a:bodyPr/>
          <a:lstStyle/>
          <a:p>
            <a:r>
              <a:rPr lang="zh-CN" altLang="en-US" sz="3200" b="1" dirty="0" smtClean="0"/>
              <a:t>四、汽车标识</a:t>
            </a:r>
            <a:endParaRPr lang="zh-CN" altLang="en-US" sz="3200" b="1" dirty="0"/>
          </a:p>
        </p:txBody>
      </p:sp>
      <p:sp>
        <p:nvSpPr>
          <p:cNvPr id="8" name="矩形 7"/>
          <p:cNvSpPr/>
          <p:nvPr/>
        </p:nvSpPr>
        <p:spPr>
          <a:xfrm>
            <a:off x="467544" y="1136070"/>
            <a:ext cx="4233851" cy="523220"/>
          </a:xfrm>
          <a:prstGeom prst="rect">
            <a:avLst/>
          </a:prstGeom>
        </p:spPr>
        <p:txBody>
          <a:bodyPr wrap="none">
            <a:spAutoFit/>
          </a:bodyPr>
          <a:lstStyle/>
          <a:p>
            <a:pPr algn="just">
              <a:spcAft>
                <a:spcPts val="0"/>
              </a:spcAft>
            </a:pPr>
            <a:r>
              <a:rPr lang="en-US" altLang="zh-CN" sz="2800" kern="0" dirty="0">
                <a:latin typeface="宋体" panose="02010600030101010101" pitchFamily="2" charset="-122"/>
                <a:cs typeface="宋体" panose="02010600030101010101" pitchFamily="2" charset="-122"/>
              </a:rPr>
              <a:t>1.</a:t>
            </a:r>
            <a:r>
              <a:rPr lang="zh-CN" altLang="zh-CN" sz="2800" kern="0" dirty="0">
                <a:cs typeface="宋体" panose="02010600030101010101" pitchFamily="2" charset="-122"/>
              </a:rPr>
              <a:t>车辆身份标识——</a:t>
            </a:r>
            <a:r>
              <a:rPr lang="en-US" altLang="zh-CN" sz="2800" kern="0" dirty="0">
                <a:cs typeface="宋体" panose="02010600030101010101" pitchFamily="2" charset="-122"/>
              </a:rPr>
              <a:t>VIN</a:t>
            </a:r>
            <a:r>
              <a:rPr lang="zh-CN" altLang="zh-CN" sz="2800" kern="0" dirty="0">
                <a:cs typeface="宋体" panose="02010600030101010101" pitchFamily="2" charset="-122"/>
              </a:rPr>
              <a:t>码</a:t>
            </a:r>
            <a:endParaRPr lang="zh-CN" altLang="zh-CN" sz="2800" kern="100" dirty="0">
              <a:cs typeface="Times New Roman" panose="02020603050405020304" pitchFamily="18" charset="0"/>
            </a:endParaRPr>
          </a:p>
        </p:txBody>
      </p:sp>
      <p:sp>
        <p:nvSpPr>
          <p:cNvPr id="9" name="矩形 8"/>
          <p:cNvSpPr/>
          <p:nvPr/>
        </p:nvSpPr>
        <p:spPr>
          <a:xfrm>
            <a:off x="683568" y="1736234"/>
            <a:ext cx="8064896" cy="954107"/>
          </a:xfrm>
          <a:prstGeom prst="rect">
            <a:avLst/>
          </a:prstGeom>
        </p:spPr>
        <p:txBody>
          <a:bodyPr wrap="square">
            <a:spAutoFit/>
          </a:bodyPr>
          <a:lstStyle/>
          <a:p>
            <a:r>
              <a:rPr lang="zh-CN" altLang="zh-CN" sz="2800" dirty="0">
                <a:cs typeface="Times New Roman" panose="02020603050405020304" pitchFamily="18" charset="0"/>
              </a:rPr>
              <a:t>由世界制造厂识别代码（</a:t>
            </a:r>
            <a:r>
              <a:rPr lang="en-US" altLang="zh-CN" sz="2800" dirty="0">
                <a:cs typeface="Times New Roman" panose="02020603050405020304" pitchFamily="18" charset="0"/>
              </a:rPr>
              <a:t>WMI</a:t>
            </a:r>
            <a:r>
              <a:rPr lang="zh-CN" altLang="zh-CN" sz="2800" dirty="0">
                <a:cs typeface="Times New Roman" panose="02020603050405020304" pitchFamily="18" charset="0"/>
              </a:rPr>
              <a:t>），车辆说明部分（</a:t>
            </a:r>
            <a:r>
              <a:rPr lang="en-US" altLang="zh-CN" sz="2800" dirty="0">
                <a:cs typeface="Times New Roman" panose="02020603050405020304" pitchFamily="18" charset="0"/>
              </a:rPr>
              <a:t>VDS</a:t>
            </a:r>
            <a:r>
              <a:rPr lang="zh-CN" altLang="zh-CN" sz="2800" dirty="0">
                <a:cs typeface="Times New Roman" panose="02020603050405020304" pitchFamily="18" charset="0"/>
              </a:rPr>
              <a:t>）、车辆指示部分（</a:t>
            </a:r>
            <a:r>
              <a:rPr lang="en-US" altLang="zh-CN" sz="2800" dirty="0">
                <a:cs typeface="Times New Roman" panose="02020603050405020304" pitchFamily="18" charset="0"/>
              </a:rPr>
              <a:t>VIS</a:t>
            </a:r>
            <a:r>
              <a:rPr lang="zh-CN" altLang="zh-CN" sz="2800" dirty="0">
                <a:cs typeface="Times New Roman" panose="02020603050405020304" pitchFamily="18" charset="0"/>
              </a:rPr>
              <a:t>）三部分</a:t>
            </a:r>
            <a:r>
              <a:rPr lang="zh-CN" altLang="zh-CN" sz="2800" dirty="0" smtClean="0">
                <a:cs typeface="Times New Roman" panose="02020603050405020304" pitchFamily="18" charset="0"/>
              </a:rPr>
              <a:t>组成</a:t>
            </a:r>
            <a:r>
              <a:rPr lang="zh-CN" altLang="en-US" sz="2800" dirty="0" smtClean="0">
                <a:cs typeface="Times New Roman" panose="02020603050405020304" pitchFamily="18" charset="0"/>
              </a:rPr>
              <a:t>。</a:t>
            </a:r>
            <a:endParaRPr lang="zh-CN" altLang="en-US" sz="2800" dirty="0"/>
          </a:p>
        </p:txBody>
      </p:sp>
      <p:pic>
        <p:nvPicPr>
          <p:cNvPr id="10" name="图片 9"/>
          <p:cNvPicPr>
            <a:picLocks noChangeAspect="1"/>
          </p:cNvPicPr>
          <p:nvPr/>
        </p:nvPicPr>
        <p:blipFill>
          <a:blip r:embed="rId2"/>
          <a:stretch>
            <a:fillRect/>
          </a:stretch>
        </p:blipFill>
        <p:spPr>
          <a:xfrm>
            <a:off x="1335490" y="2767285"/>
            <a:ext cx="5001624" cy="3480069"/>
          </a:xfrm>
          <a:prstGeom prst="rect">
            <a:avLst/>
          </a:prstGeom>
        </p:spPr>
      </p:pic>
    </p:spTree>
    <p:extLst>
      <p:ext uri="{BB962C8B-B14F-4D97-AF65-F5344CB8AC3E}">
        <p14:creationId xmlns:p14="http://schemas.microsoft.com/office/powerpoint/2010/main" val="2760047943"/>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39552" y="1052736"/>
            <a:ext cx="1895071" cy="523220"/>
          </a:xfrm>
          <a:prstGeom prst="rect">
            <a:avLst/>
          </a:prstGeom>
        </p:spPr>
        <p:txBody>
          <a:bodyPr wrap="none">
            <a:spAutoFit/>
          </a:bodyPr>
          <a:lstStyle/>
          <a:p>
            <a:r>
              <a:rPr lang="en-US" altLang="zh-CN" sz="2800" dirty="0"/>
              <a:t>2.</a:t>
            </a:r>
            <a:r>
              <a:rPr lang="zh-CN" altLang="en-US" sz="2800" dirty="0"/>
              <a:t>车辆铭牌</a:t>
            </a:r>
          </a:p>
        </p:txBody>
      </p:sp>
      <p:sp>
        <p:nvSpPr>
          <p:cNvPr id="6" name="标题 1"/>
          <p:cNvSpPr>
            <a:spLocks noGrp="1"/>
          </p:cNvSpPr>
          <p:nvPr>
            <p:ph type="ctrTitle"/>
          </p:nvPr>
        </p:nvSpPr>
        <p:spPr>
          <a:xfrm>
            <a:off x="1368955" y="-387424"/>
            <a:ext cx="7043208" cy="1523494"/>
          </a:xfrm>
        </p:spPr>
        <p:txBody>
          <a:bodyPr/>
          <a:lstStyle/>
          <a:p>
            <a:r>
              <a:rPr lang="zh-CN" altLang="en-US" sz="3200" b="1" dirty="0" smtClean="0"/>
              <a:t>四、汽车标识</a:t>
            </a:r>
            <a:endParaRPr lang="zh-CN" altLang="en-US" sz="3200" b="1" dirty="0"/>
          </a:p>
        </p:txBody>
      </p:sp>
      <p:sp>
        <p:nvSpPr>
          <p:cNvPr id="7" name="矩形 6"/>
          <p:cNvSpPr/>
          <p:nvPr/>
        </p:nvSpPr>
        <p:spPr>
          <a:xfrm>
            <a:off x="683568" y="1575956"/>
            <a:ext cx="8208912" cy="1815882"/>
          </a:xfrm>
          <a:prstGeom prst="rect">
            <a:avLst/>
          </a:prstGeom>
        </p:spPr>
        <p:txBody>
          <a:bodyPr wrap="square">
            <a:spAutoFit/>
          </a:bodyPr>
          <a:lstStyle/>
          <a:p>
            <a:r>
              <a:rPr lang="zh-CN" altLang="zh-CN" sz="2800" kern="0" dirty="0">
                <a:cs typeface="宋体" panose="02010600030101010101" pitchFamily="2" charset="-122"/>
              </a:rPr>
              <a:t>汽车的铭牌内容一般包括制造厂的名称、制造国别、生产年月、整车参数、发动机性能参数，以及车辆识别码等。汽车铭牌一般镶嵌在发动机室内壁、侧壁或右侧</a:t>
            </a:r>
            <a:r>
              <a:rPr lang="en-US" altLang="zh-CN" sz="2800" kern="0" dirty="0">
                <a:cs typeface="宋体" panose="02010600030101010101" pitchFamily="2" charset="-122"/>
              </a:rPr>
              <a:t>B</a:t>
            </a:r>
            <a:r>
              <a:rPr lang="zh-CN" altLang="zh-CN" sz="2800" kern="0" dirty="0">
                <a:cs typeface="宋体" panose="02010600030101010101" pitchFamily="2" charset="-122"/>
              </a:rPr>
              <a:t>柱上。</a:t>
            </a:r>
            <a:endParaRPr lang="zh-CN" altLang="en-US" sz="2800" dirty="0"/>
          </a:p>
        </p:txBody>
      </p:sp>
      <p:pic>
        <p:nvPicPr>
          <p:cNvPr id="8" name="图片 7"/>
          <p:cNvPicPr/>
          <p:nvPr/>
        </p:nvPicPr>
        <p:blipFill>
          <a:blip r:embed="rId2"/>
          <a:srcRect/>
          <a:stretch>
            <a:fillRect/>
          </a:stretch>
        </p:blipFill>
        <p:spPr bwMode="auto">
          <a:xfrm>
            <a:off x="1487086" y="3418340"/>
            <a:ext cx="6109249" cy="3179012"/>
          </a:xfrm>
          <a:prstGeom prst="rect">
            <a:avLst/>
          </a:prstGeom>
          <a:noFill/>
          <a:ln w="9525">
            <a:noFill/>
            <a:miter lim="800000"/>
            <a:headEnd/>
            <a:tailEnd/>
          </a:ln>
        </p:spPr>
      </p:pic>
    </p:spTree>
    <p:extLst>
      <p:ext uri="{BB962C8B-B14F-4D97-AF65-F5344CB8AC3E}">
        <p14:creationId xmlns:p14="http://schemas.microsoft.com/office/powerpoint/2010/main" val="3718369982"/>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a:spLocks/>
          </p:cNvSpPr>
          <p:nvPr/>
        </p:nvSpPr>
        <p:spPr>
          <a:xfrm>
            <a:off x="1368955" y="-387424"/>
            <a:ext cx="7043208" cy="1523494"/>
          </a:xfrm>
          <a:prstGeom prst="rect">
            <a:avLst/>
          </a:prstGeom>
        </p:spPr>
        <p:txBody>
          <a:bodyPr vert="horz" wrap="square" lIns="0" tIns="0" rIns="0" bIns="0" rtlCol="0" anchor="ctr" anchorCtr="0">
            <a:noAutofit/>
          </a:bodyPr>
          <a:lstStyle>
            <a:lvl1pPr algn="l" defTabSz="912813" rtl="0" eaLnBrk="1" fontAlgn="base" hangingPunct="1">
              <a:lnSpc>
                <a:spcPct val="90000"/>
              </a:lnSpc>
              <a:spcBef>
                <a:spcPct val="0"/>
              </a:spcBef>
              <a:spcAft>
                <a:spcPct val="0"/>
              </a:spcAft>
              <a:defRPr lang="en-US" sz="5400" kern="1200" spc="-150">
                <a:ln w="3175">
                  <a:noFill/>
                </a:ln>
                <a:gradFill>
                  <a:gsLst>
                    <a:gs pos="0">
                      <a:srgbClr val="2E59B0"/>
                    </a:gs>
                    <a:gs pos="49000">
                      <a:srgbClr val="161D32"/>
                    </a:gs>
                    <a:gs pos="100000">
                      <a:srgbClr val="000000"/>
                    </a:gs>
                  </a:gsLst>
                  <a:lin ang="5400000" scaled="0"/>
                </a:gradFill>
                <a:effectLst>
                  <a:outerShdw blurRad="50800" dist="38100" dir="2700000" algn="tl" rotWithShape="0">
                    <a:prstClr val="black">
                      <a:alpha val="40000"/>
                    </a:prstClr>
                  </a:outerShdw>
                </a:effectLst>
                <a:latin typeface="+mj-lt"/>
                <a:ea typeface="+mn-ea"/>
                <a:cs typeface="Arial" charset="0"/>
              </a:defRPr>
            </a:lvl1pPr>
            <a:lvl2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2pPr>
            <a:lvl3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3pPr>
            <a:lvl4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4pPr>
            <a:lvl5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5pPr>
            <a:lvl6pPr marL="4572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6pPr>
            <a:lvl7pPr marL="9144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7pPr>
            <a:lvl8pPr marL="13716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8pPr>
            <a:lvl9pPr marL="18288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9pPr>
          </a:lstStyle>
          <a:p>
            <a:r>
              <a:rPr lang="zh-CN" altLang="en-US" sz="3200" b="1" dirty="0" smtClean="0"/>
              <a:t>四、汽车标识</a:t>
            </a:r>
            <a:endParaRPr lang="zh-CN" altLang="en-US" sz="3200" b="1" dirty="0"/>
          </a:p>
        </p:txBody>
      </p:sp>
      <p:sp>
        <p:nvSpPr>
          <p:cNvPr id="7" name="矩形 6"/>
          <p:cNvSpPr/>
          <p:nvPr/>
        </p:nvSpPr>
        <p:spPr>
          <a:xfrm>
            <a:off x="18703" y="1140333"/>
            <a:ext cx="2970044" cy="567912"/>
          </a:xfrm>
          <a:prstGeom prst="rect">
            <a:avLst/>
          </a:prstGeom>
        </p:spPr>
        <p:txBody>
          <a:bodyPr wrap="none">
            <a:spAutoFit/>
          </a:bodyPr>
          <a:lstStyle/>
          <a:p>
            <a:pPr indent="269240" algn="just">
              <a:lnSpc>
                <a:spcPct val="120000"/>
              </a:lnSpc>
              <a:spcAft>
                <a:spcPts val="0"/>
              </a:spcAft>
            </a:pPr>
            <a:r>
              <a:rPr lang="en-US" altLang="zh-CN" sz="2800" kern="0" dirty="0">
                <a:latin typeface="宋体" panose="02010600030101010101" pitchFamily="2" charset="-122"/>
                <a:cs typeface="宋体" panose="02010600030101010101" pitchFamily="2" charset="-122"/>
              </a:rPr>
              <a:t>3.</a:t>
            </a:r>
            <a:r>
              <a:rPr lang="zh-CN" altLang="zh-CN" sz="2800" kern="0" dirty="0">
                <a:cs typeface="宋体" panose="02010600030101010101" pitchFamily="2" charset="-122"/>
              </a:rPr>
              <a:t>车尾上的标识</a:t>
            </a:r>
            <a:endParaRPr lang="zh-CN" altLang="zh-CN" sz="2800" kern="100" dirty="0">
              <a:cs typeface="Times New Roman" panose="02020603050405020304" pitchFamily="18" charset="0"/>
            </a:endParaRPr>
          </a:p>
        </p:txBody>
      </p:sp>
      <p:sp>
        <p:nvSpPr>
          <p:cNvPr id="8" name="矩形 7"/>
          <p:cNvSpPr/>
          <p:nvPr/>
        </p:nvSpPr>
        <p:spPr>
          <a:xfrm>
            <a:off x="302467" y="1988840"/>
            <a:ext cx="8109695" cy="1384995"/>
          </a:xfrm>
          <a:prstGeom prst="rect">
            <a:avLst/>
          </a:prstGeom>
        </p:spPr>
        <p:txBody>
          <a:bodyPr wrap="square">
            <a:spAutoFit/>
          </a:bodyPr>
          <a:lstStyle/>
          <a:p>
            <a:pPr indent="631825"/>
            <a:r>
              <a:rPr lang="zh-CN" altLang="zh-CN" sz="2800" kern="0" dirty="0">
                <a:cs typeface="宋体" panose="02010600030101010101" pitchFamily="2" charset="-122"/>
              </a:rPr>
              <a:t>车尾的标识一般包括品牌标识、制造厂家标识、车名和车款标识、发动机技术、规格标识和驱动形式标识</a:t>
            </a:r>
            <a:r>
              <a:rPr lang="zh-CN" altLang="zh-CN" sz="2800" kern="0" dirty="0" smtClean="0">
                <a:cs typeface="宋体" panose="02010600030101010101" pitchFamily="2" charset="-122"/>
              </a:rPr>
              <a:t>等</a:t>
            </a:r>
            <a:r>
              <a:rPr lang="zh-CN" altLang="en-US" sz="2800" kern="0" dirty="0" smtClean="0">
                <a:cs typeface="宋体" panose="02010600030101010101" pitchFamily="2" charset="-122"/>
              </a:rPr>
              <a:t>。</a:t>
            </a:r>
            <a:endParaRPr lang="zh-CN" altLang="en-US" sz="2800" dirty="0"/>
          </a:p>
        </p:txBody>
      </p:sp>
    </p:spTree>
    <p:extLst>
      <p:ext uri="{BB962C8B-B14F-4D97-AF65-F5344CB8AC3E}">
        <p14:creationId xmlns:p14="http://schemas.microsoft.com/office/powerpoint/2010/main" val="2782031075"/>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1368955" y="-387424"/>
            <a:ext cx="7043208" cy="1523494"/>
          </a:xfrm>
          <a:prstGeom prst="rect">
            <a:avLst/>
          </a:prstGeom>
        </p:spPr>
        <p:txBody>
          <a:bodyPr vert="horz" wrap="square" lIns="0" tIns="0" rIns="0" bIns="0" rtlCol="0" anchor="ctr" anchorCtr="0">
            <a:noAutofit/>
          </a:bodyPr>
          <a:lstStyle>
            <a:lvl1pPr algn="l" defTabSz="912813" rtl="0" eaLnBrk="1" fontAlgn="base" hangingPunct="1">
              <a:lnSpc>
                <a:spcPct val="90000"/>
              </a:lnSpc>
              <a:spcBef>
                <a:spcPct val="0"/>
              </a:spcBef>
              <a:spcAft>
                <a:spcPct val="0"/>
              </a:spcAft>
              <a:defRPr lang="en-US" sz="5400" kern="1200" spc="-150">
                <a:ln w="3175">
                  <a:noFill/>
                </a:ln>
                <a:gradFill>
                  <a:gsLst>
                    <a:gs pos="0">
                      <a:srgbClr val="2E59B0"/>
                    </a:gs>
                    <a:gs pos="49000">
                      <a:srgbClr val="161D32"/>
                    </a:gs>
                    <a:gs pos="100000">
                      <a:srgbClr val="000000"/>
                    </a:gs>
                  </a:gsLst>
                  <a:lin ang="5400000" scaled="0"/>
                </a:gradFill>
                <a:effectLst>
                  <a:outerShdw blurRad="50800" dist="38100" dir="2700000" algn="tl" rotWithShape="0">
                    <a:prstClr val="black">
                      <a:alpha val="40000"/>
                    </a:prstClr>
                  </a:outerShdw>
                </a:effectLst>
                <a:latin typeface="+mj-lt"/>
                <a:ea typeface="+mn-ea"/>
                <a:cs typeface="Arial" charset="0"/>
              </a:defRPr>
            </a:lvl1pPr>
            <a:lvl2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2pPr>
            <a:lvl3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3pPr>
            <a:lvl4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4pPr>
            <a:lvl5pPr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5pPr>
            <a:lvl6pPr marL="4572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6pPr>
            <a:lvl7pPr marL="9144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7pPr>
            <a:lvl8pPr marL="13716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8pPr>
            <a:lvl9pPr marL="1828800" algn="l" defTabSz="912813" rtl="0" eaLnBrk="1" fontAlgn="base" hangingPunct="1">
              <a:lnSpc>
                <a:spcPct val="90000"/>
              </a:lnSpc>
              <a:spcBef>
                <a:spcPct val="0"/>
              </a:spcBef>
              <a:spcAft>
                <a:spcPct val="0"/>
              </a:spcAft>
              <a:defRPr sz="4800">
                <a:solidFill>
                  <a:schemeClr val="tx1"/>
                </a:solidFill>
                <a:latin typeface="Calibri" pitchFamily="34" charset="0"/>
                <a:cs typeface="Arial" charset="0"/>
              </a:defRPr>
            </a:lvl9pPr>
          </a:lstStyle>
          <a:p>
            <a:r>
              <a:rPr lang="zh-CN" altLang="en-US" sz="3200" b="1" dirty="0" smtClean="0"/>
              <a:t>四、汽车标识</a:t>
            </a:r>
            <a:endParaRPr lang="zh-CN" altLang="en-US" sz="3200" b="1" dirty="0"/>
          </a:p>
        </p:txBody>
      </p:sp>
      <p:sp>
        <p:nvSpPr>
          <p:cNvPr id="6" name="矩形 5"/>
          <p:cNvSpPr/>
          <p:nvPr/>
        </p:nvSpPr>
        <p:spPr>
          <a:xfrm>
            <a:off x="179512" y="980728"/>
            <a:ext cx="8640960" cy="1471172"/>
          </a:xfrm>
          <a:prstGeom prst="rect">
            <a:avLst/>
          </a:prstGeom>
        </p:spPr>
        <p:txBody>
          <a:bodyPr wrap="square">
            <a:spAutoFit/>
          </a:bodyPr>
          <a:lstStyle/>
          <a:p>
            <a:pPr marL="307975" algn="just">
              <a:lnSpc>
                <a:spcPct val="120000"/>
              </a:lnSpc>
              <a:spcAft>
                <a:spcPts val="0"/>
              </a:spcAft>
            </a:pPr>
            <a:r>
              <a:rPr lang="en-US" altLang="zh-CN" sz="2800" kern="0" dirty="0">
                <a:latin typeface="宋体" panose="02010600030101010101" pitchFamily="2" charset="-122"/>
                <a:cs typeface="宋体" panose="02010600030101010101" pitchFamily="2" charset="-122"/>
              </a:rPr>
              <a:t>1</a:t>
            </a:r>
            <a:r>
              <a:rPr lang="zh-CN" altLang="zh-CN" sz="2800" kern="0" dirty="0">
                <a:cs typeface="宋体" panose="02010600030101010101" pitchFamily="2" charset="-122"/>
              </a:rPr>
              <a:t>）品牌标识</a:t>
            </a:r>
            <a:endParaRPr lang="zh-CN" altLang="zh-CN" sz="2800" kern="100" dirty="0">
              <a:cs typeface="Times New Roman" panose="02020603050405020304" pitchFamily="18" charset="0"/>
            </a:endParaRPr>
          </a:p>
          <a:p>
            <a:r>
              <a:rPr lang="zh-CN" altLang="zh-CN" sz="2800" kern="0" dirty="0">
                <a:cs typeface="宋体" panose="02010600030101010101" pitchFamily="2" charset="-122"/>
              </a:rPr>
              <a:t>汽车品牌标识一般都镶嵌在车头、车尾、方向盘中央和车轮中央等最醒目的位置。</a:t>
            </a:r>
            <a:endParaRPr lang="zh-CN" altLang="en-US" sz="2800" dirty="0"/>
          </a:p>
        </p:txBody>
      </p:sp>
      <p:sp>
        <p:nvSpPr>
          <p:cNvPr id="7" name="矩形 6"/>
          <p:cNvSpPr/>
          <p:nvPr/>
        </p:nvSpPr>
        <p:spPr>
          <a:xfrm>
            <a:off x="263013" y="2445258"/>
            <a:ext cx="8473957" cy="1040285"/>
          </a:xfrm>
          <a:prstGeom prst="rect">
            <a:avLst/>
          </a:prstGeom>
        </p:spPr>
        <p:txBody>
          <a:bodyPr wrap="square">
            <a:spAutoFit/>
          </a:bodyPr>
          <a:lstStyle/>
          <a:p>
            <a:pPr indent="236220" algn="just">
              <a:lnSpc>
                <a:spcPct val="120000"/>
              </a:lnSpc>
              <a:spcAft>
                <a:spcPts val="0"/>
              </a:spcAft>
            </a:pPr>
            <a:r>
              <a:rPr lang="en-US" altLang="zh-CN" sz="2800" kern="0" dirty="0">
                <a:latin typeface="宋体" panose="02010600030101010101" pitchFamily="2" charset="-122"/>
                <a:cs typeface="宋体" panose="02010600030101010101" pitchFamily="2" charset="-122"/>
              </a:rPr>
              <a:t>2</a:t>
            </a:r>
            <a:r>
              <a:rPr lang="zh-CN" altLang="zh-CN" sz="2800" kern="0" dirty="0">
                <a:cs typeface="宋体" panose="02010600030101010101" pitchFamily="2" charset="-122"/>
              </a:rPr>
              <a:t>）制造厂家标识</a:t>
            </a:r>
            <a:endParaRPr lang="zh-CN" altLang="zh-CN" sz="2800" kern="100" dirty="0">
              <a:cs typeface="Times New Roman" panose="02020603050405020304" pitchFamily="18" charset="0"/>
            </a:endParaRPr>
          </a:p>
          <a:p>
            <a:r>
              <a:rPr lang="zh-CN" altLang="zh-CN" sz="2800" kern="0" dirty="0">
                <a:cs typeface="宋体" panose="02010600030101010101" pitchFamily="2" charset="-122"/>
              </a:rPr>
              <a:t>从车尾部上的汉字标识就能认出国产汽车的制造商来。</a:t>
            </a:r>
            <a:endParaRPr lang="zh-CN" altLang="en-US" sz="2800" dirty="0"/>
          </a:p>
        </p:txBody>
      </p:sp>
      <p:sp>
        <p:nvSpPr>
          <p:cNvPr id="8" name="矩形 7"/>
          <p:cNvSpPr/>
          <p:nvPr/>
        </p:nvSpPr>
        <p:spPr>
          <a:xfrm>
            <a:off x="467544" y="3558442"/>
            <a:ext cx="3236784" cy="523220"/>
          </a:xfrm>
          <a:prstGeom prst="rect">
            <a:avLst/>
          </a:prstGeom>
        </p:spPr>
        <p:txBody>
          <a:bodyPr wrap="none">
            <a:spAutoFit/>
          </a:bodyPr>
          <a:lstStyle/>
          <a:p>
            <a:r>
              <a:rPr lang="en-US" altLang="zh-CN" sz="2800" kern="0" dirty="0">
                <a:latin typeface="宋体" panose="02010600030101010101" pitchFamily="2" charset="-122"/>
                <a:cs typeface="宋体" panose="02010600030101010101" pitchFamily="2" charset="-122"/>
              </a:rPr>
              <a:t>3</a:t>
            </a:r>
            <a:r>
              <a:rPr lang="zh-CN" altLang="zh-CN" sz="2800" kern="0" dirty="0">
                <a:cs typeface="宋体" panose="02010600030101010101" pitchFamily="2" charset="-122"/>
              </a:rPr>
              <a:t>）车名和车款标识</a:t>
            </a:r>
            <a:endParaRPr lang="zh-CN" altLang="en-US" sz="2800" dirty="0"/>
          </a:p>
        </p:txBody>
      </p:sp>
      <p:sp>
        <p:nvSpPr>
          <p:cNvPr id="9" name="矩形 8"/>
          <p:cNvSpPr/>
          <p:nvPr/>
        </p:nvSpPr>
        <p:spPr>
          <a:xfrm>
            <a:off x="467544" y="4096485"/>
            <a:ext cx="5570756" cy="523220"/>
          </a:xfrm>
          <a:prstGeom prst="rect">
            <a:avLst/>
          </a:prstGeom>
        </p:spPr>
        <p:txBody>
          <a:bodyPr wrap="none">
            <a:spAutoFit/>
          </a:bodyPr>
          <a:lstStyle/>
          <a:p>
            <a:r>
              <a:rPr lang="zh-CN" altLang="zh-CN" sz="2800" kern="0" dirty="0">
                <a:cs typeface="宋体" panose="02010600030101010101" pitchFamily="2" charset="-122"/>
              </a:rPr>
              <a:t>一个品牌下一般都不止一种</a:t>
            </a:r>
            <a:r>
              <a:rPr lang="zh-CN" altLang="zh-CN" sz="2800" kern="0" dirty="0" smtClean="0">
                <a:cs typeface="宋体" panose="02010600030101010101" pitchFamily="2" charset="-122"/>
              </a:rPr>
              <a:t>车型</a:t>
            </a:r>
            <a:r>
              <a:rPr lang="zh-CN" altLang="en-US" sz="2800" kern="0" dirty="0" smtClean="0">
                <a:cs typeface="宋体" panose="02010600030101010101" pitchFamily="2" charset="-122"/>
              </a:rPr>
              <a:t>。</a:t>
            </a:r>
            <a:endParaRPr lang="zh-CN" altLang="en-US" sz="2800" dirty="0"/>
          </a:p>
        </p:txBody>
      </p:sp>
      <p:sp>
        <p:nvSpPr>
          <p:cNvPr id="10" name="矩形 9"/>
          <p:cNvSpPr/>
          <p:nvPr/>
        </p:nvSpPr>
        <p:spPr>
          <a:xfrm>
            <a:off x="402778" y="4717479"/>
            <a:ext cx="4314001" cy="523220"/>
          </a:xfrm>
          <a:prstGeom prst="rect">
            <a:avLst/>
          </a:prstGeom>
        </p:spPr>
        <p:txBody>
          <a:bodyPr wrap="none">
            <a:spAutoFit/>
          </a:bodyPr>
          <a:lstStyle/>
          <a:p>
            <a:r>
              <a:rPr lang="en-US" altLang="zh-CN" sz="2800" kern="0" dirty="0">
                <a:latin typeface="宋体" panose="02010600030101010101" pitchFamily="2" charset="-122"/>
                <a:cs typeface="宋体" panose="02010600030101010101" pitchFamily="2" charset="-122"/>
              </a:rPr>
              <a:t>4</a:t>
            </a:r>
            <a:r>
              <a:rPr lang="zh-CN" altLang="zh-CN" sz="2800" kern="0" dirty="0">
                <a:cs typeface="宋体" panose="02010600030101010101" pitchFamily="2" charset="-122"/>
              </a:rPr>
              <a:t>）发动机技术或规格标识</a:t>
            </a:r>
            <a:endParaRPr lang="zh-CN" altLang="en-US" sz="2800" dirty="0"/>
          </a:p>
        </p:txBody>
      </p:sp>
    </p:spTree>
    <p:extLst>
      <p:ext uri="{BB962C8B-B14F-4D97-AF65-F5344CB8AC3E}">
        <p14:creationId xmlns:p14="http://schemas.microsoft.com/office/powerpoint/2010/main" val="3420074515"/>
      </p:ext>
    </p:extLst>
  </p:cSld>
  <p:clrMapOvr>
    <a:masterClrMapping/>
  </p:clrMapOvr>
  <p:transition>
    <p:fade/>
  </p:transition>
</p:sld>
</file>

<file path=ppt/theme/theme1.xml><?xml version="1.0" encoding="utf-8"?>
<a:theme xmlns:a="http://schemas.openxmlformats.org/drawingml/2006/main" name="1_White Template with yellow-magenta Segoe_TP10286788">
  <a:themeElements>
    <a:clrScheme name="White - blue accents template template">
      <a:dk1>
        <a:srgbClr val="000000"/>
      </a:dk1>
      <a:lt1>
        <a:srgbClr val="FFFFFF"/>
      </a:lt1>
      <a:dk2>
        <a:srgbClr val="1D4775"/>
      </a:dk2>
      <a:lt2>
        <a:srgbClr val="FEF194"/>
      </a:lt2>
      <a:accent1>
        <a:srgbClr val="FFC000"/>
      </a:accent1>
      <a:accent2>
        <a:srgbClr val="3497AE"/>
      </a:accent2>
      <a:accent3>
        <a:srgbClr val="DF8045"/>
      </a:accent3>
      <a:accent4>
        <a:srgbClr val="7DCC2E"/>
      </a:accent4>
      <a:accent5>
        <a:srgbClr val="FF9929"/>
      </a:accent5>
      <a:accent6>
        <a:srgbClr val="A061C3"/>
      </a:accent6>
      <a:hlink>
        <a:srgbClr val="1D4775"/>
      </a:hlink>
      <a:folHlink>
        <a:srgbClr val="1D4775"/>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300" dirty="0" smtClean="0">
            <a:solidFill>
              <a:schemeClr val="tx1"/>
            </a:solidFill>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2.xml><?xml version="1.0" encoding="utf-8"?>
<a:theme xmlns:a="http://schemas.openxmlformats.org/drawingml/2006/main" name="White with Courier font for code slides">
  <a:themeElements>
    <a:clrScheme name="Blue Template-Template">
      <a:dk1>
        <a:srgbClr val="000000"/>
      </a:dk1>
      <a:lt1>
        <a:srgbClr val="FFFFFF"/>
      </a:lt1>
      <a:dk2>
        <a:srgbClr val="050595"/>
      </a:dk2>
      <a:lt2>
        <a:srgbClr val="FFFFFF"/>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800" b="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90CAB1D8-8B60-41DC-AE7A-89AB460F819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演示文稿幻灯片示例（白色红黄设计）</Template>
  <TotalTime>190</TotalTime>
  <Words>1240</Words>
  <Application>Microsoft Office PowerPoint</Application>
  <PresentationFormat>全屏显示(4:3)</PresentationFormat>
  <Paragraphs>155</Paragraphs>
  <Slides>34</Slides>
  <Notes>1</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34</vt:i4>
      </vt:variant>
    </vt:vector>
  </HeadingPairs>
  <TitlesOfParts>
    <vt:vector size="45" baseType="lpstr">
      <vt:lpstr>宋体</vt:lpstr>
      <vt:lpstr>微软雅黑</vt:lpstr>
      <vt:lpstr>Angsana New</vt:lpstr>
      <vt:lpstr>Arial</vt:lpstr>
      <vt:lpstr>Calibri</vt:lpstr>
      <vt:lpstr>Courier New</vt:lpstr>
      <vt:lpstr>Tahoma</vt:lpstr>
      <vt:lpstr>Times New Roman</vt:lpstr>
      <vt:lpstr>Wingdings</vt:lpstr>
      <vt:lpstr>1_White Template with yellow-magenta Segoe_TP10286788</vt:lpstr>
      <vt:lpstr>White with Courier font for code slides</vt:lpstr>
      <vt:lpstr>汽车文化</vt:lpstr>
      <vt:lpstr>一、汽车的定义</vt:lpstr>
      <vt:lpstr>二、汽车分类</vt:lpstr>
      <vt:lpstr>二、汽车分类</vt:lpstr>
      <vt:lpstr>三、汽车编号</vt:lpstr>
      <vt:lpstr>四、汽车标识</vt:lpstr>
      <vt:lpstr>四、汽车标识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汽车文化</dc:title>
  <dc:creator>Windows 用户</dc:creator>
  <cp:keywords/>
  <cp:lastModifiedBy>Windows 用户</cp:lastModifiedBy>
  <cp:revision>18</cp:revision>
  <dcterms:created xsi:type="dcterms:W3CDTF">2016-05-09T06:42:58Z</dcterms:created>
  <dcterms:modified xsi:type="dcterms:W3CDTF">2016-06-20T05:30:22Z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TC102867889990</vt:lpwstr>
  </property>
</Properties>
</file>